
<file path=[Content_Types].xml><?xml version="1.0" encoding="utf-8"?>
<Types xmlns="http://schemas.openxmlformats.org/package/2006/content-types">
  <Default Extension="emf" ContentType="image/x-emf"/>
  <Default Extension="jpeg" ContentType="image/jpeg"/>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ink/ink1.xml" ContentType="application/inkml+xml"/>
  <Override PartName="/ppt/theme/theme2.xml" ContentType="application/vnd.openxmlformats-officedocument.theme+xml"/>
  <Override PartName="/ppt/tags/tag1.xml" ContentType="application/vnd.openxmlformats-officedocument.presentationml.tags+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changesInfos/changesInfo1.xml" ContentType="application/vnd.ms-powerpoint.changesinfo+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91" r:id="rId1"/>
  </p:sldMasterIdLst>
  <p:notesMasterIdLst>
    <p:notesMasterId r:id="rId83"/>
  </p:notesMasterIdLst>
  <p:sldIdLst>
    <p:sldId id="282" r:id="rId2"/>
    <p:sldId id="1615" r:id="rId3"/>
    <p:sldId id="1560" r:id="rId4"/>
    <p:sldId id="1577" r:id="rId5"/>
    <p:sldId id="1576" r:id="rId6"/>
    <p:sldId id="1599" r:id="rId7"/>
    <p:sldId id="1600" r:id="rId8"/>
    <p:sldId id="1602" r:id="rId9"/>
    <p:sldId id="1575" r:id="rId10"/>
    <p:sldId id="1568" r:id="rId11"/>
    <p:sldId id="1566" r:id="rId12"/>
    <p:sldId id="1567" r:id="rId13"/>
    <p:sldId id="1572" r:id="rId14"/>
    <p:sldId id="1569" r:id="rId15"/>
    <p:sldId id="1573" r:id="rId16"/>
    <p:sldId id="1612" r:id="rId17"/>
    <p:sldId id="1586" r:id="rId18"/>
    <p:sldId id="1565" r:id="rId19"/>
    <p:sldId id="1611" r:id="rId20"/>
    <p:sldId id="1040" r:id="rId21"/>
    <p:sldId id="1559" r:id="rId22"/>
    <p:sldId id="1563" r:id="rId23"/>
    <p:sldId id="1578" r:id="rId24"/>
    <p:sldId id="1562" r:id="rId25"/>
    <p:sldId id="1550" r:id="rId26"/>
    <p:sldId id="1579" r:id="rId27"/>
    <p:sldId id="1580" r:id="rId28"/>
    <p:sldId id="1581" r:id="rId29"/>
    <p:sldId id="1584" r:id="rId30"/>
    <p:sldId id="1588" r:id="rId31"/>
    <p:sldId id="1597" r:id="rId32"/>
    <p:sldId id="1591" r:id="rId33"/>
    <p:sldId id="1583" r:id="rId34"/>
    <p:sldId id="1662" r:id="rId35"/>
    <p:sldId id="1593" r:id="rId36"/>
    <p:sldId id="1594" r:id="rId37"/>
    <p:sldId id="1589" r:id="rId38"/>
    <p:sldId id="1648" r:id="rId39"/>
    <p:sldId id="1872" r:id="rId40"/>
    <p:sldId id="1605" r:id="rId41"/>
    <p:sldId id="1608" r:id="rId42"/>
    <p:sldId id="1606" r:id="rId43"/>
    <p:sldId id="1610" r:id="rId44"/>
    <p:sldId id="1616" r:id="rId45"/>
    <p:sldId id="1618" r:id="rId46"/>
    <p:sldId id="1639" r:id="rId47"/>
    <p:sldId id="1631" r:id="rId48"/>
    <p:sldId id="1629" r:id="rId49"/>
    <p:sldId id="1640" r:id="rId50"/>
    <p:sldId id="1621" r:id="rId51"/>
    <p:sldId id="1625" r:id="rId52"/>
    <p:sldId id="1620" r:id="rId53"/>
    <p:sldId id="1633" r:id="rId54"/>
    <p:sldId id="1641" r:id="rId55"/>
    <p:sldId id="1642" r:id="rId56"/>
    <p:sldId id="1645" r:id="rId57"/>
    <p:sldId id="1646" r:id="rId58"/>
    <p:sldId id="1647" r:id="rId59"/>
    <p:sldId id="1649" r:id="rId60"/>
    <p:sldId id="1636" r:id="rId61"/>
    <p:sldId id="1643" r:id="rId62"/>
    <p:sldId id="1638" r:id="rId63"/>
    <p:sldId id="1644" r:id="rId64"/>
    <p:sldId id="1637" r:id="rId65"/>
    <p:sldId id="1623" r:id="rId66"/>
    <p:sldId id="1650" r:id="rId67"/>
    <p:sldId id="1651" r:id="rId68"/>
    <p:sldId id="1652" r:id="rId69"/>
    <p:sldId id="1653" r:id="rId70"/>
    <p:sldId id="1654" r:id="rId71"/>
    <p:sldId id="1622" r:id="rId72"/>
    <p:sldId id="1655" r:id="rId73"/>
    <p:sldId id="1656" r:id="rId74"/>
    <p:sldId id="1657" r:id="rId75"/>
    <p:sldId id="1658" r:id="rId76"/>
    <p:sldId id="1659" r:id="rId77"/>
    <p:sldId id="1660" r:id="rId78"/>
    <p:sldId id="1185" r:id="rId79"/>
    <p:sldId id="1603" r:id="rId80"/>
    <p:sldId id="1604" r:id="rId81"/>
    <p:sldId id="1613" r:id="rId82"/>
  </p:sldIdLst>
  <p:sldSz cx="12192000" cy="6858000"/>
  <p:notesSz cx="7099300" cy="10234613"/>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Intro" id="{BA56B9D2-9D84-C241-B045-DDF37B1E0BB5}">
          <p14:sldIdLst>
            <p14:sldId id="282"/>
            <p14:sldId id="1615"/>
            <p14:sldId id="1560"/>
          </p14:sldIdLst>
        </p14:section>
        <p14:section name="Virtual Networking Constructs" id="{4BE328FE-7A62-BD41-B97D-6C68E967E987}">
          <p14:sldIdLst>
            <p14:sldId id="1577"/>
          </p14:sldIdLst>
        </p14:section>
        <p14:section name="Virtual Switch Characteristics" id="{C865CB5D-FAA8-0B4D-8C11-0A1B5E6A86FF}">
          <p14:sldIdLst>
            <p14:sldId id="1576"/>
            <p14:sldId id="1599"/>
            <p14:sldId id="1600"/>
            <p14:sldId id="1602"/>
          </p14:sldIdLst>
        </p14:section>
        <p14:section name="vSphere Teaming Policies" id="{5B8A9588-F29C-2141-B311-5ADB8EBD2FEB}">
          <p14:sldIdLst>
            <p14:sldId id="1575"/>
            <p14:sldId id="1568"/>
            <p14:sldId id="1566"/>
            <p14:sldId id="1567"/>
            <p14:sldId id="1572"/>
            <p14:sldId id="1569"/>
            <p14:sldId id="1573"/>
            <p14:sldId id="1612"/>
            <p14:sldId id="1586"/>
          </p14:sldIdLst>
        </p14:section>
        <p14:section name="NSX-v" id="{D6BBFCE7-A2DA-2546-9783-4A6CBA9A789D}">
          <p14:sldIdLst>
            <p14:sldId id="1565"/>
            <p14:sldId id="1611"/>
            <p14:sldId id="1040"/>
            <p14:sldId id="1559"/>
            <p14:sldId id="1563"/>
            <p14:sldId id="1578"/>
          </p14:sldIdLst>
        </p14:section>
        <p14:section name="NSX-T" id="{203289D4-22EB-BE4D-B29E-FAB20175E15C}">
          <p14:sldIdLst>
            <p14:sldId id="1562"/>
            <p14:sldId id="1550"/>
            <p14:sldId id="1579"/>
            <p14:sldId id="1580"/>
          </p14:sldIdLst>
        </p14:section>
        <p14:section name="NSX-T VLAN Teaming Policy Support" id="{2DC1F322-AFA7-F547-8FBF-FD54D5FB6C29}">
          <p14:sldIdLst>
            <p14:sldId id="1581"/>
            <p14:sldId id="1584"/>
            <p14:sldId id="1588"/>
          </p14:sldIdLst>
        </p14:section>
        <p14:section name="NSX-T Edge Connectivity" id="{F4AA3F76-E634-5747-BA45-96EA293CC95E}">
          <p14:sldIdLst>
            <p14:sldId id="1597"/>
            <p14:sldId id="1591"/>
            <p14:sldId id="1583"/>
            <p14:sldId id="1662"/>
            <p14:sldId id="1593"/>
            <p14:sldId id="1594"/>
            <p14:sldId id="1589"/>
            <p14:sldId id="1648"/>
            <p14:sldId id="1872"/>
          </p14:sldIdLst>
        </p14:section>
        <p14:section name="NSX-T Edge Collapsed Interface" id="{DF097250-2BB2-7940-9DFD-F72CFAFFBC47}">
          <p14:sldIdLst>
            <p14:sldId id="1605"/>
            <p14:sldId id="1608"/>
            <p14:sldId id="1606"/>
            <p14:sldId id="1610"/>
          </p14:sldIdLst>
        </p14:section>
        <p14:section name="NSX-T Logical Routing" id="{742F0008-FD7C-6547-8C5B-E940C7EC81A1}">
          <p14:sldIdLst>
            <p14:sldId id="1616"/>
            <p14:sldId id="1618"/>
            <p14:sldId id="1639"/>
            <p14:sldId id="1631"/>
            <p14:sldId id="1629"/>
            <p14:sldId id="1640"/>
            <p14:sldId id="1621"/>
            <p14:sldId id="1625"/>
            <p14:sldId id="1620"/>
            <p14:sldId id="1633"/>
            <p14:sldId id="1641"/>
            <p14:sldId id="1642"/>
            <p14:sldId id="1645"/>
            <p14:sldId id="1646"/>
            <p14:sldId id="1647"/>
            <p14:sldId id="1649"/>
            <p14:sldId id="1636"/>
            <p14:sldId id="1643"/>
            <p14:sldId id="1638"/>
            <p14:sldId id="1644"/>
            <p14:sldId id="1637"/>
          </p14:sldIdLst>
        </p14:section>
        <p14:section name="NSX-T Route Advertisement w/NSX-T 2.3" id="{0078243A-7447-0247-9130-3C116C9B092F}">
          <p14:sldIdLst>
            <p14:sldId id="1623"/>
            <p14:sldId id="1650"/>
            <p14:sldId id="1651"/>
            <p14:sldId id="1652"/>
            <p14:sldId id="1653"/>
            <p14:sldId id="1654"/>
            <p14:sldId id="1622"/>
            <p14:sldId id="1655"/>
            <p14:sldId id="1656"/>
            <p14:sldId id="1657"/>
            <p14:sldId id="1658"/>
            <p14:sldId id="1659"/>
            <p14:sldId id="1660"/>
          </p14:sldIdLst>
        </p14:section>
        <p14:section name="End" id="{17651009-F49C-6E4A-B9C6-B20D0BDE92B5}">
          <p14:sldIdLst>
            <p14:sldId id="1185"/>
          </p14:sldIdLst>
        </p14:section>
        <p14:section name="MAC Learning on vSwitch" id="{B7C62DD9-DC78-BC48-A126-03B0EC80CBB6}">
          <p14:sldIdLst>
            <p14:sldId id="1603"/>
            <p14:sldId id="1604"/>
            <p14:sldId id="1613"/>
          </p14:sldIdLst>
        </p14:section>
      </p14:sectionLst>
    </p:ext>
    <p:ext uri="{EFAFB233-063F-42B5-8137-9DF3F51BA10A}">
      <p15:sldGuideLst xmlns:p15="http://schemas.microsoft.com/office/powerpoint/2012/main"/>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000000"/>
    <a:srgbClr val="0070C0"/>
    <a:srgbClr val="63B2FF"/>
    <a:srgbClr val="E5F7FF"/>
    <a:srgbClr val="C3EDFF"/>
    <a:srgbClr val="92CFFF"/>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30024"/>
    <p:restoredTop sz="73172" autoAdjust="0"/>
  </p:normalViewPr>
  <p:slideViewPr>
    <p:cSldViewPr snapToGrid="0">
      <p:cViewPr varScale="1">
        <p:scale>
          <a:sx n="57" d="100"/>
          <a:sy n="57" d="100"/>
        </p:scale>
        <p:origin x="184" y="1128"/>
      </p:cViewPr>
      <p:guideLst/>
    </p:cSldViewPr>
  </p:slideViewPr>
  <p:outlineViewPr>
    <p:cViewPr>
      <p:scale>
        <a:sx n="33" d="100"/>
        <a:sy n="33" d="100"/>
      </p:scale>
      <p:origin x="0" y="-11048"/>
    </p:cViewPr>
  </p:outlineViewPr>
  <p:notesTextViewPr>
    <p:cViewPr>
      <p:scale>
        <a:sx n="3" d="2"/>
        <a:sy n="3" d="2"/>
      </p:scale>
      <p:origin x="0" y="0"/>
    </p:cViewPr>
  </p:notesTextViewPr>
  <p:sorterViewPr>
    <p:cViewPr>
      <p:scale>
        <a:sx n="66" d="100"/>
        <a:sy n="66" d="100"/>
      </p:scale>
      <p:origin x="0" y="0"/>
    </p:cViewPr>
  </p:sorterViewPr>
  <p:notesViewPr>
    <p:cSldViewPr snapToGrid="0">
      <p:cViewPr varScale="1">
        <p:scale>
          <a:sx n="96" d="100"/>
          <a:sy n="96" d="100"/>
        </p:scale>
        <p:origin x="3368" y="176"/>
      </p:cViewPr>
      <p:guideLst/>
    </p:cSldViewPr>
  </p:notes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5.xml"/><Relationship Id="rId21" Type="http://schemas.openxmlformats.org/officeDocument/2006/relationships/slide" Target="slides/slide20.xml"/><Relationship Id="rId42" Type="http://schemas.openxmlformats.org/officeDocument/2006/relationships/slide" Target="slides/slide41.xml"/><Relationship Id="rId47" Type="http://schemas.openxmlformats.org/officeDocument/2006/relationships/slide" Target="slides/slide46.xml"/><Relationship Id="rId63" Type="http://schemas.openxmlformats.org/officeDocument/2006/relationships/slide" Target="slides/slide62.xml"/><Relationship Id="rId68" Type="http://schemas.openxmlformats.org/officeDocument/2006/relationships/slide" Target="slides/slide67.xml"/><Relationship Id="rId84" Type="http://schemas.openxmlformats.org/officeDocument/2006/relationships/presProps" Target="presProps.xml"/><Relationship Id="rId16" Type="http://schemas.openxmlformats.org/officeDocument/2006/relationships/slide" Target="slides/slide15.xml"/><Relationship Id="rId11" Type="http://schemas.openxmlformats.org/officeDocument/2006/relationships/slide" Target="slides/slide10.xml"/><Relationship Id="rId32" Type="http://schemas.openxmlformats.org/officeDocument/2006/relationships/slide" Target="slides/slide31.xml"/><Relationship Id="rId37" Type="http://schemas.openxmlformats.org/officeDocument/2006/relationships/slide" Target="slides/slide36.xml"/><Relationship Id="rId53" Type="http://schemas.openxmlformats.org/officeDocument/2006/relationships/slide" Target="slides/slide52.xml"/><Relationship Id="rId58" Type="http://schemas.openxmlformats.org/officeDocument/2006/relationships/slide" Target="slides/slide57.xml"/><Relationship Id="rId74" Type="http://schemas.openxmlformats.org/officeDocument/2006/relationships/slide" Target="slides/slide73.xml"/><Relationship Id="rId79" Type="http://schemas.openxmlformats.org/officeDocument/2006/relationships/slide" Target="slides/slide78.xml"/><Relationship Id="rId5" Type="http://schemas.openxmlformats.org/officeDocument/2006/relationships/slide" Target="slides/slide4.xml"/><Relationship Id="rId19" Type="http://schemas.openxmlformats.org/officeDocument/2006/relationships/slide" Target="slides/slide1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slide" Target="slides/slide42.xml"/><Relationship Id="rId48" Type="http://schemas.openxmlformats.org/officeDocument/2006/relationships/slide" Target="slides/slide47.xml"/><Relationship Id="rId56" Type="http://schemas.openxmlformats.org/officeDocument/2006/relationships/slide" Target="slides/slide55.xml"/><Relationship Id="rId64" Type="http://schemas.openxmlformats.org/officeDocument/2006/relationships/slide" Target="slides/slide63.xml"/><Relationship Id="rId69" Type="http://schemas.openxmlformats.org/officeDocument/2006/relationships/slide" Target="slides/slide68.xml"/><Relationship Id="rId77" Type="http://schemas.openxmlformats.org/officeDocument/2006/relationships/slide" Target="slides/slide76.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80" Type="http://schemas.openxmlformats.org/officeDocument/2006/relationships/slide" Target="slides/slide79.xml"/><Relationship Id="rId85" Type="http://schemas.openxmlformats.org/officeDocument/2006/relationships/viewProps" Target="viewProps.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59" Type="http://schemas.openxmlformats.org/officeDocument/2006/relationships/slide" Target="slides/slide58.xml"/><Relationship Id="rId67" Type="http://schemas.openxmlformats.org/officeDocument/2006/relationships/slide" Target="slides/slide66.xml"/><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slide" Target="slides/slide53.xml"/><Relationship Id="rId62" Type="http://schemas.openxmlformats.org/officeDocument/2006/relationships/slide" Target="slides/slide61.xml"/><Relationship Id="rId70" Type="http://schemas.openxmlformats.org/officeDocument/2006/relationships/slide" Target="slides/slide69.xml"/><Relationship Id="rId75" Type="http://schemas.openxmlformats.org/officeDocument/2006/relationships/slide" Target="slides/slide74.xml"/><Relationship Id="rId83" Type="http://schemas.openxmlformats.org/officeDocument/2006/relationships/notesMaster" Target="notesMasters/notesMaster1.xml"/><Relationship Id="rId88" Type="http://schemas.microsoft.com/office/2016/11/relationships/changesInfo" Target="changesInfos/changesInfo1.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slide" Target="slides/slide64.xml"/><Relationship Id="rId73" Type="http://schemas.openxmlformats.org/officeDocument/2006/relationships/slide" Target="slides/slide72.xml"/><Relationship Id="rId78" Type="http://schemas.openxmlformats.org/officeDocument/2006/relationships/slide" Target="slides/slide77.xml"/><Relationship Id="rId81" Type="http://schemas.openxmlformats.org/officeDocument/2006/relationships/slide" Target="slides/slide80.xml"/><Relationship Id="rId86" Type="http://schemas.openxmlformats.org/officeDocument/2006/relationships/theme" Target="theme/theme1.xml"/><Relationship Id="rId4" Type="http://schemas.openxmlformats.org/officeDocument/2006/relationships/slide" Target="slides/slide3.xml"/><Relationship Id="rId9" Type="http://schemas.openxmlformats.org/officeDocument/2006/relationships/slide" Target="slides/slide8.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7" Type="http://schemas.openxmlformats.org/officeDocument/2006/relationships/slide" Target="slides/slide6.xml"/><Relationship Id="rId71" Type="http://schemas.openxmlformats.org/officeDocument/2006/relationships/slide" Target="slides/slide70.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tableStyles" Target="tableStyles.xml"/><Relationship Id="rId61" Type="http://schemas.openxmlformats.org/officeDocument/2006/relationships/slide" Target="slides/slide60.xml"/><Relationship Id="rId82" Type="http://schemas.openxmlformats.org/officeDocument/2006/relationships/slide" Target="slides/slide81.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Chuck Bell" userId="S::bellc@vmware.com::83e214ec-d20c-4279-9fd7-34a96fdeaa35" providerId="AD" clId="Web-{414E716A-3B35-7EB8-09F4-D1767DE4E030}"/>
    <pc:docChg chg="modSld">
      <pc:chgData name="Chuck Bell" userId="S::bellc@vmware.com::83e214ec-d20c-4279-9fd7-34a96fdeaa35" providerId="AD" clId="Web-{414E716A-3B35-7EB8-09F4-D1767DE4E030}" dt="2018-12-11T19:29:26.236" v="2" actId="20577"/>
      <pc:docMkLst>
        <pc:docMk/>
      </pc:docMkLst>
      <pc:sldChg chg="modSp">
        <pc:chgData name="Chuck Bell" userId="S::bellc@vmware.com::83e214ec-d20c-4279-9fd7-34a96fdeaa35" providerId="AD" clId="Web-{414E716A-3B35-7EB8-09F4-D1767DE4E030}" dt="2018-12-11T19:29:13.048" v="1" actId="20577"/>
        <pc:sldMkLst>
          <pc:docMk/>
          <pc:sldMk cId="1534622444" sldId="1589"/>
        </pc:sldMkLst>
        <pc:spChg chg="mod">
          <ac:chgData name="Chuck Bell" userId="S::bellc@vmware.com::83e214ec-d20c-4279-9fd7-34a96fdeaa35" providerId="AD" clId="Web-{414E716A-3B35-7EB8-09F4-D1767DE4E030}" dt="2018-12-11T19:29:13.048" v="1" actId="20577"/>
          <ac:spMkLst>
            <pc:docMk/>
            <pc:sldMk cId="1534622444" sldId="1589"/>
            <ac:spMk id="111" creationId="{C05BCC64-0AD2-DE46-93C7-0A9685607A44}"/>
          </ac:spMkLst>
        </pc:spChg>
      </pc:sldChg>
    </pc:docChg>
  </pc:docChgLst>
  <pc:docChgLst>
    <pc:chgData name="Dumlu Timuralp" userId="7995fc41-c5fa-4549-8b21-fb0992266ae2" providerId="ADAL" clId="{A3076F56-CCF1-B840-956F-AB0924BCB65B}"/>
    <pc:docChg chg="delSld delSection modSection">
      <pc:chgData name="Dumlu Timuralp" userId="7995fc41-c5fa-4549-8b21-fb0992266ae2" providerId="ADAL" clId="{A3076F56-CCF1-B840-956F-AB0924BCB65B}" dt="2018-10-29T13:03:14.238" v="1" actId="18676"/>
      <pc:docMkLst>
        <pc:docMk/>
      </pc:docMkLst>
      <pc:sldChg chg="del">
        <pc:chgData name="Dumlu Timuralp" userId="7995fc41-c5fa-4549-8b21-fb0992266ae2" providerId="ADAL" clId="{A3076F56-CCF1-B840-956F-AB0924BCB65B}" dt="2018-10-29T13:03:09.028" v="0" actId="2696"/>
        <pc:sldMkLst>
          <pc:docMk/>
          <pc:sldMk cId="4025936312" sldId="1614"/>
        </pc:sldMkLst>
      </pc:sldChg>
    </pc:docChg>
  </pc:docChgLst>
</pc:chgInfo>
</file>

<file path=ppt/ink/ink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18-01-18T15:55:36.535"/>
    </inkml:context>
    <inkml:brush xml:id="br0">
      <inkml:brushProperty name="width" value="0.03333" units="cm"/>
      <inkml:brushProperty name="height" value="0.03333" units="cm"/>
    </inkml:brush>
  </inkml:definitions>
  <inkml:trace contextRef="#ctx0" brushRef="#br0">13866 7577 4258 0 0,'0'0'-944'0'0</inkml:trace>
</inkml:ink>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076363" cy="513508"/>
          </a:xfrm>
          <a:prstGeom prst="rect">
            <a:avLst/>
          </a:prstGeom>
        </p:spPr>
        <p:txBody>
          <a:bodyPr vert="horz" lIns="99048" tIns="49524" rIns="99048" bIns="49524" rtlCol="0"/>
          <a:lstStyle>
            <a:lvl1pPr algn="l">
              <a:defRPr sz="1300"/>
            </a:lvl1pPr>
          </a:lstStyle>
          <a:p>
            <a:endParaRPr lang="en-US"/>
          </a:p>
        </p:txBody>
      </p:sp>
      <p:sp>
        <p:nvSpPr>
          <p:cNvPr id="3" name="Date Placeholder 2"/>
          <p:cNvSpPr>
            <a:spLocks noGrp="1"/>
          </p:cNvSpPr>
          <p:nvPr>
            <p:ph type="dt" idx="1"/>
          </p:nvPr>
        </p:nvSpPr>
        <p:spPr>
          <a:xfrm>
            <a:off x="4021294" y="0"/>
            <a:ext cx="3076363" cy="513508"/>
          </a:xfrm>
          <a:prstGeom prst="rect">
            <a:avLst/>
          </a:prstGeom>
        </p:spPr>
        <p:txBody>
          <a:bodyPr vert="horz" lIns="99048" tIns="49524" rIns="99048" bIns="49524" rtlCol="0"/>
          <a:lstStyle>
            <a:lvl1pPr algn="r">
              <a:defRPr sz="1300"/>
            </a:lvl1pPr>
          </a:lstStyle>
          <a:p>
            <a:fld id="{1D445803-D906-449B-A1A5-4B44E19AFC37}" type="datetimeFigureOut">
              <a:rPr lang="en-US" smtClean="0"/>
              <a:t>3/26/19</a:t>
            </a:fld>
            <a:endParaRPr lang="en-US"/>
          </a:p>
        </p:txBody>
      </p:sp>
      <p:sp>
        <p:nvSpPr>
          <p:cNvPr id="4" name="Slide Image Placeholder 3"/>
          <p:cNvSpPr>
            <a:spLocks noGrp="1" noRot="1" noChangeAspect="1"/>
          </p:cNvSpPr>
          <p:nvPr>
            <p:ph type="sldImg" idx="2"/>
          </p:nvPr>
        </p:nvSpPr>
        <p:spPr>
          <a:xfrm>
            <a:off x="479425" y="1279525"/>
            <a:ext cx="6140450" cy="3454400"/>
          </a:xfrm>
          <a:prstGeom prst="rect">
            <a:avLst/>
          </a:prstGeom>
          <a:noFill/>
          <a:ln w="12700">
            <a:solidFill>
              <a:prstClr val="black"/>
            </a:solidFill>
          </a:ln>
        </p:spPr>
        <p:txBody>
          <a:bodyPr vert="horz" lIns="99048" tIns="49524" rIns="99048" bIns="49524" rtlCol="0" anchor="ctr"/>
          <a:lstStyle/>
          <a:p>
            <a:endParaRPr lang="en-US"/>
          </a:p>
        </p:txBody>
      </p:sp>
      <p:sp>
        <p:nvSpPr>
          <p:cNvPr id="5" name="Notes Placeholder 4"/>
          <p:cNvSpPr>
            <a:spLocks noGrp="1"/>
          </p:cNvSpPr>
          <p:nvPr>
            <p:ph type="body" sz="quarter" idx="3"/>
          </p:nvPr>
        </p:nvSpPr>
        <p:spPr>
          <a:xfrm>
            <a:off x="709930" y="4925407"/>
            <a:ext cx="5679440" cy="4029879"/>
          </a:xfrm>
          <a:prstGeom prst="rect">
            <a:avLst/>
          </a:prstGeom>
        </p:spPr>
        <p:txBody>
          <a:bodyPr vert="horz" lIns="99048" tIns="49524" rIns="99048" bIns="49524" rtlCol="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9721107"/>
            <a:ext cx="3076363" cy="513507"/>
          </a:xfrm>
          <a:prstGeom prst="rect">
            <a:avLst/>
          </a:prstGeom>
        </p:spPr>
        <p:txBody>
          <a:bodyPr vert="horz" lIns="99048" tIns="49524" rIns="99048" bIns="49524" rtlCol="0" anchor="b"/>
          <a:lstStyle>
            <a:lvl1pPr algn="l">
              <a:defRPr sz="1300"/>
            </a:lvl1pPr>
          </a:lstStyle>
          <a:p>
            <a:endParaRPr lang="en-US"/>
          </a:p>
        </p:txBody>
      </p:sp>
      <p:sp>
        <p:nvSpPr>
          <p:cNvPr id="7" name="Slide Number Placeholder 6"/>
          <p:cNvSpPr>
            <a:spLocks noGrp="1"/>
          </p:cNvSpPr>
          <p:nvPr>
            <p:ph type="sldNum" sz="quarter" idx="5"/>
          </p:nvPr>
        </p:nvSpPr>
        <p:spPr>
          <a:xfrm>
            <a:off x="4021294" y="9721107"/>
            <a:ext cx="3076363" cy="513507"/>
          </a:xfrm>
          <a:prstGeom prst="rect">
            <a:avLst/>
          </a:prstGeom>
        </p:spPr>
        <p:txBody>
          <a:bodyPr vert="horz" lIns="99048" tIns="49524" rIns="99048" bIns="49524" rtlCol="0" anchor="b"/>
          <a:lstStyle>
            <a:lvl1pPr algn="r">
              <a:defRPr sz="1300"/>
            </a:lvl1pPr>
          </a:lstStyle>
          <a:p>
            <a:fld id="{1CAB974D-8BB8-4766-AEDB-20D8DBB9E3CC}" type="slidenum">
              <a:rPr lang="en-US" smtClean="0"/>
              <a:t>‹#›</a:t>
            </a:fld>
            <a:endParaRPr lang="en-US"/>
          </a:p>
        </p:txBody>
      </p:sp>
    </p:spTree>
    <p:extLst>
      <p:ext uri="{BB962C8B-B14F-4D97-AF65-F5344CB8AC3E}">
        <p14:creationId xmlns:p14="http://schemas.microsoft.com/office/powerpoint/2010/main" val="3263752830"/>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593725" y="682625"/>
            <a:ext cx="5911850" cy="3325813"/>
          </a:xfrm>
        </p:spPr>
      </p:sp>
      <p:sp>
        <p:nvSpPr>
          <p:cNvPr id="3" name="Notes Placeholder 2"/>
          <p:cNvSpPr>
            <a:spLocks noGrp="1"/>
          </p:cNvSpPr>
          <p:nvPr>
            <p:ph type="body" idx="1"/>
          </p:nvPr>
        </p:nvSpPr>
        <p:spPr/>
        <p:txBody>
          <a:bodyPr/>
          <a:lstStyle/>
          <a:p>
            <a:endParaRPr lang="en-US" dirty="0">
              <a:cs typeface="Arial"/>
            </a:endParaRPr>
          </a:p>
        </p:txBody>
      </p:sp>
      <p:sp>
        <p:nvSpPr>
          <p:cNvPr id="4" name="Slide Number Placeholder 3"/>
          <p:cNvSpPr>
            <a:spLocks noGrp="1"/>
          </p:cNvSpPr>
          <p:nvPr>
            <p:ph type="sldNum" sz="quarter" idx="10"/>
          </p:nvPr>
        </p:nvSpPr>
        <p:spPr/>
        <p:txBody>
          <a:bodyPr/>
          <a:lstStyle/>
          <a:p>
            <a:fld id="{9F4FBC3A-A12C-40F9-BB8D-BC30C7901396}" type="slidenum">
              <a:rPr lang="en-US" smtClean="0"/>
              <a:t>1</a:t>
            </a:fld>
            <a:endParaRPr lang="en-US"/>
          </a:p>
        </p:txBody>
      </p:sp>
    </p:spTree>
    <p:extLst>
      <p:ext uri="{BB962C8B-B14F-4D97-AF65-F5344CB8AC3E}">
        <p14:creationId xmlns:p14="http://schemas.microsoft.com/office/powerpoint/2010/main" val="1854571064"/>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10"/>
          </p:nvPr>
        </p:nvSpPr>
        <p:spPr/>
        <p:txBody>
          <a:bodyPr/>
          <a:lstStyle/>
          <a:p>
            <a:fld id="{1CAB974D-8BB8-4766-AEDB-20D8DBB9E3CC}" type="slidenum">
              <a:rPr lang="en-US" smtClean="0"/>
              <a:t>11</a:t>
            </a:fld>
            <a:endParaRPr lang="en-US"/>
          </a:p>
        </p:txBody>
      </p:sp>
    </p:spTree>
    <p:extLst>
      <p:ext uri="{BB962C8B-B14F-4D97-AF65-F5344CB8AC3E}">
        <p14:creationId xmlns:p14="http://schemas.microsoft.com/office/powerpoint/2010/main" val="3915201403"/>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10"/>
          </p:nvPr>
        </p:nvSpPr>
        <p:spPr/>
        <p:txBody>
          <a:bodyPr/>
          <a:lstStyle/>
          <a:p>
            <a:fld id="{1CAB974D-8BB8-4766-AEDB-20D8DBB9E3CC}" type="slidenum">
              <a:rPr lang="en-US" smtClean="0"/>
              <a:t>12</a:t>
            </a:fld>
            <a:endParaRPr lang="en-US"/>
          </a:p>
        </p:txBody>
      </p:sp>
    </p:spTree>
    <p:extLst>
      <p:ext uri="{BB962C8B-B14F-4D97-AF65-F5344CB8AC3E}">
        <p14:creationId xmlns:p14="http://schemas.microsoft.com/office/powerpoint/2010/main" val="789076301"/>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10"/>
          </p:nvPr>
        </p:nvSpPr>
        <p:spPr/>
        <p:txBody>
          <a:bodyPr/>
          <a:lstStyle/>
          <a:p>
            <a:fld id="{1CAB974D-8BB8-4766-AEDB-20D8DBB9E3CC}" type="slidenum">
              <a:rPr lang="en-US" smtClean="0"/>
              <a:t>13</a:t>
            </a:fld>
            <a:endParaRPr lang="en-US"/>
          </a:p>
        </p:txBody>
      </p:sp>
    </p:spTree>
    <p:extLst>
      <p:ext uri="{BB962C8B-B14F-4D97-AF65-F5344CB8AC3E}">
        <p14:creationId xmlns:p14="http://schemas.microsoft.com/office/powerpoint/2010/main" val="1598176834"/>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10"/>
          </p:nvPr>
        </p:nvSpPr>
        <p:spPr/>
        <p:txBody>
          <a:bodyPr/>
          <a:lstStyle/>
          <a:p>
            <a:fld id="{1CAB974D-8BB8-4766-AEDB-20D8DBB9E3CC}" type="slidenum">
              <a:rPr lang="en-US" smtClean="0"/>
              <a:t>14</a:t>
            </a:fld>
            <a:endParaRPr lang="en-US"/>
          </a:p>
        </p:txBody>
      </p:sp>
    </p:spTree>
    <p:extLst>
      <p:ext uri="{BB962C8B-B14F-4D97-AF65-F5344CB8AC3E}">
        <p14:creationId xmlns:p14="http://schemas.microsoft.com/office/powerpoint/2010/main" val="1321948230"/>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10"/>
          </p:nvPr>
        </p:nvSpPr>
        <p:spPr/>
        <p:txBody>
          <a:bodyPr/>
          <a:lstStyle/>
          <a:p>
            <a:fld id="{1CAB974D-8BB8-4766-AEDB-20D8DBB9E3CC}" type="slidenum">
              <a:rPr lang="en-US" smtClean="0"/>
              <a:t>15</a:t>
            </a:fld>
            <a:endParaRPr lang="en-US"/>
          </a:p>
        </p:txBody>
      </p:sp>
    </p:spTree>
    <p:extLst>
      <p:ext uri="{BB962C8B-B14F-4D97-AF65-F5344CB8AC3E}">
        <p14:creationId xmlns:p14="http://schemas.microsoft.com/office/powerpoint/2010/main" val="2348326288"/>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a:t>NSX-v : https://</a:t>
            </a:r>
            <a:r>
              <a:rPr lang="en-GB" err="1"/>
              <a:t>docs.vmware.com</a:t>
            </a:r>
            <a:r>
              <a:rPr lang="en-GB"/>
              <a:t>/</a:t>
            </a:r>
            <a:r>
              <a:rPr lang="en-GB" err="1"/>
              <a:t>en</a:t>
            </a:r>
            <a:r>
              <a:rPr lang="en-GB"/>
              <a:t>/VMware-NSX-for-vSphere/6.4/</a:t>
            </a:r>
            <a:r>
              <a:rPr lang="en-GB" err="1"/>
              <a:t>com.vmware.nsx.install.doc</a:t>
            </a:r>
            <a:r>
              <a:rPr lang="en-GB"/>
              <a:t>/GUID-2FA9D4DE-56C0-40A4-A085-2FCE502A87B9.html</a:t>
            </a:r>
          </a:p>
        </p:txBody>
      </p:sp>
      <p:sp>
        <p:nvSpPr>
          <p:cNvPr id="4" name="Slide Number Placeholder 3"/>
          <p:cNvSpPr>
            <a:spLocks noGrp="1"/>
          </p:cNvSpPr>
          <p:nvPr>
            <p:ph type="sldNum" sz="quarter" idx="10"/>
          </p:nvPr>
        </p:nvSpPr>
        <p:spPr/>
        <p:txBody>
          <a:bodyPr/>
          <a:lstStyle/>
          <a:p>
            <a:fld id="{1CAB974D-8BB8-4766-AEDB-20D8DBB9E3CC}" type="slidenum">
              <a:rPr lang="en-US" smtClean="0"/>
              <a:t>18</a:t>
            </a:fld>
            <a:endParaRPr lang="en-US"/>
          </a:p>
        </p:txBody>
      </p:sp>
    </p:spTree>
    <p:extLst>
      <p:ext uri="{BB962C8B-B14F-4D97-AF65-F5344CB8AC3E}">
        <p14:creationId xmlns:p14="http://schemas.microsoft.com/office/powerpoint/2010/main" val="2198762288"/>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9F4FBC3A-A12C-40F9-BB8D-BC30C7901396}" type="slidenum">
              <a:rPr lang="en-US" smtClean="0"/>
              <a:t>20</a:t>
            </a:fld>
            <a:endParaRPr lang="en-US"/>
          </a:p>
        </p:txBody>
      </p:sp>
    </p:spTree>
    <p:extLst>
      <p:ext uri="{BB962C8B-B14F-4D97-AF65-F5344CB8AC3E}">
        <p14:creationId xmlns:p14="http://schemas.microsoft.com/office/powerpoint/2010/main" val="1092067771"/>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9F4FBC3A-A12C-40F9-BB8D-BC30C7901396}" type="slidenum">
              <a:rPr lang="en-US" smtClean="0"/>
              <a:t>21</a:t>
            </a:fld>
            <a:endParaRPr lang="en-US"/>
          </a:p>
        </p:txBody>
      </p:sp>
    </p:spTree>
    <p:extLst>
      <p:ext uri="{BB962C8B-B14F-4D97-AF65-F5344CB8AC3E}">
        <p14:creationId xmlns:p14="http://schemas.microsoft.com/office/powerpoint/2010/main" val="2170757375"/>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a:t>Multi NIC </a:t>
            </a:r>
            <a:r>
              <a:rPr lang="en-US" err="1"/>
              <a:t>vMotion</a:t>
            </a:r>
            <a:r>
              <a:rPr lang="en-US"/>
              <a:t> =&gt; https://</a:t>
            </a:r>
            <a:r>
              <a:rPr lang="en-US" err="1"/>
              <a:t>kb.vmware.com</a:t>
            </a:r>
            <a:r>
              <a:rPr lang="en-US"/>
              <a:t>/s/article/2007467</a:t>
            </a:r>
          </a:p>
          <a:p>
            <a:pPr marL="0" marR="0" lvl="0" indent="0" algn="l" defTabSz="914400" rtl="0" eaLnBrk="1" fontAlgn="auto" latinLnBrk="0" hangingPunct="1">
              <a:lnSpc>
                <a:spcPct val="100000"/>
              </a:lnSpc>
              <a:spcBef>
                <a:spcPts val="0"/>
              </a:spcBef>
              <a:spcAft>
                <a:spcPts val="0"/>
              </a:spcAft>
              <a:buClrTx/>
              <a:buSzTx/>
              <a:buFontTx/>
              <a:buNone/>
              <a:tabLst/>
              <a:defRPr/>
            </a:pPr>
            <a:r>
              <a:rPr lang="en-US"/>
              <a:t>Multi NIC </a:t>
            </a:r>
            <a:r>
              <a:rPr lang="en-US" err="1"/>
              <a:t>vSAN</a:t>
            </a:r>
            <a:r>
              <a:rPr lang="en-US"/>
              <a:t> =&gt; https://</a:t>
            </a:r>
            <a:r>
              <a:rPr lang="en-US" err="1"/>
              <a:t>blogs.vmware.com</a:t>
            </a:r>
            <a:r>
              <a:rPr lang="en-US"/>
              <a:t>/</a:t>
            </a:r>
            <a:r>
              <a:rPr lang="en-US" err="1"/>
              <a:t>virtualblocks</a:t>
            </a:r>
            <a:r>
              <a:rPr lang="en-US"/>
              <a:t>/2017/01/18/designing-</a:t>
            </a:r>
            <a:r>
              <a:rPr lang="en-US" err="1"/>
              <a:t>vsan</a:t>
            </a:r>
            <a:r>
              <a:rPr lang="en-US"/>
              <a:t>-networks-using-multiple-interfaces/</a:t>
            </a:r>
          </a:p>
          <a:p>
            <a:endParaRPr lang="en-US"/>
          </a:p>
        </p:txBody>
      </p:sp>
      <p:sp>
        <p:nvSpPr>
          <p:cNvPr id="4" name="Slide Number Placeholder 3"/>
          <p:cNvSpPr>
            <a:spLocks noGrp="1"/>
          </p:cNvSpPr>
          <p:nvPr>
            <p:ph type="sldNum" sz="quarter" idx="10"/>
          </p:nvPr>
        </p:nvSpPr>
        <p:spPr/>
        <p:txBody>
          <a:bodyPr/>
          <a:lstStyle/>
          <a:p>
            <a:fld id="{9F4FBC3A-A12C-40F9-BB8D-BC30C7901396}" type="slidenum">
              <a:rPr lang="en-US" smtClean="0"/>
              <a:t>22</a:t>
            </a:fld>
            <a:endParaRPr lang="en-US"/>
          </a:p>
        </p:txBody>
      </p:sp>
    </p:spTree>
    <p:extLst>
      <p:ext uri="{BB962C8B-B14F-4D97-AF65-F5344CB8AC3E}">
        <p14:creationId xmlns:p14="http://schemas.microsoft.com/office/powerpoint/2010/main" val="1141764760"/>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a:t>Multi NIC </a:t>
            </a:r>
            <a:r>
              <a:rPr lang="en-US" err="1"/>
              <a:t>vMotion</a:t>
            </a:r>
            <a:r>
              <a:rPr lang="en-US"/>
              <a:t> =&gt; https://</a:t>
            </a:r>
            <a:r>
              <a:rPr lang="en-US" err="1"/>
              <a:t>kb.vmware.com</a:t>
            </a:r>
            <a:r>
              <a:rPr lang="en-US"/>
              <a:t>/s/article/2007467</a:t>
            </a:r>
          </a:p>
          <a:p>
            <a:pPr marL="0" marR="0" lvl="0" indent="0" algn="l" defTabSz="914400" rtl="0" eaLnBrk="1" fontAlgn="auto" latinLnBrk="0" hangingPunct="1">
              <a:lnSpc>
                <a:spcPct val="100000"/>
              </a:lnSpc>
              <a:spcBef>
                <a:spcPts val="0"/>
              </a:spcBef>
              <a:spcAft>
                <a:spcPts val="0"/>
              </a:spcAft>
              <a:buClrTx/>
              <a:buSzTx/>
              <a:buFontTx/>
              <a:buNone/>
              <a:tabLst/>
              <a:defRPr/>
            </a:pPr>
            <a:r>
              <a:rPr lang="en-US"/>
              <a:t>Multi NIC </a:t>
            </a:r>
            <a:r>
              <a:rPr lang="en-US" err="1"/>
              <a:t>vSAN</a:t>
            </a:r>
            <a:r>
              <a:rPr lang="en-US"/>
              <a:t> =&gt; https://</a:t>
            </a:r>
            <a:r>
              <a:rPr lang="en-US" err="1"/>
              <a:t>blogs.vmware.com</a:t>
            </a:r>
            <a:r>
              <a:rPr lang="en-US"/>
              <a:t>/</a:t>
            </a:r>
            <a:r>
              <a:rPr lang="en-US" err="1"/>
              <a:t>virtualblocks</a:t>
            </a:r>
            <a:r>
              <a:rPr lang="en-US"/>
              <a:t>/2017/01/18/designing-</a:t>
            </a:r>
            <a:r>
              <a:rPr lang="en-US" err="1"/>
              <a:t>vsan</a:t>
            </a:r>
            <a:r>
              <a:rPr lang="en-US"/>
              <a:t>-networks-using-multiple-interfaces/</a:t>
            </a:r>
          </a:p>
          <a:p>
            <a:endParaRPr lang="en-US"/>
          </a:p>
        </p:txBody>
      </p:sp>
      <p:sp>
        <p:nvSpPr>
          <p:cNvPr id="4" name="Slide Number Placeholder 3"/>
          <p:cNvSpPr>
            <a:spLocks noGrp="1"/>
          </p:cNvSpPr>
          <p:nvPr>
            <p:ph type="sldNum" sz="quarter" idx="10"/>
          </p:nvPr>
        </p:nvSpPr>
        <p:spPr/>
        <p:txBody>
          <a:bodyPr/>
          <a:lstStyle/>
          <a:p>
            <a:fld id="{9F4FBC3A-A12C-40F9-BB8D-BC30C7901396}" type="slidenum">
              <a:rPr lang="en-US" smtClean="0"/>
              <a:t>23</a:t>
            </a:fld>
            <a:endParaRPr lang="en-US"/>
          </a:p>
        </p:txBody>
      </p:sp>
    </p:spTree>
    <p:extLst>
      <p:ext uri="{BB962C8B-B14F-4D97-AF65-F5344CB8AC3E}">
        <p14:creationId xmlns:p14="http://schemas.microsoft.com/office/powerpoint/2010/main" val="3024983234"/>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9F4FBC3A-A12C-40F9-BB8D-BC30C7901396}" type="slidenum">
              <a:rPr lang="en-US" smtClean="0"/>
              <a:t>2</a:t>
            </a:fld>
            <a:endParaRPr lang="en-US"/>
          </a:p>
        </p:txBody>
      </p:sp>
    </p:spTree>
    <p:extLst>
      <p:ext uri="{BB962C8B-B14F-4D97-AF65-F5344CB8AC3E}">
        <p14:creationId xmlns:p14="http://schemas.microsoft.com/office/powerpoint/2010/main" val="2233732431"/>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9F4FBC3A-A12C-40F9-BB8D-BC30C7901396}" type="slidenum">
              <a:rPr lang="en-US" smtClean="0"/>
              <a:t>24</a:t>
            </a:fld>
            <a:endParaRPr lang="en-US"/>
          </a:p>
        </p:txBody>
      </p:sp>
    </p:spTree>
    <p:extLst>
      <p:ext uri="{BB962C8B-B14F-4D97-AF65-F5344CB8AC3E}">
        <p14:creationId xmlns:p14="http://schemas.microsoft.com/office/powerpoint/2010/main" val="107480450"/>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9F4FBC3A-A12C-40F9-BB8D-BC30C7901396}" type="slidenum">
              <a:rPr lang="en-US" smtClean="0"/>
              <a:t>26</a:t>
            </a:fld>
            <a:endParaRPr lang="en-US"/>
          </a:p>
        </p:txBody>
      </p:sp>
    </p:spTree>
    <p:extLst>
      <p:ext uri="{BB962C8B-B14F-4D97-AF65-F5344CB8AC3E}">
        <p14:creationId xmlns:p14="http://schemas.microsoft.com/office/powerpoint/2010/main" val="3374347064"/>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9F4FBC3A-A12C-40F9-BB8D-BC30C7901396}" type="slidenum">
              <a:rPr lang="en-US" smtClean="0"/>
              <a:t>27</a:t>
            </a:fld>
            <a:endParaRPr lang="en-US"/>
          </a:p>
        </p:txBody>
      </p:sp>
    </p:spTree>
    <p:extLst>
      <p:ext uri="{BB962C8B-B14F-4D97-AF65-F5344CB8AC3E}">
        <p14:creationId xmlns:p14="http://schemas.microsoft.com/office/powerpoint/2010/main" val="582665191"/>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9F4FBC3A-A12C-40F9-BB8D-BC30C7901396}" type="slidenum">
              <a:rPr lang="en-US" smtClean="0"/>
              <a:t>28</a:t>
            </a:fld>
            <a:endParaRPr lang="en-US"/>
          </a:p>
        </p:txBody>
      </p:sp>
    </p:spTree>
    <p:extLst>
      <p:ext uri="{BB962C8B-B14F-4D97-AF65-F5344CB8AC3E}">
        <p14:creationId xmlns:p14="http://schemas.microsoft.com/office/powerpoint/2010/main" val="1170354600"/>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err="1"/>
              <a:t>Geneve</a:t>
            </a:r>
            <a:r>
              <a:rPr lang="en-US" dirty="0"/>
              <a:t> traffic flows through both VTEP interfaces. VTEP #1 is pinned to vNIC#2  , VTEP #2 is pinned to vNIC#3 just because the Uplink Profile’ s default teaming policy is “Source ID”.</a:t>
            </a:r>
          </a:p>
        </p:txBody>
      </p:sp>
      <p:sp>
        <p:nvSpPr>
          <p:cNvPr id="4" name="Slide Number Placeholder 3"/>
          <p:cNvSpPr>
            <a:spLocks noGrp="1"/>
          </p:cNvSpPr>
          <p:nvPr>
            <p:ph type="sldNum" sz="quarter" idx="5"/>
          </p:nvPr>
        </p:nvSpPr>
        <p:spPr/>
        <p:txBody>
          <a:bodyPr/>
          <a:lstStyle/>
          <a:p>
            <a:fld id="{1CAB974D-8BB8-4766-AEDB-20D8DBB9E3CC}" type="slidenum">
              <a:rPr lang="en-US" smtClean="0"/>
              <a:t>39</a:t>
            </a:fld>
            <a:endParaRPr lang="en-US"/>
          </a:p>
        </p:txBody>
      </p:sp>
    </p:spTree>
    <p:extLst>
      <p:ext uri="{BB962C8B-B14F-4D97-AF65-F5344CB8AC3E}">
        <p14:creationId xmlns:p14="http://schemas.microsoft.com/office/powerpoint/2010/main" val="614908120"/>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1CAB974D-8BB8-4766-AEDB-20D8DBB9E3CC}" type="slidenum">
              <a:rPr lang="en-US" smtClean="0"/>
              <a:t>44</a:t>
            </a:fld>
            <a:endParaRPr lang="en-US"/>
          </a:p>
        </p:txBody>
      </p:sp>
    </p:spTree>
    <p:extLst>
      <p:ext uri="{BB962C8B-B14F-4D97-AF65-F5344CB8AC3E}">
        <p14:creationId xmlns:p14="http://schemas.microsoft.com/office/powerpoint/2010/main" val="3118232359"/>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1CAB974D-8BB8-4766-AEDB-20D8DBB9E3CC}" type="slidenum">
              <a:rPr lang="en-US" smtClean="0"/>
              <a:t>45</a:t>
            </a:fld>
            <a:endParaRPr lang="en-US"/>
          </a:p>
        </p:txBody>
      </p:sp>
    </p:spTree>
    <p:extLst>
      <p:ext uri="{BB962C8B-B14F-4D97-AF65-F5344CB8AC3E}">
        <p14:creationId xmlns:p14="http://schemas.microsoft.com/office/powerpoint/2010/main" val="4260472690"/>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1CAB974D-8BB8-4766-AEDB-20D8DBB9E3CC}" type="slidenum">
              <a:rPr lang="en-US" smtClean="0"/>
              <a:t>46</a:t>
            </a:fld>
            <a:endParaRPr lang="en-US"/>
          </a:p>
        </p:txBody>
      </p:sp>
    </p:spTree>
    <p:extLst>
      <p:ext uri="{BB962C8B-B14F-4D97-AF65-F5344CB8AC3E}">
        <p14:creationId xmlns:p14="http://schemas.microsoft.com/office/powerpoint/2010/main" val="1389584311"/>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1CAB974D-8BB8-4766-AEDB-20D8DBB9E3CC}" type="slidenum">
              <a:rPr lang="en-US" smtClean="0"/>
              <a:t>47</a:t>
            </a:fld>
            <a:endParaRPr lang="en-US"/>
          </a:p>
        </p:txBody>
      </p:sp>
    </p:spTree>
    <p:extLst>
      <p:ext uri="{BB962C8B-B14F-4D97-AF65-F5344CB8AC3E}">
        <p14:creationId xmlns:p14="http://schemas.microsoft.com/office/powerpoint/2010/main" val="1379069374"/>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1CAB974D-8BB8-4766-AEDB-20D8DBB9E3CC}" type="slidenum">
              <a:rPr lang="en-US" smtClean="0"/>
              <a:t>48</a:t>
            </a:fld>
            <a:endParaRPr lang="en-US"/>
          </a:p>
        </p:txBody>
      </p:sp>
    </p:spTree>
    <p:extLst>
      <p:ext uri="{BB962C8B-B14F-4D97-AF65-F5344CB8AC3E}">
        <p14:creationId xmlns:p14="http://schemas.microsoft.com/office/powerpoint/2010/main" val="3789512530"/>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1CAB974D-8BB8-4766-AEDB-20D8DBB9E3CC}" type="slidenum">
              <a:rPr lang="en-US" smtClean="0"/>
              <a:t>3</a:t>
            </a:fld>
            <a:endParaRPr lang="en-US"/>
          </a:p>
        </p:txBody>
      </p:sp>
    </p:spTree>
    <p:extLst>
      <p:ext uri="{BB962C8B-B14F-4D97-AF65-F5344CB8AC3E}">
        <p14:creationId xmlns:p14="http://schemas.microsoft.com/office/powerpoint/2010/main" val="4264622815"/>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1CAB974D-8BB8-4766-AEDB-20D8DBB9E3CC}" type="slidenum">
              <a:rPr lang="en-US" smtClean="0"/>
              <a:t>49</a:t>
            </a:fld>
            <a:endParaRPr lang="en-US"/>
          </a:p>
        </p:txBody>
      </p:sp>
    </p:spTree>
    <p:extLst>
      <p:ext uri="{BB962C8B-B14F-4D97-AF65-F5344CB8AC3E}">
        <p14:creationId xmlns:p14="http://schemas.microsoft.com/office/powerpoint/2010/main" val="265486728"/>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1CAB974D-8BB8-4766-AEDB-20D8DBB9E3CC}" type="slidenum">
              <a:rPr lang="en-US" smtClean="0"/>
              <a:t>52</a:t>
            </a:fld>
            <a:endParaRPr lang="en-US"/>
          </a:p>
        </p:txBody>
      </p:sp>
    </p:spTree>
    <p:extLst>
      <p:ext uri="{BB962C8B-B14F-4D97-AF65-F5344CB8AC3E}">
        <p14:creationId xmlns:p14="http://schemas.microsoft.com/office/powerpoint/2010/main" val="1673760446"/>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1CAB974D-8BB8-4766-AEDB-20D8DBB9E3CC}" type="slidenum">
              <a:rPr lang="en-US" smtClean="0"/>
              <a:t>53</a:t>
            </a:fld>
            <a:endParaRPr lang="en-US"/>
          </a:p>
        </p:txBody>
      </p:sp>
    </p:spTree>
    <p:extLst>
      <p:ext uri="{BB962C8B-B14F-4D97-AF65-F5344CB8AC3E}">
        <p14:creationId xmlns:p14="http://schemas.microsoft.com/office/powerpoint/2010/main" val="3704912917"/>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1CAB974D-8BB8-4766-AEDB-20D8DBB9E3CC}" type="slidenum">
              <a:rPr lang="en-US" smtClean="0"/>
              <a:t>54</a:t>
            </a:fld>
            <a:endParaRPr lang="en-US"/>
          </a:p>
        </p:txBody>
      </p:sp>
    </p:spTree>
    <p:extLst>
      <p:ext uri="{BB962C8B-B14F-4D97-AF65-F5344CB8AC3E}">
        <p14:creationId xmlns:p14="http://schemas.microsoft.com/office/powerpoint/2010/main" val="4121582182"/>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1CAB974D-8BB8-4766-AEDB-20D8DBB9E3CC}" type="slidenum">
              <a:rPr lang="en-US" smtClean="0"/>
              <a:t>55</a:t>
            </a:fld>
            <a:endParaRPr lang="en-US"/>
          </a:p>
        </p:txBody>
      </p:sp>
    </p:spTree>
    <p:extLst>
      <p:ext uri="{BB962C8B-B14F-4D97-AF65-F5344CB8AC3E}">
        <p14:creationId xmlns:p14="http://schemas.microsoft.com/office/powerpoint/2010/main" val="940486322"/>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1CAB974D-8BB8-4766-AEDB-20D8DBB9E3CC}" type="slidenum">
              <a:rPr lang="en-US" smtClean="0"/>
              <a:t>56</a:t>
            </a:fld>
            <a:endParaRPr lang="en-US"/>
          </a:p>
        </p:txBody>
      </p:sp>
    </p:spTree>
    <p:extLst>
      <p:ext uri="{BB962C8B-B14F-4D97-AF65-F5344CB8AC3E}">
        <p14:creationId xmlns:p14="http://schemas.microsoft.com/office/powerpoint/2010/main" val="2016306577"/>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1CAB974D-8BB8-4766-AEDB-20D8DBB9E3CC}" type="slidenum">
              <a:rPr lang="en-US" smtClean="0"/>
              <a:t>57</a:t>
            </a:fld>
            <a:endParaRPr lang="en-US"/>
          </a:p>
        </p:txBody>
      </p:sp>
    </p:spTree>
    <p:extLst>
      <p:ext uri="{BB962C8B-B14F-4D97-AF65-F5344CB8AC3E}">
        <p14:creationId xmlns:p14="http://schemas.microsoft.com/office/powerpoint/2010/main" val="2886578186"/>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1CAB974D-8BB8-4766-AEDB-20D8DBB9E3CC}" type="slidenum">
              <a:rPr lang="en-US" smtClean="0"/>
              <a:t>58</a:t>
            </a:fld>
            <a:endParaRPr lang="en-US"/>
          </a:p>
        </p:txBody>
      </p:sp>
    </p:spTree>
    <p:extLst>
      <p:ext uri="{BB962C8B-B14F-4D97-AF65-F5344CB8AC3E}">
        <p14:creationId xmlns:p14="http://schemas.microsoft.com/office/powerpoint/2010/main" val="4035578724"/>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1CAB974D-8BB8-4766-AEDB-20D8DBB9E3CC}" type="slidenum">
              <a:rPr lang="en-US" smtClean="0"/>
              <a:t>59</a:t>
            </a:fld>
            <a:endParaRPr lang="en-US"/>
          </a:p>
        </p:txBody>
      </p:sp>
    </p:spTree>
    <p:extLst>
      <p:ext uri="{BB962C8B-B14F-4D97-AF65-F5344CB8AC3E}">
        <p14:creationId xmlns:p14="http://schemas.microsoft.com/office/powerpoint/2010/main" val="1796848668"/>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1CAB974D-8BB8-4766-AEDB-20D8DBB9E3CC}" type="slidenum">
              <a:rPr lang="en-US" smtClean="0"/>
              <a:t>65</a:t>
            </a:fld>
            <a:endParaRPr lang="en-US"/>
          </a:p>
        </p:txBody>
      </p:sp>
    </p:spTree>
    <p:extLst>
      <p:ext uri="{BB962C8B-B14F-4D97-AF65-F5344CB8AC3E}">
        <p14:creationId xmlns:p14="http://schemas.microsoft.com/office/powerpoint/2010/main" val="20105031"/>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9F4FBC3A-A12C-40F9-BB8D-BC30C7901396}" type="slidenum">
              <a:rPr lang="en-US" smtClean="0"/>
              <a:t>4</a:t>
            </a:fld>
            <a:endParaRPr lang="en-US"/>
          </a:p>
        </p:txBody>
      </p:sp>
    </p:spTree>
    <p:extLst>
      <p:ext uri="{BB962C8B-B14F-4D97-AF65-F5344CB8AC3E}">
        <p14:creationId xmlns:p14="http://schemas.microsoft.com/office/powerpoint/2010/main" val="3795368117"/>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1CAB974D-8BB8-4766-AEDB-20D8DBB9E3CC}" type="slidenum">
              <a:rPr lang="en-US" smtClean="0"/>
              <a:t>66</a:t>
            </a:fld>
            <a:endParaRPr lang="en-US"/>
          </a:p>
        </p:txBody>
      </p:sp>
    </p:spTree>
    <p:extLst>
      <p:ext uri="{BB962C8B-B14F-4D97-AF65-F5344CB8AC3E}">
        <p14:creationId xmlns:p14="http://schemas.microsoft.com/office/powerpoint/2010/main" val="1280042198"/>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1CAB974D-8BB8-4766-AEDB-20D8DBB9E3CC}" type="slidenum">
              <a:rPr lang="en-US" smtClean="0"/>
              <a:t>67</a:t>
            </a:fld>
            <a:endParaRPr lang="en-US"/>
          </a:p>
        </p:txBody>
      </p:sp>
    </p:spTree>
    <p:extLst>
      <p:ext uri="{BB962C8B-B14F-4D97-AF65-F5344CB8AC3E}">
        <p14:creationId xmlns:p14="http://schemas.microsoft.com/office/powerpoint/2010/main" val="369983568"/>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1CAB974D-8BB8-4766-AEDB-20D8DBB9E3CC}" type="slidenum">
              <a:rPr lang="en-US" smtClean="0"/>
              <a:t>68</a:t>
            </a:fld>
            <a:endParaRPr lang="en-US"/>
          </a:p>
        </p:txBody>
      </p:sp>
    </p:spTree>
    <p:extLst>
      <p:ext uri="{BB962C8B-B14F-4D97-AF65-F5344CB8AC3E}">
        <p14:creationId xmlns:p14="http://schemas.microsoft.com/office/powerpoint/2010/main" val="818818676"/>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1CAB974D-8BB8-4766-AEDB-20D8DBB9E3CC}" type="slidenum">
              <a:rPr lang="en-US" smtClean="0"/>
              <a:t>69</a:t>
            </a:fld>
            <a:endParaRPr lang="en-US"/>
          </a:p>
        </p:txBody>
      </p:sp>
    </p:spTree>
    <p:extLst>
      <p:ext uri="{BB962C8B-B14F-4D97-AF65-F5344CB8AC3E}">
        <p14:creationId xmlns:p14="http://schemas.microsoft.com/office/powerpoint/2010/main" val="3267947726"/>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1CAB974D-8BB8-4766-AEDB-20D8DBB9E3CC}" type="slidenum">
              <a:rPr lang="en-US" smtClean="0"/>
              <a:t>70</a:t>
            </a:fld>
            <a:endParaRPr lang="en-US"/>
          </a:p>
        </p:txBody>
      </p:sp>
    </p:spTree>
    <p:extLst>
      <p:ext uri="{BB962C8B-B14F-4D97-AF65-F5344CB8AC3E}">
        <p14:creationId xmlns:p14="http://schemas.microsoft.com/office/powerpoint/2010/main" val="451492838"/>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1CAB974D-8BB8-4766-AEDB-20D8DBB9E3CC}" type="slidenum">
              <a:rPr lang="en-US" smtClean="0"/>
              <a:t>79</a:t>
            </a:fld>
            <a:endParaRPr lang="en-US"/>
          </a:p>
        </p:txBody>
      </p:sp>
    </p:spTree>
    <p:extLst>
      <p:ext uri="{BB962C8B-B14F-4D97-AF65-F5344CB8AC3E}">
        <p14:creationId xmlns:p14="http://schemas.microsoft.com/office/powerpoint/2010/main" val="4258859908"/>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1CAB974D-8BB8-4766-AEDB-20D8DBB9E3CC}" type="slidenum">
              <a:rPr lang="en-US" smtClean="0"/>
              <a:t>80</a:t>
            </a:fld>
            <a:endParaRPr lang="en-US"/>
          </a:p>
        </p:txBody>
      </p:sp>
    </p:spTree>
    <p:extLst>
      <p:ext uri="{BB962C8B-B14F-4D97-AF65-F5344CB8AC3E}">
        <p14:creationId xmlns:p14="http://schemas.microsoft.com/office/powerpoint/2010/main" val="1072913750"/>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10"/>
          </p:nvPr>
        </p:nvSpPr>
        <p:spPr/>
        <p:txBody>
          <a:bodyPr/>
          <a:lstStyle/>
          <a:p>
            <a:fld id="{1CAB974D-8BB8-4766-AEDB-20D8DBB9E3CC}" type="slidenum">
              <a:rPr lang="en-US" smtClean="0"/>
              <a:t>5</a:t>
            </a:fld>
            <a:endParaRPr lang="en-US"/>
          </a:p>
        </p:txBody>
      </p:sp>
    </p:spTree>
    <p:extLst>
      <p:ext uri="{BB962C8B-B14F-4D97-AF65-F5344CB8AC3E}">
        <p14:creationId xmlns:p14="http://schemas.microsoft.com/office/powerpoint/2010/main" val="793217279"/>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1CAB974D-8BB8-4766-AEDB-20D8DBB9E3CC}" type="slidenum">
              <a:rPr lang="en-US" smtClean="0"/>
              <a:t>6</a:t>
            </a:fld>
            <a:endParaRPr lang="en-US"/>
          </a:p>
        </p:txBody>
      </p:sp>
    </p:spTree>
    <p:extLst>
      <p:ext uri="{BB962C8B-B14F-4D97-AF65-F5344CB8AC3E}">
        <p14:creationId xmlns:p14="http://schemas.microsoft.com/office/powerpoint/2010/main" val="4235751466"/>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1CAB974D-8BB8-4766-AEDB-20D8DBB9E3CC}" type="slidenum">
              <a:rPr lang="en-US" smtClean="0"/>
              <a:t>7</a:t>
            </a:fld>
            <a:endParaRPr lang="en-US"/>
          </a:p>
        </p:txBody>
      </p:sp>
    </p:spTree>
    <p:extLst>
      <p:ext uri="{BB962C8B-B14F-4D97-AF65-F5344CB8AC3E}">
        <p14:creationId xmlns:p14="http://schemas.microsoft.com/office/powerpoint/2010/main" val="915777760"/>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About Notify Switch and RARP </a:t>
            </a:r>
          </a:p>
          <a:p>
            <a:r>
              <a:rPr lang="en-GB" dirty="0"/>
              <a:t>#1 : https://</a:t>
            </a:r>
            <a:r>
              <a:rPr lang="en-GB" dirty="0" err="1"/>
              <a:t>communities.vmware.com</a:t>
            </a:r>
            <a:r>
              <a:rPr lang="en-GB" dirty="0"/>
              <a:t>/thread/408767</a:t>
            </a:r>
          </a:p>
          <a:p>
            <a:r>
              <a:rPr lang="en-GB" dirty="0"/>
              <a:t>#2 : http://</a:t>
            </a:r>
            <a:r>
              <a:rPr lang="en-GB" dirty="0" err="1"/>
              <a:t>rickardnobel.se</a:t>
            </a:r>
            <a:r>
              <a:rPr lang="en-GB" dirty="0"/>
              <a:t>/</a:t>
            </a:r>
            <a:r>
              <a:rPr lang="en-GB" dirty="0" err="1"/>
              <a:t>vswitch</a:t>
            </a:r>
            <a:r>
              <a:rPr lang="en-GB" dirty="0"/>
              <a:t>-notify-switches-setting/</a:t>
            </a:r>
          </a:p>
          <a:p>
            <a:endParaRPr lang="en-GB" dirty="0"/>
          </a:p>
          <a:p>
            <a:r>
              <a:rPr lang="en-GB" dirty="0" err="1"/>
              <a:t>vSS</a:t>
            </a:r>
            <a:r>
              <a:rPr lang="en-GB" dirty="0"/>
              <a:t> and </a:t>
            </a:r>
            <a:r>
              <a:rPr lang="en-GB" dirty="0" err="1"/>
              <a:t>vDS</a:t>
            </a:r>
            <a:r>
              <a:rPr lang="en-GB" dirty="0"/>
              <a:t> Differences : </a:t>
            </a:r>
          </a:p>
          <a:p>
            <a:r>
              <a:rPr lang="en-GB" dirty="0"/>
              <a:t>https://</a:t>
            </a:r>
            <a:r>
              <a:rPr lang="en-GB" dirty="0" err="1"/>
              <a:t>kb.vmware.com</a:t>
            </a:r>
            <a:r>
              <a:rPr lang="en-GB" dirty="0"/>
              <a:t>/s/article/1010555</a:t>
            </a:r>
          </a:p>
          <a:p>
            <a:endParaRPr lang="en-GB" dirty="0"/>
          </a:p>
        </p:txBody>
      </p:sp>
      <p:sp>
        <p:nvSpPr>
          <p:cNvPr id="4" name="Slide Number Placeholder 3"/>
          <p:cNvSpPr>
            <a:spLocks noGrp="1"/>
          </p:cNvSpPr>
          <p:nvPr>
            <p:ph type="sldNum" sz="quarter" idx="10"/>
          </p:nvPr>
        </p:nvSpPr>
        <p:spPr/>
        <p:txBody>
          <a:bodyPr/>
          <a:lstStyle/>
          <a:p>
            <a:fld id="{1CAB974D-8BB8-4766-AEDB-20D8DBB9E3CC}" type="slidenum">
              <a:rPr lang="en-US" smtClean="0"/>
              <a:t>9</a:t>
            </a:fld>
            <a:endParaRPr lang="en-US"/>
          </a:p>
        </p:txBody>
      </p:sp>
    </p:spTree>
    <p:extLst>
      <p:ext uri="{BB962C8B-B14F-4D97-AF65-F5344CB8AC3E}">
        <p14:creationId xmlns:p14="http://schemas.microsoft.com/office/powerpoint/2010/main" val="900181180"/>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10"/>
          </p:nvPr>
        </p:nvSpPr>
        <p:spPr/>
        <p:txBody>
          <a:bodyPr/>
          <a:lstStyle/>
          <a:p>
            <a:fld id="{1CAB974D-8BB8-4766-AEDB-20D8DBB9E3CC}" type="slidenum">
              <a:rPr lang="en-US" smtClean="0"/>
              <a:t>10</a:t>
            </a:fld>
            <a:endParaRPr lang="en-US"/>
          </a:p>
        </p:txBody>
      </p:sp>
    </p:spTree>
    <p:extLst>
      <p:ext uri="{BB962C8B-B14F-4D97-AF65-F5344CB8AC3E}">
        <p14:creationId xmlns:p14="http://schemas.microsoft.com/office/powerpoint/2010/main" val="4058893472"/>
      </p:ext>
    </p:extLst>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customXml" Target="../ink/ink1.xml"/><Relationship Id="rId2" Type="http://schemas.openxmlformats.org/officeDocument/2006/relationships/image" Target="../media/image1.png"/><Relationship Id="rId1" Type="http://schemas.openxmlformats.org/officeDocument/2006/relationships/slideMaster" Target="../slideMasters/slideMaster1.xml"/><Relationship Id="rId4" Type="http://schemas.openxmlformats.org/officeDocument/2006/relationships/image" Target="../media/image2.emf"/></Relationships>
</file>

<file path=ppt/slideLayouts/_rels/slideLayout10.xml.rels><?xml version="1.0" encoding="UTF-8" standalone="yes"?>
<Relationships xmlns="http://schemas.openxmlformats.org/package/2006/relationships"><Relationship Id="rId2" Type="http://schemas.openxmlformats.org/officeDocument/2006/relationships/hyperlink" Target="http://www.vmware.com/brand" TargetMode="External"/><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4.jpeg"/><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preserve="1">
  <p:cSld name="Title Slide">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3EA73C23-56DE-4A7B-B974-6593CE39F432}"/>
              </a:ext>
            </a:extLst>
          </p:cNvPr>
          <p:cNvPicPr>
            <a:picLocks noChangeAspect="1"/>
          </p:cNvPicPr>
          <p:nvPr/>
        </p:nvPicPr>
        <p:blipFill>
          <a:blip r:embed="rId2"/>
          <a:stretch>
            <a:fillRect/>
          </a:stretch>
        </p:blipFill>
        <p:spPr bwMode="ltGray">
          <a:xfrm>
            <a:off x="1" y="0"/>
            <a:ext cx="8061012" cy="6858000"/>
          </a:xfrm>
          <a:prstGeom prst="rect">
            <a:avLst/>
          </a:prstGeom>
        </p:spPr>
      </p:pic>
      <p:sp>
        <p:nvSpPr>
          <p:cNvPr id="2" name="Title 1"/>
          <p:cNvSpPr>
            <a:spLocks noGrp="1"/>
          </p:cNvSpPr>
          <p:nvPr>
            <p:ph type="title" hasCustomPrompt="1"/>
          </p:nvPr>
        </p:nvSpPr>
        <p:spPr>
          <a:xfrm>
            <a:off x="5185714" y="1679667"/>
            <a:ext cx="6402467" cy="1234440"/>
          </a:xfrm>
        </p:spPr>
        <p:txBody>
          <a:bodyPr wrap="square" anchor="b"/>
          <a:lstStyle>
            <a:lvl1pPr algn="r">
              <a:defRPr sz="4000" b="0" cap="none" baseline="0"/>
            </a:lvl1pPr>
          </a:lstStyle>
          <a:p>
            <a:r>
              <a:rPr lang="en-US"/>
              <a:t>Click to Edit Master Title Style</a:t>
            </a:r>
          </a:p>
        </p:txBody>
      </p:sp>
      <p:sp>
        <p:nvSpPr>
          <p:cNvPr id="128" name="Subtitle 2">
            <a:extLst>
              <a:ext uri="{FF2B5EF4-FFF2-40B4-BE49-F238E27FC236}">
                <a16:creationId xmlns:a16="http://schemas.microsoft.com/office/drawing/2014/main" id="{6EBAFA4D-7B92-4E38-8320-94F3BCA2E41C}"/>
              </a:ext>
            </a:extLst>
          </p:cNvPr>
          <p:cNvSpPr>
            <a:spLocks noGrp="1"/>
          </p:cNvSpPr>
          <p:nvPr>
            <p:ph type="subTitle" idx="10" hasCustomPrompt="1"/>
          </p:nvPr>
        </p:nvSpPr>
        <p:spPr>
          <a:xfrm>
            <a:off x="7010638" y="2956717"/>
            <a:ext cx="4571570" cy="700882"/>
          </a:xfrm>
        </p:spPr>
        <p:txBody>
          <a:bodyPr/>
          <a:lstStyle>
            <a:lvl1pPr marL="0" indent="0" algn="r">
              <a:buNone/>
              <a:defRPr sz="2400">
                <a:solidFill>
                  <a:schemeClr val="accent4"/>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7" name="Text Placeholder 6">
            <a:extLst>
              <a:ext uri="{FF2B5EF4-FFF2-40B4-BE49-F238E27FC236}">
                <a16:creationId xmlns:a16="http://schemas.microsoft.com/office/drawing/2014/main" id="{DEA43E1E-B208-4DC4-9D6A-01669D00DA14}"/>
              </a:ext>
            </a:extLst>
          </p:cNvPr>
          <p:cNvSpPr>
            <a:spLocks noGrp="1"/>
          </p:cNvSpPr>
          <p:nvPr>
            <p:ph type="body" sz="quarter" idx="11" hasCustomPrompt="1"/>
          </p:nvPr>
        </p:nvSpPr>
        <p:spPr>
          <a:xfrm>
            <a:off x="7925276" y="4231639"/>
            <a:ext cx="3658553" cy="355601"/>
          </a:xfrm>
        </p:spPr>
        <p:txBody>
          <a:bodyPr anchor="b"/>
          <a:lstStyle>
            <a:lvl1pPr algn="r">
              <a:buNone/>
              <a:defRPr sz="1600">
                <a:solidFill>
                  <a:schemeClr val="tx2"/>
                </a:solidFill>
              </a:defRPr>
            </a:lvl1pPr>
          </a:lstStyle>
          <a:p>
            <a:pPr lvl="0"/>
            <a:r>
              <a:rPr lang="en-US"/>
              <a:t>Speaker Name</a:t>
            </a:r>
          </a:p>
        </p:txBody>
      </p:sp>
      <p:sp>
        <p:nvSpPr>
          <p:cNvPr id="129" name="Text Placeholder 6">
            <a:extLst>
              <a:ext uri="{FF2B5EF4-FFF2-40B4-BE49-F238E27FC236}">
                <a16:creationId xmlns:a16="http://schemas.microsoft.com/office/drawing/2014/main" id="{2111BB8B-7B37-4FB4-B2CD-984FE1C6C5E4}"/>
              </a:ext>
            </a:extLst>
          </p:cNvPr>
          <p:cNvSpPr>
            <a:spLocks noGrp="1"/>
          </p:cNvSpPr>
          <p:nvPr>
            <p:ph type="body" sz="quarter" idx="12" hasCustomPrompt="1"/>
          </p:nvPr>
        </p:nvSpPr>
        <p:spPr>
          <a:xfrm>
            <a:off x="7925276" y="4866639"/>
            <a:ext cx="3658553" cy="355601"/>
          </a:xfrm>
        </p:spPr>
        <p:txBody>
          <a:bodyPr/>
          <a:lstStyle>
            <a:lvl1pPr algn="r">
              <a:buNone/>
              <a:defRPr sz="1600">
                <a:solidFill>
                  <a:schemeClr val="tx2"/>
                </a:solidFill>
              </a:defRPr>
            </a:lvl1pPr>
          </a:lstStyle>
          <a:p>
            <a:pPr lvl="0"/>
            <a:r>
              <a:rPr lang="en-US"/>
              <a:t>Role / Division at VMware</a:t>
            </a:r>
          </a:p>
        </p:txBody>
      </p:sp>
      <p:sp>
        <p:nvSpPr>
          <p:cNvPr id="16" name="Text Placeholder 6">
            <a:extLst>
              <a:ext uri="{FF2B5EF4-FFF2-40B4-BE49-F238E27FC236}">
                <a16:creationId xmlns:a16="http://schemas.microsoft.com/office/drawing/2014/main" id="{68E7D54E-C753-48F7-AB43-C7A586277F50}"/>
              </a:ext>
            </a:extLst>
          </p:cNvPr>
          <p:cNvSpPr>
            <a:spLocks noGrp="1"/>
          </p:cNvSpPr>
          <p:nvPr>
            <p:ph type="body" sz="quarter" idx="13" hasCustomPrompt="1"/>
          </p:nvPr>
        </p:nvSpPr>
        <p:spPr>
          <a:xfrm>
            <a:off x="7925276" y="5655333"/>
            <a:ext cx="3658553" cy="112587"/>
          </a:xfrm>
        </p:spPr>
        <p:txBody>
          <a:bodyPr/>
          <a:lstStyle>
            <a:lvl1pPr algn="r">
              <a:buNone/>
              <a:defRPr sz="1050">
                <a:solidFill>
                  <a:schemeClr val="tx1"/>
                </a:solidFill>
              </a:defRPr>
            </a:lvl1pPr>
          </a:lstStyle>
          <a:p>
            <a:pPr lvl="0"/>
            <a:r>
              <a:rPr lang="en-US"/>
              <a:t>Date</a:t>
            </a:r>
          </a:p>
        </p:txBody>
      </p:sp>
      <p:grpSp>
        <p:nvGrpSpPr>
          <p:cNvPr id="17" name="Group 16">
            <a:extLst>
              <a:ext uri="{FF2B5EF4-FFF2-40B4-BE49-F238E27FC236}">
                <a16:creationId xmlns:a16="http://schemas.microsoft.com/office/drawing/2014/main" id="{571B1726-E7C5-4C32-A22F-BB8C0CA833E9}"/>
              </a:ext>
            </a:extLst>
          </p:cNvPr>
          <p:cNvGrpSpPr/>
          <p:nvPr/>
        </p:nvGrpSpPr>
        <p:grpSpPr>
          <a:xfrm>
            <a:off x="608171" y="6392865"/>
            <a:ext cx="1424756" cy="224518"/>
            <a:chOff x="863272" y="6563918"/>
            <a:chExt cx="861082" cy="135727"/>
          </a:xfrm>
          <a:solidFill>
            <a:schemeClr val="bg1"/>
          </a:solidFill>
        </p:grpSpPr>
        <p:sp>
          <p:nvSpPr>
            <p:cNvPr id="18" name="Freeform 6">
              <a:extLst>
                <a:ext uri="{FF2B5EF4-FFF2-40B4-BE49-F238E27FC236}">
                  <a16:creationId xmlns:a16="http://schemas.microsoft.com/office/drawing/2014/main" id="{0AEE4566-BDD0-43EB-8593-753B4AFC5389}"/>
                </a:ext>
              </a:extLst>
            </p:cNvPr>
            <p:cNvSpPr>
              <a:spLocks/>
            </p:cNvSpPr>
            <p:nvPr/>
          </p:nvSpPr>
          <p:spPr bwMode="auto">
            <a:xfrm>
              <a:off x="1195963" y="6569284"/>
              <a:ext cx="181812" cy="128783"/>
            </a:xfrm>
            <a:custGeom>
              <a:avLst/>
              <a:gdLst>
                <a:gd name="T0" fmla="*/ 52 w 243"/>
                <a:gd name="T1" fmla="*/ 159 h 170"/>
                <a:gd name="T2" fmla="*/ 2 w 243"/>
                <a:gd name="T3" fmla="*/ 19 h 170"/>
                <a:gd name="T4" fmla="*/ 0 w 243"/>
                <a:gd name="T5" fmla="*/ 12 h 170"/>
                <a:gd name="T6" fmla="*/ 13 w 243"/>
                <a:gd name="T7" fmla="*/ 0 h 170"/>
                <a:gd name="T8" fmla="*/ 25 w 243"/>
                <a:gd name="T9" fmla="*/ 11 h 170"/>
                <a:gd name="T10" fmla="*/ 67 w 243"/>
                <a:gd name="T11" fmla="*/ 131 h 170"/>
                <a:gd name="T12" fmla="*/ 109 w 243"/>
                <a:gd name="T13" fmla="*/ 10 h 170"/>
                <a:gd name="T14" fmla="*/ 121 w 243"/>
                <a:gd name="T15" fmla="*/ 0 h 170"/>
                <a:gd name="T16" fmla="*/ 122 w 243"/>
                <a:gd name="T17" fmla="*/ 0 h 170"/>
                <a:gd name="T18" fmla="*/ 135 w 243"/>
                <a:gd name="T19" fmla="*/ 10 h 170"/>
                <a:gd name="T20" fmla="*/ 177 w 243"/>
                <a:gd name="T21" fmla="*/ 131 h 170"/>
                <a:gd name="T22" fmla="*/ 219 w 243"/>
                <a:gd name="T23" fmla="*/ 10 h 170"/>
                <a:gd name="T24" fmla="*/ 231 w 243"/>
                <a:gd name="T25" fmla="*/ 0 h 170"/>
                <a:gd name="T26" fmla="*/ 243 w 243"/>
                <a:gd name="T27" fmla="*/ 12 h 170"/>
                <a:gd name="T28" fmla="*/ 241 w 243"/>
                <a:gd name="T29" fmla="*/ 19 h 170"/>
                <a:gd name="T30" fmla="*/ 191 w 243"/>
                <a:gd name="T31" fmla="*/ 159 h 170"/>
                <a:gd name="T32" fmla="*/ 177 w 243"/>
                <a:gd name="T33" fmla="*/ 170 h 170"/>
                <a:gd name="T34" fmla="*/ 176 w 243"/>
                <a:gd name="T35" fmla="*/ 170 h 170"/>
                <a:gd name="T36" fmla="*/ 163 w 243"/>
                <a:gd name="T37" fmla="*/ 159 h 170"/>
                <a:gd name="T38" fmla="*/ 122 w 243"/>
                <a:gd name="T39" fmla="*/ 40 h 170"/>
                <a:gd name="T40" fmla="*/ 80 w 243"/>
                <a:gd name="T41" fmla="*/ 159 h 170"/>
                <a:gd name="T42" fmla="*/ 66 w 243"/>
                <a:gd name="T43" fmla="*/ 170 h 170"/>
                <a:gd name="T44" fmla="*/ 66 w 243"/>
                <a:gd name="T45" fmla="*/ 170 h 170"/>
                <a:gd name="T46" fmla="*/ 52 w 243"/>
                <a:gd name="T47" fmla="*/ 159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43" h="170">
                  <a:moveTo>
                    <a:pt x="52" y="159"/>
                  </a:moveTo>
                  <a:cubicBezTo>
                    <a:pt x="2" y="19"/>
                    <a:pt x="2" y="19"/>
                    <a:pt x="2" y="19"/>
                  </a:cubicBezTo>
                  <a:cubicBezTo>
                    <a:pt x="1" y="17"/>
                    <a:pt x="0" y="14"/>
                    <a:pt x="0" y="12"/>
                  </a:cubicBezTo>
                  <a:cubicBezTo>
                    <a:pt x="0" y="6"/>
                    <a:pt x="5" y="0"/>
                    <a:pt x="13" y="0"/>
                  </a:cubicBezTo>
                  <a:cubicBezTo>
                    <a:pt x="19" y="0"/>
                    <a:pt x="23" y="4"/>
                    <a:pt x="25" y="11"/>
                  </a:cubicBezTo>
                  <a:cubicBezTo>
                    <a:pt x="67" y="131"/>
                    <a:pt x="67" y="131"/>
                    <a:pt x="67" y="131"/>
                  </a:cubicBezTo>
                  <a:cubicBezTo>
                    <a:pt x="109" y="10"/>
                    <a:pt x="109" y="10"/>
                    <a:pt x="109" y="10"/>
                  </a:cubicBezTo>
                  <a:cubicBezTo>
                    <a:pt x="111" y="4"/>
                    <a:pt x="114" y="0"/>
                    <a:pt x="121" y="0"/>
                  </a:cubicBezTo>
                  <a:cubicBezTo>
                    <a:pt x="122" y="0"/>
                    <a:pt x="122" y="0"/>
                    <a:pt x="122" y="0"/>
                  </a:cubicBezTo>
                  <a:cubicBezTo>
                    <a:pt x="129" y="0"/>
                    <a:pt x="133" y="4"/>
                    <a:pt x="135" y="10"/>
                  </a:cubicBezTo>
                  <a:cubicBezTo>
                    <a:pt x="177" y="131"/>
                    <a:pt x="177" y="131"/>
                    <a:pt x="177" y="131"/>
                  </a:cubicBezTo>
                  <a:cubicBezTo>
                    <a:pt x="219" y="10"/>
                    <a:pt x="219" y="10"/>
                    <a:pt x="219" y="10"/>
                  </a:cubicBezTo>
                  <a:cubicBezTo>
                    <a:pt x="221" y="5"/>
                    <a:pt x="224" y="0"/>
                    <a:pt x="231" y="0"/>
                  </a:cubicBezTo>
                  <a:cubicBezTo>
                    <a:pt x="238" y="0"/>
                    <a:pt x="243" y="6"/>
                    <a:pt x="243" y="12"/>
                  </a:cubicBezTo>
                  <a:cubicBezTo>
                    <a:pt x="243" y="14"/>
                    <a:pt x="242" y="17"/>
                    <a:pt x="241" y="19"/>
                  </a:cubicBezTo>
                  <a:cubicBezTo>
                    <a:pt x="191" y="159"/>
                    <a:pt x="191" y="159"/>
                    <a:pt x="191" y="159"/>
                  </a:cubicBezTo>
                  <a:cubicBezTo>
                    <a:pt x="188" y="166"/>
                    <a:pt x="183" y="170"/>
                    <a:pt x="177" y="170"/>
                  </a:cubicBezTo>
                  <a:cubicBezTo>
                    <a:pt x="176" y="170"/>
                    <a:pt x="176" y="170"/>
                    <a:pt x="176" y="170"/>
                  </a:cubicBezTo>
                  <a:cubicBezTo>
                    <a:pt x="170" y="170"/>
                    <a:pt x="165" y="166"/>
                    <a:pt x="163" y="159"/>
                  </a:cubicBezTo>
                  <a:cubicBezTo>
                    <a:pt x="122" y="40"/>
                    <a:pt x="122" y="40"/>
                    <a:pt x="122" y="40"/>
                  </a:cubicBezTo>
                  <a:cubicBezTo>
                    <a:pt x="80" y="159"/>
                    <a:pt x="80" y="159"/>
                    <a:pt x="80" y="159"/>
                  </a:cubicBezTo>
                  <a:cubicBezTo>
                    <a:pt x="78" y="166"/>
                    <a:pt x="73" y="170"/>
                    <a:pt x="66" y="170"/>
                  </a:cubicBezTo>
                  <a:cubicBezTo>
                    <a:pt x="66" y="170"/>
                    <a:pt x="66" y="170"/>
                    <a:pt x="66" y="170"/>
                  </a:cubicBezTo>
                  <a:cubicBezTo>
                    <a:pt x="60" y="170"/>
                    <a:pt x="55" y="166"/>
                    <a:pt x="52" y="159"/>
                  </a:cubicBezTo>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solidFill>
                  <a:schemeClr val="tx2"/>
                </a:solidFill>
              </a:endParaRPr>
            </a:p>
          </p:txBody>
        </p:sp>
        <p:sp>
          <p:nvSpPr>
            <p:cNvPr id="19" name="Freeform 7">
              <a:extLst>
                <a:ext uri="{FF2B5EF4-FFF2-40B4-BE49-F238E27FC236}">
                  <a16:creationId xmlns:a16="http://schemas.microsoft.com/office/drawing/2014/main" id="{CDDDBBBD-2B47-4F32-9507-B47217AD31D1}"/>
                </a:ext>
              </a:extLst>
            </p:cNvPr>
            <p:cNvSpPr>
              <a:spLocks/>
            </p:cNvSpPr>
            <p:nvPr/>
          </p:nvSpPr>
          <p:spPr bwMode="auto">
            <a:xfrm>
              <a:off x="1509084" y="6569284"/>
              <a:ext cx="70389" cy="128783"/>
            </a:xfrm>
            <a:custGeom>
              <a:avLst/>
              <a:gdLst>
                <a:gd name="T0" fmla="*/ 0 w 94"/>
                <a:gd name="T1" fmla="*/ 13 h 170"/>
                <a:gd name="T2" fmla="*/ 12 w 94"/>
                <a:gd name="T3" fmla="*/ 0 h 170"/>
                <a:gd name="T4" fmla="*/ 24 w 94"/>
                <a:gd name="T5" fmla="*/ 13 h 170"/>
                <a:gd name="T6" fmla="*/ 24 w 94"/>
                <a:gd name="T7" fmla="*/ 41 h 170"/>
                <a:gd name="T8" fmla="*/ 82 w 94"/>
                <a:gd name="T9" fmla="*/ 0 h 170"/>
                <a:gd name="T10" fmla="*/ 94 w 94"/>
                <a:gd name="T11" fmla="*/ 13 h 170"/>
                <a:gd name="T12" fmla="*/ 83 w 94"/>
                <a:gd name="T13" fmla="*/ 25 h 170"/>
                <a:gd name="T14" fmla="*/ 24 w 94"/>
                <a:gd name="T15" fmla="*/ 101 h 170"/>
                <a:gd name="T16" fmla="*/ 24 w 94"/>
                <a:gd name="T17" fmla="*/ 157 h 170"/>
                <a:gd name="T18" fmla="*/ 12 w 94"/>
                <a:gd name="T19" fmla="*/ 170 h 170"/>
                <a:gd name="T20" fmla="*/ 0 w 94"/>
                <a:gd name="T21" fmla="*/ 157 h 170"/>
                <a:gd name="T22" fmla="*/ 0 w 94"/>
                <a:gd name="T23" fmla="*/ 13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4" h="170">
                  <a:moveTo>
                    <a:pt x="0" y="13"/>
                  </a:moveTo>
                  <a:cubicBezTo>
                    <a:pt x="0" y="6"/>
                    <a:pt x="5" y="0"/>
                    <a:pt x="12" y="0"/>
                  </a:cubicBezTo>
                  <a:cubicBezTo>
                    <a:pt x="19" y="0"/>
                    <a:pt x="24" y="5"/>
                    <a:pt x="24" y="13"/>
                  </a:cubicBezTo>
                  <a:cubicBezTo>
                    <a:pt x="24" y="41"/>
                    <a:pt x="24" y="41"/>
                    <a:pt x="24" y="41"/>
                  </a:cubicBezTo>
                  <a:cubicBezTo>
                    <a:pt x="37" y="13"/>
                    <a:pt x="64" y="0"/>
                    <a:pt x="82" y="0"/>
                  </a:cubicBezTo>
                  <a:cubicBezTo>
                    <a:pt x="89" y="0"/>
                    <a:pt x="94" y="6"/>
                    <a:pt x="94" y="13"/>
                  </a:cubicBezTo>
                  <a:cubicBezTo>
                    <a:pt x="94" y="20"/>
                    <a:pt x="89" y="24"/>
                    <a:pt x="83" y="25"/>
                  </a:cubicBezTo>
                  <a:cubicBezTo>
                    <a:pt x="51" y="29"/>
                    <a:pt x="24" y="53"/>
                    <a:pt x="24" y="101"/>
                  </a:cubicBezTo>
                  <a:cubicBezTo>
                    <a:pt x="24" y="157"/>
                    <a:pt x="24" y="157"/>
                    <a:pt x="24" y="157"/>
                  </a:cubicBezTo>
                  <a:cubicBezTo>
                    <a:pt x="24" y="164"/>
                    <a:pt x="19" y="170"/>
                    <a:pt x="12" y="170"/>
                  </a:cubicBezTo>
                  <a:cubicBezTo>
                    <a:pt x="5" y="170"/>
                    <a:pt x="0" y="164"/>
                    <a:pt x="0" y="157"/>
                  </a:cubicBezTo>
                  <a:lnTo>
                    <a:pt x="0" y="13"/>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solidFill>
                  <a:schemeClr val="tx2"/>
                </a:solidFill>
              </a:endParaRPr>
            </a:p>
          </p:txBody>
        </p:sp>
        <p:sp>
          <p:nvSpPr>
            <p:cNvPr id="20" name="Freeform 8">
              <a:extLst>
                <a:ext uri="{FF2B5EF4-FFF2-40B4-BE49-F238E27FC236}">
                  <a16:creationId xmlns:a16="http://schemas.microsoft.com/office/drawing/2014/main" id="{9A63A2EB-B414-427C-8975-27B69B276D4B}"/>
                </a:ext>
              </a:extLst>
            </p:cNvPr>
            <p:cNvSpPr>
              <a:spLocks noEditPoints="1"/>
            </p:cNvSpPr>
            <p:nvPr/>
          </p:nvSpPr>
          <p:spPr bwMode="auto">
            <a:xfrm>
              <a:off x="1577894" y="6569284"/>
              <a:ext cx="115211" cy="130361"/>
            </a:xfrm>
            <a:custGeom>
              <a:avLst/>
              <a:gdLst>
                <a:gd name="T0" fmla="*/ 129 w 154"/>
                <a:gd name="T1" fmla="*/ 76 h 172"/>
                <a:gd name="T2" fmla="*/ 77 w 154"/>
                <a:gd name="T3" fmla="*/ 21 h 172"/>
                <a:gd name="T4" fmla="*/ 25 w 154"/>
                <a:gd name="T5" fmla="*/ 76 h 172"/>
                <a:gd name="T6" fmla="*/ 129 w 154"/>
                <a:gd name="T7" fmla="*/ 76 h 172"/>
                <a:gd name="T8" fmla="*/ 81 w 154"/>
                <a:gd name="T9" fmla="*/ 172 h 172"/>
                <a:gd name="T10" fmla="*/ 0 w 154"/>
                <a:gd name="T11" fmla="*/ 86 h 172"/>
                <a:gd name="T12" fmla="*/ 0 w 154"/>
                <a:gd name="T13" fmla="*/ 85 h 172"/>
                <a:gd name="T14" fmla="*/ 78 w 154"/>
                <a:gd name="T15" fmla="*/ 0 h 172"/>
                <a:gd name="T16" fmla="*/ 154 w 154"/>
                <a:gd name="T17" fmla="*/ 83 h 172"/>
                <a:gd name="T18" fmla="*/ 142 w 154"/>
                <a:gd name="T19" fmla="*/ 95 h 172"/>
                <a:gd name="T20" fmla="*/ 25 w 154"/>
                <a:gd name="T21" fmla="*/ 95 h 172"/>
                <a:gd name="T22" fmla="*/ 82 w 154"/>
                <a:gd name="T23" fmla="*/ 150 h 172"/>
                <a:gd name="T24" fmla="*/ 129 w 154"/>
                <a:gd name="T25" fmla="*/ 131 h 172"/>
                <a:gd name="T26" fmla="*/ 136 w 154"/>
                <a:gd name="T27" fmla="*/ 128 h 172"/>
                <a:gd name="T28" fmla="*/ 146 w 154"/>
                <a:gd name="T29" fmla="*/ 139 h 172"/>
                <a:gd name="T30" fmla="*/ 142 w 154"/>
                <a:gd name="T31" fmla="*/ 147 h 172"/>
                <a:gd name="T32" fmla="*/ 81 w 154"/>
                <a:gd name="T33" fmla="*/ 172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4" h="172">
                  <a:moveTo>
                    <a:pt x="129" y="76"/>
                  </a:moveTo>
                  <a:cubicBezTo>
                    <a:pt x="127" y="47"/>
                    <a:pt x="110" y="21"/>
                    <a:pt x="77" y="21"/>
                  </a:cubicBezTo>
                  <a:cubicBezTo>
                    <a:pt x="49" y="21"/>
                    <a:pt x="28" y="44"/>
                    <a:pt x="25" y="76"/>
                  </a:cubicBezTo>
                  <a:lnTo>
                    <a:pt x="129" y="76"/>
                  </a:lnTo>
                  <a:close/>
                  <a:moveTo>
                    <a:pt x="81" y="172"/>
                  </a:moveTo>
                  <a:cubicBezTo>
                    <a:pt x="36" y="172"/>
                    <a:pt x="0" y="137"/>
                    <a:pt x="0" y="86"/>
                  </a:cubicBezTo>
                  <a:cubicBezTo>
                    <a:pt x="0" y="85"/>
                    <a:pt x="0" y="85"/>
                    <a:pt x="0" y="85"/>
                  </a:cubicBezTo>
                  <a:cubicBezTo>
                    <a:pt x="0" y="38"/>
                    <a:pt x="33" y="0"/>
                    <a:pt x="78" y="0"/>
                  </a:cubicBezTo>
                  <a:cubicBezTo>
                    <a:pt x="126" y="0"/>
                    <a:pt x="154" y="40"/>
                    <a:pt x="154" y="83"/>
                  </a:cubicBezTo>
                  <a:cubicBezTo>
                    <a:pt x="154" y="90"/>
                    <a:pt x="148" y="95"/>
                    <a:pt x="142" y="95"/>
                  </a:cubicBezTo>
                  <a:cubicBezTo>
                    <a:pt x="25" y="95"/>
                    <a:pt x="25" y="95"/>
                    <a:pt x="25" y="95"/>
                  </a:cubicBezTo>
                  <a:cubicBezTo>
                    <a:pt x="28" y="130"/>
                    <a:pt x="53" y="150"/>
                    <a:pt x="82" y="150"/>
                  </a:cubicBezTo>
                  <a:cubicBezTo>
                    <a:pt x="102" y="150"/>
                    <a:pt x="117" y="142"/>
                    <a:pt x="129" y="131"/>
                  </a:cubicBezTo>
                  <a:cubicBezTo>
                    <a:pt x="131" y="130"/>
                    <a:pt x="133" y="128"/>
                    <a:pt x="136" y="128"/>
                  </a:cubicBezTo>
                  <a:cubicBezTo>
                    <a:pt x="142" y="128"/>
                    <a:pt x="146" y="133"/>
                    <a:pt x="146" y="139"/>
                  </a:cubicBezTo>
                  <a:cubicBezTo>
                    <a:pt x="146" y="142"/>
                    <a:pt x="145" y="145"/>
                    <a:pt x="142" y="147"/>
                  </a:cubicBezTo>
                  <a:cubicBezTo>
                    <a:pt x="127" y="162"/>
                    <a:pt x="109" y="172"/>
                    <a:pt x="81" y="172"/>
                  </a:cubicBezTo>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solidFill>
                  <a:schemeClr val="tx2"/>
                </a:solidFill>
              </a:endParaRPr>
            </a:p>
          </p:txBody>
        </p:sp>
        <p:sp>
          <p:nvSpPr>
            <p:cNvPr id="21" name="Freeform 9">
              <a:extLst>
                <a:ext uri="{FF2B5EF4-FFF2-40B4-BE49-F238E27FC236}">
                  <a16:creationId xmlns:a16="http://schemas.microsoft.com/office/drawing/2014/main" id="{4AFD0B14-399F-447F-BBDD-FF049C867FA7}"/>
                </a:ext>
              </a:extLst>
            </p:cNvPr>
            <p:cNvSpPr>
              <a:spLocks noEditPoints="1"/>
            </p:cNvSpPr>
            <p:nvPr/>
          </p:nvSpPr>
          <p:spPr bwMode="auto">
            <a:xfrm>
              <a:off x="1377775" y="6569284"/>
              <a:ext cx="108898" cy="130361"/>
            </a:xfrm>
            <a:custGeom>
              <a:avLst/>
              <a:gdLst>
                <a:gd name="T0" fmla="*/ 122 w 146"/>
                <a:gd name="T1" fmla="*/ 107 h 172"/>
                <a:gd name="T2" fmla="*/ 122 w 146"/>
                <a:gd name="T3" fmla="*/ 91 h 172"/>
                <a:gd name="T4" fmla="*/ 74 w 146"/>
                <a:gd name="T5" fmla="*/ 84 h 172"/>
                <a:gd name="T6" fmla="*/ 25 w 146"/>
                <a:gd name="T7" fmla="*/ 118 h 172"/>
                <a:gd name="T8" fmla="*/ 25 w 146"/>
                <a:gd name="T9" fmla="*/ 119 h 172"/>
                <a:gd name="T10" fmla="*/ 67 w 146"/>
                <a:gd name="T11" fmla="*/ 152 h 172"/>
                <a:gd name="T12" fmla="*/ 122 w 146"/>
                <a:gd name="T13" fmla="*/ 107 h 172"/>
                <a:gd name="T14" fmla="*/ 0 w 146"/>
                <a:gd name="T15" fmla="*/ 120 h 172"/>
                <a:gd name="T16" fmla="*/ 0 w 146"/>
                <a:gd name="T17" fmla="*/ 119 h 172"/>
                <a:gd name="T18" fmla="*/ 71 w 146"/>
                <a:gd name="T19" fmla="*/ 66 h 172"/>
                <a:gd name="T20" fmla="*/ 122 w 146"/>
                <a:gd name="T21" fmla="*/ 73 h 172"/>
                <a:gd name="T22" fmla="*/ 122 w 146"/>
                <a:gd name="T23" fmla="*/ 67 h 172"/>
                <a:gd name="T24" fmla="*/ 73 w 146"/>
                <a:gd name="T25" fmla="*/ 22 h 172"/>
                <a:gd name="T26" fmla="*/ 34 w 146"/>
                <a:gd name="T27" fmla="*/ 30 h 172"/>
                <a:gd name="T28" fmla="*/ 30 w 146"/>
                <a:gd name="T29" fmla="*/ 31 h 172"/>
                <a:gd name="T30" fmla="*/ 19 w 146"/>
                <a:gd name="T31" fmla="*/ 20 h 172"/>
                <a:gd name="T32" fmla="*/ 26 w 146"/>
                <a:gd name="T33" fmla="*/ 10 h 172"/>
                <a:gd name="T34" fmla="*/ 75 w 146"/>
                <a:gd name="T35" fmla="*/ 0 h 172"/>
                <a:gd name="T36" fmla="*/ 129 w 146"/>
                <a:gd name="T37" fmla="*/ 19 h 172"/>
                <a:gd name="T38" fmla="*/ 146 w 146"/>
                <a:gd name="T39" fmla="*/ 67 h 172"/>
                <a:gd name="T40" fmla="*/ 146 w 146"/>
                <a:gd name="T41" fmla="*/ 158 h 172"/>
                <a:gd name="T42" fmla="*/ 134 w 146"/>
                <a:gd name="T43" fmla="*/ 170 h 172"/>
                <a:gd name="T44" fmla="*/ 122 w 146"/>
                <a:gd name="T45" fmla="*/ 159 h 172"/>
                <a:gd name="T46" fmla="*/ 122 w 146"/>
                <a:gd name="T47" fmla="*/ 143 h 172"/>
                <a:gd name="T48" fmla="*/ 62 w 146"/>
                <a:gd name="T49" fmla="*/ 172 h 172"/>
                <a:gd name="T50" fmla="*/ 0 w 146"/>
                <a:gd name="T51" fmla="*/ 12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6" h="172">
                  <a:moveTo>
                    <a:pt x="122" y="107"/>
                  </a:moveTo>
                  <a:cubicBezTo>
                    <a:pt x="122" y="91"/>
                    <a:pt x="122" y="91"/>
                    <a:pt x="122" y="91"/>
                  </a:cubicBezTo>
                  <a:cubicBezTo>
                    <a:pt x="110" y="88"/>
                    <a:pt x="94" y="84"/>
                    <a:pt x="74" y="84"/>
                  </a:cubicBezTo>
                  <a:cubicBezTo>
                    <a:pt x="43" y="84"/>
                    <a:pt x="25" y="98"/>
                    <a:pt x="25" y="118"/>
                  </a:cubicBezTo>
                  <a:cubicBezTo>
                    <a:pt x="25" y="119"/>
                    <a:pt x="25" y="119"/>
                    <a:pt x="25" y="119"/>
                  </a:cubicBezTo>
                  <a:cubicBezTo>
                    <a:pt x="25" y="140"/>
                    <a:pt x="45" y="152"/>
                    <a:pt x="67" y="152"/>
                  </a:cubicBezTo>
                  <a:cubicBezTo>
                    <a:pt x="97" y="152"/>
                    <a:pt x="122" y="133"/>
                    <a:pt x="122" y="107"/>
                  </a:cubicBezTo>
                  <a:moveTo>
                    <a:pt x="0" y="120"/>
                  </a:moveTo>
                  <a:cubicBezTo>
                    <a:pt x="0" y="119"/>
                    <a:pt x="0" y="119"/>
                    <a:pt x="0" y="119"/>
                  </a:cubicBezTo>
                  <a:cubicBezTo>
                    <a:pt x="0" y="85"/>
                    <a:pt x="29" y="66"/>
                    <a:pt x="71" y="66"/>
                  </a:cubicBezTo>
                  <a:cubicBezTo>
                    <a:pt x="92" y="66"/>
                    <a:pt x="107" y="69"/>
                    <a:pt x="122" y="73"/>
                  </a:cubicBezTo>
                  <a:cubicBezTo>
                    <a:pt x="122" y="67"/>
                    <a:pt x="122" y="67"/>
                    <a:pt x="122" y="67"/>
                  </a:cubicBezTo>
                  <a:cubicBezTo>
                    <a:pt x="122" y="37"/>
                    <a:pt x="104" y="22"/>
                    <a:pt x="73" y="22"/>
                  </a:cubicBezTo>
                  <a:cubicBezTo>
                    <a:pt x="56" y="22"/>
                    <a:pt x="46" y="24"/>
                    <a:pt x="34" y="30"/>
                  </a:cubicBezTo>
                  <a:cubicBezTo>
                    <a:pt x="33" y="30"/>
                    <a:pt x="31" y="31"/>
                    <a:pt x="30" y="31"/>
                  </a:cubicBezTo>
                  <a:cubicBezTo>
                    <a:pt x="24" y="31"/>
                    <a:pt x="19" y="26"/>
                    <a:pt x="19" y="20"/>
                  </a:cubicBezTo>
                  <a:cubicBezTo>
                    <a:pt x="19" y="15"/>
                    <a:pt x="21" y="12"/>
                    <a:pt x="26" y="10"/>
                  </a:cubicBezTo>
                  <a:cubicBezTo>
                    <a:pt x="42" y="3"/>
                    <a:pt x="54" y="0"/>
                    <a:pt x="75" y="0"/>
                  </a:cubicBezTo>
                  <a:cubicBezTo>
                    <a:pt x="99" y="0"/>
                    <a:pt x="117" y="6"/>
                    <a:pt x="129" y="19"/>
                  </a:cubicBezTo>
                  <a:cubicBezTo>
                    <a:pt x="140" y="30"/>
                    <a:pt x="146" y="46"/>
                    <a:pt x="146" y="67"/>
                  </a:cubicBezTo>
                  <a:cubicBezTo>
                    <a:pt x="146" y="158"/>
                    <a:pt x="146" y="158"/>
                    <a:pt x="146" y="158"/>
                  </a:cubicBezTo>
                  <a:cubicBezTo>
                    <a:pt x="146" y="165"/>
                    <a:pt x="141" y="170"/>
                    <a:pt x="134" y="170"/>
                  </a:cubicBezTo>
                  <a:cubicBezTo>
                    <a:pt x="127" y="170"/>
                    <a:pt x="122" y="165"/>
                    <a:pt x="122" y="159"/>
                  </a:cubicBezTo>
                  <a:cubicBezTo>
                    <a:pt x="122" y="143"/>
                    <a:pt x="122" y="143"/>
                    <a:pt x="122" y="143"/>
                  </a:cubicBezTo>
                  <a:cubicBezTo>
                    <a:pt x="111" y="158"/>
                    <a:pt x="91" y="172"/>
                    <a:pt x="62" y="172"/>
                  </a:cubicBezTo>
                  <a:cubicBezTo>
                    <a:pt x="32" y="172"/>
                    <a:pt x="0" y="154"/>
                    <a:pt x="0" y="120"/>
                  </a:cubicBezTo>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solidFill>
                  <a:schemeClr val="tx2"/>
                </a:solidFill>
              </a:endParaRPr>
            </a:p>
          </p:txBody>
        </p:sp>
        <p:sp>
          <p:nvSpPr>
            <p:cNvPr id="22" name="Freeform 10">
              <a:extLst>
                <a:ext uri="{FF2B5EF4-FFF2-40B4-BE49-F238E27FC236}">
                  <a16:creationId xmlns:a16="http://schemas.microsoft.com/office/drawing/2014/main" id="{0778A2AC-9D1D-4FDB-973A-47DEA988606E}"/>
                </a:ext>
              </a:extLst>
            </p:cNvPr>
            <p:cNvSpPr>
              <a:spLocks/>
            </p:cNvSpPr>
            <p:nvPr/>
          </p:nvSpPr>
          <p:spPr bwMode="auto">
            <a:xfrm>
              <a:off x="863272" y="6563918"/>
              <a:ext cx="325115" cy="135727"/>
            </a:xfrm>
            <a:custGeom>
              <a:avLst/>
              <a:gdLst>
                <a:gd name="T0" fmla="*/ 49 w 435"/>
                <a:gd name="T1" fmla="*/ 18 h 179"/>
                <a:gd name="T2" fmla="*/ 17 w 435"/>
                <a:gd name="T3" fmla="*/ 6 h 179"/>
                <a:gd name="T4" fmla="*/ 6 w 435"/>
                <a:gd name="T5" fmla="*/ 37 h 179"/>
                <a:gd name="T6" fmla="*/ 58 w 435"/>
                <a:gd name="T7" fmla="*/ 152 h 179"/>
                <a:gd name="T8" fmla="*/ 92 w 435"/>
                <a:gd name="T9" fmla="*/ 179 h 179"/>
                <a:gd name="T10" fmla="*/ 125 w 435"/>
                <a:gd name="T11" fmla="*/ 152 h 179"/>
                <a:gd name="T12" fmla="*/ 171 w 435"/>
                <a:gd name="T13" fmla="*/ 51 h 179"/>
                <a:gd name="T14" fmla="*/ 178 w 435"/>
                <a:gd name="T15" fmla="*/ 46 h 179"/>
                <a:gd name="T16" fmla="*/ 185 w 435"/>
                <a:gd name="T17" fmla="*/ 54 h 179"/>
                <a:gd name="T18" fmla="*/ 185 w 435"/>
                <a:gd name="T19" fmla="*/ 151 h 179"/>
                <a:gd name="T20" fmla="*/ 209 w 435"/>
                <a:gd name="T21" fmla="*/ 179 h 179"/>
                <a:gd name="T22" fmla="*/ 234 w 435"/>
                <a:gd name="T23" fmla="*/ 151 h 179"/>
                <a:gd name="T24" fmla="*/ 234 w 435"/>
                <a:gd name="T25" fmla="*/ 72 h 179"/>
                <a:gd name="T26" fmla="*/ 260 w 435"/>
                <a:gd name="T27" fmla="*/ 46 h 179"/>
                <a:gd name="T28" fmla="*/ 285 w 435"/>
                <a:gd name="T29" fmla="*/ 72 h 179"/>
                <a:gd name="T30" fmla="*/ 285 w 435"/>
                <a:gd name="T31" fmla="*/ 151 h 179"/>
                <a:gd name="T32" fmla="*/ 310 w 435"/>
                <a:gd name="T33" fmla="*/ 179 h 179"/>
                <a:gd name="T34" fmla="*/ 334 w 435"/>
                <a:gd name="T35" fmla="*/ 151 h 179"/>
                <a:gd name="T36" fmla="*/ 334 w 435"/>
                <a:gd name="T37" fmla="*/ 72 h 179"/>
                <a:gd name="T38" fmla="*/ 360 w 435"/>
                <a:gd name="T39" fmla="*/ 46 h 179"/>
                <a:gd name="T40" fmla="*/ 385 w 435"/>
                <a:gd name="T41" fmla="*/ 72 h 179"/>
                <a:gd name="T42" fmla="*/ 385 w 435"/>
                <a:gd name="T43" fmla="*/ 151 h 179"/>
                <a:gd name="T44" fmla="*/ 410 w 435"/>
                <a:gd name="T45" fmla="*/ 179 h 179"/>
                <a:gd name="T46" fmla="*/ 435 w 435"/>
                <a:gd name="T47" fmla="*/ 151 h 179"/>
                <a:gd name="T48" fmla="*/ 435 w 435"/>
                <a:gd name="T49" fmla="*/ 61 h 179"/>
                <a:gd name="T50" fmla="*/ 375 w 435"/>
                <a:gd name="T51" fmla="*/ 4 h 179"/>
                <a:gd name="T52" fmla="*/ 323 w 435"/>
                <a:gd name="T53" fmla="*/ 26 h 179"/>
                <a:gd name="T54" fmla="*/ 272 w 435"/>
                <a:gd name="T55" fmla="*/ 4 h 179"/>
                <a:gd name="T56" fmla="*/ 223 w 435"/>
                <a:gd name="T57" fmla="*/ 26 h 179"/>
                <a:gd name="T58" fmla="*/ 178 w 435"/>
                <a:gd name="T59" fmla="*/ 4 h 179"/>
                <a:gd name="T60" fmla="*/ 125 w 435"/>
                <a:gd name="T61" fmla="*/ 40 h 179"/>
                <a:gd name="T62" fmla="*/ 92 w 435"/>
                <a:gd name="T63" fmla="*/ 119 h 179"/>
                <a:gd name="T64" fmla="*/ 49 w 435"/>
                <a:gd name="T65" fmla="*/ 18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35" h="179">
                  <a:moveTo>
                    <a:pt x="49" y="18"/>
                  </a:moveTo>
                  <a:cubicBezTo>
                    <a:pt x="43" y="6"/>
                    <a:pt x="30" y="0"/>
                    <a:pt x="17" y="6"/>
                  </a:cubicBezTo>
                  <a:cubicBezTo>
                    <a:pt x="5" y="12"/>
                    <a:pt x="0" y="25"/>
                    <a:pt x="6" y="37"/>
                  </a:cubicBezTo>
                  <a:cubicBezTo>
                    <a:pt x="58" y="152"/>
                    <a:pt x="58" y="152"/>
                    <a:pt x="58" y="152"/>
                  </a:cubicBezTo>
                  <a:cubicBezTo>
                    <a:pt x="67" y="169"/>
                    <a:pt x="75" y="179"/>
                    <a:pt x="92" y="179"/>
                  </a:cubicBezTo>
                  <a:cubicBezTo>
                    <a:pt x="109" y="179"/>
                    <a:pt x="117" y="169"/>
                    <a:pt x="125" y="152"/>
                  </a:cubicBezTo>
                  <a:cubicBezTo>
                    <a:pt x="125" y="152"/>
                    <a:pt x="171" y="52"/>
                    <a:pt x="171" y="51"/>
                  </a:cubicBezTo>
                  <a:cubicBezTo>
                    <a:pt x="172" y="50"/>
                    <a:pt x="173" y="46"/>
                    <a:pt x="178" y="46"/>
                  </a:cubicBezTo>
                  <a:cubicBezTo>
                    <a:pt x="182" y="47"/>
                    <a:pt x="185" y="50"/>
                    <a:pt x="185" y="54"/>
                  </a:cubicBezTo>
                  <a:cubicBezTo>
                    <a:pt x="185" y="151"/>
                    <a:pt x="185" y="151"/>
                    <a:pt x="185" y="151"/>
                  </a:cubicBezTo>
                  <a:cubicBezTo>
                    <a:pt x="185" y="166"/>
                    <a:pt x="193" y="179"/>
                    <a:pt x="209" y="179"/>
                  </a:cubicBezTo>
                  <a:cubicBezTo>
                    <a:pt x="225" y="179"/>
                    <a:pt x="234" y="166"/>
                    <a:pt x="234" y="151"/>
                  </a:cubicBezTo>
                  <a:cubicBezTo>
                    <a:pt x="234" y="72"/>
                    <a:pt x="234" y="72"/>
                    <a:pt x="234" y="72"/>
                  </a:cubicBezTo>
                  <a:cubicBezTo>
                    <a:pt x="234" y="56"/>
                    <a:pt x="245" y="46"/>
                    <a:pt x="260" y="46"/>
                  </a:cubicBezTo>
                  <a:cubicBezTo>
                    <a:pt x="275" y="46"/>
                    <a:pt x="285" y="57"/>
                    <a:pt x="285" y="72"/>
                  </a:cubicBezTo>
                  <a:cubicBezTo>
                    <a:pt x="285" y="151"/>
                    <a:pt x="285" y="151"/>
                    <a:pt x="285" y="151"/>
                  </a:cubicBezTo>
                  <a:cubicBezTo>
                    <a:pt x="285" y="166"/>
                    <a:pt x="294" y="179"/>
                    <a:pt x="310" y="179"/>
                  </a:cubicBezTo>
                  <a:cubicBezTo>
                    <a:pt x="326" y="179"/>
                    <a:pt x="334" y="166"/>
                    <a:pt x="334" y="151"/>
                  </a:cubicBezTo>
                  <a:cubicBezTo>
                    <a:pt x="334" y="72"/>
                    <a:pt x="334" y="72"/>
                    <a:pt x="334" y="72"/>
                  </a:cubicBezTo>
                  <a:cubicBezTo>
                    <a:pt x="334" y="56"/>
                    <a:pt x="345" y="46"/>
                    <a:pt x="360" y="46"/>
                  </a:cubicBezTo>
                  <a:cubicBezTo>
                    <a:pt x="375" y="46"/>
                    <a:pt x="385" y="57"/>
                    <a:pt x="385" y="72"/>
                  </a:cubicBezTo>
                  <a:cubicBezTo>
                    <a:pt x="385" y="151"/>
                    <a:pt x="385" y="151"/>
                    <a:pt x="385" y="151"/>
                  </a:cubicBezTo>
                  <a:cubicBezTo>
                    <a:pt x="385" y="166"/>
                    <a:pt x="394" y="179"/>
                    <a:pt x="410" y="179"/>
                  </a:cubicBezTo>
                  <a:cubicBezTo>
                    <a:pt x="426" y="179"/>
                    <a:pt x="435" y="166"/>
                    <a:pt x="435" y="151"/>
                  </a:cubicBezTo>
                  <a:cubicBezTo>
                    <a:pt x="435" y="61"/>
                    <a:pt x="435" y="61"/>
                    <a:pt x="435" y="61"/>
                  </a:cubicBezTo>
                  <a:cubicBezTo>
                    <a:pt x="435" y="27"/>
                    <a:pt x="408" y="4"/>
                    <a:pt x="375" y="4"/>
                  </a:cubicBezTo>
                  <a:cubicBezTo>
                    <a:pt x="343" y="4"/>
                    <a:pt x="323" y="26"/>
                    <a:pt x="323" y="26"/>
                  </a:cubicBezTo>
                  <a:cubicBezTo>
                    <a:pt x="312" y="12"/>
                    <a:pt x="297" y="4"/>
                    <a:pt x="272" y="4"/>
                  </a:cubicBezTo>
                  <a:cubicBezTo>
                    <a:pt x="246" y="4"/>
                    <a:pt x="223" y="26"/>
                    <a:pt x="223" y="26"/>
                  </a:cubicBezTo>
                  <a:cubicBezTo>
                    <a:pt x="212" y="12"/>
                    <a:pt x="194" y="4"/>
                    <a:pt x="178" y="4"/>
                  </a:cubicBezTo>
                  <a:cubicBezTo>
                    <a:pt x="155" y="4"/>
                    <a:pt x="136" y="14"/>
                    <a:pt x="125" y="40"/>
                  </a:cubicBezTo>
                  <a:cubicBezTo>
                    <a:pt x="92" y="119"/>
                    <a:pt x="92" y="119"/>
                    <a:pt x="92" y="119"/>
                  </a:cubicBezTo>
                  <a:lnTo>
                    <a:pt x="49" y="18"/>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solidFill>
                  <a:schemeClr val="tx2"/>
                </a:solidFill>
              </a:endParaRPr>
            </a:p>
          </p:txBody>
        </p:sp>
        <p:sp>
          <p:nvSpPr>
            <p:cNvPr id="23" name="Freeform 11">
              <a:extLst>
                <a:ext uri="{FF2B5EF4-FFF2-40B4-BE49-F238E27FC236}">
                  <a16:creationId xmlns:a16="http://schemas.microsoft.com/office/drawing/2014/main" id="{52873CFF-17A0-467C-B061-5E3FD5E92C7C}"/>
                </a:ext>
              </a:extLst>
            </p:cNvPr>
            <p:cNvSpPr>
              <a:spLocks noEditPoints="1"/>
            </p:cNvSpPr>
            <p:nvPr/>
          </p:nvSpPr>
          <p:spPr bwMode="auto">
            <a:xfrm>
              <a:off x="1694683" y="6569284"/>
              <a:ext cx="29671" cy="31249"/>
            </a:xfrm>
            <a:custGeom>
              <a:avLst/>
              <a:gdLst>
                <a:gd name="T0" fmla="*/ 37 w 40"/>
                <a:gd name="T1" fmla="*/ 20 h 41"/>
                <a:gd name="T2" fmla="*/ 37 w 40"/>
                <a:gd name="T3" fmla="*/ 20 h 41"/>
                <a:gd name="T4" fmla="*/ 20 w 40"/>
                <a:gd name="T5" fmla="*/ 4 h 41"/>
                <a:gd name="T6" fmla="*/ 3 w 40"/>
                <a:gd name="T7" fmla="*/ 20 h 41"/>
                <a:gd name="T8" fmla="*/ 3 w 40"/>
                <a:gd name="T9" fmla="*/ 21 h 41"/>
                <a:gd name="T10" fmla="*/ 20 w 40"/>
                <a:gd name="T11" fmla="*/ 37 h 41"/>
                <a:gd name="T12" fmla="*/ 37 w 40"/>
                <a:gd name="T13" fmla="*/ 20 h 41"/>
                <a:gd name="T14" fmla="*/ 0 w 40"/>
                <a:gd name="T15" fmla="*/ 21 h 41"/>
                <a:gd name="T16" fmla="*/ 0 w 40"/>
                <a:gd name="T17" fmla="*/ 20 h 41"/>
                <a:gd name="T18" fmla="*/ 20 w 40"/>
                <a:gd name="T19" fmla="*/ 0 h 41"/>
                <a:gd name="T20" fmla="*/ 40 w 40"/>
                <a:gd name="T21" fmla="*/ 20 h 41"/>
                <a:gd name="T22" fmla="*/ 40 w 40"/>
                <a:gd name="T23" fmla="*/ 20 h 41"/>
                <a:gd name="T24" fmla="*/ 20 w 40"/>
                <a:gd name="T25" fmla="*/ 41 h 41"/>
                <a:gd name="T26" fmla="*/ 0 w 40"/>
                <a:gd name="T27" fmla="*/ 2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0" h="41">
                  <a:moveTo>
                    <a:pt x="37" y="20"/>
                  </a:moveTo>
                  <a:cubicBezTo>
                    <a:pt x="37" y="20"/>
                    <a:pt x="37" y="20"/>
                    <a:pt x="37" y="20"/>
                  </a:cubicBezTo>
                  <a:cubicBezTo>
                    <a:pt x="37" y="11"/>
                    <a:pt x="29" y="4"/>
                    <a:pt x="20" y="4"/>
                  </a:cubicBezTo>
                  <a:cubicBezTo>
                    <a:pt x="11" y="4"/>
                    <a:pt x="3" y="11"/>
                    <a:pt x="3" y="20"/>
                  </a:cubicBezTo>
                  <a:cubicBezTo>
                    <a:pt x="3" y="21"/>
                    <a:pt x="3" y="21"/>
                    <a:pt x="3" y="21"/>
                  </a:cubicBezTo>
                  <a:cubicBezTo>
                    <a:pt x="3" y="30"/>
                    <a:pt x="11" y="37"/>
                    <a:pt x="20" y="37"/>
                  </a:cubicBezTo>
                  <a:cubicBezTo>
                    <a:pt x="29" y="37"/>
                    <a:pt x="37" y="30"/>
                    <a:pt x="37" y="20"/>
                  </a:cubicBezTo>
                  <a:moveTo>
                    <a:pt x="0" y="21"/>
                  </a:moveTo>
                  <a:cubicBezTo>
                    <a:pt x="0" y="20"/>
                    <a:pt x="0" y="20"/>
                    <a:pt x="0" y="20"/>
                  </a:cubicBezTo>
                  <a:cubicBezTo>
                    <a:pt x="0" y="9"/>
                    <a:pt x="9" y="0"/>
                    <a:pt x="20" y="0"/>
                  </a:cubicBezTo>
                  <a:cubicBezTo>
                    <a:pt x="32" y="0"/>
                    <a:pt x="40" y="9"/>
                    <a:pt x="40" y="20"/>
                  </a:cubicBezTo>
                  <a:cubicBezTo>
                    <a:pt x="40" y="20"/>
                    <a:pt x="40" y="20"/>
                    <a:pt x="40" y="20"/>
                  </a:cubicBezTo>
                  <a:cubicBezTo>
                    <a:pt x="40" y="32"/>
                    <a:pt x="31" y="41"/>
                    <a:pt x="20" y="41"/>
                  </a:cubicBezTo>
                  <a:cubicBezTo>
                    <a:pt x="8" y="41"/>
                    <a:pt x="0" y="32"/>
                    <a:pt x="0" y="21"/>
                  </a:cubicBezTo>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solidFill>
                  <a:schemeClr val="tx2"/>
                </a:solidFill>
              </a:endParaRPr>
            </a:p>
          </p:txBody>
        </p:sp>
        <p:sp>
          <p:nvSpPr>
            <p:cNvPr id="24" name="Freeform 12">
              <a:extLst>
                <a:ext uri="{FF2B5EF4-FFF2-40B4-BE49-F238E27FC236}">
                  <a16:creationId xmlns:a16="http://schemas.microsoft.com/office/drawing/2014/main" id="{C351EEF9-CE8C-4948-8867-FDC697419BE3}"/>
                </a:ext>
              </a:extLst>
            </p:cNvPr>
            <p:cNvSpPr>
              <a:spLocks noEditPoints="1"/>
            </p:cNvSpPr>
            <p:nvPr/>
          </p:nvSpPr>
          <p:spPr bwMode="auto">
            <a:xfrm>
              <a:off x="1703521" y="6576859"/>
              <a:ext cx="12626" cy="15151"/>
            </a:xfrm>
            <a:custGeom>
              <a:avLst/>
              <a:gdLst>
                <a:gd name="T0" fmla="*/ 9 w 17"/>
                <a:gd name="T1" fmla="*/ 10 h 20"/>
                <a:gd name="T2" fmla="*/ 12 w 17"/>
                <a:gd name="T3" fmla="*/ 7 h 20"/>
                <a:gd name="T4" fmla="*/ 12 w 17"/>
                <a:gd name="T5" fmla="*/ 7 h 20"/>
                <a:gd name="T6" fmla="*/ 9 w 17"/>
                <a:gd name="T7" fmla="*/ 4 h 20"/>
                <a:gd name="T8" fmla="*/ 5 w 17"/>
                <a:gd name="T9" fmla="*/ 4 h 20"/>
                <a:gd name="T10" fmla="*/ 5 w 17"/>
                <a:gd name="T11" fmla="*/ 10 h 20"/>
                <a:gd name="T12" fmla="*/ 9 w 17"/>
                <a:gd name="T13" fmla="*/ 10 h 20"/>
                <a:gd name="T14" fmla="*/ 0 w 17"/>
                <a:gd name="T15" fmla="*/ 2 h 20"/>
                <a:gd name="T16" fmla="*/ 2 w 17"/>
                <a:gd name="T17" fmla="*/ 0 h 20"/>
                <a:gd name="T18" fmla="*/ 9 w 17"/>
                <a:gd name="T19" fmla="*/ 0 h 20"/>
                <a:gd name="T20" fmla="*/ 15 w 17"/>
                <a:gd name="T21" fmla="*/ 2 h 20"/>
                <a:gd name="T22" fmla="*/ 17 w 17"/>
                <a:gd name="T23" fmla="*/ 7 h 20"/>
                <a:gd name="T24" fmla="*/ 17 w 17"/>
                <a:gd name="T25" fmla="*/ 7 h 20"/>
                <a:gd name="T26" fmla="*/ 13 w 17"/>
                <a:gd name="T27" fmla="*/ 13 h 20"/>
                <a:gd name="T28" fmla="*/ 16 w 17"/>
                <a:gd name="T29" fmla="*/ 17 h 20"/>
                <a:gd name="T30" fmla="*/ 16 w 17"/>
                <a:gd name="T31" fmla="*/ 18 h 20"/>
                <a:gd name="T32" fmla="*/ 14 w 17"/>
                <a:gd name="T33" fmla="*/ 20 h 20"/>
                <a:gd name="T34" fmla="*/ 12 w 17"/>
                <a:gd name="T35" fmla="*/ 19 h 20"/>
                <a:gd name="T36" fmla="*/ 8 w 17"/>
                <a:gd name="T37" fmla="*/ 14 h 20"/>
                <a:gd name="T38" fmla="*/ 5 w 17"/>
                <a:gd name="T39" fmla="*/ 14 h 20"/>
                <a:gd name="T40" fmla="*/ 5 w 17"/>
                <a:gd name="T41" fmla="*/ 18 h 20"/>
                <a:gd name="T42" fmla="*/ 2 w 17"/>
                <a:gd name="T43" fmla="*/ 20 h 20"/>
                <a:gd name="T44" fmla="*/ 0 w 17"/>
                <a:gd name="T45" fmla="*/ 18 h 20"/>
                <a:gd name="T46" fmla="*/ 0 w 17"/>
                <a:gd name="T47"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7" h="20">
                  <a:moveTo>
                    <a:pt x="9" y="10"/>
                  </a:moveTo>
                  <a:cubicBezTo>
                    <a:pt x="11" y="10"/>
                    <a:pt x="12" y="9"/>
                    <a:pt x="12" y="7"/>
                  </a:cubicBezTo>
                  <a:cubicBezTo>
                    <a:pt x="12" y="7"/>
                    <a:pt x="12" y="7"/>
                    <a:pt x="12" y="7"/>
                  </a:cubicBezTo>
                  <a:cubicBezTo>
                    <a:pt x="12" y="5"/>
                    <a:pt x="11" y="4"/>
                    <a:pt x="9" y="4"/>
                  </a:cubicBezTo>
                  <a:cubicBezTo>
                    <a:pt x="5" y="4"/>
                    <a:pt x="5" y="4"/>
                    <a:pt x="5" y="4"/>
                  </a:cubicBezTo>
                  <a:cubicBezTo>
                    <a:pt x="5" y="10"/>
                    <a:pt x="5" y="10"/>
                    <a:pt x="5" y="10"/>
                  </a:cubicBezTo>
                  <a:lnTo>
                    <a:pt x="9" y="10"/>
                  </a:lnTo>
                  <a:close/>
                  <a:moveTo>
                    <a:pt x="0" y="2"/>
                  </a:moveTo>
                  <a:cubicBezTo>
                    <a:pt x="0" y="1"/>
                    <a:pt x="1" y="0"/>
                    <a:pt x="2" y="0"/>
                  </a:cubicBezTo>
                  <a:cubicBezTo>
                    <a:pt x="9" y="0"/>
                    <a:pt x="9" y="0"/>
                    <a:pt x="9" y="0"/>
                  </a:cubicBezTo>
                  <a:cubicBezTo>
                    <a:pt x="12" y="0"/>
                    <a:pt x="14" y="1"/>
                    <a:pt x="15" y="2"/>
                  </a:cubicBezTo>
                  <a:cubicBezTo>
                    <a:pt x="16" y="3"/>
                    <a:pt x="17" y="5"/>
                    <a:pt x="17" y="7"/>
                  </a:cubicBezTo>
                  <a:cubicBezTo>
                    <a:pt x="17" y="7"/>
                    <a:pt x="17" y="7"/>
                    <a:pt x="17" y="7"/>
                  </a:cubicBezTo>
                  <a:cubicBezTo>
                    <a:pt x="17" y="10"/>
                    <a:pt x="15" y="12"/>
                    <a:pt x="13" y="13"/>
                  </a:cubicBezTo>
                  <a:cubicBezTo>
                    <a:pt x="16" y="17"/>
                    <a:pt x="16" y="17"/>
                    <a:pt x="16" y="17"/>
                  </a:cubicBezTo>
                  <a:cubicBezTo>
                    <a:pt x="16" y="17"/>
                    <a:pt x="16" y="18"/>
                    <a:pt x="16" y="18"/>
                  </a:cubicBezTo>
                  <a:cubicBezTo>
                    <a:pt x="16" y="19"/>
                    <a:pt x="15" y="20"/>
                    <a:pt x="14" y="20"/>
                  </a:cubicBezTo>
                  <a:cubicBezTo>
                    <a:pt x="13" y="20"/>
                    <a:pt x="13" y="20"/>
                    <a:pt x="12" y="19"/>
                  </a:cubicBezTo>
                  <a:cubicBezTo>
                    <a:pt x="8" y="14"/>
                    <a:pt x="8" y="14"/>
                    <a:pt x="8" y="14"/>
                  </a:cubicBezTo>
                  <a:cubicBezTo>
                    <a:pt x="5" y="14"/>
                    <a:pt x="5" y="14"/>
                    <a:pt x="5" y="14"/>
                  </a:cubicBezTo>
                  <a:cubicBezTo>
                    <a:pt x="5" y="18"/>
                    <a:pt x="5" y="18"/>
                    <a:pt x="5" y="18"/>
                  </a:cubicBezTo>
                  <a:cubicBezTo>
                    <a:pt x="5" y="19"/>
                    <a:pt x="4" y="20"/>
                    <a:pt x="2" y="20"/>
                  </a:cubicBezTo>
                  <a:cubicBezTo>
                    <a:pt x="1" y="20"/>
                    <a:pt x="0" y="19"/>
                    <a:pt x="0" y="18"/>
                  </a:cubicBezTo>
                  <a:lnTo>
                    <a:pt x="0" y="2"/>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solidFill>
                  <a:schemeClr val="tx2"/>
                </a:solidFill>
              </a:endParaRPr>
            </a:p>
          </p:txBody>
        </p:sp>
      </p:grpSp>
      <p:sp>
        <p:nvSpPr>
          <p:cNvPr id="32" name="TextBox 31">
            <a:extLst>
              <a:ext uri="{FF2B5EF4-FFF2-40B4-BE49-F238E27FC236}">
                <a16:creationId xmlns:a16="http://schemas.microsoft.com/office/drawing/2014/main" id="{576FCBCF-AFA0-4D2E-AF64-919BFE9B44B8}"/>
              </a:ext>
            </a:extLst>
          </p:cNvPr>
          <p:cNvSpPr txBox="1"/>
          <p:nvPr userDrawn="1"/>
        </p:nvSpPr>
        <p:spPr bwMode="white">
          <a:xfrm flipH="1">
            <a:off x="2221492" y="6453433"/>
            <a:ext cx="1729338" cy="186690"/>
          </a:xfrm>
          <a:prstGeom prst="rect">
            <a:avLst/>
          </a:prstGeom>
          <a:noFill/>
        </p:spPr>
        <p:txBody>
          <a:bodyPr wrap="none" lIns="0" tIns="0" rIns="0" bIns="0" rtlCol="0" anchor="ctr">
            <a:noAutofit/>
          </a:bodyPr>
          <a:lstStyle/>
          <a:p>
            <a:pPr>
              <a:lnSpc>
                <a:spcPct val="90000"/>
              </a:lnSpc>
            </a:pPr>
            <a:r>
              <a:rPr lang="en-US" sz="1000">
                <a:solidFill>
                  <a:schemeClr val="bg1"/>
                </a:solidFill>
                <a:latin typeface="+mj-lt"/>
                <a:ea typeface="Verdana" panose="020B0604030504040204" pitchFamily="34" charset="0"/>
                <a:cs typeface="Verdana" panose="020B0604030504040204" pitchFamily="34" charset="0"/>
              </a:rPr>
              <a:t>©2018 VMware, Inc.</a:t>
            </a:r>
          </a:p>
        </p:txBody>
      </p:sp>
      <mc:AlternateContent xmlns:mc="http://schemas.openxmlformats.org/markup-compatibility/2006" xmlns:p14="http://schemas.microsoft.com/office/powerpoint/2010/main">
        <mc:Choice Requires="p14">
          <p:contentPart p14:bwMode="auto" r:id="rId3">
            <p14:nvContentPartPr>
              <p14:cNvPr id="3" name="Ink 2">
                <a:extLst>
                  <a:ext uri="{FF2B5EF4-FFF2-40B4-BE49-F238E27FC236}">
                    <a16:creationId xmlns:a16="http://schemas.microsoft.com/office/drawing/2014/main" id="{229416F8-1B20-4892-97FA-108F191A5885}"/>
                  </a:ext>
                </a:extLst>
              </p14:cNvPr>
              <p14:cNvContentPartPr/>
              <p14:nvPr/>
            </p14:nvContentPartPr>
            <p14:xfrm>
              <a:off x="9862161" y="4881179"/>
              <a:ext cx="240" cy="240"/>
            </p14:xfrm>
          </p:contentPart>
        </mc:Choice>
        <mc:Fallback xmlns="">
          <p:pic>
            <p:nvPicPr>
              <p:cNvPr id="3" name="Ink 2">
                <a:extLst>
                  <a:ext uri="{FF2B5EF4-FFF2-40B4-BE49-F238E27FC236}">
                    <a16:creationId xmlns:a16="http://schemas.microsoft.com/office/drawing/2014/main" id="{229416F8-1B20-4892-97FA-108F191A5885}"/>
                  </a:ext>
                </a:extLst>
              </p:cNvPr>
              <p:cNvPicPr/>
              <p:nvPr/>
            </p:nvPicPr>
            <p:blipFill>
              <a:blip r:embed="rId4"/>
              <a:stretch>
                <a:fillRect/>
              </a:stretch>
            </p:blipFill>
            <p:spPr>
              <a:xfrm>
                <a:off x="9858081" y="4877099"/>
                <a:ext cx="7920" cy="7920"/>
              </a:xfrm>
              <a:prstGeom prst="rect">
                <a:avLst/>
              </a:prstGeom>
            </p:spPr>
          </p:pic>
        </mc:Fallback>
      </mc:AlternateContent>
    </p:spTree>
    <p:extLst>
      <p:ext uri="{BB962C8B-B14F-4D97-AF65-F5344CB8AC3E}">
        <p14:creationId xmlns:p14="http://schemas.microsoft.com/office/powerpoint/2010/main" val="67918112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0.xml><?xml version="1.0" encoding="utf-8"?>
<p:sldLayout xmlns:a="http://schemas.openxmlformats.org/drawingml/2006/main" xmlns:r="http://schemas.openxmlformats.org/officeDocument/2006/relationships" xmlns:p="http://schemas.openxmlformats.org/presentationml/2006/main" showMasterSp="0" preserve="1">
  <p:cSld name="Font Check">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DEA75217-7D87-4C71-8F80-833477FCB149}"/>
              </a:ext>
            </a:extLst>
          </p:cNvPr>
          <p:cNvSpPr/>
          <p:nvPr/>
        </p:nvSpPr>
        <p:spPr bwMode="hidden">
          <a:xfrm>
            <a:off x="0" y="155448"/>
            <a:ext cx="12192000" cy="6858000"/>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800"/>
          </a:p>
        </p:txBody>
      </p:sp>
      <p:sp>
        <p:nvSpPr>
          <p:cNvPr id="8" name="Title 1">
            <a:extLst>
              <a:ext uri="{FF2B5EF4-FFF2-40B4-BE49-F238E27FC236}">
                <a16:creationId xmlns:a16="http://schemas.microsoft.com/office/drawing/2014/main" id="{549AC7DF-BFC1-4044-BB52-C9946AD8A327}"/>
              </a:ext>
            </a:extLst>
          </p:cNvPr>
          <p:cNvSpPr txBox="1">
            <a:spLocks/>
          </p:cNvSpPr>
          <p:nvPr/>
        </p:nvSpPr>
        <p:spPr>
          <a:xfrm>
            <a:off x="564716" y="366687"/>
            <a:ext cx="11003870" cy="706118"/>
          </a:xfrm>
          <a:prstGeom prst="rect">
            <a:avLst/>
          </a:prstGeom>
        </p:spPr>
        <p:txBody>
          <a:bodyPr vert="horz" lIns="0" tIns="0" rIns="0" bIns="0" rtlCol="0" anchor="ctr">
            <a:noAutofit/>
          </a:bodyPr>
          <a:lstStyle>
            <a:lvl1pPr algn="l" defTabSz="914400" rtl="0" eaLnBrk="1" latinLnBrk="0" hangingPunct="1">
              <a:lnSpc>
                <a:spcPct val="90000"/>
              </a:lnSpc>
              <a:spcBef>
                <a:spcPct val="0"/>
              </a:spcBef>
              <a:buNone/>
              <a:defRPr sz="2800" b="0" kern="1200">
                <a:solidFill>
                  <a:schemeClr val="accent2"/>
                </a:solidFill>
                <a:latin typeface="+mj-lt"/>
                <a:ea typeface="+mj-ea"/>
                <a:cs typeface="+mj-cs"/>
              </a:defRPr>
            </a:lvl1pPr>
          </a:lstStyle>
          <a:p>
            <a:endParaRPr lang="en-US" sz="5000">
              <a:solidFill>
                <a:schemeClr val="bg1"/>
              </a:solidFill>
            </a:endParaRPr>
          </a:p>
        </p:txBody>
      </p:sp>
      <p:sp>
        <p:nvSpPr>
          <p:cNvPr id="13" name="TextBox 12">
            <a:extLst>
              <a:ext uri="{FF2B5EF4-FFF2-40B4-BE49-F238E27FC236}">
                <a16:creationId xmlns:a16="http://schemas.microsoft.com/office/drawing/2014/main" id="{13C12014-9EC5-4F8C-BD3D-B60E85EC9FFD}"/>
              </a:ext>
            </a:extLst>
          </p:cNvPr>
          <p:cNvSpPr txBox="1"/>
          <p:nvPr/>
        </p:nvSpPr>
        <p:spPr>
          <a:xfrm>
            <a:off x="621057" y="3906061"/>
            <a:ext cx="10965543" cy="2380795"/>
          </a:xfrm>
          <a:prstGeom prst="rect">
            <a:avLst/>
          </a:prstGeom>
          <a:noFill/>
        </p:spPr>
        <p:txBody>
          <a:bodyPr wrap="square" lIns="0" tIns="0" rIns="0" bIns="0" rtlCol="0">
            <a:noAutofit/>
          </a:bodyPr>
          <a:lstStyle/>
          <a:p>
            <a:pPr>
              <a:lnSpc>
                <a:spcPct val="130000"/>
              </a:lnSpc>
            </a:pPr>
            <a:r>
              <a:rPr lang="en-US" sz="1800">
                <a:solidFill>
                  <a:schemeClr val="bg1"/>
                </a:solidFill>
              </a:rPr>
              <a:t>If yes, you are good to go!</a:t>
            </a:r>
          </a:p>
          <a:p>
            <a:pPr>
              <a:lnSpc>
                <a:spcPct val="130000"/>
              </a:lnSpc>
            </a:pPr>
            <a:r>
              <a:rPr lang="en-US" sz="1800">
                <a:solidFill>
                  <a:schemeClr val="bg1"/>
                </a:solidFill>
              </a:rPr>
              <a:t>If the answer is no, you do not have the Metropolis font installed.</a:t>
            </a:r>
          </a:p>
          <a:p>
            <a:pPr>
              <a:lnSpc>
                <a:spcPct val="130000"/>
              </a:lnSpc>
            </a:pPr>
            <a:endParaRPr lang="en-US" sz="1800">
              <a:solidFill>
                <a:schemeClr val="bg1"/>
              </a:solidFill>
            </a:endParaRPr>
          </a:p>
          <a:p>
            <a:pPr marL="0" marR="0" lvl="0" indent="0" algn="l" defTabSz="914400" rtl="0" eaLnBrk="1" fontAlgn="auto" latinLnBrk="0" hangingPunct="1">
              <a:lnSpc>
                <a:spcPct val="130000"/>
              </a:lnSpc>
              <a:spcBef>
                <a:spcPts val="0"/>
              </a:spcBef>
              <a:spcAft>
                <a:spcPts val="0"/>
              </a:spcAft>
              <a:buClrTx/>
              <a:buSzTx/>
              <a:buFontTx/>
              <a:buNone/>
              <a:tabLst/>
              <a:defRPr/>
            </a:pPr>
            <a:r>
              <a:rPr lang="en-US" sz="1800">
                <a:solidFill>
                  <a:schemeClr val="bg1"/>
                </a:solidFill>
              </a:rPr>
              <a:t>Click here to download the font: </a:t>
            </a:r>
            <a:r>
              <a:rPr lang="en-US" sz="1800">
                <a:solidFill>
                  <a:schemeClr val="tx2"/>
                </a:solidFill>
                <a:hlinkClick r:id="rId2"/>
              </a:rPr>
              <a:t>www.vmware.com/brand</a:t>
            </a:r>
            <a:r>
              <a:rPr lang="en-US" sz="1800" baseline="0">
                <a:solidFill>
                  <a:schemeClr val="bg1"/>
                </a:solidFill>
              </a:rPr>
              <a:t> </a:t>
            </a:r>
          </a:p>
          <a:p>
            <a:pPr marL="400050" marR="0" lvl="0" indent="-227013" algn="l" defTabSz="914400" rtl="0" eaLnBrk="1" fontAlgn="auto" latinLnBrk="0" hangingPunct="1">
              <a:lnSpc>
                <a:spcPct val="130000"/>
              </a:lnSpc>
              <a:spcBef>
                <a:spcPts val="0"/>
              </a:spcBef>
              <a:spcAft>
                <a:spcPts val="0"/>
              </a:spcAft>
              <a:buClrTx/>
              <a:buSzTx/>
              <a:buFont typeface="Arial" charset="0"/>
              <a:buChar char="•"/>
              <a:tabLst/>
              <a:defRPr/>
            </a:pPr>
            <a:r>
              <a:rPr lang="en-US" sz="1800" strike="noStrike" baseline="0">
                <a:solidFill>
                  <a:schemeClr val="bg1"/>
                </a:solidFill>
              </a:rPr>
              <a:t>Log in with SSO and select the Brand Assets tab in the portal</a:t>
            </a:r>
          </a:p>
          <a:p>
            <a:pPr>
              <a:lnSpc>
                <a:spcPct val="130000"/>
              </a:lnSpc>
            </a:pPr>
            <a:r>
              <a:rPr lang="en-US" sz="1800">
                <a:solidFill>
                  <a:schemeClr val="bg1"/>
                </a:solidFill>
              </a:rPr>
              <a:t>Need more information on how to install fonts? </a:t>
            </a:r>
            <a:br>
              <a:rPr lang="en-US" sz="1800">
                <a:solidFill>
                  <a:schemeClr val="bg1"/>
                </a:solidFill>
              </a:rPr>
            </a:br>
            <a:r>
              <a:rPr lang="en-US" sz="1800">
                <a:solidFill>
                  <a:schemeClr val="bg1"/>
                </a:solidFill>
              </a:rPr>
              <a:t>Refer to the quick-start section in the template guideline or contact Oasis.</a:t>
            </a:r>
          </a:p>
          <a:p>
            <a:pPr>
              <a:lnSpc>
                <a:spcPct val="130000"/>
              </a:lnSpc>
            </a:pPr>
            <a:r>
              <a:rPr lang="en-US" sz="1800">
                <a:solidFill>
                  <a:schemeClr val="bg1"/>
                </a:solidFill>
              </a:rPr>
              <a:t> </a:t>
            </a:r>
            <a:endParaRPr lang="en-US" sz="3200">
              <a:solidFill>
                <a:schemeClr val="bg1"/>
              </a:solidFill>
            </a:endParaRPr>
          </a:p>
        </p:txBody>
      </p:sp>
      <p:grpSp>
        <p:nvGrpSpPr>
          <p:cNvPr id="25" name="Group 4">
            <a:extLst>
              <a:ext uri="{FF2B5EF4-FFF2-40B4-BE49-F238E27FC236}">
                <a16:creationId xmlns:a16="http://schemas.microsoft.com/office/drawing/2014/main" id="{B78C1ED4-5F96-47A3-9C43-F6672F5A0A43}"/>
              </a:ext>
            </a:extLst>
          </p:cNvPr>
          <p:cNvGrpSpPr>
            <a:grpSpLocks noChangeAspect="1"/>
          </p:cNvGrpSpPr>
          <p:nvPr/>
        </p:nvGrpSpPr>
        <p:grpSpPr bwMode="black">
          <a:xfrm>
            <a:off x="621057" y="2249109"/>
            <a:ext cx="5116624" cy="542314"/>
            <a:chOff x="901" y="1857"/>
            <a:chExt cx="5716" cy="606"/>
          </a:xfrm>
          <a:solidFill>
            <a:schemeClr val="bg1"/>
          </a:solidFill>
        </p:grpSpPr>
        <p:sp>
          <p:nvSpPr>
            <p:cNvPr id="26" name="Freeform 5">
              <a:extLst>
                <a:ext uri="{FF2B5EF4-FFF2-40B4-BE49-F238E27FC236}">
                  <a16:creationId xmlns:a16="http://schemas.microsoft.com/office/drawing/2014/main" id="{6893F64C-5733-4A41-A4C0-08B9B0763432}"/>
                </a:ext>
              </a:extLst>
            </p:cNvPr>
            <p:cNvSpPr>
              <a:spLocks/>
            </p:cNvSpPr>
            <p:nvPr/>
          </p:nvSpPr>
          <p:spPr bwMode="black">
            <a:xfrm>
              <a:off x="901" y="1873"/>
              <a:ext cx="378" cy="472"/>
            </a:xfrm>
            <a:custGeom>
              <a:avLst/>
              <a:gdLst>
                <a:gd name="T0" fmla="*/ 162 w 378"/>
                <a:gd name="T1" fmla="*/ 51 h 472"/>
                <a:gd name="T2" fmla="*/ 0 w 378"/>
                <a:gd name="T3" fmla="*/ 51 h 472"/>
                <a:gd name="T4" fmla="*/ 0 w 378"/>
                <a:gd name="T5" fmla="*/ 0 h 472"/>
                <a:gd name="T6" fmla="*/ 378 w 378"/>
                <a:gd name="T7" fmla="*/ 0 h 472"/>
                <a:gd name="T8" fmla="*/ 378 w 378"/>
                <a:gd name="T9" fmla="*/ 51 h 472"/>
                <a:gd name="T10" fmla="*/ 217 w 378"/>
                <a:gd name="T11" fmla="*/ 51 h 472"/>
                <a:gd name="T12" fmla="*/ 217 w 378"/>
                <a:gd name="T13" fmla="*/ 472 h 472"/>
                <a:gd name="T14" fmla="*/ 162 w 378"/>
                <a:gd name="T15" fmla="*/ 472 h 472"/>
                <a:gd name="T16" fmla="*/ 162 w 378"/>
                <a:gd name="T17" fmla="*/ 51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8" h="472">
                  <a:moveTo>
                    <a:pt x="162" y="51"/>
                  </a:moveTo>
                  <a:lnTo>
                    <a:pt x="0" y="51"/>
                  </a:lnTo>
                  <a:lnTo>
                    <a:pt x="0" y="0"/>
                  </a:lnTo>
                  <a:lnTo>
                    <a:pt x="378" y="0"/>
                  </a:lnTo>
                  <a:lnTo>
                    <a:pt x="378" y="51"/>
                  </a:lnTo>
                  <a:lnTo>
                    <a:pt x="217" y="51"/>
                  </a:lnTo>
                  <a:lnTo>
                    <a:pt x="217" y="472"/>
                  </a:lnTo>
                  <a:lnTo>
                    <a:pt x="162" y="472"/>
                  </a:lnTo>
                  <a:lnTo>
                    <a:pt x="162" y="5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7" name="Freeform 6">
              <a:extLst>
                <a:ext uri="{FF2B5EF4-FFF2-40B4-BE49-F238E27FC236}">
                  <a16:creationId xmlns:a16="http://schemas.microsoft.com/office/drawing/2014/main" id="{CD9B8C87-89AE-40B9-A968-988D8580FB80}"/>
                </a:ext>
              </a:extLst>
            </p:cNvPr>
            <p:cNvSpPr>
              <a:spLocks/>
            </p:cNvSpPr>
            <p:nvPr/>
          </p:nvSpPr>
          <p:spPr bwMode="black">
            <a:xfrm>
              <a:off x="1364" y="1865"/>
              <a:ext cx="307" cy="480"/>
            </a:xfrm>
            <a:custGeom>
              <a:avLst/>
              <a:gdLst>
                <a:gd name="T0" fmla="*/ 251 w 251"/>
                <a:gd name="T1" fmla="*/ 211 h 399"/>
                <a:gd name="T2" fmla="*/ 251 w 251"/>
                <a:gd name="T3" fmla="*/ 399 h 399"/>
                <a:gd name="T4" fmla="*/ 208 w 251"/>
                <a:gd name="T5" fmla="*/ 399 h 399"/>
                <a:gd name="T6" fmla="*/ 208 w 251"/>
                <a:gd name="T7" fmla="*/ 216 h 399"/>
                <a:gd name="T8" fmla="*/ 134 w 251"/>
                <a:gd name="T9" fmla="*/ 135 h 399"/>
                <a:gd name="T10" fmla="*/ 43 w 251"/>
                <a:gd name="T11" fmla="*/ 211 h 399"/>
                <a:gd name="T12" fmla="*/ 43 w 251"/>
                <a:gd name="T13" fmla="*/ 399 h 399"/>
                <a:gd name="T14" fmla="*/ 0 w 251"/>
                <a:gd name="T15" fmla="*/ 399 h 399"/>
                <a:gd name="T16" fmla="*/ 0 w 251"/>
                <a:gd name="T17" fmla="*/ 0 h 399"/>
                <a:gd name="T18" fmla="*/ 43 w 251"/>
                <a:gd name="T19" fmla="*/ 0 h 399"/>
                <a:gd name="T20" fmla="*/ 43 w 251"/>
                <a:gd name="T21" fmla="*/ 151 h 399"/>
                <a:gd name="T22" fmla="*/ 140 w 251"/>
                <a:gd name="T23" fmla="*/ 97 h 399"/>
                <a:gd name="T24" fmla="*/ 251 w 251"/>
                <a:gd name="T25" fmla="*/ 211 h 3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1" h="399">
                  <a:moveTo>
                    <a:pt x="251" y="211"/>
                  </a:moveTo>
                  <a:cubicBezTo>
                    <a:pt x="251" y="399"/>
                    <a:pt x="251" y="399"/>
                    <a:pt x="251" y="399"/>
                  </a:cubicBezTo>
                  <a:cubicBezTo>
                    <a:pt x="208" y="399"/>
                    <a:pt x="208" y="399"/>
                    <a:pt x="208" y="399"/>
                  </a:cubicBezTo>
                  <a:cubicBezTo>
                    <a:pt x="208" y="216"/>
                    <a:pt x="208" y="216"/>
                    <a:pt x="208" y="216"/>
                  </a:cubicBezTo>
                  <a:cubicBezTo>
                    <a:pt x="208" y="169"/>
                    <a:pt x="178" y="135"/>
                    <a:pt x="134" y="135"/>
                  </a:cubicBezTo>
                  <a:cubicBezTo>
                    <a:pt x="85" y="135"/>
                    <a:pt x="43" y="170"/>
                    <a:pt x="43" y="211"/>
                  </a:cubicBezTo>
                  <a:cubicBezTo>
                    <a:pt x="43" y="399"/>
                    <a:pt x="43" y="399"/>
                    <a:pt x="43" y="399"/>
                  </a:cubicBezTo>
                  <a:cubicBezTo>
                    <a:pt x="0" y="399"/>
                    <a:pt x="0" y="399"/>
                    <a:pt x="0" y="399"/>
                  </a:cubicBezTo>
                  <a:cubicBezTo>
                    <a:pt x="0" y="0"/>
                    <a:pt x="0" y="0"/>
                    <a:pt x="0" y="0"/>
                  </a:cubicBezTo>
                  <a:cubicBezTo>
                    <a:pt x="43" y="0"/>
                    <a:pt x="43" y="0"/>
                    <a:pt x="43" y="0"/>
                  </a:cubicBezTo>
                  <a:cubicBezTo>
                    <a:pt x="43" y="151"/>
                    <a:pt x="43" y="151"/>
                    <a:pt x="43" y="151"/>
                  </a:cubicBezTo>
                  <a:cubicBezTo>
                    <a:pt x="60" y="119"/>
                    <a:pt x="98" y="97"/>
                    <a:pt x="140" y="97"/>
                  </a:cubicBezTo>
                  <a:cubicBezTo>
                    <a:pt x="205" y="97"/>
                    <a:pt x="251" y="144"/>
                    <a:pt x="251" y="2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8" name="Freeform 7">
              <a:extLst>
                <a:ext uri="{FF2B5EF4-FFF2-40B4-BE49-F238E27FC236}">
                  <a16:creationId xmlns:a16="http://schemas.microsoft.com/office/drawing/2014/main" id="{002BD709-64FB-44DB-A81E-BCC570D9EA6B}"/>
                </a:ext>
              </a:extLst>
            </p:cNvPr>
            <p:cNvSpPr>
              <a:spLocks noEditPoints="1"/>
            </p:cNvSpPr>
            <p:nvPr/>
          </p:nvSpPr>
          <p:spPr bwMode="black">
            <a:xfrm>
              <a:off x="1767" y="1857"/>
              <a:ext cx="70" cy="488"/>
            </a:xfrm>
            <a:custGeom>
              <a:avLst/>
              <a:gdLst>
                <a:gd name="T0" fmla="*/ 0 w 57"/>
                <a:gd name="T1" fmla="*/ 28 h 406"/>
                <a:gd name="T2" fmla="*/ 29 w 57"/>
                <a:gd name="T3" fmla="*/ 0 h 406"/>
                <a:gd name="T4" fmla="*/ 57 w 57"/>
                <a:gd name="T5" fmla="*/ 28 h 406"/>
                <a:gd name="T6" fmla="*/ 29 w 57"/>
                <a:gd name="T7" fmla="*/ 57 h 406"/>
                <a:gd name="T8" fmla="*/ 0 w 57"/>
                <a:gd name="T9" fmla="*/ 28 h 406"/>
                <a:gd name="T10" fmla="*/ 7 w 57"/>
                <a:gd name="T11" fmla="*/ 110 h 406"/>
                <a:gd name="T12" fmla="*/ 50 w 57"/>
                <a:gd name="T13" fmla="*/ 110 h 406"/>
                <a:gd name="T14" fmla="*/ 50 w 57"/>
                <a:gd name="T15" fmla="*/ 406 h 406"/>
                <a:gd name="T16" fmla="*/ 7 w 57"/>
                <a:gd name="T17" fmla="*/ 406 h 406"/>
                <a:gd name="T18" fmla="*/ 7 w 57"/>
                <a:gd name="T19" fmla="*/ 110 h 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 h="406">
                  <a:moveTo>
                    <a:pt x="0" y="28"/>
                  </a:moveTo>
                  <a:cubicBezTo>
                    <a:pt x="0" y="13"/>
                    <a:pt x="13" y="0"/>
                    <a:pt x="29" y="0"/>
                  </a:cubicBezTo>
                  <a:cubicBezTo>
                    <a:pt x="44" y="0"/>
                    <a:pt x="57" y="13"/>
                    <a:pt x="57" y="28"/>
                  </a:cubicBezTo>
                  <a:cubicBezTo>
                    <a:pt x="57" y="44"/>
                    <a:pt x="44" y="57"/>
                    <a:pt x="29" y="57"/>
                  </a:cubicBezTo>
                  <a:cubicBezTo>
                    <a:pt x="13" y="57"/>
                    <a:pt x="0" y="44"/>
                    <a:pt x="0" y="28"/>
                  </a:cubicBezTo>
                  <a:close/>
                  <a:moveTo>
                    <a:pt x="7" y="110"/>
                  </a:moveTo>
                  <a:cubicBezTo>
                    <a:pt x="50" y="110"/>
                    <a:pt x="50" y="110"/>
                    <a:pt x="50" y="110"/>
                  </a:cubicBezTo>
                  <a:cubicBezTo>
                    <a:pt x="50" y="406"/>
                    <a:pt x="50" y="406"/>
                    <a:pt x="50" y="406"/>
                  </a:cubicBezTo>
                  <a:cubicBezTo>
                    <a:pt x="7" y="406"/>
                    <a:pt x="7" y="406"/>
                    <a:pt x="7" y="406"/>
                  </a:cubicBezTo>
                  <a:lnTo>
                    <a:pt x="7" y="1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9" name="Freeform 8">
              <a:extLst>
                <a:ext uri="{FF2B5EF4-FFF2-40B4-BE49-F238E27FC236}">
                  <a16:creationId xmlns:a16="http://schemas.microsoft.com/office/drawing/2014/main" id="{926C9A2F-AD42-40CE-AD48-16ED2F5E2C23}"/>
                </a:ext>
              </a:extLst>
            </p:cNvPr>
            <p:cNvSpPr>
              <a:spLocks/>
            </p:cNvSpPr>
            <p:nvPr/>
          </p:nvSpPr>
          <p:spPr bwMode="black">
            <a:xfrm>
              <a:off x="1912" y="1982"/>
              <a:ext cx="281" cy="370"/>
            </a:xfrm>
            <a:custGeom>
              <a:avLst/>
              <a:gdLst>
                <a:gd name="T0" fmla="*/ 0 w 230"/>
                <a:gd name="T1" fmla="*/ 264 h 308"/>
                <a:gd name="T2" fmla="*/ 23 w 230"/>
                <a:gd name="T3" fmla="*/ 233 h 308"/>
                <a:gd name="T4" fmla="*/ 122 w 230"/>
                <a:gd name="T5" fmla="*/ 270 h 308"/>
                <a:gd name="T6" fmla="*/ 188 w 230"/>
                <a:gd name="T7" fmla="*/ 224 h 308"/>
                <a:gd name="T8" fmla="*/ 113 w 230"/>
                <a:gd name="T9" fmla="*/ 170 h 308"/>
                <a:gd name="T10" fmla="*/ 15 w 230"/>
                <a:gd name="T11" fmla="*/ 86 h 308"/>
                <a:gd name="T12" fmla="*/ 118 w 230"/>
                <a:gd name="T13" fmla="*/ 0 h 308"/>
                <a:gd name="T14" fmla="*/ 223 w 230"/>
                <a:gd name="T15" fmla="*/ 33 h 308"/>
                <a:gd name="T16" fmla="*/ 203 w 230"/>
                <a:gd name="T17" fmla="*/ 66 h 308"/>
                <a:gd name="T18" fmla="*/ 118 w 230"/>
                <a:gd name="T19" fmla="*/ 38 h 308"/>
                <a:gd name="T20" fmla="*/ 57 w 230"/>
                <a:gd name="T21" fmla="*/ 81 h 308"/>
                <a:gd name="T22" fmla="*/ 134 w 230"/>
                <a:gd name="T23" fmla="*/ 133 h 308"/>
                <a:gd name="T24" fmla="*/ 230 w 230"/>
                <a:gd name="T25" fmla="*/ 219 h 308"/>
                <a:gd name="T26" fmla="*/ 122 w 230"/>
                <a:gd name="T27" fmla="*/ 308 h 308"/>
                <a:gd name="T28" fmla="*/ 0 w 230"/>
                <a:gd name="T29" fmla="*/ 264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0" h="308">
                  <a:moveTo>
                    <a:pt x="0" y="264"/>
                  </a:moveTo>
                  <a:cubicBezTo>
                    <a:pt x="23" y="233"/>
                    <a:pt x="23" y="233"/>
                    <a:pt x="23" y="233"/>
                  </a:cubicBezTo>
                  <a:cubicBezTo>
                    <a:pt x="56" y="258"/>
                    <a:pt x="90" y="270"/>
                    <a:pt x="122" y="270"/>
                  </a:cubicBezTo>
                  <a:cubicBezTo>
                    <a:pt x="161" y="270"/>
                    <a:pt x="188" y="252"/>
                    <a:pt x="188" y="224"/>
                  </a:cubicBezTo>
                  <a:cubicBezTo>
                    <a:pt x="188" y="192"/>
                    <a:pt x="153" y="182"/>
                    <a:pt x="113" y="170"/>
                  </a:cubicBezTo>
                  <a:cubicBezTo>
                    <a:pt x="42" y="150"/>
                    <a:pt x="15" y="129"/>
                    <a:pt x="15" y="86"/>
                  </a:cubicBezTo>
                  <a:cubicBezTo>
                    <a:pt x="15" y="33"/>
                    <a:pt x="59" y="0"/>
                    <a:pt x="118" y="0"/>
                  </a:cubicBezTo>
                  <a:cubicBezTo>
                    <a:pt x="154" y="0"/>
                    <a:pt x="192" y="12"/>
                    <a:pt x="223" y="33"/>
                  </a:cubicBezTo>
                  <a:cubicBezTo>
                    <a:pt x="203" y="66"/>
                    <a:pt x="203" y="66"/>
                    <a:pt x="203" y="66"/>
                  </a:cubicBezTo>
                  <a:cubicBezTo>
                    <a:pt x="173" y="47"/>
                    <a:pt x="144" y="38"/>
                    <a:pt x="118" y="38"/>
                  </a:cubicBezTo>
                  <a:cubicBezTo>
                    <a:pt x="85" y="38"/>
                    <a:pt x="57" y="53"/>
                    <a:pt x="57" y="81"/>
                  </a:cubicBezTo>
                  <a:cubicBezTo>
                    <a:pt x="57" y="107"/>
                    <a:pt x="79" y="115"/>
                    <a:pt x="134" y="133"/>
                  </a:cubicBezTo>
                  <a:cubicBezTo>
                    <a:pt x="181" y="147"/>
                    <a:pt x="230" y="163"/>
                    <a:pt x="230" y="219"/>
                  </a:cubicBezTo>
                  <a:cubicBezTo>
                    <a:pt x="230" y="274"/>
                    <a:pt x="184" y="308"/>
                    <a:pt x="122" y="308"/>
                  </a:cubicBezTo>
                  <a:cubicBezTo>
                    <a:pt x="81" y="308"/>
                    <a:pt x="36" y="293"/>
                    <a:pt x="0" y="2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30" name="Freeform 9">
              <a:extLst>
                <a:ext uri="{FF2B5EF4-FFF2-40B4-BE49-F238E27FC236}">
                  <a16:creationId xmlns:a16="http://schemas.microsoft.com/office/drawing/2014/main" id="{AF6E45DA-A3A4-4FA3-9A95-1F83D1FA42C5}"/>
                </a:ext>
              </a:extLst>
            </p:cNvPr>
            <p:cNvSpPr>
              <a:spLocks noEditPoints="1"/>
            </p:cNvSpPr>
            <p:nvPr/>
          </p:nvSpPr>
          <p:spPr bwMode="black">
            <a:xfrm>
              <a:off x="2473" y="1857"/>
              <a:ext cx="70" cy="488"/>
            </a:xfrm>
            <a:custGeom>
              <a:avLst/>
              <a:gdLst>
                <a:gd name="T0" fmla="*/ 0 w 57"/>
                <a:gd name="T1" fmla="*/ 28 h 406"/>
                <a:gd name="T2" fmla="*/ 29 w 57"/>
                <a:gd name="T3" fmla="*/ 0 h 406"/>
                <a:gd name="T4" fmla="*/ 57 w 57"/>
                <a:gd name="T5" fmla="*/ 28 h 406"/>
                <a:gd name="T6" fmla="*/ 29 w 57"/>
                <a:gd name="T7" fmla="*/ 57 h 406"/>
                <a:gd name="T8" fmla="*/ 0 w 57"/>
                <a:gd name="T9" fmla="*/ 28 h 406"/>
                <a:gd name="T10" fmla="*/ 7 w 57"/>
                <a:gd name="T11" fmla="*/ 110 h 406"/>
                <a:gd name="T12" fmla="*/ 50 w 57"/>
                <a:gd name="T13" fmla="*/ 110 h 406"/>
                <a:gd name="T14" fmla="*/ 50 w 57"/>
                <a:gd name="T15" fmla="*/ 406 h 406"/>
                <a:gd name="T16" fmla="*/ 7 w 57"/>
                <a:gd name="T17" fmla="*/ 406 h 406"/>
                <a:gd name="T18" fmla="*/ 7 w 57"/>
                <a:gd name="T19" fmla="*/ 110 h 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 h="406">
                  <a:moveTo>
                    <a:pt x="0" y="28"/>
                  </a:moveTo>
                  <a:cubicBezTo>
                    <a:pt x="0" y="13"/>
                    <a:pt x="13" y="0"/>
                    <a:pt x="29" y="0"/>
                  </a:cubicBezTo>
                  <a:cubicBezTo>
                    <a:pt x="44" y="0"/>
                    <a:pt x="57" y="13"/>
                    <a:pt x="57" y="28"/>
                  </a:cubicBezTo>
                  <a:cubicBezTo>
                    <a:pt x="57" y="44"/>
                    <a:pt x="44" y="57"/>
                    <a:pt x="29" y="57"/>
                  </a:cubicBezTo>
                  <a:cubicBezTo>
                    <a:pt x="13" y="57"/>
                    <a:pt x="0" y="44"/>
                    <a:pt x="0" y="28"/>
                  </a:cubicBezTo>
                  <a:close/>
                  <a:moveTo>
                    <a:pt x="7" y="110"/>
                  </a:moveTo>
                  <a:cubicBezTo>
                    <a:pt x="50" y="110"/>
                    <a:pt x="50" y="110"/>
                    <a:pt x="50" y="110"/>
                  </a:cubicBezTo>
                  <a:cubicBezTo>
                    <a:pt x="50" y="406"/>
                    <a:pt x="50" y="406"/>
                    <a:pt x="50" y="406"/>
                  </a:cubicBezTo>
                  <a:cubicBezTo>
                    <a:pt x="7" y="406"/>
                    <a:pt x="7" y="406"/>
                    <a:pt x="7" y="406"/>
                  </a:cubicBezTo>
                  <a:lnTo>
                    <a:pt x="7" y="1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31" name="Freeform 10">
              <a:extLst>
                <a:ext uri="{FF2B5EF4-FFF2-40B4-BE49-F238E27FC236}">
                  <a16:creationId xmlns:a16="http://schemas.microsoft.com/office/drawing/2014/main" id="{0E9BB012-66AD-4575-AACA-AA4D8882A4B6}"/>
                </a:ext>
              </a:extLst>
            </p:cNvPr>
            <p:cNvSpPr>
              <a:spLocks/>
            </p:cNvSpPr>
            <p:nvPr/>
          </p:nvSpPr>
          <p:spPr bwMode="black">
            <a:xfrm>
              <a:off x="2617" y="1982"/>
              <a:ext cx="282" cy="370"/>
            </a:xfrm>
            <a:custGeom>
              <a:avLst/>
              <a:gdLst>
                <a:gd name="T0" fmla="*/ 0 w 230"/>
                <a:gd name="T1" fmla="*/ 264 h 308"/>
                <a:gd name="T2" fmla="*/ 23 w 230"/>
                <a:gd name="T3" fmla="*/ 233 h 308"/>
                <a:gd name="T4" fmla="*/ 122 w 230"/>
                <a:gd name="T5" fmla="*/ 270 h 308"/>
                <a:gd name="T6" fmla="*/ 188 w 230"/>
                <a:gd name="T7" fmla="*/ 224 h 308"/>
                <a:gd name="T8" fmla="*/ 113 w 230"/>
                <a:gd name="T9" fmla="*/ 170 h 308"/>
                <a:gd name="T10" fmla="*/ 15 w 230"/>
                <a:gd name="T11" fmla="*/ 86 h 308"/>
                <a:gd name="T12" fmla="*/ 118 w 230"/>
                <a:gd name="T13" fmla="*/ 0 h 308"/>
                <a:gd name="T14" fmla="*/ 224 w 230"/>
                <a:gd name="T15" fmla="*/ 33 h 308"/>
                <a:gd name="T16" fmla="*/ 203 w 230"/>
                <a:gd name="T17" fmla="*/ 66 h 308"/>
                <a:gd name="T18" fmla="*/ 118 w 230"/>
                <a:gd name="T19" fmla="*/ 38 h 308"/>
                <a:gd name="T20" fmla="*/ 57 w 230"/>
                <a:gd name="T21" fmla="*/ 81 h 308"/>
                <a:gd name="T22" fmla="*/ 134 w 230"/>
                <a:gd name="T23" fmla="*/ 133 h 308"/>
                <a:gd name="T24" fmla="*/ 230 w 230"/>
                <a:gd name="T25" fmla="*/ 219 h 308"/>
                <a:gd name="T26" fmla="*/ 122 w 230"/>
                <a:gd name="T27" fmla="*/ 308 h 308"/>
                <a:gd name="T28" fmla="*/ 0 w 230"/>
                <a:gd name="T29" fmla="*/ 264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0" h="308">
                  <a:moveTo>
                    <a:pt x="0" y="264"/>
                  </a:moveTo>
                  <a:cubicBezTo>
                    <a:pt x="23" y="233"/>
                    <a:pt x="23" y="233"/>
                    <a:pt x="23" y="233"/>
                  </a:cubicBezTo>
                  <a:cubicBezTo>
                    <a:pt x="56" y="258"/>
                    <a:pt x="90" y="270"/>
                    <a:pt x="122" y="270"/>
                  </a:cubicBezTo>
                  <a:cubicBezTo>
                    <a:pt x="161" y="270"/>
                    <a:pt x="188" y="252"/>
                    <a:pt x="188" y="224"/>
                  </a:cubicBezTo>
                  <a:cubicBezTo>
                    <a:pt x="188" y="192"/>
                    <a:pt x="153" y="182"/>
                    <a:pt x="113" y="170"/>
                  </a:cubicBezTo>
                  <a:cubicBezTo>
                    <a:pt x="42" y="150"/>
                    <a:pt x="15" y="129"/>
                    <a:pt x="15" y="86"/>
                  </a:cubicBezTo>
                  <a:cubicBezTo>
                    <a:pt x="15" y="33"/>
                    <a:pt x="59" y="0"/>
                    <a:pt x="118" y="0"/>
                  </a:cubicBezTo>
                  <a:cubicBezTo>
                    <a:pt x="154" y="0"/>
                    <a:pt x="192" y="12"/>
                    <a:pt x="224" y="33"/>
                  </a:cubicBezTo>
                  <a:cubicBezTo>
                    <a:pt x="203" y="66"/>
                    <a:pt x="203" y="66"/>
                    <a:pt x="203" y="66"/>
                  </a:cubicBezTo>
                  <a:cubicBezTo>
                    <a:pt x="173" y="47"/>
                    <a:pt x="144" y="38"/>
                    <a:pt x="118" y="38"/>
                  </a:cubicBezTo>
                  <a:cubicBezTo>
                    <a:pt x="85" y="38"/>
                    <a:pt x="57" y="53"/>
                    <a:pt x="57" y="81"/>
                  </a:cubicBezTo>
                  <a:cubicBezTo>
                    <a:pt x="57" y="107"/>
                    <a:pt x="79" y="115"/>
                    <a:pt x="134" y="133"/>
                  </a:cubicBezTo>
                  <a:cubicBezTo>
                    <a:pt x="181" y="147"/>
                    <a:pt x="230" y="163"/>
                    <a:pt x="230" y="219"/>
                  </a:cubicBezTo>
                  <a:cubicBezTo>
                    <a:pt x="230" y="274"/>
                    <a:pt x="184" y="308"/>
                    <a:pt x="122" y="308"/>
                  </a:cubicBezTo>
                  <a:cubicBezTo>
                    <a:pt x="81" y="308"/>
                    <a:pt x="36" y="293"/>
                    <a:pt x="0" y="2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32" name="Freeform 11">
              <a:extLst>
                <a:ext uri="{FF2B5EF4-FFF2-40B4-BE49-F238E27FC236}">
                  <a16:creationId xmlns:a16="http://schemas.microsoft.com/office/drawing/2014/main" id="{16C674FD-9428-487D-86F2-E34B74F88508}"/>
                </a:ext>
              </a:extLst>
            </p:cNvPr>
            <p:cNvSpPr>
              <a:spLocks/>
            </p:cNvSpPr>
            <p:nvPr/>
          </p:nvSpPr>
          <p:spPr bwMode="black">
            <a:xfrm>
              <a:off x="3201" y="1873"/>
              <a:ext cx="464" cy="472"/>
            </a:xfrm>
            <a:custGeom>
              <a:avLst/>
              <a:gdLst>
                <a:gd name="T0" fmla="*/ 0 w 464"/>
                <a:gd name="T1" fmla="*/ 0 h 472"/>
                <a:gd name="T2" fmla="*/ 53 w 464"/>
                <a:gd name="T3" fmla="*/ 0 h 472"/>
                <a:gd name="T4" fmla="*/ 232 w 464"/>
                <a:gd name="T5" fmla="*/ 329 h 472"/>
                <a:gd name="T6" fmla="*/ 411 w 464"/>
                <a:gd name="T7" fmla="*/ 0 h 472"/>
                <a:gd name="T8" fmla="*/ 464 w 464"/>
                <a:gd name="T9" fmla="*/ 0 h 472"/>
                <a:gd name="T10" fmla="*/ 464 w 464"/>
                <a:gd name="T11" fmla="*/ 472 h 472"/>
                <a:gd name="T12" fmla="*/ 411 w 464"/>
                <a:gd name="T13" fmla="*/ 472 h 472"/>
                <a:gd name="T14" fmla="*/ 411 w 464"/>
                <a:gd name="T15" fmla="*/ 115 h 472"/>
                <a:gd name="T16" fmla="*/ 232 w 464"/>
                <a:gd name="T17" fmla="*/ 445 h 472"/>
                <a:gd name="T18" fmla="*/ 53 w 464"/>
                <a:gd name="T19" fmla="*/ 115 h 472"/>
                <a:gd name="T20" fmla="*/ 53 w 464"/>
                <a:gd name="T21" fmla="*/ 472 h 472"/>
                <a:gd name="T22" fmla="*/ 0 w 464"/>
                <a:gd name="T23" fmla="*/ 472 h 472"/>
                <a:gd name="T24" fmla="*/ 0 w 464"/>
                <a:gd name="T25" fmla="*/ 0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64" h="472">
                  <a:moveTo>
                    <a:pt x="0" y="0"/>
                  </a:moveTo>
                  <a:lnTo>
                    <a:pt x="53" y="0"/>
                  </a:lnTo>
                  <a:lnTo>
                    <a:pt x="232" y="329"/>
                  </a:lnTo>
                  <a:lnTo>
                    <a:pt x="411" y="0"/>
                  </a:lnTo>
                  <a:lnTo>
                    <a:pt x="464" y="0"/>
                  </a:lnTo>
                  <a:lnTo>
                    <a:pt x="464" y="472"/>
                  </a:lnTo>
                  <a:lnTo>
                    <a:pt x="411" y="472"/>
                  </a:lnTo>
                  <a:lnTo>
                    <a:pt x="411" y="115"/>
                  </a:lnTo>
                  <a:lnTo>
                    <a:pt x="232" y="445"/>
                  </a:lnTo>
                  <a:lnTo>
                    <a:pt x="53" y="115"/>
                  </a:lnTo>
                  <a:lnTo>
                    <a:pt x="53" y="472"/>
                  </a:lnTo>
                  <a:lnTo>
                    <a:pt x="0" y="472"/>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33" name="Freeform 12">
              <a:extLst>
                <a:ext uri="{FF2B5EF4-FFF2-40B4-BE49-F238E27FC236}">
                  <a16:creationId xmlns:a16="http://schemas.microsoft.com/office/drawing/2014/main" id="{5A7840E1-3DFB-4EFA-830E-6F280C833C9D}"/>
                </a:ext>
              </a:extLst>
            </p:cNvPr>
            <p:cNvSpPr>
              <a:spLocks noEditPoints="1"/>
            </p:cNvSpPr>
            <p:nvPr/>
          </p:nvSpPr>
          <p:spPr bwMode="black">
            <a:xfrm>
              <a:off x="3764" y="1982"/>
              <a:ext cx="349" cy="370"/>
            </a:xfrm>
            <a:custGeom>
              <a:avLst/>
              <a:gdLst>
                <a:gd name="T0" fmla="*/ 242 w 285"/>
                <a:gd name="T1" fmla="*/ 235 h 308"/>
                <a:gd name="T2" fmla="*/ 268 w 285"/>
                <a:gd name="T3" fmla="*/ 263 h 308"/>
                <a:gd name="T4" fmla="*/ 150 w 285"/>
                <a:gd name="T5" fmla="*/ 308 h 308"/>
                <a:gd name="T6" fmla="*/ 0 w 285"/>
                <a:gd name="T7" fmla="*/ 153 h 308"/>
                <a:gd name="T8" fmla="*/ 146 w 285"/>
                <a:gd name="T9" fmla="*/ 0 h 308"/>
                <a:gd name="T10" fmla="*/ 285 w 285"/>
                <a:gd name="T11" fmla="*/ 170 h 308"/>
                <a:gd name="T12" fmla="*/ 44 w 285"/>
                <a:gd name="T13" fmla="*/ 170 h 308"/>
                <a:gd name="T14" fmla="*/ 149 w 285"/>
                <a:gd name="T15" fmla="*/ 270 h 308"/>
                <a:gd name="T16" fmla="*/ 242 w 285"/>
                <a:gd name="T17" fmla="*/ 235 h 308"/>
                <a:gd name="T18" fmla="*/ 45 w 285"/>
                <a:gd name="T19" fmla="*/ 132 h 308"/>
                <a:gd name="T20" fmla="*/ 243 w 285"/>
                <a:gd name="T21" fmla="*/ 132 h 308"/>
                <a:gd name="T22" fmla="*/ 147 w 285"/>
                <a:gd name="T23" fmla="*/ 38 h 308"/>
                <a:gd name="T24" fmla="*/ 45 w 285"/>
                <a:gd name="T25" fmla="*/ 132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5" h="308">
                  <a:moveTo>
                    <a:pt x="242" y="235"/>
                  </a:moveTo>
                  <a:cubicBezTo>
                    <a:pt x="268" y="263"/>
                    <a:pt x="268" y="263"/>
                    <a:pt x="268" y="263"/>
                  </a:cubicBezTo>
                  <a:cubicBezTo>
                    <a:pt x="243" y="291"/>
                    <a:pt x="191" y="308"/>
                    <a:pt x="150" y="308"/>
                  </a:cubicBezTo>
                  <a:cubicBezTo>
                    <a:pt x="71" y="308"/>
                    <a:pt x="0" y="244"/>
                    <a:pt x="0" y="153"/>
                  </a:cubicBezTo>
                  <a:cubicBezTo>
                    <a:pt x="0" y="65"/>
                    <a:pt x="66" y="0"/>
                    <a:pt x="146" y="0"/>
                  </a:cubicBezTo>
                  <a:cubicBezTo>
                    <a:pt x="235" y="0"/>
                    <a:pt x="285" y="67"/>
                    <a:pt x="285" y="170"/>
                  </a:cubicBezTo>
                  <a:cubicBezTo>
                    <a:pt x="44" y="170"/>
                    <a:pt x="44" y="170"/>
                    <a:pt x="44" y="170"/>
                  </a:cubicBezTo>
                  <a:cubicBezTo>
                    <a:pt x="50" y="228"/>
                    <a:pt x="91" y="270"/>
                    <a:pt x="149" y="270"/>
                  </a:cubicBezTo>
                  <a:cubicBezTo>
                    <a:pt x="184" y="270"/>
                    <a:pt x="224" y="255"/>
                    <a:pt x="242" y="235"/>
                  </a:cubicBezTo>
                  <a:close/>
                  <a:moveTo>
                    <a:pt x="45" y="132"/>
                  </a:moveTo>
                  <a:cubicBezTo>
                    <a:pt x="243" y="132"/>
                    <a:pt x="243" y="132"/>
                    <a:pt x="243" y="132"/>
                  </a:cubicBezTo>
                  <a:cubicBezTo>
                    <a:pt x="238" y="79"/>
                    <a:pt x="206" y="38"/>
                    <a:pt x="147" y="38"/>
                  </a:cubicBezTo>
                  <a:cubicBezTo>
                    <a:pt x="95" y="38"/>
                    <a:pt x="53" y="75"/>
                    <a:pt x="45" y="1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34" name="Freeform 13">
              <a:extLst>
                <a:ext uri="{FF2B5EF4-FFF2-40B4-BE49-F238E27FC236}">
                  <a16:creationId xmlns:a16="http://schemas.microsoft.com/office/drawing/2014/main" id="{FE8FA87F-3177-4DEA-9E9C-DDA472353330}"/>
                </a:ext>
              </a:extLst>
            </p:cNvPr>
            <p:cNvSpPr>
              <a:spLocks/>
            </p:cNvSpPr>
            <p:nvPr/>
          </p:nvSpPr>
          <p:spPr bwMode="black">
            <a:xfrm>
              <a:off x="4172" y="1892"/>
              <a:ext cx="211" cy="460"/>
            </a:xfrm>
            <a:custGeom>
              <a:avLst/>
              <a:gdLst>
                <a:gd name="T0" fmla="*/ 173 w 173"/>
                <a:gd name="T1" fmla="*/ 365 h 383"/>
                <a:gd name="T2" fmla="*/ 119 w 173"/>
                <a:gd name="T3" fmla="*/ 383 h 383"/>
                <a:gd name="T4" fmla="*/ 47 w 173"/>
                <a:gd name="T5" fmla="*/ 308 h 383"/>
                <a:gd name="T6" fmla="*/ 47 w 173"/>
                <a:gd name="T7" fmla="*/ 120 h 383"/>
                <a:gd name="T8" fmla="*/ 0 w 173"/>
                <a:gd name="T9" fmla="*/ 120 h 383"/>
                <a:gd name="T10" fmla="*/ 0 w 173"/>
                <a:gd name="T11" fmla="*/ 81 h 383"/>
                <a:gd name="T12" fmla="*/ 47 w 173"/>
                <a:gd name="T13" fmla="*/ 81 h 383"/>
                <a:gd name="T14" fmla="*/ 47 w 173"/>
                <a:gd name="T15" fmla="*/ 0 h 383"/>
                <a:gd name="T16" fmla="*/ 89 w 173"/>
                <a:gd name="T17" fmla="*/ 0 h 383"/>
                <a:gd name="T18" fmla="*/ 89 w 173"/>
                <a:gd name="T19" fmla="*/ 81 h 383"/>
                <a:gd name="T20" fmla="*/ 162 w 173"/>
                <a:gd name="T21" fmla="*/ 81 h 383"/>
                <a:gd name="T22" fmla="*/ 162 w 173"/>
                <a:gd name="T23" fmla="*/ 120 h 383"/>
                <a:gd name="T24" fmla="*/ 89 w 173"/>
                <a:gd name="T25" fmla="*/ 120 h 383"/>
                <a:gd name="T26" fmla="*/ 89 w 173"/>
                <a:gd name="T27" fmla="*/ 308 h 383"/>
                <a:gd name="T28" fmla="*/ 121 w 173"/>
                <a:gd name="T29" fmla="*/ 345 h 383"/>
                <a:gd name="T30" fmla="*/ 152 w 173"/>
                <a:gd name="T31" fmla="*/ 333 h 383"/>
                <a:gd name="T32" fmla="*/ 173 w 173"/>
                <a:gd name="T33" fmla="*/ 365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3" h="383">
                  <a:moveTo>
                    <a:pt x="173" y="365"/>
                  </a:moveTo>
                  <a:cubicBezTo>
                    <a:pt x="158" y="377"/>
                    <a:pt x="139" y="383"/>
                    <a:pt x="119" y="383"/>
                  </a:cubicBezTo>
                  <a:cubicBezTo>
                    <a:pt x="76" y="383"/>
                    <a:pt x="47" y="352"/>
                    <a:pt x="47" y="308"/>
                  </a:cubicBezTo>
                  <a:cubicBezTo>
                    <a:pt x="47" y="120"/>
                    <a:pt x="47" y="120"/>
                    <a:pt x="47" y="120"/>
                  </a:cubicBezTo>
                  <a:cubicBezTo>
                    <a:pt x="0" y="120"/>
                    <a:pt x="0" y="120"/>
                    <a:pt x="0" y="120"/>
                  </a:cubicBezTo>
                  <a:cubicBezTo>
                    <a:pt x="0" y="81"/>
                    <a:pt x="0" y="81"/>
                    <a:pt x="0" y="81"/>
                  </a:cubicBezTo>
                  <a:cubicBezTo>
                    <a:pt x="47" y="81"/>
                    <a:pt x="47" y="81"/>
                    <a:pt x="47" y="81"/>
                  </a:cubicBezTo>
                  <a:cubicBezTo>
                    <a:pt x="47" y="0"/>
                    <a:pt x="47" y="0"/>
                    <a:pt x="47" y="0"/>
                  </a:cubicBezTo>
                  <a:cubicBezTo>
                    <a:pt x="89" y="0"/>
                    <a:pt x="89" y="0"/>
                    <a:pt x="89" y="0"/>
                  </a:cubicBezTo>
                  <a:cubicBezTo>
                    <a:pt x="89" y="81"/>
                    <a:pt x="89" y="81"/>
                    <a:pt x="89" y="81"/>
                  </a:cubicBezTo>
                  <a:cubicBezTo>
                    <a:pt x="162" y="81"/>
                    <a:pt x="162" y="81"/>
                    <a:pt x="162" y="81"/>
                  </a:cubicBezTo>
                  <a:cubicBezTo>
                    <a:pt x="162" y="120"/>
                    <a:pt x="162" y="120"/>
                    <a:pt x="162" y="120"/>
                  </a:cubicBezTo>
                  <a:cubicBezTo>
                    <a:pt x="89" y="120"/>
                    <a:pt x="89" y="120"/>
                    <a:pt x="89" y="120"/>
                  </a:cubicBezTo>
                  <a:cubicBezTo>
                    <a:pt x="89" y="308"/>
                    <a:pt x="89" y="308"/>
                    <a:pt x="89" y="308"/>
                  </a:cubicBezTo>
                  <a:cubicBezTo>
                    <a:pt x="89" y="330"/>
                    <a:pt x="104" y="345"/>
                    <a:pt x="121" y="345"/>
                  </a:cubicBezTo>
                  <a:cubicBezTo>
                    <a:pt x="135" y="345"/>
                    <a:pt x="146" y="340"/>
                    <a:pt x="152" y="333"/>
                  </a:cubicBezTo>
                  <a:lnTo>
                    <a:pt x="173" y="36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35" name="Freeform 14">
              <a:extLst>
                <a:ext uri="{FF2B5EF4-FFF2-40B4-BE49-F238E27FC236}">
                  <a16:creationId xmlns:a16="http://schemas.microsoft.com/office/drawing/2014/main" id="{C9209808-6696-40D2-BB08-D21DE71C53D8}"/>
                </a:ext>
              </a:extLst>
            </p:cNvPr>
            <p:cNvSpPr>
              <a:spLocks/>
            </p:cNvSpPr>
            <p:nvPr/>
          </p:nvSpPr>
          <p:spPr bwMode="black">
            <a:xfrm>
              <a:off x="4463" y="1982"/>
              <a:ext cx="192" cy="363"/>
            </a:xfrm>
            <a:custGeom>
              <a:avLst/>
              <a:gdLst>
                <a:gd name="T0" fmla="*/ 157 w 157"/>
                <a:gd name="T1" fmla="*/ 0 h 302"/>
                <a:gd name="T2" fmla="*/ 157 w 157"/>
                <a:gd name="T3" fmla="*/ 38 h 302"/>
                <a:gd name="T4" fmla="*/ 43 w 157"/>
                <a:gd name="T5" fmla="*/ 137 h 302"/>
                <a:gd name="T6" fmla="*/ 43 w 157"/>
                <a:gd name="T7" fmla="*/ 302 h 302"/>
                <a:gd name="T8" fmla="*/ 0 w 157"/>
                <a:gd name="T9" fmla="*/ 302 h 302"/>
                <a:gd name="T10" fmla="*/ 0 w 157"/>
                <a:gd name="T11" fmla="*/ 6 h 302"/>
                <a:gd name="T12" fmla="*/ 43 w 157"/>
                <a:gd name="T13" fmla="*/ 6 h 302"/>
                <a:gd name="T14" fmla="*/ 43 w 157"/>
                <a:gd name="T15" fmla="*/ 64 h 302"/>
                <a:gd name="T16" fmla="*/ 157 w 157"/>
                <a:gd name="T17" fmla="*/ 0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7" h="302">
                  <a:moveTo>
                    <a:pt x="157" y="0"/>
                  </a:moveTo>
                  <a:cubicBezTo>
                    <a:pt x="157" y="38"/>
                    <a:pt x="157" y="38"/>
                    <a:pt x="157" y="38"/>
                  </a:cubicBezTo>
                  <a:cubicBezTo>
                    <a:pt x="90" y="38"/>
                    <a:pt x="43" y="79"/>
                    <a:pt x="43" y="137"/>
                  </a:cubicBezTo>
                  <a:cubicBezTo>
                    <a:pt x="43" y="302"/>
                    <a:pt x="43" y="302"/>
                    <a:pt x="43" y="302"/>
                  </a:cubicBezTo>
                  <a:cubicBezTo>
                    <a:pt x="0" y="302"/>
                    <a:pt x="0" y="302"/>
                    <a:pt x="0" y="302"/>
                  </a:cubicBezTo>
                  <a:cubicBezTo>
                    <a:pt x="0" y="6"/>
                    <a:pt x="0" y="6"/>
                    <a:pt x="0" y="6"/>
                  </a:cubicBezTo>
                  <a:cubicBezTo>
                    <a:pt x="43" y="6"/>
                    <a:pt x="43" y="6"/>
                    <a:pt x="43" y="6"/>
                  </a:cubicBezTo>
                  <a:cubicBezTo>
                    <a:pt x="43" y="64"/>
                    <a:pt x="43" y="64"/>
                    <a:pt x="43" y="64"/>
                  </a:cubicBezTo>
                  <a:cubicBezTo>
                    <a:pt x="60" y="25"/>
                    <a:pt x="103" y="0"/>
                    <a:pt x="15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36" name="Freeform 15">
              <a:extLst>
                <a:ext uri="{FF2B5EF4-FFF2-40B4-BE49-F238E27FC236}">
                  <a16:creationId xmlns:a16="http://schemas.microsoft.com/office/drawing/2014/main" id="{1D3B2A8C-316B-4B50-9091-1B4AC66484A5}"/>
                </a:ext>
              </a:extLst>
            </p:cNvPr>
            <p:cNvSpPr>
              <a:spLocks noEditPoints="1"/>
            </p:cNvSpPr>
            <p:nvPr/>
          </p:nvSpPr>
          <p:spPr bwMode="black">
            <a:xfrm>
              <a:off x="4695" y="1982"/>
              <a:ext cx="374" cy="370"/>
            </a:xfrm>
            <a:custGeom>
              <a:avLst/>
              <a:gdLst>
                <a:gd name="T0" fmla="*/ 0 w 306"/>
                <a:gd name="T1" fmla="*/ 154 h 308"/>
                <a:gd name="T2" fmla="*/ 153 w 306"/>
                <a:gd name="T3" fmla="*/ 0 h 308"/>
                <a:gd name="T4" fmla="*/ 306 w 306"/>
                <a:gd name="T5" fmla="*/ 154 h 308"/>
                <a:gd name="T6" fmla="*/ 153 w 306"/>
                <a:gd name="T7" fmla="*/ 308 h 308"/>
                <a:gd name="T8" fmla="*/ 0 w 306"/>
                <a:gd name="T9" fmla="*/ 154 h 308"/>
                <a:gd name="T10" fmla="*/ 261 w 306"/>
                <a:gd name="T11" fmla="*/ 154 h 308"/>
                <a:gd name="T12" fmla="*/ 153 w 306"/>
                <a:gd name="T13" fmla="*/ 38 h 308"/>
                <a:gd name="T14" fmla="*/ 46 w 306"/>
                <a:gd name="T15" fmla="*/ 154 h 308"/>
                <a:gd name="T16" fmla="*/ 153 w 306"/>
                <a:gd name="T17" fmla="*/ 270 h 308"/>
                <a:gd name="T18" fmla="*/ 261 w 306"/>
                <a:gd name="T19" fmla="*/ 154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6" h="308">
                  <a:moveTo>
                    <a:pt x="0" y="154"/>
                  </a:moveTo>
                  <a:cubicBezTo>
                    <a:pt x="0" y="70"/>
                    <a:pt x="71" y="0"/>
                    <a:pt x="153" y="0"/>
                  </a:cubicBezTo>
                  <a:cubicBezTo>
                    <a:pt x="236" y="0"/>
                    <a:pt x="306" y="70"/>
                    <a:pt x="306" y="154"/>
                  </a:cubicBezTo>
                  <a:cubicBezTo>
                    <a:pt x="306" y="238"/>
                    <a:pt x="236" y="308"/>
                    <a:pt x="153" y="308"/>
                  </a:cubicBezTo>
                  <a:cubicBezTo>
                    <a:pt x="71" y="308"/>
                    <a:pt x="0" y="238"/>
                    <a:pt x="0" y="154"/>
                  </a:cubicBezTo>
                  <a:close/>
                  <a:moveTo>
                    <a:pt x="261" y="154"/>
                  </a:moveTo>
                  <a:cubicBezTo>
                    <a:pt x="261" y="91"/>
                    <a:pt x="212" y="38"/>
                    <a:pt x="153" y="38"/>
                  </a:cubicBezTo>
                  <a:cubicBezTo>
                    <a:pt x="95" y="38"/>
                    <a:pt x="46" y="91"/>
                    <a:pt x="46" y="154"/>
                  </a:cubicBezTo>
                  <a:cubicBezTo>
                    <a:pt x="46" y="217"/>
                    <a:pt x="95" y="270"/>
                    <a:pt x="153" y="270"/>
                  </a:cubicBezTo>
                  <a:cubicBezTo>
                    <a:pt x="212" y="270"/>
                    <a:pt x="261" y="217"/>
                    <a:pt x="261" y="1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37" name="Freeform 16">
              <a:extLst>
                <a:ext uri="{FF2B5EF4-FFF2-40B4-BE49-F238E27FC236}">
                  <a16:creationId xmlns:a16="http://schemas.microsoft.com/office/drawing/2014/main" id="{15C78FBB-9428-49FA-A406-331F81A8781F}"/>
                </a:ext>
              </a:extLst>
            </p:cNvPr>
            <p:cNvSpPr>
              <a:spLocks noEditPoints="1"/>
            </p:cNvSpPr>
            <p:nvPr/>
          </p:nvSpPr>
          <p:spPr bwMode="black">
            <a:xfrm>
              <a:off x="5161" y="1982"/>
              <a:ext cx="350" cy="481"/>
            </a:xfrm>
            <a:custGeom>
              <a:avLst/>
              <a:gdLst>
                <a:gd name="T0" fmla="*/ 286 w 286"/>
                <a:gd name="T1" fmla="*/ 154 h 400"/>
                <a:gd name="T2" fmla="*/ 150 w 286"/>
                <a:gd name="T3" fmla="*/ 308 h 400"/>
                <a:gd name="T4" fmla="*/ 42 w 286"/>
                <a:gd name="T5" fmla="*/ 246 h 400"/>
                <a:gd name="T6" fmla="*/ 42 w 286"/>
                <a:gd name="T7" fmla="*/ 400 h 400"/>
                <a:gd name="T8" fmla="*/ 0 w 286"/>
                <a:gd name="T9" fmla="*/ 400 h 400"/>
                <a:gd name="T10" fmla="*/ 0 w 286"/>
                <a:gd name="T11" fmla="*/ 6 h 400"/>
                <a:gd name="T12" fmla="*/ 42 w 286"/>
                <a:gd name="T13" fmla="*/ 6 h 400"/>
                <a:gd name="T14" fmla="*/ 42 w 286"/>
                <a:gd name="T15" fmla="*/ 62 h 400"/>
                <a:gd name="T16" fmla="*/ 150 w 286"/>
                <a:gd name="T17" fmla="*/ 0 h 400"/>
                <a:gd name="T18" fmla="*/ 286 w 286"/>
                <a:gd name="T19" fmla="*/ 154 h 400"/>
                <a:gd name="T20" fmla="*/ 240 w 286"/>
                <a:gd name="T21" fmla="*/ 154 h 400"/>
                <a:gd name="T22" fmla="*/ 142 w 286"/>
                <a:gd name="T23" fmla="*/ 38 h 400"/>
                <a:gd name="T24" fmla="*/ 42 w 286"/>
                <a:gd name="T25" fmla="*/ 154 h 400"/>
                <a:gd name="T26" fmla="*/ 142 w 286"/>
                <a:gd name="T27" fmla="*/ 270 h 400"/>
                <a:gd name="T28" fmla="*/ 240 w 286"/>
                <a:gd name="T29" fmla="*/ 154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6" h="400">
                  <a:moveTo>
                    <a:pt x="286" y="154"/>
                  </a:moveTo>
                  <a:cubicBezTo>
                    <a:pt x="286" y="244"/>
                    <a:pt x="227" y="308"/>
                    <a:pt x="150" y="308"/>
                  </a:cubicBezTo>
                  <a:cubicBezTo>
                    <a:pt x="102" y="308"/>
                    <a:pt x="65" y="285"/>
                    <a:pt x="42" y="246"/>
                  </a:cubicBezTo>
                  <a:cubicBezTo>
                    <a:pt x="42" y="400"/>
                    <a:pt x="42" y="400"/>
                    <a:pt x="42" y="400"/>
                  </a:cubicBezTo>
                  <a:cubicBezTo>
                    <a:pt x="0" y="400"/>
                    <a:pt x="0" y="400"/>
                    <a:pt x="0" y="400"/>
                  </a:cubicBezTo>
                  <a:cubicBezTo>
                    <a:pt x="0" y="6"/>
                    <a:pt x="0" y="6"/>
                    <a:pt x="0" y="6"/>
                  </a:cubicBezTo>
                  <a:cubicBezTo>
                    <a:pt x="42" y="6"/>
                    <a:pt x="42" y="6"/>
                    <a:pt x="42" y="6"/>
                  </a:cubicBezTo>
                  <a:cubicBezTo>
                    <a:pt x="42" y="62"/>
                    <a:pt x="42" y="62"/>
                    <a:pt x="42" y="62"/>
                  </a:cubicBezTo>
                  <a:cubicBezTo>
                    <a:pt x="65" y="23"/>
                    <a:pt x="102" y="0"/>
                    <a:pt x="150" y="0"/>
                  </a:cubicBezTo>
                  <a:cubicBezTo>
                    <a:pt x="227" y="0"/>
                    <a:pt x="286" y="64"/>
                    <a:pt x="286" y="154"/>
                  </a:cubicBezTo>
                  <a:close/>
                  <a:moveTo>
                    <a:pt x="240" y="154"/>
                  </a:moveTo>
                  <a:cubicBezTo>
                    <a:pt x="240" y="86"/>
                    <a:pt x="199" y="38"/>
                    <a:pt x="142" y="38"/>
                  </a:cubicBezTo>
                  <a:cubicBezTo>
                    <a:pt x="83" y="38"/>
                    <a:pt x="42" y="86"/>
                    <a:pt x="42" y="154"/>
                  </a:cubicBezTo>
                  <a:cubicBezTo>
                    <a:pt x="42" y="222"/>
                    <a:pt x="83" y="270"/>
                    <a:pt x="142" y="270"/>
                  </a:cubicBezTo>
                  <a:cubicBezTo>
                    <a:pt x="199" y="270"/>
                    <a:pt x="240" y="222"/>
                    <a:pt x="240" y="1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38" name="Freeform 17">
              <a:extLst>
                <a:ext uri="{FF2B5EF4-FFF2-40B4-BE49-F238E27FC236}">
                  <a16:creationId xmlns:a16="http://schemas.microsoft.com/office/drawing/2014/main" id="{C1B41AC2-DF88-418C-89A8-77AE1C13487A}"/>
                </a:ext>
              </a:extLst>
            </p:cNvPr>
            <p:cNvSpPr>
              <a:spLocks noEditPoints="1"/>
            </p:cNvSpPr>
            <p:nvPr/>
          </p:nvSpPr>
          <p:spPr bwMode="black">
            <a:xfrm>
              <a:off x="5582" y="1982"/>
              <a:ext cx="373" cy="370"/>
            </a:xfrm>
            <a:custGeom>
              <a:avLst/>
              <a:gdLst>
                <a:gd name="T0" fmla="*/ 0 w 305"/>
                <a:gd name="T1" fmla="*/ 154 h 308"/>
                <a:gd name="T2" fmla="*/ 153 w 305"/>
                <a:gd name="T3" fmla="*/ 0 h 308"/>
                <a:gd name="T4" fmla="*/ 305 w 305"/>
                <a:gd name="T5" fmla="*/ 154 h 308"/>
                <a:gd name="T6" fmla="*/ 153 w 305"/>
                <a:gd name="T7" fmla="*/ 308 h 308"/>
                <a:gd name="T8" fmla="*/ 0 w 305"/>
                <a:gd name="T9" fmla="*/ 154 h 308"/>
                <a:gd name="T10" fmla="*/ 260 w 305"/>
                <a:gd name="T11" fmla="*/ 154 h 308"/>
                <a:gd name="T12" fmla="*/ 153 w 305"/>
                <a:gd name="T13" fmla="*/ 38 h 308"/>
                <a:gd name="T14" fmla="*/ 45 w 305"/>
                <a:gd name="T15" fmla="*/ 154 h 308"/>
                <a:gd name="T16" fmla="*/ 153 w 305"/>
                <a:gd name="T17" fmla="*/ 270 h 308"/>
                <a:gd name="T18" fmla="*/ 260 w 305"/>
                <a:gd name="T19" fmla="*/ 154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5" h="308">
                  <a:moveTo>
                    <a:pt x="0" y="154"/>
                  </a:moveTo>
                  <a:cubicBezTo>
                    <a:pt x="0" y="70"/>
                    <a:pt x="70" y="0"/>
                    <a:pt x="153" y="0"/>
                  </a:cubicBezTo>
                  <a:cubicBezTo>
                    <a:pt x="235" y="0"/>
                    <a:pt x="305" y="70"/>
                    <a:pt x="305" y="154"/>
                  </a:cubicBezTo>
                  <a:cubicBezTo>
                    <a:pt x="305" y="238"/>
                    <a:pt x="235" y="308"/>
                    <a:pt x="153" y="308"/>
                  </a:cubicBezTo>
                  <a:cubicBezTo>
                    <a:pt x="70" y="308"/>
                    <a:pt x="0" y="238"/>
                    <a:pt x="0" y="154"/>
                  </a:cubicBezTo>
                  <a:close/>
                  <a:moveTo>
                    <a:pt x="260" y="154"/>
                  </a:moveTo>
                  <a:cubicBezTo>
                    <a:pt x="260" y="91"/>
                    <a:pt x="211" y="38"/>
                    <a:pt x="153" y="38"/>
                  </a:cubicBezTo>
                  <a:cubicBezTo>
                    <a:pt x="94" y="38"/>
                    <a:pt x="45" y="91"/>
                    <a:pt x="45" y="154"/>
                  </a:cubicBezTo>
                  <a:cubicBezTo>
                    <a:pt x="45" y="217"/>
                    <a:pt x="94" y="270"/>
                    <a:pt x="153" y="270"/>
                  </a:cubicBezTo>
                  <a:cubicBezTo>
                    <a:pt x="211" y="270"/>
                    <a:pt x="260" y="217"/>
                    <a:pt x="260" y="1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39" name="Rectangle 18">
              <a:extLst>
                <a:ext uri="{FF2B5EF4-FFF2-40B4-BE49-F238E27FC236}">
                  <a16:creationId xmlns:a16="http://schemas.microsoft.com/office/drawing/2014/main" id="{8A52667A-7197-4718-A7CC-9DB76FD15044}"/>
                </a:ext>
              </a:extLst>
            </p:cNvPr>
            <p:cNvSpPr>
              <a:spLocks noChangeArrowheads="1"/>
            </p:cNvSpPr>
            <p:nvPr/>
          </p:nvSpPr>
          <p:spPr bwMode="black">
            <a:xfrm>
              <a:off x="6042" y="1865"/>
              <a:ext cx="52" cy="48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40" name="Freeform 19">
              <a:extLst>
                <a:ext uri="{FF2B5EF4-FFF2-40B4-BE49-F238E27FC236}">
                  <a16:creationId xmlns:a16="http://schemas.microsoft.com/office/drawing/2014/main" id="{6E7E8DE2-C426-4707-B205-0D5D93A76152}"/>
                </a:ext>
              </a:extLst>
            </p:cNvPr>
            <p:cNvSpPr>
              <a:spLocks noEditPoints="1"/>
            </p:cNvSpPr>
            <p:nvPr/>
          </p:nvSpPr>
          <p:spPr bwMode="black">
            <a:xfrm>
              <a:off x="6191" y="1857"/>
              <a:ext cx="68" cy="488"/>
            </a:xfrm>
            <a:custGeom>
              <a:avLst/>
              <a:gdLst>
                <a:gd name="T0" fmla="*/ 0 w 56"/>
                <a:gd name="T1" fmla="*/ 28 h 406"/>
                <a:gd name="T2" fmla="*/ 29 w 56"/>
                <a:gd name="T3" fmla="*/ 0 h 406"/>
                <a:gd name="T4" fmla="*/ 56 w 56"/>
                <a:gd name="T5" fmla="*/ 28 h 406"/>
                <a:gd name="T6" fmla="*/ 29 w 56"/>
                <a:gd name="T7" fmla="*/ 57 h 406"/>
                <a:gd name="T8" fmla="*/ 0 w 56"/>
                <a:gd name="T9" fmla="*/ 28 h 406"/>
                <a:gd name="T10" fmla="*/ 7 w 56"/>
                <a:gd name="T11" fmla="*/ 110 h 406"/>
                <a:gd name="T12" fmla="*/ 50 w 56"/>
                <a:gd name="T13" fmla="*/ 110 h 406"/>
                <a:gd name="T14" fmla="*/ 50 w 56"/>
                <a:gd name="T15" fmla="*/ 406 h 406"/>
                <a:gd name="T16" fmla="*/ 7 w 56"/>
                <a:gd name="T17" fmla="*/ 406 h 406"/>
                <a:gd name="T18" fmla="*/ 7 w 56"/>
                <a:gd name="T19" fmla="*/ 110 h 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 h="406">
                  <a:moveTo>
                    <a:pt x="0" y="28"/>
                  </a:moveTo>
                  <a:cubicBezTo>
                    <a:pt x="0" y="13"/>
                    <a:pt x="13" y="0"/>
                    <a:pt x="29" y="0"/>
                  </a:cubicBezTo>
                  <a:cubicBezTo>
                    <a:pt x="44" y="0"/>
                    <a:pt x="56" y="13"/>
                    <a:pt x="56" y="28"/>
                  </a:cubicBezTo>
                  <a:cubicBezTo>
                    <a:pt x="56" y="44"/>
                    <a:pt x="44" y="57"/>
                    <a:pt x="29" y="57"/>
                  </a:cubicBezTo>
                  <a:cubicBezTo>
                    <a:pt x="13" y="57"/>
                    <a:pt x="0" y="44"/>
                    <a:pt x="0" y="28"/>
                  </a:cubicBezTo>
                  <a:close/>
                  <a:moveTo>
                    <a:pt x="7" y="110"/>
                  </a:moveTo>
                  <a:cubicBezTo>
                    <a:pt x="50" y="110"/>
                    <a:pt x="50" y="110"/>
                    <a:pt x="50" y="110"/>
                  </a:cubicBezTo>
                  <a:cubicBezTo>
                    <a:pt x="50" y="406"/>
                    <a:pt x="50" y="406"/>
                    <a:pt x="50" y="406"/>
                  </a:cubicBezTo>
                  <a:cubicBezTo>
                    <a:pt x="7" y="406"/>
                    <a:pt x="7" y="406"/>
                    <a:pt x="7" y="406"/>
                  </a:cubicBezTo>
                  <a:lnTo>
                    <a:pt x="7" y="1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41" name="Freeform 20">
              <a:extLst>
                <a:ext uri="{FF2B5EF4-FFF2-40B4-BE49-F238E27FC236}">
                  <a16:creationId xmlns:a16="http://schemas.microsoft.com/office/drawing/2014/main" id="{D3B127C7-22FD-48BC-9B8E-27EBE146499C}"/>
                </a:ext>
              </a:extLst>
            </p:cNvPr>
            <p:cNvSpPr>
              <a:spLocks/>
            </p:cNvSpPr>
            <p:nvPr/>
          </p:nvSpPr>
          <p:spPr bwMode="black">
            <a:xfrm>
              <a:off x="6335" y="1982"/>
              <a:ext cx="282" cy="370"/>
            </a:xfrm>
            <a:custGeom>
              <a:avLst/>
              <a:gdLst>
                <a:gd name="T0" fmla="*/ 0 w 230"/>
                <a:gd name="T1" fmla="*/ 264 h 308"/>
                <a:gd name="T2" fmla="*/ 22 w 230"/>
                <a:gd name="T3" fmla="*/ 233 h 308"/>
                <a:gd name="T4" fmla="*/ 122 w 230"/>
                <a:gd name="T5" fmla="*/ 270 h 308"/>
                <a:gd name="T6" fmla="*/ 187 w 230"/>
                <a:gd name="T7" fmla="*/ 224 h 308"/>
                <a:gd name="T8" fmla="*/ 113 w 230"/>
                <a:gd name="T9" fmla="*/ 170 h 308"/>
                <a:gd name="T10" fmla="*/ 14 w 230"/>
                <a:gd name="T11" fmla="*/ 86 h 308"/>
                <a:gd name="T12" fmla="*/ 118 w 230"/>
                <a:gd name="T13" fmla="*/ 0 h 308"/>
                <a:gd name="T14" fmla="*/ 223 w 230"/>
                <a:gd name="T15" fmla="*/ 33 h 308"/>
                <a:gd name="T16" fmla="*/ 203 w 230"/>
                <a:gd name="T17" fmla="*/ 66 h 308"/>
                <a:gd name="T18" fmla="*/ 118 w 230"/>
                <a:gd name="T19" fmla="*/ 38 h 308"/>
                <a:gd name="T20" fmla="*/ 57 w 230"/>
                <a:gd name="T21" fmla="*/ 81 h 308"/>
                <a:gd name="T22" fmla="*/ 134 w 230"/>
                <a:gd name="T23" fmla="*/ 133 h 308"/>
                <a:gd name="T24" fmla="*/ 230 w 230"/>
                <a:gd name="T25" fmla="*/ 219 h 308"/>
                <a:gd name="T26" fmla="*/ 122 w 230"/>
                <a:gd name="T27" fmla="*/ 308 h 308"/>
                <a:gd name="T28" fmla="*/ 0 w 230"/>
                <a:gd name="T29" fmla="*/ 264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0" h="308">
                  <a:moveTo>
                    <a:pt x="0" y="264"/>
                  </a:moveTo>
                  <a:cubicBezTo>
                    <a:pt x="22" y="233"/>
                    <a:pt x="22" y="233"/>
                    <a:pt x="22" y="233"/>
                  </a:cubicBezTo>
                  <a:cubicBezTo>
                    <a:pt x="56" y="258"/>
                    <a:pt x="90" y="270"/>
                    <a:pt x="122" y="270"/>
                  </a:cubicBezTo>
                  <a:cubicBezTo>
                    <a:pt x="161" y="270"/>
                    <a:pt x="187" y="252"/>
                    <a:pt x="187" y="224"/>
                  </a:cubicBezTo>
                  <a:cubicBezTo>
                    <a:pt x="187" y="192"/>
                    <a:pt x="153" y="182"/>
                    <a:pt x="113" y="170"/>
                  </a:cubicBezTo>
                  <a:cubicBezTo>
                    <a:pt x="42" y="150"/>
                    <a:pt x="14" y="129"/>
                    <a:pt x="14" y="86"/>
                  </a:cubicBezTo>
                  <a:cubicBezTo>
                    <a:pt x="14" y="33"/>
                    <a:pt x="59" y="0"/>
                    <a:pt x="118" y="0"/>
                  </a:cubicBezTo>
                  <a:cubicBezTo>
                    <a:pt x="154" y="0"/>
                    <a:pt x="192" y="12"/>
                    <a:pt x="223" y="33"/>
                  </a:cubicBezTo>
                  <a:cubicBezTo>
                    <a:pt x="203" y="66"/>
                    <a:pt x="203" y="66"/>
                    <a:pt x="203" y="66"/>
                  </a:cubicBezTo>
                  <a:cubicBezTo>
                    <a:pt x="173" y="47"/>
                    <a:pt x="144" y="38"/>
                    <a:pt x="118" y="38"/>
                  </a:cubicBezTo>
                  <a:cubicBezTo>
                    <a:pt x="85" y="38"/>
                    <a:pt x="57" y="53"/>
                    <a:pt x="57" y="81"/>
                  </a:cubicBezTo>
                  <a:cubicBezTo>
                    <a:pt x="57" y="107"/>
                    <a:pt x="79" y="115"/>
                    <a:pt x="134" y="133"/>
                  </a:cubicBezTo>
                  <a:cubicBezTo>
                    <a:pt x="181" y="147"/>
                    <a:pt x="230" y="163"/>
                    <a:pt x="230" y="219"/>
                  </a:cubicBezTo>
                  <a:cubicBezTo>
                    <a:pt x="230" y="274"/>
                    <a:pt x="183" y="308"/>
                    <a:pt x="122" y="308"/>
                  </a:cubicBezTo>
                  <a:cubicBezTo>
                    <a:pt x="81" y="308"/>
                    <a:pt x="36" y="293"/>
                    <a:pt x="0" y="2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grpSp>
      <p:sp>
        <p:nvSpPr>
          <p:cNvPr id="44" name="Text Placeholder 43">
            <a:extLst>
              <a:ext uri="{FF2B5EF4-FFF2-40B4-BE49-F238E27FC236}">
                <a16:creationId xmlns:a16="http://schemas.microsoft.com/office/drawing/2014/main" id="{DDDC76C1-EE98-469A-A6AD-21148374D6C8}"/>
              </a:ext>
            </a:extLst>
          </p:cNvPr>
          <p:cNvSpPr>
            <a:spLocks noGrp="1"/>
          </p:cNvSpPr>
          <p:nvPr>
            <p:ph type="body" sz="quarter" idx="12" hasCustomPrompt="1"/>
          </p:nvPr>
        </p:nvSpPr>
        <p:spPr>
          <a:xfrm>
            <a:off x="598270" y="2908233"/>
            <a:ext cx="5356032" cy="895350"/>
          </a:xfrm>
        </p:spPr>
        <p:txBody>
          <a:bodyPr/>
          <a:lstStyle>
            <a:lvl1pPr>
              <a:defRPr sz="4900">
                <a:solidFill>
                  <a:schemeClr val="bg1"/>
                </a:solidFill>
              </a:defRPr>
            </a:lvl1pPr>
            <a:lvl2pPr>
              <a:defRPr sz="3600">
                <a:solidFill>
                  <a:schemeClr val="bg1"/>
                </a:solidFill>
              </a:defRPr>
            </a:lvl2pPr>
            <a:lvl3pPr>
              <a:defRPr sz="3200">
                <a:solidFill>
                  <a:schemeClr val="bg1"/>
                </a:solidFill>
              </a:defRPr>
            </a:lvl3pPr>
            <a:lvl4pPr>
              <a:defRPr sz="2800">
                <a:solidFill>
                  <a:schemeClr val="bg1"/>
                </a:solidFill>
              </a:defRPr>
            </a:lvl4pPr>
            <a:lvl5pPr>
              <a:defRPr sz="2800">
                <a:solidFill>
                  <a:schemeClr val="bg1"/>
                </a:solidFill>
              </a:defRPr>
            </a:lvl5pPr>
          </a:lstStyle>
          <a:p>
            <a:pPr lvl="0"/>
            <a:r>
              <a:rPr lang="en-US" dirty="0"/>
              <a:t>This is Metropolis</a:t>
            </a:r>
          </a:p>
        </p:txBody>
      </p:sp>
      <p:sp>
        <p:nvSpPr>
          <p:cNvPr id="9" name="Title 8">
            <a:extLst>
              <a:ext uri="{FF2B5EF4-FFF2-40B4-BE49-F238E27FC236}">
                <a16:creationId xmlns:a16="http://schemas.microsoft.com/office/drawing/2014/main" id="{029BE03A-21B0-4196-A033-4E90957BA156}"/>
              </a:ext>
            </a:extLst>
          </p:cNvPr>
          <p:cNvSpPr>
            <a:spLocks noGrp="1"/>
          </p:cNvSpPr>
          <p:nvPr>
            <p:ph type="title" hasCustomPrompt="1"/>
          </p:nvPr>
        </p:nvSpPr>
        <p:spPr/>
        <p:txBody>
          <a:bodyPr/>
          <a:lstStyle>
            <a:lvl1pPr>
              <a:defRPr>
                <a:solidFill>
                  <a:schemeClr val="bg1"/>
                </a:solidFill>
              </a:defRPr>
            </a:lvl1pPr>
          </a:lstStyle>
          <a:p>
            <a:r>
              <a:rPr lang="en-US" sz="2800">
                <a:solidFill>
                  <a:schemeClr val="bg1"/>
                </a:solidFill>
              </a:rPr>
              <a:t>Metropolis Font Check</a:t>
            </a:r>
          </a:p>
        </p:txBody>
      </p:sp>
      <p:sp>
        <p:nvSpPr>
          <p:cNvPr id="51" name="Subtitle 2">
            <a:extLst>
              <a:ext uri="{FF2B5EF4-FFF2-40B4-BE49-F238E27FC236}">
                <a16:creationId xmlns:a16="http://schemas.microsoft.com/office/drawing/2014/main" id="{CB049186-CC25-4BD3-8410-4DE62ED4B08B}"/>
              </a:ext>
            </a:extLst>
          </p:cNvPr>
          <p:cNvSpPr>
            <a:spLocks noGrp="1"/>
          </p:cNvSpPr>
          <p:nvPr>
            <p:ph type="subTitle" idx="10" hasCustomPrompt="1"/>
          </p:nvPr>
        </p:nvSpPr>
        <p:spPr>
          <a:xfrm>
            <a:off x="593021" y="838105"/>
            <a:ext cx="10965543" cy="247743"/>
          </a:xfrm>
        </p:spPr>
        <p:txBody>
          <a:bodyPr/>
          <a:lstStyle>
            <a:lvl1pPr marL="0" indent="0" algn="l">
              <a:buNone/>
              <a:defRPr sz="2000">
                <a:solidFill>
                  <a:schemeClr val="bg1"/>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Is the Metropolis font installed on my computer?</a:t>
            </a:r>
          </a:p>
        </p:txBody>
      </p:sp>
      <p:sp>
        <p:nvSpPr>
          <p:cNvPr id="43" name="Rectangle 42">
            <a:extLst>
              <a:ext uri="{FF2B5EF4-FFF2-40B4-BE49-F238E27FC236}">
                <a16:creationId xmlns:a16="http://schemas.microsoft.com/office/drawing/2014/main" id="{51A92F24-FC82-4FA9-9362-801284731CC8}"/>
              </a:ext>
            </a:extLst>
          </p:cNvPr>
          <p:cNvSpPr/>
          <p:nvPr/>
        </p:nvSpPr>
        <p:spPr bwMode="gray">
          <a:xfrm>
            <a:off x="623526" y="1616678"/>
            <a:ext cx="4634944" cy="2441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r>
              <a:rPr lang="en-US" sz="1100">
                <a:solidFill>
                  <a:schemeClr val="accent4">
                    <a:lumMod val="75000"/>
                  </a:schemeClr>
                </a:solidFill>
              </a:rPr>
              <a:t>Do the fonts in these two sentences match on your screen?</a:t>
            </a:r>
          </a:p>
        </p:txBody>
      </p:sp>
      <p:cxnSp>
        <p:nvCxnSpPr>
          <p:cNvPr id="45" name="Straight Connector 44">
            <a:extLst>
              <a:ext uri="{FF2B5EF4-FFF2-40B4-BE49-F238E27FC236}">
                <a16:creationId xmlns:a16="http://schemas.microsoft.com/office/drawing/2014/main" id="{B59E37DB-3217-4772-AE8E-E9673A139975}"/>
              </a:ext>
            </a:extLst>
          </p:cNvPr>
          <p:cNvCxnSpPr>
            <a:cxnSpLocks/>
          </p:cNvCxnSpPr>
          <p:nvPr/>
        </p:nvCxnSpPr>
        <p:spPr>
          <a:xfrm>
            <a:off x="623527" y="1860778"/>
            <a:ext cx="7301750" cy="0"/>
          </a:xfrm>
          <a:prstGeom prst="line">
            <a:avLst/>
          </a:prstGeom>
          <a:ln w="25400">
            <a:solidFill>
              <a:schemeClr val="bg1"/>
            </a:solidFill>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1041885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preserve="1">
  <p:cSld name="Agenda">
    <p:spTree>
      <p:nvGrpSpPr>
        <p:cNvPr id="1" name=""/>
        <p:cNvGrpSpPr/>
        <p:nvPr/>
      </p:nvGrpSpPr>
      <p:grpSpPr>
        <a:xfrm>
          <a:off x="0" y="0"/>
          <a:ext cx="0" cy="0"/>
          <a:chOff x="0" y="0"/>
          <a:chExt cx="0" cy="0"/>
        </a:xfrm>
      </p:grpSpPr>
      <p:pic>
        <p:nvPicPr>
          <p:cNvPr id="20" name="Picture 19">
            <a:extLst>
              <a:ext uri="{FF2B5EF4-FFF2-40B4-BE49-F238E27FC236}">
                <a16:creationId xmlns:a16="http://schemas.microsoft.com/office/drawing/2014/main" id="{9183EB20-0C5F-4DF1-ACB7-C31AA7522317}"/>
              </a:ext>
            </a:extLst>
          </p:cNvPr>
          <p:cNvPicPr>
            <a:picLocks noChangeAspect="1"/>
          </p:cNvPicPr>
          <p:nvPr/>
        </p:nvPicPr>
        <p:blipFill>
          <a:blip r:embed="rId2"/>
          <a:stretch>
            <a:fillRect/>
          </a:stretch>
        </p:blipFill>
        <p:spPr bwMode="ltGray">
          <a:xfrm rot="16200000">
            <a:off x="8596826" y="298097"/>
            <a:ext cx="3893271" cy="3297079"/>
          </a:xfrm>
          <a:prstGeom prst="rect">
            <a:avLst/>
          </a:prstGeom>
        </p:spPr>
      </p:pic>
      <p:sp>
        <p:nvSpPr>
          <p:cNvPr id="756" name="TextBox 755">
            <a:extLst>
              <a:ext uri="{FF2B5EF4-FFF2-40B4-BE49-F238E27FC236}">
                <a16:creationId xmlns:a16="http://schemas.microsoft.com/office/drawing/2014/main" id="{2387BAEF-04D4-4DE9-B7A0-5B5AD8C8A831}"/>
              </a:ext>
            </a:extLst>
          </p:cNvPr>
          <p:cNvSpPr txBox="1"/>
          <p:nvPr/>
        </p:nvSpPr>
        <p:spPr>
          <a:xfrm>
            <a:off x="608171" y="1265020"/>
            <a:ext cx="1934368" cy="534891"/>
          </a:xfrm>
          <a:prstGeom prst="rect">
            <a:avLst/>
          </a:prstGeom>
          <a:noFill/>
        </p:spPr>
        <p:txBody>
          <a:bodyPr wrap="square" lIns="0" tIns="0" rIns="0" bIns="0" rtlCol="0">
            <a:noAutofit/>
          </a:bodyPr>
          <a:lstStyle/>
          <a:p>
            <a:pPr>
              <a:lnSpc>
                <a:spcPct val="90000"/>
              </a:lnSpc>
            </a:pPr>
            <a:r>
              <a:rPr lang="en-US" sz="3200">
                <a:solidFill>
                  <a:schemeClr val="accent6"/>
                </a:solidFill>
                <a:latin typeface="+mj-lt"/>
              </a:rPr>
              <a:t>Agenda</a:t>
            </a:r>
          </a:p>
        </p:txBody>
      </p:sp>
      <p:sp>
        <p:nvSpPr>
          <p:cNvPr id="730" name="TextBox 729">
            <a:extLst>
              <a:ext uri="{FF2B5EF4-FFF2-40B4-BE49-F238E27FC236}">
                <a16:creationId xmlns:a16="http://schemas.microsoft.com/office/drawing/2014/main" id="{AB8D1A6B-3CE6-468D-804E-6300F8B6DC81}"/>
              </a:ext>
            </a:extLst>
          </p:cNvPr>
          <p:cNvSpPr txBox="1"/>
          <p:nvPr/>
        </p:nvSpPr>
        <p:spPr>
          <a:xfrm>
            <a:off x="11493934" y="6388100"/>
            <a:ext cx="438104" cy="365125"/>
          </a:xfrm>
          <a:prstGeom prst="rect">
            <a:avLst/>
          </a:prstGeom>
          <a:noFill/>
        </p:spPr>
        <p:txBody>
          <a:bodyPr wrap="square" lIns="0" tIns="0" rIns="0" bIns="0" rtlCol="0" anchor="ctr">
            <a:noAutofit/>
          </a:bodyPr>
          <a:lstStyle/>
          <a:p>
            <a:pPr algn="r">
              <a:lnSpc>
                <a:spcPct val="90000"/>
              </a:lnSpc>
            </a:pPr>
            <a:fld id="{7A51DB15-7364-4F0B-A3A0-1309F8830053}" type="slidenum">
              <a:rPr lang="en-US" sz="800" smtClean="0">
                <a:solidFill>
                  <a:schemeClr val="tx1"/>
                </a:solidFill>
                <a:latin typeface="+mj-lt"/>
              </a:rPr>
              <a:pPr algn="r">
                <a:lnSpc>
                  <a:spcPct val="90000"/>
                </a:lnSpc>
              </a:pPr>
              <a:t>‹#›</a:t>
            </a:fld>
            <a:endParaRPr lang="en-US" sz="1800">
              <a:solidFill>
                <a:schemeClr val="tx1"/>
              </a:solidFill>
              <a:latin typeface="+mj-lt"/>
            </a:endParaRPr>
          </a:p>
        </p:txBody>
      </p:sp>
      <p:sp>
        <p:nvSpPr>
          <p:cNvPr id="16" name="Text Placeholder 757">
            <a:extLst>
              <a:ext uri="{FF2B5EF4-FFF2-40B4-BE49-F238E27FC236}">
                <a16:creationId xmlns:a16="http://schemas.microsoft.com/office/drawing/2014/main" id="{B29EB907-51A5-4D60-B03A-85DECB7627F9}"/>
              </a:ext>
            </a:extLst>
          </p:cNvPr>
          <p:cNvSpPr>
            <a:spLocks noGrp="1"/>
          </p:cNvSpPr>
          <p:nvPr>
            <p:ph type="body" sz="quarter" idx="23"/>
          </p:nvPr>
        </p:nvSpPr>
        <p:spPr>
          <a:xfrm>
            <a:off x="2894767" y="1392217"/>
            <a:ext cx="7317105" cy="4322783"/>
          </a:xfrm>
        </p:spPr>
        <p:txBody>
          <a:bodyPr anchor="t"/>
          <a:lstStyle>
            <a:lvl1pPr marL="0" indent="0">
              <a:spcBef>
                <a:spcPts val="1800"/>
              </a:spcBef>
              <a:buClr>
                <a:schemeClr val="accent2"/>
              </a:buClr>
              <a:buFont typeface="Open Sans" panose="020B0606030504020204" pitchFamily="34" charset="0"/>
              <a:buChar char="​"/>
              <a:defRPr>
                <a:solidFill>
                  <a:schemeClr val="accent2"/>
                </a:solidFill>
              </a:defRPr>
            </a:lvl1pPr>
            <a:lvl2pPr marL="0" indent="0">
              <a:spcBef>
                <a:spcPts val="600"/>
              </a:spcBef>
              <a:buFont typeface="Open Sans" panose="020B0606030504020204" pitchFamily="34" charset="0"/>
              <a:buChar char="​"/>
              <a:defRPr/>
            </a:lvl2pPr>
            <a:lvl3pPr marL="342900" indent="0">
              <a:buFont typeface="Open Sans" panose="020B0606030504020204" pitchFamily="34" charset="0"/>
              <a:buNone/>
              <a:defRPr sz="1800"/>
            </a:lvl3pPr>
            <a:lvl4pPr marL="342900" indent="0">
              <a:buFont typeface="Open Sans" panose="020B0606030504020204" pitchFamily="34" charset="0"/>
              <a:buChar char="​"/>
              <a:tabLst/>
              <a:defRPr sz="1800">
                <a:solidFill>
                  <a:schemeClr val="tx2"/>
                </a:solidFill>
              </a:defRPr>
            </a:lvl4pPr>
            <a:lvl5pPr marL="342900" indent="0">
              <a:buFont typeface="Open Sans" panose="020B0606030504020204" pitchFamily="34" charset="0"/>
              <a:buChar char="​"/>
              <a:tabLst/>
              <a:defRPr sz="1800">
                <a:solidFill>
                  <a:schemeClr val="tx2"/>
                </a:solidFill>
              </a:defRPr>
            </a:lvl5pPr>
            <a:lvl6pPr marL="342900" indent="0">
              <a:buFont typeface="Open Sans" panose="020B0606030504020204" pitchFamily="34" charset="0"/>
              <a:buChar char="​"/>
              <a:defRPr sz="1800">
                <a:solidFill>
                  <a:schemeClr val="tx2"/>
                </a:solidFill>
              </a:defRPr>
            </a:lvl6pPr>
            <a:lvl7pPr marL="342900" indent="0">
              <a:buFont typeface="Open Sans" panose="020B0606030504020204" pitchFamily="34" charset="0"/>
              <a:buChar char="​"/>
              <a:defRPr sz="1800">
                <a:solidFill>
                  <a:schemeClr val="tx2"/>
                </a:solidFill>
              </a:defRPr>
            </a:lvl7pPr>
            <a:lvl8pPr marL="342900" indent="0">
              <a:buFont typeface="Open Sans" panose="020B0606030504020204" pitchFamily="34" charset="0"/>
              <a:buChar char="​"/>
              <a:defRPr sz="1800">
                <a:solidFill>
                  <a:schemeClr val="tx2"/>
                </a:solidFill>
              </a:defRPr>
            </a:lvl8pPr>
            <a:lvl9pPr marL="342900" indent="0">
              <a:buFont typeface="Open Sans" panose="020B0606030504020204" pitchFamily="34" charset="0"/>
              <a:buChar char="​"/>
              <a:defRPr sz="1800">
                <a:solidFill>
                  <a:schemeClr val="tx2"/>
                </a:solidFill>
              </a:defRPr>
            </a:lvl9pPr>
          </a:lstStyle>
          <a:p>
            <a:pPr lvl="0"/>
            <a:r>
              <a:rPr lang="en-US"/>
              <a:t>Edit Master text styles</a:t>
            </a:r>
          </a:p>
          <a:p>
            <a:pPr lvl="1"/>
            <a:r>
              <a:rPr lang="en-US"/>
              <a:t>Second level</a:t>
            </a:r>
          </a:p>
        </p:txBody>
      </p:sp>
      <p:sp>
        <p:nvSpPr>
          <p:cNvPr id="19" name="TextBox 18">
            <a:extLst>
              <a:ext uri="{FF2B5EF4-FFF2-40B4-BE49-F238E27FC236}">
                <a16:creationId xmlns:a16="http://schemas.microsoft.com/office/drawing/2014/main" id="{2703D98A-D6D9-4EF5-A541-26E00799D077}"/>
              </a:ext>
            </a:extLst>
          </p:cNvPr>
          <p:cNvSpPr txBox="1"/>
          <p:nvPr/>
        </p:nvSpPr>
        <p:spPr>
          <a:xfrm>
            <a:off x="2118108" y="6510279"/>
            <a:ext cx="1966005" cy="150871"/>
          </a:xfrm>
          <a:prstGeom prst="rect">
            <a:avLst/>
          </a:prstGeom>
          <a:noFill/>
        </p:spPr>
        <p:txBody>
          <a:bodyPr wrap="square" lIns="0" tIns="0" rIns="0" bIns="0" rtlCol="0">
            <a:no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lang="en-US" sz="800">
                <a:solidFill>
                  <a:schemeClr val="tx1"/>
                </a:solidFill>
                <a:latin typeface="+mj-lt"/>
              </a:rPr>
              <a:t>©2018 VMware, Inc.</a:t>
            </a:r>
          </a:p>
          <a:p>
            <a:pPr>
              <a:lnSpc>
                <a:spcPct val="90000"/>
              </a:lnSpc>
            </a:pPr>
            <a:endParaRPr lang="en-US" sz="800">
              <a:solidFill>
                <a:schemeClr val="tx1"/>
              </a:solidFill>
              <a:latin typeface="+mj-lt"/>
            </a:endParaRPr>
          </a:p>
        </p:txBody>
      </p:sp>
      <p:grpSp>
        <p:nvGrpSpPr>
          <p:cNvPr id="21" name="Group 20">
            <a:extLst>
              <a:ext uri="{FF2B5EF4-FFF2-40B4-BE49-F238E27FC236}">
                <a16:creationId xmlns:a16="http://schemas.microsoft.com/office/drawing/2014/main" id="{27C06013-757A-4FD4-A789-7E9656F64A59}"/>
              </a:ext>
            </a:extLst>
          </p:cNvPr>
          <p:cNvGrpSpPr/>
          <p:nvPr/>
        </p:nvGrpSpPr>
        <p:grpSpPr bwMode="black">
          <a:xfrm>
            <a:off x="618040" y="6446045"/>
            <a:ext cx="1100079" cy="173355"/>
            <a:chOff x="-84138" y="5622925"/>
            <a:chExt cx="4330701" cy="682626"/>
          </a:xfrm>
        </p:grpSpPr>
        <p:sp>
          <p:nvSpPr>
            <p:cNvPr id="22" name="Freeform 6">
              <a:extLst>
                <a:ext uri="{FF2B5EF4-FFF2-40B4-BE49-F238E27FC236}">
                  <a16:creationId xmlns:a16="http://schemas.microsoft.com/office/drawing/2014/main" id="{5E650B00-898D-4367-B76F-5BF89476C91F}"/>
                </a:ext>
              </a:extLst>
            </p:cNvPr>
            <p:cNvSpPr>
              <a:spLocks/>
            </p:cNvSpPr>
            <p:nvPr/>
          </p:nvSpPr>
          <p:spPr bwMode="black">
            <a:xfrm>
              <a:off x="1589088" y="5649913"/>
              <a:ext cx="914400" cy="647700"/>
            </a:xfrm>
            <a:custGeom>
              <a:avLst/>
              <a:gdLst>
                <a:gd name="T0" fmla="*/ 52 w 243"/>
                <a:gd name="T1" fmla="*/ 159 h 170"/>
                <a:gd name="T2" fmla="*/ 2 w 243"/>
                <a:gd name="T3" fmla="*/ 19 h 170"/>
                <a:gd name="T4" fmla="*/ 0 w 243"/>
                <a:gd name="T5" fmla="*/ 12 h 170"/>
                <a:gd name="T6" fmla="*/ 13 w 243"/>
                <a:gd name="T7" fmla="*/ 0 h 170"/>
                <a:gd name="T8" fmla="*/ 25 w 243"/>
                <a:gd name="T9" fmla="*/ 11 h 170"/>
                <a:gd name="T10" fmla="*/ 67 w 243"/>
                <a:gd name="T11" fmla="*/ 131 h 170"/>
                <a:gd name="T12" fmla="*/ 109 w 243"/>
                <a:gd name="T13" fmla="*/ 10 h 170"/>
                <a:gd name="T14" fmla="*/ 121 w 243"/>
                <a:gd name="T15" fmla="*/ 0 h 170"/>
                <a:gd name="T16" fmla="*/ 122 w 243"/>
                <a:gd name="T17" fmla="*/ 0 h 170"/>
                <a:gd name="T18" fmla="*/ 135 w 243"/>
                <a:gd name="T19" fmla="*/ 10 h 170"/>
                <a:gd name="T20" fmla="*/ 177 w 243"/>
                <a:gd name="T21" fmla="*/ 131 h 170"/>
                <a:gd name="T22" fmla="*/ 219 w 243"/>
                <a:gd name="T23" fmla="*/ 10 h 170"/>
                <a:gd name="T24" fmla="*/ 231 w 243"/>
                <a:gd name="T25" fmla="*/ 0 h 170"/>
                <a:gd name="T26" fmla="*/ 243 w 243"/>
                <a:gd name="T27" fmla="*/ 12 h 170"/>
                <a:gd name="T28" fmla="*/ 241 w 243"/>
                <a:gd name="T29" fmla="*/ 19 h 170"/>
                <a:gd name="T30" fmla="*/ 191 w 243"/>
                <a:gd name="T31" fmla="*/ 159 h 170"/>
                <a:gd name="T32" fmla="*/ 177 w 243"/>
                <a:gd name="T33" fmla="*/ 170 h 170"/>
                <a:gd name="T34" fmla="*/ 176 w 243"/>
                <a:gd name="T35" fmla="*/ 170 h 170"/>
                <a:gd name="T36" fmla="*/ 163 w 243"/>
                <a:gd name="T37" fmla="*/ 159 h 170"/>
                <a:gd name="T38" fmla="*/ 122 w 243"/>
                <a:gd name="T39" fmla="*/ 40 h 170"/>
                <a:gd name="T40" fmla="*/ 80 w 243"/>
                <a:gd name="T41" fmla="*/ 159 h 170"/>
                <a:gd name="T42" fmla="*/ 66 w 243"/>
                <a:gd name="T43" fmla="*/ 170 h 170"/>
                <a:gd name="T44" fmla="*/ 66 w 243"/>
                <a:gd name="T45" fmla="*/ 170 h 170"/>
                <a:gd name="T46" fmla="*/ 52 w 243"/>
                <a:gd name="T47" fmla="*/ 159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43" h="170">
                  <a:moveTo>
                    <a:pt x="52" y="159"/>
                  </a:moveTo>
                  <a:cubicBezTo>
                    <a:pt x="2" y="19"/>
                    <a:pt x="2" y="19"/>
                    <a:pt x="2" y="19"/>
                  </a:cubicBezTo>
                  <a:cubicBezTo>
                    <a:pt x="1" y="17"/>
                    <a:pt x="0" y="14"/>
                    <a:pt x="0" y="12"/>
                  </a:cubicBezTo>
                  <a:cubicBezTo>
                    <a:pt x="0" y="6"/>
                    <a:pt x="5" y="0"/>
                    <a:pt x="13" y="0"/>
                  </a:cubicBezTo>
                  <a:cubicBezTo>
                    <a:pt x="19" y="0"/>
                    <a:pt x="23" y="4"/>
                    <a:pt x="25" y="11"/>
                  </a:cubicBezTo>
                  <a:cubicBezTo>
                    <a:pt x="67" y="131"/>
                    <a:pt x="67" y="131"/>
                    <a:pt x="67" y="131"/>
                  </a:cubicBezTo>
                  <a:cubicBezTo>
                    <a:pt x="109" y="10"/>
                    <a:pt x="109" y="10"/>
                    <a:pt x="109" y="10"/>
                  </a:cubicBezTo>
                  <a:cubicBezTo>
                    <a:pt x="111" y="4"/>
                    <a:pt x="114" y="0"/>
                    <a:pt x="121" y="0"/>
                  </a:cubicBezTo>
                  <a:cubicBezTo>
                    <a:pt x="122" y="0"/>
                    <a:pt x="122" y="0"/>
                    <a:pt x="122" y="0"/>
                  </a:cubicBezTo>
                  <a:cubicBezTo>
                    <a:pt x="129" y="0"/>
                    <a:pt x="133" y="4"/>
                    <a:pt x="135" y="10"/>
                  </a:cubicBezTo>
                  <a:cubicBezTo>
                    <a:pt x="177" y="131"/>
                    <a:pt x="177" y="131"/>
                    <a:pt x="177" y="131"/>
                  </a:cubicBezTo>
                  <a:cubicBezTo>
                    <a:pt x="219" y="10"/>
                    <a:pt x="219" y="10"/>
                    <a:pt x="219" y="10"/>
                  </a:cubicBezTo>
                  <a:cubicBezTo>
                    <a:pt x="221" y="5"/>
                    <a:pt x="224" y="0"/>
                    <a:pt x="231" y="0"/>
                  </a:cubicBezTo>
                  <a:cubicBezTo>
                    <a:pt x="238" y="0"/>
                    <a:pt x="243" y="6"/>
                    <a:pt x="243" y="12"/>
                  </a:cubicBezTo>
                  <a:cubicBezTo>
                    <a:pt x="243" y="14"/>
                    <a:pt x="242" y="17"/>
                    <a:pt x="241" y="19"/>
                  </a:cubicBezTo>
                  <a:cubicBezTo>
                    <a:pt x="191" y="159"/>
                    <a:pt x="191" y="159"/>
                    <a:pt x="191" y="159"/>
                  </a:cubicBezTo>
                  <a:cubicBezTo>
                    <a:pt x="188" y="166"/>
                    <a:pt x="183" y="170"/>
                    <a:pt x="177" y="170"/>
                  </a:cubicBezTo>
                  <a:cubicBezTo>
                    <a:pt x="176" y="170"/>
                    <a:pt x="176" y="170"/>
                    <a:pt x="176" y="170"/>
                  </a:cubicBezTo>
                  <a:cubicBezTo>
                    <a:pt x="170" y="170"/>
                    <a:pt x="165" y="166"/>
                    <a:pt x="163" y="159"/>
                  </a:cubicBezTo>
                  <a:cubicBezTo>
                    <a:pt x="122" y="40"/>
                    <a:pt x="122" y="40"/>
                    <a:pt x="122" y="40"/>
                  </a:cubicBezTo>
                  <a:cubicBezTo>
                    <a:pt x="80" y="159"/>
                    <a:pt x="80" y="159"/>
                    <a:pt x="80" y="159"/>
                  </a:cubicBezTo>
                  <a:cubicBezTo>
                    <a:pt x="78" y="166"/>
                    <a:pt x="73" y="170"/>
                    <a:pt x="66" y="170"/>
                  </a:cubicBezTo>
                  <a:cubicBezTo>
                    <a:pt x="66" y="170"/>
                    <a:pt x="66" y="170"/>
                    <a:pt x="66" y="170"/>
                  </a:cubicBezTo>
                  <a:cubicBezTo>
                    <a:pt x="60" y="170"/>
                    <a:pt x="55" y="166"/>
                    <a:pt x="52" y="159"/>
                  </a:cubicBezTo>
                </a:path>
              </a:pathLst>
            </a:custGeom>
            <a:solidFill>
              <a:srgbClr val="717073"/>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baseline="0"/>
            </a:p>
          </p:txBody>
        </p:sp>
        <p:sp>
          <p:nvSpPr>
            <p:cNvPr id="23" name="Freeform 7">
              <a:extLst>
                <a:ext uri="{FF2B5EF4-FFF2-40B4-BE49-F238E27FC236}">
                  <a16:creationId xmlns:a16="http://schemas.microsoft.com/office/drawing/2014/main" id="{8A491FA9-9AD4-4837-B9D8-EA75606548C8}"/>
                </a:ext>
              </a:extLst>
            </p:cNvPr>
            <p:cNvSpPr>
              <a:spLocks/>
            </p:cNvSpPr>
            <p:nvPr/>
          </p:nvSpPr>
          <p:spPr bwMode="black">
            <a:xfrm>
              <a:off x="3163888" y="5649913"/>
              <a:ext cx="354013" cy="647700"/>
            </a:xfrm>
            <a:custGeom>
              <a:avLst/>
              <a:gdLst>
                <a:gd name="T0" fmla="*/ 0 w 94"/>
                <a:gd name="T1" fmla="*/ 13 h 170"/>
                <a:gd name="T2" fmla="*/ 12 w 94"/>
                <a:gd name="T3" fmla="*/ 0 h 170"/>
                <a:gd name="T4" fmla="*/ 24 w 94"/>
                <a:gd name="T5" fmla="*/ 13 h 170"/>
                <a:gd name="T6" fmla="*/ 24 w 94"/>
                <a:gd name="T7" fmla="*/ 41 h 170"/>
                <a:gd name="T8" fmla="*/ 82 w 94"/>
                <a:gd name="T9" fmla="*/ 0 h 170"/>
                <a:gd name="T10" fmla="*/ 94 w 94"/>
                <a:gd name="T11" fmla="*/ 13 h 170"/>
                <a:gd name="T12" fmla="*/ 83 w 94"/>
                <a:gd name="T13" fmla="*/ 25 h 170"/>
                <a:gd name="T14" fmla="*/ 24 w 94"/>
                <a:gd name="T15" fmla="*/ 101 h 170"/>
                <a:gd name="T16" fmla="*/ 24 w 94"/>
                <a:gd name="T17" fmla="*/ 157 h 170"/>
                <a:gd name="T18" fmla="*/ 12 w 94"/>
                <a:gd name="T19" fmla="*/ 170 h 170"/>
                <a:gd name="T20" fmla="*/ 0 w 94"/>
                <a:gd name="T21" fmla="*/ 157 h 170"/>
                <a:gd name="T22" fmla="*/ 0 w 94"/>
                <a:gd name="T23" fmla="*/ 13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4" h="170">
                  <a:moveTo>
                    <a:pt x="0" y="13"/>
                  </a:moveTo>
                  <a:cubicBezTo>
                    <a:pt x="0" y="6"/>
                    <a:pt x="5" y="0"/>
                    <a:pt x="12" y="0"/>
                  </a:cubicBezTo>
                  <a:cubicBezTo>
                    <a:pt x="19" y="0"/>
                    <a:pt x="24" y="5"/>
                    <a:pt x="24" y="13"/>
                  </a:cubicBezTo>
                  <a:cubicBezTo>
                    <a:pt x="24" y="41"/>
                    <a:pt x="24" y="41"/>
                    <a:pt x="24" y="41"/>
                  </a:cubicBezTo>
                  <a:cubicBezTo>
                    <a:pt x="37" y="13"/>
                    <a:pt x="64" y="0"/>
                    <a:pt x="82" y="0"/>
                  </a:cubicBezTo>
                  <a:cubicBezTo>
                    <a:pt x="89" y="0"/>
                    <a:pt x="94" y="6"/>
                    <a:pt x="94" y="13"/>
                  </a:cubicBezTo>
                  <a:cubicBezTo>
                    <a:pt x="94" y="20"/>
                    <a:pt x="89" y="24"/>
                    <a:pt x="83" y="25"/>
                  </a:cubicBezTo>
                  <a:cubicBezTo>
                    <a:pt x="51" y="29"/>
                    <a:pt x="24" y="53"/>
                    <a:pt x="24" y="101"/>
                  </a:cubicBezTo>
                  <a:cubicBezTo>
                    <a:pt x="24" y="157"/>
                    <a:pt x="24" y="157"/>
                    <a:pt x="24" y="157"/>
                  </a:cubicBezTo>
                  <a:cubicBezTo>
                    <a:pt x="24" y="164"/>
                    <a:pt x="19" y="170"/>
                    <a:pt x="12" y="170"/>
                  </a:cubicBezTo>
                  <a:cubicBezTo>
                    <a:pt x="5" y="170"/>
                    <a:pt x="0" y="164"/>
                    <a:pt x="0" y="157"/>
                  </a:cubicBezTo>
                  <a:lnTo>
                    <a:pt x="0" y="13"/>
                  </a:lnTo>
                  <a:close/>
                </a:path>
              </a:pathLst>
            </a:custGeom>
            <a:solidFill>
              <a:srgbClr val="717073"/>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baseline="0"/>
            </a:p>
          </p:txBody>
        </p:sp>
        <p:sp>
          <p:nvSpPr>
            <p:cNvPr id="24" name="Freeform 8">
              <a:extLst>
                <a:ext uri="{FF2B5EF4-FFF2-40B4-BE49-F238E27FC236}">
                  <a16:creationId xmlns:a16="http://schemas.microsoft.com/office/drawing/2014/main" id="{38AD407B-7DC8-4213-960A-A37523666873}"/>
                </a:ext>
              </a:extLst>
            </p:cNvPr>
            <p:cNvSpPr>
              <a:spLocks noEditPoints="1"/>
            </p:cNvSpPr>
            <p:nvPr/>
          </p:nvSpPr>
          <p:spPr bwMode="black">
            <a:xfrm>
              <a:off x="3509963" y="5649913"/>
              <a:ext cx="579438" cy="655638"/>
            </a:xfrm>
            <a:custGeom>
              <a:avLst/>
              <a:gdLst>
                <a:gd name="T0" fmla="*/ 129 w 154"/>
                <a:gd name="T1" fmla="*/ 76 h 172"/>
                <a:gd name="T2" fmla="*/ 77 w 154"/>
                <a:gd name="T3" fmla="*/ 21 h 172"/>
                <a:gd name="T4" fmla="*/ 25 w 154"/>
                <a:gd name="T5" fmla="*/ 76 h 172"/>
                <a:gd name="T6" fmla="*/ 129 w 154"/>
                <a:gd name="T7" fmla="*/ 76 h 172"/>
                <a:gd name="T8" fmla="*/ 81 w 154"/>
                <a:gd name="T9" fmla="*/ 172 h 172"/>
                <a:gd name="T10" fmla="*/ 0 w 154"/>
                <a:gd name="T11" fmla="*/ 86 h 172"/>
                <a:gd name="T12" fmla="*/ 0 w 154"/>
                <a:gd name="T13" fmla="*/ 85 h 172"/>
                <a:gd name="T14" fmla="*/ 78 w 154"/>
                <a:gd name="T15" fmla="*/ 0 h 172"/>
                <a:gd name="T16" fmla="*/ 154 w 154"/>
                <a:gd name="T17" fmla="*/ 83 h 172"/>
                <a:gd name="T18" fmla="*/ 142 w 154"/>
                <a:gd name="T19" fmla="*/ 95 h 172"/>
                <a:gd name="T20" fmla="*/ 25 w 154"/>
                <a:gd name="T21" fmla="*/ 95 h 172"/>
                <a:gd name="T22" fmla="*/ 82 w 154"/>
                <a:gd name="T23" fmla="*/ 150 h 172"/>
                <a:gd name="T24" fmla="*/ 129 w 154"/>
                <a:gd name="T25" fmla="*/ 131 h 172"/>
                <a:gd name="T26" fmla="*/ 136 w 154"/>
                <a:gd name="T27" fmla="*/ 128 h 172"/>
                <a:gd name="T28" fmla="*/ 146 w 154"/>
                <a:gd name="T29" fmla="*/ 139 h 172"/>
                <a:gd name="T30" fmla="*/ 142 w 154"/>
                <a:gd name="T31" fmla="*/ 147 h 172"/>
                <a:gd name="T32" fmla="*/ 81 w 154"/>
                <a:gd name="T33" fmla="*/ 172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4" h="172">
                  <a:moveTo>
                    <a:pt x="129" y="76"/>
                  </a:moveTo>
                  <a:cubicBezTo>
                    <a:pt x="127" y="47"/>
                    <a:pt x="110" y="21"/>
                    <a:pt x="77" y="21"/>
                  </a:cubicBezTo>
                  <a:cubicBezTo>
                    <a:pt x="49" y="21"/>
                    <a:pt x="28" y="44"/>
                    <a:pt x="25" y="76"/>
                  </a:cubicBezTo>
                  <a:lnTo>
                    <a:pt x="129" y="76"/>
                  </a:lnTo>
                  <a:close/>
                  <a:moveTo>
                    <a:pt x="81" y="172"/>
                  </a:moveTo>
                  <a:cubicBezTo>
                    <a:pt x="36" y="172"/>
                    <a:pt x="0" y="137"/>
                    <a:pt x="0" y="86"/>
                  </a:cubicBezTo>
                  <a:cubicBezTo>
                    <a:pt x="0" y="85"/>
                    <a:pt x="0" y="85"/>
                    <a:pt x="0" y="85"/>
                  </a:cubicBezTo>
                  <a:cubicBezTo>
                    <a:pt x="0" y="38"/>
                    <a:pt x="33" y="0"/>
                    <a:pt x="78" y="0"/>
                  </a:cubicBezTo>
                  <a:cubicBezTo>
                    <a:pt x="126" y="0"/>
                    <a:pt x="154" y="40"/>
                    <a:pt x="154" y="83"/>
                  </a:cubicBezTo>
                  <a:cubicBezTo>
                    <a:pt x="154" y="90"/>
                    <a:pt x="148" y="95"/>
                    <a:pt x="142" y="95"/>
                  </a:cubicBezTo>
                  <a:cubicBezTo>
                    <a:pt x="25" y="95"/>
                    <a:pt x="25" y="95"/>
                    <a:pt x="25" y="95"/>
                  </a:cubicBezTo>
                  <a:cubicBezTo>
                    <a:pt x="28" y="130"/>
                    <a:pt x="53" y="150"/>
                    <a:pt x="82" y="150"/>
                  </a:cubicBezTo>
                  <a:cubicBezTo>
                    <a:pt x="102" y="150"/>
                    <a:pt x="117" y="142"/>
                    <a:pt x="129" y="131"/>
                  </a:cubicBezTo>
                  <a:cubicBezTo>
                    <a:pt x="131" y="130"/>
                    <a:pt x="133" y="128"/>
                    <a:pt x="136" y="128"/>
                  </a:cubicBezTo>
                  <a:cubicBezTo>
                    <a:pt x="142" y="128"/>
                    <a:pt x="146" y="133"/>
                    <a:pt x="146" y="139"/>
                  </a:cubicBezTo>
                  <a:cubicBezTo>
                    <a:pt x="146" y="142"/>
                    <a:pt x="145" y="145"/>
                    <a:pt x="142" y="147"/>
                  </a:cubicBezTo>
                  <a:cubicBezTo>
                    <a:pt x="127" y="162"/>
                    <a:pt x="109" y="172"/>
                    <a:pt x="81" y="172"/>
                  </a:cubicBezTo>
                </a:path>
              </a:pathLst>
            </a:custGeom>
            <a:solidFill>
              <a:srgbClr val="717073"/>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baseline="0"/>
            </a:p>
          </p:txBody>
        </p:sp>
        <p:sp>
          <p:nvSpPr>
            <p:cNvPr id="25" name="Freeform 9">
              <a:extLst>
                <a:ext uri="{FF2B5EF4-FFF2-40B4-BE49-F238E27FC236}">
                  <a16:creationId xmlns:a16="http://schemas.microsoft.com/office/drawing/2014/main" id="{F0E957BF-4633-4BC7-8378-1B670BA6A950}"/>
                </a:ext>
              </a:extLst>
            </p:cNvPr>
            <p:cNvSpPr>
              <a:spLocks noEditPoints="1"/>
            </p:cNvSpPr>
            <p:nvPr/>
          </p:nvSpPr>
          <p:spPr bwMode="black">
            <a:xfrm>
              <a:off x="2503488" y="5649913"/>
              <a:ext cx="547688" cy="655638"/>
            </a:xfrm>
            <a:custGeom>
              <a:avLst/>
              <a:gdLst>
                <a:gd name="T0" fmla="*/ 122 w 146"/>
                <a:gd name="T1" fmla="*/ 107 h 172"/>
                <a:gd name="T2" fmla="*/ 122 w 146"/>
                <a:gd name="T3" fmla="*/ 91 h 172"/>
                <a:gd name="T4" fmla="*/ 74 w 146"/>
                <a:gd name="T5" fmla="*/ 84 h 172"/>
                <a:gd name="T6" fmla="*/ 25 w 146"/>
                <a:gd name="T7" fmla="*/ 118 h 172"/>
                <a:gd name="T8" fmla="*/ 25 w 146"/>
                <a:gd name="T9" fmla="*/ 119 h 172"/>
                <a:gd name="T10" fmla="*/ 67 w 146"/>
                <a:gd name="T11" fmla="*/ 152 h 172"/>
                <a:gd name="T12" fmla="*/ 122 w 146"/>
                <a:gd name="T13" fmla="*/ 107 h 172"/>
                <a:gd name="T14" fmla="*/ 0 w 146"/>
                <a:gd name="T15" fmla="*/ 120 h 172"/>
                <a:gd name="T16" fmla="*/ 0 w 146"/>
                <a:gd name="T17" fmla="*/ 119 h 172"/>
                <a:gd name="T18" fmla="*/ 71 w 146"/>
                <a:gd name="T19" fmla="*/ 66 h 172"/>
                <a:gd name="T20" fmla="*/ 122 w 146"/>
                <a:gd name="T21" fmla="*/ 73 h 172"/>
                <a:gd name="T22" fmla="*/ 122 w 146"/>
                <a:gd name="T23" fmla="*/ 67 h 172"/>
                <a:gd name="T24" fmla="*/ 73 w 146"/>
                <a:gd name="T25" fmla="*/ 22 h 172"/>
                <a:gd name="T26" fmla="*/ 34 w 146"/>
                <a:gd name="T27" fmla="*/ 30 h 172"/>
                <a:gd name="T28" fmla="*/ 30 w 146"/>
                <a:gd name="T29" fmla="*/ 31 h 172"/>
                <a:gd name="T30" fmla="*/ 19 w 146"/>
                <a:gd name="T31" fmla="*/ 20 h 172"/>
                <a:gd name="T32" fmla="*/ 26 w 146"/>
                <a:gd name="T33" fmla="*/ 10 h 172"/>
                <a:gd name="T34" fmla="*/ 75 w 146"/>
                <a:gd name="T35" fmla="*/ 0 h 172"/>
                <a:gd name="T36" fmla="*/ 129 w 146"/>
                <a:gd name="T37" fmla="*/ 19 h 172"/>
                <a:gd name="T38" fmla="*/ 146 w 146"/>
                <a:gd name="T39" fmla="*/ 67 h 172"/>
                <a:gd name="T40" fmla="*/ 146 w 146"/>
                <a:gd name="T41" fmla="*/ 158 h 172"/>
                <a:gd name="T42" fmla="*/ 134 w 146"/>
                <a:gd name="T43" fmla="*/ 170 h 172"/>
                <a:gd name="T44" fmla="*/ 122 w 146"/>
                <a:gd name="T45" fmla="*/ 159 h 172"/>
                <a:gd name="T46" fmla="*/ 122 w 146"/>
                <a:gd name="T47" fmla="*/ 143 h 172"/>
                <a:gd name="T48" fmla="*/ 62 w 146"/>
                <a:gd name="T49" fmla="*/ 172 h 172"/>
                <a:gd name="T50" fmla="*/ 0 w 146"/>
                <a:gd name="T51" fmla="*/ 12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6" h="172">
                  <a:moveTo>
                    <a:pt x="122" y="107"/>
                  </a:moveTo>
                  <a:cubicBezTo>
                    <a:pt x="122" y="91"/>
                    <a:pt x="122" y="91"/>
                    <a:pt x="122" y="91"/>
                  </a:cubicBezTo>
                  <a:cubicBezTo>
                    <a:pt x="110" y="88"/>
                    <a:pt x="94" y="84"/>
                    <a:pt x="74" y="84"/>
                  </a:cubicBezTo>
                  <a:cubicBezTo>
                    <a:pt x="43" y="84"/>
                    <a:pt x="25" y="98"/>
                    <a:pt x="25" y="118"/>
                  </a:cubicBezTo>
                  <a:cubicBezTo>
                    <a:pt x="25" y="119"/>
                    <a:pt x="25" y="119"/>
                    <a:pt x="25" y="119"/>
                  </a:cubicBezTo>
                  <a:cubicBezTo>
                    <a:pt x="25" y="140"/>
                    <a:pt x="45" y="152"/>
                    <a:pt x="67" y="152"/>
                  </a:cubicBezTo>
                  <a:cubicBezTo>
                    <a:pt x="97" y="152"/>
                    <a:pt x="122" y="133"/>
                    <a:pt x="122" y="107"/>
                  </a:cubicBezTo>
                  <a:moveTo>
                    <a:pt x="0" y="120"/>
                  </a:moveTo>
                  <a:cubicBezTo>
                    <a:pt x="0" y="119"/>
                    <a:pt x="0" y="119"/>
                    <a:pt x="0" y="119"/>
                  </a:cubicBezTo>
                  <a:cubicBezTo>
                    <a:pt x="0" y="85"/>
                    <a:pt x="29" y="66"/>
                    <a:pt x="71" y="66"/>
                  </a:cubicBezTo>
                  <a:cubicBezTo>
                    <a:pt x="92" y="66"/>
                    <a:pt x="107" y="69"/>
                    <a:pt x="122" y="73"/>
                  </a:cubicBezTo>
                  <a:cubicBezTo>
                    <a:pt x="122" y="67"/>
                    <a:pt x="122" y="67"/>
                    <a:pt x="122" y="67"/>
                  </a:cubicBezTo>
                  <a:cubicBezTo>
                    <a:pt x="122" y="37"/>
                    <a:pt x="104" y="22"/>
                    <a:pt x="73" y="22"/>
                  </a:cubicBezTo>
                  <a:cubicBezTo>
                    <a:pt x="56" y="22"/>
                    <a:pt x="46" y="24"/>
                    <a:pt x="34" y="30"/>
                  </a:cubicBezTo>
                  <a:cubicBezTo>
                    <a:pt x="33" y="30"/>
                    <a:pt x="31" y="31"/>
                    <a:pt x="30" y="31"/>
                  </a:cubicBezTo>
                  <a:cubicBezTo>
                    <a:pt x="24" y="31"/>
                    <a:pt x="19" y="26"/>
                    <a:pt x="19" y="20"/>
                  </a:cubicBezTo>
                  <a:cubicBezTo>
                    <a:pt x="19" y="15"/>
                    <a:pt x="21" y="12"/>
                    <a:pt x="26" y="10"/>
                  </a:cubicBezTo>
                  <a:cubicBezTo>
                    <a:pt x="42" y="3"/>
                    <a:pt x="54" y="0"/>
                    <a:pt x="75" y="0"/>
                  </a:cubicBezTo>
                  <a:cubicBezTo>
                    <a:pt x="99" y="0"/>
                    <a:pt x="117" y="6"/>
                    <a:pt x="129" y="19"/>
                  </a:cubicBezTo>
                  <a:cubicBezTo>
                    <a:pt x="140" y="30"/>
                    <a:pt x="146" y="46"/>
                    <a:pt x="146" y="67"/>
                  </a:cubicBezTo>
                  <a:cubicBezTo>
                    <a:pt x="146" y="158"/>
                    <a:pt x="146" y="158"/>
                    <a:pt x="146" y="158"/>
                  </a:cubicBezTo>
                  <a:cubicBezTo>
                    <a:pt x="146" y="165"/>
                    <a:pt x="141" y="170"/>
                    <a:pt x="134" y="170"/>
                  </a:cubicBezTo>
                  <a:cubicBezTo>
                    <a:pt x="127" y="170"/>
                    <a:pt x="122" y="165"/>
                    <a:pt x="122" y="159"/>
                  </a:cubicBezTo>
                  <a:cubicBezTo>
                    <a:pt x="122" y="143"/>
                    <a:pt x="122" y="143"/>
                    <a:pt x="122" y="143"/>
                  </a:cubicBezTo>
                  <a:cubicBezTo>
                    <a:pt x="111" y="158"/>
                    <a:pt x="91" y="172"/>
                    <a:pt x="62" y="172"/>
                  </a:cubicBezTo>
                  <a:cubicBezTo>
                    <a:pt x="32" y="172"/>
                    <a:pt x="0" y="154"/>
                    <a:pt x="0" y="120"/>
                  </a:cubicBezTo>
                </a:path>
              </a:pathLst>
            </a:custGeom>
            <a:solidFill>
              <a:srgbClr val="717073"/>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baseline="0"/>
            </a:p>
          </p:txBody>
        </p:sp>
        <p:sp>
          <p:nvSpPr>
            <p:cNvPr id="26" name="Freeform 10">
              <a:extLst>
                <a:ext uri="{FF2B5EF4-FFF2-40B4-BE49-F238E27FC236}">
                  <a16:creationId xmlns:a16="http://schemas.microsoft.com/office/drawing/2014/main" id="{33412CC5-5B25-43E7-AFAC-0EF817E6F7FF}"/>
                </a:ext>
              </a:extLst>
            </p:cNvPr>
            <p:cNvSpPr>
              <a:spLocks/>
            </p:cNvSpPr>
            <p:nvPr/>
          </p:nvSpPr>
          <p:spPr bwMode="black">
            <a:xfrm>
              <a:off x="-84138" y="5622925"/>
              <a:ext cx="1635125" cy="682625"/>
            </a:xfrm>
            <a:custGeom>
              <a:avLst/>
              <a:gdLst>
                <a:gd name="T0" fmla="*/ 49 w 435"/>
                <a:gd name="T1" fmla="*/ 18 h 179"/>
                <a:gd name="T2" fmla="*/ 17 w 435"/>
                <a:gd name="T3" fmla="*/ 6 h 179"/>
                <a:gd name="T4" fmla="*/ 6 w 435"/>
                <a:gd name="T5" fmla="*/ 37 h 179"/>
                <a:gd name="T6" fmla="*/ 58 w 435"/>
                <a:gd name="T7" fmla="*/ 152 h 179"/>
                <a:gd name="T8" fmla="*/ 92 w 435"/>
                <a:gd name="T9" fmla="*/ 179 h 179"/>
                <a:gd name="T10" fmla="*/ 125 w 435"/>
                <a:gd name="T11" fmla="*/ 152 h 179"/>
                <a:gd name="T12" fmla="*/ 171 w 435"/>
                <a:gd name="T13" fmla="*/ 51 h 179"/>
                <a:gd name="T14" fmla="*/ 178 w 435"/>
                <a:gd name="T15" fmla="*/ 46 h 179"/>
                <a:gd name="T16" fmla="*/ 185 w 435"/>
                <a:gd name="T17" fmla="*/ 54 h 179"/>
                <a:gd name="T18" fmla="*/ 185 w 435"/>
                <a:gd name="T19" fmla="*/ 151 h 179"/>
                <a:gd name="T20" fmla="*/ 209 w 435"/>
                <a:gd name="T21" fmla="*/ 179 h 179"/>
                <a:gd name="T22" fmla="*/ 234 w 435"/>
                <a:gd name="T23" fmla="*/ 151 h 179"/>
                <a:gd name="T24" fmla="*/ 234 w 435"/>
                <a:gd name="T25" fmla="*/ 72 h 179"/>
                <a:gd name="T26" fmla="*/ 260 w 435"/>
                <a:gd name="T27" fmla="*/ 46 h 179"/>
                <a:gd name="T28" fmla="*/ 285 w 435"/>
                <a:gd name="T29" fmla="*/ 72 h 179"/>
                <a:gd name="T30" fmla="*/ 285 w 435"/>
                <a:gd name="T31" fmla="*/ 151 h 179"/>
                <a:gd name="T32" fmla="*/ 310 w 435"/>
                <a:gd name="T33" fmla="*/ 179 h 179"/>
                <a:gd name="T34" fmla="*/ 334 w 435"/>
                <a:gd name="T35" fmla="*/ 151 h 179"/>
                <a:gd name="T36" fmla="*/ 334 w 435"/>
                <a:gd name="T37" fmla="*/ 72 h 179"/>
                <a:gd name="T38" fmla="*/ 360 w 435"/>
                <a:gd name="T39" fmla="*/ 46 h 179"/>
                <a:gd name="T40" fmla="*/ 385 w 435"/>
                <a:gd name="T41" fmla="*/ 72 h 179"/>
                <a:gd name="T42" fmla="*/ 385 w 435"/>
                <a:gd name="T43" fmla="*/ 151 h 179"/>
                <a:gd name="T44" fmla="*/ 410 w 435"/>
                <a:gd name="T45" fmla="*/ 179 h 179"/>
                <a:gd name="T46" fmla="*/ 435 w 435"/>
                <a:gd name="T47" fmla="*/ 151 h 179"/>
                <a:gd name="T48" fmla="*/ 435 w 435"/>
                <a:gd name="T49" fmla="*/ 61 h 179"/>
                <a:gd name="T50" fmla="*/ 375 w 435"/>
                <a:gd name="T51" fmla="*/ 4 h 179"/>
                <a:gd name="T52" fmla="*/ 323 w 435"/>
                <a:gd name="T53" fmla="*/ 26 h 179"/>
                <a:gd name="T54" fmla="*/ 272 w 435"/>
                <a:gd name="T55" fmla="*/ 4 h 179"/>
                <a:gd name="T56" fmla="*/ 223 w 435"/>
                <a:gd name="T57" fmla="*/ 26 h 179"/>
                <a:gd name="T58" fmla="*/ 178 w 435"/>
                <a:gd name="T59" fmla="*/ 4 h 179"/>
                <a:gd name="T60" fmla="*/ 125 w 435"/>
                <a:gd name="T61" fmla="*/ 40 h 179"/>
                <a:gd name="T62" fmla="*/ 92 w 435"/>
                <a:gd name="T63" fmla="*/ 119 h 179"/>
                <a:gd name="T64" fmla="*/ 49 w 435"/>
                <a:gd name="T65" fmla="*/ 18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35" h="179">
                  <a:moveTo>
                    <a:pt x="49" y="18"/>
                  </a:moveTo>
                  <a:cubicBezTo>
                    <a:pt x="43" y="6"/>
                    <a:pt x="30" y="0"/>
                    <a:pt x="17" y="6"/>
                  </a:cubicBezTo>
                  <a:cubicBezTo>
                    <a:pt x="5" y="12"/>
                    <a:pt x="0" y="25"/>
                    <a:pt x="6" y="37"/>
                  </a:cubicBezTo>
                  <a:cubicBezTo>
                    <a:pt x="58" y="152"/>
                    <a:pt x="58" y="152"/>
                    <a:pt x="58" y="152"/>
                  </a:cubicBezTo>
                  <a:cubicBezTo>
                    <a:pt x="67" y="169"/>
                    <a:pt x="75" y="179"/>
                    <a:pt x="92" y="179"/>
                  </a:cubicBezTo>
                  <a:cubicBezTo>
                    <a:pt x="109" y="179"/>
                    <a:pt x="117" y="169"/>
                    <a:pt x="125" y="152"/>
                  </a:cubicBezTo>
                  <a:cubicBezTo>
                    <a:pt x="125" y="152"/>
                    <a:pt x="171" y="52"/>
                    <a:pt x="171" y="51"/>
                  </a:cubicBezTo>
                  <a:cubicBezTo>
                    <a:pt x="172" y="50"/>
                    <a:pt x="173" y="46"/>
                    <a:pt x="178" y="46"/>
                  </a:cubicBezTo>
                  <a:cubicBezTo>
                    <a:pt x="182" y="47"/>
                    <a:pt x="185" y="50"/>
                    <a:pt x="185" y="54"/>
                  </a:cubicBezTo>
                  <a:cubicBezTo>
                    <a:pt x="185" y="151"/>
                    <a:pt x="185" y="151"/>
                    <a:pt x="185" y="151"/>
                  </a:cubicBezTo>
                  <a:cubicBezTo>
                    <a:pt x="185" y="166"/>
                    <a:pt x="193" y="179"/>
                    <a:pt x="209" y="179"/>
                  </a:cubicBezTo>
                  <a:cubicBezTo>
                    <a:pt x="225" y="179"/>
                    <a:pt x="234" y="166"/>
                    <a:pt x="234" y="151"/>
                  </a:cubicBezTo>
                  <a:cubicBezTo>
                    <a:pt x="234" y="72"/>
                    <a:pt x="234" y="72"/>
                    <a:pt x="234" y="72"/>
                  </a:cubicBezTo>
                  <a:cubicBezTo>
                    <a:pt x="234" y="56"/>
                    <a:pt x="245" y="46"/>
                    <a:pt x="260" y="46"/>
                  </a:cubicBezTo>
                  <a:cubicBezTo>
                    <a:pt x="275" y="46"/>
                    <a:pt x="285" y="57"/>
                    <a:pt x="285" y="72"/>
                  </a:cubicBezTo>
                  <a:cubicBezTo>
                    <a:pt x="285" y="151"/>
                    <a:pt x="285" y="151"/>
                    <a:pt x="285" y="151"/>
                  </a:cubicBezTo>
                  <a:cubicBezTo>
                    <a:pt x="285" y="166"/>
                    <a:pt x="294" y="179"/>
                    <a:pt x="310" y="179"/>
                  </a:cubicBezTo>
                  <a:cubicBezTo>
                    <a:pt x="326" y="179"/>
                    <a:pt x="334" y="166"/>
                    <a:pt x="334" y="151"/>
                  </a:cubicBezTo>
                  <a:cubicBezTo>
                    <a:pt x="334" y="72"/>
                    <a:pt x="334" y="72"/>
                    <a:pt x="334" y="72"/>
                  </a:cubicBezTo>
                  <a:cubicBezTo>
                    <a:pt x="334" y="56"/>
                    <a:pt x="345" y="46"/>
                    <a:pt x="360" y="46"/>
                  </a:cubicBezTo>
                  <a:cubicBezTo>
                    <a:pt x="375" y="46"/>
                    <a:pt x="385" y="57"/>
                    <a:pt x="385" y="72"/>
                  </a:cubicBezTo>
                  <a:cubicBezTo>
                    <a:pt x="385" y="151"/>
                    <a:pt x="385" y="151"/>
                    <a:pt x="385" y="151"/>
                  </a:cubicBezTo>
                  <a:cubicBezTo>
                    <a:pt x="385" y="166"/>
                    <a:pt x="394" y="179"/>
                    <a:pt x="410" y="179"/>
                  </a:cubicBezTo>
                  <a:cubicBezTo>
                    <a:pt x="426" y="179"/>
                    <a:pt x="435" y="166"/>
                    <a:pt x="435" y="151"/>
                  </a:cubicBezTo>
                  <a:cubicBezTo>
                    <a:pt x="435" y="61"/>
                    <a:pt x="435" y="61"/>
                    <a:pt x="435" y="61"/>
                  </a:cubicBezTo>
                  <a:cubicBezTo>
                    <a:pt x="435" y="27"/>
                    <a:pt x="408" y="4"/>
                    <a:pt x="375" y="4"/>
                  </a:cubicBezTo>
                  <a:cubicBezTo>
                    <a:pt x="343" y="4"/>
                    <a:pt x="323" y="26"/>
                    <a:pt x="323" y="26"/>
                  </a:cubicBezTo>
                  <a:cubicBezTo>
                    <a:pt x="312" y="12"/>
                    <a:pt x="297" y="4"/>
                    <a:pt x="272" y="4"/>
                  </a:cubicBezTo>
                  <a:cubicBezTo>
                    <a:pt x="246" y="4"/>
                    <a:pt x="223" y="26"/>
                    <a:pt x="223" y="26"/>
                  </a:cubicBezTo>
                  <a:cubicBezTo>
                    <a:pt x="212" y="12"/>
                    <a:pt x="194" y="4"/>
                    <a:pt x="178" y="4"/>
                  </a:cubicBezTo>
                  <a:cubicBezTo>
                    <a:pt x="155" y="4"/>
                    <a:pt x="136" y="14"/>
                    <a:pt x="125" y="40"/>
                  </a:cubicBezTo>
                  <a:cubicBezTo>
                    <a:pt x="92" y="119"/>
                    <a:pt x="92" y="119"/>
                    <a:pt x="92" y="119"/>
                  </a:cubicBezTo>
                  <a:lnTo>
                    <a:pt x="49" y="18"/>
                  </a:lnTo>
                  <a:close/>
                </a:path>
              </a:pathLst>
            </a:custGeom>
            <a:solidFill>
              <a:srgbClr val="717073"/>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baseline="0"/>
            </a:p>
          </p:txBody>
        </p:sp>
        <p:sp>
          <p:nvSpPr>
            <p:cNvPr id="27" name="Freeform 11">
              <a:extLst>
                <a:ext uri="{FF2B5EF4-FFF2-40B4-BE49-F238E27FC236}">
                  <a16:creationId xmlns:a16="http://schemas.microsoft.com/office/drawing/2014/main" id="{0E0EEC98-4D81-4BBF-A18F-A2562013EC4D}"/>
                </a:ext>
              </a:extLst>
            </p:cNvPr>
            <p:cNvSpPr>
              <a:spLocks noEditPoints="1"/>
            </p:cNvSpPr>
            <p:nvPr/>
          </p:nvSpPr>
          <p:spPr bwMode="black">
            <a:xfrm>
              <a:off x="4097338" y="5649913"/>
              <a:ext cx="149225" cy="157163"/>
            </a:xfrm>
            <a:custGeom>
              <a:avLst/>
              <a:gdLst>
                <a:gd name="T0" fmla="*/ 37 w 40"/>
                <a:gd name="T1" fmla="*/ 20 h 41"/>
                <a:gd name="T2" fmla="*/ 37 w 40"/>
                <a:gd name="T3" fmla="*/ 20 h 41"/>
                <a:gd name="T4" fmla="*/ 20 w 40"/>
                <a:gd name="T5" fmla="*/ 4 h 41"/>
                <a:gd name="T6" fmla="*/ 3 w 40"/>
                <a:gd name="T7" fmla="*/ 20 h 41"/>
                <a:gd name="T8" fmla="*/ 3 w 40"/>
                <a:gd name="T9" fmla="*/ 21 h 41"/>
                <a:gd name="T10" fmla="*/ 20 w 40"/>
                <a:gd name="T11" fmla="*/ 37 h 41"/>
                <a:gd name="T12" fmla="*/ 37 w 40"/>
                <a:gd name="T13" fmla="*/ 20 h 41"/>
                <a:gd name="T14" fmla="*/ 0 w 40"/>
                <a:gd name="T15" fmla="*/ 21 h 41"/>
                <a:gd name="T16" fmla="*/ 0 w 40"/>
                <a:gd name="T17" fmla="*/ 20 h 41"/>
                <a:gd name="T18" fmla="*/ 20 w 40"/>
                <a:gd name="T19" fmla="*/ 0 h 41"/>
                <a:gd name="T20" fmla="*/ 40 w 40"/>
                <a:gd name="T21" fmla="*/ 20 h 41"/>
                <a:gd name="T22" fmla="*/ 40 w 40"/>
                <a:gd name="T23" fmla="*/ 20 h 41"/>
                <a:gd name="T24" fmla="*/ 20 w 40"/>
                <a:gd name="T25" fmla="*/ 41 h 41"/>
                <a:gd name="T26" fmla="*/ 0 w 40"/>
                <a:gd name="T27" fmla="*/ 2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0" h="41">
                  <a:moveTo>
                    <a:pt x="37" y="20"/>
                  </a:moveTo>
                  <a:cubicBezTo>
                    <a:pt x="37" y="20"/>
                    <a:pt x="37" y="20"/>
                    <a:pt x="37" y="20"/>
                  </a:cubicBezTo>
                  <a:cubicBezTo>
                    <a:pt x="37" y="11"/>
                    <a:pt x="29" y="4"/>
                    <a:pt x="20" y="4"/>
                  </a:cubicBezTo>
                  <a:cubicBezTo>
                    <a:pt x="11" y="4"/>
                    <a:pt x="3" y="11"/>
                    <a:pt x="3" y="20"/>
                  </a:cubicBezTo>
                  <a:cubicBezTo>
                    <a:pt x="3" y="21"/>
                    <a:pt x="3" y="21"/>
                    <a:pt x="3" y="21"/>
                  </a:cubicBezTo>
                  <a:cubicBezTo>
                    <a:pt x="3" y="30"/>
                    <a:pt x="11" y="37"/>
                    <a:pt x="20" y="37"/>
                  </a:cubicBezTo>
                  <a:cubicBezTo>
                    <a:pt x="29" y="37"/>
                    <a:pt x="37" y="30"/>
                    <a:pt x="37" y="20"/>
                  </a:cubicBezTo>
                  <a:moveTo>
                    <a:pt x="0" y="21"/>
                  </a:moveTo>
                  <a:cubicBezTo>
                    <a:pt x="0" y="20"/>
                    <a:pt x="0" y="20"/>
                    <a:pt x="0" y="20"/>
                  </a:cubicBezTo>
                  <a:cubicBezTo>
                    <a:pt x="0" y="9"/>
                    <a:pt x="9" y="0"/>
                    <a:pt x="20" y="0"/>
                  </a:cubicBezTo>
                  <a:cubicBezTo>
                    <a:pt x="32" y="0"/>
                    <a:pt x="40" y="9"/>
                    <a:pt x="40" y="20"/>
                  </a:cubicBezTo>
                  <a:cubicBezTo>
                    <a:pt x="40" y="20"/>
                    <a:pt x="40" y="20"/>
                    <a:pt x="40" y="20"/>
                  </a:cubicBezTo>
                  <a:cubicBezTo>
                    <a:pt x="40" y="32"/>
                    <a:pt x="31" y="41"/>
                    <a:pt x="20" y="41"/>
                  </a:cubicBezTo>
                  <a:cubicBezTo>
                    <a:pt x="8" y="41"/>
                    <a:pt x="0" y="32"/>
                    <a:pt x="0" y="21"/>
                  </a:cubicBezTo>
                </a:path>
              </a:pathLst>
            </a:custGeom>
            <a:solidFill>
              <a:srgbClr val="717073"/>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baseline="0"/>
            </a:p>
          </p:txBody>
        </p:sp>
        <p:sp>
          <p:nvSpPr>
            <p:cNvPr id="28" name="Freeform 12">
              <a:extLst>
                <a:ext uri="{FF2B5EF4-FFF2-40B4-BE49-F238E27FC236}">
                  <a16:creationId xmlns:a16="http://schemas.microsoft.com/office/drawing/2014/main" id="{0624E438-D004-4788-9C41-D6E07F017ACF}"/>
                </a:ext>
              </a:extLst>
            </p:cNvPr>
            <p:cNvSpPr>
              <a:spLocks noEditPoints="1"/>
            </p:cNvSpPr>
            <p:nvPr/>
          </p:nvSpPr>
          <p:spPr bwMode="black">
            <a:xfrm>
              <a:off x="4141788" y="5688013"/>
              <a:ext cx="63500" cy="76200"/>
            </a:xfrm>
            <a:custGeom>
              <a:avLst/>
              <a:gdLst>
                <a:gd name="T0" fmla="*/ 9 w 17"/>
                <a:gd name="T1" fmla="*/ 10 h 20"/>
                <a:gd name="T2" fmla="*/ 12 w 17"/>
                <a:gd name="T3" fmla="*/ 7 h 20"/>
                <a:gd name="T4" fmla="*/ 12 w 17"/>
                <a:gd name="T5" fmla="*/ 7 h 20"/>
                <a:gd name="T6" fmla="*/ 9 w 17"/>
                <a:gd name="T7" fmla="*/ 4 h 20"/>
                <a:gd name="T8" fmla="*/ 5 w 17"/>
                <a:gd name="T9" fmla="*/ 4 h 20"/>
                <a:gd name="T10" fmla="*/ 5 w 17"/>
                <a:gd name="T11" fmla="*/ 10 h 20"/>
                <a:gd name="T12" fmla="*/ 9 w 17"/>
                <a:gd name="T13" fmla="*/ 10 h 20"/>
                <a:gd name="T14" fmla="*/ 0 w 17"/>
                <a:gd name="T15" fmla="*/ 2 h 20"/>
                <a:gd name="T16" fmla="*/ 2 w 17"/>
                <a:gd name="T17" fmla="*/ 0 h 20"/>
                <a:gd name="T18" fmla="*/ 9 w 17"/>
                <a:gd name="T19" fmla="*/ 0 h 20"/>
                <a:gd name="T20" fmla="*/ 15 w 17"/>
                <a:gd name="T21" fmla="*/ 2 h 20"/>
                <a:gd name="T22" fmla="*/ 17 w 17"/>
                <a:gd name="T23" fmla="*/ 7 h 20"/>
                <a:gd name="T24" fmla="*/ 17 w 17"/>
                <a:gd name="T25" fmla="*/ 7 h 20"/>
                <a:gd name="T26" fmla="*/ 13 w 17"/>
                <a:gd name="T27" fmla="*/ 13 h 20"/>
                <a:gd name="T28" fmla="*/ 16 w 17"/>
                <a:gd name="T29" fmla="*/ 17 h 20"/>
                <a:gd name="T30" fmla="*/ 16 w 17"/>
                <a:gd name="T31" fmla="*/ 18 h 20"/>
                <a:gd name="T32" fmla="*/ 14 w 17"/>
                <a:gd name="T33" fmla="*/ 20 h 20"/>
                <a:gd name="T34" fmla="*/ 12 w 17"/>
                <a:gd name="T35" fmla="*/ 19 h 20"/>
                <a:gd name="T36" fmla="*/ 8 w 17"/>
                <a:gd name="T37" fmla="*/ 14 h 20"/>
                <a:gd name="T38" fmla="*/ 5 w 17"/>
                <a:gd name="T39" fmla="*/ 14 h 20"/>
                <a:gd name="T40" fmla="*/ 5 w 17"/>
                <a:gd name="T41" fmla="*/ 18 h 20"/>
                <a:gd name="T42" fmla="*/ 2 w 17"/>
                <a:gd name="T43" fmla="*/ 20 h 20"/>
                <a:gd name="T44" fmla="*/ 0 w 17"/>
                <a:gd name="T45" fmla="*/ 18 h 20"/>
                <a:gd name="T46" fmla="*/ 0 w 17"/>
                <a:gd name="T47"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7" h="20">
                  <a:moveTo>
                    <a:pt x="9" y="10"/>
                  </a:moveTo>
                  <a:cubicBezTo>
                    <a:pt x="11" y="10"/>
                    <a:pt x="12" y="9"/>
                    <a:pt x="12" y="7"/>
                  </a:cubicBezTo>
                  <a:cubicBezTo>
                    <a:pt x="12" y="7"/>
                    <a:pt x="12" y="7"/>
                    <a:pt x="12" y="7"/>
                  </a:cubicBezTo>
                  <a:cubicBezTo>
                    <a:pt x="12" y="5"/>
                    <a:pt x="11" y="4"/>
                    <a:pt x="9" y="4"/>
                  </a:cubicBezTo>
                  <a:cubicBezTo>
                    <a:pt x="5" y="4"/>
                    <a:pt x="5" y="4"/>
                    <a:pt x="5" y="4"/>
                  </a:cubicBezTo>
                  <a:cubicBezTo>
                    <a:pt x="5" y="10"/>
                    <a:pt x="5" y="10"/>
                    <a:pt x="5" y="10"/>
                  </a:cubicBezTo>
                  <a:lnTo>
                    <a:pt x="9" y="10"/>
                  </a:lnTo>
                  <a:close/>
                  <a:moveTo>
                    <a:pt x="0" y="2"/>
                  </a:moveTo>
                  <a:cubicBezTo>
                    <a:pt x="0" y="1"/>
                    <a:pt x="1" y="0"/>
                    <a:pt x="2" y="0"/>
                  </a:cubicBezTo>
                  <a:cubicBezTo>
                    <a:pt x="9" y="0"/>
                    <a:pt x="9" y="0"/>
                    <a:pt x="9" y="0"/>
                  </a:cubicBezTo>
                  <a:cubicBezTo>
                    <a:pt x="12" y="0"/>
                    <a:pt x="14" y="1"/>
                    <a:pt x="15" y="2"/>
                  </a:cubicBezTo>
                  <a:cubicBezTo>
                    <a:pt x="16" y="3"/>
                    <a:pt x="17" y="5"/>
                    <a:pt x="17" y="7"/>
                  </a:cubicBezTo>
                  <a:cubicBezTo>
                    <a:pt x="17" y="7"/>
                    <a:pt x="17" y="7"/>
                    <a:pt x="17" y="7"/>
                  </a:cubicBezTo>
                  <a:cubicBezTo>
                    <a:pt x="17" y="10"/>
                    <a:pt x="15" y="12"/>
                    <a:pt x="13" y="13"/>
                  </a:cubicBezTo>
                  <a:cubicBezTo>
                    <a:pt x="16" y="17"/>
                    <a:pt x="16" y="17"/>
                    <a:pt x="16" y="17"/>
                  </a:cubicBezTo>
                  <a:cubicBezTo>
                    <a:pt x="16" y="17"/>
                    <a:pt x="16" y="18"/>
                    <a:pt x="16" y="18"/>
                  </a:cubicBezTo>
                  <a:cubicBezTo>
                    <a:pt x="16" y="19"/>
                    <a:pt x="15" y="20"/>
                    <a:pt x="14" y="20"/>
                  </a:cubicBezTo>
                  <a:cubicBezTo>
                    <a:pt x="13" y="20"/>
                    <a:pt x="13" y="20"/>
                    <a:pt x="12" y="19"/>
                  </a:cubicBezTo>
                  <a:cubicBezTo>
                    <a:pt x="8" y="14"/>
                    <a:pt x="8" y="14"/>
                    <a:pt x="8" y="14"/>
                  </a:cubicBezTo>
                  <a:cubicBezTo>
                    <a:pt x="5" y="14"/>
                    <a:pt x="5" y="14"/>
                    <a:pt x="5" y="14"/>
                  </a:cubicBezTo>
                  <a:cubicBezTo>
                    <a:pt x="5" y="18"/>
                    <a:pt x="5" y="18"/>
                    <a:pt x="5" y="18"/>
                  </a:cubicBezTo>
                  <a:cubicBezTo>
                    <a:pt x="5" y="19"/>
                    <a:pt x="4" y="20"/>
                    <a:pt x="2" y="20"/>
                  </a:cubicBezTo>
                  <a:cubicBezTo>
                    <a:pt x="1" y="20"/>
                    <a:pt x="0" y="19"/>
                    <a:pt x="0" y="18"/>
                  </a:cubicBezTo>
                  <a:lnTo>
                    <a:pt x="0" y="2"/>
                  </a:lnTo>
                  <a:close/>
                </a:path>
              </a:pathLst>
            </a:custGeom>
            <a:solidFill>
              <a:srgbClr val="717073"/>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baseline="0"/>
            </a:p>
          </p:txBody>
        </p:sp>
      </p:grpSp>
    </p:spTree>
    <p:extLst>
      <p:ext uri="{BB962C8B-B14F-4D97-AF65-F5344CB8AC3E}">
        <p14:creationId xmlns:p14="http://schemas.microsoft.com/office/powerpoint/2010/main" val="346620356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xml><?xml version="1.0" encoding="utf-8"?>
<p:sldLayout xmlns:a="http://schemas.openxmlformats.org/drawingml/2006/main" xmlns:r="http://schemas.openxmlformats.org/officeDocument/2006/relationships" xmlns:p="http://schemas.openxmlformats.org/presentationml/2006/main" showMasterSp="0" preserve="1">
  <p:cSld name="Section Header">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9262" y="1167394"/>
            <a:ext cx="6429300" cy="1229360"/>
          </a:xfrm>
        </p:spPr>
        <p:txBody>
          <a:bodyPr wrap="square" anchor="b"/>
          <a:lstStyle>
            <a:lvl1pPr algn="l">
              <a:defRPr sz="3600" b="0" cap="none" baseline="0">
                <a:solidFill>
                  <a:schemeClr val="accent2"/>
                </a:solidFill>
              </a:defRPr>
            </a:lvl1pPr>
          </a:lstStyle>
          <a:p>
            <a:r>
              <a:rPr lang="en-US"/>
              <a:t>Click to Edit Master Title Style</a:t>
            </a:r>
          </a:p>
        </p:txBody>
      </p:sp>
      <p:sp>
        <p:nvSpPr>
          <p:cNvPr id="128" name="Subtitle 2">
            <a:extLst>
              <a:ext uri="{FF2B5EF4-FFF2-40B4-BE49-F238E27FC236}">
                <a16:creationId xmlns:a16="http://schemas.microsoft.com/office/drawing/2014/main" id="{6EBAFA4D-7B92-4E38-8320-94F3BCA2E41C}"/>
              </a:ext>
            </a:extLst>
          </p:cNvPr>
          <p:cNvSpPr>
            <a:spLocks noGrp="1"/>
          </p:cNvSpPr>
          <p:nvPr>
            <p:ph type="subTitle" idx="10" hasCustomPrompt="1"/>
          </p:nvPr>
        </p:nvSpPr>
        <p:spPr>
          <a:xfrm>
            <a:off x="603123" y="2484060"/>
            <a:ext cx="6410071" cy="700882"/>
          </a:xfrm>
        </p:spPr>
        <p:txBody>
          <a:bodyPr/>
          <a:lstStyle>
            <a:lvl1pPr marL="0" indent="0" algn="l">
              <a:buNone/>
              <a:defRPr sz="2400">
                <a:solidFill>
                  <a:schemeClr val="accent4"/>
                </a:solidFill>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pic>
        <p:nvPicPr>
          <p:cNvPr id="5" name="Picture 4">
            <a:extLst>
              <a:ext uri="{FF2B5EF4-FFF2-40B4-BE49-F238E27FC236}">
                <a16:creationId xmlns:a16="http://schemas.microsoft.com/office/drawing/2014/main" id="{E2854D23-C99F-41C3-9EA1-37368E9748C4}"/>
              </a:ext>
            </a:extLst>
          </p:cNvPr>
          <p:cNvPicPr>
            <a:picLocks noChangeAspect="1"/>
          </p:cNvPicPr>
          <p:nvPr/>
        </p:nvPicPr>
        <p:blipFill rotWithShape="1">
          <a:blip r:embed="rId2">
            <a:extLst>
              <a:ext uri="{28A0092B-C50C-407E-A947-70E740481C1C}">
                <a14:useLocalDpi xmlns:a14="http://schemas.microsoft.com/office/drawing/2010/main" val="0"/>
              </a:ext>
            </a:extLst>
          </a:blip>
          <a:srcRect l="34772"/>
          <a:stretch/>
        </p:blipFill>
        <p:spPr bwMode="ltGray">
          <a:xfrm>
            <a:off x="4239675" y="0"/>
            <a:ext cx="7951444" cy="6858000"/>
          </a:xfrm>
          <a:prstGeom prst="rect">
            <a:avLst/>
          </a:prstGeom>
        </p:spPr>
      </p:pic>
      <p:grpSp>
        <p:nvGrpSpPr>
          <p:cNvPr id="67" name="Group 66">
            <a:extLst>
              <a:ext uri="{FF2B5EF4-FFF2-40B4-BE49-F238E27FC236}">
                <a16:creationId xmlns:a16="http://schemas.microsoft.com/office/drawing/2014/main" id="{FA7583E3-5C48-49C6-991B-C25E2AA2FBAB}"/>
              </a:ext>
            </a:extLst>
          </p:cNvPr>
          <p:cNvGrpSpPr/>
          <p:nvPr/>
        </p:nvGrpSpPr>
        <p:grpSpPr bwMode="black">
          <a:xfrm>
            <a:off x="618040" y="6446045"/>
            <a:ext cx="1100079" cy="173355"/>
            <a:chOff x="-84138" y="5622925"/>
            <a:chExt cx="4330701" cy="682626"/>
          </a:xfrm>
        </p:grpSpPr>
        <p:sp>
          <p:nvSpPr>
            <p:cNvPr id="68" name="Freeform 6">
              <a:extLst>
                <a:ext uri="{FF2B5EF4-FFF2-40B4-BE49-F238E27FC236}">
                  <a16:creationId xmlns:a16="http://schemas.microsoft.com/office/drawing/2014/main" id="{367C169C-1300-467E-BD2B-CFFF80080264}"/>
                </a:ext>
              </a:extLst>
            </p:cNvPr>
            <p:cNvSpPr>
              <a:spLocks/>
            </p:cNvSpPr>
            <p:nvPr/>
          </p:nvSpPr>
          <p:spPr bwMode="black">
            <a:xfrm>
              <a:off x="1589088" y="5649913"/>
              <a:ext cx="914400" cy="647700"/>
            </a:xfrm>
            <a:custGeom>
              <a:avLst/>
              <a:gdLst>
                <a:gd name="T0" fmla="*/ 52 w 243"/>
                <a:gd name="T1" fmla="*/ 159 h 170"/>
                <a:gd name="T2" fmla="*/ 2 w 243"/>
                <a:gd name="T3" fmla="*/ 19 h 170"/>
                <a:gd name="T4" fmla="*/ 0 w 243"/>
                <a:gd name="T5" fmla="*/ 12 h 170"/>
                <a:gd name="T6" fmla="*/ 13 w 243"/>
                <a:gd name="T7" fmla="*/ 0 h 170"/>
                <a:gd name="T8" fmla="*/ 25 w 243"/>
                <a:gd name="T9" fmla="*/ 11 h 170"/>
                <a:gd name="T10" fmla="*/ 67 w 243"/>
                <a:gd name="T11" fmla="*/ 131 h 170"/>
                <a:gd name="T12" fmla="*/ 109 w 243"/>
                <a:gd name="T13" fmla="*/ 10 h 170"/>
                <a:gd name="T14" fmla="*/ 121 w 243"/>
                <a:gd name="T15" fmla="*/ 0 h 170"/>
                <a:gd name="T16" fmla="*/ 122 w 243"/>
                <a:gd name="T17" fmla="*/ 0 h 170"/>
                <a:gd name="T18" fmla="*/ 135 w 243"/>
                <a:gd name="T19" fmla="*/ 10 h 170"/>
                <a:gd name="T20" fmla="*/ 177 w 243"/>
                <a:gd name="T21" fmla="*/ 131 h 170"/>
                <a:gd name="T22" fmla="*/ 219 w 243"/>
                <a:gd name="T23" fmla="*/ 10 h 170"/>
                <a:gd name="T24" fmla="*/ 231 w 243"/>
                <a:gd name="T25" fmla="*/ 0 h 170"/>
                <a:gd name="T26" fmla="*/ 243 w 243"/>
                <a:gd name="T27" fmla="*/ 12 h 170"/>
                <a:gd name="T28" fmla="*/ 241 w 243"/>
                <a:gd name="T29" fmla="*/ 19 h 170"/>
                <a:gd name="T30" fmla="*/ 191 w 243"/>
                <a:gd name="T31" fmla="*/ 159 h 170"/>
                <a:gd name="T32" fmla="*/ 177 w 243"/>
                <a:gd name="T33" fmla="*/ 170 h 170"/>
                <a:gd name="T34" fmla="*/ 176 w 243"/>
                <a:gd name="T35" fmla="*/ 170 h 170"/>
                <a:gd name="T36" fmla="*/ 163 w 243"/>
                <a:gd name="T37" fmla="*/ 159 h 170"/>
                <a:gd name="T38" fmla="*/ 122 w 243"/>
                <a:gd name="T39" fmla="*/ 40 h 170"/>
                <a:gd name="T40" fmla="*/ 80 w 243"/>
                <a:gd name="T41" fmla="*/ 159 h 170"/>
                <a:gd name="T42" fmla="*/ 66 w 243"/>
                <a:gd name="T43" fmla="*/ 170 h 170"/>
                <a:gd name="T44" fmla="*/ 66 w 243"/>
                <a:gd name="T45" fmla="*/ 170 h 170"/>
                <a:gd name="T46" fmla="*/ 52 w 243"/>
                <a:gd name="T47" fmla="*/ 159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43" h="170">
                  <a:moveTo>
                    <a:pt x="52" y="159"/>
                  </a:moveTo>
                  <a:cubicBezTo>
                    <a:pt x="2" y="19"/>
                    <a:pt x="2" y="19"/>
                    <a:pt x="2" y="19"/>
                  </a:cubicBezTo>
                  <a:cubicBezTo>
                    <a:pt x="1" y="17"/>
                    <a:pt x="0" y="14"/>
                    <a:pt x="0" y="12"/>
                  </a:cubicBezTo>
                  <a:cubicBezTo>
                    <a:pt x="0" y="6"/>
                    <a:pt x="5" y="0"/>
                    <a:pt x="13" y="0"/>
                  </a:cubicBezTo>
                  <a:cubicBezTo>
                    <a:pt x="19" y="0"/>
                    <a:pt x="23" y="4"/>
                    <a:pt x="25" y="11"/>
                  </a:cubicBezTo>
                  <a:cubicBezTo>
                    <a:pt x="67" y="131"/>
                    <a:pt x="67" y="131"/>
                    <a:pt x="67" y="131"/>
                  </a:cubicBezTo>
                  <a:cubicBezTo>
                    <a:pt x="109" y="10"/>
                    <a:pt x="109" y="10"/>
                    <a:pt x="109" y="10"/>
                  </a:cubicBezTo>
                  <a:cubicBezTo>
                    <a:pt x="111" y="4"/>
                    <a:pt x="114" y="0"/>
                    <a:pt x="121" y="0"/>
                  </a:cubicBezTo>
                  <a:cubicBezTo>
                    <a:pt x="122" y="0"/>
                    <a:pt x="122" y="0"/>
                    <a:pt x="122" y="0"/>
                  </a:cubicBezTo>
                  <a:cubicBezTo>
                    <a:pt x="129" y="0"/>
                    <a:pt x="133" y="4"/>
                    <a:pt x="135" y="10"/>
                  </a:cubicBezTo>
                  <a:cubicBezTo>
                    <a:pt x="177" y="131"/>
                    <a:pt x="177" y="131"/>
                    <a:pt x="177" y="131"/>
                  </a:cubicBezTo>
                  <a:cubicBezTo>
                    <a:pt x="219" y="10"/>
                    <a:pt x="219" y="10"/>
                    <a:pt x="219" y="10"/>
                  </a:cubicBezTo>
                  <a:cubicBezTo>
                    <a:pt x="221" y="5"/>
                    <a:pt x="224" y="0"/>
                    <a:pt x="231" y="0"/>
                  </a:cubicBezTo>
                  <a:cubicBezTo>
                    <a:pt x="238" y="0"/>
                    <a:pt x="243" y="6"/>
                    <a:pt x="243" y="12"/>
                  </a:cubicBezTo>
                  <a:cubicBezTo>
                    <a:pt x="243" y="14"/>
                    <a:pt x="242" y="17"/>
                    <a:pt x="241" y="19"/>
                  </a:cubicBezTo>
                  <a:cubicBezTo>
                    <a:pt x="191" y="159"/>
                    <a:pt x="191" y="159"/>
                    <a:pt x="191" y="159"/>
                  </a:cubicBezTo>
                  <a:cubicBezTo>
                    <a:pt x="188" y="166"/>
                    <a:pt x="183" y="170"/>
                    <a:pt x="177" y="170"/>
                  </a:cubicBezTo>
                  <a:cubicBezTo>
                    <a:pt x="176" y="170"/>
                    <a:pt x="176" y="170"/>
                    <a:pt x="176" y="170"/>
                  </a:cubicBezTo>
                  <a:cubicBezTo>
                    <a:pt x="170" y="170"/>
                    <a:pt x="165" y="166"/>
                    <a:pt x="163" y="159"/>
                  </a:cubicBezTo>
                  <a:cubicBezTo>
                    <a:pt x="122" y="40"/>
                    <a:pt x="122" y="40"/>
                    <a:pt x="122" y="40"/>
                  </a:cubicBezTo>
                  <a:cubicBezTo>
                    <a:pt x="80" y="159"/>
                    <a:pt x="80" y="159"/>
                    <a:pt x="80" y="159"/>
                  </a:cubicBezTo>
                  <a:cubicBezTo>
                    <a:pt x="78" y="166"/>
                    <a:pt x="73" y="170"/>
                    <a:pt x="66" y="170"/>
                  </a:cubicBezTo>
                  <a:cubicBezTo>
                    <a:pt x="66" y="170"/>
                    <a:pt x="66" y="170"/>
                    <a:pt x="66" y="170"/>
                  </a:cubicBezTo>
                  <a:cubicBezTo>
                    <a:pt x="60" y="170"/>
                    <a:pt x="55" y="166"/>
                    <a:pt x="52" y="159"/>
                  </a:cubicBezTo>
                </a:path>
              </a:pathLst>
            </a:custGeom>
            <a:solidFill>
              <a:srgbClr val="717073"/>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baseline="0"/>
            </a:p>
          </p:txBody>
        </p:sp>
        <p:sp>
          <p:nvSpPr>
            <p:cNvPr id="69" name="Freeform 7">
              <a:extLst>
                <a:ext uri="{FF2B5EF4-FFF2-40B4-BE49-F238E27FC236}">
                  <a16:creationId xmlns:a16="http://schemas.microsoft.com/office/drawing/2014/main" id="{E38C4A5D-89F1-4554-BE68-BC848EF53E95}"/>
                </a:ext>
              </a:extLst>
            </p:cNvPr>
            <p:cNvSpPr>
              <a:spLocks/>
            </p:cNvSpPr>
            <p:nvPr/>
          </p:nvSpPr>
          <p:spPr bwMode="black">
            <a:xfrm>
              <a:off x="3163888" y="5649913"/>
              <a:ext cx="354013" cy="647700"/>
            </a:xfrm>
            <a:custGeom>
              <a:avLst/>
              <a:gdLst>
                <a:gd name="T0" fmla="*/ 0 w 94"/>
                <a:gd name="T1" fmla="*/ 13 h 170"/>
                <a:gd name="T2" fmla="*/ 12 w 94"/>
                <a:gd name="T3" fmla="*/ 0 h 170"/>
                <a:gd name="T4" fmla="*/ 24 w 94"/>
                <a:gd name="T5" fmla="*/ 13 h 170"/>
                <a:gd name="T6" fmla="*/ 24 w 94"/>
                <a:gd name="T7" fmla="*/ 41 h 170"/>
                <a:gd name="T8" fmla="*/ 82 w 94"/>
                <a:gd name="T9" fmla="*/ 0 h 170"/>
                <a:gd name="T10" fmla="*/ 94 w 94"/>
                <a:gd name="T11" fmla="*/ 13 h 170"/>
                <a:gd name="T12" fmla="*/ 83 w 94"/>
                <a:gd name="T13" fmla="*/ 25 h 170"/>
                <a:gd name="T14" fmla="*/ 24 w 94"/>
                <a:gd name="T15" fmla="*/ 101 h 170"/>
                <a:gd name="T16" fmla="*/ 24 w 94"/>
                <a:gd name="T17" fmla="*/ 157 h 170"/>
                <a:gd name="T18" fmla="*/ 12 w 94"/>
                <a:gd name="T19" fmla="*/ 170 h 170"/>
                <a:gd name="T20" fmla="*/ 0 w 94"/>
                <a:gd name="T21" fmla="*/ 157 h 170"/>
                <a:gd name="T22" fmla="*/ 0 w 94"/>
                <a:gd name="T23" fmla="*/ 13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4" h="170">
                  <a:moveTo>
                    <a:pt x="0" y="13"/>
                  </a:moveTo>
                  <a:cubicBezTo>
                    <a:pt x="0" y="6"/>
                    <a:pt x="5" y="0"/>
                    <a:pt x="12" y="0"/>
                  </a:cubicBezTo>
                  <a:cubicBezTo>
                    <a:pt x="19" y="0"/>
                    <a:pt x="24" y="5"/>
                    <a:pt x="24" y="13"/>
                  </a:cubicBezTo>
                  <a:cubicBezTo>
                    <a:pt x="24" y="41"/>
                    <a:pt x="24" y="41"/>
                    <a:pt x="24" y="41"/>
                  </a:cubicBezTo>
                  <a:cubicBezTo>
                    <a:pt x="37" y="13"/>
                    <a:pt x="64" y="0"/>
                    <a:pt x="82" y="0"/>
                  </a:cubicBezTo>
                  <a:cubicBezTo>
                    <a:pt x="89" y="0"/>
                    <a:pt x="94" y="6"/>
                    <a:pt x="94" y="13"/>
                  </a:cubicBezTo>
                  <a:cubicBezTo>
                    <a:pt x="94" y="20"/>
                    <a:pt x="89" y="24"/>
                    <a:pt x="83" y="25"/>
                  </a:cubicBezTo>
                  <a:cubicBezTo>
                    <a:pt x="51" y="29"/>
                    <a:pt x="24" y="53"/>
                    <a:pt x="24" y="101"/>
                  </a:cubicBezTo>
                  <a:cubicBezTo>
                    <a:pt x="24" y="157"/>
                    <a:pt x="24" y="157"/>
                    <a:pt x="24" y="157"/>
                  </a:cubicBezTo>
                  <a:cubicBezTo>
                    <a:pt x="24" y="164"/>
                    <a:pt x="19" y="170"/>
                    <a:pt x="12" y="170"/>
                  </a:cubicBezTo>
                  <a:cubicBezTo>
                    <a:pt x="5" y="170"/>
                    <a:pt x="0" y="164"/>
                    <a:pt x="0" y="157"/>
                  </a:cubicBezTo>
                  <a:lnTo>
                    <a:pt x="0" y="13"/>
                  </a:lnTo>
                  <a:close/>
                </a:path>
              </a:pathLst>
            </a:custGeom>
            <a:solidFill>
              <a:srgbClr val="717073"/>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baseline="0"/>
            </a:p>
          </p:txBody>
        </p:sp>
        <p:sp>
          <p:nvSpPr>
            <p:cNvPr id="70" name="Freeform 8">
              <a:extLst>
                <a:ext uri="{FF2B5EF4-FFF2-40B4-BE49-F238E27FC236}">
                  <a16:creationId xmlns:a16="http://schemas.microsoft.com/office/drawing/2014/main" id="{10270507-0676-4A8B-87BD-BDCA1210CC37}"/>
                </a:ext>
              </a:extLst>
            </p:cNvPr>
            <p:cNvSpPr>
              <a:spLocks noEditPoints="1"/>
            </p:cNvSpPr>
            <p:nvPr/>
          </p:nvSpPr>
          <p:spPr bwMode="black">
            <a:xfrm>
              <a:off x="3509963" y="5649913"/>
              <a:ext cx="579438" cy="655638"/>
            </a:xfrm>
            <a:custGeom>
              <a:avLst/>
              <a:gdLst>
                <a:gd name="T0" fmla="*/ 129 w 154"/>
                <a:gd name="T1" fmla="*/ 76 h 172"/>
                <a:gd name="T2" fmla="*/ 77 w 154"/>
                <a:gd name="T3" fmla="*/ 21 h 172"/>
                <a:gd name="T4" fmla="*/ 25 w 154"/>
                <a:gd name="T5" fmla="*/ 76 h 172"/>
                <a:gd name="T6" fmla="*/ 129 w 154"/>
                <a:gd name="T7" fmla="*/ 76 h 172"/>
                <a:gd name="T8" fmla="*/ 81 w 154"/>
                <a:gd name="T9" fmla="*/ 172 h 172"/>
                <a:gd name="T10" fmla="*/ 0 w 154"/>
                <a:gd name="T11" fmla="*/ 86 h 172"/>
                <a:gd name="T12" fmla="*/ 0 w 154"/>
                <a:gd name="T13" fmla="*/ 85 h 172"/>
                <a:gd name="T14" fmla="*/ 78 w 154"/>
                <a:gd name="T15" fmla="*/ 0 h 172"/>
                <a:gd name="T16" fmla="*/ 154 w 154"/>
                <a:gd name="T17" fmla="*/ 83 h 172"/>
                <a:gd name="T18" fmla="*/ 142 w 154"/>
                <a:gd name="T19" fmla="*/ 95 h 172"/>
                <a:gd name="T20" fmla="*/ 25 w 154"/>
                <a:gd name="T21" fmla="*/ 95 h 172"/>
                <a:gd name="T22" fmla="*/ 82 w 154"/>
                <a:gd name="T23" fmla="*/ 150 h 172"/>
                <a:gd name="T24" fmla="*/ 129 w 154"/>
                <a:gd name="T25" fmla="*/ 131 h 172"/>
                <a:gd name="T26" fmla="*/ 136 w 154"/>
                <a:gd name="T27" fmla="*/ 128 h 172"/>
                <a:gd name="T28" fmla="*/ 146 w 154"/>
                <a:gd name="T29" fmla="*/ 139 h 172"/>
                <a:gd name="T30" fmla="*/ 142 w 154"/>
                <a:gd name="T31" fmla="*/ 147 h 172"/>
                <a:gd name="T32" fmla="*/ 81 w 154"/>
                <a:gd name="T33" fmla="*/ 172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4" h="172">
                  <a:moveTo>
                    <a:pt x="129" y="76"/>
                  </a:moveTo>
                  <a:cubicBezTo>
                    <a:pt x="127" y="47"/>
                    <a:pt x="110" y="21"/>
                    <a:pt x="77" y="21"/>
                  </a:cubicBezTo>
                  <a:cubicBezTo>
                    <a:pt x="49" y="21"/>
                    <a:pt x="28" y="44"/>
                    <a:pt x="25" y="76"/>
                  </a:cubicBezTo>
                  <a:lnTo>
                    <a:pt x="129" y="76"/>
                  </a:lnTo>
                  <a:close/>
                  <a:moveTo>
                    <a:pt x="81" y="172"/>
                  </a:moveTo>
                  <a:cubicBezTo>
                    <a:pt x="36" y="172"/>
                    <a:pt x="0" y="137"/>
                    <a:pt x="0" y="86"/>
                  </a:cubicBezTo>
                  <a:cubicBezTo>
                    <a:pt x="0" y="85"/>
                    <a:pt x="0" y="85"/>
                    <a:pt x="0" y="85"/>
                  </a:cubicBezTo>
                  <a:cubicBezTo>
                    <a:pt x="0" y="38"/>
                    <a:pt x="33" y="0"/>
                    <a:pt x="78" y="0"/>
                  </a:cubicBezTo>
                  <a:cubicBezTo>
                    <a:pt x="126" y="0"/>
                    <a:pt x="154" y="40"/>
                    <a:pt x="154" y="83"/>
                  </a:cubicBezTo>
                  <a:cubicBezTo>
                    <a:pt x="154" y="90"/>
                    <a:pt x="148" y="95"/>
                    <a:pt x="142" y="95"/>
                  </a:cubicBezTo>
                  <a:cubicBezTo>
                    <a:pt x="25" y="95"/>
                    <a:pt x="25" y="95"/>
                    <a:pt x="25" y="95"/>
                  </a:cubicBezTo>
                  <a:cubicBezTo>
                    <a:pt x="28" y="130"/>
                    <a:pt x="53" y="150"/>
                    <a:pt x="82" y="150"/>
                  </a:cubicBezTo>
                  <a:cubicBezTo>
                    <a:pt x="102" y="150"/>
                    <a:pt x="117" y="142"/>
                    <a:pt x="129" y="131"/>
                  </a:cubicBezTo>
                  <a:cubicBezTo>
                    <a:pt x="131" y="130"/>
                    <a:pt x="133" y="128"/>
                    <a:pt x="136" y="128"/>
                  </a:cubicBezTo>
                  <a:cubicBezTo>
                    <a:pt x="142" y="128"/>
                    <a:pt x="146" y="133"/>
                    <a:pt x="146" y="139"/>
                  </a:cubicBezTo>
                  <a:cubicBezTo>
                    <a:pt x="146" y="142"/>
                    <a:pt x="145" y="145"/>
                    <a:pt x="142" y="147"/>
                  </a:cubicBezTo>
                  <a:cubicBezTo>
                    <a:pt x="127" y="162"/>
                    <a:pt x="109" y="172"/>
                    <a:pt x="81" y="172"/>
                  </a:cubicBezTo>
                </a:path>
              </a:pathLst>
            </a:custGeom>
            <a:solidFill>
              <a:srgbClr val="717073"/>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baseline="0"/>
            </a:p>
          </p:txBody>
        </p:sp>
        <p:sp>
          <p:nvSpPr>
            <p:cNvPr id="71" name="Freeform 9">
              <a:extLst>
                <a:ext uri="{FF2B5EF4-FFF2-40B4-BE49-F238E27FC236}">
                  <a16:creationId xmlns:a16="http://schemas.microsoft.com/office/drawing/2014/main" id="{3D84D470-4587-4DEE-91E9-770026878769}"/>
                </a:ext>
              </a:extLst>
            </p:cNvPr>
            <p:cNvSpPr>
              <a:spLocks noEditPoints="1"/>
            </p:cNvSpPr>
            <p:nvPr/>
          </p:nvSpPr>
          <p:spPr bwMode="black">
            <a:xfrm>
              <a:off x="2503488" y="5649913"/>
              <a:ext cx="547688" cy="655638"/>
            </a:xfrm>
            <a:custGeom>
              <a:avLst/>
              <a:gdLst>
                <a:gd name="T0" fmla="*/ 122 w 146"/>
                <a:gd name="T1" fmla="*/ 107 h 172"/>
                <a:gd name="T2" fmla="*/ 122 w 146"/>
                <a:gd name="T3" fmla="*/ 91 h 172"/>
                <a:gd name="T4" fmla="*/ 74 w 146"/>
                <a:gd name="T5" fmla="*/ 84 h 172"/>
                <a:gd name="T6" fmla="*/ 25 w 146"/>
                <a:gd name="T7" fmla="*/ 118 h 172"/>
                <a:gd name="T8" fmla="*/ 25 w 146"/>
                <a:gd name="T9" fmla="*/ 119 h 172"/>
                <a:gd name="T10" fmla="*/ 67 w 146"/>
                <a:gd name="T11" fmla="*/ 152 h 172"/>
                <a:gd name="T12" fmla="*/ 122 w 146"/>
                <a:gd name="T13" fmla="*/ 107 h 172"/>
                <a:gd name="T14" fmla="*/ 0 w 146"/>
                <a:gd name="T15" fmla="*/ 120 h 172"/>
                <a:gd name="T16" fmla="*/ 0 w 146"/>
                <a:gd name="T17" fmla="*/ 119 h 172"/>
                <a:gd name="T18" fmla="*/ 71 w 146"/>
                <a:gd name="T19" fmla="*/ 66 h 172"/>
                <a:gd name="T20" fmla="*/ 122 w 146"/>
                <a:gd name="T21" fmla="*/ 73 h 172"/>
                <a:gd name="T22" fmla="*/ 122 w 146"/>
                <a:gd name="T23" fmla="*/ 67 h 172"/>
                <a:gd name="T24" fmla="*/ 73 w 146"/>
                <a:gd name="T25" fmla="*/ 22 h 172"/>
                <a:gd name="T26" fmla="*/ 34 w 146"/>
                <a:gd name="T27" fmla="*/ 30 h 172"/>
                <a:gd name="T28" fmla="*/ 30 w 146"/>
                <a:gd name="T29" fmla="*/ 31 h 172"/>
                <a:gd name="T30" fmla="*/ 19 w 146"/>
                <a:gd name="T31" fmla="*/ 20 h 172"/>
                <a:gd name="T32" fmla="*/ 26 w 146"/>
                <a:gd name="T33" fmla="*/ 10 h 172"/>
                <a:gd name="T34" fmla="*/ 75 w 146"/>
                <a:gd name="T35" fmla="*/ 0 h 172"/>
                <a:gd name="T36" fmla="*/ 129 w 146"/>
                <a:gd name="T37" fmla="*/ 19 h 172"/>
                <a:gd name="T38" fmla="*/ 146 w 146"/>
                <a:gd name="T39" fmla="*/ 67 h 172"/>
                <a:gd name="T40" fmla="*/ 146 w 146"/>
                <a:gd name="T41" fmla="*/ 158 h 172"/>
                <a:gd name="T42" fmla="*/ 134 w 146"/>
                <a:gd name="T43" fmla="*/ 170 h 172"/>
                <a:gd name="T44" fmla="*/ 122 w 146"/>
                <a:gd name="T45" fmla="*/ 159 h 172"/>
                <a:gd name="T46" fmla="*/ 122 w 146"/>
                <a:gd name="T47" fmla="*/ 143 h 172"/>
                <a:gd name="T48" fmla="*/ 62 w 146"/>
                <a:gd name="T49" fmla="*/ 172 h 172"/>
                <a:gd name="T50" fmla="*/ 0 w 146"/>
                <a:gd name="T51" fmla="*/ 12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6" h="172">
                  <a:moveTo>
                    <a:pt x="122" y="107"/>
                  </a:moveTo>
                  <a:cubicBezTo>
                    <a:pt x="122" y="91"/>
                    <a:pt x="122" y="91"/>
                    <a:pt x="122" y="91"/>
                  </a:cubicBezTo>
                  <a:cubicBezTo>
                    <a:pt x="110" y="88"/>
                    <a:pt x="94" y="84"/>
                    <a:pt x="74" y="84"/>
                  </a:cubicBezTo>
                  <a:cubicBezTo>
                    <a:pt x="43" y="84"/>
                    <a:pt x="25" y="98"/>
                    <a:pt x="25" y="118"/>
                  </a:cubicBezTo>
                  <a:cubicBezTo>
                    <a:pt x="25" y="119"/>
                    <a:pt x="25" y="119"/>
                    <a:pt x="25" y="119"/>
                  </a:cubicBezTo>
                  <a:cubicBezTo>
                    <a:pt x="25" y="140"/>
                    <a:pt x="45" y="152"/>
                    <a:pt x="67" y="152"/>
                  </a:cubicBezTo>
                  <a:cubicBezTo>
                    <a:pt x="97" y="152"/>
                    <a:pt x="122" y="133"/>
                    <a:pt x="122" y="107"/>
                  </a:cubicBezTo>
                  <a:moveTo>
                    <a:pt x="0" y="120"/>
                  </a:moveTo>
                  <a:cubicBezTo>
                    <a:pt x="0" y="119"/>
                    <a:pt x="0" y="119"/>
                    <a:pt x="0" y="119"/>
                  </a:cubicBezTo>
                  <a:cubicBezTo>
                    <a:pt x="0" y="85"/>
                    <a:pt x="29" y="66"/>
                    <a:pt x="71" y="66"/>
                  </a:cubicBezTo>
                  <a:cubicBezTo>
                    <a:pt x="92" y="66"/>
                    <a:pt x="107" y="69"/>
                    <a:pt x="122" y="73"/>
                  </a:cubicBezTo>
                  <a:cubicBezTo>
                    <a:pt x="122" y="67"/>
                    <a:pt x="122" y="67"/>
                    <a:pt x="122" y="67"/>
                  </a:cubicBezTo>
                  <a:cubicBezTo>
                    <a:pt x="122" y="37"/>
                    <a:pt x="104" y="22"/>
                    <a:pt x="73" y="22"/>
                  </a:cubicBezTo>
                  <a:cubicBezTo>
                    <a:pt x="56" y="22"/>
                    <a:pt x="46" y="24"/>
                    <a:pt x="34" y="30"/>
                  </a:cubicBezTo>
                  <a:cubicBezTo>
                    <a:pt x="33" y="30"/>
                    <a:pt x="31" y="31"/>
                    <a:pt x="30" y="31"/>
                  </a:cubicBezTo>
                  <a:cubicBezTo>
                    <a:pt x="24" y="31"/>
                    <a:pt x="19" y="26"/>
                    <a:pt x="19" y="20"/>
                  </a:cubicBezTo>
                  <a:cubicBezTo>
                    <a:pt x="19" y="15"/>
                    <a:pt x="21" y="12"/>
                    <a:pt x="26" y="10"/>
                  </a:cubicBezTo>
                  <a:cubicBezTo>
                    <a:pt x="42" y="3"/>
                    <a:pt x="54" y="0"/>
                    <a:pt x="75" y="0"/>
                  </a:cubicBezTo>
                  <a:cubicBezTo>
                    <a:pt x="99" y="0"/>
                    <a:pt x="117" y="6"/>
                    <a:pt x="129" y="19"/>
                  </a:cubicBezTo>
                  <a:cubicBezTo>
                    <a:pt x="140" y="30"/>
                    <a:pt x="146" y="46"/>
                    <a:pt x="146" y="67"/>
                  </a:cubicBezTo>
                  <a:cubicBezTo>
                    <a:pt x="146" y="158"/>
                    <a:pt x="146" y="158"/>
                    <a:pt x="146" y="158"/>
                  </a:cubicBezTo>
                  <a:cubicBezTo>
                    <a:pt x="146" y="165"/>
                    <a:pt x="141" y="170"/>
                    <a:pt x="134" y="170"/>
                  </a:cubicBezTo>
                  <a:cubicBezTo>
                    <a:pt x="127" y="170"/>
                    <a:pt x="122" y="165"/>
                    <a:pt x="122" y="159"/>
                  </a:cubicBezTo>
                  <a:cubicBezTo>
                    <a:pt x="122" y="143"/>
                    <a:pt x="122" y="143"/>
                    <a:pt x="122" y="143"/>
                  </a:cubicBezTo>
                  <a:cubicBezTo>
                    <a:pt x="111" y="158"/>
                    <a:pt x="91" y="172"/>
                    <a:pt x="62" y="172"/>
                  </a:cubicBezTo>
                  <a:cubicBezTo>
                    <a:pt x="32" y="172"/>
                    <a:pt x="0" y="154"/>
                    <a:pt x="0" y="120"/>
                  </a:cubicBezTo>
                </a:path>
              </a:pathLst>
            </a:custGeom>
            <a:solidFill>
              <a:srgbClr val="717073"/>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baseline="0"/>
            </a:p>
          </p:txBody>
        </p:sp>
        <p:sp>
          <p:nvSpPr>
            <p:cNvPr id="72" name="Freeform 10">
              <a:extLst>
                <a:ext uri="{FF2B5EF4-FFF2-40B4-BE49-F238E27FC236}">
                  <a16:creationId xmlns:a16="http://schemas.microsoft.com/office/drawing/2014/main" id="{ADFCC155-955A-44B0-9432-CA6DC3C15253}"/>
                </a:ext>
              </a:extLst>
            </p:cNvPr>
            <p:cNvSpPr>
              <a:spLocks/>
            </p:cNvSpPr>
            <p:nvPr/>
          </p:nvSpPr>
          <p:spPr bwMode="black">
            <a:xfrm>
              <a:off x="-84138" y="5622925"/>
              <a:ext cx="1635125" cy="682625"/>
            </a:xfrm>
            <a:custGeom>
              <a:avLst/>
              <a:gdLst>
                <a:gd name="T0" fmla="*/ 49 w 435"/>
                <a:gd name="T1" fmla="*/ 18 h 179"/>
                <a:gd name="T2" fmla="*/ 17 w 435"/>
                <a:gd name="T3" fmla="*/ 6 h 179"/>
                <a:gd name="T4" fmla="*/ 6 w 435"/>
                <a:gd name="T5" fmla="*/ 37 h 179"/>
                <a:gd name="T6" fmla="*/ 58 w 435"/>
                <a:gd name="T7" fmla="*/ 152 h 179"/>
                <a:gd name="T8" fmla="*/ 92 w 435"/>
                <a:gd name="T9" fmla="*/ 179 h 179"/>
                <a:gd name="T10" fmla="*/ 125 w 435"/>
                <a:gd name="T11" fmla="*/ 152 h 179"/>
                <a:gd name="T12" fmla="*/ 171 w 435"/>
                <a:gd name="T13" fmla="*/ 51 h 179"/>
                <a:gd name="T14" fmla="*/ 178 w 435"/>
                <a:gd name="T15" fmla="*/ 46 h 179"/>
                <a:gd name="T16" fmla="*/ 185 w 435"/>
                <a:gd name="T17" fmla="*/ 54 h 179"/>
                <a:gd name="T18" fmla="*/ 185 w 435"/>
                <a:gd name="T19" fmla="*/ 151 h 179"/>
                <a:gd name="T20" fmla="*/ 209 w 435"/>
                <a:gd name="T21" fmla="*/ 179 h 179"/>
                <a:gd name="T22" fmla="*/ 234 w 435"/>
                <a:gd name="T23" fmla="*/ 151 h 179"/>
                <a:gd name="T24" fmla="*/ 234 w 435"/>
                <a:gd name="T25" fmla="*/ 72 h 179"/>
                <a:gd name="T26" fmla="*/ 260 w 435"/>
                <a:gd name="T27" fmla="*/ 46 h 179"/>
                <a:gd name="T28" fmla="*/ 285 w 435"/>
                <a:gd name="T29" fmla="*/ 72 h 179"/>
                <a:gd name="T30" fmla="*/ 285 w 435"/>
                <a:gd name="T31" fmla="*/ 151 h 179"/>
                <a:gd name="T32" fmla="*/ 310 w 435"/>
                <a:gd name="T33" fmla="*/ 179 h 179"/>
                <a:gd name="T34" fmla="*/ 334 w 435"/>
                <a:gd name="T35" fmla="*/ 151 h 179"/>
                <a:gd name="T36" fmla="*/ 334 w 435"/>
                <a:gd name="T37" fmla="*/ 72 h 179"/>
                <a:gd name="T38" fmla="*/ 360 w 435"/>
                <a:gd name="T39" fmla="*/ 46 h 179"/>
                <a:gd name="T40" fmla="*/ 385 w 435"/>
                <a:gd name="T41" fmla="*/ 72 h 179"/>
                <a:gd name="T42" fmla="*/ 385 w 435"/>
                <a:gd name="T43" fmla="*/ 151 h 179"/>
                <a:gd name="T44" fmla="*/ 410 w 435"/>
                <a:gd name="T45" fmla="*/ 179 h 179"/>
                <a:gd name="T46" fmla="*/ 435 w 435"/>
                <a:gd name="T47" fmla="*/ 151 h 179"/>
                <a:gd name="T48" fmla="*/ 435 w 435"/>
                <a:gd name="T49" fmla="*/ 61 h 179"/>
                <a:gd name="T50" fmla="*/ 375 w 435"/>
                <a:gd name="T51" fmla="*/ 4 h 179"/>
                <a:gd name="T52" fmla="*/ 323 w 435"/>
                <a:gd name="T53" fmla="*/ 26 h 179"/>
                <a:gd name="T54" fmla="*/ 272 w 435"/>
                <a:gd name="T55" fmla="*/ 4 h 179"/>
                <a:gd name="T56" fmla="*/ 223 w 435"/>
                <a:gd name="T57" fmla="*/ 26 h 179"/>
                <a:gd name="T58" fmla="*/ 178 w 435"/>
                <a:gd name="T59" fmla="*/ 4 h 179"/>
                <a:gd name="T60" fmla="*/ 125 w 435"/>
                <a:gd name="T61" fmla="*/ 40 h 179"/>
                <a:gd name="T62" fmla="*/ 92 w 435"/>
                <a:gd name="T63" fmla="*/ 119 h 179"/>
                <a:gd name="T64" fmla="*/ 49 w 435"/>
                <a:gd name="T65" fmla="*/ 18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35" h="179">
                  <a:moveTo>
                    <a:pt x="49" y="18"/>
                  </a:moveTo>
                  <a:cubicBezTo>
                    <a:pt x="43" y="6"/>
                    <a:pt x="30" y="0"/>
                    <a:pt x="17" y="6"/>
                  </a:cubicBezTo>
                  <a:cubicBezTo>
                    <a:pt x="5" y="12"/>
                    <a:pt x="0" y="25"/>
                    <a:pt x="6" y="37"/>
                  </a:cubicBezTo>
                  <a:cubicBezTo>
                    <a:pt x="58" y="152"/>
                    <a:pt x="58" y="152"/>
                    <a:pt x="58" y="152"/>
                  </a:cubicBezTo>
                  <a:cubicBezTo>
                    <a:pt x="67" y="169"/>
                    <a:pt x="75" y="179"/>
                    <a:pt x="92" y="179"/>
                  </a:cubicBezTo>
                  <a:cubicBezTo>
                    <a:pt x="109" y="179"/>
                    <a:pt x="117" y="169"/>
                    <a:pt x="125" y="152"/>
                  </a:cubicBezTo>
                  <a:cubicBezTo>
                    <a:pt x="125" y="152"/>
                    <a:pt x="171" y="52"/>
                    <a:pt x="171" y="51"/>
                  </a:cubicBezTo>
                  <a:cubicBezTo>
                    <a:pt x="172" y="50"/>
                    <a:pt x="173" y="46"/>
                    <a:pt x="178" y="46"/>
                  </a:cubicBezTo>
                  <a:cubicBezTo>
                    <a:pt x="182" y="47"/>
                    <a:pt x="185" y="50"/>
                    <a:pt x="185" y="54"/>
                  </a:cubicBezTo>
                  <a:cubicBezTo>
                    <a:pt x="185" y="151"/>
                    <a:pt x="185" y="151"/>
                    <a:pt x="185" y="151"/>
                  </a:cubicBezTo>
                  <a:cubicBezTo>
                    <a:pt x="185" y="166"/>
                    <a:pt x="193" y="179"/>
                    <a:pt x="209" y="179"/>
                  </a:cubicBezTo>
                  <a:cubicBezTo>
                    <a:pt x="225" y="179"/>
                    <a:pt x="234" y="166"/>
                    <a:pt x="234" y="151"/>
                  </a:cubicBezTo>
                  <a:cubicBezTo>
                    <a:pt x="234" y="72"/>
                    <a:pt x="234" y="72"/>
                    <a:pt x="234" y="72"/>
                  </a:cubicBezTo>
                  <a:cubicBezTo>
                    <a:pt x="234" y="56"/>
                    <a:pt x="245" y="46"/>
                    <a:pt x="260" y="46"/>
                  </a:cubicBezTo>
                  <a:cubicBezTo>
                    <a:pt x="275" y="46"/>
                    <a:pt x="285" y="57"/>
                    <a:pt x="285" y="72"/>
                  </a:cubicBezTo>
                  <a:cubicBezTo>
                    <a:pt x="285" y="151"/>
                    <a:pt x="285" y="151"/>
                    <a:pt x="285" y="151"/>
                  </a:cubicBezTo>
                  <a:cubicBezTo>
                    <a:pt x="285" y="166"/>
                    <a:pt x="294" y="179"/>
                    <a:pt x="310" y="179"/>
                  </a:cubicBezTo>
                  <a:cubicBezTo>
                    <a:pt x="326" y="179"/>
                    <a:pt x="334" y="166"/>
                    <a:pt x="334" y="151"/>
                  </a:cubicBezTo>
                  <a:cubicBezTo>
                    <a:pt x="334" y="72"/>
                    <a:pt x="334" y="72"/>
                    <a:pt x="334" y="72"/>
                  </a:cubicBezTo>
                  <a:cubicBezTo>
                    <a:pt x="334" y="56"/>
                    <a:pt x="345" y="46"/>
                    <a:pt x="360" y="46"/>
                  </a:cubicBezTo>
                  <a:cubicBezTo>
                    <a:pt x="375" y="46"/>
                    <a:pt x="385" y="57"/>
                    <a:pt x="385" y="72"/>
                  </a:cubicBezTo>
                  <a:cubicBezTo>
                    <a:pt x="385" y="151"/>
                    <a:pt x="385" y="151"/>
                    <a:pt x="385" y="151"/>
                  </a:cubicBezTo>
                  <a:cubicBezTo>
                    <a:pt x="385" y="166"/>
                    <a:pt x="394" y="179"/>
                    <a:pt x="410" y="179"/>
                  </a:cubicBezTo>
                  <a:cubicBezTo>
                    <a:pt x="426" y="179"/>
                    <a:pt x="435" y="166"/>
                    <a:pt x="435" y="151"/>
                  </a:cubicBezTo>
                  <a:cubicBezTo>
                    <a:pt x="435" y="61"/>
                    <a:pt x="435" y="61"/>
                    <a:pt x="435" y="61"/>
                  </a:cubicBezTo>
                  <a:cubicBezTo>
                    <a:pt x="435" y="27"/>
                    <a:pt x="408" y="4"/>
                    <a:pt x="375" y="4"/>
                  </a:cubicBezTo>
                  <a:cubicBezTo>
                    <a:pt x="343" y="4"/>
                    <a:pt x="323" y="26"/>
                    <a:pt x="323" y="26"/>
                  </a:cubicBezTo>
                  <a:cubicBezTo>
                    <a:pt x="312" y="12"/>
                    <a:pt x="297" y="4"/>
                    <a:pt x="272" y="4"/>
                  </a:cubicBezTo>
                  <a:cubicBezTo>
                    <a:pt x="246" y="4"/>
                    <a:pt x="223" y="26"/>
                    <a:pt x="223" y="26"/>
                  </a:cubicBezTo>
                  <a:cubicBezTo>
                    <a:pt x="212" y="12"/>
                    <a:pt x="194" y="4"/>
                    <a:pt x="178" y="4"/>
                  </a:cubicBezTo>
                  <a:cubicBezTo>
                    <a:pt x="155" y="4"/>
                    <a:pt x="136" y="14"/>
                    <a:pt x="125" y="40"/>
                  </a:cubicBezTo>
                  <a:cubicBezTo>
                    <a:pt x="92" y="119"/>
                    <a:pt x="92" y="119"/>
                    <a:pt x="92" y="119"/>
                  </a:cubicBezTo>
                  <a:lnTo>
                    <a:pt x="49" y="18"/>
                  </a:lnTo>
                  <a:close/>
                </a:path>
              </a:pathLst>
            </a:custGeom>
            <a:solidFill>
              <a:srgbClr val="717073"/>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baseline="0"/>
            </a:p>
          </p:txBody>
        </p:sp>
        <p:sp>
          <p:nvSpPr>
            <p:cNvPr id="73" name="Freeform 11">
              <a:extLst>
                <a:ext uri="{FF2B5EF4-FFF2-40B4-BE49-F238E27FC236}">
                  <a16:creationId xmlns:a16="http://schemas.microsoft.com/office/drawing/2014/main" id="{5B4316E4-B109-42D8-B12A-FBD6286C9C74}"/>
                </a:ext>
              </a:extLst>
            </p:cNvPr>
            <p:cNvSpPr>
              <a:spLocks noEditPoints="1"/>
            </p:cNvSpPr>
            <p:nvPr/>
          </p:nvSpPr>
          <p:spPr bwMode="black">
            <a:xfrm>
              <a:off x="4097338" y="5649913"/>
              <a:ext cx="149225" cy="157163"/>
            </a:xfrm>
            <a:custGeom>
              <a:avLst/>
              <a:gdLst>
                <a:gd name="T0" fmla="*/ 37 w 40"/>
                <a:gd name="T1" fmla="*/ 20 h 41"/>
                <a:gd name="T2" fmla="*/ 37 w 40"/>
                <a:gd name="T3" fmla="*/ 20 h 41"/>
                <a:gd name="T4" fmla="*/ 20 w 40"/>
                <a:gd name="T5" fmla="*/ 4 h 41"/>
                <a:gd name="T6" fmla="*/ 3 w 40"/>
                <a:gd name="T7" fmla="*/ 20 h 41"/>
                <a:gd name="T8" fmla="*/ 3 w 40"/>
                <a:gd name="T9" fmla="*/ 21 h 41"/>
                <a:gd name="T10" fmla="*/ 20 w 40"/>
                <a:gd name="T11" fmla="*/ 37 h 41"/>
                <a:gd name="T12" fmla="*/ 37 w 40"/>
                <a:gd name="T13" fmla="*/ 20 h 41"/>
                <a:gd name="T14" fmla="*/ 0 w 40"/>
                <a:gd name="T15" fmla="*/ 21 h 41"/>
                <a:gd name="T16" fmla="*/ 0 w 40"/>
                <a:gd name="T17" fmla="*/ 20 h 41"/>
                <a:gd name="T18" fmla="*/ 20 w 40"/>
                <a:gd name="T19" fmla="*/ 0 h 41"/>
                <a:gd name="T20" fmla="*/ 40 w 40"/>
                <a:gd name="T21" fmla="*/ 20 h 41"/>
                <a:gd name="T22" fmla="*/ 40 w 40"/>
                <a:gd name="T23" fmla="*/ 20 h 41"/>
                <a:gd name="T24" fmla="*/ 20 w 40"/>
                <a:gd name="T25" fmla="*/ 41 h 41"/>
                <a:gd name="T26" fmla="*/ 0 w 40"/>
                <a:gd name="T27" fmla="*/ 2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0" h="41">
                  <a:moveTo>
                    <a:pt x="37" y="20"/>
                  </a:moveTo>
                  <a:cubicBezTo>
                    <a:pt x="37" y="20"/>
                    <a:pt x="37" y="20"/>
                    <a:pt x="37" y="20"/>
                  </a:cubicBezTo>
                  <a:cubicBezTo>
                    <a:pt x="37" y="11"/>
                    <a:pt x="29" y="4"/>
                    <a:pt x="20" y="4"/>
                  </a:cubicBezTo>
                  <a:cubicBezTo>
                    <a:pt x="11" y="4"/>
                    <a:pt x="3" y="11"/>
                    <a:pt x="3" y="20"/>
                  </a:cubicBezTo>
                  <a:cubicBezTo>
                    <a:pt x="3" y="21"/>
                    <a:pt x="3" y="21"/>
                    <a:pt x="3" y="21"/>
                  </a:cubicBezTo>
                  <a:cubicBezTo>
                    <a:pt x="3" y="30"/>
                    <a:pt x="11" y="37"/>
                    <a:pt x="20" y="37"/>
                  </a:cubicBezTo>
                  <a:cubicBezTo>
                    <a:pt x="29" y="37"/>
                    <a:pt x="37" y="30"/>
                    <a:pt x="37" y="20"/>
                  </a:cubicBezTo>
                  <a:moveTo>
                    <a:pt x="0" y="21"/>
                  </a:moveTo>
                  <a:cubicBezTo>
                    <a:pt x="0" y="20"/>
                    <a:pt x="0" y="20"/>
                    <a:pt x="0" y="20"/>
                  </a:cubicBezTo>
                  <a:cubicBezTo>
                    <a:pt x="0" y="9"/>
                    <a:pt x="9" y="0"/>
                    <a:pt x="20" y="0"/>
                  </a:cubicBezTo>
                  <a:cubicBezTo>
                    <a:pt x="32" y="0"/>
                    <a:pt x="40" y="9"/>
                    <a:pt x="40" y="20"/>
                  </a:cubicBezTo>
                  <a:cubicBezTo>
                    <a:pt x="40" y="20"/>
                    <a:pt x="40" y="20"/>
                    <a:pt x="40" y="20"/>
                  </a:cubicBezTo>
                  <a:cubicBezTo>
                    <a:pt x="40" y="32"/>
                    <a:pt x="31" y="41"/>
                    <a:pt x="20" y="41"/>
                  </a:cubicBezTo>
                  <a:cubicBezTo>
                    <a:pt x="8" y="41"/>
                    <a:pt x="0" y="32"/>
                    <a:pt x="0" y="21"/>
                  </a:cubicBezTo>
                </a:path>
              </a:pathLst>
            </a:custGeom>
            <a:solidFill>
              <a:srgbClr val="717073"/>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baseline="0"/>
            </a:p>
          </p:txBody>
        </p:sp>
        <p:sp>
          <p:nvSpPr>
            <p:cNvPr id="74" name="Freeform 12">
              <a:extLst>
                <a:ext uri="{FF2B5EF4-FFF2-40B4-BE49-F238E27FC236}">
                  <a16:creationId xmlns:a16="http://schemas.microsoft.com/office/drawing/2014/main" id="{A3D32D1A-08E0-4BFC-A3E0-CB5C3BB04F65}"/>
                </a:ext>
              </a:extLst>
            </p:cNvPr>
            <p:cNvSpPr>
              <a:spLocks noEditPoints="1"/>
            </p:cNvSpPr>
            <p:nvPr/>
          </p:nvSpPr>
          <p:spPr bwMode="black">
            <a:xfrm>
              <a:off x="4141788" y="5688013"/>
              <a:ext cx="63500" cy="76200"/>
            </a:xfrm>
            <a:custGeom>
              <a:avLst/>
              <a:gdLst>
                <a:gd name="T0" fmla="*/ 9 w 17"/>
                <a:gd name="T1" fmla="*/ 10 h 20"/>
                <a:gd name="T2" fmla="*/ 12 w 17"/>
                <a:gd name="T3" fmla="*/ 7 h 20"/>
                <a:gd name="T4" fmla="*/ 12 w 17"/>
                <a:gd name="T5" fmla="*/ 7 h 20"/>
                <a:gd name="T6" fmla="*/ 9 w 17"/>
                <a:gd name="T7" fmla="*/ 4 h 20"/>
                <a:gd name="T8" fmla="*/ 5 w 17"/>
                <a:gd name="T9" fmla="*/ 4 h 20"/>
                <a:gd name="T10" fmla="*/ 5 w 17"/>
                <a:gd name="T11" fmla="*/ 10 h 20"/>
                <a:gd name="T12" fmla="*/ 9 w 17"/>
                <a:gd name="T13" fmla="*/ 10 h 20"/>
                <a:gd name="T14" fmla="*/ 0 w 17"/>
                <a:gd name="T15" fmla="*/ 2 h 20"/>
                <a:gd name="T16" fmla="*/ 2 w 17"/>
                <a:gd name="T17" fmla="*/ 0 h 20"/>
                <a:gd name="T18" fmla="*/ 9 w 17"/>
                <a:gd name="T19" fmla="*/ 0 h 20"/>
                <a:gd name="T20" fmla="*/ 15 w 17"/>
                <a:gd name="T21" fmla="*/ 2 h 20"/>
                <a:gd name="T22" fmla="*/ 17 w 17"/>
                <a:gd name="T23" fmla="*/ 7 h 20"/>
                <a:gd name="T24" fmla="*/ 17 w 17"/>
                <a:gd name="T25" fmla="*/ 7 h 20"/>
                <a:gd name="T26" fmla="*/ 13 w 17"/>
                <a:gd name="T27" fmla="*/ 13 h 20"/>
                <a:gd name="T28" fmla="*/ 16 w 17"/>
                <a:gd name="T29" fmla="*/ 17 h 20"/>
                <a:gd name="T30" fmla="*/ 16 w 17"/>
                <a:gd name="T31" fmla="*/ 18 h 20"/>
                <a:gd name="T32" fmla="*/ 14 w 17"/>
                <a:gd name="T33" fmla="*/ 20 h 20"/>
                <a:gd name="T34" fmla="*/ 12 w 17"/>
                <a:gd name="T35" fmla="*/ 19 h 20"/>
                <a:gd name="T36" fmla="*/ 8 w 17"/>
                <a:gd name="T37" fmla="*/ 14 h 20"/>
                <a:gd name="T38" fmla="*/ 5 w 17"/>
                <a:gd name="T39" fmla="*/ 14 h 20"/>
                <a:gd name="T40" fmla="*/ 5 w 17"/>
                <a:gd name="T41" fmla="*/ 18 h 20"/>
                <a:gd name="T42" fmla="*/ 2 w 17"/>
                <a:gd name="T43" fmla="*/ 20 h 20"/>
                <a:gd name="T44" fmla="*/ 0 w 17"/>
                <a:gd name="T45" fmla="*/ 18 h 20"/>
                <a:gd name="T46" fmla="*/ 0 w 17"/>
                <a:gd name="T47"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7" h="20">
                  <a:moveTo>
                    <a:pt x="9" y="10"/>
                  </a:moveTo>
                  <a:cubicBezTo>
                    <a:pt x="11" y="10"/>
                    <a:pt x="12" y="9"/>
                    <a:pt x="12" y="7"/>
                  </a:cubicBezTo>
                  <a:cubicBezTo>
                    <a:pt x="12" y="7"/>
                    <a:pt x="12" y="7"/>
                    <a:pt x="12" y="7"/>
                  </a:cubicBezTo>
                  <a:cubicBezTo>
                    <a:pt x="12" y="5"/>
                    <a:pt x="11" y="4"/>
                    <a:pt x="9" y="4"/>
                  </a:cubicBezTo>
                  <a:cubicBezTo>
                    <a:pt x="5" y="4"/>
                    <a:pt x="5" y="4"/>
                    <a:pt x="5" y="4"/>
                  </a:cubicBezTo>
                  <a:cubicBezTo>
                    <a:pt x="5" y="10"/>
                    <a:pt x="5" y="10"/>
                    <a:pt x="5" y="10"/>
                  </a:cubicBezTo>
                  <a:lnTo>
                    <a:pt x="9" y="10"/>
                  </a:lnTo>
                  <a:close/>
                  <a:moveTo>
                    <a:pt x="0" y="2"/>
                  </a:moveTo>
                  <a:cubicBezTo>
                    <a:pt x="0" y="1"/>
                    <a:pt x="1" y="0"/>
                    <a:pt x="2" y="0"/>
                  </a:cubicBezTo>
                  <a:cubicBezTo>
                    <a:pt x="9" y="0"/>
                    <a:pt x="9" y="0"/>
                    <a:pt x="9" y="0"/>
                  </a:cubicBezTo>
                  <a:cubicBezTo>
                    <a:pt x="12" y="0"/>
                    <a:pt x="14" y="1"/>
                    <a:pt x="15" y="2"/>
                  </a:cubicBezTo>
                  <a:cubicBezTo>
                    <a:pt x="16" y="3"/>
                    <a:pt x="17" y="5"/>
                    <a:pt x="17" y="7"/>
                  </a:cubicBezTo>
                  <a:cubicBezTo>
                    <a:pt x="17" y="7"/>
                    <a:pt x="17" y="7"/>
                    <a:pt x="17" y="7"/>
                  </a:cubicBezTo>
                  <a:cubicBezTo>
                    <a:pt x="17" y="10"/>
                    <a:pt x="15" y="12"/>
                    <a:pt x="13" y="13"/>
                  </a:cubicBezTo>
                  <a:cubicBezTo>
                    <a:pt x="16" y="17"/>
                    <a:pt x="16" y="17"/>
                    <a:pt x="16" y="17"/>
                  </a:cubicBezTo>
                  <a:cubicBezTo>
                    <a:pt x="16" y="17"/>
                    <a:pt x="16" y="18"/>
                    <a:pt x="16" y="18"/>
                  </a:cubicBezTo>
                  <a:cubicBezTo>
                    <a:pt x="16" y="19"/>
                    <a:pt x="15" y="20"/>
                    <a:pt x="14" y="20"/>
                  </a:cubicBezTo>
                  <a:cubicBezTo>
                    <a:pt x="13" y="20"/>
                    <a:pt x="13" y="20"/>
                    <a:pt x="12" y="19"/>
                  </a:cubicBezTo>
                  <a:cubicBezTo>
                    <a:pt x="8" y="14"/>
                    <a:pt x="8" y="14"/>
                    <a:pt x="8" y="14"/>
                  </a:cubicBezTo>
                  <a:cubicBezTo>
                    <a:pt x="5" y="14"/>
                    <a:pt x="5" y="14"/>
                    <a:pt x="5" y="14"/>
                  </a:cubicBezTo>
                  <a:cubicBezTo>
                    <a:pt x="5" y="18"/>
                    <a:pt x="5" y="18"/>
                    <a:pt x="5" y="18"/>
                  </a:cubicBezTo>
                  <a:cubicBezTo>
                    <a:pt x="5" y="19"/>
                    <a:pt x="4" y="20"/>
                    <a:pt x="2" y="20"/>
                  </a:cubicBezTo>
                  <a:cubicBezTo>
                    <a:pt x="1" y="20"/>
                    <a:pt x="0" y="19"/>
                    <a:pt x="0" y="18"/>
                  </a:cubicBezTo>
                  <a:lnTo>
                    <a:pt x="0" y="2"/>
                  </a:lnTo>
                  <a:close/>
                </a:path>
              </a:pathLst>
            </a:custGeom>
            <a:solidFill>
              <a:srgbClr val="717073"/>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baseline="0"/>
            </a:p>
          </p:txBody>
        </p:sp>
      </p:grpSp>
      <p:sp>
        <p:nvSpPr>
          <p:cNvPr id="16" name="TextBox 15">
            <a:extLst>
              <a:ext uri="{FF2B5EF4-FFF2-40B4-BE49-F238E27FC236}">
                <a16:creationId xmlns:a16="http://schemas.microsoft.com/office/drawing/2014/main" id="{3612D976-FA11-4943-92A0-719F347D1191}"/>
              </a:ext>
            </a:extLst>
          </p:cNvPr>
          <p:cNvSpPr txBox="1"/>
          <p:nvPr/>
        </p:nvSpPr>
        <p:spPr>
          <a:xfrm>
            <a:off x="2118108" y="6510279"/>
            <a:ext cx="1966005" cy="150871"/>
          </a:xfrm>
          <a:prstGeom prst="rect">
            <a:avLst/>
          </a:prstGeom>
          <a:noFill/>
        </p:spPr>
        <p:txBody>
          <a:bodyPr wrap="square" lIns="0" tIns="0" rIns="0" bIns="0" rtlCol="0">
            <a:no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lang="en-US" sz="800">
                <a:solidFill>
                  <a:schemeClr val="tx1"/>
                </a:solidFill>
                <a:latin typeface="+mj-lt"/>
              </a:rPr>
              <a:t>©</a:t>
            </a:r>
            <a:r>
              <a:rPr lang="is-IS" sz="800">
                <a:solidFill>
                  <a:schemeClr val="tx1"/>
                </a:solidFill>
                <a:latin typeface="+mj-lt"/>
              </a:rPr>
              <a:t>2018</a:t>
            </a:r>
            <a:r>
              <a:rPr lang="en-US" sz="800">
                <a:solidFill>
                  <a:schemeClr val="tx1"/>
                </a:solidFill>
                <a:latin typeface="+mj-lt"/>
              </a:rPr>
              <a:t> VMware, Inc.</a:t>
            </a:r>
          </a:p>
          <a:p>
            <a:pPr>
              <a:lnSpc>
                <a:spcPct val="90000"/>
              </a:lnSpc>
            </a:pPr>
            <a:endParaRPr lang="en-US" sz="800">
              <a:solidFill>
                <a:schemeClr val="tx1"/>
              </a:solidFill>
              <a:latin typeface="+mj-lt"/>
            </a:endParaRPr>
          </a:p>
        </p:txBody>
      </p:sp>
    </p:spTree>
    <p:extLst>
      <p:ext uri="{BB962C8B-B14F-4D97-AF65-F5344CB8AC3E}">
        <p14:creationId xmlns:p14="http://schemas.microsoft.com/office/powerpoint/2010/main" val="286529988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xml><?xml version="1.0" encoding="utf-8"?>
<p:sldLayout xmlns:a="http://schemas.openxmlformats.org/drawingml/2006/main" xmlns:r="http://schemas.openxmlformats.org/officeDocument/2006/relationships" xmlns:p="http://schemas.openxmlformats.org/presentationml/2006/main" preserve="1">
  <p:cSld name="Title, Subtitle and Content">
    <p:spTree>
      <p:nvGrpSpPr>
        <p:cNvPr id="1" name=""/>
        <p:cNvGrpSpPr/>
        <p:nvPr/>
      </p:nvGrpSpPr>
      <p:grpSpPr>
        <a:xfrm>
          <a:off x="0" y="0"/>
          <a:ext cx="0" cy="0"/>
          <a:chOff x="0" y="0"/>
          <a:chExt cx="0" cy="0"/>
        </a:xfrm>
      </p:grpSpPr>
      <p:sp>
        <p:nvSpPr>
          <p:cNvPr id="18" name="Content Placeholder 17">
            <a:extLst>
              <a:ext uri="{FF2B5EF4-FFF2-40B4-BE49-F238E27FC236}">
                <a16:creationId xmlns:a16="http://schemas.microsoft.com/office/drawing/2014/main" id="{D034FA3F-D529-4D8B-B6EC-A8341FCAF67E}"/>
              </a:ext>
            </a:extLst>
          </p:cNvPr>
          <p:cNvSpPr>
            <a:spLocks noGrp="1"/>
          </p:cNvSpPr>
          <p:nvPr>
            <p:ph sz="quarter" idx="14"/>
          </p:nvPr>
        </p:nvSpPr>
        <p:spPr>
          <a:xfrm>
            <a:off x="616666" y="1600201"/>
            <a:ext cx="10975658" cy="4572000"/>
          </a:xfrm>
        </p:spPr>
        <p:txBody>
          <a:bodyPr/>
          <a:lstStyle>
            <a:lvl1pPr>
              <a:spcBef>
                <a:spcPts val="1500"/>
              </a:spcBef>
              <a:defRPr/>
            </a:lvl1pPr>
            <a:lvl2pPr>
              <a:spcBef>
                <a:spcPts val="300"/>
              </a:spcBef>
              <a:defRPr/>
            </a:lvl2pPr>
            <a:lvl5pPr>
              <a:defRPr/>
            </a:lvl5pPr>
            <a:lvl6pPr>
              <a:defRPr/>
            </a:lvl6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9" name="TextBox 8">
            <a:extLst>
              <a:ext uri="{FF2B5EF4-FFF2-40B4-BE49-F238E27FC236}">
                <a16:creationId xmlns:a16="http://schemas.microsoft.com/office/drawing/2014/main" id="{427E3E8B-0F66-4996-9785-6E9531D89A5A}"/>
              </a:ext>
            </a:extLst>
          </p:cNvPr>
          <p:cNvSpPr txBox="1"/>
          <p:nvPr/>
        </p:nvSpPr>
        <p:spPr>
          <a:xfrm>
            <a:off x="11493934" y="6388100"/>
            <a:ext cx="438104" cy="365125"/>
          </a:xfrm>
          <a:prstGeom prst="rect">
            <a:avLst/>
          </a:prstGeom>
          <a:noFill/>
        </p:spPr>
        <p:txBody>
          <a:bodyPr wrap="square" lIns="0" tIns="0" rIns="0" bIns="0" rtlCol="0" anchor="ctr">
            <a:noAutofit/>
          </a:bodyPr>
          <a:lstStyle/>
          <a:p>
            <a:pPr algn="r">
              <a:lnSpc>
                <a:spcPct val="90000"/>
              </a:lnSpc>
            </a:pPr>
            <a:fld id="{7A51DB15-7364-4F0B-A3A0-1309F8830053}" type="slidenum">
              <a:rPr lang="en-US" sz="800" smtClean="0">
                <a:latin typeface="+mj-lt"/>
              </a:rPr>
              <a:pPr algn="r">
                <a:lnSpc>
                  <a:spcPct val="90000"/>
                </a:lnSpc>
              </a:pPr>
              <a:t>‹#›</a:t>
            </a:fld>
            <a:endParaRPr lang="en-US" sz="1800">
              <a:latin typeface="+mj-lt"/>
            </a:endParaRPr>
          </a:p>
        </p:txBody>
      </p:sp>
      <p:sp>
        <p:nvSpPr>
          <p:cNvPr id="12" name="TextBox 11">
            <a:extLst>
              <a:ext uri="{FF2B5EF4-FFF2-40B4-BE49-F238E27FC236}">
                <a16:creationId xmlns:a16="http://schemas.microsoft.com/office/drawing/2014/main" id="{2A38E960-BC30-41E5-821A-130489A6F141}"/>
              </a:ext>
            </a:extLst>
          </p:cNvPr>
          <p:cNvSpPr txBox="1"/>
          <p:nvPr/>
        </p:nvSpPr>
        <p:spPr>
          <a:xfrm>
            <a:off x="1985587" y="6495226"/>
            <a:ext cx="1966005" cy="150871"/>
          </a:xfrm>
          <a:prstGeom prst="rect">
            <a:avLst/>
          </a:prstGeom>
          <a:noFill/>
        </p:spPr>
        <p:txBody>
          <a:bodyPr wrap="square" lIns="0" tIns="0" rIns="0" bIns="0" rtlCol="0">
            <a:no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lang="en-US" sz="800">
                <a:solidFill>
                  <a:schemeClr val="tx1"/>
                </a:solidFill>
                <a:latin typeface="+mj-lt"/>
              </a:rPr>
              <a:t>©</a:t>
            </a:r>
            <a:r>
              <a:rPr lang="is-IS" sz="800">
                <a:solidFill>
                  <a:schemeClr val="tx1"/>
                </a:solidFill>
                <a:latin typeface="+mj-lt"/>
              </a:rPr>
              <a:t>2018</a:t>
            </a:r>
            <a:r>
              <a:rPr lang="en-US" sz="800">
                <a:solidFill>
                  <a:schemeClr val="tx1"/>
                </a:solidFill>
                <a:latin typeface="+mj-lt"/>
              </a:rPr>
              <a:t> VMware, Inc.</a:t>
            </a:r>
          </a:p>
          <a:p>
            <a:pPr>
              <a:lnSpc>
                <a:spcPct val="90000"/>
              </a:lnSpc>
            </a:pPr>
            <a:endParaRPr lang="en-US" sz="800">
              <a:solidFill>
                <a:schemeClr val="tx1"/>
              </a:solidFill>
              <a:latin typeface="+mj-lt"/>
            </a:endParaRPr>
          </a:p>
        </p:txBody>
      </p:sp>
      <p:sp>
        <p:nvSpPr>
          <p:cNvPr id="3" name="Title 2">
            <a:extLst>
              <a:ext uri="{FF2B5EF4-FFF2-40B4-BE49-F238E27FC236}">
                <a16:creationId xmlns:a16="http://schemas.microsoft.com/office/drawing/2014/main" id="{A9985EB2-1092-4CE8-9D04-7D84E433A1FE}"/>
              </a:ext>
            </a:extLst>
          </p:cNvPr>
          <p:cNvSpPr>
            <a:spLocks noGrp="1"/>
          </p:cNvSpPr>
          <p:nvPr>
            <p:ph type="title"/>
          </p:nvPr>
        </p:nvSpPr>
        <p:spPr>
          <a:xfrm>
            <a:off x="579960" y="412751"/>
            <a:ext cx="11003870" cy="384048"/>
          </a:xfrm>
        </p:spPr>
        <p:txBody>
          <a:bodyPr wrap="none"/>
          <a:lstStyle/>
          <a:p>
            <a:r>
              <a:rPr lang="en-US"/>
              <a:t>Click to edit Master title style</a:t>
            </a:r>
          </a:p>
        </p:txBody>
      </p:sp>
      <p:sp>
        <p:nvSpPr>
          <p:cNvPr id="8" name="Subtitle 2">
            <a:extLst>
              <a:ext uri="{FF2B5EF4-FFF2-40B4-BE49-F238E27FC236}">
                <a16:creationId xmlns:a16="http://schemas.microsoft.com/office/drawing/2014/main" id="{216D2F66-BB7F-4F0E-A224-A105F87676EF}"/>
              </a:ext>
            </a:extLst>
          </p:cNvPr>
          <p:cNvSpPr>
            <a:spLocks noGrp="1"/>
          </p:cNvSpPr>
          <p:nvPr>
            <p:ph type="subTitle" idx="10"/>
          </p:nvPr>
        </p:nvSpPr>
        <p:spPr>
          <a:xfrm>
            <a:off x="593021" y="811831"/>
            <a:ext cx="10990809" cy="247743"/>
          </a:xfrm>
        </p:spPr>
        <p:txBody>
          <a:bodyPr/>
          <a:lstStyle>
            <a:lvl1pPr marL="0" indent="0" algn="l">
              <a:lnSpc>
                <a:spcPct val="100000"/>
              </a:lnSpc>
              <a:spcBef>
                <a:spcPts val="0"/>
              </a:spcBef>
              <a:buNone/>
              <a:defRPr sz="2000">
                <a:solidFill>
                  <a:schemeClr val="accent4"/>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146584705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xml><?xml version="1.0" encoding="utf-8"?>
<p:sldLayout xmlns:a="http://schemas.openxmlformats.org/drawingml/2006/main" xmlns:r="http://schemas.openxmlformats.org/officeDocument/2006/relationships" xmlns:p="http://schemas.openxmlformats.org/presentationml/2006/main" preserve="1">
  <p:cSld name="Title and Subtitle">
    <p:spTree>
      <p:nvGrpSpPr>
        <p:cNvPr id="1" name=""/>
        <p:cNvGrpSpPr/>
        <p:nvPr/>
      </p:nvGrpSpPr>
      <p:grpSpPr>
        <a:xfrm>
          <a:off x="0" y="0"/>
          <a:ext cx="0" cy="0"/>
          <a:chOff x="0" y="0"/>
          <a:chExt cx="0" cy="0"/>
        </a:xfrm>
      </p:grpSpPr>
      <p:sp>
        <p:nvSpPr>
          <p:cNvPr id="8" name="TextBox 7">
            <a:extLst>
              <a:ext uri="{FF2B5EF4-FFF2-40B4-BE49-F238E27FC236}">
                <a16:creationId xmlns:a16="http://schemas.microsoft.com/office/drawing/2014/main" id="{8950B906-C5A3-4658-B24C-B2B533310D26}"/>
              </a:ext>
            </a:extLst>
          </p:cNvPr>
          <p:cNvSpPr txBox="1"/>
          <p:nvPr/>
        </p:nvSpPr>
        <p:spPr>
          <a:xfrm>
            <a:off x="11493934" y="6388100"/>
            <a:ext cx="438104" cy="365125"/>
          </a:xfrm>
          <a:prstGeom prst="rect">
            <a:avLst/>
          </a:prstGeom>
          <a:noFill/>
        </p:spPr>
        <p:txBody>
          <a:bodyPr wrap="square" lIns="0" tIns="0" rIns="0" bIns="0" rtlCol="0" anchor="ctr">
            <a:noAutofit/>
          </a:bodyPr>
          <a:lstStyle/>
          <a:p>
            <a:pPr algn="r">
              <a:lnSpc>
                <a:spcPct val="90000"/>
              </a:lnSpc>
            </a:pPr>
            <a:fld id="{7A51DB15-7364-4F0B-A3A0-1309F8830053}" type="slidenum">
              <a:rPr lang="en-US" sz="800" smtClean="0">
                <a:latin typeface="+mj-lt"/>
              </a:rPr>
              <a:pPr algn="r">
                <a:lnSpc>
                  <a:spcPct val="90000"/>
                </a:lnSpc>
              </a:pPr>
              <a:t>‹#›</a:t>
            </a:fld>
            <a:endParaRPr lang="en-US" sz="1800">
              <a:latin typeface="+mj-lt"/>
            </a:endParaRPr>
          </a:p>
        </p:txBody>
      </p:sp>
      <p:sp>
        <p:nvSpPr>
          <p:cNvPr id="12" name="TextBox 11">
            <a:extLst>
              <a:ext uri="{FF2B5EF4-FFF2-40B4-BE49-F238E27FC236}">
                <a16:creationId xmlns:a16="http://schemas.microsoft.com/office/drawing/2014/main" id="{043FF99D-8522-4698-BE65-7CC8406878E4}"/>
              </a:ext>
            </a:extLst>
          </p:cNvPr>
          <p:cNvSpPr txBox="1"/>
          <p:nvPr/>
        </p:nvSpPr>
        <p:spPr>
          <a:xfrm>
            <a:off x="1985586" y="6495226"/>
            <a:ext cx="1966005" cy="150871"/>
          </a:xfrm>
          <a:prstGeom prst="rect">
            <a:avLst/>
          </a:prstGeom>
          <a:noFill/>
        </p:spPr>
        <p:txBody>
          <a:bodyPr wrap="square" lIns="0" tIns="0" rIns="0" bIns="0" rtlCol="0">
            <a:no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lang="en-US" sz="800">
                <a:solidFill>
                  <a:schemeClr val="tx1"/>
                </a:solidFill>
                <a:latin typeface="+mj-lt"/>
              </a:rPr>
              <a:t> ©</a:t>
            </a:r>
            <a:r>
              <a:rPr lang="is-IS" sz="800">
                <a:solidFill>
                  <a:schemeClr val="tx1"/>
                </a:solidFill>
                <a:latin typeface="+mj-lt"/>
              </a:rPr>
              <a:t>2018</a:t>
            </a:r>
            <a:r>
              <a:rPr lang="en-US" sz="800">
                <a:solidFill>
                  <a:schemeClr val="tx1"/>
                </a:solidFill>
                <a:latin typeface="+mj-lt"/>
              </a:rPr>
              <a:t> VMware, Inc.</a:t>
            </a:r>
          </a:p>
          <a:p>
            <a:pPr>
              <a:lnSpc>
                <a:spcPct val="90000"/>
              </a:lnSpc>
            </a:pPr>
            <a:endParaRPr lang="en-US" sz="800">
              <a:solidFill>
                <a:schemeClr val="tx1"/>
              </a:solidFill>
              <a:latin typeface="+mj-lt"/>
            </a:endParaRPr>
          </a:p>
        </p:txBody>
      </p:sp>
      <p:sp>
        <p:nvSpPr>
          <p:cNvPr id="6" name="Title 5">
            <a:extLst>
              <a:ext uri="{FF2B5EF4-FFF2-40B4-BE49-F238E27FC236}">
                <a16:creationId xmlns:a16="http://schemas.microsoft.com/office/drawing/2014/main" id="{2E333358-58C9-4949-98D5-BC5D4A3168CB}"/>
              </a:ext>
            </a:extLst>
          </p:cNvPr>
          <p:cNvSpPr>
            <a:spLocks noGrp="1"/>
          </p:cNvSpPr>
          <p:nvPr>
            <p:ph type="title"/>
          </p:nvPr>
        </p:nvSpPr>
        <p:spPr/>
        <p:txBody>
          <a:bodyPr wrap="none"/>
          <a:lstStyle/>
          <a:p>
            <a:r>
              <a:rPr lang="en-US"/>
              <a:t>Click to edit Master title style</a:t>
            </a:r>
          </a:p>
        </p:txBody>
      </p:sp>
      <p:sp>
        <p:nvSpPr>
          <p:cNvPr id="9" name="Subtitle 2">
            <a:extLst>
              <a:ext uri="{FF2B5EF4-FFF2-40B4-BE49-F238E27FC236}">
                <a16:creationId xmlns:a16="http://schemas.microsoft.com/office/drawing/2014/main" id="{C28211D2-9BBA-4EB9-8867-E2CC72E9E0D1}"/>
              </a:ext>
            </a:extLst>
          </p:cNvPr>
          <p:cNvSpPr>
            <a:spLocks noGrp="1"/>
          </p:cNvSpPr>
          <p:nvPr>
            <p:ph type="subTitle" idx="10"/>
          </p:nvPr>
        </p:nvSpPr>
        <p:spPr>
          <a:xfrm>
            <a:off x="593021" y="811831"/>
            <a:ext cx="10965543" cy="247743"/>
          </a:xfrm>
        </p:spPr>
        <p:txBody>
          <a:bodyPr/>
          <a:lstStyle>
            <a:lvl1pPr marL="0" indent="0" algn="l">
              <a:lnSpc>
                <a:spcPct val="100000"/>
              </a:lnSpc>
              <a:spcBef>
                <a:spcPts val="0"/>
              </a:spcBef>
              <a:buNone/>
              <a:defRPr sz="2000">
                <a:solidFill>
                  <a:schemeClr val="accent4"/>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120440682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xml><?xml version="1.0" encoding="utf-8"?>
<p:sldLayout xmlns:a="http://schemas.openxmlformats.org/drawingml/2006/main" xmlns:r="http://schemas.openxmlformats.org/officeDocument/2006/relationships" xmlns:p="http://schemas.openxmlformats.org/presentationml/2006/main" preserve="1">
  <p:cSld name="Three Icon ">
    <p:spTree>
      <p:nvGrpSpPr>
        <p:cNvPr id="1" name=""/>
        <p:cNvGrpSpPr/>
        <p:nvPr/>
      </p:nvGrpSpPr>
      <p:grpSpPr>
        <a:xfrm>
          <a:off x="0" y="0"/>
          <a:ext cx="0" cy="0"/>
          <a:chOff x="0" y="0"/>
          <a:chExt cx="0" cy="0"/>
        </a:xfrm>
      </p:grpSpPr>
      <p:sp>
        <p:nvSpPr>
          <p:cNvPr id="21" name="Oval 20">
            <a:extLst>
              <a:ext uri="{FF2B5EF4-FFF2-40B4-BE49-F238E27FC236}">
                <a16:creationId xmlns:a16="http://schemas.microsoft.com/office/drawing/2014/main" id="{B1C210DC-5DBB-4F0D-875F-CD8AAAB938CE}"/>
              </a:ext>
            </a:extLst>
          </p:cNvPr>
          <p:cNvSpPr/>
          <p:nvPr/>
        </p:nvSpPr>
        <p:spPr bwMode="gray">
          <a:xfrm>
            <a:off x="1982394" y="2055430"/>
            <a:ext cx="1829435" cy="1828959"/>
          </a:xfrm>
          <a:prstGeom prst="ellipse">
            <a:avLst/>
          </a:prstGeom>
          <a:solidFill>
            <a:schemeClr val="accent4"/>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800">
              <a:solidFill>
                <a:schemeClr val="accent4"/>
              </a:solidFill>
            </a:endParaRPr>
          </a:p>
        </p:txBody>
      </p:sp>
      <p:sp>
        <p:nvSpPr>
          <p:cNvPr id="22" name="Oval 21">
            <a:extLst>
              <a:ext uri="{FF2B5EF4-FFF2-40B4-BE49-F238E27FC236}">
                <a16:creationId xmlns:a16="http://schemas.microsoft.com/office/drawing/2014/main" id="{446F04B0-7860-407F-85B7-42E38FAFE34B}"/>
              </a:ext>
            </a:extLst>
          </p:cNvPr>
          <p:cNvSpPr/>
          <p:nvPr/>
        </p:nvSpPr>
        <p:spPr bwMode="gray">
          <a:xfrm>
            <a:off x="8391487" y="2055430"/>
            <a:ext cx="1829435" cy="1828959"/>
          </a:xfrm>
          <a:prstGeom prst="ellipse">
            <a:avLst/>
          </a:prstGeom>
          <a:solidFill>
            <a:schemeClr val="accent2"/>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800"/>
          </a:p>
        </p:txBody>
      </p:sp>
      <p:sp>
        <p:nvSpPr>
          <p:cNvPr id="23" name="Oval 22">
            <a:extLst>
              <a:ext uri="{FF2B5EF4-FFF2-40B4-BE49-F238E27FC236}">
                <a16:creationId xmlns:a16="http://schemas.microsoft.com/office/drawing/2014/main" id="{6FECF9D0-D7A8-43DD-B38D-E1090C0B322F}"/>
              </a:ext>
            </a:extLst>
          </p:cNvPr>
          <p:cNvSpPr/>
          <p:nvPr/>
        </p:nvSpPr>
        <p:spPr bwMode="gray">
          <a:xfrm>
            <a:off x="5186275" y="2055430"/>
            <a:ext cx="1829435" cy="1828959"/>
          </a:xfrm>
          <a:prstGeom prst="ellipse">
            <a:avLst/>
          </a:prstGeom>
          <a:solidFill>
            <a:schemeClr val="accent1"/>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800"/>
          </a:p>
        </p:txBody>
      </p:sp>
      <p:sp>
        <p:nvSpPr>
          <p:cNvPr id="78" name="TextBox 77">
            <a:extLst>
              <a:ext uri="{FF2B5EF4-FFF2-40B4-BE49-F238E27FC236}">
                <a16:creationId xmlns:a16="http://schemas.microsoft.com/office/drawing/2014/main" id="{AD23688F-2550-4740-B5D6-C78F74FDE08D}"/>
              </a:ext>
            </a:extLst>
          </p:cNvPr>
          <p:cNvSpPr txBox="1"/>
          <p:nvPr/>
        </p:nvSpPr>
        <p:spPr>
          <a:xfrm>
            <a:off x="11493934" y="6388100"/>
            <a:ext cx="438104" cy="365125"/>
          </a:xfrm>
          <a:prstGeom prst="rect">
            <a:avLst/>
          </a:prstGeom>
          <a:noFill/>
        </p:spPr>
        <p:txBody>
          <a:bodyPr wrap="square" lIns="0" tIns="0" rIns="0" bIns="0" rtlCol="0" anchor="ctr">
            <a:noAutofit/>
          </a:bodyPr>
          <a:lstStyle/>
          <a:p>
            <a:pPr algn="r">
              <a:lnSpc>
                <a:spcPct val="90000"/>
              </a:lnSpc>
            </a:pPr>
            <a:fld id="{7A51DB15-7364-4F0B-A3A0-1309F8830053}" type="slidenum">
              <a:rPr lang="en-US" sz="800" smtClean="0">
                <a:latin typeface="+mj-lt"/>
              </a:rPr>
              <a:pPr algn="r">
                <a:lnSpc>
                  <a:spcPct val="90000"/>
                </a:lnSpc>
              </a:pPr>
              <a:t>‹#›</a:t>
            </a:fld>
            <a:endParaRPr lang="en-US" sz="1800">
              <a:latin typeface="+mj-lt"/>
            </a:endParaRPr>
          </a:p>
        </p:txBody>
      </p:sp>
      <p:sp>
        <p:nvSpPr>
          <p:cNvPr id="17" name="TextBox 16">
            <a:extLst>
              <a:ext uri="{FF2B5EF4-FFF2-40B4-BE49-F238E27FC236}">
                <a16:creationId xmlns:a16="http://schemas.microsoft.com/office/drawing/2014/main" id="{2A683A08-B3B7-4685-8917-A5E3B284CDF5}"/>
              </a:ext>
            </a:extLst>
          </p:cNvPr>
          <p:cNvSpPr txBox="1"/>
          <p:nvPr/>
        </p:nvSpPr>
        <p:spPr>
          <a:xfrm>
            <a:off x="2118108" y="6510279"/>
            <a:ext cx="1966005" cy="150871"/>
          </a:xfrm>
          <a:prstGeom prst="rect">
            <a:avLst/>
          </a:prstGeom>
          <a:noFill/>
        </p:spPr>
        <p:txBody>
          <a:bodyPr wrap="square" lIns="0" tIns="0" rIns="0" bIns="0" rtlCol="0">
            <a:no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lang="en-US" sz="800">
                <a:solidFill>
                  <a:schemeClr val="tx1"/>
                </a:solidFill>
                <a:latin typeface="+mj-lt"/>
              </a:rPr>
              <a:t>©</a:t>
            </a:r>
            <a:r>
              <a:rPr lang="is-IS" sz="800">
                <a:solidFill>
                  <a:schemeClr val="tx1"/>
                </a:solidFill>
                <a:latin typeface="+mj-lt"/>
              </a:rPr>
              <a:t>2018</a:t>
            </a:r>
            <a:r>
              <a:rPr lang="en-US" sz="800">
                <a:solidFill>
                  <a:schemeClr val="tx1"/>
                </a:solidFill>
                <a:latin typeface="+mj-lt"/>
              </a:rPr>
              <a:t> VMware, Inc.</a:t>
            </a:r>
          </a:p>
          <a:p>
            <a:pPr>
              <a:lnSpc>
                <a:spcPct val="90000"/>
              </a:lnSpc>
            </a:pPr>
            <a:endParaRPr lang="en-US" sz="800">
              <a:solidFill>
                <a:schemeClr val="tx1"/>
              </a:solidFill>
              <a:latin typeface="+mj-lt"/>
            </a:endParaRPr>
          </a:p>
        </p:txBody>
      </p:sp>
      <p:sp>
        <p:nvSpPr>
          <p:cNvPr id="3" name="Title 2">
            <a:extLst>
              <a:ext uri="{FF2B5EF4-FFF2-40B4-BE49-F238E27FC236}">
                <a16:creationId xmlns:a16="http://schemas.microsoft.com/office/drawing/2014/main" id="{14C5A99F-0678-4DC4-A266-1AD031E9C8E4}"/>
              </a:ext>
            </a:extLst>
          </p:cNvPr>
          <p:cNvSpPr>
            <a:spLocks noGrp="1"/>
          </p:cNvSpPr>
          <p:nvPr>
            <p:ph type="title"/>
          </p:nvPr>
        </p:nvSpPr>
        <p:spPr/>
        <p:txBody>
          <a:bodyPr/>
          <a:lstStyle/>
          <a:p>
            <a:r>
              <a:rPr lang="en-US"/>
              <a:t>Click to edit Master title style</a:t>
            </a:r>
          </a:p>
        </p:txBody>
      </p:sp>
      <p:sp>
        <p:nvSpPr>
          <p:cNvPr id="12" name="Subtitle 2">
            <a:extLst>
              <a:ext uri="{FF2B5EF4-FFF2-40B4-BE49-F238E27FC236}">
                <a16:creationId xmlns:a16="http://schemas.microsoft.com/office/drawing/2014/main" id="{4EBF1472-E940-4CC7-B5D3-349346A425A8}"/>
              </a:ext>
            </a:extLst>
          </p:cNvPr>
          <p:cNvSpPr>
            <a:spLocks noGrp="1"/>
          </p:cNvSpPr>
          <p:nvPr>
            <p:ph type="subTitle" idx="10"/>
          </p:nvPr>
        </p:nvSpPr>
        <p:spPr>
          <a:xfrm>
            <a:off x="593021" y="811831"/>
            <a:ext cx="10965543" cy="247743"/>
          </a:xfrm>
        </p:spPr>
        <p:txBody>
          <a:bodyPr/>
          <a:lstStyle>
            <a:lvl1pPr marL="0" indent="0" algn="l">
              <a:lnSpc>
                <a:spcPct val="100000"/>
              </a:lnSpc>
              <a:spcBef>
                <a:spcPts val="0"/>
              </a:spcBef>
              <a:buNone/>
              <a:defRPr sz="2000">
                <a:solidFill>
                  <a:schemeClr val="accent4"/>
                </a:solidFill>
                <a:latin typeface="+mn-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Text Placeholder 3">
            <a:extLst>
              <a:ext uri="{FF2B5EF4-FFF2-40B4-BE49-F238E27FC236}">
                <a16:creationId xmlns:a16="http://schemas.microsoft.com/office/drawing/2014/main" id="{B9CC9B40-9AF4-4EF7-8384-2ACE79EA95C9}"/>
              </a:ext>
            </a:extLst>
          </p:cNvPr>
          <p:cNvSpPr>
            <a:spLocks noGrp="1"/>
          </p:cNvSpPr>
          <p:nvPr>
            <p:ph type="body" sz="quarter" idx="18"/>
          </p:nvPr>
        </p:nvSpPr>
        <p:spPr>
          <a:xfrm>
            <a:off x="1526302" y="4267940"/>
            <a:ext cx="2745503" cy="1458912"/>
          </a:xfrm>
        </p:spPr>
        <p:txBody>
          <a:bodyPr/>
          <a:lstStyle>
            <a:lvl1pPr algn="ctr">
              <a:lnSpc>
                <a:spcPct val="100000"/>
              </a:lnSpc>
              <a:spcBef>
                <a:spcPts val="600"/>
              </a:spcBef>
              <a:defRPr sz="2400">
                <a:solidFill>
                  <a:schemeClr val="accent4"/>
                </a:solidFill>
              </a:defRPr>
            </a:lvl1pPr>
            <a:lvl2pPr marL="0" indent="0" algn="ctr">
              <a:lnSpc>
                <a:spcPct val="100000"/>
              </a:lnSpc>
              <a:spcBef>
                <a:spcPts val="600"/>
              </a:spcBef>
              <a:buFont typeface="Open Sans" panose="020B0606030504020204" pitchFamily="34" charset="0"/>
              <a:buChar char="​"/>
              <a:defRPr/>
            </a:lvl2pPr>
          </a:lstStyle>
          <a:p>
            <a:pPr lvl="0"/>
            <a:r>
              <a:rPr lang="en-US"/>
              <a:t>Edit Master text styles</a:t>
            </a:r>
          </a:p>
          <a:p>
            <a:pPr lvl="1"/>
            <a:r>
              <a:rPr lang="en-US"/>
              <a:t>Second level</a:t>
            </a:r>
          </a:p>
        </p:txBody>
      </p:sp>
      <p:sp>
        <p:nvSpPr>
          <p:cNvPr id="14" name="Text Placeholder 3">
            <a:extLst>
              <a:ext uri="{FF2B5EF4-FFF2-40B4-BE49-F238E27FC236}">
                <a16:creationId xmlns:a16="http://schemas.microsoft.com/office/drawing/2014/main" id="{D69CA39A-E967-4A68-A944-35C345A456D5}"/>
              </a:ext>
            </a:extLst>
          </p:cNvPr>
          <p:cNvSpPr>
            <a:spLocks noGrp="1"/>
          </p:cNvSpPr>
          <p:nvPr>
            <p:ph type="body" sz="quarter" idx="19"/>
          </p:nvPr>
        </p:nvSpPr>
        <p:spPr>
          <a:xfrm>
            <a:off x="4722455" y="4267940"/>
            <a:ext cx="2745503" cy="1458912"/>
          </a:xfrm>
        </p:spPr>
        <p:txBody>
          <a:bodyPr/>
          <a:lstStyle>
            <a:lvl1pPr algn="ctr">
              <a:lnSpc>
                <a:spcPct val="100000"/>
              </a:lnSpc>
              <a:spcBef>
                <a:spcPts val="600"/>
              </a:spcBef>
              <a:defRPr sz="2400">
                <a:solidFill>
                  <a:schemeClr val="accent1"/>
                </a:solidFill>
              </a:defRPr>
            </a:lvl1pPr>
            <a:lvl2pPr marL="0" indent="0" algn="ctr">
              <a:lnSpc>
                <a:spcPct val="100000"/>
              </a:lnSpc>
              <a:spcBef>
                <a:spcPts val="600"/>
              </a:spcBef>
              <a:buFont typeface="Open Sans" panose="020B0606030504020204" pitchFamily="34" charset="0"/>
              <a:buChar char="​"/>
              <a:defRPr/>
            </a:lvl2pPr>
          </a:lstStyle>
          <a:p>
            <a:pPr lvl="0"/>
            <a:r>
              <a:rPr lang="en-US"/>
              <a:t>Edit Master text styles</a:t>
            </a:r>
          </a:p>
          <a:p>
            <a:pPr lvl="1"/>
            <a:r>
              <a:rPr lang="en-US"/>
              <a:t>Second level</a:t>
            </a:r>
          </a:p>
        </p:txBody>
      </p:sp>
      <p:sp>
        <p:nvSpPr>
          <p:cNvPr id="15" name="Text Placeholder 3">
            <a:extLst>
              <a:ext uri="{FF2B5EF4-FFF2-40B4-BE49-F238E27FC236}">
                <a16:creationId xmlns:a16="http://schemas.microsoft.com/office/drawing/2014/main" id="{41A16A22-350B-4B24-A3CD-4D5DE470DEEB}"/>
              </a:ext>
            </a:extLst>
          </p:cNvPr>
          <p:cNvSpPr>
            <a:spLocks noGrp="1"/>
          </p:cNvSpPr>
          <p:nvPr>
            <p:ph type="body" sz="quarter" idx="20"/>
          </p:nvPr>
        </p:nvSpPr>
        <p:spPr>
          <a:xfrm>
            <a:off x="7925277" y="4267940"/>
            <a:ext cx="2745503" cy="1458912"/>
          </a:xfrm>
        </p:spPr>
        <p:txBody>
          <a:bodyPr/>
          <a:lstStyle>
            <a:lvl1pPr algn="ctr">
              <a:lnSpc>
                <a:spcPct val="100000"/>
              </a:lnSpc>
              <a:spcBef>
                <a:spcPts val="600"/>
              </a:spcBef>
              <a:defRPr sz="2400">
                <a:solidFill>
                  <a:schemeClr val="accent2"/>
                </a:solidFill>
              </a:defRPr>
            </a:lvl1pPr>
            <a:lvl2pPr marL="0" indent="0" algn="ctr">
              <a:lnSpc>
                <a:spcPct val="100000"/>
              </a:lnSpc>
              <a:spcBef>
                <a:spcPts val="600"/>
              </a:spcBef>
              <a:buFont typeface="Open Sans" panose="020B0606030504020204" pitchFamily="34" charset="0"/>
              <a:buChar char="​"/>
              <a:defRPr>
                <a:solidFill>
                  <a:schemeClr val="tx2"/>
                </a:solidFill>
              </a:defRPr>
            </a:lvl2pPr>
          </a:lstStyle>
          <a:p>
            <a:pPr lvl="0"/>
            <a:r>
              <a:rPr lang="en-US"/>
              <a:t>Edit Master text styles</a:t>
            </a:r>
          </a:p>
          <a:p>
            <a:pPr lvl="1"/>
            <a:r>
              <a:rPr lang="en-US"/>
              <a:t>Second level</a:t>
            </a:r>
          </a:p>
        </p:txBody>
      </p:sp>
    </p:spTree>
    <p:extLst>
      <p:ext uri="{BB962C8B-B14F-4D97-AF65-F5344CB8AC3E}">
        <p14:creationId xmlns:p14="http://schemas.microsoft.com/office/powerpoint/2010/main" val="145875560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7.xml><?xml version="1.0" encoding="utf-8"?>
<p:sldLayout xmlns:a="http://schemas.openxmlformats.org/drawingml/2006/main" xmlns:r="http://schemas.openxmlformats.org/officeDocument/2006/relationships" xmlns:p="http://schemas.openxmlformats.org/presentationml/2006/main" preserve="1">
  <p:cSld name="Blank">
    <p:spTree>
      <p:nvGrpSpPr>
        <p:cNvPr id="1" name=""/>
        <p:cNvGrpSpPr/>
        <p:nvPr/>
      </p:nvGrpSpPr>
      <p:grpSpPr>
        <a:xfrm>
          <a:off x="0" y="0"/>
          <a:ext cx="0" cy="0"/>
          <a:chOff x="0" y="0"/>
          <a:chExt cx="0" cy="0"/>
        </a:xfrm>
      </p:grpSpPr>
      <p:sp>
        <p:nvSpPr>
          <p:cNvPr id="6" name="TextBox 5">
            <a:extLst>
              <a:ext uri="{FF2B5EF4-FFF2-40B4-BE49-F238E27FC236}">
                <a16:creationId xmlns:a16="http://schemas.microsoft.com/office/drawing/2014/main" id="{55025D71-18A5-4A22-8386-917E1B08C46A}"/>
              </a:ext>
            </a:extLst>
          </p:cNvPr>
          <p:cNvSpPr txBox="1"/>
          <p:nvPr/>
        </p:nvSpPr>
        <p:spPr>
          <a:xfrm>
            <a:off x="11493934" y="6388100"/>
            <a:ext cx="438104" cy="365125"/>
          </a:xfrm>
          <a:prstGeom prst="rect">
            <a:avLst/>
          </a:prstGeom>
          <a:noFill/>
        </p:spPr>
        <p:txBody>
          <a:bodyPr wrap="square" lIns="0" tIns="0" rIns="0" bIns="0" rtlCol="0" anchor="ctr">
            <a:noAutofit/>
          </a:bodyPr>
          <a:lstStyle/>
          <a:p>
            <a:pPr algn="r">
              <a:lnSpc>
                <a:spcPct val="90000"/>
              </a:lnSpc>
            </a:pPr>
            <a:fld id="{7A51DB15-7364-4F0B-A3A0-1309F8830053}" type="slidenum">
              <a:rPr lang="en-US" sz="800" smtClean="0">
                <a:latin typeface="+mj-lt"/>
              </a:rPr>
              <a:pPr algn="r">
                <a:lnSpc>
                  <a:spcPct val="90000"/>
                </a:lnSpc>
              </a:pPr>
              <a:t>‹#›</a:t>
            </a:fld>
            <a:endParaRPr lang="en-US" sz="1800">
              <a:latin typeface="+mj-lt"/>
            </a:endParaRPr>
          </a:p>
        </p:txBody>
      </p:sp>
      <p:sp>
        <p:nvSpPr>
          <p:cNvPr id="9" name="TextBox 8">
            <a:extLst>
              <a:ext uri="{FF2B5EF4-FFF2-40B4-BE49-F238E27FC236}">
                <a16:creationId xmlns:a16="http://schemas.microsoft.com/office/drawing/2014/main" id="{CE1BCD8C-97DA-4F07-B9DD-4F3DE630D041}"/>
              </a:ext>
            </a:extLst>
          </p:cNvPr>
          <p:cNvSpPr txBox="1"/>
          <p:nvPr/>
        </p:nvSpPr>
        <p:spPr>
          <a:xfrm>
            <a:off x="2118108" y="6510279"/>
            <a:ext cx="1966005" cy="150871"/>
          </a:xfrm>
          <a:prstGeom prst="rect">
            <a:avLst/>
          </a:prstGeom>
          <a:noFill/>
        </p:spPr>
        <p:txBody>
          <a:bodyPr wrap="square" lIns="0" tIns="0" rIns="0" bIns="0" rtlCol="0">
            <a:no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lang="en-US" sz="800">
                <a:solidFill>
                  <a:schemeClr val="tx1"/>
                </a:solidFill>
                <a:latin typeface="+mj-lt"/>
              </a:rPr>
              <a:t>©</a:t>
            </a:r>
            <a:r>
              <a:rPr lang="is-IS" sz="800">
                <a:solidFill>
                  <a:schemeClr val="tx1"/>
                </a:solidFill>
                <a:latin typeface="+mj-lt"/>
              </a:rPr>
              <a:t>2018</a:t>
            </a:r>
            <a:r>
              <a:rPr lang="en-US" sz="800">
                <a:solidFill>
                  <a:schemeClr val="tx1"/>
                </a:solidFill>
                <a:latin typeface="+mj-lt"/>
              </a:rPr>
              <a:t> VMware, Inc.</a:t>
            </a:r>
          </a:p>
          <a:p>
            <a:pPr>
              <a:lnSpc>
                <a:spcPct val="90000"/>
              </a:lnSpc>
            </a:pPr>
            <a:endParaRPr lang="en-US" sz="800">
              <a:solidFill>
                <a:schemeClr val="tx1"/>
              </a:solidFill>
              <a:latin typeface="+mj-lt"/>
            </a:endParaRPr>
          </a:p>
        </p:txBody>
      </p:sp>
    </p:spTree>
    <p:extLst>
      <p:ext uri="{BB962C8B-B14F-4D97-AF65-F5344CB8AC3E}">
        <p14:creationId xmlns:p14="http://schemas.microsoft.com/office/powerpoint/2010/main" val="422898148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8.xml><?xml version="1.0" encoding="utf-8"?>
<p:sldLayout xmlns:a="http://schemas.openxmlformats.org/drawingml/2006/main" xmlns:r="http://schemas.openxmlformats.org/officeDocument/2006/relationships" xmlns:p="http://schemas.openxmlformats.org/presentationml/2006/main" showMasterSp="0" preserve="1">
  <p:cSld name="Thank You / Closing">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3EA73C23-56DE-4A7B-B974-6593CE39F432}"/>
              </a:ext>
            </a:extLst>
          </p:cNvPr>
          <p:cNvPicPr>
            <a:picLocks noChangeAspect="1"/>
          </p:cNvPicPr>
          <p:nvPr/>
        </p:nvPicPr>
        <p:blipFill>
          <a:blip r:embed="rId2"/>
          <a:stretch>
            <a:fillRect/>
          </a:stretch>
        </p:blipFill>
        <p:spPr bwMode="ltGray">
          <a:xfrm flipH="1" flipV="1">
            <a:off x="4130988" y="0"/>
            <a:ext cx="8061012" cy="6858000"/>
          </a:xfrm>
          <a:prstGeom prst="rect">
            <a:avLst/>
          </a:prstGeom>
        </p:spPr>
      </p:pic>
      <p:sp>
        <p:nvSpPr>
          <p:cNvPr id="2" name="Title 1"/>
          <p:cNvSpPr>
            <a:spLocks noGrp="1"/>
          </p:cNvSpPr>
          <p:nvPr>
            <p:ph type="title" hasCustomPrompt="1"/>
          </p:nvPr>
        </p:nvSpPr>
        <p:spPr>
          <a:xfrm>
            <a:off x="584193" y="3728720"/>
            <a:ext cx="6429002" cy="1229360"/>
          </a:xfrm>
        </p:spPr>
        <p:txBody>
          <a:bodyPr wrap="square" anchor="b"/>
          <a:lstStyle>
            <a:lvl1pPr algn="l">
              <a:defRPr sz="5000" b="0" cap="none" baseline="0"/>
            </a:lvl1pPr>
          </a:lstStyle>
          <a:p>
            <a:r>
              <a:rPr lang="en-US"/>
              <a:t>Thank You</a:t>
            </a:r>
          </a:p>
        </p:txBody>
      </p:sp>
      <p:grpSp>
        <p:nvGrpSpPr>
          <p:cNvPr id="140" name="Group 139">
            <a:extLst>
              <a:ext uri="{FF2B5EF4-FFF2-40B4-BE49-F238E27FC236}">
                <a16:creationId xmlns:a16="http://schemas.microsoft.com/office/drawing/2014/main" id="{78885EFB-2229-4796-8D57-8C571C2535ED}"/>
              </a:ext>
            </a:extLst>
          </p:cNvPr>
          <p:cNvGrpSpPr/>
          <p:nvPr/>
        </p:nvGrpSpPr>
        <p:grpSpPr bwMode="black">
          <a:xfrm>
            <a:off x="618040" y="6446045"/>
            <a:ext cx="1100079" cy="173355"/>
            <a:chOff x="-84138" y="5622925"/>
            <a:chExt cx="4330701" cy="682626"/>
          </a:xfrm>
        </p:grpSpPr>
        <p:sp>
          <p:nvSpPr>
            <p:cNvPr id="141" name="Freeform 6">
              <a:extLst>
                <a:ext uri="{FF2B5EF4-FFF2-40B4-BE49-F238E27FC236}">
                  <a16:creationId xmlns:a16="http://schemas.microsoft.com/office/drawing/2014/main" id="{CED77201-EF96-4E69-992A-CF56FF08D6C8}"/>
                </a:ext>
              </a:extLst>
            </p:cNvPr>
            <p:cNvSpPr>
              <a:spLocks/>
            </p:cNvSpPr>
            <p:nvPr/>
          </p:nvSpPr>
          <p:spPr bwMode="black">
            <a:xfrm>
              <a:off x="1589088" y="5649913"/>
              <a:ext cx="914400" cy="647700"/>
            </a:xfrm>
            <a:custGeom>
              <a:avLst/>
              <a:gdLst>
                <a:gd name="T0" fmla="*/ 52 w 243"/>
                <a:gd name="T1" fmla="*/ 159 h 170"/>
                <a:gd name="T2" fmla="*/ 2 w 243"/>
                <a:gd name="T3" fmla="*/ 19 h 170"/>
                <a:gd name="T4" fmla="*/ 0 w 243"/>
                <a:gd name="T5" fmla="*/ 12 h 170"/>
                <a:gd name="T6" fmla="*/ 13 w 243"/>
                <a:gd name="T7" fmla="*/ 0 h 170"/>
                <a:gd name="T8" fmla="*/ 25 w 243"/>
                <a:gd name="T9" fmla="*/ 11 h 170"/>
                <a:gd name="T10" fmla="*/ 67 w 243"/>
                <a:gd name="T11" fmla="*/ 131 h 170"/>
                <a:gd name="T12" fmla="*/ 109 w 243"/>
                <a:gd name="T13" fmla="*/ 10 h 170"/>
                <a:gd name="T14" fmla="*/ 121 w 243"/>
                <a:gd name="T15" fmla="*/ 0 h 170"/>
                <a:gd name="T16" fmla="*/ 122 w 243"/>
                <a:gd name="T17" fmla="*/ 0 h 170"/>
                <a:gd name="T18" fmla="*/ 135 w 243"/>
                <a:gd name="T19" fmla="*/ 10 h 170"/>
                <a:gd name="T20" fmla="*/ 177 w 243"/>
                <a:gd name="T21" fmla="*/ 131 h 170"/>
                <a:gd name="T22" fmla="*/ 219 w 243"/>
                <a:gd name="T23" fmla="*/ 10 h 170"/>
                <a:gd name="T24" fmla="*/ 231 w 243"/>
                <a:gd name="T25" fmla="*/ 0 h 170"/>
                <a:gd name="T26" fmla="*/ 243 w 243"/>
                <a:gd name="T27" fmla="*/ 12 h 170"/>
                <a:gd name="T28" fmla="*/ 241 w 243"/>
                <a:gd name="T29" fmla="*/ 19 h 170"/>
                <a:gd name="T30" fmla="*/ 191 w 243"/>
                <a:gd name="T31" fmla="*/ 159 h 170"/>
                <a:gd name="T32" fmla="*/ 177 w 243"/>
                <a:gd name="T33" fmla="*/ 170 h 170"/>
                <a:gd name="T34" fmla="*/ 176 w 243"/>
                <a:gd name="T35" fmla="*/ 170 h 170"/>
                <a:gd name="T36" fmla="*/ 163 w 243"/>
                <a:gd name="T37" fmla="*/ 159 h 170"/>
                <a:gd name="T38" fmla="*/ 122 w 243"/>
                <a:gd name="T39" fmla="*/ 40 h 170"/>
                <a:gd name="T40" fmla="*/ 80 w 243"/>
                <a:gd name="T41" fmla="*/ 159 h 170"/>
                <a:gd name="T42" fmla="*/ 66 w 243"/>
                <a:gd name="T43" fmla="*/ 170 h 170"/>
                <a:gd name="T44" fmla="*/ 66 w 243"/>
                <a:gd name="T45" fmla="*/ 170 h 170"/>
                <a:gd name="T46" fmla="*/ 52 w 243"/>
                <a:gd name="T47" fmla="*/ 159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43" h="170">
                  <a:moveTo>
                    <a:pt x="52" y="159"/>
                  </a:moveTo>
                  <a:cubicBezTo>
                    <a:pt x="2" y="19"/>
                    <a:pt x="2" y="19"/>
                    <a:pt x="2" y="19"/>
                  </a:cubicBezTo>
                  <a:cubicBezTo>
                    <a:pt x="1" y="17"/>
                    <a:pt x="0" y="14"/>
                    <a:pt x="0" y="12"/>
                  </a:cubicBezTo>
                  <a:cubicBezTo>
                    <a:pt x="0" y="6"/>
                    <a:pt x="5" y="0"/>
                    <a:pt x="13" y="0"/>
                  </a:cubicBezTo>
                  <a:cubicBezTo>
                    <a:pt x="19" y="0"/>
                    <a:pt x="23" y="4"/>
                    <a:pt x="25" y="11"/>
                  </a:cubicBezTo>
                  <a:cubicBezTo>
                    <a:pt x="67" y="131"/>
                    <a:pt x="67" y="131"/>
                    <a:pt x="67" y="131"/>
                  </a:cubicBezTo>
                  <a:cubicBezTo>
                    <a:pt x="109" y="10"/>
                    <a:pt x="109" y="10"/>
                    <a:pt x="109" y="10"/>
                  </a:cubicBezTo>
                  <a:cubicBezTo>
                    <a:pt x="111" y="4"/>
                    <a:pt x="114" y="0"/>
                    <a:pt x="121" y="0"/>
                  </a:cubicBezTo>
                  <a:cubicBezTo>
                    <a:pt x="122" y="0"/>
                    <a:pt x="122" y="0"/>
                    <a:pt x="122" y="0"/>
                  </a:cubicBezTo>
                  <a:cubicBezTo>
                    <a:pt x="129" y="0"/>
                    <a:pt x="133" y="4"/>
                    <a:pt x="135" y="10"/>
                  </a:cubicBezTo>
                  <a:cubicBezTo>
                    <a:pt x="177" y="131"/>
                    <a:pt x="177" y="131"/>
                    <a:pt x="177" y="131"/>
                  </a:cubicBezTo>
                  <a:cubicBezTo>
                    <a:pt x="219" y="10"/>
                    <a:pt x="219" y="10"/>
                    <a:pt x="219" y="10"/>
                  </a:cubicBezTo>
                  <a:cubicBezTo>
                    <a:pt x="221" y="5"/>
                    <a:pt x="224" y="0"/>
                    <a:pt x="231" y="0"/>
                  </a:cubicBezTo>
                  <a:cubicBezTo>
                    <a:pt x="238" y="0"/>
                    <a:pt x="243" y="6"/>
                    <a:pt x="243" y="12"/>
                  </a:cubicBezTo>
                  <a:cubicBezTo>
                    <a:pt x="243" y="14"/>
                    <a:pt x="242" y="17"/>
                    <a:pt x="241" y="19"/>
                  </a:cubicBezTo>
                  <a:cubicBezTo>
                    <a:pt x="191" y="159"/>
                    <a:pt x="191" y="159"/>
                    <a:pt x="191" y="159"/>
                  </a:cubicBezTo>
                  <a:cubicBezTo>
                    <a:pt x="188" y="166"/>
                    <a:pt x="183" y="170"/>
                    <a:pt x="177" y="170"/>
                  </a:cubicBezTo>
                  <a:cubicBezTo>
                    <a:pt x="176" y="170"/>
                    <a:pt x="176" y="170"/>
                    <a:pt x="176" y="170"/>
                  </a:cubicBezTo>
                  <a:cubicBezTo>
                    <a:pt x="170" y="170"/>
                    <a:pt x="165" y="166"/>
                    <a:pt x="163" y="159"/>
                  </a:cubicBezTo>
                  <a:cubicBezTo>
                    <a:pt x="122" y="40"/>
                    <a:pt x="122" y="40"/>
                    <a:pt x="122" y="40"/>
                  </a:cubicBezTo>
                  <a:cubicBezTo>
                    <a:pt x="80" y="159"/>
                    <a:pt x="80" y="159"/>
                    <a:pt x="80" y="159"/>
                  </a:cubicBezTo>
                  <a:cubicBezTo>
                    <a:pt x="78" y="166"/>
                    <a:pt x="73" y="170"/>
                    <a:pt x="66" y="170"/>
                  </a:cubicBezTo>
                  <a:cubicBezTo>
                    <a:pt x="66" y="170"/>
                    <a:pt x="66" y="170"/>
                    <a:pt x="66" y="170"/>
                  </a:cubicBezTo>
                  <a:cubicBezTo>
                    <a:pt x="60" y="170"/>
                    <a:pt x="55" y="166"/>
                    <a:pt x="52" y="159"/>
                  </a:cubicBezTo>
                </a:path>
              </a:pathLst>
            </a:custGeom>
            <a:solidFill>
              <a:srgbClr val="717073"/>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baseline="0"/>
            </a:p>
          </p:txBody>
        </p:sp>
        <p:sp>
          <p:nvSpPr>
            <p:cNvPr id="142" name="Freeform 7">
              <a:extLst>
                <a:ext uri="{FF2B5EF4-FFF2-40B4-BE49-F238E27FC236}">
                  <a16:creationId xmlns:a16="http://schemas.microsoft.com/office/drawing/2014/main" id="{F0E8F838-CCAD-4AD0-BFCB-F9EBD64AA16F}"/>
                </a:ext>
              </a:extLst>
            </p:cNvPr>
            <p:cNvSpPr>
              <a:spLocks/>
            </p:cNvSpPr>
            <p:nvPr/>
          </p:nvSpPr>
          <p:spPr bwMode="black">
            <a:xfrm>
              <a:off x="3163888" y="5649913"/>
              <a:ext cx="354013" cy="647700"/>
            </a:xfrm>
            <a:custGeom>
              <a:avLst/>
              <a:gdLst>
                <a:gd name="T0" fmla="*/ 0 w 94"/>
                <a:gd name="T1" fmla="*/ 13 h 170"/>
                <a:gd name="T2" fmla="*/ 12 w 94"/>
                <a:gd name="T3" fmla="*/ 0 h 170"/>
                <a:gd name="T4" fmla="*/ 24 w 94"/>
                <a:gd name="T5" fmla="*/ 13 h 170"/>
                <a:gd name="T6" fmla="*/ 24 w 94"/>
                <a:gd name="T7" fmla="*/ 41 h 170"/>
                <a:gd name="T8" fmla="*/ 82 w 94"/>
                <a:gd name="T9" fmla="*/ 0 h 170"/>
                <a:gd name="T10" fmla="*/ 94 w 94"/>
                <a:gd name="T11" fmla="*/ 13 h 170"/>
                <a:gd name="T12" fmla="*/ 83 w 94"/>
                <a:gd name="T13" fmla="*/ 25 h 170"/>
                <a:gd name="T14" fmla="*/ 24 w 94"/>
                <a:gd name="T15" fmla="*/ 101 h 170"/>
                <a:gd name="T16" fmla="*/ 24 w 94"/>
                <a:gd name="T17" fmla="*/ 157 h 170"/>
                <a:gd name="T18" fmla="*/ 12 w 94"/>
                <a:gd name="T19" fmla="*/ 170 h 170"/>
                <a:gd name="T20" fmla="*/ 0 w 94"/>
                <a:gd name="T21" fmla="*/ 157 h 170"/>
                <a:gd name="T22" fmla="*/ 0 w 94"/>
                <a:gd name="T23" fmla="*/ 13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4" h="170">
                  <a:moveTo>
                    <a:pt x="0" y="13"/>
                  </a:moveTo>
                  <a:cubicBezTo>
                    <a:pt x="0" y="6"/>
                    <a:pt x="5" y="0"/>
                    <a:pt x="12" y="0"/>
                  </a:cubicBezTo>
                  <a:cubicBezTo>
                    <a:pt x="19" y="0"/>
                    <a:pt x="24" y="5"/>
                    <a:pt x="24" y="13"/>
                  </a:cubicBezTo>
                  <a:cubicBezTo>
                    <a:pt x="24" y="41"/>
                    <a:pt x="24" y="41"/>
                    <a:pt x="24" y="41"/>
                  </a:cubicBezTo>
                  <a:cubicBezTo>
                    <a:pt x="37" y="13"/>
                    <a:pt x="64" y="0"/>
                    <a:pt x="82" y="0"/>
                  </a:cubicBezTo>
                  <a:cubicBezTo>
                    <a:pt x="89" y="0"/>
                    <a:pt x="94" y="6"/>
                    <a:pt x="94" y="13"/>
                  </a:cubicBezTo>
                  <a:cubicBezTo>
                    <a:pt x="94" y="20"/>
                    <a:pt x="89" y="24"/>
                    <a:pt x="83" y="25"/>
                  </a:cubicBezTo>
                  <a:cubicBezTo>
                    <a:pt x="51" y="29"/>
                    <a:pt x="24" y="53"/>
                    <a:pt x="24" y="101"/>
                  </a:cubicBezTo>
                  <a:cubicBezTo>
                    <a:pt x="24" y="157"/>
                    <a:pt x="24" y="157"/>
                    <a:pt x="24" y="157"/>
                  </a:cubicBezTo>
                  <a:cubicBezTo>
                    <a:pt x="24" y="164"/>
                    <a:pt x="19" y="170"/>
                    <a:pt x="12" y="170"/>
                  </a:cubicBezTo>
                  <a:cubicBezTo>
                    <a:pt x="5" y="170"/>
                    <a:pt x="0" y="164"/>
                    <a:pt x="0" y="157"/>
                  </a:cubicBezTo>
                  <a:lnTo>
                    <a:pt x="0" y="13"/>
                  </a:lnTo>
                  <a:close/>
                </a:path>
              </a:pathLst>
            </a:custGeom>
            <a:solidFill>
              <a:srgbClr val="717073"/>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baseline="0"/>
            </a:p>
          </p:txBody>
        </p:sp>
        <p:sp>
          <p:nvSpPr>
            <p:cNvPr id="143" name="Freeform 8">
              <a:extLst>
                <a:ext uri="{FF2B5EF4-FFF2-40B4-BE49-F238E27FC236}">
                  <a16:creationId xmlns:a16="http://schemas.microsoft.com/office/drawing/2014/main" id="{DAD5F303-4B2B-4BA7-9E3E-CF2ECE2DE1D8}"/>
                </a:ext>
              </a:extLst>
            </p:cNvPr>
            <p:cNvSpPr>
              <a:spLocks noEditPoints="1"/>
            </p:cNvSpPr>
            <p:nvPr/>
          </p:nvSpPr>
          <p:spPr bwMode="black">
            <a:xfrm>
              <a:off x="3509963" y="5649913"/>
              <a:ext cx="579438" cy="655638"/>
            </a:xfrm>
            <a:custGeom>
              <a:avLst/>
              <a:gdLst>
                <a:gd name="T0" fmla="*/ 129 w 154"/>
                <a:gd name="T1" fmla="*/ 76 h 172"/>
                <a:gd name="T2" fmla="*/ 77 w 154"/>
                <a:gd name="T3" fmla="*/ 21 h 172"/>
                <a:gd name="T4" fmla="*/ 25 w 154"/>
                <a:gd name="T5" fmla="*/ 76 h 172"/>
                <a:gd name="T6" fmla="*/ 129 w 154"/>
                <a:gd name="T7" fmla="*/ 76 h 172"/>
                <a:gd name="T8" fmla="*/ 81 w 154"/>
                <a:gd name="T9" fmla="*/ 172 h 172"/>
                <a:gd name="T10" fmla="*/ 0 w 154"/>
                <a:gd name="T11" fmla="*/ 86 h 172"/>
                <a:gd name="T12" fmla="*/ 0 w 154"/>
                <a:gd name="T13" fmla="*/ 85 h 172"/>
                <a:gd name="T14" fmla="*/ 78 w 154"/>
                <a:gd name="T15" fmla="*/ 0 h 172"/>
                <a:gd name="T16" fmla="*/ 154 w 154"/>
                <a:gd name="T17" fmla="*/ 83 h 172"/>
                <a:gd name="T18" fmla="*/ 142 w 154"/>
                <a:gd name="T19" fmla="*/ 95 h 172"/>
                <a:gd name="T20" fmla="*/ 25 w 154"/>
                <a:gd name="T21" fmla="*/ 95 h 172"/>
                <a:gd name="T22" fmla="*/ 82 w 154"/>
                <a:gd name="T23" fmla="*/ 150 h 172"/>
                <a:gd name="T24" fmla="*/ 129 w 154"/>
                <a:gd name="T25" fmla="*/ 131 h 172"/>
                <a:gd name="T26" fmla="*/ 136 w 154"/>
                <a:gd name="T27" fmla="*/ 128 h 172"/>
                <a:gd name="T28" fmla="*/ 146 w 154"/>
                <a:gd name="T29" fmla="*/ 139 h 172"/>
                <a:gd name="T30" fmla="*/ 142 w 154"/>
                <a:gd name="T31" fmla="*/ 147 h 172"/>
                <a:gd name="T32" fmla="*/ 81 w 154"/>
                <a:gd name="T33" fmla="*/ 172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4" h="172">
                  <a:moveTo>
                    <a:pt x="129" y="76"/>
                  </a:moveTo>
                  <a:cubicBezTo>
                    <a:pt x="127" y="47"/>
                    <a:pt x="110" y="21"/>
                    <a:pt x="77" y="21"/>
                  </a:cubicBezTo>
                  <a:cubicBezTo>
                    <a:pt x="49" y="21"/>
                    <a:pt x="28" y="44"/>
                    <a:pt x="25" y="76"/>
                  </a:cubicBezTo>
                  <a:lnTo>
                    <a:pt x="129" y="76"/>
                  </a:lnTo>
                  <a:close/>
                  <a:moveTo>
                    <a:pt x="81" y="172"/>
                  </a:moveTo>
                  <a:cubicBezTo>
                    <a:pt x="36" y="172"/>
                    <a:pt x="0" y="137"/>
                    <a:pt x="0" y="86"/>
                  </a:cubicBezTo>
                  <a:cubicBezTo>
                    <a:pt x="0" y="85"/>
                    <a:pt x="0" y="85"/>
                    <a:pt x="0" y="85"/>
                  </a:cubicBezTo>
                  <a:cubicBezTo>
                    <a:pt x="0" y="38"/>
                    <a:pt x="33" y="0"/>
                    <a:pt x="78" y="0"/>
                  </a:cubicBezTo>
                  <a:cubicBezTo>
                    <a:pt x="126" y="0"/>
                    <a:pt x="154" y="40"/>
                    <a:pt x="154" y="83"/>
                  </a:cubicBezTo>
                  <a:cubicBezTo>
                    <a:pt x="154" y="90"/>
                    <a:pt x="148" y="95"/>
                    <a:pt x="142" y="95"/>
                  </a:cubicBezTo>
                  <a:cubicBezTo>
                    <a:pt x="25" y="95"/>
                    <a:pt x="25" y="95"/>
                    <a:pt x="25" y="95"/>
                  </a:cubicBezTo>
                  <a:cubicBezTo>
                    <a:pt x="28" y="130"/>
                    <a:pt x="53" y="150"/>
                    <a:pt x="82" y="150"/>
                  </a:cubicBezTo>
                  <a:cubicBezTo>
                    <a:pt x="102" y="150"/>
                    <a:pt x="117" y="142"/>
                    <a:pt x="129" y="131"/>
                  </a:cubicBezTo>
                  <a:cubicBezTo>
                    <a:pt x="131" y="130"/>
                    <a:pt x="133" y="128"/>
                    <a:pt x="136" y="128"/>
                  </a:cubicBezTo>
                  <a:cubicBezTo>
                    <a:pt x="142" y="128"/>
                    <a:pt x="146" y="133"/>
                    <a:pt x="146" y="139"/>
                  </a:cubicBezTo>
                  <a:cubicBezTo>
                    <a:pt x="146" y="142"/>
                    <a:pt x="145" y="145"/>
                    <a:pt x="142" y="147"/>
                  </a:cubicBezTo>
                  <a:cubicBezTo>
                    <a:pt x="127" y="162"/>
                    <a:pt x="109" y="172"/>
                    <a:pt x="81" y="172"/>
                  </a:cubicBezTo>
                </a:path>
              </a:pathLst>
            </a:custGeom>
            <a:solidFill>
              <a:srgbClr val="717073"/>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baseline="0"/>
            </a:p>
          </p:txBody>
        </p:sp>
        <p:sp>
          <p:nvSpPr>
            <p:cNvPr id="144" name="Freeform 9">
              <a:extLst>
                <a:ext uri="{FF2B5EF4-FFF2-40B4-BE49-F238E27FC236}">
                  <a16:creationId xmlns:a16="http://schemas.microsoft.com/office/drawing/2014/main" id="{32B47895-6440-4252-83A9-6D02AEBE7B9B}"/>
                </a:ext>
              </a:extLst>
            </p:cNvPr>
            <p:cNvSpPr>
              <a:spLocks noEditPoints="1"/>
            </p:cNvSpPr>
            <p:nvPr/>
          </p:nvSpPr>
          <p:spPr bwMode="black">
            <a:xfrm>
              <a:off x="2503488" y="5649913"/>
              <a:ext cx="547688" cy="655638"/>
            </a:xfrm>
            <a:custGeom>
              <a:avLst/>
              <a:gdLst>
                <a:gd name="T0" fmla="*/ 122 w 146"/>
                <a:gd name="T1" fmla="*/ 107 h 172"/>
                <a:gd name="T2" fmla="*/ 122 w 146"/>
                <a:gd name="T3" fmla="*/ 91 h 172"/>
                <a:gd name="T4" fmla="*/ 74 w 146"/>
                <a:gd name="T5" fmla="*/ 84 h 172"/>
                <a:gd name="T6" fmla="*/ 25 w 146"/>
                <a:gd name="T7" fmla="*/ 118 h 172"/>
                <a:gd name="T8" fmla="*/ 25 w 146"/>
                <a:gd name="T9" fmla="*/ 119 h 172"/>
                <a:gd name="T10" fmla="*/ 67 w 146"/>
                <a:gd name="T11" fmla="*/ 152 h 172"/>
                <a:gd name="T12" fmla="*/ 122 w 146"/>
                <a:gd name="T13" fmla="*/ 107 h 172"/>
                <a:gd name="T14" fmla="*/ 0 w 146"/>
                <a:gd name="T15" fmla="*/ 120 h 172"/>
                <a:gd name="T16" fmla="*/ 0 w 146"/>
                <a:gd name="T17" fmla="*/ 119 h 172"/>
                <a:gd name="T18" fmla="*/ 71 w 146"/>
                <a:gd name="T19" fmla="*/ 66 h 172"/>
                <a:gd name="T20" fmla="*/ 122 w 146"/>
                <a:gd name="T21" fmla="*/ 73 h 172"/>
                <a:gd name="T22" fmla="*/ 122 w 146"/>
                <a:gd name="T23" fmla="*/ 67 h 172"/>
                <a:gd name="T24" fmla="*/ 73 w 146"/>
                <a:gd name="T25" fmla="*/ 22 h 172"/>
                <a:gd name="T26" fmla="*/ 34 w 146"/>
                <a:gd name="T27" fmla="*/ 30 h 172"/>
                <a:gd name="T28" fmla="*/ 30 w 146"/>
                <a:gd name="T29" fmla="*/ 31 h 172"/>
                <a:gd name="T30" fmla="*/ 19 w 146"/>
                <a:gd name="T31" fmla="*/ 20 h 172"/>
                <a:gd name="T32" fmla="*/ 26 w 146"/>
                <a:gd name="T33" fmla="*/ 10 h 172"/>
                <a:gd name="T34" fmla="*/ 75 w 146"/>
                <a:gd name="T35" fmla="*/ 0 h 172"/>
                <a:gd name="T36" fmla="*/ 129 w 146"/>
                <a:gd name="T37" fmla="*/ 19 h 172"/>
                <a:gd name="T38" fmla="*/ 146 w 146"/>
                <a:gd name="T39" fmla="*/ 67 h 172"/>
                <a:gd name="T40" fmla="*/ 146 w 146"/>
                <a:gd name="T41" fmla="*/ 158 h 172"/>
                <a:gd name="T42" fmla="*/ 134 w 146"/>
                <a:gd name="T43" fmla="*/ 170 h 172"/>
                <a:gd name="T44" fmla="*/ 122 w 146"/>
                <a:gd name="T45" fmla="*/ 159 h 172"/>
                <a:gd name="T46" fmla="*/ 122 w 146"/>
                <a:gd name="T47" fmla="*/ 143 h 172"/>
                <a:gd name="T48" fmla="*/ 62 w 146"/>
                <a:gd name="T49" fmla="*/ 172 h 172"/>
                <a:gd name="T50" fmla="*/ 0 w 146"/>
                <a:gd name="T51" fmla="*/ 12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6" h="172">
                  <a:moveTo>
                    <a:pt x="122" y="107"/>
                  </a:moveTo>
                  <a:cubicBezTo>
                    <a:pt x="122" y="91"/>
                    <a:pt x="122" y="91"/>
                    <a:pt x="122" y="91"/>
                  </a:cubicBezTo>
                  <a:cubicBezTo>
                    <a:pt x="110" y="88"/>
                    <a:pt x="94" y="84"/>
                    <a:pt x="74" y="84"/>
                  </a:cubicBezTo>
                  <a:cubicBezTo>
                    <a:pt x="43" y="84"/>
                    <a:pt x="25" y="98"/>
                    <a:pt x="25" y="118"/>
                  </a:cubicBezTo>
                  <a:cubicBezTo>
                    <a:pt x="25" y="119"/>
                    <a:pt x="25" y="119"/>
                    <a:pt x="25" y="119"/>
                  </a:cubicBezTo>
                  <a:cubicBezTo>
                    <a:pt x="25" y="140"/>
                    <a:pt x="45" y="152"/>
                    <a:pt x="67" y="152"/>
                  </a:cubicBezTo>
                  <a:cubicBezTo>
                    <a:pt x="97" y="152"/>
                    <a:pt x="122" y="133"/>
                    <a:pt x="122" y="107"/>
                  </a:cubicBezTo>
                  <a:moveTo>
                    <a:pt x="0" y="120"/>
                  </a:moveTo>
                  <a:cubicBezTo>
                    <a:pt x="0" y="119"/>
                    <a:pt x="0" y="119"/>
                    <a:pt x="0" y="119"/>
                  </a:cubicBezTo>
                  <a:cubicBezTo>
                    <a:pt x="0" y="85"/>
                    <a:pt x="29" y="66"/>
                    <a:pt x="71" y="66"/>
                  </a:cubicBezTo>
                  <a:cubicBezTo>
                    <a:pt x="92" y="66"/>
                    <a:pt x="107" y="69"/>
                    <a:pt x="122" y="73"/>
                  </a:cubicBezTo>
                  <a:cubicBezTo>
                    <a:pt x="122" y="67"/>
                    <a:pt x="122" y="67"/>
                    <a:pt x="122" y="67"/>
                  </a:cubicBezTo>
                  <a:cubicBezTo>
                    <a:pt x="122" y="37"/>
                    <a:pt x="104" y="22"/>
                    <a:pt x="73" y="22"/>
                  </a:cubicBezTo>
                  <a:cubicBezTo>
                    <a:pt x="56" y="22"/>
                    <a:pt x="46" y="24"/>
                    <a:pt x="34" y="30"/>
                  </a:cubicBezTo>
                  <a:cubicBezTo>
                    <a:pt x="33" y="30"/>
                    <a:pt x="31" y="31"/>
                    <a:pt x="30" y="31"/>
                  </a:cubicBezTo>
                  <a:cubicBezTo>
                    <a:pt x="24" y="31"/>
                    <a:pt x="19" y="26"/>
                    <a:pt x="19" y="20"/>
                  </a:cubicBezTo>
                  <a:cubicBezTo>
                    <a:pt x="19" y="15"/>
                    <a:pt x="21" y="12"/>
                    <a:pt x="26" y="10"/>
                  </a:cubicBezTo>
                  <a:cubicBezTo>
                    <a:pt x="42" y="3"/>
                    <a:pt x="54" y="0"/>
                    <a:pt x="75" y="0"/>
                  </a:cubicBezTo>
                  <a:cubicBezTo>
                    <a:pt x="99" y="0"/>
                    <a:pt x="117" y="6"/>
                    <a:pt x="129" y="19"/>
                  </a:cubicBezTo>
                  <a:cubicBezTo>
                    <a:pt x="140" y="30"/>
                    <a:pt x="146" y="46"/>
                    <a:pt x="146" y="67"/>
                  </a:cubicBezTo>
                  <a:cubicBezTo>
                    <a:pt x="146" y="158"/>
                    <a:pt x="146" y="158"/>
                    <a:pt x="146" y="158"/>
                  </a:cubicBezTo>
                  <a:cubicBezTo>
                    <a:pt x="146" y="165"/>
                    <a:pt x="141" y="170"/>
                    <a:pt x="134" y="170"/>
                  </a:cubicBezTo>
                  <a:cubicBezTo>
                    <a:pt x="127" y="170"/>
                    <a:pt x="122" y="165"/>
                    <a:pt x="122" y="159"/>
                  </a:cubicBezTo>
                  <a:cubicBezTo>
                    <a:pt x="122" y="143"/>
                    <a:pt x="122" y="143"/>
                    <a:pt x="122" y="143"/>
                  </a:cubicBezTo>
                  <a:cubicBezTo>
                    <a:pt x="111" y="158"/>
                    <a:pt x="91" y="172"/>
                    <a:pt x="62" y="172"/>
                  </a:cubicBezTo>
                  <a:cubicBezTo>
                    <a:pt x="32" y="172"/>
                    <a:pt x="0" y="154"/>
                    <a:pt x="0" y="120"/>
                  </a:cubicBezTo>
                </a:path>
              </a:pathLst>
            </a:custGeom>
            <a:solidFill>
              <a:srgbClr val="717073"/>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baseline="0"/>
            </a:p>
          </p:txBody>
        </p:sp>
        <p:sp>
          <p:nvSpPr>
            <p:cNvPr id="145" name="Freeform 10">
              <a:extLst>
                <a:ext uri="{FF2B5EF4-FFF2-40B4-BE49-F238E27FC236}">
                  <a16:creationId xmlns:a16="http://schemas.microsoft.com/office/drawing/2014/main" id="{8C4B9FB6-DFBC-448B-B083-4BA70D71CE1E}"/>
                </a:ext>
              </a:extLst>
            </p:cNvPr>
            <p:cNvSpPr>
              <a:spLocks/>
            </p:cNvSpPr>
            <p:nvPr/>
          </p:nvSpPr>
          <p:spPr bwMode="black">
            <a:xfrm>
              <a:off x="-84138" y="5622925"/>
              <a:ext cx="1635125" cy="682625"/>
            </a:xfrm>
            <a:custGeom>
              <a:avLst/>
              <a:gdLst>
                <a:gd name="T0" fmla="*/ 49 w 435"/>
                <a:gd name="T1" fmla="*/ 18 h 179"/>
                <a:gd name="T2" fmla="*/ 17 w 435"/>
                <a:gd name="T3" fmla="*/ 6 h 179"/>
                <a:gd name="T4" fmla="*/ 6 w 435"/>
                <a:gd name="T5" fmla="*/ 37 h 179"/>
                <a:gd name="T6" fmla="*/ 58 w 435"/>
                <a:gd name="T7" fmla="*/ 152 h 179"/>
                <a:gd name="T8" fmla="*/ 92 w 435"/>
                <a:gd name="T9" fmla="*/ 179 h 179"/>
                <a:gd name="T10" fmla="*/ 125 w 435"/>
                <a:gd name="T11" fmla="*/ 152 h 179"/>
                <a:gd name="T12" fmla="*/ 171 w 435"/>
                <a:gd name="T13" fmla="*/ 51 h 179"/>
                <a:gd name="T14" fmla="*/ 178 w 435"/>
                <a:gd name="T15" fmla="*/ 46 h 179"/>
                <a:gd name="T16" fmla="*/ 185 w 435"/>
                <a:gd name="T17" fmla="*/ 54 h 179"/>
                <a:gd name="T18" fmla="*/ 185 w 435"/>
                <a:gd name="T19" fmla="*/ 151 h 179"/>
                <a:gd name="T20" fmla="*/ 209 w 435"/>
                <a:gd name="T21" fmla="*/ 179 h 179"/>
                <a:gd name="T22" fmla="*/ 234 w 435"/>
                <a:gd name="T23" fmla="*/ 151 h 179"/>
                <a:gd name="T24" fmla="*/ 234 w 435"/>
                <a:gd name="T25" fmla="*/ 72 h 179"/>
                <a:gd name="T26" fmla="*/ 260 w 435"/>
                <a:gd name="T27" fmla="*/ 46 h 179"/>
                <a:gd name="T28" fmla="*/ 285 w 435"/>
                <a:gd name="T29" fmla="*/ 72 h 179"/>
                <a:gd name="T30" fmla="*/ 285 w 435"/>
                <a:gd name="T31" fmla="*/ 151 h 179"/>
                <a:gd name="T32" fmla="*/ 310 w 435"/>
                <a:gd name="T33" fmla="*/ 179 h 179"/>
                <a:gd name="T34" fmla="*/ 334 w 435"/>
                <a:gd name="T35" fmla="*/ 151 h 179"/>
                <a:gd name="T36" fmla="*/ 334 w 435"/>
                <a:gd name="T37" fmla="*/ 72 h 179"/>
                <a:gd name="T38" fmla="*/ 360 w 435"/>
                <a:gd name="T39" fmla="*/ 46 h 179"/>
                <a:gd name="T40" fmla="*/ 385 w 435"/>
                <a:gd name="T41" fmla="*/ 72 h 179"/>
                <a:gd name="T42" fmla="*/ 385 w 435"/>
                <a:gd name="T43" fmla="*/ 151 h 179"/>
                <a:gd name="T44" fmla="*/ 410 w 435"/>
                <a:gd name="T45" fmla="*/ 179 h 179"/>
                <a:gd name="T46" fmla="*/ 435 w 435"/>
                <a:gd name="T47" fmla="*/ 151 h 179"/>
                <a:gd name="T48" fmla="*/ 435 w 435"/>
                <a:gd name="T49" fmla="*/ 61 h 179"/>
                <a:gd name="T50" fmla="*/ 375 w 435"/>
                <a:gd name="T51" fmla="*/ 4 h 179"/>
                <a:gd name="T52" fmla="*/ 323 w 435"/>
                <a:gd name="T53" fmla="*/ 26 h 179"/>
                <a:gd name="T54" fmla="*/ 272 w 435"/>
                <a:gd name="T55" fmla="*/ 4 h 179"/>
                <a:gd name="T56" fmla="*/ 223 w 435"/>
                <a:gd name="T57" fmla="*/ 26 h 179"/>
                <a:gd name="T58" fmla="*/ 178 w 435"/>
                <a:gd name="T59" fmla="*/ 4 h 179"/>
                <a:gd name="T60" fmla="*/ 125 w 435"/>
                <a:gd name="T61" fmla="*/ 40 h 179"/>
                <a:gd name="T62" fmla="*/ 92 w 435"/>
                <a:gd name="T63" fmla="*/ 119 h 179"/>
                <a:gd name="T64" fmla="*/ 49 w 435"/>
                <a:gd name="T65" fmla="*/ 18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35" h="179">
                  <a:moveTo>
                    <a:pt x="49" y="18"/>
                  </a:moveTo>
                  <a:cubicBezTo>
                    <a:pt x="43" y="6"/>
                    <a:pt x="30" y="0"/>
                    <a:pt x="17" y="6"/>
                  </a:cubicBezTo>
                  <a:cubicBezTo>
                    <a:pt x="5" y="12"/>
                    <a:pt x="0" y="25"/>
                    <a:pt x="6" y="37"/>
                  </a:cubicBezTo>
                  <a:cubicBezTo>
                    <a:pt x="58" y="152"/>
                    <a:pt x="58" y="152"/>
                    <a:pt x="58" y="152"/>
                  </a:cubicBezTo>
                  <a:cubicBezTo>
                    <a:pt x="67" y="169"/>
                    <a:pt x="75" y="179"/>
                    <a:pt x="92" y="179"/>
                  </a:cubicBezTo>
                  <a:cubicBezTo>
                    <a:pt x="109" y="179"/>
                    <a:pt x="117" y="169"/>
                    <a:pt x="125" y="152"/>
                  </a:cubicBezTo>
                  <a:cubicBezTo>
                    <a:pt x="125" y="152"/>
                    <a:pt x="171" y="52"/>
                    <a:pt x="171" y="51"/>
                  </a:cubicBezTo>
                  <a:cubicBezTo>
                    <a:pt x="172" y="50"/>
                    <a:pt x="173" y="46"/>
                    <a:pt x="178" y="46"/>
                  </a:cubicBezTo>
                  <a:cubicBezTo>
                    <a:pt x="182" y="47"/>
                    <a:pt x="185" y="50"/>
                    <a:pt x="185" y="54"/>
                  </a:cubicBezTo>
                  <a:cubicBezTo>
                    <a:pt x="185" y="151"/>
                    <a:pt x="185" y="151"/>
                    <a:pt x="185" y="151"/>
                  </a:cubicBezTo>
                  <a:cubicBezTo>
                    <a:pt x="185" y="166"/>
                    <a:pt x="193" y="179"/>
                    <a:pt x="209" y="179"/>
                  </a:cubicBezTo>
                  <a:cubicBezTo>
                    <a:pt x="225" y="179"/>
                    <a:pt x="234" y="166"/>
                    <a:pt x="234" y="151"/>
                  </a:cubicBezTo>
                  <a:cubicBezTo>
                    <a:pt x="234" y="72"/>
                    <a:pt x="234" y="72"/>
                    <a:pt x="234" y="72"/>
                  </a:cubicBezTo>
                  <a:cubicBezTo>
                    <a:pt x="234" y="56"/>
                    <a:pt x="245" y="46"/>
                    <a:pt x="260" y="46"/>
                  </a:cubicBezTo>
                  <a:cubicBezTo>
                    <a:pt x="275" y="46"/>
                    <a:pt x="285" y="57"/>
                    <a:pt x="285" y="72"/>
                  </a:cubicBezTo>
                  <a:cubicBezTo>
                    <a:pt x="285" y="151"/>
                    <a:pt x="285" y="151"/>
                    <a:pt x="285" y="151"/>
                  </a:cubicBezTo>
                  <a:cubicBezTo>
                    <a:pt x="285" y="166"/>
                    <a:pt x="294" y="179"/>
                    <a:pt x="310" y="179"/>
                  </a:cubicBezTo>
                  <a:cubicBezTo>
                    <a:pt x="326" y="179"/>
                    <a:pt x="334" y="166"/>
                    <a:pt x="334" y="151"/>
                  </a:cubicBezTo>
                  <a:cubicBezTo>
                    <a:pt x="334" y="72"/>
                    <a:pt x="334" y="72"/>
                    <a:pt x="334" y="72"/>
                  </a:cubicBezTo>
                  <a:cubicBezTo>
                    <a:pt x="334" y="56"/>
                    <a:pt x="345" y="46"/>
                    <a:pt x="360" y="46"/>
                  </a:cubicBezTo>
                  <a:cubicBezTo>
                    <a:pt x="375" y="46"/>
                    <a:pt x="385" y="57"/>
                    <a:pt x="385" y="72"/>
                  </a:cubicBezTo>
                  <a:cubicBezTo>
                    <a:pt x="385" y="151"/>
                    <a:pt x="385" y="151"/>
                    <a:pt x="385" y="151"/>
                  </a:cubicBezTo>
                  <a:cubicBezTo>
                    <a:pt x="385" y="166"/>
                    <a:pt x="394" y="179"/>
                    <a:pt x="410" y="179"/>
                  </a:cubicBezTo>
                  <a:cubicBezTo>
                    <a:pt x="426" y="179"/>
                    <a:pt x="435" y="166"/>
                    <a:pt x="435" y="151"/>
                  </a:cubicBezTo>
                  <a:cubicBezTo>
                    <a:pt x="435" y="61"/>
                    <a:pt x="435" y="61"/>
                    <a:pt x="435" y="61"/>
                  </a:cubicBezTo>
                  <a:cubicBezTo>
                    <a:pt x="435" y="27"/>
                    <a:pt x="408" y="4"/>
                    <a:pt x="375" y="4"/>
                  </a:cubicBezTo>
                  <a:cubicBezTo>
                    <a:pt x="343" y="4"/>
                    <a:pt x="323" y="26"/>
                    <a:pt x="323" y="26"/>
                  </a:cubicBezTo>
                  <a:cubicBezTo>
                    <a:pt x="312" y="12"/>
                    <a:pt x="297" y="4"/>
                    <a:pt x="272" y="4"/>
                  </a:cubicBezTo>
                  <a:cubicBezTo>
                    <a:pt x="246" y="4"/>
                    <a:pt x="223" y="26"/>
                    <a:pt x="223" y="26"/>
                  </a:cubicBezTo>
                  <a:cubicBezTo>
                    <a:pt x="212" y="12"/>
                    <a:pt x="194" y="4"/>
                    <a:pt x="178" y="4"/>
                  </a:cubicBezTo>
                  <a:cubicBezTo>
                    <a:pt x="155" y="4"/>
                    <a:pt x="136" y="14"/>
                    <a:pt x="125" y="40"/>
                  </a:cubicBezTo>
                  <a:cubicBezTo>
                    <a:pt x="92" y="119"/>
                    <a:pt x="92" y="119"/>
                    <a:pt x="92" y="119"/>
                  </a:cubicBezTo>
                  <a:lnTo>
                    <a:pt x="49" y="18"/>
                  </a:lnTo>
                  <a:close/>
                </a:path>
              </a:pathLst>
            </a:custGeom>
            <a:solidFill>
              <a:srgbClr val="717073"/>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baseline="0"/>
            </a:p>
          </p:txBody>
        </p:sp>
        <p:sp>
          <p:nvSpPr>
            <p:cNvPr id="146" name="Freeform 11">
              <a:extLst>
                <a:ext uri="{FF2B5EF4-FFF2-40B4-BE49-F238E27FC236}">
                  <a16:creationId xmlns:a16="http://schemas.microsoft.com/office/drawing/2014/main" id="{29826BF7-37CF-42AD-A881-1A8C836A493D}"/>
                </a:ext>
              </a:extLst>
            </p:cNvPr>
            <p:cNvSpPr>
              <a:spLocks noEditPoints="1"/>
            </p:cNvSpPr>
            <p:nvPr/>
          </p:nvSpPr>
          <p:spPr bwMode="black">
            <a:xfrm>
              <a:off x="4097338" y="5649913"/>
              <a:ext cx="149225" cy="157163"/>
            </a:xfrm>
            <a:custGeom>
              <a:avLst/>
              <a:gdLst>
                <a:gd name="T0" fmla="*/ 37 w 40"/>
                <a:gd name="T1" fmla="*/ 20 h 41"/>
                <a:gd name="T2" fmla="*/ 37 w 40"/>
                <a:gd name="T3" fmla="*/ 20 h 41"/>
                <a:gd name="T4" fmla="*/ 20 w 40"/>
                <a:gd name="T5" fmla="*/ 4 h 41"/>
                <a:gd name="T6" fmla="*/ 3 w 40"/>
                <a:gd name="T7" fmla="*/ 20 h 41"/>
                <a:gd name="T8" fmla="*/ 3 w 40"/>
                <a:gd name="T9" fmla="*/ 21 h 41"/>
                <a:gd name="T10" fmla="*/ 20 w 40"/>
                <a:gd name="T11" fmla="*/ 37 h 41"/>
                <a:gd name="T12" fmla="*/ 37 w 40"/>
                <a:gd name="T13" fmla="*/ 20 h 41"/>
                <a:gd name="T14" fmla="*/ 0 w 40"/>
                <a:gd name="T15" fmla="*/ 21 h 41"/>
                <a:gd name="T16" fmla="*/ 0 w 40"/>
                <a:gd name="T17" fmla="*/ 20 h 41"/>
                <a:gd name="T18" fmla="*/ 20 w 40"/>
                <a:gd name="T19" fmla="*/ 0 h 41"/>
                <a:gd name="T20" fmla="*/ 40 w 40"/>
                <a:gd name="T21" fmla="*/ 20 h 41"/>
                <a:gd name="T22" fmla="*/ 40 w 40"/>
                <a:gd name="T23" fmla="*/ 20 h 41"/>
                <a:gd name="T24" fmla="*/ 20 w 40"/>
                <a:gd name="T25" fmla="*/ 41 h 41"/>
                <a:gd name="T26" fmla="*/ 0 w 40"/>
                <a:gd name="T27" fmla="*/ 2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0" h="41">
                  <a:moveTo>
                    <a:pt x="37" y="20"/>
                  </a:moveTo>
                  <a:cubicBezTo>
                    <a:pt x="37" y="20"/>
                    <a:pt x="37" y="20"/>
                    <a:pt x="37" y="20"/>
                  </a:cubicBezTo>
                  <a:cubicBezTo>
                    <a:pt x="37" y="11"/>
                    <a:pt x="29" y="4"/>
                    <a:pt x="20" y="4"/>
                  </a:cubicBezTo>
                  <a:cubicBezTo>
                    <a:pt x="11" y="4"/>
                    <a:pt x="3" y="11"/>
                    <a:pt x="3" y="20"/>
                  </a:cubicBezTo>
                  <a:cubicBezTo>
                    <a:pt x="3" y="21"/>
                    <a:pt x="3" y="21"/>
                    <a:pt x="3" y="21"/>
                  </a:cubicBezTo>
                  <a:cubicBezTo>
                    <a:pt x="3" y="30"/>
                    <a:pt x="11" y="37"/>
                    <a:pt x="20" y="37"/>
                  </a:cubicBezTo>
                  <a:cubicBezTo>
                    <a:pt x="29" y="37"/>
                    <a:pt x="37" y="30"/>
                    <a:pt x="37" y="20"/>
                  </a:cubicBezTo>
                  <a:moveTo>
                    <a:pt x="0" y="21"/>
                  </a:moveTo>
                  <a:cubicBezTo>
                    <a:pt x="0" y="20"/>
                    <a:pt x="0" y="20"/>
                    <a:pt x="0" y="20"/>
                  </a:cubicBezTo>
                  <a:cubicBezTo>
                    <a:pt x="0" y="9"/>
                    <a:pt x="9" y="0"/>
                    <a:pt x="20" y="0"/>
                  </a:cubicBezTo>
                  <a:cubicBezTo>
                    <a:pt x="32" y="0"/>
                    <a:pt x="40" y="9"/>
                    <a:pt x="40" y="20"/>
                  </a:cubicBezTo>
                  <a:cubicBezTo>
                    <a:pt x="40" y="20"/>
                    <a:pt x="40" y="20"/>
                    <a:pt x="40" y="20"/>
                  </a:cubicBezTo>
                  <a:cubicBezTo>
                    <a:pt x="40" y="32"/>
                    <a:pt x="31" y="41"/>
                    <a:pt x="20" y="41"/>
                  </a:cubicBezTo>
                  <a:cubicBezTo>
                    <a:pt x="8" y="41"/>
                    <a:pt x="0" y="32"/>
                    <a:pt x="0" y="21"/>
                  </a:cubicBezTo>
                </a:path>
              </a:pathLst>
            </a:custGeom>
            <a:solidFill>
              <a:srgbClr val="717073"/>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baseline="0"/>
            </a:p>
          </p:txBody>
        </p:sp>
        <p:sp>
          <p:nvSpPr>
            <p:cNvPr id="147" name="Freeform 12">
              <a:extLst>
                <a:ext uri="{FF2B5EF4-FFF2-40B4-BE49-F238E27FC236}">
                  <a16:creationId xmlns:a16="http://schemas.microsoft.com/office/drawing/2014/main" id="{6CD892BB-45E6-46AC-9E99-F58D53FB63D6}"/>
                </a:ext>
              </a:extLst>
            </p:cNvPr>
            <p:cNvSpPr>
              <a:spLocks noEditPoints="1"/>
            </p:cNvSpPr>
            <p:nvPr/>
          </p:nvSpPr>
          <p:spPr bwMode="black">
            <a:xfrm>
              <a:off x="4141788" y="5688013"/>
              <a:ext cx="63500" cy="76200"/>
            </a:xfrm>
            <a:custGeom>
              <a:avLst/>
              <a:gdLst>
                <a:gd name="T0" fmla="*/ 9 w 17"/>
                <a:gd name="T1" fmla="*/ 10 h 20"/>
                <a:gd name="T2" fmla="*/ 12 w 17"/>
                <a:gd name="T3" fmla="*/ 7 h 20"/>
                <a:gd name="T4" fmla="*/ 12 w 17"/>
                <a:gd name="T5" fmla="*/ 7 h 20"/>
                <a:gd name="T6" fmla="*/ 9 w 17"/>
                <a:gd name="T7" fmla="*/ 4 h 20"/>
                <a:gd name="T8" fmla="*/ 5 w 17"/>
                <a:gd name="T9" fmla="*/ 4 h 20"/>
                <a:gd name="T10" fmla="*/ 5 w 17"/>
                <a:gd name="T11" fmla="*/ 10 h 20"/>
                <a:gd name="T12" fmla="*/ 9 w 17"/>
                <a:gd name="T13" fmla="*/ 10 h 20"/>
                <a:gd name="T14" fmla="*/ 0 w 17"/>
                <a:gd name="T15" fmla="*/ 2 h 20"/>
                <a:gd name="T16" fmla="*/ 2 w 17"/>
                <a:gd name="T17" fmla="*/ 0 h 20"/>
                <a:gd name="T18" fmla="*/ 9 w 17"/>
                <a:gd name="T19" fmla="*/ 0 h 20"/>
                <a:gd name="T20" fmla="*/ 15 w 17"/>
                <a:gd name="T21" fmla="*/ 2 h 20"/>
                <a:gd name="T22" fmla="*/ 17 w 17"/>
                <a:gd name="T23" fmla="*/ 7 h 20"/>
                <a:gd name="T24" fmla="*/ 17 w 17"/>
                <a:gd name="T25" fmla="*/ 7 h 20"/>
                <a:gd name="T26" fmla="*/ 13 w 17"/>
                <a:gd name="T27" fmla="*/ 13 h 20"/>
                <a:gd name="T28" fmla="*/ 16 w 17"/>
                <a:gd name="T29" fmla="*/ 17 h 20"/>
                <a:gd name="T30" fmla="*/ 16 w 17"/>
                <a:gd name="T31" fmla="*/ 18 h 20"/>
                <a:gd name="T32" fmla="*/ 14 w 17"/>
                <a:gd name="T33" fmla="*/ 20 h 20"/>
                <a:gd name="T34" fmla="*/ 12 w 17"/>
                <a:gd name="T35" fmla="*/ 19 h 20"/>
                <a:gd name="T36" fmla="*/ 8 w 17"/>
                <a:gd name="T37" fmla="*/ 14 h 20"/>
                <a:gd name="T38" fmla="*/ 5 w 17"/>
                <a:gd name="T39" fmla="*/ 14 h 20"/>
                <a:gd name="T40" fmla="*/ 5 w 17"/>
                <a:gd name="T41" fmla="*/ 18 h 20"/>
                <a:gd name="T42" fmla="*/ 2 w 17"/>
                <a:gd name="T43" fmla="*/ 20 h 20"/>
                <a:gd name="T44" fmla="*/ 0 w 17"/>
                <a:gd name="T45" fmla="*/ 18 h 20"/>
                <a:gd name="T46" fmla="*/ 0 w 17"/>
                <a:gd name="T47"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7" h="20">
                  <a:moveTo>
                    <a:pt x="9" y="10"/>
                  </a:moveTo>
                  <a:cubicBezTo>
                    <a:pt x="11" y="10"/>
                    <a:pt x="12" y="9"/>
                    <a:pt x="12" y="7"/>
                  </a:cubicBezTo>
                  <a:cubicBezTo>
                    <a:pt x="12" y="7"/>
                    <a:pt x="12" y="7"/>
                    <a:pt x="12" y="7"/>
                  </a:cubicBezTo>
                  <a:cubicBezTo>
                    <a:pt x="12" y="5"/>
                    <a:pt x="11" y="4"/>
                    <a:pt x="9" y="4"/>
                  </a:cubicBezTo>
                  <a:cubicBezTo>
                    <a:pt x="5" y="4"/>
                    <a:pt x="5" y="4"/>
                    <a:pt x="5" y="4"/>
                  </a:cubicBezTo>
                  <a:cubicBezTo>
                    <a:pt x="5" y="10"/>
                    <a:pt x="5" y="10"/>
                    <a:pt x="5" y="10"/>
                  </a:cubicBezTo>
                  <a:lnTo>
                    <a:pt x="9" y="10"/>
                  </a:lnTo>
                  <a:close/>
                  <a:moveTo>
                    <a:pt x="0" y="2"/>
                  </a:moveTo>
                  <a:cubicBezTo>
                    <a:pt x="0" y="1"/>
                    <a:pt x="1" y="0"/>
                    <a:pt x="2" y="0"/>
                  </a:cubicBezTo>
                  <a:cubicBezTo>
                    <a:pt x="9" y="0"/>
                    <a:pt x="9" y="0"/>
                    <a:pt x="9" y="0"/>
                  </a:cubicBezTo>
                  <a:cubicBezTo>
                    <a:pt x="12" y="0"/>
                    <a:pt x="14" y="1"/>
                    <a:pt x="15" y="2"/>
                  </a:cubicBezTo>
                  <a:cubicBezTo>
                    <a:pt x="16" y="3"/>
                    <a:pt x="17" y="5"/>
                    <a:pt x="17" y="7"/>
                  </a:cubicBezTo>
                  <a:cubicBezTo>
                    <a:pt x="17" y="7"/>
                    <a:pt x="17" y="7"/>
                    <a:pt x="17" y="7"/>
                  </a:cubicBezTo>
                  <a:cubicBezTo>
                    <a:pt x="17" y="10"/>
                    <a:pt x="15" y="12"/>
                    <a:pt x="13" y="13"/>
                  </a:cubicBezTo>
                  <a:cubicBezTo>
                    <a:pt x="16" y="17"/>
                    <a:pt x="16" y="17"/>
                    <a:pt x="16" y="17"/>
                  </a:cubicBezTo>
                  <a:cubicBezTo>
                    <a:pt x="16" y="17"/>
                    <a:pt x="16" y="18"/>
                    <a:pt x="16" y="18"/>
                  </a:cubicBezTo>
                  <a:cubicBezTo>
                    <a:pt x="16" y="19"/>
                    <a:pt x="15" y="20"/>
                    <a:pt x="14" y="20"/>
                  </a:cubicBezTo>
                  <a:cubicBezTo>
                    <a:pt x="13" y="20"/>
                    <a:pt x="13" y="20"/>
                    <a:pt x="12" y="19"/>
                  </a:cubicBezTo>
                  <a:cubicBezTo>
                    <a:pt x="8" y="14"/>
                    <a:pt x="8" y="14"/>
                    <a:pt x="8" y="14"/>
                  </a:cubicBezTo>
                  <a:cubicBezTo>
                    <a:pt x="5" y="14"/>
                    <a:pt x="5" y="14"/>
                    <a:pt x="5" y="14"/>
                  </a:cubicBezTo>
                  <a:cubicBezTo>
                    <a:pt x="5" y="18"/>
                    <a:pt x="5" y="18"/>
                    <a:pt x="5" y="18"/>
                  </a:cubicBezTo>
                  <a:cubicBezTo>
                    <a:pt x="5" y="19"/>
                    <a:pt x="4" y="20"/>
                    <a:pt x="2" y="20"/>
                  </a:cubicBezTo>
                  <a:cubicBezTo>
                    <a:pt x="1" y="20"/>
                    <a:pt x="0" y="19"/>
                    <a:pt x="0" y="18"/>
                  </a:cubicBezTo>
                  <a:lnTo>
                    <a:pt x="0" y="2"/>
                  </a:lnTo>
                  <a:close/>
                </a:path>
              </a:pathLst>
            </a:custGeom>
            <a:solidFill>
              <a:srgbClr val="717073"/>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baseline="0"/>
            </a:p>
          </p:txBody>
        </p:sp>
      </p:grpSp>
      <p:sp>
        <p:nvSpPr>
          <p:cNvPr id="15" name="TextBox 14">
            <a:extLst>
              <a:ext uri="{FF2B5EF4-FFF2-40B4-BE49-F238E27FC236}">
                <a16:creationId xmlns:a16="http://schemas.microsoft.com/office/drawing/2014/main" id="{D61B41E9-D951-4347-864C-73789BD1F80F}"/>
              </a:ext>
            </a:extLst>
          </p:cNvPr>
          <p:cNvSpPr txBox="1"/>
          <p:nvPr/>
        </p:nvSpPr>
        <p:spPr>
          <a:xfrm>
            <a:off x="2118108" y="6510279"/>
            <a:ext cx="1966005" cy="150871"/>
          </a:xfrm>
          <a:prstGeom prst="rect">
            <a:avLst/>
          </a:prstGeom>
          <a:noFill/>
        </p:spPr>
        <p:txBody>
          <a:bodyPr wrap="square" lIns="0" tIns="0" rIns="0" bIns="0" rtlCol="0">
            <a:no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lang="en-US" sz="800">
                <a:solidFill>
                  <a:schemeClr val="tx1"/>
                </a:solidFill>
                <a:latin typeface="+mj-lt"/>
              </a:rPr>
              <a:t>©</a:t>
            </a:r>
            <a:r>
              <a:rPr lang="is-IS" sz="800">
                <a:solidFill>
                  <a:schemeClr val="tx1"/>
                </a:solidFill>
                <a:latin typeface="+mj-lt"/>
              </a:rPr>
              <a:t>2018</a:t>
            </a:r>
            <a:r>
              <a:rPr lang="en-US" sz="800">
                <a:solidFill>
                  <a:schemeClr val="tx1"/>
                </a:solidFill>
                <a:latin typeface="+mj-lt"/>
              </a:rPr>
              <a:t> VMware, Inc.</a:t>
            </a:r>
          </a:p>
          <a:p>
            <a:pPr>
              <a:lnSpc>
                <a:spcPct val="90000"/>
              </a:lnSpc>
            </a:pPr>
            <a:endParaRPr lang="en-US" sz="800">
              <a:solidFill>
                <a:schemeClr val="tx1"/>
              </a:solidFill>
              <a:latin typeface="+mj-lt"/>
            </a:endParaRPr>
          </a:p>
        </p:txBody>
      </p:sp>
    </p:spTree>
    <p:extLst>
      <p:ext uri="{BB962C8B-B14F-4D97-AF65-F5344CB8AC3E}">
        <p14:creationId xmlns:p14="http://schemas.microsoft.com/office/powerpoint/2010/main" val="198687688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9.xml><?xml version="1.0" encoding="utf-8"?>
<p:sldLayout xmlns:a="http://schemas.openxmlformats.org/drawingml/2006/main" xmlns:r="http://schemas.openxmlformats.org/officeDocument/2006/relationships" xmlns:p="http://schemas.openxmlformats.org/presentationml/2006/main" showMasterSp="0" preserve="1">
  <p:cSld name="1_Thank You / Closing">
    <p:spTree>
      <p:nvGrpSpPr>
        <p:cNvPr id="1" name=""/>
        <p:cNvGrpSpPr/>
        <p:nvPr/>
      </p:nvGrpSpPr>
      <p:grpSpPr>
        <a:xfrm>
          <a:off x="0" y="0"/>
          <a:ext cx="0" cy="0"/>
          <a:chOff x="0" y="0"/>
          <a:chExt cx="0" cy="0"/>
        </a:xfrm>
      </p:grpSpPr>
      <p:pic>
        <p:nvPicPr>
          <p:cNvPr id="14" name="Picture 4" descr="Image result">
            <a:extLst>
              <a:ext uri="{FF2B5EF4-FFF2-40B4-BE49-F238E27FC236}">
                <a16:creationId xmlns:a16="http://schemas.microsoft.com/office/drawing/2014/main" id="{2DA5310F-0749-44C7-BB03-8DCB1F880672}"/>
              </a:ext>
            </a:extLst>
          </p:cNvPr>
          <p:cNvPicPr>
            <a:picLocks noChangeAspect="1" noChangeArrowheads="1"/>
          </p:cNvPicPr>
          <p:nvPr userDrawn="1"/>
        </p:nvPicPr>
        <p:blipFill rotWithShape="1">
          <a:blip r:embed="rId2" cstate="screen">
            <a:extLst>
              <a:ext uri="{28A0092B-C50C-407E-A947-70E740481C1C}">
                <a14:useLocalDpi xmlns:a14="http://schemas.microsoft.com/office/drawing/2010/main" val="0"/>
              </a:ext>
            </a:extLst>
          </a:blip>
          <a:srcRect/>
          <a:stretch/>
        </p:blipFill>
        <p:spPr bwMode="auto">
          <a:xfrm>
            <a:off x="-2" y="0"/>
            <a:ext cx="12192002" cy="6858250"/>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a:extLst>
              <a:ext uri="{FF2B5EF4-FFF2-40B4-BE49-F238E27FC236}">
                <a16:creationId xmlns:a16="http://schemas.microsoft.com/office/drawing/2014/main" id="{19B679A3-5AE4-4357-A663-B1F9FC9D84FE}"/>
              </a:ext>
            </a:extLst>
          </p:cNvPr>
          <p:cNvSpPr/>
          <p:nvPr userDrawn="1"/>
        </p:nvSpPr>
        <p:spPr>
          <a:xfrm>
            <a:off x="584193" y="3298678"/>
            <a:ext cx="8061012" cy="2341362"/>
          </a:xfrm>
          <a:prstGeom prst="rect">
            <a:avLst/>
          </a:prstGeom>
          <a:gradFill>
            <a:gsLst>
              <a:gs pos="24000">
                <a:schemeClr val="tx2">
                  <a:alpha val="82000"/>
                </a:schemeClr>
              </a:gs>
              <a:gs pos="100000">
                <a:schemeClr val="tx2">
                  <a:alpha val="0"/>
                </a:schemeClr>
              </a:gs>
            </a:gsLst>
            <a:lin ang="0" scaled="0"/>
          </a:gra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p>
        </p:txBody>
      </p:sp>
      <p:pic>
        <p:nvPicPr>
          <p:cNvPr id="4" name="Picture 3">
            <a:extLst>
              <a:ext uri="{FF2B5EF4-FFF2-40B4-BE49-F238E27FC236}">
                <a16:creationId xmlns:a16="http://schemas.microsoft.com/office/drawing/2014/main" id="{3EA73C23-56DE-4A7B-B974-6593CE39F432}"/>
              </a:ext>
            </a:extLst>
          </p:cNvPr>
          <p:cNvPicPr>
            <a:picLocks noChangeAspect="1"/>
          </p:cNvPicPr>
          <p:nvPr/>
        </p:nvPicPr>
        <p:blipFill>
          <a:blip r:embed="rId3"/>
          <a:stretch>
            <a:fillRect/>
          </a:stretch>
        </p:blipFill>
        <p:spPr bwMode="ltGray">
          <a:xfrm flipH="1" flipV="1">
            <a:off x="4130988" y="0"/>
            <a:ext cx="8061012" cy="6858000"/>
          </a:xfrm>
          <a:prstGeom prst="rect">
            <a:avLst/>
          </a:prstGeom>
        </p:spPr>
      </p:pic>
      <p:sp>
        <p:nvSpPr>
          <p:cNvPr id="2" name="Title 1"/>
          <p:cNvSpPr>
            <a:spLocks noGrp="1"/>
          </p:cNvSpPr>
          <p:nvPr>
            <p:ph type="title" hasCustomPrompt="1"/>
          </p:nvPr>
        </p:nvSpPr>
        <p:spPr>
          <a:xfrm>
            <a:off x="584193" y="3728720"/>
            <a:ext cx="6429002" cy="1229360"/>
          </a:xfrm>
        </p:spPr>
        <p:txBody>
          <a:bodyPr wrap="square" anchor="b"/>
          <a:lstStyle>
            <a:lvl1pPr algn="l">
              <a:defRPr sz="5000" b="0" cap="none" baseline="0">
                <a:solidFill>
                  <a:schemeClr val="bg1"/>
                </a:solidFill>
              </a:defRPr>
            </a:lvl1pPr>
          </a:lstStyle>
          <a:p>
            <a:r>
              <a:rPr lang="en-US"/>
              <a:t>Thank You</a:t>
            </a:r>
          </a:p>
        </p:txBody>
      </p:sp>
      <p:grpSp>
        <p:nvGrpSpPr>
          <p:cNvPr id="140" name="Group 139">
            <a:extLst>
              <a:ext uri="{FF2B5EF4-FFF2-40B4-BE49-F238E27FC236}">
                <a16:creationId xmlns:a16="http://schemas.microsoft.com/office/drawing/2014/main" id="{78885EFB-2229-4796-8D57-8C571C2535ED}"/>
              </a:ext>
            </a:extLst>
          </p:cNvPr>
          <p:cNvGrpSpPr/>
          <p:nvPr/>
        </p:nvGrpSpPr>
        <p:grpSpPr bwMode="black">
          <a:xfrm>
            <a:off x="618040" y="6446045"/>
            <a:ext cx="1100079" cy="173355"/>
            <a:chOff x="-84138" y="5622925"/>
            <a:chExt cx="4330701" cy="682626"/>
          </a:xfrm>
        </p:grpSpPr>
        <p:sp>
          <p:nvSpPr>
            <p:cNvPr id="141" name="Freeform 6">
              <a:extLst>
                <a:ext uri="{FF2B5EF4-FFF2-40B4-BE49-F238E27FC236}">
                  <a16:creationId xmlns:a16="http://schemas.microsoft.com/office/drawing/2014/main" id="{CED77201-EF96-4E69-992A-CF56FF08D6C8}"/>
                </a:ext>
              </a:extLst>
            </p:cNvPr>
            <p:cNvSpPr>
              <a:spLocks/>
            </p:cNvSpPr>
            <p:nvPr/>
          </p:nvSpPr>
          <p:spPr bwMode="black">
            <a:xfrm>
              <a:off x="1589088" y="5649913"/>
              <a:ext cx="914400" cy="647700"/>
            </a:xfrm>
            <a:custGeom>
              <a:avLst/>
              <a:gdLst>
                <a:gd name="T0" fmla="*/ 52 w 243"/>
                <a:gd name="T1" fmla="*/ 159 h 170"/>
                <a:gd name="T2" fmla="*/ 2 w 243"/>
                <a:gd name="T3" fmla="*/ 19 h 170"/>
                <a:gd name="T4" fmla="*/ 0 w 243"/>
                <a:gd name="T5" fmla="*/ 12 h 170"/>
                <a:gd name="T6" fmla="*/ 13 w 243"/>
                <a:gd name="T7" fmla="*/ 0 h 170"/>
                <a:gd name="T8" fmla="*/ 25 w 243"/>
                <a:gd name="T9" fmla="*/ 11 h 170"/>
                <a:gd name="T10" fmla="*/ 67 w 243"/>
                <a:gd name="T11" fmla="*/ 131 h 170"/>
                <a:gd name="T12" fmla="*/ 109 w 243"/>
                <a:gd name="T13" fmla="*/ 10 h 170"/>
                <a:gd name="T14" fmla="*/ 121 w 243"/>
                <a:gd name="T15" fmla="*/ 0 h 170"/>
                <a:gd name="T16" fmla="*/ 122 w 243"/>
                <a:gd name="T17" fmla="*/ 0 h 170"/>
                <a:gd name="T18" fmla="*/ 135 w 243"/>
                <a:gd name="T19" fmla="*/ 10 h 170"/>
                <a:gd name="T20" fmla="*/ 177 w 243"/>
                <a:gd name="T21" fmla="*/ 131 h 170"/>
                <a:gd name="T22" fmla="*/ 219 w 243"/>
                <a:gd name="T23" fmla="*/ 10 h 170"/>
                <a:gd name="T24" fmla="*/ 231 w 243"/>
                <a:gd name="T25" fmla="*/ 0 h 170"/>
                <a:gd name="T26" fmla="*/ 243 w 243"/>
                <a:gd name="T27" fmla="*/ 12 h 170"/>
                <a:gd name="T28" fmla="*/ 241 w 243"/>
                <a:gd name="T29" fmla="*/ 19 h 170"/>
                <a:gd name="T30" fmla="*/ 191 w 243"/>
                <a:gd name="T31" fmla="*/ 159 h 170"/>
                <a:gd name="T32" fmla="*/ 177 w 243"/>
                <a:gd name="T33" fmla="*/ 170 h 170"/>
                <a:gd name="T34" fmla="*/ 176 w 243"/>
                <a:gd name="T35" fmla="*/ 170 h 170"/>
                <a:gd name="T36" fmla="*/ 163 w 243"/>
                <a:gd name="T37" fmla="*/ 159 h 170"/>
                <a:gd name="T38" fmla="*/ 122 w 243"/>
                <a:gd name="T39" fmla="*/ 40 h 170"/>
                <a:gd name="T40" fmla="*/ 80 w 243"/>
                <a:gd name="T41" fmla="*/ 159 h 170"/>
                <a:gd name="T42" fmla="*/ 66 w 243"/>
                <a:gd name="T43" fmla="*/ 170 h 170"/>
                <a:gd name="T44" fmla="*/ 66 w 243"/>
                <a:gd name="T45" fmla="*/ 170 h 170"/>
                <a:gd name="T46" fmla="*/ 52 w 243"/>
                <a:gd name="T47" fmla="*/ 159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43" h="170">
                  <a:moveTo>
                    <a:pt x="52" y="159"/>
                  </a:moveTo>
                  <a:cubicBezTo>
                    <a:pt x="2" y="19"/>
                    <a:pt x="2" y="19"/>
                    <a:pt x="2" y="19"/>
                  </a:cubicBezTo>
                  <a:cubicBezTo>
                    <a:pt x="1" y="17"/>
                    <a:pt x="0" y="14"/>
                    <a:pt x="0" y="12"/>
                  </a:cubicBezTo>
                  <a:cubicBezTo>
                    <a:pt x="0" y="6"/>
                    <a:pt x="5" y="0"/>
                    <a:pt x="13" y="0"/>
                  </a:cubicBezTo>
                  <a:cubicBezTo>
                    <a:pt x="19" y="0"/>
                    <a:pt x="23" y="4"/>
                    <a:pt x="25" y="11"/>
                  </a:cubicBezTo>
                  <a:cubicBezTo>
                    <a:pt x="67" y="131"/>
                    <a:pt x="67" y="131"/>
                    <a:pt x="67" y="131"/>
                  </a:cubicBezTo>
                  <a:cubicBezTo>
                    <a:pt x="109" y="10"/>
                    <a:pt x="109" y="10"/>
                    <a:pt x="109" y="10"/>
                  </a:cubicBezTo>
                  <a:cubicBezTo>
                    <a:pt x="111" y="4"/>
                    <a:pt x="114" y="0"/>
                    <a:pt x="121" y="0"/>
                  </a:cubicBezTo>
                  <a:cubicBezTo>
                    <a:pt x="122" y="0"/>
                    <a:pt x="122" y="0"/>
                    <a:pt x="122" y="0"/>
                  </a:cubicBezTo>
                  <a:cubicBezTo>
                    <a:pt x="129" y="0"/>
                    <a:pt x="133" y="4"/>
                    <a:pt x="135" y="10"/>
                  </a:cubicBezTo>
                  <a:cubicBezTo>
                    <a:pt x="177" y="131"/>
                    <a:pt x="177" y="131"/>
                    <a:pt x="177" y="131"/>
                  </a:cubicBezTo>
                  <a:cubicBezTo>
                    <a:pt x="219" y="10"/>
                    <a:pt x="219" y="10"/>
                    <a:pt x="219" y="10"/>
                  </a:cubicBezTo>
                  <a:cubicBezTo>
                    <a:pt x="221" y="5"/>
                    <a:pt x="224" y="0"/>
                    <a:pt x="231" y="0"/>
                  </a:cubicBezTo>
                  <a:cubicBezTo>
                    <a:pt x="238" y="0"/>
                    <a:pt x="243" y="6"/>
                    <a:pt x="243" y="12"/>
                  </a:cubicBezTo>
                  <a:cubicBezTo>
                    <a:pt x="243" y="14"/>
                    <a:pt x="242" y="17"/>
                    <a:pt x="241" y="19"/>
                  </a:cubicBezTo>
                  <a:cubicBezTo>
                    <a:pt x="191" y="159"/>
                    <a:pt x="191" y="159"/>
                    <a:pt x="191" y="159"/>
                  </a:cubicBezTo>
                  <a:cubicBezTo>
                    <a:pt x="188" y="166"/>
                    <a:pt x="183" y="170"/>
                    <a:pt x="177" y="170"/>
                  </a:cubicBezTo>
                  <a:cubicBezTo>
                    <a:pt x="176" y="170"/>
                    <a:pt x="176" y="170"/>
                    <a:pt x="176" y="170"/>
                  </a:cubicBezTo>
                  <a:cubicBezTo>
                    <a:pt x="170" y="170"/>
                    <a:pt x="165" y="166"/>
                    <a:pt x="163" y="159"/>
                  </a:cubicBezTo>
                  <a:cubicBezTo>
                    <a:pt x="122" y="40"/>
                    <a:pt x="122" y="40"/>
                    <a:pt x="122" y="40"/>
                  </a:cubicBezTo>
                  <a:cubicBezTo>
                    <a:pt x="80" y="159"/>
                    <a:pt x="80" y="159"/>
                    <a:pt x="80" y="159"/>
                  </a:cubicBezTo>
                  <a:cubicBezTo>
                    <a:pt x="78" y="166"/>
                    <a:pt x="73" y="170"/>
                    <a:pt x="66" y="170"/>
                  </a:cubicBezTo>
                  <a:cubicBezTo>
                    <a:pt x="66" y="170"/>
                    <a:pt x="66" y="170"/>
                    <a:pt x="66" y="170"/>
                  </a:cubicBezTo>
                  <a:cubicBezTo>
                    <a:pt x="60" y="170"/>
                    <a:pt x="55" y="166"/>
                    <a:pt x="52" y="159"/>
                  </a:cubicBezTo>
                </a:path>
              </a:pathLst>
            </a:custGeom>
            <a:solidFill>
              <a:srgbClr val="717073"/>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baseline="0"/>
            </a:p>
          </p:txBody>
        </p:sp>
        <p:sp>
          <p:nvSpPr>
            <p:cNvPr id="142" name="Freeform 7">
              <a:extLst>
                <a:ext uri="{FF2B5EF4-FFF2-40B4-BE49-F238E27FC236}">
                  <a16:creationId xmlns:a16="http://schemas.microsoft.com/office/drawing/2014/main" id="{F0E8F838-CCAD-4AD0-BFCB-F9EBD64AA16F}"/>
                </a:ext>
              </a:extLst>
            </p:cNvPr>
            <p:cNvSpPr>
              <a:spLocks/>
            </p:cNvSpPr>
            <p:nvPr/>
          </p:nvSpPr>
          <p:spPr bwMode="black">
            <a:xfrm>
              <a:off x="3163888" y="5649913"/>
              <a:ext cx="354013" cy="647700"/>
            </a:xfrm>
            <a:custGeom>
              <a:avLst/>
              <a:gdLst>
                <a:gd name="T0" fmla="*/ 0 w 94"/>
                <a:gd name="T1" fmla="*/ 13 h 170"/>
                <a:gd name="T2" fmla="*/ 12 w 94"/>
                <a:gd name="T3" fmla="*/ 0 h 170"/>
                <a:gd name="T4" fmla="*/ 24 w 94"/>
                <a:gd name="T5" fmla="*/ 13 h 170"/>
                <a:gd name="T6" fmla="*/ 24 w 94"/>
                <a:gd name="T7" fmla="*/ 41 h 170"/>
                <a:gd name="T8" fmla="*/ 82 w 94"/>
                <a:gd name="T9" fmla="*/ 0 h 170"/>
                <a:gd name="T10" fmla="*/ 94 w 94"/>
                <a:gd name="T11" fmla="*/ 13 h 170"/>
                <a:gd name="T12" fmla="*/ 83 w 94"/>
                <a:gd name="T13" fmla="*/ 25 h 170"/>
                <a:gd name="T14" fmla="*/ 24 w 94"/>
                <a:gd name="T15" fmla="*/ 101 h 170"/>
                <a:gd name="T16" fmla="*/ 24 w 94"/>
                <a:gd name="T17" fmla="*/ 157 h 170"/>
                <a:gd name="T18" fmla="*/ 12 w 94"/>
                <a:gd name="T19" fmla="*/ 170 h 170"/>
                <a:gd name="T20" fmla="*/ 0 w 94"/>
                <a:gd name="T21" fmla="*/ 157 h 170"/>
                <a:gd name="T22" fmla="*/ 0 w 94"/>
                <a:gd name="T23" fmla="*/ 13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4" h="170">
                  <a:moveTo>
                    <a:pt x="0" y="13"/>
                  </a:moveTo>
                  <a:cubicBezTo>
                    <a:pt x="0" y="6"/>
                    <a:pt x="5" y="0"/>
                    <a:pt x="12" y="0"/>
                  </a:cubicBezTo>
                  <a:cubicBezTo>
                    <a:pt x="19" y="0"/>
                    <a:pt x="24" y="5"/>
                    <a:pt x="24" y="13"/>
                  </a:cubicBezTo>
                  <a:cubicBezTo>
                    <a:pt x="24" y="41"/>
                    <a:pt x="24" y="41"/>
                    <a:pt x="24" y="41"/>
                  </a:cubicBezTo>
                  <a:cubicBezTo>
                    <a:pt x="37" y="13"/>
                    <a:pt x="64" y="0"/>
                    <a:pt x="82" y="0"/>
                  </a:cubicBezTo>
                  <a:cubicBezTo>
                    <a:pt x="89" y="0"/>
                    <a:pt x="94" y="6"/>
                    <a:pt x="94" y="13"/>
                  </a:cubicBezTo>
                  <a:cubicBezTo>
                    <a:pt x="94" y="20"/>
                    <a:pt x="89" y="24"/>
                    <a:pt x="83" y="25"/>
                  </a:cubicBezTo>
                  <a:cubicBezTo>
                    <a:pt x="51" y="29"/>
                    <a:pt x="24" y="53"/>
                    <a:pt x="24" y="101"/>
                  </a:cubicBezTo>
                  <a:cubicBezTo>
                    <a:pt x="24" y="157"/>
                    <a:pt x="24" y="157"/>
                    <a:pt x="24" y="157"/>
                  </a:cubicBezTo>
                  <a:cubicBezTo>
                    <a:pt x="24" y="164"/>
                    <a:pt x="19" y="170"/>
                    <a:pt x="12" y="170"/>
                  </a:cubicBezTo>
                  <a:cubicBezTo>
                    <a:pt x="5" y="170"/>
                    <a:pt x="0" y="164"/>
                    <a:pt x="0" y="157"/>
                  </a:cubicBezTo>
                  <a:lnTo>
                    <a:pt x="0" y="13"/>
                  </a:lnTo>
                  <a:close/>
                </a:path>
              </a:pathLst>
            </a:custGeom>
            <a:solidFill>
              <a:srgbClr val="717073"/>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baseline="0"/>
            </a:p>
          </p:txBody>
        </p:sp>
        <p:sp>
          <p:nvSpPr>
            <p:cNvPr id="143" name="Freeform 8">
              <a:extLst>
                <a:ext uri="{FF2B5EF4-FFF2-40B4-BE49-F238E27FC236}">
                  <a16:creationId xmlns:a16="http://schemas.microsoft.com/office/drawing/2014/main" id="{DAD5F303-4B2B-4BA7-9E3E-CF2ECE2DE1D8}"/>
                </a:ext>
              </a:extLst>
            </p:cNvPr>
            <p:cNvSpPr>
              <a:spLocks noEditPoints="1"/>
            </p:cNvSpPr>
            <p:nvPr/>
          </p:nvSpPr>
          <p:spPr bwMode="black">
            <a:xfrm>
              <a:off x="3509963" y="5649913"/>
              <a:ext cx="579438" cy="655638"/>
            </a:xfrm>
            <a:custGeom>
              <a:avLst/>
              <a:gdLst>
                <a:gd name="T0" fmla="*/ 129 w 154"/>
                <a:gd name="T1" fmla="*/ 76 h 172"/>
                <a:gd name="T2" fmla="*/ 77 w 154"/>
                <a:gd name="T3" fmla="*/ 21 h 172"/>
                <a:gd name="T4" fmla="*/ 25 w 154"/>
                <a:gd name="T5" fmla="*/ 76 h 172"/>
                <a:gd name="T6" fmla="*/ 129 w 154"/>
                <a:gd name="T7" fmla="*/ 76 h 172"/>
                <a:gd name="T8" fmla="*/ 81 w 154"/>
                <a:gd name="T9" fmla="*/ 172 h 172"/>
                <a:gd name="T10" fmla="*/ 0 w 154"/>
                <a:gd name="T11" fmla="*/ 86 h 172"/>
                <a:gd name="T12" fmla="*/ 0 w 154"/>
                <a:gd name="T13" fmla="*/ 85 h 172"/>
                <a:gd name="T14" fmla="*/ 78 w 154"/>
                <a:gd name="T15" fmla="*/ 0 h 172"/>
                <a:gd name="T16" fmla="*/ 154 w 154"/>
                <a:gd name="T17" fmla="*/ 83 h 172"/>
                <a:gd name="T18" fmla="*/ 142 w 154"/>
                <a:gd name="T19" fmla="*/ 95 h 172"/>
                <a:gd name="T20" fmla="*/ 25 w 154"/>
                <a:gd name="T21" fmla="*/ 95 h 172"/>
                <a:gd name="T22" fmla="*/ 82 w 154"/>
                <a:gd name="T23" fmla="*/ 150 h 172"/>
                <a:gd name="T24" fmla="*/ 129 w 154"/>
                <a:gd name="T25" fmla="*/ 131 h 172"/>
                <a:gd name="T26" fmla="*/ 136 w 154"/>
                <a:gd name="T27" fmla="*/ 128 h 172"/>
                <a:gd name="T28" fmla="*/ 146 w 154"/>
                <a:gd name="T29" fmla="*/ 139 h 172"/>
                <a:gd name="T30" fmla="*/ 142 w 154"/>
                <a:gd name="T31" fmla="*/ 147 h 172"/>
                <a:gd name="T32" fmla="*/ 81 w 154"/>
                <a:gd name="T33" fmla="*/ 172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4" h="172">
                  <a:moveTo>
                    <a:pt x="129" y="76"/>
                  </a:moveTo>
                  <a:cubicBezTo>
                    <a:pt x="127" y="47"/>
                    <a:pt x="110" y="21"/>
                    <a:pt x="77" y="21"/>
                  </a:cubicBezTo>
                  <a:cubicBezTo>
                    <a:pt x="49" y="21"/>
                    <a:pt x="28" y="44"/>
                    <a:pt x="25" y="76"/>
                  </a:cubicBezTo>
                  <a:lnTo>
                    <a:pt x="129" y="76"/>
                  </a:lnTo>
                  <a:close/>
                  <a:moveTo>
                    <a:pt x="81" y="172"/>
                  </a:moveTo>
                  <a:cubicBezTo>
                    <a:pt x="36" y="172"/>
                    <a:pt x="0" y="137"/>
                    <a:pt x="0" y="86"/>
                  </a:cubicBezTo>
                  <a:cubicBezTo>
                    <a:pt x="0" y="85"/>
                    <a:pt x="0" y="85"/>
                    <a:pt x="0" y="85"/>
                  </a:cubicBezTo>
                  <a:cubicBezTo>
                    <a:pt x="0" y="38"/>
                    <a:pt x="33" y="0"/>
                    <a:pt x="78" y="0"/>
                  </a:cubicBezTo>
                  <a:cubicBezTo>
                    <a:pt x="126" y="0"/>
                    <a:pt x="154" y="40"/>
                    <a:pt x="154" y="83"/>
                  </a:cubicBezTo>
                  <a:cubicBezTo>
                    <a:pt x="154" y="90"/>
                    <a:pt x="148" y="95"/>
                    <a:pt x="142" y="95"/>
                  </a:cubicBezTo>
                  <a:cubicBezTo>
                    <a:pt x="25" y="95"/>
                    <a:pt x="25" y="95"/>
                    <a:pt x="25" y="95"/>
                  </a:cubicBezTo>
                  <a:cubicBezTo>
                    <a:pt x="28" y="130"/>
                    <a:pt x="53" y="150"/>
                    <a:pt x="82" y="150"/>
                  </a:cubicBezTo>
                  <a:cubicBezTo>
                    <a:pt x="102" y="150"/>
                    <a:pt x="117" y="142"/>
                    <a:pt x="129" y="131"/>
                  </a:cubicBezTo>
                  <a:cubicBezTo>
                    <a:pt x="131" y="130"/>
                    <a:pt x="133" y="128"/>
                    <a:pt x="136" y="128"/>
                  </a:cubicBezTo>
                  <a:cubicBezTo>
                    <a:pt x="142" y="128"/>
                    <a:pt x="146" y="133"/>
                    <a:pt x="146" y="139"/>
                  </a:cubicBezTo>
                  <a:cubicBezTo>
                    <a:pt x="146" y="142"/>
                    <a:pt x="145" y="145"/>
                    <a:pt x="142" y="147"/>
                  </a:cubicBezTo>
                  <a:cubicBezTo>
                    <a:pt x="127" y="162"/>
                    <a:pt x="109" y="172"/>
                    <a:pt x="81" y="172"/>
                  </a:cubicBezTo>
                </a:path>
              </a:pathLst>
            </a:custGeom>
            <a:solidFill>
              <a:srgbClr val="717073"/>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baseline="0"/>
            </a:p>
          </p:txBody>
        </p:sp>
        <p:sp>
          <p:nvSpPr>
            <p:cNvPr id="144" name="Freeform 9">
              <a:extLst>
                <a:ext uri="{FF2B5EF4-FFF2-40B4-BE49-F238E27FC236}">
                  <a16:creationId xmlns:a16="http://schemas.microsoft.com/office/drawing/2014/main" id="{32B47895-6440-4252-83A9-6D02AEBE7B9B}"/>
                </a:ext>
              </a:extLst>
            </p:cNvPr>
            <p:cNvSpPr>
              <a:spLocks noEditPoints="1"/>
            </p:cNvSpPr>
            <p:nvPr/>
          </p:nvSpPr>
          <p:spPr bwMode="black">
            <a:xfrm>
              <a:off x="2503488" y="5649913"/>
              <a:ext cx="547688" cy="655638"/>
            </a:xfrm>
            <a:custGeom>
              <a:avLst/>
              <a:gdLst>
                <a:gd name="T0" fmla="*/ 122 w 146"/>
                <a:gd name="T1" fmla="*/ 107 h 172"/>
                <a:gd name="T2" fmla="*/ 122 w 146"/>
                <a:gd name="T3" fmla="*/ 91 h 172"/>
                <a:gd name="T4" fmla="*/ 74 w 146"/>
                <a:gd name="T5" fmla="*/ 84 h 172"/>
                <a:gd name="T6" fmla="*/ 25 w 146"/>
                <a:gd name="T7" fmla="*/ 118 h 172"/>
                <a:gd name="T8" fmla="*/ 25 w 146"/>
                <a:gd name="T9" fmla="*/ 119 h 172"/>
                <a:gd name="T10" fmla="*/ 67 w 146"/>
                <a:gd name="T11" fmla="*/ 152 h 172"/>
                <a:gd name="T12" fmla="*/ 122 w 146"/>
                <a:gd name="T13" fmla="*/ 107 h 172"/>
                <a:gd name="T14" fmla="*/ 0 w 146"/>
                <a:gd name="T15" fmla="*/ 120 h 172"/>
                <a:gd name="T16" fmla="*/ 0 w 146"/>
                <a:gd name="T17" fmla="*/ 119 h 172"/>
                <a:gd name="T18" fmla="*/ 71 w 146"/>
                <a:gd name="T19" fmla="*/ 66 h 172"/>
                <a:gd name="T20" fmla="*/ 122 w 146"/>
                <a:gd name="T21" fmla="*/ 73 h 172"/>
                <a:gd name="T22" fmla="*/ 122 w 146"/>
                <a:gd name="T23" fmla="*/ 67 h 172"/>
                <a:gd name="T24" fmla="*/ 73 w 146"/>
                <a:gd name="T25" fmla="*/ 22 h 172"/>
                <a:gd name="T26" fmla="*/ 34 w 146"/>
                <a:gd name="T27" fmla="*/ 30 h 172"/>
                <a:gd name="T28" fmla="*/ 30 w 146"/>
                <a:gd name="T29" fmla="*/ 31 h 172"/>
                <a:gd name="T30" fmla="*/ 19 w 146"/>
                <a:gd name="T31" fmla="*/ 20 h 172"/>
                <a:gd name="T32" fmla="*/ 26 w 146"/>
                <a:gd name="T33" fmla="*/ 10 h 172"/>
                <a:gd name="T34" fmla="*/ 75 w 146"/>
                <a:gd name="T35" fmla="*/ 0 h 172"/>
                <a:gd name="T36" fmla="*/ 129 w 146"/>
                <a:gd name="T37" fmla="*/ 19 h 172"/>
                <a:gd name="T38" fmla="*/ 146 w 146"/>
                <a:gd name="T39" fmla="*/ 67 h 172"/>
                <a:gd name="T40" fmla="*/ 146 w 146"/>
                <a:gd name="T41" fmla="*/ 158 h 172"/>
                <a:gd name="T42" fmla="*/ 134 w 146"/>
                <a:gd name="T43" fmla="*/ 170 h 172"/>
                <a:gd name="T44" fmla="*/ 122 w 146"/>
                <a:gd name="T45" fmla="*/ 159 h 172"/>
                <a:gd name="T46" fmla="*/ 122 w 146"/>
                <a:gd name="T47" fmla="*/ 143 h 172"/>
                <a:gd name="T48" fmla="*/ 62 w 146"/>
                <a:gd name="T49" fmla="*/ 172 h 172"/>
                <a:gd name="T50" fmla="*/ 0 w 146"/>
                <a:gd name="T51" fmla="*/ 12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6" h="172">
                  <a:moveTo>
                    <a:pt x="122" y="107"/>
                  </a:moveTo>
                  <a:cubicBezTo>
                    <a:pt x="122" y="91"/>
                    <a:pt x="122" y="91"/>
                    <a:pt x="122" y="91"/>
                  </a:cubicBezTo>
                  <a:cubicBezTo>
                    <a:pt x="110" y="88"/>
                    <a:pt x="94" y="84"/>
                    <a:pt x="74" y="84"/>
                  </a:cubicBezTo>
                  <a:cubicBezTo>
                    <a:pt x="43" y="84"/>
                    <a:pt x="25" y="98"/>
                    <a:pt x="25" y="118"/>
                  </a:cubicBezTo>
                  <a:cubicBezTo>
                    <a:pt x="25" y="119"/>
                    <a:pt x="25" y="119"/>
                    <a:pt x="25" y="119"/>
                  </a:cubicBezTo>
                  <a:cubicBezTo>
                    <a:pt x="25" y="140"/>
                    <a:pt x="45" y="152"/>
                    <a:pt x="67" y="152"/>
                  </a:cubicBezTo>
                  <a:cubicBezTo>
                    <a:pt x="97" y="152"/>
                    <a:pt x="122" y="133"/>
                    <a:pt x="122" y="107"/>
                  </a:cubicBezTo>
                  <a:moveTo>
                    <a:pt x="0" y="120"/>
                  </a:moveTo>
                  <a:cubicBezTo>
                    <a:pt x="0" y="119"/>
                    <a:pt x="0" y="119"/>
                    <a:pt x="0" y="119"/>
                  </a:cubicBezTo>
                  <a:cubicBezTo>
                    <a:pt x="0" y="85"/>
                    <a:pt x="29" y="66"/>
                    <a:pt x="71" y="66"/>
                  </a:cubicBezTo>
                  <a:cubicBezTo>
                    <a:pt x="92" y="66"/>
                    <a:pt x="107" y="69"/>
                    <a:pt x="122" y="73"/>
                  </a:cubicBezTo>
                  <a:cubicBezTo>
                    <a:pt x="122" y="67"/>
                    <a:pt x="122" y="67"/>
                    <a:pt x="122" y="67"/>
                  </a:cubicBezTo>
                  <a:cubicBezTo>
                    <a:pt x="122" y="37"/>
                    <a:pt x="104" y="22"/>
                    <a:pt x="73" y="22"/>
                  </a:cubicBezTo>
                  <a:cubicBezTo>
                    <a:pt x="56" y="22"/>
                    <a:pt x="46" y="24"/>
                    <a:pt x="34" y="30"/>
                  </a:cubicBezTo>
                  <a:cubicBezTo>
                    <a:pt x="33" y="30"/>
                    <a:pt x="31" y="31"/>
                    <a:pt x="30" y="31"/>
                  </a:cubicBezTo>
                  <a:cubicBezTo>
                    <a:pt x="24" y="31"/>
                    <a:pt x="19" y="26"/>
                    <a:pt x="19" y="20"/>
                  </a:cubicBezTo>
                  <a:cubicBezTo>
                    <a:pt x="19" y="15"/>
                    <a:pt x="21" y="12"/>
                    <a:pt x="26" y="10"/>
                  </a:cubicBezTo>
                  <a:cubicBezTo>
                    <a:pt x="42" y="3"/>
                    <a:pt x="54" y="0"/>
                    <a:pt x="75" y="0"/>
                  </a:cubicBezTo>
                  <a:cubicBezTo>
                    <a:pt x="99" y="0"/>
                    <a:pt x="117" y="6"/>
                    <a:pt x="129" y="19"/>
                  </a:cubicBezTo>
                  <a:cubicBezTo>
                    <a:pt x="140" y="30"/>
                    <a:pt x="146" y="46"/>
                    <a:pt x="146" y="67"/>
                  </a:cubicBezTo>
                  <a:cubicBezTo>
                    <a:pt x="146" y="158"/>
                    <a:pt x="146" y="158"/>
                    <a:pt x="146" y="158"/>
                  </a:cubicBezTo>
                  <a:cubicBezTo>
                    <a:pt x="146" y="165"/>
                    <a:pt x="141" y="170"/>
                    <a:pt x="134" y="170"/>
                  </a:cubicBezTo>
                  <a:cubicBezTo>
                    <a:pt x="127" y="170"/>
                    <a:pt x="122" y="165"/>
                    <a:pt x="122" y="159"/>
                  </a:cubicBezTo>
                  <a:cubicBezTo>
                    <a:pt x="122" y="143"/>
                    <a:pt x="122" y="143"/>
                    <a:pt x="122" y="143"/>
                  </a:cubicBezTo>
                  <a:cubicBezTo>
                    <a:pt x="111" y="158"/>
                    <a:pt x="91" y="172"/>
                    <a:pt x="62" y="172"/>
                  </a:cubicBezTo>
                  <a:cubicBezTo>
                    <a:pt x="32" y="172"/>
                    <a:pt x="0" y="154"/>
                    <a:pt x="0" y="120"/>
                  </a:cubicBezTo>
                </a:path>
              </a:pathLst>
            </a:custGeom>
            <a:solidFill>
              <a:srgbClr val="717073"/>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baseline="0"/>
            </a:p>
          </p:txBody>
        </p:sp>
        <p:sp>
          <p:nvSpPr>
            <p:cNvPr id="145" name="Freeform 10">
              <a:extLst>
                <a:ext uri="{FF2B5EF4-FFF2-40B4-BE49-F238E27FC236}">
                  <a16:creationId xmlns:a16="http://schemas.microsoft.com/office/drawing/2014/main" id="{8C4B9FB6-DFBC-448B-B083-4BA70D71CE1E}"/>
                </a:ext>
              </a:extLst>
            </p:cNvPr>
            <p:cNvSpPr>
              <a:spLocks/>
            </p:cNvSpPr>
            <p:nvPr/>
          </p:nvSpPr>
          <p:spPr bwMode="black">
            <a:xfrm>
              <a:off x="-84138" y="5622925"/>
              <a:ext cx="1635125" cy="682625"/>
            </a:xfrm>
            <a:custGeom>
              <a:avLst/>
              <a:gdLst>
                <a:gd name="T0" fmla="*/ 49 w 435"/>
                <a:gd name="T1" fmla="*/ 18 h 179"/>
                <a:gd name="T2" fmla="*/ 17 w 435"/>
                <a:gd name="T3" fmla="*/ 6 h 179"/>
                <a:gd name="T4" fmla="*/ 6 w 435"/>
                <a:gd name="T5" fmla="*/ 37 h 179"/>
                <a:gd name="T6" fmla="*/ 58 w 435"/>
                <a:gd name="T7" fmla="*/ 152 h 179"/>
                <a:gd name="T8" fmla="*/ 92 w 435"/>
                <a:gd name="T9" fmla="*/ 179 h 179"/>
                <a:gd name="T10" fmla="*/ 125 w 435"/>
                <a:gd name="T11" fmla="*/ 152 h 179"/>
                <a:gd name="T12" fmla="*/ 171 w 435"/>
                <a:gd name="T13" fmla="*/ 51 h 179"/>
                <a:gd name="T14" fmla="*/ 178 w 435"/>
                <a:gd name="T15" fmla="*/ 46 h 179"/>
                <a:gd name="T16" fmla="*/ 185 w 435"/>
                <a:gd name="T17" fmla="*/ 54 h 179"/>
                <a:gd name="T18" fmla="*/ 185 w 435"/>
                <a:gd name="T19" fmla="*/ 151 h 179"/>
                <a:gd name="T20" fmla="*/ 209 w 435"/>
                <a:gd name="T21" fmla="*/ 179 h 179"/>
                <a:gd name="T22" fmla="*/ 234 w 435"/>
                <a:gd name="T23" fmla="*/ 151 h 179"/>
                <a:gd name="T24" fmla="*/ 234 w 435"/>
                <a:gd name="T25" fmla="*/ 72 h 179"/>
                <a:gd name="T26" fmla="*/ 260 w 435"/>
                <a:gd name="T27" fmla="*/ 46 h 179"/>
                <a:gd name="T28" fmla="*/ 285 w 435"/>
                <a:gd name="T29" fmla="*/ 72 h 179"/>
                <a:gd name="T30" fmla="*/ 285 w 435"/>
                <a:gd name="T31" fmla="*/ 151 h 179"/>
                <a:gd name="T32" fmla="*/ 310 w 435"/>
                <a:gd name="T33" fmla="*/ 179 h 179"/>
                <a:gd name="T34" fmla="*/ 334 w 435"/>
                <a:gd name="T35" fmla="*/ 151 h 179"/>
                <a:gd name="T36" fmla="*/ 334 w 435"/>
                <a:gd name="T37" fmla="*/ 72 h 179"/>
                <a:gd name="T38" fmla="*/ 360 w 435"/>
                <a:gd name="T39" fmla="*/ 46 h 179"/>
                <a:gd name="T40" fmla="*/ 385 w 435"/>
                <a:gd name="T41" fmla="*/ 72 h 179"/>
                <a:gd name="T42" fmla="*/ 385 w 435"/>
                <a:gd name="T43" fmla="*/ 151 h 179"/>
                <a:gd name="T44" fmla="*/ 410 w 435"/>
                <a:gd name="T45" fmla="*/ 179 h 179"/>
                <a:gd name="T46" fmla="*/ 435 w 435"/>
                <a:gd name="T47" fmla="*/ 151 h 179"/>
                <a:gd name="T48" fmla="*/ 435 w 435"/>
                <a:gd name="T49" fmla="*/ 61 h 179"/>
                <a:gd name="T50" fmla="*/ 375 w 435"/>
                <a:gd name="T51" fmla="*/ 4 h 179"/>
                <a:gd name="T52" fmla="*/ 323 w 435"/>
                <a:gd name="T53" fmla="*/ 26 h 179"/>
                <a:gd name="T54" fmla="*/ 272 w 435"/>
                <a:gd name="T55" fmla="*/ 4 h 179"/>
                <a:gd name="T56" fmla="*/ 223 w 435"/>
                <a:gd name="T57" fmla="*/ 26 h 179"/>
                <a:gd name="T58" fmla="*/ 178 w 435"/>
                <a:gd name="T59" fmla="*/ 4 h 179"/>
                <a:gd name="T60" fmla="*/ 125 w 435"/>
                <a:gd name="T61" fmla="*/ 40 h 179"/>
                <a:gd name="T62" fmla="*/ 92 w 435"/>
                <a:gd name="T63" fmla="*/ 119 h 179"/>
                <a:gd name="T64" fmla="*/ 49 w 435"/>
                <a:gd name="T65" fmla="*/ 18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35" h="179">
                  <a:moveTo>
                    <a:pt x="49" y="18"/>
                  </a:moveTo>
                  <a:cubicBezTo>
                    <a:pt x="43" y="6"/>
                    <a:pt x="30" y="0"/>
                    <a:pt x="17" y="6"/>
                  </a:cubicBezTo>
                  <a:cubicBezTo>
                    <a:pt x="5" y="12"/>
                    <a:pt x="0" y="25"/>
                    <a:pt x="6" y="37"/>
                  </a:cubicBezTo>
                  <a:cubicBezTo>
                    <a:pt x="58" y="152"/>
                    <a:pt x="58" y="152"/>
                    <a:pt x="58" y="152"/>
                  </a:cubicBezTo>
                  <a:cubicBezTo>
                    <a:pt x="67" y="169"/>
                    <a:pt x="75" y="179"/>
                    <a:pt x="92" y="179"/>
                  </a:cubicBezTo>
                  <a:cubicBezTo>
                    <a:pt x="109" y="179"/>
                    <a:pt x="117" y="169"/>
                    <a:pt x="125" y="152"/>
                  </a:cubicBezTo>
                  <a:cubicBezTo>
                    <a:pt x="125" y="152"/>
                    <a:pt x="171" y="52"/>
                    <a:pt x="171" y="51"/>
                  </a:cubicBezTo>
                  <a:cubicBezTo>
                    <a:pt x="172" y="50"/>
                    <a:pt x="173" y="46"/>
                    <a:pt x="178" y="46"/>
                  </a:cubicBezTo>
                  <a:cubicBezTo>
                    <a:pt x="182" y="47"/>
                    <a:pt x="185" y="50"/>
                    <a:pt x="185" y="54"/>
                  </a:cubicBezTo>
                  <a:cubicBezTo>
                    <a:pt x="185" y="151"/>
                    <a:pt x="185" y="151"/>
                    <a:pt x="185" y="151"/>
                  </a:cubicBezTo>
                  <a:cubicBezTo>
                    <a:pt x="185" y="166"/>
                    <a:pt x="193" y="179"/>
                    <a:pt x="209" y="179"/>
                  </a:cubicBezTo>
                  <a:cubicBezTo>
                    <a:pt x="225" y="179"/>
                    <a:pt x="234" y="166"/>
                    <a:pt x="234" y="151"/>
                  </a:cubicBezTo>
                  <a:cubicBezTo>
                    <a:pt x="234" y="72"/>
                    <a:pt x="234" y="72"/>
                    <a:pt x="234" y="72"/>
                  </a:cubicBezTo>
                  <a:cubicBezTo>
                    <a:pt x="234" y="56"/>
                    <a:pt x="245" y="46"/>
                    <a:pt x="260" y="46"/>
                  </a:cubicBezTo>
                  <a:cubicBezTo>
                    <a:pt x="275" y="46"/>
                    <a:pt x="285" y="57"/>
                    <a:pt x="285" y="72"/>
                  </a:cubicBezTo>
                  <a:cubicBezTo>
                    <a:pt x="285" y="151"/>
                    <a:pt x="285" y="151"/>
                    <a:pt x="285" y="151"/>
                  </a:cubicBezTo>
                  <a:cubicBezTo>
                    <a:pt x="285" y="166"/>
                    <a:pt x="294" y="179"/>
                    <a:pt x="310" y="179"/>
                  </a:cubicBezTo>
                  <a:cubicBezTo>
                    <a:pt x="326" y="179"/>
                    <a:pt x="334" y="166"/>
                    <a:pt x="334" y="151"/>
                  </a:cubicBezTo>
                  <a:cubicBezTo>
                    <a:pt x="334" y="72"/>
                    <a:pt x="334" y="72"/>
                    <a:pt x="334" y="72"/>
                  </a:cubicBezTo>
                  <a:cubicBezTo>
                    <a:pt x="334" y="56"/>
                    <a:pt x="345" y="46"/>
                    <a:pt x="360" y="46"/>
                  </a:cubicBezTo>
                  <a:cubicBezTo>
                    <a:pt x="375" y="46"/>
                    <a:pt x="385" y="57"/>
                    <a:pt x="385" y="72"/>
                  </a:cubicBezTo>
                  <a:cubicBezTo>
                    <a:pt x="385" y="151"/>
                    <a:pt x="385" y="151"/>
                    <a:pt x="385" y="151"/>
                  </a:cubicBezTo>
                  <a:cubicBezTo>
                    <a:pt x="385" y="166"/>
                    <a:pt x="394" y="179"/>
                    <a:pt x="410" y="179"/>
                  </a:cubicBezTo>
                  <a:cubicBezTo>
                    <a:pt x="426" y="179"/>
                    <a:pt x="435" y="166"/>
                    <a:pt x="435" y="151"/>
                  </a:cubicBezTo>
                  <a:cubicBezTo>
                    <a:pt x="435" y="61"/>
                    <a:pt x="435" y="61"/>
                    <a:pt x="435" y="61"/>
                  </a:cubicBezTo>
                  <a:cubicBezTo>
                    <a:pt x="435" y="27"/>
                    <a:pt x="408" y="4"/>
                    <a:pt x="375" y="4"/>
                  </a:cubicBezTo>
                  <a:cubicBezTo>
                    <a:pt x="343" y="4"/>
                    <a:pt x="323" y="26"/>
                    <a:pt x="323" y="26"/>
                  </a:cubicBezTo>
                  <a:cubicBezTo>
                    <a:pt x="312" y="12"/>
                    <a:pt x="297" y="4"/>
                    <a:pt x="272" y="4"/>
                  </a:cubicBezTo>
                  <a:cubicBezTo>
                    <a:pt x="246" y="4"/>
                    <a:pt x="223" y="26"/>
                    <a:pt x="223" y="26"/>
                  </a:cubicBezTo>
                  <a:cubicBezTo>
                    <a:pt x="212" y="12"/>
                    <a:pt x="194" y="4"/>
                    <a:pt x="178" y="4"/>
                  </a:cubicBezTo>
                  <a:cubicBezTo>
                    <a:pt x="155" y="4"/>
                    <a:pt x="136" y="14"/>
                    <a:pt x="125" y="40"/>
                  </a:cubicBezTo>
                  <a:cubicBezTo>
                    <a:pt x="92" y="119"/>
                    <a:pt x="92" y="119"/>
                    <a:pt x="92" y="119"/>
                  </a:cubicBezTo>
                  <a:lnTo>
                    <a:pt x="49" y="18"/>
                  </a:lnTo>
                  <a:close/>
                </a:path>
              </a:pathLst>
            </a:custGeom>
            <a:solidFill>
              <a:srgbClr val="717073"/>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baseline="0"/>
            </a:p>
          </p:txBody>
        </p:sp>
        <p:sp>
          <p:nvSpPr>
            <p:cNvPr id="146" name="Freeform 11">
              <a:extLst>
                <a:ext uri="{FF2B5EF4-FFF2-40B4-BE49-F238E27FC236}">
                  <a16:creationId xmlns:a16="http://schemas.microsoft.com/office/drawing/2014/main" id="{29826BF7-37CF-42AD-A881-1A8C836A493D}"/>
                </a:ext>
              </a:extLst>
            </p:cNvPr>
            <p:cNvSpPr>
              <a:spLocks noEditPoints="1"/>
            </p:cNvSpPr>
            <p:nvPr/>
          </p:nvSpPr>
          <p:spPr bwMode="black">
            <a:xfrm>
              <a:off x="4097338" y="5649913"/>
              <a:ext cx="149225" cy="157163"/>
            </a:xfrm>
            <a:custGeom>
              <a:avLst/>
              <a:gdLst>
                <a:gd name="T0" fmla="*/ 37 w 40"/>
                <a:gd name="T1" fmla="*/ 20 h 41"/>
                <a:gd name="T2" fmla="*/ 37 w 40"/>
                <a:gd name="T3" fmla="*/ 20 h 41"/>
                <a:gd name="T4" fmla="*/ 20 w 40"/>
                <a:gd name="T5" fmla="*/ 4 h 41"/>
                <a:gd name="T6" fmla="*/ 3 w 40"/>
                <a:gd name="T7" fmla="*/ 20 h 41"/>
                <a:gd name="T8" fmla="*/ 3 w 40"/>
                <a:gd name="T9" fmla="*/ 21 h 41"/>
                <a:gd name="T10" fmla="*/ 20 w 40"/>
                <a:gd name="T11" fmla="*/ 37 h 41"/>
                <a:gd name="T12" fmla="*/ 37 w 40"/>
                <a:gd name="T13" fmla="*/ 20 h 41"/>
                <a:gd name="T14" fmla="*/ 0 w 40"/>
                <a:gd name="T15" fmla="*/ 21 h 41"/>
                <a:gd name="T16" fmla="*/ 0 w 40"/>
                <a:gd name="T17" fmla="*/ 20 h 41"/>
                <a:gd name="T18" fmla="*/ 20 w 40"/>
                <a:gd name="T19" fmla="*/ 0 h 41"/>
                <a:gd name="T20" fmla="*/ 40 w 40"/>
                <a:gd name="T21" fmla="*/ 20 h 41"/>
                <a:gd name="T22" fmla="*/ 40 w 40"/>
                <a:gd name="T23" fmla="*/ 20 h 41"/>
                <a:gd name="T24" fmla="*/ 20 w 40"/>
                <a:gd name="T25" fmla="*/ 41 h 41"/>
                <a:gd name="T26" fmla="*/ 0 w 40"/>
                <a:gd name="T27" fmla="*/ 2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0" h="41">
                  <a:moveTo>
                    <a:pt x="37" y="20"/>
                  </a:moveTo>
                  <a:cubicBezTo>
                    <a:pt x="37" y="20"/>
                    <a:pt x="37" y="20"/>
                    <a:pt x="37" y="20"/>
                  </a:cubicBezTo>
                  <a:cubicBezTo>
                    <a:pt x="37" y="11"/>
                    <a:pt x="29" y="4"/>
                    <a:pt x="20" y="4"/>
                  </a:cubicBezTo>
                  <a:cubicBezTo>
                    <a:pt x="11" y="4"/>
                    <a:pt x="3" y="11"/>
                    <a:pt x="3" y="20"/>
                  </a:cubicBezTo>
                  <a:cubicBezTo>
                    <a:pt x="3" y="21"/>
                    <a:pt x="3" y="21"/>
                    <a:pt x="3" y="21"/>
                  </a:cubicBezTo>
                  <a:cubicBezTo>
                    <a:pt x="3" y="30"/>
                    <a:pt x="11" y="37"/>
                    <a:pt x="20" y="37"/>
                  </a:cubicBezTo>
                  <a:cubicBezTo>
                    <a:pt x="29" y="37"/>
                    <a:pt x="37" y="30"/>
                    <a:pt x="37" y="20"/>
                  </a:cubicBezTo>
                  <a:moveTo>
                    <a:pt x="0" y="21"/>
                  </a:moveTo>
                  <a:cubicBezTo>
                    <a:pt x="0" y="20"/>
                    <a:pt x="0" y="20"/>
                    <a:pt x="0" y="20"/>
                  </a:cubicBezTo>
                  <a:cubicBezTo>
                    <a:pt x="0" y="9"/>
                    <a:pt x="9" y="0"/>
                    <a:pt x="20" y="0"/>
                  </a:cubicBezTo>
                  <a:cubicBezTo>
                    <a:pt x="32" y="0"/>
                    <a:pt x="40" y="9"/>
                    <a:pt x="40" y="20"/>
                  </a:cubicBezTo>
                  <a:cubicBezTo>
                    <a:pt x="40" y="20"/>
                    <a:pt x="40" y="20"/>
                    <a:pt x="40" y="20"/>
                  </a:cubicBezTo>
                  <a:cubicBezTo>
                    <a:pt x="40" y="32"/>
                    <a:pt x="31" y="41"/>
                    <a:pt x="20" y="41"/>
                  </a:cubicBezTo>
                  <a:cubicBezTo>
                    <a:pt x="8" y="41"/>
                    <a:pt x="0" y="32"/>
                    <a:pt x="0" y="21"/>
                  </a:cubicBezTo>
                </a:path>
              </a:pathLst>
            </a:custGeom>
            <a:solidFill>
              <a:srgbClr val="717073"/>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baseline="0"/>
            </a:p>
          </p:txBody>
        </p:sp>
        <p:sp>
          <p:nvSpPr>
            <p:cNvPr id="147" name="Freeform 12">
              <a:extLst>
                <a:ext uri="{FF2B5EF4-FFF2-40B4-BE49-F238E27FC236}">
                  <a16:creationId xmlns:a16="http://schemas.microsoft.com/office/drawing/2014/main" id="{6CD892BB-45E6-46AC-9E99-F58D53FB63D6}"/>
                </a:ext>
              </a:extLst>
            </p:cNvPr>
            <p:cNvSpPr>
              <a:spLocks noEditPoints="1"/>
            </p:cNvSpPr>
            <p:nvPr/>
          </p:nvSpPr>
          <p:spPr bwMode="black">
            <a:xfrm>
              <a:off x="4141788" y="5688013"/>
              <a:ext cx="63500" cy="76200"/>
            </a:xfrm>
            <a:custGeom>
              <a:avLst/>
              <a:gdLst>
                <a:gd name="T0" fmla="*/ 9 w 17"/>
                <a:gd name="T1" fmla="*/ 10 h 20"/>
                <a:gd name="T2" fmla="*/ 12 w 17"/>
                <a:gd name="T3" fmla="*/ 7 h 20"/>
                <a:gd name="T4" fmla="*/ 12 w 17"/>
                <a:gd name="T5" fmla="*/ 7 h 20"/>
                <a:gd name="T6" fmla="*/ 9 w 17"/>
                <a:gd name="T7" fmla="*/ 4 h 20"/>
                <a:gd name="T8" fmla="*/ 5 w 17"/>
                <a:gd name="T9" fmla="*/ 4 h 20"/>
                <a:gd name="T10" fmla="*/ 5 w 17"/>
                <a:gd name="T11" fmla="*/ 10 h 20"/>
                <a:gd name="T12" fmla="*/ 9 w 17"/>
                <a:gd name="T13" fmla="*/ 10 h 20"/>
                <a:gd name="T14" fmla="*/ 0 w 17"/>
                <a:gd name="T15" fmla="*/ 2 h 20"/>
                <a:gd name="T16" fmla="*/ 2 w 17"/>
                <a:gd name="T17" fmla="*/ 0 h 20"/>
                <a:gd name="T18" fmla="*/ 9 w 17"/>
                <a:gd name="T19" fmla="*/ 0 h 20"/>
                <a:gd name="T20" fmla="*/ 15 w 17"/>
                <a:gd name="T21" fmla="*/ 2 h 20"/>
                <a:gd name="T22" fmla="*/ 17 w 17"/>
                <a:gd name="T23" fmla="*/ 7 h 20"/>
                <a:gd name="T24" fmla="*/ 17 w 17"/>
                <a:gd name="T25" fmla="*/ 7 h 20"/>
                <a:gd name="T26" fmla="*/ 13 w 17"/>
                <a:gd name="T27" fmla="*/ 13 h 20"/>
                <a:gd name="T28" fmla="*/ 16 w 17"/>
                <a:gd name="T29" fmla="*/ 17 h 20"/>
                <a:gd name="T30" fmla="*/ 16 w 17"/>
                <a:gd name="T31" fmla="*/ 18 h 20"/>
                <a:gd name="T32" fmla="*/ 14 w 17"/>
                <a:gd name="T33" fmla="*/ 20 h 20"/>
                <a:gd name="T34" fmla="*/ 12 w 17"/>
                <a:gd name="T35" fmla="*/ 19 h 20"/>
                <a:gd name="T36" fmla="*/ 8 w 17"/>
                <a:gd name="T37" fmla="*/ 14 h 20"/>
                <a:gd name="T38" fmla="*/ 5 w 17"/>
                <a:gd name="T39" fmla="*/ 14 h 20"/>
                <a:gd name="T40" fmla="*/ 5 w 17"/>
                <a:gd name="T41" fmla="*/ 18 h 20"/>
                <a:gd name="T42" fmla="*/ 2 w 17"/>
                <a:gd name="T43" fmla="*/ 20 h 20"/>
                <a:gd name="T44" fmla="*/ 0 w 17"/>
                <a:gd name="T45" fmla="*/ 18 h 20"/>
                <a:gd name="T46" fmla="*/ 0 w 17"/>
                <a:gd name="T47"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7" h="20">
                  <a:moveTo>
                    <a:pt x="9" y="10"/>
                  </a:moveTo>
                  <a:cubicBezTo>
                    <a:pt x="11" y="10"/>
                    <a:pt x="12" y="9"/>
                    <a:pt x="12" y="7"/>
                  </a:cubicBezTo>
                  <a:cubicBezTo>
                    <a:pt x="12" y="7"/>
                    <a:pt x="12" y="7"/>
                    <a:pt x="12" y="7"/>
                  </a:cubicBezTo>
                  <a:cubicBezTo>
                    <a:pt x="12" y="5"/>
                    <a:pt x="11" y="4"/>
                    <a:pt x="9" y="4"/>
                  </a:cubicBezTo>
                  <a:cubicBezTo>
                    <a:pt x="5" y="4"/>
                    <a:pt x="5" y="4"/>
                    <a:pt x="5" y="4"/>
                  </a:cubicBezTo>
                  <a:cubicBezTo>
                    <a:pt x="5" y="10"/>
                    <a:pt x="5" y="10"/>
                    <a:pt x="5" y="10"/>
                  </a:cubicBezTo>
                  <a:lnTo>
                    <a:pt x="9" y="10"/>
                  </a:lnTo>
                  <a:close/>
                  <a:moveTo>
                    <a:pt x="0" y="2"/>
                  </a:moveTo>
                  <a:cubicBezTo>
                    <a:pt x="0" y="1"/>
                    <a:pt x="1" y="0"/>
                    <a:pt x="2" y="0"/>
                  </a:cubicBezTo>
                  <a:cubicBezTo>
                    <a:pt x="9" y="0"/>
                    <a:pt x="9" y="0"/>
                    <a:pt x="9" y="0"/>
                  </a:cubicBezTo>
                  <a:cubicBezTo>
                    <a:pt x="12" y="0"/>
                    <a:pt x="14" y="1"/>
                    <a:pt x="15" y="2"/>
                  </a:cubicBezTo>
                  <a:cubicBezTo>
                    <a:pt x="16" y="3"/>
                    <a:pt x="17" y="5"/>
                    <a:pt x="17" y="7"/>
                  </a:cubicBezTo>
                  <a:cubicBezTo>
                    <a:pt x="17" y="7"/>
                    <a:pt x="17" y="7"/>
                    <a:pt x="17" y="7"/>
                  </a:cubicBezTo>
                  <a:cubicBezTo>
                    <a:pt x="17" y="10"/>
                    <a:pt x="15" y="12"/>
                    <a:pt x="13" y="13"/>
                  </a:cubicBezTo>
                  <a:cubicBezTo>
                    <a:pt x="16" y="17"/>
                    <a:pt x="16" y="17"/>
                    <a:pt x="16" y="17"/>
                  </a:cubicBezTo>
                  <a:cubicBezTo>
                    <a:pt x="16" y="17"/>
                    <a:pt x="16" y="18"/>
                    <a:pt x="16" y="18"/>
                  </a:cubicBezTo>
                  <a:cubicBezTo>
                    <a:pt x="16" y="19"/>
                    <a:pt x="15" y="20"/>
                    <a:pt x="14" y="20"/>
                  </a:cubicBezTo>
                  <a:cubicBezTo>
                    <a:pt x="13" y="20"/>
                    <a:pt x="13" y="20"/>
                    <a:pt x="12" y="19"/>
                  </a:cubicBezTo>
                  <a:cubicBezTo>
                    <a:pt x="8" y="14"/>
                    <a:pt x="8" y="14"/>
                    <a:pt x="8" y="14"/>
                  </a:cubicBezTo>
                  <a:cubicBezTo>
                    <a:pt x="5" y="14"/>
                    <a:pt x="5" y="14"/>
                    <a:pt x="5" y="14"/>
                  </a:cubicBezTo>
                  <a:cubicBezTo>
                    <a:pt x="5" y="18"/>
                    <a:pt x="5" y="18"/>
                    <a:pt x="5" y="18"/>
                  </a:cubicBezTo>
                  <a:cubicBezTo>
                    <a:pt x="5" y="19"/>
                    <a:pt x="4" y="20"/>
                    <a:pt x="2" y="20"/>
                  </a:cubicBezTo>
                  <a:cubicBezTo>
                    <a:pt x="1" y="20"/>
                    <a:pt x="0" y="19"/>
                    <a:pt x="0" y="18"/>
                  </a:cubicBezTo>
                  <a:lnTo>
                    <a:pt x="0" y="2"/>
                  </a:lnTo>
                  <a:close/>
                </a:path>
              </a:pathLst>
            </a:custGeom>
            <a:solidFill>
              <a:srgbClr val="717073"/>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baseline="0"/>
            </a:p>
          </p:txBody>
        </p:sp>
      </p:grpSp>
      <p:sp>
        <p:nvSpPr>
          <p:cNvPr id="15" name="TextBox 14">
            <a:extLst>
              <a:ext uri="{FF2B5EF4-FFF2-40B4-BE49-F238E27FC236}">
                <a16:creationId xmlns:a16="http://schemas.microsoft.com/office/drawing/2014/main" id="{D61B41E9-D951-4347-864C-73789BD1F80F}"/>
              </a:ext>
            </a:extLst>
          </p:cNvPr>
          <p:cNvSpPr txBox="1"/>
          <p:nvPr/>
        </p:nvSpPr>
        <p:spPr>
          <a:xfrm>
            <a:off x="2118108" y="6510279"/>
            <a:ext cx="1966005" cy="150871"/>
          </a:xfrm>
          <a:prstGeom prst="rect">
            <a:avLst/>
          </a:prstGeom>
          <a:noFill/>
        </p:spPr>
        <p:txBody>
          <a:bodyPr wrap="square" lIns="0" tIns="0" rIns="0" bIns="0" rtlCol="0">
            <a:no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lang="en-US" sz="800">
                <a:solidFill>
                  <a:schemeClr val="tx1"/>
                </a:solidFill>
                <a:latin typeface="+mj-lt"/>
              </a:rPr>
              <a:t>©</a:t>
            </a:r>
            <a:r>
              <a:rPr lang="is-IS" sz="800">
                <a:solidFill>
                  <a:schemeClr val="tx1"/>
                </a:solidFill>
                <a:latin typeface="+mj-lt"/>
              </a:rPr>
              <a:t>2018</a:t>
            </a:r>
            <a:r>
              <a:rPr lang="en-US" sz="800">
                <a:solidFill>
                  <a:schemeClr val="tx1"/>
                </a:solidFill>
                <a:latin typeface="+mj-lt"/>
              </a:rPr>
              <a:t> VMware, Inc.</a:t>
            </a:r>
          </a:p>
          <a:p>
            <a:pPr>
              <a:lnSpc>
                <a:spcPct val="90000"/>
              </a:lnSpc>
            </a:pPr>
            <a:endParaRPr lang="en-US" sz="800">
              <a:solidFill>
                <a:schemeClr val="tx1"/>
              </a:solidFill>
              <a:latin typeface="+mj-lt"/>
            </a:endParaRPr>
          </a:p>
        </p:txBody>
      </p:sp>
    </p:spTree>
    <p:extLst>
      <p:ext uri="{BB962C8B-B14F-4D97-AF65-F5344CB8AC3E}">
        <p14:creationId xmlns:p14="http://schemas.microsoft.com/office/powerpoint/2010/main" val="370125240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theme" Target="../theme/theme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bwMode="ltGray">
      <p:bgPr>
        <a:solidFill>
          <a:schemeClr val="bg1"/>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579960" y="412751"/>
            <a:ext cx="11003870" cy="381000"/>
          </a:xfrm>
          <a:prstGeom prst="rect">
            <a:avLst/>
          </a:prstGeom>
        </p:spPr>
        <p:txBody>
          <a:bodyPr vert="horz" wrap="none" lIns="0" tIns="0" rIns="0" bIns="0" rtlCol="0" anchor="b">
            <a:noAutofit/>
          </a:bodyPr>
          <a:lstStyle/>
          <a:p>
            <a:r>
              <a:rPr lang="en-US"/>
              <a:t>Click to edit Master title style</a:t>
            </a:r>
          </a:p>
        </p:txBody>
      </p:sp>
      <p:sp>
        <p:nvSpPr>
          <p:cNvPr id="3" name="Text Placeholder 2"/>
          <p:cNvSpPr>
            <a:spLocks noGrp="1"/>
          </p:cNvSpPr>
          <p:nvPr>
            <p:ph type="body" idx="1"/>
          </p:nvPr>
        </p:nvSpPr>
        <p:spPr>
          <a:xfrm>
            <a:off x="609600" y="1600203"/>
            <a:ext cx="10972801" cy="4580461"/>
          </a:xfrm>
          <a:prstGeom prst="rect">
            <a:avLst/>
          </a:prstGeom>
        </p:spPr>
        <p:txBody>
          <a:bodyPr vert="horz" lIns="0" tIns="0" rIns="0" bIns="0" rtlCol="0">
            <a:no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a:p>
            <a:pPr lvl="5"/>
            <a:r>
              <a:rPr lang="en-US"/>
              <a:t>Sixth level</a:t>
            </a:r>
          </a:p>
          <a:p>
            <a:pPr lvl="6"/>
            <a:r>
              <a:rPr lang="en-US"/>
              <a:t>Seventh level</a:t>
            </a:r>
          </a:p>
          <a:p>
            <a:pPr lvl="7"/>
            <a:r>
              <a:rPr lang="en-US"/>
              <a:t>Eighth level</a:t>
            </a:r>
          </a:p>
          <a:p>
            <a:pPr lvl="8"/>
            <a:r>
              <a:rPr lang="en-US"/>
              <a:t>Ninth level</a:t>
            </a:r>
          </a:p>
        </p:txBody>
      </p:sp>
      <p:sp>
        <p:nvSpPr>
          <p:cNvPr id="17" name="Rectangle 16">
            <a:extLst>
              <a:ext uri="{FF2B5EF4-FFF2-40B4-BE49-F238E27FC236}">
                <a16:creationId xmlns:a16="http://schemas.microsoft.com/office/drawing/2014/main" id="{BA10A873-392A-4A19-8C2B-DD9BE8754574}"/>
              </a:ext>
            </a:extLst>
          </p:cNvPr>
          <p:cNvSpPr/>
          <p:nvPr/>
        </p:nvSpPr>
        <p:spPr bwMode="ltGray">
          <a:xfrm>
            <a:off x="-3443" y="6766560"/>
            <a:ext cx="12195441" cy="91440"/>
          </a:xfrm>
          <a:prstGeom prst="rect">
            <a:avLst/>
          </a:prstGeom>
          <a:gradFill flip="none" rotWithShape="1">
            <a:gsLst>
              <a:gs pos="0">
                <a:srgbClr val="AADB1E"/>
              </a:gs>
              <a:gs pos="25000">
                <a:schemeClr val="accent4"/>
              </a:gs>
              <a:gs pos="100000">
                <a:srgbClr val="003D79"/>
              </a:gs>
              <a:gs pos="50000">
                <a:schemeClr val="accent1"/>
              </a:gs>
              <a:gs pos="75000">
                <a:schemeClr val="accent3"/>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800"/>
          </a:p>
        </p:txBody>
      </p:sp>
      <p:grpSp>
        <p:nvGrpSpPr>
          <p:cNvPr id="19" name="Group 18">
            <a:extLst>
              <a:ext uri="{FF2B5EF4-FFF2-40B4-BE49-F238E27FC236}">
                <a16:creationId xmlns:a16="http://schemas.microsoft.com/office/drawing/2014/main" id="{EC1D3E06-3BD4-444D-80CC-06D1EF0FE80E}"/>
              </a:ext>
            </a:extLst>
          </p:cNvPr>
          <p:cNvGrpSpPr/>
          <p:nvPr/>
        </p:nvGrpSpPr>
        <p:grpSpPr bwMode="black">
          <a:xfrm>
            <a:off x="618040" y="6446045"/>
            <a:ext cx="1100079" cy="173355"/>
            <a:chOff x="-84138" y="5622925"/>
            <a:chExt cx="4330701" cy="682626"/>
          </a:xfrm>
        </p:grpSpPr>
        <p:sp>
          <p:nvSpPr>
            <p:cNvPr id="20" name="Freeform 6">
              <a:extLst>
                <a:ext uri="{FF2B5EF4-FFF2-40B4-BE49-F238E27FC236}">
                  <a16:creationId xmlns:a16="http://schemas.microsoft.com/office/drawing/2014/main" id="{B65990C3-6A4D-4AAF-8BC8-286DA7478543}"/>
                </a:ext>
              </a:extLst>
            </p:cNvPr>
            <p:cNvSpPr>
              <a:spLocks/>
            </p:cNvSpPr>
            <p:nvPr/>
          </p:nvSpPr>
          <p:spPr bwMode="black">
            <a:xfrm>
              <a:off x="1589088" y="5649913"/>
              <a:ext cx="914400" cy="647700"/>
            </a:xfrm>
            <a:custGeom>
              <a:avLst/>
              <a:gdLst>
                <a:gd name="T0" fmla="*/ 52 w 243"/>
                <a:gd name="T1" fmla="*/ 159 h 170"/>
                <a:gd name="T2" fmla="*/ 2 w 243"/>
                <a:gd name="T3" fmla="*/ 19 h 170"/>
                <a:gd name="T4" fmla="*/ 0 w 243"/>
                <a:gd name="T5" fmla="*/ 12 h 170"/>
                <a:gd name="T6" fmla="*/ 13 w 243"/>
                <a:gd name="T7" fmla="*/ 0 h 170"/>
                <a:gd name="T8" fmla="*/ 25 w 243"/>
                <a:gd name="T9" fmla="*/ 11 h 170"/>
                <a:gd name="T10" fmla="*/ 67 w 243"/>
                <a:gd name="T11" fmla="*/ 131 h 170"/>
                <a:gd name="T12" fmla="*/ 109 w 243"/>
                <a:gd name="T13" fmla="*/ 10 h 170"/>
                <a:gd name="T14" fmla="*/ 121 w 243"/>
                <a:gd name="T15" fmla="*/ 0 h 170"/>
                <a:gd name="T16" fmla="*/ 122 w 243"/>
                <a:gd name="T17" fmla="*/ 0 h 170"/>
                <a:gd name="T18" fmla="*/ 135 w 243"/>
                <a:gd name="T19" fmla="*/ 10 h 170"/>
                <a:gd name="T20" fmla="*/ 177 w 243"/>
                <a:gd name="T21" fmla="*/ 131 h 170"/>
                <a:gd name="T22" fmla="*/ 219 w 243"/>
                <a:gd name="T23" fmla="*/ 10 h 170"/>
                <a:gd name="T24" fmla="*/ 231 w 243"/>
                <a:gd name="T25" fmla="*/ 0 h 170"/>
                <a:gd name="T26" fmla="*/ 243 w 243"/>
                <a:gd name="T27" fmla="*/ 12 h 170"/>
                <a:gd name="T28" fmla="*/ 241 w 243"/>
                <a:gd name="T29" fmla="*/ 19 h 170"/>
                <a:gd name="T30" fmla="*/ 191 w 243"/>
                <a:gd name="T31" fmla="*/ 159 h 170"/>
                <a:gd name="T32" fmla="*/ 177 w 243"/>
                <a:gd name="T33" fmla="*/ 170 h 170"/>
                <a:gd name="T34" fmla="*/ 176 w 243"/>
                <a:gd name="T35" fmla="*/ 170 h 170"/>
                <a:gd name="T36" fmla="*/ 163 w 243"/>
                <a:gd name="T37" fmla="*/ 159 h 170"/>
                <a:gd name="T38" fmla="*/ 122 w 243"/>
                <a:gd name="T39" fmla="*/ 40 h 170"/>
                <a:gd name="T40" fmla="*/ 80 w 243"/>
                <a:gd name="T41" fmla="*/ 159 h 170"/>
                <a:gd name="T42" fmla="*/ 66 w 243"/>
                <a:gd name="T43" fmla="*/ 170 h 170"/>
                <a:gd name="T44" fmla="*/ 66 w 243"/>
                <a:gd name="T45" fmla="*/ 170 h 170"/>
                <a:gd name="T46" fmla="*/ 52 w 243"/>
                <a:gd name="T47" fmla="*/ 159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43" h="170">
                  <a:moveTo>
                    <a:pt x="52" y="159"/>
                  </a:moveTo>
                  <a:cubicBezTo>
                    <a:pt x="2" y="19"/>
                    <a:pt x="2" y="19"/>
                    <a:pt x="2" y="19"/>
                  </a:cubicBezTo>
                  <a:cubicBezTo>
                    <a:pt x="1" y="17"/>
                    <a:pt x="0" y="14"/>
                    <a:pt x="0" y="12"/>
                  </a:cubicBezTo>
                  <a:cubicBezTo>
                    <a:pt x="0" y="6"/>
                    <a:pt x="5" y="0"/>
                    <a:pt x="13" y="0"/>
                  </a:cubicBezTo>
                  <a:cubicBezTo>
                    <a:pt x="19" y="0"/>
                    <a:pt x="23" y="4"/>
                    <a:pt x="25" y="11"/>
                  </a:cubicBezTo>
                  <a:cubicBezTo>
                    <a:pt x="67" y="131"/>
                    <a:pt x="67" y="131"/>
                    <a:pt x="67" y="131"/>
                  </a:cubicBezTo>
                  <a:cubicBezTo>
                    <a:pt x="109" y="10"/>
                    <a:pt x="109" y="10"/>
                    <a:pt x="109" y="10"/>
                  </a:cubicBezTo>
                  <a:cubicBezTo>
                    <a:pt x="111" y="4"/>
                    <a:pt x="114" y="0"/>
                    <a:pt x="121" y="0"/>
                  </a:cubicBezTo>
                  <a:cubicBezTo>
                    <a:pt x="122" y="0"/>
                    <a:pt x="122" y="0"/>
                    <a:pt x="122" y="0"/>
                  </a:cubicBezTo>
                  <a:cubicBezTo>
                    <a:pt x="129" y="0"/>
                    <a:pt x="133" y="4"/>
                    <a:pt x="135" y="10"/>
                  </a:cubicBezTo>
                  <a:cubicBezTo>
                    <a:pt x="177" y="131"/>
                    <a:pt x="177" y="131"/>
                    <a:pt x="177" y="131"/>
                  </a:cubicBezTo>
                  <a:cubicBezTo>
                    <a:pt x="219" y="10"/>
                    <a:pt x="219" y="10"/>
                    <a:pt x="219" y="10"/>
                  </a:cubicBezTo>
                  <a:cubicBezTo>
                    <a:pt x="221" y="5"/>
                    <a:pt x="224" y="0"/>
                    <a:pt x="231" y="0"/>
                  </a:cubicBezTo>
                  <a:cubicBezTo>
                    <a:pt x="238" y="0"/>
                    <a:pt x="243" y="6"/>
                    <a:pt x="243" y="12"/>
                  </a:cubicBezTo>
                  <a:cubicBezTo>
                    <a:pt x="243" y="14"/>
                    <a:pt x="242" y="17"/>
                    <a:pt x="241" y="19"/>
                  </a:cubicBezTo>
                  <a:cubicBezTo>
                    <a:pt x="191" y="159"/>
                    <a:pt x="191" y="159"/>
                    <a:pt x="191" y="159"/>
                  </a:cubicBezTo>
                  <a:cubicBezTo>
                    <a:pt x="188" y="166"/>
                    <a:pt x="183" y="170"/>
                    <a:pt x="177" y="170"/>
                  </a:cubicBezTo>
                  <a:cubicBezTo>
                    <a:pt x="176" y="170"/>
                    <a:pt x="176" y="170"/>
                    <a:pt x="176" y="170"/>
                  </a:cubicBezTo>
                  <a:cubicBezTo>
                    <a:pt x="170" y="170"/>
                    <a:pt x="165" y="166"/>
                    <a:pt x="163" y="159"/>
                  </a:cubicBezTo>
                  <a:cubicBezTo>
                    <a:pt x="122" y="40"/>
                    <a:pt x="122" y="40"/>
                    <a:pt x="122" y="40"/>
                  </a:cubicBezTo>
                  <a:cubicBezTo>
                    <a:pt x="80" y="159"/>
                    <a:pt x="80" y="159"/>
                    <a:pt x="80" y="159"/>
                  </a:cubicBezTo>
                  <a:cubicBezTo>
                    <a:pt x="78" y="166"/>
                    <a:pt x="73" y="170"/>
                    <a:pt x="66" y="170"/>
                  </a:cubicBezTo>
                  <a:cubicBezTo>
                    <a:pt x="66" y="170"/>
                    <a:pt x="66" y="170"/>
                    <a:pt x="66" y="170"/>
                  </a:cubicBezTo>
                  <a:cubicBezTo>
                    <a:pt x="60" y="170"/>
                    <a:pt x="55" y="166"/>
                    <a:pt x="52" y="159"/>
                  </a:cubicBezTo>
                </a:path>
              </a:pathLst>
            </a:custGeom>
            <a:solidFill>
              <a:srgbClr val="717073"/>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baseline="0"/>
            </a:p>
          </p:txBody>
        </p:sp>
        <p:sp>
          <p:nvSpPr>
            <p:cNvPr id="21" name="Freeform 7">
              <a:extLst>
                <a:ext uri="{FF2B5EF4-FFF2-40B4-BE49-F238E27FC236}">
                  <a16:creationId xmlns:a16="http://schemas.microsoft.com/office/drawing/2014/main" id="{1BB1B930-0B72-49D9-807B-10C096968E56}"/>
                </a:ext>
              </a:extLst>
            </p:cNvPr>
            <p:cNvSpPr>
              <a:spLocks/>
            </p:cNvSpPr>
            <p:nvPr/>
          </p:nvSpPr>
          <p:spPr bwMode="black">
            <a:xfrm>
              <a:off x="3163888" y="5649913"/>
              <a:ext cx="354013" cy="647700"/>
            </a:xfrm>
            <a:custGeom>
              <a:avLst/>
              <a:gdLst>
                <a:gd name="T0" fmla="*/ 0 w 94"/>
                <a:gd name="T1" fmla="*/ 13 h 170"/>
                <a:gd name="T2" fmla="*/ 12 w 94"/>
                <a:gd name="T3" fmla="*/ 0 h 170"/>
                <a:gd name="T4" fmla="*/ 24 w 94"/>
                <a:gd name="T5" fmla="*/ 13 h 170"/>
                <a:gd name="T6" fmla="*/ 24 w 94"/>
                <a:gd name="T7" fmla="*/ 41 h 170"/>
                <a:gd name="T8" fmla="*/ 82 w 94"/>
                <a:gd name="T9" fmla="*/ 0 h 170"/>
                <a:gd name="T10" fmla="*/ 94 w 94"/>
                <a:gd name="T11" fmla="*/ 13 h 170"/>
                <a:gd name="T12" fmla="*/ 83 w 94"/>
                <a:gd name="T13" fmla="*/ 25 h 170"/>
                <a:gd name="T14" fmla="*/ 24 w 94"/>
                <a:gd name="T15" fmla="*/ 101 h 170"/>
                <a:gd name="T16" fmla="*/ 24 w 94"/>
                <a:gd name="T17" fmla="*/ 157 h 170"/>
                <a:gd name="T18" fmla="*/ 12 w 94"/>
                <a:gd name="T19" fmla="*/ 170 h 170"/>
                <a:gd name="T20" fmla="*/ 0 w 94"/>
                <a:gd name="T21" fmla="*/ 157 h 170"/>
                <a:gd name="T22" fmla="*/ 0 w 94"/>
                <a:gd name="T23" fmla="*/ 13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4" h="170">
                  <a:moveTo>
                    <a:pt x="0" y="13"/>
                  </a:moveTo>
                  <a:cubicBezTo>
                    <a:pt x="0" y="6"/>
                    <a:pt x="5" y="0"/>
                    <a:pt x="12" y="0"/>
                  </a:cubicBezTo>
                  <a:cubicBezTo>
                    <a:pt x="19" y="0"/>
                    <a:pt x="24" y="5"/>
                    <a:pt x="24" y="13"/>
                  </a:cubicBezTo>
                  <a:cubicBezTo>
                    <a:pt x="24" y="41"/>
                    <a:pt x="24" y="41"/>
                    <a:pt x="24" y="41"/>
                  </a:cubicBezTo>
                  <a:cubicBezTo>
                    <a:pt x="37" y="13"/>
                    <a:pt x="64" y="0"/>
                    <a:pt x="82" y="0"/>
                  </a:cubicBezTo>
                  <a:cubicBezTo>
                    <a:pt x="89" y="0"/>
                    <a:pt x="94" y="6"/>
                    <a:pt x="94" y="13"/>
                  </a:cubicBezTo>
                  <a:cubicBezTo>
                    <a:pt x="94" y="20"/>
                    <a:pt x="89" y="24"/>
                    <a:pt x="83" y="25"/>
                  </a:cubicBezTo>
                  <a:cubicBezTo>
                    <a:pt x="51" y="29"/>
                    <a:pt x="24" y="53"/>
                    <a:pt x="24" y="101"/>
                  </a:cubicBezTo>
                  <a:cubicBezTo>
                    <a:pt x="24" y="157"/>
                    <a:pt x="24" y="157"/>
                    <a:pt x="24" y="157"/>
                  </a:cubicBezTo>
                  <a:cubicBezTo>
                    <a:pt x="24" y="164"/>
                    <a:pt x="19" y="170"/>
                    <a:pt x="12" y="170"/>
                  </a:cubicBezTo>
                  <a:cubicBezTo>
                    <a:pt x="5" y="170"/>
                    <a:pt x="0" y="164"/>
                    <a:pt x="0" y="157"/>
                  </a:cubicBezTo>
                  <a:lnTo>
                    <a:pt x="0" y="13"/>
                  </a:lnTo>
                  <a:close/>
                </a:path>
              </a:pathLst>
            </a:custGeom>
            <a:solidFill>
              <a:srgbClr val="717073"/>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baseline="0"/>
            </a:p>
          </p:txBody>
        </p:sp>
        <p:sp>
          <p:nvSpPr>
            <p:cNvPr id="22" name="Freeform 8">
              <a:extLst>
                <a:ext uri="{FF2B5EF4-FFF2-40B4-BE49-F238E27FC236}">
                  <a16:creationId xmlns:a16="http://schemas.microsoft.com/office/drawing/2014/main" id="{5E1DF962-E59C-4F9C-B967-2BC43B7C3DC4}"/>
                </a:ext>
              </a:extLst>
            </p:cNvPr>
            <p:cNvSpPr>
              <a:spLocks noEditPoints="1"/>
            </p:cNvSpPr>
            <p:nvPr/>
          </p:nvSpPr>
          <p:spPr bwMode="black">
            <a:xfrm>
              <a:off x="3509963" y="5649913"/>
              <a:ext cx="579438" cy="655638"/>
            </a:xfrm>
            <a:custGeom>
              <a:avLst/>
              <a:gdLst>
                <a:gd name="T0" fmla="*/ 129 w 154"/>
                <a:gd name="T1" fmla="*/ 76 h 172"/>
                <a:gd name="T2" fmla="*/ 77 w 154"/>
                <a:gd name="T3" fmla="*/ 21 h 172"/>
                <a:gd name="T4" fmla="*/ 25 w 154"/>
                <a:gd name="T5" fmla="*/ 76 h 172"/>
                <a:gd name="T6" fmla="*/ 129 w 154"/>
                <a:gd name="T7" fmla="*/ 76 h 172"/>
                <a:gd name="T8" fmla="*/ 81 w 154"/>
                <a:gd name="T9" fmla="*/ 172 h 172"/>
                <a:gd name="T10" fmla="*/ 0 w 154"/>
                <a:gd name="T11" fmla="*/ 86 h 172"/>
                <a:gd name="T12" fmla="*/ 0 w 154"/>
                <a:gd name="T13" fmla="*/ 85 h 172"/>
                <a:gd name="T14" fmla="*/ 78 w 154"/>
                <a:gd name="T15" fmla="*/ 0 h 172"/>
                <a:gd name="T16" fmla="*/ 154 w 154"/>
                <a:gd name="T17" fmla="*/ 83 h 172"/>
                <a:gd name="T18" fmla="*/ 142 w 154"/>
                <a:gd name="T19" fmla="*/ 95 h 172"/>
                <a:gd name="T20" fmla="*/ 25 w 154"/>
                <a:gd name="T21" fmla="*/ 95 h 172"/>
                <a:gd name="T22" fmla="*/ 82 w 154"/>
                <a:gd name="T23" fmla="*/ 150 h 172"/>
                <a:gd name="T24" fmla="*/ 129 w 154"/>
                <a:gd name="T25" fmla="*/ 131 h 172"/>
                <a:gd name="T26" fmla="*/ 136 w 154"/>
                <a:gd name="T27" fmla="*/ 128 h 172"/>
                <a:gd name="T28" fmla="*/ 146 w 154"/>
                <a:gd name="T29" fmla="*/ 139 h 172"/>
                <a:gd name="T30" fmla="*/ 142 w 154"/>
                <a:gd name="T31" fmla="*/ 147 h 172"/>
                <a:gd name="T32" fmla="*/ 81 w 154"/>
                <a:gd name="T33" fmla="*/ 172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4" h="172">
                  <a:moveTo>
                    <a:pt x="129" y="76"/>
                  </a:moveTo>
                  <a:cubicBezTo>
                    <a:pt x="127" y="47"/>
                    <a:pt x="110" y="21"/>
                    <a:pt x="77" y="21"/>
                  </a:cubicBezTo>
                  <a:cubicBezTo>
                    <a:pt x="49" y="21"/>
                    <a:pt x="28" y="44"/>
                    <a:pt x="25" y="76"/>
                  </a:cubicBezTo>
                  <a:lnTo>
                    <a:pt x="129" y="76"/>
                  </a:lnTo>
                  <a:close/>
                  <a:moveTo>
                    <a:pt x="81" y="172"/>
                  </a:moveTo>
                  <a:cubicBezTo>
                    <a:pt x="36" y="172"/>
                    <a:pt x="0" y="137"/>
                    <a:pt x="0" y="86"/>
                  </a:cubicBezTo>
                  <a:cubicBezTo>
                    <a:pt x="0" y="85"/>
                    <a:pt x="0" y="85"/>
                    <a:pt x="0" y="85"/>
                  </a:cubicBezTo>
                  <a:cubicBezTo>
                    <a:pt x="0" y="38"/>
                    <a:pt x="33" y="0"/>
                    <a:pt x="78" y="0"/>
                  </a:cubicBezTo>
                  <a:cubicBezTo>
                    <a:pt x="126" y="0"/>
                    <a:pt x="154" y="40"/>
                    <a:pt x="154" y="83"/>
                  </a:cubicBezTo>
                  <a:cubicBezTo>
                    <a:pt x="154" y="90"/>
                    <a:pt x="148" y="95"/>
                    <a:pt x="142" y="95"/>
                  </a:cubicBezTo>
                  <a:cubicBezTo>
                    <a:pt x="25" y="95"/>
                    <a:pt x="25" y="95"/>
                    <a:pt x="25" y="95"/>
                  </a:cubicBezTo>
                  <a:cubicBezTo>
                    <a:pt x="28" y="130"/>
                    <a:pt x="53" y="150"/>
                    <a:pt x="82" y="150"/>
                  </a:cubicBezTo>
                  <a:cubicBezTo>
                    <a:pt x="102" y="150"/>
                    <a:pt x="117" y="142"/>
                    <a:pt x="129" y="131"/>
                  </a:cubicBezTo>
                  <a:cubicBezTo>
                    <a:pt x="131" y="130"/>
                    <a:pt x="133" y="128"/>
                    <a:pt x="136" y="128"/>
                  </a:cubicBezTo>
                  <a:cubicBezTo>
                    <a:pt x="142" y="128"/>
                    <a:pt x="146" y="133"/>
                    <a:pt x="146" y="139"/>
                  </a:cubicBezTo>
                  <a:cubicBezTo>
                    <a:pt x="146" y="142"/>
                    <a:pt x="145" y="145"/>
                    <a:pt x="142" y="147"/>
                  </a:cubicBezTo>
                  <a:cubicBezTo>
                    <a:pt x="127" y="162"/>
                    <a:pt x="109" y="172"/>
                    <a:pt x="81" y="172"/>
                  </a:cubicBezTo>
                </a:path>
              </a:pathLst>
            </a:custGeom>
            <a:solidFill>
              <a:srgbClr val="717073"/>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baseline="0"/>
            </a:p>
          </p:txBody>
        </p:sp>
        <p:sp>
          <p:nvSpPr>
            <p:cNvPr id="23" name="Freeform 9">
              <a:extLst>
                <a:ext uri="{FF2B5EF4-FFF2-40B4-BE49-F238E27FC236}">
                  <a16:creationId xmlns:a16="http://schemas.microsoft.com/office/drawing/2014/main" id="{C586DD09-1AA3-4DE6-9C72-75B08B54381E}"/>
                </a:ext>
              </a:extLst>
            </p:cNvPr>
            <p:cNvSpPr>
              <a:spLocks noEditPoints="1"/>
            </p:cNvSpPr>
            <p:nvPr/>
          </p:nvSpPr>
          <p:spPr bwMode="black">
            <a:xfrm>
              <a:off x="2503488" y="5649913"/>
              <a:ext cx="547688" cy="655638"/>
            </a:xfrm>
            <a:custGeom>
              <a:avLst/>
              <a:gdLst>
                <a:gd name="T0" fmla="*/ 122 w 146"/>
                <a:gd name="T1" fmla="*/ 107 h 172"/>
                <a:gd name="T2" fmla="*/ 122 w 146"/>
                <a:gd name="T3" fmla="*/ 91 h 172"/>
                <a:gd name="T4" fmla="*/ 74 w 146"/>
                <a:gd name="T5" fmla="*/ 84 h 172"/>
                <a:gd name="T6" fmla="*/ 25 w 146"/>
                <a:gd name="T7" fmla="*/ 118 h 172"/>
                <a:gd name="T8" fmla="*/ 25 w 146"/>
                <a:gd name="T9" fmla="*/ 119 h 172"/>
                <a:gd name="T10" fmla="*/ 67 w 146"/>
                <a:gd name="T11" fmla="*/ 152 h 172"/>
                <a:gd name="T12" fmla="*/ 122 w 146"/>
                <a:gd name="T13" fmla="*/ 107 h 172"/>
                <a:gd name="T14" fmla="*/ 0 w 146"/>
                <a:gd name="T15" fmla="*/ 120 h 172"/>
                <a:gd name="T16" fmla="*/ 0 w 146"/>
                <a:gd name="T17" fmla="*/ 119 h 172"/>
                <a:gd name="T18" fmla="*/ 71 w 146"/>
                <a:gd name="T19" fmla="*/ 66 h 172"/>
                <a:gd name="T20" fmla="*/ 122 w 146"/>
                <a:gd name="T21" fmla="*/ 73 h 172"/>
                <a:gd name="T22" fmla="*/ 122 w 146"/>
                <a:gd name="T23" fmla="*/ 67 h 172"/>
                <a:gd name="T24" fmla="*/ 73 w 146"/>
                <a:gd name="T25" fmla="*/ 22 h 172"/>
                <a:gd name="T26" fmla="*/ 34 w 146"/>
                <a:gd name="T27" fmla="*/ 30 h 172"/>
                <a:gd name="T28" fmla="*/ 30 w 146"/>
                <a:gd name="T29" fmla="*/ 31 h 172"/>
                <a:gd name="T30" fmla="*/ 19 w 146"/>
                <a:gd name="T31" fmla="*/ 20 h 172"/>
                <a:gd name="T32" fmla="*/ 26 w 146"/>
                <a:gd name="T33" fmla="*/ 10 h 172"/>
                <a:gd name="T34" fmla="*/ 75 w 146"/>
                <a:gd name="T35" fmla="*/ 0 h 172"/>
                <a:gd name="T36" fmla="*/ 129 w 146"/>
                <a:gd name="T37" fmla="*/ 19 h 172"/>
                <a:gd name="T38" fmla="*/ 146 w 146"/>
                <a:gd name="T39" fmla="*/ 67 h 172"/>
                <a:gd name="T40" fmla="*/ 146 w 146"/>
                <a:gd name="T41" fmla="*/ 158 h 172"/>
                <a:gd name="T42" fmla="*/ 134 w 146"/>
                <a:gd name="T43" fmla="*/ 170 h 172"/>
                <a:gd name="T44" fmla="*/ 122 w 146"/>
                <a:gd name="T45" fmla="*/ 159 h 172"/>
                <a:gd name="T46" fmla="*/ 122 w 146"/>
                <a:gd name="T47" fmla="*/ 143 h 172"/>
                <a:gd name="T48" fmla="*/ 62 w 146"/>
                <a:gd name="T49" fmla="*/ 172 h 172"/>
                <a:gd name="T50" fmla="*/ 0 w 146"/>
                <a:gd name="T51" fmla="*/ 12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6" h="172">
                  <a:moveTo>
                    <a:pt x="122" y="107"/>
                  </a:moveTo>
                  <a:cubicBezTo>
                    <a:pt x="122" y="91"/>
                    <a:pt x="122" y="91"/>
                    <a:pt x="122" y="91"/>
                  </a:cubicBezTo>
                  <a:cubicBezTo>
                    <a:pt x="110" y="88"/>
                    <a:pt x="94" y="84"/>
                    <a:pt x="74" y="84"/>
                  </a:cubicBezTo>
                  <a:cubicBezTo>
                    <a:pt x="43" y="84"/>
                    <a:pt x="25" y="98"/>
                    <a:pt x="25" y="118"/>
                  </a:cubicBezTo>
                  <a:cubicBezTo>
                    <a:pt x="25" y="119"/>
                    <a:pt x="25" y="119"/>
                    <a:pt x="25" y="119"/>
                  </a:cubicBezTo>
                  <a:cubicBezTo>
                    <a:pt x="25" y="140"/>
                    <a:pt x="45" y="152"/>
                    <a:pt x="67" y="152"/>
                  </a:cubicBezTo>
                  <a:cubicBezTo>
                    <a:pt x="97" y="152"/>
                    <a:pt x="122" y="133"/>
                    <a:pt x="122" y="107"/>
                  </a:cubicBezTo>
                  <a:moveTo>
                    <a:pt x="0" y="120"/>
                  </a:moveTo>
                  <a:cubicBezTo>
                    <a:pt x="0" y="119"/>
                    <a:pt x="0" y="119"/>
                    <a:pt x="0" y="119"/>
                  </a:cubicBezTo>
                  <a:cubicBezTo>
                    <a:pt x="0" y="85"/>
                    <a:pt x="29" y="66"/>
                    <a:pt x="71" y="66"/>
                  </a:cubicBezTo>
                  <a:cubicBezTo>
                    <a:pt x="92" y="66"/>
                    <a:pt x="107" y="69"/>
                    <a:pt x="122" y="73"/>
                  </a:cubicBezTo>
                  <a:cubicBezTo>
                    <a:pt x="122" y="67"/>
                    <a:pt x="122" y="67"/>
                    <a:pt x="122" y="67"/>
                  </a:cubicBezTo>
                  <a:cubicBezTo>
                    <a:pt x="122" y="37"/>
                    <a:pt x="104" y="22"/>
                    <a:pt x="73" y="22"/>
                  </a:cubicBezTo>
                  <a:cubicBezTo>
                    <a:pt x="56" y="22"/>
                    <a:pt x="46" y="24"/>
                    <a:pt x="34" y="30"/>
                  </a:cubicBezTo>
                  <a:cubicBezTo>
                    <a:pt x="33" y="30"/>
                    <a:pt x="31" y="31"/>
                    <a:pt x="30" y="31"/>
                  </a:cubicBezTo>
                  <a:cubicBezTo>
                    <a:pt x="24" y="31"/>
                    <a:pt x="19" y="26"/>
                    <a:pt x="19" y="20"/>
                  </a:cubicBezTo>
                  <a:cubicBezTo>
                    <a:pt x="19" y="15"/>
                    <a:pt x="21" y="12"/>
                    <a:pt x="26" y="10"/>
                  </a:cubicBezTo>
                  <a:cubicBezTo>
                    <a:pt x="42" y="3"/>
                    <a:pt x="54" y="0"/>
                    <a:pt x="75" y="0"/>
                  </a:cubicBezTo>
                  <a:cubicBezTo>
                    <a:pt x="99" y="0"/>
                    <a:pt x="117" y="6"/>
                    <a:pt x="129" y="19"/>
                  </a:cubicBezTo>
                  <a:cubicBezTo>
                    <a:pt x="140" y="30"/>
                    <a:pt x="146" y="46"/>
                    <a:pt x="146" y="67"/>
                  </a:cubicBezTo>
                  <a:cubicBezTo>
                    <a:pt x="146" y="158"/>
                    <a:pt x="146" y="158"/>
                    <a:pt x="146" y="158"/>
                  </a:cubicBezTo>
                  <a:cubicBezTo>
                    <a:pt x="146" y="165"/>
                    <a:pt x="141" y="170"/>
                    <a:pt x="134" y="170"/>
                  </a:cubicBezTo>
                  <a:cubicBezTo>
                    <a:pt x="127" y="170"/>
                    <a:pt x="122" y="165"/>
                    <a:pt x="122" y="159"/>
                  </a:cubicBezTo>
                  <a:cubicBezTo>
                    <a:pt x="122" y="143"/>
                    <a:pt x="122" y="143"/>
                    <a:pt x="122" y="143"/>
                  </a:cubicBezTo>
                  <a:cubicBezTo>
                    <a:pt x="111" y="158"/>
                    <a:pt x="91" y="172"/>
                    <a:pt x="62" y="172"/>
                  </a:cubicBezTo>
                  <a:cubicBezTo>
                    <a:pt x="32" y="172"/>
                    <a:pt x="0" y="154"/>
                    <a:pt x="0" y="120"/>
                  </a:cubicBezTo>
                </a:path>
              </a:pathLst>
            </a:custGeom>
            <a:solidFill>
              <a:srgbClr val="717073"/>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baseline="0"/>
            </a:p>
          </p:txBody>
        </p:sp>
        <p:sp>
          <p:nvSpPr>
            <p:cNvPr id="24" name="Freeform 10">
              <a:extLst>
                <a:ext uri="{FF2B5EF4-FFF2-40B4-BE49-F238E27FC236}">
                  <a16:creationId xmlns:a16="http://schemas.microsoft.com/office/drawing/2014/main" id="{84663C30-A17E-456F-8614-312799660BD1}"/>
                </a:ext>
              </a:extLst>
            </p:cNvPr>
            <p:cNvSpPr>
              <a:spLocks/>
            </p:cNvSpPr>
            <p:nvPr/>
          </p:nvSpPr>
          <p:spPr bwMode="black">
            <a:xfrm>
              <a:off x="-84138" y="5622925"/>
              <a:ext cx="1635125" cy="682625"/>
            </a:xfrm>
            <a:custGeom>
              <a:avLst/>
              <a:gdLst>
                <a:gd name="T0" fmla="*/ 49 w 435"/>
                <a:gd name="T1" fmla="*/ 18 h 179"/>
                <a:gd name="T2" fmla="*/ 17 w 435"/>
                <a:gd name="T3" fmla="*/ 6 h 179"/>
                <a:gd name="T4" fmla="*/ 6 w 435"/>
                <a:gd name="T5" fmla="*/ 37 h 179"/>
                <a:gd name="T6" fmla="*/ 58 w 435"/>
                <a:gd name="T7" fmla="*/ 152 h 179"/>
                <a:gd name="T8" fmla="*/ 92 w 435"/>
                <a:gd name="T9" fmla="*/ 179 h 179"/>
                <a:gd name="T10" fmla="*/ 125 w 435"/>
                <a:gd name="T11" fmla="*/ 152 h 179"/>
                <a:gd name="T12" fmla="*/ 171 w 435"/>
                <a:gd name="T13" fmla="*/ 51 h 179"/>
                <a:gd name="T14" fmla="*/ 178 w 435"/>
                <a:gd name="T15" fmla="*/ 46 h 179"/>
                <a:gd name="T16" fmla="*/ 185 w 435"/>
                <a:gd name="T17" fmla="*/ 54 h 179"/>
                <a:gd name="T18" fmla="*/ 185 w 435"/>
                <a:gd name="T19" fmla="*/ 151 h 179"/>
                <a:gd name="T20" fmla="*/ 209 w 435"/>
                <a:gd name="T21" fmla="*/ 179 h 179"/>
                <a:gd name="T22" fmla="*/ 234 w 435"/>
                <a:gd name="T23" fmla="*/ 151 h 179"/>
                <a:gd name="T24" fmla="*/ 234 w 435"/>
                <a:gd name="T25" fmla="*/ 72 h 179"/>
                <a:gd name="T26" fmla="*/ 260 w 435"/>
                <a:gd name="T27" fmla="*/ 46 h 179"/>
                <a:gd name="T28" fmla="*/ 285 w 435"/>
                <a:gd name="T29" fmla="*/ 72 h 179"/>
                <a:gd name="T30" fmla="*/ 285 w 435"/>
                <a:gd name="T31" fmla="*/ 151 h 179"/>
                <a:gd name="T32" fmla="*/ 310 w 435"/>
                <a:gd name="T33" fmla="*/ 179 h 179"/>
                <a:gd name="T34" fmla="*/ 334 w 435"/>
                <a:gd name="T35" fmla="*/ 151 h 179"/>
                <a:gd name="T36" fmla="*/ 334 w 435"/>
                <a:gd name="T37" fmla="*/ 72 h 179"/>
                <a:gd name="T38" fmla="*/ 360 w 435"/>
                <a:gd name="T39" fmla="*/ 46 h 179"/>
                <a:gd name="T40" fmla="*/ 385 w 435"/>
                <a:gd name="T41" fmla="*/ 72 h 179"/>
                <a:gd name="T42" fmla="*/ 385 w 435"/>
                <a:gd name="T43" fmla="*/ 151 h 179"/>
                <a:gd name="T44" fmla="*/ 410 w 435"/>
                <a:gd name="T45" fmla="*/ 179 h 179"/>
                <a:gd name="T46" fmla="*/ 435 w 435"/>
                <a:gd name="T47" fmla="*/ 151 h 179"/>
                <a:gd name="T48" fmla="*/ 435 w 435"/>
                <a:gd name="T49" fmla="*/ 61 h 179"/>
                <a:gd name="T50" fmla="*/ 375 w 435"/>
                <a:gd name="T51" fmla="*/ 4 h 179"/>
                <a:gd name="T52" fmla="*/ 323 w 435"/>
                <a:gd name="T53" fmla="*/ 26 h 179"/>
                <a:gd name="T54" fmla="*/ 272 w 435"/>
                <a:gd name="T55" fmla="*/ 4 h 179"/>
                <a:gd name="T56" fmla="*/ 223 w 435"/>
                <a:gd name="T57" fmla="*/ 26 h 179"/>
                <a:gd name="T58" fmla="*/ 178 w 435"/>
                <a:gd name="T59" fmla="*/ 4 h 179"/>
                <a:gd name="T60" fmla="*/ 125 w 435"/>
                <a:gd name="T61" fmla="*/ 40 h 179"/>
                <a:gd name="T62" fmla="*/ 92 w 435"/>
                <a:gd name="T63" fmla="*/ 119 h 179"/>
                <a:gd name="T64" fmla="*/ 49 w 435"/>
                <a:gd name="T65" fmla="*/ 18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35" h="179">
                  <a:moveTo>
                    <a:pt x="49" y="18"/>
                  </a:moveTo>
                  <a:cubicBezTo>
                    <a:pt x="43" y="6"/>
                    <a:pt x="30" y="0"/>
                    <a:pt x="17" y="6"/>
                  </a:cubicBezTo>
                  <a:cubicBezTo>
                    <a:pt x="5" y="12"/>
                    <a:pt x="0" y="25"/>
                    <a:pt x="6" y="37"/>
                  </a:cubicBezTo>
                  <a:cubicBezTo>
                    <a:pt x="58" y="152"/>
                    <a:pt x="58" y="152"/>
                    <a:pt x="58" y="152"/>
                  </a:cubicBezTo>
                  <a:cubicBezTo>
                    <a:pt x="67" y="169"/>
                    <a:pt x="75" y="179"/>
                    <a:pt x="92" y="179"/>
                  </a:cubicBezTo>
                  <a:cubicBezTo>
                    <a:pt x="109" y="179"/>
                    <a:pt x="117" y="169"/>
                    <a:pt x="125" y="152"/>
                  </a:cubicBezTo>
                  <a:cubicBezTo>
                    <a:pt x="125" y="152"/>
                    <a:pt x="171" y="52"/>
                    <a:pt x="171" y="51"/>
                  </a:cubicBezTo>
                  <a:cubicBezTo>
                    <a:pt x="172" y="50"/>
                    <a:pt x="173" y="46"/>
                    <a:pt x="178" y="46"/>
                  </a:cubicBezTo>
                  <a:cubicBezTo>
                    <a:pt x="182" y="47"/>
                    <a:pt x="185" y="50"/>
                    <a:pt x="185" y="54"/>
                  </a:cubicBezTo>
                  <a:cubicBezTo>
                    <a:pt x="185" y="151"/>
                    <a:pt x="185" y="151"/>
                    <a:pt x="185" y="151"/>
                  </a:cubicBezTo>
                  <a:cubicBezTo>
                    <a:pt x="185" y="166"/>
                    <a:pt x="193" y="179"/>
                    <a:pt x="209" y="179"/>
                  </a:cubicBezTo>
                  <a:cubicBezTo>
                    <a:pt x="225" y="179"/>
                    <a:pt x="234" y="166"/>
                    <a:pt x="234" y="151"/>
                  </a:cubicBezTo>
                  <a:cubicBezTo>
                    <a:pt x="234" y="72"/>
                    <a:pt x="234" y="72"/>
                    <a:pt x="234" y="72"/>
                  </a:cubicBezTo>
                  <a:cubicBezTo>
                    <a:pt x="234" y="56"/>
                    <a:pt x="245" y="46"/>
                    <a:pt x="260" y="46"/>
                  </a:cubicBezTo>
                  <a:cubicBezTo>
                    <a:pt x="275" y="46"/>
                    <a:pt x="285" y="57"/>
                    <a:pt x="285" y="72"/>
                  </a:cubicBezTo>
                  <a:cubicBezTo>
                    <a:pt x="285" y="151"/>
                    <a:pt x="285" y="151"/>
                    <a:pt x="285" y="151"/>
                  </a:cubicBezTo>
                  <a:cubicBezTo>
                    <a:pt x="285" y="166"/>
                    <a:pt x="294" y="179"/>
                    <a:pt x="310" y="179"/>
                  </a:cubicBezTo>
                  <a:cubicBezTo>
                    <a:pt x="326" y="179"/>
                    <a:pt x="334" y="166"/>
                    <a:pt x="334" y="151"/>
                  </a:cubicBezTo>
                  <a:cubicBezTo>
                    <a:pt x="334" y="72"/>
                    <a:pt x="334" y="72"/>
                    <a:pt x="334" y="72"/>
                  </a:cubicBezTo>
                  <a:cubicBezTo>
                    <a:pt x="334" y="56"/>
                    <a:pt x="345" y="46"/>
                    <a:pt x="360" y="46"/>
                  </a:cubicBezTo>
                  <a:cubicBezTo>
                    <a:pt x="375" y="46"/>
                    <a:pt x="385" y="57"/>
                    <a:pt x="385" y="72"/>
                  </a:cubicBezTo>
                  <a:cubicBezTo>
                    <a:pt x="385" y="151"/>
                    <a:pt x="385" y="151"/>
                    <a:pt x="385" y="151"/>
                  </a:cubicBezTo>
                  <a:cubicBezTo>
                    <a:pt x="385" y="166"/>
                    <a:pt x="394" y="179"/>
                    <a:pt x="410" y="179"/>
                  </a:cubicBezTo>
                  <a:cubicBezTo>
                    <a:pt x="426" y="179"/>
                    <a:pt x="435" y="166"/>
                    <a:pt x="435" y="151"/>
                  </a:cubicBezTo>
                  <a:cubicBezTo>
                    <a:pt x="435" y="61"/>
                    <a:pt x="435" y="61"/>
                    <a:pt x="435" y="61"/>
                  </a:cubicBezTo>
                  <a:cubicBezTo>
                    <a:pt x="435" y="27"/>
                    <a:pt x="408" y="4"/>
                    <a:pt x="375" y="4"/>
                  </a:cubicBezTo>
                  <a:cubicBezTo>
                    <a:pt x="343" y="4"/>
                    <a:pt x="323" y="26"/>
                    <a:pt x="323" y="26"/>
                  </a:cubicBezTo>
                  <a:cubicBezTo>
                    <a:pt x="312" y="12"/>
                    <a:pt x="297" y="4"/>
                    <a:pt x="272" y="4"/>
                  </a:cubicBezTo>
                  <a:cubicBezTo>
                    <a:pt x="246" y="4"/>
                    <a:pt x="223" y="26"/>
                    <a:pt x="223" y="26"/>
                  </a:cubicBezTo>
                  <a:cubicBezTo>
                    <a:pt x="212" y="12"/>
                    <a:pt x="194" y="4"/>
                    <a:pt x="178" y="4"/>
                  </a:cubicBezTo>
                  <a:cubicBezTo>
                    <a:pt x="155" y="4"/>
                    <a:pt x="136" y="14"/>
                    <a:pt x="125" y="40"/>
                  </a:cubicBezTo>
                  <a:cubicBezTo>
                    <a:pt x="92" y="119"/>
                    <a:pt x="92" y="119"/>
                    <a:pt x="92" y="119"/>
                  </a:cubicBezTo>
                  <a:lnTo>
                    <a:pt x="49" y="18"/>
                  </a:lnTo>
                  <a:close/>
                </a:path>
              </a:pathLst>
            </a:custGeom>
            <a:solidFill>
              <a:srgbClr val="717073"/>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baseline="0"/>
            </a:p>
          </p:txBody>
        </p:sp>
        <p:sp>
          <p:nvSpPr>
            <p:cNvPr id="25" name="Freeform 11">
              <a:extLst>
                <a:ext uri="{FF2B5EF4-FFF2-40B4-BE49-F238E27FC236}">
                  <a16:creationId xmlns:a16="http://schemas.microsoft.com/office/drawing/2014/main" id="{EB05CCD1-E6FF-4DBF-BA36-72637BFA33F2}"/>
                </a:ext>
              </a:extLst>
            </p:cNvPr>
            <p:cNvSpPr>
              <a:spLocks noEditPoints="1"/>
            </p:cNvSpPr>
            <p:nvPr/>
          </p:nvSpPr>
          <p:spPr bwMode="black">
            <a:xfrm>
              <a:off x="4097338" y="5649913"/>
              <a:ext cx="149225" cy="157163"/>
            </a:xfrm>
            <a:custGeom>
              <a:avLst/>
              <a:gdLst>
                <a:gd name="T0" fmla="*/ 37 w 40"/>
                <a:gd name="T1" fmla="*/ 20 h 41"/>
                <a:gd name="T2" fmla="*/ 37 w 40"/>
                <a:gd name="T3" fmla="*/ 20 h 41"/>
                <a:gd name="T4" fmla="*/ 20 w 40"/>
                <a:gd name="T5" fmla="*/ 4 h 41"/>
                <a:gd name="T6" fmla="*/ 3 w 40"/>
                <a:gd name="T7" fmla="*/ 20 h 41"/>
                <a:gd name="T8" fmla="*/ 3 w 40"/>
                <a:gd name="T9" fmla="*/ 21 h 41"/>
                <a:gd name="T10" fmla="*/ 20 w 40"/>
                <a:gd name="T11" fmla="*/ 37 h 41"/>
                <a:gd name="T12" fmla="*/ 37 w 40"/>
                <a:gd name="T13" fmla="*/ 20 h 41"/>
                <a:gd name="T14" fmla="*/ 0 w 40"/>
                <a:gd name="T15" fmla="*/ 21 h 41"/>
                <a:gd name="T16" fmla="*/ 0 w 40"/>
                <a:gd name="T17" fmla="*/ 20 h 41"/>
                <a:gd name="T18" fmla="*/ 20 w 40"/>
                <a:gd name="T19" fmla="*/ 0 h 41"/>
                <a:gd name="T20" fmla="*/ 40 w 40"/>
                <a:gd name="T21" fmla="*/ 20 h 41"/>
                <a:gd name="T22" fmla="*/ 40 w 40"/>
                <a:gd name="T23" fmla="*/ 20 h 41"/>
                <a:gd name="T24" fmla="*/ 20 w 40"/>
                <a:gd name="T25" fmla="*/ 41 h 41"/>
                <a:gd name="T26" fmla="*/ 0 w 40"/>
                <a:gd name="T27" fmla="*/ 2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0" h="41">
                  <a:moveTo>
                    <a:pt x="37" y="20"/>
                  </a:moveTo>
                  <a:cubicBezTo>
                    <a:pt x="37" y="20"/>
                    <a:pt x="37" y="20"/>
                    <a:pt x="37" y="20"/>
                  </a:cubicBezTo>
                  <a:cubicBezTo>
                    <a:pt x="37" y="11"/>
                    <a:pt x="29" y="4"/>
                    <a:pt x="20" y="4"/>
                  </a:cubicBezTo>
                  <a:cubicBezTo>
                    <a:pt x="11" y="4"/>
                    <a:pt x="3" y="11"/>
                    <a:pt x="3" y="20"/>
                  </a:cubicBezTo>
                  <a:cubicBezTo>
                    <a:pt x="3" y="21"/>
                    <a:pt x="3" y="21"/>
                    <a:pt x="3" y="21"/>
                  </a:cubicBezTo>
                  <a:cubicBezTo>
                    <a:pt x="3" y="30"/>
                    <a:pt x="11" y="37"/>
                    <a:pt x="20" y="37"/>
                  </a:cubicBezTo>
                  <a:cubicBezTo>
                    <a:pt x="29" y="37"/>
                    <a:pt x="37" y="30"/>
                    <a:pt x="37" y="20"/>
                  </a:cubicBezTo>
                  <a:moveTo>
                    <a:pt x="0" y="21"/>
                  </a:moveTo>
                  <a:cubicBezTo>
                    <a:pt x="0" y="20"/>
                    <a:pt x="0" y="20"/>
                    <a:pt x="0" y="20"/>
                  </a:cubicBezTo>
                  <a:cubicBezTo>
                    <a:pt x="0" y="9"/>
                    <a:pt x="9" y="0"/>
                    <a:pt x="20" y="0"/>
                  </a:cubicBezTo>
                  <a:cubicBezTo>
                    <a:pt x="32" y="0"/>
                    <a:pt x="40" y="9"/>
                    <a:pt x="40" y="20"/>
                  </a:cubicBezTo>
                  <a:cubicBezTo>
                    <a:pt x="40" y="20"/>
                    <a:pt x="40" y="20"/>
                    <a:pt x="40" y="20"/>
                  </a:cubicBezTo>
                  <a:cubicBezTo>
                    <a:pt x="40" y="32"/>
                    <a:pt x="31" y="41"/>
                    <a:pt x="20" y="41"/>
                  </a:cubicBezTo>
                  <a:cubicBezTo>
                    <a:pt x="8" y="41"/>
                    <a:pt x="0" y="32"/>
                    <a:pt x="0" y="21"/>
                  </a:cubicBezTo>
                </a:path>
              </a:pathLst>
            </a:custGeom>
            <a:solidFill>
              <a:srgbClr val="717073"/>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baseline="0"/>
            </a:p>
          </p:txBody>
        </p:sp>
        <p:sp>
          <p:nvSpPr>
            <p:cNvPr id="26" name="Freeform 12">
              <a:extLst>
                <a:ext uri="{FF2B5EF4-FFF2-40B4-BE49-F238E27FC236}">
                  <a16:creationId xmlns:a16="http://schemas.microsoft.com/office/drawing/2014/main" id="{5918E981-84A6-4893-B532-8EE3239C18EC}"/>
                </a:ext>
              </a:extLst>
            </p:cNvPr>
            <p:cNvSpPr>
              <a:spLocks noEditPoints="1"/>
            </p:cNvSpPr>
            <p:nvPr/>
          </p:nvSpPr>
          <p:spPr bwMode="black">
            <a:xfrm>
              <a:off x="4141788" y="5688013"/>
              <a:ext cx="63500" cy="76200"/>
            </a:xfrm>
            <a:custGeom>
              <a:avLst/>
              <a:gdLst>
                <a:gd name="T0" fmla="*/ 9 w 17"/>
                <a:gd name="T1" fmla="*/ 10 h 20"/>
                <a:gd name="T2" fmla="*/ 12 w 17"/>
                <a:gd name="T3" fmla="*/ 7 h 20"/>
                <a:gd name="T4" fmla="*/ 12 w 17"/>
                <a:gd name="T5" fmla="*/ 7 h 20"/>
                <a:gd name="T6" fmla="*/ 9 w 17"/>
                <a:gd name="T7" fmla="*/ 4 h 20"/>
                <a:gd name="T8" fmla="*/ 5 w 17"/>
                <a:gd name="T9" fmla="*/ 4 h 20"/>
                <a:gd name="T10" fmla="*/ 5 w 17"/>
                <a:gd name="T11" fmla="*/ 10 h 20"/>
                <a:gd name="T12" fmla="*/ 9 w 17"/>
                <a:gd name="T13" fmla="*/ 10 h 20"/>
                <a:gd name="T14" fmla="*/ 0 w 17"/>
                <a:gd name="T15" fmla="*/ 2 h 20"/>
                <a:gd name="T16" fmla="*/ 2 w 17"/>
                <a:gd name="T17" fmla="*/ 0 h 20"/>
                <a:gd name="T18" fmla="*/ 9 w 17"/>
                <a:gd name="T19" fmla="*/ 0 h 20"/>
                <a:gd name="T20" fmla="*/ 15 w 17"/>
                <a:gd name="T21" fmla="*/ 2 h 20"/>
                <a:gd name="T22" fmla="*/ 17 w 17"/>
                <a:gd name="T23" fmla="*/ 7 h 20"/>
                <a:gd name="T24" fmla="*/ 17 w 17"/>
                <a:gd name="T25" fmla="*/ 7 h 20"/>
                <a:gd name="T26" fmla="*/ 13 w 17"/>
                <a:gd name="T27" fmla="*/ 13 h 20"/>
                <a:gd name="T28" fmla="*/ 16 w 17"/>
                <a:gd name="T29" fmla="*/ 17 h 20"/>
                <a:gd name="T30" fmla="*/ 16 w 17"/>
                <a:gd name="T31" fmla="*/ 18 h 20"/>
                <a:gd name="T32" fmla="*/ 14 w 17"/>
                <a:gd name="T33" fmla="*/ 20 h 20"/>
                <a:gd name="T34" fmla="*/ 12 w 17"/>
                <a:gd name="T35" fmla="*/ 19 h 20"/>
                <a:gd name="T36" fmla="*/ 8 w 17"/>
                <a:gd name="T37" fmla="*/ 14 h 20"/>
                <a:gd name="T38" fmla="*/ 5 w 17"/>
                <a:gd name="T39" fmla="*/ 14 h 20"/>
                <a:gd name="T40" fmla="*/ 5 w 17"/>
                <a:gd name="T41" fmla="*/ 18 h 20"/>
                <a:gd name="T42" fmla="*/ 2 w 17"/>
                <a:gd name="T43" fmla="*/ 20 h 20"/>
                <a:gd name="T44" fmla="*/ 0 w 17"/>
                <a:gd name="T45" fmla="*/ 18 h 20"/>
                <a:gd name="T46" fmla="*/ 0 w 17"/>
                <a:gd name="T47"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7" h="20">
                  <a:moveTo>
                    <a:pt x="9" y="10"/>
                  </a:moveTo>
                  <a:cubicBezTo>
                    <a:pt x="11" y="10"/>
                    <a:pt x="12" y="9"/>
                    <a:pt x="12" y="7"/>
                  </a:cubicBezTo>
                  <a:cubicBezTo>
                    <a:pt x="12" y="7"/>
                    <a:pt x="12" y="7"/>
                    <a:pt x="12" y="7"/>
                  </a:cubicBezTo>
                  <a:cubicBezTo>
                    <a:pt x="12" y="5"/>
                    <a:pt x="11" y="4"/>
                    <a:pt x="9" y="4"/>
                  </a:cubicBezTo>
                  <a:cubicBezTo>
                    <a:pt x="5" y="4"/>
                    <a:pt x="5" y="4"/>
                    <a:pt x="5" y="4"/>
                  </a:cubicBezTo>
                  <a:cubicBezTo>
                    <a:pt x="5" y="10"/>
                    <a:pt x="5" y="10"/>
                    <a:pt x="5" y="10"/>
                  </a:cubicBezTo>
                  <a:lnTo>
                    <a:pt x="9" y="10"/>
                  </a:lnTo>
                  <a:close/>
                  <a:moveTo>
                    <a:pt x="0" y="2"/>
                  </a:moveTo>
                  <a:cubicBezTo>
                    <a:pt x="0" y="1"/>
                    <a:pt x="1" y="0"/>
                    <a:pt x="2" y="0"/>
                  </a:cubicBezTo>
                  <a:cubicBezTo>
                    <a:pt x="9" y="0"/>
                    <a:pt x="9" y="0"/>
                    <a:pt x="9" y="0"/>
                  </a:cubicBezTo>
                  <a:cubicBezTo>
                    <a:pt x="12" y="0"/>
                    <a:pt x="14" y="1"/>
                    <a:pt x="15" y="2"/>
                  </a:cubicBezTo>
                  <a:cubicBezTo>
                    <a:pt x="16" y="3"/>
                    <a:pt x="17" y="5"/>
                    <a:pt x="17" y="7"/>
                  </a:cubicBezTo>
                  <a:cubicBezTo>
                    <a:pt x="17" y="7"/>
                    <a:pt x="17" y="7"/>
                    <a:pt x="17" y="7"/>
                  </a:cubicBezTo>
                  <a:cubicBezTo>
                    <a:pt x="17" y="10"/>
                    <a:pt x="15" y="12"/>
                    <a:pt x="13" y="13"/>
                  </a:cubicBezTo>
                  <a:cubicBezTo>
                    <a:pt x="16" y="17"/>
                    <a:pt x="16" y="17"/>
                    <a:pt x="16" y="17"/>
                  </a:cubicBezTo>
                  <a:cubicBezTo>
                    <a:pt x="16" y="17"/>
                    <a:pt x="16" y="18"/>
                    <a:pt x="16" y="18"/>
                  </a:cubicBezTo>
                  <a:cubicBezTo>
                    <a:pt x="16" y="19"/>
                    <a:pt x="15" y="20"/>
                    <a:pt x="14" y="20"/>
                  </a:cubicBezTo>
                  <a:cubicBezTo>
                    <a:pt x="13" y="20"/>
                    <a:pt x="13" y="20"/>
                    <a:pt x="12" y="19"/>
                  </a:cubicBezTo>
                  <a:cubicBezTo>
                    <a:pt x="8" y="14"/>
                    <a:pt x="8" y="14"/>
                    <a:pt x="8" y="14"/>
                  </a:cubicBezTo>
                  <a:cubicBezTo>
                    <a:pt x="5" y="14"/>
                    <a:pt x="5" y="14"/>
                    <a:pt x="5" y="14"/>
                  </a:cubicBezTo>
                  <a:cubicBezTo>
                    <a:pt x="5" y="18"/>
                    <a:pt x="5" y="18"/>
                    <a:pt x="5" y="18"/>
                  </a:cubicBezTo>
                  <a:cubicBezTo>
                    <a:pt x="5" y="19"/>
                    <a:pt x="4" y="20"/>
                    <a:pt x="2" y="20"/>
                  </a:cubicBezTo>
                  <a:cubicBezTo>
                    <a:pt x="1" y="20"/>
                    <a:pt x="0" y="19"/>
                    <a:pt x="0" y="18"/>
                  </a:cubicBezTo>
                  <a:lnTo>
                    <a:pt x="0" y="2"/>
                  </a:lnTo>
                  <a:close/>
                </a:path>
              </a:pathLst>
            </a:custGeom>
            <a:solidFill>
              <a:srgbClr val="717073"/>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baseline="0"/>
            </a:p>
          </p:txBody>
        </p:sp>
      </p:grpSp>
      <p:sp>
        <p:nvSpPr>
          <p:cNvPr id="4" name="Footer Placeholder 3">
            <a:extLst>
              <a:ext uri="{FF2B5EF4-FFF2-40B4-BE49-F238E27FC236}">
                <a16:creationId xmlns:a16="http://schemas.microsoft.com/office/drawing/2014/main" id="{AA6C16E6-5A1F-46F7-8642-A7F025A5BDCF}"/>
              </a:ext>
            </a:extLst>
          </p:cNvPr>
          <p:cNvSpPr>
            <a:spLocks noGrp="1"/>
          </p:cNvSpPr>
          <p:nvPr>
            <p:ph type="ftr" sz="quarter" idx="3"/>
          </p:nvPr>
        </p:nvSpPr>
        <p:spPr>
          <a:xfrm>
            <a:off x="4038065" y="7352031"/>
            <a:ext cx="4115872"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5" name="Slide Number Placeholder 4">
            <a:extLst>
              <a:ext uri="{FF2B5EF4-FFF2-40B4-BE49-F238E27FC236}">
                <a16:creationId xmlns:a16="http://schemas.microsoft.com/office/drawing/2014/main" id="{3E586C86-F823-4766-9B10-773EDC51CC66}"/>
              </a:ext>
            </a:extLst>
          </p:cNvPr>
          <p:cNvSpPr>
            <a:spLocks noGrp="1"/>
          </p:cNvSpPr>
          <p:nvPr>
            <p:ph type="sldNum" sz="quarter" idx="4"/>
          </p:nvPr>
        </p:nvSpPr>
        <p:spPr>
          <a:xfrm>
            <a:off x="8611256" y="7352031"/>
            <a:ext cx="2742326"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3BD295A3-96FB-4E80-91AF-4225D266C57B}" type="slidenum">
              <a:rPr lang="en-US" smtClean="0"/>
              <a:t>‹#›</a:t>
            </a:fld>
            <a:endParaRPr lang="en-US"/>
          </a:p>
        </p:txBody>
      </p:sp>
    </p:spTree>
    <p:extLst>
      <p:ext uri="{BB962C8B-B14F-4D97-AF65-F5344CB8AC3E}">
        <p14:creationId xmlns:p14="http://schemas.microsoft.com/office/powerpoint/2010/main" val="132476360"/>
      </p:ext>
    </p:extLst>
  </p:cSld>
  <p:clrMap bg1="lt1" tx1="dk1" bg2="lt2" tx2="dk2" accent1="accent1" accent2="accent2" accent3="accent3" accent4="accent4" accent5="accent5" accent6="accent6" hlink="hlink" folHlink="folHlink"/>
  <p:sldLayoutIdLst>
    <p:sldLayoutId id="2147483692" r:id="rId1"/>
    <p:sldLayoutId id="2147483693" r:id="rId2"/>
    <p:sldLayoutId id="2147483694" r:id="rId3"/>
    <p:sldLayoutId id="2147483698" r:id="rId4"/>
    <p:sldLayoutId id="2147483699" r:id="rId5"/>
    <p:sldLayoutId id="2147483712" r:id="rId6"/>
    <p:sldLayoutId id="2147483719" r:id="rId7"/>
    <p:sldLayoutId id="2147483720" r:id="rId8"/>
    <p:sldLayoutId id="2147483724" r:id="rId9"/>
    <p:sldLayoutId id="2147483721" r:id="rId10"/>
  </p:sldLayoutIdLst>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hdr="0" dt="0"/>
  <p:txStyles>
    <p:titleStyle>
      <a:lvl1pPr algn="l" defTabSz="914400" rtl="0" eaLnBrk="1" latinLnBrk="0" hangingPunct="1">
        <a:lnSpc>
          <a:spcPct val="90000"/>
        </a:lnSpc>
        <a:spcBef>
          <a:spcPct val="0"/>
        </a:spcBef>
        <a:buNone/>
        <a:defRPr sz="2800" b="0" kern="1200">
          <a:solidFill>
            <a:schemeClr val="accent2"/>
          </a:solidFill>
          <a:latin typeface="+mj-lt"/>
          <a:ea typeface="+mj-ea"/>
          <a:cs typeface="+mj-cs"/>
        </a:defRPr>
      </a:lvl1pPr>
    </p:titleStyle>
    <p:bodyStyle>
      <a:lvl1pPr marL="0" indent="0" algn="l" defTabSz="914400" rtl="0" eaLnBrk="1" latinLnBrk="0" hangingPunct="1">
        <a:lnSpc>
          <a:spcPct val="100000"/>
        </a:lnSpc>
        <a:spcBef>
          <a:spcPts val="1800"/>
        </a:spcBef>
        <a:buClr>
          <a:schemeClr val="tx1">
            <a:lumMod val="60000"/>
            <a:lumOff val="40000"/>
          </a:schemeClr>
        </a:buClr>
        <a:buSzPct val="90000"/>
        <a:buFont typeface="Arial" panose="020B0604020202020204" pitchFamily="34" charset="0"/>
        <a:buChar char="​"/>
        <a:defRPr sz="2000" kern="1200">
          <a:solidFill>
            <a:schemeClr val="tx2"/>
          </a:solidFill>
          <a:latin typeface="+mn-lt"/>
          <a:ea typeface="+mn-ea"/>
          <a:cs typeface="+mn-cs"/>
        </a:defRPr>
      </a:lvl1pPr>
      <a:lvl2pPr marL="457200" indent="-184150" algn="l" defTabSz="914400" rtl="0" eaLnBrk="1" latinLnBrk="0" hangingPunct="1">
        <a:lnSpc>
          <a:spcPct val="100000"/>
        </a:lnSpc>
        <a:spcBef>
          <a:spcPts val="300"/>
        </a:spcBef>
        <a:buClr>
          <a:schemeClr val="tx2"/>
        </a:buClr>
        <a:buSzPct val="90000"/>
        <a:buFont typeface="Arial" panose="020B0604020202020204" pitchFamily="34" charset="0"/>
        <a:buChar char="•"/>
        <a:defRPr sz="1800" kern="1200">
          <a:solidFill>
            <a:schemeClr val="tx2"/>
          </a:solidFill>
          <a:latin typeface="+mn-lt"/>
          <a:ea typeface="+mn-ea"/>
          <a:cs typeface="+mn-cs"/>
        </a:defRPr>
      </a:lvl2pPr>
      <a:lvl3pPr marL="744538" indent="-169863" algn="l" defTabSz="914400" rtl="0" eaLnBrk="1" latinLnBrk="0" hangingPunct="1">
        <a:lnSpc>
          <a:spcPct val="100000"/>
        </a:lnSpc>
        <a:spcBef>
          <a:spcPts val="300"/>
        </a:spcBef>
        <a:spcAft>
          <a:spcPts val="0"/>
        </a:spcAft>
        <a:buClr>
          <a:schemeClr val="tx2"/>
        </a:buClr>
        <a:buSzPct val="90000"/>
        <a:buFont typeface="Camphor Std" panose="020B0504030404020204" pitchFamily="34" charset="0"/>
        <a:buChar char="–"/>
        <a:defRPr sz="1600" kern="1200">
          <a:solidFill>
            <a:schemeClr val="tx2"/>
          </a:solidFill>
          <a:latin typeface="+mn-lt"/>
          <a:ea typeface="+mn-ea"/>
          <a:cs typeface="+mn-cs"/>
        </a:defRPr>
      </a:lvl3pPr>
      <a:lvl4pPr marL="969963" indent="-166688" algn="l" defTabSz="914400" rtl="0" eaLnBrk="1" latinLnBrk="0" hangingPunct="1">
        <a:lnSpc>
          <a:spcPct val="100000"/>
        </a:lnSpc>
        <a:spcBef>
          <a:spcPts val="300"/>
        </a:spcBef>
        <a:buClr>
          <a:schemeClr val="tx2"/>
        </a:buClr>
        <a:buSzPct val="90000"/>
        <a:buFont typeface="Arial" panose="020B0604020202020204" pitchFamily="34" charset="0"/>
        <a:buChar char="•"/>
        <a:defRPr sz="1400" kern="1200">
          <a:solidFill>
            <a:schemeClr val="tx2"/>
          </a:solidFill>
          <a:latin typeface="+mn-lt"/>
          <a:ea typeface="+mn-ea"/>
          <a:cs typeface="+mn-cs"/>
        </a:defRPr>
      </a:lvl4pPr>
      <a:lvl5pPr marL="1143000" indent="-138113" algn="l" defTabSz="914400" rtl="0" eaLnBrk="1" latinLnBrk="0" hangingPunct="1">
        <a:lnSpc>
          <a:spcPct val="100000"/>
        </a:lnSpc>
        <a:spcBef>
          <a:spcPts val="300"/>
        </a:spcBef>
        <a:buClr>
          <a:schemeClr val="tx2"/>
        </a:buClr>
        <a:buSzPct val="90000"/>
        <a:buFont typeface="Camphor Std" panose="020B0504030404020204" pitchFamily="34" charset="0"/>
        <a:buChar char="–"/>
        <a:tabLst/>
        <a:defRPr sz="1400" kern="1200">
          <a:solidFill>
            <a:schemeClr val="tx2"/>
          </a:solidFill>
          <a:latin typeface="+mn-lt"/>
          <a:ea typeface="+mn-ea"/>
          <a:cs typeface="+mn-cs"/>
        </a:defRPr>
      </a:lvl5pPr>
      <a:lvl6pPr marL="228600" indent="-228600" algn="l" defTabSz="914400" rtl="0" eaLnBrk="1" latinLnBrk="0" hangingPunct="1">
        <a:lnSpc>
          <a:spcPct val="100000"/>
        </a:lnSpc>
        <a:spcBef>
          <a:spcPts val="1800"/>
        </a:spcBef>
        <a:buClr>
          <a:schemeClr val="tx2"/>
        </a:buClr>
        <a:buSzPct val="90000"/>
        <a:buFont typeface="+mj-lt"/>
        <a:buAutoNum type="arabicPeriod"/>
        <a:defRPr sz="2000" kern="1200">
          <a:solidFill>
            <a:schemeClr val="tx2"/>
          </a:solidFill>
          <a:latin typeface="+mn-lt"/>
          <a:ea typeface="+mn-ea"/>
          <a:cs typeface="+mn-cs"/>
        </a:defRPr>
      </a:lvl6pPr>
      <a:lvl7pPr marL="512763" indent="-228600" algn="l" defTabSz="914400" rtl="0" eaLnBrk="1" latinLnBrk="0" hangingPunct="1">
        <a:lnSpc>
          <a:spcPct val="100000"/>
        </a:lnSpc>
        <a:spcBef>
          <a:spcPts val="300"/>
        </a:spcBef>
        <a:buClr>
          <a:schemeClr val="tx2"/>
        </a:buClr>
        <a:buSzPct val="90000"/>
        <a:buFont typeface="+mj-lt"/>
        <a:buAutoNum type="alphaLcPeriod"/>
        <a:defRPr sz="1600" kern="1200">
          <a:solidFill>
            <a:schemeClr val="tx2"/>
          </a:solidFill>
          <a:latin typeface="+mn-lt"/>
          <a:ea typeface="+mn-ea"/>
          <a:cs typeface="+mn-cs"/>
        </a:defRPr>
      </a:lvl7pPr>
      <a:lvl8pPr marL="741363" indent="-166688" algn="l" defTabSz="914400" rtl="0" eaLnBrk="1" latinLnBrk="0" hangingPunct="1">
        <a:lnSpc>
          <a:spcPct val="90000"/>
        </a:lnSpc>
        <a:spcBef>
          <a:spcPts val="600"/>
        </a:spcBef>
        <a:buClr>
          <a:schemeClr val="tx2"/>
        </a:buClr>
        <a:buSzPct val="90000"/>
        <a:buFont typeface="+mj-lt"/>
        <a:buAutoNum type="romanLcPeriod"/>
        <a:defRPr sz="1400" kern="1200">
          <a:solidFill>
            <a:schemeClr val="tx2"/>
          </a:solidFill>
          <a:latin typeface="+mn-lt"/>
          <a:ea typeface="+mn-ea"/>
          <a:cs typeface="+mn-cs"/>
        </a:defRPr>
      </a:lvl8pPr>
      <a:lvl9pPr marL="284163" indent="-284163" algn="l" defTabSz="914400" rtl="0" eaLnBrk="1" latinLnBrk="0" hangingPunct="1">
        <a:lnSpc>
          <a:spcPct val="100000"/>
        </a:lnSpc>
        <a:spcBef>
          <a:spcPts val="1800"/>
        </a:spcBef>
        <a:buClr>
          <a:schemeClr val="tx2"/>
        </a:buClr>
        <a:buSzPct val="90000"/>
        <a:buFont typeface="+mj-lt"/>
        <a:buAutoNum type="alphaUcPeriod"/>
        <a:defRPr sz="2000" kern="1200">
          <a:solidFill>
            <a:schemeClr val="tx2"/>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2160">
          <p15:clr>
            <a:srgbClr val="F26B43"/>
          </p15:clr>
        </p15:guide>
        <p15:guide id="2" pos="3839">
          <p15:clr>
            <a:srgbClr val="F26B43"/>
          </p15:clr>
        </p15:guide>
        <p15:guide id="3" orient="horz" pos="1872">
          <p15:clr>
            <a:srgbClr val="F26B43"/>
          </p15:clr>
        </p15:guide>
        <p15:guide id="4" orient="horz" pos="1584">
          <p15:clr>
            <a:srgbClr val="F26B43"/>
          </p15:clr>
        </p15:guide>
        <p15:guide id="5" orient="horz" pos="1296">
          <p15:clr>
            <a:srgbClr val="F26B43"/>
          </p15:clr>
        </p15:guide>
        <p15:guide id="6" orient="horz" pos="1008">
          <p15:clr>
            <a:srgbClr val="F26B43"/>
          </p15:clr>
        </p15:guide>
        <p15:guide id="7" orient="horz" pos="720">
          <p15:clr>
            <a:srgbClr val="F26B43"/>
          </p15:clr>
        </p15:guide>
        <p15:guide id="8" orient="horz" pos="576">
          <p15:clr>
            <a:srgbClr val="F26B43"/>
          </p15:clr>
        </p15:guide>
        <p15:guide id="9" orient="horz" pos="288">
          <p15:clr>
            <a:srgbClr val="F26B43"/>
          </p15:clr>
        </p15:guide>
        <p15:guide id="10" orient="horz">
          <p15:clr>
            <a:srgbClr val="F26B43"/>
          </p15:clr>
        </p15:guide>
        <p15:guide id="11" orient="horz" pos="2448">
          <p15:clr>
            <a:srgbClr val="F26B43"/>
          </p15:clr>
        </p15:guide>
        <p15:guide id="12" orient="horz" pos="2736">
          <p15:clr>
            <a:srgbClr val="F26B43"/>
          </p15:clr>
        </p15:guide>
        <p15:guide id="13" orient="horz" pos="3024">
          <p15:clr>
            <a:srgbClr val="F26B43"/>
          </p15:clr>
        </p15:guide>
        <p15:guide id="14" orient="horz" pos="3312">
          <p15:clr>
            <a:srgbClr val="F26B43"/>
          </p15:clr>
        </p15:guide>
        <p15:guide id="15" orient="horz" pos="3600">
          <p15:clr>
            <a:srgbClr val="F26B43"/>
          </p15:clr>
        </p15:guide>
        <p15:guide id="16" orient="horz" pos="3888">
          <p15:clr>
            <a:srgbClr val="F26B43"/>
          </p15:clr>
        </p15:guide>
        <p15:guide id="17" orient="horz" pos="4032">
          <p15:clr>
            <a:srgbClr val="F26B43"/>
          </p15:clr>
        </p15:guide>
        <p15:guide id="18" pos="3551">
          <p15:clr>
            <a:srgbClr val="F26B43"/>
          </p15:clr>
        </p15:guide>
        <p15:guide id="19" pos="3263">
          <p15:clr>
            <a:srgbClr val="F26B43"/>
          </p15:clr>
        </p15:guide>
        <p15:guide id="20" pos="2975">
          <p15:clr>
            <a:srgbClr val="F26B43"/>
          </p15:clr>
        </p15:guide>
        <p15:guide id="21" pos="2687">
          <p15:clr>
            <a:srgbClr val="F26B43"/>
          </p15:clr>
        </p15:guide>
        <p15:guide id="22" pos="2399">
          <p15:clr>
            <a:srgbClr val="F26B43"/>
          </p15:clr>
        </p15:guide>
        <p15:guide id="23" pos="2111">
          <p15:clr>
            <a:srgbClr val="F26B43"/>
          </p15:clr>
        </p15:guide>
        <p15:guide id="24" pos="1823">
          <p15:clr>
            <a:srgbClr val="F26B43"/>
          </p15:clr>
        </p15:guide>
        <p15:guide id="25" pos="1535">
          <p15:clr>
            <a:srgbClr val="F26B43"/>
          </p15:clr>
        </p15:guide>
        <p15:guide id="26" pos="1247">
          <p15:clr>
            <a:srgbClr val="F26B43"/>
          </p15:clr>
        </p15:guide>
        <p15:guide id="27" pos="959">
          <p15:clr>
            <a:srgbClr val="F26B43"/>
          </p15:clr>
        </p15:guide>
        <p15:guide id="28" pos="671">
          <p15:clr>
            <a:srgbClr val="F26B43"/>
          </p15:clr>
        </p15:guide>
        <p15:guide id="29" pos="383">
          <p15:clr>
            <a:srgbClr val="F26B43"/>
          </p15:clr>
        </p15:guide>
        <p15:guide id="30" pos="4127">
          <p15:clr>
            <a:srgbClr val="F26B43"/>
          </p15:clr>
        </p15:guide>
        <p15:guide id="31" pos="4415">
          <p15:clr>
            <a:srgbClr val="F26B43"/>
          </p15:clr>
        </p15:guide>
        <p15:guide id="32" pos="4703">
          <p15:clr>
            <a:srgbClr val="F26B43"/>
          </p15:clr>
        </p15:guide>
        <p15:guide id="33" pos="4991">
          <p15:clr>
            <a:srgbClr val="F26B43"/>
          </p15:clr>
        </p15:guide>
        <p15:guide id="34" pos="5279">
          <p15:clr>
            <a:srgbClr val="F26B43"/>
          </p15:clr>
        </p15:guide>
        <p15:guide id="35" pos="5567">
          <p15:clr>
            <a:srgbClr val="F26B43"/>
          </p15:clr>
        </p15:guide>
        <p15:guide id="36" pos="5855">
          <p15:clr>
            <a:srgbClr val="F26B43"/>
          </p15:clr>
        </p15:guide>
        <p15:guide id="37" pos="6143">
          <p15:clr>
            <a:srgbClr val="F26B43"/>
          </p15:clr>
        </p15:guide>
        <p15:guide id="38" pos="6431">
          <p15:clr>
            <a:srgbClr val="F26B43"/>
          </p15:clr>
        </p15:guide>
        <p15:guide id="39" pos="6719">
          <p15:clr>
            <a:srgbClr val="F26B43"/>
          </p15:clr>
        </p15:guide>
        <p15:guide id="40" pos="7007">
          <p15:clr>
            <a:srgbClr val="F26B43"/>
          </p15:clr>
        </p15:guide>
        <p15:guide id="41" pos="7295">
          <p15:clr>
            <a:srgbClr val="F26B43"/>
          </p15:clr>
        </p15:guide>
        <p15:guide id="42" pos="7678">
          <p15:clr>
            <a:srgbClr val="F26B43"/>
          </p15:clr>
        </p15:guide>
        <p15:guide id="43" orient="horz" pos="4320">
          <p15:clr>
            <a:srgbClr val="F26B43"/>
          </p15:clr>
        </p15:guide>
        <p15:guide id="44">
          <p15:clr>
            <a:srgbClr val="F26B43"/>
          </p15:clr>
        </p15:guide>
      </p15:sldGuideLst>
    </p:ext>
  </p:extLst>
</p:sldMaster>
</file>

<file path=ppt/slides/_rels/slide1.xml.rels><?xml version="1.0" encoding="UTF-8" standalone="yes"?>
<Relationships xmlns="http://schemas.openxmlformats.org/package/2006/relationships"><Relationship Id="rId3" Type="http://schemas.openxmlformats.org/officeDocument/2006/relationships/notesSlide" Target="../notesSlides/notesSlide1.xml"/><Relationship Id="rId2" Type="http://schemas.openxmlformats.org/officeDocument/2006/relationships/slideLayout" Target="../slideLayouts/slideLayout1.xml"/><Relationship Id="rId1" Type="http://schemas.openxmlformats.org/officeDocument/2006/relationships/tags" Target="../tags/tag1.xml"/></Relationships>
</file>

<file path=ppt/slides/_rels/slide10.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9.xml"/><Relationship Id="rId1" Type="http://schemas.openxmlformats.org/officeDocument/2006/relationships/slideLayout" Target="../slideLayouts/slideLayout4.xml"/><Relationship Id="rId4" Type="http://schemas.openxmlformats.org/officeDocument/2006/relationships/hyperlink" Target="https://docs.vmware.com/en/VMware-vSphere/6.0/com.vmware.vsphere.networking.doc/GUID-41162039-13CB-48C9-A1F4-6F52EABEDC6D.html" TargetMode="External"/></Relationships>
</file>

<file path=ppt/slides/_rels/slide11.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10.xml"/><Relationship Id="rId1" Type="http://schemas.openxmlformats.org/officeDocument/2006/relationships/slideLayout" Target="../slideLayouts/slideLayout4.xml"/><Relationship Id="rId4" Type="http://schemas.openxmlformats.org/officeDocument/2006/relationships/hyperlink" Target="https://docs.vmware.com/en/VMware-vSphere/6.7/com.vmware.vsphere.networking.doc/GUID-A4F1BF4B-8199-45A1-9578-1E4B6B08DAB0.html" TargetMode="External"/></Relationships>
</file>

<file path=ppt/slides/_rels/slide12.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11.xml"/><Relationship Id="rId1" Type="http://schemas.openxmlformats.org/officeDocument/2006/relationships/slideLayout" Target="../slideLayouts/slideLayout4.xml"/><Relationship Id="rId4" Type="http://schemas.openxmlformats.org/officeDocument/2006/relationships/hyperlink" Target="https://docs.vmware.com/en/VMware-vSphere/6.7/com.vmware.vsphere.networking.doc/GUID-AB50CD25-4A34-4A07-9E48-0FBC49FA5884.html" TargetMode="External"/></Relationships>
</file>

<file path=ppt/slides/_rels/slide13.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12.xml"/><Relationship Id="rId1" Type="http://schemas.openxmlformats.org/officeDocument/2006/relationships/slideLayout" Target="../slideLayouts/slideLayout4.xml"/><Relationship Id="rId4" Type="http://schemas.openxmlformats.org/officeDocument/2006/relationships/hyperlink" Target="https://docs.vmware.com/en/VMware-vSphere/6.0/com.vmware.vsphere.networking.doc/GUID-E356DCBF-913B-4FD1-BDB1-C5E63A891B14.html" TargetMode="External"/></Relationships>
</file>

<file path=ppt/slides/_rels/slide14.xml.rels><?xml version="1.0" encoding="UTF-8" standalone="yes"?>
<Relationships xmlns="http://schemas.openxmlformats.org/package/2006/relationships"><Relationship Id="rId3" Type="http://schemas.openxmlformats.org/officeDocument/2006/relationships/hyperlink" Target="https://docs.vmware.com/en/VMware-vSphere/6.0/com.vmware.vsphere.networking.doc/GUID-523FDFBD-EAEC-44A5-9451-F63EB792F156.html" TargetMode="External"/><Relationship Id="rId2" Type="http://schemas.openxmlformats.org/officeDocument/2006/relationships/notesSlide" Target="../notesSlides/notesSlide13.xml"/><Relationship Id="rId1" Type="http://schemas.openxmlformats.org/officeDocument/2006/relationships/slideLayout" Target="../slideLayouts/slideLayout4.xml"/><Relationship Id="rId4" Type="http://schemas.openxmlformats.org/officeDocument/2006/relationships/image" Target="../media/image10.png"/></Relationships>
</file>

<file path=ppt/slides/_rels/slide15.xml.rels><?xml version="1.0" encoding="UTF-8" standalone="yes"?>
<Relationships xmlns="http://schemas.openxmlformats.org/package/2006/relationships"><Relationship Id="rId3" Type="http://schemas.openxmlformats.org/officeDocument/2006/relationships/hyperlink" Target="https://docs.vmware.com/en/VMware-vSphere/6.0/com.vmware.vsphere.networking.doc/GUID-0D1EF5B4-7581-480B-B99D-5714B42CD7A9.html" TargetMode="External"/><Relationship Id="rId2" Type="http://schemas.openxmlformats.org/officeDocument/2006/relationships/notesSlide" Target="../notesSlides/notesSlide14.xml"/><Relationship Id="rId1" Type="http://schemas.openxmlformats.org/officeDocument/2006/relationships/slideLayout" Target="../slideLayouts/slideLayout4.xml"/></Relationships>
</file>

<file path=ppt/slides/_rels/slide16.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Layout" Target="../slideLayouts/slideLayout4.xml"/></Relationships>
</file>

<file path=ppt/slides/_rels/slide17.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Layout" Target="../slideLayouts/slideLayout4.xml"/></Relationships>
</file>

<file path=ppt/slides/_rels/slide18.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5.xml"/><Relationship Id="rId1" Type="http://schemas.openxmlformats.org/officeDocument/2006/relationships/slideLayout" Target="../slideLayouts/slideLayout4.xml"/><Relationship Id="rId6" Type="http://schemas.openxmlformats.org/officeDocument/2006/relationships/image" Target="../media/image13.png"/><Relationship Id="rId5" Type="http://schemas.openxmlformats.org/officeDocument/2006/relationships/image" Target="../media/image6.svg"/><Relationship Id="rId4" Type="http://schemas.openxmlformats.org/officeDocument/2006/relationships/image" Target="../media/image5.pn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xml.rels><?xml version="1.0" encoding="UTF-8" standalone="yes"?>
<Relationships xmlns="http://schemas.openxmlformats.org/package/2006/relationships"><Relationship Id="rId3" Type="http://schemas.openxmlformats.org/officeDocument/2006/relationships/hyperlink" Target="https://onevmw-my.sharepoint.com/:f:/g/personal/dtimuralp_vmware_com/ErS-MzohB6RAsH_kkAHMfEoBiHzcAaSes5ySOaA8KShIvg?e=Y94lVr" TargetMode="External"/><Relationship Id="rId2" Type="http://schemas.openxmlformats.org/officeDocument/2006/relationships/notesSlide" Target="../notesSlides/notesSlide2.xml"/><Relationship Id="rId1" Type="http://schemas.openxmlformats.org/officeDocument/2006/relationships/slideLayout" Target="../slideLayouts/slideLayout4.xml"/><Relationship Id="rId5" Type="http://schemas.openxmlformats.org/officeDocument/2006/relationships/hyperlink" Target="https://vault.vmware.com/group/nsx/document-preview?p_p_id=110_INSTANCE_32seKiI05Sz5&amp;p_p_lifecycle=0&amp;p_p_state=normal&amp;p_p_mode=view&amp;p_p_col_id=column-1&amp;p_p_col_pos=1&amp;p_p_col_count=2&amp;_110_INSTANCE_32seKiI05Sz5_struts_action=/document_library_display/view_file_entry&amp;_110_INSTANCE_32seKiI05Sz5_redirect=https://vault.vmware.com:443/group/nsx/document-preview?p_p_id%3D110_INSTANCE_32seKiI05Sz5%26p_p_lifecycle%3D0%26p_p_state%3Dnormal%26p_p_mode%3Dview%26p_p_col_id%3Dcolumn-1%26p_p_col_pos%3D1%26p_p_col_count%3D2&amp;_110_INSTANCE_32seKiI05Sz5_fileEntryId=41969584&amp;fileId=41969584" TargetMode="External"/><Relationship Id="rId4" Type="http://schemas.openxmlformats.org/officeDocument/2006/relationships/hyperlink" Target="https://vault.vmware.com/documents/4941697/0/V+and+T+Basics/160dc890-c05c-4905-bf3f-7bbe886ea2de" TargetMode="Externa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5.xml"/></Relationships>
</file>

<file path=ppt/slides/_rels/slide21.xml.rels><?xml version="1.0" encoding="UTF-8" standalone="yes"?>
<Relationships xmlns="http://schemas.openxmlformats.org/package/2006/relationships"><Relationship Id="rId3" Type="http://schemas.openxmlformats.org/officeDocument/2006/relationships/hyperlink" Target="https://communities.vmware.com/docs/DOC-27683" TargetMode="External"/><Relationship Id="rId2" Type="http://schemas.openxmlformats.org/officeDocument/2006/relationships/notesSlide" Target="../notesSlides/notesSlide17.xml"/><Relationship Id="rId1" Type="http://schemas.openxmlformats.org/officeDocument/2006/relationships/slideLayout" Target="../slideLayouts/slideLayout4.xml"/></Relationships>
</file>

<file path=ppt/slides/_rels/slide22.xml.rels><?xml version="1.0" encoding="UTF-8" standalone="yes"?>
<Relationships xmlns="http://schemas.openxmlformats.org/package/2006/relationships"><Relationship Id="rId3" Type="http://schemas.openxmlformats.org/officeDocument/2006/relationships/hyperlink" Target="https://communities.vmware.com/docs/DOC-27683" TargetMode="External"/><Relationship Id="rId2" Type="http://schemas.openxmlformats.org/officeDocument/2006/relationships/notesSlide" Target="../notesSlides/notesSlide18.xml"/><Relationship Id="rId1" Type="http://schemas.openxmlformats.org/officeDocument/2006/relationships/slideLayout" Target="../slideLayouts/slideLayout4.xml"/></Relationships>
</file>

<file path=ppt/slides/_rels/slide23.xml.rels><?xml version="1.0" encoding="UTF-8" standalone="yes"?>
<Relationships xmlns="http://schemas.openxmlformats.org/package/2006/relationships"><Relationship Id="rId3" Type="http://schemas.openxmlformats.org/officeDocument/2006/relationships/hyperlink" Target="https://communities.vmware.com/docs/DOC-27683" TargetMode="External"/><Relationship Id="rId2" Type="http://schemas.openxmlformats.org/officeDocument/2006/relationships/notesSlide" Target="../notesSlides/notesSlide19.xml"/><Relationship Id="rId1" Type="http://schemas.openxmlformats.org/officeDocument/2006/relationships/slideLayout" Target="../slideLayouts/slideLayout4.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6.xml.rels><?xml version="1.0" encoding="UTF-8" standalone="yes"?>
<Relationships xmlns="http://schemas.openxmlformats.org/package/2006/relationships"><Relationship Id="rId8" Type="http://schemas.openxmlformats.org/officeDocument/2006/relationships/image" Target="../media/image19.png"/><Relationship Id="rId3" Type="http://schemas.openxmlformats.org/officeDocument/2006/relationships/image" Target="../media/image14.png"/><Relationship Id="rId7" Type="http://schemas.openxmlformats.org/officeDocument/2006/relationships/image" Target="../media/image18.png"/><Relationship Id="rId2" Type="http://schemas.openxmlformats.org/officeDocument/2006/relationships/notesSlide" Target="../notesSlides/notesSlide21.xml"/><Relationship Id="rId1" Type="http://schemas.openxmlformats.org/officeDocument/2006/relationships/slideLayout" Target="../slideLayouts/slideLayout4.xml"/><Relationship Id="rId6" Type="http://schemas.openxmlformats.org/officeDocument/2006/relationships/image" Target="../media/image17.png"/><Relationship Id="rId5" Type="http://schemas.openxmlformats.org/officeDocument/2006/relationships/image" Target="../media/image16.png"/><Relationship Id="rId4" Type="http://schemas.openxmlformats.org/officeDocument/2006/relationships/image" Target="../media/image15.png"/></Relationships>
</file>

<file path=ppt/slides/_rels/slide27.xml.rels><?xml version="1.0" encoding="UTF-8" standalone="yes"?>
<Relationships xmlns="http://schemas.openxmlformats.org/package/2006/relationships"><Relationship Id="rId8" Type="http://schemas.openxmlformats.org/officeDocument/2006/relationships/image" Target="../media/image25.png"/><Relationship Id="rId3" Type="http://schemas.openxmlformats.org/officeDocument/2006/relationships/image" Target="../media/image20.png"/><Relationship Id="rId7" Type="http://schemas.openxmlformats.org/officeDocument/2006/relationships/image" Target="../media/image24.png"/><Relationship Id="rId2" Type="http://schemas.openxmlformats.org/officeDocument/2006/relationships/notesSlide" Target="../notesSlides/notesSlide22.xml"/><Relationship Id="rId1" Type="http://schemas.openxmlformats.org/officeDocument/2006/relationships/slideLayout" Target="../slideLayouts/slideLayout4.xml"/><Relationship Id="rId6" Type="http://schemas.openxmlformats.org/officeDocument/2006/relationships/image" Target="../media/image23.png"/><Relationship Id="rId5" Type="http://schemas.openxmlformats.org/officeDocument/2006/relationships/image" Target="../media/image22.png"/><Relationship Id="rId4" Type="http://schemas.openxmlformats.org/officeDocument/2006/relationships/image" Target="../media/image21.png"/></Relationships>
</file>

<file path=ppt/slides/_rels/slide28.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notesSlide" Target="../notesSlides/notesSlide23.xml"/><Relationship Id="rId1" Type="http://schemas.openxmlformats.org/officeDocument/2006/relationships/slideLayout" Target="../slideLayouts/slideLayout4.xml"/><Relationship Id="rId6" Type="http://schemas.openxmlformats.org/officeDocument/2006/relationships/image" Target="../media/image25.png"/><Relationship Id="rId5" Type="http://schemas.openxmlformats.org/officeDocument/2006/relationships/image" Target="../media/image24.png"/><Relationship Id="rId4" Type="http://schemas.openxmlformats.org/officeDocument/2006/relationships/image" Target="../media/image23.png"/></Relationships>
</file>

<file path=ppt/slides/_rels/slide29.xml.rels><?xml version="1.0" encoding="UTF-8" standalone="yes"?>
<Relationships xmlns="http://schemas.openxmlformats.org/package/2006/relationships"><Relationship Id="rId2" Type="http://schemas.openxmlformats.org/officeDocument/2006/relationships/hyperlink" Target="https://communities.vmware.com/docs/DOC-37591" TargetMode="External"/><Relationship Id="rId1" Type="http://schemas.openxmlformats.org/officeDocument/2006/relationships/slideLayout" Target="../slideLayouts/slideLayout4.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image" Target="../media/image26.png"/><Relationship Id="rId1" Type="http://schemas.openxmlformats.org/officeDocument/2006/relationships/slideLayout" Target="../slideLayouts/slideLayout4.xml"/><Relationship Id="rId4" Type="http://schemas.openxmlformats.org/officeDocument/2006/relationships/image" Target="../media/image28.pn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2.xml.rels><?xml version="1.0" encoding="UTF-8" standalone="yes"?>
<Relationships xmlns="http://schemas.openxmlformats.org/package/2006/relationships"><Relationship Id="rId2" Type="http://schemas.openxmlformats.org/officeDocument/2006/relationships/image" Target="../media/image29.png"/><Relationship Id="rId1" Type="http://schemas.openxmlformats.org/officeDocument/2006/relationships/slideLayout" Target="../slideLayouts/slideLayout4.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5.xml.rels><?xml version="1.0" encoding="UTF-8" standalone="yes"?>
<Relationships xmlns="http://schemas.openxmlformats.org/package/2006/relationships"><Relationship Id="rId2" Type="http://schemas.openxmlformats.org/officeDocument/2006/relationships/slide" Target="slide40.xml"/><Relationship Id="rId1" Type="http://schemas.openxmlformats.org/officeDocument/2006/relationships/slideLayout" Target="../slideLayouts/slideLayout4.xml"/></Relationships>
</file>

<file path=ppt/slides/_rels/slide36.xml.rels><?xml version="1.0" encoding="UTF-8" standalone="yes"?>
<Relationships xmlns="http://schemas.openxmlformats.org/package/2006/relationships"><Relationship Id="rId2" Type="http://schemas.openxmlformats.org/officeDocument/2006/relationships/hyperlink" Target="https://docs.vmware.com/en/VMware-NSX-T/2.1/com.vmware.nsxt.install.doc/GUID-370D06E1-1BB6-4144-A654-7AF2542C3136.html" TargetMode="External"/><Relationship Id="rId1" Type="http://schemas.openxmlformats.org/officeDocument/2006/relationships/slideLayout" Target="../slideLayouts/slideLayout4.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4.xml"/></Relationships>
</file>

<file path=ppt/slides/_rels/slide4.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4.xml"/><Relationship Id="rId1" Type="http://schemas.openxmlformats.org/officeDocument/2006/relationships/slideLayout" Target="../slideLayouts/slideLayout4.xml"/><Relationship Id="rId5" Type="http://schemas.openxmlformats.org/officeDocument/2006/relationships/hyperlink" Target="https://docs.vmware.com/en/VMware-vSphere/6.7/com.vmware.vsphere.networking.doc/GUID-B15C6A13-797E-4BCB-B9D9-5CBC5A60C3A6.html" TargetMode="External"/><Relationship Id="rId4" Type="http://schemas.openxmlformats.org/officeDocument/2006/relationships/image" Target="../media/image6.svg"/></Relationships>
</file>

<file path=ppt/slides/_rels/slide40.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image" Target="../media/image30.png"/><Relationship Id="rId1" Type="http://schemas.openxmlformats.org/officeDocument/2006/relationships/slideLayout" Target="../slideLayouts/slideLayout4.xml"/><Relationship Id="rId4" Type="http://schemas.openxmlformats.org/officeDocument/2006/relationships/image" Target="../media/image32.png"/></Relationships>
</file>

<file path=ppt/slides/_rels/slide41.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image" Target="../media/image33.png"/><Relationship Id="rId1" Type="http://schemas.openxmlformats.org/officeDocument/2006/relationships/slideLayout" Target="../slideLayouts/slideLayout4.xml"/><Relationship Id="rId4" Type="http://schemas.openxmlformats.org/officeDocument/2006/relationships/image" Target="../media/image35.png"/></Relationships>
</file>

<file path=ppt/slides/_rels/slide42.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image" Target="../media/image36.png"/><Relationship Id="rId1" Type="http://schemas.openxmlformats.org/officeDocument/2006/relationships/slideLayout" Target="../slideLayouts/slideLayout4.xml"/><Relationship Id="rId5" Type="http://schemas.openxmlformats.org/officeDocument/2006/relationships/image" Target="../media/image39.png"/><Relationship Id="rId4" Type="http://schemas.openxmlformats.org/officeDocument/2006/relationships/image" Target="../media/image38.png"/></Relationships>
</file>

<file path=ppt/slides/_rels/slide43.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image" Target="../media/image40.png"/><Relationship Id="rId1" Type="http://schemas.openxmlformats.org/officeDocument/2006/relationships/slideLayout" Target="../slideLayouts/slideLayout4.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4.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4.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4.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4.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4.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4.xml"/></Relationships>
</file>

<file path=ppt/slides/_rels/slide5.xml.rels><?xml version="1.0" encoding="UTF-8" standalone="yes"?>
<Relationships xmlns="http://schemas.openxmlformats.org/package/2006/relationships"><Relationship Id="rId3" Type="http://schemas.openxmlformats.org/officeDocument/2006/relationships/hyperlink" Target="https://www.virtuallyghetto.com/2018/04/native-mac-learning-in-vsphere-6-7-removes-the-need-for-promiscuous-mode-for-nested-esxi.html" TargetMode="External"/><Relationship Id="rId2" Type="http://schemas.openxmlformats.org/officeDocument/2006/relationships/notesSlide" Target="../notesSlides/notesSlide5.xml"/><Relationship Id="rId1" Type="http://schemas.openxmlformats.org/officeDocument/2006/relationships/slideLayout" Target="../slideLayouts/slideLayout4.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4.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4.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4.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4.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4.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4.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4.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4.xml"/></Relationships>
</file>

<file path=ppt/slides/_rels/slide6.xml.rels><?xml version="1.0" encoding="UTF-8" standalone="yes"?>
<Relationships xmlns="http://schemas.openxmlformats.org/package/2006/relationships"><Relationship Id="rId3" Type="http://schemas.openxmlformats.org/officeDocument/2006/relationships/slide" Target="slide79.xml"/><Relationship Id="rId2" Type="http://schemas.openxmlformats.org/officeDocument/2006/relationships/notesSlide" Target="../notesSlides/notesSlide6.xml"/><Relationship Id="rId1" Type="http://schemas.openxmlformats.org/officeDocument/2006/relationships/slideLayout" Target="../slideLayouts/slideLayout4.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5.xml.rels><?xml version="1.0" encoding="UTF-8" standalone="yes"?>
<Relationships xmlns="http://schemas.openxmlformats.org/package/2006/relationships"><Relationship Id="rId3" Type="http://schemas.openxmlformats.org/officeDocument/2006/relationships/image" Target="../media/image42.png"/><Relationship Id="rId2" Type="http://schemas.openxmlformats.org/officeDocument/2006/relationships/notesSlide" Target="../notesSlides/notesSlide39.xml"/><Relationship Id="rId1" Type="http://schemas.openxmlformats.org/officeDocument/2006/relationships/slideLayout" Target="../slideLayouts/slideLayout4.xml"/><Relationship Id="rId4" Type="http://schemas.openxmlformats.org/officeDocument/2006/relationships/image" Target="../media/image43.png"/></Relationships>
</file>

<file path=ppt/slides/_rels/slide66.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notesSlide" Target="../notesSlides/notesSlide40.xml"/><Relationship Id="rId1" Type="http://schemas.openxmlformats.org/officeDocument/2006/relationships/slideLayout" Target="../slideLayouts/slideLayout4.xml"/></Relationships>
</file>

<file path=ppt/slides/_rels/slide67.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notesSlide" Target="../notesSlides/notesSlide41.xml"/><Relationship Id="rId1" Type="http://schemas.openxmlformats.org/officeDocument/2006/relationships/slideLayout" Target="../slideLayouts/slideLayout4.xml"/><Relationship Id="rId4" Type="http://schemas.openxmlformats.org/officeDocument/2006/relationships/image" Target="../media/image46.png"/></Relationships>
</file>

<file path=ppt/slides/_rels/slide68.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notesSlide" Target="../notesSlides/notesSlide42.xml"/><Relationship Id="rId1" Type="http://schemas.openxmlformats.org/officeDocument/2006/relationships/slideLayout" Target="../slideLayouts/slideLayout4.xml"/><Relationship Id="rId4" Type="http://schemas.openxmlformats.org/officeDocument/2006/relationships/image" Target="../media/image47.png"/></Relationships>
</file>

<file path=ppt/slides/_rels/slide69.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notesSlide" Target="../notesSlides/notesSlide43.xml"/><Relationship Id="rId1" Type="http://schemas.openxmlformats.org/officeDocument/2006/relationships/slideLayout" Target="../slideLayouts/slideLayout4.xml"/><Relationship Id="rId4" Type="http://schemas.openxmlformats.org/officeDocument/2006/relationships/image" Target="../media/image49.png"/></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4.xml"/></Relationships>
</file>

<file path=ppt/slides/_rels/slide70.x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notesSlide" Target="../notesSlides/notesSlide44.xml"/><Relationship Id="rId1" Type="http://schemas.openxmlformats.org/officeDocument/2006/relationships/slideLayout" Target="../slideLayouts/slideLayout4.xml"/><Relationship Id="rId4" Type="http://schemas.openxmlformats.org/officeDocument/2006/relationships/image" Target="../media/image43.png"/></Relationships>
</file>

<file path=ppt/slides/_rels/slide71.xml.rels><?xml version="1.0" encoding="UTF-8" standalone="yes"?>
<Relationships xmlns="http://schemas.openxmlformats.org/package/2006/relationships"><Relationship Id="rId2" Type="http://schemas.openxmlformats.org/officeDocument/2006/relationships/image" Target="../media/image51.png"/><Relationship Id="rId1" Type="http://schemas.openxmlformats.org/officeDocument/2006/relationships/slideLayout" Target="../slideLayouts/slideLayout4.xml"/></Relationships>
</file>

<file path=ppt/slides/_rels/slide72.xml.rels><?xml version="1.0" encoding="UTF-8" standalone="yes"?>
<Relationships xmlns="http://schemas.openxmlformats.org/package/2006/relationships"><Relationship Id="rId2" Type="http://schemas.openxmlformats.org/officeDocument/2006/relationships/image" Target="../media/image52.png"/><Relationship Id="rId1" Type="http://schemas.openxmlformats.org/officeDocument/2006/relationships/slideLayout" Target="../slideLayouts/slideLayout4.xml"/></Relationships>
</file>

<file path=ppt/slides/_rels/slide73.xml.rels><?xml version="1.0" encoding="UTF-8" standalone="yes"?>
<Relationships xmlns="http://schemas.openxmlformats.org/package/2006/relationships"><Relationship Id="rId2" Type="http://schemas.openxmlformats.org/officeDocument/2006/relationships/image" Target="../media/image53.png"/><Relationship Id="rId1" Type="http://schemas.openxmlformats.org/officeDocument/2006/relationships/slideLayout" Target="../slideLayouts/slideLayout4.xml"/></Relationships>
</file>

<file path=ppt/slides/_rels/slide74.xml.rels><?xml version="1.0" encoding="UTF-8" standalone="yes"?>
<Relationships xmlns="http://schemas.openxmlformats.org/package/2006/relationships"><Relationship Id="rId2" Type="http://schemas.openxmlformats.org/officeDocument/2006/relationships/image" Target="../media/image54.png"/><Relationship Id="rId1" Type="http://schemas.openxmlformats.org/officeDocument/2006/relationships/slideLayout" Target="../slideLayouts/slideLayout4.xml"/></Relationships>
</file>

<file path=ppt/slides/_rels/slide75.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Layout" Target="../slideLayouts/slideLayout4.xml"/></Relationships>
</file>

<file path=ppt/slides/_rels/slide76.xml.rels><?xml version="1.0" encoding="UTF-8" standalone="yes"?>
<Relationships xmlns="http://schemas.openxmlformats.org/package/2006/relationships"><Relationship Id="rId2" Type="http://schemas.openxmlformats.org/officeDocument/2006/relationships/image" Target="../media/image56.png"/><Relationship Id="rId1" Type="http://schemas.openxmlformats.org/officeDocument/2006/relationships/slideLayout" Target="../slideLayouts/slideLayout4.xml"/></Relationships>
</file>

<file path=ppt/slides/_rels/slide77.xml.rels><?xml version="1.0" encoding="UTF-8" standalone="yes"?>
<Relationships xmlns="http://schemas.openxmlformats.org/package/2006/relationships"><Relationship Id="rId2" Type="http://schemas.openxmlformats.org/officeDocument/2006/relationships/image" Target="../media/image57.png"/><Relationship Id="rId1" Type="http://schemas.openxmlformats.org/officeDocument/2006/relationships/slideLayout" Target="../slideLayouts/slideLayout4.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79.xml.rels><?xml version="1.0" encoding="UTF-8" standalone="yes"?>
<Relationships xmlns="http://schemas.openxmlformats.org/package/2006/relationships"><Relationship Id="rId3" Type="http://schemas.openxmlformats.org/officeDocument/2006/relationships/image" Target="../media/image58.png"/><Relationship Id="rId2" Type="http://schemas.openxmlformats.org/officeDocument/2006/relationships/notesSlide" Target="../notesSlides/notesSlide45.xml"/><Relationship Id="rId1" Type="http://schemas.openxmlformats.org/officeDocument/2006/relationships/slideLayout" Target="../slideLayouts/slideLayout4.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80.xml.rels><?xml version="1.0" encoding="UTF-8" standalone="yes"?>
<Relationships xmlns="http://schemas.openxmlformats.org/package/2006/relationships"><Relationship Id="rId3" Type="http://schemas.openxmlformats.org/officeDocument/2006/relationships/hyperlink" Target="https://www.virtuallyghetto.com/2018/04/native-mac-learning-in-vsphere-6-7-removes-the-need-for-promiscuous-mode-for-nested-esxi.html" TargetMode="External"/><Relationship Id="rId2" Type="http://schemas.openxmlformats.org/officeDocument/2006/relationships/notesSlide" Target="../notesSlides/notesSlide46.xml"/><Relationship Id="rId1" Type="http://schemas.openxmlformats.org/officeDocument/2006/relationships/slideLayout" Target="../slideLayouts/slideLayout4.xml"/></Relationships>
</file>

<file path=ppt/slides/_rels/slide81.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image" Target="../media/image59.png"/><Relationship Id="rId1" Type="http://schemas.openxmlformats.org/officeDocument/2006/relationships/slideLayout" Target="../slideLayouts/slideLayout4.xml"/></Relationships>
</file>

<file path=ppt/slides/_rels/slide9.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8.xml"/><Relationship Id="rId1" Type="http://schemas.openxmlformats.org/officeDocument/2006/relationships/slideLayout" Target="../slideLayouts/slideLayout4.xml"/><Relationship Id="rId4" Type="http://schemas.openxmlformats.org/officeDocument/2006/relationships/image" Target="../media/image8.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51512" y="1082403"/>
            <a:ext cx="7117781" cy="1323353"/>
          </a:xfrm>
        </p:spPr>
        <p:txBody>
          <a:bodyPr/>
          <a:lstStyle/>
          <a:p>
            <a:r>
              <a:rPr lang="en-US" dirty="0"/>
              <a:t>NSX Networking Deep Dive</a:t>
            </a:r>
          </a:p>
        </p:txBody>
      </p:sp>
      <p:sp>
        <p:nvSpPr>
          <p:cNvPr id="3" name="Text Placeholder 2"/>
          <p:cNvSpPr>
            <a:spLocks noGrp="1"/>
          </p:cNvSpPr>
          <p:nvPr>
            <p:ph type="body" sz="quarter" idx="11"/>
          </p:nvPr>
        </p:nvSpPr>
        <p:spPr>
          <a:xfrm>
            <a:off x="8010741" y="4951239"/>
            <a:ext cx="3658553" cy="355601"/>
          </a:xfrm>
        </p:spPr>
        <p:txBody>
          <a:bodyPr/>
          <a:lstStyle/>
          <a:p>
            <a:pPr>
              <a:spcBef>
                <a:spcPts val="0"/>
              </a:spcBef>
            </a:pPr>
            <a:r>
              <a:rPr lang="en-US" sz="1800" dirty="0"/>
              <a:t>Dumlu Timuralp</a:t>
            </a:r>
          </a:p>
          <a:p>
            <a:pPr>
              <a:spcBef>
                <a:spcPts val="0"/>
              </a:spcBef>
            </a:pPr>
            <a:r>
              <a:rPr lang="en-US" sz="1800" dirty="0"/>
              <a:t>Senior Systems Engineer</a:t>
            </a:r>
          </a:p>
        </p:txBody>
      </p:sp>
      <p:sp>
        <p:nvSpPr>
          <p:cNvPr id="4" name="Subtitle 2">
            <a:extLst>
              <a:ext uri="{FF2B5EF4-FFF2-40B4-BE49-F238E27FC236}">
                <a16:creationId xmlns:a16="http://schemas.microsoft.com/office/drawing/2014/main" id="{1A30F122-4D5C-48CD-8031-31F02E2A8EC1}"/>
              </a:ext>
            </a:extLst>
          </p:cNvPr>
          <p:cNvSpPr txBox="1">
            <a:spLocks/>
          </p:cNvSpPr>
          <p:nvPr/>
        </p:nvSpPr>
        <p:spPr>
          <a:xfrm>
            <a:off x="624253" y="4135840"/>
            <a:ext cx="5249009" cy="685800"/>
          </a:xfrm>
          <a:prstGeom prst="rect">
            <a:avLst/>
          </a:prstGeom>
        </p:spPr>
        <p:txBody>
          <a:bodyPr vert="horz" lIns="0" tIns="0" rIns="0" bIns="0" rtlCol="0" anchor="t">
            <a:noAutofit/>
          </a:bodyPr>
          <a:lstStyle>
            <a:lvl1pPr marL="0" indent="0" algn="l" defTabSz="914400" rtl="0" eaLnBrk="1" latinLnBrk="0" hangingPunct="1">
              <a:lnSpc>
                <a:spcPct val="90000"/>
              </a:lnSpc>
              <a:spcBef>
                <a:spcPts val="0"/>
              </a:spcBef>
              <a:buClr>
                <a:schemeClr val="tx1">
                  <a:lumMod val="60000"/>
                  <a:lumOff val="40000"/>
                </a:schemeClr>
              </a:buClr>
              <a:buSzPct val="90000"/>
              <a:buFont typeface="Arial" panose="020B0604020202020204" pitchFamily="34" charset="0"/>
              <a:buNone/>
              <a:defRPr sz="2000" kern="1200">
                <a:solidFill>
                  <a:schemeClr val="tx1"/>
                </a:solidFill>
                <a:latin typeface="+mn-lt"/>
                <a:ea typeface="+mn-ea"/>
                <a:cs typeface="+mn-cs"/>
              </a:defRPr>
            </a:lvl1pPr>
            <a:lvl2pPr marL="0" indent="0" algn="l" defTabSz="914400" rtl="0" eaLnBrk="1" latinLnBrk="0" hangingPunct="1">
              <a:lnSpc>
                <a:spcPct val="90000"/>
              </a:lnSpc>
              <a:spcBef>
                <a:spcPts val="800"/>
              </a:spcBef>
              <a:buClr>
                <a:schemeClr val="tx1">
                  <a:lumMod val="60000"/>
                  <a:lumOff val="40000"/>
                </a:schemeClr>
              </a:buClr>
              <a:buSzPct val="90000"/>
              <a:buFont typeface="Arial" panose="020B0604020202020204" pitchFamily="34" charset="0"/>
              <a:buNone/>
              <a:defRPr sz="2000" kern="1200">
                <a:solidFill>
                  <a:schemeClr val="accent4"/>
                </a:solidFill>
                <a:latin typeface="+mn-lt"/>
                <a:ea typeface="+mn-ea"/>
                <a:cs typeface="+mn-cs"/>
              </a:defRPr>
            </a:lvl2pPr>
            <a:lvl3pPr marL="0" indent="0" algn="l" defTabSz="914400" rtl="0" eaLnBrk="1" latinLnBrk="0" hangingPunct="1">
              <a:lnSpc>
                <a:spcPct val="90000"/>
              </a:lnSpc>
              <a:spcBef>
                <a:spcPts val="600"/>
              </a:spcBef>
              <a:buClr>
                <a:schemeClr val="tx1">
                  <a:lumMod val="60000"/>
                  <a:lumOff val="40000"/>
                </a:schemeClr>
              </a:buClr>
              <a:buSzPct val="90000"/>
              <a:buFont typeface="Arial" panose="020B0604020202020204" pitchFamily="34" charset="0"/>
              <a:buNone/>
              <a:defRPr sz="2000" kern="1200">
                <a:solidFill>
                  <a:schemeClr val="accent4"/>
                </a:solidFill>
                <a:latin typeface="+mn-lt"/>
                <a:ea typeface="+mn-ea"/>
                <a:cs typeface="+mn-cs"/>
              </a:defRPr>
            </a:lvl3pPr>
            <a:lvl4pPr marL="0" indent="0" algn="l" defTabSz="914400" rtl="0" eaLnBrk="1" latinLnBrk="0" hangingPunct="1">
              <a:lnSpc>
                <a:spcPct val="90000"/>
              </a:lnSpc>
              <a:spcBef>
                <a:spcPts val="600"/>
              </a:spcBef>
              <a:buClr>
                <a:schemeClr val="tx1">
                  <a:lumMod val="60000"/>
                  <a:lumOff val="40000"/>
                </a:schemeClr>
              </a:buClr>
              <a:buSzPct val="90000"/>
              <a:buFont typeface="Arial" panose="020B0604020202020204" pitchFamily="34" charset="0"/>
              <a:buNone/>
              <a:defRPr sz="2000" kern="1200">
                <a:solidFill>
                  <a:schemeClr val="accent4"/>
                </a:solidFill>
                <a:latin typeface="+mn-lt"/>
                <a:ea typeface="+mn-ea"/>
                <a:cs typeface="+mn-cs"/>
              </a:defRPr>
            </a:lvl4pPr>
            <a:lvl5pPr marL="0" indent="0" algn="l" defTabSz="914400" rtl="0" eaLnBrk="1" latinLnBrk="0" hangingPunct="1">
              <a:lnSpc>
                <a:spcPct val="90000"/>
              </a:lnSpc>
              <a:spcBef>
                <a:spcPts val="600"/>
              </a:spcBef>
              <a:buClr>
                <a:schemeClr val="tx1">
                  <a:lumMod val="60000"/>
                  <a:lumOff val="40000"/>
                </a:schemeClr>
              </a:buClr>
              <a:buSzPct val="90000"/>
              <a:buFont typeface="Arial" panose="020B0604020202020204" pitchFamily="34" charset="0"/>
              <a:buNone/>
              <a:defRPr sz="2000" kern="1200">
                <a:solidFill>
                  <a:schemeClr val="accent4"/>
                </a:solidFill>
                <a:latin typeface="+mn-lt"/>
                <a:ea typeface="+mn-ea"/>
                <a:cs typeface="+mn-cs"/>
              </a:defRPr>
            </a:lvl5pPr>
            <a:lvl6pPr marL="0" indent="0" algn="l" defTabSz="914400" rtl="0" eaLnBrk="1" latinLnBrk="0" hangingPunct="1">
              <a:lnSpc>
                <a:spcPct val="90000"/>
              </a:lnSpc>
              <a:spcBef>
                <a:spcPts val="600"/>
              </a:spcBef>
              <a:buClr>
                <a:schemeClr val="tx1">
                  <a:lumMod val="60000"/>
                  <a:lumOff val="40000"/>
                </a:schemeClr>
              </a:buClr>
              <a:buSzPct val="90000"/>
              <a:buFont typeface="Calibri" panose="020F0502020204030204" pitchFamily="34" charset="0"/>
              <a:buNone/>
              <a:defRPr sz="2000" kern="1200">
                <a:solidFill>
                  <a:schemeClr val="accent4"/>
                </a:solidFill>
                <a:latin typeface="+mn-lt"/>
                <a:ea typeface="+mn-ea"/>
                <a:cs typeface="+mn-cs"/>
              </a:defRPr>
            </a:lvl6pPr>
            <a:lvl7pPr marL="0" indent="0" algn="l" defTabSz="914400" rtl="0" eaLnBrk="1" latinLnBrk="0" hangingPunct="1">
              <a:lnSpc>
                <a:spcPct val="90000"/>
              </a:lnSpc>
              <a:spcBef>
                <a:spcPts val="600"/>
              </a:spcBef>
              <a:buClr>
                <a:schemeClr val="tx1">
                  <a:lumMod val="60000"/>
                  <a:lumOff val="40000"/>
                </a:schemeClr>
              </a:buClr>
              <a:buSzPct val="90000"/>
              <a:buFont typeface="Arial" panose="020B0604020202020204" pitchFamily="34" charset="0"/>
              <a:buNone/>
              <a:defRPr sz="2000" kern="1200">
                <a:solidFill>
                  <a:schemeClr val="accent4"/>
                </a:solidFill>
                <a:latin typeface="+mn-lt"/>
                <a:ea typeface="+mn-ea"/>
                <a:cs typeface="+mn-cs"/>
              </a:defRPr>
            </a:lvl7pPr>
            <a:lvl8pPr marL="0" indent="0" algn="l" defTabSz="914400" rtl="0" eaLnBrk="1" latinLnBrk="0" hangingPunct="1">
              <a:lnSpc>
                <a:spcPct val="90000"/>
              </a:lnSpc>
              <a:spcBef>
                <a:spcPts val="600"/>
              </a:spcBef>
              <a:buClr>
                <a:schemeClr val="tx1">
                  <a:lumMod val="60000"/>
                  <a:lumOff val="40000"/>
                </a:schemeClr>
              </a:buClr>
              <a:buSzPct val="90000"/>
              <a:buFont typeface="Calibri" panose="020F0502020204030204" pitchFamily="34" charset="0"/>
              <a:buNone/>
              <a:defRPr sz="2000" kern="1200">
                <a:solidFill>
                  <a:schemeClr val="accent4"/>
                </a:solidFill>
                <a:latin typeface="+mn-lt"/>
                <a:ea typeface="+mn-ea"/>
                <a:cs typeface="+mn-cs"/>
              </a:defRPr>
            </a:lvl8pPr>
            <a:lvl9pPr marL="0" indent="0" algn="l" defTabSz="914400" rtl="0" eaLnBrk="1" latinLnBrk="0" hangingPunct="1">
              <a:lnSpc>
                <a:spcPct val="90000"/>
              </a:lnSpc>
              <a:spcBef>
                <a:spcPts val="600"/>
              </a:spcBef>
              <a:buClr>
                <a:schemeClr val="tx1">
                  <a:lumMod val="60000"/>
                  <a:lumOff val="40000"/>
                </a:schemeClr>
              </a:buClr>
              <a:buSzPct val="90000"/>
              <a:buFont typeface="Arial" panose="020B0604020202020204" pitchFamily="34" charset="0"/>
              <a:buNone/>
              <a:defRPr sz="2000" kern="1200">
                <a:solidFill>
                  <a:schemeClr val="accent4"/>
                </a:solidFill>
                <a:latin typeface="+mn-lt"/>
                <a:ea typeface="+mn-ea"/>
                <a:cs typeface="+mn-cs"/>
              </a:defRPr>
            </a:lvl9pPr>
          </a:lstStyle>
          <a:p>
            <a:endParaRPr lang="en-US" sz="2400" dirty="0">
              <a:solidFill>
                <a:schemeClr val="accent6"/>
              </a:solidFill>
            </a:endParaRPr>
          </a:p>
        </p:txBody>
      </p:sp>
      <p:sp>
        <p:nvSpPr>
          <p:cNvPr id="5" name="Text Placeholder 5">
            <a:extLst>
              <a:ext uri="{FF2B5EF4-FFF2-40B4-BE49-F238E27FC236}">
                <a16:creationId xmlns:a16="http://schemas.microsoft.com/office/drawing/2014/main" id="{3F0CE95C-754D-498A-ADF2-74CB533A9B21}"/>
              </a:ext>
            </a:extLst>
          </p:cNvPr>
          <p:cNvSpPr txBox="1">
            <a:spLocks/>
          </p:cNvSpPr>
          <p:nvPr/>
        </p:nvSpPr>
        <p:spPr>
          <a:xfrm>
            <a:off x="592017" y="5880660"/>
            <a:ext cx="3657601" cy="228600"/>
          </a:xfrm>
          <a:prstGeom prst="rect">
            <a:avLst/>
          </a:prstGeom>
        </p:spPr>
        <p:txBody>
          <a:bodyPr/>
          <a:lstStyle>
            <a:lvl1pPr marL="228600" indent="-228600" algn="l" defTabSz="914400" rtl="0" eaLnBrk="1" latinLnBrk="0" hangingPunct="1">
              <a:lnSpc>
                <a:spcPct val="90000"/>
              </a:lnSpc>
              <a:spcBef>
                <a:spcPts val="1200"/>
              </a:spcBef>
              <a:buClr>
                <a:schemeClr val="tx1">
                  <a:lumMod val="60000"/>
                  <a:lumOff val="40000"/>
                </a:schemeClr>
              </a:buClr>
              <a:buSzPct val="90000"/>
              <a:buFont typeface="Arial" panose="020B0604020202020204" pitchFamily="34" charset="0"/>
              <a:buChar char="•"/>
              <a:defRPr sz="2000" kern="1200">
                <a:solidFill>
                  <a:schemeClr val="tx1"/>
                </a:solidFill>
                <a:latin typeface="+mn-lt"/>
                <a:ea typeface="+mn-ea"/>
                <a:cs typeface="+mn-cs"/>
              </a:defRPr>
            </a:lvl1pPr>
            <a:lvl2pPr marL="502920" indent="-228600" algn="l" defTabSz="914400" rtl="0" eaLnBrk="1" latinLnBrk="0" hangingPunct="1">
              <a:lnSpc>
                <a:spcPct val="90000"/>
              </a:lnSpc>
              <a:spcBef>
                <a:spcPts val="800"/>
              </a:spcBef>
              <a:buClr>
                <a:schemeClr val="tx1">
                  <a:lumMod val="60000"/>
                  <a:lumOff val="40000"/>
                </a:schemeClr>
              </a:buClr>
              <a:buSzPct val="90000"/>
              <a:buFont typeface="Arial" panose="020B0604020202020204" pitchFamily="34" charset="0"/>
              <a:buChar char="–"/>
              <a:defRPr sz="1800" kern="1200">
                <a:solidFill>
                  <a:schemeClr val="tx1"/>
                </a:solidFill>
                <a:latin typeface="+mn-lt"/>
                <a:ea typeface="+mn-ea"/>
                <a:cs typeface="+mn-cs"/>
              </a:defRPr>
            </a:lvl2pPr>
            <a:lvl3pPr marL="731520" indent="-182880" algn="l" defTabSz="914400" rtl="0" eaLnBrk="1" latinLnBrk="0" hangingPunct="1">
              <a:lnSpc>
                <a:spcPct val="90000"/>
              </a:lnSpc>
              <a:spcBef>
                <a:spcPts val="600"/>
              </a:spcBef>
              <a:buClr>
                <a:schemeClr val="tx1">
                  <a:lumMod val="60000"/>
                  <a:lumOff val="40000"/>
                </a:schemeClr>
              </a:buClr>
              <a:buSzPct val="90000"/>
              <a:buFont typeface="Arial" panose="020B0604020202020204" pitchFamily="34" charset="0"/>
              <a:buChar char="•"/>
              <a:defRPr sz="1600" kern="1200">
                <a:solidFill>
                  <a:schemeClr val="tx1"/>
                </a:solidFill>
                <a:latin typeface="+mn-lt"/>
                <a:ea typeface="+mn-ea"/>
                <a:cs typeface="+mn-cs"/>
              </a:defRPr>
            </a:lvl3pPr>
            <a:lvl4pPr marL="960120" indent="-182880" algn="l" defTabSz="914400" rtl="0" eaLnBrk="1" latinLnBrk="0" hangingPunct="1">
              <a:lnSpc>
                <a:spcPct val="90000"/>
              </a:lnSpc>
              <a:spcBef>
                <a:spcPts val="600"/>
              </a:spcBef>
              <a:buClr>
                <a:schemeClr val="tx1">
                  <a:lumMod val="60000"/>
                  <a:lumOff val="40000"/>
                </a:schemeClr>
              </a:buClr>
              <a:buSzPct val="90000"/>
              <a:buFont typeface="Arial" panose="020B0604020202020204" pitchFamily="34" charset="0"/>
              <a:buChar char="–"/>
              <a:defRPr sz="1400" kern="1200">
                <a:solidFill>
                  <a:schemeClr val="tx1"/>
                </a:solidFill>
                <a:latin typeface="+mn-lt"/>
                <a:ea typeface="+mn-ea"/>
                <a:cs typeface="+mn-cs"/>
              </a:defRPr>
            </a:lvl4pPr>
            <a:lvl5pPr marL="1188720" indent="-182880" algn="l" defTabSz="914400" rtl="0" eaLnBrk="1" latinLnBrk="0" hangingPunct="1">
              <a:lnSpc>
                <a:spcPct val="90000"/>
              </a:lnSpc>
              <a:spcBef>
                <a:spcPts val="600"/>
              </a:spcBef>
              <a:buClr>
                <a:schemeClr val="tx1">
                  <a:lumMod val="60000"/>
                  <a:lumOff val="40000"/>
                </a:schemeClr>
              </a:buClr>
              <a:buSzPct val="90000"/>
              <a:buFont typeface="Arial" panose="020B0604020202020204" pitchFamily="34" charset="0"/>
              <a:buChar char="•"/>
              <a:defRPr sz="1400" kern="1200">
                <a:solidFill>
                  <a:schemeClr val="tx1"/>
                </a:solidFill>
                <a:latin typeface="+mn-lt"/>
                <a:ea typeface="+mn-ea"/>
                <a:cs typeface="+mn-cs"/>
              </a:defRPr>
            </a:lvl5pPr>
            <a:lvl6pPr marL="1417320" indent="-182880" algn="l" defTabSz="914400" rtl="0" eaLnBrk="1" latinLnBrk="0" hangingPunct="1">
              <a:lnSpc>
                <a:spcPct val="90000"/>
              </a:lnSpc>
              <a:spcBef>
                <a:spcPts val="600"/>
              </a:spcBef>
              <a:buClr>
                <a:schemeClr val="tx1">
                  <a:lumMod val="60000"/>
                  <a:lumOff val="40000"/>
                </a:schemeClr>
              </a:buClr>
              <a:buSzPct val="90000"/>
              <a:buFont typeface="Calibri" panose="020F0502020204030204" pitchFamily="34" charset="0"/>
              <a:buChar char="–"/>
              <a:defRPr sz="1400" kern="1200">
                <a:solidFill>
                  <a:schemeClr val="tx1"/>
                </a:solidFill>
                <a:latin typeface="+mn-lt"/>
                <a:ea typeface="+mn-ea"/>
                <a:cs typeface="+mn-cs"/>
              </a:defRPr>
            </a:lvl6pPr>
            <a:lvl7pPr marL="1645920" indent="-182880" algn="l" defTabSz="914400" rtl="0" eaLnBrk="1" latinLnBrk="0" hangingPunct="1">
              <a:lnSpc>
                <a:spcPct val="90000"/>
              </a:lnSpc>
              <a:spcBef>
                <a:spcPts val="600"/>
              </a:spcBef>
              <a:buClr>
                <a:schemeClr val="tx1">
                  <a:lumMod val="60000"/>
                  <a:lumOff val="40000"/>
                </a:schemeClr>
              </a:buClr>
              <a:buSzPct val="90000"/>
              <a:buFont typeface="Arial" panose="020B0604020202020204" pitchFamily="34" charset="0"/>
              <a:buChar char="•"/>
              <a:defRPr sz="1400" kern="1200">
                <a:solidFill>
                  <a:schemeClr val="tx1"/>
                </a:solidFill>
                <a:latin typeface="+mn-lt"/>
                <a:ea typeface="+mn-ea"/>
                <a:cs typeface="+mn-cs"/>
              </a:defRPr>
            </a:lvl7pPr>
            <a:lvl8pPr marL="1874520" indent="-182880" algn="l" defTabSz="914400" rtl="0" eaLnBrk="1" latinLnBrk="0" hangingPunct="1">
              <a:lnSpc>
                <a:spcPct val="90000"/>
              </a:lnSpc>
              <a:spcBef>
                <a:spcPts val="600"/>
              </a:spcBef>
              <a:buClr>
                <a:schemeClr val="tx1">
                  <a:lumMod val="60000"/>
                  <a:lumOff val="40000"/>
                </a:schemeClr>
              </a:buClr>
              <a:buSzPct val="90000"/>
              <a:buFont typeface="Calibri" panose="020F0502020204030204" pitchFamily="34" charset="0"/>
              <a:buChar char="–"/>
              <a:defRPr sz="1400" kern="1200">
                <a:solidFill>
                  <a:schemeClr val="tx1"/>
                </a:solidFill>
                <a:latin typeface="+mn-lt"/>
                <a:ea typeface="+mn-ea"/>
                <a:cs typeface="+mn-cs"/>
              </a:defRPr>
            </a:lvl8pPr>
            <a:lvl9pPr marL="2103120" indent="-182880" algn="l" defTabSz="914400" rtl="0" eaLnBrk="1" latinLnBrk="0" hangingPunct="1">
              <a:lnSpc>
                <a:spcPct val="90000"/>
              </a:lnSpc>
              <a:spcBef>
                <a:spcPts val="600"/>
              </a:spcBef>
              <a:buClr>
                <a:schemeClr val="tx1">
                  <a:lumMod val="60000"/>
                  <a:lumOff val="40000"/>
                </a:schemeClr>
              </a:buClr>
              <a:buSzPct val="90000"/>
              <a:buFont typeface="Arial" panose="020B0604020202020204" pitchFamily="34" charset="0"/>
              <a:buChar char="•"/>
              <a:defRPr sz="1400" kern="1200">
                <a:solidFill>
                  <a:schemeClr val="tx1"/>
                </a:solidFill>
                <a:latin typeface="+mn-lt"/>
                <a:ea typeface="+mn-ea"/>
                <a:cs typeface="+mn-cs"/>
              </a:defRPr>
            </a:lvl9pPr>
          </a:lstStyle>
          <a:p>
            <a:pPr marL="0" indent="0">
              <a:buNone/>
            </a:pPr>
            <a:endParaRPr lang="en-US" dirty="0">
              <a:solidFill>
                <a:schemeClr val="accent6"/>
              </a:solidFill>
            </a:endParaRPr>
          </a:p>
        </p:txBody>
      </p:sp>
      <p:sp>
        <p:nvSpPr>
          <p:cNvPr id="6" name="Text Placeholder 4">
            <a:extLst>
              <a:ext uri="{FF2B5EF4-FFF2-40B4-BE49-F238E27FC236}">
                <a16:creationId xmlns:a16="http://schemas.microsoft.com/office/drawing/2014/main" id="{5F036000-4318-448E-8E87-744A1D5B0BA1}"/>
              </a:ext>
            </a:extLst>
          </p:cNvPr>
          <p:cNvSpPr txBox="1">
            <a:spLocks/>
          </p:cNvSpPr>
          <p:nvPr/>
        </p:nvSpPr>
        <p:spPr>
          <a:xfrm>
            <a:off x="592017" y="5616399"/>
            <a:ext cx="3657601" cy="228600"/>
          </a:xfrm>
          <a:prstGeom prst="rect">
            <a:avLst/>
          </a:prstGeom>
        </p:spPr>
        <p:txBody>
          <a:bodyPr/>
          <a:lstStyle>
            <a:lvl1pPr marL="228600" indent="-228600" algn="l" defTabSz="914400" rtl="0" eaLnBrk="1" latinLnBrk="0" hangingPunct="1">
              <a:lnSpc>
                <a:spcPct val="90000"/>
              </a:lnSpc>
              <a:spcBef>
                <a:spcPts val="1200"/>
              </a:spcBef>
              <a:buClr>
                <a:schemeClr val="tx1">
                  <a:lumMod val="60000"/>
                  <a:lumOff val="40000"/>
                </a:schemeClr>
              </a:buClr>
              <a:buSzPct val="90000"/>
              <a:buFont typeface="Arial" panose="020B0604020202020204" pitchFamily="34" charset="0"/>
              <a:buChar char="•"/>
              <a:defRPr sz="2000" kern="1200">
                <a:solidFill>
                  <a:schemeClr val="tx1"/>
                </a:solidFill>
                <a:latin typeface="+mn-lt"/>
                <a:ea typeface="+mn-ea"/>
                <a:cs typeface="+mn-cs"/>
              </a:defRPr>
            </a:lvl1pPr>
            <a:lvl2pPr marL="502920" indent="-228600" algn="l" defTabSz="914400" rtl="0" eaLnBrk="1" latinLnBrk="0" hangingPunct="1">
              <a:lnSpc>
                <a:spcPct val="90000"/>
              </a:lnSpc>
              <a:spcBef>
                <a:spcPts val="800"/>
              </a:spcBef>
              <a:buClr>
                <a:schemeClr val="tx1">
                  <a:lumMod val="60000"/>
                  <a:lumOff val="40000"/>
                </a:schemeClr>
              </a:buClr>
              <a:buSzPct val="90000"/>
              <a:buFont typeface="Arial" panose="020B0604020202020204" pitchFamily="34" charset="0"/>
              <a:buChar char="–"/>
              <a:defRPr sz="1800" kern="1200">
                <a:solidFill>
                  <a:schemeClr val="tx1"/>
                </a:solidFill>
                <a:latin typeface="+mn-lt"/>
                <a:ea typeface="+mn-ea"/>
                <a:cs typeface="+mn-cs"/>
              </a:defRPr>
            </a:lvl2pPr>
            <a:lvl3pPr marL="731520" indent="-182880" algn="l" defTabSz="914400" rtl="0" eaLnBrk="1" latinLnBrk="0" hangingPunct="1">
              <a:lnSpc>
                <a:spcPct val="90000"/>
              </a:lnSpc>
              <a:spcBef>
                <a:spcPts val="600"/>
              </a:spcBef>
              <a:buClr>
                <a:schemeClr val="tx1">
                  <a:lumMod val="60000"/>
                  <a:lumOff val="40000"/>
                </a:schemeClr>
              </a:buClr>
              <a:buSzPct val="90000"/>
              <a:buFont typeface="Arial" panose="020B0604020202020204" pitchFamily="34" charset="0"/>
              <a:buChar char="•"/>
              <a:defRPr sz="1600" kern="1200">
                <a:solidFill>
                  <a:schemeClr val="tx1"/>
                </a:solidFill>
                <a:latin typeface="+mn-lt"/>
                <a:ea typeface="+mn-ea"/>
                <a:cs typeface="+mn-cs"/>
              </a:defRPr>
            </a:lvl3pPr>
            <a:lvl4pPr marL="960120" indent="-182880" algn="l" defTabSz="914400" rtl="0" eaLnBrk="1" latinLnBrk="0" hangingPunct="1">
              <a:lnSpc>
                <a:spcPct val="90000"/>
              </a:lnSpc>
              <a:spcBef>
                <a:spcPts val="600"/>
              </a:spcBef>
              <a:buClr>
                <a:schemeClr val="tx1">
                  <a:lumMod val="60000"/>
                  <a:lumOff val="40000"/>
                </a:schemeClr>
              </a:buClr>
              <a:buSzPct val="90000"/>
              <a:buFont typeface="Arial" panose="020B0604020202020204" pitchFamily="34" charset="0"/>
              <a:buChar char="–"/>
              <a:defRPr sz="1400" kern="1200">
                <a:solidFill>
                  <a:schemeClr val="tx1"/>
                </a:solidFill>
                <a:latin typeface="+mn-lt"/>
                <a:ea typeface="+mn-ea"/>
                <a:cs typeface="+mn-cs"/>
              </a:defRPr>
            </a:lvl4pPr>
            <a:lvl5pPr marL="1188720" indent="-182880" algn="l" defTabSz="914400" rtl="0" eaLnBrk="1" latinLnBrk="0" hangingPunct="1">
              <a:lnSpc>
                <a:spcPct val="90000"/>
              </a:lnSpc>
              <a:spcBef>
                <a:spcPts val="600"/>
              </a:spcBef>
              <a:buClr>
                <a:schemeClr val="tx1">
                  <a:lumMod val="60000"/>
                  <a:lumOff val="40000"/>
                </a:schemeClr>
              </a:buClr>
              <a:buSzPct val="90000"/>
              <a:buFont typeface="Arial" panose="020B0604020202020204" pitchFamily="34" charset="0"/>
              <a:buChar char="•"/>
              <a:defRPr sz="1400" kern="1200">
                <a:solidFill>
                  <a:schemeClr val="tx1"/>
                </a:solidFill>
                <a:latin typeface="+mn-lt"/>
                <a:ea typeface="+mn-ea"/>
                <a:cs typeface="+mn-cs"/>
              </a:defRPr>
            </a:lvl5pPr>
            <a:lvl6pPr marL="1417320" indent="-182880" algn="l" defTabSz="914400" rtl="0" eaLnBrk="1" latinLnBrk="0" hangingPunct="1">
              <a:lnSpc>
                <a:spcPct val="90000"/>
              </a:lnSpc>
              <a:spcBef>
                <a:spcPts val="600"/>
              </a:spcBef>
              <a:buClr>
                <a:schemeClr val="tx1">
                  <a:lumMod val="60000"/>
                  <a:lumOff val="40000"/>
                </a:schemeClr>
              </a:buClr>
              <a:buSzPct val="90000"/>
              <a:buFont typeface="Calibri" panose="020F0502020204030204" pitchFamily="34" charset="0"/>
              <a:buChar char="–"/>
              <a:defRPr sz="1400" kern="1200">
                <a:solidFill>
                  <a:schemeClr val="tx1"/>
                </a:solidFill>
                <a:latin typeface="+mn-lt"/>
                <a:ea typeface="+mn-ea"/>
                <a:cs typeface="+mn-cs"/>
              </a:defRPr>
            </a:lvl6pPr>
            <a:lvl7pPr marL="1645920" indent="-182880" algn="l" defTabSz="914400" rtl="0" eaLnBrk="1" latinLnBrk="0" hangingPunct="1">
              <a:lnSpc>
                <a:spcPct val="90000"/>
              </a:lnSpc>
              <a:spcBef>
                <a:spcPts val="600"/>
              </a:spcBef>
              <a:buClr>
                <a:schemeClr val="tx1">
                  <a:lumMod val="60000"/>
                  <a:lumOff val="40000"/>
                </a:schemeClr>
              </a:buClr>
              <a:buSzPct val="90000"/>
              <a:buFont typeface="Arial" panose="020B0604020202020204" pitchFamily="34" charset="0"/>
              <a:buChar char="•"/>
              <a:defRPr sz="1400" kern="1200">
                <a:solidFill>
                  <a:schemeClr val="tx1"/>
                </a:solidFill>
                <a:latin typeface="+mn-lt"/>
                <a:ea typeface="+mn-ea"/>
                <a:cs typeface="+mn-cs"/>
              </a:defRPr>
            </a:lvl7pPr>
            <a:lvl8pPr marL="1874520" indent="-182880" algn="l" defTabSz="914400" rtl="0" eaLnBrk="1" latinLnBrk="0" hangingPunct="1">
              <a:lnSpc>
                <a:spcPct val="90000"/>
              </a:lnSpc>
              <a:spcBef>
                <a:spcPts val="600"/>
              </a:spcBef>
              <a:buClr>
                <a:schemeClr val="tx1">
                  <a:lumMod val="60000"/>
                  <a:lumOff val="40000"/>
                </a:schemeClr>
              </a:buClr>
              <a:buSzPct val="90000"/>
              <a:buFont typeface="Calibri" panose="020F0502020204030204" pitchFamily="34" charset="0"/>
              <a:buChar char="–"/>
              <a:defRPr sz="1400" kern="1200">
                <a:solidFill>
                  <a:schemeClr val="tx1"/>
                </a:solidFill>
                <a:latin typeface="+mn-lt"/>
                <a:ea typeface="+mn-ea"/>
                <a:cs typeface="+mn-cs"/>
              </a:defRPr>
            </a:lvl8pPr>
            <a:lvl9pPr marL="2103120" indent="-182880" algn="l" defTabSz="914400" rtl="0" eaLnBrk="1" latinLnBrk="0" hangingPunct="1">
              <a:lnSpc>
                <a:spcPct val="90000"/>
              </a:lnSpc>
              <a:spcBef>
                <a:spcPts val="600"/>
              </a:spcBef>
              <a:buClr>
                <a:schemeClr val="tx1">
                  <a:lumMod val="60000"/>
                  <a:lumOff val="40000"/>
                </a:schemeClr>
              </a:buClr>
              <a:buSzPct val="90000"/>
              <a:buFont typeface="Arial" panose="020B0604020202020204" pitchFamily="34" charset="0"/>
              <a:buChar char="•"/>
              <a:defRPr sz="1400" kern="1200">
                <a:solidFill>
                  <a:schemeClr val="tx1"/>
                </a:solidFill>
                <a:latin typeface="+mn-lt"/>
                <a:ea typeface="+mn-ea"/>
                <a:cs typeface="+mn-cs"/>
              </a:defRPr>
            </a:lvl9pPr>
          </a:lstStyle>
          <a:p>
            <a:pPr marL="0" indent="0">
              <a:buNone/>
            </a:pPr>
            <a:endParaRPr lang="en-US" dirty="0">
              <a:solidFill>
                <a:schemeClr val="accent6"/>
              </a:solidFill>
            </a:endParaRPr>
          </a:p>
        </p:txBody>
      </p:sp>
      <p:sp>
        <p:nvSpPr>
          <p:cNvPr id="13" name="Text Placeholder 12">
            <a:extLst>
              <a:ext uri="{FF2B5EF4-FFF2-40B4-BE49-F238E27FC236}">
                <a16:creationId xmlns:a16="http://schemas.microsoft.com/office/drawing/2014/main" id="{EE3974E6-A3DE-2F41-A259-61A0A88AC80C}"/>
              </a:ext>
            </a:extLst>
          </p:cNvPr>
          <p:cNvSpPr>
            <a:spLocks noGrp="1"/>
          </p:cNvSpPr>
          <p:nvPr>
            <p:ph type="body" sz="quarter" idx="12"/>
          </p:nvPr>
        </p:nvSpPr>
        <p:spPr>
          <a:xfrm>
            <a:off x="8010740" y="5531913"/>
            <a:ext cx="3658553" cy="355601"/>
          </a:xfrm>
        </p:spPr>
        <p:txBody>
          <a:bodyPr/>
          <a:lstStyle/>
          <a:p>
            <a:pPr>
              <a:spcBef>
                <a:spcPts val="0"/>
              </a:spcBef>
            </a:pPr>
            <a:r>
              <a:rPr lang="en-US" dirty="0" err="1"/>
              <a:t>dtimuralp@vmware.com</a:t>
            </a:r>
            <a:endParaRPr lang="en-US" dirty="0"/>
          </a:p>
          <a:p>
            <a:pPr>
              <a:spcBef>
                <a:spcPts val="0"/>
              </a:spcBef>
            </a:pPr>
            <a:r>
              <a:rPr lang="en-US" dirty="0"/>
              <a:t>@</a:t>
            </a:r>
            <a:r>
              <a:rPr lang="en-US" dirty="0" err="1"/>
              <a:t>dumlutimuralp</a:t>
            </a:r>
            <a:endParaRPr lang="en-US" dirty="0"/>
          </a:p>
          <a:p>
            <a:pPr>
              <a:spcBef>
                <a:spcPts val="0"/>
              </a:spcBef>
            </a:pPr>
            <a:r>
              <a:rPr lang="en-US" dirty="0" err="1"/>
              <a:t>www.linkedin.com</a:t>
            </a:r>
            <a:r>
              <a:rPr lang="en-US" dirty="0"/>
              <a:t>/in/</a:t>
            </a:r>
            <a:r>
              <a:rPr lang="en-US" dirty="0" err="1"/>
              <a:t>dumlutimuralp</a:t>
            </a:r>
            <a:endParaRPr lang="en-US" dirty="0"/>
          </a:p>
          <a:p>
            <a:endParaRPr lang="en-GB" dirty="0"/>
          </a:p>
        </p:txBody>
      </p:sp>
      <p:sp>
        <p:nvSpPr>
          <p:cNvPr id="9" name="Subtitle 8">
            <a:extLst>
              <a:ext uri="{FF2B5EF4-FFF2-40B4-BE49-F238E27FC236}">
                <a16:creationId xmlns:a16="http://schemas.microsoft.com/office/drawing/2014/main" id="{33C99C9C-746F-7942-A8BC-C03374EE234E}"/>
              </a:ext>
            </a:extLst>
          </p:cNvPr>
          <p:cNvSpPr>
            <a:spLocks noGrp="1"/>
          </p:cNvSpPr>
          <p:nvPr>
            <p:ph type="subTitle" idx="10"/>
          </p:nvPr>
        </p:nvSpPr>
        <p:spPr/>
        <p:txBody>
          <a:bodyPr/>
          <a:lstStyle/>
          <a:p>
            <a:r>
              <a:rPr lang="en-GB" dirty="0"/>
              <a:t>March 2019</a:t>
            </a:r>
          </a:p>
        </p:txBody>
      </p:sp>
    </p:spTree>
    <p:custDataLst>
      <p:tags r:id="rId1"/>
    </p:custDataLst>
    <p:extLst>
      <p:ext uri="{BB962C8B-B14F-4D97-AF65-F5344CB8AC3E}">
        <p14:creationId xmlns:p14="http://schemas.microsoft.com/office/powerpoint/2010/main" val="904872153"/>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0A7120E-84F7-B545-BB65-591EFAD9641E}"/>
              </a:ext>
            </a:extLst>
          </p:cNvPr>
          <p:cNvSpPr>
            <a:spLocks noGrp="1"/>
          </p:cNvSpPr>
          <p:nvPr>
            <p:ph type="title"/>
          </p:nvPr>
        </p:nvSpPr>
        <p:spPr/>
        <p:txBody>
          <a:bodyPr/>
          <a:lstStyle/>
          <a:p>
            <a:r>
              <a:rPr lang="en-GB"/>
              <a:t>Explicit Failover Order</a:t>
            </a:r>
          </a:p>
        </p:txBody>
      </p:sp>
      <p:sp>
        <p:nvSpPr>
          <p:cNvPr id="4" name="Subtitle 3">
            <a:extLst>
              <a:ext uri="{FF2B5EF4-FFF2-40B4-BE49-F238E27FC236}">
                <a16:creationId xmlns:a16="http://schemas.microsoft.com/office/drawing/2014/main" id="{A37DEAF8-D14E-FC49-885F-7672FE3483AB}"/>
              </a:ext>
            </a:extLst>
          </p:cNvPr>
          <p:cNvSpPr>
            <a:spLocks noGrp="1"/>
          </p:cNvSpPr>
          <p:nvPr>
            <p:ph type="subTitle" idx="10"/>
          </p:nvPr>
        </p:nvSpPr>
        <p:spPr/>
        <p:txBody>
          <a:bodyPr/>
          <a:lstStyle/>
          <a:p>
            <a:endParaRPr lang="en-GB"/>
          </a:p>
        </p:txBody>
      </p:sp>
      <p:sp>
        <p:nvSpPr>
          <p:cNvPr id="5" name="Rectangle 4">
            <a:extLst>
              <a:ext uri="{FF2B5EF4-FFF2-40B4-BE49-F238E27FC236}">
                <a16:creationId xmlns:a16="http://schemas.microsoft.com/office/drawing/2014/main" id="{1F6D21C4-53AE-0E4D-9B6A-5B8EB91A6406}"/>
              </a:ext>
            </a:extLst>
          </p:cNvPr>
          <p:cNvSpPr/>
          <p:nvPr/>
        </p:nvSpPr>
        <p:spPr>
          <a:xfrm>
            <a:off x="635057" y="2142235"/>
            <a:ext cx="3510455" cy="2664194"/>
          </a:xfrm>
          <a:prstGeom prst="rect">
            <a:avLst/>
          </a:prstGeom>
          <a:solidFill>
            <a:schemeClr val="bg1">
              <a:lumMod val="85000"/>
            </a:schemeClr>
          </a:solidFill>
          <a:ln w="28575">
            <a:noFill/>
            <a:prstDash val="dash"/>
          </a:ln>
          <a:effectLst/>
        </p:spPr>
        <p:style>
          <a:lnRef idx="1">
            <a:schemeClr val="accent3"/>
          </a:lnRef>
          <a:fillRef idx="3">
            <a:schemeClr val="accent3"/>
          </a:fillRef>
          <a:effectRef idx="2">
            <a:schemeClr val="accent3"/>
          </a:effectRef>
          <a:fontRef idx="minor">
            <a:schemeClr val="lt1"/>
          </a:fontRef>
        </p:style>
        <p:txBody>
          <a:bodyPr lIns="0" tIns="0" rIns="0" bIns="118841" rtlCol="0" anchor="b" anchorCtr="0"/>
          <a:lstStyle/>
          <a:p>
            <a:pPr algn="ctr"/>
            <a:endParaRPr lang="en-US" sz="1600" b="1">
              <a:solidFill>
                <a:srgbClr val="717074"/>
              </a:solidFill>
              <a:latin typeface="Metropolis"/>
              <a:ea typeface="Gotham Rounded Book" charset="0"/>
              <a:cs typeface="Gotham Rounded Book" charset="0"/>
            </a:endParaRPr>
          </a:p>
        </p:txBody>
      </p:sp>
      <p:grpSp>
        <p:nvGrpSpPr>
          <p:cNvPr id="6" name="Group 5">
            <a:extLst>
              <a:ext uri="{FF2B5EF4-FFF2-40B4-BE49-F238E27FC236}">
                <a16:creationId xmlns:a16="http://schemas.microsoft.com/office/drawing/2014/main" id="{51A3BA9C-AC8E-294E-938D-46F9ECE2DFBE}"/>
              </a:ext>
            </a:extLst>
          </p:cNvPr>
          <p:cNvGrpSpPr/>
          <p:nvPr/>
        </p:nvGrpSpPr>
        <p:grpSpPr>
          <a:xfrm>
            <a:off x="1234266" y="1628107"/>
            <a:ext cx="396412" cy="396570"/>
            <a:chOff x="2159140" y="7009631"/>
            <a:chExt cx="4501800" cy="4503600"/>
          </a:xfrm>
          <a:solidFill>
            <a:schemeClr val="tx1"/>
          </a:solidFill>
        </p:grpSpPr>
        <p:sp>
          <p:nvSpPr>
            <p:cNvPr id="7" name="Freeform: Shape 6">
              <a:extLst>
                <a:ext uri="{FF2B5EF4-FFF2-40B4-BE49-F238E27FC236}">
                  <a16:creationId xmlns:a16="http://schemas.microsoft.com/office/drawing/2014/main" id="{F50BE4A1-5938-C54E-895C-9365170842D1}"/>
                </a:ext>
              </a:extLst>
            </p:cNvPr>
            <p:cNvSpPr/>
            <p:nvPr/>
          </p:nvSpPr>
          <p:spPr>
            <a:xfrm>
              <a:off x="2159140" y="7009631"/>
              <a:ext cx="4501800" cy="4503600"/>
            </a:xfrm>
            <a:custGeom>
              <a:avLst/>
              <a:gdLst/>
              <a:ahLst/>
              <a:cxnLst>
                <a:cxn ang="3cd4">
                  <a:pos x="hc" y="t"/>
                </a:cxn>
                <a:cxn ang="cd2">
                  <a:pos x="l" y="vc"/>
                </a:cxn>
                <a:cxn ang="cd4">
                  <a:pos x="hc" y="b"/>
                </a:cxn>
                <a:cxn ang="0">
                  <a:pos x="r" y="vc"/>
                </a:cxn>
              </a:cxnLst>
              <a:rect l="l" t="t" r="r" b="b"/>
              <a:pathLst>
                <a:path w="12506" h="12511">
                  <a:moveTo>
                    <a:pt x="11985" y="521"/>
                  </a:moveTo>
                  <a:lnTo>
                    <a:pt x="11985" y="11990"/>
                  </a:lnTo>
                  <a:lnTo>
                    <a:pt x="517" y="11990"/>
                  </a:lnTo>
                  <a:lnTo>
                    <a:pt x="517" y="521"/>
                  </a:lnTo>
                  <a:close/>
                  <a:moveTo>
                    <a:pt x="12506" y="0"/>
                  </a:moveTo>
                  <a:lnTo>
                    <a:pt x="0" y="0"/>
                  </a:lnTo>
                  <a:lnTo>
                    <a:pt x="0" y="12511"/>
                  </a:lnTo>
                  <a:lnTo>
                    <a:pt x="12506" y="1251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8" name="Freeform: Shape 7">
              <a:extLst>
                <a:ext uri="{FF2B5EF4-FFF2-40B4-BE49-F238E27FC236}">
                  <a16:creationId xmlns:a16="http://schemas.microsoft.com/office/drawing/2014/main" id="{4064A24D-6214-B04D-8180-435DACAE646A}"/>
                </a:ext>
              </a:extLst>
            </p:cNvPr>
            <p:cNvSpPr/>
            <p:nvPr/>
          </p:nvSpPr>
          <p:spPr>
            <a:xfrm>
              <a:off x="2739820" y="8364671"/>
              <a:ext cx="3336120" cy="914400"/>
            </a:xfrm>
            <a:custGeom>
              <a:avLst/>
              <a:gdLst/>
              <a:ahLst/>
              <a:cxnLst>
                <a:cxn ang="3cd4">
                  <a:pos x="hc" y="t"/>
                </a:cxn>
                <a:cxn ang="cd2">
                  <a:pos x="l" y="vc"/>
                </a:cxn>
                <a:cxn ang="cd4">
                  <a:pos x="hc" y="b"/>
                </a:cxn>
                <a:cxn ang="0">
                  <a:pos x="r" y="vc"/>
                </a:cxn>
              </a:cxnLst>
              <a:rect l="l" t="t" r="r" b="b"/>
              <a:pathLst>
                <a:path w="9268" h="2541">
                  <a:moveTo>
                    <a:pt x="0" y="1269"/>
                  </a:moveTo>
                  <a:lnTo>
                    <a:pt x="1272" y="2541"/>
                  </a:lnTo>
                  <a:lnTo>
                    <a:pt x="1272" y="1848"/>
                  </a:lnTo>
                  <a:lnTo>
                    <a:pt x="9268" y="1848"/>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9" name="Freeform: Shape 8">
              <a:extLst>
                <a:ext uri="{FF2B5EF4-FFF2-40B4-BE49-F238E27FC236}">
                  <a16:creationId xmlns:a16="http://schemas.microsoft.com/office/drawing/2014/main" id="{36F5A22E-AA2A-0F45-AD32-F81927D35781}"/>
                </a:ext>
              </a:extLst>
            </p:cNvPr>
            <p:cNvSpPr/>
            <p:nvPr/>
          </p:nvSpPr>
          <p:spPr>
            <a:xfrm>
              <a:off x="2739820" y="10077192"/>
              <a:ext cx="3336120" cy="914400"/>
            </a:xfrm>
            <a:custGeom>
              <a:avLst/>
              <a:gdLst/>
              <a:ahLst/>
              <a:cxnLst>
                <a:cxn ang="3cd4">
                  <a:pos x="hc" y="t"/>
                </a:cxn>
                <a:cxn ang="cd2">
                  <a:pos x="l" y="vc"/>
                </a:cxn>
                <a:cxn ang="cd4">
                  <a:pos x="hc" y="b"/>
                </a:cxn>
                <a:cxn ang="0">
                  <a:pos x="r" y="vc"/>
                </a:cxn>
              </a:cxnLst>
              <a:rect l="l" t="t" r="r" b="b"/>
              <a:pathLst>
                <a:path w="9268" h="2541">
                  <a:moveTo>
                    <a:pt x="0" y="1273"/>
                  </a:moveTo>
                  <a:lnTo>
                    <a:pt x="1272" y="2541"/>
                  </a:lnTo>
                  <a:lnTo>
                    <a:pt x="1272" y="1847"/>
                  </a:lnTo>
                  <a:lnTo>
                    <a:pt x="9268" y="1847"/>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0" name="Freeform: Shape 9">
              <a:extLst>
                <a:ext uri="{FF2B5EF4-FFF2-40B4-BE49-F238E27FC236}">
                  <a16:creationId xmlns:a16="http://schemas.microsoft.com/office/drawing/2014/main" id="{9EC6A22C-3C13-F442-B5D1-91FEBB488FDA}"/>
                </a:ext>
              </a:extLst>
            </p:cNvPr>
            <p:cNvSpPr/>
            <p:nvPr/>
          </p:nvSpPr>
          <p:spPr>
            <a:xfrm>
              <a:off x="2739820" y="9220392"/>
              <a:ext cx="3336120" cy="914400"/>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52"/>
                  </a:lnTo>
                  <a:lnTo>
                    <a:pt x="7995" y="1852"/>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1" name="Freeform: Shape 10">
              <a:extLst>
                <a:ext uri="{FF2B5EF4-FFF2-40B4-BE49-F238E27FC236}">
                  <a16:creationId xmlns:a16="http://schemas.microsoft.com/office/drawing/2014/main" id="{15FAA88F-904C-6141-8C07-997573E5FF1C}"/>
                </a:ext>
              </a:extLst>
            </p:cNvPr>
            <p:cNvSpPr/>
            <p:nvPr/>
          </p:nvSpPr>
          <p:spPr>
            <a:xfrm>
              <a:off x="2739823" y="7507512"/>
              <a:ext cx="3325998" cy="914401"/>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48"/>
                  </a:lnTo>
                  <a:lnTo>
                    <a:pt x="7995" y="1848"/>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grpSp>
      <p:cxnSp>
        <p:nvCxnSpPr>
          <p:cNvPr id="12" name="Straight Connector 11">
            <a:extLst>
              <a:ext uri="{FF2B5EF4-FFF2-40B4-BE49-F238E27FC236}">
                <a16:creationId xmlns:a16="http://schemas.microsoft.com/office/drawing/2014/main" id="{32100861-3C48-F546-B29E-BF3AD3BBFBAD}"/>
              </a:ext>
            </a:extLst>
          </p:cNvPr>
          <p:cNvCxnSpPr>
            <a:cxnSpLocks/>
            <a:endCxn id="7" idx="2"/>
          </p:cNvCxnSpPr>
          <p:nvPr/>
        </p:nvCxnSpPr>
        <p:spPr bwMode="gray">
          <a:xfrm flipH="1" flipV="1">
            <a:off x="1432472" y="2024677"/>
            <a:ext cx="71479" cy="196374"/>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4C7F112F-0B4E-2E41-B326-C974ABC7467C}"/>
              </a:ext>
            </a:extLst>
          </p:cNvPr>
          <p:cNvCxnSpPr>
            <a:cxnSpLocks/>
          </p:cNvCxnSpPr>
          <p:nvPr/>
        </p:nvCxnSpPr>
        <p:spPr bwMode="gray">
          <a:xfrm flipV="1">
            <a:off x="2040965" y="3316103"/>
            <a:ext cx="0" cy="354179"/>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7" name="Rectangle 16">
            <a:extLst>
              <a:ext uri="{FF2B5EF4-FFF2-40B4-BE49-F238E27FC236}">
                <a16:creationId xmlns:a16="http://schemas.microsoft.com/office/drawing/2014/main" id="{646207F8-93A3-864A-8DA6-2B2AD1368FB1}"/>
              </a:ext>
            </a:extLst>
          </p:cNvPr>
          <p:cNvSpPr/>
          <p:nvPr/>
        </p:nvSpPr>
        <p:spPr bwMode="auto">
          <a:xfrm>
            <a:off x="457743" y="2713520"/>
            <a:ext cx="3942730" cy="369404"/>
          </a:xfrm>
          <a:prstGeom prst="rect">
            <a:avLst/>
          </a:prstGeom>
          <a:solidFill>
            <a:schemeClr val="accent1">
              <a:lumMod val="50000"/>
            </a:schemeClr>
          </a:solidFill>
          <a:ln>
            <a:solidFill>
              <a:schemeClr val="accent1">
                <a:lumMod val="50000"/>
              </a:schemeClr>
            </a:solidFill>
            <a:miter lim="800000"/>
            <a:headEnd/>
            <a:tailEnd/>
          </a:ln>
        </p:spPr>
        <p:style>
          <a:lnRef idx="2">
            <a:schemeClr val="dk1"/>
          </a:lnRef>
          <a:fillRef idx="1">
            <a:schemeClr val="lt1"/>
          </a:fillRef>
          <a:effectRef idx="0">
            <a:schemeClr val="dk1"/>
          </a:effectRef>
          <a:fontRef idx="minor">
            <a:schemeClr val="dk1"/>
          </a:fontRef>
        </p:style>
        <p:txBody>
          <a:bodyPr wrap="none" lIns="0" tIns="0" rIns="0" bIns="0" rtlCol="0" anchor="ctr"/>
          <a:lstStyle/>
          <a:p>
            <a:pPr algn="ctr"/>
            <a:r>
              <a:rPr lang="en-US" sz="1100" err="1">
                <a:solidFill>
                  <a:prstClr val="white"/>
                </a:solidFill>
                <a:latin typeface="Metropolis"/>
                <a:ea typeface="Gotham Rounded Book" charset="0"/>
                <a:cs typeface="Gotham Rounded Book" charset="0"/>
              </a:rPr>
              <a:t>vSS</a:t>
            </a:r>
            <a:r>
              <a:rPr lang="en-US" sz="1100">
                <a:solidFill>
                  <a:prstClr val="white"/>
                </a:solidFill>
                <a:latin typeface="Metropolis"/>
                <a:ea typeface="Gotham Rounded Book" charset="0"/>
                <a:cs typeface="Gotham Rounded Book" charset="0"/>
              </a:rPr>
              <a:t> / </a:t>
            </a:r>
            <a:r>
              <a:rPr lang="en-US" sz="1100" err="1">
                <a:solidFill>
                  <a:prstClr val="white"/>
                </a:solidFill>
                <a:latin typeface="Metropolis"/>
                <a:ea typeface="Gotham Rounded Book" charset="0"/>
                <a:cs typeface="Gotham Rounded Book" charset="0"/>
              </a:rPr>
              <a:t>vDS</a:t>
            </a:r>
            <a:endParaRPr lang="en-US" sz="1100">
              <a:solidFill>
                <a:prstClr val="white"/>
              </a:solidFill>
              <a:latin typeface="Metropolis"/>
              <a:ea typeface="Gotham Rounded Book" charset="0"/>
              <a:cs typeface="Gotham Rounded Book" charset="0"/>
            </a:endParaRPr>
          </a:p>
        </p:txBody>
      </p:sp>
      <p:sp>
        <p:nvSpPr>
          <p:cNvPr id="18" name="Rectangle 17">
            <a:extLst>
              <a:ext uri="{FF2B5EF4-FFF2-40B4-BE49-F238E27FC236}">
                <a16:creationId xmlns:a16="http://schemas.microsoft.com/office/drawing/2014/main" id="{B3F58026-D829-F148-A345-EE7A39F90890}"/>
              </a:ext>
            </a:extLst>
          </p:cNvPr>
          <p:cNvSpPr/>
          <p:nvPr/>
        </p:nvSpPr>
        <p:spPr bwMode="gray">
          <a:xfrm>
            <a:off x="1483765" y="2543889"/>
            <a:ext cx="1666875" cy="233570"/>
          </a:xfrm>
          <a:prstGeom prst="rect">
            <a:avLst/>
          </a:prstGeom>
          <a:solidFill>
            <a:srgbClr val="820024"/>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Uplink Port Group</a:t>
            </a:r>
          </a:p>
        </p:txBody>
      </p:sp>
      <p:sp>
        <p:nvSpPr>
          <p:cNvPr id="19" name="Freeform 21">
            <a:extLst>
              <a:ext uri="{FF2B5EF4-FFF2-40B4-BE49-F238E27FC236}">
                <a16:creationId xmlns:a16="http://schemas.microsoft.com/office/drawing/2014/main" id="{AC066059-DE91-E04F-8505-88C6DBB72870}"/>
              </a:ext>
            </a:extLst>
          </p:cNvPr>
          <p:cNvSpPr>
            <a:spLocks noChangeAspect="1" noEditPoints="1"/>
          </p:cNvSpPr>
          <p:nvPr/>
        </p:nvSpPr>
        <p:spPr bwMode="auto">
          <a:xfrm>
            <a:off x="1315258" y="2188449"/>
            <a:ext cx="308460" cy="232520"/>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cxnSp>
        <p:nvCxnSpPr>
          <p:cNvPr id="20" name="Straight Connector 19">
            <a:extLst>
              <a:ext uri="{FF2B5EF4-FFF2-40B4-BE49-F238E27FC236}">
                <a16:creationId xmlns:a16="http://schemas.microsoft.com/office/drawing/2014/main" id="{CCA798E4-576C-394C-A163-72D73A99AF96}"/>
              </a:ext>
            </a:extLst>
          </p:cNvPr>
          <p:cNvCxnSpPr>
            <a:cxnSpLocks/>
          </p:cNvCxnSpPr>
          <p:nvPr/>
        </p:nvCxnSpPr>
        <p:spPr bwMode="gray">
          <a:xfrm flipH="1" flipV="1">
            <a:off x="1578274" y="2451293"/>
            <a:ext cx="281728" cy="92596"/>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7FB79486-E25C-C741-815E-7375A2B32048}"/>
              </a:ext>
            </a:extLst>
          </p:cNvPr>
          <p:cNvCxnSpPr>
            <a:cxnSpLocks/>
          </p:cNvCxnSpPr>
          <p:nvPr/>
        </p:nvCxnSpPr>
        <p:spPr bwMode="gray">
          <a:xfrm>
            <a:off x="2175428" y="2420969"/>
            <a:ext cx="0" cy="12292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462ED1C0-DE7C-E540-9EA1-E348847647DB}"/>
              </a:ext>
            </a:extLst>
          </p:cNvPr>
          <p:cNvCxnSpPr>
            <a:cxnSpLocks/>
            <a:endCxn id="57" idx="2"/>
          </p:cNvCxnSpPr>
          <p:nvPr/>
        </p:nvCxnSpPr>
        <p:spPr bwMode="gray">
          <a:xfrm flipV="1">
            <a:off x="2157402" y="2022915"/>
            <a:ext cx="43473" cy="17723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4" name="Rectangle 23">
            <a:extLst>
              <a:ext uri="{FF2B5EF4-FFF2-40B4-BE49-F238E27FC236}">
                <a16:creationId xmlns:a16="http://schemas.microsoft.com/office/drawing/2014/main" id="{658D3BC2-CBCB-284E-9EBE-20C884454EA1}"/>
              </a:ext>
            </a:extLst>
          </p:cNvPr>
          <p:cNvSpPr/>
          <p:nvPr/>
        </p:nvSpPr>
        <p:spPr bwMode="gray">
          <a:xfrm>
            <a:off x="1483765" y="3074795"/>
            <a:ext cx="1666875" cy="233885"/>
          </a:xfrm>
          <a:prstGeom prst="rect">
            <a:avLst/>
          </a:prstGeom>
          <a:solidFill>
            <a:schemeClr val="accent4"/>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000"/>
              <a:t>Test Port Group</a:t>
            </a:r>
          </a:p>
        </p:txBody>
      </p:sp>
      <p:sp>
        <p:nvSpPr>
          <p:cNvPr id="32" name="Rectangle 31">
            <a:extLst>
              <a:ext uri="{FF2B5EF4-FFF2-40B4-BE49-F238E27FC236}">
                <a16:creationId xmlns:a16="http://schemas.microsoft.com/office/drawing/2014/main" id="{E2FBECB3-BA4B-C74C-91E4-DDF51BE0115B}"/>
              </a:ext>
            </a:extLst>
          </p:cNvPr>
          <p:cNvSpPr/>
          <p:nvPr/>
        </p:nvSpPr>
        <p:spPr>
          <a:xfrm>
            <a:off x="644184" y="2181413"/>
            <a:ext cx="793226" cy="261610"/>
          </a:xfrm>
          <a:prstGeom prst="rect">
            <a:avLst/>
          </a:prstGeom>
        </p:spPr>
        <p:txBody>
          <a:bodyPr wrap="square">
            <a:spAutoFit/>
          </a:bodyPr>
          <a:lstStyle/>
          <a:p>
            <a:pPr algn="ctr"/>
            <a:r>
              <a:rPr lang="en-US" sz="1100" b="1">
                <a:latin typeface="Metropolis" pitchFamily="2" charset="77"/>
              </a:rPr>
              <a:t>vmnic0</a:t>
            </a:r>
            <a:endParaRPr lang="en-GB" sz="1100" b="1">
              <a:latin typeface="Metropolis" pitchFamily="2" charset="77"/>
            </a:endParaRPr>
          </a:p>
        </p:txBody>
      </p:sp>
      <p:sp>
        <p:nvSpPr>
          <p:cNvPr id="33" name="Rectangle 32">
            <a:extLst>
              <a:ext uri="{FF2B5EF4-FFF2-40B4-BE49-F238E27FC236}">
                <a16:creationId xmlns:a16="http://schemas.microsoft.com/office/drawing/2014/main" id="{9BE92C7B-E265-1442-84E4-ED5DBBF74721}"/>
              </a:ext>
            </a:extLst>
          </p:cNvPr>
          <p:cNvSpPr/>
          <p:nvPr/>
        </p:nvSpPr>
        <p:spPr>
          <a:xfrm>
            <a:off x="2201407" y="2185019"/>
            <a:ext cx="793226" cy="261610"/>
          </a:xfrm>
          <a:prstGeom prst="rect">
            <a:avLst/>
          </a:prstGeom>
        </p:spPr>
        <p:txBody>
          <a:bodyPr wrap="square">
            <a:spAutoFit/>
          </a:bodyPr>
          <a:lstStyle/>
          <a:p>
            <a:pPr algn="ctr"/>
            <a:r>
              <a:rPr lang="en-US" sz="1100" b="1">
                <a:latin typeface="Metropolis" pitchFamily="2" charset="77"/>
              </a:rPr>
              <a:t>vmnic1</a:t>
            </a:r>
            <a:endParaRPr lang="en-GB" sz="1100" b="1">
              <a:latin typeface="Metropolis" pitchFamily="2" charset="77"/>
            </a:endParaRPr>
          </a:p>
        </p:txBody>
      </p:sp>
      <p:grpSp>
        <p:nvGrpSpPr>
          <p:cNvPr id="56" name="Group 55">
            <a:extLst>
              <a:ext uri="{FF2B5EF4-FFF2-40B4-BE49-F238E27FC236}">
                <a16:creationId xmlns:a16="http://schemas.microsoft.com/office/drawing/2014/main" id="{46A5B25B-098F-AD4D-B7F0-CA140FB75180}"/>
              </a:ext>
            </a:extLst>
          </p:cNvPr>
          <p:cNvGrpSpPr/>
          <p:nvPr/>
        </p:nvGrpSpPr>
        <p:grpSpPr>
          <a:xfrm>
            <a:off x="2002669" y="1626345"/>
            <a:ext cx="396412" cy="396570"/>
            <a:chOff x="2159140" y="7009631"/>
            <a:chExt cx="4501800" cy="4503600"/>
          </a:xfrm>
          <a:solidFill>
            <a:schemeClr val="tx1"/>
          </a:solidFill>
        </p:grpSpPr>
        <p:sp>
          <p:nvSpPr>
            <p:cNvPr id="57" name="Freeform: Shape 6">
              <a:extLst>
                <a:ext uri="{FF2B5EF4-FFF2-40B4-BE49-F238E27FC236}">
                  <a16:creationId xmlns:a16="http://schemas.microsoft.com/office/drawing/2014/main" id="{3A32F4F6-161C-7947-9117-5D67CFB06A72}"/>
                </a:ext>
              </a:extLst>
            </p:cNvPr>
            <p:cNvSpPr/>
            <p:nvPr/>
          </p:nvSpPr>
          <p:spPr>
            <a:xfrm>
              <a:off x="2159140" y="7009631"/>
              <a:ext cx="4501800" cy="4503600"/>
            </a:xfrm>
            <a:custGeom>
              <a:avLst/>
              <a:gdLst/>
              <a:ahLst/>
              <a:cxnLst>
                <a:cxn ang="3cd4">
                  <a:pos x="hc" y="t"/>
                </a:cxn>
                <a:cxn ang="cd2">
                  <a:pos x="l" y="vc"/>
                </a:cxn>
                <a:cxn ang="cd4">
                  <a:pos x="hc" y="b"/>
                </a:cxn>
                <a:cxn ang="0">
                  <a:pos x="r" y="vc"/>
                </a:cxn>
              </a:cxnLst>
              <a:rect l="l" t="t" r="r" b="b"/>
              <a:pathLst>
                <a:path w="12506" h="12511">
                  <a:moveTo>
                    <a:pt x="11985" y="521"/>
                  </a:moveTo>
                  <a:lnTo>
                    <a:pt x="11985" y="11990"/>
                  </a:lnTo>
                  <a:lnTo>
                    <a:pt x="517" y="11990"/>
                  </a:lnTo>
                  <a:lnTo>
                    <a:pt x="517" y="521"/>
                  </a:lnTo>
                  <a:close/>
                  <a:moveTo>
                    <a:pt x="12506" y="0"/>
                  </a:moveTo>
                  <a:lnTo>
                    <a:pt x="0" y="0"/>
                  </a:lnTo>
                  <a:lnTo>
                    <a:pt x="0" y="12511"/>
                  </a:lnTo>
                  <a:lnTo>
                    <a:pt x="12506" y="1251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58" name="Freeform: Shape 7">
              <a:extLst>
                <a:ext uri="{FF2B5EF4-FFF2-40B4-BE49-F238E27FC236}">
                  <a16:creationId xmlns:a16="http://schemas.microsoft.com/office/drawing/2014/main" id="{8B28F522-C0A3-B543-B2FD-7C5917C35091}"/>
                </a:ext>
              </a:extLst>
            </p:cNvPr>
            <p:cNvSpPr/>
            <p:nvPr/>
          </p:nvSpPr>
          <p:spPr>
            <a:xfrm>
              <a:off x="2739820" y="8364671"/>
              <a:ext cx="3336120" cy="914400"/>
            </a:xfrm>
            <a:custGeom>
              <a:avLst/>
              <a:gdLst/>
              <a:ahLst/>
              <a:cxnLst>
                <a:cxn ang="3cd4">
                  <a:pos x="hc" y="t"/>
                </a:cxn>
                <a:cxn ang="cd2">
                  <a:pos x="l" y="vc"/>
                </a:cxn>
                <a:cxn ang="cd4">
                  <a:pos x="hc" y="b"/>
                </a:cxn>
                <a:cxn ang="0">
                  <a:pos x="r" y="vc"/>
                </a:cxn>
              </a:cxnLst>
              <a:rect l="l" t="t" r="r" b="b"/>
              <a:pathLst>
                <a:path w="9268" h="2541">
                  <a:moveTo>
                    <a:pt x="0" y="1269"/>
                  </a:moveTo>
                  <a:lnTo>
                    <a:pt x="1272" y="2541"/>
                  </a:lnTo>
                  <a:lnTo>
                    <a:pt x="1272" y="1848"/>
                  </a:lnTo>
                  <a:lnTo>
                    <a:pt x="9268" y="1848"/>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59" name="Freeform: Shape 8">
              <a:extLst>
                <a:ext uri="{FF2B5EF4-FFF2-40B4-BE49-F238E27FC236}">
                  <a16:creationId xmlns:a16="http://schemas.microsoft.com/office/drawing/2014/main" id="{FF2E2219-DB02-224B-9541-34CBF2D77828}"/>
                </a:ext>
              </a:extLst>
            </p:cNvPr>
            <p:cNvSpPr/>
            <p:nvPr/>
          </p:nvSpPr>
          <p:spPr>
            <a:xfrm>
              <a:off x="2739820" y="10077192"/>
              <a:ext cx="3336120" cy="914400"/>
            </a:xfrm>
            <a:custGeom>
              <a:avLst/>
              <a:gdLst/>
              <a:ahLst/>
              <a:cxnLst>
                <a:cxn ang="3cd4">
                  <a:pos x="hc" y="t"/>
                </a:cxn>
                <a:cxn ang="cd2">
                  <a:pos x="l" y="vc"/>
                </a:cxn>
                <a:cxn ang="cd4">
                  <a:pos x="hc" y="b"/>
                </a:cxn>
                <a:cxn ang="0">
                  <a:pos x="r" y="vc"/>
                </a:cxn>
              </a:cxnLst>
              <a:rect l="l" t="t" r="r" b="b"/>
              <a:pathLst>
                <a:path w="9268" h="2541">
                  <a:moveTo>
                    <a:pt x="0" y="1273"/>
                  </a:moveTo>
                  <a:lnTo>
                    <a:pt x="1272" y="2541"/>
                  </a:lnTo>
                  <a:lnTo>
                    <a:pt x="1272" y="1847"/>
                  </a:lnTo>
                  <a:lnTo>
                    <a:pt x="9268" y="1847"/>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60" name="Freeform: Shape 9">
              <a:extLst>
                <a:ext uri="{FF2B5EF4-FFF2-40B4-BE49-F238E27FC236}">
                  <a16:creationId xmlns:a16="http://schemas.microsoft.com/office/drawing/2014/main" id="{E67D157E-3ADE-4F46-8605-2411ED25CBE8}"/>
                </a:ext>
              </a:extLst>
            </p:cNvPr>
            <p:cNvSpPr/>
            <p:nvPr/>
          </p:nvSpPr>
          <p:spPr>
            <a:xfrm>
              <a:off x="2739820" y="9220392"/>
              <a:ext cx="3336120" cy="914400"/>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52"/>
                  </a:lnTo>
                  <a:lnTo>
                    <a:pt x="7995" y="1852"/>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61" name="Freeform: Shape 10">
              <a:extLst>
                <a:ext uri="{FF2B5EF4-FFF2-40B4-BE49-F238E27FC236}">
                  <a16:creationId xmlns:a16="http://schemas.microsoft.com/office/drawing/2014/main" id="{75C18E3B-2150-E64F-A5C6-BE04EC9A1BC4}"/>
                </a:ext>
              </a:extLst>
            </p:cNvPr>
            <p:cNvSpPr/>
            <p:nvPr/>
          </p:nvSpPr>
          <p:spPr>
            <a:xfrm>
              <a:off x="2739823" y="7507512"/>
              <a:ext cx="3325998" cy="914401"/>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48"/>
                  </a:lnTo>
                  <a:lnTo>
                    <a:pt x="7995" y="1848"/>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grpSp>
      <p:sp>
        <p:nvSpPr>
          <p:cNvPr id="64" name="Freeform 21">
            <a:extLst>
              <a:ext uri="{FF2B5EF4-FFF2-40B4-BE49-F238E27FC236}">
                <a16:creationId xmlns:a16="http://schemas.microsoft.com/office/drawing/2014/main" id="{CB9EC709-FE15-3D42-B3B4-CDD77FABE8EF}"/>
              </a:ext>
            </a:extLst>
          </p:cNvPr>
          <p:cNvSpPr>
            <a:spLocks noChangeAspect="1" noEditPoints="1"/>
          </p:cNvSpPr>
          <p:nvPr/>
        </p:nvSpPr>
        <p:spPr bwMode="auto">
          <a:xfrm>
            <a:off x="2030675" y="2186764"/>
            <a:ext cx="308460" cy="249980"/>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65" name="Rectangle 64">
            <a:extLst>
              <a:ext uri="{FF2B5EF4-FFF2-40B4-BE49-F238E27FC236}">
                <a16:creationId xmlns:a16="http://schemas.microsoft.com/office/drawing/2014/main" id="{2E039C8A-B445-C94E-BC06-85AED453882B}"/>
              </a:ext>
            </a:extLst>
          </p:cNvPr>
          <p:cNvSpPr/>
          <p:nvPr/>
        </p:nvSpPr>
        <p:spPr>
          <a:xfrm>
            <a:off x="1572447" y="1385412"/>
            <a:ext cx="1489510" cy="276999"/>
          </a:xfrm>
          <a:prstGeom prst="rect">
            <a:avLst/>
          </a:prstGeom>
        </p:spPr>
        <p:txBody>
          <a:bodyPr wrap="none">
            <a:spAutoFit/>
          </a:bodyPr>
          <a:lstStyle/>
          <a:p>
            <a:r>
              <a:rPr lang="en-US" sz="1200">
                <a:solidFill>
                  <a:schemeClr val="tx2"/>
                </a:solidFill>
              </a:rPr>
              <a:t>Physical Switches</a:t>
            </a:r>
          </a:p>
        </p:txBody>
      </p:sp>
      <p:sp>
        <p:nvSpPr>
          <p:cNvPr id="66" name="Rectangle 65">
            <a:extLst>
              <a:ext uri="{FF2B5EF4-FFF2-40B4-BE49-F238E27FC236}">
                <a16:creationId xmlns:a16="http://schemas.microsoft.com/office/drawing/2014/main" id="{B765A2ED-1C73-CA4D-AA6A-4D297FE6F33F}"/>
              </a:ext>
            </a:extLst>
          </p:cNvPr>
          <p:cNvSpPr/>
          <p:nvPr/>
        </p:nvSpPr>
        <p:spPr>
          <a:xfrm>
            <a:off x="1722087" y="4437096"/>
            <a:ext cx="1301958" cy="369332"/>
          </a:xfrm>
          <a:prstGeom prst="rect">
            <a:avLst/>
          </a:prstGeom>
        </p:spPr>
        <p:txBody>
          <a:bodyPr wrap="none">
            <a:spAutoFit/>
          </a:bodyPr>
          <a:lstStyle/>
          <a:p>
            <a:pPr algn="ctr"/>
            <a:r>
              <a:rPr lang="en-US" b="1" dirty="0" err="1">
                <a:solidFill>
                  <a:srgbClr val="717074"/>
                </a:solidFill>
                <a:ea typeface="Gotham Rounded Book" charset="0"/>
                <a:cs typeface="Gotham Rounded Book" charset="0"/>
              </a:rPr>
              <a:t>ESXi</a:t>
            </a:r>
            <a:r>
              <a:rPr lang="en-US" b="1" dirty="0">
                <a:solidFill>
                  <a:srgbClr val="717074"/>
                </a:solidFill>
                <a:ea typeface="Gotham Rounded Book" charset="0"/>
                <a:cs typeface="Gotham Rounded Book" charset="0"/>
              </a:rPr>
              <a:t> Host</a:t>
            </a:r>
          </a:p>
        </p:txBody>
      </p:sp>
      <p:grpSp>
        <p:nvGrpSpPr>
          <p:cNvPr id="79" name="Group 78">
            <a:extLst>
              <a:ext uri="{FF2B5EF4-FFF2-40B4-BE49-F238E27FC236}">
                <a16:creationId xmlns:a16="http://schemas.microsoft.com/office/drawing/2014/main" id="{FC07CC52-6B0C-934D-A4D7-4A28D4C931BA}"/>
              </a:ext>
            </a:extLst>
          </p:cNvPr>
          <p:cNvGrpSpPr/>
          <p:nvPr/>
        </p:nvGrpSpPr>
        <p:grpSpPr>
          <a:xfrm>
            <a:off x="1788342" y="3686071"/>
            <a:ext cx="475288" cy="475288"/>
            <a:chOff x="6490447" y="2136284"/>
            <a:chExt cx="1828959" cy="1828959"/>
          </a:xfrm>
        </p:grpSpPr>
        <p:sp>
          <p:nvSpPr>
            <p:cNvPr id="77" name="Oval 76">
              <a:extLst>
                <a:ext uri="{FF2B5EF4-FFF2-40B4-BE49-F238E27FC236}">
                  <a16:creationId xmlns:a16="http://schemas.microsoft.com/office/drawing/2014/main" id="{E2B5727F-D82D-9E4E-B74E-71070957070D}"/>
                </a:ext>
              </a:extLst>
            </p:cNvPr>
            <p:cNvSpPr/>
            <p:nvPr/>
          </p:nvSpPr>
          <p:spPr>
            <a:xfrm>
              <a:off x="6490447" y="2136284"/>
              <a:ext cx="1828959" cy="1828959"/>
            </a:xfrm>
            <a:prstGeom prst="ellipse">
              <a:avLst/>
            </a:prstGeom>
            <a:solidFill>
              <a:schemeClr val="accent4"/>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78" name="Freeform 5">
              <a:extLst>
                <a:ext uri="{FF2B5EF4-FFF2-40B4-BE49-F238E27FC236}">
                  <a16:creationId xmlns:a16="http://schemas.microsoft.com/office/drawing/2014/main" id="{B4AE39C6-7D46-644C-965D-DA6FCDBD71C3}"/>
                </a:ext>
              </a:extLst>
            </p:cNvPr>
            <p:cNvSpPr>
              <a:spLocks noChangeAspect="1" noEditPoints="1"/>
            </p:cNvSpPr>
            <p:nvPr/>
          </p:nvSpPr>
          <p:spPr bwMode="auto">
            <a:xfrm>
              <a:off x="6857538" y="2502679"/>
              <a:ext cx="1096167" cy="1096167"/>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cxnSp>
        <p:nvCxnSpPr>
          <p:cNvPr id="83" name="Straight Connector 82">
            <a:extLst>
              <a:ext uri="{FF2B5EF4-FFF2-40B4-BE49-F238E27FC236}">
                <a16:creationId xmlns:a16="http://schemas.microsoft.com/office/drawing/2014/main" id="{9D56808A-DCA0-BD42-A412-677FCCCAA410}"/>
              </a:ext>
            </a:extLst>
          </p:cNvPr>
          <p:cNvCxnSpPr>
            <a:cxnSpLocks/>
          </p:cNvCxnSpPr>
          <p:nvPr/>
        </p:nvCxnSpPr>
        <p:spPr bwMode="gray">
          <a:xfrm flipV="1">
            <a:off x="2885730" y="3306271"/>
            <a:ext cx="0" cy="354179"/>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84" name="Group 83">
            <a:extLst>
              <a:ext uri="{FF2B5EF4-FFF2-40B4-BE49-F238E27FC236}">
                <a16:creationId xmlns:a16="http://schemas.microsoft.com/office/drawing/2014/main" id="{FD397572-B8AE-4342-A17F-FC4A427975BC}"/>
              </a:ext>
            </a:extLst>
          </p:cNvPr>
          <p:cNvGrpSpPr/>
          <p:nvPr/>
        </p:nvGrpSpPr>
        <p:grpSpPr>
          <a:xfrm>
            <a:off x="2647316" y="3676239"/>
            <a:ext cx="475288" cy="475288"/>
            <a:chOff x="6490447" y="2136284"/>
            <a:chExt cx="1828959" cy="1828959"/>
          </a:xfrm>
        </p:grpSpPr>
        <p:sp>
          <p:nvSpPr>
            <p:cNvPr id="85" name="Oval 84">
              <a:extLst>
                <a:ext uri="{FF2B5EF4-FFF2-40B4-BE49-F238E27FC236}">
                  <a16:creationId xmlns:a16="http://schemas.microsoft.com/office/drawing/2014/main" id="{DE6B1478-3983-FE43-82E6-CB246D1A0AFB}"/>
                </a:ext>
              </a:extLst>
            </p:cNvPr>
            <p:cNvSpPr/>
            <p:nvPr/>
          </p:nvSpPr>
          <p:spPr>
            <a:xfrm>
              <a:off x="6490447" y="2136284"/>
              <a:ext cx="1828959" cy="1828959"/>
            </a:xfrm>
            <a:prstGeom prst="ellipse">
              <a:avLst/>
            </a:prstGeom>
            <a:solidFill>
              <a:schemeClr val="accent4"/>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86" name="Freeform 5">
              <a:extLst>
                <a:ext uri="{FF2B5EF4-FFF2-40B4-BE49-F238E27FC236}">
                  <a16:creationId xmlns:a16="http://schemas.microsoft.com/office/drawing/2014/main" id="{F42E8184-35D3-9148-A57F-2BD85C44C06F}"/>
                </a:ext>
              </a:extLst>
            </p:cNvPr>
            <p:cNvSpPr>
              <a:spLocks noChangeAspect="1" noEditPoints="1"/>
            </p:cNvSpPr>
            <p:nvPr/>
          </p:nvSpPr>
          <p:spPr bwMode="auto">
            <a:xfrm>
              <a:off x="6857538" y="2502679"/>
              <a:ext cx="1096167" cy="1096167"/>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87" name="Content Placeholder 2">
            <a:extLst>
              <a:ext uri="{FF2B5EF4-FFF2-40B4-BE49-F238E27FC236}">
                <a16:creationId xmlns:a16="http://schemas.microsoft.com/office/drawing/2014/main" id="{7C0F171E-719D-7A42-ABAA-007CA4B9EA0F}"/>
              </a:ext>
            </a:extLst>
          </p:cNvPr>
          <p:cNvSpPr txBox="1">
            <a:spLocks/>
          </p:cNvSpPr>
          <p:nvPr/>
        </p:nvSpPr>
        <p:spPr>
          <a:xfrm>
            <a:off x="4718855" y="1453182"/>
            <a:ext cx="7005082" cy="1260413"/>
          </a:xfrm>
          <a:prstGeom prst="rect">
            <a:avLst/>
          </a:prstGeom>
        </p:spPr>
        <p:txBody>
          <a:bodyPr/>
          <a:lstStyle>
            <a:lvl1pPr marL="0" indent="0" algn="l" defTabSz="914400" rtl="0" eaLnBrk="1" latinLnBrk="0" hangingPunct="1">
              <a:lnSpc>
                <a:spcPct val="100000"/>
              </a:lnSpc>
              <a:spcBef>
                <a:spcPts val="1800"/>
              </a:spcBef>
              <a:buClr>
                <a:schemeClr val="tx1">
                  <a:lumMod val="60000"/>
                  <a:lumOff val="40000"/>
                </a:schemeClr>
              </a:buClr>
              <a:buSzPct val="90000"/>
              <a:buFont typeface="Arial" panose="020B0604020202020204" pitchFamily="34" charset="0"/>
              <a:buChar char="​"/>
              <a:defRPr sz="2000" kern="1200">
                <a:solidFill>
                  <a:schemeClr val="tx2"/>
                </a:solidFill>
                <a:latin typeface="+mn-lt"/>
                <a:ea typeface="+mn-ea"/>
                <a:cs typeface="+mn-cs"/>
              </a:defRPr>
            </a:lvl1pPr>
            <a:lvl2pPr marL="457200" indent="-184150" algn="l" defTabSz="914400" rtl="0" eaLnBrk="1" latinLnBrk="0" hangingPunct="1">
              <a:lnSpc>
                <a:spcPct val="100000"/>
              </a:lnSpc>
              <a:spcBef>
                <a:spcPts val="300"/>
              </a:spcBef>
              <a:buClr>
                <a:schemeClr val="tx2"/>
              </a:buClr>
              <a:buSzPct val="90000"/>
              <a:buFont typeface="Arial" panose="020B0604020202020204" pitchFamily="34" charset="0"/>
              <a:buChar char="•"/>
              <a:defRPr sz="1800" kern="1200">
                <a:solidFill>
                  <a:schemeClr val="tx2"/>
                </a:solidFill>
                <a:latin typeface="+mn-lt"/>
                <a:ea typeface="+mn-ea"/>
                <a:cs typeface="+mn-cs"/>
              </a:defRPr>
            </a:lvl2pPr>
            <a:lvl3pPr marL="744538" indent="-169863" algn="l" defTabSz="914400" rtl="0" eaLnBrk="1" latinLnBrk="0" hangingPunct="1">
              <a:lnSpc>
                <a:spcPct val="100000"/>
              </a:lnSpc>
              <a:spcBef>
                <a:spcPts val="300"/>
              </a:spcBef>
              <a:spcAft>
                <a:spcPts val="0"/>
              </a:spcAft>
              <a:buClr>
                <a:schemeClr val="tx2"/>
              </a:buClr>
              <a:buSzPct val="90000"/>
              <a:buFont typeface="Camphor Std" panose="020B0504030404020204" pitchFamily="34" charset="0"/>
              <a:buChar char="–"/>
              <a:defRPr sz="1600" kern="1200">
                <a:solidFill>
                  <a:schemeClr val="tx2"/>
                </a:solidFill>
                <a:latin typeface="+mn-lt"/>
                <a:ea typeface="+mn-ea"/>
                <a:cs typeface="+mn-cs"/>
              </a:defRPr>
            </a:lvl3pPr>
            <a:lvl4pPr marL="969963" indent="-166688" algn="l" defTabSz="914400" rtl="0" eaLnBrk="1" latinLnBrk="0" hangingPunct="1">
              <a:lnSpc>
                <a:spcPct val="100000"/>
              </a:lnSpc>
              <a:spcBef>
                <a:spcPts val="300"/>
              </a:spcBef>
              <a:buClr>
                <a:schemeClr val="tx2"/>
              </a:buClr>
              <a:buSzPct val="90000"/>
              <a:buFont typeface="Arial" panose="020B0604020202020204" pitchFamily="34" charset="0"/>
              <a:buChar char="•"/>
              <a:defRPr sz="1400" kern="1200">
                <a:solidFill>
                  <a:schemeClr val="tx2"/>
                </a:solidFill>
                <a:latin typeface="+mn-lt"/>
                <a:ea typeface="+mn-ea"/>
                <a:cs typeface="+mn-cs"/>
              </a:defRPr>
            </a:lvl4pPr>
            <a:lvl5pPr marL="1143000" indent="-138113" algn="l" defTabSz="914400" rtl="0" eaLnBrk="1" latinLnBrk="0" hangingPunct="1">
              <a:lnSpc>
                <a:spcPct val="100000"/>
              </a:lnSpc>
              <a:spcBef>
                <a:spcPts val="300"/>
              </a:spcBef>
              <a:buClr>
                <a:schemeClr val="tx2"/>
              </a:buClr>
              <a:buSzPct val="90000"/>
              <a:buFont typeface="Camphor Std" panose="020B0504030404020204" pitchFamily="34" charset="0"/>
              <a:buChar char="–"/>
              <a:tabLst/>
              <a:defRPr sz="1400" kern="1200">
                <a:solidFill>
                  <a:schemeClr val="tx2"/>
                </a:solidFill>
                <a:latin typeface="+mn-lt"/>
                <a:ea typeface="+mn-ea"/>
                <a:cs typeface="+mn-cs"/>
              </a:defRPr>
            </a:lvl5pPr>
            <a:lvl6pPr marL="228600" indent="-228600" algn="l" defTabSz="914400" rtl="0" eaLnBrk="1" latinLnBrk="0" hangingPunct="1">
              <a:lnSpc>
                <a:spcPct val="100000"/>
              </a:lnSpc>
              <a:spcBef>
                <a:spcPts val="1800"/>
              </a:spcBef>
              <a:buClr>
                <a:schemeClr val="tx2"/>
              </a:buClr>
              <a:buSzPct val="90000"/>
              <a:buFont typeface="+mj-lt"/>
              <a:buAutoNum type="arabicPeriod"/>
              <a:defRPr sz="2000" kern="1200">
                <a:solidFill>
                  <a:schemeClr val="tx2"/>
                </a:solidFill>
                <a:latin typeface="+mn-lt"/>
                <a:ea typeface="+mn-ea"/>
                <a:cs typeface="+mn-cs"/>
              </a:defRPr>
            </a:lvl6pPr>
            <a:lvl7pPr marL="512763" indent="-228600" algn="l" defTabSz="914400" rtl="0" eaLnBrk="1" latinLnBrk="0" hangingPunct="1">
              <a:lnSpc>
                <a:spcPct val="100000"/>
              </a:lnSpc>
              <a:spcBef>
                <a:spcPts val="300"/>
              </a:spcBef>
              <a:buClr>
                <a:schemeClr val="tx2"/>
              </a:buClr>
              <a:buSzPct val="90000"/>
              <a:buFont typeface="+mj-lt"/>
              <a:buAutoNum type="alphaLcPeriod"/>
              <a:defRPr sz="1600" kern="1200">
                <a:solidFill>
                  <a:schemeClr val="tx2"/>
                </a:solidFill>
                <a:latin typeface="+mn-lt"/>
                <a:ea typeface="+mn-ea"/>
                <a:cs typeface="+mn-cs"/>
              </a:defRPr>
            </a:lvl7pPr>
            <a:lvl8pPr marL="741363" indent="-166688" algn="l" defTabSz="914400" rtl="0" eaLnBrk="1" latinLnBrk="0" hangingPunct="1">
              <a:lnSpc>
                <a:spcPct val="90000"/>
              </a:lnSpc>
              <a:spcBef>
                <a:spcPts val="600"/>
              </a:spcBef>
              <a:buClr>
                <a:schemeClr val="tx2"/>
              </a:buClr>
              <a:buSzPct val="90000"/>
              <a:buFont typeface="+mj-lt"/>
              <a:buAutoNum type="romanLcPeriod"/>
              <a:defRPr sz="1400" kern="1200">
                <a:solidFill>
                  <a:schemeClr val="tx2"/>
                </a:solidFill>
                <a:latin typeface="+mn-lt"/>
                <a:ea typeface="+mn-ea"/>
                <a:cs typeface="+mn-cs"/>
              </a:defRPr>
            </a:lvl8pPr>
            <a:lvl9pPr marL="284163" indent="-284163" algn="l" defTabSz="914400" rtl="0" eaLnBrk="1" latinLnBrk="0" hangingPunct="1">
              <a:lnSpc>
                <a:spcPct val="100000"/>
              </a:lnSpc>
              <a:spcBef>
                <a:spcPts val="1800"/>
              </a:spcBef>
              <a:buClr>
                <a:schemeClr val="tx2"/>
              </a:buClr>
              <a:buSzPct val="90000"/>
              <a:buFont typeface="+mj-lt"/>
              <a:buAutoNum type="alphaUcPeriod"/>
              <a:defRPr sz="2000" kern="1200">
                <a:solidFill>
                  <a:schemeClr val="tx2"/>
                </a:solidFill>
                <a:latin typeface="+mn-lt"/>
                <a:ea typeface="+mn-ea"/>
                <a:cs typeface="+mn-cs"/>
              </a:defRPr>
            </a:lvl9pPr>
          </a:lstStyle>
          <a:p>
            <a:r>
              <a:rPr lang="en-US" sz="1800"/>
              <a:t>1. </a:t>
            </a:r>
            <a:r>
              <a:rPr lang="en-US" sz="1800" err="1"/>
              <a:t>vSwitch</a:t>
            </a:r>
            <a:r>
              <a:rPr lang="en-US" sz="1800"/>
              <a:t> always selects the </a:t>
            </a:r>
            <a:r>
              <a:rPr lang="en-US" sz="1800" b="1" u="sng"/>
              <a:t>FIRST</a:t>
            </a:r>
            <a:r>
              <a:rPr lang="en-US" sz="1800"/>
              <a:t> uplink in the </a:t>
            </a:r>
            <a:r>
              <a:rPr lang="en-US" sz="1800" b="1" u="sng"/>
              <a:t>Active uplinks</a:t>
            </a:r>
            <a:r>
              <a:rPr lang="en-US" sz="1800"/>
              <a:t> list and pins </a:t>
            </a:r>
            <a:r>
              <a:rPr lang="en-US" sz="1800" b="1" u="sng"/>
              <a:t>ALL</a:t>
            </a:r>
            <a:r>
              <a:rPr lang="en-US" sz="1800"/>
              <a:t> traffic to that uplink. There is </a:t>
            </a:r>
            <a:r>
              <a:rPr lang="en-US" sz="1800" b="1" u="sng"/>
              <a:t>NO</a:t>
            </a:r>
            <a:r>
              <a:rPr lang="en-US" sz="1800"/>
              <a:t> load balancing and selection algorithm or logic of any sort. </a:t>
            </a:r>
          </a:p>
        </p:txBody>
      </p:sp>
      <p:sp>
        <p:nvSpPr>
          <p:cNvPr id="90" name="Content Placeholder 2">
            <a:extLst>
              <a:ext uri="{FF2B5EF4-FFF2-40B4-BE49-F238E27FC236}">
                <a16:creationId xmlns:a16="http://schemas.microsoft.com/office/drawing/2014/main" id="{6B4333EE-7965-7241-BFFC-F1DC02B29F8D}"/>
              </a:ext>
            </a:extLst>
          </p:cNvPr>
          <p:cNvSpPr txBox="1">
            <a:spLocks/>
          </p:cNvSpPr>
          <p:nvPr/>
        </p:nvSpPr>
        <p:spPr>
          <a:xfrm>
            <a:off x="4682633" y="2667560"/>
            <a:ext cx="7234064" cy="3469118"/>
          </a:xfrm>
          <a:prstGeom prst="rect">
            <a:avLst/>
          </a:prstGeom>
        </p:spPr>
        <p:txBody>
          <a:bodyPr/>
          <a:lstStyle>
            <a:lvl1pPr marL="0" indent="0" algn="l" defTabSz="914400" rtl="0" eaLnBrk="1" latinLnBrk="0" hangingPunct="1">
              <a:lnSpc>
                <a:spcPct val="100000"/>
              </a:lnSpc>
              <a:spcBef>
                <a:spcPts val="1800"/>
              </a:spcBef>
              <a:buClr>
                <a:schemeClr val="tx1">
                  <a:lumMod val="60000"/>
                  <a:lumOff val="40000"/>
                </a:schemeClr>
              </a:buClr>
              <a:buSzPct val="90000"/>
              <a:buFont typeface="Arial" panose="020B0604020202020204" pitchFamily="34" charset="0"/>
              <a:buChar char="​"/>
              <a:defRPr sz="2000" kern="1200">
                <a:solidFill>
                  <a:schemeClr val="tx2"/>
                </a:solidFill>
                <a:latin typeface="+mn-lt"/>
                <a:ea typeface="+mn-ea"/>
                <a:cs typeface="+mn-cs"/>
              </a:defRPr>
            </a:lvl1pPr>
            <a:lvl2pPr marL="457200" indent="-184150" algn="l" defTabSz="914400" rtl="0" eaLnBrk="1" latinLnBrk="0" hangingPunct="1">
              <a:lnSpc>
                <a:spcPct val="100000"/>
              </a:lnSpc>
              <a:spcBef>
                <a:spcPts val="300"/>
              </a:spcBef>
              <a:buClr>
                <a:schemeClr val="tx2"/>
              </a:buClr>
              <a:buSzPct val="90000"/>
              <a:buFont typeface="Arial" panose="020B0604020202020204" pitchFamily="34" charset="0"/>
              <a:buChar char="•"/>
              <a:defRPr sz="1800" kern="1200">
                <a:solidFill>
                  <a:schemeClr val="tx2"/>
                </a:solidFill>
                <a:latin typeface="+mn-lt"/>
                <a:ea typeface="+mn-ea"/>
                <a:cs typeface="+mn-cs"/>
              </a:defRPr>
            </a:lvl2pPr>
            <a:lvl3pPr marL="744538" indent="-169863" algn="l" defTabSz="914400" rtl="0" eaLnBrk="1" latinLnBrk="0" hangingPunct="1">
              <a:lnSpc>
                <a:spcPct val="100000"/>
              </a:lnSpc>
              <a:spcBef>
                <a:spcPts val="300"/>
              </a:spcBef>
              <a:spcAft>
                <a:spcPts val="0"/>
              </a:spcAft>
              <a:buClr>
                <a:schemeClr val="tx2"/>
              </a:buClr>
              <a:buSzPct val="90000"/>
              <a:buFont typeface="Camphor Std" panose="020B0504030404020204" pitchFamily="34" charset="0"/>
              <a:buChar char="–"/>
              <a:defRPr sz="1600" kern="1200">
                <a:solidFill>
                  <a:schemeClr val="tx2"/>
                </a:solidFill>
                <a:latin typeface="+mn-lt"/>
                <a:ea typeface="+mn-ea"/>
                <a:cs typeface="+mn-cs"/>
              </a:defRPr>
            </a:lvl3pPr>
            <a:lvl4pPr marL="969963" indent="-166688" algn="l" defTabSz="914400" rtl="0" eaLnBrk="1" latinLnBrk="0" hangingPunct="1">
              <a:lnSpc>
                <a:spcPct val="100000"/>
              </a:lnSpc>
              <a:spcBef>
                <a:spcPts val="300"/>
              </a:spcBef>
              <a:buClr>
                <a:schemeClr val="tx2"/>
              </a:buClr>
              <a:buSzPct val="90000"/>
              <a:buFont typeface="Arial" panose="020B0604020202020204" pitchFamily="34" charset="0"/>
              <a:buChar char="•"/>
              <a:defRPr sz="1400" kern="1200">
                <a:solidFill>
                  <a:schemeClr val="tx2"/>
                </a:solidFill>
                <a:latin typeface="+mn-lt"/>
                <a:ea typeface="+mn-ea"/>
                <a:cs typeface="+mn-cs"/>
              </a:defRPr>
            </a:lvl4pPr>
            <a:lvl5pPr marL="1143000" indent="-138113" algn="l" defTabSz="914400" rtl="0" eaLnBrk="1" latinLnBrk="0" hangingPunct="1">
              <a:lnSpc>
                <a:spcPct val="100000"/>
              </a:lnSpc>
              <a:spcBef>
                <a:spcPts val="300"/>
              </a:spcBef>
              <a:buClr>
                <a:schemeClr val="tx2"/>
              </a:buClr>
              <a:buSzPct val="90000"/>
              <a:buFont typeface="Camphor Std" panose="020B0504030404020204" pitchFamily="34" charset="0"/>
              <a:buChar char="–"/>
              <a:tabLst/>
              <a:defRPr sz="1400" kern="1200">
                <a:solidFill>
                  <a:schemeClr val="tx2"/>
                </a:solidFill>
                <a:latin typeface="+mn-lt"/>
                <a:ea typeface="+mn-ea"/>
                <a:cs typeface="+mn-cs"/>
              </a:defRPr>
            </a:lvl5pPr>
            <a:lvl6pPr marL="228600" indent="-228600" algn="l" defTabSz="914400" rtl="0" eaLnBrk="1" latinLnBrk="0" hangingPunct="1">
              <a:lnSpc>
                <a:spcPct val="100000"/>
              </a:lnSpc>
              <a:spcBef>
                <a:spcPts val="1800"/>
              </a:spcBef>
              <a:buClr>
                <a:schemeClr val="tx2"/>
              </a:buClr>
              <a:buSzPct val="90000"/>
              <a:buFont typeface="+mj-lt"/>
              <a:buAutoNum type="arabicPeriod"/>
              <a:defRPr sz="2000" kern="1200">
                <a:solidFill>
                  <a:schemeClr val="tx2"/>
                </a:solidFill>
                <a:latin typeface="+mn-lt"/>
                <a:ea typeface="+mn-ea"/>
                <a:cs typeface="+mn-cs"/>
              </a:defRPr>
            </a:lvl6pPr>
            <a:lvl7pPr marL="512763" indent="-228600" algn="l" defTabSz="914400" rtl="0" eaLnBrk="1" latinLnBrk="0" hangingPunct="1">
              <a:lnSpc>
                <a:spcPct val="100000"/>
              </a:lnSpc>
              <a:spcBef>
                <a:spcPts val="300"/>
              </a:spcBef>
              <a:buClr>
                <a:schemeClr val="tx2"/>
              </a:buClr>
              <a:buSzPct val="90000"/>
              <a:buFont typeface="+mj-lt"/>
              <a:buAutoNum type="alphaLcPeriod"/>
              <a:defRPr sz="1600" kern="1200">
                <a:solidFill>
                  <a:schemeClr val="tx2"/>
                </a:solidFill>
                <a:latin typeface="+mn-lt"/>
                <a:ea typeface="+mn-ea"/>
                <a:cs typeface="+mn-cs"/>
              </a:defRPr>
            </a:lvl7pPr>
            <a:lvl8pPr marL="741363" indent="-166688" algn="l" defTabSz="914400" rtl="0" eaLnBrk="1" latinLnBrk="0" hangingPunct="1">
              <a:lnSpc>
                <a:spcPct val="90000"/>
              </a:lnSpc>
              <a:spcBef>
                <a:spcPts val="600"/>
              </a:spcBef>
              <a:buClr>
                <a:schemeClr val="tx2"/>
              </a:buClr>
              <a:buSzPct val="90000"/>
              <a:buFont typeface="+mj-lt"/>
              <a:buAutoNum type="romanLcPeriod"/>
              <a:defRPr sz="1400" kern="1200">
                <a:solidFill>
                  <a:schemeClr val="tx2"/>
                </a:solidFill>
                <a:latin typeface="+mn-lt"/>
                <a:ea typeface="+mn-ea"/>
                <a:cs typeface="+mn-cs"/>
              </a:defRPr>
            </a:lvl8pPr>
            <a:lvl9pPr marL="284163" indent="-284163" algn="l" defTabSz="914400" rtl="0" eaLnBrk="1" latinLnBrk="0" hangingPunct="1">
              <a:lnSpc>
                <a:spcPct val="100000"/>
              </a:lnSpc>
              <a:spcBef>
                <a:spcPts val="1800"/>
              </a:spcBef>
              <a:buClr>
                <a:schemeClr val="tx2"/>
              </a:buClr>
              <a:buSzPct val="90000"/>
              <a:buFont typeface="+mj-lt"/>
              <a:buAutoNum type="alphaUcPeriod"/>
              <a:defRPr sz="2000" kern="1200">
                <a:solidFill>
                  <a:schemeClr val="tx2"/>
                </a:solidFill>
                <a:latin typeface="+mn-lt"/>
                <a:ea typeface="+mn-ea"/>
                <a:cs typeface="+mn-cs"/>
              </a:defRPr>
            </a:lvl9pPr>
          </a:lstStyle>
          <a:p>
            <a:r>
              <a:rPr lang="en-US" sz="1600"/>
              <a:t>2. If the first uplink in the list goes down then the second uplink in the Active Uplinks list starts carrying the traffic. </a:t>
            </a:r>
          </a:p>
          <a:p>
            <a:r>
              <a:rPr lang="en-US" sz="1600"/>
              <a:t>3. Once all the uplinks in the Active Uplinks list goes down then the first link in Standby Uplinks list starts carrying traffic.</a:t>
            </a:r>
          </a:p>
          <a:p>
            <a:r>
              <a:rPr lang="en-US" sz="1600"/>
              <a:t>4. In this option there is NO need for port channel configuration in the physical underlay since a a VM’ s  MAC address will always be seen on the same physical switchport.</a:t>
            </a:r>
          </a:p>
          <a:p>
            <a:endParaRPr lang="en-US" sz="1600"/>
          </a:p>
          <a:p>
            <a:endParaRPr lang="en-US" sz="1600"/>
          </a:p>
        </p:txBody>
      </p:sp>
      <p:pic>
        <p:nvPicPr>
          <p:cNvPr id="93" name="Picture 92">
            <a:extLst>
              <a:ext uri="{FF2B5EF4-FFF2-40B4-BE49-F238E27FC236}">
                <a16:creationId xmlns:a16="http://schemas.microsoft.com/office/drawing/2014/main" id="{33C895F0-25A0-3748-9C30-978E48BB3A9E}"/>
              </a:ext>
            </a:extLst>
          </p:cNvPr>
          <p:cNvPicPr>
            <a:picLocks noChangeAspect="1"/>
          </p:cNvPicPr>
          <p:nvPr/>
        </p:nvPicPr>
        <p:blipFill>
          <a:blip r:embed="rId3"/>
          <a:stretch>
            <a:fillRect/>
          </a:stretch>
        </p:blipFill>
        <p:spPr>
          <a:xfrm>
            <a:off x="2709365" y="4899025"/>
            <a:ext cx="1484938" cy="1512956"/>
          </a:xfrm>
          <a:prstGeom prst="rect">
            <a:avLst/>
          </a:prstGeom>
        </p:spPr>
      </p:pic>
      <p:sp>
        <p:nvSpPr>
          <p:cNvPr id="94" name="Freeform 93">
            <a:extLst>
              <a:ext uri="{FF2B5EF4-FFF2-40B4-BE49-F238E27FC236}">
                <a16:creationId xmlns:a16="http://schemas.microsoft.com/office/drawing/2014/main" id="{72DDAEF7-4EE8-5447-B007-4A8128B6A873}"/>
              </a:ext>
            </a:extLst>
          </p:cNvPr>
          <p:cNvSpPr/>
          <p:nvPr/>
        </p:nvSpPr>
        <p:spPr>
          <a:xfrm>
            <a:off x="1702830" y="1514168"/>
            <a:ext cx="527170" cy="2172929"/>
          </a:xfrm>
          <a:custGeom>
            <a:avLst/>
            <a:gdLst>
              <a:gd name="connsiteX0" fmla="*/ 31370 w 527170"/>
              <a:gd name="connsiteY0" fmla="*/ 2172929 h 2172929"/>
              <a:gd name="connsiteX1" fmla="*/ 41202 w 527170"/>
              <a:gd name="connsiteY1" fmla="*/ 1553497 h 2172929"/>
              <a:gd name="connsiteX2" fmla="*/ 434493 w 527170"/>
              <a:gd name="connsiteY2" fmla="*/ 1258529 h 2172929"/>
              <a:gd name="connsiteX3" fmla="*/ 513151 w 527170"/>
              <a:gd name="connsiteY3" fmla="*/ 1032387 h 2172929"/>
              <a:gd name="connsiteX4" fmla="*/ 218183 w 527170"/>
              <a:gd name="connsiteY4" fmla="*/ 934064 h 2172929"/>
              <a:gd name="connsiteX5" fmla="*/ 149357 w 527170"/>
              <a:gd name="connsiteY5" fmla="*/ 511277 h 2172929"/>
              <a:gd name="connsiteX6" fmla="*/ 159189 w 527170"/>
              <a:gd name="connsiteY6" fmla="*/ 0 h 2172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7170" h="2172929">
                <a:moveTo>
                  <a:pt x="31370" y="2172929"/>
                </a:moveTo>
                <a:cubicBezTo>
                  <a:pt x="2692" y="1939413"/>
                  <a:pt x="-25985" y="1705897"/>
                  <a:pt x="41202" y="1553497"/>
                </a:cubicBezTo>
                <a:cubicBezTo>
                  <a:pt x="108389" y="1401097"/>
                  <a:pt x="355835" y="1345381"/>
                  <a:pt x="434493" y="1258529"/>
                </a:cubicBezTo>
                <a:cubicBezTo>
                  <a:pt x="513151" y="1171677"/>
                  <a:pt x="549203" y="1086464"/>
                  <a:pt x="513151" y="1032387"/>
                </a:cubicBezTo>
                <a:cubicBezTo>
                  <a:pt x="477099" y="978309"/>
                  <a:pt x="278815" y="1020916"/>
                  <a:pt x="218183" y="934064"/>
                </a:cubicBezTo>
                <a:cubicBezTo>
                  <a:pt x="157551" y="847212"/>
                  <a:pt x="159189" y="666954"/>
                  <a:pt x="149357" y="511277"/>
                </a:cubicBezTo>
                <a:cubicBezTo>
                  <a:pt x="139525" y="355600"/>
                  <a:pt x="149357" y="177800"/>
                  <a:pt x="159189" y="0"/>
                </a:cubicBezTo>
              </a:path>
            </a:pathLst>
          </a:custGeom>
          <a:no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GB"/>
          </a:p>
        </p:txBody>
      </p:sp>
      <p:grpSp>
        <p:nvGrpSpPr>
          <p:cNvPr id="50" name="Group 49">
            <a:extLst>
              <a:ext uri="{FF2B5EF4-FFF2-40B4-BE49-F238E27FC236}">
                <a16:creationId xmlns:a16="http://schemas.microsoft.com/office/drawing/2014/main" id="{62421396-3E1F-5A4A-8C2E-01BF44CD3399}"/>
              </a:ext>
            </a:extLst>
          </p:cNvPr>
          <p:cNvGrpSpPr/>
          <p:nvPr/>
        </p:nvGrpSpPr>
        <p:grpSpPr>
          <a:xfrm>
            <a:off x="3024045" y="1620726"/>
            <a:ext cx="396412" cy="396570"/>
            <a:chOff x="2159140" y="7009631"/>
            <a:chExt cx="4501800" cy="4503600"/>
          </a:xfrm>
          <a:solidFill>
            <a:schemeClr val="tx1"/>
          </a:solidFill>
        </p:grpSpPr>
        <p:sp>
          <p:nvSpPr>
            <p:cNvPr id="51" name="Freeform: Shape 6">
              <a:extLst>
                <a:ext uri="{FF2B5EF4-FFF2-40B4-BE49-F238E27FC236}">
                  <a16:creationId xmlns:a16="http://schemas.microsoft.com/office/drawing/2014/main" id="{5B3D9259-BD7F-6441-B7E3-2C7DA0CA21E6}"/>
                </a:ext>
              </a:extLst>
            </p:cNvPr>
            <p:cNvSpPr/>
            <p:nvPr/>
          </p:nvSpPr>
          <p:spPr>
            <a:xfrm>
              <a:off x="2159140" y="7009631"/>
              <a:ext cx="4501800" cy="4503600"/>
            </a:xfrm>
            <a:custGeom>
              <a:avLst/>
              <a:gdLst/>
              <a:ahLst/>
              <a:cxnLst>
                <a:cxn ang="3cd4">
                  <a:pos x="hc" y="t"/>
                </a:cxn>
                <a:cxn ang="cd2">
                  <a:pos x="l" y="vc"/>
                </a:cxn>
                <a:cxn ang="cd4">
                  <a:pos x="hc" y="b"/>
                </a:cxn>
                <a:cxn ang="0">
                  <a:pos x="r" y="vc"/>
                </a:cxn>
              </a:cxnLst>
              <a:rect l="l" t="t" r="r" b="b"/>
              <a:pathLst>
                <a:path w="12506" h="12511">
                  <a:moveTo>
                    <a:pt x="11985" y="521"/>
                  </a:moveTo>
                  <a:lnTo>
                    <a:pt x="11985" y="11990"/>
                  </a:lnTo>
                  <a:lnTo>
                    <a:pt x="517" y="11990"/>
                  </a:lnTo>
                  <a:lnTo>
                    <a:pt x="517" y="521"/>
                  </a:lnTo>
                  <a:close/>
                  <a:moveTo>
                    <a:pt x="12506" y="0"/>
                  </a:moveTo>
                  <a:lnTo>
                    <a:pt x="0" y="0"/>
                  </a:lnTo>
                  <a:lnTo>
                    <a:pt x="0" y="12511"/>
                  </a:lnTo>
                  <a:lnTo>
                    <a:pt x="12506" y="1251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52" name="Freeform: Shape 7">
              <a:extLst>
                <a:ext uri="{FF2B5EF4-FFF2-40B4-BE49-F238E27FC236}">
                  <a16:creationId xmlns:a16="http://schemas.microsoft.com/office/drawing/2014/main" id="{C64C47CB-4F71-CB43-AA32-B773AFFFAB86}"/>
                </a:ext>
              </a:extLst>
            </p:cNvPr>
            <p:cNvSpPr/>
            <p:nvPr/>
          </p:nvSpPr>
          <p:spPr>
            <a:xfrm>
              <a:off x="2739820" y="8364671"/>
              <a:ext cx="3336120" cy="914400"/>
            </a:xfrm>
            <a:custGeom>
              <a:avLst/>
              <a:gdLst/>
              <a:ahLst/>
              <a:cxnLst>
                <a:cxn ang="3cd4">
                  <a:pos x="hc" y="t"/>
                </a:cxn>
                <a:cxn ang="cd2">
                  <a:pos x="l" y="vc"/>
                </a:cxn>
                <a:cxn ang="cd4">
                  <a:pos x="hc" y="b"/>
                </a:cxn>
                <a:cxn ang="0">
                  <a:pos x="r" y="vc"/>
                </a:cxn>
              </a:cxnLst>
              <a:rect l="l" t="t" r="r" b="b"/>
              <a:pathLst>
                <a:path w="9268" h="2541">
                  <a:moveTo>
                    <a:pt x="0" y="1269"/>
                  </a:moveTo>
                  <a:lnTo>
                    <a:pt x="1272" y="2541"/>
                  </a:lnTo>
                  <a:lnTo>
                    <a:pt x="1272" y="1848"/>
                  </a:lnTo>
                  <a:lnTo>
                    <a:pt x="9268" y="1848"/>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53" name="Freeform: Shape 8">
              <a:extLst>
                <a:ext uri="{FF2B5EF4-FFF2-40B4-BE49-F238E27FC236}">
                  <a16:creationId xmlns:a16="http://schemas.microsoft.com/office/drawing/2014/main" id="{CC569393-5F02-5548-9517-2C6591EA86B0}"/>
                </a:ext>
              </a:extLst>
            </p:cNvPr>
            <p:cNvSpPr/>
            <p:nvPr/>
          </p:nvSpPr>
          <p:spPr>
            <a:xfrm>
              <a:off x="2739820" y="10077192"/>
              <a:ext cx="3336120" cy="914400"/>
            </a:xfrm>
            <a:custGeom>
              <a:avLst/>
              <a:gdLst/>
              <a:ahLst/>
              <a:cxnLst>
                <a:cxn ang="3cd4">
                  <a:pos x="hc" y="t"/>
                </a:cxn>
                <a:cxn ang="cd2">
                  <a:pos x="l" y="vc"/>
                </a:cxn>
                <a:cxn ang="cd4">
                  <a:pos x="hc" y="b"/>
                </a:cxn>
                <a:cxn ang="0">
                  <a:pos x="r" y="vc"/>
                </a:cxn>
              </a:cxnLst>
              <a:rect l="l" t="t" r="r" b="b"/>
              <a:pathLst>
                <a:path w="9268" h="2541">
                  <a:moveTo>
                    <a:pt x="0" y="1273"/>
                  </a:moveTo>
                  <a:lnTo>
                    <a:pt x="1272" y="2541"/>
                  </a:lnTo>
                  <a:lnTo>
                    <a:pt x="1272" y="1847"/>
                  </a:lnTo>
                  <a:lnTo>
                    <a:pt x="9268" y="1847"/>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54" name="Freeform: Shape 9">
              <a:extLst>
                <a:ext uri="{FF2B5EF4-FFF2-40B4-BE49-F238E27FC236}">
                  <a16:creationId xmlns:a16="http://schemas.microsoft.com/office/drawing/2014/main" id="{6E64740C-ECC7-3447-B559-8C66622916C6}"/>
                </a:ext>
              </a:extLst>
            </p:cNvPr>
            <p:cNvSpPr/>
            <p:nvPr/>
          </p:nvSpPr>
          <p:spPr>
            <a:xfrm>
              <a:off x="2739820" y="9220392"/>
              <a:ext cx="3336120" cy="914400"/>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52"/>
                  </a:lnTo>
                  <a:lnTo>
                    <a:pt x="7995" y="1852"/>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55" name="Freeform: Shape 10">
              <a:extLst>
                <a:ext uri="{FF2B5EF4-FFF2-40B4-BE49-F238E27FC236}">
                  <a16:creationId xmlns:a16="http://schemas.microsoft.com/office/drawing/2014/main" id="{A3E27E6D-EDCE-5A40-A790-8BAE0DAFB679}"/>
                </a:ext>
              </a:extLst>
            </p:cNvPr>
            <p:cNvSpPr/>
            <p:nvPr/>
          </p:nvSpPr>
          <p:spPr>
            <a:xfrm>
              <a:off x="2739823" y="7507512"/>
              <a:ext cx="3325998" cy="914401"/>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48"/>
                  </a:lnTo>
                  <a:lnTo>
                    <a:pt x="7995" y="1848"/>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grpSp>
      <p:cxnSp>
        <p:nvCxnSpPr>
          <p:cNvPr id="62" name="Straight Connector 61">
            <a:extLst>
              <a:ext uri="{FF2B5EF4-FFF2-40B4-BE49-F238E27FC236}">
                <a16:creationId xmlns:a16="http://schemas.microsoft.com/office/drawing/2014/main" id="{0139F8C2-1409-F742-AFCA-014E3DA48385}"/>
              </a:ext>
            </a:extLst>
          </p:cNvPr>
          <p:cNvCxnSpPr>
            <a:cxnSpLocks/>
            <a:endCxn id="51" idx="2"/>
          </p:cNvCxnSpPr>
          <p:nvPr/>
        </p:nvCxnSpPr>
        <p:spPr bwMode="gray">
          <a:xfrm flipV="1">
            <a:off x="3093049" y="2017296"/>
            <a:ext cx="129202" cy="203755"/>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63" name="Freeform 21">
            <a:extLst>
              <a:ext uri="{FF2B5EF4-FFF2-40B4-BE49-F238E27FC236}">
                <a16:creationId xmlns:a16="http://schemas.microsoft.com/office/drawing/2014/main" id="{A8FDADF1-1E9D-F942-869A-0DB1C045B2BB}"/>
              </a:ext>
            </a:extLst>
          </p:cNvPr>
          <p:cNvSpPr>
            <a:spLocks noChangeAspect="1" noEditPoints="1"/>
          </p:cNvSpPr>
          <p:nvPr/>
        </p:nvSpPr>
        <p:spPr bwMode="auto">
          <a:xfrm>
            <a:off x="2938819" y="2205867"/>
            <a:ext cx="308460" cy="232520"/>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cxnSp>
        <p:nvCxnSpPr>
          <p:cNvPr id="67" name="Straight Connector 66">
            <a:extLst>
              <a:ext uri="{FF2B5EF4-FFF2-40B4-BE49-F238E27FC236}">
                <a16:creationId xmlns:a16="http://schemas.microsoft.com/office/drawing/2014/main" id="{A0D0E993-1CFF-B740-B72D-A1D857550425}"/>
              </a:ext>
            </a:extLst>
          </p:cNvPr>
          <p:cNvCxnSpPr>
            <a:cxnSpLocks/>
          </p:cNvCxnSpPr>
          <p:nvPr/>
        </p:nvCxnSpPr>
        <p:spPr bwMode="gray">
          <a:xfrm flipV="1">
            <a:off x="2702598" y="2440219"/>
            <a:ext cx="269763" cy="103671"/>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68" name="Rectangle 67">
            <a:extLst>
              <a:ext uri="{FF2B5EF4-FFF2-40B4-BE49-F238E27FC236}">
                <a16:creationId xmlns:a16="http://schemas.microsoft.com/office/drawing/2014/main" id="{A524CD72-44BD-0E4A-81E7-6BE125EDFAAF}"/>
              </a:ext>
            </a:extLst>
          </p:cNvPr>
          <p:cNvSpPr/>
          <p:nvPr/>
        </p:nvSpPr>
        <p:spPr>
          <a:xfrm>
            <a:off x="3164705" y="2189683"/>
            <a:ext cx="793226" cy="261610"/>
          </a:xfrm>
          <a:prstGeom prst="rect">
            <a:avLst/>
          </a:prstGeom>
        </p:spPr>
        <p:txBody>
          <a:bodyPr wrap="square">
            <a:spAutoFit/>
          </a:bodyPr>
          <a:lstStyle/>
          <a:p>
            <a:pPr algn="ctr"/>
            <a:r>
              <a:rPr lang="en-US" sz="1100" b="1">
                <a:latin typeface="Metropolis" pitchFamily="2" charset="77"/>
              </a:rPr>
              <a:t>vmnic2</a:t>
            </a:r>
            <a:endParaRPr lang="en-GB" sz="1100" b="1">
              <a:latin typeface="Metropolis" pitchFamily="2" charset="77"/>
            </a:endParaRPr>
          </a:p>
        </p:txBody>
      </p:sp>
      <p:sp>
        <p:nvSpPr>
          <p:cNvPr id="27" name="TextBox 26">
            <a:hlinkClick r:id="rId4"/>
            <a:extLst>
              <a:ext uri="{FF2B5EF4-FFF2-40B4-BE49-F238E27FC236}">
                <a16:creationId xmlns:a16="http://schemas.microsoft.com/office/drawing/2014/main" id="{B071B924-5DCC-2B4F-B181-6898578EFA60}"/>
              </a:ext>
            </a:extLst>
          </p:cNvPr>
          <p:cNvSpPr txBox="1"/>
          <p:nvPr/>
        </p:nvSpPr>
        <p:spPr>
          <a:xfrm>
            <a:off x="6764592" y="6438267"/>
            <a:ext cx="3323303" cy="215444"/>
          </a:xfrm>
          <a:prstGeom prst="rect">
            <a:avLst/>
          </a:prstGeom>
        </p:spPr>
        <p:txBody>
          <a:bodyPr wrap="square" lIns="0" tIns="0" rIns="0" bIns="0" rtlCol="0">
            <a:spAutoFit/>
          </a:bodyPr>
          <a:lstStyle/>
          <a:p>
            <a:pPr algn="l">
              <a:spcAft>
                <a:spcPts val="600"/>
              </a:spcAft>
            </a:pPr>
            <a:r>
              <a:rPr lang="en-GB" sz="1400" u="sng" dirty="0">
                <a:solidFill>
                  <a:schemeClr val="accent1"/>
                </a:solidFill>
              </a:rPr>
              <a:t>URL : Related Section in VMware Docs </a:t>
            </a:r>
          </a:p>
        </p:txBody>
      </p:sp>
      <p:sp>
        <p:nvSpPr>
          <p:cNvPr id="71" name="Rectangle 70">
            <a:extLst>
              <a:ext uri="{FF2B5EF4-FFF2-40B4-BE49-F238E27FC236}">
                <a16:creationId xmlns:a16="http://schemas.microsoft.com/office/drawing/2014/main" id="{B85AB383-0A9A-EB46-A6BA-3FB02B5CE045}"/>
              </a:ext>
            </a:extLst>
          </p:cNvPr>
          <p:cNvSpPr/>
          <p:nvPr/>
        </p:nvSpPr>
        <p:spPr>
          <a:xfrm>
            <a:off x="888891" y="3466200"/>
            <a:ext cx="982736" cy="261610"/>
          </a:xfrm>
          <a:prstGeom prst="rect">
            <a:avLst/>
          </a:prstGeom>
        </p:spPr>
        <p:txBody>
          <a:bodyPr wrap="square">
            <a:spAutoFit/>
          </a:bodyPr>
          <a:lstStyle/>
          <a:p>
            <a:pPr algn="ctr"/>
            <a:r>
              <a:rPr lang="en-US" sz="1100" b="1">
                <a:latin typeface="Metropolis" pitchFamily="2" charset="77"/>
              </a:rPr>
              <a:t>Virtual Port</a:t>
            </a:r>
            <a:endParaRPr lang="en-GB" sz="1100" b="1">
              <a:latin typeface="Metropolis" pitchFamily="2" charset="77"/>
            </a:endParaRPr>
          </a:p>
        </p:txBody>
      </p:sp>
      <p:cxnSp>
        <p:nvCxnSpPr>
          <p:cNvPr id="72" name="Straight Arrow Connector 71">
            <a:extLst>
              <a:ext uri="{FF2B5EF4-FFF2-40B4-BE49-F238E27FC236}">
                <a16:creationId xmlns:a16="http://schemas.microsoft.com/office/drawing/2014/main" id="{649B04E0-CCDF-9449-AEA3-011385FF5352}"/>
              </a:ext>
            </a:extLst>
          </p:cNvPr>
          <p:cNvCxnSpPr>
            <a:cxnSpLocks/>
          </p:cNvCxnSpPr>
          <p:nvPr/>
        </p:nvCxnSpPr>
        <p:spPr bwMode="gray">
          <a:xfrm flipH="1">
            <a:off x="1565845" y="3315299"/>
            <a:ext cx="470869" cy="182260"/>
          </a:xfrm>
          <a:prstGeom prst="straightConnector1">
            <a:avLst/>
          </a:prstGeom>
          <a:ln w="25400">
            <a:solidFill>
              <a:schemeClr val="tx1"/>
            </a:solidFill>
            <a:miter lim="800000"/>
            <a:tailEnd type="triangle"/>
          </a:ln>
        </p:spPr>
        <p:style>
          <a:lnRef idx="1">
            <a:schemeClr val="accent1"/>
          </a:lnRef>
          <a:fillRef idx="0">
            <a:schemeClr val="accent1"/>
          </a:fillRef>
          <a:effectRef idx="0">
            <a:schemeClr val="accent1"/>
          </a:effectRef>
          <a:fontRef idx="minor">
            <a:schemeClr val="tx1"/>
          </a:fontRef>
        </p:style>
      </p:cxnSp>
      <p:sp>
        <p:nvSpPr>
          <p:cNvPr id="2" name="Freeform 1">
            <a:extLst>
              <a:ext uri="{FF2B5EF4-FFF2-40B4-BE49-F238E27FC236}">
                <a16:creationId xmlns:a16="http://schemas.microsoft.com/office/drawing/2014/main" id="{9DECD3FE-C763-8B4A-BEF8-098979A93ABB}"/>
              </a:ext>
            </a:extLst>
          </p:cNvPr>
          <p:cNvSpPr/>
          <p:nvPr/>
        </p:nvSpPr>
        <p:spPr>
          <a:xfrm>
            <a:off x="1292765" y="1870841"/>
            <a:ext cx="1203825" cy="1744718"/>
          </a:xfrm>
          <a:custGeom>
            <a:avLst/>
            <a:gdLst>
              <a:gd name="connsiteX0" fmla="*/ 651641 w 713816"/>
              <a:gd name="connsiteY0" fmla="*/ 1744718 h 1744718"/>
              <a:gd name="connsiteX1" fmla="*/ 672662 w 713816"/>
              <a:gd name="connsiteY1" fmla="*/ 1051035 h 1744718"/>
              <a:gd name="connsiteX2" fmla="*/ 178675 w 713816"/>
              <a:gd name="connsiteY2" fmla="*/ 620111 h 1744718"/>
              <a:gd name="connsiteX3" fmla="*/ 0 w 713816"/>
              <a:gd name="connsiteY3" fmla="*/ 0 h 1744718"/>
            </a:gdLst>
            <a:ahLst/>
            <a:cxnLst>
              <a:cxn ang="0">
                <a:pos x="connsiteX0" y="connsiteY0"/>
              </a:cxn>
              <a:cxn ang="0">
                <a:pos x="connsiteX1" y="connsiteY1"/>
              </a:cxn>
              <a:cxn ang="0">
                <a:pos x="connsiteX2" y="connsiteY2"/>
              </a:cxn>
              <a:cxn ang="0">
                <a:pos x="connsiteX3" y="connsiteY3"/>
              </a:cxn>
            </a:cxnLst>
            <a:rect l="l" t="t" r="r" b="b"/>
            <a:pathLst>
              <a:path w="713816" h="1744718">
                <a:moveTo>
                  <a:pt x="651641" y="1744718"/>
                </a:moveTo>
                <a:cubicBezTo>
                  <a:pt x="701565" y="1491594"/>
                  <a:pt x="751490" y="1238470"/>
                  <a:pt x="672662" y="1051035"/>
                </a:cubicBezTo>
                <a:cubicBezTo>
                  <a:pt x="593834" y="863600"/>
                  <a:pt x="290785" y="795283"/>
                  <a:pt x="178675" y="620111"/>
                </a:cubicBezTo>
                <a:cubicBezTo>
                  <a:pt x="66565" y="444938"/>
                  <a:pt x="33282" y="222469"/>
                  <a:pt x="0" y="0"/>
                </a:cubicBezTo>
              </a:path>
            </a:pathLst>
          </a:custGeom>
          <a:noFill/>
          <a:ln w="38100">
            <a:solidFill>
              <a:schemeClr val="accent1">
                <a:lumMod val="75000"/>
              </a:schemeClr>
            </a:solidFill>
            <a:headEnd type="none" w="med" len="med"/>
            <a:tailEnd type="triangle" w="med" len="me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GB"/>
          </a:p>
        </p:txBody>
      </p:sp>
      <p:sp>
        <p:nvSpPr>
          <p:cNvPr id="14" name="Freeform 13">
            <a:extLst>
              <a:ext uri="{FF2B5EF4-FFF2-40B4-BE49-F238E27FC236}">
                <a16:creationId xmlns:a16="http://schemas.microsoft.com/office/drawing/2014/main" id="{388580FB-C62E-D34C-A5BB-41876D5A720C}"/>
              </a:ext>
            </a:extLst>
          </p:cNvPr>
          <p:cNvSpPr/>
          <p:nvPr/>
        </p:nvSpPr>
        <p:spPr>
          <a:xfrm flipH="1">
            <a:off x="2250239" y="1980820"/>
            <a:ext cx="288329" cy="1671145"/>
          </a:xfrm>
          <a:custGeom>
            <a:avLst/>
            <a:gdLst>
              <a:gd name="connsiteX0" fmla="*/ 26993 w 134081"/>
              <a:gd name="connsiteY0" fmla="*/ 1671145 h 1671145"/>
              <a:gd name="connsiteX1" fmla="*/ 5972 w 134081"/>
              <a:gd name="connsiteY1" fmla="*/ 966952 h 1671145"/>
              <a:gd name="connsiteX2" fmla="*/ 121586 w 134081"/>
              <a:gd name="connsiteY2" fmla="*/ 536027 h 1671145"/>
              <a:gd name="connsiteX3" fmla="*/ 132096 w 134081"/>
              <a:gd name="connsiteY3" fmla="*/ 126124 h 1671145"/>
              <a:gd name="connsiteX4" fmla="*/ 132096 w 134081"/>
              <a:gd name="connsiteY4" fmla="*/ 0 h 16711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081" h="1671145">
                <a:moveTo>
                  <a:pt x="26993" y="1671145"/>
                </a:moveTo>
                <a:cubicBezTo>
                  <a:pt x="8600" y="1413641"/>
                  <a:pt x="-9793" y="1156138"/>
                  <a:pt x="5972" y="966952"/>
                </a:cubicBezTo>
                <a:cubicBezTo>
                  <a:pt x="21737" y="777766"/>
                  <a:pt x="100565" y="676165"/>
                  <a:pt x="121586" y="536027"/>
                </a:cubicBezTo>
                <a:cubicBezTo>
                  <a:pt x="142607" y="395889"/>
                  <a:pt x="130344" y="215462"/>
                  <a:pt x="132096" y="126124"/>
                </a:cubicBezTo>
                <a:cubicBezTo>
                  <a:pt x="133848" y="36786"/>
                  <a:pt x="132972" y="18393"/>
                  <a:pt x="132096" y="0"/>
                </a:cubicBezTo>
              </a:path>
            </a:pathLst>
          </a:custGeom>
          <a:noFill/>
          <a:ln w="38100">
            <a:solidFill>
              <a:schemeClr val="accent1">
                <a:lumMod val="75000"/>
              </a:schemeClr>
            </a:solidFill>
            <a:headEnd type="none" w="med" len="med"/>
            <a:tailEnd type="triangle" w="med" len="me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GB"/>
          </a:p>
        </p:txBody>
      </p:sp>
      <p:sp>
        <p:nvSpPr>
          <p:cNvPr id="15" name="Freeform 14">
            <a:extLst>
              <a:ext uri="{FF2B5EF4-FFF2-40B4-BE49-F238E27FC236}">
                <a16:creationId xmlns:a16="http://schemas.microsoft.com/office/drawing/2014/main" id="{E3BA052F-809E-9747-9A4D-BD5423B9A0ED}"/>
              </a:ext>
            </a:extLst>
          </p:cNvPr>
          <p:cNvSpPr/>
          <p:nvPr/>
        </p:nvSpPr>
        <p:spPr>
          <a:xfrm>
            <a:off x="2444617" y="1999503"/>
            <a:ext cx="876745" cy="1671145"/>
          </a:xfrm>
          <a:custGeom>
            <a:avLst/>
            <a:gdLst>
              <a:gd name="connsiteX0" fmla="*/ 47533 w 1130099"/>
              <a:gd name="connsiteY0" fmla="*/ 1671145 h 1671145"/>
              <a:gd name="connsiteX1" fmla="*/ 47533 w 1130099"/>
              <a:gd name="connsiteY1" fmla="*/ 977462 h 1671145"/>
              <a:gd name="connsiteX2" fmla="*/ 541519 w 1130099"/>
              <a:gd name="connsiteY2" fmla="*/ 620111 h 1671145"/>
              <a:gd name="connsiteX3" fmla="*/ 972444 w 1130099"/>
              <a:gd name="connsiteY3" fmla="*/ 472966 h 1671145"/>
              <a:gd name="connsiteX4" fmla="*/ 1130099 w 1130099"/>
              <a:gd name="connsiteY4" fmla="*/ 0 h 16711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0099" h="1671145">
                <a:moveTo>
                  <a:pt x="47533" y="1671145"/>
                </a:moveTo>
                <a:cubicBezTo>
                  <a:pt x="6367" y="1411889"/>
                  <a:pt x="-34798" y="1152634"/>
                  <a:pt x="47533" y="977462"/>
                </a:cubicBezTo>
                <a:cubicBezTo>
                  <a:pt x="129864" y="802290"/>
                  <a:pt x="387367" y="704194"/>
                  <a:pt x="541519" y="620111"/>
                </a:cubicBezTo>
                <a:cubicBezTo>
                  <a:pt x="695671" y="536028"/>
                  <a:pt x="874347" y="576318"/>
                  <a:pt x="972444" y="472966"/>
                </a:cubicBezTo>
                <a:cubicBezTo>
                  <a:pt x="1070541" y="369614"/>
                  <a:pt x="1100320" y="184807"/>
                  <a:pt x="1130099" y="0"/>
                </a:cubicBezTo>
              </a:path>
            </a:pathLst>
          </a:custGeom>
          <a:noFill/>
          <a:ln w="38100">
            <a:solidFill>
              <a:schemeClr val="accent1">
                <a:lumMod val="75000"/>
              </a:schemeClr>
            </a:solidFill>
            <a:headEnd type="none" w="med" len="med"/>
            <a:tailEnd type="triangle" w="med" len="me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GB"/>
          </a:p>
        </p:txBody>
      </p:sp>
      <p:sp>
        <p:nvSpPr>
          <p:cNvPr id="69" name="TextBox 68">
            <a:extLst>
              <a:ext uri="{FF2B5EF4-FFF2-40B4-BE49-F238E27FC236}">
                <a16:creationId xmlns:a16="http://schemas.microsoft.com/office/drawing/2014/main" id="{AE101616-708D-B446-AD18-4F1A77CC1540}"/>
              </a:ext>
            </a:extLst>
          </p:cNvPr>
          <p:cNvSpPr txBox="1"/>
          <p:nvPr/>
        </p:nvSpPr>
        <p:spPr>
          <a:xfrm>
            <a:off x="1421197" y="1927877"/>
            <a:ext cx="221214" cy="369332"/>
          </a:xfrm>
          <a:prstGeom prst="rect">
            <a:avLst/>
          </a:prstGeom>
        </p:spPr>
        <p:txBody>
          <a:bodyPr wrap="none" lIns="0" tIns="0" rIns="0" bIns="0" rtlCol="0">
            <a:spAutoFit/>
          </a:bodyPr>
          <a:lstStyle/>
          <a:p>
            <a:pPr algn="l">
              <a:spcAft>
                <a:spcPts val="600"/>
              </a:spcAft>
            </a:pPr>
            <a:r>
              <a:rPr lang="en-GB" sz="2400" b="1">
                <a:solidFill>
                  <a:srgbClr val="C00000"/>
                </a:solidFill>
              </a:rPr>
              <a:t>X</a:t>
            </a:r>
          </a:p>
        </p:txBody>
      </p:sp>
      <p:sp>
        <p:nvSpPr>
          <p:cNvPr id="70" name="TextBox 69">
            <a:extLst>
              <a:ext uri="{FF2B5EF4-FFF2-40B4-BE49-F238E27FC236}">
                <a16:creationId xmlns:a16="http://schemas.microsoft.com/office/drawing/2014/main" id="{F6C53BEB-FA53-FA42-8FF3-496BFE47C982}"/>
              </a:ext>
            </a:extLst>
          </p:cNvPr>
          <p:cNvSpPr txBox="1"/>
          <p:nvPr/>
        </p:nvSpPr>
        <p:spPr>
          <a:xfrm>
            <a:off x="2068146" y="1985169"/>
            <a:ext cx="221214" cy="369332"/>
          </a:xfrm>
          <a:prstGeom prst="rect">
            <a:avLst/>
          </a:prstGeom>
        </p:spPr>
        <p:txBody>
          <a:bodyPr wrap="none" lIns="0" tIns="0" rIns="0" bIns="0" rtlCol="0">
            <a:spAutoFit/>
          </a:bodyPr>
          <a:lstStyle/>
          <a:p>
            <a:pPr algn="l">
              <a:spcAft>
                <a:spcPts val="600"/>
              </a:spcAft>
            </a:pPr>
            <a:r>
              <a:rPr lang="en-GB" sz="2400" b="1">
                <a:solidFill>
                  <a:srgbClr val="C00000"/>
                </a:solidFill>
              </a:rPr>
              <a:t>X</a:t>
            </a:r>
          </a:p>
        </p:txBody>
      </p:sp>
    </p:spTree>
    <p:extLst>
      <p:ext uri="{BB962C8B-B14F-4D97-AF65-F5344CB8AC3E}">
        <p14:creationId xmlns:p14="http://schemas.microsoft.com/office/powerpoint/2010/main" val="29684523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53" presetClass="entr" presetSubtype="16" fill="hold" grpId="0" nodeType="clickEffect">
                                  <p:stCondLst>
                                    <p:cond delay="0"/>
                                  </p:stCondLst>
                                  <p:childTnLst>
                                    <p:set>
                                      <p:cBhvr>
                                        <p:cTn id="12" dur="1" fill="hold">
                                          <p:stCondLst>
                                            <p:cond delay="0"/>
                                          </p:stCondLst>
                                        </p:cTn>
                                        <p:tgtEl>
                                          <p:spTgt spid="69"/>
                                        </p:tgtEl>
                                        <p:attrNameLst>
                                          <p:attrName>style.visibility</p:attrName>
                                        </p:attrNameLst>
                                      </p:cBhvr>
                                      <p:to>
                                        <p:strVal val="visible"/>
                                      </p:to>
                                    </p:set>
                                    <p:anim calcmode="lin" valueType="num">
                                      <p:cBhvr>
                                        <p:cTn id="13" dur="500" fill="hold"/>
                                        <p:tgtEl>
                                          <p:spTgt spid="69"/>
                                        </p:tgtEl>
                                        <p:attrNameLst>
                                          <p:attrName>ppt_w</p:attrName>
                                        </p:attrNameLst>
                                      </p:cBhvr>
                                      <p:tavLst>
                                        <p:tav tm="0">
                                          <p:val>
                                            <p:fltVal val="0"/>
                                          </p:val>
                                        </p:tav>
                                        <p:tav tm="100000">
                                          <p:val>
                                            <p:strVal val="#ppt_w"/>
                                          </p:val>
                                        </p:tav>
                                      </p:tavLst>
                                    </p:anim>
                                    <p:anim calcmode="lin" valueType="num">
                                      <p:cBhvr>
                                        <p:cTn id="14" dur="500" fill="hold"/>
                                        <p:tgtEl>
                                          <p:spTgt spid="69"/>
                                        </p:tgtEl>
                                        <p:attrNameLst>
                                          <p:attrName>ppt_h</p:attrName>
                                        </p:attrNameLst>
                                      </p:cBhvr>
                                      <p:tavLst>
                                        <p:tav tm="0">
                                          <p:val>
                                            <p:fltVal val="0"/>
                                          </p:val>
                                        </p:tav>
                                        <p:tav tm="100000">
                                          <p:val>
                                            <p:strVal val="#ppt_h"/>
                                          </p:val>
                                        </p:tav>
                                      </p:tavLst>
                                    </p:anim>
                                    <p:animEffect transition="in" filter="fade">
                                      <p:cBhvr>
                                        <p:cTn id="15" dur="500"/>
                                        <p:tgtEl>
                                          <p:spTgt spid="69"/>
                                        </p:tgtEl>
                                      </p:cBhvr>
                                    </p:animEffect>
                                  </p:childTnLst>
                                </p:cTn>
                              </p:par>
                            </p:childTnLst>
                          </p:cTn>
                        </p:par>
                      </p:childTnLst>
                    </p:cTn>
                  </p:par>
                  <p:par>
                    <p:cTn id="16" fill="hold">
                      <p:stCondLst>
                        <p:cond delay="indefinite"/>
                      </p:stCondLst>
                      <p:childTnLst>
                        <p:par>
                          <p:cTn id="17" fill="hold">
                            <p:stCondLst>
                              <p:cond delay="0"/>
                            </p:stCondLst>
                            <p:childTnLst>
                              <p:par>
                                <p:cTn id="18" presetID="1" presetClass="exit" presetSubtype="0" fill="hold" grpId="1" nodeType="clickEffect">
                                  <p:stCondLst>
                                    <p:cond delay="0"/>
                                  </p:stCondLst>
                                  <p:childTnLst>
                                    <p:set>
                                      <p:cBhvr>
                                        <p:cTn id="19" dur="1" fill="hold">
                                          <p:stCondLst>
                                            <p:cond delay="0"/>
                                          </p:stCondLst>
                                        </p:cTn>
                                        <p:tgtEl>
                                          <p:spTgt spid="2"/>
                                        </p:tgtEl>
                                        <p:attrNameLst>
                                          <p:attrName>style.visibility</p:attrName>
                                        </p:attrNameLst>
                                      </p:cBhvr>
                                      <p:to>
                                        <p:strVal val="hidden"/>
                                      </p:to>
                                    </p:set>
                                  </p:childTnLst>
                                </p:cTn>
                              </p:par>
                              <p:par>
                                <p:cTn id="20" presetID="2" presetClass="entr" presetSubtype="4" fill="hold" grpId="0" nodeType="withEffect">
                                  <p:stCondLst>
                                    <p:cond delay="0"/>
                                  </p:stCondLst>
                                  <p:childTnLst>
                                    <p:set>
                                      <p:cBhvr>
                                        <p:cTn id="21" dur="1" fill="hold">
                                          <p:stCondLst>
                                            <p:cond delay="0"/>
                                          </p:stCondLst>
                                        </p:cTn>
                                        <p:tgtEl>
                                          <p:spTgt spid="14"/>
                                        </p:tgtEl>
                                        <p:attrNameLst>
                                          <p:attrName>style.visibility</p:attrName>
                                        </p:attrNameLst>
                                      </p:cBhvr>
                                      <p:to>
                                        <p:strVal val="visible"/>
                                      </p:to>
                                    </p:set>
                                    <p:anim calcmode="lin" valueType="num">
                                      <p:cBhvr additive="base">
                                        <p:cTn id="22" dur="500" fill="hold"/>
                                        <p:tgtEl>
                                          <p:spTgt spid="14"/>
                                        </p:tgtEl>
                                        <p:attrNameLst>
                                          <p:attrName>ppt_x</p:attrName>
                                        </p:attrNameLst>
                                      </p:cBhvr>
                                      <p:tavLst>
                                        <p:tav tm="0">
                                          <p:val>
                                            <p:strVal val="#ppt_x"/>
                                          </p:val>
                                        </p:tav>
                                        <p:tav tm="100000">
                                          <p:val>
                                            <p:strVal val="#ppt_x"/>
                                          </p:val>
                                        </p:tav>
                                      </p:tavLst>
                                    </p:anim>
                                    <p:anim calcmode="lin" valueType="num">
                                      <p:cBhvr additive="base">
                                        <p:cTn id="23" dur="500" fill="hold"/>
                                        <p:tgtEl>
                                          <p:spTgt spid="14"/>
                                        </p:tgtEl>
                                        <p:attrNameLst>
                                          <p:attrName>ppt_y</p:attrName>
                                        </p:attrNameLst>
                                      </p:cBhvr>
                                      <p:tavLst>
                                        <p:tav tm="0">
                                          <p:val>
                                            <p:strVal val="1+#ppt_h/2"/>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53" presetClass="entr" presetSubtype="16" fill="hold" grpId="0" nodeType="clickEffect">
                                  <p:stCondLst>
                                    <p:cond delay="0"/>
                                  </p:stCondLst>
                                  <p:childTnLst>
                                    <p:set>
                                      <p:cBhvr>
                                        <p:cTn id="27" dur="1" fill="hold">
                                          <p:stCondLst>
                                            <p:cond delay="0"/>
                                          </p:stCondLst>
                                        </p:cTn>
                                        <p:tgtEl>
                                          <p:spTgt spid="70"/>
                                        </p:tgtEl>
                                        <p:attrNameLst>
                                          <p:attrName>style.visibility</p:attrName>
                                        </p:attrNameLst>
                                      </p:cBhvr>
                                      <p:to>
                                        <p:strVal val="visible"/>
                                      </p:to>
                                    </p:set>
                                    <p:anim calcmode="lin" valueType="num">
                                      <p:cBhvr>
                                        <p:cTn id="28" dur="500" fill="hold"/>
                                        <p:tgtEl>
                                          <p:spTgt spid="70"/>
                                        </p:tgtEl>
                                        <p:attrNameLst>
                                          <p:attrName>ppt_w</p:attrName>
                                        </p:attrNameLst>
                                      </p:cBhvr>
                                      <p:tavLst>
                                        <p:tav tm="0">
                                          <p:val>
                                            <p:fltVal val="0"/>
                                          </p:val>
                                        </p:tav>
                                        <p:tav tm="100000">
                                          <p:val>
                                            <p:strVal val="#ppt_w"/>
                                          </p:val>
                                        </p:tav>
                                      </p:tavLst>
                                    </p:anim>
                                    <p:anim calcmode="lin" valueType="num">
                                      <p:cBhvr>
                                        <p:cTn id="29" dur="500" fill="hold"/>
                                        <p:tgtEl>
                                          <p:spTgt spid="70"/>
                                        </p:tgtEl>
                                        <p:attrNameLst>
                                          <p:attrName>ppt_h</p:attrName>
                                        </p:attrNameLst>
                                      </p:cBhvr>
                                      <p:tavLst>
                                        <p:tav tm="0">
                                          <p:val>
                                            <p:fltVal val="0"/>
                                          </p:val>
                                        </p:tav>
                                        <p:tav tm="100000">
                                          <p:val>
                                            <p:strVal val="#ppt_h"/>
                                          </p:val>
                                        </p:tav>
                                      </p:tavLst>
                                    </p:anim>
                                    <p:animEffect transition="in" filter="fade">
                                      <p:cBhvr>
                                        <p:cTn id="30" dur="500"/>
                                        <p:tgtEl>
                                          <p:spTgt spid="70"/>
                                        </p:tgtEl>
                                      </p:cBhvr>
                                    </p:animEffect>
                                  </p:childTnLst>
                                </p:cTn>
                              </p:par>
                            </p:childTnLst>
                          </p:cTn>
                        </p:par>
                      </p:childTnLst>
                    </p:cTn>
                  </p:par>
                  <p:par>
                    <p:cTn id="31" fill="hold">
                      <p:stCondLst>
                        <p:cond delay="indefinite"/>
                      </p:stCondLst>
                      <p:childTnLst>
                        <p:par>
                          <p:cTn id="32" fill="hold">
                            <p:stCondLst>
                              <p:cond delay="0"/>
                            </p:stCondLst>
                            <p:childTnLst>
                              <p:par>
                                <p:cTn id="33" presetID="1" presetClass="exit" presetSubtype="0" fill="hold" grpId="1" nodeType="clickEffect">
                                  <p:stCondLst>
                                    <p:cond delay="0"/>
                                  </p:stCondLst>
                                  <p:childTnLst>
                                    <p:set>
                                      <p:cBhvr>
                                        <p:cTn id="34" dur="1" fill="hold">
                                          <p:stCondLst>
                                            <p:cond delay="0"/>
                                          </p:stCondLst>
                                        </p:cTn>
                                        <p:tgtEl>
                                          <p:spTgt spid="14"/>
                                        </p:tgtEl>
                                        <p:attrNameLst>
                                          <p:attrName>style.visibility</p:attrName>
                                        </p:attrNameLst>
                                      </p:cBhvr>
                                      <p:to>
                                        <p:strVal val="hidden"/>
                                      </p:to>
                                    </p:set>
                                  </p:childTnLst>
                                </p:cTn>
                              </p:par>
                              <p:par>
                                <p:cTn id="35" presetID="2" presetClass="entr" presetSubtype="4" fill="hold" grpId="0" nodeType="withEffect">
                                  <p:stCondLst>
                                    <p:cond delay="0"/>
                                  </p:stCondLst>
                                  <p:childTnLst>
                                    <p:set>
                                      <p:cBhvr>
                                        <p:cTn id="36" dur="1" fill="hold">
                                          <p:stCondLst>
                                            <p:cond delay="0"/>
                                          </p:stCondLst>
                                        </p:cTn>
                                        <p:tgtEl>
                                          <p:spTgt spid="15"/>
                                        </p:tgtEl>
                                        <p:attrNameLst>
                                          <p:attrName>style.visibility</p:attrName>
                                        </p:attrNameLst>
                                      </p:cBhvr>
                                      <p:to>
                                        <p:strVal val="visible"/>
                                      </p:to>
                                    </p:set>
                                    <p:anim calcmode="lin" valueType="num">
                                      <p:cBhvr additive="base">
                                        <p:cTn id="37" dur="500" fill="hold"/>
                                        <p:tgtEl>
                                          <p:spTgt spid="15"/>
                                        </p:tgtEl>
                                        <p:attrNameLst>
                                          <p:attrName>ppt_x</p:attrName>
                                        </p:attrNameLst>
                                      </p:cBhvr>
                                      <p:tavLst>
                                        <p:tav tm="0">
                                          <p:val>
                                            <p:strVal val="#ppt_x"/>
                                          </p:val>
                                        </p:tav>
                                        <p:tav tm="100000">
                                          <p:val>
                                            <p:strVal val="#ppt_x"/>
                                          </p:val>
                                        </p:tav>
                                      </p:tavLst>
                                    </p:anim>
                                    <p:anim calcmode="lin" valueType="num">
                                      <p:cBhvr additive="base">
                                        <p:cTn id="38" dur="500" fill="hold"/>
                                        <p:tgtEl>
                                          <p:spTgt spid="15"/>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grpId="0" nodeType="clickEffect">
                                  <p:stCondLst>
                                    <p:cond delay="0"/>
                                  </p:stCondLst>
                                  <p:childTnLst>
                                    <p:set>
                                      <p:cBhvr>
                                        <p:cTn id="42" dur="1" fill="hold">
                                          <p:stCondLst>
                                            <p:cond delay="0"/>
                                          </p:stCondLst>
                                        </p:cTn>
                                        <p:tgtEl>
                                          <p:spTgt spid="87"/>
                                        </p:tgtEl>
                                        <p:attrNameLst>
                                          <p:attrName>style.visibility</p:attrName>
                                        </p:attrNameLst>
                                      </p:cBhvr>
                                      <p:to>
                                        <p:strVal val="visible"/>
                                      </p:to>
                                    </p:set>
                                    <p:anim calcmode="lin" valueType="num">
                                      <p:cBhvr additive="base">
                                        <p:cTn id="43" dur="500" fill="hold"/>
                                        <p:tgtEl>
                                          <p:spTgt spid="87"/>
                                        </p:tgtEl>
                                        <p:attrNameLst>
                                          <p:attrName>ppt_x</p:attrName>
                                        </p:attrNameLst>
                                      </p:cBhvr>
                                      <p:tavLst>
                                        <p:tav tm="0">
                                          <p:val>
                                            <p:strVal val="#ppt_x"/>
                                          </p:val>
                                        </p:tav>
                                        <p:tav tm="100000">
                                          <p:val>
                                            <p:strVal val="#ppt_x"/>
                                          </p:val>
                                        </p:tav>
                                      </p:tavLst>
                                    </p:anim>
                                    <p:anim calcmode="lin" valueType="num">
                                      <p:cBhvr additive="base">
                                        <p:cTn id="44" dur="500" fill="hold"/>
                                        <p:tgtEl>
                                          <p:spTgt spid="87"/>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stCondLst>
                                    <p:cond delay="0"/>
                                  </p:stCondLst>
                                  <p:childTnLst>
                                    <p:set>
                                      <p:cBhvr>
                                        <p:cTn id="46" dur="1" fill="hold">
                                          <p:stCondLst>
                                            <p:cond delay="0"/>
                                          </p:stCondLst>
                                        </p:cTn>
                                        <p:tgtEl>
                                          <p:spTgt spid="90"/>
                                        </p:tgtEl>
                                        <p:attrNameLst>
                                          <p:attrName>style.visibility</p:attrName>
                                        </p:attrNameLst>
                                      </p:cBhvr>
                                      <p:to>
                                        <p:strVal val="visible"/>
                                      </p:to>
                                    </p:set>
                                    <p:anim calcmode="lin" valueType="num">
                                      <p:cBhvr additive="base">
                                        <p:cTn id="47" dur="500" fill="hold"/>
                                        <p:tgtEl>
                                          <p:spTgt spid="90"/>
                                        </p:tgtEl>
                                        <p:attrNameLst>
                                          <p:attrName>ppt_x</p:attrName>
                                        </p:attrNameLst>
                                      </p:cBhvr>
                                      <p:tavLst>
                                        <p:tav tm="0">
                                          <p:val>
                                            <p:strVal val="#ppt_x"/>
                                          </p:val>
                                        </p:tav>
                                        <p:tav tm="100000">
                                          <p:val>
                                            <p:strVal val="#ppt_x"/>
                                          </p:val>
                                        </p:tav>
                                      </p:tavLst>
                                    </p:anim>
                                    <p:anim calcmode="lin" valueType="num">
                                      <p:cBhvr additive="base">
                                        <p:cTn id="48" dur="500" fill="hold"/>
                                        <p:tgtEl>
                                          <p:spTgt spid="90"/>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stCondLst>
                                    <p:cond delay="0"/>
                                  </p:stCondLst>
                                  <p:childTnLst>
                                    <p:set>
                                      <p:cBhvr>
                                        <p:cTn id="50" dur="1" fill="hold">
                                          <p:stCondLst>
                                            <p:cond delay="0"/>
                                          </p:stCondLst>
                                        </p:cTn>
                                        <p:tgtEl>
                                          <p:spTgt spid="27"/>
                                        </p:tgtEl>
                                        <p:attrNameLst>
                                          <p:attrName>style.visibility</p:attrName>
                                        </p:attrNameLst>
                                      </p:cBhvr>
                                      <p:to>
                                        <p:strVal val="visible"/>
                                      </p:to>
                                    </p:set>
                                    <p:anim calcmode="lin" valueType="num">
                                      <p:cBhvr additive="base">
                                        <p:cTn id="51" dur="500" fill="hold"/>
                                        <p:tgtEl>
                                          <p:spTgt spid="27"/>
                                        </p:tgtEl>
                                        <p:attrNameLst>
                                          <p:attrName>ppt_x</p:attrName>
                                        </p:attrNameLst>
                                      </p:cBhvr>
                                      <p:tavLst>
                                        <p:tav tm="0">
                                          <p:val>
                                            <p:strVal val="#ppt_x"/>
                                          </p:val>
                                        </p:tav>
                                        <p:tav tm="100000">
                                          <p:val>
                                            <p:strVal val="#ppt_x"/>
                                          </p:val>
                                        </p:tav>
                                      </p:tavLst>
                                    </p:anim>
                                    <p:anim calcmode="lin" valueType="num">
                                      <p:cBhvr additive="base">
                                        <p:cTn id="52" dur="500" fill="hold"/>
                                        <p:tgtEl>
                                          <p:spTgt spid="2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7" grpId="0"/>
      <p:bldP spid="90" grpId="0"/>
      <p:bldP spid="27" grpId="0"/>
      <p:bldP spid="2" grpId="0" animBg="1"/>
      <p:bldP spid="2" grpId="1" animBg="1"/>
      <p:bldP spid="14" grpId="0" animBg="1"/>
      <p:bldP spid="14" grpId="1" animBg="1"/>
      <p:bldP spid="15" grpId="0" animBg="1"/>
      <p:bldP spid="69" grpId="0"/>
      <p:bldP spid="70" grpId="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0A7120E-84F7-B545-BB65-591EFAD9641E}"/>
              </a:ext>
            </a:extLst>
          </p:cNvPr>
          <p:cNvSpPr>
            <a:spLocks noGrp="1"/>
          </p:cNvSpPr>
          <p:nvPr>
            <p:ph type="title"/>
          </p:nvPr>
        </p:nvSpPr>
        <p:spPr/>
        <p:txBody>
          <a:bodyPr/>
          <a:lstStyle/>
          <a:p>
            <a:r>
              <a:rPr lang="en-GB"/>
              <a:t>Route Based on Originating Virtual Port</a:t>
            </a:r>
          </a:p>
        </p:txBody>
      </p:sp>
      <p:sp>
        <p:nvSpPr>
          <p:cNvPr id="4" name="Subtitle 3">
            <a:extLst>
              <a:ext uri="{FF2B5EF4-FFF2-40B4-BE49-F238E27FC236}">
                <a16:creationId xmlns:a16="http://schemas.microsoft.com/office/drawing/2014/main" id="{A37DEAF8-D14E-FC49-885F-7672FE3483AB}"/>
              </a:ext>
            </a:extLst>
          </p:cNvPr>
          <p:cNvSpPr>
            <a:spLocks noGrp="1"/>
          </p:cNvSpPr>
          <p:nvPr>
            <p:ph type="subTitle" idx="10"/>
          </p:nvPr>
        </p:nvSpPr>
        <p:spPr/>
        <p:txBody>
          <a:bodyPr/>
          <a:lstStyle/>
          <a:p>
            <a:endParaRPr lang="en-GB"/>
          </a:p>
        </p:txBody>
      </p:sp>
      <p:sp>
        <p:nvSpPr>
          <p:cNvPr id="5" name="Rectangle 4">
            <a:extLst>
              <a:ext uri="{FF2B5EF4-FFF2-40B4-BE49-F238E27FC236}">
                <a16:creationId xmlns:a16="http://schemas.microsoft.com/office/drawing/2014/main" id="{1F6D21C4-53AE-0E4D-9B6A-5B8EB91A6406}"/>
              </a:ext>
            </a:extLst>
          </p:cNvPr>
          <p:cNvSpPr/>
          <p:nvPr/>
        </p:nvSpPr>
        <p:spPr>
          <a:xfrm>
            <a:off x="635057" y="2142235"/>
            <a:ext cx="3510455" cy="2664194"/>
          </a:xfrm>
          <a:prstGeom prst="rect">
            <a:avLst/>
          </a:prstGeom>
          <a:solidFill>
            <a:schemeClr val="bg1">
              <a:lumMod val="85000"/>
            </a:schemeClr>
          </a:solidFill>
          <a:ln w="28575">
            <a:noFill/>
            <a:prstDash val="dash"/>
          </a:ln>
          <a:effectLst/>
        </p:spPr>
        <p:style>
          <a:lnRef idx="1">
            <a:schemeClr val="accent3"/>
          </a:lnRef>
          <a:fillRef idx="3">
            <a:schemeClr val="accent3"/>
          </a:fillRef>
          <a:effectRef idx="2">
            <a:schemeClr val="accent3"/>
          </a:effectRef>
          <a:fontRef idx="minor">
            <a:schemeClr val="lt1"/>
          </a:fontRef>
        </p:style>
        <p:txBody>
          <a:bodyPr lIns="0" tIns="0" rIns="0" bIns="118841" rtlCol="0" anchor="b" anchorCtr="0"/>
          <a:lstStyle/>
          <a:p>
            <a:pPr algn="ctr"/>
            <a:endParaRPr lang="en-US" sz="1600" b="1">
              <a:solidFill>
                <a:srgbClr val="717074"/>
              </a:solidFill>
              <a:latin typeface="Metropolis"/>
              <a:ea typeface="Gotham Rounded Book" charset="0"/>
              <a:cs typeface="Gotham Rounded Book" charset="0"/>
            </a:endParaRPr>
          </a:p>
        </p:txBody>
      </p:sp>
      <p:grpSp>
        <p:nvGrpSpPr>
          <p:cNvPr id="6" name="Group 5">
            <a:extLst>
              <a:ext uri="{FF2B5EF4-FFF2-40B4-BE49-F238E27FC236}">
                <a16:creationId xmlns:a16="http://schemas.microsoft.com/office/drawing/2014/main" id="{51A3BA9C-AC8E-294E-938D-46F9ECE2DFBE}"/>
              </a:ext>
            </a:extLst>
          </p:cNvPr>
          <p:cNvGrpSpPr/>
          <p:nvPr/>
        </p:nvGrpSpPr>
        <p:grpSpPr>
          <a:xfrm>
            <a:off x="1234266" y="1628107"/>
            <a:ext cx="396412" cy="396570"/>
            <a:chOff x="2159140" y="7009631"/>
            <a:chExt cx="4501800" cy="4503600"/>
          </a:xfrm>
          <a:solidFill>
            <a:schemeClr val="tx1"/>
          </a:solidFill>
        </p:grpSpPr>
        <p:sp>
          <p:nvSpPr>
            <p:cNvPr id="7" name="Freeform: Shape 6">
              <a:extLst>
                <a:ext uri="{FF2B5EF4-FFF2-40B4-BE49-F238E27FC236}">
                  <a16:creationId xmlns:a16="http://schemas.microsoft.com/office/drawing/2014/main" id="{F50BE4A1-5938-C54E-895C-9365170842D1}"/>
                </a:ext>
              </a:extLst>
            </p:cNvPr>
            <p:cNvSpPr/>
            <p:nvPr/>
          </p:nvSpPr>
          <p:spPr>
            <a:xfrm>
              <a:off x="2159140" y="7009631"/>
              <a:ext cx="4501800" cy="4503600"/>
            </a:xfrm>
            <a:custGeom>
              <a:avLst/>
              <a:gdLst/>
              <a:ahLst/>
              <a:cxnLst>
                <a:cxn ang="3cd4">
                  <a:pos x="hc" y="t"/>
                </a:cxn>
                <a:cxn ang="cd2">
                  <a:pos x="l" y="vc"/>
                </a:cxn>
                <a:cxn ang="cd4">
                  <a:pos x="hc" y="b"/>
                </a:cxn>
                <a:cxn ang="0">
                  <a:pos x="r" y="vc"/>
                </a:cxn>
              </a:cxnLst>
              <a:rect l="l" t="t" r="r" b="b"/>
              <a:pathLst>
                <a:path w="12506" h="12511">
                  <a:moveTo>
                    <a:pt x="11985" y="521"/>
                  </a:moveTo>
                  <a:lnTo>
                    <a:pt x="11985" y="11990"/>
                  </a:lnTo>
                  <a:lnTo>
                    <a:pt x="517" y="11990"/>
                  </a:lnTo>
                  <a:lnTo>
                    <a:pt x="517" y="521"/>
                  </a:lnTo>
                  <a:close/>
                  <a:moveTo>
                    <a:pt x="12506" y="0"/>
                  </a:moveTo>
                  <a:lnTo>
                    <a:pt x="0" y="0"/>
                  </a:lnTo>
                  <a:lnTo>
                    <a:pt x="0" y="12511"/>
                  </a:lnTo>
                  <a:lnTo>
                    <a:pt x="12506" y="1251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8" name="Freeform: Shape 7">
              <a:extLst>
                <a:ext uri="{FF2B5EF4-FFF2-40B4-BE49-F238E27FC236}">
                  <a16:creationId xmlns:a16="http://schemas.microsoft.com/office/drawing/2014/main" id="{4064A24D-6214-B04D-8180-435DACAE646A}"/>
                </a:ext>
              </a:extLst>
            </p:cNvPr>
            <p:cNvSpPr/>
            <p:nvPr/>
          </p:nvSpPr>
          <p:spPr>
            <a:xfrm>
              <a:off x="2739820" y="8364671"/>
              <a:ext cx="3336120" cy="914400"/>
            </a:xfrm>
            <a:custGeom>
              <a:avLst/>
              <a:gdLst/>
              <a:ahLst/>
              <a:cxnLst>
                <a:cxn ang="3cd4">
                  <a:pos x="hc" y="t"/>
                </a:cxn>
                <a:cxn ang="cd2">
                  <a:pos x="l" y="vc"/>
                </a:cxn>
                <a:cxn ang="cd4">
                  <a:pos x="hc" y="b"/>
                </a:cxn>
                <a:cxn ang="0">
                  <a:pos x="r" y="vc"/>
                </a:cxn>
              </a:cxnLst>
              <a:rect l="l" t="t" r="r" b="b"/>
              <a:pathLst>
                <a:path w="9268" h="2541">
                  <a:moveTo>
                    <a:pt x="0" y="1269"/>
                  </a:moveTo>
                  <a:lnTo>
                    <a:pt x="1272" y="2541"/>
                  </a:lnTo>
                  <a:lnTo>
                    <a:pt x="1272" y="1848"/>
                  </a:lnTo>
                  <a:lnTo>
                    <a:pt x="9268" y="1848"/>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9" name="Freeform: Shape 8">
              <a:extLst>
                <a:ext uri="{FF2B5EF4-FFF2-40B4-BE49-F238E27FC236}">
                  <a16:creationId xmlns:a16="http://schemas.microsoft.com/office/drawing/2014/main" id="{36F5A22E-AA2A-0F45-AD32-F81927D35781}"/>
                </a:ext>
              </a:extLst>
            </p:cNvPr>
            <p:cNvSpPr/>
            <p:nvPr/>
          </p:nvSpPr>
          <p:spPr>
            <a:xfrm>
              <a:off x="2739820" y="10077192"/>
              <a:ext cx="3336120" cy="914400"/>
            </a:xfrm>
            <a:custGeom>
              <a:avLst/>
              <a:gdLst/>
              <a:ahLst/>
              <a:cxnLst>
                <a:cxn ang="3cd4">
                  <a:pos x="hc" y="t"/>
                </a:cxn>
                <a:cxn ang="cd2">
                  <a:pos x="l" y="vc"/>
                </a:cxn>
                <a:cxn ang="cd4">
                  <a:pos x="hc" y="b"/>
                </a:cxn>
                <a:cxn ang="0">
                  <a:pos x="r" y="vc"/>
                </a:cxn>
              </a:cxnLst>
              <a:rect l="l" t="t" r="r" b="b"/>
              <a:pathLst>
                <a:path w="9268" h="2541">
                  <a:moveTo>
                    <a:pt x="0" y="1273"/>
                  </a:moveTo>
                  <a:lnTo>
                    <a:pt x="1272" y="2541"/>
                  </a:lnTo>
                  <a:lnTo>
                    <a:pt x="1272" y="1847"/>
                  </a:lnTo>
                  <a:lnTo>
                    <a:pt x="9268" y="1847"/>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0" name="Freeform: Shape 9">
              <a:extLst>
                <a:ext uri="{FF2B5EF4-FFF2-40B4-BE49-F238E27FC236}">
                  <a16:creationId xmlns:a16="http://schemas.microsoft.com/office/drawing/2014/main" id="{9EC6A22C-3C13-F442-B5D1-91FEBB488FDA}"/>
                </a:ext>
              </a:extLst>
            </p:cNvPr>
            <p:cNvSpPr/>
            <p:nvPr/>
          </p:nvSpPr>
          <p:spPr>
            <a:xfrm>
              <a:off x="2739820" y="9220392"/>
              <a:ext cx="3336120" cy="914400"/>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52"/>
                  </a:lnTo>
                  <a:lnTo>
                    <a:pt x="7995" y="1852"/>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1" name="Freeform: Shape 10">
              <a:extLst>
                <a:ext uri="{FF2B5EF4-FFF2-40B4-BE49-F238E27FC236}">
                  <a16:creationId xmlns:a16="http://schemas.microsoft.com/office/drawing/2014/main" id="{15FAA88F-904C-6141-8C07-997573E5FF1C}"/>
                </a:ext>
              </a:extLst>
            </p:cNvPr>
            <p:cNvSpPr/>
            <p:nvPr/>
          </p:nvSpPr>
          <p:spPr>
            <a:xfrm>
              <a:off x="2739823" y="7507512"/>
              <a:ext cx="3325998" cy="914401"/>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48"/>
                  </a:lnTo>
                  <a:lnTo>
                    <a:pt x="7995" y="1848"/>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grpSp>
      <p:cxnSp>
        <p:nvCxnSpPr>
          <p:cNvPr id="12" name="Straight Connector 11">
            <a:extLst>
              <a:ext uri="{FF2B5EF4-FFF2-40B4-BE49-F238E27FC236}">
                <a16:creationId xmlns:a16="http://schemas.microsoft.com/office/drawing/2014/main" id="{32100861-3C48-F546-B29E-BF3AD3BBFBAD}"/>
              </a:ext>
            </a:extLst>
          </p:cNvPr>
          <p:cNvCxnSpPr>
            <a:cxnSpLocks/>
            <a:endCxn id="7" idx="2"/>
          </p:cNvCxnSpPr>
          <p:nvPr/>
        </p:nvCxnSpPr>
        <p:spPr bwMode="gray">
          <a:xfrm flipH="1" flipV="1">
            <a:off x="1432472" y="2024677"/>
            <a:ext cx="71479" cy="196374"/>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4C7F112F-0B4E-2E41-B326-C974ABC7467C}"/>
              </a:ext>
            </a:extLst>
          </p:cNvPr>
          <p:cNvCxnSpPr>
            <a:cxnSpLocks/>
          </p:cNvCxnSpPr>
          <p:nvPr/>
        </p:nvCxnSpPr>
        <p:spPr bwMode="gray">
          <a:xfrm flipV="1">
            <a:off x="1765660" y="3306271"/>
            <a:ext cx="0" cy="354179"/>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7" name="Rectangle 16">
            <a:extLst>
              <a:ext uri="{FF2B5EF4-FFF2-40B4-BE49-F238E27FC236}">
                <a16:creationId xmlns:a16="http://schemas.microsoft.com/office/drawing/2014/main" id="{646207F8-93A3-864A-8DA6-2B2AD1368FB1}"/>
              </a:ext>
            </a:extLst>
          </p:cNvPr>
          <p:cNvSpPr/>
          <p:nvPr/>
        </p:nvSpPr>
        <p:spPr bwMode="auto">
          <a:xfrm>
            <a:off x="457743" y="2713520"/>
            <a:ext cx="3942730" cy="369404"/>
          </a:xfrm>
          <a:prstGeom prst="rect">
            <a:avLst/>
          </a:prstGeom>
          <a:solidFill>
            <a:schemeClr val="accent1">
              <a:lumMod val="50000"/>
            </a:schemeClr>
          </a:solidFill>
          <a:ln>
            <a:solidFill>
              <a:schemeClr val="accent1">
                <a:lumMod val="50000"/>
              </a:schemeClr>
            </a:solidFill>
            <a:miter lim="800000"/>
            <a:headEnd/>
            <a:tailEnd/>
          </a:ln>
        </p:spPr>
        <p:style>
          <a:lnRef idx="2">
            <a:schemeClr val="dk1"/>
          </a:lnRef>
          <a:fillRef idx="1">
            <a:schemeClr val="lt1"/>
          </a:fillRef>
          <a:effectRef idx="0">
            <a:schemeClr val="dk1"/>
          </a:effectRef>
          <a:fontRef idx="minor">
            <a:schemeClr val="dk1"/>
          </a:fontRef>
        </p:style>
        <p:txBody>
          <a:bodyPr wrap="none" lIns="0" tIns="0" rIns="0" bIns="0" rtlCol="0" anchor="ctr"/>
          <a:lstStyle/>
          <a:p>
            <a:pPr algn="ctr"/>
            <a:r>
              <a:rPr lang="en-US" sz="1100" err="1">
                <a:solidFill>
                  <a:prstClr val="white"/>
                </a:solidFill>
                <a:latin typeface="Metropolis"/>
                <a:ea typeface="Gotham Rounded Book" charset="0"/>
                <a:cs typeface="Gotham Rounded Book" charset="0"/>
              </a:rPr>
              <a:t>vSS</a:t>
            </a:r>
            <a:r>
              <a:rPr lang="en-US" sz="1100">
                <a:solidFill>
                  <a:prstClr val="white"/>
                </a:solidFill>
                <a:latin typeface="Metropolis"/>
                <a:ea typeface="Gotham Rounded Book" charset="0"/>
                <a:cs typeface="Gotham Rounded Book" charset="0"/>
              </a:rPr>
              <a:t> / </a:t>
            </a:r>
            <a:r>
              <a:rPr lang="en-US" sz="1100" err="1">
                <a:solidFill>
                  <a:prstClr val="white"/>
                </a:solidFill>
                <a:latin typeface="Metropolis"/>
                <a:ea typeface="Gotham Rounded Book" charset="0"/>
                <a:cs typeface="Gotham Rounded Book" charset="0"/>
              </a:rPr>
              <a:t>vDS</a:t>
            </a:r>
            <a:endParaRPr lang="en-US" sz="1100">
              <a:solidFill>
                <a:prstClr val="white"/>
              </a:solidFill>
              <a:latin typeface="Metropolis"/>
              <a:ea typeface="Gotham Rounded Book" charset="0"/>
              <a:cs typeface="Gotham Rounded Book" charset="0"/>
            </a:endParaRPr>
          </a:p>
        </p:txBody>
      </p:sp>
      <p:sp>
        <p:nvSpPr>
          <p:cNvPr id="18" name="Rectangle 17">
            <a:extLst>
              <a:ext uri="{FF2B5EF4-FFF2-40B4-BE49-F238E27FC236}">
                <a16:creationId xmlns:a16="http://schemas.microsoft.com/office/drawing/2014/main" id="{B3F58026-D829-F148-A345-EE7A39F90890}"/>
              </a:ext>
            </a:extLst>
          </p:cNvPr>
          <p:cNvSpPr/>
          <p:nvPr/>
        </p:nvSpPr>
        <p:spPr bwMode="gray">
          <a:xfrm>
            <a:off x="1483765" y="2543889"/>
            <a:ext cx="1666875" cy="233570"/>
          </a:xfrm>
          <a:prstGeom prst="rect">
            <a:avLst/>
          </a:prstGeom>
          <a:solidFill>
            <a:srgbClr val="820024"/>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dirty="0"/>
              <a:t>Uplink Port Group</a:t>
            </a:r>
          </a:p>
        </p:txBody>
      </p:sp>
      <p:sp>
        <p:nvSpPr>
          <p:cNvPr id="19" name="Freeform 21">
            <a:extLst>
              <a:ext uri="{FF2B5EF4-FFF2-40B4-BE49-F238E27FC236}">
                <a16:creationId xmlns:a16="http://schemas.microsoft.com/office/drawing/2014/main" id="{AC066059-DE91-E04F-8505-88C6DBB72870}"/>
              </a:ext>
            </a:extLst>
          </p:cNvPr>
          <p:cNvSpPr>
            <a:spLocks noChangeAspect="1" noEditPoints="1"/>
          </p:cNvSpPr>
          <p:nvPr/>
        </p:nvSpPr>
        <p:spPr bwMode="auto">
          <a:xfrm>
            <a:off x="1315258" y="2188449"/>
            <a:ext cx="308460" cy="232520"/>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cxnSp>
        <p:nvCxnSpPr>
          <p:cNvPr id="20" name="Straight Connector 19">
            <a:extLst>
              <a:ext uri="{FF2B5EF4-FFF2-40B4-BE49-F238E27FC236}">
                <a16:creationId xmlns:a16="http://schemas.microsoft.com/office/drawing/2014/main" id="{CCA798E4-576C-394C-A163-72D73A99AF96}"/>
              </a:ext>
            </a:extLst>
          </p:cNvPr>
          <p:cNvCxnSpPr>
            <a:cxnSpLocks/>
          </p:cNvCxnSpPr>
          <p:nvPr/>
        </p:nvCxnSpPr>
        <p:spPr bwMode="gray">
          <a:xfrm flipH="1" flipV="1">
            <a:off x="1578274" y="2451293"/>
            <a:ext cx="281728" cy="92596"/>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7FB79486-E25C-C741-815E-7375A2B32048}"/>
              </a:ext>
            </a:extLst>
          </p:cNvPr>
          <p:cNvCxnSpPr>
            <a:cxnSpLocks/>
          </p:cNvCxnSpPr>
          <p:nvPr/>
        </p:nvCxnSpPr>
        <p:spPr bwMode="gray">
          <a:xfrm>
            <a:off x="2175428" y="2420969"/>
            <a:ext cx="0" cy="12292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462ED1C0-DE7C-E540-9EA1-E348847647DB}"/>
              </a:ext>
            </a:extLst>
          </p:cNvPr>
          <p:cNvCxnSpPr>
            <a:cxnSpLocks/>
            <a:endCxn id="57" idx="2"/>
          </p:cNvCxnSpPr>
          <p:nvPr/>
        </p:nvCxnSpPr>
        <p:spPr bwMode="gray">
          <a:xfrm flipV="1">
            <a:off x="2157402" y="2022915"/>
            <a:ext cx="43473" cy="17723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4" name="Rectangle 23">
            <a:extLst>
              <a:ext uri="{FF2B5EF4-FFF2-40B4-BE49-F238E27FC236}">
                <a16:creationId xmlns:a16="http://schemas.microsoft.com/office/drawing/2014/main" id="{658D3BC2-CBCB-284E-9EBE-20C884454EA1}"/>
              </a:ext>
            </a:extLst>
          </p:cNvPr>
          <p:cNvSpPr/>
          <p:nvPr/>
        </p:nvSpPr>
        <p:spPr bwMode="gray">
          <a:xfrm>
            <a:off x="1483765" y="3074795"/>
            <a:ext cx="1666875" cy="233885"/>
          </a:xfrm>
          <a:prstGeom prst="rect">
            <a:avLst/>
          </a:prstGeom>
          <a:solidFill>
            <a:schemeClr val="accent4"/>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000"/>
              <a:t>Test Port Group</a:t>
            </a:r>
          </a:p>
        </p:txBody>
      </p:sp>
      <p:sp>
        <p:nvSpPr>
          <p:cNvPr id="32" name="Rectangle 31">
            <a:extLst>
              <a:ext uri="{FF2B5EF4-FFF2-40B4-BE49-F238E27FC236}">
                <a16:creationId xmlns:a16="http://schemas.microsoft.com/office/drawing/2014/main" id="{E2FBECB3-BA4B-C74C-91E4-DDF51BE0115B}"/>
              </a:ext>
            </a:extLst>
          </p:cNvPr>
          <p:cNvSpPr/>
          <p:nvPr/>
        </p:nvSpPr>
        <p:spPr>
          <a:xfrm>
            <a:off x="644184" y="2181413"/>
            <a:ext cx="793226" cy="261610"/>
          </a:xfrm>
          <a:prstGeom prst="rect">
            <a:avLst/>
          </a:prstGeom>
        </p:spPr>
        <p:txBody>
          <a:bodyPr wrap="square">
            <a:spAutoFit/>
          </a:bodyPr>
          <a:lstStyle/>
          <a:p>
            <a:pPr algn="ctr"/>
            <a:r>
              <a:rPr lang="en-US" sz="1100" b="1">
                <a:latin typeface="Metropolis" pitchFamily="2" charset="77"/>
              </a:rPr>
              <a:t>vmnic0</a:t>
            </a:r>
            <a:endParaRPr lang="en-GB" sz="1100" b="1">
              <a:latin typeface="Metropolis" pitchFamily="2" charset="77"/>
            </a:endParaRPr>
          </a:p>
        </p:txBody>
      </p:sp>
      <p:sp>
        <p:nvSpPr>
          <p:cNvPr id="33" name="Rectangle 32">
            <a:extLst>
              <a:ext uri="{FF2B5EF4-FFF2-40B4-BE49-F238E27FC236}">
                <a16:creationId xmlns:a16="http://schemas.microsoft.com/office/drawing/2014/main" id="{9BE92C7B-E265-1442-84E4-ED5DBBF74721}"/>
              </a:ext>
            </a:extLst>
          </p:cNvPr>
          <p:cNvSpPr/>
          <p:nvPr/>
        </p:nvSpPr>
        <p:spPr>
          <a:xfrm>
            <a:off x="2201407" y="2185019"/>
            <a:ext cx="793226" cy="261610"/>
          </a:xfrm>
          <a:prstGeom prst="rect">
            <a:avLst/>
          </a:prstGeom>
        </p:spPr>
        <p:txBody>
          <a:bodyPr wrap="square">
            <a:spAutoFit/>
          </a:bodyPr>
          <a:lstStyle/>
          <a:p>
            <a:pPr algn="ctr"/>
            <a:r>
              <a:rPr lang="en-US" sz="1100" b="1">
                <a:latin typeface="Metropolis" pitchFamily="2" charset="77"/>
              </a:rPr>
              <a:t>vmnic1</a:t>
            </a:r>
            <a:endParaRPr lang="en-GB" sz="1100" b="1">
              <a:latin typeface="Metropolis" pitchFamily="2" charset="77"/>
            </a:endParaRPr>
          </a:p>
        </p:txBody>
      </p:sp>
      <p:grpSp>
        <p:nvGrpSpPr>
          <p:cNvPr id="56" name="Group 55">
            <a:extLst>
              <a:ext uri="{FF2B5EF4-FFF2-40B4-BE49-F238E27FC236}">
                <a16:creationId xmlns:a16="http://schemas.microsoft.com/office/drawing/2014/main" id="{46A5B25B-098F-AD4D-B7F0-CA140FB75180}"/>
              </a:ext>
            </a:extLst>
          </p:cNvPr>
          <p:cNvGrpSpPr/>
          <p:nvPr/>
        </p:nvGrpSpPr>
        <p:grpSpPr>
          <a:xfrm>
            <a:off x="2002669" y="1626345"/>
            <a:ext cx="396412" cy="396570"/>
            <a:chOff x="2159140" y="7009631"/>
            <a:chExt cx="4501800" cy="4503600"/>
          </a:xfrm>
          <a:solidFill>
            <a:schemeClr val="tx1"/>
          </a:solidFill>
        </p:grpSpPr>
        <p:sp>
          <p:nvSpPr>
            <p:cNvPr id="57" name="Freeform: Shape 6">
              <a:extLst>
                <a:ext uri="{FF2B5EF4-FFF2-40B4-BE49-F238E27FC236}">
                  <a16:creationId xmlns:a16="http://schemas.microsoft.com/office/drawing/2014/main" id="{3A32F4F6-161C-7947-9117-5D67CFB06A72}"/>
                </a:ext>
              </a:extLst>
            </p:cNvPr>
            <p:cNvSpPr/>
            <p:nvPr/>
          </p:nvSpPr>
          <p:spPr>
            <a:xfrm>
              <a:off x="2159140" y="7009631"/>
              <a:ext cx="4501800" cy="4503600"/>
            </a:xfrm>
            <a:custGeom>
              <a:avLst/>
              <a:gdLst/>
              <a:ahLst/>
              <a:cxnLst>
                <a:cxn ang="3cd4">
                  <a:pos x="hc" y="t"/>
                </a:cxn>
                <a:cxn ang="cd2">
                  <a:pos x="l" y="vc"/>
                </a:cxn>
                <a:cxn ang="cd4">
                  <a:pos x="hc" y="b"/>
                </a:cxn>
                <a:cxn ang="0">
                  <a:pos x="r" y="vc"/>
                </a:cxn>
              </a:cxnLst>
              <a:rect l="l" t="t" r="r" b="b"/>
              <a:pathLst>
                <a:path w="12506" h="12511">
                  <a:moveTo>
                    <a:pt x="11985" y="521"/>
                  </a:moveTo>
                  <a:lnTo>
                    <a:pt x="11985" y="11990"/>
                  </a:lnTo>
                  <a:lnTo>
                    <a:pt x="517" y="11990"/>
                  </a:lnTo>
                  <a:lnTo>
                    <a:pt x="517" y="521"/>
                  </a:lnTo>
                  <a:close/>
                  <a:moveTo>
                    <a:pt x="12506" y="0"/>
                  </a:moveTo>
                  <a:lnTo>
                    <a:pt x="0" y="0"/>
                  </a:lnTo>
                  <a:lnTo>
                    <a:pt x="0" y="12511"/>
                  </a:lnTo>
                  <a:lnTo>
                    <a:pt x="12506" y="1251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58" name="Freeform: Shape 7">
              <a:extLst>
                <a:ext uri="{FF2B5EF4-FFF2-40B4-BE49-F238E27FC236}">
                  <a16:creationId xmlns:a16="http://schemas.microsoft.com/office/drawing/2014/main" id="{8B28F522-C0A3-B543-B2FD-7C5917C35091}"/>
                </a:ext>
              </a:extLst>
            </p:cNvPr>
            <p:cNvSpPr/>
            <p:nvPr/>
          </p:nvSpPr>
          <p:spPr>
            <a:xfrm>
              <a:off x="2739820" y="8364671"/>
              <a:ext cx="3336120" cy="914400"/>
            </a:xfrm>
            <a:custGeom>
              <a:avLst/>
              <a:gdLst/>
              <a:ahLst/>
              <a:cxnLst>
                <a:cxn ang="3cd4">
                  <a:pos x="hc" y="t"/>
                </a:cxn>
                <a:cxn ang="cd2">
                  <a:pos x="l" y="vc"/>
                </a:cxn>
                <a:cxn ang="cd4">
                  <a:pos x="hc" y="b"/>
                </a:cxn>
                <a:cxn ang="0">
                  <a:pos x="r" y="vc"/>
                </a:cxn>
              </a:cxnLst>
              <a:rect l="l" t="t" r="r" b="b"/>
              <a:pathLst>
                <a:path w="9268" h="2541">
                  <a:moveTo>
                    <a:pt x="0" y="1269"/>
                  </a:moveTo>
                  <a:lnTo>
                    <a:pt x="1272" y="2541"/>
                  </a:lnTo>
                  <a:lnTo>
                    <a:pt x="1272" y="1848"/>
                  </a:lnTo>
                  <a:lnTo>
                    <a:pt x="9268" y="1848"/>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59" name="Freeform: Shape 8">
              <a:extLst>
                <a:ext uri="{FF2B5EF4-FFF2-40B4-BE49-F238E27FC236}">
                  <a16:creationId xmlns:a16="http://schemas.microsoft.com/office/drawing/2014/main" id="{FF2E2219-DB02-224B-9541-34CBF2D77828}"/>
                </a:ext>
              </a:extLst>
            </p:cNvPr>
            <p:cNvSpPr/>
            <p:nvPr/>
          </p:nvSpPr>
          <p:spPr>
            <a:xfrm>
              <a:off x="2739820" y="10077192"/>
              <a:ext cx="3336120" cy="914400"/>
            </a:xfrm>
            <a:custGeom>
              <a:avLst/>
              <a:gdLst/>
              <a:ahLst/>
              <a:cxnLst>
                <a:cxn ang="3cd4">
                  <a:pos x="hc" y="t"/>
                </a:cxn>
                <a:cxn ang="cd2">
                  <a:pos x="l" y="vc"/>
                </a:cxn>
                <a:cxn ang="cd4">
                  <a:pos x="hc" y="b"/>
                </a:cxn>
                <a:cxn ang="0">
                  <a:pos x="r" y="vc"/>
                </a:cxn>
              </a:cxnLst>
              <a:rect l="l" t="t" r="r" b="b"/>
              <a:pathLst>
                <a:path w="9268" h="2541">
                  <a:moveTo>
                    <a:pt x="0" y="1273"/>
                  </a:moveTo>
                  <a:lnTo>
                    <a:pt x="1272" y="2541"/>
                  </a:lnTo>
                  <a:lnTo>
                    <a:pt x="1272" y="1847"/>
                  </a:lnTo>
                  <a:lnTo>
                    <a:pt x="9268" y="1847"/>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60" name="Freeform: Shape 9">
              <a:extLst>
                <a:ext uri="{FF2B5EF4-FFF2-40B4-BE49-F238E27FC236}">
                  <a16:creationId xmlns:a16="http://schemas.microsoft.com/office/drawing/2014/main" id="{E67D157E-3ADE-4F46-8605-2411ED25CBE8}"/>
                </a:ext>
              </a:extLst>
            </p:cNvPr>
            <p:cNvSpPr/>
            <p:nvPr/>
          </p:nvSpPr>
          <p:spPr>
            <a:xfrm>
              <a:off x="2739820" y="9220392"/>
              <a:ext cx="3336120" cy="914400"/>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52"/>
                  </a:lnTo>
                  <a:lnTo>
                    <a:pt x="7995" y="1852"/>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61" name="Freeform: Shape 10">
              <a:extLst>
                <a:ext uri="{FF2B5EF4-FFF2-40B4-BE49-F238E27FC236}">
                  <a16:creationId xmlns:a16="http://schemas.microsoft.com/office/drawing/2014/main" id="{75C18E3B-2150-E64F-A5C6-BE04EC9A1BC4}"/>
                </a:ext>
              </a:extLst>
            </p:cNvPr>
            <p:cNvSpPr/>
            <p:nvPr/>
          </p:nvSpPr>
          <p:spPr>
            <a:xfrm>
              <a:off x="2739823" y="7507512"/>
              <a:ext cx="3325998" cy="914401"/>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48"/>
                  </a:lnTo>
                  <a:lnTo>
                    <a:pt x="7995" y="1848"/>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grpSp>
      <p:sp>
        <p:nvSpPr>
          <p:cNvPr id="64" name="Freeform 21">
            <a:extLst>
              <a:ext uri="{FF2B5EF4-FFF2-40B4-BE49-F238E27FC236}">
                <a16:creationId xmlns:a16="http://schemas.microsoft.com/office/drawing/2014/main" id="{CB9EC709-FE15-3D42-B3B4-CDD77FABE8EF}"/>
              </a:ext>
            </a:extLst>
          </p:cNvPr>
          <p:cNvSpPr>
            <a:spLocks noChangeAspect="1" noEditPoints="1"/>
          </p:cNvSpPr>
          <p:nvPr/>
        </p:nvSpPr>
        <p:spPr bwMode="auto">
          <a:xfrm>
            <a:off x="2030675" y="2186764"/>
            <a:ext cx="308460" cy="249980"/>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65" name="Rectangle 64">
            <a:extLst>
              <a:ext uri="{FF2B5EF4-FFF2-40B4-BE49-F238E27FC236}">
                <a16:creationId xmlns:a16="http://schemas.microsoft.com/office/drawing/2014/main" id="{2E039C8A-B445-C94E-BC06-85AED453882B}"/>
              </a:ext>
            </a:extLst>
          </p:cNvPr>
          <p:cNvSpPr/>
          <p:nvPr/>
        </p:nvSpPr>
        <p:spPr>
          <a:xfrm>
            <a:off x="1572447" y="1385412"/>
            <a:ext cx="1489510" cy="276999"/>
          </a:xfrm>
          <a:prstGeom prst="rect">
            <a:avLst/>
          </a:prstGeom>
        </p:spPr>
        <p:txBody>
          <a:bodyPr wrap="none">
            <a:spAutoFit/>
          </a:bodyPr>
          <a:lstStyle/>
          <a:p>
            <a:r>
              <a:rPr lang="en-US" sz="1200" dirty="0">
                <a:solidFill>
                  <a:schemeClr val="tx2"/>
                </a:solidFill>
              </a:rPr>
              <a:t>Physical Switches</a:t>
            </a:r>
          </a:p>
        </p:txBody>
      </p:sp>
      <p:sp>
        <p:nvSpPr>
          <p:cNvPr id="66" name="Rectangle 65">
            <a:extLst>
              <a:ext uri="{FF2B5EF4-FFF2-40B4-BE49-F238E27FC236}">
                <a16:creationId xmlns:a16="http://schemas.microsoft.com/office/drawing/2014/main" id="{B765A2ED-1C73-CA4D-AA6A-4D297FE6F33F}"/>
              </a:ext>
            </a:extLst>
          </p:cNvPr>
          <p:cNvSpPr/>
          <p:nvPr/>
        </p:nvSpPr>
        <p:spPr>
          <a:xfrm>
            <a:off x="1722087" y="4437096"/>
            <a:ext cx="1301958" cy="369332"/>
          </a:xfrm>
          <a:prstGeom prst="rect">
            <a:avLst/>
          </a:prstGeom>
        </p:spPr>
        <p:txBody>
          <a:bodyPr wrap="none">
            <a:spAutoFit/>
          </a:bodyPr>
          <a:lstStyle/>
          <a:p>
            <a:pPr algn="ctr"/>
            <a:r>
              <a:rPr lang="en-US" b="1" dirty="0" err="1">
                <a:solidFill>
                  <a:srgbClr val="717074"/>
                </a:solidFill>
                <a:ea typeface="Gotham Rounded Book" charset="0"/>
                <a:cs typeface="Gotham Rounded Book" charset="0"/>
              </a:rPr>
              <a:t>ESXi</a:t>
            </a:r>
            <a:r>
              <a:rPr lang="en-US" b="1" dirty="0">
                <a:solidFill>
                  <a:srgbClr val="717074"/>
                </a:solidFill>
                <a:ea typeface="Gotham Rounded Book" charset="0"/>
                <a:cs typeface="Gotham Rounded Book" charset="0"/>
              </a:rPr>
              <a:t> Host</a:t>
            </a:r>
          </a:p>
        </p:txBody>
      </p:sp>
      <p:cxnSp>
        <p:nvCxnSpPr>
          <p:cNvPr id="76" name="Straight Connector 75">
            <a:extLst>
              <a:ext uri="{FF2B5EF4-FFF2-40B4-BE49-F238E27FC236}">
                <a16:creationId xmlns:a16="http://schemas.microsoft.com/office/drawing/2014/main" id="{BD086426-C3B6-7548-A512-D98E24910FA8}"/>
              </a:ext>
            </a:extLst>
          </p:cNvPr>
          <p:cNvCxnSpPr>
            <a:cxnSpLocks/>
          </p:cNvCxnSpPr>
          <p:nvPr/>
        </p:nvCxnSpPr>
        <p:spPr bwMode="gray">
          <a:xfrm flipV="1">
            <a:off x="2325350" y="3306271"/>
            <a:ext cx="0" cy="354179"/>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79" name="Group 78">
            <a:extLst>
              <a:ext uri="{FF2B5EF4-FFF2-40B4-BE49-F238E27FC236}">
                <a16:creationId xmlns:a16="http://schemas.microsoft.com/office/drawing/2014/main" id="{FC07CC52-6B0C-934D-A4D7-4A28D4C931BA}"/>
              </a:ext>
            </a:extLst>
          </p:cNvPr>
          <p:cNvGrpSpPr/>
          <p:nvPr/>
        </p:nvGrpSpPr>
        <p:grpSpPr>
          <a:xfrm>
            <a:off x="1513037" y="3676239"/>
            <a:ext cx="475288" cy="475288"/>
            <a:chOff x="6490447" y="2136284"/>
            <a:chExt cx="1828959" cy="1828959"/>
          </a:xfrm>
        </p:grpSpPr>
        <p:sp>
          <p:nvSpPr>
            <p:cNvPr id="77" name="Oval 76">
              <a:extLst>
                <a:ext uri="{FF2B5EF4-FFF2-40B4-BE49-F238E27FC236}">
                  <a16:creationId xmlns:a16="http://schemas.microsoft.com/office/drawing/2014/main" id="{E2B5727F-D82D-9E4E-B74E-71070957070D}"/>
                </a:ext>
              </a:extLst>
            </p:cNvPr>
            <p:cNvSpPr/>
            <p:nvPr/>
          </p:nvSpPr>
          <p:spPr>
            <a:xfrm>
              <a:off x="6490447" y="2136284"/>
              <a:ext cx="1828959" cy="1828959"/>
            </a:xfrm>
            <a:prstGeom prst="ellipse">
              <a:avLst/>
            </a:prstGeom>
            <a:solidFill>
              <a:schemeClr val="accent4"/>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78" name="Freeform 5">
              <a:extLst>
                <a:ext uri="{FF2B5EF4-FFF2-40B4-BE49-F238E27FC236}">
                  <a16:creationId xmlns:a16="http://schemas.microsoft.com/office/drawing/2014/main" id="{B4AE39C6-7D46-644C-965D-DA6FCDBD71C3}"/>
                </a:ext>
              </a:extLst>
            </p:cNvPr>
            <p:cNvSpPr>
              <a:spLocks noChangeAspect="1" noEditPoints="1"/>
            </p:cNvSpPr>
            <p:nvPr/>
          </p:nvSpPr>
          <p:spPr bwMode="auto">
            <a:xfrm>
              <a:off x="6857538" y="2502679"/>
              <a:ext cx="1096167" cy="1096167"/>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80" name="Group 79">
            <a:extLst>
              <a:ext uri="{FF2B5EF4-FFF2-40B4-BE49-F238E27FC236}">
                <a16:creationId xmlns:a16="http://schemas.microsoft.com/office/drawing/2014/main" id="{86A5B2AC-D114-944F-BB2C-062175EFB8EE}"/>
              </a:ext>
            </a:extLst>
          </p:cNvPr>
          <p:cNvGrpSpPr/>
          <p:nvPr/>
        </p:nvGrpSpPr>
        <p:grpSpPr>
          <a:xfrm>
            <a:off x="2086936" y="3676239"/>
            <a:ext cx="475288" cy="475288"/>
            <a:chOff x="6490447" y="2136284"/>
            <a:chExt cx="1828959" cy="1828959"/>
          </a:xfrm>
        </p:grpSpPr>
        <p:sp>
          <p:nvSpPr>
            <p:cNvPr id="81" name="Oval 80">
              <a:extLst>
                <a:ext uri="{FF2B5EF4-FFF2-40B4-BE49-F238E27FC236}">
                  <a16:creationId xmlns:a16="http://schemas.microsoft.com/office/drawing/2014/main" id="{37B016E6-3998-BB47-90E2-ABB5F3EBBD3F}"/>
                </a:ext>
              </a:extLst>
            </p:cNvPr>
            <p:cNvSpPr/>
            <p:nvPr/>
          </p:nvSpPr>
          <p:spPr>
            <a:xfrm>
              <a:off x="6490447" y="2136284"/>
              <a:ext cx="1828959" cy="1828959"/>
            </a:xfrm>
            <a:prstGeom prst="ellipse">
              <a:avLst/>
            </a:prstGeom>
            <a:solidFill>
              <a:schemeClr val="accent4"/>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82" name="Freeform 5">
              <a:extLst>
                <a:ext uri="{FF2B5EF4-FFF2-40B4-BE49-F238E27FC236}">
                  <a16:creationId xmlns:a16="http://schemas.microsoft.com/office/drawing/2014/main" id="{47463587-8126-8A4D-8A2F-EE7E65DF8080}"/>
                </a:ext>
              </a:extLst>
            </p:cNvPr>
            <p:cNvSpPr>
              <a:spLocks noChangeAspect="1" noEditPoints="1"/>
            </p:cNvSpPr>
            <p:nvPr/>
          </p:nvSpPr>
          <p:spPr bwMode="auto">
            <a:xfrm>
              <a:off x="6857538" y="2502679"/>
              <a:ext cx="1096167" cy="1096167"/>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cxnSp>
        <p:nvCxnSpPr>
          <p:cNvPr id="83" name="Straight Connector 82">
            <a:extLst>
              <a:ext uri="{FF2B5EF4-FFF2-40B4-BE49-F238E27FC236}">
                <a16:creationId xmlns:a16="http://schemas.microsoft.com/office/drawing/2014/main" id="{9D56808A-DCA0-BD42-A412-677FCCCAA410}"/>
              </a:ext>
            </a:extLst>
          </p:cNvPr>
          <p:cNvCxnSpPr>
            <a:cxnSpLocks/>
          </p:cNvCxnSpPr>
          <p:nvPr/>
        </p:nvCxnSpPr>
        <p:spPr bwMode="gray">
          <a:xfrm flipV="1">
            <a:off x="2895562" y="3306271"/>
            <a:ext cx="0" cy="354179"/>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84" name="Group 83">
            <a:extLst>
              <a:ext uri="{FF2B5EF4-FFF2-40B4-BE49-F238E27FC236}">
                <a16:creationId xmlns:a16="http://schemas.microsoft.com/office/drawing/2014/main" id="{FD397572-B8AE-4342-A17F-FC4A427975BC}"/>
              </a:ext>
            </a:extLst>
          </p:cNvPr>
          <p:cNvGrpSpPr/>
          <p:nvPr/>
        </p:nvGrpSpPr>
        <p:grpSpPr>
          <a:xfrm>
            <a:off x="2657148" y="3676239"/>
            <a:ext cx="475288" cy="475288"/>
            <a:chOff x="6490447" y="2136284"/>
            <a:chExt cx="1828959" cy="1828959"/>
          </a:xfrm>
        </p:grpSpPr>
        <p:sp>
          <p:nvSpPr>
            <p:cNvPr id="85" name="Oval 84">
              <a:extLst>
                <a:ext uri="{FF2B5EF4-FFF2-40B4-BE49-F238E27FC236}">
                  <a16:creationId xmlns:a16="http://schemas.microsoft.com/office/drawing/2014/main" id="{DE6B1478-3983-FE43-82E6-CB246D1A0AFB}"/>
                </a:ext>
              </a:extLst>
            </p:cNvPr>
            <p:cNvSpPr/>
            <p:nvPr/>
          </p:nvSpPr>
          <p:spPr>
            <a:xfrm>
              <a:off x="6490447" y="2136284"/>
              <a:ext cx="1828959" cy="1828959"/>
            </a:xfrm>
            <a:prstGeom prst="ellipse">
              <a:avLst/>
            </a:prstGeom>
            <a:solidFill>
              <a:schemeClr val="accent4"/>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86" name="Freeform 5">
              <a:extLst>
                <a:ext uri="{FF2B5EF4-FFF2-40B4-BE49-F238E27FC236}">
                  <a16:creationId xmlns:a16="http://schemas.microsoft.com/office/drawing/2014/main" id="{F42E8184-35D3-9148-A57F-2BD85C44C06F}"/>
                </a:ext>
              </a:extLst>
            </p:cNvPr>
            <p:cNvSpPr>
              <a:spLocks noChangeAspect="1" noEditPoints="1"/>
            </p:cNvSpPr>
            <p:nvPr/>
          </p:nvSpPr>
          <p:spPr bwMode="auto">
            <a:xfrm>
              <a:off x="6857538" y="2502679"/>
              <a:ext cx="1096167" cy="1096167"/>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87" name="Content Placeholder 2">
            <a:extLst>
              <a:ext uri="{FF2B5EF4-FFF2-40B4-BE49-F238E27FC236}">
                <a16:creationId xmlns:a16="http://schemas.microsoft.com/office/drawing/2014/main" id="{7C0F171E-719D-7A42-ABAA-007CA4B9EA0F}"/>
              </a:ext>
            </a:extLst>
          </p:cNvPr>
          <p:cNvSpPr txBox="1">
            <a:spLocks/>
          </p:cNvSpPr>
          <p:nvPr/>
        </p:nvSpPr>
        <p:spPr>
          <a:xfrm>
            <a:off x="4718855" y="1453182"/>
            <a:ext cx="7089686" cy="1260413"/>
          </a:xfrm>
          <a:prstGeom prst="rect">
            <a:avLst/>
          </a:prstGeom>
        </p:spPr>
        <p:txBody>
          <a:bodyPr/>
          <a:lstStyle>
            <a:lvl1pPr marL="0" indent="0" algn="l" defTabSz="914400" rtl="0" eaLnBrk="1" latinLnBrk="0" hangingPunct="1">
              <a:lnSpc>
                <a:spcPct val="100000"/>
              </a:lnSpc>
              <a:spcBef>
                <a:spcPts val="1800"/>
              </a:spcBef>
              <a:buClr>
                <a:schemeClr val="tx1">
                  <a:lumMod val="60000"/>
                  <a:lumOff val="40000"/>
                </a:schemeClr>
              </a:buClr>
              <a:buSzPct val="90000"/>
              <a:buFont typeface="Arial" panose="020B0604020202020204" pitchFamily="34" charset="0"/>
              <a:buChar char="​"/>
              <a:defRPr sz="2000" kern="1200">
                <a:solidFill>
                  <a:schemeClr val="tx2"/>
                </a:solidFill>
                <a:latin typeface="+mn-lt"/>
                <a:ea typeface="+mn-ea"/>
                <a:cs typeface="+mn-cs"/>
              </a:defRPr>
            </a:lvl1pPr>
            <a:lvl2pPr marL="457200" indent="-184150" algn="l" defTabSz="914400" rtl="0" eaLnBrk="1" latinLnBrk="0" hangingPunct="1">
              <a:lnSpc>
                <a:spcPct val="100000"/>
              </a:lnSpc>
              <a:spcBef>
                <a:spcPts val="300"/>
              </a:spcBef>
              <a:buClr>
                <a:schemeClr val="tx2"/>
              </a:buClr>
              <a:buSzPct val="90000"/>
              <a:buFont typeface="Arial" panose="020B0604020202020204" pitchFamily="34" charset="0"/>
              <a:buChar char="•"/>
              <a:defRPr sz="1800" kern="1200">
                <a:solidFill>
                  <a:schemeClr val="tx2"/>
                </a:solidFill>
                <a:latin typeface="+mn-lt"/>
                <a:ea typeface="+mn-ea"/>
                <a:cs typeface="+mn-cs"/>
              </a:defRPr>
            </a:lvl2pPr>
            <a:lvl3pPr marL="744538" indent="-169863" algn="l" defTabSz="914400" rtl="0" eaLnBrk="1" latinLnBrk="0" hangingPunct="1">
              <a:lnSpc>
                <a:spcPct val="100000"/>
              </a:lnSpc>
              <a:spcBef>
                <a:spcPts val="300"/>
              </a:spcBef>
              <a:spcAft>
                <a:spcPts val="0"/>
              </a:spcAft>
              <a:buClr>
                <a:schemeClr val="tx2"/>
              </a:buClr>
              <a:buSzPct val="90000"/>
              <a:buFont typeface="Camphor Std" panose="020B0504030404020204" pitchFamily="34" charset="0"/>
              <a:buChar char="–"/>
              <a:defRPr sz="1600" kern="1200">
                <a:solidFill>
                  <a:schemeClr val="tx2"/>
                </a:solidFill>
                <a:latin typeface="+mn-lt"/>
                <a:ea typeface="+mn-ea"/>
                <a:cs typeface="+mn-cs"/>
              </a:defRPr>
            </a:lvl3pPr>
            <a:lvl4pPr marL="969963" indent="-166688" algn="l" defTabSz="914400" rtl="0" eaLnBrk="1" latinLnBrk="0" hangingPunct="1">
              <a:lnSpc>
                <a:spcPct val="100000"/>
              </a:lnSpc>
              <a:spcBef>
                <a:spcPts val="300"/>
              </a:spcBef>
              <a:buClr>
                <a:schemeClr val="tx2"/>
              </a:buClr>
              <a:buSzPct val="90000"/>
              <a:buFont typeface="Arial" panose="020B0604020202020204" pitchFamily="34" charset="0"/>
              <a:buChar char="•"/>
              <a:defRPr sz="1400" kern="1200">
                <a:solidFill>
                  <a:schemeClr val="tx2"/>
                </a:solidFill>
                <a:latin typeface="+mn-lt"/>
                <a:ea typeface="+mn-ea"/>
                <a:cs typeface="+mn-cs"/>
              </a:defRPr>
            </a:lvl4pPr>
            <a:lvl5pPr marL="1143000" indent="-138113" algn="l" defTabSz="914400" rtl="0" eaLnBrk="1" latinLnBrk="0" hangingPunct="1">
              <a:lnSpc>
                <a:spcPct val="100000"/>
              </a:lnSpc>
              <a:spcBef>
                <a:spcPts val="300"/>
              </a:spcBef>
              <a:buClr>
                <a:schemeClr val="tx2"/>
              </a:buClr>
              <a:buSzPct val="90000"/>
              <a:buFont typeface="Camphor Std" panose="020B0504030404020204" pitchFamily="34" charset="0"/>
              <a:buChar char="–"/>
              <a:tabLst/>
              <a:defRPr sz="1400" kern="1200">
                <a:solidFill>
                  <a:schemeClr val="tx2"/>
                </a:solidFill>
                <a:latin typeface="+mn-lt"/>
                <a:ea typeface="+mn-ea"/>
                <a:cs typeface="+mn-cs"/>
              </a:defRPr>
            </a:lvl5pPr>
            <a:lvl6pPr marL="228600" indent="-228600" algn="l" defTabSz="914400" rtl="0" eaLnBrk="1" latinLnBrk="0" hangingPunct="1">
              <a:lnSpc>
                <a:spcPct val="100000"/>
              </a:lnSpc>
              <a:spcBef>
                <a:spcPts val="1800"/>
              </a:spcBef>
              <a:buClr>
                <a:schemeClr val="tx2"/>
              </a:buClr>
              <a:buSzPct val="90000"/>
              <a:buFont typeface="+mj-lt"/>
              <a:buAutoNum type="arabicPeriod"/>
              <a:defRPr sz="2000" kern="1200">
                <a:solidFill>
                  <a:schemeClr val="tx2"/>
                </a:solidFill>
                <a:latin typeface="+mn-lt"/>
                <a:ea typeface="+mn-ea"/>
                <a:cs typeface="+mn-cs"/>
              </a:defRPr>
            </a:lvl6pPr>
            <a:lvl7pPr marL="512763" indent="-228600" algn="l" defTabSz="914400" rtl="0" eaLnBrk="1" latinLnBrk="0" hangingPunct="1">
              <a:lnSpc>
                <a:spcPct val="100000"/>
              </a:lnSpc>
              <a:spcBef>
                <a:spcPts val="300"/>
              </a:spcBef>
              <a:buClr>
                <a:schemeClr val="tx2"/>
              </a:buClr>
              <a:buSzPct val="90000"/>
              <a:buFont typeface="+mj-lt"/>
              <a:buAutoNum type="alphaLcPeriod"/>
              <a:defRPr sz="1600" kern="1200">
                <a:solidFill>
                  <a:schemeClr val="tx2"/>
                </a:solidFill>
                <a:latin typeface="+mn-lt"/>
                <a:ea typeface="+mn-ea"/>
                <a:cs typeface="+mn-cs"/>
              </a:defRPr>
            </a:lvl7pPr>
            <a:lvl8pPr marL="741363" indent="-166688" algn="l" defTabSz="914400" rtl="0" eaLnBrk="1" latinLnBrk="0" hangingPunct="1">
              <a:lnSpc>
                <a:spcPct val="90000"/>
              </a:lnSpc>
              <a:spcBef>
                <a:spcPts val="600"/>
              </a:spcBef>
              <a:buClr>
                <a:schemeClr val="tx2"/>
              </a:buClr>
              <a:buSzPct val="90000"/>
              <a:buFont typeface="+mj-lt"/>
              <a:buAutoNum type="romanLcPeriod"/>
              <a:defRPr sz="1400" kern="1200">
                <a:solidFill>
                  <a:schemeClr val="tx2"/>
                </a:solidFill>
                <a:latin typeface="+mn-lt"/>
                <a:ea typeface="+mn-ea"/>
                <a:cs typeface="+mn-cs"/>
              </a:defRPr>
            </a:lvl8pPr>
            <a:lvl9pPr marL="284163" indent="-284163" algn="l" defTabSz="914400" rtl="0" eaLnBrk="1" latinLnBrk="0" hangingPunct="1">
              <a:lnSpc>
                <a:spcPct val="100000"/>
              </a:lnSpc>
              <a:spcBef>
                <a:spcPts val="1800"/>
              </a:spcBef>
              <a:buClr>
                <a:schemeClr val="tx2"/>
              </a:buClr>
              <a:buSzPct val="90000"/>
              <a:buFont typeface="+mj-lt"/>
              <a:buAutoNum type="alphaUcPeriod"/>
              <a:defRPr sz="2000" kern="1200">
                <a:solidFill>
                  <a:schemeClr val="tx2"/>
                </a:solidFill>
                <a:latin typeface="+mn-lt"/>
                <a:ea typeface="+mn-ea"/>
                <a:cs typeface="+mn-cs"/>
              </a:defRPr>
            </a:lvl9pPr>
          </a:lstStyle>
          <a:p>
            <a:r>
              <a:rPr lang="en-US" sz="1800"/>
              <a:t>1. When a new VM gets connected to the port group, </a:t>
            </a:r>
            <a:r>
              <a:rPr lang="en-US" sz="1800" err="1"/>
              <a:t>vSwitch</a:t>
            </a:r>
            <a:r>
              <a:rPr lang="en-US" sz="1800"/>
              <a:t> selects one of the uplinks in the </a:t>
            </a:r>
            <a:r>
              <a:rPr lang="en-US" sz="1800" b="1" u="sng"/>
              <a:t>active uplinks</a:t>
            </a:r>
            <a:r>
              <a:rPr lang="en-US" sz="1800"/>
              <a:t> list (internal algorithm) and then pins the respective VM’ s traffic to that uplink. The algorithm takes the virtual port ID of the VM and the number of uplinks into account. </a:t>
            </a:r>
          </a:p>
          <a:p>
            <a:endParaRPr lang="en-US" sz="1800"/>
          </a:p>
        </p:txBody>
      </p:sp>
      <p:sp>
        <p:nvSpPr>
          <p:cNvPr id="90" name="Content Placeholder 2">
            <a:extLst>
              <a:ext uri="{FF2B5EF4-FFF2-40B4-BE49-F238E27FC236}">
                <a16:creationId xmlns:a16="http://schemas.microsoft.com/office/drawing/2014/main" id="{6B4333EE-7965-7241-BFFC-F1DC02B29F8D}"/>
              </a:ext>
            </a:extLst>
          </p:cNvPr>
          <p:cNvSpPr txBox="1">
            <a:spLocks/>
          </p:cNvSpPr>
          <p:nvPr/>
        </p:nvSpPr>
        <p:spPr>
          <a:xfrm>
            <a:off x="4682632" y="2942863"/>
            <a:ext cx="7125909" cy="3469118"/>
          </a:xfrm>
          <a:prstGeom prst="rect">
            <a:avLst/>
          </a:prstGeom>
        </p:spPr>
        <p:txBody>
          <a:bodyPr/>
          <a:lstStyle>
            <a:lvl1pPr marL="0" indent="0" algn="l" defTabSz="914400" rtl="0" eaLnBrk="1" latinLnBrk="0" hangingPunct="1">
              <a:lnSpc>
                <a:spcPct val="100000"/>
              </a:lnSpc>
              <a:spcBef>
                <a:spcPts val="1800"/>
              </a:spcBef>
              <a:buClr>
                <a:schemeClr val="tx1">
                  <a:lumMod val="60000"/>
                  <a:lumOff val="40000"/>
                </a:schemeClr>
              </a:buClr>
              <a:buSzPct val="90000"/>
              <a:buFont typeface="Arial" panose="020B0604020202020204" pitchFamily="34" charset="0"/>
              <a:buChar char="​"/>
              <a:defRPr sz="2000" kern="1200">
                <a:solidFill>
                  <a:schemeClr val="tx2"/>
                </a:solidFill>
                <a:latin typeface="+mn-lt"/>
                <a:ea typeface="+mn-ea"/>
                <a:cs typeface="+mn-cs"/>
              </a:defRPr>
            </a:lvl1pPr>
            <a:lvl2pPr marL="457200" indent="-184150" algn="l" defTabSz="914400" rtl="0" eaLnBrk="1" latinLnBrk="0" hangingPunct="1">
              <a:lnSpc>
                <a:spcPct val="100000"/>
              </a:lnSpc>
              <a:spcBef>
                <a:spcPts val="300"/>
              </a:spcBef>
              <a:buClr>
                <a:schemeClr val="tx2"/>
              </a:buClr>
              <a:buSzPct val="90000"/>
              <a:buFont typeface="Arial" panose="020B0604020202020204" pitchFamily="34" charset="0"/>
              <a:buChar char="•"/>
              <a:defRPr sz="1800" kern="1200">
                <a:solidFill>
                  <a:schemeClr val="tx2"/>
                </a:solidFill>
                <a:latin typeface="+mn-lt"/>
                <a:ea typeface="+mn-ea"/>
                <a:cs typeface="+mn-cs"/>
              </a:defRPr>
            </a:lvl2pPr>
            <a:lvl3pPr marL="744538" indent="-169863" algn="l" defTabSz="914400" rtl="0" eaLnBrk="1" latinLnBrk="0" hangingPunct="1">
              <a:lnSpc>
                <a:spcPct val="100000"/>
              </a:lnSpc>
              <a:spcBef>
                <a:spcPts val="300"/>
              </a:spcBef>
              <a:spcAft>
                <a:spcPts val="0"/>
              </a:spcAft>
              <a:buClr>
                <a:schemeClr val="tx2"/>
              </a:buClr>
              <a:buSzPct val="90000"/>
              <a:buFont typeface="Camphor Std" panose="020B0504030404020204" pitchFamily="34" charset="0"/>
              <a:buChar char="–"/>
              <a:defRPr sz="1600" kern="1200">
                <a:solidFill>
                  <a:schemeClr val="tx2"/>
                </a:solidFill>
                <a:latin typeface="+mn-lt"/>
                <a:ea typeface="+mn-ea"/>
                <a:cs typeface="+mn-cs"/>
              </a:defRPr>
            </a:lvl3pPr>
            <a:lvl4pPr marL="969963" indent="-166688" algn="l" defTabSz="914400" rtl="0" eaLnBrk="1" latinLnBrk="0" hangingPunct="1">
              <a:lnSpc>
                <a:spcPct val="100000"/>
              </a:lnSpc>
              <a:spcBef>
                <a:spcPts val="300"/>
              </a:spcBef>
              <a:buClr>
                <a:schemeClr val="tx2"/>
              </a:buClr>
              <a:buSzPct val="90000"/>
              <a:buFont typeface="Arial" panose="020B0604020202020204" pitchFamily="34" charset="0"/>
              <a:buChar char="•"/>
              <a:defRPr sz="1400" kern="1200">
                <a:solidFill>
                  <a:schemeClr val="tx2"/>
                </a:solidFill>
                <a:latin typeface="+mn-lt"/>
                <a:ea typeface="+mn-ea"/>
                <a:cs typeface="+mn-cs"/>
              </a:defRPr>
            </a:lvl4pPr>
            <a:lvl5pPr marL="1143000" indent="-138113" algn="l" defTabSz="914400" rtl="0" eaLnBrk="1" latinLnBrk="0" hangingPunct="1">
              <a:lnSpc>
                <a:spcPct val="100000"/>
              </a:lnSpc>
              <a:spcBef>
                <a:spcPts val="300"/>
              </a:spcBef>
              <a:buClr>
                <a:schemeClr val="tx2"/>
              </a:buClr>
              <a:buSzPct val="90000"/>
              <a:buFont typeface="Camphor Std" panose="020B0504030404020204" pitchFamily="34" charset="0"/>
              <a:buChar char="–"/>
              <a:tabLst/>
              <a:defRPr sz="1400" kern="1200">
                <a:solidFill>
                  <a:schemeClr val="tx2"/>
                </a:solidFill>
                <a:latin typeface="+mn-lt"/>
                <a:ea typeface="+mn-ea"/>
                <a:cs typeface="+mn-cs"/>
              </a:defRPr>
            </a:lvl5pPr>
            <a:lvl6pPr marL="228600" indent="-228600" algn="l" defTabSz="914400" rtl="0" eaLnBrk="1" latinLnBrk="0" hangingPunct="1">
              <a:lnSpc>
                <a:spcPct val="100000"/>
              </a:lnSpc>
              <a:spcBef>
                <a:spcPts val="1800"/>
              </a:spcBef>
              <a:buClr>
                <a:schemeClr val="tx2"/>
              </a:buClr>
              <a:buSzPct val="90000"/>
              <a:buFont typeface="+mj-lt"/>
              <a:buAutoNum type="arabicPeriod"/>
              <a:defRPr sz="2000" kern="1200">
                <a:solidFill>
                  <a:schemeClr val="tx2"/>
                </a:solidFill>
                <a:latin typeface="+mn-lt"/>
                <a:ea typeface="+mn-ea"/>
                <a:cs typeface="+mn-cs"/>
              </a:defRPr>
            </a:lvl6pPr>
            <a:lvl7pPr marL="512763" indent="-228600" algn="l" defTabSz="914400" rtl="0" eaLnBrk="1" latinLnBrk="0" hangingPunct="1">
              <a:lnSpc>
                <a:spcPct val="100000"/>
              </a:lnSpc>
              <a:spcBef>
                <a:spcPts val="300"/>
              </a:spcBef>
              <a:buClr>
                <a:schemeClr val="tx2"/>
              </a:buClr>
              <a:buSzPct val="90000"/>
              <a:buFont typeface="+mj-lt"/>
              <a:buAutoNum type="alphaLcPeriod"/>
              <a:defRPr sz="1600" kern="1200">
                <a:solidFill>
                  <a:schemeClr val="tx2"/>
                </a:solidFill>
                <a:latin typeface="+mn-lt"/>
                <a:ea typeface="+mn-ea"/>
                <a:cs typeface="+mn-cs"/>
              </a:defRPr>
            </a:lvl7pPr>
            <a:lvl8pPr marL="741363" indent="-166688" algn="l" defTabSz="914400" rtl="0" eaLnBrk="1" latinLnBrk="0" hangingPunct="1">
              <a:lnSpc>
                <a:spcPct val="90000"/>
              </a:lnSpc>
              <a:spcBef>
                <a:spcPts val="600"/>
              </a:spcBef>
              <a:buClr>
                <a:schemeClr val="tx2"/>
              </a:buClr>
              <a:buSzPct val="90000"/>
              <a:buFont typeface="+mj-lt"/>
              <a:buAutoNum type="romanLcPeriod"/>
              <a:defRPr sz="1400" kern="1200">
                <a:solidFill>
                  <a:schemeClr val="tx2"/>
                </a:solidFill>
                <a:latin typeface="+mn-lt"/>
                <a:ea typeface="+mn-ea"/>
                <a:cs typeface="+mn-cs"/>
              </a:defRPr>
            </a:lvl8pPr>
            <a:lvl9pPr marL="284163" indent="-284163" algn="l" defTabSz="914400" rtl="0" eaLnBrk="1" latinLnBrk="0" hangingPunct="1">
              <a:lnSpc>
                <a:spcPct val="100000"/>
              </a:lnSpc>
              <a:spcBef>
                <a:spcPts val="1800"/>
              </a:spcBef>
              <a:buClr>
                <a:schemeClr val="tx2"/>
              </a:buClr>
              <a:buSzPct val="90000"/>
              <a:buFont typeface="+mj-lt"/>
              <a:buAutoNum type="alphaUcPeriod"/>
              <a:defRPr sz="2000" kern="1200">
                <a:solidFill>
                  <a:schemeClr val="tx2"/>
                </a:solidFill>
                <a:latin typeface="+mn-lt"/>
                <a:ea typeface="+mn-ea"/>
                <a:cs typeface="+mn-cs"/>
              </a:defRPr>
            </a:lvl9pPr>
          </a:lstStyle>
          <a:p>
            <a:r>
              <a:rPr lang="en-US" sz="1600"/>
              <a:t>2. The selection process takes place over and over again every time a new VM is connected to the Port Group. An even distribution of traffic.</a:t>
            </a:r>
          </a:p>
          <a:p>
            <a:r>
              <a:rPr lang="en-US" sz="1600"/>
              <a:t>3. Virtual Port ID is freed up when the VM is turned off or migrated to another host. </a:t>
            </a:r>
          </a:p>
          <a:p>
            <a:r>
              <a:rPr lang="en-US" sz="1600"/>
              <a:t>4. If one of the Active Uplinks go down, first one in standby uplink list takes over and all VMs that were pinned to that failed uplink will be </a:t>
            </a:r>
            <a:r>
              <a:rPr lang="en-US" sz="1600" err="1"/>
              <a:t>repinned</a:t>
            </a:r>
            <a:r>
              <a:rPr lang="en-US" sz="1600"/>
              <a:t> to the standby uplink (Uplink 3/vmnic2) which is covering for the failed uplink.</a:t>
            </a:r>
          </a:p>
          <a:p>
            <a:r>
              <a:rPr lang="en-US" sz="1600"/>
              <a:t>5. In this option there is NO need for port channel configuration in the physical underlay since a VM’ s MAC address will always be seen on the same physical switchport.</a:t>
            </a:r>
          </a:p>
          <a:p>
            <a:endParaRPr lang="en-US" sz="1600"/>
          </a:p>
        </p:txBody>
      </p:sp>
      <p:pic>
        <p:nvPicPr>
          <p:cNvPr id="93" name="Picture 92">
            <a:extLst>
              <a:ext uri="{FF2B5EF4-FFF2-40B4-BE49-F238E27FC236}">
                <a16:creationId xmlns:a16="http://schemas.microsoft.com/office/drawing/2014/main" id="{33C895F0-25A0-3748-9C30-978E48BB3A9E}"/>
              </a:ext>
            </a:extLst>
          </p:cNvPr>
          <p:cNvPicPr>
            <a:picLocks noChangeAspect="1"/>
          </p:cNvPicPr>
          <p:nvPr/>
        </p:nvPicPr>
        <p:blipFill>
          <a:blip r:embed="rId3"/>
          <a:stretch>
            <a:fillRect/>
          </a:stretch>
        </p:blipFill>
        <p:spPr>
          <a:xfrm>
            <a:off x="2709365" y="4899025"/>
            <a:ext cx="1484938" cy="1512956"/>
          </a:xfrm>
          <a:prstGeom prst="rect">
            <a:avLst/>
          </a:prstGeom>
        </p:spPr>
      </p:pic>
      <p:sp>
        <p:nvSpPr>
          <p:cNvPr id="94" name="Freeform 93">
            <a:extLst>
              <a:ext uri="{FF2B5EF4-FFF2-40B4-BE49-F238E27FC236}">
                <a16:creationId xmlns:a16="http://schemas.microsoft.com/office/drawing/2014/main" id="{72DDAEF7-4EE8-5447-B007-4A8128B6A873}"/>
              </a:ext>
            </a:extLst>
          </p:cNvPr>
          <p:cNvSpPr/>
          <p:nvPr/>
        </p:nvSpPr>
        <p:spPr>
          <a:xfrm>
            <a:off x="1702830" y="1514168"/>
            <a:ext cx="527170" cy="2172929"/>
          </a:xfrm>
          <a:custGeom>
            <a:avLst/>
            <a:gdLst>
              <a:gd name="connsiteX0" fmla="*/ 31370 w 527170"/>
              <a:gd name="connsiteY0" fmla="*/ 2172929 h 2172929"/>
              <a:gd name="connsiteX1" fmla="*/ 41202 w 527170"/>
              <a:gd name="connsiteY1" fmla="*/ 1553497 h 2172929"/>
              <a:gd name="connsiteX2" fmla="*/ 434493 w 527170"/>
              <a:gd name="connsiteY2" fmla="*/ 1258529 h 2172929"/>
              <a:gd name="connsiteX3" fmla="*/ 513151 w 527170"/>
              <a:gd name="connsiteY3" fmla="*/ 1032387 h 2172929"/>
              <a:gd name="connsiteX4" fmla="*/ 218183 w 527170"/>
              <a:gd name="connsiteY4" fmla="*/ 934064 h 2172929"/>
              <a:gd name="connsiteX5" fmla="*/ 149357 w 527170"/>
              <a:gd name="connsiteY5" fmla="*/ 511277 h 2172929"/>
              <a:gd name="connsiteX6" fmla="*/ 159189 w 527170"/>
              <a:gd name="connsiteY6" fmla="*/ 0 h 2172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7170" h="2172929">
                <a:moveTo>
                  <a:pt x="31370" y="2172929"/>
                </a:moveTo>
                <a:cubicBezTo>
                  <a:pt x="2692" y="1939413"/>
                  <a:pt x="-25985" y="1705897"/>
                  <a:pt x="41202" y="1553497"/>
                </a:cubicBezTo>
                <a:cubicBezTo>
                  <a:pt x="108389" y="1401097"/>
                  <a:pt x="355835" y="1345381"/>
                  <a:pt x="434493" y="1258529"/>
                </a:cubicBezTo>
                <a:cubicBezTo>
                  <a:pt x="513151" y="1171677"/>
                  <a:pt x="549203" y="1086464"/>
                  <a:pt x="513151" y="1032387"/>
                </a:cubicBezTo>
                <a:cubicBezTo>
                  <a:pt x="477099" y="978309"/>
                  <a:pt x="278815" y="1020916"/>
                  <a:pt x="218183" y="934064"/>
                </a:cubicBezTo>
                <a:cubicBezTo>
                  <a:pt x="157551" y="847212"/>
                  <a:pt x="159189" y="666954"/>
                  <a:pt x="149357" y="511277"/>
                </a:cubicBezTo>
                <a:cubicBezTo>
                  <a:pt x="139525" y="355600"/>
                  <a:pt x="149357" y="177800"/>
                  <a:pt x="159189" y="0"/>
                </a:cubicBezTo>
              </a:path>
            </a:pathLst>
          </a:custGeom>
          <a:no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GB"/>
          </a:p>
        </p:txBody>
      </p:sp>
      <p:sp>
        <p:nvSpPr>
          <p:cNvPr id="98" name="Rectangle 97">
            <a:extLst>
              <a:ext uri="{FF2B5EF4-FFF2-40B4-BE49-F238E27FC236}">
                <a16:creationId xmlns:a16="http://schemas.microsoft.com/office/drawing/2014/main" id="{D913F201-4660-204F-BB13-56DD72B62ED8}"/>
              </a:ext>
            </a:extLst>
          </p:cNvPr>
          <p:cNvSpPr/>
          <p:nvPr/>
        </p:nvSpPr>
        <p:spPr>
          <a:xfrm>
            <a:off x="607962" y="3466200"/>
            <a:ext cx="982736" cy="261610"/>
          </a:xfrm>
          <a:prstGeom prst="rect">
            <a:avLst/>
          </a:prstGeom>
        </p:spPr>
        <p:txBody>
          <a:bodyPr wrap="square">
            <a:spAutoFit/>
          </a:bodyPr>
          <a:lstStyle/>
          <a:p>
            <a:pPr algn="ctr"/>
            <a:r>
              <a:rPr lang="en-US" sz="1100" b="1">
                <a:latin typeface="Metropolis" pitchFamily="2" charset="77"/>
              </a:rPr>
              <a:t>Virtual Port</a:t>
            </a:r>
            <a:endParaRPr lang="en-GB" sz="1100" b="1">
              <a:latin typeface="Metropolis" pitchFamily="2" charset="77"/>
            </a:endParaRPr>
          </a:p>
        </p:txBody>
      </p:sp>
      <p:cxnSp>
        <p:nvCxnSpPr>
          <p:cNvPr id="100" name="Straight Arrow Connector 99">
            <a:extLst>
              <a:ext uri="{FF2B5EF4-FFF2-40B4-BE49-F238E27FC236}">
                <a16:creationId xmlns:a16="http://schemas.microsoft.com/office/drawing/2014/main" id="{815773DB-CC7F-754A-829C-CE76CF20E8CD}"/>
              </a:ext>
            </a:extLst>
          </p:cNvPr>
          <p:cNvCxnSpPr>
            <a:cxnSpLocks/>
          </p:cNvCxnSpPr>
          <p:nvPr/>
        </p:nvCxnSpPr>
        <p:spPr bwMode="gray">
          <a:xfrm flipH="1">
            <a:off x="1284916" y="3315299"/>
            <a:ext cx="470869" cy="182260"/>
          </a:xfrm>
          <a:prstGeom prst="straightConnector1">
            <a:avLst/>
          </a:prstGeom>
          <a:ln w="25400">
            <a:solidFill>
              <a:schemeClr val="tx1"/>
            </a:solidFill>
            <a:miter lim="800000"/>
            <a:tailEnd type="triangle"/>
          </a:ln>
        </p:spPr>
        <p:style>
          <a:lnRef idx="1">
            <a:schemeClr val="accent1"/>
          </a:lnRef>
          <a:fillRef idx="0">
            <a:schemeClr val="accent1"/>
          </a:fillRef>
          <a:effectRef idx="0">
            <a:schemeClr val="accent1"/>
          </a:effectRef>
          <a:fontRef idx="minor">
            <a:schemeClr val="tx1"/>
          </a:fontRef>
        </p:style>
      </p:cxnSp>
      <p:grpSp>
        <p:nvGrpSpPr>
          <p:cNvPr id="50" name="Group 49">
            <a:extLst>
              <a:ext uri="{FF2B5EF4-FFF2-40B4-BE49-F238E27FC236}">
                <a16:creationId xmlns:a16="http://schemas.microsoft.com/office/drawing/2014/main" id="{62421396-3E1F-5A4A-8C2E-01BF44CD3399}"/>
              </a:ext>
            </a:extLst>
          </p:cNvPr>
          <p:cNvGrpSpPr/>
          <p:nvPr/>
        </p:nvGrpSpPr>
        <p:grpSpPr>
          <a:xfrm>
            <a:off x="3024045" y="1620726"/>
            <a:ext cx="396412" cy="396570"/>
            <a:chOff x="2159140" y="7009631"/>
            <a:chExt cx="4501800" cy="4503600"/>
          </a:xfrm>
          <a:solidFill>
            <a:schemeClr val="tx1"/>
          </a:solidFill>
        </p:grpSpPr>
        <p:sp>
          <p:nvSpPr>
            <p:cNvPr id="51" name="Freeform: Shape 6">
              <a:extLst>
                <a:ext uri="{FF2B5EF4-FFF2-40B4-BE49-F238E27FC236}">
                  <a16:creationId xmlns:a16="http://schemas.microsoft.com/office/drawing/2014/main" id="{5B3D9259-BD7F-6441-B7E3-2C7DA0CA21E6}"/>
                </a:ext>
              </a:extLst>
            </p:cNvPr>
            <p:cNvSpPr/>
            <p:nvPr/>
          </p:nvSpPr>
          <p:spPr>
            <a:xfrm>
              <a:off x="2159140" y="7009631"/>
              <a:ext cx="4501800" cy="4503600"/>
            </a:xfrm>
            <a:custGeom>
              <a:avLst/>
              <a:gdLst/>
              <a:ahLst/>
              <a:cxnLst>
                <a:cxn ang="3cd4">
                  <a:pos x="hc" y="t"/>
                </a:cxn>
                <a:cxn ang="cd2">
                  <a:pos x="l" y="vc"/>
                </a:cxn>
                <a:cxn ang="cd4">
                  <a:pos x="hc" y="b"/>
                </a:cxn>
                <a:cxn ang="0">
                  <a:pos x="r" y="vc"/>
                </a:cxn>
              </a:cxnLst>
              <a:rect l="l" t="t" r="r" b="b"/>
              <a:pathLst>
                <a:path w="12506" h="12511">
                  <a:moveTo>
                    <a:pt x="11985" y="521"/>
                  </a:moveTo>
                  <a:lnTo>
                    <a:pt x="11985" y="11990"/>
                  </a:lnTo>
                  <a:lnTo>
                    <a:pt x="517" y="11990"/>
                  </a:lnTo>
                  <a:lnTo>
                    <a:pt x="517" y="521"/>
                  </a:lnTo>
                  <a:close/>
                  <a:moveTo>
                    <a:pt x="12506" y="0"/>
                  </a:moveTo>
                  <a:lnTo>
                    <a:pt x="0" y="0"/>
                  </a:lnTo>
                  <a:lnTo>
                    <a:pt x="0" y="12511"/>
                  </a:lnTo>
                  <a:lnTo>
                    <a:pt x="12506" y="1251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52" name="Freeform: Shape 7">
              <a:extLst>
                <a:ext uri="{FF2B5EF4-FFF2-40B4-BE49-F238E27FC236}">
                  <a16:creationId xmlns:a16="http://schemas.microsoft.com/office/drawing/2014/main" id="{C64C47CB-4F71-CB43-AA32-B773AFFFAB86}"/>
                </a:ext>
              </a:extLst>
            </p:cNvPr>
            <p:cNvSpPr/>
            <p:nvPr/>
          </p:nvSpPr>
          <p:spPr>
            <a:xfrm>
              <a:off x="2739820" y="8364671"/>
              <a:ext cx="3336120" cy="914400"/>
            </a:xfrm>
            <a:custGeom>
              <a:avLst/>
              <a:gdLst/>
              <a:ahLst/>
              <a:cxnLst>
                <a:cxn ang="3cd4">
                  <a:pos x="hc" y="t"/>
                </a:cxn>
                <a:cxn ang="cd2">
                  <a:pos x="l" y="vc"/>
                </a:cxn>
                <a:cxn ang="cd4">
                  <a:pos x="hc" y="b"/>
                </a:cxn>
                <a:cxn ang="0">
                  <a:pos x="r" y="vc"/>
                </a:cxn>
              </a:cxnLst>
              <a:rect l="l" t="t" r="r" b="b"/>
              <a:pathLst>
                <a:path w="9268" h="2541">
                  <a:moveTo>
                    <a:pt x="0" y="1269"/>
                  </a:moveTo>
                  <a:lnTo>
                    <a:pt x="1272" y="2541"/>
                  </a:lnTo>
                  <a:lnTo>
                    <a:pt x="1272" y="1848"/>
                  </a:lnTo>
                  <a:lnTo>
                    <a:pt x="9268" y="1848"/>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53" name="Freeform: Shape 8">
              <a:extLst>
                <a:ext uri="{FF2B5EF4-FFF2-40B4-BE49-F238E27FC236}">
                  <a16:creationId xmlns:a16="http://schemas.microsoft.com/office/drawing/2014/main" id="{CC569393-5F02-5548-9517-2C6591EA86B0}"/>
                </a:ext>
              </a:extLst>
            </p:cNvPr>
            <p:cNvSpPr/>
            <p:nvPr/>
          </p:nvSpPr>
          <p:spPr>
            <a:xfrm>
              <a:off x="2739820" y="10077192"/>
              <a:ext cx="3336120" cy="914400"/>
            </a:xfrm>
            <a:custGeom>
              <a:avLst/>
              <a:gdLst/>
              <a:ahLst/>
              <a:cxnLst>
                <a:cxn ang="3cd4">
                  <a:pos x="hc" y="t"/>
                </a:cxn>
                <a:cxn ang="cd2">
                  <a:pos x="l" y="vc"/>
                </a:cxn>
                <a:cxn ang="cd4">
                  <a:pos x="hc" y="b"/>
                </a:cxn>
                <a:cxn ang="0">
                  <a:pos x="r" y="vc"/>
                </a:cxn>
              </a:cxnLst>
              <a:rect l="l" t="t" r="r" b="b"/>
              <a:pathLst>
                <a:path w="9268" h="2541">
                  <a:moveTo>
                    <a:pt x="0" y="1273"/>
                  </a:moveTo>
                  <a:lnTo>
                    <a:pt x="1272" y="2541"/>
                  </a:lnTo>
                  <a:lnTo>
                    <a:pt x="1272" y="1847"/>
                  </a:lnTo>
                  <a:lnTo>
                    <a:pt x="9268" y="1847"/>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54" name="Freeform: Shape 9">
              <a:extLst>
                <a:ext uri="{FF2B5EF4-FFF2-40B4-BE49-F238E27FC236}">
                  <a16:creationId xmlns:a16="http://schemas.microsoft.com/office/drawing/2014/main" id="{6E64740C-ECC7-3447-B559-8C66622916C6}"/>
                </a:ext>
              </a:extLst>
            </p:cNvPr>
            <p:cNvSpPr/>
            <p:nvPr/>
          </p:nvSpPr>
          <p:spPr>
            <a:xfrm>
              <a:off x="2739820" y="9220392"/>
              <a:ext cx="3336120" cy="914400"/>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52"/>
                  </a:lnTo>
                  <a:lnTo>
                    <a:pt x="7995" y="1852"/>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55" name="Freeform: Shape 10">
              <a:extLst>
                <a:ext uri="{FF2B5EF4-FFF2-40B4-BE49-F238E27FC236}">
                  <a16:creationId xmlns:a16="http://schemas.microsoft.com/office/drawing/2014/main" id="{A3E27E6D-EDCE-5A40-A790-8BAE0DAFB679}"/>
                </a:ext>
              </a:extLst>
            </p:cNvPr>
            <p:cNvSpPr/>
            <p:nvPr/>
          </p:nvSpPr>
          <p:spPr>
            <a:xfrm>
              <a:off x="2739823" y="7507512"/>
              <a:ext cx="3325998" cy="914401"/>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48"/>
                  </a:lnTo>
                  <a:lnTo>
                    <a:pt x="7995" y="1848"/>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grpSp>
      <p:cxnSp>
        <p:nvCxnSpPr>
          <p:cNvPr id="62" name="Straight Connector 61">
            <a:extLst>
              <a:ext uri="{FF2B5EF4-FFF2-40B4-BE49-F238E27FC236}">
                <a16:creationId xmlns:a16="http://schemas.microsoft.com/office/drawing/2014/main" id="{0139F8C2-1409-F742-AFCA-014E3DA48385}"/>
              </a:ext>
            </a:extLst>
          </p:cNvPr>
          <p:cNvCxnSpPr>
            <a:cxnSpLocks/>
            <a:endCxn id="51" idx="2"/>
          </p:cNvCxnSpPr>
          <p:nvPr/>
        </p:nvCxnSpPr>
        <p:spPr bwMode="gray">
          <a:xfrm flipV="1">
            <a:off x="3093049" y="2017296"/>
            <a:ext cx="129202" cy="203755"/>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63" name="Freeform 21">
            <a:extLst>
              <a:ext uri="{FF2B5EF4-FFF2-40B4-BE49-F238E27FC236}">
                <a16:creationId xmlns:a16="http://schemas.microsoft.com/office/drawing/2014/main" id="{A8FDADF1-1E9D-F942-869A-0DB1C045B2BB}"/>
              </a:ext>
            </a:extLst>
          </p:cNvPr>
          <p:cNvSpPr>
            <a:spLocks noChangeAspect="1" noEditPoints="1"/>
          </p:cNvSpPr>
          <p:nvPr/>
        </p:nvSpPr>
        <p:spPr bwMode="auto">
          <a:xfrm>
            <a:off x="2938819" y="2205867"/>
            <a:ext cx="308460" cy="232520"/>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cxnSp>
        <p:nvCxnSpPr>
          <p:cNvPr id="67" name="Straight Connector 66">
            <a:extLst>
              <a:ext uri="{FF2B5EF4-FFF2-40B4-BE49-F238E27FC236}">
                <a16:creationId xmlns:a16="http://schemas.microsoft.com/office/drawing/2014/main" id="{A0D0E993-1CFF-B740-B72D-A1D857550425}"/>
              </a:ext>
            </a:extLst>
          </p:cNvPr>
          <p:cNvCxnSpPr>
            <a:cxnSpLocks/>
          </p:cNvCxnSpPr>
          <p:nvPr/>
        </p:nvCxnSpPr>
        <p:spPr bwMode="gray">
          <a:xfrm flipV="1">
            <a:off x="2702598" y="2440219"/>
            <a:ext cx="269763" cy="103671"/>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68" name="Rectangle 67">
            <a:extLst>
              <a:ext uri="{FF2B5EF4-FFF2-40B4-BE49-F238E27FC236}">
                <a16:creationId xmlns:a16="http://schemas.microsoft.com/office/drawing/2014/main" id="{A524CD72-44BD-0E4A-81E7-6BE125EDFAAF}"/>
              </a:ext>
            </a:extLst>
          </p:cNvPr>
          <p:cNvSpPr/>
          <p:nvPr/>
        </p:nvSpPr>
        <p:spPr>
          <a:xfrm>
            <a:off x="3164705" y="2189683"/>
            <a:ext cx="793226" cy="261610"/>
          </a:xfrm>
          <a:prstGeom prst="rect">
            <a:avLst/>
          </a:prstGeom>
        </p:spPr>
        <p:txBody>
          <a:bodyPr wrap="square">
            <a:spAutoFit/>
          </a:bodyPr>
          <a:lstStyle/>
          <a:p>
            <a:pPr algn="ctr"/>
            <a:r>
              <a:rPr lang="en-US" sz="1100" b="1">
                <a:latin typeface="Metropolis" pitchFamily="2" charset="77"/>
              </a:rPr>
              <a:t>vmnic2</a:t>
            </a:r>
            <a:endParaRPr lang="en-GB" sz="1100" b="1">
              <a:latin typeface="Metropolis" pitchFamily="2" charset="77"/>
            </a:endParaRPr>
          </a:p>
        </p:txBody>
      </p:sp>
      <p:sp>
        <p:nvSpPr>
          <p:cNvPr id="23" name="Freeform 22">
            <a:extLst>
              <a:ext uri="{FF2B5EF4-FFF2-40B4-BE49-F238E27FC236}">
                <a16:creationId xmlns:a16="http://schemas.microsoft.com/office/drawing/2014/main" id="{64F9A692-5322-8144-8834-00A6529B6636}"/>
              </a:ext>
            </a:extLst>
          </p:cNvPr>
          <p:cNvSpPr/>
          <p:nvPr/>
        </p:nvSpPr>
        <p:spPr>
          <a:xfrm>
            <a:off x="1391505" y="2107271"/>
            <a:ext cx="704798" cy="1609725"/>
          </a:xfrm>
          <a:custGeom>
            <a:avLst/>
            <a:gdLst>
              <a:gd name="connsiteX0" fmla="*/ 247650 w 704798"/>
              <a:gd name="connsiteY0" fmla="*/ 1609725 h 1609725"/>
              <a:gd name="connsiteX1" fmla="*/ 257175 w 704798"/>
              <a:gd name="connsiteY1" fmla="*/ 1123950 h 1609725"/>
              <a:gd name="connsiteX2" fmla="*/ 647700 w 704798"/>
              <a:gd name="connsiteY2" fmla="*/ 962025 h 1609725"/>
              <a:gd name="connsiteX3" fmla="*/ 666750 w 704798"/>
              <a:gd name="connsiteY3" fmla="*/ 742950 h 1609725"/>
              <a:gd name="connsiteX4" fmla="*/ 304800 w 704798"/>
              <a:gd name="connsiteY4" fmla="*/ 676275 h 1609725"/>
              <a:gd name="connsiteX5" fmla="*/ 304800 w 704798"/>
              <a:gd name="connsiteY5" fmla="*/ 533400 h 1609725"/>
              <a:gd name="connsiteX6" fmla="*/ 85725 w 704798"/>
              <a:gd name="connsiteY6" fmla="*/ 409575 h 1609725"/>
              <a:gd name="connsiteX7" fmla="*/ 0 w 704798"/>
              <a:gd name="connsiteY7" fmla="*/ 0 h 1609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04798" h="1609725">
                <a:moveTo>
                  <a:pt x="247650" y="1609725"/>
                </a:moveTo>
                <a:cubicBezTo>
                  <a:pt x="219075" y="1420812"/>
                  <a:pt x="190500" y="1231900"/>
                  <a:pt x="257175" y="1123950"/>
                </a:cubicBezTo>
                <a:cubicBezTo>
                  <a:pt x="323850" y="1016000"/>
                  <a:pt x="579438" y="1025525"/>
                  <a:pt x="647700" y="962025"/>
                </a:cubicBezTo>
                <a:cubicBezTo>
                  <a:pt x="715962" y="898525"/>
                  <a:pt x="723900" y="790575"/>
                  <a:pt x="666750" y="742950"/>
                </a:cubicBezTo>
                <a:cubicBezTo>
                  <a:pt x="609600" y="695325"/>
                  <a:pt x="365125" y="711200"/>
                  <a:pt x="304800" y="676275"/>
                </a:cubicBezTo>
                <a:cubicBezTo>
                  <a:pt x="244475" y="641350"/>
                  <a:pt x="341312" y="577850"/>
                  <a:pt x="304800" y="533400"/>
                </a:cubicBezTo>
                <a:cubicBezTo>
                  <a:pt x="268288" y="488950"/>
                  <a:pt x="136525" y="498475"/>
                  <a:pt x="85725" y="409575"/>
                </a:cubicBezTo>
                <a:cubicBezTo>
                  <a:pt x="34925" y="320675"/>
                  <a:pt x="17462" y="160337"/>
                  <a:pt x="0" y="0"/>
                </a:cubicBezTo>
              </a:path>
            </a:pathLst>
          </a:custGeom>
          <a:noFill/>
          <a:ln w="38100">
            <a:solidFill>
              <a:schemeClr val="accent1">
                <a:lumMod val="75000"/>
              </a:schemeClr>
            </a:solidFill>
            <a:headEnd type="none" w="med" len="med"/>
            <a:tailEnd type="triangle" w="med" len="me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GB"/>
          </a:p>
        </p:txBody>
      </p:sp>
      <p:sp>
        <p:nvSpPr>
          <p:cNvPr id="25" name="Freeform 24">
            <a:extLst>
              <a:ext uri="{FF2B5EF4-FFF2-40B4-BE49-F238E27FC236}">
                <a16:creationId xmlns:a16="http://schemas.microsoft.com/office/drawing/2014/main" id="{39AF6EFE-D6A1-3042-9B31-956F0D2945CF}"/>
              </a:ext>
            </a:extLst>
          </p:cNvPr>
          <p:cNvSpPr/>
          <p:nvPr/>
        </p:nvSpPr>
        <p:spPr>
          <a:xfrm>
            <a:off x="2057781" y="1995948"/>
            <a:ext cx="206017" cy="1691149"/>
          </a:xfrm>
          <a:custGeom>
            <a:avLst/>
            <a:gdLst>
              <a:gd name="connsiteX0" fmla="*/ 177335 w 206017"/>
              <a:gd name="connsiteY0" fmla="*/ 1691149 h 1691149"/>
              <a:gd name="connsiteX1" fmla="*/ 196999 w 206017"/>
              <a:gd name="connsiteY1" fmla="*/ 855407 h 1691149"/>
              <a:gd name="connsiteX2" fmla="*/ 49516 w 206017"/>
              <a:gd name="connsiteY2" fmla="*/ 678426 h 1691149"/>
              <a:gd name="connsiteX3" fmla="*/ 354 w 206017"/>
              <a:gd name="connsiteY3" fmla="*/ 265471 h 1691149"/>
              <a:gd name="connsiteX4" fmla="*/ 69180 w 206017"/>
              <a:gd name="connsiteY4" fmla="*/ 0 h 1691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017" h="1691149">
                <a:moveTo>
                  <a:pt x="177335" y="1691149"/>
                </a:moveTo>
                <a:cubicBezTo>
                  <a:pt x="197818" y="1357671"/>
                  <a:pt x="218302" y="1024194"/>
                  <a:pt x="196999" y="855407"/>
                </a:cubicBezTo>
                <a:cubicBezTo>
                  <a:pt x="175696" y="686620"/>
                  <a:pt x="82290" y="776749"/>
                  <a:pt x="49516" y="678426"/>
                </a:cubicBezTo>
                <a:cubicBezTo>
                  <a:pt x="16742" y="580103"/>
                  <a:pt x="-2923" y="378542"/>
                  <a:pt x="354" y="265471"/>
                </a:cubicBezTo>
                <a:cubicBezTo>
                  <a:pt x="3631" y="152400"/>
                  <a:pt x="36405" y="76200"/>
                  <a:pt x="69180" y="0"/>
                </a:cubicBezTo>
              </a:path>
            </a:pathLst>
          </a:custGeom>
          <a:noFill/>
          <a:ln w="38100">
            <a:solidFill>
              <a:schemeClr val="accent1">
                <a:lumMod val="75000"/>
              </a:schemeClr>
            </a:solidFill>
            <a:headEnd type="none" w="med" len="med"/>
            <a:tailEnd type="triangle" w="med" len="me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GB"/>
          </a:p>
        </p:txBody>
      </p:sp>
      <p:sp>
        <p:nvSpPr>
          <p:cNvPr id="26" name="Freeform 25">
            <a:extLst>
              <a:ext uri="{FF2B5EF4-FFF2-40B4-BE49-F238E27FC236}">
                <a16:creationId xmlns:a16="http://schemas.microsoft.com/office/drawing/2014/main" id="{BA8BF602-BDD9-8044-A5FF-0AAC4B2F94DE}"/>
              </a:ext>
            </a:extLst>
          </p:cNvPr>
          <p:cNvSpPr/>
          <p:nvPr/>
        </p:nvSpPr>
        <p:spPr>
          <a:xfrm>
            <a:off x="1527871" y="2104853"/>
            <a:ext cx="1304359" cy="1514167"/>
          </a:xfrm>
          <a:custGeom>
            <a:avLst/>
            <a:gdLst>
              <a:gd name="connsiteX0" fmla="*/ 1278193 w 1304359"/>
              <a:gd name="connsiteY0" fmla="*/ 1514167 h 1514167"/>
              <a:gd name="connsiteX1" fmla="*/ 1297858 w 1304359"/>
              <a:gd name="connsiteY1" fmla="*/ 973393 h 1514167"/>
              <a:gd name="connsiteX2" fmla="*/ 1199535 w 1304359"/>
              <a:gd name="connsiteY2" fmla="*/ 717755 h 1514167"/>
              <a:gd name="connsiteX3" fmla="*/ 334297 w 1304359"/>
              <a:gd name="connsiteY3" fmla="*/ 491613 h 1514167"/>
              <a:gd name="connsiteX4" fmla="*/ 0 w 1304359"/>
              <a:gd name="connsiteY4" fmla="*/ 0 h 15141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4359" h="1514167">
                <a:moveTo>
                  <a:pt x="1278193" y="1514167"/>
                </a:moveTo>
                <a:cubicBezTo>
                  <a:pt x="1294580" y="1310147"/>
                  <a:pt x="1310968" y="1106128"/>
                  <a:pt x="1297858" y="973393"/>
                </a:cubicBezTo>
                <a:cubicBezTo>
                  <a:pt x="1284748" y="840658"/>
                  <a:pt x="1360128" y="798052"/>
                  <a:pt x="1199535" y="717755"/>
                </a:cubicBezTo>
                <a:cubicBezTo>
                  <a:pt x="1038942" y="637458"/>
                  <a:pt x="534219" y="611239"/>
                  <a:pt x="334297" y="491613"/>
                </a:cubicBezTo>
                <a:cubicBezTo>
                  <a:pt x="134375" y="371987"/>
                  <a:pt x="67187" y="185993"/>
                  <a:pt x="0" y="0"/>
                </a:cubicBezTo>
              </a:path>
            </a:pathLst>
          </a:custGeom>
          <a:noFill/>
          <a:ln w="38100">
            <a:solidFill>
              <a:schemeClr val="accent1">
                <a:lumMod val="75000"/>
              </a:schemeClr>
            </a:solidFill>
            <a:headEnd type="none" w="med" len="med"/>
            <a:tailEnd type="triangle" w="med" len="me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GB"/>
          </a:p>
        </p:txBody>
      </p:sp>
      <p:sp>
        <p:nvSpPr>
          <p:cNvPr id="27" name="TextBox 26">
            <a:hlinkClick r:id="rId4"/>
            <a:extLst>
              <a:ext uri="{FF2B5EF4-FFF2-40B4-BE49-F238E27FC236}">
                <a16:creationId xmlns:a16="http://schemas.microsoft.com/office/drawing/2014/main" id="{B071B924-5DCC-2B4F-B181-6898578EFA60}"/>
              </a:ext>
            </a:extLst>
          </p:cNvPr>
          <p:cNvSpPr txBox="1"/>
          <p:nvPr/>
        </p:nvSpPr>
        <p:spPr>
          <a:xfrm>
            <a:off x="6764592" y="6438267"/>
            <a:ext cx="3323303" cy="215444"/>
          </a:xfrm>
          <a:prstGeom prst="rect">
            <a:avLst/>
          </a:prstGeom>
        </p:spPr>
        <p:txBody>
          <a:bodyPr wrap="square" lIns="0" tIns="0" rIns="0" bIns="0" rtlCol="0">
            <a:spAutoFit/>
          </a:bodyPr>
          <a:lstStyle/>
          <a:p>
            <a:pPr algn="l">
              <a:spcAft>
                <a:spcPts val="600"/>
              </a:spcAft>
            </a:pPr>
            <a:r>
              <a:rPr lang="en-GB" sz="1400" u="sng">
                <a:solidFill>
                  <a:schemeClr val="accent1"/>
                </a:solidFill>
              </a:rPr>
              <a:t>URL : Related Section in VMware Docs </a:t>
            </a:r>
          </a:p>
        </p:txBody>
      </p:sp>
    </p:spTree>
    <p:extLst>
      <p:ext uri="{BB962C8B-B14F-4D97-AF65-F5344CB8AC3E}">
        <p14:creationId xmlns:p14="http://schemas.microsoft.com/office/powerpoint/2010/main" val="29517301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98"/>
                                        </p:tgtEl>
                                        <p:attrNameLst>
                                          <p:attrName>style.visibility</p:attrName>
                                        </p:attrNameLst>
                                      </p:cBhvr>
                                      <p:to>
                                        <p:strVal val="visible"/>
                                      </p:to>
                                    </p:set>
                                    <p:anim calcmode="lin" valueType="num">
                                      <p:cBhvr additive="base">
                                        <p:cTn id="7" dur="500" fill="hold"/>
                                        <p:tgtEl>
                                          <p:spTgt spid="98"/>
                                        </p:tgtEl>
                                        <p:attrNameLst>
                                          <p:attrName>ppt_x</p:attrName>
                                        </p:attrNameLst>
                                      </p:cBhvr>
                                      <p:tavLst>
                                        <p:tav tm="0">
                                          <p:val>
                                            <p:strVal val="#ppt_x"/>
                                          </p:val>
                                        </p:tav>
                                        <p:tav tm="100000">
                                          <p:val>
                                            <p:strVal val="#ppt_x"/>
                                          </p:val>
                                        </p:tav>
                                      </p:tavLst>
                                    </p:anim>
                                    <p:anim calcmode="lin" valueType="num">
                                      <p:cBhvr additive="base">
                                        <p:cTn id="8" dur="500" fill="hold"/>
                                        <p:tgtEl>
                                          <p:spTgt spid="98"/>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500" fill="hold"/>
                                        <p:tgtEl>
                                          <p:spTgt spid="13"/>
                                        </p:tgtEl>
                                        <p:attrNameLst>
                                          <p:attrName>ppt_x</p:attrName>
                                        </p:attrNameLst>
                                      </p:cBhvr>
                                      <p:tavLst>
                                        <p:tav tm="0">
                                          <p:val>
                                            <p:strVal val="#ppt_x"/>
                                          </p:val>
                                        </p:tav>
                                        <p:tav tm="100000">
                                          <p:val>
                                            <p:strVal val="#ppt_x"/>
                                          </p:val>
                                        </p:tav>
                                      </p:tavLst>
                                    </p:anim>
                                    <p:anim calcmode="lin" valueType="num">
                                      <p:cBhvr additive="base">
                                        <p:cTn id="12" dur="500" fill="hold"/>
                                        <p:tgtEl>
                                          <p:spTgt spid="13"/>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100"/>
                                        </p:tgtEl>
                                        <p:attrNameLst>
                                          <p:attrName>style.visibility</p:attrName>
                                        </p:attrNameLst>
                                      </p:cBhvr>
                                      <p:to>
                                        <p:strVal val="visible"/>
                                      </p:to>
                                    </p:set>
                                    <p:anim calcmode="lin" valueType="num">
                                      <p:cBhvr additive="base">
                                        <p:cTn id="15" dur="500" fill="hold"/>
                                        <p:tgtEl>
                                          <p:spTgt spid="100"/>
                                        </p:tgtEl>
                                        <p:attrNameLst>
                                          <p:attrName>ppt_x</p:attrName>
                                        </p:attrNameLst>
                                      </p:cBhvr>
                                      <p:tavLst>
                                        <p:tav tm="0">
                                          <p:val>
                                            <p:strVal val="#ppt_x"/>
                                          </p:val>
                                        </p:tav>
                                        <p:tav tm="100000">
                                          <p:val>
                                            <p:strVal val="#ppt_x"/>
                                          </p:val>
                                        </p:tav>
                                      </p:tavLst>
                                    </p:anim>
                                    <p:anim calcmode="lin" valueType="num">
                                      <p:cBhvr additive="base">
                                        <p:cTn id="16" dur="500" fill="hold"/>
                                        <p:tgtEl>
                                          <p:spTgt spid="100"/>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0"/>
                                  </p:stCondLst>
                                  <p:childTnLst>
                                    <p:set>
                                      <p:cBhvr>
                                        <p:cTn id="18" dur="1" fill="hold">
                                          <p:stCondLst>
                                            <p:cond delay="0"/>
                                          </p:stCondLst>
                                        </p:cTn>
                                        <p:tgtEl>
                                          <p:spTgt spid="79"/>
                                        </p:tgtEl>
                                        <p:attrNameLst>
                                          <p:attrName>style.visibility</p:attrName>
                                        </p:attrNameLst>
                                      </p:cBhvr>
                                      <p:to>
                                        <p:strVal val="visible"/>
                                      </p:to>
                                    </p:set>
                                    <p:anim calcmode="lin" valueType="num">
                                      <p:cBhvr additive="base">
                                        <p:cTn id="19" dur="500" fill="hold"/>
                                        <p:tgtEl>
                                          <p:spTgt spid="79"/>
                                        </p:tgtEl>
                                        <p:attrNameLst>
                                          <p:attrName>ppt_x</p:attrName>
                                        </p:attrNameLst>
                                      </p:cBhvr>
                                      <p:tavLst>
                                        <p:tav tm="0">
                                          <p:val>
                                            <p:strVal val="#ppt_x"/>
                                          </p:val>
                                        </p:tav>
                                        <p:tav tm="100000">
                                          <p:val>
                                            <p:strVal val="#ppt_x"/>
                                          </p:val>
                                        </p:tav>
                                      </p:tavLst>
                                    </p:anim>
                                    <p:anim calcmode="lin" valueType="num">
                                      <p:cBhvr additive="base">
                                        <p:cTn id="20" dur="500" fill="hold"/>
                                        <p:tgtEl>
                                          <p:spTgt spid="79"/>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grpId="0" nodeType="clickEffect">
                                  <p:stCondLst>
                                    <p:cond delay="0"/>
                                  </p:stCondLst>
                                  <p:childTnLst>
                                    <p:set>
                                      <p:cBhvr>
                                        <p:cTn id="24" dur="1" fill="hold">
                                          <p:stCondLst>
                                            <p:cond delay="0"/>
                                          </p:stCondLst>
                                        </p:cTn>
                                        <p:tgtEl>
                                          <p:spTgt spid="23"/>
                                        </p:tgtEl>
                                        <p:attrNameLst>
                                          <p:attrName>style.visibility</p:attrName>
                                        </p:attrNameLst>
                                      </p:cBhvr>
                                      <p:to>
                                        <p:strVal val="visible"/>
                                      </p:to>
                                    </p:set>
                                    <p:anim calcmode="lin" valueType="num">
                                      <p:cBhvr additive="base">
                                        <p:cTn id="25" dur="500" fill="hold"/>
                                        <p:tgtEl>
                                          <p:spTgt spid="23"/>
                                        </p:tgtEl>
                                        <p:attrNameLst>
                                          <p:attrName>ppt_x</p:attrName>
                                        </p:attrNameLst>
                                      </p:cBhvr>
                                      <p:tavLst>
                                        <p:tav tm="0">
                                          <p:val>
                                            <p:strVal val="0-#ppt_w/2"/>
                                          </p:val>
                                        </p:tav>
                                        <p:tav tm="100000">
                                          <p:val>
                                            <p:strVal val="#ppt_x"/>
                                          </p:val>
                                        </p:tav>
                                      </p:tavLst>
                                    </p:anim>
                                    <p:anim calcmode="lin" valueType="num">
                                      <p:cBhvr additive="base">
                                        <p:cTn id="26" dur="500" fill="hold"/>
                                        <p:tgtEl>
                                          <p:spTgt spid="23"/>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nodeType="clickEffect">
                                  <p:stCondLst>
                                    <p:cond delay="0"/>
                                  </p:stCondLst>
                                  <p:childTnLst>
                                    <p:set>
                                      <p:cBhvr>
                                        <p:cTn id="30" dur="1" fill="hold">
                                          <p:stCondLst>
                                            <p:cond delay="0"/>
                                          </p:stCondLst>
                                        </p:cTn>
                                        <p:tgtEl>
                                          <p:spTgt spid="76"/>
                                        </p:tgtEl>
                                        <p:attrNameLst>
                                          <p:attrName>style.visibility</p:attrName>
                                        </p:attrNameLst>
                                      </p:cBhvr>
                                      <p:to>
                                        <p:strVal val="visible"/>
                                      </p:to>
                                    </p:set>
                                    <p:anim calcmode="lin" valueType="num">
                                      <p:cBhvr additive="base">
                                        <p:cTn id="31" dur="500" fill="hold"/>
                                        <p:tgtEl>
                                          <p:spTgt spid="76"/>
                                        </p:tgtEl>
                                        <p:attrNameLst>
                                          <p:attrName>ppt_x</p:attrName>
                                        </p:attrNameLst>
                                      </p:cBhvr>
                                      <p:tavLst>
                                        <p:tav tm="0">
                                          <p:val>
                                            <p:strVal val="#ppt_x"/>
                                          </p:val>
                                        </p:tav>
                                        <p:tav tm="100000">
                                          <p:val>
                                            <p:strVal val="#ppt_x"/>
                                          </p:val>
                                        </p:tav>
                                      </p:tavLst>
                                    </p:anim>
                                    <p:anim calcmode="lin" valueType="num">
                                      <p:cBhvr additive="base">
                                        <p:cTn id="32" dur="500" fill="hold"/>
                                        <p:tgtEl>
                                          <p:spTgt spid="76"/>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stCondLst>
                                    <p:cond delay="0"/>
                                  </p:stCondLst>
                                  <p:childTnLst>
                                    <p:set>
                                      <p:cBhvr>
                                        <p:cTn id="34" dur="1" fill="hold">
                                          <p:stCondLst>
                                            <p:cond delay="0"/>
                                          </p:stCondLst>
                                        </p:cTn>
                                        <p:tgtEl>
                                          <p:spTgt spid="80"/>
                                        </p:tgtEl>
                                        <p:attrNameLst>
                                          <p:attrName>style.visibility</p:attrName>
                                        </p:attrNameLst>
                                      </p:cBhvr>
                                      <p:to>
                                        <p:strVal val="visible"/>
                                      </p:to>
                                    </p:set>
                                    <p:anim calcmode="lin" valueType="num">
                                      <p:cBhvr additive="base">
                                        <p:cTn id="35" dur="500" fill="hold"/>
                                        <p:tgtEl>
                                          <p:spTgt spid="80"/>
                                        </p:tgtEl>
                                        <p:attrNameLst>
                                          <p:attrName>ppt_x</p:attrName>
                                        </p:attrNameLst>
                                      </p:cBhvr>
                                      <p:tavLst>
                                        <p:tav tm="0">
                                          <p:val>
                                            <p:strVal val="#ppt_x"/>
                                          </p:val>
                                        </p:tav>
                                        <p:tav tm="100000">
                                          <p:val>
                                            <p:strVal val="#ppt_x"/>
                                          </p:val>
                                        </p:tav>
                                      </p:tavLst>
                                    </p:anim>
                                    <p:anim calcmode="lin" valueType="num">
                                      <p:cBhvr additive="base">
                                        <p:cTn id="36" dur="500" fill="hold"/>
                                        <p:tgtEl>
                                          <p:spTgt spid="80"/>
                                        </p:tgtEl>
                                        <p:attrNameLst>
                                          <p:attrName>ppt_y</p:attrName>
                                        </p:attrNameLst>
                                      </p:cBhvr>
                                      <p:tavLst>
                                        <p:tav tm="0">
                                          <p:val>
                                            <p:strVal val="1+#ppt_h/2"/>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8" fill="hold" grpId="0" nodeType="clickEffect">
                                  <p:stCondLst>
                                    <p:cond delay="0"/>
                                  </p:stCondLst>
                                  <p:childTnLst>
                                    <p:set>
                                      <p:cBhvr>
                                        <p:cTn id="40" dur="1" fill="hold">
                                          <p:stCondLst>
                                            <p:cond delay="0"/>
                                          </p:stCondLst>
                                        </p:cTn>
                                        <p:tgtEl>
                                          <p:spTgt spid="25"/>
                                        </p:tgtEl>
                                        <p:attrNameLst>
                                          <p:attrName>style.visibility</p:attrName>
                                        </p:attrNameLst>
                                      </p:cBhvr>
                                      <p:to>
                                        <p:strVal val="visible"/>
                                      </p:to>
                                    </p:set>
                                    <p:anim calcmode="lin" valueType="num">
                                      <p:cBhvr additive="base">
                                        <p:cTn id="41" dur="500" fill="hold"/>
                                        <p:tgtEl>
                                          <p:spTgt spid="25"/>
                                        </p:tgtEl>
                                        <p:attrNameLst>
                                          <p:attrName>ppt_x</p:attrName>
                                        </p:attrNameLst>
                                      </p:cBhvr>
                                      <p:tavLst>
                                        <p:tav tm="0">
                                          <p:val>
                                            <p:strVal val="0-#ppt_w/2"/>
                                          </p:val>
                                        </p:tav>
                                        <p:tav tm="100000">
                                          <p:val>
                                            <p:strVal val="#ppt_x"/>
                                          </p:val>
                                        </p:tav>
                                      </p:tavLst>
                                    </p:anim>
                                    <p:anim calcmode="lin" valueType="num">
                                      <p:cBhvr additive="base">
                                        <p:cTn id="42" dur="500" fill="hold"/>
                                        <p:tgtEl>
                                          <p:spTgt spid="25"/>
                                        </p:tgtEl>
                                        <p:attrNameLst>
                                          <p:attrName>ppt_y</p:attrName>
                                        </p:attrNameLst>
                                      </p:cBhvr>
                                      <p:tavLst>
                                        <p:tav tm="0">
                                          <p:val>
                                            <p:strVal val="#ppt_y"/>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4" fill="hold" nodeType="clickEffect">
                                  <p:stCondLst>
                                    <p:cond delay="0"/>
                                  </p:stCondLst>
                                  <p:childTnLst>
                                    <p:set>
                                      <p:cBhvr>
                                        <p:cTn id="46" dur="1" fill="hold">
                                          <p:stCondLst>
                                            <p:cond delay="0"/>
                                          </p:stCondLst>
                                        </p:cTn>
                                        <p:tgtEl>
                                          <p:spTgt spid="84"/>
                                        </p:tgtEl>
                                        <p:attrNameLst>
                                          <p:attrName>style.visibility</p:attrName>
                                        </p:attrNameLst>
                                      </p:cBhvr>
                                      <p:to>
                                        <p:strVal val="visible"/>
                                      </p:to>
                                    </p:set>
                                    <p:anim calcmode="lin" valueType="num">
                                      <p:cBhvr additive="base">
                                        <p:cTn id="47" dur="500" fill="hold"/>
                                        <p:tgtEl>
                                          <p:spTgt spid="84"/>
                                        </p:tgtEl>
                                        <p:attrNameLst>
                                          <p:attrName>ppt_x</p:attrName>
                                        </p:attrNameLst>
                                      </p:cBhvr>
                                      <p:tavLst>
                                        <p:tav tm="0">
                                          <p:val>
                                            <p:strVal val="#ppt_x"/>
                                          </p:val>
                                        </p:tav>
                                        <p:tav tm="100000">
                                          <p:val>
                                            <p:strVal val="#ppt_x"/>
                                          </p:val>
                                        </p:tav>
                                      </p:tavLst>
                                    </p:anim>
                                    <p:anim calcmode="lin" valueType="num">
                                      <p:cBhvr additive="base">
                                        <p:cTn id="48" dur="500" fill="hold"/>
                                        <p:tgtEl>
                                          <p:spTgt spid="84"/>
                                        </p:tgtEl>
                                        <p:attrNameLst>
                                          <p:attrName>ppt_y</p:attrName>
                                        </p:attrNameLst>
                                      </p:cBhvr>
                                      <p:tavLst>
                                        <p:tav tm="0">
                                          <p:val>
                                            <p:strVal val="1+#ppt_h/2"/>
                                          </p:val>
                                        </p:tav>
                                        <p:tav tm="100000">
                                          <p:val>
                                            <p:strVal val="#ppt_y"/>
                                          </p:val>
                                        </p:tav>
                                      </p:tavLst>
                                    </p:anim>
                                  </p:childTnLst>
                                </p:cTn>
                              </p:par>
                              <p:par>
                                <p:cTn id="49" presetID="2" presetClass="entr" presetSubtype="4" fill="hold" nodeType="withEffect">
                                  <p:stCondLst>
                                    <p:cond delay="0"/>
                                  </p:stCondLst>
                                  <p:childTnLst>
                                    <p:set>
                                      <p:cBhvr>
                                        <p:cTn id="50" dur="1" fill="hold">
                                          <p:stCondLst>
                                            <p:cond delay="0"/>
                                          </p:stCondLst>
                                        </p:cTn>
                                        <p:tgtEl>
                                          <p:spTgt spid="83"/>
                                        </p:tgtEl>
                                        <p:attrNameLst>
                                          <p:attrName>style.visibility</p:attrName>
                                        </p:attrNameLst>
                                      </p:cBhvr>
                                      <p:to>
                                        <p:strVal val="visible"/>
                                      </p:to>
                                    </p:set>
                                    <p:anim calcmode="lin" valueType="num">
                                      <p:cBhvr additive="base">
                                        <p:cTn id="51" dur="500" fill="hold"/>
                                        <p:tgtEl>
                                          <p:spTgt spid="83"/>
                                        </p:tgtEl>
                                        <p:attrNameLst>
                                          <p:attrName>ppt_x</p:attrName>
                                        </p:attrNameLst>
                                      </p:cBhvr>
                                      <p:tavLst>
                                        <p:tav tm="0">
                                          <p:val>
                                            <p:strVal val="#ppt_x"/>
                                          </p:val>
                                        </p:tav>
                                        <p:tav tm="100000">
                                          <p:val>
                                            <p:strVal val="#ppt_x"/>
                                          </p:val>
                                        </p:tav>
                                      </p:tavLst>
                                    </p:anim>
                                    <p:anim calcmode="lin" valueType="num">
                                      <p:cBhvr additive="base">
                                        <p:cTn id="52" dur="500" fill="hold"/>
                                        <p:tgtEl>
                                          <p:spTgt spid="83"/>
                                        </p:tgtEl>
                                        <p:attrNameLst>
                                          <p:attrName>ppt_y</p:attrName>
                                        </p:attrNameLst>
                                      </p:cBhvr>
                                      <p:tavLst>
                                        <p:tav tm="0">
                                          <p:val>
                                            <p:strVal val="1+#ppt_h/2"/>
                                          </p:val>
                                        </p:tav>
                                        <p:tav tm="100000">
                                          <p:val>
                                            <p:strVal val="#ppt_y"/>
                                          </p:val>
                                        </p:tav>
                                      </p:tavLst>
                                    </p:anim>
                                  </p:childTnLst>
                                </p:cTn>
                              </p:par>
                            </p:childTnLst>
                          </p:cTn>
                        </p:par>
                      </p:childTnLst>
                    </p:cTn>
                  </p:par>
                  <p:par>
                    <p:cTn id="53" fill="hold">
                      <p:stCondLst>
                        <p:cond delay="indefinite"/>
                      </p:stCondLst>
                      <p:childTnLst>
                        <p:par>
                          <p:cTn id="54" fill="hold">
                            <p:stCondLst>
                              <p:cond delay="0"/>
                            </p:stCondLst>
                            <p:childTnLst>
                              <p:par>
                                <p:cTn id="55" presetID="2" presetClass="entr" presetSubtype="8" fill="hold" grpId="0" nodeType="clickEffect">
                                  <p:stCondLst>
                                    <p:cond delay="0"/>
                                  </p:stCondLst>
                                  <p:childTnLst>
                                    <p:set>
                                      <p:cBhvr>
                                        <p:cTn id="56" dur="1" fill="hold">
                                          <p:stCondLst>
                                            <p:cond delay="0"/>
                                          </p:stCondLst>
                                        </p:cTn>
                                        <p:tgtEl>
                                          <p:spTgt spid="26"/>
                                        </p:tgtEl>
                                        <p:attrNameLst>
                                          <p:attrName>style.visibility</p:attrName>
                                        </p:attrNameLst>
                                      </p:cBhvr>
                                      <p:to>
                                        <p:strVal val="visible"/>
                                      </p:to>
                                    </p:set>
                                    <p:anim calcmode="lin" valueType="num">
                                      <p:cBhvr additive="base">
                                        <p:cTn id="57" dur="500" fill="hold"/>
                                        <p:tgtEl>
                                          <p:spTgt spid="26"/>
                                        </p:tgtEl>
                                        <p:attrNameLst>
                                          <p:attrName>ppt_x</p:attrName>
                                        </p:attrNameLst>
                                      </p:cBhvr>
                                      <p:tavLst>
                                        <p:tav tm="0">
                                          <p:val>
                                            <p:strVal val="0-#ppt_w/2"/>
                                          </p:val>
                                        </p:tav>
                                        <p:tav tm="100000">
                                          <p:val>
                                            <p:strVal val="#ppt_x"/>
                                          </p:val>
                                        </p:tav>
                                      </p:tavLst>
                                    </p:anim>
                                    <p:anim calcmode="lin" valueType="num">
                                      <p:cBhvr additive="base">
                                        <p:cTn id="58" dur="500" fill="hold"/>
                                        <p:tgtEl>
                                          <p:spTgt spid="26"/>
                                        </p:tgtEl>
                                        <p:attrNameLst>
                                          <p:attrName>ppt_y</p:attrName>
                                        </p:attrNameLst>
                                      </p:cBhvr>
                                      <p:tavLst>
                                        <p:tav tm="0">
                                          <p:val>
                                            <p:strVal val="#ppt_y"/>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2" presetClass="entr" presetSubtype="4" fill="hold" grpId="0" nodeType="clickEffect">
                                  <p:stCondLst>
                                    <p:cond delay="0"/>
                                  </p:stCondLst>
                                  <p:childTnLst>
                                    <p:set>
                                      <p:cBhvr>
                                        <p:cTn id="62" dur="1" fill="hold">
                                          <p:stCondLst>
                                            <p:cond delay="0"/>
                                          </p:stCondLst>
                                        </p:cTn>
                                        <p:tgtEl>
                                          <p:spTgt spid="87"/>
                                        </p:tgtEl>
                                        <p:attrNameLst>
                                          <p:attrName>style.visibility</p:attrName>
                                        </p:attrNameLst>
                                      </p:cBhvr>
                                      <p:to>
                                        <p:strVal val="visible"/>
                                      </p:to>
                                    </p:set>
                                    <p:anim calcmode="lin" valueType="num">
                                      <p:cBhvr additive="base">
                                        <p:cTn id="63" dur="500" fill="hold"/>
                                        <p:tgtEl>
                                          <p:spTgt spid="87"/>
                                        </p:tgtEl>
                                        <p:attrNameLst>
                                          <p:attrName>ppt_x</p:attrName>
                                        </p:attrNameLst>
                                      </p:cBhvr>
                                      <p:tavLst>
                                        <p:tav tm="0">
                                          <p:val>
                                            <p:strVal val="#ppt_x"/>
                                          </p:val>
                                        </p:tav>
                                        <p:tav tm="100000">
                                          <p:val>
                                            <p:strVal val="#ppt_x"/>
                                          </p:val>
                                        </p:tav>
                                      </p:tavLst>
                                    </p:anim>
                                    <p:anim calcmode="lin" valueType="num">
                                      <p:cBhvr additive="base">
                                        <p:cTn id="64" dur="500" fill="hold"/>
                                        <p:tgtEl>
                                          <p:spTgt spid="87"/>
                                        </p:tgtEl>
                                        <p:attrNameLst>
                                          <p:attrName>ppt_y</p:attrName>
                                        </p:attrNameLst>
                                      </p:cBhvr>
                                      <p:tavLst>
                                        <p:tav tm="0">
                                          <p:val>
                                            <p:strVal val="1+#ppt_h/2"/>
                                          </p:val>
                                        </p:tav>
                                        <p:tav tm="100000">
                                          <p:val>
                                            <p:strVal val="#ppt_y"/>
                                          </p:val>
                                        </p:tav>
                                      </p:tavLst>
                                    </p:anim>
                                  </p:childTnLst>
                                </p:cTn>
                              </p:par>
                              <p:par>
                                <p:cTn id="65" presetID="2" presetClass="entr" presetSubtype="4" fill="hold" grpId="0" nodeType="withEffect">
                                  <p:stCondLst>
                                    <p:cond delay="0"/>
                                  </p:stCondLst>
                                  <p:childTnLst>
                                    <p:set>
                                      <p:cBhvr>
                                        <p:cTn id="66" dur="1" fill="hold">
                                          <p:stCondLst>
                                            <p:cond delay="0"/>
                                          </p:stCondLst>
                                        </p:cTn>
                                        <p:tgtEl>
                                          <p:spTgt spid="90"/>
                                        </p:tgtEl>
                                        <p:attrNameLst>
                                          <p:attrName>style.visibility</p:attrName>
                                        </p:attrNameLst>
                                      </p:cBhvr>
                                      <p:to>
                                        <p:strVal val="visible"/>
                                      </p:to>
                                    </p:set>
                                    <p:anim calcmode="lin" valueType="num">
                                      <p:cBhvr additive="base">
                                        <p:cTn id="67" dur="500" fill="hold"/>
                                        <p:tgtEl>
                                          <p:spTgt spid="90"/>
                                        </p:tgtEl>
                                        <p:attrNameLst>
                                          <p:attrName>ppt_x</p:attrName>
                                        </p:attrNameLst>
                                      </p:cBhvr>
                                      <p:tavLst>
                                        <p:tav tm="0">
                                          <p:val>
                                            <p:strVal val="#ppt_x"/>
                                          </p:val>
                                        </p:tav>
                                        <p:tav tm="100000">
                                          <p:val>
                                            <p:strVal val="#ppt_x"/>
                                          </p:val>
                                        </p:tav>
                                      </p:tavLst>
                                    </p:anim>
                                    <p:anim calcmode="lin" valueType="num">
                                      <p:cBhvr additive="base">
                                        <p:cTn id="68" dur="500" fill="hold"/>
                                        <p:tgtEl>
                                          <p:spTgt spid="90"/>
                                        </p:tgtEl>
                                        <p:attrNameLst>
                                          <p:attrName>ppt_y</p:attrName>
                                        </p:attrNameLst>
                                      </p:cBhvr>
                                      <p:tavLst>
                                        <p:tav tm="0">
                                          <p:val>
                                            <p:strVal val="1+#ppt_h/2"/>
                                          </p:val>
                                        </p:tav>
                                        <p:tav tm="100000">
                                          <p:val>
                                            <p:strVal val="#ppt_y"/>
                                          </p:val>
                                        </p:tav>
                                      </p:tavLst>
                                    </p:anim>
                                  </p:childTnLst>
                                </p:cTn>
                              </p:par>
                              <p:par>
                                <p:cTn id="69" presetID="2" presetClass="entr" presetSubtype="4" fill="hold" grpId="0" nodeType="withEffect">
                                  <p:stCondLst>
                                    <p:cond delay="0"/>
                                  </p:stCondLst>
                                  <p:childTnLst>
                                    <p:set>
                                      <p:cBhvr>
                                        <p:cTn id="70" dur="1" fill="hold">
                                          <p:stCondLst>
                                            <p:cond delay="0"/>
                                          </p:stCondLst>
                                        </p:cTn>
                                        <p:tgtEl>
                                          <p:spTgt spid="27"/>
                                        </p:tgtEl>
                                        <p:attrNameLst>
                                          <p:attrName>style.visibility</p:attrName>
                                        </p:attrNameLst>
                                      </p:cBhvr>
                                      <p:to>
                                        <p:strVal val="visible"/>
                                      </p:to>
                                    </p:set>
                                    <p:anim calcmode="lin" valueType="num">
                                      <p:cBhvr additive="base">
                                        <p:cTn id="71" dur="500" fill="hold"/>
                                        <p:tgtEl>
                                          <p:spTgt spid="27"/>
                                        </p:tgtEl>
                                        <p:attrNameLst>
                                          <p:attrName>ppt_x</p:attrName>
                                        </p:attrNameLst>
                                      </p:cBhvr>
                                      <p:tavLst>
                                        <p:tav tm="0">
                                          <p:val>
                                            <p:strVal val="#ppt_x"/>
                                          </p:val>
                                        </p:tav>
                                        <p:tav tm="100000">
                                          <p:val>
                                            <p:strVal val="#ppt_x"/>
                                          </p:val>
                                        </p:tav>
                                      </p:tavLst>
                                    </p:anim>
                                    <p:anim calcmode="lin" valueType="num">
                                      <p:cBhvr additive="base">
                                        <p:cTn id="72" dur="500" fill="hold"/>
                                        <p:tgtEl>
                                          <p:spTgt spid="2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7" grpId="0"/>
      <p:bldP spid="90" grpId="0"/>
      <p:bldP spid="98" grpId="0"/>
      <p:bldP spid="23" grpId="0" animBg="1"/>
      <p:bldP spid="25" grpId="0" animBg="1"/>
      <p:bldP spid="26" grpId="0" animBg="1"/>
      <p:bldP spid="27"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0A7120E-84F7-B545-BB65-591EFAD9641E}"/>
              </a:ext>
            </a:extLst>
          </p:cNvPr>
          <p:cNvSpPr>
            <a:spLocks noGrp="1"/>
          </p:cNvSpPr>
          <p:nvPr>
            <p:ph type="title"/>
          </p:nvPr>
        </p:nvSpPr>
        <p:spPr/>
        <p:txBody>
          <a:bodyPr/>
          <a:lstStyle/>
          <a:p>
            <a:r>
              <a:rPr lang="en-GB"/>
              <a:t>Route Based on Source MAC Hash</a:t>
            </a:r>
          </a:p>
        </p:txBody>
      </p:sp>
      <p:sp>
        <p:nvSpPr>
          <p:cNvPr id="4" name="Subtitle 3">
            <a:extLst>
              <a:ext uri="{FF2B5EF4-FFF2-40B4-BE49-F238E27FC236}">
                <a16:creationId xmlns:a16="http://schemas.microsoft.com/office/drawing/2014/main" id="{A37DEAF8-D14E-FC49-885F-7672FE3483AB}"/>
              </a:ext>
            </a:extLst>
          </p:cNvPr>
          <p:cNvSpPr>
            <a:spLocks noGrp="1"/>
          </p:cNvSpPr>
          <p:nvPr>
            <p:ph type="subTitle" idx="10"/>
          </p:nvPr>
        </p:nvSpPr>
        <p:spPr/>
        <p:txBody>
          <a:bodyPr/>
          <a:lstStyle/>
          <a:p>
            <a:endParaRPr lang="en-GB"/>
          </a:p>
        </p:txBody>
      </p:sp>
      <p:sp>
        <p:nvSpPr>
          <p:cNvPr id="5" name="Rectangle 4">
            <a:extLst>
              <a:ext uri="{FF2B5EF4-FFF2-40B4-BE49-F238E27FC236}">
                <a16:creationId xmlns:a16="http://schemas.microsoft.com/office/drawing/2014/main" id="{1F6D21C4-53AE-0E4D-9B6A-5B8EB91A6406}"/>
              </a:ext>
            </a:extLst>
          </p:cNvPr>
          <p:cNvSpPr/>
          <p:nvPr/>
        </p:nvSpPr>
        <p:spPr>
          <a:xfrm>
            <a:off x="635057" y="2142235"/>
            <a:ext cx="3510455" cy="2664194"/>
          </a:xfrm>
          <a:prstGeom prst="rect">
            <a:avLst/>
          </a:prstGeom>
          <a:solidFill>
            <a:schemeClr val="bg1">
              <a:lumMod val="85000"/>
            </a:schemeClr>
          </a:solidFill>
          <a:ln w="28575">
            <a:noFill/>
            <a:prstDash val="dash"/>
          </a:ln>
          <a:effectLst/>
        </p:spPr>
        <p:style>
          <a:lnRef idx="1">
            <a:schemeClr val="accent3"/>
          </a:lnRef>
          <a:fillRef idx="3">
            <a:schemeClr val="accent3"/>
          </a:fillRef>
          <a:effectRef idx="2">
            <a:schemeClr val="accent3"/>
          </a:effectRef>
          <a:fontRef idx="minor">
            <a:schemeClr val="lt1"/>
          </a:fontRef>
        </p:style>
        <p:txBody>
          <a:bodyPr lIns="0" tIns="0" rIns="0" bIns="118841" rtlCol="0" anchor="b" anchorCtr="0"/>
          <a:lstStyle/>
          <a:p>
            <a:pPr algn="ctr"/>
            <a:endParaRPr lang="en-US" sz="1600" b="1">
              <a:solidFill>
                <a:srgbClr val="717074"/>
              </a:solidFill>
              <a:latin typeface="Metropolis"/>
              <a:ea typeface="Gotham Rounded Book" charset="0"/>
              <a:cs typeface="Gotham Rounded Book" charset="0"/>
            </a:endParaRPr>
          </a:p>
        </p:txBody>
      </p:sp>
      <p:grpSp>
        <p:nvGrpSpPr>
          <p:cNvPr id="6" name="Group 5">
            <a:extLst>
              <a:ext uri="{FF2B5EF4-FFF2-40B4-BE49-F238E27FC236}">
                <a16:creationId xmlns:a16="http://schemas.microsoft.com/office/drawing/2014/main" id="{51A3BA9C-AC8E-294E-938D-46F9ECE2DFBE}"/>
              </a:ext>
            </a:extLst>
          </p:cNvPr>
          <p:cNvGrpSpPr/>
          <p:nvPr/>
        </p:nvGrpSpPr>
        <p:grpSpPr>
          <a:xfrm>
            <a:off x="1234266" y="1628107"/>
            <a:ext cx="396412" cy="396570"/>
            <a:chOff x="2159140" y="7009631"/>
            <a:chExt cx="4501800" cy="4503600"/>
          </a:xfrm>
          <a:solidFill>
            <a:schemeClr val="tx1"/>
          </a:solidFill>
        </p:grpSpPr>
        <p:sp>
          <p:nvSpPr>
            <p:cNvPr id="7" name="Freeform: Shape 6">
              <a:extLst>
                <a:ext uri="{FF2B5EF4-FFF2-40B4-BE49-F238E27FC236}">
                  <a16:creationId xmlns:a16="http://schemas.microsoft.com/office/drawing/2014/main" id="{F50BE4A1-5938-C54E-895C-9365170842D1}"/>
                </a:ext>
              </a:extLst>
            </p:cNvPr>
            <p:cNvSpPr/>
            <p:nvPr/>
          </p:nvSpPr>
          <p:spPr>
            <a:xfrm>
              <a:off x="2159140" y="7009631"/>
              <a:ext cx="4501800" cy="4503600"/>
            </a:xfrm>
            <a:custGeom>
              <a:avLst/>
              <a:gdLst/>
              <a:ahLst/>
              <a:cxnLst>
                <a:cxn ang="3cd4">
                  <a:pos x="hc" y="t"/>
                </a:cxn>
                <a:cxn ang="cd2">
                  <a:pos x="l" y="vc"/>
                </a:cxn>
                <a:cxn ang="cd4">
                  <a:pos x="hc" y="b"/>
                </a:cxn>
                <a:cxn ang="0">
                  <a:pos x="r" y="vc"/>
                </a:cxn>
              </a:cxnLst>
              <a:rect l="l" t="t" r="r" b="b"/>
              <a:pathLst>
                <a:path w="12506" h="12511">
                  <a:moveTo>
                    <a:pt x="11985" y="521"/>
                  </a:moveTo>
                  <a:lnTo>
                    <a:pt x="11985" y="11990"/>
                  </a:lnTo>
                  <a:lnTo>
                    <a:pt x="517" y="11990"/>
                  </a:lnTo>
                  <a:lnTo>
                    <a:pt x="517" y="521"/>
                  </a:lnTo>
                  <a:close/>
                  <a:moveTo>
                    <a:pt x="12506" y="0"/>
                  </a:moveTo>
                  <a:lnTo>
                    <a:pt x="0" y="0"/>
                  </a:lnTo>
                  <a:lnTo>
                    <a:pt x="0" y="12511"/>
                  </a:lnTo>
                  <a:lnTo>
                    <a:pt x="12506" y="1251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8" name="Freeform: Shape 7">
              <a:extLst>
                <a:ext uri="{FF2B5EF4-FFF2-40B4-BE49-F238E27FC236}">
                  <a16:creationId xmlns:a16="http://schemas.microsoft.com/office/drawing/2014/main" id="{4064A24D-6214-B04D-8180-435DACAE646A}"/>
                </a:ext>
              </a:extLst>
            </p:cNvPr>
            <p:cNvSpPr/>
            <p:nvPr/>
          </p:nvSpPr>
          <p:spPr>
            <a:xfrm>
              <a:off x="2739820" y="8364671"/>
              <a:ext cx="3336120" cy="914400"/>
            </a:xfrm>
            <a:custGeom>
              <a:avLst/>
              <a:gdLst/>
              <a:ahLst/>
              <a:cxnLst>
                <a:cxn ang="3cd4">
                  <a:pos x="hc" y="t"/>
                </a:cxn>
                <a:cxn ang="cd2">
                  <a:pos x="l" y="vc"/>
                </a:cxn>
                <a:cxn ang="cd4">
                  <a:pos x="hc" y="b"/>
                </a:cxn>
                <a:cxn ang="0">
                  <a:pos x="r" y="vc"/>
                </a:cxn>
              </a:cxnLst>
              <a:rect l="l" t="t" r="r" b="b"/>
              <a:pathLst>
                <a:path w="9268" h="2541">
                  <a:moveTo>
                    <a:pt x="0" y="1269"/>
                  </a:moveTo>
                  <a:lnTo>
                    <a:pt x="1272" y="2541"/>
                  </a:lnTo>
                  <a:lnTo>
                    <a:pt x="1272" y="1848"/>
                  </a:lnTo>
                  <a:lnTo>
                    <a:pt x="9268" y="1848"/>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9" name="Freeform: Shape 8">
              <a:extLst>
                <a:ext uri="{FF2B5EF4-FFF2-40B4-BE49-F238E27FC236}">
                  <a16:creationId xmlns:a16="http://schemas.microsoft.com/office/drawing/2014/main" id="{36F5A22E-AA2A-0F45-AD32-F81927D35781}"/>
                </a:ext>
              </a:extLst>
            </p:cNvPr>
            <p:cNvSpPr/>
            <p:nvPr/>
          </p:nvSpPr>
          <p:spPr>
            <a:xfrm>
              <a:off x="2739820" y="10077192"/>
              <a:ext cx="3336120" cy="914400"/>
            </a:xfrm>
            <a:custGeom>
              <a:avLst/>
              <a:gdLst/>
              <a:ahLst/>
              <a:cxnLst>
                <a:cxn ang="3cd4">
                  <a:pos x="hc" y="t"/>
                </a:cxn>
                <a:cxn ang="cd2">
                  <a:pos x="l" y="vc"/>
                </a:cxn>
                <a:cxn ang="cd4">
                  <a:pos x="hc" y="b"/>
                </a:cxn>
                <a:cxn ang="0">
                  <a:pos x="r" y="vc"/>
                </a:cxn>
              </a:cxnLst>
              <a:rect l="l" t="t" r="r" b="b"/>
              <a:pathLst>
                <a:path w="9268" h="2541">
                  <a:moveTo>
                    <a:pt x="0" y="1273"/>
                  </a:moveTo>
                  <a:lnTo>
                    <a:pt x="1272" y="2541"/>
                  </a:lnTo>
                  <a:lnTo>
                    <a:pt x="1272" y="1847"/>
                  </a:lnTo>
                  <a:lnTo>
                    <a:pt x="9268" y="1847"/>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0" name="Freeform: Shape 9">
              <a:extLst>
                <a:ext uri="{FF2B5EF4-FFF2-40B4-BE49-F238E27FC236}">
                  <a16:creationId xmlns:a16="http://schemas.microsoft.com/office/drawing/2014/main" id="{9EC6A22C-3C13-F442-B5D1-91FEBB488FDA}"/>
                </a:ext>
              </a:extLst>
            </p:cNvPr>
            <p:cNvSpPr/>
            <p:nvPr/>
          </p:nvSpPr>
          <p:spPr>
            <a:xfrm>
              <a:off x="2739820" y="9220392"/>
              <a:ext cx="3336120" cy="914400"/>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52"/>
                  </a:lnTo>
                  <a:lnTo>
                    <a:pt x="7995" y="1852"/>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1" name="Freeform: Shape 10">
              <a:extLst>
                <a:ext uri="{FF2B5EF4-FFF2-40B4-BE49-F238E27FC236}">
                  <a16:creationId xmlns:a16="http://schemas.microsoft.com/office/drawing/2014/main" id="{15FAA88F-904C-6141-8C07-997573E5FF1C}"/>
                </a:ext>
              </a:extLst>
            </p:cNvPr>
            <p:cNvSpPr/>
            <p:nvPr/>
          </p:nvSpPr>
          <p:spPr>
            <a:xfrm>
              <a:off x="2739823" y="7507512"/>
              <a:ext cx="3325998" cy="914401"/>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48"/>
                  </a:lnTo>
                  <a:lnTo>
                    <a:pt x="7995" y="1848"/>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grpSp>
      <p:cxnSp>
        <p:nvCxnSpPr>
          <p:cNvPr id="12" name="Straight Connector 11">
            <a:extLst>
              <a:ext uri="{FF2B5EF4-FFF2-40B4-BE49-F238E27FC236}">
                <a16:creationId xmlns:a16="http://schemas.microsoft.com/office/drawing/2014/main" id="{32100861-3C48-F546-B29E-BF3AD3BBFBAD}"/>
              </a:ext>
            </a:extLst>
          </p:cNvPr>
          <p:cNvCxnSpPr>
            <a:cxnSpLocks/>
            <a:endCxn id="7" idx="2"/>
          </p:cNvCxnSpPr>
          <p:nvPr/>
        </p:nvCxnSpPr>
        <p:spPr bwMode="gray">
          <a:xfrm flipH="1" flipV="1">
            <a:off x="1432472" y="2024677"/>
            <a:ext cx="71479" cy="196374"/>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4C7F112F-0B4E-2E41-B326-C974ABC7467C}"/>
              </a:ext>
            </a:extLst>
          </p:cNvPr>
          <p:cNvCxnSpPr>
            <a:cxnSpLocks/>
          </p:cNvCxnSpPr>
          <p:nvPr/>
        </p:nvCxnSpPr>
        <p:spPr bwMode="gray">
          <a:xfrm flipV="1">
            <a:off x="2040965" y="3316103"/>
            <a:ext cx="0" cy="354179"/>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7" name="Rectangle 16">
            <a:extLst>
              <a:ext uri="{FF2B5EF4-FFF2-40B4-BE49-F238E27FC236}">
                <a16:creationId xmlns:a16="http://schemas.microsoft.com/office/drawing/2014/main" id="{646207F8-93A3-864A-8DA6-2B2AD1368FB1}"/>
              </a:ext>
            </a:extLst>
          </p:cNvPr>
          <p:cNvSpPr/>
          <p:nvPr/>
        </p:nvSpPr>
        <p:spPr bwMode="auto">
          <a:xfrm>
            <a:off x="457743" y="2713520"/>
            <a:ext cx="3942730" cy="369404"/>
          </a:xfrm>
          <a:prstGeom prst="rect">
            <a:avLst/>
          </a:prstGeom>
          <a:solidFill>
            <a:schemeClr val="accent1">
              <a:lumMod val="50000"/>
            </a:schemeClr>
          </a:solidFill>
          <a:ln>
            <a:solidFill>
              <a:schemeClr val="accent1">
                <a:lumMod val="50000"/>
              </a:schemeClr>
            </a:solidFill>
            <a:miter lim="800000"/>
            <a:headEnd/>
            <a:tailEnd/>
          </a:ln>
        </p:spPr>
        <p:style>
          <a:lnRef idx="2">
            <a:schemeClr val="dk1"/>
          </a:lnRef>
          <a:fillRef idx="1">
            <a:schemeClr val="lt1"/>
          </a:fillRef>
          <a:effectRef idx="0">
            <a:schemeClr val="dk1"/>
          </a:effectRef>
          <a:fontRef idx="minor">
            <a:schemeClr val="dk1"/>
          </a:fontRef>
        </p:style>
        <p:txBody>
          <a:bodyPr wrap="none" lIns="0" tIns="0" rIns="0" bIns="0" rtlCol="0" anchor="ctr"/>
          <a:lstStyle/>
          <a:p>
            <a:pPr algn="ctr"/>
            <a:r>
              <a:rPr lang="en-US" sz="1100" err="1">
                <a:solidFill>
                  <a:prstClr val="white"/>
                </a:solidFill>
                <a:latin typeface="Metropolis"/>
                <a:ea typeface="Gotham Rounded Book" charset="0"/>
                <a:cs typeface="Gotham Rounded Book" charset="0"/>
              </a:rPr>
              <a:t>vSS</a:t>
            </a:r>
            <a:r>
              <a:rPr lang="en-US" sz="1100">
                <a:solidFill>
                  <a:prstClr val="white"/>
                </a:solidFill>
                <a:latin typeface="Metropolis"/>
                <a:ea typeface="Gotham Rounded Book" charset="0"/>
                <a:cs typeface="Gotham Rounded Book" charset="0"/>
              </a:rPr>
              <a:t> / </a:t>
            </a:r>
            <a:r>
              <a:rPr lang="en-US" sz="1100" err="1">
                <a:solidFill>
                  <a:prstClr val="white"/>
                </a:solidFill>
                <a:latin typeface="Metropolis"/>
                <a:ea typeface="Gotham Rounded Book" charset="0"/>
                <a:cs typeface="Gotham Rounded Book" charset="0"/>
              </a:rPr>
              <a:t>vDS</a:t>
            </a:r>
            <a:endParaRPr lang="en-US" sz="1100">
              <a:solidFill>
                <a:prstClr val="white"/>
              </a:solidFill>
              <a:latin typeface="Metropolis"/>
              <a:ea typeface="Gotham Rounded Book" charset="0"/>
              <a:cs typeface="Gotham Rounded Book" charset="0"/>
            </a:endParaRPr>
          </a:p>
        </p:txBody>
      </p:sp>
      <p:sp>
        <p:nvSpPr>
          <p:cNvPr id="18" name="Rectangle 17">
            <a:extLst>
              <a:ext uri="{FF2B5EF4-FFF2-40B4-BE49-F238E27FC236}">
                <a16:creationId xmlns:a16="http://schemas.microsoft.com/office/drawing/2014/main" id="{B3F58026-D829-F148-A345-EE7A39F90890}"/>
              </a:ext>
            </a:extLst>
          </p:cNvPr>
          <p:cNvSpPr/>
          <p:nvPr/>
        </p:nvSpPr>
        <p:spPr bwMode="gray">
          <a:xfrm>
            <a:off x="1483765" y="2543889"/>
            <a:ext cx="1666875" cy="233570"/>
          </a:xfrm>
          <a:prstGeom prst="rect">
            <a:avLst/>
          </a:prstGeom>
          <a:solidFill>
            <a:srgbClr val="820024"/>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Uplink Port Group</a:t>
            </a:r>
          </a:p>
        </p:txBody>
      </p:sp>
      <p:sp>
        <p:nvSpPr>
          <p:cNvPr id="19" name="Freeform 21">
            <a:extLst>
              <a:ext uri="{FF2B5EF4-FFF2-40B4-BE49-F238E27FC236}">
                <a16:creationId xmlns:a16="http://schemas.microsoft.com/office/drawing/2014/main" id="{AC066059-DE91-E04F-8505-88C6DBB72870}"/>
              </a:ext>
            </a:extLst>
          </p:cNvPr>
          <p:cNvSpPr>
            <a:spLocks noChangeAspect="1" noEditPoints="1"/>
          </p:cNvSpPr>
          <p:nvPr/>
        </p:nvSpPr>
        <p:spPr bwMode="auto">
          <a:xfrm>
            <a:off x="1315258" y="2188449"/>
            <a:ext cx="308460" cy="232520"/>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cxnSp>
        <p:nvCxnSpPr>
          <p:cNvPr id="20" name="Straight Connector 19">
            <a:extLst>
              <a:ext uri="{FF2B5EF4-FFF2-40B4-BE49-F238E27FC236}">
                <a16:creationId xmlns:a16="http://schemas.microsoft.com/office/drawing/2014/main" id="{CCA798E4-576C-394C-A163-72D73A99AF96}"/>
              </a:ext>
            </a:extLst>
          </p:cNvPr>
          <p:cNvCxnSpPr>
            <a:cxnSpLocks/>
          </p:cNvCxnSpPr>
          <p:nvPr/>
        </p:nvCxnSpPr>
        <p:spPr bwMode="gray">
          <a:xfrm flipH="1" flipV="1">
            <a:off x="1578274" y="2451293"/>
            <a:ext cx="281728" cy="92596"/>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7FB79486-E25C-C741-815E-7375A2B32048}"/>
              </a:ext>
            </a:extLst>
          </p:cNvPr>
          <p:cNvCxnSpPr>
            <a:cxnSpLocks/>
          </p:cNvCxnSpPr>
          <p:nvPr/>
        </p:nvCxnSpPr>
        <p:spPr bwMode="gray">
          <a:xfrm>
            <a:off x="2175428" y="2420969"/>
            <a:ext cx="0" cy="12292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462ED1C0-DE7C-E540-9EA1-E348847647DB}"/>
              </a:ext>
            </a:extLst>
          </p:cNvPr>
          <p:cNvCxnSpPr>
            <a:cxnSpLocks/>
            <a:endCxn id="57" idx="2"/>
          </p:cNvCxnSpPr>
          <p:nvPr/>
        </p:nvCxnSpPr>
        <p:spPr bwMode="gray">
          <a:xfrm flipV="1">
            <a:off x="2157402" y="2022915"/>
            <a:ext cx="43473" cy="17723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4" name="Rectangle 23">
            <a:extLst>
              <a:ext uri="{FF2B5EF4-FFF2-40B4-BE49-F238E27FC236}">
                <a16:creationId xmlns:a16="http://schemas.microsoft.com/office/drawing/2014/main" id="{658D3BC2-CBCB-284E-9EBE-20C884454EA1}"/>
              </a:ext>
            </a:extLst>
          </p:cNvPr>
          <p:cNvSpPr/>
          <p:nvPr/>
        </p:nvSpPr>
        <p:spPr bwMode="gray">
          <a:xfrm>
            <a:off x="1483765" y="3074795"/>
            <a:ext cx="1666875" cy="233885"/>
          </a:xfrm>
          <a:prstGeom prst="rect">
            <a:avLst/>
          </a:prstGeom>
          <a:solidFill>
            <a:schemeClr val="accent4"/>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000"/>
              <a:t>Test Port Group</a:t>
            </a:r>
          </a:p>
        </p:txBody>
      </p:sp>
      <p:sp>
        <p:nvSpPr>
          <p:cNvPr id="32" name="Rectangle 31">
            <a:extLst>
              <a:ext uri="{FF2B5EF4-FFF2-40B4-BE49-F238E27FC236}">
                <a16:creationId xmlns:a16="http://schemas.microsoft.com/office/drawing/2014/main" id="{E2FBECB3-BA4B-C74C-91E4-DDF51BE0115B}"/>
              </a:ext>
            </a:extLst>
          </p:cNvPr>
          <p:cNvSpPr/>
          <p:nvPr/>
        </p:nvSpPr>
        <p:spPr>
          <a:xfrm>
            <a:off x="644184" y="2181413"/>
            <a:ext cx="793226" cy="261610"/>
          </a:xfrm>
          <a:prstGeom prst="rect">
            <a:avLst/>
          </a:prstGeom>
        </p:spPr>
        <p:txBody>
          <a:bodyPr wrap="square">
            <a:spAutoFit/>
          </a:bodyPr>
          <a:lstStyle/>
          <a:p>
            <a:pPr algn="ctr"/>
            <a:r>
              <a:rPr lang="en-US" sz="1100" b="1">
                <a:latin typeface="Metropolis" pitchFamily="2" charset="77"/>
              </a:rPr>
              <a:t>vmnic0</a:t>
            </a:r>
            <a:endParaRPr lang="en-GB" sz="1100" b="1">
              <a:latin typeface="Metropolis" pitchFamily="2" charset="77"/>
            </a:endParaRPr>
          </a:p>
        </p:txBody>
      </p:sp>
      <p:sp>
        <p:nvSpPr>
          <p:cNvPr id="33" name="Rectangle 32">
            <a:extLst>
              <a:ext uri="{FF2B5EF4-FFF2-40B4-BE49-F238E27FC236}">
                <a16:creationId xmlns:a16="http://schemas.microsoft.com/office/drawing/2014/main" id="{9BE92C7B-E265-1442-84E4-ED5DBBF74721}"/>
              </a:ext>
            </a:extLst>
          </p:cNvPr>
          <p:cNvSpPr/>
          <p:nvPr/>
        </p:nvSpPr>
        <p:spPr>
          <a:xfrm>
            <a:off x="2201407" y="2185019"/>
            <a:ext cx="793226" cy="261610"/>
          </a:xfrm>
          <a:prstGeom prst="rect">
            <a:avLst/>
          </a:prstGeom>
        </p:spPr>
        <p:txBody>
          <a:bodyPr wrap="square">
            <a:spAutoFit/>
          </a:bodyPr>
          <a:lstStyle/>
          <a:p>
            <a:pPr algn="ctr"/>
            <a:r>
              <a:rPr lang="en-US" sz="1100" b="1">
                <a:latin typeface="Metropolis" pitchFamily="2" charset="77"/>
              </a:rPr>
              <a:t>vmnic1</a:t>
            </a:r>
            <a:endParaRPr lang="en-GB" sz="1100" b="1">
              <a:latin typeface="Metropolis" pitchFamily="2" charset="77"/>
            </a:endParaRPr>
          </a:p>
        </p:txBody>
      </p:sp>
      <p:grpSp>
        <p:nvGrpSpPr>
          <p:cNvPr id="56" name="Group 55">
            <a:extLst>
              <a:ext uri="{FF2B5EF4-FFF2-40B4-BE49-F238E27FC236}">
                <a16:creationId xmlns:a16="http://schemas.microsoft.com/office/drawing/2014/main" id="{46A5B25B-098F-AD4D-B7F0-CA140FB75180}"/>
              </a:ext>
            </a:extLst>
          </p:cNvPr>
          <p:cNvGrpSpPr/>
          <p:nvPr/>
        </p:nvGrpSpPr>
        <p:grpSpPr>
          <a:xfrm>
            <a:off x="2002669" y="1626345"/>
            <a:ext cx="396412" cy="396570"/>
            <a:chOff x="2159140" y="7009631"/>
            <a:chExt cx="4501800" cy="4503600"/>
          </a:xfrm>
          <a:solidFill>
            <a:schemeClr val="tx1"/>
          </a:solidFill>
        </p:grpSpPr>
        <p:sp>
          <p:nvSpPr>
            <p:cNvPr id="57" name="Freeform: Shape 6">
              <a:extLst>
                <a:ext uri="{FF2B5EF4-FFF2-40B4-BE49-F238E27FC236}">
                  <a16:creationId xmlns:a16="http://schemas.microsoft.com/office/drawing/2014/main" id="{3A32F4F6-161C-7947-9117-5D67CFB06A72}"/>
                </a:ext>
              </a:extLst>
            </p:cNvPr>
            <p:cNvSpPr/>
            <p:nvPr/>
          </p:nvSpPr>
          <p:spPr>
            <a:xfrm>
              <a:off x="2159140" y="7009631"/>
              <a:ext cx="4501800" cy="4503600"/>
            </a:xfrm>
            <a:custGeom>
              <a:avLst/>
              <a:gdLst/>
              <a:ahLst/>
              <a:cxnLst>
                <a:cxn ang="3cd4">
                  <a:pos x="hc" y="t"/>
                </a:cxn>
                <a:cxn ang="cd2">
                  <a:pos x="l" y="vc"/>
                </a:cxn>
                <a:cxn ang="cd4">
                  <a:pos x="hc" y="b"/>
                </a:cxn>
                <a:cxn ang="0">
                  <a:pos x="r" y="vc"/>
                </a:cxn>
              </a:cxnLst>
              <a:rect l="l" t="t" r="r" b="b"/>
              <a:pathLst>
                <a:path w="12506" h="12511">
                  <a:moveTo>
                    <a:pt x="11985" y="521"/>
                  </a:moveTo>
                  <a:lnTo>
                    <a:pt x="11985" y="11990"/>
                  </a:lnTo>
                  <a:lnTo>
                    <a:pt x="517" y="11990"/>
                  </a:lnTo>
                  <a:lnTo>
                    <a:pt x="517" y="521"/>
                  </a:lnTo>
                  <a:close/>
                  <a:moveTo>
                    <a:pt x="12506" y="0"/>
                  </a:moveTo>
                  <a:lnTo>
                    <a:pt x="0" y="0"/>
                  </a:lnTo>
                  <a:lnTo>
                    <a:pt x="0" y="12511"/>
                  </a:lnTo>
                  <a:lnTo>
                    <a:pt x="12506" y="1251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58" name="Freeform: Shape 7">
              <a:extLst>
                <a:ext uri="{FF2B5EF4-FFF2-40B4-BE49-F238E27FC236}">
                  <a16:creationId xmlns:a16="http://schemas.microsoft.com/office/drawing/2014/main" id="{8B28F522-C0A3-B543-B2FD-7C5917C35091}"/>
                </a:ext>
              </a:extLst>
            </p:cNvPr>
            <p:cNvSpPr/>
            <p:nvPr/>
          </p:nvSpPr>
          <p:spPr>
            <a:xfrm>
              <a:off x="2739820" y="8364671"/>
              <a:ext cx="3336120" cy="914400"/>
            </a:xfrm>
            <a:custGeom>
              <a:avLst/>
              <a:gdLst/>
              <a:ahLst/>
              <a:cxnLst>
                <a:cxn ang="3cd4">
                  <a:pos x="hc" y="t"/>
                </a:cxn>
                <a:cxn ang="cd2">
                  <a:pos x="l" y="vc"/>
                </a:cxn>
                <a:cxn ang="cd4">
                  <a:pos x="hc" y="b"/>
                </a:cxn>
                <a:cxn ang="0">
                  <a:pos x="r" y="vc"/>
                </a:cxn>
              </a:cxnLst>
              <a:rect l="l" t="t" r="r" b="b"/>
              <a:pathLst>
                <a:path w="9268" h="2541">
                  <a:moveTo>
                    <a:pt x="0" y="1269"/>
                  </a:moveTo>
                  <a:lnTo>
                    <a:pt x="1272" y="2541"/>
                  </a:lnTo>
                  <a:lnTo>
                    <a:pt x="1272" y="1848"/>
                  </a:lnTo>
                  <a:lnTo>
                    <a:pt x="9268" y="1848"/>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59" name="Freeform: Shape 8">
              <a:extLst>
                <a:ext uri="{FF2B5EF4-FFF2-40B4-BE49-F238E27FC236}">
                  <a16:creationId xmlns:a16="http://schemas.microsoft.com/office/drawing/2014/main" id="{FF2E2219-DB02-224B-9541-34CBF2D77828}"/>
                </a:ext>
              </a:extLst>
            </p:cNvPr>
            <p:cNvSpPr/>
            <p:nvPr/>
          </p:nvSpPr>
          <p:spPr>
            <a:xfrm>
              <a:off x="2739820" y="10077192"/>
              <a:ext cx="3336120" cy="914400"/>
            </a:xfrm>
            <a:custGeom>
              <a:avLst/>
              <a:gdLst/>
              <a:ahLst/>
              <a:cxnLst>
                <a:cxn ang="3cd4">
                  <a:pos x="hc" y="t"/>
                </a:cxn>
                <a:cxn ang="cd2">
                  <a:pos x="l" y="vc"/>
                </a:cxn>
                <a:cxn ang="cd4">
                  <a:pos x="hc" y="b"/>
                </a:cxn>
                <a:cxn ang="0">
                  <a:pos x="r" y="vc"/>
                </a:cxn>
              </a:cxnLst>
              <a:rect l="l" t="t" r="r" b="b"/>
              <a:pathLst>
                <a:path w="9268" h="2541">
                  <a:moveTo>
                    <a:pt x="0" y="1273"/>
                  </a:moveTo>
                  <a:lnTo>
                    <a:pt x="1272" y="2541"/>
                  </a:lnTo>
                  <a:lnTo>
                    <a:pt x="1272" y="1847"/>
                  </a:lnTo>
                  <a:lnTo>
                    <a:pt x="9268" y="1847"/>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60" name="Freeform: Shape 9">
              <a:extLst>
                <a:ext uri="{FF2B5EF4-FFF2-40B4-BE49-F238E27FC236}">
                  <a16:creationId xmlns:a16="http://schemas.microsoft.com/office/drawing/2014/main" id="{E67D157E-3ADE-4F46-8605-2411ED25CBE8}"/>
                </a:ext>
              </a:extLst>
            </p:cNvPr>
            <p:cNvSpPr/>
            <p:nvPr/>
          </p:nvSpPr>
          <p:spPr>
            <a:xfrm>
              <a:off x="2739820" y="9220392"/>
              <a:ext cx="3336120" cy="914400"/>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52"/>
                  </a:lnTo>
                  <a:lnTo>
                    <a:pt x="7995" y="1852"/>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61" name="Freeform: Shape 10">
              <a:extLst>
                <a:ext uri="{FF2B5EF4-FFF2-40B4-BE49-F238E27FC236}">
                  <a16:creationId xmlns:a16="http://schemas.microsoft.com/office/drawing/2014/main" id="{75C18E3B-2150-E64F-A5C6-BE04EC9A1BC4}"/>
                </a:ext>
              </a:extLst>
            </p:cNvPr>
            <p:cNvSpPr/>
            <p:nvPr/>
          </p:nvSpPr>
          <p:spPr>
            <a:xfrm>
              <a:off x="2739823" y="7507512"/>
              <a:ext cx="3325998" cy="914401"/>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48"/>
                  </a:lnTo>
                  <a:lnTo>
                    <a:pt x="7995" y="1848"/>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grpSp>
      <p:sp>
        <p:nvSpPr>
          <p:cNvPr id="64" name="Freeform 21">
            <a:extLst>
              <a:ext uri="{FF2B5EF4-FFF2-40B4-BE49-F238E27FC236}">
                <a16:creationId xmlns:a16="http://schemas.microsoft.com/office/drawing/2014/main" id="{CB9EC709-FE15-3D42-B3B4-CDD77FABE8EF}"/>
              </a:ext>
            </a:extLst>
          </p:cNvPr>
          <p:cNvSpPr>
            <a:spLocks noChangeAspect="1" noEditPoints="1"/>
          </p:cNvSpPr>
          <p:nvPr/>
        </p:nvSpPr>
        <p:spPr bwMode="auto">
          <a:xfrm>
            <a:off x="2030675" y="2186764"/>
            <a:ext cx="308460" cy="249980"/>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65" name="Rectangle 64">
            <a:extLst>
              <a:ext uri="{FF2B5EF4-FFF2-40B4-BE49-F238E27FC236}">
                <a16:creationId xmlns:a16="http://schemas.microsoft.com/office/drawing/2014/main" id="{2E039C8A-B445-C94E-BC06-85AED453882B}"/>
              </a:ext>
            </a:extLst>
          </p:cNvPr>
          <p:cNvSpPr/>
          <p:nvPr/>
        </p:nvSpPr>
        <p:spPr>
          <a:xfrm>
            <a:off x="1572447" y="1385412"/>
            <a:ext cx="1489510" cy="276999"/>
          </a:xfrm>
          <a:prstGeom prst="rect">
            <a:avLst/>
          </a:prstGeom>
        </p:spPr>
        <p:txBody>
          <a:bodyPr wrap="none">
            <a:spAutoFit/>
          </a:bodyPr>
          <a:lstStyle/>
          <a:p>
            <a:r>
              <a:rPr lang="en-US" sz="1200">
                <a:solidFill>
                  <a:schemeClr val="tx2"/>
                </a:solidFill>
              </a:rPr>
              <a:t>Physical Switches</a:t>
            </a:r>
          </a:p>
        </p:txBody>
      </p:sp>
      <p:sp>
        <p:nvSpPr>
          <p:cNvPr id="66" name="Rectangle 65">
            <a:extLst>
              <a:ext uri="{FF2B5EF4-FFF2-40B4-BE49-F238E27FC236}">
                <a16:creationId xmlns:a16="http://schemas.microsoft.com/office/drawing/2014/main" id="{B765A2ED-1C73-CA4D-AA6A-4D297FE6F33F}"/>
              </a:ext>
            </a:extLst>
          </p:cNvPr>
          <p:cNvSpPr/>
          <p:nvPr/>
        </p:nvSpPr>
        <p:spPr>
          <a:xfrm>
            <a:off x="1722087" y="4437096"/>
            <a:ext cx="1301958" cy="369332"/>
          </a:xfrm>
          <a:prstGeom prst="rect">
            <a:avLst/>
          </a:prstGeom>
        </p:spPr>
        <p:txBody>
          <a:bodyPr wrap="none">
            <a:spAutoFit/>
          </a:bodyPr>
          <a:lstStyle/>
          <a:p>
            <a:pPr algn="ctr"/>
            <a:r>
              <a:rPr lang="en-US" b="1" dirty="0" err="1">
                <a:solidFill>
                  <a:srgbClr val="717074"/>
                </a:solidFill>
                <a:ea typeface="Gotham Rounded Book" charset="0"/>
                <a:cs typeface="Gotham Rounded Book" charset="0"/>
              </a:rPr>
              <a:t>ESXi</a:t>
            </a:r>
            <a:r>
              <a:rPr lang="en-US" b="1" dirty="0">
                <a:solidFill>
                  <a:srgbClr val="717074"/>
                </a:solidFill>
                <a:ea typeface="Gotham Rounded Book" charset="0"/>
                <a:cs typeface="Gotham Rounded Book" charset="0"/>
              </a:rPr>
              <a:t> Host</a:t>
            </a:r>
          </a:p>
        </p:txBody>
      </p:sp>
      <p:grpSp>
        <p:nvGrpSpPr>
          <p:cNvPr id="79" name="Group 78">
            <a:extLst>
              <a:ext uri="{FF2B5EF4-FFF2-40B4-BE49-F238E27FC236}">
                <a16:creationId xmlns:a16="http://schemas.microsoft.com/office/drawing/2014/main" id="{FC07CC52-6B0C-934D-A4D7-4A28D4C931BA}"/>
              </a:ext>
            </a:extLst>
          </p:cNvPr>
          <p:cNvGrpSpPr/>
          <p:nvPr/>
        </p:nvGrpSpPr>
        <p:grpSpPr>
          <a:xfrm>
            <a:off x="1788342" y="3686071"/>
            <a:ext cx="475288" cy="475288"/>
            <a:chOff x="6490447" y="2136284"/>
            <a:chExt cx="1828959" cy="1828959"/>
          </a:xfrm>
        </p:grpSpPr>
        <p:sp>
          <p:nvSpPr>
            <p:cNvPr id="77" name="Oval 76">
              <a:extLst>
                <a:ext uri="{FF2B5EF4-FFF2-40B4-BE49-F238E27FC236}">
                  <a16:creationId xmlns:a16="http://schemas.microsoft.com/office/drawing/2014/main" id="{E2B5727F-D82D-9E4E-B74E-71070957070D}"/>
                </a:ext>
              </a:extLst>
            </p:cNvPr>
            <p:cNvSpPr/>
            <p:nvPr/>
          </p:nvSpPr>
          <p:spPr>
            <a:xfrm>
              <a:off x="6490447" y="2136284"/>
              <a:ext cx="1828959" cy="1828959"/>
            </a:xfrm>
            <a:prstGeom prst="ellipse">
              <a:avLst/>
            </a:prstGeom>
            <a:solidFill>
              <a:schemeClr val="accent4"/>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78" name="Freeform 5">
              <a:extLst>
                <a:ext uri="{FF2B5EF4-FFF2-40B4-BE49-F238E27FC236}">
                  <a16:creationId xmlns:a16="http://schemas.microsoft.com/office/drawing/2014/main" id="{B4AE39C6-7D46-644C-965D-DA6FCDBD71C3}"/>
                </a:ext>
              </a:extLst>
            </p:cNvPr>
            <p:cNvSpPr>
              <a:spLocks noChangeAspect="1" noEditPoints="1"/>
            </p:cNvSpPr>
            <p:nvPr/>
          </p:nvSpPr>
          <p:spPr bwMode="auto">
            <a:xfrm>
              <a:off x="6857538" y="2502679"/>
              <a:ext cx="1096167" cy="1096167"/>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cxnSp>
        <p:nvCxnSpPr>
          <p:cNvPr id="83" name="Straight Connector 82">
            <a:extLst>
              <a:ext uri="{FF2B5EF4-FFF2-40B4-BE49-F238E27FC236}">
                <a16:creationId xmlns:a16="http://schemas.microsoft.com/office/drawing/2014/main" id="{9D56808A-DCA0-BD42-A412-677FCCCAA410}"/>
              </a:ext>
            </a:extLst>
          </p:cNvPr>
          <p:cNvCxnSpPr>
            <a:cxnSpLocks/>
          </p:cNvCxnSpPr>
          <p:nvPr/>
        </p:nvCxnSpPr>
        <p:spPr bwMode="gray">
          <a:xfrm flipV="1">
            <a:off x="2885730" y="3306271"/>
            <a:ext cx="0" cy="354179"/>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84" name="Group 83">
            <a:extLst>
              <a:ext uri="{FF2B5EF4-FFF2-40B4-BE49-F238E27FC236}">
                <a16:creationId xmlns:a16="http://schemas.microsoft.com/office/drawing/2014/main" id="{FD397572-B8AE-4342-A17F-FC4A427975BC}"/>
              </a:ext>
            </a:extLst>
          </p:cNvPr>
          <p:cNvGrpSpPr/>
          <p:nvPr/>
        </p:nvGrpSpPr>
        <p:grpSpPr>
          <a:xfrm>
            <a:off x="2647316" y="3676239"/>
            <a:ext cx="475288" cy="475288"/>
            <a:chOff x="6490447" y="2136284"/>
            <a:chExt cx="1828959" cy="1828959"/>
          </a:xfrm>
        </p:grpSpPr>
        <p:sp>
          <p:nvSpPr>
            <p:cNvPr id="85" name="Oval 84">
              <a:extLst>
                <a:ext uri="{FF2B5EF4-FFF2-40B4-BE49-F238E27FC236}">
                  <a16:creationId xmlns:a16="http://schemas.microsoft.com/office/drawing/2014/main" id="{DE6B1478-3983-FE43-82E6-CB246D1A0AFB}"/>
                </a:ext>
              </a:extLst>
            </p:cNvPr>
            <p:cNvSpPr/>
            <p:nvPr/>
          </p:nvSpPr>
          <p:spPr>
            <a:xfrm>
              <a:off x="6490447" y="2136284"/>
              <a:ext cx="1828959" cy="1828959"/>
            </a:xfrm>
            <a:prstGeom prst="ellipse">
              <a:avLst/>
            </a:prstGeom>
            <a:solidFill>
              <a:schemeClr val="accent4"/>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86" name="Freeform 5">
              <a:extLst>
                <a:ext uri="{FF2B5EF4-FFF2-40B4-BE49-F238E27FC236}">
                  <a16:creationId xmlns:a16="http://schemas.microsoft.com/office/drawing/2014/main" id="{F42E8184-35D3-9148-A57F-2BD85C44C06F}"/>
                </a:ext>
              </a:extLst>
            </p:cNvPr>
            <p:cNvSpPr>
              <a:spLocks noChangeAspect="1" noEditPoints="1"/>
            </p:cNvSpPr>
            <p:nvPr/>
          </p:nvSpPr>
          <p:spPr bwMode="auto">
            <a:xfrm>
              <a:off x="6857538" y="2502679"/>
              <a:ext cx="1096167" cy="1096167"/>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87" name="Content Placeholder 2">
            <a:extLst>
              <a:ext uri="{FF2B5EF4-FFF2-40B4-BE49-F238E27FC236}">
                <a16:creationId xmlns:a16="http://schemas.microsoft.com/office/drawing/2014/main" id="{7C0F171E-719D-7A42-ABAA-007CA4B9EA0F}"/>
              </a:ext>
            </a:extLst>
          </p:cNvPr>
          <p:cNvSpPr txBox="1">
            <a:spLocks/>
          </p:cNvSpPr>
          <p:nvPr/>
        </p:nvSpPr>
        <p:spPr>
          <a:xfrm>
            <a:off x="4718855" y="1453182"/>
            <a:ext cx="7005082" cy="1260413"/>
          </a:xfrm>
          <a:prstGeom prst="rect">
            <a:avLst/>
          </a:prstGeom>
        </p:spPr>
        <p:txBody>
          <a:bodyPr/>
          <a:lstStyle>
            <a:lvl1pPr marL="0" indent="0" algn="l" defTabSz="914400" rtl="0" eaLnBrk="1" latinLnBrk="0" hangingPunct="1">
              <a:lnSpc>
                <a:spcPct val="100000"/>
              </a:lnSpc>
              <a:spcBef>
                <a:spcPts val="1800"/>
              </a:spcBef>
              <a:buClr>
                <a:schemeClr val="tx1">
                  <a:lumMod val="60000"/>
                  <a:lumOff val="40000"/>
                </a:schemeClr>
              </a:buClr>
              <a:buSzPct val="90000"/>
              <a:buFont typeface="Arial" panose="020B0604020202020204" pitchFamily="34" charset="0"/>
              <a:buChar char="​"/>
              <a:defRPr sz="2000" kern="1200">
                <a:solidFill>
                  <a:schemeClr val="tx2"/>
                </a:solidFill>
                <a:latin typeface="+mn-lt"/>
                <a:ea typeface="+mn-ea"/>
                <a:cs typeface="+mn-cs"/>
              </a:defRPr>
            </a:lvl1pPr>
            <a:lvl2pPr marL="457200" indent="-184150" algn="l" defTabSz="914400" rtl="0" eaLnBrk="1" latinLnBrk="0" hangingPunct="1">
              <a:lnSpc>
                <a:spcPct val="100000"/>
              </a:lnSpc>
              <a:spcBef>
                <a:spcPts val="300"/>
              </a:spcBef>
              <a:buClr>
                <a:schemeClr val="tx2"/>
              </a:buClr>
              <a:buSzPct val="90000"/>
              <a:buFont typeface="Arial" panose="020B0604020202020204" pitchFamily="34" charset="0"/>
              <a:buChar char="•"/>
              <a:defRPr sz="1800" kern="1200">
                <a:solidFill>
                  <a:schemeClr val="tx2"/>
                </a:solidFill>
                <a:latin typeface="+mn-lt"/>
                <a:ea typeface="+mn-ea"/>
                <a:cs typeface="+mn-cs"/>
              </a:defRPr>
            </a:lvl2pPr>
            <a:lvl3pPr marL="744538" indent="-169863" algn="l" defTabSz="914400" rtl="0" eaLnBrk="1" latinLnBrk="0" hangingPunct="1">
              <a:lnSpc>
                <a:spcPct val="100000"/>
              </a:lnSpc>
              <a:spcBef>
                <a:spcPts val="300"/>
              </a:spcBef>
              <a:spcAft>
                <a:spcPts val="0"/>
              </a:spcAft>
              <a:buClr>
                <a:schemeClr val="tx2"/>
              </a:buClr>
              <a:buSzPct val="90000"/>
              <a:buFont typeface="Camphor Std" panose="020B0504030404020204" pitchFamily="34" charset="0"/>
              <a:buChar char="–"/>
              <a:defRPr sz="1600" kern="1200">
                <a:solidFill>
                  <a:schemeClr val="tx2"/>
                </a:solidFill>
                <a:latin typeface="+mn-lt"/>
                <a:ea typeface="+mn-ea"/>
                <a:cs typeface="+mn-cs"/>
              </a:defRPr>
            </a:lvl3pPr>
            <a:lvl4pPr marL="969963" indent="-166688" algn="l" defTabSz="914400" rtl="0" eaLnBrk="1" latinLnBrk="0" hangingPunct="1">
              <a:lnSpc>
                <a:spcPct val="100000"/>
              </a:lnSpc>
              <a:spcBef>
                <a:spcPts val="300"/>
              </a:spcBef>
              <a:buClr>
                <a:schemeClr val="tx2"/>
              </a:buClr>
              <a:buSzPct val="90000"/>
              <a:buFont typeface="Arial" panose="020B0604020202020204" pitchFamily="34" charset="0"/>
              <a:buChar char="•"/>
              <a:defRPr sz="1400" kern="1200">
                <a:solidFill>
                  <a:schemeClr val="tx2"/>
                </a:solidFill>
                <a:latin typeface="+mn-lt"/>
                <a:ea typeface="+mn-ea"/>
                <a:cs typeface="+mn-cs"/>
              </a:defRPr>
            </a:lvl4pPr>
            <a:lvl5pPr marL="1143000" indent="-138113" algn="l" defTabSz="914400" rtl="0" eaLnBrk="1" latinLnBrk="0" hangingPunct="1">
              <a:lnSpc>
                <a:spcPct val="100000"/>
              </a:lnSpc>
              <a:spcBef>
                <a:spcPts val="300"/>
              </a:spcBef>
              <a:buClr>
                <a:schemeClr val="tx2"/>
              </a:buClr>
              <a:buSzPct val="90000"/>
              <a:buFont typeface="Camphor Std" panose="020B0504030404020204" pitchFamily="34" charset="0"/>
              <a:buChar char="–"/>
              <a:tabLst/>
              <a:defRPr sz="1400" kern="1200">
                <a:solidFill>
                  <a:schemeClr val="tx2"/>
                </a:solidFill>
                <a:latin typeface="+mn-lt"/>
                <a:ea typeface="+mn-ea"/>
                <a:cs typeface="+mn-cs"/>
              </a:defRPr>
            </a:lvl5pPr>
            <a:lvl6pPr marL="228600" indent="-228600" algn="l" defTabSz="914400" rtl="0" eaLnBrk="1" latinLnBrk="0" hangingPunct="1">
              <a:lnSpc>
                <a:spcPct val="100000"/>
              </a:lnSpc>
              <a:spcBef>
                <a:spcPts val="1800"/>
              </a:spcBef>
              <a:buClr>
                <a:schemeClr val="tx2"/>
              </a:buClr>
              <a:buSzPct val="90000"/>
              <a:buFont typeface="+mj-lt"/>
              <a:buAutoNum type="arabicPeriod"/>
              <a:defRPr sz="2000" kern="1200">
                <a:solidFill>
                  <a:schemeClr val="tx2"/>
                </a:solidFill>
                <a:latin typeface="+mn-lt"/>
                <a:ea typeface="+mn-ea"/>
                <a:cs typeface="+mn-cs"/>
              </a:defRPr>
            </a:lvl6pPr>
            <a:lvl7pPr marL="512763" indent="-228600" algn="l" defTabSz="914400" rtl="0" eaLnBrk="1" latinLnBrk="0" hangingPunct="1">
              <a:lnSpc>
                <a:spcPct val="100000"/>
              </a:lnSpc>
              <a:spcBef>
                <a:spcPts val="300"/>
              </a:spcBef>
              <a:buClr>
                <a:schemeClr val="tx2"/>
              </a:buClr>
              <a:buSzPct val="90000"/>
              <a:buFont typeface="+mj-lt"/>
              <a:buAutoNum type="alphaLcPeriod"/>
              <a:defRPr sz="1600" kern="1200">
                <a:solidFill>
                  <a:schemeClr val="tx2"/>
                </a:solidFill>
                <a:latin typeface="+mn-lt"/>
                <a:ea typeface="+mn-ea"/>
                <a:cs typeface="+mn-cs"/>
              </a:defRPr>
            </a:lvl7pPr>
            <a:lvl8pPr marL="741363" indent="-166688" algn="l" defTabSz="914400" rtl="0" eaLnBrk="1" latinLnBrk="0" hangingPunct="1">
              <a:lnSpc>
                <a:spcPct val="90000"/>
              </a:lnSpc>
              <a:spcBef>
                <a:spcPts val="600"/>
              </a:spcBef>
              <a:buClr>
                <a:schemeClr val="tx2"/>
              </a:buClr>
              <a:buSzPct val="90000"/>
              <a:buFont typeface="+mj-lt"/>
              <a:buAutoNum type="romanLcPeriod"/>
              <a:defRPr sz="1400" kern="1200">
                <a:solidFill>
                  <a:schemeClr val="tx2"/>
                </a:solidFill>
                <a:latin typeface="+mn-lt"/>
                <a:ea typeface="+mn-ea"/>
                <a:cs typeface="+mn-cs"/>
              </a:defRPr>
            </a:lvl8pPr>
            <a:lvl9pPr marL="284163" indent="-284163" algn="l" defTabSz="914400" rtl="0" eaLnBrk="1" latinLnBrk="0" hangingPunct="1">
              <a:lnSpc>
                <a:spcPct val="100000"/>
              </a:lnSpc>
              <a:spcBef>
                <a:spcPts val="1800"/>
              </a:spcBef>
              <a:buClr>
                <a:schemeClr val="tx2"/>
              </a:buClr>
              <a:buSzPct val="90000"/>
              <a:buFont typeface="+mj-lt"/>
              <a:buAutoNum type="alphaUcPeriod"/>
              <a:defRPr sz="2000" kern="1200">
                <a:solidFill>
                  <a:schemeClr val="tx2"/>
                </a:solidFill>
                <a:latin typeface="+mn-lt"/>
                <a:ea typeface="+mn-ea"/>
                <a:cs typeface="+mn-cs"/>
              </a:defRPr>
            </a:lvl9pPr>
          </a:lstStyle>
          <a:p>
            <a:r>
              <a:rPr lang="en-US" sz="1800"/>
              <a:t>1. </a:t>
            </a:r>
            <a:r>
              <a:rPr lang="en-US" sz="1800" err="1"/>
              <a:t>vSwitch</a:t>
            </a:r>
            <a:r>
              <a:rPr lang="en-US" sz="1800"/>
              <a:t> selects one of the uplinks in the </a:t>
            </a:r>
            <a:r>
              <a:rPr lang="en-US" sz="1800" b="1" u="sng"/>
              <a:t>Active uplinks</a:t>
            </a:r>
            <a:r>
              <a:rPr lang="en-US" sz="1800"/>
              <a:t> list (internal algorithm) and then pins the respective traffic to that uplink. The algorithm takes the source MAC address of the packet and the number of uplinks into account. </a:t>
            </a:r>
          </a:p>
          <a:p>
            <a:endParaRPr lang="en-US" sz="1800"/>
          </a:p>
        </p:txBody>
      </p:sp>
      <p:sp>
        <p:nvSpPr>
          <p:cNvPr id="90" name="Content Placeholder 2">
            <a:extLst>
              <a:ext uri="{FF2B5EF4-FFF2-40B4-BE49-F238E27FC236}">
                <a16:creationId xmlns:a16="http://schemas.microsoft.com/office/drawing/2014/main" id="{6B4333EE-7965-7241-BFFC-F1DC02B29F8D}"/>
              </a:ext>
            </a:extLst>
          </p:cNvPr>
          <p:cNvSpPr txBox="1">
            <a:spLocks/>
          </p:cNvSpPr>
          <p:nvPr/>
        </p:nvSpPr>
        <p:spPr>
          <a:xfrm>
            <a:off x="4682633" y="2667560"/>
            <a:ext cx="7234064" cy="3469118"/>
          </a:xfrm>
          <a:prstGeom prst="rect">
            <a:avLst/>
          </a:prstGeom>
        </p:spPr>
        <p:txBody>
          <a:bodyPr/>
          <a:lstStyle>
            <a:lvl1pPr marL="0" indent="0" algn="l" defTabSz="914400" rtl="0" eaLnBrk="1" latinLnBrk="0" hangingPunct="1">
              <a:lnSpc>
                <a:spcPct val="100000"/>
              </a:lnSpc>
              <a:spcBef>
                <a:spcPts val="1800"/>
              </a:spcBef>
              <a:buClr>
                <a:schemeClr val="tx1">
                  <a:lumMod val="60000"/>
                  <a:lumOff val="40000"/>
                </a:schemeClr>
              </a:buClr>
              <a:buSzPct val="90000"/>
              <a:buFont typeface="Arial" panose="020B0604020202020204" pitchFamily="34" charset="0"/>
              <a:buChar char="​"/>
              <a:defRPr sz="2000" kern="1200">
                <a:solidFill>
                  <a:schemeClr val="tx2"/>
                </a:solidFill>
                <a:latin typeface="+mn-lt"/>
                <a:ea typeface="+mn-ea"/>
                <a:cs typeface="+mn-cs"/>
              </a:defRPr>
            </a:lvl1pPr>
            <a:lvl2pPr marL="457200" indent="-184150" algn="l" defTabSz="914400" rtl="0" eaLnBrk="1" latinLnBrk="0" hangingPunct="1">
              <a:lnSpc>
                <a:spcPct val="100000"/>
              </a:lnSpc>
              <a:spcBef>
                <a:spcPts val="300"/>
              </a:spcBef>
              <a:buClr>
                <a:schemeClr val="tx2"/>
              </a:buClr>
              <a:buSzPct val="90000"/>
              <a:buFont typeface="Arial" panose="020B0604020202020204" pitchFamily="34" charset="0"/>
              <a:buChar char="•"/>
              <a:defRPr sz="1800" kern="1200">
                <a:solidFill>
                  <a:schemeClr val="tx2"/>
                </a:solidFill>
                <a:latin typeface="+mn-lt"/>
                <a:ea typeface="+mn-ea"/>
                <a:cs typeface="+mn-cs"/>
              </a:defRPr>
            </a:lvl2pPr>
            <a:lvl3pPr marL="744538" indent="-169863" algn="l" defTabSz="914400" rtl="0" eaLnBrk="1" latinLnBrk="0" hangingPunct="1">
              <a:lnSpc>
                <a:spcPct val="100000"/>
              </a:lnSpc>
              <a:spcBef>
                <a:spcPts val="300"/>
              </a:spcBef>
              <a:spcAft>
                <a:spcPts val="0"/>
              </a:spcAft>
              <a:buClr>
                <a:schemeClr val="tx2"/>
              </a:buClr>
              <a:buSzPct val="90000"/>
              <a:buFont typeface="Camphor Std" panose="020B0504030404020204" pitchFamily="34" charset="0"/>
              <a:buChar char="–"/>
              <a:defRPr sz="1600" kern="1200">
                <a:solidFill>
                  <a:schemeClr val="tx2"/>
                </a:solidFill>
                <a:latin typeface="+mn-lt"/>
                <a:ea typeface="+mn-ea"/>
                <a:cs typeface="+mn-cs"/>
              </a:defRPr>
            </a:lvl3pPr>
            <a:lvl4pPr marL="969963" indent="-166688" algn="l" defTabSz="914400" rtl="0" eaLnBrk="1" latinLnBrk="0" hangingPunct="1">
              <a:lnSpc>
                <a:spcPct val="100000"/>
              </a:lnSpc>
              <a:spcBef>
                <a:spcPts val="300"/>
              </a:spcBef>
              <a:buClr>
                <a:schemeClr val="tx2"/>
              </a:buClr>
              <a:buSzPct val="90000"/>
              <a:buFont typeface="Arial" panose="020B0604020202020204" pitchFamily="34" charset="0"/>
              <a:buChar char="•"/>
              <a:defRPr sz="1400" kern="1200">
                <a:solidFill>
                  <a:schemeClr val="tx2"/>
                </a:solidFill>
                <a:latin typeface="+mn-lt"/>
                <a:ea typeface="+mn-ea"/>
                <a:cs typeface="+mn-cs"/>
              </a:defRPr>
            </a:lvl4pPr>
            <a:lvl5pPr marL="1143000" indent="-138113" algn="l" defTabSz="914400" rtl="0" eaLnBrk="1" latinLnBrk="0" hangingPunct="1">
              <a:lnSpc>
                <a:spcPct val="100000"/>
              </a:lnSpc>
              <a:spcBef>
                <a:spcPts val="300"/>
              </a:spcBef>
              <a:buClr>
                <a:schemeClr val="tx2"/>
              </a:buClr>
              <a:buSzPct val="90000"/>
              <a:buFont typeface="Camphor Std" panose="020B0504030404020204" pitchFamily="34" charset="0"/>
              <a:buChar char="–"/>
              <a:tabLst/>
              <a:defRPr sz="1400" kern="1200">
                <a:solidFill>
                  <a:schemeClr val="tx2"/>
                </a:solidFill>
                <a:latin typeface="+mn-lt"/>
                <a:ea typeface="+mn-ea"/>
                <a:cs typeface="+mn-cs"/>
              </a:defRPr>
            </a:lvl5pPr>
            <a:lvl6pPr marL="228600" indent="-228600" algn="l" defTabSz="914400" rtl="0" eaLnBrk="1" latinLnBrk="0" hangingPunct="1">
              <a:lnSpc>
                <a:spcPct val="100000"/>
              </a:lnSpc>
              <a:spcBef>
                <a:spcPts val="1800"/>
              </a:spcBef>
              <a:buClr>
                <a:schemeClr val="tx2"/>
              </a:buClr>
              <a:buSzPct val="90000"/>
              <a:buFont typeface="+mj-lt"/>
              <a:buAutoNum type="arabicPeriod"/>
              <a:defRPr sz="2000" kern="1200">
                <a:solidFill>
                  <a:schemeClr val="tx2"/>
                </a:solidFill>
                <a:latin typeface="+mn-lt"/>
                <a:ea typeface="+mn-ea"/>
                <a:cs typeface="+mn-cs"/>
              </a:defRPr>
            </a:lvl6pPr>
            <a:lvl7pPr marL="512763" indent="-228600" algn="l" defTabSz="914400" rtl="0" eaLnBrk="1" latinLnBrk="0" hangingPunct="1">
              <a:lnSpc>
                <a:spcPct val="100000"/>
              </a:lnSpc>
              <a:spcBef>
                <a:spcPts val="300"/>
              </a:spcBef>
              <a:buClr>
                <a:schemeClr val="tx2"/>
              </a:buClr>
              <a:buSzPct val="90000"/>
              <a:buFont typeface="+mj-lt"/>
              <a:buAutoNum type="alphaLcPeriod"/>
              <a:defRPr sz="1600" kern="1200">
                <a:solidFill>
                  <a:schemeClr val="tx2"/>
                </a:solidFill>
                <a:latin typeface="+mn-lt"/>
                <a:ea typeface="+mn-ea"/>
                <a:cs typeface="+mn-cs"/>
              </a:defRPr>
            </a:lvl7pPr>
            <a:lvl8pPr marL="741363" indent="-166688" algn="l" defTabSz="914400" rtl="0" eaLnBrk="1" latinLnBrk="0" hangingPunct="1">
              <a:lnSpc>
                <a:spcPct val="90000"/>
              </a:lnSpc>
              <a:spcBef>
                <a:spcPts val="600"/>
              </a:spcBef>
              <a:buClr>
                <a:schemeClr val="tx2"/>
              </a:buClr>
              <a:buSzPct val="90000"/>
              <a:buFont typeface="+mj-lt"/>
              <a:buAutoNum type="romanLcPeriod"/>
              <a:defRPr sz="1400" kern="1200">
                <a:solidFill>
                  <a:schemeClr val="tx2"/>
                </a:solidFill>
                <a:latin typeface="+mn-lt"/>
                <a:ea typeface="+mn-ea"/>
                <a:cs typeface="+mn-cs"/>
              </a:defRPr>
            </a:lvl8pPr>
            <a:lvl9pPr marL="284163" indent="-284163" algn="l" defTabSz="914400" rtl="0" eaLnBrk="1" latinLnBrk="0" hangingPunct="1">
              <a:lnSpc>
                <a:spcPct val="100000"/>
              </a:lnSpc>
              <a:spcBef>
                <a:spcPts val="1800"/>
              </a:spcBef>
              <a:buClr>
                <a:schemeClr val="tx2"/>
              </a:buClr>
              <a:buSzPct val="90000"/>
              <a:buFont typeface="+mj-lt"/>
              <a:buAutoNum type="alphaUcPeriod"/>
              <a:defRPr sz="2000" kern="1200">
                <a:solidFill>
                  <a:schemeClr val="tx2"/>
                </a:solidFill>
                <a:latin typeface="+mn-lt"/>
                <a:ea typeface="+mn-ea"/>
                <a:cs typeface="+mn-cs"/>
              </a:defRPr>
            </a:lvl9pPr>
          </a:lstStyle>
          <a:p>
            <a:r>
              <a:rPr lang="en-US" sz="1600"/>
              <a:t>2. The selection process takes place over and over again every time you send traffic with a new source MAC address. An even more distribution of traffic for use cases like single VM having multiple IPs/MACs on a single </a:t>
            </a:r>
            <a:r>
              <a:rPr lang="en-US" sz="1600" err="1"/>
              <a:t>vNIC</a:t>
            </a:r>
            <a:r>
              <a:rPr lang="en-US" sz="1600"/>
              <a:t>.</a:t>
            </a:r>
          </a:p>
          <a:p>
            <a:r>
              <a:rPr lang="en-US" sz="1600"/>
              <a:t>3. Resource intensive since selection process takes place for each packet.</a:t>
            </a:r>
          </a:p>
          <a:p>
            <a:r>
              <a:rPr lang="en-US" sz="1600"/>
              <a:t>3. If one of the Active Uplinks go down, first one in standby uplink list takes over and for new packets the new uplink will be carrying traffic.</a:t>
            </a:r>
          </a:p>
          <a:p>
            <a:r>
              <a:rPr lang="en-US" sz="1600"/>
              <a:t>4. In this option there is NO need for port channel configuration in the physical underlay since a unique MAC address will always be seen on the same physical switchport.</a:t>
            </a:r>
          </a:p>
          <a:p>
            <a:endParaRPr lang="en-US" sz="1600"/>
          </a:p>
          <a:p>
            <a:endParaRPr lang="en-US" sz="1600"/>
          </a:p>
        </p:txBody>
      </p:sp>
      <p:pic>
        <p:nvPicPr>
          <p:cNvPr id="93" name="Picture 92">
            <a:extLst>
              <a:ext uri="{FF2B5EF4-FFF2-40B4-BE49-F238E27FC236}">
                <a16:creationId xmlns:a16="http://schemas.microsoft.com/office/drawing/2014/main" id="{33C895F0-25A0-3748-9C30-978E48BB3A9E}"/>
              </a:ext>
            </a:extLst>
          </p:cNvPr>
          <p:cNvPicPr>
            <a:picLocks noChangeAspect="1"/>
          </p:cNvPicPr>
          <p:nvPr/>
        </p:nvPicPr>
        <p:blipFill>
          <a:blip r:embed="rId3"/>
          <a:stretch>
            <a:fillRect/>
          </a:stretch>
        </p:blipFill>
        <p:spPr>
          <a:xfrm>
            <a:off x="2709365" y="4899025"/>
            <a:ext cx="1484938" cy="1512956"/>
          </a:xfrm>
          <a:prstGeom prst="rect">
            <a:avLst/>
          </a:prstGeom>
        </p:spPr>
      </p:pic>
      <p:sp>
        <p:nvSpPr>
          <p:cNvPr id="94" name="Freeform 93">
            <a:extLst>
              <a:ext uri="{FF2B5EF4-FFF2-40B4-BE49-F238E27FC236}">
                <a16:creationId xmlns:a16="http://schemas.microsoft.com/office/drawing/2014/main" id="{72DDAEF7-4EE8-5447-B007-4A8128B6A873}"/>
              </a:ext>
            </a:extLst>
          </p:cNvPr>
          <p:cNvSpPr/>
          <p:nvPr/>
        </p:nvSpPr>
        <p:spPr>
          <a:xfrm>
            <a:off x="1702830" y="1514168"/>
            <a:ext cx="527170" cy="2172929"/>
          </a:xfrm>
          <a:custGeom>
            <a:avLst/>
            <a:gdLst>
              <a:gd name="connsiteX0" fmla="*/ 31370 w 527170"/>
              <a:gd name="connsiteY0" fmla="*/ 2172929 h 2172929"/>
              <a:gd name="connsiteX1" fmla="*/ 41202 w 527170"/>
              <a:gd name="connsiteY1" fmla="*/ 1553497 h 2172929"/>
              <a:gd name="connsiteX2" fmla="*/ 434493 w 527170"/>
              <a:gd name="connsiteY2" fmla="*/ 1258529 h 2172929"/>
              <a:gd name="connsiteX3" fmla="*/ 513151 w 527170"/>
              <a:gd name="connsiteY3" fmla="*/ 1032387 h 2172929"/>
              <a:gd name="connsiteX4" fmla="*/ 218183 w 527170"/>
              <a:gd name="connsiteY4" fmla="*/ 934064 h 2172929"/>
              <a:gd name="connsiteX5" fmla="*/ 149357 w 527170"/>
              <a:gd name="connsiteY5" fmla="*/ 511277 h 2172929"/>
              <a:gd name="connsiteX6" fmla="*/ 159189 w 527170"/>
              <a:gd name="connsiteY6" fmla="*/ 0 h 2172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7170" h="2172929">
                <a:moveTo>
                  <a:pt x="31370" y="2172929"/>
                </a:moveTo>
                <a:cubicBezTo>
                  <a:pt x="2692" y="1939413"/>
                  <a:pt x="-25985" y="1705897"/>
                  <a:pt x="41202" y="1553497"/>
                </a:cubicBezTo>
                <a:cubicBezTo>
                  <a:pt x="108389" y="1401097"/>
                  <a:pt x="355835" y="1345381"/>
                  <a:pt x="434493" y="1258529"/>
                </a:cubicBezTo>
                <a:cubicBezTo>
                  <a:pt x="513151" y="1171677"/>
                  <a:pt x="549203" y="1086464"/>
                  <a:pt x="513151" y="1032387"/>
                </a:cubicBezTo>
                <a:cubicBezTo>
                  <a:pt x="477099" y="978309"/>
                  <a:pt x="278815" y="1020916"/>
                  <a:pt x="218183" y="934064"/>
                </a:cubicBezTo>
                <a:cubicBezTo>
                  <a:pt x="157551" y="847212"/>
                  <a:pt x="159189" y="666954"/>
                  <a:pt x="149357" y="511277"/>
                </a:cubicBezTo>
                <a:cubicBezTo>
                  <a:pt x="139525" y="355600"/>
                  <a:pt x="149357" y="177800"/>
                  <a:pt x="159189" y="0"/>
                </a:cubicBezTo>
              </a:path>
            </a:pathLst>
          </a:custGeom>
          <a:no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GB"/>
          </a:p>
        </p:txBody>
      </p:sp>
      <p:grpSp>
        <p:nvGrpSpPr>
          <p:cNvPr id="50" name="Group 49">
            <a:extLst>
              <a:ext uri="{FF2B5EF4-FFF2-40B4-BE49-F238E27FC236}">
                <a16:creationId xmlns:a16="http://schemas.microsoft.com/office/drawing/2014/main" id="{62421396-3E1F-5A4A-8C2E-01BF44CD3399}"/>
              </a:ext>
            </a:extLst>
          </p:cNvPr>
          <p:cNvGrpSpPr/>
          <p:nvPr/>
        </p:nvGrpSpPr>
        <p:grpSpPr>
          <a:xfrm>
            <a:off x="3024045" y="1620726"/>
            <a:ext cx="396412" cy="396570"/>
            <a:chOff x="2159140" y="7009631"/>
            <a:chExt cx="4501800" cy="4503600"/>
          </a:xfrm>
          <a:solidFill>
            <a:schemeClr val="tx1"/>
          </a:solidFill>
        </p:grpSpPr>
        <p:sp>
          <p:nvSpPr>
            <p:cNvPr id="51" name="Freeform: Shape 6">
              <a:extLst>
                <a:ext uri="{FF2B5EF4-FFF2-40B4-BE49-F238E27FC236}">
                  <a16:creationId xmlns:a16="http://schemas.microsoft.com/office/drawing/2014/main" id="{5B3D9259-BD7F-6441-B7E3-2C7DA0CA21E6}"/>
                </a:ext>
              </a:extLst>
            </p:cNvPr>
            <p:cNvSpPr/>
            <p:nvPr/>
          </p:nvSpPr>
          <p:spPr>
            <a:xfrm>
              <a:off x="2159140" y="7009631"/>
              <a:ext cx="4501800" cy="4503600"/>
            </a:xfrm>
            <a:custGeom>
              <a:avLst/>
              <a:gdLst/>
              <a:ahLst/>
              <a:cxnLst>
                <a:cxn ang="3cd4">
                  <a:pos x="hc" y="t"/>
                </a:cxn>
                <a:cxn ang="cd2">
                  <a:pos x="l" y="vc"/>
                </a:cxn>
                <a:cxn ang="cd4">
                  <a:pos x="hc" y="b"/>
                </a:cxn>
                <a:cxn ang="0">
                  <a:pos x="r" y="vc"/>
                </a:cxn>
              </a:cxnLst>
              <a:rect l="l" t="t" r="r" b="b"/>
              <a:pathLst>
                <a:path w="12506" h="12511">
                  <a:moveTo>
                    <a:pt x="11985" y="521"/>
                  </a:moveTo>
                  <a:lnTo>
                    <a:pt x="11985" y="11990"/>
                  </a:lnTo>
                  <a:lnTo>
                    <a:pt x="517" y="11990"/>
                  </a:lnTo>
                  <a:lnTo>
                    <a:pt x="517" y="521"/>
                  </a:lnTo>
                  <a:close/>
                  <a:moveTo>
                    <a:pt x="12506" y="0"/>
                  </a:moveTo>
                  <a:lnTo>
                    <a:pt x="0" y="0"/>
                  </a:lnTo>
                  <a:lnTo>
                    <a:pt x="0" y="12511"/>
                  </a:lnTo>
                  <a:lnTo>
                    <a:pt x="12506" y="1251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52" name="Freeform: Shape 7">
              <a:extLst>
                <a:ext uri="{FF2B5EF4-FFF2-40B4-BE49-F238E27FC236}">
                  <a16:creationId xmlns:a16="http://schemas.microsoft.com/office/drawing/2014/main" id="{C64C47CB-4F71-CB43-AA32-B773AFFFAB86}"/>
                </a:ext>
              </a:extLst>
            </p:cNvPr>
            <p:cNvSpPr/>
            <p:nvPr/>
          </p:nvSpPr>
          <p:spPr>
            <a:xfrm>
              <a:off x="2739820" y="8364671"/>
              <a:ext cx="3336120" cy="914400"/>
            </a:xfrm>
            <a:custGeom>
              <a:avLst/>
              <a:gdLst/>
              <a:ahLst/>
              <a:cxnLst>
                <a:cxn ang="3cd4">
                  <a:pos x="hc" y="t"/>
                </a:cxn>
                <a:cxn ang="cd2">
                  <a:pos x="l" y="vc"/>
                </a:cxn>
                <a:cxn ang="cd4">
                  <a:pos x="hc" y="b"/>
                </a:cxn>
                <a:cxn ang="0">
                  <a:pos x="r" y="vc"/>
                </a:cxn>
              </a:cxnLst>
              <a:rect l="l" t="t" r="r" b="b"/>
              <a:pathLst>
                <a:path w="9268" h="2541">
                  <a:moveTo>
                    <a:pt x="0" y="1269"/>
                  </a:moveTo>
                  <a:lnTo>
                    <a:pt x="1272" y="2541"/>
                  </a:lnTo>
                  <a:lnTo>
                    <a:pt x="1272" y="1848"/>
                  </a:lnTo>
                  <a:lnTo>
                    <a:pt x="9268" y="1848"/>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53" name="Freeform: Shape 8">
              <a:extLst>
                <a:ext uri="{FF2B5EF4-FFF2-40B4-BE49-F238E27FC236}">
                  <a16:creationId xmlns:a16="http://schemas.microsoft.com/office/drawing/2014/main" id="{CC569393-5F02-5548-9517-2C6591EA86B0}"/>
                </a:ext>
              </a:extLst>
            </p:cNvPr>
            <p:cNvSpPr/>
            <p:nvPr/>
          </p:nvSpPr>
          <p:spPr>
            <a:xfrm>
              <a:off x="2739820" y="10077192"/>
              <a:ext cx="3336120" cy="914400"/>
            </a:xfrm>
            <a:custGeom>
              <a:avLst/>
              <a:gdLst/>
              <a:ahLst/>
              <a:cxnLst>
                <a:cxn ang="3cd4">
                  <a:pos x="hc" y="t"/>
                </a:cxn>
                <a:cxn ang="cd2">
                  <a:pos x="l" y="vc"/>
                </a:cxn>
                <a:cxn ang="cd4">
                  <a:pos x="hc" y="b"/>
                </a:cxn>
                <a:cxn ang="0">
                  <a:pos x="r" y="vc"/>
                </a:cxn>
              </a:cxnLst>
              <a:rect l="l" t="t" r="r" b="b"/>
              <a:pathLst>
                <a:path w="9268" h="2541">
                  <a:moveTo>
                    <a:pt x="0" y="1273"/>
                  </a:moveTo>
                  <a:lnTo>
                    <a:pt x="1272" y="2541"/>
                  </a:lnTo>
                  <a:lnTo>
                    <a:pt x="1272" y="1847"/>
                  </a:lnTo>
                  <a:lnTo>
                    <a:pt x="9268" y="1847"/>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54" name="Freeform: Shape 9">
              <a:extLst>
                <a:ext uri="{FF2B5EF4-FFF2-40B4-BE49-F238E27FC236}">
                  <a16:creationId xmlns:a16="http://schemas.microsoft.com/office/drawing/2014/main" id="{6E64740C-ECC7-3447-B559-8C66622916C6}"/>
                </a:ext>
              </a:extLst>
            </p:cNvPr>
            <p:cNvSpPr/>
            <p:nvPr/>
          </p:nvSpPr>
          <p:spPr>
            <a:xfrm>
              <a:off x="2739820" y="9220392"/>
              <a:ext cx="3336120" cy="914400"/>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52"/>
                  </a:lnTo>
                  <a:lnTo>
                    <a:pt x="7995" y="1852"/>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55" name="Freeform: Shape 10">
              <a:extLst>
                <a:ext uri="{FF2B5EF4-FFF2-40B4-BE49-F238E27FC236}">
                  <a16:creationId xmlns:a16="http://schemas.microsoft.com/office/drawing/2014/main" id="{A3E27E6D-EDCE-5A40-A790-8BAE0DAFB679}"/>
                </a:ext>
              </a:extLst>
            </p:cNvPr>
            <p:cNvSpPr/>
            <p:nvPr/>
          </p:nvSpPr>
          <p:spPr>
            <a:xfrm>
              <a:off x="2739823" y="7507512"/>
              <a:ext cx="3325998" cy="914401"/>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48"/>
                  </a:lnTo>
                  <a:lnTo>
                    <a:pt x="7995" y="1848"/>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grpSp>
      <p:cxnSp>
        <p:nvCxnSpPr>
          <p:cNvPr id="62" name="Straight Connector 61">
            <a:extLst>
              <a:ext uri="{FF2B5EF4-FFF2-40B4-BE49-F238E27FC236}">
                <a16:creationId xmlns:a16="http://schemas.microsoft.com/office/drawing/2014/main" id="{0139F8C2-1409-F742-AFCA-014E3DA48385}"/>
              </a:ext>
            </a:extLst>
          </p:cNvPr>
          <p:cNvCxnSpPr>
            <a:cxnSpLocks/>
            <a:endCxn id="51" idx="2"/>
          </p:cNvCxnSpPr>
          <p:nvPr/>
        </p:nvCxnSpPr>
        <p:spPr bwMode="gray">
          <a:xfrm flipV="1">
            <a:off x="3093049" y="2017296"/>
            <a:ext cx="129202" cy="203755"/>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63" name="Freeform 21">
            <a:extLst>
              <a:ext uri="{FF2B5EF4-FFF2-40B4-BE49-F238E27FC236}">
                <a16:creationId xmlns:a16="http://schemas.microsoft.com/office/drawing/2014/main" id="{A8FDADF1-1E9D-F942-869A-0DB1C045B2BB}"/>
              </a:ext>
            </a:extLst>
          </p:cNvPr>
          <p:cNvSpPr>
            <a:spLocks noChangeAspect="1" noEditPoints="1"/>
          </p:cNvSpPr>
          <p:nvPr/>
        </p:nvSpPr>
        <p:spPr bwMode="auto">
          <a:xfrm>
            <a:off x="2938819" y="2205867"/>
            <a:ext cx="308460" cy="232520"/>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cxnSp>
        <p:nvCxnSpPr>
          <p:cNvPr id="67" name="Straight Connector 66">
            <a:extLst>
              <a:ext uri="{FF2B5EF4-FFF2-40B4-BE49-F238E27FC236}">
                <a16:creationId xmlns:a16="http://schemas.microsoft.com/office/drawing/2014/main" id="{A0D0E993-1CFF-B740-B72D-A1D857550425}"/>
              </a:ext>
            </a:extLst>
          </p:cNvPr>
          <p:cNvCxnSpPr>
            <a:cxnSpLocks/>
          </p:cNvCxnSpPr>
          <p:nvPr/>
        </p:nvCxnSpPr>
        <p:spPr bwMode="gray">
          <a:xfrm flipV="1">
            <a:off x="2702598" y="2440219"/>
            <a:ext cx="269763" cy="103671"/>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68" name="Rectangle 67">
            <a:extLst>
              <a:ext uri="{FF2B5EF4-FFF2-40B4-BE49-F238E27FC236}">
                <a16:creationId xmlns:a16="http://schemas.microsoft.com/office/drawing/2014/main" id="{A524CD72-44BD-0E4A-81E7-6BE125EDFAAF}"/>
              </a:ext>
            </a:extLst>
          </p:cNvPr>
          <p:cNvSpPr/>
          <p:nvPr/>
        </p:nvSpPr>
        <p:spPr>
          <a:xfrm>
            <a:off x="3164705" y="2189683"/>
            <a:ext cx="793226" cy="261610"/>
          </a:xfrm>
          <a:prstGeom prst="rect">
            <a:avLst/>
          </a:prstGeom>
        </p:spPr>
        <p:txBody>
          <a:bodyPr wrap="square">
            <a:spAutoFit/>
          </a:bodyPr>
          <a:lstStyle/>
          <a:p>
            <a:pPr algn="ctr"/>
            <a:r>
              <a:rPr lang="en-US" sz="1100" b="1">
                <a:latin typeface="Metropolis" pitchFamily="2" charset="77"/>
              </a:rPr>
              <a:t>vmnic2</a:t>
            </a:r>
            <a:endParaRPr lang="en-GB" sz="1100" b="1">
              <a:latin typeface="Metropolis" pitchFamily="2" charset="77"/>
            </a:endParaRPr>
          </a:p>
        </p:txBody>
      </p:sp>
      <p:sp>
        <p:nvSpPr>
          <p:cNvPr id="27" name="TextBox 26">
            <a:hlinkClick r:id="rId4"/>
            <a:extLst>
              <a:ext uri="{FF2B5EF4-FFF2-40B4-BE49-F238E27FC236}">
                <a16:creationId xmlns:a16="http://schemas.microsoft.com/office/drawing/2014/main" id="{B071B924-5DCC-2B4F-B181-6898578EFA60}"/>
              </a:ext>
            </a:extLst>
          </p:cNvPr>
          <p:cNvSpPr txBox="1"/>
          <p:nvPr/>
        </p:nvSpPr>
        <p:spPr>
          <a:xfrm>
            <a:off x="6764592" y="6438267"/>
            <a:ext cx="3323303" cy="215444"/>
          </a:xfrm>
          <a:prstGeom prst="rect">
            <a:avLst/>
          </a:prstGeom>
        </p:spPr>
        <p:txBody>
          <a:bodyPr wrap="square" lIns="0" tIns="0" rIns="0" bIns="0" rtlCol="0">
            <a:spAutoFit/>
          </a:bodyPr>
          <a:lstStyle/>
          <a:p>
            <a:pPr algn="l">
              <a:spcAft>
                <a:spcPts val="600"/>
              </a:spcAft>
            </a:pPr>
            <a:r>
              <a:rPr lang="en-GB" sz="1400" u="sng">
                <a:solidFill>
                  <a:schemeClr val="accent1"/>
                </a:solidFill>
              </a:rPr>
              <a:t>URL : Related Section in VMware Docs </a:t>
            </a:r>
          </a:p>
        </p:txBody>
      </p:sp>
      <p:sp>
        <p:nvSpPr>
          <p:cNvPr id="2" name="Freeform 1">
            <a:extLst>
              <a:ext uri="{FF2B5EF4-FFF2-40B4-BE49-F238E27FC236}">
                <a16:creationId xmlns:a16="http://schemas.microsoft.com/office/drawing/2014/main" id="{11706267-BD59-7746-A4E2-46B61605B6A2}"/>
              </a:ext>
            </a:extLst>
          </p:cNvPr>
          <p:cNvSpPr/>
          <p:nvPr/>
        </p:nvSpPr>
        <p:spPr>
          <a:xfrm>
            <a:off x="1370406" y="2074606"/>
            <a:ext cx="638371" cy="1592826"/>
          </a:xfrm>
          <a:custGeom>
            <a:avLst/>
            <a:gdLst>
              <a:gd name="connsiteX0" fmla="*/ 570271 w 638371"/>
              <a:gd name="connsiteY0" fmla="*/ 1592826 h 1592826"/>
              <a:gd name="connsiteX1" fmla="*/ 609600 w 638371"/>
              <a:gd name="connsiteY1" fmla="*/ 766917 h 1592826"/>
              <a:gd name="connsiteX2" fmla="*/ 196646 w 638371"/>
              <a:gd name="connsiteY2" fmla="*/ 462117 h 1592826"/>
              <a:gd name="connsiteX3" fmla="*/ 0 w 638371"/>
              <a:gd name="connsiteY3" fmla="*/ 0 h 1592826"/>
            </a:gdLst>
            <a:ahLst/>
            <a:cxnLst>
              <a:cxn ang="0">
                <a:pos x="connsiteX0" y="connsiteY0"/>
              </a:cxn>
              <a:cxn ang="0">
                <a:pos x="connsiteX1" y="connsiteY1"/>
              </a:cxn>
              <a:cxn ang="0">
                <a:pos x="connsiteX2" y="connsiteY2"/>
              </a:cxn>
              <a:cxn ang="0">
                <a:pos x="connsiteX3" y="connsiteY3"/>
              </a:cxn>
            </a:cxnLst>
            <a:rect l="l" t="t" r="r" b="b"/>
            <a:pathLst>
              <a:path w="638371" h="1592826">
                <a:moveTo>
                  <a:pt x="570271" y="1592826"/>
                </a:moveTo>
                <a:cubicBezTo>
                  <a:pt x="621071" y="1274097"/>
                  <a:pt x="671871" y="955368"/>
                  <a:pt x="609600" y="766917"/>
                </a:cubicBezTo>
                <a:cubicBezTo>
                  <a:pt x="547329" y="578465"/>
                  <a:pt x="298246" y="589936"/>
                  <a:pt x="196646" y="462117"/>
                </a:cubicBezTo>
                <a:cubicBezTo>
                  <a:pt x="95046" y="334298"/>
                  <a:pt x="47523" y="167149"/>
                  <a:pt x="0" y="0"/>
                </a:cubicBezTo>
              </a:path>
            </a:pathLst>
          </a:custGeom>
          <a:noFill/>
          <a:ln w="38100">
            <a:solidFill>
              <a:schemeClr val="accent1">
                <a:lumMod val="75000"/>
              </a:schemeClr>
            </a:solidFill>
            <a:headEnd type="none" w="med" len="med"/>
            <a:tailEnd type="triangle" w="med" len="me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GB"/>
          </a:p>
        </p:txBody>
      </p:sp>
      <p:sp>
        <p:nvSpPr>
          <p:cNvPr id="70" name="Freeform 69">
            <a:extLst>
              <a:ext uri="{FF2B5EF4-FFF2-40B4-BE49-F238E27FC236}">
                <a16:creationId xmlns:a16="http://schemas.microsoft.com/office/drawing/2014/main" id="{E089F0E6-2C06-9445-AA2B-6434BE22F8EF}"/>
              </a:ext>
            </a:extLst>
          </p:cNvPr>
          <p:cNvSpPr/>
          <p:nvPr/>
        </p:nvSpPr>
        <p:spPr>
          <a:xfrm rot="20701480">
            <a:off x="1755982" y="1931608"/>
            <a:ext cx="821516" cy="1811941"/>
          </a:xfrm>
          <a:custGeom>
            <a:avLst/>
            <a:gdLst>
              <a:gd name="connsiteX0" fmla="*/ 570271 w 638371"/>
              <a:gd name="connsiteY0" fmla="*/ 1592826 h 1592826"/>
              <a:gd name="connsiteX1" fmla="*/ 609600 w 638371"/>
              <a:gd name="connsiteY1" fmla="*/ 766917 h 1592826"/>
              <a:gd name="connsiteX2" fmla="*/ 196646 w 638371"/>
              <a:gd name="connsiteY2" fmla="*/ 462117 h 1592826"/>
              <a:gd name="connsiteX3" fmla="*/ 0 w 638371"/>
              <a:gd name="connsiteY3" fmla="*/ 0 h 1592826"/>
            </a:gdLst>
            <a:ahLst/>
            <a:cxnLst>
              <a:cxn ang="0">
                <a:pos x="connsiteX0" y="connsiteY0"/>
              </a:cxn>
              <a:cxn ang="0">
                <a:pos x="connsiteX1" y="connsiteY1"/>
              </a:cxn>
              <a:cxn ang="0">
                <a:pos x="connsiteX2" y="connsiteY2"/>
              </a:cxn>
              <a:cxn ang="0">
                <a:pos x="connsiteX3" y="connsiteY3"/>
              </a:cxn>
            </a:cxnLst>
            <a:rect l="l" t="t" r="r" b="b"/>
            <a:pathLst>
              <a:path w="638371" h="1592826">
                <a:moveTo>
                  <a:pt x="570271" y="1592826"/>
                </a:moveTo>
                <a:cubicBezTo>
                  <a:pt x="621071" y="1274097"/>
                  <a:pt x="671871" y="955368"/>
                  <a:pt x="609600" y="766917"/>
                </a:cubicBezTo>
                <a:cubicBezTo>
                  <a:pt x="547329" y="578465"/>
                  <a:pt x="298246" y="589936"/>
                  <a:pt x="196646" y="462117"/>
                </a:cubicBezTo>
                <a:cubicBezTo>
                  <a:pt x="95046" y="334298"/>
                  <a:pt x="47523" y="167149"/>
                  <a:pt x="0" y="0"/>
                </a:cubicBezTo>
              </a:path>
            </a:pathLst>
          </a:custGeom>
          <a:noFill/>
          <a:ln w="38100">
            <a:solidFill>
              <a:schemeClr val="accent1">
                <a:lumMod val="75000"/>
              </a:schemeClr>
            </a:solidFill>
            <a:headEnd type="none" w="med" len="med"/>
            <a:tailEnd type="triangle" w="med" len="me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GB"/>
          </a:p>
        </p:txBody>
      </p:sp>
      <p:sp>
        <p:nvSpPr>
          <p:cNvPr id="14" name="Freeform 13">
            <a:extLst>
              <a:ext uri="{FF2B5EF4-FFF2-40B4-BE49-F238E27FC236}">
                <a16:creationId xmlns:a16="http://schemas.microsoft.com/office/drawing/2014/main" id="{D3F31E51-468B-3540-AF77-F4FB3C86BC27}"/>
              </a:ext>
            </a:extLst>
          </p:cNvPr>
          <p:cNvSpPr/>
          <p:nvPr/>
        </p:nvSpPr>
        <p:spPr>
          <a:xfrm>
            <a:off x="2116872" y="2074295"/>
            <a:ext cx="49414" cy="1573162"/>
          </a:xfrm>
          <a:custGeom>
            <a:avLst/>
            <a:gdLst>
              <a:gd name="connsiteX0" fmla="*/ 0 w 49414"/>
              <a:gd name="connsiteY0" fmla="*/ 1573162 h 1573162"/>
              <a:gd name="connsiteX1" fmla="*/ 49161 w 49414"/>
              <a:gd name="connsiteY1" fmla="*/ 776749 h 1573162"/>
              <a:gd name="connsiteX2" fmla="*/ 19665 w 49414"/>
              <a:gd name="connsiteY2" fmla="*/ 462117 h 1573162"/>
              <a:gd name="connsiteX3" fmla="*/ 29497 w 49414"/>
              <a:gd name="connsiteY3" fmla="*/ 127820 h 1573162"/>
              <a:gd name="connsiteX4" fmla="*/ 49161 w 49414"/>
              <a:gd name="connsiteY4" fmla="*/ 0 h 15731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414" h="1573162">
                <a:moveTo>
                  <a:pt x="0" y="1573162"/>
                </a:moveTo>
                <a:cubicBezTo>
                  <a:pt x="22942" y="1267542"/>
                  <a:pt x="45884" y="961923"/>
                  <a:pt x="49161" y="776749"/>
                </a:cubicBezTo>
                <a:cubicBezTo>
                  <a:pt x="52438" y="591575"/>
                  <a:pt x="22942" y="570272"/>
                  <a:pt x="19665" y="462117"/>
                </a:cubicBezTo>
                <a:cubicBezTo>
                  <a:pt x="16388" y="353962"/>
                  <a:pt x="24581" y="204839"/>
                  <a:pt x="29497" y="127820"/>
                </a:cubicBezTo>
                <a:cubicBezTo>
                  <a:pt x="34413" y="50801"/>
                  <a:pt x="41787" y="25400"/>
                  <a:pt x="49161" y="0"/>
                </a:cubicBezTo>
              </a:path>
            </a:pathLst>
          </a:custGeom>
          <a:noFill/>
          <a:ln w="38100">
            <a:solidFill>
              <a:schemeClr val="accent1">
                <a:lumMod val="75000"/>
              </a:schemeClr>
            </a:solidFill>
            <a:headEnd type="none" w="med" len="med"/>
            <a:tailEnd type="triangle" w="med" len="me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GB"/>
          </a:p>
        </p:txBody>
      </p:sp>
      <p:sp>
        <p:nvSpPr>
          <p:cNvPr id="15" name="Freeform 14">
            <a:extLst>
              <a:ext uri="{FF2B5EF4-FFF2-40B4-BE49-F238E27FC236}">
                <a16:creationId xmlns:a16="http://schemas.microsoft.com/office/drawing/2014/main" id="{080060AA-FE72-B24A-A57D-A583AB70213C}"/>
              </a:ext>
            </a:extLst>
          </p:cNvPr>
          <p:cNvSpPr/>
          <p:nvPr/>
        </p:nvSpPr>
        <p:spPr>
          <a:xfrm>
            <a:off x="2353395" y="2098266"/>
            <a:ext cx="474608" cy="1494504"/>
          </a:xfrm>
          <a:custGeom>
            <a:avLst/>
            <a:gdLst>
              <a:gd name="connsiteX0" fmla="*/ 570271 w 621800"/>
              <a:gd name="connsiteY0" fmla="*/ 1494504 h 1494504"/>
              <a:gd name="connsiteX1" fmla="*/ 599768 w 621800"/>
              <a:gd name="connsiteY1" fmla="*/ 747252 h 1494504"/>
              <a:gd name="connsiteX2" fmla="*/ 285136 w 621800"/>
              <a:gd name="connsiteY2" fmla="*/ 471949 h 1494504"/>
              <a:gd name="connsiteX3" fmla="*/ 68826 w 621800"/>
              <a:gd name="connsiteY3" fmla="*/ 403123 h 1494504"/>
              <a:gd name="connsiteX4" fmla="*/ 0 w 621800"/>
              <a:gd name="connsiteY4" fmla="*/ 0 h 14945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1800" h="1494504">
                <a:moveTo>
                  <a:pt x="570271" y="1494504"/>
                </a:moveTo>
                <a:cubicBezTo>
                  <a:pt x="608781" y="1206091"/>
                  <a:pt x="647291" y="917678"/>
                  <a:pt x="599768" y="747252"/>
                </a:cubicBezTo>
                <a:cubicBezTo>
                  <a:pt x="552245" y="576826"/>
                  <a:pt x="373626" y="529304"/>
                  <a:pt x="285136" y="471949"/>
                </a:cubicBezTo>
                <a:cubicBezTo>
                  <a:pt x="196646" y="414594"/>
                  <a:pt x="116349" y="481781"/>
                  <a:pt x="68826" y="403123"/>
                </a:cubicBezTo>
                <a:cubicBezTo>
                  <a:pt x="21303" y="324465"/>
                  <a:pt x="10651" y="162232"/>
                  <a:pt x="0" y="0"/>
                </a:cubicBezTo>
              </a:path>
            </a:pathLst>
          </a:custGeom>
          <a:noFill/>
          <a:ln w="38100">
            <a:solidFill>
              <a:schemeClr val="accent1">
                <a:lumMod val="75000"/>
              </a:schemeClr>
            </a:solidFill>
            <a:headEnd type="none" w="med" len="med"/>
            <a:tailEnd type="triangle" w="med" len="me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GB"/>
          </a:p>
        </p:txBody>
      </p:sp>
      <p:sp>
        <p:nvSpPr>
          <p:cNvPr id="71" name="Rectangle 70">
            <a:extLst>
              <a:ext uri="{FF2B5EF4-FFF2-40B4-BE49-F238E27FC236}">
                <a16:creationId xmlns:a16="http://schemas.microsoft.com/office/drawing/2014/main" id="{B85AB383-0A9A-EB46-A6BA-3FB02B5CE045}"/>
              </a:ext>
            </a:extLst>
          </p:cNvPr>
          <p:cNvSpPr/>
          <p:nvPr/>
        </p:nvSpPr>
        <p:spPr>
          <a:xfrm>
            <a:off x="888891" y="3466200"/>
            <a:ext cx="982736" cy="261610"/>
          </a:xfrm>
          <a:prstGeom prst="rect">
            <a:avLst/>
          </a:prstGeom>
        </p:spPr>
        <p:txBody>
          <a:bodyPr wrap="square">
            <a:spAutoFit/>
          </a:bodyPr>
          <a:lstStyle/>
          <a:p>
            <a:pPr algn="ctr"/>
            <a:r>
              <a:rPr lang="en-US" sz="1100" b="1">
                <a:latin typeface="Metropolis" pitchFamily="2" charset="77"/>
              </a:rPr>
              <a:t>Virtual Port</a:t>
            </a:r>
            <a:endParaRPr lang="en-GB" sz="1100" b="1">
              <a:latin typeface="Metropolis" pitchFamily="2" charset="77"/>
            </a:endParaRPr>
          </a:p>
        </p:txBody>
      </p:sp>
      <p:cxnSp>
        <p:nvCxnSpPr>
          <p:cNvPr id="72" name="Straight Arrow Connector 71">
            <a:extLst>
              <a:ext uri="{FF2B5EF4-FFF2-40B4-BE49-F238E27FC236}">
                <a16:creationId xmlns:a16="http://schemas.microsoft.com/office/drawing/2014/main" id="{649B04E0-CCDF-9449-AEA3-011385FF5352}"/>
              </a:ext>
            </a:extLst>
          </p:cNvPr>
          <p:cNvCxnSpPr>
            <a:cxnSpLocks/>
          </p:cNvCxnSpPr>
          <p:nvPr/>
        </p:nvCxnSpPr>
        <p:spPr bwMode="gray">
          <a:xfrm flipH="1">
            <a:off x="1565845" y="3315299"/>
            <a:ext cx="470869" cy="182260"/>
          </a:xfrm>
          <a:prstGeom prst="straightConnector1">
            <a:avLst/>
          </a:prstGeom>
          <a:ln w="25400">
            <a:solidFill>
              <a:schemeClr val="tx1"/>
            </a:solidFill>
            <a:miter lim="800000"/>
            <a:tailEnd type="triangle"/>
          </a:ln>
        </p:spPr>
        <p:style>
          <a:lnRef idx="1">
            <a:schemeClr val="accent1"/>
          </a:lnRef>
          <a:fillRef idx="0">
            <a:schemeClr val="accent1"/>
          </a:fillRef>
          <a:effectRef idx="0">
            <a:schemeClr val="accent1"/>
          </a:effectRef>
          <a:fontRef idx="minor">
            <a:schemeClr val="tx1"/>
          </a:fontRef>
        </p:style>
      </p:cxnSp>
      <p:grpSp>
        <p:nvGrpSpPr>
          <p:cNvPr id="30" name="Group 29">
            <a:extLst>
              <a:ext uri="{FF2B5EF4-FFF2-40B4-BE49-F238E27FC236}">
                <a16:creationId xmlns:a16="http://schemas.microsoft.com/office/drawing/2014/main" id="{C706C566-73BD-844B-B250-68C28F60262D}"/>
              </a:ext>
            </a:extLst>
          </p:cNvPr>
          <p:cNvGrpSpPr/>
          <p:nvPr/>
        </p:nvGrpSpPr>
        <p:grpSpPr>
          <a:xfrm>
            <a:off x="1492507" y="3676045"/>
            <a:ext cx="504101" cy="307777"/>
            <a:chOff x="671448" y="4976059"/>
            <a:chExt cx="504101" cy="307777"/>
          </a:xfrm>
        </p:grpSpPr>
        <p:sp>
          <p:nvSpPr>
            <p:cNvPr id="28" name="Rectangle 27">
              <a:extLst>
                <a:ext uri="{FF2B5EF4-FFF2-40B4-BE49-F238E27FC236}">
                  <a16:creationId xmlns:a16="http://schemas.microsoft.com/office/drawing/2014/main" id="{4EC99727-3DC5-4343-AF59-604EBC479311}"/>
                </a:ext>
              </a:extLst>
            </p:cNvPr>
            <p:cNvSpPr/>
            <p:nvPr/>
          </p:nvSpPr>
          <p:spPr>
            <a:xfrm>
              <a:off x="701779" y="4986303"/>
              <a:ext cx="460296" cy="287287"/>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000">
                <a:solidFill>
                  <a:schemeClr val="bg1"/>
                </a:solidFill>
              </a:endParaRPr>
            </a:p>
          </p:txBody>
        </p:sp>
        <p:sp>
          <p:nvSpPr>
            <p:cNvPr id="29" name="TextBox 28">
              <a:extLst>
                <a:ext uri="{FF2B5EF4-FFF2-40B4-BE49-F238E27FC236}">
                  <a16:creationId xmlns:a16="http://schemas.microsoft.com/office/drawing/2014/main" id="{514F5CD6-EEE7-0A46-BEF5-70A3ED021EC7}"/>
                </a:ext>
              </a:extLst>
            </p:cNvPr>
            <p:cNvSpPr txBox="1"/>
            <p:nvPr/>
          </p:nvSpPr>
          <p:spPr>
            <a:xfrm>
              <a:off x="671448" y="4976059"/>
              <a:ext cx="504101" cy="307777"/>
            </a:xfrm>
            <a:prstGeom prst="rect">
              <a:avLst/>
            </a:prstGeom>
          </p:spPr>
          <p:txBody>
            <a:bodyPr wrap="square" lIns="0" tIns="0" rIns="0" bIns="0" rtlCol="0">
              <a:spAutoFit/>
            </a:bodyPr>
            <a:lstStyle/>
            <a:p>
              <a:pPr algn="ctr">
                <a:spcAft>
                  <a:spcPts val="600"/>
                </a:spcAft>
              </a:pPr>
              <a:r>
                <a:rPr lang="en-GB" sz="1000" err="1">
                  <a:solidFill>
                    <a:schemeClr val="bg1"/>
                  </a:solidFill>
                </a:rPr>
                <a:t>Src</a:t>
              </a:r>
              <a:r>
                <a:rPr lang="en-GB" sz="1000">
                  <a:solidFill>
                    <a:schemeClr val="bg1"/>
                  </a:solidFill>
                </a:rPr>
                <a:t> MAC A</a:t>
              </a:r>
            </a:p>
          </p:txBody>
        </p:sp>
      </p:grpSp>
      <p:grpSp>
        <p:nvGrpSpPr>
          <p:cNvPr id="74" name="Group 73">
            <a:extLst>
              <a:ext uri="{FF2B5EF4-FFF2-40B4-BE49-F238E27FC236}">
                <a16:creationId xmlns:a16="http://schemas.microsoft.com/office/drawing/2014/main" id="{084BB832-F462-FB47-83F9-B5628C232A08}"/>
              </a:ext>
            </a:extLst>
          </p:cNvPr>
          <p:cNvGrpSpPr/>
          <p:nvPr/>
        </p:nvGrpSpPr>
        <p:grpSpPr>
          <a:xfrm>
            <a:off x="2002010" y="3669152"/>
            <a:ext cx="504101" cy="307777"/>
            <a:chOff x="671448" y="4976059"/>
            <a:chExt cx="504101" cy="307777"/>
          </a:xfrm>
        </p:grpSpPr>
        <p:sp>
          <p:nvSpPr>
            <p:cNvPr id="75" name="Rectangle 74">
              <a:extLst>
                <a:ext uri="{FF2B5EF4-FFF2-40B4-BE49-F238E27FC236}">
                  <a16:creationId xmlns:a16="http://schemas.microsoft.com/office/drawing/2014/main" id="{250A4A73-BCFE-4843-947E-B076BA138C33}"/>
                </a:ext>
              </a:extLst>
            </p:cNvPr>
            <p:cNvSpPr/>
            <p:nvPr/>
          </p:nvSpPr>
          <p:spPr>
            <a:xfrm>
              <a:off x="701779" y="4986303"/>
              <a:ext cx="460296" cy="287287"/>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000">
                <a:solidFill>
                  <a:schemeClr val="bg1"/>
                </a:solidFill>
              </a:endParaRPr>
            </a:p>
          </p:txBody>
        </p:sp>
        <p:sp>
          <p:nvSpPr>
            <p:cNvPr id="88" name="TextBox 87">
              <a:extLst>
                <a:ext uri="{FF2B5EF4-FFF2-40B4-BE49-F238E27FC236}">
                  <a16:creationId xmlns:a16="http://schemas.microsoft.com/office/drawing/2014/main" id="{067BF981-5B05-224D-95C2-6A795415942B}"/>
                </a:ext>
              </a:extLst>
            </p:cNvPr>
            <p:cNvSpPr txBox="1"/>
            <p:nvPr/>
          </p:nvSpPr>
          <p:spPr>
            <a:xfrm>
              <a:off x="671448" y="4976059"/>
              <a:ext cx="504101" cy="307777"/>
            </a:xfrm>
            <a:prstGeom prst="rect">
              <a:avLst/>
            </a:prstGeom>
          </p:spPr>
          <p:txBody>
            <a:bodyPr wrap="square" lIns="0" tIns="0" rIns="0" bIns="0" rtlCol="0">
              <a:spAutoFit/>
            </a:bodyPr>
            <a:lstStyle/>
            <a:p>
              <a:pPr algn="ctr">
                <a:spcAft>
                  <a:spcPts val="600"/>
                </a:spcAft>
              </a:pPr>
              <a:r>
                <a:rPr lang="en-GB" sz="1000" err="1">
                  <a:solidFill>
                    <a:schemeClr val="bg1"/>
                  </a:solidFill>
                </a:rPr>
                <a:t>Src</a:t>
              </a:r>
              <a:r>
                <a:rPr lang="en-GB" sz="1000">
                  <a:solidFill>
                    <a:schemeClr val="bg1"/>
                  </a:solidFill>
                </a:rPr>
                <a:t> MAC B</a:t>
              </a:r>
            </a:p>
          </p:txBody>
        </p:sp>
      </p:grpSp>
      <p:grpSp>
        <p:nvGrpSpPr>
          <p:cNvPr id="89" name="Group 88">
            <a:extLst>
              <a:ext uri="{FF2B5EF4-FFF2-40B4-BE49-F238E27FC236}">
                <a16:creationId xmlns:a16="http://schemas.microsoft.com/office/drawing/2014/main" id="{FB0799E5-2E77-F246-AFB4-BABD1944EA29}"/>
              </a:ext>
            </a:extLst>
          </p:cNvPr>
          <p:cNvGrpSpPr/>
          <p:nvPr/>
        </p:nvGrpSpPr>
        <p:grpSpPr>
          <a:xfrm>
            <a:off x="2495504" y="3666673"/>
            <a:ext cx="504101" cy="307777"/>
            <a:chOff x="671448" y="4976059"/>
            <a:chExt cx="504101" cy="307777"/>
          </a:xfrm>
        </p:grpSpPr>
        <p:sp>
          <p:nvSpPr>
            <p:cNvPr id="91" name="Rectangle 90">
              <a:extLst>
                <a:ext uri="{FF2B5EF4-FFF2-40B4-BE49-F238E27FC236}">
                  <a16:creationId xmlns:a16="http://schemas.microsoft.com/office/drawing/2014/main" id="{1120A89F-B788-1D47-96DD-75EE4C483F20}"/>
                </a:ext>
              </a:extLst>
            </p:cNvPr>
            <p:cNvSpPr/>
            <p:nvPr/>
          </p:nvSpPr>
          <p:spPr>
            <a:xfrm>
              <a:off x="701779" y="4986303"/>
              <a:ext cx="460296" cy="287287"/>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000">
                <a:solidFill>
                  <a:schemeClr val="bg1"/>
                </a:solidFill>
              </a:endParaRPr>
            </a:p>
          </p:txBody>
        </p:sp>
        <p:sp>
          <p:nvSpPr>
            <p:cNvPr id="92" name="TextBox 91">
              <a:extLst>
                <a:ext uri="{FF2B5EF4-FFF2-40B4-BE49-F238E27FC236}">
                  <a16:creationId xmlns:a16="http://schemas.microsoft.com/office/drawing/2014/main" id="{7CB22654-CF2F-DB42-8C44-803C88AB1382}"/>
                </a:ext>
              </a:extLst>
            </p:cNvPr>
            <p:cNvSpPr txBox="1"/>
            <p:nvPr/>
          </p:nvSpPr>
          <p:spPr>
            <a:xfrm>
              <a:off x="671448" y="4976059"/>
              <a:ext cx="504101" cy="307777"/>
            </a:xfrm>
            <a:prstGeom prst="rect">
              <a:avLst/>
            </a:prstGeom>
          </p:spPr>
          <p:txBody>
            <a:bodyPr wrap="square" lIns="0" tIns="0" rIns="0" bIns="0" rtlCol="0">
              <a:spAutoFit/>
            </a:bodyPr>
            <a:lstStyle/>
            <a:p>
              <a:pPr algn="ctr">
                <a:spcAft>
                  <a:spcPts val="600"/>
                </a:spcAft>
              </a:pPr>
              <a:r>
                <a:rPr lang="en-GB" sz="1000" err="1">
                  <a:solidFill>
                    <a:schemeClr val="bg1"/>
                  </a:solidFill>
                </a:rPr>
                <a:t>Src</a:t>
              </a:r>
              <a:r>
                <a:rPr lang="en-GB" sz="1000">
                  <a:solidFill>
                    <a:schemeClr val="bg1"/>
                  </a:solidFill>
                </a:rPr>
                <a:t> MAC C</a:t>
              </a:r>
            </a:p>
          </p:txBody>
        </p:sp>
      </p:grpSp>
      <p:grpSp>
        <p:nvGrpSpPr>
          <p:cNvPr id="95" name="Group 94">
            <a:extLst>
              <a:ext uri="{FF2B5EF4-FFF2-40B4-BE49-F238E27FC236}">
                <a16:creationId xmlns:a16="http://schemas.microsoft.com/office/drawing/2014/main" id="{ABC867C5-A454-A548-86A4-D13FC86E45D5}"/>
              </a:ext>
            </a:extLst>
          </p:cNvPr>
          <p:cNvGrpSpPr/>
          <p:nvPr/>
        </p:nvGrpSpPr>
        <p:grpSpPr>
          <a:xfrm>
            <a:off x="2474917" y="3666673"/>
            <a:ext cx="504101" cy="307777"/>
            <a:chOff x="671448" y="4976059"/>
            <a:chExt cx="504101" cy="307777"/>
          </a:xfrm>
        </p:grpSpPr>
        <p:sp>
          <p:nvSpPr>
            <p:cNvPr id="96" name="Rectangle 95">
              <a:extLst>
                <a:ext uri="{FF2B5EF4-FFF2-40B4-BE49-F238E27FC236}">
                  <a16:creationId xmlns:a16="http://schemas.microsoft.com/office/drawing/2014/main" id="{F6AEE967-A3BA-8941-85A8-6251B7373910}"/>
                </a:ext>
              </a:extLst>
            </p:cNvPr>
            <p:cNvSpPr/>
            <p:nvPr/>
          </p:nvSpPr>
          <p:spPr>
            <a:xfrm>
              <a:off x="701779" y="4986303"/>
              <a:ext cx="460296" cy="287287"/>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000">
                <a:solidFill>
                  <a:schemeClr val="bg1"/>
                </a:solidFill>
              </a:endParaRPr>
            </a:p>
          </p:txBody>
        </p:sp>
        <p:sp>
          <p:nvSpPr>
            <p:cNvPr id="97" name="TextBox 96">
              <a:extLst>
                <a:ext uri="{FF2B5EF4-FFF2-40B4-BE49-F238E27FC236}">
                  <a16:creationId xmlns:a16="http://schemas.microsoft.com/office/drawing/2014/main" id="{841986C3-19C4-1640-B70F-B5857EB20E7D}"/>
                </a:ext>
              </a:extLst>
            </p:cNvPr>
            <p:cNvSpPr txBox="1"/>
            <p:nvPr/>
          </p:nvSpPr>
          <p:spPr>
            <a:xfrm>
              <a:off x="671448" y="4976059"/>
              <a:ext cx="504101" cy="307777"/>
            </a:xfrm>
            <a:prstGeom prst="rect">
              <a:avLst/>
            </a:prstGeom>
          </p:spPr>
          <p:txBody>
            <a:bodyPr wrap="square" lIns="0" tIns="0" rIns="0" bIns="0" rtlCol="0">
              <a:spAutoFit/>
            </a:bodyPr>
            <a:lstStyle/>
            <a:p>
              <a:pPr algn="ctr">
                <a:spcAft>
                  <a:spcPts val="600"/>
                </a:spcAft>
              </a:pPr>
              <a:r>
                <a:rPr lang="en-GB" sz="1000" err="1">
                  <a:solidFill>
                    <a:schemeClr val="bg1"/>
                  </a:solidFill>
                </a:rPr>
                <a:t>Src</a:t>
              </a:r>
              <a:r>
                <a:rPr lang="en-GB" sz="1000">
                  <a:solidFill>
                    <a:schemeClr val="bg1"/>
                  </a:solidFill>
                </a:rPr>
                <a:t> MAC D</a:t>
              </a:r>
            </a:p>
          </p:txBody>
        </p:sp>
      </p:grpSp>
    </p:spTree>
    <p:extLst>
      <p:ext uri="{BB962C8B-B14F-4D97-AF65-F5344CB8AC3E}">
        <p14:creationId xmlns:p14="http://schemas.microsoft.com/office/powerpoint/2010/main" val="204929375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72"/>
                                        </p:tgtEl>
                                        <p:attrNameLst>
                                          <p:attrName>style.visibility</p:attrName>
                                        </p:attrNameLst>
                                      </p:cBhvr>
                                      <p:to>
                                        <p:strVal val="visible"/>
                                      </p:to>
                                    </p:set>
                                    <p:anim calcmode="lin" valueType="num">
                                      <p:cBhvr additive="base">
                                        <p:cTn id="7" dur="500" fill="hold"/>
                                        <p:tgtEl>
                                          <p:spTgt spid="72"/>
                                        </p:tgtEl>
                                        <p:attrNameLst>
                                          <p:attrName>ppt_x</p:attrName>
                                        </p:attrNameLst>
                                      </p:cBhvr>
                                      <p:tavLst>
                                        <p:tav tm="0">
                                          <p:val>
                                            <p:strVal val="#ppt_x"/>
                                          </p:val>
                                        </p:tav>
                                        <p:tav tm="100000">
                                          <p:val>
                                            <p:strVal val="#ppt_x"/>
                                          </p:val>
                                        </p:tav>
                                      </p:tavLst>
                                    </p:anim>
                                    <p:anim calcmode="lin" valueType="num">
                                      <p:cBhvr additive="base">
                                        <p:cTn id="8" dur="500" fill="hold"/>
                                        <p:tgtEl>
                                          <p:spTgt spid="72"/>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500" fill="hold"/>
                                        <p:tgtEl>
                                          <p:spTgt spid="13"/>
                                        </p:tgtEl>
                                        <p:attrNameLst>
                                          <p:attrName>ppt_x</p:attrName>
                                        </p:attrNameLst>
                                      </p:cBhvr>
                                      <p:tavLst>
                                        <p:tav tm="0">
                                          <p:val>
                                            <p:strVal val="#ppt_x"/>
                                          </p:val>
                                        </p:tav>
                                        <p:tav tm="100000">
                                          <p:val>
                                            <p:strVal val="#ppt_x"/>
                                          </p:val>
                                        </p:tav>
                                      </p:tavLst>
                                    </p:anim>
                                    <p:anim calcmode="lin" valueType="num">
                                      <p:cBhvr additive="base">
                                        <p:cTn id="12" dur="500" fill="hold"/>
                                        <p:tgtEl>
                                          <p:spTgt spid="13"/>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79"/>
                                        </p:tgtEl>
                                        <p:attrNameLst>
                                          <p:attrName>style.visibility</p:attrName>
                                        </p:attrNameLst>
                                      </p:cBhvr>
                                      <p:to>
                                        <p:strVal val="visible"/>
                                      </p:to>
                                    </p:set>
                                    <p:anim calcmode="lin" valueType="num">
                                      <p:cBhvr additive="base">
                                        <p:cTn id="15" dur="500" fill="hold"/>
                                        <p:tgtEl>
                                          <p:spTgt spid="79"/>
                                        </p:tgtEl>
                                        <p:attrNameLst>
                                          <p:attrName>ppt_x</p:attrName>
                                        </p:attrNameLst>
                                      </p:cBhvr>
                                      <p:tavLst>
                                        <p:tav tm="0">
                                          <p:val>
                                            <p:strVal val="#ppt_x"/>
                                          </p:val>
                                        </p:tav>
                                        <p:tav tm="100000">
                                          <p:val>
                                            <p:strVal val="#ppt_x"/>
                                          </p:val>
                                        </p:tav>
                                      </p:tavLst>
                                    </p:anim>
                                    <p:anim calcmode="lin" valueType="num">
                                      <p:cBhvr additive="base">
                                        <p:cTn id="16" dur="500" fill="hold"/>
                                        <p:tgtEl>
                                          <p:spTgt spid="79"/>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71"/>
                                        </p:tgtEl>
                                        <p:attrNameLst>
                                          <p:attrName>style.visibility</p:attrName>
                                        </p:attrNameLst>
                                      </p:cBhvr>
                                      <p:to>
                                        <p:strVal val="visible"/>
                                      </p:to>
                                    </p:set>
                                    <p:anim calcmode="lin" valueType="num">
                                      <p:cBhvr additive="base">
                                        <p:cTn id="19" dur="500" fill="hold"/>
                                        <p:tgtEl>
                                          <p:spTgt spid="71"/>
                                        </p:tgtEl>
                                        <p:attrNameLst>
                                          <p:attrName>ppt_x</p:attrName>
                                        </p:attrNameLst>
                                      </p:cBhvr>
                                      <p:tavLst>
                                        <p:tav tm="0">
                                          <p:val>
                                            <p:strVal val="#ppt_x"/>
                                          </p:val>
                                        </p:tav>
                                        <p:tav tm="100000">
                                          <p:val>
                                            <p:strVal val="#ppt_x"/>
                                          </p:val>
                                        </p:tav>
                                      </p:tavLst>
                                    </p:anim>
                                    <p:anim calcmode="lin" valueType="num">
                                      <p:cBhvr additive="base">
                                        <p:cTn id="20" dur="500" fill="hold"/>
                                        <p:tgtEl>
                                          <p:spTgt spid="71"/>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grpId="0" nodeType="clickEffect">
                                  <p:stCondLst>
                                    <p:cond delay="0"/>
                                  </p:stCondLst>
                                  <p:childTnLst>
                                    <p:set>
                                      <p:cBhvr>
                                        <p:cTn id="24" dur="1" fill="hold">
                                          <p:stCondLst>
                                            <p:cond delay="0"/>
                                          </p:stCondLst>
                                        </p:cTn>
                                        <p:tgtEl>
                                          <p:spTgt spid="2"/>
                                        </p:tgtEl>
                                        <p:attrNameLst>
                                          <p:attrName>style.visibility</p:attrName>
                                        </p:attrNameLst>
                                      </p:cBhvr>
                                      <p:to>
                                        <p:strVal val="visible"/>
                                      </p:to>
                                    </p:set>
                                    <p:anim calcmode="lin" valueType="num">
                                      <p:cBhvr additive="base">
                                        <p:cTn id="25" dur="500" fill="hold"/>
                                        <p:tgtEl>
                                          <p:spTgt spid="2"/>
                                        </p:tgtEl>
                                        <p:attrNameLst>
                                          <p:attrName>ppt_x</p:attrName>
                                        </p:attrNameLst>
                                      </p:cBhvr>
                                      <p:tavLst>
                                        <p:tav tm="0">
                                          <p:val>
                                            <p:strVal val="0-#ppt_w/2"/>
                                          </p:val>
                                        </p:tav>
                                        <p:tav tm="100000">
                                          <p:val>
                                            <p:strVal val="#ppt_x"/>
                                          </p:val>
                                        </p:tav>
                                      </p:tavLst>
                                    </p:anim>
                                    <p:anim calcmode="lin" valueType="num">
                                      <p:cBhvr additive="base">
                                        <p:cTn id="26" dur="500" fill="hold"/>
                                        <p:tgtEl>
                                          <p:spTgt spid="2"/>
                                        </p:tgtEl>
                                        <p:attrNameLst>
                                          <p:attrName>ppt_y</p:attrName>
                                        </p:attrNameLst>
                                      </p:cBhvr>
                                      <p:tavLst>
                                        <p:tav tm="0">
                                          <p:val>
                                            <p:strVal val="#ppt_y"/>
                                          </p:val>
                                        </p:tav>
                                        <p:tav tm="100000">
                                          <p:val>
                                            <p:strVal val="#ppt_y"/>
                                          </p:val>
                                        </p:tav>
                                      </p:tavLst>
                                    </p:anim>
                                  </p:childTnLst>
                                </p:cTn>
                              </p:par>
                              <p:par>
                                <p:cTn id="27" presetID="2" presetClass="entr" presetSubtype="8" fill="hold" nodeType="withEffect">
                                  <p:stCondLst>
                                    <p:cond delay="0"/>
                                  </p:stCondLst>
                                  <p:childTnLst>
                                    <p:set>
                                      <p:cBhvr>
                                        <p:cTn id="28" dur="1" fill="hold">
                                          <p:stCondLst>
                                            <p:cond delay="0"/>
                                          </p:stCondLst>
                                        </p:cTn>
                                        <p:tgtEl>
                                          <p:spTgt spid="30"/>
                                        </p:tgtEl>
                                        <p:attrNameLst>
                                          <p:attrName>style.visibility</p:attrName>
                                        </p:attrNameLst>
                                      </p:cBhvr>
                                      <p:to>
                                        <p:strVal val="visible"/>
                                      </p:to>
                                    </p:set>
                                    <p:anim calcmode="lin" valueType="num">
                                      <p:cBhvr additive="base">
                                        <p:cTn id="29" dur="500" fill="hold"/>
                                        <p:tgtEl>
                                          <p:spTgt spid="30"/>
                                        </p:tgtEl>
                                        <p:attrNameLst>
                                          <p:attrName>ppt_x</p:attrName>
                                        </p:attrNameLst>
                                      </p:cBhvr>
                                      <p:tavLst>
                                        <p:tav tm="0">
                                          <p:val>
                                            <p:strVal val="0-#ppt_w/2"/>
                                          </p:val>
                                        </p:tav>
                                        <p:tav tm="100000">
                                          <p:val>
                                            <p:strVal val="#ppt_x"/>
                                          </p:val>
                                        </p:tav>
                                      </p:tavLst>
                                    </p:anim>
                                    <p:anim calcmode="lin" valueType="num">
                                      <p:cBhvr additive="base">
                                        <p:cTn id="30" dur="500" fill="hold"/>
                                        <p:tgtEl>
                                          <p:spTgt spid="30"/>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1" presetClass="exit" presetSubtype="0" fill="hold" grpId="1" nodeType="clickEffect">
                                  <p:stCondLst>
                                    <p:cond delay="0"/>
                                  </p:stCondLst>
                                  <p:childTnLst>
                                    <p:set>
                                      <p:cBhvr>
                                        <p:cTn id="34" dur="1" fill="hold">
                                          <p:stCondLst>
                                            <p:cond delay="0"/>
                                          </p:stCondLst>
                                        </p:cTn>
                                        <p:tgtEl>
                                          <p:spTgt spid="2"/>
                                        </p:tgtEl>
                                        <p:attrNameLst>
                                          <p:attrName>style.visibility</p:attrName>
                                        </p:attrNameLst>
                                      </p:cBhvr>
                                      <p:to>
                                        <p:strVal val="hidden"/>
                                      </p:to>
                                    </p:set>
                                  </p:childTnLst>
                                </p:cTn>
                              </p:par>
                              <p:par>
                                <p:cTn id="35" presetID="1" presetClass="exit" presetSubtype="0" fill="hold" nodeType="withEffect">
                                  <p:stCondLst>
                                    <p:cond delay="0"/>
                                  </p:stCondLst>
                                  <p:childTnLst>
                                    <p:set>
                                      <p:cBhvr>
                                        <p:cTn id="36" dur="1" fill="hold">
                                          <p:stCondLst>
                                            <p:cond delay="0"/>
                                          </p:stCondLst>
                                        </p:cTn>
                                        <p:tgtEl>
                                          <p:spTgt spid="30"/>
                                        </p:tgtEl>
                                        <p:attrNameLst>
                                          <p:attrName>style.visibility</p:attrName>
                                        </p:attrNameLst>
                                      </p:cBhvr>
                                      <p:to>
                                        <p:strVal val="hidden"/>
                                      </p:to>
                                    </p:set>
                                  </p:childTnLst>
                                </p:cTn>
                              </p:par>
                            </p:childTnLst>
                          </p:cTn>
                        </p:par>
                      </p:childTnLst>
                    </p:cTn>
                  </p:par>
                  <p:par>
                    <p:cTn id="37" fill="hold">
                      <p:stCondLst>
                        <p:cond delay="indefinite"/>
                      </p:stCondLst>
                      <p:childTnLst>
                        <p:par>
                          <p:cTn id="38" fill="hold">
                            <p:stCondLst>
                              <p:cond delay="0"/>
                            </p:stCondLst>
                            <p:childTnLst>
                              <p:par>
                                <p:cTn id="39" presetID="2" presetClass="entr" presetSubtype="8" fill="hold" grpId="0" nodeType="clickEffect">
                                  <p:stCondLst>
                                    <p:cond delay="0"/>
                                  </p:stCondLst>
                                  <p:childTnLst>
                                    <p:set>
                                      <p:cBhvr>
                                        <p:cTn id="40" dur="1" fill="hold">
                                          <p:stCondLst>
                                            <p:cond delay="0"/>
                                          </p:stCondLst>
                                        </p:cTn>
                                        <p:tgtEl>
                                          <p:spTgt spid="14"/>
                                        </p:tgtEl>
                                        <p:attrNameLst>
                                          <p:attrName>style.visibility</p:attrName>
                                        </p:attrNameLst>
                                      </p:cBhvr>
                                      <p:to>
                                        <p:strVal val="visible"/>
                                      </p:to>
                                    </p:set>
                                    <p:anim calcmode="lin" valueType="num">
                                      <p:cBhvr additive="base">
                                        <p:cTn id="41" dur="500" fill="hold"/>
                                        <p:tgtEl>
                                          <p:spTgt spid="14"/>
                                        </p:tgtEl>
                                        <p:attrNameLst>
                                          <p:attrName>ppt_x</p:attrName>
                                        </p:attrNameLst>
                                      </p:cBhvr>
                                      <p:tavLst>
                                        <p:tav tm="0">
                                          <p:val>
                                            <p:strVal val="0-#ppt_w/2"/>
                                          </p:val>
                                        </p:tav>
                                        <p:tav tm="100000">
                                          <p:val>
                                            <p:strVal val="#ppt_x"/>
                                          </p:val>
                                        </p:tav>
                                      </p:tavLst>
                                    </p:anim>
                                    <p:anim calcmode="lin" valueType="num">
                                      <p:cBhvr additive="base">
                                        <p:cTn id="42" dur="500" fill="hold"/>
                                        <p:tgtEl>
                                          <p:spTgt spid="14"/>
                                        </p:tgtEl>
                                        <p:attrNameLst>
                                          <p:attrName>ppt_y</p:attrName>
                                        </p:attrNameLst>
                                      </p:cBhvr>
                                      <p:tavLst>
                                        <p:tav tm="0">
                                          <p:val>
                                            <p:strVal val="#ppt_y"/>
                                          </p:val>
                                        </p:tav>
                                        <p:tav tm="100000">
                                          <p:val>
                                            <p:strVal val="#ppt_y"/>
                                          </p:val>
                                        </p:tav>
                                      </p:tavLst>
                                    </p:anim>
                                  </p:childTnLst>
                                </p:cTn>
                              </p:par>
                              <p:par>
                                <p:cTn id="43" presetID="2" presetClass="entr" presetSubtype="8" fill="hold" nodeType="withEffect">
                                  <p:stCondLst>
                                    <p:cond delay="0"/>
                                  </p:stCondLst>
                                  <p:childTnLst>
                                    <p:set>
                                      <p:cBhvr>
                                        <p:cTn id="44" dur="1" fill="hold">
                                          <p:stCondLst>
                                            <p:cond delay="0"/>
                                          </p:stCondLst>
                                        </p:cTn>
                                        <p:tgtEl>
                                          <p:spTgt spid="74"/>
                                        </p:tgtEl>
                                        <p:attrNameLst>
                                          <p:attrName>style.visibility</p:attrName>
                                        </p:attrNameLst>
                                      </p:cBhvr>
                                      <p:to>
                                        <p:strVal val="visible"/>
                                      </p:to>
                                    </p:set>
                                    <p:anim calcmode="lin" valueType="num">
                                      <p:cBhvr additive="base">
                                        <p:cTn id="45" dur="500" fill="hold"/>
                                        <p:tgtEl>
                                          <p:spTgt spid="74"/>
                                        </p:tgtEl>
                                        <p:attrNameLst>
                                          <p:attrName>ppt_x</p:attrName>
                                        </p:attrNameLst>
                                      </p:cBhvr>
                                      <p:tavLst>
                                        <p:tav tm="0">
                                          <p:val>
                                            <p:strVal val="0-#ppt_w/2"/>
                                          </p:val>
                                        </p:tav>
                                        <p:tav tm="100000">
                                          <p:val>
                                            <p:strVal val="#ppt_x"/>
                                          </p:val>
                                        </p:tav>
                                      </p:tavLst>
                                    </p:anim>
                                    <p:anim calcmode="lin" valueType="num">
                                      <p:cBhvr additive="base">
                                        <p:cTn id="46" dur="500" fill="hold"/>
                                        <p:tgtEl>
                                          <p:spTgt spid="74"/>
                                        </p:tgtEl>
                                        <p:attrNameLst>
                                          <p:attrName>ppt_y</p:attrName>
                                        </p:attrNameLst>
                                      </p:cBhvr>
                                      <p:tavLst>
                                        <p:tav tm="0">
                                          <p:val>
                                            <p:strVal val="#ppt_y"/>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1" presetClass="exit" presetSubtype="0" fill="hold" grpId="1" nodeType="clickEffect">
                                  <p:stCondLst>
                                    <p:cond delay="0"/>
                                  </p:stCondLst>
                                  <p:childTnLst>
                                    <p:set>
                                      <p:cBhvr>
                                        <p:cTn id="50" dur="1" fill="hold">
                                          <p:stCondLst>
                                            <p:cond delay="0"/>
                                          </p:stCondLst>
                                        </p:cTn>
                                        <p:tgtEl>
                                          <p:spTgt spid="14"/>
                                        </p:tgtEl>
                                        <p:attrNameLst>
                                          <p:attrName>style.visibility</p:attrName>
                                        </p:attrNameLst>
                                      </p:cBhvr>
                                      <p:to>
                                        <p:strVal val="hidden"/>
                                      </p:to>
                                    </p:set>
                                  </p:childTnLst>
                                </p:cTn>
                              </p:par>
                              <p:par>
                                <p:cTn id="51" presetID="1" presetClass="exit" presetSubtype="0" fill="hold" nodeType="withEffect">
                                  <p:stCondLst>
                                    <p:cond delay="0"/>
                                  </p:stCondLst>
                                  <p:childTnLst>
                                    <p:set>
                                      <p:cBhvr>
                                        <p:cTn id="52" dur="1" fill="hold">
                                          <p:stCondLst>
                                            <p:cond delay="0"/>
                                          </p:stCondLst>
                                        </p:cTn>
                                        <p:tgtEl>
                                          <p:spTgt spid="74"/>
                                        </p:tgtEl>
                                        <p:attrNameLst>
                                          <p:attrName>style.visibility</p:attrName>
                                        </p:attrNameLst>
                                      </p:cBhvr>
                                      <p:to>
                                        <p:strVal val="hidden"/>
                                      </p:to>
                                    </p:set>
                                  </p:childTnLst>
                                </p:cTn>
                              </p:par>
                            </p:childTnLst>
                          </p:cTn>
                        </p:par>
                      </p:childTnLst>
                    </p:cTn>
                  </p:par>
                  <p:par>
                    <p:cTn id="53" fill="hold">
                      <p:stCondLst>
                        <p:cond delay="indefinite"/>
                      </p:stCondLst>
                      <p:childTnLst>
                        <p:par>
                          <p:cTn id="54" fill="hold">
                            <p:stCondLst>
                              <p:cond delay="0"/>
                            </p:stCondLst>
                            <p:childTnLst>
                              <p:par>
                                <p:cTn id="55" presetID="2" presetClass="entr" presetSubtype="8" fill="hold" nodeType="clickEffect">
                                  <p:stCondLst>
                                    <p:cond delay="0"/>
                                  </p:stCondLst>
                                  <p:childTnLst>
                                    <p:set>
                                      <p:cBhvr>
                                        <p:cTn id="56" dur="1" fill="hold">
                                          <p:stCondLst>
                                            <p:cond delay="0"/>
                                          </p:stCondLst>
                                        </p:cTn>
                                        <p:tgtEl>
                                          <p:spTgt spid="84"/>
                                        </p:tgtEl>
                                        <p:attrNameLst>
                                          <p:attrName>style.visibility</p:attrName>
                                        </p:attrNameLst>
                                      </p:cBhvr>
                                      <p:to>
                                        <p:strVal val="visible"/>
                                      </p:to>
                                    </p:set>
                                    <p:anim calcmode="lin" valueType="num">
                                      <p:cBhvr additive="base">
                                        <p:cTn id="57" dur="500" fill="hold"/>
                                        <p:tgtEl>
                                          <p:spTgt spid="84"/>
                                        </p:tgtEl>
                                        <p:attrNameLst>
                                          <p:attrName>ppt_x</p:attrName>
                                        </p:attrNameLst>
                                      </p:cBhvr>
                                      <p:tavLst>
                                        <p:tav tm="0">
                                          <p:val>
                                            <p:strVal val="0-#ppt_w/2"/>
                                          </p:val>
                                        </p:tav>
                                        <p:tav tm="100000">
                                          <p:val>
                                            <p:strVal val="#ppt_x"/>
                                          </p:val>
                                        </p:tav>
                                      </p:tavLst>
                                    </p:anim>
                                    <p:anim calcmode="lin" valueType="num">
                                      <p:cBhvr additive="base">
                                        <p:cTn id="58" dur="500" fill="hold"/>
                                        <p:tgtEl>
                                          <p:spTgt spid="84"/>
                                        </p:tgtEl>
                                        <p:attrNameLst>
                                          <p:attrName>ppt_y</p:attrName>
                                        </p:attrNameLst>
                                      </p:cBhvr>
                                      <p:tavLst>
                                        <p:tav tm="0">
                                          <p:val>
                                            <p:strVal val="#ppt_y"/>
                                          </p:val>
                                        </p:tav>
                                        <p:tav tm="100000">
                                          <p:val>
                                            <p:strVal val="#ppt_y"/>
                                          </p:val>
                                        </p:tav>
                                      </p:tavLst>
                                    </p:anim>
                                  </p:childTnLst>
                                </p:cTn>
                              </p:par>
                              <p:par>
                                <p:cTn id="59" presetID="2" presetClass="entr" presetSubtype="8" fill="hold" nodeType="withEffect">
                                  <p:stCondLst>
                                    <p:cond delay="0"/>
                                  </p:stCondLst>
                                  <p:childTnLst>
                                    <p:set>
                                      <p:cBhvr>
                                        <p:cTn id="60" dur="1" fill="hold">
                                          <p:stCondLst>
                                            <p:cond delay="0"/>
                                          </p:stCondLst>
                                        </p:cTn>
                                        <p:tgtEl>
                                          <p:spTgt spid="83"/>
                                        </p:tgtEl>
                                        <p:attrNameLst>
                                          <p:attrName>style.visibility</p:attrName>
                                        </p:attrNameLst>
                                      </p:cBhvr>
                                      <p:to>
                                        <p:strVal val="visible"/>
                                      </p:to>
                                    </p:set>
                                    <p:anim calcmode="lin" valueType="num">
                                      <p:cBhvr additive="base">
                                        <p:cTn id="61" dur="500" fill="hold"/>
                                        <p:tgtEl>
                                          <p:spTgt spid="83"/>
                                        </p:tgtEl>
                                        <p:attrNameLst>
                                          <p:attrName>ppt_x</p:attrName>
                                        </p:attrNameLst>
                                      </p:cBhvr>
                                      <p:tavLst>
                                        <p:tav tm="0">
                                          <p:val>
                                            <p:strVal val="0-#ppt_w/2"/>
                                          </p:val>
                                        </p:tav>
                                        <p:tav tm="100000">
                                          <p:val>
                                            <p:strVal val="#ppt_x"/>
                                          </p:val>
                                        </p:tav>
                                      </p:tavLst>
                                    </p:anim>
                                    <p:anim calcmode="lin" valueType="num">
                                      <p:cBhvr additive="base">
                                        <p:cTn id="62" dur="500" fill="hold"/>
                                        <p:tgtEl>
                                          <p:spTgt spid="83"/>
                                        </p:tgtEl>
                                        <p:attrNameLst>
                                          <p:attrName>ppt_y</p:attrName>
                                        </p:attrNameLst>
                                      </p:cBhvr>
                                      <p:tavLst>
                                        <p:tav tm="0">
                                          <p:val>
                                            <p:strVal val="#ppt_y"/>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8" fill="hold" grpId="0" nodeType="clickEffect">
                                  <p:stCondLst>
                                    <p:cond delay="0"/>
                                  </p:stCondLst>
                                  <p:childTnLst>
                                    <p:set>
                                      <p:cBhvr>
                                        <p:cTn id="66" dur="1" fill="hold">
                                          <p:stCondLst>
                                            <p:cond delay="0"/>
                                          </p:stCondLst>
                                        </p:cTn>
                                        <p:tgtEl>
                                          <p:spTgt spid="70"/>
                                        </p:tgtEl>
                                        <p:attrNameLst>
                                          <p:attrName>style.visibility</p:attrName>
                                        </p:attrNameLst>
                                      </p:cBhvr>
                                      <p:to>
                                        <p:strVal val="visible"/>
                                      </p:to>
                                    </p:set>
                                    <p:anim calcmode="lin" valueType="num">
                                      <p:cBhvr additive="base">
                                        <p:cTn id="67" dur="500" fill="hold"/>
                                        <p:tgtEl>
                                          <p:spTgt spid="70"/>
                                        </p:tgtEl>
                                        <p:attrNameLst>
                                          <p:attrName>ppt_x</p:attrName>
                                        </p:attrNameLst>
                                      </p:cBhvr>
                                      <p:tavLst>
                                        <p:tav tm="0">
                                          <p:val>
                                            <p:strVal val="0-#ppt_w/2"/>
                                          </p:val>
                                        </p:tav>
                                        <p:tav tm="100000">
                                          <p:val>
                                            <p:strVal val="#ppt_x"/>
                                          </p:val>
                                        </p:tav>
                                      </p:tavLst>
                                    </p:anim>
                                    <p:anim calcmode="lin" valueType="num">
                                      <p:cBhvr additive="base">
                                        <p:cTn id="68" dur="500" fill="hold"/>
                                        <p:tgtEl>
                                          <p:spTgt spid="70"/>
                                        </p:tgtEl>
                                        <p:attrNameLst>
                                          <p:attrName>ppt_y</p:attrName>
                                        </p:attrNameLst>
                                      </p:cBhvr>
                                      <p:tavLst>
                                        <p:tav tm="0">
                                          <p:val>
                                            <p:strVal val="#ppt_y"/>
                                          </p:val>
                                        </p:tav>
                                        <p:tav tm="100000">
                                          <p:val>
                                            <p:strVal val="#ppt_y"/>
                                          </p:val>
                                        </p:tav>
                                      </p:tavLst>
                                    </p:anim>
                                  </p:childTnLst>
                                </p:cTn>
                              </p:par>
                              <p:par>
                                <p:cTn id="69" presetID="2" presetClass="entr" presetSubtype="8" fill="hold" nodeType="withEffect">
                                  <p:stCondLst>
                                    <p:cond delay="0"/>
                                  </p:stCondLst>
                                  <p:childTnLst>
                                    <p:set>
                                      <p:cBhvr>
                                        <p:cTn id="70" dur="1" fill="hold">
                                          <p:stCondLst>
                                            <p:cond delay="0"/>
                                          </p:stCondLst>
                                        </p:cTn>
                                        <p:tgtEl>
                                          <p:spTgt spid="89"/>
                                        </p:tgtEl>
                                        <p:attrNameLst>
                                          <p:attrName>style.visibility</p:attrName>
                                        </p:attrNameLst>
                                      </p:cBhvr>
                                      <p:to>
                                        <p:strVal val="visible"/>
                                      </p:to>
                                    </p:set>
                                    <p:anim calcmode="lin" valueType="num">
                                      <p:cBhvr additive="base">
                                        <p:cTn id="71" dur="500" fill="hold"/>
                                        <p:tgtEl>
                                          <p:spTgt spid="89"/>
                                        </p:tgtEl>
                                        <p:attrNameLst>
                                          <p:attrName>ppt_x</p:attrName>
                                        </p:attrNameLst>
                                      </p:cBhvr>
                                      <p:tavLst>
                                        <p:tav tm="0">
                                          <p:val>
                                            <p:strVal val="0-#ppt_w/2"/>
                                          </p:val>
                                        </p:tav>
                                        <p:tav tm="100000">
                                          <p:val>
                                            <p:strVal val="#ppt_x"/>
                                          </p:val>
                                        </p:tav>
                                      </p:tavLst>
                                    </p:anim>
                                    <p:anim calcmode="lin" valueType="num">
                                      <p:cBhvr additive="base">
                                        <p:cTn id="72" dur="500" fill="hold"/>
                                        <p:tgtEl>
                                          <p:spTgt spid="89"/>
                                        </p:tgtEl>
                                        <p:attrNameLst>
                                          <p:attrName>ppt_y</p:attrName>
                                        </p:attrNameLst>
                                      </p:cBhvr>
                                      <p:tavLst>
                                        <p:tav tm="0">
                                          <p:val>
                                            <p:strVal val="#ppt_y"/>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1" presetClass="exit" presetSubtype="0" fill="hold" grpId="1" nodeType="clickEffect">
                                  <p:stCondLst>
                                    <p:cond delay="0"/>
                                  </p:stCondLst>
                                  <p:childTnLst>
                                    <p:set>
                                      <p:cBhvr>
                                        <p:cTn id="76" dur="1" fill="hold">
                                          <p:stCondLst>
                                            <p:cond delay="0"/>
                                          </p:stCondLst>
                                        </p:cTn>
                                        <p:tgtEl>
                                          <p:spTgt spid="70"/>
                                        </p:tgtEl>
                                        <p:attrNameLst>
                                          <p:attrName>style.visibility</p:attrName>
                                        </p:attrNameLst>
                                      </p:cBhvr>
                                      <p:to>
                                        <p:strVal val="hidden"/>
                                      </p:to>
                                    </p:set>
                                  </p:childTnLst>
                                </p:cTn>
                              </p:par>
                              <p:par>
                                <p:cTn id="77" presetID="1" presetClass="exit" presetSubtype="0" fill="hold" nodeType="withEffect">
                                  <p:stCondLst>
                                    <p:cond delay="0"/>
                                  </p:stCondLst>
                                  <p:childTnLst>
                                    <p:set>
                                      <p:cBhvr>
                                        <p:cTn id="78" dur="1" fill="hold">
                                          <p:stCondLst>
                                            <p:cond delay="0"/>
                                          </p:stCondLst>
                                        </p:cTn>
                                        <p:tgtEl>
                                          <p:spTgt spid="89"/>
                                        </p:tgtEl>
                                        <p:attrNameLst>
                                          <p:attrName>style.visibility</p:attrName>
                                        </p:attrNameLst>
                                      </p:cBhvr>
                                      <p:to>
                                        <p:strVal val="hidden"/>
                                      </p:to>
                                    </p:set>
                                  </p:childTnLst>
                                </p:cTn>
                              </p:par>
                            </p:childTnLst>
                          </p:cTn>
                        </p:par>
                      </p:childTnLst>
                    </p:cTn>
                  </p:par>
                  <p:par>
                    <p:cTn id="79" fill="hold">
                      <p:stCondLst>
                        <p:cond delay="indefinite"/>
                      </p:stCondLst>
                      <p:childTnLst>
                        <p:par>
                          <p:cTn id="80" fill="hold">
                            <p:stCondLst>
                              <p:cond delay="0"/>
                            </p:stCondLst>
                            <p:childTnLst>
                              <p:par>
                                <p:cTn id="81" presetID="2" presetClass="entr" presetSubtype="8" fill="hold" nodeType="clickEffect">
                                  <p:stCondLst>
                                    <p:cond delay="0"/>
                                  </p:stCondLst>
                                  <p:childTnLst>
                                    <p:set>
                                      <p:cBhvr>
                                        <p:cTn id="82" dur="1" fill="hold">
                                          <p:stCondLst>
                                            <p:cond delay="0"/>
                                          </p:stCondLst>
                                        </p:cTn>
                                        <p:tgtEl>
                                          <p:spTgt spid="95"/>
                                        </p:tgtEl>
                                        <p:attrNameLst>
                                          <p:attrName>style.visibility</p:attrName>
                                        </p:attrNameLst>
                                      </p:cBhvr>
                                      <p:to>
                                        <p:strVal val="visible"/>
                                      </p:to>
                                    </p:set>
                                    <p:anim calcmode="lin" valueType="num">
                                      <p:cBhvr additive="base">
                                        <p:cTn id="83" dur="500" fill="hold"/>
                                        <p:tgtEl>
                                          <p:spTgt spid="95"/>
                                        </p:tgtEl>
                                        <p:attrNameLst>
                                          <p:attrName>ppt_x</p:attrName>
                                        </p:attrNameLst>
                                      </p:cBhvr>
                                      <p:tavLst>
                                        <p:tav tm="0">
                                          <p:val>
                                            <p:strVal val="0-#ppt_w/2"/>
                                          </p:val>
                                        </p:tav>
                                        <p:tav tm="100000">
                                          <p:val>
                                            <p:strVal val="#ppt_x"/>
                                          </p:val>
                                        </p:tav>
                                      </p:tavLst>
                                    </p:anim>
                                    <p:anim calcmode="lin" valueType="num">
                                      <p:cBhvr additive="base">
                                        <p:cTn id="84" dur="500" fill="hold"/>
                                        <p:tgtEl>
                                          <p:spTgt spid="95"/>
                                        </p:tgtEl>
                                        <p:attrNameLst>
                                          <p:attrName>ppt_y</p:attrName>
                                        </p:attrNameLst>
                                      </p:cBhvr>
                                      <p:tavLst>
                                        <p:tav tm="0">
                                          <p:val>
                                            <p:strVal val="#ppt_y"/>
                                          </p:val>
                                        </p:tav>
                                        <p:tav tm="100000">
                                          <p:val>
                                            <p:strVal val="#ppt_y"/>
                                          </p:val>
                                        </p:tav>
                                      </p:tavLst>
                                    </p:anim>
                                  </p:childTnLst>
                                </p:cTn>
                              </p:par>
                              <p:par>
                                <p:cTn id="85" presetID="2" presetClass="entr" presetSubtype="8" fill="hold" grpId="0" nodeType="withEffect">
                                  <p:stCondLst>
                                    <p:cond delay="0"/>
                                  </p:stCondLst>
                                  <p:childTnLst>
                                    <p:set>
                                      <p:cBhvr>
                                        <p:cTn id="86" dur="1" fill="hold">
                                          <p:stCondLst>
                                            <p:cond delay="0"/>
                                          </p:stCondLst>
                                        </p:cTn>
                                        <p:tgtEl>
                                          <p:spTgt spid="15"/>
                                        </p:tgtEl>
                                        <p:attrNameLst>
                                          <p:attrName>style.visibility</p:attrName>
                                        </p:attrNameLst>
                                      </p:cBhvr>
                                      <p:to>
                                        <p:strVal val="visible"/>
                                      </p:to>
                                    </p:set>
                                    <p:anim calcmode="lin" valueType="num">
                                      <p:cBhvr additive="base">
                                        <p:cTn id="87" dur="500" fill="hold"/>
                                        <p:tgtEl>
                                          <p:spTgt spid="15"/>
                                        </p:tgtEl>
                                        <p:attrNameLst>
                                          <p:attrName>ppt_x</p:attrName>
                                        </p:attrNameLst>
                                      </p:cBhvr>
                                      <p:tavLst>
                                        <p:tav tm="0">
                                          <p:val>
                                            <p:strVal val="0-#ppt_w/2"/>
                                          </p:val>
                                        </p:tav>
                                        <p:tav tm="100000">
                                          <p:val>
                                            <p:strVal val="#ppt_x"/>
                                          </p:val>
                                        </p:tav>
                                      </p:tavLst>
                                    </p:anim>
                                    <p:anim calcmode="lin" valueType="num">
                                      <p:cBhvr additive="base">
                                        <p:cTn id="88" dur="500" fill="hold"/>
                                        <p:tgtEl>
                                          <p:spTgt spid="15"/>
                                        </p:tgtEl>
                                        <p:attrNameLst>
                                          <p:attrName>ppt_y</p:attrName>
                                        </p:attrNameLst>
                                      </p:cBhvr>
                                      <p:tavLst>
                                        <p:tav tm="0">
                                          <p:val>
                                            <p:strVal val="#ppt_y"/>
                                          </p:val>
                                        </p:tav>
                                        <p:tav tm="100000">
                                          <p:val>
                                            <p:strVal val="#ppt_y"/>
                                          </p:val>
                                        </p:tav>
                                      </p:tavLst>
                                    </p:anim>
                                  </p:childTnLst>
                                </p:cTn>
                              </p:par>
                            </p:childTnLst>
                          </p:cTn>
                        </p:par>
                      </p:childTnLst>
                    </p:cTn>
                  </p:par>
                  <p:par>
                    <p:cTn id="89" fill="hold">
                      <p:stCondLst>
                        <p:cond delay="indefinite"/>
                      </p:stCondLst>
                      <p:childTnLst>
                        <p:par>
                          <p:cTn id="90" fill="hold">
                            <p:stCondLst>
                              <p:cond delay="0"/>
                            </p:stCondLst>
                            <p:childTnLst>
                              <p:par>
                                <p:cTn id="91" presetID="1" presetClass="exit" presetSubtype="0" fill="hold" grpId="1" nodeType="clickEffect">
                                  <p:stCondLst>
                                    <p:cond delay="0"/>
                                  </p:stCondLst>
                                  <p:childTnLst>
                                    <p:set>
                                      <p:cBhvr>
                                        <p:cTn id="92" dur="1" fill="hold">
                                          <p:stCondLst>
                                            <p:cond delay="0"/>
                                          </p:stCondLst>
                                        </p:cTn>
                                        <p:tgtEl>
                                          <p:spTgt spid="15"/>
                                        </p:tgtEl>
                                        <p:attrNameLst>
                                          <p:attrName>style.visibility</p:attrName>
                                        </p:attrNameLst>
                                      </p:cBhvr>
                                      <p:to>
                                        <p:strVal val="hidden"/>
                                      </p:to>
                                    </p:set>
                                  </p:childTnLst>
                                </p:cTn>
                              </p:par>
                              <p:par>
                                <p:cTn id="93" presetID="1" presetClass="exit" presetSubtype="0" fill="hold" nodeType="withEffect">
                                  <p:stCondLst>
                                    <p:cond delay="0"/>
                                  </p:stCondLst>
                                  <p:childTnLst>
                                    <p:set>
                                      <p:cBhvr>
                                        <p:cTn id="94" dur="1" fill="hold">
                                          <p:stCondLst>
                                            <p:cond delay="0"/>
                                          </p:stCondLst>
                                        </p:cTn>
                                        <p:tgtEl>
                                          <p:spTgt spid="95"/>
                                        </p:tgtEl>
                                        <p:attrNameLst>
                                          <p:attrName>style.visibility</p:attrName>
                                        </p:attrNameLst>
                                      </p:cBhvr>
                                      <p:to>
                                        <p:strVal val="hidden"/>
                                      </p:to>
                                    </p:set>
                                  </p:childTnLst>
                                </p:cTn>
                              </p:par>
                            </p:childTnLst>
                          </p:cTn>
                        </p:par>
                      </p:childTnLst>
                    </p:cTn>
                  </p:par>
                  <p:par>
                    <p:cTn id="95" fill="hold">
                      <p:stCondLst>
                        <p:cond delay="indefinite"/>
                      </p:stCondLst>
                      <p:childTnLst>
                        <p:par>
                          <p:cTn id="96" fill="hold">
                            <p:stCondLst>
                              <p:cond delay="0"/>
                            </p:stCondLst>
                            <p:childTnLst>
                              <p:par>
                                <p:cTn id="97" presetID="2" presetClass="entr" presetSubtype="4" fill="hold" grpId="0" nodeType="clickEffect">
                                  <p:stCondLst>
                                    <p:cond delay="0"/>
                                  </p:stCondLst>
                                  <p:childTnLst>
                                    <p:set>
                                      <p:cBhvr>
                                        <p:cTn id="98" dur="1" fill="hold">
                                          <p:stCondLst>
                                            <p:cond delay="0"/>
                                          </p:stCondLst>
                                        </p:cTn>
                                        <p:tgtEl>
                                          <p:spTgt spid="87"/>
                                        </p:tgtEl>
                                        <p:attrNameLst>
                                          <p:attrName>style.visibility</p:attrName>
                                        </p:attrNameLst>
                                      </p:cBhvr>
                                      <p:to>
                                        <p:strVal val="visible"/>
                                      </p:to>
                                    </p:set>
                                    <p:anim calcmode="lin" valueType="num">
                                      <p:cBhvr additive="base">
                                        <p:cTn id="99" dur="500" fill="hold"/>
                                        <p:tgtEl>
                                          <p:spTgt spid="87"/>
                                        </p:tgtEl>
                                        <p:attrNameLst>
                                          <p:attrName>ppt_x</p:attrName>
                                        </p:attrNameLst>
                                      </p:cBhvr>
                                      <p:tavLst>
                                        <p:tav tm="0">
                                          <p:val>
                                            <p:strVal val="#ppt_x"/>
                                          </p:val>
                                        </p:tav>
                                        <p:tav tm="100000">
                                          <p:val>
                                            <p:strVal val="#ppt_x"/>
                                          </p:val>
                                        </p:tav>
                                      </p:tavLst>
                                    </p:anim>
                                    <p:anim calcmode="lin" valueType="num">
                                      <p:cBhvr additive="base">
                                        <p:cTn id="100" dur="500" fill="hold"/>
                                        <p:tgtEl>
                                          <p:spTgt spid="87"/>
                                        </p:tgtEl>
                                        <p:attrNameLst>
                                          <p:attrName>ppt_y</p:attrName>
                                        </p:attrNameLst>
                                      </p:cBhvr>
                                      <p:tavLst>
                                        <p:tav tm="0">
                                          <p:val>
                                            <p:strVal val="1+#ppt_h/2"/>
                                          </p:val>
                                        </p:tav>
                                        <p:tav tm="100000">
                                          <p:val>
                                            <p:strVal val="#ppt_y"/>
                                          </p:val>
                                        </p:tav>
                                      </p:tavLst>
                                    </p:anim>
                                  </p:childTnLst>
                                </p:cTn>
                              </p:par>
                              <p:par>
                                <p:cTn id="101" presetID="2" presetClass="entr" presetSubtype="4" fill="hold" grpId="0" nodeType="withEffect">
                                  <p:stCondLst>
                                    <p:cond delay="0"/>
                                  </p:stCondLst>
                                  <p:childTnLst>
                                    <p:set>
                                      <p:cBhvr>
                                        <p:cTn id="102" dur="1" fill="hold">
                                          <p:stCondLst>
                                            <p:cond delay="0"/>
                                          </p:stCondLst>
                                        </p:cTn>
                                        <p:tgtEl>
                                          <p:spTgt spid="90"/>
                                        </p:tgtEl>
                                        <p:attrNameLst>
                                          <p:attrName>style.visibility</p:attrName>
                                        </p:attrNameLst>
                                      </p:cBhvr>
                                      <p:to>
                                        <p:strVal val="visible"/>
                                      </p:to>
                                    </p:set>
                                    <p:anim calcmode="lin" valueType="num">
                                      <p:cBhvr additive="base">
                                        <p:cTn id="103" dur="500" fill="hold"/>
                                        <p:tgtEl>
                                          <p:spTgt spid="90"/>
                                        </p:tgtEl>
                                        <p:attrNameLst>
                                          <p:attrName>ppt_x</p:attrName>
                                        </p:attrNameLst>
                                      </p:cBhvr>
                                      <p:tavLst>
                                        <p:tav tm="0">
                                          <p:val>
                                            <p:strVal val="#ppt_x"/>
                                          </p:val>
                                        </p:tav>
                                        <p:tav tm="100000">
                                          <p:val>
                                            <p:strVal val="#ppt_x"/>
                                          </p:val>
                                        </p:tav>
                                      </p:tavLst>
                                    </p:anim>
                                    <p:anim calcmode="lin" valueType="num">
                                      <p:cBhvr additive="base">
                                        <p:cTn id="104" dur="500" fill="hold"/>
                                        <p:tgtEl>
                                          <p:spTgt spid="90"/>
                                        </p:tgtEl>
                                        <p:attrNameLst>
                                          <p:attrName>ppt_y</p:attrName>
                                        </p:attrNameLst>
                                      </p:cBhvr>
                                      <p:tavLst>
                                        <p:tav tm="0">
                                          <p:val>
                                            <p:strVal val="1+#ppt_h/2"/>
                                          </p:val>
                                        </p:tav>
                                        <p:tav tm="100000">
                                          <p:val>
                                            <p:strVal val="#ppt_y"/>
                                          </p:val>
                                        </p:tav>
                                      </p:tavLst>
                                    </p:anim>
                                  </p:childTnLst>
                                </p:cTn>
                              </p:par>
                              <p:par>
                                <p:cTn id="105" presetID="2" presetClass="entr" presetSubtype="4" fill="hold" grpId="0" nodeType="withEffect">
                                  <p:stCondLst>
                                    <p:cond delay="0"/>
                                  </p:stCondLst>
                                  <p:childTnLst>
                                    <p:set>
                                      <p:cBhvr>
                                        <p:cTn id="106" dur="1" fill="hold">
                                          <p:stCondLst>
                                            <p:cond delay="0"/>
                                          </p:stCondLst>
                                        </p:cTn>
                                        <p:tgtEl>
                                          <p:spTgt spid="27"/>
                                        </p:tgtEl>
                                        <p:attrNameLst>
                                          <p:attrName>style.visibility</p:attrName>
                                        </p:attrNameLst>
                                      </p:cBhvr>
                                      <p:to>
                                        <p:strVal val="visible"/>
                                      </p:to>
                                    </p:set>
                                    <p:anim calcmode="lin" valueType="num">
                                      <p:cBhvr additive="base">
                                        <p:cTn id="107" dur="500" fill="hold"/>
                                        <p:tgtEl>
                                          <p:spTgt spid="27"/>
                                        </p:tgtEl>
                                        <p:attrNameLst>
                                          <p:attrName>ppt_x</p:attrName>
                                        </p:attrNameLst>
                                      </p:cBhvr>
                                      <p:tavLst>
                                        <p:tav tm="0">
                                          <p:val>
                                            <p:strVal val="#ppt_x"/>
                                          </p:val>
                                        </p:tav>
                                        <p:tav tm="100000">
                                          <p:val>
                                            <p:strVal val="#ppt_x"/>
                                          </p:val>
                                        </p:tav>
                                      </p:tavLst>
                                    </p:anim>
                                    <p:anim calcmode="lin" valueType="num">
                                      <p:cBhvr additive="base">
                                        <p:cTn id="108" dur="500" fill="hold"/>
                                        <p:tgtEl>
                                          <p:spTgt spid="2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7" grpId="0"/>
      <p:bldP spid="90" grpId="0"/>
      <p:bldP spid="27" grpId="0"/>
      <p:bldP spid="2" grpId="0" animBg="1"/>
      <p:bldP spid="2" grpId="1" animBg="1"/>
      <p:bldP spid="70" grpId="0" animBg="1"/>
      <p:bldP spid="70" grpId="1" animBg="1"/>
      <p:bldP spid="14" grpId="0" animBg="1"/>
      <p:bldP spid="14" grpId="1" animBg="1"/>
      <p:bldP spid="15" grpId="0" animBg="1"/>
      <p:bldP spid="15" grpId="1" animBg="1"/>
      <p:bldP spid="71"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0A7120E-84F7-B545-BB65-591EFAD9641E}"/>
              </a:ext>
            </a:extLst>
          </p:cNvPr>
          <p:cNvSpPr>
            <a:spLocks noGrp="1"/>
          </p:cNvSpPr>
          <p:nvPr>
            <p:ph type="title"/>
          </p:nvPr>
        </p:nvSpPr>
        <p:spPr/>
        <p:txBody>
          <a:bodyPr/>
          <a:lstStyle/>
          <a:p>
            <a:r>
              <a:rPr lang="en-GB"/>
              <a:t>Route Based on Physical NIC Load (Not Supported with NSX)</a:t>
            </a:r>
          </a:p>
        </p:txBody>
      </p:sp>
      <p:sp>
        <p:nvSpPr>
          <p:cNvPr id="4" name="Subtitle 3">
            <a:extLst>
              <a:ext uri="{FF2B5EF4-FFF2-40B4-BE49-F238E27FC236}">
                <a16:creationId xmlns:a16="http://schemas.microsoft.com/office/drawing/2014/main" id="{A37DEAF8-D14E-FC49-885F-7672FE3483AB}"/>
              </a:ext>
            </a:extLst>
          </p:cNvPr>
          <p:cNvSpPr>
            <a:spLocks noGrp="1"/>
          </p:cNvSpPr>
          <p:nvPr>
            <p:ph type="subTitle" idx="10"/>
          </p:nvPr>
        </p:nvSpPr>
        <p:spPr/>
        <p:txBody>
          <a:bodyPr/>
          <a:lstStyle/>
          <a:p>
            <a:endParaRPr lang="en-GB"/>
          </a:p>
        </p:txBody>
      </p:sp>
      <p:sp>
        <p:nvSpPr>
          <p:cNvPr id="5" name="Rectangle 4">
            <a:extLst>
              <a:ext uri="{FF2B5EF4-FFF2-40B4-BE49-F238E27FC236}">
                <a16:creationId xmlns:a16="http://schemas.microsoft.com/office/drawing/2014/main" id="{1F6D21C4-53AE-0E4D-9B6A-5B8EB91A6406}"/>
              </a:ext>
            </a:extLst>
          </p:cNvPr>
          <p:cNvSpPr/>
          <p:nvPr/>
        </p:nvSpPr>
        <p:spPr>
          <a:xfrm>
            <a:off x="635057" y="2142235"/>
            <a:ext cx="3510455" cy="2664194"/>
          </a:xfrm>
          <a:prstGeom prst="rect">
            <a:avLst/>
          </a:prstGeom>
          <a:solidFill>
            <a:schemeClr val="bg1">
              <a:lumMod val="85000"/>
            </a:schemeClr>
          </a:solidFill>
          <a:ln w="28575">
            <a:noFill/>
            <a:prstDash val="dash"/>
          </a:ln>
          <a:effectLst/>
        </p:spPr>
        <p:style>
          <a:lnRef idx="1">
            <a:schemeClr val="accent3"/>
          </a:lnRef>
          <a:fillRef idx="3">
            <a:schemeClr val="accent3"/>
          </a:fillRef>
          <a:effectRef idx="2">
            <a:schemeClr val="accent3"/>
          </a:effectRef>
          <a:fontRef idx="minor">
            <a:schemeClr val="lt1"/>
          </a:fontRef>
        </p:style>
        <p:txBody>
          <a:bodyPr lIns="0" tIns="0" rIns="0" bIns="118841" rtlCol="0" anchor="b" anchorCtr="0"/>
          <a:lstStyle/>
          <a:p>
            <a:pPr algn="ctr"/>
            <a:endParaRPr lang="en-US" sz="1600" b="1">
              <a:solidFill>
                <a:srgbClr val="717074"/>
              </a:solidFill>
              <a:latin typeface="Metropolis"/>
              <a:ea typeface="Gotham Rounded Book" charset="0"/>
              <a:cs typeface="Gotham Rounded Book" charset="0"/>
            </a:endParaRPr>
          </a:p>
        </p:txBody>
      </p:sp>
      <p:grpSp>
        <p:nvGrpSpPr>
          <p:cNvPr id="6" name="Group 5">
            <a:extLst>
              <a:ext uri="{FF2B5EF4-FFF2-40B4-BE49-F238E27FC236}">
                <a16:creationId xmlns:a16="http://schemas.microsoft.com/office/drawing/2014/main" id="{51A3BA9C-AC8E-294E-938D-46F9ECE2DFBE}"/>
              </a:ext>
            </a:extLst>
          </p:cNvPr>
          <p:cNvGrpSpPr/>
          <p:nvPr/>
        </p:nvGrpSpPr>
        <p:grpSpPr>
          <a:xfrm>
            <a:off x="1234266" y="1628107"/>
            <a:ext cx="396412" cy="396570"/>
            <a:chOff x="2159140" y="7009631"/>
            <a:chExt cx="4501800" cy="4503600"/>
          </a:xfrm>
          <a:solidFill>
            <a:schemeClr val="tx1"/>
          </a:solidFill>
        </p:grpSpPr>
        <p:sp>
          <p:nvSpPr>
            <p:cNvPr id="7" name="Freeform: Shape 6">
              <a:extLst>
                <a:ext uri="{FF2B5EF4-FFF2-40B4-BE49-F238E27FC236}">
                  <a16:creationId xmlns:a16="http://schemas.microsoft.com/office/drawing/2014/main" id="{F50BE4A1-5938-C54E-895C-9365170842D1}"/>
                </a:ext>
              </a:extLst>
            </p:cNvPr>
            <p:cNvSpPr/>
            <p:nvPr/>
          </p:nvSpPr>
          <p:spPr>
            <a:xfrm>
              <a:off x="2159140" y="7009631"/>
              <a:ext cx="4501800" cy="4503600"/>
            </a:xfrm>
            <a:custGeom>
              <a:avLst/>
              <a:gdLst/>
              <a:ahLst/>
              <a:cxnLst>
                <a:cxn ang="3cd4">
                  <a:pos x="hc" y="t"/>
                </a:cxn>
                <a:cxn ang="cd2">
                  <a:pos x="l" y="vc"/>
                </a:cxn>
                <a:cxn ang="cd4">
                  <a:pos x="hc" y="b"/>
                </a:cxn>
                <a:cxn ang="0">
                  <a:pos x="r" y="vc"/>
                </a:cxn>
              </a:cxnLst>
              <a:rect l="l" t="t" r="r" b="b"/>
              <a:pathLst>
                <a:path w="12506" h="12511">
                  <a:moveTo>
                    <a:pt x="11985" y="521"/>
                  </a:moveTo>
                  <a:lnTo>
                    <a:pt x="11985" y="11990"/>
                  </a:lnTo>
                  <a:lnTo>
                    <a:pt x="517" y="11990"/>
                  </a:lnTo>
                  <a:lnTo>
                    <a:pt x="517" y="521"/>
                  </a:lnTo>
                  <a:close/>
                  <a:moveTo>
                    <a:pt x="12506" y="0"/>
                  </a:moveTo>
                  <a:lnTo>
                    <a:pt x="0" y="0"/>
                  </a:lnTo>
                  <a:lnTo>
                    <a:pt x="0" y="12511"/>
                  </a:lnTo>
                  <a:lnTo>
                    <a:pt x="12506" y="1251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8" name="Freeform: Shape 7">
              <a:extLst>
                <a:ext uri="{FF2B5EF4-FFF2-40B4-BE49-F238E27FC236}">
                  <a16:creationId xmlns:a16="http://schemas.microsoft.com/office/drawing/2014/main" id="{4064A24D-6214-B04D-8180-435DACAE646A}"/>
                </a:ext>
              </a:extLst>
            </p:cNvPr>
            <p:cNvSpPr/>
            <p:nvPr/>
          </p:nvSpPr>
          <p:spPr>
            <a:xfrm>
              <a:off x="2739820" y="8364671"/>
              <a:ext cx="3336120" cy="914400"/>
            </a:xfrm>
            <a:custGeom>
              <a:avLst/>
              <a:gdLst/>
              <a:ahLst/>
              <a:cxnLst>
                <a:cxn ang="3cd4">
                  <a:pos x="hc" y="t"/>
                </a:cxn>
                <a:cxn ang="cd2">
                  <a:pos x="l" y="vc"/>
                </a:cxn>
                <a:cxn ang="cd4">
                  <a:pos x="hc" y="b"/>
                </a:cxn>
                <a:cxn ang="0">
                  <a:pos x="r" y="vc"/>
                </a:cxn>
              </a:cxnLst>
              <a:rect l="l" t="t" r="r" b="b"/>
              <a:pathLst>
                <a:path w="9268" h="2541">
                  <a:moveTo>
                    <a:pt x="0" y="1269"/>
                  </a:moveTo>
                  <a:lnTo>
                    <a:pt x="1272" y="2541"/>
                  </a:lnTo>
                  <a:lnTo>
                    <a:pt x="1272" y="1848"/>
                  </a:lnTo>
                  <a:lnTo>
                    <a:pt x="9268" y="1848"/>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9" name="Freeform: Shape 8">
              <a:extLst>
                <a:ext uri="{FF2B5EF4-FFF2-40B4-BE49-F238E27FC236}">
                  <a16:creationId xmlns:a16="http://schemas.microsoft.com/office/drawing/2014/main" id="{36F5A22E-AA2A-0F45-AD32-F81927D35781}"/>
                </a:ext>
              </a:extLst>
            </p:cNvPr>
            <p:cNvSpPr/>
            <p:nvPr/>
          </p:nvSpPr>
          <p:spPr>
            <a:xfrm>
              <a:off x="2739820" y="10077192"/>
              <a:ext cx="3336120" cy="914400"/>
            </a:xfrm>
            <a:custGeom>
              <a:avLst/>
              <a:gdLst/>
              <a:ahLst/>
              <a:cxnLst>
                <a:cxn ang="3cd4">
                  <a:pos x="hc" y="t"/>
                </a:cxn>
                <a:cxn ang="cd2">
                  <a:pos x="l" y="vc"/>
                </a:cxn>
                <a:cxn ang="cd4">
                  <a:pos x="hc" y="b"/>
                </a:cxn>
                <a:cxn ang="0">
                  <a:pos x="r" y="vc"/>
                </a:cxn>
              </a:cxnLst>
              <a:rect l="l" t="t" r="r" b="b"/>
              <a:pathLst>
                <a:path w="9268" h="2541">
                  <a:moveTo>
                    <a:pt x="0" y="1273"/>
                  </a:moveTo>
                  <a:lnTo>
                    <a:pt x="1272" y="2541"/>
                  </a:lnTo>
                  <a:lnTo>
                    <a:pt x="1272" y="1847"/>
                  </a:lnTo>
                  <a:lnTo>
                    <a:pt x="9268" y="1847"/>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0" name="Freeform: Shape 9">
              <a:extLst>
                <a:ext uri="{FF2B5EF4-FFF2-40B4-BE49-F238E27FC236}">
                  <a16:creationId xmlns:a16="http://schemas.microsoft.com/office/drawing/2014/main" id="{9EC6A22C-3C13-F442-B5D1-91FEBB488FDA}"/>
                </a:ext>
              </a:extLst>
            </p:cNvPr>
            <p:cNvSpPr/>
            <p:nvPr/>
          </p:nvSpPr>
          <p:spPr>
            <a:xfrm>
              <a:off x="2739820" y="9220392"/>
              <a:ext cx="3336120" cy="914400"/>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52"/>
                  </a:lnTo>
                  <a:lnTo>
                    <a:pt x="7995" y="1852"/>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1" name="Freeform: Shape 10">
              <a:extLst>
                <a:ext uri="{FF2B5EF4-FFF2-40B4-BE49-F238E27FC236}">
                  <a16:creationId xmlns:a16="http://schemas.microsoft.com/office/drawing/2014/main" id="{15FAA88F-904C-6141-8C07-997573E5FF1C}"/>
                </a:ext>
              </a:extLst>
            </p:cNvPr>
            <p:cNvSpPr/>
            <p:nvPr/>
          </p:nvSpPr>
          <p:spPr>
            <a:xfrm>
              <a:off x="2739823" y="7507512"/>
              <a:ext cx="3325998" cy="914401"/>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48"/>
                  </a:lnTo>
                  <a:lnTo>
                    <a:pt x="7995" y="1848"/>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grpSp>
      <p:cxnSp>
        <p:nvCxnSpPr>
          <p:cNvPr id="12" name="Straight Connector 11">
            <a:extLst>
              <a:ext uri="{FF2B5EF4-FFF2-40B4-BE49-F238E27FC236}">
                <a16:creationId xmlns:a16="http://schemas.microsoft.com/office/drawing/2014/main" id="{32100861-3C48-F546-B29E-BF3AD3BBFBAD}"/>
              </a:ext>
            </a:extLst>
          </p:cNvPr>
          <p:cNvCxnSpPr>
            <a:cxnSpLocks/>
            <a:endCxn id="7" idx="2"/>
          </p:cNvCxnSpPr>
          <p:nvPr/>
        </p:nvCxnSpPr>
        <p:spPr bwMode="gray">
          <a:xfrm flipH="1" flipV="1">
            <a:off x="1432472" y="2024677"/>
            <a:ext cx="71479" cy="196374"/>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4C7F112F-0B4E-2E41-B326-C974ABC7467C}"/>
              </a:ext>
            </a:extLst>
          </p:cNvPr>
          <p:cNvCxnSpPr>
            <a:cxnSpLocks/>
          </p:cNvCxnSpPr>
          <p:nvPr/>
        </p:nvCxnSpPr>
        <p:spPr bwMode="gray">
          <a:xfrm flipV="1">
            <a:off x="1765660" y="3306271"/>
            <a:ext cx="0" cy="354179"/>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7" name="Rectangle 16">
            <a:extLst>
              <a:ext uri="{FF2B5EF4-FFF2-40B4-BE49-F238E27FC236}">
                <a16:creationId xmlns:a16="http://schemas.microsoft.com/office/drawing/2014/main" id="{646207F8-93A3-864A-8DA6-2B2AD1368FB1}"/>
              </a:ext>
            </a:extLst>
          </p:cNvPr>
          <p:cNvSpPr/>
          <p:nvPr/>
        </p:nvSpPr>
        <p:spPr bwMode="auto">
          <a:xfrm>
            <a:off x="457743" y="2713520"/>
            <a:ext cx="3942730" cy="369404"/>
          </a:xfrm>
          <a:prstGeom prst="rect">
            <a:avLst/>
          </a:prstGeom>
          <a:solidFill>
            <a:schemeClr val="accent1">
              <a:lumMod val="50000"/>
            </a:schemeClr>
          </a:solidFill>
          <a:ln>
            <a:solidFill>
              <a:schemeClr val="accent1">
                <a:lumMod val="50000"/>
              </a:schemeClr>
            </a:solidFill>
            <a:miter lim="800000"/>
            <a:headEnd/>
            <a:tailEnd/>
          </a:ln>
        </p:spPr>
        <p:style>
          <a:lnRef idx="2">
            <a:schemeClr val="dk1"/>
          </a:lnRef>
          <a:fillRef idx="1">
            <a:schemeClr val="lt1"/>
          </a:fillRef>
          <a:effectRef idx="0">
            <a:schemeClr val="dk1"/>
          </a:effectRef>
          <a:fontRef idx="minor">
            <a:schemeClr val="dk1"/>
          </a:fontRef>
        </p:style>
        <p:txBody>
          <a:bodyPr wrap="none" lIns="0" tIns="0" rIns="0" bIns="0" rtlCol="0" anchor="ctr"/>
          <a:lstStyle/>
          <a:p>
            <a:pPr algn="ctr"/>
            <a:r>
              <a:rPr lang="en-US" sz="1100" err="1">
                <a:solidFill>
                  <a:prstClr val="white"/>
                </a:solidFill>
                <a:latin typeface="Metropolis"/>
                <a:ea typeface="Gotham Rounded Book" charset="0"/>
                <a:cs typeface="Gotham Rounded Book" charset="0"/>
              </a:rPr>
              <a:t>vSS</a:t>
            </a:r>
            <a:r>
              <a:rPr lang="en-US" sz="1100">
                <a:solidFill>
                  <a:prstClr val="white"/>
                </a:solidFill>
                <a:latin typeface="Metropolis"/>
                <a:ea typeface="Gotham Rounded Book" charset="0"/>
                <a:cs typeface="Gotham Rounded Book" charset="0"/>
              </a:rPr>
              <a:t> / </a:t>
            </a:r>
            <a:r>
              <a:rPr lang="en-US" sz="1100" err="1">
                <a:solidFill>
                  <a:prstClr val="white"/>
                </a:solidFill>
                <a:latin typeface="Metropolis"/>
                <a:ea typeface="Gotham Rounded Book" charset="0"/>
                <a:cs typeface="Gotham Rounded Book" charset="0"/>
              </a:rPr>
              <a:t>vDS</a:t>
            </a:r>
            <a:endParaRPr lang="en-US" sz="1100">
              <a:solidFill>
                <a:prstClr val="white"/>
              </a:solidFill>
              <a:latin typeface="Metropolis"/>
              <a:ea typeface="Gotham Rounded Book" charset="0"/>
              <a:cs typeface="Gotham Rounded Book" charset="0"/>
            </a:endParaRPr>
          </a:p>
        </p:txBody>
      </p:sp>
      <p:sp>
        <p:nvSpPr>
          <p:cNvPr id="18" name="Rectangle 17">
            <a:extLst>
              <a:ext uri="{FF2B5EF4-FFF2-40B4-BE49-F238E27FC236}">
                <a16:creationId xmlns:a16="http://schemas.microsoft.com/office/drawing/2014/main" id="{B3F58026-D829-F148-A345-EE7A39F90890}"/>
              </a:ext>
            </a:extLst>
          </p:cNvPr>
          <p:cNvSpPr/>
          <p:nvPr/>
        </p:nvSpPr>
        <p:spPr bwMode="gray">
          <a:xfrm>
            <a:off x="1483765" y="2543889"/>
            <a:ext cx="1666875" cy="233570"/>
          </a:xfrm>
          <a:prstGeom prst="rect">
            <a:avLst/>
          </a:prstGeom>
          <a:solidFill>
            <a:srgbClr val="820024"/>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Uplink Port Group</a:t>
            </a:r>
          </a:p>
        </p:txBody>
      </p:sp>
      <p:sp>
        <p:nvSpPr>
          <p:cNvPr id="19" name="Freeform 21">
            <a:extLst>
              <a:ext uri="{FF2B5EF4-FFF2-40B4-BE49-F238E27FC236}">
                <a16:creationId xmlns:a16="http://schemas.microsoft.com/office/drawing/2014/main" id="{AC066059-DE91-E04F-8505-88C6DBB72870}"/>
              </a:ext>
            </a:extLst>
          </p:cNvPr>
          <p:cNvSpPr>
            <a:spLocks noChangeAspect="1" noEditPoints="1"/>
          </p:cNvSpPr>
          <p:nvPr/>
        </p:nvSpPr>
        <p:spPr bwMode="auto">
          <a:xfrm>
            <a:off x="1315258" y="2188449"/>
            <a:ext cx="308460" cy="232520"/>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cxnSp>
        <p:nvCxnSpPr>
          <p:cNvPr id="20" name="Straight Connector 19">
            <a:extLst>
              <a:ext uri="{FF2B5EF4-FFF2-40B4-BE49-F238E27FC236}">
                <a16:creationId xmlns:a16="http://schemas.microsoft.com/office/drawing/2014/main" id="{CCA798E4-576C-394C-A163-72D73A99AF96}"/>
              </a:ext>
            </a:extLst>
          </p:cNvPr>
          <p:cNvCxnSpPr>
            <a:cxnSpLocks/>
          </p:cNvCxnSpPr>
          <p:nvPr/>
        </p:nvCxnSpPr>
        <p:spPr bwMode="gray">
          <a:xfrm flipH="1" flipV="1">
            <a:off x="1578274" y="2451293"/>
            <a:ext cx="281728" cy="92596"/>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7FB79486-E25C-C741-815E-7375A2B32048}"/>
              </a:ext>
            </a:extLst>
          </p:cNvPr>
          <p:cNvCxnSpPr>
            <a:cxnSpLocks/>
          </p:cNvCxnSpPr>
          <p:nvPr/>
        </p:nvCxnSpPr>
        <p:spPr bwMode="gray">
          <a:xfrm>
            <a:off x="2175428" y="2420969"/>
            <a:ext cx="0" cy="12292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462ED1C0-DE7C-E540-9EA1-E348847647DB}"/>
              </a:ext>
            </a:extLst>
          </p:cNvPr>
          <p:cNvCxnSpPr>
            <a:cxnSpLocks/>
            <a:endCxn id="57" idx="2"/>
          </p:cNvCxnSpPr>
          <p:nvPr/>
        </p:nvCxnSpPr>
        <p:spPr bwMode="gray">
          <a:xfrm flipV="1">
            <a:off x="2157402" y="2022915"/>
            <a:ext cx="43473" cy="17723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4" name="Rectangle 23">
            <a:extLst>
              <a:ext uri="{FF2B5EF4-FFF2-40B4-BE49-F238E27FC236}">
                <a16:creationId xmlns:a16="http://schemas.microsoft.com/office/drawing/2014/main" id="{658D3BC2-CBCB-284E-9EBE-20C884454EA1}"/>
              </a:ext>
            </a:extLst>
          </p:cNvPr>
          <p:cNvSpPr/>
          <p:nvPr/>
        </p:nvSpPr>
        <p:spPr bwMode="gray">
          <a:xfrm>
            <a:off x="1483765" y="3074795"/>
            <a:ext cx="1666875" cy="233885"/>
          </a:xfrm>
          <a:prstGeom prst="rect">
            <a:avLst/>
          </a:prstGeom>
          <a:solidFill>
            <a:schemeClr val="accent4"/>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000"/>
              <a:t>Test Port Group</a:t>
            </a:r>
          </a:p>
        </p:txBody>
      </p:sp>
      <p:sp>
        <p:nvSpPr>
          <p:cNvPr id="32" name="Rectangle 31">
            <a:extLst>
              <a:ext uri="{FF2B5EF4-FFF2-40B4-BE49-F238E27FC236}">
                <a16:creationId xmlns:a16="http://schemas.microsoft.com/office/drawing/2014/main" id="{E2FBECB3-BA4B-C74C-91E4-DDF51BE0115B}"/>
              </a:ext>
            </a:extLst>
          </p:cNvPr>
          <p:cNvSpPr/>
          <p:nvPr/>
        </p:nvSpPr>
        <p:spPr>
          <a:xfrm>
            <a:off x="644184" y="2181413"/>
            <a:ext cx="793226" cy="261610"/>
          </a:xfrm>
          <a:prstGeom prst="rect">
            <a:avLst/>
          </a:prstGeom>
        </p:spPr>
        <p:txBody>
          <a:bodyPr wrap="square">
            <a:spAutoFit/>
          </a:bodyPr>
          <a:lstStyle/>
          <a:p>
            <a:pPr algn="ctr"/>
            <a:r>
              <a:rPr lang="en-US" sz="1100" b="1">
                <a:latin typeface="Metropolis" pitchFamily="2" charset="77"/>
              </a:rPr>
              <a:t>vmnic0</a:t>
            </a:r>
            <a:endParaRPr lang="en-GB" sz="1100" b="1">
              <a:latin typeface="Metropolis" pitchFamily="2" charset="77"/>
            </a:endParaRPr>
          </a:p>
        </p:txBody>
      </p:sp>
      <p:sp>
        <p:nvSpPr>
          <p:cNvPr id="33" name="Rectangle 32">
            <a:extLst>
              <a:ext uri="{FF2B5EF4-FFF2-40B4-BE49-F238E27FC236}">
                <a16:creationId xmlns:a16="http://schemas.microsoft.com/office/drawing/2014/main" id="{9BE92C7B-E265-1442-84E4-ED5DBBF74721}"/>
              </a:ext>
            </a:extLst>
          </p:cNvPr>
          <p:cNvSpPr/>
          <p:nvPr/>
        </p:nvSpPr>
        <p:spPr>
          <a:xfrm>
            <a:off x="2201407" y="2185019"/>
            <a:ext cx="793226" cy="261610"/>
          </a:xfrm>
          <a:prstGeom prst="rect">
            <a:avLst/>
          </a:prstGeom>
        </p:spPr>
        <p:txBody>
          <a:bodyPr wrap="square">
            <a:spAutoFit/>
          </a:bodyPr>
          <a:lstStyle/>
          <a:p>
            <a:pPr algn="ctr"/>
            <a:r>
              <a:rPr lang="en-US" sz="1100" b="1">
                <a:latin typeface="Metropolis" pitchFamily="2" charset="77"/>
              </a:rPr>
              <a:t>vmnic1</a:t>
            </a:r>
            <a:endParaRPr lang="en-GB" sz="1100" b="1">
              <a:latin typeface="Metropolis" pitchFamily="2" charset="77"/>
            </a:endParaRPr>
          </a:p>
        </p:txBody>
      </p:sp>
      <p:grpSp>
        <p:nvGrpSpPr>
          <p:cNvPr id="56" name="Group 55">
            <a:extLst>
              <a:ext uri="{FF2B5EF4-FFF2-40B4-BE49-F238E27FC236}">
                <a16:creationId xmlns:a16="http://schemas.microsoft.com/office/drawing/2014/main" id="{46A5B25B-098F-AD4D-B7F0-CA140FB75180}"/>
              </a:ext>
            </a:extLst>
          </p:cNvPr>
          <p:cNvGrpSpPr/>
          <p:nvPr/>
        </p:nvGrpSpPr>
        <p:grpSpPr>
          <a:xfrm>
            <a:off x="2002669" y="1626345"/>
            <a:ext cx="396412" cy="396570"/>
            <a:chOff x="2159140" y="7009631"/>
            <a:chExt cx="4501800" cy="4503600"/>
          </a:xfrm>
          <a:solidFill>
            <a:schemeClr val="tx1"/>
          </a:solidFill>
        </p:grpSpPr>
        <p:sp>
          <p:nvSpPr>
            <p:cNvPr id="57" name="Freeform: Shape 6">
              <a:extLst>
                <a:ext uri="{FF2B5EF4-FFF2-40B4-BE49-F238E27FC236}">
                  <a16:creationId xmlns:a16="http://schemas.microsoft.com/office/drawing/2014/main" id="{3A32F4F6-161C-7947-9117-5D67CFB06A72}"/>
                </a:ext>
              </a:extLst>
            </p:cNvPr>
            <p:cNvSpPr/>
            <p:nvPr/>
          </p:nvSpPr>
          <p:spPr>
            <a:xfrm>
              <a:off x="2159140" y="7009631"/>
              <a:ext cx="4501800" cy="4503600"/>
            </a:xfrm>
            <a:custGeom>
              <a:avLst/>
              <a:gdLst/>
              <a:ahLst/>
              <a:cxnLst>
                <a:cxn ang="3cd4">
                  <a:pos x="hc" y="t"/>
                </a:cxn>
                <a:cxn ang="cd2">
                  <a:pos x="l" y="vc"/>
                </a:cxn>
                <a:cxn ang="cd4">
                  <a:pos x="hc" y="b"/>
                </a:cxn>
                <a:cxn ang="0">
                  <a:pos x="r" y="vc"/>
                </a:cxn>
              </a:cxnLst>
              <a:rect l="l" t="t" r="r" b="b"/>
              <a:pathLst>
                <a:path w="12506" h="12511">
                  <a:moveTo>
                    <a:pt x="11985" y="521"/>
                  </a:moveTo>
                  <a:lnTo>
                    <a:pt x="11985" y="11990"/>
                  </a:lnTo>
                  <a:lnTo>
                    <a:pt x="517" y="11990"/>
                  </a:lnTo>
                  <a:lnTo>
                    <a:pt x="517" y="521"/>
                  </a:lnTo>
                  <a:close/>
                  <a:moveTo>
                    <a:pt x="12506" y="0"/>
                  </a:moveTo>
                  <a:lnTo>
                    <a:pt x="0" y="0"/>
                  </a:lnTo>
                  <a:lnTo>
                    <a:pt x="0" y="12511"/>
                  </a:lnTo>
                  <a:lnTo>
                    <a:pt x="12506" y="1251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58" name="Freeform: Shape 7">
              <a:extLst>
                <a:ext uri="{FF2B5EF4-FFF2-40B4-BE49-F238E27FC236}">
                  <a16:creationId xmlns:a16="http://schemas.microsoft.com/office/drawing/2014/main" id="{8B28F522-C0A3-B543-B2FD-7C5917C35091}"/>
                </a:ext>
              </a:extLst>
            </p:cNvPr>
            <p:cNvSpPr/>
            <p:nvPr/>
          </p:nvSpPr>
          <p:spPr>
            <a:xfrm>
              <a:off x="2739820" y="8364671"/>
              <a:ext cx="3336120" cy="914400"/>
            </a:xfrm>
            <a:custGeom>
              <a:avLst/>
              <a:gdLst/>
              <a:ahLst/>
              <a:cxnLst>
                <a:cxn ang="3cd4">
                  <a:pos x="hc" y="t"/>
                </a:cxn>
                <a:cxn ang="cd2">
                  <a:pos x="l" y="vc"/>
                </a:cxn>
                <a:cxn ang="cd4">
                  <a:pos x="hc" y="b"/>
                </a:cxn>
                <a:cxn ang="0">
                  <a:pos x="r" y="vc"/>
                </a:cxn>
              </a:cxnLst>
              <a:rect l="l" t="t" r="r" b="b"/>
              <a:pathLst>
                <a:path w="9268" h="2541">
                  <a:moveTo>
                    <a:pt x="0" y="1269"/>
                  </a:moveTo>
                  <a:lnTo>
                    <a:pt x="1272" y="2541"/>
                  </a:lnTo>
                  <a:lnTo>
                    <a:pt x="1272" y="1848"/>
                  </a:lnTo>
                  <a:lnTo>
                    <a:pt x="9268" y="1848"/>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59" name="Freeform: Shape 8">
              <a:extLst>
                <a:ext uri="{FF2B5EF4-FFF2-40B4-BE49-F238E27FC236}">
                  <a16:creationId xmlns:a16="http://schemas.microsoft.com/office/drawing/2014/main" id="{FF2E2219-DB02-224B-9541-34CBF2D77828}"/>
                </a:ext>
              </a:extLst>
            </p:cNvPr>
            <p:cNvSpPr/>
            <p:nvPr/>
          </p:nvSpPr>
          <p:spPr>
            <a:xfrm>
              <a:off x="2739820" y="10077192"/>
              <a:ext cx="3336120" cy="914400"/>
            </a:xfrm>
            <a:custGeom>
              <a:avLst/>
              <a:gdLst/>
              <a:ahLst/>
              <a:cxnLst>
                <a:cxn ang="3cd4">
                  <a:pos x="hc" y="t"/>
                </a:cxn>
                <a:cxn ang="cd2">
                  <a:pos x="l" y="vc"/>
                </a:cxn>
                <a:cxn ang="cd4">
                  <a:pos x="hc" y="b"/>
                </a:cxn>
                <a:cxn ang="0">
                  <a:pos x="r" y="vc"/>
                </a:cxn>
              </a:cxnLst>
              <a:rect l="l" t="t" r="r" b="b"/>
              <a:pathLst>
                <a:path w="9268" h="2541">
                  <a:moveTo>
                    <a:pt x="0" y="1273"/>
                  </a:moveTo>
                  <a:lnTo>
                    <a:pt x="1272" y="2541"/>
                  </a:lnTo>
                  <a:lnTo>
                    <a:pt x="1272" y="1847"/>
                  </a:lnTo>
                  <a:lnTo>
                    <a:pt x="9268" y="1847"/>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60" name="Freeform: Shape 9">
              <a:extLst>
                <a:ext uri="{FF2B5EF4-FFF2-40B4-BE49-F238E27FC236}">
                  <a16:creationId xmlns:a16="http://schemas.microsoft.com/office/drawing/2014/main" id="{E67D157E-3ADE-4F46-8605-2411ED25CBE8}"/>
                </a:ext>
              </a:extLst>
            </p:cNvPr>
            <p:cNvSpPr/>
            <p:nvPr/>
          </p:nvSpPr>
          <p:spPr>
            <a:xfrm>
              <a:off x="2739820" y="9220392"/>
              <a:ext cx="3336120" cy="914400"/>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52"/>
                  </a:lnTo>
                  <a:lnTo>
                    <a:pt x="7995" y="1852"/>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61" name="Freeform: Shape 10">
              <a:extLst>
                <a:ext uri="{FF2B5EF4-FFF2-40B4-BE49-F238E27FC236}">
                  <a16:creationId xmlns:a16="http://schemas.microsoft.com/office/drawing/2014/main" id="{75C18E3B-2150-E64F-A5C6-BE04EC9A1BC4}"/>
                </a:ext>
              </a:extLst>
            </p:cNvPr>
            <p:cNvSpPr/>
            <p:nvPr/>
          </p:nvSpPr>
          <p:spPr>
            <a:xfrm>
              <a:off x="2739823" y="7507512"/>
              <a:ext cx="3325998" cy="914401"/>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48"/>
                  </a:lnTo>
                  <a:lnTo>
                    <a:pt x="7995" y="1848"/>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grpSp>
      <p:sp>
        <p:nvSpPr>
          <p:cNvPr id="64" name="Freeform 21">
            <a:extLst>
              <a:ext uri="{FF2B5EF4-FFF2-40B4-BE49-F238E27FC236}">
                <a16:creationId xmlns:a16="http://schemas.microsoft.com/office/drawing/2014/main" id="{CB9EC709-FE15-3D42-B3B4-CDD77FABE8EF}"/>
              </a:ext>
            </a:extLst>
          </p:cNvPr>
          <p:cNvSpPr>
            <a:spLocks noChangeAspect="1" noEditPoints="1"/>
          </p:cNvSpPr>
          <p:nvPr/>
        </p:nvSpPr>
        <p:spPr bwMode="auto">
          <a:xfrm>
            <a:off x="2030675" y="2186764"/>
            <a:ext cx="308460" cy="249980"/>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65" name="Rectangle 64">
            <a:extLst>
              <a:ext uri="{FF2B5EF4-FFF2-40B4-BE49-F238E27FC236}">
                <a16:creationId xmlns:a16="http://schemas.microsoft.com/office/drawing/2014/main" id="{2E039C8A-B445-C94E-BC06-85AED453882B}"/>
              </a:ext>
            </a:extLst>
          </p:cNvPr>
          <p:cNvSpPr/>
          <p:nvPr/>
        </p:nvSpPr>
        <p:spPr>
          <a:xfrm>
            <a:off x="1572447" y="1385412"/>
            <a:ext cx="1489510" cy="276999"/>
          </a:xfrm>
          <a:prstGeom prst="rect">
            <a:avLst/>
          </a:prstGeom>
        </p:spPr>
        <p:txBody>
          <a:bodyPr wrap="none">
            <a:spAutoFit/>
          </a:bodyPr>
          <a:lstStyle/>
          <a:p>
            <a:r>
              <a:rPr lang="en-US" sz="1200">
                <a:solidFill>
                  <a:schemeClr val="tx2"/>
                </a:solidFill>
              </a:rPr>
              <a:t>Physical Switches</a:t>
            </a:r>
          </a:p>
        </p:txBody>
      </p:sp>
      <p:sp>
        <p:nvSpPr>
          <p:cNvPr id="66" name="Rectangle 65">
            <a:extLst>
              <a:ext uri="{FF2B5EF4-FFF2-40B4-BE49-F238E27FC236}">
                <a16:creationId xmlns:a16="http://schemas.microsoft.com/office/drawing/2014/main" id="{B765A2ED-1C73-CA4D-AA6A-4D297FE6F33F}"/>
              </a:ext>
            </a:extLst>
          </p:cNvPr>
          <p:cNvSpPr/>
          <p:nvPr/>
        </p:nvSpPr>
        <p:spPr>
          <a:xfrm>
            <a:off x="1722087" y="4437096"/>
            <a:ext cx="1301958" cy="369332"/>
          </a:xfrm>
          <a:prstGeom prst="rect">
            <a:avLst/>
          </a:prstGeom>
        </p:spPr>
        <p:txBody>
          <a:bodyPr wrap="none">
            <a:spAutoFit/>
          </a:bodyPr>
          <a:lstStyle/>
          <a:p>
            <a:pPr algn="ctr"/>
            <a:r>
              <a:rPr lang="en-US" b="1" dirty="0" err="1">
                <a:solidFill>
                  <a:srgbClr val="717074"/>
                </a:solidFill>
                <a:ea typeface="Gotham Rounded Book" charset="0"/>
                <a:cs typeface="Gotham Rounded Book" charset="0"/>
              </a:rPr>
              <a:t>ESXi</a:t>
            </a:r>
            <a:r>
              <a:rPr lang="en-US" b="1" dirty="0">
                <a:solidFill>
                  <a:srgbClr val="717074"/>
                </a:solidFill>
                <a:ea typeface="Gotham Rounded Book" charset="0"/>
                <a:cs typeface="Gotham Rounded Book" charset="0"/>
              </a:rPr>
              <a:t> Host</a:t>
            </a:r>
          </a:p>
        </p:txBody>
      </p:sp>
      <p:cxnSp>
        <p:nvCxnSpPr>
          <p:cNvPr id="76" name="Straight Connector 75">
            <a:extLst>
              <a:ext uri="{FF2B5EF4-FFF2-40B4-BE49-F238E27FC236}">
                <a16:creationId xmlns:a16="http://schemas.microsoft.com/office/drawing/2014/main" id="{BD086426-C3B6-7548-A512-D98E24910FA8}"/>
              </a:ext>
            </a:extLst>
          </p:cNvPr>
          <p:cNvCxnSpPr>
            <a:cxnSpLocks/>
          </p:cNvCxnSpPr>
          <p:nvPr/>
        </p:nvCxnSpPr>
        <p:spPr bwMode="gray">
          <a:xfrm flipV="1">
            <a:off x="2325350" y="3306271"/>
            <a:ext cx="0" cy="354179"/>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79" name="Group 78">
            <a:extLst>
              <a:ext uri="{FF2B5EF4-FFF2-40B4-BE49-F238E27FC236}">
                <a16:creationId xmlns:a16="http://schemas.microsoft.com/office/drawing/2014/main" id="{FC07CC52-6B0C-934D-A4D7-4A28D4C931BA}"/>
              </a:ext>
            </a:extLst>
          </p:cNvPr>
          <p:cNvGrpSpPr/>
          <p:nvPr/>
        </p:nvGrpSpPr>
        <p:grpSpPr>
          <a:xfrm>
            <a:off x="1513037" y="3676239"/>
            <a:ext cx="475288" cy="475288"/>
            <a:chOff x="6490447" y="2136284"/>
            <a:chExt cx="1828959" cy="1828959"/>
          </a:xfrm>
        </p:grpSpPr>
        <p:sp>
          <p:nvSpPr>
            <p:cNvPr id="77" name="Oval 76">
              <a:extLst>
                <a:ext uri="{FF2B5EF4-FFF2-40B4-BE49-F238E27FC236}">
                  <a16:creationId xmlns:a16="http://schemas.microsoft.com/office/drawing/2014/main" id="{E2B5727F-D82D-9E4E-B74E-71070957070D}"/>
                </a:ext>
              </a:extLst>
            </p:cNvPr>
            <p:cNvSpPr/>
            <p:nvPr/>
          </p:nvSpPr>
          <p:spPr>
            <a:xfrm>
              <a:off x="6490447" y="2136284"/>
              <a:ext cx="1828959" cy="1828959"/>
            </a:xfrm>
            <a:prstGeom prst="ellipse">
              <a:avLst/>
            </a:prstGeom>
            <a:solidFill>
              <a:schemeClr val="accent4"/>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78" name="Freeform 5">
              <a:extLst>
                <a:ext uri="{FF2B5EF4-FFF2-40B4-BE49-F238E27FC236}">
                  <a16:creationId xmlns:a16="http://schemas.microsoft.com/office/drawing/2014/main" id="{B4AE39C6-7D46-644C-965D-DA6FCDBD71C3}"/>
                </a:ext>
              </a:extLst>
            </p:cNvPr>
            <p:cNvSpPr>
              <a:spLocks noChangeAspect="1" noEditPoints="1"/>
            </p:cNvSpPr>
            <p:nvPr/>
          </p:nvSpPr>
          <p:spPr bwMode="auto">
            <a:xfrm>
              <a:off x="6857538" y="2502679"/>
              <a:ext cx="1096167" cy="1096167"/>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80" name="Group 79">
            <a:extLst>
              <a:ext uri="{FF2B5EF4-FFF2-40B4-BE49-F238E27FC236}">
                <a16:creationId xmlns:a16="http://schemas.microsoft.com/office/drawing/2014/main" id="{86A5B2AC-D114-944F-BB2C-062175EFB8EE}"/>
              </a:ext>
            </a:extLst>
          </p:cNvPr>
          <p:cNvGrpSpPr/>
          <p:nvPr/>
        </p:nvGrpSpPr>
        <p:grpSpPr>
          <a:xfrm>
            <a:off x="2086936" y="3676239"/>
            <a:ext cx="475288" cy="475288"/>
            <a:chOff x="6490447" y="2136284"/>
            <a:chExt cx="1828959" cy="1828959"/>
          </a:xfrm>
        </p:grpSpPr>
        <p:sp>
          <p:nvSpPr>
            <p:cNvPr id="81" name="Oval 80">
              <a:extLst>
                <a:ext uri="{FF2B5EF4-FFF2-40B4-BE49-F238E27FC236}">
                  <a16:creationId xmlns:a16="http://schemas.microsoft.com/office/drawing/2014/main" id="{37B016E6-3998-BB47-90E2-ABB5F3EBBD3F}"/>
                </a:ext>
              </a:extLst>
            </p:cNvPr>
            <p:cNvSpPr/>
            <p:nvPr/>
          </p:nvSpPr>
          <p:spPr>
            <a:xfrm>
              <a:off x="6490447" y="2136284"/>
              <a:ext cx="1828959" cy="1828959"/>
            </a:xfrm>
            <a:prstGeom prst="ellipse">
              <a:avLst/>
            </a:prstGeom>
            <a:solidFill>
              <a:schemeClr val="accent4"/>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82" name="Freeform 5">
              <a:extLst>
                <a:ext uri="{FF2B5EF4-FFF2-40B4-BE49-F238E27FC236}">
                  <a16:creationId xmlns:a16="http://schemas.microsoft.com/office/drawing/2014/main" id="{47463587-8126-8A4D-8A2F-EE7E65DF8080}"/>
                </a:ext>
              </a:extLst>
            </p:cNvPr>
            <p:cNvSpPr>
              <a:spLocks noChangeAspect="1" noEditPoints="1"/>
            </p:cNvSpPr>
            <p:nvPr/>
          </p:nvSpPr>
          <p:spPr bwMode="auto">
            <a:xfrm>
              <a:off x="6857538" y="2502679"/>
              <a:ext cx="1096167" cy="1096167"/>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cxnSp>
        <p:nvCxnSpPr>
          <p:cNvPr id="83" name="Straight Connector 82">
            <a:extLst>
              <a:ext uri="{FF2B5EF4-FFF2-40B4-BE49-F238E27FC236}">
                <a16:creationId xmlns:a16="http://schemas.microsoft.com/office/drawing/2014/main" id="{9D56808A-DCA0-BD42-A412-677FCCCAA410}"/>
              </a:ext>
            </a:extLst>
          </p:cNvPr>
          <p:cNvCxnSpPr>
            <a:cxnSpLocks/>
          </p:cNvCxnSpPr>
          <p:nvPr/>
        </p:nvCxnSpPr>
        <p:spPr bwMode="gray">
          <a:xfrm flipV="1">
            <a:off x="2895562" y="3306271"/>
            <a:ext cx="0" cy="354179"/>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84" name="Group 83">
            <a:extLst>
              <a:ext uri="{FF2B5EF4-FFF2-40B4-BE49-F238E27FC236}">
                <a16:creationId xmlns:a16="http://schemas.microsoft.com/office/drawing/2014/main" id="{FD397572-B8AE-4342-A17F-FC4A427975BC}"/>
              </a:ext>
            </a:extLst>
          </p:cNvPr>
          <p:cNvGrpSpPr/>
          <p:nvPr/>
        </p:nvGrpSpPr>
        <p:grpSpPr>
          <a:xfrm>
            <a:off x="2657148" y="3676239"/>
            <a:ext cx="475288" cy="475288"/>
            <a:chOff x="6490447" y="2136284"/>
            <a:chExt cx="1828959" cy="1828959"/>
          </a:xfrm>
        </p:grpSpPr>
        <p:sp>
          <p:nvSpPr>
            <p:cNvPr id="85" name="Oval 84">
              <a:extLst>
                <a:ext uri="{FF2B5EF4-FFF2-40B4-BE49-F238E27FC236}">
                  <a16:creationId xmlns:a16="http://schemas.microsoft.com/office/drawing/2014/main" id="{DE6B1478-3983-FE43-82E6-CB246D1A0AFB}"/>
                </a:ext>
              </a:extLst>
            </p:cNvPr>
            <p:cNvSpPr/>
            <p:nvPr/>
          </p:nvSpPr>
          <p:spPr>
            <a:xfrm>
              <a:off x="6490447" y="2136284"/>
              <a:ext cx="1828959" cy="1828959"/>
            </a:xfrm>
            <a:prstGeom prst="ellipse">
              <a:avLst/>
            </a:prstGeom>
            <a:solidFill>
              <a:schemeClr val="accent4"/>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86" name="Freeform 5">
              <a:extLst>
                <a:ext uri="{FF2B5EF4-FFF2-40B4-BE49-F238E27FC236}">
                  <a16:creationId xmlns:a16="http://schemas.microsoft.com/office/drawing/2014/main" id="{F42E8184-35D3-9148-A57F-2BD85C44C06F}"/>
                </a:ext>
              </a:extLst>
            </p:cNvPr>
            <p:cNvSpPr>
              <a:spLocks noChangeAspect="1" noEditPoints="1"/>
            </p:cNvSpPr>
            <p:nvPr/>
          </p:nvSpPr>
          <p:spPr bwMode="auto">
            <a:xfrm>
              <a:off x="6857538" y="2502679"/>
              <a:ext cx="1096167" cy="1096167"/>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pic>
        <p:nvPicPr>
          <p:cNvPr id="93" name="Picture 92">
            <a:extLst>
              <a:ext uri="{FF2B5EF4-FFF2-40B4-BE49-F238E27FC236}">
                <a16:creationId xmlns:a16="http://schemas.microsoft.com/office/drawing/2014/main" id="{33C895F0-25A0-3748-9C30-978E48BB3A9E}"/>
              </a:ext>
            </a:extLst>
          </p:cNvPr>
          <p:cNvPicPr>
            <a:picLocks noChangeAspect="1"/>
          </p:cNvPicPr>
          <p:nvPr/>
        </p:nvPicPr>
        <p:blipFill>
          <a:blip r:embed="rId3"/>
          <a:stretch>
            <a:fillRect/>
          </a:stretch>
        </p:blipFill>
        <p:spPr>
          <a:xfrm>
            <a:off x="2709365" y="4899025"/>
            <a:ext cx="1484938" cy="1512956"/>
          </a:xfrm>
          <a:prstGeom prst="rect">
            <a:avLst/>
          </a:prstGeom>
        </p:spPr>
      </p:pic>
      <p:sp>
        <p:nvSpPr>
          <p:cNvPr id="94" name="Freeform 93">
            <a:extLst>
              <a:ext uri="{FF2B5EF4-FFF2-40B4-BE49-F238E27FC236}">
                <a16:creationId xmlns:a16="http://schemas.microsoft.com/office/drawing/2014/main" id="{72DDAEF7-4EE8-5447-B007-4A8128B6A873}"/>
              </a:ext>
            </a:extLst>
          </p:cNvPr>
          <p:cNvSpPr/>
          <p:nvPr/>
        </p:nvSpPr>
        <p:spPr>
          <a:xfrm>
            <a:off x="1702830" y="1514168"/>
            <a:ext cx="527170" cy="2172929"/>
          </a:xfrm>
          <a:custGeom>
            <a:avLst/>
            <a:gdLst>
              <a:gd name="connsiteX0" fmla="*/ 31370 w 527170"/>
              <a:gd name="connsiteY0" fmla="*/ 2172929 h 2172929"/>
              <a:gd name="connsiteX1" fmla="*/ 41202 w 527170"/>
              <a:gd name="connsiteY1" fmla="*/ 1553497 h 2172929"/>
              <a:gd name="connsiteX2" fmla="*/ 434493 w 527170"/>
              <a:gd name="connsiteY2" fmla="*/ 1258529 h 2172929"/>
              <a:gd name="connsiteX3" fmla="*/ 513151 w 527170"/>
              <a:gd name="connsiteY3" fmla="*/ 1032387 h 2172929"/>
              <a:gd name="connsiteX4" fmla="*/ 218183 w 527170"/>
              <a:gd name="connsiteY4" fmla="*/ 934064 h 2172929"/>
              <a:gd name="connsiteX5" fmla="*/ 149357 w 527170"/>
              <a:gd name="connsiteY5" fmla="*/ 511277 h 2172929"/>
              <a:gd name="connsiteX6" fmla="*/ 159189 w 527170"/>
              <a:gd name="connsiteY6" fmla="*/ 0 h 2172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7170" h="2172929">
                <a:moveTo>
                  <a:pt x="31370" y="2172929"/>
                </a:moveTo>
                <a:cubicBezTo>
                  <a:pt x="2692" y="1939413"/>
                  <a:pt x="-25985" y="1705897"/>
                  <a:pt x="41202" y="1553497"/>
                </a:cubicBezTo>
                <a:cubicBezTo>
                  <a:pt x="108389" y="1401097"/>
                  <a:pt x="355835" y="1345381"/>
                  <a:pt x="434493" y="1258529"/>
                </a:cubicBezTo>
                <a:cubicBezTo>
                  <a:pt x="513151" y="1171677"/>
                  <a:pt x="549203" y="1086464"/>
                  <a:pt x="513151" y="1032387"/>
                </a:cubicBezTo>
                <a:cubicBezTo>
                  <a:pt x="477099" y="978309"/>
                  <a:pt x="278815" y="1020916"/>
                  <a:pt x="218183" y="934064"/>
                </a:cubicBezTo>
                <a:cubicBezTo>
                  <a:pt x="157551" y="847212"/>
                  <a:pt x="159189" y="666954"/>
                  <a:pt x="149357" y="511277"/>
                </a:cubicBezTo>
                <a:cubicBezTo>
                  <a:pt x="139525" y="355600"/>
                  <a:pt x="149357" y="177800"/>
                  <a:pt x="159189" y="0"/>
                </a:cubicBezTo>
              </a:path>
            </a:pathLst>
          </a:custGeom>
          <a:no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GB"/>
          </a:p>
        </p:txBody>
      </p:sp>
      <p:sp>
        <p:nvSpPr>
          <p:cNvPr id="98" name="Rectangle 97">
            <a:extLst>
              <a:ext uri="{FF2B5EF4-FFF2-40B4-BE49-F238E27FC236}">
                <a16:creationId xmlns:a16="http://schemas.microsoft.com/office/drawing/2014/main" id="{D913F201-4660-204F-BB13-56DD72B62ED8}"/>
              </a:ext>
            </a:extLst>
          </p:cNvPr>
          <p:cNvSpPr/>
          <p:nvPr/>
        </p:nvSpPr>
        <p:spPr>
          <a:xfrm>
            <a:off x="607962" y="3466200"/>
            <a:ext cx="982736" cy="261610"/>
          </a:xfrm>
          <a:prstGeom prst="rect">
            <a:avLst/>
          </a:prstGeom>
        </p:spPr>
        <p:txBody>
          <a:bodyPr wrap="square">
            <a:spAutoFit/>
          </a:bodyPr>
          <a:lstStyle/>
          <a:p>
            <a:pPr algn="ctr"/>
            <a:r>
              <a:rPr lang="en-US" sz="1100" b="1">
                <a:latin typeface="Metropolis" pitchFamily="2" charset="77"/>
              </a:rPr>
              <a:t>Virtual Port</a:t>
            </a:r>
            <a:endParaRPr lang="en-GB" sz="1100" b="1">
              <a:latin typeface="Metropolis" pitchFamily="2" charset="77"/>
            </a:endParaRPr>
          </a:p>
        </p:txBody>
      </p:sp>
      <p:cxnSp>
        <p:nvCxnSpPr>
          <p:cNvPr id="100" name="Straight Arrow Connector 99">
            <a:extLst>
              <a:ext uri="{FF2B5EF4-FFF2-40B4-BE49-F238E27FC236}">
                <a16:creationId xmlns:a16="http://schemas.microsoft.com/office/drawing/2014/main" id="{815773DB-CC7F-754A-829C-CE76CF20E8CD}"/>
              </a:ext>
            </a:extLst>
          </p:cNvPr>
          <p:cNvCxnSpPr>
            <a:cxnSpLocks/>
          </p:cNvCxnSpPr>
          <p:nvPr/>
        </p:nvCxnSpPr>
        <p:spPr bwMode="gray">
          <a:xfrm flipH="1">
            <a:off x="1284916" y="3315299"/>
            <a:ext cx="470869" cy="182260"/>
          </a:xfrm>
          <a:prstGeom prst="straightConnector1">
            <a:avLst/>
          </a:prstGeom>
          <a:ln w="25400">
            <a:solidFill>
              <a:schemeClr val="tx1"/>
            </a:solidFill>
            <a:miter lim="800000"/>
            <a:tailEnd type="triangle"/>
          </a:ln>
        </p:spPr>
        <p:style>
          <a:lnRef idx="1">
            <a:schemeClr val="accent1"/>
          </a:lnRef>
          <a:fillRef idx="0">
            <a:schemeClr val="accent1"/>
          </a:fillRef>
          <a:effectRef idx="0">
            <a:schemeClr val="accent1"/>
          </a:effectRef>
          <a:fontRef idx="minor">
            <a:schemeClr val="tx1"/>
          </a:fontRef>
        </p:style>
      </p:cxnSp>
      <p:grpSp>
        <p:nvGrpSpPr>
          <p:cNvPr id="50" name="Group 49">
            <a:extLst>
              <a:ext uri="{FF2B5EF4-FFF2-40B4-BE49-F238E27FC236}">
                <a16:creationId xmlns:a16="http://schemas.microsoft.com/office/drawing/2014/main" id="{62421396-3E1F-5A4A-8C2E-01BF44CD3399}"/>
              </a:ext>
            </a:extLst>
          </p:cNvPr>
          <p:cNvGrpSpPr/>
          <p:nvPr/>
        </p:nvGrpSpPr>
        <p:grpSpPr>
          <a:xfrm>
            <a:off x="3024045" y="1620726"/>
            <a:ext cx="396412" cy="396570"/>
            <a:chOff x="2159140" y="7009631"/>
            <a:chExt cx="4501800" cy="4503600"/>
          </a:xfrm>
          <a:solidFill>
            <a:schemeClr val="tx1"/>
          </a:solidFill>
        </p:grpSpPr>
        <p:sp>
          <p:nvSpPr>
            <p:cNvPr id="51" name="Freeform: Shape 6">
              <a:extLst>
                <a:ext uri="{FF2B5EF4-FFF2-40B4-BE49-F238E27FC236}">
                  <a16:creationId xmlns:a16="http://schemas.microsoft.com/office/drawing/2014/main" id="{5B3D9259-BD7F-6441-B7E3-2C7DA0CA21E6}"/>
                </a:ext>
              </a:extLst>
            </p:cNvPr>
            <p:cNvSpPr/>
            <p:nvPr/>
          </p:nvSpPr>
          <p:spPr>
            <a:xfrm>
              <a:off x="2159140" y="7009631"/>
              <a:ext cx="4501800" cy="4503600"/>
            </a:xfrm>
            <a:custGeom>
              <a:avLst/>
              <a:gdLst/>
              <a:ahLst/>
              <a:cxnLst>
                <a:cxn ang="3cd4">
                  <a:pos x="hc" y="t"/>
                </a:cxn>
                <a:cxn ang="cd2">
                  <a:pos x="l" y="vc"/>
                </a:cxn>
                <a:cxn ang="cd4">
                  <a:pos x="hc" y="b"/>
                </a:cxn>
                <a:cxn ang="0">
                  <a:pos x="r" y="vc"/>
                </a:cxn>
              </a:cxnLst>
              <a:rect l="l" t="t" r="r" b="b"/>
              <a:pathLst>
                <a:path w="12506" h="12511">
                  <a:moveTo>
                    <a:pt x="11985" y="521"/>
                  </a:moveTo>
                  <a:lnTo>
                    <a:pt x="11985" y="11990"/>
                  </a:lnTo>
                  <a:lnTo>
                    <a:pt x="517" y="11990"/>
                  </a:lnTo>
                  <a:lnTo>
                    <a:pt x="517" y="521"/>
                  </a:lnTo>
                  <a:close/>
                  <a:moveTo>
                    <a:pt x="12506" y="0"/>
                  </a:moveTo>
                  <a:lnTo>
                    <a:pt x="0" y="0"/>
                  </a:lnTo>
                  <a:lnTo>
                    <a:pt x="0" y="12511"/>
                  </a:lnTo>
                  <a:lnTo>
                    <a:pt x="12506" y="1251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52" name="Freeform: Shape 7">
              <a:extLst>
                <a:ext uri="{FF2B5EF4-FFF2-40B4-BE49-F238E27FC236}">
                  <a16:creationId xmlns:a16="http://schemas.microsoft.com/office/drawing/2014/main" id="{C64C47CB-4F71-CB43-AA32-B773AFFFAB86}"/>
                </a:ext>
              </a:extLst>
            </p:cNvPr>
            <p:cNvSpPr/>
            <p:nvPr/>
          </p:nvSpPr>
          <p:spPr>
            <a:xfrm>
              <a:off x="2739820" y="8364671"/>
              <a:ext cx="3336120" cy="914400"/>
            </a:xfrm>
            <a:custGeom>
              <a:avLst/>
              <a:gdLst/>
              <a:ahLst/>
              <a:cxnLst>
                <a:cxn ang="3cd4">
                  <a:pos x="hc" y="t"/>
                </a:cxn>
                <a:cxn ang="cd2">
                  <a:pos x="l" y="vc"/>
                </a:cxn>
                <a:cxn ang="cd4">
                  <a:pos x="hc" y="b"/>
                </a:cxn>
                <a:cxn ang="0">
                  <a:pos x="r" y="vc"/>
                </a:cxn>
              </a:cxnLst>
              <a:rect l="l" t="t" r="r" b="b"/>
              <a:pathLst>
                <a:path w="9268" h="2541">
                  <a:moveTo>
                    <a:pt x="0" y="1269"/>
                  </a:moveTo>
                  <a:lnTo>
                    <a:pt x="1272" y="2541"/>
                  </a:lnTo>
                  <a:lnTo>
                    <a:pt x="1272" y="1848"/>
                  </a:lnTo>
                  <a:lnTo>
                    <a:pt x="9268" y="1848"/>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53" name="Freeform: Shape 8">
              <a:extLst>
                <a:ext uri="{FF2B5EF4-FFF2-40B4-BE49-F238E27FC236}">
                  <a16:creationId xmlns:a16="http://schemas.microsoft.com/office/drawing/2014/main" id="{CC569393-5F02-5548-9517-2C6591EA86B0}"/>
                </a:ext>
              </a:extLst>
            </p:cNvPr>
            <p:cNvSpPr/>
            <p:nvPr/>
          </p:nvSpPr>
          <p:spPr>
            <a:xfrm>
              <a:off x="2739820" y="10077192"/>
              <a:ext cx="3336120" cy="914400"/>
            </a:xfrm>
            <a:custGeom>
              <a:avLst/>
              <a:gdLst/>
              <a:ahLst/>
              <a:cxnLst>
                <a:cxn ang="3cd4">
                  <a:pos x="hc" y="t"/>
                </a:cxn>
                <a:cxn ang="cd2">
                  <a:pos x="l" y="vc"/>
                </a:cxn>
                <a:cxn ang="cd4">
                  <a:pos x="hc" y="b"/>
                </a:cxn>
                <a:cxn ang="0">
                  <a:pos x="r" y="vc"/>
                </a:cxn>
              </a:cxnLst>
              <a:rect l="l" t="t" r="r" b="b"/>
              <a:pathLst>
                <a:path w="9268" h="2541">
                  <a:moveTo>
                    <a:pt x="0" y="1273"/>
                  </a:moveTo>
                  <a:lnTo>
                    <a:pt x="1272" y="2541"/>
                  </a:lnTo>
                  <a:lnTo>
                    <a:pt x="1272" y="1847"/>
                  </a:lnTo>
                  <a:lnTo>
                    <a:pt x="9268" y="1847"/>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54" name="Freeform: Shape 9">
              <a:extLst>
                <a:ext uri="{FF2B5EF4-FFF2-40B4-BE49-F238E27FC236}">
                  <a16:creationId xmlns:a16="http://schemas.microsoft.com/office/drawing/2014/main" id="{6E64740C-ECC7-3447-B559-8C66622916C6}"/>
                </a:ext>
              </a:extLst>
            </p:cNvPr>
            <p:cNvSpPr/>
            <p:nvPr/>
          </p:nvSpPr>
          <p:spPr>
            <a:xfrm>
              <a:off x="2739820" y="9220392"/>
              <a:ext cx="3336120" cy="914400"/>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52"/>
                  </a:lnTo>
                  <a:lnTo>
                    <a:pt x="7995" y="1852"/>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55" name="Freeform: Shape 10">
              <a:extLst>
                <a:ext uri="{FF2B5EF4-FFF2-40B4-BE49-F238E27FC236}">
                  <a16:creationId xmlns:a16="http://schemas.microsoft.com/office/drawing/2014/main" id="{A3E27E6D-EDCE-5A40-A790-8BAE0DAFB679}"/>
                </a:ext>
              </a:extLst>
            </p:cNvPr>
            <p:cNvSpPr/>
            <p:nvPr/>
          </p:nvSpPr>
          <p:spPr>
            <a:xfrm>
              <a:off x="2739823" y="7507512"/>
              <a:ext cx="3325998" cy="914401"/>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48"/>
                  </a:lnTo>
                  <a:lnTo>
                    <a:pt x="7995" y="1848"/>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grpSp>
      <p:cxnSp>
        <p:nvCxnSpPr>
          <p:cNvPr id="62" name="Straight Connector 61">
            <a:extLst>
              <a:ext uri="{FF2B5EF4-FFF2-40B4-BE49-F238E27FC236}">
                <a16:creationId xmlns:a16="http://schemas.microsoft.com/office/drawing/2014/main" id="{0139F8C2-1409-F742-AFCA-014E3DA48385}"/>
              </a:ext>
            </a:extLst>
          </p:cNvPr>
          <p:cNvCxnSpPr>
            <a:cxnSpLocks/>
            <a:endCxn id="51" idx="2"/>
          </p:cNvCxnSpPr>
          <p:nvPr/>
        </p:nvCxnSpPr>
        <p:spPr bwMode="gray">
          <a:xfrm flipV="1">
            <a:off x="3093049" y="2017296"/>
            <a:ext cx="129202" cy="203755"/>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63" name="Freeform 21">
            <a:extLst>
              <a:ext uri="{FF2B5EF4-FFF2-40B4-BE49-F238E27FC236}">
                <a16:creationId xmlns:a16="http://schemas.microsoft.com/office/drawing/2014/main" id="{A8FDADF1-1E9D-F942-869A-0DB1C045B2BB}"/>
              </a:ext>
            </a:extLst>
          </p:cNvPr>
          <p:cNvSpPr>
            <a:spLocks noChangeAspect="1" noEditPoints="1"/>
          </p:cNvSpPr>
          <p:nvPr/>
        </p:nvSpPr>
        <p:spPr bwMode="auto">
          <a:xfrm>
            <a:off x="2938819" y="2205867"/>
            <a:ext cx="308460" cy="232520"/>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cxnSp>
        <p:nvCxnSpPr>
          <p:cNvPr id="67" name="Straight Connector 66">
            <a:extLst>
              <a:ext uri="{FF2B5EF4-FFF2-40B4-BE49-F238E27FC236}">
                <a16:creationId xmlns:a16="http://schemas.microsoft.com/office/drawing/2014/main" id="{A0D0E993-1CFF-B740-B72D-A1D857550425}"/>
              </a:ext>
            </a:extLst>
          </p:cNvPr>
          <p:cNvCxnSpPr>
            <a:cxnSpLocks/>
          </p:cNvCxnSpPr>
          <p:nvPr/>
        </p:nvCxnSpPr>
        <p:spPr bwMode="gray">
          <a:xfrm flipV="1">
            <a:off x="2702598" y="2440219"/>
            <a:ext cx="269763" cy="103671"/>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68" name="Rectangle 67">
            <a:extLst>
              <a:ext uri="{FF2B5EF4-FFF2-40B4-BE49-F238E27FC236}">
                <a16:creationId xmlns:a16="http://schemas.microsoft.com/office/drawing/2014/main" id="{A524CD72-44BD-0E4A-81E7-6BE125EDFAAF}"/>
              </a:ext>
            </a:extLst>
          </p:cNvPr>
          <p:cNvSpPr/>
          <p:nvPr/>
        </p:nvSpPr>
        <p:spPr>
          <a:xfrm>
            <a:off x="3164705" y="2189683"/>
            <a:ext cx="793226" cy="261610"/>
          </a:xfrm>
          <a:prstGeom prst="rect">
            <a:avLst/>
          </a:prstGeom>
        </p:spPr>
        <p:txBody>
          <a:bodyPr wrap="square">
            <a:spAutoFit/>
          </a:bodyPr>
          <a:lstStyle/>
          <a:p>
            <a:pPr algn="ctr"/>
            <a:r>
              <a:rPr lang="en-US" sz="1100" b="1">
                <a:latin typeface="Metropolis" pitchFamily="2" charset="77"/>
              </a:rPr>
              <a:t>vmnic2</a:t>
            </a:r>
            <a:endParaRPr lang="en-GB" sz="1100" b="1">
              <a:latin typeface="Metropolis" pitchFamily="2" charset="77"/>
            </a:endParaRPr>
          </a:p>
        </p:txBody>
      </p:sp>
      <p:sp>
        <p:nvSpPr>
          <p:cNvPr id="23" name="Freeform 22">
            <a:extLst>
              <a:ext uri="{FF2B5EF4-FFF2-40B4-BE49-F238E27FC236}">
                <a16:creationId xmlns:a16="http://schemas.microsoft.com/office/drawing/2014/main" id="{64F9A692-5322-8144-8834-00A6529B6636}"/>
              </a:ext>
            </a:extLst>
          </p:cNvPr>
          <p:cNvSpPr/>
          <p:nvPr/>
        </p:nvSpPr>
        <p:spPr>
          <a:xfrm>
            <a:off x="1391505" y="2107271"/>
            <a:ext cx="704798" cy="1609725"/>
          </a:xfrm>
          <a:custGeom>
            <a:avLst/>
            <a:gdLst>
              <a:gd name="connsiteX0" fmla="*/ 247650 w 704798"/>
              <a:gd name="connsiteY0" fmla="*/ 1609725 h 1609725"/>
              <a:gd name="connsiteX1" fmla="*/ 257175 w 704798"/>
              <a:gd name="connsiteY1" fmla="*/ 1123950 h 1609725"/>
              <a:gd name="connsiteX2" fmla="*/ 647700 w 704798"/>
              <a:gd name="connsiteY2" fmla="*/ 962025 h 1609725"/>
              <a:gd name="connsiteX3" fmla="*/ 666750 w 704798"/>
              <a:gd name="connsiteY3" fmla="*/ 742950 h 1609725"/>
              <a:gd name="connsiteX4" fmla="*/ 304800 w 704798"/>
              <a:gd name="connsiteY4" fmla="*/ 676275 h 1609725"/>
              <a:gd name="connsiteX5" fmla="*/ 304800 w 704798"/>
              <a:gd name="connsiteY5" fmla="*/ 533400 h 1609725"/>
              <a:gd name="connsiteX6" fmla="*/ 85725 w 704798"/>
              <a:gd name="connsiteY6" fmla="*/ 409575 h 1609725"/>
              <a:gd name="connsiteX7" fmla="*/ 0 w 704798"/>
              <a:gd name="connsiteY7" fmla="*/ 0 h 1609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04798" h="1609725">
                <a:moveTo>
                  <a:pt x="247650" y="1609725"/>
                </a:moveTo>
                <a:cubicBezTo>
                  <a:pt x="219075" y="1420812"/>
                  <a:pt x="190500" y="1231900"/>
                  <a:pt x="257175" y="1123950"/>
                </a:cubicBezTo>
                <a:cubicBezTo>
                  <a:pt x="323850" y="1016000"/>
                  <a:pt x="579438" y="1025525"/>
                  <a:pt x="647700" y="962025"/>
                </a:cubicBezTo>
                <a:cubicBezTo>
                  <a:pt x="715962" y="898525"/>
                  <a:pt x="723900" y="790575"/>
                  <a:pt x="666750" y="742950"/>
                </a:cubicBezTo>
                <a:cubicBezTo>
                  <a:pt x="609600" y="695325"/>
                  <a:pt x="365125" y="711200"/>
                  <a:pt x="304800" y="676275"/>
                </a:cubicBezTo>
                <a:cubicBezTo>
                  <a:pt x="244475" y="641350"/>
                  <a:pt x="341312" y="577850"/>
                  <a:pt x="304800" y="533400"/>
                </a:cubicBezTo>
                <a:cubicBezTo>
                  <a:pt x="268288" y="488950"/>
                  <a:pt x="136525" y="498475"/>
                  <a:pt x="85725" y="409575"/>
                </a:cubicBezTo>
                <a:cubicBezTo>
                  <a:pt x="34925" y="320675"/>
                  <a:pt x="17462" y="160337"/>
                  <a:pt x="0" y="0"/>
                </a:cubicBezTo>
              </a:path>
            </a:pathLst>
          </a:custGeom>
          <a:noFill/>
          <a:ln w="38100">
            <a:solidFill>
              <a:schemeClr val="accent1">
                <a:lumMod val="75000"/>
              </a:schemeClr>
            </a:solidFill>
            <a:headEnd type="none" w="med" len="med"/>
            <a:tailEnd type="triangle" w="med" len="me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GB"/>
          </a:p>
        </p:txBody>
      </p:sp>
      <p:sp>
        <p:nvSpPr>
          <p:cNvPr id="25" name="Freeform 24">
            <a:extLst>
              <a:ext uri="{FF2B5EF4-FFF2-40B4-BE49-F238E27FC236}">
                <a16:creationId xmlns:a16="http://schemas.microsoft.com/office/drawing/2014/main" id="{39AF6EFE-D6A1-3042-9B31-956F0D2945CF}"/>
              </a:ext>
            </a:extLst>
          </p:cNvPr>
          <p:cNvSpPr/>
          <p:nvPr/>
        </p:nvSpPr>
        <p:spPr>
          <a:xfrm>
            <a:off x="2057781" y="1995948"/>
            <a:ext cx="206017" cy="1691149"/>
          </a:xfrm>
          <a:custGeom>
            <a:avLst/>
            <a:gdLst>
              <a:gd name="connsiteX0" fmla="*/ 177335 w 206017"/>
              <a:gd name="connsiteY0" fmla="*/ 1691149 h 1691149"/>
              <a:gd name="connsiteX1" fmla="*/ 196999 w 206017"/>
              <a:gd name="connsiteY1" fmla="*/ 855407 h 1691149"/>
              <a:gd name="connsiteX2" fmla="*/ 49516 w 206017"/>
              <a:gd name="connsiteY2" fmla="*/ 678426 h 1691149"/>
              <a:gd name="connsiteX3" fmla="*/ 354 w 206017"/>
              <a:gd name="connsiteY3" fmla="*/ 265471 h 1691149"/>
              <a:gd name="connsiteX4" fmla="*/ 69180 w 206017"/>
              <a:gd name="connsiteY4" fmla="*/ 0 h 1691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017" h="1691149">
                <a:moveTo>
                  <a:pt x="177335" y="1691149"/>
                </a:moveTo>
                <a:cubicBezTo>
                  <a:pt x="197818" y="1357671"/>
                  <a:pt x="218302" y="1024194"/>
                  <a:pt x="196999" y="855407"/>
                </a:cubicBezTo>
                <a:cubicBezTo>
                  <a:pt x="175696" y="686620"/>
                  <a:pt x="82290" y="776749"/>
                  <a:pt x="49516" y="678426"/>
                </a:cubicBezTo>
                <a:cubicBezTo>
                  <a:pt x="16742" y="580103"/>
                  <a:pt x="-2923" y="378542"/>
                  <a:pt x="354" y="265471"/>
                </a:cubicBezTo>
                <a:cubicBezTo>
                  <a:pt x="3631" y="152400"/>
                  <a:pt x="36405" y="76200"/>
                  <a:pt x="69180" y="0"/>
                </a:cubicBezTo>
              </a:path>
            </a:pathLst>
          </a:custGeom>
          <a:noFill/>
          <a:ln w="38100">
            <a:solidFill>
              <a:schemeClr val="accent1">
                <a:lumMod val="75000"/>
              </a:schemeClr>
            </a:solidFill>
            <a:headEnd type="none" w="med" len="med"/>
            <a:tailEnd type="triangle" w="med" len="me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GB"/>
          </a:p>
        </p:txBody>
      </p:sp>
      <p:sp>
        <p:nvSpPr>
          <p:cNvPr id="26" name="Freeform 25">
            <a:extLst>
              <a:ext uri="{FF2B5EF4-FFF2-40B4-BE49-F238E27FC236}">
                <a16:creationId xmlns:a16="http://schemas.microsoft.com/office/drawing/2014/main" id="{BA8BF602-BDD9-8044-A5FF-0AAC4B2F94DE}"/>
              </a:ext>
            </a:extLst>
          </p:cNvPr>
          <p:cNvSpPr/>
          <p:nvPr/>
        </p:nvSpPr>
        <p:spPr>
          <a:xfrm>
            <a:off x="1527871" y="2104853"/>
            <a:ext cx="1304359" cy="1514167"/>
          </a:xfrm>
          <a:custGeom>
            <a:avLst/>
            <a:gdLst>
              <a:gd name="connsiteX0" fmla="*/ 1278193 w 1304359"/>
              <a:gd name="connsiteY0" fmla="*/ 1514167 h 1514167"/>
              <a:gd name="connsiteX1" fmla="*/ 1297858 w 1304359"/>
              <a:gd name="connsiteY1" fmla="*/ 973393 h 1514167"/>
              <a:gd name="connsiteX2" fmla="*/ 1199535 w 1304359"/>
              <a:gd name="connsiteY2" fmla="*/ 717755 h 1514167"/>
              <a:gd name="connsiteX3" fmla="*/ 334297 w 1304359"/>
              <a:gd name="connsiteY3" fmla="*/ 491613 h 1514167"/>
              <a:gd name="connsiteX4" fmla="*/ 0 w 1304359"/>
              <a:gd name="connsiteY4" fmla="*/ 0 h 15141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4359" h="1514167">
                <a:moveTo>
                  <a:pt x="1278193" y="1514167"/>
                </a:moveTo>
                <a:cubicBezTo>
                  <a:pt x="1294580" y="1310147"/>
                  <a:pt x="1310968" y="1106128"/>
                  <a:pt x="1297858" y="973393"/>
                </a:cubicBezTo>
                <a:cubicBezTo>
                  <a:pt x="1284748" y="840658"/>
                  <a:pt x="1360128" y="798052"/>
                  <a:pt x="1199535" y="717755"/>
                </a:cubicBezTo>
                <a:cubicBezTo>
                  <a:pt x="1038942" y="637458"/>
                  <a:pt x="534219" y="611239"/>
                  <a:pt x="334297" y="491613"/>
                </a:cubicBezTo>
                <a:cubicBezTo>
                  <a:pt x="134375" y="371987"/>
                  <a:pt x="67187" y="185993"/>
                  <a:pt x="0" y="0"/>
                </a:cubicBezTo>
              </a:path>
            </a:pathLst>
          </a:custGeom>
          <a:noFill/>
          <a:ln w="38100">
            <a:solidFill>
              <a:schemeClr val="accent1">
                <a:lumMod val="75000"/>
              </a:schemeClr>
            </a:solidFill>
            <a:headEnd type="none" w="med" len="med"/>
            <a:tailEnd type="triangle" w="med" len="me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GB"/>
          </a:p>
        </p:txBody>
      </p:sp>
      <p:sp>
        <p:nvSpPr>
          <p:cNvPr id="27" name="TextBox 26">
            <a:hlinkClick r:id="rId4"/>
            <a:extLst>
              <a:ext uri="{FF2B5EF4-FFF2-40B4-BE49-F238E27FC236}">
                <a16:creationId xmlns:a16="http://schemas.microsoft.com/office/drawing/2014/main" id="{B071B924-5DCC-2B4F-B181-6898578EFA60}"/>
              </a:ext>
            </a:extLst>
          </p:cNvPr>
          <p:cNvSpPr txBox="1"/>
          <p:nvPr/>
        </p:nvSpPr>
        <p:spPr>
          <a:xfrm>
            <a:off x="6764592" y="6438267"/>
            <a:ext cx="3323303" cy="215444"/>
          </a:xfrm>
          <a:prstGeom prst="rect">
            <a:avLst/>
          </a:prstGeom>
        </p:spPr>
        <p:txBody>
          <a:bodyPr wrap="square" lIns="0" tIns="0" rIns="0" bIns="0" rtlCol="0">
            <a:spAutoFit/>
          </a:bodyPr>
          <a:lstStyle/>
          <a:p>
            <a:pPr algn="l">
              <a:spcAft>
                <a:spcPts val="600"/>
              </a:spcAft>
            </a:pPr>
            <a:r>
              <a:rPr lang="en-GB" sz="1400" u="sng">
                <a:solidFill>
                  <a:schemeClr val="accent1"/>
                </a:solidFill>
              </a:rPr>
              <a:t>URL : Related Section in VMware Docs </a:t>
            </a:r>
          </a:p>
        </p:txBody>
      </p:sp>
      <p:sp>
        <p:nvSpPr>
          <p:cNvPr id="69" name="Content Placeholder 2">
            <a:extLst>
              <a:ext uri="{FF2B5EF4-FFF2-40B4-BE49-F238E27FC236}">
                <a16:creationId xmlns:a16="http://schemas.microsoft.com/office/drawing/2014/main" id="{CD41B2B2-716B-CB47-B81D-DFFFEB1F2639}"/>
              </a:ext>
            </a:extLst>
          </p:cNvPr>
          <p:cNvSpPr txBox="1">
            <a:spLocks/>
          </p:cNvSpPr>
          <p:nvPr/>
        </p:nvSpPr>
        <p:spPr>
          <a:xfrm>
            <a:off x="4729357" y="1211356"/>
            <a:ext cx="7005082" cy="5111624"/>
          </a:xfrm>
          <a:prstGeom prst="rect">
            <a:avLst/>
          </a:prstGeom>
        </p:spPr>
        <p:txBody>
          <a:bodyPr/>
          <a:lstStyle>
            <a:lvl1pPr marL="0" indent="0" algn="l" defTabSz="914400" rtl="0" eaLnBrk="1" latinLnBrk="0" hangingPunct="1">
              <a:lnSpc>
                <a:spcPct val="100000"/>
              </a:lnSpc>
              <a:spcBef>
                <a:spcPts val="1800"/>
              </a:spcBef>
              <a:buClr>
                <a:schemeClr val="tx1">
                  <a:lumMod val="60000"/>
                  <a:lumOff val="40000"/>
                </a:schemeClr>
              </a:buClr>
              <a:buSzPct val="90000"/>
              <a:buFont typeface="Arial" panose="020B0604020202020204" pitchFamily="34" charset="0"/>
              <a:buChar char="​"/>
              <a:defRPr sz="2000" kern="1200">
                <a:solidFill>
                  <a:schemeClr val="tx2"/>
                </a:solidFill>
                <a:latin typeface="+mn-lt"/>
                <a:ea typeface="+mn-ea"/>
                <a:cs typeface="+mn-cs"/>
              </a:defRPr>
            </a:lvl1pPr>
            <a:lvl2pPr marL="457200" indent="-184150" algn="l" defTabSz="914400" rtl="0" eaLnBrk="1" latinLnBrk="0" hangingPunct="1">
              <a:lnSpc>
                <a:spcPct val="100000"/>
              </a:lnSpc>
              <a:spcBef>
                <a:spcPts val="300"/>
              </a:spcBef>
              <a:buClr>
                <a:schemeClr val="tx2"/>
              </a:buClr>
              <a:buSzPct val="90000"/>
              <a:buFont typeface="Arial" panose="020B0604020202020204" pitchFamily="34" charset="0"/>
              <a:buChar char="•"/>
              <a:defRPr sz="1800" kern="1200">
                <a:solidFill>
                  <a:schemeClr val="tx2"/>
                </a:solidFill>
                <a:latin typeface="+mn-lt"/>
                <a:ea typeface="+mn-ea"/>
                <a:cs typeface="+mn-cs"/>
              </a:defRPr>
            </a:lvl2pPr>
            <a:lvl3pPr marL="744538" indent="-169863" algn="l" defTabSz="914400" rtl="0" eaLnBrk="1" latinLnBrk="0" hangingPunct="1">
              <a:lnSpc>
                <a:spcPct val="100000"/>
              </a:lnSpc>
              <a:spcBef>
                <a:spcPts val="300"/>
              </a:spcBef>
              <a:spcAft>
                <a:spcPts val="0"/>
              </a:spcAft>
              <a:buClr>
                <a:schemeClr val="tx2"/>
              </a:buClr>
              <a:buSzPct val="90000"/>
              <a:buFont typeface="Camphor Std" panose="020B0504030404020204" pitchFamily="34" charset="0"/>
              <a:buChar char="–"/>
              <a:defRPr sz="1600" kern="1200">
                <a:solidFill>
                  <a:schemeClr val="tx2"/>
                </a:solidFill>
                <a:latin typeface="+mn-lt"/>
                <a:ea typeface="+mn-ea"/>
                <a:cs typeface="+mn-cs"/>
              </a:defRPr>
            </a:lvl3pPr>
            <a:lvl4pPr marL="969963" indent="-166688" algn="l" defTabSz="914400" rtl="0" eaLnBrk="1" latinLnBrk="0" hangingPunct="1">
              <a:lnSpc>
                <a:spcPct val="100000"/>
              </a:lnSpc>
              <a:spcBef>
                <a:spcPts val="300"/>
              </a:spcBef>
              <a:buClr>
                <a:schemeClr val="tx2"/>
              </a:buClr>
              <a:buSzPct val="90000"/>
              <a:buFont typeface="Arial" panose="020B0604020202020204" pitchFamily="34" charset="0"/>
              <a:buChar char="•"/>
              <a:defRPr sz="1400" kern="1200">
                <a:solidFill>
                  <a:schemeClr val="tx2"/>
                </a:solidFill>
                <a:latin typeface="+mn-lt"/>
                <a:ea typeface="+mn-ea"/>
                <a:cs typeface="+mn-cs"/>
              </a:defRPr>
            </a:lvl4pPr>
            <a:lvl5pPr marL="1143000" indent="-138113" algn="l" defTabSz="914400" rtl="0" eaLnBrk="1" latinLnBrk="0" hangingPunct="1">
              <a:lnSpc>
                <a:spcPct val="100000"/>
              </a:lnSpc>
              <a:spcBef>
                <a:spcPts val="300"/>
              </a:spcBef>
              <a:buClr>
                <a:schemeClr val="tx2"/>
              </a:buClr>
              <a:buSzPct val="90000"/>
              <a:buFont typeface="Camphor Std" panose="020B0504030404020204" pitchFamily="34" charset="0"/>
              <a:buChar char="–"/>
              <a:tabLst/>
              <a:defRPr sz="1400" kern="1200">
                <a:solidFill>
                  <a:schemeClr val="tx2"/>
                </a:solidFill>
                <a:latin typeface="+mn-lt"/>
                <a:ea typeface="+mn-ea"/>
                <a:cs typeface="+mn-cs"/>
              </a:defRPr>
            </a:lvl5pPr>
            <a:lvl6pPr marL="228600" indent="-228600" algn="l" defTabSz="914400" rtl="0" eaLnBrk="1" latinLnBrk="0" hangingPunct="1">
              <a:lnSpc>
                <a:spcPct val="100000"/>
              </a:lnSpc>
              <a:spcBef>
                <a:spcPts val="1800"/>
              </a:spcBef>
              <a:buClr>
                <a:schemeClr val="tx2"/>
              </a:buClr>
              <a:buSzPct val="90000"/>
              <a:buFont typeface="+mj-lt"/>
              <a:buAutoNum type="arabicPeriod"/>
              <a:defRPr sz="2000" kern="1200">
                <a:solidFill>
                  <a:schemeClr val="tx2"/>
                </a:solidFill>
                <a:latin typeface="+mn-lt"/>
                <a:ea typeface="+mn-ea"/>
                <a:cs typeface="+mn-cs"/>
              </a:defRPr>
            </a:lvl6pPr>
            <a:lvl7pPr marL="512763" indent="-228600" algn="l" defTabSz="914400" rtl="0" eaLnBrk="1" latinLnBrk="0" hangingPunct="1">
              <a:lnSpc>
                <a:spcPct val="100000"/>
              </a:lnSpc>
              <a:spcBef>
                <a:spcPts val="300"/>
              </a:spcBef>
              <a:buClr>
                <a:schemeClr val="tx2"/>
              </a:buClr>
              <a:buSzPct val="90000"/>
              <a:buFont typeface="+mj-lt"/>
              <a:buAutoNum type="alphaLcPeriod"/>
              <a:defRPr sz="1600" kern="1200">
                <a:solidFill>
                  <a:schemeClr val="tx2"/>
                </a:solidFill>
                <a:latin typeface="+mn-lt"/>
                <a:ea typeface="+mn-ea"/>
                <a:cs typeface="+mn-cs"/>
              </a:defRPr>
            </a:lvl7pPr>
            <a:lvl8pPr marL="741363" indent="-166688" algn="l" defTabSz="914400" rtl="0" eaLnBrk="1" latinLnBrk="0" hangingPunct="1">
              <a:lnSpc>
                <a:spcPct val="90000"/>
              </a:lnSpc>
              <a:spcBef>
                <a:spcPts val="600"/>
              </a:spcBef>
              <a:buClr>
                <a:schemeClr val="tx2"/>
              </a:buClr>
              <a:buSzPct val="90000"/>
              <a:buFont typeface="+mj-lt"/>
              <a:buAutoNum type="romanLcPeriod"/>
              <a:defRPr sz="1400" kern="1200">
                <a:solidFill>
                  <a:schemeClr val="tx2"/>
                </a:solidFill>
                <a:latin typeface="+mn-lt"/>
                <a:ea typeface="+mn-ea"/>
                <a:cs typeface="+mn-cs"/>
              </a:defRPr>
            </a:lvl8pPr>
            <a:lvl9pPr marL="284163" indent="-284163" algn="l" defTabSz="914400" rtl="0" eaLnBrk="1" latinLnBrk="0" hangingPunct="1">
              <a:lnSpc>
                <a:spcPct val="100000"/>
              </a:lnSpc>
              <a:spcBef>
                <a:spcPts val="1800"/>
              </a:spcBef>
              <a:buClr>
                <a:schemeClr val="tx2"/>
              </a:buClr>
              <a:buSzPct val="90000"/>
              <a:buFont typeface="+mj-lt"/>
              <a:buAutoNum type="alphaUcPeriod"/>
              <a:defRPr sz="2000" kern="1200">
                <a:solidFill>
                  <a:schemeClr val="tx2"/>
                </a:solidFill>
                <a:latin typeface="+mn-lt"/>
                <a:ea typeface="+mn-ea"/>
                <a:cs typeface="+mn-cs"/>
              </a:defRPr>
            </a:lvl9pPr>
          </a:lstStyle>
          <a:p>
            <a:r>
              <a:rPr lang="en-US" sz="1800" dirty="0"/>
              <a:t>1. Based on Originating Virtual Port ID approach. </a:t>
            </a:r>
          </a:p>
          <a:p>
            <a:r>
              <a:rPr lang="en-US" sz="1800" dirty="0"/>
              <a:t>2. However </a:t>
            </a:r>
            <a:r>
              <a:rPr lang="en-US" sz="1800" dirty="0" err="1"/>
              <a:t>vDS</a:t>
            </a:r>
            <a:r>
              <a:rPr lang="en-US" sz="1800" dirty="0"/>
              <a:t> checks the overall load on each uplink every 30 seconds and if it the utilization goes higher than %75 on an uplink, then the </a:t>
            </a:r>
            <a:r>
              <a:rPr lang="en-US" sz="1800" dirty="0" err="1"/>
              <a:t>vswitch</a:t>
            </a:r>
            <a:r>
              <a:rPr lang="en-US" sz="1800" dirty="0"/>
              <a:t> selects one of the other uplinks in the </a:t>
            </a:r>
            <a:r>
              <a:rPr lang="en-US" sz="1800" b="1" u="sng" dirty="0"/>
              <a:t>active uplinks</a:t>
            </a:r>
            <a:r>
              <a:rPr lang="en-US" sz="1800" dirty="0"/>
              <a:t> list (internal algorithm) and then pins the respective VM’ s traffic to that uplink. (The VM with the highest I/O gets migrated) The algorithm takes the virtual port ID of the VM and the number of uplinks into account. </a:t>
            </a:r>
          </a:p>
          <a:p>
            <a:r>
              <a:rPr lang="en-US" sz="1800" dirty="0"/>
              <a:t>3. In this option there is NO need for port channel configuration in the physical underlay since a a VM’ s  MAC address will always be seen on the same physical switchport.</a:t>
            </a:r>
          </a:p>
        </p:txBody>
      </p:sp>
      <p:grpSp>
        <p:nvGrpSpPr>
          <p:cNvPr id="28" name="Group 27">
            <a:extLst>
              <a:ext uri="{FF2B5EF4-FFF2-40B4-BE49-F238E27FC236}">
                <a16:creationId xmlns:a16="http://schemas.microsoft.com/office/drawing/2014/main" id="{7FECC7BB-2AEA-6C48-843C-B4AE5ADCDD1F}"/>
              </a:ext>
            </a:extLst>
          </p:cNvPr>
          <p:cNvGrpSpPr/>
          <p:nvPr/>
        </p:nvGrpSpPr>
        <p:grpSpPr>
          <a:xfrm>
            <a:off x="825685" y="2063769"/>
            <a:ext cx="480060" cy="207526"/>
            <a:chOff x="6280881" y="4523561"/>
            <a:chExt cx="480060" cy="207526"/>
          </a:xfrm>
        </p:grpSpPr>
        <p:sp>
          <p:nvSpPr>
            <p:cNvPr id="2" name="TextBox 1">
              <a:extLst>
                <a:ext uri="{FF2B5EF4-FFF2-40B4-BE49-F238E27FC236}">
                  <a16:creationId xmlns:a16="http://schemas.microsoft.com/office/drawing/2014/main" id="{8F5DE8CD-4444-C44E-A2C8-277FBE3EA009}"/>
                </a:ext>
              </a:extLst>
            </p:cNvPr>
            <p:cNvSpPr txBox="1"/>
            <p:nvPr/>
          </p:nvSpPr>
          <p:spPr>
            <a:xfrm>
              <a:off x="6445149" y="4546421"/>
              <a:ext cx="315792" cy="184666"/>
            </a:xfrm>
            <a:prstGeom prst="rect">
              <a:avLst/>
            </a:prstGeom>
          </p:spPr>
          <p:txBody>
            <a:bodyPr wrap="none" lIns="0" tIns="0" rIns="0" bIns="0" rtlCol="0">
              <a:spAutoFit/>
            </a:bodyPr>
            <a:lstStyle/>
            <a:p>
              <a:pPr algn="l">
                <a:spcAft>
                  <a:spcPts val="600"/>
                </a:spcAft>
              </a:pPr>
              <a:r>
                <a:rPr lang="en-GB" sz="1200" b="1"/>
                <a:t>%75</a:t>
              </a:r>
            </a:p>
          </p:txBody>
        </p:sp>
        <p:cxnSp>
          <p:nvCxnSpPr>
            <p:cNvPr id="15" name="Straight Arrow Connector 14">
              <a:extLst>
                <a:ext uri="{FF2B5EF4-FFF2-40B4-BE49-F238E27FC236}">
                  <a16:creationId xmlns:a16="http://schemas.microsoft.com/office/drawing/2014/main" id="{17EFCB6D-8C0A-CC4C-A4BD-3E0B5BC5CA52}"/>
                </a:ext>
              </a:extLst>
            </p:cNvPr>
            <p:cNvCxnSpPr>
              <a:cxnSpLocks/>
            </p:cNvCxnSpPr>
            <p:nvPr/>
          </p:nvCxnSpPr>
          <p:spPr bwMode="gray">
            <a:xfrm flipV="1">
              <a:off x="6280881" y="4523561"/>
              <a:ext cx="154209" cy="184666"/>
            </a:xfrm>
            <a:prstGeom prst="straightConnector1">
              <a:avLst/>
            </a:prstGeom>
            <a:ln w="25400">
              <a:solidFill>
                <a:schemeClr val="tx1"/>
              </a:solidFill>
              <a:miter lim="800000"/>
              <a:tailEnd type="triangle"/>
            </a:ln>
          </p:spPr>
          <p:style>
            <a:lnRef idx="1">
              <a:schemeClr val="accent1"/>
            </a:lnRef>
            <a:fillRef idx="0">
              <a:schemeClr val="accent1"/>
            </a:fillRef>
            <a:effectRef idx="0">
              <a:schemeClr val="accent1"/>
            </a:effectRef>
            <a:fontRef idx="minor">
              <a:schemeClr val="tx1"/>
            </a:fontRef>
          </p:style>
        </p:cxnSp>
      </p:grpSp>
      <p:sp>
        <p:nvSpPr>
          <p:cNvPr id="29" name="Freeform 28">
            <a:extLst>
              <a:ext uri="{FF2B5EF4-FFF2-40B4-BE49-F238E27FC236}">
                <a16:creationId xmlns:a16="http://schemas.microsoft.com/office/drawing/2014/main" id="{86C0850F-0A06-AF48-9E5A-9B56AA02438D}"/>
              </a:ext>
            </a:extLst>
          </p:cNvPr>
          <p:cNvSpPr/>
          <p:nvPr/>
        </p:nvSpPr>
        <p:spPr>
          <a:xfrm>
            <a:off x="1703969" y="2064722"/>
            <a:ext cx="618607" cy="1592826"/>
          </a:xfrm>
          <a:custGeom>
            <a:avLst/>
            <a:gdLst>
              <a:gd name="connsiteX0" fmla="*/ 13806 w 703840"/>
              <a:gd name="connsiteY0" fmla="*/ 1592826 h 1592826"/>
              <a:gd name="connsiteX1" fmla="*/ 82632 w 703840"/>
              <a:gd name="connsiteY1" fmla="*/ 865239 h 1592826"/>
              <a:gd name="connsiteX2" fmla="*/ 643070 w 703840"/>
              <a:gd name="connsiteY2" fmla="*/ 550607 h 1592826"/>
              <a:gd name="connsiteX3" fmla="*/ 662735 w 703840"/>
              <a:gd name="connsiteY3" fmla="*/ 0 h 1592826"/>
            </a:gdLst>
            <a:ahLst/>
            <a:cxnLst>
              <a:cxn ang="0">
                <a:pos x="connsiteX0" y="connsiteY0"/>
              </a:cxn>
              <a:cxn ang="0">
                <a:pos x="connsiteX1" y="connsiteY1"/>
              </a:cxn>
              <a:cxn ang="0">
                <a:pos x="connsiteX2" y="connsiteY2"/>
              </a:cxn>
              <a:cxn ang="0">
                <a:pos x="connsiteX3" y="connsiteY3"/>
              </a:cxn>
            </a:cxnLst>
            <a:rect l="l" t="t" r="r" b="b"/>
            <a:pathLst>
              <a:path w="703840" h="1592826">
                <a:moveTo>
                  <a:pt x="13806" y="1592826"/>
                </a:moveTo>
                <a:cubicBezTo>
                  <a:pt x="-4220" y="1315884"/>
                  <a:pt x="-22245" y="1038942"/>
                  <a:pt x="82632" y="865239"/>
                </a:cubicBezTo>
                <a:cubicBezTo>
                  <a:pt x="187509" y="691536"/>
                  <a:pt x="546386" y="694814"/>
                  <a:pt x="643070" y="550607"/>
                </a:cubicBezTo>
                <a:cubicBezTo>
                  <a:pt x="739754" y="406400"/>
                  <a:pt x="701244" y="203200"/>
                  <a:pt x="662735" y="0"/>
                </a:cubicBezTo>
              </a:path>
            </a:pathLst>
          </a:custGeom>
          <a:noFill/>
          <a:ln w="38100">
            <a:solidFill>
              <a:schemeClr val="accent1">
                <a:lumMod val="75000"/>
              </a:schemeClr>
            </a:solidFill>
            <a:headEnd type="none" w="med" len="med"/>
            <a:tailEnd type="triangle" w="med" len="me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GB"/>
          </a:p>
        </p:txBody>
      </p:sp>
      <p:grpSp>
        <p:nvGrpSpPr>
          <p:cNvPr id="70" name="Group 69">
            <a:extLst>
              <a:ext uri="{FF2B5EF4-FFF2-40B4-BE49-F238E27FC236}">
                <a16:creationId xmlns:a16="http://schemas.microsoft.com/office/drawing/2014/main" id="{1D66EBF6-AFA6-7544-9C66-7E2A3B01B516}"/>
              </a:ext>
            </a:extLst>
          </p:cNvPr>
          <p:cNvGrpSpPr/>
          <p:nvPr/>
        </p:nvGrpSpPr>
        <p:grpSpPr>
          <a:xfrm>
            <a:off x="979894" y="4112023"/>
            <a:ext cx="931089" cy="348204"/>
            <a:chOff x="5866097" y="4523561"/>
            <a:chExt cx="931089" cy="348204"/>
          </a:xfrm>
        </p:grpSpPr>
        <p:sp>
          <p:nvSpPr>
            <p:cNvPr id="71" name="TextBox 70">
              <a:extLst>
                <a:ext uri="{FF2B5EF4-FFF2-40B4-BE49-F238E27FC236}">
                  <a16:creationId xmlns:a16="http://schemas.microsoft.com/office/drawing/2014/main" id="{8D50C5B3-B8E6-0B49-BDA9-BCEA0C565633}"/>
                </a:ext>
              </a:extLst>
            </p:cNvPr>
            <p:cNvSpPr txBox="1"/>
            <p:nvPr/>
          </p:nvSpPr>
          <p:spPr>
            <a:xfrm>
              <a:off x="5866097" y="4687099"/>
              <a:ext cx="931089" cy="184666"/>
            </a:xfrm>
            <a:prstGeom prst="rect">
              <a:avLst/>
            </a:prstGeom>
          </p:spPr>
          <p:txBody>
            <a:bodyPr wrap="square" lIns="0" tIns="0" rIns="0" bIns="0" rtlCol="0">
              <a:spAutoFit/>
            </a:bodyPr>
            <a:lstStyle/>
            <a:p>
              <a:pPr algn="l">
                <a:spcAft>
                  <a:spcPts val="600"/>
                </a:spcAft>
              </a:pPr>
              <a:r>
                <a:rPr lang="en-GB" sz="1200" b="1"/>
                <a:t>Highest I/O</a:t>
              </a:r>
            </a:p>
          </p:txBody>
        </p:sp>
        <p:cxnSp>
          <p:nvCxnSpPr>
            <p:cNvPr id="72" name="Straight Arrow Connector 71">
              <a:extLst>
                <a:ext uri="{FF2B5EF4-FFF2-40B4-BE49-F238E27FC236}">
                  <a16:creationId xmlns:a16="http://schemas.microsoft.com/office/drawing/2014/main" id="{A9A98AAF-85CB-754D-94DB-8CC5772D007E}"/>
                </a:ext>
              </a:extLst>
            </p:cNvPr>
            <p:cNvCxnSpPr>
              <a:cxnSpLocks/>
            </p:cNvCxnSpPr>
            <p:nvPr/>
          </p:nvCxnSpPr>
          <p:spPr bwMode="gray">
            <a:xfrm flipV="1">
              <a:off x="6280881" y="4523561"/>
              <a:ext cx="154209" cy="184666"/>
            </a:xfrm>
            <a:prstGeom prst="straightConnector1">
              <a:avLst/>
            </a:prstGeom>
            <a:ln w="25400">
              <a:solidFill>
                <a:schemeClr val="tx1"/>
              </a:solidFill>
              <a:miter lim="800000"/>
              <a:tailEnd type="triangle"/>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282859468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98"/>
                                        </p:tgtEl>
                                        <p:attrNameLst>
                                          <p:attrName>style.visibility</p:attrName>
                                        </p:attrNameLst>
                                      </p:cBhvr>
                                      <p:to>
                                        <p:strVal val="visible"/>
                                      </p:to>
                                    </p:set>
                                    <p:anim calcmode="lin" valueType="num">
                                      <p:cBhvr additive="base">
                                        <p:cTn id="7" dur="500" fill="hold"/>
                                        <p:tgtEl>
                                          <p:spTgt spid="98"/>
                                        </p:tgtEl>
                                        <p:attrNameLst>
                                          <p:attrName>ppt_x</p:attrName>
                                        </p:attrNameLst>
                                      </p:cBhvr>
                                      <p:tavLst>
                                        <p:tav tm="0">
                                          <p:val>
                                            <p:strVal val="#ppt_x"/>
                                          </p:val>
                                        </p:tav>
                                        <p:tav tm="100000">
                                          <p:val>
                                            <p:strVal val="#ppt_x"/>
                                          </p:val>
                                        </p:tav>
                                      </p:tavLst>
                                    </p:anim>
                                    <p:anim calcmode="lin" valueType="num">
                                      <p:cBhvr additive="base">
                                        <p:cTn id="8" dur="500" fill="hold"/>
                                        <p:tgtEl>
                                          <p:spTgt spid="98"/>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500" fill="hold"/>
                                        <p:tgtEl>
                                          <p:spTgt spid="13"/>
                                        </p:tgtEl>
                                        <p:attrNameLst>
                                          <p:attrName>ppt_x</p:attrName>
                                        </p:attrNameLst>
                                      </p:cBhvr>
                                      <p:tavLst>
                                        <p:tav tm="0">
                                          <p:val>
                                            <p:strVal val="#ppt_x"/>
                                          </p:val>
                                        </p:tav>
                                        <p:tav tm="100000">
                                          <p:val>
                                            <p:strVal val="#ppt_x"/>
                                          </p:val>
                                        </p:tav>
                                      </p:tavLst>
                                    </p:anim>
                                    <p:anim calcmode="lin" valueType="num">
                                      <p:cBhvr additive="base">
                                        <p:cTn id="12" dur="500" fill="hold"/>
                                        <p:tgtEl>
                                          <p:spTgt spid="13"/>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100"/>
                                        </p:tgtEl>
                                        <p:attrNameLst>
                                          <p:attrName>style.visibility</p:attrName>
                                        </p:attrNameLst>
                                      </p:cBhvr>
                                      <p:to>
                                        <p:strVal val="visible"/>
                                      </p:to>
                                    </p:set>
                                    <p:anim calcmode="lin" valueType="num">
                                      <p:cBhvr additive="base">
                                        <p:cTn id="15" dur="500" fill="hold"/>
                                        <p:tgtEl>
                                          <p:spTgt spid="100"/>
                                        </p:tgtEl>
                                        <p:attrNameLst>
                                          <p:attrName>ppt_x</p:attrName>
                                        </p:attrNameLst>
                                      </p:cBhvr>
                                      <p:tavLst>
                                        <p:tav tm="0">
                                          <p:val>
                                            <p:strVal val="#ppt_x"/>
                                          </p:val>
                                        </p:tav>
                                        <p:tav tm="100000">
                                          <p:val>
                                            <p:strVal val="#ppt_x"/>
                                          </p:val>
                                        </p:tav>
                                      </p:tavLst>
                                    </p:anim>
                                    <p:anim calcmode="lin" valueType="num">
                                      <p:cBhvr additive="base">
                                        <p:cTn id="16" dur="500" fill="hold"/>
                                        <p:tgtEl>
                                          <p:spTgt spid="100"/>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0"/>
                                  </p:stCondLst>
                                  <p:childTnLst>
                                    <p:set>
                                      <p:cBhvr>
                                        <p:cTn id="18" dur="1" fill="hold">
                                          <p:stCondLst>
                                            <p:cond delay="0"/>
                                          </p:stCondLst>
                                        </p:cTn>
                                        <p:tgtEl>
                                          <p:spTgt spid="79"/>
                                        </p:tgtEl>
                                        <p:attrNameLst>
                                          <p:attrName>style.visibility</p:attrName>
                                        </p:attrNameLst>
                                      </p:cBhvr>
                                      <p:to>
                                        <p:strVal val="visible"/>
                                      </p:to>
                                    </p:set>
                                    <p:anim calcmode="lin" valueType="num">
                                      <p:cBhvr additive="base">
                                        <p:cTn id="19" dur="500" fill="hold"/>
                                        <p:tgtEl>
                                          <p:spTgt spid="79"/>
                                        </p:tgtEl>
                                        <p:attrNameLst>
                                          <p:attrName>ppt_x</p:attrName>
                                        </p:attrNameLst>
                                      </p:cBhvr>
                                      <p:tavLst>
                                        <p:tav tm="0">
                                          <p:val>
                                            <p:strVal val="#ppt_x"/>
                                          </p:val>
                                        </p:tav>
                                        <p:tav tm="100000">
                                          <p:val>
                                            <p:strVal val="#ppt_x"/>
                                          </p:val>
                                        </p:tav>
                                      </p:tavLst>
                                    </p:anim>
                                    <p:anim calcmode="lin" valueType="num">
                                      <p:cBhvr additive="base">
                                        <p:cTn id="20" dur="500" fill="hold"/>
                                        <p:tgtEl>
                                          <p:spTgt spid="79"/>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grpId="0" nodeType="clickEffect">
                                  <p:stCondLst>
                                    <p:cond delay="0"/>
                                  </p:stCondLst>
                                  <p:childTnLst>
                                    <p:set>
                                      <p:cBhvr>
                                        <p:cTn id="24" dur="1" fill="hold">
                                          <p:stCondLst>
                                            <p:cond delay="0"/>
                                          </p:stCondLst>
                                        </p:cTn>
                                        <p:tgtEl>
                                          <p:spTgt spid="23"/>
                                        </p:tgtEl>
                                        <p:attrNameLst>
                                          <p:attrName>style.visibility</p:attrName>
                                        </p:attrNameLst>
                                      </p:cBhvr>
                                      <p:to>
                                        <p:strVal val="visible"/>
                                      </p:to>
                                    </p:set>
                                    <p:anim calcmode="lin" valueType="num">
                                      <p:cBhvr additive="base">
                                        <p:cTn id="25" dur="500" fill="hold"/>
                                        <p:tgtEl>
                                          <p:spTgt spid="23"/>
                                        </p:tgtEl>
                                        <p:attrNameLst>
                                          <p:attrName>ppt_x</p:attrName>
                                        </p:attrNameLst>
                                      </p:cBhvr>
                                      <p:tavLst>
                                        <p:tav tm="0">
                                          <p:val>
                                            <p:strVal val="0-#ppt_w/2"/>
                                          </p:val>
                                        </p:tav>
                                        <p:tav tm="100000">
                                          <p:val>
                                            <p:strVal val="#ppt_x"/>
                                          </p:val>
                                        </p:tav>
                                      </p:tavLst>
                                    </p:anim>
                                    <p:anim calcmode="lin" valueType="num">
                                      <p:cBhvr additive="base">
                                        <p:cTn id="26" dur="500" fill="hold"/>
                                        <p:tgtEl>
                                          <p:spTgt spid="23"/>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nodeType="clickEffect">
                                  <p:stCondLst>
                                    <p:cond delay="0"/>
                                  </p:stCondLst>
                                  <p:childTnLst>
                                    <p:set>
                                      <p:cBhvr>
                                        <p:cTn id="30" dur="1" fill="hold">
                                          <p:stCondLst>
                                            <p:cond delay="0"/>
                                          </p:stCondLst>
                                        </p:cTn>
                                        <p:tgtEl>
                                          <p:spTgt spid="76"/>
                                        </p:tgtEl>
                                        <p:attrNameLst>
                                          <p:attrName>style.visibility</p:attrName>
                                        </p:attrNameLst>
                                      </p:cBhvr>
                                      <p:to>
                                        <p:strVal val="visible"/>
                                      </p:to>
                                    </p:set>
                                    <p:anim calcmode="lin" valueType="num">
                                      <p:cBhvr additive="base">
                                        <p:cTn id="31" dur="500" fill="hold"/>
                                        <p:tgtEl>
                                          <p:spTgt spid="76"/>
                                        </p:tgtEl>
                                        <p:attrNameLst>
                                          <p:attrName>ppt_x</p:attrName>
                                        </p:attrNameLst>
                                      </p:cBhvr>
                                      <p:tavLst>
                                        <p:tav tm="0">
                                          <p:val>
                                            <p:strVal val="#ppt_x"/>
                                          </p:val>
                                        </p:tav>
                                        <p:tav tm="100000">
                                          <p:val>
                                            <p:strVal val="#ppt_x"/>
                                          </p:val>
                                        </p:tav>
                                      </p:tavLst>
                                    </p:anim>
                                    <p:anim calcmode="lin" valueType="num">
                                      <p:cBhvr additive="base">
                                        <p:cTn id="32" dur="500" fill="hold"/>
                                        <p:tgtEl>
                                          <p:spTgt spid="76"/>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stCondLst>
                                    <p:cond delay="0"/>
                                  </p:stCondLst>
                                  <p:childTnLst>
                                    <p:set>
                                      <p:cBhvr>
                                        <p:cTn id="34" dur="1" fill="hold">
                                          <p:stCondLst>
                                            <p:cond delay="0"/>
                                          </p:stCondLst>
                                        </p:cTn>
                                        <p:tgtEl>
                                          <p:spTgt spid="80"/>
                                        </p:tgtEl>
                                        <p:attrNameLst>
                                          <p:attrName>style.visibility</p:attrName>
                                        </p:attrNameLst>
                                      </p:cBhvr>
                                      <p:to>
                                        <p:strVal val="visible"/>
                                      </p:to>
                                    </p:set>
                                    <p:anim calcmode="lin" valueType="num">
                                      <p:cBhvr additive="base">
                                        <p:cTn id="35" dur="500" fill="hold"/>
                                        <p:tgtEl>
                                          <p:spTgt spid="80"/>
                                        </p:tgtEl>
                                        <p:attrNameLst>
                                          <p:attrName>ppt_x</p:attrName>
                                        </p:attrNameLst>
                                      </p:cBhvr>
                                      <p:tavLst>
                                        <p:tav tm="0">
                                          <p:val>
                                            <p:strVal val="#ppt_x"/>
                                          </p:val>
                                        </p:tav>
                                        <p:tav tm="100000">
                                          <p:val>
                                            <p:strVal val="#ppt_x"/>
                                          </p:val>
                                        </p:tav>
                                      </p:tavLst>
                                    </p:anim>
                                    <p:anim calcmode="lin" valueType="num">
                                      <p:cBhvr additive="base">
                                        <p:cTn id="36" dur="500" fill="hold"/>
                                        <p:tgtEl>
                                          <p:spTgt spid="80"/>
                                        </p:tgtEl>
                                        <p:attrNameLst>
                                          <p:attrName>ppt_y</p:attrName>
                                        </p:attrNameLst>
                                      </p:cBhvr>
                                      <p:tavLst>
                                        <p:tav tm="0">
                                          <p:val>
                                            <p:strVal val="1+#ppt_h/2"/>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8" fill="hold" grpId="0" nodeType="clickEffect">
                                  <p:stCondLst>
                                    <p:cond delay="0"/>
                                  </p:stCondLst>
                                  <p:childTnLst>
                                    <p:set>
                                      <p:cBhvr>
                                        <p:cTn id="40" dur="1" fill="hold">
                                          <p:stCondLst>
                                            <p:cond delay="0"/>
                                          </p:stCondLst>
                                        </p:cTn>
                                        <p:tgtEl>
                                          <p:spTgt spid="25"/>
                                        </p:tgtEl>
                                        <p:attrNameLst>
                                          <p:attrName>style.visibility</p:attrName>
                                        </p:attrNameLst>
                                      </p:cBhvr>
                                      <p:to>
                                        <p:strVal val="visible"/>
                                      </p:to>
                                    </p:set>
                                    <p:anim calcmode="lin" valueType="num">
                                      <p:cBhvr additive="base">
                                        <p:cTn id="41" dur="500" fill="hold"/>
                                        <p:tgtEl>
                                          <p:spTgt spid="25"/>
                                        </p:tgtEl>
                                        <p:attrNameLst>
                                          <p:attrName>ppt_x</p:attrName>
                                        </p:attrNameLst>
                                      </p:cBhvr>
                                      <p:tavLst>
                                        <p:tav tm="0">
                                          <p:val>
                                            <p:strVal val="0-#ppt_w/2"/>
                                          </p:val>
                                        </p:tav>
                                        <p:tav tm="100000">
                                          <p:val>
                                            <p:strVal val="#ppt_x"/>
                                          </p:val>
                                        </p:tav>
                                      </p:tavLst>
                                    </p:anim>
                                    <p:anim calcmode="lin" valueType="num">
                                      <p:cBhvr additive="base">
                                        <p:cTn id="42" dur="500" fill="hold"/>
                                        <p:tgtEl>
                                          <p:spTgt spid="25"/>
                                        </p:tgtEl>
                                        <p:attrNameLst>
                                          <p:attrName>ppt_y</p:attrName>
                                        </p:attrNameLst>
                                      </p:cBhvr>
                                      <p:tavLst>
                                        <p:tav tm="0">
                                          <p:val>
                                            <p:strVal val="#ppt_y"/>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4" fill="hold" nodeType="clickEffect">
                                  <p:stCondLst>
                                    <p:cond delay="0"/>
                                  </p:stCondLst>
                                  <p:childTnLst>
                                    <p:set>
                                      <p:cBhvr>
                                        <p:cTn id="46" dur="1" fill="hold">
                                          <p:stCondLst>
                                            <p:cond delay="0"/>
                                          </p:stCondLst>
                                        </p:cTn>
                                        <p:tgtEl>
                                          <p:spTgt spid="84"/>
                                        </p:tgtEl>
                                        <p:attrNameLst>
                                          <p:attrName>style.visibility</p:attrName>
                                        </p:attrNameLst>
                                      </p:cBhvr>
                                      <p:to>
                                        <p:strVal val="visible"/>
                                      </p:to>
                                    </p:set>
                                    <p:anim calcmode="lin" valueType="num">
                                      <p:cBhvr additive="base">
                                        <p:cTn id="47" dur="500" fill="hold"/>
                                        <p:tgtEl>
                                          <p:spTgt spid="84"/>
                                        </p:tgtEl>
                                        <p:attrNameLst>
                                          <p:attrName>ppt_x</p:attrName>
                                        </p:attrNameLst>
                                      </p:cBhvr>
                                      <p:tavLst>
                                        <p:tav tm="0">
                                          <p:val>
                                            <p:strVal val="#ppt_x"/>
                                          </p:val>
                                        </p:tav>
                                        <p:tav tm="100000">
                                          <p:val>
                                            <p:strVal val="#ppt_x"/>
                                          </p:val>
                                        </p:tav>
                                      </p:tavLst>
                                    </p:anim>
                                    <p:anim calcmode="lin" valueType="num">
                                      <p:cBhvr additive="base">
                                        <p:cTn id="48" dur="500" fill="hold"/>
                                        <p:tgtEl>
                                          <p:spTgt spid="84"/>
                                        </p:tgtEl>
                                        <p:attrNameLst>
                                          <p:attrName>ppt_y</p:attrName>
                                        </p:attrNameLst>
                                      </p:cBhvr>
                                      <p:tavLst>
                                        <p:tav tm="0">
                                          <p:val>
                                            <p:strVal val="1+#ppt_h/2"/>
                                          </p:val>
                                        </p:tav>
                                        <p:tav tm="100000">
                                          <p:val>
                                            <p:strVal val="#ppt_y"/>
                                          </p:val>
                                        </p:tav>
                                      </p:tavLst>
                                    </p:anim>
                                  </p:childTnLst>
                                </p:cTn>
                              </p:par>
                              <p:par>
                                <p:cTn id="49" presetID="2" presetClass="entr" presetSubtype="4" fill="hold" nodeType="withEffect">
                                  <p:stCondLst>
                                    <p:cond delay="0"/>
                                  </p:stCondLst>
                                  <p:childTnLst>
                                    <p:set>
                                      <p:cBhvr>
                                        <p:cTn id="50" dur="1" fill="hold">
                                          <p:stCondLst>
                                            <p:cond delay="0"/>
                                          </p:stCondLst>
                                        </p:cTn>
                                        <p:tgtEl>
                                          <p:spTgt spid="83"/>
                                        </p:tgtEl>
                                        <p:attrNameLst>
                                          <p:attrName>style.visibility</p:attrName>
                                        </p:attrNameLst>
                                      </p:cBhvr>
                                      <p:to>
                                        <p:strVal val="visible"/>
                                      </p:to>
                                    </p:set>
                                    <p:anim calcmode="lin" valueType="num">
                                      <p:cBhvr additive="base">
                                        <p:cTn id="51" dur="500" fill="hold"/>
                                        <p:tgtEl>
                                          <p:spTgt spid="83"/>
                                        </p:tgtEl>
                                        <p:attrNameLst>
                                          <p:attrName>ppt_x</p:attrName>
                                        </p:attrNameLst>
                                      </p:cBhvr>
                                      <p:tavLst>
                                        <p:tav tm="0">
                                          <p:val>
                                            <p:strVal val="#ppt_x"/>
                                          </p:val>
                                        </p:tav>
                                        <p:tav tm="100000">
                                          <p:val>
                                            <p:strVal val="#ppt_x"/>
                                          </p:val>
                                        </p:tav>
                                      </p:tavLst>
                                    </p:anim>
                                    <p:anim calcmode="lin" valueType="num">
                                      <p:cBhvr additive="base">
                                        <p:cTn id="52" dur="500" fill="hold"/>
                                        <p:tgtEl>
                                          <p:spTgt spid="83"/>
                                        </p:tgtEl>
                                        <p:attrNameLst>
                                          <p:attrName>ppt_y</p:attrName>
                                        </p:attrNameLst>
                                      </p:cBhvr>
                                      <p:tavLst>
                                        <p:tav tm="0">
                                          <p:val>
                                            <p:strVal val="1+#ppt_h/2"/>
                                          </p:val>
                                        </p:tav>
                                        <p:tav tm="100000">
                                          <p:val>
                                            <p:strVal val="#ppt_y"/>
                                          </p:val>
                                        </p:tav>
                                      </p:tavLst>
                                    </p:anim>
                                  </p:childTnLst>
                                </p:cTn>
                              </p:par>
                            </p:childTnLst>
                          </p:cTn>
                        </p:par>
                      </p:childTnLst>
                    </p:cTn>
                  </p:par>
                  <p:par>
                    <p:cTn id="53" fill="hold">
                      <p:stCondLst>
                        <p:cond delay="indefinite"/>
                      </p:stCondLst>
                      <p:childTnLst>
                        <p:par>
                          <p:cTn id="54" fill="hold">
                            <p:stCondLst>
                              <p:cond delay="0"/>
                            </p:stCondLst>
                            <p:childTnLst>
                              <p:par>
                                <p:cTn id="55" presetID="2" presetClass="entr" presetSubtype="8" fill="hold" grpId="0" nodeType="clickEffect">
                                  <p:stCondLst>
                                    <p:cond delay="0"/>
                                  </p:stCondLst>
                                  <p:childTnLst>
                                    <p:set>
                                      <p:cBhvr>
                                        <p:cTn id="56" dur="1" fill="hold">
                                          <p:stCondLst>
                                            <p:cond delay="0"/>
                                          </p:stCondLst>
                                        </p:cTn>
                                        <p:tgtEl>
                                          <p:spTgt spid="26"/>
                                        </p:tgtEl>
                                        <p:attrNameLst>
                                          <p:attrName>style.visibility</p:attrName>
                                        </p:attrNameLst>
                                      </p:cBhvr>
                                      <p:to>
                                        <p:strVal val="visible"/>
                                      </p:to>
                                    </p:set>
                                    <p:anim calcmode="lin" valueType="num">
                                      <p:cBhvr additive="base">
                                        <p:cTn id="57" dur="500" fill="hold"/>
                                        <p:tgtEl>
                                          <p:spTgt spid="26"/>
                                        </p:tgtEl>
                                        <p:attrNameLst>
                                          <p:attrName>ppt_x</p:attrName>
                                        </p:attrNameLst>
                                      </p:cBhvr>
                                      <p:tavLst>
                                        <p:tav tm="0">
                                          <p:val>
                                            <p:strVal val="0-#ppt_w/2"/>
                                          </p:val>
                                        </p:tav>
                                        <p:tav tm="100000">
                                          <p:val>
                                            <p:strVal val="#ppt_x"/>
                                          </p:val>
                                        </p:tav>
                                      </p:tavLst>
                                    </p:anim>
                                    <p:anim calcmode="lin" valueType="num">
                                      <p:cBhvr additive="base">
                                        <p:cTn id="58" dur="500" fill="hold"/>
                                        <p:tgtEl>
                                          <p:spTgt spid="26"/>
                                        </p:tgtEl>
                                        <p:attrNameLst>
                                          <p:attrName>ppt_y</p:attrName>
                                        </p:attrNameLst>
                                      </p:cBhvr>
                                      <p:tavLst>
                                        <p:tav tm="0">
                                          <p:val>
                                            <p:strVal val="#ppt_y"/>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2" presetClass="entr" presetSubtype="4" fill="hold" nodeType="clickEffect">
                                  <p:stCondLst>
                                    <p:cond delay="0"/>
                                  </p:stCondLst>
                                  <p:childTnLst>
                                    <p:set>
                                      <p:cBhvr>
                                        <p:cTn id="62" dur="1" fill="hold">
                                          <p:stCondLst>
                                            <p:cond delay="0"/>
                                          </p:stCondLst>
                                        </p:cTn>
                                        <p:tgtEl>
                                          <p:spTgt spid="28"/>
                                        </p:tgtEl>
                                        <p:attrNameLst>
                                          <p:attrName>style.visibility</p:attrName>
                                        </p:attrNameLst>
                                      </p:cBhvr>
                                      <p:to>
                                        <p:strVal val="visible"/>
                                      </p:to>
                                    </p:set>
                                    <p:anim calcmode="lin" valueType="num">
                                      <p:cBhvr additive="base">
                                        <p:cTn id="63" dur="500" fill="hold"/>
                                        <p:tgtEl>
                                          <p:spTgt spid="28"/>
                                        </p:tgtEl>
                                        <p:attrNameLst>
                                          <p:attrName>ppt_x</p:attrName>
                                        </p:attrNameLst>
                                      </p:cBhvr>
                                      <p:tavLst>
                                        <p:tav tm="0">
                                          <p:val>
                                            <p:strVal val="#ppt_x"/>
                                          </p:val>
                                        </p:tav>
                                        <p:tav tm="100000">
                                          <p:val>
                                            <p:strVal val="#ppt_x"/>
                                          </p:val>
                                        </p:tav>
                                      </p:tavLst>
                                    </p:anim>
                                    <p:anim calcmode="lin" valueType="num">
                                      <p:cBhvr additive="base">
                                        <p:cTn id="64" dur="500" fill="hold"/>
                                        <p:tgtEl>
                                          <p:spTgt spid="28"/>
                                        </p:tgtEl>
                                        <p:attrNameLst>
                                          <p:attrName>ppt_y</p:attrName>
                                        </p:attrNameLst>
                                      </p:cBhvr>
                                      <p:tavLst>
                                        <p:tav tm="0">
                                          <p:val>
                                            <p:strVal val="1+#ppt_h/2"/>
                                          </p:val>
                                        </p:tav>
                                        <p:tav tm="100000">
                                          <p:val>
                                            <p:strVal val="#ppt_y"/>
                                          </p:val>
                                        </p:tav>
                                      </p:tavLst>
                                    </p:anim>
                                  </p:childTnLst>
                                </p:cTn>
                              </p:par>
                              <p:par>
                                <p:cTn id="65" presetID="6" presetClass="emph" presetSubtype="0" fill="hold" nodeType="withEffect">
                                  <p:stCondLst>
                                    <p:cond delay="0"/>
                                  </p:stCondLst>
                                  <p:childTnLst>
                                    <p:animScale>
                                      <p:cBhvr>
                                        <p:cTn id="66" dur="2000" fill="hold"/>
                                        <p:tgtEl>
                                          <p:spTgt spid="28"/>
                                        </p:tgtEl>
                                      </p:cBhvr>
                                      <p:by x="150000" y="150000"/>
                                    </p:animScale>
                                  </p:childTnLst>
                                </p:cTn>
                              </p:par>
                            </p:childTnLst>
                          </p:cTn>
                        </p:par>
                      </p:childTnLst>
                    </p:cTn>
                  </p:par>
                  <p:par>
                    <p:cTn id="67" fill="hold">
                      <p:stCondLst>
                        <p:cond delay="indefinite"/>
                      </p:stCondLst>
                      <p:childTnLst>
                        <p:par>
                          <p:cTn id="68" fill="hold">
                            <p:stCondLst>
                              <p:cond delay="0"/>
                            </p:stCondLst>
                            <p:childTnLst>
                              <p:par>
                                <p:cTn id="69" presetID="2" presetClass="entr" presetSubtype="4" fill="hold" nodeType="clickEffect">
                                  <p:stCondLst>
                                    <p:cond delay="0"/>
                                  </p:stCondLst>
                                  <p:childTnLst>
                                    <p:set>
                                      <p:cBhvr>
                                        <p:cTn id="70" dur="1" fill="hold">
                                          <p:stCondLst>
                                            <p:cond delay="0"/>
                                          </p:stCondLst>
                                        </p:cTn>
                                        <p:tgtEl>
                                          <p:spTgt spid="70"/>
                                        </p:tgtEl>
                                        <p:attrNameLst>
                                          <p:attrName>style.visibility</p:attrName>
                                        </p:attrNameLst>
                                      </p:cBhvr>
                                      <p:to>
                                        <p:strVal val="visible"/>
                                      </p:to>
                                    </p:set>
                                    <p:anim calcmode="lin" valueType="num">
                                      <p:cBhvr additive="base">
                                        <p:cTn id="71" dur="500" fill="hold"/>
                                        <p:tgtEl>
                                          <p:spTgt spid="70"/>
                                        </p:tgtEl>
                                        <p:attrNameLst>
                                          <p:attrName>ppt_x</p:attrName>
                                        </p:attrNameLst>
                                      </p:cBhvr>
                                      <p:tavLst>
                                        <p:tav tm="0">
                                          <p:val>
                                            <p:strVal val="#ppt_x"/>
                                          </p:val>
                                        </p:tav>
                                        <p:tav tm="100000">
                                          <p:val>
                                            <p:strVal val="#ppt_x"/>
                                          </p:val>
                                        </p:tav>
                                      </p:tavLst>
                                    </p:anim>
                                    <p:anim calcmode="lin" valueType="num">
                                      <p:cBhvr additive="base">
                                        <p:cTn id="72" dur="500" fill="hold"/>
                                        <p:tgtEl>
                                          <p:spTgt spid="70"/>
                                        </p:tgtEl>
                                        <p:attrNameLst>
                                          <p:attrName>ppt_y</p:attrName>
                                        </p:attrNameLst>
                                      </p:cBhvr>
                                      <p:tavLst>
                                        <p:tav tm="0">
                                          <p:val>
                                            <p:strVal val="1+#ppt_h/2"/>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3" presetClass="exit" presetSubtype="10" fill="hold" grpId="1" nodeType="clickEffect">
                                  <p:stCondLst>
                                    <p:cond delay="0"/>
                                  </p:stCondLst>
                                  <p:childTnLst>
                                    <p:animEffect transition="out" filter="blinds(horizontal)">
                                      <p:cBhvr>
                                        <p:cTn id="76" dur="500"/>
                                        <p:tgtEl>
                                          <p:spTgt spid="23"/>
                                        </p:tgtEl>
                                      </p:cBhvr>
                                    </p:animEffect>
                                    <p:set>
                                      <p:cBhvr>
                                        <p:cTn id="77" dur="1" fill="hold">
                                          <p:stCondLst>
                                            <p:cond delay="499"/>
                                          </p:stCondLst>
                                        </p:cTn>
                                        <p:tgtEl>
                                          <p:spTgt spid="23"/>
                                        </p:tgtEl>
                                        <p:attrNameLst>
                                          <p:attrName>style.visibility</p:attrName>
                                        </p:attrNameLst>
                                      </p:cBhvr>
                                      <p:to>
                                        <p:strVal val="hidden"/>
                                      </p:to>
                                    </p:set>
                                  </p:childTnLst>
                                </p:cTn>
                              </p:par>
                            </p:childTnLst>
                          </p:cTn>
                        </p:par>
                      </p:childTnLst>
                    </p:cTn>
                  </p:par>
                  <p:par>
                    <p:cTn id="78" fill="hold">
                      <p:stCondLst>
                        <p:cond delay="indefinite"/>
                      </p:stCondLst>
                      <p:childTnLst>
                        <p:par>
                          <p:cTn id="79" fill="hold">
                            <p:stCondLst>
                              <p:cond delay="0"/>
                            </p:stCondLst>
                            <p:childTnLst>
                              <p:par>
                                <p:cTn id="80" presetID="2" presetClass="entr" presetSubtype="8" fill="hold" grpId="0" nodeType="clickEffect">
                                  <p:stCondLst>
                                    <p:cond delay="0"/>
                                  </p:stCondLst>
                                  <p:childTnLst>
                                    <p:set>
                                      <p:cBhvr>
                                        <p:cTn id="81" dur="1" fill="hold">
                                          <p:stCondLst>
                                            <p:cond delay="0"/>
                                          </p:stCondLst>
                                        </p:cTn>
                                        <p:tgtEl>
                                          <p:spTgt spid="29"/>
                                        </p:tgtEl>
                                        <p:attrNameLst>
                                          <p:attrName>style.visibility</p:attrName>
                                        </p:attrNameLst>
                                      </p:cBhvr>
                                      <p:to>
                                        <p:strVal val="visible"/>
                                      </p:to>
                                    </p:set>
                                    <p:anim calcmode="lin" valueType="num">
                                      <p:cBhvr additive="base">
                                        <p:cTn id="82" dur="500" fill="hold"/>
                                        <p:tgtEl>
                                          <p:spTgt spid="29"/>
                                        </p:tgtEl>
                                        <p:attrNameLst>
                                          <p:attrName>ppt_x</p:attrName>
                                        </p:attrNameLst>
                                      </p:cBhvr>
                                      <p:tavLst>
                                        <p:tav tm="0">
                                          <p:val>
                                            <p:strVal val="0-#ppt_w/2"/>
                                          </p:val>
                                        </p:tav>
                                        <p:tav tm="100000">
                                          <p:val>
                                            <p:strVal val="#ppt_x"/>
                                          </p:val>
                                        </p:tav>
                                      </p:tavLst>
                                    </p:anim>
                                    <p:anim calcmode="lin" valueType="num">
                                      <p:cBhvr additive="base">
                                        <p:cTn id="83" dur="500" fill="hold"/>
                                        <p:tgtEl>
                                          <p:spTgt spid="29"/>
                                        </p:tgtEl>
                                        <p:attrNameLst>
                                          <p:attrName>ppt_y</p:attrName>
                                        </p:attrNameLst>
                                      </p:cBhvr>
                                      <p:tavLst>
                                        <p:tav tm="0">
                                          <p:val>
                                            <p:strVal val="#ppt_y"/>
                                          </p:val>
                                        </p:tav>
                                        <p:tav tm="100000">
                                          <p:val>
                                            <p:strVal val="#ppt_y"/>
                                          </p:val>
                                        </p:tav>
                                      </p:tavLst>
                                    </p:anim>
                                  </p:childTnLst>
                                </p:cTn>
                              </p:par>
                            </p:childTnLst>
                          </p:cTn>
                        </p:par>
                      </p:childTnLst>
                    </p:cTn>
                  </p:par>
                  <p:par>
                    <p:cTn id="84" fill="hold">
                      <p:stCondLst>
                        <p:cond delay="indefinite"/>
                      </p:stCondLst>
                      <p:childTnLst>
                        <p:par>
                          <p:cTn id="85" fill="hold">
                            <p:stCondLst>
                              <p:cond delay="0"/>
                            </p:stCondLst>
                            <p:childTnLst>
                              <p:par>
                                <p:cTn id="86" presetID="2" presetClass="entr" presetSubtype="4" fill="hold" nodeType="clickEffect">
                                  <p:stCondLst>
                                    <p:cond delay="0"/>
                                  </p:stCondLst>
                                  <p:childTnLst>
                                    <p:set>
                                      <p:cBhvr>
                                        <p:cTn id="87" dur="1" fill="hold">
                                          <p:stCondLst>
                                            <p:cond delay="0"/>
                                          </p:stCondLst>
                                        </p:cTn>
                                        <p:tgtEl>
                                          <p:spTgt spid="70"/>
                                        </p:tgtEl>
                                        <p:attrNameLst>
                                          <p:attrName>style.visibility</p:attrName>
                                        </p:attrNameLst>
                                      </p:cBhvr>
                                      <p:to>
                                        <p:strVal val="visible"/>
                                      </p:to>
                                    </p:set>
                                    <p:anim calcmode="lin" valueType="num">
                                      <p:cBhvr additive="base">
                                        <p:cTn id="88" dur="500" fill="hold"/>
                                        <p:tgtEl>
                                          <p:spTgt spid="70"/>
                                        </p:tgtEl>
                                        <p:attrNameLst>
                                          <p:attrName>ppt_x</p:attrName>
                                        </p:attrNameLst>
                                      </p:cBhvr>
                                      <p:tavLst>
                                        <p:tav tm="0">
                                          <p:val>
                                            <p:strVal val="#ppt_x"/>
                                          </p:val>
                                        </p:tav>
                                        <p:tav tm="100000">
                                          <p:val>
                                            <p:strVal val="#ppt_x"/>
                                          </p:val>
                                        </p:tav>
                                      </p:tavLst>
                                    </p:anim>
                                    <p:anim calcmode="lin" valueType="num">
                                      <p:cBhvr additive="base">
                                        <p:cTn id="89" dur="500" fill="hold"/>
                                        <p:tgtEl>
                                          <p:spTgt spid="70"/>
                                        </p:tgtEl>
                                        <p:attrNameLst>
                                          <p:attrName>ppt_y</p:attrName>
                                        </p:attrNameLst>
                                      </p:cBhvr>
                                      <p:tavLst>
                                        <p:tav tm="0">
                                          <p:val>
                                            <p:strVal val="1+#ppt_h/2"/>
                                          </p:val>
                                        </p:tav>
                                        <p:tav tm="100000">
                                          <p:val>
                                            <p:strVal val="#ppt_y"/>
                                          </p:val>
                                        </p:tav>
                                      </p:tavLst>
                                    </p:anim>
                                  </p:childTnLst>
                                </p:cTn>
                              </p:par>
                            </p:childTnLst>
                          </p:cTn>
                        </p:par>
                      </p:childTnLst>
                    </p:cTn>
                  </p:par>
                  <p:par>
                    <p:cTn id="90" fill="hold">
                      <p:stCondLst>
                        <p:cond delay="indefinite"/>
                      </p:stCondLst>
                      <p:childTnLst>
                        <p:par>
                          <p:cTn id="91" fill="hold">
                            <p:stCondLst>
                              <p:cond delay="0"/>
                            </p:stCondLst>
                            <p:childTnLst>
                              <p:par>
                                <p:cTn id="92" presetID="2" presetClass="entr" presetSubtype="4" fill="hold" grpId="0" nodeType="clickEffect">
                                  <p:stCondLst>
                                    <p:cond delay="0"/>
                                  </p:stCondLst>
                                  <p:childTnLst>
                                    <p:set>
                                      <p:cBhvr>
                                        <p:cTn id="93" dur="1" fill="hold">
                                          <p:stCondLst>
                                            <p:cond delay="0"/>
                                          </p:stCondLst>
                                        </p:cTn>
                                        <p:tgtEl>
                                          <p:spTgt spid="27"/>
                                        </p:tgtEl>
                                        <p:attrNameLst>
                                          <p:attrName>style.visibility</p:attrName>
                                        </p:attrNameLst>
                                      </p:cBhvr>
                                      <p:to>
                                        <p:strVal val="visible"/>
                                      </p:to>
                                    </p:set>
                                    <p:anim calcmode="lin" valueType="num">
                                      <p:cBhvr additive="base">
                                        <p:cTn id="94" dur="500" fill="hold"/>
                                        <p:tgtEl>
                                          <p:spTgt spid="27"/>
                                        </p:tgtEl>
                                        <p:attrNameLst>
                                          <p:attrName>ppt_x</p:attrName>
                                        </p:attrNameLst>
                                      </p:cBhvr>
                                      <p:tavLst>
                                        <p:tav tm="0">
                                          <p:val>
                                            <p:strVal val="#ppt_x"/>
                                          </p:val>
                                        </p:tav>
                                        <p:tav tm="100000">
                                          <p:val>
                                            <p:strVal val="#ppt_x"/>
                                          </p:val>
                                        </p:tav>
                                      </p:tavLst>
                                    </p:anim>
                                    <p:anim calcmode="lin" valueType="num">
                                      <p:cBhvr additive="base">
                                        <p:cTn id="95" dur="500" fill="hold"/>
                                        <p:tgtEl>
                                          <p:spTgt spid="27"/>
                                        </p:tgtEl>
                                        <p:attrNameLst>
                                          <p:attrName>ppt_y</p:attrName>
                                        </p:attrNameLst>
                                      </p:cBhvr>
                                      <p:tavLst>
                                        <p:tav tm="0">
                                          <p:val>
                                            <p:strVal val="1+#ppt_h/2"/>
                                          </p:val>
                                        </p:tav>
                                        <p:tav tm="100000">
                                          <p:val>
                                            <p:strVal val="#ppt_y"/>
                                          </p:val>
                                        </p:tav>
                                      </p:tavLst>
                                    </p:anim>
                                  </p:childTnLst>
                                </p:cTn>
                              </p:par>
                              <p:par>
                                <p:cTn id="96" presetID="2" presetClass="entr" presetSubtype="4" fill="hold" grpId="0" nodeType="withEffect">
                                  <p:stCondLst>
                                    <p:cond delay="0"/>
                                  </p:stCondLst>
                                  <p:childTnLst>
                                    <p:set>
                                      <p:cBhvr>
                                        <p:cTn id="97" dur="1" fill="hold">
                                          <p:stCondLst>
                                            <p:cond delay="0"/>
                                          </p:stCondLst>
                                        </p:cTn>
                                        <p:tgtEl>
                                          <p:spTgt spid="69"/>
                                        </p:tgtEl>
                                        <p:attrNameLst>
                                          <p:attrName>style.visibility</p:attrName>
                                        </p:attrNameLst>
                                      </p:cBhvr>
                                      <p:to>
                                        <p:strVal val="visible"/>
                                      </p:to>
                                    </p:set>
                                    <p:anim calcmode="lin" valueType="num">
                                      <p:cBhvr additive="base">
                                        <p:cTn id="98" dur="500" fill="hold"/>
                                        <p:tgtEl>
                                          <p:spTgt spid="69"/>
                                        </p:tgtEl>
                                        <p:attrNameLst>
                                          <p:attrName>ppt_x</p:attrName>
                                        </p:attrNameLst>
                                      </p:cBhvr>
                                      <p:tavLst>
                                        <p:tav tm="0">
                                          <p:val>
                                            <p:strVal val="#ppt_x"/>
                                          </p:val>
                                        </p:tav>
                                        <p:tav tm="100000">
                                          <p:val>
                                            <p:strVal val="#ppt_x"/>
                                          </p:val>
                                        </p:tav>
                                      </p:tavLst>
                                    </p:anim>
                                    <p:anim calcmode="lin" valueType="num">
                                      <p:cBhvr additive="base">
                                        <p:cTn id="99" dur="500" fill="hold"/>
                                        <p:tgtEl>
                                          <p:spTgt spid="6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8" grpId="0"/>
      <p:bldP spid="23" grpId="0" animBg="1"/>
      <p:bldP spid="23" grpId="1" animBg="1"/>
      <p:bldP spid="25" grpId="0" animBg="1"/>
      <p:bldP spid="26" grpId="0" animBg="1"/>
      <p:bldP spid="27" grpId="0"/>
      <p:bldP spid="69" grpId="0"/>
      <p:bldP spid="29" grpId="0" animBg="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0" name="Rectangle 79">
            <a:extLst>
              <a:ext uri="{FF2B5EF4-FFF2-40B4-BE49-F238E27FC236}">
                <a16:creationId xmlns:a16="http://schemas.microsoft.com/office/drawing/2014/main" id="{72CFAD69-F0DF-2D41-9C71-4088E90EEB29}"/>
              </a:ext>
            </a:extLst>
          </p:cNvPr>
          <p:cNvSpPr/>
          <p:nvPr/>
        </p:nvSpPr>
        <p:spPr bwMode="gray">
          <a:xfrm>
            <a:off x="863631" y="1294230"/>
            <a:ext cx="1966761" cy="542449"/>
          </a:xfrm>
          <a:prstGeom prst="rect">
            <a:avLst/>
          </a:prstGeom>
          <a:solidFill>
            <a:schemeClr val="accent4">
              <a:alpha val="16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endParaRPr lang="en-US" sz="1000"/>
          </a:p>
        </p:txBody>
      </p:sp>
      <p:sp>
        <p:nvSpPr>
          <p:cNvPr id="3" name="Title 2">
            <a:extLst>
              <a:ext uri="{FF2B5EF4-FFF2-40B4-BE49-F238E27FC236}">
                <a16:creationId xmlns:a16="http://schemas.microsoft.com/office/drawing/2014/main" id="{60A7120E-84F7-B545-BB65-591EFAD9641E}"/>
              </a:ext>
            </a:extLst>
          </p:cNvPr>
          <p:cNvSpPr>
            <a:spLocks noGrp="1"/>
          </p:cNvSpPr>
          <p:nvPr>
            <p:ph type="title"/>
          </p:nvPr>
        </p:nvSpPr>
        <p:spPr/>
        <p:txBody>
          <a:bodyPr/>
          <a:lstStyle/>
          <a:p>
            <a:r>
              <a:rPr lang="en-GB"/>
              <a:t>Route Based on IP Hash</a:t>
            </a:r>
          </a:p>
        </p:txBody>
      </p:sp>
      <p:sp>
        <p:nvSpPr>
          <p:cNvPr id="4" name="Subtitle 3">
            <a:extLst>
              <a:ext uri="{FF2B5EF4-FFF2-40B4-BE49-F238E27FC236}">
                <a16:creationId xmlns:a16="http://schemas.microsoft.com/office/drawing/2014/main" id="{A37DEAF8-D14E-FC49-885F-7672FE3483AB}"/>
              </a:ext>
            </a:extLst>
          </p:cNvPr>
          <p:cNvSpPr>
            <a:spLocks noGrp="1"/>
          </p:cNvSpPr>
          <p:nvPr>
            <p:ph type="subTitle" idx="10"/>
          </p:nvPr>
        </p:nvSpPr>
        <p:spPr/>
        <p:txBody>
          <a:bodyPr/>
          <a:lstStyle/>
          <a:p>
            <a:endParaRPr lang="en-GB"/>
          </a:p>
        </p:txBody>
      </p:sp>
      <p:sp>
        <p:nvSpPr>
          <p:cNvPr id="5" name="Rectangle 4">
            <a:extLst>
              <a:ext uri="{FF2B5EF4-FFF2-40B4-BE49-F238E27FC236}">
                <a16:creationId xmlns:a16="http://schemas.microsoft.com/office/drawing/2014/main" id="{1F6D21C4-53AE-0E4D-9B6A-5B8EB91A6406}"/>
              </a:ext>
            </a:extLst>
          </p:cNvPr>
          <p:cNvSpPr/>
          <p:nvPr/>
        </p:nvSpPr>
        <p:spPr>
          <a:xfrm>
            <a:off x="635057" y="2142235"/>
            <a:ext cx="3510455" cy="2664194"/>
          </a:xfrm>
          <a:prstGeom prst="rect">
            <a:avLst/>
          </a:prstGeom>
          <a:solidFill>
            <a:schemeClr val="bg1">
              <a:lumMod val="85000"/>
            </a:schemeClr>
          </a:solidFill>
          <a:ln w="28575">
            <a:noFill/>
            <a:prstDash val="dash"/>
          </a:ln>
          <a:effectLst/>
        </p:spPr>
        <p:style>
          <a:lnRef idx="1">
            <a:schemeClr val="accent3"/>
          </a:lnRef>
          <a:fillRef idx="3">
            <a:schemeClr val="accent3"/>
          </a:fillRef>
          <a:effectRef idx="2">
            <a:schemeClr val="accent3"/>
          </a:effectRef>
          <a:fontRef idx="minor">
            <a:schemeClr val="lt1"/>
          </a:fontRef>
        </p:style>
        <p:txBody>
          <a:bodyPr lIns="0" tIns="0" rIns="0" bIns="118841" rtlCol="0" anchor="b" anchorCtr="0"/>
          <a:lstStyle/>
          <a:p>
            <a:pPr algn="ctr"/>
            <a:endParaRPr lang="en-US" sz="1600" b="1">
              <a:solidFill>
                <a:srgbClr val="717074"/>
              </a:solidFill>
              <a:latin typeface="Metropolis"/>
              <a:ea typeface="Gotham Rounded Book" charset="0"/>
              <a:cs typeface="Gotham Rounded Book" charset="0"/>
            </a:endParaRPr>
          </a:p>
        </p:txBody>
      </p:sp>
      <p:grpSp>
        <p:nvGrpSpPr>
          <p:cNvPr id="6" name="Group 5">
            <a:extLst>
              <a:ext uri="{FF2B5EF4-FFF2-40B4-BE49-F238E27FC236}">
                <a16:creationId xmlns:a16="http://schemas.microsoft.com/office/drawing/2014/main" id="{51A3BA9C-AC8E-294E-938D-46F9ECE2DFBE}"/>
              </a:ext>
            </a:extLst>
          </p:cNvPr>
          <p:cNvGrpSpPr/>
          <p:nvPr/>
        </p:nvGrpSpPr>
        <p:grpSpPr>
          <a:xfrm>
            <a:off x="934657" y="1379742"/>
            <a:ext cx="396412" cy="396570"/>
            <a:chOff x="2159140" y="7009631"/>
            <a:chExt cx="4501800" cy="4503600"/>
          </a:xfrm>
          <a:solidFill>
            <a:schemeClr val="tx1"/>
          </a:solidFill>
        </p:grpSpPr>
        <p:sp>
          <p:nvSpPr>
            <p:cNvPr id="7" name="Freeform: Shape 6">
              <a:extLst>
                <a:ext uri="{FF2B5EF4-FFF2-40B4-BE49-F238E27FC236}">
                  <a16:creationId xmlns:a16="http://schemas.microsoft.com/office/drawing/2014/main" id="{F50BE4A1-5938-C54E-895C-9365170842D1}"/>
                </a:ext>
              </a:extLst>
            </p:cNvPr>
            <p:cNvSpPr/>
            <p:nvPr/>
          </p:nvSpPr>
          <p:spPr>
            <a:xfrm>
              <a:off x="2159140" y="7009631"/>
              <a:ext cx="4501800" cy="4503600"/>
            </a:xfrm>
            <a:custGeom>
              <a:avLst/>
              <a:gdLst/>
              <a:ahLst/>
              <a:cxnLst>
                <a:cxn ang="3cd4">
                  <a:pos x="hc" y="t"/>
                </a:cxn>
                <a:cxn ang="cd2">
                  <a:pos x="l" y="vc"/>
                </a:cxn>
                <a:cxn ang="cd4">
                  <a:pos x="hc" y="b"/>
                </a:cxn>
                <a:cxn ang="0">
                  <a:pos x="r" y="vc"/>
                </a:cxn>
              </a:cxnLst>
              <a:rect l="l" t="t" r="r" b="b"/>
              <a:pathLst>
                <a:path w="12506" h="12511">
                  <a:moveTo>
                    <a:pt x="11985" y="521"/>
                  </a:moveTo>
                  <a:lnTo>
                    <a:pt x="11985" y="11990"/>
                  </a:lnTo>
                  <a:lnTo>
                    <a:pt x="517" y="11990"/>
                  </a:lnTo>
                  <a:lnTo>
                    <a:pt x="517" y="521"/>
                  </a:lnTo>
                  <a:close/>
                  <a:moveTo>
                    <a:pt x="12506" y="0"/>
                  </a:moveTo>
                  <a:lnTo>
                    <a:pt x="0" y="0"/>
                  </a:lnTo>
                  <a:lnTo>
                    <a:pt x="0" y="12511"/>
                  </a:lnTo>
                  <a:lnTo>
                    <a:pt x="12506" y="1251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8" name="Freeform: Shape 7">
              <a:extLst>
                <a:ext uri="{FF2B5EF4-FFF2-40B4-BE49-F238E27FC236}">
                  <a16:creationId xmlns:a16="http://schemas.microsoft.com/office/drawing/2014/main" id="{4064A24D-6214-B04D-8180-435DACAE646A}"/>
                </a:ext>
              </a:extLst>
            </p:cNvPr>
            <p:cNvSpPr/>
            <p:nvPr/>
          </p:nvSpPr>
          <p:spPr>
            <a:xfrm>
              <a:off x="2739820" y="8364671"/>
              <a:ext cx="3336120" cy="914400"/>
            </a:xfrm>
            <a:custGeom>
              <a:avLst/>
              <a:gdLst/>
              <a:ahLst/>
              <a:cxnLst>
                <a:cxn ang="3cd4">
                  <a:pos x="hc" y="t"/>
                </a:cxn>
                <a:cxn ang="cd2">
                  <a:pos x="l" y="vc"/>
                </a:cxn>
                <a:cxn ang="cd4">
                  <a:pos x="hc" y="b"/>
                </a:cxn>
                <a:cxn ang="0">
                  <a:pos x="r" y="vc"/>
                </a:cxn>
              </a:cxnLst>
              <a:rect l="l" t="t" r="r" b="b"/>
              <a:pathLst>
                <a:path w="9268" h="2541">
                  <a:moveTo>
                    <a:pt x="0" y="1269"/>
                  </a:moveTo>
                  <a:lnTo>
                    <a:pt x="1272" y="2541"/>
                  </a:lnTo>
                  <a:lnTo>
                    <a:pt x="1272" y="1848"/>
                  </a:lnTo>
                  <a:lnTo>
                    <a:pt x="9268" y="1848"/>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9" name="Freeform: Shape 8">
              <a:extLst>
                <a:ext uri="{FF2B5EF4-FFF2-40B4-BE49-F238E27FC236}">
                  <a16:creationId xmlns:a16="http://schemas.microsoft.com/office/drawing/2014/main" id="{36F5A22E-AA2A-0F45-AD32-F81927D35781}"/>
                </a:ext>
              </a:extLst>
            </p:cNvPr>
            <p:cNvSpPr/>
            <p:nvPr/>
          </p:nvSpPr>
          <p:spPr>
            <a:xfrm>
              <a:off x="2739820" y="10077192"/>
              <a:ext cx="3336120" cy="914400"/>
            </a:xfrm>
            <a:custGeom>
              <a:avLst/>
              <a:gdLst/>
              <a:ahLst/>
              <a:cxnLst>
                <a:cxn ang="3cd4">
                  <a:pos x="hc" y="t"/>
                </a:cxn>
                <a:cxn ang="cd2">
                  <a:pos x="l" y="vc"/>
                </a:cxn>
                <a:cxn ang="cd4">
                  <a:pos x="hc" y="b"/>
                </a:cxn>
                <a:cxn ang="0">
                  <a:pos x="r" y="vc"/>
                </a:cxn>
              </a:cxnLst>
              <a:rect l="l" t="t" r="r" b="b"/>
              <a:pathLst>
                <a:path w="9268" h="2541">
                  <a:moveTo>
                    <a:pt x="0" y="1273"/>
                  </a:moveTo>
                  <a:lnTo>
                    <a:pt x="1272" y="2541"/>
                  </a:lnTo>
                  <a:lnTo>
                    <a:pt x="1272" y="1847"/>
                  </a:lnTo>
                  <a:lnTo>
                    <a:pt x="9268" y="1847"/>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0" name="Freeform: Shape 9">
              <a:extLst>
                <a:ext uri="{FF2B5EF4-FFF2-40B4-BE49-F238E27FC236}">
                  <a16:creationId xmlns:a16="http://schemas.microsoft.com/office/drawing/2014/main" id="{9EC6A22C-3C13-F442-B5D1-91FEBB488FDA}"/>
                </a:ext>
              </a:extLst>
            </p:cNvPr>
            <p:cNvSpPr/>
            <p:nvPr/>
          </p:nvSpPr>
          <p:spPr>
            <a:xfrm>
              <a:off x="2739820" y="9220392"/>
              <a:ext cx="3336120" cy="914400"/>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52"/>
                  </a:lnTo>
                  <a:lnTo>
                    <a:pt x="7995" y="1852"/>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1" name="Freeform: Shape 10">
              <a:extLst>
                <a:ext uri="{FF2B5EF4-FFF2-40B4-BE49-F238E27FC236}">
                  <a16:creationId xmlns:a16="http://schemas.microsoft.com/office/drawing/2014/main" id="{15FAA88F-904C-6141-8C07-997573E5FF1C}"/>
                </a:ext>
              </a:extLst>
            </p:cNvPr>
            <p:cNvSpPr/>
            <p:nvPr/>
          </p:nvSpPr>
          <p:spPr>
            <a:xfrm>
              <a:off x="2739823" y="7507512"/>
              <a:ext cx="3325998" cy="914401"/>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48"/>
                  </a:lnTo>
                  <a:lnTo>
                    <a:pt x="7995" y="1848"/>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grpSp>
      <p:cxnSp>
        <p:nvCxnSpPr>
          <p:cNvPr id="12" name="Straight Connector 11">
            <a:extLst>
              <a:ext uri="{FF2B5EF4-FFF2-40B4-BE49-F238E27FC236}">
                <a16:creationId xmlns:a16="http://schemas.microsoft.com/office/drawing/2014/main" id="{32100861-3C48-F546-B29E-BF3AD3BBFBAD}"/>
              </a:ext>
            </a:extLst>
          </p:cNvPr>
          <p:cNvCxnSpPr>
            <a:cxnSpLocks/>
            <a:endCxn id="7" idx="2"/>
          </p:cNvCxnSpPr>
          <p:nvPr/>
        </p:nvCxnSpPr>
        <p:spPr bwMode="gray">
          <a:xfrm flipH="1" flipV="1">
            <a:off x="1132863" y="1776312"/>
            <a:ext cx="234428" cy="429509"/>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4C7F112F-0B4E-2E41-B326-C974ABC7467C}"/>
              </a:ext>
            </a:extLst>
          </p:cNvPr>
          <p:cNvCxnSpPr>
            <a:cxnSpLocks/>
          </p:cNvCxnSpPr>
          <p:nvPr/>
        </p:nvCxnSpPr>
        <p:spPr bwMode="gray">
          <a:xfrm flipV="1">
            <a:off x="2040965" y="3316103"/>
            <a:ext cx="0" cy="354179"/>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7" name="Rectangle 16">
            <a:extLst>
              <a:ext uri="{FF2B5EF4-FFF2-40B4-BE49-F238E27FC236}">
                <a16:creationId xmlns:a16="http://schemas.microsoft.com/office/drawing/2014/main" id="{646207F8-93A3-864A-8DA6-2B2AD1368FB1}"/>
              </a:ext>
            </a:extLst>
          </p:cNvPr>
          <p:cNvSpPr/>
          <p:nvPr/>
        </p:nvSpPr>
        <p:spPr bwMode="auto">
          <a:xfrm>
            <a:off x="457743" y="2713520"/>
            <a:ext cx="3942730" cy="369404"/>
          </a:xfrm>
          <a:prstGeom prst="rect">
            <a:avLst/>
          </a:prstGeom>
          <a:solidFill>
            <a:schemeClr val="accent1">
              <a:lumMod val="50000"/>
            </a:schemeClr>
          </a:solidFill>
          <a:ln>
            <a:solidFill>
              <a:schemeClr val="accent1">
                <a:lumMod val="50000"/>
              </a:schemeClr>
            </a:solidFill>
            <a:miter lim="800000"/>
            <a:headEnd/>
            <a:tailEnd/>
          </a:ln>
        </p:spPr>
        <p:style>
          <a:lnRef idx="2">
            <a:schemeClr val="dk1"/>
          </a:lnRef>
          <a:fillRef idx="1">
            <a:schemeClr val="lt1"/>
          </a:fillRef>
          <a:effectRef idx="0">
            <a:schemeClr val="dk1"/>
          </a:effectRef>
          <a:fontRef idx="minor">
            <a:schemeClr val="dk1"/>
          </a:fontRef>
        </p:style>
        <p:txBody>
          <a:bodyPr wrap="none" lIns="0" tIns="0" rIns="0" bIns="0" rtlCol="0" anchor="ctr"/>
          <a:lstStyle/>
          <a:p>
            <a:pPr algn="ctr"/>
            <a:r>
              <a:rPr lang="en-US" sz="1100" err="1">
                <a:solidFill>
                  <a:prstClr val="white"/>
                </a:solidFill>
                <a:latin typeface="Metropolis"/>
                <a:ea typeface="Gotham Rounded Book" charset="0"/>
                <a:cs typeface="Gotham Rounded Book" charset="0"/>
              </a:rPr>
              <a:t>vSS</a:t>
            </a:r>
            <a:r>
              <a:rPr lang="en-US" sz="1100">
                <a:solidFill>
                  <a:prstClr val="white"/>
                </a:solidFill>
                <a:latin typeface="Metropolis"/>
                <a:ea typeface="Gotham Rounded Book" charset="0"/>
                <a:cs typeface="Gotham Rounded Book" charset="0"/>
              </a:rPr>
              <a:t> / </a:t>
            </a:r>
            <a:r>
              <a:rPr lang="en-US" sz="1100" err="1">
                <a:solidFill>
                  <a:prstClr val="white"/>
                </a:solidFill>
                <a:latin typeface="Metropolis"/>
                <a:ea typeface="Gotham Rounded Book" charset="0"/>
                <a:cs typeface="Gotham Rounded Book" charset="0"/>
              </a:rPr>
              <a:t>vDS</a:t>
            </a:r>
            <a:endParaRPr lang="en-US" sz="1100">
              <a:solidFill>
                <a:prstClr val="white"/>
              </a:solidFill>
              <a:latin typeface="Metropolis"/>
              <a:ea typeface="Gotham Rounded Book" charset="0"/>
              <a:cs typeface="Gotham Rounded Book" charset="0"/>
            </a:endParaRPr>
          </a:p>
        </p:txBody>
      </p:sp>
      <p:sp>
        <p:nvSpPr>
          <p:cNvPr id="18" name="Rectangle 17">
            <a:extLst>
              <a:ext uri="{FF2B5EF4-FFF2-40B4-BE49-F238E27FC236}">
                <a16:creationId xmlns:a16="http://schemas.microsoft.com/office/drawing/2014/main" id="{B3F58026-D829-F148-A345-EE7A39F90890}"/>
              </a:ext>
            </a:extLst>
          </p:cNvPr>
          <p:cNvSpPr/>
          <p:nvPr/>
        </p:nvSpPr>
        <p:spPr bwMode="gray">
          <a:xfrm>
            <a:off x="1483765" y="2543889"/>
            <a:ext cx="1666875" cy="233570"/>
          </a:xfrm>
          <a:prstGeom prst="rect">
            <a:avLst/>
          </a:prstGeom>
          <a:solidFill>
            <a:srgbClr val="820024"/>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Uplink Port Group</a:t>
            </a:r>
          </a:p>
        </p:txBody>
      </p:sp>
      <p:sp>
        <p:nvSpPr>
          <p:cNvPr id="19" name="Freeform 21">
            <a:extLst>
              <a:ext uri="{FF2B5EF4-FFF2-40B4-BE49-F238E27FC236}">
                <a16:creationId xmlns:a16="http://schemas.microsoft.com/office/drawing/2014/main" id="{AC066059-DE91-E04F-8505-88C6DBB72870}"/>
              </a:ext>
            </a:extLst>
          </p:cNvPr>
          <p:cNvSpPr>
            <a:spLocks noChangeAspect="1" noEditPoints="1"/>
          </p:cNvSpPr>
          <p:nvPr/>
        </p:nvSpPr>
        <p:spPr bwMode="auto">
          <a:xfrm>
            <a:off x="1290486" y="2188449"/>
            <a:ext cx="308460" cy="232520"/>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cxnSp>
        <p:nvCxnSpPr>
          <p:cNvPr id="20" name="Straight Connector 19">
            <a:extLst>
              <a:ext uri="{FF2B5EF4-FFF2-40B4-BE49-F238E27FC236}">
                <a16:creationId xmlns:a16="http://schemas.microsoft.com/office/drawing/2014/main" id="{CCA798E4-576C-394C-A163-72D73A99AF96}"/>
              </a:ext>
            </a:extLst>
          </p:cNvPr>
          <p:cNvCxnSpPr>
            <a:cxnSpLocks/>
          </p:cNvCxnSpPr>
          <p:nvPr/>
        </p:nvCxnSpPr>
        <p:spPr bwMode="gray">
          <a:xfrm flipH="1" flipV="1">
            <a:off x="1553503" y="2451293"/>
            <a:ext cx="273216" cy="10158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7FB79486-E25C-C741-815E-7375A2B32048}"/>
              </a:ext>
            </a:extLst>
          </p:cNvPr>
          <p:cNvCxnSpPr>
            <a:cxnSpLocks/>
          </p:cNvCxnSpPr>
          <p:nvPr/>
        </p:nvCxnSpPr>
        <p:spPr bwMode="gray">
          <a:xfrm flipH="1">
            <a:off x="1967578" y="2420969"/>
            <a:ext cx="425508" cy="12292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462ED1C0-DE7C-E540-9EA1-E348847647DB}"/>
              </a:ext>
            </a:extLst>
          </p:cNvPr>
          <p:cNvCxnSpPr>
            <a:cxnSpLocks/>
            <a:endCxn id="57" idx="2"/>
          </p:cNvCxnSpPr>
          <p:nvPr/>
        </p:nvCxnSpPr>
        <p:spPr bwMode="gray">
          <a:xfrm flipV="1">
            <a:off x="2295403" y="1764844"/>
            <a:ext cx="235739" cy="449905"/>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4" name="Rectangle 23">
            <a:extLst>
              <a:ext uri="{FF2B5EF4-FFF2-40B4-BE49-F238E27FC236}">
                <a16:creationId xmlns:a16="http://schemas.microsoft.com/office/drawing/2014/main" id="{658D3BC2-CBCB-284E-9EBE-20C884454EA1}"/>
              </a:ext>
            </a:extLst>
          </p:cNvPr>
          <p:cNvSpPr/>
          <p:nvPr/>
        </p:nvSpPr>
        <p:spPr bwMode="gray">
          <a:xfrm>
            <a:off x="1483765" y="3074795"/>
            <a:ext cx="1666875" cy="233885"/>
          </a:xfrm>
          <a:prstGeom prst="rect">
            <a:avLst/>
          </a:prstGeom>
          <a:solidFill>
            <a:schemeClr val="accent4"/>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000"/>
              <a:t>Test Port Group</a:t>
            </a:r>
          </a:p>
        </p:txBody>
      </p:sp>
      <p:sp>
        <p:nvSpPr>
          <p:cNvPr id="32" name="Rectangle 31">
            <a:extLst>
              <a:ext uri="{FF2B5EF4-FFF2-40B4-BE49-F238E27FC236}">
                <a16:creationId xmlns:a16="http://schemas.microsoft.com/office/drawing/2014/main" id="{E2FBECB3-BA4B-C74C-91E4-DDF51BE0115B}"/>
              </a:ext>
            </a:extLst>
          </p:cNvPr>
          <p:cNvSpPr/>
          <p:nvPr/>
        </p:nvSpPr>
        <p:spPr>
          <a:xfrm>
            <a:off x="619412" y="2181413"/>
            <a:ext cx="793226" cy="261610"/>
          </a:xfrm>
          <a:prstGeom prst="rect">
            <a:avLst/>
          </a:prstGeom>
        </p:spPr>
        <p:txBody>
          <a:bodyPr wrap="square">
            <a:spAutoFit/>
          </a:bodyPr>
          <a:lstStyle/>
          <a:p>
            <a:pPr algn="ctr"/>
            <a:r>
              <a:rPr lang="en-US" sz="1100" b="1">
                <a:latin typeface="Metropolis" pitchFamily="2" charset="77"/>
              </a:rPr>
              <a:t>vmnic0</a:t>
            </a:r>
            <a:endParaRPr lang="en-GB" sz="1100" b="1">
              <a:latin typeface="Metropolis" pitchFamily="2" charset="77"/>
            </a:endParaRPr>
          </a:p>
        </p:txBody>
      </p:sp>
      <p:sp>
        <p:nvSpPr>
          <p:cNvPr id="33" name="Rectangle 32">
            <a:extLst>
              <a:ext uri="{FF2B5EF4-FFF2-40B4-BE49-F238E27FC236}">
                <a16:creationId xmlns:a16="http://schemas.microsoft.com/office/drawing/2014/main" id="{9BE92C7B-E265-1442-84E4-ED5DBBF74721}"/>
              </a:ext>
            </a:extLst>
          </p:cNvPr>
          <p:cNvSpPr/>
          <p:nvPr/>
        </p:nvSpPr>
        <p:spPr>
          <a:xfrm>
            <a:off x="2388245" y="2166341"/>
            <a:ext cx="793226" cy="261610"/>
          </a:xfrm>
          <a:prstGeom prst="rect">
            <a:avLst/>
          </a:prstGeom>
        </p:spPr>
        <p:txBody>
          <a:bodyPr wrap="square">
            <a:spAutoFit/>
          </a:bodyPr>
          <a:lstStyle/>
          <a:p>
            <a:pPr algn="ctr"/>
            <a:r>
              <a:rPr lang="en-US" sz="1100" b="1">
                <a:latin typeface="Metropolis" pitchFamily="2" charset="77"/>
              </a:rPr>
              <a:t>vmnic1</a:t>
            </a:r>
            <a:endParaRPr lang="en-GB" sz="1100" b="1">
              <a:latin typeface="Metropolis" pitchFamily="2" charset="77"/>
            </a:endParaRPr>
          </a:p>
        </p:txBody>
      </p:sp>
      <p:grpSp>
        <p:nvGrpSpPr>
          <p:cNvPr id="56" name="Group 55">
            <a:extLst>
              <a:ext uri="{FF2B5EF4-FFF2-40B4-BE49-F238E27FC236}">
                <a16:creationId xmlns:a16="http://schemas.microsoft.com/office/drawing/2014/main" id="{46A5B25B-098F-AD4D-B7F0-CA140FB75180}"/>
              </a:ext>
            </a:extLst>
          </p:cNvPr>
          <p:cNvGrpSpPr/>
          <p:nvPr/>
        </p:nvGrpSpPr>
        <p:grpSpPr>
          <a:xfrm>
            <a:off x="2332936" y="1368274"/>
            <a:ext cx="396412" cy="396570"/>
            <a:chOff x="2159140" y="7009631"/>
            <a:chExt cx="4501800" cy="4503600"/>
          </a:xfrm>
          <a:solidFill>
            <a:schemeClr val="tx1"/>
          </a:solidFill>
        </p:grpSpPr>
        <p:sp>
          <p:nvSpPr>
            <p:cNvPr id="57" name="Freeform: Shape 6">
              <a:extLst>
                <a:ext uri="{FF2B5EF4-FFF2-40B4-BE49-F238E27FC236}">
                  <a16:creationId xmlns:a16="http://schemas.microsoft.com/office/drawing/2014/main" id="{3A32F4F6-161C-7947-9117-5D67CFB06A72}"/>
                </a:ext>
              </a:extLst>
            </p:cNvPr>
            <p:cNvSpPr/>
            <p:nvPr/>
          </p:nvSpPr>
          <p:spPr>
            <a:xfrm>
              <a:off x="2159140" y="7009631"/>
              <a:ext cx="4501800" cy="4503600"/>
            </a:xfrm>
            <a:custGeom>
              <a:avLst/>
              <a:gdLst/>
              <a:ahLst/>
              <a:cxnLst>
                <a:cxn ang="3cd4">
                  <a:pos x="hc" y="t"/>
                </a:cxn>
                <a:cxn ang="cd2">
                  <a:pos x="l" y="vc"/>
                </a:cxn>
                <a:cxn ang="cd4">
                  <a:pos x="hc" y="b"/>
                </a:cxn>
                <a:cxn ang="0">
                  <a:pos x="r" y="vc"/>
                </a:cxn>
              </a:cxnLst>
              <a:rect l="l" t="t" r="r" b="b"/>
              <a:pathLst>
                <a:path w="12506" h="12511">
                  <a:moveTo>
                    <a:pt x="11985" y="521"/>
                  </a:moveTo>
                  <a:lnTo>
                    <a:pt x="11985" y="11990"/>
                  </a:lnTo>
                  <a:lnTo>
                    <a:pt x="517" y="11990"/>
                  </a:lnTo>
                  <a:lnTo>
                    <a:pt x="517" y="521"/>
                  </a:lnTo>
                  <a:close/>
                  <a:moveTo>
                    <a:pt x="12506" y="0"/>
                  </a:moveTo>
                  <a:lnTo>
                    <a:pt x="0" y="0"/>
                  </a:lnTo>
                  <a:lnTo>
                    <a:pt x="0" y="12511"/>
                  </a:lnTo>
                  <a:lnTo>
                    <a:pt x="12506" y="1251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58" name="Freeform: Shape 7">
              <a:extLst>
                <a:ext uri="{FF2B5EF4-FFF2-40B4-BE49-F238E27FC236}">
                  <a16:creationId xmlns:a16="http://schemas.microsoft.com/office/drawing/2014/main" id="{8B28F522-C0A3-B543-B2FD-7C5917C35091}"/>
                </a:ext>
              </a:extLst>
            </p:cNvPr>
            <p:cNvSpPr/>
            <p:nvPr/>
          </p:nvSpPr>
          <p:spPr>
            <a:xfrm>
              <a:off x="2739820" y="8364671"/>
              <a:ext cx="3336120" cy="914400"/>
            </a:xfrm>
            <a:custGeom>
              <a:avLst/>
              <a:gdLst/>
              <a:ahLst/>
              <a:cxnLst>
                <a:cxn ang="3cd4">
                  <a:pos x="hc" y="t"/>
                </a:cxn>
                <a:cxn ang="cd2">
                  <a:pos x="l" y="vc"/>
                </a:cxn>
                <a:cxn ang="cd4">
                  <a:pos x="hc" y="b"/>
                </a:cxn>
                <a:cxn ang="0">
                  <a:pos x="r" y="vc"/>
                </a:cxn>
              </a:cxnLst>
              <a:rect l="l" t="t" r="r" b="b"/>
              <a:pathLst>
                <a:path w="9268" h="2541">
                  <a:moveTo>
                    <a:pt x="0" y="1269"/>
                  </a:moveTo>
                  <a:lnTo>
                    <a:pt x="1272" y="2541"/>
                  </a:lnTo>
                  <a:lnTo>
                    <a:pt x="1272" y="1848"/>
                  </a:lnTo>
                  <a:lnTo>
                    <a:pt x="9268" y="1848"/>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59" name="Freeform: Shape 8">
              <a:extLst>
                <a:ext uri="{FF2B5EF4-FFF2-40B4-BE49-F238E27FC236}">
                  <a16:creationId xmlns:a16="http://schemas.microsoft.com/office/drawing/2014/main" id="{FF2E2219-DB02-224B-9541-34CBF2D77828}"/>
                </a:ext>
              </a:extLst>
            </p:cNvPr>
            <p:cNvSpPr/>
            <p:nvPr/>
          </p:nvSpPr>
          <p:spPr>
            <a:xfrm>
              <a:off x="2739820" y="10077192"/>
              <a:ext cx="3336120" cy="914400"/>
            </a:xfrm>
            <a:custGeom>
              <a:avLst/>
              <a:gdLst/>
              <a:ahLst/>
              <a:cxnLst>
                <a:cxn ang="3cd4">
                  <a:pos x="hc" y="t"/>
                </a:cxn>
                <a:cxn ang="cd2">
                  <a:pos x="l" y="vc"/>
                </a:cxn>
                <a:cxn ang="cd4">
                  <a:pos x="hc" y="b"/>
                </a:cxn>
                <a:cxn ang="0">
                  <a:pos x="r" y="vc"/>
                </a:cxn>
              </a:cxnLst>
              <a:rect l="l" t="t" r="r" b="b"/>
              <a:pathLst>
                <a:path w="9268" h="2541">
                  <a:moveTo>
                    <a:pt x="0" y="1273"/>
                  </a:moveTo>
                  <a:lnTo>
                    <a:pt x="1272" y="2541"/>
                  </a:lnTo>
                  <a:lnTo>
                    <a:pt x="1272" y="1847"/>
                  </a:lnTo>
                  <a:lnTo>
                    <a:pt x="9268" y="1847"/>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60" name="Freeform: Shape 9">
              <a:extLst>
                <a:ext uri="{FF2B5EF4-FFF2-40B4-BE49-F238E27FC236}">
                  <a16:creationId xmlns:a16="http://schemas.microsoft.com/office/drawing/2014/main" id="{E67D157E-3ADE-4F46-8605-2411ED25CBE8}"/>
                </a:ext>
              </a:extLst>
            </p:cNvPr>
            <p:cNvSpPr/>
            <p:nvPr/>
          </p:nvSpPr>
          <p:spPr>
            <a:xfrm>
              <a:off x="2739820" y="9220392"/>
              <a:ext cx="3336120" cy="914400"/>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52"/>
                  </a:lnTo>
                  <a:lnTo>
                    <a:pt x="7995" y="1852"/>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61" name="Freeform: Shape 10">
              <a:extLst>
                <a:ext uri="{FF2B5EF4-FFF2-40B4-BE49-F238E27FC236}">
                  <a16:creationId xmlns:a16="http://schemas.microsoft.com/office/drawing/2014/main" id="{75C18E3B-2150-E64F-A5C6-BE04EC9A1BC4}"/>
                </a:ext>
              </a:extLst>
            </p:cNvPr>
            <p:cNvSpPr/>
            <p:nvPr/>
          </p:nvSpPr>
          <p:spPr>
            <a:xfrm>
              <a:off x="2739823" y="7507512"/>
              <a:ext cx="3325998" cy="914401"/>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48"/>
                  </a:lnTo>
                  <a:lnTo>
                    <a:pt x="7995" y="1848"/>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grpSp>
      <p:sp>
        <p:nvSpPr>
          <p:cNvPr id="64" name="Freeform 21">
            <a:extLst>
              <a:ext uri="{FF2B5EF4-FFF2-40B4-BE49-F238E27FC236}">
                <a16:creationId xmlns:a16="http://schemas.microsoft.com/office/drawing/2014/main" id="{CB9EC709-FE15-3D42-B3B4-CDD77FABE8EF}"/>
              </a:ext>
            </a:extLst>
          </p:cNvPr>
          <p:cNvSpPr>
            <a:spLocks noChangeAspect="1" noEditPoints="1"/>
          </p:cNvSpPr>
          <p:nvPr/>
        </p:nvSpPr>
        <p:spPr bwMode="auto">
          <a:xfrm>
            <a:off x="2225485" y="2186764"/>
            <a:ext cx="308460" cy="249980"/>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65" name="Rectangle 64">
            <a:extLst>
              <a:ext uri="{FF2B5EF4-FFF2-40B4-BE49-F238E27FC236}">
                <a16:creationId xmlns:a16="http://schemas.microsoft.com/office/drawing/2014/main" id="{2E039C8A-B445-C94E-BC06-85AED453882B}"/>
              </a:ext>
            </a:extLst>
          </p:cNvPr>
          <p:cNvSpPr/>
          <p:nvPr/>
        </p:nvSpPr>
        <p:spPr>
          <a:xfrm>
            <a:off x="1366073" y="1353167"/>
            <a:ext cx="924494" cy="461665"/>
          </a:xfrm>
          <a:prstGeom prst="rect">
            <a:avLst/>
          </a:prstGeom>
        </p:spPr>
        <p:txBody>
          <a:bodyPr wrap="square">
            <a:spAutoFit/>
          </a:bodyPr>
          <a:lstStyle/>
          <a:p>
            <a:pPr algn="ctr"/>
            <a:r>
              <a:rPr lang="en-US" sz="1200">
                <a:solidFill>
                  <a:schemeClr val="tx2"/>
                </a:solidFill>
              </a:rPr>
              <a:t>Physical </a:t>
            </a:r>
          </a:p>
          <a:p>
            <a:pPr algn="ctr"/>
            <a:r>
              <a:rPr lang="en-US" sz="1200">
                <a:solidFill>
                  <a:schemeClr val="tx2"/>
                </a:solidFill>
              </a:rPr>
              <a:t>Switches</a:t>
            </a:r>
          </a:p>
        </p:txBody>
      </p:sp>
      <p:sp>
        <p:nvSpPr>
          <p:cNvPr id="66" name="Rectangle 65">
            <a:extLst>
              <a:ext uri="{FF2B5EF4-FFF2-40B4-BE49-F238E27FC236}">
                <a16:creationId xmlns:a16="http://schemas.microsoft.com/office/drawing/2014/main" id="{B765A2ED-1C73-CA4D-AA6A-4D297FE6F33F}"/>
              </a:ext>
            </a:extLst>
          </p:cNvPr>
          <p:cNvSpPr/>
          <p:nvPr/>
        </p:nvSpPr>
        <p:spPr>
          <a:xfrm>
            <a:off x="1722087" y="4437096"/>
            <a:ext cx="1301958" cy="369332"/>
          </a:xfrm>
          <a:prstGeom prst="rect">
            <a:avLst/>
          </a:prstGeom>
        </p:spPr>
        <p:txBody>
          <a:bodyPr wrap="none">
            <a:spAutoFit/>
          </a:bodyPr>
          <a:lstStyle/>
          <a:p>
            <a:pPr algn="ctr"/>
            <a:r>
              <a:rPr lang="en-US" b="1" dirty="0" err="1">
                <a:solidFill>
                  <a:srgbClr val="717074"/>
                </a:solidFill>
                <a:ea typeface="Gotham Rounded Book" charset="0"/>
                <a:cs typeface="Gotham Rounded Book" charset="0"/>
              </a:rPr>
              <a:t>ESXi</a:t>
            </a:r>
            <a:r>
              <a:rPr lang="en-US" b="1" dirty="0">
                <a:solidFill>
                  <a:srgbClr val="717074"/>
                </a:solidFill>
                <a:ea typeface="Gotham Rounded Book" charset="0"/>
                <a:cs typeface="Gotham Rounded Book" charset="0"/>
              </a:rPr>
              <a:t> Host</a:t>
            </a:r>
          </a:p>
        </p:txBody>
      </p:sp>
      <p:grpSp>
        <p:nvGrpSpPr>
          <p:cNvPr id="79" name="Group 78">
            <a:extLst>
              <a:ext uri="{FF2B5EF4-FFF2-40B4-BE49-F238E27FC236}">
                <a16:creationId xmlns:a16="http://schemas.microsoft.com/office/drawing/2014/main" id="{FC07CC52-6B0C-934D-A4D7-4A28D4C931BA}"/>
              </a:ext>
            </a:extLst>
          </p:cNvPr>
          <p:cNvGrpSpPr/>
          <p:nvPr/>
        </p:nvGrpSpPr>
        <p:grpSpPr>
          <a:xfrm>
            <a:off x="1788342" y="3686071"/>
            <a:ext cx="475288" cy="475288"/>
            <a:chOff x="6490447" y="2136284"/>
            <a:chExt cx="1828959" cy="1828959"/>
          </a:xfrm>
        </p:grpSpPr>
        <p:sp>
          <p:nvSpPr>
            <p:cNvPr id="77" name="Oval 76">
              <a:extLst>
                <a:ext uri="{FF2B5EF4-FFF2-40B4-BE49-F238E27FC236}">
                  <a16:creationId xmlns:a16="http://schemas.microsoft.com/office/drawing/2014/main" id="{E2B5727F-D82D-9E4E-B74E-71070957070D}"/>
                </a:ext>
              </a:extLst>
            </p:cNvPr>
            <p:cNvSpPr/>
            <p:nvPr/>
          </p:nvSpPr>
          <p:spPr>
            <a:xfrm>
              <a:off x="6490447" y="2136284"/>
              <a:ext cx="1828959" cy="1828959"/>
            </a:xfrm>
            <a:prstGeom prst="ellipse">
              <a:avLst/>
            </a:prstGeom>
            <a:solidFill>
              <a:schemeClr val="accent4"/>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78" name="Freeform 5">
              <a:extLst>
                <a:ext uri="{FF2B5EF4-FFF2-40B4-BE49-F238E27FC236}">
                  <a16:creationId xmlns:a16="http://schemas.microsoft.com/office/drawing/2014/main" id="{B4AE39C6-7D46-644C-965D-DA6FCDBD71C3}"/>
                </a:ext>
              </a:extLst>
            </p:cNvPr>
            <p:cNvSpPr>
              <a:spLocks noChangeAspect="1" noEditPoints="1"/>
            </p:cNvSpPr>
            <p:nvPr/>
          </p:nvSpPr>
          <p:spPr bwMode="auto">
            <a:xfrm>
              <a:off x="6857538" y="2502679"/>
              <a:ext cx="1096167" cy="1096167"/>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cxnSp>
        <p:nvCxnSpPr>
          <p:cNvPr id="83" name="Straight Connector 82">
            <a:extLst>
              <a:ext uri="{FF2B5EF4-FFF2-40B4-BE49-F238E27FC236}">
                <a16:creationId xmlns:a16="http://schemas.microsoft.com/office/drawing/2014/main" id="{9D56808A-DCA0-BD42-A412-677FCCCAA410}"/>
              </a:ext>
            </a:extLst>
          </p:cNvPr>
          <p:cNvCxnSpPr>
            <a:cxnSpLocks/>
          </p:cNvCxnSpPr>
          <p:nvPr/>
        </p:nvCxnSpPr>
        <p:spPr bwMode="gray">
          <a:xfrm flipV="1">
            <a:off x="2885730" y="3306271"/>
            <a:ext cx="0" cy="354179"/>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84" name="Group 83">
            <a:extLst>
              <a:ext uri="{FF2B5EF4-FFF2-40B4-BE49-F238E27FC236}">
                <a16:creationId xmlns:a16="http://schemas.microsoft.com/office/drawing/2014/main" id="{FD397572-B8AE-4342-A17F-FC4A427975BC}"/>
              </a:ext>
            </a:extLst>
          </p:cNvPr>
          <p:cNvGrpSpPr/>
          <p:nvPr/>
        </p:nvGrpSpPr>
        <p:grpSpPr>
          <a:xfrm>
            <a:off x="2647316" y="3676239"/>
            <a:ext cx="475288" cy="475288"/>
            <a:chOff x="6490447" y="2136284"/>
            <a:chExt cx="1828959" cy="1828959"/>
          </a:xfrm>
        </p:grpSpPr>
        <p:sp>
          <p:nvSpPr>
            <p:cNvPr id="85" name="Oval 84">
              <a:extLst>
                <a:ext uri="{FF2B5EF4-FFF2-40B4-BE49-F238E27FC236}">
                  <a16:creationId xmlns:a16="http://schemas.microsoft.com/office/drawing/2014/main" id="{DE6B1478-3983-FE43-82E6-CB246D1A0AFB}"/>
                </a:ext>
              </a:extLst>
            </p:cNvPr>
            <p:cNvSpPr/>
            <p:nvPr/>
          </p:nvSpPr>
          <p:spPr>
            <a:xfrm>
              <a:off x="6490447" y="2136284"/>
              <a:ext cx="1828959" cy="1828959"/>
            </a:xfrm>
            <a:prstGeom prst="ellipse">
              <a:avLst/>
            </a:prstGeom>
            <a:solidFill>
              <a:schemeClr val="accent4"/>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86" name="Freeform 5">
              <a:extLst>
                <a:ext uri="{FF2B5EF4-FFF2-40B4-BE49-F238E27FC236}">
                  <a16:creationId xmlns:a16="http://schemas.microsoft.com/office/drawing/2014/main" id="{F42E8184-35D3-9148-A57F-2BD85C44C06F}"/>
                </a:ext>
              </a:extLst>
            </p:cNvPr>
            <p:cNvSpPr>
              <a:spLocks noChangeAspect="1" noEditPoints="1"/>
            </p:cNvSpPr>
            <p:nvPr/>
          </p:nvSpPr>
          <p:spPr bwMode="auto">
            <a:xfrm>
              <a:off x="6857538" y="2502679"/>
              <a:ext cx="1096167" cy="1096167"/>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87" name="Content Placeholder 2">
            <a:extLst>
              <a:ext uri="{FF2B5EF4-FFF2-40B4-BE49-F238E27FC236}">
                <a16:creationId xmlns:a16="http://schemas.microsoft.com/office/drawing/2014/main" id="{7C0F171E-719D-7A42-ABAA-007CA4B9EA0F}"/>
              </a:ext>
            </a:extLst>
          </p:cNvPr>
          <p:cNvSpPr txBox="1">
            <a:spLocks/>
          </p:cNvSpPr>
          <p:nvPr/>
        </p:nvSpPr>
        <p:spPr>
          <a:xfrm>
            <a:off x="4718855" y="767382"/>
            <a:ext cx="7005082" cy="1260413"/>
          </a:xfrm>
          <a:prstGeom prst="rect">
            <a:avLst/>
          </a:prstGeom>
        </p:spPr>
        <p:txBody>
          <a:bodyPr/>
          <a:lstStyle>
            <a:lvl1pPr marL="0" indent="0" algn="l" defTabSz="914400" rtl="0" eaLnBrk="1" latinLnBrk="0" hangingPunct="1">
              <a:lnSpc>
                <a:spcPct val="100000"/>
              </a:lnSpc>
              <a:spcBef>
                <a:spcPts val="1800"/>
              </a:spcBef>
              <a:buClr>
                <a:schemeClr val="tx1">
                  <a:lumMod val="60000"/>
                  <a:lumOff val="40000"/>
                </a:schemeClr>
              </a:buClr>
              <a:buSzPct val="90000"/>
              <a:buFont typeface="Arial" panose="020B0604020202020204" pitchFamily="34" charset="0"/>
              <a:buChar char="​"/>
              <a:defRPr sz="2000" kern="1200">
                <a:solidFill>
                  <a:schemeClr val="tx2"/>
                </a:solidFill>
                <a:latin typeface="+mn-lt"/>
                <a:ea typeface="+mn-ea"/>
                <a:cs typeface="+mn-cs"/>
              </a:defRPr>
            </a:lvl1pPr>
            <a:lvl2pPr marL="457200" indent="-184150" algn="l" defTabSz="914400" rtl="0" eaLnBrk="1" latinLnBrk="0" hangingPunct="1">
              <a:lnSpc>
                <a:spcPct val="100000"/>
              </a:lnSpc>
              <a:spcBef>
                <a:spcPts val="300"/>
              </a:spcBef>
              <a:buClr>
                <a:schemeClr val="tx2"/>
              </a:buClr>
              <a:buSzPct val="90000"/>
              <a:buFont typeface="Arial" panose="020B0604020202020204" pitchFamily="34" charset="0"/>
              <a:buChar char="•"/>
              <a:defRPr sz="1800" kern="1200">
                <a:solidFill>
                  <a:schemeClr val="tx2"/>
                </a:solidFill>
                <a:latin typeface="+mn-lt"/>
                <a:ea typeface="+mn-ea"/>
                <a:cs typeface="+mn-cs"/>
              </a:defRPr>
            </a:lvl2pPr>
            <a:lvl3pPr marL="744538" indent="-169863" algn="l" defTabSz="914400" rtl="0" eaLnBrk="1" latinLnBrk="0" hangingPunct="1">
              <a:lnSpc>
                <a:spcPct val="100000"/>
              </a:lnSpc>
              <a:spcBef>
                <a:spcPts val="300"/>
              </a:spcBef>
              <a:spcAft>
                <a:spcPts val="0"/>
              </a:spcAft>
              <a:buClr>
                <a:schemeClr val="tx2"/>
              </a:buClr>
              <a:buSzPct val="90000"/>
              <a:buFont typeface="Camphor Std" panose="020B0504030404020204" pitchFamily="34" charset="0"/>
              <a:buChar char="–"/>
              <a:defRPr sz="1600" kern="1200">
                <a:solidFill>
                  <a:schemeClr val="tx2"/>
                </a:solidFill>
                <a:latin typeface="+mn-lt"/>
                <a:ea typeface="+mn-ea"/>
                <a:cs typeface="+mn-cs"/>
              </a:defRPr>
            </a:lvl3pPr>
            <a:lvl4pPr marL="969963" indent="-166688" algn="l" defTabSz="914400" rtl="0" eaLnBrk="1" latinLnBrk="0" hangingPunct="1">
              <a:lnSpc>
                <a:spcPct val="100000"/>
              </a:lnSpc>
              <a:spcBef>
                <a:spcPts val="300"/>
              </a:spcBef>
              <a:buClr>
                <a:schemeClr val="tx2"/>
              </a:buClr>
              <a:buSzPct val="90000"/>
              <a:buFont typeface="Arial" panose="020B0604020202020204" pitchFamily="34" charset="0"/>
              <a:buChar char="•"/>
              <a:defRPr sz="1400" kern="1200">
                <a:solidFill>
                  <a:schemeClr val="tx2"/>
                </a:solidFill>
                <a:latin typeface="+mn-lt"/>
                <a:ea typeface="+mn-ea"/>
                <a:cs typeface="+mn-cs"/>
              </a:defRPr>
            </a:lvl4pPr>
            <a:lvl5pPr marL="1143000" indent="-138113" algn="l" defTabSz="914400" rtl="0" eaLnBrk="1" latinLnBrk="0" hangingPunct="1">
              <a:lnSpc>
                <a:spcPct val="100000"/>
              </a:lnSpc>
              <a:spcBef>
                <a:spcPts val="300"/>
              </a:spcBef>
              <a:buClr>
                <a:schemeClr val="tx2"/>
              </a:buClr>
              <a:buSzPct val="90000"/>
              <a:buFont typeface="Camphor Std" panose="020B0504030404020204" pitchFamily="34" charset="0"/>
              <a:buChar char="–"/>
              <a:tabLst/>
              <a:defRPr sz="1400" kern="1200">
                <a:solidFill>
                  <a:schemeClr val="tx2"/>
                </a:solidFill>
                <a:latin typeface="+mn-lt"/>
                <a:ea typeface="+mn-ea"/>
                <a:cs typeface="+mn-cs"/>
              </a:defRPr>
            </a:lvl5pPr>
            <a:lvl6pPr marL="228600" indent="-228600" algn="l" defTabSz="914400" rtl="0" eaLnBrk="1" latinLnBrk="0" hangingPunct="1">
              <a:lnSpc>
                <a:spcPct val="100000"/>
              </a:lnSpc>
              <a:spcBef>
                <a:spcPts val="1800"/>
              </a:spcBef>
              <a:buClr>
                <a:schemeClr val="tx2"/>
              </a:buClr>
              <a:buSzPct val="90000"/>
              <a:buFont typeface="+mj-lt"/>
              <a:buAutoNum type="arabicPeriod"/>
              <a:defRPr sz="2000" kern="1200">
                <a:solidFill>
                  <a:schemeClr val="tx2"/>
                </a:solidFill>
                <a:latin typeface="+mn-lt"/>
                <a:ea typeface="+mn-ea"/>
                <a:cs typeface="+mn-cs"/>
              </a:defRPr>
            </a:lvl6pPr>
            <a:lvl7pPr marL="512763" indent="-228600" algn="l" defTabSz="914400" rtl="0" eaLnBrk="1" latinLnBrk="0" hangingPunct="1">
              <a:lnSpc>
                <a:spcPct val="100000"/>
              </a:lnSpc>
              <a:spcBef>
                <a:spcPts val="300"/>
              </a:spcBef>
              <a:buClr>
                <a:schemeClr val="tx2"/>
              </a:buClr>
              <a:buSzPct val="90000"/>
              <a:buFont typeface="+mj-lt"/>
              <a:buAutoNum type="alphaLcPeriod"/>
              <a:defRPr sz="1600" kern="1200">
                <a:solidFill>
                  <a:schemeClr val="tx2"/>
                </a:solidFill>
                <a:latin typeface="+mn-lt"/>
                <a:ea typeface="+mn-ea"/>
                <a:cs typeface="+mn-cs"/>
              </a:defRPr>
            </a:lvl7pPr>
            <a:lvl8pPr marL="741363" indent="-166688" algn="l" defTabSz="914400" rtl="0" eaLnBrk="1" latinLnBrk="0" hangingPunct="1">
              <a:lnSpc>
                <a:spcPct val="90000"/>
              </a:lnSpc>
              <a:spcBef>
                <a:spcPts val="600"/>
              </a:spcBef>
              <a:buClr>
                <a:schemeClr val="tx2"/>
              </a:buClr>
              <a:buSzPct val="90000"/>
              <a:buFont typeface="+mj-lt"/>
              <a:buAutoNum type="romanLcPeriod"/>
              <a:defRPr sz="1400" kern="1200">
                <a:solidFill>
                  <a:schemeClr val="tx2"/>
                </a:solidFill>
                <a:latin typeface="+mn-lt"/>
                <a:ea typeface="+mn-ea"/>
                <a:cs typeface="+mn-cs"/>
              </a:defRPr>
            </a:lvl8pPr>
            <a:lvl9pPr marL="284163" indent="-284163" algn="l" defTabSz="914400" rtl="0" eaLnBrk="1" latinLnBrk="0" hangingPunct="1">
              <a:lnSpc>
                <a:spcPct val="100000"/>
              </a:lnSpc>
              <a:spcBef>
                <a:spcPts val="1800"/>
              </a:spcBef>
              <a:buClr>
                <a:schemeClr val="tx2"/>
              </a:buClr>
              <a:buSzPct val="90000"/>
              <a:buFont typeface="+mj-lt"/>
              <a:buAutoNum type="alphaUcPeriod"/>
              <a:defRPr sz="2000" kern="1200">
                <a:solidFill>
                  <a:schemeClr val="tx2"/>
                </a:solidFill>
                <a:latin typeface="+mn-lt"/>
                <a:ea typeface="+mn-ea"/>
                <a:cs typeface="+mn-cs"/>
              </a:defRPr>
            </a:lvl9pPr>
          </a:lstStyle>
          <a:p>
            <a:r>
              <a:rPr lang="en-US" sz="1800"/>
              <a:t>1. </a:t>
            </a:r>
            <a:r>
              <a:rPr lang="en-US" sz="1800" err="1"/>
              <a:t>vSwitch</a:t>
            </a:r>
            <a:r>
              <a:rPr lang="en-US" sz="1800"/>
              <a:t> selects one of the uplinks in the </a:t>
            </a:r>
            <a:r>
              <a:rPr lang="en-US" sz="1800" b="1" u="sng"/>
              <a:t>Active uplinks</a:t>
            </a:r>
            <a:r>
              <a:rPr lang="en-US" sz="1800"/>
              <a:t> list (internal algorithm) and then pins the respective traffic to that uplink. The algorithm takes the source and destination IP address of the packet and the number of uplinks into account. </a:t>
            </a:r>
          </a:p>
          <a:p>
            <a:endParaRPr lang="en-US" sz="1800"/>
          </a:p>
        </p:txBody>
      </p:sp>
      <p:sp>
        <p:nvSpPr>
          <p:cNvPr id="90" name="Content Placeholder 2">
            <a:extLst>
              <a:ext uri="{FF2B5EF4-FFF2-40B4-BE49-F238E27FC236}">
                <a16:creationId xmlns:a16="http://schemas.microsoft.com/office/drawing/2014/main" id="{6B4333EE-7965-7241-BFFC-F1DC02B29F8D}"/>
              </a:ext>
            </a:extLst>
          </p:cNvPr>
          <p:cNvSpPr txBox="1">
            <a:spLocks/>
          </p:cNvSpPr>
          <p:nvPr/>
        </p:nvSpPr>
        <p:spPr>
          <a:xfrm>
            <a:off x="4682633" y="1981760"/>
            <a:ext cx="7234064" cy="3469118"/>
          </a:xfrm>
          <a:prstGeom prst="rect">
            <a:avLst/>
          </a:prstGeom>
        </p:spPr>
        <p:txBody>
          <a:bodyPr/>
          <a:lstStyle>
            <a:lvl1pPr marL="0" indent="0" algn="l" defTabSz="914400" rtl="0" eaLnBrk="1" latinLnBrk="0" hangingPunct="1">
              <a:lnSpc>
                <a:spcPct val="100000"/>
              </a:lnSpc>
              <a:spcBef>
                <a:spcPts val="1800"/>
              </a:spcBef>
              <a:buClr>
                <a:schemeClr val="tx1">
                  <a:lumMod val="60000"/>
                  <a:lumOff val="40000"/>
                </a:schemeClr>
              </a:buClr>
              <a:buSzPct val="90000"/>
              <a:buFont typeface="Arial" panose="020B0604020202020204" pitchFamily="34" charset="0"/>
              <a:buChar char="​"/>
              <a:defRPr sz="2000" kern="1200">
                <a:solidFill>
                  <a:schemeClr val="tx2"/>
                </a:solidFill>
                <a:latin typeface="+mn-lt"/>
                <a:ea typeface="+mn-ea"/>
                <a:cs typeface="+mn-cs"/>
              </a:defRPr>
            </a:lvl1pPr>
            <a:lvl2pPr marL="457200" indent="-184150" algn="l" defTabSz="914400" rtl="0" eaLnBrk="1" latinLnBrk="0" hangingPunct="1">
              <a:lnSpc>
                <a:spcPct val="100000"/>
              </a:lnSpc>
              <a:spcBef>
                <a:spcPts val="300"/>
              </a:spcBef>
              <a:buClr>
                <a:schemeClr val="tx2"/>
              </a:buClr>
              <a:buSzPct val="90000"/>
              <a:buFont typeface="Arial" panose="020B0604020202020204" pitchFamily="34" charset="0"/>
              <a:buChar char="•"/>
              <a:defRPr sz="1800" kern="1200">
                <a:solidFill>
                  <a:schemeClr val="tx2"/>
                </a:solidFill>
                <a:latin typeface="+mn-lt"/>
                <a:ea typeface="+mn-ea"/>
                <a:cs typeface="+mn-cs"/>
              </a:defRPr>
            </a:lvl2pPr>
            <a:lvl3pPr marL="744538" indent="-169863" algn="l" defTabSz="914400" rtl="0" eaLnBrk="1" latinLnBrk="0" hangingPunct="1">
              <a:lnSpc>
                <a:spcPct val="100000"/>
              </a:lnSpc>
              <a:spcBef>
                <a:spcPts val="300"/>
              </a:spcBef>
              <a:spcAft>
                <a:spcPts val="0"/>
              </a:spcAft>
              <a:buClr>
                <a:schemeClr val="tx2"/>
              </a:buClr>
              <a:buSzPct val="90000"/>
              <a:buFont typeface="Camphor Std" panose="020B0504030404020204" pitchFamily="34" charset="0"/>
              <a:buChar char="–"/>
              <a:defRPr sz="1600" kern="1200">
                <a:solidFill>
                  <a:schemeClr val="tx2"/>
                </a:solidFill>
                <a:latin typeface="+mn-lt"/>
                <a:ea typeface="+mn-ea"/>
                <a:cs typeface="+mn-cs"/>
              </a:defRPr>
            </a:lvl3pPr>
            <a:lvl4pPr marL="969963" indent="-166688" algn="l" defTabSz="914400" rtl="0" eaLnBrk="1" latinLnBrk="0" hangingPunct="1">
              <a:lnSpc>
                <a:spcPct val="100000"/>
              </a:lnSpc>
              <a:spcBef>
                <a:spcPts val="300"/>
              </a:spcBef>
              <a:buClr>
                <a:schemeClr val="tx2"/>
              </a:buClr>
              <a:buSzPct val="90000"/>
              <a:buFont typeface="Arial" panose="020B0604020202020204" pitchFamily="34" charset="0"/>
              <a:buChar char="•"/>
              <a:defRPr sz="1400" kern="1200">
                <a:solidFill>
                  <a:schemeClr val="tx2"/>
                </a:solidFill>
                <a:latin typeface="+mn-lt"/>
                <a:ea typeface="+mn-ea"/>
                <a:cs typeface="+mn-cs"/>
              </a:defRPr>
            </a:lvl4pPr>
            <a:lvl5pPr marL="1143000" indent="-138113" algn="l" defTabSz="914400" rtl="0" eaLnBrk="1" latinLnBrk="0" hangingPunct="1">
              <a:lnSpc>
                <a:spcPct val="100000"/>
              </a:lnSpc>
              <a:spcBef>
                <a:spcPts val="300"/>
              </a:spcBef>
              <a:buClr>
                <a:schemeClr val="tx2"/>
              </a:buClr>
              <a:buSzPct val="90000"/>
              <a:buFont typeface="Camphor Std" panose="020B0504030404020204" pitchFamily="34" charset="0"/>
              <a:buChar char="–"/>
              <a:tabLst/>
              <a:defRPr sz="1400" kern="1200">
                <a:solidFill>
                  <a:schemeClr val="tx2"/>
                </a:solidFill>
                <a:latin typeface="+mn-lt"/>
                <a:ea typeface="+mn-ea"/>
                <a:cs typeface="+mn-cs"/>
              </a:defRPr>
            </a:lvl5pPr>
            <a:lvl6pPr marL="228600" indent="-228600" algn="l" defTabSz="914400" rtl="0" eaLnBrk="1" latinLnBrk="0" hangingPunct="1">
              <a:lnSpc>
                <a:spcPct val="100000"/>
              </a:lnSpc>
              <a:spcBef>
                <a:spcPts val="1800"/>
              </a:spcBef>
              <a:buClr>
                <a:schemeClr val="tx2"/>
              </a:buClr>
              <a:buSzPct val="90000"/>
              <a:buFont typeface="+mj-lt"/>
              <a:buAutoNum type="arabicPeriod"/>
              <a:defRPr sz="2000" kern="1200">
                <a:solidFill>
                  <a:schemeClr val="tx2"/>
                </a:solidFill>
                <a:latin typeface="+mn-lt"/>
                <a:ea typeface="+mn-ea"/>
                <a:cs typeface="+mn-cs"/>
              </a:defRPr>
            </a:lvl6pPr>
            <a:lvl7pPr marL="512763" indent="-228600" algn="l" defTabSz="914400" rtl="0" eaLnBrk="1" latinLnBrk="0" hangingPunct="1">
              <a:lnSpc>
                <a:spcPct val="100000"/>
              </a:lnSpc>
              <a:spcBef>
                <a:spcPts val="300"/>
              </a:spcBef>
              <a:buClr>
                <a:schemeClr val="tx2"/>
              </a:buClr>
              <a:buSzPct val="90000"/>
              <a:buFont typeface="+mj-lt"/>
              <a:buAutoNum type="alphaLcPeriod"/>
              <a:defRPr sz="1600" kern="1200">
                <a:solidFill>
                  <a:schemeClr val="tx2"/>
                </a:solidFill>
                <a:latin typeface="+mn-lt"/>
                <a:ea typeface="+mn-ea"/>
                <a:cs typeface="+mn-cs"/>
              </a:defRPr>
            </a:lvl7pPr>
            <a:lvl8pPr marL="741363" indent="-166688" algn="l" defTabSz="914400" rtl="0" eaLnBrk="1" latinLnBrk="0" hangingPunct="1">
              <a:lnSpc>
                <a:spcPct val="90000"/>
              </a:lnSpc>
              <a:spcBef>
                <a:spcPts val="600"/>
              </a:spcBef>
              <a:buClr>
                <a:schemeClr val="tx2"/>
              </a:buClr>
              <a:buSzPct val="90000"/>
              <a:buFont typeface="+mj-lt"/>
              <a:buAutoNum type="romanLcPeriod"/>
              <a:defRPr sz="1400" kern="1200">
                <a:solidFill>
                  <a:schemeClr val="tx2"/>
                </a:solidFill>
                <a:latin typeface="+mn-lt"/>
                <a:ea typeface="+mn-ea"/>
                <a:cs typeface="+mn-cs"/>
              </a:defRPr>
            </a:lvl8pPr>
            <a:lvl9pPr marL="284163" indent="-284163" algn="l" defTabSz="914400" rtl="0" eaLnBrk="1" latinLnBrk="0" hangingPunct="1">
              <a:lnSpc>
                <a:spcPct val="100000"/>
              </a:lnSpc>
              <a:spcBef>
                <a:spcPts val="1800"/>
              </a:spcBef>
              <a:buClr>
                <a:schemeClr val="tx2"/>
              </a:buClr>
              <a:buSzPct val="90000"/>
              <a:buFont typeface="+mj-lt"/>
              <a:buAutoNum type="alphaUcPeriod"/>
              <a:defRPr sz="2000" kern="1200">
                <a:solidFill>
                  <a:schemeClr val="tx2"/>
                </a:solidFill>
                <a:latin typeface="+mn-lt"/>
                <a:ea typeface="+mn-ea"/>
                <a:cs typeface="+mn-cs"/>
              </a:defRPr>
            </a:lvl9pPr>
          </a:lstStyle>
          <a:p>
            <a:r>
              <a:rPr lang="en-US" sz="1600"/>
              <a:t>2. The selection process takes place over and over again every time you send traffic with a new pair of SRC and DST IP address pairs. A more even distribution of traffic compared to Originating Virtual Port ID or Source MAC address hash options.</a:t>
            </a:r>
          </a:p>
          <a:p>
            <a:r>
              <a:rPr lang="en-US" sz="1600"/>
              <a:t>3. Resource intensive since selection process takes place for each packet. </a:t>
            </a:r>
            <a:r>
              <a:rPr lang="en-US" sz="1600" u="sng"/>
              <a:t>There should NOT be any Uplinks configured as Standby Uplinks. </a:t>
            </a:r>
          </a:p>
          <a:p>
            <a:r>
              <a:rPr lang="en-US" sz="1600"/>
              <a:t>4. In this option there should be a Static LAG/ Port Channel configured in the physical underlay since a unique MAC address (VM) can be seen on the different physical ports in the underlay. For this the number of Active Uplinks on </a:t>
            </a:r>
            <a:r>
              <a:rPr lang="en-US" sz="1600" err="1"/>
              <a:t>vSwitch</a:t>
            </a:r>
            <a:r>
              <a:rPr lang="en-US" sz="1600"/>
              <a:t> side and the number of physical ports in port channel group in the underlay should match.</a:t>
            </a:r>
          </a:p>
          <a:p>
            <a:r>
              <a:rPr lang="en-US" sz="1600"/>
              <a:t>5. If a single port group uses IP Hash teaming policy, then all the other port groups on the same </a:t>
            </a:r>
            <a:r>
              <a:rPr lang="en-US" sz="1600" err="1"/>
              <a:t>vSwitch</a:t>
            </a:r>
            <a:r>
              <a:rPr lang="en-US" sz="1600"/>
              <a:t> (which has the same Active Uplinks configured ***) , must use same ”IP Hash” teaming policy. </a:t>
            </a:r>
          </a:p>
          <a:p>
            <a:endParaRPr lang="en-US" sz="1600"/>
          </a:p>
        </p:txBody>
      </p:sp>
      <p:sp>
        <p:nvSpPr>
          <p:cNvPr id="94" name="Freeform 93">
            <a:extLst>
              <a:ext uri="{FF2B5EF4-FFF2-40B4-BE49-F238E27FC236}">
                <a16:creationId xmlns:a16="http://schemas.microsoft.com/office/drawing/2014/main" id="{72DDAEF7-4EE8-5447-B007-4A8128B6A873}"/>
              </a:ext>
            </a:extLst>
          </p:cNvPr>
          <p:cNvSpPr/>
          <p:nvPr/>
        </p:nvSpPr>
        <p:spPr>
          <a:xfrm>
            <a:off x="1702830" y="1514168"/>
            <a:ext cx="527170" cy="2172929"/>
          </a:xfrm>
          <a:custGeom>
            <a:avLst/>
            <a:gdLst>
              <a:gd name="connsiteX0" fmla="*/ 31370 w 527170"/>
              <a:gd name="connsiteY0" fmla="*/ 2172929 h 2172929"/>
              <a:gd name="connsiteX1" fmla="*/ 41202 w 527170"/>
              <a:gd name="connsiteY1" fmla="*/ 1553497 h 2172929"/>
              <a:gd name="connsiteX2" fmla="*/ 434493 w 527170"/>
              <a:gd name="connsiteY2" fmla="*/ 1258529 h 2172929"/>
              <a:gd name="connsiteX3" fmla="*/ 513151 w 527170"/>
              <a:gd name="connsiteY3" fmla="*/ 1032387 h 2172929"/>
              <a:gd name="connsiteX4" fmla="*/ 218183 w 527170"/>
              <a:gd name="connsiteY4" fmla="*/ 934064 h 2172929"/>
              <a:gd name="connsiteX5" fmla="*/ 149357 w 527170"/>
              <a:gd name="connsiteY5" fmla="*/ 511277 h 2172929"/>
              <a:gd name="connsiteX6" fmla="*/ 159189 w 527170"/>
              <a:gd name="connsiteY6" fmla="*/ 0 h 2172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7170" h="2172929">
                <a:moveTo>
                  <a:pt x="31370" y="2172929"/>
                </a:moveTo>
                <a:cubicBezTo>
                  <a:pt x="2692" y="1939413"/>
                  <a:pt x="-25985" y="1705897"/>
                  <a:pt x="41202" y="1553497"/>
                </a:cubicBezTo>
                <a:cubicBezTo>
                  <a:pt x="108389" y="1401097"/>
                  <a:pt x="355835" y="1345381"/>
                  <a:pt x="434493" y="1258529"/>
                </a:cubicBezTo>
                <a:cubicBezTo>
                  <a:pt x="513151" y="1171677"/>
                  <a:pt x="549203" y="1086464"/>
                  <a:pt x="513151" y="1032387"/>
                </a:cubicBezTo>
                <a:cubicBezTo>
                  <a:pt x="477099" y="978309"/>
                  <a:pt x="278815" y="1020916"/>
                  <a:pt x="218183" y="934064"/>
                </a:cubicBezTo>
                <a:cubicBezTo>
                  <a:pt x="157551" y="847212"/>
                  <a:pt x="159189" y="666954"/>
                  <a:pt x="149357" y="511277"/>
                </a:cubicBezTo>
                <a:cubicBezTo>
                  <a:pt x="139525" y="355600"/>
                  <a:pt x="149357" y="177800"/>
                  <a:pt x="159189" y="0"/>
                </a:cubicBezTo>
              </a:path>
            </a:pathLst>
          </a:custGeom>
          <a:no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GB"/>
          </a:p>
        </p:txBody>
      </p:sp>
      <p:sp>
        <p:nvSpPr>
          <p:cNvPr id="27" name="TextBox 26">
            <a:hlinkClick r:id="rId3"/>
            <a:extLst>
              <a:ext uri="{FF2B5EF4-FFF2-40B4-BE49-F238E27FC236}">
                <a16:creationId xmlns:a16="http://schemas.microsoft.com/office/drawing/2014/main" id="{B071B924-5DCC-2B4F-B181-6898578EFA60}"/>
              </a:ext>
            </a:extLst>
          </p:cNvPr>
          <p:cNvSpPr txBox="1"/>
          <p:nvPr/>
        </p:nvSpPr>
        <p:spPr>
          <a:xfrm>
            <a:off x="6741732" y="6480590"/>
            <a:ext cx="3323303" cy="215444"/>
          </a:xfrm>
          <a:prstGeom prst="rect">
            <a:avLst/>
          </a:prstGeom>
        </p:spPr>
        <p:txBody>
          <a:bodyPr wrap="square" lIns="0" tIns="0" rIns="0" bIns="0" rtlCol="0">
            <a:spAutoFit/>
          </a:bodyPr>
          <a:lstStyle/>
          <a:p>
            <a:pPr algn="l">
              <a:spcAft>
                <a:spcPts val="600"/>
              </a:spcAft>
            </a:pPr>
            <a:r>
              <a:rPr lang="en-GB" sz="1400" u="sng">
                <a:solidFill>
                  <a:schemeClr val="accent1"/>
                </a:solidFill>
              </a:rPr>
              <a:t>URL : Related Section in VMware Docs </a:t>
            </a:r>
          </a:p>
        </p:txBody>
      </p:sp>
      <p:sp>
        <p:nvSpPr>
          <p:cNvPr id="71" name="Rectangle 70">
            <a:extLst>
              <a:ext uri="{FF2B5EF4-FFF2-40B4-BE49-F238E27FC236}">
                <a16:creationId xmlns:a16="http://schemas.microsoft.com/office/drawing/2014/main" id="{B85AB383-0A9A-EB46-A6BA-3FB02B5CE045}"/>
              </a:ext>
            </a:extLst>
          </p:cNvPr>
          <p:cNvSpPr/>
          <p:nvPr/>
        </p:nvSpPr>
        <p:spPr>
          <a:xfrm>
            <a:off x="888891" y="3466200"/>
            <a:ext cx="982736" cy="261610"/>
          </a:xfrm>
          <a:prstGeom prst="rect">
            <a:avLst/>
          </a:prstGeom>
        </p:spPr>
        <p:txBody>
          <a:bodyPr wrap="square">
            <a:spAutoFit/>
          </a:bodyPr>
          <a:lstStyle/>
          <a:p>
            <a:pPr algn="ctr"/>
            <a:r>
              <a:rPr lang="en-US" sz="1100" b="1">
                <a:latin typeface="Metropolis" pitchFamily="2" charset="77"/>
              </a:rPr>
              <a:t>Virtual Port</a:t>
            </a:r>
            <a:endParaRPr lang="en-GB" sz="1100" b="1">
              <a:latin typeface="Metropolis" pitchFamily="2" charset="77"/>
            </a:endParaRPr>
          </a:p>
        </p:txBody>
      </p:sp>
      <p:cxnSp>
        <p:nvCxnSpPr>
          <p:cNvPr id="72" name="Straight Arrow Connector 71">
            <a:extLst>
              <a:ext uri="{FF2B5EF4-FFF2-40B4-BE49-F238E27FC236}">
                <a16:creationId xmlns:a16="http://schemas.microsoft.com/office/drawing/2014/main" id="{649B04E0-CCDF-9449-AEA3-011385FF5352}"/>
              </a:ext>
            </a:extLst>
          </p:cNvPr>
          <p:cNvCxnSpPr>
            <a:cxnSpLocks/>
          </p:cNvCxnSpPr>
          <p:nvPr/>
        </p:nvCxnSpPr>
        <p:spPr bwMode="gray">
          <a:xfrm flipH="1">
            <a:off x="1565845" y="3315299"/>
            <a:ext cx="470869" cy="182260"/>
          </a:xfrm>
          <a:prstGeom prst="straightConnector1">
            <a:avLst/>
          </a:prstGeom>
          <a:ln w="25400">
            <a:solidFill>
              <a:schemeClr val="tx1"/>
            </a:solidFill>
            <a:miter lim="800000"/>
            <a:tailEnd type="triangle"/>
          </a:ln>
        </p:spPr>
        <p:style>
          <a:lnRef idx="1">
            <a:schemeClr val="accent1"/>
          </a:lnRef>
          <a:fillRef idx="0">
            <a:schemeClr val="accent1"/>
          </a:fillRef>
          <a:effectRef idx="0">
            <a:schemeClr val="accent1"/>
          </a:effectRef>
          <a:fontRef idx="minor">
            <a:schemeClr val="tx1"/>
          </a:fontRef>
        </p:style>
      </p:cxnSp>
      <p:sp>
        <p:nvSpPr>
          <p:cNvPr id="81" name="Rectangle 80">
            <a:extLst>
              <a:ext uri="{FF2B5EF4-FFF2-40B4-BE49-F238E27FC236}">
                <a16:creationId xmlns:a16="http://schemas.microsoft.com/office/drawing/2014/main" id="{16CD38AB-FCFA-9A41-8EED-F7B138B59F4E}"/>
              </a:ext>
            </a:extLst>
          </p:cNvPr>
          <p:cNvSpPr/>
          <p:nvPr/>
        </p:nvSpPr>
        <p:spPr>
          <a:xfrm>
            <a:off x="2683430" y="1137856"/>
            <a:ext cx="1492604" cy="553998"/>
          </a:xfrm>
          <a:prstGeom prst="rect">
            <a:avLst/>
          </a:prstGeom>
        </p:spPr>
        <p:txBody>
          <a:bodyPr wrap="square">
            <a:spAutoFit/>
          </a:bodyPr>
          <a:lstStyle/>
          <a:p>
            <a:pPr algn="ctr"/>
            <a:r>
              <a:rPr lang="en-US" sz="1000">
                <a:solidFill>
                  <a:schemeClr val="tx2"/>
                </a:solidFill>
              </a:rPr>
              <a:t>Multi Chassis LAG</a:t>
            </a:r>
          </a:p>
          <a:p>
            <a:pPr algn="ctr"/>
            <a:r>
              <a:rPr lang="en-US" sz="1000">
                <a:solidFill>
                  <a:schemeClr val="tx2"/>
                </a:solidFill>
              </a:rPr>
              <a:t> (</a:t>
            </a:r>
            <a:r>
              <a:rPr lang="en-US" sz="1000" err="1">
                <a:solidFill>
                  <a:schemeClr val="tx2"/>
                </a:solidFill>
              </a:rPr>
              <a:t>vPC</a:t>
            </a:r>
            <a:r>
              <a:rPr lang="en-US" sz="1000">
                <a:solidFill>
                  <a:schemeClr val="tx2"/>
                </a:solidFill>
              </a:rPr>
              <a:t>, Virtual Chassis, VSS etc.)</a:t>
            </a:r>
          </a:p>
        </p:txBody>
      </p:sp>
      <p:sp>
        <p:nvSpPr>
          <p:cNvPr id="36" name="Oval 35">
            <a:extLst>
              <a:ext uri="{FF2B5EF4-FFF2-40B4-BE49-F238E27FC236}">
                <a16:creationId xmlns:a16="http://schemas.microsoft.com/office/drawing/2014/main" id="{E2BA158D-561F-9449-8FE2-830EF853908D}"/>
              </a:ext>
            </a:extLst>
          </p:cNvPr>
          <p:cNvSpPr/>
          <p:nvPr/>
        </p:nvSpPr>
        <p:spPr>
          <a:xfrm>
            <a:off x="993499" y="1952321"/>
            <a:ext cx="1674618" cy="93592"/>
          </a:xfrm>
          <a:prstGeom prst="ellips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sp>
        <p:nvSpPr>
          <p:cNvPr id="82" name="Rectangle 81">
            <a:extLst>
              <a:ext uri="{FF2B5EF4-FFF2-40B4-BE49-F238E27FC236}">
                <a16:creationId xmlns:a16="http://schemas.microsoft.com/office/drawing/2014/main" id="{12314F3D-D43A-464C-984C-2B8E74CC4EC8}"/>
              </a:ext>
            </a:extLst>
          </p:cNvPr>
          <p:cNvSpPr/>
          <p:nvPr/>
        </p:nvSpPr>
        <p:spPr>
          <a:xfrm>
            <a:off x="172948" y="1794229"/>
            <a:ext cx="1016169" cy="400110"/>
          </a:xfrm>
          <a:prstGeom prst="rect">
            <a:avLst/>
          </a:prstGeom>
        </p:spPr>
        <p:txBody>
          <a:bodyPr wrap="square">
            <a:spAutoFit/>
          </a:bodyPr>
          <a:lstStyle/>
          <a:p>
            <a:pPr algn="ctr"/>
            <a:r>
              <a:rPr lang="en-US" sz="1000">
                <a:solidFill>
                  <a:schemeClr val="tx2"/>
                </a:solidFill>
              </a:rPr>
              <a:t>Static LAG / Port Channel</a:t>
            </a:r>
          </a:p>
        </p:txBody>
      </p:sp>
      <p:pic>
        <p:nvPicPr>
          <p:cNvPr id="41" name="Picture 40">
            <a:extLst>
              <a:ext uri="{FF2B5EF4-FFF2-40B4-BE49-F238E27FC236}">
                <a16:creationId xmlns:a16="http://schemas.microsoft.com/office/drawing/2014/main" id="{A6095315-0CE4-5F4F-8C1A-99CF461FAD44}"/>
              </a:ext>
            </a:extLst>
          </p:cNvPr>
          <p:cNvPicPr>
            <a:picLocks noChangeAspect="1"/>
          </p:cNvPicPr>
          <p:nvPr/>
        </p:nvPicPr>
        <p:blipFill>
          <a:blip r:embed="rId4"/>
          <a:stretch>
            <a:fillRect/>
          </a:stretch>
        </p:blipFill>
        <p:spPr>
          <a:xfrm>
            <a:off x="2708261" y="4880622"/>
            <a:ext cx="1365279" cy="1544659"/>
          </a:xfrm>
          <a:prstGeom prst="rect">
            <a:avLst/>
          </a:prstGeom>
        </p:spPr>
      </p:pic>
      <p:cxnSp>
        <p:nvCxnSpPr>
          <p:cNvPr id="49" name="Straight Connector 48">
            <a:extLst>
              <a:ext uri="{FF2B5EF4-FFF2-40B4-BE49-F238E27FC236}">
                <a16:creationId xmlns:a16="http://schemas.microsoft.com/office/drawing/2014/main" id="{912CDED9-857A-874E-94AE-97AADBCDECDA}"/>
              </a:ext>
            </a:extLst>
          </p:cNvPr>
          <p:cNvCxnSpPr>
            <a:cxnSpLocks/>
          </p:cNvCxnSpPr>
          <p:nvPr/>
        </p:nvCxnSpPr>
        <p:spPr bwMode="gray">
          <a:xfrm flipH="1">
            <a:off x="2889055" y="2411427"/>
            <a:ext cx="425508" cy="12292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50" name="Rectangle 49">
            <a:extLst>
              <a:ext uri="{FF2B5EF4-FFF2-40B4-BE49-F238E27FC236}">
                <a16:creationId xmlns:a16="http://schemas.microsoft.com/office/drawing/2014/main" id="{BFBD4AA5-DA36-B746-9CE0-64C791C88527}"/>
              </a:ext>
            </a:extLst>
          </p:cNvPr>
          <p:cNvSpPr/>
          <p:nvPr/>
        </p:nvSpPr>
        <p:spPr>
          <a:xfrm>
            <a:off x="3309722" y="2156799"/>
            <a:ext cx="793226" cy="261610"/>
          </a:xfrm>
          <a:prstGeom prst="rect">
            <a:avLst/>
          </a:prstGeom>
        </p:spPr>
        <p:txBody>
          <a:bodyPr wrap="square">
            <a:spAutoFit/>
          </a:bodyPr>
          <a:lstStyle/>
          <a:p>
            <a:pPr algn="ctr"/>
            <a:r>
              <a:rPr lang="en-US" sz="1100" b="1">
                <a:latin typeface="Metropolis" pitchFamily="2" charset="77"/>
              </a:rPr>
              <a:t>vmnic2</a:t>
            </a:r>
            <a:endParaRPr lang="en-GB" sz="1100" b="1">
              <a:latin typeface="Metropolis" pitchFamily="2" charset="77"/>
            </a:endParaRPr>
          </a:p>
        </p:txBody>
      </p:sp>
      <p:sp>
        <p:nvSpPr>
          <p:cNvPr id="51" name="Freeform 21">
            <a:extLst>
              <a:ext uri="{FF2B5EF4-FFF2-40B4-BE49-F238E27FC236}">
                <a16:creationId xmlns:a16="http://schemas.microsoft.com/office/drawing/2014/main" id="{E0083FD5-8DD1-F040-9BC9-855426E11C4F}"/>
              </a:ext>
            </a:extLst>
          </p:cNvPr>
          <p:cNvSpPr>
            <a:spLocks noChangeAspect="1" noEditPoints="1"/>
          </p:cNvSpPr>
          <p:nvPr/>
        </p:nvSpPr>
        <p:spPr bwMode="auto">
          <a:xfrm>
            <a:off x="3146962" y="2177222"/>
            <a:ext cx="308460" cy="249980"/>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grpSp>
        <p:nvGrpSpPr>
          <p:cNvPr id="52" name="Group 51">
            <a:extLst>
              <a:ext uri="{FF2B5EF4-FFF2-40B4-BE49-F238E27FC236}">
                <a16:creationId xmlns:a16="http://schemas.microsoft.com/office/drawing/2014/main" id="{9D57BB1B-A7E9-0C42-87B6-AED894F20A87}"/>
              </a:ext>
            </a:extLst>
          </p:cNvPr>
          <p:cNvGrpSpPr/>
          <p:nvPr/>
        </p:nvGrpSpPr>
        <p:grpSpPr>
          <a:xfrm>
            <a:off x="4141500" y="1610417"/>
            <a:ext cx="396412" cy="396570"/>
            <a:chOff x="2159140" y="7009631"/>
            <a:chExt cx="4501800" cy="4503600"/>
          </a:xfrm>
          <a:solidFill>
            <a:schemeClr val="tx1"/>
          </a:solidFill>
        </p:grpSpPr>
        <p:sp>
          <p:nvSpPr>
            <p:cNvPr id="53" name="Freeform: Shape 6">
              <a:extLst>
                <a:ext uri="{FF2B5EF4-FFF2-40B4-BE49-F238E27FC236}">
                  <a16:creationId xmlns:a16="http://schemas.microsoft.com/office/drawing/2014/main" id="{F83DC69A-89C3-0449-8515-5DE1EA78CFD2}"/>
                </a:ext>
              </a:extLst>
            </p:cNvPr>
            <p:cNvSpPr/>
            <p:nvPr/>
          </p:nvSpPr>
          <p:spPr>
            <a:xfrm>
              <a:off x="2159140" y="7009631"/>
              <a:ext cx="4501800" cy="4503600"/>
            </a:xfrm>
            <a:custGeom>
              <a:avLst/>
              <a:gdLst/>
              <a:ahLst/>
              <a:cxnLst>
                <a:cxn ang="3cd4">
                  <a:pos x="hc" y="t"/>
                </a:cxn>
                <a:cxn ang="cd2">
                  <a:pos x="l" y="vc"/>
                </a:cxn>
                <a:cxn ang="cd4">
                  <a:pos x="hc" y="b"/>
                </a:cxn>
                <a:cxn ang="0">
                  <a:pos x="r" y="vc"/>
                </a:cxn>
              </a:cxnLst>
              <a:rect l="l" t="t" r="r" b="b"/>
              <a:pathLst>
                <a:path w="12506" h="12511">
                  <a:moveTo>
                    <a:pt x="11985" y="521"/>
                  </a:moveTo>
                  <a:lnTo>
                    <a:pt x="11985" y="11990"/>
                  </a:lnTo>
                  <a:lnTo>
                    <a:pt x="517" y="11990"/>
                  </a:lnTo>
                  <a:lnTo>
                    <a:pt x="517" y="521"/>
                  </a:lnTo>
                  <a:close/>
                  <a:moveTo>
                    <a:pt x="12506" y="0"/>
                  </a:moveTo>
                  <a:lnTo>
                    <a:pt x="0" y="0"/>
                  </a:lnTo>
                  <a:lnTo>
                    <a:pt x="0" y="12511"/>
                  </a:lnTo>
                  <a:lnTo>
                    <a:pt x="12506" y="1251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54" name="Freeform: Shape 7">
              <a:extLst>
                <a:ext uri="{FF2B5EF4-FFF2-40B4-BE49-F238E27FC236}">
                  <a16:creationId xmlns:a16="http://schemas.microsoft.com/office/drawing/2014/main" id="{4AA36D6D-A995-D844-A752-F663298A6ADC}"/>
                </a:ext>
              </a:extLst>
            </p:cNvPr>
            <p:cNvSpPr/>
            <p:nvPr/>
          </p:nvSpPr>
          <p:spPr>
            <a:xfrm>
              <a:off x="2739820" y="8364671"/>
              <a:ext cx="3336120" cy="914400"/>
            </a:xfrm>
            <a:custGeom>
              <a:avLst/>
              <a:gdLst/>
              <a:ahLst/>
              <a:cxnLst>
                <a:cxn ang="3cd4">
                  <a:pos x="hc" y="t"/>
                </a:cxn>
                <a:cxn ang="cd2">
                  <a:pos x="l" y="vc"/>
                </a:cxn>
                <a:cxn ang="cd4">
                  <a:pos x="hc" y="b"/>
                </a:cxn>
                <a:cxn ang="0">
                  <a:pos x="r" y="vc"/>
                </a:cxn>
              </a:cxnLst>
              <a:rect l="l" t="t" r="r" b="b"/>
              <a:pathLst>
                <a:path w="9268" h="2541">
                  <a:moveTo>
                    <a:pt x="0" y="1269"/>
                  </a:moveTo>
                  <a:lnTo>
                    <a:pt x="1272" y="2541"/>
                  </a:lnTo>
                  <a:lnTo>
                    <a:pt x="1272" y="1848"/>
                  </a:lnTo>
                  <a:lnTo>
                    <a:pt x="9268" y="1848"/>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55" name="Freeform: Shape 8">
              <a:extLst>
                <a:ext uri="{FF2B5EF4-FFF2-40B4-BE49-F238E27FC236}">
                  <a16:creationId xmlns:a16="http://schemas.microsoft.com/office/drawing/2014/main" id="{AD98721B-DE0F-0C40-B734-FC276BB8E1AD}"/>
                </a:ext>
              </a:extLst>
            </p:cNvPr>
            <p:cNvSpPr/>
            <p:nvPr/>
          </p:nvSpPr>
          <p:spPr>
            <a:xfrm>
              <a:off x="2739820" y="10077192"/>
              <a:ext cx="3336120" cy="914400"/>
            </a:xfrm>
            <a:custGeom>
              <a:avLst/>
              <a:gdLst/>
              <a:ahLst/>
              <a:cxnLst>
                <a:cxn ang="3cd4">
                  <a:pos x="hc" y="t"/>
                </a:cxn>
                <a:cxn ang="cd2">
                  <a:pos x="l" y="vc"/>
                </a:cxn>
                <a:cxn ang="cd4">
                  <a:pos x="hc" y="b"/>
                </a:cxn>
                <a:cxn ang="0">
                  <a:pos x="r" y="vc"/>
                </a:cxn>
              </a:cxnLst>
              <a:rect l="l" t="t" r="r" b="b"/>
              <a:pathLst>
                <a:path w="9268" h="2541">
                  <a:moveTo>
                    <a:pt x="0" y="1273"/>
                  </a:moveTo>
                  <a:lnTo>
                    <a:pt x="1272" y="2541"/>
                  </a:lnTo>
                  <a:lnTo>
                    <a:pt x="1272" y="1847"/>
                  </a:lnTo>
                  <a:lnTo>
                    <a:pt x="9268" y="1847"/>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62" name="Freeform: Shape 9">
              <a:extLst>
                <a:ext uri="{FF2B5EF4-FFF2-40B4-BE49-F238E27FC236}">
                  <a16:creationId xmlns:a16="http://schemas.microsoft.com/office/drawing/2014/main" id="{8CE2FAAA-4372-EB4B-A7CD-296ABD6F934B}"/>
                </a:ext>
              </a:extLst>
            </p:cNvPr>
            <p:cNvSpPr/>
            <p:nvPr/>
          </p:nvSpPr>
          <p:spPr>
            <a:xfrm>
              <a:off x="2739820" y="9220392"/>
              <a:ext cx="3336120" cy="914400"/>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52"/>
                  </a:lnTo>
                  <a:lnTo>
                    <a:pt x="7995" y="1852"/>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63" name="Freeform: Shape 10">
              <a:extLst>
                <a:ext uri="{FF2B5EF4-FFF2-40B4-BE49-F238E27FC236}">
                  <a16:creationId xmlns:a16="http://schemas.microsoft.com/office/drawing/2014/main" id="{3DB4D963-EF56-F247-8347-09FB12A9477E}"/>
                </a:ext>
              </a:extLst>
            </p:cNvPr>
            <p:cNvSpPr/>
            <p:nvPr/>
          </p:nvSpPr>
          <p:spPr>
            <a:xfrm>
              <a:off x="2739823" y="7507512"/>
              <a:ext cx="3325998" cy="914401"/>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48"/>
                  </a:lnTo>
                  <a:lnTo>
                    <a:pt x="7995" y="1848"/>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grpSp>
      <p:cxnSp>
        <p:nvCxnSpPr>
          <p:cNvPr id="67" name="Straight Connector 66">
            <a:extLst>
              <a:ext uri="{FF2B5EF4-FFF2-40B4-BE49-F238E27FC236}">
                <a16:creationId xmlns:a16="http://schemas.microsoft.com/office/drawing/2014/main" id="{A655C44D-40B0-5941-9664-73951E187DF6}"/>
              </a:ext>
            </a:extLst>
          </p:cNvPr>
          <p:cNvCxnSpPr>
            <a:cxnSpLocks/>
          </p:cNvCxnSpPr>
          <p:nvPr/>
        </p:nvCxnSpPr>
        <p:spPr bwMode="gray">
          <a:xfrm flipH="1">
            <a:off x="3410157" y="1968207"/>
            <a:ext cx="708436" cy="242542"/>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3481386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0" name="Rectangle 79">
            <a:extLst>
              <a:ext uri="{FF2B5EF4-FFF2-40B4-BE49-F238E27FC236}">
                <a16:creationId xmlns:a16="http://schemas.microsoft.com/office/drawing/2014/main" id="{72CFAD69-F0DF-2D41-9C71-4088E90EEB29}"/>
              </a:ext>
            </a:extLst>
          </p:cNvPr>
          <p:cNvSpPr/>
          <p:nvPr/>
        </p:nvSpPr>
        <p:spPr bwMode="gray">
          <a:xfrm>
            <a:off x="1293937" y="1294230"/>
            <a:ext cx="1966761" cy="542449"/>
          </a:xfrm>
          <a:prstGeom prst="rect">
            <a:avLst/>
          </a:prstGeom>
          <a:solidFill>
            <a:schemeClr val="accent4">
              <a:alpha val="16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endParaRPr lang="en-US" sz="1000"/>
          </a:p>
        </p:txBody>
      </p:sp>
      <p:sp>
        <p:nvSpPr>
          <p:cNvPr id="3" name="Title 2">
            <a:extLst>
              <a:ext uri="{FF2B5EF4-FFF2-40B4-BE49-F238E27FC236}">
                <a16:creationId xmlns:a16="http://schemas.microsoft.com/office/drawing/2014/main" id="{60A7120E-84F7-B545-BB65-591EFAD9641E}"/>
              </a:ext>
            </a:extLst>
          </p:cNvPr>
          <p:cNvSpPr>
            <a:spLocks noGrp="1"/>
          </p:cNvSpPr>
          <p:nvPr>
            <p:ph type="title"/>
          </p:nvPr>
        </p:nvSpPr>
        <p:spPr/>
        <p:txBody>
          <a:bodyPr/>
          <a:lstStyle/>
          <a:p>
            <a:r>
              <a:rPr lang="en-GB"/>
              <a:t>LACP</a:t>
            </a:r>
          </a:p>
        </p:txBody>
      </p:sp>
      <p:sp>
        <p:nvSpPr>
          <p:cNvPr id="4" name="Subtitle 3">
            <a:extLst>
              <a:ext uri="{FF2B5EF4-FFF2-40B4-BE49-F238E27FC236}">
                <a16:creationId xmlns:a16="http://schemas.microsoft.com/office/drawing/2014/main" id="{A37DEAF8-D14E-FC49-885F-7672FE3483AB}"/>
              </a:ext>
            </a:extLst>
          </p:cNvPr>
          <p:cNvSpPr>
            <a:spLocks noGrp="1"/>
          </p:cNvSpPr>
          <p:nvPr>
            <p:ph type="subTitle" idx="10"/>
          </p:nvPr>
        </p:nvSpPr>
        <p:spPr/>
        <p:txBody>
          <a:bodyPr/>
          <a:lstStyle/>
          <a:p>
            <a:endParaRPr lang="en-GB"/>
          </a:p>
        </p:txBody>
      </p:sp>
      <p:sp>
        <p:nvSpPr>
          <p:cNvPr id="5" name="Rectangle 4">
            <a:extLst>
              <a:ext uri="{FF2B5EF4-FFF2-40B4-BE49-F238E27FC236}">
                <a16:creationId xmlns:a16="http://schemas.microsoft.com/office/drawing/2014/main" id="{1F6D21C4-53AE-0E4D-9B6A-5B8EB91A6406}"/>
              </a:ext>
            </a:extLst>
          </p:cNvPr>
          <p:cNvSpPr/>
          <p:nvPr/>
        </p:nvSpPr>
        <p:spPr>
          <a:xfrm>
            <a:off x="635057" y="2142235"/>
            <a:ext cx="3510455" cy="2664194"/>
          </a:xfrm>
          <a:prstGeom prst="rect">
            <a:avLst/>
          </a:prstGeom>
          <a:solidFill>
            <a:schemeClr val="bg1">
              <a:lumMod val="85000"/>
            </a:schemeClr>
          </a:solidFill>
          <a:ln w="28575">
            <a:noFill/>
            <a:prstDash val="dash"/>
          </a:ln>
          <a:effectLst/>
        </p:spPr>
        <p:style>
          <a:lnRef idx="1">
            <a:schemeClr val="accent3"/>
          </a:lnRef>
          <a:fillRef idx="3">
            <a:schemeClr val="accent3"/>
          </a:fillRef>
          <a:effectRef idx="2">
            <a:schemeClr val="accent3"/>
          </a:effectRef>
          <a:fontRef idx="minor">
            <a:schemeClr val="lt1"/>
          </a:fontRef>
        </p:style>
        <p:txBody>
          <a:bodyPr lIns="0" tIns="0" rIns="0" bIns="118841" rtlCol="0" anchor="b" anchorCtr="0"/>
          <a:lstStyle/>
          <a:p>
            <a:pPr algn="ctr"/>
            <a:endParaRPr lang="en-US" sz="1600" b="1">
              <a:solidFill>
                <a:srgbClr val="717074"/>
              </a:solidFill>
              <a:latin typeface="Metropolis"/>
              <a:ea typeface="Gotham Rounded Book" charset="0"/>
              <a:cs typeface="Gotham Rounded Book" charset="0"/>
            </a:endParaRPr>
          </a:p>
        </p:txBody>
      </p:sp>
      <p:grpSp>
        <p:nvGrpSpPr>
          <p:cNvPr id="6" name="Group 5">
            <a:extLst>
              <a:ext uri="{FF2B5EF4-FFF2-40B4-BE49-F238E27FC236}">
                <a16:creationId xmlns:a16="http://schemas.microsoft.com/office/drawing/2014/main" id="{51A3BA9C-AC8E-294E-938D-46F9ECE2DFBE}"/>
              </a:ext>
            </a:extLst>
          </p:cNvPr>
          <p:cNvGrpSpPr/>
          <p:nvPr/>
        </p:nvGrpSpPr>
        <p:grpSpPr>
          <a:xfrm>
            <a:off x="1364963" y="1379742"/>
            <a:ext cx="396412" cy="396570"/>
            <a:chOff x="2159140" y="7009631"/>
            <a:chExt cx="4501800" cy="4503600"/>
          </a:xfrm>
          <a:solidFill>
            <a:schemeClr val="tx1"/>
          </a:solidFill>
        </p:grpSpPr>
        <p:sp>
          <p:nvSpPr>
            <p:cNvPr id="7" name="Freeform: Shape 6">
              <a:extLst>
                <a:ext uri="{FF2B5EF4-FFF2-40B4-BE49-F238E27FC236}">
                  <a16:creationId xmlns:a16="http://schemas.microsoft.com/office/drawing/2014/main" id="{F50BE4A1-5938-C54E-895C-9365170842D1}"/>
                </a:ext>
              </a:extLst>
            </p:cNvPr>
            <p:cNvSpPr/>
            <p:nvPr/>
          </p:nvSpPr>
          <p:spPr>
            <a:xfrm>
              <a:off x="2159140" y="7009631"/>
              <a:ext cx="4501800" cy="4503600"/>
            </a:xfrm>
            <a:custGeom>
              <a:avLst/>
              <a:gdLst/>
              <a:ahLst/>
              <a:cxnLst>
                <a:cxn ang="3cd4">
                  <a:pos x="hc" y="t"/>
                </a:cxn>
                <a:cxn ang="cd2">
                  <a:pos x="l" y="vc"/>
                </a:cxn>
                <a:cxn ang="cd4">
                  <a:pos x="hc" y="b"/>
                </a:cxn>
                <a:cxn ang="0">
                  <a:pos x="r" y="vc"/>
                </a:cxn>
              </a:cxnLst>
              <a:rect l="l" t="t" r="r" b="b"/>
              <a:pathLst>
                <a:path w="12506" h="12511">
                  <a:moveTo>
                    <a:pt x="11985" y="521"/>
                  </a:moveTo>
                  <a:lnTo>
                    <a:pt x="11985" y="11990"/>
                  </a:lnTo>
                  <a:lnTo>
                    <a:pt x="517" y="11990"/>
                  </a:lnTo>
                  <a:lnTo>
                    <a:pt x="517" y="521"/>
                  </a:lnTo>
                  <a:close/>
                  <a:moveTo>
                    <a:pt x="12506" y="0"/>
                  </a:moveTo>
                  <a:lnTo>
                    <a:pt x="0" y="0"/>
                  </a:lnTo>
                  <a:lnTo>
                    <a:pt x="0" y="12511"/>
                  </a:lnTo>
                  <a:lnTo>
                    <a:pt x="12506" y="1251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8" name="Freeform: Shape 7">
              <a:extLst>
                <a:ext uri="{FF2B5EF4-FFF2-40B4-BE49-F238E27FC236}">
                  <a16:creationId xmlns:a16="http://schemas.microsoft.com/office/drawing/2014/main" id="{4064A24D-6214-B04D-8180-435DACAE646A}"/>
                </a:ext>
              </a:extLst>
            </p:cNvPr>
            <p:cNvSpPr/>
            <p:nvPr/>
          </p:nvSpPr>
          <p:spPr>
            <a:xfrm>
              <a:off x="2739820" y="8364671"/>
              <a:ext cx="3336120" cy="914400"/>
            </a:xfrm>
            <a:custGeom>
              <a:avLst/>
              <a:gdLst/>
              <a:ahLst/>
              <a:cxnLst>
                <a:cxn ang="3cd4">
                  <a:pos x="hc" y="t"/>
                </a:cxn>
                <a:cxn ang="cd2">
                  <a:pos x="l" y="vc"/>
                </a:cxn>
                <a:cxn ang="cd4">
                  <a:pos x="hc" y="b"/>
                </a:cxn>
                <a:cxn ang="0">
                  <a:pos x="r" y="vc"/>
                </a:cxn>
              </a:cxnLst>
              <a:rect l="l" t="t" r="r" b="b"/>
              <a:pathLst>
                <a:path w="9268" h="2541">
                  <a:moveTo>
                    <a:pt x="0" y="1269"/>
                  </a:moveTo>
                  <a:lnTo>
                    <a:pt x="1272" y="2541"/>
                  </a:lnTo>
                  <a:lnTo>
                    <a:pt x="1272" y="1848"/>
                  </a:lnTo>
                  <a:lnTo>
                    <a:pt x="9268" y="1848"/>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9" name="Freeform: Shape 8">
              <a:extLst>
                <a:ext uri="{FF2B5EF4-FFF2-40B4-BE49-F238E27FC236}">
                  <a16:creationId xmlns:a16="http://schemas.microsoft.com/office/drawing/2014/main" id="{36F5A22E-AA2A-0F45-AD32-F81927D35781}"/>
                </a:ext>
              </a:extLst>
            </p:cNvPr>
            <p:cNvSpPr/>
            <p:nvPr/>
          </p:nvSpPr>
          <p:spPr>
            <a:xfrm>
              <a:off x="2739820" y="10077192"/>
              <a:ext cx="3336120" cy="914400"/>
            </a:xfrm>
            <a:custGeom>
              <a:avLst/>
              <a:gdLst/>
              <a:ahLst/>
              <a:cxnLst>
                <a:cxn ang="3cd4">
                  <a:pos x="hc" y="t"/>
                </a:cxn>
                <a:cxn ang="cd2">
                  <a:pos x="l" y="vc"/>
                </a:cxn>
                <a:cxn ang="cd4">
                  <a:pos x="hc" y="b"/>
                </a:cxn>
                <a:cxn ang="0">
                  <a:pos x="r" y="vc"/>
                </a:cxn>
              </a:cxnLst>
              <a:rect l="l" t="t" r="r" b="b"/>
              <a:pathLst>
                <a:path w="9268" h="2541">
                  <a:moveTo>
                    <a:pt x="0" y="1273"/>
                  </a:moveTo>
                  <a:lnTo>
                    <a:pt x="1272" y="2541"/>
                  </a:lnTo>
                  <a:lnTo>
                    <a:pt x="1272" y="1847"/>
                  </a:lnTo>
                  <a:lnTo>
                    <a:pt x="9268" y="1847"/>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0" name="Freeform: Shape 9">
              <a:extLst>
                <a:ext uri="{FF2B5EF4-FFF2-40B4-BE49-F238E27FC236}">
                  <a16:creationId xmlns:a16="http://schemas.microsoft.com/office/drawing/2014/main" id="{9EC6A22C-3C13-F442-B5D1-91FEBB488FDA}"/>
                </a:ext>
              </a:extLst>
            </p:cNvPr>
            <p:cNvSpPr/>
            <p:nvPr/>
          </p:nvSpPr>
          <p:spPr>
            <a:xfrm>
              <a:off x="2739820" y="9220392"/>
              <a:ext cx="3336120" cy="914400"/>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52"/>
                  </a:lnTo>
                  <a:lnTo>
                    <a:pt x="7995" y="1852"/>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1" name="Freeform: Shape 10">
              <a:extLst>
                <a:ext uri="{FF2B5EF4-FFF2-40B4-BE49-F238E27FC236}">
                  <a16:creationId xmlns:a16="http://schemas.microsoft.com/office/drawing/2014/main" id="{15FAA88F-904C-6141-8C07-997573E5FF1C}"/>
                </a:ext>
              </a:extLst>
            </p:cNvPr>
            <p:cNvSpPr/>
            <p:nvPr/>
          </p:nvSpPr>
          <p:spPr>
            <a:xfrm>
              <a:off x="2739823" y="7507512"/>
              <a:ext cx="3325998" cy="914401"/>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48"/>
                  </a:lnTo>
                  <a:lnTo>
                    <a:pt x="7995" y="1848"/>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grpSp>
      <p:cxnSp>
        <p:nvCxnSpPr>
          <p:cNvPr id="12" name="Straight Connector 11">
            <a:extLst>
              <a:ext uri="{FF2B5EF4-FFF2-40B4-BE49-F238E27FC236}">
                <a16:creationId xmlns:a16="http://schemas.microsoft.com/office/drawing/2014/main" id="{32100861-3C48-F546-B29E-BF3AD3BBFBAD}"/>
              </a:ext>
            </a:extLst>
          </p:cNvPr>
          <p:cNvCxnSpPr>
            <a:cxnSpLocks/>
            <a:endCxn id="7" idx="2"/>
          </p:cNvCxnSpPr>
          <p:nvPr/>
        </p:nvCxnSpPr>
        <p:spPr bwMode="gray">
          <a:xfrm flipH="1" flipV="1">
            <a:off x="1563169" y="1776312"/>
            <a:ext cx="234428" cy="429509"/>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4C7F112F-0B4E-2E41-B326-C974ABC7467C}"/>
              </a:ext>
            </a:extLst>
          </p:cNvPr>
          <p:cNvCxnSpPr>
            <a:cxnSpLocks/>
          </p:cNvCxnSpPr>
          <p:nvPr/>
        </p:nvCxnSpPr>
        <p:spPr bwMode="gray">
          <a:xfrm flipV="1">
            <a:off x="2040965" y="3316103"/>
            <a:ext cx="0" cy="354179"/>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7" name="Rectangle 16">
            <a:extLst>
              <a:ext uri="{FF2B5EF4-FFF2-40B4-BE49-F238E27FC236}">
                <a16:creationId xmlns:a16="http://schemas.microsoft.com/office/drawing/2014/main" id="{646207F8-93A3-864A-8DA6-2B2AD1368FB1}"/>
              </a:ext>
            </a:extLst>
          </p:cNvPr>
          <p:cNvSpPr/>
          <p:nvPr/>
        </p:nvSpPr>
        <p:spPr bwMode="auto">
          <a:xfrm>
            <a:off x="457743" y="2713520"/>
            <a:ext cx="3942730" cy="369404"/>
          </a:xfrm>
          <a:prstGeom prst="rect">
            <a:avLst/>
          </a:prstGeom>
          <a:solidFill>
            <a:schemeClr val="accent1">
              <a:lumMod val="50000"/>
            </a:schemeClr>
          </a:solidFill>
          <a:ln>
            <a:solidFill>
              <a:schemeClr val="accent1">
                <a:lumMod val="50000"/>
              </a:schemeClr>
            </a:solidFill>
            <a:miter lim="800000"/>
            <a:headEnd/>
            <a:tailEnd/>
          </a:ln>
        </p:spPr>
        <p:style>
          <a:lnRef idx="2">
            <a:schemeClr val="dk1"/>
          </a:lnRef>
          <a:fillRef idx="1">
            <a:schemeClr val="lt1"/>
          </a:fillRef>
          <a:effectRef idx="0">
            <a:schemeClr val="dk1"/>
          </a:effectRef>
          <a:fontRef idx="minor">
            <a:schemeClr val="dk1"/>
          </a:fontRef>
        </p:style>
        <p:txBody>
          <a:bodyPr wrap="none" lIns="0" tIns="0" rIns="0" bIns="0" rtlCol="0" anchor="ctr"/>
          <a:lstStyle/>
          <a:p>
            <a:pPr algn="ctr"/>
            <a:r>
              <a:rPr lang="en-US" sz="1100" strike="sngStrike" err="1">
                <a:solidFill>
                  <a:prstClr val="white"/>
                </a:solidFill>
                <a:latin typeface="Metropolis"/>
                <a:ea typeface="Gotham Rounded Book" charset="0"/>
                <a:cs typeface="Gotham Rounded Book" charset="0"/>
              </a:rPr>
              <a:t>vSS</a:t>
            </a:r>
            <a:r>
              <a:rPr lang="en-US" sz="1100">
                <a:solidFill>
                  <a:prstClr val="white"/>
                </a:solidFill>
                <a:latin typeface="Metropolis"/>
                <a:ea typeface="Gotham Rounded Book" charset="0"/>
                <a:cs typeface="Gotham Rounded Book" charset="0"/>
              </a:rPr>
              <a:t> / </a:t>
            </a:r>
            <a:r>
              <a:rPr lang="en-US" sz="1100" err="1">
                <a:solidFill>
                  <a:prstClr val="white"/>
                </a:solidFill>
                <a:latin typeface="Metropolis"/>
                <a:ea typeface="Gotham Rounded Book" charset="0"/>
                <a:cs typeface="Gotham Rounded Book" charset="0"/>
              </a:rPr>
              <a:t>vDS</a:t>
            </a:r>
            <a:endParaRPr lang="en-US" sz="1100">
              <a:solidFill>
                <a:prstClr val="white"/>
              </a:solidFill>
              <a:latin typeface="Metropolis"/>
              <a:ea typeface="Gotham Rounded Book" charset="0"/>
              <a:cs typeface="Gotham Rounded Book" charset="0"/>
            </a:endParaRPr>
          </a:p>
        </p:txBody>
      </p:sp>
      <p:sp>
        <p:nvSpPr>
          <p:cNvPr id="18" name="Rectangle 17">
            <a:extLst>
              <a:ext uri="{FF2B5EF4-FFF2-40B4-BE49-F238E27FC236}">
                <a16:creationId xmlns:a16="http://schemas.microsoft.com/office/drawing/2014/main" id="{B3F58026-D829-F148-A345-EE7A39F90890}"/>
              </a:ext>
            </a:extLst>
          </p:cNvPr>
          <p:cNvSpPr/>
          <p:nvPr/>
        </p:nvSpPr>
        <p:spPr bwMode="gray">
          <a:xfrm>
            <a:off x="1483765" y="2543889"/>
            <a:ext cx="1666875" cy="233570"/>
          </a:xfrm>
          <a:prstGeom prst="rect">
            <a:avLst/>
          </a:prstGeom>
          <a:solidFill>
            <a:srgbClr val="820024"/>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Uplink Port Group</a:t>
            </a:r>
          </a:p>
        </p:txBody>
      </p:sp>
      <p:sp>
        <p:nvSpPr>
          <p:cNvPr id="19" name="Freeform 21">
            <a:extLst>
              <a:ext uri="{FF2B5EF4-FFF2-40B4-BE49-F238E27FC236}">
                <a16:creationId xmlns:a16="http://schemas.microsoft.com/office/drawing/2014/main" id="{AC066059-DE91-E04F-8505-88C6DBB72870}"/>
              </a:ext>
            </a:extLst>
          </p:cNvPr>
          <p:cNvSpPr>
            <a:spLocks noChangeAspect="1" noEditPoints="1"/>
          </p:cNvSpPr>
          <p:nvPr/>
        </p:nvSpPr>
        <p:spPr bwMode="auto">
          <a:xfrm>
            <a:off x="1640111" y="2188449"/>
            <a:ext cx="308460" cy="232520"/>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cxnSp>
        <p:nvCxnSpPr>
          <p:cNvPr id="20" name="Straight Connector 19">
            <a:extLst>
              <a:ext uri="{FF2B5EF4-FFF2-40B4-BE49-F238E27FC236}">
                <a16:creationId xmlns:a16="http://schemas.microsoft.com/office/drawing/2014/main" id="{CCA798E4-576C-394C-A163-72D73A99AF96}"/>
              </a:ext>
            </a:extLst>
          </p:cNvPr>
          <p:cNvCxnSpPr>
            <a:cxnSpLocks/>
          </p:cNvCxnSpPr>
          <p:nvPr/>
        </p:nvCxnSpPr>
        <p:spPr bwMode="gray">
          <a:xfrm flipH="1" flipV="1">
            <a:off x="1903128" y="2451293"/>
            <a:ext cx="273216" cy="10158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7FB79486-E25C-C741-815E-7375A2B32048}"/>
              </a:ext>
            </a:extLst>
          </p:cNvPr>
          <p:cNvCxnSpPr>
            <a:cxnSpLocks/>
            <a:endCxn id="18" idx="0"/>
          </p:cNvCxnSpPr>
          <p:nvPr/>
        </p:nvCxnSpPr>
        <p:spPr bwMode="gray">
          <a:xfrm flipH="1">
            <a:off x="2317203" y="2420969"/>
            <a:ext cx="425508" cy="12292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462ED1C0-DE7C-E540-9EA1-E348847647DB}"/>
              </a:ext>
            </a:extLst>
          </p:cNvPr>
          <p:cNvCxnSpPr>
            <a:cxnSpLocks/>
            <a:endCxn id="57" idx="2"/>
          </p:cNvCxnSpPr>
          <p:nvPr/>
        </p:nvCxnSpPr>
        <p:spPr bwMode="gray">
          <a:xfrm flipV="1">
            <a:off x="2725709" y="1764844"/>
            <a:ext cx="235739" cy="449905"/>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4" name="Rectangle 23">
            <a:extLst>
              <a:ext uri="{FF2B5EF4-FFF2-40B4-BE49-F238E27FC236}">
                <a16:creationId xmlns:a16="http://schemas.microsoft.com/office/drawing/2014/main" id="{658D3BC2-CBCB-284E-9EBE-20C884454EA1}"/>
              </a:ext>
            </a:extLst>
          </p:cNvPr>
          <p:cNvSpPr/>
          <p:nvPr/>
        </p:nvSpPr>
        <p:spPr bwMode="gray">
          <a:xfrm>
            <a:off x="1483765" y="3074795"/>
            <a:ext cx="1666875" cy="233885"/>
          </a:xfrm>
          <a:prstGeom prst="rect">
            <a:avLst/>
          </a:prstGeom>
          <a:solidFill>
            <a:schemeClr val="accent4"/>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000"/>
              <a:t>Test Port Group</a:t>
            </a:r>
          </a:p>
        </p:txBody>
      </p:sp>
      <p:sp>
        <p:nvSpPr>
          <p:cNvPr id="32" name="Rectangle 31">
            <a:extLst>
              <a:ext uri="{FF2B5EF4-FFF2-40B4-BE49-F238E27FC236}">
                <a16:creationId xmlns:a16="http://schemas.microsoft.com/office/drawing/2014/main" id="{E2FBECB3-BA4B-C74C-91E4-DDF51BE0115B}"/>
              </a:ext>
            </a:extLst>
          </p:cNvPr>
          <p:cNvSpPr/>
          <p:nvPr/>
        </p:nvSpPr>
        <p:spPr>
          <a:xfrm>
            <a:off x="969037" y="2181413"/>
            <a:ext cx="793226" cy="261610"/>
          </a:xfrm>
          <a:prstGeom prst="rect">
            <a:avLst/>
          </a:prstGeom>
        </p:spPr>
        <p:txBody>
          <a:bodyPr wrap="square">
            <a:spAutoFit/>
          </a:bodyPr>
          <a:lstStyle/>
          <a:p>
            <a:pPr algn="ctr"/>
            <a:r>
              <a:rPr lang="en-US" sz="1100" b="1">
                <a:latin typeface="Metropolis" pitchFamily="2" charset="77"/>
              </a:rPr>
              <a:t>vmnic0</a:t>
            </a:r>
            <a:endParaRPr lang="en-GB" sz="1100" b="1">
              <a:latin typeface="Metropolis" pitchFamily="2" charset="77"/>
            </a:endParaRPr>
          </a:p>
        </p:txBody>
      </p:sp>
      <p:sp>
        <p:nvSpPr>
          <p:cNvPr id="33" name="Rectangle 32">
            <a:extLst>
              <a:ext uri="{FF2B5EF4-FFF2-40B4-BE49-F238E27FC236}">
                <a16:creationId xmlns:a16="http://schemas.microsoft.com/office/drawing/2014/main" id="{9BE92C7B-E265-1442-84E4-ED5DBBF74721}"/>
              </a:ext>
            </a:extLst>
          </p:cNvPr>
          <p:cNvSpPr/>
          <p:nvPr/>
        </p:nvSpPr>
        <p:spPr>
          <a:xfrm>
            <a:off x="2737870" y="2166341"/>
            <a:ext cx="793226" cy="261610"/>
          </a:xfrm>
          <a:prstGeom prst="rect">
            <a:avLst/>
          </a:prstGeom>
        </p:spPr>
        <p:txBody>
          <a:bodyPr wrap="square">
            <a:spAutoFit/>
          </a:bodyPr>
          <a:lstStyle/>
          <a:p>
            <a:pPr algn="ctr"/>
            <a:r>
              <a:rPr lang="en-US" sz="1100" b="1">
                <a:latin typeface="Metropolis" pitchFamily="2" charset="77"/>
              </a:rPr>
              <a:t>vmnic1</a:t>
            </a:r>
            <a:endParaRPr lang="en-GB" sz="1100" b="1">
              <a:latin typeface="Metropolis" pitchFamily="2" charset="77"/>
            </a:endParaRPr>
          </a:p>
        </p:txBody>
      </p:sp>
      <p:grpSp>
        <p:nvGrpSpPr>
          <p:cNvPr id="56" name="Group 55">
            <a:extLst>
              <a:ext uri="{FF2B5EF4-FFF2-40B4-BE49-F238E27FC236}">
                <a16:creationId xmlns:a16="http://schemas.microsoft.com/office/drawing/2014/main" id="{46A5B25B-098F-AD4D-B7F0-CA140FB75180}"/>
              </a:ext>
            </a:extLst>
          </p:cNvPr>
          <p:cNvGrpSpPr/>
          <p:nvPr/>
        </p:nvGrpSpPr>
        <p:grpSpPr>
          <a:xfrm>
            <a:off x="2763242" y="1368274"/>
            <a:ext cx="396412" cy="396570"/>
            <a:chOff x="2159140" y="7009631"/>
            <a:chExt cx="4501800" cy="4503600"/>
          </a:xfrm>
          <a:solidFill>
            <a:schemeClr val="tx1"/>
          </a:solidFill>
        </p:grpSpPr>
        <p:sp>
          <p:nvSpPr>
            <p:cNvPr id="57" name="Freeform: Shape 6">
              <a:extLst>
                <a:ext uri="{FF2B5EF4-FFF2-40B4-BE49-F238E27FC236}">
                  <a16:creationId xmlns:a16="http://schemas.microsoft.com/office/drawing/2014/main" id="{3A32F4F6-161C-7947-9117-5D67CFB06A72}"/>
                </a:ext>
              </a:extLst>
            </p:cNvPr>
            <p:cNvSpPr/>
            <p:nvPr/>
          </p:nvSpPr>
          <p:spPr>
            <a:xfrm>
              <a:off x="2159140" y="7009631"/>
              <a:ext cx="4501800" cy="4503600"/>
            </a:xfrm>
            <a:custGeom>
              <a:avLst/>
              <a:gdLst/>
              <a:ahLst/>
              <a:cxnLst>
                <a:cxn ang="3cd4">
                  <a:pos x="hc" y="t"/>
                </a:cxn>
                <a:cxn ang="cd2">
                  <a:pos x="l" y="vc"/>
                </a:cxn>
                <a:cxn ang="cd4">
                  <a:pos x="hc" y="b"/>
                </a:cxn>
                <a:cxn ang="0">
                  <a:pos x="r" y="vc"/>
                </a:cxn>
              </a:cxnLst>
              <a:rect l="l" t="t" r="r" b="b"/>
              <a:pathLst>
                <a:path w="12506" h="12511">
                  <a:moveTo>
                    <a:pt x="11985" y="521"/>
                  </a:moveTo>
                  <a:lnTo>
                    <a:pt x="11985" y="11990"/>
                  </a:lnTo>
                  <a:lnTo>
                    <a:pt x="517" y="11990"/>
                  </a:lnTo>
                  <a:lnTo>
                    <a:pt x="517" y="521"/>
                  </a:lnTo>
                  <a:close/>
                  <a:moveTo>
                    <a:pt x="12506" y="0"/>
                  </a:moveTo>
                  <a:lnTo>
                    <a:pt x="0" y="0"/>
                  </a:lnTo>
                  <a:lnTo>
                    <a:pt x="0" y="12511"/>
                  </a:lnTo>
                  <a:lnTo>
                    <a:pt x="12506" y="1251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58" name="Freeform: Shape 7">
              <a:extLst>
                <a:ext uri="{FF2B5EF4-FFF2-40B4-BE49-F238E27FC236}">
                  <a16:creationId xmlns:a16="http://schemas.microsoft.com/office/drawing/2014/main" id="{8B28F522-C0A3-B543-B2FD-7C5917C35091}"/>
                </a:ext>
              </a:extLst>
            </p:cNvPr>
            <p:cNvSpPr/>
            <p:nvPr/>
          </p:nvSpPr>
          <p:spPr>
            <a:xfrm>
              <a:off x="2739820" y="8364671"/>
              <a:ext cx="3336120" cy="914400"/>
            </a:xfrm>
            <a:custGeom>
              <a:avLst/>
              <a:gdLst/>
              <a:ahLst/>
              <a:cxnLst>
                <a:cxn ang="3cd4">
                  <a:pos x="hc" y="t"/>
                </a:cxn>
                <a:cxn ang="cd2">
                  <a:pos x="l" y="vc"/>
                </a:cxn>
                <a:cxn ang="cd4">
                  <a:pos x="hc" y="b"/>
                </a:cxn>
                <a:cxn ang="0">
                  <a:pos x="r" y="vc"/>
                </a:cxn>
              </a:cxnLst>
              <a:rect l="l" t="t" r="r" b="b"/>
              <a:pathLst>
                <a:path w="9268" h="2541">
                  <a:moveTo>
                    <a:pt x="0" y="1269"/>
                  </a:moveTo>
                  <a:lnTo>
                    <a:pt x="1272" y="2541"/>
                  </a:lnTo>
                  <a:lnTo>
                    <a:pt x="1272" y="1848"/>
                  </a:lnTo>
                  <a:lnTo>
                    <a:pt x="9268" y="1848"/>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59" name="Freeform: Shape 8">
              <a:extLst>
                <a:ext uri="{FF2B5EF4-FFF2-40B4-BE49-F238E27FC236}">
                  <a16:creationId xmlns:a16="http://schemas.microsoft.com/office/drawing/2014/main" id="{FF2E2219-DB02-224B-9541-34CBF2D77828}"/>
                </a:ext>
              </a:extLst>
            </p:cNvPr>
            <p:cNvSpPr/>
            <p:nvPr/>
          </p:nvSpPr>
          <p:spPr>
            <a:xfrm>
              <a:off x="2739820" y="10077192"/>
              <a:ext cx="3336120" cy="914400"/>
            </a:xfrm>
            <a:custGeom>
              <a:avLst/>
              <a:gdLst/>
              <a:ahLst/>
              <a:cxnLst>
                <a:cxn ang="3cd4">
                  <a:pos x="hc" y="t"/>
                </a:cxn>
                <a:cxn ang="cd2">
                  <a:pos x="l" y="vc"/>
                </a:cxn>
                <a:cxn ang="cd4">
                  <a:pos x="hc" y="b"/>
                </a:cxn>
                <a:cxn ang="0">
                  <a:pos x="r" y="vc"/>
                </a:cxn>
              </a:cxnLst>
              <a:rect l="l" t="t" r="r" b="b"/>
              <a:pathLst>
                <a:path w="9268" h="2541">
                  <a:moveTo>
                    <a:pt x="0" y="1273"/>
                  </a:moveTo>
                  <a:lnTo>
                    <a:pt x="1272" y="2541"/>
                  </a:lnTo>
                  <a:lnTo>
                    <a:pt x="1272" y="1847"/>
                  </a:lnTo>
                  <a:lnTo>
                    <a:pt x="9268" y="1847"/>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60" name="Freeform: Shape 9">
              <a:extLst>
                <a:ext uri="{FF2B5EF4-FFF2-40B4-BE49-F238E27FC236}">
                  <a16:creationId xmlns:a16="http://schemas.microsoft.com/office/drawing/2014/main" id="{E67D157E-3ADE-4F46-8605-2411ED25CBE8}"/>
                </a:ext>
              </a:extLst>
            </p:cNvPr>
            <p:cNvSpPr/>
            <p:nvPr/>
          </p:nvSpPr>
          <p:spPr>
            <a:xfrm>
              <a:off x="2739820" y="9220392"/>
              <a:ext cx="3336120" cy="914400"/>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52"/>
                  </a:lnTo>
                  <a:lnTo>
                    <a:pt x="7995" y="1852"/>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61" name="Freeform: Shape 10">
              <a:extLst>
                <a:ext uri="{FF2B5EF4-FFF2-40B4-BE49-F238E27FC236}">
                  <a16:creationId xmlns:a16="http://schemas.microsoft.com/office/drawing/2014/main" id="{75C18E3B-2150-E64F-A5C6-BE04EC9A1BC4}"/>
                </a:ext>
              </a:extLst>
            </p:cNvPr>
            <p:cNvSpPr/>
            <p:nvPr/>
          </p:nvSpPr>
          <p:spPr>
            <a:xfrm>
              <a:off x="2739823" y="7507512"/>
              <a:ext cx="3325998" cy="914401"/>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48"/>
                  </a:lnTo>
                  <a:lnTo>
                    <a:pt x="7995" y="1848"/>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grpSp>
      <p:sp>
        <p:nvSpPr>
          <p:cNvPr id="64" name="Freeform 21">
            <a:extLst>
              <a:ext uri="{FF2B5EF4-FFF2-40B4-BE49-F238E27FC236}">
                <a16:creationId xmlns:a16="http://schemas.microsoft.com/office/drawing/2014/main" id="{CB9EC709-FE15-3D42-B3B4-CDD77FABE8EF}"/>
              </a:ext>
            </a:extLst>
          </p:cNvPr>
          <p:cNvSpPr>
            <a:spLocks noChangeAspect="1" noEditPoints="1"/>
          </p:cNvSpPr>
          <p:nvPr/>
        </p:nvSpPr>
        <p:spPr bwMode="auto">
          <a:xfrm>
            <a:off x="2575110" y="2186764"/>
            <a:ext cx="308460" cy="249980"/>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65" name="Rectangle 64">
            <a:extLst>
              <a:ext uri="{FF2B5EF4-FFF2-40B4-BE49-F238E27FC236}">
                <a16:creationId xmlns:a16="http://schemas.microsoft.com/office/drawing/2014/main" id="{2E039C8A-B445-C94E-BC06-85AED453882B}"/>
              </a:ext>
            </a:extLst>
          </p:cNvPr>
          <p:cNvSpPr/>
          <p:nvPr/>
        </p:nvSpPr>
        <p:spPr>
          <a:xfrm>
            <a:off x="1796379" y="1353167"/>
            <a:ext cx="924494" cy="461665"/>
          </a:xfrm>
          <a:prstGeom prst="rect">
            <a:avLst/>
          </a:prstGeom>
        </p:spPr>
        <p:txBody>
          <a:bodyPr wrap="square">
            <a:spAutoFit/>
          </a:bodyPr>
          <a:lstStyle/>
          <a:p>
            <a:pPr algn="ctr"/>
            <a:r>
              <a:rPr lang="en-US" sz="1200">
                <a:solidFill>
                  <a:schemeClr val="tx2"/>
                </a:solidFill>
              </a:rPr>
              <a:t>Physical </a:t>
            </a:r>
          </a:p>
          <a:p>
            <a:pPr algn="ctr"/>
            <a:r>
              <a:rPr lang="en-US" sz="1200">
                <a:solidFill>
                  <a:schemeClr val="tx2"/>
                </a:solidFill>
              </a:rPr>
              <a:t>Switches</a:t>
            </a:r>
          </a:p>
        </p:txBody>
      </p:sp>
      <p:sp>
        <p:nvSpPr>
          <p:cNvPr id="66" name="Rectangle 65">
            <a:extLst>
              <a:ext uri="{FF2B5EF4-FFF2-40B4-BE49-F238E27FC236}">
                <a16:creationId xmlns:a16="http://schemas.microsoft.com/office/drawing/2014/main" id="{B765A2ED-1C73-CA4D-AA6A-4D297FE6F33F}"/>
              </a:ext>
            </a:extLst>
          </p:cNvPr>
          <p:cNvSpPr/>
          <p:nvPr/>
        </p:nvSpPr>
        <p:spPr>
          <a:xfrm>
            <a:off x="1722087" y="4437096"/>
            <a:ext cx="1301958" cy="369332"/>
          </a:xfrm>
          <a:prstGeom prst="rect">
            <a:avLst/>
          </a:prstGeom>
        </p:spPr>
        <p:txBody>
          <a:bodyPr wrap="none">
            <a:spAutoFit/>
          </a:bodyPr>
          <a:lstStyle/>
          <a:p>
            <a:pPr algn="ctr"/>
            <a:r>
              <a:rPr lang="en-US" b="1" dirty="0" err="1">
                <a:solidFill>
                  <a:srgbClr val="717074"/>
                </a:solidFill>
                <a:ea typeface="Gotham Rounded Book" charset="0"/>
                <a:cs typeface="Gotham Rounded Book" charset="0"/>
              </a:rPr>
              <a:t>ESXi</a:t>
            </a:r>
            <a:r>
              <a:rPr lang="en-US" b="1" dirty="0">
                <a:solidFill>
                  <a:srgbClr val="717074"/>
                </a:solidFill>
                <a:ea typeface="Gotham Rounded Book" charset="0"/>
                <a:cs typeface="Gotham Rounded Book" charset="0"/>
              </a:rPr>
              <a:t> Host</a:t>
            </a:r>
          </a:p>
        </p:txBody>
      </p:sp>
      <p:grpSp>
        <p:nvGrpSpPr>
          <p:cNvPr id="79" name="Group 78">
            <a:extLst>
              <a:ext uri="{FF2B5EF4-FFF2-40B4-BE49-F238E27FC236}">
                <a16:creationId xmlns:a16="http://schemas.microsoft.com/office/drawing/2014/main" id="{FC07CC52-6B0C-934D-A4D7-4A28D4C931BA}"/>
              </a:ext>
            </a:extLst>
          </p:cNvPr>
          <p:cNvGrpSpPr/>
          <p:nvPr/>
        </p:nvGrpSpPr>
        <p:grpSpPr>
          <a:xfrm>
            <a:off x="1788342" y="3686071"/>
            <a:ext cx="475288" cy="475288"/>
            <a:chOff x="6490447" y="2136284"/>
            <a:chExt cx="1828959" cy="1828959"/>
          </a:xfrm>
        </p:grpSpPr>
        <p:sp>
          <p:nvSpPr>
            <p:cNvPr id="77" name="Oval 76">
              <a:extLst>
                <a:ext uri="{FF2B5EF4-FFF2-40B4-BE49-F238E27FC236}">
                  <a16:creationId xmlns:a16="http://schemas.microsoft.com/office/drawing/2014/main" id="{E2B5727F-D82D-9E4E-B74E-71070957070D}"/>
                </a:ext>
              </a:extLst>
            </p:cNvPr>
            <p:cNvSpPr/>
            <p:nvPr/>
          </p:nvSpPr>
          <p:spPr>
            <a:xfrm>
              <a:off x="6490447" y="2136284"/>
              <a:ext cx="1828959" cy="1828959"/>
            </a:xfrm>
            <a:prstGeom prst="ellipse">
              <a:avLst/>
            </a:prstGeom>
            <a:solidFill>
              <a:schemeClr val="accent4"/>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78" name="Freeform 5">
              <a:extLst>
                <a:ext uri="{FF2B5EF4-FFF2-40B4-BE49-F238E27FC236}">
                  <a16:creationId xmlns:a16="http://schemas.microsoft.com/office/drawing/2014/main" id="{B4AE39C6-7D46-644C-965D-DA6FCDBD71C3}"/>
                </a:ext>
              </a:extLst>
            </p:cNvPr>
            <p:cNvSpPr>
              <a:spLocks noChangeAspect="1" noEditPoints="1"/>
            </p:cNvSpPr>
            <p:nvPr/>
          </p:nvSpPr>
          <p:spPr bwMode="auto">
            <a:xfrm>
              <a:off x="6857538" y="2502679"/>
              <a:ext cx="1096167" cy="1096167"/>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cxnSp>
        <p:nvCxnSpPr>
          <p:cNvPr id="83" name="Straight Connector 82">
            <a:extLst>
              <a:ext uri="{FF2B5EF4-FFF2-40B4-BE49-F238E27FC236}">
                <a16:creationId xmlns:a16="http://schemas.microsoft.com/office/drawing/2014/main" id="{9D56808A-DCA0-BD42-A412-677FCCCAA410}"/>
              </a:ext>
            </a:extLst>
          </p:cNvPr>
          <p:cNvCxnSpPr>
            <a:cxnSpLocks/>
          </p:cNvCxnSpPr>
          <p:nvPr/>
        </p:nvCxnSpPr>
        <p:spPr bwMode="gray">
          <a:xfrm flipV="1">
            <a:off x="2885730" y="3306271"/>
            <a:ext cx="0" cy="354179"/>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84" name="Group 83">
            <a:extLst>
              <a:ext uri="{FF2B5EF4-FFF2-40B4-BE49-F238E27FC236}">
                <a16:creationId xmlns:a16="http://schemas.microsoft.com/office/drawing/2014/main" id="{FD397572-B8AE-4342-A17F-FC4A427975BC}"/>
              </a:ext>
            </a:extLst>
          </p:cNvPr>
          <p:cNvGrpSpPr/>
          <p:nvPr/>
        </p:nvGrpSpPr>
        <p:grpSpPr>
          <a:xfrm>
            <a:off x="2647316" y="3676239"/>
            <a:ext cx="475288" cy="475288"/>
            <a:chOff x="6490447" y="2136284"/>
            <a:chExt cx="1828959" cy="1828959"/>
          </a:xfrm>
        </p:grpSpPr>
        <p:sp>
          <p:nvSpPr>
            <p:cNvPr id="85" name="Oval 84">
              <a:extLst>
                <a:ext uri="{FF2B5EF4-FFF2-40B4-BE49-F238E27FC236}">
                  <a16:creationId xmlns:a16="http://schemas.microsoft.com/office/drawing/2014/main" id="{DE6B1478-3983-FE43-82E6-CB246D1A0AFB}"/>
                </a:ext>
              </a:extLst>
            </p:cNvPr>
            <p:cNvSpPr/>
            <p:nvPr/>
          </p:nvSpPr>
          <p:spPr>
            <a:xfrm>
              <a:off x="6490447" y="2136284"/>
              <a:ext cx="1828959" cy="1828959"/>
            </a:xfrm>
            <a:prstGeom prst="ellipse">
              <a:avLst/>
            </a:prstGeom>
            <a:solidFill>
              <a:schemeClr val="accent4"/>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86" name="Freeform 5">
              <a:extLst>
                <a:ext uri="{FF2B5EF4-FFF2-40B4-BE49-F238E27FC236}">
                  <a16:creationId xmlns:a16="http://schemas.microsoft.com/office/drawing/2014/main" id="{F42E8184-35D3-9148-A57F-2BD85C44C06F}"/>
                </a:ext>
              </a:extLst>
            </p:cNvPr>
            <p:cNvSpPr>
              <a:spLocks noChangeAspect="1" noEditPoints="1"/>
            </p:cNvSpPr>
            <p:nvPr/>
          </p:nvSpPr>
          <p:spPr bwMode="auto">
            <a:xfrm>
              <a:off x="6857538" y="2502679"/>
              <a:ext cx="1096167" cy="1096167"/>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90" name="Content Placeholder 2">
            <a:extLst>
              <a:ext uri="{FF2B5EF4-FFF2-40B4-BE49-F238E27FC236}">
                <a16:creationId xmlns:a16="http://schemas.microsoft.com/office/drawing/2014/main" id="{6B4333EE-7965-7241-BFFC-F1DC02B29F8D}"/>
              </a:ext>
            </a:extLst>
          </p:cNvPr>
          <p:cNvSpPr txBox="1">
            <a:spLocks/>
          </p:cNvSpPr>
          <p:nvPr/>
        </p:nvSpPr>
        <p:spPr>
          <a:xfrm>
            <a:off x="4733452" y="333902"/>
            <a:ext cx="7234064" cy="6241995"/>
          </a:xfrm>
          <a:prstGeom prst="rect">
            <a:avLst/>
          </a:prstGeom>
        </p:spPr>
        <p:txBody>
          <a:bodyPr/>
          <a:lstStyle>
            <a:lvl1pPr marL="0" indent="0" algn="l" defTabSz="914400" rtl="0" eaLnBrk="1" latinLnBrk="0" hangingPunct="1">
              <a:lnSpc>
                <a:spcPct val="100000"/>
              </a:lnSpc>
              <a:spcBef>
                <a:spcPts val="1800"/>
              </a:spcBef>
              <a:buClr>
                <a:schemeClr val="tx1">
                  <a:lumMod val="60000"/>
                  <a:lumOff val="40000"/>
                </a:schemeClr>
              </a:buClr>
              <a:buSzPct val="90000"/>
              <a:buFont typeface="Arial" panose="020B0604020202020204" pitchFamily="34" charset="0"/>
              <a:buChar char="​"/>
              <a:defRPr sz="2000" kern="1200">
                <a:solidFill>
                  <a:schemeClr val="tx2"/>
                </a:solidFill>
                <a:latin typeface="+mn-lt"/>
                <a:ea typeface="+mn-ea"/>
                <a:cs typeface="+mn-cs"/>
              </a:defRPr>
            </a:lvl1pPr>
            <a:lvl2pPr marL="457200" indent="-184150" algn="l" defTabSz="914400" rtl="0" eaLnBrk="1" latinLnBrk="0" hangingPunct="1">
              <a:lnSpc>
                <a:spcPct val="100000"/>
              </a:lnSpc>
              <a:spcBef>
                <a:spcPts val="300"/>
              </a:spcBef>
              <a:buClr>
                <a:schemeClr val="tx2"/>
              </a:buClr>
              <a:buSzPct val="90000"/>
              <a:buFont typeface="Arial" panose="020B0604020202020204" pitchFamily="34" charset="0"/>
              <a:buChar char="•"/>
              <a:defRPr sz="1800" kern="1200">
                <a:solidFill>
                  <a:schemeClr val="tx2"/>
                </a:solidFill>
                <a:latin typeface="+mn-lt"/>
                <a:ea typeface="+mn-ea"/>
                <a:cs typeface="+mn-cs"/>
              </a:defRPr>
            </a:lvl2pPr>
            <a:lvl3pPr marL="744538" indent="-169863" algn="l" defTabSz="914400" rtl="0" eaLnBrk="1" latinLnBrk="0" hangingPunct="1">
              <a:lnSpc>
                <a:spcPct val="100000"/>
              </a:lnSpc>
              <a:spcBef>
                <a:spcPts val="300"/>
              </a:spcBef>
              <a:spcAft>
                <a:spcPts val="0"/>
              </a:spcAft>
              <a:buClr>
                <a:schemeClr val="tx2"/>
              </a:buClr>
              <a:buSzPct val="90000"/>
              <a:buFont typeface="Camphor Std" panose="020B0504030404020204" pitchFamily="34" charset="0"/>
              <a:buChar char="–"/>
              <a:defRPr sz="1600" kern="1200">
                <a:solidFill>
                  <a:schemeClr val="tx2"/>
                </a:solidFill>
                <a:latin typeface="+mn-lt"/>
                <a:ea typeface="+mn-ea"/>
                <a:cs typeface="+mn-cs"/>
              </a:defRPr>
            </a:lvl3pPr>
            <a:lvl4pPr marL="969963" indent="-166688" algn="l" defTabSz="914400" rtl="0" eaLnBrk="1" latinLnBrk="0" hangingPunct="1">
              <a:lnSpc>
                <a:spcPct val="100000"/>
              </a:lnSpc>
              <a:spcBef>
                <a:spcPts val="300"/>
              </a:spcBef>
              <a:buClr>
                <a:schemeClr val="tx2"/>
              </a:buClr>
              <a:buSzPct val="90000"/>
              <a:buFont typeface="Arial" panose="020B0604020202020204" pitchFamily="34" charset="0"/>
              <a:buChar char="•"/>
              <a:defRPr sz="1400" kern="1200">
                <a:solidFill>
                  <a:schemeClr val="tx2"/>
                </a:solidFill>
                <a:latin typeface="+mn-lt"/>
                <a:ea typeface="+mn-ea"/>
                <a:cs typeface="+mn-cs"/>
              </a:defRPr>
            </a:lvl4pPr>
            <a:lvl5pPr marL="1143000" indent="-138113" algn="l" defTabSz="914400" rtl="0" eaLnBrk="1" latinLnBrk="0" hangingPunct="1">
              <a:lnSpc>
                <a:spcPct val="100000"/>
              </a:lnSpc>
              <a:spcBef>
                <a:spcPts val="300"/>
              </a:spcBef>
              <a:buClr>
                <a:schemeClr val="tx2"/>
              </a:buClr>
              <a:buSzPct val="90000"/>
              <a:buFont typeface="Camphor Std" panose="020B0504030404020204" pitchFamily="34" charset="0"/>
              <a:buChar char="–"/>
              <a:tabLst/>
              <a:defRPr sz="1400" kern="1200">
                <a:solidFill>
                  <a:schemeClr val="tx2"/>
                </a:solidFill>
                <a:latin typeface="+mn-lt"/>
                <a:ea typeface="+mn-ea"/>
                <a:cs typeface="+mn-cs"/>
              </a:defRPr>
            </a:lvl5pPr>
            <a:lvl6pPr marL="228600" indent="-228600" algn="l" defTabSz="914400" rtl="0" eaLnBrk="1" latinLnBrk="0" hangingPunct="1">
              <a:lnSpc>
                <a:spcPct val="100000"/>
              </a:lnSpc>
              <a:spcBef>
                <a:spcPts val="1800"/>
              </a:spcBef>
              <a:buClr>
                <a:schemeClr val="tx2"/>
              </a:buClr>
              <a:buSzPct val="90000"/>
              <a:buFont typeface="+mj-lt"/>
              <a:buAutoNum type="arabicPeriod"/>
              <a:defRPr sz="2000" kern="1200">
                <a:solidFill>
                  <a:schemeClr val="tx2"/>
                </a:solidFill>
                <a:latin typeface="+mn-lt"/>
                <a:ea typeface="+mn-ea"/>
                <a:cs typeface="+mn-cs"/>
              </a:defRPr>
            </a:lvl6pPr>
            <a:lvl7pPr marL="512763" indent="-228600" algn="l" defTabSz="914400" rtl="0" eaLnBrk="1" latinLnBrk="0" hangingPunct="1">
              <a:lnSpc>
                <a:spcPct val="100000"/>
              </a:lnSpc>
              <a:spcBef>
                <a:spcPts val="300"/>
              </a:spcBef>
              <a:buClr>
                <a:schemeClr val="tx2"/>
              </a:buClr>
              <a:buSzPct val="90000"/>
              <a:buFont typeface="+mj-lt"/>
              <a:buAutoNum type="alphaLcPeriod"/>
              <a:defRPr sz="1600" kern="1200">
                <a:solidFill>
                  <a:schemeClr val="tx2"/>
                </a:solidFill>
                <a:latin typeface="+mn-lt"/>
                <a:ea typeface="+mn-ea"/>
                <a:cs typeface="+mn-cs"/>
              </a:defRPr>
            </a:lvl7pPr>
            <a:lvl8pPr marL="741363" indent="-166688" algn="l" defTabSz="914400" rtl="0" eaLnBrk="1" latinLnBrk="0" hangingPunct="1">
              <a:lnSpc>
                <a:spcPct val="90000"/>
              </a:lnSpc>
              <a:spcBef>
                <a:spcPts val="600"/>
              </a:spcBef>
              <a:buClr>
                <a:schemeClr val="tx2"/>
              </a:buClr>
              <a:buSzPct val="90000"/>
              <a:buFont typeface="+mj-lt"/>
              <a:buAutoNum type="romanLcPeriod"/>
              <a:defRPr sz="1400" kern="1200">
                <a:solidFill>
                  <a:schemeClr val="tx2"/>
                </a:solidFill>
                <a:latin typeface="+mn-lt"/>
                <a:ea typeface="+mn-ea"/>
                <a:cs typeface="+mn-cs"/>
              </a:defRPr>
            </a:lvl8pPr>
            <a:lvl9pPr marL="284163" indent="-284163" algn="l" defTabSz="914400" rtl="0" eaLnBrk="1" latinLnBrk="0" hangingPunct="1">
              <a:lnSpc>
                <a:spcPct val="100000"/>
              </a:lnSpc>
              <a:spcBef>
                <a:spcPts val="1800"/>
              </a:spcBef>
              <a:buClr>
                <a:schemeClr val="tx2"/>
              </a:buClr>
              <a:buSzPct val="90000"/>
              <a:buFont typeface="+mj-lt"/>
              <a:buAutoNum type="alphaUcPeriod"/>
              <a:defRPr sz="2000" kern="1200">
                <a:solidFill>
                  <a:schemeClr val="tx2"/>
                </a:solidFill>
                <a:latin typeface="+mn-lt"/>
                <a:ea typeface="+mn-ea"/>
                <a:cs typeface="+mn-cs"/>
              </a:defRPr>
            </a:lvl9pPr>
          </a:lstStyle>
          <a:p>
            <a:r>
              <a:rPr lang="en-US" sz="1600"/>
              <a:t>1. </a:t>
            </a:r>
            <a:r>
              <a:rPr lang="en-US" sz="1600" err="1"/>
              <a:t>vSwitch</a:t>
            </a:r>
            <a:r>
              <a:rPr lang="en-US" sz="1600"/>
              <a:t> selects one of the uplinks in the </a:t>
            </a:r>
            <a:r>
              <a:rPr lang="en-US" sz="1600" b="1" u="sng"/>
              <a:t>Active uplinks</a:t>
            </a:r>
            <a:r>
              <a:rPr lang="en-US" sz="1600"/>
              <a:t> list (internal algorithm) and then pins the respective traffic to that uplink. You can set different algorithms that take SRC/DST IP/MAC/TCP/UDP and VLAN plus the number of uplinks into accounts. </a:t>
            </a:r>
          </a:p>
          <a:p>
            <a:r>
              <a:rPr lang="en-US" sz="1600"/>
              <a:t>2. The selection process takes place over and over again every time you send traffic with a new characteristic (SRC/DST input pair). A much more even distribution of traffic compared to Originating Virtual Port ID or Source MAC address or IP Based hash options. </a:t>
            </a:r>
          </a:p>
          <a:p>
            <a:r>
              <a:rPr lang="en-US" sz="1600"/>
              <a:t>3. Resource intensive since selection process takes place for each packet. </a:t>
            </a:r>
            <a:r>
              <a:rPr lang="en-US" sz="1600" u="sng"/>
              <a:t>There should NOT be any Uplinks configured as Standby Uplinks. </a:t>
            </a:r>
          </a:p>
          <a:p>
            <a:r>
              <a:rPr lang="en-US" sz="1600"/>
              <a:t>4. In this option there should be a Dynamic LAG/ Port Channel configured based on LACP protocol in the physical underlay since a unique MAC address (VM) can be seen on the different physical ports in the underlay. For this, the number of Active Uplinks on </a:t>
            </a:r>
            <a:r>
              <a:rPr lang="en-US" sz="1600" err="1"/>
              <a:t>vSwitch</a:t>
            </a:r>
            <a:r>
              <a:rPr lang="en-US" sz="1600"/>
              <a:t> side and the number of physical ports in port channel group in the underlay should match. Same hashing option on the physical side is strongly recommended.</a:t>
            </a:r>
          </a:p>
          <a:p>
            <a:r>
              <a:rPr lang="en-US" sz="1600"/>
              <a:t>5. If </a:t>
            </a:r>
            <a:r>
              <a:rPr lang="en-US" sz="1600" err="1"/>
              <a:t>vDS</a:t>
            </a:r>
            <a:r>
              <a:rPr lang="en-US" sz="1600"/>
              <a:t> is configured with LACP then all the other port groups on the same </a:t>
            </a:r>
            <a:r>
              <a:rPr lang="en-US" sz="1600" err="1"/>
              <a:t>vSwitch</a:t>
            </a:r>
            <a:r>
              <a:rPr lang="en-US" sz="1600"/>
              <a:t>, must use the same teaming policy(“IP Hash”). This is because LACP is a </a:t>
            </a:r>
            <a:r>
              <a:rPr lang="en-US" sz="1600" err="1"/>
              <a:t>vDS</a:t>
            </a:r>
            <a:r>
              <a:rPr lang="en-US" sz="1600"/>
              <a:t> Wide / </a:t>
            </a:r>
            <a:r>
              <a:rPr lang="en-US" sz="1600" err="1"/>
              <a:t>vDS</a:t>
            </a:r>
            <a:r>
              <a:rPr lang="en-US" sz="1600"/>
              <a:t> Level configuration. </a:t>
            </a:r>
          </a:p>
          <a:p>
            <a:endParaRPr lang="en-US" sz="1600"/>
          </a:p>
        </p:txBody>
      </p:sp>
      <p:sp>
        <p:nvSpPr>
          <p:cNvPr id="94" name="Freeform 93">
            <a:extLst>
              <a:ext uri="{FF2B5EF4-FFF2-40B4-BE49-F238E27FC236}">
                <a16:creationId xmlns:a16="http://schemas.microsoft.com/office/drawing/2014/main" id="{72DDAEF7-4EE8-5447-B007-4A8128B6A873}"/>
              </a:ext>
            </a:extLst>
          </p:cNvPr>
          <p:cNvSpPr/>
          <p:nvPr/>
        </p:nvSpPr>
        <p:spPr>
          <a:xfrm>
            <a:off x="1702830" y="1514168"/>
            <a:ext cx="527170" cy="2172929"/>
          </a:xfrm>
          <a:custGeom>
            <a:avLst/>
            <a:gdLst>
              <a:gd name="connsiteX0" fmla="*/ 31370 w 527170"/>
              <a:gd name="connsiteY0" fmla="*/ 2172929 h 2172929"/>
              <a:gd name="connsiteX1" fmla="*/ 41202 w 527170"/>
              <a:gd name="connsiteY1" fmla="*/ 1553497 h 2172929"/>
              <a:gd name="connsiteX2" fmla="*/ 434493 w 527170"/>
              <a:gd name="connsiteY2" fmla="*/ 1258529 h 2172929"/>
              <a:gd name="connsiteX3" fmla="*/ 513151 w 527170"/>
              <a:gd name="connsiteY3" fmla="*/ 1032387 h 2172929"/>
              <a:gd name="connsiteX4" fmla="*/ 218183 w 527170"/>
              <a:gd name="connsiteY4" fmla="*/ 934064 h 2172929"/>
              <a:gd name="connsiteX5" fmla="*/ 149357 w 527170"/>
              <a:gd name="connsiteY5" fmla="*/ 511277 h 2172929"/>
              <a:gd name="connsiteX6" fmla="*/ 159189 w 527170"/>
              <a:gd name="connsiteY6" fmla="*/ 0 h 2172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7170" h="2172929">
                <a:moveTo>
                  <a:pt x="31370" y="2172929"/>
                </a:moveTo>
                <a:cubicBezTo>
                  <a:pt x="2692" y="1939413"/>
                  <a:pt x="-25985" y="1705897"/>
                  <a:pt x="41202" y="1553497"/>
                </a:cubicBezTo>
                <a:cubicBezTo>
                  <a:pt x="108389" y="1401097"/>
                  <a:pt x="355835" y="1345381"/>
                  <a:pt x="434493" y="1258529"/>
                </a:cubicBezTo>
                <a:cubicBezTo>
                  <a:pt x="513151" y="1171677"/>
                  <a:pt x="549203" y="1086464"/>
                  <a:pt x="513151" y="1032387"/>
                </a:cubicBezTo>
                <a:cubicBezTo>
                  <a:pt x="477099" y="978309"/>
                  <a:pt x="278815" y="1020916"/>
                  <a:pt x="218183" y="934064"/>
                </a:cubicBezTo>
                <a:cubicBezTo>
                  <a:pt x="157551" y="847212"/>
                  <a:pt x="159189" y="666954"/>
                  <a:pt x="149357" y="511277"/>
                </a:cubicBezTo>
                <a:cubicBezTo>
                  <a:pt x="139525" y="355600"/>
                  <a:pt x="149357" y="177800"/>
                  <a:pt x="159189" y="0"/>
                </a:cubicBezTo>
              </a:path>
            </a:pathLst>
          </a:custGeom>
          <a:no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GB"/>
          </a:p>
        </p:txBody>
      </p:sp>
      <p:sp>
        <p:nvSpPr>
          <p:cNvPr id="27" name="TextBox 26">
            <a:hlinkClick r:id="rId3"/>
            <a:extLst>
              <a:ext uri="{FF2B5EF4-FFF2-40B4-BE49-F238E27FC236}">
                <a16:creationId xmlns:a16="http://schemas.microsoft.com/office/drawing/2014/main" id="{B071B924-5DCC-2B4F-B181-6898578EFA60}"/>
              </a:ext>
            </a:extLst>
          </p:cNvPr>
          <p:cNvSpPr txBox="1"/>
          <p:nvPr/>
        </p:nvSpPr>
        <p:spPr>
          <a:xfrm>
            <a:off x="6741732" y="6480590"/>
            <a:ext cx="3323303" cy="215444"/>
          </a:xfrm>
          <a:prstGeom prst="rect">
            <a:avLst/>
          </a:prstGeom>
        </p:spPr>
        <p:txBody>
          <a:bodyPr wrap="square" lIns="0" tIns="0" rIns="0" bIns="0" rtlCol="0">
            <a:spAutoFit/>
          </a:bodyPr>
          <a:lstStyle/>
          <a:p>
            <a:pPr algn="l">
              <a:spcAft>
                <a:spcPts val="600"/>
              </a:spcAft>
            </a:pPr>
            <a:r>
              <a:rPr lang="en-GB" sz="1400" u="sng">
                <a:solidFill>
                  <a:schemeClr val="accent1"/>
                </a:solidFill>
              </a:rPr>
              <a:t>URL : Related Section in VMware Docs </a:t>
            </a:r>
          </a:p>
        </p:txBody>
      </p:sp>
      <p:sp>
        <p:nvSpPr>
          <p:cNvPr id="71" name="Rectangle 70">
            <a:extLst>
              <a:ext uri="{FF2B5EF4-FFF2-40B4-BE49-F238E27FC236}">
                <a16:creationId xmlns:a16="http://schemas.microsoft.com/office/drawing/2014/main" id="{B85AB383-0A9A-EB46-A6BA-3FB02B5CE045}"/>
              </a:ext>
            </a:extLst>
          </p:cNvPr>
          <p:cNvSpPr/>
          <p:nvPr/>
        </p:nvSpPr>
        <p:spPr>
          <a:xfrm>
            <a:off x="888891" y="3466200"/>
            <a:ext cx="982736" cy="261610"/>
          </a:xfrm>
          <a:prstGeom prst="rect">
            <a:avLst/>
          </a:prstGeom>
        </p:spPr>
        <p:txBody>
          <a:bodyPr wrap="square">
            <a:spAutoFit/>
          </a:bodyPr>
          <a:lstStyle/>
          <a:p>
            <a:pPr algn="ctr"/>
            <a:r>
              <a:rPr lang="en-US" sz="1100" b="1">
                <a:latin typeface="Metropolis" pitchFamily="2" charset="77"/>
              </a:rPr>
              <a:t>Virtual Port</a:t>
            </a:r>
            <a:endParaRPr lang="en-GB" sz="1100" b="1">
              <a:latin typeface="Metropolis" pitchFamily="2" charset="77"/>
            </a:endParaRPr>
          </a:p>
        </p:txBody>
      </p:sp>
      <p:cxnSp>
        <p:nvCxnSpPr>
          <p:cNvPr id="72" name="Straight Arrow Connector 71">
            <a:extLst>
              <a:ext uri="{FF2B5EF4-FFF2-40B4-BE49-F238E27FC236}">
                <a16:creationId xmlns:a16="http://schemas.microsoft.com/office/drawing/2014/main" id="{649B04E0-CCDF-9449-AEA3-011385FF5352}"/>
              </a:ext>
            </a:extLst>
          </p:cNvPr>
          <p:cNvCxnSpPr>
            <a:cxnSpLocks/>
          </p:cNvCxnSpPr>
          <p:nvPr/>
        </p:nvCxnSpPr>
        <p:spPr bwMode="gray">
          <a:xfrm flipH="1">
            <a:off x="1565845" y="3315299"/>
            <a:ext cx="470869" cy="182260"/>
          </a:xfrm>
          <a:prstGeom prst="straightConnector1">
            <a:avLst/>
          </a:prstGeom>
          <a:ln w="25400">
            <a:solidFill>
              <a:schemeClr val="tx1"/>
            </a:solidFill>
            <a:miter lim="800000"/>
            <a:tailEnd type="triangle"/>
          </a:ln>
        </p:spPr>
        <p:style>
          <a:lnRef idx="1">
            <a:schemeClr val="accent1"/>
          </a:lnRef>
          <a:fillRef idx="0">
            <a:schemeClr val="accent1"/>
          </a:fillRef>
          <a:effectRef idx="0">
            <a:schemeClr val="accent1"/>
          </a:effectRef>
          <a:fontRef idx="minor">
            <a:schemeClr val="tx1"/>
          </a:fontRef>
        </p:style>
      </p:cxnSp>
      <p:sp>
        <p:nvSpPr>
          <p:cNvPr id="81" name="Rectangle 80">
            <a:extLst>
              <a:ext uri="{FF2B5EF4-FFF2-40B4-BE49-F238E27FC236}">
                <a16:creationId xmlns:a16="http://schemas.microsoft.com/office/drawing/2014/main" id="{16CD38AB-FCFA-9A41-8EED-F7B138B59F4E}"/>
              </a:ext>
            </a:extLst>
          </p:cNvPr>
          <p:cNvSpPr/>
          <p:nvPr/>
        </p:nvSpPr>
        <p:spPr>
          <a:xfrm>
            <a:off x="3158383" y="1299185"/>
            <a:ext cx="1492604" cy="553998"/>
          </a:xfrm>
          <a:prstGeom prst="rect">
            <a:avLst/>
          </a:prstGeom>
        </p:spPr>
        <p:txBody>
          <a:bodyPr wrap="square">
            <a:spAutoFit/>
          </a:bodyPr>
          <a:lstStyle/>
          <a:p>
            <a:pPr algn="ctr"/>
            <a:r>
              <a:rPr lang="en-US" sz="1000">
                <a:solidFill>
                  <a:schemeClr val="tx2"/>
                </a:solidFill>
              </a:rPr>
              <a:t>Multi Chassis LAG</a:t>
            </a:r>
          </a:p>
          <a:p>
            <a:pPr algn="ctr"/>
            <a:r>
              <a:rPr lang="en-US" sz="1000">
                <a:solidFill>
                  <a:schemeClr val="tx2"/>
                </a:solidFill>
              </a:rPr>
              <a:t> (</a:t>
            </a:r>
            <a:r>
              <a:rPr lang="en-US" sz="1000" err="1">
                <a:solidFill>
                  <a:schemeClr val="tx2"/>
                </a:solidFill>
              </a:rPr>
              <a:t>vPC</a:t>
            </a:r>
            <a:r>
              <a:rPr lang="en-US" sz="1000">
                <a:solidFill>
                  <a:schemeClr val="tx2"/>
                </a:solidFill>
              </a:rPr>
              <a:t>, Virtual Chassis, VSS etc.)</a:t>
            </a:r>
          </a:p>
        </p:txBody>
      </p:sp>
      <p:sp>
        <p:nvSpPr>
          <p:cNvPr id="36" name="Oval 35">
            <a:extLst>
              <a:ext uri="{FF2B5EF4-FFF2-40B4-BE49-F238E27FC236}">
                <a16:creationId xmlns:a16="http://schemas.microsoft.com/office/drawing/2014/main" id="{E2BA158D-561F-9449-8FE2-830EF853908D}"/>
              </a:ext>
            </a:extLst>
          </p:cNvPr>
          <p:cNvSpPr/>
          <p:nvPr/>
        </p:nvSpPr>
        <p:spPr>
          <a:xfrm>
            <a:off x="1423805" y="1952321"/>
            <a:ext cx="1674618" cy="93592"/>
          </a:xfrm>
          <a:prstGeom prst="ellips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sp>
        <p:nvSpPr>
          <p:cNvPr id="82" name="Rectangle 81">
            <a:extLst>
              <a:ext uri="{FF2B5EF4-FFF2-40B4-BE49-F238E27FC236}">
                <a16:creationId xmlns:a16="http://schemas.microsoft.com/office/drawing/2014/main" id="{12314F3D-D43A-464C-984C-2B8E74CC4EC8}"/>
              </a:ext>
            </a:extLst>
          </p:cNvPr>
          <p:cNvSpPr/>
          <p:nvPr/>
        </p:nvSpPr>
        <p:spPr>
          <a:xfrm>
            <a:off x="265364" y="1797271"/>
            <a:ext cx="1140330" cy="400110"/>
          </a:xfrm>
          <a:prstGeom prst="rect">
            <a:avLst/>
          </a:prstGeom>
        </p:spPr>
        <p:txBody>
          <a:bodyPr wrap="square">
            <a:spAutoFit/>
          </a:bodyPr>
          <a:lstStyle/>
          <a:p>
            <a:pPr algn="ctr"/>
            <a:r>
              <a:rPr lang="en-US" sz="1000">
                <a:solidFill>
                  <a:schemeClr val="tx2"/>
                </a:solidFill>
              </a:rPr>
              <a:t>Dynamic LAG / Port Channel</a:t>
            </a:r>
          </a:p>
        </p:txBody>
      </p:sp>
    </p:spTree>
    <p:extLst>
      <p:ext uri="{BB962C8B-B14F-4D97-AF65-F5344CB8AC3E}">
        <p14:creationId xmlns:p14="http://schemas.microsoft.com/office/powerpoint/2010/main" val="82138921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E861EA2-2ECF-2A4D-A175-C52E6E0529E2}"/>
              </a:ext>
            </a:extLst>
          </p:cNvPr>
          <p:cNvSpPr>
            <a:spLocks noGrp="1"/>
          </p:cNvSpPr>
          <p:nvPr>
            <p:ph type="title"/>
          </p:nvPr>
        </p:nvSpPr>
        <p:spPr/>
        <p:txBody>
          <a:bodyPr/>
          <a:lstStyle/>
          <a:p>
            <a:r>
              <a:rPr lang="en-GB" dirty="0" err="1"/>
              <a:t>vDS</a:t>
            </a:r>
            <a:r>
              <a:rPr lang="en-GB" dirty="0"/>
              <a:t> LACP Hashing</a:t>
            </a:r>
          </a:p>
        </p:txBody>
      </p:sp>
      <p:sp>
        <p:nvSpPr>
          <p:cNvPr id="4" name="Subtitle 3">
            <a:extLst>
              <a:ext uri="{FF2B5EF4-FFF2-40B4-BE49-F238E27FC236}">
                <a16:creationId xmlns:a16="http://schemas.microsoft.com/office/drawing/2014/main" id="{9BE8E216-A0EB-C349-B7A3-3DCF0EF1D714}"/>
              </a:ext>
            </a:extLst>
          </p:cNvPr>
          <p:cNvSpPr>
            <a:spLocks noGrp="1"/>
          </p:cNvSpPr>
          <p:nvPr>
            <p:ph type="subTitle" idx="10"/>
          </p:nvPr>
        </p:nvSpPr>
        <p:spPr/>
        <p:txBody>
          <a:bodyPr/>
          <a:lstStyle/>
          <a:p>
            <a:endParaRPr lang="en-GB"/>
          </a:p>
        </p:txBody>
      </p:sp>
      <p:pic>
        <p:nvPicPr>
          <p:cNvPr id="5" name="Picture 4">
            <a:extLst>
              <a:ext uri="{FF2B5EF4-FFF2-40B4-BE49-F238E27FC236}">
                <a16:creationId xmlns:a16="http://schemas.microsoft.com/office/drawing/2014/main" id="{BF278AAC-81C7-5E43-BE36-D7D9617587F0}"/>
              </a:ext>
            </a:extLst>
          </p:cNvPr>
          <p:cNvPicPr>
            <a:picLocks noChangeAspect="1"/>
          </p:cNvPicPr>
          <p:nvPr/>
        </p:nvPicPr>
        <p:blipFill>
          <a:blip r:embed="rId2"/>
          <a:stretch>
            <a:fillRect/>
          </a:stretch>
        </p:blipFill>
        <p:spPr>
          <a:xfrm>
            <a:off x="315208" y="1716611"/>
            <a:ext cx="10310368" cy="3267371"/>
          </a:xfrm>
          <a:prstGeom prst="rect">
            <a:avLst/>
          </a:prstGeom>
        </p:spPr>
      </p:pic>
    </p:spTree>
    <p:extLst>
      <p:ext uri="{BB962C8B-B14F-4D97-AF65-F5344CB8AC3E}">
        <p14:creationId xmlns:p14="http://schemas.microsoft.com/office/powerpoint/2010/main" val="9760206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C4668E41-7D80-CC46-8EE4-909998BCF5B5}"/>
              </a:ext>
            </a:extLst>
          </p:cNvPr>
          <p:cNvSpPr>
            <a:spLocks noGrp="1"/>
          </p:cNvSpPr>
          <p:nvPr>
            <p:ph type="title"/>
          </p:nvPr>
        </p:nvSpPr>
        <p:spPr/>
        <p:txBody>
          <a:bodyPr/>
          <a:lstStyle/>
          <a:p>
            <a:r>
              <a:rPr lang="en-GB"/>
              <a:t>How to identify the pinning state</a:t>
            </a:r>
          </a:p>
        </p:txBody>
      </p:sp>
      <p:sp>
        <p:nvSpPr>
          <p:cNvPr id="4" name="Subtitle 3">
            <a:extLst>
              <a:ext uri="{FF2B5EF4-FFF2-40B4-BE49-F238E27FC236}">
                <a16:creationId xmlns:a16="http://schemas.microsoft.com/office/drawing/2014/main" id="{CBC6B978-CC36-7C45-9C82-8C89F39CA704}"/>
              </a:ext>
            </a:extLst>
          </p:cNvPr>
          <p:cNvSpPr>
            <a:spLocks noGrp="1"/>
          </p:cNvSpPr>
          <p:nvPr>
            <p:ph type="subTitle" idx="10"/>
          </p:nvPr>
        </p:nvSpPr>
        <p:spPr>
          <a:xfrm>
            <a:off x="593021" y="811831"/>
            <a:ext cx="10990809" cy="247743"/>
          </a:xfrm>
        </p:spPr>
        <p:txBody>
          <a:bodyPr/>
          <a:lstStyle/>
          <a:p>
            <a:r>
              <a:rPr lang="en-GB"/>
              <a:t>ESX CLI</a:t>
            </a:r>
          </a:p>
        </p:txBody>
      </p:sp>
      <p:sp>
        <p:nvSpPr>
          <p:cNvPr id="5" name="Rectangle 4">
            <a:extLst>
              <a:ext uri="{FF2B5EF4-FFF2-40B4-BE49-F238E27FC236}">
                <a16:creationId xmlns:a16="http://schemas.microsoft.com/office/drawing/2014/main" id="{04ED0A35-9CF3-E043-925B-8D64D8A64916}"/>
              </a:ext>
            </a:extLst>
          </p:cNvPr>
          <p:cNvSpPr/>
          <p:nvPr/>
        </p:nvSpPr>
        <p:spPr>
          <a:xfrm>
            <a:off x="593021" y="1248176"/>
            <a:ext cx="6096000" cy="646331"/>
          </a:xfrm>
          <a:prstGeom prst="rect">
            <a:avLst/>
          </a:prstGeom>
          <a:ln>
            <a:solidFill>
              <a:srgbClr val="000000"/>
            </a:solidFill>
          </a:ln>
        </p:spPr>
        <p:txBody>
          <a:bodyPr>
            <a:spAutoFit/>
          </a:bodyPr>
          <a:lstStyle/>
          <a:p>
            <a:r>
              <a:rPr lang="en-GB">
                <a:solidFill>
                  <a:schemeClr val="tx2"/>
                </a:solidFill>
              </a:rPr>
              <a:t>[root@esx4:~] </a:t>
            </a:r>
            <a:r>
              <a:rPr lang="en-GB" err="1">
                <a:solidFill>
                  <a:schemeClr val="tx2"/>
                </a:solidFill>
              </a:rPr>
              <a:t>esxtop</a:t>
            </a:r>
            <a:r>
              <a:rPr lang="en-GB">
                <a:solidFill>
                  <a:schemeClr val="tx2"/>
                </a:solidFill>
              </a:rPr>
              <a:t>       (and then type “n”)</a:t>
            </a:r>
          </a:p>
          <a:p>
            <a:endParaRPr lang="en-GB">
              <a:solidFill>
                <a:schemeClr val="tx2"/>
              </a:solidFill>
            </a:endParaRPr>
          </a:p>
        </p:txBody>
      </p:sp>
      <p:pic>
        <p:nvPicPr>
          <p:cNvPr id="6" name="Picture 5">
            <a:extLst>
              <a:ext uri="{FF2B5EF4-FFF2-40B4-BE49-F238E27FC236}">
                <a16:creationId xmlns:a16="http://schemas.microsoft.com/office/drawing/2014/main" id="{7664B865-725A-A540-9540-F9A6671F22F1}"/>
              </a:ext>
            </a:extLst>
          </p:cNvPr>
          <p:cNvPicPr>
            <a:picLocks noChangeAspect="1"/>
          </p:cNvPicPr>
          <p:nvPr/>
        </p:nvPicPr>
        <p:blipFill>
          <a:blip r:embed="rId2"/>
          <a:stretch>
            <a:fillRect/>
          </a:stretch>
        </p:blipFill>
        <p:spPr>
          <a:xfrm>
            <a:off x="593021" y="1894507"/>
            <a:ext cx="8971201" cy="3852041"/>
          </a:xfrm>
          <a:prstGeom prst="rect">
            <a:avLst/>
          </a:prstGeom>
        </p:spPr>
      </p:pic>
      <p:sp>
        <p:nvSpPr>
          <p:cNvPr id="7" name="Rectangle 6">
            <a:extLst>
              <a:ext uri="{FF2B5EF4-FFF2-40B4-BE49-F238E27FC236}">
                <a16:creationId xmlns:a16="http://schemas.microsoft.com/office/drawing/2014/main" id="{B66DE8B3-2C01-5B47-8725-455A44928F9F}"/>
              </a:ext>
            </a:extLst>
          </p:cNvPr>
          <p:cNvSpPr/>
          <p:nvPr/>
        </p:nvSpPr>
        <p:spPr>
          <a:xfrm>
            <a:off x="2774731" y="5002924"/>
            <a:ext cx="1019503" cy="294290"/>
          </a:xfrm>
          <a:prstGeom prst="rect">
            <a:avLst/>
          </a:prstGeom>
          <a:noFill/>
          <a:ln w="1905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sp>
        <p:nvSpPr>
          <p:cNvPr id="8" name="Rectangle 7">
            <a:extLst>
              <a:ext uri="{FF2B5EF4-FFF2-40B4-BE49-F238E27FC236}">
                <a16:creationId xmlns:a16="http://schemas.microsoft.com/office/drawing/2014/main" id="{BE00C2AA-CA04-FF41-A552-84CAB2F711D8}"/>
              </a:ext>
            </a:extLst>
          </p:cNvPr>
          <p:cNvSpPr/>
          <p:nvPr/>
        </p:nvSpPr>
        <p:spPr>
          <a:xfrm>
            <a:off x="2777281" y="5297214"/>
            <a:ext cx="1019503" cy="294290"/>
          </a:xfrm>
          <a:prstGeom prst="rect">
            <a:avLst/>
          </a:prstGeom>
          <a:noFill/>
          <a:ln w="1905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sp>
        <p:nvSpPr>
          <p:cNvPr id="9" name="Rectangle 8">
            <a:extLst>
              <a:ext uri="{FF2B5EF4-FFF2-40B4-BE49-F238E27FC236}">
                <a16:creationId xmlns:a16="http://schemas.microsoft.com/office/drawing/2014/main" id="{9C2BAA07-985C-C64F-9469-CBB3F00799D5}"/>
              </a:ext>
            </a:extLst>
          </p:cNvPr>
          <p:cNvSpPr/>
          <p:nvPr/>
        </p:nvSpPr>
        <p:spPr>
          <a:xfrm>
            <a:off x="6479627" y="5002924"/>
            <a:ext cx="1019503" cy="294290"/>
          </a:xfrm>
          <a:prstGeom prst="rect">
            <a:avLst/>
          </a:prstGeom>
          <a:noFill/>
          <a:ln w="1905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sp>
        <p:nvSpPr>
          <p:cNvPr id="10" name="Rectangle 9">
            <a:extLst>
              <a:ext uri="{FF2B5EF4-FFF2-40B4-BE49-F238E27FC236}">
                <a16:creationId xmlns:a16="http://schemas.microsoft.com/office/drawing/2014/main" id="{A439CD03-381D-C74C-A00E-10F6F010014D}"/>
              </a:ext>
            </a:extLst>
          </p:cNvPr>
          <p:cNvSpPr/>
          <p:nvPr/>
        </p:nvSpPr>
        <p:spPr>
          <a:xfrm>
            <a:off x="6482177" y="5297214"/>
            <a:ext cx="1019503" cy="294290"/>
          </a:xfrm>
          <a:prstGeom prst="rect">
            <a:avLst/>
          </a:prstGeom>
          <a:noFill/>
          <a:ln w="1905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grpSp>
        <p:nvGrpSpPr>
          <p:cNvPr id="23" name="Group 22">
            <a:extLst>
              <a:ext uri="{FF2B5EF4-FFF2-40B4-BE49-F238E27FC236}">
                <a16:creationId xmlns:a16="http://schemas.microsoft.com/office/drawing/2014/main" id="{3D87C359-552A-614F-8AD8-53DA7E35FD61}"/>
              </a:ext>
            </a:extLst>
          </p:cNvPr>
          <p:cNvGrpSpPr/>
          <p:nvPr/>
        </p:nvGrpSpPr>
        <p:grpSpPr>
          <a:xfrm>
            <a:off x="3105805" y="1353864"/>
            <a:ext cx="183933" cy="157087"/>
            <a:chOff x="7966841" y="1070084"/>
            <a:chExt cx="357353" cy="317281"/>
          </a:xfrm>
        </p:grpSpPr>
        <p:cxnSp>
          <p:nvCxnSpPr>
            <p:cNvPr id="20" name="Straight Arrow Connector 19">
              <a:extLst>
                <a:ext uri="{FF2B5EF4-FFF2-40B4-BE49-F238E27FC236}">
                  <a16:creationId xmlns:a16="http://schemas.microsoft.com/office/drawing/2014/main" id="{07BBE9FC-E1AC-A143-A030-A509761C6612}"/>
                </a:ext>
              </a:extLst>
            </p:cNvPr>
            <p:cNvCxnSpPr/>
            <p:nvPr/>
          </p:nvCxnSpPr>
          <p:spPr bwMode="gray">
            <a:xfrm flipH="1">
              <a:off x="7966841" y="1387365"/>
              <a:ext cx="357352" cy="0"/>
            </a:xfrm>
            <a:prstGeom prst="straightConnector1">
              <a:avLst/>
            </a:prstGeom>
            <a:ln w="25400">
              <a:solidFill>
                <a:srgbClr val="000000"/>
              </a:solidFill>
              <a:miter lim="800000"/>
              <a:tailEnd type="triangl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C76C439A-CA90-6A43-99FC-0A42FB35B85C}"/>
                </a:ext>
              </a:extLst>
            </p:cNvPr>
            <p:cNvCxnSpPr/>
            <p:nvPr/>
          </p:nvCxnSpPr>
          <p:spPr bwMode="gray">
            <a:xfrm>
              <a:off x="8324194" y="1070084"/>
              <a:ext cx="0" cy="317281"/>
            </a:xfrm>
            <a:prstGeom prst="line">
              <a:avLst/>
            </a:prstGeom>
            <a:ln w="25400">
              <a:solidFill>
                <a:srgbClr val="000000"/>
              </a:solidFill>
              <a:miter lim="800000"/>
              <a:tailEnd type="none"/>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75796543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55B60992-317E-DE41-B058-6ED75DC19026}"/>
              </a:ext>
            </a:extLst>
          </p:cNvPr>
          <p:cNvSpPr>
            <a:spLocks noGrp="1"/>
          </p:cNvSpPr>
          <p:nvPr>
            <p:ph type="title"/>
          </p:nvPr>
        </p:nvSpPr>
        <p:spPr/>
        <p:txBody>
          <a:bodyPr/>
          <a:lstStyle/>
          <a:p>
            <a:r>
              <a:rPr lang="en-GB"/>
              <a:t>Overlay Networking with NSX-v</a:t>
            </a:r>
          </a:p>
        </p:txBody>
      </p:sp>
      <p:sp>
        <p:nvSpPr>
          <p:cNvPr id="4" name="Subtitle 3">
            <a:extLst>
              <a:ext uri="{FF2B5EF4-FFF2-40B4-BE49-F238E27FC236}">
                <a16:creationId xmlns:a16="http://schemas.microsoft.com/office/drawing/2014/main" id="{B7CF3103-4218-FF4E-9CE1-C52E7308791A}"/>
              </a:ext>
            </a:extLst>
          </p:cNvPr>
          <p:cNvSpPr>
            <a:spLocks noGrp="1"/>
          </p:cNvSpPr>
          <p:nvPr>
            <p:ph type="subTitle" idx="10"/>
          </p:nvPr>
        </p:nvSpPr>
        <p:spPr/>
        <p:txBody>
          <a:bodyPr/>
          <a:lstStyle/>
          <a:p>
            <a:r>
              <a:rPr lang="en-GB"/>
              <a:t>A new </a:t>
            </a:r>
            <a:r>
              <a:rPr lang="en-GB" err="1"/>
              <a:t>vmkernel</a:t>
            </a:r>
            <a:r>
              <a:rPr lang="en-GB"/>
              <a:t> interface (VTEP) with its own port group on </a:t>
            </a:r>
            <a:r>
              <a:rPr lang="en-GB" err="1"/>
              <a:t>vDS</a:t>
            </a:r>
            <a:endParaRPr lang="en-GB"/>
          </a:p>
        </p:txBody>
      </p:sp>
      <p:pic>
        <p:nvPicPr>
          <p:cNvPr id="30" name="Picture 29">
            <a:extLst>
              <a:ext uri="{FF2B5EF4-FFF2-40B4-BE49-F238E27FC236}">
                <a16:creationId xmlns:a16="http://schemas.microsoft.com/office/drawing/2014/main" id="{852BEF73-4BA1-3543-BC8D-5F3321C67A9E}"/>
              </a:ext>
            </a:extLst>
          </p:cNvPr>
          <p:cNvPicPr>
            <a:picLocks noChangeAspect="1"/>
          </p:cNvPicPr>
          <p:nvPr/>
        </p:nvPicPr>
        <p:blipFill rotWithShape="1">
          <a:blip r:embed="rId3"/>
          <a:srcRect l="43237"/>
          <a:stretch/>
        </p:blipFill>
        <p:spPr>
          <a:xfrm>
            <a:off x="5086770" y="2113967"/>
            <a:ext cx="2624651" cy="1089525"/>
          </a:xfrm>
          <a:prstGeom prst="rect">
            <a:avLst/>
          </a:prstGeom>
          <a:ln>
            <a:solidFill>
              <a:schemeClr val="accent1"/>
            </a:solidFill>
          </a:ln>
        </p:spPr>
      </p:pic>
      <p:sp>
        <p:nvSpPr>
          <p:cNvPr id="31" name="Rectangle 30">
            <a:extLst>
              <a:ext uri="{FF2B5EF4-FFF2-40B4-BE49-F238E27FC236}">
                <a16:creationId xmlns:a16="http://schemas.microsoft.com/office/drawing/2014/main" id="{690FF9DB-42F2-F14D-B40D-725812BB3D73}"/>
              </a:ext>
            </a:extLst>
          </p:cNvPr>
          <p:cNvSpPr/>
          <p:nvPr/>
        </p:nvSpPr>
        <p:spPr>
          <a:xfrm>
            <a:off x="2401930" y="1669763"/>
            <a:ext cx="582211" cy="369332"/>
          </a:xfrm>
          <a:prstGeom prst="rect">
            <a:avLst/>
          </a:prstGeom>
        </p:spPr>
        <p:txBody>
          <a:bodyPr wrap="none">
            <a:spAutoFit/>
          </a:bodyPr>
          <a:lstStyle/>
          <a:p>
            <a:r>
              <a:rPr lang="en-US">
                <a:solidFill>
                  <a:schemeClr val="tx2"/>
                </a:solidFill>
              </a:rPr>
              <a:t>GUI</a:t>
            </a:r>
            <a:endParaRPr lang="en-GB"/>
          </a:p>
        </p:txBody>
      </p:sp>
      <p:grpSp>
        <p:nvGrpSpPr>
          <p:cNvPr id="56" name="Group 55">
            <a:extLst>
              <a:ext uri="{FF2B5EF4-FFF2-40B4-BE49-F238E27FC236}">
                <a16:creationId xmlns:a16="http://schemas.microsoft.com/office/drawing/2014/main" id="{F535A9BC-0C68-1643-8981-61179E5E153B}"/>
              </a:ext>
            </a:extLst>
          </p:cNvPr>
          <p:cNvGrpSpPr/>
          <p:nvPr/>
        </p:nvGrpSpPr>
        <p:grpSpPr>
          <a:xfrm>
            <a:off x="1832784" y="1527951"/>
            <a:ext cx="569146" cy="569146"/>
            <a:chOff x="9752013" y="1371441"/>
            <a:chExt cx="1828959" cy="1828959"/>
          </a:xfrm>
        </p:grpSpPr>
        <p:sp>
          <p:nvSpPr>
            <p:cNvPr id="32" name="Oval 31">
              <a:extLst>
                <a:ext uri="{FF2B5EF4-FFF2-40B4-BE49-F238E27FC236}">
                  <a16:creationId xmlns:a16="http://schemas.microsoft.com/office/drawing/2014/main" id="{6B11CD77-E356-E14B-834F-47A849E57C2C}"/>
                </a:ext>
              </a:extLst>
            </p:cNvPr>
            <p:cNvSpPr/>
            <p:nvPr/>
          </p:nvSpPr>
          <p:spPr>
            <a:xfrm>
              <a:off x="9752013" y="1371441"/>
              <a:ext cx="1828959" cy="1828959"/>
            </a:xfrm>
            <a:prstGeom prst="ellipse">
              <a:avLst/>
            </a:prstGeom>
            <a:solidFill>
              <a:schemeClr val="accent4"/>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33" name="Freeform 22">
              <a:extLst>
                <a:ext uri="{FF2B5EF4-FFF2-40B4-BE49-F238E27FC236}">
                  <a16:creationId xmlns:a16="http://schemas.microsoft.com/office/drawing/2014/main" id="{1B0C41C2-7DC2-8047-9C11-177792DBB3E0}"/>
                </a:ext>
              </a:extLst>
            </p:cNvPr>
            <p:cNvSpPr>
              <a:spLocks noChangeAspect="1" noEditPoints="1"/>
            </p:cNvSpPr>
            <p:nvPr/>
          </p:nvSpPr>
          <p:spPr bwMode="auto">
            <a:xfrm>
              <a:off x="10119104" y="1892246"/>
              <a:ext cx="1096166" cy="791522"/>
            </a:xfrm>
            <a:custGeom>
              <a:avLst/>
              <a:gdLst>
                <a:gd name="T0" fmla="*/ 139 w 788"/>
                <a:gd name="T1" fmla="*/ 76 h 569"/>
                <a:gd name="T2" fmla="*/ 139 w 788"/>
                <a:gd name="T3" fmla="*/ 92 h 569"/>
                <a:gd name="T4" fmla="*/ 139 w 788"/>
                <a:gd name="T5" fmla="*/ 125 h 569"/>
                <a:gd name="T6" fmla="*/ 172 w 788"/>
                <a:gd name="T7" fmla="*/ 125 h 569"/>
                <a:gd name="T8" fmla="*/ 498 w 788"/>
                <a:gd name="T9" fmla="*/ 125 h 569"/>
                <a:gd name="T10" fmla="*/ 498 w 788"/>
                <a:gd name="T11" fmla="*/ 201 h 569"/>
                <a:gd name="T12" fmla="*/ 172 w 788"/>
                <a:gd name="T13" fmla="*/ 201 h 569"/>
                <a:gd name="T14" fmla="*/ 139 w 788"/>
                <a:gd name="T15" fmla="*/ 201 h 569"/>
                <a:gd name="T16" fmla="*/ 139 w 788"/>
                <a:gd name="T17" fmla="*/ 234 h 569"/>
                <a:gd name="T18" fmla="*/ 139 w 788"/>
                <a:gd name="T19" fmla="*/ 250 h 569"/>
                <a:gd name="T20" fmla="*/ 47 w 788"/>
                <a:gd name="T21" fmla="*/ 162 h 569"/>
                <a:gd name="T22" fmla="*/ 139 w 788"/>
                <a:gd name="T23" fmla="*/ 76 h 569"/>
                <a:gd name="T24" fmla="*/ 172 w 788"/>
                <a:gd name="T25" fmla="*/ 0 h 569"/>
                <a:gd name="T26" fmla="*/ 0 w 788"/>
                <a:gd name="T27" fmla="*/ 162 h 569"/>
                <a:gd name="T28" fmla="*/ 172 w 788"/>
                <a:gd name="T29" fmla="*/ 326 h 569"/>
                <a:gd name="T30" fmla="*/ 172 w 788"/>
                <a:gd name="T31" fmla="*/ 234 h 569"/>
                <a:gd name="T32" fmla="*/ 531 w 788"/>
                <a:gd name="T33" fmla="*/ 234 h 569"/>
                <a:gd name="T34" fmla="*/ 531 w 788"/>
                <a:gd name="T35" fmla="*/ 92 h 569"/>
                <a:gd name="T36" fmla="*/ 172 w 788"/>
                <a:gd name="T37" fmla="*/ 92 h 569"/>
                <a:gd name="T38" fmla="*/ 172 w 788"/>
                <a:gd name="T39" fmla="*/ 0 h 569"/>
                <a:gd name="T40" fmla="*/ 172 w 788"/>
                <a:gd name="T41" fmla="*/ 0 h 569"/>
                <a:gd name="T42" fmla="*/ 662 w 788"/>
                <a:gd name="T43" fmla="*/ 322 h 569"/>
                <a:gd name="T44" fmla="*/ 742 w 788"/>
                <a:gd name="T45" fmla="*/ 404 h 569"/>
                <a:gd name="T46" fmla="*/ 662 w 788"/>
                <a:gd name="T47" fmla="*/ 486 h 569"/>
                <a:gd name="T48" fmla="*/ 662 w 788"/>
                <a:gd name="T49" fmla="*/ 474 h 569"/>
                <a:gd name="T50" fmla="*/ 662 w 788"/>
                <a:gd name="T51" fmla="*/ 441 h 569"/>
                <a:gd name="T52" fmla="*/ 630 w 788"/>
                <a:gd name="T53" fmla="*/ 441 h 569"/>
                <a:gd name="T54" fmla="*/ 303 w 788"/>
                <a:gd name="T55" fmla="*/ 441 h 569"/>
                <a:gd name="T56" fmla="*/ 303 w 788"/>
                <a:gd name="T57" fmla="*/ 367 h 569"/>
                <a:gd name="T58" fmla="*/ 630 w 788"/>
                <a:gd name="T59" fmla="*/ 367 h 569"/>
                <a:gd name="T60" fmla="*/ 662 w 788"/>
                <a:gd name="T61" fmla="*/ 367 h 569"/>
                <a:gd name="T62" fmla="*/ 662 w 788"/>
                <a:gd name="T63" fmla="*/ 334 h 569"/>
                <a:gd name="T64" fmla="*/ 662 w 788"/>
                <a:gd name="T65" fmla="*/ 322 h 569"/>
                <a:gd name="T66" fmla="*/ 630 w 788"/>
                <a:gd name="T67" fmla="*/ 240 h 569"/>
                <a:gd name="T68" fmla="*/ 630 w 788"/>
                <a:gd name="T69" fmla="*/ 334 h 569"/>
                <a:gd name="T70" fmla="*/ 270 w 788"/>
                <a:gd name="T71" fmla="*/ 334 h 569"/>
                <a:gd name="T72" fmla="*/ 270 w 788"/>
                <a:gd name="T73" fmla="*/ 474 h 569"/>
                <a:gd name="T74" fmla="*/ 630 w 788"/>
                <a:gd name="T75" fmla="*/ 474 h 569"/>
                <a:gd name="T76" fmla="*/ 630 w 788"/>
                <a:gd name="T77" fmla="*/ 569 h 569"/>
                <a:gd name="T78" fmla="*/ 788 w 788"/>
                <a:gd name="T79" fmla="*/ 404 h 569"/>
                <a:gd name="T80" fmla="*/ 630 w 788"/>
                <a:gd name="T81" fmla="*/ 240 h 569"/>
                <a:gd name="T82" fmla="*/ 630 w 788"/>
                <a:gd name="T83" fmla="*/ 240 h 569"/>
                <a:gd name="T84" fmla="*/ 788 w 788"/>
                <a:gd name="T85" fmla="*/ 404 h 569"/>
                <a:gd name="T86" fmla="*/ 788 w 788"/>
                <a:gd name="T87" fmla="*/ 404 h 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88" h="569">
                  <a:moveTo>
                    <a:pt x="139" y="76"/>
                  </a:moveTo>
                  <a:lnTo>
                    <a:pt x="139" y="92"/>
                  </a:lnTo>
                  <a:lnTo>
                    <a:pt x="139" y="125"/>
                  </a:lnTo>
                  <a:lnTo>
                    <a:pt x="172" y="125"/>
                  </a:lnTo>
                  <a:lnTo>
                    <a:pt x="498" y="125"/>
                  </a:lnTo>
                  <a:lnTo>
                    <a:pt x="498" y="201"/>
                  </a:lnTo>
                  <a:lnTo>
                    <a:pt x="172" y="201"/>
                  </a:lnTo>
                  <a:lnTo>
                    <a:pt x="139" y="201"/>
                  </a:lnTo>
                  <a:lnTo>
                    <a:pt x="139" y="234"/>
                  </a:lnTo>
                  <a:lnTo>
                    <a:pt x="139" y="250"/>
                  </a:lnTo>
                  <a:lnTo>
                    <a:pt x="47" y="162"/>
                  </a:lnTo>
                  <a:lnTo>
                    <a:pt x="139" y="76"/>
                  </a:lnTo>
                  <a:moveTo>
                    <a:pt x="172" y="0"/>
                  </a:moveTo>
                  <a:lnTo>
                    <a:pt x="0" y="162"/>
                  </a:lnTo>
                  <a:lnTo>
                    <a:pt x="172" y="326"/>
                  </a:lnTo>
                  <a:lnTo>
                    <a:pt x="172" y="234"/>
                  </a:lnTo>
                  <a:lnTo>
                    <a:pt x="531" y="234"/>
                  </a:lnTo>
                  <a:lnTo>
                    <a:pt x="531" y="92"/>
                  </a:lnTo>
                  <a:lnTo>
                    <a:pt x="172" y="92"/>
                  </a:lnTo>
                  <a:lnTo>
                    <a:pt x="172" y="0"/>
                  </a:lnTo>
                  <a:lnTo>
                    <a:pt x="172" y="0"/>
                  </a:lnTo>
                  <a:moveTo>
                    <a:pt x="662" y="322"/>
                  </a:moveTo>
                  <a:lnTo>
                    <a:pt x="742" y="404"/>
                  </a:lnTo>
                  <a:lnTo>
                    <a:pt x="662" y="486"/>
                  </a:lnTo>
                  <a:lnTo>
                    <a:pt x="662" y="474"/>
                  </a:lnTo>
                  <a:lnTo>
                    <a:pt x="662" y="441"/>
                  </a:lnTo>
                  <a:lnTo>
                    <a:pt x="630" y="441"/>
                  </a:lnTo>
                  <a:lnTo>
                    <a:pt x="303" y="441"/>
                  </a:lnTo>
                  <a:lnTo>
                    <a:pt x="303" y="367"/>
                  </a:lnTo>
                  <a:lnTo>
                    <a:pt x="630" y="367"/>
                  </a:lnTo>
                  <a:lnTo>
                    <a:pt x="662" y="367"/>
                  </a:lnTo>
                  <a:lnTo>
                    <a:pt x="662" y="334"/>
                  </a:lnTo>
                  <a:lnTo>
                    <a:pt x="662" y="322"/>
                  </a:lnTo>
                  <a:moveTo>
                    <a:pt x="630" y="240"/>
                  </a:moveTo>
                  <a:lnTo>
                    <a:pt x="630" y="334"/>
                  </a:lnTo>
                  <a:lnTo>
                    <a:pt x="270" y="334"/>
                  </a:lnTo>
                  <a:lnTo>
                    <a:pt x="270" y="474"/>
                  </a:lnTo>
                  <a:lnTo>
                    <a:pt x="630" y="474"/>
                  </a:lnTo>
                  <a:lnTo>
                    <a:pt x="630" y="569"/>
                  </a:lnTo>
                  <a:lnTo>
                    <a:pt x="788" y="404"/>
                  </a:lnTo>
                  <a:lnTo>
                    <a:pt x="630" y="240"/>
                  </a:lnTo>
                  <a:lnTo>
                    <a:pt x="630" y="240"/>
                  </a:lnTo>
                  <a:moveTo>
                    <a:pt x="788" y="404"/>
                  </a:moveTo>
                  <a:lnTo>
                    <a:pt x="788" y="40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34" name="Group 33">
              <a:extLst>
                <a:ext uri="{FF2B5EF4-FFF2-40B4-BE49-F238E27FC236}">
                  <a16:creationId xmlns:a16="http://schemas.microsoft.com/office/drawing/2014/main" id="{5EF3829F-2E57-E54A-A931-754E69A12C23}"/>
                </a:ext>
              </a:extLst>
            </p:cNvPr>
            <p:cNvGrpSpPr/>
            <p:nvPr/>
          </p:nvGrpSpPr>
          <p:grpSpPr>
            <a:xfrm>
              <a:off x="9994266" y="1617665"/>
              <a:ext cx="1344294" cy="1343540"/>
              <a:chOff x="2265363" y="979488"/>
              <a:chExt cx="5664200" cy="5661025"/>
            </a:xfrm>
            <a:solidFill>
              <a:schemeClr val="bg1"/>
            </a:solidFill>
          </p:grpSpPr>
          <p:sp>
            <p:nvSpPr>
              <p:cNvPr id="35" name="Freeform 1">
                <a:extLst>
                  <a:ext uri="{FF2B5EF4-FFF2-40B4-BE49-F238E27FC236}">
                    <a16:creationId xmlns:a16="http://schemas.microsoft.com/office/drawing/2014/main" id="{2D89C633-0C54-6548-B867-55289BB4EE74}"/>
                  </a:ext>
                </a:extLst>
              </p:cNvPr>
              <p:cNvSpPr>
                <a:spLocks noChangeArrowheads="1"/>
              </p:cNvSpPr>
              <p:nvPr/>
            </p:nvSpPr>
            <p:spPr bwMode="auto">
              <a:xfrm>
                <a:off x="5949950" y="1135063"/>
                <a:ext cx="738188" cy="527050"/>
              </a:xfrm>
              <a:custGeom>
                <a:avLst/>
                <a:gdLst>
                  <a:gd name="T0" fmla="*/ 2048 w 2049"/>
                  <a:gd name="T1" fmla="*/ 918 h 1466"/>
                  <a:gd name="T2" fmla="*/ 2048 w 2049"/>
                  <a:gd name="T3" fmla="*/ 918 h 1466"/>
                  <a:gd name="T4" fmla="*/ 1836 w 2049"/>
                  <a:gd name="T5" fmla="*/ 777 h 1466"/>
                  <a:gd name="T6" fmla="*/ 1615 w 2049"/>
                  <a:gd name="T7" fmla="*/ 645 h 1466"/>
                  <a:gd name="T8" fmla="*/ 1386 w 2049"/>
                  <a:gd name="T9" fmla="*/ 521 h 1466"/>
                  <a:gd name="T10" fmla="*/ 1165 w 2049"/>
                  <a:gd name="T11" fmla="*/ 397 h 1466"/>
                  <a:gd name="T12" fmla="*/ 936 w 2049"/>
                  <a:gd name="T13" fmla="*/ 292 h 1466"/>
                  <a:gd name="T14" fmla="*/ 697 w 2049"/>
                  <a:gd name="T15" fmla="*/ 186 h 1466"/>
                  <a:gd name="T16" fmla="*/ 459 w 2049"/>
                  <a:gd name="T17" fmla="*/ 89 h 1466"/>
                  <a:gd name="T18" fmla="*/ 221 w 2049"/>
                  <a:gd name="T19" fmla="*/ 0 h 1466"/>
                  <a:gd name="T20" fmla="*/ 0 w 2049"/>
                  <a:gd name="T21" fmla="*/ 618 h 1466"/>
                  <a:gd name="T22" fmla="*/ 0 w 2049"/>
                  <a:gd name="T23" fmla="*/ 618 h 1466"/>
                  <a:gd name="T24" fmla="*/ 221 w 2049"/>
                  <a:gd name="T25" fmla="*/ 698 h 1466"/>
                  <a:gd name="T26" fmla="*/ 442 w 2049"/>
                  <a:gd name="T27" fmla="*/ 786 h 1466"/>
                  <a:gd name="T28" fmla="*/ 653 w 2049"/>
                  <a:gd name="T29" fmla="*/ 883 h 1466"/>
                  <a:gd name="T30" fmla="*/ 865 w 2049"/>
                  <a:gd name="T31" fmla="*/ 989 h 1466"/>
                  <a:gd name="T32" fmla="*/ 1077 w 2049"/>
                  <a:gd name="T33" fmla="*/ 1095 h 1466"/>
                  <a:gd name="T34" fmla="*/ 1280 w 2049"/>
                  <a:gd name="T35" fmla="*/ 1209 h 1466"/>
                  <a:gd name="T36" fmla="*/ 1483 w 2049"/>
                  <a:gd name="T37" fmla="*/ 1333 h 1466"/>
                  <a:gd name="T38" fmla="*/ 1677 w 2049"/>
                  <a:gd name="T39" fmla="*/ 1465 h 1466"/>
                  <a:gd name="T40" fmla="*/ 2048 w 2049"/>
                  <a:gd name="T41" fmla="*/ 918 h 1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049" h="1466">
                    <a:moveTo>
                      <a:pt x="2048" y="918"/>
                    </a:moveTo>
                    <a:lnTo>
                      <a:pt x="2048" y="918"/>
                    </a:lnTo>
                    <a:lnTo>
                      <a:pt x="1836" y="777"/>
                    </a:lnTo>
                    <a:lnTo>
                      <a:pt x="1615" y="645"/>
                    </a:lnTo>
                    <a:lnTo>
                      <a:pt x="1386" y="521"/>
                    </a:lnTo>
                    <a:lnTo>
                      <a:pt x="1165" y="397"/>
                    </a:lnTo>
                    <a:lnTo>
                      <a:pt x="936" y="292"/>
                    </a:lnTo>
                    <a:lnTo>
                      <a:pt x="697" y="186"/>
                    </a:lnTo>
                    <a:lnTo>
                      <a:pt x="459" y="89"/>
                    </a:lnTo>
                    <a:lnTo>
                      <a:pt x="221" y="0"/>
                    </a:lnTo>
                    <a:lnTo>
                      <a:pt x="0" y="618"/>
                    </a:lnTo>
                    <a:lnTo>
                      <a:pt x="0" y="618"/>
                    </a:lnTo>
                    <a:lnTo>
                      <a:pt x="221" y="698"/>
                    </a:lnTo>
                    <a:lnTo>
                      <a:pt x="442" y="786"/>
                    </a:lnTo>
                    <a:lnTo>
                      <a:pt x="653" y="883"/>
                    </a:lnTo>
                    <a:lnTo>
                      <a:pt x="865" y="989"/>
                    </a:lnTo>
                    <a:lnTo>
                      <a:pt x="1077" y="1095"/>
                    </a:lnTo>
                    <a:lnTo>
                      <a:pt x="1280" y="1209"/>
                    </a:lnTo>
                    <a:lnTo>
                      <a:pt x="1483" y="1333"/>
                    </a:lnTo>
                    <a:lnTo>
                      <a:pt x="1677" y="1465"/>
                    </a:lnTo>
                    <a:lnTo>
                      <a:pt x="2048" y="91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6" name="Freeform 2">
                <a:extLst>
                  <a:ext uri="{FF2B5EF4-FFF2-40B4-BE49-F238E27FC236}">
                    <a16:creationId xmlns:a16="http://schemas.microsoft.com/office/drawing/2014/main" id="{1998FC80-AE27-924F-97AB-F465C73D770F}"/>
                  </a:ext>
                </a:extLst>
              </p:cNvPr>
              <p:cNvSpPr>
                <a:spLocks noChangeArrowheads="1"/>
              </p:cNvSpPr>
              <p:nvPr/>
            </p:nvSpPr>
            <p:spPr bwMode="auto">
              <a:xfrm>
                <a:off x="2265363" y="3581400"/>
                <a:ext cx="276225" cy="736600"/>
              </a:xfrm>
              <a:custGeom>
                <a:avLst/>
                <a:gdLst>
                  <a:gd name="T0" fmla="*/ 653 w 769"/>
                  <a:gd name="T1" fmla="*/ 635 h 2047"/>
                  <a:gd name="T2" fmla="*/ 653 w 769"/>
                  <a:gd name="T3" fmla="*/ 635 h 2047"/>
                  <a:gd name="T4" fmla="*/ 662 w 769"/>
                  <a:gd name="T5" fmla="*/ 344 h 2047"/>
                  <a:gd name="T6" fmla="*/ 679 w 769"/>
                  <a:gd name="T7" fmla="*/ 53 h 2047"/>
                  <a:gd name="T8" fmla="*/ 26 w 769"/>
                  <a:gd name="T9" fmla="*/ 0 h 2047"/>
                  <a:gd name="T10" fmla="*/ 26 w 769"/>
                  <a:gd name="T11" fmla="*/ 0 h 2047"/>
                  <a:gd name="T12" fmla="*/ 9 w 769"/>
                  <a:gd name="T13" fmla="*/ 318 h 2047"/>
                  <a:gd name="T14" fmla="*/ 0 w 769"/>
                  <a:gd name="T15" fmla="*/ 635 h 2047"/>
                  <a:gd name="T16" fmla="*/ 0 w 769"/>
                  <a:gd name="T17" fmla="*/ 635 h 2047"/>
                  <a:gd name="T18" fmla="*/ 9 w 769"/>
                  <a:gd name="T19" fmla="*/ 987 h 2047"/>
                  <a:gd name="T20" fmla="*/ 35 w 769"/>
                  <a:gd name="T21" fmla="*/ 1340 h 2047"/>
                  <a:gd name="T22" fmla="*/ 71 w 769"/>
                  <a:gd name="T23" fmla="*/ 1693 h 2047"/>
                  <a:gd name="T24" fmla="*/ 124 w 769"/>
                  <a:gd name="T25" fmla="*/ 2046 h 2047"/>
                  <a:gd name="T26" fmla="*/ 768 w 769"/>
                  <a:gd name="T27" fmla="*/ 1923 h 2047"/>
                  <a:gd name="T28" fmla="*/ 768 w 769"/>
                  <a:gd name="T29" fmla="*/ 1923 h 2047"/>
                  <a:gd name="T30" fmla="*/ 724 w 769"/>
                  <a:gd name="T31" fmla="*/ 1605 h 2047"/>
                  <a:gd name="T32" fmla="*/ 688 w 769"/>
                  <a:gd name="T33" fmla="*/ 1288 h 2047"/>
                  <a:gd name="T34" fmla="*/ 662 w 769"/>
                  <a:gd name="T35" fmla="*/ 961 h 2047"/>
                  <a:gd name="T36" fmla="*/ 653 w 769"/>
                  <a:gd name="T37" fmla="*/ 635 h 20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69" h="2047">
                    <a:moveTo>
                      <a:pt x="653" y="635"/>
                    </a:moveTo>
                    <a:lnTo>
                      <a:pt x="653" y="635"/>
                    </a:lnTo>
                    <a:lnTo>
                      <a:pt x="662" y="344"/>
                    </a:lnTo>
                    <a:lnTo>
                      <a:pt x="679" y="53"/>
                    </a:lnTo>
                    <a:lnTo>
                      <a:pt x="26" y="0"/>
                    </a:lnTo>
                    <a:lnTo>
                      <a:pt x="26" y="0"/>
                    </a:lnTo>
                    <a:lnTo>
                      <a:pt x="9" y="318"/>
                    </a:lnTo>
                    <a:lnTo>
                      <a:pt x="0" y="635"/>
                    </a:lnTo>
                    <a:lnTo>
                      <a:pt x="0" y="635"/>
                    </a:lnTo>
                    <a:lnTo>
                      <a:pt x="9" y="987"/>
                    </a:lnTo>
                    <a:lnTo>
                      <a:pt x="35" y="1340"/>
                    </a:lnTo>
                    <a:lnTo>
                      <a:pt x="71" y="1693"/>
                    </a:lnTo>
                    <a:lnTo>
                      <a:pt x="124" y="2046"/>
                    </a:lnTo>
                    <a:lnTo>
                      <a:pt x="768" y="1923"/>
                    </a:lnTo>
                    <a:lnTo>
                      <a:pt x="768" y="1923"/>
                    </a:lnTo>
                    <a:lnTo>
                      <a:pt x="724" y="1605"/>
                    </a:lnTo>
                    <a:lnTo>
                      <a:pt x="688" y="1288"/>
                    </a:lnTo>
                    <a:lnTo>
                      <a:pt x="662" y="961"/>
                    </a:lnTo>
                    <a:lnTo>
                      <a:pt x="653" y="63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7" name="Freeform 3">
                <a:extLst>
                  <a:ext uri="{FF2B5EF4-FFF2-40B4-BE49-F238E27FC236}">
                    <a16:creationId xmlns:a16="http://schemas.microsoft.com/office/drawing/2014/main" id="{B778B02A-0B82-0E4F-98B0-AB9FE6256DA2}"/>
                  </a:ext>
                </a:extLst>
              </p:cNvPr>
              <p:cNvSpPr>
                <a:spLocks noChangeArrowheads="1"/>
              </p:cNvSpPr>
              <p:nvPr/>
            </p:nvSpPr>
            <p:spPr bwMode="auto">
              <a:xfrm>
                <a:off x="2782888" y="5305425"/>
                <a:ext cx="650875" cy="676275"/>
              </a:xfrm>
              <a:custGeom>
                <a:avLst/>
                <a:gdLst>
                  <a:gd name="T0" fmla="*/ 539 w 1810"/>
                  <a:gd name="T1" fmla="*/ 0 h 1880"/>
                  <a:gd name="T2" fmla="*/ 0 w 1810"/>
                  <a:gd name="T3" fmla="*/ 379 h 1880"/>
                  <a:gd name="T4" fmla="*/ 0 w 1810"/>
                  <a:gd name="T5" fmla="*/ 379 h 1880"/>
                  <a:gd name="T6" fmla="*/ 150 w 1810"/>
                  <a:gd name="T7" fmla="*/ 591 h 1880"/>
                  <a:gd name="T8" fmla="*/ 309 w 1810"/>
                  <a:gd name="T9" fmla="*/ 785 h 1880"/>
                  <a:gd name="T10" fmla="*/ 477 w 1810"/>
                  <a:gd name="T11" fmla="*/ 988 h 1880"/>
                  <a:gd name="T12" fmla="*/ 645 w 1810"/>
                  <a:gd name="T13" fmla="*/ 1173 h 1880"/>
                  <a:gd name="T14" fmla="*/ 821 w 1810"/>
                  <a:gd name="T15" fmla="*/ 1359 h 1880"/>
                  <a:gd name="T16" fmla="*/ 1006 w 1810"/>
                  <a:gd name="T17" fmla="*/ 1544 h 1880"/>
                  <a:gd name="T18" fmla="*/ 1192 w 1810"/>
                  <a:gd name="T19" fmla="*/ 1712 h 1880"/>
                  <a:gd name="T20" fmla="*/ 1386 w 1810"/>
                  <a:gd name="T21" fmla="*/ 1879 h 1880"/>
                  <a:gd name="T22" fmla="*/ 1809 w 1810"/>
                  <a:gd name="T23" fmla="*/ 1376 h 1880"/>
                  <a:gd name="T24" fmla="*/ 1809 w 1810"/>
                  <a:gd name="T25" fmla="*/ 1376 h 1880"/>
                  <a:gd name="T26" fmla="*/ 1633 w 1810"/>
                  <a:gd name="T27" fmla="*/ 1226 h 1880"/>
                  <a:gd name="T28" fmla="*/ 1456 w 1810"/>
                  <a:gd name="T29" fmla="*/ 1068 h 1880"/>
                  <a:gd name="T30" fmla="*/ 1289 w 1810"/>
                  <a:gd name="T31" fmla="*/ 900 h 1880"/>
                  <a:gd name="T32" fmla="*/ 1130 w 1810"/>
                  <a:gd name="T33" fmla="*/ 732 h 1880"/>
                  <a:gd name="T34" fmla="*/ 971 w 1810"/>
                  <a:gd name="T35" fmla="*/ 556 h 1880"/>
                  <a:gd name="T36" fmla="*/ 821 w 1810"/>
                  <a:gd name="T37" fmla="*/ 379 h 1880"/>
                  <a:gd name="T38" fmla="*/ 680 w 1810"/>
                  <a:gd name="T39" fmla="*/ 194 h 1880"/>
                  <a:gd name="T40" fmla="*/ 539 w 1810"/>
                  <a:gd name="T41" fmla="*/ 0 h 18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10" h="1880">
                    <a:moveTo>
                      <a:pt x="539" y="0"/>
                    </a:moveTo>
                    <a:lnTo>
                      <a:pt x="0" y="379"/>
                    </a:lnTo>
                    <a:lnTo>
                      <a:pt x="0" y="379"/>
                    </a:lnTo>
                    <a:lnTo>
                      <a:pt x="150" y="591"/>
                    </a:lnTo>
                    <a:lnTo>
                      <a:pt x="309" y="785"/>
                    </a:lnTo>
                    <a:lnTo>
                      <a:pt x="477" y="988"/>
                    </a:lnTo>
                    <a:lnTo>
                      <a:pt x="645" y="1173"/>
                    </a:lnTo>
                    <a:lnTo>
                      <a:pt x="821" y="1359"/>
                    </a:lnTo>
                    <a:lnTo>
                      <a:pt x="1006" y="1544"/>
                    </a:lnTo>
                    <a:lnTo>
                      <a:pt x="1192" y="1712"/>
                    </a:lnTo>
                    <a:lnTo>
                      <a:pt x="1386" y="1879"/>
                    </a:lnTo>
                    <a:lnTo>
                      <a:pt x="1809" y="1376"/>
                    </a:lnTo>
                    <a:lnTo>
                      <a:pt x="1809" y="1376"/>
                    </a:lnTo>
                    <a:lnTo>
                      <a:pt x="1633" y="1226"/>
                    </a:lnTo>
                    <a:lnTo>
                      <a:pt x="1456" y="1068"/>
                    </a:lnTo>
                    <a:lnTo>
                      <a:pt x="1289" y="900"/>
                    </a:lnTo>
                    <a:lnTo>
                      <a:pt x="1130" y="732"/>
                    </a:lnTo>
                    <a:lnTo>
                      <a:pt x="971" y="556"/>
                    </a:lnTo>
                    <a:lnTo>
                      <a:pt x="821" y="379"/>
                    </a:lnTo>
                    <a:lnTo>
                      <a:pt x="680" y="194"/>
                    </a:lnTo>
                    <a:lnTo>
                      <a:pt x="53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8" name="Freeform 4">
                <a:extLst>
                  <a:ext uri="{FF2B5EF4-FFF2-40B4-BE49-F238E27FC236}">
                    <a16:creationId xmlns:a16="http://schemas.microsoft.com/office/drawing/2014/main" id="{C9863998-38BF-9A41-BCE3-4F6635F7C989}"/>
                  </a:ext>
                </a:extLst>
              </p:cNvPr>
              <p:cNvSpPr>
                <a:spLocks noChangeArrowheads="1"/>
              </p:cNvSpPr>
              <p:nvPr/>
            </p:nvSpPr>
            <p:spPr bwMode="auto">
              <a:xfrm>
                <a:off x="4098925" y="992188"/>
                <a:ext cx="739775" cy="387350"/>
              </a:xfrm>
              <a:custGeom>
                <a:avLst/>
                <a:gdLst>
                  <a:gd name="T0" fmla="*/ 2056 w 2057"/>
                  <a:gd name="T1" fmla="*/ 653 h 1078"/>
                  <a:gd name="T2" fmla="*/ 1994 w 2057"/>
                  <a:gd name="T3" fmla="*/ 0 h 1078"/>
                  <a:gd name="T4" fmla="*/ 1994 w 2057"/>
                  <a:gd name="T5" fmla="*/ 0 h 1078"/>
                  <a:gd name="T6" fmla="*/ 1738 w 2057"/>
                  <a:gd name="T7" fmla="*/ 27 h 1078"/>
                  <a:gd name="T8" fmla="*/ 1482 w 2057"/>
                  <a:gd name="T9" fmla="*/ 71 h 1078"/>
                  <a:gd name="T10" fmla="*/ 1235 w 2057"/>
                  <a:gd name="T11" fmla="*/ 115 h 1078"/>
                  <a:gd name="T12" fmla="*/ 979 w 2057"/>
                  <a:gd name="T13" fmla="*/ 168 h 1078"/>
                  <a:gd name="T14" fmla="*/ 732 w 2057"/>
                  <a:gd name="T15" fmla="*/ 230 h 1078"/>
                  <a:gd name="T16" fmla="*/ 485 w 2057"/>
                  <a:gd name="T17" fmla="*/ 300 h 1078"/>
                  <a:gd name="T18" fmla="*/ 247 w 2057"/>
                  <a:gd name="T19" fmla="*/ 380 h 1078"/>
                  <a:gd name="T20" fmla="*/ 0 w 2057"/>
                  <a:gd name="T21" fmla="*/ 468 h 1078"/>
                  <a:gd name="T22" fmla="*/ 238 w 2057"/>
                  <a:gd name="T23" fmla="*/ 1077 h 1078"/>
                  <a:gd name="T24" fmla="*/ 238 w 2057"/>
                  <a:gd name="T25" fmla="*/ 1077 h 1078"/>
                  <a:gd name="T26" fmla="*/ 459 w 2057"/>
                  <a:gd name="T27" fmla="*/ 997 h 1078"/>
                  <a:gd name="T28" fmla="*/ 679 w 2057"/>
                  <a:gd name="T29" fmla="*/ 927 h 1078"/>
                  <a:gd name="T30" fmla="*/ 900 w 2057"/>
                  <a:gd name="T31" fmla="*/ 865 h 1078"/>
                  <a:gd name="T32" fmla="*/ 1129 w 2057"/>
                  <a:gd name="T33" fmla="*/ 803 h 1078"/>
                  <a:gd name="T34" fmla="*/ 1359 w 2057"/>
                  <a:gd name="T35" fmla="*/ 759 h 1078"/>
                  <a:gd name="T36" fmla="*/ 1597 w 2057"/>
                  <a:gd name="T37" fmla="*/ 715 h 1078"/>
                  <a:gd name="T38" fmla="*/ 1826 w 2057"/>
                  <a:gd name="T39" fmla="*/ 680 h 1078"/>
                  <a:gd name="T40" fmla="*/ 2056 w 2057"/>
                  <a:gd name="T41" fmla="*/ 653 h 10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057" h="1078">
                    <a:moveTo>
                      <a:pt x="2056" y="653"/>
                    </a:moveTo>
                    <a:lnTo>
                      <a:pt x="1994" y="0"/>
                    </a:lnTo>
                    <a:lnTo>
                      <a:pt x="1994" y="0"/>
                    </a:lnTo>
                    <a:lnTo>
                      <a:pt x="1738" y="27"/>
                    </a:lnTo>
                    <a:lnTo>
                      <a:pt x="1482" y="71"/>
                    </a:lnTo>
                    <a:lnTo>
                      <a:pt x="1235" y="115"/>
                    </a:lnTo>
                    <a:lnTo>
                      <a:pt x="979" y="168"/>
                    </a:lnTo>
                    <a:lnTo>
                      <a:pt x="732" y="230"/>
                    </a:lnTo>
                    <a:lnTo>
                      <a:pt x="485" y="300"/>
                    </a:lnTo>
                    <a:lnTo>
                      <a:pt x="247" y="380"/>
                    </a:lnTo>
                    <a:lnTo>
                      <a:pt x="0" y="468"/>
                    </a:lnTo>
                    <a:lnTo>
                      <a:pt x="238" y="1077"/>
                    </a:lnTo>
                    <a:lnTo>
                      <a:pt x="238" y="1077"/>
                    </a:lnTo>
                    <a:lnTo>
                      <a:pt x="459" y="997"/>
                    </a:lnTo>
                    <a:lnTo>
                      <a:pt x="679" y="927"/>
                    </a:lnTo>
                    <a:lnTo>
                      <a:pt x="900" y="865"/>
                    </a:lnTo>
                    <a:lnTo>
                      <a:pt x="1129" y="803"/>
                    </a:lnTo>
                    <a:lnTo>
                      <a:pt x="1359" y="759"/>
                    </a:lnTo>
                    <a:lnTo>
                      <a:pt x="1597" y="715"/>
                    </a:lnTo>
                    <a:lnTo>
                      <a:pt x="1826" y="680"/>
                    </a:lnTo>
                    <a:lnTo>
                      <a:pt x="2056" y="653"/>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9" name="Freeform 5">
                <a:extLst>
                  <a:ext uri="{FF2B5EF4-FFF2-40B4-BE49-F238E27FC236}">
                    <a16:creationId xmlns:a16="http://schemas.microsoft.com/office/drawing/2014/main" id="{5A9CCA61-B6DC-034B-B627-09FF72BA08BC}"/>
                  </a:ext>
                </a:extLst>
              </p:cNvPr>
              <p:cNvSpPr>
                <a:spLocks noChangeArrowheads="1"/>
              </p:cNvSpPr>
              <p:nvPr/>
            </p:nvSpPr>
            <p:spPr bwMode="auto">
              <a:xfrm>
                <a:off x="6734175" y="1614488"/>
                <a:ext cx="654050" cy="674687"/>
              </a:xfrm>
              <a:custGeom>
                <a:avLst/>
                <a:gdLst>
                  <a:gd name="T0" fmla="*/ 1288 w 1819"/>
                  <a:gd name="T1" fmla="*/ 1871 h 1872"/>
                  <a:gd name="T2" fmla="*/ 1818 w 1819"/>
                  <a:gd name="T3" fmla="*/ 1482 h 1872"/>
                  <a:gd name="T4" fmla="*/ 1818 w 1819"/>
                  <a:gd name="T5" fmla="*/ 1482 h 1872"/>
                  <a:gd name="T6" fmla="*/ 1668 w 1819"/>
                  <a:gd name="T7" fmla="*/ 1279 h 1872"/>
                  <a:gd name="T8" fmla="*/ 1509 w 1819"/>
                  <a:gd name="T9" fmla="*/ 1076 h 1872"/>
                  <a:gd name="T10" fmla="*/ 1341 w 1819"/>
                  <a:gd name="T11" fmla="*/ 882 h 1872"/>
                  <a:gd name="T12" fmla="*/ 1165 w 1819"/>
                  <a:gd name="T13" fmla="*/ 697 h 1872"/>
                  <a:gd name="T14" fmla="*/ 988 w 1819"/>
                  <a:gd name="T15" fmla="*/ 512 h 1872"/>
                  <a:gd name="T16" fmla="*/ 803 w 1819"/>
                  <a:gd name="T17" fmla="*/ 335 h 1872"/>
                  <a:gd name="T18" fmla="*/ 609 w 1819"/>
                  <a:gd name="T19" fmla="*/ 159 h 1872"/>
                  <a:gd name="T20" fmla="*/ 415 w 1819"/>
                  <a:gd name="T21" fmla="*/ 0 h 1872"/>
                  <a:gd name="T22" fmla="*/ 0 w 1819"/>
                  <a:gd name="T23" fmla="*/ 503 h 1872"/>
                  <a:gd name="T24" fmla="*/ 0 w 1819"/>
                  <a:gd name="T25" fmla="*/ 503 h 1872"/>
                  <a:gd name="T26" fmla="*/ 185 w 1819"/>
                  <a:gd name="T27" fmla="*/ 653 h 1872"/>
                  <a:gd name="T28" fmla="*/ 353 w 1819"/>
                  <a:gd name="T29" fmla="*/ 812 h 1872"/>
                  <a:gd name="T30" fmla="*/ 529 w 1819"/>
                  <a:gd name="T31" fmla="*/ 979 h 1872"/>
                  <a:gd name="T32" fmla="*/ 688 w 1819"/>
                  <a:gd name="T33" fmla="*/ 1147 h 1872"/>
                  <a:gd name="T34" fmla="*/ 847 w 1819"/>
                  <a:gd name="T35" fmla="*/ 1315 h 1872"/>
                  <a:gd name="T36" fmla="*/ 1006 w 1819"/>
                  <a:gd name="T37" fmla="*/ 1500 h 1872"/>
                  <a:gd name="T38" fmla="*/ 1147 w 1819"/>
                  <a:gd name="T39" fmla="*/ 1676 h 1872"/>
                  <a:gd name="T40" fmla="*/ 1288 w 1819"/>
                  <a:gd name="T41" fmla="*/ 1871 h 18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19" h="1872">
                    <a:moveTo>
                      <a:pt x="1288" y="1871"/>
                    </a:moveTo>
                    <a:lnTo>
                      <a:pt x="1818" y="1482"/>
                    </a:lnTo>
                    <a:lnTo>
                      <a:pt x="1818" y="1482"/>
                    </a:lnTo>
                    <a:lnTo>
                      <a:pt x="1668" y="1279"/>
                    </a:lnTo>
                    <a:lnTo>
                      <a:pt x="1509" y="1076"/>
                    </a:lnTo>
                    <a:lnTo>
                      <a:pt x="1341" y="882"/>
                    </a:lnTo>
                    <a:lnTo>
                      <a:pt x="1165" y="697"/>
                    </a:lnTo>
                    <a:lnTo>
                      <a:pt x="988" y="512"/>
                    </a:lnTo>
                    <a:lnTo>
                      <a:pt x="803" y="335"/>
                    </a:lnTo>
                    <a:lnTo>
                      <a:pt x="609" y="159"/>
                    </a:lnTo>
                    <a:lnTo>
                      <a:pt x="415" y="0"/>
                    </a:lnTo>
                    <a:lnTo>
                      <a:pt x="0" y="503"/>
                    </a:lnTo>
                    <a:lnTo>
                      <a:pt x="0" y="503"/>
                    </a:lnTo>
                    <a:lnTo>
                      <a:pt x="185" y="653"/>
                    </a:lnTo>
                    <a:lnTo>
                      <a:pt x="353" y="812"/>
                    </a:lnTo>
                    <a:lnTo>
                      <a:pt x="529" y="979"/>
                    </a:lnTo>
                    <a:lnTo>
                      <a:pt x="688" y="1147"/>
                    </a:lnTo>
                    <a:lnTo>
                      <a:pt x="847" y="1315"/>
                    </a:lnTo>
                    <a:lnTo>
                      <a:pt x="1006" y="1500"/>
                    </a:lnTo>
                    <a:lnTo>
                      <a:pt x="1147" y="1676"/>
                    </a:lnTo>
                    <a:lnTo>
                      <a:pt x="1288" y="1871"/>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0" name="Freeform 6">
                <a:extLst>
                  <a:ext uri="{FF2B5EF4-FFF2-40B4-BE49-F238E27FC236}">
                    <a16:creationId xmlns:a16="http://schemas.microsoft.com/office/drawing/2014/main" id="{C2B01843-8D0F-3A43-A479-7E2A04128016}"/>
                  </a:ext>
                </a:extLst>
              </p:cNvPr>
              <p:cNvSpPr>
                <a:spLocks noChangeArrowheads="1"/>
              </p:cNvSpPr>
              <p:nvPr/>
            </p:nvSpPr>
            <p:spPr bwMode="auto">
              <a:xfrm>
                <a:off x="2303463" y="2635250"/>
                <a:ext cx="431800" cy="744538"/>
              </a:xfrm>
              <a:custGeom>
                <a:avLst/>
                <a:gdLst>
                  <a:gd name="T0" fmla="*/ 1200 w 1201"/>
                  <a:gd name="T1" fmla="*/ 274 h 2066"/>
                  <a:gd name="T2" fmla="*/ 609 w 1201"/>
                  <a:gd name="T3" fmla="*/ 0 h 2066"/>
                  <a:gd name="T4" fmla="*/ 609 w 1201"/>
                  <a:gd name="T5" fmla="*/ 0 h 2066"/>
                  <a:gd name="T6" fmla="*/ 503 w 1201"/>
                  <a:gd name="T7" fmla="*/ 230 h 2066"/>
                  <a:gd name="T8" fmla="*/ 406 w 1201"/>
                  <a:gd name="T9" fmla="*/ 468 h 2066"/>
                  <a:gd name="T10" fmla="*/ 318 w 1201"/>
                  <a:gd name="T11" fmla="*/ 715 h 2066"/>
                  <a:gd name="T12" fmla="*/ 238 w 1201"/>
                  <a:gd name="T13" fmla="*/ 954 h 2066"/>
                  <a:gd name="T14" fmla="*/ 168 w 1201"/>
                  <a:gd name="T15" fmla="*/ 1201 h 2066"/>
                  <a:gd name="T16" fmla="*/ 106 w 1201"/>
                  <a:gd name="T17" fmla="*/ 1448 h 2066"/>
                  <a:gd name="T18" fmla="*/ 53 w 1201"/>
                  <a:gd name="T19" fmla="*/ 1704 h 2066"/>
                  <a:gd name="T20" fmla="*/ 0 w 1201"/>
                  <a:gd name="T21" fmla="*/ 1951 h 2066"/>
                  <a:gd name="T22" fmla="*/ 653 w 1201"/>
                  <a:gd name="T23" fmla="*/ 2065 h 2066"/>
                  <a:gd name="T24" fmla="*/ 653 w 1201"/>
                  <a:gd name="T25" fmla="*/ 2065 h 2066"/>
                  <a:gd name="T26" fmla="*/ 697 w 1201"/>
                  <a:gd name="T27" fmla="*/ 1827 h 2066"/>
                  <a:gd name="T28" fmla="*/ 741 w 1201"/>
                  <a:gd name="T29" fmla="*/ 1598 h 2066"/>
                  <a:gd name="T30" fmla="*/ 803 w 1201"/>
                  <a:gd name="T31" fmla="*/ 1377 h 2066"/>
                  <a:gd name="T32" fmla="*/ 865 w 1201"/>
                  <a:gd name="T33" fmla="*/ 1148 h 2066"/>
                  <a:gd name="T34" fmla="*/ 935 w 1201"/>
                  <a:gd name="T35" fmla="*/ 927 h 2066"/>
                  <a:gd name="T36" fmla="*/ 1024 w 1201"/>
                  <a:gd name="T37" fmla="*/ 706 h 2066"/>
                  <a:gd name="T38" fmla="*/ 1103 w 1201"/>
                  <a:gd name="T39" fmla="*/ 486 h 2066"/>
                  <a:gd name="T40" fmla="*/ 1200 w 1201"/>
                  <a:gd name="T41" fmla="*/ 274 h 20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01" h="2066">
                    <a:moveTo>
                      <a:pt x="1200" y="274"/>
                    </a:moveTo>
                    <a:lnTo>
                      <a:pt x="609" y="0"/>
                    </a:lnTo>
                    <a:lnTo>
                      <a:pt x="609" y="0"/>
                    </a:lnTo>
                    <a:lnTo>
                      <a:pt x="503" y="230"/>
                    </a:lnTo>
                    <a:lnTo>
                      <a:pt x="406" y="468"/>
                    </a:lnTo>
                    <a:lnTo>
                      <a:pt x="318" y="715"/>
                    </a:lnTo>
                    <a:lnTo>
                      <a:pt x="238" y="954"/>
                    </a:lnTo>
                    <a:lnTo>
                      <a:pt x="168" y="1201"/>
                    </a:lnTo>
                    <a:lnTo>
                      <a:pt x="106" y="1448"/>
                    </a:lnTo>
                    <a:lnTo>
                      <a:pt x="53" y="1704"/>
                    </a:lnTo>
                    <a:lnTo>
                      <a:pt x="0" y="1951"/>
                    </a:lnTo>
                    <a:lnTo>
                      <a:pt x="653" y="2065"/>
                    </a:lnTo>
                    <a:lnTo>
                      <a:pt x="653" y="2065"/>
                    </a:lnTo>
                    <a:lnTo>
                      <a:pt x="697" y="1827"/>
                    </a:lnTo>
                    <a:lnTo>
                      <a:pt x="741" y="1598"/>
                    </a:lnTo>
                    <a:lnTo>
                      <a:pt x="803" y="1377"/>
                    </a:lnTo>
                    <a:lnTo>
                      <a:pt x="865" y="1148"/>
                    </a:lnTo>
                    <a:lnTo>
                      <a:pt x="935" y="927"/>
                    </a:lnTo>
                    <a:lnTo>
                      <a:pt x="1024" y="706"/>
                    </a:lnTo>
                    <a:lnTo>
                      <a:pt x="1103" y="486"/>
                    </a:lnTo>
                    <a:lnTo>
                      <a:pt x="1200" y="27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1" name="Freeform 7">
                <a:extLst>
                  <a:ext uri="{FF2B5EF4-FFF2-40B4-BE49-F238E27FC236}">
                    <a16:creationId xmlns:a16="http://schemas.microsoft.com/office/drawing/2014/main" id="{947F5D72-803B-3947-8D5C-E9BA45B196D5}"/>
                  </a:ext>
                </a:extLst>
              </p:cNvPr>
              <p:cNvSpPr>
                <a:spLocks noChangeArrowheads="1"/>
              </p:cNvSpPr>
              <p:nvPr/>
            </p:nvSpPr>
            <p:spPr bwMode="auto">
              <a:xfrm>
                <a:off x="5060950" y="979488"/>
                <a:ext cx="733425" cy="314325"/>
              </a:xfrm>
              <a:custGeom>
                <a:avLst/>
                <a:gdLst>
                  <a:gd name="T0" fmla="*/ 97 w 2038"/>
                  <a:gd name="T1" fmla="*/ 653 h 875"/>
                  <a:gd name="T2" fmla="*/ 97 w 2038"/>
                  <a:gd name="T3" fmla="*/ 653 h 875"/>
                  <a:gd name="T4" fmla="*/ 325 w 2038"/>
                  <a:gd name="T5" fmla="*/ 653 h 875"/>
                  <a:gd name="T6" fmla="*/ 546 w 2038"/>
                  <a:gd name="T7" fmla="*/ 671 h 875"/>
                  <a:gd name="T8" fmla="*/ 775 w 2038"/>
                  <a:gd name="T9" fmla="*/ 688 h 875"/>
                  <a:gd name="T10" fmla="*/ 996 w 2038"/>
                  <a:gd name="T11" fmla="*/ 706 h 875"/>
                  <a:gd name="T12" fmla="*/ 1216 w 2038"/>
                  <a:gd name="T13" fmla="*/ 741 h 875"/>
                  <a:gd name="T14" fmla="*/ 1437 w 2038"/>
                  <a:gd name="T15" fmla="*/ 777 h 875"/>
                  <a:gd name="T16" fmla="*/ 1658 w 2038"/>
                  <a:gd name="T17" fmla="*/ 821 h 875"/>
                  <a:gd name="T18" fmla="*/ 1869 w 2038"/>
                  <a:gd name="T19" fmla="*/ 874 h 875"/>
                  <a:gd name="T20" fmla="*/ 2037 w 2038"/>
                  <a:gd name="T21" fmla="*/ 238 h 875"/>
                  <a:gd name="T22" fmla="*/ 2037 w 2038"/>
                  <a:gd name="T23" fmla="*/ 238 h 875"/>
                  <a:gd name="T24" fmla="*/ 1799 w 2038"/>
                  <a:gd name="T25" fmla="*/ 185 h 875"/>
                  <a:gd name="T26" fmla="*/ 1560 w 2038"/>
                  <a:gd name="T27" fmla="*/ 132 h 875"/>
                  <a:gd name="T28" fmla="*/ 1322 w 2038"/>
                  <a:gd name="T29" fmla="*/ 88 h 875"/>
                  <a:gd name="T30" fmla="*/ 1075 w 2038"/>
                  <a:gd name="T31" fmla="*/ 62 h 875"/>
                  <a:gd name="T32" fmla="*/ 837 w 2038"/>
                  <a:gd name="T33" fmla="*/ 35 h 875"/>
                  <a:gd name="T34" fmla="*/ 590 w 2038"/>
                  <a:gd name="T35" fmla="*/ 9 h 875"/>
                  <a:gd name="T36" fmla="*/ 343 w 2038"/>
                  <a:gd name="T37" fmla="*/ 0 h 875"/>
                  <a:gd name="T38" fmla="*/ 97 w 2038"/>
                  <a:gd name="T39" fmla="*/ 0 h 875"/>
                  <a:gd name="T40" fmla="*/ 0 w 2038"/>
                  <a:gd name="T41" fmla="*/ 0 h 875"/>
                  <a:gd name="T42" fmla="*/ 8 w 2038"/>
                  <a:gd name="T43" fmla="*/ 653 h 875"/>
                  <a:gd name="T44" fmla="*/ 97 w 2038"/>
                  <a:gd name="T45" fmla="*/ 653 h 8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038" h="875">
                    <a:moveTo>
                      <a:pt x="97" y="653"/>
                    </a:moveTo>
                    <a:lnTo>
                      <a:pt x="97" y="653"/>
                    </a:lnTo>
                    <a:lnTo>
                      <a:pt x="325" y="653"/>
                    </a:lnTo>
                    <a:lnTo>
                      <a:pt x="546" y="671"/>
                    </a:lnTo>
                    <a:lnTo>
                      <a:pt x="775" y="688"/>
                    </a:lnTo>
                    <a:lnTo>
                      <a:pt x="996" y="706"/>
                    </a:lnTo>
                    <a:lnTo>
                      <a:pt x="1216" y="741"/>
                    </a:lnTo>
                    <a:lnTo>
                      <a:pt x="1437" y="777"/>
                    </a:lnTo>
                    <a:lnTo>
                      <a:pt x="1658" y="821"/>
                    </a:lnTo>
                    <a:lnTo>
                      <a:pt x="1869" y="874"/>
                    </a:lnTo>
                    <a:lnTo>
                      <a:pt x="2037" y="238"/>
                    </a:lnTo>
                    <a:lnTo>
                      <a:pt x="2037" y="238"/>
                    </a:lnTo>
                    <a:lnTo>
                      <a:pt x="1799" y="185"/>
                    </a:lnTo>
                    <a:lnTo>
                      <a:pt x="1560" y="132"/>
                    </a:lnTo>
                    <a:lnTo>
                      <a:pt x="1322" y="88"/>
                    </a:lnTo>
                    <a:lnTo>
                      <a:pt x="1075" y="62"/>
                    </a:lnTo>
                    <a:lnTo>
                      <a:pt x="837" y="35"/>
                    </a:lnTo>
                    <a:lnTo>
                      <a:pt x="590" y="9"/>
                    </a:lnTo>
                    <a:lnTo>
                      <a:pt x="343" y="0"/>
                    </a:lnTo>
                    <a:lnTo>
                      <a:pt x="97" y="0"/>
                    </a:lnTo>
                    <a:lnTo>
                      <a:pt x="0" y="0"/>
                    </a:lnTo>
                    <a:lnTo>
                      <a:pt x="8" y="653"/>
                    </a:lnTo>
                    <a:lnTo>
                      <a:pt x="97" y="653"/>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2" name="Freeform 8">
                <a:extLst>
                  <a:ext uri="{FF2B5EF4-FFF2-40B4-BE49-F238E27FC236}">
                    <a16:creationId xmlns:a16="http://schemas.microsoft.com/office/drawing/2014/main" id="{FB79385D-087D-8645-B7A0-03846014FBAD}"/>
                  </a:ext>
                </a:extLst>
              </p:cNvPr>
              <p:cNvSpPr>
                <a:spLocks noChangeArrowheads="1"/>
              </p:cNvSpPr>
              <p:nvPr/>
            </p:nvSpPr>
            <p:spPr bwMode="auto">
              <a:xfrm>
                <a:off x="3255963" y="1255713"/>
                <a:ext cx="719137" cy="581025"/>
              </a:xfrm>
              <a:custGeom>
                <a:avLst/>
                <a:gdLst>
                  <a:gd name="T0" fmla="*/ 1995 w 1996"/>
                  <a:gd name="T1" fmla="*/ 591 h 1616"/>
                  <a:gd name="T2" fmla="*/ 1712 w 1996"/>
                  <a:gd name="T3" fmla="*/ 0 h 1616"/>
                  <a:gd name="T4" fmla="*/ 1712 w 1996"/>
                  <a:gd name="T5" fmla="*/ 0 h 1616"/>
                  <a:gd name="T6" fmla="*/ 1483 w 1996"/>
                  <a:gd name="T7" fmla="*/ 114 h 1616"/>
                  <a:gd name="T8" fmla="*/ 1262 w 1996"/>
                  <a:gd name="T9" fmla="*/ 238 h 1616"/>
                  <a:gd name="T10" fmla="*/ 1042 w 1996"/>
                  <a:gd name="T11" fmla="*/ 370 h 1616"/>
                  <a:gd name="T12" fmla="*/ 821 w 1996"/>
                  <a:gd name="T13" fmla="*/ 503 h 1616"/>
                  <a:gd name="T14" fmla="*/ 609 w 1996"/>
                  <a:gd name="T15" fmla="*/ 644 h 1616"/>
                  <a:gd name="T16" fmla="*/ 397 w 1996"/>
                  <a:gd name="T17" fmla="*/ 794 h 1616"/>
                  <a:gd name="T18" fmla="*/ 194 w 1996"/>
                  <a:gd name="T19" fmla="*/ 953 h 1616"/>
                  <a:gd name="T20" fmla="*/ 0 w 1996"/>
                  <a:gd name="T21" fmla="*/ 1120 h 1616"/>
                  <a:gd name="T22" fmla="*/ 424 w 1996"/>
                  <a:gd name="T23" fmla="*/ 1615 h 1616"/>
                  <a:gd name="T24" fmla="*/ 424 w 1996"/>
                  <a:gd name="T25" fmla="*/ 1615 h 1616"/>
                  <a:gd name="T26" fmla="*/ 609 w 1996"/>
                  <a:gd name="T27" fmla="*/ 1465 h 1616"/>
                  <a:gd name="T28" fmla="*/ 794 w 1996"/>
                  <a:gd name="T29" fmla="*/ 1323 h 1616"/>
                  <a:gd name="T30" fmla="*/ 989 w 1996"/>
                  <a:gd name="T31" fmla="*/ 1182 h 1616"/>
                  <a:gd name="T32" fmla="*/ 1183 w 1996"/>
                  <a:gd name="T33" fmla="*/ 1050 h 1616"/>
                  <a:gd name="T34" fmla="*/ 1377 w 1996"/>
                  <a:gd name="T35" fmla="*/ 926 h 1616"/>
                  <a:gd name="T36" fmla="*/ 1580 w 1996"/>
                  <a:gd name="T37" fmla="*/ 812 h 1616"/>
                  <a:gd name="T38" fmla="*/ 1783 w 1996"/>
                  <a:gd name="T39" fmla="*/ 697 h 1616"/>
                  <a:gd name="T40" fmla="*/ 1995 w 1996"/>
                  <a:gd name="T41" fmla="*/ 591 h 1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996" h="1616">
                    <a:moveTo>
                      <a:pt x="1995" y="591"/>
                    </a:moveTo>
                    <a:lnTo>
                      <a:pt x="1712" y="0"/>
                    </a:lnTo>
                    <a:lnTo>
                      <a:pt x="1712" y="0"/>
                    </a:lnTo>
                    <a:lnTo>
                      <a:pt x="1483" y="114"/>
                    </a:lnTo>
                    <a:lnTo>
                      <a:pt x="1262" y="238"/>
                    </a:lnTo>
                    <a:lnTo>
                      <a:pt x="1042" y="370"/>
                    </a:lnTo>
                    <a:lnTo>
                      <a:pt x="821" y="503"/>
                    </a:lnTo>
                    <a:lnTo>
                      <a:pt x="609" y="644"/>
                    </a:lnTo>
                    <a:lnTo>
                      <a:pt x="397" y="794"/>
                    </a:lnTo>
                    <a:lnTo>
                      <a:pt x="194" y="953"/>
                    </a:lnTo>
                    <a:lnTo>
                      <a:pt x="0" y="1120"/>
                    </a:lnTo>
                    <a:lnTo>
                      <a:pt x="424" y="1615"/>
                    </a:lnTo>
                    <a:lnTo>
                      <a:pt x="424" y="1615"/>
                    </a:lnTo>
                    <a:lnTo>
                      <a:pt x="609" y="1465"/>
                    </a:lnTo>
                    <a:lnTo>
                      <a:pt x="794" y="1323"/>
                    </a:lnTo>
                    <a:lnTo>
                      <a:pt x="989" y="1182"/>
                    </a:lnTo>
                    <a:lnTo>
                      <a:pt x="1183" y="1050"/>
                    </a:lnTo>
                    <a:lnTo>
                      <a:pt x="1377" y="926"/>
                    </a:lnTo>
                    <a:lnTo>
                      <a:pt x="1580" y="812"/>
                    </a:lnTo>
                    <a:lnTo>
                      <a:pt x="1783" y="697"/>
                    </a:lnTo>
                    <a:lnTo>
                      <a:pt x="1995" y="591"/>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3" name="Freeform 9">
                <a:extLst>
                  <a:ext uri="{FF2B5EF4-FFF2-40B4-BE49-F238E27FC236}">
                    <a16:creationId xmlns:a16="http://schemas.microsoft.com/office/drawing/2014/main" id="{B7050978-B4B5-A54F-A3F3-FEE5414A4948}"/>
                  </a:ext>
                </a:extLst>
              </p:cNvPr>
              <p:cNvSpPr>
                <a:spLocks noChangeArrowheads="1"/>
              </p:cNvSpPr>
              <p:nvPr/>
            </p:nvSpPr>
            <p:spPr bwMode="auto">
              <a:xfrm>
                <a:off x="2633663" y="1827213"/>
                <a:ext cx="609600" cy="701675"/>
              </a:xfrm>
              <a:custGeom>
                <a:avLst/>
                <a:gdLst>
                  <a:gd name="T0" fmla="*/ 1694 w 1695"/>
                  <a:gd name="T1" fmla="*/ 459 h 1951"/>
                  <a:gd name="T2" fmla="*/ 1226 w 1695"/>
                  <a:gd name="T3" fmla="*/ 0 h 1951"/>
                  <a:gd name="T4" fmla="*/ 1226 w 1695"/>
                  <a:gd name="T5" fmla="*/ 0 h 1951"/>
                  <a:gd name="T6" fmla="*/ 1050 w 1695"/>
                  <a:gd name="T7" fmla="*/ 185 h 1951"/>
                  <a:gd name="T8" fmla="*/ 882 w 1695"/>
                  <a:gd name="T9" fmla="*/ 371 h 1951"/>
                  <a:gd name="T10" fmla="*/ 714 w 1695"/>
                  <a:gd name="T11" fmla="*/ 574 h 1951"/>
                  <a:gd name="T12" fmla="*/ 564 w 1695"/>
                  <a:gd name="T13" fmla="*/ 777 h 1951"/>
                  <a:gd name="T14" fmla="*/ 406 w 1695"/>
                  <a:gd name="T15" fmla="*/ 980 h 1951"/>
                  <a:gd name="T16" fmla="*/ 264 w 1695"/>
                  <a:gd name="T17" fmla="*/ 1191 h 1951"/>
                  <a:gd name="T18" fmla="*/ 132 w 1695"/>
                  <a:gd name="T19" fmla="*/ 1412 h 1951"/>
                  <a:gd name="T20" fmla="*/ 0 w 1695"/>
                  <a:gd name="T21" fmla="*/ 1633 h 1951"/>
                  <a:gd name="T22" fmla="*/ 564 w 1695"/>
                  <a:gd name="T23" fmla="*/ 1950 h 1951"/>
                  <a:gd name="T24" fmla="*/ 564 w 1695"/>
                  <a:gd name="T25" fmla="*/ 1950 h 1951"/>
                  <a:gd name="T26" fmla="*/ 688 w 1695"/>
                  <a:gd name="T27" fmla="*/ 1747 h 1951"/>
                  <a:gd name="T28" fmla="*/ 811 w 1695"/>
                  <a:gd name="T29" fmla="*/ 1553 h 1951"/>
                  <a:gd name="T30" fmla="*/ 944 w 1695"/>
                  <a:gd name="T31" fmla="*/ 1359 h 1951"/>
                  <a:gd name="T32" fmla="*/ 1085 w 1695"/>
                  <a:gd name="T33" fmla="*/ 1165 h 1951"/>
                  <a:gd name="T34" fmla="*/ 1226 w 1695"/>
                  <a:gd name="T35" fmla="*/ 980 h 1951"/>
                  <a:gd name="T36" fmla="*/ 1376 w 1695"/>
                  <a:gd name="T37" fmla="*/ 803 h 1951"/>
                  <a:gd name="T38" fmla="*/ 1535 w 1695"/>
                  <a:gd name="T39" fmla="*/ 627 h 1951"/>
                  <a:gd name="T40" fmla="*/ 1694 w 1695"/>
                  <a:gd name="T41" fmla="*/ 459 h 19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95" h="1951">
                    <a:moveTo>
                      <a:pt x="1694" y="459"/>
                    </a:moveTo>
                    <a:lnTo>
                      <a:pt x="1226" y="0"/>
                    </a:lnTo>
                    <a:lnTo>
                      <a:pt x="1226" y="0"/>
                    </a:lnTo>
                    <a:lnTo>
                      <a:pt x="1050" y="185"/>
                    </a:lnTo>
                    <a:lnTo>
                      <a:pt x="882" y="371"/>
                    </a:lnTo>
                    <a:lnTo>
                      <a:pt x="714" y="574"/>
                    </a:lnTo>
                    <a:lnTo>
                      <a:pt x="564" y="777"/>
                    </a:lnTo>
                    <a:lnTo>
                      <a:pt x="406" y="980"/>
                    </a:lnTo>
                    <a:lnTo>
                      <a:pt x="264" y="1191"/>
                    </a:lnTo>
                    <a:lnTo>
                      <a:pt x="132" y="1412"/>
                    </a:lnTo>
                    <a:lnTo>
                      <a:pt x="0" y="1633"/>
                    </a:lnTo>
                    <a:lnTo>
                      <a:pt x="564" y="1950"/>
                    </a:lnTo>
                    <a:lnTo>
                      <a:pt x="564" y="1950"/>
                    </a:lnTo>
                    <a:lnTo>
                      <a:pt x="688" y="1747"/>
                    </a:lnTo>
                    <a:lnTo>
                      <a:pt x="811" y="1553"/>
                    </a:lnTo>
                    <a:lnTo>
                      <a:pt x="944" y="1359"/>
                    </a:lnTo>
                    <a:lnTo>
                      <a:pt x="1085" y="1165"/>
                    </a:lnTo>
                    <a:lnTo>
                      <a:pt x="1226" y="980"/>
                    </a:lnTo>
                    <a:lnTo>
                      <a:pt x="1376" y="803"/>
                    </a:lnTo>
                    <a:lnTo>
                      <a:pt x="1535" y="627"/>
                    </a:lnTo>
                    <a:lnTo>
                      <a:pt x="1694" y="45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4" name="Freeform 10">
                <a:extLst>
                  <a:ext uri="{FF2B5EF4-FFF2-40B4-BE49-F238E27FC236}">
                    <a16:creationId xmlns:a16="http://schemas.microsoft.com/office/drawing/2014/main" id="{91E3BB99-F0E2-FC48-AA8F-A061CA3B2A2A}"/>
                  </a:ext>
                </a:extLst>
              </p:cNvPr>
              <p:cNvSpPr>
                <a:spLocks noChangeArrowheads="1"/>
              </p:cNvSpPr>
              <p:nvPr/>
            </p:nvSpPr>
            <p:spPr bwMode="auto">
              <a:xfrm>
                <a:off x="2363788" y="4495800"/>
                <a:ext cx="488950" cy="739775"/>
              </a:xfrm>
              <a:custGeom>
                <a:avLst/>
                <a:gdLst>
                  <a:gd name="T0" fmla="*/ 635 w 1360"/>
                  <a:gd name="T1" fmla="*/ 0 h 2057"/>
                  <a:gd name="T2" fmla="*/ 0 w 1360"/>
                  <a:gd name="T3" fmla="*/ 167 h 2057"/>
                  <a:gd name="T4" fmla="*/ 0 w 1360"/>
                  <a:gd name="T5" fmla="*/ 167 h 2057"/>
                  <a:gd name="T6" fmla="*/ 79 w 1360"/>
                  <a:gd name="T7" fmla="*/ 414 h 2057"/>
                  <a:gd name="T8" fmla="*/ 158 w 1360"/>
                  <a:gd name="T9" fmla="*/ 661 h 2057"/>
                  <a:gd name="T10" fmla="*/ 247 w 1360"/>
                  <a:gd name="T11" fmla="*/ 900 h 2057"/>
                  <a:gd name="T12" fmla="*/ 335 w 1360"/>
                  <a:gd name="T13" fmla="*/ 1138 h 2057"/>
                  <a:gd name="T14" fmla="*/ 441 w 1360"/>
                  <a:gd name="T15" fmla="*/ 1376 h 2057"/>
                  <a:gd name="T16" fmla="*/ 555 w 1360"/>
                  <a:gd name="T17" fmla="*/ 1606 h 2057"/>
                  <a:gd name="T18" fmla="*/ 670 w 1360"/>
                  <a:gd name="T19" fmla="*/ 1835 h 2057"/>
                  <a:gd name="T20" fmla="*/ 794 w 1360"/>
                  <a:gd name="T21" fmla="*/ 2056 h 2057"/>
                  <a:gd name="T22" fmla="*/ 1359 w 1360"/>
                  <a:gd name="T23" fmla="*/ 1729 h 2057"/>
                  <a:gd name="T24" fmla="*/ 1359 w 1360"/>
                  <a:gd name="T25" fmla="*/ 1729 h 2057"/>
                  <a:gd name="T26" fmla="*/ 1244 w 1360"/>
                  <a:gd name="T27" fmla="*/ 1517 h 2057"/>
                  <a:gd name="T28" fmla="*/ 1138 w 1360"/>
                  <a:gd name="T29" fmla="*/ 1314 h 2057"/>
                  <a:gd name="T30" fmla="*/ 1041 w 1360"/>
                  <a:gd name="T31" fmla="*/ 1103 h 2057"/>
                  <a:gd name="T32" fmla="*/ 944 w 1360"/>
                  <a:gd name="T33" fmla="*/ 882 h 2057"/>
                  <a:gd name="T34" fmla="*/ 856 w 1360"/>
                  <a:gd name="T35" fmla="*/ 670 h 2057"/>
                  <a:gd name="T36" fmla="*/ 776 w 1360"/>
                  <a:gd name="T37" fmla="*/ 450 h 2057"/>
                  <a:gd name="T38" fmla="*/ 706 w 1360"/>
                  <a:gd name="T39" fmla="*/ 220 h 2057"/>
                  <a:gd name="T40" fmla="*/ 635 w 1360"/>
                  <a:gd name="T41" fmla="*/ 0 h 20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60" h="2057">
                    <a:moveTo>
                      <a:pt x="635" y="0"/>
                    </a:moveTo>
                    <a:lnTo>
                      <a:pt x="0" y="167"/>
                    </a:lnTo>
                    <a:lnTo>
                      <a:pt x="0" y="167"/>
                    </a:lnTo>
                    <a:lnTo>
                      <a:pt x="79" y="414"/>
                    </a:lnTo>
                    <a:lnTo>
                      <a:pt x="158" y="661"/>
                    </a:lnTo>
                    <a:lnTo>
                      <a:pt x="247" y="900"/>
                    </a:lnTo>
                    <a:lnTo>
                      <a:pt x="335" y="1138"/>
                    </a:lnTo>
                    <a:lnTo>
                      <a:pt x="441" y="1376"/>
                    </a:lnTo>
                    <a:lnTo>
                      <a:pt x="555" y="1606"/>
                    </a:lnTo>
                    <a:lnTo>
                      <a:pt x="670" y="1835"/>
                    </a:lnTo>
                    <a:lnTo>
                      <a:pt x="794" y="2056"/>
                    </a:lnTo>
                    <a:lnTo>
                      <a:pt x="1359" y="1729"/>
                    </a:lnTo>
                    <a:lnTo>
                      <a:pt x="1359" y="1729"/>
                    </a:lnTo>
                    <a:lnTo>
                      <a:pt x="1244" y="1517"/>
                    </a:lnTo>
                    <a:lnTo>
                      <a:pt x="1138" y="1314"/>
                    </a:lnTo>
                    <a:lnTo>
                      <a:pt x="1041" y="1103"/>
                    </a:lnTo>
                    <a:lnTo>
                      <a:pt x="944" y="882"/>
                    </a:lnTo>
                    <a:lnTo>
                      <a:pt x="856" y="670"/>
                    </a:lnTo>
                    <a:lnTo>
                      <a:pt x="776" y="450"/>
                    </a:lnTo>
                    <a:lnTo>
                      <a:pt x="706" y="220"/>
                    </a:lnTo>
                    <a:lnTo>
                      <a:pt x="635"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5" name="Freeform 11">
                <a:extLst>
                  <a:ext uri="{FF2B5EF4-FFF2-40B4-BE49-F238E27FC236}">
                    <a16:creationId xmlns:a16="http://schemas.microsoft.com/office/drawing/2014/main" id="{FF04A638-B7E4-9440-9D84-76284A51BA64}"/>
                  </a:ext>
                </a:extLst>
              </p:cNvPr>
              <p:cNvSpPr>
                <a:spLocks noChangeArrowheads="1"/>
              </p:cNvSpPr>
              <p:nvPr/>
            </p:nvSpPr>
            <p:spPr bwMode="auto">
              <a:xfrm>
                <a:off x="6972300" y="5060950"/>
                <a:ext cx="606425" cy="709613"/>
              </a:xfrm>
              <a:custGeom>
                <a:avLst/>
                <a:gdLst>
                  <a:gd name="T0" fmla="*/ 0 w 1686"/>
                  <a:gd name="T1" fmla="*/ 1509 h 1969"/>
                  <a:gd name="T2" fmla="*/ 468 w 1686"/>
                  <a:gd name="T3" fmla="*/ 1968 h 1969"/>
                  <a:gd name="T4" fmla="*/ 468 w 1686"/>
                  <a:gd name="T5" fmla="*/ 1968 h 1969"/>
                  <a:gd name="T6" fmla="*/ 644 w 1686"/>
                  <a:gd name="T7" fmla="*/ 1774 h 1969"/>
                  <a:gd name="T8" fmla="*/ 812 w 1686"/>
                  <a:gd name="T9" fmla="*/ 1580 h 1969"/>
                  <a:gd name="T10" fmla="*/ 971 w 1686"/>
                  <a:gd name="T11" fmla="*/ 1386 h 1969"/>
                  <a:gd name="T12" fmla="*/ 1129 w 1686"/>
                  <a:gd name="T13" fmla="*/ 1183 h 1969"/>
                  <a:gd name="T14" fmla="*/ 1279 w 1686"/>
                  <a:gd name="T15" fmla="*/ 971 h 1969"/>
                  <a:gd name="T16" fmla="*/ 1421 w 1686"/>
                  <a:gd name="T17" fmla="*/ 759 h 1969"/>
                  <a:gd name="T18" fmla="*/ 1553 w 1686"/>
                  <a:gd name="T19" fmla="*/ 539 h 1969"/>
                  <a:gd name="T20" fmla="*/ 1685 w 1686"/>
                  <a:gd name="T21" fmla="*/ 318 h 1969"/>
                  <a:gd name="T22" fmla="*/ 1112 w 1686"/>
                  <a:gd name="T23" fmla="*/ 0 h 1969"/>
                  <a:gd name="T24" fmla="*/ 1112 w 1686"/>
                  <a:gd name="T25" fmla="*/ 0 h 1969"/>
                  <a:gd name="T26" fmla="*/ 988 w 1686"/>
                  <a:gd name="T27" fmla="*/ 203 h 1969"/>
                  <a:gd name="T28" fmla="*/ 865 w 1686"/>
                  <a:gd name="T29" fmla="*/ 406 h 1969"/>
                  <a:gd name="T30" fmla="*/ 741 w 1686"/>
                  <a:gd name="T31" fmla="*/ 600 h 1969"/>
                  <a:gd name="T32" fmla="*/ 600 w 1686"/>
                  <a:gd name="T33" fmla="*/ 794 h 1969"/>
                  <a:gd name="T34" fmla="*/ 459 w 1686"/>
                  <a:gd name="T35" fmla="*/ 980 h 1969"/>
                  <a:gd name="T36" fmla="*/ 309 w 1686"/>
                  <a:gd name="T37" fmla="*/ 1156 h 1969"/>
                  <a:gd name="T38" fmla="*/ 159 w 1686"/>
                  <a:gd name="T39" fmla="*/ 1342 h 1969"/>
                  <a:gd name="T40" fmla="*/ 0 w 1686"/>
                  <a:gd name="T41" fmla="*/ 1509 h 19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86" h="1969">
                    <a:moveTo>
                      <a:pt x="0" y="1509"/>
                    </a:moveTo>
                    <a:lnTo>
                      <a:pt x="468" y="1968"/>
                    </a:lnTo>
                    <a:lnTo>
                      <a:pt x="468" y="1968"/>
                    </a:lnTo>
                    <a:lnTo>
                      <a:pt x="644" y="1774"/>
                    </a:lnTo>
                    <a:lnTo>
                      <a:pt x="812" y="1580"/>
                    </a:lnTo>
                    <a:lnTo>
                      <a:pt x="971" y="1386"/>
                    </a:lnTo>
                    <a:lnTo>
                      <a:pt x="1129" y="1183"/>
                    </a:lnTo>
                    <a:lnTo>
                      <a:pt x="1279" y="971"/>
                    </a:lnTo>
                    <a:lnTo>
                      <a:pt x="1421" y="759"/>
                    </a:lnTo>
                    <a:lnTo>
                      <a:pt x="1553" y="539"/>
                    </a:lnTo>
                    <a:lnTo>
                      <a:pt x="1685" y="318"/>
                    </a:lnTo>
                    <a:lnTo>
                      <a:pt x="1112" y="0"/>
                    </a:lnTo>
                    <a:lnTo>
                      <a:pt x="1112" y="0"/>
                    </a:lnTo>
                    <a:lnTo>
                      <a:pt x="988" y="203"/>
                    </a:lnTo>
                    <a:lnTo>
                      <a:pt x="865" y="406"/>
                    </a:lnTo>
                    <a:lnTo>
                      <a:pt x="741" y="600"/>
                    </a:lnTo>
                    <a:lnTo>
                      <a:pt x="600" y="794"/>
                    </a:lnTo>
                    <a:lnTo>
                      <a:pt x="459" y="980"/>
                    </a:lnTo>
                    <a:lnTo>
                      <a:pt x="309" y="1156"/>
                    </a:lnTo>
                    <a:lnTo>
                      <a:pt x="159" y="1342"/>
                    </a:lnTo>
                    <a:lnTo>
                      <a:pt x="0" y="150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6" name="Freeform 12">
                <a:extLst>
                  <a:ext uri="{FF2B5EF4-FFF2-40B4-BE49-F238E27FC236}">
                    <a16:creationId xmlns:a16="http://schemas.microsoft.com/office/drawing/2014/main" id="{28B3ED9A-345C-044D-A51C-AD74BB8A20D7}"/>
                  </a:ext>
                </a:extLst>
              </p:cNvPr>
              <p:cNvSpPr>
                <a:spLocks noChangeArrowheads="1"/>
              </p:cNvSpPr>
              <p:nvPr/>
            </p:nvSpPr>
            <p:spPr bwMode="auto">
              <a:xfrm>
                <a:off x="5387975" y="6227763"/>
                <a:ext cx="741363" cy="396875"/>
              </a:xfrm>
              <a:custGeom>
                <a:avLst/>
                <a:gdLst>
                  <a:gd name="T0" fmla="*/ 0 w 2058"/>
                  <a:gd name="T1" fmla="*/ 450 h 1104"/>
                  <a:gd name="T2" fmla="*/ 71 w 2058"/>
                  <a:gd name="T3" fmla="*/ 1103 h 1104"/>
                  <a:gd name="T4" fmla="*/ 71 w 2058"/>
                  <a:gd name="T5" fmla="*/ 1103 h 1104"/>
                  <a:gd name="T6" fmla="*/ 327 w 2058"/>
                  <a:gd name="T7" fmla="*/ 1068 h 1104"/>
                  <a:gd name="T8" fmla="*/ 574 w 2058"/>
                  <a:gd name="T9" fmla="*/ 1032 h 1104"/>
                  <a:gd name="T10" fmla="*/ 830 w 2058"/>
                  <a:gd name="T11" fmla="*/ 979 h 1104"/>
                  <a:gd name="T12" fmla="*/ 1077 w 2058"/>
                  <a:gd name="T13" fmla="*/ 926 h 1104"/>
                  <a:gd name="T14" fmla="*/ 1324 w 2058"/>
                  <a:gd name="T15" fmla="*/ 856 h 1104"/>
                  <a:gd name="T16" fmla="*/ 1571 w 2058"/>
                  <a:gd name="T17" fmla="*/ 785 h 1104"/>
                  <a:gd name="T18" fmla="*/ 1818 w 2058"/>
                  <a:gd name="T19" fmla="*/ 706 h 1104"/>
                  <a:gd name="T20" fmla="*/ 2057 w 2058"/>
                  <a:gd name="T21" fmla="*/ 618 h 1104"/>
                  <a:gd name="T22" fmla="*/ 1818 w 2058"/>
                  <a:gd name="T23" fmla="*/ 0 h 1104"/>
                  <a:gd name="T24" fmla="*/ 1818 w 2058"/>
                  <a:gd name="T25" fmla="*/ 0 h 1104"/>
                  <a:gd name="T26" fmla="*/ 1598 w 2058"/>
                  <a:gd name="T27" fmla="*/ 88 h 1104"/>
                  <a:gd name="T28" fmla="*/ 1377 w 2058"/>
                  <a:gd name="T29" fmla="*/ 159 h 1104"/>
                  <a:gd name="T30" fmla="*/ 1148 w 2058"/>
                  <a:gd name="T31" fmla="*/ 229 h 1104"/>
                  <a:gd name="T32" fmla="*/ 927 w 2058"/>
                  <a:gd name="T33" fmla="*/ 291 h 1104"/>
                  <a:gd name="T34" fmla="*/ 698 w 2058"/>
                  <a:gd name="T35" fmla="*/ 335 h 1104"/>
                  <a:gd name="T36" fmla="*/ 459 w 2058"/>
                  <a:gd name="T37" fmla="*/ 388 h 1104"/>
                  <a:gd name="T38" fmla="*/ 230 w 2058"/>
                  <a:gd name="T39" fmla="*/ 423 h 1104"/>
                  <a:gd name="T40" fmla="*/ 0 w 2058"/>
                  <a:gd name="T41" fmla="*/ 450 h 1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058" h="1104">
                    <a:moveTo>
                      <a:pt x="0" y="450"/>
                    </a:moveTo>
                    <a:lnTo>
                      <a:pt x="71" y="1103"/>
                    </a:lnTo>
                    <a:lnTo>
                      <a:pt x="71" y="1103"/>
                    </a:lnTo>
                    <a:lnTo>
                      <a:pt x="327" y="1068"/>
                    </a:lnTo>
                    <a:lnTo>
                      <a:pt x="574" y="1032"/>
                    </a:lnTo>
                    <a:lnTo>
                      <a:pt x="830" y="979"/>
                    </a:lnTo>
                    <a:lnTo>
                      <a:pt x="1077" y="926"/>
                    </a:lnTo>
                    <a:lnTo>
                      <a:pt x="1324" y="856"/>
                    </a:lnTo>
                    <a:lnTo>
                      <a:pt x="1571" y="785"/>
                    </a:lnTo>
                    <a:lnTo>
                      <a:pt x="1818" y="706"/>
                    </a:lnTo>
                    <a:lnTo>
                      <a:pt x="2057" y="618"/>
                    </a:lnTo>
                    <a:lnTo>
                      <a:pt x="1818" y="0"/>
                    </a:lnTo>
                    <a:lnTo>
                      <a:pt x="1818" y="0"/>
                    </a:lnTo>
                    <a:lnTo>
                      <a:pt x="1598" y="88"/>
                    </a:lnTo>
                    <a:lnTo>
                      <a:pt x="1377" y="159"/>
                    </a:lnTo>
                    <a:lnTo>
                      <a:pt x="1148" y="229"/>
                    </a:lnTo>
                    <a:lnTo>
                      <a:pt x="927" y="291"/>
                    </a:lnTo>
                    <a:lnTo>
                      <a:pt x="698" y="335"/>
                    </a:lnTo>
                    <a:lnTo>
                      <a:pt x="459" y="388"/>
                    </a:lnTo>
                    <a:lnTo>
                      <a:pt x="230" y="423"/>
                    </a:lnTo>
                    <a:lnTo>
                      <a:pt x="0" y="45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7" name="Freeform 13">
                <a:extLst>
                  <a:ext uri="{FF2B5EF4-FFF2-40B4-BE49-F238E27FC236}">
                    <a16:creationId xmlns:a16="http://schemas.microsoft.com/office/drawing/2014/main" id="{112442B0-021B-7245-828E-36571FEC2046}"/>
                  </a:ext>
                </a:extLst>
              </p:cNvPr>
              <p:cNvSpPr>
                <a:spLocks noChangeArrowheads="1"/>
              </p:cNvSpPr>
              <p:nvPr/>
            </p:nvSpPr>
            <p:spPr bwMode="auto">
              <a:xfrm>
                <a:off x="6248400" y="5761038"/>
                <a:ext cx="714375" cy="587375"/>
              </a:xfrm>
              <a:custGeom>
                <a:avLst/>
                <a:gdLst>
                  <a:gd name="T0" fmla="*/ 0 w 1986"/>
                  <a:gd name="T1" fmla="*/ 1050 h 1633"/>
                  <a:gd name="T2" fmla="*/ 291 w 1986"/>
                  <a:gd name="T3" fmla="*/ 1632 h 1633"/>
                  <a:gd name="T4" fmla="*/ 291 w 1986"/>
                  <a:gd name="T5" fmla="*/ 1632 h 1633"/>
                  <a:gd name="T6" fmla="*/ 521 w 1986"/>
                  <a:gd name="T7" fmla="*/ 1517 h 1633"/>
                  <a:gd name="T8" fmla="*/ 741 w 1986"/>
                  <a:gd name="T9" fmla="*/ 1394 h 1633"/>
                  <a:gd name="T10" fmla="*/ 962 w 1986"/>
                  <a:gd name="T11" fmla="*/ 1262 h 1633"/>
                  <a:gd name="T12" fmla="*/ 1174 w 1986"/>
                  <a:gd name="T13" fmla="*/ 1120 h 1633"/>
                  <a:gd name="T14" fmla="*/ 1385 w 1986"/>
                  <a:gd name="T15" fmla="*/ 979 h 1633"/>
                  <a:gd name="T16" fmla="*/ 1588 w 1986"/>
                  <a:gd name="T17" fmla="*/ 820 h 1633"/>
                  <a:gd name="T18" fmla="*/ 1791 w 1986"/>
                  <a:gd name="T19" fmla="*/ 661 h 1633"/>
                  <a:gd name="T20" fmla="*/ 1985 w 1986"/>
                  <a:gd name="T21" fmla="*/ 494 h 1633"/>
                  <a:gd name="T22" fmla="*/ 1553 w 1986"/>
                  <a:gd name="T23" fmla="*/ 0 h 1633"/>
                  <a:gd name="T24" fmla="*/ 1553 w 1986"/>
                  <a:gd name="T25" fmla="*/ 0 h 1633"/>
                  <a:gd name="T26" fmla="*/ 1376 w 1986"/>
                  <a:gd name="T27" fmla="*/ 158 h 1633"/>
                  <a:gd name="T28" fmla="*/ 1191 w 1986"/>
                  <a:gd name="T29" fmla="*/ 300 h 1633"/>
                  <a:gd name="T30" fmla="*/ 1006 w 1986"/>
                  <a:gd name="T31" fmla="*/ 441 h 1633"/>
                  <a:gd name="T32" fmla="*/ 812 w 1986"/>
                  <a:gd name="T33" fmla="*/ 573 h 1633"/>
                  <a:gd name="T34" fmla="*/ 609 w 1986"/>
                  <a:gd name="T35" fmla="*/ 706 h 1633"/>
                  <a:gd name="T36" fmla="*/ 415 w 1986"/>
                  <a:gd name="T37" fmla="*/ 829 h 1633"/>
                  <a:gd name="T38" fmla="*/ 203 w 1986"/>
                  <a:gd name="T39" fmla="*/ 935 h 1633"/>
                  <a:gd name="T40" fmla="*/ 0 w 1986"/>
                  <a:gd name="T41" fmla="*/ 1050 h 16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986" h="1633">
                    <a:moveTo>
                      <a:pt x="0" y="1050"/>
                    </a:moveTo>
                    <a:lnTo>
                      <a:pt x="291" y="1632"/>
                    </a:lnTo>
                    <a:lnTo>
                      <a:pt x="291" y="1632"/>
                    </a:lnTo>
                    <a:lnTo>
                      <a:pt x="521" y="1517"/>
                    </a:lnTo>
                    <a:lnTo>
                      <a:pt x="741" y="1394"/>
                    </a:lnTo>
                    <a:lnTo>
                      <a:pt x="962" y="1262"/>
                    </a:lnTo>
                    <a:lnTo>
                      <a:pt x="1174" y="1120"/>
                    </a:lnTo>
                    <a:lnTo>
                      <a:pt x="1385" y="979"/>
                    </a:lnTo>
                    <a:lnTo>
                      <a:pt x="1588" y="820"/>
                    </a:lnTo>
                    <a:lnTo>
                      <a:pt x="1791" y="661"/>
                    </a:lnTo>
                    <a:lnTo>
                      <a:pt x="1985" y="494"/>
                    </a:lnTo>
                    <a:lnTo>
                      <a:pt x="1553" y="0"/>
                    </a:lnTo>
                    <a:lnTo>
                      <a:pt x="1553" y="0"/>
                    </a:lnTo>
                    <a:lnTo>
                      <a:pt x="1376" y="158"/>
                    </a:lnTo>
                    <a:lnTo>
                      <a:pt x="1191" y="300"/>
                    </a:lnTo>
                    <a:lnTo>
                      <a:pt x="1006" y="441"/>
                    </a:lnTo>
                    <a:lnTo>
                      <a:pt x="812" y="573"/>
                    </a:lnTo>
                    <a:lnTo>
                      <a:pt x="609" y="706"/>
                    </a:lnTo>
                    <a:lnTo>
                      <a:pt x="415" y="829"/>
                    </a:lnTo>
                    <a:lnTo>
                      <a:pt x="203" y="935"/>
                    </a:lnTo>
                    <a:lnTo>
                      <a:pt x="0" y="105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8" name="Freeform 14">
                <a:extLst>
                  <a:ext uri="{FF2B5EF4-FFF2-40B4-BE49-F238E27FC236}">
                    <a16:creationId xmlns:a16="http://schemas.microsoft.com/office/drawing/2014/main" id="{944BC017-4A46-1F4D-8273-22BAC65C8FD1}"/>
                  </a:ext>
                </a:extLst>
              </p:cNvPr>
              <p:cNvSpPr>
                <a:spLocks noChangeArrowheads="1"/>
              </p:cNvSpPr>
              <p:nvPr/>
            </p:nvSpPr>
            <p:spPr bwMode="auto">
              <a:xfrm>
                <a:off x="7646988" y="3270250"/>
                <a:ext cx="282575" cy="733425"/>
              </a:xfrm>
              <a:custGeom>
                <a:avLst/>
                <a:gdLst>
                  <a:gd name="T0" fmla="*/ 644 w 786"/>
                  <a:gd name="T1" fmla="*/ 0 h 2039"/>
                  <a:gd name="T2" fmla="*/ 0 w 786"/>
                  <a:gd name="T3" fmla="*/ 124 h 2039"/>
                  <a:gd name="T4" fmla="*/ 0 w 786"/>
                  <a:gd name="T5" fmla="*/ 124 h 2039"/>
                  <a:gd name="T6" fmla="*/ 53 w 786"/>
                  <a:gd name="T7" fmla="*/ 459 h 2039"/>
                  <a:gd name="T8" fmla="*/ 97 w 786"/>
                  <a:gd name="T9" fmla="*/ 803 h 2039"/>
                  <a:gd name="T10" fmla="*/ 123 w 786"/>
                  <a:gd name="T11" fmla="*/ 1156 h 2039"/>
                  <a:gd name="T12" fmla="*/ 132 w 786"/>
                  <a:gd name="T13" fmla="*/ 1500 h 2039"/>
                  <a:gd name="T14" fmla="*/ 132 w 786"/>
                  <a:gd name="T15" fmla="*/ 1500 h 2039"/>
                  <a:gd name="T16" fmla="*/ 123 w 786"/>
                  <a:gd name="T17" fmla="*/ 1747 h 2039"/>
                  <a:gd name="T18" fmla="*/ 114 w 786"/>
                  <a:gd name="T19" fmla="*/ 1994 h 2039"/>
                  <a:gd name="T20" fmla="*/ 767 w 786"/>
                  <a:gd name="T21" fmla="*/ 2038 h 2039"/>
                  <a:gd name="T22" fmla="*/ 767 w 786"/>
                  <a:gd name="T23" fmla="*/ 2038 h 2039"/>
                  <a:gd name="T24" fmla="*/ 776 w 786"/>
                  <a:gd name="T25" fmla="*/ 1773 h 2039"/>
                  <a:gd name="T26" fmla="*/ 785 w 786"/>
                  <a:gd name="T27" fmla="*/ 1500 h 2039"/>
                  <a:gd name="T28" fmla="*/ 785 w 786"/>
                  <a:gd name="T29" fmla="*/ 1500 h 2039"/>
                  <a:gd name="T30" fmla="*/ 776 w 786"/>
                  <a:gd name="T31" fmla="*/ 1121 h 2039"/>
                  <a:gd name="T32" fmla="*/ 750 w 786"/>
                  <a:gd name="T33" fmla="*/ 742 h 2039"/>
                  <a:gd name="T34" fmla="*/ 706 w 786"/>
                  <a:gd name="T35" fmla="*/ 371 h 2039"/>
                  <a:gd name="T36" fmla="*/ 644 w 786"/>
                  <a:gd name="T37" fmla="*/ 0 h 20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86" h="2039">
                    <a:moveTo>
                      <a:pt x="644" y="0"/>
                    </a:moveTo>
                    <a:lnTo>
                      <a:pt x="0" y="124"/>
                    </a:lnTo>
                    <a:lnTo>
                      <a:pt x="0" y="124"/>
                    </a:lnTo>
                    <a:lnTo>
                      <a:pt x="53" y="459"/>
                    </a:lnTo>
                    <a:lnTo>
                      <a:pt x="97" y="803"/>
                    </a:lnTo>
                    <a:lnTo>
                      <a:pt x="123" y="1156"/>
                    </a:lnTo>
                    <a:lnTo>
                      <a:pt x="132" y="1500"/>
                    </a:lnTo>
                    <a:lnTo>
                      <a:pt x="132" y="1500"/>
                    </a:lnTo>
                    <a:lnTo>
                      <a:pt x="123" y="1747"/>
                    </a:lnTo>
                    <a:lnTo>
                      <a:pt x="114" y="1994"/>
                    </a:lnTo>
                    <a:lnTo>
                      <a:pt x="767" y="2038"/>
                    </a:lnTo>
                    <a:lnTo>
                      <a:pt x="767" y="2038"/>
                    </a:lnTo>
                    <a:lnTo>
                      <a:pt x="776" y="1773"/>
                    </a:lnTo>
                    <a:lnTo>
                      <a:pt x="785" y="1500"/>
                    </a:lnTo>
                    <a:lnTo>
                      <a:pt x="785" y="1500"/>
                    </a:lnTo>
                    <a:lnTo>
                      <a:pt x="776" y="1121"/>
                    </a:lnTo>
                    <a:lnTo>
                      <a:pt x="750" y="742"/>
                    </a:lnTo>
                    <a:lnTo>
                      <a:pt x="706" y="371"/>
                    </a:lnTo>
                    <a:lnTo>
                      <a:pt x="644"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9" name="Freeform 15">
                <a:extLst>
                  <a:ext uri="{FF2B5EF4-FFF2-40B4-BE49-F238E27FC236}">
                    <a16:creationId xmlns:a16="http://schemas.microsoft.com/office/drawing/2014/main" id="{B2A4D4DF-3B80-2341-8E90-AE83656DD3B8}"/>
                  </a:ext>
                </a:extLst>
              </p:cNvPr>
              <p:cNvSpPr>
                <a:spLocks noChangeArrowheads="1"/>
              </p:cNvSpPr>
              <p:nvPr/>
            </p:nvSpPr>
            <p:spPr bwMode="auto">
              <a:xfrm>
                <a:off x="7470775" y="4210050"/>
                <a:ext cx="422275" cy="744538"/>
              </a:xfrm>
              <a:custGeom>
                <a:avLst/>
                <a:gdLst>
                  <a:gd name="T0" fmla="*/ 0 w 1175"/>
                  <a:gd name="T1" fmla="*/ 1801 h 2066"/>
                  <a:gd name="T2" fmla="*/ 600 w 1175"/>
                  <a:gd name="T3" fmla="*/ 2065 h 2066"/>
                  <a:gd name="T4" fmla="*/ 600 w 1175"/>
                  <a:gd name="T5" fmla="*/ 2065 h 2066"/>
                  <a:gd name="T6" fmla="*/ 697 w 1175"/>
                  <a:gd name="T7" fmla="*/ 1836 h 2066"/>
                  <a:gd name="T8" fmla="*/ 794 w 1175"/>
                  <a:gd name="T9" fmla="*/ 1598 h 2066"/>
                  <a:gd name="T10" fmla="*/ 874 w 1175"/>
                  <a:gd name="T11" fmla="*/ 1350 h 2066"/>
                  <a:gd name="T12" fmla="*/ 953 w 1175"/>
                  <a:gd name="T13" fmla="*/ 1103 h 2066"/>
                  <a:gd name="T14" fmla="*/ 1024 w 1175"/>
                  <a:gd name="T15" fmla="*/ 856 h 2066"/>
                  <a:gd name="T16" fmla="*/ 1077 w 1175"/>
                  <a:gd name="T17" fmla="*/ 609 h 2066"/>
                  <a:gd name="T18" fmla="*/ 1130 w 1175"/>
                  <a:gd name="T19" fmla="*/ 362 h 2066"/>
                  <a:gd name="T20" fmla="*/ 1174 w 1175"/>
                  <a:gd name="T21" fmla="*/ 106 h 2066"/>
                  <a:gd name="T22" fmla="*/ 530 w 1175"/>
                  <a:gd name="T23" fmla="*/ 0 h 2066"/>
                  <a:gd name="T24" fmla="*/ 530 w 1175"/>
                  <a:gd name="T25" fmla="*/ 0 h 2066"/>
                  <a:gd name="T26" fmla="*/ 486 w 1175"/>
                  <a:gd name="T27" fmla="*/ 239 h 2066"/>
                  <a:gd name="T28" fmla="*/ 442 w 1175"/>
                  <a:gd name="T29" fmla="*/ 468 h 2066"/>
                  <a:gd name="T30" fmla="*/ 389 w 1175"/>
                  <a:gd name="T31" fmla="*/ 697 h 2066"/>
                  <a:gd name="T32" fmla="*/ 327 w 1175"/>
                  <a:gd name="T33" fmla="*/ 918 h 2066"/>
                  <a:gd name="T34" fmla="*/ 256 w 1175"/>
                  <a:gd name="T35" fmla="*/ 1148 h 2066"/>
                  <a:gd name="T36" fmla="*/ 177 w 1175"/>
                  <a:gd name="T37" fmla="*/ 1368 h 2066"/>
                  <a:gd name="T38" fmla="*/ 89 w 1175"/>
                  <a:gd name="T39" fmla="*/ 1589 h 2066"/>
                  <a:gd name="T40" fmla="*/ 0 w 1175"/>
                  <a:gd name="T41" fmla="*/ 1801 h 20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75" h="2066">
                    <a:moveTo>
                      <a:pt x="0" y="1801"/>
                    </a:moveTo>
                    <a:lnTo>
                      <a:pt x="600" y="2065"/>
                    </a:lnTo>
                    <a:lnTo>
                      <a:pt x="600" y="2065"/>
                    </a:lnTo>
                    <a:lnTo>
                      <a:pt x="697" y="1836"/>
                    </a:lnTo>
                    <a:lnTo>
                      <a:pt x="794" y="1598"/>
                    </a:lnTo>
                    <a:lnTo>
                      <a:pt x="874" y="1350"/>
                    </a:lnTo>
                    <a:lnTo>
                      <a:pt x="953" y="1103"/>
                    </a:lnTo>
                    <a:lnTo>
                      <a:pt x="1024" y="856"/>
                    </a:lnTo>
                    <a:lnTo>
                      <a:pt x="1077" y="609"/>
                    </a:lnTo>
                    <a:lnTo>
                      <a:pt x="1130" y="362"/>
                    </a:lnTo>
                    <a:lnTo>
                      <a:pt x="1174" y="106"/>
                    </a:lnTo>
                    <a:lnTo>
                      <a:pt x="530" y="0"/>
                    </a:lnTo>
                    <a:lnTo>
                      <a:pt x="530" y="0"/>
                    </a:lnTo>
                    <a:lnTo>
                      <a:pt x="486" y="239"/>
                    </a:lnTo>
                    <a:lnTo>
                      <a:pt x="442" y="468"/>
                    </a:lnTo>
                    <a:lnTo>
                      <a:pt x="389" y="697"/>
                    </a:lnTo>
                    <a:lnTo>
                      <a:pt x="327" y="918"/>
                    </a:lnTo>
                    <a:lnTo>
                      <a:pt x="256" y="1148"/>
                    </a:lnTo>
                    <a:lnTo>
                      <a:pt x="177" y="1368"/>
                    </a:lnTo>
                    <a:lnTo>
                      <a:pt x="89" y="1589"/>
                    </a:lnTo>
                    <a:lnTo>
                      <a:pt x="0" y="1801"/>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0" name="Freeform 16">
                <a:extLst>
                  <a:ext uri="{FF2B5EF4-FFF2-40B4-BE49-F238E27FC236}">
                    <a16:creationId xmlns:a16="http://schemas.microsoft.com/office/drawing/2014/main" id="{EDBF0307-B434-CB4E-8255-24EAFD1AE730}"/>
                  </a:ext>
                </a:extLst>
              </p:cNvPr>
              <p:cNvSpPr>
                <a:spLocks noChangeArrowheads="1"/>
              </p:cNvSpPr>
              <p:nvPr/>
            </p:nvSpPr>
            <p:spPr bwMode="auto">
              <a:xfrm>
                <a:off x="4368800" y="6319838"/>
                <a:ext cx="800100" cy="320675"/>
              </a:xfrm>
              <a:custGeom>
                <a:avLst/>
                <a:gdLst>
                  <a:gd name="T0" fmla="*/ 167 w 2224"/>
                  <a:gd name="T1" fmla="*/ 0 h 892"/>
                  <a:gd name="T2" fmla="*/ 0 w 2224"/>
                  <a:gd name="T3" fmla="*/ 635 h 892"/>
                  <a:gd name="T4" fmla="*/ 0 w 2224"/>
                  <a:gd name="T5" fmla="*/ 635 h 892"/>
                  <a:gd name="T6" fmla="*/ 247 w 2224"/>
                  <a:gd name="T7" fmla="*/ 697 h 892"/>
                  <a:gd name="T8" fmla="*/ 494 w 2224"/>
                  <a:gd name="T9" fmla="*/ 750 h 892"/>
                  <a:gd name="T10" fmla="*/ 750 w 2224"/>
                  <a:gd name="T11" fmla="*/ 794 h 892"/>
                  <a:gd name="T12" fmla="*/ 997 w 2224"/>
                  <a:gd name="T13" fmla="*/ 829 h 892"/>
                  <a:gd name="T14" fmla="*/ 1253 w 2224"/>
                  <a:gd name="T15" fmla="*/ 856 h 892"/>
                  <a:gd name="T16" fmla="*/ 1509 w 2224"/>
                  <a:gd name="T17" fmla="*/ 882 h 892"/>
                  <a:gd name="T18" fmla="*/ 1765 w 2224"/>
                  <a:gd name="T19" fmla="*/ 891 h 892"/>
                  <a:gd name="T20" fmla="*/ 2028 w 2224"/>
                  <a:gd name="T21" fmla="*/ 891 h 892"/>
                  <a:gd name="T22" fmla="*/ 2028 w 2224"/>
                  <a:gd name="T23" fmla="*/ 891 h 892"/>
                  <a:gd name="T24" fmla="*/ 2223 w 2224"/>
                  <a:gd name="T25" fmla="*/ 891 h 892"/>
                  <a:gd name="T26" fmla="*/ 2205 w 2224"/>
                  <a:gd name="T27" fmla="*/ 238 h 892"/>
                  <a:gd name="T28" fmla="*/ 2205 w 2224"/>
                  <a:gd name="T29" fmla="*/ 238 h 892"/>
                  <a:gd name="T30" fmla="*/ 1941 w 2224"/>
                  <a:gd name="T31" fmla="*/ 238 h 892"/>
                  <a:gd name="T32" fmla="*/ 1685 w 2224"/>
                  <a:gd name="T33" fmla="*/ 229 h 892"/>
                  <a:gd name="T34" fmla="*/ 1429 w 2224"/>
                  <a:gd name="T35" fmla="*/ 212 h 892"/>
                  <a:gd name="T36" fmla="*/ 1173 w 2224"/>
                  <a:gd name="T37" fmla="*/ 185 h 892"/>
                  <a:gd name="T38" fmla="*/ 918 w 2224"/>
                  <a:gd name="T39" fmla="*/ 159 h 892"/>
                  <a:gd name="T40" fmla="*/ 662 w 2224"/>
                  <a:gd name="T41" fmla="*/ 114 h 892"/>
                  <a:gd name="T42" fmla="*/ 415 w 2224"/>
                  <a:gd name="T43" fmla="*/ 62 h 892"/>
                  <a:gd name="T44" fmla="*/ 167 w 2224"/>
                  <a:gd name="T45" fmla="*/ 0 h 8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224" h="892">
                    <a:moveTo>
                      <a:pt x="167" y="0"/>
                    </a:moveTo>
                    <a:lnTo>
                      <a:pt x="0" y="635"/>
                    </a:lnTo>
                    <a:lnTo>
                      <a:pt x="0" y="635"/>
                    </a:lnTo>
                    <a:lnTo>
                      <a:pt x="247" y="697"/>
                    </a:lnTo>
                    <a:lnTo>
                      <a:pt x="494" y="750"/>
                    </a:lnTo>
                    <a:lnTo>
                      <a:pt x="750" y="794"/>
                    </a:lnTo>
                    <a:lnTo>
                      <a:pt x="997" y="829"/>
                    </a:lnTo>
                    <a:lnTo>
                      <a:pt x="1253" y="856"/>
                    </a:lnTo>
                    <a:lnTo>
                      <a:pt x="1509" y="882"/>
                    </a:lnTo>
                    <a:lnTo>
                      <a:pt x="1765" y="891"/>
                    </a:lnTo>
                    <a:lnTo>
                      <a:pt x="2028" y="891"/>
                    </a:lnTo>
                    <a:lnTo>
                      <a:pt x="2028" y="891"/>
                    </a:lnTo>
                    <a:lnTo>
                      <a:pt x="2223" y="891"/>
                    </a:lnTo>
                    <a:lnTo>
                      <a:pt x="2205" y="238"/>
                    </a:lnTo>
                    <a:lnTo>
                      <a:pt x="2205" y="238"/>
                    </a:lnTo>
                    <a:lnTo>
                      <a:pt x="1941" y="238"/>
                    </a:lnTo>
                    <a:lnTo>
                      <a:pt x="1685" y="229"/>
                    </a:lnTo>
                    <a:lnTo>
                      <a:pt x="1429" y="212"/>
                    </a:lnTo>
                    <a:lnTo>
                      <a:pt x="1173" y="185"/>
                    </a:lnTo>
                    <a:lnTo>
                      <a:pt x="918" y="159"/>
                    </a:lnTo>
                    <a:lnTo>
                      <a:pt x="662" y="114"/>
                    </a:lnTo>
                    <a:lnTo>
                      <a:pt x="415" y="62"/>
                    </a:lnTo>
                    <a:lnTo>
                      <a:pt x="167"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1" name="Freeform 17">
                <a:extLst>
                  <a:ext uri="{FF2B5EF4-FFF2-40B4-BE49-F238E27FC236}">
                    <a16:creationId xmlns:a16="http://schemas.microsoft.com/office/drawing/2014/main" id="{84D2C937-AF4D-6E42-9DF3-D6DE0618AA88}"/>
                  </a:ext>
                </a:extLst>
              </p:cNvPr>
              <p:cNvSpPr>
                <a:spLocks noChangeArrowheads="1"/>
              </p:cNvSpPr>
              <p:nvPr/>
            </p:nvSpPr>
            <p:spPr bwMode="auto">
              <a:xfrm>
                <a:off x="7323138" y="2355850"/>
                <a:ext cx="498475" cy="739775"/>
              </a:xfrm>
              <a:custGeom>
                <a:avLst/>
                <a:gdLst>
                  <a:gd name="T0" fmla="*/ 750 w 1386"/>
                  <a:gd name="T1" fmla="*/ 2056 h 2057"/>
                  <a:gd name="T2" fmla="*/ 1385 w 1386"/>
                  <a:gd name="T3" fmla="*/ 1871 h 2057"/>
                  <a:gd name="T4" fmla="*/ 1385 w 1386"/>
                  <a:gd name="T5" fmla="*/ 1871 h 2057"/>
                  <a:gd name="T6" fmla="*/ 1306 w 1386"/>
                  <a:gd name="T7" fmla="*/ 1624 h 2057"/>
                  <a:gd name="T8" fmla="*/ 1226 w 1386"/>
                  <a:gd name="T9" fmla="*/ 1385 h 2057"/>
                  <a:gd name="T10" fmla="*/ 1129 w 1386"/>
                  <a:gd name="T11" fmla="*/ 1147 h 2057"/>
                  <a:gd name="T12" fmla="*/ 1032 w 1386"/>
                  <a:gd name="T13" fmla="*/ 909 h 2057"/>
                  <a:gd name="T14" fmla="*/ 926 w 1386"/>
                  <a:gd name="T15" fmla="*/ 679 h 2057"/>
                  <a:gd name="T16" fmla="*/ 811 w 1386"/>
                  <a:gd name="T17" fmla="*/ 441 h 2057"/>
                  <a:gd name="T18" fmla="*/ 697 w 1386"/>
                  <a:gd name="T19" fmla="*/ 221 h 2057"/>
                  <a:gd name="T20" fmla="*/ 564 w 1386"/>
                  <a:gd name="T21" fmla="*/ 0 h 2057"/>
                  <a:gd name="T22" fmla="*/ 0 w 1386"/>
                  <a:gd name="T23" fmla="*/ 335 h 2057"/>
                  <a:gd name="T24" fmla="*/ 0 w 1386"/>
                  <a:gd name="T25" fmla="*/ 335 h 2057"/>
                  <a:gd name="T26" fmla="*/ 123 w 1386"/>
                  <a:gd name="T27" fmla="*/ 538 h 2057"/>
                  <a:gd name="T28" fmla="*/ 229 w 1386"/>
                  <a:gd name="T29" fmla="*/ 741 h 2057"/>
                  <a:gd name="T30" fmla="*/ 335 w 1386"/>
                  <a:gd name="T31" fmla="*/ 953 h 2057"/>
                  <a:gd name="T32" fmla="*/ 432 w 1386"/>
                  <a:gd name="T33" fmla="*/ 1174 h 2057"/>
                  <a:gd name="T34" fmla="*/ 520 w 1386"/>
                  <a:gd name="T35" fmla="*/ 1385 h 2057"/>
                  <a:gd name="T36" fmla="*/ 608 w 1386"/>
                  <a:gd name="T37" fmla="*/ 1606 h 2057"/>
                  <a:gd name="T38" fmla="*/ 679 w 1386"/>
                  <a:gd name="T39" fmla="*/ 1827 h 2057"/>
                  <a:gd name="T40" fmla="*/ 750 w 1386"/>
                  <a:gd name="T41" fmla="*/ 2056 h 20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86" h="2057">
                    <a:moveTo>
                      <a:pt x="750" y="2056"/>
                    </a:moveTo>
                    <a:lnTo>
                      <a:pt x="1385" y="1871"/>
                    </a:lnTo>
                    <a:lnTo>
                      <a:pt x="1385" y="1871"/>
                    </a:lnTo>
                    <a:lnTo>
                      <a:pt x="1306" y="1624"/>
                    </a:lnTo>
                    <a:lnTo>
                      <a:pt x="1226" y="1385"/>
                    </a:lnTo>
                    <a:lnTo>
                      <a:pt x="1129" y="1147"/>
                    </a:lnTo>
                    <a:lnTo>
                      <a:pt x="1032" y="909"/>
                    </a:lnTo>
                    <a:lnTo>
                      <a:pt x="926" y="679"/>
                    </a:lnTo>
                    <a:lnTo>
                      <a:pt x="811" y="441"/>
                    </a:lnTo>
                    <a:lnTo>
                      <a:pt x="697" y="221"/>
                    </a:lnTo>
                    <a:lnTo>
                      <a:pt x="564" y="0"/>
                    </a:lnTo>
                    <a:lnTo>
                      <a:pt x="0" y="335"/>
                    </a:lnTo>
                    <a:lnTo>
                      <a:pt x="0" y="335"/>
                    </a:lnTo>
                    <a:lnTo>
                      <a:pt x="123" y="538"/>
                    </a:lnTo>
                    <a:lnTo>
                      <a:pt x="229" y="741"/>
                    </a:lnTo>
                    <a:lnTo>
                      <a:pt x="335" y="953"/>
                    </a:lnTo>
                    <a:lnTo>
                      <a:pt x="432" y="1174"/>
                    </a:lnTo>
                    <a:lnTo>
                      <a:pt x="520" y="1385"/>
                    </a:lnTo>
                    <a:lnTo>
                      <a:pt x="608" y="1606"/>
                    </a:lnTo>
                    <a:lnTo>
                      <a:pt x="679" y="1827"/>
                    </a:lnTo>
                    <a:lnTo>
                      <a:pt x="750" y="2056"/>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2" name="Freeform 18">
                <a:extLst>
                  <a:ext uri="{FF2B5EF4-FFF2-40B4-BE49-F238E27FC236}">
                    <a16:creationId xmlns:a16="http://schemas.microsoft.com/office/drawing/2014/main" id="{B5373686-995A-6D41-B9FD-9C087F94D716}"/>
                  </a:ext>
                </a:extLst>
              </p:cNvPr>
              <p:cNvSpPr>
                <a:spLocks noChangeArrowheads="1"/>
              </p:cNvSpPr>
              <p:nvPr/>
            </p:nvSpPr>
            <p:spPr bwMode="auto">
              <a:xfrm>
                <a:off x="3478213" y="5942013"/>
                <a:ext cx="733425" cy="530225"/>
              </a:xfrm>
              <a:custGeom>
                <a:avLst/>
                <a:gdLst>
                  <a:gd name="T0" fmla="*/ 0 w 2039"/>
                  <a:gd name="T1" fmla="*/ 538 h 1474"/>
                  <a:gd name="T2" fmla="*/ 0 w 2039"/>
                  <a:gd name="T3" fmla="*/ 538 h 1474"/>
                  <a:gd name="T4" fmla="*/ 212 w 2039"/>
                  <a:gd name="T5" fmla="*/ 679 h 1474"/>
                  <a:gd name="T6" fmla="*/ 432 w 2039"/>
                  <a:gd name="T7" fmla="*/ 811 h 1474"/>
                  <a:gd name="T8" fmla="*/ 653 w 2039"/>
                  <a:gd name="T9" fmla="*/ 944 h 1474"/>
                  <a:gd name="T10" fmla="*/ 874 w 2039"/>
                  <a:gd name="T11" fmla="*/ 1067 h 1474"/>
                  <a:gd name="T12" fmla="*/ 1103 w 2039"/>
                  <a:gd name="T13" fmla="*/ 1182 h 1474"/>
                  <a:gd name="T14" fmla="*/ 1341 w 2039"/>
                  <a:gd name="T15" fmla="*/ 1288 h 1474"/>
                  <a:gd name="T16" fmla="*/ 1580 w 2039"/>
                  <a:gd name="T17" fmla="*/ 1385 h 1474"/>
                  <a:gd name="T18" fmla="*/ 1818 w 2039"/>
                  <a:gd name="T19" fmla="*/ 1473 h 1474"/>
                  <a:gd name="T20" fmla="*/ 2038 w 2039"/>
                  <a:gd name="T21" fmla="*/ 856 h 1474"/>
                  <a:gd name="T22" fmla="*/ 2038 w 2039"/>
                  <a:gd name="T23" fmla="*/ 856 h 1474"/>
                  <a:gd name="T24" fmla="*/ 1818 w 2039"/>
                  <a:gd name="T25" fmla="*/ 776 h 1474"/>
                  <a:gd name="T26" fmla="*/ 1606 w 2039"/>
                  <a:gd name="T27" fmla="*/ 688 h 1474"/>
                  <a:gd name="T28" fmla="*/ 1385 w 2039"/>
                  <a:gd name="T29" fmla="*/ 591 h 1474"/>
                  <a:gd name="T30" fmla="*/ 1182 w 2039"/>
                  <a:gd name="T31" fmla="*/ 485 h 1474"/>
                  <a:gd name="T32" fmla="*/ 971 w 2039"/>
                  <a:gd name="T33" fmla="*/ 370 h 1474"/>
                  <a:gd name="T34" fmla="*/ 768 w 2039"/>
                  <a:gd name="T35" fmla="*/ 256 h 1474"/>
                  <a:gd name="T36" fmla="*/ 574 w 2039"/>
                  <a:gd name="T37" fmla="*/ 132 h 1474"/>
                  <a:gd name="T38" fmla="*/ 371 w 2039"/>
                  <a:gd name="T39" fmla="*/ 0 h 1474"/>
                  <a:gd name="T40" fmla="*/ 0 w 2039"/>
                  <a:gd name="T41" fmla="*/ 538 h 14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039" h="1474">
                    <a:moveTo>
                      <a:pt x="0" y="538"/>
                    </a:moveTo>
                    <a:lnTo>
                      <a:pt x="0" y="538"/>
                    </a:lnTo>
                    <a:lnTo>
                      <a:pt x="212" y="679"/>
                    </a:lnTo>
                    <a:lnTo>
                      <a:pt x="432" y="811"/>
                    </a:lnTo>
                    <a:lnTo>
                      <a:pt x="653" y="944"/>
                    </a:lnTo>
                    <a:lnTo>
                      <a:pt x="874" y="1067"/>
                    </a:lnTo>
                    <a:lnTo>
                      <a:pt x="1103" y="1182"/>
                    </a:lnTo>
                    <a:lnTo>
                      <a:pt x="1341" y="1288"/>
                    </a:lnTo>
                    <a:lnTo>
                      <a:pt x="1580" y="1385"/>
                    </a:lnTo>
                    <a:lnTo>
                      <a:pt x="1818" y="1473"/>
                    </a:lnTo>
                    <a:lnTo>
                      <a:pt x="2038" y="856"/>
                    </a:lnTo>
                    <a:lnTo>
                      <a:pt x="2038" y="856"/>
                    </a:lnTo>
                    <a:lnTo>
                      <a:pt x="1818" y="776"/>
                    </a:lnTo>
                    <a:lnTo>
                      <a:pt x="1606" y="688"/>
                    </a:lnTo>
                    <a:lnTo>
                      <a:pt x="1385" y="591"/>
                    </a:lnTo>
                    <a:lnTo>
                      <a:pt x="1182" y="485"/>
                    </a:lnTo>
                    <a:lnTo>
                      <a:pt x="971" y="370"/>
                    </a:lnTo>
                    <a:lnTo>
                      <a:pt x="768" y="256"/>
                    </a:lnTo>
                    <a:lnTo>
                      <a:pt x="574" y="132"/>
                    </a:lnTo>
                    <a:lnTo>
                      <a:pt x="371" y="0"/>
                    </a:lnTo>
                    <a:lnTo>
                      <a:pt x="0" y="53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3" name="Freeform 19">
                <a:extLst>
                  <a:ext uri="{FF2B5EF4-FFF2-40B4-BE49-F238E27FC236}">
                    <a16:creationId xmlns:a16="http://schemas.microsoft.com/office/drawing/2014/main" id="{D16E46B9-265E-1245-9E39-29AF3F61C20D}"/>
                  </a:ext>
                </a:extLst>
              </p:cNvPr>
              <p:cNvSpPr>
                <a:spLocks noChangeArrowheads="1"/>
              </p:cNvSpPr>
              <p:nvPr/>
            </p:nvSpPr>
            <p:spPr bwMode="auto">
              <a:xfrm>
                <a:off x="3643313" y="3336925"/>
                <a:ext cx="876300" cy="1019175"/>
              </a:xfrm>
              <a:custGeom>
                <a:avLst/>
                <a:gdLst>
                  <a:gd name="T0" fmla="*/ 2197 w 2436"/>
                  <a:gd name="T1" fmla="*/ 0 h 2832"/>
                  <a:gd name="T2" fmla="*/ 2100 w 2436"/>
                  <a:gd name="T3" fmla="*/ 17 h 2832"/>
                  <a:gd name="T4" fmla="*/ 2029 w 2436"/>
                  <a:gd name="T5" fmla="*/ 70 h 2832"/>
                  <a:gd name="T6" fmla="*/ 1976 w 2436"/>
                  <a:gd name="T7" fmla="*/ 141 h 2832"/>
                  <a:gd name="T8" fmla="*/ 1959 w 2436"/>
                  <a:gd name="T9" fmla="*/ 238 h 2832"/>
                  <a:gd name="T10" fmla="*/ 556 w 2436"/>
                  <a:gd name="T11" fmla="*/ 141 h 2832"/>
                  <a:gd name="T12" fmla="*/ 503 w 2436"/>
                  <a:gd name="T13" fmla="*/ 88 h 2832"/>
                  <a:gd name="T14" fmla="*/ 415 w 2436"/>
                  <a:gd name="T15" fmla="*/ 26 h 2832"/>
                  <a:gd name="T16" fmla="*/ 344 w 2436"/>
                  <a:gd name="T17" fmla="*/ 0 h 2832"/>
                  <a:gd name="T18" fmla="*/ 247 w 2436"/>
                  <a:gd name="T19" fmla="*/ 0 h 2832"/>
                  <a:gd name="T20" fmla="*/ 194 w 2436"/>
                  <a:gd name="T21" fmla="*/ 8 h 2832"/>
                  <a:gd name="T22" fmla="*/ 106 w 2436"/>
                  <a:gd name="T23" fmla="*/ 44 h 2832"/>
                  <a:gd name="T24" fmla="*/ 44 w 2436"/>
                  <a:gd name="T25" fmla="*/ 106 h 2832"/>
                  <a:gd name="T26" fmla="*/ 9 w 2436"/>
                  <a:gd name="T27" fmla="*/ 194 h 2832"/>
                  <a:gd name="T28" fmla="*/ 0 w 2436"/>
                  <a:gd name="T29" fmla="*/ 2593 h 2832"/>
                  <a:gd name="T30" fmla="*/ 9 w 2436"/>
                  <a:gd name="T31" fmla="*/ 2646 h 2832"/>
                  <a:gd name="T32" fmla="*/ 44 w 2436"/>
                  <a:gd name="T33" fmla="*/ 2725 h 2832"/>
                  <a:gd name="T34" fmla="*/ 106 w 2436"/>
                  <a:gd name="T35" fmla="*/ 2796 h 2832"/>
                  <a:gd name="T36" fmla="*/ 194 w 2436"/>
                  <a:gd name="T37" fmla="*/ 2831 h 2832"/>
                  <a:gd name="T38" fmla="*/ 247 w 2436"/>
                  <a:gd name="T39" fmla="*/ 2831 h 2832"/>
                  <a:gd name="T40" fmla="*/ 335 w 2436"/>
                  <a:gd name="T41" fmla="*/ 2814 h 2832"/>
                  <a:gd name="T42" fmla="*/ 415 w 2436"/>
                  <a:gd name="T43" fmla="*/ 2761 h 2832"/>
                  <a:gd name="T44" fmla="*/ 468 w 2436"/>
                  <a:gd name="T45" fmla="*/ 2690 h 2832"/>
                  <a:gd name="T46" fmla="*/ 485 w 2436"/>
                  <a:gd name="T47" fmla="*/ 2593 h 2832"/>
                  <a:gd name="T48" fmla="*/ 1924 w 2436"/>
                  <a:gd name="T49" fmla="*/ 2681 h 2832"/>
                  <a:gd name="T50" fmla="*/ 1976 w 2436"/>
                  <a:gd name="T51" fmla="*/ 2743 h 2832"/>
                  <a:gd name="T52" fmla="*/ 2065 w 2436"/>
                  <a:gd name="T53" fmla="*/ 2805 h 2832"/>
                  <a:gd name="T54" fmla="*/ 2135 w 2436"/>
                  <a:gd name="T55" fmla="*/ 2831 h 2832"/>
                  <a:gd name="T56" fmla="*/ 2197 w 2436"/>
                  <a:gd name="T57" fmla="*/ 2831 h 2832"/>
                  <a:gd name="T58" fmla="*/ 2250 w 2436"/>
                  <a:gd name="T59" fmla="*/ 2822 h 2832"/>
                  <a:gd name="T60" fmla="*/ 2338 w 2436"/>
                  <a:gd name="T61" fmla="*/ 2787 h 2832"/>
                  <a:gd name="T62" fmla="*/ 2400 w 2436"/>
                  <a:gd name="T63" fmla="*/ 2725 h 2832"/>
                  <a:gd name="T64" fmla="*/ 2435 w 2436"/>
                  <a:gd name="T65" fmla="*/ 2637 h 2832"/>
                  <a:gd name="T66" fmla="*/ 2435 w 2436"/>
                  <a:gd name="T67" fmla="*/ 238 h 2832"/>
                  <a:gd name="T68" fmla="*/ 2435 w 2436"/>
                  <a:gd name="T69" fmla="*/ 185 h 2832"/>
                  <a:gd name="T70" fmla="*/ 2400 w 2436"/>
                  <a:gd name="T71" fmla="*/ 106 h 2832"/>
                  <a:gd name="T72" fmla="*/ 2329 w 2436"/>
                  <a:gd name="T73" fmla="*/ 35 h 2832"/>
                  <a:gd name="T74" fmla="*/ 2241 w 2436"/>
                  <a:gd name="T75" fmla="*/ 0 h 2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436" h="2832">
                    <a:moveTo>
                      <a:pt x="2197" y="0"/>
                    </a:moveTo>
                    <a:lnTo>
                      <a:pt x="2197" y="0"/>
                    </a:lnTo>
                    <a:lnTo>
                      <a:pt x="2144" y="0"/>
                    </a:lnTo>
                    <a:lnTo>
                      <a:pt x="2100" y="17"/>
                    </a:lnTo>
                    <a:lnTo>
                      <a:pt x="2065" y="35"/>
                    </a:lnTo>
                    <a:lnTo>
                      <a:pt x="2029" y="70"/>
                    </a:lnTo>
                    <a:lnTo>
                      <a:pt x="1994" y="106"/>
                    </a:lnTo>
                    <a:lnTo>
                      <a:pt x="1976" y="141"/>
                    </a:lnTo>
                    <a:lnTo>
                      <a:pt x="1959" y="185"/>
                    </a:lnTo>
                    <a:lnTo>
                      <a:pt x="1959" y="238"/>
                    </a:lnTo>
                    <a:lnTo>
                      <a:pt x="1959" y="1958"/>
                    </a:lnTo>
                    <a:lnTo>
                      <a:pt x="556" y="141"/>
                    </a:lnTo>
                    <a:lnTo>
                      <a:pt x="556" y="141"/>
                    </a:lnTo>
                    <a:lnTo>
                      <a:pt x="503" y="88"/>
                    </a:lnTo>
                    <a:lnTo>
                      <a:pt x="450" y="44"/>
                    </a:lnTo>
                    <a:lnTo>
                      <a:pt x="415" y="26"/>
                    </a:lnTo>
                    <a:lnTo>
                      <a:pt x="379" y="8"/>
                    </a:lnTo>
                    <a:lnTo>
                      <a:pt x="344" y="0"/>
                    </a:lnTo>
                    <a:lnTo>
                      <a:pt x="300" y="0"/>
                    </a:lnTo>
                    <a:lnTo>
                      <a:pt x="247" y="0"/>
                    </a:lnTo>
                    <a:lnTo>
                      <a:pt x="247" y="0"/>
                    </a:lnTo>
                    <a:lnTo>
                      <a:pt x="194" y="8"/>
                    </a:lnTo>
                    <a:lnTo>
                      <a:pt x="150" y="17"/>
                    </a:lnTo>
                    <a:lnTo>
                      <a:pt x="106" y="44"/>
                    </a:lnTo>
                    <a:lnTo>
                      <a:pt x="70" y="70"/>
                    </a:lnTo>
                    <a:lnTo>
                      <a:pt x="44" y="106"/>
                    </a:lnTo>
                    <a:lnTo>
                      <a:pt x="17" y="150"/>
                    </a:lnTo>
                    <a:lnTo>
                      <a:pt x="9" y="194"/>
                    </a:lnTo>
                    <a:lnTo>
                      <a:pt x="0" y="247"/>
                    </a:lnTo>
                    <a:lnTo>
                      <a:pt x="0" y="2593"/>
                    </a:lnTo>
                    <a:lnTo>
                      <a:pt x="0" y="2593"/>
                    </a:lnTo>
                    <a:lnTo>
                      <a:pt x="9" y="2646"/>
                    </a:lnTo>
                    <a:lnTo>
                      <a:pt x="17" y="2690"/>
                    </a:lnTo>
                    <a:lnTo>
                      <a:pt x="44" y="2725"/>
                    </a:lnTo>
                    <a:lnTo>
                      <a:pt x="70" y="2761"/>
                    </a:lnTo>
                    <a:lnTo>
                      <a:pt x="106" y="2796"/>
                    </a:lnTo>
                    <a:lnTo>
                      <a:pt x="150" y="2814"/>
                    </a:lnTo>
                    <a:lnTo>
                      <a:pt x="194" y="2831"/>
                    </a:lnTo>
                    <a:lnTo>
                      <a:pt x="247" y="2831"/>
                    </a:lnTo>
                    <a:lnTo>
                      <a:pt x="247" y="2831"/>
                    </a:lnTo>
                    <a:lnTo>
                      <a:pt x="291" y="2831"/>
                    </a:lnTo>
                    <a:lnTo>
                      <a:pt x="335" y="2814"/>
                    </a:lnTo>
                    <a:lnTo>
                      <a:pt x="379" y="2796"/>
                    </a:lnTo>
                    <a:lnTo>
                      <a:pt x="415" y="2761"/>
                    </a:lnTo>
                    <a:lnTo>
                      <a:pt x="441" y="2725"/>
                    </a:lnTo>
                    <a:lnTo>
                      <a:pt x="468" y="2690"/>
                    </a:lnTo>
                    <a:lnTo>
                      <a:pt x="476" y="2646"/>
                    </a:lnTo>
                    <a:lnTo>
                      <a:pt x="485" y="2593"/>
                    </a:lnTo>
                    <a:lnTo>
                      <a:pt x="485" y="820"/>
                    </a:lnTo>
                    <a:lnTo>
                      <a:pt x="1924" y="2681"/>
                    </a:lnTo>
                    <a:lnTo>
                      <a:pt x="1924" y="2681"/>
                    </a:lnTo>
                    <a:lnTo>
                      <a:pt x="1976" y="2743"/>
                    </a:lnTo>
                    <a:lnTo>
                      <a:pt x="2038" y="2787"/>
                    </a:lnTo>
                    <a:lnTo>
                      <a:pt x="2065" y="2805"/>
                    </a:lnTo>
                    <a:lnTo>
                      <a:pt x="2100" y="2822"/>
                    </a:lnTo>
                    <a:lnTo>
                      <a:pt x="2135" y="2831"/>
                    </a:lnTo>
                    <a:lnTo>
                      <a:pt x="2179" y="2831"/>
                    </a:lnTo>
                    <a:lnTo>
                      <a:pt x="2197" y="2831"/>
                    </a:lnTo>
                    <a:lnTo>
                      <a:pt x="2197" y="2831"/>
                    </a:lnTo>
                    <a:lnTo>
                      <a:pt x="2250" y="2822"/>
                    </a:lnTo>
                    <a:lnTo>
                      <a:pt x="2294" y="2814"/>
                    </a:lnTo>
                    <a:lnTo>
                      <a:pt x="2338" y="2787"/>
                    </a:lnTo>
                    <a:lnTo>
                      <a:pt x="2374" y="2761"/>
                    </a:lnTo>
                    <a:lnTo>
                      <a:pt x="2400" y="2725"/>
                    </a:lnTo>
                    <a:lnTo>
                      <a:pt x="2418" y="2681"/>
                    </a:lnTo>
                    <a:lnTo>
                      <a:pt x="2435" y="2637"/>
                    </a:lnTo>
                    <a:lnTo>
                      <a:pt x="2435" y="2584"/>
                    </a:lnTo>
                    <a:lnTo>
                      <a:pt x="2435" y="238"/>
                    </a:lnTo>
                    <a:lnTo>
                      <a:pt x="2435" y="238"/>
                    </a:lnTo>
                    <a:lnTo>
                      <a:pt x="2435" y="185"/>
                    </a:lnTo>
                    <a:lnTo>
                      <a:pt x="2418" y="141"/>
                    </a:lnTo>
                    <a:lnTo>
                      <a:pt x="2400" y="106"/>
                    </a:lnTo>
                    <a:lnTo>
                      <a:pt x="2365" y="70"/>
                    </a:lnTo>
                    <a:lnTo>
                      <a:pt x="2329" y="35"/>
                    </a:lnTo>
                    <a:lnTo>
                      <a:pt x="2294" y="17"/>
                    </a:lnTo>
                    <a:lnTo>
                      <a:pt x="2241" y="0"/>
                    </a:lnTo>
                    <a:lnTo>
                      <a:pt x="2197"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4" name="Freeform 20">
                <a:extLst>
                  <a:ext uri="{FF2B5EF4-FFF2-40B4-BE49-F238E27FC236}">
                    <a16:creationId xmlns:a16="http://schemas.microsoft.com/office/drawing/2014/main" id="{6F7D98E6-8CD4-4A40-854D-9711F9CD7D0E}"/>
                  </a:ext>
                </a:extLst>
              </p:cNvPr>
              <p:cNvSpPr>
                <a:spLocks noChangeArrowheads="1"/>
              </p:cNvSpPr>
              <p:nvPr/>
            </p:nvSpPr>
            <p:spPr bwMode="auto">
              <a:xfrm>
                <a:off x="4721225" y="3327400"/>
                <a:ext cx="771525" cy="1038225"/>
              </a:xfrm>
              <a:custGeom>
                <a:avLst/>
                <a:gdLst>
                  <a:gd name="T0" fmla="*/ 2144 w 2145"/>
                  <a:gd name="T1" fmla="*/ 2038 h 2886"/>
                  <a:gd name="T2" fmla="*/ 2117 w 2145"/>
                  <a:gd name="T3" fmla="*/ 1799 h 2886"/>
                  <a:gd name="T4" fmla="*/ 2020 w 2145"/>
                  <a:gd name="T5" fmla="*/ 1614 h 2886"/>
                  <a:gd name="T6" fmla="*/ 1861 w 2145"/>
                  <a:gd name="T7" fmla="*/ 1464 h 2886"/>
                  <a:gd name="T8" fmla="*/ 1641 w 2145"/>
                  <a:gd name="T9" fmla="*/ 1341 h 2886"/>
                  <a:gd name="T10" fmla="*/ 1252 w 2145"/>
                  <a:gd name="T11" fmla="*/ 1218 h 2886"/>
                  <a:gd name="T12" fmla="*/ 803 w 2145"/>
                  <a:gd name="T13" fmla="*/ 1077 h 2886"/>
                  <a:gd name="T14" fmla="*/ 609 w 2145"/>
                  <a:gd name="T15" fmla="*/ 918 h 2886"/>
                  <a:gd name="T16" fmla="*/ 583 w 2145"/>
                  <a:gd name="T17" fmla="*/ 768 h 2886"/>
                  <a:gd name="T18" fmla="*/ 618 w 2145"/>
                  <a:gd name="T19" fmla="*/ 644 h 2886"/>
                  <a:gd name="T20" fmla="*/ 768 w 2145"/>
                  <a:gd name="T21" fmla="*/ 494 h 2886"/>
                  <a:gd name="T22" fmla="*/ 1042 w 2145"/>
                  <a:gd name="T23" fmla="*/ 441 h 2886"/>
                  <a:gd name="T24" fmla="*/ 1199 w 2145"/>
                  <a:gd name="T25" fmla="*/ 450 h 2886"/>
                  <a:gd name="T26" fmla="*/ 1447 w 2145"/>
                  <a:gd name="T27" fmla="*/ 521 h 2886"/>
                  <a:gd name="T28" fmla="*/ 1685 w 2145"/>
                  <a:gd name="T29" fmla="*/ 653 h 2886"/>
                  <a:gd name="T30" fmla="*/ 1808 w 2145"/>
                  <a:gd name="T31" fmla="*/ 688 h 2886"/>
                  <a:gd name="T32" fmla="*/ 1897 w 2145"/>
                  <a:gd name="T33" fmla="*/ 671 h 2886"/>
                  <a:gd name="T34" fmla="*/ 2002 w 2145"/>
                  <a:gd name="T35" fmla="*/ 591 h 2886"/>
                  <a:gd name="T36" fmla="*/ 2047 w 2145"/>
                  <a:gd name="T37" fmla="*/ 459 h 2886"/>
                  <a:gd name="T38" fmla="*/ 2011 w 2145"/>
                  <a:gd name="T39" fmla="*/ 336 h 2886"/>
                  <a:gd name="T40" fmla="*/ 1932 w 2145"/>
                  <a:gd name="T41" fmla="*/ 265 h 2886"/>
                  <a:gd name="T42" fmla="*/ 1632 w 2145"/>
                  <a:gd name="T43" fmla="*/ 106 h 2886"/>
                  <a:gd name="T44" fmla="*/ 1296 w 2145"/>
                  <a:gd name="T45" fmla="*/ 18 h 2886"/>
                  <a:gd name="T46" fmla="*/ 1049 w 2145"/>
                  <a:gd name="T47" fmla="*/ 0 h 2886"/>
                  <a:gd name="T48" fmla="*/ 750 w 2145"/>
                  <a:gd name="T49" fmla="*/ 35 h 2886"/>
                  <a:gd name="T50" fmla="*/ 503 w 2145"/>
                  <a:gd name="T51" fmla="*/ 133 h 2886"/>
                  <a:gd name="T52" fmla="*/ 300 w 2145"/>
                  <a:gd name="T53" fmla="*/ 283 h 2886"/>
                  <a:gd name="T54" fmla="*/ 159 w 2145"/>
                  <a:gd name="T55" fmla="*/ 486 h 2886"/>
                  <a:gd name="T56" fmla="*/ 97 w 2145"/>
                  <a:gd name="T57" fmla="*/ 724 h 2886"/>
                  <a:gd name="T58" fmla="*/ 89 w 2145"/>
                  <a:gd name="T59" fmla="*/ 821 h 2886"/>
                  <a:gd name="T60" fmla="*/ 124 w 2145"/>
                  <a:gd name="T61" fmla="*/ 1077 h 2886"/>
                  <a:gd name="T62" fmla="*/ 230 w 2145"/>
                  <a:gd name="T63" fmla="*/ 1280 h 2886"/>
                  <a:gd name="T64" fmla="*/ 397 w 2145"/>
                  <a:gd name="T65" fmla="*/ 1420 h 2886"/>
                  <a:gd name="T66" fmla="*/ 627 w 2145"/>
                  <a:gd name="T67" fmla="*/ 1535 h 2886"/>
                  <a:gd name="T68" fmla="*/ 1024 w 2145"/>
                  <a:gd name="T69" fmla="*/ 1658 h 2886"/>
                  <a:gd name="T70" fmla="*/ 1455 w 2145"/>
                  <a:gd name="T71" fmla="*/ 1791 h 2886"/>
                  <a:gd name="T72" fmla="*/ 1632 w 2145"/>
                  <a:gd name="T73" fmla="*/ 1949 h 2886"/>
                  <a:gd name="T74" fmla="*/ 1658 w 2145"/>
                  <a:gd name="T75" fmla="*/ 2091 h 2886"/>
                  <a:gd name="T76" fmla="*/ 1623 w 2145"/>
                  <a:gd name="T77" fmla="*/ 2232 h 2886"/>
                  <a:gd name="T78" fmla="*/ 1447 w 2145"/>
                  <a:gd name="T79" fmla="*/ 2391 h 2886"/>
                  <a:gd name="T80" fmla="*/ 1155 w 2145"/>
                  <a:gd name="T81" fmla="*/ 2444 h 2886"/>
                  <a:gd name="T82" fmla="*/ 945 w 2145"/>
                  <a:gd name="T83" fmla="*/ 2426 h 2886"/>
                  <a:gd name="T84" fmla="*/ 644 w 2145"/>
                  <a:gd name="T85" fmla="*/ 2329 h 2886"/>
                  <a:gd name="T86" fmla="*/ 380 w 2145"/>
                  <a:gd name="T87" fmla="*/ 2161 h 2886"/>
                  <a:gd name="T88" fmla="*/ 318 w 2145"/>
                  <a:gd name="T89" fmla="*/ 2126 h 2886"/>
                  <a:gd name="T90" fmla="*/ 230 w 2145"/>
                  <a:gd name="T91" fmla="*/ 2117 h 2886"/>
                  <a:gd name="T92" fmla="*/ 106 w 2145"/>
                  <a:gd name="T93" fmla="*/ 2152 h 2886"/>
                  <a:gd name="T94" fmla="*/ 18 w 2145"/>
                  <a:gd name="T95" fmla="*/ 2249 h 2886"/>
                  <a:gd name="T96" fmla="*/ 0 w 2145"/>
                  <a:gd name="T97" fmla="*/ 2338 h 2886"/>
                  <a:gd name="T98" fmla="*/ 62 w 2145"/>
                  <a:gd name="T99" fmla="*/ 2496 h 2886"/>
                  <a:gd name="T100" fmla="*/ 212 w 2145"/>
                  <a:gd name="T101" fmla="*/ 2611 h 2886"/>
                  <a:gd name="T102" fmla="*/ 600 w 2145"/>
                  <a:gd name="T103" fmla="*/ 2788 h 2886"/>
                  <a:gd name="T104" fmla="*/ 1006 w 2145"/>
                  <a:gd name="T105" fmla="*/ 2876 h 2886"/>
                  <a:gd name="T106" fmla="*/ 1252 w 2145"/>
                  <a:gd name="T107" fmla="*/ 2876 h 2886"/>
                  <a:gd name="T108" fmla="*/ 1552 w 2145"/>
                  <a:gd name="T109" fmla="*/ 2823 h 2886"/>
                  <a:gd name="T110" fmla="*/ 1799 w 2145"/>
                  <a:gd name="T111" fmla="*/ 2708 h 2886"/>
                  <a:gd name="T112" fmla="*/ 1985 w 2145"/>
                  <a:gd name="T113" fmla="*/ 2541 h 2886"/>
                  <a:gd name="T114" fmla="*/ 2108 w 2145"/>
                  <a:gd name="T115" fmla="*/ 2320 h 2886"/>
                  <a:gd name="T116" fmla="*/ 2144 w 2145"/>
                  <a:gd name="T117" fmla="*/ 2046 h 28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45" h="2886">
                    <a:moveTo>
                      <a:pt x="2144" y="2046"/>
                    </a:moveTo>
                    <a:lnTo>
                      <a:pt x="2144" y="2038"/>
                    </a:lnTo>
                    <a:lnTo>
                      <a:pt x="2144" y="2038"/>
                    </a:lnTo>
                    <a:lnTo>
                      <a:pt x="2144" y="1949"/>
                    </a:lnTo>
                    <a:lnTo>
                      <a:pt x="2135" y="1879"/>
                    </a:lnTo>
                    <a:lnTo>
                      <a:pt x="2117" y="1799"/>
                    </a:lnTo>
                    <a:lnTo>
                      <a:pt x="2091" y="1738"/>
                    </a:lnTo>
                    <a:lnTo>
                      <a:pt x="2055" y="1667"/>
                    </a:lnTo>
                    <a:lnTo>
                      <a:pt x="2020" y="1614"/>
                    </a:lnTo>
                    <a:lnTo>
                      <a:pt x="1976" y="1561"/>
                    </a:lnTo>
                    <a:lnTo>
                      <a:pt x="1923" y="1508"/>
                    </a:lnTo>
                    <a:lnTo>
                      <a:pt x="1861" y="1464"/>
                    </a:lnTo>
                    <a:lnTo>
                      <a:pt x="1791" y="1420"/>
                    </a:lnTo>
                    <a:lnTo>
                      <a:pt x="1720" y="1376"/>
                    </a:lnTo>
                    <a:lnTo>
                      <a:pt x="1641" y="1341"/>
                    </a:lnTo>
                    <a:lnTo>
                      <a:pt x="1455" y="1280"/>
                    </a:lnTo>
                    <a:lnTo>
                      <a:pt x="1252" y="1218"/>
                    </a:lnTo>
                    <a:lnTo>
                      <a:pt x="1252" y="1218"/>
                    </a:lnTo>
                    <a:lnTo>
                      <a:pt x="1067" y="1174"/>
                    </a:lnTo>
                    <a:lnTo>
                      <a:pt x="918" y="1130"/>
                    </a:lnTo>
                    <a:lnTo>
                      <a:pt x="803" y="1077"/>
                    </a:lnTo>
                    <a:lnTo>
                      <a:pt x="715" y="1033"/>
                    </a:lnTo>
                    <a:lnTo>
                      <a:pt x="653" y="980"/>
                    </a:lnTo>
                    <a:lnTo>
                      <a:pt x="609" y="918"/>
                    </a:lnTo>
                    <a:lnTo>
                      <a:pt x="592" y="856"/>
                    </a:lnTo>
                    <a:lnTo>
                      <a:pt x="583" y="777"/>
                    </a:lnTo>
                    <a:lnTo>
                      <a:pt x="583" y="768"/>
                    </a:lnTo>
                    <a:lnTo>
                      <a:pt x="583" y="768"/>
                    </a:lnTo>
                    <a:lnTo>
                      <a:pt x="592" y="706"/>
                    </a:lnTo>
                    <a:lnTo>
                      <a:pt x="618" y="644"/>
                    </a:lnTo>
                    <a:lnTo>
                      <a:pt x="653" y="583"/>
                    </a:lnTo>
                    <a:lnTo>
                      <a:pt x="706" y="538"/>
                    </a:lnTo>
                    <a:lnTo>
                      <a:pt x="768" y="494"/>
                    </a:lnTo>
                    <a:lnTo>
                      <a:pt x="847" y="468"/>
                    </a:lnTo>
                    <a:lnTo>
                      <a:pt x="936" y="441"/>
                    </a:lnTo>
                    <a:lnTo>
                      <a:pt x="1042" y="441"/>
                    </a:lnTo>
                    <a:lnTo>
                      <a:pt x="1042" y="441"/>
                    </a:lnTo>
                    <a:lnTo>
                      <a:pt x="1120" y="441"/>
                    </a:lnTo>
                    <a:lnTo>
                      <a:pt x="1199" y="450"/>
                    </a:lnTo>
                    <a:lnTo>
                      <a:pt x="1279" y="468"/>
                    </a:lnTo>
                    <a:lnTo>
                      <a:pt x="1358" y="494"/>
                    </a:lnTo>
                    <a:lnTo>
                      <a:pt x="1447" y="521"/>
                    </a:lnTo>
                    <a:lnTo>
                      <a:pt x="1526" y="556"/>
                    </a:lnTo>
                    <a:lnTo>
                      <a:pt x="1605" y="600"/>
                    </a:lnTo>
                    <a:lnTo>
                      <a:pt x="1685" y="653"/>
                    </a:lnTo>
                    <a:lnTo>
                      <a:pt x="1685" y="653"/>
                    </a:lnTo>
                    <a:lnTo>
                      <a:pt x="1747" y="680"/>
                    </a:lnTo>
                    <a:lnTo>
                      <a:pt x="1808" y="688"/>
                    </a:lnTo>
                    <a:lnTo>
                      <a:pt x="1808" y="688"/>
                    </a:lnTo>
                    <a:lnTo>
                      <a:pt x="1861" y="680"/>
                    </a:lnTo>
                    <a:lnTo>
                      <a:pt x="1897" y="671"/>
                    </a:lnTo>
                    <a:lnTo>
                      <a:pt x="1941" y="644"/>
                    </a:lnTo>
                    <a:lnTo>
                      <a:pt x="1976" y="618"/>
                    </a:lnTo>
                    <a:lnTo>
                      <a:pt x="2002" y="591"/>
                    </a:lnTo>
                    <a:lnTo>
                      <a:pt x="2020" y="547"/>
                    </a:lnTo>
                    <a:lnTo>
                      <a:pt x="2038" y="503"/>
                    </a:lnTo>
                    <a:lnTo>
                      <a:pt x="2047" y="459"/>
                    </a:lnTo>
                    <a:lnTo>
                      <a:pt x="2047" y="459"/>
                    </a:lnTo>
                    <a:lnTo>
                      <a:pt x="2038" y="388"/>
                    </a:lnTo>
                    <a:lnTo>
                      <a:pt x="2011" y="336"/>
                    </a:lnTo>
                    <a:lnTo>
                      <a:pt x="1976" y="291"/>
                    </a:lnTo>
                    <a:lnTo>
                      <a:pt x="1932" y="265"/>
                    </a:lnTo>
                    <a:lnTo>
                      <a:pt x="1932" y="265"/>
                    </a:lnTo>
                    <a:lnTo>
                      <a:pt x="1835" y="203"/>
                    </a:lnTo>
                    <a:lnTo>
                      <a:pt x="1738" y="150"/>
                    </a:lnTo>
                    <a:lnTo>
                      <a:pt x="1632" y="106"/>
                    </a:lnTo>
                    <a:lnTo>
                      <a:pt x="1526" y="71"/>
                    </a:lnTo>
                    <a:lnTo>
                      <a:pt x="1420" y="44"/>
                    </a:lnTo>
                    <a:lnTo>
                      <a:pt x="1296" y="18"/>
                    </a:lnTo>
                    <a:lnTo>
                      <a:pt x="1173" y="9"/>
                    </a:lnTo>
                    <a:lnTo>
                      <a:pt x="1049" y="0"/>
                    </a:lnTo>
                    <a:lnTo>
                      <a:pt x="1049" y="0"/>
                    </a:lnTo>
                    <a:lnTo>
                      <a:pt x="945" y="9"/>
                    </a:lnTo>
                    <a:lnTo>
                      <a:pt x="847" y="18"/>
                    </a:lnTo>
                    <a:lnTo>
                      <a:pt x="750" y="35"/>
                    </a:lnTo>
                    <a:lnTo>
                      <a:pt x="662" y="62"/>
                    </a:lnTo>
                    <a:lnTo>
                      <a:pt x="583" y="97"/>
                    </a:lnTo>
                    <a:lnTo>
                      <a:pt x="503" y="133"/>
                    </a:lnTo>
                    <a:lnTo>
                      <a:pt x="433" y="177"/>
                    </a:lnTo>
                    <a:lnTo>
                      <a:pt x="362" y="230"/>
                    </a:lnTo>
                    <a:lnTo>
                      <a:pt x="300" y="283"/>
                    </a:lnTo>
                    <a:lnTo>
                      <a:pt x="247" y="344"/>
                    </a:lnTo>
                    <a:lnTo>
                      <a:pt x="203" y="415"/>
                    </a:lnTo>
                    <a:lnTo>
                      <a:pt x="159" y="486"/>
                    </a:lnTo>
                    <a:lnTo>
                      <a:pt x="133" y="565"/>
                    </a:lnTo>
                    <a:lnTo>
                      <a:pt x="106" y="644"/>
                    </a:lnTo>
                    <a:lnTo>
                      <a:pt x="97" y="724"/>
                    </a:lnTo>
                    <a:lnTo>
                      <a:pt x="89" y="812"/>
                    </a:lnTo>
                    <a:lnTo>
                      <a:pt x="89" y="821"/>
                    </a:lnTo>
                    <a:lnTo>
                      <a:pt x="89" y="821"/>
                    </a:lnTo>
                    <a:lnTo>
                      <a:pt x="97" y="918"/>
                    </a:lnTo>
                    <a:lnTo>
                      <a:pt x="106" y="997"/>
                    </a:lnTo>
                    <a:lnTo>
                      <a:pt x="124" y="1077"/>
                    </a:lnTo>
                    <a:lnTo>
                      <a:pt x="150" y="1147"/>
                    </a:lnTo>
                    <a:lnTo>
                      <a:pt x="186" y="1218"/>
                    </a:lnTo>
                    <a:lnTo>
                      <a:pt x="230" y="1280"/>
                    </a:lnTo>
                    <a:lnTo>
                      <a:pt x="283" y="1333"/>
                    </a:lnTo>
                    <a:lnTo>
                      <a:pt x="336" y="1376"/>
                    </a:lnTo>
                    <a:lnTo>
                      <a:pt x="397" y="1420"/>
                    </a:lnTo>
                    <a:lnTo>
                      <a:pt x="468" y="1464"/>
                    </a:lnTo>
                    <a:lnTo>
                      <a:pt x="547" y="1499"/>
                    </a:lnTo>
                    <a:lnTo>
                      <a:pt x="627" y="1535"/>
                    </a:lnTo>
                    <a:lnTo>
                      <a:pt x="812" y="1605"/>
                    </a:lnTo>
                    <a:lnTo>
                      <a:pt x="1024" y="1658"/>
                    </a:lnTo>
                    <a:lnTo>
                      <a:pt x="1024" y="1658"/>
                    </a:lnTo>
                    <a:lnTo>
                      <a:pt x="1199" y="1702"/>
                    </a:lnTo>
                    <a:lnTo>
                      <a:pt x="1341" y="1746"/>
                    </a:lnTo>
                    <a:lnTo>
                      <a:pt x="1455" y="1791"/>
                    </a:lnTo>
                    <a:lnTo>
                      <a:pt x="1535" y="1843"/>
                    </a:lnTo>
                    <a:lnTo>
                      <a:pt x="1588" y="1896"/>
                    </a:lnTo>
                    <a:lnTo>
                      <a:pt x="1632" y="1949"/>
                    </a:lnTo>
                    <a:lnTo>
                      <a:pt x="1649" y="2011"/>
                    </a:lnTo>
                    <a:lnTo>
                      <a:pt x="1658" y="2082"/>
                    </a:lnTo>
                    <a:lnTo>
                      <a:pt x="1658" y="2091"/>
                    </a:lnTo>
                    <a:lnTo>
                      <a:pt x="1658" y="2091"/>
                    </a:lnTo>
                    <a:lnTo>
                      <a:pt x="1649" y="2170"/>
                    </a:lnTo>
                    <a:lnTo>
                      <a:pt x="1623" y="2232"/>
                    </a:lnTo>
                    <a:lnTo>
                      <a:pt x="1579" y="2294"/>
                    </a:lnTo>
                    <a:lnTo>
                      <a:pt x="1517" y="2346"/>
                    </a:lnTo>
                    <a:lnTo>
                      <a:pt x="1447" y="2391"/>
                    </a:lnTo>
                    <a:lnTo>
                      <a:pt x="1367" y="2417"/>
                    </a:lnTo>
                    <a:lnTo>
                      <a:pt x="1270" y="2435"/>
                    </a:lnTo>
                    <a:lnTo>
                      <a:pt x="1155" y="2444"/>
                    </a:lnTo>
                    <a:lnTo>
                      <a:pt x="1155" y="2444"/>
                    </a:lnTo>
                    <a:lnTo>
                      <a:pt x="1049" y="2444"/>
                    </a:lnTo>
                    <a:lnTo>
                      <a:pt x="945" y="2426"/>
                    </a:lnTo>
                    <a:lnTo>
                      <a:pt x="839" y="2399"/>
                    </a:lnTo>
                    <a:lnTo>
                      <a:pt x="742" y="2373"/>
                    </a:lnTo>
                    <a:lnTo>
                      <a:pt x="644" y="2329"/>
                    </a:lnTo>
                    <a:lnTo>
                      <a:pt x="556" y="2276"/>
                    </a:lnTo>
                    <a:lnTo>
                      <a:pt x="468" y="2223"/>
                    </a:lnTo>
                    <a:lnTo>
                      <a:pt x="380" y="2161"/>
                    </a:lnTo>
                    <a:lnTo>
                      <a:pt x="380" y="2161"/>
                    </a:lnTo>
                    <a:lnTo>
                      <a:pt x="353" y="2144"/>
                    </a:lnTo>
                    <a:lnTo>
                      <a:pt x="318" y="2126"/>
                    </a:lnTo>
                    <a:lnTo>
                      <a:pt x="283" y="2117"/>
                    </a:lnTo>
                    <a:lnTo>
                      <a:pt x="230" y="2117"/>
                    </a:lnTo>
                    <a:lnTo>
                      <a:pt x="230" y="2117"/>
                    </a:lnTo>
                    <a:lnTo>
                      <a:pt x="186" y="2117"/>
                    </a:lnTo>
                    <a:lnTo>
                      <a:pt x="141" y="2135"/>
                    </a:lnTo>
                    <a:lnTo>
                      <a:pt x="106" y="2152"/>
                    </a:lnTo>
                    <a:lnTo>
                      <a:pt x="71" y="2179"/>
                    </a:lnTo>
                    <a:lnTo>
                      <a:pt x="44" y="2214"/>
                    </a:lnTo>
                    <a:lnTo>
                      <a:pt x="18" y="2249"/>
                    </a:lnTo>
                    <a:lnTo>
                      <a:pt x="9" y="2294"/>
                    </a:lnTo>
                    <a:lnTo>
                      <a:pt x="0" y="2338"/>
                    </a:lnTo>
                    <a:lnTo>
                      <a:pt x="0" y="2338"/>
                    </a:lnTo>
                    <a:lnTo>
                      <a:pt x="9" y="2399"/>
                    </a:lnTo>
                    <a:lnTo>
                      <a:pt x="27" y="2452"/>
                    </a:lnTo>
                    <a:lnTo>
                      <a:pt x="62" y="2496"/>
                    </a:lnTo>
                    <a:lnTo>
                      <a:pt x="97" y="2532"/>
                    </a:lnTo>
                    <a:lnTo>
                      <a:pt x="97" y="2532"/>
                    </a:lnTo>
                    <a:lnTo>
                      <a:pt x="212" y="2611"/>
                    </a:lnTo>
                    <a:lnTo>
                      <a:pt x="336" y="2682"/>
                    </a:lnTo>
                    <a:lnTo>
                      <a:pt x="468" y="2744"/>
                    </a:lnTo>
                    <a:lnTo>
                      <a:pt x="600" y="2788"/>
                    </a:lnTo>
                    <a:lnTo>
                      <a:pt x="733" y="2832"/>
                    </a:lnTo>
                    <a:lnTo>
                      <a:pt x="865" y="2858"/>
                    </a:lnTo>
                    <a:lnTo>
                      <a:pt x="1006" y="2876"/>
                    </a:lnTo>
                    <a:lnTo>
                      <a:pt x="1146" y="2885"/>
                    </a:lnTo>
                    <a:lnTo>
                      <a:pt x="1146" y="2885"/>
                    </a:lnTo>
                    <a:lnTo>
                      <a:pt x="1252" y="2876"/>
                    </a:lnTo>
                    <a:lnTo>
                      <a:pt x="1358" y="2867"/>
                    </a:lnTo>
                    <a:lnTo>
                      <a:pt x="1455" y="2849"/>
                    </a:lnTo>
                    <a:lnTo>
                      <a:pt x="1552" y="2823"/>
                    </a:lnTo>
                    <a:lnTo>
                      <a:pt x="1641" y="2797"/>
                    </a:lnTo>
                    <a:lnTo>
                      <a:pt x="1720" y="2752"/>
                    </a:lnTo>
                    <a:lnTo>
                      <a:pt x="1799" y="2708"/>
                    </a:lnTo>
                    <a:lnTo>
                      <a:pt x="1870" y="2655"/>
                    </a:lnTo>
                    <a:lnTo>
                      <a:pt x="1932" y="2602"/>
                    </a:lnTo>
                    <a:lnTo>
                      <a:pt x="1985" y="2541"/>
                    </a:lnTo>
                    <a:lnTo>
                      <a:pt x="2029" y="2470"/>
                    </a:lnTo>
                    <a:lnTo>
                      <a:pt x="2073" y="2399"/>
                    </a:lnTo>
                    <a:lnTo>
                      <a:pt x="2108" y="2320"/>
                    </a:lnTo>
                    <a:lnTo>
                      <a:pt x="2126" y="2232"/>
                    </a:lnTo>
                    <a:lnTo>
                      <a:pt x="2144" y="2144"/>
                    </a:lnTo>
                    <a:lnTo>
                      <a:pt x="2144" y="2046"/>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5" name="Freeform 21">
                <a:extLst>
                  <a:ext uri="{FF2B5EF4-FFF2-40B4-BE49-F238E27FC236}">
                    <a16:creationId xmlns:a16="http://schemas.microsoft.com/office/drawing/2014/main" id="{163C0C05-18EF-6843-8733-AE4C8F65B546}"/>
                  </a:ext>
                </a:extLst>
              </p:cNvPr>
              <p:cNvSpPr>
                <a:spLocks noChangeArrowheads="1"/>
              </p:cNvSpPr>
              <p:nvPr/>
            </p:nvSpPr>
            <p:spPr bwMode="auto">
              <a:xfrm>
                <a:off x="5635625" y="3336925"/>
                <a:ext cx="871538" cy="1019175"/>
              </a:xfrm>
              <a:custGeom>
                <a:avLst/>
                <a:gdLst>
                  <a:gd name="T0" fmla="*/ 0 w 2419"/>
                  <a:gd name="T1" fmla="*/ 2602 h 2832"/>
                  <a:gd name="T2" fmla="*/ 17 w 2419"/>
                  <a:gd name="T3" fmla="*/ 2699 h 2832"/>
                  <a:gd name="T4" fmla="*/ 70 w 2419"/>
                  <a:gd name="T5" fmla="*/ 2770 h 2832"/>
                  <a:gd name="T6" fmla="*/ 141 w 2419"/>
                  <a:gd name="T7" fmla="*/ 2814 h 2832"/>
                  <a:gd name="T8" fmla="*/ 220 w 2419"/>
                  <a:gd name="T9" fmla="*/ 2831 h 2832"/>
                  <a:gd name="T10" fmla="*/ 291 w 2419"/>
                  <a:gd name="T11" fmla="*/ 2822 h 2832"/>
                  <a:gd name="T12" fmla="*/ 414 w 2419"/>
                  <a:gd name="T13" fmla="*/ 2752 h 2832"/>
                  <a:gd name="T14" fmla="*/ 1200 w 2419"/>
                  <a:gd name="T15" fmla="*/ 1737 h 2832"/>
                  <a:gd name="T16" fmla="*/ 1950 w 2419"/>
                  <a:gd name="T17" fmla="*/ 2717 h 2832"/>
                  <a:gd name="T18" fmla="*/ 2047 w 2419"/>
                  <a:gd name="T19" fmla="*/ 2805 h 2832"/>
                  <a:gd name="T20" fmla="*/ 2179 w 2419"/>
                  <a:gd name="T21" fmla="*/ 2831 h 2832"/>
                  <a:gd name="T22" fmla="*/ 2224 w 2419"/>
                  <a:gd name="T23" fmla="*/ 2831 h 2832"/>
                  <a:gd name="T24" fmla="*/ 2312 w 2419"/>
                  <a:gd name="T25" fmla="*/ 2796 h 2832"/>
                  <a:gd name="T26" fmla="*/ 2382 w 2419"/>
                  <a:gd name="T27" fmla="*/ 2725 h 2832"/>
                  <a:gd name="T28" fmla="*/ 2418 w 2419"/>
                  <a:gd name="T29" fmla="*/ 2646 h 2832"/>
                  <a:gd name="T30" fmla="*/ 2418 w 2419"/>
                  <a:gd name="T31" fmla="*/ 2593 h 2832"/>
                  <a:gd name="T32" fmla="*/ 2400 w 2419"/>
                  <a:gd name="T33" fmla="*/ 2496 h 2832"/>
                  <a:gd name="T34" fmla="*/ 2347 w 2419"/>
                  <a:gd name="T35" fmla="*/ 2408 h 2832"/>
                  <a:gd name="T36" fmla="*/ 2303 w 2419"/>
                  <a:gd name="T37" fmla="*/ 406 h 2832"/>
                  <a:gd name="T38" fmla="*/ 2338 w 2419"/>
                  <a:gd name="T39" fmla="*/ 361 h 2832"/>
                  <a:gd name="T40" fmla="*/ 2374 w 2419"/>
                  <a:gd name="T41" fmla="*/ 273 h 2832"/>
                  <a:gd name="T42" fmla="*/ 2382 w 2419"/>
                  <a:gd name="T43" fmla="*/ 220 h 2832"/>
                  <a:gd name="T44" fmla="*/ 2365 w 2419"/>
                  <a:gd name="T45" fmla="*/ 123 h 2832"/>
                  <a:gd name="T46" fmla="*/ 2312 w 2419"/>
                  <a:gd name="T47" fmla="*/ 53 h 2832"/>
                  <a:gd name="T48" fmla="*/ 2241 w 2419"/>
                  <a:gd name="T49" fmla="*/ 8 h 2832"/>
                  <a:gd name="T50" fmla="*/ 2153 w 2419"/>
                  <a:gd name="T51" fmla="*/ 0 h 2832"/>
                  <a:gd name="T52" fmla="*/ 2082 w 2419"/>
                  <a:gd name="T53" fmla="*/ 8 h 2832"/>
                  <a:gd name="T54" fmla="*/ 1968 w 2419"/>
                  <a:gd name="T55" fmla="*/ 70 h 2832"/>
                  <a:gd name="T56" fmla="*/ 1218 w 2419"/>
                  <a:gd name="T57" fmla="*/ 1050 h 2832"/>
                  <a:gd name="T58" fmla="*/ 512 w 2419"/>
                  <a:gd name="T59" fmla="*/ 114 h 2832"/>
                  <a:gd name="T60" fmla="*/ 414 w 2419"/>
                  <a:gd name="T61" fmla="*/ 26 h 2832"/>
                  <a:gd name="T62" fmla="*/ 282 w 2419"/>
                  <a:gd name="T63" fmla="*/ 0 h 2832"/>
                  <a:gd name="T64" fmla="*/ 238 w 2419"/>
                  <a:gd name="T65" fmla="*/ 0 h 2832"/>
                  <a:gd name="T66" fmla="*/ 150 w 2419"/>
                  <a:gd name="T67" fmla="*/ 35 h 2832"/>
                  <a:gd name="T68" fmla="*/ 79 w 2419"/>
                  <a:gd name="T69" fmla="*/ 97 h 2832"/>
                  <a:gd name="T70" fmla="*/ 44 w 2419"/>
                  <a:gd name="T71" fmla="*/ 185 h 2832"/>
                  <a:gd name="T72" fmla="*/ 44 w 2419"/>
                  <a:gd name="T73" fmla="*/ 238 h 2832"/>
                  <a:gd name="T74" fmla="*/ 62 w 2419"/>
                  <a:gd name="T75" fmla="*/ 335 h 2832"/>
                  <a:gd name="T76" fmla="*/ 114 w 2419"/>
                  <a:gd name="T77" fmla="*/ 423 h 2832"/>
                  <a:gd name="T78" fmla="*/ 70 w 2419"/>
                  <a:gd name="T79" fmla="*/ 2425 h 2832"/>
                  <a:gd name="T80" fmla="*/ 44 w 2419"/>
                  <a:gd name="T81" fmla="*/ 2469 h 2832"/>
                  <a:gd name="T82" fmla="*/ 0 w 2419"/>
                  <a:gd name="T83" fmla="*/ 2558 h 2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19" h="2832">
                    <a:moveTo>
                      <a:pt x="0" y="2602"/>
                    </a:moveTo>
                    <a:lnTo>
                      <a:pt x="0" y="2602"/>
                    </a:lnTo>
                    <a:lnTo>
                      <a:pt x="0" y="2655"/>
                    </a:lnTo>
                    <a:lnTo>
                      <a:pt x="17" y="2699"/>
                    </a:lnTo>
                    <a:lnTo>
                      <a:pt x="35" y="2743"/>
                    </a:lnTo>
                    <a:lnTo>
                      <a:pt x="70" y="2770"/>
                    </a:lnTo>
                    <a:lnTo>
                      <a:pt x="97" y="2796"/>
                    </a:lnTo>
                    <a:lnTo>
                      <a:pt x="141" y="2814"/>
                    </a:lnTo>
                    <a:lnTo>
                      <a:pt x="176" y="2831"/>
                    </a:lnTo>
                    <a:lnTo>
                      <a:pt x="220" y="2831"/>
                    </a:lnTo>
                    <a:lnTo>
                      <a:pt x="220" y="2831"/>
                    </a:lnTo>
                    <a:lnTo>
                      <a:pt x="291" y="2822"/>
                    </a:lnTo>
                    <a:lnTo>
                      <a:pt x="353" y="2796"/>
                    </a:lnTo>
                    <a:lnTo>
                      <a:pt x="414" y="2752"/>
                    </a:lnTo>
                    <a:lnTo>
                      <a:pt x="459" y="2699"/>
                    </a:lnTo>
                    <a:lnTo>
                      <a:pt x="1200" y="1737"/>
                    </a:lnTo>
                    <a:lnTo>
                      <a:pt x="1950" y="2717"/>
                    </a:lnTo>
                    <a:lnTo>
                      <a:pt x="1950" y="2717"/>
                    </a:lnTo>
                    <a:lnTo>
                      <a:pt x="1994" y="2770"/>
                    </a:lnTo>
                    <a:lnTo>
                      <a:pt x="2047" y="2805"/>
                    </a:lnTo>
                    <a:lnTo>
                      <a:pt x="2109" y="2822"/>
                    </a:lnTo>
                    <a:lnTo>
                      <a:pt x="2179" y="2831"/>
                    </a:lnTo>
                    <a:lnTo>
                      <a:pt x="2179" y="2831"/>
                    </a:lnTo>
                    <a:lnTo>
                      <a:pt x="2224" y="2831"/>
                    </a:lnTo>
                    <a:lnTo>
                      <a:pt x="2276" y="2814"/>
                    </a:lnTo>
                    <a:lnTo>
                      <a:pt x="2312" y="2796"/>
                    </a:lnTo>
                    <a:lnTo>
                      <a:pt x="2347" y="2761"/>
                    </a:lnTo>
                    <a:lnTo>
                      <a:pt x="2382" y="2725"/>
                    </a:lnTo>
                    <a:lnTo>
                      <a:pt x="2400" y="2690"/>
                    </a:lnTo>
                    <a:lnTo>
                      <a:pt x="2418" y="2646"/>
                    </a:lnTo>
                    <a:lnTo>
                      <a:pt x="2418" y="2593"/>
                    </a:lnTo>
                    <a:lnTo>
                      <a:pt x="2418" y="2593"/>
                    </a:lnTo>
                    <a:lnTo>
                      <a:pt x="2418" y="2540"/>
                    </a:lnTo>
                    <a:lnTo>
                      <a:pt x="2400" y="2496"/>
                    </a:lnTo>
                    <a:lnTo>
                      <a:pt x="2374" y="2452"/>
                    </a:lnTo>
                    <a:lnTo>
                      <a:pt x="2347" y="2408"/>
                    </a:lnTo>
                    <a:lnTo>
                      <a:pt x="1518" y="1384"/>
                    </a:lnTo>
                    <a:lnTo>
                      <a:pt x="2303" y="406"/>
                    </a:lnTo>
                    <a:lnTo>
                      <a:pt x="2303" y="406"/>
                    </a:lnTo>
                    <a:lnTo>
                      <a:pt x="2338" y="361"/>
                    </a:lnTo>
                    <a:lnTo>
                      <a:pt x="2365" y="317"/>
                    </a:lnTo>
                    <a:lnTo>
                      <a:pt x="2374" y="273"/>
                    </a:lnTo>
                    <a:lnTo>
                      <a:pt x="2382" y="220"/>
                    </a:lnTo>
                    <a:lnTo>
                      <a:pt x="2382" y="220"/>
                    </a:lnTo>
                    <a:lnTo>
                      <a:pt x="2374" y="167"/>
                    </a:lnTo>
                    <a:lnTo>
                      <a:pt x="2365" y="123"/>
                    </a:lnTo>
                    <a:lnTo>
                      <a:pt x="2338" y="88"/>
                    </a:lnTo>
                    <a:lnTo>
                      <a:pt x="2312" y="53"/>
                    </a:lnTo>
                    <a:lnTo>
                      <a:pt x="2276" y="35"/>
                    </a:lnTo>
                    <a:lnTo>
                      <a:pt x="2241" y="8"/>
                    </a:lnTo>
                    <a:lnTo>
                      <a:pt x="2197" y="0"/>
                    </a:lnTo>
                    <a:lnTo>
                      <a:pt x="2153" y="0"/>
                    </a:lnTo>
                    <a:lnTo>
                      <a:pt x="2153" y="0"/>
                    </a:lnTo>
                    <a:lnTo>
                      <a:pt x="2082" y="8"/>
                    </a:lnTo>
                    <a:lnTo>
                      <a:pt x="2021" y="35"/>
                    </a:lnTo>
                    <a:lnTo>
                      <a:pt x="1968" y="70"/>
                    </a:lnTo>
                    <a:lnTo>
                      <a:pt x="1915" y="132"/>
                    </a:lnTo>
                    <a:lnTo>
                      <a:pt x="1218" y="1050"/>
                    </a:lnTo>
                    <a:lnTo>
                      <a:pt x="512" y="114"/>
                    </a:lnTo>
                    <a:lnTo>
                      <a:pt x="512" y="114"/>
                    </a:lnTo>
                    <a:lnTo>
                      <a:pt x="467" y="61"/>
                    </a:lnTo>
                    <a:lnTo>
                      <a:pt x="414" y="26"/>
                    </a:lnTo>
                    <a:lnTo>
                      <a:pt x="353" y="0"/>
                    </a:lnTo>
                    <a:lnTo>
                      <a:pt x="282" y="0"/>
                    </a:lnTo>
                    <a:lnTo>
                      <a:pt x="282" y="0"/>
                    </a:lnTo>
                    <a:lnTo>
                      <a:pt x="238" y="0"/>
                    </a:lnTo>
                    <a:lnTo>
                      <a:pt x="185" y="17"/>
                    </a:lnTo>
                    <a:lnTo>
                      <a:pt x="150" y="35"/>
                    </a:lnTo>
                    <a:lnTo>
                      <a:pt x="114" y="61"/>
                    </a:lnTo>
                    <a:lnTo>
                      <a:pt x="79" y="97"/>
                    </a:lnTo>
                    <a:lnTo>
                      <a:pt x="62" y="141"/>
                    </a:lnTo>
                    <a:lnTo>
                      <a:pt x="44" y="185"/>
                    </a:lnTo>
                    <a:lnTo>
                      <a:pt x="44" y="238"/>
                    </a:lnTo>
                    <a:lnTo>
                      <a:pt x="44" y="238"/>
                    </a:lnTo>
                    <a:lnTo>
                      <a:pt x="44" y="282"/>
                    </a:lnTo>
                    <a:lnTo>
                      <a:pt x="62" y="335"/>
                    </a:lnTo>
                    <a:lnTo>
                      <a:pt x="88" y="379"/>
                    </a:lnTo>
                    <a:lnTo>
                      <a:pt x="114" y="423"/>
                    </a:lnTo>
                    <a:lnTo>
                      <a:pt x="900" y="1393"/>
                    </a:lnTo>
                    <a:lnTo>
                      <a:pt x="70" y="2425"/>
                    </a:lnTo>
                    <a:lnTo>
                      <a:pt x="70" y="2425"/>
                    </a:lnTo>
                    <a:lnTo>
                      <a:pt x="44" y="2469"/>
                    </a:lnTo>
                    <a:lnTo>
                      <a:pt x="17" y="2514"/>
                    </a:lnTo>
                    <a:lnTo>
                      <a:pt x="0" y="2558"/>
                    </a:lnTo>
                    <a:lnTo>
                      <a:pt x="0" y="260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grpSp>
      </p:grpSp>
      <p:sp>
        <p:nvSpPr>
          <p:cNvPr id="83" name="Rectangle 82">
            <a:extLst>
              <a:ext uri="{FF2B5EF4-FFF2-40B4-BE49-F238E27FC236}">
                <a16:creationId xmlns:a16="http://schemas.microsoft.com/office/drawing/2014/main" id="{755E12D4-1615-844D-8FD5-8E42D576FDC0}"/>
              </a:ext>
            </a:extLst>
          </p:cNvPr>
          <p:cNvSpPr/>
          <p:nvPr/>
        </p:nvSpPr>
        <p:spPr>
          <a:xfrm>
            <a:off x="5967011" y="1679601"/>
            <a:ext cx="1523174" cy="369332"/>
          </a:xfrm>
          <a:prstGeom prst="rect">
            <a:avLst/>
          </a:prstGeom>
        </p:spPr>
        <p:txBody>
          <a:bodyPr wrap="none">
            <a:spAutoFit/>
          </a:bodyPr>
          <a:lstStyle/>
          <a:p>
            <a:r>
              <a:rPr lang="en-US" err="1">
                <a:solidFill>
                  <a:schemeClr val="tx2"/>
                </a:solidFill>
              </a:rPr>
              <a:t>vCenter</a:t>
            </a:r>
            <a:r>
              <a:rPr lang="en-US">
                <a:solidFill>
                  <a:schemeClr val="tx2"/>
                </a:solidFill>
              </a:rPr>
              <a:t> GUI</a:t>
            </a:r>
            <a:endParaRPr lang="en-GB"/>
          </a:p>
        </p:txBody>
      </p:sp>
      <p:grpSp>
        <p:nvGrpSpPr>
          <p:cNvPr id="111" name="Group 110">
            <a:extLst>
              <a:ext uri="{FF2B5EF4-FFF2-40B4-BE49-F238E27FC236}">
                <a16:creationId xmlns:a16="http://schemas.microsoft.com/office/drawing/2014/main" id="{83055B87-D98A-C843-97E5-1062E6E91FA2}"/>
              </a:ext>
            </a:extLst>
          </p:cNvPr>
          <p:cNvGrpSpPr/>
          <p:nvPr/>
        </p:nvGrpSpPr>
        <p:grpSpPr>
          <a:xfrm>
            <a:off x="5536465" y="1607703"/>
            <a:ext cx="473747" cy="473747"/>
            <a:chOff x="7466013" y="1371441"/>
            <a:chExt cx="1828959" cy="1828959"/>
          </a:xfrm>
        </p:grpSpPr>
        <p:sp>
          <p:nvSpPr>
            <p:cNvPr id="109" name="Oval 108">
              <a:extLst>
                <a:ext uri="{FF2B5EF4-FFF2-40B4-BE49-F238E27FC236}">
                  <a16:creationId xmlns:a16="http://schemas.microsoft.com/office/drawing/2014/main" id="{1EC3AE85-97DE-5341-83E8-7690C90F6AC8}"/>
                </a:ext>
              </a:extLst>
            </p:cNvPr>
            <p:cNvSpPr/>
            <p:nvPr/>
          </p:nvSpPr>
          <p:spPr>
            <a:xfrm>
              <a:off x="7466013" y="1371441"/>
              <a:ext cx="1828959" cy="1828959"/>
            </a:xfrm>
            <a:prstGeom prst="ellipse">
              <a:avLst/>
            </a:prstGeom>
            <a:solidFill>
              <a:schemeClr val="accent1"/>
            </a:solidFill>
            <a:ln>
              <a:noFill/>
            </a:ln>
            <a:effectLst/>
          </p:spPr>
          <p:txBody>
            <a:bodyPr vert="horz" wrap="square" lIns="0" tIns="0" rIns="0" bIns="0" numCol="1" anchor="ctr" anchorCtr="0" compatLnSpc="1">
              <a:prstTxWarp prst="textNoShape">
                <a:avLst/>
              </a:prstTxWarp>
            </a:bodyPr>
            <a:lstStyle/>
            <a:p>
              <a:pPr lvl="0" algn="ctr"/>
              <a:endParaRPr lang="en-US">
                <a:solidFill>
                  <a:schemeClr val="bg1"/>
                </a:solidFill>
              </a:endParaRPr>
            </a:p>
          </p:txBody>
        </p:sp>
        <p:pic>
          <p:nvPicPr>
            <p:cNvPr id="110" name="Graphic 109">
              <a:extLst>
                <a:ext uri="{FF2B5EF4-FFF2-40B4-BE49-F238E27FC236}">
                  <a16:creationId xmlns:a16="http://schemas.microsoft.com/office/drawing/2014/main" id="{C10EDCD8-E531-0942-954E-D2FD04977903}"/>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7883526" y="1789113"/>
              <a:ext cx="993774" cy="993774"/>
            </a:xfrm>
            <a:prstGeom prst="rect">
              <a:avLst/>
            </a:prstGeom>
          </p:spPr>
        </p:pic>
      </p:grpSp>
      <p:graphicFrame>
        <p:nvGraphicFramePr>
          <p:cNvPr id="113" name="Content Placeholder 5">
            <a:extLst>
              <a:ext uri="{FF2B5EF4-FFF2-40B4-BE49-F238E27FC236}">
                <a16:creationId xmlns:a16="http://schemas.microsoft.com/office/drawing/2014/main" id="{9E52BE89-3E6A-4743-BD99-5F263D8D3930}"/>
              </a:ext>
            </a:extLst>
          </p:cNvPr>
          <p:cNvGraphicFramePr>
            <a:graphicFrameLocks/>
          </p:cNvGraphicFramePr>
          <p:nvPr>
            <p:extLst>
              <p:ext uri="{D42A27DB-BD31-4B8C-83A1-F6EECF244321}">
                <p14:modId xmlns:p14="http://schemas.microsoft.com/office/powerpoint/2010/main" val="4112828232"/>
              </p:ext>
            </p:extLst>
          </p:nvPr>
        </p:nvGraphicFramePr>
        <p:xfrm>
          <a:off x="5052990" y="3720022"/>
          <a:ext cx="5698248" cy="2465832"/>
        </p:xfrm>
        <a:graphic>
          <a:graphicData uri="http://schemas.openxmlformats.org/drawingml/2006/table">
            <a:tbl>
              <a:tblPr firstRow="1" bandRow="1">
                <a:tableStyleId>{EB9631B5-78F2-41C9-869B-9F39066F8104}</a:tableStyleId>
              </a:tblPr>
              <a:tblGrid>
                <a:gridCol w="2234196">
                  <a:extLst>
                    <a:ext uri="{9D8B030D-6E8A-4147-A177-3AD203B41FA5}">
                      <a16:colId xmlns:a16="http://schemas.microsoft.com/office/drawing/2014/main" val="2214284477"/>
                    </a:ext>
                  </a:extLst>
                </a:gridCol>
                <a:gridCol w="3464052">
                  <a:extLst>
                    <a:ext uri="{9D8B030D-6E8A-4147-A177-3AD203B41FA5}">
                      <a16:colId xmlns:a16="http://schemas.microsoft.com/office/drawing/2014/main" val="1951745682"/>
                    </a:ext>
                  </a:extLst>
                </a:gridCol>
              </a:tblGrid>
              <a:tr h="411060">
                <a:tc>
                  <a:txBody>
                    <a:bodyPr/>
                    <a:lstStyle/>
                    <a:p>
                      <a:pPr algn="l"/>
                      <a:r>
                        <a:rPr lang="en-US" sz="1200"/>
                        <a:t>NSX Configure VXLAN -</a:t>
                      </a:r>
                    </a:p>
                    <a:p>
                      <a:pPr algn="l"/>
                      <a:r>
                        <a:rPr lang="en-US" sz="1200"/>
                        <a:t>VTEP Teaming Options</a:t>
                      </a:r>
                    </a:p>
                  </a:txBody>
                  <a:tcPr marL="182880" marR="182880" marT="109728" marB="100584" anchor="ctr">
                    <a:lnL>
                      <a:noFill/>
                    </a:lnL>
                    <a:lnR>
                      <a:noFill/>
                    </a:lnR>
                    <a:lnT w="25400" cmpd="sng">
                      <a:noFill/>
                    </a:lnT>
                    <a:lnB w="381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l"/>
                      <a:r>
                        <a:rPr lang="en-US" sz="1200" err="1"/>
                        <a:t>vCenter</a:t>
                      </a:r>
                      <a:r>
                        <a:rPr lang="en-US" sz="1200"/>
                        <a:t> Port Group Teaming Options</a:t>
                      </a:r>
                    </a:p>
                  </a:txBody>
                  <a:tcPr marL="182880" marR="182880" marT="109728" marB="100584" anchor="ctr">
                    <a:lnL>
                      <a:noFill/>
                    </a:lnL>
                    <a:lnR>
                      <a:noFill/>
                    </a:lnR>
                    <a:lnT w="25400" cmpd="sng">
                      <a:noFill/>
                    </a:lnT>
                    <a:lnB w="381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extLst>
                  <a:ext uri="{0D108BD9-81ED-4DB2-BD59-A6C34878D82A}">
                    <a16:rowId xmlns:a16="http://schemas.microsoft.com/office/drawing/2014/main" val="980836600"/>
                  </a:ext>
                </a:extLst>
              </a:tr>
              <a:tr h="0">
                <a:tc>
                  <a:txBody>
                    <a:bodyPr/>
                    <a:lstStyle/>
                    <a:p>
                      <a:r>
                        <a:rPr lang="en-US" sz="1100">
                          <a:solidFill>
                            <a:schemeClr val="tx2"/>
                          </a:solidFill>
                        </a:rPr>
                        <a:t>Fail Over</a:t>
                      </a:r>
                    </a:p>
                  </a:txBody>
                  <a:tcPr marL="182880" marR="182880" marT="109728" marB="100584">
                    <a:lnL>
                      <a:noFill/>
                    </a:lnL>
                    <a:lnR w="38100" cap="flat" cmpd="sng" algn="ctr">
                      <a:noFill/>
                      <a:prstDash val="solid"/>
                      <a:round/>
                      <a:headEnd type="none" w="med" len="med"/>
                      <a:tailEnd type="none" w="med" len="med"/>
                    </a:lnR>
                    <a:lnT w="38100" cap="flat" cmpd="sng" algn="ctr">
                      <a:solidFill>
                        <a:schemeClr val="accent2"/>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r>
                        <a:rPr lang="en-US" sz="1100" kern="1200">
                          <a:solidFill>
                            <a:schemeClr val="tx2"/>
                          </a:solidFill>
                          <a:latin typeface="+mn-lt"/>
                          <a:ea typeface="+mn-ea"/>
                          <a:cs typeface="+mn-cs"/>
                        </a:rPr>
                        <a:t>Use explicit failover order</a:t>
                      </a:r>
                    </a:p>
                  </a:txBody>
                  <a:tcPr marL="182880" marR="182880" marT="109728" marB="100584">
                    <a:lnL w="38100" cap="flat" cmpd="sng" algn="ctr">
                      <a:noFill/>
                      <a:prstDash val="solid"/>
                      <a:round/>
                      <a:headEnd type="none" w="med" len="med"/>
                      <a:tailEnd type="none" w="med" len="med"/>
                    </a:lnL>
                    <a:lnR w="38100" cap="flat" cmpd="sng" algn="ctr">
                      <a:noFill/>
                      <a:prstDash val="solid"/>
                      <a:round/>
                      <a:headEnd type="none" w="med" len="med"/>
                      <a:tailEnd type="none" w="med" len="med"/>
                    </a:lnR>
                    <a:lnT w="38100" cap="flat" cmpd="sng" algn="ctr">
                      <a:solidFill>
                        <a:schemeClr val="accent2"/>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4829189"/>
                  </a:ext>
                </a:extLst>
              </a:tr>
              <a:tr h="0">
                <a:tc>
                  <a:txBody>
                    <a:bodyPr/>
                    <a:lstStyle/>
                    <a:p>
                      <a:r>
                        <a:rPr lang="en-US" sz="1100">
                          <a:solidFill>
                            <a:schemeClr val="tx2"/>
                          </a:solidFill>
                        </a:rPr>
                        <a:t>Static </a:t>
                      </a:r>
                      <a:r>
                        <a:rPr lang="en-US" sz="1100" err="1">
                          <a:solidFill>
                            <a:schemeClr val="tx2"/>
                          </a:solidFill>
                        </a:rPr>
                        <a:t>Etherchannel</a:t>
                      </a:r>
                      <a:endParaRPr lang="en-US" sz="1100">
                        <a:solidFill>
                          <a:schemeClr val="tx2"/>
                        </a:solidFill>
                      </a:endParaRPr>
                    </a:p>
                  </a:txBody>
                  <a:tcPr marL="182880" marR="182880" marT="109728" marB="100584">
                    <a:lnL>
                      <a:noFill/>
                    </a:lnL>
                    <a:lnR w="381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l"/>
                      <a:r>
                        <a:rPr lang="en-US" sz="1100" kern="1200">
                          <a:solidFill>
                            <a:schemeClr val="tx2"/>
                          </a:solidFill>
                          <a:latin typeface="+mn-lt"/>
                          <a:ea typeface="+mn-ea"/>
                          <a:cs typeface="+mn-cs"/>
                        </a:rPr>
                        <a:t>Route based on IP hash</a:t>
                      </a:r>
                    </a:p>
                  </a:txBody>
                  <a:tcPr marL="182880" marR="182880" marT="109728" marB="100584">
                    <a:lnL w="38100" cap="flat" cmpd="sng" algn="ctr">
                      <a:noFill/>
                      <a:prstDash val="solid"/>
                      <a:round/>
                      <a:headEnd type="none" w="med" len="med"/>
                      <a:tailEnd type="none" w="med" len="med"/>
                    </a:lnL>
                    <a:lnR w="381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4096574584"/>
                  </a:ext>
                </a:extLst>
              </a:tr>
              <a:tr h="0">
                <a:tc>
                  <a:txBody>
                    <a:bodyPr/>
                    <a:lstStyle/>
                    <a:p>
                      <a:r>
                        <a:rPr lang="en-US" sz="1100">
                          <a:solidFill>
                            <a:schemeClr val="tx2"/>
                          </a:solidFill>
                        </a:rPr>
                        <a:t>Enhanced LACP</a:t>
                      </a:r>
                    </a:p>
                  </a:txBody>
                  <a:tcPr marL="182880" marR="182880" marT="109728" marB="100584">
                    <a:lnL>
                      <a:noFill/>
                    </a:lnL>
                    <a:lnR w="381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100" b="1" u="sng" kern="1200" dirty="0" err="1">
                          <a:solidFill>
                            <a:schemeClr val="tx2"/>
                          </a:solidFill>
                          <a:latin typeface="+mn-lt"/>
                          <a:ea typeface="+mn-ea"/>
                          <a:cs typeface="+mn-cs"/>
                        </a:rPr>
                        <a:t>vDS</a:t>
                      </a:r>
                      <a:r>
                        <a:rPr lang="en-US" sz="1100" b="1" u="sng" kern="1200" dirty="0">
                          <a:solidFill>
                            <a:schemeClr val="tx2"/>
                          </a:solidFill>
                          <a:latin typeface="+mn-lt"/>
                          <a:ea typeface="+mn-ea"/>
                          <a:cs typeface="+mn-cs"/>
                        </a:rPr>
                        <a:t> Level Setting</a:t>
                      </a:r>
                    </a:p>
                  </a:txBody>
                  <a:tcPr marL="182880" marR="182880" marT="109728" marB="100584">
                    <a:lnL w="38100" cap="flat" cmpd="sng" algn="ctr">
                      <a:noFill/>
                      <a:prstDash val="solid"/>
                      <a:round/>
                      <a:headEnd type="none" w="med" len="med"/>
                      <a:tailEnd type="none" w="med" len="med"/>
                    </a:lnL>
                    <a:lnR w="381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398955000"/>
                  </a:ext>
                </a:extLst>
              </a:tr>
              <a:tr h="0">
                <a:tc>
                  <a:txBody>
                    <a:bodyPr/>
                    <a:lstStyle/>
                    <a:p>
                      <a:r>
                        <a:rPr lang="en-US" sz="1100">
                          <a:solidFill>
                            <a:schemeClr val="tx2"/>
                          </a:solidFill>
                        </a:rPr>
                        <a:t>Load Balance - SRCID</a:t>
                      </a:r>
                    </a:p>
                  </a:txBody>
                  <a:tcPr marL="182880" marR="182880" marT="109728" marB="100584">
                    <a:lnL>
                      <a:noFill/>
                    </a:lnL>
                    <a:lnR w="381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100" kern="1200">
                          <a:solidFill>
                            <a:schemeClr val="tx2"/>
                          </a:solidFill>
                          <a:latin typeface="+mn-lt"/>
                          <a:ea typeface="+mn-ea"/>
                          <a:cs typeface="+mn-cs"/>
                        </a:rPr>
                        <a:t>Route Based on originating virtual port</a:t>
                      </a:r>
                    </a:p>
                  </a:txBody>
                  <a:tcPr marL="182880" marR="182880" marT="109728" marB="100584">
                    <a:lnL w="38100" cap="flat" cmpd="sng" algn="ctr">
                      <a:noFill/>
                      <a:prstDash val="solid"/>
                      <a:round/>
                      <a:headEnd type="none" w="med" len="med"/>
                      <a:tailEnd type="none" w="med" len="med"/>
                    </a:lnL>
                    <a:lnR w="381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3816505048"/>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100" kern="1200">
                          <a:solidFill>
                            <a:schemeClr val="tx2"/>
                          </a:solidFill>
                          <a:latin typeface="+mn-lt"/>
                          <a:ea typeface="+mn-ea"/>
                          <a:cs typeface="+mn-cs"/>
                        </a:rPr>
                        <a:t>Load Balance - SRCMAC</a:t>
                      </a:r>
                    </a:p>
                  </a:txBody>
                  <a:tcPr marL="182880" marR="182880" marT="109728" marB="100584">
                    <a:lnL>
                      <a:noFill/>
                    </a:lnL>
                    <a:lnR w="381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100" kern="1200" dirty="0">
                          <a:solidFill>
                            <a:schemeClr val="tx2"/>
                          </a:solidFill>
                          <a:latin typeface="+mn-lt"/>
                          <a:ea typeface="+mn-ea"/>
                          <a:cs typeface="+mn-cs"/>
                        </a:rPr>
                        <a:t>Route Based on source MAC hash</a:t>
                      </a:r>
                    </a:p>
                  </a:txBody>
                  <a:tcPr marL="182880" marR="182880" marT="109728" marB="100584">
                    <a:lnL w="38100" cap="flat" cmpd="sng" algn="ctr">
                      <a:noFill/>
                      <a:prstDash val="solid"/>
                      <a:round/>
                      <a:headEnd type="none" w="med" len="med"/>
                      <a:tailEnd type="none" w="med" len="med"/>
                    </a:lnL>
                    <a:lnR w="381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48026749"/>
                  </a:ext>
                </a:extLst>
              </a:tr>
            </a:tbl>
          </a:graphicData>
        </a:graphic>
      </p:graphicFrame>
      <p:sp>
        <p:nvSpPr>
          <p:cNvPr id="116" name="Right Brace 115">
            <a:extLst>
              <a:ext uri="{FF2B5EF4-FFF2-40B4-BE49-F238E27FC236}">
                <a16:creationId xmlns:a16="http://schemas.microsoft.com/office/drawing/2014/main" id="{941E30CE-5E81-CE49-8C4A-A21E710E0AE7}"/>
              </a:ext>
            </a:extLst>
          </p:cNvPr>
          <p:cNvSpPr/>
          <p:nvPr/>
        </p:nvSpPr>
        <p:spPr bwMode="gray">
          <a:xfrm>
            <a:off x="10836163" y="4318004"/>
            <a:ext cx="283779" cy="1094822"/>
          </a:xfrm>
          <a:prstGeom prst="rightBrace">
            <a:avLst>
              <a:gd name="adj1" fmla="val 92639"/>
              <a:gd name="adj2" fmla="val 51976"/>
            </a:avLst>
          </a:prstGeom>
          <a:ln w="19050">
            <a:solidFill>
              <a:schemeClr val="accent1"/>
            </a:solidFill>
            <a:miter lim="800000"/>
            <a:tailEnd type="non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117" name="Right Brace 116">
            <a:extLst>
              <a:ext uri="{FF2B5EF4-FFF2-40B4-BE49-F238E27FC236}">
                <a16:creationId xmlns:a16="http://schemas.microsoft.com/office/drawing/2014/main" id="{F02BD32D-4B25-994F-9D5E-0C0EB6AEA308}"/>
              </a:ext>
            </a:extLst>
          </p:cNvPr>
          <p:cNvSpPr/>
          <p:nvPr/>
        </p:nvSpPr>
        <p:spPr bwMode="gray">
          <a:xfrm>
            <a:off x="10836163" y="5444356"/>
            <a:ext cx="273269" cy="721825"/>
          </a:xfrm>
          <a:prstGeom prst="rightBrace">
            <a:avLst>
              <a:gd name="adj1" fmla="val 61077"/>
              <a:gd name="adj2" fmla="val 53432"/>
            </a:avLst>
          </a:prstGeom>
          <a:ln w="19050">
            <a:solidFill>
              <a:schemeClr val="accent1"/>
            </a:solidFill>
            <a:miter lim="800000"/>
            <a:tailEnd type="non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118" name="Rectangle 117">
            <a:extLst>
              <a:ext uri="{FF2B5EF4-FFF2-40B4-BE49-F238E27FC236}">
                <a16:creationId xmlns:a16="http://schemas.microsoft.com/office/drawing/2014/main" id="{65D90CC2-200C-8044-BE09-EABFD649F1F0}"/>
              </a:ext>
            </a:extLst>
          </p:cNvPr>
          <p:cNvSpPr/>
          <p:nvPr/>
        </p:nvSpPr>
        <p:spPr>
          <a:xfrm>
            <a:off x="11088412" y="5684952"/>
            <a:ext cx="1018227" cy="276999"/>
          </a:xfrm>
          <a:prstGeom prst="rect">
            <a:avLst/>
          </a:prstGeom>
        </p:spPr>
        <p:txBody>
          <a:bodyPr wrap="none">
            <a:spAutoFit/>
          </a:bodyPr>
          <a:lstStyle/>
          <a:p>
            <a:r>
              <a:rPr lang="en-US" sz="1200" b="1">
                <a:solidFill>
                  <a:schemeClr val="accent1"/>
                </a:solidFill>
              </a:rPr>
              <a:t>Multi VTEP</a:t>
            </a:r>
            <a:endParaRPr lang="en-GB" sz="1200" b="1">
              <a:solidFill>
                <a:schemeClr val="accent1"/>
              </a:solidFill>
            </a:endParaRPr>
          </a:p>
        </p:txBody>
      </p:sp>
      <p:sp>
        <p:nvSpPr>
          <p:cNvPr id="119" name="Rectangle 118">
            <a:extLst>
              <a:ext uri="{FF2B5EF4-FFF2-40B4-BE49-F238E27FC236}">
                <a16:creationId xmlns:a16="http://schemas.microsoft.com/office/drawing/2014/main" id="{E5FB4A6E-9617-6445-98E8-824FD4A088DE}"/>
              </a:ext>
            </a:extLst>
          </p:cNvPr>
          <p:cNvSpPr/>
          <p:nvPr/>
        </p:nvSpPr>
        <p:spPr>
          <a:xfrm>
            <a:off x="11067391" y="4747935"/>
            <a:ext cx="1117614" cy="276999"/>
          </a:xfrm>
          <a:prstGeom prst="rect">
            <a:avLst/>
          </a:prstGeom>
        </p:spPr>
        <p:txBody>
          <a:bodyPr wrap="none">
            <a:spAutoFit/>
          </a:bodyPr>
          <a:lstStyle/>
          <a:p>
            <a:r>
              <a:rPr lang="en-US" sz="1200" b="1">
                <a:solidFill>
                  <a:schemeClr val="accent1"/>
                </a:solidFill>
              </a:rPr>
              <a:t>Single VTEP</a:t>
            </a:r>
            <a:endParaRPr lang="en-GB" sz="1200" b="1">
              <a:solidFill>
                <a:schemeClr val="accent1"/>
              </a:solidFill>
            </a:endParaRPr>
          </a:p>
        </p:txBody>
      </p:sp>
      <p:pic>
        <p:nvPicPr>
          <p:cNvPr id="2" name="Picture 1">
            <a:extLst>
              <a:ext uri="{FF2B5EF4-FFF2-40B4-BE49-F238E27FC236}">
                <a16:creationId xmlns:a16="http://schemas.microsoft.com/office/drawing/2014/main" id="{ED2BEC72-FD1F-E241-9388-3A59607C58E6}"/>
              </a:ext>
            </a:extLst>
          </p:cNvPr>
          <p:cNvPicPr>
            <a:picLocks noChangeAspect="1"/>
          </p:cNvPicPr>
          <p:nvPr/>
        </p:nvPicPr>
        <p:blipFill>
          <a:blip r:embed="rId6"/>
          <a:stretch>
            <a:fillRect/>
          </a:stretch>
        </p:blipFill>
        <p:spPr>
          <a:xfrm>
            <a:off x="594964" y="2243802"/>
            <a:ext cx="4081229" cy="3646841"/>
          </a:xfrm>
          <a:prstGeom prst="rect">
            <a:avLst/>
          </a:prstGeom>
          <a:ln w="12700">
            <a:solidFill>
              <a:schemeClr val="accent1"/>
            </a:solidFill>
          </a:ln>
        </p:spPr>
      </p:pic>
    </p:spTree>
    <p:extLst>
      <p:ext uri="{BB962C8B-B14F-4D97-AF65-F5344CB8AC3E}">
        <p14:creationId xmlns:p14="http://schemas.microsoft.com/office/powerpoint/2010/main" val="72451602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8419A38-0B92-AD43-A24E-05636FA2BB7D}"/>
              </a:ext>
            </a:extLst>
          </p:cNvPr>
          <p:cNvSpPr>
            <a:spLocks noGrp="1"/>
          </p:cNvSpPr>
          <p:nvPr>
            <p:ph type="title"/>
          </p:nvPr>
        </p:nvSpPr>
        <p:spPr/>
        <p:txBody>
          <a:bodyPr/>
          <a:lstStyle/>
          <a:p>
            <a:r>
              <a:rPr lang="en-GB"/>
              <a:t>Overlay Traffic Pinning </a:t>
            </a:r>
          </a:p>
        </p:txBody>
      </p:sp>
      <p:sp>
        <p:nvSpPr>
          <p:cNvPr id="4" name="Subtitle 3">
            <a:extLst>
              <a:ext uri="{FF2B5EF4-FFF2-40B4-BE49-F238E27FC236}">
                <a16:creationId xmlns:a16="http://schemas.microsoft.com/office/drawing/2014/main" id="{BF783027-5DC4-1D4D-861E-974E06AF5C7E}"/>
              </a:ext>
            </a:extLst>
          </p:cNvPr>
          <p:cNvSpPr>
            <a:spLocks noGrp="1"/>
          </p:cNvSpPr>
          <p:nvPr>
            <p:ph type="subTitle" idx="10"/>
          </p:nvPr>
        </p:nvSpPr>
        <p:spPr>
          <a:xfrm>
            <a:off x="593021" y="811831"/>
            <a:ext cx="10990809" cy="247743"/>
          </a:xfrm>
        </p:spPr>
        <p:txBody>
          <a:bodyPr/>
          <a:lstStyle/>
          <a:p>
            <a:r>
              <a:rPr lang="en-GB"/>
              <a:t>Same Principle</a:t>
            </a:r>
          </a:p>
        </p:txBody>
      </p:sp>
      <p:sp>
        <p:nvSpPr>
          <p:cNvPr id="5" name="Rectangle 4">
            <a:extLst>
              <a:ext uri="{FF2B5EF4-FFF2-40B4-BE49-F238E27FC236}">
                <a16:creationId xmlns:a16="http://schemas.microsoft.com/office/drawing/2014/main" id="{CFD1DC92-E9BB-9841-8DDD-0F0C7151F090}"/>
              </a:ext>
            </a:extLst>
          </p:cNvPr>
          <p:cNvSpPr/>
          <p:nvPr/>
        </p:nvSpPr>
        <p:spPr>
          <a:xfrm>
            <a:off x="204144" y="2142235"/>
            <a:ext cx="3510455" cy="2664194"/>
          </a:xfrm>
          <a:prstGeom prst="rect">
            <a:avLst/>
          </a:prstGeom>
          <a:solidFill>
            <a:schemeClr val="bg1">
              <a:lumMod val="85000"/>
            </a:schemeClr>
          </a:solidFill>
          <a:ln w="28575">
            <a:noFill/>
            <a:prstDash val="dash"/>
          </a:ln>
          <a:effectLst/>
        </p:spPr>
        <p:style>
          <a:lnRef idx="1">
            <a:schemeClr val="accent3"/>
          </a:lnRef>
          <a:fillRef idx="3">
            <a:schemeClr val="accent3"/>
          </a:fillRef>
          <a:effectRef idx="2">
            <a:schemeClr val="accent3"/>
          </a:effectRef>
          <a:fontRef idx="minor">
            <a:schemeClr val="lt1"/>
          </a:fontRef>
        </p:style>
        <p:txBody>
          <a:bodyPr lIns="0" tIns="0" rIns="0" bIns="118841" rtlCol="0" anchor="b" anchorCtr="0"/>
          <a:lstStyle/>
          <a:p>
            <a:pPr algn="ctr"/>
            <a:endParaRPr lang="en-US" sz="1600" b="1">
              <a:solidFill>
                <a:srgbClr val="717074"/>
              </a:solidFill>
              <a:latin typeface="Metropolis"/>
              <a:ea typeface="Gotham Rounded Book" charset="0"/>
              <a:cs typeface="Gotham Rounded Book" charset="0"/>
            </a:endParaRPr>
          </a:p>
        </p:txBody>
      </p:sp>
      <p:grpSp>
        <p:nvGrpSpPr>
          <p:cNvPr id="6" name="Group 5">
            <a:extLst>
              <a:ext uri="{FF2B5EF4-FFF2-40B4-BE49-F238E27FC236}">
                <a16:creationId xmlns:a16="http://schemas.microsoft.com/office/drawing/2014/main" id="{8E191997-25B6-2049-9D7E-73745F424F03}"/>
              </a:ext>
            </a:extLst>
          </p:cNvPr>
          <p:cNvGrpSpPr/>
          <p:nvPr/>
        </p:nvGrpSpPr>
        <p:grpSpPr>
          <a:xfrm>
            <a:off x="803353" y="1628107"/>
            <a:ext cx="396412" cy="396570"/>
            <a:chOff x="2159140" y="7009631"/>
            <a:chExt cx="4501800" cy="4503600"/>
          </a:xfrm>
          <a:solidFill>
            <a:schemeClr val="tx1"/>
          </a:solidFill>
        </p:grpSpPr>
        <p:sp>
          <p:nvSpPr>
            <p:cNvPr id="7" name="Freeform: Shape 6">
              <a:extLst>
                <a:ext uri="{FF2B5EF4-FFF2-40B4-BE49-F238E27FC236}">
                  <a16:creationId xmlns:a16="http://schemas.microsoft.com/office/drawing/2014/main" id="{54FA9645-74FC-1A4E-AA94-D38226CBD5F3}"/>
                </a:ext>
              </a:extLst>
            </p:cNvPr>
            <p:cNvSpPr/>
            <p:nvPr/>
          </p:nvSpPr>
          <p:spPr>
            <a:xfrm>
              <a:off x="2159140" y="7009631"/>
              <a:ext cx="4501800" cy="4503600"/>
            </a:xfrm>
            <a:custGeom>
              <a:avLst/>
              <a:gdLst/>
              <a:ahLst/>
              <a:cxnLst>
                <a:cxn ang="3cd4">
                  <a:pos x="hc" y="t"/>
                </a:cxn>
                <a:cxn ang="cd2">
                  <a:pos x="l" y="vc"/>
                </a:cxn>
                <a:cxn ang="cd4">
                  <a:pos x="hc" y="b"/>
                </a:cxn>
                <a:cxn ang="0">
                  <a:pos x="r" y="vc"/>
                </a:cxn>
              </a:cxnLst>
              <a:rect l="l" t="t" r="r" b="b"/>
              <a:pathLst>
                <a:path w="12506" h="12511">
                  <a:moveTo>
                    <a:pt x="11985" y="521"/>
                  </a:moveTo>
                  <a:lnTo>
                    <a:pt x="11985" y="11990"/>
                  </a:lnTo>
                  <a:lnTo>
                    <a:pt x="517" y="11990"/>
                  </a:lnTo>
                  <a:lnTo>
                    <a:pt x="517" y="521"/>
                  </a:lnTo>
                  <a:close/>
                  <a:moveTo>
                    <a:pt x="12506" y="0"/>
                  </a:moveTo>
                  <a:lnTo>
                    <a:pt x="0" y="0"/>
                  </a:lnTo>
                  <a:lnTo>
                    <a:pt x="0" y="12511"/>
                  </a:lnTo>
                  <a:lnTo>
                    <a:pt x="12506" y="1251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8" name="Freeform: Shape 7">
              <a:extLst>
                <a:ext uri="{FF2B5EF4-FFF2-40B4-BE49-F238E27FC236}">
                  <a16:creationId xmlns:a16="http://schemas.microsoft.com/office/drawing/2014/main" id="{1A6E44CD-13AF-FE4F-8028-CF774775D666}"/>
                </a:ext>
              </a:extLst>
            </p:cNvPr>
            <p:cNvSpPr/>
            <p:nvPr/>
          </p:nvSpPr>
          <p:spPr>
            <a:xfrm>
              <a:off x="2739820" y="8364671"/>
              <a:ext cx="3336120" cy="914400"/>
            </a:xfrm>
            <a:custGeom>
              <a:avLst/>
              <a:gdLst/>
              <a:ahLst/>
              <a:cxnLst>
                <a:cxn ang="3cd4">
                  <a:pos x="hc" y="t"/>
                </a:cxn>
                <a:cxn ang="cd2">
                  <a:pos x="l" y="vc"/>
                </a:cxn>
                <a:cxn ang="cd4">
                  <a:pos x="hc" y="b"/>
                </a:cxn>
                <a:cxn ang="0">
                  <a:pos x="r" y="vc"/>
                </a:cxn>
              </a:cxnLst>
              <a:rect l="l" t="t" r="r" b="b"/>
              <a:pathLst>
                <a:path w="9268" h="2541">
                  <a:moveTo>
                    <a:pt x="0" y="1269"/>
                  </a:moveTo>
                  <a:lnTo>
                    <a:pt x="1272" y="2541"/>
                  </a:lnTo>
                  <a:lnTo>
                    <a:pt x="1272" y="1848"/>
                  </a:lnTo>
                  <a:lnTo>
                    <a:pt x="9268" y="1848"/>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9" name="Freeform: Shape 8">
              <a:extLst>
                <a:ext uri="{FF2B5EF4-FFF2-40B4-BE49-F238E27FC236}">
                  <a16:creationId xmlns:a16="http://schemas.microsoft.com/office/drawing/2014/main" id="{9EC563E9-C309-F842-B221-BBEB3544C24B}"/>
                </a:ext>
              </a:extLst>
            </p:cNvPr>
            <p:cNvSpPr/>
            <p:nvPr/>
          </p:nvSpPr>
          <p:spPr>
            <a:xfrm>
              <a:off x="2739820" y="10077192"/>
              <a:ext cx="3336120" cy="914400"/>
            </a:xfrm>
            <a:custGeom>
              <a:avLst/>
              <a:gdLst/>
              <a:ahLst/>
              <a:cxnLst>
                <a:cxn ang="3cd4">
                  <a:pos x="hc" y="t"/>
                </a:cxn>
                <a:cxn ang="cd2">
                  <a:pos x="l" y="vc"/>
                </a:cxn>
                <a:cxn ang="cd4">
                  <a:pos x="hc" y="b"/>
                </a:cxn>
                <a:cxn ang="0">
                  <a:pos x="r" y="vc"/>
                </a:cxn>
              </a:cxnLst>
              <a:rect l="l" t="t" r="r" b="b"/>
              <a:pathLst>
                <a:path w="9268" h="2541">
                  <a:moveTo>
                    <a:pt x="0" y="1273"/>
                  </a:moveTo>
                  <a:lnTo>
                    <a:pt x="1272" y="2541"/>
                  </a:lnTo>
                  <a:lnTo>
                    <a:pt x="1272" y="1847"/>
                  </a:lnTo>
                  <a:lnTo>
                    <a:pt x="9268" y="1847"/>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0" name="Freeform: Shape 9">
              <a:extLst>
                <a:ext uri="{FF2B5EF4-FFF2-40B4-BE49-F238E27FC236}">
                  <a16:creationId xmlns:a16="http://schemas.microsoft.com/office/drawing/2014/main" id="{BDAB98B6-094D-C547-A056-1619A3EE190F}"/>
                </a:ext>
              </a:extLst>
            </p:cNvPr>
            <p:cNvSpPr/>
            <p:nvPr/>
          </p:nvSpPr>
          <p:spPr>
            <a:xfrm>
              <a:off x="2739820" y="9220392"/>
              <a:ext cx="3336120" cy="914400"/>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52"/>
                  </a:lnTo>
                  <a:lnTo>
                    <a:pt x="7995" y="1852"/>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1" name="Freeform: Shape 10">
              <a:extLst>
                <a:ext uri="{FF2B5EF4-FFF2-40B4-BE49-F238E27FC236}">
                  <a16:creationId xmlns:a16="http://schemas.microsoft.com/office/drawing/2014/main" id="{B1816842-7777-0A4B-8D93-16E9822BFA1E}"/>
                </a:ext>
              </a:extLst>
            </p:cNvPr>
            <p:cNvSpPr/>
            <p:nvPr/>
          </p:nvSpPr>
          <p:spPr>
            <a:xfrm>
              <a:off x="2739823" y="7507512"/>
              <a:ext cx="3325998" cy="914401"/>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48"/>
                  </a:lnTo>
                  <a:lnTo>
                    <a:pt x="7995" y="1848"/>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grpSp>
      <p:cxnSp>
        <p:nvCxnSpPr>
          <p:cNvPr id="12" name="Straight Connector 11">
            <a:extLst>
              <a:ext uri="{FF2B5EF4-FFF2-40B4-BE49-F238E27FC236}">
                <a16:creationId xmlns:a16="http://schemas.microsoft.com/office/drawing/2014/main" id="{8F87AFC5-5C0D-404F-8311-053F04895EA7}"/>
              </a:ext>
            </a:extLst>
          </p:cNvPr>
          <p:cNvCxnSpPr>
            <a:cxnSpLocks/>
            <a:endCxn id="7" idx="2"/>
          </p:cNvCxnSpPr>
          <p:nvPr/>
        </p:nvCxnSpPr>
        <p:spPr bwMode="gray">
          <a:xfrm flipH="1" flipV="1">
            <a:off x="1001559" y="2024677"/>
            <a:ext cx="71479" cy="196374"/>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B8C2DBB6-C84E-7C4A-9A8A-685937638DD3}"/>
              </a:ext>
            </a:extLst>
          </p:cNvPr>
          <p:cNvCxnSpPr>
            <a:cxnSpLocks/>
          </p:cNvCxnSpPr>
          <p:nvPr/>
        </p:nvCxnSpPr>
        <p:spPr bwMode="gray">
          <a:xfrm flipV="1">
            <a:off x="1179127" y="3253043"/>
            <a:ext cx="0" cy="354179"/>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4" name="Rectangle 13">
            <a:extLst>
              <a:ext uri="{FF2B5EF4-FFF2-40B4-BE49-F238E27FC236}">
                <a16:creationId xmlns:a16="http://schemas.microsoft.com/office/drawing/2014/main" id="{74D71982-FCEE-6A49-85BE-DC93073A28BC}"/>
              </a:ext>
            </a:extLst>
          </p:cNvPr>
          <p:cNvSpPr/>
          <p:nvPr/>
        </p:nvSpPr>
        <p:spPr bwMode="auto">
          <a:xfrm>
            <a:off x="121649" y="2713520"/>
            <a:ext cx="3649102" cy="369404"/>
          </a:xfrm>
          <a:prstGeom prst="rect">
            <a:avLst/>
          </a:prstGeom>
          <a:solidFill>
            <a:schemeClr val="accent1">
              <a:lumMod val="50000"/>
            </a:schemeClr>
          </a:solidFill>
          <a:ln>
            <a:solidFill>
              <a:schemeClr val="accent1">
                <a:lumMod val="50000"/>
              </a:schemeClr>
            </a:solidFill>
            <a:miter lim="800000"/>
            <a:headEnd/>
            <a:tailEnd/>
          </a:ln>
        </p:spPr>
        <p:style>
          <a:lnRef idx="2">
            <a:schemeClr val="dk1"/>
          </a:lnRef>
          <a:fillRef idx="1">
            <a:schemeClr val="lt1"/>
          </a:fillRef>
          <a:effectRef idx="0">
            <a:schemeClr val="dk1"/>
          </a:effectRef>
          <a:fontRef idx="minor">
            <a:schemeClr val="dk1"/>
          </a:fontRef>
        </p:style>
        <p:txBody>
          <a:bodyPr wrap="none" lIns="0" tIns="0" rIns="0" bIns="0" rtlCol="0" anchor="ctr"/>
          <a:lstStyle/>
          <a:p>
            <a:pPr algn="ctr"/>
            <a:r>
              <a:rPr lang="en-US" sz="1100" err="1">
                <a:solidFill>
                  <a:prstClr val="white"/>
                </a:solidFill>
                <a:latin typeface="Metropolis"/>
                <a:ea typeface="Gotham Rounded Book" charset="0"/>
                <a:cs typeface="Gotham Rounded Book" charset="0"/>
              </a:rPr>
              <a:t>vDS</a:t>
            </a:r>
            <a:endParaRPr lang="en-US" sz="1100">
              <a:solidFill>
                <a:prstClr val="white"/>
              </a:solidFill>
              <a:latin typeface="Metropolis"/>
              <a:ea typeface="Gotham Rounded Book" charset="0"/>
              <a:cs typeface="Gotham Rounded Book" charset="0"/>
            </a:endParaRPr>
          </a:p>
        </p:txBody>
      </p:sp>
      <p:sp>
        <p:nvSpPr>
          <p:cNvPr id="15" name="Rectangle 14">
            <a:extLst>
              <a:ext uri="{FF2B5EF4-FFF2-40B4-BE49-F238E27FC236}">
                <a16:creationId xmlns:a16="http://schemas.microsoft.com/office/drawing/2014/main" id="{CD0DA060-F47F-DB48-BF09-738FA8894978}"/>
              </a:ext>
            </a:extLst>
          </p:cNvPr>
          <p:cNvSpPr/>
          <p:nvPr/>
        </p:nvSpPr>
        <p:spPr bwMode="gray">
          <a:xfrm>
            <a:off x="1052852" y="2543889"/>
            <a:ext cx="1666875" cy="233570"/>
          </a:xfrm>
          <a:prstGeom prst="rect">
            <a:avLst/>
          </a:prstGeom>
          <a:solidFill>
            <a:srgbClr val="820024"/>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Uplink Port Group</a:t>
            </a:r>
          </a:p>
        </p:txBody>
      </p:sp>
      <p:sp>
        <p:nvSpPr>
          <p:cNvPr id="16" name="Freeform 21">
            <a:extLst>
              <a:ext uri="{FF2B5EF4-FFF2-40B4-BE49-F238E27FC236}">
                <a16:creationId xmlns:a16="http://schemas.microsoft.com/office/drawing/2014/main" id="{656C8291-FCD0-1B4A-982E-F0EBE6E3AECD}"/>
              </a:ext>
            </a:extLst>
          </p:cNvPr>
          <p:cNvSpPr>
            <a:spLocks noChangeAspect="1" noEditPoints="1"/>
          </p:cNvSpPr>
          <p:nvPr/>
        </p:nvSpPr>
        <p:spPr bwMode="auto">
          <a:xfrm>
            <a:off x="884345" y="2188449"/>
            <a:ext cx="308460" cy="232520"/>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cxnSp>
        <p:nvCxnSpPr>
          <p:cNvPr id="17" name="Straight Connector 16">
            <a:extLst>
              <a:ext uri="{FF2B5EF4-FFF2-40B4-BE49-F238E27FC236}">
                <a16:creationId xmlns:a16="http://schemas.microsoft.com/office/drawing/2014/main" id="{CCFC8B53-9F48-B64C-8E8B-2FE6C4DBAAA2}"/>
              </a:ext>
            </a:extLst>
          </p:cNvPr>
          <p:cNvCxnSpPr>
            <a:cxnSpLocks/>
          </p:cNvCxnSpPr>
          <p:nvPr/>
        </p:nvCxnSpPr>
        <p:spPr bwMode="gray">
          <a:xfrm flipH="1" flipV="1">
            <a:off x="1147361" y="2451293"/>
            <a:ext cx="281728" cy="92596"/>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111EC1D5-3527-0548-B4A3-08D618C37431}"/>
              </a:ext>
            </a:extLst>
          </p:cNvPr>
          <p:cNvCxnSpPr>
            <a:cxnSpLocks/>
          </p:cNvCxnSpPr>
          <p:nvPr/>
        </p:nvCxnSpPr>
        <p:spPr bwMode="gray">
          <a:xfrm>
            <a:off x="1744515" y="2420969"/>
            <a:ext cx="0" cy="12292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41A60C0E-B219-5846-9693-74578B859E4D}"/>
              </a:ext>
            </a:extLst>
          </p:cNvPr>
          <p:cNvCxnSpPr>
            <a:cxnSpLocks/>
            <a:endCxn id="24" idx="2"/>
          </p:cNvCxnSpPr>
          <p:nvPr/>
        </p:nvCxnSpPr>
        <p:spPr bwMode="gray">
          <a:xfrm flipV="1">
            <a:off x="1726489" y="2022915"/>
            <a:ext cx="43473" cy="17723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0" name="Rectangle 19">
            <a:extLst>
              <a:ext uri="{FF2B5EF4-FFF2-40B4-BE49-F238E27FC236}">
                <a16:creationId xmlns:a16="http://schemas.microsoft.com/office/drawing/2014/main" id="{2A8F8A6B-050A-494B-8B06-280284CFA4F0}"/>
              </a:ext>
            </a:extLst>
          </p:cNvPr>
          <p:cNvSpPr/>
          <p:nvPr/>
        </p:nvSpPr>
        <p:spPr bwMode="gray">
          <a:xfrm>
            <a:off x="621927" y="3033390"/>
            <a:ext cx="1286295" cy="223894"/>
          </a:xfrm>
          <a:prstGeom prst="rect">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000"/>
              <a:t>VTEP Port Group</a:t>
            </a:r>
          </a:p>
        </p:txBody>
      </p:sp>
      <p:sp>
        <p:nvSpPr>
          <p:cNvPr id="21" name="Rectangle 20">
            <a:extLst>
              <a:ext uri="{FF2B5EF4-FFF2-40B4-BE49-F238E27FC236}">
                <a16:creationId xmlns:a16="http://schemas.microsoft.com/office/drawing/2014/main" id="{76D29D73-B622-624C-B2EA-812DD70A61E3}"/>
              </a:ext>
            </a:extLst>
          </p:cNvPr>
          <p:cNvSpPr/>
          <p:nvPr/>
        </p:nvSpPr>
        <p:spPr>
          <a:xfrm>
            <a:off x="213271" y="2181413"/>
            <a:ext cx="793226" cy="261610"/>
          </a:xfrm>
          <a:prstGeom prst="rect">
            <a:avLst/>
          </a:prstGeom>
        </p:spPr>
        <p:txBody>
          <a:bodyPr wrap="square">
            <a:spAutoFit/>
          </a:bodyPr>
          <a:lstStyle/>
          <a:p>
            <a:pPr algn="ctr"/>
            <a:r>
              <a:rPr lang="en-US" sz="1100" b="1">
                <a:latin typeface="Metropolis" pitchFamily="2" charset="77"/>
              </a:rPr>
              <a:t>vmnic0</a:t>
            </a:r>
            <a:endParaRPr lang="en-GB" sz="1100" b="1">
              <a:latin typeface="Metropolis" pitchFamily="2" charset="77"/>
            </a:endParaRPr>
          </a:p>
        </p:txBody>
      </p:sp>
      <p:sp>
        <p:nvSpPr>
          <p:cNvPr id="22" name="Rectangle 21">
            <a:extLst>
              <a:ext uri="{FF2B5EF4-FFF2-40B4-BE49-F238E27FC236}">
                <a16:creationId xmlns:a16="http://schemas.microsoft.com/office/drawing/2014/main" id="{B550B884-471F-A145-ABFE-27E07893C1C2}"/>
              </a:ext>
            </a:extLst>
          </p:cNvPr>
          <p:cNvSpPr/>
          <p:nvPr/>
        </p:nvSpPr>
        <p:spPr>
          <a:xfrm>
            <a:off x="1770494" y="2185019"/>
            <a:ext cx="793226" cy="261610"/>
          </a:xfrm>
          <a:prstGeom prst="rect">
            <a:avLst/>
          </a:prstGeom>
        </p:spPr>
        <p:txBody>
          <a:bodyPr wrap="square">
            <a:spAutoFit/>
          </a:bodyPr>
          <a:lstStyle/>
          <a:p>
            <a:pPr algn="ctr"/>
            <a:r>
              <a:rPr lang="en-US" sz="1100" b="1">
                <a:latin typeface="Metropolis" pitchFamily="2" charset="77"/>
              </a:rPr>
              <a:t>vmnic1</a:t>
            </a:r>
            <a:endParaRPr lang="en-GB" sz="1100" b="1">
              <a:latin typeface="Metropolis" pitchFamily="2" charset="77"/>
            </a:endParaRPr>
          </a:p>
        </p:txBody>
      </p:sp>
      <p:grpSp>
        <p:nvGrpSpPr>
          <p:cNvPr id="23" name="Group 22">
            <a:extLst>
              <a:ext uri="{FF2B5EF4-FFF2-40B4-BE49-F238E27FC236}">
                <a16:creationId xmlns:a16="http://schemas.microsoft.com/office/drawing/2014/main" id="{F1FA037C-9B77-E645-B521-98BE2EF9930D}"/>
              </a:ext>
            </a:extLst>
          </p:cNvPr>
          <p:cNvGrpSpPr/>
          <p:nvPr/>
        </p:nvGrpSpPr>
        <p:grpSpPr>
          <a:xfrm>
            <a:off x="1571756" y="1626345"/>
            <a:ext cx="396412" cy="396570"/>
            <a:chOff x="2159140" y="7009631"/>
            <a:chExt cx="4501800" cy="4503600"/>
          </a:xfrm>
          <a:solidFill>
            <a:schemeClr val="tx1"/>
          </a:solidFill>
        </p:grpSpPr>
        <p:sp>
          <p:nvSpPr>
            <p:cNvPr id="24" name="Freeform: Shape 6">
              <a:extLst>
                <a:ext uri="{FF2B5EF4-FFF2-40B4-BE49-F238E27FC236}">
                  <a16:creationId xmlns:a16="http://schemas.microsoft.com/office/drawing/2014/main" id="{95A0E308-E07E-D44D-AF82-0A31B56F84F2}"/>
                </a:ext>
              </a:extLst>
            </p:cNvPr>
            <p:cNvSpPr/>
            <p:nvPr/>
          </p:nvSpPr>
          <p:spPr>
            <a:xfrm>
              <a:off x="2159140" y="7009631"/>
              <a:ext cx="4501800" cy="4503600"/>
            </a:xfrm>
            <a:custGeom>
              <a:avLst/>
              <a:gdLst/>
              <a:ahLst/>
              <a:cxnLst>
                <a:cxn ang="3cd4">
                  <a:pos x="hc" y="t"/>
                </a:cxn>
                <a:cxn ang="cd2">
                  <a:pos x="l" y="vc"/>
                </a:cxn>
                <a:cxn ang="cd4">
                  <a:pos x="hc" y="b"/>
                </a:cxn>
                <a:cxn ang="0">
                  <a:pos x="r" y="vc"/>
                </a:cxn>
              </a:cxnLst>
              <a:rect l="l" t="t" r="r" b="b"/>
              <a:pathLst>
                <a:path w="12506" h="12511">
                  <a:moveTo>
                    <a:pt x="11985" y="521"/>
                  </a:moveTo>
                  <a:lnTo>
                    <a:pt x="11985" y="11990"/>
                  </a:lnTo>
                  <a:lnTo>
                    <a:pt x="517" y="11990"/>
                  </a:lnTo>
                  <a:lnTo>
                    <a:pt x="517" y="521"/>
                  </a:lnTo>
                  <a:close/>
                  <a:moveTo>
                    <a:pt x="12506" y="0"/>
                  </a:moveTo>
                  <a:lnTo>
                    <a:pt x="0" y="0"/>
                  </a:lnTo>
                  <a:lnTo>
                    <a:pt x="0" y="12511"/>
                  </a:lnTo>
                  <a:lnTo>
                    <a:pt x="12506" y="1251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25" name="Freeform: Shape 7">
              <a:extLst>
                <a:ext uri="{FF2B5EF4-FFF2-40B4-BE49-F238E27FC236}">
                  <a16:creationId xmlns:a16="http://schemas.microsoft.com/office/drawing/2014/main" id="{68BDF725-9BEC-1449-AFA0-275D188D4B76}"/>
                </a:ext>
              </a:extLst>
            </p:cNvPr>
            <p:cNvSpPr/>
            <p:nvPr/>
          </p:nvSpPr>
          <p:spPr>
            <a:xfrm>
              <a:off x="2739820" y="8364671"/>
              <a:ext cx="3336120" cy="914400"/>
            </a:xfrm>
            <a:custGeom>
              <a:avLst/>
              <a:gdLst/>
              <a:ahLst/>
              <a:cxnLst>
                <a:cxn ang="3cd4">
                  <a:pos x="hc" y="t"/>
                </a:cxn>
                <a:cxn ang="cd2">
                  <a:pos x="l" y="vc"/>
                </a:cxn>
                <a:cxn ang="cd4">
                  <a:pos x="hc" y="b"/>
                </a:cxn>
                <a:cxn ang="0">
                  <a:pos x="r" y="vc"/>
                </a:cxn>
              </a:cxnLst>
              <a:rect l="l" t="t" r="r" b="b"/>
              <a:pathLst>
                <a:path w="9268" h="2541">
                  <a:moveTo>
                    <a:pt x="0" y="1269"/>
                  </a:moveTo>
                  <a:lnTo>
                    <a:pt x="1272" y="2541"/>
                  </a:lnTo>
                  <a:lnTo>
                    <a:pt x="1272" y="1848"/>
                  </a:lnTo>
                  <a:lnTo>
                    <a:pt x="9268" y="1848"/>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26" name="Freeform: Shape 8">
              <a:extLst>
                <a:ext uri="{FF2B5EF4-FFF2-40B4-BE49-F238E27FC236}">
                  <a16:creationId xmlns:a16="http://schemas.microsoft.com/office/drawing/2014/main" id="{432CEAF0-F4C9-5444-9446-D4B2DD370E70}"/>
                </a:ext>
              </a:extLst>
            </p:cNvPr>
            <p:cNvSpPr/>
            <p:nvPr/>
          </p:nvSpPr>
          <p:spPr>
            <a:xfrm>
              <a:off x="2739820" y="10077192"/>
              <a:ext cx="3336120" cy="914400"/>
            </a:xfrm>
            <a:custGeom>
              <a:avLst/>
              <a:gdLst/>
              <a:ahLst/>
              <a:cxnLst>
                <a:cxn ang="3cd4">
                  <a:pos x="hc" y="t"/>
                </a:cxn>
                <a:cxn ang="cd2">
                  <a:pos x="l" y="vc"/>
                </a:cxn>
                <a:cxn ang="cd4">
                  <a:pos x="hc" y="b"/>
                </a:cxn>
                <a:cxn ang="0">
                  <a:pos x="r" y="vc"/>
                </a:cxn>
              </a:cxnLst>
              <a:rect l="l" t="t" r="r" b="b"/>
              <a:pathLst>
                <a:path w="9268" h="2541">
                  <a:moveTo>
                    <a:pt x="0" y="1273"/>
                  </a:moveTo>
                  <a:lnTo>
                    <a:pt x="1272" y="2541"/>
                  </a:lnTo>
                  <a:lnTo>
                    <a:pt x="1272" y="1847"/>
                  </a:lnTo>
                  <a:lnTo>
                    <a:pt x="9268" y="1847"/>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27" name="Freeform: Shape 9">
              <a:extLst>
                <a:ext uri="{FF2B5EF4-FFF2-40B4-BE49-F238E27FC236}">
                  <a16:creationId xmlns:a16="http://schemas.microsoft.com/office/drawing/2014/main" id="{242C94BB-EABB-EB4C-A1A4-CBF01941B9D2}"/>
                </a:ext>
              </a:extLst>
            </p:cNvPr>
            <p:cNvSpPr/>
            <p:nvPr/>
          </p:nvSpPr>
          <p:spPr>
            <a:xfrm>
              <a:off x="2739820" y="9220392"/>
              <a:ext cx="3336120" cy="914400"/>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52"/>
                  </a:lnTo>
                  <a:lnTo>
                    <a:pt x="7995" y="1852"/>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28" name="Freeform: Shape 10">
              <a:extLst>
                <a:ext uri="{FF2B5EF4-FFF2-40B4-BE49-F238E27FC236}">
                  <a16:creationId xmlns:a16="http://schemas.microsoft.com/office/drawing/2014/main" id="{7D0F431D-178F-8744-AB5B-019ACD919C95}"/>
                </a:ext>
              </a:extLst>
            </p:cNvPr>
            <p:cNvSpPr/>
            <p:nvPr/>
          </p:nvSpPr>
          <p:spPr>
            <a:xfrm>
              <a:off x="2739823" y="7507512"/>
              <a:ext cx="3325998" cy="914401"/>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48"/>
                  </a:lnTo>
                  <a:lnTo>
                    <a:pt x="7995" y="1848"/>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grpSp>
      <p:sp>
        <p:nvSpPr>
          <p:cNvPr id="29" name="Freeform 21">
            <a:extLst>
              <a:ext uri="{FF2B5EF4-FFF2-40B4-BE49-F238E27FC236}">
                <a16:creationId xmlns:a16="http://schemas.microsoft.com/office/drawing/2014/main" id="{8D4D3AE8-8B81-6841-88A5-A8EB3EBC9701}"/>
              </a:ext>
            </a:extLst>
          </p:cNvPr>
          <p:cNvSpPr>
            <a:spLocks noChangeAspect="1" noEditPoints="1"/>
          </p:cNvSpPr>
          <p:nvPr/>
        </p:nvSpPr>
        <p:spPr bwMode="auto">
          <a:xfrm>
            <a:off x="1599762" y="2186764"/>
            <a:ext cx="308460" cy="249980"/>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1" name="Rectangle 30">
            <a:extLst>
              <a:ext uri="{FF2B5EF4-FFF2-40B4-BE49-F238E27FC236}">
                <a16:creationId xmlns:a16="http://schemas.microsoft.com/office/drawing/2014/main" id="{A74617EF-6F09-D440-9B2A-4F7755322841}"/>
              </a:ext>
            </a:extLst>
          </p:cNvPr>
          <p:cNvSpPr/>
          <p:nvPr/>
        </p:nvSpPr>
        <p:spPr>
          <a:xfrm>
            <a:off x="1277040" y="4408305"/>
            <a:ext cx="1301958" cy="369332"/>
          </a:xfrm>
          <a:prstGeom prst="rect">
            <a:avLst/>
          </a:prstGeom>
        </p:spPr>
        <p:txBody>
          <a:bodyPr wrap="none">
            <a:spAutoFit/>
          </a:bodyPr>
          <a:lstStyle/>
          <a:p>
            <a:pPr algn="ctr"/>
            <a:r>
              <a:rPr lang="en-US" b="1" err="1">
                <a:solidFill>
                  <a:srgbClr val="717074"/>
                </a:solidFill>
                <a:ea typeface="Gotham Rounded Book" charset="0"/>
                <a:cs typeface="Gotham Rounded Book" charset="0"/>
              </a:rPr>
              <a:t>ESXi</a:t>
            </a:r>
            <a:r>
              <a:rPr lang="en-US" b="1">
                <a:solidFill>
                  <a:srgbClr val="717074"/>
                </a:solidFill>
                <a:ea typeface="Gotham Rounded Book" charset="0"/>
                <a:cs typeface="Gotham Rounded Book" charset="0"/>
              </a:rPr>
              <a:t> Host</a:t>
            </a:r>
          </a:p>
        </p:txBody>
      </p:sp>
      <p:sp>
        <p:nvSpPr>
          <p:cNvPr id="40" name="Freeform 39">
            <a:extLst>
              <a:ext uri="{FF2B5EF4-FFF2-40B4-BE49-F238E27FC236}">
                <a16:creationId xmlns:a16="http://schemas.microsoft.com/office/drawing/2014/main" id="{29C3451A-BC36-1C47-A030-6EA1B6B23D76}"/>
              </a:ext>
            </a:extLst>
          </p:cNvPr>
          <p:cNvSpPr/>
          <p:nvPr/>
        </p:nvSpPr>
        <p:spPr>
          <a:xfrm>
            <a:off x="1271917" y="1514168"/>
            <a:ext cx="527170" cy="2172929"/>
          </a:xfrm>
          <a:custGeom>
            <a:avLst/>
            <a:gdLst>
              <a:gd name="connsiteX0" fmla="*/ 31370 w 527170"/>
              <a:gd name="connsiteY0" fmla="*/ 2172929 h 2172929"/>
              <a:gd name="connsiteX1" fmla="*/ 41202 w 527170"/>
              <a:gd name="connsiteY1" fmla="*/ 1553497 h 2172929"/>
              <a:gd name="connsiteX2" fmla="*/ 434493 w 527170"/>
              <a:gd name="connsiteY2" fmla="*/ 1258529 h 2172929"/>
              <a:gd name="connsiteX3" fmla="*/ 513151 w 527170"/>
              <a:gd name="connsiteY3" fmla="*/ 1032387 h 2172929"/>
              <a:gd name="connsiteX4" fmla="*/ 218183 w 527170"/>
              <a:gd name="connsiteY4" fmla="*/ 934064 h 2172929"/>
              <a:gd name="connsiteX5" fmla="*/ 149357 w 527170"/>
              <a:gd name="connsiteY5" fmla="*/ 511277 h 2172929"/>
              <a:gd name="connsiteX6" fmla="*/ 159189 w 527170"/>
              <a:gd name="connsiteY6" fmla="*/ 0 h 2172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7170" h="2172929">
                <a:moveTo>
                  <a:pt x="31370" y="2172929"/>
                </a:moveTo>
                <a:cubicBezTo>
                  <a:pt x="2692" y="1939413"/>
                  <a:pt x="-25985" y="1705897"/>
                  <a:pt x="41202" y="1553497"/>
                </a:cubicBezTo>
                <a:cubicBezTo>
                  <a:pt x="108389" y="1401097"/>
                  <a:pt x="355835" y="1345381"/>
                  <a:pt x="434493" y="1258529"/>
                </a:cubicBezTo>
                <a:cubicBezTo>
                  <a:pt x="513151" y="1171677"/>
                  <a:pt x="549203" y="1086464"/>
                  <a:pt x="513151" y="1032387"/>
                </a:cubicBezTo>
                <a:cubicBezTo>
                  <a:pt x="477099" y="978309"/>
                  <a:pt x="278815" y="1020916"/>
                  <a:pt x="218183" y="934064"/>
                </a:cubicBezTo>
                <a:cubicBezTo>
                  <a:pt x="157551" y="847212"/>
                  <a:pt x="159189" y="666954"/>
                  <a:pt x="149357" y="511277"/>
                </a:cubicBezTo>
                <a:cubicBezTo>
                  <a:pt x="139525" y="355600"/>
                  <a:pt x="149357" y="177800"/>
                  <a:pt x="159189" y="0"/>
                </a:cubicBezTo>
              </a:path>
            </a:pathLst>
          </a:custGeom>
          <a:no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GB"/>
          </a:p>
        </p:txBody>
      </p:sp>
      <p:sp>
        <p:nvSpPr>
          <p:cNvPr id="53" name="Freeform 52">
            <a:extLst>
              <a:ext uri="{FF2B5EF4-FFF2-40B4-BE49-F238E27FC236}">
                <a16:creationId xmlns:a16="http://schemas.microsoft.com/office/drawing/2014/main" id="{C4CC92AF-415D-B342-AAA7-B6D662AD9306}"/>
              </a:ext>
            </a:extLst>
          </p:cNvPr>
          <p:cNvSpPr/>
          <p:nvPr/>
        </p:nvSpPr>
        <p:spPr>
          <a:xfrm>
            <a:off x="861853" y="1870841"/>
            <a:ext cx="199706" cy="1744718"/>
          </a:xfrm>
          <a:custGeom>
            <a:avLst/>
            <a:gdLst>
              <a:gd name="connsiteX0" fmla="*/ 651641 w 713816"/>
              <a:gd name="connsiteY0" fmla="*/ 1744718 h 1744718"/>
              <a:gd name="connsiteX1" fmla="*/ 672662 w 713816"/>
              <a:gd name="connsiteY1" fmla="*/ 1051035 h 1744718"/>
              <a:gd name="connsiteX2" fmla="*/ 178675 w 713816"/>
              <a:gd name="connsiteY2" fmla="*/ 620111 h 1744718"/>
              <a:gd name="connsiteX3" fmla="*/ 0 w 713816"/>
              <a:gd name="connsiteY3" fmla="*/ 0 h 1744718"/>
            </a:gdLst>
            <a:ahLst/>
            <a:cxnLst>
              <a:cxn ang="0">
                <a:pos x="connsiteX0" y="connsiteY0"/>
              </a:cxn>
              <a:cxn ang="0">
                <a:pos x="connsiteX1" y="connsiteY1"/>
              </a:cxn>
              <a:cxn ang="0">
                <a:pos x="connsiteX2" y="connsiteY2"/>
              </a:cxn>
              <a:cxn ang="0">
                <a:pos x="connsiteX3" y="connsiteY3"/>
              </a:cxn>
            </a:cxnLst>
            <a:rect l="l" t="t" r="r" b="b"/>
            <a:pathLst>
              <a:path w="713816" h="1744718">
                <a:moveTo>
                  <a:pt x="651641" y="1744718"/>
                </a:moveTo>
                <a:cubicBezTo>
                  <a:pt x="701565" y="1491594"/>
                  <a:pt x="751490" y="1238470"/>
                  <a:pt x="672662" y="1051035"/>
                </a:cubicBezTo>
                <a:cubicBezTo>
                  <a:pt x="593834" y="863600"/>
                  <a:pt x="290785" y="795283"/>
                  <a:pt x="178675" y="620111"/>
                </a:cubicBezTo>
                <a:cubicBezTo>
                  <a:pt x="66565" y="444938"/>
                  <a:pt x="33282" y="222469"/>
                  <a:pt x="0" y="0"/>
                </a:cubicBezTo>
              </a:path>
            </a:pathLst>
          </a:custGeom>
          <a:noFill/>
          <a:ln w="38100">
            <a:solidFill>
              <a:schemeClr val="accent1">
                <a:lumMod val="75000"/>
              </a:schemeClr>
            </a:solidFill>
            <a:headEnd type="none" w="med" len="med"/>
            <a:tailEnd type="triangle" w="med" len="me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GB"/>
          </a:p>
        </p:txBody>
      </p:sp>
      <p:sp>
        <p:nvSpPr>
          <p:cNvPr id="54" name="Freeform 53">
            <a:extLst>
              <a:ext uri="{FF2B5EF4-FFF2-40B4-BE49-F238E27FC236}">
                <a16:creationId xmlns:a16="http://schemas.microsoft.com/office/drawing/2014/main" id="{C0C9614E-D751-274D-A98C-89D3E25F822E}"/>
              </a:ext>
            </a:extLst>
          </p:cNvPr>
          <p:cNvSpPr/>
          <p:nvPr/>
        </p:nvSpPr>
        <p:spPr>
          <a:xfrm>
            <a:off x="1197057" y="1917760"/>
            <a:ext cx="622270" cy="1671145"/>
          </a:xfrm>
          <a:custGeom>
            <a:avLst/>
            <a:gdLst>
              <a:gd name="connsiteX0" fmla="*/ 26993 w 134081"/>
              <a:gd name="connsiteY0" fmla="*/ 1671145 h 1671145"/>
              <a:gd name="connsiteX1" fmla="*/ 5972 w 134081"/>
              <a:gd name="connsiteY1" fmla="*/ 966952 h 1671145"/>
              <a:gd name="connsiteX2" fmla="*/ 121586 w 134081"/>
              <a:gd name="connsiteY2" fmla="*/ 536027 h 1671145"/>
              <a:gd name="connsiteX3" fmla="*/ 132096 w 134081"/>
              <a:gd name="connsiteY3" fmla="*/ 126124 h 1671145"/>
              <a:gd name="connsiteX4" fmla="*/ 132096 w 134081"/>
              <a:gd name="connsiteY4" fmla="*/ 0 h 16711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081" h="1671145">
                <a:moveTo>
                  <a:pt x="26993" y="1671145"/>
                </a:moveTo>
                <a:cubicBezTo>
                  <a:pt x="8600" y="1413641"/>
                  <a:pt x="-9793" y="1156138"/>
                  <a:pt x="5972" y="966952"/>
                </a:cubicBezTo>
                <a:cubicBezTo>
                  <a:pt x="21737" y="777766"/>
                  <a:pt x="100565" y="676165"/>
                  <a:pt x="121586" y="536027"/>
                </a:cubicBezTo>
                <a:cubicBezTo>
                  <a:pt x="142607" y="395889"/>
                  <a:pt x="130344" y="215462"/>
                  <a:pt x="132096" y="126124"/>
                </a:cubicBezTo>
                <a:cubicBezTo>
                  <a:pt x="133848" y="36786"/>
                  <a:pt x="132972" y="18393"/>
                  <a:pt x="132096" y="0"/>
                </a:cubicBezTo>
              </a:path>
            </a:pathLst>
          </a:custGeom>
          <a:noFill/>
          <a:ln w="38100">
            <a:solidFill>
              <a:schemeClr val="accent1">
                <a:lumMod val="75000"/>
              </a:schemeClr>
            </a:solidFill>
            <a:headEnd type="none" w="med" len="med"/>
            <a:tailEnd type="triangle" w="med" len="me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GB"/>
          </a:p>
        </p:txBody>
      </p:sp>
      <p:sp>
        <p:nvSpPr>
          <p:cNvPr id="56" name="TextBox 55">
            <a:extLst>
              <a:ext uri="{FF2B5EF4-FFF2-40B4-BE49-F238E27FC236}">
                <a16:creationId xmlns:a16="http://schemas.microsoft.com/office/drawing/2014/main" id="{0C7416EC-92D8-5E41-92EF-2803E26138DD}"/>
              </a:ext>
            </a:extLst>
          </p:cNvPr>
          <p:cNvSpPr txBox="1"/>
          <p:nvPr/>
        </p:nvSpPr>
        <p:spPr>
          <a:xfrm>
            <a:off x="990284" y="1927877"/>
            <a:ext cx="221214" cy="369332"/>
          </a:xfrm>
          <a:prstGeom prst="rect">
            <a:avLst/>
          </a:prstGeom>
        </p:spPr>
        <p:txBody>
          <a:bodyPr wrap="none" lIns="0" tIns="0" rIns="0" bIns="0" rtlCol="0">
            <a:spAutoFit/>
          </a:bodyPr>
          <a:lstStyle/>
          <a:p>
            <a:pPr algn="l">
              <a:spcAft>
                <a:spcPts val="600"/>
              </a:spcAft>
            </a:pPr>
            <a:r>
              <a:rPr lang="en-GB" sz="2400" b="1">
                <a:solidFill>
                  <a:srgbClr val="C00000"/>
                </a:solidFill>
              </a:rPr>
              <a:t>X</a:t>
            </a:r>
          </a:p>
        </p:txBody>
      </p:sp>
      <p:sp>
        <p:nvSpPr>
          <p:cNvPr id="60" name="Rectangle 59">
            <a:extLst>
              <a:ext uri="{FF2B5EF4-FFF2-40B4-BE49-F238E27FC236}">
                <a16:creationId xmlns:a16="http://schemas.microsoft.com/office/drawing/2014/main" id="{67F82A2D-FB91-1B41-99CE-58FD56500677}"/>
              </a:ext>
            </a:extLst>
          </p:cNvPr>
          <p:cNvSpPr/>
          <p:nvPr/>
        </p:nvSpPr>
        <p:spPr>
          <a:xfrm>
            <a:off x="961871" y="3625782"/>
            <a:ext cx="463896" cy="320878"/>
          </a:xfrm>
          <a:prstGeom prst="rect">
            <a:avLst/>
          </a:prstGeom>
          <a:solidFill>
            <a:schemeClr val="accent6"/>
          </a:solidFill>
          <a:ln>
            <a:noFill/>
          </a:ln>
        </p:spPr>
        <p:style>
          <a:lnRef idx="2">
            <a:schemeClr val="accent5">
              <a:shade val="50000"/>
            </a:schemeClr>
          </a:lnRef>
          <a:fillRef idx="1">
            <a:schemeClr val="accent5"/>
          </a:fillRef>
          <a:effectRef idx="0">
            <a:schemeClr val="accent5"/>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algn="ctr">
              <a:spcAft>
                <a:spcPts val="600"/>
              </a:spcAft>
            </a:pPr>
            <a:r>
              <a:rPr lang="en-US" sz="1200">
                <a:solidFill>
                  <a:schemeClr val="bg1"/>
                </a:solidFill>
              </a:rPr>
              <a:t>vmk3</a:t>
            </a:r>
          </a:p>
        </p:txBody>
      </p:sp>
      <p:cxnSp>
        <p:nvCxnSpPr>
          <p:cNvPr id="61" name="Straight Connector 60">
            <a:extLst>
              <a:ext uri="{FF2B5EF4-FFF2-40B4-BE49-F238E27FC236}">
                <a16:creationId xmlns:a16="http://schemas.microsoft.com/office/drawing/2014/main" id="{33CA71C7-C64F-7546-9FCB-4A9C1C77FA6F}"/>
              </a:ext>
            </a:extLst>
          </p:cNvPr>
          <p:cNvCxnSpPr>
            <a:cxnSpLocks/>
          </p:cNvCxnSpPr>
          <p:nvPr/>
        </p:nvCxnSpPr>
        <p:spPr bwMode="gray">
          <a:xfrm flipV="1">
            <a:off x="3037589" y="3270697"/>
            <a:ext cx="0" cy="354179"/>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62" name="Group 61">
            <a:extLst>
              <a:ext uri="{FF2B5EF4-FFF2-40B4-BE49-F238E27FC236}">
                <a16:creationId xmlns:a16="http://schemas.microsoft.com/office/drawing/2014/main" id="{A25F56B2-5C7D-9847-AB7F-54EAB4B1E509}"/>
              </a:ext>
            </a:extLst>
          </p:cNvPr>
          <p:cNvGrpSpPr/>
          <p:nvPr/>
        </p:nvGrpSpPr>
        <p:grpSpPr>
          <a:xfrm>
            <a:off x="2799175" y="3640665"/>
            <a:ext cx="475288" cy="475288"/>
            <a:chOff x="6490447" y="2136284"/>
            <a:chExt cx="1828959" cy="1828959"/>
          </a:xfrm>
        </p:grpSpPr>
        <p:sp>
          <p:nvSpPr>
            <p:cNvPr id="63" name="Oval 62">
              <a:extLst>
                <a:ext uri="{FF2B5EF4-FFF2-40B4-BE49-F238E27FC236}">
                  <a16:creationId xmlns:a16="http://schemas.microsoft.com/office/drawing/2014/main" id="{BC217830-6ED0-B942-BFA3-0E594B7AA7F6}"/>
                </a:ext>
              </a:extLst>
            </p:cNvPr>
            <p:cNvSpPr/>
            <p:nvPr/>
          </p:nvSpPr>
          <p:spPr>
            <a:xfrm>
              <a:off x="6490447" y="2136284"/>
              <a:ext cx="1828959" cy="1828959"/>
            </a:xfrm>
            <a:prstGeom prst="ellipse">
              <a:avLst/>
            </a:prstGeom>
            <a:solidFill>
              <a:schemeClr val="accent4"/>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64" name="Freeform 5">
              <a:extLst>
                <a:ext uri="{FF2B5EF4-FFF2-40B4-BE49-F238E27FC236}">
                  <a16:creationId xmlns:a16="http://schemas.microsoft.com/office/drawing/2014/main" id="{21A94B7E-6803-394F-8F04-32F1F7BB8E83}"/>
                </a:ext>
              </a:extLst>
            </p:cNvPr>
            <p:cNvSpPr>
              <a:spLocks noChangeAspect="1" noEditPoints="1"/>
            </p:cNvSpPr>
            <p:nvPr/>
          </p:nvSpPr>
          <p:spPr bwMode="auto">
            <a:xfrm>
              <a:off x="6857538" y="2502679"/>
              <a:ext cx="1096167" cy="1096167"/>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66" name="Content Placeholder 2">
            <a:extLst>
              <a:ext uri="{FF2B5EF4-FFF2-40B4-BE49-F238E27FC236}">
                <a16:creationId xmlns:a16="http://schemas.microsoft.com/office/drawing/2014/main" id="{C19B9ED9-77F7-4E47-80C7-508CD1F3916E}"/>
              </a:ext>
            </a:extLst>
          </p:cNvPr>
          <p:cNvSpPr txBox="1">
            <a:spLocks/>
          </p:cNvSpPr>
          <p:nvPr/>
        </p:nvSpPr>
        <p:spPr>
          <a:xfrm>
            <a:off x="203072" y="5681802"/>
            <a:ext cx="11881350" cy="670582"/>
          </a:xfrm>
          <a:prstGeom prst="rect">
            <a:avLst/>
          </a:prstGeom>
        </p:spPr>
        <p:txBody>
          <a:bodyPr/>
          <a:lstStyle>
            <a:lvl1pPr marL="0" indent="0" algn="l" defTabSz="914400" rtl="0" eaLnBrk="1" latinLnBrk="0" hangingPunct="1">
              <a:lnSpc>
                <a:spcPct val="100000"/>
              </a:lnSpc>
              <a:spcBef>
                <a:spcPts val="1800"/>
              </a:spcBef>
              <a:buClr>
                <a:schemeClr val="tx1">
                  <a:lumMod val="60000"/>
                  <a:lumOff val="40000"/>
                </a:schemeClr>
              </a:buClr>
              <a:buSzPct val="90000"/>
              <a:buFont typeface="Arial" panose="020B0604020202020204" pitchFamily="34" charset="0"/>
              <a:buChar char="​"/>
              <a:defRPr sz="2000" kern="1200">
                <a:solidFill>
                  <a:schemeClr val="tx2"/>
                </a:solidFill>
                <a:latin typeface="+mn-lt"/>
                <a:ea typeface="+mn-ea"/>
                <a:cs typeface="+mn-cs"/>
              </a:defRPr>
            </a:lvl1pPr>
            <a:lvl2pPr marL="457200" indent="-184150" algn="l" defTabSz="914400" rtl="0" eaLnBrk="1" latinLnBrk="0" hangingPunct="1">
              <a:lnSpc>
                <a:spcPct val="100000"/>
              </a:lnSpc>
              <a:spcBef>
                <a:spcPts val="300"/>
              </a:spcBef>
              <a:buClr>
                <a:schemeClr val="tx2"/>
              </a:buClr>
              <a:buSzPct val="90000"/>
              <a:buFont typeface="Arial" panose="020B0604020202020204" pitchFamily="34" charset="0"/>
              <a:buChar char="•"/>
              <a:defRPr sz="1800" kern="1200">
                <a:solidFill>
                  <a:schemeClr val="tx2"/>
                </a:solidFill>
                <a:latin typeface="+mn-lt"/>
                <a:ea typeface="+mn-ea"/>
                <a:cs typeface="+mn-cs"/>
              </a:defRPr>
            </a:lvl2pPr>
            <a:lvl3pPr marL="744538" indent="-169863" algn="l" defTabSz="914400" rtl="0" eaLnBrk="1" latinLnBrk="0" hangingPunct="1">
              <a:lnSpc>
                <a:spcPct val="100000"/>
              </a:lnSpc>
              <a:spcBef>
                <a:spcPts val="300"/>
              </a:spcBef>
              <a:spcAft>
                <a:spcPts val="0"/>
              </a:spcAft>
              <a:buClr>
                <a:schemeClr val="tx2"/>
              </a:buClr>
              <a:buSzPct val="90000"/>
              <a:buFont typeface="Camphor Std" panose="020B0504030404020204" pitchFamily="34" charset="0"/>
              <a:buChar char="–"/>
              <a:defRPr sz="1600" kern="1200">
                <a:solidFill>
                  <a:schemeClr val="tx2"/>
                </a:solidFill>
                <a:latin typeface="+mn-lt"/>
                <a:ea typeface="+mn-ea"/>
                <a:cs typeface="+mn-cs"/>
              </a:defRPr>
            </a:lvl3pPr>
            <a:lvl4pPr marL="969963" indent="-166688" algn="l" defTabSz="914400" rtl="0" eaLnBrk="1" latinLnBrk="0" hangingPunct="1">
              <a:lnSpc>
                <a:spcPct val="100000"/>
              </a:lnSpc>
              <a:spcBef>
                <a:spcPts val="300"/>
              </a:spcBef>
              <a:buClr>
                <a:schemeClr val="tx2"/>
              </a:buClr>
              <a:buSzPct val="90000"/>
              <a:buFont typeface="Arial" panose="020B0604020202020204" pitchFamily="34" charset="0"/>
              <a:buChar char="•"/>
              <a:defRPr sz="1400" kern="1200">
                <a:solidFill>
                  <a:schemeClr val="tx2"/>
                </a:solidFill>
                <a:latin typeface="+mn-lt"/>
                <a:ea typeface="+mn-ea"/>
                <a:cs typeface="+mn-cs"/>
              </a:defRPr>
            </a:lvl4pPr>
            <a:lvl5pPr marL="1143000" indent="-138113" algn="l" defTabSz="914400" rtl="0" eaLnBrk="1" latinLnBrk="0" hangingPunct="1">
              <a:lnSpc>
                <a:spcPct val="100000"/>
              </a:lnSpc>
              <a:spcBef>
                <a:spcPts val="300"/>
              </a:spcBef>
              <a:buClr>
                <a:schemeClr val="tx2"/>
              </a:buClr>
              <a:buSzPct val="90000"/>
              <a:buFont typeface="Camphor Std" panose="020B0504030404020204" pitchFamily="34" charset="0"/>
              <a:buChar char="–"/>
              <a:tabLst/>
              <a:defRPr sz="1400" kern="1200">
                <a:solidFill>
                  <a:schemeClr val="tx2"/>
                </a:solidFill>
                <a:latin typeface="+mn-lt"/>
                <a:ea typeface="+mn-ea"/>
                <a:cs typeface="+mn-cs"/>
              </a:defRPr>
            </a:lvl5pPr>
            <a:lvl6pPr marL="228600" indent="-228600" algn="l" defTabSz="914400" rtl="0" eaLnBrk="1" latinLnBrk="0" hangingPunct="1">
              <a:lnSpc>
                <a:spcPct val="100000"/>
              </a:lnSpc>
              <a:spcBef>
                <a:spcPts val="1800"/>
              </a:spcBef>
              <a:buClr>
                <a:schemeClr val="tx2"/>
              </a:buClr>
              <a:buSzPct val="90000"/>
              <a:buFont typeface="+mj-lt"/>
              <a:buAutoNum type="arabicPeriod"/>
              <a:defRPr sz="2000" kern="1200">
                <a:solidFill>
                  <a:schemeClr val="tx2"/>
                </a:solidFill>
                <a:latin typeface="+mn-lt"/>
                <a:ea typeface="+mn-ea"/>
                <a:cs typeface="+mn-cs"/>
              </a:defRPr>
            </a:lvl6pPr>
            <a:lvl7pPr marL="512763" indent="-228600" algn="l" defTabSz="914400" rtl="0" eaLnBrk="1" latinLnBrk="0" hangingPunct="1">
              <a:lnSpc>
                <a:spcPct val="100000"/>
              </a:lnSpc>
              <a:spcBef>
                <a:spcPts val="300"/>
              </a:spcBef>
              <a:buClr>
                <a:schemeClr val="tx2"/>
              </a:buClr>
              <a:buSzPct val="90000"/>
              <a:buFont typeface="+mj-lt"/>
              <a:buAutoNum type="alphaLcPeriod"/>
              <a:defRPr sz="1600" kern="1200">
                <a:solidFill>
                  <a:schemeClr val="tx2"/>
                </a:solidFill>
                <a:latin typeface="+mn-lt"/>
                <a:ea typeface="+mn-ea"/>
                <a:cs typeface="+mn-cs"/>
              </a:defRPr>
            </a:lvl7pPr>
            <a:lvl8pPr marL="741363" indent="-166688" algn="l" defTabSz="914400" rtl="0" eaLnBrk="1" latinLnBrk="0" hangingPunct="1">
              <a:lnSpc>
                <a:spcPct val="90000"/>
              </a:lnSpc>
              <a:spcBef>
                <a:spcPts val="600"/>
              </a:spcBef>
              <a:buClr>
                <a:schemeClr val="tx2"/>
              </a:buClr>
              <a:buSzPct val="90000"/>
              <a:buFont typeface="+mj-lt"/>
              <a:buAutoNum type="romanLcPeriod"/>
              <a:defRPr sz="1400" kern="1200">
                <a:solidFill>
                  <a:schemeClr val="tx2"/>
                </a:solidFill>
                <a:latin typeface="+mn-lt"/>
                <a:ea typeface="+mn-ea"/>
                <a:cs typeface="+mn-cs"/>
              </a:defRPr>
            </a:lvl8pPr>
            <a:lvl9pPr marL="284163" indent="-284163" algn="l" defTabSz="914400" rtl="0" eaLnBrk="1" latinLnBrk="0" hangingPunct="1">
              <a:lnSpc>
                <a:spcPct val="100000"/>
              </a:lnSpc>
              <a:spcBef>
                <a:spcPts val="1800"/>
              </a:spcBef>
              <a:buClr>
                <a:schemeClr val="tx2"/>
              </a:buClr>
              <a:buSzPct val="90000"/>
              <a:buFont typeface="+mj-lt"/>
              <a:buAutoNum type="alphaUcPeriod"/>
              <a:defRPr sz="2000" kern="1200">
                <a:solidFill>
                  <a:schemeClr val="tx2"/>
                </a:solidFill>
                <a:latin typeface="+mn-lt"/>
                <a:ea typeface="+mn-ea"/>
                <a:cs typeface="+mn-cs"/>
              </a:defRPr>
            </a:lvl9pPr>
          </a:lstStyle>
          <a:p>
            <a:r>
              <a:rPr lang="en-US" sz="1800"/>
              <a:t>* VTEP </a:t>
            </a:r>
            <a:r>
              <a:rPr lang="en-US" sz="1800" err="1"/>
              <a:t>vmkernel</a:t>
            </a:r>
            <a:r>
              <a:rPr lang="en-US" sz="1800"/>
              <a:t> sends the overlay traffic through the </a:t>
            </a:r>
            <a:r>
              <a:rPr lang="en-US" sz="1800" err="1"/>
              <a:t>vmnic</a:t>
            </a:r>
            <a:r>
              <a:rPr lang="en-US" sz="1800"/>
              <a:t> which the source VM is originally pinned to.    *  The traffic routed by DLR instance also follows the </a:t>
            </a:r>
            <a:r>
              <a:rPr lang="en-US" sz="1800" err="1"/>
              <a:t>vmnic</a:t>
            </a:r>
            <a:r>
              <a:rPr lang="en-US" sz="1800"/>
              <a:t> which the source VM is originally pinned to. </a:t>
            </a:r>
          </a:p>
        </p:txBody>
      </p:sp>
      <p:sp>
        <p:nvSpPr>
          <p:cNvPr id="67" name="Rectangle 66">
            <a:extLst>
              <a:ext uri="{FF2B5EF4-FFF2-40B4-BE49-F238E27FC236}">
                <a16:creationId xmlns:a16="http://schemas.microsoft.com/office/drawing/2014/main" id="{A2A40959-3765-C84D-816F-3E4E0861CFA1}"/>
              </a:ext>
            </a:extLst>
          </p:cNvPr>
          <p:cNvSpPr/>
          <p:nvPr/>
        </p:nvSpPr>
        <p:spPr bwMode="gray">
          <a:xfrm>
            <a:off x="2311865" y="3033346"/>
            <a:ext cx="1286295" cy="223894"/>
          </a:xfrm>
          <a:prstGeom prst="rect">
            <a:avLst/>
          </a:prstGeom>
          <a:solidFill>
            <a:schemeClr val="accent4"/>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000"/>
              <a:t>Logical Switch</a:t>
            </a:r>
          </a:p>
        </p:txBody>
      </p:sp>
      <p:sp>
        <p:nvSpPr>
          <p:cNvPr id="65" name="Freeform 64">
            <a:extLst>
              <a:ext uri="{FF2B5EF4-FFF2-40B4-BE49-F238E27FC236}">
                <a16:creationId xmlns:a16="http://schemas.microsoft.com/office/drawing/2014/main" id="{B932F9F6-C99C-8048-9827-9F1EB0B5C8FD}"/>
              </a:ext>
            </a:extLst>
          </p:cNvPr>
          <p:cNvSpPr/>
          <p:nvPr/>
        </p:nvSpPr>
        <p:spPr>
          <a:xfrm>
            <a:off x="1364050" y="3226156"/>
            <a:ext cx="1831695" cy="412272"/>
          </a:xfrm>
          <a:custGeom>
            <a:avLst/>
            <a:gdLst>
              <a:gd name="connsiteX0" fmla="*/ 315310 w 328789"/>
              <a:gd name="connsiteY0" fmla="*/ 412272 h 412272"/>
              <a:gd name="connsiteX1" fmla="*/ 304800 w 328789"/>
              <a:gd name="connsiteY1" fmla="*/ 75941 h 412272"/>
              <a:gd name="connsiteX2" fmla="*/ 94593 w 328789"/>
              <a:gd name="connsiteY2" fmla="*/ 23389 h 412272"/>
              <a:gd name="connsiteX3" fmla="*/ 0 w 328789"/>
              <a:gd name="connsiteY3" fmla="*/ 380741 h 412272"/>
            </a:gdLst>
            <a:ahLst/>
            <a:cxnLst>
              <a:cxn ang="0">
                <a:pos x="connsiteX0" y="connsiteY0"/>
              </a:cxn>
              <a:cxn ang="0">
                <a:pos x="connsiteX1" y="connsiteY1"/>
              </a:cxn>
              <a:cxn ang="0">
                <a:pos x="connsiteX2" y="connsiteY2"/>
              </a:cxn>
              <a:cxn ang="0">
                <a:pos x="connsiteX3" y="connsiteY3"/>
              </a:cxn>
            </a:cxnLst>
            <a:rect l="l" t="t" r="r" b="b"/>
            <a:pathLst>
              <a:path w="328789" h="412272">
                <a:moveTo>
                  <a:pt x="315310" y="412272"/>
                </a:moveTo>
                <a:cubicBezTo>
                  <a:pt x="328448" y="276513"/>
                  <a:pt x="341586" y="140755"/>
                  <a:pt x="304800" y="75941"/>
                </a:cubicBezTo>
                <a:cubicBezTo>
                  <a:pt x="268014" y="11127"/>
                  <a:pt x="145393" y="-27411"/>
                  <a:pt x="94593" y="23389"/>
                </a:cubicBezTo>
                <a:cubicBezTo>
                  <a:pt x="43793" y="74189"/>
                  <a:pt x="21896" y="227465"/>
                  <a:pt x="0" y="380741"/>
                </a:cubicBezTo>
              </a:path>
            </a:pathLst>
          </a:custGeom>
          <a:noFill/>
          <a:ln w="38100">
            <a:solidFill>
              <a:schemeClr val="accent1">
                <a:lumMod val="75000"/>
              </a:schemeClr>
            </a:solidFill>
            <a:headEnd type="none" w="med" len="med"/>
            <a:tailEnd type="triangle" w="med" len="me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GB"/>
          </a:p>
        </p:txBody>
      </p:sp>
      <p:sp>
        <p:nvSpPr>
          <p:cNvPr id="108" name="Rectangle 107">
            <a:extLst>
              <a:ext uri="{FF2B5EF4-FFF2-40B4-BE49-F238E27FC236}">
                <a16:creationId xmlns:a16="http://schemas.microsoft.com/office/drawing/2014/main" id="{02A41D4F-BF08-EC41-A310-B5B17FBB73F7}"/>
              </a:ext>
            </a:extLst>
          </p:cNvPr>
          <p:cNvSpPr/>
          <p:nvPr/>
        </p:nvSpPr>
        <p:spPr>
          <a:xfrm>
            <a:off x="1037500" y="4905504"/>
            <a:ext cx="1917513" cy="369332"/>
          </a:xfrm>
          <a:prstGeom prst="rect">
            <a:avLst/>
          </a:prstGeom>
        </p:spPr>
        <p:txBody>
          <a:bodyPr wrap="none">
            <a:spAutoFit/>
          </a:bodyPr>
          <a:lstStyle/>
          <a:p>
            <a:r>
              <a:rPr lang="en-US">
                <a:solidFill>
                  <a:schemeClr val="accent2"/>
                </a:solidFill>
              </a:rPr>
              <a:t>Explicit Failover</a:t>
            </a:r>
            <a:endParaRPr lang="en-GB">
              <a:solidFill>
                <a:schemeClr val="accent2"/>
              </a:solidFill>
            </a:endParaRPr>
          </a:p>
        </p:txBody>
      </p:sp>
      <p:sp>
        <p:nvSpPr>
          <p:cNvPr id="109" name="Rectangle 108">
            <a:extLst>
              <a:ext uri="{FF2B5EF4-FFF2-40B4-BE49-F238E27FC236}">
                <a16:creationId xmlns:a16="http://schemas.microsoft.com/office/drawing/2014/main" id="{508247CA-AB72-2E4C-BF8F-80ACB010522F}"/>
              </a:ext>
            </a:extLst>
          </p:cNvPr>
          <p:cNvSpPr/>
          <p:nvPr/>
        </p:nvSpPr>
        <p:spPr>
          <a:xfrm>
            <a:off x="4458401" y="4815622"/>
            <a:ext cx="3132851" cy="646331"/>
          </a:xfrm>
          <a:prstGeom prst="rect">
            <a:avLst/>
          </a:prstGeom>
        </p:spPr>
        <p:txBody>
          <a:bodyPr wrap="square">
            <a:spAutoFit/>
          </a:bodyPr>
          <a:lstStyle/>
          <a:p>
            <a:r>
              <a:rPr lang="en-US">
                <a:solidFill>
                  <a:schemeClr val="accent2"/>
                </a:solidFill>
              </a:rPr>
              <a:t>Load Balance SRC ID / Load Balancer SRC MAC</a:t>
            </a:r>
            <a:endParaRPr lang="en-GB">
              <a:solidFill>
                <a:schemeClr val="accent2"/>
              </a:solidFill>
            </a:endParaRPr>
          </a:p>
        </p:txBody>
      </p:sp>
      <p:sp>
        <p:nvSpPr>
          <p:cNvPr id="110" name="Rectangle 109">
            <a:extLst>
              <a:ext uri="{FF2B5EF4-FFF2-40B4-BE49-F238E27FC236}">
                <a16:creationId xmlns:a16="http://schemas.microsoft.com/office/drawing/2014/main" id="{31CD441D-C0DC-394D-87C2-E7A584F0508E}"/>
              </a:ext>
            </a:extLst>
          </p:cNvPr>
          <p:cNvSpPr/>
          <p:nvPr/>
        </p:nvSpPr>
        <p:spPr>
          <a:xfrm>
            <a:off x="4080797" y="2140579"/>
            <a:ext cx="3510455" cy="2664194"/>
          </a:xfrm>
          <a:prstGeom prst="rect">
            <a:avLst/>
          </a:prstGeom>
          <a:solidFill>
            <a:schemeClr val="bg1">
              <a:lumMod val="85000"/>
            </a:schemeClr>
          </a:solidFill>
          <a:ln w="28575">
            <a:noFill/>
            <a:prstDash val="dash"/>
          </a:ln>
          <a:effectLst/>
        </p:spPr>
        <p:style>
          <a:lnRef idx="1">
            <a:schemeClr val="accent3"/>
          </a:lnRef>
          <a:fillRef idx="3">
            <a:schemeClr val="accent3"/>
          </a:fillRef>
          <a:effectRef idx="2">
            <a:schemeClr val="accent3"/>
          </a:effectRef>
          <a:fontRef idx="minor">
            <a:schemeClr val="lt1"/>
          </a:fontRef>
        </p:style>
        <p:txBody>
          <a:bodyPr lIns="0" tIns="0" rIns="0" bIns="118841" rtlCol="0" anchor="b" anchorCtr="0"/>
          <a:lstStyle/>
          <a:p>
            <a:pPr algn="ctr"/>
            <a:endParaRPr lang="en-US" sz="1600" b="1">
              <a:solidFill>
                <a:srgbClr val="717074"/>
              </a:solidFill>
              <a:latin typeface="Metropolis"/>
              <a:ea typeface="Gotham Rounded Book" charset="0"/>
              <a:cs typeface="Gotham Rounded Book" charset="0"/>
            </a:endParaRPr>
          </a:p>
        </p:txBody>
      </p:sp>
      <p:grpSp>
        <p:nvGrpSpPr>
          <p:cNvPr id="111" name="Group 110">
            <a:extLst>
              <a:ext uri="{FF2B5EF4-FFF2-40B4-BE49-F238E27FC236}">
                <a16:creationId xmlns:a16="http://schemas.microsoft.com/office/drawing/2014/main" id="{D0C77C3C-60E9-E647-87A6-6D3DEE8E1AFE}"/>
              </a:ext>
            </a:extLst>
          </p:cNvPr>
          <p:cNvGrpSpPr/>
          <p:nvPr/>
        </p:nvGrpSpPr>
        <p:grpSpPr>
          <a:xfrm>
            <a:off x="4680006" y="1626451"/>
            <a:ext cx="396412" cy="396570"/>
            <a:chOff x="2159140" y="7009631"/>
            <a:chExt cx="4501800" cy="4503600"/>
          </a:xfrm>
          <a:solidFill>
            <a:schemeClr val="tx1"/>
          </a:solidFill>
        </p:grpSpPr>
        <p:sp>
          <p:nvSpPr>
            <p:cNvPr id="112" name="Freeform: Shape 6">
              <a:extLst>
                <a:ext uri="{FF2B5EF4-FFF2-40B4-BE49-F238E27FC236}">
                  <a16:creationId xmlns:a16="http://schemas.microsoft.com/office/drawing/2014/main" id="{FE8B8E82-1F41-F742-A579-99089B3E262A}"/>
                </a:ext>
              </a:extLst>
            </p:cNvPr>
            <p:cNvSpPr/>
            <p:nvPr/>
          </p:nvSpPr>
          <p:spPr>
            <a:xfrm>
              <a:off x="2159140" y="7009631"/>
              <a:ext cx="4501800" cy="4503600"/>
            </a:xfrm>
            <a:custGeom>
              <a:avLst/>
              <a:gdLst/>
              <a:ahLst/>
              <a:cxnLst>
                <a:cxn ang="3cd4">
                  <a:pos x="hc" y="t"/>
                </a:cxn>
                <a:cxn ang="cd2">
                  <a:pos x="l" y="vc"/>
                </a:cxn>
                <a:cxn ang="cd4">
                  <a:pos x="hc" y="b"/>
                </a:cxn>
                <a:cxn ang="0">
                  <a:pos x="r" y="vc"/>
                </a:cxn>
              </a:cxnLst>
              <a:rect l="l" t="t" r="r" b="b"/>
              <a:pathLst>
                <a:path w="12506" h="12511">
                  <a:moveTo>
                    <a:pt x="11985" y="521"/>
                  </a:moveTo>
                  <a:lnTo>
                    <a:pt x="11985" y="11990"/>
                  </a:lnTo>
                  <a:lnTo>
                    <a:pt x="517" y="11990"/>
                  </a:lnTo>
                  <a:lnTo>
                    <a:pt x="517" y="521"/>
                  </a:lnTo>
                  <a:close/>
                  <a:moveTo>
                    <a:pt x="12506" y="0"/>
                  </a:moveTo>
                  <a:lnTo>
                    <a:pt x="0" y="0"/>
                  </a:lnTo>
                  <a:lnTo>
                    <a:pt x="0" y="12511"/>
                  </a:lnTo>
                  <a:lnTo>
                    <a:pt x="12506" y="1251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13" name="Freeform: Shape 7">
              <a:extLst>
                <a:ext uri="{FF2B5EF4-FFF2-40B4-BE49-F238E27FC236}">
                  <a16:creationId xmlns:a16="http://schemas.microsoft.com/office/drawing/2014/main" id="{ED897A52-6A8F-2841-B3C2-20E60D11E6EB}"/>
                </a:ext>
              </a:extLst>
            </p:cNvPr>
            <p:cNvSpPr/>
            <p:nvPr/>
          </p:nvSpPr>
          <p:spPr>
            <a:xfrm>
              <a:off x="2739820" y="8364671"/>
              <a:ext cx="3336120" cy="914400"/>
            </a:xfrm>
            <a:custGeom>
              <a:avLst/>
              <a:gdLst/>
              <a:ahLst/>
              <a:cxnLst>
                <a:cxn ang="3cd4">
                  <a:pos x="hc" y="t"/>
                </a:cxn>
                <a:cxn ang="cd2">
                  <a:pos x="l" y="vc"/>
                </a:cxn>
                <a:cxn ang="cd4">
                  <a:pos x="hc" y="b"/>
                </a:cxn>
                <a:cxn ang="0">
                  <a:pos x="r" y="vc"/>
                </a:cxn>
              </a:cxnLst>
              <a:rect l="l" t="t" r="r" b="b"/>
              <a:pathLst>
                <a:path w="9268" h="2541">
                  <a:moveTo>
                    <a:pt x="0" y="1269"/>
                  </a:moveTo>
                  <a:lnTo>
                    <a:pt x="1272" y="2541"/>
                  </a:lnTo>
                  <a:lnTo>
                    <a:pt x="1272" y="1848"/>
                  </a:lnTo>
                  <a:lnTo>
                    <a:pt x="9268" y="1848"/>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14" name="Freeform: Shape 8">
              <a:extLst>
                <a:ext uri="{FF2B5EF4-FFF2-40B4-BE49-F238E27FC236}">
                  <a16:creationId xmlns:a16="http://schemas.microsoft.com/office/drawing/2014/main" id="{C2837379-5928-774F-8AF1-52A09037D918}"/>
                </a:ext>
              </a:extLst>
            </p:cNvPr>
            <p:cNvSpPr/>
            <p:nvPr/>
          </p:nvSpPr>
          <p:spPr>
            <a:xfrm>
              <a:off x="2739820" y="10077192"/>
              <a:ext cx="3336120" cy="914400"/>
            </a:xfrm>
            <a:custGeom>
              <a:avLst/>
              <a:gdLst/>
              <a:ahLst/>
              <a:cxnLst>
                <a:cxn ang="3cd4">
                  <a:pos x="hc" y="t"/>
                </a:cxn>
                <a:cxn ang="cd2">
                  <a:pos x="l" y="vc"/>
                </a:cxn>
                <a:cxn ang="cd4">
                  <a:pos x="hc" y="b"/>
                </a:cxn>
                <a:cxn ang="0">
                  <a:pos x="r" y="vc"/>
                </a:cxn>
              </a:cxnLst>
              <a:rect l="l" t="t" r="r" b="b"/>
              <a:pathLst>
                <a:path w="9268" h="2541">
                  <a:moveTo>
                    <a:pt x="0" y="1273"/>
                  </a:moveTo>
                  <a:lnTo>
                    <a:pt x="1272" y="2541"/>
                  </a:lnTo>
                  <a:lnTo>
                    <a:pt x="1272" y="1847"/>
                  </a:lnTo>
                  <a:lnTo>
                    <a:pt x="9268" y="1847"/>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15" name="Freeform: Shape 9">
              <a:extLst>
                <a:ext uri="{FF2B5EF4-FFF2-40B4-BE49-F238E27FC236}">
                  <a16:creationId xmlns:a16="http://schemas.microsoft.com/office/drawing/2014/main" id="{C5CEFA07-34D5-8344-A19D-2D6706784F20}"/>
                </a:ext>
              </a:extLst>
            </p:cNvPr>
            <p:cNvSpPr/>
            <p:nvPr/>
          </p:nvSpPr>
          <p:spPr>
            <a:xfrm>
              <a:off x="2739820" y="9220392"/>
              <a:ext cx="3336120" cy="914400"/>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52"/>
                  </a:lnTo>
                  <a:lnTo>
                    <a:pt x="7995" y="1852"/>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16" name="Freeform: Shape 10">
              <a:extLst>
                <a:ext uri="{FF2B5EF4-FFF2-40B4-BE49-F238E27FC236}">
                  <a16:creationId xmlns:a16="http://schemas.microsoft.com/office/drawing/2014/main" id="{D8BE18C7-792F-8648-9C28-22F26AC563A7}"/>
                </a:ext>
              </a:extLst>
            </p:cNvPr>
            <p:cNvSpPr/>
            <p:nvPr/>
          </p:nvSpPr>
          <p:spPr>
            <a:xfrm>
              <a:off x="2739823" y="7507512"/>
              <a:ext cx="3325998" cy="914401"/>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48"/>
                  </a:lnTo>
                  <a:lnTo>
                    <a:pt x="7995" y="1848"/>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grpSp>
      <p:cxnSp>
        <p:nvCxnSpPr>
          <p:cNvPr id="117" name="Straight Connector 116">
            <a:extLst>
              <a:ext uri="{FF2B5EF4-FFF2-40B4-BE49-F238E27FC236}">
                <a16:creationId xmlns:a16="http://schemas.microsoft.com/office/drawing/2014/main" id="{D992B844-D904-244B-AF66-357EEBF6AA6F}"/>
              </a:ext>
            </a:extLst>
          </p:cNvPr>
          <p:cNvCxnSpPr>
            <a:cxnSpLocks/>
            <a:endCxn id="112" idx="2"/>
          </p:cNvCxnSpPr>
          <p:nvPr/>
        </p:nvCxnSpPr>
        <p:spPr bwMode="gray">
          <a:xfrm flipH="1" flipV="1">
            <a:off x="4878212" y="2023021"/>
            <a:ext cx="71479" cy="196374"/>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18" name="Straight Connector 117">
            <a:extLst>
              <a:ext uri="{FF2B5EF4-FFF2-40B4-BE49-F238E27FC236}">
                <a16:creationId xmlns:a16="http://schemas.microsoft.com/office/drawing/2014/main" id="{6026462F-0263-6741-9C7A-5862143ADE59}"/>
              </a:ext>
            </a:extLst>
          </p:cNvPr>
          <p:cNvCxnSpPr>
            <a:cxnSpLocks/>
          </p:cNvCxnSpPr>
          <p:nvPr/>
        </p:nvCxnSpPr>
        <p:spPr bwMode="gray">
          <a:xfrm flipV="1">
            <a:off x="4666901" y="3251387"/>
            <a:ext cx="0" cy="354179"/>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19" name="Rectangle 118">
            <a:extLst>
              <a:ext uri="{FF2B5EF4-FFF2-40B4-BE49-F238E27FC236}">
                <a16:creationId xmlns:a16="http://schemas.microsoft.com/office/drawing/2014/main" id="{16D46867-F252-5940-9B64-C94D8C2216A9}"/>
              </a:ext>
            </a:extLst>
          </p:cNvPr>
          <p:cNvSpPr/>
          <p:nvPr/>
        </p:nvSpPr>
        <p:spPr bwMode="auto">
          <a:xfrm>
            <a:off x="3998302" y="2711864"/>
            <a:ext cx="3649102" cy="369404"/>
          </a:xfrm>
          <a:prstGeom prst="rect">
            <a:avLst/>
          </a:prstGeom>
          <a:solidFill>
            <a:schemeClr val="accent1">
              <a:lumMod val="50000"/>
            </a:schemeClr>
          </a:solidFill>
          <a:ln>
            <a:solidFill>
              <a:schemeClr val="accent1">
                <a:lumMod val="50000"/>
              </a:schemeClr>
            </a:solidFill>
            <a:miter lim="800000"/>
            <a:headEnd/>
            <a:tailEnd/>
          </a:ln>
        </p:spPr>
        <p:style>
          <a:lnRef idx="2">
            <a:schemeClr val="dk1"/>
          </a:lnRef>
          <a:fillRef idx="1">
            <a:schemeClr val="lt1"/>
          </a:fillRef>
          <a:effectRef idx="0">
            <a:schemeClr val="dk1"/>
          </a:effectRef>
          <a:fontRef idx="minor">
            <a:schemeClr val="dk1"/>
          </a:fontRef>
        </p:style>
        <p:txBody>
          <a:bodyPr wrap="none" lIns="0" tIns="0" rIns="0" bIns="0" rtlCol="0" anchor="ctr"/>
          <a:lstStyle/>
          <a:p>
            <a:pPr algn="ctr"/>
            <a:r>
              <a:rPr lang="en-US" sz="1100" err="1">
                <a:solidFill>
                  <a:prstClr val="white"/>
                </a:solidFill>
                <a:latin typeface="Metropolis"/>
                <a:ea typeface="Gotham Rounded Book" charset="0"/>
                <a:cs typeface="Gotham Rounded Book" charset="0"/>
              </a:rPr>
              <a:t>vDS</a:t>
            </a:r>
            <a:endParaRPr lang="en-US" sz="1100">
              <a:solidFill>
                <a:prstClr val="white"/>
              </a:solidFill>
              <a:latin typeface="Metropolis"/>
              <a:ea typeface="Gotham Rounded Book" charset="0"/>
              <a:cs typeface="Gotham Rounded Book" charset="0"/>
            </a:endParaRPr>
          </a:p>
        </p:txBody>
      </p:sp>
      <p:sp>
        <p:nvSpPr>
          <p:cNvPr id="120" name="Rectangle 119">
            <a:extLst>
              <a:ext uri="{FF2B5EF4-FFF2-40B4-BE49-F238E27FC236}">
                <a16:creationId xmlns:a16="http://schemas.microsoft.com/office/drawing/2014/main" id="{1F4E5813-D6D5-1145-AD38-3BB28D4129EF}"/>
              </a:ext>
            </a:extLst>
          </p:cNvPr>
          <p:cNvSpPr/>
          <p:nvPr/>
        </p:nvSpPr>
        <p:spPr bwMode="gray">
          <a:xfrm>
            <a:off x="4929505" y="2542233"/>
            <a:ext cx="1666875" cy="233570"/>
          </a:xfrm>
          <a:prstGeom prst="rect">
            <a:avLst/>
          </a:prstGeom>
          <a:solidFill>
            <a:srgbClr val="820024"/>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Uplink Port Group</a:t>
            </a:r>
          </a:p>
        </p:txBody>
      </p:sp>
      <p:sp>
        <p:nvSpPr>
          <p:cNvPr id="121" name="Freeform 21">
            <a:extLst>
              <a:ext uri="{FF2B5EF4-FFF2-40B4-BE49-F238E27FC236}">
                <a16:creationId xmlns:a16="http://schemas.microsoft.com/office/drawing/2014/main" id="{FEFEC60C-C6C2-334F-8F44-41CA2E95406E}"/>
              </a:ext>
            </a:extLst>
          </p:cNvPr>
          <p:cNvSpPr>
            <a:spLocks noChangeAspect="1" noEditPoints="1"/>
          </p:cNvSpPr>
          <p:nvPr/>
        </p:nvSpPr>
        <p:spPr bwMode="auto">
          <a:xfrm>
            <a:off x="4760998" y="2186793"/>
            <a:ext cx="308460" cy="232520"/>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cxnSp>
        <p:nvCxnSpPr>
          <p:cNvPr id="122" name="Straight Connector 121">
            <a:extLst>
              <a:ext uri="{FF2B5EF4-FFF2-40B4-BE49-F238E27FC236}">
                <a16:creationId xmlns:a16="http://schemas.microsoft.com/office/drawing/2014/main" id="{542E43CE-F595-D347-ACC2-80C2F1D88E2C}"/>
              </a:ext>
            </a:extLst>
          </p:cNvPr>
          <p:cNvCxnSpPr>
            <a:cxnSpLocks/>
          </p:cNvCxnSpPr>
          <p:nvPr/>
        </p:nvCxnSpPr>
        <p:spPr bwMode="gray">
          <a:xfrm flipH="1" flipV="1">
            <a:off x="5024014" y="2449637"/>
            <a:ext cx="281728" cy="92596"/>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23" name="Straight Connector 122">
            <a:extLst>
              <a:ext uri="{FF2B5EF4-FFF2-40B4-BE49-F238E27FC236}">
                <a16:creationId xmlns:a16="http://schemas.microsoft.com/office/drawing/2014/main" id="{8EFEBD73-6B81-9840-BFB7-C018C01A4536}"/>
              </a:ext>
            </a:extLst>
          </p:cNvPr>
          <p:cNvCxnSpPr>
            <a:cxnSpLocks/>
          </p:cNvCxnSpPr>
          <p:nvPr/>
        </p:nvCxnSpPr>
        <p:spPr bwMode="gray">
          <a:xfrm>
            <a:off x="5621168" y="2419313"/>
            <a:ext cx="0" cy="12292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24" name="Straight Connector 123">
            <a:extLst>
              <a:ext uri="{FF2B5EF4-FFF2-40B4-BE49-F238E27FC236}">
                <a16:creationId xmlns:a16="http://schemas.microsoft.com/office/drawing/2014/main" id="{FE8D032C-871B-9F4F-803C-6D630E019EBE}"/>
              </a:ext>
            </a:extLst>
          </p:cNvPr>
          <p:cNvCxnSpPr>
            <a:cxnSpLocks/>
            <a:endCxn id="129" idx="2"/>
          </p:cNvCxnSpPr>
          <p:nvPr/>
        </p:nvCxnSpPr>
        <p:spPr bwMode="gray">
          <a:xfrm flipV="1">
            <a:off x="5603142" y="2021259"/>
            <a:ext cx="43473" cy="17723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25" name="Rectangle 124">
            <a:extLst>
              <a:ext uri="{FF2B5EF4-FFF2-40B4-BE49-F238E27FC236}">
                <a16:creationId xmlns:a16="http://schemas.microsoft.com/office/drawing/2014/main" id="{F415EADE-193A-C841-83C3-2355DE3C6DCF}"/>
              </a:ext>
            </a:extLst>
          </p:cNvPr>
          <p:cNvSpPr/>
          <p:nvPr/>
        </p:nvSpPr>
        <p:spPr bwMode="gray">
          <a:xfrm>
            <a:off x="4498580" y="3031734"/>
            <a:ext cx="1286295" cy="223894"/>
          </a:xfrm>
          <a:prstGeom prst="rect">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000"/>
              <a:t>VTEP Port Group</a:t>
            </a:r>
          </a:p>
        </p:txBody>
      </p:sp>
      <p:sp>
        <p:nvSpPr>
          <p:cNvPr id="126" name="Rectangle 125">
            <a:extLst>
              <a:ext uri="{FF2B5EF4-FFF2-40B4-BE49-F238E27FC236}">
                <a16:creationId xmlns:a16="http://schemas.microsoft.com/office/drawing/2014/main" id="{4D8FACB0-45C0-E041-98B2-F6C52E4C8CCA}"/>
              </a:ext>
            </a:extLst>
          </p:cNvPr>
          <p:cNvSpPr/>
          <p:nvPr/>
        </p:nvSpPr>
        <p:spPr>
          <a:xfrm>
            <a:off x="4089924" y="2179757"/>
            <a:ext cx="793226" cy="261610"/>
          </a:xfrm>
          <a:prstGeom prst="rect">
            <a:avLst/>
          </a:prstGeom>
        </p:spPr>
        <p:txBody>
          <a:bodyPr wrap="square">
            <a:spAutoFit/>
          </a:bodyPr>
          <a:lstStyle/>
          <a:p>
            <a:pPr algn="ctr"/>
            <a:r>
              <a:rPr lang="en-US" sz="1100" b="1">
                <a:latin typeface="Metropolis" pitchFamily="2" charset="77"/>
              </a:rPr>
              <a:t>vmnic0</a:t>
            </a:r>
            <a:endParaRPr lang="en-GB" sz="1100" b="1">
              <a:latin typeface="Metropolis" pitchFamily="2" charset="77"/>
            </a:endParaRPr>
          </a:p>
        </p:txBody>
      </p:sp>
      <p:sp>
        <p:nvSpPr>
          <p:cNvPr id="127" name="Rectangle 126">
            <a:extLst>
              <a:ext uri="{FF2B5EF4-FFF2-40B4-BE49-F238E27FC236}">
                <a16:creationId xmlns:a16="http://schemas.microsoft.com/office/drawing/2014/main" id="{B29081E0-4FA3-614A-BD93-A4CA3AE0F7BF}"/>
              </a:ext>
            </a:extLst>
          </p:cNvPr>
          <p:cNvSpPr/>
          <p:nvPr/>
        </p:nvSpPr>
        <p:spPr>
          <a:xfrm>
            <a:off x="5647147" y="2183363"/>
            <a:ext cx="793226" cy="261610"/>
          </a:xfrm>
          <a:prstGeom prst="rect">
            <a:avLst/>
          </a:prstGeom>
        </p:spPr>
        <p:txBody>
          <a:bodyPr wrap="square">
            <a:spAutoFit/>
          </a:bodyPr>
          <a:lstStyle/>
          <a:p>
            <a:pPr algn="ctr"/>
            <a:r>
              <a:rPr lang="en-US" sz="1100" b="1">
                <a:latin typeface="Metropolis" pitchFamily="2" charset="77"/>
              </a:rPr>
              <a:t>vmnic1</a:t>
            </a:r>
            <a:endParaRPr lang="en-GB" sz="1100" b="1">
              <a:latin typeface="Metropolis" pitchFamily="2" charset="77"/>
            </a:endParaRPr>
          </a:p>
        </p:txBody>
      </p:sp>
      <p:grpSp>
        <p:nvGrpSpPr>
          <p:cNvPr id="128" name="Group 127">
            <a:extLst>
              <a:ext uri="{FF2B5EF4-FFF2-40B4-BE49-F238E27FC236}">
                <a16:creationId xmlns:a16="http://schemas.microsoft.com/office/drawing/2014/main" id="{5E1702AB-84CF-B044-9BFC-1AC55A2FD806}"/>
              </a:ext>
            </a:extLst>
          </p:cNvPr>
          <p:cNvGrpSpPr/>
          <p:nvPr/>
        </p:nvGrpSpPr>
        <p:grpSpPr>
          <a:xfrm>
            <a:off x="5448409" y="1624689"/>
            <a:ext cx="396412" cy="396570"/>
            <a:chOff x="2159140" y="7009631"/>
            <a:chExt cx="4501800" cy="4503600"/>
          </a:xfrm>
          <a:solidFill>
            <a:schemeClr val="tx1"/>
          </a:solidFill>
        </p:grpSpPr>
        <p:sp>
          <p:nvSpPr>
            <p:cNvPr id="129" name="Freeform: Shape 6">
              <a:extLst>
                <a:ext uri="{FF2B5EF4-FFF2-40B4-BE49-F238E27FC236}">
                  <a16:creationId xmlns:a16="http://schemas.microsoft.com/office/drawing/2014/main" id="{F667189B-7014-1042-B9FF-23CF33BFCEA0}"/>
                </a:ext>
              </a:extLst>
            </p:cNvPr>
            <p:cNvSpPr/>
            <p:nvPr/>
          </p:nvSpPr>
          <p:spPr>
            <a:xfrm>
              <a:off x="2159140" y="7009631"/>
              <a:ext cx="4501800" cy="4503600"/>
            </a:xfrm>
            <a:custGeom>
              <a:avLst/>
              <a:gdLst/>
              <a:ahLst/>
              <a:cxnLst>
                <a:cxn ang="3cd4">
                  <a:pos x="hc" y="t"/>
                </a:cxn>
                <a:cxn ang="cd2">
                  <a:pos x="l" y="vc"/>
                </a:cxn>
                <a:cxn ang="cd4">
                  <a:pos x="hc" y="b"/>
                </a:cxn>
                <a:cxn ang="0">
                  <a:pos x="r" y="vc"/>
                </a:cxn>
              </a:cxnLst>
              <a:rect l="l" t="t" r="r" b="b"/>
              <a:pathLst>
                <a:path w="12506" h="12511">
                  <a:moveTo>
                    <a:pt x="11985" y="521"/>
                  </a:moveTo>
                  <a:lnTo>
                    <a:pt x="11985" y="11990"/>
                  </a:lnTo>
                  <a:lnTo>
                    <a:pt x="517" y="11990"/>
                  </a:lnTo>
                  <a:lnTo>
                    <a:pt x="517" y="521"/>
                  </a:lnTo>
                  <a:close/>
                  <a:moveTo>
                    <a:pt x="12506" y="0"/>
                  </a:moveTo>
                  <a:lnTo>
                    <a:pt x="0" y="0"/>
                  </a:lnTo>
                  <a:lnTo>
                    <a:pt x="0" y="12511"/>
                  </a:lnTo>
                  <a:lnTo>
                    <a:pt x="12506" y="1251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30" name="Freeform: Shape 7">
              <a:extLst>
                <a:ext uri="{FF2B5EF4-FFF2-40B4-BE49-F238E27FC236}">
                  <a16:creationId xmlns:a16="http://schemas.microsoft.com/office/drawing/2014/main" id="{44DE1BE0-4454-A943-889C-ADD12B754279}"/>
                </a:ext>
              </a:extLst>
            </p:cNvPr>
            <p:cNvSpPr/>
            <p:nvPr/>
          </p:nvSpPr>
          <p:spPr>
            <a:xfrm>
              <a:off x="2739820" y="8364671"/>
              <a:ext cx="3336120" cy="914400"/>
            </a:xfrm>
            <a:custGeom>
              <a:avLst/>
              <a:gdLst/>
              <a:ahLst/>
              <a:cxnLst>
                <a:cxn ang="3cd4">
                  <a:pos x="hc" y="t"/>
                </a:cxn>
                <a:cxn ang="cd2">
                  <a:pos x="l" y="vc"/>
                </a:cxn>
                <a:cxn ang="cd4">
                  <a:pos x="hc" y="b"/>
                </a:cxn>
                <a:cxn ang="0">
                  <a:pos x="r" y="vc"/>
                </a:cxn>
              </a:cxnLst>
              <a:rect l="l" t="t" r="r" b="b"/>
              <a:pathLst>
                <a:path w="9268" h="2541">
                  <a:moveTo>
                    <a:pt x="0" y="1269"/>
                  </a:moveTo>
                  <a:lnTo>
                    <a:pt x="1272" y="2541"/>
                  </a:lnTo>
                  <a:lnTo>
                    <a:pt x="1272" y="1848"/>
                  </a:lnTo>
                  <a:lnTo>
                    <a:pt x="9268" y="1848"/>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31" name="Freeform: Shape 8">
              <a:extLst>
                <a:ext uri="{FF2B5EF4-FFF2-40B4-BE49-F238E27FC236}">
                  <a16:creationId xmlns:a16="http://schemas.microsoft.com/office/drawing/2014/main" id="{87A886F2-F5E8-AF49-BFFE-2D62A52D1F34}"/>
                </a:ext>
              </a:extLst>
            </p:cNvPr>
            <p:cNvSpPr/>
            <p:nvPr/>
          </p:nvSpPr>
          <p:spPr>
            <a:xfrm>
              <a:off x="2739820" y="10077192"/>
              <a:ext cx="3336120" cy="914400"/>
            </a:xfrm>
            <a:custGeom>
              <a:avLst/>
              <a:gdLst/>
              <a:ahLst/>
              <a:cxnLst>
                <a:cxn ang="3cd4">
                  <a:pos x="hc" y="t"/>
                </a:cxn>
                <a:cxn ang="cd2">
                  <a:pos x="l" y="vc"/>
                </a:cxn>
                <a:cxn ang="cd4">
                  <a:pos x="hc" y="b"/>
                </a:cxn>
                <a:cxn ang="0">
                  <a:pos x="r" y="vc"/>
                </a:cxn>
              </a:cxnLst>
              <a:rect l="l" t="t" r="r" b="b"/>
              <a:pathLst>
                <a:path w="9268" h="2541">
                  <a:moveTo>
                    <a:pt x="0" y="1273"/>
                  </a:moveTo>
                  <a:lnTo>
                    <a:pt x="1272" y="2541"/>
                  </a:lnTo>
                  <a:lnTo>
                    <a:pt x="1272" y="1847"/>
                  </a:lnTo>
                  <a:lnTo>
                    <a:pt x="9268" y="1847"/>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32" name="Freeform: Shape 9">
              <a:extLst>
                <a:ext uri="{FF2B5EF4-FFF2-40B4-BE49-F238E27FC236}">
                  <a16:creationId xmlns:a16="http://schemas.microsoft.com/office/drawing/2014/main" id="{CAFA0728-21C1-A24E-AC51-204E428BA391}"/>
                </a:ext>
              </a:extLst>
            </p:cNvPr>
            <p:cNvSpPr/>
            <p:nvPr/>
          </p:nvSpPr>
          <p:spPr>
            <a:xfrm>
              <a:off x="2739820" y="9220392"/>
              <a:ext cx="3336120" cy="914400"/>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52"/>
                  </a:lnTo>
                  <a:lnTo>
                    <a:pt x="7995" y="1852"/>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33" name="Freeform: Shape 10">
              <a:extLst>
                <a:ext uri="{FF2B5EF4-FFF2-40B4-BE49-F238E27FC236}">
                  <a16:creationId xmlns:a16="http://schemas.microsoft.com/office/drawing/2014/main" id="{CC0065C8-5E17-EB41-B9B7-DC9513E9C7BE}"/>
                </a:ext>
              </a:extLst>
            </p:cNvPr>
            <p:cNvSpPr/>
            <p:nvPr/>
          </p:nvSpPr>
          <p:spPr>
            <a:xfrm>
              <a:off x="2739823" y="7507512"/>
              <a:ext cx="3325998" cy="914401"/>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48"/>
                  </a:lnTo>
                  <a:lnTo>
                    <a:pt x="7995" y="1848"/>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grpSp>
      <p:sp>
        <p:nvSpPr>
          <p:cNvPr id="134" name="Freeform 21">
            <a:extLst>
              <a:ext uri="{FF2B5EF4-FFF2-40B4-BE49-F238E27FC236}">
                <a16:creationId xmlns:a16="http://schemas.microsoft.com/office/drawing/2014/main" id="{A9F954A9-F1F5-DA45-8564-5087505AE87A}"/>
              </a:ext>
            </a:extLst>
          </p:cNvPr>
          <p:cNvSpPr>
            <a:spLocks noChangeAspect="1" noEditPoints="1"/>
          </p:cNvSpPr>
          <p:nvPr/>
        </p:nvSpPr>
        <p:spPr bwMode="auto">
          <a:xfrm>
            <a:off x="5476415" y="2185108"/>
            <a:ext cx="308460" cy="249980"/>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36" name="Rectangle 135">
            <a:extLst>
              <a:ext uri="{FF2B5EF4-FFF2-40B4-BE49-F238E27FC236}">
                <a16:creationId xmlns:a16="http://schemas.microsoft.com/office/drawing/2014/main" id="{CD3E1EF9-733A-C747-BF91-6C1489E9FF8A}"/>
              </a:ext>
            </a:extLst>
          </p:cNvPr>
          <p:cNvSpPr/>
          <p:nvPr/>
        </p:nvSpPr>
        <p:spPr>
          <a:xfrm>
            <a:off x="5153693" y="4406649"/>
            <a:ext cx="1301958" cy="369332"/>
          </a:xfrm>
          <a:prstGeom prst="rect">
            <a:avLst/>
          </a:prstGeom>
        </p:spPr>
        <p:txBody>
          <a:bodyPr wrap="none">
            <a:spAutoFit/>
          </a:bodyPr>
          <a:lstStyle/>
          <a:p>
            <a:pPr algn="ctr"/>
            <a:r>
              <a:rPr lang="en-US" b="1" err="1">
                <a:solidFill>
                  <a:srgbClr val="717074"/>
                </a:solidFill>
                <a:ea typeface="Gotham Rounded Book" charset="0"/>
                <a:cs typeface="Gotham Rounded Book" charset="0"/>
              </a:rPr>
              <a:t>ESXi</a:t>
            </a:r>
            <a:r>
              <a:rPr lang="en-US" b="1">
                <a:solidFill>
                  <a:srgbClr val="717074"/>
                </a:solidFill>
                <a:ea typeface="Gotham Rounded Book" charset="0"/>
                <a:cs typeface="Gotham Rounded Book" charset="0"/>
              </a:rPr>
              <a:t> Host</a:t>
            </a:r>
          </a:p>
        </p:txBody>
      </p:sp>
      <p:sp>
        <p:nvSpPr>
          <p:cNvPr id="137" name="Freeform 136">
            <a:extLst>
              <a:ext uri="{FF2B5EF4-FFF2-40B4-BE49-F238E27FC236}">
                <a16:creationId xmlns:a16="http://schemas.microsoft.com/office/drawing/2014/main" id="{A5926B5D-06EB-B14C-AB3C-96B60F1D2600}"/>
              </a:ext>
            </a:extLst>
          </p:cNvPr>
          <p:cNvSpPr/>
          <p:nvPr/>
        </p:nvSpPr>
        <p:spPr>
          <a:xfrm>
            <a:off x="5148570" y="1512512"/>
            <a:ext cx="527170" cy="2172929"/>
          </a:xfrm>
          <a:custGeom>
            <a:avLst/>
            <a:gdLst>
              <a:gd name="connsiteX0" fmla="*/ 31370 w 527170"/>
              <a:gd name="connsiteY0" fmla="*/ 2172929 h 2172929"/>
              <a:gd name="connsiteX1" fmla="*/ 41202 w 527170"/>
              <a:gd name="connsiteY1" fmla="*/ 1553497 h 2172929"/>
              <a:gd name="connsiteX2" fmla="*/ 434493 w 527170"/>
              <a:gd name="connsiteY2" fmla="*/ 1258529 h 2172929"/>
              <a:gd name="connsiteX3" fmla="*/ 513151 w 527170"/>
              <a:gd name="connsiteY3" fmla="*/ 1032387 h 2172929"/>
              <a:gd name="connsiteX4" fmla="*/ 218183 w 527170"/>
              <a:gd name="connsiteY4" fmla="*/ 934064 h 2172929"/>
              <a:gd name="connsiteX5" fmla="*/ 149357 w 527170"/>
              <a:gd name="connsiteY5" fmla="*/ 511277 h 2172929"/>
              <a:gd name="connsiteX6" fmla="*/ 159189 w 527170"/>
              <a:gd name="connsiteY6" fmla="*/ 0 h 2172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7170" h="2172929">
                <a:moveTo>
                  <a:pt x="31370" y="2172929"/>
                </a:moveTo>
                <a:cubicBezTo>
                  <a:pt x="2692" y="1939413"/>
                  <a:pt x="-25985" y="1705897"/>
                  <a:pt x="41202" y="1553497"/>
                </a:cubicBezTo>
                <a:cubicBezTo>
                  <a:pt x="108389" y="1401097"/>
                  <a:pt x="355835" y="1345381"/>
                  <a:pt x="434493" y="1258529"/>
                </a:cubicBezTo>
                <a:cubicBezTo>
                  <a:pt x="513151" y="1171677"/>
                  <a:pt x="549203" y="1086464"/>
                  <a:pt x="513151" y="1032387"/>
                </a:cubicBezTo>
                <a:cubicBezTo>
                  <a:pt x="477099" y="978309"/>
                  <a:pt x="278815" y="1020916"/>
                  <a:pt x="218183" y="934064"/>
                </a:cubicBezTo>
                <a:cubicBezTo>
                  <a:pt x="157551" y="847212"/>
                  <a:pt x="159189" y="666954"/>
                  <a:pt x="149357" y="511277"/>
                </a:cubicBezTo>
                <a:cubicBezTo>
                  <a:pt x="139525" y="355600"/>
                  <a:pt x="149357" y="177800"/>
                  <a:pt x="159189" y="0"/>
                </a:cubicBezTo>
              </a:path>
            </a:pathLst>
          </a:custGeom>
          <a:no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GB"/>
          </a:p>
        </p:txBody>
      </p:sp>
      <p:sp>
        <p:nvSpPr>
          <p:cNvPr id="140" name="Freeform 139">
            <a:extLst>
              <a:ext uri="{FF2B5EF4-FFF2-40B4-BE49-F238E27FC236}">
                <a16:creationId xmlns:a16="http://schemas.microsoft.com/office/drawing/2014/main" id="{99FA6DA3-7B89-024C-93F5-399849162285}"/>
              </a:ext>
            </a:extLst>
          </p:cNvPr>
          <p:cNvSpPr/>
          <p:nvPr/>
        </p:nvSpPr>
        <p:spPr>
          <a:xfrm rot="512646">
            <a:off x="4749689" y="1869185"/>
            <a:ext cx="113022" cy="1744718"/>
          </a:xfrm>
          <a:custGeom>
            <a:avLst/>
            <a:gdLst>
              <a:gd name="connsiteX0" fmla="*/ 651641 w 713816"/>
              <a:gd name="connsiteY0" fmla="*/ 1744718 h 1744718"/>
              <a:gd name="connsiteX1" fmla="*/ 672662 w 713816"/>
              <a:gd name="connsiteY1" fmla="*/ 1051035 h 1744718"/>
              <a:gd name="connsiteX2" fmla="*/ 178675 w 713816"/>
              <a:gd name="connsiteY2" fmla="*/ 620111 h 1744718"/>
              <a:gd name="connsiteX3" fmla="*/ 0 w 713816"/>
              <a:gd name="connsiteY3" fmla="*/ 0 h 1744718"/>
            </a:gdLst>
            <a:ahLst/>
            <a:cxnLst>
              <a:cxn ang="0">
                <a:pos x="connsiteX0" y="connsiteY0"/>
              </a:cxn>
              <a:cxn ang="0">
                <a:pos x="connsiteX1" y="connsiteY1"/>
              </a:cxn>
              <a:cxn ang="0">
                <a:pos x="connsiteX2" y="connsiteY2"/>
              </a:cxn>
              <a:cxn ang="0">
                <a:pos x="connsiteX3" y="connsiteY3"/>
              </a:cxn>
            </a:cxnLst>
            <a:rect l="l" t="t" r="r" b="b"/>
            <a:pathLst>
              <a:path w="713816" h="1744718">
                <a:moveTo>
                  <a:pt x="651641" y="1744718"/>
                </a:moveTo>
                <a:cubicBezTo>
                  <a:pt x="701565" y="1491594"/>
                  <a:pt x="751490" y="1238470"/>
                  <a:pt x="672662" y="1051035"/>
                </a:cubicBezTo>
                <a:cubicBezTo>
                  <a:pt x="593834" y="863600"/>
                  <a:pt x="290785" y="795283"/>
                  <a:pt x="178675" y="620111"/>
                </a:cubicBezTo>
                <a:cubicBezTo>
                  <a:pt x="66565" y="444938"/>
                  <a:pt x="33282" y="222469"/>
                  <a:pt x="0" y="0"/>
                </a:cubicBezTo>
              </a:path>
            </a:pathLst>
          </a:custGeom>
          <a:noFill/>
          <a:ln w="38100">
            <a:solidFill>
              <a:schemeClr val="accent1">
                <a:lumMod val="75000"/>
              </a:schemeClr>
            </a:solidFill>
            <a:headEnd type="none" w="med" len="med"/>
            <a:tailEnd type="triangle" w="med" len="me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GB"/>
          </a:p>
        </p:txBody>
      </p:sp>
      <p:sp>
        <p:nvSpPr>
          <p:cNvPr id="141" name="Freeform 140">
            <a:extLst>
              <a:ext uri="{FF2B5EF4-FFF2-40B4-BE49-F238E27FC236}">
                <a16:creationId xmlns:a16="http://schemas.microsoft.com/office/drawing/2014/main" id="{890463E7-DAAC-FD4F-8688-4B58B9E98511}"/>
              </a:ext>
            </a:extLst>
          </p:cNvPr>
          <p:cNvSpPr/>
          <p:nvPr/>
        </p:nvSpPr>
        <p:spPr>
          <a:xfrm>
            <a:off x="5244442" y="1916104"/>
            <a:ext cx="451538" cy="1671145"/>
          </a:xfrm>
          <a:custGeom>
            <a:avLst/>
            <a:gdLst>
              <a:gd name="connsiteX0" fmla="*/ 26993 w 134081"/>
              <a:gd name="connsiteY0" fmla="*/ 1671145 h 1671145"/>
              <a:gd name="connsiteX1" fmla="*/ 5972 w 134081"/>
              <a:gd name="connsiteY1" fmla="*/ 966952 h 1671145"/>
              <a:gd name="connsiteX2" fmla="*/ 121586 w 134081"/>
              <a:gd name="connsiteY2" fmla="*/ 536027 h 1671145"/>
              <a:gd name="connsiteX3" fmla="*/ 132096 w 134081"/>
              <a:gd name="connsiteY3" fmla="*/ 126124 h 1671145"/>
              <a:gd name="connsiteX4" fmla="*/ 132096 w 134081"/>
              <a:gd name="connsiteY4" fmla="*/ 0 h 16711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081" h="1671145">
                <a:moveTo>
                  <a:pt x="26993" y="1671145"/>
                </a:moveTo>
                <a:cubicBezTo>
                  <a:pt x="8600" y="1413641"/>
                  <a:pt x="-9793" y="1156138"/>
                  <a:pt x="5972" y="966952"/>
                </a:cubicBezTo>
                <a:cubicBezTo>
                  <a:pt x="21737" y="777766"/>
                  <a:pt x="100565" y="676165"/>
                  <a:pt x="121586" y="536027"/>
                </a:cubicBezTo>
                <a:cubicBezTo>
                  <a:pt x="142607" y="395889"/>
                  <a:pt x="130344" y="215462"/>
                  <a:pt x="132096" y="126124"/>
                </a:cubicBezTo>
                <a:cubicBezTo>
                  <a:pt x="133848" y="36786"/>
                  <a:pt x="132972" y="18393"/>
                  <a:pt x="132096" y="0"/>
                </a:cubicBezTo>
              </a:path>
            </a:pathLst>
          </a:custGeom>
          <a:noFill/>
          <a:ln w="38100">
            <a:solidFill>
              <a:schemeClr val="accent1">
                <a:lumMod val="75000"/>
              </a:schemeClr>
            </a:solidFill>
            <a:headEnd type="none" w="med" len="med"/>
            <a:tailEnd type="triangle" w="med" len="me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GB"/>
          </a:p>
        </p:txBody>
      </p:sp>
      <p:sp>
        <p:nvSpPr>
          <p:cNvPr id="143" name="Rectangle 142">
            <a:extLst>
              <a:ext uri="{FF2B5EF4-FFF2-40B4-BE49-F238E27FC236}">
                <a16:creationId xmlns:a16="http://schemas.microsoft.com/office/drawing/2014/main" id="{F7C1E023-2480-A145-B483-B59A533D6670}"/>
              </a:ext>
            </a:extLst>
          </p:cNvPr>
          <p:cNvSpPr/>
          <p:nvPr/>
        </p:nvSpPr>
        <p:spPr>
          <a:xfrm>
            <a:off x="4449645" y="3624126"/>
            <a:ext cx="463896" cy="320878"/>
          </a:xfrm>
          <a:prstGeom prst="rect">
            <a:avLst/>
          </a:prstGeom>
          <a:solidFill>
            <a:schemeClr val="accent6"/>
          </a:solidFill>
          <a:ln>
            <a:noFill/>
          </a:ln>
        </p:spPr>
        <p:style>
          <a:lnRef idx="2">
            <a:schemeClr val="accent5">
              <a:shade val="50000"/>
            </a:schemeClr>
          </a:lnRef>
          <a:fillRef idx="1">
            <a:schemeClr val="accent5"/>
          </a:fillRef>
          <a:effectRef idx="0">
            <a:schemeClr val="accent5"/>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algn="ctr">
              <a:spcAft>
                <a:spcPts val="600"/>
              </a:spcAft>
            </a:pPr>
            <a:r>
              <a:rPr lang="en-US" sz="1200">
                <a:solidFill>
                  <a:schemeClr val="bg1"/>
                </a:solidFill>
              </a:rPr>
              <a:t>vmk3</a:t>
            </a:r>
          </a:p>
        </p:txBody>
      </p:sp>
      <p:cxnSp>
        <p:nvCxnSpPr>
          <p:cNvPr id="144" name="Straight Connector 143">
            <a:extLst>
              <a:ext uri="{FF2B5EF4-FFF2-40B4-BE49-F238E27FC236}">
                <a16:creationId xmlns:a16="http://schemas.microsoft.com/office/drawing/2014/main" id="{40868919-829A-7648-A5C2-3B667D95C862}"/>
              </a:ext>
            </a:extLst>
          </p:cNvPr>
          <p:cNvCxnSpPr>
            <a:cxnSpLocks/>
          </p:cNvCxnSpPr>
          <p:nvPr/>
        </p:nvCxnSpPr>
        <p:spPr bwMode="gray">
          <a:xfrm flipV="1">
            <a:off x="6472807" y="3269041"/>
            <a:ext cx="0" cy="354179"/>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3E7E243A-A8F9-754B-9905-C0AE4C288849}"/>
              </a:ext>
            </a:extLst>
          </p:cNvPr>
          <p:cNvGrpSpPr/>
          <p:nvPr/>
        </p:nvGrpSpPr>
        <p:grpSpPr>
          <a:xfrm>
            <a:off x="6234393" y="3639009"/>
            <a:ext cx="475288" cy="475288"/>
            <a:chOff x="6490447" y="2136284"/>
            <a:chExt cx="1828959" cy="1828959"/>
          </a:xfrm>
        </p:grpSpPr>
        <p:sp>
          <p:nvSpPr>
            <p:cNvPr id="146" name="Oval 145">
              <a:extLst>
                <a:ext uri="{FF2B5EF4-FFF2-40B4-BE49-F238E27FC236}">
                  <a16:creationId xmlns:a16="http://schemas.microsoft.com/office/drawing/2014/main" id="{BF73E420-1751-8144-B364-7D07A9717437}"/>
                </a:ext>
              </a:extLst>
            </p:cNvPr>
            <p:cNvSpPr/>
            <p:nvPr/>
          </p:nvSpPr>
          <p:spPr>
            <a:xfrm>
              <a:off x="6490447" y="2136284"/>
              <a:ext cx="1828959" cy="1828959"/>
            </a:xfrm>
            <a:prstGeom prst="ellipse">
              <a:avLst/>
            </a:prstGeom>
            <a:solidFill>
              <a:schemeClr val="accent4"/>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47" name="Freeform 5">
              <a:extLst>
                <a:ext uri="{FF2B5EF4-FFF2-40B4-BE49-F238E27FC236}">
                  <a16:creationId xmlns:a16="http://schemas.microsoft.com/office/drawing/2014/main" id="{DE38FFD1-DDD3-8F43-9CCE-D6369C96EC98}"/>
                </a:ext>
              </a:extLst>
            </p:cNvPr>
            <p:cNvSpPr>
              <a:spLocks noChangeAspect="1" noEditPoints="1"/>
            </p:cNvSpPr>
            <p:nvPr/>
          </p:nvSpPr>
          <p:spPr bwMode="auto">
            <a:xfrm>
              <a:off x="6857538" y="2502679"/>
              <a:ext cx="1096167" cy="1096167"/>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48" name="Rectangle 147">
            <a:extLst>
              <a:ext uri="{FF2B5EF4-FFF2-40B4-BE49-F238E27FC236}">
                <a16:creationId xmlns:a16="http://schemas.microsoft.com/office/drawing/2014/main" id="{2365517A-A717-F140-9978-D2457B0BD3F7}"/>
              </a:ext>
            </a:extLst>
          </p:cNvPr>
          <p:cNvSpPr/>
          <p:nvPr/>
        </p:nvSpPr>
        <p:spPr bwMode="gray">
          <a:xfrm>
            <a:off x="6188518" y="3031690"/>
            <a:ext cx="1286295" cy="223894"/>
          </a:xfrm>
          <a:prstGeom prst="rect">
            <a:avLst/>
          </a:prstGeom>
          <a:solidFill>
            <a:schemeClr val="accent4"/>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000"/>
              <a:t>Logical Switch</a:t>
            </a:r>
          </a:p>
        </p:txBody>
      </p:sp>
      <p:sp>
        <p:nvSpPr>
          <p:cNvPr id="149" name="Freeform 148">
            <a:extLst>
              <a:ext uri="{FF2B5EF4-FFF2-40B4-BE49-F238E27FC236}">
                <a16:creationId xmlns:a16="http://schemas.microsoft.com/office/drawing/2014/main" id="{DF9F9B13-FF76-5C44-B579-3AF4973D10B4}"/>
              </a:ext>
            </a:extLst>
          </p:cNvPr>
          <p:cNvSpPr/>
          <p:nvPr/>
        </p:nvSpPr>
        <p:spPr>
          <a:xfrm>
            <a:off x="4511666" y="3224500"/>
            <a:ext cx="1877032" cy="412272"/>
          </a:xfrm>
          <a:custGeom>
            <a:avLst/>
            <a:gdLst>
              <a:gd name="connsiteX0" fmla="*/ 315310 w 328789"/>
              <a:gd name="connsiteY0" fmla="*/ 412272 h 412272"/>
              <a:gd name="connsiteX1" fmla="*/ 304800 w 328789"/>
              <a:gd name="connsiteY1" fmla="*/ 75941 h 412272"/>
              <a:gd name="connsiteX2" fmla="*/ 94593 w 328789"/>
              <a:gd name="connsiteY2" fmla="*/ 23389 h 412272"/>
              <a:gd name="connsiteX3" fmla="*/ 0 w 328789"/>
              <a:gd name="connsiteY3" fmla="*/ 380741 h 412272"/>
            </a:gdLst>
            <a:ahLst/>
            <a:cxnLst>
              <a:cxn ang="0">
                <a:pos x="connsiteX0" y="connsiteY0"/>
              </a:cxn>
              <a:cxn ang="0">
                <a:pos x="connsiteX1" y="connsiteY1"/>
              </a:cxn>
              <a:cxn ang="0">
                <a:pos x="connsiteX2" y="connsiteY2"/>
              </a:cxn>
              <a:cxn ang="0">
                <a:pos x="connsiteX3" y="connsiteY3"/>
              </a:cxn>
            </a:cxnLst>
            <a:rect l="l" t="t" r="r" b="b"/>
            <a:pathLst>
              <a:path w="328789" h="412272">
                <a:moveTo>
                  <a:pt x="315310" y="412272"/>
                </a:moveTo>
                <a:cubicBezTo>
                  <a:pt x="328448" y="276513"/>
                  <a:pt x="341586" y="140755"/>
                  <a:pt x="304800" y="75941"/>
                </a:cubicBezTo>
                <a:cubicBezTo>
                  <a:pt x="268014" y="11127"/>
                  <a:pt x="145393" y="-27411"/>
                  <a:pt x="94593" y="23389"/>
                </a:cubicBezTo>
                <a:cubicBezTo>
                  <a:pt x="43793" y="74189"/>
                  <a:pt x="21896" y="227465"/>
                  <a:pt x="0" y="380741"/>
                </a:cubicBezTo>
              </a:path>
            </a:pathLst>
          </a:custGeom>
          <a:noFill/>
          <a:ln w="38100">
            <a:solidFill>
              <a:schemeClr val="accent1">
                <a:lumMod val="75000"/>
              </a:schemeClr>
            </a:solidFill>
            <a:headEnd type="none" w="med" len="med"/>
            <a:tailEnd type="triangle" w="med" len="me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GB"/>
          </a:p>
        </p:txBody>
      </p:sp>
      <p:cxnSp>
        <p:nvCxnSpPr>
          <p:cNvPr id="151" name="Straight Connector 150">
            <a:extLst>
              <a:ext uri="{FF2B5EF4-FFF2-40B4-BE49-F238E27FC236}">
                <a16:creationId xmlns:a16="http://schemas.microsoft.com/office/drawing/2014/main" id="{B6C72E4B-276F-B747-867A-7FF76B96A82E}"/>
              </a:ext>
            </a:extLst>
          </p:cNvPr>
          <p:cNvCxnSpPr>
            <a:cxnSpLocks/>
          </p:cNvCxnSpPr>
          <p:nvPr/>
        </p:nvCxnSpPr>
        <p:spPr bwMode="gray">
          <a:xfrm flipV="1">
            <a:off x="5365230" y="3254828"/>
            <a:ext cx="0" cy="354179"/>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52" name="Rectangle 151">
            <a:extLst>
              <a:ext uri="{FF2B5EF4-FFF2-40B4-BE49-F238E27FC236}">
                <a16:creationId xmlns:a16="http://schemas.microsoft.com/office/drawing/2014/main" id="{19DCAEBE-D28C-E144-936D-967E10FEE9D6}"/>
              </a:ext>
            </a:extLst>
          </p:cNvPr>
          <p:cNvSpPr/>
          <p:nvPr/>
        </p:nvSpPr>
        <p:spPr>
          <a:xfrm>
            <a:off x="5147974" y="3627567"/>
            <a:ext cx="463896" cy="320878"/>
          </a:xfrm>
          <a:prstGeom prst="rect">
            <a:avLst/>
          </a:prstGeom>
          <a:solidFill>
            <a:schemeClr val="accent6"/>
          </a:solidFill>
          <a:ln>
            <a:noFill/>
          </a:ln>
        </p:spPr>
        <p:style>
          <a:lnRef idx="2">
            <a:schemeClr val="accent5">
              <a:shade val="50000"/>
            </a:schemeClr>
          </a:lnRef>
          <a:fillRef idx="1">
            <a:schemeClr val="accent5"/>
          </a:fillRef>
          <a:effectRef idx="0">
            <a:schemeClr val="accent5"/>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algn="ctr">
              <a:spcAft>
                <a:spcPts val="600"/>
              </a:spcAft>
            </a:pPr>
            <a:r>
              <a:rPr lang="en-US" sz="1200">
                <a:solidFill>
                  <a:schemeClr val="bg1"/>
                </a:solidFill>
              </a:rPr>
              <a:t>vmk4</a:t>
            </a:r>
          </a:p>
        </p:txBody>
      </p:sp>
      <p:cxnSp>
        <p:nvCxnSpPr>
          <p:cNvPr id="153" name="Straight Connector 152">
            <a:extLst>
              <a:ext uri="{FF2B5EF4-FFF2-40B4-BE49-F238E27FC236}">
                <a16:creationId xmlns:a16="http://schemas.microsoft.com/office/drawing/2014/main" id="{696A1991-F2FC-2642-A8BC-4163167FB396}"/>
              </a:ext>
            </a:extLst>
          </p:cNvPr>
          <p:cNvCxnSpPr>
            <a:cxnSpLocks/>
          </p:cNvCxnSpPr>
          <p:nvPr/>
        </p:nvCxnSpPr>
        <p:spPr bwMode="gray">
          <a:xfrm flipV="1">
            <a:off x="7137603" y="3265148"/>
            <a:ext cx="0" cy="354179"/>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154" name="Group 153">
            <a:extLst>
              <a:ext uri="{FF2B5EF4-FFF2-40B4-BE49-F238E27FC236}">
                <a16:creationId xmlns:a16="http://schemas.microsoft.com/office/drawing/2014/main" id="{127A7CF9-5216-1B4E-BC48-585989A77079}"/>
              </a:ext>
            </a:extLst>
          </p:cNvPr>
          <p:cNvGrpSpPr/>
          <p:nvPr/>
        </p:nvGrpSpPr>
        <p:grpSpPr>
          <a:xfrm>
            <a:off x="6899189" y="3635116"/>
            <a:ext cx="475288" cy="475288"/>
            <a:chOff x="6490447" y="2136284"/>
            <a:chExt cx="1828959" cy="1828959"/>
          </a:xfrm>
        </p:grpSpPr>
        <p:sp>
          <p:nvSpPr>
            <p:cNvPr id="155" name="Oval 154">
              <a:extLst>
                <a:ext uri="{FF2B5EF4-FFF2-40B4-BE49-F238E27FC236}">
                  <a16:creationId xmlns:a16="http://schemas.microsoft.com/office/drawing/2014/main" id="{654F3C73-0A41-E14D-810C-CF5173398DE6}"/>
                </a:ext>
              </a:extLst>
            </p:cNvPr>
            <p:cNvSpPr/>
            <p:nvPr/>
          </p:nvSpPr>
          <p:spPr>
            <a:xfrm>
              <a:off x="6490447" y="2136284"/>
              <a:ext cx="1828959" cy="1828959"/>
            </a:xfrm>
            <a:prstGeom prst="ellipse">
              <a:avLst/>
            </a:prstGeom>
            <a:solidFill>
              <a:schemeClr val="accent4"/>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56" name="Freeform 5">
              <a:extLst>
                <a:ext uri="{FF2B5EF4-FFF2-40B4-BE49-F238E27FC236}">
                  <a16:creationId xmlns:a16="http://schemas.microsoft.com/office/drawing/2014/main" id="{881AFD76-C3BF-294D-91F4-56635AF56267}"/>
                </a:ext>
              </a:extLst>
            </p:cNvPr>
            <p:cNvSpPr>
              <a:spLocks noChangeAspect="1" noEditPoints="1"/>
            </p:cNvSpPr>
            <p:nvPr/>
          </p:nvSpPr>
          <p:spPr bwMode="auto">
            <a:xfrm>
              <a:off x="6857538" y="2502679"/>
              <a:ext cx="1096167" cy="1096167"/>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57" name="Freeform 156">
            <a:extLst>
              <a:ext uri="{FF2B5EF4-FFF2-40B4-BE49-F238E27FC236}">
                <a16:creationId xmlns:a16="http://schemas.microsoft.com/office/drawing/2014/main" id="{AE8FDF6B-C004-5E49-B4E7-9D642C2AAE9F}"/>
              </a:ext>
            </a:extLst>
          </p:cNvPr>
          <p:cNvSpPr/>
          <p:nvPr/>
        </p:nvSpPr>
        <p:spPr>
          <a:xfrm>
            <a:off x="5430750" y="3218793"/>
            <a:ext cx="1877032" cy="412272"/>
          </a:xfrm>
          <a:custGeom>
            <a:avLst/>
            <a:gdLst>
              <a:gd name="connsiteX0" fmla="*/ 315310 w 328789"/>
              <a:gd name="connsiteY0" fmla="*/ 412272 h 412272"/>
              <a:gd name="connsiteX1" fmla="*/ 304800 w 328789"/>
              <a:gd name="connsiteY1" fmla="*/ 75941 h 412272"/>
              <a:gd name="connsiteX2" fmla="*/ 94593 w 328789"/>
              <a:gd name="connsiteY2" fmla="*/ 23389 h 412272"/>
              <a:gd name="connsiteX3" fmla="*/ 0 w 328789"/>
              <a:gd name="connsiteY3" fmla="*/ 380741 h 412272"/>
            </a:gdLst>
            <a:ahLst/>
            <a:cxnLst>
              <a:cxn ang="0">
                <a:pos x="connsiteX0" y="connsiteY0"/>
              </a:cxn>
              <a:cxn ang="0">
                <a:pos x="connsiteX1" y="connsiteY1"/>
              </a:cxn>
              <a:cxn ang="0">
                <a:pos x="connsiteX2" y="connsiteY2"/>
              </a:cxn>
              <a:cxn ang="0">
                <a:pos x="connsiteX3" y="connsiteY3"/>
              </a:cxn>
            </a:cxnLst>
            <a:rect l="l" t="t" r="r" b="b"/>
            <a:pathLst>
              <a:path w="328789" h="412272">
                <a:moveTo>
                  <a:pt x="315310" y="412272"/>
                </a:moveTo>
                <a:cubicBezTo>
                  <a:pt x="328448" y="276513"/>
                  <a:pt x="341586" y="140755"/>
                  <a:pt x="304800" y="75941"/>
                </a:cubicBezTo>
                <a:cubicBezTo>
                  <a:pt x="268014" y="11127"/>
                  <a:pt x="145393" y="-27411"/>
                  <a:pt x="94593" y="23389"/>
                </a:cubicBezTo>
                <a:cubicBezTo>
                  <a:pt x="43793" y="74189"/>
                  <a:pt x="21896" y="227465"/>
                  <a:pt x="0" y="380741"/>
                </a:cubicBezTo>
              </a:path>
            </a:pathLst>
          </a:custGeom>
          <a:noFill/>
          <a:ln w="38100">
            <a:solidFill>
              <a:schemeClr val="accent1">
                <a:lumMod val="75000"/>
              </a:schemeClr>
            </a:solidFill>
            <a:headEnd type="none" w="med" len="med"/>
            <a:tailEnd type="triangle" w="med" len="me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GB"/>
          </a:p>
        </p:txBody>
      </p:sp>
      <p:sp>
        <p:nvSpPr>
          <p:cNvPr id="158" name="TextBox 157">
            <a:extLst>
              <a:ext uri="{FF2B5EF4-FFF2-40B4-BE49-F238E27FC236}">
                <a16:creationId xmlns:a16="http://schemas.microsoft.com/office/drawing/2014/main" id="{252773DC-6ED2-404E-8C4F-13299768EF7D}"/>
              </a:ext>
            </a:extLst>
          </p:cNvPr>
          <p:cNvSpPr txBox="1"/>
          <p:nvPr/>
        </p:nvSpPr>
        <p:spPr>
          <a:xfrm>
            <a:off x="5440791" y="1932989"/>
            <a:ext cx="221214" cy="369332"/>
          </a:xfrm>
          <a:prstGeom prst="rect">
            <a:avLst/>
          </a:prstGeom>
        </p:spPr>
        <p:txBody>
          <a:bodyPr wrap="none" lIns="0" tIns="0" rIns="0" bIns="0" rtlCol="0">
            <a:spAutoFit/>
          </a:bodyPr>
          <a:lstStyle/>
          <a:p>
            <a:pPr algn="l">
              <a:spcAft>
                <a:spcPts val="600"/>
              </a:spcAft>
            </a:pPr>
            <a:r>
              <a:rPr lang="en-GB" sz="2400" b="1">
                <a:solidFill>
                  <a:srgbClr val="C00000"/>
                </a:solidFill>
              </a:rPr>
              <a:t>X</a:t>
            </a:r>
          </a:p>
        </p:txBody>
      </p:sp>
      <p:sp>
        <p:nvSpPr>
          <p:cNvPr id="159" name="Freeform 158">
            <a:extLst>
              <a:ext uri="{FF2B5EF4-FFF2-40B4-BE49-F238E27FC236}">
                <a16:creationId xmlns:a16="http://schemas.microsoft.com/office/drawing/2014/main" id="{43F6B86A-5B74-2840-A1E2-1690C817390E}"/>
              </a:ext>
            </a:extLst>
          </p:cNvPr>
          <p:cNvSpPr/>
          <p:nvPr/>
        </p:nvSpPr>
        <p:spPr>
          <a:xfrm>
            <a:off x="5343547" y="3203464"/>
            <a:ext cx="1945640" cy="412272"/>
          </a:xfrm>
          <a:custGeom>
            <a:avLst/>
            <a:gdLst>
              <a:gd name="connsiteX0" fmla="*/ 315310 w 328789"/>
              <a:gd name="connsiteY0" fmla="*/ 412272 h 412272"/>
              <a:gd name="connsiteX1" fmla="*/ 304800 w 328789"/>
              <a:gd name="connsiteY1" fmla="*/ 75941 h 412272"/>
              <a:gd name="connsiteX2" fmla="*/ 94593 w 328789"/>
              <a:gd name="connsiteY2" fmla="*/ 23389 h 412272"/>
              <a:gd name="connsiteX3" fmla="*/ 0 w 328789"/>
              <a:gd name="connsiteY3" fmla="*/ 380741 h 412272"/>
            </a:gdLst>
            <a:ahLst/>
            <a:cxnLst>
              <a:cxn ang="0">
                <a:pos x="connsiteX0" y="connsiteY0"/>
              </a:cxn>
              <a:cxn ang="0">
                <a:pos x="connsiteX1" y="connsiteY1"/>
              </a:cxn>
              <a:cxn ang="0">
                <a:pos x="connsiteX2" y="connsiteY2"/>
              </a:cxn>
              <a:cxn ang="0">
                <a:pos x="connsiteX3" y="connsiteY3"/>
              </a:cxn>
            </a:cxnLst>
            <a:rect l="l" t="t" r="r" b="b"/>
            <a:pathLst>
              <a:path w="328789" h="412272">
                <a:moveTo>
                  <a:pt x="315310" y="412272"/>
                </a:moveTo>
                <a:cubicBezTo>
                  <a:pt x="328448" y="276513"/>
                  <a:pt x="341586" y="140755"/>
                  <a:pt x="304800" y="75941"/>
                </a:cubicBezTo>
                <a:cubicBezTo>
                  <a:pt x="268014" y="11127"/>
                  <a:pt x="145393" y="-27411"/>
                  <a:pt x="94593" y="23389"/>
                </a:cubicBezTo>
                <a:cubicBezTo>
                  <a:pt x="43793" y="74189"/>
                  <a:pt x="21896" y="227465"/>
                  <a:pt x="0" y="380741"/>
                </a:cubicBezTo>
              </a:path>
            </a:pathLst>
          </a:custGeom>
          <a:noFill/>
          <a:ln w="38100">
            <a:solidFill>
              <a:schemeClr val="accent1">
                <a:lumMod val="75000"/>
              </a:schemeClr>
            </a:solidFill>
            <a:headEnd type="none" w="med" len="med"/>
            <a:tailEnd type="triangle" w="med" len="me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GB"/>
          </a:p>
        </p:txBody>
      </p:sp>
      <p:sp>
        <p:nvSpPr>
          <p:cNvPr id="246" name="Rectangle 245">
            <a:extLst>
              <a:ext uri="{FF2B5EF4-FFF2-40B4-BE49-F238E27FC236}">
                <a16:creationId xmlns:a16="http://schemas.microsoft.com/office/drawing/2014/main" id="{701598C2-E4F8-B94B-85CA-93BB3337AE4F}"/>
              </a:ext>
            </a:extLst>
          </p:cNvPr>
          <p:cNvSpPr/>
          <p:nvPr/>
        </p:nvSpPr>
        <p:spPr bwMode="gray">
          <a:xfrm>
            <a:off x="8778054" y="1307811"/>
            <a:ext cx="1966761" cy="542449"/>
          </a:xfrm>
          <a:prstGeom prst="rect">
            <a:avLst/>
          </a:prstGeom>
          <a:solidFill>
            <a:schemeClr val="accent4">
              <a:alpha val="16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endParaRPr lang="en-US" sz="1000"/>
          </a:p>
        </p:txBody>
      </p:sp>
      <p:sp>
        <p:nvSpPr>
          <p:cNvPr id="247" name="Rectangle 246">
            <a:extLst>
              <a:ext uri="{FF2B5EF4-FFF2-40B4-BE49-F238E27FC236}">
                <a16:creationId xmlns:a16="http://schemas.microsoft.com/office/drawing/2014/main" id="{9609C58F-24A3-2949-9106-DB33A9A7D7F7}"/>
              </a:ext>
            </a:extLst>
          </p:cNvPr>
          <p:cNvSpPr/>
          <p:nvPr/>
        </p:nvSpPr>
        <p:spPr>
          <a:xfrm>
            <a:off x="8146801" y="2142096"/>
            <a:ext cx="3510455" cy="2664194"/>
          </a:xfrm>
          <a:prstGeom prst="rect">
            <a:avLst/>
          </a:prstGeom>
          <a:solidFill>
            <a:schemeClr val="bg1">
              <a:lumMod val="85000"/>
            </a:schemeClr>
          </a:solidFill>
          <a:ln w="28575">
            <a:noFill/>
            <a:prstDash val="dash"/>
          </a:ln>
          <a:effectLst/>
        </p:spPr>
        <p:style>
          <a:lnRef idx="1">
            <a:schemeClr val="accent3"/>
          </a:lnRef>
          <a:fillRef idx="3">
            <a:schemeClr val="accent3"/>
          </a:fillRef>
          <a:effectRef idx="2">
            <a:schemeClr val="accent3"/>
          </a:effectRef>
          <a:fontRef idx="minor">
            <a:schemeClr val="lt1"/>
          </a:fontRef>
        </p:style>
        <p:txBody>
          <a:bodyPr lIns="0" tIns="0" rIns="0" bIns="118841" rtlCol="0" anchor="b" anchorCtr="0"/>
          <a:lstStyle/>
          <a:p>
            <a:pPr algn="ctr"/>
            <a:endParaRPr lang="en-US" sz="1600" b="1">
              <a:solidFill>
                <a:srgbClr val="717074"/>
              </a:solidFill>
              <a:latin typeface="Metropolis"/>
              <a:ea typeface="Gotham Rounded Book" charset="0"/>
              <a:cs typeface="Gotham Rounded Book" charset="0"/>
            </a:endParaRPr>
          </a:p>
        </p:txBody>
      </p:sp>
      <p:grpSp>
        <p:nvGrpSpPr>
          <p:cNvPr id="248" name="Group 247">
            <a:extLst>
              <a:ext uri="{FF2B5EF4-FFF2-40B4-BE49-F238E27FC236}">
                <a16:creationId xmlns:a16="http://schemas.microsoft.com/office/drawing/2014/main" id="{92CFD627-4B2C-154E-BEC3-7D3545F929E8}"/>
              </a:ext>
            </a:extLst>
          </p:cNvPr>
          <p:cNvGrpSpPr/>
          <p:nvPr/>
        </p:nvGrpSpPr>
        <p:grpSpPr>
          <a:xfrm>
            <a:off x="8802043" y="1368516"/>
            <a:ext cx="396412" cy="396570"/>
            <a:chOff x="2159140" y="7009631"/>
            <a:chExt cx="4501800" cy="4503600"/>
          </a:xfrm>
          <a:solidFill>
            <a:schemeClr val="tx1"/>
          </a:solidFill>
        </p:grpSpPr>
        <p:sp>
          <p:nvSpPr>
            <p:cNvPr id="249" name="Freeform: Shape 6">
              <a:extLst>
                <a:ext uri="{FF2B5EF4-FFF2-40B4-BE49-F238E27FC236}">
                  <a16:creationId xmlns:a16="http://schemas.microsoft.com/office/drawing/2014/main" id="{D8EEF00E-DD52-5F4E-9135-35BA696B067A}"/>
                </a:ext>
              </a:extLst>
            </p:cNvPr>
            <p:cNvSpPr/>
            <p:nvPr/>
          </p:nvSpPr>
          <p:spPr>
            <a:xfrm>
              <a:off x="2159140" y="7009631"/>
              <a:ext cx="4501800" cy="4503600"/>
            </a:xfrm>
            <a:custGeom>
              <a:avLst/>
              <a:gdLst/>
              <a:ahLst/>
              <a:cxnLst>
                <a:cxn ang="3cd4">
                  <a:pos x="hc" y="t"/>
                </a:cxn>
                <a:cxn ang="cd2">
                  <a:pos x="l" y="vc"/>
                </a:cxn>
                <a:cxn ang="cd4">
                  <a:pos x="hc" y="b"/>
                </a:cxn>
                <a:cxn ang="0">
                  <a:pos x="r" y="vc"/>
                </a:cxn>
              </a:cxnLst>
              <a:rect l="l" t="t" r="r" b="b"/>
              <a:pathLst>
                <a:path w="12506" h="12511">
                  <a:moveTo>
                    <a:pt x="11985" y="521"/>
                  </a:moveTo>
                  <a:lnTo>
                    <a:pt x="11985" y="11990"/>
                  </a:lnTo>
                  <a:lnTo>
                    <a:pt x="517" y="11990"/>
                  </a:lnTo>
                  <a:lnTo>
                    <a:pt x="517" y="521"/>
                  </a:lnTo>
                  <a:close/>
                  <a:moveTo>
                    <a:pt x="12506" y="0"/>
                  </a:moveTo>
                  <a:lnTo>
                    <a:pt x="0" y="0"/>
                  </a:lnTo>
                  <a:lnTo>
                    <a:pt x="0" y="12511"/>
                  </a:lnTo>
                  <a:lnTo>
                    <a:pt x="12506" y="1251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250" name="Freeform: Shape 7">
              <a:extLst>
                <a:ext uri="{FF2B5EF4-FFF2-40B4-BE49-F238E27FC236}">
                  <a16:creationId xmlns:a16="http://schemas.microsoft.com/office/drawing/2014/main" id="{CE259D7B-F306-7342-9D71-97BB3373F81F}"/>
                </a:ext>
              </a:extLst>
            </p:cNvPr>
            <p:cNvSpPr/>
            <p:nvPr/>
          </p:nvSpPr>
          <p:spPr>
            <a:xfrm>
              <a:off x="2739820" y="8364671"/>
              <a:ext cx="3336120" cy="914400"/>
            </a:xfrm>
            <a:custGeom>
              <a:avLst/>
              <a:gdLst/>
              <a:ahLst/>
              <a:cxnLst>
                <a:cxn ang="3cd4">
                  <a:pos x="hc" y="t"/>
                </a:cxn>
                <a:cxn ang="cd2">
                  <a:pos x="l" y="vc"/>
                </a:cxn>
                <a:cxn ang="cd4">
                  <a:pos x="hc" y="b"/>
                </a:cxn>
                <a:cxn ang="0">
                  <a:pos x="r" y="vc"/>
                </a:cxn>
              </a:cxnLst>
              <a:rect l="l" t="t" r="r" b="b"/>
              <a:pathLst>
                <a:path w="9268" h="2541">
                  <a:moveTo>
                    <a:pt x="0" y="1269"/>
                  </a:moveTo>
                  <a:lnTo>
                    <a:pt x="1272" y="2541"/>
                  </a:lnTo>
                  <a:lnTo>
                    <a:pt x="1272" y="1848"/>
                  </a:lnTo>
                  <a:lnTo>
                    <a:pt x="9268" y="1848"/>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251" name="Freeform: Shape 8">
              <a:extLst>
                <a:ext uri="{FF2B5EF4-FFF2-40B4-BE49-F238E27FC236}">
                  <a16:creationId xmlns:a16="http://schemas.microsoft.com/office/drawing/2014/main" id="{19DBE769-0B4A-D449-81AE-C6B5BD12F1FA}"/>
                </a:ext>
              </a:extLst>
            </p:cNvPr>
            <p:cNvSpPr/>
            <p:nvPr/>
          </p:nvSpPr>
          <p:spPr>
            <a:xfrm>
              <a:off x="2739820" y="10077192"/>
              <a:ext cx="3336120" cy="914400"/>
            </a:xfrm>
            <a:custGeom>
              <a:avLst/>
              <a:gdLst/>
              <a:ahLst/>
              <a:cxnLst>
                <a:cxn ang="3cd4">
                  <a:pos x="hc" y="t"/>
                </a:cxn>
                <a:cxn ang="cd2">
                  <a:pos x="l" y="vc"/>
                </a:cxn>
                <a:cxn ang="cd4">
                  <a:pos x="hc" y="b"/>
                </a:cxn>
                <a:cxn ang="0">
                  <a:pos x="r" y="vc"/>
                </a:cxn>
              </a:cxnLst>
              <a:rect l="l" t="t" r="r" b="b"/>
              <a:pathLst>
                <a:path w="9268" h="2541">
                  <a:moveTo>
                    <a:pt x="0" y="1273"/>
                  </a:moveTo>
                  <a:lnTo>
                    <a:pt x="1272" y="2541"/>
                  </a:lnTo>
                  <a:lnTo>
                    <a:pt x="1272" y="1847"/>
                  </a:lnTo>
                  <a:lnTo>
                    <a:pt x="9268" y="1847"/>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252" name="Freeform: Shape 9">
              <a:extLst>
                <a:ext uri="{FF2B5EF4-FFF2-40B4-BE49-F238E27FC236}">
                  <a16:creationId xmlns:a16="http://schemas.microsoft.com/office/drawing/2014/main" id="{49EA5211-8185-7349-B97A-FE039B037B73}"/>
                </a:ext>
              </a:extLst>
            </p:cNvPr>
            <p:cNvSpPr/>
            <p:nvPr/>
          </p:nvSpPr>
          <p:spPr>
            <a:xfrm>
              <a:off x="2739820" y="9220392"/>
              <a:ext cx="3336120" cy="914400"/>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52"/>
                  </a:lnTo>
                  <a:lnTo>
                    <a:pt x="7995" y="1852"/>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253" name="Freeform: Shape 10">
              <a:extLst>
                <a:ext uri="{FF2B5EF4-FFF2-40B4-BE49-F238E27FC236}">
                  <a16:creationId xmlns:a16="http://schemas.microsoft.com/office/drawing/2014/main" id="{4D6B0F38-A84B-4148-81F9-1390CD2B9685}"/>
                </a:ext>
              </a:extLst>
            </p:cNvPr>
            <p:cNvSpPr/>
            <p:nvPr/>
          </p:nvSpPr>
          <p:spPr>
            <a:xfrm>
              <a:off x="2739823" y="7507512"/>
              <a:ext cx="3325998" cy="914401"/>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48"/>
                  </a:lnTo>
                  <a:lnTo>
                    <a:pt x="7995" y="1848"/>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grpSp>
      <p:cxnSp>
        <p:nvCxnSpPr>
          <p:cNvPr id="254" name="Straight Connector 253">
            <a:extLst>
              <a:ext uri="{FF2B5EF4-FFF2-40B4-BE49-F238E27FC236}">
                <a16:creationId xmlns:a16="http://schemas.microsoft.com/office/drawing/2014/main" id="{9C1F2DD0-72C6-1F44-AC70-6E58F4CC1A15}"/>
              </a:ext>
            </a:extLst>
          </p:cNvPr>
          <p:cNvCxnSpPr>
            <a:cxnSpLocks/>
            <a:endCxn id="249" idx="2"/>
          </p:cNvCxnSpPr>
          <p:nvPr/>
        </p:nvCxnSpPr>
        <p:spPr bwMode="gray">
          <a:xfrm flipH="1" flipV="1">
            <a:off x="9000249" y="1765086"/>
            <a:ext cx="234428" cy="429509"/>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56" name="Rectangle 255">
            <a:extLst>
              <a:ext uri="{FF2B5EF4-FFF2-40B4-BE49-F238E27FC236}">
                <a16:creationId xmlns:a16="http://schemas.microsoft.com/office/drawing/2014/main" id="{14BA864D-FE67-FC41-A482-C0650C3B55C0}"/>
              </a:ext>
            </a:extLst>
          </p:cNvPr>
          <p:cNvSpPr/>
          <p:nvPr/>
        </p:nvSpPr>
        <p:spPr bwMode="auto">
          <a:xfrm>
            <a:off x="7969487" y="2713381"/>
            <a:ext cx="3942730" cy="369404"/>
          </a:xfrm>
          <a:prstGeom prst="rect">
            <a:avLst/>
          </a:prstGeom>
          <a:solidFill>
            <a:schemeClr val="accent1">
              <a:lumMod val="50000"/>
            </a:schemeClr>
          </a:solidFill>
          <a:ln>
            <a:solidFill>
              <a:schemeClr val="accent1">
                <a:lumMod val="50000"/>
              </a:schemeClr>
            </a:solidFill>
            <a:miter lim="800000"/>
            <a:headEnd/>
            <a:tailEnd/>
          </a:ln>
        </p:spPr>
        <p:style>
          <a:lnRef idx="2">
            <a:schemeClr val="dk1"/>
          </a:lnRef>
          <a:fillRef idx="1">
            <a:schemeClr val="lt1"/>
          </a:fillRef>
          <a:effectRef idx="0">
            <a:schemeClr val="dk1"/>
          </a:effectRef>
          <a:fontRef idx="minor">
            <a:schemeClr val="dk1"/>
          </a:fontRef>
        </p:style>
        <p:txBody>
          <a:bodyPr wrap="none" lIns="0" tIns="0" rIns="0" bIns="0" rtlCol="0" anchor="ctr"/>
          <a:lstStyle/>
          <a:p>
            <a:pPr algn="ctr"/>
            <a:r>
              <a:rPr lang="en-US" sz="1100" err="1">
                <a:solidFill>
                  <a:prstClr val="white"/>
                </a:solidFill>
                <a:latin typeface="Metropolis"/>
                <a:ea typeface="Gotham Rounded Book" charset="0"/>
                <a:cs typeface="Gotham Rounded Book" charset="0"/>
              </a:rPr>
              <a:t>vDS</a:t>
            </a:r>
            <a:endParaRPr lang="en-US" sz="1100">
              <a:solidFill>
                <a:prstClr val="white"/>
              </a:solidFill>
              <a:latin typeface="Metropolis"/>
              <a:ea typeface="Gotham Rounded Book" charset="0"/>
              <a:cs typeface="Gotham Rounded Book" charset="0"/>
            </a:endParaRPr>
          </a:p>
        </p:txBody>
      </p:sp>
      <p:sp>
        <p:nvSpPr>
          <p:cNvPr id="257" name="Rectangle 256">
            <a:extLst>
              <a:ext uri="{FF2B5EF4-FFF2-40B4-BE49-F238E27FC236}">
                <a16:creationId xmlns:a16="http://schemas.microsoft.com/office/drawing/2014/main" id="{1F754C6C-0D3B-E740-8AA2-FA2C6DF66DE6}"/>
              </a:ext>
            </a:extLst>
          </p:cNvPr>
          <p:cNvSpPr/>
          <p:nvPr/>
        </p:nvSpPr>
        <p:spPr bwMode="gray">
          <a:xfrm>
            <a:off x="8995509" y="2543750"/>
            <a:ext cx="1666875" cy="233570"/>
          </a:xfrm>
          <a:prstGeom prst="rect">
            <a:avLst/>
          </a:prstGeom>
          <a:solidFill>
            <a:srgbClr val="820024"/>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Uplink Port Group</a:t>
            </a:r>
          </a:p>
        </p:txBody>
      </p:sp>
      <p:sp>
        <p:nvSpPr>
          <p:cNvPr id="258" name="Freeform 21">
            <a:extLst>
              <a:ext uri="{FF2B5EF4-FFF2-40B4-BE49-F238E27FC236}">
                <a16:creationId xmlns:a16="http://schemas.microsoft.com/office/drawing/2014/main" id="{B3CB0F69-90AC-454D-AFD3-9FB103ACC6BE}"/>
              </a:ext>
            </a:extLst>
          </p:cNvPr>
          <p:cNvSpPr>
            <a:spLocks noChangeAspect="1" noEditPoints="1"/>
          </p:cNvSpPr>
          <p:nvPr/>
        </p:nvSpPr>
        <p:spPr bwMode="auto">
          <a:xfrm>
            <a:off x="9151855" y="2188310"/>
            <a:ext cx="308460" cy="232520"/>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cxnSp>
        <p:nvCxnSpPr>
          <p:cNvPr id="259" name="Straight Connector 258">
            <a:extLst>
              <a:ext uri="{FF2B5EF4-FFF2-40B4-BE49-F238E27FC236}">
                <a16:creationId xmlns:a16="http://schemas.microsoft.com/office/drawing/2014/main" id="{96331D05-45F7-E74F-8DC9-27A592727018}"/>
              </a:ext>
            </a:extLst>
          </p:cNvPr>
          <p:cNvCxnSpPr>
            <a:cxnSpLocks/>
          </p:cNvCxnSpPr>
          <p:nvPr/>
        </p:nvCxnSpPr>
        <p:spPr bwMode="gray">
          <a:xfrm flipH="1" flipV="1">
            <a:off x="9414872" y="2451154"/>
            <a:ext cx="273216" cy="10158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60" name="Straight Connector 259">
            <a:extLst>
              <a:ext uri="{FF2B5EF4-FFF2-40B4-BE49-F238E27FC236}">
                <a16:creationId xmlns:a16="http://schemas.microsoft.com/office/drawing/2014/main" id="{2ECE66D0-825C-D549-85BD-98EC7A0A68F1}"/>
              </a:ext>
            </a:extLst>
          </p:cNvPr>
          <p:cNvCxnSpPr>
            <a:cxnSpLocks/>
            <a:endCxn id="257" idx="0"/>
          </p:cNvCxnSpPr>
          <p:nvPr/>
        </p:nvCxnSpPr>
        <p:spPr bwMode="gray">
          <a:xfrm flipH="1">
            <a:off x="9828947" y="2420830"/>
            <a:ext cx="425508" cy="12292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61" name="Straight Connector 260">
            <a:extLst>
              <a:ext uri="{FF2B5EF4-FFF2-40B4-BE49-F238E27FC236}">
                <a16:creationId xmlns:a16="http://schemas.microsoft.com/office/drawing/2014/main" id="{0ACDEC56-0131-4A47-B612-EDD77D2AE26A}"/>
              </a:ext>
            </a:extLst>
          </p:cNvPr>
          <p:cNvCxnSpPr>
            <a:cxnSpLocks/>
            <a:endCxn id="266" idx="2"/>
          </p:cNvCxnSpPr>
          <p:nvPr/>
        </p:nvCxnSpPr>
        <p:spPr bwMode="gray">
          <a:xfrm flipV="1">
            <a:off x="10286883" y="1764705"/>
            <a:ext cx="235739" cy="449905"/>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63" name="Rectangle 262">
            <a:extLst>
              <a:ext uri="{FF2B5EF4-FFF2-40B4-BE49-F238E27FC236}">
                <a16:creationId xmlns:a16="http://schemas.microsoft.com/office/drawing/2014/main" id="{85F73B3F-5C3B-C944-AD38-76BDB247A032}"/>
              </a:ext>
            </a:extLst>
          </p:cNvPr>
          <p:cNvSpPr/>
          <p:nvPr/>
        </p:nvSpPr>
        <p:spPr>
          <a:xfrm>
            <a:off x="8480781" y="2181274"/>
            <a:ext cx="793226" cy="261610"/>
          </a:xfrm>
          <a:prstGeom prst="rect">
            <a:avLst/>
          </a:prstGeom>
        </p:spPr>
        <p:txBody>
          <a:bodyPr wrap="square">
            <a:spAutoFit/>
          </a:bodyPr>
          <a:lstStyle/>
          <a:p>
            <a:pPr algn="ctr"/>
            <a:r>
              <a:rPr lang="en-US" sz="1100" b="1">
                <a:latin typeface="Metropolis" pitchFamily="2" charset="77"/>
              </a:rPr>
              <a:t>vmnic0</a:t>
            </a:r>
            <a:endParaRPr lang="en-GB" sz="1100" b="1">
              <a:latin typeface="Metropolis" pitchFamily="2" charset="77"/>
            </a:endParaRPr>
          </a:p>
        </p:txBody>
      </p:sp>
      <p:sp>
        <p:nvSpPr>
          <p:cNvPr id="264" name="Rectangle 263">
            <a:extLst>
              <a:ext uri="{FF2B5EF4-FFF2-40B4-BE49-F238E27FC236}">
                <a16:creationId xmlns:a16="http://schemas.microsoft.com/office/drawing/2014/main" id="{7284B39F-683A-FA4C-9549-CB53EA02A8C9}"/>
              </a:ext>
            </a:extLst>
          </p:cNvPr>
          <p:cNvSpPr/>
          <p:nvPr/>
        </p:nvSpPr>
        <p:spPr>
          <a:xfrm>
            <a:off x="10249614" y="2166202"/>
            <a:ext cx="793226" cy="261610"/>
          </a:xfrm>
          <a:prstGeom prst="rect">
            <a:avLst/>
          </a:prstGeom>
        </p:spPr>
        <p:txBody>
          <a:bodyPr wrap="square">
            <a:spAutoFit/>
          </a:bodyPr>
          <a:lstStyle/>
          <a:p>
            <a:pPr algn="ctr"/>
            <a:r>
              <a:rPr lang="en-US" sz="1100" b="1">
                <a:latin typeface="Metropolis" pitchFamily="2" charset="77"/>
              </a:rPr>
              <a:t>vmnic1</a:t>
            </a:r>
            <a:endParaRPr lang="en-GB" sz="1100" b="1">
              <a:latin typeface="Metropolis" pitchFamily="2" charset="77"/>
            </a:endParaRPr>
          </a:p>
        </p:txBody>
      </p:sp>
      <p:grpSp>
        <p:nvGrpSpPr>
          <p:cNvPr id="265" name="Group 264">
            <a:extLst>
              <a:ext uri="{FF2B5EF4-FFF2-40B4-BE49-F238E27FC236}">
                <a16:creationId xmlns:a16="http://schemas.microsoft.com/office/drawing/2014/main" id="{21B775AE-30D8-F842-A32C-646A8E80F9C6}"/>
              </a:ext>
            </a:extLst>
          </p:cNvPr>
          <p:cNvGrpSpPr/>
          <p:nvPr/>
        </p:nvGrpSpPr>
        <p:grpSpPr>
          <a:xfrm>
            <a:off x="10324416" y="1368135"/>
            <a:ext cx="396412" cy="396570"/>
            <a:chOff x="2159140" y="7009631"/>
            <a:chExt cx="4501800" cy="4503600"/>
          </a:xfrm>
          <a:solidFill>
            <a:schemeClr val="tx1"/>
          </a:solidFill>
        </p:grpSpPr>
        <p:sp>
          <p:nvSpPr>
            <p:cNvPr id="266" name="Freeform: Shape 6">
              <a:extLst>
                <a:ext uri="{FF2B5EF4-FFF2-40B4-BE49-F238E27FC236}">
                  <a16:creationId xmlns:a16="http://schemas.microsoft.com/office/drawing/2014/main" id="{022E46AB-8155-804E-845A-476AA165C36C}"/>
                </a:ext>
              </a:extLst>
            </p:cNvPr>
            <p:cNvSpPr/>
            <p:nvPr/>
          </p:nvSpPr>
          <p:spPr>
            <a:xfrm>
              <a:off x="2159140" y="7009631"/>
              <a:ext cx="4501800" cy="4503600"/>
            </a:xfrm>
            <a:custGeom>
              <a:avLst/>
              <a:gdLst/>
              <a:ahLst/>
              <a:cxnLst>
                <a:cxn ang="3cd4">
                  <a:pos x="hc" y="t"/>
                </a:cxn>
                <a:cxn ang="cd2">
                  <a:pos x="l" y="vc"/>
                </a:cxn>
                <a:cxn ang="cd4">
                  <a:pos x="hc" y="b"/>
                </a:cxn>
                <a:cxn ang="0">
                  <a:pos x="r" y="vc"/>
                </a:cxn>
              </a:cxnLst>
              <a:rect l="l" t="t" r="r" b="b"/>
              <a:pathLst>
                <a:path w="12506" h="12511">
                  <a:moveTo>
                    <a:pt x="11985" y="521"/>
                  </a:moveTo>
                  <a:lnTo>
                    <a:pt x="11985" y="11990"/>
                  </a:lnTo>
                  <a:lnTo>
                    <a:pt x="517" y="11990"/>
                  </a:lnTo>
                  <a:lnTo>
                    <a:pt x="517" y="521"/>
                  </a:lnTo>
                  <a:close/>
                  <a:moveTo>
                    <a:pt x="12506" y="0"/>
                  </a:moveTo>
                  <a:lnTo>
                    <a:pt x="0" y="0"/>
                  </a:lnTo>
                  <a:lnTo>
                    <a:pt x="0" y="12511"/>
                  </a:lnTo>
                  <a:lnTo>
                    <a:pt x="12506" y="1251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267" name="Freeform: Shape 7">
              <a:extLst>
                <a:ext uri="{FF2B5EF4-FFF2-40B4-BE49-F238E27FC236}">
                  <a16:creationId xmlns:a16="http://schemas.microsoft.com/office/drawing/2014/main" id="{B386201C-43C3-D943-B079-F76E44D777A4}"/>
                </a:ext>
              </a:extLst>
            </p:cNvPr>
            <p:cNvSpPr/>
            <p:nvPr/>
          </p:nvSpPr>
          <p:spPr>
            <a:xfrm>
              <a:off x="2739820" y="8364671"/>
              <a:ext cx="3336120" cy="914400"/>
            </a:xfrm>
            <a:custGeom>
              <a:avLst/>
              <a:gdLst/>
              <a:ahLst/>
              <a:cxnLst>
                <a:cxn ang="3cd4">
                  <a:pos x="hc" y="t"/>
                </a:cxn>
                <a:cxn ang="cd2">
                  <a:pos x="l" y="vc"/>
                </a:cxn>
                <a:cxn ang="cd4">
                  <a:pos x="hc" y="b"/>
                </a:cxn>
                <a:cxn ang="0">
                  <a:pos x="r" y="vc"/>
                </a:cxn>
              </a:cxnLst>
              <a:rect l="l" t="t" r="r" b="b"/>
              <a:pathLst>
                <a:path w="9268" h="2541">
                  <a:moveTo>
                    <a:pt x="0" y="1269"/>
                  </a:moveTo>
                  <a:lnTo>
                    <a:pt x="1272" y="2541"/>
                  </a:lnTo>
                  <a:lnTo>
                    <a:pt x="1272" y="1848"/>
                  </a:lnTo>
                  <a:lnTo>
                    <a:pt x="9268" y="1848"/>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268" name="Freeform: Shape 8">
              <a:extLst>
                <a:ext uri="{FF2B5EF4-FFF2-40B4-BE49-F238E27FC236}">
                  <a16:creationId xmlns:a16="http://schemas.microsoft.com/office/drawing/2014/main" id="{711E97B4-8C77-E245-9E2D-309C2C303DB1}"/>
                </a:ext>
              </a:extLst>
            </p:cNvPr>
            <p:cNvSpPr/>
            <p:nvPr/>
          </p:nvSpPr>
          <p:spPr>
            <a:xfrm>
              <a:off x="2739820" y="10077192"/>
              <a:ext cx="3336120" cy="914400"/>
            </a:xfrm>
            <a:custGeom>
              <a:avLst/>
              <a:gdLst/>
              <a:ahLst/>
              <a:cxnLst>
                <a:cxn ang="3cd4">
                  <a:pos x="hc" y="t"/>
                </a:cxn>
                <a:cxn ang="cd2">
                  <a:pos x="l" y="vc"/>
                </a:cxn>
                <a:cxn ang="cd4">
                  <a:pos x="hc" y="b"/>
                </a:cxn>
                <a:cxn ang="0">
                  <a:pos x="r" y="vc"/>
                </a:cxn>
              </a:cxnLst>
              <a:rect l="l" t="t" r="r" b="b"/>
              <a:pathLst>
                <a:path w="9268" h="2541">
                  <a:moveTo>
                    <a:pt x="0" y="1273"/>
                  </a:moveTo>
                  <a:lnTo>
                    <a:pt x="1272" y="2541"/>
                  </a:lnTo>
                  <a:lnTo>
                    <a:pt x="1272" y="1847"/>
                  </a:lnTo>
                  <a:lnTo>
                    <a:pt x="9268" y="1847"/>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269" name="Freeform: Shape 9">
              <a:extLst>
                <a:ext uri="{FF2B5EF4-FFF2-40B4-BE49-F238E27FC236}">
                  <a16:creationId xmlns:a16="http://schemas.microsoft.com/office/drawing/2014/main" id="{AF362589-6A3D-224A-A935-6DF6035597D6}"/>
                </a:ext>
              </a:extLst>
            </p:cNvPr>
            <p:cNvSpPr/>
            <p:nvPr/>
          </p:nvSpPr>
          <p:spPr>
            <a:xfrm>
              <a:off x="2739820" y="9220392"/>
              <a:ext cx="3336120" cy="914400"/>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52"/>
                  </a:lnTo>
                  <a:lnTo>
                    <a:pt x="7995" y="1852"/>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270" name="Freeform: Shape 10">
              <a:extLst>
                <a:ext uri="{FF2B5EF4-FFF2-40B4-BE49-F238E27FC236}">
                  <a16:creationId xmlns:a16="http://schemas.microsoft.com/office/drawing/2014/main" id="{5115DB22-4204-E942-A428-B3F238AA4FC7}"/>
                </a:ext>
              </a:extLst>
            </p:cNvPr>
            <p:cNvSpPr/>
            <p:nvPr/>
          </p:nvSpPr>
          <p:spPr>
            <a:xfrm>
              <a:off x="2739823" y="7507512"/>
              <a:ext cx="3325998" cy="914401"/>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48"/>
                  </a:lnTo>
                  <a:lnTo>
                    <a:pt x="7995" y="1848"/>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grpSp>
      <p:sp>
        <p:nvSpPr>
          <p:cNvPr id="271" name="Freeform 21">
            <a:extLst>
              <a:ext uri="{FF2B5EF4-FFF2-40B4-BE49-F238E27FC236}">
                <a16:creationId xmlns:a16="http://schemas.microsoft.com/office/drawing/2014/main" id="{D37FC722-E97C-2B45-94FF-B55D14001955}"/>
              </a:ext>
            </a:extLst>
          </p:cNvPr>
          <p:cNvSpPr>
            <a:spLocks noChangeAspect="1" noEditPoints="1"/>
          </p:cNvSpPr>
          <p:nvPr/>
        </p:nvSpPr>
        <p:spPr bwMode="auto">
          <a:xfrm>
            <a:off x="10086854" y="2186625"/>
            <a:ext cx="308460" cy="249980"/>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73" name="Rectangle 272">
            <a:extLst>
              <a:ext uri="{FF2B5EF4-FFF2-40B4-BE49-F238E27FC236}">
                <a16:creationId xmlns:a16="http://schemas.microsoft.com/office/drawing/2014/main" id="{68EDBE42-D128-9345-BC16-160C76990688}"/>
              </a:ext>
            </a:extLst>
          </p:cNvPr>
          <p:cNvSpPr/>
          <p:nvPr/>
        </p:nvSpPr>
        <p:spPr>
          <a:xfrm>
            <a:off x="9319985" y="4407207"/>
            <a:ext cx="1301958" cy="369332"/>
          </a:xfrm>
          <a:prstGeom prst="rect">
            <a:avLst/>
          </a:prstGeom>
        </p:spPr>
        <p:txBody>
          <a:bodyPr wrap="none">
            <a:spAutoFit/>
          </a:bodyPr>
          <a:lstStyle/>
          <a:p>
            <a:pPr algn="ctr"/>
            <a:r>
              <a:rPr lang="en-US" b="1" err="1">
                <a:solidFill>
                  <a:srgbClr val="717074"/>
                </a:solidFill>
                <a:ea typeface="Gotham Rounded Book" charset="0"/>
                <a:cs typeface="Gotham Rounded Book" charset="0"/>
              </a:rPr>
              <a:t>ESXi</a:t>
            </a:r>
            <a:r>
              <a:rPr lang="en-US" b="1">
                <a:solidFill>
                  <a:srgbClr val="717074"/>
                </a:solidFill>
                <a:ea typeface="Gotham Rounded Book" charset="0"/>
                <a:cs typeface="Gotham Rounded Book" charset="0"/>
              </a:rPr>
              <a:t> Host</a:t>
            </a:r>
          </a:p>
        </p:txBody>
      </p:sp>
      <p:sp>
        <p:nvSpPr>
          <p:cNvPr id="281" name="Freeform 280">
            <a:extLst>
              <a:ext uri="{FF2B5EF4-FFF2-40B4-BE49-F238E27FC236}">
                <a16:creationId xmlns:a16="http://schemas.microsoft.com/office/drawing/2014/main" id="{56D83224-C7BE-4B4E-B7E5-55F3EC6D09C9}"/>
              </a:ext>
            </a:extLst>
          </p:cNvPr>
          <p:cNvSpPr/>
          <p:nvPr/>
        </p:nvSpPr>
        <p:spPr>
          <a:xfrm>
            <a:off x="9214574" y="1514029"/>
            <a:ext cx="527170" cy="2172929"/>
          </a:xfrm>
          <a:custGeom>
            <a:avLst/>
            <a:gdLst>
              <a:gd name="connsiteX0" fmla="*/ 31370 w 527170"/>
              <a:gd name="connsiteY0" fmla="*/ 2172929 h 2172929"/>
              <a:gd name="connsiteX1" fmla="*/ 41202 w 527170"/>
              <a:gd name="connsiteY1" fmla="*/ 1553497 h 2172929"/>
              <a:gd name="connsiteX2" fmla="*/ 434493 w 527170"/>
              <a:gd name="connsiteY2" fmla="*/ 1258529 h 2172929"/>
              <a:gd name="connsiteX3" fmla="*/ 513151 w 527170"/>
              <a:gd name="connsiteY3" fmla="*/ 1032387 h 2172929"/>
              <a:gd name="connsiteX4" fmla="*/ 218183 w 527170"/>
              <a:gd name="connsiteY4" fmla="*/ 934064 h 2172929"/>
              <a:gd name="connsiteX5" fmla="*/ 149357 w 527170"/>
              <a:gd name="connsiteY5" fmla="*/ 511277 h 2172929"/>
              <a:gd name="connsiteX6" fmla="*/ 159189 w 527170"/>
              <a:gd name="connsiteY6" fmla="*/ 0 h 2172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7170" h="2172929">
                <a:moveTo>
                  <a:pt x="31370" y="2172929"/>
                </a:moveTo>
                <a:cubicBezTo>
                  <a:pt x="2692" y="1939413"/>
                  <a:pt x="-25985" y="1705897"/>
                  <a:pt x="41202" y="1553497"/>
                </a:cubicBezTo>
                <a:cubicBezTo>
                  <a:pt x="108389" y="1401097"/>
                  <a:pt x="355835" y="1345381"/>
                  <a:pt x="434493" y="1258529"/>
                </a:cubicBezTo>
                <a:cubicBezTo>
                  <a:pt x="513151" y="1171677"/>
                  <a:pt x="549203" y="1086464"/>
                  <a:pt x="513151" y="1032387"/>
                </a:cubicBezTo>
                <a:cubicBezTo>
                  <a:pt x="477099" y="978309"/>
                  <a:pt x="278815" y="1020916"/>
                  <a:pt x="218183" y="934064"/>
                </a:cubicBezTo>
                <a:cubicBezTo>
                  <a:pt x="157551" y="847212"/>
                  <a:pt x="159189" y="666954"/>
                  <a:pt x="149357" y="511277"/>
                </a:cubicBezTo>
                <a:cubicBezTo>
                  <a:pt x="139525" y="355600"/>
                  <a:pt x="149357" y="177800"/>
                  <a:pt x="159189" y="0"/>
                </a:cubicBezTo>
              </a:path>
            </a:pathLst>
          </a:custGeom>
          <a:no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GB"/>
          </a:p>
        </p:txBody>
      </p:sp>
      <p:sp>
        <p:nvSpPr>
          <p:cNvPr id="284" name="Rectangle 283">
            <a:extLst>
              <a:ext uri="{FF2B5EF4-FFF2-40B4-BE49-F238E27FC236}">
                <a16:creationId xmlns:a16="http://schemas.microsoft.com/office/drawing/2014/main" id="{DEE8C28C-46ED-8A4E-833D-267E956B9C26}"/>
              </a:ext>
            </a:extLst>
          </p:cNvPr>
          <p:cNvSpPr/>
          <p:nvPr/>
        </p:nvSpPr>
        <p:spPr>
          <a:xfrm>
            <a:off x="10670127" y="1299046"/>
            <a:ext cx="1492604" cy="553998"/>
          </a:xfrm>
          <a:prstGeom prst="rect">
            <a:avLst/>
          </a:prstGeom>
        </p:spPr>
        <p:txBody>
          <a:bodyPr wrap="square">
            <a:spAutoFit/>
          </a:bodyPr>
          <a:lstStyle/>
          <a:p>
            <a:pPr algn="ctr"/>
            <a:r>
              <a:rPr lang="en-US" sz="1000">
                <a:solidFill>
                  <a:schemeClr val="tx2"/>
                </a:solidFill>
              </a:rPr>
              <a:t>Multi Chassis LAG</a:t>
            </a:r>
          </a:p>
          <a:p>
            <a:pPr algn="ctr"/>
            <a:r>
              <a:rPr lang="en-US" sz="1000">
                <a:solidFill>
                  <a:schemeClr val="tx2"/>
                </a:solidFill>
              </a:rPr>
              <a:t> (</a:t>
            </a:r>
            <a:r>
              <a:rPr lang="en-US" sz="1000" err="1">
                <a:solidFill>
                  <a:schemeClr val="tx2"/>
                </a:solidFill>
              </a:rPr>
              <a:t>vPC</a:t>
            </a:r>
            <a:r>
              <a:rPr lang="en-US" sz="1000">
                <a:solidFill>
                  <a:schemeClr val="tx2"/>
                </a:solidFill>
              </a:rPr>
              <a:t>, Virtual Chassis, VSS etc.)</a:t>
            </a:r>
          </a:p>
        </p:txBody>
      </p:sp>
      <p:sp>
        <p:nvSpPr>
          <p:cNvPr id="285" name="Oval 284">
            <a:extLst>
              <a:ext uri="{FF2B5EF4-FFF2-40B4-BE49-F238E27FC236}">
                <a16:creationId xmlns:a16="http://schemas.microsoft.com/office/drawing/2014/main" id="{2F881348-8E45-8448-A3A5-0BF7B654F7D6}"/>
              </a:ext>
            </a:extLst>
          </p:cNvPr>
          <p:cNvSpPr/>
          <p:nvPr/>
        </p:nvSpPr>
        <p:spPr>
          <a:xfrm>
            <a:off x="8935549" y="1952182"/>
            <a:ext cx="1674618" cy="93592"/>
          </a:xfrm>
          <a:prstGeom prst="ellips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sp>
        <p:nvSpPr>
          <p:cNvPr id="286" name="Rectangle 285">
            <a:extLst>
              <a:ext uri="{FF2B5EF4-FFF2-40B4-BE49-F238E27FC236}">
                <a16:creationId xmlns:a16="http://schemas.microsoft.com/office/drawing/2014/main" id="{3E0790EA-DD23-E348-BB56-8EE1E43E53E5}"/>
              </a:ext>
            </a:extLst>
          </p:cNvPr>
          <p:cNvSpPr/>
          <p:nvPr/>
        </p:nvSpPr>
        <p:spPr>
          <a:xfrm>
            <a:off x="7983689" y="1819285"/>
            <a:ext cx="1140330" cy="400110"/>
          </a:xfrm>
          <a:prstGeom prst="rect">
            <a:avLst/>
          </a:prstGeom>
        </p:spPr>
        <p:txBody>
          <a:bodyPr wrap="square">
            <a:spAutoFit/>
          </a:bodyPr>
          <a:lstStyle/>
          <a:p>
            <a:pPr algn="ctr"/>
            <a:r>
              <a:rPr lang="en-US" sz="1000">
                <a:solidFill>
                  <a:schemeClr val="tx2"/>
                </a:solidFill>
              </a:rPr>
              <a:t> Static / Dynamic LAG</a:t>
            </a:r>
          </a:p>
        </p:txBody>
      </p:sp>
      <p:sp>
        <p:nvSpPr>
          <p:cNvPr id="287" name="Rectangle 286">
            <a:extLst>
              <a:ext uri="{FF2B5EF4-FFF2-40B4-BE49-F238E27FC236}">
                <a16:creationId xmlns:a16="http://schemas.microsoft.com/office/drawing/2014/main" id="{94997B79-DE24-FD4C-926D-D93F567822B8}"/>
              </a:ext>
            </a:extLst>
          </p:cNvPr>
          <p:cNvSpPr/>
          <p:nvPr/>
        </p:nvSpPr>
        <p:spPr bwMode="gray">
          <a:xfrm>
            <a:off x="8282978" y="3028551"/>
            <a:ext cx="1286295" cy="223894"/>
          </a:xfrm>
          <a:prstGeom prst="rect">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000"/>
              <a:t>VTEP Port Group</a:t>
            </a:r>
          </a:p>
        </p:txBody>
      </p:sp>
      <p:sp>
        <p:nvSpPr>
          <p:cNvPr id="288" name="Rectangle 287">
            <a:extLst>
              <a:ext uri="{FF2B5EF4-FFF2-40B4-BE49-F238E27FC236}">
                <a16:creationId xmlns:a16="http://schemas.microsoft.com/office/drawing/2014/main" id="{865C15D1-5B32-A344-A6CC-59D9D449E1C8}"/>
              </a:ext>
            </a:extLst>
          </p:cNvPr>
          <p:cNvSpPr/>
          <p:nvPr/>
        </p:nvSpPr>
        <p:spPr>
          <a:xfrm>
            <a:off x="8790783" y="3631065"/>
            <a:ext cx="463896" cy="320878"/>
          </a:xfrm>
          <a:prstGeom prst="rect">
            <a:avLst/>
          </a:prstGeom>
          <a:solidFill>
            <a:schemeClr val="accent6"/>
          </a:solidFill>
          <a:ln>
            <a:noFill/>
          </a:ln>
        </p:spPr>
        <p:style>
          <a:lnRef idx="2">
            <a:schemeClr val="accent5">
              <a:shade val="50000"/>
            </a:schemeClr>
          </a:lnRef>
          <a:fillRef idx="1">
            <a:schemeClr val="accent5"/>
          </a:fillRef>
          <a:effectRef idx="0">
            <a:schemeClr val="accent5"/>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algn="ctr">
              <a:spcAft>
                <a:spcPts val="600"/>
              </a:spcAft>
            </a:pPr>
            <a:r>
              <a:rPr lang="en-US" sz="1200">
                <a:solidFill>
                  <a:schemeClr val="bg1"/>
                </a:solidFill>
              </a:rPr>
              <a:t>vmk3</a:t>
            </a:r>
          </a:p>
        </p:txBody>
      </p:sp>
      <p:cxnSp>
        <p:nvCxnSpPr>
          <p:cNvPr id="289" name="Straight Connector 288">
            <a:extLst>
              <a:ext uri="{FF2B5EF4-FFF2-40B4-BE49-F238E27FC236}">
                <a16:creationId xmlns:a16="http://schemas.microsoft.com/office/drawing/2014/main" id="{3D1F039A-34F8-584C-B8BB-DF584B87F5AF}"/>
              </a:ext>
            </a:extLst>
          </p:cNvPr>
          <p:cNvCxnSpPr>
            <a:cxnSpLocks/>
          </p:cNvCxnSpPr>
          <p:nvPr/>
        </p:nvCxnSpPr>
        <p:spPr bwMode="gray">
          <a:xfrm flipV="1">
            <a:off x="9022731" y="3254827"/>
            <a:ext cx="0" cy="354179"/>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90" name="Straight Connector 289">
            <a:extLst>
              <a:ext uri="{FF2B5EF4-FFF2-40B4-BE49-F238E27FC236}">
                <a16:creationId xmlns:a16="http://schemas.microsoft.com/office/drawing/2014/main" id="{44F11722-1C4E-804A-A50F-656F949DDFA8}"/>
              </a:ext>
            </a:extLst>
          </p:cNvPr>
          <p:cNvCxnSpPr>
            <a:cxnSpLocks/>
          </p:cNvCxnSpPr>
          <p:nvPr/>
        </p:nvCxnSpPr>
        <p:spPr bwMode="gray">
          <a:xfrm flipV="1">
            <a:off x="10451439" y="3264453"/>
            <a:ext cx="0" cy="354179"/>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291" name="Group 290">
            <a:extLst>
              <a:ext uri="{FF2B5EF4-FFF2-40B4-BE49-F238E27FC236}">
                <a16:creationId xmlns:a16="http://schemas.microsoft.com/office/drawing/2014/main" id="{7B6EDA1F-8101-3249-89F6-99EF9AC88958}"/>
              </a:ext>
            </a:extLst>
          </p:cNvPr>
          <p:cNvGrpSpPr/>
          <p:nvPr/>
        </p:nvGrpSpPr>
        <p:grpSpPr>
          <a:xfrm>
            <a:off x="10213025" y="3634421"/>
            <a:ext cx="475288" cy="475288"/>
            <a:chOff x="6490447" y="2136284"/>
            <a:chExt cx="1828959" cy="1828959"/>
          </a:xfrm>
        </p:grpSpPr>
        <p:sp>
          <p:nvSpPr>
            <p:cNvPr id="292" name="Oval 291">
              <a:extLst>
                <a:ext uri="{FF2B5EF4-FFF2-40B4-BE49-F238E27FC236}">
                  <a16:creationId xmlns:a16="http://schemas.microsoft.com/office/drawing/2014/main" id="{248142B6-E2B2-1449-A21F-45D8843BFBE8}"/>
                </a:ext>
              </a:extLst>
            </p:cNvPr>
            <p:cNvSpPr/>
            <p:nvPr/>
          </p:nvSpPr>
          <p:spPr>
            <a:xfrm>
              <a:off x="6490447" y="2136284"/>
              <a:ext cx="1828959" cy="1828959"/>
            </a:xfrm>
            <a:prstGeom prst="ellipse">
              <a:avLst/>
            </a:prstGeom>
            <a:solidFill>
              <a:schemeClr val="accent4"/>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293" name="Freeform 5">
              <a:extLst>
                <a:ext uri="{FF2B5EF4-FFF2-40B4-BE49-F238E27FC236}">
                  <a16:creationId xmlns:a16="http://schemas.microsoft.com/office/drawing/2014/main" id="{BDC2EB0E-CFEE-6E43-A67D-64F428349524}"/>
                </a:ext>
              </a:extLst>
            </p:cNvPr>
            <p:cNvSpPr>
              <a:spLocks noChangeAspect="1" noEditPoints="1"/>
            </p:cNvSpPr>
            <p:nvPr/>
          </p:nvSpPr>
          <p:spPr bwMode="auto">
            <a:xfrm>
              <a:off x="6857538" y="2502679"/>
              <a:ext cx="1096167" cy="1096167"/>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294" name="Rectangle 293">
            <a:extLst>
              <a:ext uri="{FF2B5EF4-FFF2-40B4-BE49-F238E27FC236}">
                <a16:creationId xmlns:a16="http://schemas.microsoft.com/office/drawing/2014/main" id="{DFCA6532-BAF2-DC4A-938C-B54DE11B8E1B}"/>
              </a:ext>
            </a:extLst>
          </p:cNvPr>
          <p:cNvSpPr/>
          <p:nvPr/>
        </p:nvSpPr>
        <p:spPr bwMode="gray">
          <a:xfrm>
            <a:off x="10167150" y="3027102"/>
            <a:ext cx="1286295" cy="223894"/>
          </a:xfrm>
          <a:prstGeom prst="rect">
            <a:avLst/>
          </a:prstGeom>
          <a:solidFill>
            <a:schemeClr val="accent4"/>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000"/>
              <a:t>Logical Switch</a:t>
            </a:r>
          </a:p>
        </p:txBody>
      </p:sp>
      <p:cxnSp>
        <p:nvCxnSpPr>
          <p:cNvPr id="295" name="Straight Connector 294">
            <a:extLst>
              <a:ext uri="{FF2B5EF4-FFF2-40B4-BE49-F238E27FC236}">
                <a16:creationId xmlns:a16="http://schemas.microsoft.com/office/drawing/2014/main" id="{F62C45B2-07BF-E34A-9528-49D7B3ED74CD}"/>
              </a:ext>
            </a:extLst>
          </p:cNvPr>
          <p:cNvCxnSpPr>
            <a:cxnSpLocks/>
          </p:cNvCxnSpPr>
          <p:nvPr/>
        </p:nvCxnSpPr>
        <p:spPr bwMode="gray">
          <a:xfrm flipV="1">
            <a:off x="11116235" y="3260560"/>
            <a:ext cx="0" cy="354179"/>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296" name="Group 295">
            <a:extLst>
              <a:ext uri="{FF2B5EF4-FFF2-40B4-BE49-F238E27FC236}">
                <a16:creationId xmlns:a16="http://schemas.microsoft.com/office/drawing/2014/main" id="{E7232599-2795-D244-ABEC-FE86900B8C48}"/>
              </a:ext>
            </a:extLst>
          </p:cNvPr>
          <p:cNvGrpSpPr/>
          <p:nvPr/>
        </p:nvGrpSpPr>
        <p:grpSpPr>
          <a:xfrm>
            <a:off x="10877821" y="3630528"/>
            <a:ext cx="475288" cy="475288"/>
            <a:chOff x="6490447" y="2136284"/>
            <a:chExt cx="1828959" cy="1828959"/>
          </a:xfrm>
        </p:grpSpPr>
        <p:sp>
          <p:nvSpPr>
            <p:cNvPr id="297" name="Oval 296">
              <a:extLst>
                <a:ext uri="{FF2B5EF4-FFF2-40B4-BE49-F238E27FC236}">
                  <a16:creationId xmlns:a16="http://schemas.microsoft.com/office/drawing/2014/main" id="{6F6D4DF5-6F7A-1E48-B71F-D3BCE4DBBD7C}"/>
                </a:ext>
              </a:extLst>
            </p:cNvPr>
            <p:cNvSpPr/>
            <p:nvPr/>
          </p:nvSpPr>
          <p:spPr>
            <a:xfrm>
              <a:off x="6490447" y="2136284"/>
              <a:ext cx="1828959" cy="1828959"/>
            </a:xfrm>
            <a:prstGeom prst="ellipse">
              <a:avLst/>
            </a:prstGeom>
            <a:solidFill>
              <a:schemeClr val="accent4"/>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298" name="Freeform 5">
              <a:extLst>
                <a:ext uri="{FF2B5EF4-FFF2-40B4-BE49-F238E27FC236}">
                  <a16:creationId xmlns:a16="http://schemas.microsoft.com/office/drawing/2014/main" id="{D7E84DC0-D1C6-E24F-891F-2B88EF467F23}"/>
                </a:ext>
              </a:extLst>
            </p:cNvPr>
            <p:cNvSpPr>
              <a:spLocks noChangeAspect="1" noEditPoints="1"/>
            </p:cNvSpPr>
            <p:nvPr/>
          </p:nvSpPr>
          <p:spPr bwMode="auto">
            <a:xfrm>
              <a:off x="6857538" y="2502679"/>
              <a:ext cx="1096167" cy="1096167"/>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299" name="Freeform 298">
            <a:extLst>
              <a:ext uri="{FF2B5EF4-FFF2-40B4-BE49-F238E27FC236}">
                <a16:creationId xmlns:a16="http://schemas.microsoft.com/office/drawing/2014/main" id="{E8141B6B-5856-F14B-B543-B9F2951892B5}"/>
              </a:ext>
            </a:extLst>
          </p:cNvPr>
          <p:cNvSpPr/>
          <p:nvPr/>
        </p:nvSpPr>
        <p:spPr>
          <a:xfrm>
            <a:off x="9074912" y="3227127"/>
            <a:ext cx="1498761" cy="412272"/>
          </a:xfrm>
          <a:custGeom>
            <a:avLst/>
            <a:gdLst>
              <a:gd name="connsiteX0" fmla="*/ 315310 w 328789"/>
              <a:gd name="connsiteY0" fmla="*/ 412272 h 412272"/>
              <a:gd name="connsiteX1" fmla="*/ 304800 w 328789"/>
              <a:gd name="connsiteY1" fmla="*/ 75941 h 412272"/>
              <a:gd name="connsiteX2" fmla="*/ 94593 w 328789"/>
              <a:gd name="connsiteY2" fmla="*/ 23389 h 412272"/>
              <a:gd name="connsiteX3" fmla="*/ 0 w 328789"/>
              <a:gd name="connsiteY3" fmla="*/ 380741 h 412272"/>
            </a:gdLst>
            <a:ahLst/>
            <a:cxnLst>
              <a:cxn ang="0">
                <a:pos x="connsiteX0" y="connsiteY0"/>
              </a:cxn>
              <a:cxn ang="0">
                <a:pos x="connsiteX1" y="connsiteY1"/>
              </a:cxn>
              <a:cxn ang="0">
                <a:pos x="connsiteX2" y="connsiteY2"/>
              </a:cxn>
              <a:cxn ang="0">
                <a:pos x="connsiteX3" y="connsiteY3"/>
              </a:cxn>
            </a:cxnLst>
            <a:rect l="l" t="t" r="r" b="b"/>
            <a:pathLst>
              <a:path w="328789" h="412272">
                <a:moveTo>
                  <a:pt x="315310" y="412272"/>
                </a:moveTo>
                <a:cubicBezTo>
                  <a:pt x="328448" y="276513"/>
                  <a:pt x="341586" y="140755"/>
                  <a:pt x="304800" y="75941"/>
                </a:cubicBezTo>
                <a:cubicBezTo>
                  <a:pt x="268014" y="11127"/>
                  <a:pt x="145393" y="-27411"/>
                  <a:pt x="94593" y="23389"/>
                </a:cubicBezTo>
                <a:cubicBezTo>
                  <a:pt x="43793" y="74189"/>
                  <a:pt x="21896" y="227465"/>
                  <a:pt x="0" y="380741"/>
                </a:cubicBezTo>
              </a:path>
            </a:pathLst>
          </a:custGeom>
          <a:noFill/>
          <a:ln w="38100">
            <a:solidFill>
              <a:schemeClr val="accent1">
                <a:lumMod val="75000"/>
              </a:schemeClr>
            </a:solidFill>
            <a:headEnd type="none" w="med" len="med"/>
            <a:tailEnd type="triangle" w="med" len="me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GB"/>
          </a:p>
        </p:txBody>
      </p:sp>
      <p:sp>
        <p:nvSpPr>
          <p:cNvPr id="300" name="Freeform 299">
            <a:extLst>
              <a:ext uri="{FF2B5EF4-FFF2-40B4-BE49-F238E27FC236}">
                <a16:creationId xmlns:a16="http://schemas.microsoft.com/office/drawing/2014/main" id="{835B9CB3-94AA-2749-94DB-2D5290E6F0C1}"/>
              </a:ext>
            </a:extLst>
          </p:cNvPr>
          <p:cNvSpPr/>
          <p:nvPr/>
        </p:nvSpPr>
        <p:spPr>
          <a:xfrm flipH="1">
            <a:off x="8937932" y="1891580"/>
            <a:ext cx="145662" cy="1707597"/>
          </a:xfrm>
          <a:custGeom>
            <a:avLst/>
            <a:gdLst>
              <a:gd name="connsiteX0" fmla="*/ 651641 w 713816"/>
              <a:gd name="connsiteY0" fmla="*/ 1744718 h 1744718"/>
              <a:gd name="connsiteX1" fmla="*/ 672662 w 713816"/>
              <a:gd name="connsiteY1" fmla="*/ 1051035 h 1744718"/>
              <a:gd name="connsiteX2" fmla="*/ 178675 w 713816"/>
              <a:gd name="connsiteY2" fmla="*/ 620111 h 1744718"/>
              <a:gd name="connsiteX3" fmla="*/ 0 w 713816"/>
              <a:gd name="connsiteY3" fmla="*/ 0 h 1744718"/>
            </a:gdLst>
            <a:ahLst/>
            <a:cxnLst>
              <a:cxn ang="0">
                <a:pos x="connsiteX0" y="connsiteY0"/>
              </a:cxn>
              <a:cxn ang="0">
                <a:pos x="connsiteX1" y="connsiteY1"/>
              </a:cxn>
              <a:cxn ang="0">
                <a:pos x="connsiteX2" y="connsiteY2"/>
              </a:cxn>
              <a:cxn ang="0">
                <a:pos x="connsiteX3" y="connsiteY3"/>
              </a:cxn>
            </a:cxnLst>
            <a:rect l="l" t="t" r="r" b="b"/>
            <a:pathLst>
              <a:path w="713816" h="1744718">
                <a:moveTo>
                  <a:pt x="651641" y="1744718"/>
                </a:moveTo>
                <a:cubicBezTo>
                  <a:pt x="701565" y="1491594"/>
                  <a:pt x="751490" y="1238470"/>
                  <a:pt x="672662" y="1051035"/>
                </a:cubicBezTo>
                <a:cubicBezTo>
                  <a:pt x="593834" y="863600"/>
                  <a:pt x="290785" y="795283"/>
                  <a:pt x="178675" y="620111"/>
                </a:cubicBezTo>
                <a:cubicBezTo>
                  <a:pt x="66565" y="444938"/>
                  <a:pt x="33282" y="222469"/>
                  <a:pt x="0" y="0"/>
                </a:cubicBezTo>
              </a:path>
            </a:pathLst>
          </a:custGeom>
          <a:noFill/>
          <a:ln w="38100">
            <a:solidFill>
              <a:schemeClr val="accent1">
                <a:lumMod val="75000"/>
              </a:schemeClr>
            </a:solidFill>
            <a:headEnd type="none" w="med" len="med"/>
            <a:tailEnd type="triangle" w="med" len="me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GB"/>
          </a:p>
        </p:txBody>
      </p:sp>
      <p:sp>
        <p:nvSpPr>
          <p:cNvPr id="302" name="Freeform 301">
            <a:extLst>
              <a:ext uri="{FF2B5EF4-FFF2-40B4-BE49-F238E27FC236}">
                <a16:creationId xmlns:a16="http://schemas.microsoft.com/office/drawing/2014/main" id="{007E3176-BBCE-2F4D-AAD6-0CF71923454F}"/>
              </a:ext>
            </a:extLst>
          </p:cNvPr>
          <p:cNvSpPr/>
          <p:nvPr/>
        </p:nvSpPr>
        <p:spPr>
          <a:xfrm>
            <a:off x="8974576" y="1923479"/>
            <a:ext cx="1498616" cy="1671145"/>
          </a:xfrm>
          <a:custGeom>
            <a:avLst/>
            <a:gdLst>
              <a:gd name="connsiteX0" fmla="*/ 26993 w 134081"/>
              <a:gd name="connsiteY0" fmla="*/ 1671145 h 1671145"/>
              <a:gd name="connsiteX1" fmla="*/ 5972 w 134081"/>
              <a:gd name="connsiteY1" fmla="*/ 966952 h 1671145"/>
              <a:gd name="connsiteX2" fmla="*/ 121586 w 134081"/>
              <a:gd name="connsiteY2" fmla="*/ 536027 h 1671145"/>
              <a:gd name="connsiteX3" fmla="*/ 132096 w 134081"/>
              <a:gd name="connsiteY3" fmla="*/ 126124 h 1671145"/>
              <a:gd name="connsiteX4" fmla="*/ 132096 w 134081"/>
              <a:gd name="connsiteY4" fmla="*/ 0 h 16711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081" h="1671145">
                <a:moveTo>
                  <a:pt x="26993" y="1671145"/>
                </a:moveTo>
                <a:cubicBezTo>
                  <a:pt x="8600" y="1413641"/>
                  <a:pt x="-9793" y="1156138"/>
                  <a:pt x="5972" y="966952"/>
                </a:cubicBezTo>
                <a:cubicBezTo>
                  <a:pt x="21737" y="777766"/>
                  <a:pt x="100565" y="676165"/>
                  <a:pt x="121586" y="536027"/>
                </a:cubicBezTo>
                <a:cubicBezTo>
                  <a:pt x="142607" y="395889"/>
                  <a:pt x="130344" y="215462"/>
                  <a:pt x="132096" y="126124"/>
                </a:cubicBezTo>
                <a:cubicBezTo>
                  <a:pt x="133848" y="36786"/>
                  <a:pt x="132972" y="18393"/>
                  <a:pt x="132096" y="0"/>
                </a:cubicBezTo>
              </a:path>
            </a:pathLst>
          </a:custGeom>
          <a:noFill/>
          <a:ln w="38100">
            <a:solidFill>
              <a:schemeClr val="accent1">
                <a:lumMod val="75000"/>
              </a:schemeClr>
            </a:solidFill>
            <a:headEnd type="none" w="med" len="med"/>
            <a:tailEnd type="triangle" w="med" len="me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GB"/>
          </a:p>
        </p:txBody>
      </p:sp>
      <p:sp>
        <p:nvSpPr>
          <p:cNvPr id="305" name="Rectangle 304">
            <a:extLst>
              <a:ext uri="{FF2B5EF4-FFF2-40B4-BE49-F238E27FC236}">
                <a16:creationId xmlns:a16="http://schemas.microsoft.com/office/drawing/2014/main" id="{90E798AF-4DE1-EA4D-94EB-40DF5DF42582}"/>
              </a:ext>
            </a:extLst>
          </p:cNvPr>
          <p:cNvSpPr/>
          <p:nvPr/>
        </p:nvSpPr>
        <p:spPr>
          <a:xfrm>
            <a:off x="8320594" y="4833361"/>
            <a:ext cx="3591623" cy="646331"/>
          </a:xfrm>
          <a:prstGeom prst="rect">
            <a:avLst/>
          </a:prstGeom>
        </p:spPr>
        <p:txBody>
          <a:bodyPr wrap="square">
            <a:spAutoFit/>
          </a:bodyPr>
          <a:lstStyle/>
          <a:p>
            <a:r>
              <a:rPr lang="en-US">
                <a:solidFill>
                  <a:schemeClr val="accent2"/>
                </a:solidFill>
              </a:rPr>
              <a:t>Route based on IP Hash / </a:t>
            </a:r>
          </a:p>
          <a:p>
            <a:r>
              <a:rPr lang="en-US">
                <a:solidFill>
                  <a:schemeClr val="accent2"/>
                </a:solidFill>
              </a:rPr>
              <a:t>LACP (VLAN/TCP/UDP Pair)</a:t>
            </a:r>
            <a:endParaRPr lang="en-GB">
              <a:solidFill>
                <a:schemeClr val="accent2"/>
              </a:solidFill>
            </a:endParaRPr>
          </a:p>
        </p:txBody>
      </p:sp>
      <p:sp>
        <p:nvSpPr>
          <p:cNvPr id="306" name="Freeform 305">
            <a:extLst>
              <a:ext uri="{FF2B5EF4-FFF2-40B4-BE49-F238E27FC236}">
                <a16:creationId xmlns:a16="http://schemas.microsoft.com/office/drawing/2014/main" id="{0F755992-2238-3646-B1C1-99B34F684B3E}"/>
              </a:ext>
            </a:extLst>
          </p:cNvPr>
          <p:cNvSpPr/>
          <p:nvPr/>
        </p:nvSpPr>
        <p:spPr>
          <a:xfrm>
            <a:off x="9145238" y="3189042"/>
            <a:ext cx="2207871" cy="412272"/>
          </a:xfrm>
          <a:custGeom>
            <a:avLst/>
            <a:gdLst>
              <a:gd name="connsiteX0" fmla="*/ 315310 w 328789"/>
              <a:gd name="connsiteY0" fmla="*/ 412272 h 412272"/>
              <a:gd name="connsiteX1" fmla="*/ 304800 w 328789"/>
              <a:gd name="connsiteY1" fmla="*/ 75941 h 412272"/>
              <a:gd name="connsiteX2" fmla="*/ 94593 w 328789"/>
              <a:gd name="connsiteY2" fmla="*/ 23389 h 412272"/>
              <a:gd name="connsiteX3" fmla="*/ 0 w 328789"/>
              <a:gd name="connsiteY3" fmla="*/ 380741 h 412272"/>
            </a:gdLst>
            <a:ahLst/>
            <a:cxnLst>
              <a:cxn ang="0">
                <a:pos x="connsiteX0" y="connsiteY0"/>
              </a:cxn>
              <a:cxn ang="0">
                <a:pos x="connsiteX1" y="connsiteY1"/>
              </a:cxn>
              <a:cxn ang="0">
                <a:pos x="connsiteX2" y="connsiteY2"/>
              </a:cxn>
              <a:cxn ang="0">
                <a:pos x="connsiteX3" y="connsiteY3"/>
              </a:cxn>
            </a:cxnLst>
            <a:rect l="l" t="t" r="r" b="b"/>
            <a:pathLst>
              <a:path w="328789" h="412272">
                <a:moveTo>
                  <a:pt x="315310" y="412272"/>
                </a:moveTo>
                <a:cubicBezTo>
                  <a:pt x="328448" y="276513"/>
                  <a:pt x="341586" y="140755"/>
                  <a:pt x="304800" y="75941"/>
                </a:cubicBezTo>
                <a:cubicBezTo>
                  <a:pt x="268014" y="11127"/>
                  <a:pt x="145393" y="-27411"/>
                  <a:pt x="94593" y="23389"/>
                </a:cubicBezTo>
                <a:cubicBezTo>
                  <a:pt x="43793" y="74189"/>
                  <a:pt x="21896" y="227465"/>
                  <a:pt x="0" y="380741"/>
                </a:cubicBezTo>
              </a:path>
            </a:pathLst>
          </a:custGeom>
          <a:noFill/>
          <a:ln w="38100">
            <a:solidFill>
              <a:schemeClr val="accent1">
                <a:lumMod val="75000"/>
              </a:schemeClr>
            </a:solidFill>
            <a:headEnd type="none" w="med" len="med"/>
            <a:tailEnd type="triangle" w="med" len="me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GB"/>
          </a:p>
        </p:txBody>
      </p:sp>
      <p:sp>
        <p:nvSpPr>
          <p:cNvPr id="307" name="Rectangle 306">
            <a:extLst>
              <a:ext uri="{FF2B5EF4-FFF2-40B4-BE49-F238E27FC236}">
                <a16:creationId xmlns:a16="http://schemas.microsoft.com/office/drawing/2014/main" id="{333FE17B-110C-544E-A1F9-035C937D1FF1}"/>
              </a:ext>
            </a:extLst>
          </p:cNvPr>
          <p:cNvSpPr/>
          <p:nvPr/>
        </p:nvSpPr>
        <p:spPr>
          <a:xfrm>
            <a:off x="747076" y="1360049"/>
            <a:ext cx="1357381" cy="261610"/>
          </a:xfrm>
          <a:prstGeom prst="rect">
            <a:avLst/>
          </a:prstGeom>
        </p:spPr>
        <p:txBody>
          <a:bodyPr wrap="square">
            <a:spAutoFit/>
          </a:bodyPr>
          <a:lstStyle/>
          <a:p>
            <a:pPr algn="ctr"/>
            <a:r>
              <a:rPr lang="en-US" sz="1100" err="1">
                <a:solidFill>
                  <a:schemeClr val="tx2"/>
                </a:solidFill>
              </a:rPr>
              <a:t>ToR</a:t>
            </a:r>
            <a:r>
              <a:rPr lang="en-US" sz="1100">
                <a:solidFill>
                  <a:schemeClr val="tx2"/>
                </a:solidFill>
              </a:rPr>
              <a:t> Switch Pair</a:t>
            </a:r>
          </a:p>
        </p:txBody>
      </p:sp>
      <p:sp>
        <p:nvSpPr>
          <p:cNvPr id="308" name="Rectangle 307">
            <a:extLst>
              <a:ext uri="{FF2B5EF4-FFF2-40B4-BE49-F238E27FC236}">
                <a16:creationId xmlns:a16="http://schemas.microsoft.com/office/drawing/2014/main" id="{FB0EE26E-4F76-2C40-8C4C-DAAE1040B748}"/>
              </a:ext>
            </a:extLst>
          </p:cNvPr>
          <p:cNvSpPr/>
          <p:nvPr/>
        </p:nvSpPr>
        <p:spPr>
          <a:xfrm>
            <a:off x="4583723" y="1347631"/>
            <a:ext cx="1357381" cy="261610"/>
          </a:xfrm>
          <a:prstGeom prst="rect">
            <a:avLst/>
          </a:prstGeom>
        </p:spPr>
        <p:txBody>
          <a:bodyPr wrap="square">
            <a:spAutoFit/>
          </a:bodyPr>
          <a:lstStyle/>
          <a:p>
            <a:pPr algn="ctr"/>
            <a:r>
              <a:rPr lang="en-US" sz="1100" err="1">
                <a:solidFill>
                  <a:schemeClr val="tx2"/>
                </a:solidFill>
              </a:rPr>
              <a:t>ToR</a:t>
            </a:r>
            <a:r>
              <a:rPr lang="en-US" sz="1100">
                <a:solidFill>
                  <a:schemeClr val="tx2"/>
                </a:solidFill>
              </a:rPr>
              <a:t> Switch Pair</a:t>
            </a:r>
          </a:p>
        </p:txBody>
      </p:sp>
      <p:sp>
        <p:nvSpPr>
          <p:cNvPr id="309" name="Rectangle 308">
            <a:extLst>
              <a:ext uri="{FF2B5EF4-FFF2-40B4-BE49-F238E27FC236}">
                <a16:creationId xmlns:a16="http://schemas.microsoft.com/office/drawing/2014/main" id="{7FD9C565-D8D9-4E4A-986C-CD4381B3959A}"/>
              </a:ext>
            </a:extLst>
          </p:cNvPr>
          <p:cNvSpPr/>
          <p:nvPr/>
        </p:nvSpPr>
        <p:spPr>
          <a:xfrm>
            <a:off x="9115811" y="1144208"/>
            <a:ext cx="1357381" cy="261610"/>
          </a:xfrm>
          <a:prstGeom prst="rect">
            <a:avLst/>
          </a:prstGeom>
        </p:spPr>
        <p:txBody>
          <a:bodyPr wrap="square">
            <a:spAutoFit/>
          </a:bodyPr>
          <a:lstStyle/>
          <a:p>
            <a:pPr algn="ctr"/>
            <a:r>
              <a:rPr lang="en-US" sz="1100" err="1">
                <a:solidFill>
                  <a:schemeClr val="tx2"/>
                </a:solidFill>
              </a:rPr>
              <a:t>ToR</a:t>
            </a:r>
            <a:r>
              <a:rPr lang="en-US" sz="1100">
                <a:solidFill>
                  <a:schemeClr val="tx2"/>
                </a:solidFill>
              </a:rPr>
              <a:t> Switch Pair</a:t>
            </a:r>
          </a:p>
        </p:txBody>
      </p:sp>
      <p:cxnSp>
        <p:nvCxnSpPr>
          <p:cNvPr id="310" name="Straight Connector 309">
            <a:extLst>
              <a:ext uri="{FF2B5EF4-FFF2-40B4-BE49-F238E27FC236}">
                <a16:creationId xmlns:a16="http://schemas.microsoft.com/office/drawing/2014/main" id="{172AD6C9-8E15-E548-9F4B-DFA0DF68D293}"/>
              </a:ext>
            </a:extLst>
          </p:cNvPr>
          <p:cNvCxnSpPr>
            <a:cxnSpLocks/>
            <a:stCxn id="24" idx="1"/>
            <a:endCxn id="7" idx="3"/>
          </p:cNvCxnSpPr>
          <p:nvPr/>
        </p:nvCxnSpPr>
        <p:spPr bwMode="gray">
          <a:xfrm flipH="1">
            <a:off x="1199765" y="1824630"/>
            <a:ext cx="371991" cy="1762"/>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313" name="Straight Connector 312">
            <a:extLst>
              <a:ext uri="{FF2B5EF4-FFF2-40B4-BE49-F238E27FC236}">
                <a16:creationId xmlns:a16="http://schemas.microsoft.com/office/drawing/2014/main" id="{AD3CAA03-EA02-484E-AE68-BC370AABEFF7}"/>
              </a:ext>
            </a:extLst>
          </p:cNvPr>
          <p:cNvCxnSpPr>
            <a:cxnSpLocks/>
          </p:cNvCxnSpPr>
          <p:nvPr/>
        </p:nvCxnSpPr>
        <p:spPr bwMode="gray">
          <a:xfrm flipH="1">
            <a:off x="5081858" y="1832783"/>
            <a:ext cx="371991" cy="1762"/>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314" name="Straight Connector 313">
            <a:extLst>
              <a:ext uri="{FF2B5EF4-FFF2-40B4-BE49-F238E27FC236}">
                <a16:creationId xmlns:a16="http://schemas.microsoft.com/office/drawing/2014/main" id="{3BDAF04F-A529-264E-B565-D3C0C0FD98CA}"/>
              </a:ext>
            </a:extLst>
          </p:cNvPr>
          <p:cNvCxnSpPr>
            <a:cxnSpLocks/>
            <a:stCxn id="266" idx="1"/>
            <a:endCxn id="249" idx="3"/>
          </p:cNvCxnSpPr>
          <p:nvPr/>
        </p:nvCxnSpPr>
        <p:spPr bwMode="gray">
          <a:xfrm flipH="1">
            <a:off x="9198455" y="1566420"/>
            <a:ext cx="1125961" cy="381"/>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42" name="Rectangle 141">
            <a:extLst>
              <a:ext uri="{FF2B5EF4-FFF2-40B4-BE49-F238E27FC236}">
                <a16:creationId xmlns:a16="http://schemas.microsoft.com/office/drawing/2014/main" id="{B5DA27ED-B379-064D-A8C3-8047C29856EB}"/>
              </a:ext>
            </a:extLst>
          </p:cNvPr>
          <p:cNvSpPr/>
          <p:nvPr/>
        </p:nvSpPr>
        <p:spPr>
          <a:xfrm>
            <a:off x="898892" y="3933961"/>
            <a:ext cx="569387" cy="261610"/>
          </a:xfrm>
          <a:prstGeom prst="rect">
            <a:avLst/>
          </a:prstGeom>
        </p:spPr>
        <p:txBody>
          <a:bodyPr wrap="none">
            <a:spAutoFit/>
          </a:bodyPr>
          <a:lstStyle/>
          <a:p>
            <a:pPr algn="ctr"/>
            <a:r>
              <a:rPr lang="en-US" sz="1100" b="1">
                <a:solidFill>
                  <a:srgbClr val="717074"/>
                </a:solidFill>
                <a:ea typeface="Gotham Rounded Book" charset="0"/>
                <a:cs typeface="Gotham Rounded Book" charset="0"/>
              </a:rPr>
              <a:t>VTEP</a:t>
            </a:r>
          </a:p>
        </p:txBody>
      </p:sp>
      <p:sp>
        <p:nvSpPr>
          <p:cNvPr id="150" name="Rectangle 149">
            <a:extLst>
              <a:ext uri="{FF2B5EF4-FFF2-40B4-BE49-F238E27FC236}">
                <a16:creationId xmlns:a16="http://schemas.microsoft.com/office/drawing/2014/main" id="{F25D641A-6EEB-EF46-9913-614497FB386A}"/>
              </a:ext>
            </a:extLst>
          </p:cNvPr>
          <p:cNvSpPr/>
          <p:nvPr/>
        </p:nvSpPr>
        <p:spPr>
          <a:xfrm>
            <a:off x="4389485" y="3941795"/>
            <a:ext cx="569387" cy="261610"/>
          </a:xfrm>
          <a:prstGeom prst="rect">
            <a:avLst/>
          </a:prstGeom>
        </p:spPr>
        <p:txBody>
          <a:bodyPr wrap="none">
            <a:spAutoFit/>
          </a:bodyPr>
          <a:lstStyle/>
          <a:p>
            <a:pPr algn="ctr"/>
            <a:r>
              <a:rPr lang="en-US" sz="1100" b="1">
                <a:solidFill>
                  <a:srgbClr val="717074"/>
                </a:solidFill>
                <a:ea typeface="Gotham Rounded Book" charset="0"/>
                <a:cs typeface="Gotham Rounded Book" charset="0"/>
              </a:rPr>
              <a:t>VTEP</a:t>
            </a:r>
          </a:p>
        </p:txBody>
      </p:sp>
      <p:sp>
        <p:nvSpPr>
          <p:cNvPr id="160" name="Rectangle 159">
            <a:extLst>
              <a:ext uri="{FF2B5EF4-FFF2-40B4-BE49-F238E27FC236}">
                <a16:creationId xmlns:a16="http://schemas.microsoft.com/office/drawing/2014/main" id="{66962248-988E-114D-ABAD-1E9B274ED940}"/>
              </a:ext>
            </a:extLst>
          </p:cNvPr>
          <p:cNvSpPr/>
          <p:nvPr/>
        </p:nvSpPr>
        <p:spPr>
          <a:xfrm>
            <a:off x="5074315" y="3941663"/>
            <a:ext cx="569387" cy="261610"/>
          </a:xfrm>
          <a:prstGeom prst="rect">
            <a:avLst/>
          </a:prstGeom>
        </p:spPr>
        <p:txBody>
          <a:bodyPr wrap="none">
            <a:spAutoFit/>
          </a:bodyPr>
          <a:lstStyle/>
          <a:p>
            <a:pPr algn="ctr"/>
            <a:r>
              <a:rPr lang="en-US" sz="1100" b="1">
                <a:solidFill>
                  <a:srgbClr val="717074"/>
                </a:solidFill>
                <a:ea typeface="Gotham Rounded Book" charset="0"/>
                <a:cs typeface="Gotham Rounded Book" charset="0"/>
              </a:rPr>
              <a:t>VTEP</a:t>
            </a:r>
          </a:p>
        </p:txBody>
      </p:sp>
      <p:sp>
        <p:nvSpPr>
          <p:cNvPr id="161" name="Rectangle 160">
            <a:extLst>
              <a:ext uri="{FF2B5EF4-FFF2-40B4-BE49-F238E27FC236}">
                <a16:creationId xmlns:a16="http://schemas.microsoft.com/office/drawing/2014/main" id="{A69F7E88-4DB5-5B47-BEA2-BCFE14240147}"/>
              </a:ext>
            </a:extLst>
          </p:cNvPr>
          <p:cNvSpPr/>
          <p:nvPr/>
        </p:nvSpPr>
        <p:spPr>
          <a:xfrm>
            <a:off x="8738037" y="3913548"/>
            <a:ext cx="569387" cy="261610"/>
          </a:xfrm>
          <a:prstGeom prst="rect">
            <a:avLst/>
          </a:prstGeom>
        </p:spPr>
        <p:txBody>
          <a:bodyPr wrap="none">
            <a:spAutoFit/>
          </a:bodyPr>
          <a:lstStyle/>
          <a:p>
            <a:pPr algn="ctr"/>
            <a:r>
              <a:rPr lang="en-US" sz="1100" b="1">
                <a:solidFill>
                  <a:srgbClr val="717074"/>
                </a:solidFill>
                <a:ea typeface="Gotham Rounded Book" charset="0"/>
                <a:cs typeface="Gotham Rounded Book" charset="0"/>
              </a:rPr>
              <a:t>VTEP</a:t>
            </a:r>
          </a:p>
        </p:txBody>
      </p:sp>
      <p:sp>
        <p:nvSpPr>
          <p:cNvPr id="162" name="Freeform 161">
            <a:extLst>
              <a:ext uri="{FF2B5EF4-FFF2-40B4-BE49-F238E27FC236}">
                <a16:creationId xmlns:a16="http://schemas.microsoft.com/office/drawing/2014/main" id="{EC573E9B-9928-4044-9A23-BA2E686ADFFF}"/>
              </a:ext>
            </a:extLst>
          </p:cNvPr>
          <p:cNvSpPr/>
          <p:nvPr/>
        </p:nvSpPr>
        <p:spPr>
          <a:xfrm rot="21004344">
            <a:off x="5170274" y="1902894"/>
            <a:ext cx="113022" cy="1744718"/>
          </a:xfrm>
          <a:custGeom>
            <a:avLst/>
            <a:gdLst>
              <a:gd name="connsiteX0" fmla="*/ 651641 w 713816"/>
              <a:gd name="connsiteY0" fmla="*/ 1744718 h 1744718"/>
              <a:gd name="connsiteX1" fmla="*/ 672662 w 713816"/>
              <a:gd name="connsiteY1" fmla="*/ 1051035 h 1744718"/>
              <a:gd name="connsiteX2" fmla="*/ 178675 w 713816"/>
              <a:gd name="connsiteY2" fmla="*/ 620111 h 1744718"/>
              <a:gd name="connsiteX3" fmla="*/ 0 w 713816"/>
              <a:gd name="connsiteY3" fmla="*/ 0 h 1744718"/>
            </a:gdLst>
            <a:ahLst/>
            <a:cxnLst>
              <a:cxn ang="0">
                <a:pos x="connsiteX0" y="connsiteY0"/>
              </a:cxn>
              <a:cxn ang="0">
                <a:pos x="connsiteX1" y="connsiteY1"/>
              </a:cxn>
              <a:cxn ang="0">
                <a:pos x="connsiteX2" y="connsiteY2"/>
              </a:cxn>
              <a:cxn ang="0">
                <a:pos x="connsiteX3" y="connsiteY3"/>
              </a:cxn>
            </a:cxnLst>
            <a:rect l="l" t="t" r="r" b="b"/>
            <a:pathLst>
              <a:path w="713816" h="1744718">
                <a:moveTo>
                  <a:pt x="651641" y="1744718"/>
                </a:moveTo>
                <a:cubicBezTo>
                  <a:pt x="701565" y="1491594"/>
                  <a:pt x="751490" y="1238470"/>
                  <a:pt x="672662" y="1051035"/>
                </a:cubicBezTo>
                <a:cubicBezTo>
                  <a:pt x="593834" y="863600"/>
                  <a:pt x="290785" y="795283"/>
                  <a:pt x="178675" y="620111"/>
                </a:cubicBezTo>
                <a:cubicBezTo>
                  <a:pt x="66565" y="444938"/>
                  <a:pt x="33282" y="222469"/>
                  <a:pt x="0" y="0"/>
                </a:cubicBezTo>
              </a:path>
            </a:pathLst>
          </a:custGeom>
          <a:noFill/>
          <a:ln w="38100">
            <a:solidFill>
              <a:schemeClr val="accent1">
                <a:lumMod val="75000"/>
              </a:schemeClr>
            </a:solidFill>
            <a:headEnd type="none" w="med" len="med"/>
            <a:tailEnd type="triangle" w="med" len="me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GB"/>
          </a:p>
        </p:txBody>
      </p:sp>
    </p:spTree>
    <p:extLst>
      <p:ext uri="{BB962C8B-B14F-4D97-AF65-F5344CB8AC3E}">
        <p14:creationId xmlns:p14="http://schemas.microsoft.com/office/powerpoint/2010/main" val="314887085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65"/>
                                        </p:tgtEl>
                                        <p:attrNameLst>
                                          <p:attrName>style.visibility</p:attrName>
                                        </p:attrNameLst>
                                      </p:cBhvr>
                                      <p:to>
                                        <p:strVal val="visible"/>
                                      </p:to>
                                    </p:set>
                                    <p:anim calcmode="lin" valueType="num">
                                      <p:cBhvr additive="base">
                                        <p:cTn id="7" dur="500" fill="hold"/>
                                        <p:tgtEl>
                                          <p:spTgt spid="65"/>
                                        </p:tgtEl>
                                        <p:attrNameLst>
                                          <p:attrName>ppt_x</p:attrName>
                                        </p:attrNameLst>
                                      </p:cBhvr>
                                      <p:tavLst>
                                        <p:tav tm="0">
                                          <p:val>
                                            <p:strVal val="#ppt_x"/>
                                          </p:val>
                                        </p:tav>
                                        <p:tav tm="100000">
                                          <p:val>
                                            <p:strVal val="#ppt_x"/>
                                          </p:val>
                                        </p:tav>
                                      </p:tavLst>
                                    </p:anim>
                                    <p:anim calcmode="lin" valueType="num">
                                      <p:cBhvr additive="base">
                                        <p:cTn id="8" dur="500" fill="hold"/>
                                        <p:tgtEl>
                                          <p:spTgt spid="65"/>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53"/>
                                        </p:tgtEl>
                                        <p:attrNameLst>
                                          <p:attrName>style.visibility</p:attrName>
                                        </p:attrNameLst>
                                      </p:cBhvr>
                                      <p:to>
                                        <p:strVal val="visible"/>
                                      </p:to>
                                    </p:set>
                                    <p:anim calcmode="lin" valueType="num">
                                      <p:cBhvr additive="base">
                                        <p:cTn id="13" dur="500" fill="hold"/>
                                        <p:tgtEl>
                                          <p:spTgt spid="53"/>
                                        </p:tgtEl>
                                        <p:attrNameLst>
                                          <p:attrName>ppt_x</p:attrName>
                                        </p:attrNameLst>
                                      </p:cBhvr>
                                      <p:tavLst>
                                        <p:tav tm="0">
                                          <p:val>
                                            <p:strVal val="#ppt_x"/>
                                          </p:val>
                                        </p:tav>
                                        <p:tav tm="100000">
                                          <p:val>
                                            <p:strVal val="#ppt_x"/>
                                          </p:val>
                                        </p:tav>
                                      </p:tavLst>
                                    </p:anim>
                                    <p:anim calcmode="lin" valueType="num">
                                      <p:cBhvr additive="base">
                                        <p:cTn id="14" dur="500" fill="hold"/>
                                        <p:tgtEl>
                                          <p:spTgt spid="53"/>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53" presetClass="entr" presetSubtype="16" fill="hold" grpId="0" nodeType="clickEffect">
                                  <p:stCondLst>
                                    <p:cond delay="0"/>
                                  </p:stCondLst>
                                  <p:childTnLst>
                                    <p:set>
                                      <p:cBhvr>
                                        <p:cTn id="18" dur="1" fill="hold">
                                          <p:stCondLst>
                                            <p:cond delay="0"/>
                                          </p:stCondLst>
                                        </p:cTn>
                                        <p:tgtEl>
                                          <p:spTgt spid="56"/>
                                        </p:tgtEl>
                                        <p:attrNameLst>
                                          <p:attrName>style.visibility</p:attrName>
                                        </p:attrNameLst>
                                      </p:cBhvr>
                                      <p:to>
                                        <p:strVal val="visible"/>
                                      </p:to>
                                    </p:set>
                                    <p:anim calcmode="lin" valueType="num">
                                      <p:cBhvr>
                                        <p:cTn id="19" dur="500" fill="hold"/>
                                        <p:tgtEl>
                                          <p:spTgt spid="56"/>
                                        </p:tgtEl>
                                        <p:attrNameLst>
                                          <p:attrName>ppt_w</p:attrName>
                                        </p:attrNameLst>
                                      </p:cBhvr>
                                      <p:tavLst>
                                        <p:tav tm="0">
                                          <p:val>
                                            <p:fltVal val="0"/>
                                          </p:val>
                                        </p:tav>
                                        <p:tav tm="100000">
                                          <p:val>
                                            <p:strVal val="#ppt_w"/>
                                          </p:val>
                                        </p:tav>
                                      </p:tavLst>
                                    </p:anim>
                                    <p:anim calcmode="lin" valueType="num">
                                      <p:cBhvr>
                                        <p:cTn id="20" dur="500" fill="hold"/>
                                        <p:tgtEl>
                                          <p:spTgt spid="56"/>
                                        </p:tgtEl>
                                        <p:attrNameLst>
                                          <p:attrName>ppt_h</p:attrName>
                                        </p:attrNameLst>
                                      </p:cBhvr>
                                      <p:tavLst>
                                        <p:tav tm="0">
                                          <p:val>
                                            <p:fltVal val="0"/>
                                          </p:val>
                                        </p:tav>
                                        <p:tav tm="100000">
                                          <p:val>
                                            <p:strVal val="#ppt_h"/>
                                          </p:val>
                                        </p:tav>
                                      </p:tavLst>
                                    </p:anim>
                                    <p:animEffect transition="in" filter="fade">
                                      <p:cBhvr>
                                        <p:cTn id="21" dur="500"/>
                                        <p:tgtEl>
                                          <p:spTgt spid="56"/>
                                        </p:tgtEl>
                                      </p:cBhvr>
                                    </p:animEffect>
                                  </p:childTnLst>
                                </p:cTn>
                              </p:par>
                            </p:childTnLst>
                          </p:cTn>
                        </p:par>
                      </p:childTnLst>
                    </p:cTn>
                  </p:par>
                  <p:par>
                    <p:cTn id="22" fill="hold">
                      <p:stCondLst>
                        <p:cond delay="indefinite"/>
                      </p:stCondLst>
                      <p:childTnLst>
                        <p:par>
                          <p:cTn id="23" fill="hold">
                            <p:stCondLst>
                              <p:cond delay="0"/>
                            </p:stCondLst>
                            <p:childTnLst>
                              <p:par>
                                <p:cTn id="24" presetID="1" presetClass="exit" presetSubtype="0" fill="hold" grpId="1" nodeType="clickEffect">
                                  <p:stCondLst>
                                    <p:cond delay="0"/>
                                  </p:stCondLst>
                                  <p:childTnLst>
                                    <p:set>
                                      <p:cBhvr>
                                        <p:cTn id="25" dur="1" fill="hold">
                                          <p:stCondLst>
                                            <p:cond delay="0"/>
                                          </p:stCondLst>
                                        </p:cTn>
                                        <p:tgtEl>
                                          <p:spTgt spid="53"/>
                                        </p:tgtEl>
                                        <p:attrNameLst>
                                          <p:attrName>style.visibility</p:attrName>
                                        </p:attrNameLst>
                                      </p:cBhvr>
                                      <p:to>
                                        <p:strVal val="hidden"/>
                                      </p:to>
                                    </p:set>
                                  </p:childTnLst>
                                </p:cTn>
                              </p:par>
                              <p:par>
                                <p:cTn id="26" presetID="2" presetClass="entr" presetSubtype="4" fill="hold" grpId="0" nodeType="withEffect">
                                  <p:stCondLst>
                                    <p:cond delay="0"/>
                                  </p:stCondLst>
                                  <p:childTnLst>
                                    <p:set>
                                      <p:cBhvr>
                                        <p:cTn id="27" dur="1" fill="hold">
                                          <p:stCondLst>
                                            <p:cond delay="0"/>
                                          </p:stCondLst>
                                        </p:cTn>
                                        <p:tgtEl>
                                          <p:spTgt spid="54"/>
                                        </p:tgtEl>
                                        <p:attrNameLst>
                                          <p:attrName>style.visibility</p:attrName>
                                        </p:attrNameLst>
                                      </p:cBhvr>
                                      <p:to>
                                        <p:strVal val="visible"/>
                                      </p:to>
                                    </p:set>
                                    <p:anim calcmode="lin" valueType="num">
                                      <p:cBhvr additive="base">
                                        <p:cTn id="28" dur="500" fill="hold"/>
                                        <p:tgtEl>
                                          <p:spTgt spid="54"/>
                                        </p:tgtEl>
                                        <p:attrNameLst>
                                          <p:attrName>ppt_x</p:attrName>
                                        </p:attrNameLst>
                                      </p:cBhvr>
                                      <p:tavLst>
                                        <p:tav tm="0">
                                          <p:val>
                                            <p:strVal val="#ppt_x"/>
                                          </p:val>
                                        </p:tav>
                                        <p:tav tm="100000">
                                          <p:val>
                                            <p:strVal val="#ppt_x"/>
                                          </p:val>
                                        </p:tav>
                                      </p:tavLst>
                                    </p:anim>
                                    <p:anim calcmode="lin" valueType="num">
                                      <p:cBhvr additive="base">
                                        <p:cTn id="29" dur="500" fill="hold"/>
                                        <p:tgtEl>
                                          <p:spTgt spid="54"/>
                                        </p:tgtEl>
                                        <p:attrNameLst>
                                          <p:attrName>ppt_y</p:attrName>
                                        </p:attrNameLst>
                                      </p:cBhvr>
                                      <p:tavLst>
                                        <p:tav tm="0">
                                          <p:val>
                                            <p:strVal val="1+#ppt_h/2"/>
                                          </p:val>
                                        </p:tav>
                                        <p:tav tm="100000">
                                          <p:val>
                                            <p:strVal val="#ppt_y"/>
                                          </p:val>
                                        </p:tav>
                                      </p:tavLst>
                                    </p:anim>
                                  </p:childTnLst>
                                </p:cTn>
                              </p:par>
                            </p:childTnLst>
                          </p:cTn>
                        </p:par>
                      </p:childTnLst>
                    </p:cTn>
                  </p:par>
                  <p:par>
                    <p:cTn id="30" fill="hold">
                      <p:stCondLst>
                        <p:cond delay="indefinite"/>
                      </p:stCondLst>
                      <p:childTnLst>
                        <p:par>
                          <p:cTn id="31" fill="hold">
                            <p:stCondLst>
                              <p:cond delay="0"/>
                            </p:stCondLst>
                            <p:childTnLst>
                              <p:par>
                                <p:cTn id="32" presetID="2" presetClass="entr" presetSubtype="4" fill="hold" grpId="0" nodeType="clickEffect">
                                  <p:stCondLst>
                                    <p:cond delay="0"/>
                                  </p:stCondLst>
                                  <p:childTnLst>
                                    <p:set>
                                      <p:cBhvr>
                                        <p:cTn id="33" dur="1" fill="hold">
                                          <p:stCondLst>
                                            <p:cond delay="0"/>
                                          </p:stCondLst>
                                        </p:cTn>
                                        <p:tgtEl>
                                          <p:spTgt spid="149"/>
                                        </p:tgtEl>
                                        <p:attrNameLst>
                                          <p:attrName>style.visibility</p:attrName>
                                        </p:attrNameLst>
                                      </p:cBhvr>
                                      <p:to>
                                        <p:strVal val="visible"/>
                                      </p:to>
                                    </p:set>
                                    <p:anim calcmode="lin" valueType="num">
                                      <p:cBhvr additive="base">
                                        <p:cTn id="34" dur="500" fill="hold"/>
                                        <p:tgtEl>
                                          <p:spTgt spid="149"/>
                                        </p:tgtEl>
                                        <p:attrNameLst>
                                          <p:attrName>ppt_x</p:attrName>
                                        </p:attrNameLst>
                                      </p:cBhvr>
                                      <p:tavLst>
                                        <p:tav tm="0">
                                          <p:val>
                                            <p:strVal val="#ppt_x"/>
                                          </p:val>
                                        </p:tav>
                                        <p:tav tm="100000">
                                          <p:val>
                                            <p:strVal val="#ppt_x"/>
                                          </p:val>
                                        </p:tav>
                                      </p:tavLst>
                                    </p:anim>
                                    <p:anim calcmode="lin" valueType="num">
                                      <p:cBhvr additive="base">
                                        <p:cTn id="35" dur="500" fill="hold"/>
                                        <p:tgtEl>
                                          <p:spTgt spid="149"/>
                                        </p:tgtEl>
                                        <p:attrNameLst>
                                          <p:attrName>ppt_y</p:attrName>
                                        </p:attrNameLst>
                                      </p:cBhvr>
                                      <p:tavLst>
                                        <p:tav tm="0">
                                          <p:val>
                                            <p:strVal val="1+#ppt_h/2"/>
                                          </p:val>
                                        </p:tav>
                                        <p:tav tm="100000">
                                          <p:val>
                                            <p:strVal val="#ppt_y"/>
                                          </p:val>
                                        </p:tav>
                                      </p:tavLst>
                                    </p:anim>
                                  </p:childTnLst>
                                </p:cTn>
                              </p:par>
                            </p:childTnLst>
                          </p:cTn>
                        </p:par>
                      </p:childTnLst>
                    </p:cTn>
                  </p:par>
                  <p:par>
                    <p:cTn id="36" fill="hold">
                      <p:stCondLst>
                        <p:cond delay="indefinite"/>
                      </p:stCondLst>
                      <p:childTnLst>
                        <p:par>
                          <p:cTn id="37" fill="hold">
                            <p:stCondLst>
                              <p:cond delay="0"/>
                            </p:stCondLst>
                            <p:childTnLst>
                              <p:par>
                                <p:cTn id="38" presetID="2" presetClass="entr" presetSubtype="4" fill="hold" grpId="0" nodeType="clickEffect">
                                  <p:stCondLst>
                                    <p:cond delay="0"/>
                                  </p:stCondLst>
                                  <p:childTnLst>
                                    <p:set>
                                      <p:cBhvr>
                                        <p:cTn id="39" dur="1" fill="hold">
                                          <p:stCondLst>
                                            <p:cond delay="0"/>
                                          </p:stCondLst>
                                        </p:cTn>
                                        <p:tgtEl>
                                          <p:spTgt spid="140"/>
                                        </p:tgtEl>
                                        <p:attrNameLst>
                                          <p:attrName>style.visibility</p:attrName>
                                        </p:attrNameLst>
                                      </p:cBhvr>
                                      <p:to>
                                        <p:strVal val="visible"/>
                                      </p:to>
                                    </p:set>
                                    <p:anim calcmode="lin" valueType="num">
                                      <p:cBhvr additive="base">
                                        <p:cTn id="40" dur="500" fill="hold"/>
                                        <p:tgtEl>
                                          <p:spTgt spid="140"/>
                                        </p:tgtEl>
                                        <p:attrNameLst>
                                          <p:attrName>ppt_x</p:attrName>
                                        </p:attrNameLst>
                                      </p:cBhvr>
                                      <p:tavLst>
                                        <p:tav tm="0">
                                          <p:val>
                                            <p:strVal val="#ppt_x"/>
                                          </p:val>
                                        </p:tav>
                                        <p:tav tm="100000">
                                          <p:val>
                                            <p:strVal val="#ppt_x"/>
                                          </p:val>
                                        </p:tav>
                                      </p:tavLst>
                                    </p:anim>
                                    <p:anim calcmode="lin" valueType="num">
                                      <p:cBhvr additive="base">
                                        <p:cTn id="41" dur="500" fill="hold"/>
                                        <p:tgtEl>
                                          <p:spTgt spid="140"/>
                                        </p:tgtEl>
                                        <p:attrNameLst>
                                          <p:attrName>ppt_y</p:attrName>
                                        </p:attrNameLst>
                                      </p:cBhvr>
                                      <p:tavLst>
                                        <p:tav tm="0">
                                          <p:val>
                                            <p:strVal val="1+#ppt_h/2"/>
                                          </p:val>
                                        </p:tav>
                                        <p:tav tm="100000">
                                          <p:val>
                                            <p:strVal val="#ppt_y"/>
                                          </p:val>
                                        </p:tav>
                                      </p:tavLst>
                                    </p:anim>
                                  </p:childTnLst>
                                </p:cTn>
                              </p:par>
                            </p:childTnLst>
                          </p:cTn>
                        </p:par>
                      </p:childTnLst>
                    </p:cTn>
                  </p:par>
                  <p:par>
                    <p:cTn id="42" fill="hold">
                      <p:stCondLst>
                        <p:cond delay="indefinite"/>
                      </p:stCondLst>
                      <p:childTnLst>
                        <p:par>
                          <p:cTn id="43" fill="hold">
                            <p:stCondLst>
                              <p:cond delay="0"/>
                            </p:stCondLst>
                            <p:childTnLst>
                              <p:par>
                                <p:cTn id="44" presetID="1" presetClass="exit" presetSubtype="0" fill="hold" grpId="1" nodeType="clickEffect">
                                  <p:stCondLst>
                                    <p:cond delay="0"/>
                                  </p:stCondLst>
                                  <p:childTnLst>
                                    <p:set>
                                      <p:cBhvr>
                                        <p:cTn id="45" dur="1" fill="hold">
                                          <p:stCondLst>
                                            <p:cond delay="0"/>
                                          </p:stCondLst>
                                        </p:cTn>
                                        <p:tgtEl>
                                          <p:spTgt spid="140"/>
                                        </p:tgtEl>
                                        <p:attrNameLst>
                                          <p:attrName>style.visibility</p:attrName>
                                        </p:attrNameLst>
                                      </p:cBhvr>
                                      <p:to>
                                        <p:strVal val="hidden"/>
                                      </p:to>
                                    </p:set>
                                  </p:childTnLst>
                                </p:cTn>
                              </p:par>
                              <p:par>
                                <p:cTn id="46" presetID="1" presetClass="exit" presetSubtype="0" fill="hold" grpId="1" nodeType="withEffect">
                                  <p:stCondLst>
                                    <p:cond delay="0"/>
                                  </p:stCondLst>
                                  <p:childTnLst>
                                    <p:set>
                                      <p:cBhvr>
                                        <p:cTn id="47" dur="1" fill="hold">
                                          <p:stCondLst>
                                            <p:cond delay="0"/>
                                          </p:stCondLst>
                                        </p:cTn>
                                        <p:tgtEl>
                                          <p:spTgt spid="149"/>
                                        </p:tgtEl>
                                        <p:attrNameLst>
                                          <p:attrName>style.visibility</p:attrName>
                                        </p:attrNameLst>
                                      </p:cBhvr>
                                      <p:to>
                                        <p:strVal val="hidden"/>
                                      </p:to>
                                    </p:set>
                                  </p:childTnLst>
                                </p:cTn>
                              </p:par>
                              <p:par>
                                <p:cTn id="48" presetID="2" presetClass="entr" presetSubtype="4" fill="hold" grpId="0" nodeType="withEffect">
                                  <p:stCondLst>
                                    <p:cond delay="0"/>
                                  </p:stCondLst>
                                  <p:childTnLst>
                                    <p:set>
                                      <p:cBhvr>
                                        <p:cTn id="49" dur="1" fill="hold">
                                          <p:stCondLst>
                                            <p:cond delay="0"/>
                                          </p:stCondLst>
                                        </p:cTn>
                                        <p:tgtEl>
                                          <p:spTgt spid="157"/>
                                        </p:tgtEl>
                                        <p:attrNameLst>
                                          <p:attrName>style.visibility</p:attrName>
                                        </p:attrNameLst>
                                      </p:cBhvr>
                                      <p:to>
                                        <p:strVal val="visible"/>
                                      </p:to>
                                    </p:set>
                                    <p:anim calcmode="lin" valueType="num">
                                      <p:cBhvr additive="base">
                                        <p:cTn id="50" dur="500" fill="hold"/>
                                        <p:tgtEl>
                                          <p:spTgt spid="157"/>
                                        </p:tgtEl>
                                        <p:attrNameLst>
                                          <p:attrName>ppt_x</p:attrName>
                                        </p:attrNameLst>
                                      </p:cBhvr>
                                      <p:tavLst>
                                        <p:tav tm="0">
                                          <p:val>
                                            <p:strVal val="#ppt_x"/>
                                          </p:val>
                                        </p:tav>
                                        <p:tav tm="100000">
                                          <p:val>
                                            <p:strVal val="#ppt_x"/>
                                          </p:val>
                                        </p:tav>
                                      </p:tavLst>
                                    </p:anim>
                                    <p:anim calcmode="lin" valueType="num">
                                      <p:cBhvr additive="base">
                                        <p:cTn id="51" dur="500" fill="hold"/>
                                        <p:tgtEl>
                                          <p:spTgt spid="157"/>
                                        </p:tgtEl>
                                        <p:attrNameLst>
                                          <p:attrName>ppt_y</p:attrName>
                                        </p:attrNameLst>
                                      </p:cBhvr>
                                      <p:tavLst>
                                        <p:tav tm="0">
                                          <p:val>
                                            <p:strVal val="1+#ppt_h/2"/>
                                          </p:val>
                                        </p:tav>
                                        <p:tav tm="100000">
                                          <p:val>
                                            <p:strVal val="#ppt_y"/>
                                          </p:val>
                                        </p:tav>
                                      </p:tavLst>
                                    </p:anim>
                                  </p:childTnLst>
                                </p:cTn>
                              </p:par>
                            </p:childTnLst>
                          </p:cTn>
                        </p:par>
                      </p:childTnLst>
                    </p:cTn>
                  </p:par>
                  <p:par>
                    <p:cTn id="52" fill="hold">
                      <p:stCondLst>
                        <p:cond delay="indefinite"/>
                      </p:stCondLst>
                      <p:childTnLst>
                        <p:par>
                          <p:cTn id="53" fill="hold">
                            <p:stCondLst>
                              <p:cond delay="0"/>
                            </p:stCondLst>
                            <p:childTnLst>
                              <p:par>
                                <p:cTn id="54" presetID="2" presetClass="entr" presetSubtype="4" fill="hold" grpId="0" nodeType="clickEffect">
                                  <p:stCondLst>
                                    <p:cond delay="0"/>
                                  </p:stCondLst>
                                  <p:childTnLst>
                                    <p:set>
                                      <p:cBhvr>
                                        <p:cTn id="55" dur="1" fill="hold">
                                          <p:stCondLst>
                                            <p:cond delay="0"/>
                                          </p:stCondLst>
                                        </p:cTn>
                                        <p:tgtEl>
                                          <p:spTgt spid="141"/>
                                        </p:tgtEl>
                                        <p:attrNameLst>
                                          <p:attrName>style.visibility</p:attrName>
                                        </p:attrNameLst>
                                      </p:cBhvr>
                                      <p:to>
                                        <p:strVal val="visible"/>
                                      </p:to>
                                    </p:set>
                                    <p:anim calcmode="lin" valueType="num">
                                      <p:cBhvr additive="base">
                                        <p:cTn id="56" dur="500" fill="hold"/>
                                        <p:tgtEl>
                                          <p:spTgt spid="141"/>
                                        </p:tgtEl>
                                        <p:attrNameLst>
                                          <p:attrName>ppt_x</p:attrName>
                                        </p:attrNameLst>
                                      </p:cBhvr>
                                      <p:tavLst>
                                        <p:tav tm="0">
                                          <p:val>
                                            <p:strVal val="#ppt_x"/>
                                          </p:val>
                                        </p:tav>
                                        <p:tav tm="100000">
                                          <p:val>
                                            <p:strVal val="#ppt_x"/>
                                          </p:val>
                                        </p:tav>
                                      </p:tavLst>
                                    </p:anim>
                                    <p:anim calcmode="lin" valueType="num">
                                      <p:cBhvr additive="base">
                                        <p:cTn id="57" dur="500" fill="hold"/>
                                        <p:tgtEl>
                                          <p:spTgt spid="141"/>
                                        </p:tgtEl>
                                        <p:attrNameLst>
                                          <p:attrName>ppt_y</p:attrName>
                                        </p:attrNameLst>
                                      </p:cBhvr>
                                      <p:tavLst>
                                        <p:tav tm="0">
                                          <p:val>
                                            <p:strVal val="1+#ppt_h/2"/>
                                          </p:val>
                                        </p:tav>
                                        <p:tav tm="100000">
                                          <p:val>
                                            <p:strVal val="#ppt_y"/>
                                          </p:val>
                                        </p:tav>
                                      </p:tavLst>
                                    </p:anim>
                                  </p:childTnLst>
                                </p:cTn>
                              </p:par>
                            </p:childTnLst>
                          </p:cTn>
                        </p:par>
                      </p:childTnLst>
                    </p:cTn>
                  </p:par>
                  <p:par>
                    <p:cTn id="58" fill="hold">
                      <p:stCondLst>
                        <p:cond delay="indefinite"/>
                      </p:stCondLst>
                      <p:childTnLst>
                        <p:par>
                          <p:cTn id="59" fill="hold">
                            <p:stCondLst>
                              <p:cond delay="0"/>
                            </p:stCondLst>
                            <p:childTnLst>
                              <p:par>
                                <p:cTn id="60" presetID="53" presetClass="entr" presetSubtype="16" fill="hold" grpId="0" nodeType="clickEffect">
                                  <p:stCondLst>
                                    <p:cond delay="0"/>
                                  </p:stCondLst>
                                  <p:childTnLst>
                                    <p:set>
                                      <p:cBhvr>
                                        <p:cTn id="61" dur="1" fill="hold">
                                          <p:stCondLst>
                                            <p:cond delay="0"/>
                                          </p:stCondLst>
                                        </p:cTn>
                                        <p:tgtEl>
                                          <p:spTgt spid="158"/>
                                        </p:tgtEl>
                                        <p:attrNameLst>
                                          <p:attrName>style.visibility</p:attrName>
                                        </p:attrNameLst>
                                      </p:cBhvr>
                                      <p:to>
                                        <p:strVal val="visible"/>
                                      </p:to>
                                    </p:set>
                                    <p:anim calcmode="lin" valueType="num">
                                      <p:cBhvr>
                                        <p:cTn id="62" dur="500" fill="hold"/>
                                        <p:tgtEl>
                                          <p:spTgt spid="158"/>
                                        </p:tgtEl>
                                        <p:attrNameLst>
                                          <p:attrName>ppt_w</p:attrName>
                                        </p:attrNameLst>
                                      </p:cBhvr>
                                      <p:tavLst>
                                        <p:tav tm="0">
                                          <p:val>
                                            <p:fltVal val="0"/>
                                          </p:val>
                                        </p:tav>
                                        <p:tav tm="100000">
                                          <p:val>
                                            <p:strVal val="#ppt_w"/>
                                          </p:val>
                                        </p:tav>
                                      </p:tavLst>
                                    </p:anim>
                                    <p:anim calcmode="lin" valueType="num">
                                      <p:cBhvr>
                                        <p:cTn id="63" dur="500" fill="hold"/>
                                        <p:tgtEl>
                                          <p:spTgt spid="158"/>
                                        </p:tgtEl>
                                        <p:attrNameLst>
                                          <p:attrName>ppt_h</p:attrName>
                                        </p:attrNameLst>
                                      </p:cBhvr>
                                      <p:tavLst>
                                        <p:tav tm="0">
                                          <p:val>
                                            <p:fltVal val="0"/>
                                          </p:val>
                                        </p:tav>
                                        <p:tav tm="100000">
                                          <p:val>
                                            <p:strVal val="#ppt_h"/>
                                          </p:val>
                                        </p:tav>
                                      </p:tavLst>
                                    </p:anim>
                                    <p:animEffect transition="in" filter="fade">
                                      <p:cBhvr>
                                        <p:cTn id="64" dur="500"/>
                                        <p:tgtEl>
                                          <p:spTgt spid="158"/>
                                        </p:tgtEl>
                                      </p:cBhvr>
                                    </p:animEffect>
                                  </p:childTnLst>
                                </p:cTn>
                              </p:par>
                              <p:par>
                                <p:cTn id="65" presetID="1" presetClass="exit" presetSubtype="0" fill="hold" grpId="1" nodeType="withEffect">
                                  <p:stCondLst>
                                    <p:cond delay="0"/>
                                  </p:stCondLst>
                                  <p:childTnLst>
                                    <p:set>
                                      <p:cBhvr>
                                        <p:cTn id="66" dur="1" fill="hold">
                                          <p:stCondLst>
                                            <p:cond delay="0"/>
                                          </p:stCondLst>
                                        </p:cTn>
                                        <p:tgtEl>
                                          <p:spTgt spid="157"/>
                                        </p:tgtEl>
                                        <p:attrNameLst>
                                          <p:attrName>style.visibility</p:attrName>
                                        </p:attrNameLst>
                                      </p:cBhvr>
                                      <p:to>
                                        <p:strVal val="hidden"/>
                                      </p:to>
                                    </p:set>
                                  </p:childTnLst>
                                </p:cTn>
                              </p:par>
                              <p:par>
                                <p:cTn id="67" presetID="1" presetClass="exit" presetSubtype="0" fill="hold" grpId="1" nodeType="withEffect">
                                  <p:stCondLst>
                                    <p:cond delay="0"/>
                                  </p:stCondLst>
                                  <p:childTnLst>
                                    <p:set>
                                      <p:cBhvr>
                                        <p:cTn id="68" dur="1" fill="hold">
                                          <p:stCondLst>
                                            <p:cond delay="0"/>
                                          </p:stCondLst>
                                        </p:cTn>
                                        <p:tgtEl>
                                          <p:spTgt spid="141"/>
                                        </p:tgtEl>
                                        <p:attrNameLst>
                                          <p:attrName>style.visibility</p:attrName>
                                        </p:attrNameLst>
                                      </p:cBhvr>
                                      <p:to>
                                        <p:strVal val="hidden"/>
                                      </p:to>
                                    </p:set>
                                  </p:childTnLst>
                                </p:cTn>
                              </p:par>
                            </p:childTnLst>
                          </p:cTn>
                        </p:par>
                      </p:childTnLst>
                    </p:cTn>
                  </p:par>
                  <p:par>
                    <p:cTn id="69" fill="hold">
                      <p:stCondLst>
                        <p:cond delay="indefinite"/>
                      </p:stCondLst>
                      <p:childTnLst>
                        <p:par>
                          <p:cTn id="70" fill="hold">
                            <p:stCondLst>
                              <p:cond delay="0"/>
                            </p:stCondLst>
                            <p:childTnLst>
                              <p:par>
                                <p:cTn id="71" presetID="2" presetClass="entr" presetSubtype="4" fill="hold" grpId="2" nodeType="clickEffect">
                                  <p:stCondLst>
                                    <p:cond delay="0"/>
                                  </p:stCondLst>
                                  <p:childTnLst>
                                    <p:set>
                                      <p:cBhvr>
                                        <p:cTn id="72" dur="1" fill="hold">
                                          <p:stCondLst>
                                            <p:cond delay="0"/>
                                          </p:stCondLst>
                                        </p:cTn>
                                        <p:tgtEl>
                                          <p:spTgt spid="149"/>
                                        </p:tgtEl>
                                        <p:attrNameLst>
                                          <p:attrName>style.visibility</p:attrName>
                                        </p:attrNameLst>
                                      </p:cBhvr>
                                      <p:to>
                                        <p:strVal val="visible"/>
                                      </p:to>
                                    </p:set>
                                    <p:anim calcmode="lin" valueType="num">
                                      <p:cBhvr additive="base">
                                        <p:cTn id="73" dur="500" fill="hold"/>
                                        <p:tgtEl>
                                          <p:spTgt spid="149"/>
                                        </p:tgtEl>
                                        <p:attrNameLst>
                                          <p:attrName>ppt_x</p:attrName>
                                        </p:attrNameLst>
                                      </p:cBhvr>
                                      <p:tavLst>
                                        <p:tav tm="0">
                                          <p:val>
                                            <p:strVal val="#ppt_x"/>
                                          </p:val>
                                        </p:tav>
                                        <p:tav tm="100000">
                                          <p:val>
                                            <p:strVal val="#ppt_x"/>
                                          </p:val>
                                        </p:tav>
                                      </p:tavLst>
                                    </p:anim>
                                    <p:anim calcmode="lin" valueType="num">
                                      <p:cBhvr additive="base">
                                        <p:cTn id="74" dur="500" fill="hold"/>
                                        <p:tgtEl>
                                          <p:spTgt spid="149"/>
                                        </p:tgtEl>
                                        <p:attrNameLst>
                                          <p:attrName>ppt_y</p:attrName>
                                        </p:attrNameLst>
                                      </p:cBhvr>
                                      <p:tavLst>
                                        <p:tav tm="0">
                                          <p:val>
                                            <p:strVal val="1+#ppt_h/2"/>
                                          </p:val>
                                        </p:tav>
                                        <p:tav tm="100000">
                                          <p:val>
                                            <p:strVal val="#ppt_y"/>
                                          </p:val>
                                        </p:tav>
                                      </p:tavLst>
                                    </p:anim>
                                  </p:childTnLst>
                                </p:cTn>
                              </p:par>
                            </p:childTnLst>
                          </p:cTn>
                        </p:par>
                      </p:childTnLst>
                    </p:cTn>
                  </p:par>
                  <p:par>
                    <p:cTn id="75" fill="hold">
                      <p:stCondLst>
                        <p:cond delay="indefinite"/>
                      </p:stCondLst>
                      <p:childTnLst>
                        <p:par>
                          <p:cTn id="76" fill="hold">
                            <p:stCondLst>
                              <p:cond delay="0"/>
                            </p:stCondLst>
                            <p:childTnLst>
                              <p:par>
                                <p:cTn id="77" presetID="2" presetClass="entr" presetSubtype="4" fill="hold" grpId="2" nodeType="clickEffect">
                                  <p:stCondLst>
                                    <p:cond delay="0"/>
                                  </p:stCondLst>
                                  <p:childTnLst>
                                    <p:set>
                                      <p:cBhvr>
                                        <p:cTn id="78" dur="1" fill="hold">
                                          <p:stCondLst>
                                            <p:cond delay="0"/>
                                          </p:stCondLst>
                                        </p:cTn>
                                        <p:tgtEl>
                                          <p:spTgt spid="140"/>
                                        </p:tgtEl>
                                        <p:attrNameLst>
                                          <p:attrName>style.visibility</p:attrName>
                                        </p:attrNameLst>
                                      </p:cBhvr>
                                      <p:to>
                                        <p:strVal val="visible"/>
                                      </p:to>
                                    </p:set>
                                    <p:anim calcmode="lin" valueType="num">
                                      <p:cBhvr additive="base">
                                        <p:cTn id="79" dur="500" fill="hold"/>
                                        <p:tgtEl>
                                          <p:spTgt spid="140"/>
                                        </p:tgtEl>
                                        <p:attrNameLst>
                                          <p:attrName>ppt_x</p:attrName>
                                        </p:attrNameLst>
                                      </p:cBhvr>
                                      <p:tavLst>
                                        <p:tav tm="0">
                                          <p:val>
                                            <p:strVal val="#ppt_x"/>
                                          </p:val>
                                        </p:tav>
                                        <p:tav tm="100000">
                                          <p:val>
                                            <p:strVal val="#ppt_x"/>
                                          </p:val>
                                        </p:tav>
                                      </p:tavLst>
                                    </p:anim>
                                    <p:anim calcmode="lin" valueType="num">
                                      <p:cBhvr additive="base">
                                        <p:cTn id="80" dur="500" fill="hold"/>
                                        <p:tgtEl>
                                          <p:spTgt spid="140"/>
                                        </p:tgtEl>
                                        <p:attrNameLst>
                                          <p:attrName>ppt_y</p:attrName>
                                        </p:attrNameLst>
                                      </p:cBhvr>
                                      <p:tavLst>
                                        <p:tav tm="0">
                                          <p:val>
                                            <p:strVal val="1+#ppt_h/2"/>
                                          </p:val>
                                        </p:tav>
                                        <p:tav tm="100000">
                                          <p:val>
                                            <p:strVal val="#ppt_y"/>
                                          </p:val>
                                        </p:tav>
                                      </p:tavLst>
                                    </p:anim>
                                  </p:childTnLst>
                                </p:cTn>
                              </p:par>
                            </p:childTnLst>
                          </p:cTn>
                        </p:par>
                      </p:childTnLst>
                    </p:cTn>
                  </p:par>
                  <p:par>
                    <p:cTn id="81" fill="hold">
                      <p:stCondLst>
                        <p:cond delay="indefinite"/>
                      </p:stCondLst>
                      <p:childTnLst>
                        <p:par>
                          <p:cTn id="82" fill="hold">
                            <p:stCondLst>
                              <p:cond delay="0"/>
                            </p:stCondLst>
                            <p:childTnLst>
                              <p:par>
                                <p:cTn id="83" presetID="2" presetClass="entr" presetSubtype="4" fill="hold" grpId="0" nodeType="clickEffect">
                                  <p:stCondLst>
                                    <p:cond delay="0"/>
                                  </p:stCondLst>
                                  <p:childTnLst>
                                    <p:set>
                                      <p:cBhvr>
                                        <p:cTn id="84" dur="1" fill="hold">
                                          <p:stCondLst>
                                            <p:cond delay="0"/>
                                          </p:stCondLst>
                                        </p:cTn>
                                        <p:tgtEl>
                                          <p:spTgt spid="159"/>
                                        </p:tgtEl>
                                        <p:attrNameLst>
                                          <p:attrName>style.visibility</p:attrName>
                                        </p:attrNameLst>
                                      </p:cBhvr>
                                      <p:to>
                                        <p:strVal val="visible"/>
                                      </p:to>
                                    </p:set>
                                    <p:anim calcmode="lin" valueType="num">
                                      <p:cBhvr additive="base">
                                        <p:cTn id="85" dur="500" fill="hold"/>
                                        <p:tgtEl>
                                          <p:spTgt spid="159"/>
                                        </p:tgtEl>
                                        <p:attrNameLst>
                                          <p:attrName>ppt_x</p:attrName>
                                        </p:attrNameLst>
                                      </p:cBhvr>
                                      <p:tavLst>
                                        <p:tav tm="0">
                                          <p:val>
                                            <p:strVal val="#ppt_x"/>
                                          </p:val>
                                        </p:tav>
                                        <p:tav tm="100000">
                                          <p:val>
                                            <p:strVal val="#ppt_x"/>
                                          </p:val>
                                        </p:tav>
                                      </p:tavLst>
                                    </p:anim>
                                    <p:anim calcmode="lin" valueType="num">
                                      <p:cBhvr additive="base">
                                        <p:cTn id="86" dur="500" fill="hold"/>
                                        <p:tgtEl>
                                          <p:spTgt spid="159"/>
                                        </p:tgtEl>
                                        <p:attrNameLst>
                                          <p:attrName>ppt_y</p:attrName>
                                        </p:attrNameLst>
                                      </p:cBhvr>
                                      <p:tavLst>
                                        <p:tav tm="0">
                                          <p:val>
                                            <p:strVal val="1+#ppt_h/2"/>
                                          </p:val>
                                        </p:tav>
                                        <p:tav tm="100000">
                                          <p:val>
                                            <p:strVal val="#ppt_y"/>
                                          </p:val>
                                        </p:tav>
                                      </p:tavLst>
                                    </p:anim>
                                  </p:childTnLst>
                                </p:cTn>
                              </p:par>
                            </p:childTnLst>
                          </p:cTn>
                        </p:par>
                      </p:childTnLst>
                    </p:cTn>
                  </p:par>
                  <p:par>
                    <p:cTn id="87" fill="hold">
                      <p:stCondLst>
                        <p:cond delay="indefinite"/>
                      </p:stCondLst>
                      <p:childTnLst>
                        <p:par>
                          <p:cTn id="88" fill="hold">
                            <p:stCondLst>
                              <p:cond delay="0"/>
                            </p:stCondLst>
                            <p:childTnLst>
                              <p:par>
                                <p:cTn id="89" presetID="2" presetClass="entr" presetSubtype="4" fill="hold" grpId="0" nodeType="clickEffect">
                                  <p:stCondLst>
                                    <p:cond delay="0"/>
                                  </p:stCondLst>
                                  <p:childTnLst>
                                    <p:set>
                                      <p:cBhvr>
                                        <p:cTn id="90" dur="1" fill="hold">
                                          <p:stCondLst>
                                            <p:cond delay="0"/>
                                          </p:stCondLst>
                                        </p:cTn>
                                        <p:tgtEl>
                                          <p:spTgt spid="162"/>
                                        </p:tgtEl>
                                        <p:attrNameLst>
                                          <p:attrName>style.visibility</p:attrName>
                                        </p:attrNameLst>
                                      </p:cBhvr>
                                      <p:to>
                                        <p:strVal val="visible"/>
                                      </p:to>
                                    </p:set>
                                    <p:anim calcmode="lin" valueType="num">
                                      <p:cBhvr additive="base">
                                        <p:cTn id="91" dur="500" fill="hold"/>
                                        <p:tgtEl>
                                          <p:spTgt spid="162"/>
                                        </p:tgtEl>
                                        <p:attrNameLst>
                                          <p:attrName>ppt_x</p:attrName>
                                        </p:attrNameLst>
                                      </p:cBhvr>
                                      <p:tavLst>
                                        <p:tav tm="0">
                                          <p:val>
                                            <p:strVal val="#ppt_x"/>
                                          </p:val>
                                        </p:tav>
                                        <p:tav tm="100000">
                                          <p:val>
                                            <p:strVal val="#ppt_x"/>
                                          </p:val>
                                        </p:tav>
                                      </p:tavLst>
                                    </p:anim>
                                    <p:anim calcmode="lin" valueType="num">
                                      <p:cBhvr additive="base">
                                        <p:cTn id="92" dur="500" fill="hold"/>
                                        <p:tgtEl>
                                          <p:spTgt spid="162"/>
                                        </p:tgtEl>
                                        <p:attrNameLst>
                                          <p:attrName>ppt_y</p:attrName>
                                        </p:attrNameLst>
                                      </p:cBhvr>
                                      <p:tavLst>
                                        <p:tav tm="0">
                                          <p:val>
                                            <p:strVal val="1+#ppt_h/2"/>
                                          </p:val>
                                        </p:tav>
                                        <p:tav tm="100000">
                                          <p:val>
                                            <p:strVal val="#ppt_y"/>
                                          </p:val>
                                        </p:tav>
                                      </p:tavLst>
                                    </p:anim>
                                  </p:childTnLst>
                                </p:cTn>
                              </p:par>
                            </p:childTnLst>
                          </p:cTn>
                        </p:par>
                      </p:childTnLst>
                    </p:cTn>
                  </p:par>
                  <p:par>
                    <p:cTn id="93" fill="hold">
                      <p:stCondLst>
                        <p:cond delay="indefinite"/>
                      </p:stCondLst>
                      <p:childTnLst>
                        <p:par>
                          <p:cTn id="94" fill="hold">
                            <p:stCondLst>
                              <p:cond delay="0"/>
                            </p:stCondLst>
                            <p:childTnLst>
                              <p:par>
                                <p:cTn id="95" presetID="2" presetClass="entr" presetSubtype="4" fill="hold" grpId="0" nodeType="clickEffect">
                                  <p:stCondLst>
                                    <p:cond delay="0"/>
                                  </p:stCondLst>
                                  <p:childTnLst>
                                    <p:set>
                                      <p:cBhvr>
                                        <p:cTn id="96" dur="1" fill="hold">
                                          <p:stCondLst>
                                            <p:cond delay="0"/>
                                          </p:stCondLst>
                                        </p:cTn>
                                        <p:tgtEl>
                                          <p:spTgt spid="299"/>
                                        </p:tgtEl>
                                        <p:attrNameLst>
                                          <p:attrName>style.visibility</p:attrName>
                                        </p:attrNameLst>
                                      </p:cBhvr>
                                      <p:to>
                                        <p:strVal val="visible"/>
                                      </p:to>
                                    </p:set>
                                    <p:anim calcmode="lin" valueType="num">
                                      <p:cBhvr additive="base">
                                        <p:cTn id="97" dur="500" fill="hold"/>
                                        <p:tgtEl>
                                          <p:spTgt spid="299"/>
                                        </p:tgtEl>
                                        <p:attrNameLst>
                                          <p:attrName>ppt_x</p:attrName>
                                        </p:attrNameLst>
                                      </p:cBhvr>
                                      <p:tavLst>
                                        <p:tav tm="0">
                                          <p:val>
                                            <p:strVal val="#ppt_x"/>
                                          </p:val>
                                        </p:tav>
                                        <p:tav tm="100000">
                                          <p:val>
                                            <p:strVal val="#ppt_x"/>
                                          </p:val>
                                        </p:tav>
                                      </p:tavLst>
                                    </p:anim>
                                    <p:anim calcmode="lin" valueType="num">
                                      <p:cBhvr additive="base">
                                        <p:cTn id="98" dur="500" fill="hold"/>
                                        <p:tgtEl>
                                          <p:spTgt spid="299"/>
                                        </p:tgtEl>
                                        <p:attrNameLst>
                                          <p:attrName>ppt_y</p:attrName>
                                        </p:attrNameLst>
                                      </p:cBhvr>
                                      <p:tavLst>
                                        <p:tav tm="0">
                                          <p:val>
                                            <p:strVal val="1+#ppt_h/2"/>
                                          </p:val>
                                        </p:tav>
                                        <p:tav tm="100000">
                                          <p:val>
                                            <p:strVal val="#ppt_y"/>
                                          </p:val>
                                        </p:tav>
                                      </p:tavLst>
                                    </p:anim>
                                  </p:childTnLst>
                                </p:cTn>
                              </p:par>
                            </p:childTnLst>
                          </p:cTn>
                        </p:par>
                      </p:childTnLst>
                    </p:cTn>
                  </p:par>
                  <p:par>
                    <p:cTn id="99" fill="hold">
                      <p:stCondLst>
                        <p:cond delay="indefinite"/>
                      </p:stCondLst>
                      <p:childTnLst>
                        <p:par>
                          <p:cTn id="100" fill="hold">
                            <p:stCondLst>
                              <p:cond delay="0"/>
                            </p:stCondLst>
                            <p:childTnLst>
                              <p:par>
                                <p:cTn id="101" presetID="2" presetClass="entr" presetSubtype="4" fill="hold" grpId="0" nodeType="clickEffect">
                                  <p:stCondLst>
                                    <p:cond delay="0"/>
                                  </p:stCondLst>
                                  <p:childTnLst>
                                    <p:set>
                                      <p:cBhvr>
                                        <p:cTn id="102" dur="1" fill="hold">
                                          <p:stCondLst>
                                            <p:cond delay="0"/>
                                          </p:stCondLst>
                                        </p:cTn>
                                        <p:tgtEl>
                                          <p:spTgt spid="300"/>
                                        </p:tgtEl>
                                        <p:attrNameLst>
                                          <p:attrName>style.visibility</p:attrName>
                                        </p:attrNameLst>
                                      </p:cBhvr>
                                      <p:to>
                                        <p:strVal val="visible"/>
                                      </p:to>
                                    </p:set>
                                    <p:anim calcmode="lin" valueType="num">
                                      <p:cBhvr additive="base">
                                        <p:cTn id="103" dur="500" fill="hold"/>
                                        <p:tgtEl>
                                          <p:spTgt spid="300"/>
                                        </p:tgtEl>
                                        <p:attrNameLst>
                                          <p:attrName>ppt_x</p:attrName>
                                        </p:attrNameLst>
                                      </p:cBhvr>
                                      <p:tavLst>
                                        <p:tav tm="0">
                                          <p:val>
                                            <p:strVal val="#ppt_x"/>
                                          </p:val>
                                        </p:tav>
                                        <p:tav tm="100000">
                                          <p:val>
                                            <p:strVal val="#ppt_x"/>
                                          </p:val>
                                        </p:tav>
                                      </p:tavLst>
                                    </p:anim>
                                    <p:anim calcmode="lin" valueType="num">
                                      <p:cBhvr additive="base">
                                        <p:cTn id="104" dur="500" fill="hold"/>
                                        <p:tgtEl>
                                          <p:spTgt spid="300"/>
                                        </p:tgtEl>
                                        <p:attrNameLst>
                                          <p:attrName>ppt_y</p:attrName>
                                        </p:attrNameLst>
                                      </p:cBhvr>
                                      <p:tavLst>
                                        <p:tav tm="0">
                                          <p:val>
                                            <p:strVal val="1+#ppt_h/2"/>
                                          </p:val>
                                        </p:tav>
                                        <p:tav tm="100000">
                                          <p:val>
                                            <p:strVal val="#ppt_y"/>
                                          </p:val>
                                        </p:tav>
                                      </p:tavLst>
                                    </p:anim>
                                  </p:childTnLst>
                                </p:cTn>
                              </p:par>
                              <p:par>
                                <p:cTn id="105" presetID="2" presetClass="entr" presetSubtype="4" fill="hold" grpId="0" nodeType="withEffect">
                                  <p:stCondLst>
                                    <p:cond delay="0"/>
                                  </p:stCondLst>
                                  <p:childTnLst>
                                    <p:set>
                                      <p:cBhvr>
                                        <p:cTn id="106" dur="1" fill="hold">
                                          <p:stCondLst>
                                            <p:cond delay="0"/>
                                          </p:stCondLst>
                                        </p:cTn>
                                        <p:tgtEl>
                                          <p:spTgt spid="302"/>
                                        </p:tgtEl>
                                        <p:attrNameLst>
                                          <p:attrName>style.visibility</p:attrName>
                                        </p:attrNameLst>
                                      </p:cBhvr>
                                      <p:to>
                                        <p:strVal val="visible"/>
                                      </p:to>
                                    </p:set>
                                    <p:anim calcmode="lin" valueType="num">
                                      <p:cBhvr additive="base">
                                        <p:cTn id="107" dur="500" fill="hold"/>
                                        <p:tgtEl>
                                          <p:spTgt spid="302"/>
                                        </p:tgtEl>
                                        <p:attrNameLst>
                                          <p:attrName>ppt_x</p:attrName>
                                        </p:attrNameLst>
                                      </p:cBhvr>
                                      <p:tavLst>
                                        <p:tav tm="0">
                                          <p:val>
                                            <p:strVal val="#ppt_x"/>
                                          </p:val>
                                        </p:tav>
                                        <p:tav tm="100000">
                                          <p:val>
                                            <p:strVal val="#ppt_x"/>
                                          </p:val>
                                        </p:tav>
                                      </p:tavLst>
                                    </p:anim>
                                    <p:anim calcmode="lin" valueType="num">
                                      <p:cBhvr additive="base">
                                        <p:cTn id="108" dur="500" fill="hold"/>
                                        <p:tgtEl>
                                          <p:spTgt spid="302"/>
                                        </p:tgtEl>
                                        <p:attrNameLst>
                                          <p:attrName>ppt_y</p:attrName>
                                        </p:attrNameLst>
                                      </p:cBhvr>
                                      <p:tavLst>
                                        <p:tav tm="0">
                                          <p:val>
                                            <p:strVal val="1+#ppt_h/2"/>
                                          </p:val>
                                        </p:tav>
                                        <p:tav tm="100000">
                                          <p:val>
                                            <p:strVal val="#ppt_y"/>
                                          </p:val>
                                        </p:tav>
                                      </p:tavLst>
                                    </p:anim>
                                  </p:childTnLst>
                                </p:cTn>
                              </p:par>
                            </p:childTnLst>
                          </p:cTn>
                        </p:par>
                      </p:childTnLst>
                    </p:cTn>
                  </p:par>
                  <p:par>
                    <p:cTn id="109" fill="hold">
                      <p:stCondLst>
                        <p:cond delay="indefinite"/>
                      </p:stCondLst>
                      <p:childTnLst>
                        <p:par>
                          <p:cTn id="110" fill="hold">
                            <p:stCondLst>
                              <p:cond delay="0"/>
                            </p:stCondLst>
                            <p:childTnLst>
                              <p:par>
                                <p:cTn id="111" presetID="1" presetClass="exit" presetSubtype="0" fill="hold" grpId="1" nodeType="clickEffect">
                                  <p:stCondLst>
                                    <p:cond delay="0"/>
                                  </p:stCondLst>
                                  <p:childTnLst>
                                    <p:set>
                                      <p:cBhvr>
                                        <p:cTn id="112" dur="1" fill="hold">
                                          <p:stCondLst>
                                            <p:cond delay="0"/>
                                          </p:stCondLst>
                                        </p:cTn>
                                        <p:tgtEl>
                                          <p:spTgt spid="300"/>
                                        </p:tgtEl>
                                        <p:attrNameLst>
                                          <p:attrName>style.visibility</p:attrName>
                                        </p:attrNameLst>
                                      </p:cBhvr>
                                      <p:to>
                                        <p:strVal val="hidden"/>
                                      </p:to>
                                    </p:set>
                                  </p:childTnLst>
                                </p:cTn>
                              </p:par>
                              <p:par>
                                <p:cTn id="113" presetID="1" presetClass="exit" presetSubtype="0" fill="hold" grpId="1" nodeType="withEffect">
                                  <p:stCondLst>
                                    <p:cond delay="0"/>
                                  </p:stCondLst>
                                  <p:childTnLst>
                                    <p:set>
                                      <p:cBhvr>
                                        <p:cTn id="114" dur="1" fill="hold">
                                          <p:stCondLst>
                                            <p:cond delay="0"/>
                                          </p:stCondLst>
                                        </p:cTn>
                                        <p:tgtEl>
                                          <p:spTgt spid="302"/>
                                        </p:tgtEl>
                                        <p:attrNameLst>
                                          <p:attrName>style.visibility</p:attrName>
                                        </p:attrNameLst>
                                      </p:cBhvr>
                                      <p:to>
                                        <p:strVal val="hidden"/>
                                      </p:to>
                                    </p:set>
                                  </p:childTnLst>
                                </p:cTn>
                              </p:par>
                              <p:par>
                                <p:cTn id="115" presetID="1" presetClass="exit" presetSubtype="0" fill="hold" grpId="1" nodeType="withEffect">
                                  <p:stCondLst>
                                    <p:cond delay="0"/>
                                  </p:stCondLst>
                                  <p:childTnLst>
                                    <p:set>
                                      <p:cBhvr>
                                        <p:cTn id="116" dur="1" fill="hold">
                                          <p:stCondLst>
                                            <p:cond delay="0"/>
                                          </p:stCondLst>
                                        </p:cTn>
                                        <p:tgtEl>
                                          <p:spTgt spid="299"/>
                                        </p:tgtEl>
                                        <p:attrNameLst>
                                          <p:attrName>style.visibility</p:attrName>
                                        </p:attrNameLst>
                                      </p:cBhvr>
                                      <p:to>
                                        <p:strVal val="hidden"/>
                                      </p:to>
                                    </p:set>
                                  </p:childTnLst>
                                </p:cTn>
                              </p:par>
                            </p:childTnLst>
                          </p:cTn>
                        </p:par>
                      </p:childTnLst>
                    </p:cTn>
                  </p:par>
                  <p:par>
                    <p:cTn id="117" fill="hold">
                      <p:stCondLst>
                        <p:cond delay="indefinite"/>
                      </p:stCondLst>
                      <p:childTnLst>
                        <p:par>
                          <p:cTn id="118" fill="hold">
                            <p:stCondLst>
                              <p:cond delay="0"/>
                            </p:stCondLst>
                            <p:childTnLst>
                              <p:par>
                                <p:cTn id="119" presetID="2" presetClass="entr" presetSubtype="4" fill="hold" grpId="0" nodeType="clickEffect">
                                  <p:stCondLst>
                                    <p:cond delay="0"/>
                                  </p:stCondLst>
                                  <p:childTnLst>
                                    <p:set>
                                      <p:cBhvr>
                                        <p:cTn id="120" dur="1" fill="hold">
                                          <p:stCondLst>
                                            <p:cond delay="0"/>
                                          </p:stCondLst>
                                        </p:cTn>
                                        <p:tgtEl>
                                          <p:spTgt spid="306"/>
                                        </p:tgtEl>
                                        <p:attrNameLst>
                                          <p:attrName>style.visibility</p:attrName>
                                        </p:attrNameLst>
                                      </p:cBhvr>
                                      <p:to>
                                        <p:strVal val="visible"/>
                                      </p:to>
                                    </p:set>
                                    <p:anim calcmode="lin" valueType="num">
                                      <p:cBhvr additive="base">
                                        <p:cTn id="121" dur="500" fill="hold"/>
                                        <p:tgtEl>
                                          <p:spTgt spid="306"/>
                                        </p:tgtEl>
                                        <p:attrNameLst>
                                          <p:attrName>ppt_x</p:attrName>
                                        </p:attrNameLst>
                                      </p:cBhvr>
                                      <p:tavLst>
                                        <p:tav tm="0">
                                          <p:val>
                                            <p:strVal val="#ppt_x"/>
                                          </p:val>
                                        </p:tav>
                                        <p:tav tm="100000">
                                          <p:val>
                                            <p:strVal val="#ppt_x"/>
                                          </p:val>
                                        </p:tav>
                                      </p:tavLst>
                                    </p:anim>
                                    <p:anim calcmode="lin" valueType="num">
                                      <p:cBhvr additive="base">
                                        <p:cTn id="122" dur="500" fill="hold"/>
                                        <p:tgtEl>
                                          <p:spTgt spid="306"/>
                                        </p:tgtEl>
                                        <p:attrNameLst>
                                          <p:attrName>ppt_y</p:attrName>
                                        </p:attrNameLst>
                                      </p:cBhvr>
                                      <p:tavLst>
                                        <p:tav tm="0">
                                          <p:val>
                                            <p:strVal val="1+#ppt_h/2"/>
                                          </p:val>
                                        </p:tav>
                                        <p:tav tm="100000">
                                          <p:val>
                                            <p:strVal val="#ppt_y"/>
                                          </p:val>
                                        </p:tav>
                                      </p:tavLst>
                                    </p:anim>
                                  </p:childTnLst>
                                </p:cTn>
                              </p:par>
                            </p:childTnLst>
                          </p:cTn>
                        </p:par>
                      </p:childTnLst>
                    </p:cTn>
                  </p:par>
                  <p:par>
                    <p:cTn id="123" fill="hold">
                      <p:stCondLst>
                        <p:cond delay="indefinite"/>
                      </p:stCondLst>
                      <p:childTnLst>
                        <p:par>
                          <p:cTn id="124" fill="hold">
                            <p:stCondLst>
                              <p:cond delay="0"/>
                            </p:stCondLst>
                            <p:childTnLst>
                              <p:par>
                                <p:cTn id="125" presetID="2" presetClass="entr" presetSubtype="4" fill="hold" grpId="2" nodeType="clickEffect">
                                  <p:stCondLst>
                                    <p:cond delay="0"/>
                                  </p:stCondLst>
                                  <p:childTnLst>
                                    <p:set>
                                      <p:cBhvr>
                                        <p:cTn id="126" dur="1" fill="hold">
                                          <p:stCondLst>
                                            <p:cond delay="0"/>
                                          </p:stCondLst>
                                        </p:cTn>
                                        <p:tgtEl>
                                          <p:spTgt spid="300"/>
                                        </p:tgtEl>
                                        <p:attrNameLst>
                                          <p:attrName>style.visibility</p:attrName>
                                        </p:attrNameLst>
                                      </p:cBhvr>
                                      <p:to>
                                        <p:strVal val="visible"/>
                                      </p:to>
                                    </p:set>
                                    <p:anim calcmode="lin" valueType="num">
                                      <p:cBhvr additive="base">
                                        <p:cTn id="127" dur="500" fill="hold"/>
                                        <p:tgtEl>
                                          <p:spTgt spid="300"/>
                                        </p:tgtEl>
                                        <p:attrNameLst>
                                          <p:attrName>ppt_x</p:attrName>
                                        </p:attrNameLst>
                                      </p:cBhvr>
                                      <p:tavLst>
                                        <p:tav tm="0">
                                          <p:val>
                                            <p:strVal val="#ppt_x"/>
                                          </p:val>
                                        </p:tav>
                                        <p:tav tm="100000">
                                          <p:val>
                                            <p:strVal val="#ppt_x"/>
                                          </p:val>
                                        </p:tav>
                                      </p:tavLst>
                                    </p:anim>
                                    <p:anim calcmode="lin" valueType="num">
                                      <p:cBhvr additive="base">
                                        <p:cTn id="128" dur="500" fill="hold"/>
                                        <p:tgtEl>
                                          <p:spTgt spid="300"/>
                                        </p:tgtEl>
                                        <p:attrNameLst>
                                          <p:attrName>ppt_y</p:attrName>
                                        </p:attrNameLst>
                                      </p:cBhvr>
                                      <p:tavLst>
                                        <p:tav tm="0">
                                          <p:val>
                                            <p:strVal val="1+#ppt_h/2"/>
                                          </p:val>
                                        </p:tav>
                                        <p:tav tm="100000">
                                          <p:val>
                                            <p:strVal val="#ppt_y"/>
                                          </p:val>
                                        </p:tav>
                                      </p:tavLst>
                                    </p:anim>
                                  </p:childTnLst>
                                </p:cTn>
                              </p:par>
                              <p:par>
                                <p:cTn id="129" presetID="2" presetClass="entr" presetSubtype="4" fill="hold" grpId="2" nodeType="withEffect">
                                  <p:stCondLst>
                                    <p:cond delay="0"/>
                                  </p:stCondLst>
                                  <p:childTnLst>
                                    <p:set>
                                      <p:cBhvr>
                                        <p:cTn id="130" dur="1" fill="hold">
                                          <p:stCondLst>
                                            <p:cond delay="0"/>
                                          </p:stCondLst>
                                        </p:cTn>
                                        <p:tgtEl>
                                          <p:spTgt spid="302"/>
                                        </p:tgtEl>
                                        <p:attrNameLst>
                                          <p:attrName>style.visibility</p:attrName>
                                        </p:attrNameLst>
                                      </p:cBhvr>
                                      <p:to>
                                        <p:strVal val="visible"/>
                                      </p:to>
                                    </p:set>
                                    <p:anim calcmode="lin" valueType="num">
                                      <p:cBhvr additive="base">
                                        <p:cTn id="131" dur="500" fill="hold"/>
                                        <p:tgtEl>
                                          <p:spTgt spid="302"/>
                                        </p:tgtEl>
                                        <p:attrNameLst>
                                          <p:attrName>ppt_x</p:attrName>
                                        </p:attrNameLst>
                                      </p:cBhvr>
                                      <p:tavLst>
                                        <p:tav tm="0">
                                          <p:val>
                                            <p:strVal val="#ppt_x"/>
                                          </p:val>
                                        </p:tav>
                                        <p:tav tm="100000">
                                          <p:val>
                                            <p:strVal val="#ppt_x"/>
                                          </p:val>
                                        </p:tav>
                                      </p:tavLst>
                                    </p:anim>
                                    <p:anim calcmode="lin" valueType="num">
                                      <p:cBhvr additive="base">
                                        <p:cTn id="132" dur="500" fill="hold"/>
                                        <p:tgtEl>
                                          <p:spTgt spid="30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 grpId="0" animBg="1"/>
      <p:bldP spid="53" grpId="1" animBg="1"/>
      <p:bldP spid="54" grpId="0" animBg="1"/>
      <p:bldP spid="56" grpId="0"/>
      <p:bldP spid="65" grpId="0" animBg="1"/>
      <p:bldP spid="140" grpId="0" animBg="1"/>
      <p:bldP spid="140" grpId="1" animBg="1"/>
      <p:bldP spid="140" grpId="2" animBg="1"/>
      <p:bldP spid="141" grpId="0" animBg="1"/>
      <p:bldP spid="141" grpId="1" animBg="1"/>
      <p:bldP spid="149" grpId="0" animBg="1"/>
      <p:bldP spid="149" grpId="1" animBg="1"/>
      <p:bldP spid="149" grpId="2" animBg="1"/>
      <p:bldP spid="157" grpId="0" animBg="1"/>
      <p:bldP spid="157" grpId="1" animBg="1"/>
      <p:bldP spid="158" grpId="0"/>
      <p:bldP spid="159" grpId="0" animBg="1"/>
      <p:bldP spid="299" grpId="0" animBg="1"/>
      <p:bldP spid="299" grpId="1" animBg="1"/>
      <p:bldP spid="300" grpId="0" animBg="1"/>
      <p:bldP spid="300" grpId="1" animBg="1"/>
      <p:bldP spid="300" grpId="2" animBg="1"/>
      <p:bldP spid="302" grpId="0" animBg="1"/>
      <p:bldP spid="302" grpId="1" animBg="1"/>
      <p:bldP spid="302" grpId="2" animBg="1"/>
      <p:bldP spid="306" grpId="0" animBg="1"/>
      <p:bldP spid="162" grpId="0" animBg="1"/>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 name="Title 2">
            <a:extLst>
              <a:ext uri="{FF2B5EF4-FFF2-40B4-BE49-F238E27FC236}">
                <a16:creationId xmlns:a16="http://schemas.microsoft.com/office/drawing/2014/main" id="{091B6DC1-E98E-6743-9CE1-95A56B744FA5}"/>
              </a:ext>
            </a:extLst>
          </p:cNvPr>
          <p:cNvSpPr>
            <a:spLocks noGrp="1"/>
          </p:cNvSpPr>
          <p:nvPr>
            <p:ph type="title"/>
          </p:nvPr>
        </p:nvSpPr>
        <p:spPr>
          <a:xfrm>
            <a:off x="579960" y="412751"/>
            <a:ext cx="11003870" cy="384048"/>
          </a:xfrm>
        </p:spPr>
        <p:txBody>
          <a:bodyPr/>
          <a:lstStyle/>
          <a:p>
            <a:r>
              <a:rPr lang="en-GB" dirty="0"/>
              <a:t>Where to find</a:t>
            </a:r>
          </a:p>
        </p:txBody>
      </p:sp>
      <p:sp>
        <p:nvSpPr>
          <p:cNvPr id="5" name="Subtitle 4">
            <a:extLst>
              <a:ext uri="{FF2B5EF4-FFF2-40B4-BE49-F238E27FC236}">
                <a16:creationId xmlns:a16="http://schemas.microsoft.com/office/drawing/2014/main" id="{70C931DD-1A58-0846-BAD3-802719D9B3A7}"/>
              </a:ext>
            </a:extLst>
          </p:cNvPr>
          <p:cNvSpPr>
            <a:spLocks noGrp="1"/>
          </p:cNvSpPr>
          <p:nvPr>
            <p:ph type="subTitle" idx="10"/>
          </p:nvPr>
        </p:nvSpPr>
        <p:spPr/>
        <p:txBody>
          <a:bodyPr/>
          <a:lstStyle/>
          <a:p>
            <a:r>
              <a:rPr lang="en-GB" dirty="0"/>
              <a:t>Up To Date Version of This Deck</a:t>
            </a:r>
          </a:p>
        </p:txBody>
      </p:sp>
      <p:sp>
        <p:nvSpPr>
          <p:cNvPr id="91" name="Content Placeholder 108">
            <a:extLst>
              <a:ext uri="{FF2B5EF4-FFF2-40B4-BE49-F238E27FC236}">
                <a16:creationId xmlns:a16="http://schemas.microsoft.com/office/drawing/2014/main" id="{703A5A10-4875-BE49-BCFA-4126B6998EBC}"/>
              </a:ext>
            </a:extLst>
          </p:cNvPr>
          <p:cNvSpPr txBox="1">
            <a:spLocks/>
          </p:cNvSpPr>
          <p:nvPr/>
        </p:nvSpPr>
        <p:spPr>
          <a:xfrm>
            <a:off x="367861" y="1697421"/>
            <a:ext cx="11666484" cy="4572000"/>
          </a:xfrm>
          <a:prstGeom prst="rect">
            <a:avLst/>
          </a:prstGeom>
        </p:spPr>
        <p:txBody>
          <a:bodyPr/>
          <a:lstStyle>
            <a:lvl1pPr marL="0" indent="0" algn="l" defTabSz="914400" rtl="0" eaLnBrk="1" latinLnBrk="0" hangingPunct="1">
              <a:lnSpc>
                <a:spcPct val="100000"/>
              </a:lnSpc>
              <a:spcBef>
                <a:spcPts val="1800"/>
              </a:spcBef>
              <a:buClr>
                <a:schemeClr val="tx1">
                  <a:lumMod val="60000"/>
                  <a:lumOff val="40000"/>
                </a:schemeClr>
              </a:buClr>
              <a:buSzPct val="90000"/>
              <a:buFont typeface="Arial" panose="020B0604020202020204" pitchFamily="34" charset="0"/>
              <a:buChar char="​"/>
              <a:defRPr sz="2000" kern="1200">
                <a:solidFill>
                  <a:schemeClr val="tx2"/>
                </a:solidFill>
                <a:latin typeface="+mn-lt"/>
                <a:ea typeface="+mn-ea"/>
                <a:cs typeface="+mn-cs"/>
              </a:defRPr>
            </a:lvl1pPr>
            <a:lvl2pPr marL="457200" indent="-184150" algn="l" defTabSz="914400" rtl="0" eaLnBrk="1" latinLnBrk="0" hangingPunct="1">
              <a:lnSpc>
                <a:spcPct val="100000"/>
              </a:lnSpc>
              <a:spcBef>
                <a:spcPts val="300"/>
              </a:spcBef>
              <a:buClr>
                <a:schemeClr val="tx2"/>
              </a:buClr>
              <a:buSzPct val="90000"/>
              <a:buFont typeface="Arial" panose="020B0604020202020204" pitchFamily="34" charset="0"/>
              <a:buChar char="•"/>
              <a:defRPr sz="1800" kern="1200">
                <a:solidFill>
                  <a:schemeClr val="tx2"/>
                </a:solidFill>
                <a:latin typeface="+mn-lt"/>
                <a:ea typeface="+mn-ea"/>
                <a:cs typeface="+mn-cs"/>
              </a:defRPr>
            </a:lvl2pPr>
            <a:lvl3pPr marL="744538" indent="-169863" algn="l" defTabSz="914400" rtl="0" eaLnBrk="1" latinLnBrk="0" hangingPunct="1">
              <a:lnSpc>
                <a:spcPct val="100000"/>
              </a:lnSpc>
              <a:spcBef>
                <a:spcPts val="300"/>
              </a:spcBef>
              <a:spcAft>
                <a:spcPts val="0"/>
              </a:spcAft>
              <a:buClr>
                <a:schemeClr val="tx2"/>
              </a:buClr>
              <a:buSzPct val="90000"/>
              <a:buFont typeface="Camphor Std" panose="020B0504030404020204" pitchFamily="34" charset="0"/>
              <a:buChar char="–"/>
              <a:defRPr sz="1600" kern="1200">
                <a:solidFill>
                  <a:schemeClr val="tx2"/>
                </a:solidFill>
                <a:latin typeface="+mn-lt"/>
                <a:ea typeface="+mn-ea"/>
                <a:cs typeface="+mn-cs"/>
              </a:defRPr>
            </a:lvl3pPr>
            <a:lvl4pPr marL="969963" indent="-166688" algn="l" defTabSz="914400" rtl="0" eaLnBrk="1" latinLnBrk="0" hangingPunct="1">
              <a:lnSpc>
                <a:spcPct val="100000"/>
              </a:lnSpc>
              <a:spcBef>
                <a:spcPts val="300"/>
              </a:spcBef>
              <a:buClr>
                <a:schemeClr val="tx2"/>
              </a:buClr>
              <a:buSzPct val="90000"/>
              <a:buFont typeface="Arial" panose="020B0604020202020204" pitchFamily="34" charset="0"/>
              <a:buChar char="•"/>
              <a:defRPr sz="1400" kern="1200">
                <a:solidFill>
                  <a:schemeClr val="tx2"/>
                </a:solidFill>
                <a:latin typeface="+mn-lt"/>
                <a:ea typeface="+mn-ea"/>
                <a:cs typeface="+mn-cs"/>
              </a:defRPr>
            </a:lvl4pPr>
            <a:lvl5pPr marL="1143000" indent="-138113" algn="l" defTabSz="914400" rtl="0" eaLnBrk="1" latinLnBrk="0" hangingPunct="1">
              <a:lnSpc>
                <a:spcPct val="100000"/>
              </a:lnSpc>
              <a:spcBef>
                <a:spcPts val="300"/>
              </a:spcBef>
              <a:buClr>
                <a:schemeClr val="tx2"/>
              </a:buClr>
              <a:buSzPct val="90000"/>
              <a:buFont typeface="Camphor Std" panose="020B0504030404020204" pitchFamily="34" charset="0"/>
              <a:buChar char="–"/>
              <a:tabLst/>
              <a:defRPr sz="1400" kern="1200">
                <a:solidFill>
                  <a:schemeClr val="tx2"/>
                </a:solidFill>
                <a:latin typeface="+mn-lt"/>
                <a:ea typeface="+mn-ea"/>
                <a:cs typeface="+mn-cs"/>
              </a:defRPr>
            </a:lvl5pPr>
            <a:lvl6pPr marL="228600" indent="-228600" algn="l" defTabSz="914400" rtl="0" eaLnBrk="1" latinLnBrk="0" hangingPunct="1">
              <a:lnSpc>
                <a:spcPct val="100000"/>
              </a:lnSpc>
              <a:spcBef>
                <a:spcPts val="1800"/>
              </a:spcBef>
              <a:buClr>
                <a:schemeClr val="tx2"/>
              </a:buClr>
              <a:buSzPct val="90000"/>
              <a:buFont typeface="+mj-lt"/>
              <a:buAutoNum type="arabicPeriod"/>
              <a:defRPr sz="2000" kern="1200">
                <a:solidFill>
                  <a:schemeClr val="tx2"/>
                </a:solidFill>
                <a:latin typeface="+mn-lt"/>
                <a:ea typeface="+mn-ea"/>
                <a:cs typeface="+mn-cs"/>
              </a:defRPr>
            </a:lvl6pPr>
            <a:lvl7pPr marL="512763" indent="-228600" algn="l" defTabSz="914400" rtl="0" eaLnBrk="1" latinLnBrk="0" hangingPunct="1">
              <a:lnSpc>
                <a:spcPct val="100000"/>
              </a:lnSpc>
              <a:spcBef>
                <a:spcPts val="300"/>
              </a:spcBef>
              <a:buClr>
                <a:schemeClr val="tx2"/>
              </a:buClr>
              <a:buSzPct val="90000"/>
              <a:buFont typeface="+mj-lt"/>
              <a:buAutoNum type="alphaLcPeriod"/>
              <a:defRPr sz="1600" kern="1200">
                <a:solidFill>
                  <a:schemeClr val="tx2"/>
                </a:solidFill>
                <a:latin typeface="+mn-lt"/>
                <a:ea typeface="+mn-ea"/>
                <a:cs typeface="+mn-cs"/>
              </a:defRPr>
            </a:lvl7pPr>
            <a:lvl8pPr marL="741363" indent="-166688" algn="l" defTabSz="914400" rtl="0" eaLnBrk="1" latinLnBrk="0" hangingPunct="1">
              <a:lnSpc>
                <a:spcPct val="90000"/>
              </a:lnSpc>
              <a:spcBef>
                <a:spcPts val="600"/>
              </a:spcBef>
              <a:buClr>
                <a:schemeClr val="tx2"/>
              </a:buClr>
              <a:buSzPct val="90000"/>
              <a:buFont typeface="+mj-lt"/>
              <a:buAutoNum type="romanLcPeriod"/>
              <a:defRPr sz="1400" kern="1200">
                <a:solidFill>
                  <a:schemeClr val="tx2"/>
                </a:solidFill>
                <a:latin typeface="+mn-lt"/>
                <a:ea typeface="+mn-ea"/>
                <a:cs typeface="+mn-cs"/>
              </a:defRPr>
            </a:lvl8pPr>
            <a:lvl9pPr marL="284163" indent="-284163" algn="l" defTabSz="914400" rtl="0" eaLnBrk="1" latinLnBrk="0" hangingPunct="1">
              <a:lnSpc>
                <a:spcPct val="100000"/>
              </a:lnSpc>
              <a:spcBef>
                <a:spcPts val="1800"/>
              </a:spcBef>
              <a:buClr>
                <a:schemeClr val="tx2"/>
              </a:buClr>
              <a:buSzPct val="90000"/>
              <a:buFont typeface="+mj-lt"/>
              <a:buAutoNum type="alphaUcPeriod"/>
              <a:defRPr sz="2000" kern="1200">
                <a:solidFill>
                  <a:schemeClr val="tx2"/>
                </a:solidFill>
                <a:latin typeface="+mn-lt"/>
                <a:ea typeface="+mn-ea"/>
                <a:cs typeface="+mn-cs"/>
              </a:defRPr>
            </a:lvl9pPr>
          </a:lstStyle>
          <a:p>
            <a:r>
              <a:rPr lang="en-US" sz="1800" dirty="0"/>
              <a:t>OneDrive : </a:t>
            </a:r>
            <a:r>
              <a:rPr lang="en-US" sz="1800" dirty="0">
                <a:hlinkClick r:id="rId3"/>
              </a:rPr>
              <a:t>Here</a:t>
            </a:r>
            <a:r>
              <a:rPr lang="en-US" sz="1800" dirty="0"/>
              <a:t> </a:t>
            </a:r>
          </a:p>
          <a:p>
            <a:pPr>
              <a:buNone/>
            </a:pPr>
            <a:endParaRPr lang="en-US" sz="1200" dirty="0">
              <a:hlinkClick r:id="rId4"/>
            </a:endParaRPr>
          </a:p>
          <a:p>
            <a:r>
              <a:rPr lang="en-US" sz="1800" dirty="0"/>
              <a:t>Vault : </a:t>
            </a:r>
            <a:r>
              <a:rPr lang="en-US" sz="1800" dirty="0">
                <a:hlinkClick r:id="rId5"/>
              </a:rPr>
              <a:t>Here</a:t>
            </a:r>
            <a:r>
              <a:rPr lang="en-US" sz="1800" dirty="0"/>
              <a:t> </a:t>
            </a:r>
            <a:endParaRPr lang="en-US" sz="1200" dirty="0"/>
          </a:p>
        </p:txBody>
      </p:sp>
    </p:spTree>
    <p:extLst>
      <p:ext uri="{BB962C8B-B14F-4D97-AF65-F5344CB8AC3E}">
        <p14:creationId xmlns:p14="http://schemas.microsoft.com/office/powerpoint/2010/main" val="2966557459"/>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72261EBA-F18B-43F1-965E-21C6066985EB}"/>
              </a:ext>
            </a:extLst>
          </p:cNvPr>
          <p:cNvSpPr>
            <a:spLocks noGrp="1"/>
          </p:cNvSpPr>
          <p:nvPr>
            <p:ph type="title"/>
          </p:nvPr>
        </p:nvSpPr>
        <p:spPr/>
        <p:txBody>
          <a:bodyPr/>
          <a:lstStyle/>
          <a:p>
            <a:r>
              <a:rPr lang="en-US"/>
              <a:t>Principles in NSX-v</a:t>
            </a:r>
          </a:p>
        </p:txBody>
      </p:sp>
      <p:sp>
        <p:nvSpPr>
          <p:cNvPr id="2" name="Subtitle 1">
            <a:extLst>
              <a:ext uri="{FF2B5EF4-FFF2-40B4-BE49-F238E27FC236}">
                <a16:creationId xmlns:a16="http://schemas.microsoft.com/office/drawing/2014/main" id="{30386CA2-DECE-4552-B18E-46988444479C}"/>
              </a:ext>
            </a:extLst>
          </p:cNvPr>
          <p:cNvSpPr>
            <a:spLocks noGrp="1"/>
          </p:cNvSpPr>
          <p:nvPr>
            <p:ph type="subTitle" idx="10"/>
          </p:nvPr>
        </p:nvSpPr>
        <p:spPr>
          <a:xfrm>
            <a:off x="593021" y="811831"/>
            <a:ext cx="10965543" cy="247743"/>
          </a:xfrm>
        </p:spPr>
        <p:txBody>
          <a:bodyPr/>
          <a:lstStyle/>
          <a:p>
            <a:r>
              <a:rPr lang="en-US"/>
              <a:t>No Direct Relationship between </a:t>
            </a:r>
            <a:r>
              <a:rPr lang="en-US" err="1"/>
              <a:t>vDS</a:t>
            </a:r>
            <a:r>
              <a:rPr lang="en-US"/>
              <a:t> </a:t>
            </a:r>
            <a:r>
              <a:rPr lang="en-US">
                <a:sym typeface="Wingdings" pitchFamily="2" charset="2"/>
              </a:rPr>
              <a:t> Transport Zone</a:t>
            </a:r>
            <a:endParaRPr lang="en-US"/>
          </a:p>
        </p:txBody>
      </p:sp>
      <p:sp>
        <p:nvSpPr>
          <p:cNvPr id="21" name="Freeform 86">
            <a:extLst>
              <a:ext uri="{FF2B5EF4-FFF2-40B4-BE49-F238E27FC236}">
                <a16:creationId xmlns:a16="http://schemas.microsoft.com/office/drawing/2014/main" id="{439AD704-B9FE-5148-AD01-6341F8BCFDD8}"/>
              </a:ext>
            </a:extLst>
          </p:cNvPr>
          <p:cNvSpPr>
            <a:spLocks noChangeAspect="1" noEditPoints="1"/>
          </p:cNvSpPr>
          <p:nvPr/>
        </p:nvSpPr>
        <p:spPr bwMode="auto">
          <a:xfrm>
            <a:off x="3610846" y="4866802"/>
            <a:ext cx="1096166" cy="286561"/>
          </a:xfrm>
          <a:custGeom>
            <a:avLst/>
            <a:gdLst>
              <a:gd name="T0" fmla="*/ 304 w 384"/>
              <a:gd name="T1" fmla="*/ 78 h 100"/>
              <a:gd name="T2" fmla="*/ 288 w 384"/>
              <a:gd name="T3" fmla="*/ 78 h 100"/>
              <a:gd name="T4" fmla="*/ 288 w 384"/>
              <a:gd name="T5" fmla="*/ 22 h 100"/>
              <a:gd name="T6" fmla="*/ 304 w 384"/>
              <a:gd name="T7" fmla="*/ 22 h 100"/>
              <a:gd name="T8" fmla="*/ 304 w 384"/>
              <a:gd name="T9" fmla="*/ 78 h 100"/>
              <a:gd name="T10" fmla="*/ 331 w 384"/>
              <a:gd name="T11" fmla="*/ 22 h 100"/>
              <a:gd name="T12" fmla="*/ 315 w 384"/>
              <a:gd name="T13" fmla="*/ 22 h 100"/>
              <a:gd name="T14" fmla="*/ 315 w 384"/>
              <a:gd name="T15" fmla="*/ 78 h 100"/>
              <a:gd name="T16" fmla="*/ 331 w 384"/>
              <a:gd name="T17" fmla="*/ 78 h 100"/>
              <a:gd name="T18" fmla="*/ 331 w 384"/>
              <a:gd name="T19" fmla="*/ 22 h 100"/>
              <a:gd name="T20" fmla="*/ 358 w 384"/>
              <a:gd name="T21" fmla="*/ 22 h 100"/>
              <a:gd name="T22" fmla="*/ 342 w 384"/>
              <a:gd name="T23" fmla="*/ 22 h 100"/>
              <a:gd name="T24" fmla="*/ 342 w 384"/>
              <a:gd name="T25" fmla="*/ 78 h 100"/>
              <a:gd name="T26" fmla="*/ 358 w 384"/>
              <a:gd name="T27" fmla="*/ 78 h 100"/>
              <a:gd name="T28" fmla="*/ 358 w 384"/>
              <a:gd name="T29" fmla="*/ 22 h 100"/>
              <a:gd name="T30" fmla="*/ 42 w 384"/>
              <a:gd name="T31" fmla="*/ 22 h 100"/>
              <a:gd name="T32" fmla="*/ 26 w 384"/>
              <a:gd name="T33" fmla="*/ 22 h 100"/>
              <a:gd name="T34" fmla="*/ 26 w 384"/>
              <a:gd name="T35" fmla="*/ 78 h 100"/>
              <a:gd name="T36" fmla="*/ 42 w 384"/>
              <a:gd name="T37" fmla="*/ 78 h 100"/>
              <a:gd name="T38" fmla="*/ 42 w 384"/>
              <a:gd name="T39" fmla="*/ 22 h 100"/>
              <a:gd name="T40" fmla="*/ 69 w 384"/>
              <a:gd name="T41" fmla="*/ 22 h 100"/>
              <a:gd name="T42" fmla="*/ 53 w 384"/>
              <a:gd name="T43" fmla="*/ 22 h 100"/>
              <a:gd name="T44" fmla="*/ 53 w 384"/>
              <a:gd name="T45" fmla="*/ 78 h 100"/>
              <a:gd name="T46" fmla="*/ 69 w 384"/>
              <a:gd name="T47" fmla="*/ 78 h 100"/>
              <a:gd name="T48" fmla="*/ 69 w 384"/>
              <a:gd name="T49" fmla="*/ 22 h 100"/>
              <a:gd name="T50" fmla="*/ 97 w 384"/>
              <a:gd name="T51" fmla="*/ 22 h 100"/>
              <a:gd name="T52" fmla="*/ 81 w 384"/>
              <a:gd name="T53" fmla="*/ 22 h 100"/>
              <a:gd name="T54" fmla="*/ 81 w 384"/>
              <a:gd name="T55" fmla="*/ 78 h 100"/>
              <a:gd name="T56" fmla="*/ 97 w 384"/>
              <a:gd name="T57" fmla="*/ 78 h 100"/>
              <a:gd name="T58" fmla="*/ 97 w 384"/>
              <a:gd name="T59" fmla="*/ 22 h 100"/>
              <a:gd name="T60" fmla="*/ 163 w 384"/>
              <a:gd name="T61" fmla="*/ 50 h 100"/>
              <a:gd name="T62" fmla="*/ 192 w 384"/>
              <a:gd name="T63" fmla="*/ 21 h 100"/>
              <a:gd name="T64" fmla="*/ 221 w 384"/>
              <a:gd name="T65" fmla="*/ 50 h 100"/>
              <a:gd name="T66" fmla="*/ 192 w 384"/>
              <a:gd name="T67" fmla="*/ 79 h 100"/>
              <a:gd name="T68" fmla="*/ 163 w 384"/>
              <a:gd name="T69" fmla="*/ 50 h 100"/>
              <a:gd name="T70" fmla="*/ 179 w 384"/>
              <a:gd name="T71" fmla="*/ 50 h 100"/>
              <a:gd name="T72" fmla="*/ 192 w 384"/>
              <a:gd name="T73" fmla="*/ 63 h 100"/>
              <a:gd name="T74" fmla="*/ 205 w 384"/>
              <a:gd name="T75" fmla="*/ 50 h 100"/>
              <a:gd name="T76" fmla="*/ 192 w 384"/>
              <a:gd name="T77" fmla="*/ 37 h 100"/>
              <a:gd name="T78" fmla="*/ 179 w 384"/>
              <a:gd name="T79" fmla="*/ 50 h 100"/>
              <a:gd name="T80" fmla="*/ 384 w 384"/>
              <a:gd name="T81" fmla="*/ 0 h 100"/>
              <a:gd name="T82" fmla="*/ 384 w 384"/>
              <a:gd name="T83" fmla="*/ 100 h 100"/>
              <a:gd name="T84" fmla="*/ 0 w 384"/>
              <a:gd name="T85" fmla="*/ 100 h 100"/>
              <a:gd name="T86" fmla="*/ 0 w 384"/>
              <a:gd name="T87" fmla="*/ 0 h 100"/>
              <a:gd name="T88" fmla="*/ 384 w 384"/>
              <a:gd name="T89" fmla="*/ 0 h 100"/>
              <a:gd name="T90" fmla="*/ 368 w 384"/>
              <a:gd name="T91" fmla="*/ 16 h 100"/>
              <a:gd name="T92" fmla="*/ 16 w 384"/>
              <a:gd name="T93" fmla="*/ 16 h 100"/>
              <a:gd name="T94" fmla="*/ 16 w 384"/>
              <a:gd name="T95" fmla="*/ 84 h 100"/>
              <a:gd name="T96" fmla="*/ 368 w 384"/>
              <a:gd name="T97" fmla="*/ 84 h 100"/>
              <a:gd name="T98" fmla="*/ 368 w 384"/>
              <a:gd name="T99" fmla="*/ 16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84" h="100">
                <a:moveTo>
                  <a:pt x="304" y="78"/>
                </a:moveTo>
                <a:cubicBezTo>
                  <a:pt x="288" y="78"/>
                  <a:pt x="288" y="78"/>
                  <a:pt x="288" y="78"/>
                </a:cubicBezTo>
                <a:cubicBezTo>
                  <a:pt x="288" y="22"/>
                  <a:pt x="288" y="22"/>
                  <a:pt x="288" y="22"/>
                </a:cubicBezTo>
                <a:cubicBezTo>
                  <a:pt x="304" y="22"/>
                  <a:pt x="304" y="22"/>
                  <a:pt x="304" y="22"/>
                </a:cubicBezTo>
                <a:lnTo>
                  <a:pt x="304" y="78"/>
                </a:lnTo>
                <a:close/>
                <a:moveTo>
                  <a:pt x="331" y="22"/>
                </a:moveTo>
                <a:cubicBezTo>
                  <a:pt x="315" y="22"/>
                  <a:pt x="315" y="22"/>
                  <a:pt x="315" y="22"/>
                </a:cubicBezTo>
                <a:cubicBezTo>
                  <a:pt x="315" y="78"/>
                  <a:pt x="315" y="78"/>
                  <a:pt x="315" y="78"/>
                </a:cubicBezTo>
                <a:cubicBezTo>
                  <a:pt x="331" y="78"/>
                  <a:pt x="331" y="78"/>
                  <a:pt x="331" y="78"/>
                </a:cubicBezTo>
                <a:lnTo>
                  <a:pt x="331" y="22"/>
                </a:lnTo>
                <a:close/>
                <a:moveTo>
                  <a:pt x="358" y="22"/>
                </a:moveTo>
                <a:cubicBezTo>
                  <a:pt x="342" y="22"/>
                  <a:pt x="342" y="22"/>
                  <a:pt x="342" y="22"/>
                </a:cubicBezTo>
                <a:cubicBezTo>
                  <a:pt x="342" y="78"/>
                  <a:pt x="342" y="78"/>
                  <a:pt x="342" y="78"/>
                </a:cubicBezTo>
                <a:cubicBezTo>
                  <a:pt x="358" y="78"/>
                  <a:pt x="358" y="78"/>
                  <a:pt x="358" y="78"/>
                </a:cubicBezTo>
                <a:lnTo>
                  <a:pt x="358" y="22"/>
                </a:lnTo>
                <a:close/>
                <a:moveTo>
                  <a:pt x="42" y="22"/>
                </a:moveTo>
                <a:cubicBezTo>
                  <a:pt x="26" y="22"/>
                  <a:pt x="26" y="22"/>
                  <a:pt x="26" y="22"/>
                </a:cubicBezTo>
                <a:cubicBezTo>
                  <a:pt x="26" y="78"/>
                  <a:pt x="26" y="78"/>
                  <a:pt x="26" y="78"/>
                </a:cubicBezTo>
                <a:cubicBezTo>
                  <a:pt x="42" y="78"/>
                  <a:pt x="42" y="78"/>
                  <a:pt x="42" y="78"/>
                </a:cubicBezTo>
                <a:lnTo>
                  <a:pt x="42" y="22"/>
                </a:lnTo>
                <a:close/>
                <a:moveTo>
                  <a:pt x="69" y="22"/>
                </a:moveTo>
                <a:cubicBezTo>
                  <a:pt x="53" y="22"/>
                  <a:pt x="53" y="22"/>
                  <a:pt x="53" y="22"/>
                </a:cubicBezTo>
                <a:cubicBezTo>
                  <a:pt x="53" y="78"/>
                  <a:pt x="53" y="78"/>
                  <a:pt x="53" y="78"/>
                </a:cubicBezTo>
                <a:cubicBezTo>
                  <a:pt x="69" y="78"/>
                  <a:pt x="69" y="78"/>
                  <a:pt x="69" y="78"/>
                </a:cubicBezTo>
                <a:lnTo>
                  <a:pt x="69" y="22"/>
                </a:lnTo>
                <a:close/>
                <a:moveTo>
                  <a:pt x="97" y="22"/>
                </a:moveTo>
                <a:cubicBezTo>
                  <a:pt x="81" y="22"/>
                  <a:pt x="81" y="22"/>
                  <a:pt x="81" y="22"/>
                </a:cubicBezTo>
                <a:cubicBezTo>
                  <a:pt x="81" y="78"/>
                  <a:pt x="81" y="78"/>
                  <a:pt x="81" y="78"/>
                </a:cubicBezTo>
                <a:cubicBezTo>
                  <a:pt x="97" y="78"/>
                  <a:pt x="97" y="78"/>
                  <a:pt x="97" y="78"/>
                </a:cubicBezTo>
                <a:lnTo>
                  <a:pt x="97" y="22"/>
                </a:lnTo>
                <a:close/>
                <a:moveTo>
                  <a:pt x="163" y="50"/>
                </a:moveTo>
                <a:cubicBezTo>
                  <a:pt x="163" y="34"/>
                  <a:pt x="176" y="21"/>
                  <a:pt x="192" y="21"/>
                </a:cubicBezTo>
                <a:cubicBezTo>
                  <a:pt x="208" y="21"/>
                  <a:pt x="221" y="34"/>
                  <a:pt x="221" y="50"/>
                </a:cubicBezTo>
                <a:cubicBezTo>
                  <a:pt x="221" y="66"/>
                  <a:pt x="208" y="79"/>
                  <a:pt x="192" y="79"/>
                </a:cubicBezTo>
                <a:cubicBezTo>
                  <a:pt x="176" y="79"/>
                  <a:pt x="163" y="66"/>
                  <a:pt x="163" y="50"/>
                </a:cubicBezTo>
                <a:close/>
                <a:moveTo>
                  <a:pt x="179" y="50"/>
                </a:moveTo>
                <a:cubicBezTo>
                  <a:pt x="179" y="57"/>
                  <a:pt x="185" y="63"/>
                  <a:pt x="192" y="63"/>
                </a:cubicBezTo>
                <a:cubicBezTo>
                  <a:pt x="199" y="63"/>
                  <a:pt x="205" y="57"/>
                  <a:pt x="205" y="50"/>
                </a:cubicBezTo>
                <a:cubicBezTo>
                  <a:pt x="205" y="43"/>
                  <a:pt x="199" y="37"/>
                  <a:pt x="192" y="37"/>
                </a:cubicBezTo>
                <a:cubicBezTo>
                  <a:pt x="185" y="37"/>
                  <a:pt x="179" y="43"/>
                  <a:pt x="179" y="50"/>
                </a:cubicBezTo>
                <a:close/>
                <a:moveTo>
                  <a:pt x="384" y="0"/>
                </a:moveTo>
                <a:cubicBezTo>
                  <a:pt x="384" y="100"/>
                  <a:pt x="384" y="100"/>
                  <a:pt x="384" y="100"/>
                </a:cubicBezTo>
                <a:cubicBezTo>
                  <a:pt x="0" y="100"/>
                  <a:pt x="0" y="100"/>
                  <a:pt x="0" y="100"/>
                </a:cubicBezTo>
                <a:cubicBezTo>
                  <a:pt x="0" y="0"/>
                  <a:pt x="0" y="0"/>
                  <a:pt x="0" y="0"/>
                </a:cubicBezTo>
                <a:lnTo>
                  <a:pt x="384" y="0"/>
                </a:lnTo>
                <a:close/>
                <a:moveTo>
                  <a:pt x="368" y="16"/>
                </a:moveTo>
                <a:cubicBezTo>
                  <a:pt x="16" y="16"/>
                  <a:pt x="16" y="16"/>
                  <a:pt x="16" y="16"/>
                </a:cubicBezTo>
                <a:cubicBezTo>
                  <a:pt x="16" y="84"/>
                  <a:pt x="16" y="84"/>
                  <a:pt x="16" y="84"/>
                </a:cubicBezTo>
                <a:cubicBezTo>
                  <a:pt x="368" y="84"/>
                  <a:pt x="368" y="84"/>
                  <a:pt x="368" y="84"/>
                </a:cubicBezTo>
                <a:lnTo>
                  <a:pt x="368" y="1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5" name="Rectangle 24">
            <a:extLst>
              <a:ext uri="{FF2B5EF4-FFF2-40B4-BE49-F238E27FC236}">
                <a16:creationId xmlns:a16="http://schemas.microsoft.com/office/drawing/2014/main" id="{8A3002F6-52A0-B749-AE14-548297CAE271}"/>
              </a:ext>
            </a:extLst>
          </p:cNvPr>
          <p:cNvSpPr/>
          <p:nvPr/>
        </p:nvSpPr>
        <p:spPr>
          <a:xfrm>
            <a:off x="3808589" y="5128243"/>
            <a:ext cx="682752" cy="261610"/>
          </a:xfrm>
          <a:prstGeom prst="rect">
            <a:avLst/>
          </a:prstGeom>
        </p:spPr>
        <p:txBody>
          <a:bodyPr wrap="square">
            <a:spAutoFit/>
          </a:bodyPr>
          <a:lstStyle/>
          <a:p>
            <a:pPr algn="ctr"/>
            <a:r>
              <a:rPr lang="en-US" sz="1100" b="1">
                <a:latin typeface="Metropolis" pitchFamily="2" charset="77"/>
              </a:rPr>
              <a:t>ESX01</a:t>
            </a:r>
            <a:endParaRPr lang="en-GB" sz="1100" b="1">
              <a:latin typeface="Metropolis" pitchFamily="2" charset="77"/>
            </a:endParaRPr>
          </a:p>
        </p:txBody>
      </p:sp>
      <p:sp>
        <p:nvSpPr>
          <p:cNvPr id="27" name="Freeform 86">
            <a:extLst>
              <a:ext uri="{FF2B5EF4-FFF2-40B4-BE49-F238E27FC236}">
                <a16:creationId xmlns:a16="http://schemas.microsoft.com/office/drawing/2014/main" id="{020D5C9E-9F8B-5140-9006-37417E498E43}"/>
              </a:ext>
            </a:extLst>
          </p:cNvPr>
          <p:cNvSpPr>
            <a:spLocks noChangeAspect="1" noEditPoints="1"/>
          </p:cNvSpPr>
          <p:nvPr/>
        </p:nvSpPr>
        <p:spPr bwMode="auto">
          <a:xfrm>
            <a:off x="4797201" y="4866802"/>
            <a:ext cx="1096166" cy="286561"/>
          </a:xfrm>
          <a:custGeom>
            <a:avLst/>
            <a:gdLst>
              <a:gd name="T0" fmla="*/ 304 w 384"/>
              <a:gd name="T1" fmla="*/ 78 h 100"/>
              <a:gd name="T2" fmla="*/ 288 w 384"/>
              <a:gd name="T3" fmla="*/ 78 h 100"/>
              <a:gd name="T4" fmla="*/ 288 w 384"/>
              <a:gd name="T5" fmla="*/ 22 h 100"/>
              <a:gd name="T6" fmla="*/ 304 w 384"/>
              <a:gd name="T7" fmla="*/ 22 h 100"/>
              <a:gd name="T8" fmla="*/ 304 w 384"/>
              <a:gd name="T9" fmla="*/ 78 h 100"/>
              <a:gd name="T10" fmla="*/ 331 w 384"/>
              <a:gd name="T11" fmla="*/ 22 h 100"/>
              <a:gd name="T12" fmla="*/ 315 w 384"/>
              <a:gd name="T13" fmla="*/ 22 h 100"/>
              <a:gd name="T14" fmla="*/ 315 w 384"/>
              <a:gd name="T15" fmla="*/ 78 h 100"/>
              <a:gd name="T16" fmla="*/ 331 w 384"/>
              <a:gd name="T17" fmla="*/ 78 h 100"/>
              <a:gd name="T18" fmla="*/ 331 w 384"/>
              <a:gd name="T19" fmla="*/ 22 h 100"/>
              <a:gd name="T20" fmla="*/ 358 w 384"/>
              <a:gd name="T21" fmla="*/ 22 h 100"/>
              <a:gd name="T22" fmla="*/ 342 w 384"/>
              <a:gd name="T23" fmla="*/ 22 h 100"/>
              <a:gd name="T24" fmla="*/ 342 w 384"/>
              <a:gd name="T25" fmla="*/ 78 h 100"/>
              <a:gd name="T26" fmla="*/ 358 w 384"/>
              <a:gd name="T27" fmla="*/ 78 h 100"/>
              <a:gd name="T28" fmla="*/ 358 w 384"/>
              <a:gd name="T29" fmla="*/ 22 h 100"/>
              <a:gd name="T30" fmla="*/ 42 w 384"/>
              <a:gd name="T31" fmla="*/ 22 h 100"/>
              <a:gd name="T32" fmla="*/ 26 w 384"/>
              <a:gd name="T33" fmla="*/ 22 h 100"/>
              <a:gd name="T34" fmla="*/ 26 w 384"/>
              <a:gd name="T35" fmla="*/ 78 h 100"/>
              <a:gd name="T36" fmla="*/ 42 w 384"/>
              <a:gd name="T37" fmla="*/ 78 h 100"/>
              <a:gd name="T38" fmla="*/ 42 w 384"/>
              <a:gd name="T39" fmla="*/ 22 h 100"/>
              <a:gd name="T40" fmla="*/ 69 w 384"/>
              <a:gd name="T41" fmla="*/ 22 h 100"/>
              <a:gd name="T42" fmla="*/ 53 w 384"/>
              <a:gd name="T43" fmla="*/ 22 h 100"/>
              <a:gd name="T44" fmla="*/ 53 w 384"/>
              <a:gd name="T45" fmla="*/ 78 h 100"/>
              <a:gd name="T46" fmla="*/ 69 w 384"/>
              <a:gd name="T47" fmla="*/ 78 h 100"/>
              <a:gd name="T48" fmla="*/ 69 w 384"/>
              <a:gd name="T49" fmla="*/ 22 h 100"/>
              <a:gd name="T50" fmla="*/ 97 w 384"/>
              <a:gd name="T51" fmla="*/ 22 h 100"/>
              <a:gd name="T52" fmla="*/ 81 w 384"/>
              <a:gd name="T53" fmla="*/ 22 h 100"/>
              <a:gd name="T54" fmla="*/ 81 w 384"/>
              <a:gd name="T55" fmla="*/ 78 h 100"/>
              <a:gd name="T56" fmla="*/ 97 w 384"/>
              <a:gd name="T57" fmla="*/ 78 h 100"/>
              <a:gd name="T58" fmla="*/ 97 w 384"/>
              <a:gd name="T59" fmla="*/ 22 h 100"/>
              <a:gd name="T60" fmla="*/ 163 w 384"/>
              <a:gd name="T61" fmla="*/ 50 h 100"/>
              <a:gd name="T62" fmla="*/ 192 w 384"/>
              <a:gd name="T63" fmla="*/ 21 h 100"/>
              <a:gd name="T64" fmla="*/ 221 w 384"/>
              <a:gd name="T65" fmla="*/ 50 h 100"/>
              <a:gd name="T66" fmla="*/ 192 w 384"/>
              <a:gd name="T67" fmla="*/ 79 h 100"/>
              <a:gd name="T68" fmla="*/ 163 w 384"/>
              <a:gd name="T69" fmla="*/ 50 h 100"/>
              <a:gd name="T70" fmla="*/ 179 w 384"/>
              <a:gd name="T71" fmla="*/ 50 h 100"/>
              <a:gd name="T72" fmla="*/ 192 w 384"/>
              <a:gd name="T73" fmla="*/ 63 h 100"/>
              <a:gd name="T74" fmla="*/ 205 w 384"/>
              <a:gd name="T75" fmla="*/ 50 h 100"/>
              <a:gd name="T76" fmla="*/ 192 w 384"/>
              <a:gd name="T77" fmla="*/ 37 h 100"/>
              <a:gd name="T78" fmla="*/ 179 w 384"/>
              <a:gd name="T79" fmla="*/ 50 h 100"/>
              <a:gd name="T80" fmla="*/ 384 w 384"/>
              <a:gd name="T81" fmla="*/ 0 h 100"/>
              <a:gd name="T82" fmla="*/ 384 w 384"/>
              <a:gd name="T83" fmla="*/ 100 h 100"/>
              <a:gd name="T84" fmla="*/ 0 w 384"/>
              <a:gd name="T85" fmla="*/ 100 h 100"/>
              <a:gd name="T86" fmla="*/ 0 w 384"/>
              <a:gd name="T87" fmla="*/ 0 h 100"/>
              <a:gd name="T88" fmla="*/ 384 w 384"/>
              <a:gd name="T89" fmla="*/ 0 h 100"/>
              <a:gd name="T90" fmla="*/ 368 w 384"/>
              <a:gd name="T91" fmla="*/ 16 h 100"/>
              <a:gd name="T92" fmla="*/ 16 w 384"/>
              <a:gd name="T93" fmla="*/ 16 h 100"/>
              <a:gd name="T94" fmla="*/ 16 w 384"/>
              <a:gd name="T95" fmla="*/ 84 h 100"/>
              <a:gd name="T96" fmla="*/ 368 w 384"/>
              <a:gd name="T97" fmla="*/ 84 h 100"/>
              <a:gd name="T98" fmla="*/ 368 w 384"/>
              <a:gd name="T99" fmla="*/ 16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84" h="100">
                <a:moveTo>
                  <a:pt x="304" y="78"/>
                </a:moveTo>
                <a:cubicBezTo>
                  <a:pt x="288" y="78"/>
                  <a:pt x="288" y="78"/>
                  <a:pt x="288" y="78"/>
                </a:cubicBezTo>
                <a:cubicBezTo>
                  <a:pt x="288" y="22"/>
                  <a:pt x="288" y="22"/>
                  <a:pt x="288" y="22"/>
                </a:cubicBezTo>
                <a:cubicBezTo>
                  <a:pt x="304" y="22"/>
                  <a:pt x="304" y="22"/>
                  <a:pt x="304" y="22"/>
                </a:cubicBezTo>
                <a:lnTo>
                  <a:pt x="304" y="78"/>
                </a:lnTo>
                <a:close/>
                <a:moveTo>
                  <a:pt x="331" y="22"/>
                </a:moveTo>
                <a:cubicBezTo>
                  <a:pt x="315" y="22"/>
                  <a:pt x="315" y="22"/>
                  <a:pt x="315" y="22"/>
                </a:cubicBezTo>
                <a:cubicBezTo>
                  <a:pt x="315" y="78"/>
                  <a:pt x="315" y="78"/>
                  <a:pt x="315" y="78"/>
                </a:cubicBezTo>
                <a:cubicBezTo>
                  <a:pt x="331" y="78"/>
                  <a:pt x="331" y="78"/>
                  <a:pt x="331" y="78"/>
                </a:cubicBezTo>
                <a:lnTo>
                  <a:pt x="331" y="22"/>
                </a:lnTo>
                <a:close/>
                <a:moveTo>
                  <a:pt x="358" y="22"/>
                </a:moveTo>
                <a:cubicBezTo>
                  <a:pt x="342" y="22"/>
                  <a:pt x="342" y="22"/>
                  <a:pt x="342" y="22"/>
                </a:cubicBezTo>
                <a:cubicBezTo>
                  <a:pt x="342" y="78"/>
                  <a:pt x="342" y="78"/>
                  <a:pt x="342" y="78"/>
                </a:cubicBezTo>
                <a:cubicBezTo>
                  <a:pt x="358" y="78"/>
                  <a:pt x="358" y="78"/>
                  <a:pt x="358" y="78"/>
                </a:cubicBezTo>
                <a:lnTo>
                  <a:pt x="358" y="22"/>
                </a:lnTo>
                <a:close/>
                <a:moveTo>
                  <a:pt x="42" y="22"/>
                </a:moveTo>
                <a:cubicBezTo>
                  <a:pt x="26" y="22"/>
                  <a:pt x="26" y="22"/>
                  <a:pt x="26" y="22"/>
                </a:cubicBezTo>
                <a:cubicBezTo>
                  <a:pt x="26" y="78"/>
                  <a:pt x="26" y="78"/>
                  <a:pt x="26" y="78"/>
                </a:cubicBezTo>
                <a:cubicBezTo>
                  <a:pt x="42" y="78"/>
                  <a:pt x="42" y="78"/>
                  <a:pt x="42" y="78"/>
                </a:cubicBezTo>
                <a:lnTo>
                  <a:pt x="42" y="22"/>
                </a:lnTo>
                <a:close/>
                <a:moveTo>
                  <a:pt x="69" y="22"/>
                </a:moveTo>
                <a:cubicBezTo>
                  <a:pt x="53" y="22"/>
                  <a:pt x="53" y="22"/>
                  <a:pt x="53" y="22"/>
                </a:cubicBezTo>
                <a:cubicBezTo>
                  <a:pt x="53" y="78"/>
                  <a:pt x="53" y="78"/>
                  <a:pt x="53" y="78"/>
                </a:cubicBezTo>
                <a:cubicBezTo>
                  <a:pt x="69" y="78"/>
                  <a:pt x="69" y="78"/>
                  <a:pt x="69" y="78"/>
                </a:cubicBezTo>
                <a:lnTo>
                  <a:pt x="69" y="22"/>
                </a:lnTo>
                <a:close/>
                <a:moveTo>
                  <a:pt x="97" y="22"/>
                </a:moveTo>
                <a:cubicBezTo>
                  <a:pt x="81" y="22"/>
                  <a:pt x="81" y="22"/>
                  <a:pt x="81" y="22"/>
                </a:cubicBezTo>
                <a:cubicBezTo>
                  <a:pt x="81" y="78"/>
                  <a:pt x="81" y="78"/>
                  <a:pt x="81" y="78"/>
                </a:cubicBezTo>
                <a:cubicBezTo>
                  <a:pt x="97" y="78"/>
                  <a:pt x="97" y="78"/>
                  <a:pt x="97" y="78"/>
                </a:cubicBezTo>
                <a:lnTo>
                  <a:pt x="97" y="22"/>
                </a:lnTo>
                <a:close/>
                <a:moveTo>
                  <a:pt x="163" y="50"/>
                </a:moveTo>
                <a:cubicBezTo>
                  <a:pt x="163" y="34"/>
                  <a:pt x="176" y="21"/>
                  <a:pt x="192" y="21"/>
                </a:cubicBezTo>
                <a:cubicBezTo>
                  <a:pt x="208" y="21"/>
                  <a:pt x="221" y="34"/>
                  <a:pt x="221" y="50"/>
                </a:cubicBezTo>
                <a:cubicBezTo>
                  <a:pt x="221" y="66"/>
                  <a:pt x="208" y="79"/>
                  <a:pt x="192" y="79"/>
                </a:cubicBezTo>
                <a:cubicBezTo>
                  <a:pt x="176" y="79"/>
                  <a:pt x="163" y="66"/>
                  <a:pt x="163" y="50"/>
                </a:cubicBezTo>
                <a:close/>
                <a:moveTo>
                  <a:pt x="179" y="50"/>
                </a:moveTo>
                <a:cubicBezTo>
                  <a:pt x="179" y="57"/>
                  <a:pt x="185" y="63"/>
                  <a:pt x="192" y="63"/>
                </a:cubicBezTo>
                <a:cubicBezTo>
                  <a:pt x="199" y="63"/>
                  <a:pt x="205" y="57"/>
                  <a:pt x="205" y="50"/>
                </a:cubicBezTo>
                <a:cubicBezTo>
                  <a:pt x="205" y="43"/>
                  <a:pt x="199" y="37"/>
                  <a:pt x="192" y="37"/>
                </a:cubicBezTo>
                <a:cubicBezTo>
                  <a:pt x="185" y="37"/>
                  <a:pt x="179" y="43"/>
                  <a:pt x="179" y="50"/>
                </a:cubicBezTo>
                <a:close/>
                <a:moveTo>
                  <a:pt x="384" y="0"/>
                </a:moveTo>
                <a:cubicBezTo>
                  <a:pt x="384" y="100"/>
                  <a:pt x="384" y="100"/>
                  <a:pt x="384" y="100"/>
                </a:cubicBezTo>
                <a:cubicBezTo>
                  <a:pt x="0" y="100"/>
                  <a:pt x="0" y="100"/>
                  <a:pt x="0" y="100"/>
                </a:cubicBezTo>
                <a:cubicBezTo>
                  <a:pt x="0" y="0"/>
                  <a:pt x="0" y="0"/>
                  <a:pt x="0" y="0"/>
                </a:cubicBezTo>
                <a:lnTo>
                  <a:pt x="384" y="0"/>
                </a:lnTo>
                <a:close/>
                <a:moveTo>
                  <a:pt x="368" y="16"/>
                </a:moveTo>
                <a:cubicBezTo>
                  <a:pt x="16" y="16"/>
                  <a:pt x="16" y="16"/>
                  <a:pt x="16" y="16"/>
                </a:cubicBezTo>
                <a:cubicBezTo>
                  <a:pt x="16" y="84"/>
                  <a:pt x="16" y="84"/>
                  <a:pt x="16" y="84"/>
                </a:cubicBezTo>
                <a:cubicBezTo>
                  <a:pt x="368" y="84"/>
                  <a:pt x="368" y="84"/>
                  <a:pt x="368" y="84"/>
                </a:cubicBezTo>
                <a:lnTo>
                  <a:pt x="368" y="1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8" name="Rectangle 37">
            <a:extLst>
              <a:ext uri="{FF2B5EF4-FFF2-40B4-BE49-F238E27FC236}">
                <a16:creationId xmlns:a16="http://schemas.microsoft.com/office/drawing/2014/main" id="{16777FF8-349E-0E47-B0AF-3167D24793C8}"/>
              </a:ext>
            </a:extLst>
          </p:cNvPr>
          <p:cNvSpPr/>
          <p:nvPr/>
        </p:nvSpPr>
        <p:spPr>
          <a:xfrm>
            <a:off x="5008712" y="5128243"/>
            <a:ext cx="682752" cy="261610"/>
          </a:xfrm>
          <a:prstGeom prst="rect">
            <a:avLst/>
          </a:prstGeom>
        </p:spPr>
        <p:txBody>
          <a:bodyPr wrap="square">
            <a:spAutoFit/>
          </a:bodyPr>
          <a:lstStyle/>
          <a:p>
            <a:pPr algn="ctr"/>
            <a:r>
              <a:rPr lang="en-US" sz="1100" b="1">
                <a:latin typeface="Metropolis" pitchFamily="2" charset="77"/>
              </a:rPr>
              <a:t>ESX02</a:t>
            </a:r>
            <a:endParaRPr lang="en-GB" sz="1100" b="1">
              <a:latin typeface="Metropolis" pitchFamily="2" charset="77"/>
            </a:endParaRPr>
          </a:p>
        </p:txBody>
      </p:sp>
      <p:sp>
        <p:nvSpPr>
          <p:cNvPr id="45" name="Rectangle 44">
            <a:extLst>
              <a:ext uri="{FF2B5EF4-FFF2-40B4-BE49-F238E27FC236}">
                <a16:creationId xmlns:a16="http://schemas.microsoft.com/office/drawing/2014/main" id="{87375656-442D-7C45-A344-CC164DFDDC95}"/>
              </a:ext>
            </a:extLst>
          </p:cNvPr>
          <p:cNvSpPr/>
          <p:nvPr/>
        </p:nvSpPr>
        <p:spPr>
          <a:xfrm>
            <a:off x="3550034" y="5446593"/>
            <a:ext cx="2230230" cy="261610"/>
          </a:xfrm>
          <a:prstGeom prst="rect">
            <a:avLst/>
          </a:prstGeom>
        </p:spPr>
        <p:txBody>
          <a:bodyPr wrap="square">
            <a:spAutoFit/>
          </a:bodyPr>
          <a:lstStyle/>
          <a:p>
            <a:pPr algn="r"/>
            <a:r>
              <a:rPr lang="en-US" sz="1100" b="1">
                <a:solidFill>
                  <a:schemeClr val="tx2"/>
                </a:solidFill>
                <a:latin typeface="+mj-lt"/>
                <a:ea typeface="Avenir Book" charset="0"/>
                <a:cs typeface="Avenir Book" charset="0"/>
              </a:rPr>
              <a:t>Management/Edge Cluster</a:t>
            </a:r>
          </a:p>
        </p:txBody>
      </p:sp>
      <p:sp>
        <p:nvSpPr>
          <p:cNvPr id="53" name="Freeform 86">
            <a:extLst>
              <a:ext uri="{FF2B5EF4-FFF2-40B4-BE49-F238E27FC236}">
                <a16:creationId xmlns:a16="http://schemas.microsoft.com/office/drawing/2014/main" id="{39649726-E315-AD46-BBFB-0DEC148591F3}"/>
              </a:ext>
            </a:extLst>
          </p:cNvPr>
          <p:cNvSpPr>
            <a:spLocks noChangeAspect="1" noEditPoints="1"/>
          </p:cNvSpPr>
          <p:nvPr/>
        </p:nvSpPr>
        <p:spPr bwMode="auto">
          <a:xfrm>
            <a:off x="6504728" y="4866802"/>
            <a:ext cx="1096166" cy="286561"/>
          </a:xfrm>
          <a:custGeom>
            <a:avLst/>
            <a:gdLst>
              <a:gd name="T0" fmla="*/ 304 w 384"/>
              <a:gd name="T1" fmla="*/ 78 h 100"/>
              <a:gd name="T2" fmla="*/ 288 w 384"/>
              <a:gd name="T3" fmla="*/ 78 h 100"/>
              <a:gd name="T4" fmla="*/ 288 w 384"/>
              <a:gd name="T5" fmla="*/ 22 h 100"/>
              <a:gd name="T6" fmla="*/ 304 w 384"/>
              <a:gd name="T7" fmla="*/ 22 h 100"/>
              <a:gd name="T8" fmla="*/ 304 w 384"/>
              <a:gd name="T9" fmla="*/ 78 h 100"/>
              <a:gd name="T10" fmla="*/ 331 w 384"/>
              <a:gd name="T11" fmla="*/ 22 h 100"/>
              <a:gd name="T12" fmla="*/ 315 w 384"/>
              <a:gd name="T13" fmla="*/ 22 h 100"/>
              <a:gd name="T14" fmla="*/ 315 w 384"/>
              <a:gd name="T15" fmla="*/ 78 h 100"/>
              <a:gd name="T16" fmla="*/ 331 w 384"/>
              <a:gd name="T17" fmla="*/ 78 h 100"/>
              <a:gd name="T18" fmla="*/ 331 w 384"/>
              <a:gd name="T19" fmla="*/ 22 h 100"/>
              <a:gd name="T20" fmla="*/ 358 w 384"/>
              <a:gd name="T21" fmla="*/ 22 h 100"/>
              <a:gd name="T22" fmla="*/ 342 w 384"/>
              <a:gd name="T23" fmla="*/ 22 h 100"/>
              <a:gd name="T24" fmla="*/ 342 w 384"/>
              <a:gd name="T25" fmla="*/ 78 h 100"/>
              <a:gd name="T26" fmla="*/ 358 w 384"/>
              <a:gd name="T27" fmla="*/ 78 h 100"/>
              <a:gd name="T28" fmla="*/ 358 w 384"/>
              <a:gd name="T29" fmla="*/ 22 h 100"/>
              <a:gd name="T30" fmla="*/ 42 w 384"/>
              <a:gd name="T31" fmla="*/ 22 h 100"/>
              <a:gd name="T32" fmla="*/ 26 w 384"/>
              <a:gd name="T33" fmla="*/ 22 h 100"/>
              <a:gd name="T34" fmla="*/ 26 w 384"/>
              <a:gd name="T35" fmla="*/ 78 h 100"/>
              <a:gd name="T36" fmla="*/ 42 w 384"/>
              <a:gd name="T37" fmla="*/ 78 h 100"/>
              <a:gd name="T38" fmla="*/ 42 w 384"/>
              <a:gd name="T39" fmla="*/ 22 h 100"/>
              <a:gd name="T40" fmla="*/ 69 w 384"/>
              <a:gd name="T41" fmla="*/ 22 h 100"/>
              <a:gd name="T42" fmla="*/ 53 w 384"/>
              <a:gd name="T43" fmla="*/ 22 h 100"/>
              <a:gd name="T44" fmla="*/ 53 w 384"/>
              <a:gd name="T45" fmla="*/ 78 h 100"/>
              <a:gd name="T46" fmla="*/ 69 w 384"/>
              <a:gd name="T47" fmla="*/ 78 h 100"/>
              <a:gd name="T48" fmla="*/ 69 w 384"/>
              <a:gd name="T49" fmla="*/ 22 h 100"/>
              <a:gd name="T50" fmla="*/ 97 w 384"/>
              <a:gd name="T51" fmla="*/ 22 h 100"/>
              <a:gd name="T52" fmla="*/ 81 w 384"/>
              <a:gd name="T53" fmla="*/ 22 h 100"/>
              <a:gd name="T54" fmla="*/ 81 w 384"/>
              <a:gd name="T55" fmla="*/ 78 h 100"/>
              <a:gd name="T56" fmla="*/ 97 w 384"/>
              <a:gd name="T57" fmla="*/ 78 h 100"/>
              <a:gd name="T58" fmla="*/ 97 w 384"/>
              <a:gd name="T59" fmla="*/ 22 h 100"/>
              <a:gd name="T60" fmla="*/ 163 w 384"/>
              <a:gd name="T61" fmla="*/ 50 h 100"/>
              <a:gd name="T62" fmla="*/ 192 w 384"/>
              <a:gd name="T63" fmla="*/ 21 h 100"/>
              <a:gd name="T64" fmla="*/ 221 w 384"/>
              <a:gd name="T65" fmla="*/ 50 h 100"/>
              <a:gd name="T66" fmla="*/ 192 w 384"/>
              <a:gd name="T67" fmla="*/ 79 h 100"/>
              <a:gd name="T68" fmla="*/ 163 w 384"/>
              <a:gd name="T69" fmla="*/ 50 h 100"/>
              <a:gd name="T70" fmla="*/ 179 w 384"/>
              <a:gd name="T71" fmla="*/ 50 h 100"/>
              <a:gd name="T72" fmla="*/ 192 w 384"/>
              <a:gd name="T73" fmla="*/ 63 h 100"/>
              <a:gd name="T74" fmla="*/ 205 w 384"/>
              <a:gd name="T75" fmla="*/ 50 h 100"/>
              <a:gd name="T76" fmla="*/ 192 w 384"/>
              <a:gd name="T77" fmla="*/ 37 h 100"/>
              <a:gd name="T78" fmla="*/ 179 w 384"/>
              <a:gd name="T79" fmla="*/ 50 h 100"/>
              <a:gd name="T80" fmla="*/ 384 w 384"/>
              <a:gd name="T81" fmla="*/ 0 h 100"/>
              <a:gd name="T82" fmla="*/ 384 w 384"/>
              <a:gd name="T83" fmla="*/ 100 h 100"/>
              <a:gd name="T84" fmla="*/ 0 w 384"/>
              <a:gd name="T85" fmla="*/ 100 h 100"/>
              <a:gd name="T86" fmla="*/ 0 w 384"/>
              <a:gd name="T87" fmla="*/ 0 h 100"/>
              <a:gd name="T88" fmla="*/ 384 w 384"/>
              <a:gd name="T89" fmla="*/ 0 h 100"/>
              <a:gd name="T90" fmla="*/ 368 w 384"/>
              <a:gd name="T91" fmla="*/ 16 h 100"/>
              <a:gd name="T92" fmla="*/ 16 w 384"/>
              <a:gd name="T93" fmla="*/ 16 h 100"/>
              <a:gd name="T94" fmla="*/ 16 w 384"/>
              <a:gd name="T95" fmla="*/ 84 h 100"/>
              <a:gd name="T96" fmla="*/ 368 w 384"/>
              <a:gd name="T97" fmla="*/ 84 h 100"/>
              <a:gd name="T98" fmla="*/ 368 w 384"/>
              <a:gd name="T99" fmla="*/ 16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84" h="100">
                <a:moveTo>
                  <a:pt x="304" y="78"/>
                </a:moveTo>
                <a:cubicBezTo>
                  <a:pt x="288" y="78"/>
                  <a:pt x="288" y="78"/>
                  <a:pt x="288" y="78"/>
                </a:cubicBezTo>
                <a:cubicBezTo>
                  <a:pt x="288" y="22"/>
                  <a:pt x="288" y="22"/>
                  <a:pt x="288" y="22"/>
                </a:cubicBezTo>
                <a:cubicBezTo>
                  <a:pt x="304" y="22"/>
                  <a:pt x="304" y="22"/>
                  <a:pt x="304" y="22"/>
                </a:cubicBezTo>
                <a:lnTo>
                  <a:pt x="304" y="78"/>
                </a:lnTo>
                <a:close/>
                <a:moveTo>
                  <a:pt x="331" y="22"/>
                </a:moveTo>
                <a:cubicBezTo>
                  <a:pt x="315" y="22"/>
                  <a:pt x="315" y="22"/>
                  <a:pt x="315" y="22"/>
                </a:cubicBezTo>
                <a:cubicBezTo>
                  <a:pt x="315" y="78"/>
                  <a:pt x="315" y="78"/>
                  <a:pt x="315" y="78"/>
                </a:cubicBezTo>
                <a:cubicBezTo>
                  <a:pt x="331" y="78"/>
                  <a:pt x="331" y="78"/>
                  <a:pt x="331" y="78"/>
                </a:cubicBezTo>
                <a:lnTo>
                  <a:pt x="331" y="22"/>
                </a:lnTo>
                <a:close/>
                <a:moveTo>
                  <a:pt x="358" y="22"/>
                </a:moveTo>
                <a:cubicBezTo>
                  <a:pt x="342" y="22"/>
                  <a:pt x="342" y="22"/>
                  <a:pt x="342" y="22"/>
                </a:cubicBezTo>
                <a:cubicBezTo>
                  <a:pt x="342" y="78"/>
                  <a:pt x="342" y="78"/>
                  <a:pt x="342" y="78"/>
                </a:cubicBezTo>
                <a:cubicBezTo>
                  <a:pt x="358" y="78"/>
                  <a:pt x="358" y="78"/>
                  <a:pt x="358" y="78"/>
                </a:cubicBezTo>
                <a:lnTo>
                  <a:pt x="358" y="22"/>
                </a:lnTo>
                <a:close/>
                <a:moveTo>
                  <a:pt x="42" y="22"/>
                </a:moveTo>
                <a:cubicBezTo>
                  <a:pt x="26" y="22"/>
                  <a:pt x="26" y="22"/>
                  <a:pt x="26" y="22"/>
                </a:cubicBezTo>
                <a:cubicBezTo>
                  <a:pt x="26" y="78"/>
                  <a:pt x="26" y="78"/>
                  <a:pt x="26" y="78"/>
                </a:cubicBezTo>
                <a:cubicBezTo>
                  <a:pt x="42" y="78"/>
                  <a:pt x="42" y="78"/>
                  <a:pt x="42" y="78"/>
                </a:cubicBezTo>
                <a:lnTo>
                  <a:pt x="42" y="22"/>
                </a:lnTo>
                <a:close/>
                <a:moveTo>
                  <a:pt x="69" y="22"/>
                </a:moveTo>
                <a:cubicBezTo>
                  <a:pt x="53" y="22"/>
                  <a:pt x="53" y="22"/>
                  <a:pt x="53" y="22"/>
                </a:cubicBezTo>
                <a:cubicBezTo>
                  <a:pt x="53" y="78"/>
                  <a:pt x="53" y="78"/>
                  <a:pt x="53" y="78"/>
                </a:cubicBezTo>
                <a:cubicBezTo>
                  <a:pt x="69" y="78"/>
                  <a:pt x="69" y="78"/>
                  <a:pt x="69" y="78"/>
                </a:cubicBezTo>
                <a:lnTo>
                  <a:pt x="69" y="22"/>
                </a:lnTo>
                <a:close/>
                <a:moveTo>
                  <a:pt x="97" y="22"/>
                </a:moveTo>
                <a:cubicBezTo>
                  <a:pt x="81" y="22"/>
                  <a:pt x="81" y="22"/>
                  <a:pt x="81" y="22"/>
                </a:cubicBezTo>
                <a:cubicBezTo>
                  <a:pt x="81" y="78"/>
                  <a:pt x="81" y="78"/>
                  <a:pt x="81" y="78"/>
                </a:cubicBezTo>
                <a:cubicBezTo>
                  <a:pt x="97" y="78"/>
                  <a:pt x="97" y="78"/>
                  <a:pt x="97" y="78"/>
                </a:cubicBezTo>
                <a:lnTo>
                  <a:pt x="97" y="22"/>
                </a:lnTo>
                <a:close/>
                <a:moveTo>
                  <a:pt x="163" y="50"/>
                </a:moveTo>
                <a:cubicBezTo>
                  <a:pt x="163" y="34"/>
                  <a:pt x="176" y="21"/>
                  <a:pt x="192" y="21"/>
                </a:cubicBezTo>
                <a:cubicBezTo>
                  <a:pt x="208" y="21"/>
                  <a:pt x="221" y="34"/>
                  <a:pt x="221" y="50"/>
                </a:cubicBezTo>
                <a:cubicBezTo>
                  <a:pt x="221" y="66"/>
                  <a:pt x="208" y="79"/>
                  <a:pt x="192" y="79"/>
                </a:cubicBezTo>
                <a:cubicBezTo>
                  <a:pt x="176" y="79"/>
                  <a:pt x="163" y="66"/>
                  <a:pt x="163" y="50"/>
                </a:cubicBezTo>
                <a:close/>
                <a:moveTo>
                  <a:pt x="179" y="50"/>
                </a:moveTo>
                <a:cubicBezTo>
                  <a:pt x="179" y="57"/>
                  <a:pt x="185" y="63"/>
                  <a:pt x="192" y="63"/>
                </a:cubicBezTo>
                <a:cubicBezTo>
                  <a:pt x="199" y="63"/>
                  <a:pt x="205" y="57"/>
                  <a:pt x="205" y="50"/>
                </a:cubicBezTo>
                <a:cubicBezTo>
                  <a:pt x="205" y="43"/>
                  <a:pt x="199" y="37"/>
                  <a:pt x="192" y="37"/>
                </a:cubicBezTo>
                <a:cubicBezTo>
                  <a:pt x="185" y="37"/>
                  <a:pt x="179" y="43"/>
                  <a:pt x="179" y="50"/>
                </a:cubicBezTo>
                <a:close/>
                <a:moveTo>
                  <a:pt x="384" y="0"/>
                </a:moveTo>
                <a:cubicBezTo>
                  <a:pt x="384" y="100"/>
                  <a:pt x="384" y="100"/>
                  <a:pt x="384" y="100"/>
                </a:cubicBezTo>
                <a:cubicBezTo>
                  <a:pt x="0" y="100"/>
                  <a:pt x="0" y="100"/>
                  <a:pt x="0" y="100"/>
                </a:cubicBezTo>
                <a:cubicBezTo>
                  <a:pt x="0" y="0"/>
                  <a:pt x="0" y="0"/>
                  <a:pt x="0" y="0"/>
                </a:cubicBezTo>
                <a:lnTo>
                  <a:pt x="384" y="0"/>
                </a:lnTo>
                <a:close/>
                <a:moveTo>
                  <a:pt x="368" y="16"/>
                </a:moveTo>
                <a:cubicBezTo>
                  <a:pt x="16" y="16"/>
                  <a:pt x="16" y="16"/>
                  <a:pt x="16" y="16"/>
                </a:cubicBezTo>
                <a:cubicBezTo>
                  <a:pt x="16" y="84"/>
                  <a:pt x="16" y="84"/>
                  <a:pt x="16" y="84"/>
                </a:cubicBezTo>
                <a:cubicBezTo>
                  <a:pt x="368" y="84"/>
                  <a:pt x="368" y="84"/>
                  <a:pt x="368" y="84"/>
                </a:cubicBezTo>
                <a:lnTo>
                  <a:pt x="368" y="1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54" name="Rectangle 53">
            <a:extLst>
              <a:ext uri="{FF2B5EF4-FFF2-40B4-BE49-F238E27FC236}">
                <a16:creationId xmlns:a16="http://schemas.microsoft.com/office/drawing/2014/main" id="{C2225659-D939-F647-9674-6032D7E4105A}"/>
              </a:ext>
            </a:extLst>
          </p:cNvPr>
          <p:cNvSpPr/>
          <p:nvPr/>
        </p:nvSpPr>
        <p:spPr>
          <a:xfrm>
            <a:off x="6702471" y="5128243"/>
            <a:ext cx="682752" cy="261610"/>
          </a:xfrm>
          <a:prstGeom prst="rect">
            <a:avLst/>
          </a:prstGeom>
        </p:spPr>
        <p:txBody>
          <a:bodyPr wrap="square">
            <a:spAutoFit/>
          </a:bodyPr>
          <a:lstStyle/>
          <a:p>
            <a:pPr algn="ctr"/>
            <a:r>
              <a:rPr lang="en-US" sz="1100" b="1">
                <a:latin typeface="Metropolis" pitchFamily="2" charset="77"/>
              </a:rPr>
              <a:t>ESX03</a:t>
            </a:r>
            <a:endParaRPr lang="en-GB" sz="1100" b="1">
              <a:latin typeface="Metropolis" pitchFamily="2" charset="77"/>
            </a:endParaRPr>
          </a:p>
        </p:txBody>
      </p:sp>
      <p:sp>
        <p:nvSpPr>
          <p:cNvPr id="55" name="Freeform 86">
            <a:extLst>
              <a:ext uri="{FF2B5EF4-FFF2-40B4-BE49-F238E27FC236}">
                <a16:creationId xmlns:a16="http://schemas.microsoft.com/office/drawing/2014/main" id="{D19A56A6-4AF2-9A41-8427-AA3254F25310}"/>
              </a:ext>
            </a:extLst>
          </p:cNvPr>
          <p:cNvSpPr>
            <a:spLocks noChangeAspect="1" noEditPoints="1"/>
          </p:cNvSpPr>
          <p:nvPr/>
        </p:nvSpPr>
        <p:spPr bwMode="auto">
          <a:xfrm>
            <a:off x="7691083" y="4866802"/>
            <a:ext cx="1096166" cy="286561"/>
          </a:xfrm>
          <a:custGeom>
            <a:avLst/>
            <a:gdLst>
              <a:gd name="T0" fmla="*/ 304 w 384"/>
              <a:gd name="T1" fmla="*/ 78 h 100"/>
              <a:gd name="T2" fmla="*/ 288 w 384"/>
              <a:gd name="T3" fmla="*/ 78 h 100"/>
              <a:gd name="T4" fmla="*/ 288 w 384"/>
              <a:gd name="T5" fmla="*/ 22 h 100"/>
              <a:gd name="T6" fmla="*/ 304 w 384"/>
              <a:gd name="T7" fmla="*/ 22 h 100"/>
              <a:gd name="T8" fmla="*/ 304 w 384"/>
              <a:gd name="T9" fmla="*/ 78 h 100"/>
              <a:gd name="T10" fmla="*/ 331 w 384"/>
              <a:gd name="T11" fmla="*/ 22 h 100"/>
              <a:gd name="T12" fmla="*/ 315 w 384"/>
              <a:gd name="T13" fmla="*/ 22 h 100"/>
              <a:gd name="T14" fmla="*/ 315 w 384"/>
              <a:gd name="T15" fmla="*/ 78 h 100"/>
              <a:gd name="T16" fmla="*/ 331 w 384"/>
              <a:gd name="T17" fmla="*/ 78 h 100"/>
              <a:gd name="T18" fmla="*/ 331 w 384"/>
              <a:gd name="T19" fmla="*/ 22 h 100"/>
              <a:gd name="T20" fmla="*/ 358 w 384"/>
              <a:gd name="T21" fmla="*/ 22 h 100"/>
              <a:gd name="T22" fmla="*/ 342 w 384"/>
              <a:gd name="T23" fmla="*/ 22 h 100"/>
              <a:gd name="T24" fmla="*/ 342 w 384"/>
              <a:gd name="T25" fmla="*/ 78 h 100"/>
              <a:gd name="T26" fmla="*/ 358 w 384"/>
              <a:gd name="T27" fmla="*/ 78 h 100"/>
              <a:gd name="T28" fmla="*/ 358 w 384"/>
              <a:gd name="T29" fmla="*/ 22 h 100"/>
              <a:gd name="T30" fmla="*/ 42 w 384"/>
              <a:gd name="T31" fmla="*/ 22 h 100"/>
              <a:gd name="T32" fmla="*/ 26 w 384"/>
              <a:gd name="T33" fmla="*/ 22 h 100"/>
              <a:gd name="T34" fmla="*/ 26 w 384"/>
              <a:gd name="T35" fmla="*/ 78 h 100"/>
              <a:gd name="T36" fmla="*/ 42 w 384"/>
              <a:gd name="T37" fmla="*/ 78 h 100"/>
              <a:gd name="T38" fmla="*/ 42 w 384"/>
              <a:gd name="T39" fmla="*/ 22 h 100"/>
              <a:gd name="T40" fmla="*/ 69 w 384"/>
              <a:gd name="T41" fmla="*/ 22 h 100"/>
              <a:gd name="T42" fmla="*/ 53 w 384"/>
              <a:gd name="T43" fmla="*/ 22 h 100"/>
              <a:gd name="T44" fmla="*/ 53 w 384"/>
              <a:gd name="T45" fmla="*/ 78 h 100"/>
              <a:gd name="T46" fmla="*/ 69 w 384"/>
              <a:gd name="T47" fmla="*/ 78 h 100"/>
              <a:gd name="T48" fmla="*/ 69 w 384"/>
              <a:gd name="T49" fmla="*/ 22 h 100"/>
              <a:gd name="T50" fmla="*/ 97 w 384"/>
              <a:gd name="T51" fmla="*/ 22 h 100"/>
              <a:gd name="T52" fmla="*/ 81 w 384"/>
              <a:gd name="T53" fmla="*/ 22 h 100"/>
              <a:gd name="T54" fmla="*/ 81 w 384"/>
              <a:gd name="T55" fmla="*/ 78 h 100"/>
              <a:gd name="T56" fmla="*/ 97 w 384"/>
              <a:gd name="T57" fmla="*/ 78 h 100"/>
              <a:gd name="T58" fmla="*/ 97 w 384"/>
              <a:gd name="T59" fmla="*/ 22 h 100"/>
              <a:gd name="T60" fmla="*/ 163 w 384"/>
              <a:gd name="T61" fmla="*/ 50 h 100"/>
              <a:gd name="T62" fmla="*/ 192 w 384"/>
              <a:gd name="T63" fmla="*/ 21 h 100"/>
              <a:gd name="T64" fmla="*/ 221 w 384"/>
              <a:gd name="T65" fmla="*/ 50 h 100"/>
              <a:gd name="T66" fmla="*/ 192 w 384"/>
              <a:gd name="T67" fmla="*/ 79 h 100"/>
              <a:gd name="T68" fmla="*/ 163 w 384"/>
              <a:gd name="T69" fmla="*/ 50 h 100"/>
              <a:gd name="T70" fmla="*/ 179 w 384"/>
              <a:gd name="T71" fmla="*/ 50 h 100"/>
              <a:gd name="T72" fmla="*/ 192 w 384"/>
              <a:gd name="T73" fmla="*/ 63 h 100"/>
              <a:gd name="T74" fmla="*/ 205 w 384"/>
              <a:gd name="T75" fmla="*/ 50 h 100"/>
              <a:gd name="T76" fmla="*/ 192 w 384"/>
              <a:gd name="T77" fmla="*/ 37 h 100"/>
              <a:gd name="T78" fmla="*/ 179 w 384"/>
              <a:gd name="T79" fmla="*/ 50 h 100"/>
              <a:gd name="T80" fmla="*/ 384 w 384"/>
              <a:gd name="T81" fmla="*/ 0 h 100"/>
              <a:gd name="T82" fmla="*/ 384 w 384"/>
              <a:gd name="T83" fmla="*/ 100 h 100"/>
              <a:gd name="T84" fmla="*/ 0 w 384"/>
              <a:gd name="T85" fmla="*/ 100 h 100"/>
              <a:gd name="T86" fmla="*/ 0 w 384"/>
              <a:gd name="T87" fmla="*/ 0 h 100"/>
              <a:gd name="T88" fmla="*/ 384 w 384"/>
              <a:gd name="T89" fmla="*/ 0 h 100"/>
              <a:gd name="T90" fmla="*/ 368 w 384"/>
              <a:gd name="T91" fmla="*/ 16 h 100"/>
              <a:gd name="T92" fmla="*/ 16 w 384"/>
              <a:gd name="T93" fmla="*/ 16 h 100"/>
              <a:gd name="T94" fmla="*/ 16 w 384"/>
              <a:gd name="T95" fmla="*/ 84 h 100"/>
              <a:gd name="T96" fmla="*/ 368 w 384"/>
              <a:gd name="T97" fmla="*/ 84 h 100"/>
              <a:gd name="T98" fmla="*/ 368 w 384"/>
              <a:gd name="T99" fmla="*/ 16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84" h="100">
                <a:moveTo>
                  <a:pt x="304" y="78"/>
                </a:moveTo>
                <a:cubicBezTo>
                  <a:pt x="288" y="78"/>
                  <a:pt x="288" y="78"/>
                  <a:pt x="288" y="78"/>
                </a:cubicBezTo>
                <a:cubicBezTo>
                  <a:pt x="288" y="22"/>
                  <a:pt x="288" y="22"/>
                  <a:pt x="288" y="22"/>
                </a:cubicBezTo>
                <a:cubicBezTo>
                  <a:pt x="304" y="22"/>
                  <a:pt x="304" y="22"/>
                  <a:pt x="304" y="22"/>
                </a:cubicBezTo>
                <a:lnTo>
                  <a:pt x="304" y="78"/>
                </a:lnTo>
                <a:close/>
                <a:moveTo>
                  <a:pt x="331" y="22"/>
                </a:moveTo>
                <a:cubicBezTo>
                  <a:pt x="315" y="22"/>
                  <a:pt x="315" y="22"/>
                  <a:pt x="315" y="22"/>
                </a:cubicBezTo>
                <a:cubicBezTo>
                  <a:pt x="315" y="78"/>
                  <a:pt x="315" y="78"/>
                  <a:pt x="315" y="78"/>
                </a:cubicBezTo>
                <a:cubicBezTo>
                  <a:pt x="331" y="78"/>
                  <a:pt x="331" y="78"/>
                  <a:pt x="331" y="78"/>
                </a:cubicBezTo>
                <a:lnTo>
                  <a:pt x="331" y="22"/>
                </a:lnTo>
                <a:close/>
                <a:moveTo>
                  <a:pt x="358" y="22"/>
                </a:moveTo>
                <a:cubicBezTo>
                  <a:pt x="342" y="22"/>
                  <a:pt x="342" y="22"/>
                  <a:pt x="342" y="22"/>
                </a:cubicBezTo>
                <a:cubicBezTo>
                  <a:pt x="342" y="78"/>
                  <a:pt x="342" y="78"/>
                  <a:pt x="342" y="78"/>
                </a:cubicBezTo>
                <a:cubicBezTo>
                  <a:pt x="358" y="78"/>
                  <a:pt x="358" y="78"/>
                  <a:pt x="358" y="78"/>
                </a:cubicBezTo>
                <a:lnTo>
                  <a:pt x="358" y="22"/>
                </a:lnTo>
                <a:close/>
                <a:moveTo>
                  <a:pt x="42" y="22"/>
                </a:moveTo>
                <a:cubicBezTo>
                  <a:pt x="26" y="22"/>
                  <a:pt x="26" y="22"/>
                  <a:pt x="26" y="22"/>
                </a:cubicBezTo>
                <a:cubicBezTo>
                  <a:pt x="26" y="78"/>
                  <a:pt x="26" y="78"/>
                  <a:pt x="26" y="78"/>
                </a:cubicBezTo>
                <a:cubicBezTo>
                  <a:pt x="42" y="78"/>
                  <a:pt x="42" y="78"/>
                  <a:pt x="42" y="78"/>
                </a:cubicBezTo>
                <a:lnTo>
                  <a:pt x="42" y="22"/>
                </a:lnTo>
                <a:close/>
                <a:moveTo>
                  <a:pt x="69" y="22"/>
                </a:moveTo>
                <a:cubicBezTo>
                  <a:pt x="53" y="22"/>
                  <a:pt x="53" y="22"/>
                  <a:pt x="53" y="22"/>
                </a:cubicBezTo>
                <a:cubicBezTo>
                  <a:pt x="53" y="78"/>
                  <a:pt x="53" y="78"/>
                  <a:pt x="53" y="78"/>
                </a:cubicBezTo>
                <a:cubicBezTo>
                  <a:pt x="69" y="78"/>
                  <a:pt x="69" y="78"/>
                  <a:pt x="69" y="78"/>
                </a:cubicBezTo>
                <a:lnTo>
                  <a:pt x="69" y="22"/>
                </a:lnTo>
                <a:close/>
                <a:moveTo>
                  <a:pt x="97" y="22"/>
                </a:moveTo>
                <a:cubicBezTo>
                  <a:pt x="81" y="22"/>
                  <a:pt x="81" y="22"/>
                  <a:pt x="81" y="22"/>
                </a:cubicBezTo>
                <a:cubicBezTo>
                  <a:pt x="81" y="78"/>
                  <a:pt x="81" y="78"/>
                  <a:pt x="81" y="78"/>
                </a:cubicBezTo>
                <a:cubicBezTo>
                  <a:pt x="97" y="78"/>
                  <a:pt x="97" y="78"/>
                  <a:pt x="97" y="78"/>
                </a:cubicBezTo>
                <a:lnTo>
                  <a:pt x="97" y="22"/>
                </a:lnTo>
                <a:close/>
                <a:moveTo>
                  <a:pt x="163" y="50"/>
                </a:moveTo>
                <a:cubicBezTo>
                  <a:pt x="163" y="34"/>
                  <a:pt x="176" y="21"/>
                  <a:pt x="192" y="21"/>
                </a:cubicBezTo>
                <a:cubicBezTo>
                  <a:pt x="208" y="21"/>
                  <a:pt x="221" y="34"/>
                  <a:pt x="221" y="50"/>
                </a:cubicBezTo>
                <a:cubicBezTo>
                  <a:pt x="221" y="66"/>
                  <a:pt x="208" y="79"/>
                  <a:pt x="192" y="79"/>
                </a:cubicBezTo>
                <a:cubicBezTo>
                  <a:pt x="176" y="79"/>
                  <a:pt x="163" y="66"/>
                  <a:pt x="163" y="50"/>
                </a:cubicBezTo>
                <a:close/>
                <a:moveTo>
                  <a:pt x="179" y="50"/>
                </a:moveTo>
                <a:cubicBezTo>
                  <a:pt x="179" y="57"/>
                  <a:pt x="185" y="63"/>
                  <a:pt x="192" y="63"/>
                </a:cubicBezTo>
                <a:cubicBezTo>
                  <a:pt x="199" y="63"/>
                  <a:pt x="205" y="57"/>
                  <a:pt x="205" y="50"/>
                </a:cubicBezTo>
                <a:cubicBezTo>
                  <a:pt x="205" y="43"/>
                  <a:pt x="199" y="37"/>
                  <a:pt x="192" y="37"/>
                </a:cubicBezTo>
                <a:cubicBezTo>
                  <a:pt x="185" y="37"/>
                  <a:pt x="179" y="43"/>
                  <a:pt x="179" y="50"/>
                </a:cubicBezTo>
                <a:close/>
                <a:moveTo>
                  <a:pt x="384" y="0"/>
                </a:moveTo>
                <a:cubicBezTo>
                  <a:pt x="384" y="100"/>
                  <a:pt x="384" y="100"/>
                  <a:pt x="384" y="100"/>
                </a:cubicBezTo>
                <a:cubicBezTo>
                  <a:pt x="0" y="100"/>
                  <a:pt x="0" y="100"/>
                  <a:pt x="0" y="100"/>
                </a:cubicBezTo>
                <a:cubicBezTo>
                  <a:pt x="0" y="0"/>
                  <a:pt x="0" y="0"/>
                  <a:pt x="0" y="0"/>
                </a:cubicBezTo>
                <a:lnTo>
                  <a:pt x="384" y="0"/>
                </a:lnTo>
                <a:close/>
                <a:moveTo>
                  <a:pt x="368" y="16"/>
                </a:moveTo>
                <a:cubicBezTo>
                  <a:pt x="16" y="16"/>
                  <a:pt x="16" y="16"/>
                  <a:pt x="16" y="16"/>
                </a:cubicBezTo>
                <a:cubicBezTo>
                  <a:pt x="16" y="84"/>
                  <a:pt x="16" y="84"/>
                  <a:pt x="16" y="84"/>
                </a:cubicBezTo>
                <a:cubicBezTo>
                  <a:pt x="368" y="84"/>
                  <a:pt x="368" y="84"/>
                  <a:pt x="368" y="84"/>
                </a:cubicBezTo>
                <a:lnTo>
                  <a:pt x="368" y="1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57" name="Rectangle 56">
            <a:extLst>
              <a:ext uri="{FF2B5EF4-FFF2-40B4-BE49-F238E27FC236}">
                <a16:creationId xmlns:a16="http://schemas.microsoft.com/office/drawing/2014/main" id="{B1AC8E8B-9C92-1A4B-9743-682C20B590DF}"/>
              </a:ext>
            </a:extLst>
          </p:cNvPr>
          <p:cNvSpPr/>
          <p:nvPr/>
        </p:nvSpPr>
        <p:spPr>
          <a:xfrm>
            <a:off x="7902594" y="5128243"/>
            <a:ext cx="682752" cy="261610"/>
          </a:xfrm>
          <a:prstGeom prst="rect">
            <a:avLst/>
          </a:prstGeom>
        </p:spPr>
        <p:txBody>
          <a:bodyPr wrap="square">
            <a:spAutoFit/>
          </a:bodyPr>
          <a:lstStyle/>
          <a:p>
            <a:pPr algn="ctr"/>
            <a:r>
              <a:rPr lang="en-US" sz="1100" b="1">
                <a:latin typeface="Metropolis" pitchFamily="2" charset="77"/>
              </a:rPr>
              <a:t>ESX04</a:t>
            </a:r>
            <a:endParaRPr lang="en-GB" sz="1100" b="1">
              <a:latin typeface="Metropolis" pitchFamily="2" charset="77"/>
            </a:endParaRPr>
          </a:p>
        </p:txBody>
      </p:sp>
      <p:sp>
        <p:nvSpPr>
          <p:cNvPr id="62" name="Freeform 86">
            <a:extLst>
              <a:ext uri="{FF2B5EF4-FFF2-40B4-BE49-F238E27FC236}">
                <a16:creationId xmlns:a16="http://schemas.microsoft.com/office/drawing/2014/main" id="{E6FE76A5-12D8-0547-831F-AF3F0A5BB94C}"/>
              </a:ext>
            </a:extLst>
          </p:cNvPr>
          <p:cNvSpPr>
            <a:spLocks noChangeAspect="1" noEditPoints="1"/>
          </p:cNvSpPr>
          <p:nvPr/>
        </p:nvSpPr>
        <p:spPr bwMode="auto">
          <a:xfrm>
            <a:off x="9417392" y="4866802"/>
            <a:ext cx="1096166" cy="286561"/>
          </a:xfrm>
          <a:custGeom>
            <a:avLst/>
            <a:gdLst>
              <a:gd name="T0" fmla="*/ 304 w 384"/>
              <a:gd name="T1" fmla="*/ 78 h 100"/>
              <a:gd name="T2" fmla="*/ 288 w 384"/>
              <a:gd name="T3" fmla="*/ 78 h 100"/>
              <a:gd name="T4" fmla="*/ 288 w 384"/>
              <a:gd name="T5" fmla="*/ 22 h 100"/>
              <a:gd name="T6" fmla="*/ 304 w 384"/>
              <a:gd name="T7" fmla="*/ 22 h 100"/>
              <a:gd name="T8" fmla="*/ 304 w 384"/>
              <a:gd name="T9" fmla="*/ 78 h 100"/>
              <a:gd name="T10" fmla="*/ 331 w 384"/>
              <a:gd name="T11" fmla="*/ 22 h 100"/>
              <a:gd name="T12" fmla="*/ 315 w 384"/>
              <a:gd name="T13" fmla="*/ 22 h 100"/>
              <a:gd name="T14" fmla="*/ 315 w 384"/>
              <a:gd name="T15" fmla="*/ 78 h 100"/>
              <a:gd name="T16" fmla="*/ 331 w 384"/>
              <a:gd name="T17" fmla="*/ 78 h 100"/>
              <a:gd name="T18" fmla="*/ 331 w 384"/>
              <a:gd name="T19" fmla="*/ 22 h 100"/>
              <a:gd name="T20" fmla="*/ 358 w 384"/>
              <a:gd name="T21" fmla="*/ 22 h 100"/>
              <a:gd name="T22" fmla="*/ 342 w 384"/>
              <a:gd name="T23" fmla="*/ 22 h 100"/>
              <a:gd name="T24" fmla="*/ 342 w 384"/>
              <a:gd name="T25" fmla="*/ 78 h 100"/>
              <a:gd name="T26" fmla="*/ 358 w 384"/>
              <a:gd name="T27" fmla="*/ 78 h 100"/>
              <a:gd name="T28" fmla="*/ 358 w 384"/>
              <a:gd name="T29" fmla="*/ 22 h 100"/>
              <a:gd name="T30" fmla="*/ 42 w 384"/>
              <a:gd name="T31" fmla="*/ 22 h 100"/>
              <a:gd name="T32" fmla="*/ 26 w 384"/>
              <a:gd name="T33" fmla="*/ 22 h 100"/>
              <a:gd name="T34" fmla="*/ 26 w 384"/>
              <a:gd name="T35" fmla="*/ 78 h 100"/>
              <a:gd name="T36" fmla="*/ 42 w 384"/>
              <a:gd name="T37" fmla="*/ 78 h 100"/>
              <a:gd name="T38" fmla="*/ 42 w 384"/>
              <a:gd name="T39" fmla="*/ 22 h 100"/>
              <a:gd name="T40" fmla="*/ 69 w 384"/>
              <a:gd name="T41" fmla="*/ 22 h 100"/>
              <a:gd name="T42" fmla="*/ 53 w 384"/>
              <a:gd name="T43" fmla="*/ 22 h 100"/>
              <a:gd name="T44" fmla="*/ 53 w 384"/>
              <a:gd name="T45" fmla="*/ 78 h 100"/>
              <a:gd name="T46" fmla="*/ 69 w 384"/>
              <a:gd name="T47" fmla="*/ 78 h 100"/>
              <a:gd name="T48" fmla="*/ 69 w 384"/>
              <a:gd name="T49" fmla="*/ 22 h 100"/>
              <a:gd name="T50" fmla="*/ 97 w 384"/>
              <a:gd name="T51" fmla="*/ 22 h 100"/>
              <a:gd name="T52" fmla="*/ 81 w 384"/>
              <a:gd name="T53" fmla="*/ 22 h 100"/>
              <a:gd name="T54" fmla="*/ 81 w 384"/>
              <a:gd name="T55" fmla="*/ 78 h 100"/>
              <a:gd name="T56" fmla="*/ 97 w 384"/>
              <a:gd name="T57" fmla="*/ 78 h 100"/>
              <a:gd name="T58" fmla="*/ 97 w 384"/>
              <a:gd name="T59" fmla="*/ 22 h 100"/>
              <a:gd name="T60" fmla="*/ 163 w 384"/>
              <a:gd name="T61" fmla="*/ 50 h 100"/>
              <a:gd name="T62" fmla="*/ 192 w 384"/>
              <a:gd name="T63" fmla="*/ 21 h 100"/>
              <a:gd name="T64" fmla="*/ 221 w 384"/>
              <a:gd name="T65" fmla="*/ 50 h 100"/>
              <a:gd name="T66" fmla="*/ 192 w 384"/>
              <a:gd name="T67" fmla="*/ 79 h 100"/>
              <a:gd name="T68" fmla="*/ 163 w 384"/>
              <a:gd name="T69" fmla="*/ 50 h 100"/>
              <a:gd name="T70" fmla="*/ 179 w 384"/>
              <a:gd name="T71" fmla="*/ 50 h 100"/>
              <a:gd name="T72" fmla="*/ 192 w 384"/>
              <a:gd name="T73" fmla="*/ 63 h 100"/>
              <a:gd name="T74" fmla="*/ 205 w 384"/>
              <a:gd name="T75" fmla="*/ 50 h 100"/>
              <a:gd name="T76" fmla="*/ 192 w 384"/>
              <a:gd name="T77" fmla="*/ 37 h 100"/>
              <a:gd name="T78" fmla="*/ 179 w 384"/>
              <a:gd name="T79" fmla="*/ 50 h 100"/>
              <a:gd name="T80" fmla="*/ 384 w 384"/>
              <a:gd name="T81" fmla="*/ 0 h 100"/>
              <a:gd name="T82" fmla="*/ 384 w 384"/>
              <a:gd name="T83" fmla="*/ 100 h 100"/>
              <a:gd name="T84" fmla="*/ 0 w 384"/>
              <a:gd name="T85" fmla="*/ 100 h 100"/>
              <a:gd name="T86" fmla="*/ 0 w 384"/>
              <a:gd name="T87" fmla="*/ 0 h 100"/>
              <a:gd name="T88" fmla="*/ 384 w 384"/>
              <a:gd name="T89" fmla="*/ 0 h 100"/>
              <a:gd name="T90" fmla="*/ 368 w 384"/>
              <a:gd name="T91" fmla="*/ 16 h 100"/>
              <a:gd name="T92" fmla="*/ 16 w 384"/>
              <a:gd name="T93" fmla="*/ 16 h 100"/>
              <a:gd name="T94" fmla="*/ 16 w 384"/>
              <a:gd name="T95" fmla="*/ 84 h 100"/>
              <a:gd name="T96" fmla="*/ 368 w 384"/>
              <a:gd name="T97" fmla="*/ 84 h 100"/>
              <a:gd name="T98" fmla="*/ 368 w 384"/>
              <a:gd name="T99" fmla="*/ 16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84" h="100">
                <a:moveTo>
                  <a:pt x="304" y="78"/>
                </a:moveTo>
                <a:cubicBezTo>
                  <a:pt x="288" y="78"/>
                  <a:pt x="288" y="78"/>
                  <a:pt x="288" y="78"/>
                </a:cubicBezTo>
                <a:cubicBezTo>
                  <a:pt x="288" y="22"/>
                  <a:pt x="288" y="22"/>
                  <a:pt x="288" y="22"/>
                </a:cubicBezTo>
                <a:cubicBezTo>
                  <a:pt x="304" y="22"/>
                  <a:pt x="304" y="22"/>
                  <a:pt x="304" y="22"/>
                </a:cubicBezTo>
                <a:lnTo>
                  <a:pt x="304" y="78"/>
                </a:lnTo>
                <a:close/>
                <a:moveTo>
                  <a:pt x="331" y="22"/>
                </a:moveTo>
                <a:cubicBezTo>
                  <a:pt x="315" y="22"/>
                  <a:pt x="315" y="22"/>
                  <a:pt x="315" y="22"/>
                </a:cubicBezTo>
                <a:cubicBezTo>
                  <a:pt x="315" y="78"/>
                  <a:pt x="315" y="78"/>
                  <a:pt x="315" y="78"/>
                </a:cubicBezTo>
                <a:cubicBezTo>
                  <a:pt x="331" y="78"/>
                  <a:pt x="331" y="78"/>
                  <a:pt x="331" y="78"/>
                </a:cubicBezTo>
                <a:lnTo>
                  <a:pt x="331" y="22"/>
                </a:lnTo>
                <a:close/>
                <a:moveTo>
                  <a:pt x="358" y="22"/>
                </a:moveTo>
                <a:cubicBezTo>
                  <a:pt x="342" y="22"/>
                  <a:pt x="342" y="22"/>
                  <a:pt x="342" y="22"/>
                </a:cubicBezTo>
                <a:cubicBezTo>
                  <a:pt x="342" y="78"/>
                  <a:pt x="342" y="78"/>
                  <a:pt x="342" y="78"/>
                </a:cubicBezTo>
                <a:cubicBezTo>
                  <a:pt x="358" y="78"/>
                  <a:pt x="358" y="78"/>
                  <a:pt x="358" y="78"/>
                </a:cubicBezTo>
                <a:lnTo>
                  <a:pt x="358" y="22"/>
                </a:lnTo>
                <a:close/>
                <a:moveTo>
                  <a:pt x="42" y="22"/>
                </a:moveTo>
                <a:cubicBezTo>
                  <a:pt x="26" y="22"/>
                  <a:pt x="26" y="22"/>
                  <a:pt x="26" y="22"/>
                </a:cubicBezTo>
                <a:cubicBezTo>
                  <a:pt x="26" y="78"/>
                  <a:pt x="26" y="78"/>
                  <a:pt x="26" y="78"/>
                </a:cubicBezTo>
                <a:cubicBezTo>
                  <a:pt x="42" y="78"/>
                  <a:pt x="42" y="78"/>
                  <a:pt x="42" y="78"/>
                </a:cubicBezTo>
                <a:lnTo>
                  <a:pt x="42" y="22"/>
                </a:lnTo>
                <a:close/>
                <a:moveTo>
                  <a:pt x="69" y="22"/>
                </a:moveTo>
                <a:cubicBezTo>
                  <a:pt x="53" y="22"/>
                  <a:pt x="53" y="22"/>
                  <a:pt x="53" y="22"/>
                </a:cubicBezTo>
                <a:cubicBezTo>
                  <a:pt x="53" y="78"/>
                  <a:pt x="53" y="78"/>
                  <a:pt x="53" y="78"/>
                </a:cubicBezTo>
                <a:cubicBezTo>
                  <a:pt x="69" y="78"/>
                  <a:pt x="69" y="78"/>
                  <a:pt x="69" y="78"/>
                </a:cubicBezTo>
                <a:lnTo>
                  <a:pt x="69" y="22"/>
                </a:lnTo>
                <a:close/>
                <a:moveTo>
                  <a:pt x="97" y="22"/>
                </a:moveTo>
                <a:cubicBezTo>
                  <a:pt x="81" y="22"/>
                  <a:pt x="81" y="22"/>
                  <a:pt x="81" y="22"/>
                </a:cubicBezTo>
                <a:cubicBezTo>
                  <a:pt x="81" y="78"/>
                  <a:pt x="81" y="78"/>
                  <a:pt x="81" y="78"/>
                </a:cubicBezTo>
                <a:cubicBezTo>
                  <a:pt x="97" y="78"/>
                  <a:pt x="97" y="78"/>
                  <a:pt x="97" y="78"/>
                </a:cubicBezTo>
                <a:lnTo>
                  <a:pt x="97" y="22"/>
                </a:lnTo>
                <a:close/>
                <a:moveTo>
                  <a:pt x="163" y="50"/>
                </a:moveTo>
                <a:cubicBezTo>
                  <a:pt x="163" y="34"/>
                  <a:pt x="176" y="21"/>
                  <a:pt x="192" y="21"/>
                </a:cubicBezTo>
                <a:cubicBezTo>
                  <a:pt x="208" y="21"/>
                  <a:pt x="221" y="34"/>
                  <a:pt x="221" y="50"/>
                </a:cubicBezTo>
                <a:cubicBezTo>
                  <a:pt x="221" y="66"/>
                  <a:pt x="208" y="79"/>
                  <a:pt x="192" y="79"/>
                </a:cubicBezTo>
                <a:cubicBezTo>
                  <a:pt x="176" y="79"/>
                  <a:pt x="163" y="66"/>
                  <a:pt x="163" y="50"/>
                </a:cubicBezTo>
                <a:close/>
                <a:moveTo>
                  <a:pt x="179" y="50"/>
                </a:moveTo>
                <a:cubicBezTo>
                  <a:pt x="179" y="57"/>
                  <a:pt x="185" y="63"/>
                  <a:pt x="192" y="63"/>
                </a:cubicBezTo>
                <a:cubicBezTo>
                  <a:pt x="199" y="63"/>
                  <a:pt x="205" y="57"/>
                  <a:pt x="205" y="50"/>
                </a:cubicBezTo>
                <a:cubicBezTo>
                  <a:pt x="205" y="43"/>
                  <a:pt x="199" y="37"/>
                  <a:pt x="192" y="37"/>
                </a:cubicBezTo>
                <a:cubicBezTo>
                  <a:pt x="185" y="37"/>
                  <a:pt x="179" y="43"/>
                  <a:pt x="179" y="50"/>
                </a:cubicBezTo>
                <a:close/>
                <a:moveTo>
                  <a:pt x="384" y="0"/>
                </a:moveTo>
                <a:cubicBezTo>
                  <a:pt x="384" y="100"/>
                  <a:pt x="384" y="100"/>
                  <a:pt x="384" y="100"/>
                </a:cubicBezTo>
                <a:cubicBezTo>
                  <a:pt x="0" y="100"/>
                  <a:pt x="0" y="100"/>
                  <a:pt x="0" y="100"/>
                </a:cubicBezTo>
                <a:cubicBezTo>
                  <a:pt x="0" y="0"/>
                  <a:pt x="0" y="0"/>
                  <a:pt x="0" y="0"/>
                </a:cubicBezTo>
                <a:lnTo>
                  <a:pt x="384" y="0"/>
                </a:lnTo>
                <a:close/>
                <a:moveTo>
                  <a:pt x="368" y="16"/>
                </a:moveTo>
                <a:cubicBezTo>
                  <a:pt x="16" y="16"/>
                  <a:pt x="16" y="16"/>
                  <a:pt x="16" y="16"/>
                </a:cubicBezTo>
                <a:cubicBezTo>
                  <a:pt x="16" y="84"/>
                  <a:pt x="16" y="84"/>
                  <a:pt x="16" y="84"/>
                </a:cubicBezTo>
                <a:cubicBezTo>
                  <a:pt x="368" y="84"/>
                  <a:pt x="368" y="84"/>
                  <a:pt x="368" y="84"/>
                </a:cubicBezTo>
                <a:lnTo>
                  <a:pt x="368" y="1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63" name="Rectangle 62">
            <a:extLst>
              <a:ext uri="{FF2B5EF4-FFF2-40B4-BE49-F238E27FC236}">
                <a16:creationId xmlns:a16="http://schemas.microsoft.com/office/drawing/2014/main" id="{EE688A10-B130-C54B-9516-435F881A41C2}"/>
              </a:ext>
            </a:extLst>
          </p:cNvPr>
          <p:cNvSpPr/>
          <p:nvPr/>
        </p:nvSpPr>
        <p:spPr>
          <a:xfrm>
            <a:off x="9615135" y="5128243"/>
            <a:ext cx="682752" cy="261610"/>
          </a:xfrm>
          <a:prstGeom prst="rect">
            <a:avLst/>
          </a:prstGeom>
        </p:spPr>
        <p:txBody>
          <a:bodyPr wrap="square">
            <a:spAutoFit/>
          </a:bodyPr>
          <a:lstStyle/>
          <a:p>
            <a:pPr algn="ctr"/>
            <a:r>
              <a:rPr lang="en-US" sz="1100" b="1">
                <a:latin typeface="Metropolis" pitchFamily="2" charset="77"/>
              </a:rPr>
              <a:t>ESX05</a:t>
            </a:r>
            <a:endParaRPr lang="en-GB" sz="1100" b="1">
              <a:latin typeface="Metropolis" pitchFamily="2" charset="77"/>
            </a:endParaRPr>
          </a:p>
        </p:txBody>
      </p:sp>
      <p:sp>
        <p:nvSpPr>
          <p:cNvPr id="64" name="Freeform 86">
            <a:extLst>
              <a:ext uri="{FF2B5EF4-FFF2-40B4-BE49-F238E27FC236}">
                <a16:creationId xmlns:a16="http://schemas.microsoft.com/office/drawing/2014/main" id="{09E46C41-9803-CE44-B6CA-0408F662537A}"/>
              </a:ext>
            </a:extLst>
          </p:cNvPr>
          <p:cNvSpPr>
            <a:spLocks noChangeAspect="1" noEditPoints="1"/>
          </p:cNvSpPr>
          <p:nvPr/>
        </p:nvSpPr>
        <p:spPr bwMode="auto">
          <a:xfrm>
            <a:off x="10603747" y="4866802"/>
            <a:ext cx="1096166" cy="286561"/>
          </a:xfrm>
          <a:custGeom>
            <a:avLst/>
            <a:gdLst>
              <a:gd name="T0" fmla="*/ 304 w 384"/>
              <a:gd name="T1" fmla="*/ 78 h 100"/>
              <a:gd name="T2" fmla="*/ 288 w 384"/>
              <a:gd name="T3" fmla="*/ 78 h 100"/>
              <a:gd name="T4" fmla="*/ 288 w 384"/>
              <a:gd name="T5" fmla="*/ 22 h 100"/>
              <a:gd name="T6" fmla="*/ 304 w 384"/>
              <a:gd name="T7" fmla="*/ 22 h 100"/>
              <a:gd name="T8" fmla="*/ 304 w 384"/>
              <a:gd name="T9" fmla="*/ 78 h 100"/>
              <a:gd name="T10" fmla="*/ 331 w 384"/>
              <a:gd name="T11" fmla="*/ 22 h 100"/>
              <a:gd name="T12" fmla="*/ 315 w 384"/>
              <a:gd name="T13" fmla="*/ 22 h 100"/>
              <a:gd name="T14" fmla="*/ 315 w 384"/>
              <a:gd name="T15" fmla="*/ 78 h 100"/>
              <a:gd name="T16" fmla="*/ 331 w 384"/>
              <a:gd name="T17" fmla="*/ 78 h 100"/>
              <a:gd name="T18" fmla="*/ 331 w 384"/>
              <a:gd name="T19" fmla="*/ 22 h 100"/>
              <a:gd name="T20" fmla="*/ 358 w 384"/>
              <a:gd name="T21" fmla="*/ 22 h 100"/>
              <a:gd name="T22" fmla="*/ 342 w 384"/>
              <a:gd name="T23" fmla="*/ 22 h 100"/>
              <a:gd name="T24" fmla="*/ 342 w 384"/>
              <a:gd name="T25" fmla="*/ 78 h 100"/>
              <a:gd name="T26" fmla="*/ 358 w 384"/>
              <a:gd name="T27" fmla="*/ 78 h 100"/>
              <a:gd name="T28" fmla="*/ 358 w 384"/>
              <a:gd name="T29" fmla="*/ 22 h 100"/>
              <a:gd name="T30" fmla="*/ 42 w 384"/>
              <a:gd name="T31" fmla="*/ 22 h 100"/>
              <a:gd name="T32" fmla="*/ 26 w 384"/>
              <a:gd name="T33" fmla="*/ 22 h 100"/>
              <a:gd name="T34" fmla="*/ 26 w 384"/>
              <a:gd name="T35" fmla="*/ 78 h 100"/>
              <a:gd name="T36" fmla="*/ 42 w 384"/>
              <a:gd name="T37" fmla="*/ 78 h 100"/>
              <a:gd name="T38" fmla="*/ 42 w 384"/>
              <a:gd name="T39" fmla="*/ 22 h 100"/>
              <a:gd name="T40" fmla="*/ 69 w 384"/>
              <a:gd name="T41" fmla="*/ 22 h 100"/>
              <a:gd name="T42" fmla="*/ 53 w 384"/>
              <a:gd name="T43" fmla="*/ 22 h 100"/>
              <a:gd name="T44" fmla="*/ 53 w 384"/>
              <a:gd name="T45" fmla="*/ 78 h 100"/>
              <a:gd name="T46" fmla="*/ 69 w 384"/>
              <a:gd name="T47" fmla="*/ 78 h 100"/>
              <a:gd name="T48" fmla="*/ 69 w 384"/>
              <a:gd name="T49" fmla="*/ 22 h 100"/>
              <a:gd name="T50" fmla="*/ 97 w 384"/>
              <a:gd name="T51" fmla="*/ 22 h 100"/>
              <a:gd name="T52" fmla="*/ 81 w 384"/>
              <a:gd name="T53" fmla="*/ 22 h 100"/>
              <a:gd name="T54" fmla="*/ 81 w 384"/>
              <a:gd name="T55" fmla="*/ 78 h 100"/>
              <a:gd name="T56" fmla="*/ 97 w 384"/>
              <a:gd name="T57" fmla="*/ 78 h 100"/>
              <a:gd name="T58" fmla="*/ 97 w 384"/>
              <a:gd name="T59" fmla="*/ 22 h 100"/>
              <a:gd name="T60" fmla="*/ 163 w 384"/>
              <a:gd name="T61" fmla="*/ 50 h 100"/>
              <a:gd name="T62" fmla="*/ 192 w 384"/>
              <a:gd name="T63" fmla="*/ 21 h 100"/>
              <a:gd name="T64" fmla="*/ 221 w 384"/>
              <a:gd name="T65" fmla="*/ 50 h 100"/>
              <a:gd name="T66" fmla="*/ 192 w 384"/>
              <a:gd name="T67" fmla="*/ 79 h 100"/>
              <a:gd name="T68" fmla="*/ 163 w 384"/>
              <a:gd name="T69" fmla="*/ 50 h 100"/>
              <a:gd name="T70" fmla="*/ 179 w 384"/>
              <a:gd name="T71" fmla="*/ 50 h 100"/>
              <a:gd name="T72" fmla="*/ 192 w 384"/>
              <a:gd name="T73" fmla="*/ 63 h 100"/>
              <a:gd name="T74" fmla="*/ 205 w 384"/>
              <a:gd name="T75" fmla="*/ 50 h 100"/>
              <a:gd name="T76" fmla="*/ 192 w 384"/>
              <a:gd name="T77" fmla="*/ 37 h 100"/>
              <a:gd name="T78" fmla="*/ 179 w 384"/>
              <a:gd name="T79" fmla="*/ 50 h 100"/>
              <a:gd name="T80" fmla="*/ 384 w 384"/>
              <a:gd name="T81" fmla="*/ 0 h 100"/>
              <a:gd name="T82" fmla="*/ 384 w 384"/>
              <a:gd name="T83" fmla="*/ 100 h 100"/>
              <a:gd name="T84" fmla="*/ 0 w 384"/>
              <a:gd name="T85" fmla="*/ 100 h 100"/>
              <a:gd name="T86" fmla="*/ 0 w 384"/>
              <a:gd name="T87" fmla="*/ 0 h 100"/>
              <a:gd name="T88" fmla="*/ 384 w 384"/>
              <a:gd name="T89" fmla="*/ 0 h 100"/>
              <a:gd name="T90" fmla="*/ 368 w 384"/>
              <a:gd name="T91" fmla="*/ 16 h 100"/>
              <a:gd name="T92" fmla="*/ 16 w 384"/>
              <a:gd name="T93" fmla="*/ 16 h 100"/>
              <a:gd name="T94" fmla="*/ 16 w 384"/>
              <a:gd name="T95" fmla="*/ 84 h 100"/>
              <a:gd name="T96" fmla="*/ 368 w 384"/>
              <a:gd name="T97" fmla="*/ 84 h 100"/>
              <a:gd name="T98" fmla="*/ 368 w 384"/>
              <a:gd name="T99" fmla="*/ 16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84" h="100">
                <a:moveTo>
                  <a:pt x="304" y="78"/>
                </a:moveTo>
                <a:cubicBezTo>
                  <a:pt x="288" y="78"/>
                  <a:pt x="288" y="78"/>
                  <a:pt x="288" y="78"/>
                </a:cubicBezTo>
                <a:cubicBezTo>
                  <a:pt x="288" y="22"/>
                  <a:pt x="288" y="22"/>
                  <a:pt x="288" y="22"/>
                </a:cubicBezTo>
                <a:cubicBezTo>
                  <a:pt x="304" y="22"/>
                  <a:pt x="304" y="22"/>
                  <a:pt x="304" y="22"/>
                </a:cubicBezTo>
                <a:lnTo>
                  <a:pt x="304" y="78"/>
                </a:lnTo>
                <a:close/>
                <a:moveTo>
                  <a:pt x="331" y="22"/>
                </a:moveTo>
                <a:cubicBezTo>
                  <a:pt x="315" y="22"/>
                  <a:pt x="315" y="22"/>
                  <a:pt x="315" y="22"/>
                </a:cubicBezTo>
                <a:cubicBezTo>
                  <a:pt x="315" y="78"/>
                  <a:pt x="315" y="78"/>
                  <a:pt x="315" y="78"/>
                </a:cubicBezTo>
                <a:cubicBezTo>
                  <a:pt x="331" y="78"/>
                  <a:pt x="331" y="78"/>
                  <a:pt x="331" y="78"/>
                </a:cubicBezTo>
                <a:lnTo>
                  <a:pt x="331" y="22"/>
                </a:lnTo>
                <a:close/>
                <a:moveTo>
                  <a:pt x="358" y="22"/>
                </a:moveTo>
                <a:cubicBezTo>
                  <a:pt x="342" y="22"/>
                  <a:pt x="342" y="22"/>
                  <a:pt x="342" y="22"/>
                </a:cubicBezTo>
                <a:cubicBezTo>
                  <a:pt x="342" y="78"/>
                  <a:pt x="342" y="78"/>
                  <a:pt x="342" y="78"/>
                </a:cubicBezTo>
                <a:cubicBezTo>
                  <a:pt x="358" y="78"/>
                  <a:pt x="358" y="78"/>
                  <a:pt x="358" y="78"/>
                </a:cubicBezTo>
                <a:lnTo>
                  <a:pt x="358" y="22"/>
                </a:lnTo>
                <a:close/>
                <a:moveTo>
                  <a:pt x="42" y="22"/>
                </a:moveTo>
                <a:cubicBezTo>
                  <a:pt x="26" y="22"/>
                  <a:pt x="26" y="22"/>
                  <a:pt x="26" y="22"/>
                </a:cubicBezTo>
                <a:cubicBezTo>
                  <a:pt x="26" y="78"/>
                  <a:pt x="26" y="78"/>
                  <a:pt x="26" y="78"/>
                </a:cubicBezTo>
                <a:cubicBezTo>
                  <a:pt x="42" y="78"/>
                  <a:pt x="42" y="78"/>
                  <a:pt x="42" y="78"/>
                </a:cubicBezTo>
                <a:lnTo>
                  <a:pt x="42" y="22"/>
                </a:lnTo>
                <a:close/>
                <a:moveTo>
                  <a:pt x="69" y="22"/>
                </a:moveTo>
                <a:cubicBezTo>
                  <a:pt x="53" y="22"/>
                  <a:pt x="53" y="22"/>
                  <a:pt x="53" y="22"/>
                </a:cubicBezTo>
                <a:cubicBezTo>
                  <a:pt x="53" y="78"/>
                  <a:pt x="53" y="78"/>
                  <a:pt x="53" y="78"/>
                </a:cubicBezTo>
                <a:cubicBezTo>
                  <a:pt x="69" y="78"/>
                  <a:pt x="69" y="78"/>
                  <a:pt x="69" y="78"/>
                </a:cubicBezTo>
                <a:lnTo>
                  <a:pt x="69" y="22"/>
                </a:lnTo>
                <a:close/>
                <a:moveTo>
                  <a:pt x="97" y="22"/>
                </a:moveTo>
                <a:cubicBezTo>
                  <a:pt x="81" y="22"/>
                  <a:pt x="81" y="22"/>
                  <a:pt x="81" y="22"/>
                </a:cubicBezTo>
                <a:cubicBezTo>
                  <a:pt x="81" y="78"/>
                  <a:pt x="81" y="78"/>
                  <a:pt x="81" y="78"/>
                </a:cubicBezTo>
                <a:cubicBezTo>
                  <a:pt x="97" y="78"/>
                  <a:pt x="97" y="78"/>
                  <a:pt x="97" y="78"/>
                </a:cubicBezTo>
                <a:lnTo>
                  <a:pt x="97" y="22"/>
                </a:lnTo>
                <a:close/>
                <a:moveTo>
                  <a:pt x="163" y="50"/>
                </a:moveTo>
                <a:cubicBezTo>
                  <a:pt x="163" y="34"/>
                  <a:pt x="176" y="21"/>
                  <a:pt x="192" y="21"/>
                </a:cubicBezTo>
                <a:cubicBezTo>
                  <a:pt x="208" y="21"/>
                  <a:pt x="221" y="34"/>
                  <a:pt x="221" y="50"/>
                </a:cubicBezTo>
                <a:cubicBezTo>
                  <a:pt x="221" y="66"/>
                  <a:pt x="208" y="79"/>
                  <a:pt x="192" y="79"/>
                </a:cubicBezTo>
                <a:cubicBezTo>
                  <a:pt x="176" y="79"/>
                  <a:pt x="163" y="66"/>
                  <a:pt x="163" y="50"/>
                </a:cubicBezTo>
                <a:close/>
                <a:moveTo>
                  <a:pt x="179" y="50"/>
                </a:moveTo>
                <a:cubicBezTo>
                  <a:pt x="179" y="57"/>
                  <a:pt x="185" y="63"/>
                  <a:pt x="192" y="63"/>
                </a:cubicBezTo>
                <a:cubicBezTo>
                  <a:pt x="199" y="63"/>
                  <a:pt x="205" y="57"/>
                  <a:pt x="205" y="50"/>
                </a:cubicBezTo>
                <a:cubicBezTo>
                  <a:pt x="205" y="43"/>
                  <a:pt x="199" y="37"/>
                  <a:pt x="192" y="37"/>
                </a:cubicBezTo>
                <a:cubicBezTo>
                  <a:pt x="185" y="37"/>
                  <a:pt x="179" y="43"/>
                  <a:pt x="179" y="50"/>
                </a:cubicBezTo>
                <a:close/>
                <a:moveTo>
                  <a:pt x="384" y="0"/>
                </a:moveTo>
                <a:cubicBezTo>
                  <a:pt x="384" y="100"/>
                  <a:pt x="384" y="100"/>
                  <a:pt x="384" y="100"/>
                </a:cubicBezTo>
                <a:cubicBezTo>
                  <a:pt x="0" y="100"/>
                  <a:pt x="0" y="100"/>
                  <a:pt x="0" y="100"/>
                </a:cubicBezTo>
                <a:cubicBezTo>
                  <a:pt x="0" y="0"/>
                  <a:pt x="0" y="0"/>
                  <a:pt x="0" y="0"/>
                </a:cubicBezTo>
                <a:lnTo>
                  <a:pt x="384" y="0"/>
                </a:lnTo>
                <a:close/>
                <a:moveTo>
                  <a:pt x="368" y="16"/>
                </a:moveTo>
                <a:cubicBezTo>
                  <a:pt x="16" y="16"/>
                  <a:pt x="16" y="16"/>
                  <a:pt x="16" y="16"/>
                </a:cubicBezTo>
                <a:cubicBezTo>
                  <a:pt x="16" y="84"/>
                  <a:pt x="16" y="84"/>
                  <a:pt x="16" y="84"/>
                </a:cubicBezTo>
                <a:cubicBezTo>
                  <a:pt x="368" y="84"/>
                  <a:pt x="368" y="84"/>
                  <a:pt x="368" y="84"/>
                </a:cubicBezTo>
                <a:lnTo>
                  <a:pt x="368" y="1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66" name="Rectangle 65">
            <a:extLst>
              <a:ext uri="{FF2B5EF4-FFF2-40B4-BE49-F238E27FC236}">
                <a16:creationId xmlns:a16="http://schemas.microsoft.com/office/drawing/2014/main" id="{94198C57-ED0D-6042-B31C-30CDAA1C95F9}"/>
              </a:ext>
            </a:extLst>
          </p:cNvPr>
          <p:cNvSpPr/>
          <p:nvPr/>
        </p:nvSpPr>
        <p:spPr>
          <a:xfrm>
            <a:off x="10815258" y="5128243"/>
            <a:ext cx="682752" cy="261610"/>
          </a:xfrm>
          <a:prstGeom prst="rect">
            <a:avLst/>
          </a:prstGeom>
        </p:spPr>
        <p:txBody>
          <a:bodyPr wrap="square">
            <a:spAutoFit/>
          </a:bodyPr>
          <a:lstStyle/>
          <a:p>
            <a:pPr algn="ctr"/>
            <a:r>
              <a:rPr lang="en-US" sz="1100" b="1">
                <a:latin typeface="Metropolis" pitchFamily="2" charset="77"/>
              </a:rPr>
              <a:t>ESX06</a:t>
            </a:r>
            <a:endParaRPr lang="en-GB" sz="1100" b="1">
              <a:latin typeface="Metropolis" pitchFamily="2" charset="77"/>
            </a:endParaRPr>
          </a:p>
        </p:txBody>
      </p:sp>
      <p:sp>
        <p:nvSpPr>
          <p:cNvPr id="67" name="Rectangle 66">
            <a:extLst>
              <a:ext uri="{FF2B5EF4-FFF2-40B4-BE49-F238E27FC236}">
                <a16:creationId xmlns:a16="http://schemas.microsoft.com/office/drawing/2014/main" id="{DEDC03D9-6583-2C43-85E0-EFB2AFB1870C}"/>
              </a:ext>
            </a:extLst>
          </p:cNvPr>
          <p:cNvSpPr/>
          <p:nvPr/>
        </p:nvSpPr>
        <p:spPr>
          <a:xfrm>
            <a:off x="6870555" y="5446593"/>
            <a:ext cx="1649206" cy="261610"/>
          </a:xfrm>
          <a:prstGeom prst="rect">
            <a:avLst/>
          </a:prstGeom>
        </p:spPr>
        <p:txBody>
          <a:bodyPr wrap="square">
            <a:spAutoFit/>
          </a:bodyPr>
          <a:lstStyle/>
          <a:p>
            <a:pPr algn="r"/>
            <a:r>
              <a:rPr lang="en-US" sz="1100" b="1">
                <a:solidFill>
                  <a:schemeClr val="tx2"/>
                </a:solidFill>
                <a:latin typeface="+mj-lt"/>
                <a:ea typeface="Avenir Book" charset="0"/>
                <a:cs typeface="Avenir Book" charset="0"/>
              </a:rPr>
              <a:t>Compute  Cluster #1</a:t>
            </a:r>
          </a:p>
        </p:txBody>
      </p:sp>
      <p:sp>
        <p:nvSpPr>
          <p:cNvPr id="68" name="Down Arrow 67">
            <a:extLst>
              <a:ext uri="{FF2B5EF4-FFF2-40B4-BE49-F238E27FC236}">
                <a16:creationId xmlns:a16="http://schemas.microsoft.com/office/drawing/2014/main" id="{45D922A7-6B89-7542-A9B7-2E3E80D463CB}"/>
              </a:ext>
            </a:extLst>
          </p:cNvPr>
          <p:cNvSpPr/>
          <p:nvPr/>
        </p:nvSpPr>
        <p:spPr>
          <a:xfrm rot="5400000">
            <a:off x="6632470" y="5408656"/>
            <a:ext cx="136930" cy="339239"/>
          </a:xfrm>
          <a:prstGeom prst="downArrow">
            <a:avLst/>
          </a:prstGeom>
          <a:solidFill>
            <a:schemeClr val="tx1"/>
          </a:solidFill>
          <a:ln>
            <a:solidFill>
              <a:schemeClr val="tx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100">
              <a:solidFill>
                <a:schemeClr val="bg1"/>
              </a:solidFill>
            </a:endParaRPr>
          </a:p>
        </p:txBody>
      </p:sp>
      <p:sp>
        <p:nvSpPr>
          <p:cNvPr id="69" name="Down Arrow 68">
            <a:extLst>
              <a:ext uri="{FF2B5EF4-FFF2-40B4-BE49-F238E27FC236}">
                <a16:creationId xmlns:a16="http://schemas.microsoft.com/office/drawing/2014/main" id="{68502D88-5F9D-6345-9DC6-1CBE1B01B65A}"/>
              </a:ext>
            </a:extLst>
          </p:cNvPr>
          <p:cNvSpPr/>
          <p:nvPr/>
        </p:nvSpPr>
        <p:spPr>
          <a:xfrm rot="16200000">
            <a:off x="8597133" y="5432437"/>
            <a:ext cx="135173" cy="289917"/>
          </a:xfrm>
          <a:prstGeom prst="downArrow">
            <a:avLst/>
          </a:prstGeom>
          <a:solidFill>
            <a:schemeClr val="tx1"/>
          </a:solidFill>
          <a:ln>
            <a:solidFill>
              <a:schemeClr val="tx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100">
              <a:solidFill>
                <a:schemeClr val="bg1"/>
              </a:solidFill>
            </a:endParaRPr>
          </a:p>
        </p:txBody>
      </p:sp>
      <p:sp>
        <p:nvSpPr>
          <p:cNvPr id="76" name="Rectangle 75">
            <a:extLst>
              <a:ext uri="{FF2B5EF4-FFF2-40B4-BE49-F238E27FC236}">
                <a16:creationId xmlns:a16="http://schemas.microsoft.com/office/drawing/2014/main" id="{C743D4E7-3DB2-A14E-98AC-8C68467C380F}"/>
              </a:ext>
            </a:extLst>
          </p:cNvPr>
          <p:cNvSpPr/>
          <p:nvPr/>
        </p:nvSpPr>
        <p:spPr>
          <a:xfrm>
            <a:off x="9788621" y="5446593"/>
            <a:ext cx="1649206" cy="261610"/>
          </a:xfrm>
          <a:prstGeom prst="rect">
            <a:avLst/>
          </a:prstGeom>
        </p:spPr>
        <p:txBody>
          <a:bodyPr wrap="square">
            <a:spAutoFit/>
          </a:bodyPr>
          <a:lstStyle/>
          <a:p>
            <a:pPr algn="r"/>
            <a:r>
              <a:rPr lang="en-US" sz="1100" b="1">
                <a:solidFill>
                  <a:schemeClr val="tx2"/>
                </a:solidFill>
                <a:latin typeface="+mj-lt"/>
                <a:ea typeface="Avenir Book" charset="0"/>
                <a:cs typeface="Avenir Book" charset="0"/>
              </a:rPr>
              <a:t>Compute  Cluster #2</a:t>
            </a:r>
          </a:p>
        </p:txBody>
      </p:sp>
      <p:sp>
        <p:nvSpPr>
          <p:cNvPr id="77" name="Down Arrow 76">
            <a:extLst>
              <a:ext uri="{FF2B5EF4-FFF2-40B4-BE49-F238E27FC236}">
                <a16:creationId xmlns:a16="http://schemas.microsoft.com/office/drawing/2014/main" id="{D551BDED-4C96-0D44-A92F-2E3A2CA0E75D}"/>
              </a:ext>
            </a:extLst>
          </p:cNvPr>
          <p:cNvSpPr/>
          <p:nvPr/>
        </p:nvSpPr>
        <p:spPr>
          <a:xfrm rot="5400000">
            <a:off x="9550536" y="5408656"/>
            <a:ext cx="136930" cy="339239"/>
          </a:xfrm>
          <a:prstGeom prst="downArrow">
            <a:avLst/>
          </a:prstGeom>
          <a:solidFill>
            <a:schemeClr val="tx1"/>
          </a:solidFill>
          <a:ln>
            <a:solidFill>
              <a:schemeClr val="tx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100">
              <a:solidFill>
                <a:schemeClr val="bg1"/>
              </a:solidFill>
            </a:endParaRPr>
          </a:p>
        </p:txBody>
      </p:sp>
      <p:sp>
        <p:nvSpPr>
          <p:cNvPr id="78" name="Down Arrow 77">
            <a:extLst>
              <a:ext uri="{FF2B5EF4-FFF2-40B4-BE49-F238E27FC236}">
                <a16:creationId xmlns:a16="http://schemas.microsoft.com/office/drawing/2014/main" id="{0F4193C2-83FE-F24D-9A10-9FA43AA5E3B0}"/>
              </a:ext>
            </a:extLst>
          </p:cNvPr>
          <p:cNvSpPr/>
          <p:nvPr/>
        </p:nvSpPr>
        <p:spPr>
          <a:xfrm rot="16200000">
            <a:off x="11515199" y="5432437"/>
            <a:ext cx="135173" cy="289917"/>
          </a:xfrm>
          <a:prstGeom prst="downArrow">
            <a:avLst/>
          </a:prstGeom>
          <a:solidFill>
            <a:schemeClr val="tx1"/>
          </a:solidFill>
          <a:ln>
            <a:solidFill>
              <a:schemeClr val="tx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100">
              <a:solidFill>
                <a:schemeClr val="bg1"/>
              </a:solidFill>
            </a:endParaRPr>
          </a:p>
        </p:txBody>
      </p:sp>
      <p:sp>
        <p:nvSpPr>
          <p:cNvPr id="79" name="Rectangle 78">
            <a:extLst>
              <a:ext uri="{FF2B5EF4-FFF2-40B4-BE49-F238E27FC236}">
                <a16:creationId xmlns:a16="http://schemas.microsoft.com/office/drawing/2014/main" id="{7D93E8B5-CC09-814D-9C73-9D92BEF38B61}"/>
              </a:ext>
            </a:extLst>
          </p:cNvPr>
          <p:cNvSpPr/>
          <p:nvPr/>
        </p:nvSpPr>
        <p:spPr>
          <a:xfrm>
            <a:off x="3610845" y="1341603"/>
            <a:ext cx="1096167" cy="3444106"/>
          </a:xfrm>
          <a:prstGeom prst="rect">
            <a:avLst/>
          </a:prstGeom>
          <a:noFill/>
          <a:ln w="19050">
            <a:solidFill>
              <a:schemeClr val="tx1"/>
            </a:solidFill>
            <a:prstDash val="dash"/>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sp>
        <p:nvSpPr>
          <p:cNvPr id="80" name="Rectangle 79">
            <a:extLst>
              <a:ext uri="{FF2B5EF4-FFF2-40B4-BE49-F238E27FC236}">
                <a16:creationId xmlns:a16="http://schemas.microsoft.com/office/drawing/2014/main" id="{F8A28B8F-FF6B-E84E-9E25-EF4F972AA788}"/>
              </a:ext>
            </a:extLst>
          </p:cNvPr>
          <p:cNvSpPr/>
          <p:nvPr/>
        </p:nvSpPr>
        <p:spPr>
          <a:xfrm>
            <a:off x="4808023" y="1341603"/>
            <a:ext cx="1096167" cy="3444106"/>
          </a:xfrm>
          <a:prstGeom prst="rect">
            <a:avLst/>
          </a:prstGeom>
          <a:noFill/>
          <a:ln w="19050">
            <a:solidFill>
              <a:schemeClr val="tx1"/>
            </a:solidFill>
            <a:prstDash val="dash"/>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sp>
        <p:nvSpPr>
          <p:cNvPr id="81" name="Rectangle 80">
            <a:extLst>
              <a:ext uri="{FF2B5EF4-FFF2-40B4-BE49-F238E27FC236}">
                <a16:creationId xmlns:a16="http://schemas.microsoft.com/office/drawing/2014/main" id="{D270A94F-7D43-F446-B01B-16D2118838B9}"/>
              </a:ext>
            </a:extLst>
          </p:cNvPr>
          <p:cNvSpPr/>
          <p:nvPr/>
        </p:nvSpPr>
        <p:spPr>
          <a:xfrm>
            <a:off x="6504726" y="1339779"/>
            <a:ext cx="1096167" cy="3445929"/>
          </a:xfrm>
          <a:prstGeom prst="rect">
            <a:avLst/>
          </a:prstGeom>
          <a:noFill/>
          <a:ln w="19050">
            <a:solidFill>
              <a:schemeClr val="tx1"/>
            </a:solidFill>
            <a:prstDash val="dash"/>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sp>
        <p:nvSpPr>
          <p:cNvPr id="82" name="Rectangle 81">
            <a:extLst>
              <a:ext uri="{FF2B5EF4-FFF2-40B4-BE49-F238E27FC236}">
                <a16:creationId xmlns:a16="http://schemas.microsoft.com/office/drawing/2014/main" id="{B7790282-64AF-A148-B2D7-32EE09FEB0B9}"/>
              </a:ext>
            </a:extLst>
          </p:cNvPr>
          <p:cNvSpPr/>
          <p:nvPr/>
        </p:nvSpPr>
        <p:spPr>
          <a:xfrm>
            <a:off x="7701904" y="1339780"/>
            <a:ext cx="1096167" cy="3445928"/>
          </a:xfrm>
          <a:prstGeom prst="rect">
            <a:avLst/>
          </a:prstGeom>
          <a:noFill/>
          <a:ln w="19050">
            <a:solidFill>
              <a:schemeClr val="tx1"/>
            </a:solidFill>
            <a:prstDash val="dash"/>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sp>
        <p:nvSpPr>
          <p:cNvPr id="83" name="Rectangle 82">
            <a:extLst>
              <a:ext uri="{FF2B5EF4-FFF2-40B4-BE49-F238E27FC236}">
                <a16:creationId xmlns:a16="http://schemas.microsoft.com/office/drawing/2014/main" id="{F95B8236-C401-334D-8AD8-D12E24A9E9D7}"/>
              </a:ext>
            </a:extLst>
          </p:cNvPr>
          <p:cNvSpPr/>
          <p:nvPr/>
        </p:nvSpPr>
        <p:spPr>
          <a:xfrm>
            <a:off x="9425464" y="1339780"/>
            <a:ext cx="1096167" cy="3445928"/>
          </a:xfrm>
          <a:prstGeom prst="rect">
            <a:avLst/>
          </a:prstGeom>
          <a:noFill/>
          <a:ln w="19050">
            <a:solidFill>
              <a:schemeClr val="tx1"/>
            </a:solidFill>
            <a:prstDash val="dash"/>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sp>
        <p:nvSpPr>
          <p:cNvPr id="84" name="Rectangle 83">
            <a:extLst>
              <a:ext uri="{FF2B5EF4-FFF2-40B4-BE49-F238E27FC236}">
                <a16:creationId xmlns:a16="http://schemas.microsoft.com/office/drawing/2014/main" id="{B2D515DA-033C-4D4D-B1A2-68E291E012DF}"/>
              </a:ext>
            </a:extLst>
          </p:cNvPr>
          <p:cNvSpPr/>
          <p:nvPr/>
        </p:nvSpPr>
        <p:spPr>
          <a:xfrm>
            <a:off x="10622642" y="1339781"/>
            <a:ext cx="1096167" cy="3445927"/>
          </a:xfrm>
          <a:prstGeom prst="rect">
            <a:avLst/>
          </a:prstGeom>
          <a:noFill/>
          <a:ln w="19050">
            <a:solidFill>
              <a:schemeClr val="tx1"/>
            </a:solidFill>
            <a:prstDash val="dash"/>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sp>
        <p:nvSpPr>
          <p:cNvPr id="87" name="Rectangle 86">
            <a:extLst>
              <a:ext uri="{FF2B5EF4-FFF2-40B4-BE49-F238E27FC236}">
                <a16:creationId xmlns:a16="http://schemas.microsoft.com/office/drawing/2014/main" id="{68DD1B32-5175-9D42-872F-A05E0B4A58E4}"/>
              </a:ext>
            </a:extLst>
          </p:cNvPr>
          <p:cNvSpPr/>
          <p:nvPr/>
        </p:nvSpPr>
        <p:spPr>
          <a:xfrm>
            <a:off x="6935144" y="6224151"/>
            <a:ext cx="1649206" cy="307777"/>
          </a:xfrm>
          <a:prstGeom prst="rect">
            <a:avLst/>
          </a:prstGeom>
        </p:spPr>
        <p:txBody>
          <a:bodyPr wrap="square">
            <a:spAutoFit/>
          </a:bodyPr>
          <a:lstStyle/>
          <a:p>
            <a:pPr algn="ctr"/>
            <a:r>
              <a:rPr lang="en-US" sz="1400" b="1">
                <a:solidFill>
                  <a:schemeClr val="tx2"/>
                </a:solidFill>
                <a:latin typeface="+mj-lt"/>
                <a:ea typeface="Avenir Book" charset="0"/>
                <a:cs typeface="Avenir Book" charset="0"/>
              </a:rPr>
              <a:t>Transport Zone </a:t>
            </a:r>
          </a:p>
        </p:txBody>
      </p:sp>
      <p:sp>
        <p:nvSpPr>
          <p:cNvPr id="88" name="Down Arrow 87">
            <a:extLst>
              <a:ext uri="{FF2B5EF4-FFF2-40B4-BE49-F238E27FC236}">
                <a16:creationId xmlns:a16="http://schemas.microsoft.com/office/drawing/2014/main" id="{7077D028-360F-3648-A711-8A7966D14FC1}"/>
              </a:ext>
            </a:extLst>
          </p:cNvPr>
          <p:cNvSpPr/>
          <p:nvPr/>
        </p:nvSpPr>
        <p:spPr>
          <a:xfrm rot="5400000">
            <a:off x="5128128" y="4653069"/>
            <a:ext cx="165905" cy="3448125"/>
          </a:xfrm>
          <a:prstGeom prst="downArrow">
            <a:avLst/>
          </a:prstGeom>
          <a:solidFill>
            <a:schemeClr val="tx1"/>
          </a:solidFill>
          <a:ln>
            <a:solidFill>
              <a:schemeClr val="tx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100">
              <a:solidFill>
                <a:schemeClr val="bg1"/>
              </a:solidFill>
            </a:endParaRPr>
          </a:p>
        </p:txBody>
      </p:sp>
      <p:sp>
        <p:nvSpPr>
          <p:cNvPr id="89" name="Down Arrow 88">
            <a:extLst>
              <a:ext uri="{FF2B5EF4-FFF2-40B4-BE49-F238E27FC236}">
                <a16:creationId xmlns:a16="http://schemas.microsoft.com/office/drawing/2014/main" id="{69CD5923-783A-F248-A209-09506416AACB}"/>
              </a:ext>
            </a:extLst>
          </p:cNvPr>
          <p:cNvSpPr/>
          <p:nvPr/>
        </p:nvSpPr>
        <p:spPr>
          <a:xfrm rot="16200000">
            <a:off x="10073732" y="4799595"/>
            <a:ext cx="164955" cy="3134459"/>
          </a:xfrm>
          <a:prstGeom prst="downArrow">
            <a:avLst/>
          </a:prstGeom>
          <a:solidFill>
            <a:schemeClr val="tx1"/>
          </a:solidFill>
          <a:ln>
            <a:solidFill>
              <a:schemeClr val="tx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100">
              <a:solidFill>
                <a:schemeClr val="bg1"/>
              </a:solidFill>
            </a:endParaRPr>
          </a:p>
        </p:txBody>
      </p:sp>
      <p:sp>
        <p:nvSpPr>
          <p:cNvPr id="90" name="Down Arrow 89">
            <a:extLst>
              <a:ext uri="{FF2B5EF4-FFF2-40B4-BE49-F238E27FC236}">
                <a16:creationId xmlns:a16="http://schemas.microsoft.com/office/drawing/2014/main" id="{DDC2258B-D1AF-B74C-A174-25E7F5C476C9}"/>
              </a:ext>
            </a:extLst>
          </p:cNvPr>
          <p:cNvSpPr/>
          <p:nvPr/>
        </p:nvSpPr>
        <p:spPr>
          <a:xfrm rot="5400000">
            <a:off x="3569118" y="5452623"/>
            <a:ext cx="135108" cy="249482"/>
          </a:xfrm>
          <a:prstGeom prst="downArrow">
            <a:avLst/>
          </a:prstGeom>
          <a:solidFill>
            <a:schemeClr val="tx1"/>
          </a:solidFill>
          <a:ln>
            <a:solidFill>
              <a:schemeClr val="tx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100">
              <a:solidFill>
                <a:schemeClr val="bg1"/>
              </a:solidFill>
            </a:endParaRPr>
          </a:p>
        </p:txBody>
      </p:sp>
      <p:sp>
        <p:nvSpPr>
          <p:cNvPr id="91" name="Down Arrow 90">
            <a:extLst>
              <a:ext uri="{FF2B5EF4-FFF2-40B4-BE49-F238E27FC236}">
                <a16:creationId xmlns:a16="http://schemas.microsoft.com/office/drawing/2014/main" id="{56DDEE69-4F69-694A-86F5-336436E5C7CF}"/>
              </a:ext>
            </a:extLst>
          </p:cNvPr>
          <p:cNvSpPr/>
          <p:nvPr/>
        </p:nvSpPr>
        <p:spPr>
          <a:xfrm rot="16200000">
            <a:off x="5788443" y="5452623"/>
            <a:ext cx="135108" cy="249482"/>
          </a:xfrm>
          <a:prstGeom prst="downArrow">
            <a:avLst/>
          </a:prstGeom>
          <a:solidFill>
            <a:schemeClr val="tx1"/>
          </a:solidFill>
          <a:ln>
            <a:solidFill>
              <a:schemeClr val="tx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100">
              <a:solidFill>
                <a:schemeClr val="bg1"/>
              </a:solidFill>
            </a:endParaRPr>
          </a:p>
        </p:txBody>
      </p:sp>
      <p:cxnSp>
        <p:nvCxnSpPr>
          <p:cNvPr id="92" name="Straight Connector 91">
            <a:extLst>
              <a:ext uri="{FF2B5EF4-FFF2-40B4-BE49-F238E27FC236}">
                <a16:creationId xmlns:a16="http://schemas.microsoft.com/office/drawing/2014/main" id="{4A65941E-16DA-0A46-B13C-68F030CEF4E6}"/>
              </a:ext>
            </a:extLst>
          </p:cNvPr>
          <p:cNvCxnSpPr>
            <a:cxnSpLocks/>
          </p:cNvCxnSpPr>
          <p:nvPr/>
        </p:nvCxnSpPr>
        <p:spPr bwMode="gray">
          <a:xfrm flipH="1">
            <a:off x="3275189" y="2949884"/>
            <a:ext cx="8667462" cy="14619"/>
          </a:xfrm>
          <a:prstGeom prst="line">
            <a:avLst/>
          </a:prstGeom>
          <a:ln w="25400">
            <a:solidFill>
              <a:srgbClr val="FFC000"/>
            </a:solidFill>
            <a:miter lim="800000"/>
            <a:tailEnd type="none"/>
          </a:ln>
        </p:spPr>
        <p:style>
          <a:lnRef idx="1">
            <a:schemeClr val="accent1"/>
          </a:lnRef>
          <a:fillRef idx="0">
            <a:schemeClr val="accent1"/>
          </a:fillRef>
          <a:effectRef idx="0">
            <a:schemeClr val="accent1"/>
          </a:effectRef>
          <a:fontRef idx="minor">
            <a:schemeClr val="tx1"/>
          </a:fontRef>
        </p:style>
      </p:cxnSp>
      <p:sp>
        <p:nvSpPr>
          <p:cNvPr id="93" name="Freeform 5">
            <a:extLst>
              <a:ext uri="{FF2B5EF4-FFF2-40B4-BE49-F238E27FC236}">
                <a16:creationId xmlns:a16="http://schemas.microsoft.com/office/drawing/2014/main" id="{209661AD-268E-ED46-909D-CA7B11096F91}"/>
              </a:ext>
            </a:extLst>
          </p:cNvPr>
          <p:cNvSpPr>
            <a:spLocks noChangeAspect="1" noEditPoints="1"/>
          </p:cNvSpPr>
          <p:nvPr/>
        </p:nvSpPr>
        <p:spPr bwMode="auto">
          <a:xfrm>
            <a:off x="11290587" y="1803386"/>
            <a:ext cx="289541" cy="289541"/>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rgbClr val="FFC000"/>
          </a:solidFill>
          <a:ln>
            <a:noFill/>
          </a:ln>
          <a:extLst/>
        </p:spPr>
        <p:txBody>
          <a:bodyPr vert="horz" wrap="square" lIns="91440" tIns="45720" rIns="91440" bIns="45720" numCol="1" anchor="t" anchorCtr="0" compatLnSpc="1">
            <a:prstTxWarp prst="textNoShape">
              <a:avLst/>
            </a:prstTxWarp>
          </a:bodyPr>
          <a:lstStyle/>
          <a:p>
            <a:endParaRPr lang="en-US" sz="2400">
              <a:latin typeface="+mj-lt"/>
            </a:endParaRPr>
          </a:p>
        </p:txBody>
      </p:sp>
      <p:grpSp>
        <p:nvGrpSpPr>
          <p:cNvPr id="94" name="Group 93">
            <a:extLst>
              <a:ext uri="{FF2B5EF4-FFF2-40B4-BE49-F238E27FC236}">
                <a16:creationId xmlns:a16="http://schemas.microsoft.com/office/drawing/2014/main" id="{E712D2D1-1216-6441-BAD4-FBEC342294FA}"/>
              </a:ext>
            </a:extLst>
          </p:cNvPr>
          <p:cNvGrpSpPr/>
          <p:nvPr/>
        </p:nvGrpSpPr>
        <p:grpSpPr>
          <a:xfrm>
            <a:off x="6851713" y="3280302"/>
            <a:ext cx="402191" cy="402352"/>
            <a:chOff x="7736620" y="7009631"/>
            <a:chExt cx="4501800" cy="4503600"/>
          </a:xfrm>
          <a:solidFill>
            <a:schemeClr val="tx1"/>
          </a:solidFill>
        </p:grpSpPr>
        <p:sp>
          <p:nvSpPr>
            <p:cNvPr id="95" name="Freeform: Shape 1">
              <a:extLst>
                <a:ext uri="{FF2B5EF4-FFF2-40B4-BE49-F238E27FC236}">
                  <a16:creationId xmlns:a16="http://schemas.microsoft.com/office/drawing/2014/main" id="{E8311AB0-C43C-D44B-BAC9-000E48FBB94C}"/>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sp>
          <p:nvSpPr>
            <p:cNvPr id="96" name="Freeform: Shape 2">
              <a:extLst>
                <a:ext uri="{FF2B5EF4-FFF2-40B4-BE49-F238E27FC236}">
                  <a16:creationId xmlns:a16="http://schemas.microsoft.com/office/drawing/2014/main" id="{2619287A-7495-5B48-9C35-C66F5CC155B8}"/>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sp>
          <p:nvSpPr>
            <p:cNvPr id="97" name="Freeform: Shape 3">
              <a:extLst>
                <a:ext uri="{FF2B5EF4-FFF2-40B4-BE49-F238E27FC236}">
                  <a16:creationId xmlns:a16="http://schemas.microsoft.com/office/drawing/2014/main" id="{33C5DE2C-F8D1-814B-9841-328EFB7FC0EF}"/>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sp>
          <p:nvSpPr>
            <p:cNvPr id="98" name="Freeform: Shape 4">
              <a:extLst>
                <a:ext uri="{FF2B5EF4-FFF2-40B4-BE49-F238E27FC236}">
                  <a16:creationId xmlns:a16="http://schemas.microsoft.com/office/drawing/2014/main" id="{605C8E99-1930-0347-BC3D-AC8F782A4EDD}"/>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sp>
          <p:nvSpPr>
            <p:cNvPr id="99" name="Freeform: Shape 5">
              <a:extLst>
                <a:ext uri="{FF2B5EF4-FFF2-40B4-BE49-F238E27FC236}">
                  <a16:creationId xmlns:a16="http://schemas.microsoft.com/office/drawing/2014/main" id="{B68F9A7C-A56F-B04E-B91E-DB4A3D1D2F14}"/>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grpSp>
      <p:cxnSp>
        <p:nvCxnSpPr>
          <p:cNvPr id="118" name="Straight Connector 117">
            <a:extLst>
              <a:ext uri="{FF2B5EF4-FFF2-40B4-BE49-F238E27FC236}">
                <a16:creationId xmlns:a16="http://schemas.microsoft.com/office/drawing/2014/main" id="{1F56BA24-2904-A240-9094-4B8FE99C4E4E}"/>
              </a:ext>
            </a:extLst>
          </p:cNvPr>
          <p:cNvCxnSpPr>
            <a:cxnSpLocks/>
          </p:cNvCxnSpPr>
          <p:nvPr/>
        </p:nvCxnSpPr>
        <p:spPr bwMode="gray">
          <a:xfrm flipH="1" flipV="1">
            <a:off x="3275189" y="2654008"/>
            <a:ext cx="8667462" cy="10869"/>
          </a:xfrm>
          <a:prstGeom prst="line">
            <a:avLst/>
          </a:prstGeom>
          <a:ln w="25400">
            <a:solidFill>
              <a:srgbClr val="89CBDF"/>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C07CE6F2-76F9-E245-93D4-D94BC44F66DC}"/>
              </a:ext>
            </a:extLst>
          </p:cNvPr>
          <p:cNvCxnSpPr>
            <a:cxnSpLocks/>
          </p:cNvCxnSpPr>
          <p:nvPr/>
        </p:nvCxnSpPr>
        <p:spPr bwMode="gray">
          <a:xfrm flipH="1" flipV="1">
            <a:off x="3275189" y="2386692"/>
            <a:ext cx="8667462" cy="6517"/>
          </a:xfrm>
          <a:prstGeom prst="line">
            <a:avLst/>
          </a:prstGeom>
          <a:ln w="25400">
            <a:solidFill>
              <a:schemeClr val="accent4">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570C6B69-D34A-2143-9755-9E6FCBF2936D}"/>
              </a:ext>
            </a:extLst>
          </p:cNvPr>
          <p:cNvCxnSpPr>
            <a:cxnSpLocks/>
          </p:cNvCxnSpPr>
          <p:nvPr/>
        </p:nvCxnSpPr>
        <p:spPr bwMode="gray">
          <a:xfrm flipV="1">
            <a:off x="6898188" y="2386692"/>
            <a:ext cx="1" cy="946228"/>
          </a:xfrm>
          <a:prstGeom prst="line">
            <a:avLst/>
          </a:prstGeom>
          <a:ln w="25400">
            <a:solidFill>
              <a:schemeClr val="accent4">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23" name="Straight Connector 122">
            <a:extLst>
              <a:ext uri="{FF2B5EF4-FFF2-40B4-BE49-F238E27FC236}">
                <a16:creationId xmlns:a16="http://schemas.microsoft.com/office/drawing/2014/main" id="{73D66065-F78C-2C4A-9470-7D2862738374}"/>
              </a:ext>
            </a:extLst>
          </p:cNvPr>
          <p:cNvCxnSpPr>
            <a:cxnSpLocks/>
            <a:stCxn id="95" idx="0"/>
          </p:cNvCxnSpPr>
          <p:nvPr/>
        </p:nvCxnSpPr>
        <p:spPr bwMode="gray">
          <a:xfrm flipV="1">
            <a:off x="7052809" y="2660217"/>
            <a:ext cx="0" cy="620085"/>
          </a:xfrm>
          <a:prstGeom prst="line">
            <a:avLst/>
          </a:prstGeom>
          <a:ln w="25400">
            <a:solidFill>
              <a:srgbClr val="89CBDF"/>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27" name="Straight Connector 126">
            <a:extLst>
              <a:ext uri="{FF2B5EF4-FFF2-40B4-BE49-F238E27FC236}">
                <a16:creationId xmlns:a16="http://schemas.microsoft.com/office/drawing/2014/main" id="{732F56AC-FC26-314F-8762-9A4774442B7D}"/>
              </a:ext>
            </a:extLst>
          </p:cNvPr>
          <p:cNvCxnSpPr>
            <a:cxnSpLocks/>
          </p:cNvCxnSpPr>
          <p:nvPr/>
        </p:nvCxnSpPr>
        <p:spPr bwMode="gray">
          <a:xfrm flipV="1">
            <a:off x="7197362" y="2964503"/>
            <a:ext cx="0" cy="363016"/>
          </a:xfrm>
          <a:prstGeom prst="line">
            <a:avLst/>
          </a:prstGeom>
          <a:ln w="25400">
            <a:solidFill>
              <a:srgbClr val="FFC000"/>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130" name="Group 129">
            <a:extLst>
              <a:ext uri="{FF2B5EF4-FFF2-40B4-BE49-F238E27FC236}">
                <a16:creationId xmlns:a16="http://schemas.microsoft.com/office/drawing/2014/main" id="{4A3CF5AB-7778-6E43-B62D-AD0A2D313158}"/>
              </a:ext>
            </a:extLst>
          </p:cNvPr>
          <p:cNvGrpSpPr/>
          <p:nvPr/>
        </p:nvGrpSpPr>
        <p:grpSpPr>
          <a:xfrm>
            <a:off x="8047451" y="3265328"/>
            <a:ext cx="402191" cy="402352"/>
            <a:chOff x="7736620" y="7009631"/>
            <a:chExt cx="4501800" cy="4503600"/>
          </a:xfrm>
          <a:solidFill>
            <a:schemeClr val="tx1"/>
          </a:solidFill>
        </p:grpSpPr>
        <p:sp>
          <p:nvSpPr>
            <p:cNvPr id="131" name="Freeform: Shape 1">
              <a:extLst>
                <a:ext uri="{FF2B5EF4-FFF2-40B4-BE49-F238E27FC236}">
                  <a16:creationId xmlns:a16="http://schemas.microsoft.com/office/drawing/2014/main" id="{08735817-482D-0F47-859B-76D9A51290AD}"/>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sp>
          <p:nvSpPr>
            <p:cNvPr id="132" name="Freeform: Shape 2">
              <a:extLst>
                <a:ext uri="{FF2B5EF4-FFF2-40B4-BE49-F238E27FC236}">
                  <a16:creationId xmlns:a16="http://schemas.microsoft.com/office/drawing/2014/main" id="{EA013663-AB21-D64A-98DF-253284C6A114}"/>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sp>
          <p:nvSpPr>
            <p:cNvPr id="133" name="Freeform: Shape 3">
              <a:extLst>
                <a:ext uri="{FF2B5EF4-FFF2-40B4-BE49-F238E27FC236}">
                  <a16:creationId xmlns:a16="http://schemas.microsoft.com/office/drawing/2014/main" id="{105E5618-ACE3-8843-AD58-2F58F77EB74D}"/>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sp>
          <p:nvSpPr>
            <p:cNvPr id="134" name="Freeform: Shape 4">
              <a:extLst>
                <a:ext uri="{FF2B5EF4-FFF2-40B4-BE49-F238E27FC236}">
                  <a16:creationId xmlns:a16="http://schemas.microsoft.com/office/drawing/2014/main" id="{BA9447C8-704F-3D40-AE9A-325597FC915A}"/>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sp>
          <p:nvSpPr>
            <p:cNvPr id="135" name="Freeform: Shape 5">
              <a:extLst>
                <a:ext uri="{FF2B5EF4-FFF2-40B4-BE49-F238E27FC236}">
                  <a16:creationId xmlns:a16="http://schemas.microsoft.com/office/drawing/2014/main" id="{87F3EF16-709A-7F47-9EF6-1D6E00B76E15}"/>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grpSp>
      <p:cxnSp>
        <p:nvCxnSpPr>
          <p:cNvPr id="136" name="Straight Connector 135">
            <a:extLst>
              <a:ext uri="{FF2B5EF4-FFF2-40B4-BE49-F238E27FC236}">
                <a16:creationId xmlns:a16="http://schemas.microsoft.com/office/drawing/2014/main" id="{096B4315-2C78-DC4E-83D9-DCEFE6A3ECA5}"/>
              </a:ext>
            </a:extLst>
          </p:cNvPr>
          <p:cNvCxnSpPr>
            <a:cxnSpLocks/>
          </p:cNvCxnSpPr>
          <p:nvPr/>
        </p:nvCxnSpPr>
        <p:spPr bwMode="gray">
          <a:xfrm flipV="1">
            <a:off x="8093926" y="2371718"/>
            <a:ext cx="1" cy="946228"/>
          </a:xfrm>
          <a:prstGeom prst="line">
            <a:avLst/>
          </a:prstGeom>
          <a:ln w="25400">
            <a:solidFill>
              <a:schemeClr val="accent4">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37" name="Straight Connector 136">
            <a:extLst>
              <a:ext uri="{FF2B5EF4-FFF2-40B4-BE49-F238E27FC236}">
                <a16:creationId xmlns:a16="http://schemas.microsoft.com/office/drawing/2014/main" id="{E1288C08-2713-7A40-A418-D332503758FA}"/>
              </a:ext>
            </a:extLst>
          </p:cNvPr>
          <p:cNvCxnSpPr>
            <a:cxnSpLocks/>
            <a:stCxn id="131" idx="0"/>
          </p:cNvCxnSpPr>
          <p:nvPr/>
        </p:nvCxnSpPr>
        <p:spPr bwMode="gray">
          <a:xfrm flipV="1">
            <a:off x="8248547" y="2645243"/>
            <a:ext cx="0" cy="620085"/>
          </a:xfrm>
          <a:prstGeom prst="line">
            <a:avLst/>
          </a:prstGeom>
          <a:ln w="25400">
            <a:solidFill>
              <a:srgbClr val="89CBDF"/>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139" name="Group 138">
            <a:extLst>
              <a:ext uri="{FF2B5EF4-FFF2-40B4-BE49-F238E27FC236}">
                <a16:creationId xmlns:a16="http://schemas.microsoft.com/office/drawing/2014/main" id="{59C999C3-C979-C94B-AF76-9C4A819E4FD5}"/>
              </a:ext>
            </a:extLst>
          </p:cNvPr>
          <p:cNvGrpSpPr/>
          <p:nvPr/>
        </p:nvGrpSpPr>
        <p:grpSpPr>
          <a:xfrm>
            <a:off x="9747498" y="3274901"/>
            <a:ext cx="402191" cy="402352"/>
            <a:chOff x="7736620" y="7009631"/>
            <a:chExt cx="4501800" cy="4503600"/>
          </a:xfrm>
          <a:solidFill>
            <a:schemeClr val="tx1"/>
          </a:solidFill>
        </p:grpSpPr>
        <p:sp>
          <p:nvSpPr>
            <p:cNvPr id="140" name="Freeform: Shape 1">
              <a:extLst>
                <a:ext uri="{FF2B5EF4-FFF2-40B4-BE49-F238E27FC236}">
                  <a16:creationId xmlns:a16="http://schemas.microsoft.com/office/drawing/2014/main" id="{2727D91F-49D2-BD41-9D61-AAD5FE2B7BEC}"/>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sp>
          <p:nvSpPr>
            <p:cNvPr id="141" name="Freeform: Shape 2">
              <a:extLst>
                <a:ext uri="{FF2B5EF4-FFF2-40B4-BE49-F238E27FC236}">
                  <a16:creationId xmlns:a16="http://schemas.microsoft.com/office/drawing/2014/main" id="{AA6192C1-7862-C044-B202-E893AB55A79B}"/>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sp>
          <p:nvSpPr>
            <p:cNvPr id="142" name="Freeform: Shape 3">
              <a:extLst>
                <a:ext uri="{FF2B5EF4-FFF2-40B4-BE49-F238E27FC236}">
                  <a16:creationId xmlns:a16="http://schemas.microsoft.com/office/drawing/2014/main" id="{62FA3455-2C2D-734B-97E9-D82B60294454}"/>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sp>
          <p:nvSpPr>
            <p:cNvPr id="143" name="Freeform: Shape 4">
              <a:extLst>
                <a:ext uri="{FF2B5EF4-FFF2-40B4-BE49-F238E27FC236}">
                  <a16:creationId xmlns:a16="http://schemas.microsoft.com/office/drawing/2014/main" id="{991A5F16-510A-8244-A97B-ED1F8A791857}"/>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sp>
          <p:nvSpPr>
            <p:cNvPr id="144" name="Freeform: Shape 5">
              <a:extLst>
                <a:ext uri="{FF2B5EF4-FFF2-40B4-BE49-F238E27FC236}">
                  <a16:creationId xmlns:a16="http://schemas.microsoft.com/office/drawing/2014/main" id="{49E5DCC6-14BB-9B44-AD64-3E29797621C9}"/>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grpSp>
      <p:cxnSp>
        <p:nvCxnSpPr>
          <p:cNvPr id="145" name="Straight Connector 144">
            <a:extLst>
              <a:ext uri="{FF2B5EF4-FFF2-40B4-BE49-F238E27FC236}">
                <a16:creationId xmlns:a16="http://schemas.microsoft.com/office/drawing/2014/main" id="{3092F689-A921-6C4A-A917-8AFF95F194AD}"/>
              </a:ext>
            </a:extLst>
          </p:cNvPr>
          <p:cNvCxnSpPr>
            <a:cxnSpLocks/>
          </p:cNvCxnSpPr>
          <p:nvPr/>
        </p:nvCxnSpPr>
        <p:spPr bwMode="gray">
          <a:xfrm flipV="1">
            <a:off x="9793973" y="2381291"/>
            <a:ext cx="1" cy="946228"/>
          </a:xfrm>
          <a:prstGeom prst="line">
            <a:avLst/>
          </a:prstGeom>
          <a:ln w="25400">
            <a:solidFill>
              <a:schemeClr val="accent4">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46" name="Straight Connector 145">
            <a:extLst>
              <a:ext uri="{FF2B5EF4-FFF2-40B4-BE49-F238E27FC236}">
                <a16:creationId xmlns:a16="http://schemas.microsoft.com/office/drawing/2014/main" id="{6C911BC8-DD6C-5B46-8DD2-C834E83D1EA5}"/>
              </a:ext>
            </a:extLst>
          </p:cNvPr>
          <p:cNvCxnSpPr>
            <a:cxnSpLocks/>
            <a:stCxn id="140" idx="0"/>
          </p:cNvCxnSpPr>
          <p:nvPr/>
        </p:nvCxnSpPr>
        <p:spPr bwMode="gray">
          <a:xfrm flipV="1">
            <a:off x="9948594" y="2654816"/>
            <a:ext cx="0" cy="620085"/>
          </a:xfrm>
          <a:prstGeom prst="line">
            <a:avLst/>
          </a:prstGeom>
          <a:ln w="25400">
            <a:solidFill>
              <a:srgbClr val="89CBDF"/>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148" name="Group 147">
            <a:extLst>
              <a:ext uri="{FF2B5EF4-FFF2-40B4-BE49-F238E27FC236}">
                <a16:creationId xmlns:a16="http://schemas.microsoft.com/office/drawing/2014/main" id="{96BAFEC9-0C2B-974A-BBE5-75F34BBA4AE0}"/>
              </a:ext>
            </a:extLst>
          </p:cNvPr>
          <p:cNvGrpSpPr/>
          <p:nvPr/>
        </p:nvGrpSpPr>
        <p:grpSpPr>
          <a:xfrm>
            <a:off x="10943236" y="3259927"/>
            <a:ext cx="402191" cy="402352"/>
            <a:chOff x="7736620" y="7009631"/>
            <a:chExt cx="4501800" cy="4503600"/>
          </a:xfrm>
          <a:solidFill>
            <a:schemeClr val="tx1"/>
          </a:solidFill>
        </p:grpSpPr>
        <p:sp>
          <p:nvSpPr>
            <p:cNvPr id="149" name="Freeform: Shape 1">
              <a:extLst>
                <a:ext uri="{FF2B5EF4-FFF2-40B4-BE49-F238E27FC236}">
                  <a16:creationId xmlns:a16="http://schemas.microsoft.com/office/drawing/2014/main" id="{4BFE6EB8-D74B-6341-9B2C-38157B7D81CA}"/>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sp>
          <p:nvSpPr>
            <p:cNvPr id="150" name="Freeform: Shape 2">
              <a:extLst>
                <a:ext uri="{FF2B5EF4-FFF2-40B4-BE49-F238E27FC236}">
                  <a16:creationId xmlns:a16="http://schemas.microsoft.com/office/drawing/2014/main" id="{2490CA56-9DC1-9A42-AFED-CC32FA8A56B7}"/>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sp>
          <p:nvSpPr>
            <p:cNvPr id="151" name="Freeform: Shape 3">
              <a:extLst>
                <a:ext uri="{FF2B5EF4-FFF2-40B4-BE49-F238E27FC236}">
                  <a16:creationId xmlns:a16="http://schemas.microsoft.com/office/drawing/2014/main" id="{53DC5EC2-0602-DA4C-81FF-3DD07FCCDA8D}"/>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sp>
          <p:nvSpPr>
            <p:cNvPr id="152" name="Freeform: Shape 4">
              <a:extLst>
                <a:ext uri="{FF2B5EF4-FFF2-40B4-BE49-F238E27FC236}">
                  <a16:creationId xmlns:a16="http://schemas.microsoft.com/office/drawing/2014/main" id="{435D8671-70AF-ED40-B680-8DA2C7B0D3D1}"/>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sp>
          <p:nvSpPr>
            <p:cNvPr id="153" name="Freeform: Shape 5">
              <a:extLst>
                <a:ext uri="{FF2B5EF4-FFF2-40B4-BE49-F238E27FC236}">
                  <a16:creationId xmlns:a16="http://schemas.microsoft.com/office/drawing/2014/main" id="{5F906F55-F67A-144A-8377-846415563A12}"/>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grpSp>
      <p:cxnSp>
        <p:nvCxnSpPr>
          <p:cNvPr id="154" name="Straight Connector 153">
            <a:extLst>
              <a:ext uri="{FF2B5EF4-FFF2-40B4-BE49-F238E27FC236}">
                <a16:creationId xmlns:a16="http://schemas.microsoft.com/office/drawing/2014/main" id="{962B30E1-EF29-7842-BB4F-45B48C7DB3C9}"/>
              </a:ext>
            </a:extLst>
          </p:cNvPr>
          <p:cNvCxnSpPr>
            <a:cxnSpLocks/>
          </p:cNvCxnSpPr>
          <p:nvPr/>
        </p:nvCxnSpPr>
        <p:spPr bwMode="gray">
          <a:xfrm flipV="1">
            <a:off x="10989711" y="2376256"/>
            <a:ext cx="1" cy="946228"/>
          </a:xfrm>
          <a:prstGeom prst="line">
            <a:avLst/>
          </a:prstGeom>
          <a:ln w="25400">
            <a:solidFill>
              <a:schemeClr val="accent4">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ED7B103B-C41F-A643-9A39-08B5526F44F8}"/>
              </a:ext>
            </a:extLst>
          </p:cNvPr>
          <p:cNvCxnSpPr>
            <a:cxnSpLocks/>
            <a:stCxn id="149" idx="0"/>
          </p:cNvCxnSpPr>
          <p:nvPr/>
        </p:nvCxnSpPr>
        <p:spPr bwMode="gray">
          <a:xfrm flipV="1">
            <a:off x="11144332" y="2639842"/>
            <a:ext cx="0" cy="620085"/>
          </a:xfrm>
          <a:prstGeom prst="line">
            <a:avLst/>
          </a:prstGeom>
          <a:ln w="25400">
            <a:solidFill>
              <a:srgbClr val="89CBDF"/>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57" name="Rectangle 156">
            <a:extLst>
              <a:ext uri="{FF2B5EF4-FFF2-40B4-BE49-F238E27FC236}">
                <a16:creationId xmlns:a16="http://schemas.microsoft.com/office/drawing/2014/main" id="{C746153B-2A32-6440-9CE0-063BA0DCFEF3}"/>
              </a:ext>
            </a:extLst>
          </p:cNvPr>
          <p:cNvSpPr/>
          <p:nvPr/>
        </p:nvSpPr>
        <p:spPr>
          <a:xfrm>
            <a:off x="2873034" y="2131599"/>
            <a:ext cx="793226" cy="261610"/>
          </a:xfrm>
          <a:prstGeom prst="rect">
            <a:avLst/>
          </a:prstGeom>
        </p:spPr>
        <p:txBody>
          <a:bodyPr wrap="square">
            <a:spAutoFit/>
          </a:bodyPr>
          <a:lstStyle/>
          <a:p>
            <a:pPr algn="ctr"/>
            <a:r>
              <a:rPr lang="en-US" sz="1100" b="1">
                <a:solidFill>
                  <a:schemeClr val="accent4">
                    <a:lumMod val="75000"/>
                  </a:schemeClr>
                </a:solidFill>
                <a:latin typeface="Metropolis" pitchFamily="2" charset="77"/>
              </a:rPr>
              <a:t>LS-Web</a:t>
            </a:r>
            <a:endParaRPr lang="en-GB" sz="1100" b="1">
              <a:solidFill>
                <a:schemeClr val="accent4">
                  <a:lumMod val="75000"/>
                </a:schemeClr>
              </a:solidFill>
              <a:latin typeface="Metropolis" pitchFamily="2" charset="77"/>
            </a:endParaRPr>
          </a:p>
        </p:txBody>
      </p:sp>
      <p:sp>
        <p:nvSpPr>
          <p:cNvPr id="158" name="Rectangle 157">
            <a:extLst>
              <a:ext uri="{FF2B5EF4-FFF2-40B4-BE49-F238E27FC236}">
                <a16:creationId xmlns:a16="http://schemas.microsoft.com/office/drawing/2014/main" id="{FCF7AA56-02A7-7643-8F65-4D41AA09E325}"/>
              </a:ext>
            </a:extLst>
          </p:cNvPr>
          <p:cNvSpPr/>
          <p:nvPr/>
        </p:nvSpPr>
        <p:spPr>
          <a:xfrm>
            <a:off x="2882973" y="2403267"/>
            <a:ext cx="746846" cy="261610"/>
          </a:xfrm>
          <a:prstGeom prst="rect">
            <a:avLst/>
          </a:prstGeom>
        </p:spPr>
        <p:txBody>
          <a:bodyPr wrap="square">
            <a:spAutoFit/>
          </a:bodyPr>
          <a:lstStyle/>
          <a:p>
            <a:pPr algn="ctr"/>
            <a:r>
              <a:rPr lang="en-US" sz="1100" b="1">
                <a:solidFill>
                  <a:srgbClr val="89CBDF"/>
                </a:solidFill>
                <a:latin typeface="Metropolis" pitchFamily="2" charset="77"/>
              </a:rPr>
              <a:t>LS-App</a:t>
            </a:r>
            <a:endParaRPr lang="en-GB" sz="1100" b="1">
              <a:solidFill>
                <a:srgbClr val="89CBDF"/>
              </a:solidFill>
              <a:latin typeface="Metropolis" pitchFamily="2" charset="77"/>
            </a:endParaRPr>
          </a:p>
        </p:txBody>
      </p:sp>
      <p:sp>
        <p:nvSpPr>
          <p:cNvPr id="159" name="Rectangle 158">
            <a:extLst>
              <a:ext uri="{FF2B5EF4-FFF2-40B4-BE49-F238E27FC236}">
                <a16:creationId xmlns:a16="http://schemas.microsoft.com/office/drawing/2014/main" id="{109A9B5C-3BB4-2E45-B498-2A21DFE12DF3}"/>
              </a:ext>
            </a:extLst>
          </p:cNvPr>
          <p:cNvSpPr/>
          <p:nvPr/>
        </p:nvSpPr>
        <p:spPr>
          <a:xfrm>
            <a:off x="2879750" y="2720995"/>
            <a:ext cx="682752" cy="261610"/>
          </a:xfrm>
          <a:prstGeom prst="rect">
            <a:avLst/>
          </a:prstGeom>
        </p:spPr>
        <p:txBody>
          <a:bodyPr wrap="square">
            <a:spAutoFit/>
          </a:bodyPr>
          <a:lstStyle/>
          <a:p>
            <a:pPr algn="ctr"/>
            <a:r>
              <a:rPr lang="en-US" sz="1100" b="1">
                <a:solidFill>
                  <a:srgbClr val="FFC000"/>
                </a:solidFill>
                <a:latin typeface="Metropolis" pitchFamily="2" charset="77"/>
              </a:rPr>
              <a:t>LS-Db</a:t>
            </a:r>
            <a:endParaRPr lang="en-GB" sz="1100" b="1">
              <a:solidFill>
                <a:srgbClr val="FFC000"/>
              </a:solidFill>
              <a:latin typeface="Metropolis" pitchFamily="2" charset="77"/>
            </a:endParaRPr>
          </a:p>
        </p:txBody>
      </p:sp>
      <p:sp>
        <p:nvSpPr>
          <p:cNvPr id="160" name="Freeform 5">
            <a:extLst>
              <a:ext uri="{FF2B5EF4-FFF2-40B4-BE49-F238E27FC236}">
                <a16:creationId xmlns:a16="http://schemas.microsoft.com/office/drawing/2014/main" id="{CC5F54FA-F3C7-F943-AC67-3259A7F76829}"/>
              </a:ext>
            </a:extLst>
          </p:cNvPr>
          <p:cNvSpPr>
            <a:spLocks noChangeAspect="1" noEditPoints="1"/>
          </p:cNvSpPr>
          <p:nvPr/>
        </p:nvSpPr>
        <p:spPr bwMode="auto">
          <a:xfrm>
            <a:off x="6575363" y="1831599"/>
            <a:ext cx="289541" cy="289541"/>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accent4">
              <a:lumMod val="75000"/>
            </a:schemeClr>
          </a:solidFill>
          <a:ln>
            <a:noFill/>
          </a:ln>
          <a:extLst/>
        </p:spPr>
        <p:txBody>
          <a:bodyPr vert="horz" wrap="square" lIns="91440" tIns="45720" rIns="91440" bIns="45720" numCol="1" anchor="t" anchorCtr="0" compatLnSpc="1">
            <a:prstTxWarp prst="textNoShape">
              <a:avLst/>
            </a:prstTxWarp>
          </a:bodyPr>
          <a:lstStyle/>
          <a:p>
            <a:endParaRPr lang="en-US" sz="2400">
              <a:latin typeface="+mj-lt"/>
            </a:endParaRPr>
          </a:p>
        </p:txBody>
      </p:sp>
      <p:cxnSp>
        <p:nvCxnSpPr>
          <p:cNvPr id="161" name="Straight Connector 160">
            <a:extLst>
              <a:ext uri="{FF2B5EF4-FFF2-40B4-BE49-F238E27FC236}">
                <a16:creationId xmlns:a16="http://schemas.microsoft.com/office/drawing/2014/main" id="{7D7804D5-4DF9-6F46-8DE9-21347B6A5B75}"/>
              </a:ext>
            </a:extLst>
          </p:cNvPr>
          <p:cNvCxnSpPr>
            <a:cxnSpLocks/>
          </p:cNvCxnSpPr>
          <p:nvPr/>
        </p:nvCxnSpPr>
        <p:spPr bwMode="gray">
          <a:xfrm flipV="1">
            <a:off x="6720133" y="2111202"/>
            <a:ext cx="0" cy="280724"/>
          </a:xfrm>
          <a:prstGeom prst="line">
            <a:avLst/>
          </a:prstGeom>
          <a:ln w="25400">
            <a:solidFill>
              <a:schemeClr val="accent4">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64" name="Freeform 5">
            <a:extLst>
              <a:ext uri="{FF2B5EF4-FFF2-40B4-BE49-F238E27FC236}">
                <a16:creationId xmlns:a16="http://schemas.microsoft.com/office/drawing/2014/main" id="{74F97A14-FA89-7E4F-A275-694B331869F7}"/>
              </a:ext>
            </a:extLst>
          </p:cNvPr>
          <p:cNvSpPr>
            <a:spLocks noChangeAspect="1" noEditPoints="1"/>
          </p:cNvSpPr>
          <p:nvPr/>
        </p:nvSpPr>
        <p:spPr bwMode="auto">
          <a:xfrm>
            <a:off x="7806260" y="1833034"/>
            <a:ext cx="289541" cy="289541"/>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accent4">
              <a:lumMod val="75000"/>
            </a:schemeClr>
          </a:solidFill>
          <a:ln>
            <a:noFill/>
          </a:ln>
          <a:extLst/>
        </p:spPr>
        <p:txBody>
          <a:bodyPr vert="horz" wrap="square" lIns="91440" tIns="45720" rIns="91440" bIns="45720" numCol="1" anchor="t" anchorCtr="0" compatLnSpc="1">
            <a:prstTxWarp prst="textNoShape">
              <a:avLst/>
            </a:prstTxWarp>
          </a:bodyPr>
          <a:lstStyle/>
          <a:p>
            <a:endParaRPr lang="en-US" sz="2400">
              <a:latin typeface="+mj-lt"/>
            </a:endParaRPr>
          </a:p>
        </p:txBody>
      </p:sp>
      <p:cxnSp>
        <p:nvCxnSpPr>
          <p:cNvPr id="165" name="Straight Connector 164">
            <a:extLst>
              <a:ext uri="{FF2B5EF4-FFF2-40B4-BE49-F238E27FC236}">
                <a16:creationId xmlns:a16="http://schemas.microsoft.com/office/drawing/2014/main" id="{7A813C1F-4B47-7042-BACF-D8F31B548E3C}"/>
              </a:ext>
            </a:extLst>
          </p:cNvPr>
          <p:cNvCxnSpPr>
            <a:cxnSpLocks/>
          </p:cNvCxnSpPr>
          <p:nvPr/>
        </p:nvCxnSpPr>
        <p:spPr bwMode="gray">
          <a:xfrm flipV="1">
            <a:off x="7951030" y="2112637"/>
            <a:ext cx="0" cy="280724"/>
          </a:xfrm>
          <a:prstGeom prst="line">
            <a:avLst/>
          </a:prstGeom>
          <a:ln w="25400">
            <a:solidFill>
              <a:schemeClr val="accent4">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66" name="Freeform 5">
            <a:extLst>
              <a:ext uri="{FF2B5EF4-FFF2-40B4-BE49-F238E27FC236}">
                <a16:creationId xmlns:a16="http://schemas.microsoft.com/office/drawing/2014/main" id="{9E6499EF-BD72-F74F-B96F-F6488C80F35F}"/>
              </a:ext>
            </a:extLst>
          </p:cNvPr>
          <p:cNvSpPr>
            <a:spLocks noChangeAspect="1" noEditPoints="1"/>
          </p:cNvSpPr>
          <p:nvPr/>
        </p:nvSpPr>
        <p:spPr bwMode="auto">
          <a:xfrm>
            <a:off x="10123435" y="1818723"/>
            <a:ext cx="289541" cy="289541"/>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rgbClr val="89CBDF"/>
          </a:solidFill>
          <a:ln>
            <a:noFill/>
          </a:ln>
          <a:extLst/>
        </p:spPr>
        <p:txBody>
          <a:bodyPr vert="horz" wrap="square" lIns="91440" tIns="45720" rIns="91440" bIns="45720" numCol="1" anchor="t" anchorCtr="0" compatLnSpc="1">
            <a:prstTxWarp prst="textNoShape">
              <a:avLst/>
            </a:prstTxWarp>
          </a:bodyPr>
          <a:lstStyle/>
          <a:p>
            <a:endParaRPr lang="en-US" sz="2400">
              <a:latin typeface="+mj-lt"/>
            </a:endParaRPr>
          </a:p>
        </p:txBody>
      </p:sp>
      <p:cxnSp>
        <p:nvCxnSpPr>
          <p:cNvPr id="167" name="Straight Connector 166">
            <a:extLst>
              <a:ext uri="{FF2B5EF4-FFF2-40B4-BE49-F238E27FC236}">
                <a16:creationId xmlns:a16="http://schemas.microsoft.com/office/drawing/2014/main" id="{1597B747-6C93-CE47-8404-3EE3721C2FC8}"/>
              </a:ext>
            </a:extLst>
          </p:cNvPr>
          <p:cNvCxnSpPr>
            <a:cxnSpLocks/>
          </p:cNvCxnSpPr>
          <p:nvPr/>
        </p:nvCxnSpPr>
        <p:spPr bwMode="gray">
          <a:xfrm flipV="1">
            <a:off x="10268205" y="2098326"/>
            <a:ext cx="0" cy="558466"/>
          </a:xfrm>
          <a:prstGeom prst="line">
            <a:avLst/>
          </a:prstGeom>
          <a:ln w="25400">
            <a:solidFill>
              <a:srgbClr val="89CBDF"/>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68" name="Freeform 5">
            <a:extLst>
              <a:ext uri="{FF2B5EF4-FFF2-40B4-BE49-F238E27FC236}">
                <a16:creationId xmlns:a16="http://schemas.microsoft.com/office/drawing/2014/main" id="{608EABA0-A69B-6F46-B958-3D623DB3D7A7}"/>
              </a:ext>
            </a:extLst>
          </p:cNvPr>
          <p:cNvSpPr>
            <a:spLocks noChangeAspect="1" noEditPoints="1"/>
          </p:cNvSpPr>
          <p:nvPr/>
        </p:nvSpPr>
        <p:spPr bwMode="auto">
          <a:xfrm>
            <a:off x="9506662" y="1816433"/>
            <a:ext cx="289541" cy="289541"/>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accent4">
              <a:lumMod val="75000"/>
            </a:schemeClr>
          </a:solidFill>
          <a:ln>
            <a:noFill/>
          </a:ln>
          <a:extLst/>
        </p:spPr>
        <p:txBody>
          <a:bodyPr vert="horz" wrap="square" lIns="91440" tIns="45720" rIns="91440" bIns="45720" numCol="1" anchor="t" anchorCtr="0" compatLnSpc="1">
            <a:prstTxWarp prst="textNoShape">
              <a:avLst/>
            </a:prstTxWarp>
          </a:bodyPr>
          <a:lstStyle/>
          <a:p>
            <a:endParaRPr lang="en-US" sz="2400">
              <a:latin typeface="+mj-lt"/>
            </a:endParaRPr>
          </a:p>
        </p:txBody>
      </p:sp>
      <p:sp>
        <p:nvSpPr>
          <p:cNvPr id="171" name="Freeform 5">
            <a:extLst>
              <a:ext uri="{FF2B5EF4-FFF2-40B4-BE49-F238E27FC236}">
                <a16:creationId xmlns:a16="http://schemas.microsoft.com/office/drawing/2014/main" id="{34F28690-54CC-5241-B7F5-477805E5566E}"/>
              </a:ext>
            </a:extLst>
          </p:cNvPr>
          <p:cNvSpPr>
            <a:spLocks noChangeAspect="1" noEditPoints="1"/>
          </p:cNvSpPr>
          <p:nvPr/>
        </p:nvSpPr>
        <p:spPr bwMode="auto">
          <a:xfrm>
            <a:off x="8357380" y="1839132"/>
            <a:ext cx="289541" cy="289541"/>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rgbClr val="89CBDF"/>
          </a:solidFill>
          <a:ln>
            <a:noFill/>
          </a:ln>
          <a:extLst/>
        </p:spPr>
        <p:txBody>
          <a:bodyPr vert="horz" wrap="square" lIns="91440" tIns="45720" rIns="91440" bIns="45720" numCol="1" anchor="t" anchorCtr="0" compatLnSpc="1">
            <a:prstTxWarp prst="textNoShape">
              <a:avLst/>
            </a:prstTxWarp>
          </a:bodyPr>
          <a:lstStyle/>
          <a:p>
            <a:endParaRPr lang="en-US" sz="2400">
              <a:latin typeface="+mj-lt"/>
            </a:endParaRPr>
          </a:p>
        </p:txBody>
      </p:sp>
      <p:cxnSp>
        <p:nvCxnSpPr>
          <p:cNvPr id="172" name="Straight Connector 171">
            <a:extLst>
              <a:ext uri="{FF2B5EF4-FFF2-40B4-BE49-F238E27FC236}">
                <a16:creationId xmlns:a16="http://schemas.microsoft.com/office/drawing/2014/main" id="{B86830C7-4436-A84C-932F-FEEB165694D1}"/>
              </a:ext>
            </a:extLst>
          </p:cNvPr>
          <p:cNvCxnSpPr>
            <a:cxnSpLocks/>
          </p:cNvCxnSpPr>
          <p:nvPr/>
        </p:nvCxnSpPr>
        <p:spPr bwMode="gray">
          <a:xfrm flipV="1">
            <a:off x="8502150" y="2118735"/>
            <a:ext cx="0" cy="535273"/>
          </a:xfrm>
          <a:prstGeom prst="line">
            <a:avLst/>
          </a:prstGeom>
          <a:ln w="25400">
            <a:solidFill>
              <a:srgbClr val="89CBDF"/>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74" name="Freeform 5">
            <a:extLst>
              <a:ext uri="{FF2B5EF4-FFF2-40B4-BE49-F238E27FC236}">
                <a16:creationId xmlns:a16="http://schemas.microsoft.com/office/drawing/2014/main" id="{8CDA1BC2-BDF5-6F4B-BC95-C29959B97223}"/>
              </a:ext>
            </a:extLst>
          </p:cNvPr>
          <p:cNvSpPr>
            <a:spLocks noChangeAspect="1" noEditPoints="1"/>
          </p:cNvSpPr>
          <p:nvPr/>
        </p:nvSpPr>
        <p:spPr bwMode="auto">
          <a:xfrm>
            <a:off x="7167830" y="1830957"/>
            <a:ext cx="289541" cy="289541"/>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rgbClr val="FFC000"/>
          </a:solidFill>
          <a:ln>
            <a:noFill/>
          </a:ln>
          <a:extLst/>
        </p:spPr>
        <p:txBody>
          <a:bodyPr vert="horz" wrap="square" lIns="91440" tIns="45720" rIns="91440" bIns="45720" numCol="1" anchor="t" anchorCtr="0" compatLnSpc="1">
            <a:prstTxWarp prst="textNoShape">
              <a:avLst/>
            </a:prstTxWarp>
          </a:bodyPr>
          <a:lstStyle/>
          <a:p>
            <a:endParaRPr lang="en-US" sz="2400">
              <a:latin typeface="+mj-lt"/>
            </a:endParaRPr>
          </a:p>
        </p:txBody>
      </p:sp>
      <p:cxnSp>
        <p:nvCxnSpPr>
          <p:cNvPr id="175" name="Straight Connector 174">
            <a:extLst>
              <a:ext uri="{FF2B5EF4-FFF2-40B4-BE49-F238E27FC236}">
                <a16:creationId xmlns:a16="http://schemas.microsoft.com/office/drawing/2014/main" id="{74C1B68C-347F-2642-BD1E-49826DA541A1}"/>
              </a:ext>
            </a:extLst>
          </p:cNvPr>
          <p:cNvCxnSpPr>
            <a:cxnSpLocks/>
          </p:cNvCxnSpPr>
          <p:nvPr/>
        </p:nvCxnSpPr>
        <p:spPr bwMode="gray">
          <a:xfrm flipV="1">
            <a:off x="7312600" y="2110561"/>
            <a:ext cx="0" cy="872044"/>
          </a:xfrm>
          <a:prstGeom prst="line">
            <a:avLst/>
          </a:prstGeom>
          <a:ln w="25400">
            <a:solidFill>
              <a:srgbClr val="FFC000"/>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76" name="Freeform 5">
            <a:extLst>
              <a:ext uri="{FF2B5EF4-FFF2-40B4-BE49-F238E27FC236}">
                <a16:creationId xmlns:a16="http://schemas.microsoft.com/office/drawing/2014/main" id="{F9692838-8809-0744-A2F0-8D7F95A89200}"/>
              </a:ext>
            </a:extLst>
          </p:cNvPr>
          <p:cNvSpPr>
            <a:spLocks noChangeAspect="1" noEditPoints="1"/>
          </p:cNvSpPr>
          <p:nvPr/>
        </p:nvSpPr>
        <p:spPr bwMode="auto">
          <a:xfrm>
            <a:off x="10726484" y="1806265"/>
            <a:ext cx="289541" cy="289541"/>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rgbClr val="89CBDF"/>
          </a:solidFill>
          <a:ln>
            <a:noFill/>
          </a:ln>
          <a:extLst/>
        </p:spPr>
        <p:txBody>
          <a:bodyPr vert="horz" wrap="square" lIns="91440" tIns="45720" rIns="91440" bIns="45720" numCol="1" anchor="t" anchorCtr="0" compatLnSpc="1">
            <a:prstTxWarp prst="textNoShape">
              <a:avLst/>
            </a:prstTxWarp>
          </a:bodyPr>
          <a:lstStyle/>
          <a:p>
            <a:endParaRPr lang="en-US" sz="2400">
              <a:latin typeface="+mj-lt"/>
            </a:endParaRPr>
          </a:p>
        </p:txBody>
      </p:sp>
      <p:cxnSp>
        <p:nvCxnSpPr>
          <p:cNvPr id="177" name="Straight Connector 176">
            <a:extLst>
              <a:ext uri="{FF2B5EF4-FFF2-40B4-BE49-F238E27FC236}">
                <a16:creationId xmlns:a16="http://schemas.microsoft.com/office/drawing/2014/main" id="{7340CA88-982F-BF4A-B762-FF5A320D991C}"/>
              </a:ext>
            </a:extLst>
          </p:cNvPr>
          <p:cNvCxnSpPr>
            <a:cxnSpLocks/>
          </p:cNvCxnSpPr>
          <p:nvPr/>
        </p:nvCxnSpPr>
        <p:spPr bwMode="gray">
          <a:xfrm flipV="1">
            <a:off x="10852204" y="2085868"/>
            <a:ext cx="0" cy="579009"/>
          </a:xfrm>
          <a:prstGeom prst="line">
            <a:avLst/>
          </a:prstGeom>
          <a:ln w="25400">
            <a:solidFill>
              <a:srgbClr val="89CBDF"/>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78" name="Straight Connector 177">
            <a:extLst>
              <a:ext uri="{FF2B5EF4-FFF2-40B4-BE49-F238E27FC236}">
                <a16:creationId xmlns:a16="http://schemas.microsoft.com/office/drawing/2014/main" id="{9630A04D-A9A7-C647-B2CB-A840BF7BDC59}"/>
              </a:ext>
            </a:extLst>
          </p:cNvPr>
          <p:cNvCxnSpPr>
            <a:cxnSpLocks/>
          </p:cNvCxnSpPr>
          <p:nvPr/>
        </p:nvCxnSpPr>
        <p:spPr bwMode="gray">
          <a:xfrm flipV="1">
            <a:off x="11435357" y="2073019"/>
            <a:ext cx="0" cy="909586"/>
          </a:xfrm>
          <a:prstGeom prst="line">
            <a:avLst/>
          </a:prstGeom>
          <a:ln w="25400">
            <a:solidFill>
              <a:srgbClr val="FFC00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E96A3B64-9143-3B4D-8239-6C2BB7373144}"/>
              </a:ext>
            </a:extLst>
          </p:cNvPr>
          <p:cNvCxnSpPr>
            <a:cxnSpLocks/>
          </p:cNvCxnSpPr>
          <p:nvPr/>
        </p:nvCxnSpPr>
        <p:spPr bwMode="gray">
          <a:xfrm flipV="1">
            <a:off x="9642112" y="2099121"/>
            <a:ext cx="0" cy="280724"/>
          </a:xfrm>
          <a:prstGeom prst="line">
            <a:avLst/>
          </a:prstGeom>
          <a:ln w="25400">
            <a:solidFill>
              <a:schemeClr val="accent4">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188" name="Group 187">
            <a:extLst>
              <a:ext uri="{FF2B5EF4-FFF2-40B4-BE49-F238E27FC236}">
                <a16:creationId xmlns:a16="http://schemas.microsoft.com/office/drawing/2014/main" id="{D306431D-DBDD-E54D-AB12-3F56B5878309}"/>
              </a:ext>
            </a:extLst>
          </p:cNvPr>
          <p:cNvGrpSpPr/>
          <p:nvPr/>
        </p:nvGrpSpPr>
        <p:grpSpPr>
          <a:xfrm>
            <a:off x="4248392" y="4080797"/>
            <a:ext cx="362524" cy="362524"/>
            <a:chOff x="2327275" y="1039813"/>
            <a:chExt cx="5540375" cy="5540375"/>
          </a:xfrm>
          <a:solidFill>
            <a:schemeClr val="tx1"/>
          </a:solidFill>
        </p:grpSpPr>
        <p:sp>
          <p:nvSpPr>
            <p:cNvPr id="189" name="Freeform 1">
              <a:extLst>
                <a:ext uri="{FF2B5EF4-FFF2-40B4-BE49-F238E27FC236}">
                  <a16:creationId xmlns:a16="http://schemas.microsoft.com/office/drawing/2014/main" id="{BDE662DA-C6B3-B049-BD94-D412805E3669}"/>
                </a:ext>
              </a:extLst>
            </p:cNvPr>
            <p:cNvSpPr>
              <a:spLocks noChangeArrowheads="1"/>
            </p:cNvSpPr>
            <p:nvPr/>
          </p:nvSpPr>
          <p:spPr bwMode="auto">
            <a:xfrm>
              <a:off x="3032125" y="3362325"/>
              <a:ext cx="696913" cy="904875"/>
            </a:xfrm>
            <a:custGeom>
              <a:avLst/>
              <a:gdLst>
                <a:gd name="T0" fmla="*/ 221 w 1934"/>
                <a:gd name="T1" fmla="*/ 2514 h 2515"/>
                <a:gd name="T2" fmla="*/ 309 w 1934"/>
                <a:gd name="T3" fmla="*/ 2496 h 2515"/>
                <a:gd name="T4" fmla="*/ 380 w 1934"/>
                <a:gd name="T5" fmla="*/ 2443 h 2515"/>
                <a:gd name="T6" fmla="*/ 424 w 1934"/>
                <a:gd name="T7" fmla="*/ 2381 h 2515"/>
                <a:gd name="T8" fmla="*/ 441 w 1934"/>
                <a:gd name="T9" fmla="*/ 2293 h 2515"/>
                <a:gd name="T10" fmla="*/ 935 w 1934"/>
                <a:gd name="T11" fmla="*/ 1693 h 2515"/>
                <a:gd name="T12" fmla="*/ 1041 w 1934"/>
                <a:gd name="T13" fmla="*/ 1684 h 2515"/>
                <a:gd name="T14" fmla="*/ 1235 w 1934"/>
                <a:gd name="T15" fmla="*/ 1658 h 2515"/>
                <a:gd name="T16" fmla="*/ 1412 w 1934"/>
                <a:gd name="T17" fmla="*/ 1605 h 2515"/>
                <a:gd name="T18" fmla="*/ 1571 w 1934"/>
                <a:gd name="T19" fmla="*/ 1525 h 2515"/>
                <a:gd name="T20" fmla="*/ 1703 w 1934"/>
                <a:gd name="T21" fmla="*/ 1419 h 2515"/>
                <a:gd name="T22" fmla="*/ 1818 w 1934"/>
                <a:gd name="T23" fmla="*/ 1287 h 2515"/>
                <a:gd name="T24" fmla="*/ 1889 w 1934"/>
                <a:gd name="T25" fmla="*/ 1129 h 2515"/>
                <a:gd name="T26" fmla="*/ 1933 w 1934"/>
                <a:gd name="T27" fmla="*/ 944 h 2515"/>
                <a:gd name="T28" fmla="*/ 1933 w 1934"/>
                <a:gd name="T29" fmla="*/ 829 h 2515"/>
                <a:gd name="T30" fmla="*/ 1933 w 1934"/>
                <a:gd name="T31" fmla="*/ 741 h 2515"/>
                <a:gd name="T32" fmla="*/ 1897 w 1934"/>
                <a:gd name="T33" fmla="*/ 565 h 2515"/>
                <a:gd name="T34" fmla="*/ 1836 w 1934"/>
                <a:gd name="T35" fmla="*/ 414 h 2515"/>
                <a:gd name="T36" fmla="*/ 1738 w 1934"/>
                <a:gd name="T37" fmla="*/ 282 h 2515"/>
                <a:gd name="T38" fmla="*/ 1615 w 1934"/>
                <a:gd name="T39" fmla="*/ 176 h 2515"/>
                <a:gd name="T40" fmla="*/ 1465 w 1934"/>
                <a:gd name="T41" fmla="*/ 88 h 2515"/>
                <a:gd name="T42" fmla="*/ 1288 w 1934"/>
                <a:gd name="T43" fmla="*/ 26 h 2515"/>
                <a:gd name="T44" fmla="*/ 1094 w 1934"/>
                <a:gd name="T45" fmla="*/ 0 h 2515"/>
                <a:gd name="T46" fmla="*/ 221 w 1934"/>
                <a:gd name="T47" fmla="*/ 0 h 2515"/>
                <a:gd name="T48" fmla="*/ 177 w 1934"/>
                <a:gd name="T49" fmla="*/ 0 h 2515"/>
                <a:gd name="T50" fmla="*/ 97 w 1934"/>
                <a:gd name="T51" fmla="*/ 35 h 2515"/>
                <a:gd name="T52" fmla="*/ 35 w 1934"/>
                <a:gd name="T53" fmla="*/ 97 h 2515"/>
                <a:gd name="T54" fmla="*/ 9 w 1934"/>
                <a:gd name="T55" fmla="*/ 176 h 2515"/>
                <a:gd name="T56" fmla="*/ 0 w 1934"/>
                <a:gd name="T57" fmla="*/ 2293 h 2515"/>
                <a:gd name="T58" fmla="*/ 9 w 1934"/>
                <a:gd name="T59" fmla="*/ 2337 h 2515"/>
                <a:gd name="T60" fmla="*/ 35 w 1934"/>
                <a:gd name="T61" fmla="*/ 2417 h 2515"/>
                <a:gd name="T62" fmla="*/ 97 w 1934"/>
                <a:gd name="T63" fmla="*/ 2470 h 2515"/>
                <a:gd name="T64" fmla="*/ 177 w 1934"/>
                <a:gd name="T65" fmla="*/ 2505 h 2515"/>
                <a:gd name="T66" fmla="*/ 441 w 1934"/>
                <a:gd name="T67" fmla="*/ 397 h 2515"/>
                <a:gd name="T68" fmla="*/ 953 w 1934"/>
                <a:gd name="T69" fmla="*/ 397 h 2515"/>
                <a:gd name="T70" fmla="*/ 1174 w 1934"/>
                <a:gd name="T71" fmla="*/ 423 h 2515"/>
                <a:gd name="T72" fmla="*/ 1341 w 1934"/>
                <a:gd name="T73" fmla="*/ 512 h 2515"/>
                <a:gd name="T74" fmla="*/ 1430 w 1934"/>
                <a:gd name="T75" fmla="*/ 609 h 2515"/>
                <a:gd name="T76" fmla="*/ 1465 w 1934"/>
                <a:gd name="T77" fmla="*/ 688 h 2515"/>
                <a:gd name="T78" fmla="*/ 1491 w 1934"/>
                <a:gd name="T79" fmla="*/ 838 h 2515"/>
                <a:gd name="T80" fmla="*/ 1491 w 1934"/>
                <a:gd name="T81" fmla="*/ 847 h 2515"/>
                <a:gd name="T82" fmla="*/ 1456 w 1934"/>
                <a:gd name="T83" fmla="*/ 1032 h 2515"/>
                <a:gd name="T84" fmla="*/ 1341 w 1934"/>
                <a:gd name="T85" fmla="*/ 1173 h 2515"/>
                <a:gd name="T86" fmla="*/ 1174 w 1934"/>
                <a:gd name="T87" fmla="*/ 1261 h 2515"/>
                <a:gd name="T88" fmla="*/ 953 w 1934"/>
                <a:gd name="T89" fmla="*/ 1296 h 2515"/>
                <a:gd name="T90" fmla="*/ 441 w 1934"/>
                <a:gd name="T91" fmla="*/ 397 h 2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34" h="2515">
                  <a:moveTo>
                    <a:pt x="221" y="2514"/>
                  </a:moveTo>
                  <a:lnTo>
                    <a:pt x="221" y="2514"/>
                  </a:lnTo>
                  <a:lnTo>
                    <a:pt x="265" y="2505"/>
                  </a:lnTo>
                  <a:lnTo>
                    <a:pt x="309" y="2496"/>
                  </a:lnTo>
                  <a:lnTo>
                    <a:pt x="344" y="2470"/>
                  </a:lnTo>
                  <a:lnTo>
                    <a:pt x="380" y="2443"/>
                  </a:lnTo>
                  <a:lnTo>
                    <a:pt x="406" y="2417"/>
                  </a:lnTo>
                  <a:lnTo>
                    <a:pt x="424" y="2381"/>
                  </a:lnTo>
                  <a:lnTo>
                    <a:pt x="432" y="2337"/>
                  </a:lnTo>
                  <a:lnTo>
                    <a:pt x="441" y="2293"/>
                  </a:lnTo>
                  <a:lnTo>
                    <a:pt x="441" y="1693"/>
                  </a:lnTo>
                  <a:lnTo>
                    <a:pt x="935" y="1693"/>
                  </a:lnTo>
                  <a:lnTo>
                    <a:pt x="935" y="1693"/>
                  </a:lnTo>
                  <a:lnTo>
                    <a:pt x="1041" y="1684"/>
                  </a:lnTo>
                  <a:lnTo>
                    <a:pt x="1138" y="1675"/>
                  </a:lnTo>
                  <a:lnTo>
                    <a:pt x="1235" y="1658"/>
                  </a:lnTo>
                  <a:lnTo>
                    <a:pt x="1324" y="1631"/>
                  </a:lnTo>
                  <a:lnTo>
                    <a:pt x="1412" y="1605"/>
                  </a:lnTo>
                  <a:lnTo>
                    <a:pt x="1491" y="1570"/>
                  </a:lnTo>
                  <a:lnTo>
                    <a:pt x="1571" y="1525"/>
                  </a:lnTo>
                  <a:lnTo>
                    <a:pt x="1641" y="1472"/>
                  </a:lnTo>
                  <a:lnTo>
                    <a:pt x="1703" y="1419"/>
                  </a:lnTo>
                  <a:lnTo>
                    <a:pt x="1765" y="1349"/>
                  </a:lnTo>
                  <a:lnTo>
                    <a:pt x="1818" y="1287"/>
                  </a:lnTo>
                  <a:lnTo>
                    <a:pt x="1853" y="1209"/>
                  </a:lnTo>
                  <a:lnTo>
                    <a:pt x="1889" y="1129"/>
                  </a:lnTo>
                  <a:lnTo>
                    <a:pt x="1915" y="1032"/>
                  </a:lnTo>
                  <a:lnTo>
                    <a:pt x="1933" y="944"/>
                  </a:lnTo>
                  <a:lnTo>
                    <a:pt x="1933" y="838"/>
                  </a:lnTo>
                  <a:lnTo>
                    <a:pt x="1933" y="829"/>
                  </a:lnTo>
                  <a:lnTo>
                    <a:pt x="1933" y="829"/>
                  </a:lnTo>
                  <a:lnTo>
                    <a:pt x="1933" y="741"/>
                  </a:lnTo>
                  <a:lnTo>
                    <a:pt x="1915" y="653"/>
                  </a:lnTo>
                  <a:lnTo>
                    <a:pt x="1897" y="565"/>
                  </a:lnTo>
                  <a:lnTo>
                    <a:pt x="1871" y="485"/>
                  </a:lnTo>
                  <a:lnTo>
                    <a:pt x="1836" y="414"/>
                  </a:lnTo>
                  <a:lnTo>
                    <a:pt x="1791" y="344"/>
                  </a:lnTo>
                  <a:lnTo>
                    <a:pt x="1738" y="282"/>
                  </a:lnTo>
                  <a:lnTo>
                    <a:pt x="1677" y="229"/>
                  </a:lnTo>
                  <a:lnTo>
                    <a:pt x="1615" y="176"/>
                  </a:lnTo>
                  <a:lnTo>
                    <a:pt x="1544" y="132"/>
                  </a:lnTo>
                  <a:lnTo>
                    <a:pt x="1465" y="88"/>
                  </a:lnTo>
                  <a:lnTo>
                    <a:pt x="1386" y="53"/>
                  </a:lnTo>
                  <a:lnTo>
                    <a:pt x="1288" y="26"/>
                  </a:lnTo>
                  <a:lnTo>
                    <a:pt x="1191" y="9"/>
                  </a:lnTo>
                  <a:lnTo>
                    <a:pt x="1094" y="0"/>
                  </a:lnTo>
                  <a:lnTo>
                    <a:pt x="988" y="0"/>
                  </a:lnTo>
                  <a:lnTo>
                    <a:pt x="221" y="0"/>
                  </a:lnTo>
                  <a:lnTo>
                    <a:pt x="221" y="0"/>
                  </a:lnTo>
                  <a:lnTo>
                    <a:pt x="177" y="0"/>
                  </a:lnTo>
                  <a:lnTo>
                    <a:pt x="132" y="17"/>
                  </a:lnTo>
                  <a:lnTo>
                    <a:pt x="97" y="35"/>
                  </a:lnTo>
                  <a:lnTo>
                    <a:pt x="62" y="62"/>
                  </a:lnTo>
                  <a:lnTo>
                    <a:pt x="35" y="97"/>
                  </a:lnTo>
                  <a:lnTo>
                    <a:pt x="18" y="132"/>
                  </a:lnTo>
                  <a:lnTo>
                    <a:pt x="9" y="176"/>
                  </a:lnTo>
                  <a:lnTo>
                    <a:pt x="0" y="220"/>
                  </a:lnTo>
                  <a:lnTo>
                    <a:pt x="0" y="2293"/>
                  </a:lnTo>
                  <a:lnTo>
                    <a:pt x="0" y="2293"/>
                  </a:lnTo>
                  <a:lnTo>
                    <a:pt x="9" y="2337"/>
                  </a:lnTo>
                  <a:lnTo>
                    <a:pt x="18" y="2381"/>
                  </a:lnTo>
                  <a:lnTo>
                    <a:pt x="35" y="2417"/>
                  </a:lnTo>
                  <a:lnTo>
                    <a:pt x="62" y="2443"/>
                  </a:lnTo>
                  <a:lnTo>
                    <a:pt x="97" y="2470"/>
                  </a:lnTo>
                  <a:lnTo>
                    <a:pt x="132" y="2496"/>
                  </a:lnTo>
                  <a:lnTo>
                    <a:pt x="177" y="2505"/>
                  </a:lnTo>
                  <a:lnTo>
                    <a:pt x="221" y="2514"/>
                  </a:lnTo>
                  <a:close/>
                  <a:moveTo>
                    <a:pt x="441" y="397"/>
                  </a:moveTo>
                  <a:lnTo>
                    <a:pt x="953" y="397"/>
                  </a:lnTo>
                  <a:lnTo>
                    <a:pt x="953" y="397"/>
                  </a:lnTo>
                  <a:lnTo>
                    <a:pt x="1068" y="406"/>
                  </a:lnTo>
                  <a:lnTo>
                    <a:pt x="1174" y="423"/>
                  </a:lnTo>
                  <a:lnTo>
                    <a:pt x="1262" y="459"/>
                  </a:lnTo>
                  <a:lnTo>
                    <a:pt x="1341" y="512"/>
                  </a:lnTo>
                  <a:lnTo>
                    <a:pt x="1403" y="573"/>
                  </a:lnTo>
                  <a:lnTo>
                    <a:pt x="1430" y="609"/>
                  </a:lnTo>
                  <a:lnTo>
                    <a:pt x="1456" y="653"/>
                  </a:lnTo>
                  <a:lnTo>
                    <a:pt x="1465" y="688"/>
                  </a:lnTo>
                  <a:lnTo>
                    <a:pt x="1483" y="741"/>
                  </a:lnTo>
                  <a:lnTo>
                    <a:pt x="1491" y="838"/>
                  </a:lnTo>
                  <a:lnTo>
                    <a:pt x="1491" y="847"/>
                  </a:lnTo>
                  <a:lnTo>
                    <a:pt x="1491" y="847"/>
                  </a:lnTo>
                  <a:lnTo>
                    <a:pt x="1483" y="944"/>
                  </a:lnTo>
                  <a:lnTo>
                    <a:pt x="1456" y="1032"/>
                  </a:lnTo>
                  <a:lnTo>
                    <a:pt x="1403" y="1103"/>
                  </a:lnTo>
                  <a:lnTo>
                    <a:pt x="1341" y="1173"/>
                  </a:lnTo>
                  <a:lnTo>
                    <a:pt x="1271" y="1226"/>
                  </a:lnTo>
                  <a:lnTo>
                    <a:pt x="1174" y="1261"/>
                  </a:lnTo>
                  <a:lnTo>
                    <a:pt x="1068" y="1287"/>
                  </a:lnTo>
                  <a:lnTo>
                    <a:pt x="953" y="1296"/>
                  </a:lnTo>
                  <a:lnTo>
                    <a:pt x="441" y="1296"/>
                  </a:lnTo>
                  <a:lnTo>
                    <a:pt x="441" y="39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90" name="Freeform 2">
              <a:extLst>
                <a:ext uri="{FF2B5EF4-FFF2-40B4-BE49-F238E27FC236}">
                  <a16:creationId xmlns:a16="http://schemas.microsoft.com/office/drawing/2014/main" id="{464A614E-197F-8440-A94C-DE8B559055E0}"/>
                </a:ext>
              </a:extLst>
            </p:cNvPr>
            <p:cNvSpPr>
              <a:spLocks noChangeArrowheads="1"/>
            </p:cNvSpPr>
            <p:nvPr/>
          </p:nvSpPr>
          <p:spPr bwMode="auto">
            <a:xfrm>
              <a:off x="6459538" y="3355975"/>
              <a:ext cx="838200" cy="917575"/>
            </a:xfrm>
            <a:custGeom>
              <a:avLst/>
              <a:gdLst>
                <a:gd name="T0" fmla="*/ 2109 w 2330"/>
                <a:gd name="T1" fmla="*/ 0 h 2550"/>
                <a:gd name="T2" fmla="*/ 2109 w 2330"/>
                <a:gd name="T3" fmla="*/ 0 h 2550"/>
                <a:gd name="T4" fmla="*/ 2073 w 2330"/>
                <a:gd name="T5" fmla="*/ 0 h 2550"/>
                <a:gd name="T6" fmla="*/ 2038 w 2330"/>
                <a:gd name="T7" fmla="*/ 9 h 2550"/>
                <a:gd name="T8" fmla="*/ 2012 w 2330"/>
                <a:gd name="T9" fmla="*/ 18 h 2550"/>
                <a:gd name="T10" fmla="*/ 1976 w 2330"/>
                <a:gd name="T11" fmla="*/ 35 h 2550"/>
                <a:gd name="T12" fmla="*/ 1932 w 2330"/>
                <a:gd name="T13" fmla="*/ 88 h 2550"/>
                <a:gd name="T14" fmla="*/ 1906 w 2330"/>
                <a:gd name="T15" fmla="*/ 141 h 2550"/>
                <a:gd name="T16" fmla="*/ 1173 w 2330"/>
                <a:gd name="T17" fmla="*/ 1958 h 2550"/>
                <a:gd name="T18" fmla="*/ 450 w 2330"/>
                <a:gd name="T19" fmla="*/ 150 h 2550"/>
                <a:gd name="T20" fmla="*/ 450 w 2330"/>
                <a:gd name="T21" fmla="*/ 150 h 2550"/>
                <a:gd name="T22" fmla="*/ 414 w 2330"/>
                <a:gd name="T23" fmla="*/ 88 h 2550"/>
                <a:gd name="T24" fmla="*/ 397 w 2330"/>
                <a:gd name="T25" fmla="*/ 62 h 2550"/>
                <a:gd name="T26" fmla="*/ 370 w 2330"/>
                <a:gd name="T27" fmla="*/ 44 h 2550"/>
                <a:gd name="T28" fmla="*/ 335 w 2330"/>
                <a:gd name="T29" fmla="*/ 18 h 2550"/>
                <a:gd name="T30" fmla="*/ 300 w 2330"/>
                <a:gd name="T31" fmla="*/ 9 h 2550"/>
                <a:gd name="T32" fmla="*/ 264 w 2330"/>
                <a:gd name="T33" fmla="*/ 0 h 2550"/>
                <a:gd name="T34" fmla="*/ 229 w 2330"/>
                <a:gd name="T35" fmla="*/ 0 h 2550"/>
                <a:gd name="T36" fmla="*/ 229 w 2330"/>
                <a:gd name="T37" fmla="*/ 0 h 2550"/>
                <a:gd name="T38" fmla="*/ 176 w 2330"/>
                <a:gd name="T39" fmla="*/ 0 h 2550"/>
                <a:gd name="T40" fmla="*/ 141 w 2330"/>
                <a:gd name="T41" fmla="*/ 18 h 2550"/>
                <a:gd name="T42" fmla="*/ 97 w 2330"/>
                <a:gd name="T43" fmla="*/ 35 h 2550"/>
                <a:gd name="T44" fmla="*/ 70 w 2330"/>
                <a:gd name="T45" fmla="*/ 62 h 2550"/>
                <a:gd name="T46" fmla="*/ 44 w 2330"/>
                <a:gd name="T47" fmla="*/ 88 h 2550"/>
                <a:gd name="T48" fmla="*/ 17 w 2330"/>
                <a:gd name="T49" fmla="*/ 124 h 2550"/>
                <a:gd name="T50" fmla="*/ 9 w 2330"/>
                <a:gd name="T51" fmla="*/ 168 h 2550"/>
                <a:gd name="T52" fmla="*/ 0 w 2330"/>
                <a:gd name="T53" fmla="*/ 212 h 2550"/>
                <a:gd name="T54" fmla="*/ 0 w 2330"/>
                <a:gd name="T55" fmla="*/ 212 h 2550"/>
                <a:gd name="T56" fmla="*/ 9 w 2330"/>
                <a:gd name="T57" fmla="*/ 265 h 2550"/>
                <a:gd name="T58" fmla="*/ 26 w 2330"/>
                <a:gd name="T59" fmla="*/ 318 h 2550"/>
                <a:gd name="T60" fmla="*/ 900 w 2330"/>
                <a:gd name="T61" fmla="*/ 2364 h 2550"/>
                <a:gd name="T62" fmla="*/ 900 w 2330"/>
                <a:gd name="T63" fmla="*/ 2364 h 2550"/>
                <a:gd name="T64" fmla="*/ 944 w 2330"/>
                <a:gd name="T65" fmla="*/ 2443 h 2550"/>
                <a:gd name="T66" fmla="*/ 970 w 2330"/>
                <a:gd name="T67" fmla="*/ 2470 h 2550"/>
                <a:gd name="T68" fmla="*/ 997 w 2330"/>
                <a:gd name="T69" fmla="*/ 2496 h 2550"/>
                <a:gd name="T70" fmla="*/ 1032 w 2330"/>
                <a:gd name="T71" fmla="*/ 2523 h 2550"/>
                <a:gd name="T72" fmla="*/ 1067 w 2330"/>
                <a:gd name="T73" fmla="*/ 2532 h 2550"/>
                <a:gd name="T74" fmla="*/ 1112 w 2330"/>
                <a:gd name="T75" fmla="*/ 2541 h 2550"/>
                <a:gd name="T76" fmla="*/ 1156 w 2330"/>
                <a:gd name="T77" fmla="*/ 2549 h 2550"/>
                <a:gd name="T78" fmla="*/ 1173 w 2330"/>
                <a:gd name="T79" fmla="*/ 2549 h 2550"/>
                <a:gd name="T80" fmla="*/ 1173 w 2330"/>
                <a:gd name="T81" fmla="*/ 2549 h 2550"/>
                <a:gd name="T82" fmla="*/ 1226 w 2330"/>
                <a:gd name="T83" fmla="*/ 2541 h 2550"/>
                <a:gd name="T84" fmla="*/ 1262 w 2330"/>
                <a:gd name="T85" fmla="*/ 2532 h 2550"/>
                <a:gd name="T86" fmla="*/ 1297 w 2330"/>
                <a:gd name="T87" fmla="*/ 2523 h 2550"/>
                <a:gd name="T88" fmla="*/ 1332 w 2330"/>
                <a:gd name="T89" fmla="*/ 2496 h 2550"/>
                <a:gd name="T90" fmla="*/ 1368 w 2330"/>
                <a:gd name="T91" fmla="*/ 2470 h 2550"/>
                <a:gd name="T92" fmla="*/ 1385 w 2330"/>
                <a:gd name="T93" fmla="*/ 2443 h 2550"/>
                <a:gd name="T94" fmla="*/ 1429 w 2330"/>
                <a:gd name="T95" fmla="*/ 2364 h 2550"/>
                <a:gd name="T96" fmla="*/ 2312 w 2330"/>
                <a:gd name="T97" fmla="*/ 300 h 2550"/>
                <a:gd name="T98" fmla="*/ 2312 w 2330"/>
                <a:gd name="T99" fmla="*/ 300 h 2550"/>
                <a:gd name="T100" fmla="*/ 2321 w 2330"/>
                <a:gd name="T101" fmla="*/ 256 h 2550"/>
                <a:gd name="T102" fmla="*/ 2329 w 2330"/>
                <a:gd name="T103" fmla="*/ 203 h 2550"/>
                <a:gd name="T104" fmla="*/ 2329 w 2330"/>
                <a:gd name="T105" fmla="*/ 203 h 2550"/>
                <a:gd name="T106" fmla="*/ 2329 w 2330"/>
                <a:gd name="T107" fmla="*/ 168 h 2550"/>
                <a:gd name="T108" fmla="*/ 2312 w 2330"/>
                <a:gd name="T109" fmla="*/ 124 h 2550"/>
                <a:gd name="T110" fmla="*/ 2294 w 2330"/>
                <a:gd name="T111" fmla="*/ 88 h 2550"/>
                <a:gd name="T112" fmla="*/ 2268 w 2330"/>
                <a:gd name="T113" fmla="*/ 62 h 2550"/>
                <a:gd name="T114" fmla="*/ 2232 w 2330"/>
                <a:gd name="T115" fmla="*/ 35 h 2550"/>
                <a:gd name="T116" fmla="*/ 2197 w 2330"/>
                <a:gd name="T117" fmla="*/ 9 h 2550"/>
                <a:gd name="T118" fmla="*/ 2153 w 2330"/>
                <a:gd name="T119" fmla="*/ 0 h 2550"/>
                <a:gd name="T120" fmla="*/ 2109 w 2330"/>
                <a:gd name="T121" fmla="*/ 0 h 2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330" h="2550">
                  <a:moveTo>
                    <a:pt x="2109" y="0"/>
                  </a:moveTo>
                  <a:lnTo>
                    <a:pt x="2109" y="0"/>
                  </a:lnTo>
                  <a:lnTo>
                    <a:pt x="2073" y="0"/>
                  </a:lnTo>
                  <a:lnTo>
                    <a:pt x="2038" y="9"/>
                  </a:lnTo>
                  <a:lnTo>
                    <a:pt x="2012" y="18"/>
                  </a:lnTo>
                  <a:lnTo>
                    <a:pt x="1976" y="35"/>
                  </a:lnTo>
                  <a:lnTo>
                    <a:pt x="1932" y="88"/>
                  </a:lnTo>
                  <a:lnTo>
                    <a:pt x="1906" y="141"/>
                  </a:lnTo>
                  <a:lnTo>
                    <a:pt x="1173" y="1958"/>
                  </a:lnTo>
                  <a:lnTo>
                    <a:pt x="450" y="150"/>
                  </a:lnTo>
                  <a:lnTo>
                    <a:pt x="450" y="150"/>
                  </a:lnTo>
                  <a:lnTo>
                    <a:pt x="414" y="88"/>
                  </a:lnTo>
                  <a:lnTo>
                    <a:pt x="397" y="62"/>
                  </a:lnTo>
                  <a:lnTo>
                    <a:pt x="370" y="44"/>
                  </a:lnTo>
                  <a:lnTo>
                    <a:pt x="335" y="18"/>
                  </a:lnTo>
                  <a:lnTo>
                    <a:pt x="300" y="9"/>
                  </a:lnTo>
                  <a:lnTo>
                    <a:pt x="264" y="0"/>
                  </a:lnTo>
                  <a:lnTo>
                    <a:pt x="229" y="0"/>
                  </a:lnTo>
                  <a:lnTo>
                    <a:pt x="229" y="0"/>
                  </a:lnTo>
                  <a:lnTo>
                    <a:pt x="176" y="0"/>
                  </a:lnTo>
                  <a:lnTo>
                    <a:pt x="141" y="18"/>
                  </a:lnTo>
                  <a:lnTo>
                    <a:pt x="97" y="35"/>
                  </a:lnTo>
                  <a:lnTo>
                    <a:pt x="70" y="62"/>
                  </a:lnTo>
                  <a:lnTo>
                    <a:pt x="44" y="88"/>
                  </a:lnTo>
                  <a:lnTo>
                    <a:pt x="17" y="124"/>
                  </a:lnTo>
                  <a:lnTo>
                    <a:pt x="9" y="168"/>
                  </a:lnTo>
                  <a:lnTo>
                    <a:pt x="0" y="212"/>
                  </a:lnTo>
                  <a:lnTo>
                    <a:pt x="0" y="212"/>
                  </a:lnTo>
                  <a:lnTo>
                    <a:pt x="9" y="265"/>
                  </a:lnTo>
                  <a:lnTo>
                    <a:pt x="26" y="318"/>
                  </a:lnTo>
                  <a:lnTo>
                    <a:pt x="900" y="2364"/>
                  </a:lnTo>
                  <a:lnTo>
                    <a:pt x="900" y="2364"/>
                  </a:lnTo>
                  <a:lnTo>
                    <a:pt x="944" y="2443"/>
                  </a:lnTo>
                  <a:lnTo>
                    <a:pt x="970" y="2470"/>
                  </a:lnTo>
                  <a:lnTo>
                    <a:pt x="997" y="2496"/>
                  </a:lnTo>
                  <a:lnTo>
                    <a:pt x="1032" y="2523"/>
                  </a:lnTo>
                  <a:lnTo>
                    <a:pt x="1067" y="2532"/>
                  </a:lnTo>
                  <a:lnTo>
                    <a:pt x="1112" y="2541"/>
                  </a:lnTo>
                  <a:lnTo>
                    <a:pt x="1156" y="2549"/>
                  </a:lnTo>
                  <a:lnTo>
                    <a:pt x="1173" y="2549"/>
                  </a:lnTo>
                  <a:lnTo>
                    <a:pt x="1173" y="2549"/>
                  </a:lnTo>
                  <a:lnTo>
                    <a:pt x="1226" y="2541"/>
                  </a:lnTo>
                  <a:lnTo>
                    <a:pt x="1262" y="2532"/>
                  </a:lnTo>
                  <a:lnTo>
                    <a:pt x="1297" y="2523"/>
                  </a:lnTo>
                  <a:lnTo>
                    <a:pt x="1332" y="2496"/>
                  </a:lnTo>
                  <a:lnTo>
                    <a:pt x="1368" y="2470"/>
                  </a:lnTo>
                  <a:lnTo>
                    <a:pt x="1385" y="2443"/>
                  </a:lnTo>
                  <a:lnTo>
                    <a:pt x="1429" y="2364"/>
                  </a:lnTo>
                  <a:lnTo>
                    <a:pt x="2312" y="300"/>
                  </a:lnTo>
                  <a:lnTo>
                    <a:pt x="2312" y="300"/>
                  </a:lnTo>
                  <a:lnTo>
                    <a:pt x="2321" y="256"/>
                  </a:lnTo>
                  <a:lnTo>
                    <a:pt x="2329" y="203"/>
                  </a:lnTo>
                  <a:lnTo>
                    <a:pt x="2329" y="203"/>
                  </a:lnTo>
                  <a:lnTo>
                    <a:pt x="2329" y="168"/>
                  </a:lnTo>
                  <a:lnTo>
                    <a:pt x="2312" y="124"/>
                  </a:lnTo>
                  <a:lnTo>
                    <a:pt x="2294" y="88"/>
                  </a:lnTo>
                  <a:lnTo>
                    <a:pt x="2268" y="62"/>
                  </a:lnTo>
                  <a:lnTo>
                    <a:pt x="2232" y="35"/>
                  </a:lnTo>
                  <a:lnTo>
                    <a:pt x="2197" y="9"/>
                  </a:lnTo>
                  <a:lnTo>
                    <a:pt x="2153" y="0"/>
                  </a:lnTo>
                  <a:lnTo>
                    <a:pt x="210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91" name="Freeform 3">
              <a:extLst>
                <a:ext uri="{FF2B5EF4-FFF2-40B4-BE49-F238E27FC236}">
                  <a16:creationId xmlns:a16="http://schemas.microsoft.com/office/drawing/2014/main" id="{E960CB99-BA5B-0942-A8B7-8A2442AFE408}"/>
                </a:ext>
              </a:extLst>
            </p:cNvPr>
            <p:cNvSpPr>
              <a:spLocks noChangeArrowheads="1"/>
            </p:cNvSpPr>
            <p:nvPr/>
          </p:nvSpPr>
          <p:spPr bwMode="auto">
            <a:xfrm>
              <a:off x="2327275" y="1039813"/>
              <a:ext cx="5540375" cy="5540375"/>
            </a:xfrm>
            <a:custGeom>
              <a:avLst/>
              <a:gdLst>
                <a:gd name="T0" fmla="*/ 0 w 15390"/>
                <a:gd name="T1" fmla="*/ 0 h 15390"/>
                <a:gd name="T2" fmla="*/ 0 w 15390"/>
                <a:gd name="T3" fmla="*/ 15389 h 15390"/>
                <a:gd name="T4" fmla="*/ 15389 w 15390"/>
                <a:gd name="T5" fmla="*/ 15389 h 15390"/>
                <a:gd name="T6" fmla="*/ 15389 w 15390"/>
                <a:gd name="T7" fmla="*/ 0 h 15390"/>
                <a:gd name="T8" fmla="*/ 0 w 15390"/>
                <a:gd name="T9" fmla="*/ 0 h 15390"/>
                <a:gd name="T10" fmla="*/ 14754 w 15390"/>
                <a:gd name="T11" fmla="*/ 14754 h 15390"/>
                <a:gd name="T12" fmla="*/ 635 w 15390"/>
                <a:gd name="T13" fmla="*/ 14754 h 15390"/>
                <a:gd name="T14" fmla="*/ 635 w 15390"/>
                <a:gd name="T15" fmla="*/ 635 h 15390"/>
                <a:gd name="T16" fmla="*/ 14754 w 15390"/>
                <a:gd name="T17" fmla="*/ 635 h 15390"/>
                <a:gd name="T18" fmla="*/ 14754 w 15390"/>
                <a:gd name="T19" fmla="*/ 14754 h 15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90" h="15390">
                  <a:moveTo>
                    <a:pt x="0" y="0"/>
                  </a:moveTo>
                  <a:lnTo>
                    <a:pt x="0" y="15389"/>
                  </a:lnTo>
                  <a:lnTo>
                    <a:pt x="15389" y="15389"/>
                  </a:lnTo>
                  <a:lnTo>
                    <a:pt x="15389" y="0"/>
                  </a:lnTo>
                  <a:lnTo>
                    <a:pt x="0" y="0"/>
                  </a:lnTo>
                  <a:close/>
                  <a:moveTo>
                    <a:pt x="14754" y="14754"/>
                  </a:moveTo>
                  <a:lnTo>
                    <a:pt x="635" y="14754"/>
                  </a:lnTo>
                  <a:lnTo>
                    <a:pt x="635" y="635"/>
                  </a:lnTo>
                  <a:lnTo>
                    <a:pt x="14754" y="635"/>
                  </a:lnTo>
                  <a:lnTo>
                    <a:pt x="14754" y="1475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92" name="Freeform 4">
              <a:extLst>
                <a:ext uri="{FF2B5EF4-FFF2-40B4-BE49-F238E27FC236}">
                  <a16:creationId xmlns:a16="http://schemas.microsoft.com/office/drawing/2014/main" id="{9C0DB66B-D503-B54A-937B-74FF50966575}"/>
                </a:ext>
              </a:extLst>
            </p:cNvPr>
            <p:cNvSpPr>
              <a:spLocks noChangeArrowheads="1"/>
            </p:cNvSpPr>
            <p:nvPr/>
          </p:nvSpPr>
          <p:spPr bwMode="auto">
            <a:xfrm>
              <a:off x="6707188" y="1582738"/>
              <a:ext cx="650875" cy="654050"/>
            </a:xfrm>
            <a:custGeom>
              <a:avLst/>
              <a:gdLst>
                <a:gd name="T0" fmla="*/ 1809 w 1810"/>
                <a:gd name="T1" fmla="*/ 450 h 1819"/>
                <a:gd name="T2" fmla="*/ 1350 w 1810"/>
                <a:gd name="T3" fmla="*/ 0 h 1819"/>
                <a:gd name="T4" fmla="*/ 0 w 1810"/>
                <a:gd name="T5" fmla="*/ 1368 h 1819"/>
                <a:gd name="T6" fmla="*/ 450 w 1810"/>
                <a:gd name="T7" fmla="*/ 1818 h 1819"/>
                <a:gd name="T8" fmla="*/ 1809 w 1810"/>
                <a:gd name="T9" fmla="*/ 450 h 1819"/>
              </a:gdLst>
              <a:ahLst/>
              <a:cxnLst>
                <a:cxn ang="0">
                  <a:pos x="T0" y="T1"/>
                </a:cxn>
                <a:cxn ang="0">
                  <a:pos x="T2" y="T3"/>
                </a:cxn>
                <a:cxn ang="0">
                  <a:pos x="T4" y="T5"/>
                </a:cxn>
                <a:cxn ang="0">
                  <a:pos x="T6" y="T7"/>
                </a:cxn>
                <a:cxn ang="0">
                  <a:pos x="T8" y="T9"/>
                </a:cxn>
              </a:cxnLst>
              <a:rect l="0" t="0" r="r" b="b"/>
              <a:pathLst>
                <a:path w="1810" h="1819">
                  <a:moveTo>
                    <a:pt x="1809" y="450"/>
                  </a:moveTo>
                  <a:lnTo>
                    <a:pt x="1350" y="0"/>
                  </a:lnTo>
                  <a:lnTo>
                    <a:pt x="0" y="1368"/>
                  </a:lnTo>
                  <a:lnTo>
                    <a:pt x="450" y="1818"/>
                  </a:lnTo>
                  <a:lnTo>
                    <a:pt x="1809" y="45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93" name="Freeform 5">
              <a:extLst>
                <a:ext uri="{FF2B5EF4-FFF2-40B4-BE49-F238E27FC236}">
                  <a16:creationId xmlns:a16="http://schemas.microsoft.com/office/drawing/2014/main" id="{389AFC9B-3800-664C-ADC4-CADCE542388D}"/>
                </a:ext>
              </a:extLst>
            </p:cNvPr>
            <p:cNvSpPr>
              <a:spLocks noChangeArrowheads="1"/>
            </p:cNvSpPr>
            <p:nvPr/>
          </p:nvSpPr>
          <p:spPr bwMode="auto">
            <a:xfrm>
              <a:off x="6056313" y="2236788"/>
              <a:ext cx="650875" cy="658812"/>
            </a:xfrm>
            <a:custGeom>
              <a:avLst/>
              <a:gdLst>
                <a:gd name="T0" fmla="*/ 1809 w 1810"/>
                <a:gd name="T1" fmla="*/ 459 h 1828"/>
                <a:gd name="T2" fmla="*/ 1359 w 1810"/>
                <a:gd name="T3" fmla="*/ 0 h 1828"/>
                <a:gd name="T4" fmla="*/ 0 w 1810"/>
                <a:gd name="T5" fmla="*/ 1368 h 1828"/>
                <a:gd name="T6" fmla="*/ 459 w 1810"/>
                <a:gd name="T7" fmla="*/ 1827 h 1828"/>
                <a:gd name="T8" fmla="*/ 1809 w 1810"/>
                <a:gd name="T9" fmla="*/ 459 h 1828"/>
              </a:gdLst>
              <a:ahLst/>
              <a:cxnLst>
                <a:cxn ang="0">
                  <a:pos x="T0" y="T1"/>
                </a:cxn>
                <a:cxn ang="0">
                  <a:pos x="T2" y="T3"/>
                </a:cxn>
                <a:cxn ang="0">
                  <a:pos x="T4" y="T5"/>
                </a:cxn>
                <a:cxn ang="0">
                  <a:pos x="T6" y="T7"/>
                </a:cxn>
                <a:cxn ang="0">
                  <a:pos x="T8" y="T9"/>
                </a:cxn>
              </a:cxnLst>
              <a:rect l="0" t="0" r="r" b="b"/>
              <a:pathLst>
                <a:path w="1810" h="1828">
                  <a:moveTo>
                    <a:pt x="1809" y="459"/>
                  </a:moveTo>
                  <a:lnTo>
                    <a:pt x="1359" y="0"/>
                  </a:lnTo>
                  <a:lnTo>
                    <a:pt x="0" y="1368"/>
                  </a:lnTo>
                  <a:lnTo>
                    <a:pt x="459" y="1827"/>
                  </a:lnTo>
                  <a:lnTo>
                    <a:pt x="1809" y="45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94" name="Freeform 6">
              <a:extLst>
                <a:ext uri="{FF2B5EF4-FFF2-40B4-BE49-F238E27FC236}">
                  <a16:creationId xmlns:a16="http://schemas.microsoft.com/office/drawing/2014/main" id="{75921F31-76CC-0A4A-86CF-73C09E4B0832}"/>
                </a:ext>
              </a:extLst>
            </p:cNvPr>
            <p:cNvSpPr>
              <a:spLocks noChangeArrowheads="1"/>
            </p:cNvSpPr>
            <p:nvPr/>
          </p:nvSpPr>
          <p:spPr bwMode="auto">
            <a:xfrm>
              <a:off x="3457575" y="4864100"/>
              <a:ext cx="650875" cy="657225"/>
            </a:xfrm>
            <a:custGeom>
              <a:avLst/>
              <a:gdLst>
                <a:gd name="T0" fmla="*/ 0 w 1810"/>
                <a:gd name="T1" fmla="*/ 1368 h 1827"/>
                <a:gd name="T2" fmla="*/ 458 w 1810"/>
                <a:gd name="T3" fmla="*/ 1826 h 1827"/>
                <a:gd name="T4" fmla="*/ 1809 w 1810"/>
                <a:gd name="T5" fmla="*/ 450 h 1827"/>
                <a:gd name="T6" fmla="*/ 1359 w 1810"/>
                <a:gd name="T7" fmla="*/ 0 h 1827"/>
                <a:gd name="T8" fmla="*/ 0 w 1810"/>
                <a:gd name="T9" fmla="*/ 1368 h 1827"/>
              </a:gdLst>
              <a:ahLst/>
              <a:cxnLst>
                <a:cxn ang="0">
                  <a:pos x="T0" y="T1"/>
                </a:cxn>
                <a:cxn ang="0">
                  <a:pos x="T2" y="T3"/>
                </a:cxn>
                <a:cxn ang="0">
                  <a:pos x="T4" y="T5"/>
                </a:cxn>
                <a:cxn ang="0">
                  <a:pos x="T6" y="T7"/>
                </a:cxn>
                <a:cxn ang="0">
                  <a:pos x="T8" y="T9"/>
                </a:cxn>
              </a:cxnLst>
              <a:rect l="0" t="0" r="r" b="b"/>
              <a:pathLst>
                <a:path w="1810" h="1827">
                  <a:moveTo>
                    <a:pt x="0" y="1368"/>
                  </a:moveTo>
                  <a:lnTo>
                    <a:pt x="458" y="1826"/>
                  </a:lnTo>
                  <a:lnTo>
                    <a:pt x="1809" y="450"/>
                  </a:lnTo>
                  <a:lnTo>
                    <a:pt x="1359" y="0"/>
                  </a:lnTo>
                  <a:lnTo>
                    <a:pt x="0" y="136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95" name="Freeform 7">
              <a:extLst>
                <a:ext uri="{FF2B5EF4-FFF2-40B4-BE49-F238E27FC236}">
                  <a16:creationId xmlns:a16="http://schemas.microsoft.com/office/drawing/2014/main" id="{8922E42D-2982-7248-85F0-40236E43071B}"/>
                </a:ext>
              </a:extLst>
            </p:cNvPr>
            <p:cNvSpPr>
              <a:spLocks noChangeArrowheads="1"/>
            </p:cNvSpPr>
            <p:nvPr/>
          </p:nvSpPr>
          <p:spPr bwMode="auto">
            <a:xfrm>
              <a:off x="4110038" y="4210050"/>
              <a:ext cx="650875" cy="654050"/>
            </a:xfrm>
            <a:custGeom>
              <a:avLst/>
              <a:gdLst>
                <a:gd name="T0" fmla="*/ 0 w 1810"/>
                <a:gd name="T1" fmla="*/ 1368 h 1819"/>
                <a:gd name="T2" fmla="*/ 450 w 1810"/>
                <a:gd name="T3" fmla="*/ 1818 h 1819"/>
                <a:gd name="T4" fmla="*/ 1809 w 1810"/>
                <a:gd name="T5" fmla="*/ 450 h 1819"/>
                <a:gd name="T6" fmla="*/ 1350 w 1810"/>
                <a:gd name="T7" fmla="*/ 0 h 1819"/>
                <a:gd name="T8" fmla="*/ 0 w 1810"/>
                <a:gd name="T9" fmla="*/ 1368 h 1819"/>
              </a:gdLst>
              <a:ahLst/>
              <a:cxnLst>
                <a:cxn ang="0">
                  <a:pos x="T0" y="T1"/>
                </a:cxn>
                <a:cxn ang="0">
                  <a:pos x="T2" y="T3"/>
                </a:cxn>
                <a:cxn ang="0">
                  <a:pos x="T4" y="T5"/>
                </a:cxn>
                <a:cxn ang="0">
                  <a:pos x="T6" y="T7"/>
                </a:cxn>
                <a:cxn ang="0">
                  <a:pos x="T8" y="T9"/>
                </a:cxn>
              </a:cxnLst>
              <a:rect l="0" t="0" r="r" b="b"/>
              <a:pathLst>
                <a:path w="1810" h="1819">
                  <a:moveTo>
                    <a:pt x="0" y="1368"/>
                  </a:moveTo>
                  <a:lnTo>
                    <a:pt x="450" y="1818"/>
                  </a:lnTo>
                  <a:lnTo>
                    <a:pt x="1809" y="450"/>
                  </a:lnTo>
                  <a:lnTo>
                    <a:pt x="1350" y="0"/>
                  </a:lnTo>
                  <a:lnTo>
                    <a:pt x="0" y="136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96" name="Freeform 8">
              <a:extLst>
                <a:ext uri="{FF2B5EF4-FFF2-40B4-BE49-F238E27FC236}">
                  <a16:creationId xmlns:a16="http://schemas.microsoft.com/office/drawing/2014/main" id="{DFCF6107-A1EF-C64D-B287-425FDE30AB47}"/>
                </a:ext>
              </a:extLst>
            </p:cNvPr>
            <p:cNvSpPr>
              <a:spLocks noChangeArrowheads="1"/>
            </p:cNvSpPr>
            <p:nvPr/>
          </p:nvSpPr>
          <p:spPr bwMode="auto">
            <a:xfrm>
              <a:off x="5408613" y="2895600"/>
              <a:ext cx="650875" cy="654050"/>
            </a:xfrm>
            <a:custGeom>
              <a:avLst/>
              <a:gdLst>
                <a:gd name="T0" fmla="*/ 1809 w 1810"/>
                <a:gd name="T1" fmla="*/ 450 h 1818"/>
                <a:gd name="T2" fmla="*/ 1350 w 1810"/>
                <a:gd name="T3" fmla="*/ 0 h 1818"/>
                <a:gd name="T4" fmla="*/ 0 w 1810"/>
                <a:gd name="T5" fmla="*/ 1367 h 1818"/>
                <a:gd name="T6" fmla="*/ 450 w 1810"/>
                <a:gd name="T7" fmla="*/ 1817 h 1818"/>
                <a:gd name="T8" fmla="*/ 1809 w 1810"/>
                <a:gd name="T9" fmla="*/ 450 h 1818"/>
              </a:gdLst>
              <a:ahLst/>
              <a:cxnLst>
                <a:cxn ang="0">
                  <a:pos x="T0" y="T1"/>
                </a:cxn>
                <a:cxn ang="0">
                  <a:pos x="T2" y="T3"/>
                </a:cxn>
                <a:cxn ang="0">
                  <a:pos x="T4" y="T5"/>
                </a:cxn>
                <a:cxn ang="0">
                  <a:pos x="T6" y="T7"/>
                </a:cxn>
                <a:cxn ang="0">
                  <a:pos x="T8" y="T9"/>
                </a:cxn>
              </a:cxnLst>
              <a:rect l="0" t="0" r="r" b="b"/>
              <a:pathLst>
                <a:path w="1810" h="1818">
                  <a:moveTo>
                    <a:pt x="1809" y="450"/>
                  </a:moveTo>
                  <a:lnTo>
                    <a:pt x="1350" y="0"/>
                  </a:lnTo>
                  <a:lnTo>
                    <a:pt x="0" y="1367"/>
                  </a:lnTo>
                  <a:lnTo>
                    <a:pt x="450" y="1817"/>
                  </a:lnTo>
                  <a:lnTo>
                    <a:pt x="1809" y="45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97" name="Freeform 9">
              <a:extLst>
                <a:ext uri="{FF2B5EF4-FFF2-40B4-BE49-F238E27FC236}">
                  <a16:creationId xmlns:a16="http://schemas.microsoft.com/office/drawing/2014/main" id="{3BF6BA7E-8C16-5B4F-8794-A794D31E2CE3}"/>
                </a:ext>
              </a:extLst>
            </p:cNvPr>
            <p:cNvSpPr>
              <a:spLocks noChangeArrowheads="1"/>
            </p:cNvSpPr>
            <p:nvPr/>
          </p:nvSpPr>
          <p:spPr bwMode="auto">
            <a:xfrm>
              <a:off x="2809875" y="5521325"/>
              <a:ext cx="650875" cy="654050"/>
            </a:xfrm>
            <a:custGeom>
              <a:avLst/>
              <a:gdLst>
                <a:gd name="T0" fmla="*/ 1809 w 1810"/>
                <a:gd name="T1" fmla="*/ 450 h 1819"/>
                <a:gd name="T2" fmla="*/ 1350 w 1810"/>
                <a:gd name="T3" fmla="*/ 0 h 1819"/>
                <a:gd name="T4" fmla="*/ 0 w 1810"/>
                <a:gd name="T5" fmla="*/ 1368 h 1819"/>
                <a:gd name="T6" fmla="*/ 450 w 1810"/>
                <a:gd name="T7" fmla="*/ 1818 h 1819"/>
                <a:gd name="T8" fmla="*/ 1809 w 1810"/>
                <a:gd name="T9" fmla="*/ 450 h 1819"/>
              </a:gdLst>
              <a:ahLst/>
              <a:cxnLst>
                <a:cxn ang="0">
                  <a:pos x="T0" y="T1"/>
                </a:cxn>
                <a:cxn ang="0">
                  <a:pos x="T2" y="T3"/>
                </a:cxn>
                <a:cxn ang="0">
                  <a:pos x="T4" y="T5"/>
                </a:cxn>
                <a:cxn ang="0">
                  <a:pos x="T6" y="T7"/>
                </a:cxn>
                <a:cxn ang="0">
                  <a:pos x="T8" y="T9"/>
                </a:cxn>
              </a:cxnLst>
              <a:rect l="0" t="0" r="r" b="b"/>
              <a:pathLst>
                <a:path w="1810" h="1819">
                  <a:moveTo>
                    <a:pt x="1809" y="450"/>
                  </a:moveTo>
                  <a:lnTo>
                    <a:pt x="1350" y="0"/>
                  </a:lnTo>
                  <a:lnTo>
                    <a:pt x="0" y="1368"/>
                  </a:lnTo>
                  <a:lnTo>
                    <a:pt x="450" y="1818"/>
                  </a:lnTo>
                  <a:lnTo>
                    <a:pt x="1809" y="45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98" name="Freeform 10">
              <a:extLst>
                <a:ext uri="{FF2B5EF4-FFF2-40B4-BE49-F238E27FC236}">
                  <a16:creationId xmlns:a16="http://schemas.microsoft.com/office/drawing/2014/main" id="{B0B53D00-DD10-0F45-9628-A71DBD334887}"/>
                </a:ext>
              </a:extLst>
            </p:cNvPr>
            <p:cNvSpPr>
              <a:spLocks noChangeArrowheads="1"/>
            </p:cNvSpPr>
            <p:nvPr/>
          </p:nvSpPr>
          <p:spPr bwMode="auto">
            <a:xfrm>
              <a:off x="3248025" y="1960563"/>
              <a:ext cx="3697288" cy="3697287"/>
            </a:xfrm>
            <a:custGeom>
              <a:avLst/>
              <a:gdLst>
                <a:gd name="T0" fmla="*/ 609 w 10272"/>
                <a:gd name="T1" fmla="*/ 1615 h 10272"/>
                <a:gd name="T2" fmla="*/ 3839 w 10272"/>
                <a:gd name="T3" fmla="*/ 4845 h 10272"/>
                <a:gd name="T4" fmla="*/ 4483 w 10272"/>
                <a:gd name="T5" fmla="*/ 5488 h 10272"/>
                <a:gd name="T6" fmla="*/ 4942 w 10272"/>
                <a:gd name="T7" fmla="*/ 5947 h 10272"/>
                <a:gd name="T8" fmla="*/ 5523 w 10272"/>
                <a:gd name="T9" fmla="*/ 6529 h 10272"/>
                <a:gd name="T10" fmla="*/ 6529 w 10272"/>
                <a:gd name="T11" fmla="*/ 7535 h 10272"/>
                <a:gd name="T12" fmla="*/ 6529 w 10272"/>
                <a:gd name="T13" fmla="*/ 7535 h 10272"/>
                <a:gd name="T14" fmla="*/ 8656 w 10272"/>
                <a:gd name="T15" fmla="*/ 9662 h 10272"/>
                <a:gd name="T16" fmla="*/ 8056 w 10272"/>
                <a:gd name="T17" fmla="*/ 10271 h 10272"/>
                <a:gd name="T18" fmla="*/ 10271 w 10272"/>
                <a:gd name="T19" fmla="*/ 10271 h 10272"/>
                <a:gd name="T20" fmla="*/ 10271 w 10272"/>
                <a:gd name="T21" fmla="*/ 8056 h 10272"/>
                <a:gd name="T22" fmla="*/ 9662 w 10272"/>
                <a:gd name="T23" fmla="*/ 8656 h 10272"/>
                <a:gd name="T24" fmla="*/ 9591 w 10272"/>
                <a:gd name="T25" fmla="*/ 8585 h 10272"/>
                <a:gd name="T26" fmla="*/ 7535 w 10272"/>
                <a:gd name="T27" fmla="*/ 6529 h 10272"/>
                <a:gd name="T28" fmla="*/ 6529 w 10272"/>
                <a:gd name="T29" fmla="*/ 5523 h 10272"/>
                <a:gd name="T30" fmla="*/ 5938 w 10272"/>
                <a:gd name="T31" fmla="*/ 4933 h 10272"/>
                <a:gd name="T32" fmla="*/ 5488 w 10272"/>
                <a:gd name="T33" fmla="*/ 4483 h 10272"/>
                <a:gd name="T34" fmla="*/ 4845 w 10272"/>
                <a:gd name="T35" fmla="*/ 3839 h 10272"/>
                <a:gd name="T36" fmla="*/ 1615 w 10272"/>
                <a:gd name="T37" fmla="*/ 609 h 10272"/>
                <a:gd name="T38" fmla="*/ 2215 w 10272"/>
                <a:gd name="T39" fmla="*/ 0 h 10272"/>
                <a:gd name="T40" fmla="*/ 0 w 10272"/>
                <a:gd name="T41" fmla="*/ 0 h 10272"/>
                <a:gd name="T42" fmla="*/ 0 w 10272"/>
                <a:gd name="T43" fmla="*/ 2215 h 10272"/>
                <a:gd name="T44" fmla="*/ 609 w 10272"/>
                <a:gd name="T45" fmla="*/ 1615 h 10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272" h="10272">
                  <a:moveTo>
                    <a:pt x="609" y="1615"/>
                  </a:moveTo>
                  <a:lnTo>
                    <a:pt x="3839" y="4845"/>
                  </a:lnTo>
                  <a:lnTo>
                    <a:pt x="4483" y="5488"/>
                  </a:lnTo>
                  <a:lnTo>
                    <a:pt x="4942" y="5947"/>
                  </a:lnTo>
                  <a:lnTo>
                    <a:pt x="5523" y="6529"/>
                  </a:lnTo>
                  <a:lnTo>
                    <a:pt x="6529" y="7535"/>
                  </a:lnTo>
                  <a:lnTo>
                    <a:pt x="6529" y="7535"/>
                  </a:lnTo>
                  <a:lnTo>
                    <a:pt x="8656" y="9662"/>
                  </a:lnTo>
                  <a:lnTo>
                    <a:pt x="8056" y="10271"/>
                  </a:lnTo>
                  <a:lnTo>
                    <a:pt x="10271" y="10271"/>
                  </a:lnTo>
                  <a:lnTo>
                    <a:pt x="10271" y="8056"/>
                  </a:lnTo>
                  <a:lnTo>
                    <a:pt x="9662" y="8656"/>
                  </a:lnTo>
                  <a:lnTo>
                    <a:pt x="9591" y="8585"/>
                  </a:lnTo>
                  <a:lnTo>
                    <a:pt x="7535" y="6529"/>
                  </a:lnTo>
                  <a:lnTo>
                    <a:pt x="6529" y="5523"/>
                  </a:lnTo>
                  <a:lnTo>
                    <a:pt x="5938" y="4933"/>
                  </a:lnTo>
                  <a:lnTo>
                    <a:pt x="5488" y="4483"/>
                  </a:lnTo>
                  <a:lnTo>
                    <a:pt x="4845" y="3839"/>
                  </a:lnTo>
                  <a:lnTo>
                    <a:pt x="1615" y="609"/>
                  </a:lnTo>
                  <a:lnTo>
                    <a:pt x="2215" y="0"/>
                  </a:lnTo>
                  <a:lnTo>
                    <a:pt x="0" y="0"/>
                  </a:lnTo>
                  <a:lnTo>
                    <a:pt x="0" y="2215"/>
                  </a:lnTo>
                  <a:lnTo>
                    <a:pt x="609" y="161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grpSp>
      <p:grpSp>
        <p:nvGrpSpPr>
          <p:cNvPr id="199" name="Group 198">
            <a:extLst>
              <a:ext uri="{FF2B5EF4-FFF2-40B4-BE49-F238E27FC236}">
                <a16:creationId xmlns:a16="http://schemas.microsoft.com/office/drawing/2014/main" id="{9B2EED99-8122-294F-AD7B-FB65139DE72E}"/>
              </a:ext>
            </a:extLst>
          </p:cNvPr>
          <p:cNvGrpSpPr/>
          <p:nvPr/>
        </p:nvGrpSpPr>
        <p:grpSpPr>
          <a:xfrm>
            <a:off x="5429139" y="4092546"/>
            <a:ext cx="362524" cy="362524"/>
            <a:chOff x="2327275" y="1039813"/>
            <a:chExt cx="5540375" cy="5540375"/>
          </a:xfrm>
          <a:solidFill>
            <a:schemeClr val="tx1"/>
          </a:solidFill>
        </p:grpSpPr>
        <p:sp>
          <p:nvSpPr>
            <p:cNvPr id="200" name="Freeform 1">
              <a:extLst>
                <a:ext uri="{FF2B5EF4-FFF2-40B4-BE49-F238E27FC236}">
                  <a16:creationId xmlns:a16="http://schemas.microsoft.com/office/drawing/2014/main" id="{C9534521-B8AC-004B-8CA6-B840E8338E1B}"/>
                </a:ext>
              </a:extLst>
            </p:cNvPr>
            <p:cNvSpPr>
              <a:spLocks noChangeArrowheads="1"/>
            </p:cNvSpPr>
            <p:nvPr/>
          </p:nvSpPr>
          <p:spPr bwMode="auto">
            <a:xfrm>
              <a:off x="3032125" y="3362325"/>
              <a:ext cx="696913" cy="904875"/>
            </a:xfrm>
            <a:custGeom>
              <a:avLst/>
              <a:gdLst>
                <a:gd name="T0" fmla="*/ 221 w 1934"/>
                <a:gd name="T1" fmla="*/ 2514 h 2515"/>
                <a:gd name="T2" fmla="*/ 309 w 1934"/>
                <a:gd name="T3" fmla="*/ 2496 h 2515"/>
                <a:gd name="T4" fmla="*/ 380 w 1934"/>
                <a:gd name="T5" fmla="*/ 2443 h 2515"/>
                <a:gd name="T6" fmla="*/ 424 w 1934"/>
                <a:gd name="T7" fmla="*/ 2381 h 2515"/>
                <a:gd name="T8" fmla="*/ 441 w 1934"/>
                <a:gd name="T9" fmla="*/ 2293 h 2515"/>
                <a:gd name="T10" fmla="*/ 935 w 1934"/>
                <a:gd name="T11" fmla="*/ 1693 h 2515"/>
                <a:gd name="T12" fmla="*/ 1041 w 1934"/>
                <a:gd name="T13" fmla="*/ 1684 h 2515"/>
                <a:gd name="T14" fmla="*/ 1235 w 1934"/>
                <a:gd name="T15" fmla="*/ 1658 h 2515"/>
                <a:gd name="T16" fmla="*/ 1412 w 1934"/>
                <a:gd name="T17" fmla="*/ 1605 h 2515"/>
                <a:gd name="T18" fmla="*/ 1571 w 1934"/>
                <a:gd name="T19" fmla="*/ 1525 h 2515"/>
                <a:gd name="T20" fmla="*/ 1703 w 1934"/>
                <a:gd name="T21" fmla="*/ 1419 h 2515"/>
                <a:gd name="T22" fmla="*/ 1818 w 1934"/>
                <a:gd name="T23" fmla="*/ 1287 h 2515"/>
                <a:gd name="T24" fmla="*/ 1889 w 1934"/>
                <a:gd name="T25" fmla="*/ 1129 h 2515"/>
                <a:gd name="T26" fmla="*/ 1933 w 1934"/>
                <a:gd name="T27" fmla="*/ 944 h 2515"/>
                <a:gd name="T28" fmla="*/ 1933 w 1934"/>
                <a:gd name="T29" fmla="*/ 829 h 2515"/>
                <a:gd name="T30" fmla="*/ 1933 w 1934"/>
                <a:gd name="T31" fmla="*/ 741 h 2515"/>
                <a:gd name="T32" fmla="*/ 1897 w 1934"/>
                <a:gd name="T33" fmla="*/ 565 h 2515"/>
                <a:gd name="T34" fmla="*/ 1836 w 1934"/>
                <a:gd name="T35" fmla="*/ 414 h 2515"/>
                <a:gd name="T36" fmla="*/ 1738 w 1934"/>
                <a:gd name="T37" fmla="*/ 282 h 2515"/>
                <a:gd name="T38" fmla="*/ 1615 w 1934"/>
                <a:gd name="T39" fmla="*/ 176 h 2515"/>
                <a:gd name="T40" fmla="*/ 1465 w 1934"/>
                <a:gd name="T41" fmla="*/ 88 h 2515"/>
                <a:gd name="T42" fmla="*/ 1288 w 1934"/>
                <a:gd name="T43" fmla="*/ 26 h 2515"/>
                <a:gd name="T44" fmla="*/ 1094 w 1934"/>
                <a:gd name="T45" fmla="*/ 0 h 2515"/>
                <a:gd name="T46" fmla="*/ 221 w 1934"/>
                <a:gd name="T47" fmla="*/ 0 h 2515"/>
                <a:gd name="T48" fmla="*/ 177 w 1934"/>
                <a:gd name="T49" fmla="*/ 0 h 2515"/>
                <a:gd name="T50" fmla="*/ 97 w 1934"/>
                <a:gd name="T51" fmla="*/ 35 h 2515"/>
                <a:gd name="T52" fmla="*/ 35 w 1934"/>
                <a:gd name="T53" fmla="*/ 97 h 2515"/>
                <a:gd name="T54" fmla="*/ 9 w 1934"/>
                <a:gd name="T55" fmla="*/ 176 h 2515"/>
                <a:gd name="T56" fmla="*/ 0 w 1934"/>
                <a:gd name="T57" fmla="*/ 2293 h 2515"/>
                <a:gd name="T58" fmla="*/ 9 w 1934"/>
                <a:gd name="T59" fmla="*/ 2337 h 2515"/>
                <a:gd name="T60" fmla="*/ 35 w 1934"/>
                <a:gd name="T61" fmla="*/ 2417 h 2515"/>
                <a:gd name="T62" fmla="*/ 97 w 1934"/>
                <a:gd name="T63" fmla="*/ 2470 h 2515"/>
                <a:gd name="T64" fmla="*/ 177 w 1934"/>
                <a:gd name="T65" fmla="*/ 2505 h 2515"/>
                <a:gd name="T66" fmla="*/ 441 w 1934"/>
                <a:gd name="T67" fmla="*/ 397 h 2515"/>
                <a:gd name="T68" fmla="*/ 953 w 1934"/>
                <a:gd name="T69" fmla="*/ 397 h 2515"/>
                <a:gd name="T70" fmla="*/ 1174 w 1934"/>
                <a:gd name="T71" fmla="*/ 423 h 2515"/>
                <a:gd name="T72" fmla="*/ 1341 w 1934"/>
                <a:gd name="T73" fmla="*/ 512 h 2515"/>
                <a:gd name="T74" fmla="*/ 1430 w 1934"/>
                <a:gd name="T75" fmla="*/ 609 h 2515"/>
                <a:gd name="T76" fmla="*/ 1465 w 1934"/>
                <a:gd name="T77" fmla="*/ 688 h 2515"/>
                <a:gd name="T78" fmla="*/ 1491 w 1934"/>
                <a:gd name="T79" fmla="*/ 838 h 2515"/>
                <a:gd name="T80" fmla="*/ 1491 w 1934"/>
                <a:gd name="T81" fmla="*/ 847 h 2515"/>
                <a:gd name="T82" fmla="*/ 1456 w 1934"/>
                <a:gd name="T83" fmla="*/ 1032 h 2515"/>
                <a:gd name="T84" fmla="*/ 1341 w 1934"/>
                <a:gd name="T85" fmla="*/ 1173 h 2515"/>
                <a:gd name="T86" fmla="*/ 1174 w 1934"/>
                <a:gd name="T87" fmla="*/ 1261 h 2515"/>
                <a:gd name="T88" fmla="*/ 953 w 1934"/>
                <a:gd name="T89" fmla="*/ 1296 h 2515"/>
                <a:gd name="T90" fmla="*/ 441 w 1934"/>
                <a:gd name="T91" fmla="*/ 397 h 2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34" h="2515">
                  <a:moveTo>
                    <a:pt x="221" y="2514"/>
                  </a:moveTo>
                  <a:lnTo>
                    <a:pt x="221" y="2514"/>
                  </a:lnTo>
                  <a:lnTo>
                    <a:pt x="265" y="2505"/>
                  </a:lnTo>
                  <a:lnTo>
                    <a:pt x="309" y="2496"/>
                  </a:lnTo>
                  <a:lnTo>
                    <a:pt x="344" y="2470"/>
                  </a:lnTo>
                  <a:lnTo>
                    <a:pt x="380" y="2443"/>
                  </a:lnTo>
                  <a:lnTo>
                    <a:pt x="406" y="2417"/>
                  </a:lnTo>
                  <a:lnTo>
                    <a:pt x="424" y="2381"/>
                  </a:lnTo>
                  <a:lnTo>
                    <a:pt x="432" y="2337"/>
                  </a:lnTo>
                  <a:lnTo>
                    <a:pt x="441" y="2293"/>
                  </a:lnTo>
                  <a:lnTo>
                    <a:pt x="441" y="1693"/>
                  </a:lnTo>
                  <a:lnTo>
                    <a:pt x="935" y="1693"/>
                  </a:lnTo>
                  <a:lnTo>
                    <a:pt x="935" y="1693"/>
                  </a:lnTo>
                  <a:lnTo>
                    <a:pt x="1041" y="1684"/>
                  </a:lnTo>
                  <a:lnTo>
                    <a:pt x="1138" y="1675"/>
                  </a:lnTo>
                  <a:lnTo>
                    <a:pt x="1235" y="1658"/>
                  </a:lnTo>
                  <a:lnTo>
                    <a:pt x="1324" y="1631"/>
                  </a:lnTo>
                  <a:lnTo>
                    <a:pt x="1412" y="1605"/>
                  </a:lnTo>
                  <a:lnTo>
                    <a:pt x="1491" y="1570"/>
                  </a:lnTo>
                  <a:lnTo>
                    <a:pt x="1571" y="1525"/>
                  </a:lnTo>
                  <a:lnTo>
                    <a:pt x="1641" y="1472"/>
                  </a:lnTo>
                  <a:lnTo>
                    <a:pt x="1703" y="1419"/>
                  </a:lnTo>
                  <a:lnTo>
                    <a:pt x="1765" y="1349"/>
                  </a:lnTo>
                  <a:lnTo>
                    <a:pt x="1818" y="1287"/>
                  </a:lnTo>
                  <a:lnTo>
                    <a:pt x="1853" y="1209"/>
                  </a:lnTo>
                  <a:lnTo>
                    <a:pt x="1889" y="1129"/>
                  </a:lnTo>
                  <a:lnTo>
                    <a:pt x="1915" y="1032"/>
                  </a:lnTo>
                  <a:lnTo>
                    <a:pt x="1933" y="944"/>
                  </a:lnTo>
                  <a:lnTo>
                    <a:pt x="1933" y="838"/>
                  </a:lnTo>
                  <a:lnTo>
                    <a:pt x="1933" y="829"/>
                  </a:lnTo>
                  <a:lnTo>
                    <a:pt x="1933" y="829"/>
                  </a:lnTo>
                  <a:lnTo>
                    <a:pt x="1933" y="741"/>
                  </a:lnTo>
                  <a:lnTo>
                    <a:pt x="1915" y="653"/>
                  </a:lnTo>
                  <a:lnTo>
                    <a:pt x="1897" y="565"/>
                  </a:lnTo>
                  <a:lnTo>
                    <a:pt x="1871" y="485"/>
                  </a:lnTo>
                  <a:lnTo>
                    <a:pt x="1836" y="414"/>
                  </a:lnTo>
                  <a:lnTo>
                    <a:pt x="1791" y="344"/>
                  </a:lnTo>
                  <a:lnTo>
                    <a:pt x="1738" y="282"/>
                  </a:lnTo>
                  <a:lnTo>
                    <a:pt x="1677" y="229"/>
                  </a:lnTo>
                  <a:lnTo>
                    <a:pt x="1615" y="176"/>
                  </a:lnTo>
                  <a:lnTo>
                    <a:pt x="1544" y="132"/>
                  </a:lnTo>
                  <a:lnTo>
                    <a:pt x="1465" y="88"/>
                  </a:lnTo>
                  <a:lnTo>
                    <a:pt x="1386" y="53"/>
                  </a:lnTo>
                  <a:lnTo>
                    <a:pt x="1288" y="26"/>
                  </a:lnTo>
                  <a:lnTo>
                    <a:pt x="1191" y="9"/>
                  </a:lnTo>
                  <a:lnTo>
                    <a:pt x="1094" y="0"/>
                  </a:lnTo>
                  <a:lnTo>
                    <a:pt x="988" y="0"/>
                  </a:lnTo>
                  <a:lnTo>
                    <a:pt x="221" y="0"/>
                  </a:lnTo>
                  <a:lnTo>
                    <a:pt x="221" y="0"/>
                  </a:lnTo>
                  <a:lnTo>
                    <a:pt x="177" y="0"/>
                  </a:lnTo>
                  <a:lnTo>
                    <a:pt x="132" y="17"/>
                  </a:lnTo>
                  <a:lnTo>
                    <a:pt x="97" y="35"/>
                  </a:lnTo>
                  <a:lnTo>
                    <a:pt x="62" y="62"/>
                  </a:lnTo>
                  <a:lnTo>
                    <a:pt x="35" y="97"/>
                  </a:lnTo>
                  <a:lnTo>
                    <a:pt x="18" y="132"/>
                  </a:lnTo>
                  <a:lnTo>
                    <a:pt x="9" y="176"/>
                  </a:lnTo>
                  <a:lnTo>
                    <a:pt x="0" y="220"/>
                  </a:lnTo>
                  <a:lnTo>
                    <a:pt x="0" y="2293"/>
                  </a:lnTo>
                  <a:lnTo>
                    <a:pt x="0" y="2293"/>
                  </a:lnTo>
                  <a:lnTo>
                    <a:pt x="9" y="2337"/>
                  </a:lnTo>
                  <a:lnTo>
                    <a:pt x="18" y="2381"/>
                  </a:lnTo>
                  <a:lnTo>
                    <a:pt x="35" y="2417"/>
                  </a:lnTo>
                  <a:lnTo>
                    <a:pt x="62" y="2443"/>
                  </a:lnTo>
                  <a:lnTo>
                    <a:pt x="97" y="2470"/>
                  </a:lnTo>
                  <a:lnTo>
                    <a:pt x="132" y="2496"/>
                  </a:lnTo>
                  <a:lnTo>
                    <a:pt x="177" y="2505"/>
                  </a:lnTo>
                  <a:lnTo>
                    <a:pt x="221" y="2514"/>
                  </a:lnTo>
                  <a:close/>
                  <a:moveTo>
                    <a:pt x="441" y="397"/>
                  </a:moveTo>
                  <a:lnTo>
                    <a:pt x="953" y="397"/>
                  </a:lnTo>
                  <a:lnTo>
                    <a:pt x="953" y="397"/>
                  </a:lnTo>
                  <a:lnTo>
                    <a:pt x="1068" y="406"/>
                  </a:lnTo>
                  <a:lnTo>
                    <a:pt x="1174" y="423"/>
                  </a:lnTo>
                  <a:lnTo>
                    <a:pt x="1262" y="459"/>
                  </a:lnTo>
                  <a:lnTo>
                    <a:pt x="1341" y="512"/>
                  </a:lnTo>
                  <a:lnTo>
                    <a:pt x="1403" y="573"/>
                  </a:lnTo>
                  <a:lnTo>
                    <a:pt x="1430" y="609"/>
                  </a:lnTo>
                  <a:lnTo>
                    <a:pt x="1456" y="653"/>
                  </a:lnTo>
                  <a:lnTo>
                    <a:pt x="1465" y="688"/>
                  </a:lnTo>
                  <a:lnTo>
                    <a:pt x="1483" y="741"/>
                  </a:lnTo>
                  <a:lnTo>
                    <a:pt x="1491" y="838"/>
                  </a:lnTo>
                  <a:lnTo>
                    <a:pt x="1491" y="847"/>
                  </a:lnTo>
                  <a:lnTo>
                    <a:pt x="1491" y="847"/>
                  </a:lnTo>
                  <a:lnTo>
                    <a:pt x="1483" y="944"/>
                  </a:lnTo>
                  <a:lnTo>
                    <a:pt x="1456" y="1032"/>
                  </a:lnTo>
                  <a:lnTo>
                    <a:pt x="1403" y="1103"/>
                  </a:lnTo>
                  <a:lnTo>
                    <a:pt x="1341" y="1173"/>
                  </a:lnTo>
                  <a:lnTo>
                    <a:pt x="1271" y="1226"/>
                  </a:lnTo>
                  <a:lnTo>
                    <a:pt x="1174" y="1261"/>
                  </a:lnTo>
                  <a:lnTo>
                    <a:pt x="1068" y="1287"/>
                  </a:lnTo>
                  <a:lnTo>
                    <a:pt x="953" y="1296"/>
                  </a:lnTo>
                  <a:lnTo>
                    <a:pt x="441" y="1296"/>
                  </a:lnTo>
                  <a:lnTo>
                    <a:pt x="441" y="39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01" name="Freeform 2">
              <a:extLst>
                <a:ext uri="{FF2B5EF4-FFF2-40B4-BE49-F238E27FC236}">
                  <a16:creationId xmlns:a16="http://schemas.microsoft.com/office/drawing/2014/main" id="{0B28E95B-44B5-5B46-9FD9-71AC653B12C6}"/>
                </a:ext>
              </a:extLst>
            </p:cNvPr>
            <p:cNvSpPr>
              <a:spLocks noChangeArrowheads="1"/>
            </p:cNvSpPr>
            <p:nvPr/>
          </p:nvSpPr>
          <p:spPr bwMode="auto">
            <a:xfrm>
              <a:off x="6459538" y="3355975"/>
              <a:ext cx="838200" cy="917575"/>
            </a:xfrm>
            <a:custGeom>
              <a:avLst/>
              <a:gdLst>
                <a:gd name="T0" fmla="*/ 2109 w 2330"/>
                <a:gd name="T1" fmla="*/ 0 h 2550"/>
                <a:gd name="T2" fmla="*/ 2109 w 2330"/>
                <a:gd name="T3" fmla="*/ 0 h 2550"/>
                <a:gd name="T4" fmla="*/ 2073 w 2330"/>
                <a:gd name="T5" fmla="*/ 0 h 2550"/>
                <a:gd name="T6" fmla="*/ 2038 w 2330"/>
                <a:gd name="T7" fmla="*/ 9 h 2550"/>
                <a:gd name="T8" fmla="*/ 2012 w 2330"/>
                <a:gd name="T9" fmla="*/ 18 h 2550"/>
                <a:gd name="T10" fmla="*/ 1976 w 2330"/>
                <a:gd name="T11" fmla="*/ 35 h 2550"/>
                <a:gd name="T12" fmla="*/ 1932 w 2330"/>
                <a:gd name="T13" fmla="*/ 88 h 2550"/>
                <a:gd name="T14" fmla="*/ 1906 w 2330"/>
                <a:gd name="T15" fmla="*/ 141 h 2550"/>
                <a:gd name="T16" fmla="*/ 1173 w 2330"/>
                <a:gd name="T17" fmla="*/ 1958 h 2550"/>
                <a:gd name="T18" fmla="*/ 450 w 2330"/>
                <a:gd name="T19" fmla="*/ 150 h 2550"/>
                <a:gd name="T20" fmla="*/ 450 w 2330"/>
                <a:gd name="T21" fmla="*/ 150 h 2550"/>
                <a:gd name="T22" fmla="*/ 414 w 2330"/>
                <a:gd name="T23" fmla="*/ 88 h 2550"/>
                <a:gd name="T24" fmla="*/ 397 w 2330"/>
                <a:gd name="T25" fmla="*/ 62 h 2550"/>
                <a:gd name="T26" fmla="*/ 370 w 2330"/>
                <a:gd name="T27" fmla="*/ 44 h 2550"/>
                <a:gd name="T28" fmla="*/ 335 w 2330"/>
                <a:gd name="T29" fmla="*/ 18 h 2550"/>
                <a:gd name="T30" fmla="*/ 300 w 2330"/>
                <a:gd name="T31" fmla="*/ 9 h 2550"/>
                <a:gd name="T32" fmla="*/ 264 w 2330"/>
                <a:gd name="T33" fmla="*/ 0 h 2550"/>
                <a:gd name="T34" fmla="*/ 229 w 2330"/>
                <a:gd name="T35" fmla="*/ 0 h 2550"/>
                <a:gd name="T36" fmla="*/ 229 w 2330"/>
                <a:gd name="T37" fmla="*/ 0 h 2550"/>
                <a:gd name="T38" fmla="*/ 176 w 2330"/>
                <a:gd name="T39" fmla="*/ 0 h 2550"/>
                <a:gd name="T40" fmla="*/ 141 w 2330"/>
                <a:gd name="T41" fmla="*/ 18 h 2550"/>
                <a:gd name="T42" fmla="*/ 97 w 2330"/>
                <a:gd name="T43" fmla="*/ 35 h 2550"/>
                <a:gd name="T44" fmla="*/ 70 w 2330"/>
                <a:gd name="T45" fmla="*/ 62 h 2550"/>
                <a:gd name="T46" fmla="*/ 44 w 2330"/>
                <a:gd name="T47" fmla="*/ 88 h 2550"/>
                <a:gd name="T48" fmla="*/ 17 w 2330"/>
                <a:gd name="T49" fmla="*/ 124 h 2550"/>
                <a:gd name="T50" fmla="*/ 9 w 2330"/>
                <a:gd name="T51" fmla="*/ 168 h 2550"/>
                <a:gd name="T52" fmla="*/ 0 w 2330"/>
                <a:gd name="T53" fmla="*/ 212 h 2550"/>
                <a:gd name="T54" fmla="*/ 0 w 2330"/>
                <a:gd name="T55" fmla="*/ 212 h 2550"/>
                <a:gd name="T56" fmla="*/ 9 w 2330"/>
                <a:gd name="T57" fmla="*/ 265 h 2550"/>
                <a:gd name="T58" fmla="*/ 26 w 2330"/>
                <a:gd name="T59" fmla="*/ 318 h 2550"/>
                <a:gd name="T60" fmla="*/ 900 w 2330"/>
                <a:gd name="T61" fmla="*/ 2364 h 2550"/>
                <a:gd name="T62" fmla="*/ 900 w 2330"/>
                <a:gd name="T63" fmla="*/ 2364 h 2550"/>
                <a:gd name="T64" fmla="*/ 944 w 2330"/>
                <a:gd name="T65" fmla="*/ 2443 h 2550"/>
                <a:gd name="T66" fmla="*/ 970 w 2330"/>
                <a:gd name="T67" fmla="*/ 2470 h 2550"/>
                <a:gd name="T68" fmla="*/ 997 w 2330"/>
                <a:gd name="T69" fmla="*/ 2496 h 2550"/>
                <a:gd name="T70" fmla="*/ 1032 w 2330"/>
                <a:gd name="T71" fmla="*/ 2523 h 2550"/>
                <a:gd name="T72" fmla="*/ 1067 w 2330"/>
                <a:gd name="T73" fmla="*/ 2532 h 2550"/>
                <a:gd name="T74" fmla="*/ 1112 w 2330"/>
                <a:gd name="T75" fmla="*/ 2541 h 2550"/>
                <a:gd name="T76" fmla="*/ 1156 w 2330"/>
                <a:gd name="T77" fmla="*/ 2549 h 2550"/>
                <a:gd name="T78" fmla="*/ 1173 w 2330"/>
                <a:gd name="T79" fmla="*/ 2549 h 2550"/>
                <a:gd name="T80" fmla="*/ 1173 w 2330"/>
                <a:gd name="T81" fmla="*/ 2549 h 2550"/>
                <a:gd name="T82" fmla="*/ 1226 w 2330"/>
                <a:gd name="T83" fmla="*/ 2541 h 2550"/>
                <a:gd name="T84" fmla="*/ 1262 w 2330"/>
                <a:gd name="T85" fmla="*/ 2532 h 2550"/>
                <a:gd name="T86" fmla="*/ 1297 w 2330"/>
                <a:gd name="T87" fmla="*/ 2523 h 2550"/>
                <a:gd name="T88" fmla="*/ 1332 w 2330"/>
                <a:gd name="T89" fmla="*/ 2496 h 2550"/>
                <a:gd name="T90" fmla="*/ 1368 w 2330"/>
                <a:gd name="T91" fmla="*/ 2470 h 2550"/>
                <a:gd name="T92" fmla="*/ 1385 w 2330"/>
                <a:gd name="T93" fmla="*/ 2443 h 2550"/>
                <a:gd name="T94" fmla="*/ 1429 w 2330"/>
                <a:gd name="T95" fmla="*/ 2364 h 2550"/>
                <a:gd name="T96" fmla="*/ 2312 w 2330"/>
                <a:gd name="T97" fmla="*/ 300 h 2550"/>
                <a:gd name="T98" fmla="*/ 2312 w 2330"/>
                <a:gd name="T99" fmla="*/ 300 h 2550"/>
                <a:gd name="T100" fmla="*/ 2321 w 2330"/>
                <a:gd name="T101" fmla="*/ 256 h 2550"/>
                <a:gd name="T102" fmla="*/ 2329 w 2330"/>
                <a:gd name="T103" fmla="*/ 203 h 2550"/>
                <a:gd name="T104" fmla="*/ 2329 w 2330"/>
                <a:gd name="T105" fmla="*/ 203 h 2550"/>
                <a:gd name="T106" fmla="*/ 2329 w 2330"/>
                <a:gd name="T107" fmla="*/ 168 h 2550"/>
                <a:gd name="T108" fmla="*/ 2312 w 2330"/>
                <a:gd name="T109" fmla="*/ 124 h 2550"/>
                <a:gd name="T110" fmla="*/ 2294 w 2330"/>
                <a:gd name="T111" fmla="*/ 88 h 2550"/>
                <a:gd name="T112" fmla="*/ 2268 w 2330"/>
                <a:gd name="T113" fmla="*/ 62 h 2550"/>
                <a:gd name="T114" fmla="*/ 2232 w 2330"/>
                <a:gd name="T115" fmla="*/ 35 h 2550"/>
                <a:gd name="T116" fmla="*/ 2197 w 2330"/>
                <a:gd name="T117" fmla="*/ 9 h 2550"/>
                <a:gd name="T118" fmla="*/ 2153 w 2330"/>
                <a:gd name="T119" fmla="*/ 0 h 2550"/>
                <a:gd name="T120" fmla="*/ 2109 w 2330"/>
                <a:gd name="T121" fmla="*/ 0 h 2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330" h="2550">
                  <a:moveTo>
                    <a:pt x="2109" y="0"/>
                  </a:moveTo>
                  <a:lnTo>
                    <a:pt x="2109" y="0"/>
                  </a:lnTo>
                  <a:lnTo>
                    <a:pt x="2073" y="0"/>
                  </a:lnTo>
                  <a:lnTo>
                    <a:pt x="2038" y="9"/>
                  </a:lnTo>
                  <a:lnTo>
                    <a:pt x="2012" y="18"/>
                  </a:lnTo>
                  <a:lnTo>
                    <a:pt x="1976" y="35"/>
                  </a:lnTo>
                  <a:lnTo>
                    <a:pt x="1932" y="88"/>
                  </a:lnTo>
                  <a:lnTo>
                    <a:pt x="1906" y="141"/>
                  </a:lnTo>
                  <a:lnTo>
                    <a:pt x="1173" y="1958"/>
                  </a:lnTo>
                  <a:lnTo>
                    <a:pt x="450" y="150"/>
                  </a:lnTo>
                  <a:lnTo>
                    <a:pt x="450" y="150"/>
                  </a:lnTo>
                  <a:lnTo>
                    <a:pt x="414" y="88"/>
                  </a:lnTo>
                  <a:lnTo>
                    <a:pt x="397" y="62"/>
                  </a:lnTo>
                  <a:lnTo>
                    <a:pt x="370" y="44"/>
                  </a:lnTo>
                  <a:lnTo>
                    <a:pt x="335" y="18"/>
                  </a:lnTo>
                  <a:lnTo>
                    <a:pt x="300" y="9"/>
                  </a:lnTo>
                  <a:lnTo>
                    <a:pt x="264" y="0"/>
                  </a:lnTo>
                  <a:lnTo>
                    <a:pt x="229" y="0"/>
                  </a:lnTo>
                  <a:lnTo>
                    <a:pt x="229" y="0"/>
                  </a:lnTo>
                  <a:lnTo>
                    <a:pt x="176" y="0"/>
                  </a:lnTo>
                  <a:lnTo>
                    <a:pt x="141" y="18"/>
                  </a:lnTo>
                  <a:lnTo>
                    <a:pt x="97" y="35"/>
                  </a:lnTo>
                  <a:lnTo>
                    <a:pt x="70" y="62"/>
                  </a:lnTo>
                  <a:lnTo>
                    <a:pt x="44" y="88"/>
                  </a:lnTo>
                  <a:lnTo>
                    <a:pt x="17" y="124"/>
                  </a:lnTo>
                  <a:lnTo>
                    <a:pt x="9" y="168"/>
                  </a:lnTo>
                  <a:lnTo>
                    <a:pt x="0" y="212"/>
                  </a:lnTo>
                  <a:lnTo>
                    <a:pt x="0" y="212"/>
                  </a:lnTo>
                  <a:lnTo>
                    <a:pt x="9" y="265"/>
                  </a:lnTo>
                  <a:lnTo>
                    <a:pt x="26" y="318"/>
                  </a:lnTo>
                  <a:lnTo>
                    <a:pt x="900" y="2364"/>
                  </a:lnTo>
                  <a:lnTo>
                    <a:pt x="900" y="2364"/>
                  </a:lnTo>
                  <a:lnTo>
                    <a:pt x="944" y="2443"/>
                  </a:lnTo>
                  <a:lnTo>
                    <a:pt x="970" y="2470"/>
                  </a:lnTo>
                  <a:lnTo>
                    <a:pt x="997" y="2496"/>
                  </a:lnTo>
                  <a:lnTo>
                    <a:pt x="1032" y="2523"/>
                  </a:lnTo>
                  <a:lnTo>
                    <a:pt x="1067" y="2532"/>
                  </a:lnTo>
                  <a:lnTo>
                    <a:pt x="1112" y="2541"/>
                  </a:lnTo>
                  <a:lnTo>
                    <a:pt x="1156" y="2549"/>
                  </a:lnTo>
                  <a:lnTo>
                    <a:pt x="1173" y="2549"/>
                  </a:lnTo>
                  <a:lnTo>
                    <a:pt x="1173" y="2549"/>
                  </a:lnTo>
                  <a:lnTo>
                    <a:pt x="1226" y="2541"/>
                  </a:lnTo>
                  <a:lnTo>
                    <a:pt x="1262" y="2532"/>
                  </a:lnTo>
                  <a:lnTo>
                    <a:pt x="1297" y="2523"/>
                  </a:lnTo>
                  <a:lnTo>
                    <a:pt x="1332" y="2496"/>
                  </a:lnTo>
                  <a:lnTo>
                    <a:pt x="1368" y="2470"/>
                  </a:lnTo>
                  <a:lnTo>
                    <a:pt x="1385" y="2443"/>
                  </a:lnTo>
                  <a:lnTo>
                    <a:pt x="1429" y="2364"/>
                  </a:lnTo>
                  <a:lnTo>
                    <a:pt x="2312" y="300"/>
                  </a:lnTo>
                  <a:lnTo>
                    <a:pt x="2312" y="300"/>
                  </a:lnTo>
                  <a:lnTo>
                    <a:pt x="2321" y="256"/>
                  </a:lnTo>
                  <a:lnTo>
                    <a:pt x="2329" y="203"/>
                  </a:lnTo>
                  <a:lnTo>
                    <a:pt x="2329" y="203"/>
                  </a:lnTo>
                  <a:lnTo>
                    <a:pt x="2329" y="168"/>
                  </a:lnTo>
                  <a:lnTo>
                    <a:pt x="2312" y="124"/>
                  </a:lnTo>
                  <a:lnTo>
                    <a:pt x="2294" y="88"/>
                  </a:lnTo>
                  <a:lnTo>
                    <a:pt x="2268" y="62"/>
                  </a:lnTo>
                  <a:lnTo>
                    <a:pt x="2232" y="35"/>
                  </a:lnTo>
                  <a:lnTo>
                    <a:pt x="2197" y="9"/>
                  </a:lnTo>
                  <a:lnTo>
                    <a:pt x="2153" y="0"/>
                  </a:lnTo>
                  <a:lnTo>
                    <a:pt x="210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02" name="Freeform 3">
              <a:extLst>
                <a:ext uri="{FF2B5EF4-FFF2-40B4-BE49-F238E27FC236}">
                  <a16:creationId xmlns:a16="http://schemas.microsoft.com/office/drawing/2014/main" id="{30E7ECCB-3328-B643-96AE-9F3071CFB7F1}"/>
                </a:ext>
              </a:extLst>
            </p:cNvPr>
            <p:cNvSpPr>
              <a:spLocks noChangeArrowheads="1"/>
            </p:cNvSpPr>
            <p:nvPr/>
          </p:nvSpPr>
          <p:spPr bwMode="auto">
            <a:xfrm>
              <a:off x="2327275" y="1039813"/>
              <a:ext cx="5540375" cy="5540375"/>
            </a:xfrm>
            <a:custGeom>
              <a:avLst/>
              <a:gdLst>
                <a:gd name="T0" fmla="*/ 0 w 15390"/>
                <a:gd name="T1" fmla="*/ 0 h 15390"/>
                <a:gd name="T2" fmla="*/ 0 w 15390"/>
                <a:gd name="T3" fmla="*/ 15389 h 15390"/>
                <a:gd name="T4" fmla="*/ 15389 w 15390"/>
                <a:gd name="T5" fmla="*/ 15389 h 15390"/>
                <a:gd name="T6" fmla="*/ 15389 w 15390"/>
                <a:gd name="T7" fmla="*/ 0 h 15390"/>
                <a:gd name="T8" fmla="*/ 0 w 15390"/>
                <a:gd name="T9" fmla="*/ 0 h 15390"/>
                <a:gd name="T10" fmla="*/ 14754 w 15390"/>
                <a:gd name="T11" fmla="*/ 14754 h 15390"/>
                <a:gd name="T12" fmla="*/ 635 w 15390"/>
                <a:gd name="T13" fmla="*/ 14754 h 15390"/>
                <a:gd name="T14" fmla="*/ 635 w 15390"/>
                <a:gd name="T15" fmla="*/ 635 h 15390"/>
                <a:gd name="T16" fmla="*/ 14754 w 15390"/>
                <a:gd name="T17" fmla="*/ 635 h 15390"/>
                <a:gd name="T18" fmla="*/ 14754 w 15390"/>
                <a:gd name="T19" fmla="*/ 14754 h 15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90" h="15390">
                  <a:moveTo>
                    <a:pt x="0" y="0"/>
                  </a:moveTo>
                  <a:lnTo>
                    <a:pt x="0" y="15389"/>
                  </a:lnTo>
                  <a:lnTo>
                    <a:pt x="15389" y="15389"/>
                  </a:lnTo>
                  <a:lnTo>
                    <a:pt x="15389" y="0"/>
                  </a:lnTo>
                  <a:lnTo>
                    <a:pt x="0" y="0"/>
                  </a:lnTo>
                  <a:close/>
                  <a:moveTo>
                    <a:pt x="14754" y="14754"/>
                  </a:moveTo>
                  <a:lnTo>
                    <a:pt x="635" y="14754"/>
                  </a:lnTo>
                  <a:lnTo>
                    <a:pt x="635" y="635"/>
                  </a:lnTo>
                  <a:lnTo>
                    <a:pt x="14754" y="635"/>
                  </a:lnTo>
                  <a:lnTo>
                    <a:pt x="14754" y="1475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03" name="Freeform 4">
              <a:extLst>
                <a:ext uri="{FF2B5EF4-FFF2-40B4-BE49-F238E27FC236}">
                  <a16:creationId xmlns:a16="http://schemas.microsoft.com/office/drawing/2014/main" id="{3C2A8C94-9D1F-EA4E-BD93-AA7938AE50B0}"/>
                </a:ext>
              </a:extLst>
            </p:cNvPr>
            <p:cNvSpPr>
              <a:spLocks noChangeArrowheads="1"/>
            </p:cNvSpPr>
            <p:nvPr/>
          </p:nvSpPr>
          <p:spPr bwMode="auto">
            <a:xfrm>
              <a:off x="6707188" y="1582738"/>
              <a:ext cx="650875" cy="654050"/>
            </a:xfrm>
            <a:custGeom>
              <a:avLst/>
              <a:gdLst>
                <a:gd name="T0" fmla="*/ 1809 w 1810"/>
                <a:gd name="T1" fmla="*/ 450 h 1819"/>
                <a:gd name="T2" fmla="*/ 1350 w 1810"/>
                <a:gd name="T3" fmla="*/ 0 h 1819"/>
                <a:gd name="T4" fmla="*/ 0 w 1810"/>
                <a:gd name="T5" fmla="*/ 1368 h 1819"/>
                <a:gd name="T6" fmla="*/ 450 w 1810"/>
                <a:gd name="T7" fmla="*/ 1818 h 1819"/>
                <a:gd name="T8" fmla="*/ 1809 w 1810"/>
                <a:gd name="T9" fmla="*/ 450 h 1819"/>
              </a:gdLst>
              <a:ahLst/>
              <a:cxnLst>
                <a:cxn ang="0">
                  <a:pos x="T0" y="T1"/>
                </a:cxn>
                <a:cxn ang="0">
                  <a:pos x="T2" y="T3"/>
                </a:cxn>
                <a:cxn ang="0">
                  <a:pos x="T4" y="T5"/>
                </a:cxn>
                <a:cxn ang="0">
                  <a:pos x="T6" y="T7"/>
                </a:cxn>
                <a:cxn ang="0">
                  <a:pos x="T8" y="T9"/>
                </a:cxn>
              </a:cxnLst>
              <a:rect l="0" t="0" r="r" b="b"/>
              <a:pathLst>
                <a:path w="1810" h="1819">
                  <a:moveTo>
                    <a:pt x="1809" y="450"/>
                  </a:moveTo>
                  <a:lnTo>
                    <a:pt x="1350" y="0"/>
                  </a:lnTo>
                  <a:lnTo>
                    <a:pt x="0" y="1368"/>
                  </a:lnTo>
                  <a:lnTo>
                    <a:pt x="450" y="1818"/>
                  </a:lnTo>
                  <a:lnTo>
                    <a:pt x="1809" y="45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04" name="Freeform 5">
              <a:extLst>
                <a:ext uri="{FF2B5EF4-FFF2-40B4-BE49-F238E27FC236}">
                  <a16:creationId xmlns:a16="http://schemas.microsoft.com/office/drawing/2014/main" id="{E0E995FA-2A78-B346-9AE6-C5266DE4A5B2}"/>
                </a:ext>
              </a:extLst>
            </p:cNvPr>
            <p:cNvSpPr>
              <a:spLocks noChangeArrowheads="1"/>
            </p:cNvSpPr>
            <p:nvPr/>
          </p:nvSpPr>
          <p:spPr bwMode="auto">
            <a:xfrm>
              <a:off x="6056313" y="2236788"/>
              <a:ext cx="650875" cy="658812"/>
            </a:xfrm>
            <a:custGeom>
              <a:avLst/>
              <a:gdLst>
                <a:gd name="T0" fmla="*/ 1809 w 1810"/>
                <a:gd name="T1" fmla="*/ 459 h 1828"/>
                <a:gd name="T2" fmla="*/ 1359 w 1810"/>
                <a:gd name="T3" fmla="*/ 0 h 1828"/>
                <a:gd name="T4" fmla="*/ 0 w 1810"/>
                <a:gd name="T5" fmla="*/ 1368 h 1828"/>
                <a:gd name="T6" fmla="*/ 459 w 1810"/>
                <a:gd name="T7" fmla="*/ 1827 h 1828"/>
                <a:gd name="T8" fmla="*/ 1809 w 1810"/>
                <a:gd name="T9" fmla="*/ 459 h 1828"/>
              </a:gdLst>
              <a:ahLst/>
              <a:cxnLst>
                <a:cxn ang="0">
                  <a:pos x="T0" y="T1"/>
                </a:cxn>
                <a:cxn ang="0">
                  <a:pos x="T2" y="T3"/>
                </a:cxn>
                <a:cxn ang="0">
                  <a:pos x="T4" y="T5"/>
                </a:cxn>
                <a:cxn ang="0">
                  <a:pos x="T6" y="T7"/>
                </a:cxn>
                <a:cxn ang="0">
                  <a:pos x="T8" y="T9"/>
                </a:cxn>
              </a:cxnLst>
              <a:rect l="0" t="0" r="r" b="b"/>
              <a:pathLst>
                <a:path w="1810" h="1828">
                  <a:moveTo>
                    <a:pt x="1809" y="459"/>
                  </a:moveTo>
                  <a:lnTo>
                    <a:pt x="1359" y="0"/>
                  </a:lnTo>
                  <a:lnTo>
                    <a:pt x="0" y="1368"/>
                  </a:lnTo>
                  <a:lnTo>
                    <a:pt x="459" y="1827"/>
                  </a:lnTo>
                  <a:lnTo>
                    <a:pt x="1809" y="45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05" name="Freeform 6">
              <a:extLst>
                <a:ext uri="{FF2B5EF4-FFF2-40B4-BE49-F238E27FC236}">
                  <a16:creationId xmlns:a16="http://schemas.microsoft.com/office/drawing/2014/main" id="{D63A0E5D-2200-7742-B75C-E6A8B2ABAAB6}"/>
                </a:ext>
              </a:extLst>
            </p:cNvPr>
            <p:cNvSpPr>
              <a:spLocks noChangeArrowheads="1"/>
            </p:cNvSpPr>
            <p:nvPr/>
          </p:nvSpPr>
          <p:spPr bwMode="auto">
            <a:xfrm>
              <a:off x="3457575" y="4864100"/>
              <a:ext cx="650875" cy="657225"/>
            </a:xfrm>
            <a:custGeom>
              <a:avLst/>
              <a:gdLst>
                <a:gd name="T0" fmla="*/ 0 w 1810"/>
                <a:gd name="T1" fmla="*/ 1368 h 1827"/>
                <a:gd name="T2" fmla="*/ 458 w 1810"/>
                <a:gd name="T3" fmla="*/ 1826 h 1827"/>
                <a:gd name="T4" fmla="*/ 1809 w 1810"/>
                <a:gd name="T5" fmla="*/ 450 h 1827"/>
                <a:gd name="T6" fmla="*/ 1359 w 1810"/>
                <a:gd name="T7" fmla="*/ 0 h 1827"/>
                <a:gd name="T8" fmla="*/ 0 w 1810"/>
                <a:gd name="T9" fmla="*/ 1368 h 1827"/>
              </a:gdLst>
              <a:ahLst/>
              <a:cxnLst>
                <a:cxn ang="0">
                  <a:pos x="T0" y="T1"/>
                </a:cxn>
                <a:cxn ang="0">
                  <a:pos x="T2" y="T3"/>
                </a:cxn>
                <a:cxn ang="0">
                  <a:pos x="T4" y="T5"/>
                </a:cxn>
                <a:cxn ang="0">
                  <a:pos x="T6" y="T7"/>
                </a:cxn>
                <a:cxn ang="0">
                  <a:pos x="T8" y="T9"/>
                </a:cxn>
              </a:cxnLst>
              <a:rect l="0" t="0" r="r" b="b"/>
              <a:pathLst>
                <a:path w="1810" h="1827">
                  <a:moveTo>
                    <a:pt x="0" y="1368"/>
                  </a:moveTo>
                  <a:lnTo>
                    <a:pt x="458" y="1826"/>
                  </a:lnTo>
                  <a:lnTo>
                    <a:pt x="1809" y="450"/>
                  </a:lnTo>
                  <a:lnTo>
                    <a:pt x="1359" y="0"/>
                  </a:lnTo>
                  <a:lnTo>
                    <a:pt x="0" y="136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06" name="Freeform 7">
              <a:extLst>
                <a:ext uri="{FF2B5EF4-FFF2-40B4-BE49-F238E27FC236}">
                  <a16:creationId xmlns:a16="http://schemas.microsoft.com/office/drawing/2014/main" id="{61D0F620-196C-B54F-BA46-885E5211F972}"/>
                </a:ext>
              </a:extLst>
            </p:cNvPr>
            <p:cNvSpPr>
              <a:spLocks noChangeArrowheads="1"/>
            </p:cNvSpPr>
            <p:nvPr/>
          </p:nvSpPr>
          <p:spPr bwMode="auto">
            <a:xfrm>
              <a:off x="4110038" y="4210050"/>
              <a:ext cx="650875" cy="654050"/>
            </a:xfrm>
            <a:custGeom>
              <a:avLst/>
              <a:gdLst>
                <a:gd name="T0" fmla="*/ 0 w 1810"/>
                <a:gd name="T1" fmla="*/ 1368 h 1819"/>
                <a:gd name="T2" fmla="*/ 450 w 1810"/>
                <a:gd name="T3" fmla="*/ 1818 h 1819"/>
                <a:gd name="T4" fmla="*/ 1809 w 1810"/>
                <a:gd name="T5" fmla="*/ 450 h 1819"/>
                <a:gd name="T6" fmla="*/ 1350 w 1810"/>
                <a:gd name="T7" fmla="*/ 0 h 1819"/>
                <a:gd name="T8" fmla="*/ 0 w 1810"/>
                <a:gd name="T9" fmla="*/ 1368 h 1819"/>
              </a:gdLst>
              <a:ahLst/>
              <a:cxnLst>
                <a:cxn ang="0">
                  <a:pos x="T0" y="T1"/>
                </a:cxn>
                <a:cxn ang="0">
                  <a:pos x="T2" y="T3"/>
                </a:cxn>
                <a:cxn ang="0">
                  <a:pos x="T4" y="T5"/>
                </a:cxn>
                <a:cxn ang="0">
                  <a:pos x="T6" y="T7"/>
                </a:cxn>
                <a:cxn ang="0">
                  <a:pos x="T8" y="T9"/>
                </a:cxn>
              </a:cxnLst>
              <a:rect l="0" t="0" r="r" b="b"/>
              <a:pathLst>
                <a:path w="1810" h="1819">
                  <a:moveTo>
                    <a:pt x="0" y="1368"/>
                  </a:moveTo>
                  <a:lnTo>
                    <a:pt x="450" y="1818"/>
                  </a:lnTo>
                  <a:lnTo>
                    <a:pt x="1809" y="450"/>
                  </a:lnTo>
                  <a:lnTo>
                    <a:pt x="1350" y="0"/>
                  </a:lnTo>
                  <a:lnTo>
                    <a:pt x="0" y="136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07" name="Freeform 8">
              <a:extLst>
                <a:ext uri="{FF2B5EF4-FFF2-40B4-BE49-F238E27FC236}">
                  <a16:creationId xmlns:a16="http://schemas.microsoft.com/office/drawing/2014/main" id="{6D02C1FD-ED66-8E4C-841C-8BCB1982CE2A}"/>
                </a:ext>
              </a:extLst>
            </p:cNvPr>
            <p:cNvSpPr>
              <a:spLocks noChangeArrowheads="1"/>
            </p:cNvSpPr>
            <p:nvPr/>
          </p:nvSpPr>
          <p:spPr bwMode="auto">
            <a:xfrm>
              <a:off x="5408613" y="2895600"/>
              <a:ext cx="650875" cy="654050"/>
            </a:xfrm>
            <a:custGeom>
              <a:avLst/>
              <a:gdLst>
                <a:gd name="T0" fmla="*/ 1809 w 1810"/>
                <a:gd name="T1" fmla="*/ 450 h 1818"/>
                <a:gd name="T2" fmla="*/ 1350 w 1810"/>
                <a:gd name="T3" fmla="*/ 0 h 1818"/>
                <a:gd name="T4" fmla="*/ 0 w 1810"/>
                <a:gd name="T5" fmla="*/ 1367 h 1818"/>
                <a:gd name="T6" fmla="*/ 450 w 1810"/>
                <a:gd name="T7" fmla="*/ 1817 h 1818"/>
                <a:gd name="T8" fmla="*/ 1809 w 1810"/>
                <a:gd name="T9" fmla="*/ 450 h 1818"/>
              </a:gdLst>
              <a:ahLst/>
              <a:cxnLst>
                <a:cxn ang="0">
                  <a:pos x="T0" y="T1"/>
                </a:cxn>
                <a:cxn ang="0">
                  <a:pos x="T2" y="T3"/>
                </a:cxn>
                <a:cxn ang="0">
                  <a:pos x="T4" y="T5"/>
                </a:cxn>
                <a:cxn ang="0">
                  <a:pos x="T6" y="T7"/>
                </a:cxn>
                <a:cxn ang="0">
                  <a:pos x="T8" y="T9"/>
                </a:cxn>
              </a:cxnLst>
              <a:rect l="0" t="0" r="r" b="b"/>
              <a:pathLst>
                <a:path w="1810" h="1818">
                  <a:moveTo>
                    <a:pt x="1809" y="450"/>
                  </a:moveTo>
                  <a:lnTo>
                    <a:pt x="1350" y="0"/>
                  </a:lnTo>
                  <a:lnTo>
                    <a:pt x="0" y="1367"/>
                  </a:lnTo>
                  <a:lnTo>
                    <a:pt x="450" y="1817"/>
                  </a:lnTo>
                  <a:lnTo>
                    <a:pt x="1809" y="45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08" name="Freeform 9">
              <a:extLst>
                <a:ext uri="{FF2B5EF4-FFF2-40B4-BE49-F238E27FC236}">
                  <a16:creationId xmlns:a16="http://schemas.microsoft.com/office/drawing/2014/main" id="{6CDFDBF1-C471-AA49-BA9B-0BE0AA34D221}"/>
                </a:ext>
              </a:extLst>
            </p:cNvPr>
            <p:cNvSpPr>
              <a:spLocks noChangeArrowheads="1"/>
            </p:cNvSpPr>
            <p:nvPr/>
          </p:nvSpPr>
          <p:spPr bwMode="auto">
            <a:xfrm>
              <a:off x="2809875" y="5521325"/>
              <a:ext cx="650875" cy="654050"/>
            </a:xfrm>
            <a:custGeom>
              <a:avLst/>
              <a:gdLst>
                <a:gd name="T0" fmla="*/ 1809 w 1810"/>
                <a:gd name="T1" fmla="*/ 450 h 1819"/>
                <a:gd name="T2" fmla="*/ 1350 w 1810"/>
                <a:gd name="T3" fmla="*/ 0 h 1819"/>
                <a:gd name="T4" fmla="*/ 0 w 1810"/>
                <a:gd name="T5" fmla="*/ 1368 h 1819"/>
                <a:gd name="T6" fmla="*/ 450 w 1810"/>
                <a:gd name="T7" fmla="*/ 1818 h 1819"/>
                <a:gd name="T8" fmla="*/ 1809 w 1810"/>
                <a:gd name="T9" fmla="*/ 450 h 1819"/>
              </a:gdLst>
              <a:ahLst/>
              <a:cxnLst>
                <a:cxn ang="0">
                  <a:pos x="T0" y="T1"/>
                </a:cxn>
                <a:cxn ang="0">
                  <a:pos x="T2" y="T3"/>
                </a:cxn>
                <a:cxn ang="0">
                  <a:pos x="T4" y="T5"/>
                </a:cxn>
                <a:cxn ang="0">
                  <a:pos x="T6" y="T7"/>
                </a:cxn>
                <a:cxn ang="0">
                  <a:pos x="T8" y="T9"/>
                </a:cxn>
              </a:cxnLst>
              <a:rect l="0" t="0" r="r" b="b"/>
              <a:pathLst>
                <a:path w="1810" h="1819">
                  <a:moveTo>
                    <a:pt x="1809" y="450"/>
                  </a:moveTo>
                  <a:lnTo>
                    <a:pt x="1350" y="0"/>
                  </a:lnTo>
                  <a:lnTo>
                    <a:pt x="0" y="1368"/>
                  </a:lnTo>
                  <a:lnTo>
                    <a:pt x="450" y="1818"/>
                  </a:lnTo>
                  <a:lnTo>
                    <a:pt x="1809" y="45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09" name="Freeform 10">
              <a:extLst>
                <a:ext uri="{FF2B5EF4-FFF2-40B4-BE49-F238E27FC236}">
                  <a16:creationId xmlns:a16="http://schemas.microsoft.com/office/drawing/2014/main" id="{D7A6FAA2-12A6-4F4A-8E6D-60FCABFCF344}"/>
                </a:ext>
              </a:extLst>
            </p:cNvPr>
            <p:cNvSpPr>
              <a:spLocks noChangeArrowheads="1"/>
            </p:cNvSpPr>
            <p:nvPr/>
          </p:nvSpPr>
          <p:spPr bwMode="auto">
            <a:xfrm>
              <a:off x="3248025" y="1960563"/>
              <a:ext cx="3697288" cy="3697287"/>
            </a:xfrm>
            <a:custGeom>
              <a:avLst/>
              <a:gdLst>
                <a:gd name="T0" fmla="*/ 609 w 10272"/>
                <a:gd name="T1" fmla="*/ 1615 h 10272"/>
                <a:gd name="T2" fmla="*/ 3839 w 10272"/>
                <a:gd name="T3" fmla="*/ 4845 h 10272"/>
                <a:gd name="T4" fmla="*/ 4483 w 10272"/>
                <a:gd name="T5" fmla="*/ 5488 h 10272"/>
                <a:gd name="T6" fmla="*/ 4942 w 10272"/>
                <a:gd name="T7" fmla="*/ 5947 h 10272"/>
                <a:gd name="T8" fmla="*/ 5523 w 10272"/>
                <a:gd name="T9" fmla="*/ 6529 h 10272"/>
                <a:gd name="T10" fmla="*/ 6529 w 10272"/>
                <a:gd name="T11" fmla="*/ 7535 h 10272"/>
                <a:gd name="T12" fmla="*/ 6529 w 10272"/>
                <a:gd name="T13" fmla="*/ 7535 h 10272"/>
                <a:gd name="T14" fmla="*/ 8656 w 10272"/>
                <a:gd name="T15" fmla="*/ 9662 h 10272"/>
                <a:gd name="T16" fmla="*/ 8056 w 10272"/>
                <a:gd name="T17" fmla="*/ 10271 h 10272"/>
                <a:gd name="T18" fmla="*/ 10271 w 10272"/>
                <a:gd name="T19" fmla="*/ 10271 h 10272"/>
                <a:gd name="T20" fmla="*/ 10271 w 10272"/>
                <a:gd name="T21" fmla="*/ 8056 h 10272"/>
                <a:gd name="T22" fmla="*/ 9662 w 10272"/>
                <a:gd name="T23" fmla="*/ 8656 h 10272"/>
                <a:gd name="T24" fmla="*/ 9591 w 10272"/>
                <a:gd name="T25" fmla="*/ 8585 h 10272"/>
                <a:gd name="T26" fmla="*/ 7535 w 10272"/>
                <a:gd name="T27" fmla="*/ 6529 h 10272"/>
                <a:gd name="T28" fmla="*/ 6529 w 10272"/>
                <a:gd name="T29" fmla="*/ 5523 h 10272"/>
                <a:gd name="T30" fmla="*/ 5938 w 10272"/>
                <a:gd name="T31" fmla="*/ 4933 h 10272"/>
                <a:gd name="T32" fmla="*/ 5488 w 10272"/>
                <a:gd name="T33" fmla="*/ 4483 h 10272"/>
                <a:gd name="T34" fmla="*/ 4845 w 10272"/>
                <a:gd name="T35" fmla="*/ 3839 h 10272"/>
                <a:gd name="T36" fmla="*/ 1615 w 10272"/>
                <a:gd name="T37" fmla="*/ 609 h 10272"/>
                <a:gd name="T38" fmla="*/ 2215 w 10272"/>
                <a:gd name="T39" fmla="*/ 0 h 10272"/>
                <a:gd name="T40" fmla="*/ 0 w 10272"/>
                <a:gd name="T41" fmla="*/ 0 h 10272"/>
                <a:gd name="T42" fmla="*/ 0 w 10272"/>
                <a:gd name="T43" fmla="*/ 2215 h 10272"/>
                <a:gd name="T44" fmla="*/ 609 w 10272"/>
                <a:gd name="T45" fmla="*/ 1615 h 10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272" h="10272">
                  <a:moveTo>
                    <a:pt x="609" y="1615"/>
                  </a:moveTo>
                  <a:lnTo>
                    <a:pt x="3839" y="4845"/>
                  </a:lnTo>
                  <a:lnTo>
                    <a:pt x="4483" y="5488"/>
                  </a:lnTo>
                  <a:lnTo>
                    <a:pt x="4942" y="5947"/>
                  </a:lnTo>
                  <a:lnTo>
                    <a:pt x="5523" y="6529"/>
                  </a:lnTo>
                  <a:lnTo>
                    <a:pt x="6529" y="7535"/>
                  </a:lnTo>
                  <a:lnTo>
                    <a:pt x="6529" y="7535"/>
                  </a:lnTo>
                  <a:lnTo>
                    <a:pt x="8656" y="9662"/>
                  </a:lnTo>
                  <a:lnTo>
                    <a:pt x="8056" y="10271"/>
                  </a:lnTo>
                  <a:lnTo>
                    <a:pt x="10271" y="10271"/>
                  </a:lnTo>
                  <a:lnTo>
                    <a:pt x="10271" y="8056"/>
                  </a:lnTo>
                  <a:lnTo>
                    <a:pt x="9662" y="8656"/>
                  </a:lnTo>
                  <a:lnTo>
                    <a:pt x="9591" y="8585"/>
                  </a:lnTo>
                  <a:lnTo>
                    <a:pt x="7535" y="6529"/>
                  </a:lnTo>
                  <a:lnTo>
                    <a:pt x="6529" y="5523"/>
                  </a:lnTo>
                  <a:lnTo>
                    <a:pt x="5938" y="4933"/>
                  </a:lnTo>
                  <a:lnTo>
                    <a:pt x="5488" y="4483"/>
                  </a:lnTo>
                  <a:lnTo>
                    <a:pt x="4845" y="3839"/>
                  </a:lnTo>
                  <a:lnTo>
                    <a:pt x="1615" y="609"/>
                  </a:lnTo>
                  <a:lnTo>
                    <a:pt x="2215" y="0"/>
                  </a:lnTo>
                  <a:lnTo>
                    <a:pt x="0" y="0"/>
                  </a:lnTo>
                  <a:lnTo>
                    <a:pt x="0" y="2215"/>
                  </a:lnTo>
                  <a:lnTo>
                    <a:pt x="609" y="161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grpSp>
      <p:sp>
        <p:nvSpPr>
          <p:cNvPr id="211" name="Rectangle 210">
            <a:extLst>
              <a:ext uri="{FF2B5EF4-FFF2-40B4-BE49-F238E27FC236}">
                <a16:creationId xmlns:a16="http://schemas.microsoft.com/office/drawing/2014/main" id="{7DC29098-1E99-CC43-94E9-4F6E978408C2}"/>
              </a:ext>
            </a:extLst>
          </p:cNvPr>
          <p:cNvSpPr/>
          <p:nvPr/>
        </p:nvSpPr>
        <p:spPr>
          <a:xfrm>
            <a:off x="6385512" y="1596443"/>
            <a:ext cx="793226" cy="261610"/>
          </a:xfrm>
          <a:prstGeom prst="rect">
            <a:avLst/>
          </a:prstGeom>
        </p:spPr>
        <p:txBody>
          <a:bodyPr wrap="square">
            <a:spAutoFit/>
          </a:bodyPr>
          <a:lstStyle/>
          <a:p>
            <a:pPr algn="ctr"/>
            <a:r>
              <a:rPr lang="en-US" sz="1050" b="1">
                <a:solidFill>
                  <a:schemeClr val="accent4">
                    <a:lumMod val="75000"/>
                  </a:schemeClr>
                </a:solidFill>
                <a:latin typeface="Metropolis" pitchFamily="2" charset="77"/>
              </a:rPr>
              <a:t>Web01</a:t>
            </a:r>
            <a:endParaRPr lang="en-GB" sz="1050" b="1">
              <a:solidFill>
                <a:schemeClr val="accent4">
                  <a:lumMod val="75000"/>
                </a:schemeClr>
              </a:solidFill>
              <a:latin typeface="Metropolis" pitchFamily="2" charset="77"/>
            </a:endParaRPr>
          </a:p>
        </p:txBody>
      </p:sp>
      <p:sp>
        <p:nvSpPr>
          <p:cNvPr id="212" name="Rectangle 211">
            <a:extLst>
              <a:ext uri="{FF2B5EF4-FFF2-40B4-BE49-F238E27FC236}">
                <a16:creationId xmlns:a16="http://schemas.microsoft.com/office/drawing/2014/main" id="{430CBA68-B250-B544-8569-288FC680DCCA}"/>
              </a:ext>
            </a:extLst>
          </p:cNvPr>
          <p:cNvSpPr/>
          <p:nvPr/>
        </p:nvSpPr>
        <p:spPr>
          <a:xfrm>
            <a:off x="6926880" y="1599060"/>
            <a:ext cx="793226" cy="261610"/>
          </a:xfrm>
          <a:prstGeom prst="rect">
            <a:avLst/>
          </a:prstGeom>
        </p:spPr>
        <p:txBody>
          <a:bodyPr wrap="square">
            <a:spAutoFit/>
          </a:bodyPr>
          <a:lstStyle/>
          <a:p>
            <a:pPr algn="ctr"/>
            <a:r>
              <a:rPr lang="en-US" sz="1050" b="1">
                <a:solidFill>
                  <a:srgbClr val="FFC000"/>
                </a:solidFill>
                <a:latin typeface="Metropolis" pitchFamily="2" charset="77"/>
              </a:rPr>
              <a:t>Db01</a:t>
            </a:r>
            <a:endParaRPr lang="en-GB" sz="1050" b="1">
              <a:solidFill>
                <a:srgbClr val="FFC000"/>
              </a:solidFill>
              <a:latin typeface="Metropolis" pitchFamily="2" charset="77"/>
            </a:endParaRPr>
          </a:p>
        </p:txBody>
      </p:sp>
      <p:sp>
        <p:nvSpPr>
          <p:cNvPr id="213" name="Rectangle 212">
            <a:extLst>
              <a:ext uri="{FF2B5EF4-FFF2-40B4-BE49-F238E27FC236}">
                <a16:creationId xmlns:a16="http://schemas.microsoft.com/office/drawing/2014/main" id="{FC00511E-DBF1-6C44-B803-D21D4511A328}"/>
              </a:ext>
            </a:extLst>
          </p:cNvPr>
          <p:cNvSpPr/>
          <p:nvPr/>
        </p:nvSpPr>
        <p:spPr>
          <a:xfrm>
            <a:off x="7585072" y="1609845"/>
            <a:ext cx="793226" cy="261610"/>
          </a:xfrm>
          <a:prstGeom prst="rect">
            <a:avLst/>
          </a:prstGeom>
        </p:spPr>
        <p:txBody>
          <a:bodyPr wrap="square">
            <a:spAutoFit/>
          </a:bodyPr>
          <a:lstStyle/>
          <a:p>
            <a:pPr algn="ctr"/>
            <a:r>
              <a:rPr lang="en-US" sz="1050" b="1">
                <a:solidFill>
                  <a:schemeClr val="accent4">
                    <a:lumMod val="75000"/>
                  </a:schemeClr>
                </a:solidFill>
                <a:latin typeface="Metropolis" pitchFamily="2" charset="77"/>
              </a:rPr>
              <a:t>Web02</a:t>
            </a:r>
            <a:endParaRPr lang="en-GB" sz="1050" b="1">
              <a:solidFill>
                <a:schemeClr val="accent4">
                  <a:lumMod val="75000"/>
                </a:schemeClr>
              </a:solidFill>
              <a:latin typeface="Metropolis" pitchFamily="2" charset="77"/>
            </a:endParaRPr>
          </a:p>
        </p:txBody>
      </p:sp>
      <p:sp>
        <p:nvSpPr>
          <p:cNvPr id="214" name="Rectangle 213">
            <a:extLst>
              <a:ext uri="{FF2B5EF4-FFF2-40B4-BE49-F238E27FC236}">
                <a16:creationId xmlns:a16="http://schemas.microsoft.com/office/drawing/2014/main" id="{2D53FA18-21AA-914A-AB4E-60B8EC1C4443}"/>
              </a:ext>
            </a:extLst>
          </p:cNvPr>
          <p:cNvSpPr/>
          <p:nvPr/>
        </p:nvSpPr>
        <p:spPr>
          <a:xfrm>
            <a:off x="8125316" y="1616923"/>
            <a:ext cx="793226" cy="237827"/>
          </a:xfrm>
          <a:prstGeom prst="rect">
            <a:avLst/>
          </a:prstGeom>
        </p:spPr>
        <p:txBody>
          <a:bodyPr wrap="square">
            <a:spAutoFit/>
          </a:bodyPr>
          <a:lstStyle/>
          <a:p>
            <a:pPr algn="ctr"/>
            <a:r>
              <a:rPr lang="en-US" sz="1050" b="1">
                <a:solidFill>
                  <a:srgbClr val="89CBDF"/>
                </a:solidFill>
                <a:latin typeface="Metropolis" pitchFamily="2" charset="77"/>
              </a:rPr>
              <a:t>App01</a:t>
            </a:r>
            <a:endParaRPr lang="en-GB" sz="1050" b="1">
              <a:solidFill>
                <a:srgbClr val="89CBDF"/>
              </a:solidFill>
              <a:latin typeface="Metropolis" pitchFamily="2" charset="77"/>
            </a:endParaRPr>
          </a:p>
        </p:txBody>
      </p:sp>
      <p:sp>
        <p:nvSpPr>
          <p:cNvPr id="215" name="Rectangle 214">
            <a:extLst>
              <a:ext uri="{FF2B5EF4-FFF2-40B4-BE49-F238E27FC236}">
                <a16:creationId xmlns:a16="http://schemas.microsoft.com/office/drawing/2014/main" id="{EE4E2EBD-CC9C-7F4D-946E-7851E2D869F6}"/>
              </a:ext>
            </a:extLst>
          </p:cNvPr>
          <p:cNvSpPr/>
          <p:nvPr/>
        </p:nvSpPr>
        <p:spPr>
          <a:xfrm>
            <a:off x="9867462" y="1588468"/>
            <a:ext cx="793226" cy="261610"/>
          </a:xfrm>
          <a:prstGeom prst="rect">
            <a:avLst/>
          </a:prstGeom>
        </p:spPr>
        <p:txBody>
          <a:bodyPr wrap="square">
            <a:spAutoFit/>
          </a:bodyPr>
          <a:lstStyle/>
          <a:p>
            <a:pPr algn="ctr"/>
            <a:r>
              <a:rPr lang="en-US" sz="1050" b="1">
                <a:solidFill>
                  <a:srgbClr val="89CBDF"/>
                </a:solidFill>
                <a:latin typeface="Metropolis" pitchFamily="2" charset="77"/>
              </a:rPr>
              <a:t>App02</a:t>
            </a:r>
            <a:endParaRPr lang="en-GB" sz="1050" b="1">
              <a:solidFill>
                <a:srgbClr val="89CBDF"/>
              </a:solidFill>
              <a:latin typeface="Metropolis" pitchFamily="2" charset="77"/>
            </a:endParaRPr>
          </a:p>
        </p:txBody>
      </p:sp>
      <p:sp>
        <p:nvSpPr>
          <p:cNvPr id="216" name="Rectangle 215">
            <a:extLst>
              <a:ext uri="{FF2B5EF4-FFF2-40B4-BE49-F238E27FC236}">
                <a16:creationId xmlns:a16="http://schemas.microsoft.com/office/drawing/2014/main" id="{AA15615B-3755-5D47-8A12-5149171648CC}"/>
              </a:ext>
            </a:extLst>
          </p:cNvPr>
          <p:cNvSpPr/>
          <p:nvPr/>
        </p:nvSpPr>
        <p:spPr>
          <a:xfrm>
            <a:off x="9307490" y="1603672"/>
            <a:ext cx="793226" cy="261610"/>
          </a:xfrm>
          <a:prstGeom prst="rect">
            <a:avLst/>
          </a:prstGeom>
        </p:spPr>
        <p:txBody>
          <a:bodyPr wrap="square">
            <a:spAutoFit/>
          </a:bodyPr>
          <a:lstStyle/>
          <a:p>
            <a:pPr algn="ctr"/>
            <a:r>
              <a:rPr lang="en-US" sz="1050" b="1">
                <a:solidFill>
                  <a:schemeClr val="accent4">
                    <a:lumMod val="75000"/>
                  </a:schemeClr>
                </a:solidFill>
                <a:latin typeface="Metropolis" pitchFamily="2" charset="77"/>
              </a:rPr>
              <a:t>Web03</a:t>
            </a:r>
            <a:endParaRPr lang="en-GB" sz="1050" b="1">
              <a:solidFill>
                <a:schemeClr val="accent4">
                  <a:lumMod val="75000"/>
                </a:schemeClr>
              </a:solidFill>
              <a:latin typeface="Metropolis" pitchFamily="2" charset="77"/>
            </a:endParaRPr>
          </a:p>
        </p:txBody>
      </p:sp>
      <p:sp>
        <p:nvSpPr>
          <p:cNvPr id="217" name="Rectangle 216">
            <a:extLst>
              <a:ext uri="{FF2B5EF4-FFF2-40B4-BE49-F238E27FC236}">
                <a16:creationId xmlns:a16="http://schemas.microsoft.com/office/drawing/2014/main" id="{6ED2A30C-7E86-204A-81B7-6FF793D2F384}"/>
              </a:ext>
            </a:extLst>
          </p:cNvPr>
          <p:cNvSpPr/>
          <p:nvPr/>
        </p:nvSpPr>
        <p:spPr>
          <a:xfrm>
            <a:off x="10497685" y="1591320"/>
            <a:ext cx="793226" cy="261610"/>
          </a:xfrm>
          <a:prstGeom prst="rect">
            <a:avLst/>
          </a:prstGeom>
        </p:spPr>
        <p:txBody>
          <a:bodyPr wrap="square">
            <a:spAutoFit/>
          </a:bodyPr>
          <a:lstStyle/>
          <a:p>
            <a:pPr algn="ctr"/>
            <a:r>
              <a:rPr lang="en-US" sz="1050" b="1">
                <a:solidFill>
                  <a:srgbClr val="89CBDF"/>
                </a:solidFill>
                <a:latin typeface="Metropolis" pitchFamily="2" charset="77"/>
              </a:rPr>
              <a:t>App03</a:t>
            </a:r>
            <a:endParaRPr lang="en-GB" sz="1050" b="1">
              <a:solidFill>
                <a:srgbClr val="89CBDF"/>
              </a:solidFill>
              <a:latin typeface="Metropolis" pitchFamily="2" charset="77"/>
            </a:endParaRPr>
          </a:p>
        </p:txBody>
      </p:sp>
      <p:sp>
        <p:nvSpPr>
          <p:cNvPr id="218" name="Rectangle 217">
            <a:extLst>
              <a:ext uri="{FF2B5EF4-FFF2-40B4-BE49-F238E27FC236}">
                <a16:creationId xmlns:a16="http://schemas.microsoft.com/office/drawing/2014/main" id="{C09554E6-FBDA-B94C-ADAC-E038B8257FF2}"/>
              </a:ext>
            </a:extLst>
          </p:cNvPr>
          <p:cNvSpPr/>
          <p:nvPr/>
        </p:nvSpPr>
        <p:spPr>
          <a:xfrm>
            <a:off x="11016025" y="1590508"/>
            <a:ext cx="793226" cy="261610"/>
          </a:xfrm>
          <a:prstGeom prst="rect">
            <a:avLst/>
          </a:prstGeom>
        </p:spPr>
        <p:txBody>
          <a:bodyPr wrap="square">
            <a:spAutoFit/>
          </a:bodyPr>
          <a:lstStyle/>
          <a:p>
            <a:pPr algn="ctr"/>
            <a:r>
              <a:rPr lang="en-US" sz="1050" b="1">
                <a:solidFill>
                  <a:srgbClr val="FFC000"/>
                </a:solidFill>
                <a:latin typeface="Metropolis" pitchFamily="2" charset="77"/>
              </a:rPr>
              <a:t>Db02</a:t>
            </a:r>
            <a:endParaRPr lang="en-GB" sz="1050" b="1">
              <a:solidFill>
                <a:srgbClr val="FFC000"/>
              </a:solidFill>
              <a:latin typeface="Metropolis" pitchFamily="2" charset="77"/>
            </a:endParaRPr>
          </a:p>
        </p:txBody>
      </p:sp>
      <p:sp>
        <p:nvSpPr>
          <p:cNvPr id="219" name="Rectangle 218">
            <a:extLst>
              <a:ext uri="{FF2B5EF4-FFF2-40B4-BE49-F238E27FC236}">
                <a16:creationId xmlns:a16="http://schemas.microsoft.com/office/drawing/2014/main" id="{D8871A69-3130-0644-B00D-F2203B22D630}"/>
              </a:ext>
            </a:extLst>
          </p:cNvPr>
          <p:cNvSpPr/>
          <p:nvPr/>
        </p:nvSpPr>
        <p:spPr>
          <a:xfrm>
            <a:off x="3596347" y="4033105"/>
            <a:ext cx="793226" cy="415498"/>
          </a:xfrm>
          <a:prstGeom prst="rect">
            <a:avLst/>
          </a:prstGeom>
        </p:spPr>
        <p:txBody>
          <a:bodyPr wrap="square">
            <a:spAutoFit/>
          </a:bodyPr>
          <a:lstStyle/>
          <a:p>
            <a:pPr algn="ctr"/>
            <a:r>
              <a:rPr lang="en-US" sz="1050" b="1">
                <a:latin typeface="Metropolis" pitchFamily="2" charset="77"/>
              </a:rPr>
              <a:t>ECMP</a:t>
            </a:r>
          </a:p>
          <a:p>
            <a:pPr algn="ctr"/>
            <a:r>
              <a:rPr lang="en-US" sz="1050" b="1">
                <a:latin typeface="Metropolis" pitchFamily="2" charset="77"/>
              </a:rPr>
              <a:t>Edge01</a:t>
            </a:r>
            <a:endParaRPr lang="en-GB" sz="1050" b="1">
              <a:latin typeface="Metropolis" pitchFamily="2" charset="77"/>
            </a:endParaRPr>
          </a:p>
        </p:txBody>
      </p:sp>
      <p:sp>
        <p:nvSpPr>
          <p:cNvPr id="221" name="Rectangle 220">
            <a:extLst>
              <a:ext uri="{FF2B5EF4-FFF2-40B4-BE49-F238E27FC236}">
                <a16:creationId xmlns:a16="http://schemas.microsoft.com/office/drawing/2014/main" id="{75B12E09-A9FF-6C4A-9EA4-2CEBBA2F58D0}"/>
              </a:ext>
            </a:extLst>
          </p:cNvPr>
          <p:cNvSpPr/>
          <p:nvPr/>
        </p:nvSpPr>
        <p:spPr>
          <a:xfrm>
            <a:off x="4761055" y="4035248"/>
            <a:ext cx="793226" cy="415498"/>
          </a:xfrm>
          <a:prstGeom prst="rect">
            <a:avLst/>
          </a:prstGeom>
        </p:spPr>
        <p:txBody>
          <a:bodyPr wrap="square">
            <a:spAutoFit/>
          </a:bodyPr>
          <a:lstStyle/>
          <a:p>
            <a:pPr algn="ctr"/>
            <a:r>
              <a:rPr lang="en-US" sz="1050" b="1">
                <a:latin typeface="Metropolis" pitchFamily="2" charset="77"/>
              </a:rPr>
              <a:t>ECMP</a:t>
            </a:r>
          </a:p>
          <a:p>
            <a:pPr algn="ctr"/>
            <a:r>
              <a:rPr lang="en-US" sz="1050" b="1">
                <a:latin typeface="Metropolis" pitchFamily="2" charset="77"/>
              </a:rPr>
              <a:t>Edge02</a:t>
            </a:r>
            <a:endParaRPr lang="en-GB" sz="1050" b="1">
              <a:latin typeface="Metropolis" pitchFamily="2" charset="77"/>
            </a:endParaRPr>
          </a:p>
        </p:txBody>
      </p:sp>
      <p:cxnSp>
        <p:nvCxnSpPr>
          <p:cNvPr id="222" name="Straight Connector 221">
            <a:extLst>
              <a:ext uri="{FF2B5EF4-FFF2-40B4-BE49-F238E27FC236}">
                <a16:creationId xmlns:a16="http://schemas.microsoft.com/office/drawing/2014/main" id="{49F49724-E782-8A40-822B-607172E2DF8A}"/>
              </a:ext>
            </a:extLst>
          </p:cNvPr>
          <p:cNvCxnSpPr>
            <a:cxnSpLocks/>
          </p:cNvCxnSpPr>
          <p:nvPr/>
        </p:nvCxnSpPr>
        <p:spPr bwMode="gray">
          <a:xfrm flipH="1">
            <a:off x="3290981" y="3800666"/>
            <a:ext cx="8651670" cy="10634"/>
          </a:xfrm>
          <a:prstGeom prst="line">
            <a:avLst/>
          </a:prstGeom>
          <a:ln w="2540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23" name="Rectangle 222">
            <a:extLst>
              <a:ext uri="{FF2B5EF4-FFF2-40B4-BE49-F238E27FC236}">
                <a16:creationId xmlns:a16="http://schemas.microsoft.com/office/drawing/2014/main" id="{6A8888DE-1E47-3946-AC1A-233A94D502E1}"/>
              </a:ext>
            </a:extLst>
          </p:cNvPr>
          <p:cNvSpPr/>
          <p:nvPr/>
        </p:nvSpPr>
        <p:spPr>
          <a:xfrm>
            <a:off x="2665322" y="3565086"/>
            <a:ext cx="1016154" cy="261610"/>
          </a:xfrm>
          <a:prstGeom prst="rect">
            <a:avLst/>
          </a:prstGeom>
        </p:spPr>
        <p:txBody>
          <a:bodyPr wrap="square">
            <a:spAutoFit/>
          </a:bodyPr>
          <a:lstStyle/>
          <a:p>
            <a:pPr algn="ctr"/>
            <a:r>
              <a:rPr lang="en-US" sz="1100" b="1">
                <a:latin typeface="Metropolis" pitchFamily="2" charset="77"/>
              </a:rPr>
              <a:t>LS-Transit</a:t>
            </a:r>
            <a:endParaRPr lang="en-GB" sz="1100" b="1">
              <a:latin typeface="Metropolis" pitchFamily="2" charset="77"/>
            </a:endParaRPr>
          </a:p>
        </p:txBody>
      </p:sp>
      <p:cxnSp>
        <p:nvCxnSpPr>
          <p:cNvPr id="224" name="Straight Connector 223">
            <a:extLst>
              <a:ext uri="{FF2B5EF4-FFF2-40B4-BE49-F238E27FC236}">
                <a16:creationId xmlns:a16="http://schemas.microsoft.com/office/drawing/2014/main" id="{99E7F549-7568-A549-A956-9601A1FD7708}"/>
              </a:ext>
            </a:extLst>
          </p:cNvPr>
          <p:cNvCxnSpPr>
            <a:cxnSpLocks/>
          </p:cNvCxnSpPr>
          <p:nvPr/>
        </p:nvCxnSpPr>
        <p:spPr bwMode="gray">
          <a:xfrm flipV="1">
            <a:off x="4155974" y="3655721"/>
            <a:ext cx="0" cy="155579"/>
          </a:xfrm>
          <a:prstGeom prst="line">
            <a:avLst/>
          </a:prstGeom>
          <a:ln w="2540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228" name="Group 227">
            <a:extLst>
              <a:ext uri="{FF2B5EF4-FFF2-40B4-BE49-F238E27FC236}">
                <a16:creationId xmlns:a16="http://schemas.microsoft.com/office/drawing/2014/main" id="{1CA75ED0-0935-E546-90A1-01A78F6FD04E}"/>
              </a:ext>
            </a:extLst>
          </p:cNvPr>
          <p:cNvGrpSpPr/>
          <p:nvPr/>
        </p:nvGrpSpPr>
        <p:grpSpPr>
          <a:xfrm>
            <a:off x="5143877" y="3264130"/>
            <a:ext cx="402191" cy="402352"/>
            <a:chOff x="7736620" y="7009631"/>
            <a:chExt cx="4501800" cy="4503600"/>
          </a:xfrm>
          <a:solidFill>
            <a:schemeClr val="tx1"/>
          </a:solidFill>
        </p:grpSpPr>
        <p:sp>
          <p:nvSpPr>
            <p:cNvPr id="229" name="Freeform: Shape 1">
              <a:extLst>
                <a:ext uri="{FF2B5EF4-FFF2-40B4-BE49-F238E27FC236}">
                  <a16:creationId xmlns:a16="http://schemas.microsoft.com/office/drawing/2014/main" id="{A3B48601-EFFD-8040-9D80-D176A4B1A607}"/>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sp>
          <p:nvSpPr>
            <p:cNvPr id="230" name="Freeform: Shape 2">
              <a:extLst>
                <a:ext uri="{FF2B5EF4-FFF2-40B4-BE49-F238E27FC236}">
                  <a16:creationId xmlns:a16="http://schemas.microsoft.com/office/drawing/2014/main" id="{4415C88A-F9AA-FF4C-A9CD-4DE2D73AC837}"/>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sp>
          <p:nvSpPr>
            <p:cNvPr id="231" name="Freeform: Shape 3">
              <a:extLst>
                <a:ext uri="{FF2B5EF4-FFF2-40B4-BE49-F238E27FC236}">
                  <a16:creationId xmlns:a16="http://schemas.microsoft.com/office/drawing/2014/main" id="{1B982DC3-C21D-334D-9A33-F7C4768B8C4B}"/>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sp>
          <p:nvSpPr>
            <p:cNvPr id="232" name="Freeform: Shape 4">
              <a:extLst>
                <a:ext uri="{FF2B5EF4-FFF2-40B4-BE49-F238E27FC236}">
                  <a16:creationId xmlns:a16="http://schemas.microsoft.com/office/drawing/2014/main" id="{F6DCFFAA-9CF4-9449-8176-F48A7A959DB1}"/>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sp>
          <p:nvSpPr>
            <p:cNvPr id="233" name="Freeform: Shape 5">
              <a:extLst>
                <a:ext uri="{FF2B5EF4-FFF2-40B4-BE49-F238E27FC236}">
                  <a16:creationId xmlns:a16="http://schemas.microsoft.com/office/drawing/2014/main" id="{6090C0D0-2101-0248-8DCC-8BB2E2348ABA}"/>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grpSp>
      <p:grpSp>
        <p:nvGrpSpPr>
          <p:cNvPr id="234" name="Group 233">
            <a:extLst>
              <a:ext uri="{FF2B5EF4-FFF2-40B4-BE49-F238E27FC236}">
                <a16:creationId xmlns:a16="http://schemas.microsoft.com/office/drawing/2014/main" id="{654DE439-75F0-2F4D-889E-E49C172AE237}"/>
              </a:ext>
            </a:extLst>
          </p:cNvPr>
          <p:cNvGrpSpPr/>
          <p:nvPr/>
        </p:nvGrpSpPr>
        <p:grpSpPr>
          <a:xfrm>
            <a:off x="3956975" y="3268725"/>
            <a:ext cx="402191" cy="402352"/>
            <a:chOff x="7736620" y="7009631"/>
            <a:chExt cx="4501800" cy="4503600"/>
          </a:xfrm>
          <a:solidFill>
            <a:schemeClr val="tx1"/>
          </a:solidFill>
        </p:grpSpPr>
        <p:sp>
          <p:nvSpPr>
            <p:cNvPr id="235" name="Freeform: Shape 1">
              <a:extLst>
                <a:ext uri="{FF2B5EF4-FFF2-40B4-BE49-F238E27FC236}">
                  <a16:creationId xmlns:a16="http://schemas.microsoft.com/office/drawing/2014/main" id="{0544E546-EE15-864C-BFF5-65CDD10ED2ED}"/>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sp>
          <p:nvSpPr>
            <p:cNvPr id="236" name="Freeform: Shape 2">
              <a:extLst>
                <a:ext uri="{FF2B5EF4-FFF2-40B4-BE49-F238E27FC236}">
                  <a16:creationId xmlns:a16="http://schemas.microsoft.com/office/drawing/2014/main" id="{D72DEB48-2713-1C49-8DB4-E85189AA9092}"/>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sp>
          <p:nvSpPr>
            <p:cNvPr id="237" name="Freeform: Shape 3">
              <a:extLst>
                <a:ext uri="{FF2B5EF4-FFF2-40B4-BE49-F238E27FC236}">
                  <a16:creationId xmlns:a16="http://schemas.microsoft.com/office/drawing/2014/main" id="{66082D40-B571-284A-AF9A-DCEF3694EA59}"/>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sp>
          <p:nvSpPr>
            <p:cNvPr id="238" name="Freeform: Shape 4">
              <a:extLst>
                <a:ext uri="{FF2B5EF4-FFF2-40B4-BE49-F238E27FC236}">
                  <a16:creationId xmlns:a16="http://schemas.microsoft.com/office/drawing/2014/main" id="{52565EC6-766E-594D-A41F-2D6DD6886EAA}"/>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sp>
          <p:nvSpPr>
            <p:cNvPr id="239" name="Freeform: Shape 5">
              <a:extLst>
                <a:ext uri="{FF2B5EF4-FFF2-40B4-BE49-F238E27FC236}">
                  <a16:creationId xmlns:a16="http://schemas.microsoft.com/office/drawing/2014/main" id="{09A1EDB7-B415-E141-BD11-6EABB28DDD08}"/>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grpSp>
      <p:cxnSp>
        <p:nvCxnSpPr>
          <p:cNvPr id="241" name="Straight Connector 240">
            <a:extLst>
              <a:ext uri="{FF2B5EF4-FFF2-40B4-BE49-F238E27FC236}">
                <a16:creationId xmlns:a16="http://schemas.microsoft.com/office/drawing/2014/main" id="{6A6A1E39-2D8E-CC4D-A42C-69E7A65A7374}"/>
              </a:ext>
            </a:extLst>
          </p:cNvPr>
          <p:cNvCxnSpPr>
            <a:cxnSpLocks/>
          </p:cNvCxnSpPr>
          <p:nvPr/>
        </p:nvCxnSpPr>
        <p:spPr bwMode="gray">
          <a:xfrm flipV="1">
            <a:off x="8391082" y="2956442"/>
            <a:ext cx="0" cy="363016"/>
          </a:xfrm>
          <a:prstGeom prst="line">
            <a:avLst/>
          </a:prstGeom>
          <a:ln w="25400">
            <a:solidFill>
              <a:srgbClr val="FFC00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42" name="Straight Connector 241">
            <a:extLst>
              <a:ext uri="{FF2B5EF4-FFF2-40B4-BE49-F238E27FC236}">
                <a16:creationId xmlns:a16="http://schemas.microsoft.com/office/drawing/2014/main" id="{C78C416F-ECC5-D34C-9202-BB46F8AF5986}"/>
              </a:ext>
            </a:extLst>
          </p:cNvPr>
          <p:cNvCxnSpPr>
            <a:cxnSpLocks/>
          </p:cNvCxnSpPr>
          <p:nvPr/>
        </p:nvCxnSpPr>
        <p:spPr bwMode="gray">
          <a:xfrm flipV="1">
            <a:off x="11290587" y="2962727"/>
            <a:ext cx="0" cy="363016"/>
          </a:xfrm>
          <a:prstGeom prst="line">
            <a:avLst/>
          </a:prstGeom>
          <a:ln w="25400">
            <a:solidFill>
              <a:srgbClr val="FFC00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44" name="Straight Connector 243">
            <a:extLst>
              <a:ext uri="{FF2B5EF4-FFF2-40B4-BE49-F238E27FC236}">
                <a16:creationId xmlns:a16="http://schemas.microsoft.com/office/drawing/2014/main" id="{9975548B-DF70-984F-B570-6ED4F99BE484}"/>
              </a:ext>
            </a:extLst>
          </p:cNvPr>
          <p:cNvCxnSpPr>
            <a:cxnSpLocks/>
          </p:cNvCxnSpPr>
          <p:nvPr/>
        </p:nvCxnSpPr>
        <p:spPr bwMode="gray">
          <a:xfrm flipV="1">
            <a:off x="5342046" y="3659035"/>
            <a:ext cx="0" cy="155579"/>
          </a:xfrm>
          <a:prstGeom prst="line">
            <a:avLst/>
          </a:prstGeom>
          <a:ln w="2540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45" name="Straight Connector 244">
            <a:extLst>
              <a:ext uri="{FF2B5EF4-FFF2-40B4-BE49-F238E27FC236}">
                <a16:creationId xmlns:a16="http://schemas.microsoft.com/office/drawing/2014/main" id="{F0FAB670-3262-3641-A577-55E811F0AAAA}"/>
              </a:ext>
            </a:extLst>
          </p:cNvPr>
          <p:cNvCxnSpPr>
            <a:cxnSpLocks/>
          </p:cNvCxnSpPr>
          <p:nvPr/>
        </p:nvCxnSpPr>
        <p:spPr bwMode="gray">
          <a:xfrm flipV="1">
            <a:off x="7045701" y="3664964"/>
            <a:ext cx="0" cy="155579"/>
          </a:xfrm>
          <a:prstGeom prst="line">
            <a:avLst/>
          </a:prstGeom>
          <a:ln w="2540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46" name="Straight Connector 245">
            <a:extLst>
              <a:ext uri="{FF2B5EF4-FFF2-40B4-BE49-F238E27FC236}">
                <a16:creationId xmlns:a16="http://schemas.microsoft.com/office/drawing/2014/main" id="{D0A6557C-9D50-4A41-8C61-F6210CE773F8}"/>
              </a:ext>
            </a:extLst>
          </p:cNvPr>
          <p:cNvCxnSpPr>
            <a:cxnSpLocks/>
          </p:cNvCxnSpPr>
          <p:nvPr/>
        </p:nvCxnSpPr>
        <p:spPr bwMode="gray">
          <a:xfrm flipV="1">
            <a:off x="8241710" y="3658339"/>
            <a:ext cx="0" cy="155579"/>
          </a:xfrm>
          <a:prstGeom prst="line">
            <a:avLst/>
          </a:prstGeom>
          <a:ln w="2540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47" name="Straight Connector 246">
            <a:extLst>
              <a:ext uri="{FF2B5EF4-FFF2-40B4-BE49-F238E27FC236}">
                <a16:creationId xmlns:a16="http://schemas.microsoft.com/office/drawing/2014/main" id="{D3EB43E1-1FEA-1F4D-AEA5-54AC08EC35D6}"/>
              </a:ext>
            </a:extLst>
          </p:cNvPr>
          <p:cNvCxnSpPr>
            <a:cxnSpLocks/>
          </p:cNvCxnSpPr>
          <p:nvPr/>
        </p:nvCxnSpPr>
        <p:spPr bwMode="gray">
          <a:xfrm flipV="1">
            <a:off x="9951234" y="3668278"/>
            <a:ext cx="0" cy="155579"/>
          </a:xfrm>
          <a:prstGeom prst="line">
            <a:avLst/>
          </a:prstGeom>
          <a:ln w="2540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48" name="Straight Connector 247">
            <a:extLst>
              <a:ext uri="{FF2B5EF4-FFF2-40B4-BE49-F238E27FC236}">
                <a16:creationId xmlns:a16="http://schemas.microsoft.com/office/drawing/2014/main" id="{24C2C785-72DB-0849-9996-96DE91B60198}"/>
              </a:ext>
            </a:extLst>
          </p:cNvPr>
          <p:cNvCxnSpPr>
            <a:cxnSpLocks/>
          </p:cNvCxnSpPr>
          <p:nvPr/>
        </p:nvCxnSpPr>
        <p:spPr bwMode="gray">
          <a:xfrm flipV="1">
            <a:off x="11143929" y="3648400"/>
            <a:ext cx="0" cy="155579"/>
          </a:xfrm>
          <a:prstGeom prst="line">
            <a:avLst/>
          </a:prstGeom>
          <a:ln w="2540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50" name="Straight Connector 249">
            <a:extLst>
              <a:ext uri="{FF2B5EF4-FFF2-40B4-BE49-F238E27FC236}">
                <a16:creationId xmlns:a16="http://schemas.microsoft.com/office/drawing/2014/main" id="{A5A86035-E73B-0C42-B405-19DC3C627D97}"/>
              </a:ext>
            </a:extLst>
          </p:cNvPr>
          <p:cNvCxnSpPr>
            <a:cxnSpLocks/>
          </p:cNvCxnSpPr>
          <p:nvPr/>
        </p:nvCxnSpPr>
        <p:spPr bwMode="gray">
          <a:xfrm flipV="1">
            <a:off x="4425854" y="3820544"/>
            <a:ext cx="0" cy="264076"/>
          </a:xfrm>
          <a:prstGeom prst="line">
            <a:avLst/>
          </a:prstGeom>
          <a:ln w="2540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54" name="Straight Connector 253">
            <a:extLst>
              <a:ext uri="{FF2B5EF4-FFF2-40B4-BE49-F238E27FC236}">
                <a16:creationId xmlns:a16="http://schemas.microsoft.com/office/drawing/2014/main" id="{80B16A9A-A626-6247-A090-E7D1C7474B3B}"/>
              </a:ext>
            </a:extLst>
          </p:cNvPr>
          <p:cNvCxnSpPr>
            <a:cxnSpLocks/>
          </p:cNvCxnSpPr>
          <p:nvPr/>
        </p:nvCxnSpPr>
        <p:spPr bwMode="gray">
          <a:xfrm flipV="1">
            <a:off x="5616306" y="3823857"/>
            <a:ext cx="0" cy="264076"/>
          </a:xfrm>
          <a:prstGeom prst="line">
            <a:avLst/>
          </a:prstGeom>
          <a:ln w="2540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55" name="Rectangle 254">
            <a:extLst>
              <a:ext uri="{FF2B5EF4-FFF2-40B4-BE49-F238E27FC236}">
                <a16:creationId xmlns:a16="http://schemas.microsoft.com/office/drawing/2014/main" id="{7411003E-9935-3C41-BB9C-4FADB7FC49DB}"/>
              </a:ext>
            </a:extLst>
          </p:cNvPr>
          <p:cNvSpPr/>
          <p:nvPr/>
        </p:nvSpPr>
        <p:spPr>
          <a:xfrm>
            <a:off x="4197457" y="3539056"/>
            <a:ext cx="475626" cy="261610"/>
          </a:xfrm>
          <a:prstGeom prst="rect">
            <a:avLst/>
          </a:prstGeom>
        </p:spPr>
        <p:txBody>
          <a:bodyPr wrap="square">
            <a:spAutoFit/>
          </a:bodyPr>
          <a:lstStyle/>
          <a:p>
            <a:pPr algn="ctr"/>
            <a:r>
              <a:rPr lang="en-US" sz="1050" b="1">
                <a:latin typeface="Metropolis" pitchFamily="2" charset="77"/>
              </a:rPr>
              <a:t>DLR</a:t>
            </a:r>
            <a:endParaRPr lang="en-GB" sz="1050" b="1">
              <a:latin typeface="Metropolis" pitchFamily="2" charset="77"/>
            </a:endParaRPr>
          </a:p>
        </p:txBody>
      </p:sp>
      <p:sp>
        <p:nvSpPr>
          <p:cNvPr id="256" name="Rectangle 255">
            <a:extLst>
              <a:ext uri="{FF2B5EF4-FFF2-40B4-BE49-F238E27FC236}">
                <a16:creationId xmlns:a16="http://schemas.microsoft.com/office/drawing/2014/main" id="{9676A616-03B3-0649-A005-525682C25E47}"/>
              </a:ext>
            </a:extLst>
          </p:cNvPr>
          <p:cNvSpPr/>
          <p:nvPr/>
        </p:nvSpPr>
        <p:spPr>
          <a:xfrm>
            <a:off x="5405962" y="3556211"/>
            <a:ext cx="475626" cy="261610"/>
          </a:xfrm>
          <a:prstGeom prst="rect">
            <a:avLst/>
          </a:prstGeom>
        </p:spPr>
        <p:txBody>
          <a:bodyPr wrap="square">
            <a:spAutoFit/>
          </a:bodyPr>
          <a:lstStyle/>
          <a:p>
            <a:pPr algn="ctr"/>
            <a:r>
              <a:rPr lang="en-US" sz="1050" b="1">
                <a:latin typeface="Metropolis" pitchFamily="2" charset="77"/>
              </a:rPr>
              <a:t>DLR</a:t>
            </a:r>
            <a:endParaRPr lang="en-GB" sz="1050" b="1">
              <a:latin typeface="Metropolis" pitchFamily="2" charset="77"/>
            </a:endParaRPr>
          </a:p>
        </p:txBody>
      </p:sp>
      <p:sp>
        <p:nvSpPr>
          <p:cNvPr id="257" name="Rectangle 256">
            <a:extLst>
              <a:ext uri="{FF2B5EF4-FFF2-40B4-BE49-F238E27FC236}">
                <a16:creationId xmlns:a16="http://schemas.microsoft.com/office/drawing/2014/main" id="{CCFC5EAD-364F-A149-A0CE-22C59900F816}"/>
              </a:ext>
            </a:extLst>
          </p:cNvPr>
          <p:cNvSpPr/>
          <p:nvPr/>
        </p:nvSpPr>
        <p:spPr>
          <a:xfrm>
            <a:off x="7128663" y="3556211"/>
            <a:ext cx="475626" cy="261610"/>
          </a:xfrm>
          <a:prstGeom prst="rect">
            <a:avLst/>
          </a:prstGeom>
        </p:spPr>
        <p:txBody>
          <a:bodyPr wrap="square">
            <a:spAutoFit/>
          </a:bodyPr>
          <a:lstStyle/>
          <a:p>
            <a:pPr algn="ctr"/>
            <a:r>
              <a:rPr lang="en-US" sz="1050" b="1">
                <a:latin typeface="Metropolis" pitchFamily="2" charset="77"/>
              </a:rPr>
              <a:t>DLR</a:t>
            </a:r>
            <a:endParaRPr lang="en-GB" sz="1050" b="1">
              <a:latin typeface="Metropolis" pitchFamily="2" charset="77"/>
            </a:endParaRPr>
          </a:p>
        </p:txBody>
      </p:sp>
      <p:sp>
        <p:nvSpPr>
          <p:cNvPr id="258" name="Rectangle 257">
            <a:extLst>
              <a:ext uri="{FF2B5EF4-FFF2-40B4-BE49-F238E27FC236}">
                <a16:creationId xmlns:a16="http://schemas.microsoft.com/office/drawing/2014/main" id="{8806B4AB-B624-1B45-A903-4DE7E88E491B}"/>
              </a:ext>
            </a:extLst>
          </p:cNvPr>
          <p:cNvSpPr/>
          <p:nvPr/>
        </p:nvSpPr>
        <p:spPr>
          <a:xfrm>
            <a:off x="8296029" y="3556222"/>
            <a:ext cx="475626" cy="261610"/>
          </a:xfrm>
          <a:prstGeom prst="rect">
            <a:avLst/>
          </a:prstGeom>
        </p:spPr>
        <p:txBody>
          <a:bodyPr wrap="square">
            <a:spAutoFit/>
          </a:bodyPr>
          <a:lstStyle/>
          <a:p>
            <a:pPr algn="ctr"/>
            <a:r>
              <a:rPr lang="en-US" sz="1050" b="1">
                <a:latin typeface="Metropolis" pitchFamily="2" charset="77"/>
              </a:rPr>
              <a:t>DLR</a:t>
            </a:r>
            <a:endParaRPr lang="en-GB" sz="1050" b="1">
              <a:latin typeface="Metropolis" pitchFamily="2" charset="77"/>
            </a:endParaRPr>
          </a:p>
        </p:txBody>
      </p:sp>
      <p:sp>
        <p:nvSpPr>
          <p:cNvPr id="259" name="Rectangle 258">
            <a:extLst>
              <a:ext uri="{FF2B5EF4-FFF2-40B4-BE49-F238E27FC236}">
                <a16:creationId xmlns:a16="http://schemas.microsoft.com/office/drawing/2014/main" id="{F9E7968B-BEC1-234A-AD07-1130D41246FD}"/>
              </a:ext>
            </a:extLst>
          </p:cNvPr>
          <p:cNvSpPr/>
          <p:nvPr/>
        </p:nvSpPr>
        <p:spPr>
          <a:xfrm>
            <a:off x="10025688" y="3559421"/>
            <a:ext cx="475626" cy="261610"/>
          </a:xfrm>
          <a:prstGeom prst="rect">
            <a:avLst/>
          </a:prstGeom>
        </p:spPr>
        <p:txBody>
          <a:bodyPr wrap="square">
            <a:spAutoFit/>
          </a:bodyPr>
          <a:lstStyle/>
          <a:p>
            <a:pPr algn="ctr"/>
            <a:r>
              <a:rPr lang="en-US" sz="1050" b="1">
                <a:latin typeface="Metropolis" pitchFamily="2" charset="77"/>
              </a:rPr>
              <a:t>DLR</a:t>
            </a:r>
            <a:endParaRPr lang="en-GB" sz="1050" b="1">
              <a:latin typeface="Metropolis" pitchFamily="2" charset="77"/>
            </a:endParaRPr>
          </a:p>
        </p:txBody>
      </p:sp>
      <p:sp>
        <p:nvSpPr>
          <p:cNvPr id="260" name="Rectangle 259">
            <a:extLst>
              <a:ext uri="{FF2B5EF4-FFF2-40B4-BE49-F238E27FC236}">
                <a16:creationId xmlns:a16="http://schemas.microsoft.com/office/drawing/2014/main" id="{78C1CC00-C5E4-C243-B71C-71C4998A1D78}"/>
              </a:ext>
            </a:extLst>
          </p:cNvPr>
          <p:cNvSpPr/>
          <p:nvPr/>
        </p:nvSpPr>
        <p:spPr>
          <a:xfrm>
            <a:off x="11193556" y="3543984"/>
            <a:ext cx="475626" cy="261610"/>
          </a:xfrm>
          <a:prstGeom prst="rect">
            <a:avLst/>
          </a:prstGeom>
        </p:spPr>
        <p:txBody>
          <a:bodyPr wrap="square">
            <a:spAutoFit/>
          </a:bodyPr>
          <a:lstStyle/>
          <a:p>
            <a:pPr algn="ctr"/>
            <a:r>
              <a:rPr lang="en-US" sz="1050" b="1">
                <a:latin typeface="Metropolis" pitchFamily="2" charset="77"/>
              </a:rPr>
              <a:t>DLR</a:t>
            </a:r>
            <a:endParaRPr lang="en-GB" sz="1050" b="1">
              <a:latin typeface="Metropolis" pitchFamily="2" charset="77"/>
            </a:endParaRPr>
          </a:p>
        </p:txBody>
      </p:sp>
      <p:grpSp>
        <p:nvGrpSpPr>
          <p:cNvPr id="265" name="Group 264">
            <a:extLst>
              <a:ext uri="{FF2B5EF4-FFF2-40B4-BE49-F238E27FC236}">
                <a16:creationId xmlns:a16="http://schemas.microsoft.com/office/drawing/2014/main" id="{7D0E298A-756F-FF4C-82A5-2B815778E6E2}"/>
              </a:ext>
            </a:extLst>
          </p:cNvPr>
          <p:cNvGrpSpPr/>
          <p:nvPr/>
        </p:nvGrpSpPr>
        <p:grpSpPr>
          <a:xfrm>
            <a:off x="3803042" y="1810651"/>
            <a:ext cx="311721" cy="311721"/>
            <a:chOff x="2327275" y="1039813"/>
            <a:chExt cx="5540375" cy="5540375"/>
          </a:xfrm>
          <a:solidFill>
            <a:schemeClr val="accent4">
              <a:lumMod val="75000"/>
            </a:schemeClr>
          </a:solidFill>
        </p:grpSpPr>
        <p:sp>
          <p:nvSpPr>
            <p:cNvPr id="266" name="Freeform 1">
              <a:extLst>
                <a:ext uri="{FF2B5EF4-FFF2-40B4-BE49-F238E27FC236}">
                  <a16:creationId xmlns:a16="http://schemas.microsoft.com/office/drawing/2014/main" id="{BBF93E22-6E67-A14A-B9E5-E1BB1C53B8FE}"/>
                </a:ext>
              </a:extLst>
            </p:cNvPr>
            <p:cNvSpPr>
              <a:spLocks noChangeArrowheads="1"/>
            </p:cNvSpPr>
            <p:nvPr/>
          </p:nvSpPr>
          <p:spPr bwMode="auto">
            <a:xfrm>
              <a:off x="3032125" y="3362325"/>
              <a:ext cx="696913" cy="904875"/>
            </a:xfrm>
            <a:custGeom>
              <a:avLst/>
              <a:gdLst>
                <a:gd name="T0" fmla="*/ 221 w 1934"/>
                <a:gd name="T1" fmla="*/ 2514 h 2515"/>
                <a:gd name="T2" fmla="*/ 309 w 1934"/>
                <a:gd name="T3" fmla="*/ 2496 h 2515"/>
                <a:gd name="T4" fmla="*/ 380 w 1934"/>
                <a:gd name="T5" fmla="*/ 2443 h 2515"/>
                <a:gd name="T6" fmla="*/ 424 w 1934"/>
                <a:gd name="T7" fmla="*/ 2381 h 2515"/>
                <a:gd name="T8" fmla="*/ 441 w 1934"/>
                <a:gd name="T9" fmla="*/ 2293 h 2515"/>
                <a:gd name="T10" fmla="*/ 935 w 1934"/>
                <a:gd name="T11" fmla="*/ 1693 h 2515"/>
                <a:gd name="T12" fmla="*/ 1041 w 1934"/>
                <a:gd name="T13" fmla="*/ 1684 h 2515"/>
                <a:gd name="T14" fmla="*/ 1235 w 1934"/>
                <a:gd name="T15" fmla="*/ 1658 h 2515"/>
                <a:gd name="T16" fmla="*/ 1412 w 1934"/>
                <a:gd name="T17" fmla="*/ 1605 h 2515"/>
                <a:gd name="T18" fmla="*/ 1571 w 1934"/>
                <a:gd name="T19" fmla="*/ 1525 h 2515"/>
                <a:gd name="T20" fmla="*/ 1703 w 1934"/>
                <a:gd name="T21" fmla="*/ 1419 h 2515"/>
                <a:gd name="T22" fmla="*/ 1818 w 1934"/>
                <a:gd name="T23" fmla="*/ 1287 h 2515"/>
                <a:gd name="T24" fmla="*/ 1889 w 1934"/>
                <a:gd name="T25" fmla="*/ 1129 h 2515"/>
                <a:gd name="T26" fmla="*/ 1933 w 1934"/>
                <a:gd name="T27" fmla="*/ 944 h 2515"/>
                <a:gd name="T28" fmla="*/ 1933 w 1934"/>
                <a:gd name="T29" fmla="*/ 829 h 2515"/>
                <a:gd name="T30" fmla="*/ 1933 w 1934"/>
                <a:gd name="T31" fmla="*/ 741 h 2515"/>
                <a:gd name="T32" fmla="*/ 1897 w 1934"/>
                <a:gd name="T33" fmla="*/ 565 h 2515"/>
                <a:gd name="T34" fmla="*/ 1836 w 1934"/>
                <a:gd name="T35" fmla="*/ 414 h 2515"/>
                <a:gd name="T36" fmla="*/ 1738 w 1934"/>
                <a:gd name="T37" fmla="*/ 282 h 2515"/>
                <a:gd name="T38" fmla="*/ 1615 w 1934"/>
                <a:gd name="T39" fmla="*/ 176 h 2515"/>
                <a:gd name="T40" fmla="*/ 1465 w 1934"/>
                <a:gd name="T41" fmla="*/ 88 h 2515"/>
                <a:gd name="T42" fmla="*/ 1288 w 1934"/>
                <a:gd name="T43" fmla="*/ 26 h 2515"/>
                <a:gd name="T44" fmla="*/ 1094 w 1934"/>
                <a:gd name="T45" fmla="*/ 0 h 2515"/>
                <a:gd name="T46" fmla="*/ 221 w 1934"/>
                <a:gd name="T47" fmla="*/ 0 h 2515"/>
                <a:gd name="T48" fmla="*/ 177 w 1934"/>
                <a:gd name="T49" fmla="*/ 0 h 2515"/>
                <a:gd name="T50" fmla="*/ 97 w 1934"/>
                <a:gd name="T51" fmla="*/ 35 h 2515"/>
                <a:gd name="T52" fmla="*/ 35 w 1934"/>
                <a:gd name="T53" fmla="*/ 97 h 2515"/>
                <a:gd name="T54" fmla="*/ 9 w 1934"/>
                <a:gd name="T55" fmla="*/ 176 h 2515"/>
                <a:gd name="T56" fmla="*/ 0 w 1934"/>
                <a:gd name="T57" fmla="*/ 2293 h 2515"/>
                <a:gd name="T58" fmla="*/ 9 w 1934"/>
                <a:gd name="T59" fmla="*/ 2337 h 2515"/>
                <a:gd name="T60" fmla="*/ 35 w 1934"/>
                <a:gd name="T61" fmla="*/ 2417 h 2515"/>
                <a:gd name="T62" fmla="*/ 97 w 1934"/>
                <a:gd name="T63" fmla="*/ 2470 h 2515"/>
                <a:gd name="T64" fmla="*/ 177 w 1934"/>
                <a:gd name="T65" fmla="*/ 2505 h 2515"/>
                <a:gd name="T66" fmla="*/ 441 w 1934"/>
                <a:gd name="T67" fmla="*/ 397 h 2515"/>
                <a:gd name="T68" fmla="*/ 953 w 1934"/>
                <a:gd name="T69" fmla="*/ 397 h 2515"/>
                <a:gd name="T70" fmla="*/ 1174 w 1934"/>
                <a:gd name="T71" fmla="*/ 423 h 2515"/>
                <a:gd name="T72" fmla="*/ 1341 w 1934"/>
                <a:gd name="T73" fmla="*/ 512 h 2515"/>
                <a:gd name="T74" fmla="*/ 1430 w 1934"/>
                <a:gd name="T75" fmla="*/ 609 h 2515"/>
                <a:gd name="T76" fmla="*/ 1465 w 1934"/>
                <a:gd name="T77" fmla="*/ 688 h 2515"/>
                <a:gd name="T78" fmla="*/ 1491 w 1934"/>
                <a:gd name="T79" fmla="*/ 838 h 2515"/>
                <a:gd name="T80" fmla="*/ 1491 w 1934"/>
                <a:gd name="T81" fmla="*/ 847 h 2515"/>
                <a:gd name="T82" fmla="*/ 1456 w 1934"/>
                <a:gd name="T83" fmla="*/ 1032 h 2515"/>
                <a:gd name="T84" fmla="*/ 1341 w 1934"/>
                <a:gd name="T85" fmla="*/ 1173 h 2515"/>
                <a:gd name="T86" fmla="*/ 1174 w 1934"/>
                <a:gd name="T87" fmla="*/ 1261 h 2515"/>
                <a:gd name="T88" fmla="*/ 953 w 1934"/>
                <a:gd name="T89" fmla="*/ 1296 h 2515"/>
                <a:gd name="T90" fmla="*/ 441 w 1934"/>
                <a:gd name="T91" fmla="*/ 397 h 2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34" h="2515">
                  <a:moveTo>
                    <a:pt x="221" y="2514"/>
                  </a:moveTo>
                  <a:lnTo>
                    <a:pt x="221" y="2514"/>
                  </a:lnTo>
                  <a:lnTo>
                    <a:pt x="265" y="2505"/>
                  </a:lnTo>
                  <a:lnTo>
                    <a:pt x="309" y="2496"/>
                  </a:lnTo>
                  <a:lnTo>
                    <a:pt x="344" y="2470"/>
                  </a:lnTo>
                  <a:lnTo>
                    <a:pt x="380" y="2443"/>
                  </a:lnTo>
                  <a:lnTo>
                    <a:pt x="406" y="2417"/>
                  </a:lnTo>
                  <a:lnTo>
                    <a:pt x="424" y="2381"/>
                  </a:lnTo>
                  <a:lnTo>
                    <a:pt x="432" y="2337"/>
                  </a:lnTo>
                  <a:lnTo>
                    <a:pt x="441" y="2293"/>
                  </a:lnTo>
                  <a:lnTo>
                    <a:pt x="441" y="1693"/>
                  </a:lnTo>
                  <a:lnTo>
                    <a:pt x="935" y="1693"/>
                  </a:lnTo>
                  <a:lnTo>
                    <a:pt x="935" y="1693"/>
                  </a:lnTo>
                  <a:lnTo>
                    <a:pt x="1041" y="1684"/>
                  </a:lnTo>
                  <a:lnTo>
                    <a:pt x="1138" y="1675"/>
                  </a:lnTo>
                  <a:lnTo>
                    <a:pt x="1235" y="1658"/>
                  </a:lnTo>
                  <a:lnTo>
                    <a:pt x="1324" y="1631"/>
                  </a:lnTo>
                  <a:lnTo>
                    <a:pt x="1412" y="1605"/>
                  </a:lnTo>
                  <a:lnTo>
                    <a:pt x="1491" y="1570"/>
                  </a:lnTo>
                  <a:lnTo>
                    <a:pt x="1571" y="1525"/>
                  </a:lnTo>
                  <a:lnTo>
                    <a:pt x="1641" y="1472"/>
                  </a:lnTo>
                  <a:lnTo>
                    <a:pt x="1703" y="1419"/>
                  </a:lnTo>
                  <a:lnTo>
                    <a:pt x="1765" y="1349"/>
                  </a:lnTo>
                  <a:lnTo>
                    <a:pt x="1818" y="1287"/>
                  </a:lnTo>
                  <a:lnTo>
                    <a:pt x="1853" y="1209"/>
                  </a:lnTo>
                  <a:lnTo>
                    <a:pt x="1889" y="1129"/>
                  </a:lnTo>
                  <a:lnTo>
                    <a:pt x="1915" y="1032"/>
                  </a:lnTo>
                  <a:lnTo>
                    <a:pt x="1933" y="944"/>
                  </a:lnTo>
                  <a:lnTo>
                    <a:pt x="1933" y="838"/>
                  </a:lnTo>
                  <a:lnTo>
                    <a:pt x="1933" y="829"/>
                  </a:lnTo>
                  <a:lnTo>
                    <a:pt x="1933" y="829"/>
                  </a:lnTo>
                  <a:lnTo>
                    <a:pt x="1933" y="741"/>
                  </a:lnTo>
                  <a:lnTo>
                    <a:pt x="1915" y="653"/>
                  </a:lnTo>
                  <a:lnTo>
                    <a:pt x="1897" y="565"/>
                  </a:lnTo>
                  <a:lnTo>
                    <a:pt x="1871" y="485"/>
                  </a:lnTo>
                  <a:lnTo>
                    <a:pt x="1836" y="414"/>
                  </a:lnTo>
                  <a:lnTo>
                    <a:pt x="1791" y="344"/>
                  </a:lnTo>
                  <a:lnTo>
                    <a:pt x="1738" y="282"/>
                  </a:lnTo>
                  <a:lnTo>
                    <a:pt x="1677" y="229"/>
                  </a:lnTo>
                  <a:lnTo>
                    <a:pt x="1615" y="176"/>
                  </a:lnTo>
                  <a:lnTo>
                    <a:pt x="1544" y="132"/>
                  </a:lnTo>
                  <a:lnTo>
                    <a:pt x="1465" y="88"/>
                  </a:lnTo>
                  <a:lnTo>
                    <a:pt x="1386" y="53"/>
                  </a:lnTo>
                  <a:lnTo>
                    <a:pt x="1288" y="26"/>
                  </a:lnTo>
                  <a:lnTo>
                    <a:pt x="1191" y="9"/>
                  </a:lnTo>
                  <a:lnTo>
                    <a:pt x="1094" y="0"/>
                  </a:lnTo>
                  <a:lnTo>
                    <a:pt x="988" y="0"/>
                  </a:lnTo>
                  <a:lnTo>
                    <a:pt x="221" y="0"/>
                  </a:lnTo>
                  <a:lnTo>
                    <a:pt x="221" y="0"/>
                  </a:lnTo>
                  <a:lnTo>
                    <a:pt x="177" y="0"/>
                  </a:lnTo>
                  <a:lnTo>
                    <a:pt x="132" y="17"/>
                  </a:lnTo>
                  <a:lnTo>
                    <a:pt x="97" y="35"/>
                  </a:lnTo>
                  <a:lnTo>
                    <a:pt x="62" y="62"/>
                  </a:lnTo>
                  <a:lnTo>
                    <a:pt x="35" y="97"/>
                  </a:lnTo>
                  <a:lnTo>
                    <a:pt x="18" y="132"/>
                  </a:lnTo>
                  <a:lnTo>
                    <a:pt x="9" y="176"/>
                  </a:lnTo>
                  <a:lnTo>
                    <a:pt x="0" y="220"/>
                  </a:lnTo>
                  <a:lnTo>
                    <a:pt x="0" y="2293"/>
                  </a:lnTo>
                  <a:lnTo>
                    <a:pt x="0" y="2293"/>
                  </a:lnTo>
                  <a:lnTo>
                    <a:pt x="9" y="2337"/>
                  </a:lnTo>
                  <a:lnTo>
                    <a:pt x="18" y="2381"/>
                  </a:lnTo>
                  <a:lnTo>
                    <a:pt x="35" y="2417"/>
                  </a:lnTo>
                  <a:lnTo>
                    <a:pt x="62" y="2443"/>
                  </a:lnTo>
                  <a:lnTo>
                    <a:pt x="97" y="2470"/>
                  </a:lnTo>
                  <a:lnTo>
                    <a:pt x="132" y="2496"/>
                  </a:lnTo>
                  <a:lnTo>
                    <a:pt x="177" y="2505"/>
                  </a:lnTo>
                  <a:lnTo>
                    <a:pt x="221" y="2514"/>
                  </a:lnTo>
                  <a:close/>
                  <a:moveTo>
                    <a:pt x="441" y="397"/>
                  </a:moveTo>
                  <a:lnTo>
                    <a:pt x="953" y="397"/>
                  </a:lnTo>
                  <a:lnTo>
                    <a:pt x="953" y="397"/>
                  </a:lnTo>
                  <a:lnTo>
                    <a:pt x="1068" y="406"/>
                  </a:lnTo>
                  <a:lnTo>
                    <a:pt x="1174" y="423"/>
                  </a:lnTo>
                  <a:lnTo>
                    <a:pt x="1262" y="459"/>
                  </a:lnTo>
                  <a:lnTo>
                    <a:pt x="1341" y="512"/>
                  </a:lnTo>
                  <a:lnTo>
                    <a:pt x="1403" y="573"/>
                  </a:lnTo>
                  <a:lnTo>
                    <a:pt x="1430" y="609"/>
                  </a:lnTo>
                  <a:lnTo>
                    <a:pt x="1456" y="653"/>
                  </a:lnTo>
                  <a:lnTo>
                    <a:pt x="1465" y="688"/>
                  </a:lnTo>
                  <a:lnTo>
                    <a:pt x="1483" y="741"/>
                  </a:lnTo>
                  <a:lnTo>
                    <a:pt x="1491" y="838"/>
                  </a:lnTo>
                  <a:lnTo>
                    <a:pt x="1491" y="847"/>
                  </a:lnTo>
                  <a:lnTo>
                    <a:pt x="1491" y="847"/>
                  </a:lnTo>
                  <a:lnTo>
                    <a:pt x="1483" y="944"/>
                  </a:lnTo>
                  <a:lnTo>
                    <a:pt x="1456" y="1032"/>
                  </a:lnTo>
                  <a:lnTo>
                    <a:pt x="1403" y="1103"/>
                  </a:lnTo>
                  <a:lnTo>
                    <a:pt x="1341" y="1173"/>
                  </a:lnTo>
                  <a:lnTo>
                    <a:pt x="1271" y="1226"/>
                  </a:lnTo>
                  <a:lnTo>
                    <a:pt x="1174" y="1261"/>
                  </a:lnTo>
                  <a:lnTo>
                    <a:pt x="1068" y="1287"/>
                  </a:lnTo>
                  <a:lnTo>
                    <a:pt x="953" y="1296"/>
                  </a:lnTo>
                  <a:lnTo>
                    <a:pt x="441" y="1296"/>
                  </a:lnTo>
                  <a:lnTo>
                    <a:pt x="441" y="39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67" name="Freeform 2">
              <a:extLst>
                <a:ext uri="{FF2B5EF4-FFF2-40B4-BE49-F238E27FC236}">
                  <a16:creationId xmlns:a16="http://schemas.microsoft.com/office/drawing/2014/main" id="{D86B645A-B596-6A4E-AEB0-EA52A6132B21}"/>
                </a:ext>
              </a:extLst>
            </p:cNvPr>
            <p:cNvSpPr>
              <a:spLocks noChangeArrowheads="1"/>
            </p:cNvSpPr>
            <p:nvPr/>
          </p:nvSpPr>
          <p:spPr bwMode="auto">
            <a:xfrm>
              <a:off x="6459538" y="3355975"/>
              <a:ext cx="838200" cy="917575"/>
            </a:xfrm>
            <a:custGeom>
              <a:avLst/>
              <a:gdLst>
                <a:gd name="T0" fmla="*/ 2109 w 2330"/>
                <a:gd name="T1" fmla="*/ 0 h 2550"/>
                <a:gd name="T2" fmla="*/ 2109 w 2330"/>
                <a:gd name="T3" fmla="*/ 0 h 2550"/>
                <a:gd name="T4" fmla="*/ 2073 w 2330"/>
                <a:gd name="T5" fmla="*/ 0 h 2550"/>
                <a:gd name="T6" fmla="*/ 2038 w 2330"/>
                <a:gd name="T7" fmla="*/ 9 h 2550"/>
                <a:gd name="T8" fmla="*/ 2012 w 2330"/>
                <a:gd name="T9" fmla="*/ 18 h 2550"/>
                <a:gd name="T10" fmla="*/ 1976 w 2330"/>
                <a:gd name="T11" fmla="*/ 35 h 2550"/>
                <a:gd name="T12" fmla="*/ 1932 w 2330"/>
                <a:gd name="T13" fmla="*/ 88 h 2550"/>
                <a:gd name="T14" fmla="*/ 1906 w 2330"/>
                <a:gd name="T15" fmla="*/ 141 h 2550"/>
                <a:gd name="T16" fmla="*/ 1173 w 2330"/>
                <a:gd name="T17" fmla="*/ 1958 h 2550"/>
                <a:gd name="T18" fmla="*/ 450 w 2330"/>
                <a:gd name="T19" fmla="*/ 150 h 2550"/>
                <a:gd name="T20" fmla="*/ 450 w 2330"/>
                <a:gd name="T21" fmla="*/ 150 h 2550"/>
                <a:gd name="T22" fmla="*/ 414 w 2330"/>
                <a:gd name="T23" fmla="*/ 88 h 2550"/>
                <a:gd name="T24" fmla="*/ 397 w 2330"/>
                <a:gd name="T25" fmla="*/ 62 h 2550"/>
                <a:gd name="T26" fmla="*/ 370 w 2330"/>
                <a:gd name="T27" fmla="*/ 44 h 2550"/>
                <a:gd name="T28" fmla="*/ 335 w 2330"/>
                <a:gd name="T29" fmla="*/ 18 h 2550"/>
                <a:gd name="T30" fmla="*/ 300 w 2330"/>
                <a:gd name="T31" fmla="*/ 9 h 2550"/>
                <a:gd name="T32" fmla="*/ 264 w 2330"/>
                <a:gd name="T33" fmla="*/ 0 h 2550"/>
                <a:gd name="T34" fmla="*/ 229 w 2330"/>
                <a:gd name="T35" fmla="*/ 0 h 2550"/>
                <a:gd name="T36" fmla="*/ 229 w 2330"/>
                <a:gd name="T37" fmla="*/ 0 h 2550"/>
                <a:gd name="T38" fmla="*/ 176 w 2330"/>
                <a:gd name="T39" fmla="*/ 0 h 2550"/>
                <a:gd name="T40" fmla="*/ 141 w 2330"/>
                <a:gd name="T41" fmla="*/ 18 h 2550"/>
                <a:gd name="T42" fmla="*/ 97 w 2330"/>
                <a:gd name="T43" fmla="*/ 35 h 2550"/>
                <a:gd name="T44" fmla="*/ 70 w 2330"/>
                <a:gd name="T45" fmla="*/ 62 h 2550"/>
                <a:gd name="T46" fmla="*/ 44 w 2330"/>
                <a:gd name="T47" fmla="*/ 88 h 2550"/>
                <a:gd name="T48" fmla="*/ 17 w 2330"/>
                <a:gd name="T49" fmla="*/ 124 h 2550"/>
                <a:gd name="T50" fmla="*/ 9 w 2330"/>
                <a:gd name="T51" fmla="*/ 168 h 2550"/>
                <a:gd name="T52" fmla="*/ 0 w 2330"/>
                <a:gd name="T53" fmla="*/ 212 h 2550"/>
                <a:gd name="T54" fmla="*/ 0 w 2330"/>
                <a:gd name="T55" fmla="*/ 212 h 2550"/>
                <a:gd name="T56" fmla="*/ 9 w 2330"/>
                <a:gd name="T57" fmla="*/ 265 h 2550"/>
                <a:gd name="T58" fmla="*/ 26 w 2330"/>
                <a:gd name="T59" fmla="*/ 318 h 2550"/>
                <a:gd name="T60" fmla="*/ 900 w 2330"/>
                <a:gd name="T61" fmla="*/ 2364 h 2550"/>
                <a:gd name="T62" fmla="*/ 900 w 2330"/>
                <a:gd name="T63" fmla="*/ 2364 h 2550"/>
                <a:gd name="T64" fmla="*/ 944 w 2330"/>
                <a:gd name="T65" fmla="*/ 2443 h 2550"/>
                <a:gd name="T66" fmla="*/ 970 w 2330"/>
                <a:gd name="T67" fmla="*/ 2470 h 2550"/>
                <a:gd name="T68" fmla="*/ 997 w 2330"/>
                <a:gd name="T69" fmla="*/ 2496 h 2550"/>
                <a:gd name="T70" fmla="*/ 1032 w 2330"/>
                <a:gd name="T71" fmla="*/ 2523 h 2550"/>
                <a:gd name="T72" fmla="*/ 1067 w 2330"/>
                <a:gd name="T73" fmla="*/ 2532 h 2550"/>
                <a:gd name="T74" fmla="*/ 1112 w 2330"/>
                <a:gd name="T75" fmla="*/ 2541 h 2550"/>
                <a:gd name="T76" fmla="*/ 1156 w 2330"/>
                <a:gd name="T77" fmla="*/ 2549 h 2550"/>
                <a:gd name="T78" fmla="*/ 1173 w 2330"/>
                <a:gd name="T79" fmla="*/ 2549 h 2550"/>
                <a:gd name="T80" fmla="*/ 1173 w 2330"/>
                <a:gd name="T81" fmla="*/ 2549 h 2550"/>
                <a:gd name="T82" fmla="*/ 1226 w 2330"/>
                <a:gd name="T83" fmla="*/ 2541 h 2550"/>
                <a:gd name="T84" fmla="*/ 1262 w 2330"/>
                <a:gd name="T85" fmla="*/ 2532 h 2550"/>
                <a:gd name="T86" fmla="*/ 1297 w 2330"/>
                <a:gd name="T87" fmla="*/ 2523 h 2550"/>
                <a:gd name="T88" fmla="*/ 1332 w 2330"/>
                <a:gd name="T89" fmla="*/ 2496 h 2550"/>
                <a:gd name="T90" fmla="*/ 1368 w 2330"/>
                <a:gd name="T91" fmla="*/ 2470 h 2550"/>
                <a:gd name="T92" fmla="*/ 1385 w 2330"/>
                <a:gd name="T93" fmla="*/ 2443 h 2550"/>
                <a:gd name="T94" fmla="*/ 1429 w 2330"/>
                <a:gd name="T95" fmla="*/ 2364 h 2550"/>
                <a:gd name="T96" fmla="*/ 2312 w 2330"/>
                <a:gd name="T97" fmla="*/ 300 h 2550"/>
                <a:gd name="T98" fmla="*/ 2312 w 2330"/>
                <a:gd name="T99" fmla="*/ 300 h 2550"/>
                <a:gd name="T100" fmla="*/ 2321 w 2330"/>
                <a:gd name="T101" fmla="*/ 256 h 2550"/>
                <a:gd name="T102" fmla="*/ 2329 w 2330"/>
                <a:gd name="T103" fmla="*/ 203 h 2550"/>
                <a:gd name="T104" fmla="*/ 2329 w 2330"/>
                <a:gd name="T105" fmla="*/ 203 h 2550"/>
                <a:gd name="T106" fmla="*/ 2329 w 2330"/>
                <a:gd name="T107" fmla="*/ 168 h 2550"/>
                <a:gd name="T108" fmla="*/ 2312 w 2330"/>
                <a:gd name="T109" fmla="*/ 124 h 2550"/>
                <a:gd name="T110" fmla="*/ 2294 w 2330"/>
                <a:gd name="T111" fmla="*/ 88 h 2550"/>
                <a:gd name="T112" fmla="*/ 2268 w 2330"/>
                <a:gd name="T113" fmla="*/ 62 h 2550"/>
                <a:gd name="T114" fmla="*/ 2232 w 2330"/>
                <a:gd name="T115" fmla="*/ 35 h 2550"/>
                <a:gd name="T116" fmla="*/ 2197 w 2330"/>
                <a:gd name="T117" fmla="*/ 9 h 2550"/>
                <a:gd name="T118" fmla="*/ 2153 w 2330"/>
                <a:gd name="T119" fmla="*/ 0 h 2550"/>
                <a:gd name="T120" fmla="*/ 2109 w 2330"/>
                <a:gd name="T121" fmla="*/ 0 h 2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330" h="2550">
                  <a:moveTo>
                    <a:pt x="2109" y="0"/>
                  </a:moveTo>
                  <a:lnTo>
                    <a:pt x="2109" y="0"/>
                  </a:lnTo>
                  <a:lnTo>
                    <a:pt x="2073" y="0"/>
                  </a:lnTo>
                  <a:lnTo>
                    <a:pt x="2038" y="9"/>
                  </a:lnTo>
                  <a:lnTo>
                    <a:pt x="2012" y="18"/>
                  </a:lnTo>
                  <a:lnTo>
                    <a:pt x="1976" y="35"/>
                  </a:lnTo>
                  <a:lnTo>
                    <a:pt x="1932" y="88"/>
                  </a:lnTo>
                  <a:lnTo>
                    <a:pt x="1906" y="141"/>
                  </a:lnTo>
                  <a:lnTo>
                    <a:pt x="1173" y="1958"/>
                  </a:lnTo>
                  <a:lnTo>
                    <a:pt x="450" y="150"/>
                  </a:lnTo>
                  <a:lnTo>
                    <a:pt x="450" y="150"/>
                  </a:lnTo>
                  <a:lnTo>
                    <a:pt x="414" y="88"/>
                  </a:lnTo>
                  <a:lnTo>
                    <a:pt x="397" y="62"/>
                  </a:lnTo>
                  <a:lnTo>
                    <a:pt x="370" y="44"/>
                  </a:lnTo>
                  <a:lnTo>
                    <a:pt x="335" y="18"/>
                  </a:lnTo>
                  <a:lnTo>
                    <a:pt x="300" y="9"/>
                  </a:lnTo>
                  <a:lnTo>
                    <a:pt x="264" y="0"/>
                  </a:lnTo>
                  <a:lnTo>
                    <a:pt x="229" y="0"/>
                  </a:lnTo>
                  <a:lnTo>
                    <a:pt x="229" y="0"/>
                  </a:lnTo>
                  <a:lnTo>
                    <a:pt x="176" y="0"/>
                  </a:lnTo>
                  <a:lnTo>
                    <a:pt x="141" y="18"/>
                  </a:lnTo>
                  <a:lnTo>
                    <a:pt x="97" y="35"/>
                  </a:lnTo>
                  <a:lnTo>
                    <a:pt x="70" y="62"/>
                  </a:lnTo>
                  <a:lnTo>
                    <a:pt x="44" y="88"/>
                  </a:lnTo>
                  <a:lnTo>
                    <a:pt x="17" y="124"/>
                  </a:lnTo>
                  <a:lnTo>
                    <a:pt x="9" y="168"/>
                  </a:lnTo>
                  <a:lnTo>
                    <a:pt x="0" y="212"/>
                  </a:lnTo>
                  <a:lnTo>
                    <a:pt x="0" y="212"/>
                  </a:lnTo>
                  <a:lnTo>
                    <a:pt x="9" y="265"/>
                  </a:lnTo>
                  <a:lnTo>
                    <a:pt x="26" y="318"/>
                  </a:lnTo>
                  <a:lnTo>
                    <a:pt x="900" y="2364"/>
                  </a:lnTo>
                  <a:lnTo>
                    <a:pt x="900" y="2364"/>
                  </a:lnTo>
                  <a:lnTo>
                    <a:pt x="944" y="2443"/>
                  </a:lnTo>
                  <a:lnTo>
                    <a:pt x="970" y="2470"/>
                  </a:lnTo>
                  <a:lnTo>
                    <a:pt x="997" y="2496"/>
                  </a:lnTo>
                  <a:lnTo>
                    <a:pt x="1032" y="2523"/>
                  </a:lnTo>
                  <a:lnTo>
                    <a:pt x="1067" y="2532"/>
                  </a:lnTo>
                  <a:lnTo>
                    <a:pt x="1112" y="2541"/>
                  </a:lnTo>
                  <a:lnTo>
                    <a:pt x="1156" y="2549"/>
                  </a:lnTo>
                  <a:lnTo>
                    <a:pt x="1173" y="2549"/>
                  </a:lnTo>
                  <a:lnTo>
                    <a:pt x="1173" y="2549"/>
                  </a:lnTo>
                  <a:lnTo>
                    <a:pt x="1226" y="2541"/>
                  </a:lnTo>
                  <a:lnTo>
                    <a:pt x="1262" y="2532"/>
                  </a:lnTo>
                  <a:lnTo>
                    <a:pt x="1297" y="2523"/>
                  </a:lnTo>
                  <a:lnTo>
                    <a:pt x="1332" y="2496"/>
                  </a:lnTo>
                  <a:lnTo>
                    <a:pt x="1368" y="2470"/>
                  </a:lnTo>
                  <a:lnTo>
                    <a:pt x="1385" y="2443"/>
                  </a:lnTo>
                  <a:lnTo>
                    <a:pt x="1429" y="2364"/>
                  </a:lnTo>
                  <a:lnTo>
                    <a:pt x="2312" y="300"/>
                  </a:lnTo>
                  <a:lnTo>
                    <a:pt x="2312" y="300"/>
                  </a:lnTo>
                  <a:lnTo>
                    <a:pt x="2321" y="256"/>
                  </a:lnTo>
                  <a:lnTo>
                    <a:pt x="2329" y="203"/>
                  </a:lnTo>
                  <a:lnTo>
                    <a:pt x="2329" y="203"/>
                  </a:lnTo>
                  <a:lnTo>
                    <a:pt x="2329" y="168"/>
                  </a:lnTo>
                  <a:lnTo>
                    <a:pt x="2312" y="124"/>
                  </a:lnTo>
                  <a:lnTo>
                    <a:pt x="2294" y="88"/>
                  </a:lnTo>
                  <a:lnTo>
                    <a:pt x="2268" y="62"/>
                  </a:lnTo>
                  <a:lnTo>
                    <a:pt x="2232" y="35"/>
                  </a:lnTo>
                  <a:lnTo>
                    <a:pt x="2197" y="9"/>
                  </a:lnTo>
                  <a:lnTo>
                    <a:pt x="2153" y="0"/>
                  </a:lnTo>
                  <a:lnTo>
                    <a:pt x="210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68" name="Freeform 3">
              <a:extLst>
                <a:ext uri="{FF2B5EF4-FFF2-40B4-BE49-F238E27FC236}">
                  <a16:creationId xmlns:a16="http://schemas.microsoft.com/office/drawing/2014/main" id="{046B33B5-39B4-D648-85DC-2517E9FAAF14}"/>
                </a:ext>
              </a:extLst>
            </p:cNvPr>
            <p:cNvSpPr>
              <a:spLocks noChangeArrowheads="1"/>
            </p:cNvSpPr>
            <p:nvPr/>
          </p:nvSpPr>
          <p:spPr bwMode="auto">
            <a:xfrm>
              <a:off x="2327275" y="1039813"/>
              <a:ext cx="5540375" cy="5540375"/>
            </a:xfrm>
            <a:custGeom>
              <a:avLst/>
              <a:gdLst>
                <a:gd name="T0" fmla="*/ 0 w 15390"/>
                <a:gd name="T1" fmla="*/ 0 h 15390"/>
                <a:gd name="T2" fmla="*/ 0 w 15390"/>
                <a:gd name="T3" fmla="*/ 15389 h 15390"/>
                <a:gd name="T4" fmla="*/ 15389 w 15390"/>
                <a:gd name="T5" fmla="*/ 15389 h 15390"/>
                <a:gd name="T6" fmla="*/ 15389 w 15390"/>
                <a:gd name="T7" fmla="*/ 0 h 15390"/>
                <a:gd name="T8" fmla="*/ 0 w 15390"/>
                <a:gd name="T9" fmla="*/ 0 h 15390"/>
                <a:gd name="T10" fmla="*/ 14754 w 15390"/>
                <a:gd name="T11" fmla="*/ 14754 h 15390"/>
                <a:gd name="T12" fmla="*/ 635 w 15390"/>
                <a:gd name="T13" fmla="*/ 14754 h 15390"/>
                <a:gd name="T14" fmla="*/ 635 w 15390"/>
                <a:gd name="T15" fmla="*/ 635 h 15390"/>
                <a:gd name="T16" fmla="*/ 14754 w 15390"/>
                <a:gd name="T17" fmla="*/ 635 h 15390"/>
                <a:gd name="T18" fmla="*/ 14754 w 15390"/>
                <a:gd name="T19" fmla="*/ 14754 h 15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90" h="15390">
                  <a:moveTo>
                    <a:pt x="0" y="0"/>
                  </a:moveTo>
                  <a:lnTo>
                    <a:pt x="0" y="15389"/>
                  </a:lnTo>
                  <a:lnTo>
                    <a:pt x="15389" y="15389"/>
                  </a:lnTo>
                  <a:lnTo>
                    <a:pt x="15389" y="0"/>
                  </a:lnTo>
                  <a:lnTo>
                    <a:pt x="0" y="0"/>
                  </a:lnTo>
                  <a:close/>
                  <a:moveTo>
                    <a:pt x="14754" y="14754"/>
                  </a:moveTo>
                  <a:lnTo>
                    <a:pt x="635" y="14754"/>
                  </a:lnTo>
                  <a:lnTo>
                    <a:pt x="635" y="635"/>
                  </a:lnTo>
                  <a:lnTo>
                    <a:pt x="14754" y="635"/>
                  </a:lnTo>
                  <a:lnTo>
                    <a:pt x="14754" y="1475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69" name="Freeform 4">
              <a:extLst>
                <a:ext uri="{FF2B5EF4-FFF2-40B4-BE49-F238E27FC236}">
                  <a16:creationId xmlns:a16="http://schemas.microsoft.com/office/drawing/2014/main" id="{05106189-CAB2-9044-9D95-08623D9465EA}"/>
                </a:ext>
              </a:extLst>
            </p:cNvPr>
            <p:cNvSpPr>
              <a:spLocks noChangeArrowheads="1"/>
            </p:cNvSpPr>
            <p:nvPr/>
          </p:nvSpPr>
          <p:spPr bwMode="auto">
            <a:xfrm>
              <a:off x="6707188" y="1582738"/>
              <a:ext cx="650875" cy="654050"/>
            </a:xfrm>
            <a:custGeom>
              <a:avLst/>
              <a:gdLst>
                <a:gd name="T0" fmla="*/ 1809 w 1810"/>
                <a:gd name="T1" fmla="*/ 450 h 1819"/>
                <a:gd name="T2" fmla="*/ 1350 w 1810"/>
                <a:gd name="T3" fmla="*/ 0 h 1819"/>
                <a:gd name="T4" fmla="*/ 0 w 1810"/>
                <a:gd name="T5" fmla="*/ 1368 h 1819"/>
                <a:gd name="T6" fmla="*/ 450 w 1810"/>
                <a:gd name="T7" fmla="*/ 1818 h 1819"/>
                <a:gd name="T8" fmla="*/ 1809 w 1810"/>
                <a:gd name="T9" fmla="*/ 450 h 1819"/>
              </a:gdLst>
              <a:ahLst/>
              <a:cxnLst>
                <a:cxn ang="0">
                  <a:pos x="T0" y="T1"/>
                </a:cxn>
                <a:cxn ang="0">
                  <a:pos x="T2" y="T3"/>
                </a:cxn>
                <a:cxn ang="0">
                  <a:pos x="T4" y="T5"/>
                </a:cxn>
                <a:cxn ang="0">
                  <a:pos x="T6" y="T7"/>
                </a:cxn>
                <a:cxn ang="0">
                  <a:pos x="T8" y="T9"/>
                </a:cxn>
              </a:cxnLst>
              <a:rect l="0" t="0" r="r" b="b"/>
              <a:pathLst>
                <a:path w="1810" h="1819">
                  <a:moveTo>
                    <a:pt x="1809" y="450"/>
                  </a:moveTo>
                  <a:lnTo>
                    <a:pt x="1350" y="0"/>
                  </a:lnTo>
                  <a:lnTo>
                    <a:pt x="0" y="1368"/>
                  </a:lnTo>
                  <a:lnTo>
                    <a:pt x="450" y="1818"/>
                  </a:lnTo>
                  <a:lnTo>
                    <a:pt x="1809" y="45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70" name="Freeform 5">
              <a:extLst>
                <a:ext uri="{FF2B5EF4-FFF2-40B4-BE49-F238E27FC236}">
                  <a16:creationId xmlns:a16="http://schemas.microsoft.com/office/drawing/2014/main" id="{5C5BD93C-86EC-574F-860C-3B11BC59772F}"/>
                </a:ext>
              </a:extLst>
            </p:cNvPr>
            <p:cNvSpPr>
              <a:spLocks noChangeArrowheads="1"/>
            </p:cNvSpPr>
            <p:nvPr/>
          </p:nvSpPr>
          <p:spPr bwMode="auto">
            <a:xfrm>
              <a:off x="6056313" y="2236788"/>
              <a:ext cx="650875" cy="658812"/>
            </a:xfrm>
            <a:custGeom>
              <a:avLst/>
              <a:gdLst>
                <a:gd name="T0" fmla="*/ 1809 w 1810"/>
                <a:gd name="T1" fmla="*/ 459 h 1828"/>
                <a:gd name="T2" fmla="*/ 1359 w 1810"/>
                <a:gd name="T3" fmla="*/ 0 h 1828"/>
                <a:gd name="T4" fmla="*/ 0 w 1810"/>
                <a:gd name="T5" fmla="*/ 1368 h 1828"/>
                <a:gd name="T6" fmla="*/ 459 w 1810"/>
                <a:gd name="T7" fmla="*/ 1827 h 1828"/>
                <a:gd name="T8" fmla="*/ 1809 w 1810"/>
                <a:gd name="T9" fmla="*/ 459 h 1828"/>
              </a:gdLst>
              <a:ahLst/>
              <a:cxnLst>
                <a:cxn ang="0">
                  <a:pos x="T0" y="T1"/>
                </a:cxn>
                <a:cxn ang="0">
                  <a:pos x="T2" y="T3"/>
                </a:cxn>
                <a:cxn ang="0">
                  <a:pos x="T4" y="T5"/>
                </a:cxn>
                <a:cxn ang="0">
                  <a:pos x="T6" y="T7"/>
                </a:cxn>
                <a:cxn ang="0">
                  <a:pos x="T8" y="T9"/>
                </a:cxn>
              </a:cxnLst>
              <a:rect l="0" t="0" r="r" b="b"/>
              <a:pathLst>
                <a:path w="1810" h="1828">
                  <a:moveTo>
                    <a:pt x="1809" y="459"/>
                  </a:moveTo>
                  <a:lnTo>
                    <a:pt x="1359" y="0"/>
                  </a:lnTo>
                  <a:lnTo>
                    <a:pt x="0" y="1368"/>
                  </a:lnTo>
                  <a:lnTo>
                    <a:pt x="459" y="1827"/>
                  </a:lnTo>
                  <a:lnTo>
                    <a:pt x="1809" y="45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71" name="Freeform 6">
              <a:extLst>
                <a:ext uri="{FF2B5EF4-FFF2-40B4-BE49-F238E27FC236}">
                  <a16:creationId xmlns:a16="http://schemas.microsoft.com/office/drawing/2014/main" id="{A4F0414C-484D-6646-937B-B77256FA188F}"/>
                </a:ext>
              </a:extLst>
            </p:cNvPr>
            <p:cNvSpPr>
              <a:spLocks noChangeArrowheads="1"/>
            </p:cNvSpPr>
            <p:nvPr/>
          </p:nvSpPr>
          <p:spPr bwMode="auto">
            <a:xfrm>
              <a:off x="3457575" y="4864100"/>
              <a:ext cx="650875" cy="657225"/>
            </a:xfrm>
            <a:custGeom>
              <a:avLst/>
              <a:gdLst>
                <a:gd name="T0" fmla="*/ 0 w 1810"/>
                <a:gd name="T1" fmla="*/ 1368 h 1827"/>
                <a:gd name="T2" fmla="*/ 458 w 1810"/>
                <a:gd name="T3" fmla="*/ 1826 h 1827"/>
                <a:gd name="T4" fmla="*/ 1809 w 1810"/>
                <a:gd name="T5" fmla="*/ 450 h 1827"/>
                <a:gd name="T6" fmla="*/ 1359 w 1810"/>
                <a:gd name="T7" fmla="*/ 0 h 1827"/>
                <a:gd name="T8" fmla="*/ 0 w 1810"/>
                <a:gd name="T9" fmla="*/ 1368 h 1827"/>
              </a:gdLst>
              <a:ahLst/>
              <a:cxnLst>
                <a:cxn ang="0">
                  <a:pos x="T0" y="T1"/>
                </a:cxn>
                <a:cxn ang="0">
                  <a:pos x="T2" y="T3"/>
                </a:cxn>
                <a:cxn ang="0">
                  <a:pos x="T4" y="T5"/>
                </a:cxn>
                <a:cxn ang="0">
                  <a:pos x="T6" y="T7"/>
                </a:cxn>
                <a:cxn ang="0">
                  <a:pos x="T8" y="T9"/>
                </a:cxn>
              </a:cxnLst>
              <a:rect l="0" t="0" r="r" b="b"/>
              <a:pathLst>
                <a:path w="1810" h="1827">
                  <a:moveTo>
                    <a:pt x="0" y="1368"/>
                  </a:moveTo>
                  <a:lnTo>
                    <a:pt x="458" y="1826"/>
                  </a:lnTo>
                  <a:lnTo>
                    <a:pt x="1809" y="450"/>
                  </a:lnTo>
                  <a:lnTo>
                    <a:pt x="1359" y="0"/>
                  </a:lnTo>
                  <a:lnTo>
                    <a:pt x="0" y="136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72" name="Freeform 7">
              <a:extLst>
                <a:ext uri="{FF2B5EF4-FFF2-40B4-BE49-F238E27FC236}">
                  <a16:creationId xmlns:a16="http://schemas.microsoft.com/office/drawing/2014/main" id="{47B9B8D0-6583-884B-A7F1-CD65B45DF8BA}"/>
                </a:ext>
              </a:extLst>
            </p:cNvPr>
            <p:cNvSpPr>
              <a:spLocks noChangeArrowheads="1"/>
            </p:cNvSpPr>
            <p:nvPr/>
          </p:nvSpPr>
          <p:spPr bwMode="auto">
            <a:xfrm>
              <a:off x="4110038" y="4210050"/>
              <a:ext cx="650875" cy="654050"/>
            </a:xfrm>
            <a:custGeom>
              <a:avLst/>
              <a:gdLst>
                <a:gd name="T0" fmla="*/ 0 w 1810"/>
                <a:gd name="T1" fmla="*/ 1368 h 1819"/>
                <a:gd name="T2" fmla="*/ 450 w 1810"/>
                <a:gd name="T3" fmla="*/ 1818 h 1819"/>
                <a:gd name="T4" fmla="*/ 1809 w 1810"/>
                <a:gd name="T5" fmla="*/ 450 h 1819"/>
                <a:gd name="T6" fmla="*/ 1350 w 1810"/>
                <a:gd name="T7" fmla="*/ 0 h 1819"/>
                <a:gd name="T8" fmla="*/ 0 w 1810"/>
                <a:gd name="T9" fmla="*/ 1368 h 1819"/>
              </a:gdLst>
              <a:ahLst/>
              <a:cxnLst>
                <a:cxn ang="0">
                  <a:pos x="T0" y="T1"/>
                </a:cxn>
                <a:cxn ang="0">
                  <a:pos x="T2" y="T3"/>
                </a:cxn>
                <a:cxn ang="0">
                  <a:pos x="T4" y="T5"/>
                </a:cxn>
                <a:cxn ang="0">
                  <a:pos x="T6" y="T7"/>
                </a:cxn>
                <a:cxn ang="0">
                  <a:pos x="T8" y="T9"/>
                </a:cxn>
              </a:cxnLst>
              <a:rect l="0" t="0" r="r" b="b"/>
              <a:pathLst>
                <a:path w="1810" h="1819">
                  <a:moveTo>
                    <a:pt x="0" y="1368"/>
                  </a:moveTo>
                  <a:lnTo>
                    <a:pt x="450" y="1818"/>
                  </a:lnTo>
                  <a:lnTo>
                    <a:pt x="1809" y="450"/>
                  </a:lnTo>
                  <a:lnTo>
                    <a:pt x="1350" y="0"/>
                  </a:lnTo>
                  <a:lnTo>
                    <a:pt x="0" y="136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73" name="Freeform 8">
              <a:extLst>
                <a:ext uri="{FF2B5EF4-FFF2-40B4-BE49-F238E27FC236}">
                  <a16:creationId xmlns:a16="http://schemas.microsoft.com/office/drawing/2014/main" id="{A80B5255-AB5E-D845-A7BB-F3F12FFC58BD}"/>
                </a:ext>
              </a:extLst>
            </p:cNvPr>
            <p:cNvSpPr>
              <a:spLocks noChangeArrowheads="1"/>
            </p:cNvSpPr>
            <p:nvPr/>
          </p:nvSpPr>
          <p:spPr bwMode="auto">
            <a:xfrm>
              <a:off x="5408613" y="2895600"/>
              <a:ext cx="650875" cy="654050"/>
            </a:xfrm>
            <a:custGeom>
              <a:avLst/>
              <a:gdLst>
                <a:gd name="T0" fmla="*/ 1809 w 1810"/>
                <a:gd name="T1" fmla="*/ 450 h 1818"/>
                <a:gd name="T2" fmla="*/ 1350 w 1810"/>
                <a:gd name="T3" fmla="*/ 0 h 1818"/>
                <a:gd name="T4" fmla="*/ 0 w 1810"/>
                <a:gd name="T5" fmla="*/ 1367 h 1818"/>
                <a:gd name="T6" fmla="*/ 450 w 1810"/>
                <a:gd name="T7" fmla="*/ 1817 h 1818"/>
                <a:gd name="T8" fmla="*/ 1809 w 1810"/>
                <a:gd name="T9" fmla="*/ 450 h 1818"/>
              </a:gdLst>
              <a:ahLst/>
              <a:cxnLst>
                <a:cxn ang="0">
                  <a:pos x="T0" y="T1"/>
                </a:cxn>
                <a:cxn ang="0">
                  <a:pos x="T2" y="T3"/>
                </a:cxn>
                <a:cxn ang="0">
                  <a:pos x="T4" y="T5"/>
                </a:cxn>
                <a:cxn ang="0">
                  <a:pos x="T6" y="T7"/>
                </a:cxn>
                <a:cxn ang="0">
                  <a:pos x="T8" y="T9"/>
                </a:cxn>
              </a:cxnLst>
              <a:rect l="0" t="0" r="r" b="b"/>
              <a:pathLst>
                <a:path w="1810" h="1818">
                  <a:moveTo>
                    <a:pt x="1809" y="450"/>
                  </a:moveTo>
                  <a:lnTo>
                    <a:pt x="1350" y="0"/>
                  </a:lnTo>
                  <a:lnTo>
                    <a:pt x="0" y="1367"/>
                  </a:lnTo>
                  <a:lnTo>
                    <a:pt x="450" y="1817"/>
                  </a:lnTo>
                  <a:lnTo>
                    <a:pt x="1809" y="45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74" name="Freeform 9">
              <a:extLst>
                <a:ext uri="{FF2B5EF4-FFF2-40B4-BE49-F238E27FC236}">
                  <a16:creationId xmlns:a16="http://schemas.microsoft.com/office/drawing/2014/main" id="{B3DCCDD5-787B-DD48-BE06-1DD1DF2F4E5B}"/>
                </a:ext>
              </a:extLst>
            </p:cNvPr>
            <p:cNvSpPr>
              <a:spLocks noChangeArrowheads="1"/>
            </p:cNvSpPr>
            <p:nvPr/>
          </p:nvSpPr>
          <p:spPr bwMode="auto">
            <a:xfrm>
              <a:off x="2809875" y="5521325"/>
              <a:ext cx="650875" cy="654050"/>
            </a:xfrm>
            <a:custGeom>
              <a:avLst/>
              <a:gdLst>
                <a:gd name="T0" fmla="*/ 1809 w 1810"/>
                <a:gd name="T1" fmla="*/ 450 h 1819"/>
                <a:gd name="T2" fmla="*/ 1350 w 1810"/>
                <a:gd name="T3" fmla="*/ 0 h 1819"/>
                <a:gd name="T4" fmla="*/ 0 w 1810"/>
                <a:gd name="T5" fmla="*/ 1368 h 1819"/>
                <a:gd name="T6" fmla="*/ 450 w 1810"/>
                <a:gd name="T7" fmla="*/ 1818 h 1819"/>
                <a:gd name="T8" fmla="*/ 1809 w 1810"/>
                <a:gd name="T9" fmla="*/ 450 h 1819"/>
              </a:gdLst>
              <a:ahLst/>
              <a:cxnLst>
                <a:cxn ang="0">
                  <a:pos x="T0" y="T1"/>
                </a:cxn>
                <a:cxn ang="0">
                  <a:pos x="T2" y="T3"/>
                </a:cxn>
                <a:cxn ang="0">
                  <a:pos x="T4" y="T5"/>
                </a:cxn>
                <a:cxn ang="0">
                  <a:pos x="T6" y="T7"/>
                </a:cxn>
                <a:cxn ang="0">
                  <a:pos x="T8" y="T9"/>
                </a:cxn>
              </a:cxnLst>
              <a:rect l="0" t="0" r="r" b="b"/>
              <a:pathLst>
                <a:path w="1810" h="1819">
                  <a:moveTo>
                    <a:pt x="1809" y="450"/>
                  </a:moveTo>
                  <a:lnTo>
                    <a:pt x="1350" y="0"/>
                  </a:lnTo>
                  <a:lnTo>
                    <a:pt x="0" y="1368"/>
                  </a:lnTo>
                  <a:lnTo>
                    <a:pt x="450" y="1818"/>
                  </a:lnTo>
                  <a:lnTo>
                    <a:pt x="1809" y="45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75" name="Freeform 10">
              <a:extLst>
                <a:ext uri="{FF2B5EF4-FFF2-40B4-BE49-F238E27FC236}">
                  <a16:creationId xmlns:a16="http://schemas.microsoft.com/office/drawing/2014/main" id="{9D1F6858-F216-504F-8B45-938FB3AF1B96}"/>
                </a:ext>
              </a:extLst>
            </p:cNvPr>
            <p:cNvSpPr>
              <a:spLocks noChangeArrowheads="1"/>
            </p:cNvSpPr>
            <p:nvPr/>
          </p:nvSpPr>
          <p:spPr bwMode="auto">
            <a:xfrm>
              <a:off x="3248025" y="1960563"/>
              <a:ext cx="3697288" cy="3697287"/>
            </a:xfrm>
            <a:custGeom>
              <a:avLst/>
              <a:gdLst>
                <a:gd name="T0" fmla="*/ 609 w 10272"/>
                <a:gd name="T1" fmla="*/ 1615 h 10272"/>
                <a:gd name="T2" fmla="*/ 3839 w 10272"/>
                <a:gd name="T3" fmla="*/ 4845 h 10272"/>
                <a:gd name="T4" fmla="*/ 4483 w 10272"/>
                <a:gd name="T5" fmla="*/ 5488 h 10272"/>
                <a:gd name="T6" fmla="*/ 4942 w 10272"/>
                <a:gd name="T7" fmla="*/ 5947 h 10272"/>
                <a:gd name="T8" fmla="*/ 5523 w 10272"/>
                <a:gd name="T9" fmla="*/ 6529 h 10272"/>
                <a:gd name="T10" fmla="*/ 6529 w 10272"/>
                <a:gd name="T11" fmla="*/ 7535 h 10272"/>
                <a:gd name="T12" fmla="*/ 6529 w 10272"/>
                <a:gd name="T13" fmla="*/ 7535 h 10272"/>
                <a:gd name="T14" fmla="*/ 8656 w 10272"/>
                <a:gd name="T15" fmla="*/ 9662 h 10272"/>
                <a:gd name="T16" fmla="*/ 8056 w 10272"/>
                <a:gd name="T17" fmla="*/ 10271 h 10272"/>
                <a:gd name="T18" fmla="*/ 10271 w 10272"/>
                <a:gd name="T19" fmla="*/ 10271 h 10272"/>
                <a:gd name="T20" fmla="*/ 10271 w 10272"/>
                <a:gd name="T21" fmla="*/ 8056 h 10272"/>
                <a:gd name="T22" fmla="*/ 9662 w 10272"/>
                <a:gd name="T23" fmla="*/ 8656 h 10272"/>
                <a:gd name="T24" fmla="*/ 9591 w 10272"/>
                <a:gd name="T25" fmla="*/ 8585 h 10272"/>
                <a:gd name="T26" fmla="*/ 7535 w 10272"/>
                <a:gd name="T27" fmla="*/ 6529 h 10272"/>
                <a:gd name="T28" fmla="*/ 6529 w 10272"/>
                <a:gd name="T29" fmla="*/ 5523 h 10272"/>
                <a:gd name="T30" fmla="*/ 5938 w 10272"/>
                <a:gd name="T31" fmla="*/ 4933 h 10272"/>
                <a:gd name="T32" fmla="*/ 5488 w 10272"/>
                <a:gd name="T33" fmla="*/ 4483 h 10272"/>
                <a:gd name="T34" fmla="*/ 4845 w 10272"/>
                <a:gd name="T35" fmla="*/ 3839 h 10272"/>
                <a:gd name="T36" fmla="*/ 1615 w 10272"/>
                <a:gd name="T37" fmla="*/ 609 h 10272"/>
                <a:gd name="T38" fmla="*/ 2215 w 10272"/>
                <a:gd name="T39" fmla="*/ 0 h 10272"/>
                <a:gd name="T40" fmla="*/ 0 w 10272"/>
                <a:gd name="T41" fmla="*/ 0 h 10272"/>
                <a:gd name="T42" fmla="*/ 0 w 10272"/>
                <a:gd name="T43" fmla="*/ 2215 h 10272"/>
                <a:gd name="T44" fmla="*/ 609 w 10272"/>
                <a:gd name="T45" fmla="*/ 1615 h 10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272" h="10272">
                  <a:moveTo>
                    <a:pt x="609" y="1615"/>
                  </a:moveTo>
                  <a:lnTo>
                    <a:pt x="3839" y="4845"/>
                  </a:lnTo>
                  <a:lnTo>
                    <a:pt x="4483" y="5488"/>
                  </a:lnTo>
                  <a:lnTo>
                    <a:pt x="4942" y="5947"/>
                  </a:lnTo>
                  <a:lnTo>
                    <a:pt x="5523" y="6529"/>
                  </a:lnTo>
                  <a:lnTo>
                    <a:pt x="6529" y="7535"/>
                  </a:lnTo>
                  <a:lnTo>
                    <a:pt x="6529" y="7535"/>
                  </a:lnTo>
                  <a:lnTo>
                    <a:pt x="8656" y="9662"/>
                  </a:lnTo>
                  <a:lnTo>
                    <a:pt x="8056" y="10271"/>
                  </a:lnTo>
                  <a:lnTo>
                    <a:pt x="10271" y="10271"/>
                  </a:lnTo>
                  <a:lnTo>
                    <a:pt x="10271" y="8056"/>
                  </a:lnTo>
                  <a:lnTo>
                    <a:pt x="9662" y="8656"/>
                  </a:lnTo>
                  <a:lnTo>
                    <a:pt x="9591" y="8585"/>
                  </a:lnTo>
                  <a:lnTo>
                    <a:pt x="7535" y="6529"/>
                  </a:lnTo>
                  <a:lnTo>
                    <a:pt x="6529" y="5523"/>
                  </a:lnTo>
                  <a:lnTo>
                    <a:pt x="5938" y="4933"/>
                  </a:lnTo>
                  <a:lnTo>
                    <a:pt x="5488" y="4483"/>
                  </a:lnTo>
                  <a:lnTo>
                    <a:pt x="4845" y="3839"/>
                  </a:lnTo>
                  <a:lnTo>
                    <a:pt x="1615" y="609"/>
                  </a:lnTo>
                  <a:lnTo>
                    <a:pt x="2215" y="0"/>
                  </a:lnTo>
                  <a:lnTo>
                    <a:pt x="0" y="0"/>
                  </a:lnTo>
                  <a:lnTo>
                    <a:pt x="0" y="2215"/>
                  </a:lnTo>
                  <a:lnTo>
                    <a:pt x="609" y="161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grpSp>
      <p:grpSp>
        <p:nvGrpSpPr>
          <p:cNvPr id="276" name="Group 275">
            <a:extLst>
              <a:ext uri="{FF2B5EF4-FFF2-40B4-BE49-F238E27FC236}">
                <a16:creationId xmlns:a16="http://schemas.microsoft.com/office/drawing/2014/main" id="{6851D226-7FD3-F944-8340-FFAE38F01DF1}"/>
              </a:ext>
            </a:extLst>
          </p:cNvPr>
          <p:cNvGrpSpPr/>
          <p:nvPr/>
        </p:nvGrpSpPr>
        <p:grpSpPr>
          <a:xfrm>
            <a:off x="5034571" y="1803615"/>
            <a:ext cx="311721" cy="311721"/>
            <a:chOff x="2327275" y="1039813"/>
            <a:chExt cx="5540375" cy="5540375"/>
          </a:xfrm>
          <a:solidFill>
            <a:schemeClr val="accent4">
              <a:lumMod val="75000"/>
            </a:schemeClr>
          </a:solidFill>
        </p:grpSpPr>
        <p:sp>
          <p:nvSpPr>
            <p:cNvPr id="277" name="Freeform 1">
              <a:extLst>
                <a:ext uri="{FF2B5EF4-FFF2-40B4-BE49-F238E27FC236}">
                  <a16:creationId xmlns:a16="http://schemas.microsoft.com/office/drawing/2014/main" id="{3699FAEE-3790-524D-A26D-91A658CC35E5}"/>
                </a:ext>
              </a:extLst>
            </p:cNvPr>
            <p:cNvSpPr>
              <a:spLocks noChangeArrowheads="1"/>
            </p:cNvSpPr>
            <p:nvPr/>
          </p:nvSpPr>
          <p:spPr bwMode="auto">
            <a:xfrm>
              <a:off x="3032125" y="3362325"/>
              <a:ext cx="696913" cy="904875"/>
            </a:xfrm>
            <a:custGeom>
              <a:avLst/>
              <a:gdLst>
                <a:gd name="T0" fmla="*/ 221 w 1934"/>
                <a:gd name="T1" fmla="*/ 2514 h 2515"/>
                <a:gd name="T2" fmla="*/ 309 w 1934"/>
                <a:gd name="T3" fmla="*/ 2496 h 2515"/>
                <a:gd name="T4" fmla="*/ 380 w 1934"/>
                <a:gd name="T5" fmla="*/ 2443 h 2515"/>
                <a:gd name="T6" fmla="*/ 424 w 1934"/>
                <a:gd name="T7" fmla="*/ 2381 h 2515"/>
                <a:gd name="T8" fmla="*/ 441 w 1934"/>
                <a:gd name="T9" fmla="*/ 2293 h 2515"/>
                <a:gd name="T10" fmla="*/ 935 w 1934"/>
                <a:gd name="T11" fmla="*/ 1693 h 2515"/>
                <a:gd name="T12" fmla="*/ 1041 w 1934"/>
                <a:gd name="T13" fmla="*/ 1684 h 2515"/>
                <a:gd name="T14" fmla="*/ 1235 w 1934"/>
                <a:gd name="T15" fmla="*/ 1658 h 2515"/>
                <a:gd name="T16" fmla="*/ 1412 w 1934"/>
                <a:gd name="T17" fmla="*/ 1605 h 2515"/>
                <a:gd name="T18" fmla="*/ 1571 w 1934"/>
                <a:gd name="T19" fmla="*/ 1525 h 2515"/>
                <a:gd name="T20" fmla="*/ 1703 w 1934"/>
                <a:gd name="T21" fmla="*/ 1419 h 2515"/>
                <a:gd name="T22" fmla="*/ 1818 w 1934"/>
                <a:gd name="T23" fmla="*/ 1287 h 2515"/>
                <a:gd name="T24" fmla="*/ 1889 w 1934"/>
                <a:gd name="T25" fmla="*/ 1129 h 2515"/>
                <a:gd name="T26" fmla="*/ 1933 w 1934"/>
                <a:gd name="T27" fmla="*/ 944 h 2515"/>
                <a:gd name="T28" fmla="*/ 1933 w 1934"/>
                <a:gd name="T29" fmla="*/ 829 h 2515"/>
                <a:gd name="T30" fmla="*/ 1933 w 1934"/>
                <a:gd name="T31" fmla="*/ 741 h 2515"/>
                <a:gd name="T32" fmla="*/ 1897 w 1934"/>
                <a:gd name="T33" fmla="*/ 565 h 2515"/>
                <a:gd name="T34" fmla="*/ 1836 w 1934"/>
                <a:gd name="T35" fmla="*/ 414 h 2515"/>
                <a:gd name="T36" fmla="*/ 1738 w 1934"/>
                <a:gd name="T37" fmla="*/ 282 h 2515"/>
                <a:gd name="T38" fmla="*/ 1615 w 1934"/>
                <a:gd name="T39" fmla="*/ 176 h 2515"/>
                <a:gd name="T40" fmla="*/ 1465 w 1934"/>
                <a:gd name="T41" fmla="*/ 88 h 2515"/>
                <a:gd name="T42" fmla="*/ 1288 w 1934"/>
                <a:gd name="T43" fmla="*/ 26 h 2515"/>
                <a:gd name="T44" fmla="*/ 1094 w 1934"/>
                <a:gd name="T45" fmla="*/ 0 h 2515"/>
                <a:gd name="T46" fmla="*/ 221 w 1934"/>
                <a:gd name="T47" fmla="*/ 0 h 2515"/>
                <a:gd name="T48" fmla="*/ 177 w 1934"/>
                <a:gd name="T49" fmla="*/ 0 h 2515"/>
                <a:gd name="T50" fmla="*/ 97 w 1934"/>
                <a:gd name="T51" fmla="*/ 35 h 2515"/>
                <a:gd name="T52" fmla="*/ 35 w 1934"/>
                <a:gd name="T53" fmla="*/ 97 h 2515"/>
                <a:gd name="T54" fmla="*/ 9 w 1934"/>
                <a:gd name="T55" fmla="*/ 176 h 2515"/>
                <a:gd name="T56" fmla="*/ 0 w 1934"/>
                <a:gd name="T57" fmla="*/ 2293 h 2515"/>
                <a:gd name="T58" fmla="*/ 9 w 1934"/>
                <a:gd name="T59" fmla="*/ 2337 h 2515"/>
                <a:gd name="T60" fmla="*/ 35 w 1934"/>
                <a:gd name="T61" fmla="*/ 2417 h 2515"/>
                <a:gd name="T62" fmla="*/ 97 w 1934"/>
                <a:gd name="T63" fmla="*/ 2470 h 2515"/>
                <a:gd name="T64" fmla="*/ 177 w 1934"/>
                <a:gd name="T65" fmla="*/ 2505 h 2515"/>
                <a:gd name="T66" fmla="*/ 441 w 1934"/>
                <a:gd name="T67" fmla="*/ 397 h 2515"/>
                <a:gd name="T68" fmla="*/ 953 w 1934"/>
                <a:gd name="T69" fmla="*/ 397 h 2515"/>
                <a:gd name="T70" fmla="*/ 1174 w 1934"/>
                <a:gd name="T71" fmla="*/ 423 h 2515"/>
                <a:gd name="T72" fmla="*/ 1341 w 1934"/>
                <a:gd name="T73" fmla="*/ 512 h 2515"/>
                <a:gd name="T74" fmla="*/ 1430 w 1934"/>
                <a:gd name="T75" fmla="*/ 609 h 2515"/>
                <a:gd name="T76" fmla="*/ 1465 w 1934"/>
                <a:gd name="T77" fmla="*/ 688 h 2515"/>
                <a:gd name="T78" fmla="*/ 1491 w 1934"/>
                <a:gd name="T79" fmla="*/ 838 h 2515"/>
                <a:gd name="T80" fmla="*/ 1491 w 1934"/>
                <a:gd name="T81" fmla="*/ 847 h 2515"/>
                <a:gd name="T82" fmla="*/ 1456 w 1934"/>
                <a:gd name="T83" fmla="*/ 1032 h 2515"/>
                <a:gd name="T84" fmla="*/ 1341 w 1934"/>
                <a:gd name="T85" fmla="*/ 1173 h 2515"/>
                <a:gd name="T86" fmla="*/ 1174 w 1934"/>
                <a:gd name="T87" fmla="*/ 1261 h 2515"/>
                <a:gd name="T88" fmla="*/ 953 w 1934"/>
                <a:gd name="T89" fmla="*/ 1296 h 2515"/>
                <a:gd name="T90" fmla="*/ 441 w 1934"/>
                <a:gd name="T91" fmla="*/ 397 h 2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34" h="2515">
                  <a:moveTo>
                    <a:pt x="221" y="2514"/>
                  </a:moveTo>
                  <a:lnTo>
                    <a:pt x="221" y="2514"/>
                  </a:lnTo>
                  <a:lnTo>
                    <a:pt x="265" y="2505"/>
                  </a:lnTo>
                  <a:lnTo>
                    <a:pt x="309" y="2496"/>
                  </a:lnTo>
                  <a:lnTo>
                    <a:pt x="344" y="2470"/>
                  </a:lnTo>
                  <a:lnTo>
                    <a:pt x="380" y="2443"/>
                  </a:lnTo>
                  <a:lnTo>
                    <a:pt x="406" y="2417"/>
                  </a:lnTo>
                  <a:lnTo>
                    <a:pt x="424" y="2381"/>
                  </a:lnTo>
                  <a:lnTo>
                    <a:pt x="432" y="2337"/>
                  </a:lnTo>
                  <a:lnTo>
                    <a:pt x="441" y="2293"/>
                  </a:lnTo>
                  <a:lnTo>
                    <a:pt x="441" y="1693"/>
                  </a:lnTo>
                  <a:lnTo>
                    <a:pt x="935" y="1693"/>
                  </a:lnTo>
                  <a:lnTo>
                    <a:pt x="935" y="1693"/>
                  </a:lnTo>
                  <a:lnTo>
                    <a:pt x="1041" y="1684"/>
                  </a:lnTo>
                  <a:lnTo>
                    <a:pt x="1138" y="1675"/>
                  </a:lnTo>
                  <a:lnTo>
                    <a:pt x="1235" y="1658"/>
                  </a:lnTo>
                  <a:lnTo>
                    <a:pt x="1324" y="1631"/>
                  </a:lnTo>
                  <a:lnTo>
                    <a:pt x="1412" y="1605"/>
                  </a:lnTo>
                  <a:lnTo>
                    <a:pt x="1491" y="1570"/>
                  </a:lnTo>
                  <a:lnTo>
                    <a:pt x="1571" y="1525"/>
                  </a:lnTo>
                  <a:lnTo>
                    <a:pt x="1641" y="1472"/>
                  </a:lnTo>
                  <a:lnTo>
                    <a:pt x="1703" y="1419"/>
                  </a:lnTo>
                  <a:lnTo>
                    <a:pt x="1765" y="1349"/>
                  </a:lnTo>
                  <a:lnTo>
                    <a:pt x="1818" y="1287"/>
                  </a:lnTo>
                  <a:lnTo>
                    <a:pt x="1853" y="1209"/>
                  </a:lnTo>
                  <a:lnTo>
                    <a:pt x="1889" y="1129"/>
                  </a:lnTo>
                  <a:lnTo>
                    <a:pt x="1915" y="1032"/>
                  </a:lnTo>
                  <a:lnTo>
                    <a:pt x="1933" y="944"/>
                  </a:lnTo>
                  <a:lnTo>
                    <a:pt x="1933" y="838"/>
                  </a:lnTo>
                  <a:lnTo>
                    <a:pt x="1933" y="829"/>
                  </a:lnTo>
                  <a:lnTo>
                    <a:pt x="1933" y="829"/>
                  </a:lnTo>
                  <a:lnTo>
                    <a:pt x="1933" y="741"/>
                  </a:lnTo>
                  <a:lnTo>
                    <a:pt x="1915" y="653"/>
                  </a:lnTo>
                  <a:lnTo>
                    <a:pt x="1897" y="565"/>
                  </a:lnTo>
                  <a:lnTo>
                    <a:pt x="1871" y="485"/>
                  </a:lnTo>
                  <a:lnTo>
                    <a:pt x="1836" y="414"/>
                  </a:lnTo>
                  <a:lnTo>
                    <a:pt x="1791" y="344"/>
                  </a:lnTo>
                  <a:lnTo>
                    <a:pt x="1738" y="282"/>
                  </a:lnTo>
                  <a:lnTo>
                    <a:pt x="1677" y="229"/>
                  </a:lnTo>
                  <a:lnTo>
                    <a:pt x="1615" y="176"/>
                  </a:lnTo>
                  <a:lnTo>
                    <a:pt x="1544" y="132"/>
                  </a:lnTo>
                  <a:lnTo>
                    <a:pt x="1465" y="88"/>
                  </a:lnTo>
                  <a:lnTo>
                    <a:pt x="1386" y="53"/>
                  </a:lnTo>
                  <a:lnTo>
                    <a:pt x="1288" y="26"/>
                  </a:lnTo>
                  <a:lnTo>
                    <a:pt x="1191" y="9"/>
                  </a:lnTo>
                  <a:lnTo>
                    <a:pt x="1094" y="0"/>
                  </a:lnTo>
                  <a:lnTo>
                    <a:pt x="988" y="0"/>
                  </a:lnTo>
                  <a:lnTo>
                    <a:pt x="221" y="0"/>
                  </a:lnTo>
                  <a:lnTo>
                    <a:pt x="221" y="0"/>
                  </a:lnTo>
                  <a:lnTo>
                    <a:pt x="177" y="0"/>
                  </a:lnTo>
                  <a:lnTo>
                    <a:pt x="132" y="17"/>
                  </a:lnTo>
                  <a:lnTo>
                    <a:pt x="97" y="35"/>
                  </a:lnTo>
                  <a:lnTo>
                    <a:pt x="62" y="62"/>
                  </a:lnTo>
                  <a:lnTo>
                    <a:pt x="35" y="97"/>
                  </a:lnTo>
                  <a:lnTo>
                    <a:pt x="18" y="132"/>
                  </a:lnTo>
                  <a:lnTo>
                    <a:pt x="9" y="176"/>
                  </a:lnTo>
                  <a:lnTo>
                    <a:pt x="0" y="220"/>
                  </a:lnTo>
                  <a:lnTo>
                    <a:pt x="0" y="2293"/>
                  </a:lnTo>
                  <a:lnTo>
                    <a:pt x="0" y="2293"/>
                  </a:lnTo>
                  <a:lnTo>
                    <a:pt x="9" y="2337"/>
                  </a:lnTo>
                  <a:lnTo>
                    <a:pt x="18" y="2381"/>
                  </a:lnTo>
                  <a:lnTo>
                    <a:pt x="35" y="2417"/>
                  </a:lnTo>
                  <a:lnTo>
                    <a:pt x="62" y="2443"/>
                  </a:lnTo>
                  <a:lnTo>
                    <a:pt x="97" y="2470"/>
                  </a:lnTo>
                  <a:lnTo>
                    <a:pt x="132" y="2496"/>
                  </a:lnTo>
                  <a:lnTo>
                    <a:pt x="177" y="2505"/>
                  </a:lnTo>
                  <a:lnTo>
                    <a:pt x="221" y="2514"/>
                  </a:lnTo>
                  <a:close/>
                  <a:moveTo>
                    <a:pt x="441" y="397"/>
                  </a:moveTo>
                  <a:lnTo>
                    <a:pt x="953" y="397"/>
                  </a:lnTo>
                  <a:lnTo>
                    <a:pt x="953" y="397"/>
                  </a:lnTo>
                  <a:lnTo>
                    <a:pt x="1068" y="406"/>
                  </a:lnTo>
                  <a:lnTo>
                    <a:pt x="1174" y="423"/>
                  </a:lnTo>
                  <a:lnTo>
                    <a:pt x="1262" y="459"/>
                  </a:lnTo>
                  <a:lnTo>
                    <a:pt x="1341" y="512"/>
                  </a:lnTo>
                  <a:lnTo>
                    <a:pt x="1403" y="573"/>
                  </a:lnTo>
                  <a:lnTo>
                    <a:pt x="1430" y="609"/>
                  </a:lnTo>
                  <a:lnTo>
                    <a:pt x="1456" y="653"/>
                  </a:lnTo>
                  <a:lnTo>
                    <a:pt x="1465" y="688"/>
                  </a:lnTo>
                  <a:lnTo>
                    <a:pt x="1483" y="741"/>
                  </a:lnTo>
                  <a:lnTo>
                    <a:pt x="1491" y="838"/>
                  </a:lnTo>
                  <a:lnTo>
                    <a:pt x="1491" y="847"/>
                  </a:lnTo>
                  <a:lnTo>
                    <a:pt x="1491" y="847"/>
                  </a:lnTo>
                  <a:lnTo>
                    <a:pt x="1483" y="944"/>
                  </a:lnTo>
                  <a:lnTo>
                    <a:pt x="1456" y="1032"/>
                  </a:lnTo>
                  <a:lnTo>
                    <a:pt x="1403" y="1103"/>
                  </a:lnTo>
                  <a:lnTo>
                    <a:pt x="1341" y="1173"/>
                  </a:lnTo>
                  <a:lnTo>
                    <a:pt x="1271" y="1226"/>
                  </a:lnTo>
                  <a:lnTo>
                    <a:pt x="1174" y="1261"/>
                  </a:lnTo>
                  <a:lnTo>
                    <a:pt x="1068" y="1287"/>
                  </a:lnTo>
                  <a:lnTo>
                    <a:pt x="953" y="1296"/>
                  </a:lnTo>
                  <a:lnTo>
                    <a:pt x="441" y="1296"/>
                  </a:lnTo>
                  <a:lnTo>
                    <a:pt x="441" y="39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78" name="Freeform 2">
              <a:extLst>
                <a:ext uri="{FF2B5EF4-FFF2-40B4-BE49-F238E27FC236}">
                  <a16:creationId xmlns:a16="http://schemas.microsoft.com/office/drawing/2014/main" id="{C3470D41-9538-9448-B022-3315D47871A4}"/>
                </a:ext>
              </a:extLst>
            </p:cNvPr>
            <p:cNvSpPr>
              <a:spLocks noChangeArrowheads="1"/>
            </p:cNvSpPr>
            <p:nvPr/>
          </p:nvSpPr>
          <p:spPr bwMode="auto">
            <a:xfrm>
              <a:off x="6459538" y="3355975"/>
              <a:ext cx="838200" cy="917575"/>
            </a:xfrm>
            <a:custGeom>
              <a:avLst/>
              <a:gdLst>
                <a:gd name="T0" fmla="*/ 2109 w 2330"/>
                <a:gd name="T1" fmla="*/ 0 h 2550"/>
                <a:gd name="T2" fmla="*/ 2109 w 2330"/>
                <a:gd name="T3" fmla="*/ 0 h 2550"/>
                <a:gd name="T4" fmla="*/ 2073 w 2330"/>
                <a:gd name="T5" fmla="*/ 0 h 2550"/>
                <a:gd name="T6" fmla="*/ 2038 w 2330"/>
                <a:gd name="T7" fmla="*/ 9 h 2550"/>
                <a:gd name="T8" fmla="*/ 2012 w 2330"/>
                <a:gd name="T9" fmla="*/ 18 h 2550"/>
                <a:gd name="T10" fmla="*/ 1976 w 2330"/>
                <a:gd name="T11" fmla="*/ 35 h 2550"/>
                <a:gd name="T12" fmla="*/ 1932 w 2330"/>
                <a:gd name="T13" fmla="*/ 88 h 2550"/>
                <a:gd name="T14" fmla="*/ 1906 w 2330"/>
                <a:gd name="T15" fmla="*/ 141 h 2550"/>
                <a:gd name="T16" fmla="*/ 1173 w 2330"/>
                <a:gd name="T17" fmla="*/ 1958 h 2550"/>
                <a:gd name="T18" fmla="*/ 450 w 2330"/>
                <a:gd name="T19" fmla="*/ 150 h 2550"/>
                <a:gd name="T20" fmla="*/ 450 w 2330"/>
                <a:gd name="T21" fmla="*/ 150 h 2550"/>
                <a:gd name="T22" fmla="*/ 414 w 2330"/>
                <a:gd name="T23" fmla="*/ 88 h 2550"/>
                <a:gd name="T24" fmla="*/ 397 w 2330"/>
                <a:gd name="T25" fmla="*/ 62 h 2550"/>
                <a:gd name="T26" fmla="*/ 370 w 2330"/>
                <a:gd name="T27" fmla="*/ 44 h 2550"/>
                <a:gd name="T28" fmla="*/ 335 w 2330"/>
                <a:gd name="T29" fmla="*/ 18 h 2550"/>
                <a:gd name="T30" fmla="*/ 300 w 2330"/>
                <a:gd name="T31" fmla="*/ 9 h 2550"/>
                <a:gd name="T32" fmla="*/ 264 w 2330"/>
                <a:gd name="T33" fmla="*/ 0 h 2550"/>
                <a:gd name="T34" fmla="*/ 229 w 2330"/>
                <a:gd name="T35" fmla="*/ 0 h 2550"/>
                <a:gd name="T36" fmla="*/ 229 w 2330"/>
                <a:gd name="T37" fmla="*/ 0 h 2550"/>
                <a:gd name="T38" fmla="*/ 176 w 2330"/>
                <a:gd name="T39" fmla="*/ 0 h 2550"/>
                <a:gd name="T40" fmla="*/ 141 w 2330"/>
                <a:gd name="T41" fmla="*/ 18 h 2550"/>
                <a:gd name="T42" fmla="*/ 97 w 2330"/>
                <a:gd name="T43" fmla="*/ 35 h 2550"/>
                <a:gd name="T44" fmla="*/ 70 w 2330"/>
                <a:gd name="T45" fmla="*/ 62 h 2550"/>
                <a:gd name="T46" fmla="*/ 44 w 2330"/>
                <a:gd name="T47" fmla="*/ 88 h 2550"/>
                <a:gd name="T48" fmla="*/ 17 w 2330"/>
                <a:gd name="T49" fmla="*/ 124 h 2550"/>
                <a:gd name="T50" fmla="*/ 9 w 2330"/>
                <a:gd name="T51" fmla="*/ 168 h 2550"/>
                <a:gd name="T52" fmla="*/ 0 w 2330"/>
                <a:gd name="T53" fmla="*/ 212 h 2550"/>
                <a:gd name="T54" fmla="*/ 0 w 2330"/>
                <a:gd name="T55" fmla="*/ 212 h 2550"/>
                <a:gd name="T56" fmla="*/ 9 w 2330"/>
                <a:gd name="T57" fmla="*/ 265 h 2550"/>
                <a:gd name="T58" fmla="*/ 26 w 2330"/>
                <a:gd name="T59" fmla="*/ 318 h 2550"/>
                <a:gd name="T60" fmla="*/ 900 w 2330"/>
                <a:gd name="T61" fmla="*/ 2364 h 2550"/>
                <a:gd name="T62" fmla="*/ 900 w 2330"/>
                <a:gd name="T63" fmla="*/ 2364 h 2550"/>
                <a:gd name="T64" fmla="*/ 944 w 2330"/>
                <a:gd name="T65" fmla="*/ 2443 h 2550"/>
                <a:gd name="T66" fmla="*/ 970 w 2330"/>
                <a:gd name="T67" fmla="*/ 2470 h 2550"/>
                <a:gd name="T68" fmla="*/ 997 w 2330"/>
                <a:gd name="T69" fmla="*/ 2496 h 2550"/>
                <a:gd name="T70" fmla="*/ 1032 w 2330"/>
                <a:gd name="T71" fmla="*/ 2523 h 2550"/>
                <a:gd name="T72" fmla="*/ 1067 w 2330"/>
                <a:gd name="T73" fmla="*/ 2532 h 2550"/>
                <a:gd name="T74" fmla="*/ 1112 w 2330"/>
                <a:gd name="T75" fmla="*/ 2541 h 2550"/>
                <a:gd name="T76" fmla="*/ 1156 w 2330"/>
                <a:gd name="T77" fmla="*/ 2549 h 2550"/>
                <a:gd name="T78" fmla="*/ 1173 w 2330"/>
                <a:gd name="T79" fmla="*/ 2549 h 2550"/>
                <a:gd name="T80" fmla="*/ 1173 w 2330"/>
                <a:gd name="T81" fmla="*/ 2549 h 2550"/>
                <a:gd name="T82" fmla="*/ 1226 w 2330"/>
                <a:gd name="T83" fmla="*/ 2541 h 2550"/>
                <a:gd name="T84" fmla="*/ 1262 w 2330"/>
                <a:gd name="T85" fmla="*/ 2532 h 2550"/>
                <a:gd name="T86" fmla="*/ 1297 w 2330"/>
                <a:gd name="T87" fmla="*/ 2523 h 2550"/>
                <a:gd name="T88" fmla="*/ 1332 w 2330"/>
                <a:gd name="T89" fmla="*/ 2496 h 2550"/>
                <a:gd name="T90" fmla="*/ 1368 w 2330"/>
                <a:gd name="T91" fmla="*/ 2470 h 2550"/>
                <a:gd name="T92" fmla="*/ 1385 w 2330"/>
                <a:gd name="T93" fmla="*/ 2443 h 2550"/>
                <a:gd name="T94" fmla="*/ 1429 w 2330"/>
                <a:gd name="T95" fmla="*/ 2364 h 2550"/>
                <a:gd name="T96" fmla="*/ 2312 w 2330"/>
                <a:gd name="T97" fmla="*/ 300 h 2550"/>
                <a:gd name="T98" fmla="*/ 2312 w 2330"/>
                <a:gd name="T99" fmla="*/ 300 h 2550"/>
                <a:gd name="T100" fmla="*/ 2321 w 2330"/>
                <a:gd name="T101" fmla="*/ 256 h 2550"/>
                <a:gd name="T102" fmla="*/ 2329 w 2330"/>
                <a:gd name="T103" fmla="*/ 203 h 2550"/>
                <a:gd name="T104" fmla="*/ 2329 w 2330"/>
                <a:gd name="T105" fmla="*/ 203 h 2550"/>
                <a:gd name="T106" fmla="*/ 2329 w 2330"/>
                <a:gd name="T107" fmla="*/ 168 h 2550"/>
                <a:gd name="T108" fmla="*/ 2312 w 2330"/>
                <a:gd name="T109" fmla="*/ 124 h 2550"/>
                <a:gd name="T110" fmla="*/ 2294 w 2330"/>
                <a:gd name="T111" fmla="*/ 88 h 2550"/>
                <a:gd name="T112" fmla="*/ 2268 w 2330"/>
                <a:gd name="T113" fmla="*/ 62 h 2550"/>
                <a:gd name="T114" fmla="*/ 2232 w 2330"/>
                <a:gd name="T115" fmla="*/ 35 h 2550"/>
                <a:gd name="T116" fmla="*/ 2197 w 2330"/>
                <a:gd name="T117" fmla="*/ 9 h 2550"/>
                <a:gd name="T118" fmla="*/ 2153 w 2330"/>
                <a:gd name="T119" fmla="*/ 0 h 2550"/>
                <a:gd name="T120" fmla="*/ 2109 w 2330"/>
                <a:gd name="T121" fmla="*/ 0 h 2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330" h="2550">
                  <a:moveTo>
                    <a:pt x="2109" y="0"/>
                  </a:moveTo>
                  <a:lnTo>
                    <a:pt x="2109" y="0"/>
                  </a:lnTo>
                  <a:lnTo>
                    <a:pt x="2073" y="0"/>
                  </a:lnTo>
                  <a:lnTo>
                    <a:pt x="2038" y="9"/>
                  </a:lnTo>
                  <a:lnTo>
                    <a:pt x="2012" y="18"/>
                  </a:lnTo>
                  <a:lnTo>
                    <a:pt x="1976" y="35"/>
                  </a:lnTo>
                  <a:lnTo>
                    <a:pt x="1932" y="88"/>
                  </a:lnTo>
                  <a:lnTo>
                    <a:pt x="1906" y="141"/>
                  </a:lnTo>
                  <a:lnTo>
                    <a:pt x="1173" y="1958"/>
                  </a:lnTo>
                  <a:lnTo>
                    <a:pt x="450" y="150"/>
                  </a:lnTo>
                  <a:lnTo>
                    <a:pt x="450" y="150"/>
                  </a:lnTo>
                  <a:lnTo>
                    <a:pt x="414" y="88"/>
                  </a:lnTo>
                  <a:lnTo>
                    <a:pt x="397" y="62"/>
                  </a:lnTo>
                  <a:lnTo>
                    <a:pt x="370" y="44"/>
                  </a:lnTo>
                  <a:lnTo>
                    <a:pt x="335" y="18"/>
                  </a:lnTo>
                  <a:lnTo>
                    <a:pt x="300" y="9"/>
                  </a:lnTo>
                  <a:lnTo>
                    <a:pt x="264" y="0"/>
                  </a:lnTo>
                  <a:lnTo>
                    <a:pt x="229" y="0"/>
                  </a:lnTo>
                  <a:lnTo>
                    <a:pt x="229" y="0"/>
                  </a:lnTo>
                  <a:lnTo>
                    <a:pt x="176" y="0"/>
                  </a:lnTo>
                  <a:lnTo>
                    <a:pt x="141" y="18"/>
                  </a:lnTo>
                  <a:lnTo>
                    <a:pt x="97" y="35"/>
                  </a:lnTo>
                  <a:lnTo>
                    <a:pt x="70" y="62"/>
                  </a:lnTo>
                  <a:lnTo>
                    <a:pt x="44" y="88"/>
                  </a:lnTo>
                  <a:lnTo>
                    <a:pt x="17" y="124"/>
                  </a:lnTo>
                  <a:lnTo>
                    <a:pt x="9" y="168"/>
                  </a:lnTo>
                  <a:lnTo>
                    <a:pt x="0" y="212"/>
                  </a:lnTo>
                  <a:lnTo>
                    <a:pt x="0" y="212"/>
                  </a:lnTo>
                  <a:lnTo>
                    <a:pt x="9" y="265"/>
                  </a:lnTo>
                  <a:lnTo>
                    <a:pt x="26" y="318"/>
                  </a:lnTo>
                  <a:lnTo>
                    <a:pt x="900" y="2364"/>
                  </a:lnTo>
                  <a:lnTo>
                    <a:pt x="900" y="2364"/>
                  </a:lnTo>
                  <a:lnTo>
                    <a:pt x="944" y="2443"/>
                  </a:lnTo>
                  <a:lnTo>
                    <a:pt x="970" y="2470"/>
                  </a:lnTo>
                  <a:lnTo>
                    <a:pt x="997" y="2496"/>
                  </a:lnTo>
                  <a:lnTo>
                    <a:pt x="1032" y="2523"/>
                  </a:lnTo>
                  <a:lnTo>
                    <a:pt x="1067" y="2532"/>
                  </a:lnTo>
                  <a:lnTo>
                    <a:pt x="1112" y="2541"/>
                  </a:lnTo>
                  <a:lnTo>
                    <a:pt x="1156" y="2549"/>
                  </a:lnTo>
                  <a:lnTo>
                    <a:pt x="1173" y="2549"/>
                  </a:lnTo>
                  <a:lnTo>
                    <a:pt x="1173" y="2549"/>
                  </a:lnTo>
                  <a:lnTo>
                    <a:pt x="1226" y="2541"/>
                  </a:lnTo>
                  <a:lnTo>
                    <a:pt x="1262" y="2532"/>
                  </a:lnTo>
                  <a:lnTo>
                    <a:pt x="1297" y="2523"/>
                  </a:lnTo>
                  <a:lnTo>
                    <a:pt x="1332" y="2496"/>
                  </a:lnTo>
                  <a:lnTo>
                    <a:pt x="1368" y="2470"/>
                  </a:lnTo>
                  <a:lnTo>
                    <a:pt x="1385" y="2443"/>
                  </a:lnTo>
                  <a:lnTo>
                    <a:pt x="1429" y="2364"/>
                  </a:lnTo>
                  <a:lnTo>
                    <a:pt x="2312" y="300"/>
                  </a:lnTo>
                  <a:lnTo>
                    <a:pt x="2312" y="300"/>
                  </a:lnTo>
                  <a:lnTo>
                    <a:pt x="2321" y="256"/>
                  </a:lnTo>
                  <a:lnTo>
                    <a:pt x="2329" y="203"/>
                  </a:lnTo>
                  <a:lnTo>
                    <a:pt x="2329" y="203"/>
                  </a:lnTo>
                  <a:lnTo>
                    <a:pt x="2329" y="168"/>
                  </a:lnTo>
                  <a:lnTo>
                    <a:pt x="2312" y="124"/>
                  </a:lnTo>
                  <a:lnTo>
                    <a:pt x="2294" y="88"/>
                  </a:lnTo>
                  <a:lnTo>
                    <a:pt x="2268" y="62"/>
                  </a:lnTo>
                  <a:lnTo>
                    <a:pt x="2232" y="35"/>
                  </a:lnTo>
                  <a:lnTo>
                    <a:pt x="2197" y="9"/>
                  </a:lnTo>
                  <a:lnTo>
                    <a:pt x="2153" y="0"/>
                  </a:lnTo>
                  <a:lnTo>
                    <a:pt x="210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79" name="Freeform 3">
              <a:extLst>
                <a:ext uri="{FF2B5EF4-FFF2-40B4-BE49-F238E27FC236}">
                  <a16:creationId xmlns:a16="http://schemas.microsoft.com/office/drawing/2014/main" id="{B1010968-58E0-5E4D-80EB-F7FA6581322E}"/>
                </a:ext>
              </a:extLst>
            </p:cNvPr>
            <p:cNvSpPr>
              <a:spLocks noChangeArrowheads="1"/>
            </p:cNvSpPr>
            <p:nvPr/>
          </p:nvSpPr>
          <p:spPr bwMode="auto">
            <a:xfrm>
              <a:off x="2327275" y="1039813"/>
              <a:ext cx="5540375" cy="5540375"/>
            </a:xfrm>
            <a:custGeom>
              <a:avLst/>
              <a:gdLst>
                <a:gd name="T0" fmla="*/ 0 w 15390"/>
                <a:gd name="T1" fmla="*/ 0 h 15390"/>
                <a:gd name="T2" fmla="*/ 0 w 15390"/>
                <a:gd name="T3" fmla="*/ 15389 h 15390"/>
                <a:gd name="T4" fmla="*/ 15389 w 15390"/>
                <a:gd name="T5" fmla="*/ 15389 h 15390"/>
                <a:gd name="T6" fmla="*/ 15389 w 15390"/>
                <a:gd name="T7" fmla="*/ 0 h 15390"/>
                <a:gd name="T8" fmla="*/ 0 w 15390"/>
                <a:gd name="T9" fmla="*/ 0 h 15390"/>
                <a:gd name="T10" fmla="*/ 14754 w 15390"/>
                <a:gd name="T11" fmla="*/ 14754 h 15390"/>
                <a:gd name="T12" fmla="*/ 635 w 15390"/>
                <a:gd name="T13" fmla="*/ 14754 h 15390"/>
                <a:gd name="T14" fmla="*/ 635 w 15390"/>
                <a:gd name="T15" fmla="*/ 635 h 15390"/>
                <a:gd name="T16" fmla="*/ 14754 w 15390"/>
                <a:gd name="T17" fmla="*/ 635 h 15390"/>
                <a:gd name="T18" fmla="*/ 14754 w 15390"/>
                <a:gd name="T19" fmla="*/ 14754 h 15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90" h="15390">
                  <a:moveTo>
                    <a:pt x="0" y="0"/>
                  </a:moveTo>
                  <a:lnTo>
                    <a:pt x="0" y="15389"/>
                  </a:lnTo>
                  <a:lnTo>
                    <a:pt x="15389" y="15389"/>
                  </a:lnTo>
                  <a:lnTo>
                    <a:pt x="15389" y="0"/>
                  </a:lnTo>
                  <a:lnTo>
                    <a:pt x="0" y="0"/>
                  </a:lnTo>
                  <a:close/>
                  <a:moveTo>
                    <a:pt x="14754" y="14754"/>
                  </a:moveTo>
                  <a:lnTo>
                    <a:pt x="635" y="14754"/>
                  </a:lnTo>
                  <a:lnTo>
                    <a:pt x="635" y="635"/>
                  </a:lnTo>
                  <a:lnTo>
                    <a:pt x="14754" y="635"/>
                  </a:lnTo>
                  <a:lnTo>
                    <a:pt x="14754" y="1475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80" name="Freeform 4">
              <a:extLst>
                <a:ext uri="{FF2B5EF4-FFF2-40B4-BE49-F238E27FC236}">
                  <a16:creationId xmlns:a16="http://schemas.microsoft.com/office/drawing/2014/main" id="{8694B435-F9BE-9E4F-AE50-CB96BE968A05}"/>
                </a:ext>
              </a:extLst>
            </p:cNvPr>
            <p:cNvSpPr>
              <a:spLocks noChangeArrowheads="1"/>
            </p:cNvSpPr>
            <p:nvPr/>
          </p:nvSpPr>
          <p:spPr bwMode="auto">
            <a:xfrm>
              <a:off x="6707188" y="1582738"/>
              <a:ext cx="650875" cy="654050"/>
            </a:xfrm>
            <a:custGeom>
              <a:avLst/>
              <a:gdLst>
                <a:gd name="T0" fmla="*/ 1809 w 1810"/>
                <a:gd name="T1" fmla="*/ 450 h 1819"/>
                <a:gd name="T2" fmla="*/ 1350 w 1810"/>
                <a:gd name="T3" fmla="*/ 0 h 1819"/>
                <a:gd name="T4" fmla="*/ 0 w 1810"/>
                <a:gd name="T5" fmla="*/ 1368 h 1819"/>
                <a:gd name="T6" fmla="*/ 450 w 1810"/>
                <a:gd name="T7" fmla="*/ 1818 h 1819"/>
                <a:gd name="T8" fmla="*/ 1809 w 1810"/>
                <a:gd name="T9" fmla="*/ 450 h 1819"/>
              </a:gdLst>
              <a:ahLst/>
              <a:cxnLst>
                <a:cxn ang="0">
                  <a:pos x="T0" y="T1"/>
                </a:cxn>
                <a:cxn ang="0">
                  <a:pos x="T2" y="T3"/>
                </a:cxn>
                <a:cxn ang="0">
                  <a:pos x="T4" y="T5"/>
                </a:cxn>
                <a:cxn ang="0">
                  <a:pos x="T6" y="T7"/>
                </a:cxn>
                <a:cxn ang="0">
                  <a:pos x="T8" y="T9"/>
                </a:cxn>
              </a:cxnLst>
              <a:rect l="0" t="0" r="r" b="b"/>
              <a:pathLst>
                <a:path w="1810" h="1819">
                  <a:moveTo>
                    <a:pt x="1809" y="450"/>
                  </a:moveTo>
                  <a:lnTo>
                    <a:pt x="1350" y="0"/>
                  </a:lnTo>
                  <a:lnTo>
                    <a:pt x="0" y="1368"/>
                  </a:lnTo>
                  <a:lnTo>
                    <a:pt x="450" y="1818"/>
                  </a:lnTo>
                  <a:lnTo>
                    <a:pt x="1809" y="45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81" name="Freeform 5">
              <a:extLst>
                <a:ext uri="{FF2B5EF4-FFF2-40B4-BE49-F238E27FC236}">
                  <a16:creationId xmlns:a16="http://schemas.microsoft.com/office/drawing/2014/main" id="{41CB82D7-315A-464A-9755-7F6C6CBA04E5}"/>
                </a:ext>
              </a:extLst>
            </p:cNvPr>
            <p:cNvSpPr>
              <a:spLocks noChangeArrowheads="1"/>
            </p:cNvSpPr>
            <p:nvPr/>
          </p:nvSpPr>
          <p:spPr bwMode="auto">
            <a:xfrm>
              <a:off x="6056313" y="2236788"/>
              <a:ext cx="650875" cy="658812"/>
            </a:xfrm>
            <a:custGeom>
              <a:avLst/>
              <a:gdLst>
                <a:gd name="T0" fmla="*/ 1809 w 1810"/>
                <a:gd name="T1" fmla="*/ 459 h 1828"/>
                <a:gd name="T2" fmla="*/ 1359 w 1810"/>
                <a:gd name="T3" fmla="*/ 0 h 1828"/>
                <a:gd name="T4" fmla="*/ 0 w 1810"/>
                <a:gd name="T5" fmla="*/ 1368 h 1828"/>
                <a:gd name="T6" fmla="*/ 459 w 1810"/>
                <a:gd name="T7" fmla="*/ 1827 h 1828"/>
                <a:gd name="T8" fmla="*/ 1809 w 1810"/>
                <a:gd name="T9" fmla="*/ 459 h 1828"/>
              </a:gdLst>
              <a:ahLst/>
              <a:cxnLst>
                <a:cxn ang="0">
                  <a:pos x="T0" y="T1"/>
                </a:cxn>
                <a:cxn ang="0">
                  <a:pos x="T2" y="T3"/>
                </a:cxn>
                <a:cxn ang="0">
                  <a:pos x="T4" y="T5"/>
                </a:cxn>
                <a:cxn ang="0">
                  <a:pos x="T6" y="T7"/>
                </a:cxn>
                <a:cxn ang="0">
                  <a:pos x="T8" y="T9"/>
                </a:cxn>
              </a:cxnLst>
              <a:rect l="0" t="0" r="r" b="b"/>
              <a:pathLst>
                <a:path w="1810" h="1828">
                  <a:moveTo>
                    <a:pt x="1809" y="459"/>
                  </a:moveTo>
                  <a:lnTo>
                    <a:pt x="1359" y="0"/>
                  </a:lnTo>
                  <a:lnTo>
                    <a:pt x="0" y="1368"/>
                  </a:lnTo>
                  <a:lnTo>
                    <a:pt x="459" y="1827"/>
                  </a:lnTo>
                  <a:lnTo>
                    <a:pt x="1809" y="45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82" name="Freeform 6">
              <a:extLst>
                <a:ext uri="{FF2B5EF4-FFF2-40B4-BE49-F238E27FC236}">
                  <a16:creationId xmlns:a16="http://schemas.microsoft.com/office/drawing/2014/main" id="{8F94F3F9-D939-1746-B19D-09ABA53B7502}"/>
                </a:ext>
              </a:extLst>
            </p:cNvPr>
            <p:cNvSpPr>
              <a:spLocks noChangeArrowheads="1"/>
            </p:cNvSpPr>
            <p:nvPr/>
          </p:nvSpPr>
          <p:spPr bwMode="auto">
            <a:xfrm>
              <a:off x="3457575" y="4864100"/>
              <a:ext cx="650875" cy="657225"/>
            </a:xfrm>
            <a:custGeom>
              <a:avLst/>
              <a:gdLst>
                <a:gd name="T0" fmla="*/ 0 w 1810"/>
                <a:gd name="T1" fmla="*/ 1368 h 1827"/>
                <a:gd name="T2" fmla="*/ 458 w 1810"/>
                <a:gd name="T3" fmla="*/ 1826 h 1827"/>
                <a:gd name="T4" fmla="*/ 1809 w 1810"/>
                <a:gd name="T5" fmla="*/ 450 h 1827"/>
                <a:gd name="T6" fmla="*/ 1359 w 1810"/>
                <a:gd name="T7" fmla="*/ 0 h 1827"/>
                <a:gd name="T8" fmla="*/ 0 w 1810"/>
                <a:gd name="T9" fmla="*/ 1368 h 1827"/>
              </a:gdLst>
              <a:ahLst/>
              <a:cxnLst>
                <a:cxn ang="0">
                  <a:pos x="T0" y="T1"/>
                </a:cxn>
                <a:cxn ang="0">
                  <a:pos x="T2" y="T3"/>
                </a:cxn>
                <a:cxn ang="0">
                  <a:pos x="T4" y="T5"/>
                </a:cxn>
                <a:cxn ang="0">
                  <a:pos x="T6" y="T7"/>
                </a:cxn>
                <a:cxn ang="0">
                  <a:pos x="T8" y="T9"/>
                </a:cxn>
              </a:cxnLst>
              <a:rect l="0" t="0" r="r" b="b"/>
              <a:pathLst>
                <a:path w="1810" h="1827">
                  <a:moveTo>
                    <a:pt x="0" y="1368"/>
                  </a:moveTo>
                  <a:lnTo>
                    <a:pt x="458" y="1826"/>
                  </a:lnTo>
                  <a:lnTo>
                    <a:pt x="1809" y="450"/>
                  </a:lnTo>
                  <a:lnTo>
                    <a:pt x="1359" y="0"/>
                  </a:lnTo>
                  <a:lnTo>
                    <a:pt x="0" y="136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83" name="Freeform 7">
              <a:extLst>
                <a:ext uri="{FF2B5EF4-FFF2-40B4-BE49-F238E27FC236}">
                  <a16:creationId xmlns:a16="http://schemas.microsoft.com/office/drawing/2014/main" id="{A4543079-C0AA-0048-83D9-0DEF94B6472F}"/>
                </a:ext>
              </a:extLst>
            </p:cNvPr>
            <p:cNvSpPr>
              <a:spLocks noChangeArrowheads="1"/>
            </p:cNvSpPr>
            <p:nvPr/>
          </p:nvSpPr>
          <p:spPr bwMode="auto">
            <a:xfrm>
              <a:off x="4110038" y="4210050"/>
              <a:ext cx="650875" cy="654050"/>
            </a:xfrm>
            <a:custGeom>
              <a:avLst/>
              <a:gdLst>
                <a:gd name="T0" fmla="*/ 0 w 1810"/>
                <a:gd name="T1" fmla="*/ 1368 h 1819"/>
                <a:gd name="T2" fmla="*/ 450 w 1810"/>
                <a:gd name="T3" fmla="*/ 1818 h 1819"/>
                <a:gd name="T4" fmla="*/ 1809 w 1810"/>
                <a:gd name="T5" fmla="*/ 450 h 1819"/>
                <a:gd name="T6" fmla="*/ 1350 w 1810"/>
                <a:gd name="T7" fmla="*/ 0 h 1819"/>
                <a:gd name="T8" fmla="*/ 0 w 1810"/>
                <a:gd name="T9" fmla="*/ 1368 h 1819"/>
              </a:gdLst>
              <a:ahLst/>
              <a:cxnLst>
                <a:cxn ang="0">
                  <a:pos x="T0" y="T1"/>
                </a:cxn>
                <a:cxn ang="0">
                  <a:pos x="T2" y="T3"/>
                </a:cxn>
                <a:cxn ang="0">
                  <a:pos x="T4" y="T5"/>
                </a:cxn>
                <a:cxn ang="0">
                  <a:pos x="T6" y="T7"/>
                </a:cxn>
                <a:cxn ang="0">
                  <a:pos x="T8" y="T9"/>
                </a:cxn>
              </a:cxnLst>
              <a:rect l="0" t="0" r="r" b="b"/>
              <a:pathLst>
                <a:path w="1810" h="1819">
                  <a:moveTo>
                    <a:pt x="0" y="1368"/>
                  </a:moveTo>
                  <a:lnTo>
                    <a:pt x="450" y="1818"/>
                  </a:lnTo>
                  <a:lnTo>
                    <a:pt x="1809" y="450"/>
                  </a:lnTo>
                  <a:lnTo>
                    <a:pt x="1350" y="0"/>
                  </a:lnTo>
                  <a:lnTo>
                    <a:pt x="0" y="136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84" name="Freeform 8">
              <a:extLst>
                <a:ext uri="{FF2B5EF4-FFF2-40B4-BE49-F238E27FC236}">
                  <a16:creationId xmlns:a16="http://schemas.microsoft.com/office/drawing/2014/main" id="{2FBD12C8-40CB-A445-B5FC-CEB738879F42}"/>
                </a:ext>
              </a:extLst>
            </p:cNvPr>
            <p:cNvSpPr>
              <a:spLocks noChangeArrowheads="1"/>
            </p:cNvSpPr>
            <p:nvPr/>
          </p:nvSpPr>
          <p:spPr bwMode="auto">
            <a:xfrm>
              <a:off x="5408613" y="2895600"/>
              <a:ext cx="650875" cy="654050"/>
            </a:xfrm>
            <a:custGeom>
              <a:avLst/>
              <a:gdLst>
                <a:gd name="T0" fmla="*/ 1809 w 1810"/>
                <a:gd name="T1" fmla="*/ 450 h 1818"/>
                <a:gd name="T2" fmla="*/ 1350 w 1810"/>
                <a:gd name="T3" fmla="*/ 0 h 1818"/>
                <a:gd name="T4" fmla="*/ 0 w 1810"/>
                <a:gd name="T5" fmla="*/ 1367 h 1818"/>
                <a:gd name="T6" fmla="*/ 450 w 1810"/>
                <a:gd name="T7" fmla="*/ 1817 h 1818"/>
                <a:gd name="T8" fmla="*/ 1809 w 1810"/>
                <a:gd name="T9" fmla="*/ 450 h 1818"/>
              </a:gdLst>
              <a:ahLst/>
              <a:cxnLst>
                <a:cxn ang="0">
                  <a:pos x="T0" y="T1"/>
                </a:cxn>
                <a:cxn ang="0">
                  <a:pos x="T2" y="T3"/>
                </a:cxn>
                <a:cxn ang="0">
                  <a:pos x="T4" y="T5"/>
                </a:cxn>
                <a:cxn ang="0">
                  <a:pos x="T6" y="T7"/>
                </a:cxn>
                <a:cxn ang="0">
                  <a:pos x="T8" y="T9"/>
                </a:cxn>
              </a:cxnLst>
              <a:rect l="0" t="0" r="r" b="b"/>
              <a:pathLst>
                <a:path w="1810" h="1818">
                  <a:moveTo>
                    <a:pt x="1809" y="450"/>
                  </a:moveTo>
                  <a:lnTo>
                    <a:pt x="1350" y="0"/>
                  </a:lnTo>
                  <a:lnTo>
                    <a:pt x="0" y="1367"/>
                  </a:lnTo>
                  <a:lnTo>
                    <a:pt x="450" y="1817"/>
                  </a:lnTo>
                  <a:lnTo>
                    <a:pt x="1809" y="45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85" name="Freeform 9">
              <a:extLst>
                <a:ext uri="{FF2B5EF4-FFF2-40B4-BE49-F238E27FC236}">
                  <a16:creationId xmlns:a16="http://schemas.microsoft.com/office/drawing/2014/main" id="{DD290B32-EFC4-E345-AB28-5E759FA06598}"/>
                </a:ext>
              </a:extLst>
            </p:cNvPr>
            <p:cNvSpPr>
              <a:spLocks noChangeArrowheads="1"/>
            </p:cNvSpPr>
            <p:nvPr/>
          </p:nvSpPr>
          <p:spPr bwMode="auto">
            <a:xfrm>
              <a:off x="2809875" y="5521325"/>
              <a:ext cx="650875" cy="654050"/>
            </a:xfrm>
            <a:custGeom>
              <a:avLst/>
              <a:gdLst>
                <a:gd name="T0" fmla="*/ 1809 w 1810"/>
                <a:gd name="T1" fmla="*/ 450 h 1819"/>
                <a:gd name="T2" fmla="*/ 1350 w 1810"/>
                <a:gd name="T3" fmla="*/ 0 h 1819"/>
                <a:gd name="T4" fmla="*/ 0 w 1810"/>
                <a:gd name="T5" fmla="*/ 1368 h 1819"/>
                <a:gd name="T6" fmla="*/ 450 w 1810"/>
                <a:gd name="T7" fmla="*/ 1818 h 1819"/>
                <a:gd name="T8" fmla="*/ 1809 w 1810"/>
                <a:gd name="T9" fmla="*/ 450 h 1819"/>
              </a:gdLst>
              <a:ahLst/>
              <a:cxnLst>
                <a:cxn ang="0">
                  <a:pos x="T0" y="T1"/>
                </a:cxn>
                <a:cxn ang="0">
                  <a:pos x="T2" y="T3"/>
                </a:cxn>
                <a:cxn ang="0">
                  <a:pos x="T4" y="T5"/>
                </a:cxn>
                <a:cxn ang="0">
                  <a:pos x="T6" y="T7"/>
                </a:cxn>
                <a:cxn ang="0">
                  <a:pos x="T8" y="T9"/>
                </a:cxn>
              </a:cxnLst>
              <a:rect l="0" t="0" r="r" b="b"/>
              <a:pathLst>
                <a:path w="1810" h="1819">
                  <a:moveTo>
                    <a:pt x="1809" y="450"/>
                  </a:moveTo>
                  <a:lnTo>
                    <a:pt x="1350" y="0"/>
                  </a:lnTo>
                  <a:lnTo>
                    <a:pt x="0" y="1368"/>
                  </a:lnTo>
                  <a:lnTo>
                    <a:pt x="450" y="1818"/>
                  </a:lnTo>
                  <a:lnTo>
                    <a:pt x="1809" y="45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86" name="Freeform 10">
              <a:extLst>
                <a:ext uri="{FF2B5EF4-FFF2-40B4-BE49-F238E27FC236}">
                  <a16:creationId xmlns:a16="http://schemas.microsoft.com/office/drawing/2014/main" id="{48AD8B49-2D28-4441-A8F2-93DDA4E9BCFA}"/>
                </a:ext>
              </a:extLst>
            </p:cNvPr>
            <p:cNvSpPr>
              <a:spLocks noChangeArrowheads="1"/>
            </p:cNvSpPr>
            <p:nvPr/>
          </p:nvSpPr>
          <p:spPr bwMode="auto">
            <a:xfrm>
              <a:off x="3248025" y="1960563"/>
              <a:ext cx="3697288" cy="3697287"/>
            </a:xfrm>
            <a:custGeom>
              <a:avLst/>
              <a:gdLst>
                <a:gd name="T0" fmla="*/ 609 w 10272"/>
                <a:gd name="T1" fmla="*/ 1615 h 10272"/>
                <a:gd name="T2" fmla="*/ 3839 w 10272"/>
                <a:gd name="T3" fmla="*/ 4845 h 10272"/>
                <a:gd name="T4" fmla="*/ 4483 w 10272"/>
                <a:gd name="T5" fmla="*/ 5488 h 10272"/>
                <a:gd name="T6" fmla="*/ 4942 w 10272"/>
                <a:gd name="T7" fmla="*/ 5947 h 10272"/>
                <a:gd name="T8" fmla="*/ 5523 w 10272"/>
                <a:gd name="T9" fmla="*/ 6529 h 10272"/>
                <a:gd name="T10" fmla="*/ 6529 w 10272"/>
                <a:gd name="T11" fmla="*/ 7535 h 10272"/>
                <a:gd name="T12" fmla="*/ 6529 w 10272"/>
                <a:gd name="T13" fmla="*/ 7535 h 10272"/>
                <a:gd name="T14" fmla="*/ 8656 w 10272"/>
                <a:gd name="T15" fmla="*/ 9662 h 10272"/>
                <a:gd name="T16" fmla="*/ 8056 w 10272"/>
                <a:gd name="T17" fmla="*/ 10271 h 10272"/>
                <a:gd name="T18" fmla="*/ 10271 w 10272"/>
                <a:gd name="T19" fmla="*/ 10271 h 10272"/>
                <a:gd name="T20" fmla="*/ 10271 w 10272"/>
                <a:gd name="T21" fmla="*/ 8056 h 10272"/>
                <a:gd name="T22" fmla="*/ 9662 w 10272"/>
                <a:gd name="T23" fmla="*/ 8656 h 10272"/>
                <a:gd name="T24" fmla="*/ 9591 w 10272"/>
                <a:gd name="T25" fmla="*/ 8585 h 10272"/>
                <a:gd name="T26" fmla="*/ 7535 w 10272"/>
                <a:gd name="T27" fmla="*/ 6529 h 10272"/>
                <a:gd name="T28" fmla="*/ 6529 w 10272"/>
                <a:gd name="T29" fmla="*/ 5523 h 10272"/>
                <a:gd name="T30" fmla="*/ 5938 w 10272"/>
                <a:gd name="T31" fmla="*/ 4933 h 10272"/>
                <a:gd name="T32" fmla="*/ 5488 w 10272"/>
                <a:gd name="T33" fmla="*/ 4483 h 10272"/>
                <a:gd name="T34" fmla="*/ 4845 w 10272"/>
                <a:gd name="T35" fmla="*/ 3839 h 10272"/>
                <a:gd name="T36" fmla="*/ 1615 w 10272"/>
                <a:gd name="T37" fmla="*/ 609 h 10272"/>
                <a:gd name="T38" fmla="*/ 2215 w 10272"/>
                <a:gd name="T39" fmla="*/ 0 h 10272"/>
                <a:gd name="T40" fmla="*/ 0 w 10272"/>
                <a:gd name="T41" fmla="*/ 0 h 10272"/>
                <a:gd name="T42" fmla="*/ 0 w 10272"/>
                <a:gd name="T43" fmla="*/ 2215 h 10272"/>
                <a:gd name="T44" fmla="*/ 609 w 10272"/>
                <a:gd name="T45" fmla="*/ 1615 h 10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272" h="10272">
                  <a:moveTo>
                    <a:pt x="609" y="1615"/>
                  </a:moveTo>
                  <a:lnTo>
                    <a:pt x="3839" y="4845"/>
                  </a:lnTo>
                  <a:lnTo>
                    <a:pt x="4483" y="5488"/>
                  </a:lnTo>
                  <a:lnTo>
                    <a:pt x="4942" y="5947"/>
                  </a:lnTo>
                  <a:lnTo>
                    <a:pt x="5523" y="6529"/>
                  </a:lnTo>
                  <a:lnTo>
                    <a:pt x="6529" y="7535"/>
                  </a:lnTo>
                  <a:lnTo>
                    <a:pt x="6529" y="7535"/>
                  </a:lnTo>
                  <a:lnTo>
                    <a:pt x="8656" y="9662"/>
                  </a:lnTo>
                  <a:lnTo>
                    <a:pt x="8056" y="10271"/>
                  </a:lnTo>
                  <a:lnTo>
                    <a:pt x="10271" y="10271"/>
                  </a:lnTo>
                  <a:lnTo>
                    <a:pt x="10271" y="8056"/>
                  </a:lnTo>
                  <a:lnTo>
                    <a:pt x="9662" y="8656"/>
                  </a:lnTo>
                  <a:lnTo>
                    <a:pt x="9591" y="8585"/>
                  </a:lnTo>
                  <a:lnTo>
                    <a:pt x="7535" y="6529"/>
                  </a:lnTo>
                  <a:lnTo>
                    <a:pt x="6529" y="5523"/>
                  </a:lnTo>
                  <a:lnTo>
                    <a:pt x="5938" y="4933"/>
                  </a:lnTo>
                  <a:lnTo>
                    <a:pt x="5488" y="4483"/>
                  </a:lnTo>
                  <a:lnTo>
                    <a:pt x="4845" y="3839"/>
                  </a:lnTo>
                  <a:lnTo>
                    <a:pt x="1615" y="609"/>
                  </a:lnTo>
                  <a:lnTo>
                    <a:pt x="2215" y="0"/>
                  </a:lnTo>
                  <a:lnTo>
                    <a:pt x="0" y="0"/>
                  </a:lnTo>
                  <a:lnTo>
                    <a:pt x="0" y="2215"/>
                  </a:lnTo>
                  <a:lnTo>
                    <a:pt x="609" y="161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grpSp>
      <p:cxnSp>
        <p:nvCxnSpPr>
          <p:cNvPr id="287" name="Straight Connector 286">
            <a:extLst>
              <a:ext uri="{FF2B5EF4-FFF2-40B4-BE49-F238E27FC236}">
                <a16:creationId xmlns:a16="http://schemas.microsoft.com/office/drawing/2014/main" id="{D50DD59A-5518-DB4C-8259-82DC9B602707}"/>
              </a:ext>
            </a:extLst>
          </p:cNvPr>
          <p:cNvCxnSpPr>
            <a:cxnSpLocks/>
          </p:cNvCxnSpPr>
          <p:nvPr/>
        </p:nvCxnSpPr>
        <p:spPr bwMode="gray">
          <a:xfrm flipV="1">
            <a:off x="5198102" y="2095807"/>
            <a:ext cx="0" cy="280724"/>
          </a:xfrm>
          <a:prstGeom prst="line">
            <a:avLst/>
          </a:prstGeom>
          <a:ln w="25400">
            <a:solidFill>
              <a:schemeClr val="accent4">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88" name="Straight Connector 287">
            <a:extLst>
              <a:ext uri="{FF2B5EF4-FFF2-40B4-BE49-F238E27FC236}">
                <a16:creationId xmlns:a16="http://schemas.microsoft.com/office/drawing/2014/main" id="{8CAF7F1F-F990-7445-9CD4-86C259CF4396}"/>
              </a:ext>
            </a:extLst>
          </p:cNvPr>
          <p:cNvCxnSpPr>
            <a:cxnSpLocks/>
          </p:cNvCxnSpPr>
          <p:nvPr/>
        </p:nvCxnSpPr>
        <p:spPr bwMode="gray">
          <a:xfrm flipV="1">
            <a:off x="3958903" y="2111202"/>
            <a:ext cx="0" cy="280724"/>
          </a:xfrm>
          <a:prstGeom prst="line">
            <a:avLst/>
          </a:prstGeom>
          <a:ln w="25400">
            <a:solidFill>
              <a:schemeClr val="accent4">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89" name="Rectangle 288">
            <a:extLst>
              <a:ext uri="{FF2B5EF4-FFF2-40B4-BE49-F238E27FC236}">
                <a16:creationId xmlns:a16="http://schemas.microsoft.com/office/drawing/2014/main" id="{83E6A930-7973-F04A-A054-AEBB7A0AAD74}"/>
              </a:ext>
            </a:extLst>
          </p:cNvPr>
          <p:cNvSpPr/>
          <p:nvPr/>
        </p:nvSpPr>
        <p:spPr>
          <a:xfrm>
            <a:off x="3586071" y="1441255"/>
            <a:ext cx="1169087" cy="415498"/>
          </a:xfrm>
          <a:prstGeom prst="rect">
            <a:avLst/>
          </a:prstGeom>
        </p:spPr>
        <p:txBody>
          <a:bodyPr wrap="square">
            <a:spAutoFit/>
          </a:bodyPr>
          <a:lstStyle/>
          <a:p>
            <a:pPr algn="ctr"/>
            <a:r>
              <a:rPr lang="en-US" sz="1050" b="1">
                <a:solidFill>
                  <a:schemeClr val="accent4">
                    <a:lumMod val="75000"/>
                  </a:schemeClr>
                </a:solidFill>
                <a:latin typeface="Metropolis" pitchFamily="2" charset="77"/>
              </a:rPr>
              <a:t>Load Balancer Edge Active</a:t>
            </a:r>
            <a:endParaRPr lang="en-GB" sz="1050" b="1">
              <a:solidFill>
                <a:schemeClr val="accent4">
                  <a:lumMod val="75000"/>
                </a:schemeClr>
              </a:solidFill>
              <a:latin typeface="Metropolis" pitchFamily="2" charset="77"/>
            </a:endParaRPr>
          </a:p>
        </p:txBody>
      </p:sp>
      <p:sp>
        <p:nvSpPr>
          <p:cNvPr id="290" name="Rectangle 289">
            <a:extLst>
              <a:ext uri="{FF2B5EF4-FFF2-40B4-BE49-F238E27FC236}">
                <a16:creationId xmlns:a16="http://schemas.microsoft.com/office/drawing/2014/main" id="{C00681F6-B548-964D-ABBE-D2C3301A7684}"/>
              </a:ext>
            </a:extLst>
          </p:cNvPr>
          <p:cNvSpPr/>
          <p:nvPr/>
        </p:nvSpPr>
        <p:spPr>
          <a:xfrm>
            <a:off x="4774167" y="1445172"/>
            <a:ext cx="1169087" cy="415498"/>
          </a:xfrm>
          <a:prstGeom prst="rect">
            <a:avLst/>
          </a:prstGeom>
        </p:spPr>
        <p:txBody>
          <a:bodyPr wrap="square">
            <a:spAutoFit/>
          </a:bodyPr>
          <a:lstStyle/>
          <a:p>
            <a:pPr algn="ctr"/>
            <a:r>
              <a:rPr lang="en-US" sz="1050" b="1">
                <a:solidFill>
                  <a:schemeClr val="accent4">
                    <a:lumMod val="75000"/>
                  </a:schemeClr>
                </a:solidFill>
                <a:latin typeface="Metropolis" pitchFamily="2" charset="77"/>
              </a:rPr>
              <a:t>Load Balancer Edge Standby</a:t>
            </a:r>
            <a:endParaRPr lang="en-GB" sz="1050" b="1">
              <a:solidFill>
                <a:schemeClr val="accent4">
                  <a:lumMod val="75000"/>
                </a:schemeClr>
              </a:solidFill>
              <a:latin typeface="Metropolis" pitchFamily="2" charset="77"/>
            </a:endParaRPr>
          </a:p>
        </p:txBody>
      </p:sp>
      <p:sp>
        <p:nvSpPr>
          <p:cNvPr id="294" name="Rectangle 293">
            <a:extLst>
              <a:ext uri="{FF2B5EF4-FFF2-40B4-BE49-F238E27FC236}">
                <a16:creationId xmlns:a16="http://schemas.microsoft.com/office/drawing/2014/main" id="{3262C344-C7AE-7646-82B1-13F49CBE84A4}"/>
              </a:ext>
            </a:extLst>
          </p:cNvPr>
          <p:cNvSpPr/>
          <p:nvPr/>
        </p:nvSpPr>
        <p:spPr bwMode="auto">
          <a:xfrm>
            <a:off x="3487018" y="5880995"/>
            <a:ext cx="2470462" cy="285995"/>
          </a:xfrm>
          <a:prstGeom prst="rect">
            <a:avLst/>
          </a:prstGeom>
          <a:solidFill>
            <a:schemeClr val="accent1">
              <a:lumMod val="50000"/>
            </a:schemeClr>
          </a:solidFill>
          <a:ln>
            <a:solidFill>
              <a:schemeClr val="accent1">
                <a:lumMod val="50000"/>
              </a:schemeClr>
            </a:solidFill>
            <a:miter lim="800000"/>
            <a:headEnd/>
            <a:tailEnd/>
          </a:ln>
        </p:spPr>
        <p:style>
          <a:lnRef idx="2">
            <a:schemeClr val="dk1"/>
          </a:lnRef>
          <a:fillRef idx="1">
            <a:schemeClr val="lt1"/>
          </a:fillRef>
          <a:effectRef idx="0">
            <a:schemeClr val="dk1"/>
          </a:effectRef>
          <a:fontRef idx="minor">
            <a:schemeClr val="dk1"/>
          </a:fontRef>
        </p:style>
        <p:txBody>
          <a:bodyPr wrap="none" lIns="0" tIns="0" rIns="0" bIns="0" rtlCol="0" anchor="ctr"/>
          <a:lstStyle/>
          <a:p>
            <a:pPr algn="ctr"/>
            <a:r>
              <a:rPr lang="en-US" sz="1100">
                <a:solidFill>
                  <a:prstClr val="white"/>
                </a:solidFill>
                <a:latin typeface="Metropolis"/>
                <a:ea typeface="Gotham Rounded Book" charset="0"/>
                <a:cs typeface="Gotham Rounded Book" charset="0"/>
              </a:rPr>
              <a:t>Management </a:t>
            </a:r>
            <a:r>
              <a:rPr lang="en-US" sz="1100" err="1">
                <a:solidFill>
                  <a:prstClr val="white"/>
                </a:solidFill>
                <a:latin typeface="Metropolis"/>
                <a:ea typeface="Gotham Rounded Book" charset="0"/>
                <a:cs typeface="Gotham Rounded Book" charset="0"/>
              </a:rPr>
              <a:t>vDS</a:t>
            </a:r>
            <a:endParaRPr lang="en-US" sz="1100">
              <a:solidFill>
                <a:prstClr val="white"/>
              </a:solidFill>
              <a:latin typeface="Metropolis"/>
              <a:ea typeface="Gotham Rounded Book" charset="0"/>
              <a:cs typeface="Gotham Rounded Book" charset="0"/>
            </a:endParaRPr>
          </a:p>
        </p:txBody>
      </p:sp>
      <p:sp>
        <p:nvSpPr>
          <p:cNvPr id="295" name="Rectangle 294">
            <a:extLst>
              <a:ext uri="{FF2B5EF4-FFF2-40B4-BE49-F238E27FC236}">
                <a16:creationId xmlns:a16="http://schemas.microsoft.com/office/drawing/2014/main" id="{5E248EAD-A4F5-5042-9576-F91C70CEB138}"/>
              </a:ext>
            </a:extLst>
          </p:cNvPr>
          <p:cNvSpPr/>
          <p:nvPr/>
        </p:nvSpPr>
        <p:spPr bwMode="auto">
          <a:xfrm>
            <a:off x="6490352" y="5886109"/>
            <a:ext cx="5214083" cy="285995"/>
          </a:xfrm>
          <a:prstGeom prst="rect">
            <a:avLst/>
          </a:prstGeom>
          <a:solidFill>
            <a:schemeClr val="accent1">
              <a:lumMod val="50000"/>
            </a:schemeClr>
          </a:solidFill>
          <a:ln>
            <a:solidFill>
              <a:schemeClr val="accent1">
                <a:lumMod val="50000"/>
              </a:schemeClr>
            </a:solidFill>
            <a:miter lim="800000"/>
            <a:headEnd/>
            <a:tailEnd/>
          </a:ln>
        </p:spPr>
        <p:style>
          <a:lnRef idx="2">
            <a:schemeClr val="dk1"/>
          </a:lnRef>
          <a:fillRef idx="1">
            <a:schemeClr val="lt1"/>
          </a:fillRef>
          <a:effectRef idx="0">
            <a:schemeClr val="dk1"/>
          </a:effectRef>
          <a:fontRef idx="minor">
            <a:schemeClr val="dk1"/>
          </a:fontRef>
        </p:style>
        <p:txBody>
          <a:bodyPr wrap="none" lIns="0" tIns="0" rIns="0" bIns="0" rtlCol="0" anchor="ctr"/>
          <a:lstStyle/>
          <a:p>
            <a:pPr algn="ctr"/>
            <a:r>
              <a:rPr lang="en-US" sz="1100">
                <a:solidFill>
                  <a:prstClr val="white"/>
                </a:solidFill>
                <a:latin typeface="Metropolis"/>
                <a:ea typeface="Gotham Rounded Book" charset="0"/>
                <a:cs typeface="Gotham Rounded Book" charset="0"/>
              </a:rPr>
              <a:t>Compute </a:t>
            </a:r>
            <a:r>
              <a:rPr lang="en-US" sz="1100" err="1">
                <a:solidFill>
                  <a:prstClr val="white"/>
                </a:solidFill>
                <a:latin typeface="Metropolis"/>
                <a:ea typeface="Gotham Rounded Book" charset="0"/>
                <a:cs typeface="Gotham Rounded Book" charset="0"/>
              </a:rPr>
              <a:t>vDS</a:t>
            </a:r>
            <a:endParaRPr lang="en-US" sz="1100">
              <a:solidFill>
                <a:prstClr val="white"/>
              </a:solidFill>
              <a:latin typeface="Metropolis"/>
              <a:ea typeface="Gotham Rounded Book" charset="0"/>
              <a:cs typeface="Gotham Rounded Book" charset="0"/>
            </a:endParaRPr>
          </a:p>
        </p:txBody>
      </p:sp>
      <p:sp>
        <p:nvSpPr>
          <p:cNvPr id="297" name="Rectangle 296">
            <a:extLst>
              <a:ext uri="{FF2B5EF4-FFF2-40B4-BE49-F238E27FC236}">
                <a16:creationId xmlns:a16="http://schemas.microsoft.com/office/drawing/2014/main" id="{FE4C21AF-116B-8C41-8FAC-573EBFDA4936}"/>
              </a:ext>
            </a:extLst>
          </p:cNvPr>
          <p:cNvSpPr>
            <a:spLocks noChangeAspect="1"/>
          </p:cNvSpPr>
          <p:nvPr/>
        </p:nvSpPr>
        <p:spPr bwMode="gray">
          <a:xfrm>
            <a:off x="576934" y="1741850"/>
            <a:ext cx="1554866" cy="328523"/>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200">
                <a:latin typeface="+mj-lt"/>
              </a:rPr>
              <a:t>Transport Zone</a:t>
            </a:r>
          </a:p>
        </p:txBody>
      </p:sp>
      <p:sp>
        <p:nvSpPr>
          <p:cNvPr id="298" name="Rectangle 297">
            <a:extLst>
              <a:ext uri="{FF2B5EF4-FFF2-40B4-BE49-F238E27FC236}">
                <a16:creationId xmlns:a16="http://schemas.microsoft.com/office/drawing/2014/main" id="{0FE0F458-DCF9-564A-9DDE-6DFB2E02ADA0}"/>
              </a:ext>
            </a:extLst>
          </p:cNvPr>
          <p:cNvSpPr>
            <a:spLocks noChangeAspect="1"/>
          </p:cNvSpPr>
          <p:nvPr/>
        </p:nvSpPr>
        <p:spPr bwMode="gray">
          <a:xfrm>
            <a:off x="1472384" y="2855212"/>
            <a:ext cx="852784" cy="583664"/>
          </a:xfrm>
          <a:prstGeom prst="rect">
            <a:avLst/>
          </a:prstGeom>
          <a:solidFill>
            <a:schemeClr val="tx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200">
                <a:solidFill>
                  <a:schemeClr val="lt1"/>
                </a:solidFill>
              </a:rPr>
              <a:t>ESX Cluster</a:t>
            </a:r>
          </a:p>
        </p:txBody>
      </p:sp>
      <p:sp>
        <p:nvSpPr>
          <p:cNvPr id="299" name="Rectangle 298">
            <a:extLst>
              <a:ext uri="{FF2B5EF4-FFF2-40B4-BE49-F238E27FC236}">
                <a16:creationId xmlns:a16="http://schemas.microsoft.com/office/drawing/2014/main" id="{AFFB9741-CED0-AB42-AA3C-0C0AC81449E8}"/>
              </a:ext>
            </a:extLst>
          </p:cNvPr>
          <p:cNvSpPr>
            <a:spLocks noChangeAspect="1"/>
          </p:cNvSpPr>
          <p:nvPr/>
        </p:nvSpPr>
        <p:spPr bwMode="gray">
          <a:xfrm>
            <a:off x="441044" y="2841038"/>
            <a:ext cx="852784" cy="591573"/>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200">
                <a:solidFill>
                  <a:schemeClr val="lt1"/>
                </a:solidFill>
                <a:latin typeface="+mj-lt"/>
              </a:rPr>
              <a:t>Logical Switch (VXLAN)</a:t>
            </a:r>
          </a:p>
        </p:txBody>
      </p:sp>
      <p:cxnSp>
        <p:nvCxnSpPr>
          <p:cNvPr id="302" name="Straight Arrow Connector 301">
            <a:extLst>
              <a:ext uri="{FF2B5EF4-FFF2-40B4-BE49-F238E27FC236}">
                <a16:creationId xmlns:a16="http://schemas.microsoft.com/office/drawing/2014/main" id="{B9AE36FD-C9A4-B648-8C40-E9D6A95E43BE}"/>
              </a:ext>
            </a:extLst>
          </p:cNvPr>
          <p:cNvCxnSpPr>
            <a:cxnSpLocks/>
            <a:stCxn id="298" idx="0"/>
            <a:endCxn id="297" idx="2"/>
          </p:cNvCxnSpPr>
          <p:nvPr/>
        </p:nvCxnSpPr>
        <p:spPr bwMode="gray">
          <a:xfrm flipH="1" flipV="1">
            <a:off x="1354367" y="2070373"/>
            <a:ext cx="544409" cy="784839"/>
          </a:xfrm>
          <a:prstGeom prst="straightConnector1">
            <a:avLst/>
          </a:prstGeom>
          <a:ln w="25400">
            <a:solidFill>
              <a:schemeClr val="tx1"/>
            </a:solidFill>
            <a:miter lim="800000"/>
            <a:tailEnd type="triangle" w="lg" len="lg"/>
          </a:ln>
        </p:spPr>
        <p:style>
          <a:lnRef idx="1">
            <a:schemeClr val="accent1"/>
          </a:lnRef>
          <a:fillRef idx="0">
            <a:schemeClr val="accent1"/>
          </a:fillRef>
          <a:effectRef idx="0">
            <a:schemeClr val="accent1"/>
          </a:effectRef>
          <a:fontRef idx="minor">
            <a:schemeClr val="tx1"/>
          </a:fontRef>
        </p:style>
      </p:cxnSp>
      <p:cxnSp>
        <p:nvCxnSpPr>
          <p:cNvPr id="305" name="Straight Arrow Connector 304">
            <a:extLst>
              <a:ext uri="{FF2B5EF4-FFF2-40B4-BE49-F238E27FC236}">
                <a16:creationId xmlns:a16="http://schemas.microsoft.com/office/drawing/2014/main" id="{BED7C59A-5254-654C-8960-F0E694BF0044}"/>
              </a:ext>
            </a:extLst>
          </p:cNvPr>
          <p:cNvCxnSpPr>
            <a:cxnSpLocks/>
            <a:stCxn id="299" idx="0"/>
            <a:endCxn id="297" idx="2"/>
          </p:cNvCxnSpPr>
          <p:nvPr/>
        </p:nvCxnSpPr>
        <p:spPr bwMode="gray">
          <a:xfrm flipV="1">
            <a:off x="867436" y="2070373"/>
            <a:ext cx="486931" cy="770665"/>
          </a:xfrm>
          <a:prstGeom prst="straightConnector1">
            <a:avLst/>
          </a:prstGeom>
          <a:ln w="25400">
            <a:solidFill>
              <a:schemeClr val="tx1"/>
            </a:solidFill>
            <a:miter lim="800000"/>
            <a:tailEnd type="triangle" w="lg" len="lg"/>
          </a:ln>
        </p:spPr>
        <p:style>
          <a:lnRef idx="1">
            <a:schemeClr val="accent1"/>
          </a:lnRef>
          <a:fillRef idx="0">
            <a:schemeClr val="accent1"/>
          </a:fillRef>
          <a:effectRef idx="0">
            <a:schemeClr val="accent1"/>
          </a:effectRef>
          <a:fontRef idx="minor">
            <a:schemeClr val="tx1"/>
          </a:fontRef>
        </p:style>
      </p:cxnSp>
      <p:sp>
        <p:nvSpPr>
          <p:cNvPr id="309" name="Rectangle 308">
            <a:extLst>
              <a:ext uri="{FF2B5EF4-FFF2-40B4-BE49-F238E27FC236}">
                <a16:creationId xmlns:a16="http://schemas.microsoft.com/office/drawing/2014/main" id="{644407C5-48A8-D34F-AF81-8FD18734CED8}"/>
              </a:ext>
            </a:extLst>
          </p:cNvPr>
          <p:cNvSpPr/>
          <p:nvPr/>
        </p:nvSpPr>
        <p:spPr bwMode="auto">
          <a:xfrm>
            <a:off x="857140" y="4175184"/>
            <a:ext cx="1065884" cy="285995"/>
          </a:xfrm>
          <a:prstGeom prst="rect">
            <a:avLst/>
          </a:prstGeom>
          <a:solidFill>
            <a:schemeClr val="accent1">
              <a:lumMod val="50000"/>
            </a:schemeClr>
          </a:solidFill>
          <a:ln>
            <a:solidFill>
              <a:schemeClr val="accent1">
                <a:lumMod val="50000"/>
              </a:schemeClr>
            </a:solidFill>
            <a:miter lim="800000"/>
            <a:headEnd/>
            <a:tailEnd/>
          </a:ln>
        </p:spPr>
        <p:style>
          <a:lnRef idx="2">
            <a:schemeClr val="dk1"/>
          </a:lnRef>
          <a:fillRef idx="1">
            <a:schemeClr val="lt1"/>
          </a:fillRef>
          <a:effectRef idx="0">
            <a:schemeClr val="dk1"/>
          </a:effectRef>
          <a:fontRef idx="minor">
            <a:schemeClr val="dk1"/>
          </a:fontRef>
        </p:style>
        <p:txBody>
          <a:bodyPr wrap="none" lIns="0" tIns="0" rIns="0" bIns="0" rtlCol="0" anchor="ctr"/>
          <a:lstStyle/>
          <a:p>
            <a:pPr algn="ctr"/>
            <a:r>
              <a:rPr lang="en-US" sz="1100" err="1">
                <a:solidFill>
                  <a:prstClr val="white"/>
                </a:solidFill>
                <a:latin typeface="Metropolis"/>
                <a:ea typeface="Gotham Rounded Book" charset="0"/>
                <a:cs typeface="Gotham Rounded Book" charset="0"/>
              </a:rPr>
              <a:t>vDS</a:t>
            </a:r>
            <a:r>
              <a:rPr lang="en-US" sz="1100">
                <a:solidFill>
                  <a:prstClr val="white"/>
                </a:solidFill>
                <a:latin typeface="Metropolis"/>
                <a:ea typeface="Gotham Rounded Book" charset="0"/>
                <a:cs typeface="Gotham Rounded Book" charset="0"/>
              </a:rPr>
              <a:t>(s)</a:t>
            </a:r>
          </a:p>
        </p:txBody>
      </p:sp>
      <p:cxnSp>
        <p:nvCxnSpPr>
          <p:cNvPr id="310" name="Straight Arrow Connector 309">
            <a:extLst>
              <a:ext uri="{FF2B5EF4-FFF2-40B4-BE49-F238E27FC236}">
                <a16:creationId xmlns:a16="http://schemas.microsoft.com/office/drawing/2014/main" id="{784FA62A-7001-6A43-9D81-1A9207789EEF}"/>
              </a:ext>
            </a:extLst>
          </p:cNvPr>
          <p:cNvCxnSpPr>
            <a:cxnSpLocks/>
            <a:stCxn id="299" idx="2"/>
            <a:endCxn id="309" idx="0"/>
          </p:cNvCxnSpPr>
          <p:nvPr/>
        </p:nvCxnSpPr>
        <p:spPr bwMode="gray">
          <a:xfrm>
            <a:off x="867436" y="3432611"/>
            <a:ext cx="522646" cy="742573"/>
          </a:xfrm>
          <a:prstGeom prst="straightConnector1">
            <a:avLst/>
          </a:prstGeom>
          <a:ln w="25400">
            <a:solidFill>
              <a:schemeClr val="tx1"/>
            </a:solidFill>
            <a:miter lim="800000"/>
            <a:tailEnd type="triangle" w="lg" len="lg"/>
          </a:ln>
        </p:spPr>
        <p:style>
          <a:lnRef idx="1">
            <a:schemeClr val="accent1"/>
          </a:lnRef>
          <a:fillRef idx="0">
            <a:schemeClr val="accent1"/>
          </a:fillRef>
          <a:effectRef idx="0">
            <a:schemeClr val="accent1"/>
          </a:effectRef>
          <a:fontRef idx="minor">
            <a:schemeClr val="tx1"/>
          </a:fontRef>
        </p:style>
      </p:cxnSp>
      <p:cxnSp>
        <p:nvCxnSpPr>
          <p:cNvPr id="312" name="Straight Arrow Connector 311">
            <a:extLst>
              <a:ext uri="{FF2B5EF4-FFF2-40B4-BE49-F238E27FC236}">
                <a16:creationId xmlns:a16="http://schemas.microsoft.com/office/drawing/2014/main" id="{5C98D912-B13A-694D-8C70-109F47585EA5}"/>
              </a:ext>
            </a:extLst>
          </p:cNvPr>
          <p:cNvCxnSpPr>
            <a:cxnSpLocks/>
            <a:stCxn id="298" idx="2"/>
            <a:endCxn id="309" idx="0"/>
          </p:cNvCxnSpPr>
          <p:nvPr/>
        </p:nvCxnSpPr>
        <p:spPr bwMode="gray">
          <a:xfrm flipH="1">
            <a:off x="1390082" y="3438876"/>
            <a:ext cx="508694" cy="736308"/>
          </a:xfrm>
          <a:prstGeom prst="straightConnector1">
            <a:avLst/>
          </a:prstGeom>
          <a:ln w="25400">
            <a:solidFill>
              <a:schemeClr val="tx1"/>
            </a:solidFill>
            <a:miter lim="800000"/>
            <a:tailEnd type="triangle" w="lg" len="lg"/>
          </a:ln>
        </p:spPr>
        <p:style>
          <a:lnRef idx="1">
            <a:schemeClr val="accent1"/>
          </a:lnRef>
          <a:fillRef idx="0">
            <a:schemeClr val="accent1"/>
          </a:fillRef>
          <a:effectRef idx="0">
            <a:schemeClr val="accent1"/>
          </a:effectRef>
          <a:fontRef idx="minor">
            <a:schemeClr val="tx1"/>
          </a:fontRef>
        </p:style>
      </p:cxnSp>
      <p:sp>
        <p:nvSpPr>
          <p:cNvPr id="322" name="Rectangle 321">
            <a:extLst>
              <a:ext uri="{FF2B5EF4-FFF2-40B4-BE49-F238E27FC236}">
                <a16:creationId xmlns:a16="http://schemas.microsoft.com/office/drawing/2014/main" id="{F4ECCCC4-63E7-F041-8634-9451FD47245E}"/>
              </a:ext>
            </a:extLst>
          </p:cNvPr>
          <p:cNvSpPr/>
          <p:nvPr/>
        </p:nvSpPr>
        <p:spPr>
          <a:xfrm>
            <a:off x="9473598" y="3316852"/>
            <a:ext cx="2230230" cy="338554"/>
          </a:xfrm>
          <a:prstGeom prst="rect">
            <a:avLst/>
          </a:prstGeom>
        </p:spPr>
        <p:txBody>
          <a:bodyPr wrap="square">
            <a:spAutoFit/>
          </a:bodyPr>
          <a:lstStyle/>
          <a:p>
            <a:pPr algn="ctr"/>
            <a:r>
              <a:rPr lang="en-US" sz="1600" b="1">
                <a:solidFill>
                  <a:srgbClr val="C00000"/>
                </a:solidFill>
                <a:latin typeface="+mj-lt"/>
                <a:ea typeface="Avenir Book" charset="0"/>
                <a:cs typeface="Avenir Book" charset="0"/>
              </a:rPr>
              <a:t>MISSING DLRs</a:t>
            </a:r>
          </a:p>
        </p:txBody>
      </p:sp>
      <p:cxnSp>
        <p:nvCxnSpPr>
          <p:cNvPr id="210" name="Straight Connector 209">
            <a:extLst>
              <a:ext uri="{FF2B5EF4-FFF2-40B4-BE49-F238E27FC236}">
                <a16:creationId xmlns:a16="http://schemas.microsoft.com/office/drawing/2014/main" id="{84984688-5004-CB4C-BA3B-5E0E968CC924}"/>
              </a:ext>
            </a:extLst>
          </p:cNvPr>
          <p:cNvCxnSpPr>
            <a:cxnSpLocks/>
          </p:cNvCxnSpPr>
          <p:nvPr/>
        </p:nvCxnSpPr>
        <p:spPr bwMode="gray">
          <a:xfrm flipV="1">
            <a:off x="5351571" y="2383684"/>
            <a:ext cx="0" cy="894429"/>
          </a:xfrm>
          <a:prstGeom prst="line">
            <a:avLst/>
          </a:prstGeom>
          <a:ln w="25400">
            <a:solidFill>
              <a:schemeClr val="accent4">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20" name="Straight Connector 219">
            <a:extLst>
              <a:ext uri="{FF2B5EF4-FFF2-40B4-BE49-F238E27FC236}">
                <a16:creationId xmlns:a16="http://schemas.microsoft.com/office/drawing/2014/main" id="{4333CFEB-7E0E-D34D-BD6F-E0369AD7BE4B}"/>
              </a:ext>
            </a:extLst>
          </p:cNvPr>
          <p:cNvCxnSpPr>
            <a:cxnSpLocks/>
          </p:cNvCxnSpPr>
          <p:nvPr/>
        </p:nvCxnSpPr>
        <p:spPr bwMode="gray">
          <a:xfrm flipV="1">
            <a:off x="4150162" y="2376256"/>
            <a:ext cx="0" cy="894429"/>
          </a:xfrm>
          <a:prstGeom prst="line">
            <a:avLst/>
          </a:prstGeom>
          <a:ln w="25400">
            <a:solidFill>
              <a:schemeClr val="accent4">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25" name="Straight Connector 224">
            <a:extLst>
              <a:ext uri="{FF2B5EF4-FFF2-40B4-BE49-F238E27FC236}">
                <a16:creationId xmlns:a16="http://schemas.microsoft.com/office/drawing/2014/main" id="{C41D1F27-4C69-5848-90DD-2A57AE854B80}"/>
              </a:ext>
            </a:extLst>
          </p:cNvPr>
          <p:cNvCxnSpPr>
            <a:cxnSpLocks/>
          </p:cNvCxnSpPr>
          <p:nvPr/>
        </p:nvCxnSpPr>
        <p:spPr bwMode="gray">
          <a:xfrm flipH="1">
            <a:off x="3283085" y="4651253"/>
            <a:ext cx="8651670" cy="10634"/>
          </a:xfrm>
          <a:prstGeom prst="line">
            <a:avLst/>
          </a:prstGeom>
          <a:ln w="25400">
            <a:solidFill>
              <a:schemeClr val="tx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26" name="Straight Connector 225">
            <a:extLst>
              <a:ext uri="{FF2B5EF4-FFF2-40B4-BE49-F238E27FC236}">
                <a16:creationId xmlns:a16="http://schemas.microsoft.com/office/drawing/2014/main" id="{90ECFF04-3AC8-3743-B439-01F63AA5313D}"/>
              </a:ext>
            </a:extLst>
          </p:cNvPr>
          <p:cNvCxnSpPr>
            <a:cxnSpLocks/>
          </p:cNvCxnSpPr>
          <p:nvPr/>
        </p:nvCxnSpPr>
        <p:spPr bwMode="gray">
          <a:xfrm flipV="1">
            <a:off x="4435270" y="4434547"/>
            <a:ext cx="1" cy="224573"/>
          </a:xfrm>
          <a:prstGeom prst="line">
            <a:avLst/>
          </a:prstGeom>
          <a:ln w="25400">
            <a:solidFill>
              <a:schemeClr val="tx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27" name="Straight Connector 226">
            <a:extLst>
              <a:ext uri="{FF2B5EF4-FFF2-40B4-BE49-F238E27FC236}">
                <a16:creationId xmlns:a16="http://schemas.microsoft.com/office/drawing/2014/main" id="{6AF7FE19-4851-604F-8015-2006110EFB7D}"/>
              </a:ext>
            </a:extLst>
          </p:cNvPr>
          <p:cNvCxnSpPr>
            <a:cxnSpLocks/>
          </p:cNvCxnSpPr>
          <p:nvPr/>
        </p:nvCxnSpPr>
        <p:spPr bwMode="gray">
          <a:xfrm flipV="1">
            <a:off x="5609333" y="4430614"/>
            <a:ext cx="1" cy="224573"/>
          </a:xfrm>
          <a:prstGeom prst="line">
            <a:avLst/>
          </a:prstGeom>
          <a:ln w="25400">
            <a:solidFill>
              <a:schemeClr val="tx2"/>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40" name="Rectangle 239">
            <a:extLst>
              <a:ext uri="{FF2B5EF4-FFF2-40B4-BE49-F238E27FC236}">
                <a16:creationId xmlns:a16="http://schemas.microsoft.com/office/drawing/2014/main" id="{93FEF1CD-15F3-5248-BEAE-11D18F790E09}"/>
              </a:ext>
            </a:extLst>
          </p:cNvPr>
          <p:cNvSpPr/>
          <p:nvPr/>
        </p:nvSpPr>
        <p:spPr>
          <a:xfrm>
            <a:off x="2653027" y="4225970"/>
            <a:ext cx="1016154" cy="430887"/>
          </a:xfrm>
          <a:prstGeom prst="rect">
            <a:avLst/>
          </a:prstGeom>
        </p:spPr>
        <p:txBody>
          <a:bodyPr wrap="square">
            <a:spAutoFit/>
          </a:bodyPr>
          <a:lstStyle/>
          <a:p>
            <a:pPr algn="ctr"/>
            <a:r>
              <a:rPr lang="en-US" sz="1100" b="1">
                <a:solidFill>
                  <a:schemeClr val="tx2"/>
                </a:solidFill>
                <a:latin typeface="Metropolis" pitchFamily="2" charset="77"/>
              </a:rPr>
              <a:t>Uplink VLAN</a:t>
            </a:r>
            <a:endParaRPr lang="en-GB" sz="1100" b="1">
              <a:solidFill>
                <a:schemeClr val="tx2"/>
              </a:solidFill>
              <a:latin typeface="Metropolis" pitchFamily="2" charset="77"/>
            </a:endParaRPr>
          </a:p>
        </p:txBody>
      </p:sp>
      <p:sp>
        <p:nvSpPr>
          <p:cNvPr id="23" name="TextBox 22">
            <a:extLst>
              <a:ext uri="{FF2B5EF4-FFF2-40B4-BE49-F238E27FC236}">
                <a16:creationId xmlns:a16="http://schemas.microsoft.com/office/drawing/2014/main" id="{9E4139AB-1D3C-E247-9DA5-2031A6D43896}"/>
              </a:ext>
            </a:extLst>
          </p:cNvPr>
          <p:cNvSpPr txBox="1"/>
          <p:nvPr/>
        </p:nvSpPr>
        <p:spPr>
          <a:xfrm>
            <a:off x="1717842" y="3789457"/>
            <a:ext cx="144270" cy="184666"/>
          </a:xfrm>
          <a:prstGeom prst="rect">
            <a:avLst/>
          </a:prstGeom>
        </p:spPr>
        <p:txBody>
          <a:bodyPr wrap="none" lIns="0" tIns="0" rIns="0" bIns="0" rtlCol="0">
            <a:spAutoFit/>
          </a:bodyPr>
          <a:lstStyle/>
          <a:p>
            <a:pPr algn="l">
              <a:spcAft>
                <a:spcPts val="600"/>
              </a:spcAft>
            </a:pPr>
            <a:r>
              <a:rPr lang="en-GB" sz="1200">
                <a:solidFill>
                  <a:schemeClr val="tx2"/>
                </a:solidFill>
              </a:rPr>
              <a:t>1</a:t>
            </a:r>
            <a:r>
              <a:rPr lang="en-GB" sz="1200" baseline="30000">
                <a:solidFill>
                  <a:schemeClr val="tx2"/>
                </a:solidFill>
              </a:rPr>
              <a:t>st</a:t>
            </a:r>
            <a:endParaRPr lang="en-GB" sz="1200">
              <a:solidFill>
                <a:schemeClr val="tx2"/>
              </a:solidFill>
            </a:endParaRPr>
          </a:p>
        </p:txBody>
      </p:sp>
      <p:sp>
        <p:nvSpPr>
          <p:cNvPr id="249" name="TextBox 248">
            <a:extLst>
              <a:ext uri="{FF2B5EF4-FFF2-40B4-BE49-F238E27FC236}">
                <a16:creationId xmlns:a16="http://schemas.microsoft.com/office/drawing/2014/main" id="{5AE3819F-D6B0-3D4F-B5A0-370B2EE2CD2C}"/>
              </a:ext>
            </a:extLst>
          </p:cNvPr>
          <p:cNvSpPr txBox="1"/>
          <p:nvPr/>
        </p:nvSpPr>
        <p:spPr>
          <a:xfrm>
            <a:off x="1733765" y="2420954"/>
            <a:ext cx="280526" cy="184666"/>
          </a:xfrm>
          <a:prstGeom prst="rect">
            <a:avLst/>
          </a:prstGeom>
        </p:spPr>
        <p:txBody>
          <a:bodyPr wrap="none" lIns="0" tIns="0" rIns="0" bIns="0" rtlCol="0">
            <a:spAutoFit/>
          </a:bodyPr>
          <a:lstStyle/>
          <a:p>
            <a:pPr algn="l">
              <a:spcAft>
                <a:spcPts val="600"/>
              </a:spcAft>
            </a:pPr>
            <a:r>
              <a:rPr lang="en-GB" sz="1200">
                <a:solidFill>
                  <a:schemeClr val="tx2"/>
                </a:solidFill>
              </a:rPr>
              <a:t>2nd</a:t>
            </a:r>
          </a:p>
        </p:txBody>
      </p:sp>
      <p:sp>
        <p:nvSpPr>
          <p:cNvPr id="251" name="TextBox 250">
            <a:extLst>
              <a:ext uri="{FF2B5EF4-FFF2-40B4-BE49-F238E27FC236}">
                <a16:creationId xmlns:a16="http://schemas.microsoft.com/office/drawing/2014/main" id="{150F22CF-37AC-8045-B582-D732106BF190}"/>
              </a:ext>
            </a:extLst>
          </p:cNvPr>
          <p:cNvSpPr txBox="1"/>
          <p:nvPr/>
        </p:nvSpPr>
        <p:spPr>
          <a:xfrm>
            <a:off x="712192" y="2373500"/>
            <a:ext cx="246862" cy="184666"/>
          </a:xfrm>
          <a:prstGeom prst="rect">
            <a:avLst/>
          </a:prstGeom>
        </p:spPr>
        <p:txBody>
          <a:bodyPr wrap="none" lIns="0" tIns="0" rIns="0" bIns="0" rtlCol="0">
            <a:spAutoFit/>
          </a:bodyPr>
          <a:lstStyle/>
          <a:p>
            <a:pPr algn="l">
              <a:spcAft>
                <a:spcPts val="600"/>
              </a:spcAft>
            </a:pPr>
            <a:r>
              <a:rPr lang="en-GB" sz="1200">
                <a:solidFill>
                  <a:schemeClr val="tx2"/>
                </a:solidFill>
              </a:rPr>
              <a:t>3rd</a:t>
            </a:r>
          </a:p>
        </p:txBody>
      </p:sp>
      <p:sp>
        <p:nvSpPr>
          <p:cNvPr id="252" name="TextBox 251">
            <a:extLst>
              <a:ext uri="{FF2B5EF4-FFF2-40B4-BE49-F238E27FC236}">
                <a16:creationId xmlns:a16="http://schemas.microsoft.com/office/drawing/2014/main" id="{037E61EF-F53F-4643-BD5F-349D3A52B505}"/>
              </a:ext>
            </a:extLst>
          </p:cNvPr>
          <p:cNvSpPr txBox="1"/>
          <p:nvPr/>
        </p:nvSpPr>
        <p:spPr>
          <a:xfrm>
            <a:off x="813393" y="3711564"/>
            <a:ext cx="245260" cy="184666"/>
          </a:xfrm>
          <a:prstGeom prst="rect">
            <a:avLst/>
          </a:prstGeom>
        </p:spPr>
        <p:txBody>
          <a:bodyPr wrap="none" lIns="0" tIns="0" rIns="0" bIns="0" rtlCol="0">
            <a:spAutoFit/>
          </a:bodyPr>
          <a:lstStyle/>
          <a:p>
            <a:pPr algn="l">
              <a:spcAft>
                <a:spcPts val="600"/>
              </a:spcAft>
            </a:pPr>
            <a:r>
              <a:rPr lang="en-GB" sz="1200">
                <a:solidFill>
                  <a:schemeClr val="tx2"/>
                </a:solidFill>
              </a:rPr>
              <a:t>4th</a:t>
            </a:r>
          </a:p>
        </p:txBody>
      </p:sp>
      <p:sp>
        <p:nvSpPr>
          <p:cNvPr id="3" name="TextBox 2">
            <a:extLst>
              <a:ext uri="{FF2B5EF4-FFF2-40B4-BE49-F238E27FC236}">
                <a16:creationId xmlns:a16="http://schemas.microsoft.com/office/drawing/2014/main" id="{A6BA62F3-905E-DF42-8BCA-4BC0D9B8CC5F}"/>
              </a:ext>
            </a:extLst>
          </p:cNvPr>
          <p:cNvSpPr txBox="1"/>
          <p:nvPr/>
        </p:nvSpPr>
        <p:spPr>
          <a:xfrm>
            <a:off x="1768359" y="2253778"/>
            <a:ext cx="294953" cy="492443"/>
          </a:xfrm>
          <a:prstGeom prst="rect">
            <a:avLst/>
          </a:prstGeom>
        </p:spPr>
        <p:txBody>
          <a:bodyPr wrap="none" lIns="0" tIns="0" rIns="0" bIns="0" rtlCol="0">
            <a:spAutoFit/>
          </a:bodyPr>
          <a:lstStyle/>
          <a:p>
            <a:pPr algn="l">
              <a:spcAft>
                <a:spcPts val="600"/>
              </a:spcAft>
            </a:pPr>
            <a:r>
              <a:rPr lang="en-GB" sz="3200" b="1">
                <a:solidFill>
                  <a:srgbClr val="C00000"/>
                </a:solidFill>
              </a:rPr>
              <a:t>X</a:t>
            </a:r>
          </a:p>
        </p:txBody>
      </p:sp>
      <p:sp>
        <p:nvSpPr>
          <p:cNvPr id="243" name="Rectangle 242">
            <a:extLst>
              <a:ext uri="{FF2B5EF4-FFF2-40B4-BE49-F238E27FC236}">
                <a16:creationId xmlns:a16="http://schemas.microsoft.com/office/drawing/2014/main" id="{E88D85D0-3F1C-B549-BE0A-5749512A8027}"/>
              </a:ext>
            </a:extLst>
          </p:cNvPr>
          <p:cNvSpPr/>
          <p:nvPr/>
        </p:nvSpPr>
        <p:spPr>
          <a:xfrm>
            <a:off x="97339" y="4799729"/>
            <a:ext cx="2977643" cy="1015663"/>
          </a:xfrm>
          <a:prstGeom prst="rect">
            <a:avLst/>
          </a:prstGeom>
        </p:spPr>
        <p:txBody>
          <a:bodyPr wrap="square">
            <a:spAutoFit/>
          </a:bodyPr>
          <a:lstStyle/>
          <a:p>
            <a:pPr algn="just"/>
            <a:r>
              <a:rPr lang="en-US" sz="1200">
                <a:solidFill>
                  <a:schemeClr val="tx2"/>
                </a:solidFill>
              </a:rPr>
              <a:t>If 2</a:t>
            </a:r>
            <a:r>
              <a:rPr lang="en-US" sz="1200" baseline="30000">
                <a:solidFill>
                  <a:schemeClr val="tx2"/>
                </a:solidFill>
              </a:rPr>
              <a:t>nd</a:t>
            </a:r>
            <a:r>
              <a:rPr lang="en-US" sz="1200">
                <a:solidFill>
                  <a:schemeClr val="tx2"/>
                </a:solidFill>
              </a:rPr>
              <a:t> step is missed then in DLR will not ever get realized in Compute Cluster# 2 although VXLANs/Logical Switches will be exposed as Port Groups on the </a:t>
            </a:r>
            <a:r>
              <a:rPr lang="en-US" sz="1200" err="1">
                <a:solidFill>
                  <a:schemeClr val="tx2"/>
                </a:solidFill>
              </a:rPr>
              <a:t>vDS</a:t>
            </a:r>
            <a:endParaRPr lang="en-US" sz="1200">
              <a:solidFill>
                <a:schemeClr val="tx2"/>
              </a:solidFill>
            </a:endParaRPr>
          </a:p>
        </p:txBody>
      </p:sp>
    </p:spTree>
    <p:extLst>
      <p:ext uri="{BB962C8B-B14F-4D97-AF65-F5344CB8AC3E}">
        <p14:creationId xmlns:p14="http://schemas.microsoft.com/office/powerpoint/2010/main" val="235041086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2" presetClass="entr" presetSubtype="4" fill="hold" nodeType="clickEffect">
                                  <p:stCondLst>
                                    <p:cond delay="0"/>
                                  </p:stCondLst>
                                  <p:childTnLst>
                                    <p:set>
                                      <p:cBhvr>
                                        <p:cTn id="6" dur="1" fill="hold">
                                          <p:stCondLst>
                                            <p:cond delay="0"/>
                                          </p:stCondLst>
                                        </p:cTn>
                                        <p:tgtEl>
                                          <p:spTgt spid="312"/>
                                        </p:tgtEl>
                                        <p:attrNameLst>
                                          <p:attrName>style.visibility</p:attrName>
                                        </p:attrNameLst>
                                      </p:cBhvr>
                                      <p:to>
                                        <p:strVal val="visible"/>
                                      </p:to>
                                    </p:set>
                                    <p:anim calcmode="lin" valueType="num">
                                      <p:cBhvr additive="base">
                                        <p:cTn id="7" dur="500"/>
                                        <p:tgtEl>
                                          <p:spTgt spid="312"/>
                                        </p:tgtEl>
                                        <p:attrNameLst>
                                          <p:attrName>ppt_y</p:attrName>
                                        </p:attrNameLst>
                                      </p:cBhvr>
                                      <p:tavLst>
                                        <p:tav tm="0">
                                          <p:val>
                                            <p:strVal val="#ppt_y+#ppt_h*1.125000"/>
                                          </p:val>
                                        </p:tav>
                                        <p:tav tm="100000">
                                          <p:val>
                                            <p:strVal val="#ppt_y"/>
                                          </p:val>
                                        </p:tav>
                                      </p:tavLst>
                                    </p:anim>
                                    <p:animEffect transition="in" filter="wipe(up)">
                                      <p:cBhvr>
                                        <p:cTn id="8" dur="500"/>
                                        <p:tgtEl>
                                          <p:spTgt spid="312"/>
                                        </p:tgtEl>
                                      </p:cBhvr>
                                    </p:animEffect>
                                  </p:childTnLst>
                                </p:cTn>
                              </p:par>
                              <p:par>
                                <p:cTn id="9" presetID="12" presetClass="entr" presetSubtype="4" fill="hold" grpId="0" nodeType="withEffect">
                                  <p:stCondLst>
                                    <p:cond delay="0"/>
                                  </p:stCondLst>
                                  <p:childTnLst>
                                    <p:set>
                                      <p:cBhvr>
                                        <p:cTn id="10" dur="1" fill="hold">
                                          <p:stCondLst>
                                            <p:cond delay="0"/>
                                          </p:stCondLst>
                                        </p:cTn>
                                        <p:tgtEl>
                                          <p:spTgt spid="23"/>
                                        </p:tgtEl>
                                        <p:attrNameLst>
                                          <p:attrName>style.visibility</p:attrName>
                                        </p:attrNameLst>
                                      </p:cBhvr>
                                      <p:to>
                                        <p:strVal val="visible"/>
                                      </p:to>
                                    </p:set>
                                    <p:anim calcmode="lin" valueType="num">
                                      <p:cBhvr additive="base">
                                        <p:cTn id="11" dur="500"/>
                                        <p:tgtEl>
                                          <p:spTgt spid="23"/>
                                        </p:tgtEl>
                                        <p:attrNameLst>
                                          <p:attrName>ppt_y</p:attrName>
                                        </p:attrNameLst>
                                      </p:cBhvr>
                                      <p:tavLst>
                                        <p:tav tm="0">
                                          <p:val>
                                            <p:strVal val="#ppt_y+#ppt_h*1.125000"/>
                                          </p:val>
                                        </p:tav>
                                        <p:tav tm="100000">
                                          <p:val>
                                            <p:strVal val="#ppt_y"/>
                                          </p:val>
                                        </p:tav>
                                      </p:tavLst>
                                    </p:anim>
                                    <p:animEffect transition="in" filter="wipe(up)">
                                      <p:cBhvr>
                                        <p:cTn id="12" dur="500"/>
                                        <p:tgtEl>
                                          <p:spTgt spid="23"/>
                                        </p:tgtEl>
                                      </p:cBhvr>
                                    </p:animEffect>
                                  </p:childTnLst>
                                </p:cTn>
                              </p:par>
                            </p:childTnLst>
                          </p:cTn>
                        </p:par>
                      </p:childTnLst>
                    </p:cTn>
                  </p:par>
                  <p:par>
                    <p:cTn id="13" fill="hold">
                      <p:stCondLst>
                        <p:cond delay="indefinite"/>
                      </p:stCondLst>
                      <p:childTnLst>
                        <p:par>
                          <p:cTn id="14" fill="hold">
                            <p:stCondLst>
                              <p:cond delay="0"/>
                            </p:stCondLst>
                            <p:childTnLst>
                              <p:par>
                                <p:cTn id="15" presetID="12" presetClass="entr" presetSubtype="4" fill="hold" nodeType="clickEffect">
                                  <p:stCondLst>
                                    <p:cond delay="0"/>
                                  </p:stCondLst>
                                  <p:childTnLst>
                                    <p:set>
                                      <p:cBhvr>
                                        <p:cTn id="16" dur="1" fill="hold">
                                          <p:stCondLst>
                                            <p:cond delay="0"/>
                                          </p:stCondLst>
                                        </p:cTn>
                                        <p:tgtEl>
                                          <p:spTgt spid="302"/>
                                        </p:tgtEl>
                                        <p:attrNameLst>
                                          <p:attrName>style.visibility</p:attrName>
                                        </p:attrNameLst>
                                      </p:cBhvr>
                                      <p:to>
                                        <p:strVal val="visible"/>
                                      </p:to>
                                    </p:set>
                                    <p:anim calcmode="lin" valueType="num">
                                      <p:cBhvr additive="base">
                                        <p:cTn id="17" dur="500"/>
                                        <p:tgtEl>
                                          <p:spTgt spid="302"/>
                                        </p:tgtEl>
                                        <p:attrNameLst>
                                          <p:attrName>ppt_y</p:attrName>
                                        </p:attrNameLst>
                                      </p:cBhvr>
                                      <p:tavLst>
                                        <p:tav tm="0">
                                          <p:val>
                                            <p:strVal val="#ppt_y+#ppt_h*1.125000"/>
                                          </p:val>
                                        </p:tav>
                                        <p:tav tm="100000">
                                          <p:val>
                                            <p:strVal val="#ppt_y"/>
                                          </p:val>
                                        </p:tav>
                                      </p:tavLst>
                                    </p:anim>
                                    <p:animEffect transition="in" filter="wipe(up)">
                                      <p:cBhvr>
                                        <p:cTn id="18" dur="500"/>
                                        <p:tgtEl>
                                          <p:spTgt spid="302"/>
                                        </p:tgtEl>
                                      </p:cBhvr>
                                    </p:animEffect>
                                  </p:childTnLst>
                                </p:cTn>
                              </p:par>
                              <p:par>
                                <p:cTn id="19" presetID="12" presetClass="entr" presetSubtype="4" fill="hold" grpId="0" nodeType="withEffect">
                                  <p:stCondLst>
                                    <p:cond delay="0"/>
                                  </p:stCondLst>
                                  <p:childTnLst>
                                    <p:set>
                                      <p:cBhvr>
                                        <p:cTn id="20" dur="1" fill="hold">
                                          <p:stCondLst>
                                            <p:cond delay="0"/>
                                          </p:stCondLst>
                                        </p:cTn>
                                        <p:tgtEl>
                                          <p:spTgt spid="249"/>
                                        </p:tgtEl>
                                        <p:attrNameLst>
                                          <p:attrName>style.visibility</p:attrName>
                                        </p:attrNameLst>
                                      </p:cBhvr>
                                      <p:to>
                                        <p:strVal val="visible"/>
                                      </p:to>
                                    </p:set>
                                    <p:anim calcmode="lin" valueType="num">
                                      <p:cBhvr additive="base">
                                        <p:cTn id="21" dur="500"/>
                                        <p:tgtEl>
                                          <p:spTgt spid="249"/>
                                        </p:tgtEl>
                                        <p:attrNameLst>
                                          <p:attrName>ppt_y</p:attrName>
                                        </p:attrNameLst>
                                      </p:cBhvr>
                                      <p:tavLst>
                                        <p:tav tm="0">
                                          <p:val>
                                            <p:strVal val="#ppt_y+#ppt_h*1.125000"/>
                                          </p:val>
                                        </p:tav>
                                        <p:tav tm="100000">
                                          <p:val>
                                            <p:strVal val="#ppt_y"/>
                                          </p:val>
                                        </p:tav>
                                      </p:tavLst>
                                    </p:anim>
                                    <p:animEffect transition="in" filter="wipe(up)">
                                      <p:cBhvr>
                                        <p:cTn id="22" dur="500"/>
                                        <p:tgtEl>
                                          <p:spTgt spid="249"/>
                                        </p:tgtEl>
                                      </p:cBhvr>
                                    </p:animEffect>
                                  </p:childTnLst>
                                </p:cTn>
                              </p:par>
                            </p:childTnLst>
                          </p:cTn>
                        </p:par>
                      </p:childTnLst>
                    </p:cTn>
                  </p:par>
                  <p:par>
                    <p:cTn id="23" fill="hold">
                      <p:stCondLst>
                        <p:cond delay="indefinite"/>
                      </p:stCondLst>
                      <p:childTnLst>
                        <p:par>
                          <p:cTn id="24" fill="hold">
                            <p:stCondLst>
                              <p:cond delay="0"/>
                            </p:stCondLst>
                            <p:childTnLst>
                              <p:par>
                                <p:cTn id="25" presetID="12" presetClass="entr" presetSubtype="4" fill="hold" nodeType="clickEffect">
                                  <p:stCondLst>
                                    <p:cond delay="0"/>
                                  </p:stCondLst>
                                  <p:childTnLst>
                                    <p:set>
                                      <p:cBhvr>
                                        <p:cTn id="26" dur="1" fill="hold">
                                          <p:stCondLst>
                                            <p:cond delay="0"/>
                                          </p:stCondLst>
                                        </p:cTn>
                                        <p:tgtEl>
                                          <p:spTgt spid="305"/>
                                        </p:tgtEl>
                                        <p:attrNameLst>
                                          <p:attrName>style.visibility</p:attrName>
                                        </p:attrNameLst>
                                      </p:cBhvr>
                                      <p:to>
                                        <p:strVal val="visible"/>
                                      </p:to>
                                    </p:set>
                                    <p:anim calcmode="lin" valueType="num">
                                      <p:cBhvr additive="base">
                                        <p:cTn id="27" dur="500"/>
                                        <p:tgtEl>
                                          <p:spTgt spid="305"/>
                                        </p:tgtEl>
                                        <p:attrNameLst>
                                          <p:attrName>ppt_y</p:attrName>
                                        </p:attrNameLst>
                                      </p:cBhvr>
                                      <p:tavLst>
                                        <p:tav tm="0">
                                          <p:val>
                                            <p:strVal val="#ppt_y+#ppt_h*1.125000"/>
                                          </p:val>
                                        </p:tav>
                                        <p:tav tm="100000">
                                          <p:val>
                                            <p:strVal val="#ppt_y"/>
                                          </p:val>
                                        </p:tav>
                                      </p:tavLst>
                                    </p:anim>
                                    <p:animEffect transition="in" filter="wipe(up)">
                                      <p:cBhvr>
                                        <p:cTn id="28" dur="500"/>
                                        <p:tgtEl>
                                          <p:spTgt spid="305"/>
                                        </p:tgtEl>
                                      </p:cBhvr>
                                    </p:animEffect>
                                  </p:childTnLst>
                                </p:cTn>
                              </p:par>
                              <p:par>
                                <p:cTn id="29" presetID="12" presetClass="entr" presetSubtype="4" fill="hold" grpId="0" nodeType="withEffect">
                                  <p:stCondLst>
                                    <p:cond delay="0"/>
                                  </p:stCondLst>
                                  <p:childTnLst>
                                    <p:set>
                                      <p:cBhvr>
                                        <p:cTn id="30" dur="1" fill="hold">
                                          <p:stCondLst>
                                            <p:cond delay="0"/>
                                          </p:stCondLst>
                                        </p:cTn>
                                        <p:tgtEl>
                                          <p:spTgt spid="251"/>
                                        </p:tgtEl>
                                        <p:attrNameLst>
                                          <p:attrName>style.visibility</p:attrName>
                                        </p:attrNameLst>
                                      </p:cBhvr>
                                      <p:to>
                                        <p:strVal val="visible"/>
                                      </p:to>
                                    </p:set>
                                    <p:anim calcmode="lin" valueType="num">
                                      <p:cBhvr additive="base">
                                        <p:cTn id="31" dur="500"/>
                                        <p:tgtEl>
                                          <p:spTgt spid="251"/>
                                        </p:tgtEl>
                                        <p:attrNameLst>
                                          <p:attrName>ppt_y</p:attrName>
                                        </p:attrNameLst>
                                      </p:cBhvr>
                                      <p:tavLst>
                                        <p:tav tm="0">
                                          <p:val>
                                            <p:strVal val="#ppt_y+#ppt_h*1.125000"/>
                                          </p:val>
                                        </p:tav>
                                        <p:tav tm="100000">
                                          <p:val>
                                            <p:strVal val="#ppt_y"/>
                                          </p:val>
                                        </p:tav>
                                      </p:tavLst>
                                    </p:anim>
                                    <p:animEffect transition="in" filter="wipe(up)">
                                      <p:cBhvr>
                                        <p:cTn id="32" dur="500"/>
                                        <p:tgtEl>
                                          <p:spTgt spid="251"/>
                                        </p:tgtEl>
                                      </p:cBhvr>
                                    </p:animEffect>
                                  </p:childTnLst>
                                </p:cTn>
                              </p:par>
                            </p:childTnLst>
                          </p:cTn>
                        </p:par>
                      </p:childTnLst>
                    </p:cTn>
                  </p:par>
                  <p:par>
                    <p:cTn id="33" fill="hold">
                      <p:stCondLst>
                        <p:cond delay="indefinite"/>
                      </p:stCondLst>
                      <p:childTnLst>
                        <p:par>
                          <p:cTn id="34" fill="hold">
                            <p:stCondLst>
                              <p:cond delay="0"/>
                            </p:stCondLst>
                            <p:childTnLst>
                              <p:par>
                                <p:cTn id="35" presetID="12" presetClass="entr" presetSubtype="4" fill="hold" nodeType="clickEffect">
                                  <p:stCondLst>
                                    <p:cond delay="0"/>
                                  </p:stCondLst>
                                  <p:childTnLst>
                                    <p:set>
                                      <p:cBhvr>
                                        <p:cTn id="36" dur="1" fill="hold">
                                          <p:stCondLst>
                                            <p:cond delay="0"/>
                                          </p:stCondLst>
                                        </p:cTn>
                                        <p:tgtEl>
                                          <p:spTgt spid="310"/>
                                        </p:tgtEl>
                                        <p:attrNameLst>
                                          <p:attrName>style.visibility</p:attrName>
                                        </p:attrNameLst>
                                      </p:cBhvr>
                                      <p:to>
                                        <p:strVal val="visible"/>
                                      </p:to>
                                    </p:set>
                                    <p:anim calcmode="lin" valueType="num">
                                      <p:cBhvr additive="base">
                                        <p:cTn id="37" dur="500"/>
                                        <p:tgtEl>
                                          <p:spTgt spid="310"/>
                                        </p:tgtEl>
                                        <p:attrNameLst>
                                          <p:attrName>ppt_y</p:attrName>
                                        </p:attrNameLst>
                                      </p:cBhvr>
                                      <p:tavLst>
                                        <p:tav tm="0">
                                          <p:val>
                                            <p:strVal val="#ppt_y+#ppt_h*1.125000"/>
                                          </p:val>
                                        </p:tav>
                                        <p:tav tm="100000">
                                          <p:val>
                                            <p:strVal val="#ppt_y"/>
                                          </p:val>
                                        </p:tav>
                                      </p:tavLst>
                                    </p:anim>
                                    <p:animEffect transition="in" filter="wipe(up)">
                                      <p:cBhvr>
                                        <p:cTn id="38" dur="500"/>
                                        <p:tgtEl>
                                          <p:spTgt spid="310"/>
                                        </p:tgtEl>
                                      </p:cBhvr>
                                    </p:animEffect>
                                  </p:childTnLst>
                                </p:cTn>
                              </p:par>
                              <p:par>
                                <p:cTn id="39" presetID="12" presetClass="entr" presetSubtype="4" fill="hold" grpId="0" nodeType="withEffect">
                                  <p:stCondLst>
                                    <p:cond delay="0"/>
                                  </p:stCondLst>
                                  <p:childTnLst>
                                    <p:set>
                                      <p:cBhvr>
                                        <p:cTn id="40" dur="1" fill="hold">
                                          <p:stCondLst>
                                            <p:cond delay="0"/>
                                          </p:stCondLst>
                                        </p:cTn>
                                        <p:tgtEl>
                                          <p:spTgt spid="252"/>
                                        </p:tgtEl>
                                        <p:attrNameLst>
                                          <p:attrName>style.visibility</p:attrName>
                                        </p:attrNameLst>
                                      </p:cBhvr>
                                      <p:to>
                                        <p:strVal val="visible"/>
                                      </p:to>
                                    </p:set>
                                    <p:anim calcmode="lin" valueType="num">
                                      <p:cBhvr additive="base">
                                        <p:cTn id="41" dur="500"/>
                                        <p:tgtEl>
                                          <p:spTgt spid="252"/>
                                        </p:tgtEl>
                                        <p:attrNameLst>
                                          <p:attrName>ppt_y</p:attrName>
                                        </p:attrNameLst>
                                      </p:cBhvr>
                                      <p:tavLst>
                                        <p:tav tm="0">
                                          <p:val>
                                            <p:strVal val="#ppt_y+#ppt_h*1.125000"/>
                                          </p:val>
                                        </p:tav>
                                        <p:tav tm="100000">
                                          <p:val>
                                            <p:strVal val="#ppt_y"/>
                                          </p:val>
                                        </p:tav>
                                      </p:tavLst>
                                    </p:anim>
                                    <p:animEffect transition="in" filter="wipe(up)">
                                      <p:cBhvr>
                                        <p:cTn id="42" dur="500"/>
                                        <p:tgtEl>
                                          <p:spTgt spid="252"/>
                                        </p:tgtEl>
                                      </p:cBhvr>
                                    </p:animEffect>
                                  </p:childTnLst>
                                </p:cTn>
                              </p:par>
                            </p:childTnLst>
                          </p:cTn>
                        </p:par>
                      </p:childTnLst>
                    </p:cTn>
                  </p:par>
                  <p:par>
                    <p:cTn id="43" fill="hold">
                      <p:stCondLst>
                        <p:cond delay="indefinite"/>
                      </p:stCondLst>
                      <p:childTnLst>
                        <p:par>
                          <p:cTn id="44" fill="hold">
                            <p:stCondLst>
                              <p:cond delay="0"/>
                            </p:stCondLst>
                            <p:childTnLst>
                              <p:par>
                                <p:cTn id="45" presetID="0" presetClass="path" presetSubtype="0" accel="50000" decel="50000" fill="hold" grpId="0" nodeType="clickEffect">
                                  <p:stCondLst>
                                    <p:cond delay="0"/>
                                  </p:stCondLst>
                                  <p:childTnLst>
                                    <p:animMotion origin="layout" path="M 0.12852 0.00162 L -0.21054 0.00162 " pathEditMode="relative" rAng="0" ptsTypes="AA">
                                      <p:cBhvr>
                                        <p:cTn id="46" dur="2000" fill="hold"/>
                                        <p:tgtEl>
                                          <p:spTgt spid="89"/>
                                        </p:tgtEl>
                                        <p:attrNameLst>
                                          <p:attrName>ppt_x</p:attrName>
                                          <p:attrName>ppt_y</p:attrName>
                                        </p:attrNameLst>
                                      </p:cBhvr>
                                      <p:rCtr x="-16953" y="0"/>
                                    </p:animMotion>
                                  </p:childTnLst>
                                </p:cTn>
                              </p:par>
                              <p:par>
                                <p:cTn id="47" presetID="0" presetClass="path" presetSubtype="0" accel="50000" decel="50000" fill="hold" grpId="0" nodeType="withEffect">
                                  <p:stCondLst>
                                    <p:cond delay="0"/>
                                  </p:stCondLst>
                                  <p:childTnLst>
                                    <p:animMotion origin="layout" path="M 1.66667E-6 -2.59259E-6 L -0.11276 0.02963 " pathEditMode="relative" rAng="0" ptsTypes="AA">
                                      <p:cBhvr>
                                        <p:cTn id="48" dur="2000" fill="hold"/>
                                        <p:tgtEl>
                                          <p:spTgt spid="87"/>
                                        </p:tgtEl>
                                        <p:attrNameLst>
                                          <p:attrName>ppt_x</p:attrName>
                                          <p:attrName>ppt_y</p:attrName>
                                        </p:attrNameLst>
                                      </p:cBhvr>
                                      <p:rCtr x="-5638" y="1481"/>
                                    </p:animMotion>
                                  </p:childTnLst>
                                </p:cTn>
                              </p:par>
                              <p:par>
                                <p:cTn id="49" presetID="53" presetClass="entr" presetSubtype="16" fill="hold" grpId="0" nodeType="withEffect">
                                  <p:stCondLst>
                                    <p:cond delay="0"/>
                                  </p:stCondLst>
                                  <p:childTnLst>
                                    <p:set>
                                      <p:cBhvr>
                                        <p:cTn id="50" dur="1" fill="hold">
                                          <p:stCondLst>
                                            <p:cond delay="0"/>
                                          </p:stCondLst>
                                        </p:cTn>
                                        <p:tgtEl>
                                          <p:spTgt spid="3"/>
                                        </p:tgtEl>
                                        <p:attrNameLst>
                                          <p:attrName>style.visibility</p:attrName>
                                        </p:attrNameLst>
                                      </p:cBhvr>
                                      <p:to>
                                        <p:strVal val="visible"/>
                                      </p:to>
                                    </p:set>
                                    <p:anim calcmode="lin" valueType="num">
                                      <p:cBhvr>
                                        <p:cTn id="51" dur="500" fill="hold"/>
                                        <p:tgtEl>
                                          <p:spTgt spid="3"/>
                                        </p:tgtEl>
                                        <p:attrNameLst>
                                          <p:attrName>ppt_w</p:attrName>
                                        </p:attrNameLst>
                                      </p:cBhvr>
                                      <p:tavLst>
                                        <p:tav tm="0">
                                          <p:val>
                                            <p:fltVal val="0"/>
                                          </p:val>
                                        </p:tav>
                                        <p:tav tm="100000">
                                          <p:val>
                                            <p:strVal val="#ppt_w"/>
                                          </p:val>
                                        </p:tav>
                                      </p:tavLst>
                                    </p:anim>
                                    <p:anim calcmode="lin" valueType="num">
                                      <p:cBhvr>
                                        <p:cTn id="52" dur="500" fill="hold"/>
                                        <p:tgtEl>
                                          <p:spTgt spid="3"/>
                                        </p:tgtEl>
                                        <p:attrNameLst>
                                          <p:attrName>ppt_h</p:attrName>
                                        </p:attrNameLst>
                                      </p:cBhvr>
                                      <p:tavLst>
                                        <p:tav tm="0">
                                          <p:val>
                                            <p:fltVal val="0"/>
                                          </p:val>
                                        </p:tav>
                                        <p:tav tm="100000">
                                          <p:val>
                                            <p:strVal val="#ppt_h"/>
                                          </p:val>
                                        </p:tav>
                                      </p:tavLst>
                                    </p:anim>
                                    <p:animEffect transition="in" filter="fade">
                                      <p:cBhvr>
                                        <p:cTn id="53" dur="500"/>
                                        <p:tgtEl>
                                          <p:spTgt spid="3"/>
                                        </p:tgtEl>
                                      </p:cBhvr>
                                    </p:animEffect>
                                  </p:childTnLst>
                                </p:cTn>
                              </p:par>
                            </p:childTnLst>
                          </p:cTn>
                        </p:par>
                      </p:childTnLst>
                    </p:cTn>
                  </p:par>
                  <p:par>
                    <p:cTn id="54" fill="hold">
                      <p:stCondLst>
                        <p:cond delay="indefinite"/>
                      </p:stCondLst>
                      <p:childTnLst>
                        <p:par>
                          <p:cTn id="55" fill="hold">
                            <p:stCondLst>
                              <p:cond delay="0"/>
                            </p:stCondLst>
                            <p:childTnLst>
                              <p:par>
                                <p:cTn id="56" presetID="9" presetClass="exit" presetSubtype="0" fill="hold" nodeType="clickEffect">
                                  <p:stCondLst>
                                    <p:cond delay="0"/>
                                  </p:stCondLst>
                                  <p:childTnLst>
                                    <p:animEffect transition="out" filter="dissolve">
                                      <p:cBhvr>
                                        <p:cTn id="57" dur="500"/>
                                        <p:tgtEl>
                                          <p:spTgt spid="139"/>
                                        </p:tgtEl>
                                      </p:cBhvr>
                                    </p:animEffect>
                                    <p:set>
                                      <p:cBhvr>
                                        <p:cTn id="58" dur="1" fill="hold">
                                          <p:stCondLst>
                                            <p:cond delay="499"/>
                                          </p:stCondLst>
                                        </p:cTn>
                                        <p:tgtEl>
                                          <p:spTgt spid="139"/>
                                        </p:tgtEl>
                                        <p:attrNameLst>
                                          <p:attrName>style.visibility</p:attrName>
                                        </p:attrNameLst>
                                      </p:cBhvr>
                                      <p:to>
                                        <p:strVal val="hidden"/>
                                      </p:to>
                                    </p:set>
                                  </p:childTnLst>
                                </p:cTn>
                              </p:par>
                              <p:par>
                                <p:cTn id="59" presetID="9" presetClass="exit" presetSubtype="0" fill="hold" nodeType="withEffect">
                                  <p:stCondLst>
                                    <p:cond delay="0"/>
                                  </p:stCondLst>
                                  <p:childTnLst>
                                    <p:animEffect transition="out" filter="dissolve">
                                      <p:cBhvr>
                                        <p:cTn id="60" dur="500"/>
                                        <p:tgtEl>
                                          <p:spTgt spid="148"/>
                                        </p:tgtEl>
                                      </p:cBhvr>
                                    </p:animEffect>
                                    <p:set>
                                      <p:cBhvr>
                                        <p:cTn id="61" dur="1" fill="hold">
                                          <p:stCondLst>
                                            <p:cond delay="499"/>
                                          </p:stCondLst>
                                        </p:cTn>
                                        <p:tgtEl>
                                          <p:spTgt spid="148"/>
                                        </p:tgtEl>
                                        <p:attrNameLst>
                                          <p:attrName>style.visibility</p:attrName>
                                        </p:attrNameLst>
                                      </p:cBhvr>
                                      <p:to>
                                        <p:strVal val="hidden"/>
                                      </p:to>
                                    </p:set>
                                  </p:childTnLst>
                                </p:cTn>
                              </p:par>
                              <p:par>
                                <p:cTn id="62" presetID="9" presetClass="exit" presetSubtype="0" fill="hold" grpId="0" nodeType="withEffect">
                                  <p:stCondLst>
                                    <p:cond delay="0"/>
                                  </p:stCondLst>
                                  <p:childTnLst>
                                    <p:animEffect transition="out" filter="dissolve">
                                      <p:cBhvr>
                                        <p:cTn id="63" dur="500"/>
                                        <p:tgtEl>
                                          <p:spTgt spid="259"/>
                                        </p:tgtEl>
                                      </p:cBhvr>
                                    </p:animEffect>
                                    <p:set>
                                      <p:cBhvr>
                                        <p:cTn id="64" dur="1" fill="hold">
                                          <p:stCondLst>
                                            <p:cond delay="499"/>
                                          </p:stCondLst>
                                        </p:cTn>
                                        <p:tgtEl>
                                          <p:spTgt spid="259"/>
                                        </p:tgtEl>
                                        <p:attrNameLst>
                                          <p:attrName>style.visibility</p:attrName>
                                        </p:attrNameLst>
                                      </p:cBhvr>
                                      <p:to>
                                        <p:strVal val="hidden"/>
                                      </p:to>
                                    </p:set>
                                  </p:childTnLst>
                                </p:cTn>
                              </p:par>
                              <p:par>
                                <p:cTn id="65" presetID="9" presetClass="exit" presetSubtype="0" fill="hold" grpId="0" nodeType="withEffect">
                                  <p:stCondLst>
                                    <p:cond delay="0"/>
                                  </p:stCondLst>
                                  <p:childTnLst>
                                    <p:animEffect transition="out" filter="dissolve">
                                      <p:cBhvr>
                                        <p:cTn id="66" dur="500"/>
                                        <p:tgtEl>
                                          <p:spTgt spid="260"/>
                                        </p:tgtEl>
                                      </p:cBhvr>
                                    </p:animEffect>
                                    <p:set>
                                      <p:cBhvr>
                                        <p:cTn id="67" dur="1" fill="hold">
                                          <p:stCondLst>
                                            <p:cond delay="499"/>
                                          </p:stCondLst>
                                        </p:cTn>
                                        <p:tgtEl>
                                          <p:spTgt spid="260"/>
                                        </p:tgtEl>
                                        <p:attrNameLst>
                                          <p:attrName>style.visibility</p:attrName>
                                        </p:attrNameLst>
                                      </p:cBhvr>
                                      <p:to>
                                        <p:strVal val="hidden"/>
                                      </p:to>
                                    </p:set>
                                  </p:childTnLst>
                                </p:cTn>
                              </p:par>
                              <p:par>
                                <p:cTn id="68" presetID="55" presetClass="entr" presetSubtype="0" fill="hold" grpId="0" nodeType="withEffect">
                                  <p:stCondLst>
                                    <p:cond delay="0"/>
                                  </p:stCondLst>
                                  <p:childTnLst>
                                    <p:set>
                                      <p:cBhvr>
                                        <p:cTn id="69" dur="1" fill="hold">
                                          <p:stCondLst>
                                            <p:cond delay="0"/>
                                          </p:stCondLst>
                                        </p:cTn>
                                        <p:tgtEl>
                                          <p:spTgt spid="322"/>
                                        </p:tgtEl>
                                        <p:attrNameLst>
                                          <p:attrName>style.visibility</p:attrName>
                                        </p:attrNameLst>
                                      </p:cBhvr>
                                      <p:to>
                                        <p:strVal val="visible"/>
                                      </p:to>
                                    </p:set>
                                    <p:anim calcmode="lin" valueType="num">
                                      <p:cBhvr>
                                        <p:cTn id="70" dur="1000" fill="hold"/>
                                        <p:tgtEl>
                                          <p:spTgt spid="322"/>
                                        </p:tgtEl>
                                        <p:attrNameLst>
                                          <p:attrName>ppt_w</p:attrName>
                                        </p:attrNameLst>
                                      </p:cBhvr>
                                      <p:tavLst>
                                        <p:tav tm="0">
                                          <p:val>
                                            <p:strVal val="#ppt_w*0.70"/>
                                          </p:val>
                                        </p:tav>
                                        <p:tav tm="100000">
                                          <p:val>
                                            <p:strVal val="#ppt_w"/>
                                          </p:val>
                                        </p:tav>
                                      </p:tavLst>
                                    </p:anim>
                                    <p:anim calcmode="lin" valueType="num">
                                      <p:cBhvr>
                                        <p:cTn id="71" dur="1000" fill="hold"/>
                                        <p:tgtEl>
                                          <p:spTgt spid="322"/>
                                        </p:tgtEl>
                                        <p:attrNameLst>
                                          <p:attrName>ppt_h</p:attrName>
                                        </p:attrNameLst>
                                      </p:cBhvr>
                                      <p:tavLst>
                                        <p:tav tm="0">
                                          <p:val>
                                            <p:strVal val="#ppt_h"/>
                                          </p:val>
                                        </p:tav>
                                        <p:tav tm="100000">
                                          <p:val>
                                            <p:strVal val="#ppt_h"/>
                                          </p:val>
                                        </p:tav>
                                      </p:tavLst>
                                    </p:anim>
                                    <p:animEffect transition="in" filter="fade">
                                      <p:cBhvr>
                                        <p:cTn id="72" dur="1000"/>
                                        <p:tgtEl>
                                          <p:spTgt spid="322"/>
                                        </p:tgtEl>
                                      </p:cBhvr>
                                    </p:animEffect>
                                  </p:childTnLst>
                                </p:cTn>
                              </p:par>
                              <p:par>
                                <p:cTn id="73" presetID="2" presetClass="entr" presetSubtype="4" fill="hold" grpId="0" nodeType="withEffect">
                                  <p:stCondLst>
                                    <p:cond delay="0"/>
                                  </p:stCondLst>
                                  <p:childTnLst>
                                    <p:set>
                                      <p:cBhvr>
                                        <p:cTn id="74" dur="1" fill="hold">
                                          <p:stCondLst>
                                            <p:cond delay="0"/>
                                          </p:stCondLst>
                                        </p:cTn>
                                        <p:tgtEl>
                                          <p:spTgt spid="243"/>
                                        </p:tgtEl>
                                        <p:attrNameLst>
                                          <p:attrName>style.visibility</p:attrName>
                                        </p:attrNameLst>
                                      </p:cBhvr>
                                      <p:to>
                                        <p:strVal val="visible"/>
                                      </p:to>
                                    </p:set>
                                    <p:anim calcmode="lin" valueType="num">
                                      <p:cBhvr additive="base">
                                        <p:cTn id="75" dur="500" fill="hold"/>
                                        <p:tgtEl>
                                          <p:spTgt spid="243"/>
                                        </p:tgtEl>
                                        <p:attrNameLst>
                                          <p:attrName>ppt_x</p:attrName>
                                        </p:attrNameLst>
                                      </p:cBhvr>
                                      <p:tavLst>
                                        <p:tav tm="0">
                                          <p:val>
                                            <p:strVal val="#ppt_x"/>
                                          </p:val>
                                        </p:tav>
                                        <p:tav tm="100000">
                                          <p:val>
                                            <p:strVal val="#ppt_x"/>
                                          </p:val>
                                        </p:tav>
                                      </p:tavLst>
                                    </p:anim>
                                    <p:anim calcmode="lin" valueType="num">
                                      <p:cBhvr additive="base">
                                        <p:cTn id="76" dur="500" fill="hold"/>
                                        <p:tgtEl>
                                          <p:spTgt spid="24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7" grpId="0"/>
      <p:bldP spid="89" grpId="0" animBg="1"/>
      <p:bldP spid="259" grpId="0"/>
      <p:bldP spid="260" grpId="0"/>
      <p:bldP spid="322" grpId="0"/>
      <p:bldP spid="23" grpId="0"/>
      <p:bldP spid="249" grpId="0"/>
      <p:bldP spid="251" grpId="0"/>
      <p:bldP spid="252" grpId="0"/>
      <p:bldP spid="3" grpId="0"/>
      <p:bldP spid="243" grpId="0"/>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a:extLst>
              <a:ext uri="{FF2B5EF4-FFF2-40B4-BE49-F238E27FC236}">
                <a16:creationId xmlns:a16="http://schemas.microsoft.com/office/drawing/2014/main" id="{5BD4C8FD-5529-41E6-8795-5A38B0AD3B57}"/>
              </a:ext>
            </a:extLst>
          </p:cNvPr>
          <p:cNvSpPr>
            <a:spLocks noGrp="1"/>
          </p:cNvSpPr>
          <p:nvPr>
            <p:ph type="title"/>
          </p:nvPr>
        </p:nvSpPr>
        <p:spPr>
          <a:xfrm>
            <a:off x="324129" y="426129"/>
            <a:ext cx="7683464" cy="384048"/>
          </a:xfrm>
        </p:spPr>
        <p:txBody>
          <a:bodyPr/>
          <a:lstStyle/>
          <a:p>
            <a:r>
              <a:rPr lang="en-US"/>
              <a:t>ESX Connectivity #1</a:t>
            </a:r>
          </a:p>
        </p:txBody>
      </p:sp>
      <p:sp>
        <p:nvSpPr>
          <p:cNvPr id="23" name="Rectangle 22">
            <a:extLst>
              <a:ext uri="{FF2B5EF4-FFF2-40B4-BE49-F238E27FC236}">
                <a16:creationId xmlns:a16="http://schemas.microsoft.com/office/drawing/2014/main" id="{70068923-1CC3-7C4E-85A5-FA35C66A60BF}"/>
              </a:ext>
            </a:extLst>
          </p:cNvPr>
          <p:cNvSpPr/>
          <p:nvPr/>
        </p:nvSpPr>
        <p:spPr>
          <a:xfrm>
            <a:off x="190501" y="1521891"/>
            <a:ext cx="11794236" cy="2463017"/>
          </a:xfrm>
          <a:prstGeom prst="rect">
            <a:avLst/>
          </a:prstGeom>
          <a:solidFill>
            <a:schemeClr val="bg1">
              <a:lumMod val="85000"/>
            </a:schemeClr>
          </a:solidFill>
          <a:ln w="28575">
            <a:noFill/>
            <a:prstDash val="dash"/>
          </a:ln>
          <a:effectLst/>
        </p:spPr>
        <p:style>
          <a:lnRef idx="1">
            <a:schemeClr val="accent3"/>
          </a:lnRef>
          <a:fillRef idx="3">
            <a:schemeClr val="accent3"/>
          </a:fillRef>
          <a:effectRef idx="2">
            <a:schemeClr val="accent3"/>
          </a:effectRef>
          <a:fontRef idx="minor">
            <a:schemeClr val="lt1"/>
          </a:fontRef>
        </p:style>
        <p:txBody>
          <a:bodyPr lIns="0" tIns="0" rIns="0" bIns="118841" rtlCol="0" anchor="b" anchorCtr="0"/>
          <a:lstStyle/>
          <a:p>
            <a:pPr algn="ctr"/>
            <a:endParaRPr lang="en-US" sz="1600" b="1">
              <a:solidFill>
                <a:srgbClr val="717074"/>
              </a:solidFill>
              <a:latin typeface="Metropolis"/>
              <a:ea typeface="Gotham Rounded Book" charset="0"/>
              <a:cs typeface="Gotham Rounded Book" charset="0"/>
            </a:endParaRPr>
          </a:p>
        </p:txBody>
      </p:sp>
      <p:grpSp>
        <p:nvGrpSpPr>
          <p:cNvPr id="24" name="Group 23">
            <a:extLst>
              <a:ext uri="{FF2B5EF4-FFF2-40B4-BE49-F238E27FC236}">
                <a16:creationId xmlns:a16="http://schemas.microsoft.com/office/drawing/2014/main" id="{F233AA0B-66E5-6D46-AD4B-025528AA8299}"/>
              </a:ext>
            </a:extLst>
          </p:cNvPr>
          <p:cNvGrpSpPr/>
          <p:nvPr/>
        </p:nvGrpSpPr>
        <p:grpSpPr>
          <a:xfrm>
            <a:off x="5313103" y="1007763"/>
            <a:ext cx="396412" cy="396570"/>
            <a:chOff x="2159140" y="7009631"/>
            <a:chExt cx="4501800" cy="4503600"/>
          </a:xfrm>
          <a:solidFill>
            <a:schemeClr val="tx1"/>
          </a:solidFill>
        </p:grpSpPr>
        <p:sp>
          <p:nvSpPr>
            <p:cNvPr id="63" name="Freeform: Shape 6">
              <a:extLst>
                <a:ext uri="{FF2B5EF4-FFF2-40B4-BE49-F238E27FC236}">
                  <a16:creationId xmlns:a16="http://schemas.microsoft.com/office/drawing/2014/main" id="{D6D6B425-DD02-BE40-84BA-C0C6CB77D3A8}"/>
                </a:ext>
              </a:extLst>
            </p:cNvPr>
            <p:cNvSpPr/>
            <p:nvPr/>
          </p:nvSpPr>
          <p:spPr>
            <a:xfrm>
              <a:off x="2159140" y="7009631"/>
              <a:ext cx="4501800" cy="4503600"/>
            </a:xfrm>
            <a:custGeom>
              <a:avLst/>
              <a:gdLst/>
              <a:ahLst/>
              <a:cxnLst>
                <a:cxn ang="3cd4">
                  <a:pos x="hc" y="t"/>
                </a:cxn>
                <a:cxn ang="cd2">
                  <a:pos x="l" y="vc"/>
                </a:cxn>
                <a:cxn ang="cd4">
                  <a:pos x="hc" y="b"/>
                </a:cxn>
                <a:cxn ang="0">
                  <a:pos x="r" y="vc"/>
                </a:cxn>
              </a:cxnLst>
              <a:rect l="l" t="t" r="r" b="b"/>
              <a:pathLst>
                <a:path w="12506" h="12511">
                  <a:moveTo>
                    <a:pt x="11985" y="521"/>
                  </a:moveTo>
                  <a:lnTo>
                    <a:pt x="11985" y="11990"/>
                  </a:lnTo>
                  <a:lnTo>
                    <a:pt x="517" y="11990"/>
                  </a:lnTo>
                  <a:lnTo>
                    <a:pt x="517" y="521"/>
                  </a:lnTo>
                  <a:close/>
                  <a:moveTo>
                    <a:pt x="12506" y="0"/>
                  </a:moveTo>
                  <a:lnTo>
                    <a:pt x="0" y="0"/>
                  </a:lnTo>
                  <a:lnTo>
                    <a:pt x="0" y="12511"/>
                  </a:lnTo>
                  <a:lnTo>
                    <a:pt x="12506" y="1251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64" name="Freeform: Shape 7">
              <a:extLst>
                <a:ext uri="{FF2B5EF4-FFF2-40B4-BE49-F238E27FC236}">
                  <a16:creationId xmlns:a16="http://schemas.microsoft.com/office/drawing/2014/main" id="{4EBF416D-3E5E-9945-89DA-C1CBBF3EBDE7}"/>
                </a:ext>
              </a:extLst>
            </p:cNvPr>
            <p:cNvSpPr/>
            <p:nvPr/>
          </p:nvSpPr>
          <p:spPr>
            <a:xfrm>
              <a:off x="2739820" y="8364671"/>
              <a:ext cx="3336120" cy="914400"/>
            </a:xfrm>
            <a:custGeom>
              <a:avLst/>
              <a:gdLst/>
              <a:ahLst/>
              <a:cxnLst>
                <a:cxn ang="3cd4">
                  <a:pos x="hc" y="t"/>
                </a:cxn>
                <a:cxn ang="cd2">
                  <a:pos x="l" y="vc"/>
                </a:cxn>
                <a:cxn ang="cd4">
                  <a:pos x="hc" y="b"/>
                </a:cxn>
                <a:cxn ang="0">
                  <a:pos x="r" y="vc"/>
                </a:cxn>
              </a:cxnLst>
              <a:rect l="l" t="t" r="r" b="b"/>
              <a:pathLst>
                <a:path w="9268" h="2541">
                  <a:moveTo>
                    <a:pt x="0" y="1269"/>
                  </a:moveTo>
                  <a:lnTo>
                    <a:pt x="1272" y="2541"/>
                  </a:lnTo>
                  <a:lnTo>
                    <a:pt x="1272" y="1848"/>
                  </a:lnTo>
                  <a:lnTo>
                    <a:pt x="9268" y="1848"/>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65" name="Freeform: Shape 8">
              <a:extLst>
                <a:ext uri="{FF2B5EF4-FFF2-40B4-BE49-F238E27FC236}">
                  <a16:creationId xmlns:a16="http://schemas.microsoft.com/office/drawing/2014/main" id="{C1E2575C-20BF-9C48-B0EC-DFB472CFC720}"/>
                </a:ext>
              </a:extLst>
            </p:cNvPr>
            <p:cNvSpPr/>
            <p:nvPr/>
          </p:nvSpPr>
          <p:spPr>
            <a:xfrm>
              <a:off x="2739820" y="10077192"/>
              <a:ext cx="3336120" cy="914400"/>
            </a:xfrm>
            <a:custGeom>
              <a:avLst/>
              <a:gdLst/>
              <a:ahLst/>
              <a:cxnLst>
                <a:cxn ang="3cd4">
                  <a:pos x="hc" y="t"/>
                </a:cxn>
                <a:cxn ang="cd2">
                  <a:pos x="l" y="vc"/>
                </a:cxn>
                <a:cxn ang="cd4">
                  <a:pos x="hc" y="b"/>
                </a:cxn>
                <a:cxn ang="0">
                  <a:pos x="r" y="vc"/>
                </a:cxn>
              </a:cxnLst>
              <a:rect l="l" t="t" r="r" b="b"/>
              <a:pathLst>
                <a:path w="9268" h="2541">
                  <a:moveTo>
                    <a:pt x="0" y="1273"/>
                  </a:moveTo>
                  <a:lnTo>
                    <a:pt x="1272" y="2541"/>
                  </a:lnTo>
                  <a:lnTo>
                    <a:pt x="1272" y="1847"/>
                  </a:lnTo>
                  <a:lnTo>
                    <a:pt x="9268" y="1847"/>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66" name="Freeform: Shape 9">
              <a:extLst>
                <a:ext uri="{FF2B5EF4-FFF2-40B4-BE49-F238E27FC236}">
                  <a16:creationId xmlns:a16="http://schemas.microsoft.com/office/drawing/2014/main" id="{CEBA977A-3F10-1446-9EDB-2190D9C64660}"/>
                </a:ext>
              </a:extLst>
            </p:cNvPr>
            <p:cNvSpPr/>
            <p:nvPr/>
          </p:nvSpPr>
          <p:spPr>
            <a:xfrm>
              <a:off x="2739820" y="9220392"/>
              <a:ext cx="3336120" cy="914400"/>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52"/>
                  </a:lnTo>
                  <a:lnTo>
                    <a:pt x="7995" y="1852"/>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67" name="Freeform: Shape 10">
              <a:extLst>
                <a:ext uri="{FF2B5EF4-FFF2-40B4-BE49-F238E27FC236}">
                  <a16:creationId xmlns:a16="http://schemas.microsoft.com/office/drawing/2014/main" id="{BC268489-A960-974D-BCEC-6F47655020F4}"/>
                </a:ext>
              </a:extLst>
            </p:cNvPr>
            <p:cNvSpPr/>
            <p:nvPr/>
          </p:nvSpPr>
          <p:spPr>
            <a:xfrm>
              <a:off x="2739823" y="7507512"/>
              <a:ext cx="3325998" cy="914401"/>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48"/>
                  </a:lnTo>
                  <a:lnTo>
                    <a:pt x="7995" y="1848"/>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grpSp>
      <p:sp>
        <p:nvSpPr>
          <p:cNvPr id="25" name="AutoShape 2" descr="Image result for new icon">
            <a:extLst>
              <a:ext uri="{FF2B5EF4-FFF2-40B4-BE49-F238E27FC236}">
                <a16:creationId xmlns:a16="http://schemas.microsoft.com/office/drawing/2014/main" id="{7FEC1DE6-41E9-9C4D-A263-A87DEAE52019}"/>
              </a:ext>
            </a:extLst>
          </p:cNvPr>
          <p:cNvSpPr>
            <a:spLocks noChangeAspect="1" noChangeArrowheads="1"/>
          </p:cNvSpPr>
          <p:nvPr/>
        </p:nvSpPr>
        <p:spPr bwMode="auto">
          <a:xfrm>
            <a:off x="4571754" y="6551848"/>
            <a:ext cx="304721" cy="30472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16" tIns="45708" rIns="91416" bIns="45708" numCol="1" anchor="t" anchorCtr="0" compatLnSpc="1">
            <a:prstTxWarp prst="textNoShape">
              <a:avLst/>
            </a:prstTxWarp>
          </a:bodyPr>
          <a:lstStyle/>
          <a:p>
            <a:endParaRPr lang="en-US" sz="1799"/>
          </a:p>
        </p:txBody>
      </p:sp>
      <p:cxnSp>
        <p:nvCxnSpPr>
          <p:cNvPr id="27" name="Straight Connector 26">
            <a:extLst>
              <a:ext uri="{FF2B5EF4-FFF2-40B4-BE49-F238E27FC236}">
                <a16:creationId xmlns:a16="http://schemas.microsoft.com/office/drawing/2014/main" id="{86AD687D-F583-1E47-8F9C-5BC1243BF862}"/>
              </a:ext>
            </a:extLst>
          </p:cNvPr>
          <p:cNvCxnSpPr>
            <a:cxnSpLocks/>
            <a:endCxn id="63" idx="2"/>
          </p:cNvCxnSpPr>
          <p:nvPr/>
        </p:nvCxnSpPr>
        <p:spPr bwMode="gray">
          <a:xfrm flipH="1" flipV="1">
            <a:off x="5511309" y="1404333"/>
            <a:ext cx="71479" cy="196374"/>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54" name="Rectangle 53">
            <a:extLst>
              <a:ext uri="{FF2B5EF4-FFF2-40B4-BE49-F238E27FC236}">
                <a16:creationId xmlns:a16="http://schemas.microsoft.com/office/drawing/2014/main" id="{EE6B5EEE-3F85-6E43-83B8-9AFB9D73D903}"/>
              </a:ext>
            </a:extLst>
          </p:cNvPr>
          <p:cNvSpPr/>
          <p:nvPr/>
        </p:nvSpPr>
        <p:spPr bwMode="auto">
          <a:xfrm>
            <a:off x="472967" y="2093176"/>
            <a:ext cx="11292314" cy="369404"/>
          </a:xfrm>
          <a:prstGeom prst="rect">
            <a:avLst/>
          </a:prstGeom>
          <a:solidFill>
            <a:schemeClr val="accent1">
              <a:lumMod val="50000"/>
            </a:schemeClr>
          </a:solidFill>
          <a:ln>
            <a:noFill/>
            <a:miter lim="800000"/>
            <a:headEnd/>
            <a:tailEnd/>
          </a:ln>
        </p:spPr>
        <p:style>
          <a:lnRef idx="2">
            <a:schemeClr val="dk1"/>
          </a:lnRef>
          <a:fillRef idx="1">
            <a:schemeClr val="lt1"/>
          </a:fillRef>
          <a:effectRef idx="0">
            <a:schemeClr val="dk1"/>
          </a:effectRef>
          <a:fontRef idx="minor">
            <a:schemeClr val="dk1"/>
          </a:fontRef>
        </p:style>
        <p:txBody>
          <a:bodyPr wrap="none" lIns="0" tIns="0" rIns="0" bIns="0" rtlCol="0" anchor="ctr"/>
          <a:lstStyle/>
          <a:p>
            <a:pPr algn="ctr"/>
            <a:r>
              <a:rPr lang="en-US" sz="1400" err="1">
                <a:solidFill>
                  <a:prstClr val="white"/>
                </a:solidFill>
                <a:latin typeface="Metropolis"/>
                <a:ea typeface="Gotham Rounded Book" charset="0"/>
                <a:cs typeface="Gotham Rounded Book" charset="0"/>
              </a:rPr>
              <a:t>vDS</a:t>
            </a:r>
            <a:endParaRPr lang="en-US" sz="1400">
              <a:solidFill>
                <a:prstClr val="white"/>
              </a:solidFill>
              <a:latin typeface="Metropolis"/>
              <a:ea typeface="Gotham Rounded Book" charset="0"/>
              <a:cs typeface="Gotham Rounded Book" charset="0"/>
            </a:endParaRPr>
          </a:p>
        </p:txBody>
      </p:sp>
      <p:sp>
        <p:nvSpPr>
          <p:cNvPr id="68" name="Rectangle 67">
            <a:extLst>
              <a:ext uri="{FF2B5EF4-FFF2-40B4-BE49-F238E27FC236}">
                <a16:creationId xmlns:a16="http://schemas.microsoft.com/office/drawing/2014/main" id="{1D689751-D436-F04D-854A-8ABFF926B4BC}"/>
              </a:ext>
            </a:extLst>
          </p:cNvPr>
          <p:cNvSpPr/>
          <p:nvPr/>
        </p:nvSpPr>
        <p:spPr bwMode="gray">
          <a:xfrm>
            <a:off x="5105401" y="1923545"/>
            <a:ext cx="1666875" cy="233570"/>
          </a:xfrm>
          <a:prstGeom prst="rect">
            <a:avLst/>
          </a:prstGeom>
          <a:solidFill>
            <a:srgbClr val="820024"/>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Uplink Port Group</a:t>
            </a:r>
          </a:p>
        </p:txBody>
      </p:sp>
      <p:sp>
        <p:nvSpPr>
          <p:cNvPr id="69" name="Freeform 21">
            <a:extLst>
              <a:ext uri="{FF2B5EF4-FFF2-40B4-BE49-F238E27FC236}">
                <a16:creationId xmlns:a16="http://schemas.microsoft.com/office/drawing/2014/main" id="{A87C41F8-155D-0C46-BDEF-081664FB61C1}"/>
              </a:ext>
            </a:extLst>
          </p:cNvPr>
          <p:cNvSpPr>
            <a:spLocks noChangeAspect="1" noEditPoints="1"/>
          </p:cNvSpPr>
          <p:nvPr/>
        </p:nvSpPr>
        <p:spPr bwMode="auto">
          <a:xfrm>
            <a:off x="5394095" y="1568105"/>
            <a:ext cx="308460" cy="232520"/>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cxnSp>
        <p:nvCxnSpPr>
          <p:cNvPr id="70" name="Straight Connector 69">
            <a:extLst>
              <a:ext uri="{FF2B5EF4-FFF2-40B4-BE49-F238E27FC236}">
                <a16:creationId xmlns:a16="http://schemas.microsoft.com/office/drawing/2014/main" id="{5D1F416E-5E45-1A42-B0DE-2CF4F11A8EB1}"/>
              </a:ext>
            </a:extLst>
          </p:cNvPr>
          <p:cNvCxnSpPr>
            <a:cxnSpLocks/>
            <a:stCxn id="68" idx="0"/>
          </p:cNvCxnSpPr>
          <p:nvPr/>
        </p:nvCxnSpPr>
        <p:spPr bwMode="gray">
          <a:xfrm flipH="1" flipV="1">
            <a:off x="5657111" y="1830949"/>
            <a:ext cx="281728" cy="92596"/>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71" name="Straight Connector 70">
            <a:extLst>
              <a:ext uri="{FF2B5EF4-FFF2-40B4-BE49-F238E27FC236}">
                <a16:creationId xmlns:a16="http://schemas.microsoft.com/office/drawing/2014/main" id="{EF362196-1316-7B4D-89A4-D5565F0DC8FC}"/>
              </a:ext>
            </a:extLst>
          </p:cNvPr>
          <p:cNvCxnSpPr>
            <a:cxnSpLocks/>
            <a:endCxn id="68" idx="0"/>
          </p:cNvCxnSpPr>
          <p:nvPr/>
        </p:nvCxnSpPr>
        <p:spPr bwMode="gray">
          <a:xfrm flipH="1">
            <a:off x="5938839" y="1800625"/>
            <a:ext cx="315426" cy="12292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73" name="Straight Connector 72">
            <a:extLst>
              <a:ext uri="{FF2B5EF4-FFF2-40B4-BE49-F238E27FC236}">
                <a16:creationId xmlns:a16="http://schemas.microsoft.com/office/drawing/2014/main" id="{87CEF4E5-B18E-5448-B837-4DCCEF0978B8}"/>
              </a:ext>
            </a:extLst>
          </p:cNvPr>
          <p:cNvCxnSpPr>
            <a:cxnSpLocks/>
            <a:endCxn id="125" idx="2"/>
          </p:cNvCxnSpPr>
          <p:nvPr/>
        </p:nvCxnSpPr>
        <p:spPr bwMode="gray">
          <a:xfrm flipV="1">
            <a:off x="6190597" y="1398993"/>
            <a:ext cx="43473" cy="17723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89" name="Rectangle 88">
            <a:extLst>
              <a:ext uri="{FF2B5EF4-FFF2-40B4-BE49-F238E27FC236}">
                <a16:creationId xmlns:a16="http://schemas.microsoft.com/office/drawing/2014/main" id="{6D08FBAC-0559-1842-AFD1-5DEC8781076A}"/>
              </a:ext>
            </a:extLst>
          </p:cNvPr>
          <p:cNvSpPr/>
          <p:nvPr/>
        </p:nvSpPr>
        <p:spPr>
          <a:xfrm>
            <a:off x="4722865" y="1562336"/>
            <a:ext cx="793226" cy="253916"/>
          </a:xfrm>
          <a:prstGeom prst="rect">
            <a:avLst/>
          </a:prstGeom>
        </p:spPr>
        <p:txBody>
          <a:bodyPr wrap="square">
            <a:spAutoFit/>
          </a:bodyPr>
          <a:lstStyle/>
          <a:p>
            <a:pPr algn="ctr"/>
            <a:r>
              <a:rPr lang="en-US" sz="1050" b="1">
                <a:latin typeface="Metropolis" pitchFamily="2" charset="77"/>
              </a:rPr>
              <a:t>vmnic0</a:t>
            </a:r>
            <a:endParaRPr lang="en-GB" sz="1050" b="1">
              <a:latin typeface="Metropolis" pitchFamily="2" charset="77"/>
            </a:endParaRPr>
          </a:p>
        </p:txBody>
      </p:sp>
      <p:sp>
        <p:nvSpPr>
          <p:cNvPr id="90" name="Rectangle 89">
            <a:extLst>
              <a:ext uri="{FF2B5EF4-FFF2-40B4-BE49-F238E27FC236}">
                <a16:creationId xmlns:a16="http://schemas.microsoft.com/office/drawing/2014/main" id="{444AD430-67BB-C541-91F9-058BE26EA68D}"/>
              </a:ext>
            </a:extLst>
          </p:cNvPr>
          <p:cNvSpPr/>
          <p:nvPr/>
        </p:nvSpPr>
        <p:spPr>
          <a:xfrm>
            <a:off x="6285466" y="1546072"/>
            <a:ext cx="793226" cy="253916"/>
          </a:xfrm>
          <a:prstGeom prst="rect">
            <a:avLst/>
          </a:prstGeom>
        </p:spPr>
        <p:txBody>
          <a:bodyPr wrap="square">
            <a:spAutoFit/>
          </a:bodyPr>
          <a:lstStyle/>
          <a:p>
            <a:pPr algn="ctr"/>
            <a:r>
              <a:rPr lang="en-US" sz="1050" b="1">
                <a:latin typeface="Metropolis" pitchFamily="2" charset="77"/>
              </a:rPr>
              <a:t>vmnic1</a:t>
            </a:r>
            <a:endParaRPr lang="en-GB" sz="1050" b="1">
              <a:latin typeface="Metropolis" pitchFamily="2" charset="77"/>
            </a:endParaRPr>
          </a:p>
        </p:txBody>
      </p:sp>
      <p:grpSp>
        <p:nvGrpSpPr>
          <p:cNvPr id="124" name="Group 123">
            <a:extLst>
              <a:ext uri="{FF2B5EF4-FFF2-40B4-BE49-F238E27FC236}">
                <a16:creationId xmlns:a16="http://schemas.microsoft.com/office/drawing/2014/main" id="{A920D299-4F8B-CD40-8D03-7787BA5CFE18}"/>
              </a:ext>
            </a:extLst>
          </p:cNvPr>
          <p:cNvGrpSpPr/>
          <p:nvPr/>
        </p:nvGrpSpPr>
        <p:grpSpPr>
          <a:xfrm>
            <a:off x="6035864" y="1002423"/>
            <a:ext cx="396412" cy="396570"/>
            <a:chOff x="2159140" y="7009631"/>
            <a:chExt cx="4501800" cy="4503600"/>
          </a:xfrm>
          <a:solidFill>
            <a:schemeClr val="tx1"/>
          </a:solidFill>
        </p:grpSpPr>
        <p:sp>
          <p:nvSpPr>
            <p:cNvPr id="125" name="Freeform: Shape 6">
              <a:extLst>
                <a:ext uri="{FF2B5EF4-FFF2-40B4-BE49-F238E27FC236}">
                  <a16:creationId xmlns:a16="http://schemas.microsoft.com/office/drawing/2014/main" id="{F8ED914B-E073-1643-A58E-5E497F517B50}"/>
                </a:ext>
              </a:extLst>
            </p:cNvPr>
            <p:cNvSpPr/>
            <p:nvPr/>
          </p:nvSpPr>
          <p:spPr>
            <a:xfrm>
              <a:off x="2159140" y="7009631"/>
              <a:ext cx="4501800" cy="4503600"/>
            </a:xfrm>
            <a:custGeom>
              <a:avLst/>
              <a:gdLst/>
              <a:ahLst/>
              <a:cxnLst>
                <a:cxn ang="3cd4">
                  <a:pos x="hc" y="t"/>
                </a:cxn>
                <a:cxn ang="cd2">
                  <a:pos x="l" y="vc"/>
                </a:cxn>
                <a:cxn ang="cd4">
                  <a:pos x="hc" y="b"/>
                </a:cxn>
                <a:cxn ang="0">
                  <a:pos x="r" y="vc"/>
                </a:cxn>
              </a:cxnLst>
              <a:rect l="l" t="t" r="r" b="b"/>
              <a:pathLst>
                <a:path w="12506" h="12511">
                  <a:moveTo>
                    <a:pt x="11985" y="521"/>
                  </a:moveTo>
                  <a:lnTo>
                    <a:pt x="11985" y="11990"/>
                  </a:lnTo>
                  <a:lnTo>
                    <a:pt x="517" y="11990"/>
                  </a:lnTo>
                  <a:lnTo>
                    <a:pt x="517" y="521"/>
                  </a:lnTo>
                  <a:close/>
                  <a:moveTo>
                    <a:pt x="12506" y="0"/>
                  </a:moveTo>
                  <a:lnTo>
                    <a:pt x="0" y="0"/>
                  </a:lnTo>
                  <a:lnTo>
                    <a:pt x="0" y="12511"/>
                  </a:lnTo>
                  <a:lnTo>
                    <a:pt x="12506" y="1251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26" name="Freeform: Shape 7">
              <a:extLst>
                <a:ext uri="{FF2B5EF4-FFF2-40B4-BE49-F238E27FC236}">
                  <a16:creationId xmlns:a16="http://schemas.microsoft.com/office/drawing/2014/main" id="{C8106A01-5F91-9343-8068-C823C720E49F}"/>
                </a:ext>
              </a:extLst>
            </p:cNvPr>
            <p:cNvSpPr/>
            <p:nvPr/>
          </p:nvSpPr>
          <p:spPr>
            <a:xfrm>
              <a:off x="2739820" y="8364671"/>
              <a:ext cx="3336120" cy="914400"/>
            </a:xfrm>
            <a:custGeom>
              <a:avLst/>
              <a:gdLst/>
              <a:ahLst/>
              <a:cxnLst>
                <a:cxn ang="3cd4">
                  <a:pos x="hc" y="t"/>
                </a:cxn>
                <a:cxn ang="cd2">
                  <a:pos x="l" y="vc"/>
                </a:cxn>
                <a:cxn ang="cd4">
                  <a:pos x="hc" y="b"/>
                </a:cxn>
                <a:cxn ang="0">
                  <a:pos x="r" y="vc"/>
                </a:cxn>
              </a:cxnLst>
              <a:rect l="l" t="t" r="r" b="b"/>
              <a:pathLst>
                <a:path w="9268" h="2541">
                  <a:moveTo>
                    <a:pt x="0" y="1269"/>
                  </a:moveTo>
                  <a:lnTo>
                    <a:pt x="1272" y="2541"/>
                  </a:lnTo>
                  <a:lnTo>
                    <a:pt x="1272" y="1848"/>
                  </a:lnTo>
                  <a:lnTo>
                    <a:pt x="9268" y="1848"/>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27" name="Freeform: Shape 8">
              <a:extLst>
                <a:ext uri="{FF2B5EF4-FFF2-40B4-BE49-F238E27FC236}">
                  <a16:creationId xmlns:a16="http://schemas.microsoft.com/office/drawing/2014/main" id="{C0A49673-158E-6E4E-A4A4-731545E92963}"/>
                </a:ext>
              </a:extLst>
            </p:cNvPr>
            <p:cNvSpPr/>
            <p:nvPr/>
          </p:nvSpPr>
          <p:spPr>
            <a:xfrm>
              <a:off x="2739820" y="10077192"/>
              <a:ext cx="3336120" cy="914400"/>
            </a:xfrm>
            <a:custGeom>
              <a:avLst/>
              <a:gdLst/>
              <a:ahLst/>
              <a:cxnLst>
                <a:cxn ang="3cd4">
                  <a:pos x="hc" y="t"/>
                </a:cxn>
                <a:cxn ang="cd2">
                  <a:pos x="l" y="vc"/>
                </a:cxn>
                <a:cxn ang="cd4">
                  <a:pos x="hc" y="b"/>
                </a:cxn>
                <a:cxn ang="0">
                  <a:pos x="r" y="vc"/>
                </a:cxn>
              </a:cxnLst>
              <a:rect l="l" t="t" r="r" b="b"/>
              <a:pathLst>
                <a:path w="9268" h="2541">
                  <a:moveTo>
                    <a:pt x="0" y="1273"/>
                  </a:moveTo>
                  <a:lnTo>
                    <a:pt x="1272" y="2541"/>
                  </a:lnTo>
                  <a:lnTo>
                    <a:pt x="1272" y="1847"/>
                  </a:lnTo>
                  <a:lnTo>
                    <a:pt x="9268" y="1847"/>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28" name="Freeform: Shape 9">
              <a:extLst>
                <a:ext uri="{FF2B5EF4-FFF2-40B4-BE49-F238E27FC236}">
                  <a16:creationId xmlns:a16="http://schemas.microsoft.com/office/drawing/2014/main" id="{C39C9BD4-E083-FD4C-9F44-938C80C8046E}"/>
                </a:ext>
              </a:extLst>
            </p:cNvPr>
            <p:cNvSpPr/>
            <p:nvPr/>
          </p:nvSpPr>
          <p:spPr>
            <a:xfrm>
              <a:off x="2739820" y="9220392"/>
              <a:ext cx="3336120" cy="914400"/>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52"/>
                  </a:lnTo>
                  <a:lnTo>
                    <a:pt x="7995" y="1852"/>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29" name="Freeform: Shape 10">
              <a:extLst>
                <a:ext uri="{FF2B5EF4-FFF2-40B4-BE49-F238E27FC236}">
                  <a16:creationId xmlns:a16="http://schemas.microsoft.com/office/drawing/2014/main" id="{C93353C6-C116-3E46-B47C-0095895F5290}"/>
                </a:ext>
              </a:extLst>
            </p:cNvPr>
            <p:cNvSpPr/>
            <p:nvPr/>
          </p:nvSpPr>
          <p:spPr>
            <a:xfrm>
              <a:off x="2739823" y="7507512"/>
              <a:ext cx="3325998" cy="914401"/>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48"/>
                  </a:lnTo>
                  <a:lnTo>
                    <a:pt x="7995" y="1848"/>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grpSp>
      <p:graphicFrame>
        <p:nvGraphicFramePr>
          <p:cNvPr id="142" name="Content Placeholder 5">
            <a:extLst>
              <a:ext uri="{FF2B5EF4-FFF2-40B4-BE49-F238E27FC236}">
                <a16:creationId xmlns:a16="http://schemas.microsoft.com/office/drawing/2014/main" id="{3AA82FB4-0D87-CD4A-B8CF-050AC3759DB3}"/>
              </a:ext>
            </a:extLst>
          </p:cNvPr>
          <p:cNvGraphicFramePr>
            <a:graphicFrameLocks/>
          </p:cNvGraphicFramePr>
          <p:nvPr>
            <p:extLst>
              <p:ext uri="{D42A27DB-BD31-4B8C-83A1-F6EECF244321}">
                <p14:modId xmlns:p14="http://schemas.microsoft.com/office/powerpoint/2010/main" val="2093699615"/>
              </p:ext>
            </p:extLst>
          </p:nvPr>
        </p:nvGraphicFramePr>
        <p:xfrm>
          <a:off x="190501" y="4122882"/>
          <a:ext cx="11794237" cy="2282952"/>
        </p:xfrm>
        <a:graphic>
          <a:graphicData uri="http://schemas.openxmlformats.org/drawingml/2006/table">
            <a:tbl>
              <a:tblPr firstRow="1" bandRow="1">
                <a:tableStyleId>{EB9631B5-78F2-41C9-869B-9F39066F8104}</a:tableStyleId>
              </a:tblPr>
              <a:tblGrid>
                <a:gridCol w="3474136">
                  <a:extLst>
                    <a:ext uri="{9D8B030D-6E8A-4147-A177-3AD203B41FA5}">
                      <a16:colId xmlns:a16="http://schemas.microsoft.com/office/drawing/2014/main" val="2214284477"/>
                    </a:ext>
                  </a:extLst>
                </a:gridCol>
                <a:gridCol w="4305628">
                  <a:extLst>
                    <a:ext uri="{9D8B030D-6E8A-4147-A177-3AD203B41FA5}">
                      <a16:colId xmlns:a16="http://schemas.microsoft.com/office/drawing/2014/main" val="1951745682"/>
                    </a:ext>
                  </a:extLst>
                </a:gridCol>
                <a:gridCol w="2030914">
                  <a:extLst>
                    <a:ext uri="{9D8B030D-6E8A-4147-A177-3AD203B41FA5}">
                      <a16:colId xmlns:a16="http://schemas.microsoft.com/office/drawing/2014/main" val="2316221431"/>
                    </a:ext>
                  </a:extLst>
                </a:gridCol>
                <a:gridCol w="1983559">
                  <a:extLst>
                    <a:ext uri="{9D8B030D-6E8A-4147-A177-3AD203B41FA5}">
                      <a16:colId xmlns:a16="http://schemas.microsoft.com/office/drawing/2014/main" val="3090261115"/>
                    </a:ext>
                  </a:extLst>
                </a:gridCol>
              </a:tblGrid>
              <a:tr h="315422">
                <a:tc>
                  <a:txBody>
                    <a:bodyPr/>
                    <a:lstStyle/>
                    <a:p>
                      <a:pPr algn="l"/>
                      <a:r>
                        <a:rPr lang="en-US" sz="1200"/>
                        <a:t>Port Group</a:t>
                      </a:r>
                    </a:p>
                  </a:txBody>
                  <a:tcPr marL="182880" marR="182880" marT="109728" marB="100584" anchor="ctr">
                    <a:lnL>
                      <a:noFill/>
                    </a:lnL>
                    <a:lnR>
                      <a:noFill/>
                    </a:lnR>
                    <a:lnT w="25400" cmpd="sng">
                      <a:noFill/>
                    </a:lnT>
                    <a:lnB w="381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l"/>
                      <a:r>
                        <a:rPr lang="en-US" sz="1200"/>
                        <a:t>Teaming Policy</a:t>
                      </a:r>
                    </a:p>
                  </a:txBody>
                  <a:tcPr marL="182880" marR="182880" marT="109728" marB="100584" anchor="ctr">
                    <a:lnL>
                      <a:noFill/>
                    </a:lnL>
                    <a:lnR>
                      <a:noFill/>
                    </a:lnR>
                    <a:lnT w="25400" cmpd="sng">
                      <a:noFill/>
                    </a:lnT>
                    <a:lnB w="381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l"/>
                      <a:r>
                        <a:rPr lang="en-US" sz="1200"/>
                        <a:t>Active Adapter</a:t>
                      </a:r>
                    </a:p>
                  </a:txBody>
                  <a:tcPr marL="182880" marR="182880" marT="109728" marB="100584" anchor="ctr">
                    <a:lnL>
                      <a:noFill/>
                    </a:lnL>
                    <a:lnR>
                      <a:noFill/>
                    </a:lnR>
                    <a:lnT w="25400" cmpd="sng">
                      <a:noFill/>
                    </a:lnT>
                    <a:lnB w="381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l"/>
                      <a:r>
                        <a:rPr lang="en-US" sz="1200"/>
                        <a:t>Standby Adapter</a:t>
                      </a:r>
                    </a:p>
                  </a:txBody>
                  <a:tcPr marL="182880" marR="182880" marT="109728" marB="100584" anchor="ctr">
                    <a:lnL>
                      <a:noFill/>
                    </a:lnL>
                    <a:lnR>
                      <a:noFill/>
                    </a:lnR>
                    <a:lnT w="25400" cmpd="sng">
                      <a:noFill/>
                    </a:lnT>
                    <a:lnB w="381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extLst>
                  <a:ext uri="{0D108BD9-81ED-4DB2-BD59-A6C34878D82A}">
                    <a16:rowId xmlns:a16="http://schemas.microsoft.com/office/drawing/2014/main" val="980836600"/>
                  </a:ext>
                </a:extLst>
              </a:tr>
              <a:tr h="0">
                <a:tc>
                  <a:txBody>
                    <a:bodyPr/>
                    <a:lstStyle/>
                    <a:p>
                      <a:r>
                        <a:rPr lang="en-US" sz="1100">
                          <a:solidFill>
                            <a:schemeClr val="tx2"/>
                          </a:solidFill>
                        </a:rPr>
                        <a:t>Management</a:t>
                      </a:r>
                    </a:p>
                  </a:txBody>
                  <a:tcPr marL="182880" marR="182880" marT="109728" marB="100584">
                    <a:lnL>
                      <a:noFill/>
                    </a:lnL>
                    <a:lnR w="38100" cap="flat" cmpd="sng" algn="ctr">
                      <a:noFill/>
                      <a:prstDash val="solid"/>
                      <a:round/>
                      <a:headEnd type="none" w="med" len="med"/>
                      <a:tailEnd type="none" w="med" len="med"/>
                    </a:lnR>
                    <a:lnT w="38100" cap="flat" cmpd="sng" algn="ctr">
                      <a:solidFill>
                        <a:schemeClr val="accent2"/>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100" kern="1200">
                          <a:solidFill>
                            <a:schemeClr val="tx2"/>
                          </a:solidFill>
                          <a:latin typeface="+mn-lt"/>
                          <a:ea typeface="+mn-ea"/>
                          <a:cs typeface="+mn-cs"/>
                        </a:rPr>
                        <a:t>Route based on originating virtual port</a:t>
                      </a:r>
                    </a:p>
                  </a:txBody>
                  <a:tcPr marL="182880" marR="182880" marT="109728" marB="100584">
                    <a:lnL w="38100" cap="flat" cmpd="sng" algn="ctr">
                      <a:noFill/>
                      <a:prstDash val="solid"/>
                      <a:round/>
                      <a:headEnd type="none" w="med" len="med"/>
                      <a:tailEnd type="none" w="med" len="med"/>
                    </a:lnL>
                    <a:lnR w="38100" cap="flat" cmpd="sng" algn="ctr">
                      <a:noFill/>
                      <a:prstDash val="solid"/>
                      <a:round/>
                      <a:headEnd type="none" w="med" len="med"/>
                      <a:tailEnd type="none" w="med" len="med"/>
                    </a:lnR>
                    <a:lnT w="38100" cap="flat" cmpd="sng" algn="ctr">
                      <a:solidFill>
                        <a:schemeClr val="accent2"/>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r>
                        <a:rPr lang="en-US" sz="1100">
                          <a:solidFill>
                            <a:schemeClr val="tx2"/>
                          </a:solidFill>
                        </a:rPr>
                        <a:t>vmnic1</a:t>
                      </a:r>
                    </a:p>
                  </a:txBody>
                  <a:tcPr marL="182880" marR="182880" marT="109728" marB="100584">
                    <a:lnL w="38100" cap="flat" cmpd="sng" algn="ctr">
                      <a:noFill/>
                      <a:prstDash val="solid"/>
                      <a:round/>
                      <a:headEnd type="none" w="med" len="med"/>
                      <a:tailEnd type="none" w="med" len="med"/>
                    </a:lnL>
                    <a:lnR>
                      <a:noFill/>
                    </a:lnR>
                    <a:lnT w="38100" cap="flat" cmpd="sng" algn="ctr">
                      <a:solidFill>
                        <a:schemeClr val="accent2"/>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r>
                        <a:rPr lang="en-US" sz="1100">
                          <a:solidFill>
                            <a:schemeClr val="tx2"/>
                          </a:solidFill>
                        </a:rPr>
                        <a:t>vmnic0</a:t>
                      </a:r>
                    </a:p>
                  </a:txBody>
                  <a:tcPr marL="182880" marR="182880" marT="109728" marB="100584">
                    <a:lnL w="38100" cap="flat" cmpd="sng" algn="ctr">
                      <a:noFill/>
                      <a:prstDash val="solid"/>
                      <a:round/>
                      <a:headEnd type="none" w="med" len="med"/>
                      <a:tailEnd type="none" w="med" len="med"/>
                    </a:lnL>
                    <a:lnR>
                      <a:noFill/>
                    </a:lnR>
                    <a:lnT w="38100" cap="flat" cmpd="sng" algn="ctr">
                      <a:solidFill>
                        <a:schemeClr val="accent2"/>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4829189"/>
                  </a:ext>
                </a:extLst>
              </a:tr>
              <a:tr h="0">
                <a:tc>
                  <a:txBody>
                    <a:bodyPr/>
                    <a:lstStyle/>
                    <a:p>
                      <a:r>
                        <a:rPr lang="en-US" sz="1100" err="1">
                          <a:solidFill>
                            <a:schemeClr val="tx2"/>
                          </a:solidFill>
                        </a:rPr>
                        <a:t>vMotion</a:t>
                      </a:r>
                      <a:endParaRPr lang="en-US" sz="1100">
                        <a:solidFill>
                          <a:schemeClr val="tx2"/>
                        </a:solidFill>
                      </a:endParaRPr>
                    </a:p>
                  </a:txBody>
                  <a:tcPr marL="182880" marR="182880" marT="109728" marB="100584">
                    <a:lnL>
                      <a:noFill/>
                    </a:lnL>
                    <a:lnR w="381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100" kern="1200">
                          <a:solidFill>
                            <a:schemeClr val="tx2"/>
                          </a:solidFill>
                          <a:latin typeface="+mn-lt"/>
                          <a:ea typeface="+mn-ea"/>
                          <a:cs typeface="+mn-cs"/>
                        </a:rPr>
                        <a:t>Route based on originating virtual port</a:t>
                      </a:r>
                    </a:p>
                  </a:txBody>
                  <a:tcPr marL="182880" marR="182880" marT="109728" marB="100584">
                    <a:lnL w="38100" cap="flat" cmpd="sng" algn="ctr">
                      <a:noFill/>
                      <a:prstDash val="solid"/>
                      <a:round/>
                      <a:headEnd type="none" w="med" len="med"/>
                      <a:tailEnd type="none" w="med" len="med"/>
                    </a:lnL>
                    <a:lnR w="381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100" kern="1200">
                          <a:solidFill>
                            <a:schemeClr val="tx2"/>
                          </a:solidFill>
                          <a:latin typeface="+mn-lt"/>
                          <a:ea typeface="+mn-ea"/>
                          <a:cs typeface="+mn-cs"/>
                        </a:rPr>
                        <a:t>vmnic1</a:t>
                      </a:r>
                    </a:p>
                  </a:txBody>
                  <a:tcPr marL="182880" marR="182880" marT="109728" marB="100584">
                    <a:lnL w="38100" cap="flat" cmpd="sng" algn="ctr">
                      <a:noFill/>
                      <a:prstDash val="solid"/>
                      <a:round/>
                      <a:headEnd type="none" w="med" len="med"/>
                      <a:tailEnd type="none" w="med" len="med"/>
                    </a:lnL>
                    <a:lnR>
                      <a:noFill/>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100" kern="1200">
                          <a:solidFill>
                            <a:schemeClr val="tx2"/>
                          </a:solidFill>
                          <a:latin typeface="+mn-lt"/>
                          <a:ea typeface="+mn-ea"/>
                          <a:cs typeface="+mn-cs"/>
                        </a:rPr>
                        <a:t>vmnic0</a:t>
                      </a:r>
                    </a:p>
                  </a:txBody>
                  <a:tcPr marL="182880" marR="182880" marT="109728" marB="100584">
                    <a:lnL w="38100" cap="flat" cmpd="sng" algn="ctr">
                      <a:noFill/>
                      <a:prstDash val="solid"/>
                      <a:round/>
                      <a:headEnd type="none" w="med" len="med"/>
                      <a:tailEnd type="none" w="med" len="med"/>
                    </a:lnL>
                    <a:lnR>
                      <a:noFill/>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4096574584"/>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100" kern="1200" err="1">
                          <a:solidFill>
                            <a:schemeClr val="tx2"/>
                          </a:solidFill>
                          <a:latin typeface="+mn-lt"/>
                          <a:ea typeface="+mn-ea"/>
                          <a:cs typeface="+mn-cs"/>
                        </a:rPr>
                        <a:t>vSAN</a:t>
                      </a:r>
                      <a:endParaRPr lang="en-US" sz="1100" kern="1200">
                        <a:solidFill>
                          <a:schemeClr val="tx2"/>
                        </a:solidFill>
                        <a:latin typeface="+mn-lt"/>
                        <a:ea typeface="+mn-ea"/>
                        <a:cs typeface="+mn-cs"/>
                      </a:endParaRPr>
                    </a:p>
                  </a:txBody>
                  <a:tcPr marL="182880" marR="182880" marT="109728" marB="100584">
                    <a:lnL>
                      <a:noFill/>
                    </a:lnL>
                    <a:lnR w="381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100" kern="1200">
                          <a:solidFill>
                            <a:schemeClr val="tx2"/>
                          </a:solidFill>
                          <a:latin typeface="+mn-lt"/>
                          <a:ea typeface="+mn-ea"/>
                          <a:cs typeface="+mn-cs"/>
                        </a:rPr>
                        <a:t>Route based on originating virtual port</a:t>
                      </a:r>
                    </a:p>
                  </a:txBody>
                  <a:tcPr marL="182880" marR="182880" marT="109728" marB="100584">
                    <a:lnL w="38100" cap="flat" cmpd="sng" algn="ctr">
                      <a:noFill/>
                      <a:prstDash val="solid"/>
                      <a:round/>
                      <a:headEnd type="none" w="med" len="med"/>
                      <a:tailEnd type="none" w="med" len="med"/>
                    </a:lnL>
                    <a:lnR w="381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r>
                        <a:rPr lang="en-US" sz="1100">
                          <a:solidFill>
                            <a:schemeClr val="tx2"/>
                          </a:solidFill>
                        </a:rPr>
                        <a:t>vmnic1</a:t>
                      </a:r>
                    </a:p>
                  </a:txBody>
                  <a:tcPr marL="182880" marR="182880" marT="109728" marB="100584">
                    <a:lnL w="38100" cap="flat" cmpd="sng" algn="ctr">
                      <a:noFill/>
                      <a:prstDash val="solid"/>
                      <a:round/>
                      <a:headEnd type="none" w="med" len="med"/>
                      <a:tailEnd type="none" w="med" len="med"/>
                    </a:lnL>
                    <a:lnR>
                      <a:noFill/>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r>
                        <a:rPr lang="en-US" sz="1100">
                          <a:solidFill>
                            <a:schemeClr val="tx2"/>
                          </a:solidFill>
                        </a:rPr>
                        <a:t>vmnic0</a:t>
                      </a:r>
                    </a:p>
                  </a:txBody>
                  <a:tcPr marL="182880" marR="182880" marT="109728" marB="100584">
                    <a:lnL w="38100" cap="flat" cmpd="sng" algn="ctr">
                      <a:noFill/>
                      <a:prstDash val="solid"/>
                      <a:round/>
                      <a:headEnd type="none" w="med" len="med"/>
                      <a:tailEnd type="none" w="med" len="med"/>
                    </a:lnL>
                    <a:lnR>
                      <a:noFill/>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398955000"/>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100">
                          <a:solidFill>
                            <a:schemeClr val="tx2"/>
                          </a:solidFill>
                        </a:rPr>
                        <a:t>VTEP (provisioned NSX Manager)</a:t>
                      </a:r>
                    </a:p>
                  </a:txBody>
                  <a:tcPr marL="182880" marR="182880" marT="109728" marB="100584">
                    <a:lnL>
                      <a:noFill/>
                    </a:lnL>
                    <a:lnR w="381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100" kern="1200">
                          <a:solidFill>
                            <a:schemeClr val="tx2"/>
                          </a:solidFill>
                          <a:latin typeface="+mn-lt"/>
                          <a:ea typeface="+mn-ea"/>
                          <a:cs typeface="+mn-cs"/>
                        </a:rPr>
                        <a:t>External Failover</a:t>
                      </a:r>
                    </a:p>
                  </a:txBody>
                  <a:tcPr marL="182880" marR="182880" marT="109728" marB="100584">
                    <a:lnL w="38100" cap="flat" cmpd="sng" algn="ctr">
                      <a:noFill/>
                      <a:prstDash val="solid"/>
                      <a:round/>
                      <a:headEnd type="none" w="med" len="med"/>
                      <a:tailEnd type="none" w="med" len="med"/>
                    </a:lnL>
                    <a:lnR w="381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100" kern="1200">
                          <a:solidFill>
                            <a:schemeClr val="tx2"/>
                          </a:solidFill>
                          <a:latin typeface="+mn-lt"/>
                          <a:ea typeface="+mn-ea"/>
                          <a:cs typeface="+mn-cs"/>
                        </a:rPr>
                        <a:t>vmnic0</a:t>
                      </a:r>
                      <a:endParaRPr lang="en-US" sz="1100" b="1" u="sng" kern="1200">
                        <a:solidFill>
                          <a:schemeClr val="tx2"/>
                        </a:solidFill>
                        <a:latin typeface="+mn-lt"/>
                        <a:ea typeface="+mn-ea"/>
                        <a:cs typeface="+mn-cs"/>
                      </a:endParaRPr>
                    </a:p>
                  </a:txBody>
                  <a:tcPr marL="182880" marR="182880" marT="109728" marB="100584">
                    <a:lnL w="38100" cap="flat" cmpd="sng" algn="ctr">
                      <a:noFill/>
                      <a:prstDash val="solid"/>
                      <a:round/>
                      <a:headEnd type="none" w="med" len="med"/>
                      <a:tailEnd type="none" w="med" len="med"/>
                    </a:lnL>
                    <a:lnR>
                      <a:noFill/>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100" b="0" u="none" kern="1200">
                          <a:solidFill>
                            <a:schemeClr val="tx2"/>
                          </a:solidFill>
                          <a:latin typeface="+mn-lt"/>
                          <a:ea typeface="+mn-ea"/>
                          <a:cs typeface="+mn-cs"/>
                        </a:rPr>
                        <a:t>vmnic1</a:t>
                      </a:r>
                    </a:p>
                  </a:txBody>
                  <a:tcPr marL="182880" marR="182880" marT="109728" marB="100584">
                    <a:lnL w="38100" cap="flat" cmpd="sng" algn="ctr">
                      <a:noFill/>
                      <a:prstDash val="solid"/>
                      <a:round/>
                      <a:headEnd type="none" w="med" len="med"/>
                      <a:tailEnd type="none" w="med" len="med"/>
                    </a:lnL>
                    <a:lnR>
                      <a:noFill/>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3816505048"/>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100">
                          <a:solidFill>
                            <a:schemeClr val="tx2"/>
                          </a:solidFill>
                        </a:rPr>
                        <a:t>Routing</a:t>
                      </a:r>
                    </a:p>
                  </a:txBody>
                  <a:tcPr marL="182880" marR="182880" marT="109728" marB="100584">
                    <a:lnL>
                      <a:noFill/>
                    </a:lnL>
                    <a:lnR w="381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100" kern="1200">
                          <a:solidFill>
                            <a:schemeClr val="tx2"/>
                          </a:solidFill>
                          <a:latin typeface="+mn-lt"/>
                          <a:ea typeface="+mn-ea"/>
                          <a:cs typeface="+mn-cs"/>
                        </a:rPr>
                        <a:t>External Failover</a:t>
                      </a:r>
                    </a:p>
                  </a:txBody>
                  <a:tcPr marL="182880" marR="182880" marT="109728" marB="100584">
                    <a:lnL w="38100" cap="flat" cmpd="sng" algn="ctr">
                      <a:noFill/>
                      <a:prstDash val="solid"/>
                      <a:round/>
                      <a:headEnd type="none" w="med" len="med"/>
                      <a:tailEnd type="none" w="med" len="med"/>
                    </a:lnL>
                    <a:lnR w="381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r>
                        <a:rPr lang="en-US" sz="1100">
                          <a:solidFill>
                            <a:schemeClr val="tx2"/>
                          </a:solidFill>
                        </a:rPr>
                        <a:t>vmnic0</a:t>
                      </a:r>
                    </a:p>
                  </a:txBody>
                  <a:tcPr marL="182880" marR="182880" marT="109728" marB="100584">
                    <a:lnL w="38100" cap="flat" cmpd="sng" algn="ctr">
                      <a:noFill/>
                      <a:prstDash val="solid"/>
                      <a:round/>
                      <a:headEnd type="none" w="med" len="med"/>
                      <a:tailEnd type="none" w="med" len="med"/>
                    </a:lnL>
                    <a:lnR>
                      <a:noFill/>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r>
                        <a:rPr lang="en-US" sz="1100">
                          <a:solidFill>
                            <a:schemeClr val="tx2"/>
                          </a:solidFill>
                        </a:rPr>
                        <a:t>vmnic1</a:t>
                      </a:r>
                    </a:p>
                  </a:txBody>
                  <a:tcPr marL="182880" marR="182880" marT="109728" marB="100584">
                    <a:lnL w="38100" cap="flat" cmpd="sng" algn="ctr">
                      <a:noFill/>
                      <a:prstDash val="solid"/>
                      <a:round/>
                      <a:headEnd type="none" w="med" len="med"/>
                      <a:tailEnd type="none" w="med" len="med"/>
                    </a:lnL>
                    <a:lnR>
                      <a:noFill/>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48026749"/>
                  </a:ext>
                </a:extLst>
              </a:tr>
            </a:tbl>
          </a:graphicData>
        </a:graphic>
      </p:graphicFrame>
      <p:sp>
        <p:nvSpPr>
          <p:cNvPr id="152" name="Freeform 21">
            <a:extLst>
              <a:ext uri="{FF2B5EF4-FFF2-40B4-BE49-F238E27FC236}">
                <a16:creationId xmlns:a16="http://schemas.microsoft.com/office/drawing/2014/main" id="{191F24B4-05D6-B041-9B8D-E70A38E2A422}"/>
              </a:ext>
            </a:extLst>
          </p:cNvPr>
          <p:cNvSpPr>
            <a:spLocks noChangeAspect="1" noEditPoints="1"/>
          </p:cNvSpPr>
          <p:nvPr/>
        </p:nvSpPr>
        <p:spPr bwMode="auto">
          <a:xfrm>
            <a:off x="6109512" y="1566420"/>
            <a:ext cx="308460" cy="249980"/>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50" name="Rectangle 149">
            <a:extLst>
              <a:ext uri="{FF2B5EF4-FFF2-40B4-BE49-F238E27FC236}">
                <a16:creationId xmlns:a16="http://schemas.microsoft.com/office/drawing/2014/main" id="{189E26FD-80D1-6F49-B168-46C76DB980B0}"/>
              </a:ext>
            </a:extLst>
          </p:cNvPr>
          <p:cNvSpPr/>
          <p:nvPr/>
        </p:nvSpPr>
        <p:spPr>
          <a:xfrm>
            <a:off x="7046654" y="724171"/>
            <a:ext cx="5060468" cy="738664"/>
          </a:xfrm>
          <a:prstGeom prst="rect">
            <a:avLst/>
          </a:prstGeom>
        </p:spPr>
        <p:txBody>
          <a:bodyPr wrap="square">
            <a:spAutoFit/>
          </a:bodyPr>
          <a:lstStyle/>
          <a:p>
            <a:r>
              <a:rPr lang="en-US" sz="1400" b="1">
                <a:solidFill>
                  <a:schemeClr val="tx2"/>
                </a:solidFill>
              </a:rPr>
              <a:t>Edge Cluster and Compute Clusters : Using LACP is discouraged (NSX-v Design Guide page 114)</a:t>
            </a:r>
          </a:p>
          <a:p>
            <a:endParaRPr lang="en-US" sz="1400" b="1">
              <a:solidFill>
                <a:schemeClr val="tx2"/>
              </a:solidFill>
            </a:endParaRPr>
          </a:p>
        </p:txBody>
      </p:sp>
      <p:sp>
        <p:nvSpPr>
          <p:cNvPr id="2" name="Rectangle 1">
            <a:extLst>
              <a:ext uri="{FF2B5EF4-FFF2-40B4-BE49-F238E27FC236}">
                <a16:creationId xmlns:a16="http://schemas.microsoft.com/office/drawing/2014/main" id="{75DA95F9-E2BC-B54A-B940-1FD25E6E89DC}"/>
              </a:ext>
            </a:extLst>
          </p:cNvPr>
          <p:cNvSpPr/>
          <p:nvPr/>
        </p:nvSpPr>
        <p:spPr>
          <a:xfrm>
            <a:off x="10465230" y="1600707"/>
            <a:ext cx="1301958" cy="369332"/>
          </a:xfrm>
          <a:prstGeom prst="rect">
            <a:avLst/>
          </a:prstGeom>
        </p:spPr>
        <p:txBody>
          <a:bodyPr wrap="none">
            <a:spAutoFit/>
          </a:bodyPr>
          <a:lstStyle/>
          <a:p>
            <a:pPr algn="ctr"/>
            <a:r>
              <a:rPr lang="en-US" b="1" err="1">
                <a:solidFill>
                  <a:srgbClr val="717074"/>
                </a:solidFill>
                <a:ea typeface="Gotham Rounded Book" charset="0"/>
                <a:cs typeface="Gotham Rounded Book" charset="0"/>
              </a:rPr>
              <a:t>ESXi</a:t>
            </a:r>
            <a:r>
              <a:rPr lang="en-US" b="1">
                <a:solidFill>
                  <a:srgbClr val="717074"/>
                </a:solidFill>
                <a:ea typeface="Gotham Rounded Book" charset="0"/>
                <a:cs typeface="Gotham Rounded Book" charset="0"/>
              </a:rPr>
              <a:t> Host</a:t>
            </a:r>
          </a:p>
        </p:txBody>
      </p:sp>
      <p:cxnSp>
        <p:nvCxnSpPr>
          <p:cNvPr id="45" name="Straight Connector 44">
            <a:extLst>
              <a:ext uri="{FF2B5EF4-FFF2-40B4-BE49-F238E27FC236}">
                <a16:creationId xmlns:a16="http://schemas.microsoft.com/office/drawing/2014/main" id="{8AE8B0B2-23C2-C34D-888D-57D54EF545D7}"/>
              </a:ext>
            </a:extLst>
          </p:cNvPr>
          <p:cNvCxnSpPr>
            <a:cxnSpLocks/>
          </p:cNvCxnSpPr>
          <p:nvPr/>
        </p:nvCxnSpPr>
        <p:spPr bwMode="gray">
          <a:xfrm flipV="1">
            <a:off x="1121224" y="2953333"/>
            <a:ext cx="0" cy="354179"/>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46" name="Rectangle 45">
            <a:extLst>
              <a:ext uri="{FF2B5EF4-FFF2-40B4-BE49-F238E27FC236}">
                <a16:creationId xmlns:a16="http://schemas.microsoft.com/office/drawing/2014/main" id="{ECC27F7F-721E-AC43-A7AD-02FD10ABF2AA}"/>
              </a:ext>
            </a:extLst>
          </p:cNvPr>
          <p:cNvSpPr/>
          <p:nvPr/>
        </p:nvSpPr>
        <p:spPr>
          <a:xfrm>
            <a:off x="885024" y="3307511"/>
            <a:ext cx="463896" cy="32087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algn="ctr">
              <a:spcAft>
                <a:spcPts val="600"/>
              </a:spcAft>
            </a:pPr>
            <a:r>
              <a:rPr lang="en-US" sz="1200">
                <a:solidFill>
                  <a:schemeClr val="bg1"/>
                </a:solidFill>
              </a:rPr>
              <a:t>vmk0</a:t>
            </a:r>
          </a:p>
        </p:txBody>
      </p:sp>
      <p:cxnSp>
        <p:nvCxnSpPr>
          <p:cNvPr id="47" name="Straight Connector 46">
            <a:extLst>
              <a:ext uri="{FF2B5EF4-FFF2-40B4-BE49-F238E27FC236}">
                <a16:creationId xmlns:a16="http://schemas.microsoft.com/office/drawing/2014/main" id="{73943B30-200C-7D49-B71A-EB6A1B1841D9}"/>
              </a:ext>
            </a:extLst>
          </p:cNvPr>
          <p:cNvCxnSpPr>
            <a:cxnSpLocks/>
            <a:stCxn id="48" idx="0"/>
          </p:cNvCxnSpPr>
          <p:nvPr/>
        </p:nvCxnSpPr>
        <p:spPr bwMode="gray">
          <a:xfrm flipV="1">
            <a:off x="2208986" y="2950721"/>
            <a:ext cx="0" cy="354178"/>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48" name="Rectangle 47">
            <a:extLst>
              <a:ext uri="{FF2B5EF4-FFF2-40B4-BE49-F238E27FC236}">
                <a16:creationId xmlns:a16="http://schemas.microsoft.com/office/drawing/2014/main" id="{02C21ED5-3853-5F4D-AAFB-6946ACC7316A}"/>
              </a:ext>
            </a:extLst>
          </p:cNvPr>
          <p:cNvSpPr/>
          <p:nvPr/>
        </p:nvSpPr>
        <p:spPr>
          <a:xfrm>
            <a:off x="1977038" y="3304899"/>
            <a:ext cx="463896" cy="320878"/>
          </a:xfrm>
          <a:prstGeom prst="rect">
            <a:avLst/>
          </a:prstGeom>
          <a:ln>
            <a:noFill/>
          </a:ln>
        </p:spPr>
        <p:style>
          <a:lnRef idx="2">
            <a:schemeClr val="accent5">
              <a:shade val="50000"/>
            </a:schemeClr>
          </a:lnRef>
          <a:fillRef idx="1">
            <a:schemeClr val="accent5"/>
          </a:fillRef>
          <a:effectRef idx="0">
            <a:schemeClr val="accent5"/>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algn="ctr">
              <a:spcAft>
                <a:spcPts val="600"/>
              </a:spcAft>
            </a:pPr>
            <a:r>
              <a:rPr lang="en-US" sz="1200">
                <a:solidFill>
                  <a:schemeClr val="bg1"/>
                </a:solidFill>
              </a:rPr>
              <a:t>vmk1</a:t>
            </a:r>
          </a:p>
        </p:txBody>
      </p:sp>
      <p:sp>
        <p:nvSpPr>
          <p:cNvPr id="74" name="Rectangle 73">
            <a:extLst>
              <a:ext uri="{FF2B5EF4-FFF2-40B4-BE49-F238E27FC236}">
                <a16:creationId xmlns:a16="http://schemas.microsoft.com/office/drawing/2014/main" id="{0D18394D-2DBD-5348-80E7-8899CBC95574}"/>
              </a:ext>
            </a:extLst>
          </p:cNvPr>
          <p:cNvSpPr/>
          <p:nvPr/>
        </p:nvSpPr>
        <p:spPr bwMode="gray">
          <a:xfrm>
            <a:off x="1706318" y="2422777"/>
            <a:ext cx="1046612" cy="527944"/>
          </a:xfrm>
          <a:prstGeom prst="rect">
            <a:avLst/>
          </a:prstGeom>
          <a:solidFill>
            <a:schemeClr val="accent5"/>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err="1"/>
              <a:t>vMotion</a:t>
            </a:r>
            <a:r>
              <a:rPr lang="en-US" sz="1100"/>
              <a:t> Port Group VLAN 20</a:t>
            </a:r>
          </a:p>
        </p:txBody>
      </p:sp>
      <p:sp>
        <p:nvSpPr>
          <p:cNvPr id="76" name="Rectangle 75">
            <a:extLst>
              <a:ext uri="{FF2B5EF4-FFF2-40B4-BE49-F238E27FC236}">
                <a16:creationId xmlns:a16="http://schemas.microsoft.com/office/drawing/2014/main" id="{64F8844E-4881-B84E-A358-F02B96C9F70A}"/>
              </a:ext>
            </a:extLst>
          </p:cNvPr>
          <p:cNvSpPr/>
          <p:nvPr/>
        </p:nvSpPr>
        <p:spPr bwMode="gray">
          <a:xfrm>
            <a:off x="583208" y="2419015"/>
            <a:ext cx="1029284" cy="534318"/>
          </a:xfrm>
          <a:prstGeom prst="rect">
            <a:avLst/>
          </a:prstGeom>
          <a:solidFill>
            <a:schemeClr val="accent4"/>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000"/>
              <a:t>Management             Port Group VLAN 10</a:t>
            </a:r>
          </a:p>
        </p:txBody>
      </p:sp>
      <p:sp>
        <p:nvSpPr>
          <p:cNvPr id="81" name="Rectangle 80">
            <a:extLst>
              <a:ext uri="{FF2B5EF4-FFF2-40B4-BE49-F238E27FC236}">
                <a16:creationId xmlns:a16="http://schemas.microsoft.com/office/drawing/2014/main" id="{9D3EE18A-8701-0745-A93B-F8C46F36D70F}"/>
              </a:ext>
            </a:extLst>
          </p:cNvPr>
          <p:cNvSpPr/>
          <p:nvPr/>
        </p:nvSpPr>
        <p:spPr bwMode="gray">
          <a:xfrm>
            <a:off x="2889218" y="2432466"/>
            <a:ext cx="1046612" cy="527944"/>
          </a:xfrm>
          <a:prstGeom prst="rect">
            <a:avLst/>
          </a:prstGeom>
          <a:solidFill>
            <a:schemeClr val="accent3"/>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err="1"/>
              <a:t>vSAN</a:t>
            </a:r>
            <a:r>
              <a:rPr lang="en-US" sz="1100"/>
              <a:t>      Port Group   VLAN 30</a:t>
            </a:r>
          </a:p>
        </p:txBody>
      </p:sp>
      <p:cxnSp>
        <p:nvCxnSpPr>
          <p:cNvPr id="83" name="Straight Connector 82">
            <a:extLst>
              <a:ext uri="{FF2B5EF4-FFF2-40B4-BE49-F238E27FC236}">
                <a16:creationId xmlns:a16="http://schemas.microsoft.com/office/drawing/2014/main" id="{947BC87F-E8D7-8241-AE12-39490E17985C}"/>
              </a:ext>
            </a:extLst>
          </p:cNvPr>
          <p:cNvCxnSpPr>
            <a:cxnSpLocks/>
          </p:cNvCxnSpPr>
          <p:nvPr/>
        </p:nvCxnSpPr>
        <p:spPr bwMode="gray">
          <a:xfrm flipV="1">
            <a:off x="3414273" y="2960410"/>
            <a:ext cx="0" cy="354178"/>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84" name="Rectangle 83">
            <a:extLst>
              <a:ext uri="{FF2B5EF4-FFF2-40B4-BE49-F238E27FC236}">
                <a16:creationId xmlns:a16="http://schemas.microsoft.com/office/drawing/2014/main" id="{B0F2EE82-DA67-B346-A16F-E99F37DD66FA}"/>
              </a:ext>
            </a:extLst>
          </p:cNvPr>
          <p:cNvSpPr/>
          <p:nvPr/>
        </p:nvSpPr>
        <p:spPr>
          <a:xfrm>
            <a:off x="3180576" y="3319215"/>
            <a:ext cx="463896" cy="320878"/>
          </a:xfrm>
          <a:prstGeom prst="rect">
            <a:avLst/>
          </a:prstGeom>
          <a:solidFill>
            <a:schemeClr val="accent3"/>
          </a:solidFill>
          <a:ln>
            <a:noFill/>
          </a:ln>
        </p:spPr>
        <p:style>
          <a:lnRef idx="2">
            <a:schemeClr val="accent5">
              <a:shade val="50000"/>
            </a:schemeClr>
          </a:lnRef>
          <a:fillRef idx="1">
            <a:schemeClr val="accent5"/>
          </a:fillRef>
          <a:effectRef idx="0">
            <a:schemeClr val="accent5"/>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algn="ctr">
              <a:spcAft>
                <a:spcPts val="600"/>
              </a:spcAft>
            </a:pPr>
            <a:r>
              <a:rPr lang="en-US" sz="1200">
                <a:solidFill>
                  <a:schemeClr val="bg1"/>
                </a:solidFill>
              </a:rPr>
              <a:t>vmk2</a:t>
            </a:r>
          </a:p>
        </p:txBody>
      </p:sp>
      <p:sp>
        <p:nvSpPr>
          <p:cNvPr id="85" name="Rectangle 84">
            <a:extLst>
              <a:ext uri="{FF2B5EF4-FFF2-40B4-BE49-F238E27FC236}">
                <a16:creationId xmlns:a16="http://schemas.microsoft.com/office/drawing/2014/main" id="{1814B2DE-2C42-074F-95F2-5E70F9459137}"/>
              </a:ext>
            </a:extLst>
          </p:cNvPr>
          <p:cNvSpPr/>
          <p:nvPr/>
        </p:nvSpPr>
        <p:spPr bwMode="gray">
          <a:xfrm>
            <a:off x="4053231" y="2425389"/>
            <a:ext cx="1046612" cy="527944"/>
          </a:xfrm>
          <a:prstGeom prst="rect">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VTEP       Port Group  VLAN 40</a:t>
            </a:r>
          </a:p>
        </p:txBody>
      </p:sp>
      <p:cxnSp>
        <p:nvCxnSpPr>
          <p:cNvPr id="87" name="Straight Connector 86">
            <a:extLst>
              <a:ext uri="{FF2B5EF4-FFF2-40B4-BE49-F238E27FC236}">
                <a16:creationId xmlns:a16="http://schemas.microsoft.com/office/drawing/2014/main" id="{91B12FD2-DF2E-F446-A9EE-936AB53AC33C}"/>
              </a:ext>
            </a:extLst>
          </p:cNvPr>
          <p:cNvCxnSpPr>
            <a:cxnSpLocks/>
          </p:cNvCxnSpPr>
          <p:nvPr/>
        </p:nvCxnSpPr>
        <p:spPr bwMode="gray">
          <a:xfrm flipV="1">
            <a:off x="4578286" y="2953333"/>
            <a:ext cx="0" cy="354178"/>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88" name="Rectangle 87">
            <a:extLst>
              <a:ext uri="{FF2B5EF4-FFF2-40B4-BE49-F238E27FC236}">
                <a16:creationId xmlns:a16="http://schemas.microsoft.com/office/drawing/2014/main" id="{2EEEB963-77E1-7F46-ABA7-C488E64A2B37}"/>
              </a:ext>
            </a:extLst>
          </p:cNvPr>
          <p:cNvSpPr/>
          <p:nvPr/>
        </p:nvSpPr>
        <p:spPr>
          <a:xfrm>
            <a:off x="4344589" y="3312138"/>
            <a:ext cx="463896" cy="320878"/>
          </a:xfrm>
          <a:prstGeom prst="rect">
            <a:avLst/>
          </a:prstGeom>
          <a:solidFill>
            <a:schemeClr val="accent6"/>
          </a:solidFill>
          <a:ln>
            <a:noFill/>
          </a:ln>
        </p:spPr>
        <p:style>
          <a:lnRef idx="2">
            <a:schemeClr val="accent5">
              <a:shade val="50000"/>
            </a:schemeClr>
          </a:lnRef>
          <a:fillRef idx="1">
            <a:schemeClr val="accent5"/>
          </a:fillRef>
          <a:effectRef idx="0">
            <a:schemeClr val="accent5"/>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algn="ctr">
              <a:spcAft>
                <a:spcPts val="600"/>
              </a:spcAft>
            </a:pPr>
            <a:r>
              <a:rPr lang="en-US" sz="1200">
                <a:solidFill>
                  <a:schemeClr val="bg1"/>
                </a:solidFill>
              </a:rPr>
              <a:t>vmk3</a:t>
            </a:r>
          </a:p>
        </p:txBody>
      </p:sp>
      <p:grpSp>
        <p:nvGrpSpPr>
          <p:cNvPr id="91" name="Group 90">
            <a:extLst>
              <a:ext uri="{FF2B5EF4-FFF2-40B4-BE49-F238E27FC236}">
                <a16:creationId xmlns:a16="http://schemas.microsoft.com/office/drawing/2014/main" id="{9415FB78-47B5-734C-AB90-BB8CE4B9E26B}"/>
              </a:ext>
            </a:extLst>
          </p:cNvPr>
          <p:cNvGrpSpPr/>
          <p:nvPr/>
        </p:nvGrpSpPr>
        <p:grpSpPr>
          <a:xfrm>
            <a:off x="6535926" y="3235660"/>
            <a:ext cx="405401" cy="405401"/>
            <a:chOff x="2327275" y="1039813"/>
            <a:chExt cx="5540375" cy="5540375"/>
          </a:xfrm>
          <a:solidFill>
            <a:schemeClr val="tx1"/>
          </a:solidFill>
        </p:grpSpPr>
        <p:sp>
          <p:nvSpPr>
            <p:cNvPr id="92" name="Freeform 1">
              <a:extLst>
                <a:ext uri="{FF2B5EF4-FFF2-40B4-BE49-F238E27FC236}">
                  <a16:creationId xmlns:a16="http://schemas.microsoft.com/office/drawing/2014/main" id="{88F52053-CAA2-E14C-BDF9-2A2A1F42217A}"/>
                </a:ext>
              </a:extLst>
            </p:cNvPr>
            <p:cNvSpPr>
              <a:spLocks noChangeArrowheads="1"/>
            </p:cNvSpPr>
            <p:nvPr/>
          </p:nvSpPr>
          <p:spPr bwMode="auto">
            <a:xfrm>
              <a:off x="3032125" y="3362325"/>
              <a:ext cx="696913" cy="904875"/>
            </a:xfrm>
            <a:custGeom>
              <a:avLst/>
              <a:gdLst>
                <a:gd name="T0" fmla="*/ 221 w 1934"/>
                <a:gd name="T1" fmla="*/ 2514 h 2515"/>
                <a:gd name="T2" fmla="*/ 309 w 1934"/>
                <a:gd name="T3" fmla="*/ 2496 h 2515"/>
                <a:gd name="T4" fmla="*/ 380 w 1934"/>
                <a:gd name="T5" fmla="*/ 2443 h 2515"/>
                <a:gd name="T6" fmla="*/ 424 w 1934"/>
                <a:gd name="T7" fmla="*/ 2381 h 2515"/>
                <a:gd name="T8" fmla="*/ 441 w 1934"/>
                <a:gd name="T9" fmla="*/ 2293 h 2515"/>
                <a:gd name="T10" fmla="*/ 935 w 1934"/>
                <a:gd name="T11" fmla="*/ 1693 h 2515"/>
                <a:gd name="T12" fmla="*/ 1041 w 1934"/>
                <a:gd name="T13" fmla="*/ 1684 h 2515"/>
                <a:gd name="T14" fmla="*/ 1235 w 1934"/>
                <a:gd name="T15" fmla="*/ 1658 h 2515"/>
                <a:gd name="T16" fmla="*/ 1412 w 1934"/>
                <a:gd name="T17" fmla="*/ 1605 h 2515"/>
                <a:gd name="T18" fmla="*/ 1571 w 1934"/>
                <a:gd name="T19" fmla="*/ 1525 h 2515"/>
                <a:gd name="T20" fmla="*/ 1703 w 1934"/>
                <a:gd name="T21" fmla="*/ 1419 h 2515"/>
                <a:gd name="T22" fmla="*/ 1818 w 1934"/>
                <a:gd name="T23" fmla="*/ 1287 h 2515"/>
                <a:gd name="T24" fmla="*/ 1889 w 1934"/>
                <a:gd name="T25" fmla="*/ 1129 h 2515"/>
                <a:gd name="T26" fmla="*/ 1933 w 1934"/>
                <a:gd name="T27" fmla="*/ 944 h 2515"/>
                <a:gd name="T28" fmla="*/ 1933 w 1934"/>
                <a:gd name="T29" fmla="*/ 829 h 2515"/>
                <a:gd name="T30" fmla="*/ 1933 w 1934"/>
                <a:gd name="T31" fmla="*/ 741 h 2515"/>
                <a:gd name="T32" fmla="*/ 1897 w 1934"/>
                <a:gd name="T33" fmla="*/ 565 h 2515"/>
                <a:gd name="T34" fmla="*/ 1836 w 1934"/>
                <a:gd name="T35" fmla="*/ 414 h 2515"/>
                <a:gd name="T36" fmla="*/ 1738 w 1934"/>
                <a:gd name="T37" fmla="*/ 282 h 2515"/>
                <a:gd name="T38" fmla="*/ 1615 w 1934"/>
                <a:gd name="T39" fmla="*/ 176 h 2515"/>
                <a:gd name="T40" fmla="*/ 1465 w 1934"/>
                <a:gd name="T41" fmla="*/ 88 h 2515"/>
                <a:gd name="T42" fmla="*/ 1288 w 1934"/>
                <a:gd name="T43" fmla="*/ 26 h 2515"/>
                <a:gd name="T44" fmla="*/ 1094 w 1934"/>
                <a:gd name="T45" fmla="*/ 0 h 2515"/>
                <a:gd name="T46" fmla="*/ 221 w 1934"/>
                <a:gd name="T47" fmla="*/ 0 h 2515"/>
                <a:gd name="T48" fmla="*/ 177 w 1934"/>
                <a:gd name="T49" fmla="*/ 0 h 2515"/>
                <a:gd name="T50" fmla="*/ 97 w 1934"/>
                <a:gd name="T51" fmla="*/ 35 h 2515"/>
                <a:gd name="T52" fmla="*/ 35 w 1934"/>
                <a:gd name="T53" fmla="*/ 97 h 2515"/>
                <a:gd name="T54" fmla="*/ 9 w 1934"/>
                <a:gd name="T55" fmla="*/ 176 h 2515"/>
                <a:gd name="T56" fmla="*/ 0 w 1934"/>
                <a:gd name="T57" fmla="*/ 2293 h 2515"/>
                <a:gd name="T58" fmla="*/ 9 w 1934"/>
                <a:gd name="T59" fmla="*/ 2337 h 2515"/>
                <a:gd name="T60" fmla="*/ 35 w 1934"/>
                <a:gd name="T61" fmla="*/ 2417 h 2515"/>
                <a:gd name="T62" fmla="*/ 97 w 1934"/>
                <a:gd name="T63" fmla="*/ 2470 h 2515"/>
                <a:gd name="T64" fmla="*/ 177 w 1934"/>
                <a:gd name="T65" fmla="*/ 2505 h 2515"/>
                <a:gd name="T66" fmla="*/ 441 w 1934"/>
                <a:gd name="T67" fmla="*/ 397 h 2515"/>
                <a:gd name="T68" fmla="*/ 953 w 1934"/>
                <a:gd name="T69" fmla="*/ 397 h 2515"/>
                <a:gd name="T70" fmla="*/ 1174 w 1934"/>
                <a:gd name="T71" fmla="*/ 423 h 2515"/>
                <a:gd name="T72" fmla="*/ 1341 w 1934"/>
                <a:gd name="T73" fmla="*/ 512 h 2515"/>
                <a:gd name="T74" fmla="*/ 1430 w 1934"/>
                <a:gd name="T75" fmla="*/ 609 h 2515"/>
                <a:gd name="T76" fmla="*/ 1465 w 1934"/>
                <a:gd name="T77" fmla="*/ 688 h 2515"/>
                <a:gd name="T78" fmla="*/ 1491 w 1934"/>
                <a:gd name="T79" fmla="*/ 838 h 2515"/>
                <a:gd name="T80" fmla="*/ 1491 w 1934"/>
                <a:gd name="T81" fmla="*/ 847 h 2515"/>
                <a:gd name="T82" fmla="*/ 1456 w 1934"/>
                <a:gd name="T83" fmla="*/ 1032 h 2515"/>
                <a:gd name="T84" fmla="*/ 1341 w 1934"/>
                <a:gd name="T85" fmla="*/ 1173 h 2515"/>
                <a:gd name="T86" fmla="*/ 1174 w 1934"/>
                <a:gd name="T87" fmla="*/ 1261 h 2515"/>
                <a:gd name="T88" fmla="*/ 953 w 1934"/>
                <a:gd name="T89" fmla="*/ 1296 h 2515"/>
                <a:gd name="T90" fmla="*/ 441 w 1934"/>
                <a:gd name="T91" fmla="*/ 397 h 2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34" h="2515">
                  <a:moveTo>
                    <a:pt x="221" y="2514"/>
                  </a:moveTo>
                  <a:lnTo>
                    <a:pt x="221" y="2514"/>
                  </a:lnTo>
                  <a:lnTo>
                    <a:pt x="265" y="2505"/>
                  </a:lnTo>
                  <a:lnTo>
                    <a:pt x="309" y="2496"/>
                  </a:lnTo>
                  <a:lnTo>
                    <a:pt x="344" y="2470"/>
                  </a:lnTo>
                  <a:lnTo>
                    <a:pt x="380" y="2443"/>
                  </a:lnTo>
                  <a:lnTo>
                    <a:pt x="406" y="2417"/>
                  </a:lnTo>
                  <a:lnTo>
                    <a:pt x="424" y="2381"/>
                  </a:lnTo>
                  <a:lnTo>
                    <a:pt x="432" y="2337"/>
                  </a:lnTo>
                  <a:lnTo>
                    <a:pt x="441" y="2293"/>
                  </a:lnTo>
                  <a:lnTo>
                    <a:pt x="441" y="1693"/>
                  </a:lnTo>
                  <a:lnTo>
                    <a:pt x="935" y="1693"/>
                  </a:lnTo>
                  <a:lnTo>
                    <a:pt x="935" y="1693"/>
                  </a:lnTo>
                  <a:lnTo>
                    <a:pt x="1041" y="1684"/>
                  </a:lnTo>
                  <a:lnTo>
                    <a:pt x="1138" y="1675"/>
                  </a:lnTo>
                  <a:lnTo>
                    <a:pt x="1235" y="1658"/>
                  </a:lnTo>
                  <a:lnTo>
                    <a:pt x="1324" y="1631"/>
                  </a:lnTo>
                  <a:lnTo>
                    <a:pt x="1412" y="1605"/>
                  </a:lnTo>
                  <a:lnTo>
                    <a:pt x="1491" y="1570"/>
                  </a:lnTo>
                  <a:lnTo>
                    <a:pt x="1571" y="1525"/>
                  </a:lnTo>
                  <a:lnTo>
                    <a:pt x="1641" y="1472"/>
                  </a:lnTo>
                  <a:lnTo>
                    <a:pt x="1703" y="1419"/>
                  </a:lnTo>
                  <a:lnTo>
                    <a:pt x="1765" y="1349"/>
                  </a:lnTo>
                  <a:lnTo>
                    <a:pt x="1818" y="1287"/>
                  </a:lnTo>
                  <a:lnTo>
                    <a:pt x="1853" y="1209"/>
                  </a:lnTo>
                  <a:lnTo>
                    <a:pt x="1889" y="1129"/>
                  </a:lnTo>
                  <a:lnTo>
                    <a:pt x="1915" y="1032"/>
                  </a:lnTo>
                  <a:lnTo>
                    <a:pt x="1933" y="944"/>
                  </a:lnTo>
                  <a:lnTo>
                    <a:pt x="1933" y="838"/>
                  </a:lnTo>
                  <a:lnTo>
                    <a:pt x="1933" y="829"/>
                  </a:lnTo>
                  <a:lnTo>
                    <a:pt x="1933" y="829"/>
                  </a:lnTo>
                  <a:lnTo>
                    <a:pt x="1933" y="741"/>
                  </a:lnTo>
                  <a:lnTo>
                    <a:pt x="1915" y="653"/>
                  </a:lnTo>
                  <a:lnTo>
                    <a:pt x="1897" y="565"/>
                  </a:lnTo>
                  <a:lnTo>
                    <a:pt x="1871" y="485"/>
                  </a:lnTo>
                  <a:lnTo>
                    <a:pt x="1836" y="414"/>
                  </a:lnTo>
                  <a:lnTo>
                    <a:pt x="1791" y="344"/>
                  </a:lnTo>
                  <a:lnTo>
                    <a:pt x="1738" y="282"/>
                  </a:lnTo>
                  <a:lnTo>
                    <a:pt x="1677" y="229"/>
                  </a:lnTo>
                  <a:lnTo>
                    <a:pt x="1615" y="176"/>
                  </a:lnTo>
                  <a:lnTo>
                    <a:pt x="1544" y="132"/>
                  </a:lnTo>
                  <a:lnTo>
                    <a:pt x="1465" y="88"/>
                  </a:lnTo>
                  <a:lnTo>
                    <a:pt x="1386" y="53"/>
                  </a:lnTo>
                  <a:lnTo>
                    <a:pt x="1288" y="26"/>
                  </a:lnTo>
                  <a:lnTo>
                    <a:pt x="1191" y="9"/>
                  </a:lnTo>
                  <a:lnTo>
                    <a:pt x="1094" y="0"/>
                  </a:lnTo>
                  <a:lnTo>
                    <a:pt x="988" y="0"/>
                  </a:lnTo>
                  <a:lnTo>
                    <a:pt x="221" y="0"/>
                  </a:lnTo>
                  <a:lnTo>
                    <a:pt x="221" y="0"/>
                  </a:lnTo>
                  <a:lnTo>
                    <a:pt x="177" y="0"/>
                  </a:lnTo>
                  <a:lnTo>
                    <a:pt x="132" y="17"/>
                  </a:lnTo>
                  <a:lnTo>
                    <a:pt x="97" y="35"/>
                  </a:lnTo>
                  <a:lnTo>
                    <a:pt x="62" y="62"/>
                  </a:lnTo>
                  <a:lnTo>
                    <a:pt x="35" y="97"/>
                  </a:lnTo>
                  <a:lnTo>
                    <a:pt x="18" y="132"/>
                  </a:lnTo>
                  <a:lnTo>
                    <a:pt x="9" y="176"/>
                  </a:lnTo>
                  <a:lnTo>
                    <a:pt x="0" y="220"/>
                  </a:lnTo>
                  <a:lnTo>
                    <a:pt x="0" y="2293"/>
                  </a:lnTo>
                  <a:lnTo>
                    <a:pt x="0" y="2293"/>
                  </a:lnTo>
                  <a:lnTo>
                    <a:pt x="9" y="2337"/>
                  </a:lnTo>
                  <a:lnTo>
                    <a:pt x="18" y="2381"/>
                  </a:lnTo>
                  <a:lnTo>
                    <a:pt x="35" y="2417"/>
                  </a:lnTo>
                  <a:lnTo>
                    <a:pt x="62" y="2443"/>
                  </a:lnTo>
                  <a:lnTo>
                    <a:pt x="97" y="2470"/>
                  </a:lnTo>
                  <a:lnTo>
                    <a:pt x="132" y="2496"/>
                  </a:lnTo>
                  <a:lnTo>
                    <a:pt x="177" y="2505"/>
                  </a:lnTo>
                  <a:lnTo>
                    <a:pt x="221" y="2514"/>
                  </a:lnTo>
                  <a:close/>
                  <a:moveTo>
                    <a:pt x="441" y="397"/>
                  </a:moveTo>
                  <a:lnTo>
                    <a:pt x="953" y="397"/>
                  </a:lnTo>
                  <a:lnTo>
                    <a:pt x="953" y="397"/>
                  </a:lnTo>
                  <a:lnTo>
                    <a:pt x="1068" y="406"/>
                  </a:lnTo>
                  <a:lnTo>
                    <a:pt x="1174" y="423"/>
                  </a:lnTo>
                  <a:lnTo>
                    <a:pt x="1262" y="459"/>
                  </a:lnTo>
                  <a:lnTo>
                    <a:pt x="1341" y="512"/>
                  </a:lnTo>
                  <a:lnTo>
                    <a:pt x="1403" y="573"/>
                  </a:lnTo>
                  <a:lnTo>
                    <a:pt x="1430" y="609"/>
                  </a:lnTo>
                  <a:lnTo>
                    <a:pt x="1456" y="653"/>
                  </a:lnTo>
                  <a:lnTo>
                    <a:pt x="1465" y="688"/>
                  </a:lnTo>
                  <a:lnTo>
                    <a:pt x="1483" y="741"/>
                  </a:lnTo>
                  <a:lnTo>
                    <a:pt x="1491" y="838"/>
                  </a:lnTo>
                  <a:lnTo>
                    <a:pt x="1491" y="847"/>
                  </a:lnTo>
                  <a:lnTo>
                    <a:pt x="1491" y="847"/>
                  </a:lnTo>
                  <a:lnTo>
                    <a:pt x="1483" y="944"/>
                  </a:lnTo>
                  <a:lnTo>
                    <a:pt x="1456" y="1032"/>
                  </a:lnTo>
                  <a:lnTo>
                    <a:pt x="1403" y="1103"/>
                  </a:lnTo>
                  <a:lnTo>
                    <a:pt x="1341" y="1173"/>
                  </a:lnTo>
                  <a:lnTo>
                    <a:pt x="1271" y="1226"/>
                  </a:lnTo>
                  <a:lnTo>
                    <a:pt x="1174" y="1261"/>
                  </a:lnTo>
                  <a:lnTo>
                    <a:pt x="1068" y="1287"/>
                  </a:lnTo>
                  <a:lnTo>
                    <a:pt x="953" y="1296"/>
                  </a:lnTo>
                  <a:lnTo>
                    <a:pt x="441" y="1296"/>
                  </a:lnTo>
                  <a:lnTo>
                    <a:pt x="441" y="39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3" name="Freeform 2">
              <a:extLst>
                <a:ext uri="{FF2B5EF4-FFF2-40B4-BE49-F238E27FC236}">
                  <a16:creationId xmlns:a16="http://schemas.microsoft.com/office/drawing/2014/main" id="{5A57041A-4597-B547-8737-BE92CC9C592E}"/>
                </a:ext>
              </a:extLst>
            </p:cNvPr>
            <p:cNvSpPr>
              <a:spLocks noChangeArrowheads="1"/>
            </p:cNvSpPr>
            <p:nvPr/>
          </p:nvSpPr>
          <p:spPr bwMode="auto">
            <a:xfrm>
              <a:off x="6459538" y="3355975"/>
              <a:ext cx="838200" cy="917575"/>
            </a:xfrm>
            <a:custGeom>
              <a:avLst/>
              <a:gdLst>
                <a:gd name="T0" fmla="*/ 2109 w 2330"/>
                <a:gd name="T1" fmla="*/ 0 h 2550"/>
                <a:gd name="T2" fmla="*/ 2109 w 2330"/>
                <a:gd name="T3" fmla="*/ 0 h 2550"/>
                <a:gd name="T4" fmla="*/ 2073 w 2330"/>
                <a:gd name="T5" fmla="*/ 0 h 2550"/>
                <a:gd name="T6" fmla="*/ 2038 w 2330"/>
                <a:gd name="T7" fmla="*/ 9 h 2550"/>
                <a:gd name="T8" fmla="*/ 2012 w 2330"/>
                <a:gd name="T9" fmla="*/ 18 h 2550"/>
                <a:gd name="T10" fmla="*/ 1976 w 2330"/>
                <a:gd name="T11" fmla="*/ 35 h 2550"/>
                <a:gd name="T12" fmla="*/ 1932 w 2330"/>
                <a:gd name="T13" fmla="*/ 88 h 2550"/>
                <a:gd name="T14" fmla="*/ 1906 w 2330"/>
                <a:gd name="T15" fmla="*/ 141 h 2550"/>
                <a:gd name="T16" fmla="*/ 1173 w 2330"/>
                <a:gd name="T17" fmla="*/ 1958 h 2550"/>
                <a:gd name="T18" fmla="*/ 450 w 2330"/>
                <a:gd name="T19" fmla="*/ 150 h 2550"/>
                <a:gd name="T20" fmla="*/ 450 w 2330"/>
                <a:gd name="T21" fmla="*/ 150 h 2550"/>
                <a:gd name="T22" fmla="*/ 414 w 2330"/>
                <a:gd name="T23" fmla="*/ 88 h 2550"/>
                <a:gd name="T24" fmla="*/ 397 w 2330"/>
                <a:gd name="T25" fmla="*/ 62 h 2550"/>
                <a:gd name="T26" fmla="*/ 370 w 2330"/>
                <a:gd name="T27" fmla="*/ 44 h 2550"/>
                <a:gd name="T28" fmla="*/ 335 w 2330"/>
                <a:gd name="T29" fmla="*/ 18 h 2550"/>
                <a:gd name="T30" fmla="*/ 300 w 2330"/>
                <a:gd name="T31" fmla="*/ 9 h 2550"/>
                <a:gd name="T32" fmla="*/ 264 w 2330"/>
                <a:gd name="T33" fmla="*/ 0 h 2550"/>
                <a:gd name="T34" fmla="*/ 229 w 2330"/>
                <a:gd name="T35" fmla="*/ 0 h 2550"/>
                <a:gd name="T36" fmla="*/ 229 w 2330"/>
                <a:gd name="T37" fmla="*/ 0 h 2550"/>
                <a:gd name="T38" fmla="*/ 176 w 2330"/>
                <a:gd name="T39" fmla="*/ 0 h 2550"/>
                <a:gd name="T40" fmla="*/ 141 w 2330"/>
                <a:gd name="T41" fmla="*/ 18 h 2550"/>
                <a:gd name="T42" fmla="*/ 97 w 2330"/>
                <a:gd name="T43" fmla="*/ 35 h 2550"/>
                <a:gd name="T44" fmla="*/ 70 w 2330"/>
                <a:gd name="T45" fmla="*/ 62 h 2550"/>
                <a:gd name="T46" fmla="*/ 44 w 2330"/>
                <a:gd name="T47" fmla="*/ 88 h 2550"/>
                <a:gd name="T48" fmla="*/ 17 w 2330"/>
                <a:gd name="T49" fmla="*/ 124 h 2550"/>
                <a:gd name="T50" fmla="*/ 9 w 2330"/>
                <a:gd name="T51" fmla="*/ 168 h 2550"/>
                <a:gd name="T52" fmla="*/ 0 w 2330"/>
                <a:gd name="T53" fmla="*/ 212 h 2550"/>
                <a:gd name="T54" fmla="*/ 0 w 2330"/>
                <a:gd name="T55" fmla="*/ 212 h 2550"/>
                <a:gd name="T56" fmla="*/ 9 w 2330"/>
                <a:gd name="T57" fmla="*/ 265 h 2550"/>
                <a:gd name="T58" fmla="*/ 26 w 2330"/>
                <a:gd name="T59" fmla="*/ 318 h 2550"/>
                <a:gd name="T60" fmla="*/ 900 w 2330"/>
                <a:gd name="T61" fmla="*/ 2364 h 2550"/>
                <a:gd name="T62" fmla="*/ 900 w 2330"/>
                <a:gd name="T63" fmla="*/ 2364 h 2550"/>
                <a:gd name="T64" fmla="*/ 944 w 2330"/>
                <a:gd name="T65" fmla="*/ 2443 h 2550"/>
                <a:gd name="T66" fmla="*/ 970 w 2330"/>
                <a:gd name="T67" fmla="*/ 2470 h 2550"/>
                <a:gd name="T68" fmla="*/ 997 w 2330"/>
                <a:gd name="T69" fmla="*/ 2496 h 2550"/>
                <a:gd name="T70" fmla="*/ 1032 w 2330"/>
                <a:gd name="T71" fmla="*/ 2523 h 2550"/>
                <a:gd name="T72" fmla="*/ 1067 w 2330"/>
                <a:gd name="T73" fmla="*/ 2532 h 2550"/>
                <a:gd name="T74" fmla="*/ 1112 w 2330"/>
                <a:gd name="T75" fmla="*/ 2541 h 2550"/>
                <a:gd name="T76" fmla="*/ 1156 w 2330"/>
                <a:gd name="T77" fmla="*/ 2549 h 2550"/>
                <a:gd name="T78" fmla="*/ 1173 w 2330"/>
                <a:gd name="T79" fmla="*/ 2549 h 2550"/>
                <a:gd name="T80" fmla="*/ 1173 w 2330"/>
                <a:gd name="T81" fmla="*/ 2549 h 2550"/>
                <a:gd name="T82" fmla="*/ 1226 w 2330"/>
                <a:gd name="T83" fmla="*/ 2541 h 2550"/>
                <a:gd name="T84" fmla="*/ 1262 w 2330"/>
                <a:gd name="T85" fmla="*/ 2532 h 2550"/>
                <a:gd name="T86" fmla="*/ 1297 w 2330"/>
                <a:gd name="T87" fmla="*/ 2523 h 2550"/>
                <a:gd name="T88" fmla="*/ 1332 w 2330"/>
                <a:gd name="T89" fmla="*/ 2496 h 2550"/>
                <a:gd name="T90" fmla="*/ 1368 w 2330"/>
                <a:gd name="T91" fmla="*/ 2470 h 2550"/>
                <a:gd name="T92" fmla="*/ 1385 w 2330"/>
                <a:gd name="T93" fmla="*/ 2443 h 2550"/>
                <a:gd name="T94" fmla="*/ 1429 w 2330"/>
                <a:gd name="T95" fmla="*/ 2364 h 2550"/>
                <a:gd name="T96" fmla="*/ 2312 w 2330"/>
                <a:gd name="T97" fmla="*/ 300 h 2550"/>
                <a:gd name="T98" fmla="*/ 2312 w 2330"/>
                <a:gd name="T99" fmla="*/ 300 h 2550"/>
                <a:gd name="T100" fmla="*/ 2321 w 2330"/>
                <a:gd name="T101" fmla="*/ 256 h 2550"/>
                <a:gd name="T102" fmla="*/ 2329 w 2330"/>
                <a:gd name="T103" fmla="*/ 203 h 2550"/>
                <a:gd name="T104" fmla="*/ 2329 w 2330"/>
                <a:gd name="T105" fmla="*/ 203 h 2550"/>
                <a:gd name="T106" fmla="*/ 2329 w 2330"/>
                <a:gd name="T107" fmla="*/ 168 h 2550"/>
                <a:gd name="T108" fmla="*/ 2312 w 2330"/>
                <a:gd name="T109" fmla="*/ 124 h 2550"/>
                <a:gd name="T110" fmla="*/ 2294 w 2330"/>
                <a:gd name="T111" fmla="*/ 88 h 2550"/>
                <a:gd name="T112" fmla="*/ 2268 w 2330"/>
                <a:gd name="T113" fmla="*/ 62 h 2550"/>
                <a:gd name="T114" fmla="*/ 2232 w 2330"/>
                <a:gd name="T115" fmla="*/ 35 h 2550"/>
                <a:gd name="T116" fmla="*/ 2197 w 2330"/>
                <a:gd name="T117" fmla="*/ 9 h 2550"/>
                <a:gd name="T118" fmla="*/ 2153 w 2330"/>
                <a:gd name="T119" fmla="*/ 0 h 2550"/>
                <a:gd name="T120" fmla="*/ 2109 w 2330"/>
                <a:gd name="T121" fmla="*/ 0 h 2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330" h="2550">
                  <a:moveTo>
                    <a:pt x="2109" y="0"/>
                  </a:moveTo>
                  <a:lnTo>
                    <a:pt x="2109" y="0"/>
                  </a:lnTo>
                  <a:lnTo>
                    <a:pt x="2073" y="0"/>
                  </a:lnTo>
                  <a:lnTo>
                    <a:pt x="2038" y="9"/>
                  </a:lnTo>
                  <a:lnTo>
                    <a:pt x="2012" y="18"/>
                  </a:lnTo>
                  <a:lnTo>
                    <a:pt x="1976" y="35"/>
                  </a:lnTo>
                  <a:lnTo>
                    <a:pt x="1932" y="88"/>
                  </a:lnTo>
                  <a:lnTo>
                    <a:pt x="1906" y="141"/>
                  </a:lnTo>
                  <a:lnTo>
                    <a:pt x="1173" y="1958"/>
                  </a:lnTo>
                  <a:lnTo>
                    <a:pt x="450" y="150"/>
                  </a:lnTo>
                  <a:lnTo>
                    <a:pt x="450" y="150"/>
                  </a:lnTo>
                  <a:lnTo>
                    <a:pt x="414" y="88"/>
                  </a:lnTo>
                  <a:lnTo>
                    <a:pt x="397" y="62"/>
                  </a:lnTo>
                  <a:lnTo>
                    <a:pt x="370" y="44"/>
                  </a:lnTo>
                  <a:lnTo>
                    <a:pt x="335" y="18"/>
                  </a:lnTo>
                  <a:lnTo>
                    <a:pt x="300" y="9"/>
                  </a:lnTo>
                  <a:lnTo>
                    <a:pt x="264" y="0"/>
                  </a:lnTo>
                  <a:lnTo>
                    <a:pt x="229" y="0"/>
                  </a:lnTo>
                  <a:lnTo>
                    <a:pt x="229" y="0"/>
                  </a:lnTo>
                  <a:lnTo>
                    <a:pt x="176" y="0"/>
                  </a:lnTo>
                  <a:lnTo>
                    <a:pt x="141" y="18"/>
                  </a:lnTo>
                  <a:lnTo>
                    <a:pt x="97" y="35"/>
                  </a:lnTo>
                  <a:lnTo>
                    <a:pt x="70" y="62"/>
                  </a:lnTo>
                  <a:lnTo>
                    <a:pt x="44" y="88"/>
                  </a:lnTo>
                  <a:lnTo>
                    <a:pt x="17" y="124"/>
                  </a:lnTo>
                  <a:lnTo>
                    <a:pt x="9" y="168"/>
                  </a:lnTo>
                  <a:lnTo>
                    <a:pt x="0" y="212"/>
                  </a:lnTo>
                  <a:lnTo>
                    <a:pt x="0" y="212"/>
                  </a:lnTo>
                  <a:lnTo>
                    <a:pt x="9" y="265"/>
                  </a:lnTo>
                  <a:lnTo>
                    <a:pt x="26" y="318"/>
                  </a:lnTo>
                  <a:lnTo>
                    <a:pt x="900" y="2364"/>
                  </a:lnTo>
                  <a:lnTo>
                    <a:pt x="900" y="2364"/>
                  </a:lnTo>
                  <a:lnTo>
                    <a:pt x="944" y="2443"/>
                  </a:lnTo>
                  <a:lnTo>
                    <a:pt x="970" y="2470"/>
                  </a:lnTo>
                  <a:lnTo>
                    <a:pt x="997" y="2496"/>
                  </a:lnTo>
                  <a:lnTo>
                    <a:pt x="1032" y="2523"/>
                  </a:lnTo>
                  <a:lnTo>
                    <a:pt x="1067" y="2532"/>
                  </a:lnTo>
                  <a:lnTo>
                    <a:pt x="1112" y="2541"/>
                  </a:lnTo>
                  <a:lnTo>
                    <a:pt x="1156" y="2549"/>
                  </a:lnTo>
                  <a:lnTo>
                    <a:pt x="1173" y="2549"/>
                  </a:lnTo>
                  <a:lnTo>
                    <a:pt x="1173" y="2549"/>
                  </a:lnTo>
                  <a:lnTo>
                    <a:pt x="1226" y="2541"/>
                  </a:lnTo>
                  <a:lnTo>
                    <a:pt x="1262" y="2532"/>
                  </a:lnTo>
                  <a:lnTo>
                    <a:pt x="1297" y="2523"/>
                  </a:lnTo>
                  <a:lnTo>
                    <a:pt x="1332" y="2496"/>
                  </a:lnTo>
                  <a:lnTo>
                    <a:pt x="1368" y="2470"/>
                  </a:lnTo>
                  <a:lnTo>
                    <a:pt x="1385" y="2443"/>
                  </a:lnTo>
                  <a:lnTo>
                    <a:pt x="1429" y="2364"/>
                  </a:lnTo>
                  <a:lnTo>
                    <a:pt x="2312" y="300"/>
                  </a:lnTo>
                  <a:lnTo>
                    <a:pt x="2312" y="300"/>
                  </a:lnTo>
                  <a:lnTo>
                    <a:pt x="2321" y="256"/>
                  </a:lnTo>
                  <a:lnTo>
                    <a:pt x="2329" y="203"/>
                  </a:lnTo>
                  <a:lnTo>
                    <a:pt x="2329" y="203"/>
                  </a:lnTo>
                  <a:lnTo>
                    <a:pt x="2329" y="168"/>
                  </a:lnTo>
                  <a:lnTo>
                    <a:pt x="2312" y="124"/>
                  </a:lnTo>
                  <a:lnTo>
                    <a:pt x="2294" y="88"/>
                  </a:lnTo>
                  <a:lnTo>
                    <a:pt x="2268" y="62"/>
                  </a:lnTo>
                  <a:lnTo>
                    <a:pt x="2232" y="35"/>
                  </a:lnTo>
                  <a:lnTo>
                    <a:pt x="2197" y="9"/>
                  </a:lnTo>
                  <a:lnTo>
                    <a:pt x="2153" y="0"/>
                  </a:lnTo>
                  <a:lnTo>
                    <a:pt x="210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4" name="Freeform 3">
              <a:extLst>
                <a:ext uri="{FF2B5EF4-FFF2-40B4-BE49-F238E27FC236}">
                  <a16:creationId xmlns:a16="http://schemas.microsoft.com/office/drawing/2014/main" id="{F2F10DA1-5A8E-CA4A-872A-03C67277CEC9}"/>
                </a:ext>
              </a:extLst>
            </p:cNvPr>
            <p:cNvSpPr>
              <a:spLocks noChangeArrowheads="1"/>
            </p:cNvSpPr>
            <p:nvPr/>
          </p:nvSpPr>
          <p:spPr bwMode="auto">
            <a:xfrm>
              <a:off x="2327275" y="1039813"/>
              <a:ext cx="5540375" cy="5540375"/>
            </a:xfrm>
            <a:custGeom>
              <a:avLst/>
              <a:gdLst>
                <a:gd name="T0" fmla="*/ 0 w 15390"/>
                <a:gd name="T1" fmla="*/ 0 h 15390"/>
                <a:gd name="T2" fmla="*/ 0 w 15390"/>
                <a:gd name="T3" fmla="*/ 15389 h 15390"/>
                <a:gd name="T4" fmla="*/ 15389 w 15390"/>
                <a:gd name="T5" fmla="*/ 15389 h 15390"/>
                <a:gd name="T6" fmla="*/ 15389 w 15390"/>
                <a:gd name="T7" fmla="*/ 0 h 15390"/>
                <a:gd name="T8" fmla="*/ 0 w 15390"/>
                <a:gd name="T9" fmla="*/ 0 h 15390"/>
                <a:gd name="T10" fmla="*/ 14754 w 15390"/>
                <a:gd name="T11" fmla="*/ 14754 h 15390"/>
                <a:gd name="T12" fmla="*/ 635 w 15390"/>
                <a:gd name="T13" fmla="*/ 14754 h 15390"/>
                <a:gd name="T14" fmla="*/ 635 w 15390"/>
                <a:gd name="T15" fmla="*/ 635 h 15390"/>
                <a:gd name="T16" fmla="*/ 14754 w 15390"/>
                <a:gd name="T17" fmla="*/ 635 h 15390"/>
                <a:gd name="T18" fmla="*/ 14754 w 15390"/>
                <a:gd name="T19" fmla="*/ 14754 h 15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90" h="15390">
                  <a:moveTo>
                    <a:pt x="0" y="0"/>
                  </a:moveTo>
                  <a:lnTo>
                    <a:pt x="0" y="15389"/>
                  </a:lnTo>
                  <a:lnTo>
                    <a:pt x="15389" y="15389"/>
                  </a:lnTo>
                  <a:lnTo>
                    <a:pt x="15389" y="0"/>
                  </a:lnTo>
                  <a:lnTo>
                    <a:pt x="0" y="0"/>
                  </a:lnTo>
                  <a:close/>
                  <a:moveTo>
                    <a:pt x="14754" y="14754"/>
                  </a:moveTo>
                  <a:lnTo>
                    <a:pt x="635" y="14754"/>
                  </a:lnTo>
                  <a:lnTo>
                    <a:pt x="635" y="635"/>
                  </a:lnTo>
                  <a:lnTo>
                    <a:pt x="14754" y="635"/>
                  </a:lnTo>
                  <a:lnTo>
                    <a:pt x="14754" y="1475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5" name="Freeform 4">
              <a:extLst>
                <a:ext uri="{FF2B5EF4-FFF2-40B4-BE49-F238E27FC236}">
                  <a16:creationId xmlns:a16="http://schemas.microsoft.com/office/drawing/2014/main" id="{29B93BBE-5B43-4B44-847A-DE96A039535D}"/>
                </a:ext>
              </a:extLst>
            </p:cNvPr>
            <p:cNvSpPr>
              <a:spLocks noChangeArrowheads="1"/>
            </p:cNvSpPr>
            <p:nvPr/>
          </p:nvSpPr>
          <p:spPr bwMode="auto">
            <a:xfrm>
              <a:off x="6707188" y="1582738"/>
              <a:ext cx="650875" cy="654050"/>
            </a:xfrm>
            <a:custGeom>
              <a:avLst/>
              <a:gdLst>
                <a:gd name="T0" fmla="*/ 1809 w 1810"/>
                <a:gd name="T1" fmla="*/ 450 h 1819"/>
                <a:gd name="T2" fmla="*/ 1350 w 1810"/>
                <a:gd name="T3" fmla="*/ 0 h 1819"/>
                <a:gd name="T4" fmla="*/ 0 w 1810"/>
                <a:gd name="T5" fmla="*/ 1368 h 1819"/>
                <a:gd name="T6" fmla="*/ 450 w 1810"/>
                <a:gd name="T7" fmla="*/ 1818 h 1819"/>
                <a:gd name="T8" fmla="*/ 1809 w 1810"/>
                <a:gd name="T9" fmla="*/ 450 h 1819"/>
              </a:gdLst>
              <a:ahLst/>
              <a:cxnLst>
                <a:cxn ang="0">
                  <a:pos x="T0" y="T1"/>
                </a:cxn>
                <a:cxn ang="0">
                  <a:pos x="T2" y="T3"/>
                </a:cxn>
                <a:cxn ang="0">
                  <a:pos x="T4" y="T5"/>
                </a:cxn>
                <a:cxn ang="0">
                  <a:pos x="T6" y="T7"/>
                </a:cxn>
                <a:cxn ang="0">
                  <a:pos x="T8" y="T9"/>
                </a:cxn>
              </a:cxnLst>
              <a:rect l="0" t="0" r="r" b="b"/>
              <a:pathLst>
                <a:path w="1810" h="1819">
                  <a:moveTo>
                    <a:pt x="1809" y="450"/>
                  </a:moveTo>
                  <a:lnTo>
                    <a:pt x="1350" y="0"/>
                  </a:lnTo>
                  <a:lnTo>
                    <a:pt x="0" y="1368"/>
                  </a:lnTo>
                  <a:lnTo>
                    <a:pt x="450" y="1818"/>
                  </a:lnTo>
                  <a:lnTo>
                    <a:pt x="1809" y="45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6" name="Freeform 5">
              <a:extLst>
                <a:ext uri="{FF2B5EF4-FFF2-40B4-BE49-F238E27FC236}">
                  <a16:creationId xmlns:a16="http://schemas.microsoft.com/office/drawing/2014/main" id="{06752B7D-7A6A-1142-849C-96B1F9C52C5B}"/>
                </a:ext>
              </a:extLst>
            </p:cNvPr>
            <p:cNvSpPr>
              <a:spLocks noChangeArrowheads="1"/>
            </p:cNvSpPr>
            <p:nvPr/>
          </p:nvSpPr>
          <p:spPr bwMode="auto">
            <a:xfrm>
              <a:off x="6056313" y="2236788"/>
              <a:ext cx="650875" cy="658812"/>
            </a:xfrm>
            <a:custGeom>
              <a:avLst/>
              <a:gdLst>
                <a:gd name="T0" fmla="*/ 1809 w 1810"/>
                <a:gd name="T1" fmla="*/ 459 h 1828"/>
                <a:gd name="T2" fmla="*/ 1359 w 1810"/>
                <a:gd name="T3" fmla="*/ 0 h 1828"/>
                <a:gd name="T4" fmla="*/ 0 w 1810"/>
                <a:gd name="T5" fmla="*/ 1368 h 1828"/>
                <a:gd name="T6" fmla="*/ 459 w 1810"/>
                <a:gd name="T7" fmla="*/ 1827 h 1828"/>
                <a:gd name="T8" fmla="*/ 1809 w 1810"/>
                <a:gd name="T9" fmla="*/ 459 h 1828"/>
              </a:gdLst>
              <a:ahLst/>
              <a:cxnLst>
                <a:cxn ang="0">
                  <a:pos x="T0" y="T1"/>
                </a:cxn>
                <a:cxn ang="0">
                  <a:pos x="T2" y="T3"/>
                </a:cxn>
                <a:cxn ang="0">
                  <a:pos x="T4" y="T5"/>
                </a:cxn>
                <a:cxn ang="0">
                  <a:pos x="T6" y="T7"/>
                </a:cxn>
                <a:cxn ang="0">
                  <a:pos x="T8" y="T9"/>
                </a:cxn>
              </a:cxnLst>
              <a:rect l="0" t="0" r="r" b="b"/>
              <a:pathLst>
                <a:path w="1810" h="1828">
                  <a:moveTo>
                    <a:pt x="1809" y="459"/>
                  </a:moveTo>
                  <a:lnTo>
                    <a:pt x="1359" y="0"/>
                  </a:lnTo>
                  <a:lnTo>
                    <a:pt x="0" y="1368"/>
                  </a:lnTo>
                  <a:lnTo>
                    <a:pt x="459" y="1827"/>
                  </a:lnTo>
                  <a:lnTo>
                    <a:pt x="1809" y="45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7" name="Freeform 6">
              <a:extLst>
                <a:ext uri="{FF2B5EF4-FFF2-40B4-BE49-F238E27FC236}">
                  <a16:creationId xmlns:a16="http://schemas.microsoft.com/office/drawing/2014/main" id="{BB35C9C6-96AA-7D4A-9B33-B06DE1551F62}"/>
                </a:ext>
              </a:extLst>
            </p:cNvPr>
            <p:cNvSpPr>
              <a:spLocks noChangeArrowheads="1"/>
            </p:cNvSpPr>
            <p:nvPr/>
          </p:nvSpPr>
          <p:spPr bwMode="auto">
            <a:xfrm>
              <a:off x="3457575" y="4864100"/>
              <a:ext cx="650875" cy="657225"/>
            </a:xfrm>
            <a:custGeom>
              <a:avLst/>
              <a:gdLst>
                <a:gd name="T0" fmla="*/ 0 w 1810"/>
                <a:gd name="T1" fmla="*/ 1368 h 1827"/>
                <a:gd name="T2" fmla="*/ 458 w 1810"/>
                <a:gd name="T3" fmla="*/ 1826 h 1827"/>
                <a:gd name="T4" fmla="*/ 1809 w 1810"/>
                <a:gd name="T5" fmla="*/ 450 h 1827"/>
                <a:gd name="T6" fmla="*/ 1359 w 1810"/>
                <a:gd name="T7" fmla="*/ 0 h 1827"/>
                <a:gd name="T8" fmla="*/ 0 w 1810"/>
                <a:gd name="T9" fmla="*/ 1368 h 1827"/>
              </a:gdLst>
              <a:ahLst/>
              <a:cxnLst>
                <a:cxn ang="0">
                  <a:pos x="T0" y="T1"/>
                </a:cxn>
                <a:cxn ang="0">
                  <a:pos x="T2" y="T3"/>
                </a:cxn>
                <a:cxn ang="0">
                  <a:pos x="T4" y="T5"/>
                </a:cxn>
                <a:cxn ang="0">
                  <a:pos x="T6" y="T7"/>
                </a:cxn>
                <a:cxn ang="0">
                  <a:pos x="T8" y="T9"/>
                </a:cxn>
              </a:cxnLst>
              <a:rect l="0" t="0" r="r" b="b"/>
              <a:pathLst>
                <a:path w="1810" h="1827">
                  <a:moveTo>
                    <a:pt x="0" y="1368"/>
                  </a:moveTo>
                  <a:lnTo>
                    <a:pt x="458" y="1826"/>
                  </a:lnTo>
                  <a:lnTo>
                    <a:pt x="1809" y="450"/>
                  </a:lnTo>
                  <a:lnTo>
                    <a:pt x="1359" y="0"/>
                  </a:lnTo>
                  <a:lnTo>
                    <a:pt x="0" y="136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8" name="Freeform 7">
              <a:extLst>
                <a:ext uri="{FF2B5EF4-FFF2-40B4-BE49-F238E27FC236}">
                  <a16:creationId xmlns:a16="http://schemas.microsoft.com/office/drawing/2014/main" id="{A29407AA-3C5A-C842-9551-8D051D0837AF}"/>
                </a:ext>
              </a:extLst>
            </p:cNvPr>
            <p:cNvSpPr>
              <a:spLocks noChangeArrowheads="1"/>
            </p:cNvSpPr>
            <p:nvPr/>
          </p:nvSpPr>
          <p:spPr bwMode="auto">
            <a:xfrm>
              <a:off x="4110038" y="4210050"/>
              <a:ext cx="650875" cy="654050"/>
            </a:xfrm>
            <a:custGeom>
              <a:avLst/>
              <a:gdLst>
                <a:gd name="T0" fmla="*/ 0 w 1810"/>
                <a:gd name="T1" fmla="*/ 1368 h 1819"/>
                <a:gd name="T2" fmla="*/ 450 w 1810"/>
                <a:gd name="T3" fmla="*/ 1818 h 1819"/>
                <a:gd name="T4" fmla="*/ 1809 w 1810"/>
                <a:gd name="T5" fmla="*/ 450 h 1819"/>
                <a:gd name="T6" fmla="*/ 1350 w 1810"/>
                <a:gd name="T7" fmla="*/ 0 h 1819"/>
                <a:gd name="T8" fmla="*/ 0 w 1810"/>
                <a:gd name="T9" fmla="*/ 1368 h 1819"/>
              </a:gdLst>
              <a:ahLst/>
              <a:cxnLst>
                <a:cxn ang="0">
                  <a:pos x="T0" y="T1"/>
                </a:cxn>
                <a:cxn ang="0">
                  <a:pos x="T2" y="T3"/>
                </a:cxn>
                <a:cxn ang="0">
                  <a:pos x="T4" y="T5"/>
                </a:cxn>
                <a:cxn ang="0">
                  <a:pos x="T6" y="T7"/>
                </a:cxn>
                <a:cxn ang="0">
                  <a:pos x="T8" y="T9"/>
                </a:cxn>
              </a:cxnLst>
              <a:rect l="0" t="0" r="r" b="b"/>
              <a:pathLst>
                <a:path w="1810" h="1819">
                  <a:moveTo>
                    <a:pt x="0" y="1368"/>
                  </a:moveTo>
                  <a:lnTo>
                    <a:pt x="450" y="1818"/>
                  </a:lnTo>
                  <a:lnTo>
                    <a:pt x="1809" y="450"/>
                  </a:lnTo>
                  <a:lnTo>
                    <a:pt x="1350" y="0"/>
                  </a:lnTo>
                  <a:lnTo>
                    <a:pt x="0" y="136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99" name="Freeform 8">
              <a:extLst>
                <a:ext uri="{FF2B5EF4-FFF2-40B4-BE49-F238E27FC236}">
                  <a16:creationId xmlns:a16="http://schemas.microsoft.com/office/drawing/2014/main" id="{D1D75F55-5631-2449-82CA-55D00BCCCFD7}"/>
                </a:ext>
              </a:extLst>
            </p:cNvPr>
            <p:cNvSpPr>
              <a:spLocks noChangeArrowheads="1"/>
            </p:cNvSpPr>
            <p:nvPr/>
          </p:nvSpPr>
          <p:spPr bwMode="auto">
            <a:xfrm>
              <a:off x="5408613" y="2895600"/>
              <a:ext cx="650875" cy="654050"/>
            </a:xfrm>
            <a:custGeom>
              <a:avLst/>
              <a:gdLst>
                <a:gd name="T0" fmla="*/ 1809 w 1810"/>
                <a:gd name="T1" fmla="*/ 450 h 1818"/>
                <a:gd name="T2" fmla="*/ 1350 w 1810"/>
                <a:gd name="T3" fmla="*/ 0 h 1818"/>
                <a:gd name="T4" fmla="*/ 0 w 1810"/>
                <a:gd name="T5" fmla="*/ 1367 h 1818"/>
                <a:gd name="T6" fmla="*/ 450 w 1810"/>
                <a:gd name="T7" fmla="*/ 1817 h 1818"/>
                <a:gd name="T8" fmla="*/ 1809 w 1810"/>
                <a:gd name="T9" fmla="*/ 450 h 1818"/>
              </a:gdLst>
              <a:ahLst/>
              <a:cxnLst>
                <a:cxn ang="0">
                  <a:pos x="T0" y="T1"/>
                </a:cxn>
                <a:cxn ang="0">
                  <a:pos x="T2" y="T3"/>
                </a:cxn>
                <a:cxn ang="0">
                  <a:pos x="T4" y="T5"/>
                </a:cxn>
                <a:cxn ang="0">
                  <a:pos x="T6" y="T7"/>
                </a:cxn>
                <a:cxn ang="0">
                  <a:pos x="T8" y="T9"/>
                </a:cxn>
              </a:cxnLst>
              <a:rect l="0" t="0" r="r" b="b"/>
              <a:pathLst>
                <a:path w="1810" h="1818">
                  <a:moveTo>
                    <a:pt x="1809" y="450"/>
                  </a:moveTo>
                  <a:lnTo>
                    <a:pt x="1350" y="0"/>
                  </a:lnTo>
                  <a:lnTo>
                    <a:pt x="0" y="1367"/>
                  </a:lnTo>
                  <a:lnTo>
                    <a:pt x="450" y="1817"/>
                  </a:lnTo>
                  <a:lnTo>
                    <a:pt x="1809" y="45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0" name="Freeform 9">
              <a:extLst>
                <a:ext uri="{FF2B5EF4-FFF2-40B4-BE49-F238E27FC236}">
                  <a16:creationId xmlns:a16="http://schemas.microsoft.com/office/drawing/2014/main" id="{A9687E1F-F5E2-F843-B425-66C655DCD371}"/>
                </a:ext>
              </a:extLst>
            </p:cNvPr>
            <p:cNvSpPr>
              <a:spLocks noChangeArrowheads="1"/>
            </p:cNvSpPr>
            <p:nvPr/>
          </p:nvSpPr>
          <p:spPr bwMode="auto">
            <a:xfrm>
              <a:off x="2809875" y="5521325"/>
              <a:ext cx="650875" cy="654050"/>
            </a:xfrm>
            <a:custGeom>
              <a:avLst/>
              <a:gdLst>
                <a:gd name="T0" fmla="*/ 1809 w 1810"/>
                <a:gd name="T1" fmla="*/ 450 h 1819"/>
                <a:gd name="T2" fmla="*/ 1350 w 1810"/>
                <a:gd name="T3" fmla="*/ 0 h 1819"/>
                <a:gd name="T4" fmla="*/ 0 w 1810"/>
                <a:gd name="T5" fmla="*/ 1368 h 1819"/>
                <a:gd name="T6" fmla="*/ 450 w 1810"/>
                <a:gd name="T7" fmla="*/ 1818 h 1819"/>
                <a:gd name="T8" fmla="*/ 1809 w 1810"/>
                <a:gd name="T9" fmla="*/ 450 h 1819"/>
              </a:gdLst>
              <a:ahLst/>
              <a:cxnLst>
                <a:cxn ang="0">
                  <a:pos x="T0" y="T1"/>
                </a:cxn>
                <a:cxn ang="0">
                  <a:pos x="T2" y="T3"/>
                </a:cxn>
                <a:cxn ang="0">
                  <a:pos x="T4" y="T5"/>
                </a:cxn>
                <a:cxn ang="0">
                  <a:pos x="T6" y="T7"/>
                </a:cxn>
                <a:cxn ang="0">
                  <a:pos x="T8" y="T9"/>
                </a:cxn>
              </a:cxnLst>
              <a:rect l="0" t="0" r="r" b="b"/>
              <a:pathLst>
                <a:path w="1810" h="1819">
                  <a:moveTo>
                    <a:pt x="1809" y="450"/>
                  </a:moveTo>
                  <a:lnTo>
                    <a:pt x="1350" y="0"/>
                  </a:lnTo>
                  <a:lnTo>
                    <a:pt x="0" y="1368"/>
                  </a:lnTo>
                  <a:lnTo>
                    <a:pt x="450" y="1818"/>
                  </a:lnTo>
                  <a:lnTo>
                    <a:pt x="1809" y="45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01" name="Freeform 10">
              <a:extLst>
                <a:ext uri="{FF2B5EF4-FFF2-40B4-BE49-F238E27FC236}">
                  <a16:creationId xmlns:a16="http://schemas.microsoft.com/office/drawing/2014/main" id="{714C9E80-10EA-7A41-ADE3-9B8154EACDE9}"/>
                </a:ext>
              </a:extLst>
            </p:cNvPr>
            <p:cNvSpPr>
              <a:spLocks noChangeArrowheads="1"/>
            </p:cNvSpPr>
            <p:nvPr/>
          </p:nvSpPr>
          <p:spPr bwMode="auto">
            <a:xfrm>
              <a:off x="3248025" y="1960563"/>
              <a:ext cx="3697288" cy="3697287"/>
            </a:xfrm>
            <a:custGeom>
              <a:avLst/>
              <a:gdLst>
                <a:gd name="T0" fmla="*/ 609 w 10272"/>
                <a:gd name="T1" fmla="*/ 1615 h 10272"/>
                <a:gd name="T2" fmla="*/ 3839 w 10272"/>
                <a:gd name="T3" fmla="*/ 4845 h 10272"/>
                <a:gd name="T4" fmla="*/ 4483 w 10272"/>
                <a:gd name="T5" fmla="*/ 5488 h 10272"/>
                <a:gd name="T6" fmla="*/ 4942 w 10272"/>
                <a:gd name="T7" fmla="*/ 5947 h 10272"/>
                <a:gd name="T8" fmla="*/ 5523 w 10272"/>
                <a:gd name="T9" fmla="*/ 6529 h 10272"/>
                <a:gd name="T10" fmla="*/ 6529 w 10272"/>
                <a:gd name="T11" fmla="*/ 7535 h 10272"/>
                <a:gd name="T12" fmla="*/ 6529 w 10272"/>
                <a:gd name="T13" fmla="*/ 7535 h 10272"/>
                <a:gd name="T14" fmla="*/ 8656 w 10272"/>
                <a:gd name="T15" fmla="*/ 9662 h 10272"/>
                <a:gd name="T16" fmla="*/ 8056 w 10272"/>
                <a:gd name="T17" fmla="*/ 10271 h 10272"/>
                <a:gd name="T18" fmla="*/ 10271 w 10272"/>
                <a:gd name="T19" fmla="*/ 10271 h 10272"/>
                <a:gd name="T20" fmla="*/ 10271 w 10272"/>
                <a:gd name="T21" fmla="*/ 8056 h 10272"/>
                <a:gd name="T22" fmla="*/ 9662 w 10272"/>
                <a:gd name="T23" fmla="*/ 8656 h 10272"/>
                <a:gd name="T24" fmla="*/ 9591 w 10272"/>
                <a:gd name="T25" fmla="*/ 8585 h 10272"/>
                <a:gd name="T26" fmla="*/ 7535 w 10272"/>
                <a:gd name="T27" fmla="*/ 6529 h 10272"/>
                <a:gd name="T28" fmla="*/ 6529 w 10272"/>
                <a:gd name="T29" fmla="*/ 5523 h 10272"/>
                <a:gd name="T30" fmla="*/ 5938 w 10272"/>
                <a:gd name="T31" fmla="*/ 4933 h 10272"/>
                <a:gd name="T32" fmla="*/ 5488 w 10272"/>
                <a:gd name="T33" fmla="*/ 4483 h 10272"/>
                <a:gd name="T34" fmla="*/ 4845 w 10272"/>
                <a:gd name="T35" fmla="*/ 3839 h 10272"/>
                <a:gd name="T36" fmla="*/ 1615 w 10272"/>
                <a:gd name="T37" fmla="*/ 609 h 10272"/>
                <a:gd name="T38" fmla="*/ 2215 w 10272"/>
                <a:gd name="T39" fmla="*/ 0 h 10272"/>
                <a:gd name="T40" fmla="*/ 0 w 10272"/>
                <a:gd name="T41" fmla="*/ 0 h 10272"/>
                <a:gd name="T42" fmla="*/ 0 w 10272"/>
                <a:gd name="T43" fmla="*/ 2215 h 10272"/>
                <a:gd name="T44" fmla="*/ 609 w 10272"/>
                <a:gd name="T45" fmla="*/ 1615 h 10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272" h="10272">
                  <a:moveTo>
                    <a:pt x="609" y="1615"/>
                  </a:moveTo>
                  <a:lnTo>
                    <a:pt x="3839" y="4845"/>
                  </a:lnTo>
                  <a:lnTo>
                    <a:pt x="4483" y="5488"/>
                  </a:lnTo>
                  <a:lnTo>
                    <a:pt x="4942" y="5947"/>
                  </a:lnTo>
                  <a:lnTo>
                    <a:pt x="5523" y="6529"/>
                  </a:lnTo>
                  <a:lnTo>
                    <a:pt x="6529" y="7535"/>
                  </a:lnTo>
                  <a:lnTo>
                    <a:pt x="6529" y="7535"/>
                  </a:lnTo>
                  <a:lnTo>
                    <a:pt x="8656" y="9662"/>
                  </a:lnTo>
                  <a:lnTo>
                    <a:pt x="8056" y="10271"/>
                  </a:lnTo>
                  <a:lnTo>
                    <a:pt x="10271" y="10271"/>
                  </a:lnTo>
                  <a:lnTo>
                    <a:pt x="10271" y="8056"/>
                  </a:lnTo>
                  <a:lnTo>
                    <a:pt x="9662" y="8656"/>
                  </a:lnTo>
                  <a:lnTo>
                    <a:pt x="9591" y="8585"/>
                  </a:lnTo>
                  <a:lnTo>
                    <a:pt x="7535" y="6529"/>
                  </a:lnTo>
                  <a:lnTo>
                    <a:pt x="6529" y="5523"/>
                  </a:lnTo>
                  <a:lnTo>
                    <a:pt x="5938" y="4933"/>
                  </a:lnTo>
                  <a:lnTo>
                    <a:pt x="5488" y="4483"/>
                  </a:lnTo>
                  <a:lnTo>
                    <a:pt x="4845" y="3839"/>
                  </a:lnTo>
                  <a:lnTo>
                    <a:pt x="1615" y="609"/>
                  </a:lnTo>
                  <a:lnTo>
                    <a:pt x="2215" y="0"/>
                  </a:lnTo>
                  <a:lnTo>
                    <a:pt x="0" y="0"/>
                  </a:lnTo>
                  <a:lnTo>
                    <a:pt x="0" y="2215"/>
                  </a:lnTo>
                  <a:lnTo>
                    <a:pt x="609" y="161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grpSp>
      <p:sp>
        <p:nvSpPr>
          <p:cNvPr id="102" name="Rectangle 101">
            <a:extLst>
              <a:ext uri="{FF2B5EF4-FFF2-40B4-BE49-F238E27FC236}">
                <a16:creationId xmlns:a16="http://schemas.microsoft.com/office/drawing/2014/main" id="{8C2ACE72-D7B9-B54E-81E5-534EF82EE79B}"/>
              </a:ext>
            </a:extLst>
          </p:cNvPr>
          <p:cNvSpPr/>
          <p:nvPr/>
        </p:nvSpPr>
        <p:spPr bwMode="gray">
          <a:xfrm>
            <a:off x="5511309" y="2434807"/>
            <a:ext cx="1058193" cy="512753"/>
          </a:xfrm>
          <a:prstGeom prst="rect">
            <a:avLst/>
          </a:prstGeom>
          <a:solidFill>
            <a:schemeClr val="tx1"/>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Routing  Port Group VLAN 50</a:t>
            </a:r>
          </a:p>
        </p:txBody>
      </p:sp>
      <p:cxnSp>
        <p:nvCxnSpPr>
          <p:cNvPr id="103" name="Straight Connector 102">
            <a:extLst>
              <a:ext uri="{FF2B5EF4-FFF2-40B4-BE49-F238E27FC236}">
                <a16:creationId xmlns:a16="http://schemas.microsoft.com/office/drawing/2014/main" id="{8160D0A6-33E9-724B-8891-4B26C88731DF}"/>
              </a:ext>
            </a:extLst>
          </p:cNvPr>
          <p:cNvCxnSpPr>
            <a:cxnSpLocks/>
            <a:stCxn id="94" idx="7"/>
            <a:endCxn id="102" idx="2"/>
          </p:cNvCxnSpPr>
          <p:nvPr/>
        </p:nvCxnSpPr>
        <p:spPr bwMode="gray">
          <a:xfrm flipH="1" flipV="1">
            <a:off x="6040406" y="2947560"/>
            <a:ext cx="512247" cy="304827"/>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6754DD6B-4957-1347-B34E-346A29F2B215}"/>
              </a:ext>
            </a:extLst>
          </p:cNvPr>
          <p:cNvCxnSpPr>
            <a:cxnSpLocks/>
            <a:stCxn id="94" idx="8"/>
          </p:cNvCxnSpPr>
          <p:nvPr/>
        </p:nvCxnSpPr>
        <p:spPr bwMode="gray">
          <a:xfrm flipV="1">
            <a:off x="6924574" y="2720321"/>
            <a:ext cx="392712" cy="532066"/>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08" name="Rectangle 107">
            <a:extLst>
              <a:ext uri="{FF2B5EF4-FFF2-40B4-BE49-F238E27FC236}">
                <a16:creationId xmlns:a16="http://schemas.microsoft.com/office/drawing/2014/main" id="{8D82D29B-7FED-B64E-8639-FB36F97A9B15}"/>
              </a:ext>
            </a:extLst>
          </p:cNvPr>
          <p:cNvSpPr/>
          <p:nvPr/>
        </p:nvSpPr>
        <p:spPr bwMode="gray">
          <a:xfrm>
            <a:off x="7029656" y="2432466"/>
            <a:ext cx="1058193" cy="512753"/>
          </a:xfrm>
          <a:prstGeom prst="rect">
            <a:avLst/>
          </a:prstGeom>
          <a:solidFill>
            <a:schemeClr val="tx1"/>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LS Transit Port Group (VXLAN)</a:t>
            </a:r>
          </a:p>
        </p:txBody>
      </p:sp>
      <p:sp>
        <p:nvSpPr>
          <p:cNvPr id="109" name="Rectangle 108">
            <a:extLst>
              <a:ext uri="{FF2B5EF4-FFF2-40B4-BE49-F238E27FC236}">
                <a16:creationId xmlns:a16="http://schemas.microsoft.com/office/drawing/2014/main" id="{8D422795-5F26-AE4F-B644-92A306BFE008}"/>
              </a:ext>
            </a:extLst>
          </p:cNvPr>
          <p:cNvSpPr/>
          <p:nvPr/>
        </p:nvSpPr>
        <p:spPr bwMode="gray">
          <a:xfrm>
            <a:off x="8210186" y="2440580"/>
            <a:ext cx="1058193" cy="512753"/>
          </a:xfrm>
          <a:prstGeom prst="rect">
            <a:avLst/>
          </a:prstGeom>
          <a:solidFill>
            <a:schemeClr val="tx1"/>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LS Web   Port Group (VXLAN)</a:t>
            </a:r>
          </a:p>
        </p:txBody>
      </p:sp>
      <p:sp>
        <p:nvSpPr>
          <p:cNvPr id="112" name="Rectangle 111">
            <a:extLst>
              <a:ext uri="{FF2B5EF4-FFF2-40B4-BE49-F238E27FC236}">
                <a16:creationId xmlns:a16="http://schemas.microsoft.com/office/drawing/2014/main" id="{BA971E4A-1E3E-CF46-AD16-644948E7692A}"/>
              </a:ext>
            </a:extLst>
          </p:cNvPr>
          <p:cNvSpPr/>
          <p:nvPr/>
        </p:nvSpPr>
        <p:spPr bwMode="gray">
          <a:xfrm>
            <a:off x="9407037" y="2432466"/>
            <a:ext cx="1058193" cy="512753"/>
          </a:xfrm>
          <a:prstGeom prst="rect">
            <a:avLst/>
          </a:prstGeom>
          <a:solidFill>
            <a:schemeClr val="tx1"/>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LS App      Port Group (VXLAN)</a:t>
            </a:r>
          </a:p>
        </p:txBody>
      </p:sp>
      <p:sp>
        <p:nvSpPr>
          <p:cNvPr id="113" name="Rectangle 112">
            <a:extLst>
              <a:ext uri="{FF2B5EF4-FFF2-40B4-BE49-F238E27FC236}">
                <a16:creationId xmlns:a16="http://schemas.microsoft.com/office/drawing/2014/main" id="{C8E006AA-1F74-1147-A40D-8046803AC567}"/>
              </a:ext>
            </a:extLst>
          </p:cNvPr>
          <p:cNvSpPr/>
          <p:nvPr/>
        </p:nvSpPr>
        <p:spPr bwMode="gray">
          <a:xfrm>
            <a:off x="10576453" y="2432466"/>
            <a:ext cx="1058193" cy="512753"/>
          </a:xfrm>
          <a:prstGeom prst="rect">
            <a:avLst/>
          </a:prstGeom>
          <a:solidFill>
            <a:schemeClr val="tx1"/>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LS Db      Port Group (VXLAN)</a:t>
            </a:r>
          </a:p>
        </p:txBody>
      </p:sp>
      <p:cxnSp>
        <p:nvCxnSpPr>
          <p:cNvPr id="114" name="Straight Connector 113">
            <a:extLst>
              <a:ext uri="{FF2B5EF4-FFF2-40B4-BE49-F238E27FC236}">
                <a16:creationId xmlns:a16="http://schemas.microsoft.com/office/drawing/2014/main" id="{6E4FE735-2D0B-BB4F-AAD5-88A26643BDBC}"/>
              </a:ext>
            </a:extLst>
          </p:cNvPr>
          <p:cNvCxnSpPr>
            <a:cxnSpLocks/>
            <a:stCxn id="79" idx="1"/>
          </p:cNvCxnSpPr>
          <p:nvPr/>
        </p:nvCxnSpPr>
        <p:spPr bwMode="gray">
          <a:xfrm flipH="1" flipV="1">
            <a:off x="8779504" y="2969444"/>
            <a:ext cx="486734" cy="242588"/>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17" name="Straight Connector 116">
            <a:extLst>
              <a:ext uri="{FF2B5EF4-FFF2-40B4-BE49-F238E27FC236}">
                <a16:creationId xmlns:a16="http://schemas.microsoft.com/office/drawing/2014/main" id="{163A384F-64EC-454D-ADFE-8E2D7A15B766}"/>
              </a:ext>
            </a:extLst>
          </p:cNvPr>
          <p:cNvCxnSpPr>
            <a:cxnSpLocks/>
            <a:stCxn id="86" idx="7"/>
          </p:cNvCxnSpPr>
          <p:nvPr/>
        </p:nvCxnSpPr>
        <p:spPr bwMode="gray">
          <a:xfrm flipV="1">
            <a:off x="9772727" y="2966096"/>
            <a:ext cx="217134" cy="41184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1EDCCF4B-87A3-B947-89AD-C2344FEA9A05}"/>
              </a:ext>
            </a:extLst>
          </p:cNvPr>
          <p:cNvCxnSpPr>
            <a:cxnSpLocks/>
          </p:cNvCxnSpPr>
          <p:nvPr/>
        </p:nvCxnSpPr>
        <p:spPr bwMode="gray">
          <a:xfrm flipV="1">
            <a:off x="9917345" y="2980230"/>
            <a:ext cx="1148967" cy="462063"/>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37" name="Rectangle 136">
            <a:extLst>
              <a:ext uri="{FF2B5EF4-FFF2-40B4-BE49-F238E27FC236}">
                <a16:creationId xmlns:a16="http://schemas.microsoft.com/office/drawing/2014/main" id="{58331040-D764-814B-AA22-73C8D2AE4CE0}"/>
              </a:ext>
            </a:extLst>
          </p:cNvPr>
          <p:cNvSpPr/>
          <p:nvPr/>
        </p:nvSpPr>
        <p:spPr>
          <a:xfrm>
            <a:off x="6856379" y="3252387"/>
            <a:ext cx="1204222" cy="415498"/>
          </a:xfrm>
          <a:prstGeom prst="rect">
            <a:avLst/>
          </a:prstGeom>
        </p:spPr>
        <p:txBody>
          <a:bodyPr wrap="square">
            <a:spAutoFit/>
          </a:bodyPr>
          <a:lstStyle/>
          <a:p>
            <a:pPr algn="ctr"/>
            <a:r>
              <a:rPr lang="en-US" sz="1050" b="1">
                <a:latin typeface="Metropolis" pitchFamily="2" charset="77"/>
              </a:rPr>
              <a:t>NSX Edge VM (ESG)</a:t>
            </a:r>
            <a:endParaRPr lang="en-GB" sz="1050" b="1">
              <a:latin typeface="Metropolis" pitchFamily="2" charset="77"/>
            </a:endParaRPr>
          </a:p>
        </p:txBody>
      </p:sp>
      <p:sp>
        <p:nvSpPr>
          <p:cNvPr id="138" name="Rectangle 137">
            <a:extLst>
              <a:ext uri="{FF2B5EF4-FFF2-40B4-BE49-F238E27FC236}">
                <a16:creationId xmlns:a16="http://schemas.microsoft.com/office/drawing/2014/main" id="{3175DCBA-4254-EE40-8AC1-ED632431BB3B}"/>
              </a:ext>
            </a:extLst>
          </p:cNvPr>
          <p:cNvSpPr/>
          <p:nvPr/>
        </p:nvSpPr>
        <p:spPr>
          <a:xfrm>
            <a:off x="9896052" y="3409967"/>
            <a:ext cx="1086315" cy="415498"/>
          </a:xfrm>
          <a:prstGeom prst="rect">
            <a:avLst/>
          </a:prstGeom>
        </p:spPr>
        <p:txBody>
          <a:bodyPr wrap="square">
            <a:spAutoFit/>
          </a:bodyPr>
          <a:lstStyle/>
          <a:p>
            <a:pPr algn="ctr"/>
            <a:r>
              <a:rPr lang="en-US" sz="1050" b="1">
                <a:latin typeface="Metropolis" pitchFamily="2" charset="77"/>
              </a:rPr>
              <a:t>Workload VMs</a:t>
            </a:r>
            <a:endParaRPr lang="en-GB" sz="1050" b="1">
              <a:latin typeface="Metropolis" pitchFamily="2" charset="77"/>
            </a:endParaRPr>
          </a:p>
        </p:txBody>
      </p:sp>
      <p:grpSp>
        <p:nvGrpSpPr>
          <p:cNvPr id="72" name="Group 71">
            <a:extLst>
              <a:ext uri="{FF2B5EF4-FFF2-40B4-BE49-F238E27FC236}">
                <a16:creationId xmlns:a16="http://schemas.microsoft.com/office/drawing/2014/main" id="{B7ABF784-9D7F-8048-BC31-B02D10C606FB}"/>
              </a:ext>
            </a:extLst>
          </p:cNvPr>
          <p:cNvGrpSpPr/>
          <p:nvPr/>
        </p:nvGrpSpPr>
        <p:grpSpPr>
          <a:xfrm>
            <a:off x="9196634" y="3142428"/>
            <a:ext cx="827051" cy="775153"/>
            <a:chOff x="8460059" y="399276"/>
            <a:chExt cx="827051" cy="775153"/>
          </a:xfrm>
        </p:grpSpPr>
        <p:grpSp>
          <p:nvGrpSpPr>
            <p:cNvPr id="75" name="Group 74">
              <a:extLst>
                <a:ext uri="{FF2B5EF4-FFF2-40B4-BE49-F238E27FC236}">
                  <a16:creationId xmlns:a16="http://schemas.microsoft.com/office/drawing/2014/main" id="{73890447-350C-5D4E-A347-DCD066B9801B}"/>
                </a:ext>
              </a:extLst>
            </p:cNvPr>
            <p:cNvGrpSpPr/>
            <p:nvPr/>
          </p:nvGrpSpPr>
          <p:grpSpPr>
            <a:xfrm>
              <a:off x="8811822" y="699141"/>
              <a:ext cx="475288" cy="475288"/>
              <a:chOff x="8681182" y="786309"/>
              <a:chExt cx="475288" cy="475288"/>
            </a:xfrm>
          </p:grpSpPr>
          <p:sp>
            <p:nvSpPr>
              <p:cNvPr id="106" name="Oval 105">
                <a:extLst>
                  <a:ext uri="{FF2B5EF4-FFF2-40B4-BE49-F238E27FC236}">
                    <a16:creationId xmlns:a16="http://schemas.microsoft.com/office/drawing/2014/main" id="{030DEADB-441B-CD4B-8CA2-2B8F7F5AC4BA}"/>
                  </a:ext>
                </a:extLst>
              </p:cNvPr>
              <p:cNvSpPr/>
              <p:nvPr/>
            </p:nvSpPr>
            <p:spPr>
              <a:xfrm>
                <a:off x="8681182" y="786309"/>
                <a:ext cx="475288" cy="475288"/>
              </a:xfrm>
              <a:prstGeom prst="ellipse">
                <a:avLst/>
              </a:prstGeom>
              <a:solidFill>
                <a:schemeClr val="tx1"/>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07" name="Freeform 5">
                <a:extLst>
                  <a:ext uri="{FF2B5EF4-FFF2-40B4-BE49-F238E27FC236}">
                    <a16:creationId xmlns:a16="http://schemas.microsoft.com/office/drawing/2014/main" id="{F77E03FF-2ED6-E640-B91D-11D5AF177808}"/>
                  </a:ext>
                </a:extLst>
              </p:cNvPr>
              <p:cNvSpPr>
                <a:spLocks noChangeAspect="1" noEditPoints="1"/>
              </p:cNvSpPr>
              <p:nvPr/>
            </p:nvSpPr>
            <p:spPr bwMode="auto">
              <a:xfrm>
                <a:off x="8776577" y="881523"/>
                <a:ext cx="284859" cy="284859"/>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77" name="Group 76">
              <a:extLst>
                <a:ext uri="{FF2B5EF4-FFF2-40B4-BE49-F238E27FC236}">
                  <a16:creationId xmlns:a16="http://schemas.microsoft.com/office/drawing/2014/main" id="{FB8A38BF-9E00-F94B-BD50-ADCE385CE1AF}"/>
                </a:ext>
              </a:extLst>
            </p:cNvPr>
            <p:cNvGrpSpPr/>
            <p:nvPr/>
          </p:nvGrpSpPr>
          <p:grpSpPr>
            <a:xfrm>
              <a:off x="8630468" y="565180"/>
              <a:ext cx="475288" cy="475288"/>
              <a:chOff x="8681182" y="786309"/>
              <a:chExt cx="475288" cy="475288"/>
            </a:xfrm>
          </p:grpSpPr>
          <p:sp>
            <p:nvSpPr>
              <p:cNvPr id="86" name="Oval 85">
                <a:extLst>
                  <a:ext uri="{FF2B5EF4-FFF2-40B4-BE49-F238E27FC236}">
                    <a16:creationId xmlns:a16="http://schemas.microsoft.com/office/drawing/2014/main" id="{BF1E240B-EF17-AD4F-809E-67014098612C}"/>
                  </a:ext>
                </a:extLst>
              </p:cNvPr>
              <p:cNvSpPr/>
              <p:nvPr/>
            </p:nvSpPr>
            <p:spPr>
              <a:xfrm>
                <a:off x="8681182" y="786309"/>
                <a:ext cx="475288" cy="475288"/>
              </a:xfrm>
              <a:prstGeom prst="ellipse">
                <a:avLst/>
              </a:prstGeom>
              <a:solidFill>
                <a:schemeClr val="tx1"/>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04" name="Freeform 5">
                <a:extLst>
                  <a:ext uri="{FF2B5EF4-FFF2-40B4-BE49-F238E27FC236}">
                    <a16:creationId xmlns:a16="http://schemas.microsoft.com/office/drawing/2014/main" id="{C71ADB4A-1BA7-5343-8740-9A14BD403A37}"/>
                  </a:ext>
                </a:extLst>
              </p:cNvPr>
              <p:cNvSpPr>
                <a:spLocks noChangeAspect="1" noEditPoints="1"/>
              </p:cNvSpPr>
              <p:nvPr/>
            </p:nvSpPr>
            <p:spPr bwMode="auto">
              <a:xfrm>
                <a:off x="8776577" y="881523"/>
                <a:ext cx="284859" cy="284859"/>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78" name="Group 77">
              <a:extLst>
                <a:ext uri="{FF2B5EF4-FFF2-40B4-BE49-F238E27FC236}">
                  <a16:creationId xmlns:a16="http://schemas.microsoft.com/office/drawing/2014/main" id="{A33D4036-C33A-0245-9B5E-0A585B890A2B}"/>
                </a:ext>
              </a:extLst>
            </p:cNvPr>
            <p:cNvGrpSpPr/>
            <p:nvPr/>
          </p:nvGrpSpPr>
          <p:grpSpPr>
            <a:xfrm>
              <a:off x="8460059" y="399276"/>
              <a:ext cx="475288" cy="475288"/>
              <a:chOff x="8681182" y="786309"/>
              <a:chExt cx="475288" cy="475288"/>
            </a:xfrm>
          </p:grpSpPr>
          <p:sp>
            <p:nvSpPr>
              <p:cNvPr id="79" name="Oval 78">
                <a:extLst>
                  <a:ext uri="{FF2B5EF4-FFF2-40B4-BE49-F238E27FC236}">
                    <a16:creationId xmlns:a16="http://schemas.microsoft.com/office/drawing/2014/main" id="{1B0D4B44-5F9F-D649-A7F2-D5F69C02B0B6}"/>
                  </a:ext>
                </a:extLst>
              </p:cNvPr>
              <p:cNvSpPr/>
              <p:nvPr/>
            </p:nvSpPr>
            <p:spPr>
              <a:xfrm>
                <a:off x="8681182" y="786309"/>
                <a:ext cx="475288" cy="475288"/>
              </a:xfrm>
              <a:prstGeom prst="ellipse">
                <a:avLst/>
              </a:prstGeom>
              <a:solidFill>
                <a:schemeClr val="tx1"/>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82" name="Freeform 5">
                <a:extLst>
                  <a:ext uri="{FF2B5EF4-FFF2-40B4-BE49-F238E27FC236}">
                    <a16:creationId xmlns:a16="http://schemas.microsoft.com/office/drawing/2014/main" id="{53125094-C70C-4345-9667-1F28FB952030}"/>
                  </a:ext>
                </a:extLst>
              </p:cNvPr>
              <p:cNvSpPr>
                <a:spLocks noChangeAspect="1" noEditPoints="1"/>
              </p:cNvSpPr>
              <p:nvPr/>
            </p:nvSpPr>
            <p:spPr bwMode="auto">
              <a:xfrm>
                <a:off x="8776577" y="881523"/>
                <a:ext cx="284859" cy="284859"/>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cxnSp>
        <p:nvCxnSpPr>
          <p:cNvPr id="110" name="Straight Connector 109">
            <a:extLst>
              <a:ext uri="{FF2B5EF4-FFF2-40B4-BE49-F238E27FC236}">
                <a16:creationId xmlns:a16="http://schemas.microsoft.com/office/drawing/2014/main" id="{CD7A3066-042D-D74D-B1C4-7AD8BB996F3C}"/>
              </a:ext>
            </a:extLst>
          </p:cNvPr>
          <p:cNvCxnSpPr>
            <a:cxnSpLocks/>
            <a:stCxn id="125" idx="1"/>
            <a:endCxn id="63" idx="3"/>
          </p:cNvCxnSpPr>
          <p:nvPr/>
        </p:nvCxnSpPr>
        <p:spPr bwMode="gray">
          <a:xfrm flipH="1">
            <a:off x="5709515" y="1200708"/>
            <a:ext cx="326349" cy="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80" name="Rectangle 79">
            <a:extLst>
              <a:ext uri="{FF2B5EF4-FFF2-40B4-BE49-F238E27FC236}">
                <a16:creationId xmlns:a16="http://schemas.microsoft.com/office/drawing/2014/main" id="{9600E2DD-0738-6747-AADD-E4BF3D4D7C31}"/>
              </a:ext>
            </a:extLst>
          </p:cNvPr>
          <p:cNvSpPr/>
          <p:nvPr/>
        </p:nvSpPr>
        <p:spPr>
          <a:xfrm>
            <a:off x="5178545" y="759671"/>
            <a:ext cx="1357381" cy="261610"/>
          </a:xfrm>
          <a:prstGeom prst="rect">
            <a:avLst/>
          </a:prstGeom>
        </p:spPr>
        <p:txBody>
          <a:bodyPr wrap="square">
            <a:spAutoFit/>
          </a:bodyPr>
          <a:lstStyle/>
          <a:p>
            <a:pPr algn="ctr"/>
            <a:r>
              <a:rPr lang="en-US" sz="1100" err="1">
                <a:solidFill>
                  <a:schemeClr val="tx2"/>
                </a:solidFill>
              </a:rPr>
              <a:t>ToR</a:t>
            </a:r>
            <a:r>
              <a:rPr lang="en-US" sz="1100">
                <a:solidFill>
                  <a:schemeClr val="tx2"/>
                </a:solidFill>
              </a:rPr>
              <a:t> Switch Pair</a:t>
            </a:r>
          </a:p>
        </p:txBody>
      </p:sp>
      <p:sp>
        <p:nvSpPr>
          <p:cNvPr id="111" name="TextBox 110">
            <a:hlinkClick r:id="rId3"/>
            <a:extLst>
              <a:ext uri="{FF2B5EF4-FFF2-40B4-BE49-F238E27FC236}">
                <a16:creationId xmlns:a16="http://schemas.microsoft.com/office/drawing/2014/main" id="{9722CE39-67DC-FD4A-8D29-A036C7B6720C}"/>
              </a:ext>
            </a:extLst>
          </p:cNvPr>
          <p:cNvSpPr txBox="1"/>
          <p:nvPr/>
        </p:nvSpPr>
        <p:spPr>
          <a:xfrm>
            <a:off x="5057802" y="6445808"/>
            <a:ext cx="4362595" cy="215444"/>
          </a:xfrm>
          <a:prstGeom prst="rect">
            <a:avLst/>
          </a:prstGeom>
        </p:spPr>
        <p:txBody>
          <a:bodyPr wrap="square" lIns="0" tIns="0" rIns="0" bIns="0" rtlCol="0">
            <a:spAutoFit/>
          </a:bodyPr>
          <a:lstStyle/>
          <a:p>
            <a:pPr algn="l">
              <a:spcAft>
                <a:spcPts val="600"/>
              </a:spcAft>
            </a:pPr>
            <a:r>
              <a:rPr lang="en-GB" sz="1400" u="sng">
                <a:solidFill>
                  <a:schemeClr val="accent1"/>
                </a:solidFill>
              </a:rPr>
              <a:t>URL : NSX-v Design Guide (</a:t>
            </a:r>
            <a:r>
              <a:rPr lang="en-GB" sz="1400" u="sng" err="1">
                <a:solidFill>
                  <a:schemeClr val="accent1"/>
                </a:solidFill>
              </a:rPr>
              <a:t>vSAN</a:t>
            </a:r>
            <a:r>
              <a:rPr lang="en-GB" sz="1400" u="sng">
                <a:solidFill>
                  <a:schemeClr val="accent1"/>
                </a:solidFill>
              </a:rPr>
              <a:t> is not included)</a:t>
            </a:r>
          </a:p>
        </p:txBody>
      </p:sp>
    </p:spTree>
    <p:extLst>
      <p:ext uri="{BB962C8B-B14F-4D97-AF65-F5344CB8AC3E}">
        <p14:creationId xmlns:p14="http://schemas.microsoft.com/office/powerpoint/2010/main" val="2087797948"/>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24" name="Straight Connector 223">
            <a:extLst>
              <a:ext uri="{FF2B5EF4-FFF2-40B4-BE49-F238E27FC236}">
                <a16:creationId xmlns:a16="http://schemas.microsoft.com/office/drawing/2014/main" id="{42D10DE5-8B7F-324D-8BEA-D3242DBFD6C7}"/>
              </a:ext>
            </a:extLst>
          </p:cNvPr>
          <p:cNvCxnSpPr>
            <a:cxnSpLocks/>
          </p:cNvCxnSpPr>
          <p:nvPr/>
        </p:nvCxnSpPr>
        <p:spPr bwMode="gray">
          <a:xfrm flipV="1">
            <a:off x="2105862" y="3127921"/>
            <a:ext cx="0" cy="354178"/>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56" name="Rectangle 55">
            <a:extLst>
              <a:ext uri="{FF2B5EF4-FFF2-40B4-BE49-F238E27FC236}">
                <a16:creationId xmlns:a16="http://schemas.microsoft.com/office/drawing/2014/main" id="{30443CFF-1188-0946-95F7-AFA7493003D0}"/>
              </a:ext>
            </a:extLst>
          </p:cNvPr>
          <p:cNvSpPr/>
          <p:nvPr/>
        </p:nvSpPr>
        <p:spPr>
          <a:xfrm>
            <a:off x="94145" y="1739059"/>
            <a:ext cx="12007064" cy="2255721"/>
          </a:xfrm>
          <a:prstGeom prst="rect">
            <a:avLst/>
          </a:prstGeom>
          <a:solidFill>
            <a:schemeClr val="bg1">
              <a:lumMod val="85000"/>
            </a:schemeClr>
          </a:solidFill>
          <a:ln w="28575">
            <a:noFill/>
            <a:prstDash val="dash"/>
          </a:ln>
          <a:effectLst/>
        </p:spPr>
        <p:style>
          <a:lnRef idx="1">
            <a:schemeClr val="accent3"/>
          </a:lnRef>
          <a:fillRef idx="3">
            <a:schemeClr val="accent3"/>
          </a:fillRef>
          <a:effectRef idx="2">
            <a:schemeClr val="accent3"/>
          </a:effectRef>
          <a:fontRef idx="minor">
            <a:schemeClr val="lt1"/>
          </a:fontRef>
        </p:style>
        <p:txBody>
          <a:bodyPr lIns="0" tIns="0" rIns="0" bIns="118841" rtlCol="0" anchor="b" anchorCtr="0"/>
          <a:lstStyle/>
          <a:p>
            <a:pPr algn="ctr"/>
            <a:endParaRPr lang="en-US" sz="1600" b="1">
              <a:solidFill>
                <a:srgbClr val="717074"/>
              </a:solidFill>
              <a:latin typeface="Metropolis"/>
              <a:ea typeface="Gotham Rounded Book" charset="0"/>
              <a:cs typeface="Gotham Rounded Book" charset="0"/>
            </a:endParaRPr>
          </a:p>
        </p:txBody>
      </p:sp>
      <p:cxnSp>
        <p:nvCxnSpPr>
          <p:cNvPr id="222" name="Straight Connector 221">
            <a:extLst>
              <a:ext uri="{FF2B5EF4-FFF2-40B4-BE49-F238E27FC236}">
                <a16:creationId xmlns:a16="http://schemas.microsoft.com/office/drawing/2014/main" id="{5F676975-C27C-6B4F-A93A-8136B4BE7713}"/>
              </a:ext>
            </a:extLst>
          </p:cNvPr>
          <p:cNvCxnSpPr>
            <a:cxnSpLocks/>
          </p:cNvCxnSpPr>
          <p:nvPr/>
        </p:nvCxnSpPr>
        <p:spPr bwMode="gray">
          <a:xfrm flipV="1">
            <a:off x="6498759" y="3101564"/>
            <a:ext cx="0" cy="354179"/>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21" name="Straight Connector 220">
            <a:extLst>
              <a:ext uri="{FF2B5EF4-FFF2-40B4-BE49-F238E27FC236}">
                <a16:creationId xmlns:a16="http://schemas.microsoft.com/office/drawing/2014/main" id="{5BBF4F15-014B-E242-82FD-301DBD19BA59}"/>
              </a:ext>
            </a:extLst>
          </p:cNvPr>
          <p:cNvCxnSpPr>
            <a:cxnSpLocks/>
          </p:cNvCxnSpPr>
          <p:nvPr/>
        </p:nvCxnSpPr>
        <p:spPr bwMode="gray">
          <a:xfrm flipV="1">
            <a:off x="5972660" y="3101564"/>
            <a:ext cx="0" cy="354179"/>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20" name="Straight Connector 219">
            <a:extLst>
              <a:ext uri="{FF2B5EF4-FFF2-40B4-BE49-F238E27FC236}">
                <a16:creationId xmlns:a16="http://schemas.microsoft.com/office/drawing/2014/main" id="{ED33241B-67B6-664B-B411-8AAD833F3DE1}"/>
              </a:ext>
            </a:extLst>
          </p:cNvPr>
          <p:cNvCxnSpPr>
            <a:cxnSpLocks/>
          </p:cNvCxnSpPr>
          <p:nvPr/>
        </p:nvCxnSpPr>
        <p:spPr bwMode="gray">
          <a:xfrm flipV="1">
            <a:off x="4593575" y="3077536"/>
            <a:ext cx="0" cy="354179"/>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96" name="Rectangle 195">
            <a:extLst>
              <a:ext uri="{FF2B5EF4-FFF2-40B4-BE49-F238E27FC236}">
                <a16:creationId xmlns:a16="http://schemas.microsoft.com/office/drawing/2014/main" id="{C16E5FF3-FF93-054A-84E3-F0D01D61EEE0}"/>
              </a:ext>
            </a:extLst>
          </p:cNvPr>
          <p:cNvSpPr/>
          <p:nvPr/>
        </p:nvSpPr>
        <p:spPr bwMode="auto">
          <a:xfrm>
            <a:off x="154641" y="2424136"/>
            <a:ext cx="3479665" cy="369404"/>
          </a:xfrm>
          <a:prstGeom prst="rect">
            <a:avLst/>
          </a:prstGeom>
          <a:solidFill>
            <a:schemeClr val="accent1">
              <a:lumMod val="50000"/>
            </a:schemeClr>
          </a:solidFill>
          <a:ln>
            <a:noFill/>
            <a:miter lim="800000"/>
            <a:headEnd/>
            <a:tailEnd/>
          </a:ln>
        </p:spPr>
        <p:style>
          <a:lnRef idx="2">
            <a:schemeClr val="dk1"/>
          </a:lnRef>
          <a:fillRef idx="1">
            <a:schemeClr val="lt1"/>
          </a:fillRef>
          <a:effectRef idx="0">
            <a:schemeClr val="dk1"/>
          </a:effectRef>
          <a:fontRef idx="minor">
            <a:schemeClr val="dk1"/>
          </a:fontRef>
        </p:style>
        <p:txBody>
          <a:bodyPr wrap="none" lIns="0" tIns="0" rIns="0" bIns="0" rtlCol="0" anchor="ctr"/>
          <a:lstStyle/>
          <a:p>
            <a:pPr algn="ctr"/>
            <a:r>
              <a:rPr lang="en-US" sz="1400" err="1">
                <a:solidFill>
                  <a:prstClr val="white"/>
                </a:solidFill>
                <a:latin typeface="Metropolis"/>
                <a:ea typeface="Gotham Rounded Book" charset="0"/>
                <a:cs typeface="Gotham Rounded Book" charset="0"/>
              </a:rPr>
              <a:t>vDS</a:t>
            </a:r>
            <a:r>
              <a:rPr lang="en-US" sz="1400">
                <a:solidFill>
                  <a:prstClr val="white"/>
                </a:solidFill>
                <a:latin typeface="Metropolis"/>
                <a:ea typeface="Gotham Rounded Book" charset="0"/>
                <a:cs typeface="Gotham Rounded Book" charset="0"/>
              </a:rPr>
              <a:t> #1</a:t>
            </a:r>
          </a:p>
        </p:txBody>
      </p:sp>
      <p:sp>
        <p:nvSpPr>
          <p:cNvPr id="8" name="Title 7">
            <a:extLst>
              <a:ext uri="{FF2B5EF4-FFF2-40B4-BE49-F238E27FC236}">
                <a16:creationId xmlns:a16="http://schemas.microsoft.com/office/drawing/2014/main" id="{5BD4C8FD-5529-41E6-8795-5A38B0AD3B57}"/>
              </a:ext>
            </a:extLst>
          </p:cNvPr>
          <p:cNvSpPr>
            <a:spLocks noGrp="1"/>
          </p:cNvSpPr>
          <p:nvPr>
            <p:ph type="title"/>
          </p:nvPr>
        </p:nvSpPr>
        <p:spPr>
          <a:xfrm>
            <a:off x="196804" y="426129"/>
            <a:ext cx="7683464" cy="384048"/>
          </a:xfrm>
        </p:spPr>
        <p:txBody>
          <a:bodyPr/>
          <a:lstStyle/>
          <a:p>
            <a:r>
              <a:rPr lang="en-US"/>
              <a:t>ESX Connectivity #2 (Higher Throughput)</a:t>
            </a:r>
          </a:p>
        </p:txBody>
      </p:sp>
      <p:sp>
        <p:nvSpPr>
          <p:cNvPr id="25" name="AutoShape 2" descr="Image result for new icon">
            <a:extLst>
              <a:ext uri="{FF2B5EF4-FFF2-40B4-BE49-F238E27FC236}">
                <a16:creationId xmlns:a16="http://schemas.microsoft.com/office/drawing/2014/main" id="{7FEC1DE6-41E9-9C4D-A263-A87DEAE52019}"/>
              </a:ext>
            </a:extLst>
          </p:cNvPr>
          <p:cNvSpPr>
            <a:spLocks noChangeAspect="1" noChangeArrowheads="1"/>
          </p:cNvSpPr>
          <p:nvPr/>
        </p:nvSpPr>
        <p:spPr bwMode="auto">
          <a:xfrm>
            <a:off x="4522326" y="6551848"/>
            <a:ext cx="304721" cy="30472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16" tIns="45708" rIns="91416" bIns="45708" numCol="1" anchor="t" anchorCtr="0" compatLnSpc="1">
            <a:prstTxWarp prst="textNoShape">
              <a:avLst/>
            </a:prstTxWarp>
          </a:bodyPr>
          <a:lstStyle/>
          <a:p>
            <a:endParaRPr lang="en-US" sz="1799"/>
          </a:p>
        </p:txBody>
      </p:sp>
      <p:cxnSp>
        <p:nvCxnSpPr>
          <p:cNvPr id="63" name="Straight Connector 62">
            <a:extLst>
              <a:ext uri="{FF2B5EF4-FFF2-40B4-BE49-F238E27FC236}">
                <a16:creationId xmlns:a16="http://schemas.microsoft.com/office/drawing/2014/main" id="{60A67734-D975-EB44-8D9F-E0A10D1B931D}"/>
              </a:ext>
            </a:extLst>
          </p:cNvPr>
          <p:cNvCxnSpPr>
            <a:cxnSpLocks/>
          </p:cNvCxnSpPr>
          <p:nvPr/>
        </p:nvCxnSpPr>
        <p:spPr bwMode="gray">
          <a:xfrm flipH="1" flipV="1">
            <a:off x="4332966" y="1593019"/>
            <a:ext cx="2981834" cy="319696"/>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64" name="Rectangle 63">
            <a:extLst>
              <a:ext uri="{FF2B5EF4-FFF2-40B4-BE49-F238E27FC236}">
                <a16:creationId xmlns:a16="http://schemas.microsoft.com/office/drawing/2014/main" id="{750D28BA-E12A-A94B-B796-DCE24E77638C}"/>
              </a:ext>
            </a:extLst>
          </p:cNvPr>
          <p:cNvSpPr/>
          <p:nvPr/>
        </p:nvSpPr>
        <p:spPr bwMode="auto">
          <a:xfrm>
            <a:off x="5636872" y="2423724"/>
            <a:ext cx="6386516" cy="369404"/>
          </a:xfrm>
          <a:prstGeom prst="rect">
            <a:avLst/>
          </a:prstGeom>
          <a:solidFill>
            <a:schemeClr val="accent1">
              <a:lumMod val="50000"/>
            </a:schemeClr>
          </a:solidFill>
          <a:ln>
            <a:noFill/>
            <a:miter lim="800000"/>
            <a:headEnd/>
            <a:tailEnd/>
          </a:ln>
        </p:spPr>
        <p:style>
          <a:lnRef idx="2">
            <a:schemeClr val="dk1"/>
          </a:lnRef>
          <a:fillRef idx="1">
            <a:schemeClr val="lt1"/>
          </a:fillRef>
          <a:effectRef idx="0">
            <a:schemeClr val="dk1"/>
          </a:effectRef>
          <a:fontRef idx="minor">
            <a:schemeClr val="dk1"/>
          </a:fontRef>
        </p:style>
        <p:txBody>
          <a:bodyPr wrap="none" lIns="0" tIns="0" rIns="0" bIns="0" rtlCol="0" anchor="ctr"/>
          <a:lstStyle/>
          <a:p>
            <a:pPr algn="ctr"/>
            <a:r>
              <a:rPr lang="en-US" sz="1400" err="1">
                <a:solidFill>
                  <a:prstClr val="white"/>
                </a:solidFill>
                <a:latin typeface="Metropolis"/>
                <a:ea typeface="Gotham Rounded Book" charset="0"/>
                <a:cs typeface="Gotham Rounded Book" charset="0"/>
              </a:rPr>
              <a:t>vDS</a:t>
            </a:r>
            <a:r>
              <a:rPr lang="en-US" sz="1400">
                <a:solidFill>
                  <a:prstClr val="white"/>
                </a:solidFill>
                <a:latin typeface="Metropolis"/>
                <a:ea typeface="Gotham Rounded Book" charset="0"/>
                <a:cs typeface="Gotham Rounded Book" charset="0"/>
              </a:rPr>
              <a:t> #3</a:t>
            </a:r>
          </a:p>
        </p:txBody>
      </p:sp>
      <p:sp>
        <p:nvSpPr>
          <p:cNvPr id="65" name="Rectangle 64">
            <a:extLst>
              <a:ext uri="{FF2B5EF4-FFF2-40B4-BE49-F238E27FC236}">
                <a16:creationId xmlns:a16="http://schemas.microsoft.com/office/drawing/2014/main" id="{C3E69593-9EDA-6C4F-B41A-5848CB9BAF7D}"/>
              </a:ext>
            </a:extLst>
          </p:cNvPr>
          <p:cNvSpPr/>
          <p:nvPr/>
        </p:nvSpPr>
        <p:spPr bwMode="gray">
          <a:xfrm>
            <a:off x="6840856" y="2262329"/>
            <a:ext cx="1666875" cy="233570"/>
          </a:xfrm>
          <a:prstGeom prst="rect">
            <a:avLst/>
          </a:prstGeom>
          <a:solidFill>
            <a:srgbClr val="820024"/>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Uplink Port Group</a:t>
            </a:r>
          </a:p>
        </p:txBody>
      </p:sp>
      <p:sp>
        <p:nvSpPr>
          <p:cNvPr id="66" name="Freeform 21">
            <a:extLst>
              <a:ext uri="{FF2B5EF4-FFF2-40B4-BE49-F238E27FC236}">
                <a16:creationId xmlns:a16="http://schemas.microsoft.com/office/drawing/2014/main" id="{98259031-DBF1-1145-ACAF-99E6AD5FD92C}"/>
              </a:ext>
            </a:extLst>
          </p:cNvPr>
          <p:cNvSpPr>
            <a:spLocks noChangeAspect="1" noEditPoints="1"/>
          </p:cNvSpPr>
          <p:nvPr/>
        </p:nvSpPr>
        <p:spPr bwMode="auto">
          <a:xfrm>
            <a:off x="7129550" y="1906889"/>
            <a:ext cx="308460" cy="232520"/>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cxnSp>
        <p:nvCxnSpPr>
          <p:cNvPr id="67" name="Straight Connector 66">
            <a:extLst>
              <a:ext uri="{FF2B5EF4-FFF2-40B4-BE49-F238E27FC236}">
                <a16:creationId xmlns:a16="http://schemas.microsoft.com/office/drawing/2014/main" id="{817252F2-F215-AB4D-80AD-1D2B53220052}"/>
              </a:ext>
            </a:extLst>
          </p:cNvPr>
          <p:cNvCxnSpPr>
            <a:cxnSpLocks/>
            <a:stCxn id="65" idx="0"/>
          </p:cNvCxnSpPr>
          <p:nvPr/>
        </p:nvCxnSpPr>
        <p:spPr bwMode="gray">
          <a:xfrm flipH="1" flipV="1">
            <a:off x="7392566" y="2169733"/>
            <a:ext cx="281728" cy="92596"/>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68" name="Straight Connector 67">
            <a:extLst>
              <a:ext uri="{FF2B5EF4-FFF2-40B4-BE49-F238E27FC236}">
                <a16:creationId xmlns:a16="http://schemas.microsoft.com/office/drawing/2014/main" id="{80933A92-ED61-424C-8DD9-522C2B834575}"/>
              </a:ext>
            </a:extLst>
          </p:cNvPr>
          <p:cNvCxnSpPr>
            <a:cxnSpLocks/>
            <a:endCxn id="65" idx="0"/>
          </p:cNvCxnSpPr>
          <p:nvPr/>
        </p:nvCxnSpPr>
        <p:spPr bwMode="gray">
          <a:xfrm flipH="1">
            <a:off x="7674294" y="2139409"/>
            <a:ext cx="315426" cy="12292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69" name="Straight Connector 68">
            <a:extLst>
              <a:ext uri="{FF2B5EF4-FFF2-40B4-BE49-F238E27FC236}">
                <a16:creationId xmlns:a16="http://schemas.microsoft.com/office/drawing/2014/main" id="{387C1606-4C89-4744-8AFC-9B235A58F8C2}"/>
              </a:ext>
            </a:extLst>
          </p:cNvPr>
          <p:cNvCxnSpPr>
            <a:cxnSpLocks/>
          </p:cNvCxnSpPr>
          <p:nvPr/>
        </p:nvCxnSpPr>
        <p:spPr bwMode="gray">
          <a:xfrm flipH="1" flipV="1">
            <a:off x="6046423" y="1531286"/>
            <a:ext cx="1943297" cy="400771"/>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70" name="Rectangle 69">
            <a:extLst>
              <a:ext uri="{FF2B5EF4-FFF2-40B4-BE49-F238E27FC236}">
                <a16:creationId xmlns:a16="http://schemas.microsoft.com/office/drawing/2014/main" id="{615F9546-AFC9-4746-9898-BF5F22F5EF87}"/>
              </a:ext>
            </a:extLst>
          </p:cNvPr>
          <p:cNvSpPr/>
          <p:nvPr/>
        </p:nvSpPr>
        <p:spPr>
          <a:xfrm>
            <a:off x="6427528" y="1859846"/>
            <a:ext cx="793226" cy="253916"/>
          </a:xfrm>
          <a:prstGeom prst="rect">
            <a:avLst/>
          </a:prstGeom>
        </p:spPr>
        <p:txBody>
          <a:bodyPr wrap="square">
            <a:spAutoFit/>
          </a:bodyPr>
          <a:lstStyle/>
          <a:p>
            <a:pPr algn="ctr"/>
            <a:r>
              <a:rPr lang="en-US" sz="1050" b="1">
                <a:latin typeface="Metropolis" pitchFamily="2" charset="77"/>
              </a:rPr>
              <a:t>vmnic4</a:t>
            </a:r>
            <a:endParaRPr lang="en-GB" sz="1050" b="1">
              <a:latin typeface="Metropolis" pitchFamily="2" charset="77"/>
            </a:endParaRPr>
          </a:p>
        </p:txBody>
      </p:sp>
      <p:sp>
        <p:nvSpPr>
          <p:cNvPr id="71" name="Rectangle 70">
            <a:extLst>
              <a:ext uri="{FF2B5EF4-FFF2-40B4-BE49-F238E27FC236}">
                <a16:creationId xmlns:a16="http://schemas.microsoft.com/office/drawing/2014/main" id="{C9F163DF-D8C7-D94E-AA1F-1FFF1653A8D6}"/>
              </a:ext>
            </a:extLst>
          </p:cNvPr>
          <p:cNvSpPr/>
          <p:nvPr/>
        </p:nvSpPr>
        <p:spPr>
          <a:xfrm>
            <a:off x="8051854" y="1865569"/>
            <a:ext cx="793226" cy="253916"/>
          </a:xfrm>
          <a:prstGeom prst="rect">
            <a:avLst/>
          </a:prstGeom>
        </p:spPr>
        <p:txBody>
          <a:bodyPr wrap="square">
            <a:spAutoFit/>
          </a:bodyPr>
          <a:lstStyle/>
          <a:p>
            <a:pPr algn="ctr"/>
            <a:r>
              <a:rPr lang="en-US" sz="1050" b="1">
                <a:latin typeface="Metropolis" pitchFamily="2" charset="77"/>
              </a:rPr>
              <a:t>vmnic5</a:t>
            </a:r>
            <a:endParaRPr lang="en-GB" sz="1050" b="1">
              <a:latin typeface="Metropolis" pitchFamily="2" charset="77"/>
            </a:endParaRPr>
          </a:p>
        </p:txBody>
      </p:sp>
      <p:grpSp>
        <p:nvGrpSpPr>
          <p:cNvPr id="72" name="Group 71">
            <a:extLst>
              <a:ext uri="{FF2B5EF4-FFF2-40B4-BE49-F238E27FC236}">
                <a16:creationId xmlns:a16="http://schemas.microsoft.com/office/drawing/2014/main" id="{2FDDE8C7-09D2-034F-885C-5D428610A584}"/>
              </a:ext>
            </a:extLst>
          </p:cNvPr>
          <p:cNvGrpSpPr/>
          <p:nvPr/>
        </p:nvGrpSpPr>
        <p:grpSpPr>
          <a:xfrm>
            <a:off x="5625089" y="1171839"/>
            <a:ext cx="396412" cy="396570"/>
            <a:chOff x="2159140" y="7009631"/>
            <a:chExt cx="4501800" cy="4503600"/>
          </a:xfrm>
          <a:solidFill>
            <a:schemeClr val="tx1"/>
          </a:solidFill>
        </p:grpSpPr>
        <p:sp>
          <p:nvSpPr>
            <p:cNvPr id="73" name="Freeform: Shape 6">
              <a:extLst>
                <a:ext uri="{FF2B5EF4-FFF2-40B4-BE49-F238E27FC236}">
                  <a16:creationId xmlns:a16="http://schemas.microsoft.com/office/drawing/2014/main" id="{955C5F3B-7905-4040-9627-B1F085676707}"/>
                </a:ext>
              </a:extLst>
            </p:cNvPr>
            <p:cNvSpPr/>
            <p:nvPr/>
          </p:nvSpPr>
          <p:spPr>
            <a:xfrm>
              <a:off x="2159140" y="7009631"/>
              <a:ext cx="4501800" cy="4503600"/>
            </a:xfrm>
            <a:custGeom>
              <a:avLst/>
              <a:gdLst/>
              <a:ahLst/>
              <a:cxnLst>
                <a:cxn ang="3cd4">
                  <a:pos x="hc" y="t"/>
                </a:cxn>
                <a:cxn ang="cd2">
                  <a:pos x="l" y="vc"/>
                </a:cxn>
                <a:cxn ang="cd4">
                  <a:pos x="hc" y="b"/>
                </a:cxn>
                <a:cxn ang="0">
                  <a:pos x="r" y="vc"/>
                </a:cxn>
              </a:cxnLst>
              <a:rect l="l" t="t" r="r" b="b"/>
              <a:pathLst>
                <a:path w="12506" h="12511">
                  <a:moveTo>
                    <a:pt x="11985" y="521"/>
                  </a:moveTo>
                  <a:lnTo>
                    <a:pt x="11985" y="11990"/>
                  </a:lnTo>
                  <a:lnTo>
                    <a:pt x="517" y="11990"/>
                  </a:lnTo>
                  <a:lnTo>
                    <a:pt x="517" y="521"/>
                  </a:lnTo>
                  <a:close/>
                  <a:moveTo>
                    <a:pt x="12506" y="0"/>
                  </a:moveTo>
                  <a:lnTo>
                    <a:pt x="0" y="0"/>
                  </a:lnTo>
                  <a:lnTo>
                    <a:pt x="0" y="12511"/>
                  </a:lnTo>
                  <a:lnTo>
                    <a:pt x="12506" y="1251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75" name="Freeform: Shape 7">
              <a:extLst>
                <a:ext uri="{FF2B5EF4-FFF2-40B4-BE49-F238E27FC236}">
                  <a16:creationId xmlns:a16="http://schemas.microsoft.com/office/drawing/2014/main" id="{AE9518E8-9EA0-C642-944F-227FD2C6CFD8}"/>
                </a:ext>
              </a:extLst>
            </p:cNvPr>
            <p:cNvSpPr/>
            <p:nvPr/>
          </p:nvSpPr>
          <p:spPr>
            <a:xfrm>
              <a:off x="2739820" y="8364671"/>
              <a:ext cx="3336120" cy="914400"/>
            </a:xfrm>
            <a:custGeom>
              <a:avLst/>
              <a:gdLst/>
              <a:ahLst/>
              <a:cxnLst>
                <a:cxn ang="3cd4">
                  <a:pos x="hc" y="t"/>
                </a:cxn>
                <a:cxn ang="cd2">
                  <a:pos x="l" y="vc"/>
                </a:cxn>
                <a:cxn ang="cd4">
                  <a:pos x="hc" y="b"/>
                </a:cxn>
                <a:cxn ang="0">
                  <a:pos x="r" y="vc"/>
                </a:cxn>
              </a:cxnLst>
              <a:rect l="l" t="t" r="r" b="b"/>
              <a:pathLst>
                <a:path w="9268" h="2541">
                  <a:moveTo>
                    <a:pt x="0" y="1269"/>
                  </a:moveTo>
                  <a:lnTo>
                    <a:pt x="1272" y="2541"/>
                  </a:lnTo>
                  <a:lnTo>
                    <a:pt x="1272" y="1848"/>
                  </a:lnTo>
                  <a:lnTo>
                    <a:pt x="9268" y="1848"/>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76" name="Freeform: Shape 8">
              <a:extLst>
                <a:ext uri="{FF2B5EF4-FFF2-40B4-BE49-F238E27FC236}">
                  <a16:creationId xmlns:a16="http://schemas.microsoft.com/office/drawing/2014/main" id="{10996E42-0EB1-1D40-848F-F3A12AA3B059}"/>
                </a:ext>
              </a:extLst>
            </p:cNvPr>
            <p:cNvSpPr/>
            <p:nvPr/>
          </p:nvSpPr>
          <p:spPr>
            <a:xfrm>
              <a:off x="2739820" y="10077192"/>
              <a:ext cx="3336120" cy="914400"/>
            </a:xfrm>
            <a:custGeom>
              <a:avLst/>
              <a:gdLst/>
              <a:ahLst/>
              <a:cxnLst>
                <a:cxn ang="3cd4">
                  <a:pos x="hc" y="t"/>
                </a:cxn>
                <a:cxn ang="cd2">
                  <a:pos x="l" y="vc"/>
                </a:cxn>
                <a:cxn ang="cd4">
                  <a:pos x="hc" y="b"/>
                </a:cxn>
                <a:cxn ang="0">
                  <a:pos x="r" y="vc"/>
                </a:cxn>
              </a:cxnLst>
              <a:rect l="l" t="t" r="r" b="b"/>
              <a:pathLst>
                <a:path w="9268" h="2541">
                  <a:moveTo>
                    <a:pt x="0" y="1273"/>
                  </a:moveTo>
                  <a:lnTo>
                    <a:pt x="1272" y="2541"/>
                  </a:lnTo>
                  <a:lnTo>
                    <a:pt x="1272" y="1847"/>
                  </a:lnTo>
                  <a:lnTo>
                    <a:pt x="9268" y="1847"/>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77" name="Freeform: Shape 9">
              <a:extLst>
                <a:ext uri="{FF2B5EF4-FFF2-40B4-BE49-F238E27FC236}">
                  <a16:creationId xmlns:a16="http://schemas.microsoft.com/office/drawing/2014/main" id="{9704EEE9-3075-5F48-9D65-E58BD192387A}"/>
                </a:ext>
              </a:extLst>
            </p:cNvPr>
            <p:cNvSpPr/>
            <p:nvPr/>
          </p:nvSpPr>
          <p:spPr>
            <a:xfrm>
              <a:off x="2739820" y="9220392"/>
              <a:ext cx="3336120" cy="914400"/>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52"/>
                  </a:lnTo>
                  <a:lnTo>
                    <a:pt x="7995" y="1852"/>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78" name="Freeform: Shape 10">
              <a:extLst>
                <a:ext uri="{FF2B5EF4-FFF2-40B4-BE49-F238E27FC236}">
                  <a16:creationId xmlns:a16="http://schemas.microsoft.com/office/drawing/2014/main" id="{71592D75-401B-E84A-A898-305E2A339A57}"/>
                </a:ext>
              </a:extLst>
            </p:cNvPr>
            <p:cNvSpPr/>
            <p:nvPr/>
          </p:nvSpPr>
          <p:spPr>
            <a:xfrm>
              <a:off x="2739823" y="7507512"/>
              <a:ext cx="3325998" cy="914401"/>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48"/>
                  </a:lnTo>
                  <a:lnTo>
                    <a:pt x="7995" y="1848"/>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grpSp>
      <p:sp>
        <p:nvSpPr>
          <p:cNvPr id="79" name="Freeform 21">
            <a:extLst>
              <a:ext uri="{FF2B5EF4-FFF2-40B4-BE49-F238E27FC236}">
                <a16:creationId xmlns:a16="http://schemas.microsoft.com/office/drawing/2014/main" id="{9D12B779-FB95-5849-81DE-4165D8BA709A}"/>
              </a:ext>
            </a:extLst>
          </p:cNvPr>
          <p:cNvSpPr>
            <a:spLocks noChangeAspect="1" noEditPoints="1"/>
          </p:cNvSpPr>
          <p:nvPr/>
        </p:nvSpPr>
        <p:spPr bwMode="auto">
          <a:xfrm>
            <a:off x="7844967" y="1905204"/>
            <a:ext cx="308460" cy="249980"/>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81" name="Rectangle 80">
            <a:extLst>
              <a:ext uri="{FF2B5EF4-FFF2-40B4-BE49-F238E27FC236}">
                <a16:creationId xmlns:a16="http://schemas.microsoft.com/office/drawing/2014/main" id="{7C3FFF00-8226-574C-891F-C4CC69C1286B}"/>
              </a:ext>
            </a:extLst>
          </p:cNvPr>
          <p:cNvSpPr/>
          <p:nvPr/>
        </p:nvSpPr>
        <p:spPr>
          <a:xfrm>
            <a:off x="10465230" y="1932055"/>
            <a:ext cx="1301958" cy="369332"/>
          </a:xfrm>
          <a:prstGeom prst="rect">
            <a:avLst/>
          </a:prstGeom>
        </p:spPr>
        <p:txBody>
          <a:bodyPr wrap="none">
            <a:spAutoFit/>
          </a:bodyPr>
          <a:lstStyle/>
          <a:p>
            <a:pPr algn="ctr"/>
            <a:r>
              <a:rPr lang="en-US" b="1" err="1">
                <a:solidFill>
                  <a:srgbClr val="717074"/>
                </a:solidFill>
                <a:ea typeface="Gotham Rounded Book" charset="0"/>
                <a:cs typeface="Gotham Rounded Book" charset="0"/>
              </a:rPr>
              <a:t>ESXi</a:t>
            </a:r>
            <a:r>
              <a:rPr lang="en-US" b="1">
                <a:solidFill>
                  <a:srgbClr val="717074"/>
                </a:solidFill>
                <a:ea typeface="Gotham Rounded Book" charset="0"/>
                <a:cs typeface="Gotham Rounded Book" charset="0"/>
              </a:rPr>
              <a:t> Host</a:t>
            </a:r>
          </a:p>
        </p:txBody>
      </p:sp>
      <p:cxnSp>
        <p:nvCxnSpPr>
          <p:cNvPr id="82" name="Straight Connector 81">
            <a:extLst>
              <a:ext uri="{FF2B5EF4-FFF2-40B4-BE49-F238E27FC236}">
                <a16:creationId xmlns:a16="http://schemas.microsoft.com/office/drawing/2014/main" id="{C536167A-89B9-7F48-913E-026142213E32}"/>
              </a:ext>
            </a:extLst>
          </p:cNvPr>
          <p:cNvCxnSpPr>
            <a:cxnSpLocks/>
          </p:cNvCxnSpPr>
          <p:nvPr/>
        </p:nvCxnSpPr>
        <p:spPr bwMode="gray">
          <a:xfrm flipV="1">
            <a:off x="781018" y="3087457"/>
            <a:ext cx="0" cy="354179"/>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83" name="Rectangle 82">
            <a:extLst>
              <a:ext uri="{FF2B5EF4-FFF2-40B4-BE49-F238E27FC236}">
                <a16:creationId xmlns:a16="http://schemas.microsoft.com/office/drawing/2014/main" id="{B6DA8346-2988-F348-9CFD-893BBFF26C45}"/>
              </a:ext>
            </a:extLst>
          </p:cNvPr>
          <p:cNvSpPr/>
          <p:nvPr/>
        </p:nvSpPr>
        <p:spPr>
          <a:xfrm>
            <a:off x="544818" y="3441635"/>
            <a:ext cx="463896" cy="32087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algn="ctr">
              <a:spcAft>
                <a:spcPts val="600"/>
              </a:spcAft>
            </a:pPr>
            <a:r>
              <a:rPr lang="en-US" sz="1200">
                <a:solidFill>
                  <a:schemeClr val="bg1"/>
                </a:solidFill>
              </a:rPr>
              <a:t>vmk0</a:t>
            </a:r>
          </a:p>
        </p:txBody>
      </p:sp>
      <p:cxnSp>
        <p:nvCxnSpPr>
          <p:cNvPr id="84" name="Straight Connector 83">
            <a:extLst>
              <a:ext uri="{FF2B5EF4-FFF2-40B4-BE49-F238E27FC236}">
                <a16:creationId xmlns:a16="http://schemas.microsoft.com/office/drawing/2014/main" id="{D724979A-D765-8541-9F7E-81F81BAF63A1}"/>
              </a:ext>
            </a:extLst>
          </p:cNvPr>
          <p:cNvCxnSpPr>
            <a:cxnSpLocks/>
          </p:cNvCxnSpPr>
          <p:nvPr/>
        </p:nvCxnSpPr>
        <p:spPr bwMode="gray">
          <a:xfrm flipV="1">
            <a:off x="1881364" y="3088242"/>
            <a:ext cx="0" cy="354178"/>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86" name="Rectangle 85">
            <a:extLst>
              <a:ext uri="{FF2B5EF4-FFF2-40B4-BE49-F238E27FC236}">
                <a16:creationId xmlns:a16="http://schemas.microsoft.com/office/drawing/2014/main" id="{5B019530-6A00-924F-89CC-37F99ED6A85A}"/>
              </a:ext>
            </a:extLst>
          </p:cNvPr>
          <p:cNvSpPr/>
          <p:nvPr/>
        </p:nvSpPr>
        <p:spPr>
          <a:xfrm>
            <a:off x="1650179" y="3452262"/>
            <a:ext cx="463896" cy="320878"/>
          </a:xfrm>
          <a:prstGeom prst="rect">
            <a:avLst/>
          </a:prstGeom>
          <a:ln>
            <a:noFill/>
          </a:ln>
        </p:spPr>
        <p:style>
          <a:lnRef idx="2">
            <a:schemeClr val="accent5">
              <a:shade val="50000"/>
            </a:schemeClr>
          </a:lnRef>
          <a:fillRef idx="1">
            <a:schemeClr val="accent5"/>
          </a:fillRef>
          <a:effectRef idx="0">
            <a:schemeClr val="accent5"/>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algn="ctr">
              <a:spcAft>
                <a:spcPts val="600"/>
              </a:spcAft>
            </a:pPr>
            <a:r>
              <a:rPr lang="en-US" sz="1200">
                <a:solidFill>
                  <a:schemeClr val="bg1"/>
                </a:solidFill>
              </a:rPr>
              <a:t>vmk1</a:t>
            </a:r>
          </a:p>
        </p:txBody>
      </p:sp>
      <p:sp>
        <p:nvSpPr>
          <p:cNvPr id="89" name="Rectangle 88">
            <a:extLst>
              <a:ext uri="{FF2B5EF4-FFF2-40B4-BE49-F238E27FC236}">
                <a16:creationId xmlns:a16="http://schemas.microsoft.com/office/drawing/2014/main" id="{5EED7685-5CF9-8143-8373-FD21A562CE5E}"/>
              </a:ext>
            </a:extLst>
          </p:cNvPr>
          <p:cNvSpPr/>
          <p:nvPr/>
        </p:nvSpPr>
        <p:spPr bwMode="gray">
          <a:xfrm>
            <a:off x="1361147" y="2757522"/>
            <a:ext cx="1046612" cy="527944"/>
          </a:xfrm>
          <a:prstGeom prst="rect">
            <a:avLst/>
          </a:prstGeom>
          <a:solidFill>
            <a:schemeClr val="accent5"/>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err="1"/>
              <a:t>vMotion</a:t>
            </a:r>
            <a:r>
              <a:rPr lang="en-US" sz="1100"/>
              <a:t> Port Group VLAN 20</a:t>
            </a:r>
          </a:p>
        </p:txBody>
      </p:sp>
      <p:sp>
        <p:nvSpPr>
          <p:cNvPr id="90" name="Rectangle 89">
            <a:extLst>
              <a:ext uri="{FF2B5EF4-FFF2-40B4-BE49-F238E27FC236}">
                <a16:creationId xmlns:a16="http://schemas.microsoft.com/office/drawing/2014/main" id="{43662CF9-B1A5-F845-B6FC-188AB73D4D19}"/>
              </a:ext>
            </a:extLst>
          </p:cNvPr>
          <p:cNvSpPr/>
          <p:nvPr/>
        </p:nvSpPr>
        <p:spPr bwMode="gray">
          <a:xfrm>
            <a:off x="243002" y="2750363"/>
            <a:ext cx="1029284" cy="534318"/>
          </a:xfrm>
          <a:prstGeom prst="rect">
            <a:avLst/>
          </a:prstGeom>
          <a:solidFill>
            <a:schemeClr val="accent4"/>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000"/>
              <a:t>Management             Port Group VLAN 10</a:t>
            </a:r>
          </a:p>
        </p:txBody>
      </p:sp>
      <p:sp>
        <p:nvSpPr>
          <p:cNvPr id="109" name="Rectangle 108">
            <a:extLst>
              <a:ext uri="{FF2B5EF4-FFF2-40B4-BE49-F238E27FC236}">
                <a16:creationId xmlns:a16="http://schemas.microsoft.com/office/drawing/2014/main" id="{E671A347-607E-7648-9D25-6AF2CD51A902}"/>
              </a:ext>
            </a:extLst>
          </p:cNvPr>
          <p:cNvSpPr/>
          <p:nvPr/>
        </p:nvSpPr>
        <p:spPr bwMode="gray">
          <a:xfrm>
            <a:off x="5761871" y="2756737"/>
            <a:ext cx="1046612" cy="527944"/>
          </a:xfrm>
          <a:prstGeom prst="rect">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VTEP       Port Group  VLAN 40</a:t>
            </a:r>
          </a:p>
        </p:txBody>
      </p:sp>
      <p:sp>
        <p:nvSpPr>
          <p:cNvPr id="111" name="Rectangle 110">
            <a:extLst>
              <a:ext uri="{FF2B5EF4-FFF2-40B4-BE49-F238E27FC236}">
                <a16:creationId xmlns:a16="http://schemas.microsoft.com/office/drawing/2014/main" id="{CED637A3-6B5C-C14D-BDFB-3B5CC83CAB2D}"/>
              </a:ext>
            </a:extLst>
          </p:cNvPr>
          <p:cNvSpPr/>
          <p:nvPr/>
        </p:nvSpPr>
        <p:spPr>
          <a:xfrm>
            <a:off x="5726684" y="3446262"/>
            <a:ext cx="463896" cy="320878"/>
          </a:xfrm>
          <a:prstGeom prst="rect">
            <a:avLst/>
          </a:prstGeom>
          <a:solidFill>
            <a:schemeClr val="accent6"/>
          </a:solidFill>
          <a:ln>
            <a:noFill/>
          </a:ln>
        </p:spPr>
        <p:style>
          <a:lnRef idx="2">
            <a:schemeClr val="accent5">
              <a:shade val="50000"/>
            </a:schemeClr>
          </a:lnRef>
          <a:fillRef idx="1">
            <a:schemeClr val="accent5"/>
          </a:fillRef>
          <a:effectRef idx="0">
            <a:schemeClr val="accent5"/>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algn="ctr">
              <a:spcAft>
                <a:spcPts val="600"/>
              </a:spcAft>
            </a:pPr>
            <a:r>
              <a:rPr lang="en-US" sz="1200">
                <a:solidFill>
                  <a:schemeClr val="bg1"/>
                </a:solidFill>
              </a:rPr>
              <a:t>vmk4</a:t>
            </a:r>
          </a:p>
        </p:txBody>
      </p:sp>
      <p:grpSp>
        <p:nvGrpSpPr>
          <p:cNvPr id="112" name="Group 111">
            <a:extLst>
              <a:ext uri="{FF2B5EF4-FFF2-40B4-BE49-F238E27FC236}">
                <a16:creationId xmlns:a16="http://schemas.microsoft.com/office/drawing/2014/main" id="{99B42307-78F9-4F46-84EA-8D31D05A4980}"/>
              </a:ext>
            </a:extLst>
          </p:cNvPr>
          <p:cNvGrpSpPr/>
          <p:nvPr/>
        </p:nvGrpSpPr>
        <p:grpSpPr>
          <a:xfrm>
            <a:off x="7633330" y="3513902"/>
            <a:ext cx="405401" cy="405401"/>
            <a:chOff x="2327275" y="1039813"/>
            <a:chExt cx="5540375" cy="5540375"/>
          </a:xfrm>
          <a:solidFill>
            <a:schemeClr val="tx1"/>
          </a:solidFill>
        </p:grpSpPr>
        <p:sp>
          <p:nvSpPr>
            <p:cNvPr id="113" name="Freeform 1">
              <a:extLst>
                <a:ext uri="{FF2B5EF4-FFF2-40B4-BE49-F238E27FC236}">
                  <a16:creationId xmlns:a16="http://schemas.microsoft.com/office/drawing/2014/main" id="{2F72A4AA-BC16-B440-9104-C915D01C0FD2}"/>
                </a:ext>
              </a:extLst>
            </p:cNvPr>
            <p:cNvSpPr>
              <a:spLocks noChangeArrowheads="1"/>
            </p:cNvSpPr>
            <p:nvPr/>
          </p:nvSpPr>
          <p:spPr bwMode="auto">
            <a:xfrm>
              <a:off x="3032125" y="3362325"/>
              <a:ext cx="696913" cy="904875"/>
            </a:xfrm>
            <a:custGeom>
              <a:avLst/>
              <a:gdLst>
                <a:gd name="T0" fmla="*/ 221 w 1934"/>
                <a:gd name="T1" fmla="*/ 2514 h 2515"/>
                <a:gd name="T2" fmla="*/ 309 w 1934"/>
                <a:gd name="T3" fmla="*/ 2496 h 2515"/>
                <a:gd name="T4" fmla="*/ 380 w 1934"/>
                <a:gd name="T5" fmla="*/ 2443 h 2515"/>
                <a:gd name="T6" fmla="*/ 424 w 1934"/>
                <a:gd name="T7" fmla="*/ 2381 h 2515"/>
                <a:gd name="T8" fmla="*/ 441 w 1934"/>
                <a:gd name="T9" fmla="*/ 2293 h 2515"/>
                <a:gd name="T10" fmla="*/ 935 w 1934"/>
                <a:gd name="T11" fmla="*/ 1693 h 2515"/>
                <a:gd name="T12" fmla="*/ 1041 w 1934"/>
                <a:gd name="T13" fmla="*/ 1684 h 2515"/>
                <a:gd name="T14" fmla="*/ 1235 w 1934"/>
                <a:gd name="T15" fmla="*/ 1658 h 2515"/>
                <a:gd name="T16" fmla="*/ 1412 w 1934"/>
                <a:gd name="T17" fmla="*/ 1605 h 2515"/>
                <a:gd name="T18" fmla="*/ 1571 w 1934"/>
                <a:gd name="T19" fmla="*/ 1525 h 2515"/>
                <a:gd name="T20" fmla="*/ 1703 w 1934"/>
                <a:gd name="T21" fmla="*/ 1419 h 2515"/>
                <a:gd name="T22" fmla="*/ 1818 w 1934"/>
                <a:gd name="T23" fmla="*/ 1287 h 2515"/>
                <a:gd name="T24" fmla="*/ 1889 w 1934"/>
                <a:gd name="T25" fmla="*/ 1129 h 2515"/>
                <a:gd name="T26" fmla="*/ 1933 w 1934"/>
                <a:gd name="T27" fmla="*/ 944 h 2515"/>
                <a:gd name="T28" fmla="*/ 1933 w 1934"/>
                <a:gd name="T29" fmla="*/ 829 h 2515"/>
                <a:gd name="T30" fmla="*/ 1933 w 1934"/>
                <a:gd name="T31" fmla="*/ 741 h 2515"/>
                <a:gd name="T32" fmla="*/ 1897 w 1934"/>
                <a:gd name="T33" fmla="*/ 565 h 2515"/>
                <a:gd name="T34" fmla="*/ 1836 w 1934"/>
                <a:gd name="T35" fmla="*/ 414 h 2515"/>
                <a:gd name="T36" fmla="*/ 1738 w 1934"/>
                <a:gd name="T37" fmla="*/ 282 h 2515"/>
                <a:gd name="T38" fmla="*/ 1615 w 1934"/>
                <a:gd name="T39" fmla="*/ 176 h 2515"/>
                <a:gd name="T40" fmla="*/ 1465 w 1934"/>
                <a:gd name="T41" fmla="*/ 88 h 2515"/>
                <a:gd name="T42" fmla="*/ 1288 w 1934"/>
                <a:gd name="T43" fmla="*/ 26 h 2515"/>
                <a:gd name="T44" fmla="*/ 1094 w 1934"/>
                <a:gd name="T45" fmla="*/ 0 h 2515"/>
                <a:gd name="T46" fmla="*/ 221 w 1934"/>
                <a:gd name="T47" fmla="*/ 0 h 2515"/>
                <a:gd name="T48" fmla="*/ 177 w 1934"/>
                <a:gd name="T49" fmla="*/ 0 h 2515"/>
                <a:gd name="T50" fmla="*/ 97 w 1934"/>
                <a:gd name="T51" fmla="*/ 35 h 2515"/>
                <a:gd name="T52" fmla="*/ 35 w 1934"/>
                <a:gd name="T53" fmla="*/ 97 h 2515"/>
                <a:gd name="T54" fmla="*/ 9 w 1934"/>
                <a:gd name="T55" fmla="*/ 176 h 2515"/>
                <a:gd name="T56" fmla="*/ 0 w 1934"/>
                <a:gd name="T57" fmla="*/ 2293 h 2515"/>
                <a:gd name="T58" fmla="*/ 9 w 1934"/>
                <a:gd name="T59" fmla="*/ 2337 h 2515"/>
                <a:gd name="T60" fmla="*/ 35 w 1934"/>
                <a:gd name="T61" fmla="*/ 2417 h 2515"/>
                <a:gd name="T62" fmla="*/ 97 w 1934"/>
                <a:gd name="T63" fmla="*/ 2470 h 2515"/>
                <a:gd name="T64" fmla="*/ 177 w 1934"/>
                <a:gd name="T65" fmla="*/ 2505 h 2515"/>
                <a:gd name="T66" fmla="*/ 441 w 1934"/>
                <a:gd name="T67" fmla="*/ 397 h 2515"/>
                <a:gd name="T68" fmla="*/ 953 w 1934"/>
                <a:gd name="T69" fmla="*/ 397 h 2515"/>
                <a:gd name="T70" fmla="*/ 1174 w 1934"/>
                <a:gd name="T71" fmla="*/ 423 h 2515"/>
                <a:gd name="T72" fmla="*/ 1341 w 1934"/>
                <a:gd name="T73" fmla="*/ 512 h 2515"/>
                <a:gd name="T74" fmla="*/ 1430 w 1934"/>
                <a:gd name="T75" fmla="*/ 609 h 2515"/>
                <a:gd name="T76" fmla="*/ 1465 w 1934"/>
                <a:gd name="T77" fmla="*/ 688 h 2515"/>
                <a:gd name="T78" fmla="*/ 1491 w 1934"/>
                <a:gd name="T79" fmla="*/ 838 h 2515"/>
                <a:gd name="T80" fmla="*/ 1491 w 1934"/>
                <a:gd name="T81" fmla="*/ 847 h 2515"/>
                <a:gd name="T82" fmla="*/ 1456 w 1934"/>
                <a:gd name="T83" fmla="*/ 1032 h 2515"/>
                <a:gd name="T84" fmla="*/ 1341 w 1934"/>
                <a:gd name="T85" fmla="*/ 1173 h 2515"/>
                <a:gd name="T86" fmla="*/ 1174 w 1934"/>
                <a:gd name="T87" fmla="*/ 1261 h 2515"/>
                <a:gd name="T88" fmla="*/ 953 w 1934"/>
                <a:gd name="T89" fmla="*/ 1296 h 2515"/>
                <a:gd name="T90" fmla="*/ 441 w 1934"/>
                <a:gd name="T91" fmla="*/ 397 h 2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34" h="2515">
                  <a:moveTo>
                    <a:pt x="221" y="2514"/>
                  </a:moveTo>
                  <a:lnTo>
                    <a:pt x="221" y="2514"/>
                  </a:lnTo>
                  <a:lnTo>
                    <a:pt x="265" y="2505"/>
                  </a:lnTo>
                  <a:lnTo>
                    <a:pt x="309" y="2496"/>
                  </a:lnTo>
                  <a:lnTo>
                    <a:pt x="344" y="2470"/>
                  </a:lnTo>
                  <a:lnTo>
                    <a:pt x="380" y="2443"/>
                  </a:lnTo>
                  <a:lnTo>
                    <a:pt x="406" y="2417"/>
                  </a:lnTo>
                  <a:lnTo>
                    <a:pt x="424" y="2381"/>
                  </a:lnTo>
                  <a:lnTo>
                    <a:pt x="432" y="2337"/>
                  </a:lnTo>
                  <a:lnTo>
                    <a:pt x="441" y="2293"/>
                  </a:lnTo>
                  <a:lnTo>
                    <a:pt x="441" y="1693"/>
                  </a:lnTo>
                  <a:lnTo>
                    <a:pt x="935" y="1693"/>
                  </a:lnTo>
                  <a:lnTo>
                    <a:pt x="935" y="1693"/>
                  </a:lnTo>
                  <a:lnTo>
                    <a:pt x="1041" y="1684"/>
                  </a:lnTo>
                  <a:lnTo>
                    <a:pt x="1138" y="1675"/>
                  </a:lnTo>
                  <a:lnTo>
                    <a:pt x="1235" y="1658"/>
                  </a:lnTo>
                  <a:lnTo>
                    <a:pt x="1324" y="1631"/>
                  </a:lnTo>
                  <a:lnTo>
                    <a:pt x="1412" y="1605"/>
                  </a:lnTo>
                  <a:lnTo>
                    <a:pt x="1491" y="1570"/>
                  </a:lnTo>
                  <a:lnTo>
                    <a:pt x="1571" y="1525"/>
                  </a:lnTo>
                  <a:lnTo>
                    <a:pt x="1641" y="1472"/>
                  </a:lnTo>
                  <a:lnTo>
                    <a:pt x="1703" y="1419"/>
                  </a:lnTo>
                  <a:lnTo>
                    <a:pt x="1765" y="1349"/>
                  </a:lnTo>
                  <a:lnTo>
                    <a:pt x="1818" y="1287"/>
                  </a:lnTo>
                  <a:lnTo>
                    <a:pt x="1853" y="1209"/>
                  </a:lnTo>
                  <a:lnTo>
                    <a:pt x="1889" y="1129"/>
                  </a:lnTo>
                  <a:lnTo>
                    <a:pt x="1915" y="1032"/>
                  </a:lnTo>
                  <a:lnTo>
                    <a:pt x="1933" y="944"/>
                  </a:lnTo>
                  <a:lnTo>
                    <a:pt x="1933" y="838"/>
                  </a:lnTo>
                  <a:lnTo>
                    <a:pt x="1933" y="829"/>
                  </a:lnTo>
                  <a:lnTo>
                    <a:pt x="1933" y="829"/>
                  </a:lnTo>
                  <a:lnTo>
                    <a:pt x="1933" y="741"/>
                  </a:lnTo>
                  <a:lnTo>
                    <a:pt x="1915" y="653"/>
                  </a:lnTo>
                  <a:lnTo>
                    <a:pt x="1897" y="565"/>
                  </a:lnTo>
                  <a:lnTo>
                    <a:pt x="1871" y="485"/>
                  </a:lnTo>
                  <a:lnTo>
                    <a:pt x="1836" y="414"/>
                  </a:lnTo>
                  <a:lnTo>
                    <a:pt x="1791" y="344"/>
                  </a:lnTo>
                  <a:lnTo>
                    <a:pt x="1738" y="282"/>
                  </a:lnTo>
                  <a:lnTo>
                    <a:pt x="1677" y="229"/>
                  </a:lnTo>
                  <a:lnTo>
                    <a:pt x="1615" y="176"/>
                  </a:lnTo>
                  <a:lnTo>
                    <a:pt x="1544" y="132"/>
                  </a:lnTo>
                  <a:lnTo>
                    <a:pt x="1465" y="88"/>
                  </a:lnTo>
                  <a:lnTo>
                    <a:pt x="1386" y="53"/>
                  </a:lnTo>
                  <a:lnTo>
                    <a:pt x="1288" y="26"/>
                  </a:lnTo>
                  <a:lnTo>
                    <a:pt x="1191" y="9"/>
                  </a:lnTo>
                  <a:lnTo>
                    <a:pt x="1094" y="0"/>
                  </a:lnTo>
                  <a:lnTo>
                    <a:pt x="988" y="0"/>
                  </a:lnTo>
                  <a:lnTo>
                    <a:pt x="221" y="0"/>
                  </a:lnTo>
                  <a:lnTo>
                    <a:pt x="221" y="0"/>
                  </a:lnTo>
                  <a:lnTo>
                    <a:pt x="177" y="0"/>
                  </a:lnTo>
                  <a:lnTo>
                    <a:pt x="132" y="17"/>
                  </a:lnTo>
                  <a:lnTo>
                    <a:pt x="97" y="35"/>
                  </a:lnTo>
                  <a:lnTo>
                    <a:pt x="62" y="62"/>
                  </a:lnTo>
                  <a:lnTo>
                    <a:pt x="35" y="97"/>
                  </a:lnTo>
                  <a:lnTo>
                    <a:pt x="18" y="132"/>
                  </a:lnTo>
                  <a:lnTo>
                    <a:pt x="9" y="176"/>
                  </a:lnTo>
                  <a:lnTo>
                    <a:pt x="0" y="220"/>
                  </a:lnTo>
                  <a:lnTo>
                    <a:pt x="0" y="2293"/>
                  </a:lnTo>
                  <a:lnTo>
                    <a:pt x="0" y="2293"/>
                  </a:lnTo>
                  <a:lnTo>
                    <a:pt x="9" y="2337"/>
                  </a:lnTo>
                  <a:lnTo>
                    <a:pt x="18" y="2381"/>
                  </a:lnTo>
                  <a:lnTo>
                    <a:pt x="35" y="2417"/>
                  </a:lnTo>
                  <a:lnTo>
                    <a:pt x="62" y="2443"/>
                  </a:lnTo>
                  <a:lnTo>
                    <a:pt x="97" y="2470"/>
                  </a:lnTo>
                  <a:lnTo>
                    <a:pt x="132" y="2496"/>
                  </a:lnTo>
                  <a:lnTo>
                    <a:pt x="177" y="2505"/>
                  </a:lnTo>
                  <a:lnTo>
                    <a:pt x="221" y="2514"/>
                  </a:lnTo>
                  <a:close/>
                  <a:moveTo>
                    <a:pt x="441" y="397"/>
                  </a:moveTo>
                  <a:lnTo>
                    <a:pt x="953" y="397"/>
                  </a:lnTo>
                  <a:lnTo>
                    <a:pt x="953" y="397"/>
                  </a:lnTo>
                  <a:lnTo>
                    <a:pt x="1068" y="406"/>
                  </a:lnTo>
                  <a:lnTo>
                    <a:pt x="1174" y="423"/>
                  </a:lnTo>
                  <a:lnTo>
                    <a:pt x="1262" y="459"/>
                  </a:lnTo>
                  <a:lnTo>
                    <a:pt x="1341" y="512"/>
                  </a:lnTo>
                  <a:lnTo>
                    <a:pt x="1403" y="573"/>
                  </a:lnTo>
                  <a:lnTo>
                    <a:pt x="1430" y="609"/>
                  </a:lnTo>
                  <a:lnTo>
                    <a:pt x="1456" y="653"/>
                  </a:lnTo>
                  <a:lnTo>
                    <a:pt x="1465" y="688"/>
                  </a:lnTo>
                  <a:lnTo>
                    <a:pt x="1483" y="741"/>
                  </a:lnTo>
                  <a:lnTo>
                    <a:pt x="1491" y="838"/>
                  </a:lnTo>
                  <a:lnTo>
                    <a:pt x="1491" y="847"/>
                  </a:lnTo>
                  <a:lnTo>
                    <a:pt x="1491" y="847"/>
                  </a:lnTo>
                  <a:lnTo>
                    <a:pt x="1483" y="944"/>
                  </a:lnTo>
                  <a:lnTo>
                    <a:pt x="1456" y="1032"/>
                  </a:lnTo>
                  <a:lnTo>
                    <a:pt x="1403" y="1103"/>
                  </a:lnTo>
                  <a:lnTo>
                    <a:pt x="1341" y="1173"/>
                  </a:lnTo>
                  <a:lnTo>
                    <a:pt x="1271" y="1226"/>
                  </a:lnTo>
                  <a:lnTo>
                    <a:pt x="1174" y="1261"/>
                  </a:lnTo>
                  <a:lnTo>
                    <a:pt x="1068" y="1287"/>
                  </a:lnTo>
                  <a:lnTo>
                    <a:pt x="953" y="1296"/>
                  </a:lnTo>
                  <a:lnTo>
                    <a:pt x="441" y="1296"/>
                  </a:lnTo>
                  <a:lnTo>
                    <a:pt x="441" y="39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14" name="Freeform 2">
              <a:extLst>
                <a:ext uri="{FF2B5EF4-FFF2-40B4-BE49-F238E27FC236}">
                  <a16:creationId xmlns:a16="http://schemas.microsoft.com/office/drawing/2014/main" id="{1BC13722-2C41-B54F-B7DF-4CDE45279333}"/>
                </a:ext>
              </a:extLst>
            </p:cNvPr>
            <p:cNvSpPr>
              <a:spLocks noChangeArrowheads="1"/>
            </p:cNvSpPr>
            <p:nvPr/>
          </p:nvSpPr>
          <p:spPr bwMode="auto">
            <a:xfrm>
              <a:off x="6459538" y="3355975"/>
              <a:ext cx="838200" cy="917575"/>
            </a:xfrm>
            <a:custGeom>
              <a:avLst/>
              <a:gdLst>
                <a:gd name="T0" fmla="*/ 2109 w 2330"/>
                <a:gd name="T1" fmla="*/ 0 h 2550"/>
                <a:gd name="T2" fmla="*/ 2109 w 2330"/>
                <a:gd name="T3" fmla="*/ 0 h 2550"/>
                <a:gd name="T4" fmla="*/ 2073 w 2330"/>
                <a:gd name="T5" fmla="*/ 0 h 2550"/>
                <a:gd name="T6" fmla="*/ 2038 w 2330"/>
                <a:gd name="T7" fmla="*/ 9 h 2550"/>
                <a:gd name="T8" fmla="*/ 2012 w 2330"/>
                <a:gd name="T9" fmla="*/ 18 h 2550"/>
                <a:gd name="T10" fmla="*/ 1976 w 2330"/>
                <a:gd name="T11" fmla="*/ 35 h 2550"/>
                <a:gd name="T12" fmla="*/ 1932 w 2330"/>
                <a:gd name="T13" fmla="*/ 88 h 2550"/>
                <a:gd name="T14" fmla="*/ 1906 w 2330"/>
                <a:gd name="T15" fmla="*/ 141 h 2550"/>
                <a:gd name="T16" fmla="*/ 1173 w 2330"/>
                <a:gd name="T17" fmla="*/ 1958 h 2550"/>
                <a:gd name="T18" fmla="*/ 450 w 2330"/>
                <a:gd name="T19" fmla="*/ 150 h 2550"/>
                <a:gd name="T20" fmla="*/ 450 w 2330"/>
                <a:gd name="T21" fmla="*/ 150 h 2550"/>
                <a:gd name="T22" fmla="*/ 414 w 2330"/>
                <a:gd name="T23" fmla="*/ 88 h 2550"/>
                <a:gd name="T24" fmla="*/ 397 w 2330"/>
                <a:gd name="T25" fmla="*/ 62 h 2550"/>
                <a:gd name="T26" fmla="*/ 370 w 2330"/>
                <a:gd name="T27" fmla="*/ 44 h 2550"/>
                <a:gd name="T28" fmla="*/ 335 w 2330"/>
                <a:gd name="T29" fmla="*/ 18 h 2550"/>
                <a:gd name="T30" fmla="*/ 300 w 2330"/>
                <a:gd name="T31" fmla="*/ 9 h 2550"/>
                <a:gd name="T32" fmla="*/ 264 w 2330"/>
                <a:gd name="T33" fmla="*/ 0 h 2550"/>
                <a:gd name="T34" fmla="*/ 229 w 2330"/>
                <a:gd name="T35" fmla="*/ 0 h 2550"/>
                <a:gd name="T36" fmla="*/ 229 w 2330"/>
                <a:gd name="T37" fmla="*/ 0 h 2550"/>
                <a:gd name="T38" fmla="*/ 176 w 2330"/>
                <a:gd name="T39" fmla="*/ 0 h 2550"/>
                <a:gd name="T40" fmla="*/ 141 w 2330"/>
                <a:gd name="T41" fmla="*/ 18 h 2550"/>
                <a:gd name="T42" fmla="*/ 97 w 2330"/>
                <a:gd name="T43" fmla="*/ 35 h 2550"/>
                <a:gd name="T44" fmla="*/ 70 w 2330"/>
                <a:gd name="T45" fmla="*/ 62 h 2550"/>
                <a:gd name="T46" fmla="*/ 44 w 2330"/>
                <a:gd name="T47" fmla="*/ 88 h 2550"/>
                <a:gd name="T48" fmla="*/ 17 w 2330"/>
                <a:gd name="T49" fmla="*/ 124 h 2550"/>
                <a:gd name="T50" fmla="*/ 9 w 2330"/>
                <a:gd name="T51" fmla="*/ 168 h 2550"/>
                <a:gd name="T52" fmla="*/ 0 w 2330"/>
                <a:gd name="T53" fmla="*/ 212 h 2550"/>
                <a:gd name="T54" fmla="*/ 0 w 2330"/>
                <a:gd name="T55" fmla="*/ 212 h 2550"/>
                <a:gd name="T56" fmla="*/ 9 w 2330"/>
                <a:gd name="T57" fmla="*/ 265 h 2550"/>
                <a:gd name="T58" fmla="*/ 26 w 2330"/>
                <a:gd name="T59" fmla="*/ 318 h 2550"/>
                <a:gd name="T60" fmla="*/ 900 w 2330"/>
                <a:gd name="T61" fmla="*/ 2364 h 2550"/>
                <a:gd name="T62" fmla="*/ 900 w 2330"/>
                <a:gd name="T63" fmla="*/ 2364 h 2550"/>
                <a:gd name="T64" fmla="*/ 944 w 2330"/>
                <a:gd name="T65" fmla="*/ 2443 h 2550"/>
                <a:gd name="T66" fmla="*/ 970 w 2330"/>
                <a:gd name="T67" fmla="*/ 2470 h 2550"/>
                <a:gd name="T68" fmla="*/ 997 w 2330"/>
                <a:gd name="T69" fmla="*/ 2496 h 2550"/>
                <a:gd name="T70" fmla="*/ 1032 w 2330"/>
                <a:gd name="T71" fmla="*/ 2523 h 2550"/>
                <a:gd name="T72" fmla="*/ 1067 w 2330"/>
                <a:gd name="T73" fmla="*/ 2532 h 2550"/>
                <a:gd name="T74" fmla="*/ 1112 w 2330"/>
                <a:gd name="T75" fmla="*/ 2541 h 2550"/>
                <a:gd name="T76" fmla="*/ 1156 w 2330"/>
                <a:gd name="T77" fmla="*/ 2549 h 2550"/>
                <a:gd name="T78" fmla="*/ 1173 w 2330"/>
                <a:gd name="T79" fmla="*/ 2549 h 2550"/>
                <a:gd name="T80" fmla="*/ 1173 w 2330"/>
                <a:gd name="T81" fmla="*/ 2549 h 2550"/>
                <a:gd name="T82" fmla="*/ 1226 w 2330"/>
                <a:gd name="T83" fmla="*/ 2541 h 2550"/>
                <a:gd name="T84" fmla="*/ 1262 w 2330"/>
                <a:gd name="T85" fmla="*/ 2532 h 2550"/>
                <a:gd name="T86" fmla="*/ 1297 w 2330"/>
                <a:gd name="T87" fmla="*/ 2523 h 2550"/>
                <a:gd name="T88" fmla="*/ 1332 w 2330"/>
                <a:gd name="T89" fmla="*/ 2496 h 2550"/>
                <a:gd name="T90" fmla="*/ 1368 w 2330"/>
                <a:gd name="T91" fmla="*/ 2470 h 2550"/>
                <a:gd name="T92" fmla="*/ 1385 w 2330"/>
                <a:gd name="T93" fmla="*/ 2443 h 2550"/>
                <a:gd name="T94" fmla="*/ 1429 w 2330"/>
                <a:gd name="T95" fmla="*/ 2364 h 2550"/>
                <a:gd name="T96" fmla="*/ 2312 w 2330"/>
                <a:gd name="T97" fmla="*/ 300 h 2550"/>
                <a:gd name="T98" fmla="*/ 2312 w 2330"/>
                <a:gd name="T99" fmla="*/ 300 h 2550"/>
                <a:gd name="T100" fmla="*/ 2321 w 2330"/>
                <a:gd name="T101" fmla="*/ 256 h 2550"/>
                <a:gd name="T102" fmla="*/ 2329 w 2330"/>
                <a:gd name="T103" fmla="*/ 203 h 2550"/>
                <a:gd name="T104" fmla="*/ 2329 w 2330"/>
                <a:gd name="T105" fmla="*/ 203 h 2550"/>
                <a:gd name="T106" fmla="*/ 2329 w 2330"/>
                <a:gd name="T107" fmla="*/ 168 h 2550"/>
                <a:gd name="T108" fmla="*/ 2312 w 2330"/>
                <a:gd name="T109" fmla="*/ 124 h 2550"/>
                <a:gd name="T110" fmla="*/ 2294 w 2330"/>
                <a:gd name="T111" fmla="*/ 88 h 2550"/>
                <a:gd name="T112" fmla="*/ 2268 w 2330"/>
                <a:gd name="T113" fmla="*/ 62 h 2550"/>
                <a:gd name="T114" fmla="*/ 2232 w 2330"/>
                <a:gd name="T115" fmla="*/ 35 h 2550"/>
                <a:gd name="T116" fmla="*/ 2197 w 2330"/>
                <a:gd name="T117" fmla="*/ 9 h 2550"/>
                <a:gd name="T118" fmla="*/ 2153 w 2330"/>
                <a:gd name="T119" fmla="*/ 0 h 2550"/>
                <a:gd name="T120" fmla="*/ 2109 w 2330"/>
                <a:gd name="T121" fmla="*/ 0 h 2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330" h="2550">
                  <a:moveTo>
                    <a:pt x="2109" y="0"/>
                  </a:moveTo>
                  <a:lnTo>
                    <a:pt x="2109" y="0"/>
                  </a:lnTo>
                  <a:lnTo>
                    <a:pt x="2073" y="0"/>
                  </a:lnTo>
                  <a:lnTo>
                    <a:pt x="2038" y="9"/>
                  </a:lnTo>
                  <a:lnTo>
                    <a:pt x="2012" y="18"/>
                  </a:lnTo>
                  <a:lnTo>
                    <a:pt x="1976" y="35"/>
                  </a:lnTo>
                  <a:lnTo>
                    <a:pt x="1932" y="88"/>
                  </a:lnTo>
                  <a:lnTo>
                    <a:pt x="1906" y="141"/>
                  </a:lnTo>
                  <a:lnTo>
                    <a:pt x="1173" y="1958"/>
                  </a:lnTo>
                  <a:lnTo>
                    <a:pt x="450" y="150"/>
                  </a:lnTo>
                  <a:lnTo>
                    <a:pt x="450" y="150"/>
                  </a:lnTo>
                  <a:lnTo>
                    <a:pt x="414" y="88"/>
                  </a:lnTo>
                  <a:lnTo>
                    <a:pt x="397" y="62"/>
                  </a:lnTo>
                  <a:lnTo>
                    <a:pt x="370" y="44"/>
                  </a:lnTo>
                  <a:lnTo>
                    <a:pt x="335" y="18"/>
                  </a:lnTo>
                  <a:lnTo>
                    <a:pt x="300" y="9"/>
                  </a:lnTo>
                  <a:lnTo>
                    <a:pt x="264" y="0"/>
                  </a:lnTo>
                  <a:lnTo>
                    <a:pt x="229" y="0"/>
                  </a:lnTo>
                  <a:lnTo>
                    <a:pt x="229" y="0"/>
                  </a:lnTo>
                  <a:lnTo>
                    <a:pt x="176" y="0"/>
                  </a:lnTo>
                  <a:lnTo>
                    <a:pt x="141" y="18"/>
                  </a:lnTo>
                  <a:lnTo>
                    <a:pt x="97" y="35"/>
                  </a:lnTo>
                  <a:lnTo>
                    <a:pt x="70" y="62"/>
                  </a:lnTo>
                  <a:lnTo>
                    <a:pt x="44" y="88"/>
                  </a:lnTo>
                  <a:lnTo>
                    <a:pt x="17" y="124"/>
                  </a:lnTo>
                  <a:lnTo>
                    <a:pt x="9" y="168"/>
                  </a:lnTo>
                  <a:lnTo>
                    <a:pt x="0" y="212"/>
                  </a:lnTo>
                  <a:lnTo>
                    <a:pt x="0" y="212"/>
                  </a:lnTo>
                  <a:lnTo>
                    <a:pt x="9" y="265"/>
                  </a:lnTo>
                  <a:lnTo>
                    <a:pt x="26" y="318"/>
                  </a:lnTo>
                  <a:lnTo>
                    <a:pt x="900" y="2364"/>
                  </a:lnTo>
                  <a:lnTo>
                    <a:pt x="900" y="2364"/>
                  </a:lnTo>
                  <a:lnTo>
                    <a:pt x="944" y="2443"/>
                  </a:lnTo>
                  <a:lnTo>
                    <a:pt x="970" y="2470"/>
                  </a:lnTo>
                  <a:lnTo>
                    <a:pt x="997" y="2496"/>
                  </a:lnTo>
                  <a:lnTo>
                    <a:pt x="1032" y="2523"/>
                  </a:lnTo>
                  <a:lnTo>
                    <a:pt x="1067" y="2532"/>
                  </a:lnTo>
                  <a:lnTo>
                    <a:pt x="1112" y="2541"/>
                  </a:lnTo>
                  <a:lnTo>
                    <a:pt x="1156" y="2549"/>
                  </a:lnTo>
                  <a:lnTo>
                    <a:pt x="1173" y="2549"/>
                  </a:lnTo>
                  <a:lnTo>
                    <a:pt x="1173" y="2549"/>
                  </a:lnTo>
                  <a:lnTo>
                    <a:pt x="1226" y="2541"/>
                  </a:lnTo>
                  <a:lnTo>
                    <a:pt x="1262" y="2532"/>
                  </a:lnTo>
                  <a:lnTo>
                    <a:pt x="1297" y="2523"/>
                  </a:lnTo>
                  <a:lnTo>
                    <a:pt x="1332" y="2496"/>
                  </a:lnTo>
                  <a:lnTo>
                    <a:pt x="1368" y="2470"/>
                  </a:lnTo>
                  <a:lnTo>
                    <a:pt x="1385" y="2443"/>
                  </a:lnTo>
                  <a:lnTo>
                    <a:pt x="1429" y="2364"/>
                  </a:lnTo>
                  <a:lnTo>
                    <a:pt x="2312" y="300"/>
                  </a:lnTo>
                  <a:lnTo>
                    <a:pt x="2312" y="300"/>
                  </a:lnTo>
                  <a:lnTo>
                    <a:pt x="2321" y="256"/>
                  </a:lnTo>
                  <a:lnTo>
                    <a:pt x="2329" y="203"/>
                  </a:lnTo>
                  <a:lnTo>
                    <a:pt x="2329" y="203"/>
                  </a:lnTo>
                  <a:lnTo>
                    <a:pt x="2329" y="168"/>
                  </a:lnTo>
                  <a:lnTo>
                    <a:pt x="2312" y="124"/>
                  </a:lnTo>
                  <a:lnTo>
                    <a:pt x="2294" y="88"/>
                  </a:lnTo>
                  <a:lnTo>
                    <a:pt x="2268" y="62"/>
                  </a:lnTo>
                  <a:lnTo>
                    <a:pt x="2232" y="35"/>
                  </a:lnTo>
                  <a:lnTo>
                    <a:pt x="2197" y="9"/>
                  </a:lnTo>
                  <a:lnTo>
                    <a:pt x="2153" y="0"/>
                  </a:lnTo>
                  <a:lnTo>
                    <a:pt x="210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15" name="Freeform 3">
              <a:extLst>
                <a:ext uri="{FF2B5EF4-FFF2-40B4-BE49-F238E27FC236}">
                  <a16:creationId xmlns:a16="http://schemas.microsoft.com/office/drawing/2014/main" id="{91B0EC0A-BCDB-8842-9D79-5E34328F6B38}"/>
                </a:ext>
              </a:extLst>
            </p:cNvPr>
            <p:cNvSpPr>
              <a:spLocks noChangeArrowheads="1"/>
            </p:cNvSpPr>
            <p:nvPr/>
          </p:nvSpPr>
          <p:spPr bwMode="auto">
            <a:xfrm>
              <a:off x="2327275" y="1039813"/>
              <a:ext cx="5540375" cy="5540375"/>
            </a:xfrm>
            <a:custGeom>
              <a:avLst/>
              <a:gdLst>
                <a:gd name="T0" fmla="*/ 0 w 15390"/>
                <a:gd name="T1" fmla="*/ 0 h 15390"/>
                <a:gd name="T2" fmla="*/ 0 w 15390"/>
                <a:gd name="T3" fmla="*/ 15389 h 15390"/>
                <a:gd name="T4" fmla="*/ 15389 w 15390"/>
                <a:gd name="T5" fmla="*/ 15389 h 15390"/>
                <a:gd name="T6" fmla="*/ 15389 w 15390"/>
                <a:gd name="T7" fmla="*/ 0 h 15390"/>
                <a:gd name="T8" fmla="*/ 0 w 15390"/>
                <a:gd name="T9" fmla="*/ 0 h 15390"/>
                <a:gd name="T10" fmla="*/ 14754 w 15390"/>
                <a:gd name="T11" fmla="*/ 14754 h 15390"/>
                <a:gd name="T12" fmla="*/ 635 w 15390"/>
                <a:gd name="T13" fmla="*/ 14754 h 15390"/>
                <a:gd name="T14" fmla="*/ 635 w 15390"/>
                <a:gd name="T15" fmla="*/ 635 h 15390"/>
                <a:gd name="T16" fmla="*/ 14754 w 15390"/>
                <a:gd name="T17" fmla="*/ 635 h 15390"/>
                <a:gd name="T18" fmla="*/ 14754 w 15390"/>
                <a:gd name="T19" fmla="*/ 14754 h 15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90" h="15390">
                  <a:moveTo>
                    <a:pt x="0" y="0"/>
                  </a:moveTo>
                  <a:lnTo>
                    <a:pt x="0" y="15389"/>
                  </a:lnTo>
                  <a:lnTo>
                    <a:pt x="15389" y="15389"/>
                  </a:lnTo>
                  <a:lnTo>
                    <a:pt x="15389" y="0"/>
                  </a:lnTo>
                  <a:lnTo>
                    <a:pt x="0" y="0"/>
                  </a:lnTo>
                  <a:close/>
                  <a:moveTo>
                    <a:pt x="14754" y="14754"/>
                  </a:moveTo>
                  <a:lnTo>
                    <a:pt x="635" y="14754"/>
                  </a:lnTo>
                  <a:lnTo>
                    <a:pt x="635" y="635"/>
                  </a:lnTo>
                  <a:lnTo>
                    <a:pt x="14754" y="635"/>
                  </a:lnTo>
                  <a:lnTo>
                    <a:pt x="14754" y="1475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16" name="Freeform 4">
              <a:extLst>
                <a:ext uri="{FF2B5EF4-FFF2-40B4-BE49-F238E27FC236}">
                  <a16:creationId xmlns:a16="http://schemas.microsoft.com/office/drawing/2014/main" id="{9E139557-3BA6-8D45-A224-AFD4B63D573D}"/>
                </a:ext>
              </a:extLst>
            </p:cNvPr>
            <p:cNvSpPr>
              <a:spLocks noChangeArrowheads="1"/>
            </p:cNvSpPr>
            <p:nvPr/>
          </p:nvSpPr>
          <p:spPr bwMode="auto">
            <a:xfrm>
              <a:off x="6707188" y="1582738"/>
              <a:ext cx="650875" cy="654050"/>
            </a:xfrm>
            <a:custGeom>
              <a:avLst/>
              <a:gdLst>
                <a:gd name="T0" fmla="*/ 1809 w 1810"/>
                <a:gd name="T1" fmla="*/ 450 h 1819"/>
                <a:gd name="T2" fmla="*/ 1350 w 1810"/>
                <a:gd name="T3" fmla="*/ 0 h 1819"/>
                <a:gd name="T4" fmla="*/ 0 w 1810"/>
                <a:gd name="T5" fmla="*/ 1368 h 1819"/>
                <a:gd name="T6" fmla="*/ 450 w 1810"/>
                <a:gd name="T7" fmla="*/ 1818 h 1819"/>
                <a:gd name="T8" fmla="*/ 1809 w 1810"/>
                <a:gd name="T9" fmla="*/ 450 h 1819"/>
              </a:gdLst>
              <a:ahLst/>
              <a:cxnLst>
                <a:cxn ang="0">
                  <a:pos x="T0" y="T1"/>
                </a:cxn>
                <a:cxn ang="0">
                  <a:pos x="T2" y="T3"/>
                </a:cxn>
                <a:cxn ang="0">
                  <a:pos x="T4" y="T5"/>
                </a:cxn>
                <a:cxn ang="0">
                  <a:pos x="T6" y="T7"/>
                </a:cxn>
                <a:cxn ang="0">
                  <a:pos x="T8" y="T9"/>
                </a:cxn>
              </a:cxnLst>
              <a:rect l="0" t="0" r="r" b="b"/>
              <a:pathLst>
                <a:path w="1810" h="1819">
                  <a:moveTo>
                    <a:pt x="1809" y="450"/>
                  </a:moveTo>
                  <a:lnTo>
                    <a:pt x="1350" y="0"/>
                  </a:lnTo>
                  <a:lnTo>
                    <a:pt x="0" y="1368"/>
                  </a:lnTo>
                  <a:lnTo>
                    <a:pt x="450" y="1818"/>
                  </a:lnTo>
                  <a:lnTo>
                    <a:pt x="1809" y="45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17" name="Freeform 5">
              <a:extLst>
                <a:ext uri="{FF2B5EF4-FFF2-40B4-BE49-F238E27FC236}">
                  <a16:creationId xmlns:a16="http://schemas.microsoft.com/office/drawing/2014/main" id="{9D3F11F3-EDDF-C24B-96C9-1064C0191647}"/>
                </a:ext>
              </a:extLst>
            </p:cNvPr>
            <p:cNvSpPr>
              <a:spLocks noChangeArrowheads="1"/>
            </p:cNvSpPr>
            <p:nvPr/>
          </p:nvSpPr>
          <p:spPr bwMode="auto">
            <a:xfrm>
              <a:off x="6056313" y="2236788"/>
              <a:ext cx="650875" cy="658812"/>
            </a:xfrm>
            <a:custGeom>
              <a:avLst/>
              <a:gdLst>
                <a:gd name="T0" fmla="*/ 1809 w 1810"/>
                <a:gd name="T1" fmla="*/ 459 h 1828"/>
                <a:gd name="T2" fmla="*/ 1359 w 1810"/>
                <a:gd name="T3" fmla="*/ 0 h 1828"/>
                <a:gd name="T4" fmla="*/ 0 w 1810"/>
                <a:gd name="T5" fmla="*/ 1368 h 1828"/>
                <a:gd name="T6" fmla="*/ 459 w 1810"/>
                <a:gd name="T7" fmla="*/ 1827 h 1828"/>
                <a:gd name="T8" fmla="*/ 1809 w 1810"/>
                <a:gd name="T9" fmla="*/ 459 h 1828"/>
              </a:gdLst>
              <a:ahLst/>
              <a:cxnLst>
                <a:cxn ang="0">
                  <a:pos x="T0" y="T1"/>
                </a:cxn>
                <a:cxn ang="0">
                  <a:pos x="T2" y="T3"/>
                </a:cxn>
                <a:cxn ang="0">
                  <a:pos x="T4" y="T5"/>
                </a:cxn>
                <a:cxn ang="0">
                  <a:pos x="T6" y="T7"/>
                </a:cxn>
                <a:cxn ang="0">
                  <a:pos x="T8" y="T9"/>
                </a:cxn>
              </a:cxnLst>
              <a:rect l="0" t="0" r="r" b="b"/>
              <a:pathLst>
                <a:path w="1810" h="1828">
                  <a:moveTo>
                    <a:pt x="1809" y="459"/>
                  </a:moveTo>
                  <a:lnTo>
                    <a:pt x="1359" y="0"/>
                  </a:lnTo>
                  <a:lnTo>
                    <a:pt x="0" y="1368"/>
                  </a:lnTo>
                  <a:lnTo>
                    <a:pt x="459" y="1827"/>
                  </a:lnTo>
                  <a:lnTo>
                    <a:pt x="1809" y="45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18" name="Freeform 6">
              <a:extLst>
                <a:ext uri="{FF2B5EF4-FFF2-40B4-BE49-F238E27FC236}">
                  <a16:creationId xmlns:a16="http://schemas.microsoft.com/office/drawing/2014/main" id="{9ABFF529-BD63-F74A-B3F9-80369605D1DA}"/>
                </a:ext>
              </a:extLst>
            </p:cNvPr>
            <p:cNvSpPr>
              <a:spLocks noChangeArrowheads="1"/>
            </p:cNvSpPr>
            <p:nvPr/>
          </p:nvSpPr>
          <p:spPr bwMode="auto">
            <a:xfrm>
              <a:off x="3457575" y="4864100"/>
              <a:ext cx="650875" cy="657225"/>
            </a:xfrm>
            <a:custGeom>
              <a:avLst/>
              <a:gdLst>
                <a:gd name="T0" fmla="*/ 0 w 1810"/>
                <a:gd name="T1" fmla="*/ 1368 h 1827"/>
                <a:gd name="T2" fmla="*/ 458 w 1810"/>
                <a:gd name="T3" fmla="*/ 1826 h 1827"/>
                <a:gd name="T4" fmla="*/ 1809 w 1810"/>
                <a:gd name="T5" fmla="*/ 450 h 1827"/>
                <a:gd name="T6" fmla="*/ 1359 w 1810"/>
                <a:gd name="T7" fmla="*/ 0 h 1827"/>
                <a:gd name="T8" fmla="*/ 0 w 1810"/>
                <a:gd name="T9" fmla="*/ 1368 h 1827"/>
              </a:gdLst>
              <a:ahLst/>
              <a:cxnLst>
                <a:cxn ang="0">
                  <a:pos x="T0" y="T1"/>
                </a:cxn>
                <a:cxn ang="0">
                  <a:pos x="T2" y="T3"/>
                </a:cxn>
                <a:cxn ang="0">
                  <a:pos x="T4" y="T5"/>
                </a:cxn>
                <a:cxn ang="0">
                  <a:pos x="T6" y="T7"/>
                </a:cxn>
                <a:cxn ang="0">
                  <a:pos x="T8" y="T9"/>
                </a:cxn>
              </a:cxnLst>
              <a:rect l="0" t="0" r="r" b="b"/>
              <a:pathLst>
                <a:path w="1810" h="1827">
                  <a:moveTo>
                    <a:pt x="0" y="1368"/>
                  </a:moveTo>
                  <a:lnTo>
                    <a:pt x="458" y="1826"/>
                  </a:lnTo>
                  <a:lnTo>
                    <a:pt x="1809" y="450"/>
                  </a:lnTo>
                  <a:lnTo>
                    <a:pt x="1359" y="0"/>
                  </a:lnTo>
                  <a:lnTo>
                    <a:pt x="0" y="136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19" name="Freeform 7">
              <a:extLst>
                <a:ext uri="{FF2B5EF4-FFF2-40B4-BE49-F238E27FC236}">
                  <a16:creationId xmlns:a16="http://schemas.microsoft.com/office/drawing/2014/main" id="{3C517366-A93C-CA4C-B4F5-2CB7983F8867}"/>
                </a:ext>
              </a:extLst>
            </p:cNvPr>
            <p:cNvSpPr>
              <a:spLocks noChangeArrowheads="1"/>
            </p:cNvSpPr>
            <p:nvPr/>
          </p:nvSpPr>
          <p:spPr bwMode="auto">
            <a:xfrm>
              <a:off x="4110038" y="4210050"/>
              <a:ext cx="650875" cy="654050"/>
            </a:xfrm>
            <a:custGeom>
              <a:avLst/>
              <a:gdLst>
                <a:gd name="T0" fmla="*/ 0 w 1810"/>
                <a:gd name="T1" fmla="*/ 1368 h 1819"/>
                <a:gd name="T2" fmla="*/ 450 w 1810"/>
                <a:gd name="T3" fmla="*/ 1818 h 1819"/>
                <a:gd name="T4" fmla="*/ 1809 w 1810"/>
                <a:gd name="T5" fmla="*/ 450 h 1819"/>
                <a:gd name="T6" fmla="*/ 1350 w 1810"/>
                <a:gd name="T7" fmla="*/ 0 h 1819"/>
                <a:gd name="T8" fmla="*/ 0 w 1810"/>
                <a:gd name="T9" fmla="*/ 1368 h 1819"/>
              </a:gdLst>
              <a:ahLst/>
              <a:cxnLst>
                <a:cxn ang="0">
                  <a:pos x="T0" y="T1"/>
                </a:cxn>
                <a:cxn ang="0">
                  <a:pos x="T2" y="T3"/>
                </a:cxn>
                <a:cxn ang="0">
                  <a:pos x="T4" y="T5"/>
                </a:cxn>
                <a:cxn ang="0">
                  <a:pos x="T6" y="T7"/>
                </a:cxn>
                <a:cxn ang="0">
                  <a:pos x="T8" y="T9"/>
                </a:cxn>
              </a:cxnLst>
              <a:rect l="0" t="0" r="r" b="b"/>
              <a:pathLst>
                <a:path w="1810" h="1819">
                  <a:moveTo>
                    <a:pt x="0" y="1368"/>
                  </a:moveTo>
                  <a:lnTo>
                    <a:pt x="450" y="1818"/>
                  </a:lnTo>
                  <a:lnTo>
                    <a:pt x="1809" y="450"/>
                  </a:lnTo>
                  <a:lnTo>
                    <a:pt x="1350" y="0"/>
                  </a:lnTo>
                  <a:lnTo>
                    <a:pt x="0" y="136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20" name="Freeform 8">
              <a:extLst>
                <a:ext uri="{FF2B5EF4-FFF2-40B4-BE49-F238E27FC236}">
                  <a16:creationId xmlns:a16="http://schemas.microsoft.com/office/drawing/2014/main" id="{75560C02-F77C-3748-A064-97A6CEBE41FA}"/>
                </a:ext>
              </a:extLst>
            </p:cNvPr>
            <p:cNvSpPr>
              <a:spLocks noChangeArrowheads="1"/>
            </p:cNvSpPr>
            <p:nvPr/>
          </p:nvSpPr>
          <p:spPr bwMode="auto">
            <a:xfrm>
              <a:off x="5408613" y="2895600"/>
              <a:ext cx="650875" cy="654050"/>
            </a:xfrm>
            <a:custGeom>
              <a:avLst/>
              <a:gdLst>
                <a:gd name="T0" fmla="*/ 1809 w 1810"/>
                <a:gd name="T1" fmla="*/ 450 h 1818"/>
                <a:gd name="T2" fmla="*/ 1350 w 1810"/>
                <a:gd name="T3" fmla="*/ 0 h 1818"/>
                <a:gd name="T4" fmla="*/ 0 w 1810"/>
                <a:gd name="T5" fmla="*/ 1367 h 1818"/>
                <a:gd name="T6" fmla="*/ 450 w 1810"/>
                <a:gd name="T7" fmla="*/ 1817 h 1818"/>
                <a:gd name="T8" fmla="*/ 1809 w 1810"/>
                <a:gd name="T9" fmla="*/ 450 h 1818"/>
              </a:gdLst>
              <a:ahLst/>
              <a:cxnLst>
                <a:cxn ang="0">
                  <a:pos x="T0" y="T1"/>
                </a:cxn>
                <a:cxn ang="0">
                  <a:pos x="T2" y="T3"/>
                </a:cxn>
                <a:cxn ang="0">
                  <a:pos x="T4" y="T5"/>
                </a:cxn>
                <a:cxn ang="0">
                  <a:pos x="T6" y="T7"/>
                </a:cxn>
                <a:cxn ang="0">
                  <a:pos x="T8" y="T9"/>
                </a:cxn>
              </a:cxnLst>
              <a:rect l="0" t="0" r="r" b="b"/>
              <a:pathLst>
                <a:path w="1810" h="1818">
                  <a:moveTo>
                    <a:pt x="1809" y="450"/>
                  </a:moveTo>
                  <a:lnTo>
                    <a:pt x="1350" y="0"/>
                  </a:lnTo>
                  <a:lnTo>
                    <a:pt x="0" y="1367"/>
                  </a:lnTo>
                  <a:lnTo>
                    <a:pt x="450" y="1817"/>
                  </a:lnTo>
                  <a:lnTo>
                    <a:pt x="1809" y="45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21" name="Freeform 9">
              <a:extLst>
                <a:ext uri="{FF2B5EF4-FFF2-40B4-BE49-F238E27FC236}">
                  <a16:creationId xmlns:a16="http://schemas.microsoft.com/office/drawing/2014/main" id="{602D5BBA-D9AA-7E4B-A470-B89DC23C741B}"/>
                </a:ext>
              </a:extLst>
            </p:cNvPr>
            <p:cNvSpPr>
              <a:spLocks noChangeArrowheads="1"/>
            </p:cNvSpPr>
            <p:nvPr/>
          </p:nvSpPr>
          <p:spPr bwMode="auto">
            <a:xfrm>
              <a:off x="2809875" y="5521325"/>
              <a:ext cx="650875" cy="654050"/>
            </a:xfrm>
            <a:custGeom>
              <a:avLst/>
              <a:gdLst>
                <a:gd name="T0" fmla="*/ 1809 w 1810"/>
                <a:gd name="T1" fmla="*/ 450 h 1819"/>
                <a:gd name="T2" fmla="*/ 1350 w 1810"/>
                <a:gd name="T3" fmla="*/ 0 h 1819"/>
                <a:gd name="T4" fmla="*/ 0 w 1810"/>
                <a:gd name="T5" fmla="*/ 1368 h 1819"/>
                <a:gd name="T6" fmla="*/ 450 w 1810"/>
                <a:gd name="T7" fmla="*/ 1818 h 1819"/>
                <a:gd name="T8" fmla="*/ 1809 w 1810"/>
                <a:gd name="T9" fmla="*/ 450 h 1819"/>
              </a:gdLst>
              <a:ahLst/>
              <a:cxnLst>
                <a:cxn ang="0">
                  <a:pos x="T0" y="T1"/>
                </a:cxn>
                <a:cxn ang="0">
                  <a:pos x="T2" y="T3"/>
                </a:cxn>
                <a:cxn ang="0">
                  <a:pos x="T4" y="T5"/>
                </a:cxn>
                <a:cxn ang="0">
                  <a:pos x="T6" y="T7"/>
                </a:cxn>
                <a:cxn ang="0">
                  <a:pos x="T8" y="T9"/>
                </a:cxn>
              </a:cxnLst>
              <a:rect l="0" t="0" r="r" b="b"/>
              <a:pathLst>
                <a:path w="1810" h="1819">
                  <a:moveTo>
                    <a:pt x="1809" y="450"/>
                  </a:moveTo>
                  <a:lnTo>
                    <a:pt x="1350" y="0"/>
                  </a:lnTo>
                  <a:lnTo>
                    <a:pt x="0" y="1368"/>
                  </a:lnTo>
                  <a:lnTo>
                    <a:pt x="450" y="1818"/>
                  </a:lnTo>
                  <a:lnTo>
                    <a:pt x="1809" y="45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22" name="Freeform 10">
              <a:extLst>
                <a:ext uri="{FF2B5EF4-FFF2-40B4-BE49-F238E27FC236}">
                  <a16:creationId xmlns:a16="http://schemas.microsoft.com/office/drawing/2014/main" id="{03E2066F-B84A-CB40-8542-94298554C0D5}"/>
                </a:ext>
              </a:extLst>
            </p:cNvPr>
            <p:cNvSpPr>
              <a:spLocks noChangeArrowheads="1"/>
            </p:cNvSpPr>
            <p:nvPr/>
          </p:nvSpPr>
          <p:spPr bwMode="auto">
            <a:xfrm>
              <a:off x="3248025" y="1960563"/>
              <a:ext cx="3697288" cy="3697287"/>
            </a:xfrm>
            <a:custGeom>
              <a:avLst/>
              <a:gdLst>
                <a:gd name="T0" fmla="*/ 609 w 10272"/>
                <a:gd name="T1" fmla="*/ 1615 h 10272"/>
                <a:gd name="T2" fmla="*/ 3839 w 10272"/>
                <a:gd name="T3" fmla="*/ 4845 h 10272"/>
                <a:gd name="T4" fmla="*/ 4483 w 10272"/>
                <a:gd name="T5" fmla="*/ 5488 h 10272"/>
                <a:gd name="T6" fmla="*/ 4942 w 10272"/>
                <a:gd name="T7" fmla="*/ 5947 h 10272"/>
                <a:gd name="T8" fmla="*/ 5523 w 10272"/>
                <a:gd name="T9" fmla="*/ 6529 h 10272"/>
                <a:gd name="T10" fmla="*/ 6529 w 10272"/>
                <a:gd name="T11" fmla="*/ 7535 h 10272"/>
                <a:gd name="T12" fmla="*/ 6529 w 10272"/>
                <a:gd name="T13" fmla="*/ 7535 h 10272"/>
                <a:gd name="T14" fmla="*/ 8656 w 10272"/>
                <a:gd name="T15" fmla="*/ 9662 h 10272"/>
                <a:gd name="T16" fmla="*/ 8056 w 10272"/>
                <a:gd name="T17" fmla="*/ 10271 h 10272"/>
                <a:gd name="T18" fmla="*/ 10271 w 10272"/>
                <a:gd name="T19" fmla="*/ 10271 h 10272"/>
                <a:gd name="T20" fmla="*/ 10271 w 10272"/>
                <a:gd name="T21" fmla="*/ 8056 h 10272"/>
                <a:gd name="T22" fmla="*/ 9662 w 10272"/>
                <a:gd name="T23" fmla="*/ 8656 h 10272"/>
                <a:gd name="T24" fmla="*/ 9591 w 10272"/>
                <a:gd name="T25" fmla="*/ 8585 h 10272"/>
                <a:gd name="T26" fmla="*/ 7535 w 10272"/>
                <a:gd name="T27" fmla="*/ 6529 h 10272"/>
                <a:gd name="T28" fmla="*/ 6529 w 10272"/>
                <a:gd name="T29" fmla="*/ 5523 h 10272"/>
                <a:gd name="T30" fmla="*/ 5938 w 10272"/>
                <a:gd name="T31" fmla="*/ 4933 h 10272"/>
                <a:gd name="T32" fmla="*/ 5488 w 10272"/>
                <a:gd name="T33" fmla="*/ 4483 h 10272"/>
                <a:gd name="T34" fmla="*/ 4845 w 10272"/>
                <a:gd name="T35" fmla="*/ 3839 h 10272"/>
                <a:gd name="T36" fmla="*/ 1615 w 10272"/>
                <a:gd name="T37" fmla="*/ 609 h 10272"/>
                <a:gd name="T38" fmla="*/ 2215 w 10272"/>
                <a:gd name="T39" fmla="*/ 0 h 10272"/>
                <a:gd name="T40" fmla="*/ 0 w 10272"/>
                <a:gd name="T41" fmla="*/ 0 h 10272"/>
                <a:gd name="T42" fmla="*/ 0 w 10272"/>
                <a:gd name="T43" fmla="*/ 2215 h 10272"/>
                <a:gd name="T44" fmla="*/ 609 w 10272"/>
                <a:gd name="T45" fmla="*/ 1615 h 10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272" h="10272">
                  <a:moveTo>
                    <a:pt x="609" y="1615"/>
                  </a:moveTo>
                  <a:lnTo>
                    <a:pt x="3839" y="4845"/>
                  </a:lnTo>
                  <a:lnTo>
                    <a:pt x="4483" y="5488"/>
                  </a:lnTo>
                  <a:lnTo>
                    <a:pt x="4942" y="5947"/>
                  </a:lnTo>
                  <a:lnTo>
                    <a:pt x="5523" y="6529"/>
                  </a:lnTo>
                  <a:lnTo>
                    <a:pt x="6529" y="7535"/>
                  </a:lnTo>
                  <a:lnTo>
                    <a:pt x="6529" y="7535"/>
                  </a:lnTo>
                  <a:lnTo>
                    <a:pt x="8656" y="9662"/>
                  </a:lnTo>
                  <a:lnTo>
                    <a:pt x="8056" y="10271"/>
                  </a:lnTo>
                  <a:lnTo>
                    <a:pt x="10271" y="10271"/>
                  </a:lnTo>
                  <a:lnTo>
                    <a:pt x="10271" y="8056"/>
                  </a:lnTo>
                  <a:lnTo>
                    <a:pt x="9662" y="8656"/>
                  </a:lnTo>
                  <a:lnTo>
                    <a:pt x="9591" y="8585"/>
                  </a:lnTo>
                  <a:lnTo>
                    <a:pt x="7535" y="6529"/>
                  </a:lnTo>
                  <a:lnTo>
                    <a:pt x="6529" y="5523"/>
                  </a:lnTo>
                  <a:lnTo>
                    <a:pt x="5938" y="4933"/>
                  </a:lnTo>
                  <a:lnTo>
                    <a:pt x="5488" y="4483"/>
                  </a:lnTo>
                  <a:lnTo>
                    <a:pt x="4845" y="3839"/>
                  </a:lnTo>
                  <a:lnTo>
                    <a:pt x="1615" y="609"/>
                  </a:lnTo>
                  <a:lnTo>
                    <a:pt x="2215" y="0"/>
                  </a:lnTo>
                  <a:lnTo>
                    <a:pt x="0" y="0"/>
                  </a:lnTo>
                  <a:lnTo>
                    <a:pt x="0" y="2215"/>
                  </a:lnTo>
                  <a:lnTo>
                    <a:pt x="609" y="161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grpSp>
      <p:sp>
        <p:nvSpPr>
          <p:cNvPr id="123" name="Rectangle 122">
            <a:extLst>
              <a:ext uri="{FF2B5EF4-FFF2-40B4-BE49-F238E27FC236}">
                <a16:creationId xmlns:a16="http://schemas.microsoft.com/office/drawing/2014/main" id="{83689477-DBD4-434F-8B7B-3B7040289927}"/>
              </a:ext>
            </a:extLst>
          </p:cNvPr>
          <p:cNvSpPr/>
          <p:nvPr/>
        </p:nvSpPr>
        <p:spPr bwMode="gray">
          <a:xfrm>
            <a:off x="6867673" y="2766210"/>
            <a:ext cx="937159" cy="512753"/>
          </a:xfrm>
          <a:prstGeom prst="rect">
            <a:avLst/>
          </a:prstGeom>
          <a:solidFill>
            <a:schemeClr val="tx1"/>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Routing  Port Group VLAN 50</a:t>
            </a:r>
          </a:p>
        </p:txBody>
      </p:sp>
      <p:cxnSp>
        <p:nvCxnSpPr>
          <p:cNvPr id="124" name="Straight Connector 123">
            <a:extLst>
              <a:ext uri="{FF2B5EF4-FFF2-40B4-BE49-F238E27FC236}">
                <a16:creationId xmlns:a16="http://schemas.microsoft.com/office/drawing/2014/main" id="{6747F28E-C1B5-3648-85DE-4E63A01B7458}"/>
              </a:ext>
            </a:extLst>
          </p:cNvPr>
          <p:cNvCxnSpPr>
            <a:cxnSpLocks/>
            <a:stCxn id="115" idx="7"/>
            <a:endCxn id="123" idx="2"/>
          </p:cNvCxnSpPr>
          <p:nvPr/>
        </p:nvCxnSpPr>
        <p:spPr bwMode="gray">
          <a:xfrm flipH="1" flipV="1">
            <a:off x="7336253" y="3278963"/>
            <a:ext cx="313804" cy="251666"/>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25" name="Straight Connector 124">
            <a:extLst>
              <a:ext uri="{FF2B5EF4-FFF2-40B4-BE49-F238E27FC236}">
                <a16:creationId xmlns:a16="http://schemas.microsoft.com/office/drawing/2014/main" id="{34A39C88-809F-344F-A13D-2C97D1398EB7}"/>
              </a:ext>
            </a:extLst>
          </p:cNvPr>
          <p:cNvCxnSpPr>
            <a:cxnSpLocks/>
            <a:stCxn id="115" idx="8"/>
            <a:endCxn id="126" idx="2"/>
          </p:cNvCxnSpPr>
          <p:nvPr/>
        </p:nvCxnSpPr>
        <p:spPr bwMode="gray">
          <a:xfrm flipV="1">
            <a:off x="8021978" y="3276567"/>
            <a:ext cx="363629" cy="254062"/>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26" name="Rectangle 125">
            <a:extLst>
              <a:ext uri="{FF2B5EF4-FFF2-40B4-BE49-F238E27FC236}">
                <a16:creationId xmlns:a16="http://schemas.microsoft.com/office/drawing/2014/main" id="{8D05B88E-7B5A-D64E-8395-41C7EA7B83B2}"/>
              </a:ext>
            </a:extLst>
          </p:cNvPr>
          <p:cNvSpPr/>
          <p:nvPr/>
        </p:nvSpPr>
        <p:spPr bwMode="gray">
          <a:xfrm>
            <a:off x="7856510" y="2763814"/>
            <a:ext cx="1058193" cy="512753"/>
          </a:xfrm>
          <a:prstGeom prst="rect">
            <a:avLst/>
          </a:prstGeom>
          <a:solidFill>
            <a:schemeClr val="tx1"/>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LS Transit Port Group (VXLAN)</a:t>
            </a:r>
          </a:p>
        </p:txBody>
      </p:sp>
      <p:sp>
        <p:nvSpPr>
          <p:cNvPr id="127" name="Rectangle 126">
            <a:extLst>
              <a:ext uri="{FF2B5EF4-FFF2-40B4-BE49-F238E27FC236}">
                <a16:creationId xmlns:a16="http://schemas.microsoft.com/office/drawing/2014/main" id="{FBCAD16B-0A14-E049-BDD2-94DA2FF2EBD5}"/>
              </a:ext>
            </a:extLst>
          </p:cNvPr>
          <p:cNvSpPr/>
          <p:nvPr/>
        </p:nvSpPr>
        <p:spPr bwMode="gray">
          <a:xfrm>
            <a:off x="8978630" y="2771928"/>
            <a:ext cx="934250" cy="512753"/>
          </a:xfrm>
          <a:prstGeom prst="rect">
            <a:avLst/>
          </a:prstGeom>
          <a:solidFill>
            <a:schemeClr val="tx1"/>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LS Web   Port Group (VXLAN)</a:t>
            </a:r>
          </a:p>
        </p:txBody>
      </p:sp>
      <p:sp>
        <p:nvSpPr>
          <p:cNvPr id="128" name="Rectangle 127">
            <a:extLst>
              <a:ext uri="{FF2B5EF4-FFF2-40B4-BE49-F238E27FC236}">
                <a16:creationId xmlns:a16="http://schemas.microsoft.com/office/drawing/2014/main" id="{E5D6A4BF-2872-B947-A7EA-2F07DBA919C5}"/>
              </a:ext>
            </a:extLst>
          </p:cNvPr>
          <p:cNvSpPr/>
          <p:nvPr/>
        </p:nvSpPr>
        <p:spPr bwMode="gray">
          <a:xfrm>
            <a:off x="9980972" y="2763814"/>
            <a:ext cx="955409" cy="512753"/>
          </a:xfrm>
          <a:prstGeom prst="rect">
            <a:avLst/>
          </a:prstGeom>
          <a:solidFill>
            <a:schemeClr val="tx1"/>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LS App      Port Group (VXLAN)</a:t>
            </a:r>
          </a:p>
        </p:txBody>
      </p:sp>
      <p:sp>
        <p:nvSpPr>
          <p:cNvPr id="129" name="Rectangle 128">
            <a:extLst>
              <a:ext uri="{FF2B5EF4-FFF2-40B4-BE49-F238E27FC236}">
                <a16:creationId xmlns:a16="http://schemas.microsoft.com/office/drawing/2014/main" id="{09C8EA7B-D4EF-5548-A981-53CE64AF3B9C}"/>
              </a:ext>
            </a:extLst>
          </p:cNvPr>
          <p:cNvSpPr/>
          <p:nvPr/>
        </p:nvSpPr>
        <p:spPr bwMode="gray">
          <a:xfrm>
            <a:off x="11014201" y="2763814"/>
            <a:ext cx="950822" cy="512753"/>
          </a:xfrm>
          <a:prstGeom prst="rect">
            <a:avLst/>
          </a:prstGeom>
          <a:solidFill>
            <a:schemeClr val="tx1"/>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LS Db      Port Group (VXLAN)</a:t>
            </a:r>
          </a:p>
        </p:txBody>
      </p:sp>
      <p:cxnSp>
        <p:nvCxnSpPr>
          <p:cNvPr id="130" name="Straight Connector 129">
            <a:extLst>
              <a:ext uri="{FF2B5EF4-FFF2-40B4-BE49-F238E27FC236}">
                <a16:creationId xmlns:a16="http://schemas.microsoft.com/office/drawing/2014/main" id="{6BBEB29A-C67B-2242-9249-6B996610AB0F}"/>
              </a:ext>
            </a:extLst>
          </p:cNvPr>
          <p:cNvCxnSpPr>
            <a:cxnSpLocks/>
            <a:stCxn id="146" idx="1"/>
          </p:cNvCxnSpPr>
          <p:nvPr/>
        </p:nvCxnSpPr>
        <p:spPr bwMode="gray">
          <a:xfrm flipH="1" flipV="1">
            <a:off x="9236708" y="3300791"/>
            <a:ext cx="668360" cy="108422"/>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DE10523F-3B9F-AF4B-82FF-3716E0C86002}"/>
              </a:ext>
            </a:extLst>
          </p:cNvPr>
          <p:cNvCxnSpPr>
            <a:cxnSpLocks/>
            <a:stCxn id="152" idx="7"/>
          </p:cNvCxnSpPr>
          <p:nvPr/>
        </p:nvCxnSpPr>
        <p:spPr bwMode="gray">
          <a:xfrm flipV="1">
            <a:off x="10446961" y="3117559"/>
            <a:ext cx="130742" cy="34786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32" name="Straight Connector 131">
            <a:extLst>
              <a:ext uri="{FF2B5EF4-FFF2-40B4-BE49-F238E27FC236}">
                <a16:creationId xmlns:a16="http://schemas.microsoft.com/office/drawing/2014/main" id="{5E9F97C8-16F7-A342-84B5-D8298DD0DF47}"/>
              </a:ext>
            </a:extLst>
          </p:cNvPr>
          <p:cNvCxnSpPr>
            <a:cxnSpLocks/>
            <a:stCxn id="172" idx="7"/>
          </p:cNvCxnSpPr>
          <p:nvPr/>
        </p:nvCxnSpPr>
        <p:spPr bwMode="gray">
          <a:xfrm flipV="1">
            <a:off x="10700360" y="3131695"/>
            <a:ext cx="953794" cy="372732"/>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33" name="Rectangle 132">
            <a:extLst>
              <a:ext uri="{FF2B5EF4-FFF2-40B4-BE49-F238E27FC236}">
                <a16:creationId xmlns:a16="http://schemas.microsoft.com/office/drawing/2014/main" id="{E785A7D3-49E1-7C48-9CCF-6CC702BC0912}"/>
              </a:ext>
            </a:extLst>
          </p:cNvPr>
          <p:cNvSpPr/>
          <p:nvPr/>
        </p:nvSpPr>
        <p:spPr>
          <a:xfrm>
            <a:off x="7935618" y="3524171"/>
            <a:ext cx="1247973" cy="415498"/>
          </a:xfrm>
          <a:prstGeom prst="rect">
            <a:avLst/>
          </a:prstGeom>
        </p:spPr>
        <p:txBody>
          <a:bodyPr wrap="square">
            <a:spAutoFit/>
          </a:bodyPr>
          <a:lstStyle/>
          <a:p>
            <a:pPr algn="ctr"/>
            <a:r>
              <a:rPr lang="en-US" sz="1050" b="1">
                <a:latin typeface="Metropolis" pitchFamily="2" charset="77"/>
              </a:rPr>
              <a:t>NSX Edge VM (ESG)</a:t>
            </a:r>
            <a:endParaRPr lang="en-GB" sz="1050" b="1">
              <a:latin typeface="Metropolis" pitchFamily="2" charset="77"/>
            </a:endParaRPr>
          </a:p>
        </p:txBody>
      </p:sp>
      <p:sp>
        <p:nvSpPr>
          <p:cNvPr id="134" name="Rectangle 133">
            <a:extLst>
              <a:ext uri="{FF2B5EF4-FFF2-40B4-BE49-F238E27FC236}">
                <a16:creationId xmlns:a16="http://schemas.microsoft.com/office/drawing/2014/main" id="{8E04C8AF-D4D3-EF45-92B0-6E4C8F6FBAFD}"/>
              </a:ext>
            </a:extLst>
          </p:cNvPr>
          <p:cNvSpPr/>
          <p:nvPr/>
        </p:nvSpPr>
        <p:spPr>
          <a:xfrm>
            <a:off x="10684100" y="3524171"/>
            <a:ext cx="1086315" cy="415498"/>
          </a:xfrm>
          <a:prstGeom prst="rect">
            <a:avLst/>
          </a:prstGeom>
        </p:spPr>
        <p:txBody>
          <a:bodyPr wrap="square">
            <a:spAutoFit/>
          </a:bodyPr>
          <a:lstStyle/>
          <a:p>
            <a:pPr algn="ctr"/>
            <a:r>
              <a:rPr lang="en-US" sz="1050" b="1">
                <a:latin typeface="Metropolis" pitchFamily="2" charset="77"/>
              </a:rPr>
              <a:t>Workload VMs</a:t>
            </a:r>
            <a:endParaRPr lang="en-GB" sz="1050" b="1">
              <a:latin typeface="Metropolis" pitchFamily="2" charset="77"/>
            </a:endParaRPr>
          </a:p>
        </p:txBody>
      </p:sp>
      <p:grpSp>
        <p:nvGrpSpPr>
          <p:cNvPr id="11" name="Group 10">
            <a:extLst>
              <a:ext uri="{FF2B5EF4-FFF2-40B4-BE49-F238E27FC236}">
                <a16:creationId xmlns:a16="http://schemas.microsoft.com/office/drawing/2014/main" id="{CDD3169D-CDA3-FE4D-8DCA-359052B82CD9}"/>
              </a:ext>
            </a:extLst>
          </p:cNvPr>
          <p:cNvGrpSpPr/>
          <p:nvPr/>
        </p:nvGrpSpPr>
        <p:grpSpPr>
          <a:xfrm>
            <a:off x="9835464" y="3339609"/>
            <a:ext cx="934500" cy="570502"/>
            <a:chOff x="9325286" y="3437274"/>
            <a:chExt cx="934500" cy="570502"/>
          </a:xfrm>
        </p:grpSpPr>
        <p:grpSp>
          <p:nvGrpSpPr>
            <p:cNvPr id="138" name="Group 137">
              <a:extLst>
                <a:ext uri="{FF2B5EF4-FFF2-40B4-BE49-F238E27FC236}">
                  <a16:creationId xmlns:a16="http://schemas.microsoft.com/office/drawing/2014/main" id="{55FADB17-D4D2-2F4C-81BE-63157EC505BB}"/>
                </a:ext>
              </a:extLst>
            </p:cNvPr>
            <p:cNvGrpSpPr/>
            <p:nvPr/>
          </p:nvGrpSpPr>
          <p:grpSpPr>
            <a:xfrm>
              <a:off x="9784498" y="3532488"/>
              <a:ext cx="475288" cy="475288"/>
              <a:chOff x="8681182" y="786309"/>
              <a:chExt cx="475288" cy="475288"/>
            </a:xfrm>
          </p:grpSpPr>
          <p:sp>
            <p:nvSpPr>
              <p:cNvPr id="172" name="Oval 171">
                <a:extLst>
                  <a:ext uri="{FF2B5EF4-FFF2-40B4-BE49-F238E27FC236}">
                    <a16:creationId xmlns:a16="http://schemas.microsoft.com/office/drawing/2014/main" id="{ED0560FD-AE90-A649-B80C-D54AF08C36D5}"/>
                  </a:ext>
                </a:extLst>
              </p:cNvPr>
              <p:cNvSpPr/>
              <p:nvPr/>
            </p:nvSpPr>
            <p:spPr>
              <a:xfrm>
                <a:off x="8681182" y="786309"/>
                <a:ext cx="475288" cy="475288"/>
              </a:xfrm>
              <a:prstGeom prst="ellipse">
                <a:avLst/>
              </a:prstGeom>
              <a:solidFill>
                <a:schemeClr val="tx1"/>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73" name="Freeform 5">
                <a:extLst>
                  <a:ext uri="{FF2B5EF4-FFF2-40B4-BE49-F238E27FC236}">
                    <a16:creationId xmlns:a16="http://schemas.microsoft.com/office/drawing/2014/main" id="{26DE700E-B832-4C4B-B635-3952EE586272}"/>
                  </a:ext>
                </a:extLst>
              </p:cNvPr>
              <p:cNvSpPr>
                <a:spLocks noChangeAspect="1" noEditPoints="1"/>
              </p:cNvSpPr>
              <p:nvPr/>
            </p:nvSpPr>
            <p:spPr bwMode="auto">
              <a:xfrm>
                <a:off x="8776577" y="881523"/>
                <a:ext cx="284859" cy="284859"/>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39" name="Group 138">
              <a:extLst>
                <a:ext uri="{FF2B5EF4-FFF2-40B4-BE49-F238E27FC236}">
                  <a16:creationId xmlns:a16="http://schemas.microsoft.com/office/drawing/2014/main" id="{760710B2-AE81-B549-BF18-A7DA26FA1C30}"/>
                </a:ext>
              </a:extLst>
            </p:cNvPr>
            <p:cNvGrpSpPr/>
            <p:nvPr/>
          </p:nvGrpSpPr>
          <p:grpSpPr>
            <a:xfrm>
              <a:off x="9531099" y="3493480"/>
              <a:ext cx="475288" cy="475288"/>
              <a:chOff x="8681182" y="786309"/>
              <a:chExt cx="475288" cy="475288"/>
            </a:xfrm>
          </p:grpSpPr>
          <p:sp>
            <p:nvSpPr>
              <p:cNvPr id="152" name="Oval 151">
                <a:extLst>
                  <a:ext uri="{FF2B5EF4-FFF2-40B4-BE49-F238E27FC236}">
                    <a16:creationId xmlns:a16="http://schemas.microsoft.com/office/drawing/2014/main" id="{EE7504FB-4DFF-0945-B325-C32E16C402BB}"/>
                  </a:ext>
                </a:extLst>
              </p:cNvPr>
              <p:cNvSpPr/>
              <p:nvPr/>
            </p:nvSpPr>
            <p:spPr>
              <a:xfrm>
                <a:off x="8681182" y="786309"/>
                <a:ext cx="475288" cy="475288"/>
              </a:xfrm>
              <a:prstGeom prst="ellipse">
                <a:avLst/>
              </a:prstGeom>
              <a:solidFill>
                <a:schemeClr val="tx1"/>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59" name="Freeform 5">
                <a:extLst>
                  <a:ext uri="{FF2B5EF4-FFF2-40B4-BE49-F238E27FC236}">
                    <a16:creationId xmlns:a16="http://schemas.microsoft.com/office/drawing/2014/main" id="{D0DFF496-BCC8-F642-B277-25CB6CD4BEC4}"/>
                  </a:ext>
                </a:extLst>
              </p:cNvPr>
              <p:cNvSpPr>
                <a:spLocks noChangeAspect="1" noEditPoints="1"/>
              </p:cNvSpPr>
              <p:nvPr/>
            </p:nvSpPr>
            <p:spPr bwMode="auto">
              <a:xfrm>
                <a:off x="8776577" y="881523"/>
                <a:ext cx="284859" cy="284859"/>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40" name="Group 139">
              <a:extLst>
                <a:ext uri="{FF2B5EF4-FFF2-40B4-BE49-F238E27FC236}">
                  <a16:creationId xmlns:a16="http://schemas.microsoft.com/office/drawing/2014/main" id="{FB24692F-DD66-B24D-9C1C-EF327817B81F}"/>
                </a:ext>
              </a:extLst>
            </p:cNvPr>
            <p:cNvGrpSpPr/>
            <p:nvPr/>
          </p:nvGrpSpPr>
          <p:grpSpPr>
            <a:xfrm>
              <a:off x="9325286" y="3437274"/>
              <a:ext cx="475288" cy="475288"/>
              <a:chOff x="8681182" y="786309"/>
              <a:chExt cx="475288" cy="475288"/>
            </a:xfrm>
          </p:grpSpPr>
          <p:sp>
            <p:nvSpPr>
              <p:cNvPr id="146" name="Oval 145">
                <a:extLst>
                  <a:ext uri="{FF2B5EF4-FFF2-40B4-BE49-F238E27FC236}">
                    <a16:creationId xmlns:a16="http://schemas.microsoft.com/office/drawing/2014/main" id="{6E83E04A-3AE2-824D-9AE6-C716D98B61D8}"/>
                  </a:ext>
                </a:extLst>
              </p:cNvPr>
              <p:cNvSpPr/>
              <p:nvPr/>
            </p:nvSpPr>
            <p:spPr>
              <a:xfrm>
                <a:off x="8681182" y="786309"/>
                <a:ext cx="475288" cy="475288"/>
              </a:xfrm>
              <a:prstGeom prst="ellipse">
                <a:avLst/>
              </a:prstGeom>
              <a:solidFill>
                <a:schemeClr val="tx1"/>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50" name="Freeform 5">
                <a:extLst>
                  <a:ext uri="{FF2B5EF4-FFF2-40B4-BE49-F238E27FC236}">
                    <a16:creationId xmlns:a16="http://schemas.microsoft.com/office/drawing/2014/main" id="{55ED42BA-F9C0-2342-B8DD-DE6E176DABB0}"/>
                  </a:ext>
                </a:extLst>
              </p:cNvPr>
              <p:cNvSpPr>
                <a:spLocks noChangeAspect="1" noEditPoints="1"/>
              </p:cNvSpPr>
              <p:nvPr/>
            </p:nvSpPr>
            <p:spPr bwMode="auto">
              <a:xfrm>
                <a:off x="8776577" y="881523"/>
                <a:ext cx="284859" cy="284859"/>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grpSp>
        <p:nvGrpSpPr>
          <p:cNvPr id="174" name="Group 173">
            <a:extLst>
              <a:ext uri="{FF2B5EF4-FFF2-40B4-BE49-F238E27FC236}">
                <a16:creationId xmlns:a16="http://schemas.microsoft.com/office/drawing/2014/main" id="{859E090A-7B75-DA44-B7DA-2BC2246925BB}"/>
              </a:ext>
            </a:extLst>
          </p:cNvPr>
          <p:cNvGrpSpPr/>
          <p:nvPr/>
        </p:nvGrpSpPr>
        <p:grpSpPr>
          <a:xfrm>
            <a:off x="4047548" y="1186307"/>
            <a:ext cx="396412" cy="396570"/>
            <a:chOff x="2159140" y="7009631"/>
            <a:chExt cx="4501800" cy="4503600"/>
          </a:xfrm>
          <a:solidFill>
            <a:schemeClr val="tx1"/>
          </a:solidFill>
        </p:grpSpPr>
        <p:sp>
          <p:nvSpPr>
            <p:cNvPr id="175" name="Freeform: Shape 6">
              <a:extLst>
                <a:ext uri="{FF2B5EF4-FFF2-40B4-BE49-F238E27FC236}">
                  <a16:creationId xmlns:a16="http://schemas.microsoft.com/office/drawing/2014/main" id="{9DC81B66-2F44-BF4D-9914-08C837520C25}"/>
                </a:ext>
              </a:extLst>
            </p:cNvPr>
            <p:cNvSpPr/>
            <p:nvPr/>
          </p:nvSpPr>
          <p:spPr>
            <a:xfrm>
              <a:off x="2159140" y="7009631"/>
              <a:ext cx="4501800" cy="4503600"/>
            </a:xfrm>
            <a:custGeom>
              <a:avLst/>
              <a:gdLst/>
              <a:ahLst/>
              <a:cxnLst>
                <a:cxn ang="3cd4">
                  <a:pos x="hc" y="t"/>
                </a:cxn>
                <a:cxn ang="cd2">
                  <a:pos x="l" y="vc"/>
                </a:cxn>
                <a:cxn ang="cd4">
                  <a:pos x="hc" y="b"/>
                </a:cxn>
                <a:cxn ang="0">
                  <a:pos x="r" y="vc"/>
                </a:cxn>
              </a:cxnLst>
              <a:rect l="l" t="t" r="r" b="b"/>
              <a:pathLst>
                <a:path w="12506" h="12511">
                  <a:moveTo>
                    <a:pt x="11985" y="521"/>
                  </a:moveTo>
                  <a:lnTo>
                    <a:pt x="11985" y="11990"/>
                  </a:lnTo>
                  <a:lnTo>
                    <a:pt x="517" y="11990"/>
                  </a:lnTo>
                  <a:lnTo>
                    <a:pt x="517" y="521"/>
                  </a:lnTo>
                  <a:close/>
                  <a:moveTo>
                    <a:pt x="12506" y="0"/>
                  </a:moveTo>
                  <a:lnTo>
                    <a:pt x="0" y="0"/>
                  </a:lnTo>
                  <a:lnTo>
                    <a:pt x="0" y="12511"/>
                  </a:lnTo>
                  <a:lnTo>
                    <a:pt x="12506" y="1251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76" name="Freeform: Shape 7">
              <a:extLst>
                <a:ext uri="{FF2B5EF4-FFF2-40B4-BE49-F238E27FC236}">
                  <a16:creationId xmlns:a16="http://schemas.microsoft.com/office/drawing/2014/main" id="{C6F9E808-CEE4-6A4E-B798-B9D1C8A4432E}"/>
                </a:ext>
              </a:extLst>
            </p:cNvPr>
            <p:cNvSpPr/>
            <p:nvPr/>
          </p:nvSpPr>
          <p:spPr>
            <a:xfrm>
              <a:off x="2739820" y="8364671"/>
              <a:ext cx="3336120" cy="914400"/>
            </a:xfrm>
            <a:custGeom>
              <a:avLst/>
              <a:gdLst/>
              <a:ahLst/>
              <a:cxnLst>
                <a:cxn ang="3cd4">
                  <a:pos x="hc" y="t"/>
                </a:cxn>
                <a:cxn ang="cd2">
                  <a:pos x="l" y="vc"/>
                </a:cxn>
                <a:cxn ang="cd4">
                  <a:pos x="hc" y="b"/>
                </a:cxn>
                <a:cxn ang="0">
                  <a:pos x="r" y="vc"/>
                </a:cxn>
              </a:cxnLst>
              <a:rect l="l" t="t" r="r" b="b"/>
              <a:pathLst>
                <a:path w="9268" h="2541">
                  <a:moveTo>
                    <a:pt x="0" y="1269"/>
                  </a:moveTo>
                  <a:lnTo>
                    <a:pt x="1272" y="2541"/>
                  </a:lnTo>
                  <a:lnTo>
                    <a:pt x="1272" y="1848"/>
                  </a:lnTo>
                  <a:lnTo>
                    <a:pt x="9268" y="1848"/>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77" name="Freeform: Shape 8">
              <a:extLst>
                <a:ext uri="{FF2B5EF4-FFF2-40B4-BE49-F238E27FC236}">
                  <a16:creationId xmlns:a16="http://schemas.microsoft.com/office/drawing/2014/main" id="{1F9DDFE9-BE16-6042-8AEA-6D095E19585B}"/>
                </a:ext>
              </a:extLst>
            </p:cNvPr>
            <p:cNvSpPr/>
            <p:nvPr/>
          </p:nvSpPr>
          <p:spPr>
            <a:xfrm>
              <a:off x="2739820" y="10077192"/>
              <a:ext cx="3336120" cy="914400"/>
            </a:xfrm>
            <a:custGeom>
              <a:avLst/>
              <a:gdLst/>
              <a:ahLst/>
              <a:cxnLst>
                <a:cxn ang="3cd4">
                  <a:pos x="hc" y="t"/>
                </a:cxn>
                <a:cxn ang="cd2">
                  <a:pos x="l" y="vc"/>
                </a:cxn>
                <a:cxn ang="cd4">
                  <a:pos x="hc" y="b"/>
                </a:cxn>
                <a:cxn ang="0">
                  <a:pos x="r" y="vc"/>
                </a:cxn>
              </a:cxnLst>
              <a:rect l="l" t="t" r="r" b="b"/>
              <a:pathLst>
                <a:path w="9268" h="2541">
                  <a:moveTo>
                    <a:pt x="0" y="1273"/>
                  </a:moveTo>
                  <a:lnTo>
                    <a:pt x="1272" y="2541"/>
                  </a:lnTo>
                  <a:lnTo>
                    <a:pt x="1272" y="1847"/>
                  </a:lnTo>
                  <a:lnTo>
                    <a:pt x="9268" y="1847"/>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78" name="Freeform: Shape 9">
              <a:extLst>
                <a:ext uri="{FF2B5EF4-FFF2-40B4-BE49-F238E27FC236}">
                  <a16:creationId xmlns:a16="http://schemas.microsoft.com/office/drawing/2014/main" id="{A32B1DCF-0DF1-0447-B4EB-36B0A4713243}"/>
                </a:ext>
              </a:extLst>
            </p:cNvPr>
            <p:cNvSpPr/>
            <p:nvPr/>
          </p:nvSpPr>
          <p:spPr>
            <a:xfrm>
              <a:off x="2739820" y="9220392"/>
              <a:ext cx="3336120" cy="914400"/>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52"/>
                  </a:lnTo>
                  <a:lnTo>
                    <a:pt x="7995" y="1852"/>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79" name="Freeform: Shape 10">
              <a:extLst>
                <a:ext uri="{FF2B5EF4-FFF2-40B4-BE49-F238E27FC236}">
                  <a16:creationId xmlns:a16="http://schemas.microsoft.com/office/drawing/2014/main" id="{CA5E0079-472C-4745-B1C2-806A9A47DED4}"/>
                </a:ext>
              </a:extLst>
            </p:cNvPr>
            <p:cNvSpPr/>
            <p:nvPr/>
          </p:nvSpPr>
          <p:spPr>
            <a:xfrm>
              <a:off x="2739823" y="7507512"/>
              <a:ext cx="3325998" cy="914401"/>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48"/>
                  </a:lnTo>
                  <a:lnTo>
                    <a:pt x="7995" y="1848"/>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grpSp>
      <p:cxnSp>
        <p:nvCxnSpPr>
          <p:cNvPr id="180" name="Straight Connector 179">
            <a:extLst>
              <a:ext uri="{FF2B5EF4-FFF2-40B4-BE49-F238E27FC236}">
                <a16:creationId xmlns:a16="http://schemas.microsoft.com/office/drawing/2014/main" id="{EF55F060-BBAB-0543-9B24-C170B7E2DBBD}"/>
              </a:ext>
            </a:extLst>
          </p:cNvPr>
          <p:cNvCxnSpPr>
            <a:cxnSpLocks/>
          </p:cNvCxnSpPr>
          <p:nvPr/>
        </p:nvCxnSpPr>
        <p:spPr bwMode="gray">
          <a:xfrm flipV="1">
            <a:off x="1534639" y="1573020"/>
            <a:ext cx="2503897" cy="331732"/>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81" name="Rectangle 180">
            <a:extLst>
              <a:ext uri="{FF2B5EF4-FFF2-40B4-BE49-F238E27FC236}">
                <a16:creationId xmlns:a16="http://schemas.microsoft.com/office/drawing/2014/main" id="{74BB2D42-64C4-B043-A1BB-A430FF54E0CE}"/>
              </a:ext>
            </a:extLst>
          </p:cNvPr>
          <p:cNvSpPr/>
          <p:nvPr/>
        </p:nvSpPr>
        <p:spPr bwMode="gray">
          <a:xfrm>
            <a:off x="1130081" y="2255159"/>
            <a:ext cx="1401928" cy="233570"/>
          </a:xfrm>
          <a:prstGeom prst="rect">
            <a:avLst/>
          </a:prstGeom>
          <a:solidFill>
            <a:srgbClr val="820024"/>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Uplink Port Group</a:t>
            </a:r>
          </a:p>
        </p:txBody>
      </p:sp>
      <p:sp>
        <p:nvSpPr>
          <p:cNvPr id="182" name="Freeform 21">
            <a:extLst>
              <a:ext uri="{FF2B5EF4-FFF2-40B4-BE49-F238E27FC236}">
                <a16:creationId xmlns:a16="http://schemas.microsoft.com/office/drawing/2014/main" id="{B98D0521-879C-2140-ADA3-86377D3C660C}"/>
              </a:ext>
            </a:extLst>
          </p:cNvPr>
          <p:cNvSpPr>
            <a:spLocks noChangeAspect="1" noEditPoints="1"/>
          </p:cNvSpPr>
          <p:nvPr/>
        </p:nvSpPr>
        <p:spPr bwMode="auto">
          <a:xfrm>
            <a:off x="1356023" y="1899719"/>
            <a:ext cx="308460" cy="232520"/>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cxnSp>
        <p:nvCxnSpPr>
          <p:cNvPr id="183" name="Straight Connector 182">
            <a:extLst>
              <a:ext uri="{FF2B5EF4-FFF2-40B4-BE49-F238E27FC236}">
                <a16:creationId xmlns:a16="http://schemas.microsoft.com/office/drawing/2014/main" id="{927A6306-C9C5-BC41-B288-F3F32BE50FD6}"/>
              </a:ext>
            </a:extLst>
          </p:cNvPr>
          <p:cNvCxnSpPr>
            <a:cxnSpLocks/>
          </p:cNvCxnSpPr>
          <p:nvPr/>
        </p:nvCxnSpPr>
        <p:spPr bwMode="gray">
          <a:xfrm flipH="1" flipV="1">
            <a:off x="1488243" y="2153378"/>
            <a:ext cx="149252" cy="92596"/>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84" name="Straight Connector 183">
            <a:extLst>
              <a:ext uri="{FF2B5EF4-FFF2-40B4-BE49-F238E27FC236}">
                <a16:creationId xmlns:a16="http://schemas.microsoft.com/office/drawing/2014/main" id="{20651917-D4CB-BB4B-BFA4-0E5FBF2DCE20}"/>
              </a:ext>
            </a:extLst>
          </p:cNvPr>
          <p:cNvCxnSpPr>
            <a:cxnSpLocks/>
            <a:endCxn id="181" idx="0"/>
          </p:cNvCxnSpPr>
          <p:nvPr/>
        </p:nvCxnSpPr>
        <p:spPr bwMode="gray">
          <a:xfrm flipH="1">
            <a:off x="1831045" y="2139038"/>
            <a:ext cx="175954" cy="116121"/>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85" name="Straight Connector 184">
            <a:extLst>
              <a:ext uri="{FF2B5EF4-FFF2-40B4-BE49-F238E27FC236}">
                <a16:creationId xmlns:a16="http://schemas.microsoft.com/office/drawing/2014/main" id="{B63D5352-B940-3F40-A9CA-D5703CDFB507}"/>
              </a:ext>
            </a:extLst>
          </p:cNvPr>
          <p:cNvCxnSpPr>
            <a:cxnSpLocks/>
          </p:cNvCxnSpPr>
          <p:nvPr/>
        </p:nvCxnSpPr>
        <p:spPr bwMode="gray">
          <a:xfrm flipV="1">
            <a:off x="2255843" y="1526311"/>
            <a:ext cx="3354941" cy="42335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86" name="Rectangle 185">
            <a:extLst>
              <a:ext uri="{FF2B5EF4-FFF2-40B4-BE49-F238E27FC236}">
                <a16:creationId xmlns:a16="http://schemas.microsoft.com/office/drawing/2014/main" id="{D9548FEA-EDD2-6B40-A6A5-79A61B20AA12}"/>
              </a:ext>
            </a:extLst>
          </p:cNvPr>
          <p:cNvSpPr/>
          <p:nvPr/>
        </p:nvSpPr>
        <p:spPr>
          <a:xfrm>
            <a:off x="621950" y="1865569"/>
            <a:ext cx="793226" cy="253916"/>
          </a:xfrm>
          <a:prstGeom prst="rect">
            <a:avLst/>
          </a:prstGeom>
        </p:spPr>
        <p:txBody>
          <a:bodyPr wrap="square">
            <a:spAutoFit/>
          </a:bodyPr>
          <a:lstStyle/>
          <a:p>
            <a:pPr algn="ctr"/>
            <a:r>
              <a:rPr lang="en-US" sz="1050" b="1">
                <a:latin typeface="Metropolis" pitchFamily="2" charset="77"/>
              </a:rPr>
              <a:t>vmnic0</a:t>
            </a:r>
            <a:endParaRPr lang="en-GB" sz="1050" b="1">
              <a:latin typeface="Metropolis" pitchFamily="2" charset="77"/>
            </a:endParaRPr>
          </a:p>
        </p:txBody>
      </p:sp>
      <p:sp>
        <p:nvSpPr>
          <p:cNvPr id="187" name="Rectangle 186">
            <a:extLst>
              <a:ext uri="{FF2B5EF4-FFF2-40B4-BE49-F238E27FC236}">
                <a16:creationId xmlns:a16="http://schemas.microsoft.com/office/drawing/2014/main" id="{2D7843C3-56CC-3545-B44A-0BC2F4F099A0}"/>
              </a:ext>
            </a:extLst>
          </p:cNvPr>
          <p:cNvSpPr/>
          <p:nvPr/>
        </p:nvSpPr>
        <p:spPr>
          <a:xfrm>
            <a:off x="2115676" y="1857444"/>
            <a:ext cx="793226" cy="253916"/>
          </a:xfrm>
          <a:prstGeom prst="rect">
            <a:avLst/>
          </a:prstGeom>
        </p:spPr>
        <p:txBody>
          <a:bodyPr wrap="square">
            <a:spAutoFit/>
          </a:bodyPr>
          <a:lstStyle/>
          <a:p>
            <a:pPr algn="ctr"/>
            <a:r>
              <a:rPr lang="en-US" sz="1050" b="1">
                <a:latin typeface="Metropolis" pitchFamily="2" charset="77"/>
              </a:rPr>
              <a:t>vmnic1</a:t>
            </a:r>
            <a:endParaRPr lang="en-GB" sz="1050" b="1">
              <a:latin typeface="Metropolis" pitchFamily="2" charset="77"/>
            </a:endParaRPr>
          </a:p>
        </p:txBody>
      </p:sp>
      <p:sp>
        <p:nvSpPr>
          <p:cNvPr id="194" name="Freeform 21">
            <a:extLst>
              <a:ext uri="{FF2B5EF4-FFF2-40B4-BE49-F238E27FC236}">
                <a16:creationId xmlns:a16="http://schemas.microsoft.com/office/drawing/2014/main" id="{02FCF1C8-2816-B541-B0A4-D52198680612}"/>
              </a:ext>
            </a:extLst>
          </p:cNvPr>
          <p:cNvSpPr>
            <a:spLocks noChangeAspect="1" noEditPoints="1"/>
          </p:cNvSpPr>
          <p:nvPr/>
        </p:nvSpPr>
        <p:spPr bwMode="auto">
          <a:xfrm>
            <a:off x="1928003" y="1898034"/>
            <a:ext cx="308460" cy="249980"/>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97" name="Rectangle 196">
            <a:extLst>
              <a:ext uri="{FF2B5EF4-FFF2-40B4-BE49-F238E27FC236}">
                <a16:creationId xmlns:a16="http://schemas.microsoft.com/office/drawing/2014/main" id="{9E101297-4BCA-9E4D-AF7F-7083D02AEBE8}"/>
              </a:ext>
            </a:extLst>
          </p:cNvPr>
          <p:cNvSpPr/>
          <p:nvPr/>
        </p:nvSpPr>
        <p:spPr bwMode="auto">
          <a:xfrm>
            <a:off x="3839515" y="2423724"/>
            <a:ext cx="1598751" cy="369404"/>
          </a:xfrm>
          <a:prstGeom prst="rect">
            <a:avLst/>
          </a:prstGeom>
          <a:solidFill>
            <a:schemeClr val="accent1">
              <a:lumMod val="50000"/>
            </a:schemeClr>
          </a:solidFill>
          <a:ln>
            <a:noFill/>
            <a:miter lim="800000"/>
            <a:headEnd/>
            <a:tailEnd/>
          </a:ln>
        </p:spPr>
        <p:style>
          <a:lnRef idx="2">
            <a:schemeClr val="dk1"/>
          </a:lnRef>
          <a:fillRef idx="1">
            <a:schemeClr val="lt1"/>
          </a:fillRef>
          <a:effectRef idx="0">
            <a:schemeClr val="dk1"/>
          </a:effectRef>
          <a:fontRef idx="minor">
            <a:schemeClr val="dk1"/>
          </a:fontRef>
        </p:style>
        <p:txBody>
          <a:bodyPr wrap="none" lIns="0" tIns="0" rIns="0" bIns="0" rtlCol="0" anchor="ctr"/>
          <a:lstStyle/>
          <a:p>
            <a:pPr algn="ctr"/>
            <a:r>
              <a:rPr lang="en-US" sz="1400" err="1">
                <a:solidFill>
                  <a:prstClr val="white"/>
                </a:solidFill>
                <a:latin typeface="Metropolis"/>
                <a:ea typeface="Gotham Rounded Book" charset="0"/>
                <a:cs typeface="Gotham Rounded Book" charset="0"/>
              </a:rPr>
              <a:t>vDS</a:t>
            </a:r>
            <a:r>
              <a:rPr lang="en-US" sz="1400">
                <a:solidFill>
                  <a:prstClr val="white"/>
                </a:solidFill>
                <a:latin typeface="Metropolis"/>
                <a:ea typeface="Gotham Rounded Book" charset="0"/>
                <a:cs typeface="Gotham Rounded Book" charset="0"/>
              </a:rPr>
              <a:t> #2</a:t>
            </a:r>
          </a:p>
        </p:txBody>
      </p:sp>
      <p:cxnSp>
        <p:nvCxnSpPr>
          <p:cNvPr id="204" name="Straight Connector 203">
            <a:extLst>
              <a:ext uri="{FF2B5EF4-FFF2-40B4-BE49-F238E27FC236}">
                <a16:creationId xmlns:a16="http://schemas.microsoft.com/office/drawing/2014/main" id="{6150D358-83BF-1C4F-93A1-4CBB7DDC5DBC}"/>
              </a:ext>
            </a:extLst>
          </p:cNvPr>
          <p:cNvCxnSpPr>
            <a:cxnSpLocks/>
          </p:cNvCxnSpPr>
          <p:nvPr/>
        </p:nvCxnSpPr>
        <p:spPr bwMode="gray">
          <a:xfrm flipH="1" flipV="1">
            <a:off x="4172343" y="1593019"/>
            <a:ext cx="188694" cy="31123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05" name="Rectangle 204">
            <a:extLst>
              <a:ext uri="{FF2B5EF4-FFF2-40B4-BE49-F238E27FC236}">
                <a16:creationId xmlns:a16="http://schemas.microsoft.com/office/drawing/2014/main" id="{9664347F-3123-CD4F-959C-7FB773838F9F}"/>
              </a:ext>
            </a:extLst>
          </p:cNvPr>
          <p:cNvSpPr/>
          <p:nvPr/>
        </p:nvSpPr>
        <p:spPr bwMode="gray">
          <a:xfrm>
            <a:off x="3946401" y="2244753"/>
            <a:ext cx="1401928" cy="233570"/>
          </a:xfrm>
          <a:prstGeom prst="rect">
            <a:avLst/>
          </a:prstGeom>
          <a:solidFill>
            <a:srgbClr val="820024"/>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Uplink Port Group</a:t>
            </a:r>
          </a:p>
        </p:txBody>
      </p:sp>
      <p:sp>
        <p:nvSpPr>
          <p:cNvPr id="206" name="Freeform 21">
            <a:extLst>
              <a:ext uri="{FF2B5EF4-FFF2-40B4-BE49-F238E27FC236}">
                <a16:creationId xmlns:a16="http://schemas.microsoft.com/office/drawing/2014/main" id="{1A526717-9984-7549-BD70-DD84085A88D9}"/>
              </a:ext>
            </a:extLst>
          </p:cNvPr>
          <p:cNvSpPr>
            <a:spLocks noChangeAspect="1" noEditPoints="1"/>
          </p:cNvSpPr>
          <p:nvPr/>
        </p:nvSpPr>
        <p:spPr bwMode="auto">
          <a:xfrm>
            <a:off x="4172343" y="1889313"/>
            <a:ext cx="308460" cy="232520"/>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cxnSp>
        <p:nvCxnSpPr>
          <p:cNvPr id="207" name="Straight Connector 206">
            <a:extLst>
              <a:ext uri="{FF2B5EF4-FFF2-40B4-BE49-F238E27FC236}">
                <a16:creationId xmlns:a16="http://schemas.microsoft.com/office/drawing/2014/main" id="{1A8B14B2-CE35-5747-B9FA-097133AABFBE}"/>
              </a:ext>
            </a:extLst>
          </p:cNvPr>
          <p:cNvCxnSpPr>
            <a:cxnSpLocks/>
          </p:cNvCxnSpPr>
          <p:nvPr/>
        </p:nvCxnSpPr>
        <p:spPr bwMode="gray">
          <a:xfrm flipH="1" flipV="1">
            <a:off x="4361036" y="2146793"/>
            <a:ext cx="137077" cy="114582"/>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08" name="Straight Connector 207">
            <a:extLst>
              <a:ext uri="{FF2B5EF4-FFF2-40B4-BE49-F238E27FC236}">
                <a16:creationId xmlns:a16="http://schemas.microsoft.com/office/drawing/2014/main" id="{5581CF2E-E65A-164F-AAD2-C037778DAEDC}"/>
              </a:ext>
            </a:extLst>
          </p:cNvPr>
          <p:cNvCxnSpPr>
            <a:cxnSpLocks/>
            <a:endCxn id="205" idx="0"/>
          </p:cNvCxnSpPr>
          <p:nvPr/>
        </p:nvCxnSpPr>
        <p:spPr bwMode="gray">
          <a:xfrm flipH="1">
            <a:off x="4647365" y="2128632"/>
            <a:ext cx="175954" cy="116121"/>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09" name="Straight Connector 208">
            <a:extLst>
              <a:ext uri="{FF2B5EF4-FFF2-40B4-BE49-F238E27FC236}">
                <a16:creationId xmlns:a16="http://schemas.microsoft.com/office/drawing/2014/main" id="{1E6F99C4-8B9B-A148-9B9C-8101157D9397}"/>
              </a:ext>
            </a:extLst>
          </p:cNvPr>
          <p:cNvCxnSpPr>
            <a:cxnSpLocks/>
            <a:endCxn id="73" idx="2"/>
          </p:cNvCxnSpPr>
          <p:nvPr/>
        </p:nvCxnSpPr>
        <p:spPr bwMode="gray">
          <a:xfrm flipV="1">
            <a:off x="5075847" y="1568409"/>
            <a:ext cx="747448" cy="327173"/>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10" name="Rectangle 209">
            <a:extLst>
              <a:ext uri="{FF2B5EF4-FFF2-40B4-BE49-F238E27FC236}">
                <a16:creationId xmlns:a16="http://schemas.microsoft.com/office/drawing/2014/main" id="{F69C0DAC-8E8E-2548-96B9-301BD233FABF}"/>
              </a:ext>
            </a:extLst>
          </p:cNvPr>
          <p:cNvSpPr/>
          <p:nvPr/>
        </p:nvSpPr>
        <p:spPr>
          <a:xfrm>
            <a:off x="3442782" y="1854979"/>
            <a:ext cx="793226" cy="253916"/>
          </a:xfrm>
          <a:prstGeom prst="rect">
            <a:avLst/>
          </a:prstGeom>
        </p:spPr>
        <p:txBody>
          <a:bodyPr wrap="square">
            <a:spAutoFit/>
          </a:bodyPr>
          <a:lstStyle/>
          <a:p>
            <a:pPr algn="ctr"/>
            <a:r>
              <a:rPr lang="en-US" sz="1050" b="1">
                <a:latin typeface="Metropolis" pitchFamily="2" charset="77"/>
              </a:rPr>
              <a:t>vmnic2</a:t>
            </a:r>
            <a:endParaRPr lang="en-GB" sz="1050" b="1">
              <a:latin typeface="Metropolis" pitchFamily="2" charset="77"/>
            </a:endParaRPr>
          </a:p>
        </p:txBody>
      </p:sp>
      <p:sp>
        <p:nvSpPr>
          <p:cNvPr id="211" name="Rectangle 210">
            <a:extLst>
              <a:ext uri="{FF2B5EF4-FFF2-40B4-BE49-F238E27FC236}">
                <a16:creationId xmlns:a16="http://schemas.microsoft.com/office/drawing/2014/main" id="{AD8BF819-2C65-BC4F-B8B1-4F9F6FC74498}"/>
              </a:ext>
            </a:extLst>
          </p:cNvPr>
          <p:cNvSpPr/>
          <p:nvPr/>
        </p:nvSpPr>
        <p:spPr>
          <a:xfrm>
            <a:off x="4952397" y="1857444"/>
            <a:ext cx="793226" cy="253916"/>
          </a:xfrm>
          <a:prstGeom prst="rect">
            <a:avLst/>
          </a:prstGeom>
        </p:spPr>
        <p:txBody>
          <a:bodyPr wrap="square">
            <a:spAutoFit/>
          </a:bodyPr>
          <a:lstStyle/>
          <a:p>
            <a:pPr algn="ctr"/>
            <a:r>
              <a:rPr lang="en-US" sz="1050" b="1">
                <a:latin typeface="Metropolis" pitchFamily="2" charset="77"/>
              </a:rPr>
              <a:t>vmnic3</a:t>
            </a:r>
            <a:endParaRPr lang="en-GB" sz="1050" b="1">
              <a:latin typeface="Metropolis" pitchFamily="2" charset="77"/>
            </a:endParaRPr>
          </a:p>
        </p:txBody>
      </p:sp>
      <p:sp>
        <p:nvSpPr>
          <p:cNvPr id="218" name="Freeform 21">
            <a:extLst>
              <a:ext uri="{FF2B5EF4-FFF2-40B4-BE49-F238E27FC236}">
                <a16:creationId xmlns:a16="http://schemas.microsoft.com/office/drawing/2014/main" id="{CD0B482D-1D17-BE45-9137-15A487126B45}"/>
              </a:ext>
            </a:extLst>
          </p:cNvPr>
          <p:cNvSpPr>
            <a:spLocks noChangeAspect="1" noEditPoints="1"/>
          </p:cNvSpPr>
          <p:nvPr/>
        </p:nvSpPr>
        <p:spPr bwMode="auto">
          <a:xfrm>
            <a:off x="4744323" y="1887628"/>
            <a:ext cx="308460" cy="249980"/>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04" name="Rectangle 103">
            <a:extLst>
              <a:ext uri="{FF2B5EF4-FFF2-40B4-BE49-F238E27FC236}">
                <a16:creationId xmlns:a16="http://schemas.microsoft.com/office/drawing/2014/main" id="{74174DE5-FA10-D04D-8CEC-D5FC063E118F}"/>
              </a:ext>
            </a:extLst>
          </p:cNvPr>
          <p:cNvSpPr/>
          <p:nvPr/>
        </p:nvSpPr>
        <p:spPr bwMode="gray">
          <a:xfrm>
            <a:off x="4047548" y="2755782"/>
            <a:ext cx="1046612" cy="527944"/>
          </a:xfrm>
          <a:prstGeom prst="rect">
            <a:avLst/>
          </a:prstGeom>
          <a:solidFill>
            <a:schemeClr val="accent3"/>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err="1"/>
              <a:t>vSAN</a:t>
            </a:r>
            <a:r>
              <a:rPr lang="en-US" sz="1100"/>
              <a:t>      Port Group   VLAN 30</a:t>
            </a:r>
          </a:p>
        </p:txBody>
      </p:sp>
      <p:sp>
        <p:nvSpPr>
          <p:cNvPr id="107" name="Rectangle 106">
            <a:extLst>
              <a:ext uri="{FF2B5EF4-FFF2-40B4-BE49-F238E27FC236}">
                <a16:creationId xmlns:a16="http://schemas.microsoft.com/office/drawing/2014/main" id="{F908C2ED-B4F9-EF45-B25D-162A1DAD30E9}"/>
              </a:ext>
            </a:extLst>
          </p:cNvPr>
          <p:cNvSpPr/>
          <p:nvPr/>
        </p:nvSpPr>
        <p:spPr>
          <a:xfrm>
            <a:off x="4338906" y="3445307"/>
            <a:ext cx="463896" cy="320878"/>
          </a:xfrm>
          <a:prstGeom prst="rect">
            <a:avLst/>
          </a:prstGeom>
          <a:solidFill>
            <a:schemeClr val="accent3"/>
          </a:solidFill>
          <a:ln>
            <a:noFill/>
          </a:ln>
        </p:spPr>
        <p:style>
          <a:lnRef idx="2">
            <a:schemeClr val="accent5">
              <a:shade val="50000"/>
            </a:schemeClr>
          </a:lnRef>
          <a:fillRef idx="1">
            <a:schemeClr val="accent5"/>
          </a:fillRef>
          <a:effectRef idx="0">
            <a:schemeClr val="accent5"/>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algn="ctr">
              <a:spcAft>
                <a:spcPts val="600"/>
              </a:spcAft>
            </a:pPr>
            <a:r>
              <a:rPr lang="en-US" sz="1200">
                <a:solidFill>
                  <a:schemeClr val="bg1"/>
                </a:solidFill>
              </a:rPr>
              <a:t>vmk3</a:t>
            </a:r>
          </a:p>
        </p:txBody>
      </p:sp>
      <p:sp>
        <p:nvSpPr>
          <p:cNvPr id="223" name="Rectangle 222">
            <a:extLst>
              <a:ext uri="{FF2B5EF4-FFF2-40B4-BE49-F238E27FC236}">
                <a16:creationId xmlns:a16="http://schemas.microsoft.com/office/drawing/2014/main" id="{1F32AAC6-5351-154C-A777-782BF79EAFE7}"/>
              </a:ext>
            </a:extLst>
          </p:cNvPr>
          <p:cNvSpPr/>
          <p:nvPr/>
        </p:nvSpPr>
        <p:spPr>
          <a:xfrm>
            <a:off x="6252783" y="3446262"/>
            <a:ext cx="463896" cy="320878"/>
          </a:xfrm>
          <a:prstGeom prst="rect">
            <a:avLst/>
          </a:prstGeom>
          <a:solidFill>
            <a:schemeClr val="accent6"/>
          </a:solidFill>
          <a:ln>
            <a:noFill/>
          </a:ln>
        </p:spPr>
        <p:style>
          <a:lnRef idx="2">
            <a:schemeClr val="accent5">
              <a:shade val="50000"/>
            </a:schemeClr>
          </a:lnRef>
          <a:fillRef idx="1">
            <a:schemeClr val="accent5"/>
          </a:fillRef>
          <a:effectRef idx="0">
            <a:schemeClr val="accent5"/>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algn="ctr">
              <a:spcAft>
                <a:spcPts val="600"/>
              </a:spcAft>
            </a:pPr>
            <a:r>
              <a:rPr lang="en-US" sz="1200">
                <a:solidFill>
                  <a:schemeClr val="bg1"/>
                </a:solidFill>
              </a:rPr>
              <a:t>vmk5</a:t>
            </a:r>
          </a:p>
        </p:txBody>
      </p:sp>
      <p:sp>
        <p:nvSpPr>
          <p:cNvPr id="225" name="Rectangle 224">
            <a:extLst>
              <a:ext uri="{FF2B5EF4-FFF2-40B4-BE49-F238E27FC236}">
                <a16:creationId xmlns:a16="http://schemas.microsoft.com/office/drawing/2014/main" id="{149ED2F4-A04E-0042-8CD9-1EBF1126CEC6}"/>
              </a:ext>
            </a:extLst>
          </p:cNvPr>
          <p:cNvSpPr/>
          <p:nvPr/>
        </p:nvSpPr>
        <p:spPr>
          <a:xfrm>
            <a:off x="2700108" y="3452262"/>
            <a:ext cx="463896" cy="320878"/>
          </a:xfrm>
          <a:prstGeom prst="rect">
            <a:avLst/>
          </a:prstGeom>
          <a:ln>
            <a:noFill/>
          </a:ln>
        </p:spPr>
        <p:style>
          <a:lnRef idx="2">
            <a:schemeClr val="accent5">
              <a:shade val="50000"/>
            </a:schemeClr>
          </a:lnRef>
          <a:fillRef idx="1">
            <a:schemeClr val="accent5"/>
          </a:fillRef>
          <a:effectRef idx="0">
            <a:schemeClr val="accent5"/>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algn="ctr">
              <a:spcAft>
                <a:spcPts val="600"/>
              </a:spcAft>
            </a:pPr>
            <a:r>
              <a:rPr lang="en-US" sz="1200">
                <a:solidFill>
                  <a:schemeClr val="bg1"/>
                </a:solidFill>
              </a:rPr>
              <a:t>vmk2</a:t>
            </a:r>
          </a:p>
        </p:txBody>
      </p:sp>
      <p:cxnSp>
        <p:nvCxnSpPr>
          <p:cNvPr id="227" name="Straight Connector 226">
            <a:extLst>
              <a:ext uri="{FF2B5EF4-FFF2-40B4-BE49-F238E27FC236}">
                <a16:creationId xmlns:a16="http://schemas.microsoft.com/office/drawing/2014/main" id="{BADE6982-D8FE-2646-B6A9-301543CD9CE1}"/>
              </a:ext>
            </a:extLst>
          </p:cNvPr>
          <p:cNvCxnSpPr>
            <a:cxnSpLocks/>
          </p:cNvCxnSpPr>
          <p:nvPr/>
        </p:nvCxnSpPr>
        <p:spPr bwMode="gray">
          <a:xfrm flipV="1">
            <a:off x="2956337" y="3084696"/>
            <a:ext cx="0" cy="354178"/>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26" name="Rectangle 225">
            <a:extLst>
              <a:ext uri="{FF2B5EF4-FFF2-40B4-BE49-F238E27FC236}">
                <a16:creationId xmlns:a16="http://schemas.microsoft.com/office/drawing/2014/main" id="{B2691BE9-F90F-564B-B0FB-37DC70F9CA24}"/>
              </a:ext>
            </a:extLst>
          </p:cNvPr>
          <p:cNvSpPr/>
          <p:nvPr/>
        </p:nvSpPr>
        <p:spPr bwMode="gray">
          <a:xfrm>
            <a:off x="2470481" y="2755782"/>
            <a:ext cx="1046612" cy="527944"/>
          </a:xfrm>
          <a:prstGeom prst="rect">
            <a:avLst/>
          </a:prstGeom>
          <a:solidFill>
            <a:schemeClr val="accent5"/>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vMotion2 Port Group VLAN 20</a:t>
            </a:r>
          </a:p>
        </p:txBody>
      </p:sp>
      <p:graphicFrame>
        <p:nvGraphicFramePr>
          <p:cNvPr id="228" name="Content Placeholder 5">
            <a:extLst>
              <a:ext uri="{FF2B5EF4-FFF2-40B4-BE49-F238E27FC236}">
                <a16:creationId xmlns:a16="http://schemas.microsoft.com/office/drawing/2014/main" id="{4C426D74-A4E2-AE47-B4BE-27A64C01382E}"/>
              </a:ext>
            </a:extLst>
          </p:cNvPr>
          <p:cNvGraphicFramePr>
            <a:graphicFrameLocks/>
          </p:cNvGraphicFramePr>
          <p:nvPr>
            <p:extLst>
              <p:ext uri="{D42A27DB-BD31-4B8C-83A1-F6EECF244321}">
                <p14:modId xmlns:p14="http://schemas.microsoft.com/office/powerpoint/2010/main" val="3145717693"/>
              </p:ext>
            </p:extLst>
          </p:nvPr>
        </p:nvGraphicFramePr>
        <p:xfrm>
          <a:off x="94145" y="4057221"/>
          <a:ext cx="12007064" cy="2596402"/>
        </p:xfrm>
        <a:graphic>
          <a:graphicData uri="http://schemas.openxmlformats.org/drawingml/2006/table">
            <a:tbl>
              <a:tblPr firstRow="1" bandRow="1">
                <a:tableStyleId>{EB9631B5-78F2-41C9-869B-9F39066F8104}</a:tableStyleId>
              </a:tblPr>
              <a:tblGrid>
                <a:gridCol w="3258655">
                  <a:extLst>
                    <a:ext uri="{9D8B030D-6E8A-4147-A177-3AD203B41FA5}">
                      <a16:colId xmlns:a16="http://schemas.microsoft.com/office/drawing/2014/main" val="2214284477"/>
                    </a:ext>
                  </a:extLst>
                </a:gridCol>
                <a:gridCol w="3510455">
                  <a:extLst>
                    <a:ext uri="{9D8B030D-6E8A-4147-A177-3AD203B41FA5}">
                      <a16:colId xmlns:a16="http://schemas.microsoft.com/office/drawing/2014/main" val="1951745682"/>
                    </a:ext>
                  </a:extLst>
                </a:gridCol>
                <a:gridCol w="2427890">
                  <a:extLst>
                    <a:ext uri="{9D8B030D-6E8A-4147-A177-3AD203B41FA5}">
                      <a16:colId xmlns:a16="http://schemas.microsoft.com/office/drawing/2014/main" val="2316221431"/>
                    </a:ext>
                  </a:extLst>
                </a:gridCol>
                <a:gridCol w="2810064">
                  <a:extLst>
                    <a:ext uri="{9D8B030D-6E8A-4147-A177-3AD203B41FA5}">
                      <a16:colId xmlns:a16="http://schemas.microsoft.com/office/drawing/2014/main" val="3090261115"/>
                    </a:ext>
                  </a:extLst>
                </a:gridCol>
              </a:tblGrid>
              <a:tr h="0">
                <a:tc>
                  <a:txBody>
                    <a:bodyPr/>
                    <a:lstStyle/>
                    <a:p>
                      <a:pPr algn="l"/>
                      <a:r>
                        <a:rPr lang="en-US" sz="1200"/>
                        <a:t>Port Group</a:t>
                      </a:r>
                    </a:p>
                  </a:txBody>
                  <a:tcPr marL="182880" marR="182880" marT="109728" marB="100584" anchor="ctr">
                    <a:lnL>
                      <a:noFill/>
                    </a:lnL>
                    <a:lnR>
                      <a:noFill/>
                    </a:lnR>
                    <a:lnT w="25400" cmpd="sng">
                      <a:noFill/>
                    </a:lnT>
                    <a:lnB w="381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l"/>
                      <a:r>
                        <a:rPr lang="en-US" sz="1200"/>
                        <a:t>Teaming Policy</a:t>
                      </a:r>
                    </a:p>
                  </a:txBody>
                  <a:tcPr marL="182880" marR="182880" marT="109728" marB="100584" anchor="ctr">
                    <a:lnL>
                      <a:noFill/>
                    </a:lnL>
                    <a:lnR>
                      <a:noFill/>
                    </a:lnR>
                    <a:lnT w="25400" cmpd="sng">
                      <a:noFill/>
                    </a:lnT>
                    <a:lnB w="381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l"/>
                      <a:r>
                        <a:rPr lang="en-US" sz="1200"/>
                        <a:t>Active Adapter</a:t>
                      </a:r>
                    </a:p>
                  </a:txBody>
                  <a:tcPr marL="182880" marR="182880" marT="109728" marB="100584" anchor="ctr">
                    <a:lnL>
                      <a:noFill/>
                    </a:lnL>
                    <a:lnR>
                      <a:noFill/>
                    </a:lnR>
                    <a:lnT w="25400" cmpd="sng">
                      <a:noFill/>
                    </a:lnT>
                    <a:lnB w="381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l"/>
                      <a:r>
                        <a:rPr lang="en-US" sz="1200"/>
                        <a:t>Standby Adapter</a:t>
                      </a:r>
                    </a:p>
                  </a:txBody>
                  <a:tcPr marL="182880" marR="182880" marT="109728" marB="100584" anchor="ctr">
                    <a:lnL>
                      <a:noFill/>
                    </a:lnL>
                    <a:lnR>
                      <a:noFill/>
                    </a:lnR>
                    <a:lnT w="25400" cmpd="sng">
                      <a:noFill/>
                    </a:lnT>
                    <a:lnB w="381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extLst>
                  <a:ext uri="{0D108BD9-81ED-4DB2-BD59-A6C34878D82A}">
                    <a16:rowId xmlns:a16="http://schemas.microsoft.com/office/drawing/2014/main" val="980836600"/>
                  </a:ext>
                </a:extLst>
              </a:tr>
              <a:tr h="362829">
                <a:tc>
                  <a:txBody>
                    <a:bodyPr/>
                    <a:lstStyle/>
                    <a:p>
                      <a:r>
                        <a:rPr lang="en-US" sz="1100">
                          <a:solidFill>
                            <a:schemeClr val="tx2"/>
                          </a:solidFill>
                        </a:rPr>
                        <a:t>Management</a:t>
                      </a:r>
                    </a:p>
                  </a:txBody>
                  <a:tcPr marL="182880" marR="182880" marT="109728" marB="100584">
                    <a:lnL>
                      <a:noFill/>
                    </a:lnL>
                    <a:lnR w="38100" cap="flat" cmpd="sng" algn="ctr">
                      <a:noFill/>
                      <a:prstDash val="solid"/>
                      <a:round/>
                      <a:headEnd type="none" w="med" len="med"/>
                      <a:tailEnd type="none" w="med" len="med"/>
                    </a:lnR>
                    <a:lnT w="38100" cap="flat" cmpd="sng" algn="ctr">
                      <a:solidFill>
                        <a:schemeClr val="accent2"/>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100" kern="1200">
                          <a:solidFill>
                            <a:schemeClr val="tx2"/>
                          </a:solidFill>
                          <a:latin typeface="+mn-lt"/>
                          <a:ea typeface="+mn-ea"/>
                          <a:cs typeface="+mn-cs"/>
                        </a:rPr>
                        <a:t>Route based on originating virtual port</a:t>
                      </a:r>
                    </a:p>
                  </a:txBody>
                  <a:tcPr marL="182880" marR="182880" marT="109728" marB="100584">
                    <a:lnL w="38100" cap="flat" cmpd="sng" algn="ctr">
                      <a:noFill/>
                      <a:prstDash val="solid"/>
                      <a:round/>
                      <a:headEnd type="none" w="med" len="med"/>
                      <a:tailEnd type="none" w="med" len="med"/>
                    </a:lnL>
                    <a:lnR w="38100" cap="flat" cmpd="sng" algn="ctr">
                      <a:noFill/>
                      <a:prstDash val="solid"/>
                      <a:round/>
                      <a:headEnd type="none" w="med" len="med"/>
                      <a:tailEnd type="none" w="med" len="med"/>
                    </a:lnR>
                    <a:lnT w="38100" cap="flat" cmpd="sng" algn="ctr">
                      <a:solidFill>
                        <a:schemeClr val="accent2"/>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r>
                        <a:rPr lang="en-US" sz="1100">
                          <a:solidFill>
                            <a:schemeClr val="tx2"/>
                          </a:solidFill>
                        </a:rPr>
                        <a:t>vmnic0</a:t>
                      </a:r>
                    </a:p>
                  </a:txBody>
                  <a:tcPr marL="182880" marR="182880" marT="109728" marB="100584">
                    <a:lnL w="38100" cap="flat" cmpd="sng" algn="ctr">
                      <a:noFill/>
                      <a:prstDash val="solid"/>
                      <a:round/>
                      <a:headEnd type="none" w="med" len="med"/>
                      <a:tailEnd type="none" w="med" len="med"/>
                    </a:lnL>
                    <a:lnR>
                      <a:noFill/>
                    </a:lnR>
                    <a:lnT w="38100" cap="flat" cmpd="sng" algn="ctr">
                      <a:solidFill>
                        <a:schemeClr val="accent2"/>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r>
                        <a:rPr lang="en-US" sz="1100">
                          <a:solidFill>
                            <a:schemeClr val="tx2"/>
                          </a:solidFill>
                        </a:rPr>
                        <a:t>vmnic1</a:t>
                      </a:r>
                    </a:p>
                  </a:txBody>
                  <a:tcPr marL="182880" marR="182880" marT="109728" marB="100584">
                    <a:lnL w="38100" cap="flat" cmpd="sng" algn="ctr">
                      <a:noFill/>
                      <a:prstDash val="solid"/>
                      <a:round/>
                      <a:headEnd type="none" w="med" len="med"/>
                      <a:tailEnd type="none" w="med" len="med"/>
                    </a:lnL>
                    <a:lnR>
                      <a:noFill/>
                    </a:lnR>
                    <a:lnT w="38100" cap="flat" cmpd="sng" algn="ctr">
                      <a:solidFill>
                        <a:schemeClr val="accent2"/>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4829189"/>
                  </a:ext>
                </a:extLst>
              </a:tr>
              <a:tr h="362829">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100" kern="1200" err="1">
                          <a:solidFill>
                            <a:schemeClr val="tx2"/>
                          </a:solidFill>
                          <a:latin typeface="+mn-lt"/>
                          <a:ea typeface="+mn-ea"/>
                          <a:cs typeface="+mn-cs"/>
                        </a:rPr>
                        <a:t>vMotion</a:t>
                      </a:r>
                      <a:r>
                        <a:rPr lang="en-US" sz="1100" kern="1200">
                          <a:solidFill>
                            <a:schemeClr val="tx2"/>
                          </a:solidFill>
                          <a:latin typeface="+mn-lt"/>
                          <a:ea typeface="+mn-ea"/>
                          <a:cs typeface="+mn-cs"/>
                        </a:rPr>
                        <a:t> / vmotion2</a:t>
                      </a:r>
                    </a:p>
                  </a:txBody>
                  <a:tcPr marL="182880" marR="182880" marT="109728" marB="100584">
                    <a:lnL>
                      <a:noFill/>
                    </a:lnL>
                    <a:lnR w="381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100" kern="1200">
                          <a:solidFill>
                            <a:schemeClr val="tx2"/>
                          </a:solidFill>
                          <a:latin typeface="+mn-lt"/>
                          <a:ea typeface="+mn-ea"/>
                          <a:cs typeface="+mn-cs"/>
                        </a:rPr>
                        <a:t>Route based on originating virtual port</a:t>
                      </a:r>
                    </a:p>
                  </a:txBody>
                  <a:tcPr marL="182880" marR="182880" marT="109728" marB="100584">
                    <a:lnL w="38100" cap="flat" cmpd="sng" algn="ctr">
                      <a:noFill/>
                      <a:prstDash val="solid"/>
                      <a:round/>
                      <a:headEnd type="none" w="med" len="med"/>
                      <a:tailEnd type="none" w="med" len="med"/>
                    </a:lnL>
                    <a:lnR w="381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100" kern="1200">
                          <a:solidFill>
                            <a:schemeClr val="tx2"/>
                          </a:solidFill>
                          <a:latin typeface="+mn-lt"/>
                          <a:ea typeface="+mn-ea"/>
                          <a:cs typeface="+mn-cs"/>
                        </a:rPr>
                        <a:t>vmnic0 / vmnic1</a:t>
                      </a:r>
                    </a:p>
                  </a:txBody>
                  <a:tcPr marL="182880" marR="182880" marT="109728" marB="100584">
                    <a:lnL w="38100" cap="flat" cmpd="sng" algn="ctr">
                      <a:noFill/>
                      <a:prstDash val="solid"/>
                      <a:round/>
                      <a:headEnd type="none" w="med" len="med"/>
                      <a:tailEnd type="none" w="med" len="med"/>
                    </a:lnL>
                    <a:lnR>
                      <a:noFill/>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100" kern="1200">
                          <a:solidFill>
                            <a:schemeClr val="tx2"/>
                          </a:solidFill>
                          <a:latin typeface="+mn-lt"/>
                          <a:ea typeface="+mn-ea"/>
                          <a:cs typeface="+mn-cs"/>
                        </a:rPr>
                        <a:t>vmnic1 / vmnic0</a:t>
                      </a:r>
                    </a:p>
                  </a:txBody>
                  <a:tcPr marL="182880" marR="182880" marT="109728" marB="100584">
                    <a:lnL w="38100" cap="flat" cmpd="sng" algn="ctr">
                      <a:noFill/>
                      <a:prstDash val="solid"/>
                      <a:round/>
                      <a:headEnd type="none" w="med" len="med"/>
                      <a:tailEnd type="none" w="med" len="med"/>
                    </a:lnL>
                    <a:lnR>
                      <a:noFill/>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4096574584"/>
                  </a:ext>
                </a:extLst>
              </a:tr>
              <a:tr h="362829">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100" err="1">
                          <a:solidFill>
                            <a:schemeClr val="tx2"/>
                          </a:solidFill>
                        </a:rPr>
                        <a:t>vSAN</a:t>
                      </a:r>
                      <a:endParaRPr lang="en-US" sz="1100" kern="1200">
                        <a:solidFill>
                          <a:schemeClr val="tx2"/>
                        </a:solidFill>
                        <a:latin typeface="+mn-lt"/>
                        <a:ea typeface="+mn-ea"/>
                        <a:cs typeface="+mn-cs"/>
                      </a:endParaRPr>
                    </a:p>
                  </a:txBody>
                  <a:tcPr marL="182880" marR="182880" marT="109728" marB="100584">
                    <a:lnL>
                      <a:noFill/>
                    </a:lnL>
                    <a:lnR w="381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100" kern="1200">
                          <a:solidFill>
                            <a:schemeClr val="tx2"/>
                          </a:solidFill>
                          <a:latin typeface="+mn-lt"/>
                          <a:ea typeface="+mn-ea"/>
                          <a:cs typeface="+mn-cs"/>
                        </a:rPr>
                        <a:t>Route based on originating virtual port</a:t>
                      </a:r>
                    </a:p>
                  </a:txBody>
                  <a:tcPr marL="182880" marR="182880" marT="109728" marB="100584">
                    <a:lnL w="38100" cap="flat" cmpd="sng" algn="ctr">
                      <a:noFill/>
                      <a:prstDash val="solid"/>
                      <a:round/>
                      <a:headEnd type="none" w="med" len="med"/>
                      <a:tailEnd type="none" w="med" len="med"/>
                    </a:lnL>
                    <a:lnR w="381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r>
                        <a:rPr lang="en-US" sz="1100">
                          <a:solidFill>
                            <a:schemeClr val="tx2"/>
                          </a:solidFill>
                        </a:rPr>
                        <a:t>vmnic2</a:t>
                      </a:r>
                    </a:p>
                  </a:txBody>
                  <a:tcPr marL="182880" marR="182880" marT="109728" marB="100584">
                    <a:lnL w="38100" cap="flat" cmpd="sng" algn="ctr">
                      <a:noFill/>
                      <a:prstDash val="solid"/>
                      <a:round/>
                      <a:headEnd type="none" w="med" len="med"/>
                      <a:tailEnd type="none" w="med" len="med"/>
                    </a:lnL>
                    <a:lnR>
                      <a:noFill/>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r>
                        <a:rPr lang="en-US" sz="1100">
                          <a:solidFill>
                            <a:schemeClr val="tx2"/>
                          </a:solidFill>
                        </a:rPr>
                        <a:t>vmnic3</a:t>
                      </a:r>
                    </a:p>
                  </a:txBody>
                  <a:tcPr marL="182880" marR="182880" marT="109728" marB="100584">
                    <a:lnL w="38100" cap="flat" cmpd="sng" algn="ctr">
                      <a:noFill/>
                      <a:prstDash val="solid"/>
                      <a:round/>
                      <a:headEnd type="none" w="med" len="med"/>
                      <a:tailEnd type="none" w="med" len="med"/>
                    </a:lnL>
                    <a:lnR>
                      <a:noFill/>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398955000"/>
                  </a:ext>
                </a:extLst>
              </a:tr>
              <a:tr h="362829">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100">
                          <a:solidFill>
                            <a:schemeClr val="tx2"/>
                          </a:solidFill>
                        </a:rPr>
                        <a:t>VTEP (Provisioned by NSX Manager)</a:t>
                      </a:r>
                    </a:p>
                  </a:txBody>
                  <a:tcPr marL="182880" marR="182880" marT="109728" marB="100584">
                    <a:lnL>
                      <a:noFill/>
                    </a:lnL>
                    <a:lnR w="381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100" kern="1200">
                          <a:solidFill>
                            <a:schemeClr val="tx2"/>
                          </a:solidFill>
                          <a:latin typeface="+mn-lt"/>
                          <a:ea typeface="+mn-ea"/>
                          <a:cs typeface="+mn-cs"/>
                        </a:rPr>
                        <a:t>Route based on originating virtual port</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100" kern="1200">
                          <a:solidFill>
                            <a:schemeClr val="tx2"/>
                          </a:solidFill>
                          <a:latin typeface="+mn-lt"/>
                          <a:ea typeface="+mn-ea"/>
                          <a:cs typeface="+mn-cs"/>
                        </a:rPr>
                        <a:t>(NSX : Load Balance -  SRCID)</a:t>
                      </a:r>
                    </a:p>
                  </a:txBody>
                  <a:tcPr marL="182880" marR="182880" marT="109728" marB="100584">
                    <a:lnL w="38100" cap="flat" cmpd="sng" algn="ctr">
                      <a:noFill/>
                      <a:prstDash val="solid"/>
                      <a:round/>
                      <a:headEnd type="none" w="med" len="med"/>
                      <a:tailEnd type="none" w="med" len="med"/>
                    </a:lnL>
                    <a:lnR w="381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100">
                          <a:solidFill>
                            <a:schemeClr val="tx2"/>
                          </a:solidFill>
                        </a:rPr>
                        <a:t>vmnic4,</a:t>
                      </a:r>
                      <a:r>
                        <a:rPr lang="en-US" sz="1100" b="0" u="none" kern="1200">
                          <a:solidFill>
                            <a:schemeClr val="tx2"/>
                          </a:solidFill>
                          <a:latin typeface="+mn-lt"/>
                          <a:ea typeface="+mn-ea"/>
                          <a:cs typeface="+mn-cs"/>
                        </a:rPr>
                        <a:t> vmnic5</a:t>
                      </a:r>
                    </a:p>
                    <a:p>
                      <a:pPr algn="l"/>
                      <a:endParaRPr lang="en-US" sz="1100">
                        <a:solidFill>
                          <a:schemeClr val="tx2"/>
                        </a:solidFill>
                      </a:endParaRPr>
                    </a:p>
                  </a:txBody>
                  <a:tcPr marL="182880" marR="182880" marT="109728" marB="100584">
                    <a:lnL w="38100" cap="flat" cmpd="sng" algn="ctr">
                      <a:noFill/>
                      <a:prstDash val="solid"/>
                      <a:round/>
                      <a:headEnd type="none" w="med" len="med"/>
                      <a:tailEnd type="none" w="med" len="med"/>
                    </a:lnL>
                    <a:lnR>
                      <a:noFill/>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100" b="0" u="none" kern="1200">
                          <a:solidFill>
                            <a:schemeClr val="tx2"/>
                          </a:solidFill>
                          <a:latin typeface="+mn-lt"/>
                          <a:ea typeface="+mn-ea"/>
                          <a:cs typeface="+mn-cs"/>
                        </a:rPr>
                        <a:t>---</a:t>
                      </a:r>
                    </a:p>
                  </a:txBody>
                  <a:tcPr marL="182880" marR="182880" marT="109728" marB="100584">
                    <a:lnL w="38100" cap="flat" cmpd="sng" algn="ctr">
                      <a:noFill/>
                      <a:prstDash val="solid"/>
                      <a:round/>
                      <a:headEnd type="none" w="med" len="med"/>
                      <a:tailEnd type="none" w="med" len="med"/>
                    </a:lnL>
                    <a:lnR>
                      <a:noFill/>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3816505048"/>
                  </a:ext>
                </a:extLst>
              </a:tr>
              <a:tr h="523762">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100">
                          <a:solidFill>
                            <a:schemeClr val="tx2"/>
                          </a:solidFill>
                        </a:rPr>
                        <a:t>Routing</a:t>
                      </a:r>
                    </a:p>
                  </a:txBody>
                  <a:tcPr marL="182880" marR="182880" marT="109728" marB="100584">
                    <a:lnL>
                      <a:noFill/>
                    </a:lnL>
                    <a:lnR w="381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100" kern="1200">
                          <a:solidFill>
                            <a:schemeClr val="tx2"/>
                          </a:solidFill>
                          <a:latin typeface="+mn-lt"/>
                          <a:ea typeface="+mn-ea"/>
                          <a:cs typeface="+mn-cs"/>
                        </a:rPr>
                        <a:t>Route based on originating virtual port</a:t>
                      </a:r>
                    </a:p>
                  </a:txBody>
                  <a:tcPr marL="182880" marR="182880" marT="109728" marB="100584">
                    <a:lnL w="38100" cap="flat" cmpd="sng" algn="ctr">
                      <a:noFill/>
                      <a:prstDash val="solid"/>
                      <a:round/>
                      <a:headEnd type="none" w="med" len="med"/>
                      <a:tailEnd type="none" w="med" len="med"/>
                    </a:lnL>
                    <a:lnR w="381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r>
                        <a:rPr lang="en-US" sz="1100">
                          <a:solidFill>
                            <a:schemeClr val="tx2"/>
                          </a:solidFill>
                        </a:rPr>
                        <a:t>vmnic4</a:t>
                      </a:r>
                    </a:p>
                  </a:txBody>
                  <a:tcPr marL="182880" marR="182880" marT="109728" marB="100584">
                    <a:lnL w="38100" cap="flat" cmpd="sng" algn="ctr">
                      <a:noFill/>
                      <a:prstDash val="solid"/>
                      <a:round/>
                      <a:headEnd type="none" w="med" len="med"/>
                      <a:tailEnd type="none" w="med" len="med"/>
                    </a:lnL>
                    <a:lnR>
                      <a:noFill/>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r>
                        <a:rPr lang="en-US" sz="1100">
                          <a:solidFill>
                            <a:schemeClr val="tx2"/>
                          </a:solidFill>
                        </a:rPr>
                        <a:t>vmnic5</a:t>
                      </a:r>
                    </a:p>
                  </a:txBody>
                  <a:tcPr marL="182880" marR="182880" marT="109728" marB="100584">
                    <a:lnL w="38100" cap="flat" cmpd="sng" algn="ctr">
                      <a:noFill/>
                      <a:prstDash val="solid"/>
                      <a:round/>
                      <a:headEnd type="none" w="med" len="med"/>
                      <a:tailEnd type="none" w="med" len="med"/>
                    </a:lnL>
                    <a:lnR>
                      <a:noFill/>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48026749"/>
                  </a:ext>
                </a:extLst>
              </a:tr>
            </a:tbl>
          </a:graphicData>
        </a:graphic>
      </p:graphicFrame>
      <p:cxnSp>
        <p:nvCxnSpPr>
          <p:cNvPr id="230" name="Straight Connector 229">
            <a:extLst>
              <a:ext uri="{FF2B5EF4-FFF2-40B4-BE49-F238E27FC236}">
                <a16:creationId xmlns:a16="http://schemas.microsoft.com/office/drawing/2014/main" id="{A62189C8-CD1D-A34D-990E-A2003A7F82B0}"/>
              </a:ext>
            </a:extLst>
          </p:cNvPr>
          <p:cNvCxnSpPr>
            <a:cxnSpLocks/>
          </p:cNvCxnSpPr>
          <p:nvPr/>
        </p:nvCxnSpPr>
        <p:spPr bwMode="gray">
          <a:xfrm flipH="1">
            <a:off x="4437567" y="1380978"/>
            <a:ext cx="1192911" cy="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02" name="Rectangle 101">
            <a:extLst>
              <a:ext uri="{FF2B5EF4-FFF2-40B4-BE49-F238E27FC236}">
                <a16:creationId xmlns:a16="http://schemas.microsoft.com/office/drawing/2014/main" id="{E3A579BE-85E3-9144-961A-737F7DE42026}"/>
              </a:ext>
            </a:extLst>
          </p:cNvPr>
          <p:cNvSpPr/>
          <p:nvPr/>
        </p:nvSpPr>
        <p:spPr>
          <a:xfrm>
            <a:off x="4376107" y="1059576"/>
            <a:ext cx="1357381" cy="261610"/>
          </a:xfrm>
          <a:prstGeom prst="rect">
            <a:avLst/>
          </a:prstGeom>
        </p:spPr>
        <p:txBody>
          <a:bodyPr wrap="square">
            <a:spAutoFit/>
          </a:bodyPr>
          <a:lstStyle/>
          <a:p>
            <a:pPr algn="ctr"/>
            <a:r>
              <a:rPr lang="en-US" sz="1100" err="1">
                <a:solidFill>
                  <a:schemeClr val="tx2"/>
                </a:solidFill>
              </a:rPr>
              <a:t>ToR</a:t>
            </a:r>
            <a:r>
              <a:rPr lang="en-US" sz="1100">
                <a:solidFill>
                  <a:schemeClr val="tx2"/>
                </a:solidFill>
              </a:rPr>
              <a:t> Switch Pair</a:t>
            </a:r>
          </a:p>
        </p:txBody>
      </p:sp>
      <p:sp>
        <p:nvSpPr>
          <p:cNvPr id="106" name="TextBox 105">
            <a:hlinkClick r:id="rId3"/>
            <a:extLst>
              <a:ext uri="{FF2B5EF4-FFF2-40B4-BE49-F238E27FC236}">
                <a16:creationId xmlns:a16="http://schemas.microsoft.com/office/drawing/2014/main" id="{57CC57D7-A9B5-0647-B2A3-07345B3BDB3F}"/>
              </a:ext>
            </a:extLst>
          </p:cNvPr>
          <p:cNvSpPr txBox="1"/>
          <p:nvPr/>
        </p:nvSpPr>
        <p:spPr>
          <a:xfrm>
            <a:off x="7731582" y="602788"/>
            <a:ext cx="4362595" cy="215444"/>
          </a:xfrm>
          <a:prstGeom prst="rect">
            <a:avLst/>
          </a:prstGeom>
        </p:spPr>
        <p:txBody>
          <a:bodyPr wrap="square" lIns="0" tIns="0" rIns="0" bIns="0" rtlCol="0">
            <a:spAutoFit/>
          </a:bodyPr>
          <a:lstStyle/>
          <a:p>
            <a:pPr algn="l">
              <a:spcAft>
                <a:spcPts val="600"/>
              </a:spcAft>
            </a:pPr>
            <a:r>
              <a:rPr lang="en-GB" sz="1400" u="sng">
                <a:solidFill>
                  <a:schemeClr val="accent1"/>
                </a:solidFill>
              </a:rPr>
              <a:t>URL : NSX-v Design Guide (</a:t>
            </a:r>
            <a:r>
              <a:rPr lang="en-GB" sz="1400" u="sng" err="1">
                <a:solidFill>
                  <a:schemeClr val="accent1"/>
                </a:solidFill>
              </a:rPr>
              <a:t>vSAN</a:t>
            </a:r>
            <a:r>
              <a:rPr lang="en-GB" sz="1400" u="sng">
                <a:solidFill>
                  <a:schemeClr val="accent1"/>
                </a:solidFill>
              </a:rPr>
              <a:t> is not included)</a:t>
            </a:r>
          </a:p>
        </p:txBody>
      </p:sp>
    </p:spTree>
    <p:extLst>
      <p:ext uri="{BB962C8B-B14F-4D97-AF65-F5344CB8AC3E}">
        <p14:creationId xmlns:p14="http://schemas.microsoft.com/office/powerpoint/2010/main" val="278717598"/>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 name="Rectangle 55">
            <a:extLst>
              <a:ext uri="{FF2B5EF4-FFF2-40B4-BE49-F238E27FC236}">
                <a16:creationId xmlns:a16="http://schemas.microsoft.com/office/drawing/2014/main" id="{30443CFF-1188-0946-95F7-AFA7493003D0}"/>
              </a:ext>
            </a:extLst>
          </p:cNvPr>
          <p:cNvSpPr/>
          <p:nvPr/>
        </p:nvSpPr>
        <p:spPr>
          <a:xfrm>
            <a:off x="925211" y="1706581"/>
            <a:ext cx="5602057" cy="2896491"/>
          </a:xfrm>
          <a:prstGeom prst="rect">
            <a:avLst/>
          </a:prstGeom>
          <a:solidFill>
            <a:schemeClr val="bg1">
              <a:lumMod val="85000"/>
            </a:schemeClr>
          </a:solidFill>
          <a:ln w="28575">
            <a:noFill/>
            <a:prstDash val="dash"/>
          </a:ln>
          <a:effectLst/>
        </p:spPr>
        <p:style>
          <a:lnRef idx="1">
            <a:schemeClr val="accent3"/>
          </a:lnRef>
          <a:fillRef idx="3">
            <a:schemeClr val="accent3"/>
          </a:fillRef>
          <a:effectRef idx="2">
            <a:schemeClr val="accent3"/>
          </a:effectRef>
          <a:fontRef idx="minor">
            <a:schemeClr val="lt1"/>
          </a:fontRef>
        </p:style>
        <p:txBody>
          <a:bodyPr lIns="0" tIns="0" rIns="0" bIns="118841" rtlCol="0" anchor="b" anchorCtr="0"/>
          <a:lstStyle/>
          <a:p>
            <a:pPr algn="ctr"/>
            <a:endParaRPr lang="en-US" sz="1600" b="1">
              <a:solidFill>
                <a:srgbClr val="717074"/>
              </a:solidFill>
              <a:latin typeface="Metropolis"/>
              <a:ea typeface="Gotham Rounded Book" charset="0"/>
              <a:cs typeface="Gotham Rounded Book" charset="0"/>
            </a:endParaRPr>
          </a:p>
        </p:txBody>
      </p:sp>
      <p:sp>
        <p:nvSpPr>
          <p:cNvPr id="8" name="Title 7">
            <a:extLst>
              <a:ext uri="{FF2B5EF4-FFF2-40B4-BE49-F238E27FC236}">
                <a16:creationId xmlns:a16="http://schemas.microsoft.com/office/drawing/2014/main" id="{5BD4C8FD-5529-41E6-8795-5A38B0AD3B57}"/>
              </a:ext>
            </a:extLst>
          </p:cNvPr>
          <p:cNvSpPr>
            <a:spLocks noGrp="1"/>
          </p:cNvSpPr>
          <p:nvPr>
            <p:ph type="title"/>
          </p:nvPr>
        </p:nvSpPr>
        <p:spPr>
          <a:xfrm>
            <a:off x="517819" y="426129"/>
            <a:ext cx="7683464" cy="384048"/>
          </a:xfrm>
        </p:spPr>
        <p:txBody>
          <a:bodyPr/>
          <a:lstStyle/>
          <a:p>
            <a:r>
              <a:rPr lang="en-US"/>
              <a:t>NSX-v Edge VM (ESG) Connectivity</a:t>
            </a:r>
          </a:p>
        </p:txBody>
      </p:sp>
      <p:sp>
        <p:nvSpPr>
          <p:cNvPr id="25" name="AutoShape 2" descr="Image result for new icon">
            <a:extLst>
              <a:ext uri="{FF2B5EF4-FFF2-40B4-BE49-F238E27FC236}">
                <a16:creationId xmlns:a16="http://schemas.microsoft.com/office/drawing/2014/main" id="{7FEC1DE6-41E9-9C4D-A263-A87DEAE52019}"/>
              </a:ext>
            </a:extLst>
          </p:cNvPr>
          <p:cNvSpPr>
            <a:spLocks noChangeAspect="1" noChangeArrowheads="1"/>
          </p:cNvSpPr>
          <p:nvPr/>
        </p:nvSpPr>
        <p:spPr bwMode="auto">
          <a:xfrm>
            <a:off x="5076811" y="6487840"/>
            <a:ext cx="304721" cy="30472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16" tIns="45708" rIns="91416" bIns="45708" numCol="1" anchor="t" anchorCtr="0" compatLnSpc="1">
            <a:prstTxWarp prst="textNoShape">
              <a:avLst/>
            </a:prstTxWarp>
          </a:bodyPr>
          <a:lstStyle/>
          <a:p>
            <a:endParaRPr lang="en-US" sz="1799"/>
          </a:p>
        </p:txBody>
      </p:sp>
      <p:grpSp>
        <p:nvGrpSpPr>
          <p:cNvPr id="57" name="Group 56">
            <a:extLst>
              <a:ext uri="{FF2B5EF4-FFF2-40B4-BE49-F238E27FC236}">
                <a16:creationId xmlns:a16="http://schemas.microsoft.com/office/drawing/2014/main" id="{CD60E70F-0C94-1E4D-9479-A1CB7EED0947}"/>
              </a:ext>
            </a:extLst>
          </p:cNvPr>
          <p:cNvGrpSpPr/>
          <p:nvPr/>
        </p:nvGrpSpPr>
        <p:grpSpPr>
          <a:xfrm>
            <a:off x="2397882" y="1175547"/>
            <a:ext cx="396412" cy="396570"/>
            <a:chOff x="2159140" y="7009631"/>
            <a:chExt cx="4501800" cy="4503600"/>
          </a:xfrm>
          <a:solidFill>
            <a:schemeClr val="tx1"/>
          </a:solidFill>
        </p:grpSpPr>
        <p:sp>
          <p:nvSpPr>
            <p:cNvPr id="58" name="Freeform: Shape 6">
              <a:extLst>
                <a:ext uri="{FF2B5EF4-FFF2-40B4-BE49-F238E27FC236}">
                  <a16:creationId xmlns:a16="http://schemas.microsoft.com/office/drawing/2014/main" id="{916DBC76-28B1-9542-8238-64B07B0F0970}"/>
                </a:ext>
              </a:extLst>
            </p:cNvPr>
            <p:cNvSpPr/>
            <p:nvPr/>
          </p:nvSpPr>
          <p:spPr>
            <a:xfrm>
              <a:off x="2159140" y="7009631"/>
              <a:ext cx="4501800" cy="4503600"/>
            </a:xfrm>
            <a:custGeom>
              <a:avLst/>
              <a:gdLst/>
              <a:ahLst/>
              <a:cxnLst>
                <a:cxn ang="3cd4">
                  <a:pos x="hc" y="t"/>
                </a:cxn>
                <a:cxn ang="cd2">
                  <a:pos x="l" y="vc"/>
                </a:cxn>
                <a:cxn ang="cd4">
                  <a:pos x="hc" y="b"/>
                </a:cxn>
                <a:cxn ang="0">
                  <a:pos x="r" y="vc"/>
                </a:cxn>
              </a:cxnLst>
              <a:rect l="l" t="t" r="r" b="b"/>
              <a:pathLst>
                <a:path w="12506" h="12511">
                  <a:moveTo>
                    <a:pt x="11985" y="521"/>
                  </a:moveTo>
                  <a:lnTo>
                    <a:pt x="11985" y="11990"/>
                  </a:lnTo>
                  <a:lnTo>
                    <a:pt x="517" y="11990"/>
                  </a:lnTo>
                  <a:lnTo>
                    <a:pt x="517" y="521"/>
                  </a:lnTo>
                  <a:close/>
                  <a:moveTo>
                    <a:pt x="12506" y="0"/>
                  </a:moveTo>
                  <a:lnTo>
                    <a:pt x="0" y="0"/>
                  </a:lnTo>
                  <a:lnTo>
                    <a:pt x="0" y="12511"/>
                  </a:lnTo>
                  <a:lnTo>
                    <a:pt x="12506" y="1251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59" name="Freeform: Shape 7">
              <a:extLst>
                <a:ext uri="{FF2B5EF4-FFF2-40B4-BE49-F238E27FC236}">
                  <a16:creationId xmlns:a16="http://schemas.microsoft.com/office/drawing/2014/main" id="{1673DC74-B405-604A-8A0C-D6EB7354ECC7}"/>
                </a:ext>
              </a:extLst>
            </p:cNvPr>
            <p:cNvSpPr/>
            <p:nvPr/>
          </p:nvSpPr>
          <p:spPr>
            <a:xfrm>
              <a:off x="2739820" y="8364671"/>
              <a:ext cx="3336120" cy="914400"/>
            </a:xfrm>
            <a:custGeom>
              <a:avLst/>
              <a:gdLst/>
              <a:ahLst/>
              <a:cxnLst>
                <a:cxn ang="3cd4">
                  <a:pos x="hc" y="t"/>
                </a:cxn>
                <a:cxn ang="cd2">
                  <a:pos x="l" y="vc"/>
                </a:cxn>
                <a:cxn ang="cd4">
                  <a:pos x="hc" y="b"/>
                </a:cxn>
                <a:cxn ang="0">
                  <a:pos x="r" y="vc"/>
                </a:cxn>
              </a:cxnLst>
              <a:rect l="l" t="t" r="r" b="b"/>
              <a:pathLst>
                <a:path w="9268" h="2541">
                  <a:moveTo>
                    <a:pt x="0" y="1269"/>
                  </a:moveTo>
                  <a:lnTo>
                    <a:pt x="1272" y="2541"/>
                  </a:lnTo>
                  <a:lnTo>
                    <a:pt x="1272" y="1848"/>
                  </a:lnTo>
                  <a:lnTo>
                    <a:pt x="9268" y="1848"/>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60" name="Freeform: Shape 8">
              <a:extLst>
                <a:ext uri="{FF2B5EF4-FFF2-40B4-BE49-F238E27FC236}">
                  <a16:creationId xmlns:a16="http://schemas.microsoft.com/office/drawing/2014/main" id="{44902E3C-5197-914B-A28C-4DD673AA8809}"/>
                </a:ext>
              </a:extLst>
            </p:cNvPr>
            <p:cNvSpPr/>
            <p:nvPr/>
          </p:nvSpPr>
          <p:spPr>
            <a:xfrm>
              <a:off x="2739820" y="10077192"/>
              <a:ext cx="3336120" cy="914400"/>
            </a:xfrm>
            <a:custGeom>
              <a:avLst/>
              <a:gdLst/>
              <a:ahLst/>
              <a:cxnLst>
                <a:cxn ang="3cd4">
                  <a:pos x="hc" y="t"/>
                </a:cxn>
                <a:cxn ang="cd2">
                  <a:pos x="l" y="vc"/>
                </a:cxn>
                <a:cxn ang="cd4">
                  <a:pos x="hc" y="b"/>
                </a:cxn>
                <a:cxn ang="0">
                  <a:pos x="r" y="vc"/>
                </a:cxn>
              </a:cxnLst>
              <a:rect l="l" t="t" r="r" b="b"/>
              <a:pathLst>
                <a:path w="9268" h="2541">
                  <a:moveTo>
                    <a:pt x="0" y="1273"/>
                  </a:moveTo>
                  <a:lnTo>
                    <a:pt x="1272" y="2541"/>
                  </a:lnTo>
                  <a:lnTo>
                    <a:pt x="1272" y="1847"/>
                  </a:lnTo>
                  <a:lnTo>
                    <a:pt x="9268" y="1847"/>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61" name="Freeform: Shape 9">
              <a:extLst>
                <a:ext uri="{FF2B5EF4-FFF2-40B4-BE49-F238E27FC236}">
                  <a16:creationId xmlns:a16="http://schemas.microsoft.com/office/drawing/2014/main" id="{33D5CE3D-0697-D440-B340-563A94D99AC1}"/>
                </a:ext>
              </a:extLst>
            </p:cNvPr>
            <p:cNvSpPr/>
            <p:nvPr/>
          </p:nvSpPr>
          <p:spPr>
            <a:xfrm>
              <a:off x="2739820" y="9220392"/>
              <a:ext cx="3336120" cy="914400"/>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52"/>
                  </a:lnTo>
                  <a:lnTo>
                    <a:pt x="7995" y="1852"/>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62" name="Freeform: Shape 10">
              <a:extLst>
                <a:ext uri="{FF2B5EF4-FFF2-40B4-BE49-F238E27FC236}">
                  <a16:creationId xmlns:a16="http://schemas.microsoft.com/office/drawing/2014/main" id="{2CB457EB-31FA-B94F-874E-C42D86B1E755}"/>
                </a:ext>
              </a:extLst>
            </p:cNvPr>
            <p:cNvSpPr/>
            <p:nvPr/>
          </p:nvSpPr>
          <p:spPr>
            <a:xfrm>
              <a:off x="2739823" y="7507512"/>
              <a:ext cx="3325998" cy="914401"/>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48"/>
                  </a:lnTo>
                  <a:lnTo>
                    <a:pt x="7995" y="1848"/>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grpSp>
      <p:cxnSp>
        <p:nvCxnSpPr>
          <p:cNvPr id="63" name="Straight Connector 62">
            <a:extLst>
              <a:ext uri="{FF2B5EF4-FFF2-40B4-BE49-F238E27FC236}">
                <a16:creationId xmlns:a16="http://schemas.microsoft.com/office/drawing/2014/main" id="{60A67734-D975-EB44-8D9F-E0A10D1B931D}"/>
              </a:ext>
            </a:extLst>
          </p:cNvPr>
          <p:cNvCxnSpPr>
            <a:cxnSpLocks/>
            <a:endCxn id="58" idx="2"/>
          </p:cNvCxnSpPr>
          <p:nvPr/>
        </p:nvCxnSpPr>
        <p:spPr bwMode="gray">
          <a:xfrm flipH="1" flipV="1">
            <a:off x="2596088" y="1572117"/>
            <a:ext cx="587871" cy="260231"/>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64" name="Rectangle 63">
            <a:extLst>
              <a:ext uri="{FF2B5EF4-FFF2-40B4-BE49-F238E27FC236}">
                <a16:creationId xmlns:a16="http://schemas.microsoft.com/office/drawing/2014/main" id="{750D28BA-E12A-A94B-B796-DCE24E77638C}"/>
              </a:ext>
            </a:extLst>
          </p:cNvPr>
          <p:cNvSpPr/>
          <p:nvPr/>
        </p:nvSpPr>
        <p:spPr bwMode="auto">
          <a:xfrm>
            <a:off x="1015054" y="2394410"/>
            <a:ext cx="5044119" cy="369404"/>
          </a:xfrm>
          <a:prstGeom prst="rect">
            <a:avLst/>
          </a:prstGeom>
          <a:solidFill>
            <a:schemeClr val="accent1">
              <a:lumMod val="50000"/>
            </a:schemeClr>
          </a:solidFill>
          <a:ln>
            <a:noFill/>
            <a:miter lim="800000"/>
            <a:headEnd/>
            <a:tailEnd/>
          </a:ln>
        </p:spPr>
        <p:style>
          <a:lnRef idx="2">
            <a:schemeClr val="dk1"/>
          </a:lnRef>
          <a:fillRef idx="1">
            <a:schemeClr val="lt1"/>
          </a:fillRef>
          <a:effectRef idx="0">
            <a:schemeClr val="dk1"/>
          </a:effectRef>
          <a:fontRef idx="minor">
            <a:schemeClr val="dk1"/>
          </a:fontRef>
        </p:style>
        <p:txBody>
          <a:bodyPr wrap="none" lIns="0" tIns="0" rIns="0" bIns="0" rtlCol="0" anchor="ctr"/>
          <a:lstStyle/>
          <a:p>
            <a:pPr algn="ctr"/>
            <a:r>
              <a:rPr lang="en-US" sz="1400" err="1">
                <a:solidFill>
                  <a:prstClr val="white"/>
                </a:solidFill>
                <a:latin typeface="Metropolis"/>
                <a:ea typeface="Gotham Rounded Book" charset="0"/>
                <a:cs typeface="Gotham Rounded Book" charset="0"/>
              </a:rPr>
              <a:t>vDS</a:t>
            </a:r>
            <a:endParaRPr lang="en-US" sz="1400">
              <a:solidFill>
                <a:prstClr val="white"/>
              </a:solidFill>
              <a:latin typeface="Metropolis"/>
              <a:ea typeface="Gotham Rounded Book" charset="0"/>
              <a:cs typeface="Gotham Rounded Book" charset="0"/>
            </a:endParaRPr>
          </a:p>
        </p:txBody>
      </p:sp>
      <p:sp>
        <p:nvSpPr>
          <p:cNvPr id="65" name="Rectangle 64">
            <a:extLst>
              <a:ext uri="{FF2B5EF4-FFF2-40B4-BE49-F238E27FC236}">
                <a16:creationId xmlns:a16="http://schemas.microsoft.com/office/drawing/2014/main" id="{C3E69593-9EDA-6C4F-B41A-5848CB9BAF7D}"/>
              </a:ext>
            </a:extLst>
          </p:cNvPr>
          <p:cNvSpPr/>
          <p:nvPr/>
        </p:nvSpPr>
        <p:spPr bwMode="gray">
          <a:xfrm>
            <a:off x="2750909" y="2209821"/>
            <a:ext cx="1666875" cy="233570"/>
          </a:xfrm>
          <a:prstGeom prst="rect">
            <a:avLst/>
          </a:prstGeom>
          <a:solidFill>
            <a:srgbClr val="820024"/>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Uplink Port Group</a:t>
            </a:r>
          </a:p>
        </p:txBody>
      </p:sp>
      <p:sp>
        <p:nvSpPr>
          <p:cNvPr id="66" name="Freeform 21">
            <a:extLst>
              <a:ext uri="{FF2B5EF4-FFF2-40B4-BE49-F238E27FC236}">
                <a16:creationId xmlns:a16="http://schemas.microsoft.com/office/drawing/2014/main" id="{98259031-DBF1-1145-ACAF-99E6AD5FD92C}"/>
              </a:ext>
            </a:extLst>
          </p:cNvPr>
          <p:cNvSpPr>
            <a:spLocks noChangeAspect="1" noEditPoints="1"/>
          </p:cNvSpPr>
          <p:nvPr/>
        </p:nvSpPr>
        <p:spPr bwMode="auto">
          <a:xfrm>
            <a:off x="2988977" y="1784906"/>
            <a:ext cx="308460" cy="232520"/>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cxnSp>
        <p:nvCxnSpPr>
          <p:cNvPr id="67" name="Straight Connector 66">
            <a:extLst>
              <a:ext uri="{FF2B5EF4-FFF2-40B4-BE49-F238E27FC236}">
                <a16:creationId xmlns:a16="http://schemas.microsoft.com/office/drawing/2014/main" id="{817252F2-F215-AB4D-80AD-1D2B53220052}"/>
              </a:ext>
            </a:extLst>
          </p:cNvPr>
          <p:cNvCxnSpPr>
            <a:cxnSpLocks/>
          </p:cNvCxnSpPr>
          <p:nvPr/>
        </p:nvCxnSpPr>
        <p:spPr bwMode="gray">
          <a:xfrm flipH="1" flipV="1">
            <a:off x="3199377" y="2044806"/>
            <a:ext cx="218962" cy="155765"/>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68" name="Straight Connector 67">
            <a:extLst>
              <a:ext uri="{FF2B5EF4-FFF2-40B4-BE49-F238E27FC236}">
                <a16:creationId xmlns:a16="http://schemas.microsoft.com/office/drawing/2014/main" id="{80933A92-ED61-424C-8DD9-522C2B834575}"/>
              </a:ext>
            </a:extLst>
          </p:cNvPr>
          <p:cNvCxnSpPr>
            <a:cxnSpLocks/>
          </p:cNvCxnSpPr>
          <p:nvPr/>
        </p:nvCxnSpPr>
        <p:spPr bwMode="gray">
          <a:xfrm flipH="1">
            <a:off x="3704395" y="2053413"/>
            <a:ext cx="175953" cy="161291"/>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69" name="Straight Connector 68">
            <a:extLst>
              <a:ext uri="{FF2B5EF4-FFF2-40B4-BE49-F238E27FC236}">
                <a16:creationId xmlns:a16="http://schemas.microsoft.com/office/drawing/2014/main" id="{387C1606-4C89-4744-8AFC-9B235A58F8C2}"/>
              </a:ext>
            </a:extLst>
          </p:cNvPr>
          <p:cNvCxnSpPr>
            <a:cxnSpLocks/>
            <a:endCxn id="73" idx="2"/>
          </p:cNvCxnSpPr>
          <p:nvPr/>
        </p:nvCxnSpPr>
        <p:spPr bwMode="gray">
          <a:xfrm flipV="1">
            <a:off x="3941681" y="1572117"/>
            <a:ext cx="552184" cy="276495"/>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70" name="Rectangle 69">
            <a:extLst>
              <a:ext uri="{FF2B5EF4-FFF2-40B4-BE49-F238E27FC236}">
                <a16:creationId xmlns:a16="http://schemas.microsoft.com/office/drawing/2014/main" id="{615F9546-AFC9-4746-9898-BF5F22F5EF87}"/>
              </a:ext>
            </a:extLst>
          </p:cNvPr>
          <p:cNvSpPr/>
          <p:nvPr/>
        </p:nvSpPr>
        <p:spPr>
          <a:xfrm>
            <a:off x="2317747" y="1779137"/>
            <a:ext cx="793226" cy="253916"/>
          </a:xfrm>
          <a:prstGeom prst="rect">
            <a:avLst/>
          </a:prstGeom>
        </p:spPr>
        <p:txBody>
          <a:bodyPr wrap="square">
            <a:spAutoFit/>
          </a:bodyPr>
          <a:lstStyle/>
          <a:p>
            <a:pPr algn="ctr"/>
            <a:r>
              <a:rPr lang="en-US" sz="1050" b="1">
                <a:latin typeface="Metropolis" pitchFamily="2" charset="77"/>
              </a:rPr>
              <a:t>vmnic0</a:t>
            </a:r>
            <a:endParaRPr lang="en-GB" sz="1050" b="1">
              <a:latin typeface="Metropolis" pitchFamily="2" charset="77"/>
            </a:endParaRPr>
          </a:p>
        </p:txBody>
      </p:sp>
      <p:sp>
        <p:nvSpPr>
          <p:cNvPr id="71" name="Rectangle 70">
            <a:extLst>
              <a:ext uri="{FF2B5EF4-FFF2-40B4-BE49-F238E27FC236}">
                <a16:creationId xmlns:a16="http://schemas.microsoft.com/office/drawing/2014/main" id="{C9F163DF-D8C7-D94E-AA1F-1FFF1653A8D6}"/>
              </a:ext>
            </a:extLst>
          </p:cNvPr>
          <p:cNvSpPr/>
          <p:nvPr/>
        </p:nvSpPr>
        <p:spPr>
          <a:xfrm>
            <a:off x="3880348" y="1762873"/>
            <a:ext cx="793226" cy="253916"/>
          </a:xfrm>
          <a:prstGeom prst="rect">
            <a:avLst/>
          </a:prstGeom>
        </p:spPr>
        <p:txBody>
          <a:bodyPr wrap="square">
            <a:spAutoFit/>
          </a:bodyPr>
          <a:lstStyle/>
          <a:p>
            <a:pPr algn="ctr"/>
            <a:r>
              <a:rPr lang="en-US" sz="1050" b="1">
                <a:latin typeface="Metropolis" pitchFamily="2" charset="77"/>
              </a:rPr>
              <a:t>vmnic1</a:t>
            </a:r>
            <a:endParaRPr lang="en-GB" sz="1050" b="1">
              <a:latin typeface="Metropolis" pitchFamily="2" charset="77"/>
            </a:endParaRPr>
          </a:p>
        </p:txBody>
      </p:sp>
      <p:grpSp>
        <p:nvGrpSpPr>
          <p:cNvPr id="72" name="Group 71">
            <a:extLst>
              <a:ext uri="{FF2B5EF4-FFF2-40B4-BE49-F238E27FC236}">
                <a16:creationId xmlns:a16="http://schemas.microsoft.com/office/drawing/2014/main" id="{2FDDE8C7-09D2-034F-885C-5D428610A584}"/>
              </a:ext>
            </a:extLst>
          </p:cNvPr>
          <p:cNvGrpSpPr/>
          <p:nvPr/>
        </p:nvGrpSpPr>
        <p:grpSpPr>
          <a:xfrm>
            <a:off x="4295659" y="1175547"/>
            <a:ext cx="396412" cy="396570"/>
            <a:chOff x="2159140" y="7009631"/>
            <a:chExt cx="4501800" cy="4503600"/>
          </a:xfrm>
          <a:solidFill>
            <a:schemeClr val="tx1"/>
          </a:solidFill>
        </p:grpSpPr>
        <p:sp>
          <p:nvSpPr>
            <p:cNvPr id="73" name="Freeform: Shape 6">
              <a:extLst>
                <a:ext uri="{FF2B5EF4-FFF2-40B4-BE49-F238E27FC236}">
                  <a16:creationId xmlns:a16="http://schemas.microsoft.com/office/drawing/2014/main" id="{955C5F3B-7905-4040-9627-B1F085676707}"/>
                </a:ext>
              </a:extLst>
            </p:cNvPr>
            <p:cNvSpPr/>
            <p:nvPr/>
          </p:nvSpPr>
          <p:spPr>
            <a:xfrm>
              <a:off x="2159140" y="7009631"/>
              <a:ext cx="4501800" cy="4503600"/>
            </a:xfrm>
            <a:custGeom>
              <a:avLst/>
              <a:gdLst/>
              <a:ahLst/>
              <a:cxnLst>
                <a:cxn ang="3cd4">
                  <a:pos x="hc" y="t"/>
                </a:cxn>
                <a:cxn ang="cd2">
                  <a:pos x="l" y="vc"/>
                </a:cxn>
                <a:cxn ang="cd4">
                  <a:pos x="hc" y="b"/>
                </a:cxn>
                <a:cxn ang="0">
                  <a:pos x="r" y="vc"/>
                </a:cxn>
              </a:cxnLst>
              <a:rect l="l" t="t" r="r" b="b"/>
              <a:pathLst>
                <a:path w="12506" h="12511">
                  <a:moveTo>
                    <a:pt x="11985" y="521"/>
                  </a:moveTo>
                  <a:lnTo>
                    <a:pt x="11985" y="11990"/>
                  </a:lnTo>
                  <a:lnTo>
                    <a:pt x="517" y="11990"/>
                  </a:lnTo>
                  <a:lnTo>
                    <a:pt x="517" y="521"/>
                  </a:lnTo>
                  <a:close/>
                  <a:moveTo>
                    <a:pt x="12506" y="0"/>
                  </a:moveTo>
                  <a:lnTo>
                    <a:pt x="0" y="0"/>
                  </a:lnTo>
                  <a:lnTo>
                    <a:pt x="0" y="12511"/>
                  </a:lnTo>
                  <a:lnTo>
                    <a:pt x="12506" y="1251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75" name="Freeform: Shape 7">
              <a:extLst>
                <a:ext uri="{FF2B5EF4-FFF2-40B4-BE49-F238E27FC236}">
                  <a16:creationId xmlns:a16="http://schemas.microsoft.com/office/drawing/2014/main" id="{AE9518E8-9EA0-C642-944F-227FD2C6CFD8}"/>
                </a:ext>
              </a:extLst>
            </p:cNvPr>
            <p:cNvSpPr/>
            <p:nvPr/>
          </p:nvSpPr>
          <p:spPr>
            <a:xfrm>
              <a:off x="2739820" y="8364671"/>
              <a:ext cx="3336120" cy="914400"/>
            </a:xfrm>
            <a:custGeom>
              <a:avLst/>
              <a:gdLst/>
              <a:ahLst/>
              <a:cxnLst>
                <a:cxn ang="3cd4">
                  <a:pos x="hc" y="t"/>
                </a:cxn>
                <a:cxn ang="cd2">
                  <a:pos x="l" y="vc"/>
                </a:cxn>
                <a:cxn ang="cd4">
                  <a:pos x="hc" y="b"/>
                </a:cxn>
                <a:cxn ang="0">
                  <a:pos x="r" y="vc"/>
                </a:cxn>
              </a:cxnLst>
              <a:rect l="l" t="t" r="r" b="b"/>
              <a:pathLst>
                <a:path w="9268" h="2541">
                  <a:moveTo>
                    <a:pt x="0" y="1269"/>
                  </a:moveTo>
                  <a:lnTo>
                    <a:pt x="1272" y="2541"/>
                  </a:lnTo>
                  <a:lnTo>
                    <a:pt x="1272" y="1848"/>
                  </a:lnTo>
                  <a:lnTo>
                    <a:pt x="9268" y="1848"/>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76" name="Freeform: Shape 8">
              <a:extLst>
                <a:ext uri="{FF2B5EF4-FFF2-40B4-BE49-F238E27FC236}">
                  <a16:creationId xmlns:a16="http://schemas.microsoft.com/office/drawing/2014/main" id="{10996E42-0EB1-1D40-848F-F3A12AA3B059}"/>
                </a:ext>
              </a:extLst>
            </p:cNvPr>
            <p:cNvSpPr/>
            <p:nvPr/>
          </p:nvSpPr>
          <p:spPr>
            <a:xfrm>
              <a:off x="2739820" y="10077192"/>
              <a:ext cx="3336120" cy="914400"/>
            </a:xfrm>
            <a:custGeom>
              <a:avLst/>
              <a:gdLst/>
              <a:ahLst/>
              <a:cxnLst>
                <a:cxn ang="3cd4">
                  <a:pos x="hc" y="t"/>
                </a:cxn>
                <a:cxn ang="cd2">
                  <a:pos x="l" y="vc"/>
                </a:cxn>
                <a:cxn ang="cd4">
                  <a:pos x="hc" y="b"/>
                </a:cxn>
                <a:cxn ang="0">
                  <a:pos x="r" y="vc"/>
                </a:cxn>
              </a:cxnLst>
              <a:rect l="l" t="t" r="r" b="b"/>
              <a:pathLst>
                <a:path w="9268" h="2541">
                  <a:moveTo>
                    <a:pt x="0" y="1273"/>
                  </a:moveTo>
                  <a:lnTo>
                    <a:pt x="1272" y="2541"/>
                  </a:lnTo>
                  <a:lnTo>
                    <a:pt x="1272" y="1847"/>
                  </a:lnTo>
                  <a:lnTo>
                    <a:pt x="9268" y="1847"/>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77" name="Freeform: Shape 9">
              <a:extLst>
                <a:ext uri="{FF2B5EF4-FFF2-40B4-BE49-F238E27FC236}">
                  <a16:creationId xmlns:a16="http://schemas.microsoft.com/office/drawing/2014/main" id="{9704EEE9-3075-5F48-9D65-E58BD192387A}"/>
                </a:ext>
              </a:extLst>
            </p:cNvPr>
            <p:cNvSpPr/>
            <p:nvPr/>
          </p:nvSpPr>
          <p:spPr>
            <a:xfrm>
              <a:off x="2739820" y="9220392"/>
              <a:ext cx="3336120" cy="914400"/>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52"/>
                  </a:lnTo>
                  <a:lnTo>
                    <a:pt x="7995" y="1852"/>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78" name="Freeform: Shape 10">
              <a:extLst>
                <a:ext uri="{FF2B5EF4-FFF2-40B4-BE49-F238E27FC236}">
                  <a16:creationId xmlns:a16="http://schemas.microsoft.com/office/drawing/2014/main" id="{71592D75-401B-E84A-A898-305E2A339A57}"/>
                </a:ext>
              </a:extLst>
            </p:cNvPr>
            <p:cNvSpPr/>
            <p:nvPr/>
          </p:nvSpPr>
          <p:spPr>
            <a:xfrm>
              <a:off x="2739823" y="7507512"/>
              <a:ext cx="3325998" cy="914401"/>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48"/>
                  </a:lnTo>
                  <a:lnTo>
                    <a:pt x="7995" y="1848"/>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grpSp>
      <p:sp>
        <p:nvSpPr>
          <p:cNvPr id="79" name="Freeform 21">
            <a:extLst>
              <a:ext uri="{FF2B5EF4-FFF2-40B4-BE49-F238E27FC236}">
                <a16:creationId xmlns:a16="http://schemas.microsoft.com/office/drawing/2014/main" id="{9D12B779-FB95-5849-81DE-4165D8BA709A}"/>
              </a:ext>
            </a:extLst>
          </p:cNvPr>
          <p:cNvSpPr>
            <a:spLocks noChangeAspect="1" noEditPoints="1"/>
          </p:cNvSpPr>
          <p:nvPr/>
        </p:nvSpPr>
        <p:spPr bwMode="auto">
          <a:xfrm>
            <a:off x="3704394" y="1783221"/>
            <a:ext cx="308460" cy="249980"/>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80" name="Rectangle 79">
            <a:extLst>
              <a:ext uri="{FF2B5EF4-FFF2-40B4-BE49-F238E27FC236}">
                <a16:creationId xmlns:a16="http://schemas.microsoft.com/office/drawing/2014/main" id="{EFE8954D-91BA-8742-B279-F6A243225B85}"/>
              </a:ext>
            </a:extLst>
          </p:cNvPr>
          <p:cNvSpPr/>
          <p:nvPr/>
        </p:nvSpPr>
        <p:spPr>
          <a:xfrm>
            <a:off x="2906632" y="1046216"/>
            <a:ext cx="1357381" cy="261610"/>
          </a:xfrm>
          <a:prstGeom prst="rect">
            <a:avLst/>
          </a:prstGeom>
        </p:spPr>
        <p:txBody>
          <a:bodyPr wrap="square">
            <a:spAutoFit/>
          </a:bodyPr>
          <a:lstStyle/>
          <a:p>
            <a:pPr algn="ctr"/>
            <a:r>
              <a:rPr lang="en-US" sz="1100" err="1">
                <a:solidFill>
                  <a:schemeClr val="tx2"/>
                </a:solidFill>
              </a:rPr>
              <a:t>ToR</a:t>
            </a:r>
            <a:r>
              <a:rPr lang="en-US" sz="1100">
                <a:solidFill>
                  <a:schemeClr val="tx2"/>
                </a:solidFill>
              </a:rPr>
              <a:t> Switch Pair</a:t>
            </a:r>
          </a:p>
        </p:txBody>
      </p:sp>
      <p:sp>
        <p:nvSpPr>
          <p:cNvPr id="81" name="Rectangle 80">
            <a:extLst>
              <a:ext uri="{FF2B5EF4-FFF2-40B4-BE49-F238E27FC236}">
                <a16:creationId xmlns:a16="http://schemas.microsoft.com/office/drawing/2014/main" id="{7C3FFF00-8226-574C-891F-C4CC69C1286B}"/>
              </a:ext>
            </a:extLst>
          </p:cNvPr>
          <p:cNvSpPr/>
          <p:nvPr/>
        </p:nvSpPr>
        <p:spPr>
          <a:xfrm>
            <a:off x="5167787" y="1772155"/>
            <a:ext cx="1301958" cy="369332"/>
          </a:xfrm>
          <a:prstGeom prst="rect">
            <a:avLst/>
          </a:prstGeom>
        </p:spPr>
        <p:txBody>
          <a:bodyPr wrap="none">
            <a:spAutoFit/>
          </a:bodyPr>
          <a:lstStyle/>
          <a:p>
            <a:pPr algn="ctr"/>
            <a:r>
              <a:rPr lang="en-US" b="1" dirty="0" err="1">
                <a:solidFill>
                  <a:srgbClr val="717074"/>
                </a:solidFill>
                <a:ea typeface="Gotham Rounded Book" charset="0"/>
                <a:cs typeface="Gotham Rounded Book" charset="0"/>
              </a:rPr>
              <a:t>ESXi</a:t>
            </a:r>
            <a:r>
              <a:rPr lang="en-US" b="1" dirty="0">
                <a:solidFill>
                  <a:srgbClr val="717074"/>
                </a:solidFill>
                <a:ea typeface="Gotham Rounded Book" charset="0"/>
                <a:cs typeface="Gotham Rounded Book" charset="0"/>
              </a:rPr>
              <a:t> Host</a:t>
            </a:r>
          </a:p>
        </p:txBody>
      </p:sp>
      <p:grpSp>
        <p:nvGrpSpPr>
          <p:cNvPr id="112" name="Group 111">
            <a:extLst>
              <a:ext uri="{FF2B5EF4-FFF2-40B4-BE49-F238E27FC236}">
                <a16:creationId xmlns:a16="http://schemas.microsoft.com/office/drawing/2014/main" id="{99B42307-78F9-4F46-84EA-8D31D05A4980}"/>
              </a:ext>
            </a:extLst>
          </p:cNvPr>
          <p:cNvGrpSpPr/>
          <p:nvPr/>
        </p:nvGrpSpPr>
        <p:grpSpPr>
          <a:xfrm>
            <a:off x="3838060" y="3531574"/>
            <a:ext cx="405401" cy="405401"/>
            <a:chOff x="2327275" y="1039813"/>
            <a:chExt cx="5540375" cy="5540375"/>
          </a:xfrm>
          <a:solidFill>
            <a:schemeClr val="tx1"/>
          </a:solidFill>
        </p:grpSpPr>
        <p:sp>
          <p:nvSpPr>
            <p:cNvPr id="113" name="Freeform 1">
              <a:extLst>
                <a:ext uri="{FF2B5EF4-FFF2-40B4-BE49-F238E27FC236}">
                  <a16:creationId xmlns:a16="http://schemas.microsoft.com/office/drawing/2014/main" id="{2F72A4AA-BC16-B440-9104-C915D01C0FD2}"/>
                </a:ext>
              </a:extLst>
            </p:cNvPr>
            <p:cNvSpPr>
              <a:spLocks noChangeArrowheads="1"/>
            </p:cNvSpPr>
            <p:nvPr/>
          </p:nvSpPr>
          <p:spPr bwMode="auto">
            <a:xfrm>
              <a:off x="3032125" y="3362325"/>
              <a:ext cx="696913" cy="904875"/>
            </a:xfrm>
            <a:custGeom>
              <a:avLst/>
              <a:gdLst>
                <a:gd name="T0" fmla="*/ 221 w 1934"/>
                <a:gd name="T1" fmla="*/ 2514 h 2515"/>
                <a:gd name="T2" fmla="*/ 309 w 1934"/>
                <a:gd name="T3" fmla="*/ 2496 h 2515"/>
                <a:gd name="T4" fmla="*/ 380 w 1934"/>
                <a:gd name="T5" fmla="*/ 2443 h 2515"/>
                <a:gd name="T6" fmla="*/ 424 w 1934"/>
                <a:gd name="T7" fmla="*/ 2381 h 2515"/>
                <a:gd name="T8" fmla="*/ 441 w 1934"/>
                <a:gd name="T9" fmla="*/ 2293 h 2515"/>
                <a:gd name="T10" fmla="*/ 935 w 1934"/>
                <a:gd name="T11" fmla="*/ 1693 h 2515"/>
                <a:gd name="T12" fmla="*/ 1041 w 1934"/>
                <a:gd name="T13" fmla="*/ 1684 h 2515"/>
                <a:gd name="T14" fmla="*/ 1235 w 1934"/>
                <a:gd name="T15" fmla="*/ 1658 h 2515"/>
                <a:gd name="T16" fmla="*/ 1412 w 1934"/>
                <a:gd name="T17" fmla="*/ 1605 h 2515"/>
                <a:gd name="T18" fmla="*/ 1571 w 1934"/>
                <a:gd name="T19" fmla="*/ 1525 h 2515"/>
                <a:gd name="T20" fmla="*/ 1703 w 1934"/>
                <a:gd name="T21" fmla="*/ 1419 h 2515"/>
                <a:gd name="T22" fmla="*/ 1818 w 1934"/>
                <a:gd name="T23" fmla="*/ 1287 h 2515"/>
                <a:gd name="T24" fmla="*/ 1889 w 1934"/>
                <a:gd name="T25" fmla="*/ 1129 h 2515"/>
                <a:gd name="T26" fmla="*/ 1933 w 1934"/>
                <a:gd name="T27" fmla="*/ 944 h 2515"/>
                <a:gd name="T28" fmla="*/ 1933 w 1934"/>
                <a:gd name="T29" fmla="*/ 829 h 2515"/>
                <a:gd name="T30" fmla="*/ 1933 w 1934"/>
                <a:gd name="T31" fmla="*/ 741 h 2515"/>
                <a:gd name="T32" fmla="*/ 1897 w 1934"/>
                <a:gd name="T33" fmla="*/ 565 h 2515"/>
                <a:gd name="T34" fmla="*/ 1836 w 1934"/>
                <a:gd name="T35" fmla="*/ 414 h 2515"/>
                <a:gd name="T36" fmla="*/ 1738 w 1934"/>
                <a:gd name="T37" fmla="*/ 282 h 2515"/>
                <a:gd name="T38" fmla="*/ 1615 w 1934"/>
                <a:gd name="T39" fmla="*/ 176 h 2515"/>
                <a:gd name="T40" fmla="*/ 1465 w 1934"/>
                <a:gd name="T41" fmla="*/ 88 h 2515"/>
                <a:gd name="T42" fmla="*/ 1288 w 1934"/>
                <a:gd name="T43" fmla="*/ 26 h 2515"/>
                <a:gd name="T44" fmla="*/ 1094 w 1934"/>
                <a:gd name="T45" fmla="*/ 0 h 2515"/>
                <a:gd name="T46" fmla="*/ 221 w 1934"/>
                <a:gd name="T47" fmla="*/ 0 h 2515"/>
                <a:gd name="T48" fmla="*/ 177 w 1934"/>
                <a:gd name="T49" fmla="*/ 0 h 2515"/>
                <a:gd name="T50" fmla="*/ 97 w 1934"/>
                <a:gd name="T51" fmla="*/ 35 h 2515"/>
                <a:gd name="T52" fmla="*/ 35 w 1934"/>
                <a:gd name="T53" fmla="*/ 97 h 2515"/>
                <a:gd name="T54" fmla="*/ 9 w 1934"/>
                <a:gd name="T55" fmla="*/ 176 h 2515"/>
                <a:gd name="T56" fmla="*/ 0 w 1934"/>
                <a:gd name="T57" fmla="*/ 2293 h 2515"/>
                <a:gd name="T58" fmla="*/ 9 w 1934"/>
                <a:gd name="T59" fmla="*/ 2337 h 2515"/>
                <a:gd name="T60" fmla="*/ 35 w 1934"/>
                <a:gd name="T61" fmla="*/ 2417 h 2515"/>
                <a:gd name="T62" fmla="*/ 97 w 1934"/>
                <a:gd name="T63" fmla="*/ 2470 h 2515"/>
                <a:gd name="T64" fmla="*/ 177 w 1934"/>
                <a:gd name="T65" fmla="*/ 2505 h 2515"/>
                <a:gd name="T66" fmla="*/ 441 w 1934"/>
                <a:gd name="T67" fmla="*/ 397 h 2515"/>
                <a:gd name="T68" fmla="*/ 953 w 1934"/>
                <a:gd name="T69" fmla="*/ 397 h 2515"/>
                <a:gd name="T70" fmla="*/ 1174 w 1934"/>
                <a:gd name="T71" fmla="*/ 423 h 2515"/>
                <a:gd name="T72" fmla="*/ 1341 w 1934"/>
                <a:gd name="T73" fmla="*/ 512 h 2515"/>
                <a:gd name="T74" fmla="*/ 1430 w 1934"/>
                <a:gd name="T75" fmla="*/ 609 h 2515"/>
                <a:gd name="T76" fmla="*/ 1465 w 1934"/>
                <a:gd name="T77" fmla="*/ 688 h 2515"/>
                <a:gd name="T78" fmla="*/ 1491 w 1934"/>
                <a:gd name="T79" fmla="*/ 838 h 2515"/>
                <a:gd name="T80" fmla="*/ 1491 w 1934"/>
                <a:gd name="T81" fmla="*/ 847 h 2515"/>
                <a:gd name="T82" fmla="*/ 1456 w 1934"/>
                <a:gd name="T83" fmla="*/ 1032 h 2515"/>
                <a:gd name="T84" fmla="*/ 1341 w 1934"/>
                <a:gd name="T85" fmla="*/ 1173 h 2515"/>
                <a:gd name="T86" fmla="*/ 1174 w 1934"/>
                <a:gd name="T87" fmla="*/ 1261 h 2515"/>
                <a:gd name="T88" fmla="*/ 953 w 1934"/>
                <a:gd name="T89" fmla="*/ 1296 h 2515"/>
                <a:gd name="T90" fmla="*/ 441 w 1934"/>
                <a:gd name="T91" fmla="*/ 397 h 2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34" h="2515">
                  <a:moveTo>
                    <a:pt x="221" y="2514"/>
                  </a:moveTo>
                  <a:lnTo>
                    <a:pt x="221" y="2514"/>
                  </a:lnTo>
                  <a:lnTo>
                    <a:pt x="265" y="2505"/>
                  </a:lnTo>
                  <a:lnTo>
                    <a:pt x="309" y="2496"/>
                  </a:lnTo>
                  <a:lnTo>
                    <a:pt x="344" y="2470"/>
                  </a:lnTo>
                  <a:lnTo>
                    <a:pt x="380" y="2443"/>
                  </a:lnTo>
                  <a:lnTo>
                    <a:pt x="406" y="2417"/>
                  </a:lnTo>
                  <a:lnTo>
                    <a:pt x="424" y="2381"/>
                  </a:lnTo>
                  <a:lnTo>
                    <a:pt x="432" y="2337"/>
                  </a:lnTo>
                  <a:lnTo>
                    <a:pt x="441" y="2293"/>
                  </a:lnTo>
                  <a:lnTo>
                    <a:pt x="441" y="1693"/>
                  </a:lnTo>
                  <a:lnTo>
                    <a:pt x="935" y="1693"/>
                  </a:lnTo>
                  <a:lnTo>
                    <a:pt x="935" y="1693"/>
                  </a:lnTo>
                  <a:lnTo>
                    <a:pt x="1041" y="1684"/>
                  </a:lnTo>
                  <a:lnTo>
                    <a:pt x="1138" y="1675"/>
                  </a:lnTo>
                  <a:lnTo>
                    <a:pt x="1235" y="1658"/>
                  </a:lnTo>
                  <a:lnTo>
                    <a:pt x="1324" y="1631"/>
                  </a:lnTo>
                  <a:lnTo>
                    <a:pt x="1412" y="1605"/>
                  </a:lnTo>
                  <a:lnTo>
                    <a:pt x="1491" y="1570"/>
                  </a:lnTo>
                  <a:lnTo>
                    <a:pt x="1571" y="1525"/>
                  </a:lnTo>
                  <a:lnTo>
                    <a:pt x="1641" y="1472"/>
                  </a:lnTo>
                  <a:lnTo>
                    <a:pt x="1703" y="1419"/>
                  </a:lnTo>
                  <a:lnTo>
                    <a:pt x="1765" y="1349"/>
                  </a:lnTo>
                  <a:lnTo>
                    <a:pt x="1818" y="1287"/>
                  </a:lnTo>
                  <a:lnTo>
                    <a:pt x="1853" y="1209"/>
                  </a:lnTo>
                  <a:lnTo>
                    <a:pt x="1889" y="1129"/>
                  </a:lnTo>
                  <a:lnTo>
                    <a:pt x="1915" y="1032"/>
                  </a:lnTo>
                  <a:lnTo>
                    <a:pt x="1933" y="944"/>
                  </a:lnTo>
                  <a:lnTo>
                    <a:pt x="1933" y="838"/>
                  </a:lnTo>
                  <a:lnTo>
                    <a:pt x="1933" y="829"/>
                  </a:lnTo>
                  <a:lnTo>
                    <a:pt x="1933" y="829"/>
                  </a:lnTo>
                  <a:lnTo>
                    <a:pt x="1933" y="741"/>
                  </a:lnTo>
                  <a:lnTo>
                    <a:pt x="1915" y="653"/>
                  </a:lnTo>
                  <a:lnTo>
                    <a:pt x="1897" y="565"/>
                  </a:lnTo>
                  <a:lnTo>
                    <a:pt x="1871" y="485"/>
                  </a:lnTo>
                  <a:lnTo>
                    <a:pt x="1836" y="414"/>
                  </a:lnTo>
                  <a:lnTo>
                    <a:pt x="1791" y="344"/>
                  </a:lnTo>
                  <a:lnTo>
                    <a:pt x="1738" y="282"/>
                  </a:lnTo>
                  <a:lnTo>
                    <a:pt x="1677" y="229"/>
                  </a:lnTo>
                  <a:lnTo>
                    <a:pt x="1615" y="176"/>
                  </a:lnTo>
                  <a:lnTo>
                    <a:pt x="1544" y="132"/>
                  </a:lnTo>
                  <a:lnTo>
                    <a:pt x="1465" y="88"/>
                  </a:lnTo>
                  <a:lnTo>
                    <a:pt x="1386" y="53"/>
                  </a:lnTo>
                  <a:lnTo>
                    <a:pt x="1288" y="26"/>
                  </a:lnTo>
                  <a:lnTo>
                    <a:pt x="1191" y="9"/>
                  </a:lnTo>
                  <a:lnTo>
                    <a:pt x="1094" y="0"/>
                  </a:lnTo>
                  <a:lnTo>
                    <a:pt x="988" y="0"/>
                  </a:lnTo>
                  <a:lnTo>
                    <a:pt x="221" y="0"/>
                  </a:lnTo>
                  <a:lnTo>
                    <a:pt x="221" y="0"/>
                  </a:lnTo>
                  <a:lnTo>
                    <a:pt x="177" y="0"/>
                  </a:lnTo>
                  <a:lnTo>
                    <a:pt x="132" y="17"/>
                  </a:lnTo>
                  <a:lnTo>
                    <a:pt x="97" y="35"/>
                  </a:lnTo>
                  <a:lnTo>
                    <a:pt x="62" y="62"/>
                  </a:lnTo>
                  <a:lnTo>
                    <a:pt x="35" y="97"/>
                  </a:lnTo>
                  <a:lnTo>
                    <a:pt x="18" y="132"/>
                  </a:lnTo>
                  <a:lnTo>
                    <a:pt x="9" y="176"/>
                  </a:lnTo>
                  <a:lnTo>
                    <a:pt x="0" y="220"/>
                  </a:lnTo>
                  <a:lnTo>
                    <a:pt x="0" y="2293"/>
                  </a:lnTo>
                  <a:lnTo>
                    <a:pt x="0" y="2293"/>
                  </a:lnTo>
                  <a:lnTo>
                    <a:pt x="9" y="2337"/>
                  </a:lnTo>
                  <a:lnTo>
                    <a:pt x="18" y="2381"/>
                  </a:lnTo>
                  <a:lnTo>
                    <a:pt x="35" y="2417"/>
                  </a:lnTo>
                  <a:lnTo>
                    <a:pt x="62" y="2443"/>
                  </a:lnTo>
                  <a:lnTo>
                    <a:pt x="97" y="2470"/>
                  </a:lnTo>
                  <a:lnTo>
                    <a:pt x="132" y="2496"/>
                  </a:lnTo>
                  <a:lnTo>
                    <a:pt x="177" y="2505"/>
                  </a:lnTo>
                  <a:lnTo>
                    <a:pt x="221" y="2514"/>
                  </a:lnTo>
                  <a:close/>
                  <a:moveTo>
                    <a:pt x="441" y="397"/>
                  </a:moveTo>
                  <a:lnTo>
                    <a:pt x="953" y="397"/>
                  </a:lnTo>
                  <a:lnTo>
                    <a:pt x="953" y="397"/>
                  </a:lnTo>
                  <a:lnTo>
                    <a:pt x="1068" y="406"/>
                  </a:lnTo>
                  <a:lnTo>
                    <a:pt x="1174" y="423"/>
                  </a:lnTo>
                  <a:lnTo>
                    <a:pt x="1262" y="459"/>
                  </a:lnTo>
                  <a:lnTo>
                    <a:pt x="1341" y="512"/>
                  </a:lnTo>
                  <a:lnTo>
                    <a:pt x="1403" y="573"/>
                  </a:lnTo>
                  <a:lnTo>
                    <a:pt x="1430" y="609"/>
                  </a:lnTo>
                  <a:lnTo>
                    <a:pt x="1456" y="653"/>
                  </a:lnTo>
                  <a:lnTo>
                    <a:pt x="1465" y="688"/>
                  </a:lnTo>
                  <a:lnTo>
                    <a:pt x="1483" y="741"/>
                  </a:lnTo>
                  <a:lnTo>
                    <a:pt x="1491" y="838"/>
                  </a:lnTo>
                  <a:lnTo>
                    <a:pt x="1491" y="847"/>
                  </a:lnTo>
                  <a:lnTo>
                    <a:pt x="1491" y="847"/>
                  </a:lnTo>
                  <a:lnTo>
                    <a:pt x="1483" y="944"/>
                  </a:lnTo>
                  <a:lnTo>
                    <a:pt x="1456" y="1032"/>
                  </a:lnTo>
                  <a:lnTo>
                    <a:pt x="1403" y="1103"/>
                  </a:lnTo>
                  <a:lnTo>
                    <a:pt x="1341" y="1173"/>
                  </a:lnTo>
                  <a:lnTo>
                    <a:pt x="1271" y="1226"/>
                  </a:lnTo>
                  <a:lnTo>
                    <a:pt x="1174" y="1261"/>
                  </a:lnTo>
                  <a:lnTo>
                    <a:pt x="1068" y="1287"/>
                  </a:lnTo>
                  <a:lnTo>
                    <a:pt x="953" y="1296"/>
                  </a:lnTo>
                  <a:lnTo>
                    <a:pt x="441" y="1296"/>
                  </a:lnTo>
                  <a:lnTo>
                    <a:pt x="441" y="39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14" name="Freeform 2">
              <a:extLst>
                <a:ext uri="{FF2B5EF4-FFF2-40B4-BE49-F238E27FC236}">
                  <a16:creationId xmlns:a16="http://schemas.microsoft.com/office/drawing/2014/main" id="{1BC13722-2C41-B54F-B7DF-4CDE45279333}"/>
                </a:ext>
              </a:extLst>
            </p:cNvPr>
            <p:cNvSpPr>
              <a:spLocks noChangeArrowheads="1"/>
            </p:cNvSpPr>
            <p:nvPr/>
          </p:nvSpPr>
          <p:spPr bwMode="auto">
            <a:xfrm>
              <a:off x="6459538" y="3355975"/>
              <a:ext cx="838200" cy="917575"/>
            </a:xfrm>
            <a:custGeom>
              <a:avLst/>
              <a:gdLst>
                <a:gd name="T0" fmla="*/ 2109 w 2330"/>
                <a:gd name="T1" fmla="*/ 0 h 2550"/>
                <a:gd name="T2" fmla="*/ 2109 w 2330"/>
                <a:gd name="T3" fmla="*/ 0 h 2550"/>
                <a:gd name="T4" fmla="*/ 2073 w 2330"/>
                <a:gd name="T5" fmla="*/ 0 h 2550"/>
                <a:gd name="T6" fmla="*/ 2038 w 2330"/>
                <a:gd name="T7" fmla="*/ 9 h 2550"/>
                <a:gd name="T8" fmla="*/ 2012 w 2330"/>
                <a:gd name="T9" fmla="*/ 18 h 2550"/>
                <a:gd name="T10" fmla="*/ 1976 w 2330"/>
                <a:gd name="T11" fmla="*/ 35 h 2550"/>
                <a:gd name="T12" fmla="*/ 1932 w 2330"/>
                <a:gd name="T13" fmla="*/ 88 h 2550"/>
                <a:gd name="T14" fmla="*/ 1906 w 2330"/>
                <a:gd name="T15" fmla="*/ 141 h 2550"/>
                <a:gd name="T16" fmla="*/ 1173 w 2330"/>
                <a:gd name="T17" fmla="*/ 1958 h 2550"/>
                <a:gd name="T18" fmla="*/ 450 w 2330"/>
                <a:gd name="T19" fmla="*/ 150 h 2550"/>
                <a:gd name="T20" fmla="*/ 450 w 2330"/>
                <a:gd name="T21" fmla="*/ 150 h 2550"/>
                <a:gd name="T22" fmla="*/ 414 w 2330"/>
                <a:gd name="T23" fmla="*/ 88 h 2550"/>
                <a:gd name="T24" fmla="*/ 397 w 2330"/>
                <a:gd name="T25" fmla="*/ 62 h 2550"/>
                <a:gd name="T26" fmla="*/ 370 w 2330"/>
                <a:gd name="T27" fmla="*/ 44 h 2550"/>
                <a:gd name="T28" fmla="*/ 335 w 2330"/>
                <a:gd name="T29" fmla="*/ 18 h 2550"/>
                <a:gd name="T30" fmla="*/ 300 w 2330"/>
                <a:gd name="T31" fmla="*/ 9 h 2550"/>
                <a:gd name="T32" fmla="*/ 264 w 2330"/>
                <a:gd name="T33" fmla="*/ 0 h 2550"/>
                <a:gd name="T34" fmla="*/ 229 w 2330"/>
                <a:gd name="T35" fmla="*/ 0 h 2550"/>
                <a:gd name="T36" fmla="*/ 229 w 2330"/>
                <a:gd name="T37" fmla="*/ 0 h 2550"/>
                <a:gd name="T38" fmla="*/ 176 w 2330"/>
                <a:gd name="T39" fmla="*/ 0 h 2550"/>
                <a:gd name="T40" fmla="*/ 141 w 2330"/>
                <a:gd name="T41" fmla="*/ 18 h 2550"/>
                <a:gd name="T42" fmla="*/ 97 w 2330"/>
                <a:gd name="T43" fmla="*/ 35 h 2550"/>
                <a:gd name="T44" fmla="*/ 70 w 2330"/>
                <a:gd name="T45" fmla="*/ 62 h 2550"/>
                <a:gd name="T46" fmla="*/ 44 w 2330"/>
                <a:gd name="T47" fmla="*/ 88 h 2550"/>
                <a:gd name="T48" fmla="*/ 17 w 2330"/>
                <a:gd name="T49" fmla="*/ 124 h 2550"/>
                <a:gd name="T50" fmla="*/ 9 w 2330"/>
                <a:gd name="T51" fmla="*/ 168 h 2550"/>
                <a:gd name="T52" fmla="*/ 0 w 2330"/>
                <a:gd name="T53" fmla="*/ 212 h 2550"/>
                <a:gd name="T54" fmla="*/ 0 w 2330"/>
                <a:gd name="T55" fmla="*/ 212 h 2550"/>
                <a:gd name="T56" fmla="*/ 9 w 2330"/>
                <a:gd name="T57" fmla="*/ 265 h 2550"/>
                <a:gd name="T58" fmla="*/ 26 w 2330"/>
                <a:gd name="T59" fmla="*/ 318 h 2550"/>
                <a:gd name="T60" fmla="*/ 900 w 2330"/>
                <a:gd name="T61" fmla="*/ 2364 h 2550"/>
                <a:gd name="T62" fmla="*/ 900 w 2330"/>
                <a:gd name="T63" fmla="*/ 2364 h 2550"/>
                <a:gd name="T64" fmla="*/ 944 w 2330"/>
                <a:gd name="T65" fmla="*/ 2443 h 2550"/>
                <a:gd name="T66" fmla="*/ 970 w 2330"/>
                <a:gd name="T67" fmla="*/ 2470 h 2550"/>
                <a:gd name="T68" fmla="*/ 997 w 2330"/>
                <a:gd name="T69" fmla="*/ 2496 h 2550"/>
                <a:gd name="T70" fmla="*/ 1032 w 2330"/>
                <a:gd name="T71" fmla="*/ 2523 h 2550"/>
                <a:gd name="T72" fmla="*/ 1067 w 2330"/>
                <a:gd name="T73" fmla="*/ 2532 h 2550"/>
                <a:gd name="T74" fmla="*/ 1112 w 2330"/>
                <a:gd name="T75" fmla="*/ 2541 h 2550"/>
                <a:gd name="T76" fmla="*/ 1156 w 2330"/>
                <a:gd name="T77" fmla="*/ 2549 h 2550"/>
                <a:gd name="T78" fmla="*/ 1173 w 2330"/>
                <a:gd name="T79" fmla="*/ 2549 h 2550"/>
                <a:gd name="T80" fmla="*/ 1173 w 2330"/>
                <a:gd name="T81" fmla="*/ 2549 h 2550"/>
                <a:gd name="T82" fmla="*/ 1226 w 2330"/>
                <a:gd name="T83" fmla="*/ 2541 h 2550"/>
                <a:gd name="T84" fmla="*/ 1262 w 2330"/>
                <a:gd name="T85" fmla="*/ 2532 h 2550"/>
                <a:gd name="T86" fmla="*/ 1297 w 2330"/>
                <a:gd name="T87" fmla="*/ 2523 h 2550"/>
                <a:gd name="T88" fmla="*/ 1332 w 2330"/>
                <a:gd name="T89" fmla="*/ 2496 h 2550"/>
                <a:gd name="T90" fmla="*/ 1368 w 2330"/>
                <a:gd name="T91" fmla="*/ 2470 h 2550"/>
                <a:gd name="T92" fmla="*/ 1385 w 2330"/>
                <a:gd name="T93" fmla="*/ 2443 h 2550"/>
                <a:gd name="T94" fmla="*/ 1429 w 2330"/>
                <a:gd name="T95" fmla="*/ 2364 h 2550"/>
                <a:gd name="T96" fmla="*/ 2312 w 2330"/>
                <a:gd name="T97" fmla="*/ 300 h 2550"/>
                <a:gd name="T98" fmla="*/ 2312 w 2330"/>
                <a:gd name="T99" fmla="*/ 300 h 2550"/>
                <a:gd name="T100" fmla="*/ 2321 w 2330"/>
                <a:gd name="T101" fmla="*/ 256 h 2550"/>
                <a:gd name="T102" fmla="*/ 2329 w 2330"/>
                <a:gd name="T103" fmla="*/ 203 h 2550"/>
                <a:gd name="T104" fmla="*/ 2329 w 2330"/>
                <a:gd name="T105" fmla="*/ 203 h 2550"/>
                <a:gd name="T106" fmla="*/ 2329 w 2330"/>
                <a:gd name="T107" fmla="*/ 168 h 2550"/>
                <a:gd name="T108" fmla="*/ 2312 w 2330"/>
                <a:gd name="T109" fmla="*/ 124 h 2550"/>
                <a:gd name="T110" fmla="*/ 2294 w 2330"/>
                <a:gd name="T111" fmla="*/ 88 h 2550"/>
                <a:gd name="T112" fmla="*/ 2268 w 2330"/>
                <a:gd name="T113" fmla="*/ 62 h 2550"/>
                <a:gd name="T114" fmla="*/ 2232 w 2330"/>
                <a:gd name="T115" fmla="*/ 35 h 2550"/>
                <a:gd name="T116" fmla="*/ 2197 w 2330"/>
                <a:gd name="T117" fmla="*/ 9 h 2550"/>
                <a:gd name="T118" fmla="*/ 2153 w 2330"/>
                <a:gd name="T119" fmla="*/ 0 h 2550"/>
                <a:gd name="T120" fmla="*/ 2109 w 2330"/>
                <a:gd name="T121" fmla="*/ 0 h 2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330" h="2550">
                  <a:moveTo>
                    <a:pt x="2109" y="0"/>
                  </a:moveTo>
                  <a:lnTo>
                    <a:pt x="2109" y="0"/>
                  </a:lnTo>
                  <a:lnTo>
                    <a:pt x="2073" y="0"/>
                  </a:lnTo>
                  <a:lnTo>
                    <a:pt x="2038" y="9"/>
                  </a:lnTo>
                  <a:lnTo>
                    <a:pt x="2012" y="18"/>
                  </a:lnTo>
                  <a:lnTo>
                    <a:pt x="1976" y="35"/>
                  </a:lnTo>
                  <a:lnTo>
                    <a:pt x="1932" y="88"/>
                  </a:lnTo>
                  <a:lnTo>
                    <a:pt x="1906" y="141"/>
                  </a:lnTo>
                  <a:lnTo>
                    <a:pt x="1173" y="1958"/>
                  </a:lnTo>
                  <a:lnTo>
                    <a:pt x="450" y="150"/>
                  </a:lnTo>
                  <a:lnTo>
                    <a:pt x="450" y="150"/>
                  </a:lnTo>
                  <a:lnTo>
                    <a:pt x="414" y="88"/>
                  </a:lnTo>
                  <a:lnTo>
                    <a:pt x="397" y="62"/>
                  </a:lnTo>
                  <a:lnTo>
                    <a:pt x="370" y="44"/>
                  </a:lnTo>
                  <a:lnTo>
                    <a:pt x="335" y="18"/>
                  </a:lnTo>
                  <a:lnTo>
                    <a:pt x="300" y="9"/>
                  </a:lnTo>
                  <a:lnTo>
                    <a:pt x="264" y="0"/>
                  </a:lnTo>
                  <a:lnTo>
                    <a:pt x="229" y="0"/>
                  </a:lnTo>
                  <a:lnTo>
                    <a:pt x="229" y="0"/>
                  </a:lnTo>
                  <a:lnTo>
                    <a:pt x="176" y="0"/>
                  </a:lnTo>
                  <a:lnTo>
                    <a:pt x="141" y="18"/>
                  </a:lnTo>
                  <a:lnTo>
                    <a:pt x="97" y="35"/>
                  </a:lnTo>
                  <a:lnTo>
                    <a:pt x="70" y="62"/>
                  </a:lnTo>
                  <a:lnTo>
                    <a:pt x="44" y="88"/>
                  </a:lnTo>
                  <a:lnTo>
                    <a:pt x="17" y="124"/>
                  </a:lnTo>
                  <a:lnTo>
                    <a:pt x="9" y="168"/>
                  </a:lnTo>
                  <a:lnTo>
                    <a:pt x="0" y="212"/>
                  </a:lnTo>
                  <a:lnTo>
                    <a:pt x="0" y="212"/>
                  </a:lnTo>
                  <a:lnTo>
                    <a:pt x="9" y="265"/>
                  </a:lnTo>
                  <a:lnTo>
                    <a:pt x="26" y="318"/>
                  </a:lnTo>
                  <a:lnTo>
                    <a:pt x="900" y="2364"/>
                  </a:lnTo>
                  <a:lnTo>
                    <a:pt x="900" y="2364"/>
                  </a:lnTo>
                  <a:lnTo>
                    <a:pt x="944" y="2443"/>
                  </a:lnTo>
                  <a:lnTo>
                    <a:pt x="970" y="2470"/>
                  </a:lnTo>
                  <a:lnTo>
                    <a:pt x="997" y="2496"/>
                  </a:lnTo>
                  <a:lnTo>
                    <a:pt x="1032" y="2523"/>
                  </a:lnTo>
                  <a:lnTo>
                    <a:pt x="1067" y="2532"/>
                  </a:lnTo>
                  <a:lnTo>
                    <a:pt x="1112" y="2541"/>
                  </a:lnTo>
                  <a:lnTo>
                    <a:pt x="1156" y="2549"/>
                  </a:lnTo>
                  <a:lnTo>
                    <a:pt x="1173" y="2549"/>
                  </a:lnTo>
                  <a:lnTo>
                    <a:pt x="1173" y="2549"/>
                  </a:lnTo>
                  <a:lnTo>
                    <a:pt x="1226" y="2541"/>
                  </a:lnTo>
                  <a:lnTo>
                    <a:pt x="1262" y="2532"/>
                  </a:lnTo>
                  <a:lnTo>
                    <a:pt x="1297" y="2523"/>
                  </a:lnTo>
                  <a:lnTo>
                    <a:pt x="1332" y="2496"/>
                  </a:lnTo>
                  <a:lnTo>
                    <a:pt x="1368" y="2470"/>
                  </a:lnTo>
                  <a:lnTo>
                    <a:pt x="1385" y="2443"/>
                  </a:lnTo>
                  <a:lnTo>
                    <a:pt x="1429" y="2364"/>
                  </a:lnTo>
                  <a:lnTo>
                    <a:pt x="2312" y="300"/>
                  </a:lnTo>
                  <a:lnTo>
                    <a:pt x="2312" y="300"/>
                  </a:lnTo>
                  <a:lnTo>
                    <a:pt x="2321" y="256"/>
                  </a:lnTo>
                  <a:lnTo>
                    <a:pt x="2329" y="203"/>
                  </a:lnTo>
                  <a:lnTo>
                    <a:pt x="2329" y="203"/>
                  </a:lnTo>
                  <a:lnTo>
                    <a:pt x="2329" y="168"/>
                  </a:lnTo>
                  <a:lnTo>
                    <a:pt x="2312" y="124"/>
                  </a:lnTo>
                  <a:lnTo>
                    <a:pt x="2294" y="88"/>
                  </a:lnTo>
                  <a:lnTo>
                    <a:pt x="2268" y="62"/>
                  </a:lnTo>
                  <a:lnTo>
                    <a:pt x="2232" y="35"/>
                  </a:lnTo>
                  <a:lnTo>
                    <a:pt x="2197" y="9"/>
                  </a:lnTo>
                  <a:lnTo>
                    <a:pt x="2153" y="0"/>
                  </a:lnTo>
                  <a:lnTo>
                    <a:pt x="210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15" name="Freeform 3">
              <a:extLst>
                <a:ext uri="{FF2B5EF4-FFF2-40B4-BE49-F238E27FC236}">
                  <a16:creationId xmlns:a16="http://schemas.microsoft.com/office/drawing/2014/main" id="{91B0EC0A-BCDB-8842-9D79-5E34328F6B38}"/>
                </a:ext>
              </a:extLst>
            </p:cNvPr>
            <p:cNvSpPr>
              <a:spLocks noChangeArrowheads="1"/>
            </p:cNvSpPr>
            <p:nvPr/>
          </p:nvSpPr>
          <p:spPr bwMode="auto">
            <a:xfrm>
              <a:off x="2327275" y="1039813"/>
              <a:ext cx="5540375" cy="5540375"/>
            </a:xfrm>
            <a:custGeom>
              <a:avLst/>
              <a:gdLst>
                <a:gd name="T0" fmla="*/ 0 w 15390"/>
                <a:gd name="T1" fmla="*/ 0 h 15390"/>
                <a:gd name="T2" fmla="*/ 0 w 15390"/>
                <a:gd name="T3" fmla="*/ 15389 h 15390"/>
                <a:gd name="T4" fmla="*/ 15389 w 15390"/>
                <a:gd name="T5" fmla="*/ 15389 h 15390"/>
                <a:gd name="T6" fmla="*/ 15389 w 15390"/>
                <a:gd name="T7" fmla="*/ 0 h 15390"/>
                <a:gd name="T8" fmla="*/ 0 w 15390"/>
                <a:gd name="T9" fmla="*/ 0 h 15390"/>
                <a:gd name="T10" fmla="*/ 14754 w 15390"/>
                <a:gd name="T11" fmla="*/ 14754 h 15390"/>
                <a:gd name="T12" fmla="*/ 635 w 15390"/>
                <a:gd name="T13" fmla="*/ 14754 h 15390"/>
                <a:gd name="T14" fmla="*/ 635 w 15390"/>
                <a:gd name="T15" fmla="*/ 635 h 15390"/>
                <a:gd name="T16" fmla="*/ 14754 w 15390"/>
                <a:gd name="T17" fmla="*/ 635 h 15390"/>
                <a:gd name="T18" fmla="*/ 14754 w 15390"/>
                <a:gd name="T19" fmla="*/ 14754 h 15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90" h="15390">
                  <a:moveTo>
                    <a:pt x="0" y="0"/>
                  </a:moveTo>
                  <a:lnTo>
                    <a:pt x="0" y="15389"/>
                  </a:lnTo>
                  <a:lnTo>
                    <a:pt x="15389" y="15389"/>
                  </a:lnTo>
                  <a:lnTo>
                    <a:pt x="15389" y="0"/>
                  </a:lnTo>
                  <a:lnTo>
                    <a:pt x="0" y="0"/>
                  </a:lnTo>
                  <a:close/>
                  <a:moveTo>
                    <a:pt x="14754" y="14754"/>
                  </a:moveTo>
                  <a:lnTo>
                    <a:pt x="635" y="14754"/>
                  </a:lnTo>
                  <a:lnTo>
                    <a:pt x="635" y="635"/>
                  </a:lnTo>
                  <a:lnTo>
                    <a:pt x="14754" y="635"/>
                  </a:lnTo>
                  <a:lnTo>
                    <a:pt x="14754" y="1475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16" name="Freeform 4">
              <a:extLst>
                <a:ext uri="{FF2B5EF4-FFF2-40B4-BE49-F238E27FC236}">
                  <a16:creationId xmlns:a16="http://schemas.microsoft.com/office/drawing/2014/main" id="{9E139557-3BA6-8D45-A224-AFD4B63D573D}"/>
                </a:ext>
              </a:extLst>
            </p:cNvPr>
            <p:cNvSpPr>
              <a:spLocks noChangeArrowheads="1"/>
            </p:cNvSpPr>
            <p:nvPr/>
          </p:nvSpPr>
          <p:spPr bwMode="auto">
            <a:xfrm>
              <a:off x="6707188" y="1582738"/>
              <a:ext cx="650875" cy="654050"/>
            </a:xfrm>
            <a:custGeom>
              <a:avLst/>
              <a:gdLst>
                <a:gd name="T0" fmla="*/ 1809 w 1810"/>
                <a:gd name="T1" fmla="*/ 450 h 1819"/>
                <a:gd name="T2" fmla="*/ 1350 w 1810"/>
                <a:gd name="T3" fmla="*/ 0 h 1819"/>
                <a:gd name="T4" fmla="*/ 0 w 1810"/>
                <a:gd name="T5" fmla="*/ 1368 h 1819"/>
                <a:gd name="T6" fmla="*/ 450 w 1810"/>
                <a:gd name="T7" fmla="*/ 1818 h 1819"/>
                <a:gd name="T8" fmla="*/ 1809 w 1810"/>
                <a:gd name="T9" fmla="*/ 450 h 1819"/>
              </a:gdLst>
              <a:ahLst/>
              <a:cxnLst>
                <a:cxn ang="0">
                  <a:pos x="T0" y="T1"/>
                </a:cxn>
                <a:cxn ang="0">
                  <a:pos x="T2" y="T3"/>
                </a:cxn>
                <a:cxn ang="0">
                  <a:pos x="T4" y="T5"/>
                </a:cxn>
                <a:cxn ang="0">
                  <a:pos x="T6" y="T7"/>
                </a:cxn>
                <a:cxn ang="0">
                  <a:pos x="T8" y="T9"/>
                </a:cxn>
              </a:cxnLst>
              <a:rect l="0" t="0" r="r" b="b"/>
              <a:pathLst>
                <a:path w="1810" h="1819">
                  <a:moveTo>
                    <a:pt x="1809" y="450"/>
                  </a:moveTo>
                  <a:lnTo>
                    <a:pt x="1350" y="0"/>
                  </a:lnTo>
                  <a:lnTo>
                    <a:pt x="0" y="1368"/>
                  </a:lnTo>
                  <a:lnTo>
                    <a:pt x="450" y="1818"/>
                  </a:lnTo>
                  <a:lnTo>
                    <a:pt x="1809" y="45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17" name="Freeform 5">
              <a:extLst>
                <a:ext uri="{FF2B5EF4-FFF2-40B4-BE49-F238E27FC236}">
                  <a16:creationId xmlns:a16="http://schemas.microsoft.com/office/drawing/2014/main" id="{9D3F11F3-EDDF-C24B-96C9-1064C0191647}"/>
                </a:ext>
              </a:extLst>
            </p:cNvPr>
            <p:cNvSpPr>
              <a:spLocks noChangeArrowheads="1"/>
            </p:cNvSpPr>
            <p:nvPr/>
          </p:nvSpPr>
          <p:spPr bwMode="auto">
            <a:xfrm>
              <a:off x="6056313" y="2236788"/>
              <a:ext cx="650875" cy="658812"/>
            </a:xfrm>
            <a:custGeom>
              <a:avLst/>
              <a:gdLst>
                <a:gd name="T0" fmla="*/ 1809 w 1810"/>
                <a:gd name="T1" fmla="*/ 459 h 1828"/>
                <a:gd name="T2" fmla="*/ 1359 w 1810"/>
                <a:gd name="T3" fmla="*/ 0 h 1828"/>
                <a:gd name="T4" fmla="*/ 0 w 1810"/>
                <a:gd name="T5" fmla="*/ 1368 h 1828"/>
                <a:gd name="T6" fmla="*/ 459 w 1810"/>
                <a:gd name="T7" fmla="*/ 1827 h 1828"/>
                <a:gd name="T8" fmla="*/ 1809 w 1810"/>
                <a:gd name="T9" fmla="*/ 459 h 1828"/>
              </a:gdLst>
              <a:ahLst/>
              <a:cxnLst>
                <a:cxn ang="0">
                  <a:pos x="T0" y="T1"/>
                </a:cxn>
                <a:cxn ang="0">
                  <a:pos x="T2" y="T3"/>
                </a:cxn>
                <a:cxn ang="0">
                  <a:pos x="T4" y="T5"/>
                </a:cxn>
                <a:cxn ang="0">
                  <a:pos x="T6" y="T7"/>
                </a:cxn>
                <a:cxn ang="0">
                  <a:pos x="T8" y="T9"/>
                </a:cxn>
              </a:cxnLst>
              <a:rect l="0" t="0" r="r" b="b"/>
              <a:pathLst>
                <a:path w="1810" h="1828">
                  <a:moveTo>
                    <a:pt x="1809" y="459"/>
                  </a:moveTo>
                  <a:lnTo>
                    <a:pt x="1359" y="0"/>
                  </a:lnTo>
                  <a:lnTo>
                    <a:pt x="0" y="1368"/>
                  </a:lnTo>
                  <a:lnTo>
                    <a:pt x="459" y="1827"/>
                  </a:lnTo>
                  <a:lnTo>
                    <a:pt x="1809" y="45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18" name="Freeform 6">
              <a:extLst>
                <a:ext uri="{FF2B5EF4-FFF2-40B4-BE49-F238E27FC236}">
                  <a16:creationId xmlns:a16="http://schemas.microsoft.com/office/drawing/2014/main" id="{9ABFF529-BD63-F74A-B3F9-80369605D1DA}"/>
                </a:ext>
              </a:extLst>
            </p:cNvPr>
            <p:cNvSpPr>
              <a:spLocks noChangeArrowheads="1"/>
            </p:cNvSpPr>
            <p:nvPr/>
          </p:nvSpPr>
          <p:spPr bwMode="auto">
            <a:xfrm>
              <a:off x="3457575" y="4864100"/>
              <a:ext cx="650875" cy="657225"/>
            </a:xfrm>
            <a:custGeom>
              <a:avLst/>
              <a:gdLst>
                <a:gd name="T0" fmla="*/ 0 w 1810"/>
                <a:gd name="T1" fmla="*/ 1368 h 1827"/>
                <a:gd name="T2" fmla="*/ 458 w 1810"/>
                <a:gd name="T3" fmla="*/ 1826 h 1827"/>
                <a:gd name="T4" fmla="*/ 1809 w 1810"/>
                <a:gd name="T5" fmla="*/ 450 h 1827"/>
                <a:gd name="T6" fmla="*/ 1359 w 1810"/>
                <a:gd name="T7" fmla="*/ 0 h 1827"/>
                <a:gd name="T8" fmla="*/ 0 w 1810"/>
                <a:gd name="T9" fmla="*/ 1368 h 1827"/>
              </a:gdLst>
              <a:ahLst/>
              <a:cxnLst>
                <a:cxn ang="0">
                  <a:pos x="T0" y="T1"/>
                </a:cxn>
                <a:cxn ang="0">
                  <a:pos x="T2" y="T3"/>
                </a:cxn>
                <a:cxn ang="0">
                  <a:pos x="T4" y="T5"/>
                </a:cxn>
                <a:cxn ang="0">
                  <a:pos x="T6" y="T7"/>
                </a:cxn>
                <a:cxn ang="0">
                  <a:pos x="T8" y="T9"/>
                </a:cxn>
              </a:cxnLst>
              <a:rect l="0" t="0" r="r" b="b"/>
              <a:pathLst>
                <a:path w="1810" h="1827">
                  <a:moveTo>
                    <a:pt x="0" y="1368"/>
                  </a:moveTo>
                  <a:lnTo>
                    <a:pt x="458" y="1826"/>
                  </a:lnTo>
                  <a:lnTo>
                    <a:pt x="1809" y="450"/>
                  </a:lnTo>
                  <a:lnTo>
                    <a:pt x="1359" y="0"/>
                  </a:lnTo>
                  <a:lnTo>
                    <a:pt x="0" y="136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19" name="Freeform 7">
              <a:extLst>
                <a:ext uri="{FF2B5EF4-FFF2-40B4-BE49-F238E27FC236}">
                  <a16:creationId xmlns:a16="http://schemas.microsoft.com/office/drawing/2014/main" id="{3C517366-A93C-CA4C-B4F5-2CB7983F8867}"/>
                </a:ext>
              </a:extLst>
            </p:cNvPr>
            <p:cNvSpPr>
              <a:spLocks noChangeArrowheads="1"/>
            </p:cNvSpPr>
            <p:nvPr/>
          </p:nvSpPr>
          <p:spPr bwMode="auto">
            <a:xfrm>
              <a:off x="4110038" y="4210050"/>
              <a:ext cx="650875" cy="654050"/>
            </a:xfrm>
            <a:custGeom>
              <a:avLst/>
              <a:gdLst>
                <a:gd name="T0" fmla="*/ 0 w 1810"/>
                <a:gd name="T1" fmla="*/ 1368 h 1819"/>
                <a:gd name="T2" fmla="*/ 450 w 1810"/>
                <a:gd name="T3" fmla="*/ 1818 h 1819"/>
                <a:gd name="T4" fmla="*/ 1809 w 1810"/>
                <a:gd name="T5" fmla="*/ 450 h 1819"/>
                <a:gd name="T6" fmla="*/ 1350 w 1810"/>
                <a:gd name="T7" fmla="*/ 0 h 1819"/>
                <a:gd name="T8" fmla="*/ 0 w 1810"/>
                <a:gd name="T9" fmla="*/ 1368 h 1819"/>
              </a:gdLst>
              <a:ahLst/>
              <a:cxnLst>
                <a:cxn ang="0">
                  <a:pos x="T0" y="T1"/>
                </a:cxn>
                <a:cxn ang="0">
                  <a:pos x="T2" y="T3"/>
                </a:cxn>
                <a:cxn ang="0">
                  <a:pos x="T4" y="T5"/>
                </a:cxn>
                <a:cxn ang="0">
                  <a:pos x="T6" y="T7"/>
                </a:cxn>
                <a:cxn ang="0">
                  <a:pos x="T8" y="T9"/>
                </a:cxn>
              </a:cxnLst>
              <a:rect l="0" t="0" r="r" b="b"/>
              <a:pathLst>
                <a:path w="1810" h="1819">
                  <a:moveTo>
                    <a:pt x="0" y="1368"/>
                  </a:moveTo>
                  <a:lnTo>
                    <a:pt x="450" y="1818"/>
                  </a:lnTo>
                  <a:lnTo>
                    <a:pt x="1809" y="450"/>
                  </a:lnTo>
                  <a:lnTo>
                    <a:pt x="1350" y="0"/>
                  </a:lnTo>
                  <a:lnTo>
                    <a:pt x="0" y="136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20" name="Freeform 8">
              <a:extLst>
                <a:ext uri="{FF2B5EF4-FFF2-40B4-BE49-F238E27FC236}">
                  <a16:creationId xmlns:a16="http://schemas.microsoft.com/office/drawing/2014/main" id="{75560C02-F77C-3748-A064-97A6CEBE41FA}"/>
                </a:ext>
              </a:extLst>
            </p:cNvPr>
            <p:cNvSpPr>
              <a:spLocks noChangeArrowheads="1"/>
            </p:cNvSpPr>
            <p:nvPr/>
          </p:nvSpPr>
          <p:spPr bwMode="auto">
            <a:xfrm>
              <a:off x="5408613" y="2895600"/>
              <a:ext cx="650875" cy="654050"/>
            </a:xfrm>
            <a:custGeom>
              <a:avLst/>
              <a:gdLst>
                <a:gd name="T0" fmla="*/ 1809 w 1810"/>
                <a:gd name="T1" fmla="*/ 450 h 1818"/>
                <a:gd name="T2" fmla="*/ 1350 w 1810"/>
                <a:gd name="T3" fmla="*/ 0 h 1818"/>
                <a:gd name="T4" fmla="*/ 0 w 1810"/>
                <a:gd name="T5" fmla="*/ 1367 h 1818"/>
                <a:gd name="T6" fmla="*/ 450 w 1810"/>
                <a:gd name="T7" fmla="*/ 1817 h 1818"/>
                <a:gd name="T8" fmla="*/ 1809 w 1810"/>
                <a:gd name="T9" fmla="*/ 450 h 1818"/>
              </a:gdLst>
              <a:ahLst/>
              <a:cxnLst>
                <a:cxn ang="0">
                  <a:pos x="T0" y="T1"/>
                </a:cxn>
                <a:cxn ang="0">
                  <a:pos x="T2" y="T3"/>
                </a:cxn>
                <a:cxn ang="0">
                  <a:pos x="T4" y="T5"/>
                </a:cxn>
                <a:cxn ang="0">
                  <a:pos x="T6" y="T7"/>
                </a:cxn>
                <a:cxn ang="0">
                  <a:pos x="T8" y="T9"/>
                </a:cxn>
              </a:cxnLst>
              <a:rect l="0" t="0" r="r" b="b"/>
              <a:pathLst>
                <a:path w="1810" h="1818">
                  <a:moveTo>
                    <a:pt x="1809" y="450"/>
                  </a:moveTo>
                  <a:lnTo>
                    <a:pt x="1350" y="0"/>
                  </a:lnTo>
                  <a:lnTo>
                    <a:pt x="0" y="1367"/>
                  </a:lnTo>
                  <a:lnTo>
                    <a:pt x="450" y="1817"/>
                  </a:lnTo>
                  <a:lnTo>
                    <a:pt x="1809" y="45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21" name="Freeform 9">
              <a:extLst>
                <a:ext uri="{FF2B5EF4-FFF2-40B4-BE49-F238E27FC236}">
                  <a16:creationId xmlns:a16="http://schemas.microsoft.com/office/drawing/2014/main" id="{602D5BBA-D9AA-7E4B-A470-B89DC23C741B}"/>
                </a:ext>
              </a:extLst>
            </p:cNvPr>
            <p:cNvSpPr>
              <a:spLocks noChangeArrowheads="1"/>
            </p:cNvSpPr>
            <p:nvPr/>
          </p:nvSpPr>
          <p:spPr bwMode="auto">
            <a:xfrm>
              <a:off x="2809875" y="5521325"/>
              <a:ext cx="650875" cy="654050"/>
            </a:xfrm>
            <a:custGeom>
              <a:avLst/>
              <a:gdLst>
                <a:gd name="T0" fmla="*/ 1809 w 1810"/>
                <a:gd name="T1" fmla="*/ 450 h 1819"/>
                <a:gd name="T2" fmla="*/ 1350 w 1810"/>
                <a:gd name="T3" fmla="*/ 0 h 1819"/>
                <a:gd name="T4" fmla="*/ 0 w 1810"/>
                <a:gd name="T5" fmla="*/ 1368 h 1819"/>
                <a:gd name="T6" fmla="*/ 450 w 1810"/>
                <a:gd name="T7" fmla="*/ 1818 h 1819"/>
                <a:gd name="T8" fmla="*/ 1809 w 1810"/>
                <a:gd name="T9" fmla="*/ 450 h 1819"/>
              </a:gdLst>
              <a:ahLst/>
              <a:cxnLst>
                <a:cxn ang="0">
                  <a:pos x="T0" y="T1"/>
                </a:cxn>
                <a:cxn ang="0">
                  <a:pos x="T2" y="T3"/>
                </a:cxn>
                <a:cxn ang="0">
                  <a:pos x="T4" y="T5"/>
                </a:cxn>
                <a:cxn ang="0">
                  <a:pos x="T6" y="T7"/>
                </a:cxn>
                <a:cxn ang="0">
                  <a:pos x="T8" y="T9"/>
                </a:cxn>
              </a:cxnLst>
              <a:rect l="0" t="0" r="r" b="b"/>
              <a:pathLst>
                <a:path w="1810" h="1819">
                  <a:moveTo>
                    <a:pt x="1809" y="450"/>
                  </a:moveTo>
                  <a:lnTo>
                    <a:pt x="1350" y="0"/>
                  </a:lnTo>
                  <a:lnTo>
                    <a:pt x="0" y="1368"/>
                  </a:lnTo>
                  <a:lnTo>
                    <a:pt x="450" y="1818"/>
                  </a:lnTo>
                  <a:lnTo>
                    <a:pt x="1809" y="45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22" name="Freeform 10">
              <a:extLst>
                <a:ext uri="{FF2B5EF4-FFF2-40B4-BE49-F238E27FC236}">
                  <a16:creationId xmlns:a16="http://schemas.microsoft.com/office/drawing/2014/main" id="{03E2066F-B84A-CB40-8542-94298554C0D5}"/>
                </a:ext>
              </a:extLst>
            </p:cNvPr>
            <p:cNvSpPr>
              <a:spLocks noChangeArrowheads="1"/>
            </p:cNvSpPr>
            <p:nvPr/>
          </p:nvSpPr>
          <p:spPr bwMode="auto">
            <a:xfrm>
              <a:off x="3248025" y="1960563"/>
              <a:ext cx="3697288" cy="3697287"/>
            </a:xfrm>
            <a:custGeom>
              <a:avLst/>
              <a:gdLst>
                <a:gd name="T0" fmla="*/ 609 w 10272"/>
                <a:gd name="T1" fmla="*/ 1615 h 10272"/>
                <a:gd name="T2" fmla="*/ 3839 w 10272"/>
                <a:gd name="T3" fmla="*/ 4845 h 10272"/>
                <a:gd name="T4" fmla="*/ 4483 w 10272"/>
                <a:gd name="T5" fmla="*/ 5488 h 10272"/>
                <a:gd name="T6" fmla="*/ 4942 w 10272"/>
                <a:gd name="T7" fmla="*/ 5947 h 10272"/>
                <a:gd name="T8" fmla="*/ 5523 w 10272"/>
                <a:gd name="T9" fmla="*/ 6529 h 10272"/>
                <a:gd name="T10" fmla="*/ 6529 w 10272"/>
                <a:gd name="T11" fmla="*/ 7535 h 10272"/>
                <a:gd name="T12" fmla="*/ 6529 w 10272"/>
                <a:gd name="T13" fmla="*/ 7535 h 10272"/>
                <a:gd name="T14" fmla="*/ 8656 w 10272"/>
                <a:gd name="T15" fmla="*/ 9662 h 10272"/>
                <a:gd name="T16" fmla="*/ 8056 w 10272"/>
                <a:gd name="T17" fmla="*/ 10271 h 10272"/>
                <a:gd name="T18" fmla="*/ 10271 w 10272"/>
                <a:gd name="T19" fmla="*/ 10271 h 10272"/>
                <a:gd name="T20" fmla="*/ 10271 w 10272"/>
                <a:gd name="T21" fmla="*/ 8056 h 10272"/>
                <a:gd name="T22" fmla="*/ 9662 w 10272"/>
                <a:gd name="T23" fmla="*/ 8656 h 10272"/>
                <a:gd name="T24" fmla="*/ 9591 w 10272"/>
                <a:gd name="T25" fmla="*/ 8585 h 10272"/>
                <a:gd name="T26" fmla="*/ 7535 w 10272"/>
                <a:gd name="T27" fmla="*/ 6529 h 10272"/>
                <a:gd name="T28" fmla="*/ 6529 w 10272"/>
                <a:gd name="T29" fmla="*/ 5523 h 10272"/>
                <a:gd name="T30" fmla="*/ 5938 w 10272"/>
                <a:gd name="T31" fmla="*/ 4933 h 10272"/>
                <a:gd name="T32" fmla="*/ 5488 w 10272"/>
                <a:gd name="T33" fmla="*/ 4483 h 10272"/>
                <a:gd name="T34" fmla="*/ 4845 w 10272"/>
                <a:gd name="T35" fmla="*/ 3839 h 10272"/>
                <a:gd name="T36" fmla="*/ 1615 w 10272"/>
                <a:gd name="T37" fmla="*/ 609 h 10272"/>
                <a:gd name="T38" fmla="*/ 2215 w 10272"/>
                <a:gd name="T39" fmla="*/ 0 h 10272"/>
                <a:gd name="T40" fmla="*/ 0 w 10272"/>
                <a:gd name="T41" fmla="*/ 0 h 10272"/>
                <a:gd name="T42" fmla="*/ 0 w 10272"/>
                <a:gd name="T43" fmla="*/ 2215 h 10272"/>
                <a:gd name="T44" fmla="*/ 609 w 10272"/>
                <a:gd name="T45" fmla="*/ 1615 h 10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272" h="10272">
                  <a:moveTo>
                    <a:pt x="609" y="1615"/>
                  </a:moveTo>
                  <a:lnTo>
                    <a:pt x="3839" y="4845"/>
                  </a:lnTo>
                  <a:lnTo>
                    <a:pt x="4483" y="5488"/>
                  </a:lnTo>
                  <a:lnTo>
                    <a:pt x="4942" y="5947"/>
                  </a:lnTo>
                  <a:lnTo>
                    <a:pt x="5523" y="6529"/>
                  </a:lnTo>
                  <a:lnTo>
                    <a:pt x="6529" y="7535"/>
                  </a:lnTo>
                  <a:lnTo>
                    <a:pt x="6529" y="7535"/>
                  </a:lnTo>
                  <a:lnTo>
                    <a:pt x="8656" y="9662"/>
                  </a:lnTo>
                  <a:lnTo>
                    <a:pt x="8056" y="10271"/>
                  </a:lnTo>
                  <a:lnTo>
                    <a:pt x="10271" y="10271"/>
                  </a:lnTo>
                  <a:lnTo>
                    <a:pt x="10271" y="8056"/>
                  </a:lnTo>
                  <a:lnTo>
                    <a:pt x="9662" y="8656"/>
                  </a:lnTo>
                  <a:lnTo>
                    <a:pt x="9591" y="8585"/>
                  </a:lnTo>
                  <a:lnTo>
                    <a:pt x="7535" y="6529"/>
                  </a:lnTo>
                  <a:lnTo>
                    <a:pt x="6529" y="5523"/>
                  </a:lnTo>
                  <a:lnTo>
                    <a:pt x="5938" y="4933"/>
                  </a:lnTo>
                  <a:lnTo>
                    <a:pt x="5488" y="4483"/>
                  </a:lnTo>
                  <a:lnTo>
                    <a:pt x="4845" y="3839"/>
                  </a:lnTo>
                  <a:lnTo>
                    <a:pt x="1615" y="609"/>
                  </a:lnTo>
                  <a:lnTo>
                    <a:pt x="2215" y="0"/>
                  </a:lnTo>
                  <a:lnTo>
                    <a:pt x="0" y="0"/>
                  </a:lnTo>
                  <a:lnTo>
                    <a:pt x="0" y="2215"/>
                  </a:lnTo>
                  <a:lnTo>
                    <a:pt x="609" y="161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grpSp>
      <p:sp>
        <p:nvSpPr>
          <p:cNvPr id="123" name="Rectangle 122">
            <a:extLst>
              <a:ext uri="{FF2B5EF4-FFF2-40B4-BE49-F238E27FC236}">
                <a16:creationId xmlns:a16="http://schemas.microsoft.com/office/drawing/2014/main" id="{83689477-DBD4-434F-8B7B-3B7040289927}"/>
              </a:ext>
            </a:extLst>
          </p:cNvPr>
          <p:cNvSpPr/>
          <p:nvPr/>
        </p:nvSpPr>
        <p:spPr bwMode="gray">
          <a:xfrm>
            <a:off x="3464116" y="2721796"/>
            <a:ext cx="937159" cy="512753"/>
          </a:xfrm>
          <a:prstGeom prst="rect">
            <a:avLst/>
          </a:prstGeom>
          <a:solidFill>
            <a:schemeClr val="tx2"/>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Routing2  Port Group VLAN 60</a:t>
            </a:r>
          </a:p>
        </p:txBody>
      </p:sp>
      <p:cxnSp>
        <p:nvCxnSpPr>
          <p:cNvPr id="124" name="Straight Connector 123">
            <a:extLst>
              <a:ext uri="{FF2B5EF4-FFF2-40B4-BE49-F238E27FC236}">
                <a16:creationId xmlns:a16="http://schemas.microsoft.com/office/drawing/2014/main" id="{6747F28E-C1B5-3648-85DE-4E63A01B7458}"/>
              </a:ext>
            </a:extLst>
          </p:cNvPr>
          <p:cNvCxnSpPr>
            <a:cxnSpLocks/>
          </p:cNvCxnSpPr>
          <p:nvPr/>
        </p:nvCxnSpPr>
        <p:spPr bwMode="gray">
          <a:xfrm flipV="1">
            <a:off x="4015529" y="3234549"/>
            <a:ext cx="0" cy="297025"/>
          </a:xfrm>
          <a:prstGeom prst="line">
            <a:avLst/>
          </a:prstGeom>
          <a:ln w="25400" cap="rnd">
            <a:solidFill>
              <a:schemeClr val="tx2"/>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26" name="Rectangle 125">
            <a:extLst>
              <a:ext uri="{FF2B5EF4-FFF2-40B4-BE49-F238E27FC236}">
                <a16:creationId xmlns:a16="http://schemas.microsoft.com/office/drawing/2014/main" id="{8D05B88E-7B5A-D64E-8395-41C7EA7B83B2}"/>
              </a:ext>
            </a:extLst>
          </p:cNvPr>
          <p:cNvSpPr/>
          <p:nvPr/>
        </p:nvSpPr>
        <p:spPr bwMode="gray">
          <a:xfrm>
            <a:off x="4917096" y="2721796"/>
            <a:ext cx="1058193" cy="512753"/>
          </a:xfrm>
          <a:prstGeom prst="rect">
            <a:avLst/>
          </a:prstGeom>
          <a:solidFill>
            <a:schemeClr val="tx1"/>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LS Transit Port Group (VXLAN)</a:t>
            </a:r>
          </a:p>
        </p:txBody>
      </p:sp>
      <p:sp>
        <p:nvSpPr>
          <p:cNvPr id="133" name="Rectangle 132">
            <a:extLst>
              <a:ext uri="{FF2B5EF4-FFF2-40B4-BE49-F238E27FC236}">
                <a16:creationId xmlns:a16="http://schemas.microsoft.com/office/drawing/2014/main" id="{E785A7D3-49E1-7C48-9CCF-6CC702BC0912}"/>
              </a:ext>
            </a:extLst>
          </p:cNvPr>
          <p:cNvSpPr/>
          <p:nvPr/>
        </p:nvSpPr>
        <p:spPr>
          <a:xfrm>
            <a:off x="3937811" y="3368067"/>
            <a:ext cx="1326275" cy="577081"/>
          </a:xfrm>
          <a:prstGeom prst="rect">
            <a:avLst/>
          </a:prstGeom>
        </p:spPr>
        <p:txBody>
          <a:bodyPr wrap="square">
            <a:spAutoFit/>
          </a:bodyPr>
          <a:lstStyle/>
          <a:p>
            <a:pPr algn="ctr"/>
            <a:r>
              <a:rPr lang="en-US" sz="1050" b="1">
                <a:latin typeface="Metropolis" pitchFamily="2" charset="77"/>
              </a:rPr>
              <a:t>NSX Edge </a:t>
            </a:r>
          </a:p>
          <a:p>
            <a:pPr algn="ctr"/>
            <a:r>
              <a:rPr lang="en-US" sz="1050" b="1">
                <a:latin typeface="Metropolis" pitchFamily="2" charset="77"/>
              </a:rPr>
              <a:t>VM #1 </a:t>
            </a:r>
          </a:p>
          <a:p>
            <a:pPr algn="ctr"/>
            <a:r>
              <a:rPr lang="en-US" sz="1050" b="1">
                <a:latin typeface="Metropolis" pitchFamily="2" charset="77"/>
              </a:rPr>
              <a:t>(ESG)</a:t>
            </a:r>
            <a:endParaRPr lang="en-GB" sz="1050" b="1">
              <a:latin typeface="Metropolis" pitchFamily="2" charset="77"/>
            </a:endParaRPr>
          </a:p>
        </p:txBody>
      </p:sp>
      <p:graphicFrame>
        <p:nvGraphicFramePr>
          <p:cNvPr id="228" name="Content Placeholder 5">
            <a:extLst>
              <a:ext uri="{FF2B5EF4-FFF2-40B4-BE49-F238E27FC236}">
                <a16:creationId xmlns:a16="http://schemas.microsoft.com/office/drawing/2014/main" id="{4C426D74-A4E2-AE47-B4BE-27A64C01382E}"/>
              </a:ext>
            </a:extLst>
          </p:cNvPr>
          <p:cNvGraphicFramePr>
            <a:graphicFrameLocks/>
          </p:cNvGraphicFramePr>
          <p:nvPr>
            <p:extLst>
              <p:ext uri="{D42A27DB-BD31-4B8C-83A1-F6EECF244321}">
                <p14:modId xmlns:p14="http://schemas.microsoft.com/office/powerpoint/2010/main" val="1640948805"/>
              </p:ext>
            </p:extLst>
          </p:nvPr>
        </p:nvGraphicFramePr>
        <p:xfrm>
          <a:off x="647147" y="4729775"/>
          <a:ext cx="6820202" cy="1667256"/>
        </p:xfrm>
        <a:graphic>
          <a:graphicData uri="http://schemas.openxmlformats.org/drawingml/2006/table">
            <a:tbl>
              <a:tblPr firstRow="1" bandRow="1">
                <a:tableStyleId>{EB9631B5-78F2-41C9-869B-9F39066F8104}</a:tableStyleId>
              </a:tblPr>
              <a:tblGrid>
                <a:gridCol w="1251506">
                  <a:extLst>
                    <a:ext uri="{9D8B030D-6E8A-4147-A177-3AD203B41FA5}">
                      <a16:colId xmlns:a16="http://schemas.microsoft.com/office/drawing/2014/main" val="2214284477"/>
                    </a:ext>
                  </a:extLst>
                </a:gridCol>
                <a:gridCol w="1864260">
                  <a:extLst>
                    <a:ext uri="{9D8B030D-6E8A-4147-A177-3AD203B41FA5}">
                      <a16:colId xmlns:a16="http://schemas.microsoft.com/office/drawing/2014/main" val="1951745682"/>
                    </a:ext>
                  </a:extLst>
                </a:gridCol>
                <a:gridCol w="1117538">
                  <a:extLst>
                    <a:ext uri="{9D8B030D-6E8A-4147-A177-3AD203B41FA5}">
                      <a16:colId xmlns:a16="http://schemas.microsoft.com/office/drawing/2014/main" val="2316221431"/>
                    </a:ext>
                  </a:extLst>
                </a:gridCol>
                <a:gridCol w="1293449">
                  <a:extLst>
                    <a:ext uri="{9D8B030D-6E8A-4147-A177-3AD203B41FA5}">
                      <a16:colId xmlns:a16="http://schemas.microsoft.com/office/drawing/2014/main" val="3090261115"/>
                    </a:ext>
                  </a:extLst>
                </a:gridCol>
                <a:gridCol w="1293449">
                  <a:extLst>
                    <a:ext uri="{9D8B030D-6E8A-4147-A177-3AD203B41FA5}">
                      <a16:colId xmlns:a16="http://schemas.microsoft.com/office/drawing/2014/main" val="2829824547"/>
                    </a:ext>
                  </a:extLst>
                </a:gridCol>
              </a:tblGrid>
              <a:tr h="0">
                <a:tc>
                  <a:txBody>
                    <a:bodyPr/>
                    <a:lstStyle/>
                    <a:p>
                      <a:pPr algn="l"/>
                      <a:r>
                        <a:rPr lang="en-US" sz="1200"/>
                        <a:t>Port Group</a:t>
                      </a:r>
                    </a:p>
                  </a:txBody>
                  <a:tcPr marL="182880" marR="182880" marT="109728" marB="100584" anchor="ctr">
                    <a:lnL>
                      <a:noFill/>
                    </a:lnL>
                    <a:lnR>
                      <a:noFill/>
                    </a:lnR>
                    <a:lnT w="25400" cmpd="sng">
                      <a:noFill/>
                    </a:lnT>
                    <a:lnB w="381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l"/>
                      <a:r>
                        <a:rPr lang="en-US" sz="1200"/>
                        <a:t>Teaming Policy</a:t>
                      </a:r>
                    </a:p>
                  </a:txBody>
                  <a:tcPr marL="182880" marR="182880" marT="109728" marB="100584" anchor="ctr">
                    <a:lnL>
                      <a:noFill/>
                    </a:lnL>
                    <a:lnR>
                      <a:noFill/>
                    </a:lnR>
                    <a:lnT w="25400" cmpd="sng">
                      <a:noFill/>
                    </a:lnT>
                    <a:lnB w="381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l"/>
                      <a:r>
                        <a:rPr lang="en-US" sz="1200"/>
                        <a:t>Active Adapter</a:t>
                      </a:r>
                    </a:p>
                  </a:txBody>
                  <a:tcPr marL="182880" marR="182880" marT="109728" marB="100584" anchor="ctr">
                    <a:lnL>
                      <a:noFill/>
                    </a:lnL>
                    <a:lnR>
                      <a:noFill/>
                    </a:lnR>
                    <a:lnT w="25400" cmpd="sng">
                      <a:noFill/>
                    </a:lnT>
                    <a:lnB w="381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l"/>
                      <a:r>
                        <a:rPr lang="en-US" sz="1200"/>
                        <a:t>Standby Adapter</a:t>
                      </a:r>
                    </a:p>
                  </a:txBody>
                  <a:tcPr marL="182880" marR="182880" marT="109728" marB="100584" anchor="ctr">
                    <a:lnL>
                      <a:noFill/>
                    </a:lnL>
                    <a:lnR>
                      <a:noFill/>
                    </a:lnR>
                    <a:lnT w="25400" cmpd="sng">
                      <a:noFill/>
                    </a:lnT>
                    <a:lnB w="381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l"/>
                      <a:r>
                        <a:rPr lang="en-US" sz="1200"/>
                        <a:t>Unused Adapter</a:t>
                      </a:r>
                    </a:p>
                  </a:txBody>
                  <a:tcPr marL="182880" marR="182880" marT="109728" marB="100584" anchor="ctr">
                    <a:lnL>
                      <a:noFill/>
                    </a:lnL>
                    <a:lnR>
                      <a:noFill/>
                    </a:lnR>
                    <a:lnT w="25400" cmpd="sng">
                      <a:noFill/>
                    </a:lnT>
                    <a:lnB w="381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extLst>
                  <a:ext uri="{0D108BD9-81ED-4DB2-BD59-A6C34878D82A}">
                    <a16:rowId xmlns:a16="http://schemas.microsoft.com/office/drawing/2014/main" val="980836600"/>
                  </a:ext>
                </a:extLst>
              </a:tr>
              <a:tr h="362829">
                <a:tc>
                  <a:txBody>
                    <a:bodyPr/>
                    <a:lstStyle/>
                    <a:p>
                      <a:r>
                        <a:rPr lang="en-US" sz="1100">
                          <a:solidFill>
                            <a:schemeClr val="tx2"/>
                          </a:solidFill>
                        </a:rPr>
                        <a:t>Routing1</a:t>
                      </a:r>
                    </a:p>
                  </a:txBody>
                  <a:tcPr marL="182880" marR="182880" marT="109728" marB="100584">
                    <a:lnL>
                      <a:noFill/>
                    </a:lnL>
                    <a:lnR w="38100" cap="flat" cmpd="sng" algn="ctr">
                      <a:noFill/>
                      <a:prstDash val="solid"/>
                      <a:round/>
                      <a:headEnd type="none" w="med" len="med"/>
                      <a:tailEnd type="none" w="med" len="med"/>
                    </a:lnR>
                    <a:lnT w="38100" cap="flat" cmpd="sng" algn="ctr">
                      <a:solidFill>
                        <a:schemeClr val="accent2"/>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100" kern="1200">
                          <a:solidFill>
                            <a:schemeClr val="tx2"/>
                          </a:solidFill>
                          <a:latin typeface="+mn-lt"/>
                          <a:ea typeface="+mn-ea"/>
                          <a:cs typeface="+mn-cs"/>
                        </a:rPr>
                        <a:t>Route based on originating virtual port</a:t>
                      </a:r>
                    </a:p>
                  </a:txBody>
                  <a:tcPr marL="182880" marR="182880" marT="109728" marB="100584">
                    <a:lnL w="38100" cap="flat" cmpd="sng" algn="ctr">
                      <a:noFill/>
                      <a:prstDash val="solid"/>
                      <a:round/>
                      <a:headEnd type="none" w="med" len="med"/>
                      <a:tailEnd type="none" w="med" len="med"/>
                    </a:lnL>
                    <a:lnR w="38100" cap="flat" cmpd="sng" algn="ctr">
                      <a:noFill/>
                      <a:prstDash val="solid"/>
                      <a:round/>
                      <a:headEnd type="none" w="med" len="med"/>
                      <a:tailEnd type="none" w="med" len="med"/>
                    </a:lnR>
                    <a:lnT w="38100" cap="flat" cmpd="sng" algn="ctr">
                      <a:solidFill>
                        <a:schemeClr val="accent2"/>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r>
                        <a:rPr lang="en-US" sz="1100">
                          <a:solidFill>
                            <a:schemeClr val="tx2"/>
                          </a:solidFill>
                        </a:rPr>
                        <a:t>vmnic0</a:t>
                      </a:r>
                    </a:p>
                  </a:txBody>
                  <a:tcPr marL="182880" marR="182880" marT="109728" marB="100584">
                    <a:lnL w="38100" cap="flat" cmpd="sng" algn="ctr">
                      <a:noFill/>
                      <a:prstDash val="solid"/>
                      <a:round/>
                      <a:headEnd type="none" w="med" len="med"/>
                      <a:tailEnd type="none" w="med" len="med"/>
                    </a:lnL>
                    <a:lnR>
                      <a:noFill/>
                    </a:lnR>
                    <a:lnT w="38100" cap="flat" cmpd="sng" algn="ctr">
                      <a:solidFill>
                        <a:schemeClr val="accent2"/>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endParaRPr lang="en-US" sz="1100">
                        <a:solidFill>
                          <a:schemeClr val="tx2"/>
                        </a:solidFill>
                      </a:endParaRPr>
                    </a:p>
                  </a:txBody>
                  <a:tcPr marL="182880" marR="182880" marT="109728" marB="100584">
                    <a:lnL w="38100" cap="flat" cmpd="sng" algn="ctr">
                      <a:noFill/>
                      <a:prstDash val="solid"/>
                      <a:round/>
                      <a:headEnd type="none" w="med" len="med"/>
                      <a:tailEnd type="none" w="med" len="med"/>
                    </a:lnL>
                    <a:lnR>
                      <a:noFill/>
                    </a:lnR>
                    <a:lnT w="38100" cap="flat" cmpd="sng" algn="ctr">
                      <a:solidFill>
                        <a:schemeClr val="accent2"/>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r>
                        <a:rPr lang="en-US" sz="1100">
                          <a:solidFill>
                            <a:schemeClr val="tx2"/>
                          </a:solidFill>
                        </a:rPr>
                        <a:t>vmnic1</a:t>
                      </a:r>
                    </a:p>
                  </a:txBody>
                  <a:tcPr marL="182880" marR="182880" marT="109728" marB="100584">
                    <a:lnL w="38100" cap="flat" cmpd="sng" algn="ctr">
                      <a:noFill/>
                      <a:prstDash val="solid"/>
                      <a:round/>
                      <a:headEnd type="none" w="med" len="med"/>
                      <a:tailEnd type="none" w="med" len="med"/>
                    </a:lnL>
                    <a:lnR>
                      <a:noFill/>
                    </a:lnR>
                    <a:lnT w="38100" cap="flat" cmpd="sng" algn="ctr">
                      <a:solidFill>
                        <a:schemeClr val="accent2"/>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4829189"/>
                  </a:ext>
                </a:extLst>
              </a:tr>
              <a:tr h="362829">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100" kern="1200">
                          <a:solidFill>
                            <a:schemeClr val="tx2"/>
                          </a:solidFill>
                          <a:latin typeface="+mn-lt"/>
                          <a:ea typeface="+mn-ea"/>
                          <a:cs typeface="+mn-cs"/>
                        </a:rPr>
                        <a:t>Routing2</a:t>
                      </a:r>
                    </a:p>
                  </a:txBody>
                  <a:tcPr marL="182880" marR="182880" marT="109728" marB="100584">
                    <a:lnL>
                      <a:noFill/>
                    </a:lnL>
                    <a:lnR w="381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100" kern="1200">
                          <a:solidFill>
                            <a:schemeClr val="tx2"/>
                          </a:solidFill>
                          <a:latin typeface="+mn-lt"/>
                          <a:ea typeface="+mn-ea"/>
                          <a:cs typeface="+mn-cs"/>
                        </a:rPr>
                        <a:t>Route based on originating virtual port</a:t>
                      </a:r>
                    </a:p>
                  </a:txBody>
                  <a:tcPr marL="182880" marR="182880" marT="109728" marB="100584">
                    <a:lnL w="38100" cap="flat" cmpd="sng" algn="ctr">
                      <a:noFill/>
                      <a:prstDash val="solid"/>
                      <a:round/>
                      <a:headEnd type="none" w="med" len="med"/>
                      <a:tailEnd type="none" w="med" len="med"/>
                    </a:lnL>
                    <a:lnR w="381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100" kern="1200">
                          <a:solidFill>
                            <a:schemeClr val="tx2"/>
                          </a:solidFill>
                          <a:latin typeface="+mn-lt"/>
                          <a:ea typeface="+mn-ea"/>
                          <a:cs typeface="+mn-cs"/>
                        </a:rPr>
                        <a:t>vmnic1</a:t>
                      </a:r>
                    </a:p>
                  </a:txBody>
                  <a:tcPr marL="182880" marR="182880" marT="109728" marB="100584">
                    <a:lnL w="38100" cap="flat" cmpd="sng" algn="ctr">
                      <a:noFill/>
                      <a:prstDash val="solid"/>
                      <a:round/>
                      <a:headEnd type="none" w="med" len="med"/>
                      <a:tailEnd type="none" w="med" len="med"/>
                    </a:lnL>
                    <a:lnR>
                      <a:noFill/>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US" sz="1100" kern="1200">
                        <a:solidFill>
                          <a:schemeClr val="tx2"/>
                        </a:solidFill>
                        <a:latin typeface="+mn-lt"/>
                        <a:ea typeface="+mn-ea"/>
                        <a:cs typeface="+mn-cs"/>
                      </a:endParaRPr>
                    </a:p>
                  </a:txBody>
                  <a:tcPr marL="182880" marR="182880" marT="109728" marB="100584">
                    <a:lnL w="38100" cap="flat" cmpd="sng" algn="ctr">
                      <a:noFill/>
                      <a:prstDash val="solid"/>
                      <a:round/>
                      <a:headEnd type="none" w="med" len="med"/>
                      <a:tailEnd type="none" w="med" len="med"/>
                    </a:lnL>
                    <a:lnR>
                      <a:noFill/>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100" kern="1200">
                          <a:solidFill>
                            <a:schemeClr val="tx2"/>
                          </a:solidFill>
                          <a:latin typeface="+mn-lt"/>
                          <a:ea typeface="+mn-ea"/>
                          <a:cs typeface="+mn-cs"/>
                        </a:rPr>
                        <a:t>vmnic0</a:t>
                      </a:r>
                    </a:p>
                  </a:txBody>
                  <a:tcPr marL="182880" marR="182880" marT="109728" marB="100584">
                    <a:lnL w="38100" cap="flat" cmpd="sng" algn="ctr">
                      <a:noFill/>
                      <a:prstDash val="solid"/>
                      <a:round/>
                      <a:headEnd type="none" w="med" len="med"/>
                      <a:tailEnd type="none" w="med" len="med"/>
                    </a:lnL>
                    <a:lnR>
                      <a:noFill/>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4096574584"/>
                  </a:ext>
                </a:extLst>
              </a:tr>
            </a:tbl>
          </a:graphicData>
        </a:graphic>
      </p:graphicFrame>
      <p:sp>
        <p:nvSpPr>
          <p:cNvPr id="135" name="Rectangle 134">
            <a:extLst>
              <a:ext uri="{FF2B5EF4-FFF2-40B4-BE49-F238E27FC236}">
                <a16:creationId xmlns:a16="http://schemas.microsoft.com/office/drawing/2014/main" id="{91ABF0D7-9FB2-6F4B-A2AE-0EDA28F01F19}"/>
              </a:ext>
            </a:extLst>
          </p:cNvPr>
          <p:cNvSpPr/>
          <p:nvPr/>
        </p:nvSpPr>
        <p:spPr>
          <a:xfrm>
            <a:off x="3805023" y="3926937"/>
            <a:ext cx="887209" cy="577081"/>
          </a:xfrm>
          <a:prstGeom prst="rect">
            <a:avLst/>
          </a:prstGeom>
        </p:spPr>
        <p:txBody>
          <a:bodyPr wrap="square">
            <a:spAutoFit/>
          </a:bodyPr>
          <a:lstStyle/>
          <a:p>
            <a:pPr algn="ctr"/>
            <a:r>
              <a:rPr lang="en-US" sz="1050" b="1">
                <a:latin typeface="Metropolis" pitchFamily="2" charset="77"/>
              </a:rPr>
              <a:t>NSX Edge </a:t>
            </a:r>
          </a:p>
          <a:p>
            <a:pPr algn="ctr"/>
            <a:r>
              <a:rPr lang="en-US" sz="1050" b="1">
                <a:latin typeface="Metropolis" pitchFamily="2" charset="77"/>
              </a:rPr>
              <a:t>VM #2 </a:t>
            </a:r>
          </a:p>
          <a:p>
            <a:pPr algn="ctr"/>
            <a:r>
              <a:rPr lang="en-US" sz="1050" b="1">
                <a:latin typeface="Metropolis" pitchFamily="2" charset="77"/>
              </a:rPr>
              <a:t>(ESG)</a:t>
            </a:r>
            <a:endParaRPr lang="en-GB" sz="1050" b="1">
              <a:latin typeface="Metropolis" pitchFamily="2" charset="77"/>
            </a:endParaRPr>
          </a:p>
        </p:txBody>
      </p:sp>
      <p:sp>
        <p:nvSpPr>
          <p:cNvPr id="136" name="Rectangle 135">
            <a:extLst>
              <a:ext uri="{FF2B5EF4-FFF2-40B4-BE49-F238E27FC236}">
                <a16:creationId xmlns:a16="http://schemas.microsoft.com/office/drawing/2014/main" id="{96EBB2A6-3853-9043-98D8-7DC8BB264451}"/>
              </a:ext>
            </a:extLst>
          </p:cNvPr>
          <p:cNvSpPr/>
          <p:nvPr/>
        </p:nvSpPr>
        <p:spPr bwMode="gray">
          <a:xfrm>
            <a:off x="2401187" y="2721796"/>
            <a:ext cx="937159" cy="512753"/>
          </a:xfrm>
          <a:prstGeom prst="rect">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Routing1  Port Group VLAN 50</a:t>
            </a:r>
          </a:p>
        </p:txBody>
      </p:sp>
      <p:cxnSp>
        <p:nvCxnSpPr>
          <p:cNvPr id="141" name="Straight Connector 140">
            <a:extLst>
              <a:ext uri="{FF2B5EF4-FFF2-40B4-BE49-F238E27FC236}">
                <a16:creationId xmlns:a16="http://schemas.microsoft.com/office/drawing/2014/main" id="{D31D99A5-498D-C74D-A1F2-734EE1214635}"/>
              </a:ext>
            </a:extLst>
          </p:cNvPr>
          <p:cNvCxnSpPr>
            <a:cxnSpLocks/>
          </p:cNvCxnSpPr>
          <p:nvPr/>
        </p:nvCxnSpPr>
        <p:spPr bwMode="gray">
          <a:xfrm flipV="1">
            <a:off x="1599848" y="3066623"/>
            <a:ext cx="0" cy="354179"/>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42" name="Rectangle 141">
            <a:extLst>
              <a:ext uri="{FF2B5EF4-FFF2-40B4-BE49-F238E27FC236}">
                <a16:creationId xmlns:a16="http://schemas.microsoft.com/office/drawing/2014/main" id="{7F658225-FF97-B742-9C37-9EB517DAD7C3}"/>
              </a:ext>
            </a:extLst>
          </p:cNvPr>
          <p:cNvSpPr/>
          <p:nvPr/>
        </p:nvSpPr>
        <p:spPr bwMode="gray">
          <a:xfrm>
            <a:off x="1111266" y="2721796"/>
            <a:ext cx="1046612" cy="527944"/>
          </a:xfrm>
          <a:prstGeom prst="rect">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VTEP       Port Group  VLAN 40</a:t>
            </a:r>
          </a:p>
        </p:txBody>
      </p:sp>
      <p:sp>
        <p:nvSpPr>
          <p:cNvPr id="143" name="Rectangle 142">
            <a:extLst>
              <a:ext uri="{FF2B5EF4-FFF2-40B4-BE49-F238E27FC236}">
                <a16:creationId xmlns:a16="http://schemas.microsoft.com/office/drawing/2014/main" id="{855DC438-5BF4-A543-A5E7-19C3D6488A59}"/>
              </a:ext>
            </a:extLst>
          </p:cNvPr>
          <p:cNvSpPr/>
          <p:nvPr/>
        </p:nvSpPr>
        <p:spPr>
          <a:xfrm>
            <a:off x="1388596" y="3411321"/>
            <a:ext cx="463896" cy="320878"/>
          </a:xfrm>
          <a:prstGeom prst="rect">
            <a:avLst/>
          </a:prstGeom>
          <a:solidFill>
            <a:schemeClr val="accent6"/>
          </a:solidFill>
          <a:ln>
            <a:noFill/>
          </a:ln>
        </p:spPr>
        <p:style>
          <a:lnRef idx="2">
            <a:schemeClr val="accent5">
              <a:shade val="50000"/>
            </a:schemeClr>
          </a:lnRef>
          <a:fillRef idx="1">
            <a:schemeClr val="accent5"/>
          </a:fillRef>
          <a:effectRef idx="0">
            <a:schemeClr val="accent5"/>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algn="ctr">
              <a:spcAft>
                <a:spcPts val="600"/>
              </a:spcAft>
            </a:pPr>
            <a:r>
              <a:rPr lang="en-US" sz="1200">
                <a:solidFill>
                  <a:schemeClr val="bg1"/>
                </a:solidFill>
              </a:rPr>
              <a:t>vmk4</a:t>
            </a:r>
          </a:p>
        </p:txBody>
      </p:sp>
      <p:grpSp>
        <p:nvGrpSpPr>
          <p:cNvPr id="144" name="Group 143">
            <a:extLst>
              <a:ext uri="{FF2B5EF4-FFF2-40B4-BE49-F238E27FC236}">
                <a16:creationId xmlns:a16="http://schemas.microsoft.com/office/drawing/2014/main" id="{7A716233-43E5-8340-B8BE-F1E142022A9F}"/>
              </a:ext>
            </a:extLst>
          </p:cNvPr>
          <p:cNvGrpSpPr/>
          <p:nvPr/>
        </p:nvGrpSpPr>
        <p:grpSpPr>
          <a:xfrm>
            <a:off x="3521854" y="4123592"/>
            <a:ext cx="405401" cy="405401"/>
            <a:chOff x="2327275" y="1039813"/>
            <a:chExt cx="5540375" cy="5540375"/>
          </a:xfrm>
          <a:solidFill>
            <a:schemeClr val="tx1"/>
          </a:solidFill>
        </p:grpSpPr>
        <p:sp>
          <p:nvSpPr>
            <p:cNvPr id="145" name="Freeform 1">
              <a:extLst>
                <a:ext uri="{FF2B5EF4-FFF2-40B4-BE49-F238E27FC236}">
                  <a16:creationId xmlns:a16="http://schemas.microsoft.com/office/drawing/2014/main" id="{756B454B-0431-D444-9796-AD9395F2453B}"/>
                </a:ext>
              </a:extLst>
            </p:cNvPr>
            <p:cNvSpPr>
              <a:spLocks noChangeArrowheads="1"/>
            </p:cNvSpPr>
            <p:nvPr/>
          </p:nvSpPr>
          <p:spPr bwMode="auto">
            <a:xfrm>
              <a:off x="3032125" y="3362325"/>
              <a:ext cx="696913" cy="904875"/>
            </a:xfrm>
            <a:custGeom>
              <a:avLst/>
              <a:gdLst>
                <a:gd name="T0" fmla="*/ 221 w 1934"/>
                <a:gd name="T1" fmla="*/ 2514 h 2515"/>
                <a:gd name="T2" fmla="*/ 309 w 1934"/>
                <a:gd name="T3" fmla="*/ 2496 h 2515"/>
                <a:gd name="T4" fmla="*/ 380 w 1934"/>
                <a:gd name="T5" fmla="*/ 2443 h 2515"/>
                <a:gd name="T6" fmla="*/ 424 w 1934"/>
                <a:gd name="T7" fmla="*/ 2381 h 2515"/>
                <a:gd name="T8" fmla="*/ 441 w 1934"/>
                <a:gd name="T9" fmla="*/ 2293 h 2515"/>
                <a:gd name="T10" fmla="*/ 935 w 1934"/>
                <a:gd name="T11" fmla="*/ 1693 h 2515"/>
                <a:gd name="T12" fmla="*/ 1041 w 1934"/>
                <a:gd name="T13" fmla="*/ 1684 h 2515"/>
                <a:gd name="T14" fmla="*/ 1235 w 1934"/>
                <a:gd name="T15" fmla="*/ 1658 h 2515"/>
                <a:gd name="T16" fmla="*/ 1412 w 1934"/>
                <a:gd name="T17" fmla="*/ 1605 h 2515"/>
                <a:gd name="T18" fmla="*/ 1571 w 1934"/>
                <a:gd name="T19" fmla="*/ 1525 h 2515"/>
                <a:gd name="T20" fmla="*/ 1703 w 1934"/>
                <a:gd name="T21" fmla="*/ 1419 h 2515"/>
                <a:gd name="T22" fmla="*/ 1818 w 1934"/>
                <a:gd name="T23" fmla="*/ 1287 h 2515"/>
                <a:gd name="T24" fmla="*/ 1889 w 1934"/>
                <a:gd name="T25" fmla="*/ 1129 h 2515"/>
                <a:gd name="T26" fmla="*/ 1933 w 1934"/>
                <a:gd name="T27" fmla="*/ 944 h 2515"/>
                <a:gd name="T28" fmla="*/ 1933 w 1934"/>
                <a:gd name="T29" fmla="*/ 829 h 2515"/>
                <a:gd name="T30" fmla="*/ 1933 w 1934"/>
                <a:gd name="T31" fmla="*/ 741 h 2515"/>
                <a:gd name="T32" fmla="*/ 1897 w 1934"/>
                <a:gd name="T33" fmla="*/ 565 h 2515"/>
                <a:gd name="T34" fmla="*/ 1836 w 1934"/>
                <a:gd name="T35" fmla="*/ 414 h 2515"/>
                <a:gd name="T36" fmla="*/ 1738 w 1934"/>
                <a:gd name="T37" fmla="*/ 282 h 2515"/>
                <a:gd name="T38" fmla="*/ 1615 w 1934"/>
                <a:gd name="T39" fmla="*/ 176 h 2515"/>
                <a:gd name="T40" fmla="*/ 1465 w 1934"/>
                <a:gd name="T41" fmla="*/ 88 h 2515"/>
                <a:gd name="T42" fmla="*/ 1288 w 1934"/>
                <a:gd name="T43" fmla="*/ 26 h 2515"/>
                <a:gd name="T44" fmla="*/ 1094 w 1934"/>
                <a:gd name="T45" fmla="*/ 0 h 2515"/>
                <a:gd name="T46" fmla="*/ 221 w 1934"/>
                <a:gd name="T47" fmla="*/ 0 h 2515"/>
                <a:gd name="T48" fmla="*/ 177 w 1934"/>
                <a:gd name="T49" fmla="*/ 0 h 2515"/>
                <a:gd name="T50" fmla="*/ 97 w 1934"/>
                <a:gd name="T51" fmla="*/ 35 h 2515"/>
                <a:gd name="T52" fmla="*/ 35 w 1934"/>
                <a:gd name="T53" fmla="*/ 97 h 2515"/>
                <a:gd name="T54" fmla="*/ 9 w 1934"/>
                <a:gd name="T55" fmla="*/ 176 h 2515"/>
                <a:gd name="T56" fmla="*/ 0 w 1934"/>
                <a:gd name="T57" fmla="*/ 2293 h 2515"/>
                <a:gd name="T58" fmla="*/ 9 w 1934"/>
                <a:gd name="T59" fmla="*/ 2337 h 2515"/>
                <a:gd name="T60" fmla="*/ 35 w 1934"/>
                <a:gd name="T61" fmla="*/ 2417 h 2515"/>
                <a:gd name="T62" fmla="*/ 97 w 1934"/>
                <a:gd name="T63" fmla="*/ 2470 h 2515"/>
                <a:gd name="T64" fmla="*/ 177 w 1934"/>
                <a:gd name="T65" fmla="*/ 2505 h 2515"/>
                <a:gd name="T66" fmla="*/ 441 w 1934"/>
                <a:gd name="T67" fmla="*/ 397 h 2515"/>
                <a:gd name="T68" fmla="*/ 953 w 1934"/>
                <a:gd name="T69" fmla="*/ 397 h 2515"/>
                <a:gd name="T70" fmla="*/ 1174 w 1934"/>
                <a:gd name="T71" fmla="*/ 423 h 2515"/>
                <a:gd name="T72" fmla="*/ 1341 w 1934"/>
                <a:gd name="T73" fmla="*/ 512 h 2515"/>
                <a:gd name="T74" fmla="*/ 1430 w 1934"/>
                <a:gd name="T75" fmla="*/ 609 h 2515"/>
                <a:gd name="T76" fmla="*/ 1465 w 1934"/>
                <a:gd name="T77" fmla="*/ 688 h 2515"/>
                <a:gd name="T78" fmla="*/ 1491 w 1934"/>
                <a:gd name="T79" fmla="*/ 838 h 2515"/>
                <a:gd name="T80" fmla="*/ 1491 w 1934"/>
                <a:gd name="T81" fmla="*/ 847 h 2515"/>
                <a:gd name="T82" fmla="*/ 1456 w 1934"/>
                <a:gd name="T83" fmla="*/ 1032 h 2515"/>
                <a:gd name="T84" fmla="*/ 1341 w 1934"/>
                <a:gd name="T85" fmla="*/ 1173 h 2515"/>
                <a:gd name="T86" fmla="*/ 1174 w 1934"/>
                <a:gd name="T87" fmla="*/ 1261 h 2515"/>
                <a:gd name="T88" fmla="*/ 953 w 1934"/>
                <a:gd name="T89" fmla="*/ 1296 h 2515"/>
                <a:gd name="T90" fmla="*/ 441 w 1934"/>
                <a:gd name="T91" fmla="*/ 397 h 2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34" h="2515">
                  <a:moveTo>
                    <a:pt x="221" y="2514"/>
                  </a:moveTo>
                  <a:lnTo>
                    <a:pt x="221" y="2514"/>
                  </a:lnTo>
                  <a:lnTo>
                    <a:pt x="265" y="2505"/>
                  </a:lnTo>
                  <a:lnTo>
                    <a:pt x="309" y="2496"/>
                  </a:lnTo>
                  <a:lnTo>
                    <a:pt x="344" y="2470"/>
                  </a:lnTo>
                  <a:lnTo>
                    <a:pt x="380" y="2443"/>
                  </a:lnTo>
                  <a:lnTo>
                    <a:pt x="406" y="2417"/>
                  </a:lnTo>
                  <a:lnTo>
                    <a:pt x="424" y="2381"/>
                  </a:lnTo>
                  <a:lnTo>
                    <a:pt x="432" y="2337"/>
                  </a:lnTo>
                  <a:lnTo>
                    <a:pt x="441" y="2293"/>
                  </a:lnTo>
                  <a:lnTo>
                    <a:pt x="441" y="1693"/>
                  </a:lnTo>
                  <a:lnTo>
                    <a:pt x="935" y="1693"/>
                  </a:lnTo>
                  <a:lnTo>
                    <a:pt x="935" y="1693"/>
                  </a:lnTo>
                  <a:lnTo>
                    <a:pt x="1041" y="1684"/>
                  </a:lnTo>
                  <a:lnTo>
                    <a:pt x="1138" y="1675"/>
                  </a:lnTo>
                  <a:lnTo>
                    <a:pt x="1235" y="1658"/>
                  </a:lnTo>
                  <a:lnTo>
                    <a:pt x="1324" y="1631"/>
                  </a:lnTo>
                  <a:lnTo>
                    <a:pt x="1412" y="1605"/>
                  </a:lnTo>
                  <a:lnTo>
                    <a:pt x="1491" y="1570"/>
                  </a:lnTo>
                  <a:lnTo>
                    <a:pt x="1571" y="1525"/>
                  </a:lnTo>
                  <a:lnTo>
                    <a:pt x="1641" y="1472"/>
                  </a:lnTo>
                  <a:lnTo>
                    <a:pt x="1703" y="1419"/>
                  </a:lnTo>
                  <a:lnTo>
                    <a:pt x="1765" y="1349"/>
                  </a:lnTo>
                  <a:lnTo>
                    <a:pt x="1818" y="1287"/>
                  </a:lnTo>
                  <a:lnTo>
                    <a:pt x="1853" y="1209"/>
                  </a:lnTo>
                  <a:lnTo>
                    <a:pt x="1889" y="1129"/>
                  </a:lnTo>
                  <a:lnTo>
                    <a:pt x="1915" y="1032"/>
                  </a:lnTo>
                  <a:lnTo>
                    <a:pt x="1933" y="944"/>
                  </a:lnTo>
                  <a:lnTo>
                    <a:pt x="1933" y="838"/>
                  </a:lnTo>
                  <a:lnTo>
                    <a:pt x="1933" y="829"/>
                  </a:lnTo>
                  <a:lnTo>
                    <a:pt x="1933" y="829"/>
                  </a:lnTo>
                  <a:lnTo>
                    <a:pt x="1933" y="741"/>
                  </a:lnTo>
                  <a:lnTo>
                    <a:pt x="1915" y="653"/>
                  </a:lnTo>
                  <a:lnTo>
                    <a:pt x="1897" y="565"/>
                  </a:lnTo>
                  <a:lnTo>
                    <a:pt x="1871" y="485"/>
                  </a:lnTo>
                  <a:lnTo>
                    <a:pt x="1836" y="414"/>
                  </a:lnTo>
                  <a:lnTo>
                    <a:pt x="1791" y="344"/>
                  </a:lnTo>
                  <a:lnTo>
                    <a:pt x="1738" y="282"/>
                  </a:lnTo>
                  <a:lnTo>
                    <a:pt x="1677" y="229"/>
                  </a:lnTo>
                  <a:lnTo>
                    <a:pt x="1615" y="176"/>
                  </a:lnTo>
                  <a:lnTo>
                    <a:pt x="1544" y="132"/>
                  </a:lnTo>
                  <a:lnTo>
                    <a:pt x="1465" y="88"/>
                  </a:lnTo>
                  <a:lnTo>
                    <a:pt x="1386" y="53"/>
                  </a:lnTo>
                  <a:lnTo>
                    <a:pt x="1288" y="26"/>
                  </a:lnTo>
                  <a:lnTo>
                    <a:pt x="1191" y="9"/>
                  </a:lnTo>
                  <a:lnTo>
                    <a:pt x="1094" y="0"/>
                  </a:lnTo>
                  <a:lnTo>
                    <a:pt x="988" y="0"/>
                  </a:lnTo>
                  <a:lnTo>
                    <a:pt x="221" y="0"/>
                  </a:lnTo>
                  <a:lnTo>
                    <a:pt x="221" y="0"/>
                  </a:lnTo>
                  <a:lnTo>
                    <a:pt x="177" y="0"/>
                  </a:lnTo>
                  <a:lnTo>
                    <a:pt x="132" y="17"/>
                  </a:lnTo>
                  <a:lnTo>
                    <a:pt x="97" y="35"/>
                  </a:lnTo>
                  <a:lnTo>
                    <a:pt x="62" y="62"/>
                  </a:lnTo>
                  <a:lnTo>
                    <a:pt x="35" y="97"/>
                  </a:lnTo>
                  <a:lnTo>
                    <a:pt x="18" y="132"/>
                  </a:lnTo>
                  <a:lnTo>
                    <a:pt x="9" y="176"/>
                  </a:lnTo>
                  <a:lnTo>
                    <a:pt x="0" y="220"/>
                  </a:lnTo>
                  <a:lnTo>
                    <a:pt x="0" y="2293"/>
                  </a:lnTo>
                  <a:lnTo>
                    <a:pt x="0" y="2293"/>
                  </a:lnTo>
                  <a:lnTo>
                    <a:pt x="9" y="2337"/>
                  </a:lnTo>
                  <a:lnTo>
                    <a:pt x="18" y="2381"/>
                  </a:lnTo>
                  <a:lnTo>
                    <a:pt x="35" y="2417"/>
                  </a:lnTo>
                  <a:lnTo>
                    <a:pt x="62" y="2443"/>
                  </a:lnTo>
                  <a:lnTo>
                    <a:pt x="97" y="2470"/>
                  </a:lnTo>
                  <a:lnTo>
                    <a:pt x="132" y="2496"/>
                  </a:lnTo>
                  <a:lnTo>
                    <a:pt x="177" y="2505"/>
                  </a:lnTo>
                  <a:lnTo>
                    <a:pt x="221" y="2514"/>
                  </a:lnTo>
                  <a:close/>
                  <a:moveTo>
                    <a:pt x="441" y="397"/>
                  </a:moveTo>
                  <a:lnTo>
                    <a:pt x="953" y="397"/>
                  </a:lnTo>
                  <a:lnTo>
                    <a:pt x="953" y="397"/>
                  </a:lnTo>
                  <a:lnTo>
                    <a:pt x="1068" y="406"/>
                  </a:lnTo>
                  <a:lnTo>
                    <a:pt x="1174" y="423"/>
                  </a:lnTo>
                  <a:lnTo>
                    <a:pt x="1262" y="459"/>
                  </a:lnTo>
                  <a:lnTo>
                    <a:pt x="1341" y="512"/>
                  </a:lnTo>
                  <a:lnTo>
                    <a:pt x="1403" y="573"/>
                  </a:lnTo>
                  <a:lnTo>
                    <a:pt x="1430" y="609"/>
                  </a:lnTo>
                  <a:lnTo>
                    <a:pt x="1456" y="653"/>
                  </a:lnTo>
                  <a:lnTo>
                    <a:pt x="1465" y="688"/>
                  </a:lnTo>
                  <a:lnTo>
                    <a:pt x="1483" y="741"/>
                  </a:lnTo>
                  <a:lnTo>
                    <a:pt x="1491" y="838"/>
                  </a:lnTo>
                  <a:lnTo>
                    <a:pt x="1491" y="847"/>
                  </a:lnTo>
                  <a:lnTo>
                    <a:pt x="1491" y="847"/>
                  </a:lnTo>
                  <a:lnTo>
                    <a:pt x="1483" y="944"/>
                  </a:lnTo>
                  <a:lnTo>
                    <a:pt x="1456" y="1032"/>
                  </a:lnTo>
                  <a:lnTo>
                    <a:pt x="1403" y="1103"/>
                  </a:lnTo>
                  <a:lnTo>
                    <a:pt x="1341" y="1173"/>
                  </a:lnTo>
                  <a:lnTo>
                    <a:pt x="1271" y="1226"/>
                  </a:lnTo>
                  <a:lnTo>
                    <a:pt x="1174" y="1261"/>
                  </a:lnTo>
                  <a:lnTo>
                    <a:pt x="1068" y="1287"/>
                  </a:lnTo>
                  <a:lnTo>
                    <a:pt x="953" y="1296"/>
                  </a:lnTo>
                  <a:lnTo>
                    <a:pt x="441" y="1296"/>
                  </a:lnTo>
                  <a:lnTo>
                    <a:pt x="441" y="39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47" name="Freeform 2">
              <a:extLst>
                <a:ext uri="{FF2B5EF4-FFF2-40B4-BE49-F238E27FC236}">
                  <a16:creationId xmlns:a16="http://schemas.microsoft.com/office/drawing/2014/main" id="{54256E16-B29F-E946-8519-9D1928E8C934}"/>
                </a:ext>
              </a:extLst>
            </p:cNvPr>
            <p:cNvSpPr>
              <a:spLocks noChangeArrowheads="1"/>
            </p:cNvSpPr>
            <p:nvPr/>
          </p:nvSpPr>
          <p:spPr bwMode="auto">
            <a:xfrm>
              <a:off x="6459538" y="3355975"/>
              <a:ext cx="838200" cy="917575"/>
            </a:xfrm>
            <a:custGeom>
              <a:avLst/>
              <a:gdLst>
                <a:gd name="T0" fmla="*/ 2109 w 2330"/>
                <a:gd name="T1" fmla="*/ 0 h 2550"/>
                <a:gd name="T2" fmla="*/ 2109 w 2330"/>
                <a:gd name="T3" fmla="*/ 0 h 2550"/>
                <a:gd name="T4" fmla="*/ 2073 w 2330"/>
                <a:gd name="T5" fmla="*/ 0 h 2550"/>
                <a:gd name="T6" fmla="*/ 2038 w 2330"/>
                <a:gd name="T7" fmla="*/ 9 h 2550"/>
                <a:gd name="T8" fmla="*/ 2012 w 2330"/>
                <a:gd name="T9" fmla="*/ 18 h 2550"/>
                <a:gd name="T10" fmla="*/ 1976 w 2330"/>
                <a:gd name="T11" fmla="*/ 35 h 2550"/>
                <a:gd name="T12" fmla="*/ 1932 w 2330"/>
                <a:gd name="T13" fmla="*/ 88 h 2550"/>
                <a:gd name="T14" fmla="*/ 1906 w 2330"/>
                <a:gd name="T15" fmla="*/ 141 h 2550"/>
                <a:gd name="T16" fmla="*/ 1173 w 2330"/>
                <a:gd name="T17" fmla="*/ 1958 h 2550"/>
                <a:gd name="T18" fmla="*/ 450 w 2330"/>
                <a:gd name="T19" fmla="*/ 150 h 2550"/>
                <a:gd name="T20" fmla="*/ 450 w 2330"/>
                <a:gd name="T21" fmla="*/ 150 h 2550"/>
                <a:gd name="T22" fmla="*/ 414 w 2330"/>
                <a:gd name="T23" fmla="*/ 88 h 2550"/>
                <a:gd name="T24" fmla="*/ 397 w 2330"/>
                <a:gd name="T25" fmla="*/ 62 h 2550"/>
                <a:gd name="T26" fmla="*/ 370 w 2330"/>
                <a:gd name="T27" fmla="*/ 44 h 2550"/>
                <a:gd name="T28" fmla="*/ 335 w 2330"/>
                <a:gd name="T29" fmla="*/ 18 h 2550"/>
                <a:gd name="T30" fmla="*/ 300 w 2330"/>
                <a:gd name="T31" fmla="*/ 9 h 2550"/>
                <a:gd name="T32" fmla="*/ 264 w 2330"/>
                <a:gd name="T33" fmla="*/ 0 h 2550"/>
                <a:gd name="T34" fmla="*/ 229 w 2330"/>
                <a:gd name="T35" fmla="*/ 0 h 2550"/>
                <a:gd name="T36" fmla="*/ 229 w 2330"/>
                <a:gd name="T37" fmla="*/ 0 h 2550"/>
                <a:gd name="T38" fmla="*/ 176 w 2330"/>
                <a:gd name="T39" fmla="*/ 0 h 2550"/>
                <a:gd name="T40" fmla="*/ 141 w 2330"/>
                <a:gd name="T41" fmla="*/ 18 h 2550"/>
                <a:gd name="T42" fmla="*/ 97 w 2330"/>
                <a:gd name="T43" fmla="*/ 35 h 2550"/>
                <a:gd name="T44" fmla="*/ 70 w 2330"/>
                <a:gd name="T45" fmla="*/ 62 h 2550"/>
                <a:gd name="T46" fmla="*/ 44 w 2330"/>
                <a:gd name="T47" fmla="*/ 88 h 2550"/>
                <a:gd name="T48" fmla="*/ 17 w 2330"/>
                <a:gd name="T49" fmla="*/ 124 h 2550"/>
                <a:gd name="T50" fmla="*/ 9 w 2330"/>
                <a:gd name="T51" fmla="*/ 168 h 2550"/>
                <a:gd name="T52" fmla="*/ 0 w 2330"/>
                <a:gd name="T53" fmla="*/ 212 h 2550"/>
                <a:gd name="T54" fmla="*/ 0 w 2330"/>
                <a:gd name="T55" fmla="*/ 212 h 2550"/>
                <a:gd name="T56" fmla="*/ 9 w 2330"/>
                <a:gd name="T57" fmla="*/ 265 h 2550"/>
                <a:gd name="T58" fmla="*/ 26 w 2330"/>
                <a:gd name="T59" fmla="*/ 318 h 2550"/>
                <a:gd name="T60" fmla="*/ 900 w 2330"/>
                <a:gd name="T61" fmla="*/ 2364 h 2550"/>
                <a:gd name="T62" fmla="*/ 900 w 2330"/>
                <a:gd name="T63" fmla="*/ 2364 h 2550"/>
                <a:gd name="T64" fmla="*/ 944 w 2330"/>
                <a:gd name="T65" fmla="*/ 2443 h 2550"/>
                <a:gd name="T66" fmla="*/ 970 w 2330"/>
                <a:gd name="T67" fmla="*/ 2470 h 2550"/>
                <a:gd name="T68" fmla="*/ 997 w 2330"/>
                <a:gd name="T69" fmla="*/ 2496 h 2550"/>
                <a:gd name="T70" fmla="*/ 1032 w 2330"/>
                <a:gd name="T71" fmla="*/ 2523 h 2550"/>
                <a:gd name="T72" fmla="*/ 1067 w 2330"/>
                <a:gd name="T73" fmla="*/ 2532 h 2550"/>
                <a:gd name="T74" fmla="*/ 1112 w 2330"/>
                <a:gd name="T75" fmla="*/ 2541 h 2550"/>
                <a:gd name="T76" fmla="*/ 1156 w 2330"/>
                <a:gd name="T77" fmla="*/ 2549 h 2550"/>
                <a:gd name="T78" fmla="*/ 1173 w 2330"/>
                <a:gd name="T79" fmla="*/ 2549 h 2550"/>
                <a:gd name="T80" fmla="*/ 1173 w 2330"/>
                <a:gd name="T81" fmla="*/ 2549 h 2550"/>
                <a:gd name="T82" fmla="*/ 1226 w 2330"/>
                <a:gd name="T83" fmla="*/ 2541 h 2550"/>
                <a:gd name="T84" fmla="*/ 1262 w 2330"/>
                <a:gd name="T85" fmla="*/ 2532 h 2550"/>
                <a:gd name="T86" fmla="*/ 1297 w 2330"/>
                <a:gd name="T87" fmla="*/ 2523 h 2550"/>
                <a:gd name="T88" fmla="*/ 1332 w 2330"/>
                <a:gd name="T89" fmla="*/ 2496 h 2550"/>
                <a:gd name="T90" fmla="*/ 1368 w 2330"/>
                <a:gd name="T91" fmla="*/ 2470 h 2550"/>
                <a:gd name="T92" fmla="*/ 1385 w 2330"/>
                <a:gd name="T93" fmla="*/ 2443 h 2550"/>
                <a:gd name="T94" fmla="*/ 1429 w 2330"/>
                <a:gd name="T95" fmla="*/ 2364 h 2550"/>
                <a:gd name="T96" fmla="*/ 2312 w 2330"/>
                <a:gd name="T97" fmla="*/ 300 h 2550"/>
                <a:gd name="T98" fmla="*/ 2312 w 2330"/>
                <a:gd name="T99" fmla="*/ 300 h 2550"/>
                <a:gd name="T100" fmla="*/ 2321 w 2330"/>
                <a:gd name="T101" fmla="*/ 256 h 2550"/>
                <a:gd name="T102" fmla="*/ 2329 w 2330"/>
                <a:gd name="T103" fmla="*/ 203 h 2550"/>
                <a:gd name="T104" fmla="*/ 2329 w 2330"/>
                <a:gd name="T105" fmla="*/ 203 h 2550"/>
                <a:gd name="T106" fmla="*/ 2329 w 2330"/>
                <a:gd name="T107" fmla="*/ 168 h 2550"/>
                <a:gd name="T108" fmla="*/ 2312 w 2330"/>
                <a:gd name="T109" fmla="*/ 124 h 2550"/>
                <a:gd name="T110" fmla="*/ 2294 w 2330"/>
                <a:gd name="T111" fmla="*/ 88 h 2550"/>
                <a:gd name="T112" fmla="*/ 2268 w 2330"/>
                <a:gd name="T113" fmla="*/ 62 h 2550"/>
                <a:gd name="T114" fmla="*/ 2232 w 2330"/>
                <a:gd name="T115" fmla="*/ 35 h 2550"/>
                <a:gd name="T116" fmla="*/ 2197 w 2330"/>
                <a:gd name="T117" fmla="*/ 9 h 2550"/>
                <a:gd name="T118" fmla="*/ 2153 w 2330"/>
                <a:gd name="T119" fmla="*/ 0 h 2550"/>
                <a:gd name="T120" fmla="*/ 2109 w 2330"/>
                <a:gd name="T121" fmla="*/ 0 h 2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330" h="2550">
                  <a:moveTo>
                    <a:pt x="2109" y="0"/>
                  </a:moveTo>
                  <a:lnTo>
                    <a:pt x="2109" y="0"/>
                  </a:lnTo>
                  <a:lnTo>
                    <a:pt x="2073" y="0"/>
                  </a:lnTo>
                  <a:lnTo>
                    <a:pt x="2038" y="9"/>
                  </a:lnTo>
                  <a:lnTo>
                    <a:pt x="2012" y="18"/>
                  </a:lnTo>
                  <a:lnTo>
                    <a:pt x="1976" y="35"/>
                  </a:lnTo>
                  <a:lnTo>
                    <a:pt x="1932" y="88"/>
                  </a:lnTo>
                  <a:lnTo>
                    <a:pt x="1906" y="141"/>
                  </a:lnTo>
                  <a:lnTo>
                    <a:pt x="1173" y="1958"/>
                  </a:lnTo>
                  <a:lnTo>
                    <a:pt x="450" y="150"/>
                  </a:lnTo>
                  <a:lnTo>
                    <a:pt x="450" y="150"/>
                  </a:lnTo>
                  <a:lnTo>
                    <a:pt x="414" y="88"/>
                  </a:lnTo>
                  <a:lnTo>
                    <a:pt x="397" y="62"/>
                  </a:lnTo>
                  <a:lnTo>
                    <a:pt x="370" y="44"/>
                  </a:lnTo>
                  <a:lnTo>
                    <a:pt x="335" y="18"/>
                  </a:lnTo>
                  <a:lnTo>
                    <a:pt x="300" y="9"/>
                  </a:lnTo>
                  <a:lnTo>
                    <a:pt x="264" y="0"/>
                  </a:lnTo>
                  <a:lnTo>
                    <a:pt x="229" y="0"/>
                  </a:lnTo>
                  <a:lnTo>
                    <a:pt x="229" y="0"/>
                  </a:lnTo>
                  <a:lnTo>
                    <a:pt x="176" y="0"/>
                  </a:lnTo>
                  <a:lnTo>
                    <a:pt x="141" y="18"/>
                  </a:lnTo>
                  <a:lnTo>
                    <a:pt x="97" y="35"/>
                  </a:lnTo>
                  <a:lnTo>
                    <a:pt x="70" y="62"/>
                  </a:lnTo>
                  <a:lnTo>
                    <a:pt x="44" y="88"/>
                  </a:lnTo>
                  <a:lnTo>
                    <a:pt x="17" y="124"/>
                  </a:lnTo>
                  <a:lnTo>
                    <a:pt x="9" y="168"/>
                  </a:lnTo>
                  <a:lnTo>
                    <a:pt x="0" y="212"/>
                  </a:lnTo>
                  <a:lnTo>
                    <a:pt x="0" y="212"/>
                  </a:lnTo>
                  <a:lnTo>
                    <a:pt x="9" y="265"/>
                  </a:lnTo>
                  <a:lnTo>
                    <a:pt x="26" y="318"/>
                  </a:lnTo>
                  <a:lnTo>
                    <a:pt x="900" y="2364"/>
                  </a:lnTo>
                  <a:lnTo>
                    <a:pt x="900" y="2364"/>
                  </a:lnTo>
                  <a:lnTo>
                    <a:pt x="944" y="2443"/>
                  </a:lnTo>
                  <a:lnTo>
                    <a:pt x="970" y="2470"/>
                  </a:lnTo>
                  <a:lnTo>
                    <a:pt x="997" y="2496"/>
                  </a:lnTo>
                  <a:lnTo>
                    <a:pt x="1032" y="2523"/>
                  </a:lnTo>
                  <a:lnTo>
                    <a:pt x="1067" y="2532"/>
                  </a:lnTo>
                  <a:lnTo>
                    <a:pt x="1112" y="2541"/>
                  </a:lnTo>
                  <a:lnTo>
                    <a:pt x="1156" y="2549"/>
                  </a:lnTo>
                  <a:lnTo>
                    <a:pt x="1173" y="2549"/>
                  </a:lnTo>
                  <a:lnTo>
                    <a:pt x="1173" y="2549"/>
                  </a:lnTo>
                  <a:lnTo>
                    <a:pt x="1226" y="2541"/>
                  </a:lnTo>
                  <a:lnTo>
                    <a:pt x="1262" y="2532"/>
                  </a:lnTo>
                  <a:lnTo>
                    <a:pt x="1297" y="2523"/>
                  </a:lnTo>
                  <a:lnTo>
                    <a:pt x="1332" y="2496"/>
                  </a:lnTo>
                  <a:lnTo>
                    <a:pt x="1368" y="2470"/>
                  </a:lnTo>
                  <a:lnTo>
                    <a:pt x="1385" y="2443"/>
                  </a:lnTo>
                  <a:lnTo>
                    <a:pt x="1429" y="2364"/>
                  </a:lnTo>
                  <a:lnTo>
                    <a:pt x="2312" y="300"/>
                  </a:lnTo>
                  <a:lnTo>
                    <a:pt x="2312" y="300"/>
                  </a:lnTo>
                  <a:lnTo>
                    <a:pt x="2321" y="256"/>
                  </a:lnTo>
                  <a:lnTo>
                    <a:pt x="2329" y="203"/>
                  </a:lnTo>
                  <a:lnTo>
                    <a:pt x="2329" y="203"/>
                  </a:lnTo>
                  <a:lnTo>
                    <a:pt x="2329" y="168"/>
                  </a:lnTo>
                  <a:lnTo>
                    <a:pt x="2312" y="124"/>
                  </a:lnTo>
                  <a:lnTo>
                    <a:pt x="2294" y="88"/>
                  </a:lnTo>
                  <a:lnTo>
                    <a:pt x="2268" y="62"/>
                  </a:lnTo>
                  <a:lnTo>
                    <a:pt x="2232" y="35"/>
                  </a:lnTo>
                  <a:lnTo>
                    <a:pt x="2197" y="9"/>
                  </a:lnTo>
                  <a:lnTo>
                    <a:pt x="2153" y="0"/>
                  </a:lnTo>
                  <a:lnTo>
                    <a:pt x="210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48" name="Freeform 3">
              <a:extLst>
                <a:ext uri="{FF2B5EF4-FFF2-40B4-BE49-F238E27FC236}">
                  <a16:creationId xmlns:a16="http://schemas.microsoft.com/office/drawing/2014/main" id="{7C2EEEFD-1643-514F-9107-637AF68F49B2}"/>
                </a:ext>
              </a:extLst>
            </p:cNvPr>
            <p:cNvSpPr>
              <a:spLocks noChangeArrowheads="1"/>
            </p:cNvSpPr>
            <p:nvPr/>
          </p:nvSpPr>
          <p:spPr bwMode="auto">
            <a:xfrm>
              <a:off x="2327275" y="1039813"/>
              <a:ext cx="5540375" cy="5540375"/>
            </a:xfrm>
            <a:custGeom>
              <a:avLst/>
              <a:gdLst>
                <a:gd name="T0" fmla="*/ 0 w 15390"/>
                <a:gd name="T1" fmla="*/ 0 h 15390"/>
                <a:gd name="T2" fmla="*/ 0 w 15390"/>
                <a:gd name="T3" fmla="*/ 15389 h 15390"/>
                <a:gd name="T4" fmla="*/ 15389 w 15390"/>
                <a:gd name="T5" fmla="*/ 15389 h 15390"/>
                <a:gd name="T6" fmla="*/ 15389 w 15390"/>
                <a:gd name="T7" fmla="*/ 0 h 15390"/>
                <a:gd name="T8" fmla="*/ 0 w 15390"/>
                <a:gd name="T9" fmla="*/ 0 h 15390"/>
                <a:gd name="T10" fmla="*/ 14754 w 15390"/>
                <a:gd name="T11" fmla="*/ 14754 h 15390"/>
                <a:gd name="T12" fmla="*/ 635 w 15390"/>
                <a:gd name="T13" fmla="*/ 14754 h 15390"/>
                <a:gd name="T14" fmla="*/ 635 w 15390"/>
                <a:gd name="T15" fmla="*/ 635 h 15390"/>
                <a:gd name="T16" fmla="*/ 14754 w 15390"/>
                <a:gd name="T17" fmla="*/ 635 h 15390"/>
                <a:gd name="T18" fmla="*/ 14754 w 15390"/>
                <a:gd name="T19" fmla="*/ 14754 h 15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90" h="15390">
                  <a:moveTo>
                    <a:pt x="0" y="0"/>
                  </a:moveTo>
                  <a:lnTo>
                    <a:pt x="0" y="15389"/>
                  </a:lnTo>
                  <a:lnTo>
                    <a:pt x="15389" y="15389"/>
                  </a:lnTo>
                  <a:lnTo>
                    <a:pt x="15389" y="0"/>
                  </a:lnTo>
                  <a:lnTo>
                    <a:pt x="0" y="0"/>
                  </a:lnTo>
                  <a:close/>
                  <a:moveTo>
                    <a:pt x="14754" y="14754"/>
                  </a:moveTo>
                  <a:lnTo>
                    <a:pt x="635" y="14754"/>
                  </a:lnTo>
                  <a:lnTo>
                    <a:pt x="635" y="635"/>
                  </a:lnTo>
                  <a:lnTo>
                    <a:pt x="14754" y="635"/>
                  </a:lnTo>
                  <a:lnTo>
                    <a:pt x="14754" y="1475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49" name="Freeform 4">
              <a:extLst>
                <a:ext uri="{FF2B5EF4-FFF2-40B4-BE49-F238E27FC236}">
                  <a16:creationId xmlns:a16="http://schemas.microsoft.com/office/drawing/2014/main" id="{500C28FE-34D4-474E-BE09-6CA7D222016E}"/>
                </a:ext>
              </a:extLst>
            </p:cNvPr>
            <p:cNvSpPr>
              <a:spLocks noChangeArrowheads="1"/>
            </p:cNvSpPr>
            <p:nvPr/>
          </p:nvSpPr>
          <p:spPr bwMode="auto">
            <a:xfrm>
              <a:off x="6707188" y="1582738"/>
              <a:ext cx="650875" cy="654050"/>
            </a:xfrm>
            <a:custGeom>
              <a:avLst/>
              <a:gdLst>
                <a:gd name="T0" fmla="*/ 1809 w 1810"/>
                <a:gd name="T1" fmla="*/ 450 h 1819"/>
                <a:gd name="T2" fmla="*/ 1350 w 1810"/>
                <a:gd name="T3" fmla="*/ 0 h 1819"/>
                <a:gd name="T4" fmla="*/ 0 w 1810"/>
                <a:gd name="T5" fmla="*/ 1368 h 1819"/>
                <a:gd name="T6" fmla="*/ 450 w 1810"/>
                <a:gd name="T7" fmla="*/ 1818 h 1819"/>
                <a:gd name="T8" fmla="*/ 1809 w 1810"/>
                <a:gd name="T9" fmla="*/ 450 h 1819"/>
              </a:gdLst>
              <a:ahLst/>
              <a:cxnLst>
                <a:cxn ang="0">
                  <a:pos x="T0" y="T1"/>
                </a:cxn>
                <a:cxn ang="0">
                  <a:pos x="T2" y="T3"/>
                </a:cxn>
                <a:cxn ang="0">
                  <a:pos x="T4" y="T5"/>
                </a:cxn>
                <a:cxn ang="0">
                  <a:pos x="T6" y="T7"/>
                </a:cxn>
                <a:cxn ang="0">
                  <a:pos x="T8" y="T9"/>
                </a:cxn>
              </a:cxnLst>
              <a:rect l="0" t="0" r="r" b="b"/>
              <a:pathLst>
                <a:path w="1810" h="1819">
                  <a:moveTo>
                    <a:pt x="1809" y="450"/>
                  </a:moveTo>
                  <a:lnTo>
                    <a:pt x="1350" y="0"/>
                  </a:lnTo>
                  <a:lnTo>
                    <a:pt x="0" y="1368"/>
                  </a:lnTo>
                  <a:lnTo>
                    <a:pt x="450" y="1818"/>
                  </a:lnTo>
                  <a:lnTo>
                    <a:pt x="1809" y="45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51" name="Freeform 5">
              <a:extLst>
                <a:ext uri="{FF2B5EF4-FFF2-40B4-BE49-F238E27FC236}">
                  <a16:creationId xmlns:a16="http://schemas.microsoft.com/office/drawing/2014/main" id="{7E814D32-8045-5E4E-B939-E01D7F28CEFA}"/>
                </a:ext>
              </a:extLst>
            </p:cNvPr>
            <p:cNvSpPr>
              <a:spLocks noChangeArrowheads="1"/>
            </p:cNvSpPr>
            <p:nvPr/>
          </p:nvSpPr>
          <p:spPr bwMode="auto">
            <a:xfrm>
              <a:off x="6056313" y="2236788"/>
              <a:ext cx="650875" cy="658812"/>
            </a:xfrm>
            <a:custGeom>
              <a:avLst/>
              <a:gdLst>
                <a:gd name="T0" fmla="*/ 1809 w 1810"/>
                <a:gd name="T1" fmla="*/ 459 h 1828"/>
                <a:gd name="T2" fmla="*/ 1359 w 1810"/>
                <a:gd name="T3" fmla="*/ 0 h 1828"/>
                <a:gd name="T4" fmla="*/ 0 w 1810"/>
                <a:gd name="T5" fmla="*/ 1368 h 1828"/>
                <a:gd name="T6" fmla="*/ 459 w 1810"/>
                <a:gd name="T7" fmla="*/ 1827 h 1828"/>
                <a:gd name="T8" fmla="*/ 1809 w 1810"/>
                <a:gd name="T9" fmla="*/ 459 h 1828"/>
              </a:gdLst>
              <a:ahLst/>
              <a:cxnLst>
                <a:cxn ang="0">
                  <a:pos x="T0" y="T1"/>
                </a:cxn>
                <a:cxn ang="0">
                  <a:pos x="T2" y="T3"/>
                </a:cxn>
                <a:cxn ang="0">
                  <a:pos x="T4" y="T5"/>
                </a:cxn>
                <a:cxn ang="0">
                  <a:pos x="T6" y="T7"/>
                </a:cxn>
                <a:cxn ang="0">
                  <a:pos x="T8" y="T9"/>
                </a:cxn>
              </a:cxnLst>
              <a:rect l="0" t="0" r="r" b="b"/>
              <a:pathLst>
                <a:path w="1810" h="1828">
                  <a:moveTo>
                    <a:pt x="1809" y="459"/>
                  </a:moveTo>
                  <a:lnTo>
                    <a:pt x="1359" y="0"/>
                  </a:lnTo>
                  <a:lnTo>
                    <a:pt x="0" y="1368"/>
                  </a:lnTo>
                  <a:lnTo>
                    <a:pt x="459" y="1827"/>
                  </a:lnTo>
                  <a:lnTo>
                    <a:pt x="1809" y="45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53" name="Freeform 6">
              <a:extLst>
                <a:ext uri="{FF2B5EF4-FFF2-40B4-BE49-F238E27FC236}">
                  <a16:creationId xmlns:a16="http://schemas.microsoft.com/office/drawing/2014/main" id="{CAB3ACB6-8C7F-0E42-B4AE-F7117FE56087}"/>
                </a:ext>
              </a:extLst>
            </p:cNvPr>
            <p:cNvSpPr>
              <a:spLocks noChangeArrowheads="1"/>
            </p:cNvSpPr>
            <p:nvPr/>
          </p:nvSpPr>
          <p:spPr bwMode="auto">
            <a:xfrm>
              <a:off x="3457575" y="4864100"/>
              <a:ext cx="650875" cy="657225"/>
            </a:xfrm>
            <a:custGeom>
              <a:avLst/>
              <a:gdLst>
                <a:gd name="T0" fmla="*/ 0 w 1810"/>
                <a:gd name="T1" fmla="*/ 1368 h 1827"/>
                <a:gd name="T2" fmla="*/ 458 w 1810"/>
                <a:gd name="T3" fmla="*/ 1826 h 1827"/>
                <a:gd name="T4" fmla="*/ 1809 w 1810"/>
                <a:gd name="T5" fmla="*/ 450 h 1827"/>
                <a:gd name="T6" fmla="*/ 1359 w 1810"/>
                <a:gd name="T7" fmla="*/ 0 h 1827"/>
                <a:gd name="T8" fmla="*/ 0 w 1810"/>
                <a:gd name="T9" fmla="*/ 1368 h 1827"/>
              </a:gdLst>
              <a:ahLst/>
              <a:cxnLst>
                <a:cxn ang="0">
                  <a:pos x="T0" y="T1"/>
                </a:cxn>
                <a:cxn ang="0">
                  <a:pos x="T2" y="T3"/>
                </a:cxn>
                <a:cxn ang="0">
                  <a:pos x="T4" y="T5"/>
                </a:cxn>
                <a:cxn ang="0">
                  <a:pos x="T6" y="T7"/>
                </a:cxn>
                <a:cxn ang="0">
                  <a:pos x="T8" y="T9"/>
                </a:cxn>
              </a:cxnLst>
              <a:rect l="0" t="0" r="r" b="b"/>
              <a:pathLst>
                <a:path w="1810" h="1827">
                  <a:moveTo>
                    <a:pt x="0" y="1368"/>
                  </a:moveTo>
                  <a:lnTo>
                    <a:pt x="458" y="1826"/>
                  </a:lnTo>
                  <a:lnTo>
                    <a:pt x="1809" y="450"/>
                  </a:lnTo>
                  <a:lnTo>
                    <a:pt x="1359" y="0"/>
                  </a:lnTo>
                  <a:lnTo>
                    <a:pt x="0" y="136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54" name="Freeform 7">
              <a:extLst>
                <a:ext uri="{FF2B5EF4-FFF2-40B4-BE49-F238E27FC236}">
                  <a16:creationId xmlns:a16="http://schemas.microsoft.com/office/drawing/2014/main" id="{7D794CEB-D048-7C4C-B481-DAA7E2995DFC}"/>
                </a:ext>
              </a:extLst>
            </p:cNvPr>
            <p:cNvSpPr>
              <a:spLocks noChangeArrowheads="1"/>
            </p:cNvSpPr>
            <p:nvPr/>
          </p:nvSpPr>
          <p:spPr bwMode="auto">
            <a:xfrm>
              <a:off x="4110038" y="4210050"/>
              <a:ext cx="650875" cy="654050"/>
            </a:xfrm>
            <a:custGeom>
              <a:avLst/>
              <a:gdLst>
                <a:gd name="T0" fmla="*/ 0 w 1810"/>
                <a:gd name="T1" fmla="*/ 1368 h 1819"/>
                <a:gd name="T2" fmla="*/ 450 w 1810"/>
                <a:gd name="T3" fmla="*/ 1818 h 1819"/>
                <a:gd name="T4" fmla="*/ 1809 w 1810"/>
                <a:gd name="T5" fmla="*/ 450 h 1819"/>
                <a:gd name="T6" fmla="*/ 1350 w 1810"/>
                <a:gd name="T7" fmla="*/ 0 h 1819"/>
                <a:gd name="T8" fmla="*/ 0 w 1810"/>
                <a:gd name="T9" fmla="*/ 1368 h 1819"/>
              </a:gdLst>
              <a:ahLst/>
              <a:cxnLst>
                <a:cxn ang="0">
                  <a:pos x="T0" y="T1"/>
                </a:cxn>
                <a:cxn ang="0">
                  <a:pos x="T2" y="T3"/>
                </a:cxn>
                <a:cxn ang="0">
                  <a:pos x="T4" y="T5"/>
                </a:cxn>
                <a:cxn ang="0">
                  <a:pos x="T6" y="T7"/>
                </a:cxn>
                <a:cxn ang="0">
                  <a:pos x="T8" y="T9"/>
                </a:cxn>
              </a:cxnLst>
              <a:rect l="0" t="0" r="r" b="b"/>
              <a:pathLst>
                <a:path w="1810" h="1819">
                  <a:moveTo>
                    <a:pt x="0" y="1368"/>
                  </a:moveTo>
                  <a:lnTo>
                    <a:pt x="450" y="1818"/>
                  </a:lnTo>
                  <a:lnTo>
                    <a:pt x="1809" y="450"/>
                  </a:lnTo>
                  <a:lnTo>
                    <a:pt x="1350" y="0"/>
                  </a:lnTo>
                  <a:lnTo>
                    <a:pt x="0" y="136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55" name="Freeform 8">
              <a:extLst>
                <a:ext uri="{FF2B5EF4-FFF2-40B4-BE49-F238E27FC236}">
                  <a16:creationId xmlns:a16="http://schemas.microsoft.com/office/drawing/2014/main" id="{C01E7415-1FF0-F84A-8DDC-E043CC4A5849}"/>
                </a:ext>
              </a:extLst>
            </p:cNvPr>
            <p:cNvSpPr>
              <a:spLocks noChangeArrowheads="1"/>
            </p:cNvSpPr>
            <p:nvPr/>
          </p:nvSpPr>
          <p:spPr bwMode="auto">
            <a:xfrm>
              <a:off x="5408613" y="2895600"/>
              <a:ext cx="650875" cy="654050"/>
            </a:xfrm>
            <a:custGeom>
              <a:avLst/>
              <a:gdLst>
                <a:gd name="T0" fmla="*/ 1809 w 1810"/>
                <a:gd name="T1" fmla="*/ 450 h 1818"/>
                <a:gd name="T2" fmla="*/ 1350 w 1810"/>
                <a:gd name="T3" fmla="*/ 0 h 1818"/>
                <a:gd name="T4" fmla="*/ 0 w 1810"/>
                <a:gd name="T5" fmla="*/ 1367 h 1818"/>
                <a:gd name="T6" fmla="*/ 450 w 1810"/>
                <a:gd name="T7" fmla="*/ 1817 h 1818"/>
                <a:gd name="T8" fmla="*/ 1809 w 1810"/>
                <a:gd name="T9" fmla="*/ 450 h 1818"/>
              </a:gdLst>
              <a:ahLst/>
              <a:cxnLst>
                <a:cxn ang="0">
                  <a:pos x="T0" y="T1"/>
                </a:cxn>
                <a:cxn ang="0">
                  <a:pos x="T2" y="T3"/>
                </a:cxn>
                <a:cxn ang="0">
                  <a:pos x="T4" y="T5"/>
                </a:cxn>
                <a:cxn ang="0">
                  <a:pos x="T6" y="T7"/>
                </a:cxn>
                <a:cxn ang="0">
                  <a:pos x="T8" y="T9"/>
                </a:cxn>
              </a:cxnLst>
              <a:rect l="0" t="0" r="r" b="b"/>
              <a:pathLst>
                <a:path w="1810" h="1818">
                  <a:moveTo>
                    <a:pt x="1809" y="450"/>
                  </a:moveTo>
                  <a:lnTo>
                    <a:pt x="1350" y="0"/>
                  </a:lnTo>
                  <a:lnTo>
                    <a:pt x="0" y="1367"/>
                  </a:lnTo>
                  <a:lnTo>
                    <a:pt x="450" y="1817"/>
                  </a:lnTo>
                  <a:lnTo>
                    <a:pt x="1809" y="45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56" name="Freeform 9">
              <a:extLst>
                <a:ext uri="{FF2B5EF4-FFF2-40B4-BE49-F238E27FC236}">
                  <a16:creationId xmlns:a16="http://schemas.microsoft.com/office/drawing/2014/main" id="{303F343F-55EB-E140-9A27-38986F8CE535}"/>
                </a:ext>
              </a:extLst>
            </p:cNvPr>
            <p:cNvSpPr>
              <a:spLocks noChangeArrowheads="1"/>
            </p:cNvSpPr>
            <p:nvPr/>
          </p:nvSpPr>
          <p:spPr bwMode="auto">
            <a:xfrm>
              <a:off x="2809875" y="5521325"/>
              <a:ext cx="650875" cy="654050"/>
            </a:xfrm>
            <a:custGeom>
              <a:avLst/>
              <a:gdLst>
                <a:gd name="T0" fmla="*/ 1809 w 1810"/>
                <a:gd name="T1" fmla="*/ 450 h 1819"/>
                <a:gd name="T2" fmla="*/ 1350 w 1810"/>
                <a:gd name="T3" fmla="*/ 0 h 1819"/>
                <a:gd name="T4" fmla="*/ 0 w 1810"/>
                <a:gd name="T5" fmla="*/ 1368 h 1819"/>
                <a:gd name="T6" fmla="*/ 450 w 1810"/>
                <a:gd name="T7" fmla="*/ 1818 h 1819"/>
                <a:gd name="T8" fmla="*/ 1809 w 1810"/>
                <a:gd name="T9" fmla="*/ 450 h 1819"/>
              </a:gdLst>
              <a:ahLst/>
              <a:cxnLst>
                <a:cxn ang="0">
                  <a:pos x="T0" y="T1"/>
                </a:cxn>
                <a:cxn ang="0">
                  <a:pos x="T2" y="T3"/>
                </a:cxn>
                <a:cxn ang="0">
                  <a:pos x="T4" y="T5"/>
                </a:cxn>
                <a:cxn ang="0">
                  <a:pos x="T6" y="T7"/>
                </a:cxn>
                <a:cxn ang="0">
                  <a:pos x="T8" y="T9"/>
                </a:cxn>
              </a:cxnLst>
              <a:rect l="0" t="0" r="r" b="b"/>
              <a:pathLst>
                <a:path w="1810" h="1819">
                  <a:moveTo>
                    <a:pt x="1809" y="450"/>
                  </a:moveTo>
                  <a:lnTo>
                    <a:pt x="1350" y="0"/>
                  </a:lnTo>
                  <a:lnTo>
                    <a:pt x="0" y="1368"/>
                  </a:lnTo>
                  <a:lnTo>
                    <a:pt x="450" y="1818"/>
                  </a:lnTo>
                  <a:lnTo>
                    <a:pt x="1809" y="45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57" name="Freeform 10">
              <a:extLst>
                <a:ext uri="{FF2B5EF4-FFF2-40B4-BE49-F238E27FC236}">
                  <a16:creationId xmlns:a16="http://schemas.microsoft.com/office/drawing/2014/main" id="{5B4FC862-2127-E140-9F68-76CD4F2636BF}"/>
                </a:ext>
              </a:extLst>
            </p:cNvPr>
            <p:cNvSpPr>
              <a:spLocks noChangeArrowheads="1"/>
            </p:cNvSpPr>
            <p:nvPr/>
          </p:nvSpPr>
          <p:spPr bwMode="auto">
            <a:xfrm>
              <a:off x="3248025" y="1960563"/>
              <a:ext cx="3697288" cy="3697287"/>
            </a:xfrm>
            <a:custGeom>
              <a:avLst/>
              <a:gdLst>
                <a:gd name="T0" fmla="*/ 609 w 10272"/>
                <a:gd name="T1" fmla="*/ 1615 h 10272"/>
                <a:gd name="T2" fmla="*/ 3839 w 10272"/>
                <a:gd name="T3" fmla="*/ 4845 h 10272"/>
                <a:gd name="T4" fmla="*/ 4483 w 10272"/>
                <a:gd name="T5" fmla="*/ 5488 h 10272"/>
                <a:gd name="T6" fmla="*/ 4942 w 10272"/>
                <a:gd name="T7" fmla="*/ 5947 h 10272"/>
                <a:gd name="T8" fmla="*/ 5523 w 10272"/>
                <a:gd name="T9" fmla="*/ 6529 h 10272"/>
                <a:gd name="T10" fmla="*/ 6529 w 10272"/>
                <a:gd name="T11" fmla="*/ 7535 h 10272"/>
                <a:gd name="T12" fmla="*/ 6529 w 10272"/>
                <a:gd name="T13" fmla="*/ 7535 h 10272"/>
                <a:gd name="T14" fmla="*/ 8656 w 10272"/>
                <a:gd name="T15" fmla="*/ 9662 h 10272"/>
                <a:gd name="T16" fmla="*/ 8056 w 10272"/>
                <a:gd name="T17" fmla="*/ 10271 h 10272"/>
                <a:gd name="T18" fmla="*/ 10271 w 10272"/>
                <a:gd name="T19" fmla="*/ 10271 h 10272"/>
                <a:gd name="T20" fmla="*/ 10271 w 10272"/>
                <a:gd name="T21" fmla="*/ 8056 h 10272"/>
                <a:gd name="T22" fmla="*/ 9662 w 10272"/>
                <a:gd name="T23" fmla="*/ 8656 h 10272"/>
                <a:gd name="T24" fmla="*/ 9591 w 10272"/>
                <a:gd name="T25" fmla="*/ 8585 h 10272"/>
                <a:gd name="T26" fmla="*/ 7535 w 10272"/>
                <a:gd name="T27" fmla="*/ 6529 h 10272"/>
                <a:gd name="T28" fmla="*/ 6529 w 10272"/>
                <a:gd name="T29" fmla="*/ 5523 h 10272"/>
                <a:gd name="T30" fmla="*/ 5938 w 10272"/>
                <a:gd name="T31" fmla="*/ 4933 h 10272"/>
                <a:gd name="T32" fmla="*/ 5488 w 10272"/>
                <a:gd name="T33" fmla="*/ 4483 h 10272"/>
                <a:gd name="T34" fmla="*/ 4845 w 10272"/>
                <a:gd name="T35" fmla="*/ 3839 h 10272"/>
                <a:gd name="T36" fmla="*/ 1615 w 10272"/>
                <a:gd name="T37" fmla="*/ 609 h 10272"/>
                <a:gd name="T38" fmla="*/ 2215 w 10272"/>
                <a:gd name="T39" fmla="*/ 0 h 10272"/>
                <a:gd name="T40" fmla="*/ 0 w 10272"/>
                <a:gd name="T41" fmla="*/ 0 h 10272"/>
                <a:gd name="T42" fmla="*/ 0 w 10272"/>
                <a:gd name="T43" fmla="*/ 2215 h 10272"/>
                <a:gd name="T44" fmla="*/ 609 w 10272"/>
                <a:gd name="T45" fmla="*/ 1615 h 10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272" h="10272">
                  <a:moveTo>
                    <a:pt x="609" y="1615"/>
                  </a:moveTo>
                  <a:lnTo>
                    <a:pt x="3839" y="4845"/>
                  </a:lnTo>
                  <a:lnTo>
                    <a:pt x="4483" y="5488"/>
                  </a:lnTo>
                  <a:lnTo>
                    <a:pt x="4942" y="5947"/>
                  </a:lnTo>
                  <a:lnTo>
                    <a:pt x="5523" y="6529"/>
                  </a:lnTo>
                  <a:lnTo>
                    <a:pt x="6529" y="7535"/>
                  </a:lnTo>
                  <a:lnTo>
                    <a:pt x="6529" y="7535"/>
                  </a:lnTo>
                  <a:lnTo>
                    <a:pt x="8656" y="9662"/>
                  </a:lnTo>
                  <a:lnTo>
                    <a:pt x="8056" y="10271"/>
                  </a:lnTo>
                  <a:lnTo>
                    <a:pt x="10271" y="10271"/>
                  </a:lnTo>
                  <a:lnTo>
                    <a:pt x="10271" y="8056"/>
                  </a:lnTo>
                  <a:lnTo>
                    <a:pt x="9662" y="8656"/>
                  </a:lnTo>
                  <a:lnTo>
                    <a:pt x="9591" y="8585"/>
                  </a:lnTo>
                  <a:lnTo>
                    <a:pt x="7535" y="6529"/>
                  </a:lnTo>
                  <a:lnTo>
                    <a:pt x="6529" y="5523"/>
                  </a:lnTo>
                  <a:lnTo>
                    <a:pt x="5938" y="4933"/>
                  </a:lnTo>
                  <a:lnTo>
                    <a:pt x="5488" y="4483"/>
                  </a:lnTo>
                  <a:lnTo>
                    <a:pt x="4845" y="3839"/>
                  </a:lnTo>
                  <a:lnTo>
                    <a:pt x="1615" y="609"/>
                  </a:lnTo>
                  <a:lnTo>
                    <a:pt x="2215" y="0"/>
                  </a:lnTo>
                  <a:lnTo>
                    <a:pt x="0" y="0"/>
                  </a:lnTo>
                  <a:lnTo>
                    <a:pt x="0" y="2215"/>
                  </a:lnTo>
                  <a:lnTo>
                    <a:pt x="609" y="161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grpSp>
      <p:cxnSp>
        <p:nvCxnSpPr>
          <p:cNvPr id="19" name="Elbow Connector 18">
            <a:extLst>
              <a:ext uri="{FF2B5EF4-FFF2-40B4-BE49-F238E27FC236}">
                <a16:creationId xmlns:a16="http://schemas.microsoft.com/office/drawing/2014/main" id="{7EE0B1D9-BF9A-A14E-BE10-F6305A86A87C}"/>
              </a:ext>
            </a:extLst>
          </p:cNvPr>
          <p:cNvCxnSpPr>
            <a:cxnSpLocks/>
            <a:endCxn id="126" idx="2"/>
          </p:cNvCxnSpPr>
          <p:nvPr/>
        </p:nvCxnSpPr>
        <p:spPr bwMode="gray">
          <a:xfrm flipV="1">
            <a:off x="3927255" y="3234549"/>
            <a:ext cx="1518938" cy="1058521"/>
          </a:xfrm>
          <a:prstGeom prst="bentConnector2">
            <a:avLst/>
          </a:prstGeom>
          <a:ln w="2540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19" name="Straight Connector 218">
            <a:extLst>
              <a:ext uri="{FF2B5EF4-FFF2-40B4-BE49-F238E27FC236}">
                <a16:creationId xmlns:a16="http://schemas.microsoft.com/office/drawing/2014/main" id="{8A506D9E-306A-4C49-8029-A584D7E90EE1}"/>
              </a:ext>
            </a:extLst>
          </p:cNvPr>
          <p:cNvCxnSpPr>
            <a:cxnSpLocks/>
          </p:cNvCxnSpPr>
          <p:nvPr/>
        </p:nvCxnSpPr>
        <p:spPr bwMode="gray">
          <a:xfrm flipV="1">
            <a:off x="3653541" y="3234550"/>
            <a:ext cx="0" cy="889042"/>
          </a:xfrm>
          <a:prstGeom prst="line">
            <a:avLst/>
          </a:prstGeom>
          <a:ln w="25400" cap="rnd">
            <a:solidFill>
              <a:schemeClr val="tx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30" name="Elbow Connector 229">
            <a:extLst>
              <a:ext uri="{FF2B5EF4-FFF2-40B4-BE49-F238E27FC236}">
                <a16:creationId xmlns:a16="http://schemas.microsoft.com/office/drawing/2014/main" id="{DD7357A3-2A3C-0046-9537-B0DB4ACD01EA}"/>
              </a:ext>
            </a:extLst>
          </p:cNvPr>
          <p:cNvCxnSpPr>
            <a:cxnSpLocks/>
            <a:endCxn id="136" idx="2"/>
          </p:cNvCxnSpPr>
          <p:nvPr/>
        </p:nvCxnSpPr>
        <p:spPr bwMode="gray">
          <a:xfrm rot="16200000" flipV="1">
            <a:off x="2653795" y="3450521"/>
            <a:ext cx="1091688" cy="659743"/>
          </a:xfrm>
          <a:prstGeom prst="bentConnector3">
            <a:avLst>
              <a:gd name="adj1" fmla="val 472"/>
            </a:avLst>
          </a:prstGeom>
          <a:ln w="25400">
            <a:solidFill>
              <a:schemeClr val="accent1"/>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231" name="Group 230">
            <a:extLst>
              <a:ext uri="{FF2B5EF4-FFF2-40B4-BE49-F238E27FC236}">
                <a16:creationId xmlns:a16="http://schemas.microsoft.com/office/drawing/2014/main" id="{DD112405-8497-E744-887F-7F041619F876}"/>
              </a:ext>
            </a:extLst>
          </p:cNvPr>
          <p:cNvGrpSpPr/>
          <p:nvPr/>
        </p:nvGrpSpPr>
        <p:grpSpPr>
          <a:xfrm>
            <a:off x="8048967" y="2127244"/>
            <a:ext cx="396412" cy="396570"/>
            <a:chOff x="2159140" y="7009631"/>
            <a:chExt cx="4501800" cy="4503600"/>
          </a:xfrm>
          <a:solidFill>
            <a:schemeClr val="tx1"/>
          </a:solidFill>
        </p:grpSpPr>
        <p:sp>
          <p:nvSpPr>
            <p:cNvPr id="232" name="Freeform: Shape 6">
              <a:extLst>
                <a:ext uri="{FF2B5EF4-FFF2-40B4-BE49-F238E27FC236}">
                  <a16:creationId xmlns:a16="http://schemas.microsoft.com/office/drawing/2014/main" id="{B8FF40C8-7A9F-E149-8CC4-A64BC7DAAA51}"/>
                </a:ext>
              </a:extLst>
            </p:cNvPr>
            <p:cNvSpPr/>
            <p:nvPr/>
          </p:nvSpPr>
          <p:spPr>
            <a:xfrm>
              <a:off x="2159140" y="7009631"/>
              <a:ext cx="4501800" cy="4503600"/>
            </a:xfrm>
            <a:custGeom>
              <a:avLst/>
              <a:gdLst/>
              <a:ahLst/>
              <a:cxnLst>
                <a:cxn ang="3cd4">
                  <a:pos x="hc" y="t"/>
                </a:cxn>
                <a:cxn ang="cd2">
                  <a:pos x="l" y="vc"/>
                </a:cxn>
                <a:cxn ang="cd4">
                  <a:pos x="hc" y="b"/>
                </a:cxn>
                <a:cxn ang="0">
                  <a:pos x="r" y="vc"/>
                </a:cxn>
              </a:cxnLst>
              <a:rect l="l" t="t" r="r" b="b"/>
              <a:pathLst>
                <a:path w="12506" h="12511">
                  <a:moveTo>
                    <a:pt x="11985" y="521"/>
                  </a:moveTo>
                  <a:lnTo>
                    <a:pt x="11985" y="11990"/>
                  </a:lnTo>
                  <a:lnTo>
                    <a:pt x="517" y="11990"/>
                  </a:lnTo>
                  <a:lnTo>
                    <a:pt x="517" y="521"/>
                  </a:lnTo>
                  <a:close/>
                  <a:moveTo>
                    <a:pt x="12506" y="0"/>
                  </a:moveTo>
                  <a:lnTo>
                    <a:pt x="0" y="0"/>
                  </a:lnTo>
                  <a:lnTo>
                    <a:pt x="0" y="12511"/>
                  </a:lnTo>
                  <a:lnTo>
                    <a:pt x="12506" y="1251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233" name="Freeform: Shape 7">
              <a:extLst>
                <a:ext uri="{FF2B5EF4-FFF2-40B4-BE49-F238E27FC236}">
                  <a16:creationId xmlns:a16="http://schemas.microsoft.com/office/drawing/2014/main" id="{35BAEFDA-2D4B-7246-9A9F-B509644F5BEC}"/>
                </a:ext>
              </a:extLst>
            </p:cNvPr>
            <p:cNvSpPr/>
            <p:nvPr/>
          </p:nvSpPr>
          <p:spPr>
            <a:xfrm>
              <a:off x="2739820" y="8364671"/>
              <a:ext cx="3336120" cy="914400"/>
            </a:xfrm>
            <a:custGeom>
              <a:avLst/>
              <a:gdLst/>
              <a:ahLst/>
              <a:cxnLst>
                <a:cxn ang="3cd4">
                  <a:pos x="hc" y="t"/>
                </a:cxn>
                <a:cxn ang="cd2">
                  <a:pos x="l" y="vc"/>
                </a:cxn>
                <a:cxn ang="cd4">
                  <a:pos x="hc" y="b"/>
                </a:cxn>
                <a:cxn ang="0">
                  <a:pos x="r" y="vc"/>
                </a:cxn>
              </a:cxnLst>
              <a:rect l="l" t="t" r="r" b="b"/>
              <a:pathLst>
                <a:path w="9268" h="2541">
                  <a:moveTo>
                    <a:pt x="0" y="1269"/>
                  </a:moveTo>
                  <a:lnTo>
                    <a:pt x="1272" y="2541"/>
                  </a:lnTo>
                  <a:lnTo>
                    <a:pt x="1272" y="1848"/>
                  </a:lnTo>
                  <a:lnTo>
                    <a:pt x="9268" y="1848"/>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234" name="Freeform: Shape 8">
              <a:extLst>
                <a:ext uri="{FF2B5EF4-FFF2-40B4-BE49-F238E27FC236}">
                  <a16:creationId xmlns:a16="http://schemas.microsoft.com/office/drawing/2014/main" id="{1F80F80E-5C7A-4948-A325-B9774E452452}"/>
                </a:ext>
              </a:extLst>
            </p:cNvPr>
            <p:cNvSpPr/>
            <p:nvPr/>
          </p:nvSpPr>
          <p:spPr>
            <a:xfrm>
              <a:off x="2739820" y="10077192"/>
              <a:ext cx="3336120" cy="914400"/>
            </a:xfrm>
            <a:custGeom>
              <a:avLst/>
              <a:gdLst/>
              <a:ahLst/>
              <a:cxnLst>
                <a:cxn ang="3cd4">
                  <a:pos x="hc" y="t"/>
                </a:cxn>
                <a:cxn ang="cd2">
                  <a:pos x="l" y="vc"/>
                </a:cxn>
                <a:cxn ang="cd4">
                  <a:pos x="hc" y="b"/>
                </a:cxn>
                <a:cxn ang="0">
                  <a:pos x="r" y="vc"/>
                </a:cxn>
              </a:cxnLst>
              <a:rect l="l" t="t" r="r" b="b"/>
              <a:pathLst>
                <a:path w="9268" h="2541">
                  <a:moveTo>
                    <a:pt x="0" y="1273"/>
                  </a:moveTo>
                  <a:lnTo>
                    <a:pt x="1272" y="2541"/>
                  </a:lnTo>
                  <a:lnTo>
                    <a:pt x="1272" y="1847"/>
                  </a:lnTo>
                  <a:lnTo>
                    <a:pt x="9268" y="1847"/>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235" name="Freeform: Shape 9">
              <a:extLst>
                <a:ext uri="{FF2B5EF4-FFF2-40B4-BE49-F238E27FC236}">
                  <a16:creationId xmlns:a16="http://schemas.microsoft.com/office/drawing/2014/main" id="{5BC038BA-B209-7148-BFFB-057B745F706C}"/>
                </a:ext>
              </a:extLst>
            </p:cNvPr>
            <p:cNvSpPr/>
            <p:nvPr/>
          </p:nvSpPr>
          <p:spPr>
            <a:xfrm>
              <a:off x="2739820" y="9220392"/>
              <a:ext cx="3336120" cy="914400"/>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52"/>
                  </a:lnTo>
                  <a:lnTo>
                    <a:pt x="7995" y="1852"/>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236" name="Freeform: Shape 10">
              <a:extLst>
                <a:ext uri="{FF2B5EF4-FFF2-40B4-BE49-F238E27FC236}">
                  <a16:creationId xmlns:a16="http://schemas.microsoft.com/office/drawing/2014/main" id="{D0506356-D856-E94E-9511-19B2E337D743}"/>
                </a:ext>
              </a:extLst>
            </p:cNvPr>
            <p:cNvSpPr/>
            <p:nvPr/>
          </p:nvSpPr>
          <p:spPr>
            <a:xfrm>
              <a:off x="2739823" y="7507512"/>
              <a:ext cx="3325998" cy="914401"/>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48"/>
                  </a:lnTo>
                  <a:lnTo>
                    <a:pt x="7995" y="1848"/>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grpSp>
      <p:grpSp>
        <p:nvGrpSpPr>
          <p:cNvPr id="237" name="Group 236">
            <a:extLst>
              <a:ext uri="{FF2B5EF4-FFF2-40B4-BE49-F238E27FC236}">
                <a16:creationId xmlns:a16="http://schemas.microsoft.com/office/drawing/2014/main" id="{F6883BF9-551D-A74F-978F-125E6A4E5B22}"/>
              </a:ext>
            </a:extLst>
          </p:cNvPr>
          <p:cNvGrpSpPr/>
          <p:nvPr/>
        </p:nvGrpSpPr>
        <p:grpSpPr>
          <a:xfrm>
            <a:off x="10073019" y="2135676"/>
            <a:ext cx="396412" cy="396570"/>
            <a:chOff x="2159140" y="7009631"/>
            <a:chExt cx="4501800" cy="4503600"/>
          </a:xfrm>
          <a:solidFill>
            <a:schemeClr val="tx1"/>
          </a:solidFill>
        </p:grpSpPr>
        <p:sp>
          <p:nvSpPr>
            <p:cNvPr id="238" name="Freeform: Shape 6">
              <a:extLst>
                <a:ext uri="{FF2B5EF4-FFF2-40B4-BE49-F238E27FC236}">
                  <a16:creationId xmlns:a16="http://schemas.microsoft.com/office/drawing/2014/main" id="{58A91EB7-551D-F74E-9B29-A73406B1AAF0}"/>
                </a:ext>
              </a:extLst>
            </p:cNvPr>
            <p:cNvSpPr/>
            <p:nvPr/>
          </p:nvSpPr>
          <p:spPr>
            <a:xfrm>
              <a:off x="2159140" y="7009631"/>
              <a:ext cx="4501800" cy="4503600"/>
            </a:xfrm>
            <a:custGeom>
              <a:avLst/>
              <a:gdLst/>
              <a:ahLst/>
              <a:cxnLst>
                <a:cxn ang="3cd4">
                  <a:pos x="hc" y="t"/>
                </a:cxn>
                <a:cxn ang="cd2">
                  <a:pos x="l" y="vc"/>
                </a:cxn>
                <a:cxn ang="cd4">
                  <a:pos x="hc" y="b"/>
                </a:cxn>
                <a:cxn ang="0">
                  <a:pos x="r" y="vc"/>
                </a:cxn>
              </a:cxnLst>
              <a:rect l="l" t="t" r="r" b="b"/>
              <a:pathLst>
                <a:path w="12506" h="12511">
                  <a:moveTo>
                    <a:pt x="11985" y="521"/>
                  </a:moveTo>
                  <a:lnTo>
                    <a:pt x="11985" y="11990"/>
                  </a:lnTo>
                  <a:lnTo>
                    <a:pt x="517" y="11990"/>
                  </a:lnTo>
                  <a:lnTo>
                    <a:pt x="517" y="521"/>
                  </a:lnTo>
                  <a:close/>
                  <a:moveTo>
                    <a:pt x="12506" y="0"/>
                  </a:moveTo>
                  <a:lnTo>
                    <a:pt x="0" y="0"/>
                  </a:lnTo>
                  <a:lnTo>
                    <a:pt x="0" y="12511"/>
                  </a:lnTo>
                  <a:lnTo>
                    <a:pt x="12506" y="1251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239" name="Freeform: Shape 7">
              <a:extLst>
                <a:ext uri="{FF2B5EF4-FFF2-40B4-BE49-F238E27FC236}">
                  <a16:creationId xmlns:a16="http://schemas.microsoft.com/office/drawing/2014/main" id="{3757F3BC-97BA-3B47-B692-86690D135ACF}"/>
                </a:ext>
              </a:extLst>
            </p:cNvPr>
            <p:cNvSpPr/>
            <p:nvPr/>
          </p:nvSpPr>
          <p:spPr>
            <a:xfrm>
              <a:off x="2739820" y="8364671"/>
              <a:ext cx="3336120" cy="914400"/>
            </a:xfrm>
            <a:custGeom>
              <a:avLst/>
              <a:gdLst/>
              <a:ahLst/>
              <a:cxnLst>
                <a:cxn ang="3cd4">
                  <a:pos x="hc" y="t"/>
                </a:cxn>
                <a:cxn ang="cd2">
                  <a:pos x="l" y="vc"/>
                </a:cxn>
                <a:cxn ang="cd4">
                  <a:pos x="hc" y="b"/>
                </a:cxn>
                <a:cxn ang="0">
                  <a:pos x="r" y="vc"/>
                </a:cxn>
              </a:cxnLst>
              <a:rect l="l" t="t" r="r" b="b"/>
              <a:pathLst>
                <a:path w="9268" h="2541">
                  <a:moveTo>
                    <a:pt x="0" y="1269"/>
                  </a:moveTo>
                  <a:lnTo>
                    <a:pt x="1272" y="2541"/>
                  </a:lnTo>
                  <a:lnTo>
                    <a:pt x="1272" y="1848"/>
                  </a:lnTo>
                  <a:lnTo>
                    <a:pt x="9268" y="1848"/>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240" name="Freeform: Shape 8">
              <a:extLst>
                <a:ext uri="{FF2B5EF4-FFF2-40B4-BE49-F238E27FC236}">
                  <a16:creationId xmlns:a16="http://schemas.microsoft.com/office/drawing/2014/main" id="{A328C88E-AB4B-D447-83BC-A1CA3592771E}"/>
                </a:ext>
              </a:extLst>
            </p:cNvPr>
            <p:cNvSpPr/>
            <p:nvPr/>
          </p:nvSpPr>
          <p:spPr>
            <a:xfrm>
              <a:off x="2739820" y="10077192"/>
              <a:ext cx="3336120" cy="914400"/>
            </a:xfrm>
            <a:custGeom>
              <a:avLst/>
              <a:gdLst/>
              <a:ahLst/>
              <a:cxnLst>
                <a:cxn ang="3cd4">
                  <a:pos x="hc" y="t"/>
                </a:cxn>
                <a:cxn ang="cd2">
                  <a:pos x="l" y="vc"/>
                </a:cxn>
                <a:cxn ang="cd4">
                  <a:pos x="hc" y="b"/>
                </a:cxn>
                <a:cxn ang="0">
                  <a:pos x="r" y="vc"/>
                </a:cxn>
              </a:cxnLst>
              <a:rect l="l" t="t" r="r" b="b"/>
              <a:pathLst>
                <a:path w="9268" h="2541">
                  <a:moveTo>
                    <a:pt x="0" y="1273"/>
                  </a:moveTo>
                  <a:lnTo>
                    <a:pt x="1272" y="2541"/>
                  </a:lnTo>
                  <a:lnTo>
                    <a:pt x="1272" y="1847"/>
                  </a:lnTo>
                  <a:lnTo>
                    <a:pt x="9268" y="1847"/>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241" name="Freeform: Shape 9">
              <a:extLst>
                <a:ext uri="{FF2B5EF4-FFF2-40B4-BE49-F238E27FC236}">
                  <a16:creationId xmlns:a16="http://schemas.microsoft.com/office/drawing/2014/main" id="{8231CE1D-01B6-B448-BC7B-25EEA485F7C8}"/>
                </a:ext>
              </a:extLst>
            </p:cNvPr>
            <p:cNvSpPr/>
            <p:nvPr/>
          </p:nvSpPr>
          <p:spPr>
            <a:xfrm>
              <a:off x="2739820" y="9220392"/>
              <a:ext cx="3336120" cy="914400"/>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52"/>
                  </a:lnTo>
                  <a:lnTo>
                    <a:pt x="7995" y="1852"/>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242" name="Freeform: Shape 10">
              <a:extLst>
                <a:ext uri="{FF2B5EF4-FFF2-40B4-BE49-F238E27FC236}">
                  <a16:creationId xmlns:a16="http://schemas.microsoft.com/office/drawing/2014/main" id="{0CC88DF9-68FA-744A-8E7A-C913442CFCF6}"/>
                </a:ext>
              </a:extLst>
            </p:cNvPr>
            <p:cNvSpPr/>
            <p:nvPr/>
          </p:nvSpPr>
          <p:spPr>
            <a:xfrm>
              <a:off x="2739823" y="7507512"/>
              <a:ext cx="3325998" cy="914401"/>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48"/>
                  </a:lnTo>
                  <a:lnTo>
                    <a:pt x="7995" y="1848"/>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grpSp>
      <p:cxnSp>
        <p:nvCxnSpPr>
          <p:cNvPr id="243" name="Straight Connector 242">
            <a:extLst>
              <a:ext uri="{FF2B5EF4-FFF2-40B4-BE49-F238E27FC236}">
                <a16:creationId xmlns:a16="http://schemas.microsoft.com/office/drawing/2014/main" id="{AFA53174-F75B-3945-8569-EFE6B58E733A}"/>
              </a:ext>
            </a:extLst>
          </p:cNvPr>
          <p:cNvCxnSpPr>
            <a:cxnSpLocks/>
          </p:cNvCxnSpPr>
          <p:nvPr/>
        </p:nvCxnSpPr>
        <p:spPr bwMode="gray">
          <a:xfrm flipH="1">
            <a:off x="8587515" y="3030851"/>
            <a:ext cx="1829512" cy="0"/>
          </a:xfrm>
          <a:prstGeom prst="line">
            <a:avLst/>
          </a:prstGeom>
          <a:ln w="25400">
            <a:solidFill>
              <a:schemeClr val="tx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44" name="Straight Connector 243">
            <a:extLst>
              <a:ext uri="{FF2B5EF4-FFF2-40B4-BE49-F238E27FC236}">
                <a16:creationId xmlns:a16="http://schemas.microsoft.com/office/drawing/2014/main" id="{5813BE7B-54E2-0C41-8A2D-29778A1CEBE5}"/>
              </a:ext>
            </a:extLst>
          </p:cNvPr>
          <p:cNvCxnSpPr>
            <a:cxnSpLocks/>
          </p:cNvCxnSpPr>
          <p:nvPr/>
        </p:nvCxnSpPr>
        <p:spPr bwMode="gray">
          <a:xfrm flipH="1">
            <a:off x="8100100" y="2858229"/>
            <a:ext cx="1741077" cy="0"/>
          </a:xfrm>
          <a:prstGeom prst="line">
            <a:avLst/>
          </a:prstGeom>
          <a:ln w="25400">
            <a:solidFill>
              <a:schemeClr val="accent1"/>
            </a:solidFill>
            <a:miter lim="800000"/>
          </a:ln>
        </p:spPr>
        <p:style>
          <a:lnRef idx="1">
            <a:schemeClr val="accent1"/>
          </a:lnRef>
          <a:fillRef idx="0">
            <a:schemeClr val="accent1"/>
          </a:fillRef>
          <a:effectRef idx="0">
            <a:schemeClr val="accent1"/>
          </a:effectRef>
          <a:fontRef idx="minor">
            <a:schemeClr val="tx1"/>
          </a:fontRef>
        </p:style>
      </p:cxnSp>
      <p:grpSp>
        <p:nvGrpSpPr>
          <p:cNvPr id="245" name="Group 244">
            <a:extLst>
              <a:ext uri="{FF2B5EF4-FFF2-40B4-BE49-F238E27FC236}">
                <a16:creationId xmlns:a16="http://schemas.microsoft.com/office/drawing/2014/main" id="{496E2603-60D2-4641-BE35-D085D6132B1F}"/>
              </a:ext>
            </a:extLst>
          </p:cNvPr>
          <p:cNvGrpSpPr/>
          <p:nvPr/>
        </p:nvGrpSpPr>
        <p:grpSpPr>
          <a:xfrm>
            <a:off x="8362047" y="3487189"/>
            <a:ext cx="405401" cy="405401"/>
            <a:chOff x="2327275" y="1039813"/>
            <a:chExt cx="5540375" cy="5540375"/>
          </a:xfrm>
          <a:solidFill>
            <a:schemeClr val="tx1"/>
          </a:solidFill>
        </p:grpSpPr>
        <p:sp>
          <p:nvSpPr>
            <p:cNvPr id="246" name="Freeform 1">
              <a:extLst>
                <a:ext uri="{FF2B5EF4-FFF2-40B4-BE49-F238E27FC236}">
                  <a16:creationId xmlns:a16="http://schemas.microsoft.com/office/drawing/2014/main" id="{33C4092B-C4A2-9847-893D-62E01E916968}"/>
                </a:ext>
              </a:extLst>
            </p:cNvPr>
            <p:cNvSpPr>
              <a:spLocks noChangeArrowheads="1"/>
            </p:cNvSpPr>
            <p:nvPr/>
          </p:nvSpPr>
          <p:spPr bwMode="auto">
            <a:xfrm>
              <a:off x="3032125" y="3362325"/>
              <a:ext cx="696913" cy="904875"/>
            </a:xfrm>
            <a:custGeom>
              <a:avLst/>
              <a:gdLst>
                <a:gd name="T0" fmla="*/ 221 w 1934"/>
                <a:gd name="T1" fmla="*/ 2514 h 2515"/>
                <a:gd name="T2" fmla="*/ 309 w 1934"/>
                <a:gd name="T3" fmla="*/ 2496 h 2515"/>
                <a:gd name="T4" fmla="*/ 380 w 1934"/>
                <a:gd name="T5" fmla="*/ 2443 h 2515"/>
                <a:gd name="T6" fmla="*/ 424 w 1934"/>
                <a:gd name="T7" fmla="*/ 2381 h 2515"/>
                <a:gd name="T8" fmla="*/ 441 w 1934"/>
                <a:gd name="T9" fmla="*/ 2293 h 2515"/>
                <a:gd name="T10" fmla="*/ 935 w 1934"/>
                <a:gd name="T11" fmla="*/ 1693 h 2515"/>
                <a:gd name="T12" fmla="*/ 1041 w 1934"/>
                <a:gd name="T13" fmla="*/ 1684 h 2515"/>
                <a:gd name="T14" fmla="*/ 1235 w 1934"/>
                <a:gd name="T15" fmla="*/ 1658 h 2515"/>
                <a:gd name="T16" fmla="*/ 1412 w 1934"/>
                <a:gd name="T17" fmla="*/ 1605 h 2515"/>
                <a:gd name="T18" fmla="*/ 1571 w 1934"/>
                <a:gd name="T19" fmla="*/ 1525 h 2515"/>
                <a:gd name="T20" fmla="*/ 1703 w 1934"/>
                <a:gd name="T21" fmla="*/ 1419 h 2515"/>
                <a:gd name="T22" fmla="*/ 1818 w 1934"/>
                <a:gd name="T23" fmla="*/ 1287 h 2515"/>
                <a:gd name="T24" fmla="*/ 1889 w 1934"/>
                <a:gd name="T25" fmla="*/ 1129 h 2515"/>
                <a:gd name="T26" fmla="*/ 1933 w 1934"/>
                <a:gd name="T27" fmla="*/ 944 h 2515"/>
                <a:gd name="T28" fmla="*/ 1933 w 1934"/>
                <a:gd name="T29" fmla="*/ 829 h 2515"/>
                <a:gd name="T30" fmla="*/ 1933 w 1934"/>
                <a:gd name="T31" fmla="*/ 741 h 2515"/>
                <a:gd name="T32" fmla="*/ 1897 w 1934"/>
                <a:gd name="T33" fmla="*/ 565 h 2515"/>
                <a:gd name="T34" fmla="*/ 1836 w 1934"/>
                <a:gd name="T35" fmla="*/ 414 h 2515"/>
                <a:gd name="T36" fmla="*/ 1738 w 1934"/>
                <a:gd name="T37" fmla="*/ 282 h 2515"/>
                <a:gd name="T38" fmla="*/ 1615 w 1934"/>
                <a:gd name="T39" fmla="*/ 176 h 2515"/>
                <a:gd name="T40" fmla="*/ 1465 w 1934"/>
                <a:gd name="T41" fmla="*/ 88 h 2515"/>
                <a:gd name="T42" fmla="*/ 1288 w 1934"/>
                <a:gd name="T43" fmla="*/ 26 h 2515"/>
                <a:gd name="T44" fmla="*/ 1094 w 1934"/>
                <a:gd name="T45" fmla="*/ 0 h 2515"/>
                <a:gd name="T46" fmla="*/ 221 w 1934"/>
                <a:gd name="T47" fmla="*/ 0 h 2515"/>
                <a:gd name="T48" fmla="*/ 177 w 1934"/>
                <a:gd name="T49" fmla="*/ 0 h 2515"/>
                <a:gd name="T50" fmla="*/ 97 w 1934"/>
                <a:gd name="T51" fmla="*/ 35 h 2515"/>
                <a:gd name="T52" fmla="*/ 35 w 1934"/>
                <a:gd name="T53" fmla="*/ 97 h 2515"/>
                <a:gd name="T54" fmla="*/ 9 w 1934"/>
                <a:gd name="T55" fmla="*/ 176 h 2515"/>
                <a:gd name="T56" fmla="*/ 0 w 1934"/>
                <a:gd name="T57" fmla="*/ 2293 h 2515"/>
                <a:gd name="T58" fmla="*/ 9 w 1934"/>
                <a:gd name="T59" fmla="*/ 2337 h 2515"/>
                <a:gd name="T60" fmla="*/ 35 w 1934"/>
                <a:gd name="T61" fmla="*/ 2417 h 2515"/>
                <a:gd name="T62" fmla="*/ 97 w 1934"/>
                <a:gd name="T63" fmla="*/ 2470 h 2515"/>
                <a:gd name="T64" fmla="*/ 177 w 1934"/>
                <a:gd name="T65" fmla="*/ 2505 h 2515"/>
                <a:gd name="T66" fmla="*/ 441 w 1934"/>
                <a:gd name="T67" fmla="*/ 397 h 2515"/>
                <a:gd name="T68" fmla="*/ 953 w 1934"/>
                <a:gd name="T69" fmla="*/ 397 h 2515"/>
                <a:gd name="T70" fmla="*/ 1174 w 1934"/>
                <a:gd name="T71" fmla="*/ 423 h 2515"/>
                <a:gd name="T72" fmla="*/ 1341 w 1934"/>
                <a:gd name="T73" fmla="*/ 512 h 2515"/>
                <a:gd name="T74" fmla="*/ 1430 w 1934"/>
                <a:gd name="T75" fmla="*/ 609 h 2515"/>
                <a:gd name="T76" fmla="*/ 1465 w 1934"/>
                <a:gd name="T77" fmla="*/ 688 h 2515"/>
                <a:gd name="T78" fmla="*/ 1491 w 1934"/>
                <a:gd name="T79" fmla="*/ 838 h 2515"/>
                <a:gd name="T80" fmla="*/ 1491 w 1934"/>
                <a:gd name="T81" fmla="*/ 847 h 2515"/>
                <a:gd name="T82" fmla="*/ 1456 w 1934"/>
                <a:gd name="T83" fmla="*/ 1032 h 2515"/>
                <a:gd name="T84" fmla="*/ 1341 w 1934"/>
                <a:gd name="T85" fmla="*/ 1173 h 2515"/>
                <a:gd name="T86" fmla="*/ 1174 w 1934"/>
                <a:gd name="T87" fmla="*/ 1261 h 2515"/>
                <a:gd name="T88" fmla="*/ 953 w 1934"/>
                <a:gd name="T89" fmla="*/ 1296 h 2515"/>
                <a:gd name="T90" fmla="*/ 441 w 1934"/>
                <a:gd name="T91" fmla="*/ 397 h 2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34" h="2515">
                  <a:moveTo>
                    <a:pt x="221" y="2514"/>
                  </a:moveTo>
                  <a:lnTo>
                    <a:pt x="221" y="2514"/>
                  </a:lnTo>
                  <a:lnTo>
                    <a:pt x="265" y="2505"/>
                  </a:lnTo>
                  <a:lnTo>
                    <a:pt x="309" y="2496"/>
                  </a:lnTo>
                  <a:lnTo>
                    <a:pt x="344" y="2470"/>
                  </a:lnTo>
                  <a:lnTo>
                    <a:pt x="380" y="2443"/>
                  </a:lnTo>
                  <a:lnTo>
                    <a:pt x="406" y="2417"/>
                  </a:lnTo>
                  <a:lnTo>
                    <a:pt x="424" y="2381"/>
                  </a:lnTo>
                  <a:lnTo>
                    <a:pt x="432" y="2337"/>
                  </a:lnTo>
                  <a:lnTo>
                    <a:pt x="441" y="2293"/>
                  </a:lnTo>
                  <a:lnTo>
                    <a:pt x="441" y="1693"/>
                  </a:lnTo>
                  <a:lnTo>
                    <a:pt x="935" y="1693"/>
                  </a:lnTo>
                  <a:lnTo>
                    <a:pt x="935" y="1693"/>
                  </a:lnTo>
                  <a:lnTo>
                    <a:pt x="1041" y="1684"/>
                  </a:lnTo>
                  <a:lnTo>
                    <a:pt x="1138" y="1675"/>
                  </a:lnTo>
                  <a:lnTo>
                    <a:pt x="1235" y="1658"/>
                  </a:lnTo>
                  <a:lnTo>
                    <a:pt x="1324" y="1631"/>
                  </a:lnTo>
                  <a:lnTo>
                    <a:pt x="1412" y="1605"/>
                  </a:lnTo>
                  <a:lnTo>
                    <a:pt x="1491" y="1570"/>
                  </a:lnTo>
                  <a:lnTo>
                    <a:pt x="1571" y="1525"/>
                  </a:lnTo>
                  <a:lnTo>
                    <a:pt x="1641" y="1472"/>
                  </a:lnTo>
                  <a:lnTo>
                    <a:pt x="1703" y="1419"/>
                  </a:lnTo>
                  <a:lnTo>
                    <a:pt x="1765" y="1349"/>
                  </a:lnTo>
                  <a:lnTo>
                    <a:pt x="1818" y="1287"/>
                  </a:lnTo>
                  <a:lnTo>
                    <a:pt x="1853" y="1209"/>
                  </a:lnTo>
                  <a:lnTo>
                    <a:pt x="1889" y="1129"/>
                  </a:lnTo>
                  <a:lnTo>
                    <a:pt x="1915" y="1032"/>
                  </a:lnTo>
                  <a:lnTo>
                    <a:pt x="1933" y="944"/>
                  </a:lnTo>
                  <a:lnTo>
                    <a:pt x="1933" y="838"/>
                  </a:lnTo>
                  <a:lnTo>
                    <a:pt x="1933" y="829"/>
                  </a:lnTo>
                  <a:lnTo>
                    <a:pt x="1933" y="829"/>
                  </a:lnTo>
                  <a:lnTo>
                    <a:pt x="1933" y="741"/>
                  </a:lnTo>
                  <a:lnTo>
                    <a:pt x="1915" y="653"/>
                  </a:lnTo>
                  <a:lnTo>
                    <a:pt x="1897" y="565"/>
                  </a:lnTo>
                  <a:lnTo>
                    <a:pt x="1871" y="485"/>
                  </a:lnTo>
                  <a:lnTo>
                    <a:pt x="1836" y="414"/>
                  </a:lnTo>
                  <a:lnTo>
                    <a:pt x="1791" y="344"/>
                  </a:lnTo>
                  <a:lnTo>
                    <a:pt x="1738" y="282"/>
                  </a:lnTo>
                  <a:lnTo>
                    <a:pt x="1677" y="229"/>
                  </a:lnTo>
                  <a:lnTo>
                    <a:pt x="1615" y="176"/>
                  </a:lnTo>
                  <a:lnTo>
                    <a:pt x="1544" y="132"/>
                  </a:lnTo>
                  <a:lnTo>
                    <a:pt x="1465" y="88"/>
                  </a:lnTo>
                  <a:lnTo>
                    <a:pt x="1386" y="53"/>
                  </a:lnTo>
                  <a:lnTo>
                    <a:pt x="1288" y="26"/>
                  </a:lnTo>
                  <a:lnTo>
                    <a:pt x="1191" y="9"/>
                  </a:lnTo>
                  <a:lnTo>
                    <a:pt x="1094" y="0"/>
                  </a:lnTo>
                  <a:lnTo>
                    <a:pt x="988" y="0"/>
                  </a:lnTo>
                  <a:lnTo>
                    <a:pt x="221" y="0"/>
                  </a:lnTo>
                  <a:lnTo>
                    <a:pt x="221" y="0"/>
                  </a:lnTo>
                  <a:lnTo>
                    <a:pt x="177" y="0"/>
                  </a:lnTo>
                  <a:lnTo>
                    <a:pt x="132" y="17"/>
                  </a:lnTo>
                  <a:lnTo>
                    <a:pt x="97" y="35"/>
                  </a:lnTo>
                  <a:lnTo>
                    <a:pt x="62" y="62"/>
                  </a:lnTo>
                  <a:lnTo>
                    <a:pt x="35" y="97"/>
                  </a:lnTo>
                  <a:lnTo>
                    <a:pt x="18" y="132"/>
                  </a:lnTo>
                  <a:lnTo>
                    <a:pt x="9" y="176"/>
                  </a:lnTo>
                  <a:lnTo>
                    <a:pt x="0" y="220"/>
                  </a:lnTo>
                  <a:lnTo>
                    <a:pt x="0" y="2293"/>
                  </a:lnTo>
                  <a:lnTo>
                    <a:pt x="0" y="2293"/>
                  </a:lnTo>
                  <a:lnTo>
                    <a:pt x="9" y="2337"/>
                  </a:lnTo>
                  <a:lnTo>
                    <a:pt x="18" y="2381"/>
                  </a:lnTo>
                  <a:lnTo>
                    <a:pt x="35" y="2417"/>
                  </a:lnTo>
                  <a:lnTo>
                    <a:pt x="62" y="2443"/>
                  </a:lnTo>
                  <a:lnTo>
                    <a:pt x="97" y="2470"/>
                  </a:lnTo>
                  <a:lnTo>
                    <a:pt x="132" y="2496"/>
                  </a:lnTo>
                  <a:lnTo>
                    <a:pt x="177" y="2505"/>
                  </a:lnTo>
                  <a:lnTo>
                    <a:pt x="221" y="2514"/>
                  </a:lnTo>
                  <a:close/>
                  <a:moveTo>
                    <a:pt x="441" y="397"/>
                  </a:moveTo>
                  <a:lnTo>
                    <a:pt x="953" y="397"/>
                  </a:lnTo>
                  <a:lnTo>
                    <a:pt x="953" y="397"/>
                  </a:lnTo>
                  <a:lnTo>
                    <a:pt x="1068" y="406"/>
                  </a:lnTo>
                  <a:lnTo>
                    <a:pt x="1174" y="423"/>
                  </a:lnTo>
                  <a:lnTo>
                    <a:pt x="1262" y="459"/>
                  </a:lnTo>
                  <a:lnTo>
                    <a:pt x="1341" y="512"/>
                  </a:lnTo>
                  <a:lnTo>
                    <a:pt x="1403" y="573"/>
                  </a:lnTo>
                  <a:lnTo>
                    <a:pt x="1430" y="609"/>
                  </a:lnTo>
                  <a:lnTo>
                    <a:pt x="1456" y="653"/>
                  </a:lnTo>
                  <a:lnTo>
                    <a:pt x="1465" y="688"/>
                  </a:lnTo>
                  <a:lnTo>
                    <a:pt x="1483" y="741"/>
                  </a:lnTo>
                  <a:lnTo>
                    <a:pt x="1491" y="838"/>
                  </a:lnTo>
                  <a:lnTo>
                    <a:pt x="1491" y="847"/>
                  </a:lnTo>
                  <a:lnTo>
                    <a:pt x="1491" y="847"/>
                  </a:lnTo>
                  <a:lnTo>
                    <a:pt x="1483" y="944"/>
                  </a:lnTo>
                  <a:lnTo>
                    <a:pt x="1456" y="1032"/>
                  </a:lnTo>
                  <a:lnTo>
                    <a:pt x="1403" y="1103"/>
                  </a:lnTo>
                  <a:lnTo>
                    <a:pt x="1341" y="1173"/>
                  </a:lnTo>
                  <a:lnTo>
                    <a:pt x="1271" y="1226"/>
                  </a:lnTo>
                  <a:lnTo>
                    <a:pt x="1174" y="1261"/>
                  </a:lnTo>
                  <a:lnTo>
                    <a:pt x="1068" y="1287"/>
                  </a:lnTo>
                  <a:lnTo>
                    <a:pt x="953" y="1296"/>
                  </a:lnTo>
                  <a:lnTo>
                    <a:pt x="441" y="1296"/>
                  </a:lnTo>
                  <a:lnTo>
                    <a:pt x="441" y="39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47" name="Freeform 2">
              <a:extLst>
                <a:ext uri="{FF2B5EF4-FFF2-40B4-BE49-F238E27FC236}">
                  <a16:creationId xmlns:a16="http://schemas.microsoft.com/office/drawing/2014/main" id="{1DF92A20-D885-8C4A-98F3-DCC71BA1D897}"/>
                </a:ext>
              </a:extLst>
            </p:cNvPr>
            <p:cNvSpPr>
              <a:spLocks noChangeArrowheads="1"/>
            </p:cNvSpPr>
            <p:nvPr/>
          </p:nvSpPr>
          <p:spPr bwMode="auto">
            <a:xfrm>
              <a:off x="6459538" y="3355975"/>
              <a:ext cx="838200" cy="917575"/>
            </a:xfrm>
            <a:custGeom>
              <a:avLst/>
              <a:gdLst>
                <a:gd name="T0" fmla="*/ 2109 w 2330"/>
                <a:gd name="T1" fmla="*/ 0 h 2550"/>
                <a:gd name="T2" fmla="*/ 2109 w 2330"/>
                <a:gd name="T3" fmla="*/ 0 h 2550"/>
                <a:gd name="T4" fmla="*/ 2073 w 2330"/>
                <a:gd name="T5" fmla="*/ 0 h 2550"/>
                <a:gd name="T6" fmla="*/ 2038 w 2330"/>
                <a:gd name="T7" fmla="*/ 9 h 2550"/>
                <a:gd name="T8" fmla="*/ 2012 w 2330"/>
                <a:gd name="T9" fmla="*/ 18 h 2550"/>
                <a:gd name="T10" fmla="*/ 1976 w 2330"/>
                <a:gd name="T11" fmla="*/ 35 h 2550"/>
                <a:gd name="T12" fmla="*/ 1932 w 2330"/>
                <a:gd name="T13" fmla="*/ 88 h 2550"/>
                <a:gd name="T14" fmla="*/ 1906 w 2330"/>
                <a:gd name="T15" fmla="*/ 141 h 2550"/>
                <a:gd name="T16" fmla="*/ 1173 w 2330"/>
                <a:gd name="T17" fmla="*/ 1958 h 2550"/>
                <a:gd name="T18" fmla="*/ 450 w 2330"/>
                <a:gd name="T19" fmla="*/ 150 h 2550"/>
                <a:gd name="T20" fmla="*/ 450 w 2330"/>
                <a:gd name="T21" fmla="*/ 150 h 2550"/>
                <a:gd name="T22" fmla="*/ 414 w 2330"/>
                <a:gd name="T23" fmla="*/ 88 h 2550"/>
                <a:gd name="T24" fmla="*/ 397 w 2330"/>
                <a:gd name="T25" fmla="*/ 62 h 2550"/>
                <a:gd name="T26" fmla="*/ 370 w 2330"/>
                <a:gd name="T27" fmla="*/ 44 h 2550"/>
                <a:gd name="T28" fmla="*/ 335 w 2330"/>
                <a:gd name="T29" fmla="*/ 18 h 2550"/>
                <a:gd name="T30" fmla="*/ 300 w 2330"/>
                <a:gd name="T31" fmla="*/ 9 h 2550"/>
                <a:gd name="T32" fmla="*/ 264 w 2330"/>
                <a:gd name="T33" fmla="*/ 0 h 2550"/>
                <a:gd name="T34" fmla="*/ 229 w 2330"/>
                <a:gd name="T35" fmla="*/ 0 h 2550"/>
                <a:gd name="T36" fmla="*/ 229 w 2330"/>
                <a:gd name="T37" fmla="*/ 0 h 2550"/>
                <a:gd name="T38" fmla="*/ 176 w 2330"/>
                <a:gd name="T39" fmla="*/ 0 h 2550"/>
                <a:gd name="T40" fmla="*/ 141 w 2330"/>
                <a:gd name="T41" fmla="*/ 18 h 2550"/>
                <a:gd name="T42" fmla="*/ 97 w 2330"/>
                <a:gd name="T43" fmla="*/ 35 h 2550"/>
                <a:gd name="T44" fmla="*/ 70 w 2330"/>
                <a:gd name="T45" fmla="*/ 62 h 2550"/>
                <a:gd name="T46" fmla="*/ 44 w 2330"/>
                <a:gd name="T47" fmla="*/ 88 h 2550"/>
                <a:gd name="T48" fmla="*/ 17 w 2330"/>
                <a:gd name="T49" fmla="*/ 124 h 2550"/>
                <a:gd name="T50" fmla="*/ 9 w 2330"/>
                <a:gd name="T51" fmla="*/ 168 h 2550"/>
                <a:gd name="T52" fmla="*/ 0 w 2330"/>
                <a:gd name="T53" fmla="*/ 212 h 2550"/>
                <a:gd name="T54" fmla="*/ 0 w 2330"/>
                <a:gd name="T55" fmla="*/ 212 h 2550"/>
                <a:gd name="T56" fmla="*/ 9 w 2330"/>
                <a:gd name="T57" fmla="*/ 265 h 2550"/>
                <a:gd name="T58" fmla="*/ 26 w 2330"/>
                <a:gd name="T59" fmla="*/ 318 h 2550"/>
                <a:gd name="T60" fmla="*/ 900 w 2330"/>
                <a:gd name="T61" fmla="*/ 2364 h 2550"/>
                <a:gd name="T62" fmla="*/ 900 w 2330"/>
                <a:gd name="T63" fmla="*/ 2364 h 2550"/>
                <a:gd name="T64" fmla="*/ 944 w 2330"/>
                <a:gd name="T65" fmla="*/ 2443 h 2550"/>
                <a:gd name="T66" fmla="*/ 970 w 2330"/>
                <a:gd name="T67" fmla="*/ 2470 h 2550"/>
                <a:gd name="T68" fmla="*/ 997 w 2330"/>
                <a:gd name="T69" fmla="*/ 2496 h 2550"/>
                <a:gd name="T70" fmla="*/ 1032 w 2330"/>
                <a:gd name="T71" fmla="*/ 2523 h 2550"/>
                <a:gd name="T72" fmla="*/ 1067 w 2330"/>
                <a:gd name="T73" fmla="*/ 2532 h 2550"/>
                <a:gd name="T74" fmla="*/ 1112 w 2330"/>
                <a:gd name="T75" fmla="*/ 2541 h 2550"/>
                <a:gd name="T76" fmla="*/ 1156 w 2330"/>
                <a:gd name="T77" fmla="*/ 2549 h 2550"/>
                <a:gd name="T78" fmla="*/ 1173 w 2330"/>
                <a:gd name="T79" fmla="*/ 2549 h 2550"/>
                <a:gd name="T80" fmla="*/ 1173 w 2330"/>
                <a:gd name="T81" fmla="*/ 2549 h 2550"/>
                <a:gd name="T82" fmla="*/ 1226 w 2330"/>
                <a:gd name="T83" fmla="*/ 2541 h 2550"/>
                <a:gd name="T84" fmla="*/ 1262 w 2330"/>
                <a:gd name="T85" fmla="*/ 2532 h 2550"/>
                <a:gd name="T86" fmla="*/ 1297 w 2330"/>
                <a:gd name="T87" fmla="*/ 2523 h 2550"/>
                <a:gd name="T88" fmla="*/ 1332 w 2330"/>
                <a:gd name="T89" fmla="*/ 2496 h 2550"/>
                <a:gd name="T90" fmla="*/ 1368 w 2330"/>
                <a:gd name="T91" fmla="*/ 2470 h 2550"/>
                <a:gd name="T92" fmla="*/ 1385 w 2330"/>
                <a:gd name="T93" fmla="*/ 2443 h 2550"/>
                <a:gd name="T94" fmla="*/ 1429 w 2330"/>
                <a:gd name="T95" fmla="*/ 2364 h 2550"/>
                <a:gd name="T96" fmla="*/ 2312 w 2330"/>
                <a:gd name="T97" fmla="*/ 300 h 2550"/>
                <a:gd name="T98" fmla="*/ 2312 w 2330"/>
                <a:gd name="T99" fmla="*/ 300 h 2550"/>
                <a:gd name="T100" fmla="*/ 2321 w 2330"/>
                <a:gd name="T101" fmla="*/ 256 h 2550"/>
                <a:gd name="T102" fmla="*/ 2329 w 2330"/>
                <a:gd name="T103" fmla="*/ 203 h 2550"/>
                <a:gd name="T104" fmla="*/ 2329 w 2330"/>
                <a:gd name="T105" fmla="*/ 203 h 2550"/>
                <a:gd name="T106" fmla="*/ 2329 w 2330"/>
                <a:gd name="T107" fmla="*/ 168 h 2550"/>
                <a:gd name="T108" fmla="*/ 2312 w 2330"/>
                <a:gd name="T109" fmla="*/ 124 h 2550"/>
                <a:gd name="T110" fmla="*/ 2294 w 2330"/>
                <a:gd name="T111" fmla="*/ 88 h 2550"/>
                <a:gd name="T112" fmla="*/ 2268 w 2330"/>
                <a:gd name="T113" fmla="*/ 62 h 2550"/>
                <a:gd name="T114" fmla="*/ 2232 w 2330"/>
                <a:gd name="T115" fmla="*/ 35 h 2550"/>
                <a:gd name="T116" fmla="*/ 2197 w 2330"/>
                <a:gd name="T117" fmla="*/ 9 h 2550"/>
                <a:gd name="T118" fmla="*/ 2153 w 2330"/>
                <a:gd name="T119" fmla="*/ 0 h 2550"/>
                <a:gd name="T120" fmla="*/ 2109 w 2330"/>
                <a:gd name="T121" fmla="*/ 0 h 2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330" h="2550">
                  <a:moveTo>
                    <a:pt x="2109" y="0"/>
                  </a:moveTo>
                  <a:lnTo>
                    <a:pt x="2109" y="0"/>
                  </a:lnTo>
                  <a:lnTo>
                    <a:pt x="2073" y="0"/>
                  </a:lnTo>
                  <a:lnTo>
                    <a:pt x="2038" y="9"/>
                  </a:lnTo>
                  <a:lnTo>
                    <a:pt x="2012" y="18"/>
                  </a:lnTo>
                  <a:lnTo>
                    <a:pt x="1976" y="35"/>
                  </a:lnTo>
                  <a:lnTo>
                    <a:pt x="1932" y="88"/>
                  </a:lnTo>
                  <a:lnTo>
                    <a:pt x="1906" y="141"/>
                  </a:lnTo>
                  <a:lnTo>
                    <a:pt x="1173" y="1958"/>
                  </a:lnTo>
                  <a:lnTo>
                    <a:pt x="450" y="150"/>
                  </a:lnTo>
                  <a:lnTo>
                    <a:pt x="450" y="150"/>
                  </a:lnTo>
                  <a:lnTo>
                    <a:pt x="414" y="88"/>
                  </a:lnTo>
                  <a:lnTo>
                    <a:pt x="397" y="62"/>
                  </a:lnTo>
                  <a:lnTo>
                    <a:pt x="370" y="44"/>
                  </a:lnTo>
                  <a:lnTo>
                    <a:pt x="335" y="18"/>
                  </a:lnTo>
                  <a:lnTo>
                    <a:pt x="300" y="9"/>
                  </a:lnTo>
                  <a:lnTo>
                    <a:pt x="264" y="0"/>
                  </a:lnTo>
                  <a:lnTo>
                    <a:pt x="229" y="0"/>
                  </a:lnTo>
                  <a:lnTo>
                    <a:pt x="229" y="0"/>
                  </a:lnTo>
                  <a:lnTo>
                    <a:pt x="176" y="0"/>
                  </a:lnTo>
                  <a:lnTo>
                    <a:pt x="141" y="18"/>
                  </a:lnTo>
                  <a:lnTo>
                    <a:pt x="97" y="35"/>
                  </a:lnTo>
                  <a:lnTo>
                    <a:pt x="70" y="62"/>
                  </a:lnTo>
                  <a:lnTo>
                    <a:pt x="44" y="88"/>
                  </a:lnTo>
                  <a:lnTo>
                    <a:pt x="17" y="124"/>
                  </a:lnTo>
                  <a:lnTo>
                    <a:pt x="9" y="168"/>
                  </a:lnTo>
                  <a:lnTo>
                    <a:pt x="0" y="212"/>
                  </a:lnTo>
                  <a:lnTo>
                    <a:pt x="0" y="212"/>
                  </a:lnTo>
                  <a:lnTo>
                    <a:pt x="9" y="265"/>
                  </a:lnTo>
                  <a:lnTo>
                    <a:pt x="26" y="318"/>
                  </a:lnTo>
                  <a:lnTo>
                    <a:pt x="900" y="2364"/>
                  </a:lnTo>
                  <a:lnTo>
                    <a:pt x="900" y="2364"/>
                  </a:lnTo>
                  <a:lnTo>
                    <a:pt x="944" y="2443"/>
                  </a:lnTo>
                  <a:lnTo>
                    <a:pt x="970" y="2470"/>
                  </a:lnTo>
                  <a:lnTo>
                    <a:pt x="997" y="2496"/>
                  </a:lnTo>
                  <a:lnTo>
                    <a:pt x="1032" y="2523"/>
                  </a:lnTo>
                  <a:lnTo>
                    <a:pt x="1067" y="2532"/>
                  </a:lnTo>
                  <a:lnTo>
                    <a:pt x="1112" y="2541"/>
                  </a:lnTo>
                  <a:lnTo>
                    <a:pt x="1156" y="2549"/>
                  </a:lnTo>
                  <a:lnTo>
                    <a:pt x="1173" y="2549"/>
                  </a:lnTo>
                  <a:lnTo>
                    <a:pt x="1173" y="2549"/>
                  </a:lnTo>
                  <a:lnTo>
                    <a:pt x="1226" y="2541"/>
                  </a:lnTo>
                  <a:lnTo>
                    <a:pt x="1262" y="2532"/>
                  </a:lnTo>
                  <a:lnTo>
                    <a:pt x="1297" y="2523"/>
                  </a:lnTo>
                  <a:lnTo>
                    <a:pt x="1332" y="2496"/>
                  </a:lnTo>
                  <a:lnTo>
                    <a:pt x="1368" y="2470"/>
                  </a:lnTo>
                  <a:lnTo>
                    <a:pt x="1385" y="2443"/>
                  </a:lnTo>
                  <a:lnTo>
                    <a:pt x="1429" y="2364"/>
                  </a:lnTo>
                  <a:lnTo>
                    <a:pt x="2312" y="300"/>
                  </a:lnTo>
                  <a:lnTo>
                    <a:pt x="2312" y="300"/>
                  </a:lnTo>
                  <a:lnTo>
                    <a:pt x="2321" y="256"/>
                  </a:lnTo>
                  <a:lnTo>
                    <a:pt x="2329" y="203"/>
                  </a:lnTo>
                  <a:lnTo>
                    <a:pt x="2329" y="203"/>
                  </a:lnTo>
                  <a:lnTo>
                    <a:pt x="2329" y="168"/>
                  </a:lnTo>
                  <a:lnTo>
                    <a:pt x="2312" y="124"/>
                  </a:lnTo>
                  <a:lnTo>
                    <a:pt x="2294" y="88"/>
                  </a:lnTo>
                  <a:lnTo>
                    <a:pt x="2268" y="62"/>
                  </a:lnTo>
                  <a:lnTo>
                    <a:pt x="2232" y="35"/>
                  </a:lnTo>
                  <a:lnTo>
                    <a:pt x="2197" y="9"/>
                  </a:lnTo>
                  <a:lnTo>
                    <a:pt x="2153" y="0"/>
                  </a:lnTo>
                  <a:lnTo>
                    <a:pt x="210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48" name="Freeform 3">
              <a:extLst>
                <a:ext uri="{FF2B5EF4-FFF2-40B4-BE49-F238E27FC236}">
                  <a16:creationId xmlns:a16="http://schemas.microsoft.com/office/drawing/2014/main" id="{193188AF-5453-C44D-A3ED-784364535B3C}"/>
                </a:ext>
              </a:extLst>
            </p:cNvPr>
            <p:cNvSpPr>
              <a:spLocks noChangeArrowheads="1"/>
            </p:cNvSpPr>
            <p:nvPr/>
          </p:nvSpPr>
          <p:spPr bwMode="auto">
            <a:xfrm>
              <a:off x="2327275" y="1039813"/>
              <a:ext cx="5540375" cy="5540375"/>
            </a:xfrm>
            <a:custGeom>
              <a:avLst/>
              <a:gdLst>
                <a:gd name="T0" fmla="*/ 0 w 15390"/>
                <a:gd name="T1" fmla="*/ 0 h 15390"/>
                <a:gd name="T2" fmla="*/ 0 w 15390"/>
                <a:gd name="T3" fmla="*/ 15389 h 15390"/>
                <a:gd name="T4" fmla="*/ 15389 w 15390"/>
                <a:gd name="T5" fmla="*/ 15389 h 15390"/>
                <a:gd name="T6" fmla="*/ 15389 w 15390"/>
                <a:gd name="T7" fmla="*/ 0 h 15390"/>
                <a:gd name="T8" fmla="*/ 0 w 15390"/>
                <a:gd name="T9" fmla="*/ 0 h 15390"/>
                <a:gd name="T10" fmla="*/ 14754 w 15390"/>
                <a:gd name="T11" fmla="*/ 14754 h 15390"/>
                <a:gd name="T12" fmla="*/ 635 w 15390"/>
                <a:gd name="T13" fmla="*/ 14754 h 15390"/>
                <a:gd name="T14" fmla="*/ 635 w 15390"/>
                <a:gd name="T15" fmla="*/ 635 h 15390"/>
                <a:gd name="T16" fmla="*/ 14754 w 15390"/>
                <a:gd name="T17" fmla="*/ 635 h 15390"/>
                <a:gd name="T18" fmla="*/ 14754 w 15390"/>
                <a:gd name="T19" fmla="*/ 14754 h 15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90" h="15390">
                  <a:moveTo>
                    <a:pt x="0" y="0"/>
                  </a:moveTo>
                  <a:lnTo>
                    <a:pt x="0" y="15389"/>
                  </a:lnTo>
                  <a:lnTo>
                    <a:pt x="15389" y="15389"/>
                  </a:lnTo>
                  <a:lnTo>
                    <a:pt x="15389" y="0"/>
                  </a:lnTo>
                  <a:lnTo>
                    <a:pt x="0" y="0"/>
                  </a:lnTo>
                  <a:close/>
                  <a:moveTo>
                    <a:pt x="14754" y="14754"/>
                  </a:moveTo>
                  <a:lnTo>
                    <a:pt x="635" y="14754"/>
                  </a:lnTo>
                  <a:lnTo>
                    <a:pt x="635" y="635"/>
                  </a:lnTo>
                  <a:lnTo>
                    <a:pt x="14754" y="635"/>
                  </a:lnTo>
                  <a:lnTo>
                    <a:pt x="14754" y="1475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49" name="Freeform 4">
              <a:extLst>
                <a:ext uri="{FF2B5EF4-FFF2-40B4-BE49-F238E27FC236}">
                  <a16:creationId xmlns:a16="http://schemas.microsoft.com/office/drawing/2014/main" id="{5396F85B-8009-FF48-89E9-ABC3FD8DACCC}"/>
                </a:ext>
              </a:extLst>
            </p:cNvPr>
            <p:cNvSpPr>
              <a:spLocks noChangeArrowheads="1"/>
            </p:cNvSpPr>
            <p:nvPr/>
          </p:nvSpPr>
          <p:spPr bwMode="auto">
            <a:xfrm>
              <a:off x="6707188" y="1582738"/>
              <a:ext cx="650875" cy="654050"/>
            </a:xfrm>
            <a:custGeom>
              <a:avLst/>
              <a:gdLst>
                <a:gd name="T0" fmla="*/ 1809 w 1810"/>
                <a:gd name="T1" fmla="*/ 450 h 1819"/>
                <a:gd name="T2" fmla="*/ 1350 w 1810"/>
                <a:gd name="T3" fmla="*/ 0 h 1819"/>
                <a:gd name="T4" fmla="*/ 0 w 1810"/>
                <a:gd name="T5" fmla="*/ 1368 h 1819"/>
                <a:gd name="T6" fmla="*/ 450 w 1810"/>
                <a:gd name="T7" fmla="*/ 1818 h 1819"/>
                <a:gd name="T8" fmla="*/ 1809 w 1810"/>
                <a:gd name="T9" fmla="*/ 450 h 1819"/>
              </a:gdLst>
              <a:ahLst/>
              <a:cxnLst>
                <a:cxn ang="0">
                  <a:pos x="T0" y="T1"/>
                </a:cxn>
                <a:cxn ang="0">
                  <a:pos x="T2" y="T3"/>
                </a:cxn>
                <a:cxn ang="0">
                  <a:pos x="T4" y="T5"/>
                </a:cxn>
                <a:cxn ang="0">
                  <a:pos x="T6" y="T7"/>
                </a:cxn>
                <a:cxn ang="0">
                  <a:pos x="T8" y="T9"/>
                </a:cxn>
              </a:cxnLst>
              <a:rect l="0" t="0" r="r" b="b"/>
              <a:pathLst>
                <a:path w="1810" h="1819">
                  <a:moveTo>
                    <a:pt x="1809" y="450"/>
                  </a:moveTo>
                  <a:lnTo>
                    <a:pt x="1350" y="0"/>
                  </a:lnTo>
                  <a:lnTo>
                    <a:pt x="0" y="1368"/>
                  </a:lnTo>
                  <a:lnTo>
                    <a:pt x="450" y="1818"/>
                  </a:lnTo>
                  <a:lnTo>
                    <a:pt x="1809" y="45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50" name="Freeform 5">
              <a:extLst>
                <a:ext uri="{FF2B5EF4-FFF2-40B4-BE49-F238E27FC236}">
                  <a16:creationId xmlns:a16="http://schemas.microsoft.com/office/drawing/2014/main" id="{C2AFDD07-E730-BE4B-8BE1-7B7EA9C8B33E}"/>
                </a:ext>
              </a:extLst>
            </p:cNvPr>
            <p:cNvSpPr>
              <a:spLocks noChangeArrowheads="1"/>
            </p:cNvSpPr>
            <p:nvPr/>
          </p:nvSpPr>
          <p:spPr bwMode="auto">
            <a:xfrm>
              <a:off x="6056313" y="2236788"/>
              <a:ext cx="650875" cy="658812"/>
            </a:xfrm>
            <a:custGeom>
              <a:avLst/>
              <a:gdLst>
                <a:gd name="T0" fmla="*/ 1809 w 1810"/>
                <a:gd name="T1" fmla="*/ 459 h 1828"/>
                <a:gd name="T2" fmla="*/ 1359 w 1810"/>
                <a:gd name="T3" fmla="*/ 0 h 1828"/>
                <a:gd name="T4" fmla="*/ 0 w 1810"/>
                <a:gd name="T5" fmla="*/ 1368 h 1828"/>
                <a:gd name="T6" fmla="*/ 459 w 1810"/>
                <a:gd name="T7" fmla="*/ 1827 h 1828"/>
                <a:gd name="T8" fmla="*/ 1809 w 1810"/>
                <a:gd name="T9" fmla="*/ 459 h 1828"/>
              </a:gdLst>
              <a:ahLst/>
              <a:cxnLst>
                <a:cxn ang="0">
                  <a:pos x="T0" y="T1"/>
                </a:cxn>
                <a:cxn ang="0">
                  <a:pos x="T2" y="T3"/>
                </a:cxn>
                <a:cxn ang="0">
                  <a:pos x="T4" y="T5"/>
                </a:cxn>
                <a:cxn ang="0">
                  <a:pos x="T6" y="T7"/>
                </a:cxn>
                <a:cxn ang="0">
                  <a:pos x="T8" y="T9"/>
                </a:cxn>
              </a:cxnLst>
              <a:rect l="0" t="0" r="r" b="b"/>
              <a:pathLst>
                <a:path w="1810" h="1828">
                  <a:moveTo>
                    <a:pt x="1809" y="459"/>
                  </a:moveTo>
                  <a:lnTo>
                    <a:pt x="1359" y="0"/>
                  </a:lnTo>
                  <a:lnTo>
                    <a:pt x="0" y="1368"/>
                  </a:lnTo>
                  <a:lnTo>
                    <a:pt x="459" y="1827"/>
                  </a:lnTo>
                  <a:lnTo>
                    <a:pt x="1809" y="45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51" name="Freeform 6">
              <a:extLst>
                <a:ext uri="{FF2B5EF4-FFF2-40B4-BE49-F238E27FC236}">
                  <a16:creationId xmlns:a16="http://schemas.microsoft.com/office/drawing/2014/main" id="{725B0644-5CD4-BE4C-A516-FA342D9C90D4}"/>
                </a:ext>
              </a:extLst>
            </p:cNvPr>
            <p:cNvSpPr>
              <a:spLocks noChangeArrowheads="1"/>
            </p:cNvSpPr>
            <p:nvPr/>
          </p:nvSpPr>
          <p:spPr bwMode="auto">
            <a:xfrm>
              <a:off x="3457575" y="4864100"/>
              <a:ext cx="650875" cy="657225"/>
            </a:xfrm>
            <a:custGeom>
              <a:avLst/>
              <a:gdLst>
                <a:gd name="T0" fmla="*/ 0 w 1810"/>
                <a:gd name="T1" fmla="*/ 1368 h 1827"/>
                <a:gd name="T2" fmla="*/ 458 w 1810"/>
                <a:gd name="T3" fmla="*/ 1826 h 1827"/>
                <a:gd name="T4" fmla="*/ 1809 w 1810"/>
                <a:gd name="T5" fmla="*/ 450 h 1827"/>
                <a:gd name="T6" fmla="*/ 1359 w 1810"/>
                <a:gd name="T7" fmla="*/ 0 h 1827"/>
                <a:gd name="T8" fmla="*/ 0 w 1810"/>
                <a:gd name="T9" fmla="*/ 1368 h 1827"/>
              </a:gdLst>
              <a:ahLst/>
              <a:cxnLst>
                <a:cxn ang="0">
                  <a:pos x="T0" y="T1"/>
                </a:cxn>
                <a:cxn ang="0">
                  <a:pos x="T2" y="T3"/>
                </a:cxn>
                <a:cxn ang="0">
                  <a:pos x="T4" y="T5"/>
                </a:cxn>
                <a:cxn ang="0">
                  <a:pos x="T6" y="T7"/>
                </a:cxn>
                <a:cxn ang="0">
                  <a:pos x="T8" y="T9"/>
                </a:cxn>
              </a:cxnLst>
              <a:rect l="0" t="0" r="r" b="b"/>
              <a:pathLst>
                <a:path w="1810" h="1827">
                  <a:moveTo>
                    <a:pt x="0" y="1368"/>
                  </a:moveTo>
                  <a:lnTo>
                    <a:pt x="458" y="1826"/>
                  </a:lnTo>
                  <a:lnTo>
                    <a:pt x="1809" y="450"/>
                  </a:lnTo>
                  <a:lnTo>
                    <a:pt x="1359" y="0"/>
                  </a:lnTo>
                  <a:lnTo>
                    <a:pt x="0" y="136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52" name="Freeform 7">
              <a:extLst>
                <a:ext uri="{FF2B5EF4-FFF2-40B4-BE49-F238E27FC236}">
                  <a16:creationId xmlns:a16="http://schemas.microsoft.com/office/drawing/2014/main" id="{9B96C8EC-BB63-8F41-A2BB-759FFA48B220}"/>
                </a:ext>
              </a:extLst>
            </p:cNvPr>
            <p:cNvSpPr>
              <a:spLocks noChangeArrowheads="1"/>
            </p:cNvSpPr>
            <p:nvPr/>
          </p:nvSpPr>
          <p:spPr bwMode="auto">
            <a:xfrm>
              <a:off x="4110038" y="4210050"/>
              <a:ext cx="650875" cy="654050"/>
            </a:xfrm>
            <a:custGeom>
              <a:avLst/>
              <a:gdLst>
                <a:gd name="T0" fmla="*/ 0 w 1810"/>
                <a:gd name="T1" fmla="*/ 1368 h 1819"/>
                <a:gd name="T2" fmla="*/ 450 w 1810"/>
                <a:gd name="T3" fmla="*/ 1818 h 1819"/>
                <a:gd name="T4" fmla="*/ 1809 w 1810"/>
                <a:gd name="T5" fmla="*/ 450 h 1819"/>
                <a:gd name="T6" fmla="*/ 1350 w 1810"/>
                <a:gd name="T7" fmla="*/ 0 h 1819"/>
                <a:gd name="T8" fmla="*/ 0 w 1810"/>
                <a:gd name="T9" fmla="*/ 1368 h 1819"/>
              </a:gdLst>
              <a:ahLst/>
              <a:cxnLst>
                <a:cxn ang="0">
                  <a:pos x="T0" y="T1"/>
                </a:cxn>
                <a:cxn ang="0">
                  <a:pos x="T2" y="T3"/>
                </a:cxn>
                <a:cxn ang="0">
                  <a:pos x="T4" y="T5"/>
                </a:cxn>
                <a:cxn ang="0">
                  <a:pos x="T6" y="T7"/>
                </a:cxn>
                <a:cxn ang="0">
                  <a:pos x="T8" y="T9"/>
                </a:cxn>
              </a:cxnLst>
              <a:rect l="0" t="0" r="r" b="b"/>
              <a:pathLst>
                <a:path w="1810" h="1819">
                  <a:moveTo>
                    <a:pt x="0" y="1368"/>
                  </a:moveTo>
                  <a:lnTo>
                    <a:pt x="450" y="1818"/>
                  </a:lnTo>
                  <a:lnTo>
                    <a:pt x="1809" y="450"/>
                  </a:lnTo>
                  <a:lnTo>
                    <a:pt x="1350" y="0"/>
                  </a:lnTo>
                  <a:lnTo>
                    <a:pt x="0" y="136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53" name="Freeform 8">
              <a:extLst>
                <a:ext uri="{FF2B5EF4-FFF2-40B4-BE49-F238E27FC236}">
                  <a16:creationId xmlns:a16="http://schemas.microsoft.com/office/drawing/2014/main" id="{47D9D2B4-2FE6-8546-B8F4-77E262AD2502}"/>
                </a:ext>
              </a:extLst>
            </p:cNvPr>
            <p:cNvSpPr>
              <a:spLocks noChangeArrowheads="1"/>
            </p:cNvSpPr>
            <p:nvPr/>
          </p:nvSpPr>
          <p:spPr bwMode="auto">
            <a:xfrm>
              <a:off x="5408613" y="2895600"/>
              <a:ext cx="650875" cy="654050"/>
            </a:xfrm>
            <a:custGeom>
              <a:avLst/>
              <a:gdLst>
                <a:gd name="T0" fmla="*/ 1809 w 1810"/>
                <a:gd name="T1" fmla="*/ 450 h 1818"/>
                <a:gd name="T2" fmla="*/ 1350 w 1810"/>
                <a:gd name="T3" fmla="*/ 0 h 1818"/>
                <a:gd name="T4" fmla="*/ 0 w 1810"/>
                <a:gd name="T5" fmla="*/ 1367 h 1818"/>
                <a:gd name="T6" fmla="*/ 450 w 1810"/>
                <a:gd name="T7" fmla="*/ 1817 h 1818"/>
                <a:gd name="T8" fmla="*/ 1809 w 1810"/>
                <a:gd name="T9" fmla="*/ 450 h 1818"/>
              </a:gdLst>
              <a:ahLst/>
              <a:cxnLst>
                <a:cxn ang="0">
                  <a:pos x="T0" y="T1"/>
                </a:cxn>
                <a:cxn ang="0">
                  <a:pos x="T2" y="T3"/>
                </a:cxn>
                <a:cxn ang="0">
                  <a:pos x="T4" y="T5"/>
                </a:cxn>
                <a:cxn ang="0">
                  <a:pos x="T6" y="T7"/>
                </a:cxn>
                <a:cxn ang="0">
                  <a:pos x="T8" y="T9"/>
                </a:cxn>
              </a:cxnLst>
              <a:rect l="0" t="0" r="r" b="b"/>
              <a:pathLst>
                <a:path w="1810" h="1818">
                  <a:moveTo>
                    <a:pt x="1809" y="450"/>
                  </a:moveTo>
                  <a:lnTo>
                    <a:pt x="1350" y="0"/>
                  </a:lnTo>
                  <a:lnTo>
                    <a:pt x="0" y="1367"/>
                  </a:lnTo>
                  <a:lnTo>
                    <a:pt x="450" y="1817"/>
                  </a:lnTo>
                  <a:lnTo>
                    <a:pt x="1809" y="45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54" name="Freeform 9">
              <a:extLst>
                <a:ext uri="{FF2B5EF4-FFF2-40B4-BE49-F238E27FC236}">
                  <a16:creationId xmlns:a16="http://schemas.microsoft.com/office/drawing/2014/main" id="{732BC308-A9A5-4646-8EFA-73A1B5DEA588}"/>
                </a:ext>
              </a:extLst>
            </p:cNvPr>
            <p:cNvSpPr>
              <a:spLocks noChangeArrowheads="1"/>
            </p:cNvSpPr>
            <p:nvPr/>
          </p:nvSpPr>
          <p:spPr bwMode="auto">
            <a:xfrm>
              <a:off x="2809875" y="5521325"/>
              <a:ext cx="650875" cy="654050"/>
            </a:xfrm>
            <a:custGeom>
              <a:avLst/>
              <a:gdLst>
                <a:gd name="T0" fmla="*/ 1809 w 1810"/>
                <a:gd name="T1" fmla="*/ 450 h 1819"/>
                <a:gd name="T2" fmla="*/ 1350 w 1810"/>
                <a:gd name="T3" fmla="*/ 0 h 1819"/>
                <a:gd name="T4" fmla="*/ 0 w 1810"/>
                <a:gd name="T5" fmla="*/ 1368 h 1819"/>
                <a:gd name="T6" fmla="*/ 450 w 1810"/>
                <a:gd name="T7" fmla="*/ 1818 h 1819"/>
                <a:gd name="T8" fmla="*/ 1809 w 1810"/>
                <a:gd name="T9" fmla="*/ 450 h 1819"/>
              </a:gdLst>
              <a:ahLst/>
              <a:cxnLst>
                <a:cxn ang="0">
                  <a:pos x="T0" y="T1"/>
                </a:cxn>
                <a:cxn ang="0">
                  <a:pos x="T2" y="T3"/>
                </a:cxn>
                <a:cxn ang="0">
                  <a:pos x="T4" y="T5"/>
                </a:cxn>
                <a:cxn ang="0">
                  <a:pos x="T6" y="T7"/>
                </a:cxn>
                <a:cxn ang="0">
                  <a:pos x="T8" y="T9"/>
                </a:cxn>
              </a:cxnLst>
              <a:rect l="0" t="0" r="r" b="b"/>
              <a:pathLst>
                <a:path w="1810" h="1819">
                  <a:moveTo>
                    <a:pt x="1809" y="450"/>
                  </a:moveTo>
                  <a:lnTo>
                    <a:pt x="1350" y="0"/>
                  </a:lnTo>
                  <a:lnTo>
                    <a:pt x="0" y="1368"/>
                  </a:lnTo>
                  <a:lnTo>
                    <a:pt x="450" y="1818"/>
                  </a:lnTo>
                  <a:lnTo>
                    <a:pt x="1809" y="45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55" name="Freeform 10">
              <a:extLst>
                <a:ext uri="{FF2B5EF4-FFF2-40B4-BE49-F238E27FC236}">
                  <a16:creationId xmlns:a16="http://schemas.microsoft.com/office/drawing/2014/main" id="{B5FA734B-18B9-FE4D-B8ED-3D200005F647}"/>
                </a:ext>
              </a:extLst>
            </p:cNvPr>
            <p:cNvSpPr>
              <a:spLocks noChangeArrowheads="1"/>
            </p:cNvSpPr>
            <p:nvPr/>
          </p:nvSpPr>
          <p:spPr bwMode="auto">
            <a:xfrm>
              <a:off x="3248025" y="1960563"/>
              <a:ext cx="3697288" cy="3697287"/>
            </a:xfrm>
            <a:custGeom>
              <a:avLst/>
              <a:gdLst>
                <a:gd name="T0" fmla="*/ 609 w 10272"/>
                <a:gd name="T1" fmla="*/ 1615 h 10272"/>
                <a:gd name="T2" fmla="*/ 3839 w 10272"/>
                <a:gd name="T3" fmla="*/ 4845 h 10272"/>
                <a:gd name="T4" fmla="*/ 4483 w 10272"/>
                <a:gd name="T5" fmla="*/ 5488 h 10272"/>
                <a:gd name="T6" fmla="*/ 4942 w 10272"/>
                <a:gd name="T7" fmla="*/ 5947 h 10272"/>
                <a:gd name="T8" fmla="*/ 5523 w 10272"/>
                <a:gd name="T9" fmla="*/ 6529 h 10272"/>
                <a:gd name="T10" fmla="*/ 6529 w 10272"/>
                <a:gd name="T11" fmla="*/ 7535 h 10272"/>
                <a:gd name="T12" fmla="*/ 6529 w 10272"/>
                <a:gd name="T13" fmla="*/ 7535 h 10272"/>
                <a:gd name="T14" fmla="*/ 8656 w 10272"/>
                <a:gd name="T15" fmla="*/ 9662 h 10272"/>
                <a:gd name="T16" fmla="*/ 8056 w 10272"/>
                <a:gd name="T17" fmla="*/ 10271 h 10272"/>
                <a:gd name="T18" fmla="*/ 10271 w 10272"/>
                <a:gd name="T19" fmla="*/ 10271 h 10272"/>
                <a:gd name="T20" fmla="*/ 10271 w 10272"/>
                <a:gd name="T21" fmla="*/ 8056 h 10272"/>
                <a:gd name="T22" fmla="*/ 9662 w 10272"/>
                <a:gd name="T23" fmla="*/ 8656 h 10272"/>
                <a:gd name="T24" fmla="*/ 9591 w 10272"/>
                <a:gd name="T25" fmla="*/ 8585 h 10272"/>
                <a:gd name="T26" fmla="*/ 7535 w 10272"/>
                <a:gd name="T27" fmla="*/ 6529 h 10272"/>
                <a:gd name="T28" fmla="*/ 6529 w 10272"/>
                <a:gd name="T29" fmla="*/ 5523 h 10272"/>
                <a:gd name="T30" fmla="*/ 5938 w 10272"/>
                <a:gd name="T31" fmla="*/ 4933 h 10272"/>
                <a:gd name="T32" fmla="*/ 5488 w 10272"/>
                <a:gd name="T33" fmla="*/ 4483 h 10272"/>
                <a:gd name="T34" fmla="*/ 4845 w 10272"/>
                <a:gd name="T35" fmla="*/ 3839 h 10272"/>
                <a:gd name="T36" fmla="*/ 1615 w 10272"/>
                <a:gd name="T37" fmla="*/ 609 h 10272"/>
                <a:gd name="T38" fmla="*/ 2215 w 10272"/>
                <a:gd name="T39" fmla="*/ 0 h 10272"/>
                <a:gd name="T40" fmla="*/ 0 w 10272"/>
                <a:gd name="T41" fmla="*/ 0 h 10272"/>
                <a:gd name="T42" fmla="*/ 0 w 10272"/>
                <a:gd name="T43" fmla="*/ 2215 h 10272"/>
                <a:gd name="T44" fmla="*/ 609 w 10272"/>
                <a:gd name="T45" fmla="*/ 1615 h 10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272" h="10272">
                  <a:moveTo>
                    <a:pt x="609" y="1615"/>
                  </a:moveTo>
                  <a:lnTo>
                    <a:pt x="3839" y="4845"/>
                  </a:lnTo>
                  <a:lnTo>
                    <a:pt x="4483" y="5488"/>
                  </a:lnTo>
                  <a:lnTo>
                    <a:pt x="4942" y="5947"/>
                  </a:lnTo>
                  <a:lnTo>
                    <a:pt x="5523" y="6529"/>
                  </a:lnTo>
                  <a:lnTo>
                    <a:pt x="6529" y="7535"/>
                  </a:lnTo>
                  <a:lnTo>
                    <a:pt x="6529" y="7535"/>
                  </a:lnTo>
                  <a:lnTo>
                    <a:pt x="8656" y="9662"/>
                  </a:lnTo>
                  <a:lnTo>
                    <a:pt x="8056" y="10271"/>
                  </a:lnTo>
                  <a:lnTo>
                    <a:pt x="10271" y="10271"/>
                  </a:lnTo>
                  <a:lnTo>
                    <a:pt x="10271" y="8056"/>
                  </a:lnTo>
                  <a:lnTo>
                    <a:pt x="9662" y="8656"/>
                  </a:lnTo>
                  <a:lnTo>
                    <a:pt x="9591" y="8585"/>
                  </a:lnTo>
                  <a:lnTo>
                    <a:pt x="7535" y="6529"/>
                  </a:lnTo>
                  <a:lnTo>
                    <a:pt x="6529" y="5523"/>
                  </a:lnTo>
                  <a:lnTo>
                    <a:pt x="5938" y="4933"/>
                  </a:lnTo>
                  <a:lnTo>
                    <a:pt x="5488" y="4483"/>
                  </a:lnTo>
                  <a:lnTo>
                    <a:pt x="4845" y="3839"/>
                  </a:lnTo>
                  <a:lnTo>
                    <a:pt x="1615" y="609"/>
                  </a:lnTo>
                  <a:lnTo>
                    <a:pt x="2215" y="0"/>
                  </a:lnTo>
                  <a:lnTo>
                    <a:pt x="0" y="0"/>
                  </a:lnTo>
                  <a:lnTo>
                    <a:pt x="0" y="2215"/>
                  </a:lnTo>
                  <a:lnTo>
                    <a:pt x="609" y="161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grpSp>
      <p:cxnSp>
        <p:nvCxnSpPr>
          <p:cNvPr id="256" name="Straight Connector 255">
            <a:extLst>
              <a:ext uri="{FF2B5EF4-FFF2-40B4-BE49-F238E27FC236}">
                <a16:creationId xmlns:a16="http://schemas.microsoft.com/office/drawing/2014/main" id="{A44B1942-C0FB-0B4C-B221-7BA927DC1B06}"/>
              </a:ext>
            </a:extLst>
          </p:cNvPr>
          <p:cNvCxnSpPr>
            <a:cxnSpLocks/>
          </p:cNvCxnSpPr>
          <p:nvPr/>
        </p:nvCxnSpPr>
        <p:spPr bwMode="gray">
          <a:xfrm flipV="1">
            <a:off x="8434471" y="2863287"/>
            <a:ext cx="0" cy="615816"/>
          </a:xfrm>
          <a:prstGeom prst="line">
            <a:avLst/>
          </a:prstGeom>
          <a:ln w="25400">
            <a:solidFill>
              <a:schemeClr val="accent1"/>
            </a:solidFill>
            <a:miter lim="800000"/>
          </a:ln>
        </p:spPr>
        <p:style>
          <a:lnRef idx="1">
            <a:schemeClr val="accent1"/>
          </a:lnRef>
          <a:fillRef idx="0">
            <a:schemeClr val="accent1"/>
          </a:fillRef>
          <a:effectRef idx="0">
            <a:schemeClr val="accent1"/>
          </a:effectRef>
          <a:fontRef idx="minor">
            <a:schemeClr val="tx1"/>
          </a:fontRef>
        </p:style>
      </p:cxnSp>
      <p:cxnSp>
        <p:nvCxnSpPr>
          <p:cNvPr id="257" name="Straight Connector 256">
            <a:extLst>
              <a:ext uri="{FF2B5EF4-FFF2-40B4-BE49-F238E27FC236}">
                <a16:creationId xmlns:a16="http://schemas.microsoft.com/office/drawing/2014/main" id="{8ACA6B2C-E3D9-9144-9891-155CBC6ED0E4}"/>
              </a:ext>
            </a:extLst>
          </p:cNvPr>
          <p:cNvCxnSpPr>
            <a:cxnSpLocks/>
          </p:cNvCxnSpPr>
          <p:nvPr/>
        </p:nvCxnSpPr>
        <p:spPr bwMode="gray">
          <a:xfrm flipV="1">
            <a:off x="9774063" y="2865977"/>
            <a:ext cx="0" cy="615816"/>
          </a:xfrm>
          <a:prstGeom prst="line">
            <a:avLst/>
          </a:prstGeom>
          <a:ln w="25400">
            <a:solidFill>
              <a:schemeClr val="accent1"/>
            </a:solidFill>
            <a:miter lim="800000"/>
          </a:ln>
        </p:spPr>
        <p:style>
          <a:lnRef idx="1">
            <a:schemeClr val="accent1"/>
          </a:lnRef>
          <a:fillRef idx="0">
            <a:schemeClr val="accent1"/>
          </a:fillRef>
          <a:effectRef idx="0">
            <a:schemeClr val="accent1"/>
          </a:effectRef>
          <a:fontRef idx="minor">
            <a:schemeClr val="tx1"/>
          </a:fontRef>
        </p:style>
      </p:cxnSp>
      <p:grpSp>
        <p:nvGrpSpPr>
          <p:cNvPr id="258" name="Group 257">
            <a:extLst>
              <a:ext uri="{FF2B5EF4-FFF2-40B4-BE49-F238E27FC236}">
                <a16:creationId xmlns:a16="http://schemas.microsoft.com/office/drawing/2014/main" id="{EA2EF851-B12D-474E-B3D2-00F31563654C}"/>
              </a:ext>
            </a:extLst>
          </p:cNvPr>
          <p:cNvGrpSpPr/>
          <p:nvPr/>
        </p:nvGrpSpPr>
        <p:grpSpPr>
          <a:xfrm>
            <a:off x="9717513" y="3487130"/>
            <a:ext cx="405401" cy="405401"/>
            <a:chOff x="2327275" y="1039813"/>
            <a:chExt cx="5540375" cy="5540375"/>
          </a:xfrm>
          <a:solidFill>
            <a:schemeClr val="tx1"/>
          </a:solidFill>
        </p:grpSpPr>
        <p:sp>
          <p:nvSpPr>
            <p:cNvPr id="259" name="Freeform 1">
              <a:extLst>
                <a:ext uri="{FF2B5EF4-FFF2-40B4-BE49-F238E27FC236}">
                  <a16:creationId xmlns:a16="http://schemas.microsoft.com/office/drawing/2014/main" id="{DDF0EC3C-9D04-7C48-B4CA-DE1239A16060}"/>
                </a:ext>
              </a:extLst>
            </p:cNvPr>
            <p:cNvSpPr>
              <a:spLocks noChangeArrowheads="1"/>
            </p:cNvSpPr>
            <p:nvPr/>
          </p:nvSpPr>
          <p:spPr bwMode="auto">
            <a:xfrm>
              <a:off x="3032125" y="3362325"/>
              <a:ext cx="696913" cy="904875"/>
            </a:xfrm>
            <a:custGeom>
              <a:avLst/>
              <a:gdLst>
                <a:gd name="T0" fmla="*/ 221 w 1934"/>
                <a:gd name="T1" fmla="*/ 2514 h 2515"/>
                <a:gd name="T2" fmla="*/ 309 w 1934"/>
                <a:gd name="T3" fmla="*/ 2496 h 2515"/>
                <a:gd name="T4" fmla="*/ 380 w 1934"/>
                <a:gd name="T5" fmla="*/ 2443 h 2515"/>
                <a:gd name="T6" fmla="*/ 424 w 1934"/>
                <a:gd name="T7" fmla="*/ 2381 h 2515"/>
                <a:gd name="T8" fmla="*/ 441 w 1934"/>
                <a:gd name="T9" fmla="*/ 2293 h 2515"/>
                <a:gd name="T10" fmla="*/ 935 w 1934"/>
                <a:gd name="T11" fmla="*/ 1693 h 2515"/>
                <a:gd name="T12" fmla="*/ 1041 w 1934"/>
                <a:gd name="T13" fmla="*/ 1684 h 2515"/>
                <a:gd name="T14" fmla="*/ 1235 w 1934"/>
                <a:gd name="T15" fmla="*/ 1658 h 2515"/>
                <a:gd name="T16" fmla="*/ 1412 w 1934"/>
                <a:gd name="T17" fmla="*/ 1605 h 2515"/>
                <a:gd name="T18" fmla="*/ 1571 w 1934"/>
                <a:gd name="T19" fmla="*/ 1525 h 2515"/>
                <a:gd name="T20" fmla="*/ 1703 w 1934"/>
                <a:gd name="T21" fmla="*/ 1419 h 2515"/>
                <a:gd name="T22" fmla="*/ 1818 w 1934"/>
                <a:gd name="T23" fmla="*/ 1287 h 2515"/>
                <a:gd name="T24" fmla="*/ 1889 w 1934"/>
                <a:gd name="T25" fmla="*/ 1129 h 2515"/>
                <a:gd name="T26" fmla="*/ 1933 w 1934"/>
                <a:gd name="T27" fmla="*/ 944 h 2515"/>
                <a:gd name="T28" fmla="*/ 1933 w 1934"/>
                <a:gd name="T29" fmla="*/ 829 h 2515"/>
                <a:gd name="T30" fmla="*/ 1933 w 1934"/>
                <a:gd name="T31" fmla="*/ 741 h 2515"/>
                <a:gd name="T32" fmla="*/ 1897 w 1934"/>
                <a:gd name="T33" fmla="*/ 565 h 2515"/>
                <a:gd name="T34" fmla="*/ 1836 w 1934"/>
                <a:gd name="T35" fmla="*/ 414 h 2515"/>
                <a:gd name="T36" fmla="*/ 1738 w 1934"/>
                <a:gd name="T37" fmla="*/ 282 h 2515"/>
                <a:gd name="T38" fmla="*/ 1615 w 1934"/>
                <a:gd name="T39" fmla="*/ 176 h 2515"/>
                <a:gd name="T40" fmla="*/ 1465 w 1934"/>
                <a:gd name="T41" fmla="*/ 88 h 2515"/>
                <a:gd name="T42" fmla="*/ 1288 w 1934"/>
                <a:gd name="T43" fmla="*/ 26 h 2515"/>
                <a:gd name="T44" fmla="*/ 1094 w 1934"/>
                <a:gd name="T45" fmla="*/ 0 h 2515"/>
                <a:gd name="T46" fmla="*/ 221 w 1934"/>
                <a:gd name="T47" fmla="*/ 0 h 2515"/>
                <a:gd name="T48" fmla="*/ 177 w 1934"/>
                <a:gd name="T49" fmla="*/ 0 h 2515"/>
                <a:gd name="T50" fmla="*/ 97 w 1934"/>
                <a:gd name="T51" fmla="*/ 35 h 2515"/>
                <a:gd name="T52" fmla="*/ 35 w 1934"/>
                <a:gd name="T53" fmla="*/ 97 h 2515"/>
                <a:gd name="T54" fmla="*/ 9 w 1934"/>
                <a:gd name="T55" fmla="*/ 176 h 2515"/>
                <a:gd name="T56" fmla="*/ 0 w 1934"/>
                <a:gd name="T57" fmla="*/ 2293 h 2515"/>
                <a:gd name="T58" fmla="*/ 9 w 1934"/>
                <a:gd name="T59" fmla="*/ 2337 h 2515"/>
                <a:gd name="T60" fmla="*/ 35 w 1934"/>
                <a:gd name="T61" fmla="*/ 2417 h 2515"/>
                <a:gd name="T62" fmla="*/ 97 w 1934"/>
                <a:gd name="T63" fmla="*/ 2470 h 2515"/>
                <a:gd name="T64" fmla="*/ 177 w 1934"/>
                <a:gd name="T65" fmla="*/ 2505 h 2515"/>
                <a:gd name="T66" fmla="*/ 441 w 1934"/>
                <a:gd name="T67" fmla="*/ 397 h 2515"/>
                <a:gd name="T68" fmla="*/ 953 w 1934"/>
                <a:gd name="T69" fmla="*/ 397 h 2515"/>
                <a:gd name="T70" fmla="*/ 1174 w 1934"/>
                <a:gd name="T71" fmla="*/ 423 h 2515"/>
                <a:gd name="T72" fmla="*/ 1341 w 1934"/>
                <a:gd name="T73" fmla="*/ 512 h 2515"/>
                <a:gd name="T74" fmla="*/ 1430 w 1934"/>
                <a:gd name="T75" fmla="*/ 609 h 2515"/>
                <a:gd name="T76" fmla="*/ 1465 w 1934"/>
                <a:gd name="T77" fmla="*/ 688 h 2515"/>
                <a:gd name="T78" fmla="*/ 1491 w 1934"/>
                <a:gd name="T79" fmla="*/ 838 h 2515"/>
                <a:gd name="T80" fmla="*/ 1491 w 1934"/>
                <a:gd name="T81" fmla="*/ 847 h 2515"/>
                <a:gd name="T82" fmla="*/ 1456 w 1934"/>
                <a:gd name="T83" fmla="*/ 1032 h 2515"/>
                <a:gd name="T84" fmla="*/ 1341 w 1934"/>
                <a:gd name="T85" fmla="*/ 1173 h 2515"/>
                <a:gd name="T86" fmla="*/ 1174 w 1934"/>
                <a:gd name="T87" fmla="*/ 1261 h 2515"/>
                <a:gd name="T88" fmla="*/ 953 w 1934"/>
                <a:gd name="T89" fmla="*/ 1296 h 2515"/>
                <a:gd name="T90" fmla="*/ 441 w 1934"/>
                <a:gd name="T91" fmla="*/ 397 h 2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34" h="2515">
                  <a:moveTo>
                    <a:pt x="221" y="2514"/>
                  </a:moveTo>
                  <a:lnTo>
                    <a:pt x="221" y="2514"/>
                  </a:lnTo>
                  <a:lnTo>
                    <a:pt x="265" y="2505"/>
                  </a:lnTo>
                  <a:lnTo>
                    <a:pt x="309" y="2496"/>
                  </a:lnTo>
                  <a:lnTo>
                    <a:pt x="344" y="2470"/>
                  </a:lnTo>
                  <a:lnTo>
                    <a:pt x="380" y="2443"/>
                  </a:lnTo>
                  <a:lnTo>
                    <a:pt x="406" y="2417"/>
                  </a:lnTo>
                  <a:lnTo>
                    <a:pt x="424" y="2381"/>
                  </a:lnTo>
                  <a:lnTo>
                    <a:pt x="432" y="2337"/>
                  </a:lnTo>
                  <a:lnTo>
                    <a:pt x="441" y="2293"/>
                  </a:lnTo>
                  <a:lnTo>
                    <a:pt x="441" y="1693"/>
                  </a:lnTo>
                  <a:lnTo>
                    <a:pt x="935" y="1693"/>
                  </a:lnTo>
                  <a:lnTo>
                    <a:pt x="935" y="1693"/>
                  </a:lnTo>
                  <a:lnTo>
                    <a:pt x="1041" y="1684"/>
                  </a:lnTo>
                  <a:lnTo>
                    <a:pt x="1138" y="1675"/>
                  </a:lnTo>
                  <a:lnTo>
                    <a:pt x="1235" y="1658"/>
                  </a:lnTo>
                  <a:lnTo>
                    <a:pt x="1324" y="1631"/>
                  </a:lnTo>
                  <a:lnTo>
                    <a:pt x="1412" y="1605"/>
                  </a:lnTo>
                  <a:lnTo>
                    <a:pt x="1491" y="1570"/>
                  </a:lnTo>
                  <a:lnTo>
                    <a:pt x="1571" y="1525"/>
                  </a:lnTo>
                  <a:lnTo>
                    <a:pt x="1641" y="1472"/>
                  </a:lnTo>
                  <a:lnTo>
                    <a:pt x="1703" y="1419"/>
                  </a:lnTo>
                  <a:lnTo>
                    <a:pt x="1765" y="1349"/>
                  </a:lnTo>
                  <a:lnTo>
                    <a:pt x="1818" y="1287"/>
                  </a:lnTo>
                  <a:lnTo>
                    <a:pt x="1853" y="1209"/>
                  </a:lnTo>
                  <a:lnTo>
                    <a:pt x="1889" y="1129"/>
                  </a:lnTo>
                  <a:lnTo>
                    <a:pt x="1915" y="1032"/>
                  </a:lnTo>
                  <a:lnTo>
                    <a:pt x="1933" y="944"/>
                  </a:lnTo>
                  <a:lnTo>
                    <a:pt x="1933" y="838"/>
                  </a:lnTo>
                  <a:lnTo>
                    <a:pt x="1933" y="829"/>
                  </a:lnTo>
                  <a:lnTo>
                    <a:pt x="1933" y="829"/>
                  </a:lnTo>
                  <a:lnTo>
                    <a:pt x="1933" y="741"/>
                  </a:lnTo>
                  <a:lnTo>
                    <a:pt x="1915" y="653"/>
                  </a:lnTo>
                  <a:lnTo>
                    <a:pt x="1897" y="565"/>
                  </a:lnTo>
                  <a:lnTo>
                    <a:pt x="1871" y="485"/>
                  </a:lnTo>
                  <a:lnTo>
                    <a:pt x="1836" y="414"/>
                  </a:lnTo>
                  <a:lnTo>
                    <a:pt x="1791" y="344"/>
                  </a:lnTo>
                  <a:lnTo>
                    <a:pt x="1738" y="282"/>
                  </a:lnTo>
                  <a:lnTo>
                    <a:pt x="1677" y="229"/>
                  </a:lnTo>
                  <a:lnTo>
                    <a:pt x="1615" y="176"/>
                  </a:lnTo>
                  <a:lnTo>
                    <a:pt x="1544" y="132"/>
                  </a:lnTo>
                  <a:lnTo>
                    <a:pt x="1465" y="88"/>
                  </a:lnTo>
                  <a:lnTo>
                    <a:pt x="1386" y="53"/>
                  </a:lnTo>
                  <a:lnTo>
                    <a:pt x="1288" y="26"/>
                  </a:lnTo>
                  <a:lnTo>
                    <a:pt x="1191" y="9"/>
                  </a:lnTo>
                  <a:lnTo>
                    <a:pt x="1094" y="0"/>
                  </a:lnTo>
                  <a:lnTo>
                    <a:pt x="988" y="0"/>
                  </a:lnTo>
                  <a:lnTo>
                    <a:pt x="221" y="0"/>
                  </a:lnTo>
                  <a:lnTo>
                    <a:pt x="221" y="0"/>
                  </a:lnTo>
                  <a:lnTo>
                    <a:pt x="177" y="0"/>
                  </a:lnTo>
                  <a:lnTo>
                    <a:pt x="132" y="17"/>
                  </a:lnTo>
                  <a:lnTo>
                    <a:pt x="97" y="35"/>
                  </a:lnTo>
                  <a:lnTo>
                    <a:pt x="62" y="62"/>
                  </a:lnTo>
                  <a:lnTo>
                    <a:pt x="35" y="97"/>
                  </a:lnTo>
                  <a:lnTo>
                    <a:pt x="18" y="132"/>
                  </a:lnTo>
                  <a:lnTo>
                    <a:pt x="9" y="176"/>
                  </a:lnTo>
                  <a:lnTo>
                    <a:pt x="0" y="220"/>
                  </a:lnTo>
                  <a:lnTo>
                    <a:pt x="0" y="2293"/>
                  </a:lnTo>
                  <a:lnTo>
                    <a:pt x="0" y="2293"/>
                  </a:lnTo>
                  <a:lnTo>
                    <a:pt x="9" y="2337"/>
                  </a:lnTo>
                  <a:lnTo>
                    <a:pt x="18" y="2381"/>
                  </a:lnTo>
                  <a:lnTo>
                    <a:pt x="35" y="2417"/>
                  </a:lnTo>
                  <a:lnTo>
                    <a:pt x="62" y="2443"/>
                  </a:lnTo>
                  <a:lnTo>
                    <a:pt x="97" y="2470"/>
                  </a:lnTo>
                  <a:lnTo>
                    <a:pt x="132" y="2496"/>
                  </a:lnTo>
                  <a:lnTo>
                    <a:pt x="177" y="2505"/>
                  </a:lnTo>
                  <a:lnTo>
                    <a:pt x="221" y="2514"/>
                  </a:lnTo>
                  <a:close/>
                  <a:moveTo>
                    <a:pt x="441" y="397"/>
                  </a:moveTo>
                  <a:lnTo>
                    <a:pt x="953" y="397"/>
                  </a:lnTo>
                  <a:lnTo>
                    <a:pt x="953" y="397"/>
                  </a:lnTo>
                  <a:lnTo>
                    <a:pt x="1068" y="406"/>
                  </a:lnTo>
                  <a:lnTo>
                    <a:pt x="1174" y="423"/>
                  </a:lnTo>
                  <a:lnTo>
                    <a:pt x="1262" y="459"/>
                  </a:lnTo>
                  <a:lnTo>
                    <a:pt x="1341" y="512"/>
                  </a:lnTo>
                  <a:lnTo>
                    <a:pt x="1403" y="573"/>
                  </a:lnTo>
                  <a:lnTo>
                    <a:pt x="1430" y="609"/>
                  </a:lnTo>
                  <a:lnTo>
                    <a:pt x="1456" y="653"/>
                  </a:lnTo>
                  <a:lnTo>
                    <a:pt x="1465" y="688"/>
                  </a:lnTo>
                  <a:lnTo>
                    <a:pt x="1483" y="741"/>
                  </a:lnTo>
                  <a:lnTo>
                    <a:pt x="1491" y="838"/>
                  </a:lnTo>
                  <a:lnTo>
                    <a:pt x="1491" y="847"/>
                  </a:lnTo>
                  <a:lnTo>
                    <a:pt x="1491" y="847"/>
                  </a:lnTo>
                  <a:lnTo>
                    <a:pt x="1483" y="944"/>
                  </a:lnTo>
                  <a:lnTo>
                    <a:pt x="1456" y="1032"/>
                  </a:lnTo>
                  <a:lnTo>
                    <a:pt x="1403" y="1103"/>
                  </a:lnTo>
                  <a:lnTo>
                    <a:pt x="1341" y="1173"/>
                  </a:lnTo>
                  <a:lnTo>
                    <a:pt x="1271" y="1226"/>
                  </a:lnTo>
                  <a:lnTo>
                    <a:pt x="1174" y="1261"/>
                  </a:lnTo>
                  <a:lnTo>
                    <a:pt x="1068" y="1287"/>
                  </a:lnTo>
                  <a:lnTo>
                    <a:pt x="953" y="1296"/>
                  </a:lnTo>
                  <a:lnTo>
                    <a:pt x="441" y="1296"/>
                  </a:lnTo>
                  <a:lnTo>
                    <a:pt x="441" y="39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61" name="Freeform 3">
              <a:extLst>
                <a:ext uri="{FF2B5EF4-FFF2-40B4-BE49-F238E27FC236}">
                  <a16:creationId xmlns:a16="http://schemas.microsoft.com/office/drawing/2014/main" id="{8C334478-EABF-934C-B420-7A748DE9A40B}"/>
                </a:ext>
              </a:extLst>
            </p:cNvPr>
            <p:cNvSpPr>
              <a:spLocks noChangeArrowheads="1"/>
            </p:cNvSpPr>
            <p:nvPr/>
          </p:nvSpPr>
          <p:spPr bwMode="auto">
            <a:xfrm>
              <a:off x="2327275" y="1039813"/>
              <a:ext cx="5540375" cy="5540375"/>
            </a:xfrm>
            <a:custGeom>
              <a:avLst/>
              <a:gdLst>
                <a:gd name="T0" fmla="*/ 0 w 15390"/>
                <a:gd name="T1" fmla="*/ 0 h 15390"/>
                <a:gd name="T2" fmla="*/ 0 w 15390"/>
                <a:gd name="T3" fmla="*/ 15389 h 15390"/>
                <a:gd name="T4" fmla="*/ 15389 w 15390"/>
                <a:gd name="T5" fmla="*/ 15389 h 15390"/>
                <a:gd name="T6" fmla="*/ 15389 w 15390"/>
                <a:gd name="T7" fmla="*/ 0 h 15390"/>
                <a:gd name="T8" fmla="*/ 0 w 15390"/>
                <a:gd name="T9" fmla="*/ 0 h 15390"/>
                <a:gd name="T10" fmla="*/ 14754 w 15390"/>
                <a:gd name="T11" fmla="*/ 14754 h 15390"/>
                <a:gd name="T12" fmla="*/ 635 w 15390"/>
                <a:gd name="T13" fmla="*/ 14754 h 15390"/>
                <a:gd name="T14" fmla="*/ 635 w 15390"/>
                <a:gd name="T15" fmla="*/ 635 h 15390"/>
                <a:gd name="T16" fmla="*/ 14754 w 15390"/>
                <a:gd name="T17" fmla="*/ 635 h 15390"/>
                <a:gd name="T18" fmla="*/ 14754 w 15390"/>
                <a:gd name="T19" fmla="*/ 14754 h 15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90" h="15390">
                  <a:moveTo>
                    <a:pt x="0" y="0"/>
                  </a:moveTo>
                  <a:lnTo>
                    <a:pt x="0" y="15389"/>
                  </a:lnTo>
                  <a:lnTo>
                    <a:pt x="15389" y="15389"/>
                  </a:lnTo>
                  <a:lnTo>
                    <a:pt x="15389" y="0"/>
                  </a:lnTo>
                  <a:lnTo>
                    <a:pt x="0" y="0"/>
                  </a:lnTo>
                  <a:close/>
                  <a:moveTo>
                    <a:pt x="14754" y="14754"/>
                  </a:moveTo>
                  <a:lnTo>
                    <a:pt x="635" y="14754"/>
                  </a:lnTo>
                  <a:lnTo>
                    <a:pt x="635" y="635"/>
                  </a:lnTo>
                  <a:lnTo>
                    <a:pt x="14754" y="635"/>
                  </a:lnTo>
                  <a:lnTo>
                    <a:pt x="14754" y="1475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62" name="Freeform 4">
              <a:extLst>
                <a:ext uri="{FF2B5EF4-FFF2-40B4-BE49-F238E27FC236}">
                  <a16:creationId xmlns:a16="http://schemas.microsoft.com/office/drawing/2014/main" id="{523B4FC5-E532-2145-AEAE-6CA2C62899AC}"/>
                </a:ext>
              </a:extLst>
            </p:cNvPr>
            <p:cNvSpPr>
              <a:spLocks noChangeArrowheads="1"/>
            </p:cNvSpPr>
            <p:nvPr/>
          </p:nvSpPr>
          <p:spPr bwMode="auto">
            <a:xfrm>
              <a:off x="6707188" y="1582738"/>
              <a:ext cx="650875" cy="654050"/>
            </a:xfrm>
            <a:custGeom>
              <a:avLst/>
              <a:gdLst>
                <a:gd name="T0" fmla="*/ 1809 w 1810"/>
                <a:gd name="T1" fmla="*/ 450 h 1819"/>
                <a:gd name="T2" fmla="*/ 1350 w 1810"/>
                <a:gd name="T3" fmla="*/ 0 h 1819"/>
                <a:gd name="T4" fmla="*/ 0 w 1810"/>
                <a:gd name="T5" fmla="*/ 1368 h 1819"/>
                <a:gd name="T6" fmla="*/ 450 w 1810"/>
                <a:gd name="T7" fmla="*/ 1818 h 1819"/>
                <a:gd name="T8" fmla="*/ 1809 w 1810"/>
                <a:gd name="T9" fmla="*/ 450 h 1819"/>
              </a:gdLst>
              <a:ahLst/>
              <a:cxnLst>
                <a:cxn ang="0">
                  <a:pos x="T0" y="T1"/>
                </a:cxn>
                <a:cxn ang="0">
                  <a:pos x="T2" y="T3"/>
                </a:cxn>
                <a:cxn ang="0">
                  <a:pos x="T4" y="T5"/>
                </a:cxn>
                <a:cxn ang="0">
                  <a:pos x="T6" y="T7"/>
                </a:cxn>
                <a:cxn ang="0">
                  <a:pos x="T8" y="T9"/>
                </a:cxn>
              </a:cxnLst>
              <a:rect l="0" t="0" r="r" b="b"/>
              <a:pathLst>
                <a:path w="1810" h="1819">
                  <a:moveTo>
                    <a:pt x="1809" y="450"/>
                  </a:moveTo>
                  <a:lnTo>
                    <a:pt x="1350" y="0"/>
                  </a:lnTo>
                  <a:lnTo>
                    <a:pt x="0" y="1368"/>
                  </a:lnTo>
                  <a:lnTo>
                    <a:pt x="450" y="1818"/>
                  </a:lnTo>
                  <a:lnTo>
                    <a:pt x="1809" y="45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63" name="Freeform 5">
              <a:extLst>
                <a:ext uri="{FF2B5EF4-FFF2-40B4-BE49-F238E27FC236}">
                  <a16:creationId xmlns:a16="http://schemas.microsoft.com/office/drawing/2014/main" id="{CB8EA583-3C8B-FD43-BC6E-FDED646BFD90}"/>
                </a:ext>
              </a:extLst>
            </p:cNvPr>
            <p:cNvSpPr>
              <a:spLocks noChangeArrowheads="1"/>
            </p:cNvSpPr>
            <p:nvPr/>
          </p:nvSpPr>
          <p:spPr bwMode="auto">
            <a:xfrm>
              <a:off x="6056313" y="2236788"/>
              <a:ext cx="650875" cy="658812"/>
            </a:xfrm>
            <a:custGeom>
              <a:avLst/>
              <a:gdLst>
                <a:gd name="T0" fmla="*/ 1809 w 1810"/>
                <a:gd name="T1" fmla="*/ 459 h 1828"/>
                <a:gd name="T2" fmla="*/ 1359 w 1810"/>
                <a:gd name="T3" fmla="*/ 0 h 1828"/>
                <a:gd name="T4" fmla="*/ 0 w 1810"/>
                <a:gd name="T5" fmla="*/ 1368 h 1828"/>
                <a:gd name="T6" fmla="*/ 459 w 1810"/>
                <a:gd name="T7" fmla="*/ 1827 h 1828"/>
                <a:gd name="T8" fmla="*/ 1809 w 1810"/>
                <a:gd name="T9" fmla="*/ 459 h 1828"/>
              </a:gdLst>
              <a:ahLst/>
              <a:cxnLst>
                <a:cxn ang="0">
                  <a:pos x="T0" y="T1"/>
                </a:cxn>
                <a:cxn ang="0">
                  <a:pos x="T2" y="T3"/>
                </a:cxn>
                <a:cxn ang="0">
                  <a:pos x="T4" y="T5"/>
                </a:cxn>
                <a:cxn ang="0">
                  <a:pos x="T6" y="T7"/>
                </a:cxn>
                <a:cxn ang="0">
                  <a:pos x="T8" y="T9"/>
                </a:cxn>
              </a:cxnLst>
              <a:rect l="0" t="0" r="r" b="b"/>
              <a:pathLst>
                <a:path w="1810" h="1828">
                  <a:moveTo>
                    <a:pt x="1809" y="459"/>
                  </a:moveTo>
                  <a:lnTo>
                    <a:pt x="1359" y="0"/>
                  </a:lnTo>
                  <a:lnTo>
                    <a:pt x="0" y="1368"/>
                  </a:lnTo>
                  <a:lnTo>
                    <a:pt x="459" y="1827"/>
                  </a:lnTo>
                  <a:lnTo>
                    <a:pt x="1809" y="45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64" name="Freeform 6">
              <a:extLst>
                <a:ext uri="{FF2B5EF4-FFF2-40B4-BE49-F238E27FC236}">
                  <a16:creationId xmlns:a16="http://schemas.microsoft.com/office/drawing/2014/main" id="{FBD7984A-2384-514F-BC73-7632CA11E2FA}"/>
                </a:ext>
              </a:extLst>
            </p:cNvPr>
            <p:cNvSpPr>
              <a:spLocks noChangeArrowheads="1"/>
            </p:cNvSpPr>
            <p:nvPr/>
          </p:nvSpPr>
          <p:spPr bwMode="auto">
            <a:xfrm>
              <a:off x="3457575" y="4864100"/>
              <a:ext cx="650875" cy="657225"/>
            </a:xfrm>
            <a:custGeom>
              <a:avLst/>
              <a:gdLst>
                <a:gd name="T0" fmla="*/ 0 w 1810"/>
                <a:gd name="T1" fmla="*/ 1368 h 1827"/>
                <a:gd name="T2" fmla="*/ 458 w 1810"/>
                <a:gd name="T3" fmla="*/ 1826 h 1827"/>
                <a:gd name="T4" fmla="*/ 1809 w 1810"/>
                <a:gd name="T5" fmla="*/ 450 h 1827"/>
                <a:gd name="T6" fmla="*/ 1359 w 1810"/>
                <a:gd name="T7" fmla="*/ 0 h 1827"/>
                <a:gd name="T8" fmla="*/ 0 w 1810"/>
                <a:gd name="T9" fmla="*/ 1368 h 1827"/>
              </a:gdLst>
              <a:ahLst/>
              <a:cxnLst>
                <a:cxn ang="0">
                  <a:pos x="T0" y="T1"/>
                </a:cxn>
                <a:cxn ang="0">
                  <a:pos x="T2" y="T3"/>
                </a:cxn>
                <a:cxn ang="0">
                  <a:pos x="T4" y="T5"/>
                </a:cxn>
                <a:cxn ang="0">
                  <a:pos x="T6" y="T7"/>
                </a:cxn>
                <a:cxn ang="0">
                  <a:pos x="T8" y="T9"/>
                </a:cxn>
              </a:cxnLst>
              <a:rect l="0" t="0" r="r" b="b"/>
              <a:pathLst>
                <a:path w="1810" h="1827">
                  <a:moveTo>
                    <a:pt x="0" y="1368"/>
                  </a:moveTo>
                  <a:lnTo>
                    <a:pt x="458" y="1826"/>
                  </a:lnTo>
                  <a:lnTo>
                    <a:pt x="1809" y="450"/>
                  </a:lnTo>
                  <a:lnTo>
                    <a:pt x="1359" y="0"/>
                  </a:lnTo>
                  <a:lnTo>
                    <a:pt x="0" y="136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65" name="Freeform 7">
              <a:extLst>
                <a:ext uri="{FF2B5EF4-FFF2-40B4-BE49-F238E27FC236}">
                  <a16:creationId xmlns:a16="http://schemas.microsoft.com/office/drawing/2014/main" id="{383C38AD-323E-7E44-B562-B8CC0F5A9680}"/>
                </a:ext>
              </a:extLst>
            </p:cNvPr>
            <p:cNvSpPr>
              <a:spLocks noChangeArrowheads="1"/>
            </p:cNvSpPr>
            <p:nvPr/>
          </p:nvSpPr>
          <p:spPr bwMode="auto">
            <a:xfrm>
              <a:off x="4110038" y="4210050"/>
              <a:ext cx="650875" cy="654050"/>
            </a:xfrm>
            <a:custGeom>
              <a:avLst/>
              <a:gdLst>
                <a:gd name="T0" fmla="*/ 0 w 1810"/>
                <a:gd name="T1" fmla="*/ 1368 h 1819"/>
                <a:gd name="T2" fmla="*/ 450 w 1810"/>
                <a:gd name="T3" fmla="*/ 1818 h 1819"/>
                <a:gd name="T4" fmla="*/ 1809 w 1810"/>
                <a:gd name="T5" fmla="*/ 450 h 1819"/>
                <a:gd name="T6" fmla="*/ 1350 w 1810"/>
                <a:gd name="T7" fmla="*/ 0 h 1819"/>
                <a:gd name="T8" fmla="*/ 0 w 1810"/>
                <a:gd name="T9" fmla="*/ 1368 h 1819"/>
              </a:gdLst>
              <a:ahLst/>
              <a:cxnLst>
                <a:cxn ang="0">
                  <a:pos x="T0" y="T1"/>
                </a:cxn>
                <a:cxn ang="0">
                  <a:pos x="T2" y="T3"/>
                </a:cxn>
                <a:cxn ang="0">
                  <a:pos x="T4" y="T5"/>
                </a:cxn>
                <a:cxn ang="0">
                  <a:pos x="T6" y="T7"/>
                </a:cxn>
                <a:cxn ang="0">
                  <a:pos x="T8" y="T9"/>
                </a:cxn>
              </a:cxnLst>
              <a:rect l="0" t="0" r="r" b="b"/>
              <a:pathLst>
                <a:path w="1810" h="1819">
                  <a:moveTo>
                    <a:pt x="0" y="1368"/>
                  </a:moveTo>
                  <a:lnTo>
                    <a:pt x="450" y="1818"/>
                  </a:lnTo>
                  <a:lnTo>
                    <a:pt x="1809" y="450"/>
                  </a:lnTo>
                  <a:lnTo>
                    <a:pt x="1350" y="0"/>
                  </a:lnTo>
                  <a:lnTo>
                    <a:pt x="0" y="136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66" name="Freeform 8">
              <a:extLst>
                <a:ext uri="{FF2B5EF4-FFF2-40B4-BE49-F238E27FC236}">
                  <a16:creationId xmlns:a16="http://schemas.microsoft.com/office/drawing/2014/main" id="{00CB7D81-89E2-7A40-A566-B76C1CFC9EA3}"/>
                </a:ext>
              </a:extLst>
            </p:cNvPr>
            <p:cNvSpPr>
              <a:spLocks noChangeArrowheads="1"/>
            </p:cNvSpPr>
            <p:nvPr/>
          </p:nvSpPr>
          <p:spPr bwMode="auto">
            <a:xfrm>
              <a:off x="5408613" y="2895600"/>
              <a:ext cx="650875" cy="654050"/>
            </a:xfrm>
            <a:custGeom>
              <a:avLst/>
              <a:gdLst>
                <a:gd name="T0" fmla="*/ 1809 w 1810"/>
                <a:gd name="T1" fmla="*/ 450 h 1818"/>
                <a:gd name="T2" fmla="*/ 1350 w 1810"/>
                <a:gd name="T3" fmla="*/ 0 h 1818"/>
                <a:gd name="T4" fmla="*/ 0 w 1810"/>
                <a:gd name="T5" fmla="*/ 1367 h 1818"/>
                <a:gd name="T6" fmla="*/ 450 w 1810"/>
                <a:gd name="T7" fmla="*/ 1817 h 1818"/>
                <a:gd name="T8" fmla="*/ 1809 w 1810"/>
                <a:gd name="T9" fmla="*/ 450 h 1818"/>
              </a:gdLst>
              <a:ahLst/>
              <a:cxnLst>
                <a:cxn ang="0">
                  <a:pos x="T0" y="T1"/>
                </a:cxn>
                <a:cxn ang="0">
                  <a:pos x="T2" y="T3"/>
                </a:cxn>
                <a:cxn ang="0">
                  <a:pos x="T4" y="T5"/>
                </a:cxn>
                <a:cxn ang="0">
                  <a:pos x="T6" y="T7"/>
                </a:cxn>
                <a:cxn ang="0">
                  <a:pos x="T8" y="T9"/>
                </a:cxn>
              </a:cxnLst>
              <a:rect l="0" t="0" r="r" b="b"/>
              <a:pathLst>
                <a:path w="1810" h="1818">
                  <a:moveTo>
                    <a:pt x="1809" y="450"/>
                  </a:moveTo>
                  <a:lnTo>
                    <a:pt x="1350" y="0"/>
                  </a:lnTo>
                  <a:lnTo>
                    <a:pt x="0" y="1367"/>
                  </a:lnTo>
                  <a:lnTo>
                    <a:pt x="450" y="1817"/>
                  </a:lnTo>
                  <a:lnTo>
                    <a:pt x="1809" y="45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67" name="Freeform 9">
              <a:extLst>
                <a:ext uri="{FF2B5EF4-FFF2-40B4-BE49-F238E27FC236}">
                  <a16:creationId xmlns:a16="http://schemas.microsoft.com/office/drawing/2014/main" id="{7217DC11-8287-6D47-929C-5A7581156CA8}"/>
                </a:ext>
              </a:extLst>
            </p:cNvPr>
            <p:cNvSpPr>
              <a:spLocks noChangeArrowheads="1"/>
            </p:cNvSpPr>
            <p:nvPr/>
          </p:nvSpPr>
          <p:spPr bwMode="auto">
            <a:xfrm>
              <a:off x="2809875" y="5521325"/>
              <a:ext cx="650875" cy="654050"/>
            </a:xfrm>
            <a:custGeom>
              <a:avLst/>
              <a:gdLst>
                <a:gd name="T0" fmla="*/ 1809 w 1810"/>
                <a:gd name="T1" fmla="*/ 450 h 1819"/>
                <a:gd name="T2" fmla="*/ 1350 w 1810"/>
                <a:gd name="T3" fmla="*/ 0 h 1819"/>
                <a:gd name="T4" fmla="*/ 0 w 1810"/>
                <a:gd name="T5" fmla="*/ 1368 h 1819"/>
                <a:gd name="T6" fmla="*/ 450 w 1810"/>
                <a:gd name="T7" fmla="*/ 1818 h 1819"/>
                <a:gd name="T8" fmla="*/ 1809 w 1810"/>
                <a:gd name="T9" fmla="*/ 450 h 1819"/>
              </a:gdLst>
              <a:ahLst/>
              <a:cxnLst>
                <a:cxn ang="0">
                  <a:pos x="T0" y="T1"/>
                </a:cxn>
                <a:cxn ang="0">
                  <a:pos x="T2" y="T3"/>
                </a:cxn>
                <a:cxn ang="0">
                  <a:pos x="T4" y="T5"/>
                </a:cxn>
                <a:cxn ang="0">
                  <a:pos x="T6" y="T7"/>
                </a:cxn>
                <a:cxn ang="0">
                  <a:pos x="T8" y="T9"/>
                </a:cxn>
              </a:cxnLst>
              <a:rect l="0" t="0" r="r" b="b"/>
              <a:pathLst>
                <a:path w="1810" h="1819">
                  <a:moveTo>
                    <a:pt x="1809" y="450"/>
                  </a:moveTo>
                  <a:lnTo>
                    <a:pt x="1350" y="0"/>
                  </a:lnTo>
                  <a:lnTo>
                    <a:pt x="0" y="1368"/>
                  </a:lnTo>
                  <a:lnTo>
                    <a:pt x="450" y="1818"/>
                  </a:lnTo>
                  <a:lnTo>
                    <a:pt x="1809" y="45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68" name="Freeform 10">
              <a:extLst>
                <a:ext uri="{FF2B5EF4-FFF2-40B4-BE49-F238E27FC236}">
                  <a16:creationId xmlns:a16="http://schemas.microsoft.com/office/drawing/2014/main" id="{2F40D884-310E-F941-8DCD-C8C447CC425A}"/>
                </a:ext>
              </a:extLst>
            </p:cNvPr>
            <p:cNvSpPr>
              <a:spLocks noChangeArrowheads="1"/>
            </p:cNvSpPr>
            <p:nvPr/>
          </p:nvSpPr>
          <p:spPr bwMode="auto">
            <a:xfrm>
              <a:off x="3248025" y="1960563"/>
              <a:ext cx="3697288" cy="3697287"/>
            </a:xfrm>
            <a:custGeom>
              <a:avLst/>
              <a:gdLst>
                <a:gd name="T0" fmla="*/ 609 w 10272"/>
                <a:gd name="T1" fmla="*/ 1615 h 10272"/>
                <a:gd name="T2" fmla="*/ 3839 w 10272"/>
                <a:gd name="T3" fmla="*/ 4845 h 10272"/>
                <a:gd name="T4" fmla="*/ 4483 w 10272"/>
                <a:gd name="T5" fmla="*/ 5488 h 10272"/>
                <a:gd name="T6" fmla="*/ 4942 w 10272"/>
                <a:gd name="T7" fmla="*/ 5947 h 10272"/>
                <a:gd name="T8" fmla="*/ 5523 w 10272"/>
                <a:gd name="T9" fmla="*/ 6529 h 10272"/>
                <a:gd name="T10" fmla="*/ 6529 w 10272"/>
                <a:gd name="T11" fmla="*/ 7535 h 10272"/>
                <a:gd name="T12" fmla="*/ 6529 w 10272"/>
                <a:gd name="T13" fmla="*/ 7535 h 10272"/>
                <a:gd name="T14" fmla="*/ 8656 w 10272"/>
                <a:gd name="T15" fmla="*/ 9662 h 10272"/>
                <a:gd name="T16" fmla="*/ 8056 w 10272"/>
                <a:gd name="T17" fmla="*/ 10271 h 10272"/>
                <a:gd name="T18" fmla="*/ 10271 w 10272"/>
                <a:gd name="T19" fmla="*/ 10271 h 10272"/>
                <a:gd name="T20" fmla="*/ 10271 w 10272"/>
                <a:gd name="T21" fmla="*/ 8056 h 10272"/>
                <a:gd name="T22" fmla="*/ 9662 w 10272"/>
                <a:gd name="T23" fmla="*/ 8656 h 10272"/>
                <a:gd name="T24" fmla="*/ 9591 w 10272"/>
                <a:gd name="T25" fmla="*/ 8585 h 10272"/>
                <a:gd name="T26" fmla="*/ 7535 w 10272"/>
                <a:gd name="T27" fmla="*/ 6529 h 10272"/>
                <a:gd name="T28" fmla="*/ 6529 w 10272"/>
                <a:gd name="T29" fmla="*/ 5523 h 10272"/>
                <a:gd name="T30" fmla="*/ 5938 w 10272"/>
                <a:gd name="T31" fmla="*/ 4933 h 10272"/>
                <a:gd name="T32" fmla="*/ 5488 w 10272"/>
                <a:gd name="T33" fmla="*/ 4483 h 10272"/>
                <a:gd name="T34" fmla="*/ 4845 w 10272"/>
                <a:gd name="T35" fmla="*/ 3839 h 10272"/>
                <a:gd name="T36" fmla="*/ 1615 w 10272"/>
                <a:gd name="T37" fmla="*/ 609 h 10272"/>
                <a:gd name="T38" fmla="*/ 2215 w 10272"/>
                <a:gd name="T39" fmla="*/ 0 h 10272"/>
                <a:gd name="T40" fmla="*/ 0 w 10272"/>
                <a:gd name="T41" fmla="*/ 0 h 10272"/>
                <a:gd name="T42" fmla="*/ 0 w 10272"/>
                <a:gd name="T43" fmla="*/ 2215 h 10272"/>
                <a:gd name="T44" fmla="*/ 609 w 10272"/>
                <a:gd name="T45" fmla="*/ 1615 h 10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272" h="10272">
                  <a:moveTo>
                    <a:pt x="609" y="1615"/>
                  </a:moveTo>
                  <a:lnTo>
                    <a:pt x="3839" y="4845"/>
                  </a:lnTo>
                  <a:lnTo>
                    <a:pt x="4483" y="5488"/>
                  </a:lnTo>
                  <a:lnTo>
                    <a:pt x="4942" y="5947"/>
                  </a:lnTo>
                  <a:lnTo>
                    <a:pt x="5523" y="6529"/>
                  </a:lnTo>
                  <a:lnTo>
                    <a:pt x="6529" y="7535"/>
                  </a:lnTo>
                  <a:lnTo>
                    <a:pt x="6529" y="7535"/>
                  </a:lnTo>
                  <a:lnTo>
                    <a:pt x="8656" y="9662"/>
                  </a:lnTo>
                  <a:lnTo>
                    <a:pt x="8056" y="10271"/>
                  </a:lnTo>
                  <a:lnTo>
                    <a:pt x="10271" y="10271"/>
                  </a:lnTo>
                  <a:lnTo>
                    <a:pt x="10271" y="8056"/>
                  </a:lnTo>
                  <a:lnTo>
                    <a:pt x="9662" y="8656"/>
                  </a:lnTo>
                  <a:lnTo>
                    <a:pt x="9591" y="8585"/>
                  </a:lnTo>
                  <a:lnTo>
                    <a:pt x="7535" y="6529"/>
                  </a:lnTo>
                  <a:lnTo>
                    <a:pt x="6529" y="5523"/>
                  </a:lnTo>
                  <a:lnTo>
                    <a:pt x="5938" y="4933"/>
                  </a:lnTo>
                  <a:lnTo>
                    <a:pt x="5488" y="4483"/>
                  </a:lnTo>
                  <a:lnTo>
                    <a:pt x="4845" y="3839"/>
                  </a:lnTo>
                  <a:lnTo>
                    <a:pt x="1615" y="609"/>
                  </a:lnTo>
                  <a:lnTo>
                    <a:pt x="2215" y="0"/>
                  </a:lnTo>
                  <a:lnTo>
                    <a:pt x="0" y="0"/>
                  </a:lnTo>
                  <a:lnTo>
                    <a:pt x="0" y="2215"/>
                  </a:lnTo>
                  <a:lnTo>
                    <a:pt x="609" y="161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60" name="Freeform 2">
              <a:extLst>
                <a:ext uri="{FF2B5EF4-FFF2-40B4-BE49-F238E27FC236}">
                  <a16:creationId xmlns:a16="http://schemas.microsoft.com/office/drawing/2014/main" id="{1F1B67DF-D3F3-0547-8A42-3E182299BBCC}"/>
                </a:ext>
              </a:extLst>
            </p:cNvPr>
            <p:cNvSpPr>
              <a:spLocks noChangeArrowheads="1"/>
            </p:cNvSpPr>
            <p:nvPr/>
          </p:nvSpPr>
          <p:spPr bwMode="auto">
            <a:xfrm>
              <a:off x="6459538" y="3355975"/>
              <a:ext cx="838200" cy="917575"/>
            </a:xfrm>
            <a:custGeom>
              <a:avLst/>
              <a:gdLst>
                <a:gd name="T0" fmla="*/ 2109 w 2330"/>
                <a:gd name="T1" fmla="*/ 0 h 2550"/>
                <a:gd name="T2" fmla="*/ 2109 w 2330"/>
                <a:gd name="T3" fmla="*/ 0 h 2550"/>
                <a:gd name="T4" fmla="*/ 2073 w 2330"/>
                <a:gd name="T5" fmla="*/ 0 h 2550"/>
                <a:gd name="T6" fmla="*/ 2038 w 2330"/>
                <a:gd name="T7" fmla="*/ 9 h 2550"/>
                <a:gd name="T8" fmla="*/ 2012 w 2330"/>
                <a:gd name="T9" fmla="*/ 18 h 2550"/>
                <a:gd name="T10" fmla="*/ 1976 w 2330"/>
                <a:gd name="T11" fmla="*/ 35 h 2550"/>
                <a:gd name="T12" fmla="*/ 1932 w 2330"/>
                <a:gd name="T13" fmla="*/ 88 h 2550"/>
                <a:gd name="T14" fmla="*/ 1906 w 2330"/>
                <a:gd name="T15" fmla="*/ 141 h 2550"/>
                <a:gd name="T16" fmla="*/ 1173 w 2330"/>
                <a:gd name="T17" fmla="*/ 1958 h 2550"/>
                <a:gd name="T18" fmla="*/ 450 w 2330"/>
                <a:gd name="T19" fmla="*/ 150 h 2550"/>
                <a:gd name="T20" fmla="*/ 450 w 2330"/>
                <a:gd name="T21" fmla="*/ 150 h 2550"/>
                <a:gd name="T22" fmla="*/ 414 w 2330"/>
                <a:gd name="T23" fmla="*/ 88 h 2550"/>
                <a:gd name="T24" fmla="*/ 397 w 2330"/>
                <a:gd name="T25" fmla="*/ 62 h 2550"/>
                <a:gd name="T26" fmla="*/ 370 w 2330"/>
                <a:gd name="T27" fmla="*/ 44 h 2550"/>
                <a:gd name="T28" fmla="*/ 335 w 2330"/>
                <a:gd name="T29" fmla="*/ 18 h 2550"/>
                <a:gd name="T30" fmla="*/ 300 w 2330"/>
                <a:gd name="T31" fmla="*/ 9 h 2550"/>
                <a:gd name="T32" fmla="*/ 264 w 2330"/>
                <a:gd name="T33" fmla="*/ 0 h 2550"/>
                <a:gd name="T34" fmla="*/ 229 w 2330"/>
                <a:gd name="T35" fmla="*/ 0 h 2550"/>
                <a:gd name="T36" fmla="*/ 229 w 2330"/>
                <a:gd name="T37" fmla="*/ 0 h 2550"/>
                <a:gd name="T38" fmla="*/ 176 w 2330"/>
                <a:gd name="T39" fmla="*/ 0 h 2550"/>
                <a:gd name="T40" fmla="*/ 141 w 2330"/>
                <a:gd name="T41" fmla="*/ 18 h 2550"/>
                <a:gd name="T42" fmla="*/ 97 w 2330"/>
                <a:gd name="T43" fmla="*/ 35 h 2550"/>
                <a:gd name="T44" fmla="*/ 70 w 2330"/>
                <a:gd name="T45" fmla="*/ 62 h 2550"/>
                <a:gd name="T46" fmla="*/ 44 w 2330"/>
                <a:gd name="T47" fmla="*/ 88 h 2550"/>
                <a:gd name="T48" fmla="*/ 17 w 2330"/>
                <a:gd name="T49" fmla="*/ 124 h 2550"/>
                <a:gd name="T50" fmla="*/ 9 w 2330"/>
                <a:gd name="T51" fmla="*/ 168 h 2550"/>
                <a:gd name="T52" fmla="*/ 0 w 2330"/>
                <a:gd name="T53" fmla="*/ 212 h 2550"/>
                <a:gd name="T54" fmla="*/ 0 w 2330"/>
                <a:gd name="T55" fmla="*/ 212 h 2550"/>
                <a:gd name="T56" fmla="*/ 9 w 2330"/>
                <a:gd name="T57" fmla="*/ 265 h 2550"/>
                <a:gd name="T58" fmla="*/ 26 w 2330"/>
                <a:gd name="T59" fmla="*/ 318 h 2550"/>
                <a:gd name="T60" fmla="*/ 900 w 2330"/>
                <a:gd name="T61" fmla="*/ 2364 h 2550"/>
                <a:gd name="T62" fmla="*/ 900 w 2330"/>
                <a:gd name="T63" fmla="*/ 2364 h 2550"/>
                <a:gd name="T64" fmla="*/ 944 w 2330"/>
                <a:gd name="T65" fmla="*/ 2443 h 2550"/>
                <a:gd name="T66" fmla="*/ 970 w 2330"/>
                <a:gd name="T67" fmla="*/ 2470 h 2550"/>
                <a:gd name="T68" fmla="*/ 997 w 2330"/>
                <a:gd name="T69" fmla="*/ 2496 h 2550"/>
                <a:gd name="T70" fmla="*/ 1032 w 2330"/>
                <a:gd name="T71" fmla="*/ 2523 h 2550"/>
                <a:gd name="T72" fmla="*/ 1067 w 2330"/>
                <a:gd name="T73" fmla="*/ 2532 h 2550"/>
                <a:gd name="T74" fmla="*/ 1112 w 2330"/>
                <a:gd name="T75" fmla="*/ 2541 h 2550"/>
                <a:gd name="T76" fmla="*/ 1156 w 2330"/>
                <a:gd name="T77" fmla="*/ 2549 h 2550"/>
                <a:gd name="T78" fmla="*/ 1173 w 2330"/>
                <a:gd name="T79" fmla="*/ 2549 h 2550"/>
                <a:gd name="T80" fmla="*/ 1173 w 2330"/>
                <a:gd name="T81" fmla="*/ 2549 h 2550"/>
                <a:gd name="T82" fmla="*/ 1226 w 2330"/>
                <a:gd name="T83" fmla="*/ 2541 h 2550"/>
                <a:gd name="T84" fmla="*/ 1262 w 2330"/>
                <a:gd name="T85" fmla="*/ 2532 h 2550"/>
                <a:gd name="T86" fmla="*/ 1297 w 2330"/>
                <a:gd name="T87" fmla="*/ 2523 h 2550"/>
                <a:gd name="T88" fmla="*/ 1332 w 2330"/>
                <a:gd name="T89" fmla="*/ 2496 h 2550"/>
                <a:gd name="T90" fmla="*/ 1368 w 2330"/>
                <a:gd name="T91" fmla="*/ 2470 h 2550"/>
                <a:gd name="T92" fmla="*/ 1385 w 2330"/>
                <a:gd name="T93" fmla="*/ 2443 h 2550"/>
                <a:gd name="T94" fmla="*/ 1429 w 2330"/>
                <a:gd name="T95" fmla="*/ 2364 h 2550"/>
                <a:gd name="T96" fmla="*/ 2312 w 2330"/>
                <a:gd name="T97" fmla="*/ 300 h 2550"/>
                <a:gd name="T98" fmla="*/ 2312 w 2330"/>
                <a:gd name="T99" fmla="*/ 300 h 2550"/>
                <a:gd name="T100" fmla="*/ 2321 w 2330"/>
                <a:gd name="T101" fmla="*/ 256 h 2550"/>
                <a:gd name="T102" fmla="*/ 2329 w 2330"/>
                <a:gd name="T103" fmla="*/ 203 h 2550"/>
                <a:gd name="T104" fmla="*/ 2329 w 2330"/>
                <a:gd name="T105" fmla="*/ 203 h 2550"/>
                <a:gd name="T106" fmla="*/ 2329 w 2330"/>
                <a:gd name="T107" fmla="*/ 168 h 2550"/>
                <a:gd name="T108" fmla="*/ 2312 w 2330"/>
                <a:gd name="T109" fmla="*/ 124 h 2550"/>
                <a:gd name="T110" fmla="*/ 2294 w 2330"/>
                <a:gd name="T111" fmla="*/ 88 h 2550"/>
                <a:gd name="T112" fmla="*/ 2268 w 2330"/>
                <a:gd name="T113" fmla="*/ 62 h 2550"/>
                <a:gd name="T114" fmla="*/ 2232 w 2330"/>
                <a:gd name="T115" fmla="*/ 35 h 2550"/>
                <a:gd name="T116" fmla="*/ 2197 w 2330"/>
                <a:gd name="T117" fmla="*/ 9 h 2550"/>
                <a:gd name="T118" fmla="*/ 2153 w 2330"/>
                <a:gd name="T119" fmla="*/ 0 h 2550"/>
                <a:gd name="T120" fmla="*/ 2109 w 2330"/>
                <a:gd name="T121" fmla="*/ 0 h 2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330" h="2550">
                  <a:moveTo>
                    <a:pt x="2109" y="0"/>
                  </a:moveTo>
                  <a:lnTo>
                    <a:pt x="2109" y="0"/>
                  </a:lnTo>
                  <a:lnTo>
                    <a:pt x="2073" y="0"/>
                  </a:lnTo>
                  <a:lnTo>
                    <a:pt x="2038" y="9"/>
                  </a:lnTo>
                  <a:lnTo>
                    <a:pt x="2012" y="18"/>
                  </a:lnTo>
                  <a:lnTo>
                    <a:pt x="1976" y="35"/>
                  </a:lnTo>
                  <a:lnTo>
                    <a:pt x="1932" y="88"/>
                  </a:lnTo>
                  <a:lnTo>
                    <a:pt x="1906" y="141"/>
                  </a:lnTo>
                  <a:lnTo>
                    <a:pt x="1173" y="1958"/>
                  </a:lnTo>
                  <a:lnTo>
                    <a:pt x="450" y="150"/>
                  </a:lnTo>
                  <a:lnTo>
                    <a:pt x="450" y="150"/>
                  </a:lnTo>
                  <a:lnTo>
                    <a:pt x="414" y="88"/>
                  </a:lnTo>
                  <a:lnTo>
                    <a:pt x="397" y="62"/>
                  </a:lnTo>
                  <a:lnTo>
                    <a:pt x="370" y="44"/>
                  </a:lnTo>
                  <a:lnTo>
                    <a:pt x="335" y="18"/>
                  </a:lnTo>
                  <a:lnTo>
                    <a:pt x="300" y="9"/>
                  </a:lnTo>
                  <a:lnTo>
                    <a:pt x="264" y="0"/>
                  </a:lnTo>
                  <a:lnTo>
                    <a:pt x="229" y="0"/>
                  </a:lnTo>
                  <a:lnTo>
                    <a:pt x="229" y="0"/>
                  </a:lnTo>
                  <a:lnTo>
                    <a:pt x="176" y="0"/>
                  </a:lnTo>
                  <a:lnTo>
                    <a:pt x="141" y="18"/>
                  </a:lnTo>
                  <a:lnTo>
                    <a:pt x="97" y="35"/>
                  </a:lnTo>
                  <a:lnTo>
                    <a:pt x="70" y="62"/>
                  </a:lnTo>
                  <a:lnTo>
                    <a:pt x="44" y="88"/>
                  </a:lnTo>
                  <a:lnTo>
                    <a:pt x="17" y="124"/>
                  </a:lnTo>
                  <a:lnTo>
                    <a:pt x="9" y="168"/>
                  </a:lnTo>
                  <a:lnTo>
                    <a:pt x="0" y="212"/>
                  </a:lnTo>
                  <a:lnTo>
                    <a:pt x="0" y="212"/>
                  </a:lnTo>
                  <a:lnTo>
                    <a:pt x="9" y="265"/>
                  </a:lnTo>
                  <a:lnTo>
                    <a:pt x="26" y="318"/>
                  </a:lnTo>
                  <a:lnTo>
                    <a:pt x="900" y="2364"/>
                  </a:lnTo>
                  <a:lnTo>
                    <a:pt x="900" y="2364"/>
                  </a:lnTo>
                  <a:lnTo>
                    <a:pt x="944" y="2443"/>
                  </a:lnTo>
                  <a:lnTo>
                    <a:pt x="970" y="2470"/>
                  </a:lnTo>
                  <a:lnTo>
                    <a:pt x="997" y="2496"/>
                  </a:lnTo>
                  <a:lnTo>
                    <a:pt x="1032" y="2523"/>
                  </a:lnTo>
                  <a:lnTo>
                    <a:pt x="1067" y="2532"/>
                  </a:lnTo>
                  <a:lnTo>
                    <a:pt x="1112" y="2541"/>
                  </a:lnTo>
                  <a:lnTo>
                    <a:pt x="1156" y="2549"/>
                  </a:lnTo>
                  <a:lnTo>
                    <a:pt x="1173" y="2549"/>
                  </a:lnTo>
                  <a:lnTo>
                    <a:pt x="1173" y="2549"/>
                  </a:lnTo>
                  <a:lnTo>
                    <a:pt x="1226" y="2541"/>
                  </a:lnTo>
                  <a:lnTo>
                    <a:pt x="1262" y="2532"/>
                  </a:lnTo>
                  <a:lnTo>
                    <a:pt x="1297" y="2523"/>
                  </a:lnTo>
                  <a:lnTo>
                    <a:pt x="1332" y="2496"/>
                  </a:lnTo>
                  <a:lnTo>
                    <a:pt x="1368" y="2470"/>
                  </a:lnTo>
                  <a:lnTo>
                    <a:pt x="1385" y="2443"/>
                  </a:lnTo>
                  <a:lnTo>
                    <a:pt x="1429" y="2364"/>
                  </a:lnTo>
                  <a:lnTo>
                    <a:pt x="2312" y="300"/>
                  </a:lnTo>
                  <a:lnTo>
                    <a:pt x="2312" y="300"/>
                  </a:lnTo>
                  <a:lnTo>
                    <a:pt x="2321" y="256"/>
                  </a:lnTo>
                  <a:lnTo>
                    <a:pt x="2329" y="203"/>
                  </a:lnTo>
                  <a:lnTo>
                    <a:pt x="2329" y="203"/>
                  </a:lnTo>
                  <a:lnTo>
                    <a:pt x="2329" y="168"/>
                  </a:lnTo>
                  <a:lnTo>
                    <a:pt x="2312" y="124"/>
                  </a:lnTo>
                  <a:lnTo>
                    <a:pt x="2294" y="88"/>
                  </a:lnTo>
                  <a:lnTo>
                    <a:pt x="2268" y="62"/>
                  </a:lnTo>
                  <a:lnTo>
                    <a:pt x="2232" y="35"/>
                  </a:lnTo>
                  <a:lnTo>
                    <a:pt x="2197" y="9"/>
                  </a:lnTo>
                  <a:lnTo>
                    <a:pt x="2153" y="0"/>
                  </a:lnTo>
                  <a:lnTo>
                    <a:pt x="210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grpSp>
      <p:cxnSp>
        <p:nvCxnSpPr>
          <p:cNvPr id="269" name="Straight Connector 268">
            <a:extLst>
              <a:ext uri="{FF2B5EF4-FFF2-40B4-BE49-F238E27FC236}">
                <a16:creationId xmlns:a16="http://schemas.microsoft.com/office/drawing/2014/main" id="{F6EE9D8A-CD18-1A47-A877-0F5597C8EE74}"/>
              </a:ext>
            </a:extLst>
          </p:cNvPr>
          <p:cNvCxnSpPr>
            <a:cxnSpLocks/>
          </p:cNvCxnSpPr>
          <p:nvPr/>
        </p:nvCxnSpPr>
        <p:spPr bwMode="gray">
          <a:xfrm>
            <a:off x="10278155" y="2530155"/>
            <a:ext cx="0" cy="500696"/>
          </a:xfrm>
          <a:prstGeom prst="line">
            <a:avLst/>
          </a:prstGeom>
          <a:ln w="25400">
            <a:solidFill>
              <a:schemeClr val="tx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70" name="Straight Connector 269">
            <a:extLst>
              <a:ext uri="{FF2B5EF4-FFF2-40B4-BE49-F238E27FC236}">
                <a16:creationId xmlns:a16="http://schemas.microsoft.com/office/drawing/2014/main" id="{160553B1-6ABA-BA4F-9089-4DD85017137B}"/>
              </a:ext>
            </a:extLst>
          </p:cNvPr>
          <p:cNvCxnSpPr>
            <a:cxnSpLocks/>
            <a:endCxn id="232" idx="2"/>
          </p:cNvCxnSpPr>
          <p:nvPr/>
        </p:nvCxnSpPr>
        <p:spPr bwMode="gray">
          <a:xfrm flipV="1">
            <a:off x="8247173" y="2523814"/>
            <a:ext cx="0" cy="327922"/>
          </a:xfrm>
          <a:prstGeom prst="line">
            <a:avLst/>
          </a:prstGeom>
          <a:ln w="25400">
            <a:solidFill>
              <a:schemeClr val="accent1"/>
            </a:solidFill>
            <a:miter lim="800000"/>
          </a:ln>
        </p:spPr>
        <p:style>
          <a:lnRef idx="1">
            <a:schemeClr val="accent1"/>
          </a:lnRef>
          <a:fillRef idx="0">
            <a:schemeClr val="accent1"/>
          </a:fillRef>
          <a:effectRef idx="0">
            <a:schemeClr val="accent1"/>
          </a:effectRef>
          <a:fontRef idx="minor">
            <a:schemeClr val="tx1"/>
          </a:fontRef>
        </p:style>
      </p:cxnSp>
      <p:cxnSp>
        <p:nvCxnSpPr>
          <p:cNvPr id="272" name="Straight Connector 271">
            <a:extLst>
              <a:ext uri="{FF2B5EF4-FFF2-40B4-BE49-F238E27FC236}">
                <a16:creationId xmlns:a16="http://schemas.microsoft.com/office/drawing/2014/main" id="{4C1DB74E-EF8A-B848-B19C-675940F065EF}"/>
              </a:ext>
            </a:extLst>
          </p:cNvPr>
          <p:cNvCxnSpPr>
            <a:cxnSpLocks/>
          </p:cNvCxnSpPr>
          <p:nvPr/>
        </p:nvCxnSpPr>
        <p:spPr bwMode="gray">
          <a:xfrm flipV="1">
            <a:off x="8680954" y="3019959"/>
            <a:ext cx="0" cy="483957"/>
          </a:xfrm>
          <a:prstGeom prst="line">
            <a:avLst/>
          </a:prstGeom>
          <a:ln w="25400">
            <a:solidFill>
              <a:schemeClr val="tx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73" name="Straight Connector 272">
            <a:extLst>
              <a:ext uri="{FF2B5EF4-FFF2-40B4-BE49-F238E27FC236}">
                <a16:creationId xmlns:a16="http://schemas.microsoft.com/office/drawing/2014/main" id="{C9C2C3CF-E4BA-714E-80BC-BC44BC6F7311}"/>
              </a:ext>
            </a:extLst>
          </p:cNvPr>
          <p:cNvCxnSpPr>
            <a:cxnSpLocks/>
          </p:cNvCxnSpPr>
          <p:nvPr/>
        </p:nvCxnSpPr>
        <p:spPr bwMode="gray">
          <a:xfrm flipH="1">
            <a:off x="8699959" y="3030851"/>
            <a:ext cx="1717068" cy="0"/>
          </a:xfrm>
          <a:prstGeom prst="line">
            <a:avLst/>
          </a:prstGeom>
          <a:ln w="25400">
            <a:solidFill>
              <a:schemeClr val="tx2"/>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75" name="Straight Connector 274">
            <a:extLst>
              <a:ext uri="{FF2B5EF4-FFF2-40B4-BE49-F238E27FC236}">
                <a16:creationId xmlns:a16="http://schemas.microsoft.com/office/drawing/2014/main" id="{924EF452-E259-7641-893F-DF32E1201DD6}"/>
              </a:ext>
            </a:extLst>
          </p:cNvPr>
          <p:cNvCxnSpPr>
            <a:cxnSpLocks/>
          </p:cNvCxnSpPr>
          <p:nvPr/>
        </p:nvCxnSpPr>
        <p:spPr bwMode="gray">
          <a:xfrm flipV="1">
            <a:off x="10031332" y="3019959"/>
            <a:ext cx="0" cy="483957"/>
          </a:xfrm>
          <a:prstGeom prst="line">
            <a:avLst/>
          </a:prstGeom>
          <a:ln w="25400">
            <a:solidFill>
              <a:schemeClr val="tx2"/>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76" name="Rectangle 275">
            <a:extLst>
              <a:ext uri="{FF2B5EF4-FFF2-40B4-BE49-F238E27FC236}">
                <a16:creationId xmlns:a16="http://schemas.microsoft.com/office/drawing/2014/main" id="{E742C177-CC20-8C43-B8BD-F33EE84BEFA2}"/>
              </a:ext>
            </a:extLst>
          </p:cNvPr>
          <p:cNvSpPr/>
          <p:nvPr/>
        </p:nvSpPr>
        <p:spPr>
          <a:xfrm>
            <a:off x="8386175" y="2043690"/>
            <a:ext cx="1709701" cy="261610"/>
          </a:xfrm>
          <a:prstGeom prst="rect">
            <a:avLst/>
          </a:prstGeom>
        </p:spPr>
        <p:txBody>
          <a:bodyPr wrap="square">
            <a:spAutoFit/>
          </a:bodyPr>
          <a:lstStyle/>
          <a:p>
            <a:pPr algn="ctr"/>
            <a:r>
              <a:rPr lang="en-US" sz="1100" err="1">
                <a:solidFill>
                  <a:schemeClr val="tx2"/>
                </a:solidFill>
              </a:rPr>
              <a:t>ToR</a:t>
            </a:r>
            <a:r>
              <a:rPr lang="en-US" sz="1100">
                <a:solidFill>
                  <a:schemeClr val="tx2"/>
                </a:solidFill>
              </a:rPr>
              <a:t> Switches</a:t>
            </a:r>
          </a:p>
        </p:txBody>
      </p:sp>
      <p:sp>
        <p:nvSpPr>
          <p:cNvPr id="277" name="Rectangle 276">
            <a:extLst>
              <a:ext uri="{FF2B5EF4-FFF2-40B4-BE49-F238E27FC236}">
                <a16:creationId xmlns:a16="http://schemas.microsoft.com/office/drawing/2014/main" id="{27F76AA4-AF8D-364F-BF9D-96B78E07C638}"/>
              </a:ext>
            </a:extLst>
          </p:cNvPr>
          <p:cNvSpPr/>
          <p:nvPr/>
        </p:nvSpPr>
        <p:spPr>
          <a:xfrm>
            <a:off x="8073619" y="3890433"/>
            <a:ext cx="982140" cy="577081"/>
          </a:xfrm>
          <a:prstGeom prst="rect">
            <a:avLst/>
          </a:prstGeom>
        </p:spPr>
        <p:txBody>
          <a:bodyPr wrap="square">
            <a:spAutoFit/>
          </a:bodyPr>
          <a:lstStyle/>
          <a:p>
            <a:pPr algn="ctr"/>
            <a:r>
              <a:rPr lang="en-US" sz="1050" b="1">
                <a:latin typeface="Metropolis" pitchFamily="2" charset="77"/>
              </a:rPr>
              <a:t>NSX Edge VM #1 (ESG)</a:t>
            </a:r>
            <a:endParaRPr lang="en-GB" sz="1050" b="1">
              <a:latin typeface="Metropolis" pitchFamily="2" charset="77"/>
            </a:endParaRPr>
          </a:p>
        </p:txBody>
      </p:sp>
      <p:sp>
        <p:nvSpPr>
          <p:cNvPr id="278" name="Rectangle 277">
            <a:extLst>
              <a:ext uri="{FF2B5EF4-FFF2-40B4-BE49-F238E27FC236}">
                <a16:creationId xmlns:a16="http://schemas.microsoft.com/office/drawing/2014/main" id="{0AA314D7-2222-D74F-989A-5D20D8016C75}"/>
              </a:ext>
            </a:extLst>
          </p:cNvPr>
          <p:cNvSpPr/>
          <p:nvPr/>
        </p:nvSpPr>
        <p:spPr>
          <a:xfrm>
            <a:off x="9419786" y="3895280"/>
            <a:ext cx="1033052" cy="577081"/>
          </a:xfrm>
          <a:prstGeom prst="rect">
            <a:avLst/>
          </a:prstGeom>
        </p:spPr>
        <p:txBody>
          <a:bodyPr wrap="square">
            <a:spAutoFit/>
          </a:bodyPr>
          <a:lstStyle/>
          <a:p>
            <a:pPr algn="ctr"/>
            <a:r>
              <a:rPr lang="en-US" sz="1050" b="1">
                <a:latin typeface="Metropolis" pitchFamily="2" charset="77"/>
              </a:rPr>
              <a:t>NSX Edge VM #2 </a:t>
            </a:r>
          </a:p>
          <a:p>
            <a:pPr algn="ctr"/>
            <a:r>
              <a:rPr lang="en-US" sz="1050" b="1">
                <a:latin typeface="Metropolis" pitchFamily="2" charset="77"/>
              </a:rPr>
              <a:t>(ESG)</a:t>
            </a:r>
            <a:endParaRPr lang="en-GB" sz="1050" b="1">
              <a:latin typeface="Metropolis" pitchFamily="2" charset="77"/>
            </a:endParaRPr>
          </a:p>
        </p:txBody>
      </p:sp>
      <p:sp>
        <p:nvSpPr>
          <p:cNvPr id="282" name="Freeform 281">
            <a:extLst>
              <a:ext uri="{FF2B5EF4-FFF2-40B4-BE49-F238E27FC236}">
                <a16:creationId xmlns:a16="http://schemas.microsoft.com/office/drawing/2014/main" id="{103D97F1-299D-AC41-A2FC-E0A23BAC13D0}"/>
              </a:ext>
            </a:extLst>
          </p:cNvPr>
          <p:cNvSpPr/>
          <p:nvPr/>
        </p:nvSpPr>
        <p:spPr>
          <a:xfrm>
            <a:off x="10209402" y="2587307"/>
            <a:ext cx="384933" cy="1061634"/>
          </a:xfrm>
          <a:custGeom>
            <a:avLst/>
            <a:gdLst>
              <a:gd name="connsiteX0" fmla="*/ 185980 w 384933"/>
              <a:gd name="connsiteY0" fmla="*/ 0 h 1061634"/>
              <a:gd name="connsiteX1" fmla="*/ 379709 w 384933"/>
              <a:gd name="connsiteY1" fmla="*/ 798162 h 1061634"/>
              <a:gd name="connsiteX2" fmla="*/ 0 w 384933"/>
              <a:gd name="connsiteY2" fmla="*/ 1061634 h 1061634"/>
            </a:gdLst>
            <a:ahLst/>
            <a:cxnLst>
              <a:cxn ang="0">
                <a:pos x="connsiteX0" y="connsiteY0"/>
              </a:cxn>
              <a:cxn ang="0">
                <a:pos x="connsiteX1" y="connsiteY1"/>
              </a:cxn>
              <a:cxn ang="0">
                <a:pos x="connsiteX2" y="connsiteY2"/>
              </a:cxn>
            </a:cxnLst>
            <a:rect l="l" t="t" r="r" b="b"/>
            <a:pathLst>
              <a:path w="384933" h="1061634">
                <a:moveTo>
                  <a:pt x="185980" y="0"/>
                </a:moveTo>
                <a:cubicBezTo>
                  <a:pt x="298343" y="310611"/>
                  <a:pt x="410706" y="621223"/>
                  <a:pt x="379709" y="798162"/>
                </a:cubicBezTo>
                <a:cubicBezTo>
                  <a:pt x="348712" y="975101"/>
                  <a:pt x="64576" y="1037095"/>
                  <a:pt x="0" y="1061634"/>
                </a:cubicBezTo>
              </a:path>
            </a:pathLst>
          </a:custGeom>
          <a:noFill/>
          <a:ln w="19050">
            <a:solidFill>
              <a:schemeClr val="accent2"/>
            </a:solidFill>
            <a:headEnd type="none" w="med" len="med"/>
            <a:tailEnd type="triangle" w="lg" len="lg"/>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GB"/>
          </a:p>
        </p:txBody>
      </p:sp>
      <p:sp>
        <p:nvSpPr>
          <p:cNvPr id="283" name="Freeform 282">
            <a:extLst>
              <a:ext uri="{FF2B5EF4-FFF2-40B4-BE49-F238E27FC236}">
                <a16:creationId xmlns:a16="http://schemas.microsoft.com/office/drawing/2014/main" id="{91CDBDB6-29D1-6F46-A9D4-0C2C75C50398}"/>
              </a:ext>
            </a:extLst>
          </p:cNvPr>
          <p:cNvSpPr/>
          <p:nvPr/>
        </p:nvSpPr>
        <p:spPr>
          <a:xfrm rot="2549802">
            <a:off x="9326831" y="2340171"/>
            <a:ext cx="446207" cy="1705371"/>
          </a:xfrm>
          <a:custGeom>
            <a:avLst/>
            <a:gdLst>
              <a:gd name="connsiteX0" fmla="*/ 185980 w 384933"/>
              <a:gd name="connsiteY0" fmla="*/ 0 h 1061634"/>
              <a:gd name="connsiteX1" fmla="*/ 379709 w 384933"/>
              <a:gd name="connsiteY1" fmla="*/ 798162 h 1061634"/>
              <a:gd name="connsiteX2" fmla="*/ 0 w 384933"/>
              <a:gd name="connsiteY2" fmla="*/ 1061634 h 1061634"/>
            </a:gdLst>
            <a:ahLst/>
            <a:cxnLst>
              <a:cxn ang="0">
                <a:pos x="connsiteX0" y="connsiteY0"/>
              </a:cxn>
              <a:cxn ang="0">
                <a:pos x="connsiteX1" y="connsiteY1"/>
              </a:cxn>
              <a:cxn ang="0">
                <a:pos x="connsiteX2" y="connsiteY2"/>
              </a:cxn>
            </a:cxnLst>
            <a:rect l="l" t="t" r="r" b="b"/>
            <a:pathLst>
              <a:path w="384933" h="1061634">
                <a:moveTo>
                  <a:pt x="185980" y="0"/>
                </a:moveTo>
                <a:cubicBezTo>
                  <a:pt x="298343" y="310611"/>
                  <a:pt x="410706" y="621223"/>
                  <a:pt x="379709" y="798162"/>
                </a:cubicBezTo>
                <a:cubicBezTo>
                  <a:pt x="348712" y="975101"/>
                  <a:pt x="64576" y="1037095"/>
                  <a:pt x="0" y="1061634"/>
                </a:cubicBezTo>
              </a:path>
            </a:pathLst>
          </a:custGeom>
          <a:noFill/>
          <a:ln w="19050">
            <a:solidFill>
              <a:schemeClr val="accent2"/>
            </a:solidFill>
            <a:headEnd type="none" w="med" len="med"/>
            <a:tailEnd type="triangle" w="lg" len="lg"/>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GB"/>
          </a:p>
        </p:txBody>
      </p:sp>
      <p:sp>
        <p:nvSpPr>
          <p:cNvPr id="284" name="Freeform 283">
            <a:extLst>
              <a:ext uri="{FF2B5EF4-FFF2-40B4-BE49-F238E27FC236}">
                <a16:creationId xmlns:a16="http://schemas.microsoft.com/office/drawing/2014/main" id="{D28CD569-95A4-1F40-8757-35379F15916B}"/>
              </a:ext>
            </a:extLst>
          </p:cNvPr>
          <p:cNvSpPr/>
          <p:nvPr/>
        </p:nvSpPr>
        <p:spPr>
          <a:xfrm flipH="1">
            <a:off x="7941139" y="2582553"/>
            <a:ext cx="369039" cy="1128764"/>
          </a:xfrm>
          <a:custGeom>
            <a:avLst/>
            <a:gdLst>
              <a:gd name="connsiteX0" fmla="*/ 185980 w 384933"/>
              <a:gd name="connsiteY0" fmla="*/ 0 h 1061634"/>
              <a:gd name="connsiteX1" fmla="*/ 379709 w 384933"/>
              <a:gd name="connsiteY1" fmla="*/ 798162 h 1061634"/>
              <a:gd name="connsiteX2" fmla="*/ 0 w 384933"/>
              <a:gd name="connsiteY2" fmla="*/ 1061634 h 1061634"/>
            </a:gdLst>
            <a:ahLst/>
            <a:cxnLst>
              <a:cxn ang="0">
                <a:pos x="connsiteX0" y="connsiteY0"/>
              </a:cxn>
              <a:cxn ang="0">
                <a:pos x="connsiteX1" y="connsiteY1"/>
              </a:cxn>
              <a:cxn ang="0">
                <a:pos x="connsiteX2" y="connsiteY2"/>
              </a:cxn>
            </a:cxnLst>
            <a:rect l="l" t="t" r="r" b="b"/>
            <a:pathLst>
              <a:path w="384933" h="1061634">
                <a:moveTo>
                  <a:pt x="185980" y="0"/>
                </a:moveTo>
                <a:cubicBezTo>
                  <a:pt x="298343" y="310611"/>
                  <a:pt x="410706" y="621223"/>
                  <a:pt x="379709" y="798162"/>
                </a:cubicBezTo>
                <a:cubicBezTo>
                  <a:pt x="348712" y="975101"/>
                  <a:pt x="64576" y="1037095"/>
                  <a:pt x="0" y="1061634"/>
                </a:cubicBezTo>
              </a:path>
            </a:pathLst>
          </a:custGeom>
          <a:noFill/>
          <a:ln w="19050">
            <a:solidFill>
              <a:schemeClr val="accent1"/>
            </a:solidFill>
            <a:headEnd type="none" w="med" len="med"/>
            <a:tailEnd type="triangle" w="lg" len="lg"/>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GB"/>
          </a:p>
        </p:txBody>
      </p:sp>
      <p:sp>
        <p:nvSpPr>
          <p:cNvPr id="285" name="Freeform 284">
            <a:extLst>
              <a:ext uri="{FF2B5EF4-FFF2-40B4-BE49-F238E27FC236}">
                <a16:creationId xmlns:a16="http://schemas.microsoft.com/office/drawing/2014/main" id="{6C80F692-F101-3F49-A1F5-39C77086EF89}"/>
              </a:ext>
            </a:extLst>
          </p:cNvPr>
          <p:cNvSpPr/>
          <p:nvPr/>
        </p:nvSpPr>
        <p:spPr>
          <a:xfrm rot="19159402" flipH="1">
            <a:off x="8817829" y="2363711"/>
            <a:ext cx="317281" cy="1639308"/>
          </a:xfrm>
          <a:custGeom>
            <a:avLst/>
            <a:gdLst>
              <a:gd name="connsiteX0" fmla="*/ 185980 w 384933"/>
              <a:gd name="connsiteY0" fmla="*/ 0 h 1061634"/>
              <a:gd name="connsiteX1" fmla="*/ 379709 w 384933"/>
              <a:gd name="connsiteY1" fmla="*/ 798162 h 1061634"/>
              <a:gd name="connsiteX2" fmla="*/ 0 w 384933"/>
              <a:gd name="connsiteY2" fmla="*/ 1061634 h 1061634"/>
            </a:gdLst>
            <a:ahLst/>
            <a:cxnLst>
              <a:cxn ang="0">
                <a:pos x="connsiteX0" y="connsiteY0"/>
              </a:cxn>
              <a:cxn ang="0">
                <a:pos x="connsiteX1" y="connsiteY1"/>
              </a:cxn>
              <a:cxn ang="0">
                <a:pos x="connsiteX2" y="connsiteY2"/>
              </a:cxn>
            </a:cxnLst>
            <a:rect l="l" t="t" r="r" b="b"/>
            <a:pathLst>
              <a:path w="384933" h="1061634">
                <a:moveTo>
                  <a:pt x="185980" y="0"/>
                </a:moveTo>
                <a:cubicBezTo>
                  <a:pt x="298343" y="310611"/>
                  <a:pt x="410706" y="621223"/>
                  <a:pt x="379709" y="798162"/>
                </a:cubicBezTo>
                <a:cubicBezTo>
                  <a:pt x="348712" y="975101"/>
                  <a:pt x="64576" y="1037095"/>
                  <a:pt x="0" y="1061634"/>
                </a:cubicBezTo>
              </a:path>
            </a:pathLst>
          </a:custGeom>
          <a:noFill/>
          <a:ln w="19050">
            <a:solidFill>
              <a:schemeClr val="accent1"/>
            </a:solidFill>
            <a:headEnd type="none" w="med" len="med"/>
            <a:tailEnd type="triangle" w="lg" len="lg"/>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GB"/>
          </a:p>
        </p:txBody>
      </p:sp>
      <p:sp>
        <p:nvSpPr>
          <p:cNvPr id="286" name="Rectangle 285">
            <a:extLst>
              <a:ext uri="{FF2B5EF4-FFF2-40B4-BE49-F238E27FC236}">
                <a16:creationId xmlns:a16="http://schemas.microsoft.com/office/drawing/2014/main" id="{4D78CEB7-9472-4A48-981C-09CFF3F10E4D}"/>
              </a:ext>
            </a:extLst>
          </p:cNvPr>
          <p:cNvSpPr/>
          <p:nvPr/>
        </p:nvSpPr>
        <p:spPr>
          <a:xfrm>
            <a:off x="10585928" y="2742410"/>
            <a:ext cx="1312467" cy="461665"/>
          </a:xfrm>
          <a:prstGeom prst="rect">
            <a:avLst/>
          </a:prstGeom>
        </p:spPr>
        <p:txBody>
          <a:bodyPr wrap="square">
            <a:spAutoFit/>
          </a:bodyPr>
          <a:lstStyle/>
          <a:p>
            <a:pPr algn="ctr"/>
            <a:r>
              <a:rPr lang="en-US" sz="1200" b="1">
                <a:solidFill>
                  <a:schemeClr val="tx2"/>
                </a:solidFill>
                <a:latin typeface="Metropolis" pitchFamily="2" charset="77"/>
              </a:rPr>
              <a:t>Routing </a:t>
            </a:r>
            <a:r>
              <a:rPr lang="en-US" sz="1200" b="1" err="1">
                <a:solidFill>
                  <a:schemeClr val="tx2"/>
                </a:solidFill>
                <a:latin typeface="Metropolis" pitchFamily="2" charset="77"/>
              </a:rPr>
              <a:t>Neighborships</a:t>
            </a:r>
            <a:endParaRPr lang="en-GB" sz="1200" b="1">
              <a:solidFill>
                <a:schemeClr val="tx2"/>
              </a:solidFill>
              <a:latin typeface="Metropolis" pitchFamily="2" charset="77"/>
            </a:endParaRPr>
          </a:p>
        </p:txBody>
      </p:sp>
      <p:sp>
        <p:nvSpPr>
          <p:cNvPr id="287" name="Rectangle 286">
            <a:extLst>
              <a:ext uri="{FF2B5EF4-FFF2-40B4-BE49-F238E27FC236}">
                <a16:creationId xmlns:a16="http://schemas.microsoft.com/office/drawing/2014/main" id="{081D4F05-A14A-7147-825D-FD5A23C414F0}"/>
              </a:ext>
            </a:extLst>
          </p:cNvPr>
          <p:cNvSpPr/>
          <p:nvPr/>
        </p:nvSpPr>
        <p:spPr>
          <a:xfrm>
            <a:off x="7662918" y="5086349"/>
            <a:ext cx="4263334" cy="954107"/>
          </a:xfrm>
          <a:prstGeom prst="rect">
            <a:avLst/>
          </a:prstGeom>
        </p:spPr>
        <p:txBody>
          <a:bodyPr wrap="square">
            <a:spAutoFit/>
          </a:bodyPr>
          <a:lstStyle/>
          <a:p>
            <a:pPr algn="just"/>
            <a:r>
              <a:rPr lang="en-US" sz="1400">
                <a:solidFill>
                  <a:schemeClr val="tx2"/>
                </a:solidFill>
              </a:rPr>
              <a:t>Edge Cluster : Using Multiple Routing VLANs and spreading north south traffic through different port groups and </a:t>
            </a:r>
            <a:r>
              <a:rPr lang="en-US" sz="1400" err="1">
                <a:solidFill>
                  <a:schemeClr val="tx2"/>
                </a:solidFill>
              </a:rPr>
              <a:t>vmnics</a:t>
            </a:r>
            <a:r>
              <a:rPr lang="en-US" sz="1400">
                <a:solidFill>
                  <a:schemeClr val="tx2"/>
                </a:solidFill>
              </a:rPr>
              <a:t> is recommended (NSX-v Design Guide page 137)</a:t>
            </a:r>
          </a:p>
        </p:txBody>
      </p:sp>
      <p:cxnSp>
        <p:nvCxnSpPr>
          <p:cNvPr id="291" name="Straight Connector 290">
            <a:extLst>
              <a:ext uri="{FF2B5EF4-FFF2-40B4-BE49-F238E27FC236}">
                <a16:creationId xmlns:a16="http://schemas.microsoft.com/office/drawing/2014/main" id="{51596F9C-EDBA-A645-9EE1-ABF6D1BBDF0E}"/>
              </a:ext>
            </a:extLst>
          </p:cNvPr>
          <p:cNvCxnSpPr>
            <a:cxnSpLocks/>
          </p:cNvCxnSpPr>
          <p:nvPr/>
        </p:nvCxnSpPr>
        <p:spPr bwMode="gray">
          <a:xfrm>
            <a:off x="3065004" y="3732199"/>
            <a:ext cx="777339" cy="0"/>
          </a:xfrm>
          <a:prstGeom prst="line">
            <a:avLst/>
          </a:prstGeom>
          <a:ln w="25400" cap="rnd">
            <a:solidFill>
              <a:schemeClr val="accent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94" name="Straight Connector 293">
            <a:extLst>
              <a:ext uri="{FF2B5EF4-FFF2-40B4-BE49-F238E27FC236}">
                <a16:creationId xmlns:a16="http://schemas.microsoft.com/office/drawing/2014/main" id="{CF3830A8-612E-5C4F-B8E4-FFD8FDCB3C2C}"/>
              </a:ext>
            </a:extLst>
          </p:cNvPr>
          <p:cNvCxnSpPr>
            <a:cxnSpLocks/>
          </p:cNvCxnSpPr>
          <p:nvPr/>
        </p:nvCxnSpPr>
        <p:spPr bwMode="gray">
          <a:xfrm flipV="1">
            <a:off x="3055157" y="3249740"/>
            <a:ext cx="0" cy="482459"/>
          </a:xfrm>
          <a:prstGeom prst="line">
            <a:avLst/>
          </a:prstGeom>
          <a:ln w="25400" cap="rnd">
            <a:solidFill>
              <a:schemeClr val="accent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301" name="Straight Connector 300">
            <a:extLst>
              <a:ext uri="{FF2B5EF4-FFF2-40B4-BE49-F238E27FC236}">
                <a16:creationId xmlns:a16="http://schemas.microsoft.com/office/drawing/2014/main" id="{385E0934-141F-064D-8CB6-055FF52DDA6D}"/>
              </a:ext>
            </a:extLst>
          </p:cNvPr>
          <p:cNvCxnSpPr>
            <a:cxnSpLocks/>
          </p:cNvCxnSpPr>
          <p:nvPr/>
        </p:nvCxnSpPr>
        <p:spPr bwMode="gray">
          <a:xfrm>
            <a:off x="4250997" y="3727988"/>
            <a:ext cx="1080207" cy="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302" name="Straight Connector 301">
            <a:extLst>
              <a:ext uri="{FF2B5EF4-FFF2-40B4-BE49-F238E27FC236}">
                <a16:creationId xmlns:a16="http://schemas.microsoft.com/office/drawing/2014/main" id="{89E5D87E-24ED-1043-9F61-77642E7662E2}"/>
              </a:ext>
            </a:extLst>
          </p:cNvPr>
          <p:cNvCxnSpPr>
            <a:cxnSpLocks/>
          </p:cNvCxnSpPr>
          <p:nvPr/>
        </p:nvCxnSpPr>
        <p:spPr bwMode="gray">
          <a:xfrm flipV="1">
            <a:off x="5331204" y="3245955"/>
            <a:ext cx="0" cy="482459"/>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305" name="Straight Connector 304">
            <a:extLst>
              <a:ext uri="{FF2B5EF4-FFF2-40B4-BE49-F238E27FC236}">
                <a16:creationId xmlns:a16="http://schemas.microsoft.com/office/drawing/2014/main" id="{0AB5EF98-08CB-4641-B2C4-EAF9332490C8}"/>
              </a:ext>
            </a:extLst>
          </p:cNvPr>
          <p:cNvCxnSpPr>
            <a:cxnSpLocks/>
          </p:cNvCxnSpPr>
          <p:nvPr/>
        </p:nvCxnSpPr>
        <p:spPr bwMode="gray">
          <a:xfrm flipH="1">
            <a:off x="2794295" y="1378137"/>
            <a:ext cx="1501364" cy="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307" name="Straight Connector 306">
            <a:extLst>
              <a:ext uri="{FF2B5EF4-FFF2-40B4-BE49-F238E27FC236}">
                <a16:creationId xmlns:a16="http://schemas.microsoft.com/office/drawing/2014/main" id="{93BD946A-BC25-FE45-9A36-1FB304C7DB6B}"/>
              </a:ext>
            </a:extLst>
          </p:cNvPr>
          <p:cNvCxnSpPr>
            <a:cxnSpLocks/>
            <a:stCxn id="238" idx="1"/>
          </p:cNvCxnSpPr>
          <p:nvPr/>
        </p:nvCxnSpPr>
        <p:spPr bwMode="gray">
          <a:xfrm flipH="1">
            <a:off x="8464617" y="2333961"/>
            <a:ext cx="1608402" cy="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25" name="TextBox 124">
            <a:hlinkClick r:id="rId3"/>
            <a:extLst>
              <a:ext uri="{FF2B5EF4-FFF2-40B4-BE49-F238E27FC236}">
                <a16:creationId xmlns:a16="http://schemas.microsoft.com/office/drawing/2014/main" id="{E12419BE-8551-F24E-9C2E-8D43E0BC56CF}"/>
              </a:ext>
            </a:extLst>
          </p:cNvPr>
          <p:cNvSpPr txBox="1"/>
          <p:nvPr/>
        </p:nvSpPr>
        <p:spPr>
          <a:xfrm>
            <a:off x="8464617" y="6439000"/>
            <a:ext cx="4067730" cy="215444"/>
          </a:xfrm>
          <a:prstGeom prst="rect">
            <a:avLst/>
          </a:prstGeom>
        </p:spPr>
        <p:txBody>
          <a:bodyPr wrap="square" lIns="0" tIns="0" rIns="0" bIns="0" rtlCol="0">
            <a:spAutoFit/>
          </a:bodyPr>
          <a:lstStyle/>
          <a:p>
            <a:pPr algn="l">
              <a:spcAft>
                <a:spcPts val="600"/>
              </a:spcAft>
            </a:pPr>
            <a:r>
              <a:rPr lang="en-GB" sz="1400" u="sng">
                <a:solidFill>
                  <a:schemeClr val="accent1"/>
                </a:solidFill>
              </a:rPr>
              <a:t>URL : NSX-v Design Guide (Page 137)</a:t>
            </a:r>
          </a:p>
        </p:txBody>
      </p:sp>
    </p:spTree>
    <p:extLst>
      <p:ext uri="{BB962C8B-B14F-4D97-AF65-F5344CB8AC3E}">
        <p14:creationId xmlns:p14="http://schemas.microsoft.com/office/powerpoint/2010/main" val="4192224882"/>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7">
            <a:extLst>
              <a:ext uri="{FF2B5EF4-FFF2-40B4-BE49-F238E27FC236}">
                <a16:creationId xmlns:a16="http://schemas.microsoft.com/office/drawing/2014/main" id="{AFBA36E4-DB7B-944A-AD11-B68F647C18E3}"/>
              </a:ext>
            </a:extLst>
          </p:cNvPr>
          <p:cNvSpPr txBox="1">
            <a:spLocks/>
          </p:cNvSpPr>
          <p:nvPr/>
        </p:nvSpPr>
        <p:spPr>
          <a:xfrm>
            <a:off x="443117" y="283241"/>
            <a:ext cx="7683464" cy="384048"/>
          </a:xfrm>
          <a:prstGeom prst="rect">
            <a:avLst/>
          </a:prstGeom>
        </p:spPr>
        <p:txBody>
          <a:bodyPr vert="horz" wrap="none" lIns="0" tIns="0" rIns="0" bIns="0" rtlCol="0" anchor="b">
            <a:noAutofit/>
          </a:bodyPr>
          <a:lstStyle>
            <a:lvl1pPr algn="l" defTabSz="914400" rtl="0" eaLnBrk="1" latinLnBrk="0" hangingPunct="1">
              <a:lnSpc>
                <a:spcPct val="90000"/>
              </a:lnSpc>
              <a:spcBef>
                <a:spcPct val="0"/>
              </a:spcBef>
              <a:buNone/>
              <a:defRPr sz="2800" b="0" kern="1200">
                <a:solidFill>
                  <a:schemeClr val="accent2"/>
                </a:solidFill>
                <a:latin typeface="+mj-lt"/>
                <a:ea typeface="+mj-ea"/>
                <a:cs typeface="+mj-cs"/>
              </a:defRPr>
            </a:lvl1pPr>
          </a:lstStyle>
          <a:p>
            <a:r>
              <a:rPr lang="en-US" dirty="0"/>
              <a:t>NSX-T Constructs and Limitations (As of NSX-T 2.4)</a:t>
            </a:r>
          </a:p>
        </p:txBody>
      </p:sp>
      <p:sp>
        <p:nvSpPr>
          <p:cNvPr id="9" name="TextBox 8">
            <a:extLst>
              <a:ext uri="{FF2B5EF4-FFF2-40B4-BE49-F238E27FC236}">
                <a16:creationId xmlns:a16="http://schemas.microsoft.com/office/drawing/2014/main" id="{0CA16C54-C5E3-FA48-B5ED-D9E233E02D64}"/>
              </a:ext>
            </a:extLst>
          </p:cNvPr>
          <p:cNvSpPr txBox="1"/>
          <p:nvPr/>
        </p:nvSpPr>
        <p:spPr>
          <a:xfrm>
            <a:off x="259983" y="797414"/>
            <a:ext cx="11919659" cy="5539978"/>
          </a:xfrm>
          <a:prstGeom prst="rect">
            <a:avLst/>
          </a:prstGeom>
        </p:spPr>
        <p:txBody>
          <a:bodyPr wrap="square" lIns="0" tIns="0" rIns="0" bIns="0" rtlCol="0">
            <a:spAutoFit/>
          </a:bodyPr>
          <a:lstStyle/>
          <a:p>
            <a:pPr marL="342900" indent="-342900" algn="l">
              <a:spcAft>
                <a:spcPts val="600"/>
              </a:spcAft>
              <a:buFont typeface="+mj-lt"/>
              <a:buAutoNum type="arabicPeriod"/>
            </a:pPr>
            <a:r>
              <a:rPr lang="en-GB" sz="1600" dirty="0"/>
              <a:t>New virtual switch : N-VDS </a:t>
            </a:r>
          </a:p>
          <a:p>
            <a:pPr marL="800100" lvl="1" indent="-342900">
              <a:spcAft>
                <a:spcPts val="600"/>
              </a:spcAft>
              <a:buFont typeface="Courier New" panose="02070309020205020404" pitchFamily="49" charset="0"/>
              <a:buChar char="o"/>
            </a:pPr>
            <a:r>
              <a:rPr lang="en-GB" sz="1600" dirty="0"/>
              <a:t>Two Modes : Standard &amp; Enhanced Datapath (for NFV) , VTEP : Virtual Tunnel </a:t>
            </a:r>
            <a:r>
              <a:rPr lang="en-GB" sz="1600" dirty="0" err="1"/>
              <a:t>EndPoint</a:t>
            </a:r>
            <a:r>
              <a:rPr lang="en-GB" sz="1600" dirty="0"/>
              <a:t> (</a:t>
            </a:r>
            <a:r>
              <a:rPr lang="en-GB" sz="1600" dirty="0" err="1"/>
              <a:t>Geneve</a:t>
            </a:r>
            <a:r>
              <a:rPr lang="en-GB" sz="1600" dirty="0"/>
              <a:t> Encapsulation)</a:t>
            </a:r>
          </a:p>
          <a:p>
            <a:pPr marL="342900" indent="-342900" algn="l">
              <a:spcAft>
                <a:spcPts val="600"/>
              </a:spcAft>
              <a:buFont typeface="+mj-lt"/>
              <a:buAutoNum type="arabicPeriod"/>
            </a:pPr>
            <a:r>
              <a:rPr lang="en-GB" sz="1600" b="1" u="sng" dirty="0"/>
              <a:t>Transport Node</a:t>
            </a:r>
            <a:r>
              <a:rPr lang="en-GB" sz="1600" dirty="0"/>
              <a:t> : A node which participates in NSX Data Plane. Two types : </a:t>
            </a:r>
          </a:p>
          <a:p>
            <a:pPr marL="800100" lvl="1" indent="-342900">
              <a:spcAft>
                <a:spcPts val="600"/>
              </a:spcAft>
              <a:buFont typeface="Courier New" panose="02070309020205020404" pitchFamily="49" charset="0"/>
              <a:buChar char="o"/>
            </a:pPr>
            <a:r>
              <a:rPr lang="en-GB" sz="1400" b="1" dirty="0"/>
              <a:t>Edge Transport Node : NSX Edge VM / NSX Edge </a:t>
            </a:r>
            <a:r>
              <a:rPr lang="en-GB" sz="1400" b="1" dirty="0" err="1"/>
              <a:t>Baremetal</a:t>
            </a:r>
            <a:endParaRPr lang="en-GB" sz="1400" b="1" dirty="0"/>
          </a:p>
          <a:p>
            <a:pPr marL="800100" lvl="1" indent="-342900">
              <a:spcAft>
                <a:spcPts val="600"/>
              </a:spcAft>
              <a:buFont typeface="Courier New" panose="02070309020205020404" pitchFamily="49" charset="0"/>
              <a:buChar char="o"/>
            </a:pPr>
            <a:r>
              <a:rPr lang="en-GB" sz="1400" b="1" dirty="0"/>
              <a:t>Host Transport Node : ESX / KVM Host</a:t>
            </a:r>
          </a:p>
          <a:p>
            <a:pPr marL="342900" indent="-342900" algn="l">
              <a:spcAft>
                <a:spcPts val="600"/>
              </a:spcAft>
              <a:buFont typeface="+mj-lt"/>
              <a:buAutoNum type="arabicPeriod"/>
            </a:pPr>
            <a:r>
              <a:rPr lang="en-GB" sz="1600" dirty="0"/>
              <a:t>Transport Zone = Defines the span of a logical switch </a:t>
            </a:r>
          </a:p>
          <a:p>
            <a:pPr marL="800100" lvl="1" indent="-342900">
              <a:spcAft>
                <a:spcPts val="600"/>
              </a:spcAft>
              <a:buFont typeface="Courier New" panose="02070309020205020404" pitchFamily="49" charset="0"/>
              <a:buChar char="o"/>
            </a:pPr>
            <a:r>
              <a:rPr lang="en-GB" sz="1600" dirty="0"/>
              <a:t>Two types of transport zone : VLAN and Overlay</a:t>
            </a:r>
          </a:p>
          <a:p>
            <a:pPr marL="342900" indent="-342900" algn="l">
              <a:spcAft>
                <a:spcPts val="600"/>
              </a:spcAft>
              <a:buFont typeface="+mj-lt"/>
              <a:buAutoNum type="arabicPeriod"/>
            </a:pPr>
            <a:r>
              <a:rPr lang="en-GB" sz="1600" dirty="0"/>
              <a:t>Transport Zone =  N-VDS (When creating a transport zone , you are supposed to define an N-VDS name)</a:t>
            </a:r>
          </a:p>
          <a:p>
            <a:pPr marL="800100" lvl="1" indent="-342900">
              <a:spcAft>
                <a:spcPts val="600"/>
              </a:spcAft>
              <a:buFont typeface="Courier New" panose="02070309020205020404" pitchFamily="49" charset="0"/>
              <a:buChar char="o"/>
            </a:pPr>
            <a:r>
              <a:rPr lang="en-GB" sz="1400" dirty="0"/>
              <a:t>Same N-VDS can be attached to a single Overlay Transport Zone + multiple VLAN Transport Zones</a:t>
            </a:r>
          </a:p>
          <a:p>
            <a:pPr marL="342900" indent="-342900" algn="l">
              <a:spcAft>
                <a:spcPts val="600"/>
              </a:spcAft>
              <a:buFont typeface="+mj-lt"/>
              <a:buAutoNum type="arabicPeriod"/>
            </a:pPr>
            <a:r>
              <a:rPr lang="en-GB" sz="1600" dirty="0"/>
              <a:t>An Edge Transport Node can belong to </a:t>
            </a:r>
            <a:r>
              <a:rPr lang="en-GB" sz="1600" b="1" dirty="0"/>
              <a:t>multiple</a:t>
            </a:r>
            <a:r>
              <a:rPr lang="en-GB" sz="1600" dirty="0"/>
              <a:t> </a:t>
            </a:r>
            <a:r>
              <a:rPr lang="en-GB" sz="1600" b="1" dirty="0"/>
              <a:t>Overlay Transport Zones</a:t>
            </a:r>
            <a:r>
              <a:rPr lang="en-GB" sz="1600" dirty="0"/>
              <a:t> and VLAN Transport Zones</a:t>
            </a:r>
          </a:p>
          <a:p>
            <a:pPr marL="800100" lvl="1" indent="-342900">
              <a:spcAft>
                <a:spcPts val="600"/>
              </a:spcAft>
              <a:buFont typeface="Courier New" panose="02070309020205020404" pitchFamily="49" charset="0"/>
              <a:buChar char="o"/>
            </a:pPr>
            <a:r>
              <a:rPr lang="en-GB" sz="1400" dirty="0"/>
              <a:t>Edge transport node </a:t>
            </a:r>
            <a:r>
              <a:rPr lang="en-GB" sz="1400" u="sng" dirty="0"/>
              <a:t>can have multiple N-VDSs </a:t>
            </a:r>
            <a:r>
              <a:rPr lang="en-GB" sz="1400" dirty="0"/>
              <a:t>(When the node is part of multiple overlay transport zones all VTEP interfaces have to be in the same subnet)</a:t>
            </a:r>
            <a:endParaRPr lang="en-GB" sz="1400" u="sng" dirty="0"/>
          </a:p>
          <a:p>
            <a:pPr marL="342900" indent="-342900" algn="l">
              <a:spcAft>
                <a:spcPts val="600"/>
              </a:spcAft>
              <a:buFont typeface="+mj-lt"/>
              <a:buAutoNum type="arabicPeriod"/>
            </a:pPr>
            <a:r>
              <a:rPr lang="en-GB" sz="1600" dirty="0"/>
              <a:t>A Host Transport Node can belong to a </a:t>
            </a:r>
            <a:r>
              <a:rPr lang="en-GB" sz="1600" b="1" dirty="0"/>
              <a:t>multiple Overlay Transport Zones</a:t>
            </a:r>
            <a:r>
              <a:rPr lang="en-GB" sz="1600" dirty="0"/>
              <a:t> and VLAN Transport Zones</a:t>
            </a:r>
          </a:p>
          <a:p>
            <a:pPr marL="800100" lvl="1" indent="-342900">
              <a:spcAft>
                <a:spcPts val="600"/>
              </a:spcAft>
              <a:buFont typeface="Courier New" panose="02070309020205020404" pitchFamily="49" charset="0"/>
              <a:buChar char="o"/>
            </a:pPr>
            <a:r>
              <a:rPr lang="en-GB" sz="1400" dirty="0"/>
              <a:t>Host transport node can </a:t>
            </a:r>
            <a:r>
              <a:rPr lang="en-GB" sz="1400" u="sng" dirty="0"/>
              <a:t>have up to four N-VDSs</a:t>
            </a:r>
            <a:r>
              <a:rPr lang="en-GB" sz="1400" dirty="0"/>
              <a:t> (When the node is part of multiple overlay transport zones then all VTEP interfaces have to be in the same subnet)</a:t>
            </a:r>
            <a:endParaRPr lang="en-GB" sz="1400" u="sng" dirty="0"/>
          </a:p>
          <a:p>
            <a:pPr marL="342900" indent="-342900">
              <a:spcAft>
                <a:spcPts val="600"/>
              </a:spcAft>
              <a:buFont typeface="+mj-lt"/>
              <a:buAutoNum type="arabicPeriod"/>
            </a:pPr>
            <a:r>
              <a:rPr lang="en-GB" sz="1600" dirty="0"/>
              <a:t>Prior to NSX-T 2.2 an N-VDS could have a single teaming policy only. With NSX-T 2.2, a Default Teaming Policy is provisioned on N-VDS but additional different teaming policies can be assigned per VLAN based logical switch. (Referred to as “Named Teaming Policy”)</a:t>
            </a:r>
          </a:p>
          <a:p>
            <a:pPr marL="342900" indent="-342900">
              <a:spcAft>
                <a:spcPts val="600"/>
              </a:spcAft>
              <a:buFont typeface="+mj-lt"/>
              <a:buAutoNum type="arabicPeriod"/>
            </a:pPr>
            <a:r>
              <a:rPr lang="en-GB" sz="1600" dirty="0"/>
              <a:t>NSX Manager/Controller can be connected to N-VDS (Collapsed single cluster with 2 x 10G NIC)</a:t>
            </a:r>
          </a:p>
        </p:txBody>
      </p:sp>
    </p:spTree>
    <p:extLst>
      <p:ext uri="{BB962C8B-B14F-4D97-AF65-F5344CB8AC3E}">
        <p14:creationId xmlns:p14="http://schemas.microsoft.com/office/powerpoint/2010/main" val="2883474950"/>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9">
                                            <p:txEl>
                                              <p:pRg st="0" end="0"/>
                                            </p:txEl>
                                          </p:spTgt>
                                        </p:tgtEl>
                                        <p:attrNameLst>
                                          <p:attrName>style.visibility</p:attrName>
                                        </p:attrNameLst>
                                      </p:cBhvr>
                                      <p:to>
                                        <p:strVal val="visible"/>
                                      </p:to>
                                    </p:set>
                                    <p:anim calcmode="lin" valueType="num">
                                      <p:cBhvr additive="base">
                                        <p:cTn id="7" dur="500" fill="hold"/>
                                        <p:tgtEl>
                                          <p:spTgt spid="9">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9">
                                            <p:txEl>
                                              <p:pRg st="0" end="0"/>
                                            </p:txEl>
                                          </p:spTgt>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9">
                                            <p:txEl>
                                              <p:pRg st="1" end="1"/>
                                            </p:txEl>
                                          </p:spTgt>
                                        </p:tgtEl>
                                        <p:attrNameLst>
                                          <p:attrName>style.visibility</p:attrName>
                                        </p:attrNameLst>
                                      </p:cBhvr>
                                      <p:to>
                                        <p:strVal val="visible"/>
                                      </p:to>
                                    </p:set>
                                    <p:anim calcmode="lin" valueType="num">
                                      <p:cBhvr additive="base">
                                        <p:cTn id="11" dur="500" fill="hold"/>
                                        <p:tgtEl>
                                          <p:spTgt spid="9">
                                            <p:txEl>
                                              <p:pRg st="1" end="1"/>
                                            </p:txEl>
                                          </p:spTgt>
                                        </p:tgtEl>
                                        <p:attrNameLst>
                                          <p:attrName>ppt_x</p:attrName>
                                        </p:attrNameLst>
                                      </p:cBhvr>
                                      <p:tavLst>
                                        <p:tav tm="0">
                                          <p:val>
                                            <p:strVal val="#ppt_x"/>
                                          </p:val>
                                        </p:tav>
                                        <p:tav tm="100000">
                                          <p:val>
                                            <p:strVal val="#ppt_x"/>
                                          </p:val>
                                        </p:tav>
                                      </p:tavLst>
                                    </p:anim>
                                    <p:anim calcmode="lin" valueType="num">
                                      <p:cBhvr additive="base">
                                        <p:cTn id="12" dur="500" fill="hold"/>
                                        <p:tgtEl>
                                          <p:spTgt spid="9">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nodeType="clickEffect">
                                  <p:stCondLst>
                                    <p:cond delay="0"/>
                                  </p:stCondLst>
                                  <p:childTnLst>
                                    <p:set>
                                      <p:cBhvr>
                                        <p:cTn id="16" dur="1" fill="hold">
                                          <p:stCondLst>
                                            <p:cond delay="0"/>
                                          </p:stCondLst>
                                        </p:cTn>
                                        <p:tgtEl>
                                          <p:spTgt spid="9">
                                            <p:txEl>
                                              <p:pRg st="2" end="2"/>
                                            </p:txEl>
                                          </p:spTgt>
                                        </p:tgtEl>
                                        <p:attrNameLst>
                                          <p:attrName>style.visibility</p:attrName>
                                        </p:attrNameLst>
                                      </p:cBhvr>
                                      <p:to>
                                        <p:strVal val="visible"/>
                                      </p:to>
                                    </p:set>
                                    <p:anim calcmode="lin" valueType="num">
                                      <p:cBhvr additive="base">
                                        <p:cTn id="17" dur="500" fill="hold"/>
                                        <p:tgtEl>
                                          <p:spTgt spid="9">
                                            <p:txEl>
                                              <p:pRg st="2" end="2"/>
                                            </p:txEl>
                                          </p:spTgt>
                                        </p:tgtEl>
                                        <p:attrNameLst>
                                          <p:attrName>ppt_x</p:attrName>
                                        </p:attrNameLst>
                                      </p:cBhvr>
                                      <p:tavLst>
                                        <p:tav tm="0">
                                          <p:val>
                                            <p:strVal val="#ppt_x"/>
                                          </p:val>
                                        </p:tav>
                                        <p:tav tm="100000">
                                          <p:val>
                                            <p:strVal val="#ppt_x"/>
                                          </p:val>
                                        </p:tav>
                                      </p:tavLst>
                                    </p:anim>
                                    <p:anim calcmode="lin" valueType="num">
                                      <p:cBhvr additive="base">
                                        <p:cTn id="18" dur="500" fill="hold"/>
                                        <p:tgtEl>
                                          <p:spTgt spid="9">
                                            <p:txEl>
                                              <p:pRg st="2" end="2"/>
                                            </p:txEl>
                                          </p:spTgt>
                                        </p:tgtEl>
                                        <p:attrNameLst>
                                          <p:attrName>ppt_y</p:attrName>
                                        </p:attrNameLst>
                                      </p:cBhvr>
                                      <p:tavLst>
                                        <p:tav tm="0">
                                          <p:val>
                                            <p:strVal val="1+#ppt_h/2"/>
                                          </p:val>
                                        </p:tav>
                                        <p:tav tm="100000">
                                          <p:val>
                                            <p:strVal val="#ppt_y"/>
                                          </p:val>
                                        </p:tav>
                                      </p:tavLst>
                                    </p:anim>
                                  </p:childTnLst>
                                </p:cTn>
                              </p:par>
                              <p:par>
                                <p:cTn id="19" presetID="2" presetClass="entr" presetSubtype="4" fill="hold" nodeType="withEffect">
                                  <p:stCondLst>
                                    <p:cond delay="0"/>
                                  </p:stCondLst>
                                  <p:childTnLst>
                                    <p:set>
                                      <p:cBhvr>
                                        <p:cTn id="20" dur="1" fill="hold">
                                          <p:stCondLst>
                                            <p:cond delay="0"/>
                                          </p:stCondLst>
                                        </p:cTn>
                                        <p:tgtEl>
                                          <p:spTgt spid="9">
                                            <p:txEl>
                                              <p:pRg st="3" end="3"/>
                                            </p:txEl>
                                          </p:spTgt>
                                        </p:tgtEl>
                                        <p:attrNameLst>
                                          <p:attrName>style.visibility</p:attrName>
                                        </p:attrNameLst>
                                      </p:cBhvr>
                                      <p:to>
                                        <p:strVal val="visible"/>
                                      </p:to>
                                    </p:set>
                                    <p:anim calcmode="lin" valueType="num">
                                      <p:cBhvr additive="base">
                                        <p:cTn id="21" dur="500" fill="hold"/>
                                        <p:tgtEl>
                                          <p:spTgt spid="9">
                                            <p:txEl>
                                              <p:pRg st="3" end="3"/>
                                            </p:txEl>
                                          </p:spTgt>
                                        </p:tgtEl>
                                        <p:attrNameLst>
                                          <p:attrName>ppt_x</p:attrName>
                                        </p:attrNameLst>
                                      </p:cBhvr>
                                      <p:tavLst>
                                        <p:tav tm="0">
                                          <p:val>
                                            <p:strVal val="#ppt_x"/>
                                          </p:val>
                                        </p:tav>
                                        <p:tav tm="100000">
                                          <p:val>
                                            <p:strVal val="#ppt_x"/>
                                          </p:val>
                                        </p:tav>
                                      </p:tavLst>
                                    </p:anim>
                                    <p:anim calcmode="lin" valueType="num">
                                      <p:cBhvr additive="base">
                                        <p:cTn id="22" dur="500" fill="hold"/>
                                        <p:tgtEl>
                                          <p:spTgt spid="9">
                                            <p:txEl>
                                              <p:pRg st="3" end="3"/>
                                            </p:txEl>
                                          </p:spTgt>
                                        </p:tgtEl>
                                        <p:attrNameLst>
                                          <p:attrName>ppt_y</p:attrName>
                                        </p:attrNameLst>
                                      </p:cBhvr>
                                      <p:tavLst>
                                        <p:tav tm="0">
                                          <p:val>
                                            <p:strVal val="1+#ppt_h/2"/>
                                          </p:val>
                                        </p:tav>
                                        <p:tav tm="100000">
                                          <p:val>
                                            <p:strVal val="#ppt_y"/>
                                          </p:val>
                                        </p:tav>
                                      </p:tavLst>
                                    </p:anim>
                                  </p:childTnLst>
                                </p:cTn>
                              </p:par>
                              <p:par>
                                <p:cTn id="23" presetID="2" presetClass="entr" presetSubtype="4" fill="hold" nodeType="withEffect">
                                  <p:stCondLst>
                                    <p:cond delay="0"/>
                                  </p:stCondLst>
                                  <p:childTnLst>
                                    <p:set>
                                      <p:cBhvr>
                                        <p:cTn id="24" dur="1" fill="hold">
                                          <p:stCondLst>
                                            <p:cond delay="0"/>
                                          </p:stCondLst>
                                        </p:cTn>
                                        <p:tgtEl>
                                          <p:spTgt spid="9">
                                            <p:txEl>
                                              <p:pRg st="4" end="4"/>
                                            </p:txEl>
                                          </p:spTgt>
                                        </p:tgtEl>
                                        <p:attrNameLst>
                                          <p:attrName>style.visibility</p:attrName>
                                        </p:attrNameLst>
                                      </p:cBhvr>
                                      <p:to>
                                        <p:strVal val="visible"/>
                                      </p:to>
                                    </p:set>
                                    <p:anim calcmode="lin" valueType="num">
                                      <p:cBhvr additive="base">
                                        <p:cTn id="25" dur="500" fill="hold"/>
                                        <p:tgtEl>
                                          <p:spTgt spid="9">
                                            <p:txEl>
                                              <p:pRg st="4" end="4"/>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9">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nodeType="clickEffect">
                                  <p:stCondLst>
                                    <p:cond delay="0"/>
                                  </p:stCondLst>
                                  <p:childTnLst>
                                    <p:set>
                                      <p:cBhvr>
                                        <p:cTn id="30" dur="1" fill="hold">
                                          <p:stCondLst>
                                            <p:cond delay="0"/>
                                          </p:stCondLst>
                                        </p:cTn>
                                        <p:tgtEl>
                                          <p:spTgt spid="9">
                                            <p:txEl>
                                              <p:pRg st="5" end="5"/>
                                            </p:txEl>
                                          </p:spTgt>
                                        </p:tgtEl>
                                        <p:attrNameLst>
                                          <p:attrName>style.visibility</p:attrName>
                                        </p:attrNameLst>
                                      </p:cBhvr>
                                      <p:to>
                                        <p:strVal val="visible"/>
                                      </p:to>
                                    </p:set>
                                    <p:anim calcmode="lin" valueType="num">
                                      <p:cBhvr additive="base">
                                        <p:cTn id="31" dur="500" fill="hold"/>
                                        <p:tgtEl>
                                          <p:spTgt spid="9">
                                            <p:txEl>
                                              <p:pRg st="5" end="5"/>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9">
                                            <p:txEl>
                                              <p:pRg st="5" end="5"/>
                                            </p:txEl>
                                          </p:spTgt>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stCondLst>
                                    <p:cond delay="0"/>
                                  </p:stCondLst>
                                  <p:childTnLst>
                                    <p:set>
                                      <p:cBhvr>
                                        <p:cTn id="34" dur="1" fill="hold">
                                          <p:stCondLst>
                                            <p:cond delay="0"/>
                                          </p:stCondLst>
                                        </p:cTn>
                                        <p:tgtEl>
                                          <p:spTgt spid="9">
                                            <p:txEl>
                                              <p:pRg st="6" end="6"/>
                                            </p:txEl>
                                          </p:spTgt>
                                        </p:tgtEl>
                                        <p:attrNameLst>
                                          <p:attrName>style.visibility</p:attrName>
                                        </p:attrNameLst>
                                      </p:cBhvr>
                                      <p:to>
                                        <p:strVal val="visible"/>
                                      </p:to>
                                    </p:set>
                                    <p:anim calcmode="lin" valueType="num">
                                      <p:cBhvr additive="base">
                                        <p:cTn id="35" dur="500" fill="hold"/>
                                        <p:tgtEl>
                                          <p:spTgt spid="9">
                                            <p:txEl>
                                              <p:pRg st="6" end="6"/>
                                            </p:txEl>
                                          </p:spTgt>
                                        </p:tgtEl>
                                        <p:attrNameLst>
                                          <p:attrName>ppt_x</p:attrName>
                                        </p:attrNameLst>
                                      </p:cBhvr>
                                      <p:tavLst>
                                        <p:tav tm="0">
                                          <p:val>
                                            <p:strVal val="#ppt_x"/>
                                          </p:val>
                                        </p:tav>
                                        <p:tav tm="100000">
                                          <p:val>
                                            <p:strVal val="#ppt_x"/>
                                          </p:val>
                                        </p:tav>
                                      </p:tavLst>
                                    </p:anim>
                                    <p:anim calcmode="lin" valueType="num">
                                      <p:cBhvr additive="base">
                                        <p:cTn id="36" dur="500" fill="hold"/>
                                        <p:tgtEl>
                                          <p:spTgt spid="9">
                                            <p:txEl>
                                              <p:pRg st="6" end="6"/>
                                            </p:txEl>
                                          </p:spTgt>
                                        </p:tgtEl>
                                        <p:attrNameLst>
                                          <p:attrName>ppt_y</p:attrName>
                                        </p:attrNameLst>
                                      </p:cBhvr>
                                      <p:tavLst>
                                        <p:tav tm="0">
                                          <p:val>
                                            <p:strVal val="1+#ppt_h/2"/>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4" fill="hold" nodeType="clickEffect">
                                  <p:stCondLst>
                                    <p:cond delay="0"/>
                                  </p:stCondLst>
                                  <p:childTnLst>
                                    <p:set>
                                      <p:cBhvr>
                                        <p:cTn id="40" dur="1" fill="hold">
                                          <p:stCondLst>
                                            <p:cond delay="0"/>
                                          </p:stCondLst>
                                        </p:cTn>
                                        <p:tgtEl>
                                          <p:spTgt spid="9">
                                            <p:txEl>
                                              <p:pRg st="7" end="7"/>
                                            </p:txEl>
                                          </p:spTgt>
                                        </p:tgtEl>
                                        <p:attrNameLst>
                                          <p:attrName>style.visibility</p:attrName>
                                        </p:attrNameLst>
                                      </p:cBhvr>
                                      <p:to>
                                        <p:strVal val="visible"/>
                                      </p:to>
                                    </p:set>
                                    <p:anim calcmode="lin" valueType="num">
                                      <p:cBhvr additive="base">
                                        <p:cTn id="41" dur="500" fill="hold"/>
                                        <p:tgtEl>
                                          <p:spTgt spid="9">
                                            <p:txEl>
                                              <p:pRg st="7" end="7"/>
                                            </p:txEl>
                                          </p:spTgt>
                                        </p:tgtEl>
                                        <p:attrNameLst>
                                          <p:attrName>ppt_x</p:attrName>
                                        </p:attrNameLst>
                                      </p:cBhvr>
                                      <p:tavLst>
                                        <p:tav tm="0">
                                          <p:val>
                                            <p:strVal val="#ppt_x"/>
                                          </p:val>
                                        </p:tav>
                                        <p:tav tm="100000">
                                          <p:val>
                                            <p:strVal val="#ppt_x"/>
                                          </p:val>
                                        </p:tav>
                                      </p:tavLst>
                                    </p:anim>
                                    <p:anim calcmode="lin" valueType="num">
                                      <p:cBhvr additive="base">
                                        <p:cTn id="42" dur="500" fill="hold"/>
                                        <p:tgtEl>
                                          <p:spTgt spid="9">
                                            <p:txEl>
                                              <p:pRg st="7" end="7"/>
                                            </p:txEl>
                                          </p:spTgt>
                                        </p:tgtEl>
                                        <p:attrNameLst>
                                          <p:attrName>ppt_y</p:attrName>
                                        </p:attrNameLst>
                                      </p:cBhvr>
                                      <p:tavLst>
                                        <p:tav tm="0">
                                          <p:val>
                                            <p:strVal val="1+#ppt_h/2"/>
                                          </p:val>
                                        </p:tav>
                                        <p:tav tm="100000">
                                          <p:val>
                                            <p:strVal val="#ppt_y"/>
                                          </p:val>
                                        </p:tav>
                                      </p:tavLst>
                                    </p:anim>
                                  </p:childTnLst>
                                </p:cTn>
                              </p:par>
                              <p:par>
                                <p:cTn id="43" presetID="2" presetClass="entr" presetSubtype="4" fill="hold" nodeType="withEffect">
                                  <p:stCondLst>
                                    <p:cond delay="0"/>
                                  </p:stCondLst>
                                  <p:childTnLst>
                                    <p:set>
                                      <p:cBhvr>
                                        <p:cTn id="44" dur="1" fill="hold">
                                          <p:stCondLst>
                                            <p:cond delay="0"/>
                                          </p:stCondLst>
                                        </p:cTn>
                                        <p:tgtEl>
                                          <p:spTgt spid="9">
                                            <p:txEl>
                                              <p:pRg st="8" end="8"/>
                                            </p:txEl>
                                          </p:spTgt>
                                        </p:tgtEl>
                                        <p:attrNameLst>
                                          <p:attrName>style.visibility</p:attrName>
                                        </p:attrNameLst>
                                      </p:cBhvr>
                                      <p:to>
                                        <p:strVal val="visible"/>
                                      </p:to>
                                    </p:set>
                                    <p:anim calcmode="lin" valueType="num">
                                      <p:cBhvr additive="base">
                                        <p:cTn id="45" dur="500" fill="hold"/>
                                        <p:tgtEl>
                                          <p:spTgt spid="9">
                                            <p:txEl>
                                              <p:pRg st="8" end="8"/>
                                            </p:txEl>
                                          </p:spTgt>
                                        </p:tgtEl>
                                        <p:attrNameLst>
                                          <p:attrName>ppt_x</p:attrName>
                                        </p:attrNameLst>
                                      </p:cBhvr>
                                      <p:tavLst>
                                        <p:tav tm="0">
                                          <p:val>
                                            <p:strVal val="#ppt_x"/>
                                          </p:val>
                                        </p:tav>
                                        <p:tav tm="100000">
                                          <p:val>
                                            <p:strVal val="#ppt_x"/>
                                          </p:val>
                                        </p:tav>
                                      </p:tavLst>
                                    </p:anim>
                                    <p:anim calcmode="lin" valueType="num">
                                      <p:cBhvr additive="base">
                                        <p:cTn id="46" dur="500" fill="hold"/>
                                        <p:tgtEl>
                                          <p:spTgt spid="9">
                                            <p:txEl>
                                              <p:pRg st="8" end="8"/>
                                            </p:txEl>
                                          </p:spTgt>
                                        </p:tgtEl>
                                        <p:attrNameLst>
                                          <p:attrName>ppt_y</p:attrName>
                                        </p:attrNameLst>
                                      </p:cBhvr>
                                      <p:tavLst>
                                        <p:tav tm="0">
                                          <p:val>
                                            <p:strVal val="1+#ppt_h/2"/>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4" fill="hold" nodeType="clickEffect">
                                  <p:stCondLst>
                                    <p:cond delay="0"/>
                                  </p:stCondLst>
                                  <p:childTnLst>
                                    <p:set>
                                      <p:cBhvr>
                                        <p:cTn id="50" dur="1" fill="hold">
                                          <p:stCondLst>
                                            <p:cond delay="0"/>
                                          </p:stCondLst>
                                        </p:cTn>
                                        <p:tgtEl>
                                          <p:spTgt spid="9">
                                            <p:txEl>
                                              <p:pRg st="9" end="9"/>
                                            </p:txEl>
                                          </p:spTgt>
                                        </p:tgtEl>
                                        <p:attrNameLst>
                                          <p:attrName>style.visibility</p:attrName>
                                        </p:attrNameLst>
                                      </p:cBhvr>
                                      <p:to>
                                        <p:strVal val="visible"/>
                                      </p:to>
                                    </p:set>
                                    <p:anim calcmode="lin" valueType="num">
                                      <p:cBhvr additive="base">
                                        <p:cTn id="51" dur="500" fill="hold"/>
                                        <p:tgtEl>
                                          <p:spTgt spid="9">
                                            <p:txEl>
                                              <p:pRg st="9" end="9"/>
                                            </p:txEl>
                                          </p:spTgt>
                                        </p:tgtEl>
                                        <p:attrNameLst>
                                          <p:attrName>ppt_x</p:attrName>
                                        </p:attrNameLst>
                                      </p:cBhvr>
                                      <p:tavLst>
                                        <p:tav tm="0">
                                          <p:val>
                                            <p:strVal val="#ppt_x"/>
                                          </p:val>
                                        </p:tav>
                                        <p:tav tm="100000">
                                          <p:val>
                                            <p:strVal val="#ppt_x"/>
                                          </p:val>
                                        </p:tav>
                                      </p:tavLst>
                                    </p:anim>
                                    <p:anim calcmode="lin" valueType="num">
                                      <p:cBhvr additive="base">
                                        <p:cTn id="52" dur="500" fill="hold"/>
                                        <p:tgtEl>
                                          <p:spTgt spid="9">
                                            <p:txEl>
                                              <p:pRg st="9" end="9"/>
                                            </p:txEl>
                                          </p:spTgt>
                                        </p:tgtEl>
                                        <p:attrNameLst>
                                          <p:attrName>ppt_y</p:attrName>
                                        </p:attrNameLst>
                                      </p:cBhvr>
                                      <p:tavLst>
                                        <p:tav tm="0">
                                          <p:val>
                                            <p:strVal val="1+#ppt_h/2"/>
                                          </p:val>
                                        </p:tav>
                                        <p:tav tm="100000">
                                          <p:val>
                                            <p:strVal val="#ppt_y"/>
                                          </p:val>
                                        </p:tav>
                                      </p:tavLst>
                                    </p:anim>
                                  </p:childTnLst>
                                </p:cTn>
                              </p:par>
                              <p:par>
                                <p:cTn id="53" presetID="2" presetClass="entr" presetSubtype="4" fill="hold" nodeType="withEffect">
                                  <p:stCondLst>
                                    <p:cond delay="0"/>
                                  </p:stCondLst>
                                  <p:childTnLst>
                                    <p:set>
                                      <p:cBhvr>
                                        <p:cTn id="54" dur="1" fill="hold">
                                          <p:stCondLst>
                                            <p:cond delay="0"/>
                                          </p:stCondLst>
                                        </p:cTn>
                                        <p:tgtEl>
                                          <p:spTgt spid="9">
                                            <p:txEl>
                                              <p:pRg st="10" end="10"/>
                                            </p:txEl>
                                          </p:spTgt>
                                        </p:tgtEl>
                                        <p:attrNameLst>
                                          <p:attrName>style.visibility</p:attrName>
                                        </p:attrNameLst>
                                      </p:cBhvr>
                                      <p:to>
                                        <p:strVal val="visible"/>
                                      </p:to>
                                    </p:set>
                                    <p:anim calcmode="lin" valueType="num">
                                      <p:cBhvr additive="base">
                                        <p:cTn id="55" dur="500" fill="hold"/>
                                        <p:tgtEl>
                                          <p:spTgt spid="9">
                                            <p:txEl>
                                              <p:pRg st="10" end="10"/>
                                            </p:txEl>
                                          </p:spTgt>
                                        </p:tgtEl>
                                        <p:attrNameLst>
                                          <p:attrName>ppt_x</p:attrName>
                                        </p:attrNameLst>
                                      </p:cBhvr>
                                      <p:tavLst>
                                        <p:tav tm="0">
                                          <p:val>
                                            <p:strVal val="#ppt_x"/>
                                          </p:val>
                                        </p:tav>
                                        <p:tav tm="100000">
                                          <p:val>
                                            <p:strVal val="#ppt_x"/>
                                          </p:val>
                                        </p:tav>
                                      </p:tavLst>
                                    </p:anim>
                                    <p:anim calcmode="lin" valueType="num">
                                      <p:cBhvr additive="base">
                                        <p:cTn id="56" dur="500" fill="hold"/>
                                        <p:tgtEl>
                                          <p:spTgt spid="9">
                                            <p:txEl>
                                              <p:pRg st="10" end="10"/>
                                            </p:txEl>
                                          </p:spTgt>
                                        </p:tgtEl>
                                        <p:attrNameLst>
                                          <p:attrName>ppt_y</p:attrName>
                                        </p:attrNameLst>
                                      </p:cBhvr>
                                      <p:tavLst>
                                        <p:tav tm="0">
                                          <p:val>
                                            <p:strVal val="1+#ppt_h/2"/>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4" fill="hold" nodeType="clickEffect">
                                  <p:stCondLst>
                                    <p:cond delay="0"/>
                                  </p:stCondLst>
                                  <p:childTnLst>
                                    <p:set>
                                      <p:cBhvr>
                                        <p:cTn id="60" dur="1" fill="hold">
                                          <p:stCondLst>
                                            <p:cond delay="0"/>
                                          </p:stCondLst>
                                        </p:cTn>
                                        <p:tgtEl>
                                          <p:spTgt spid="9">
                                            <p:txEl>
                                              <p:pRg st="11" end="11"/>
                                            </p:txEl>
                                          </p:spTgt>
                                        </p:tgtEl>
                                        <p:attrNameLst>
                                          <p:attrName>style.visibility</p:attrName>
                                        </p:attrNameLst>
                                      </p:cBhvr>
                                      <p:to>
                                        <p:strVal val="visible"/>
                                      </p:to>
                                    </p:set>
                                    <p:anim calcmode="lin" valueType="num">
                                      <p:cBhvr additive="base">
                                        <p:cTn id="61" dur="500" fill="hold"/>
                                        <p:tgtEl>
                                          <p:spTgt spid="9">
                                            <p:txEl>
                                              <p:pRg st="11" end="11"/>
                                            </p:txEl>
                                          </p:spTgt>
                                        </p:tgtEl>
                                        <p:attrNameLst>
                                          <p:attrName>ppt_x</p:attrName>
                                        </p:attrNameLst>
                                      </p:cBhvr>
                                      <p:tavLst>
                                        <p:tav tm="0">
                                          <p:val>
                                            <p:strVal val="#ppt_x"/>
                                          </p:val>
                                        </p:tav>
                                        <p:tav tm="100000">
                                          <p:val>
                                            <p:strVal val="#ppt_x"/>
                                          </p:val>
                                        </p:tav>
                                      </p:tavLst>
                                    </p:anim>
                                    <p:anim calcmode="lin" valueType="num">
                                      <p:cBhvr additive="base">
                                        <p:cTn id="62" dur="500" fill="hold"/>
                                        <p:tgtEl>
                                          <p:spTgt spid="9">
                                            <p:txEl>
                                              <p:pRg st="11" end="11"/>
                                            </p:txEl>
                                          </p:spTgt>
                                        </p:tgtEl>
                                        <p:attrNameLst>
                                          <p:attrName>ppt_y</p:attrName>
                                        </p:attrNameLst>
                                      </p:cBhvr>
                                      <p:tavLst>
                                        <p:tav tm="0">
                                          <p:val>
                                            <p:strVal val="1+#ppt_h/2"/>
                                          </p:val>
                                        </p:tav>
                                        <p:tav tm="100000">
                                          <p:val>
                                            <p:strVal val="#ppt_y"/>
                                          </p:val>
                                        </p:tav>
                                      </p:tavLst>
                                    </p:anim>
                                  </p:childTnLst>
                                </p:cTn>
                              </p:par>
                              <p:par>
                                <p:cTn id="63" presetID="2" presetClass="entr" presetSubtype="4" fill="hold" nodeType="withEffect">
                                  <p:stCondLst>
                                    <p:cond delay="0"/>
                                  </p:stCondLst>
                                  <p:childTnLst>
                                    <p:set>
                                      <p:cBhvr>
                                        <p:cTn id="64" dur="1" fill="hold">
                                          <p:stCondLst>
                                            <p:cond delay="0"/>
                                          </p:stCondLst>
                                        </p:cTn>
                                        <p:tgtEl>
                                          <p:spTgt spid="9">
                                            <p:txEl>
                                              <p:pRg st="12" end="12"/>
                                            </p:txEl>
                                          </p:spTgt>
                                        </p:tgtEl>
                                        <p:attrNameLst>
                                          <p:attrName>style.visibility</p:attrName>
                                        </p:attrNameLst>
                                      </p:cBhvr>
                                      <p:to>
                                        <p:strVal val="visible"/>
                                      </p:to>
                                    </p:set>
                                    <p:anim calcmode="lin" valueType="num">
                                      <p:cBhvr additive="base">
                                        <p:cTn id="65" dur="500" fill="hold"/>
                                        <p:tgtEl>
                                          <p:spTgt spid="9">
                                            <p:txEl>
                                              <p:pRg st="12" end="12"/>
                                            </p:txEl>
                                          </p:spTgt>
                                        </p:tgtEl>
                                        <p:attrNameLst>
                                          <p:attrName>ppt_x</p:attrName>
                                        </p:attrNameLst>
                                      </p:cBhvr>
                                      <p:tavLst>
                                        <p:tav tm="0">
                                          <p:val>
                                            <p:strVal val="#ppt_x"/>
                                          </p:val>
                                        </p:tav>
                                        <p:tav tm="100000">
                                          <p:val>
                                            <p:strVal val="#ppt_x"/>
                                          </p:val>
                                        </p:tav>
                                      </p:tavLst>
                                    </p:anim>
                                    <p:anim calcmode="lin" valueType="num">
                                      <p:cBhvr additive="base">
                                        <p:cTn id="66" dur="500" fill="hold"/>
                                        <p:tgtEl>
                                          <p:spTgt spid="9">
                                            <p:txEl>
                                              <p:pRg st="12" end="12"/>
                                            </p:txEl>
                                          </p:spTgt>
                                        </p:tgtEl>
                                        <p:attrNameLst>
                                          <p:attrName>ppt_y</p:attrName>
                                        </p:attrNameLst>
                                      </p:cBhvr>
                                      <p:tavLst>
                                        <p:tav tm="0">
                                          <p:val>
                                            <p:strVal val="1+#ppt_h/2"/>
                                          </p:val>
                                        </p:tav>
                                        <p:tav tm="100000">
                                          <p:val>
                                            <p:strVal val="#ppt_y"/>
                                          </p:val>
                                        </p:tav>
                                      </p:tavLst>
                                    </p:anim>
                                  </p:childTnLst>
                                </p:cTn>
                              </p:par>
                              <p:par>
                                <p:cTn id="67" presetID="2" presetClass="entr" presetSubtype="4" fill="hold" nodeType="withEffect">
                                  <p:stCondLst>
                                    <p:cond delay="0"/>
                                  </p:stCondLst>
                                  <p:childTnLst>
                                    <p:set>
                                      <p:cBhvr>
                                        <p:cTn id="68" dur="1" fill="hold">
                                          <p:stCondLst>
                                            <p:cond delay="0"/>
                                          </p:stCondLst>
                                        </p:cTn>
                                        <p:tgtEl>
                                          <p:spTgt spid="9">
                                            <p:txEl>
                                              <p:pRg st="13" end="13"/>
                                            </p:txEl>
                                          </p:spTgt>
                                        </p:tgtEl>
                                        <p:attrNameLst>
                                          <p:attrName>style.visibility</p:attrName>
                                        </p:attrNameLst>
                                      </p:cBhvr>
                                      <p:to>
                                        <p:strVal val="visible"/>
                                      </p:to>
                                    </p:set>
                                    <p:anim calcmode="lin" valueType="num">
                                      <p:cBhvr additive="base">
                                        <p:cTn id="69" dur="500" fill="hold"/>
                                        <p:tgtEl>
                                          <p:spTgt spid="9">
                                            <p:txEl>
                                              <p:pRg st="13" end="13"/>
                                            </p:txEl>
                                          </p:spTgt>
                                        </p:tgtEl>
                                        <p:attrNameLst>
                                          <p:attrName>ppt_x</p:attrName>
                                        </p:attrNameLst>
                                      </p:cBhvr>
                                      <p:tavLst>
                                        <p:tav tm="0">
                                          <p:val>
                                            <p:strVal val="#ppt_x"/>
                                          </p:val>
                                        </p:tav>
                                        <p:tav tm="100000">
                                          <p:val>
                                            <p:strVal val="#ppt_x"/>
                                          </p:val>
                                        </p:tav>
                                      </p:tavLst>
                                    </p:anim>
                                    <p:anim calcmode="lin" valueType="num">
                                      <p:cBhvr additive="base">
                                        <p:cTn id="70" dur="500" fill="hold"/>
                                        <p:tgtEl>
                                          <p:spTgt spid="9">
                                            <p:txEl>
                                              <p:pRg st="13" end="13"/>
                                            </p:txEl>
                                          </p:spTgt>
                                        </p:tgtEl>
                                        <p:attrNameLst>
                                          <p:attrName>ppt_y</p:attrName>
                                        </p:attrNameLst>
                                      </p:cBhvr>
                                      <p:tavLst>
                                        <p:tav tm="0">
                                          <p:val>
                                            <p:strVal val="1+#ppt_h/2"/>
                                          </p:val>
                                        </p:tav>
                                        <p:tav tm="100000">
                                          <p:val>
                                            <p:strVal val="#ppt_y"/>
                                          </p:val>
                                        </p:tav>
                                      </p:tavLst>
                                    </p:anim>
                                  </p:childTnLst>
                                </p:cTn>
                              </p:par>
                              <p:par>
                                <p:cTn id="71" presetID="2" presetClass="entr" presetSubtype="4" fill="hold" nodeType="withEffect">
                                  <p:stCondLst>
                                    <p:cond delay="0"/>
                                  </p:stCondLst>
                                  <p:childTnLst>
                                    <p:set>
                                      <p:cBhvr>
                                        <p:cTn id="72" dur="1" fill="hold">
                                          <p:stCondLst>
                                            <p:cond delay="0"/>
                                          </p:stCondLst>
                                        </p:cTn>
                                        <p:tgtEl>
                                          <p:spTgt spid="9">
                                            <p:txEl>
                                              <p:pRg st="14" end="14"/>
                                            </p:txEl>
                                          </p:spTgt>
                                        </p:tgtEl>
                                        <p:attrNameLst>
                                          <p:attrName>style.visibility</p:attrName>
                                        </p:attrNameLst>
                                      </p:cBhvr>
                                      <p:to>
                                        <p:strVal val="visible"/>
                                      </p:to>
                                    </p:set>
                                    <p:anim calcmode="lin" valueType="num">
                                      <p:cBhvr additive="base">
                                        <p:cTn id="73" dur="500" fill="hold"/>
                                        <p:tgtEl>
                                          <p:spTgt spid="9">
                                            <p:txEl>
                                              <p:pRg st="14" end="14"/>
                                            </p:txEl>
                                          </p:spTgt>
                                        </p:tgtEl>
                                        <p:attrNameLst>
                                          <p:attrName>ppt_x</p:attrName>
                                        </p:attrNameLst>
                                      </p:cBhvr>
                                      <p:tavLst>
                                        <p:tav tm="0">
                                          <p:val>
                                            <p:strVal val="#ppt_x"/>
                                          </p:val>
                                        </p:tav>
                                        <p:tav tm="100000">
                                          <p:val>
                                            <p:strVal val="#ppt_x"/>
                                          </p:val>
                                        </p:tav>
                                      </p:tavLst>
                                    </p:anim>
                                    <p:anim calcmode="lin" valueType="num">
                                      <p:cBhvr additive="base">
                                        <p:cTn id="74" dur="500" fill="hold"/>
                                        <p:tgtEl>
                                          <p:spTgt spid="9">
                                            <p:txEl>
                                              <p:pRg st="14" end="14"/>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 name="Title 2">
            <a:extLst>
              <a:ext uri="{FF2B5EF4-FFF2-40B4-BE49-F238E27FC236}">
                <a16:creationId xmlns:a16="http://schemas.microsoft.com/office/drawing/2014/main" id="{AB217E69-95B3-6A44-ACD9-41B66651E505}"/>
              </a:ext>
            </a:extLst>
          </p:cNvPr>
          <p:cNvSpPr>
            <a:spLocks noGrp="1"/>
          </p:cNvSpPr>
          <p:nvPr>
            <p:ph type="title"/>
          </p:nvPr>
        </p:nvSpPr>
        <p:spPr>
          <a:xfrm>
            <a:off x="579960" y="412751"/>
            <a:ext cx="11003870" cy="384048"/>
          </a:xfrm>
        </p:spPr>
        <p:txBody>
          <a:bodyPr/>
          <a:lstStyle/>
          <a:p>
            <a:r>
              <a:rPr lang="en-GB"/>
              <a:t>Relationship Between Different Constructs</a:t>
            </a:r>
          </a:p>
        </p:txBody>
      </p:sp>
      <p:sp>
        <p:nvSpPr>
          <p:cNvPr id="79" name="Rectangle 78">
            <a:extLst>
              <a:ext uri="{FF2B5EF4-FFF2-40B4-BE49-F238E27FC236}">
                <a16:creationId xmlns:a16="http://schemas.microsoft.com/office/drawing/2014/main" id="{C88D9E69-9DB3-6B47-885F-3E7F71D84683}"/>
              </a:ext>
            </a:extLst>
          </p:cNvPr>
          <p:cNvSpPr>
            <a:spLocks noChangeAspect="1"/>
          </p:cNvSpPr>
          <p:nvPr/>
        </p:nvSpPr>
        <p:spPr bwMode="gray">
          <a:xfrm>
            <a:off x="4929188" y="4157613"/>
            <a:ext cx="3838571" cy="1568925"/>
          </a:xfrm>
          <a:prstGeom prst="rect">
            <a:avLst/>
          </a:prstGeom>
          <a:solidFill>
            <a:schemeClr val="bg2">
              <a:lumMod val="90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a:solidFill>
                <a:schemeClr val="lt1"/>
              </a:solidFill>
            </a:endParaRPr>
          </a:p>
        </p:txBody>
      </p:sp>
      <p:sp>
        <p:nvSpPr>
          <p:cNvPr id="80" name="Rectangle 79">
            <a:extLst>
              <a:ext uri="{FF2B5EF4-FFF2-40B4-BE49-F238E27FC236}">
                <a16:creationId xmlns:a16="http://schemas.microsoft.com/office/drawing/2014/main" id="{8CD344E4-33A5-B049-BD99-A36CDB201D65}"/>
              </a:ext>
            </a:extLst>
          </p:cNvPr>
          <p:cNvSpPr/>
          <p:nvPr/>
        </p:nvSpPr>
        <p:spPr>
          <a:xfrm>
            <a:off x="6855875" y="5297649"/>
            <a:ext cx="1569704" cy="400110"/>
          </a:xfrm>
          <a:prstGeom prst="rect">
            <a:avLst/>
          </a:prstGeom>
        </p:spPr>
        <p:txBody>
          <a:bodyPr wrap="square">
            <a:spAutoFit/>
          </a:bodyPr>
          <a:lstStyle/>
          <a:p>
            <a:pPr algn="ctr"/>
            <a:r>
              <a:rPr lang="en-US" sz="2000">
                <a:solidFill>
                  <a:schemeClr val="bg1"/>
                </a:solidFill>
                <a:ea typeface="Gotham Rounded Book" charset="0"/>
                <a:cs typeface="Gotham Rounded Book" charset="0"/>
              </a:rPr>
              <a:t>ESX Host</a:t>
            </a:r>
          </a:p>
        </p:txBody>
      </p:sp>
      <p:sp>
        <p:nvSpPr>
          <p:cNvPr id="81" name="Rectangle 80">
            <a:extLst>
              <a:ext uri="{FF2B5EF4-FFF2-40B4-BE49-F238E27FC236}">
                <a16:creationId xmlns:a16="http://schemas.microsoft.com/office/drawing/2014/main" id="{A607EE4B-95FB-6A4B-BAD5-B977C4492ADC}"/>
              </a:ext>
            </a:extLst>
          </p:cNvPr>
          <p:cNvSpPr/>
          <p:nvPr/>
        </p:nvSpPr>
        <p:spPr bwMode="auto">
          <a:xfrm>
            <a:off x="5351573" y="3987408"/>
            <a:ext cx="2975141" cy="512319"/>
          </a:xfrm>
          <a:prstGeom prst="rect">
            <a:avLst/>
          </a:prstGeom>
          <a:solidFill>
            <a:schemeClr val="accent1">
              <a:lumMod val="50000"/>
            </a:schemeClr>
          </a:solidFill>
          <a:ln>
            <a:solidFill>
              <a:schemeClr val="accent1">
                <a:lumMod val="50000"/>
              </a:schemeClr>
            </a:solidFill>
            <a:miter lim="800000"/>
            <a:headEnd/>
            <a:tailEnd/>
          </a:ln>
        </p:spPr>
        <p:style>
          <a:lnRef idx="2">
            <a:schemeClr val="dk1"/>
          </a:lnRef>
          <a:fillRef idx="1">
            <a:schemeClr val="lt1"/>
          </a:fillRef>
          <a:effectRef idx="0">
            <a:schemeClr val="dk1"/>
          </a:effectRef>
          <a:fontRef idx="minor">
            <a:schemeClr val="dk1"/>
          </a:fontRef>
        </p:style>
        <p:txBody>
          <a:bodyPr wrap="none" lIns="0" tIns="0" rIns="0" bIns="0" rtlCol="0" anchor="ctr"/>
          <a:lstStyle/>
          <a:p>
            <a:pPr algn="ctr"/>
            <a:r>
              <a:rPr lang="en-US" sz="1400">
                <a:solidFill>
                  <a:prstClr val="white"/>
                </a:solidFill>
                <a:latin typeface="Metropolis"/>
                <a:ea typeface="Gotham Rounded Book" charset="0"/>
                <a:cs typeface="Gotham Rounded Book" charset="0"/>
              </a:rPr>
              <a:t>Lab-NVDS</a:t>
            </a:r>
          </a:p>
        </p:txBody>
      </p:sp>
      <p:sp>
        <p:nvSpPr>
          <p:cNvPr id="82" name="Rectangle 81">
            <a:extLst>
              <a:ext uri="{FF2B5EF4-FFF2-40B4-BE49-F238E27FC236}">
                <a16:creationId xmlns:a16="http://schemas.microsoft.com/office/drawing/2014/main" id="{9B1F867D-5804-A048-AAB5-0EC4D70286CD}"/>
              </a:ext>
            </a:extLst>
          </p:cNvPr>
          <p:cNvSpPr/>
          <p:nvPr/>
        </p:nvSpPr>
        <p:spPr bwMode="gray">
          <a:xfrm>
            <a:off x="5457825" y="4365361"/>
            <a:ext cx="2726014" cy="314101"/>
          </a:xfrm>
          <a:prstGeom prst="rect">
            <a:avLst/>
          </a:prstGeom>
          <a:solidFill>
            <a:srgbClr val="820024"/>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400"/>
              <a:t>Uplink Profile</a:t>
            </a:r>
          </a:p>
        </p:txBody>
      </p:sp>
      <p:grpSp>
        <p:nvGrpSpPr>
          <p:cNvPr id="87" name="Group 86">
            <a:extLst>
              <a:ext uri="{FF2B5EF4-FFF2-40B4-BE49-F238E27FC236}">
                <a16:creationId xmlns:a16="http://schemas.microsoft.com/office/drawing/2014/main" id="{4C48FB78-AD6D-0742-9A9F-4075EA94A5D7}"/>
              </a:ext>
            </a:extLst>
          </p:cNvPr>
          <p:cNvGrpSpPr/>
          <p:nvPr/>
        </p:nvGrpSpPr>
        <p:grpSpPr>
          <a:xfrm>
            <a:off x="6940713" y="3819436"/>
            <a:ext cx="1243126" cy="308833"/>
            <a:chOff x="4376289" y="2810621"/>
            <a:chExt cx="793226" cy="308833"/>
          </a:xfrm>
        </p:grpSpPr>
        <p:sp>
          <p:nvSpPr>
            <p:cNvPr id="88" name="Rectangle 87">
              <a:extLst>
                <a:ext uri="{FF2B5EF4-FFF2-40B4-BE49-F238E27FC236}">
                  <a16:creationId xmlns:a16="http://schemas.microsoft.com/office/drawing/2014/main" id="{3685E619-9D59-F240-B164-A0F8D88595E2}"/>
                </a:ext>
              </a:extLst>
            </p:cNvPr>
            <p:cNvSpPr/>
            <p:nvPr/>
          </p:nvSpPr>
          <p:spPr>
            <a:xfrm>
              <a:off x="4430424" y="2810621"/>
              <a:ext cx="684957" cy="285750"/>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600">
                <a:solidFill>
                  <a:schemeClr val="bg1"/>
                </a:solidFill>
              </a:endParaRPr>
            </a:p>
          </p:txBody>
        </p:sp>
        <p:sp>
          <p:nvSpPr>
            <p:cNvPr id="89" name="Rectangle 88">
              <a:extLst>
                <a:ext uri="{FF2B5EF4-FFF2-40B4-BE49-F238E27FC236}">
                  <a16:creationId xmlns:a16="http://schemas.microsoft.com/office/drawing/2014/main" id="{5157F126-8C58-314E-B58C-94301B5427FF}"/>
                </a:ext>
              </a:extLst>
            </p:cNvPr>
            <p:cNvSpPr/>
            <p:nvPr/>
          </p:nvSpPr>
          <p:spPr>
            <a:xfrm>
              <a:off x="4376289" y="2842455"/>
              <a:ext cx="793226" cy="276999"/>
            </a:xfrm>
            <a:prstGeom prst="rect">
              <a:avLst/>
            </a:prstGeom>
          </p:spPr>
          <p:txBody>
            <a:bodyPr wrap="square">
              <a:spAutoFit/>
            </a:bodyPr>
            <a:lstStyle/>
            <a:p>
              <a:pPr algn="ctr"/>
              <a:r>
                <a:rPr lang="en-US" sz="1200" b="1">
                  <a:solidFill>
                    <a:schemeClr val="bg1"/>
                  </a:solidFill>
                  <a:latin typeface="Metropolis" pitchFamily="2" charset="77"/>
                </a:rPr>
                <a:t>Uplink 2</a:t>
              </a:r>
              <a:endParaRPr lang="en-GB" sz="1200" b="1">
                <a:solidFill>
                  <a:schemeClr val="bg1"/>
                </a:solidFill>
                <a:latin typeface="Metropolis" pitchFamily="2" charset="77"/>
              </a:endParaRPr>
            </a:p>
          </p:txBody>
        </p:sp>
      </p:grpSp>
      <p:sp>
        <p:nvSpPr>
          <p:cNvPr id="90" name="TextBox 89">
            <a:extLst>
              <a:ext uri="{FF2B5EF4-FFF2-40B4-BE49-F238E27FC236}">
                <a16:creationId xmlns:a16="http://schemas.microsoft.com/office/drawing/2014/main" id="{C606FB49-F300-6247-BA02-3EC3EFD85203}"/>
              </a:ext>
            </a:extLst>
          </p:cNvPr>
          <p:cNvSpPr txBox="1"/>
          <p:nvPr/>
        </p:nvSpPr>
        <p:spPr>
          <a:xfrm>
            <a:off x="719819" y="6042234"/>
            <a:ext cx="11467414" cy="215444"/>
          </a:xfrm>
          <a:prstGeom prst="rect">
            <a:avLst/>
          </a:prstGeom>
        </p:spPr>
        <p:txBody>
          <a:bodyPr wrap="square" lIns="0" tIns="0" rIns="0" bIns="0" rtlCol="0">
            <a:spAutoFit/>
          </a:bodyPr>
          <a:lstStyle/>
          <a:p>
            <a:pPr algn="l">
              <a:spcAft>
                <a:spcPts val="600"/>
              </a:spcAft>
            </a:pPr>
            <a:r>
              <a:rPr lang="en-GB" sz="1400">
                <a:solidFill>
                  <a:schemeClr val="tx2"/>
                </a:solidFill>
              </a:rPr>
              <a:t>An individual uplink in an uplink profile can be a LAG. Uplink profile is just an abstraction from the actual physical ports. (</a:t>
            </a:r>
            <a:r>
              <a:rPr lang="en-GB" sz="1400" err="1">
                <a:solidFill>
                  <a:schemeClr val="tx2"/>
                </a:solidFill>
              </a:rPr>
              <a:t>vmnic</a:t>
            </a:r>
            <a:r>
              <a:rPr lang="en-GB" sz="1400">
                <a:solidFill>
                  <a:schemeClr val="tx2"/>
                </a:solidFill>
              </a:rPr>
              <a:t>/</a:t>
            </a:r>
            <a:r>
              <a:rPr lang="en-GB" sz="1400" err="1">
                <a:solidFill>
                  <a:schemeClr val="tx2"/>
                </a:solidFill>
              </a:rPr>
              <a:t>pNIC</a:t>
            </a:r>
            <a:r>
              <a:rPr lang="en-GB" sz="1400">
                <a:solidFill>
                  <a:schemeClr val="tx2"/>
                </a:solidFill>
              </a:rPr>
              <a:t>)</a:t>
            </a:r>
          </a:p>
        </p:txBody>
      </p:sp>
      <p:sp>
        <p:nvSpPr>
          <p:cNvPr id="91" name="Pentagon 90">
            <a:extLst>
              <a:ext uri="{FF2B5EF4-FFF2-40B4-BE49-F238E27FC236}">
                <a16:creationId xmlns:a16="http://schemas.microsoft.com/office/drawing/2014/main" id="{9EA51581-17D8-6247-A867-6DFDC74B1E7F}"/>
              </a:ext>
            </a:extLst>
          </p:cNvPr>
          <p:cNvSpPr/>
          <p:nvPr/>
        </p:nvSpPr>
        <p:spPr>
          <a:xfrm>
            <a:off x="166896" y="6021644"/>
            <a:ext cx="509897" cy="286184"/>
          </a:xfrm>
          <a:prstGeom prst="homePlate">
            <a:avLst/>
          </a:prstGeom>
          <a:solidFill>
            <a:schemeClr val="accent2">
              <a:lumMod val="40000"/>
              <a:lumOff val="60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400">
              <a:solidFill>
                <a:schemeClr val="bg1"/>
              </a:solidFill>
            </a:endParaRPr>
          </a:p>
        </p:txBody>
      </p:sp>
      <p:grpSp>
        <p:nvGrpSpPr>
          <p:cNvPr id="92" name="Group 91">
            <a:extLst>
              <a:ext uri="{FF2B5EF4-FFF2-40B4-BE49-F238E27FC236}">
                <a16:creationId xmlns:a16="http://schemas.microsoft.com/office/drawing/2014/main" id="{247A6157-D751-3843-B594-E5B2300ACD94}"/>
              </a:ext>
            </a:extLst>
          </p:cNvPr>
          <p:cNvGrpSpPr/>
          <p:nvPr/>
        </p:nvGrpSpPr>
        <p:grpSpPr>
          <a:xfrm>
            <a:off x="5697587" y="3815973"/>
            <a:ext cx="1243126" cy="308833"/>
            <a:chOff x="4376289" y="2810621"/>
            <a:chExt cx="793226" cy="308833"/>
          </a:xfrm>
        </p:grpSpPr>
        <p:sp>
          <p:nvSpPr>
            <p:cNvPr id="93" name="Rectangle 92">
              <a:extLst>
                <a:ext uri="{FF2B5EF4-FFF2-40B4-BE49-F238E27FC236}">
                  <a16:creationId xmlns:a16="http://schemas.microsoft.com/office/drawing/2014/main" id="{B1A19693-3C0E-594B-8652-63D1D6644C72}"/>
                </a:ext>
              </a:extLst>
            </p:cNvPr>
            <p:cNvSpPr/>
            <p:nvPr/>
          </p:nvSpPr>
          <p:spPr>
            <a:xfrm>
              <a:off x="4430424" y="2810621"/>
              <a:ext cx="684957" cy="285750"/>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600">
                <a:solidFill>
                  <a:schemeClr val="bg1"/>
                </a:solidFill>
              </a:endParaRPr>
            </a:p>
          </p:txBody>
        </p:sp>
        <p:sp>
          <p:nvSpPr>
            <p:cNvPr id="94" name="Rectangle 93">
              <a:extLst>
                <a:ext uri="{FF2B5EF4-FFF2-40B4-BE49-F238E27FC236}">
                  <a16:creationId xmlns:a16="http://schemas.microsoft.com/office/drawing/2014/main" id="{7EBD8CF5-D264-C845-804C-BC6988574BD6}"/>
                </a:ext>
              </a:extLst>
            </p:cNvPr>
            <p:cNvSpPr/>
            <p:nvPr/>
          </p:nvSpPr>
          <p:spPr>
            <a:xfrm>
              <a:off x="4376289" y="2842455"/>
              <a:ext cx="793226" cy="276999"/>
            </a:xfrm>
            <a:prstGeom prst="rect">
              <a:avLst/>
            </a:prstGeom>
          </p:spPr>
          <p:txBody>
            <a:bodyPr wrap="square">
              <a:spAutoFit/>
            </a:bodyPr>
            <a:lstStyle/>
            <a:p>
              <a:pPr algn="ctr"/>
              <a:r>
                <a:rPr lang="en-US" sz="1200" b="1">
                  <a:solidFill>
                    <a:schemeClr val="bg1"/>
                  </a:solidFill>
                  <a:latin typeface="Metropolis" pitchFamily="2" charset="77"/>
                </a:rPr>
                <a:t>Uplink 1</a:t>
              </a:r>
              <a:endParaRPr lang="en-GB" sz="1200" b="1">
                <a:solidFill>
                  <a:schemeClr val="bg1"/>
                </a:solidFill>
                <a:latin typeface="Metropolis" pitchFamily="2" charset="77"/>
              </a:endParaRPr>
            </a:p>
          </p:txBody>
        </p:sp>
      </p:grpSp>
      <p:grpSp>
        <p:nvGrpSpPr>
          <p:cNvPr id="122" name="Group 121">
            <a:extLst>
              <a:ext uri="{FF2B5EF4-FFF2-40B4-BE49-F238E27FC236}">
                <a16:creationId xmlns:a16="http://schemas.microsoft.com/office/drawing/2014/main" id="{AFF15F32-33C6-EF40-95B1-FCBA99BA4AB9}"/>
              </a:ext>
            </a:extLst>
          </p:cNvPr>
          <p:cNvGrpSpPr/>
          <p:nvPr/>
        </p:nvGrpSpPr>
        <p:grpSpPr>
          <a:xfrm>
            <a:off x="7410112" y="1424887"/>
            <a:ext cx="2313567" cy="908099"/>
            <a:chOff x="5322112" y="1493335"/>
            <a:chExt cx="2313567" cy="908099"/>
          </a:xfrm>
        </p:grpSpPr>
        <p:sp>
          <p:nvSpPr>
            <p:cNvPr id="109" name="Rectangle 108">
              <a:extLst>
                <a:ext uri="{FF2B5EF4-FFF2-40B4-BE49-F238E27FC236}">
                  <a16:creationId xmlns:a16="http://schemas.microsoft.com/office/drawing/2014/main" id="{6641DB87-E15B-4D4A-BF3A-A50776114E44}"/>
                </a:ext>
              </a:extLst>
            </p:cNvPr>
            <p:cNvSpPr>
              <a:spLocks noChangeAspect="1"/>
            </p:cNvSpPr>
            <p:nvPr/>
          </p:nvSpPr>
          <p:spPr bwMode="gray">
            <a:xfrm>
              <a:off x="5322112" y="1508881"/>
              <a:ext cx="2227778" cy="892553"/>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a:latin typeface="+mj-lt"/>
              </a:endParaRPr>
            </a:p>
          </p:txBody>
        </p:sp>
        <p:sp>
          <p:nvSpPr>
            <p:cNvPr id="110" name="Rectangle 109">
              <a:extLst>
                <a:ext uri="{FF2B5EF4-FFF2-40B4-BE49-F238E27FC236}">
                  <a16:creationId xmlns:a16="http://schemas.microsoft.com/office/drawing/2014/main" id="{3AA21007-5A5F-7649-A2A3-655452DF764C}"/>
                </a:ext>
              </a:extLst>
            </p:cNvPr>
            <p:cNvSpPr/>
            <p:nvPr/>
          </p:nvSpPr>
          <p:spPr>
            <a:xfrm>
              <a:off x="5349476" y="1493335"/>
              <a:ext cx="2286203" cy="892552"/>
            </a:xfrm>
            <a:prstGeom prst="rect">
              <a:avLst/>
            </a:prstGeom>
          </p:spPr>
          <p:txBody>
            <a:bodyPr wrap="none">
              <a:spAutoFit/>
            </a:bodyPr>
            <a:lstStyle/>
            <a:p>
              <a:pPr algn="ctr"/>
              <a:r>
                <a:rPr lang="en-US" sz="1600">
                  <a:solidFill>
                    <a:schemeClr val="bg1"/>
                  </a:solidFill>
                </a:rPr>
                <a:t>Transport Zone</a:t>
              </a:r>
              <a:endParaRPr lang="en-US">
                <a:solidFill>
                  <a:schemeClr val="bg1"/>
                </a:solidFill>
              </a:endParaRPr>
            </a:p>
            <a:p>
              <a:r>
                <a:rPr lang="en-US" sz="1200">
                  <a:solidFill>
                    <a:schemeClr val="bg1"/>
                  </a:solidFill>
                </a:rPr>
                <a:t>Name : </a:t>
              </a:r>
              <a:r>
                <a:rPr lang="en-US" sz="1200" err="1">
                  <a:solidFill>
                    <a:schemeClr val="bg1"/>
                  </a:solidFill>
                </a:rPr>
                <a:t>VLANTransportZone</a:t>
              </a:r>
              <a:endParaRPr lang="en-US" sz="1200">
                <a:solidFill>
                  <a:schemeClr val="bg1"/>
                </a:solidFill>
              </a:endParaRPr>
            </a:p>
            <a:p>
              <a:r>
                <a:rPr lang="en-US" sz="1200">
                  <a:solidFill>
                    <a:schemeClr val="bg1"/>
                  </a:solidFill>
                </a:rPr>
                <a:t>N-VDS Name : Lab-NVDS</a:t>
              </a:r>
            </a:p>
            <a:p>
              <a:r>
                <a:rPr lang="en-US" sz="1200">
                  <a:solidFill>
                    <a:schemeClr val="bg1"/>
                  </a:solidFill>
                </a:rPr>
                <a:t>Type : VLAN</a:t>
              </a:r>
            </a:p>
          </p:txBody>
        </p:sp>
      </p:grpSp>
      <p:grpSp>
        <p:nvGrpSpPr>
          <p:cNvPr id="112" name="Group 111">
            <a:extLst>
              <a:ext uri="{FF2B5EF4-FFF2-40B4-BE49-F238E27FC236}">
                <a16:creationId xmlns:a16="http://schemas.microsoft.com/office/drawing/2014/main" id="{5D5816F1-A83D-DB4F-8C49-90E3E41A01EE}"/>
              </a:ext>
            </a:extLst>
          </p:cNvPr>
          <p:cNvGrpSpPr/>
          <p:nvPr/>
        </p:nvGrpSpPr>
        <p:grpSpPr>
          <a:xfrm>
            <a:off x="5706475" y="4693751"/>
            <a:ext cx="611082" cy="877802"/>
            <a:chOff x="5406093" y="4513280"/>
            <a:chExt cx="611082" cy="948377"/>
          </a:xfrm>
        </p:grpSpPr>
        <p:cxnSp>
          <p:nvCxnSpPr>
            <p:cNvPr id="113" name="Straight Connector 112">
              <a:extLst>
                <a:ext uri="{FF2B5EF4-FFF2-40B4-BE49-F238E27FC236}">
                  <a16:creationId xmlns:a16="http://schemas.microsoft.com/office/drawing/2014/main" id="{6D6AFBC4-3376-E24A-9419-097472072158}"/>
                </a:ext>
              </a:extLst>
            </p:cNvPr>
            <p:cNvCxnSpPr>
              <a:cxnSpLocks/>
            </p:cNvCxnSpPr>
            <p:nvPr/>
          </p:nvCxnSpPr>
          <p:spPr bwMode="gray">
            <a:xfrm flipV="1">
              <a:off x="5696445" y="4513280"/>
              <a:ext cx="0" cy="602745"/>
            </a:xfrm>
            <a:prstGeom prst="line">
              <a:avLst/>
            </a:prstGeom>
            <a:ln w="25400" cap="rnd">
              <a:solidFill>
                <a:schemeClr val="bg1"/>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114" name="Group 113">
              <a:extLst>
                <a:ext uri="{FF2B5EF4-FFF2-40B4-BE49-F238E27FC236}">
                  <a16:creationId xmlns:a16="http://schemas.microsoft.com/office/drawing/2014/main" id="{7AB7DFD7-B04B-C64A-93A9-9FA6130AC53B}"/>
                </a:ext>
              </a:extLst>
            </p:cNvPr>
            <p:cNvGrpSpPr/>
            <p:nvPr/>
          </p:nvGrpSpPr>
          <p:grpSpPr>
            <a:xfrm>
              <a:off x="5406093" y="5070613"/>
              <a:ext cx="611082" cy="391044"/>
              <a:chOff x="5477343" y="5070613"/>
              <a:chExt cx="611082" cy="391044"/>
            </a:xfrm>
          </p:grpSpPr>
          <p:sp>
            <p:nvSpPr>
              <p:cNvPr id="115" name="Rectangle 114">
                <a:extLst>
                  <a:ext uri="{FF2B5EF4-FFF2-40B4-BE49-F238E27FC236}">
                    <a16:creationId xmlns:a16="http://schemas.microsoft.com/office/drawing/2014/main" id="{972ED03D-F5AE-DB48-B3EF-33514B87E7A5}"/>
                  </a:ext>
                </a:extLst>
              </p:cNvPr>
              <p:cNvSpPr/>
              <p:nvPr/>
            </p:nvSpPr>
            <p:spPr>
              <a:xfrm>
                <a:off x="5477343" y="5075583"/>
                <a:ext cx="611082" cy="38607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16" name="TextBox 115">
                <a:extLst>
                  <a:ext uri="{FF2B5EF4-FFF2-40B4-BE49-F238E27FC236}">
                    <a16:creationId xmlns:a16="http://schemas.microsoft.com/office/drawing/2014/main" id="{EF2C8542-420B-864F-91D5-B628BE3B78EB}"/>
                  </a:ext>
                </a:extLst>
              </p:cNvPr>
              <p:cNvSpPr txBox="1"/>
              <p:nvPr/>
            </p:nvSpPr>
            <p:spPr>
              <a:xfrm>
                <a:off x="5516938" y="5070613"/>
                <a:ext cx="543998" cy="369332"/>
              </a:xfrm>
              <a:prstGeom prst="rect">
                <a:avLst/>
              </a:prstGeom>
            </p:spPr>
            <p:txBody>
              <a:bodyPr wrap="square" lIns="0" tIns="0" rIns="0" bIns="0" rtlCol="0">
                <a:spAutoFit/>
              </a:bodyPr>
              <a:lstStyle/>
              <a:p>
                <a:pPr algn="ctr">
                  <a:spcAft>
                    <a:spcPts val="600"/>
                  </a:spcAft>
                </a:pPr>
                <a:r>
                  <a:rPr lang="en-GB" sz="1200" dirty="0">
                    <a:solidFill>
                      <a:schemeClr val="bg1"/>
                    </a:solidFill>
                  </a:rPr>
                  <a:t>TEP vmk10</a:t>
                </a:r>
              </a:p>
            </p:txBody>
          </p:sp>
        </p:grpSp>
      </p:grpSp>
      <p:grpSp>
        <p:nvGrpSpPr>
          <p:cNvPr id="123" name="Group 122">
            <a:extLst>
              <a:ext uri="{FF2B5EF4-FFF2-40B4-BE49-F238E27FC236}">
                <a16:creationId xmlns:a16="http://schemas.microsoft.com/office/drawing/2014/main" id="{9EFE38B3-DFD2-CF43-9B05-CE99A99C106D}"/>
              </a:ext>
            </a:extLst>
          </p:cNvPr>
          <p:cNvGrpSpPr/>
          <p:nvPr/>
        </p:nvGrpSpPr>
        <p:grpSpPr>
          <a:xfrm>
            <a:off x="2941743" y="1424893"/>
            <a:ext cx="2409830" cy="892553"/>
            <a:chOff x="5256408" y="1508881"/>
            <a:chExt cx="2409830" cy="892553"/>
          </a:xfrm>
        </p:grpSpPr>
        <p:sp>
          <p:nvSpPr>
            <p:cNvPr id="124" name="Rectangle 123">
              <a:extLst>
                <a:ext uri="{FF2B5EF4-FFF2-40B4-BE49-F238E27FC236}">
                  <a16:creationId xmlns:a16="http://schemas.microsoft.com/office/drawing/2014/main" id="{77F28376-AE91-2C42-8EEE-F541D28D9E6F}"/>
                </a:ext>
              </a:extLst>
            </p:cNvPr>
            <p:cNvSpPr>
              <a:spLocks noChangeAspect="1"/>
            </p:cNvSpPr>
            <p:nvPr/>
          </p:nvSpPr>
          <p:spPr bwMode="gray">
            <a:xfrm>
              <a:off x="5322112" y="1508881"/>
              <a:ext cx="2287992" cy="892553"/>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a:latin typeface="+mj-lt"/>
              </a:endParaRPr>
            </a:p>
          </p:txBody>
        </p:sp>
        <p:sp>
          <p:nvSpPr>
            <p:cNvPr id="125" name="Rectangle 124">
              <a:extLst>
                <a:ext uri="{FF2B5EF4-FFF2-40B4-BE49-F238E27FC236}">
                  <a16:creationId xmlns:a16="http://schemas.microsoft.com/office/drawing/2014/main" id="{ECEBC631-7626-B843-9660-B388483EEEB9}"/>
                </a:ext>
              </a:extLst>
            </p:cNvPr>
            <p:cNvSpPr/>
            <p:nvPr/>
          </p:nvSpPr>
          <p:spPr>
            <a:xfrm>
              <a:off x="5256408" y="1508881"/>
              <a:ext cx="2409830" cy="892552"/>
            </a:xfrm>
            <a:prstGeom prst="rect">
              <a:avLst/>
            </a:prstGeom>
          </p:spPr>
          <p:txBody>
            <a:bodyPr wrap="square">
              <a:spAutoFit/>
            </a:bodyPr>
            <a:lstStyle/>
            <a:p>
              <a:pPr algn="ctr"/>
              <a:r>
                <a:rPr lang="en-US" sz="1600">
                  <a:solidFill>
                    <a:schemeClr val="bg1"/>
                  </a:solidFill>
                </a:rPr>
                <a:t>Transport Zone</a:t>
              </a:r>
              <a:endParaRPr lang="en-US">
                <a:solidFill>
                  <a:schemeClr val="bg1"/>
                </a:solidFill>
              </a:endParaRPr>
            </a:p>
            <a:p>
              <a:r>
                <a:rPr lang="en-US" sz="1200">
                  <a:solidFill>
                    <a:schemeClr val="bg1"/>
                  </a:solidFill>
                </a:rPr>
                <a:t>Name : </a:t>
              </a:r>
              <a:r>
                <a:rPr lang="en-US" sz="1200" err="1">
                  <a:solidFill>
                    <a:schemeClr val="bg1"/>
                  </a:solidFill>
                </a:rPr>
                <a:t>OverlayTransportZone</a:t>
              </a:r>
              <a:endParaRPr lang="en-US" sz="1200">
                <a:solidFill>
                  <a:schemeClr val="bg1"/>
                </a:solidFill>
              </a:endParaRPr>
            </a:p>
            <a:p>
              <a:r>
                <a:rPr lang="en-US" sz="1200">
                  <a:solidFill>
                    <a:schemeClr val="bg1"/>
                  </a:solidFill>
                </a:rPr>
                <a:t>N-VDS Name : Lab-NVDS</a:t>
              </a:r>
            </a:p>
            <a:p>
              <a:r>
                <a:rPr lang="en-US" sz="1200">
                  <a:solidFill>
                    <a:schemeClr val="bg1"/>
                  </a:solidFill>
                </a:rPr>
                <a:t>Type : Overlay</a:t>
              </a:r>
            </a:p>
          </p:txBody>
        </p:sp>
      </p:grpSp>
      <p:grpSp>
        <p:nvGrpSpPr>
          <p:cNvPr id="129" name="Group 128">
            <a:extLst>
              <a:ext uri="{FF2B5EF4-FFF2-40B4-BE49-F238E27FC236}">
                <a16:creationId xmlns:a16="http://schemas.microsoft.com/office/drawing/2014/main" id="{778D50FD-83B0-7640-A27B-77F6C3DE8D16}"/>
              </a:ext>
            </a:extLst>
          </p:cNvPr>
          <p:cNvGrpSpPr/>
          <p:nvPr/>
        </p:nvGrpSpPr>
        <p:grpSpPr>
          <a:xfrm>
            <a:off x="9426965" y="3278420"/>
            <a:ext cx="2409830" cy="707886"/>
            <a:chOff x="608705" y="3240435"/>
            <a:chExt cx="2409830" cy="707886"/>
          </a:xfrm>
        </p:grpSpPr>
        <p:sp>
          <p:nvSpPr>
            <p:cNvPr id="127" name="Rectangle 126">
              <a:extLst>
                <a:ext uri="{FF2B5EF4-FFF2-40B4-BE49-F238E27FC236}">
                  <a16:creationId xmlns:a16="http://schemas.microsoft.com/office/drawing/2014/main" id="{69FE8D17-3342-C742-879F-B6E47415DAB2}"/>
                </a:ext>
              </a:extLst>
            </p:cNvPr>
            <p:cNvSpPr>
              <a:spLocks noChangeAspect="1"/>
            </p:cNvSpPr>
            <p:nvPr/>
          </p:nvSpPr>
          <p:spPr bwMode="gray">
            <a:xfrm>
              <a:off x="662453" y="3269942"/>
              <a:ext cx="2227778" cy="67837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a:latin typeface="+mj-lt"/>
              </a:endParaRPr>
            </a:p>
          </p:txBody>
        </p:sp>
        <p:sp>
          <p:nvSpPr>
            <p:cNvPr id="128" name="Rectangle 127">
              <a:extLst>
                <a:ext uri="{FF2B5EF4-FFF2-40B4-BE49-F238E27FC236}">
                  <a16:creationId xmlns:a16="http://schemas.microsoft.com/office/drawing/2014/main" id="{D782E903-B12A-B343-8E67-5D875C6991D9}"/>
                </a:ext>
              </a:extLst>
            </p:cNvPr>
            <p:cNvSpPr/>
            <p:nvPr/>
          </p:nvSpPr>
          <p:spPr>
            <a:xfrm>
              <a:off x="608705" y="3240435"/>
              <a:ext cx="2409830" cy="707886"/>
            </a:xfrm>
            <a:prstGeom prst="rect">
              <a:avLst/>
            </a:prstGeom>
            <a:noFill/>
          </p:spPr>
          <p:txBody>
            <a:bodyPr wrap="square">
              <a:spAutoFit/>
            </a:bodyPr>
            <a:lstStyle/>
            <a:p>
              <a:pPr algn="ctr"/>
              <a:r>
                <a:rPr lang="en-US" sz="1600">
                  <a:solidFill>
                    <a:schemeClr val="bg1"/>
                  </a:solidFill>
                </a:rPr>
                <a:t>Logical Switch</a:t>
              </a:r>
              <a:endParaRPr lang="en-US">
                <a:solidFill>
                  <a:schemeClr val="bg1"/>
                </a:solidFill>
              </a:endParaRPr>
            </a:p>
            <a:p>
              <a:r>
                <a:rPr lang="en-US" sz="1200">
                  <a:solidFill>
                    <a:schemeClr val="bg1"/>
                  </a:solidFill>
                </a:rPr>
                <a:t>Name : Db-LS</a:t>
              </a:r>
            </a:p>
            <a:p>
              <a:r>
                <a:rPr lang="en-US" sz="1200">
                  <a:solidFill>
                    <a:schemeClr val="bg1"/>
                  </a:solidFill>
                </a:rPr>
                <a:t>VLAN ID : 10</a:t>
              </a:r>
            </a:p>
          </p:txBody>
        </p:sp>
      </p:grpSp>
      <p:grpSp>
        <p:nvGrpSpPr>
          <p:cNvPr id="131" name="Group 130">
            <a:extLst>
              <a:ext uri="{FF2B5EF4-FFF2-40B4-BE49-F238E27FC236}">
                <a16:creationId xmlns:a16="http://schemas.microsoft.com/office/drawing/2014/main" id="{514AE45C-4EAF-744F-9B96-C6286CE15EB0}"/>
              </a:ext>
            </a:extLst>
          </p:cNvPr>
          <p:cNvGrpSpPr/>
          <p:nvPr/>
        </p:nvGrpSpPr>
        <p:grpSpPr>
          <a:xfrm>
            <a:off x="9426965" y="4740926"/>
            <a:ext cx="2409830" cy="552922"/>
            <a:chOff x="608705" y="3240435"/>
            <a:chExt cx="2409830" cy="552922"/>
          </a:xfrm>
        </p:grpSpPr>
        <p:sp>
          <p:nvSpPr>
            <p:cNvPr id="132" name="Rectangle 131">
              <a:extLst>
                <a:ext uri="{FF2B5EF4-FFF2-40B4-BE49-F238E27FC236}">
                  <a16:creationId xmlns:a16="http://schemas.microsoft.com/office/drawing/2014/main" id="{87CE2BF9-E999-844F-8AB6-3B4B435270D7}"/>
                </a:ext>
              </a:extLst>
            </p:cNvPr>
            <p:cNvSpPr>
              <a:spLocks noChangeAspect="1"/>
            </p:cNvSpPr>
            <p:nvPr/>
          </p:nvSpPr>
          <p:spPr bwMode="gray">
            <a:xfrm>
              <a:off x="662453" y="3269942"/>
              <a:ext cx="2227778" cy="523415"/>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a:latin typeface="+mj-lt"/>
              </a:endParaRPr>
            </a:p>
          </p:txBody>
        </p:sp>
        <p:sp>
          <p:nvSpPr>
            <p:cNvPr id="133" name="Rectangle 132">
              <a:extLst>
                <a:ext uri="{FF2B5EF4-FFF2-40B4-BE49-F238E27FC236}">
                  <a16:creationId xmlns:a16="http://schemas.microsoft.com/office/drawing/2014/main" id="{FE878B8D-0635-1145-A4B8-3153152791C8}"/>
                </a:ext>
              </a:extLst>
            </p:cNvPr>
            <p:cNvSpPr/>
            <p:nvPr/>
          </p:nvSpPr>
          <p:spPr>
            <a:xfrm>
              <a:off x="608705" y="3240435"/>
              <a:ext cx="2409830" cy="523220"/>
            </a:xfrm>
            <a:prstGeom prst="rect">
              <a:avLst/>
            </a:prstGeom>
            <a:noFill/>
          </p:spPr>
          <p:txBody>
            <a:bodyPr wrap="square">
              <a:spAutoFit/>
            </a:bodyPr>
            <a:lstStyle/>
            <a:p>
              <a:pPr algn="ctr"/>
              <a:r>
                <a:rPr lang="en-US" sz="1600" dirty="0">
                  <a:solidFill>
                    <a:schemeClr val="bg1"/>
                  </a:solidFill>
                </a:rPr>
                <a:t>Logical Switch</a:t>
              </a:r>
              <a:endParaRPr lang="en-US" dirty="0">
                <a:solidFill>
                  <a:schemeClr val="bg1"/>
                </a:solidFill>
              </a:endParaRPr>
            </a:p>
            <a:p>
              <a:r>
                <a:rPr lang="en-US" sz="1200" dirty="0">
                  <a:solidFill>
                    <a:schemeClr val="bg1"/>
                  </a:solidFill>
                </a:rPr>
                <a:t>Name : Web-LS</a:t>
              </a:r>
            </a:p>
          </p:txBody>
        </p:sp>
      </p:grpSp>
      <p:sp>
        <p:nvSpPr>
          <p:cNvPr id="135" name="Rectangle 134">
            <a:extLst>
              <a:ext uri="{FF2B5EF4-FFF2-40B4-BE49-F238E27FC236}">
                <a16:creationId xmlns:a16="http://schemas.microsoft.com/office/drawing/2014/main" id="{97BDEAFE-2AED-ED44-9C5D-2E51D7EE607E}"/>
              </a:ext>
            </a:extLst>
          </p:cNvPr>
          <p:cNvSpPr>
            <a:spLocks noChangeAspect="1"/>
          </p:cNvSpPr>
          <p:nvPr/>
        </p:nvSpPr>
        <p:spPr bwMode="gray">
          <a:xfrm>
            <a:off x="6365247" y="4664592"/>
            <a:ext cx="778503" cy="346766"/>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100">
                <a:latin typeface="+mj-lt"/>
              </a:rPr>
              <a:t>Web-LS</a:t>
            </a:r>
          </a:p>
        </p:txBody>
      </p:sp>
      <p:sp>
        <p:nvSpPr>
          <p:cNvPr id="137" name="Rectangle 136">
            <a:extLst>
              <a:ext uri="{FF2B5EF4-FFF2-40B4-BE49-F238E27FC236}">
                <a16:creationId xmlns:a16="http://schemas.microsoft.com/office/drawing/2014/main" id="{44A29562-6BF0-6948-A368-4C92785C0F0A}"/>
              </a:ext>
            </a:extLst>
          </p:cNvPr>
          <p:cNvSpPr>
            <a:spLocks noChangeAspect="1"/>
          </p:cNvSpPr>
          <p:nvPr/>
        </p:nvSpPr>
        <p:spPr bwMode="gray">
          <a:xfrm>
            <a:off x="7250002" y="4659441"/>
            <a:ext cx="778503" cy="346766"/>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100">
                <a:latin typeface="+mj-lt"/>
              </a:rPr>
              <a:t>Db-LS</a:t>
            </a:r>
          </a:p>
        </p:txBody>
      </p:sp>
      <p:sp>
        <p:nvSpPr>
          <p:cNvPr id="139" name="Freeform 138">
            <a:extLst>
              <a:ext uri="{FF2B5EF4-FFF2-40B4-BE49-F238E27FC236}">
                <a16:creationId xmlns:a16="http://schemas.microsoft.com/office/drawing/2014/main" id="{20F09890-6890-634F-BBE5-5E06C917D0E0}"/>
              </a:ext>
            </a:extLst>
          </p:cNvPr>
          <p:cNvSpPr/>
          <p:nvPr/>
        </p:nvSpPr>
        <p:spPr>
          <a:xfrm>
            <a:off x="8399429" y="2306640"/>
            <a:ext cx="693938" cy="1708148"/>
          </a:xfrm>
          <a:custGeom>
            <a:avLst/>
            <a:gdLst>
              <a:gd name="connsiteX0" fmla="*/ 800100 w 818637"/>
              <a:gd name="connsiteY0" fmla="*/ 0 h 1614488"/>
              <a:gd name="connsiteX1" fmla="*/ 714375 w 818637"/>
              <a:gd name="connsiteY1" fmla="*/ 971550 h 1614488"/>
              <a:gd name="connsiteX2" fmla="*/ 0 w 818637"/>
              <a:gd name="connsiteY2" fmla="*/ 1614488 h 1614488"/>
            </a:gdLst>
            <a:ahLst/>
            <a:cxnLst>
              <a:cxn ang="0">
                <a:pos x="connsiteX0" y="connsiteY0"/>
              </a:cxn>
              <a:cxn ang="0">
                <a:pos x="connsiteX1" y="connsiteY1"/>
              </a:cxn>
              <a:cxn ang="0">
                <a:pos x="connsiteX2" y="connsiteY2"/>
              </a:cxn>
            </a:cxnLst>
            <a:rect l="l" t="t" r="r" b="b"/>
            <a:pathLst>
              <a:path w="818637" h="1614488">
                <a:moveTo>
                  <a:pt x="800100" y="0"/>
                </a:moveTo>
                <a:cubicBezTo>
                  <a:pt x="823912" y="351234"/>
                  <a:pt x="847725" y="702469"/>
                  <a:pt x="714375" y="971550"/>
                </a:cubicBezTo>
                <a:cubicBezTo>
                  <a:pt x="581025" y="1240631"/>
                  <a:pt x="290512" y="1427559"/>
                  <a:pt x="0" y="1614488"/>
                </a:cubicBezTo>
              </a:path>
            </a:pathLst>
          </a:custGeom>
          <a:noFill/>
          <a:ln>
            <a:solidFill>
              <a:schemeClr val="tx1"/>
            </a:solidFill>
            <a:headEnd type="none" w="med" len="med"/>
            <a:tailEnd type="triangle" w="lg" len="lg"/>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GB"/>
          </a:p>
        </p:txBody>
      </p:sp>
      <p:sp>
        <p:nvSpPr>
          <p:cNvPr id="140" name="Freeform 139">
            <a:extLst>
              <a:ext uri="{FF2B5EF4-FFF2-40B4-BE49-F238E27FC236}">
                <a16:creationId xmlns:a16="http://schemas.microsoft.com/office/drawing/2014/main" id="{CC1A1628-ADEA-CE4E-9EC0-EF41975327F3}"/>
              </a:ext>
            </a:extLst>
          </p:cNvPr>
          <p:cNvSpPr/>
          <p:nvPr/>
        </p:nvSpPr>
        <p:spPr>
          <a:xfrm flipH="1">
            <a:off x="4116422" y="2306640"/>
            <a:ext cx="1179017" cy="1708148"/>
          </a:xfrm>
          <a:custGeom>
            <a:avLst/>
            <a:gdLst>
              <a:gd name="connsiteX0" fmla="*/ 800100 w 818637"/>
              <a:gd name="connsiteY0" fmla="*/ 0 h 1614488"/>
              <a:gd name="connsiteX1" fmla="*/ 714375 w 818637"/>
              <a:gd name="connsiteY1" fmla="*/ 971550 h 1614488"/>
              <a:gd name="connsiteX2" fmla="*/ 0 w 818637"/>
              <a:gd name="connsiteY2" fmla="*/ 1614488 h 1614488"/>
            </a:gdLst>
            <a:ahLst/>
            <a:cxnLst>
              <a:cxn ang="0">
                <a:pos x="connsiteX0" y="connsiteY0"/>
              </a:cxn>
              <a:cxn ang="0">
                <a:pos x="connsiteX1" y="connsiteY1"/>
              </a:cxn>
              <a:cxn ang="0">
                <a:pos x="connsiteX2" y="connsiteY2"/>
              </a:cxn>
            </a:cxnLst>
            <a:rect l="l" t="t" r="r" b="b"/>
            <a:pathLst>
              <a:path w="818637" h="1614488">
                <a:moveTo>
                  <a:pt x="800100" y="0"/>
                </a:moveTo>
                <a:cubicBezTo>
                  <a:pt x="823912" y="351234"/>
                  <a:pt x="847725" y="702469"/>
                  <a:pt x="714375" y="971550"/>
                </a:cubicBezTo>
                <a:cubicBezTo>
                  <a:pt x="581025" y="1240631"/>
                  <a:pt x="290512" y="1427559"/>
                  <a:pt x="0" y="1614488"/>
                </a:cubicBezTo>
              </a:path>
            </a:pathLst>
          </a:custGeom>
          <a:noFill/>
          <a:ln>
            <a:solidFill>
              <a:schemeClr val="tx1"/>
            </a:solidFill>
            <a:headEnd type="none" w="med" len="med"/>
            <a:tailEnd type="triangle" w="lg" len="lg"/>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GB"/>
          </a:p>
        </p:txBody>
      </p:sp>
      <p:sp>
        <p:nvSpPr>
          <p:cNvPr id="142" name="Freeform 141">
            <a:extLst>
              <a:ext uri="{FF2B5EF4-FFF2-40B4-BE49-F238E27FC236}">
                <a16:creationId xmlns:a16="http://schemas.microsoft.com/office/drawing/2014/main" id="{106F7E1F-48D3-7046-9C2D-F56C0B35522D}"/>
              </a:ext>
            </a:extLst>
          </p:cNvPr>
          <p:cNvSpPr/>
          <p:nvPr/>
        </p:nvSpPr>
        <p:spPr>
          <a:xfrm>
            <a:off x="3958337" y="4654028"/>
            <a:ext cx="1499488" cy="148676"/>
          </a:xfrm>
          <a:custGeom>
            <a:avLst/>
            <a:gdLst>
              <a:gd name="connsiteX0" fmla="*/ 0 w 1757362"/>
              <a:gd name="connsiteY0" fmla="*/ 271463 h 271463"/>
              <a:gd name="connsiteX1" fmla="*/ 1757362 w 1757362"/>
              <a:gd name="connsiteY1" fmla="*/ 0 h 271463"/>
            </a:gdLst>
            <a:ahLst/>
            <a:cxnLst>
              <a:cxn ang="0">
                <a:pos x="connsiteX0" y="connsiteY0"/>
              </a:cxn>
              <a:cxn ang="0">
                <a:pos x="connsiteX1" y="connsiteY1"/>
              </a:cxn>
            </a:cxnLst>
            <a:rect l="l" t="t" r="r" b="b"/>
            <a:pathLst>
              <a:path w="1757362" h="271463">
                <a:moveTo>
                  <a:pt x="0" y="271463"/>
                </a:moveTo>
                <a:lnTo>
                  <a:pt x="1757362" y="0"/>
                </a:lnTo>
              </a:path>
            </a:pathLst>
          </a:custGeom>
          <a:noFill/>
          <a:ln>
            <a:solidFill>
              <a:schemeClr val="tx1"/>
            </a:solidFill>
            <a:headEnd type="none" w="med" len="med"/>
            <a:tailEnd type="triangle" w="lg" len="lg"/>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GB"/>
          </a:p>
        </p:txBody>
      </p:sp>
      <p:sp>
        <p:nvSpPr>
          <p:cNvPr id="145" name="Freeform 144">
            <a:extLst>
              <a:ext uri="{FF2B5EF4-FFF2-40B4-BE49-F238E27FC236}">
                <a16:creationId xmlns:a16="http://schemas.microsoft.com/office/drawing/2014/main" id="{CF24C789-1006-BE4F-97B1-8CE692A07E78}"/>
              </a:ext>
            </a:extLst>
          </p:cNvPr>
          <p:cNvSpPr/>
          <p:nvPr/>
        </p:nvSpPr>
        <p:spPr>
          <a:xfrm>
            <a:off x="3643314" y="3221162"/>
            <a:ext cx="2159966" cy="950788"/>
          </a:xfrm>
          <a:custGeom>
            <a:avLst/>
            <a:gdLst>
              <a:gd name="connsiteX0" fmla="*/ 0 w 2586037"/>
              <a:gd name="connsiteY0" fmla="*/ 950788 h 950788"/>
              <a:gd name="connsiteX1" fmla="*/ 1171575 w 2586037"/>
              <a:gd name="connsiteY1" fmla="*/ 7813 h 950788"/>
              <a:gd name="connsiteX2" fmla="*/ 2586037 w 2586037"/>
              <a:gd name="connsiteY2" fmla="*/ 579313 h 950788"/>
            </a:gdLst>
            <a:ahLst/>
            <a:cxnLst>
              <a:cxn ang="0">
                <a:pos x="connsiteX0" y="connsiteY0"/>
              </a:cxn>
              <a:cxn ang="0">
                <a:pos x="connsiteX1" y="connsiteY1"/>
              </a:cxn>
              <a:cxn ang="0">
                <a:pos x="connsiteX2" y="connsiteY2"/>
              </a:cxn>
            </a:cxnLst>
            <a:rect l="l" t="t" r="r" b="b"/>
            <a:pathLst>
              <a:path w="2586037" h="950788">
                <a:moveTo>
                  <a:pt x="0" y="950788"/>
                </a:moveTo>
                <a:cubicBezTo>
                  <a:pt x="370284" y="510256"/>
                  <a:pt x="740569" y="69725"/>
                  <a:pt x="1171575" y="7813"/>
                </a:cubicBezTo>
                <a:cubicBezTo>
                  <a:pt x="1602581" y="-54100"/>
                  <a:pt x="2094309" y="262606"/>
                  <a:pt x="2586037" y="579313"/>
                </a:cubicBezTo>
              </a:path>
            </a:pathLst>
          </a:custGeom>
          <a:noFill/>
          <a:ln>
            <a:solidFill>
              <a:schemeClr val="tx1"/>
            </a:solidFill>
            <a:headEnd type="none" w="med" len="med"/>
            <a:tailEnd type="triangle"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GB"/>
          </a:p>
        </p:txBody>
      </p:sp>
      <p:sp>
        <p:nvSpPr>
          <p:cNvPr id="146" name="Freeform 145">
            <a:extLst>
              <a:ext uri="{FF2B5EF4-FFF2-40B4-BE49-F238E27FC236}">
                <a16:creationId xmlns:a16="http://schemas.microsoft.com/office/drawing/2014/main" id="{4A970233-E0FB-0846-A519-39D1591A405C}"/>
              </a:ext>
            </a:extLst>
          </p:cNvPr>
          <p:cNvSpPr/>
          <p:nvPr/>
        </p:nvSpPr>
        <p:spPr>
          <a:xfrm rot="152867">
            <a:off x="3344366" y="2630368"/>
            <a:ext cx="4064720" cy="1699695"/>
          </a:xfrm>
          <a:custGeom>
            <a:avLst/>
            <a:gdLst>
              <a:gd name="connsiteX0" fmla="*/ 0 w 2586037"/>
              <a:gd name="connsiteY0" fmla="*/ 950788 h 950788"/>
              <a:gd name="connsiteX1" fmla="*/ 1171575 w 2586037"/>
              <a:gd name="connsiteY1" fmla="*/ 7813 h 950788"/>
              <a:gd name="connsiteX2" fmla="*/ 2586037 w 2586037"/>
              <a:gd name="connsiteY2" fmla="*/ 579313 h 950788"/>
            </a:gdLst>
            <a:ahLst/>
            <a:cxnLst>
              <a:cxn ang="0">
                <a:pos x="connsiteX0" y="connsiteY0"/>
              </a:cxn>
              <a:cxn ang="0">
                <a:pos x="connsiteX1" y="connsiteY1"/>
              </a:cxn>
              <a:cxn ang="0">
                <a:pos x="connsiteX2" y="connsiteY2"/>
              </a:cxn>
            </a:cxnLst>
            <a:rect l="l" t="t" r="r" b="b"/>
            <a:pathLst>
              <a:path w="2586037" h="950788">
                <a:moveTo>
                  <a:pt x="0" y="950788"/>
                </a:moveTo>
                <a:cubicBezTo>
                  <a:pt x="370284" y="510256"/>
                  <a:pt x="740569" y="69725"/>
                  <a:pt x="1171575" y="7813"/>
                </a:cubicBezTo>
                <a:cubicBezTo>
                  <a:pt x="1602581" y="-54100"/>
                  <a:pt x="2094309" y="262606"/>
                  <a:pt x="2586037" y="579313"/>
                </a:cubicBezTo>
              </a:path>
            </a:pathLst>
          </a:custGeom>
          <a:noFill/>
          <a:ln>
            <a:solidFill>
              <a:schemeClr val="tx1"/>
            </a:solidFill>
            <a:headEnd type="none" w="med" len="med"/>
            <a:tailEnd type="triangle"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GB"/>
          </a:p>
        </p:txBody>
      </p:sp>
      <p:sp>
        <p:nvSpPr>
          <p:cNvPr id="147" name="Freeform 146">
            <a:extLst>
              <a:ext uri="{FF2B5EF4-FFF2-40B4-BE49-F238E27FC236}">
                <a16:creationId xmlns:a16="http://schemas.microsoft.com/office/drawing/2014/main" id="{2E75D4EB-6A13-4547-972C-F97D47E145C5}"/>
              </a:ext>
            </a:extLst>
          </p:cNvPr>
          <p:cNvSpPr/>
          <p:nvPr/>
        </p:nvSpPr>
        <p:spPr>
          <a:xfrm>
            <a:off x="8028505" y="4031735"/>
            <a:ext cx="2058943" cy="806959"/>
          </a:xfrm>
          <a:custGeom>
            <a:avLst/>
            <a:gdLst>
              <a:gd name="connsiteX0" fmla="*/ 2028825 w 2028825"/>
              <a:gd name="connsiteY0" fmla="*/ 0 h 771525"/>
              <a:gd name="connsiteX1" fmla="*/ 1243012 w 2028825"/>
              <a:gd name="connsiteY1" fmla="*/ 485775 h 771525"/>
              <a:gd name="connsiteX2" fmla="*/ 0 w 2028825"/>
              <a:gd name="connsiteY2" fmla="*/ 771525 h 771525"/>
            </a:gdLst>
            <a:ahLst/>
            <a:cxnLst>
              <a:cxn ang="0">
                <a:pos x="connsiteX0" y="connsiteY0"/>
              </a:cxn>
              <a:cxn ang="0">
                <a:pos x="connsiteX1" y="connsiteY1"/>
              </a:cxn>
              <a:cxn ang="0">
                <a:pos x="connsiteX2" y="connsiteY2"/>
              </a:cxn>
            </a:cxnLst>
            <a:rect l="l" t="t" r="r" b="b"/>
            <a:pathLst>
              <a:path w="2028825" h="771525">
                <a:moveTo>
                  <a:pt x="2028825" y="0"/>
                </a:moveTo>
                <a:cubicBezTo>
                  <a:pt x="1804987" y="178593"/>
                  <a:pt x="1581150" y="357187"/>
                  <a:pt x="1243012" y="485775"/>
                </a:cubicBezTo>
                <a:cubicBezTo>
                  <a:pt x="904874" y="614363"/>
                  <a:pt x="452437" y="692944"/>
                  <a:pt x="0" y="771525"/>
                </a:cubicBezTo>
              </a:path>
            </a:pathLst>
          </a:custGeom>
          <a:noFill/>
          <a:ln>
            <a:solidFill>
              <a:schemeClr val="tx1"/>
            </a:solidFill>
            <a:headEnd type="none" w="med" len="med"/>
            <a:tailEnd type="triangle"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GB"/>
          </a:p>
        </p:txBody>
      </p:sp>
      <p:sp>
        <p:nvSpPr>
          <p:cNvPr id="148" name="Freeform 147">
            <a:extLst>
              <a:ext uri="{FF2B5EF4-FFF2-40B4-BE49-F238E27FC236}">
                <a16:creationId xmlns:a16="http://schemas.microsoft.com/office/drawing/2014/main" id="{FBF47071-9982-FB4E-AEFB-FD7BEDDB2EF0}"/>
              </a:ext>
            </a:extLst>
          </p:cNvPr>
          <p:cNvSpPr/>
          <p:nvPr/>
        </p:nvSpPr>
        <p:spPr>
          <a:xfrm rot="1554238">
            <a:off x="7174166" y="4734280"/>
            <a:ext cx="2370216" cy="908259"/>
          </a:xfrm>
          <a:custGeom>
            <a:avLst/>
            <a:gdLst>
              <a:gd name="connsiteX0" fmla="*/ 2028825 w 2028825"/>
              <a:gd name="connsiteY0" fmla="*/ 0 h 771525"/>
              <a:gd name="connsiteX1" fmla="*/ 1243012 w 2028825"/>
              <a:gd name="connsiteY1" fmla="*/ 485775 h 771525"/>
              <a:gd name="connsiteX2" fmla="*/ 0 w 2028825"/>
              <a:gd name="connsiteY2" fmla="*/ 771525 h 771525"/>
            </a:gdLst>
            <a:ahLst/>
            <a:cxnLst>
              <a:cxn ang="0">
                <a:pos x="connsiteX0" y="connsiteY0"/>
              </a:cxn>
              <a:cxn ang="0">
                <a:pos x="connsiteX1" y="connsiteY1"/>
              </a:cxn>
              <a:cxn ang="0">
                <a:pos x="connsiteX2" y="connsiteY2"/>
              </a:cxn>
            </a:cxnLst>
            <a:rect l="l" t="t" r="r" b="b"/>
            <a:pathLst>
              <a:path w="2028825" h="771525">
                <a:moveTo>
                  <a:pt x="2028825" y="0"/>
                </a:moveTo>
                <a:cubicBezTo>
                  <a:pt x="1804987" y="178593"/>
                  <a:pt x="1581150" y="357187"/>
                  <a:pt x="1243012" y="485775"/>
                </a:cubicBezTo>
                <a:cubicBezTo>
                  <a:pt x="904874" y="614363"/>
                  <a:pt x="452437" y="692944"/>
                  <a:pt x="0" y="771525"/>
                </a:cubicBezTo>
              </a:path>
            </a:pathLst>
          </a:custGeom>
          <a:noFill/>
          <a:ln>
            <a:solidFill>
              <a:schemeClr val="tx1"/>
            </a:solidFill>
            <a:headEnd type="none" w="med" len="med"/>
            <a:tailEnd type="triangle"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GB"/>
          </a:p>
        </p:txBody>
      </p:sp>
      <p:sp>
        <p:nvSpPr>
          <p:cNvPr id="149" name="Freeform 148">
            <a:extLst>
              <a:ext uri="{FF2B5EF4-FFF2-40B4-BE49-F238E27FC236}">
                <a16:creationId xmlns:a16="http://schemas.microsoft.com/office/drawing/2014/main" id="{EF21A9F7-DF07-BA49-A7EC-DF40E9DE13A1}"/>
              </a:ext>
            </a:extLst>
          </p:cNvPr>
          <p:cNvSpPr/>
          <p:nvPr/>
        </p:nvSpPr>
        <p:spPr>
          <a:xfrm rot="702266">
            <a:off x="3972014" y="5169710"/>
            <a:ext cx="1682822" cy="103686"/>
          </a:xfrm>
          <a:custGeom>
            <a:avLst/>
            <a:gdLst>
              <a:gd name="connsiteX0" fmla="*/ 0 w 1757362"/>
              <a:gd name="connsiteY0" fmla="*/ 271463 h 271463"/>
              <a:gd name="connsiteX1" fmla="*/ 1757362 w 1757362"/>
              <a:gd name="connsiteY1" fmla="*/ 0 h 271463"/>
            </a:gdLst>
            <a:ahLst/>
            <a:cxnLst>
              <a:cxn ang="0">
                <a:pos x="connsiteX0" y="connsiteY0"/>
              </a:cxn>
              <a:cxn ang="0">
                <a:pos x="connsiteX1" y="connsiteY1"/>
              </a:cxn>
            </a:cxnLst>
            <a:rect l="l" t="t" r="r" b="b"/>
            <a:pathLst>
              <a:path w="1757362" h="271463">
                <a:moveTo>
                  <a:pt x="0" y="271463"/>
                </a:moveTo>
                <a:lnTo>
                  <a:pt x="1757362" y="0"/>
                </a:lnTo>
              </a:path>
            </a:pathLst>
          </a:custGeom>
          <a:noFill/>
          <a:ln>
            <a:solidFill>
              <a:schemeClr val="tx1"/>
            </a:solidFill>
            <a:headEnd type="none" w="med" len="med"/>
            <a:tailEnd type="triangle" w="lg" len="lg"/>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GB"/>
          </a:p>
        </p:txBody>
      </p:sp>
      <p:sp>
        <p:nvSpPr>
          <p:cNvPr id="150" name="Freeform 149">
            <a:extLst>
              <a:ext uri="{FF2B5EF4-FFF2-40B4-BE49-F238E27FC236}">
                <a16:creationId xmlns:a16="http://schemas.microsoft.com/office/drawing/2014/main" id="{A7F1CE1E-EBB0-274D-ABB0-16B8FF17F23E}"/>
              </a:ext>
            </a:extLst>
          </p:cNvPr>
          <p:cNvSpPr/>
          <p:nvPr/>
        </p:nvSpPr>
        <p:spPr>
          <a:xfrm rot="9692324" flipH="1">
            <a:off x="9915662" y="1784074"/>
            <a:ext cx="676821" cy="1614488"/>
          </a:xfrm>
          <a:custGeom>
            <a:avLst/>
            <a:gdLst>
              <a:gd name="connsiteX0" fmla="*/ 800100 w 818637"/>
              <a:gd name="connsiteY0" fmla="*/ 0 h 1614488"/>
              <a:gd name="connsiteX1" fmla="*/ 714375 w 818637"/>
              <a:gd name="connsiteY1" fmla="*/ 971550 h 1614488"/>
              <a:gd name="connsiteX2" fmla="*/ 0 w 818637"/>
              <a:gd name="connsiteY2" fmla="*/ 1614488 h 1614488"/>
            </a:gdLst>
            <a:ahLst/>
            <a:cxnLst>
              <a:cxn ang="0">
                <a:pos x="connsiteX0" y="connsiteY0"/>
              </a:cxn>
              <a:cxn ang="0">
                <a:pos x="connsiteX1" y="connsiteY1"/>
              </a:cxn>
              <a:cxn ang="0">
                <a:pos x="connsiteX2" y="connsiteY2"/>
              </a:cxn>
            </a:cxnLst>
            <a:rect l="l" t="t" r="r" b="b"/>
            <a:pathLst>
              <a:path w="818637" h="1614488">
                <a:moveTo>
                  <a:pt x="800100" y="0"/>
                </a:moveTo>
                <a:cubicBezTo>
                  <a:pt x="823912" y="351234"/>
                  <a:pt x="847725" y="702469"/>
                  <a:pt x="714375" y="971550"/>
                </a:cubicBezTo>
                <a:cubicBezTo>
                  <a:pt x="581025" y="1240631"/>
                  <a:pt x="290512" y="1427559"/>
                  <a:pt x="0" y="1614488"/>
                </a:cubicBezTo>
              </a:path>
            </a:pathLst>
          </a:custGeom>
          <a:noFill/>
          <a:ln>
            <a:solidFill>
              <a:schemeClr val="tx1"/>
            </a:solidFill>
            <a:headEnd type="none" w="med" len="med"/>
            <a:tailEnd type="triangle" w="lg" len="lg"/>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GB"/>
          </a:p>
        </p:txBody>
      </p:sp>
      <p:sp>
        <p:nvSpPr>
          <p:cNvPr id="153" name="Freeform 152">
            <a:extLst>
              <a:ext uri="{FF2B5EF4-FFF2-40B4-BE49-F238E27FC236}">
                <a16:creationId xmlns:a16="http://schemas.microsoft.com/office/drawing/2014/main" id="{FD88DFAD-26B0-FE4F-A9F8-B7D3112BC648}"/>
              </a:ext>
            </a:extLst>
          </p:cNvPr>
          <p:cNvSpPr/>
          <p:nvPr/>
        </p:nvSpPr>
        <p:spPr>
          <a:xfrm>
            <a:off x="5314950" y="982233"/>
            <a:ext cx="6672837" cy="4075542"/>
          </a:xfrm>
          <a:custGeom>
            <a:avLst/>
            <a:gdLst>
              <a:gd name="connsiteX0" fmla="*/ 6429375 w 6672837"/>
              <a:gd name="connsiteY0" fmla="*/ 4075542 h 4075542"/>
              <a:gd name="connsiteX1" fmla="*/ 6643688 w 6672837"/>
              <a:gd name="connsiteY1" fmla="*/ 2932542 h 4075542"/>
              <a:gd name="connsiteX2" fmla="*/ 6515100 w 6672837"/>
              <a:gd name="connsiteY2" fmla="*/ 1946705 h 4075542"/>
              <a:gd name="connsiteX3" fmla="*/ 5243513 w 6672837"/>
              <a:gd name="connsiteY3" fmla="*/ 603680 h 4075542"/>
              <a:gd name="connsiteX4" fmla="*/ 3343275 w 6672837"/>
              <a:gd name="connsiteY4" fmla="*/ 3605 h 4075542"/>
              <a:gd name="connsiteX5" fmla="*/ 685800 w 6672837"/>
              <a:gd name="connsiteY5" fmla="*/ 360792 h 4075542"/>
              <a:gd name="connsiteX6" fmla="*/ 0 w 6672837"/>
              <a:gd name="connsiteY6" fmla="*/ 517955 h 4075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72837" h="4075542">
                <a:moveTo>
                  <a:pt x="6429375" y="4075542"/>
                </a:moveTo>
                <a:cubicBezTo>
                  <a:pt x="6529388" y="3681445"/>
                  <a:pt x="6629401" y="3287348"/>
                  <a:pt x="6643688" y="2932542"/>
                </a:cubicBezTo>
                <a:cubicBezTo>
                  <a:pt x="6657975" y="2577736"/>
                  <a:pt x="6748462" y="2334849"/>
                  <a:pt x="6515100" y="1946705"/>
                </a:cubicBezTo>
                <a:cubicBezTo>
                  <a:pt x="6281738" y="1558561"/>
                  <a:pt x="5772150" y="927530"/>
                  <a:pt x="5243513" y="603680"/>
                </a:cubicBezTo>
                <a:cubicBezTo>
                  <a:pt x="4714875" y="279830"/>
                  <a:pt x="4102894" y="44086"/>
                  <a:pt x="3343275" y="3605"/>
                </a:cubicBezTo>
                <a:cubicBezTo>
                  <a:pt x="2583656" y="-36876"/>
                  <a:pt x="1243012" y="275067"/>
                  <a:pt x="685800" y="360792"/>
                </a:cubicBezTo>
                <a:cubicBezTo>
                  <a:pt x="128588" y="446517"/>
                  <a:pt x="64294" y="482236"/>
                  <a:pt x="0" y="517955"/>
                </a:cubicBezTo>
              </a:path>
            </a:pathLst>
          </a:custGeom>
          <a:noFill/>
          <a:ln>
            <a:solidFill>
              <a:schemeClr val="tx1"/>
            </a:solidFill>
            <a:headEnd type="none" w="med" len="med"/>
            <a:tailEnd type="triangle"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GB"/>
          </a:p>
        </p:txBody>
      </p:sp>
      <p:sp>
        <p:nvSpPr>
          <p:cNvPr id="154" name="Freeform 153">
            <a:extLst>
              <a:ext uri="{FF2B5EF4-FFF2-40B4-BE49-F238E27FC236}">
                <a16:creationId xmlns:a16="http://schemas.microsoft.com/office/drawing/2014/main" id="{3DED265D-70B7-DB4C-8A7B-66996A0A9F6A}"/>
              </a:ext>
            </a:extLst>
          </p:cNvPr>
          <p:cNvSpPr>
            <a:spLocks noChangeAspect="1" noEditPoints="1"/>
          </p:cNvSpPr>
          <p:nvPr/>
        </p:nvSpPr>
        <p:spPr bwMode="auto">
          <a:xfrm>
            <a:off x="5931583" y="3557415"/>
            <a:ext cx="316429" cy="238527"/>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55" name="Freeform 154">
            <a:extLst>
              <a:ext uri="{FF2B5EF4-FFF2-40B4-BE49-F238E27FC236}">
                <a16:creationId xmlns:a16="http://schemas.microsoft.com/office/drawing/2014/main" id="{92FC1C1A-C84F-EA44-A3F2-1E1626D5E887}"/>
              </a:ext>
            </a:extLst>
          </p:cNvPr>
          <p:cNvSpPr>
            <a:spLocks noChangeAspect="1" noEditPoints="1"/>
          </p:cNvSpPr>
          <p:nvPr/>
        </p:nvSpPr>
        <p:spPr bwMode="auto">
          <a:xfrm>
            <a:off x="6428433" y="3566844"/>
            <a:ext cx="316429" cy="238527"/>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56" name="Freeform 155">
            <a:extLst>
              <a:ext uri="{FF2B5EF4-FFF2-40B4-BE49-F238E27FC236}">
                <a16:creationId xmlns:a16="http://schemas.microsoft.com/office/drawing/2014/main" id="{33FE8556-C46B-1849-BA30-644332625DAB}"/>
              </a:ext>
            </a:extLst>
          </p:cNvPr>
          <p:cNvSpPr>
            <a:spLocks noChangeAspect="1" noEditPoints="1"/>
          </p:cNvSpPr>
          <p:nvPr/>
        </p:nvSpPr>
        <p:spPr bwMode="auto">
          <a:xfrm>
            <a:off x="7480726" y="3564505"/>
            <a:ext cx="316429" cy="238527"/>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60" name="Freeform 159">
            <a:extLst>
              <a:ext uri="{FF2B5EF4-FFF2-40B4-BE49-F238E27FC236}">
                <a16:creationId xmlns:a16="http://schemas.microsoft.com/office/drawing/2014/main" id="{AE8CBFB1-4C6D-EF40-9997-133CC12979F3}"/>
              </a:ext>
            </a:extLst>
          </p:cNvPr>
          <p:cNvSpPr/>
          <p:nvPr/>
        </p:nvSpPr>
        <p:spPr>
          <a:xfrm>
            <a:off x="8801100" y="2371724"/>
            <a:ext cx="537438" cy="2071688"/>
          </a:xfrm>
          <a:custGeom>
            <a:avLst/>
            <a:gdLst>
              <a:gd name="connsiteX0" fmla="*/ 0 w 537438"/>
              <a:gd name="connsiteY0" fmla="*/ 2071688 h 2071688"/>
              <a:gd name="connsiteX1" fmla="*/ 485775 w 537438"/>
              <a:gd name="connsiteY1" fmla="*/ 1014413 h 2071688"/>
              <a:gd name="connsiteX2" fmla="*/ 500063 w 537438"/>
              <a:gd name="connsiteY2" fmla="*/ 0 h 2071688"/>
            </a:gdLst>
            <a:ahLst/>
            <a:cxnLst>
              <a:cxn ang="0">
                <a:pos x="connsiteX0" y="connsiteY0"/>
              </a:cxn>
              <a:cxn ang="0">
                <a:pos x="connsiteX1" y="connsiteY1"/>
              </a:cxn>
              <a:cxn ang="0">
                <a:pos x="connsiteX2" y="connsiteY2"/>
              </a:cxn>
            </a:cxnLst>
            <a:rect l="l" t="t" r="r" b="b"/>
            <a:pathLst>
              <a:path w="537438" h="2071688">
                <a:moveTo>
                  <a:pt x="0" y="2071688"/>
                </a:moveTo>
                <a:cubicBezTo>
                  <a:pt x="201215" y="1715691"/>
                  <a:pt x="402431" y="1359694"/>
                  <a:pt x="485775" y="1014413"/>
                </a:cubicBezTo>
                <a:cubicBezTo>
                  <a:pt x="569119" y="669132"/>
                  <a:pt x="534591" y="334566"/>
                  <a:pt x="500063" y="0"/>
                </a:cubicBezTo>
              </a:path>
            </a:pathLst>
          </a:custGeom>
          <a:noFill/>
          <a:ln>
            <a:solidFill>
              <a:schemeClr val="tx1"/>
            </a:solidFill>
            <a:headEnd type="none" w="med" len="med"/>
            <a:tailEnd type="triangle"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GB"/>
          </a:p>
        </p:txBody>
      </p:sp>
      <p:sp>
        <p:nvSpPr>
          <p:cNvPr id="161" name="Freeform 160">
            <a:extLst>
              <a:ext uri="{FF2B5EF4-FFF2-40B4-BE49-F238E27FC236}">
                <a16:creationId xmlns:a16="http://schemas.microsoft.com/office/drawing/2014/main" id="{5E620C1F-B959-8D4D-AF61-8FC07D8116E0}"/>
              </a:ext>
            </a:extLst>
          </p:cNvPr>
          <p:cNvSpPr/>
          <p:nvPr/>
        </p:nvSpPr>
        <p:spPr>
          <a:xfrm flipH="1">
            <a:off x="3831253" y="2361298"/>
            <a:ext cx="1082047" cy="2248875"/>
          </a:xfrm>
          <a:custGeom>
            <a:avLst/>
            <a:gdLst>
              <a:gd name="connsiteX0" fmla="*/ 0 w 537438"/>
              <a:gd name="connsiteY0" fmla="*/ 2071688 h 2071688"/>
              <a:gd name="connsiteX1" fmla="*/ 485775 w 537438"/>
              <a:gd name="connsiteY1" fmla="*/ 1014413 h 2071688"/>
              <a:gd name="connsiteX2" fmla="*/ 500063 w 537438"/>
              <a:gd name="connsiteY2" fmla="*/ 0 h 2071688"/>
            </a:gdLst>
            <a:ahLst/>
            <a:cxnLst>
              <a:cxn ang="0">
                <a:pos x="connsiteX0" y="connsiteY0"/>
              </a:cxn>
              <a:cxn ang="0">
                <a:pos x="connsiteX1" y="connsiteY1"/>
              </a:cxn>
              <a:cxn ang="0">
                <a:pos x="connsiteX2" y="connsiteY2"/>
              </a:cxn>
            </a:cxnLst>
            <a:rect l="l" t="t" r="r" b="b"/>
            <a:pathLst>
              <a:path w="537438" h="2071688">
                <a:moveTo>
                  <a:pt x="0" y="2071688"/>
                </a:moveTo>
                <a:cubicBezTo>
                  <a:pt x="201215" y="1715691"/>
                  <a:pt x="402431" y="1359694"/>
                  <a:pt x="485775" y="1014413"/>
                </a:cubicBezTo>
                <a:cubicBezTo>
                  <a:pt x="569119" y="669132"/>
                  <a:pt x="534591" y="334566"/>
                  <a:pt x="500063" y="0"/>
                </a:cubicBezTo>
              </a:path>
            </a:pathLst>
          </a:custGeom>
          <a:noFill/>
          <a:ln>
            <a:solidFill>
              <a:schemeClr val="tx1"/>
            </a:solidFill>
            <a:headEnd type="none" w="med" len="med"/>
            <a:tailEnd type="triangle"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GB"/>
          </a:p>
        </p:txBody>
      </p:sp>
      <p:sp>
        <p:nvSpPr>
          <p:cNvPr id="3" name="Subtitle 2">
            <a:extLst>
              <a:ext uri="{FF2B5EF4-FFF2-40B4-BE49-F238E27FC236}">
                <a16:creationId xmlns:a16="http://schemas.microsoft.com/office/drawing/2014/main" id="{54D27A27-846F-EE40-941E-21957038FD7B}"/>
              </a:ext>
            </a:extLst>
          </p:cNvPr>
          <p:cNvSpPr>
            <a:spLocks noGrp="1"/>
          </p:cNvSpPr>
          <p:nvPr>
            <p:ph type="subTitle" idx="10"/>
          </p:nvPr>
        </p:nvSpPr>
        <p:spPr/>
        <p:txBody>
          <a:bodyPr/>
          <a:lstStyle/>
          <a:p>
            <a:endParaRPr lang="en-GB"/>
          </a:p>
        </p:txBody>
      </p:sp>
      <p:grpSp>
        <p:nvGrpSpPr>
          <p:cNvPr id="5" name="Group 4">
            <a:extLst>
              <a:ext uri="{FF2B5EF4-FFF2-40B4-BE49-F238E27FC236}">
                <a16:creationId xmlns:a16="http://schemas.microsoft.com/office/drawing/2014/main" id="{78A1E436-401A-B64D-A7B4-C319FCDF5F5F}"/>
              </a:ext>
            </a:extLst>
          </p:cNvPr>
          <p:cNvGrpSpPr/>
          <p:nvPr/>
        </p:nvGrpSpPr>
        <p:grpSpPr>
          <a:xfrm>
            <a:off x="5846922" y="3326970"/>
            <a:ext cx="945675" cy="206592"/>
            <a:chOff x="5846922" y="3326970"/>
            <a:chExt cx="945675" cy="206592"/>
          </a:xfrm>
        </p:grpSpPr>
        <p:sp>
          <p:nvSpPr>
            <p:cNvPr id="2" name="Oval 1">
              <a:extLst>
                <a:ext uri="{FF2B5EF4-FFF2-40B4-BE49-F238E27FC236}">
                  <a16:creationId xmlns:a16="http://schemas.microsoft.com/office/drawing/2014/main" id="{EB69FD23-B863-694B-B950-E1267DA0EDF5}"/>
                </a:ext>
              </a:extLst>
            </p:cNvPr>
            <p:cNvSpPr/>
            <p:nvPr/>
          </p:nvSpPr>
          <p:spPr>
            <a:xfrm>
              <a:off x="5846922" y="3326970"/>
              <a:ext cx="945675" cy="206592"/>
            </a:xfrm>
            <a:prstGeom prst="ellipse">
              <a:avLst/>
            </a:prstGeom>
            <a:noFill/>
            <a:ln w="19050">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sp>
          <p:nvSpPr>
            <p:cNvPr id="4" name="TextBox 3">
              <a:extLst>
                <a:ext uri="{FF2B5EF4-FFF2-40B4-BE49-F238E27FC236}">
                  <a16:creationId xmlns:a16="http://schemas.microsoft.com/office/drawing/2014/main" id="{5FDBDE7C-3BA5-B145-98FC-9A176AD2BEA8}"/>
                </a:ext>
              </a:extLst>
            </p:cNvPr>
            <p:cNvSpPr txBox="1"/>
            <p:nvPr/>
          </p:nvSpPr>
          <p:spPr>
            <a:xfrm>
              <a:off x="6170211" y="3344434"/>
              <a:ext cx="397565" cy="184666"/>
            </a:xfrm>
            <a:prstGeom prst="rect">
              <a:avLst/>
            </a:prstGeom>
          </p:spPr>
          <p:txBody>
            <a:bodyPr wrap="square" lIns="0" tIns="0" rIns="0" bIns="0" rtlCol="0">
              <a:spAutoFit/>
            </a:bodyPr>
            <a:lstStyle/>
            <a:p>
              <a:pPr algn="l">
                <a:spcAft>
                  <a:spcPts val="600"/>
                </a:spcAft>
              </a:pPr>
              <a:r>
                <a:rPr lang="en-GB" sz="1200"/>
                <a:t>LAG</a:t>
              </a:r>
            </a:p>
          </p:txBody>
        </p:sp>
      </p:grpSp>
      <p:sp>
        <p:nvSpPr>
          <p:cNvPr id="111" name="Rectangle 110">
            <a:extLst>
              <a:ext uri="{FF2B5EF4-FFF2-40B4-BE49-F238E27FC236}">
                <a16:creationId xmlns:a16="http://schemas.microsoft.com/office/drawing/2014/main" id="{BCF9B5C2-25DB-1940-B9C6-A36570D391DE}"/>
              </a:ext>
            </a:extLst>
          </p:cNvPr>
          <p:cNvSpPr/>
          <p:nvPr/>
        </p:nvSpPr>
        <p:spPr bwMode="gray">
          <a:xfrm>
            <a:off x="188608" y="3747073"/>
            <a:ext cx="3801627" cy="2153784"/>
          </a:xfrm>
          <a:prstGeom prst="rect">
            <a:avLst/>
          </a:prstGeom>
          <a:solidFill>
            <a:srgbClr val="820024"/>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600" dirty="0"/>
              <a:t>Uplink Profile</a:t>
            </a:r>
          </a:p>
          <a:p>
            <a:pPr>
              <a:lnSpc>
                <a:spcPct val="90000"/>
              </a:lnSpc>
              <a:spcAft>
                <a:spcPts val="900"/>
              </a:spcAft>
            </a:pPr>
            <a:r>
              <a:rPr lang="en-US" sz="1200" dirty="0"/>
              <a:t>Default Teaming Policy </a:t>
            </a:r>
            <a:r>
              <a:rPr lang="en-US" sz="1100" dirty="0"/>
              <a:t>(Failover or Load Balance SRC </a:t>
            </a:r>
            <a:r>
              <a:rPr lang="en-US" sz="1100" b="1" u="sng" dirty="0"/>
              <a:t>MAC</a:t>
            </a:r>
            <a:r>
              <a:rPr lang="en-US" sz="1100" dirty="0"/>
              <a:t>)</a:t>
            </a:r>
          </a:p>
          <a:p>
            <a:pPr>
              <a:lnSpc>
                <a:spcPct val="90000"/>
              </a:lnSpc>
              <a:spcAft>
                <a:spcPts val="900"/>
              </a:spcAft>
            </a:pPr>
            <a:r>
              <a:rPr lang="en-US" sz="1200" dirty="0"/>
              <a:t>Active Uplinks</a:t>
            </a:r>
          </a:p>
          <a:p>
            <a:pPr>
              <a:lnSpc>
                <a:spcPct val="90000"/>
              </a:lnSpc>
              <a:spcAft>
                <a:spcPts val="900"/>
              </a:spcAft>
            </a:pPr>
            <a:r>
              <a:rPr lang="en-US" sz="1200" dirty="0"/>
              <a:t>Standby Uplinks</a:t>
            </a:r>
          </a:p>
          <a:p>
            <a:pPr>
              <a:lnSpc>
                <a:spcPct val="90000"/>
              </a:lnSpc>
              <a:spcAft>
                <a:spcPts val="900"/>
              </a:spcAft>
            </a:pPr>
            <a:r>
              <a:rPr lang="en-US" sz="1200" dirty="0"/>
              <a:t>Additional Teaming Policies (for VLAN LSs)</a:t>
            </a:r>
          </a:p>
          <a:p>
            <a:pPr>
              <a:lnSpc>
                <a:spcPct val="90000"/>
              </a:lnSpc>
              <a:spcAft>
                <a:spcPts val="900"/>
              </a:spcAft>
            </a:pPr>
            <a:r>
              <a:rPr lang="en-US" sz="1200" dirty="0"/>
              <a:t>Transport VLAN (for TEP)</a:t>
            </a:r>
          </a:p>
          <a:p>
            <a:pPr>
              <a:lnSpc>
                <a:spcPct val="90000"/>
              </a:lnSpc>
              <a:spcAft>
                <a:spcPts val="900"/>
              </a:spcAft>
            </a:pPr>
            <a:r>
              <a:rPr lang="en-US" sz="1200" dirty="0"/>
              <a:t>MTU</a:t>
            </a:r>
          </a:p>
        </p:txBody>
      </p:sp>
    </p:spTree>
    <p:extLst>
      <p:ext uri="{BB962C8B-B14F-4D97-AF65-F5344CB8AC3E}">
        <p14:creationId xmlns:p14="http://schemas.microsoft.com/office/powerpoint/2010/main" val="64550164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111"/>
                                        </p:tgtEl>
                                        <p:attrNameLst>
                                          <p:attrName>style.visibility</p:attrName>
                                        </p:attrNameLst>
                                      </p:cBhvr>
                                      <p:to>
                                        <p:strVal val="visible"/>
                                      </p:to>
                                    </p:set>
                                    <p:animEffect transition="in" filter="checkerboard(across)">
                                      <p:cBhvr>
                                        <p:cTn id="7" dur="500"/>
                                        <p:tgtEl>
                                          <p:spTgt spid="111"/>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nodeType="clickEffect">
                                  <p:stCondLst>
                                    <p:cond delay="0"/>
                                  </p:stCondLst>
                                  <p:childTnLst>
                                    <p:set>
                                      <p:cBhvr>
                                        <p:cTn id="11" dur="1" fill="hold">
                                          <p:stCondLst>
                                            <p:cond delay="0"/>
                                          </p:stCondLst>
                                        </p:cTn>
                                        <p:tgtEl>
                                          <p:spTgt spid="123"/>
                                        </p:tgtEl>
                                        <p:attrNameLst>
                                          <p:attrName>style.visibility</p:attrName>
                                        </p:attrNameLst>
                                      </p:cBhvr>
                                      <p:to>
                                        <p:strVal val="visible"/>
                                      </p:to>
                                    </p:set>
                                    <p:animEffect transition="in" filter="blinds(horizontal)">
                                      <p:cBhvr>
                                        <p:cTn id="12" dur="500"/>
                                        <p:tgtEl>
                                          <p:spTgt spid="123"/>
                                        </p:tgtEl>
                                      </p:cBhvr>
                                    </p:animEffect>
                                  </p:childTnLst>
                                </p:cTn>
                              </p:par>
                              <p:par>
                                <p:cTn id="13" presetID="3" presetClass="entr" presetSubtype="10" fill="hold" nodeType="withEffect">
                                  <p:stCondLst>
                                    <p:cond delay="0"/>
                                  </p:stCondLst>
                                  <p:childTnLst>
                                    <p:set>
                                      <p:cBhvr>
                                        <p:cTn id="14" dur="1" fill="hold">
                                          <p:stCondLst>
                                            <p:cond delay="0"/>
                                          </p:stCondLst>
                                        </p:cTn>
                                        <p:tgtEl>
                                          <p:spTgt spid="122"/>
                                        </p:tgtEl>
                                        <p:attrNameLst>
                                          <p:attrName>style.visibility</p:attrName>
                                        </p:attrNameLst>
                                      </p:cBhvr>
                                      <p:to>
                                        <p:strVal val="visible"/>
                                      </p:to>
                                    </p:set>
                                    <p:animEffect transition="in" filter="blinds(horizontal)">
                                      <p:cBhvr>
                                        <p:cTn id="15" dur="500"/>
                                        <p:tgtEl>
                                          <p:spTgt spid="122"/>
                                        </p:tgtEl>
                                      </p:cBhvr>
                                    </p:animEffect>
                                  </p:childTnLst>
                                </p:cTn>
                              </p:par>
                            </p:childTnLst>
                          </p:cTn>
                        </p:par>
                      </p:childTnLst>
                    </p:cTn>
                  </p:par>
                  <p:par>
                    <p:cTn id="16" fill="hold">
                      <p:stCondLst>
                        <p:cond delay="indefinite"/>
                      </p:stCondLst>
                      <p:childTnLst>
                        <p:par>
                          <p:cTn id="17" fill="hold">
                            <p:stCondLst>
                              <p:cond delay="0"/>
                            </p:stCondLst>
                            <p:childTnLst>
                              <p:par>
                                <p:cTn id="18" presetID="3" presetClass="entr" presetSubtype="10" fill="hold" grpId="0" nodeType="clickEffect">
                                  <p:stCondLst>
                                    <p:cond delay="0"/>
                                  </p:stCondLst>
                                  <p:childTnLst>
                                    <p:set>
                                      <p:cBhvr>
                                        <p:cTn id="19" dur="1" fill="hold">
                                          <p:stCondLst>
                                            <p:cond delay="0"/>
                                          </p:stCondLst>
                                        </p:cTn>
                                        <p:tgtEl>
                                          <p:spTgt spid="140"/>
                                        </p:tgtEl>
                                        <p:attrNameLst>
                                          <p:attrName>style.visibility</p:attrName>
                                        </p:attrNameLst>
                                      </p:cBhvr>
                                      <p:to>
                                        <p:strVal val="visible"/>
                                      </p:to>
                                    </p:set>
                                    <p:animEffect transition="in" filter="blinds(horizontal)">
                                      <p:cBhvr>
                                        <p:cTn id="20" dur="500"/>
                                        <p:tgtEl>
                                          <p:spTgt spid="140"/>
                                        </p:tgtEl>
                                      </p:cBhvr>
                                    </p:animEffect>
                                  </p:childTnLst>
                                </p:cTn>
                              </p:par>
                              <p:par>
                                <p:cTn id="21" presetID="3" presetClass="entr" presetSubtype="10" fill="hold" grpId="0" nodeType="withEffect">
                                  <p:stCondLst>
                                    <p:cond delay="0"/>
                                  </p:stCondLst>
                                  <p:childTnLst>
                                    <p:set>
                                      <p:cBhvr>
                                        <p:cTn id="22" dur="1" fill="hold">
                                          <p:stCondLst>
                                            <p:cond delay="0"/>
                                          </p:stCondLst>
                                        </p:cTn>
                                        <p:tgtEl>
                                          <p:spTgt spid="139"/>
                                        </p:tgtEl>
                                        <p:attrNameLst>
                                          <p:attrName>style.visibility</p:attrName>
                                        </p:attrNameLst>
                                      </p:cBhvr>
                                      <p:to>
                                        <p:strVal val="visible"/>
                                      </p:to>
                                    </p:set>
                                    <p:animEffect transition="in" filter="blinds(horizontal)">
                                      <p:cBhvr>
                                        <p:cTn id="23" dur="500"/>
                                        <p:tgtEl>
                                          <p:spTgt spid="139"/>
                                        </p:tgtEl>
                                      </p:cBhvr>
                                    </p:animEffect>
                                  </p:childTnLst>
                                </p:cTn>
                              </p:par>
                              <p:par>
                                <p:cTn id="24" presetID="3" presetClass="entr" presetSubtype="10" fill="hold" grpId="0" nodeType="withEffect">
                                  <p:stCondLst>
                                    <p:cond delay="0"/>
                                  </p:stCondLst>
                                  <p:childTnLst>
                                    <p:set>
                                      <p:cBhvr>
                                        <p:cTn id="25" dur="1" fill="hold">
                                          <p:stCondLst>
                                            <p:cond delay="0"/>
                                          </p:stCondLst>
                                        </p:cTn>
                                        <p:tgtEl>
                                          <p:spTgt spid="81"/>
                                        </p:tgtEl>
                                        <p:attrNameLst>
                                          <p:attrName>style.visibility</p:attrName>
                                        </p:attrNameLst>
                                      </p:cBhvr>
                                      <p:to>
                                        <p:strVal val="visible"/>
                                      </p:to>
                                    </p:set>
                                    <p:animEffect transition="in" filter="blinds(horizontal)">
                                      <p:cBhvr>
                                        <p:cTn id="26" dur="500"/>
                                        <p:tgtEl>
                                          <p:spTgt spid="81"/>
                                        </p:tgtEl>
                                      </p:cBhvr>
                                    </p:animEffect>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grpId="0" nodeType="clickEffect">
                                  <p:stCondLst>
                                    <p:cond delay="0"/>
                                  </p:stCondLst>
                                  <p:childTnLst>
                                    <p:set>
                                      <p:cBhvr>
                                        <p:cTn id="30" dur="1" fill="hold">
                                          <p:stCondLst>
                                            <p:cond delay="0"/>
                                          </p:stCondLst>
                                        </p:cTn>
                                        <p:tgtEl>
                                          <p:spTgt spid="161"/>
                                        </p:tgtEl>
                                        <p:attrNameLst>
                                          <p:attrName>style.visibility</p:attrName>
                                        </p:attrNameLst>
                                      </p:cBhvr>
                                      <p:to>
                                        <p:strVal val="visible"/>
                                      </p:to>
                                    </p:set>
                                    <p:anim calcmode="lin" valueType="num">
                                      <p:cBhvr additive="base">
                                        <p:cTn id="31" dur="500" fill="hold"/>
                                        <p:tgtEl>
                                          <p:spTgt spid="161"/>
                                        </p:tgtEl>
                                        <p:attrNameLst>
                                          <p:attrName>ppt_x</p:attrName>
                                        </p:attrNameLst>
                                      </p:cBhvr>
                                      <p:tavLst>
                                        <p:tav tm="0">
                                          <p:val>
                                            <p:strVal val="#ppt_x"/>
                                          </p:val>
                                        </p:tav>
                                        <p:tav tm="100000">
                                          <p:val>
                                            <p:strVal val="#ppt_x"/>
                                          </p:val>
                                        </p:tav>
                                      </p:tavLst>
                                    </p:anim>
                                    <p:anim calcmode="lin" valueType="num">
                                      <p:cBhvr additive="base">
                                        <p:cTn id="32" dur="500" fill="hold"/>
                                        <p:tgtEl>
                                          <p:spTgt spid="161"/>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0"/>
                                  </p:stCondLst>
                                  <p:childTnLst>
                                    <p:set>
                                      <p:cBhvr>
                                        <p:cTn id="34" dur="1" fill="hold">
                                          <p:stCondLst>
                                            <p:cond delay="0"/>
                                          </p:stCondLst>
                                        </p:cTn>
                                        <p:tgtEl>
                                          <p:spTgt spid="79"/>
                                        </p:tgtEl>
                                        <p:attrNameLst>
                                          <p:attrName>style.visibility</p:attrName>
                                        </p:attrNameLst>
                                      </p:cBhvr>
                                      <p:to>
                                        <p:strVal val="visible"/>
                                      </p:to>
                                    </p:set>
                                    <p:anim calcmode="lin" valueType="num">
                                      <p:cBhvr additive="base">
                                        <p:cTn id="35" dur="500" fill="hold"/>
                                        <p:tgtEl>
                                          <p:spTgt spid="79"/>
                                        </p:tgtEl>
                                        <p:attrNameLst>
                                          <p:attrName>ppt_x</p:attrName>
                                        </p:attrNameLst>
                                      </p:cBhvr>
                                      <p:tavLst>
                                        <p:tav tm="0">
                                          <p:val>
                                            <p:strVal val="#ppt_x"/>
                                          </p:val>
                                        </p:tav>
                                        <p:tav tm="100000">
                                          <p:val>
                                            <p:strVal val="#ppt_x"/>
                                          </p:val>
                                        </p:tav>
                                      </p:tavLst>
                                    </p:anim>
                                    <p:anim calcmode="lin" valueType="num">
                                      <p:cBhvr additive="base">
                                        <p:cTn id="36" dur="500" fill="hold"/>
                                        <p:tgtEl>
                                          <p:spTgt spid="79"/>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0"/>
                                  </p:stCondLst>
                                  <p:childTnLst>
                                    <p:set>
                                      <p:cBhvr>
                                        <p:cTn id="38" dur="1" fill="hold">
                                          <p:stCondLst>
                                            <p:cond delay="0"/>
                                          </p:stCondLst>
                                        </p:cTn>
                                        <p:tgtEl>
                                          <p:spTgt spid="160"/>
                                        </p:tgtEl>
                                        <p:attrNameLst>
                                          <p:attrName>style.visibility</p:attrName>
                                        </p:attrNameLst>
                                      </p:cBhvr>
                                      <p:to>
                                        <p:strVal val="visible"/>
                                      </p:to>
                                    </p:set>
                                    <p:anim calcmode="lin" valueType="num">
                                      <p:cBhvr additive="base">
                                        <p:cTn id="39" dur="500" fill="hold"/>
                                        <p:tgtEl>
                                          <p:spTgt spid="160"/>
                                        </p:tgtEl>
                                        <p:attrNameLst>
                                          <p:attrName>ppt_x</p:attrName>
                                        </p:attrNameLst>
                                      </p:cBhvr>
                                      <p:tavLst>
                                        <p:tav tm="0">
                                          <p:val>
                                            <p:strVal val="#ppt_x"/>
                                          </p:val>
                                        </p:tav>
                                        <p:tav tm="100000">
                                          <p:val>
                                            <p:strVal val="#ppt_x"/>
                                          </p:val>
                                        </p:tav>
                                      </p:tavLst>
                                    </p:anim>
                                    <p:anim calcmode="lin" valueType="num">
                                      <p:cBhvr additive="base">
                                        <p:cTn id="40" dur="500" fill="hold"/>
                                        <p:tgtEl>
                                          <p:spTgt spid="160"/>
                                        </p:tgtEl>
                                        <p:attrNameLst>
                                          <p:attrName>ppt_y</p:attrName>
                                        </p:attrNameLst>
                                      </p:cBhvr>
                                      <p:tavLst>
                                        <p:tav tm="0">
                                          <p:val>
                                            <p:strVal val="1+#ppt_h/2"/>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4" fill="hold" grpId="0" nodeType="clickEffect">
                                  <p:stCondLst>
                                    <p:cond delay="0"/>
                                  </p:stCondLst>
                                  <p:childTnLst>
                                    <p:set>
                                      <p:cBhvr>
                                        <p:cTn id="44" dur="1" fill="hold">
                                          <p:stCondLst>
                                            <p:cond delay="0"/>
                                          </p:stCondLst>
                                        </p:cTn>
                                        <p:tgtEl>
                                          <p:spTgt spid="142"/>
                                        </p:tgtEl>
                                        <p:attrNameLst>
                                          <p:attrName>style.visibility</p:attrName>
                                        </p:attrNameLst>
                                      </p:cBhvr>
                                      <p:to>
                                        <p:strVal val="visible"/>
                                      </p:to>
                                    </p:set>
                                    <p:anim calcmode="lin" valueType="num">
                                      <p:cBhvr additive="base">
                                        <p:cTn id="45" dur="500" fill="hold"/>
                                        <p:tgtEl>
                                          <p:spTgt spid="142"/>
                                        </p:tgtEl>
                                        <p:attrNameLst>
                                          <p:attrName>ppt_x</p:attrName>
                                        </p:attrNameLst>
                                      </p:cBhvr>
                                      <p:tavLst>
                                        <p:tav tm="0">
                                          <p:val>
                                            <p:strVal val="#ppt_x"/>
                                          </p:val>
                                        </p:tav>
                                        <p:tav tm="100000">
                                          <p:val>
                                            <p:strVal val="#ppt_x"/>
                                          </p:val>
                                        </p:tav>
                                      </p:tavLst>
                                    </p:anim>
                                    <p:anim calcmode="lin" valueType="num">
                                      <p:cBhvr additive="base">
                                        <p:cTn id="46" dur="500" fill="hold"/>
                                        <p:tgtEl>
                                          <p:spTgt spid="142"/>
                                        </p:tgtEl>
                                        <p:attrNameLst>
                                          <p:attrName>ppt_y</p:attrName>
                                        </p:attrNameLst>
                                      </p:cBhvr>
                                      <p:tavLst>
                                        <p:tav tm="0">
                                          <p:val>
                                            <p:strVal val="1+#ppt_h/2"/>
                                          </p:val>
                                        </p:tav>
                                        <p:tav tm="100000">
                                          <p:val>
                                            <p:strVal val="#ppt_y"/>
                                          </p:val>
                                        </p:tav>
                                      </p:tavLst>
                                    </p:anim>
                                  </p:childTnLst>
                                </p:cTn>
                              </p:par>
                              <p:par>
                                <p:cTn id="47" presetID="2" presetClass="entr" presetSubtype="4" fill="hold" grpId="0" nodeType="withEffect">
                                  <p:stCondLst>
                                    <p:cond delay="0"/>
                                  </p:stCondLst>
                                  <p:childTnLst>
                                    <p:set>
                                      <p:cBhvr>
                                        <p:cTn id="48" dur="1" fill="hold">
                                          <p:stCondLst>
                                            <p:cond delay="0"/>
                                          </p:stCondLst>
                                        </p:cTn>
                                        <p:tgtEl>
                                          <p:spTgt spid="149"/>
                                        </p:tgtEl>
                                        <p:attrNameLst>
                                          <p:attrName>style.visibility</p:attrName>
                                        </p:attrNameLst>
                                      </p:cBhvr>
                                      <p:to>
                                        <p:strVal val="visible"/>
                                      </p:to>
                                    </p:set>
                                    <p:anim calcmode="lin" valueType="num">
                                      <p:cBhvr additive="base">
                                        <p:cTn id="49" dur="500" fill="hold"/>
                                        <p:tgtEl>
                                          <p:spTgt spid="149"/>
                                        </p:tgtEl>
                                        <p:attrNameLst>
                                          <p:attrName>ppt_x</p:attrName>
                                        </p:attrNameLst>
                                      </p:cBhvr>
                                      <p:tavLst>
                                        <p:tav tm="0">
                                          <p:val>
                                            <p:strVal val="#ppt_x"/>
                                          </p:val>
                                        </p:tav>
                                        <p:tav tm="100000">
                                          <p:val>
                                            <p:strVal val="#ppt_x"/>
                                          </p:val>
                                        </p:tav>
                                      </p:tavLst>
                                    </p:anim>
                                    <p:anim calcmode="lin" valueType="num">
                                      <p:cBhvr additive="base">
                                        <p:cTn id="50" dur="500" fill="hold"/>
                                        <p:tgtEl>
                                          <p:spTgt spid="149"/>
                                        </p:tgtEl>
                                        <p:attrNameLst>
                                          <p:attrName>ppt_y</p:attrName>
                                        </p:attrNameLst>
                                      </p:cBhvr>
                                      <p:tavLst>
                                        <p:tav tm="0">
                                          <p:val>
                                            <p:strVal val="1+#ppt_h/2"/>
                                          </p:val>
                                        </p:tav>
                                        <p:tav tm="100000">
                                          <p:val>
                                            <p:strVal val="#ppt_y"/>
                                          </p:val>
                                        </p:tav>
                                      </p:tavLst>
                                    </p:anim>
                                  </p:childTnLst>
                                </p:cTn>
                              </p:par>
                              <p:par>
                                <p:cTn id="51" presetID="2" presetClass="entr" presetSubtype="4" fill="hold" grpId="0" nodeType="withEffect">
                                  <p:stCondLst>
                                    <p:cond delay="0"/>
                                  </p:stCondLst>
                                  <p:childTnLst>
                                    <p:set>
                                      <p:cBhvr>
                                        <p:cTn id="52" dur="1" fill="hold">
                                          <p:stCondLst>
                                            <p:cond delay="0"/>
                                          </p:stCondLst>
                                        </p:cTn>
                                        <p:tgtEl>
                                          <p:spTgt spid="145"/>
                                        </p:tgtEl>
                                        <p:attrNameLst>
                                          <p:attrName>style.visibility</p:attrName>
                                        </p:attrNameLst>
                                      </p:cBhvr>
                                      <p:to>
                                        <p:strVal val="visible"/>
                                      </p:to>
                                    </p:set>
                                    <p:anim calcmode="lin" valueType="num">
                                      <p:cBhvr additive="base">
                                        <p:cTn id="53" dur="500" fill="hold"/>
                                        <p:tgtEl>
                                          <p:spTgt spid="145"/>
                                        </p:tgtEl>
                                        <p:attrNameLst>
                                          <p:attrName>ppt_x</p:attrName>
                                        </p:attrNameLst>
                                      </p:cBhvr>
                                      <p:tavLst>
                                        <p:tav tm="0">
                                          <p:val>
                                            <p:strVal val="#ppt_x"/>
                                          </p:val>
                                        </p:tav>
                                        <p:tav tm="100000">
                                          <p:val>
                                            <p:strVal val="#ppt_x"/>
                                          </p:val>
                                        </p:tav>
                                      </p:tavLst>
                                    </p:anim>
                                    <p:anim calcmode="lin" valueType="num">
                                      <p:cBhvr additive="base">
                                        <p:cTn id="54" dur="500" fill="hold"/>
                                        <p:tgtEl>
                                          <p:spTgt spid="145"/>
                                        </p:tgtEl>
                                        <p:attrNameLst>
                                          <p:attrName>ppt_y</p:attrName>
                                        </p:attrNameLst>
                                      </p:cBhvr>
                                      <p:tavLst>
                                        <p:tav tm="0">
                                          <p:val>
                                            <p:strVal val="1+#ppt_h/2"/>
                                          </p:val>
                                        </p:tav>
                                        <p:tav tm="100000">
                                          <p:val>
                                            <p:strVal val="#ppt_y"/>
                                          </p:val>
                                        </p:tav>
                                      </p:tavLst>
                                    </p:anim>
                                  </p:childTnLst>
                                </p:cTn>
                              </p:par>
                              <p:par>
                                <p:cTn id="55" presetID="2" presetClass="entr" presetSubtype="4" fill="hold" grpId="0" nodeType="withEffect">
                                  <p:stCondLst>
                                    <p:cond delay="0"/>
                                  </p:stCondLst>
                                  <p:childTnLst>
                                    <p:set>
                                      <p:cBhvr>
                                        <p:cTn id="56" dur="1" fill="hold">
                                          <p:stCondLst>
                                            <p:cond delay="0"/>
                                          </p:stCondLst>
                                        </p:cTn>
                                        <p:tgtEl>
                                          <p:spTgt spid="146"/>
                                        </p:tgtEl>
                                        <p:attrNameLst>
                                          <p:attrName>style.visibility</p:attrName>
                                        </p:attrNameLst>
                                      </p:cBhvr>
                                      <p:to>
                                        <p:strVal val="visible"/>
                                      </p:to>
                                    </p:set>
                                    <p:anim calcmode="lin" valueType="num">
                                      <p:cBhvr additive="base">
                                        <p:cTn id="57" dur="500" fill="hold"/>
                                        <p:tgtEl>
                                          <p:spTgt spid="146"/>
                                        </p:tgtEl>
                                        <p:attrNameLst>
                                          <p:attrName>ppt_x</p:attrName>
                                        </p:attrNameLst>
                                      </p:cBhvr>
                                      <p:tavLst>
                                        <p:tav tm="0">
                                          <p:val>
                                            <p:strVal val="#ppt_x"/>
                                          </p:val>
                                        </p:tav>
                                        <p:tav tm="100000">
                                          <p:val>
                                            <p:strVal val="#ppt_x"/>
                                          </p:val>
                                        </p:tav>
                                      </p:tavLst>
                                    </p:anim>
                                    <p:anim calcmode="lin" valueType="num">
                                      <p:cBhvr additive="base">
                                        <p:cTn id="58" dur="500" fill="hold"/>
                                        <p:tgtEl>
                                          <p:spTgt spid="146"/>
                                        </p:tgtEl>
                                        <p:attrNameLst>
                                          <p:attrName>ppt_y</p:attrName>
                                        </p:attrNameLst>
                                      </p:cBhvr>
                                      <p:tavLst>
                                        <p:tav tm="0">
                                          <p:val>
                                            <p:strVal val="1+#ppt_h/2"/>
                                          </p:val>
                                        </p:tav>
                                        <p:tav tm="100000">
                                          <p:val>
                                            <p:strVal val="#ppt_y"/>
                                          </p:val>
                                        </p:tav>
                                      </p:tavLst>
                                    </p:anim>
                                  </p:childTnLst>
                                </p:cTn>
                              </p:par>
                              <p:par>
                                <p:cTn id="59" presetID="2" presetClass="entr" presetSubtype="4" fill="hold" grpId="0" nodeType="withEffect">
                                  <p:stCondLst>
                                    <p:cond delay="0"/>
                                  </p:stCondLst>
                                  <p:childTnLst>
                                    <p:set>
                                      <p:cBhvr>
                                        <p:cTn id="60" dur="1" fill="hold">
                                          <p:stCondLst>
                                            <p:cond delay="0"/>
                                          </p:stCondLst>
                                        </p:cTn>
                                        <p:tgtEl>
                                          <p:spTgt spid="154"/>
                                        </p:tgtEl>
                                        <p:attrNameLst>
                                          <p:attrName>style.visibility</p:attrName>
                                        </p:attrNameLst>
                                      </p:cBhvr>
                                      <p:to>
                                        <p:strVal val="visible"/>
                                      </p:to>
                                    </p:set>
                                    <p:anim calcmode="lin" valueType="num">
                                      <p:cBhvr additive="base">
                                        <p:cTn id="61" dur="500" fill="hold"/>
                                        <p:tgtEl>
                                          <p:spTgt spid="154"/>
                                        </p:tgtEl>
                                        <p:attrNameLst>
                                          <p:attrName>ppt_x</p:attrName>
                                        </p:attrNameLst>
                                      </p:cBhvr>
                                      <p:tavLst>
                                        <p:tav tm="0">
                                          <p:val>
                                            <p:strVal val="#ppt_x"/>
                                          </p:val>
                                        </p:tav>
                                        <p:tav tm="100000">
                                          <p:val>
                                            <p:strVal val="#ppt_x"/>
                                          </p:val>
                                        </p:tav>
                                      </p:tavLst>
                                    </p:anim>
                                    <p:anim calcmode="lin" valueType="num">
                                      <p:cBhvr additive="base">
                                        <p:cTn id="62" dur="500" fill="hold"/>
                                        <p:tgtEl>
                                          <p:spTgt spid="154"/>
                                        </p:tgtEl>
                                        <p:attrNameLst>
                                          <p:attrName>ppt_y</p:attrName>
                                        </p:attrNameLst>
                                      </p:cBhvr>
                                      <p:tavLst>
                                        <p:tav tm="0">
                                          <p:val>
                                            <p:strVal val="1+#ppt_h/2"/>
                                          </p:val>
                                        </p:tav>
                                        <p:tav tm="100000">
                                          <p:val>
                                            <p:strVal val="#ppt_y"/>
                                          </p:val>
                                        </p:tav>
                                      </p:tavLst>
                                    </p:anim>
                                  </p:childTnLst>
                                </p:cTn>
                              </p:par>
                              <p:par>
                                <p:cTn id="63" presetID="2" presetClass="entr" presetSubtype="4" fill="hold" grpId="0" nodeType="withEffect">
                                  <p:stCondLst>
                                    <p:cond delay="0"/>
                                  </p:stCondLst>
                                  <p:childTnLst>
                                    <p:set>
                                      <p:cBhvr>
                                        <p:cTn id="64" dur="1" fill="hold">
                                          <p:stCondLst>
                                            <p:cond delay="0"/>
                                          </p:stCondLst>
                                        </p:cTn>
                                        <p:tgtEl>
                                          <p:spTgt spid="155"/>
                                        </p:tgtEl>
                                        <p:attrNameLst>
                                          <p:attrName>style.visibility</p:attrName>
                                        </p:attrNameLst>
                                      </p:cBhvr>
                                      <p:to>
                                        <p:strVal val="visible"/>
                                      </p:to>
                                    </p:set>
                                    <p:anim calcmode="lin" valueType="num">
                                      <p:cBhvr additive="base">
                                        <p:cTn id="65" dur="500" fill="hold"/>
                                        <p:tgtEl>
                                          <p:spTgt spid="155"/>
                                        </p:tgtEl>
                                        <p:attrNameLst>
                                          <p:attrName>ppt_x</p:attrName>
                                        </p:attrNameLst>
                                      </p:cBhvr>
                                      <p:tavLst>
                                        <p:tav tm="0">
                                          <p:val>
                                            <p:strVal val="#ppt_x"/>
                                          </p:val>
                                        </p:tav>
                                        <p:tav tm="100000">
                                          <p:val>
                                            <p:strVal val="#ppt_x"/>
                                          </p:val>
                                        </p:tav>
                                      </p:tavLst>
                                    </p:anim>
                                    <p:anim calcmode="lin" valueType="num">
                                      <p:cBhvr additive="base">
                                        <p:cTn id="66" dur="500" fill="hold"/>
                                        <p:tgtEl>
                                          <p:spTgt spid="155"/>
                                        </p:tgtEl>
                                        <p:attrNameLst>
                                          <p:attrName>ppt_y</p:attrName>
                                        </p:attrNameLst>
                                      </p:cBhvr>
                                      <p:tavLst>
                                        <p:tav tm="0">
                                          <p:val>
                                            <p:strVal val="1+#ppt_h/2"/>
                                          </p:val>
                                        </p:tav>
                                        <p:tav tm="100000">
                                          <p:val>
                                            <p:strVal val="#ppt_y"/>
                                          </p:val>
                                        </p:tav>
                                      </p:tavLst>
                                    </p:anim>
                                  </p:childTnLst>
                                </p:cTn>
                              </p:par>
                              <p:par>
                                <p:cTn id="67" presetID="2" presetClass="entr" presetSubtype="4" fill="hold" grpId="0" nodeType="withEffect">
                                  <p:stCondLst>
                                    <p:cond delay="0"/>
                                  </p:stCondLst>
                                  <p:childTnLst>
                                    <p:set>
                                      <p:cBhvr>
                                        <p:cTn id="68" dur="1" fill="hold">
                                          <p:stCondLst>
                                            <p:cond delay="0"/>
                                          </p:stCondLst>
                                        </p:cTn>
                                        <p:tgtEl>
                                          <p:spTgt spid="156"/>
                                        </p:tgtEl>
                                        <p:attrNameLst>
                                          <p:attrName>style.visibility</p:attrName>
                                        </p:attrNameLst>
                                      </p:cBhvr>
                                      <p:to>
                                        <p:strVal val="visible"/>
                                      </p:to>
                                    </p:set>
                                    <p:anim calcmode="lin" valueType="num">
                                      <p:cBhvr additive="base">
                                        <p:cTn id="69" dur="500" fill="hold"/>
                                        <p:tgtEl>
                                          <p:spTgt spid="156"/>
                                        </p:tgtEl>
                                        <p:attrNameLst>
                                          <p:attrName>ppt_x</p:attrName>
                                        </p:attrNameLst>
                                      </p:cBhvr>
                                      <p:tavLst>
                                        <p:tav tm="0">
                                          <p:val>
                                            <p:strVal val="#ppt_x"/>
                                          </p:val>
                                        </p:tav>
                                        <p:tav tm="100000">
                                          <p:val>
                                            <p:strVal val="#ppt_x"/>
                                          </p:val>
                                        </p:tav>
                                      </p:tavLst>
                                    </p:anim>
                                    <p:anim calcmode="lin" valueType="num">
                                      <p:cBhvr additive="base">
                                        <p:cTn id="70" dur="500" fill="hold"/>
                                        <p:tgtEl>
                                          <p:spTgt spid="156"/>
                                        </p:tgtEl>
                                        <p:attrNameLst>
                                          <p:attrName>ppt_y</p:attrName>
                                        </p:attrNameLst>
                                      </p:cBhvr>
                                      <p:tavLst>
                                        <p:tav tm="0">
                                          <p:val>
                                            <p:strVal val="1+#ppt_h/2"/>
                                          </p:val>
                                        </p:tav>
                                        <p:tav tm="100000">
                                          <p:val>
                                            <p:strVal val="#ppt_y"/>
                                          </p:val>
                                        </p:tav>
                                      </p:tavLst>
                                    </p:anim>
                                  </p:childTnLst>
                                </p:cTn>
                              </p:par>
                              <p:par>
                                <p:cTn id="71" presetID="5" presetClass="entr" presetSubtype="10" fill="hold" grpId="0" nodeType="withEffect">
                                  <p:stCondLst>
                                    <p:cond delay="0"/>
                                  </p:stCondLst>
                                  <p:childTnLst>
                                    <p:set>
                                      <p:cBhvr>
                                        <p:cTn id="72" dur="1" fill="hold">
                                          <p:stCondLst>
                                            <p:cond delay="0"/>
                                          </p:stCondLst>
                                        </p:cTn>
                                        <p:tgtEl>
                                          <p:spTgt spid="82"/>
                                        </p:tgtEl>
                                        <p:attrNameLst>
                                          <p:attrName>style.visibility</p:attrName>
                                        </p:attrNameLst>
                                      </p:cBhvr>
                                      <p:to>
                                        <p:strVal val="visible"/>
                                      </p:to>
                                    </p:set>
                                    <p:animEffect transition="in" filter="checkerboard(across)">
                                      <p:cBhvr>
                                        <p:cTn id="73" dur="500"/>
                                        <p:tgtEl>
                                          <p:spTgt spid="82"/>
                                        </p:tgtEl>
                                      </p:cBhvr>
                                    </p:animEffect>
                                  </p:childTnLst>
                                </p:cTn>
                              </p:par>
                              <p:par>
                                <p:cTn id="74" presetID="22" presetClass="entr" presetSubtype="4" fill="hold" grpId="0" nodeType="withEffect">
                                  <p:stCondLst>
                                    <p:cond delay="0"/>
                                  </p:stCondLst>
                                  <p:childTnLst>
                                    <p:set>
                                      <p:cBhvr>
                                        <p:cTn id="75" dur="1" fill="hold">
                                          <p:stCondLst>
                                            <p:cond delay="0"/>
                                          </p:stCondLst>
                                        </p:cTn>
                                        <p:tgtEl>
                                          <p:spTgt spid="90"/>
                                        </p:tgtEl>
                                        <p:attrNameLst>
                                          <p:attrName>style.visibility</p:attrName>
                                        </p:attrNameLst>
                                      </p:cBhvr>
                                      <p:to>
                                        <p:strVal val="visible"/>
                                      </p:to>
                                    </p:set>
                                    <p:animEffect transition="in" filter="wipe(down)">
                                      <p:cBhvr>
                                        <p:cTn id="76" dur="500"/>
                                        <p:tgtEl>
                                          <p:spTgt spid="90"/>
                                        </p:tgtEl>
                                      </p:cBhvr>
                                    </p:animEffect>
                                  </p:childTnLst>
                                </p:cTn>
                              </p:par>
                              <p:par>
                                <p:cTn id="77" presetID="2" presetClass="entr" presetSubtype="4" fill="hold" nodeType="withEffect">
                                  <p:stCondLst>
                                    <p:cond delay="0"/>
                                  </p:stCondLst>
                                  <p:childTnLst>
                                    <p:set>
                                      <p:cBhvr>
                                        <p:cTn id="78" dur="1" fill="hold">
                                          <p:stCondLst>
                                            <p:cond delay="0"/>
                                          </p:stCondLst>
                                        </p:cTn>
                                        <p:tgtEl>
                                          <p:spTgt spid="5"/>
                                        </p:tgtEl>
                                        <p:attrNameLst>
                                          <p:attrName>style.visibility</p:attrName>
                                        </p:attrNameLst>
                                      </p:cBhvr>
                                      <p:to>
                                        <p:strVal val="visible"/>
                                      </p:to>
                                    </p:set>
                                    <p:anim calcmode="lin" valueType="num">
                                      <p:cBhvr additive="base">
                                        <p:cTn id="79" dur="500" fill="hold"/>
                                        <p:tgtEl>
                                          <p:spTgt spid="5"/>
                                        </p:tgtEl>
                                        <p:attrNameLst>
                                          <p:attrName>ppt_x</p:attrName>
                                        </p:attrNameLst>
                                      </p:cBhvr>
                                      <p:tavLst>
                                        <p:tav tm="0">
                                          <p:val>
                                            <p:strVal val="#ppt_x"/>
                                          </p:val>
                                        </p:tav>
                                        <p:tav tm="100000">
                                          <p:val>
                                            <p:strVal val="#ppt_x"/>
                                          </p:val>
                                        </p:tav>
                                      </p:tavLst>
                                    </p:anim>
                                    <p:anim calcmode="lin" valueType="num">
                                      <p:cBhvr additive="base">
                                        <p:cTn id="80" dur="500" fill="hold"/>
                                        <p:tgtEl>
                                          <p:spTgt spid="5"/>
                                        </p:tgtEl>
                                        <p:attrNameLst>
                                          <p:attrName>ppt_y</p:attrName>
                                        </p:attrNameLst>
                                      </p:cBhvr>
                                      <p:tavLst>
                                        <p:tav tm="0">
                                          <p:val>
                                            <p:strVal val="1+#ppt_h/2"/>
                                          </p:val>
                                        </p:tav>
                                        <p:tav tm="100000">
                                          <p:val>
                                            <p:strVal val="#ppt_y"/>
                                          </p:val>
                                        </p:tav>
                                      </p:tavLst>
                                    </p:anim>
                                  </p:childTnLst>
                                </p:cTn>
                              </p:par>
                              <p:par>
                                <p:cTn id="81" presetID="22" presetClass="entr" presetSubtype="4" fill="hold" grpId="0" nodeType="withEffect">
                                  <p:stCondLst>
                                    <p:cond delay="0"/>
                                  </p:stCondLst>
                                  <p:childTnLst>
                                    <p:set>
                                      <p:cBhvr>
                                        <p:cTn id="82" dur="1" fill="hold">
                                          <p:stCondLst>
                                            <p:cond delay="0"/>
                                          </p:stCondLst>
                                        </p:cTn>
                                        <p:tgtEl>
                                          <p:spTgt spid="91"/>
                                        </p:tgtEl>
                                        <p:attrNameLst>
                                          <p:attrName>style.visibility</p:attrName>
                                        </p:attrNameLst>
                                      </p:cBhvr>
                                      <p:to>
                                        <p:strVal val="visible"/>
                                      </p:to>
                                    </p:set>
                                    <p:animEffect transition="in" filter="wipe(down)">
                                      <p:cBhvr>
                                        <p:cTn id="83" dur="500"/>
                                        <p:tgtEl>
                                          <p:spTgt spid="91"/>
                                        </p:tgtEl>
                                      </p:cBhvr>
                                    </p:animEffect>
                                  </p:childTnLst>
                                </p:cTn>
                              </p:par>
                              <p:par>
                                <p:cTn id="84" presetID="5" presetClass="entr" presetSubtype="10" fill="hold" nodeType="withEffect">
                                  <p:stCondLst>
                                    <p:cond delay="0"/>
                                  </p:stCondLst>
                                  <p:childTnLst>
                                    <p:set>
                                      <p:cBhvr>
                                        <p:cTn id="85" dur="1" fill="hold">
                                          <p:stCondLst>
                                            <p:cond delay="0"/>
                                          </p:stCondLst>
                                        </p:cTn>
                                        <p:tgtEl>
                                          <p:spTgt spid="87"/>
                                        </p:tgtEl>
                                        <p:attrNameLst>
                                          <p:attrName>style.visibility</p:attrName>
                                        </p:attrNameLst>
                                      </p:cBhvr>
                                      <p:to>
                                        <p:strVal val="visible"/>
                                      </p:to>
                                    </p:set>
                                    <p:animEffect transition="in" filter="checkerboard(across)">
                                      <p:cBhvr>
                                        <p:cTn id="86" dur="500"/>
                                        <p:tgtEl>
                                          <p:spTgt spid="87"/>
                                        </p:tgtEl>
                                      </p:cBhvr>
                                    </p:animEffect>
                                  </p:childTnLst>
                                </p:cTn>
                              </p:par>
                              <p:par>
                                <p:cTn id="87" presetID="5" presetClass="entr" presetSubtype="10" fill="hold" nodeType="withEffect">
                                  <p:stCondLst>
                                    <p:cond delay="0"/>
                                  </p:stCondLst>
                                  <p:childTnLst>
                                    <p:set>
                                      <p:cBhvr>
                                        <p:cTn id="88" dur="1" fill="hold">
                                          <p:stCondLst>
                                            <p:cond delay="0"/>
                                          </p:stCondLst>
                                        </p:cTn>
                                        <p:tgtEl>
                                          <p:spTgt spid="92"/>
                                        </p:tgtEl>
                                        <p:attrNameLst>
                                          <p:attrName>style.visibility</p:attrName>
                                        </p:attrNameLst>
                                      </p:cBhvr>
                                      <p:to>
                                        <p:strVal val="visible"/>
                                      </p:to>
                                    </p:set>
                                    <p:animEffect transition="in" filter="checkerboard(across)">
                                      <p:cBhvr>
                                        <p:cTn id="89" dur="500"/>
                                        <p:tgtEl>
                                          <p:spTgt spid="92"/>
                                        </p:tgtEl>
                                      </p:cBhvr>
                                    </p:animEffect>
                                  </p:childTnLst>
                                </p:cTn>
                              </p:par>
                              <p:par>
                                <p:cTn id="90" presetID="2" presetClass="entr" presetSubtype="4" fill="hold" nodeType="withEffect">
                                  <p:stCondLst>
                                    <p:cond delay="0"/>
                                  </p:stCondLst>
                                  <p:childTnLst>
                                    <p:set>
                                      <p:cBhvr>
                                        <p:cTn id="91" dur="1" fill="hold">
                                          <p:stCondLst>
                                            <p:cond delay="0"/>
                                          </p:stCondLst>
                                        </p:cTn>
                                        <p:tgtEl>
                                          <p:spTgt spid="112"/>
                                        </p:tgtEl>
                                        <p:attrNameLst>
                                          <p:attrName>style.visibility</p:attrName>
                                        </p:attrNameLst>
                                      </p:cBhvr>
                                      <p:to>
                                        <p:strVal val="visible"/>
                                      </p:to>
                                    </p:set>
                                    <p:anim calcmode="lin" valueType="num">
                                      <p:cBhvr additive="base">
                                        <p:cTn id="92" dur="500" fill="hold"/>
                                        <p:tgtEl>
                                          <p:spTgt spid="112"/>
                                        </p:tgtEl>
                                        <p:attrNameLst>
                                          <p:attrName>ppt_x</p:attrName>
                                        </p:attrNameLst>
                                      </p:cBhvr>
                                      <p:tavLst>
                                        <p:tav tm="0">
                                          <p:val>
                                            <p:strVal val="#ppt_x"/>
                                          </p:val>
                                        </p:tav>
                                        <p:tav tm="100000">
                                          <p:val>
                                            <p:strVal val="#ppt_x"/>
                                          </p:val>
                                        </p:tav>
                                      </p:tavLst>
                                    </p:anim>
                                    <p:anim calcmode="lin" valueType="num">
                                      <p:cBhvr additive="base">
                                        <p:cTn id="93" dur="500" fill="hold"/>
                                        <p:tgtEl>
                                          <p:spTgt spid="112"/>
                                        </p:tgtEl>
                                        <p:attrNameLst>
                                          <p:attrName>ppt_y</p:attrName>
                                        </p:attrNameLst>
                                      </p:cBhvr>
                                      <p:tavLst>
                                        <p:tav tm="0">
                                          <p:val>
                                            <p:strVal val="1+#ppt_h/2"/>
                                          </p:val>
                                        </p:tav>
                                        <p:tav tm="100000">
                                          <p:val>
                                            <p:strVal val="#ppt_y"/>
                                          </p:val>
                                        </p:tav>
                                      </p:tavLst>
                                    </p:anim>
                                  </p:childTnLst>
                                </p:cTn>
                              </p:par>
                            </p:childTnLst>
                          </p:cTn>
                        </p:par>
                      </p:childTnLst>
                    </p:cTn>
                  </p:par>
                  <p:par>
                    <p:cTn id="94" fill="hold">
                      <p:stCondLst>
                        <p:cond delay="indefinite"/>
                      </p:stCondLst>
                      <p:childTnLst>
                        <p:par>
                          <p:cTn id="95" fill="hold">
                            <p:stCondLst>
                              <p:cond delay="0"/>
                            </p:stCondLst>
                            <p:childTnLst>
                              <p:par>
                                <p:cTn id="96" presetID="2" presetClass="entr" presetSubtype="4" fill="hold" nodeType="clickEffect">
                                  <p:stCondLst>
                                    <p:cond delay="0"/>
                                  </p:stCondLst>
                                  <p:childTnLst>
                                    <p:set>
                                      <p:cBhvr>
                                        <p:cTn id="97" dur="1" fill="hold">
                                          <p:stCondLst>
                                            <p:cond delay="0"/>
                                          </p:stCondLst>
                                        </p:cTn>
                                        <p:tgtEl>
                                          <p:spTgt spid="129"/>
                                        </p:tgtEl>
                                        <p:attrNameLst>
                                          <p:attrName>style.visibility</p:attrName>
                                        </p:attrNameLst>
                                      </p:cBhvr>
                                      <p:to>
                                        <p:strVal val="visible"/>
                                      </p:to>
                                    </p:set>
                                    <p:anim calcmode="lin" valueType="num">
                                      <p:cBhvr additive="base">
                                        <p:cTn id="98" dur="500" fill="hold"/>
                                        <p:tgtEl>
                                          <p:spTgt spid="129"/>
                                        </p:tgtEl>
                                        <p:attrNameLst>
                                          <p:attrName>ppt_x</p:attrName>
                                        </p:attrNameLst>
                                      </p:cBhvr>
                                      <p:tavLst>
                                        <p:tav tm="0">
                                          <p:val>
                                            <p:strVal val="#ppt_x"/>
                                          </p:val>
                                        </p:tav>
                                        <p:tav tm="100000">
                                          <p:val>
                                            <p:strVal val="#ppt_x"/>
                                          </p:val>
                                        </p:tav>
                                      </p:tavLst>
                                    </p:anim>
                                    <p:anim calcmode="lin" valueType="num">
                                      <p:cBhvr additive="base">
                                        <p:cTn id="99" dur="500" fill="hold"/>
                                        <p:tgtEl>
                                          <p:spTgt spid="129"/>
                                        </p:tgtEl>
                                        <p:attrNameLst>
                                          <p:attrName>ppt_y</p:attrName>
                                        </p:attrNameLst>
                                      </p:cBhvr>
                                      <p:tavLst>
                                        <p:tav tm="0">
                                          <p:val>
                                            <p:strVal val="1+#ppt_h/2"/>
                                          </p:val>
                                        </p:tav>
                                        <p:tav tm="100000">
                                          <p:val>
                                            <p:strVal val="#ppt_y"/>
                                          </p:val>
                                        </p:tav>
                                      </p:tavLst>
                                    </p:anim>
                                  </p:childTnLst>
                                </p:cTn>
                              </p:par>
                              <p:par>
                                <p:cTn id="100" presetID="2" presetClass="entr" presetSubtype="4" fill="hold" grpId="0" nodeType="withEffect">
                                  <p:stCondLst>
                                    <p:cond delay="0"/>
                                  </p:stCondLst>
                                  <p:childTnLst>
                                    <p:set>
                                      <p:cBhvr>
                                        <p:cTn id="101" dur="1" fill="hold">
                                          <p:stCondLst>
                                            <p:cond delay="0"/>
                                          </p:stCondLst>
                                        </p:cTn>
                                        <p:tgtEl>
                                          <p:spTgt spid="150"/>
                                        </p:tgtEl>
                                        <p:attrNameLst>
                                          <p:attrName>style.visibility</p:attrName>
                                        </p:attrNameLst>
                                      </p:cBhvr>
                                      <p:to>
                                        <p:strVal val="visible"/>
                                      </p:to>
                                    </p:set>
                                    <p:anim calcmode="lin" valueType="num">
                                      <p:cBhvr additive="base">
                                        <p:cTn id="102" dur="500" fill="hold"/>
                                        <p:tgtEl>
                                          <p:spTgt spid="150"/>
                                        </p:tgtEl>
                                        <p:attrNameLst>
                                          <p:attrName>ppt_x</p:attrName>
                                        </p:attrNameLst>
                                      </p:cBhvr>
                                      <p:tavLst>
                                        <p:tav tm="0">
                                          <p:val>
                                            <p:strVal val="#ppt_x"/>
                                          </p:val>
                                        </p:tav>
                                        <p:tav tm="100000">
                                          <p:val>
                                            <p:strVal val="#ppt_x"/>
                                          </p:val>
                                        </p:tav>
                                      </p:tavLst>
                                    </p:anim>
                                    <p:anim calcmode="lin" valueType="num">
                                      <p:cBhvr additive="base">
                                        <p:cTn id="103" dur="500" fill="hold"/>
                                        <p:tgtEl>
                                          <p:spTgt spid="150"/>
                                        </p:tgtEl>
                                        <p:attrNameLst>
                                          <p:attrName>ppt_y</p:attrName>
                                        </p:attrNameLst>
                                      </p:cBhvr>
                                      <p:tavLst>
                                        <p:tav tm="0">
                                          <p:val>
                                            <p:strVal val="1+#ppt_h/2"/>
                                          </p:val>
                                        </p:tav>
                                        <p:tav tm="100000">
                                          <p:val>
                                            <p:strVal val="#ppt_y"/>
                                          </p:val>
                                        </p:tav>
                                      </p:tavLst>
                                    </p:anim>
                                  </p:childTnLst>
                                </p:cTn>
                              </p:par>
                              <p:par>
                                <p:cTn id="104" presetID="2" presetClass="entr" presetSubtype="4" fill="hold" grpId="0" nodeType="withEffect">
                                  <p:stCondLst>
                                    <p:cond delay="0"/>
                                  </p:stCondLst>
                                  <p:childTnLst>
                                    <p:set>
                                      <p:cBhvr>
                                        <p:cTn id="105" dur="1" fill="hold">
                                          <p:stCondLst>
                                            <p:cond delay="0"/>
                                          </p:stCondLst>
                                        </p:cTn>
                                        <p:tgtEl>
                                          <p:spTgt spid="147"/>
                                        </p:tgtEl>
                                        <p:attrNameLst>
                                          <p:attrName>style.visibility</p:attrName>
                                        </p:attrNameLst>
                                      </p:cBhvr>
                                      <p:to>
                                        <p:strVal val="visible"/>
                                      </p:to>
                                    </p:set>
                                    <p:anim calcmode="lin" valueType="num">
                                      <p:cBhvr additive="base">
                                        <p:cTn id="106" dur="500" fill="hold"/>
                                        <p:tgtEl>
                                          <p:spTgt spid="147"/>
                                        </p:tgtEl>
                                        <p:attrNameLst>
                                          <p:attrName>ppt_x</p:attrName>
                                        </p:attrNameLst>
                                      </p:cBhvr>
                                      <p:tavLst>
                                        <p:tav tm="0">
                                          <p:val>
                                            <p:strVal val="#ppt_x"/>
                                          </p:val>
                                        </p:tav>
                                        <p:tav tm="100000">
                                          <p:val>
                                            <p:strVal val="#ppt_x"/>
                                          </p:val>
                                        </p:tav>
                                      </p:tavLst>
                                    </p:anim>
                                    <p:anim calcmode="lin" valueType="num">
                                      <p:cBhvr additive="base">
                                        <p:cTn id="107" dur="500" fill="hold"/>
                                        <p:tgtEl>
                                          <p:spTgt spid="147"/>
                                        </p:tgtEl>
                                        <p:attrNameLst>
                                          <p:attrName>ppt_y</p:attrName>
                                        </p:attrNameLst>
                                      </p:cBhvr>
                                      <p:tavLst>
                                        <p:tav tm="0">
                                          <p:val>
                                            <p:strVal val="1+#ppt_h/2"/>
                                          </p:val>
                                        </p:tav>
                                        <p:tav tm="100000">
                                          <p:val>
                                            <p:strVal val="#ppt_y"/>
                                          </p:val>
                                        </p:tav>
                                      </p:tavLst>
                                    </p:anim>
                                  </p:childTnLst>
                                </p:cTn>
                              </p:par>
                              <p:par>
                                <p:cTn id="108" presetID="2" presetClass="entr" presetSubtype="4" fill="hold" grpId="0" nodeType="withEffect">
                                  <p:stCondLst>
                                    <p:cond delay="0"/>
                                  </p:stCondLst>
                                  <p:childTnLst>
                                    <p:set>
                                      <p:cBhvr>
                                        <p:cTn id="109" dur="1" fill="hold">
                                          <p:stCondLst>
                                            <p:cond delay="0"/>
                                          </p:stCondLst>
                                        </p:cTn>
                                        <p:tgtEl>
                                          <p:spTgt spid="137"/>
                                        </p:tgtEl>
                                        <p:attrNameLst>
                                          <p:attrName>style.visibility</p:attrName>
                                        </p:attrNameLst>
                                      </p:cBhvr>
                                      <p:to>
                                        <p:strVal val="visible"/>
                                      </p:to>
                                    </p:set>
                                    <p:anim calcmode="lin" valueType="num">
                                      <p:cBhvr additive="base">
                                        <p:cTn id="110" dur="500" fill="hold"/>
                                        <p:tgtEl>
                                          <p:spTgt spid="137"/>
                                        </p:tgtEl>
                                        <p:attrNameLst>
                                          <p:attrName>ppt_x</p:attrName>
                                        </p:attrNameLst>
                                      </p:cBhvr>
                                      <p:tavLst>
                                        <p:tav tm="0">
                                          <p:val>
                                            <p:strVal val="#ppt_x"/>
                                          </p:val>
                                        </p:tav>
                                        <p:tav tm="100000">
                                          <p:val>
                                            <p:strVal val="#ppt_x"/>
                                          </p:val>
                                        </p:tav>
                                      </p:tavLst>
                                    </p:anim>
                                    <p:anim calcmode="lin" valueType="num">
                                      <p:cBhvr additive="base">
                                        <p:cTn id="111" dur="500" fill="hold"/>
                                        <p:tgtEl>
                                          <p:spTgt spid="137"/>
                                        </p:tgtEl>
                                        <p:attrNameLst>
                                          <p:attrName>ppt_y</p:attrName>
                                        </p:attrNameLst>
                                      </p:cBhvr>
                                      <p:tavLst>
                                        <p:tav tm="0">
                                          <p:val>
                                            <p:strVal val="1+#ppt_h/2"/>
                                          </p:val>
                                        </p:tav>
                                        <p:tav tm="100000">
                                          <p:val>
                                            <p:strVal val="#ppt_y"/>
                                          </p:val>
                                        </p:tav>
                                      </p:tavLst>
                                    </p:anim>
                                  </p:childTnLst>
                                </p:cTn>
                              </p:par>
                            </p:childTnLst>
                          </p:cTn>
                        </p:par>
                      </p:childTnLst>
                    </p:cTn>
                  </p:par>
                  <p:par>
                    <p:cTn id="112" fill="hold">
                      <p:stCondLst>
                        <p:cond delay="indefinite"/>
                      </p:stCondLst>
                      <p:childTnLst>
                        <p:par>
                          <p:cTn id="113" fill="hold">
                            <p:stCondLst>
                              <p:cond delay="0"/>
                            </p:stCondLst>
                            <p:childTnLst>
                              <p:par>
                                <p:cTn id="114" presetID="2" presetClass="entr" presetSubtype="4" fill="hold" nodeType="clickEffect">
                                  <p:stCondLst>
                                    <p:cond delay="0"/>
                                  </p:stCondLst>
                                  <p:childTnLst>
                                    <p:set>
                                      <p:cBhvr>
                                        <p:cTn id="115" dur="1" fill="hold">
                                          <p:stCondLst>
                                            <p:cond delay="0"/>
                                          </p:stCondLst>
                                        </p:cTn>
                                        <p:tgtEl>
                                          <p:spTgt spid="131"/>
                                        </p:tgtEl>
                                        <p:attrNameLst>
                                          <p:attrName>style.visibility</p:attrName>
                                        </p:attrNameLst>
                                      </p:cBhvr>
                                      <p:to>
                                        <p:strVal val="visible"/>
                                      </p:to>
                                    </p:set>
                                    <p:anim calcmode="lin" valueType="num">
                                      <p:cBhvr additive="base">
                                        <p:cTn id="116" dur="500" fill="hold"/>
                                        <p:tgtEl>
                                          <p:spTgt spid="131"/>
                                        </p:tgtEl>
                                        <p:attrNameLst>
                                          <p:attrName>ppt_x</p:attrName>
                                        </p:attrNameLst>
                                      </p:cBhvr>
                                      <p:tavLst>
                                        <p:tav tm="0">
                                          <p:val>
                                            <p:strVal val="#ppt_x"/>
                                          </p:val>
                                        </p:tav>
                                        <p:tav tm="100000">
                                          <p:val>
                                            <p:strVal val="#ppt_x"/>
                                          </p:val>
                                        </p:tav>
                                      </p:tavLst>
                                    </p:anim>
                                    <p:anim calcmode="lin" valueType="num">
                                      <p:cBhvr additive="base">
                                        <p:cTn id="117" dur="500" fill="hold"/>
                                        <p:tgtEl>
                                          <p:spTgt spid="131"/>
                                        </p:tgtEl>
                                        <p:attrNameLst>
                                          <p:attrName>ppt_y</p:attrName>
                                        </p:attrNameLst>
                                      </p:cBhvr>
                                      <p:tavLst>
                                        <p:tav tm="0">
                                          <p:val>
                                            <p:strVal val="1+#ppt_h/2"/>
                                          </p:val>
                                        </p:tav>
                                        <p:tav tm="100000">
                                          <p:val>
                                            <p:strVal val="#ppt_y"/>
                                          </p:val>
                                        </p:tav>
                                      </p:tavLst>
                                    </p:anim>
                                  </p:childTnLst>
                                </p:cTn>
                              </p:par>
                              <p:par>
                                <p:cTn id="118" presetID="2" presetClass="entr" presetSubtype="4" fill="hold" grpId="0" nodeType="withEffect">
                                  <p:stCondLst>
                                    <p:cond delay="0"/>
                                  </p:stCondLst>
                                  <p:childTnLst>
                                    <p:set>
                                      <p:cBhvr>
                                        <p:cTn id="119" dur="1" fill="hold">
                                          <p:stCondLst>
                                            <p:cond delay="0"/>
                                          </p:stCondLst>
                                        </p:cTn>
                                        <p:tgtEl>
                                          <p:spTgt spid="153"/>
                                        </p:tgtEl>
                                        <p:attrNameLst>
                                          <p:attrName>style.visibility</p:attrName>
                                        </p:attrNameLst>
                                      </p:cBhvr>
                                      <p:to>
                                        <p:strVal val="visible"/>
                                      </p:to>
                                    </p:set>
                                    <p:anim calcmode="lin" valueType="num">
                                      <p:cBhvr additive="base">
                                        <p:cTn id="120" dur="500" fill="hold"/>
                                        <p:tgtEl>
                                          <p:spTgt spid="153"/>
                                        </p:tgtEl>
                                        <p:attrNameLst>
                                          <p:attrName>ppt_x</p:attrName>
                                        </p:attrNameLst>
                                      </p:cBhvr>
                                      <p:tavLst>
                                        <p:tav tm="0">
                                          <p:val>
                                            <p:strVal val="#ppt_x"/>
                                          </p:val>
                                        </p:tav>
                                        <p:tav tm="100000">
                                          <p:val>
                                            <p:strVal val="#ppt_x"/>
                                          </p:val>
                                        </p:tav>
                                      </p:tavLst>
                                    </p:anim>
                                    <p:anim calcmode="lin" valueType="num">
                                      <p:cBhvr additive="base">
                                        <p:cTn id="121" dur="500" fill="hold"/>
                                        <p:tgtEl>
                                          <p:spTgt spid="153"/>
                                        </p:tgtEl>
                                        <p:attrNameLst>
                                          <p:attrName>ppt_y</p:attrName>
                                        </p:attrNameLst>
                                      </p:cBhvr>
                                      <p:tavLst>
                                        <p:tav tm="0">
                                          <p:val>
                                            <p:strVal val="1+#ppt_h/2"/>
                                          </p:val>
                                        </p:tav>
                                        <p:tav tm="100000">
                                          <p:val>
                                            <p:strVal val="#ppt_y"/>
                                          </p:val>
                                        </p:tav>
                                      </p:tavLst>
                                    </p:anim>
                                  </p:childTnLst>
                                </p:cTn>
                              </p:par>
                              <p:par>
                                <p:cTn id="122" presetID="2" presetClass="entr" presetSubtype="4" fill="hold" grpId="0" nodeType="withEffect">
                                  <p:stCondLst>
                                    <p:cond delay="0"/>
                                  </p:stCondLst>
                                  <p:childTnLst>
                                    <p:set>
                                      <p:cBhvr>
                                        <p:cTn id="123" dur="1" fill="hold">
                                          <p:stCondLst>
                                            <p:cond delay="0"/>
                                          </p:stCondLst>
                                        </p:cTn>
                                        <p:tgtEl>
                                          <p:spTgt spid="148"/>
                                        </p:tgtEl>
                                        <p:attrNameLst>
                                          <p:attrName>style.visibility</p:attrName>
                                        </p:attrNameLst>
                                      </p:cBhvr>
                                      <p:to>
                                        <p:strVal val="visible"/>
                                      </p:to>
                                    </p:set>
                                    <p:anim calcmode="lin" valueType="num">
                                      <p:cBhvr additive="base">
                                        <p:cTn id="124" dur="500" fill="hold"/>
                                        <p:tgtEl>
                                          <p:spTgt spid="148"/>
                                        </p:tgtEl>
                                        <p:attrNameLst>
                                          <p:attrName>ppt_x</p:attrName>
                                        </p:attrNameLst>
                                      </p:cBhvr>
                                      <p:tavLst>
                                        <p:tav tm="0">
                                          <p:val>
                                            <p:strVal val="#ppt_x"/>
                                          </p:val>
                                        </p:tav>
                                        <p:tav tm="100000">
                                          <p:val>
                                            <p:strVal val="#ppt_x"/>
                                          </p:val>
                                        </p:tav>
                                      </p:tavLst>
                                    </p:anim>
                                    <p:anim calcmode="lin" valueType="num">
                                      <p:cBhvr additive="base">
                                        <p:cTn id="125" dur="500" fill="hold"/>
                                        <p:tgtEl>
                                          <p:spTgt spid="148"/>
                                        </p:tgtEl>
                                        <p:attrNameLst>
                                          <p:attrName>ppt_y</p:attrName>
                                        </p:attrNameLst>
                                      </p:cBhvr>
                                      <p:tavLst>
                                        <p:tav tm="0">
                                          <p:val>
                                            <p:strVal val="1+#ppt_h/2"/>
                                          </p:val>
                                        </p:tav>
                                        <p:tav tm="100000">
                                          <p:val>
                                            <p:strVal val="#ppt_y"/>
                                          </p:val>
                                        </p:tav>
                                      </p:tavLst>
                                    </p:anim>
                                  </p:childTnLst>
                                </p:cTn>
                              </p:par>
                              <p:par>
                                <p:cTn id="126" presetID="2" presetClass="entr" presetSubtype="4" fill="hold" grpId="0" nodeType="withEffect">
                                  <p:stCondLst>
                                    <p:cond delay="0"/>
                                  </p:stCondLst>
                                  <p:childTnLst>
                                    <p:set>
                                      <p:cBhvr>
                                        <p:cTn id="127" dur="1" fill="hold">
                                          <p:stCondLst>
                                            <p:cond delay="0"/>
                                          </p:stCondLst>
                                        </p:cTn>
                                        <p:tgtEl>
                                          <p:spTgt spid="135"/>
                                        </p:tgtEl>
                                        <p:attrNameLst>
                                          <p:attrName>style.visibility</p:attrName>
                                        </p:attrNameLst>
                                      </p:cBhvr>
                                      <p:to>
                                        <p:strVal val="visible"/>
                                      </p:to>
                                    </p:set>
                                    <p:anim calcmode="lin" valueType="num">
                                      <p:cBhvr additive="base">
                                        <p:cTn id="128" dur="500" fill="hold"/>
                                        <p:tgtEl>
                                          <p:spTgt spid="135"/>
                                        </p:tgtEl>
                                        <p:attrNameLst>
                                          <p:attrName>ppt_x</p:attrName>
                                        </p:attrNameLst>
                                      </p:cBhvr>
                                      <p:tavLst>
                                        <p:tav tm="0">
                                          <p:val>
                                            <p:strVal val="#ppt_x"/>
                                          </p:val>
                                        </p:tav>
                                        <p:tav tm="100000">
                                          <p:val>
                                            <p:strVal val="#ppt_x"/>
                                          </p:val>
                                        </p:tav>
                                      </p:tavLst>
                                    </p:anim>
                                    <p:anim calcmode="lin" valueType="num">
                                      <p:cBhvr additive="base">
                                        <p:cTn id="129" dur="500" fill="hold"/>
                                        <p:tgtEl>
                                          <p:spTgt spid="13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 grpId="0" animBg="1"/>
      <p:bldP spid="81" grpId="0" animBg="1"/>
      <p:bldP spid="82" grpId="0" animBg="1"/>
      <p:bldP spid="90" grpId="0"/>
      <p:bldP spid="91" grpId="0" animBg="1"/>
      <p:bldP spid="135" grpId="0" animBg="1"/>
      <p:bldP spid="137" grpId="0" animBg="1"/>
      <p:bldP spid="139" grpId="0" animBg="1"/>
      <p:bldP spid="140" grpId="0" animBg="1"/>
      <p:bldP spid="142" grpId="0" animBg="1"/>
      <p:bldP spid="145" grpId="0" animBg="1"/>
      <p:bldP spid="146" grpId="0" animBg="1"/>
      <p:bldP spid="147" grpId="0" animBg="1"/>
      <p:bldP spid="148" grpId="0" animBg="1"/>
      <p:bldP spid="149" grpId="0" animBg="1"/>
      <p:bldP spid="150" grpId="0" animBg="1"/>
      <p:bldP spid="153" grpId="0" animBg="1"/>
      <p:bldP spid="154" grpId="0" animBg="1"/>
      <p:bldP spid="155" grpId="0" animBg="1"/>
      <p:bldP spid="156" grpId="0" animBg="1"/>
      <p:bldP spid="160" grpId="0" animBg="1"/>
      <p:bldP spid="161" grpId="0" animBg="1"/>
      <p:bldP spid="111" grpId="0" animBg="1"/>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2">
            <a:extLst>
              <a:ext uri="{FF2B5EF4-FFF2-40B4-BE49-F238E27FC236}">
                <a16:creationId xmlns:a16="http://schemas.microsoft.com/office/drawing/2014/main" id="{10DA275B-06C9-A049-9B8E-6701F0E112B9}"/>
              </a:ext>
            </a:extLst>
          </p:cNvPr>
          <p:cNvSpPr>
            <a:spLocks noGrp="1"/>
          </p:cNvSpPr>
          <p:nvPr>
            <p:ph type="title"/>
          </p:nvPr>
        </p:nvSpPr>
        <p:spPr>
          <a:xfrm>
            <a:off x="579960" y="412751"/>
            <a:ext cx="11003870" cy="384048"/>
          </a:xfrm>
        </p:spPr>
        <p:txBody>
          <a:bodyPr/>
          <a:lstStyle/>
          <a:p>
            <a:r>
              <a:rPr lang="en-GB"/>
              <a:t>NSX-T Provisioning Steps</a:t>
            </a:r>
          </a:p>
        </p:txBody>
      </p:sp>
      <p:sp>
        <p:nvSpPr>
          <p:cNvPr id="10" name="Subtitle 3">
            <a:extLst>
              <a:ext uri="{FF2B5EF4-FFF2-40B4-BE49-F238E27FC236}">
                <a16:creationId xmlns:a16="http://schemas.microsoft.com/office/drawing/2014/main" id="{CE3AC957-7FEF-094A-B758-062515FB7900}"/>
              </a:ext>
            </a:extLst>
          </p:cNvPr>
          <p:cNvSpPr>
            <a:spLocks noGrp="1"/>
          </p:cNvSpPr>
          <p:nvPr>
            <p:ph type="subTitle" idx="10"/>
          </p:nvPr>
        </p:nvSpPr>
        <p:spPr>
          <a:xfrm>
            <a:off x="593021" y="811831"/>
            <a:ext cx="10990809" cy="247743"/>
          </a:xfrm>
        </p:spPr>
        <p:txBody>
          <a:bodyPr/>
          <a:lstStyle/>
          <a:p>
            <a:endParaRPr lang="en-GB"/>
          </a:p>
        </p:txBody>
      </p:sp>
      <p:sp>
        <p:nvSpPr>
          <p:cNvPr id="49" name="Freeform 48">
            <a:extLst>
              <a:ext uri="{FF2B5EF4-FFF2-40B4-BE49-F238E27FC236}">
                <a16:creationId xmlns:a16="http://schemas.microsoft.com/office/drawing/2014/main" id="{CEBFFBB5-BCFA-6443-A6F8-5D48C255A571}"/>
              </a:ext>
            </a:extLst>
          </p:cNvPr>
          <p:cNvSpPr/>
          <p:nvPr/>
        </p:nvSpPr>
        <p:spPr>
          <a:xfrm>
            <a:off x="2195790" y="4505715"/>
            <a:ext cx="527170" cy="2172929"/>
          </a:xfrm>
          <a:custGeom>
            <a:avLst/>
            <a:gdLst>
              <a:gd name="connsiteX0" fmla="*/ 31370 w 527170"/>
              <a:gd name="connsiteY0" fmla="*/ 2172929 h 2172929"/>
              <a:gd name="connsiteX1" fmla="*/ 41202 w 527170"/>
              <a:gd name="connsiteY1" fmla="*/ 1553497 h 2172929"/>
              <a:gd name="connsiteX2" fmla="*/ 434493 w 527170"/>
              <a:gd name="connsiteY2" fmla="*/ 1258529 h 2172929"/>
              <a:gd name="connsiteX3" fmla="*/ 513151 w 527170"/>
              <a:gd name="connsiteY3" fmla="*/ 1032387 h 2172929"/>
              <a:gd name="connsiteX4" fmla="*/ 218183 w 527170"/>
              <a:gd name="connsiteY4" fmla="*/ 934064 h 2172929"/>
              <a:gd name="connsiteX5" fmla="*/ 149357 w 527170"/>
              <a:gd name="connsiteY5" fmla="*/ 511277 h 2172929"/>
              <a:gd name="connsiteX6" fmla="*/ 159189 w 527170"/>
              <a:gd name="connsiteY6" fmla="*/ 0 h 2172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7170" h="2172929">
                <a:moveTo>
                  <a:pt x="31370" y="2172929"/>
                </a:moveTo>
                <a:cubicBezTo>
                  <a:pt x="2692" y="1939413"/>
                  <a:pt x="-25985" y="1705897"/>
                  <a:pt x="41202" y="1553497"/>
                </a:cubicBezTo>
                <a:cubicBezTo>
                  <a:pt x="108389" y="1401097"/>
                  <a:pt x="355835" y="1345381"/>
                  <a:pt x="434493" y="1258529"/>
                </a:cubicBezTo>
                <a:cubicBezTo>
                  <a:pt x="513151" y="1171677"/>
                  <a:pt x="549203" y="1086464"/>
                  <a:pt x="513151" y="1032387"/>
                </a:cubicBezTo>
                <a:cubicBezTo>
                  <a:pt x="477099" y="978309"/>
                  <a:pt x="278815" y="1020916"/>
                  <a:pt x="218183" y="934064"/>
                </a:cubicBezTo>
                <a:cubicBezTo>
                  <a:pt x="157551" y="847212"/>
                  <a:pt x="159189" y="666954"/>
                  <a:pt x="149357" y="511277"/>
                </a:cubicBezTo>
                <a:cubicBezTo>
                  <a:pt x="139525" y="355600"/>
                  <a:pt x="149357" y="177800"/>
                  <a:pt x="159189" y="0"/>
                </a:cubicBezTo>
              </a:path>
            </a:pathLst>
          </a:custGeom>
          <a:no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GB"/>
          </a:p>
        </p:txBody>
      </p:sp>
      <p:sp>
        <p:nvSpPr>
          <p:cNvPr id="73" name="TextBox 72">
            <a:extLst>
              <a:ext uri="{FF2B5EF4-FFF2-40B4-BE49-F238E27FC236}">
                <a16:creationId xmlns:a16="http://schemas.microsoft.com/office/drawing/2014/main" id="{F86D5B0A-02D8-7C4C-908C-02AD6FE16AEE}"/>
              </a:ext>
            </a:extLst>
          </p:cNvPr>
          <p:cNvSpPr txBox="1"/>
          <p:nvPr/>
        </p:nvSpPr>
        <p:spPr>
          <a:xfrm>
            <a:off x="1235068" y="2036826"/>
            <a:ext cx="2811667" cy="215444"/>
          </a:xfrm>
          <a:prstGeom prst="rect">
            <a:avLst/>
          </a:prstGeom>
        </p:spPr>
        <p:txBody>
          <a:bodyPr wrap="none" lIns="0" tIns="0" rIns="0" bIns="0" rtlCol="0">
            <a:spAutoFit/>
          </a:bodyPr>
          <a:lstStyle/>
          <a:p>
            <a:pPr algn="l">
              <a:spcAft>
                <a:spcPts val="600"/>
              </a:spcAft>
            </a:pPr>
            <a:r>
              <a:rPr lang="en-GB" sz="1400">
                <a:solidFill>
                  <a:schemeClr val="tx2"/>
                </a:solidFill>
              </a:rPr>
              <a:t>Create Transport Zone (Overlay)</a:t>
            </a:r>
          </a:p>
        </p:txBody>
      </p:sp>
      <p:sp>
        <p:nvSpPr>
          <p:cNvPr id="81" name="TextBox 80">
            <a:extLst>
              <a:ext uri="{FF2B5EF4-FFF2-40B4-BE49-F238E27FC236}">
                <a16:creationId xmlns:a16="http://schemas.microsoft.com/office/drawing/2014/main" id="{BC27A325-02E7-384C-9661-B683B43CDE61}"/>
              </a:ext>
            </a:extLst>
          </p:cNvPr>
          <p:cNvSpPr txBox="1"/>
          <p:nvPr/>
        </p:nvSpPr>
        <p:spPr>
          <a:xfrm>
            <a:off x="1256620" y="3331143"/>
            <a:ext cx="2181784" cy="430887"/>
          </a:xfrm>
          <a:prstGeom prst="rect">
            <a:avLst/>
          </a:prstGeom>
        </p:spPr>
        <p:txBody>
          <a:bodyPr wrap="square" lIns="0" tIns="0" rIns="0" bIns="0" rtlCol="0">
            <a:spAutoFit/>
          </a:bodyPr>
          <a:lstStyle/>
          <a:p>
            <a:pPr algn="l">
              <a:spcAft>
                <a:spcPts val="600"/>
              </a:spcAft>
            </a:pPr>
            <a:r>
              <a:rPr lang="en-GB" sz="1400">
                <a:solidFill>
                  <a:schemeClr val="tx2"/>
                </a:solidFill>
              </a:rPr>
              <a:t>Add Hypervisor Node to Transport Zone(s) </a:t>
            </a:r>
          </a:p>
        </p:txBody>
      </p:sp>
      <p:sp>
        <p:nvSpPr>
          <p:cNvPr id="108" name="Pentagon 107">
            <a:extLst>
              <a:ext uri="{FF2B5EF4-FFF2-40B4-BE49-F238E27FC236}">
                <a16:creationId xmlns:a16="http://schemas.microsoft.com/office/drawing/2014/main" id="{3E5D3767-6067-FD49-85D2-D1E3BA604371}"/>
              </a:ext>
            </a:extLst>
          </p:cNvPr>
          <p:cNvSpPr/>
          <p:nvPr/>
        </p:nvSpPr>
        <p:spPr>
          <a:xfrm>
            <a:off x="193150" y="2036449"/>
            <a:ext cx="925830" cy="286184"/>
          </a:xfrm>
          <a:prstGeom prst="homePlate">
            <a:avLst/>
          </a:prstGeom>
          <a:solidFill>
            <a:schemeClr val="accent1"/>
          </a:solidFill>
          <a:ln>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r>
              <a:rPr lang="en-GB" sz="1400" dirty="0">
                <a:solidFill>
                  <a:schemeClr val="bg1"/>
                </a:solidFill>
              </a:rPr>
              <a:t>Step 2</a:t>
            </a:r>
          </a:p>
        </p:txBody>
      </p:sp>
      <p:sp>
        <p:nvSpPr>
          <p:cNvPr id="109" name="Pentagon 108">
            <a:extLst>
              <a:ext uri="{FF2B5EF4-FFF2-40B4-BE49-F238E27FC236}">
                <a16:creationId xmlns:a16="http://schemas.microsoft.com/office/drawing/2014/main" id="{3CB9030B-C9CD-E144-B215-AC47048385E4}"/>
              </a:ext>
            </a:extLst>
          </p:cNvPr>
          <p:cNvSpPr/>
          <p:nvPr/>
        </p:nvSpPr>
        <p:spPr>
          <a:xfrm>
            <a:off x="183804" y="3390122"/>
            <a:ext cx="925830" cy="286184"/>
          </a:xfrm>
          <a:prstGeom prst="homePlat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r>
              <a:rPr lang="en-GB" sz="1400">
                <a:solidFill>
                  <a:schemeClr val="bg1"/>
                </a:solidFill>
              </a:rPr>
              <a:t>Step 3</a:t>
            </a:r>
          </a:p>
        </p:txBody>
      </p:sp>
      <p:sp>
        <p:nvSpPr>
          <p:cNvPr id="136" name="TextBox 135">
            <a:extLst>
              <a:ext uri="{FF2B5EF4-FFF2-40B4-BE49-F238E27FC236}">
                <a16:creationId xmlns:a16="http://schemas.microsoft.com/office/drawing/2014/main" id="{B86941B0-0398-F440-97F2-393BC9BA66FE}"/>
              </a:ext>
            </a:extLst>
          </p:cNvPr>
          <p:cNvSpPr txBox="1"/>
          <p:nvPr/>
        </p:nvSpPr>
        <p:spPr>
          <a:xfrm>
            <a:off x="1164404" y="1306110"/>
            <a:ext cx="1808187" cy="215444"/>
          </a:xfrm>
          <a:prstGeom prst="rect">
            <a:avLst/>
          </a:prstGeom>
        </p:spPr>
        <p:txBody>
          <a:bodyPr wrap="none" lIns="0" tIns="0" rIns="0" bIns="0" rtlCol="0">
            <a:spAutoFit/>
          </a:bodyPr>
          <a:lstStyle/>
          <a:p>
            <a:pPr algn="l">
              <a:spcAft>
                <a:spcPts val="600"/>
              </a:spcAft>
            </a:pPr>
            <a:r>
              <a:rPr lang="en-GB" sz="1400">
                <a:solidFill>
                  <a:schemeClr val="tx2"/>
                </a:solidFill>
              </a:rPr>
              <a:t>Create Uplink Profile </a:t>
            </a:r>
          </a:p>
        </p:txBody>
      </p:sp>
      <p:sp>
        <p:nvSpPr>
          <p:cNvPr id="137" name="Pentagon 136">
            <a:extLst>
              <a:ext uri="{FF2B5EF4-FFF2-40B4-BE49-F238E27FC236}">
                <a16:creationId xmlns:a16="http://schemas.microsoft.com/office/drawing/2014/main" id="{B6EC5A90-5DE3-EB4E-B12F-3E3EAA9A6C03}"/>
              </a:ext>
            </a:extLst>
          </p:cNvPr>
          <p:cNvSpPr/>
          <p:nvPr/>
        </p:nvSpPr>
        <p:spPr>
          <a:xfrm>
            <a:off x="193150" y="1283250"/>
            <a:ext cx="925830" cy="286184"/>
          </a:xfrm>
          <a:prstGeom prst="homePlate">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r>
              <a:rPr lang="en-GB" sz="1400" dirty="0">
                <a:solidFill>
                  <a:schemeClr val="bg1"/>
                </a:solidFill>
              </a:rPr>
              <a:t>Step 1</a:t>
            </a:r>
          </a:p>
        </p:txBody>
      </p:sp>
      <p:sp>
        <p:nvSpPr>
          <p:cNvPr id="145" name="TextBox 144">
            <a:extLst>
              <a:ext uri="{FF2B5EF4-FFF2-40B4-BE49-F238E27FC236}">
                <a16:creationId xmlns:a16="http://schemas.microsoft.com/office/drawing/2014/main" id="{18BD4C65-72B0-CD4C-B020-4774CA1F8B8F}"/>
              </a:ext>
            </a:extLst>
          </p:cNvPr>
          <p:cNvSpPr txBox="1"/>
          <p:nvPr/>
        </p:nvSpPr>
        <p:spPr>
          <a:xfrm>
            <a:off x="1155058" y="4749433"/>
            <a:ext cx="2157642" cy="215444"/>
          </a:xfrm>
          <a:prstGeom prst="rect">
            <a:avLst/>
          </a:prstGeom>
        </p:spPr>
        <p:txBody>
          <a:bodyPr wrap="none" lIns="0" tIns="0" rIns="0" bIns="0" rtlCol="0">
            <a:spAutoFit/>
          </a:bodyPr>
          <a:lstStyle/>
          <a:p>
            <a:pPr algn="l">
              <a:spcAft>
                <a:spcPts val="600"/>
              </a:spcAft>
            </a:pPr>
            <a:r>
              <a:rPr lang="en-GB" sz="1400">
                <a:solidFill>
                  <a:schemeClr val="tx2"/>
                </a:solidFill>
              </a:rPr>
              <a:t>Create Logical switch(</a:t>
            </a:r>
            <a:r>
              <a:rPr lang="en-GB" sz="1400" err="1">
                <a:solidFill>
                  <a:schemeClr val="tx2"/>
                </a:solidFill>
              </a:rPr>
              <a:t>es</a:t>
            </a:r>
            <a:r>
              <a:rPr lang="en-GB" sz="1400">
                <a:solidFill>
                  <a:schemeClr val="tx2"/>
                </a:solidFill>
              </a:rPr>
              <a:t>)</a:t>
            </a:r>
          </a:p>
        </p:txBody>
      </p:sp>
      <p:sp>
        <p:nvSpPr>
          <p:cNvPr id="146" name="Pentagon 145">
            <a:extLst>
              <a:ext uri="{FF2B5EF4-FFF2-40B4-BE49-F238E27FC236}">
                <a16:creationId xmlns:a16="http://schemas.microsoft.com/office/drawing/2014/main" id="{BC95BA0C-D3A7-374B-9848-22C1E038A6C0}"/>
              </a:ext>
            </a:extLst>
          </p:cNvPr>
          <p:cNvSpPr/>
          <p:nvPr/>
        </p:nvSpPr>
        <p:spPr>
          <a:xfrm>
            <a:off x="183804" y="4726573"/>
            <a:ext cx="925830" cy="286184"/>
          </a:xfrm>
          <a:prstGeom prst="homePlate">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r>
              <a:rPr lang="en-GB" sz="1400">
                <a:solidFill>
                  <a:schemeClr val="bg1"/>
                </a:solidFill>
              </a:rPr>
              <a:t>Step 4</a:t>
            </a:r>
          </a:p>
        </p:txBody>
      </p:sp>
      <p:grpSp>
        <p:nvGrpSpPr>
          <p:cNvPr id="166" name="Group 165">
            <a:extLst>
              <a:ext uri="{FF2B5EF4-FFF2-40B4-BE49-F238E27FC236}">
                <a16:creationId xmlns:a16="http://schemas.microsoft.com/office/drawing/2014/main" id="{FE4E8CEA-4212-3E4E-BB7D-B4E50A426105}"/>
              </a:ext>
            </a:extLst>
          </p:cNvPr>
          <p:cNvGrpSpPr/>
          <p:nvPr/>
        </p:nvGrpSpPr>
        <p:grpSpPr>
          <a:xfrm>
            <a:off x="7654328" y="1020042"/>
            <a:ext cx="4079656" cy="2543259"/>
            <a:chOff x="7855847" y="577013"/>
            <a:chExt cx="4079656" cy="2543259"/>
          </a:xfrm>
        </p:grpSpPr>
        <p:pic>
          <p:nvPicPr>
            <p:cNvPr id="162" name="Picture 161">
              <a:extLst>
                <a:ext uri="{FF2B5EF4-FFF2-40B4-BE49-F238E27FC236}">
                  <a16:creationId xmlns:a16="http://schemas.microsoft.com/office/drawing/2014/main" id="{3AE2631A-61F6-264B-AE93-63A3EA1BA637}"/>
                </a:ext>
              </a:extLst>
            </p:cNvPr>
            <p:cNvPicPr>
              <a:picLocks noChangeAspect="1"/>
            </p:cNvPicPr>
            <p:nvPr/>
          </p:nvPicPr>
          <p:blipFill>
            <a:blip r:embed="rId3"/>
            <a:stretch>
              <a:fillRect/>
            </a:stretch>
          </p:blipFill>
          <p:spPr>
            <a:xfrm>
              <a:off x="7855847" y="577013"/>
              <a:ext cx="4079656" cy="2543259"/>
            </a:xfrm>
            <a:prstGeom prst="rect">
              <a:avLst/>
            </a:prstGeom>
            <a:ln>
              <a:solidFill>
                <a:schemeClr val="accent1"/>
              </a:solidFill>
            </a:ln>
          </p:spPr>
        </p:pic>
        <p:sp>
          <p:nvSpPr>
            <p:cNvPr id="163" name="Rectangle 162">
              <a:extLst>
                <a:ext uri="{FF2B5EF4-FFF2-40B4-BE49-F238E27FC236}">
                  <a16:creationId xmlns:a16="http://schemas.microsoft.com/office/drawing/2014/main" id="{E035B652-1922-534A-8523-D5958106BEEB}"/>
                </a:ext>
              </a:extLst>
            </p:cNvPr>
            <p:cNvSpPr/>
            <p:nvPr/>
          </p:nvSpPr>
          <p:spPr>
            <a:xfrm>
              <a:off x="8795208" y="2714000"/>
              <a:ext cx="1206631" cy="231898"/>
            </a:xfrm>
            <a:prstGeom prst="rect">
              <a:avLst/>
            </a:prstGeom>
            <a:noFill/>
            <a:ln>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sp>
          <p:nvSpPr>
            <p:cNvPr id="165" name="Rectangle 164">
              <a:extLst>
                <a:ext uri="{FF2B5EF4-FFF2-40B4-BE49-F238E27FC236}">
                  <a16:creationId xmlns:a16="http://schemas.microsoft.com/office/drawing/2014/main" id="{AAA9EAE3-D810-9342-AEBB-ACB0462C4A1E}"/>
                </a:ext>
              </a:extLst>
            </p:cNvPr>
            <p:cNvSpPr/>
            <p:nvPr/>
          </p:nvSpPr>
          <p:spPr>
            <a:xfrm>
              <a:off x="8795207" y="1945693"/>
              <a:ext cx="1206631" cy="231898"/>
            </a:xfrm>
            <a:prstGeom prst="rect">
              <a:avLst/>
            </a:prstGeom>
            <a:noFill/>
            <a:ln>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grpSp>
      <p:sp>
        <p:nvSpPr>
          <p:cNvPr id="212" name="TextBox 211">
            <a:extLst>
              <a:ext uri="{FF2B5EF4-FFF2-40B4-BE49-F238E27FC236}">
                <a16:creationId xmlns:a16="http://schemas.microsoft.com/office/drawing/2014/main" id="{65696869-AE3E-7548-8B0C-B0F2FC47A33D}"/>
              </a:ext>
            </a:extLst>
          </p:cNvPr>
          <p:cNvSpPr txBox="1"/>
          <p:nvPr/>
        </p:nvSpPr>
        <p:spPr>
          <a:xfrm>
            <a:off x="766671" y="5487287"/>
            <a:ext cx="6331200" cy="215444"/>
          </a:xfrm>
          <a:prstGeom prst="rect">
            <a:avLst/>
          </a:prstGeom>
        </p:spPr>
        <p:txBody>
          <a:bodyPr wrap="square" lIns="0" tIns="0" rIns="0" bIns="0" rtlCol="0">
            <a:spAutoFit/>
          </a:bodyPr>
          <a:lstStyle/>
          <a:p>
            <a:pPr algn="l">
              <a:spcAft>
                <a:spcPts val="600"/>
              </a:spcAft>
            </a:pPr>
            <a:r>
              <a:rPr lang="en-GB" sz="1400">
                <a:solidFill>
                  <a:schemeClr val="tx2"/>
                </a:solidFill>
              </a:rPr>
              <a:t>No separate Port Group / Logical Switch for TEP (is not exposed)</a:t>
            </a:r>
          </a:p>
        </p:txBody>
      </p:sp>
      <p:sp>
        <p:nvSpPr>
          <p:cNvPr id="213" name="Pentagon 212">
            <a:extLst>
              <a:ext uri="{FF2B5EF4-FFF2-40B4-BE49-F238E27FC236}">
                <a16:creationId xmlns:a16="http://schemas.microsoft.com/office/drawing/2014/main" id="{13A5B296-54C3-7F44-94D4-05854BD0E47F}"/>
              </a:ext>
            </a:extLst>
          </p:cNvPr>
          <p:cNvSpPr/>
          <p:nvPr/>
        </p:nvSpPr>
        <p:spPr>
          <a:xfrm>
            <a:off x="196030" y="5465825"/>
            <a:ext cx="509897" cy="286184"/>
          </a:xfrm>
          <a:prstGeom prst="homePlate">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400">
              <a:solidFill>
                <a:schemeClr val="bg1"/>
              </a:solidFill>
            </a:endParaRPr>
          </a:p>
        </p:txBody>
      </p:sp>
      <p:sp>
        <p:nvSpPr>
          <p:cNvPr id="138" name="Rectangle 137">
            <a:extLst>
              <a:ext uri="{FF2B5EF4-FFF2-40B4-BE49-F238E27FC236}">
                <a16:creationId xmlns:a16="http://schemas.microsoft.com/office/drawing/2014/main" id="{1499652E-7AF2-1244-96B3-B739BE1BAD80}"/>
              </a:ext>
            </a:extLst>
          </p:cNvPr>
          <p:cNvSpPr/>
          <p:nvPr/>
        </p:nvSpPr>
        <p:spPr bwMode="gray">
          <a:xfrm>
            <a:off x="3145698" y="1288708"/>
            <a:ext cx="1666875" cy="233570"/>
          </a:xfrm>
          <a:prstGeom prst="rect">
            <a:avLst/>
          </a:prstGeom>
          <a:solidFill>
            <a:srgbClr val="820024"/>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Uplink Profile</a:t>
            </a:r>
          </a:p>
        </p:txBody>
      </p:sp>
      <p:grpSp>
        <p:nvGrpSpPr>
          <p:cNvPr id="46" name="Group 45">
            <a:extLst>
              <a:ext uri="{FF2B5EF4-FFF2-40B4-BE49-F238E27FC236}">
                <a16:creationId xmlns:a16="http://schemas.microsoft.com/office/drawing/2014/main" id="{922C763A-367A-AB44-85CD-9C579981E00A}"/>
              </a:ext>
            </a:extLst>
          </p:cNvPr>
          <p:cNvGrpSpPr/>
          <p:nvPr/>
        </p:nvGrpSpPr>
        <p:grpSpPr>
          <a:xfrm>
            <a:off x="7370069" y="609875"/>
            <a:ext cx="4686657" cy="5191842"/>
            <a:chOff x="5463846" y="-5837270"/>
            <a:chExt cx="4686657" cy="5191842"/>
          </a:xfrm>
        </p:grpSpPr>
        <p:pic>
          <p:nvPicPr>
            <p:cNvPr id="45" name="Picture 44">
              <a:extLst>
                <a:ext uri="{FF2B5EF4-FFF2-40B4-BE49-F238E27FC236}">
                  <a16:creationId xmlns:a16="http://schemas.microsoft.com/office/drawing/2014/main" id="{84785680-8D53-A441-8DC9-15666ED6BAC1}"/>
                </a:ext>
              </a:extLst>
            </p:cNvPr>
            <p:cNvPicPr>
              <a:picLocks noChangeAspect="1"/>
            </p:cNvPicPr>
            <p:nvPr/>
          </p:nvPicPr>
          <p:blipFill>
            <a:blip r:embed="rId4"/>
            <a:stretch>
              <a:fillRect/>
            </a:stretch>
          </p:blipFill>
          <p:spPr>
            <a:xfrm>
              <a:off x="5463846" y="-5837270"/>
              <a:ext cx="4686657" cy="5191842"/>
            </a:xfrm>
            <a:prstGeom prst="rect">
              <a:avLst/>
            </a:prstGeom>
            <a:ln>
              <a:solidFill>
                <a:schemeClr val="accent1"/>
              </a:solidFill>
            </a:ln>
          </p:spPr>
        </p:pic>
        <p:sp>
          <p:nvSpPr>
            <p:cNvPr id="76" name="Rectangle 75">
              <a:extLst>
                <a:ext uri="{FF2B5EF4-FFF2-40B4-BE49-F238E27FC236}">
                  <a16:creationId xmlns:a16="http://schemas.microsoft.com/office/drawing/2014/main" id="{C42D2A26-1AF9-B04A-A643-1598FB3D3A23}"/>
                </a:ext>
              </a:extLst>
            </p:cNvPr>
            <p:cNvSpPr/>
            <p:nvPr/>
          </p:nvSpPr>
          <p:spPr>
            <a:xfrm>
              <a:off x="6683545" y="-5255136"/>
              <a:ext cx="1347368" cy="286993"/>
            </a:xfrm>
            <a:prstGeom prst="rect">
              <a:avLst/>
            </a:prstGeom>
            <a:noFill/>
            <a:ln>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sp>
          <p:nvSpPr>
            <p:cNvPr id="77" name="Rectangle 76">
              <a:extLst>
                <a:ext uri="{FF2B5EF4-FFF2-40B4-BE49-F238E27FC236}">
                  <a16:creationId xmlns:a16="http://schemas.microsoft.com/office/drawing/2014/main" id="{6125E3E7-D27E-FC44-A54F-9CD412929308}"/>
                </a:ext>
              </a:extLst>
            </p:cNvPr>
            <p:cNvSpPr/>
            <p:nvPr/>
          </p:nvSpPr>
          <p:spPr>
            <a:xfrm>
              <a:off x="6656264" y="-2166451"/>
              <a:ext cx="673684" cy="286993"/>
            </a:xfrm>
            <a:prstGeom prst="rect">
              <a:avLst/>
            </a:prstGeom>
            <a:noFill/>
            <a:ln>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sp>
          <p:nvSpPr>
            <p:cNvPr id="78" name="Rectangle 77">
              <a:extLst>
                <a:ext uri="{FF2B5EF4-FFF2-40B4-BE49-F238E27FC236}">
                  <a16:creationId xmlns:a16="http://schemas.microsoft.com/office/drawing/2014/main" id="{468BD03D-9222-C749-AB58-57A1160557A5}"/>
                </a:ext>
              </a:extLst>
            </p:cNvPr>
            <p:cNvSpPr/>
            <p:nvPr/>
          </p:nvSpPr>
          <p:spPr>
            <a:xfrm>
              <a:off x="6656263" y="-1807726"/>
              <a:ext cx="673684" cy="286993"/>
            </a:xfrm>
            <a:prstGeom prst="rect">
              <a:avLst/>
            </a:prstGeom>
            <a:noFill/>
            <a:ln>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cxnSp>
          <p:nvCxnSpPr>
            <p:cNvPr id="79" name="Straight Arrow Connector 78">
              <a:extLst>
                <a:ext uri="{FF2B5EF4-FFF2-40B4-BE49-F238E27FC236}">
                  <a16:creationId xmlns:a16="http://schemas.microsoft.com/office/drawing/2014/main" id="{B7B6A3D4-0483-AE4D-82C1-8D5BB4867BB3}"/>
                </a:ext>
              </a:extLst>
            </p:cNvPr>
            <p:cNvCxnSpPr>
              <a:cxnSpLocks/>
              <a:stCxn id="78" idx="3"/>
            </p:cNvCxnSpPr>
            <p:nvPr/>
          </p:nvCxnSpPr>
          <p:spPr bwMode="gray">
            <a:xfrm flipV="1">
              <a:off x="7329947" y="-1664906"/>
              <a:ext cx="700966" cy="677"/>
            </a:xfrm>
            <a:prstGeom prst="straightConnector1">
              <a:avLst/>
            </a:prstGeom>
            <a:ln w="25400">
              <a:solidFill>
                <a:schemeClr val="accent1"/>
              </a:solidFill>
              <a:miter lim="800000"/>
              <a:tailEnd type="triangle"/>
            </a:ln>
          </p:spPr>
          <p:style>
            <a:lnRef idx="1">
              <a:schemeClr val="accent1"/>
            </a:lnRef>
            <a:fillRef idx="0">
              <a:schemeClr val="accent1"/>
            </a:fillRef>
            <a:effectRef idx="0">
              <a:schemeClr val="accent1"/>
            </a:effectRef>
            <a:fontRef idx="minor">
              <a:schemeClr val="tx1"/>
            </a:fontRef>
          </p:style>
        </p:cxnSp>
        <p:cxnSp>
          <p:nvCxnSpPr>
            <p:cNvPr id="83" name="Straight Arrow Connector 82">
              <a:extLst>
                <a:ext uri="{FF2B5EF4-FFF2-40B4-BE49-F238E27FC236}">
                  <a16:creationId xmlns:a16="http://schemas.microsoft.com/office/drawing/2014/main" id="{DCE21525-EDB6-CA4F-8794-A6E11408B946}"/>
                </a:ext>
              </a:extLst>
            </p:cNvPr>
            <p:cNvCxnSpPr>
              <a:cxnSpLocks/>
            </p:cNvCxnSpPr>
            <p:nvPr/>
          </p:nvCxnSpPr>
          <p:spPr bwMode="gray">
            <a:xfrm>
              <a:off x="7329947" y="-2022955"/>
              <a:ext cx="700966" cy="265171"/>
            </a:xfrm>
            <a:prstGeom prst="straightConnector1">
              <a:avLst/>
            </a:prstGeom>
            <a:ln w="25400">
              <a:solidFill>
                <a:schemeClr val="accent1"/>
              </a:solidFill>
              <a:miter lim="800000"/>
              <a:tailEnd type="triangle"/>
            </a:ln>
          </p:spPr>
          <p:style>
            <a:lnRef idx="1">
              <a:schemeClr val="accent1"/>
            </a:lnRef>
            <a:fillRef idx="0">
              <a:schemeClr val="accent1"/>
            </a:fillRef>
            <a:effectRef idx="0">
              <a:schemeClr val="accent1"/>
            </a:effectRef>
            <a:fontRef idx="minor">
              <a:schemeClr val="tx1"/>
            </a:fontRef>
          </p:style>
        </p:cxnSp>
        <p:sp>
          <p:nvSpPr>
            <p:cNvPr id="86" name="TextBox 85">
              <a:extLst>
                <a:ext uri="{FF2B5EF4-FFF2-40B4-BE49-F238E27FC236}">
                  <a16:creationId xmlns:a16="http://schemas.microsoft.com/office/drawing/2014/main" id="{AA8115FB-0337-D54B-A169-EDF9F429953F}"/>
                </a:ext>
              </a:extLst>
            </p:cNvPr>
            <p:cNvSpPr txBox="1"/>
            <p:nvPr/>
          </p:nvSpPr>
          <p:spPr>
            <a:xfrm>
              <a:off x="8109551" y="-2061946"/>
              <a:ext cx="1501187" cy="247240"/>
            </a:xfrm>
            <a:prstGeom prst="rect">
              <a:avLst/>
            </a:prstGeom>
          </p:spPr>
          <p:txBody>
            <a:bodyPr wrap="square" lIns="0" tIns="0" rIns="0" bIns="0" rtlCol="0">
              <a:spAutoFit/>
            </a:bodyPr>
            <a:lstStyle/>
            <a:p>
              <a:pPr algn="l">
                <a:spcAft>
                  <a:spcPts val="600"/>
                </a:spcAft>
              </a:pPr>
              <a:r>
                <a:rPr lang="en-GB" sz="1100">
                  <a:solidFill>
                    <a:schemeClr val="accent1"/>
                  </a:solidFill>
                </a:rPr>
                <a:t>Uplink names, these are just variables, can be anything</a:t>
              </a:r>
            </a:p>
          </p:txBody>
        </p:sp>
        <p:sp>
          <p:nvSpPr>
            <p:cNvPr id="90" name="Rectangle 89">
              <a:extLst>
                <a:ext uri="{FF2B5EF4-FFF2-40B4-BE49-F238E27FC236}">
                  <a16:creationId xmlns:a16="http://schemas.microsoft.com/office/drawing/2014/main" id="{C0AF6F3E-196B-8D4F-9775-AB4FFD8E18F5}"/>
                </a:ext>
              </a:extLst>
            </p:cNvPr>
            <p:cNvSpPr/>
            <p:nvPr/>
          </p:nvSpPr>
          <p:spPr>
            <a:xfrm>
              <a:off x="6683545" y="-4298999"/>
              <a:ext cx="1347368" cy="286993"/>
            </a:xfrm>
            <a:prstGeom prst="rect">
              <a:avLst/>
            </a:prstGeom>
            <a:noFill/>
            <a:ln>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sp>
          <p:nvSpPr>
            <p:cNvPr id="92" name="Rectangle 91">
              <a:extLst>
                <a:ext uri="{FF2B5EF4-FFF2-40B4-BE49-F238E27FC236}">
                  <a16:creationId xmlns:a16="http://schemas.microsoft.com/office/drawing/2014/main" id="{AC029E85-E3A9-0A4B-8DCD-ED5FE7B76F09}"/>
                </a:ext>
              </a:extLst>
            </p:cNvPr>
            <p:cNvSpPr/>
            <p:nvPr/>
          </p:nvSpPr>
          <p:spPr>
            <a:xfrm>
              <a:off x="6656263" y="-1410111"/>
              <a:ext cx="673684" cy="286993"/>
            </a:xfrm>
            <a:prstGeom prst="rect">
              <a:avLst/>
            </a:prstGeom>
            <a:noFill/>
            <a:ln>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cxnSp>
          <p:nvCxnSpPr>
            <p:cNvPr id="93" name="Straight Arrow Connector 92">
              <a:extLst>
                <a:ext uri="{FF2B5EF4-FFF2-40B4-BE49-F238E27FC236}">
                  <a16:creationId xmlns:a16="http://schemas.microsoft.com/office/drawing/2014/main" id="{33438159-BB0F-094A-97E8-E918A68C0E2C}"/>
                </a:ext>
              </a:extLst>
            </p:cNvPr>
            <p:cNvCxnSpPr>
              <a:cxnSpLocks/>
            </p:cNvCxnSpPr>
            <p:nvPr/>
          </p:nvCxnSpPr>
          <p:spPr bwMode="gray">
            <a:xfrm>
              <a:off x="7329947" y="-1258970"/>
              <a:ext cx="700966" cy="41958"/>
            </a:xfrm>
            <a:prstGeom prst="straightConnector1">
              <a:avLst/>
            </a:prstGeom>
            <a:ln w="25400">
              <a:solidFill>
                <a:schemeClr val="accent1"/>
              </a:solidFill>
              <a:miter lim="800000"/>
              <a:tailEnd type="triangle"/>
            </a:ln>
          </p:spPr>
          <p:style>
            <a:lnRef idx="1">
              <a:schemeClr val="accent1"/>
            </a:lnRef>
            <a:fillRef idx="0">
              <a:schemeClr val="accent1"/>
            </a:fillRef>
            <a:effectRef idx="0">
              <a:schemeClr val="accent1"/>
            </a:effectRef>
            <a:fontRef idx="minor">
              <a:schemeClr val="tx1"/>
            </a:fontRef>
          </p:style>
        </p:cxnSp>
        <p:sp>
          <p:nvSpPr>
            <p:cNvPr id="95" name="TextBox 94">
              <a:extLst>
                <a:ext uri="{FF2B5EF4-FFF2-40B4-BE49-F238E27FC236}">
                  <a16:creationId xmlns:a16="http://schemas.microsoft.com/office/drawing/2014/main" id="{B9DC07B5-5230-074E-8308-3AA7597BFC28}"/>
                </a:ext>
              </a:extLst>
            </p:cNvPr>
            <p:cNvSpPr txBox="1"/>
            <p:nvPr/>
          </p:nvSpPr>
          <p:spPr>
            <a:xfrm>
              <a:off x="8058391" y="-1289531"/>
              <a:ext cx="922569" cy="161617"/>
            </a:xfrm>
            <a:prstGeom prst="rect">
              <a:avLst/>
            </a:prstGeom>
          </p:spPr>
          <p:txBody>
            <a:bodyPr wrap="square" lIns="0" tIns="0" rIns="0" bIns="0" rtlCol="0">
              <a:spAutoFit/>
            </a:bodyPr>
            <a:lstStyle/>
            <a:p>
              <a:pPr algn="l">
                <a:spcAft>
                  <a:spcPts val="600"/>
                </a:spcAft>
              </a:pPr>
              <a:r>
                <a:rPr lang="en-GB" sz="1100">
                  <a:solidFill>
                    <a:schemeClr val="accent1"/>
                  </a:solidFill>
                </a:rPr>
                <a:t>TEP VLAN</a:t>
              </a:r>
            </a:p>
          </p:txBody>
        </p:sp>
      </p:grpSp>
      <p:grpSp>
        <p:nvGrpSpPr>
          <p:cNvPr id="181" name="Group 180">
            <a:extLst>
              <a:ext uri="{FF2B5EF4-FFF2-40B4-BE49-F238E27FC236}">
                <a16:creationId xmlns:a16="http://schemas.microsoft.com/office/drawing/2014/main" id="{D62DDD30-8EB0-C945-8452-68D381952354}"/>
              </a:ext>
            </a:extLst>
          </p:cNvPr>
          <p:cNvGrpSpPr/>
          <p:nvPr/>
        </p:nvGrpSpPr>
        <p:grpSpPr>
          <a:xfrm>
            <a:off x="7284186" y="609565"/>
            <a:ext cx="4788737" cy="5321804"/>
            <a:chOff x="7653262" y="2320197"/>
            <a:chExt cx="4422271" cy="4227721"/>
          </a:xfrm>
        </p:grpSpPr>
        <p:pic>
          <p:nvPicPr>
            <p:cNvPr id="178" name="Picture 177">
              <a:extLst>
                <a:ext uri="{FF2B5EF4-FFF2-40B4-BE49-F238E27FC236}">
                  <a16:creationId xmlns:a16="http://schemas.microsoft.com/office/drawing/2014/main" id="{5F49B676-39FF-B941-8734-AE97F4B6D85F}"/>
                </a:ext>
              </a:extLst>
            </p:cNvPr>
            <p:cNvPicPr>
              <a:picLocks noChangeAspect="1"/>
            </p:cNvPicPr>
            <p:nvPr/>
          </p:nvPicPr>
          <p:blipFill>
            <a:blip r:embed="rId5"/>
            <a:stretch>
              <a:fillRect/>
            </a:stretch>
          </p:blipFill>
          <p:spPr>
            <a:xfrm>
              <a:off x="7653262" y="2320197"/>
              <a:ext cx="4422271" cy="4227721"/>
            </a:xfrm>
            <a:prstGeom prst="rect">
              <a:avLst/>
            </a:prstGeom>
            <a:ln>
              <a:solidFill>
                <a:schemeClr val="accent1"/>
              </a:solidFill>
            </a:ln>
          </p:spPr>
        </p:pic>
        <p:sp>
          <p:nvSpPr>
            <p:cNvPr id="179" name="Rectangle 178">
              <a:extLst>
                <a:ext uri="{FF2B5EF4-FFF2-40B4-BE49-F238E27FC236}">
                  <a16:creationId xmlns:a16="http://schemas.microsoft.com/office/drawing/2014/main" id="{95BB33DA-E65F-2344-9196-B28E8B381687}"/>
                </a:ext>
              </a:extLst>
            </p:cNvPr>
            <p:cNvSpPr/>
            <p:nvPr/>
          </p:nvSpPr>
          <p:spPr>
            <a:xfrm>
              <a:off x="7731782" y="5277631"/>
              <a:ext cx="1909523" cy="724463"/>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sp>
          <p:nvSpPr>
            <p:cNvPr id="180" name="Rectangle 179">
              <a:extLst>
                <a:ext uri="{FF2B5EF4-FFF2-40B4-BE49-F238E27FC236}">
                  <a16:creationId xmlns:a16="http://schemas.microsoft.com/office/drawing/2014/main" id="{D440BA97-B8DC-024B-89D4-5CBCBE897586}"/>
                </a:ext>
              </a:extLst>
            </p:cNvPr>
            <p:cNvSpPr/>
            <p:nvPr/>
          </p:nvSpPr>
          <p:spPr>
            <a:xfrm>
              <a:off x="10001838" y="5013321"/>
              <a:ext cx="1933665" cy="158514"/>
            </a:xfrm>
            <a:prstGeom prst="rect">
              <a:avLst/>
            </a:prstGeom>
            <a:noFill/>
            <a:ln>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grpSp>
      <p:pic>
        <p:nvPicPr>
          <p:cNvPr id="30" name="Picture 29">
            <a:extLst>
              <a:ext uri="{FF2B5EF4-FFF2-40B4-BE49-F238E27FC236}">
                <a16:creationId xmlns:a16="http://schemas.microsoft.com/office/drawing/2014/main" id="{03253781-6D7F-5240-9144-BB0E3532DCB5}"/>
              </a:ext>
            </a:extLst>
          </p:cNvPr>
          <p:cNvPicPr>
            <a:picLocks noChangeAspect="1"/>
          </p:cNvPicPr>
          <p:nvPr/>
        </p:nvPicPr>
        <p:blipFill>
          <a:blip r:embed="rId6"/>
          <a:stretch>
            <a:fillRect/>
          </a:stretch>
        </p:blipFill>
        <p:spPr>
          <a:xfrm>
            <a:off x="-1827035" y="-8226992"/>
            <a:ext cx="933900" cy="253261"/>
          </a:xfrm>
          <a:prstGeom prst="rect">
            <a:avLst/>
          </a:prstGeom>
        </p:spPr>
      </p:pic>
      <p:pic>
        <p:nvPicPr>
          <p:cNvPr id="102" name="Picture 101">
            <a:extLst>
              <a:ext uri="{FF2B5EF4-FFF2-40B4-BE49-F238E27FC236}">
                <a16:creationId xmlns:a16="http://schemas.microsoft.com/office/drawing/2014/main" id="{B9AEA4B1-EE21-8248-B11B-00936EC29238}"/>
              </a:ext>
            </a:extLst>
          </p:cNvPr>
          <p:cNvPicPr>
            <a:picLocks noChangeAspect="1"/>
          </p:cNvPicPr>
          <p:nvPr/>
        </p:nvPicPr>
        <p:blipFill>
          <a:blip r:embed="rId6"/>
          <a:stretch>
            <a:fillRect/>
          </a:stretch>
        </p:blipFill>
        <p:spPr>
          <a:xfrm>
            <a:off x="-660395" y="-8092096"/>
            <a:ext cx="4198717" cy="446394"/>
          </a:xfrm>
          <a:prstGeom prst="rect">
            <a:avLst/>
          </a:prstGeom>
        </p:spPr>
      </p:pic>
      <p:grpSp>
        <p:nvGrpSpPr>
          <p:cNvPr id="47" name="Group 46">
            <a:extLst>
              <a:ext uri="{FF2B5EF4-FFF2-40B4-BE49-F238E27FC236}">
                <a16:creationId xmlns:a16="http://schemas.microsoft.com/office/drawing/2014/main" id="{37F1C42A-0983-F546-8F49-9BB1683106F3}"/>
              </a:ext>
            </a:extLst>
          </p:cNvPr>
          <p:cNvGrpSpPr/>
          <p:nvPr/>
        </p:nvGrpSpPr>
        <p:grpSpPr>
          <a:xfrm>
            <a:off x="7269815" y="611468"/>
            <a:ext cx="4822597" cy="5319901"/>
            <a:chOff x="-109451" y="-5920445"/>
            <a:chExt cx="4728731" cy="5188656"/>
          </a:xfrm>
        </p:grpSpPr>
        <p:pic>
          <p:nvPicPr>
            <p:cNvPr id="32" name="Picture 31">
              <a:extLst>
                <a:ext uri="{FF2B5EF4-FFF2-40B4-BE49-F238E27FC236}">
                  <a16:creationId xmlns:a16="http://schemas.microsoft.com/office/drawing/2014/main" id="{20AF00B6-9BE8-4F42-80A5-04FEA7818B9C}"/>
                </a:ext>
              </a:extLst>
            </p:cNvPr>
            <p:cNvPicPr>
              <a:picLocks noChangeAspect="1"/>
            </p:cNvPicPr>
            <p:nvPr/>
          </p:nvPicPr>
          <p:blipFill>
            <a:blip r:embed="rId7"/>
            <a:stretch>
              <a:fillRect/>
            </a:stretch>
          </p:blipFill>
          <p:spPr>
            <a:xfrm>
              <a:off x="-109451" y="-5920445"/>
              <a:ext cx="4728731" cy="5188656"/>
            </a:xfrm>
            <a:prstGeom prst="rect">
              <a:avLst/>
            </a:prstGeom>
            <a:ln>
              <a:solidFill>
                <a:schemeClr val="accent1"/>
              </a:solidFill>
            </a:ln>
          </p:spPr>
        </p:pic>
        <p:sp>
          <p:nvSpPr>
            <p:cNvPr id="33" name="Rectangle 32">
              <a:extLst>
                <a:ext uri="{FF2B5EF4-FFF2-40B4-BE49-F238E27FC236}">
                  <a16:creationId xmlns:a16="http://schemas.microsoft.com/office/drawing/2014/main" id="{1D685C3F-4614-4845-BB23-D341D9686399}"/>
                </a:ext>
              </a:extLst>
            </p:cNvPr>
            <p:cNvSpPr/>
            <p:nvPr/>
          </p:nvSpPr>
          <p:spPr>
            <a:xfrm>
              <a:off x="1109634" y="-3478924"/>
              <a:ext cx="635083" cy="294290"/>
            </a:xfrm>
            <a:prstGeom prst="rect">
              <a:avLst/>
            </a:prstGeom>
            <a:noFill/>
            <a:ln>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cxnSp>
          <p:nvCxnSpPr>
            <p:cNvPr id="35" name="Straight Arrow Connector 34">
              <a:extLst>
                <a:ext uri="{FF2B5EF4-FFF2-40B4-BE49-F238E27FC236}">
                  <a16:creationId xmlns:a16="http://schemas.microsoft.com/office/drawing/2014/main" id="{3B4CFCD0-05EA-BA42-AC1E-F70219CF6E89}"/>
                </a:ext>
              </a:extLst>
            </p:cNvPr>
            <p:cNvCxnSpPr/>
            <p:nvPr/>
          </p:nvCxnSpPr>
          <p:spPr bwMode="gray">
            <a:xfrm flipV="1">
              <a:off x="1744717" y="-3699641"/>
              <a:ext cx="231228" cy="220717"/>
            </a:xfrm>
            <a:prstGeom prst="straightConnector1">
              <a:avLst/>
            </a:prstGeom>
            <a:ln w="25400">
              <a:solidFill>
                <a:schemeClr val="accent1"/>
              </a:solidFill>
              <a:miter lim="800000"/>
              <a:tailEnd type="triangle"/>
            </a:ln>
          </p:spPr>
          <p:style>
            <a:lnRef idx="1">
              <a:schemeClr val="accent1"/>
            </a:lnRef>
            <a:fillRef idx="0">
              <a:schemeClr val="accent1"/>
            </a:fillRef>
            <a:effectRef idx="0">
              <a:schemeClr val="accent1"/>
            </a:effectRef>
            <a:fontRef idx="minor">
              <a:schemeClr val="tx1"/>
            </a:fontRef>
          </p:style>
        </p:cxnSp>
        <p:sp>
          <p:nvSpPr>
            <p:cNvPr id="36" name="TextBox 35">
              <a:extLst>
                <a:ext uri="{FF2B5EF4-FFF2-40B4-BE49-F238E27FC236}">
                  <a16:creationId xmlns:a16="http://schemas.microsoft.com/office/drawing/2014/main" id="{32CA0452-EC98-2E42-B6E5-26D3248393CA}"/>
                </a:ext>
              </a:extLst>
            </p:cNvPr>
            <p:cNvSpPr txBox="1"/>
            <p:nvPr/>
          </p:nvSpPr>
          <p:spPr>
            <a:xfrm>
              <a:off x="2002866" y="-4084002"/>
              <a:ext cx="2274844" cy="553998"/>
            </a:xfrm>
            <a:prstGeom prst="rect">
              <a:avLst/>
            </a:prstGeom>
          </p:spPr>
          <p:txBody>
            <a:bodyPr wrap="square" lIns="0" tIns="0" rIns="0" bIns="0" rtlCol="0">
              <a:spAutoFit/>
            </a:bodyPr>
            <a:lstStyle/>
            <a:p>
              <a:pPr algn="l">
                <a:spcAft>
                  <a:spcPts val="600"/>
                </a:spcAft>
              </a:pPr>
              <a:r>
                <a:rPr lang="en-GB" sz="1200">
                  <a:solidFill>
                    <a:schemeClr val="accent1"/>
                  </a:solidFill>
                </a:rPr>
                <a:t>This N-VDS name automatically shows up as we chose </a:t>
              </a:r>
              <a:r>
                <a:rPr lang="en-GB" sz="1200" err="1">
                  <a:solidFill>
                    <a:schemeClr val="accent1"/>
                  </a:solidFill>
                </a:rPr>
                <a:t>OverlayTransportZone</a:t>
              </a:r>
              <a:r>
                <a:rPr lang="en-GB" sz="1200">
                  <a:solidFill>
                    <a:schemeClr val="accent1"/>
                  </a:solidFill>
                </a:rPr>
                <a:t> </a:t>
              </a:r>
            </a:p>
          </p:txBody>
        </p:sp>
        <p:sp>
          <p:nvSpPr>
            <p:cNvPr id="110" name="Rectangle 109">
              <a:extLst>
                <a:ext uri="{FF2B5EF4-FFF2-40B4-BE49-F238E27FC236}">
                  <a16:creationId xmlns:a16="http://schemas.microsoft.com/office/drawing/2014/main" id="{32C7C74C-1BEE-A542-9B29-F5EF53233D7B}"/>
                </a:ext>
              </a:extLst>
            </p:cNvPr>
            <p:cNvSpPr/>
            <p:nvPr/>
          </p:nvSpPr>
          <p:spPr>
            <a:xfrm>
              <a:off x="2536736" y="-1513977"/>
              <a:ext cx="635083" cy="294290"/>
            </a:xfrm>
            <a:prstGeom prst="rect">
              <a:avLst/>
            </a:prstGeom>
            <a:noFill/>
            <a:ln>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sp>
          <p:nvSpPr>
            <p:cNvPr id="111" name="Rectangle 110">
              <a:extLst>
                <a:ext uri="{FF2B5EF4-FFF2-40B4-BE49-F238E27FC236}">
                  <a16:creationId xmlns:a16="http://schemas.microsoft.com/office/drawing/2014/main" id="{E05ABDDB-E891-744A-B1B1-F7D966FD666B}"/>
                </a:ext>
              </a:extLst>
            </p:cNvPr>
            <p:cNvSpPr/>
            <p:nvPr/>
          </p:nvSpPr>
          <p:spPr>
            <a:xfrm>
              <a:off x="2536736" y="-1176126"/>
              <a:ext cx="635083" cy="294290"/>
            </a:xfrm>
            <a:prstGeom prst="rect">
              <a:avLst/>
            </a:prstGeom>
            <a:noFill/>
            <a:ln>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sp>
          <p:nvSpPr>
            <p:cNvPr id="112" name="TextBox 111">
              <a:extLst>
                <a:ext uri="{FF2B5EF4-FFF2-40B4-BE49-F238E27FC236}">
                  <a16:creationId xmlns:a16="http://schemas.microsoft.com/office/drawing/2014/main" id="{BCE5F824-E0F4-9642-AE36-018646BC9CDA}"/>
                </a:ext>
              </a:extLst>
            </p:cNvPr>
            <p:cNvSpPr txBox="1"/>
            <p:nvPr/>
          </p:nvSpPr>
          <p:spPr>
            <a:xfrm>
              <a:off x="2162026" y="-2339827"/>
              <a:ext cx="2274844" cy="369332"/>
            </a:xfrm>
            <a:prstGeom prst="rect">
              <a:avLst/>
            </a:prstGeom>
          </p:spPr>
          <p:txBody>
            <a:bodyPr wrap="square" lIns="0" tIns="0" rIns="0" bIns="0" rtlCol="0">
              <a:spAutoFit/>
            </a:bodyPr>
            <a:lstStyle/>
            <a:p>
              <a:pPr algn="l">
                <a:spcAft>
                  <a:spcPts val="600"/>
                </a:spcAft>
              </a:pPr>
              <a:r>
                <a:rPr lang="en-GB" sz="1200">
                  <a:solidFill>
                    <a:schemeClr val="accent1"/>
                  </a:solidFill>
                </a:rPr>
                <a:t>Uplink names that are used in Uplink Profile earlier.</a:t>
              </a:r>
            </a:p>
          </p:txBody>
        </p:sp>
        <p:cxnSp>
          <p:nvCxnSpPr>
            <p:cNvPr id="113" name="Straight Arrow Connector 112">
              <a:extLst>
                <a:ext uri="{FF2B5EF4-FFF2-40B4-BE49-F238E27FC236}">
                  <a16:creationId xmlns:a16="http://schemas.microsoft.com/office/drawing/2014/main" id="{CC61EB98-634F-284C-BB6F-09814E368EBF}"/>
                </a:ext>
              </a:extLst>
            </p:cNvPr>
            <p:cNvCxnSpPr>
              <a:cxnSpLocks/>
            </p:cNvCxnSpPr>
            <p:nvPr/>
          </p:nvCxnSpPr>
          <p:spPr bwMode="gray">
            <a:xfrm flipV="1">
              <a:off x="2640901" y="-1919811"/>
              <a:ext cx="0" cy="391485"/>
            </a:xfrm>
            <a:prstGeom prst="straightConnector1">
              <a:avLst/>
            </a:prstGeom>
            <a:ln w="25400">
              <a:solidFill>
                <a:schemeClr val="accent1"/>
              </a:solidFill>
              <a:miter lim="800000"/>
              <a:tailEnd type="triangle"/>
            </a:ln>
          </p:spPr>
          <p:style>
            <a:lnRef idx="1">
              <a:schemeClr val="accent1"/>
            </a:lnRef>
            <a:fillRef idx="0">
              <a:schemeClr val="accent1"/>
            </a:fillRef>
            <a:effectRef idx="0">
              <a:schemeClr val="accent1"/>
            </a:effectRef>
            <a:fontRef idx="minor">
              <a:schemeClr val="tx1"/>
            </a:fontRef>
          </p:style>
        </p:cxnSp>
        <p:sp>
          <p:nvSpPr>
            <p:cNvPr id="115" name="Rectangle 114">
              <a:extLst>
                <a:ext uri="{FF2B5EF4-FFF2-40B4-BE49-F238E27FC236}">
                  <a16:creationId xmlns:a16="http://schemas.microsoft.com/office/drawing/2014/main" id="{A783A647-0A4B-EA48-9F95-5895DA93F4E9}"/>
                </a:ext>
              </a:extLst>
            </p:cNvPr>
            <p:cNvSpPr/>
            <p:nvPr/>
          </p:nvSpPr>
          <p:spPr>
            <a:xfrm>
              <a:off x="1109634" y="-1522185"/>
              <a:ext cx="635083" cy="294290"/>
            </a:xfrm>
            <a:prstGeom prst="rect">
              <a:avLst/>
            </a:prstGeom>
            <a:noFill/>
            <a:ln>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sp>
          <p:nvSpPr>
            <p:cNvPr id="116" name="Rectangle 115">
              <a:extLst>
                <a:ext uri="{FF2B5EF4-FFF2-40B4-BE49-F238E27FC236}">
                  <a16:creationId xmlns:a16="http://schemas.microsoft.com/office/drawing/2014/main" id="{85274867-7634-594F-8182-5432706BF843}"/>
                </a:ext>
              </a:extLst>
            </p:cNvPr>
            <p:cNvSpPr/>
            <p:nvPr/>
          </p:nvSpPr>
          <p:spPr>
            <a:xfrm>
              <a:off x="1109634" y="-1184334"/>
              <a:ext cx="635083" cy="294290"/>
            </a:xfrm>
            <a:prstGeom prst="rect">
              <a:avLst/>
            </a:prstGeom>
            <a:noFill/>
            <a:ln>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sp>
          <p:nvSpPr>
            <p:cNvPr id="117" name="TextBox 116">
              <a:extLst>
                <a:ext uri="{FF2B5EF4-FFF2-40B4-BE49-F238E27FC236}">
                  <a16:creationId xmlns:a16="http://schemas.microsoft.com/office/drawing/2014/main" id="{62FAC2FE-5BAA-DE4E-8473-8DD7B369D191}"/>
                </a:ext>
              </a:extLst>
            </p:cNvPr>
            <p:cNvSpPr txBox="1"/>
            <p:nvPr/>
          </p:nvSpPr>
          <p:spPr>
            <a:xfrm>
              <a:off x="-98416" y="-1103646"/>
              <a:ext cx="2274844" cy="169277"/>
            </a:xfrm>
            <a:prstGeom prst="rect">
              <a:avLst/>
            </a:prstGeom>
          </p:spPr>
          <p:txBody>
            <a:bodyPr wrap="square" lIns="0" tIns="0" rIns="0" bIns="0" rtlCol="0">
              <a:spAutoFit/>
            </a:bodyPr>
            <a:lstStyle/>
            <a:p>
              <a:pPr algn="l">
                <a:spcAft>
                  <a:spcPts val="600"/>
                </a:spcAft>
              </a:pPr>
              <a:r>
                <a:rPr lang="en-GB" sz="1100">
                  <a:solidFill>
                    <a:schemeClr val="accent1"/>
                  </a:solidFill>
                </a:rPr>
                <a:t>ESX physical NICs</a:t>
              </a:r>
            </a:p>
          </p:txBody>
        </p:sp>
        <p:cxnSp>
          <p:nvCxnSpPr>
            <p:cNvPr id="118" name="Straight Arrow Connector 117">
              <a:extLst>
                <a:ext uri="{FF2B5EF4-FFF2-40B4-BE49-F238E27FC236}">
                  <a16:creationId xmlns:a16="http://schemas.microsoft.com/office/drawing/2014/main" id="{641F28D1-57D4-224A-B68B-D3E590A9539D}"/>
                </a:ext>
              </a:extLst>
            </p:cNvPr>
            <p:cNvCxnSpPr>
              <a:cxnSpLocks/>
            </p:cNvCxnSpPr>
            <p:nvPr/>
          </p:nvCxnSpPr>
          <p:spPr bwMode="gray">
            <a:xfrm flipH="1">
              <a:off x="877685" y="-1209775"/>
              <a:ext cx="231949" cy="52997"/>
            </a:xfrm>
            <a:prstGeom prst="straightConnector1">
              <a:avLst/>
            </a:prstGeom>
            <a:ln w="25400">
              <a:solidFill>
                <a:schemeClr val="accent1"/>
              </a:solidFill>
              <a:miter lim="800000"/>
              <a:tailEnd type="triangle"/>
            </a:ln>
          </p:spPr>
          <p:style>
            <a:lnRef idx="1">
              <a:schemeClr val="accent1"/>
            </a:lnRef>
            <a:fillRef idx="0">
              <a:schemeClr val="accent1"/>
            </a:fillRef>
            <a:effectRef idx="0">
              <a:schemeClr val="accent1"/>
            </a:effectRef>
            <a:fontRef idx="minor">
              <a:schemeClr val="tx1"/>
            </a:fontRef>
          </p:style>
        </p:cxnSp>
      </p:grpSp>
      <p:grpSp>
        <p:nvGrpSpPr>
          <p:cNvPr id="127" name="Group 126">
            <a:extLst>
              <a:ext uri="{FF2B5EF4-FFF2-40B4-BE49-F238E27FC236}">
                <a16:creationId xmlns:a16="http://schemas.microsoft.com/office/drawing/2014/main" id="{A42321E1-4F5C-104F-AD36-F6A3ED380BAC}"/>
              </a:ext>
            </a:extLst>
          </p:cNvPr>
          <p:cNvGrpSpPr/>
          <p:nvPr/>
        </p:nvGrpSpPr>
        <p:grpSpPr>
          <a:xfrm>
            <a:off x="3626227" y="3080786"/>
            <a:ext cx="3542732" cy="1897331"/>
            <a:chOff x="6038938" y="4118003"/>
            <a:chExt cx="3785836" cy="911599"/>
          </a:xfrm>
        </p:grpSpPr>
        <p:sp>
          <p:nvSpPr>
            <p:cNvPr id="130" name="Rectangle 129">
              <a:extLst>
                <a:ext uri="{FF2B5EF4-FFF2-40B4-BE49-F238E27FC236}">
                  <a16:creationId xmlns:a16="http://schemas.microsoft.com/office/drawing/2014/main" id="{EB32DED6-E27D-2D4B-86B0-2CDD4C2CC183}"/>
                </a:ext>
              </a:extLst>
            </p:cNvPr>
            <p:cNvSpPr>
              <a:spLocks noChangeAspect="1"/>
            </p:cNvSpPr>
            <p:nvPr/>
          </p:nvSpPr>
          <p:spPr bwMode="gray">
            <a:xfrm>
              <a:off x="6038938" y="4118003"/>
              <a:ext cx="3785836" cy="911599"/>
            </a:xfrm>
            <a:prstGeom prst="rect">
              <a:avLst/>
            </a:prstGeom>
            <a:solidFill>
              <a:schemeClr val="tx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a:solidFill>
                  <a:schemeClr val="lt1"/>
                </a:solidFill>
              </a:endParaRPr>
            </a:p>
          </p:txBody>
        </p:sp>
        <p:sp>
          <p:nvSpPr>
            <p:cNvPr id="131" name="Rectangle 130">
              <a:extLst>
                <a:ext uri="{FF2B5EF4-FFF2-40B4-BE49-F238E27FC236}">
                  <a16:creationId xmlns:a16="http://schemas.microsoft.com/office/drawing/2014/main" id="{D7D412C0-7981-D44D-B9D0-2D03DC63A0E7}"/>
                </a:ext>
              </a:extLst>
            </p:cNvPr>
            <p:cNvSpPr/>
            <p:nvPr/>
          </p:nvSpPr>
          <p:spPr>
            <a:xfrm>
              <a:off x="8696310" y="4482087"/>
              <a:ext cx="1093238" cy="147876"/>
            </a:xfrm>
            <a:prstGeom prst="rect">
              <a:avLst/>
            </a:prstGeom>
          </p:spPr>
          <p:txBody>
            <a:bodyPr wrap="none">
              <a:spAutoFit/>
            </a:bodyPr>
            <a:lstStyle/>
            <a:p>
              <a:pPr algn="ctr"/>
              <a:r>
                <a:rPr lang="en-US" sz="1400" err="1">
                  <a:solidFill>
                    <a:schemeClr val="bg1"/>
                  </a:solidFill>
                  <a:ea typeface="Gotham Rounded Book" charset="0"/>
                  <a:cs typeface="Gotham Rounded Book" charset="0"/>
                </a:rPr>
                <a:t>ESXi</a:t>
              </a:r>
              <a:r>
                <a:rPr lang="en-US" sz="1400">
                  <a:solidFill>
                    <a:schemeClr val="bg1"/>
                  </a:solidFill>
                  <a:ea typeface="Gotham Rounded Book" charset="0"/>
                  <a:cs typeface="Gotham Rounded Book" charset="0"/>
                </a:rPr>
                <a:t> Host</a:t>
              </a:r>
            </a:p>
          </p:txBody>
        </p:sp>
      </p:grpSp>
      <p:sp>
        <p:nvSpPr>
          <p:cNvPr id="132" name="Rectangle 131">
            <a:extLst>
              <a:ext uri="{FF2B5EF4-FFF2-40B4-BE49-F238E27FC236}">
                <a16:creationId xmlns:a16="http://schemas.microsoft.com/office/drawing/2014/main" id="{2ACE1AB3-23F7-6842-AFD8-86FC3CD59203}"/>
              </a:ext>
            </a:extLst>
          </p:cNvPr>
          <p:cNvSpPr/>
          <p:nvPr/>
        </p:nvSpPr>
        <p:spPr bwMode="auto">
          <a:xfrm>
            <a:off x="3854258" y="3012757"/>
            <a:ext cx="2367455" cy="512319"/>
          </a:xfrm>
          <a:prstGeom prst="rect">
            <a:avLst/>
          </a:prstGeom>
          <a:solidFill>
            <a:schemeClr val="accent1">
              <a:lumMod val="50000"/>
            </a:schemeClr>
          </a:solidFill>
          <a:ln>
            <a:solidFill>
              <a:schemeClr val="accent1">
                <a:lumMod val="50000"/>
              </a:schemeClr>
            </a:solidFill>
            <a:miter lim="800000"/>
            <a:headEnd/>
            <a:tailEnd/>
          </a:ln>
        </p:spPr>
        <p:style>
          <a:lnRef idx="2">
            <a:schemeClr val="dk1"/>
          </a:lnRef>
          <a:fillRef idx="1">
            <a:schemeClr val="lt1"/>
          </a:fillRef>
          <a:effectRef idx="0">
            <a:schemeClr val="dk1"/>
          </a:effectRef>
          <a:fontRef idx="minor">
            <a:schemeClr val="dk1"/>
          </a:fontRef>
        </p:style>
        <p:txBody>
          <a:bodyPr wrap="none" lIns="0" tIns="0" rIns="0" bIns="0" rtlCol="0" anchor="ctr"/>
          <a:lstStyle/>
          <a:p>
            <a:pPr algn="ctr"/>
            <a:r>
              <a:rPr lang="en-US" sz="1100">
                <a:solidFill>
                  <a:prstClr val="white"/>
                </a:solidFill>
                <a:latin typeface="Metropolis"/>
                <a:ea typeface="Gotham Rounded Book" charset="0"/>
                <a:cs typeface="Gotham Rounded Book" charset="0"/>
              </a:rPr>
              <a:t>N-VDS</a:t>
            </a:r>
          </a:p>
        </p:txBody>
      </p:sp>
      <p:sp>
        <p:nvSpPr>
          <p:cNvPr id="135" name="Rectangle 134">
            <a:extLst>
              <a:ext uri="{FF2B5EF4-FFF2-40B4-BE49-F238E27FC236}">
                <a16:creationId xmlns:a16="http://schemas.microsoft.com/office/drawing/2014/main" id="{9748ADF2-AB1F-1F4E-8858-444F9B7640CF}"/>
              </a:ext>
            </a:extLst>
          </p:cNvPr>
          <p:cNvSpPr/>
          <p:nvPr/>
        </p:nvSpPr>
        <p:spPr bwMode="gray">
          <a:xfrm>
            <a:off x="3977996" y="3438973"/>
            <a:ext cx="2147513" cy="225977"/>
          </a:xfrm>
          <a:prstGeom prst="rect">
            <a:avLst/>
          </a:prstGeom>
          <a:solidFill>
            <a:srgbClr val="820024"/>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Uplink Profile</a:t>
            </a:r>
          </a:p>
        </p:txBody>
      </p:sp>
      <p:sp>
        <p:nvSpPr>
          <p:cNvPr id="143" name="Rectangle 142">
            <a:extLst>
              <a:ext uri="{FF2B5EF4-FFF2-40B4-BE49-F238E27FC236}">
                <a16:creationId xmlns:a16="http://schemas.microsoft.com/office/drawing/2014/main" id="{6033C355-4F05-2B48-859E-8731B14B2E28}"/>
              </a:ext>
            </a:extLst>
          </p:cNvPr>
          <p:cNvSpPr/>
          <p:nvPr/>
        </p:nvSpPr>
        <p:spPr bwMode="gray">
          <a:xfrm>
            <a:off x="4110150" y="3648194"/>
            <a:ext cx="927686" cy="400329"/>
          </a:xfrm>
          <a:prstGeom prst="rect">
            <a:avLst/>
          </a:prstGeom>
          <a:solidFill>
            <a:schemeClr val="accent5"/>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Web-LS (</a:t>
            </a:r>
            <a:r>
              <a:rPr lang="en-US" sz="1100" err="1"/>
              <a:t>Geneve</a:t>
            </a:r>
            <a:r>
              <a:rPr lang="en-US" sz="1100"/>
              <a:t>)</a:t>
            </a:r>
          </a:p>
        </p:txBody>
      </p:sp>
      <p:grpSp>
        <p:nvGrpSpPr>
          <p:cNvPr id="144" name="Group 143">
            <a:extLst>
              <a:ext uri="{FF2B5EF4-FFF2-40B4-BE49-F238E27FC236}">
                <a16:creationId xmlns:a16="http://schemas.microsoft.com/office/drawing/2014/main" id="{D5DB17DD-EF45-0246-BCEC-7062C0EBF50D}"/>
              </a:ext>
            </a:extLst>
          </p:cNvPr>
          <p:cNvGrpSpPr/>
          <p:nvPr/>
        </p:nvGrpSpPr>
        <p:grpSpPr>
          <a:xfrm>
            <a:off x="5256067" y="3678011"/>
            <a:ext cx="611082" cy="963814"/>
            <a:chOff x="5406093" y="4497843"/>
            <a:chExt cx="611082" cy="963814"/>
          </a:xfrm>
          <a:solidFill>
            <a:schemeClr val="accent6"/>
          </a:solidFill>
        </p:grpSpPr>
        <p:cxnSp>
          <p:nvCxnSpPr>
            <p:cNvPr id="147" name="Straight Connector 146">
              <a:extLst>
                <a:ext uri="{FF2B5EF4-FFF2-40B4-BE49-F238E27FC236}">
                  <a16:creationId xmlns:a16="http://schemas.microsoft.com/office/drawing/2014/main" id="{CE4B8EC4-F31A-A340-9230-F04E626FD576}"/>
                </a:ext>
              </a:extLst>
            </p:cNvPr>
            <p:cNvCxnSpPr>
              <a:cxnSpLocks/>
            </p:cNvCxnSpPr>
            <p:nvPr/>
          </p:nvCxnSpPr>
          <p:spPr bwMode="gray">
            <a:xfrm flipV="1">
              <a:off x="5696445" y="4497843"/>
              <a:ext cx="0" cy="602745"/>
            </a:xfrm>
            <a:prstGeom prst="line">
              <a:avLst/>
            </a:prstGeom>
            <a:grpFill/>
            <a:ln w="25400" cap="rnd">
              <a:solidFill>
                <a:schemeClr val="bg1"/>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148" name="Group 147">
              <a:extLst>
                <a:ext uri="{FF2B5EF4-FFF2-40B4-BE49-F238E27FC236}">
                  <a16:creationId xmlns:a16="http://schemas.microsoft.com/office/drawing/2014/main" id="{1ACBABAF-EB71-124C-8C85-14B233F64EA1}"/>
                </a:ext>
              </a:extLst>
            </p:cNvPr>
            <p:cNvGrpSpPr/>
            <p:nvPr/>
          </p:nvGrpSpPr>
          <p:grpSpPr>
            <a:xfrm>
              <a:off x="5406093" y="5075583"/>
              <a:ext cx="611082" cy="386074"/>
              <a:chOff x="5477343" y="5075583"/>
              <a:chExt cx="611082" cy="386074"/>
            </a:xfrm>
            <a:grpFill/>
          </p:grpSpPr>
          <p:sp>
            <p:nvSpPr>
              <p:cNvPr id="149" name="Rectangle 148">
                <a:extLst>
                  <a:ext uri="{FF2B5EF4-FFF2-40B4-BE49-F238E27FC236}">
                    <a16:creationId xmlns:a16="http://schemas.microsoft.com/office/drawing/2014/main" id="{12410C23-AD84-BD4B-BCB7-57F5C4C86418}"/>
                  </a:ext>
                </a:extLst>
              </p:cNvPr>
              <p:cNvSpPr/>
              <p:nvPr/>
            </p:nvSpPr>
            <p:spPr>
              <a:xfrm>
                <a:off x="5477343" y="5075583"/>
                <a:ext cx="611082" cy="386074"/>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50" name="TextBox 149">
                <a:extLst>
                  <a:ext uri="{FF2B5EF4-FFF2-40B4-BE49-F238E27FC236}">
                    <a16:creationId xmlns:a16="http://schemas.microsoft.com/office/drawing/2014/main" id="{A10D9CCC-2546-4744-802D-B70D2D12A63A}"/>
                  </a:ext>
                </a:extLst>
              </p:cNvPr>
              <p:cNvSpPr txBox="1"/>
              <p:nvPr/>
            </p:nvSpPr>
            <p:spPr>
              <a:xfrm>
                <a:off x="5486794" y="5092325"/>
                <a:ext cx="543998" cy="369332"/>
              </a:xfrm>
              <a:prstGeom prst="rect">
                <a:avLst/>
              </a:prstGeom>
              <a:grpFill/>
            </p:spPr>
            <p:txBody>
              <a:bodyPr wrap="square" lIns="0" tIns="0" rIns="0" bIns="0" rtlCol="0">
                <a:spAutoFit/>
              </a:bodyPr>
              <a:lstStyle/>
              <a:p>
                <a:pPr algn="ctr">
                  <a:spcAft>
                    <a:spcPts val="600"/>
                  </a:spcAft>
                </a:pPr>
                <a:r>
                  <a:rPr lang="en-GB" sz="1200">
                    <a:solidFill>
                      <a:schemeClr val="bg1"/>
                    </a:solidFill>
                  </a:rPr>
                  <a:t>TEP vmk10</a:t>
                </a:r>
              </a:p>
            </p:txBody>
          </p:sp>
        </p:grpSp>
      </p:grpSp>
      <p:sp>
        <p:nvSpPr>
          <p:cNvPr id="151" name="Rectangle 150">
            <a:extLst>
              <a:ext uri="{FF2B5EF4-FFF2-40B4-BE49-F238E27FC236}">
                <a16:creationId xmlns:a16="http://schemas.microsoft.com/office/drawing/2014/main" id="{AF0307EE-9C5E-004A-B228-12D7C9F5BC95}"/>
              </a:ext>
            </a:extLst>
          </p:cNvPr>
          <p:cNvSpPr>
            <a:spLocks noChangeAspect="1"/>
          </p:cNvSpPr>
          <p:nvPr/>
        </p:nvSpPr>
        <p:spPr bwMode="gray">
          <a:xfrm>
            <a:off x="4478634" y="1994708"/>
            <a:ext cx="1554866" cy="328523"/>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1200">
                <a:latin typeface="+mj-lt"/>
              </a:rPr>
              <a:t>Transport Zone</a:t>
            </a:r>
          </a:p>
        </p:txBody>
      </p:sp>
      <p:sp>
        <p:nvSpPr>
          <p:cNvPr id="152" name="Rectangle 151">
            <a:extLst>
              <a:ext uri="{FF2B5EF4-FFF2-40B4-BE49-F238E27FC236}">
                <a16:creationId xmlns:a16="http://schemas.microsoft.com/office/drawing/2014/main" id="{52F7F477-B810-6447-BF74-78DEF9D2F86E}"/>
              </a:ext>
            </a:extLst>
          </p:cNvPr>
          <p:cNvSpPr/>
          <p:nvPr/>
        </p:nvSpPr>
        <p:spPr>
          <a:xfrm>
            <a:off x="5009967" y="4639419"/>
            <a:ext cx="1120820" cy="261610"/>
          </a:xfrm>
          <a:prstGeom prst="rect">
            <a:avLst/>
          </a:prstGeom>
        </p:spPr>
        <p:txBody>
          <a:bodyPr wrap="none">
            <a:spAutoFit/>
          </a:bodyPr>
          <a:lstStyle/>
          <a:p>
            <a:pPr algn="ctr"/>
            <a:r>
              <a:rPr lang="en-US" sz="1100">
                <a:solidFill>
                  <a:schemeClr val="bg1"/>
                </a:solidFill>
                <a:ea typeface="Gotham Rounded Book" charset="0"/>
                <a:cs typeface="Gotham Rounded Book" charset="0"/>
              </a:rPr>
              <a:t>TEP VLAN 40</a:t>
            </a:r>
          </a:p>
        </p:txBody>
      </p:sp>
      <p:grpSp>
        <p:nvGrpSpPr>
          <p:cNvPr id="52" name="Group 51">
            <a:extLst>
              <a:ext uri="{FF2B5EF4-FFF2-40B4-BE49-F238E27FC236}">
                <a16:creationId xmlns:a16="http://schemas.microsoft.com/office/drawing/2014/main" id="{3ED464B1-9931-8147-B311-113604A12565}"/>
              </a:ext>
            </a:extLst>
          </p:cNvPr>
          <p:cNvGrpSpPr/>
          <p:nvPr/>
        </p:nvGrpSpPr>
        <p:grpSpPr>
          <a:xfrm>
            <a:off x="7262957" y="604775"/>
            <a:ext cx="4829455" cy="5379419"/>
            <a:chOff x="7252683" y="610740"/>
            <a:chExt cx="4829455" cy="5379419"/>
          </a:xfrm>
        </p:grpSpPr>
        <p:pic>
          <p:nvPicPr>
            <p:cNvPr id="50" name="Picture 49">
              <a:extLst>
                <a:ext uri="{FF2B5EF4-FFF2-40B4-BE49-F238E27FC236}">
                  <a16:creationId xmlns:a16="http://schemas.microsoft.com/office/drawing/2014/main" id="{9FA193D0-1C34-7949-A6C8-A3AD39B2C8D9}"/>
                </a:ext>
              </a:extLst>
            </p:cNvPr>
            <p:cNvPicPr>
              <a:picLocks noChangeAspect="1"/>
            </p:cNvPicPr>
            <p:nvPr/>
          </p:nvPicPr>
          <p:blipFill>
            <a:blip r:embed="rId8"/>
            <a:stretch>
              <a:fillRect/>
            </a:stretch>
          </p:blipFill>
          <p:spPr>
            <a:xfrm>
              <a:off x="7252683" y="610740"/>
              <a:ext cx="4829455" cy="5379419"/>
            </a:xfrm>
            <a:prstGeom prst="rect">
              <a:avLst/>
            </a:prstGeom>
            <a:ln>
              <a:solidFill>
                <a:schemeClr val="accent1"/>
              </a:solidFill>
            </a:ln>
          </p:spPr>
        </p:pic>
        <p:sp>
          <p:nvSpPr>
            <p:cNvPr id="51" name="Rectangle 50">
              <a:extLst>
                <a:ext uri="{FF2B5EF4-FFF2-40B4-BE49-F238E27FC236}">
                  <a16:creationId xmlns:a16="http://schemas.microsoft.com/office/drawing/2014/main" id="{D9E7980F-67DE-FA4E-B7EE-8B298DAD4451}"/>
                </a:ext>
              </a:extLst>
            </p:cNvPr>
            <p:cNvSpPr/>
            <p:nvPr/>
          </p:nvSpPr>
          <p:spPr>
            <a:xfrm>
              <a:off x="8562486" y="2159393"/>
              <a:ext cx="834121" cy="334970"/>
            </a:xfrm>
            <a:prstGeom prst="rect">
              <a:avLst/>
            </a:prstGeom>
            <a:noFill/>
            <a:ln>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sp>
          <p:nvSpPr>
            <p:cNvPr id="153" name="Rectangle 152">
              <a:extLst>
                <a:ext uri="{FF2B5EF4-FFF2-40B4-BE49-F238E27FC236}">
                  <a16:creationId xmlns:a16="http://schemas.microsoft.com/office/drawing/2014/main" id="{BE0B36A8-BB36-594A-97D8-8525B2E51D59}"/>
                </a:ext>
              </a:extLst>
            </p:cNvPr>
            <p:cNvSpPr/>
            <p:nvPr/>
          </p:nvSpPr>
          <p:spPr>
            <a:xfrm>
              <a:off x="8672090" y="3698816"/>
              <a:ext cx="1265046" cy="417778"/>
            </a:xfrm>
            <a:prstGeom prst="rect">
              <a:avLst/>
            </a:prstGeom>
            <a:noFill/>
            <a:ln>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grpSp>
      <p:grpSp>
        <p:nvGrpSpPr>
          <p:cNvPr id="72" name="Group 71">
            <a:extLst>
              <a:ext uri="{FF2B5EF4-FFF2-40B4-BE49-F238E27FC236}">
                <a16:creationId xmlns:a16="http://schemas.microsoft.com/office/drawing/2014/main" id="{E2ABA3D1-69FC-B140-AC10-1A13E4F92BB4}"/>
              </a:ext>
            </a:extLst>
          </p:cNvPr>
          <p:cNvGrpSpPr/>
          <p:nvPr/>
        </p:nvGrpSpPr>
        <p:grpSpPr>
          <a:xfrm>
            <a:off x="3818833" y="2828701"/>
            <a:ext cx="1243126" cy="308833"/>
            <a:chOff x="4376289" y="2810621"/>
            <a:chExt cx="793226" cy="308833"/>
          </a:xfrm>
        </p:grpSpPr>
        <p:sp>
          <p:nvSpPr>
            <p:cNvPr id="74" name="Rectangle 73">
              <a:extLst>
                <a:ext uri="{FF2B5EF4-FFF2-40B4-BE49-F238E27FC236}">
                  <a16:creationId xmlns:a16="http://schemas.microsoft.com/office/drawing/2014/main" id="{B6FFFC4F-CECA-674C-8D55-0DB7607EDB17}"/>
                </a:ext>
              </a:extLst>
            </p:cNvPr>
            <p:cNvSpPr/>
            <p:nvPr/>
          </p:nvSpPr>
          <p:spPr>
            <a:xfrm>
              <a:off x="4430424" y="2810621"/>
              <a:ext cx="684957" cy="285750"/>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600">
                <a:solidFill>
                  <a:schemeClr val="bg1"/>
                </a:solidFill>
              </a:endParaRPr>
            </a:p>
          </p:txBody>
        </p:sp>
        <p:sp>
          <p:nvSpPr>
            <p:cNvPr id="75" name="Rectangle 74">
              <a:extLst>
                <a:ext uri="{FF2B5EF4-FFF2-40B4-BE49-F238E27FC236}">
                  <a16:creationId xmlns:a16="http://schemas.microsoft.com/office/drawing/2014/main" id="{7BBBD02C-993D-C649-8C0D-E716EB78BB67}"/>
                </a:ext>
              </a:extLst>
            </p:cNvPr>
            <p:cNvSpPr/>
            <p:nvPr/>
          </p:nvSpPr>
          <p:spPr>
            <a:xfrm>
              <a:off x="4376289" y="2842455"/>
              <a:ext cx="793226" cy="276999"/>
            </a:xfrm>
            <a:prstGeom prst="rect">
              <a:avLst/>
            </a:prstGeom>
          </p:spPr>
          <p:txBody>
            <a:bodyPr wrap="square">
              <a:spAutoFit/>
            </a:bodyPr>
            <a:lstStyle/>
            <a:p>
              <a:pPr algn="ctr"/>
              <a:r>
                <a:rPr lang="en-US" sz="1200" b="1">
                  <a:solidFill>
                    <a:schemeClr val="bg1"/>
                  </a:solidFill>
                  <a:latin typeface="Metropolis" pitchFamily="2" charset="77"/>
                </a:rPr>
                <a:t>Uplink 1</a:t>
              </a:r>
              <a:endParaRPr lang="en-GB" sz="1200" b="1">
                <a:solidFill>
                  <a:schemeClr val="bg1"/>
                </a:solidFill>
                <a:latin typeface="Metropolis" pitchFamily="2" charset="77"/>
              </a:endParaRPr>
            </a:p>
          </p:txBody>
        </p:sp>
      </p:grpSp>
      <p:grpSp>
        <p:nvGrpSpPr>
          <p:cNvPr id="80" name="Group 79">
            <a:extLst>
              <a:ext uri="{FF2B5EF4-FFF2-40B4-BE49-F238E27FC236}">
                <a16:creationId xmlns:a16="http://schemas.microsoft.com/office/drawing/2014/main" id="{79C3E31D-E060-384E-A5FF-2252B17E9491}"/>
              </a:ext>
            </a:extLst>
          </p:cNvPr>
          <p:cNvGrpSpPr/>
          <p:nvPr/>
        </p:nvGrpSpPr>
        <p:grpSpPr>
          <a:xfrm>
            <a:off x="4978678" y="2832283"/>
            <a:ext cx="1243126" cy="308833"/>
            <a:chOff x="4376289" y="2810621"/>
            <a:chExt cx="793226" cy="308833"/>
          </a:xfrm>
        </p:grpSpPr>
        <p:sp>
          <p:nvSpPr>
            <p:cNvPr id="82" name="Rectangle 81">
              <a:extLst>
                <a:ext uri="{FF2B5EF4-FFF2-40B4-BE49-F238E27FC236}">
                  <a16:creationId xmlns:a16="http://schemas.microsoft.com/office/drawing/2014/main" id="{EB58C378-F228-8F4F-BEDA-B78A34A01B37}"/>
                </a:ext>
              </a:extLst>
            </p:cNvPr>
            <p:cNvSpPr/>
            <p:nvPr/>
          </p:nvSpPr>
          <p:spPr>
            <a:xfrm>
              <a:off x="4430424" y="2810621"/>
              <a:ext cx="684957" cy="285750"/>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600">
                <a:solidFill>
                  <a:schemeClr val="bg1"/>
                </a:solidFill>
              </a:endParaRPr>
            </a:p>
          </p:txBody>
        </p:sp>
        <p:sp>
          <p:nvSpPr>
            <p:cNvPr id="84" name="Rectangle 83">
              <a:extLst>
                <a:ext uri="{FF2B5EF4-FFF2-40B4-BE49-F238E27FC236}">
                  <a16:creationId xmlns:a16="http://schemas.microsoft.com/office/drawing/2014/main" id="{51B44560-4CBA-2547-B83D-D2B368F4433B}"/>
                </a:ext>
              </a:extLst>
            </p:cNvPr>
            <p:cNvSpPr/>
            <p:nvPr/>
          </p:nvSpPr>
          <p:spPr>
            <a:xfrm>
              <a:off x="4376289" y="2842455"/>
              <a:ext cx="793226" cy="276999"/>
            </a:xfrm>
            <a:prstGeom prst="rect">
              <a:avLst/>
            </a:prstGeom>
          </p:spPr>
          <p:txBody>
            <a:bodyPr wrap="square">
              <a:spAutoFit/>
            </a:bodyPr>
            <a:lstStyle/>
            <a:p>
              <a:pPr algn="ctr"/>
              <a:r>
                <a:rPr lang="en-US" sz="1200" b="1">
                  <a:solidFill>
                    <a:schemeClr val="bg1"/>
                  </a:solidFill>
                  <a:latin typeface="Metropolis" pitchFamily="2" charset="77"/>
                </a:rPr>
                <a:t>Uplink 2</a:t>
              </a:r>
              <a:endParaRPr lang="en-GB" sz="1200" b="1">
                <a:solidFill>
                  <a:schemeClr val="bg1"/>
                </a:solidFill>
                <a:latin typeface="Metropolis" pitchFamily="2" charset="77"/>
              </a:endParaRPr>
            </a:p>
          </p:txBody>
        </p:sp>
      </p:grpSp>
    </p:spTree>
    <p:extLst>
      <p:ext uri="{BB962C8B-B14F-4D97-AF65-F5344CB8AC3E}">
        <p14:creationId xmlns:p14="http://schemas.microsoft.com/office/powerpoint/2010/main" val="3686713661"/>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136"/>
                                        </p:tgtEl>
                                        <p:attrNameLst>
                                          <p:attrName>style.visibility</p:attrName>
                                        </p:attrNameLst>
                                      </p:cBhvr>
                                      <p:to>
                                        <p:strVal val="visible"/>
                                      </p:to>
                                    </p:set>
                                    <p:anim calcmode="lin" valueType="num">
                                      <p:cBhvr additive="base">
                                        <p:cTn id="7" dur="500" fill="hold"/>
                                        <p:tgtEl>
                                          <p:spTgt spid="136"/>
                                        </p:tgtEl>
                                        <p:attrNameLst>
                                          <p:attrName>ppt_x</p:attrName>
                                        </p:attrNameLst>
                                      </p:cBhvr>
                                      <p:tavLst>
                                        <p:tav tm="0">
                                          <p:val>
                                            <p:strVal val="#ppt_x"/>
                                          </p:val>
                                        </p:tav>
                                        <p:tav tm="100000">
                                          <p:val>
                                            <p:strVal val="#ppt_x"/>
                                          </p:val>
                                        </p:tav>
                                      </p:tavLst>
                                    </p:anim>
                                    <p:anim calcmode="lin" valueType="num">
                                      <p:cBhvr additive="base">
                                        <p:cTn id="8" dur="500" fill="hold"/>
                                        <p:tgtEl>
                                          <p:spTgt spid="136"/>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137"/>
                                        </p:tgtEl>
                                        <p:attrNameLst>
                                          <p:attrName>style.visibility</p:attrName>
                                        </p:attrNameLst>
                                      </p:cBhvr>
                                      <p:to>
                                        <p:strVal val="visible"/>
                                      </p:to>
                                    </p:set>
                                    <p:anim calcmode="lin" valueType="num">
                                      <p:cBhvr additive="base">
                                        <p:cTn id="11" dur="500" fill="hold"/>
                                        <p:tgtEl>
                                          <p:spTgt spid="137"/>
                                        </p:tgtEl>
                                        <p:attrNameLst>
                                          <p:attrName>ppt_x</p:attrName>
                                        </p:attrNameLst>
                                      </p:cBhvr>
                                      <p:tavLst>
                                        <p:tav tm="0">
                                          <p:val>
                                            <p:strVal val="#ppt_x"/>
                                          </p:val>
                                        </p:tav>
                                        <p:tav tm="100000">
                                          <p:val>
                                            <p:strVal val="#ppt_x"/>
                                          </p:val>
                                        </p:tav>
                                      </p:tavLst>
                                    </p:anim>
                                    <p:anim calcmode="lin" valueType="num">
                                      <p:cBhvr additive="base">
                                        <p:cTn id="12" dur="500" fill="hold"/>
                                        <p:tgtEl>
                                          <p:spTgt spid="137"/>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138"/>
                                        </p:tgtEl>
                                        <p:attrNameLst>
                                          <p:attrName>style.visibility</p:attrName>
                                        </p:attrNameLst>
                                      </p:cBhvr>
                                      <p:to>
                                        <p:strVal val="visible"/>
                                      </p:to>
                                    </p:set>
                                    <p:anim calcmode="lin" valueType="num">
                                      <p:cBhvr additive="base">
                                        <p:cTn id="15" dur="500" fill="hold"/>
                                        <p:tgtEl>
                                          <p:spTgt spid="138"/>
                                        </p:tgtEl>
                                        <p:attrNameLst>
                                          <p:attrName>ppt_x</p:attrName>
                                        </p:attrNameLst>
                                      </p:cBhvr>
                                      <p:tavLst>
                                        <p:tav tm="0">
                                          <p:val>
                                            <p:strVal val="#ppt_x"/>
                                          </p:val>
                                        </p:tav>
                                        <p:tav tm="100000">
                                          <p:val>
                                            <p:strVal val="#ppt_x"/>
                                          </p:val>
                                        </p:tav>
                                      </p:tavLst>
                                    </p:anim>
                                    <p:anim calcmode="lin" valueType="num">
                                      <p:cBhvr additive="base">
                                        <p:cTn id="16" dur="500" fill="hold"/>
                                        <p:tgtEl>
                                          <p:spTgt spid="138"/>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0"/>
                                  </p:stCondLst>
                                  <p:childTnLst>
                                    <p:set>
                                      <p:cBhvr>
                                        <p:cTn id="18" dur="1" fill="hold">
                                          <p:stCondLst>
                                            <p:cond delay="0"/>
                                          </p:stCondLst>
                                        </p:cTn>
                                        <p:tgtEl>
                                          <p:spTgt spid="46"/>
                                        </p:tgtEl>
                                        <p:attrNameLst>
                                          <p:attrName>style.visibility</p:attrName>
                                        </p:attrNameLst>
                                      </p:cBhvr>
                                      <p:to>
                                        <p:strVal val="visible"/>
                                      </p:to>
                                    </p:set>
                                    <p:anim calcmode="lin" valueType="num">
                                      <p:cBhvr additive="base">
                                        <p:cTn id="19" dur="500" fill="hold"/>
                                        <p:tgtEl>
                                          <p:spTgt spid="46"/>
                                        </p:tgtEl>
                                        <p:attrNameLst>
                                          <p:attrName>ppt_x</p:attrName>
                                        </p:attrNameLst>
                                      </p:cBhvr>
                                      <p:tavLst>
                                        <p:tav tm="0">
                                          <p:val>
                                            <p:strVal val="#ppt_x"/>
                                          </p:val>
                                        </p:tav>
                                        <p:tav tm="100000">
                                          <p:val>
                                            <p:strVal val="#ppt_x"/>
                                          </p:val>
                                        </p:tav>
                                      </p:tavLst>
                                    </p:anim>
                                    <p:anim calcmode="lin" valueType="num">
                                      <p:cBhvr additive="base">
                                        <p:cTn id="20" dur="500" fill="hold"/>
                                        <p:tgtEl>
                                          <p:spTgt spid="46"/>
                                        </p:tgtEl>
                                        <p:attrNameLst>
                                          <p:attrName>ppt_y</p:attrName>
                                        </p:attrNameLst>
                                      </p:cBhvr>
                                      <p:tavLst>
                                        <p:tav tm="0">
                                          <p:val>
                                            <p:strVal val="1+#ppt_h/2"/>
                                          </p:val>
                                        </p:tav>
                                        <p:tav tm="100000">
                                          <p:val>
                                            <p:strVal val="#ppt_y"/>
                                          </p:val>
                                        </p:tav>
                                      </p:tavLst>
                                    </p:anim>
                                  </p:childTnLst>
                                  <p:subTnLst>
                                    <p:set>
                                      <p:cBhvr override="childStyle">
                                        <p:cTn dur="1" fill="hold" display="0" masterRel="nextClick" afterEffect="1"/>
                                        <p:tgtEl>
                                          <p:spTgt spid="46"/>
                                        </p:tgtEl>
                                        <p:attrNameLst>
                                          <p:attrName>style.visibility</p:attrName>
                                        </p:attrNameLst>
                                      </p:cBhvr>
                                      <p:to>
                                        <p:strVal val="hidden"/>
                                      </p:to>
                                    </p:set>
                                  </p:subTnLst>
                                </p:cTn>
                              </p:par>
                            </p:childTnLst>
                          </p:cTn>
                        </p:par>
                      </p:childTnLst>
                    </p:cTn>
                  </p:par>
                  <p:par>
                    <p:cTn id="21" fill="hold">
                      <p:stCondLst>
                        <p:cond delay="indefinite"/>
                      </p:stCondLst>
                      <p:childTnLst>
                        <p:par>
                          <p:cTn id="22" fill="hold">
                            <p:stCondLst>
                              <p:cond delay="0"/>
                            </p:stCondLst>
                            <p:childTnLst>
                              <p:par>
                                <p:cTn id="23" presetID="2" presetClass="entr" presetSubtype="4" fill="hold" grpId="0" nodeType="clickEffect">
                                  <p:stCondLst>
                                    <p:cond delay="0"/>
                                  </p:stCondLst>
                                  <p:childTnLst>
                                    <p:set>
                                      <p:cBhvr>
                                        <p:cTn id="24" dur="1" fill="hold">
                                          <p:stCondLst>
                                            <p:cond delay="0"/>
                                          </p:stCondLst>
                                        </p:cTn>
                                        <p:tgtEl>
                                          <p:spTgt spid="73"/>
                                        </p:tgtEl>
                                        <p:attrNameLst>
                                          <p:attrName>style.visibility</p:attrName>
                                        </p:attrNameLst>
                                      </p:cBhvr>
                                      <p:to>
                                        <p:strVal val="visible"/>
                                      </p:to>
                                    </p:set>
                                    <p:anim calcmode="lin" valueType="num">
                                      <p:cBhvr additive="base">
                                        <p:cTn id="25" dur="500" fill="hold"/>
                                        <p:tgtEl>
                                          <p:spTgt spid="73"/>
                                        </p:tgtEl>
                                        <p:attrNameLst>
                                          <p:attrName>ppt_x</p:attrName>
                                        </p:attrNameLst>
                                      </p:cBhvr>
                                      <p:tavLst>
                                        <p:tav tm="0">
                                          <p:val>
                                            <p:strVal val="#ppt_x"/>
                                          </p:val>
                                        </p:tav>
                                        <p:tav tm="100000">
                                          <p:val>
                                            <p:strVal val="#ppt_x"/>
                                          </p:val>
                                        </p:tav>
                                      </p:tavLst>
                                    </p:anim>
                                    <p:anim calcmode="lin" valueType="num">
                                      <p:cBhvr additive="base">
                                        <p:cTn id="26" dur="500" fill="hold"/>
                                        <p:tgtEl>
                                          <p:spTgt spid="73"/>
                                        </p:tgtEl>
                                        <p:attrNameLst>
                                          <p:attrName>ppt_y</p:attrName>
                                        </p:attrNameLst>
                                      </p:cBhvr>
                                      <p:tavLst>
                                        <p:tav tm="0">
                                          <p:val>
                                            <p:strVal val="1+#ppt_h/2"/>
                                          </p:val>
                                        </p:tav>
                                        <p:tav tm="100000">
                                          <p:val>
                                            <p:strVal val="#ppt_y"/>
                                          </p:val>
                                        </p:tav>
                                      </p:tavLst>
                                    </p:anim>
                                  </p:childTnLst>
                                </p:cTn>
                              </p:par>
                              <p:par>
                                <p:cTn id="27" presetID="2" presetClass="entr" presetSubtype="4" fill="hold" grpId="0" nodeType="withEffect">
                                  <p:stCondLst>
                                    <p:cond delay="0"/>
                                  </p:stCondLst>
                                  <p:childTnLst>
                                    <p:set>
                                      <p:cBhvr>
                                        <p:cTn id="28" dur="1" fill="hold">
                                          <p:stCondLst>
                                            <p:cond delay="0"/>
                                          </p:stCondLst>
                                        </p:cTn>
                                        <p:tgtEl>
                                          <p:spTgt spid="108"/>
                                        </p:tgtEl>
                                        <p:attrNameLst>
                                          <p:attrName>style.visibility</p:attrName>
                                        </p:attrNameLst>
                                      </p:cBhvr>
                                      <p:to>
                                        <p:strVal val="visible"/>
                                      </p:to>
                                    </p:set>
                                    <p:anim calcmode="lin" valueType="num">
                                      <p:cBhvr additive="base">
                                        <p:cTn id="29" dur="500" fill="hold"/>
                                        <p:tgtEl>
                                          <p:spTgt spid="108"/>
                                        </p:tgtEl>
                                        <p:attrNameLst>
                                          <p:attrName>ppt_x</p:attrName>
                                        </p:attrNameLst>
                                      </p:cBhvr>
                                      <p:tavLst>
                                        <p:tav tm="0">
                                          <p:val>
                                            <p:strVal val="#ppt_x"/>
                                          </p:val>
                                        </p:tav>
                                        <p:tav tm="100000">
                                          <p:val>
                                            <p:strVal val="#ppt_x"/>
                                          </p:val>
                                        </p:tav>
                                      </p:tavLst>
                                    </p:anim>
                                    <p:anim calcmode="lin" valueType="num">
                                      <p:cBhvr additive="base">
                                        <p:cTn id="30" dur="500" fill="hold"/>
                                        <p:tgtEl>
                                          <p:spTgt spid="108"/>
                                        </p:tgtEl>
                                        <p:attrNameLst>
                                          <p:attrName>ppt_y</p:attrName>
                                        </p:attrNameLst>
                                      </p:cBhvr>
                                      <p:tavLst>
                                        <p:tav tm="0">
                                          <p:val>
                                            <p:strVal val="1+#ppt_h/2"/>
                                          </p:val>
                                        </p:tav>
                                        <p:tav tm="100000">
                                          <p:val>
                                            <p:strVal val="#ppt_y"/>
                                          </p:val>
                                        </p:tav>
                                      </p:tavLst>
                                    </p:anim>
                                  </p:childTnLst>
                                </p:cTn>
                              </p:par>
                              <p:par>
                                <p:cTn id="31" presetID="2" presetClass="entr" presetSubtype="4" fill="hold" grpId="0" nodeType="withEffect">
                                  <p:stCondLst>
                                    <p:cond delay="0"/>
                                  </p:stCondLst>
                                  <p:childTnLst>
                                    <p:set>
                                      <p:cBhvr>
                                        <p:cTn id="32" dur="1" fill="hold">
                                          <p:stCondLst>
                                            <p:cond delay="0"/>
                                          </p:stCondLst>
                                        </p:cTn>
                                        <p:tgtEl>
                                          <p:spTgt spid="151"/>
                                        </p:tgtEl>
                                        <p:attrNameLst>
                                          <p:attrName>style.visibility</p:attrName>
                                        </p:attrNameLst>
                                      </p:cBhvr>
                                      <p:to>
                                        <p:strVal val="visible"/>
                                      </p:to>
                                    </p:set>
                                    <p:anim calcmode="lin" valueType="num">
                                      <p:cBhvr additive="base">
                                        <p:cTn id="33" dur="500" fill="hold"/>
                                        <p:tgtEl>
                                          <p:spTgt spid="151"/>
                                        </p:tgtEl>
                                        <p:attrNameLst>
                                          <p:attrName>ppt_x</p:attrName>
                                        </p:attrNameLst>
                                      </p:cBhvr>
                                      <p:tavLst>
                                        <p:tav tm="0">
                                          <p:val>
                                            <p:strVal val="#ppt_x"/>
                                          </p:val>
                                        </p:tav>
                                        <p:tav tm="100000">
                                          <p:val>
                                            <p:strVal val="#ppt_x"/>
                                          </p:val>
                                        </p:tav>
                                      </p:tavLst>
                                    </p:anim>
                                    <p:anim calcmode="lin" valueType="num">
                                      <p:cBhvr additive="base">
                                        <p:cTn id="34" dur="500" fill="hold"/>
                                        <p:tgtEl>
                                          <p:spTgt spid="151"/>
                                        </p:tgtEl>
                                        <p:attrNameLst>
                                          <p:attrName>ppt_y</p:attrName>
                                        </p:attrNameLst>
                                      </p:cBhvr>
                                      <p:tavLst>
                                        <p:tav tm="0">
                                          <p:val>
                                            <p:strVal val="1+#ppt_h/2"/>
                                          </p:val>
                                        </p:tav>
                                        <p:tav tm="100000">
                                          <p:val>
                                            <p:strVal val="#ppt_y"/>
                                          </p:val>
                                        </p:tav>
                                      </p:tavLst>
                                    </p:anim>
                                  </p:childTnLst>
                                </p:cTn>
                              </p:par>
                              <p:par>
                                <p:cTn id="35" presetID="2" presetClass="entr" presetSubtype="4" fill="hold" nodeType="withEffect">
                                  <p:stCondLst>
                                    <p:cond delay="0"/>
                                  </p:stCondLst>
                                  <p:childTnLst>
                                    <p:set>
                                      <p:cBhvr>
                                        <p:cTn id="36" dur="1" fill="hold">
                                          <p:stCondLst>
                                            <p:cond delay="0"/>
                                          </p:stCondLst>
                                        </p:cTn>
                                        <p:tgtEl>
                                          <p:spTgt spid="166"/>
                                        </p:tgtEl>
                                        <p:attrNameLst>
                                          <p:attrName>style.visibility</p:attrName>
                                        </p:attrNameLst>
                                      </p:cBhvr>
                                      <p:to>
                                        <p:strVal val="visible"/>
                                      </p:to>
                                    </p:set>
                                    <p:anim calcmode="lin" valueType="num">
                                      <p:cBhvr additive="base">
                                        <p:cTn id="37" dur="500" fill="hold"/>
                                        <p:tgtEl>
                                          <p:spTgt spid="166"/>
                                        </p:tgtEl>
                                        <p:attrNameLst>
                                          <p:attrName>ppt_x</p:attrName>
                                        </p:attrNameLst>
                                      </p:cBhvr>
                                      <p:tavLst>
                                        <p:tav tm="0">
                                          <p:val>
                                            <p:strVal val="#ppt_x"/>
                                          </p:val>
                                        </p:tav>
                                        <p:tav tm="100000">
                                          <p:val>
                                            <p:strVal val="#ppt_x"/>
                                          </p:val>
                                        </p:tav>
                                      </p:tavLst>
                                    </p:anim>
                                    <p:anim calcmode="lin" valueType="num">
                                      <p:cBhvr additive="base">
                                        <p:cTn id="38" dur="500" fill="hold"/>
                                        <p:tgtEl>
                                          <p:spTgt spid="166"/>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nodeType="clickEffect">
                                  <p:stCondLst>
                                    <p:cond delay="0"/>
                                  </p:stCondLst>
                                  <p:childTnLst>
                                    <p:set>
                                      <p:cBhvr>
                                        <p:cTn id="42" dur="1" fill="hold">
                                          <p:stCondLst>
                                            <p:cond delay="0"/>
                                          </p:stCondLst>
                                        </p:cTn>
                                        <p:tgtEl>
                                          <p:spTgt spid="181"/>
                                        </p:tgtEl>
                                        <p:attrNameLst>
                                          <p:attrName>style.visibility</p:attrName>
                                        </p:attrNameLst>
                                      </p:cBhvr>
                                      <p:to>
                                        <p:strVal val="visible"/>
                                      </p:to>
                                    </p:set>
                                    <p:anim calcmode="lin" valueType="num">
                                      <p:cBhvr additive="base">
                                        <p:cTn id="43" dur="500" fill="hold"/>
                                        <p:tgtEl>
                                          <p:spTgt spid="181"/>
                                        </p:tgtEl>
                                        <p:attrNameLst>
                                          <p:attrName>ppt_x</p:attrName>
                                        </p:attrNameLst>
                                      </p:cBhvr>
                                      <p:tavLst>
                                        <p:tav tm="0">
                                          <p:val>
                                            <p:strVal val="#ppt_x"/>
                                          </p:val>
                                        </p:tav>
                                        <p:tav tm="100000">
                                          <p:val>
                                            <p:strVal val="#ppt_x"/>
                                          </p:val>
                                        </p:tav>
                                      </p:tavLst>
                                    </p:anim>
                                    <p:anim calcmode="lin" valueType="num">
                                      <p:cBhvr additive="base">
                                        <p:cTn id="44" dur="500" fill="hold"/>
                                        <p:tgtEl>
                                          <p:spTgt spid="181"/>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stCondLst>
                                    <p:cond delay="0"/>
                                  </p:stCondLst>
                                  <p:childTnLst>
                                    <p:set>
                                      <p:cBhvr>
                                        <p:cTn id="46" dur="1" fill="hold">
                                          <p:stCondLst>
                                            <p:cond delay="0"/>
                                          </p:stCondLst>
                                        </p:cTn>
                                        <p:tgtEl>
                                          <p:spTgt spid="81"/>
                                        </p:tgtEl>
                                        <p:attrNameLst>
                                          <p:attrName>style.visibility</p:attrName>
                                        </p:attrNameLst>
                                      </p:cBhvr>
                                      <p:to>
                                        <p:strVal val="visible"/>
                                      </p:to>
                                    </p:set>
                                    <p:anim calcmode="lin" valueType="num">
                                      <p:cBhvr additive="base">
                                        <p:cTn id="47" dur="500" fill="hold"/>
                                        <p:tgtEl>
                                          <p:spTgt spid="81"/>
                                        </p:tgtEl>
                                        <p:attrNameLst>
                                          <p:attrName>ppt_x</p:attrName>
                                        </p:attrNameLst>
                                      </p:cBhvr>
                                      <p:tavLst>
                                        <p:tav tm="0">
                                          <p:val>
                                            <p:strVal val="#ppt_x"/>
                                          </p:val>
                                        </p:tav>
                                        <p:tav tm="100000">
                                          <p:val>
                                            <p:strVal val="#ppt_x"/>
                                          </p:val>
                                        </p:tav>
                                      </p:tavLst>
                                    </p:anim>
                                    <p:anim calcmode="lin" valueType="num">
                                      <p:cBhvr additive="base">
                                        <p:cTn id="48" dur="500" fill="hold"/>
                                        <p:tgtEl>
                                          <p:spTgt spid="81"/>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stCondLst>
                                    <p:cond delay="0"/>
                                  </p:stCondLst>
                                  <p:childTnLst>
                                    <p:set>
                                      <p:cBhvr>
                                        <p:cTn id="50" dur="1" fill="hold">
                                          <p:stCondLst>
                                            <p:cond delay="0"/>
                                          </p:stCondLst>
                                        </p:cTn>
                                        <p:tgtEl>
                                          <p:spTgt spid="109"/>
                                        </p:tgtEl>
                                        <p:attrNameLst>
                                          <p:attrName>style.visibility</p:attrName>
                                        </p:attrNameLst>
                                      </p:cBhvr>
                                      <p:to>
                                        <p:strVal val="visible"/>
                                      </p:to>
                                    </p:set>
                                    <p:anim calcmode="lin" valueType="num">
                                      <p:cBhvr additive="base">
                                        <p:cTn id="51" dur="500" fill="hold"/>
                                        <p:tgtEl>
                                          <p:spTgt spid="109"/>
                                        </p:tgtEl>
                                        <p:attrNameLst>
                                          <p:attrName>ppt_x</p:attrName>
                                        </p:attrNameLst>
                                      </p:cBhvr>
                                      <p:tavLst>
                                        <p:tav tm="0">
                                          <p:val>
                                            <p:strVal val="#ppt_x"/>
                                          </p:val>
                                        </p:tav>
                                        <p:tav tm="100000">
                                          <p:val>
                                            <p:strVal val="#ppt_x"/>
                                          </p:val>
                                        </p:tav>
                                      </p:tavLst>
                                    </p:anim>
                                    <p:anim calcmode="lin" valueType="num">
                                      <p:cBhvr additive="base">
                                        <p:cTn id="52" dur="500" fill="hold"/>
                                        <p:tgtEl>
                                          <p:spTgt spid="109"/>
                                        </p:tgtEl>
                                        <p:attrNameLst>
                                          <p:attrName>ppt_y</p:attrName>
                                        </p:attrNameLst>
                                      </p:cBhvr>
                                      <p:tavLst>
                                        <p:tav tm="0">
                                          <p:val>
                                            <p:strVal val="1+#ppt_h/2"/>
                                          </p:val>
                                        </p:tav>
                                        <p:tav tm="100000">
                                          <p:val>
                                            <p:strVal val="#ppt_y"/>
                                          </p:val>
                                        </p:tav>
                                      </p:tavLst>
                                    </p:anim>
                                  </p:childTnLst>
                                </p:cTn>
                              </p:par>
                              <p:par>
                                <p:cTn id="53" presetID="2" presetClass="entr" presetSubtype="4" fill="hold" nodeType="withEffect">
                                  <p:stCondLst>
                                    <p:cond delay="0"/>
                                  </p:stCondLst>
                                  <p:childTnLst>
                                    <p:set>
                                      <p:cBhvr>
                                        <p:cTn id="54" dur="1" fill="hold">
                                          <p:stCondLst>
                                            <p:cond delay="0"/>
                                          </p:stCondLst>
                                        </p:cTn>
                                        <p:tgtEl>
                                          <p:spTgt spid="127"/>
                                        </p:tgtEl>
                                        <p:attrNameLst>
                                          <p:attrName>style.visibility</p:attrName>
                                        </p:attrNameLst>
                                      </p:cBhvr>
                                      <p:to>
                                        <p:strVal val="visible"/>
                                      </p:to>
                                    </p:set>
                                    <p:anim calcmode="lin" valueType="num">
                                      <p:cBhvr additive="base">
                                        <p:cTn id="55" dur="500" fill="hold"/>
                                        <p:tgtEl>
                                          <p:spTgt spid="127"/>
                                        </p:tgtEl>
                                        <p:attrNameLst>
                                          <p:attrName>ppt_x</p:attrName>
                                        </p:attrNameLst>
                                      </p:cBhvr>
                                      <p:tavLst>
                                        <p:tav tm="0">
                                          <p:val>
                                            <p:strVal val="#ppt_x"/>
                                          </p:val>
                                        </p:tav>
                                        <p:tav tm="100000">
                                          <p:val>
                                            <p:strVal val="#ppt_x"/>
                                          </p:val>
                                        </p:tav>
                                      </p:tavLst>
                                    </p:anim>
                                    <p:anim calcmode="lin" valueType="num">
                                      <p:cBhvr additive="base">
                                        <p:cTn id="56" dur="500" fill="hold"/>
                                        <p:tgtEl>
                                          <p:spTgt spid="127"/>
                                        </p:tgtEl>
                                        <p:attrNameLst>
                                          <p:attrName>ppt_y</p:attrName>
                                        </p:attrNameLst>
                                      </p:cBhvr>
                                      <p:tavLst>
                                        <p:tav tm="0">
                                          <p:val>
                                            <p:strVal val="1+#ppt_h/2"/>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4" fill="hold" nodeType="clickEffect">
                                  <p:stCondLst>
                                    <p:cond delay="0"/>
                                  </p:stCondLst>
                                  <p:childTnLst>
                                    <p:set>
                                      <p:cBhvr>
                                        <p:cTn id="60" dur="1" fill="hold">
                                          <p:stCondLst>
                                            <p:cond delay="0"/>
                                          </p:stCondLst>
                                        </p:cTn>
                                        <p:tgtEl>
                                          <p:spTgt spid="47"/>
                                        </p:tgtEl>
                                        <p:attrNameLst>
                                          <p:attrName>style.visibility</p:attrName>
                                        </p:attrNameLst>
                                      </p:cBhvr>
                                      <p:to>
                                        <p:strVal val="visible"/>
                                      </p:to>
                                    </p:set>
                                    <p:anim calcmode="lin" valueType="num">
                                      <p:cBhvr additive="base">
                                        <p:cTn id="61" dur="500" fill="hold"/>
                                        <p:tgtEl>
                                          <p:spTgt spid="47"/>
                                        </p:tgtEl>
                                        <p:attrNameLst>
                                          <p:attrName>ppt_x</p:attrName>
                                        </p:attrNameLst>
                                      </p:cBhvr>
                                      <p:tavLst>
                                        <p:tav tm="0">
                                          <p:val>
                                            <p:strVal val="#ppt_x"/>
                                          </p:val>
                                        </p:tav>
                                        <p:tav tm="100000">
                                          <p:val>
                                            <p:strVal val="#ppt_x"/>
                                          </p:val>
                                        </p:tav>
                                      </p:tavLst>
                                    </p:anim>
                                    <p:anim calcmode="lin" valueType="num">
                                      <p:cBhvr additive="base">
                                        <p:cTn id="62" dur="500" fill="hold"/>
                                        <p:tgtEl>
                                          <p:spTgt spid="47"/>
                                        </p:tgtEl>
                                        <p:attrNameLst>
                                          <p:attrName>ppt_y</p:attrName>
                                        </p:attrNameLst>
                                      </p:cBhvr>
                                      <p:tavLst>
                                        <p:tav tm="0">
                                          <p:val>
                                            <p:strVal val="1+#ppt_h/2"/>
                                          </p:val>
                                        </p:tav>
                                        <p:tav tm="100000">
                                          <p:val>
                                            <p:strVal val="#ppt_y"/>
                                          </p:val>
                                        </p:tav>
                                      </p:tavLst>
                                    </p:anim>
                                  </p:childTnLst>
                                </p:cTn>
                              </p:par>
                              <p:par>
                                <p:cTn id="63" presetID="2" presetClass="entr" presetSubtype="4" fill="hold" nodeType="withEffect">
                                  <p:stCondLst>
                                    <p:cond delay="0"/>
                                  </p:stCondLst>
                                  <p:childTnLst>
                                    <p:set>
                                      <p:cBhvr>
                                        <p:cTn id="64" dur="1" fill="hold">
                                          <p:stCondLst>
                                            <p:cond delay="0"/>
                                          </p:stCondLst>
                                        </p:cTn>
                                        <p:tgtEl>
                                          <p:spTgt spid="80"/>
                                        </p:tgtEl>
                                        <p:attrNameLst>
                                          <p:attrName>style.visibility</p:attrName>
                                        </p:attrNameLst>
                                      </p:cBhvr>
                                      <p:to>
                                        <p:strVal val="visible"/>
                                      </p:to>
                                    </p:set>
                                    <p:anim calcmode="lin" valueType="num">
                                      <p:cBhvr additive="base">
                                        <p:cTn id="65" dur="500" fill="hold"/>
                                        <p:tgtEl>
                                          <p:spTgt spid="80"/>
                                        </p:tgtEl>
                                        <p:attrNameLst>
                                          <p:attrName>ppt_x</p:attrName>
                                        </p:attrNameLst>
                                      </p:cBhvr>
                                      <p:tavLst>
                                        <p:tav tm="0">
                                          <p:val>
                                            <p:strVal val="#ppt_x"/>
                                          </p:val>
                                        </p:tav>
                                        <p:tav tm="100000">
                                          <p:val>
                                            <p:strVal val="#ppt_x"/>
                                          </p:val>
                                        </p:tav>
                                      </p:tavLst>
                                    </p:anim>
                                    <p:anim calcmode="lin" valueType="num">
                                      <p:cBhvr additive="base">
                                        <p:cTn id="66" dur="500" fill="hold"/>
                                        <p:tgtEl>
                                          <p:spTgt spid="80"/>
                                        </p:tgtEl>
                                        <p:attrNameLst>
                                          <p:attrName>ppt_y</p:attrName>
                                        </p:attrNameLst>
                                      </p:cBhvr>
                                      <p:tavLst>
                                        <p:tav tm="0">
                                          <p:val>
                                            <p:strVal val="1+#ppt_h/2"/>
                                          </p:val>
                                        </p:tav>
                                        <p:tav tm="100000">
                                          <p:val>
                                            <p:strVal val="#ppt_y"/>
                                          </p:val>
                                        </p:tav>
                                      </p:tavLst>
                                    </p:anim>
                                  </p:childTnLst>
                                </p:cTn>
                              </p:par>
                              <p:par>
                                <p:cTn id="67" presetID="2" presetClass="entr" presetSubtype="4" fill="hold" nodeType="withEffect">
                                  <p:stCondLst>
                                    <p:cond delay="0"/>
                                  </p:stCondLst>
                                  <p:childTnLst>
                                    <p:set>
                                      <p:cBhvr>
                                        <p:cTn id="68" dur="1" fill="hold">
                                          <p:stCondLst>
                                            <p:cond delay="0"/>
                                          </p:stCondLst>
                                        </p:cTn>
                                        <p:tgtEl>
                                          <p:spTgt spid="72"/>
                                        </p:tgtEl>
                                        <p:attrNameLst>
                                          <p:attrName>style.visibility</p:attrName>
                                        </p:attrNameLst>
                                      </p:cBhvr>
                                      <p:to>
                                        <p:strVal val="visible"/>
                                      </p:to>
                                    </p:set>
                                    <p:anim calcmode="lin" valueType="num">
                                      <p:cBhvr additive="base">
                                        <p:cTn id="69" dur="500" fill="hold"/>
                                        <p:tgtEl>
                                          <p:spTgt spid="72"/>
                                        </p:tgtEl>
                                        <p:attrNameLst>
                                          <p:attrName>ppt_x</p:attrName>
                                        </p:attrNameLst>
                                      </p:cBhvr>
                                      <p:tavLst>
                                        <p:tav tm="0">
                                          <p:val>
                                            <p:strVal val="#ppt_x"/>
                                          </p:val>
                                        </p:tav>
                                        <p:tav tm="100000">
                                          <p:val>
                                            <p:strVal val="#ppt_x"/>
                                          </p:val>
                                        </p:tav>
                                      </p:tavLst>
                                    </p:anim>
                                    <p:anim calcmode="lin" valueType="num">
                                      <p:cBhvr additive="base">
                                        <p:cTn id="70" dur="500" fill="hold"/>
                                        <p:tgtEl>
                                          <p:spTgt spid="72"/>
                                        </p:tgtEl>
                                        <p:attrNameLst>
                                          <p:attrName>ppt_y</p:attrName>
                                        </p:attrNameLst>
                                      </p:cBhvr>
                                      <p:tavLst>
                                        <p:tav tm="0">
                                          <p:val>
                                            <p:strVal val="1+#ppt_h/2"/>
                                          </p:val>
                                        </p:tav>
                                        <p:tav tm="100000">
                                          <p:val>
                                            <p:strVal val="#ppt_y"/>
                                          </p:val>
                                        </p:tav>
                                      </p:tavLst>
                                    </p:anim>
                                  </p:childTnLst>
                                </p:cTn>
                              </p:par>
                              <p:par>
                                <p:cTn id="71" presetID="2" presetClass="entr" presetSubtype="4" fill="hold" grpId="0" nodeType="withEffect">
                                  <p:stCondLst>
                                    <p:cond delay="0"/>
                                  </p:stCondLst>
                                  <p:childTnLst>
                                    <p:set>
                                      <p:cBhvr>
                                        <p:cTn id="72" dur="1" fill="hold">
                                          <p:stCondLst>
                                            <p:cond delay="0"/>
                                          </p:stCondLst>
                                        </p:cTn>
                                        <p:tgtEl>
                                          <p:spTgt spid="132"/>
                                        </p:tgtEl>
                                        <p:attrNameLst>
                                          <p:attrName>style.visibility</p:attrName>
                                        </p:attrNameLst>
                                      </p:cBhvr>
                                      <p:to>
                                        <p:strVal val="visible"/>
                                      </p:to>
                                    </p:set>
                                    <p:anim calcmode="lin" valueType="num">
                                      <p:cBhvr additive="base">
                                        <p:cTn id="73" dur="500" fill="hold"/>
                                        <p:tgtEl>
                                          <p:spTgt spid="132"/>
                                        </p:tgtEl>
                                        <p:attrNameLst>
                                          <p:attrName>ppt_x</p:attrName>
                                        </p:attrNameLst>
                                      </p:cBhvr>
                                      <p:tavLst>
                                        <p:tav tm="0">
                                          <p:val>
                                            <p:strVal val="#ppt_x"/>
                                          </p:val>
                                        </p:tav>
                                        <p:tav tm="100000">
                                          <p:val>
                                            <p:strVal val="#ppt_x"/>
                                          </p:val>
                                        </p:tav>
                                      </p:tavLst>
                                    </p:anim>
                                    <p:anim calcmode="lin" valueType="num">
                                      <p:cBhvr additive="base">
                                        <p:cTn id="74" dur="500" fill="hold"/>
                                        <p:tgtEl>
                                          <p:spTgt spid="132"/>
                                        </p:tgtEl>
                                        <p:attrNameLst>
                                          <p:attrName>ppt_y</p:attrName>
                                        </p:attrNameLst>
                                      </p:cBhvr>
                                      <p:tavLst>
                                        <p:tav tm="0">
                                          <p:val>
                                            <p:strVal val="1+#ppt_h/2"/>
                                          </p:val>
                                        </p:tav>
                                        <p:tav tm="100000">
                                          <p:val>
                                            <p:strVal val="#ppt_y"/>
                                          </p:val>
                                        </p:tav>
                                      </p:tavLst>
                                    </p:anim>
                                  </p:childTnLst>
                                </p:cTn>
                              </p:par>
                              <p:par>
                                <p:cTn id="75" presetID="2" presetClass="entr" presetSubtype="4" fill="hold" grpId="0" nodeType="withEffect">
                                  <p:stCondLst>
                                    <p:cond delay="0"/>
                                  </p:stCondLst>
                                  <p:childTnLst>
                                    <p:set>
                                      <p:cBhvr>
                                        <p:cTn id="76" dur="1" fill="hold">
                                          <p:stCondLst>
                                            <p:cond delay="0"/>
                                          </p:stCondLst>
                                        </p:cTn>
                                        <p:tgtEl>
                                          <p:spTgt spid="135"/>
                                        </p:tgtEl>
                                        <p:attrNameLst>
                                          <p:attrName>style.visibility</p:attrName>
                                        </p:attrNameLst>
                                      </p:cBhvr>
                                      <p:to>
                                        <p:strVal val="visible"/>
                                      </p:to>
                                    </p:set>
                                    <p:anim calcmode="lin" valueType="num">
                                      <p:cBhvr additive="base">
                                        <p:cTn id="77" dur="500" fill="hold"/>
                                        <p:tgtEl>
                                          <p:spTgt spid="135"/>
                                        </p:tgtEl>
                                        <p:attrNameLst>
                                          <p:attrName>ppt_x</p:attrName>
                                        </p:attrNameLst>
                                      </p:cBhvr>
                                      <p:tavLst>
                                        <p:tav tm="0">
                                          <p:val>
                                            <p:strVal val="#ppt_x"/>
                                          </p:val>
                                        </p:tav>
                                        <p:tav tm="100000">
                                          <p:val>
                                            <p:strVal val="#ppt_x"/>
                                          </p:val>
                                        </p:tav>
                                      </p:tavLst>
                                    </p:anim>
                                    <p:anim calcmode="lin" valueType="num">
                                      <p:cBhvr additive="base">
                                        <p:cTn id="78" dur="500" fill="hold"/>
                                        <p:tgtEl>
                                          <p:spTgt spid="135"/>
                                        </p:tgtEl>
                                        <p:attrNameLst>
                                          <p:attrName>ppt_y</p:attrName>
                                        </p:attrNameLst>
                                      </p:cBhvr>
                                      <p:tavLst>
                                        <p:tav tm="0">
                                          <p:val>
                                            <p:strVal val="1+#ppt_h/2"/>
                                          </p:val>
                                        </p:tav>
                                        <p:tav tm="100000">
                                          <p:val>
                                            <p:strVal val="#ppt_y"/>
                                          </p:val>
                                        </p:tav>
                                      </p:tavLst>
                                    </p:anim>
                                  </p:childTnLst>
                                </p:cTn>
                              </p:par>
                              <p:par>
                                <p:cTn id="79" presetID="2" presetClass="entr" presetSubtype="4" fill="hold" nodeType="withEffect">
                                  <p:stCondLst>
                                    <p:cond delay="0"/>
                                  </p:stCondLst>
                                  <p:childTnLst>
                                    <p:set>
                                      <p:cBhvr>
                                        <p:cTn id="80" dur="1" fill="hold">
                                          <p:stCondLst>
                                            <p:cond delay="0"/>
                                          </p:stCondLst>
                                        </p:cTn>
                                        <p:tgtEl>
                                          <p:spTgt spid="144"/>
                                        </p:tgtEl>
                                        <p:attrNameLst>
                                          <p:attrName>style.visibility</p:attrName>
                                        </p:attrNameLst>
                                      </p:cBhvr>
                                      <p:to>
                                        <p:strVal val="visible"/>
                                      </p:to>
                                    </p:set>
                                    <p:anim calcmode="lin" valueType="num">
                                      <p:cBhvr additive="base">
                                        <p:cTn id="81" dur="500" fill="hold"/>
                                        <p:tgtEl>
                                          <p:spTgt spid="144"/>
                                        </p:tgtEl>
                                        <p:attrNameLst>
                                          <p:attrName>ppt_x</p:attrName>
                                        </p:attrNameLst>
                                      </p:cBhvr>
                                      <p:tavLst>
                                        <p:tav tm="0">
                                          <p:val>
                                            <p:strVal val="#ppt_x"/>
                                          </p:val>
                                        </p:tav>
                                        <p:tav tm="100000">
                                          <p:val>
                                            <p:strVal val="#ppt_x"/>
                                          </p:val>
                                        </p:tav>
                                      </p:tavLst>
                                    </p:anim>
                                    <p:anim calcmode="lin" valueType="num">
                                      <p:cBhvr additive="base">
                                        <p:cTn id="82" dur="500" fill="hold"/>
                                        <p:tgtEl>
                                          <p:spTgt spid="144"/>
                                        </p:tgtEl>
                                        <p:attrNameLst>
                                          <p:attrName>ppt_y</p:attrName>
                                        </p:attrNameLst>
                                      </p:cBhvr>
                                      <p:tavLst>
                                        <p:tav tm="0">
                                          <p:val>
                                            <p:strVal val="1+#ppt_h/2"/>
                                          </p:val>
                                        </p:tav>
                                        <p:tav tm="100000">
                                          <p:val>
                                            <p:strVal val="#ppt_y"/>
                                          </p:val>
                                        </p:tav>
                                      </p:tavLst>
                                    </p:anim>
                                  </p:childTnLst>
                                </p:cTn>
                              </p:par>
                              <p:par>
                                <p:cTn id="83" presetID="2" presetClass="entr" presetSubtype="4" fill="hold" grpId="0" nodeType="withEffect">
                                  <p:stCondLst>
                                    <p:cond delay="0"/>
                                  </p:stCondLst>
                                  <p:childTnLst>
                                    <p:set>
                                      <p:cBhvr>
                                        <p:cTn id="84" dur="1" fill="hold">
                                          <p:stCondLst>
                                            <p:cond delay="0"/>
                                          </p:stCondLst>
                                        </p:cTn>
                                        <p:tgtEl>
                                          <p:spTgt spid="152"/>
                                        </p:tgtEl>
                                        <p:attrNameLst>
                                          <p:attrName>style.visibility</p:attrName>
                                        </p:attrNameLst>
                                      </p:cBhvr>
                                      <p:to>
                                        <p:strVal val="visible"/>
                                      </p:to>
                                    </p:set>
                                    <p:anim calcmode="lin" valueType="num">
                                      <p:cBhvr additive="base">
                                        <p:cTn id="85" dur="500" fill="hold"/>
                                        <p:tgtEl>
                                          <p:spTgt spid="152"/>
                                        </p:tgtEl>
                                        <p:attrNameLst>
                                          <p:attrName>ppt_x</p:attrName>
                                        </p:attrNameLst>
                                      </p:cBhvr>
                                      <p:tavLst>
                                        <p:tav tm="0">
                                          <p:val>
                                            <p:strVal val="#ppt_x"/>
                                          </p:val>
                                        </p:tav>
                                        <p:tav tm="100000">
                                          <p:val>
                                            <p:strVal val="#ppt_x"/>
                                          </p:val>
                                        </p:tav>
                                      </p:tavLst>
                                    </p:anim>
                                    <p:anim calcmode="lin" valueType="num">
                                      <p:cBhvr additive="base">
                                        <p:cTn id="86" dur="500" fill="hold"/>
                                        <p:tgtEl>
                                          <p:spTgt spid="152"/>
                                        </p:tgtEl>
                                        <p:attrNameLst>
                                          <p:attrName>ppt_y</p:attrName>
                                        </p:attrNameLst>
                                      </p:cBhvr>
                                      <p:tavLst>
                                        <p:tav tm="0">
                                          <p:val>
                                            <p:strVal val="1+#ppt_h/2"/>
                                          </p:val>
                                        </p:tav>
                                        <p:tav tm="100000">
                                          <p:val>
                                            <p:strVal val="#ppt_y"/>
                                          </p:val>
                                        </p:tav>
                                      </p:tavLst>
                                    </p:anim>
                                  </p:childTnLst>
                                </p:cTn>
                              </p:par>
                            </p:childTnLst>
                          </p:cTn>
                        </p:par>
                      </p:childTnLst>
                    </p:cTn>
                  </p:par>
                  <p:par>
                    <p:cTn id="87" fill="hold">
                      <p:stCondLst>
                        <p:cond delay="indefinite"/>
                      </p:stCondLst>
                      <p:childTnLst>
                        <p:par>
                          <p:cTn id="88" fill="hold">
                            <p:stCondLst>
                              <p:cond delay="0"/>
                            </p:stCondLst>
                            <p:childTnLst>
                              <p:par>
                                <p:cTn id="89" presetID="2" presetClass="entr" presetSubtype="4" fill="hold" nodeType="clickEffect">
                                  <p:stCondLst>
                                    <p:cond delay="0"/>
                                  </p:stCondLst>
                                  <p:childTnLst>
                                    <p:set>
                                      <p:cBhvr>
                                        <p:cTn id="90" dur="1" fill="hold">
                                          <p:stCondLst>
                                            <p:cond delay="0"/>
                                          </p:stCondLst>
                                        </p:cTn>
                                        <p:tgtEl>
                                          <p:spTgt spid="52"/>
                                        </p:tgtEl>
                                        <p:attrNameLst>
                                          <p:attrName>style.visibility</p:attrName>
                                        </p:attrNameLst>
                                      </p:cBhvr>
                                      <p:to>
                                        <p:strVal val="visible"/>
                                      </p:to>
                                    </p:set>
                                    <p:anim calcmode="lin" valueType="num">
                                      <p:cBhvr additive="base">
                                        <p:cTn id="91" dur="500" fill="hold"/>
                                        <p:tgtEl>
                                          <p:spTgt spid="52"/>
                                        </p:tgtEl>
                                        <p:attrNameLst>
                                          <p:attrName>ppt_x</p:attrName>
                                        </p:attrNameLst>
                                      </p:cBhvr>
                                      <p:tavLst>
                                        <p:tav tm="0">
                                          <p:val>
                                            <p:strVal val="#ppt_x"/>
                                          </p:val>
                                        </p:tav>
                                        <p:tav tm="100000">
                                          <p:val>
                                            <p:strVal val="#ppt_x"/>
                                          </p:val>
                                        </p:tav>
                                      </p:tavLst>
                                    </p:anim>
                                    <p:anim calcmode="lin" valueType="num">
                                      <p:cBhvr additive="base">
                                        <p:cTn id="92" dur="500" fill="hold"/>
                                        <p:tgtEl>
                                          <p:spTgt spid="52"/>
                                        </p:tgtEl>
                                        <p:attrNameLst>
                                          <p:attrName>ppt_y</p:attrName>
                                        </p:attrNameLst>
                                      </p:cBhvr>
                                      <p:tavLst>
                                        <p:tav tm="0">
                                          <p:val>
                                            <p:strVal val="1+#ppt_h/2"/>
                                          </p:val>
                                        </p:tav>
                                        <p:tav tm="100000">
                                          <p:val>
                                            <p:strVal val="#ppt_y"/>
                                          </p:val>
                                        </p:tav>
                                      </p:tavLst>
                                    </p:anim>
                                  </p:childTnLst>
                                </p:cTn>
                              </p:par>
                              <p:par>
                                <p:cTn id="93" presetID="2" presetClass="entr" presetSubtype="4" fill="hold" grpId="0" nodeType="withEffect">
                                  <p:stCondLst>
                                    <p:cond delay="0"/>
                                  </p:stCondLst>
                                  <p:childTnLst>
                                    <p:set>
                                      <p:cBhvr>
                                        <p:cTn id="94" dur="1" fill="hold">
                                          <p:stCondLst>
                                            <p:cond delay="0"/>
                                          </p:stCondLst>
                                        </p:cTn>
                                        <p:tgtEl>
                                          <p:spTgt spid="145"/>
                                        </p:tgtEl>
                                        <p:attrNameLst>
                                          <p:attrName>style.visibility</p:attrName>
                                        </p:attrNameLst>
                                      </p:cBhvr>
                                      <p:to>
                                        <p:strVal val="visible"/>
                                      </p:to>
                                    </p:set>
                                    <p:anim calcmode="lin" valueType="num">
                                      <p:cBhvr additive="base">
                                        <p:cTn id="95" dur="500" fill="hold"/>
                                        <p:tgtEl>
                                          <p:spTgt spid="145"/>
                                        </p:tgtEl>
                                        <p:attrNameLst>
                                          <p:attrName>ppt_x</p:attrName>
                                        </p:attrNameLst>
                                      </p:cBhvr>
                                      <p:tavLst>
                                        <p:tav tm="0">
                                          <p:val>
                                            <p:strVal val="#ppt_x"/>
                                          </p:val>
                                        </p:tav>
                                        <p:tav tm="100000">
                                          <p:val>
                                            <p:strVal val="#ppt_x"/>
                                          </p:val>
                                        </p:tav>
                                      </p:tavLst>
                                    </p:anim>
                                    <p:anim calcmode="lin" valueType="num">
                                      <p:cBhvr additive="base">
                                        <p:cTn id="96" dur="500" fill="hold"/>
                                        <p:tgtEl>
                                          <p:spTgt spid="145"/>
                                        </p:tgtEl>
                                        <p:attrNameLst>
                                          <p:attrName>ppt_y</p:attrName>
                                        </p:attrNameLst>
                                      </p:cBhvr>
                                      <p:tavLst>
                                        <p:tav tm="0">
                                          <p:val>
                                            <p:strVal val="1+#ppt_h/2"/>
                                          </p:val>
                                        </p:tav>
                                        <p:tav tm="100000">
                                          <p:val>
                                            <p:strVal val="#ppt_y"/>
                                          </p:val>
                                        </p:tav>
                                      </p:tavLst>
                                    </p:anim>
                                  </p:childTnLst>
                                </p:cTn>
                              </p:par>
                              <p:par>
                                <p:cTn id="97" presetID="2" presetClass="entr" presetSubtype="4" fill="hold" grpId="0" nodeType="withEffect">
                                  <p:stCondLst>
                                    <p:cond delay="0"/>
                                  </p:stCondLst>
                                  <p:childTnLst>
                                    <p:set>
                                      <p:cBhvr>
                                        <p:cTn id="98" dur="1" fill="hold">
                                          <p:stCondLst>
                                            <p:cond delay="0"/>
                                          </p:stCondLst>
                                        </p:cTn>
                                        <p:tgtEl>
                                          <p:spTgt spid="146"/>
                                        </p:tgtEl>
                                        <p:attrNameLst>
                                          <p:attrName>style.visibility</p:attrName>
                                        </p:attrNameLst>
                                      </p:cBhvr>
                                      <p:to>
                                        <p:strVal val="visible"/>
                                      </p:to>
                                    </p:set>
                                    <p:anim calcmode="lin" valueType="num">
                                      <p:cBhvr additive="base">
                                        <p:cTn id="99" dur="500" fill="hold"/>
                                        <p:tgtEl>
                                          <p:spTgt spid="146"/>
                                        </p:tgtEl>
                                        <p:attrNameLst>
                                          <p:attrName>ppt_x</p:attrName>
                                        </p:attrNameLst>
                                      </p:cBhvr>
                                      <p:tavLst>
                                        <p:tav tm="0">
                                          <p:val>
                                            <p:strVal val="#ppt_x"/>
                                          </p:val>
                                        </p:tav>
                                        <p:tav tm="100000">
                                          <p:val>
                                            <p:strVal val="#ppt_x"/>
                                          </p:val>
                                        </p:tav>
                                      </p:tavLst>
                                    </p:anim>
                                    <p:anim calcmode="lin" valueType="num">
                                      <p:cBhvr additive="base">
                                        <p:cTn id="100" dur="500" fill="hold"/>
                                        <p:tgtEl>
                                          <p:spTgt spid="146"/>
                                        </p:tgtEl>
                                        <p:attrNameLst>
                                          <p:attrName>ppt_y</p:attrName>
                                        </p:attrNameLst>
                                      </p:cBhvr>
                                      <p:tavLst>
                                        <p:tav tm="0">
                                          <p:val>
                                            <p:strVal val="1+#ppt_h/2"/>
                                          </p:val>
                                        </p:tav>
                                        <p:tav tm="100000">
                                          <p:val>
                                            <p:strVal val="#ppt_y"/>
                                          </p:val>
                                        </p:tav>
                                      </p:tavLst>
                                    </p:anim>
                                  </p:childTnLst>
                                </p:cTn>
                              </p:par>
                              <p:par>
                                <p:cTn id="101" presetID="2" presetClass="entr" presetSubtype="4" fill="hold" grpId="0" nodeType="withEffect">
                                  <p:stCondLst>
                                    <p:cond delay="0"/>
                                  </p:stCondLst>
                                  <p:childTnLst>
                                    <p:set>
                                      <p:cBhvr>
                                        <p:cTn id="102" dur="1" fill="hold">
                                          <p:stCondLst>
                                            <p:cond delay="0"/>
                                          </p:stCondLst>
                                        </p:cTn>
                                        <p:tgtEl>
                                          <p:spTgt spid="143"/>
                                        </p:tgtEl>
                                        <p:attrNameLst>
                                          <p:attrName>style.visibility</p:attrName>
                                        </p:attrNameLst>
                                      </p:cBhvr>
                                      <p:to>
                                        <p:strVal val="visible"/>
                                      </p:to>
                                    </p:set>
                                    <p:anim calcmode="lin" valueType="num">
                                      <p:cBhvr additive="base">
                                        <p:cTn id="103" dur="500" fill="hold"/>
                                        <p:tgtEl>
                                          <p:spTgt spid="143"/>
                                        </p:tgtEl>
                                        <p:attrNameLst>
                                          <p:attrName>ppt_x</p:attrName>
                                        </p:attrNameLst>
                                      </p:cBhvr>
                                      <p:tavLst>
                                        <p:tav tm="0">
                                          <p:val>
                                            <p:strVal val="#ppt_x"/>
                                          </p:val>
                                        </p:tav>
                                        <p:tav tm="100000">
                                          <p:val>
                                            <p:strVal val="#ppt_x"/>
                                          </p:val>
                                        </p:tav>
                                      </p:tavLst>
                                    </p:anim>
                                    <p:anim calcmode="lin" valueType="num">
                                      <p:cBhvr additive="base">
                                        <p:cTn id="104" dur="500" fill="hold"/>
                                        <p:tgtEl>
                                          <p:spTgt spid="143"/>
                                        </p:tgtEl>
                                        <p:attrNameLst>
                                          <p:attrName>ppt_y</p:attrName>
                                        </p:attrNameLst>
                                      </p:cBhvr>
                                      <p:tavLst>
                                        <p:tav tm="0">
                                          <p:val>
                                            <p:strVal val="1+#ppt_h/2"/>
                                          </p:val>
                                        </p:tav>
                                        <p:tav tm="100000">
                                          <p:val>
                                            <p:strVal val="#ppt_y"/>
                                          </p:val>
                                        </p:tav>
                                      </p:tavLst>
                                    </p:anim>
                                  </p:childTnLst>
                                </p:cTn>
                              </p:par>
                            </p:childTnLst>
                          </p:cTn>
                        </p:par>
                      </p:childTnLst>
                    </p:cTn>
                  </p:par>
                  <p:par>
                    <p:cTn id="105" fill="hold">
                      <p:stCondLst>
                        <p:cond delay="indefinite"/>
                      </p:stCondLst>
                      <p:childTnLst>
                        <p:par>
                          <p:cTn id="106" fill="hold">
                            <p:stCondLst>
                              <p:cond delay="0"/>
                            </p:stCondLst>
                            <p:childTnLst>
                              <p:par>
                                <p:cTn id="107" presetID="2" presetClass="entr" presetSubtype="4" fill="hold" grpId="0" nodeType="clickEffect">
                                  <p:stCondLst>
                                    <p:cond delay="0"/>
                                  </p:stCondLst>
                                  <p:childTnLst>
                                    <p:set>
                                      <p:cBhvr>
                                        <p:cTn id="108" dur="1" fill="hold">
                                          <p:stCondLst>
                                            <p:cond delay="0"/>
                                          </p:stCondLst>
                                        </p:cTn>
                                        <p:tgtEl>
                                          <p:spTgt spid="212"/>
                                        </p:tgtEl>
                                        <p:attrNameLst>
                                          <p:attrName>style.visibility</p:attrName>
                                        </p:attrNameLst>
                                      </p:cBhvr>
                                      <p:to>
                                        <p:strVal val="visible"/>
                                      </p:to>
                                    </p:set>
                                    <p:anim calcmode="lin" valueType="num">
                                      <p:cBhvr additive="base">
                                        <p:cTn id="109" dur="500" fill="hold"/>
                                        <p:tgtEl>
                                          <p:spTgt spid="212"/>
                                        </p:tgtEl>
                                        <p:attrNameLst>
                                          <p:attrName>ppt_x</p:attrName>
                                        </p:attrNameLst>
                                      </p:cBhvr>
                                      <p:tavLst>
                                        <p:tav tm="0">
                                          <p:val>
                                            <p:strVal val="#ppt_x"/>
                                          </p:val>
                                        </p:tav>
                                        <p:tav tm="100000">
                                          <p:val>
                                            <p:strVal val="#ppt_x"/>
                                          </p:val>
                                        </p:tav>
                                      </p:tavLst>
                                    </p:anim>
                                    <p:anim calcmode="lin" valueType="num">
                                      <p:cBhvr additive="base">
                                        <p:cTn id="110" dur="500" fill="hold"/>
                                        <p:tgtEl>
                                          <p:spTgt spid="212"/>
                                        </p:tgtEl>
                                        <p:attrNameLst>
                                          <p:attrName>ppt_y</p:attrName>
                                        </p:attrNameLst>
                                      </p:cBhvr>
                                      <p:tavLst>
                                        <p:tav tm="0">
                                          <p:val>
                                            <p:strVal val="1+#ppt_h/2"/>
                                          </p:val>
                                        </p:tav>
                                        <p:tav tm="100000">
                                          <p:val>
                                            <p:strVal val="#ppt_y"/>
                                          </p:val>
                                        </p:tav>
                                      </p:tavLst>
                                    </p:anim>
                                  </p:childTnLst>
                                </p:cTn>
                              </p:par>
                              <p:par>
                                <p:cTn id="111" presetID="2" presetClass="entr" presetSubtype="4" fill="hold" grpId="0" nodeType="withEffect">
                                  <p:stCondLst>
                                    <p:cond delay="0"/>
                                  </p:stCondLst>
                                  <p:childTnLst>
                                    <p:set>
                                      <p:cBhvr>
                                        <p:cTn id="112" dur="1" fill="hold">
                                          <p:stCondLst>
                                            <p:cond delay="0"/>
                                          </p:stCondLst>
                                        </p:cTn>
                                        <p:tgtEl>
                                          <p:spTgt spid="213"/>
                                        </p:tgtEl>
                                        <p:attrNameLst>
                                          <p:attrName>style.visibility</p:attrName>
                                        </p:attrNameLst>
                                      </p:cBhvr>
                                      <p:to>
                                        <p:strVal val="visible"/>
                                      </p:to>
                                    </p:set>
                                    <p:anim calcmode="lin" valueType="num">
                                      <p:cBhvr additive="base">
                                        <p:cTn id="113" dur="500" fill="hold"/>
                                        <p:tgtEl>
                                          <p:spTgt spid="213"/>
                                        </p:tgtEl>
                                        <p:attrNameLst>
                                          <p:attrName>ppt_x</p:attrName>
                                        </p:attrNameLst>
                                      </p:cBhvr>
                                      <p:tavLst>
                                        <p:tav tm="0">
                                          <p:val>
                                            <p:strVal val="#ppt_x"/>
                                          </p:val>
                                        </p:tav>
                                        <p:tav tm="100000">
                                          <p:val>
                                            <p:strVal val="#ppt_x"/>
                                          </p:val>
                                        </p:tav>
                                      </p:tavLst>
                                    </p:anim>
                                    <p:anim calcmode="lin" valueType="num">
                                      <p:cBhvr additive="base">
                                        <p:cTn id="114" dur="500" fill="hold"/>
                                        <p:tgtEl>
                                          <p:spTgt spid="21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3" grpId="0"/>
      <p:bldP spid="81" grpId="0"/>
      <p:bldP spid="108" grpId="0" animBg="1"/>
      <p:bldP spid="109" grpId="0" animBg="1"/>
      <p:bldP spid="136" grpId="0"/>
      <p:bldP spid="137" grpId="0" animBg="1"/>
      <p:bldP spid="145" grpId="0"/>
      <p:bldP spid="146" grpId="0" animBg="1"/>
      <p:bldP spid="212" grpId="0"/>
      <p:bldP spid="213" grpId="0" animBg="1"/>
      <p:bldP spid="138" grpId="0" animBg="1"/>
      <p:bldP spid="132" grpId="0" animBg="1"/>
      <p:bldP spid="135" grpId="0" animBg="1"/>
      <p:bldP spid="143" grpId="0" animBg="1"/>
      <p:bldP spid="151" grpId="0" animBg="1"/>
      <p:bldP spid="152" grpId="0"/>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2">
            <a:extLst>
              <a:ext uri="{FF2B5EF4-FFF2-40B4-BE49-F238E27FC236}">
                <a16:creationId xmlns:a16="http://schemas.microsoft.com/office/drawing/2014/main" id="{10DA275B-06C9-A049-9B8E-6701F0E112B9}"/>
              </a:ext>
            </a:extLst>
          </p:cNvPr>
          <p:cNvSpPr>
            <a:spLocks noGrp="1"/>
          </p:cNvSpPr>
          <p:nvPr>
            <p:ph type="title"/>
          </p:nvPr>
        </p:nvSpPr>
        <p:spPr>
          <a:xfrm>
            <a:off x="579960" y="412751"/>
            <a:ext cx="11003870" cy="384048"/>
          </a:xfrm>
        </p:spPr>
        <p:txBody>
          <a:bodyPr/>
          <a:lstStyle/>
          <a:p>
            <a:r>
              <a:rPr lang="en-GB"/>
              <a:t>Overlay + VLAN Transport Zones on Same N-VDS</a:t>
            </a:r>
          </a:p>
        </p:txBody>
      </p:sp>
      <p:sp>
        <p:nvSpPr>
          <p:cNvPr id="10" name="Subtitle 3">
            <a:extLst>
              <a:ext uri="{FF2B5EF4-FFF2-40B4-BE49-F238E27FC236}">
                <a16:creationId xmlns:a16="http://schemas.microsoft.com/office/drawing/2014/main" id="{CE3AC957-7FEF-094A-B758-062515FB7900}"/>
              </a:ext>
            </a:extLst>
          </p:cNvPr>
          <p:cNvSpPr>
            <a:spLocks noGrp="1"/>
          </p:cNvSpPr>
          <p:nvPr>
            <p:ph type="subTitle" idx="10"/>
          </p:nvPr>
        </p:nvSpPr>
        <p:spPr>
          <a:xfrm>
            <a:off x="593021" y="811831"/>
            <a:ext cx="10990809" cy="247743"/>
          </a:xfrm>
        </p:spPr>
        <p:txBody>
          <a:bodyPr/>
          <a:lstStyle/>
          <a:p>
            <a:endParaRPr lang="en-GB"/>
          </a:p>
        </p:txBody>
      </p:sp>
      <p:sp>
        <p:nvSpPr>
          <p:cNvPr id="30" name="TextBox 29">
            <a:extLst>
              <a:ext uri="{FF2B5EF4-FFF2-40B4-BE49-F238E27FC236}">
                <a16:creationId xmlns:a16="http://schemas.microsoft.com/office/drawing/2014/main" id="{214D09E8-AF53-8E4F-9724-8E4E69C5224D}"/>
              </a:ext>
            </a:extLst>
          </p:cNvPr>
          <p:cNvSpPr txBox="1"/>
          <p:nvPr/>
        </p:nvSpPr>
        <p:spPr>
          <a:xfrm>
            <a:off x="971408" y="1478341"/>
            <a:ext cx="4538742" cy="430887"/>
          </a:xfrm>
          <a:prstGeom prst="rect">
            <a:avLst/>
          </a:prstGeom>
        </p:spPr>
        <p:txBody>
          <a:bodyPr wrap="square" lIns="0" tIns="0" rIns="0" bIns="0" rtlCol="0">
            <a:spAutoFit/>
          </a:bodyPr>
          <a:lstStyle/>
          <a:p>
            <a:pPr algn="l">
              <a:spcAft>
                <a:spcPts val="600"/>
              </a:spcAft>
            </a:pPr>
            <a:r>
              <a:rPr lang="en-GB" sz="1400">
                <a:solidFill>
                  <a:schemeClr val="tx2"/>
                </a:solidFill>
              </a:rPr>
              <a:t>Same N-VDS can be used for a given pair of  Overlay + VLAN Transport zones</a:t>
            </a:r>
          </a:p>
        </p:txBody>
      </p:sp>
      <p:sp>
        <p:nvSpPr>
          <p:cNvPr id="31" name="Pentagon 30">
            <a:extLst>
              <a:ext uri="{FF2B5EF4-FFF2-40B4-BE49-F238E27FC236}">
                <a16:creationId xmlns:a16="http://schemas.microsoft.com/office/drawing/2014/main" id="{A41C1F47-E9FA-5B47-A70C-C4F2A9DB84A1}"/>
              </a:ext>
            </a:extLst>
          </p:cNvPr>
          <p:cNvSpPr/>
          <p:nvPr/>
        </p:nvSpPr>
        <p:spPr>
          <a:xfrm>
            <a:off x="297625" y="1547793"/>
            <a:ext cx="509897" cy="286184"/>
          </a:xfrm>
          <a:prstGeom prst="homePlate">
            <a:avLst/>
          </a:prstGeom>
          <a:solidFill>
            <a:schemeClr val="accent1"/>
          </a:solidFill>
          <a:ln>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400">
              <a:solidFill>
                <a:schemeClr val="bg1"/>
              </a:solidFill>
            </a:endParaRPr>
          </a:p>
        </p:txBody>
      </p:sp>
      <p:sp>
        <p:nvSpPr>
          <p:cNvPr id="35" name="TextBox 34">
            <a:extLst>
              <a:ext uri="{FF2B5EF4-FFF2-40B4-BE49-F238E27FC236}">
                <a16:creationId xmlns:a16="http://schemas.microsoft.com/office/drawing/2014/main" id="{AC2657C8-1CBA-B14C-ABBB-66A8BA2BC233}"/>
              </a:ext>
            </a:extLst>
          </p:cNvPr>
          <p:cNvSpPr txBox="1"/>
          <p:nvPr/>
        </p:nvSpPr>
        <p:spPr>
          <a:xfrm>
            <a:off x="971408" y="2214473"/>
            <a:ext cx="5079917" cy="215444"/>
          </a:xfrm>
          <a:prstGeom prst="rect">
            <a:avLst/>
          </a:prstGeom>
        </p:spPr>
        <p:txBody>
          <a:bodyPr wrap="none" lIns="0" tIns="0" rIns="0" bIns="0" rtlCol="0">
            <a:spAutoFit/>
          </a:bodyPr>
          <a:lstStyle/>
          <a:p>
            <a:pPr algn="l">
              <a:spcAft>
                <a:spcPts val="600"/>
              </a:spcAft>
            </a:pPr>
            <a:r>
              <a:rPr lang="en-GB" sz="1400">
                <a:solidFill>
                  <a:schemeClr val="tx2"/>
                </a:solidFill>
              </a:rPr>
              <a:t>Create VLAN Transport Zone with the SAME N-VDS Name </a:t>
            </a:r>
          </a:p>
        </p:txBody>
      </p:sp>
      <p:sp>
        <p:nvSpPr>
          <p:cNvPr id="36" name="Pentagon 35">
            <a:extLst>
              <a:ext uri="{FF2B5EF4-FFF2-40B4-BE49-F238E27FC236}">
                <a16:creationId xmlns:a16="http://schemas.microsoft.com/office/drawing/2014/main" id="{5E37C6F5-7FA0-0D41-B968-BCAC3F64F019}"/>
              </a:ext>
            </a:extLst>
          </p:cNvPr>
          <p:cNvSpPr/>
          <p:nvPr/>
        </p:nvSpPr>
        <p:spPr>
          <a:xfrm>
            <a:off x="297625" y="2199204"/>
            <a:ext cx="509897" cy="286184"/>
          </a:xfrm>
          <a:prstGeom prst="homePlate">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r>
              <a:rPr lang="en-GB" sz="1400">
                <a:solidFill>
                  <a:schemeClr val="bg1"/>
                </a:solidFill>
              </a:rPr>
              <a:t>1</a:t>
            </a:r>
          </a:p>
        </p:txBody>
      </p:sp>
      <p:grpSp>
        <p:nvGrpSpPr>
          <p:cNvPr id="22" name="Group 21">
            <a:extLst>
              <a:ext uri="{FF2B5EF4-FFF2-40B4-BE49-F238E27FC236}">
                <a16:creationId xmlns:a16="http://schemas.microsoft.com/office/drawing/2014/main" id="{98A1FE2B-CB68-BB4D-B9B6-7C2DE86F2D30}"/>
              </a:ext>
            </a:extLst>
          </p:cNvPr>
          <p:cNvGrpSpPr/>
          <p:nvPr/>
        </p:nvGrpSpPr>
        <p:grpSpPr>
          <a:xfrm>
            <a:off x="6542689" y="990429"/>
            <a:ext cx="4750744" cy="2989918"/>
            <a:chOff x="6542689" y="990429"/>
            <a:chExt cx="4750744" cy="2989918"/>
          </a:xfrm>
        </p:grpSpPr>
        <p:grpSp>
          <p:nvGrpSpPr>
            <p:cNvPr id="8" name="Group 7">
              <a:extLst>
                <a:ext uri="{FF2B5EF4-FFF2-40B4-BE49-F238E27FC236}">
                  <a16:creationId xmlns:a16="http://schemas.microsoft.com/office/drawing/2014/main" id="{03EB45A8-2DA2-D446-B55D-D4DF7339AAC7}"/>
                </a:ext>
              </a:extLst>
            </p:cNvPr>
            <p:cNvGrpSpPr/>
            <p:nvPr/>
          </p:nvGrpSpPr>
          <p:grpSpPr>
            <a:xfrm>
              <a:off x="6542689" y="990429"/>
              <a:ext cx="4750744" cy="2989918"/>
              <a:chOff x="6542689" y="990429"/>
              <a:chExt cx="4750744" cy="2989918"/>
            </a:xfrm>
          </p:grpSpPr>
          <p:pic>
            <p:nvPicPr>
              <p:cNvPr id="7" name="Picture 6">
                <a:extLst>
                  <a:ext uri="{FF2B5EF4-FFF2-40B4-BE49-F238E27FC236}">
                    <a16:creationId xmlns:a16="http://schemas.microsoft.com/office/drawing/2014/main" id="{5E7896BA-72AE-7345-A57D-800E5C4D8AEB}"/>
                  </a:ext>
                </a:extLst>
              </p:cNvPr>
              <p:cNvPicPr>
                <a:picLocks noChangeAspect="1"/>
              </p:cNvPicPr>
              <p:nvPr/>
            </p:nvPicPr>
            <p:blipFill>
              <a:blip r:embed="rId3"/>
              <a:stretch>
                <a:fillRect/>
              </a:stretch>
            </p:blipFill>
            <p:spPr>
              <a:xfrm>
                <a:off x="6542689" y="990429"/>
                <a:ext cx="4750744" cy="2989918"/>
              </a:xfrm>
              <a:prstGeom prst="rect">
                <a:avLst/>
              </a:prstGeom>
              <a:ln>
                <a:solidFill>
                  <a:schemeClr val="accent1"/>
                </a:solidFill>
              </a:ln>
            </p:spPr>
          </p:pic>
          <p:sp>
            <p:nvSpPr>
              <p:cNvPr id="6" name="Rectangle 5">
                <a:extLst>
                  <a:ext uri="{FF2B5EF4-FFF2-40B4-BE49-F238E27FC236}">
                    <a16:creationId xmlns:a16="http://schemas.microsoft.com/office/drawing/2014/main" id="{34CB74CB-9B86-8542-B142-1A57EB35F577}"/>
                  </a:ext>
                </a:extLst>
              </p:cNvPr>
              <p:cNvSpPr/>
              <p:nvPr/>
            </p:nvSpPr>
            <p:spPr>
              <a:xfrm>
                <a:off x="7659585" y="2576945"/>
                <a:ext cx="783772" cy="320634"/>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sp>
            <p:nvSpPr>
              <p:cNvPr id="41" name="Rectangle 40">
                <a:extLst>
                  <a:ext uri="{FF2B5EF4-FFF2-40B4-BE49-F238E27FC236}">
                    <a16:creationId xmlns:a16="http://schemas.microsoft.com/office/drawing/2014/main" id="{5BA35C3E-52D0-B149-82C7-F913002FA745}"/>
                  </a:ext>
                </a:extLst>
              </p:cNvPr>
              <p:cNvSpPr/>
              <p:nvPr/>
            </p:nvSpPr>
            <p:spPr>
              <a:xfrm>
                <a:off x="7659585" y="3776353"/>
                <a:ext cx="783772" cy="174305"/>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grpSp>
        <p:sp>
          <p:nvSpPr>
            <p:cNvPr id="57" name="Rectangle 56">
              <a:extLst>
                <a:ext uri="{FF2B5EF4-FFF2-40B4-BE49-F238E27FC236}">
                  <a16:creationId xmlns:a16="http://schemas.microsoft.com/office/drawing/2014/main" id="{7077FC20-B511-1F4F-BAB7-941A9B3F92A1}"/>
                </a:ext>
              </a:extLst>
            </p:cNvPr>
            <p:cNvSpPr/>
            <p:nvPr/>
          </p:nvSpPr>
          <p:spPr>
            <a:xfrm>
              <a:off x="7659585" y="2576945"/>
              <a:ext cx="783772" cy="307996"/>
            </a:xfrm>
            <a:prstGeom prst="rect">
              <a:avLst/>
            </a:prstGeom>
            <a:noFill/>
            <a:ln>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sp>
          <p:nvSpPr>
            <p:cNvPr id="58" name="Rectangle 57">
              <a:extLst>
                <a:ext uri="{FF2B5EF4-FFF2-40B4-BE49-F238E27FC236}">
                  <a16:creationId xmlns:a16="http://schemas.microsoft.com/office/drawing/2014/main" id="{C414A2B5-B87C-C846-9941-EA38DBA0DFE6}"/>
                </a:ext>
              </a:extLst>
            </p:cNvPr>
            <p:cNvSpPr/>
            <p:nvPr/>
          </p:nvSpPr>
          <p:spPr>
            <a:xfrm>
              <a:off x="7804784" y="3763714"/>
              <a:ext cx="783772" cy="186943"/>
            </a:xfrm>
            <a:prstGeom prst="rect">
              <a:avLst/>
            </a:prstGeom>
            <a:noFill/>
            <a:ln>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grpSp>
      <p:sp>
        <p:nvSpPr>
          <p:cNvPr id="43" name="TextBox 42">
            <a:extLst>
              <a:ext uri="{FF2B5EF4-FFF2-40B4-BE49-F238E27FC236}">
                <a16:creationId xmlns:a16="http://schemas.microsoft.com/office/drawing/2014/main" id="{7BFF4FD3-3D36-6843-B878-9DE34430E5E4}"/>
              </a:ext>
            </a:extLst>
          </p:cNvPr>
          <p:cNvSpPr txBox="1"/>
          <p:nvPr/>
        </p:nvSpPr>
        <p:spPr>
          <a:xfrm>
            <a:off x="971408" y="2790633"/>
            <a:ext cx="3850413" cy="215444"/>
          </a:xfrm>
          <a:prstGeom prst="rect">
            <a:avLst/>
          </a:prstGeom>
        </p:spPr>
        <p:txBody>
          <a:bodyPr wrap="none" lIns="0" tIns="0" rIns="0" bIns="0" rtlCol="0">
            <a:spAutoFit/>
          </a:bodyPr>
          <a:lstStyle/>
          <a:p>
            <a:pPr algn="l">
              <a:spcAft>
                <a:spcPts val="600"/>
              </a:spcAft>
            </a:pPr>
            <a:r>
              <a:rPr lang="en-GB" sz="1400">
                <a:solidFill>
                  <a:schemeClr val="tx2"/>
                </a:solidFill>
              </a:rPr>
              <a:t>Add </a:t>
            </a:r>
            <a:r>
              <a:rPr lang="en-GB" sz="1400" b="1" u="sng">
                <a:solidFill>
                  <a:schemeClr val="tx2"/>
                </a:solidFill>
              </a:rPr>
              <a:t>same host </a:t>
            </a:r>
            <a:r>
              <a:rPr lang="en-GB" sz="1400">
                <a:solidFill>
                  <a:schemeClr val="tx2"/>
                </a:solidFill>
              </a:rPr>
              <a:t>to the VLAN Transport Zone</a:t>
            </a:r>
          </a:p>
        </p:txBody>
      </p:sp>
      <p:sp>
        <p:nvSpPr>
          <p:cNvPr id="44" name="Pentagon 43">
            <a:extLst>
              <a:ext uri="{FF2B5EF4-FFF2-40B4-BE49-F238E27FC236}">
                <a16:creationId xmlns:a16="http://schemas.microsoft.com/office/drawing/2014/main" id="{C4141409-D7F2-B14F-99D2-3484C899B725}"/>
              </a:ext>
            </a:extLst>
          </p:cNvPr>
          <p:cNvSpPr/>
          <p:nvPr/>
        </p:nvSpPr>
        <p:spPr>
          <a:xfrm>
            <a:off x="297625" y="2775364"/>
            <a:ext cx="509897" cy="286184"/>
          </a:xfrm>
          <a:prstGeom prst="homePlat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r>
              <a:rPr lang="en-GB" sz="1400">
                <a:solidFill>
                  <a:schemeClr val="bg1"/>
                </a:solidFill>
              </a:rPr>
              <a:t>2</a:t>
            </a:r>
          </a:p>
        </p:txBody>
      </p:sp>
      <p:grpSp>
        <p:nvGrpSpPr>
          <p:cNvPr id="21" name="Group 20">
            <a:extLst>
              <a:ext uri="{FF2B5EF4-FFF2-40B4-BE49-F238E27FC236}">
                <a16:creationId xmlns:a16="http://schemas.microsoft.com/office/drawing/2014/main" id="{28B4D788-DC43-CD44-B0A0-188798046516}"/>
              </a:ext>
            </a:extLst>
          </p:cNvPr>
          <p:cNvGrpSpPr/>
          <p:nvPr/>
        </p:nvGrpSpPr>
        <p:grpSpPr>
          <a:xfrm>
            <a:off x="6411938" y="923371"/>
            <a:ext cx="5362018" cy="4677330"/>
            <a:chOff x="8902821" y="5538089"/>
            <a:chExt cx="5362018" cy="4677330"/>
          </a:xfrm>
        </p:grpSpPr>
        <p:grpSp>
          <p:nvGrpSpPr>
            <p:cNvPr id="18" name="Group 17">
              <a:extLst>
                <a:ext uri="{FF2B5EF4-FFF2-40B4-BE49-F238E27FC236}">
                  <a16:creationId xmlns:a16="http://schemas.microsoft.com/office/drawing/2014/main" id="{71F8EC41-EDA5-364E-8CA3-A9A132A5D51F}"/>
                </a:ext>
              </a:extLst>
            </p:cNvPr>
            <p:cNvGrpSpPr/>
            <p:nvPr/>
          </p:nvGrpSpPr>
          <p:grpSpPr>
            <a:xfrm>
              <a:off x="8902821" y="5538089"/>
              <a:ext cx="5362018" cy="4677330"/>
              <a:chOff x="6385698" y="921020"/>
              <a:chExt cx="5362018" cy="4677330"/>
            </a:xfrm>
          </p:grpSpPr>
          <p:pic>
            <p:nvPicPr>
              <p:cNvPr id="15" name="Picture 14">
                <a:extLst>
                  <a:ext uri="{FF2B5EF4-FFF2-40B4-BE49-F238E27FC236}">
                    <a16:creationId xmlns:a16="http://schemas.microsoft.com/office/drawing/2014/main" id="{0374707E-E3B8-334A-914B-CAEB20CEE614}"/>
                  </a:ext>
                </a:extLst>
              </p:cNvPr>
              <p:cNvPicPr>
                <a:picLocks noChangeAspect="1"/>
              </p:cNvPicPr>
              <p:nvPr/>
            </p:nvPicPr>
            <p:blipFill>
              <a:blip r:embed="rId4"/>
              <a:stretch>
                <a:fillRect/>
              </a:stretch>
            </p:blipFill>
            <p:spPr>
              <a:xfrm>
                <a:off x="6385698" y="921020"/>
                <a:ext cx="5362018" cy="4677330"/>
              </a:xfrm>
              <a:prstGeom prst="rect">
                <a:avLst/>
              </a:prstGeom>
              <a:ln>
                <a:solidFill>
                  <a:schemeClr val="accent1"/>
                </a:solidFill>
              </a:ln>
            </p:spPr>
          </p:pic>
          <p:pic>
            <p:nvPicPr>
              <p:cNvPr id="16" name="Picture 15">
                <a:extLst>
                  <a:ext uri="{FF2B5EF4-FFF2-40B4-BE49-F238E27FC236}">
                    <a16:creationId xmlns:a16="http://schemas.microsoft.com/office/drawing/2014/main" id="{11316B7D-6AC3-7549-BFA4-E452CD6A95C0}"/>
                  </a:ext>
                </a:extLst>
              </p:cNvPr>
              <p:cNvPicPr>
                <a:picLocks noChangeAspect="1"/>
              </p:cNvPicPr>
              <p:nvPr/>
            </p:nvPicPr>
            <p:blipFill>
              <a:blip r:embed="rId5"/>
              <a:stretch>
                <a:fillRect/>
              </a:stretch>
            </p:blipFill>
            <p:spPr>
              <a:xfrm>
                <a:off x="6430279" y="4227535"/>
                <a:ext cx="2325414" cy="288098"/>
              </a:xfrm>
              <a:prstGeom prst="rect">
                <a:avLst/>
              </a:prstGeom>
              <a:ln>
                <a:solidFill>
                  <a:schemeClr val="accent1"/>
                </a:solidFill>
              </a:ln>
            </p:spPr>
          </p:pic>
          <p:sp>
            <p:nvSpPr>
              <p:cNvPr id="17" name="Rectangle 16">
                <a:extLst>
                  <a:ext uri="{FF2B5EF4-FFF2-40B4-BE49-F238E27FC236}">
                    <a16:creationId xmlns:a16="http://schemas.microsoft.com/office/drawing/2014/main" id="{F5988091-2865-C447-A3E6-24C4D5CC761A}"/>
                  </a:ext>
                </a:extLst>
              </p:cNvPr>
              <p:cNvSpPr/>
              <p:nvPr/>
            </p:nvSpPr>
            <p:spPr>
              <a:xfrm>
                <a:off x="6430279" y="4515633"/>
                <a:ext cx="2325414" cy="569934"/>
              </a:xfrm>
              <a:prstGeom prst="rect">
                <a:avLst/>
              </a:prstGeom>
              <a:solidFill>
                <a:schemeClr val="bg1"/>
              </a:solidFill>
              <a:ln>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sp>
            <p:nvSpPr>
              <p:cNvPr id="53" name="Rectangle 52">
                <a:extLst>
                  <a:ext uri="{FF2B5EF4-FFF2-40B4-BE49-F238E27FC236}">
                    <a16:creationId xmlns:a16="http://schemas.microsoft.com/office/drawing/2014/main" id="{66A9BE86-7B4D-D349-92BD-ED1A6A053D3A}"/>
                  </a:ext>
                </a:extLst>
              </p:cNvPr>
              <p:cNvSpPr/>
              <p:nvPr/>
            </p:nvSpPr>
            <p:spPr>
              <a:xfrm>
                <a:off x="8754754" y="3935031"/>
                <a:ext cx="119936" cy="1219430"/>
              </a:xfrm>
              <a:prstGeom prst="rect">
                <a:avLst/>
              </a:prstGeom>
              <a:solidFill>
                <a:schemeClr val="bg1"/>
              </a:solidFill>
              <a:ln>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grpSp>
        <p:sp>
          <p:nvSpPr>
            <p:cNvPr id="19" name="Rectangle 18">
              <a:extLst>
                <a:ext uri="{FF2B5EF4-FFF2-40B4-BE49-F238E27FC236}">
                  <a16:creationId xmlns:a16="http://schemas.microsoft.com/office/drawing/2014/main" id="{9C2908CC-BCB8-674D-93E6-0F92BC26352E}"/>
                </a:ext>
              </a:extLst>
            </p:cNvPr>
            <p:cNvSpPr/>
            <p:nvPr/>
          </p:nvSpPr>
          <p:spPr>
            <a:xfrm>
              <a:off x="11944865" y="8844604"/>
              <a:ext cx="1968842" cy="288098"/>
            </a:xfrm>
            <a:prstGeom prst="rect">
              <a:avLst/>
            </a:prstGeom>
            <a:noFill/>
            <a:ln>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grpSp>
      <p:grpSp>
        <p:nvGrpSpPr>
          <p:cNvPr id="12" name="Group 11">
            <a:extLst>
              <a:ext uri="{FF2B5EF4-FFF2-40B4-BE49-F238E27FC236}">
                <a16:creationId xmlns:a16="http://schemas.microsoft.com/office/drawing/2014/main" id="{F1A1A396-DFD9-D940-B088-409E959073B5}"/>
              </a:ext>
            </a:extLst>
          </p:cNvPr>
          <p:cNvGrpSpPr/>
          <p:nvPr/>
        </p:nvGrpSpPr>
        <p:grpSpPr>
          <a:xfrm>
            <a:off x="297624" y="811831"/>
            <a:ext cx="11499964" cy="5310207"/>
            <a:chOff x="297624" y="811831"/>
            <a:chExt cx="11499964" cy="5310207"/>
          </a:xfrm>
        </p:grpSpPr>
        <p:sp>
          <p:nvSpPr>
            <p:cNvPr id="61" name="TextBox 60">
              <a:extLst>
                <a:ext uri="{FF2B5EF4-FFF2-40B4-BE49-F238E27FC236}">
                  <a16:creationId xmlns:a16="http://schemas.microsoft.com/office/drawing/2014/main" id="{B015764C-8A47-844E-B9F2-DE8156718039}"/>
                </a:ext>
              </a:extLst>
            </p:cNvPr>
            <p:cNvSpPr txBox="1"/>
            <p:nvPr/>
          </p:nvSpPr>
          <p:spPr>
            <a:xfrm>
              <a:off x="899405" y="3371813"/>
              <a:ext cx="4538742" cy="430887"/>
            </a:xfrm>
            <a:prstGeom prst="rect">
              <a:avLst/>
            </a:prstGeom>
          </p:spPr>
          <p:txBody>
            <a:bodyPr wrap="square" lIns="0" tIns="0" rIns="0" bIns="0" rtlCol="0">
              <a:spAutoFit/>
            </a:bodyPr>
            <a:lstStyle/>
            <a:p>
              <a:pPr algn="l">
                <a:spcAft>
                  <a:spcPts val="600"/>
                </a:spcAft>
              </a:pPr>
              <a:r>
                <a:rPr lang="en-GB" sz="1400">
                  <a:solidFill>
                    <a:schemeClr val="tx2"/>
                  </a:solidFill>
                </a:rPr>
                <a:t>No need to configure N-VDS menu again since we already provisioned ”lab-</a:t>
              </a:r>
              <a:r>
                <a:rPr lang="en-GB" sz="1400" err="1">
                  <a:solidFill>
                    <a:schemeClr val="tx2"/>
                  </a:solidFill>
                </a:rPr>
                <a:t>nvds</a:t>
              </a:r>
              <a:r>
                <a:rPr lang="en-GB" sz="1400">
                  <a:solidFill>
                    <a:schemeClr val="tx2"/>
                  </a:solidFill>
                </a:rPr>
                <a:t>” on this ESX Host.</a:t>
              </a:r>
            </a:p>
          </p:txBody>
        </p:sp>
        <p:sp>
          <p:nvSpPr>
            <p:cNvPr id="62" name="Pentagon 61">
              <a:extLst>
                <a:ext uri="{FF2B5EF4-FFF2-40B4-BE49-F238E27FC236}">
                  <a16:creationId xmlns:a16="http://schemas.microsoft.com/office/drawing/2014/main" id="{B1348EC1-7483-9D41-AAC5-494C94E9380A}"/>
                </a:ext>
              </a:extLst>
            </p:cNvPr>
            <p:cNvSpPr/>
            <p:nvPr/>
          </p:nvSpPr>
          <p:spPr>
            <a:xfrm>
              <a:off x="297624" y="3440198"/>
              <a:ext cx="509897" cy="286184"/>
            </a:xfrm>
            <a:prstGeom prst="homePlate">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400">
                <a:solidFill>
                  <a:schemeClr val="bg1"/>
                </a:solidFill>
              </a:endParaRPr>
            </a:p>
          </p:txBody>
        </p:sp>
        <p:grpSp>
          <p:nvGrpSpPr>
            <p:cNvPr id="4" name="Group 3">
              <a:extLst>
                <a:ext uri="{FF2B5EF4-FFF2-40B4-BE49-F238E27FC236}">
                  <a16:creationId xmlns:a16="http://schemas.microsoft.com/office/drawing/2014/main" id="{25B4506A-2B41-7B46-95F0-F87CADD9741B}"/>
                </a:ext>
              </a:extLst>
            </p:cNvPr>
            <p:cNvGrpSpPr/>
            <p:nvPr/>
          </p:nvGrpSpPr>
          <p:grpSpPr>
            <a:xfrm>
              <a:off x="6247885" y="811831"/>
              <a:ext cx="5549703" cy="5310207"/>
              <a:chOff x="6088425" y="817568"/>
              <a:chExt cx="5549703" cy="5310207"/>
            </a:xfrm>
          </p:grpSpPr>
          <p:pic>
            <p:nvPicPr>
              <p:cNvPr id="23" name="Picture 22">
                <a:extLst>
                  <a:ext uri="{FF2B5EF4-FFF2-40B4-BE49-F238E27FC236}">
                    <a16:creationId xmlns:a16="http://schemas.microsoft.com/office/drawing/2014/main" id="{ADB487B3-38A3-CE42-8E0A-F6B080C66500}"/>
                  </a:ext>
                </a:extLst>
              </p:cNvPr>
              <p:cNvPicPr>
                <a:picLocks noChangeAspect="1"/>
              </p:cNvPicPr>
              <p:nvPr/>
            </p:nvPicPr>
            <p:blipFill>
              <a:blip r:embed="rId6"/>
              <a:stretch>
                <a:fillRect/>
              </a:stretch>
            </p:blipFill>
            <p:spPr>
              <a:xfrm>
                <a:off x="6088425" y="817568"/>
                <a:ext cx="5549703" cy="5310207"/>
              </a:xfrm>
              <a:prstGeom prst="rect">
                <a:avLst/>
              </a:prstGeom>
              <a:ln>
                <a:solidFill>
                  <a:schemeClr val="accent1"/>
                </a:solidFill>
              </a:ln>
            </p:spPr>
          </p:pic>
          <p:pic>
            <p:nvPicPr>
              <p:cNvPr id="2" name="Picture 1">
                <a:extLst>
                  <a:ext uri="{FF2B5EF4-FFF2-40B4-BE49-F238E27FC236}">
                    <a16:creationId xmlns:a16="http://schemas.microsoft.com/office/drawing/2014/main" id="{06719018-D293-184E-89D1-DCC78F7400CD}"/>
                  </a:ext>
                </a:extLst>
              </p:cNvPr>
              <p:cNvPicPr>
                <a:picLocks noChangeAspect="1"/>
              </p:cNvPicPr>
              <p:nvPr/>
            </p:nvPicPr>
            <p:blipFill>
              <a:blip r:embed="rId7"/>
              <a:stretch>
                <a:fillRect/>
              </a:stretch>
            </p:blipFill>
            <p:spPr>
              <a:xfrm>
                <a:off x="6226778" y="3215865"/>
                <a:ext cx="5136440" cy="2281853"/>
              </a:xfrm>
              <a:prstGeom prst="rect">
                <a:avLst/>
              </a:prstGeom>
            </p:spPr>
          </p:pic>
          <p:pic>
            <p:nvPicPr>
              <p:cNvPr id="3" name="Picture 2">
                <a:extLst>
                  <a:ext uri="{FF2B5EF4-FFF2-40B4-BE49-F238E27FC236}">
                    <a16:creationId xmlns:a16="http://schemas.microsoft.com/office/drawing/2014/main" id="{067A07EC-D127-A041-B5D8-29F2EB74CB4C}"/>
                  </a:ext>
                </a:extLst>
              </p:cNvPr>
              <p:cNvPicPr>
                <a:picLocks noChangeAspect="1"/>
              </p:cNvPicPr>
              <p:nvPr/>
            </p:nvPicPr>
            <p:blipFill>
              <a:blip r:embed="rId8"/>
              <a:stretch>
                <a:fillRect/>
              </a:stretch>
            </p:blipFill>
            <p:spPr>
              <a:xfrm>
                <a:off x="6281633" y="5418327"/>
                <a:ext cx="4966305" cy="419100"/>
              </a:xfrm>
              <a:prstGeom prst="rect">
                <a:avLst/>
              </a:prstGeom>
            </p:spPr>
          </p:pic>
        </p:grpSp>
        <p:sp>
          <p:nvSpPr>
            <p:cNvPr id="5" name="Rectangle 4">
              <a:extLst>
                <a:ext uri="{FF2B5EF4-FFF2-40B4-BE49-F238E27FC236}">
                  <a16:creationId xmlns:a16="http://schemas.microsoft.com/office/drawing/2014/main" id="{42C68833-37DD-D84B-AA6C-ACBD5B5143BC}"/>
                </a:ext>
              </a:extLst>
            </p:cNvPr>
            <p:cNvSpPr/>
            <p:nvPr/>
          </p:nvSpPr>
          <p:spPr>
            <a:xfrm>
              <a:off x="6386238" y="2811445"/>
              <a:ext cx="2636498" cy="373162"/>
            </a:xfrm>
            <a:prstGeom prst="rect">
              <a:avLst/>
            </a:prstGeom>
            <a:noFill/>
            <a:ln>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grpSp>
    </p:spTree>
    <p:extLst>
      <p:ext uri="{BB962C8B-B14F-4D97-AF65-F5344CB8AC3E}">
        <p14:creationId xmlns:p14="http://schemas.microsoft.com/office/powerpoint/2010/main" val="354035248"/>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22"/>
                                        </p:tgtEl>
                                        <p:attrNameLst>
                                          <p:attrName>style.visibility</p:attrName>
                                        </p:attrNameLst>
                                      </p:cBhvr>
                                      <p:to>
                                        <p:strVal val="visible"/>
                                      </p:to>
                                    </p:set>
                                    <p:anim calcmode="lin" valueType="num">
                                      <p:cBhvr additive="base">
                                        <p:cTn id="7" dur="500" fill="hold"/>
                                        <p:tgtEl>
                                          <p:spTgt spid="22"/>
                                        </p:tgtEl>
                                        <p:attrNameLst>
                                          <p:attrName>ppt_x</p:attrName>
                                        </p:attrNameLst>
                                      </p:cBhvr>
                                      <p:tavLst>
                                        <p:tav tm="0">
                                          <p:val>
                                            <p:strVal val="#ppt_x"/>
                                          </p:val>
                                        </p:tav>
                                        <p:tav tm="100000">
                                          <p:val>
                                            <p:strVal val="#ppt_x"/>
                                          </p:val>
                                        </p:tav>
                                      </p:tavLst>
                                    </p:anim>
                                    <p:anim calcmode="lin" valueType="num">
                                      <p:cBhvr additive="base">
                                        <p:cTn id="8" dur="500" fill="hold"/>
                                        <p:tgtEl>
                                          <p:spTgt spid="22"/>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35"/>
                                        </p:tgtEl>
                                        <p:attrNameLst>
                                          <p:attrName>style.visibility</p:attrName>
                                        </p:attrNameLst>
                                      </p:cBhvr>
                                      <p:to>
                                        <p:strVal val="visible"/>
                                      </p:to>
                                    </p:set>
                                    <p:anim calcmode="lin" valueType="num">
                                      <p:cBhvr additive="base">
                                        <p:cTn id="11" dur="500" fill="hold"/>
                                        <p:tgtEl>
                                          <p:spTgt spid="35"/>
                                        </p:tgtEl>
                                        <p:attrNameLst>
                                          <p:attrName>ppt_x</p:attrName>
                                        </p:attrNameLst>
                                      </p:cBhvr>
                                      <p:tavLst>
                                        <p:tav tm="0">
                                          <p:val>
                                            <p:strVal val="#ppt_x"/>
                                          </p:val>
                                        </p:tav>
                                        <p:tav tm="100000">
                                          <p:val>
                                            <p:strVal val="#ppt_x"/>
                                          </p:val>
                                        </p:tav>
                                      </p:tavLst>
                                    </p:anim>
                                    <p:anim calcmode="lin" valueType="num">
                                      <p:cBhvr additive="base">
                                        <p:cTn id="12" dur="500" fill="hold"/>
                                        <p:tgtEl>
                                          <p:spTgt spid="35"/>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36"/>
                                        </p:tgtEl>
                                        <p:attrNameLst>
                                          <p:attrName>style.visibility</p:attrName>
                                        </p:attrNameLst>
                                      </p:cBhvr>
                                      <p:to>
                                        <p:strVal val="visible"/>
                                      </p:to>
                                    </p:set>
                                    <p:anim calcmode="lin" valueType="num">
                                      <p:cBhvr additive="base">
                                        <p:cTn id="15" dur="500" fill="hold"/>
                                        <p:tgtEl>
                                          <p:spTgt spid="36"/>
                                        </p:tgtEl>
                                        <p:attrNameLst>
                                          <p:attrName>ppt_x</p:attrName>
                                        </p:attrNameLst>
                                      </p:cBhvr>
                                      <p:tavLst>
                                        <p:tav tm="0">
                                          <p:val>
                                            <p:strVal val="#ppt_x"/>
                                          </p:val>
                                        </p:tav>
                                        <p:tav tm="100000">
                                          <p:val>
                                            <p:strVal val="#ppt_x"/>
                                          </p:val>
                                        </p:tav>
                                      </p:tavLst>
                                    </p:anim>
                                    <p:anim calcmode="lin" valueType="num">
                                      <p:cBhvr additive="base">
                                        <p:cTn id="16" dur="500" fill="hold"/>
                                        <p:tgtEl>
                                          <p:spTgt spid="36"/>
                                        </p:tgtEl>
                                        <p:attrNameLst>
                                          <p:attrName>ppt_y</p:attrName>
                                        </p:attrNameLst>
                                      </p:cBhvr>
                                      <p:tavLst>
                                        <p:tav tm="0">
                                          <p:val>
                                            <p:strVal val="1+#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5" presetClass="entr" presetSubtype="10" fill="hold" grpId="0" nodeType="clickEffect">
                                  <p:stCondLst>
                                    <p:cond delay="0"/>
                                  </p:stCondLst>
                                  <p:childTnLst>
                                    <p:set>
                                      <p:cBhvr>
                                        <p:cTn id="20" dur="1" fill="hold">
                                          <p:stCondLst>
                                            <p:cond delay="0"/>
                                          </p:stCondLst>
                                        </p:cTn>
                                        <p:tgtEl>
                                          <p:spTgt spid="43"/>
                                        </p:tgtEl>
                                        <p:attrNameLst>
                                          <p:attrName>style.visibility</p:attrName>
                                        </p:attrNameLst>
                                      </p:cBhvr>
                                      <p:to>
                                        <p:strVal val="visible"/>
                                      </p:to>
                                    </p:set>
                                    <p:animEffect transition="in" filter="checkerboard(across)">
                                      <p:cBhvr>
                                        <p:cTn id="21" dur="500"/>
                                        <p:tgtEl>
                                          <p:spTgt spid="43"/>
                                        </p:tgtEl>
                                      </p:cBhvr>
                                    </p:animEffect>
                                  </p:childTnLst>
                                </p:cTn>
                              </p:par>
                              <p:par>
                                <p:cTn id="22" presetID="5" presetClass="entr" presetSubtype="10" fill="hold" grpId="0" nodeType="withEffect">
                                  <p:stCondLst>
                                    <p:cond delay="0"/>
                                  </p:stCondLst>
                                  <p:childTnLst>
                                    <p:set>
                                      <p:cBhvr>
                                        <p:cTn id="23" dur="1" fill="hold">
                                          <p:stCondLst>
                                            <p:cond delay="0"/>
                                          </p:stCondLst>
                                        </p:cTn>
                                        <p:tgtEl>
                                          <p:spTgt spid="44"/>
                                        </p:tgtEl>
                                        <p:attrNameLst>
                                          <p:attrName>style.visibility</p:attrName>
                                        </p:attrNameLst>
                                      </p:cBhvr>
                                      <p:to>
                                        <p:strVal val="visible"/>
                                      </p:to>
                                    </p:set>
                                    <p:animEffect transition="in" filter="checkerboard(across)">
                                      <p:cBhvr>
                                        <p:cTn id="24" dur="500"/>
                                        <p:tgtEl>
                                          <p:spTgt spid="44"/>
                                        </p:tgtEl>
                                      </p:cBhvr>
                                    </p:animEffect>
                                  </p:childTnLst>
                                </p:cTn>
                              </p:par>
                              <p:par>
                                <p:cTn id="25" presetID="5" presetClass="entr" presetSubtype="10" fill="hold" nodeType="withEffect">
                                  <p:stCondLst>
                                    <p:cond delay="0"/>
                                  </p:stCondLst>
                                  <p:childTnLst>
                                    <p:set>
                                      <p:cBhvr>
                                        <p:cTn id="26" dur="1" fill="hold">
                                          <p:stCondLst>
                                            <p:cond delay="0"/>
                                          </p:stCondLst>
                                        </p:cTn>
                                        <p:tgtEl>
                                          <p:spTgt spid="21"/>
                                        </p:tgtEl>
                                        <p:attrNameLst>
                                          <p:attrName>style.visibility</p:attrName>
                                        </p:attrNameLst>
                                      </p:cBhvr>
                                      <p:to>
                                        <p:strVal val="visible"/>
                                      </p:to>
                                    </p:set>
                                    <p:animEffect transition="in" filter="checkerboard(across)">
                                      <p:cBhvr>
                                        <p:cTn id="27" dur="500"/>
                                        <p:tgtEl>
                                          <p:spTgt spid="21"/>
                                        </p:tgtEl>
                                      </p:cBhvr>
                                    </p:animEffect>
                                  </p:childTnLst>
                                </p:cTn>
                              </p:par>
                            </p:childTnLst>
                          </p:cTn>
                        </p:par>
                      </p:childTnLst>
                    </p:cTn>
                  </p:par>
                  <p:par>
                    <p:cTn id="28" fill="hold">
                      <p:stCondLst>
                        <p:cond delay="indefinite"/>
                      </p:stCondLst>
                      <p:childTnLst>
                        <p:par>
                          <p:cTn id="29" fill="hold">
                            <p:stCondLst>
                              <p:cond delay="0"/>
                            </p:stCondLst>
                            <p:childTnLst>
                              <p:par>
                                <p:cTn id="30" presetID="2" presetClass="entr" presetSubtype="4" fill="hold" nodeType="clickEffect">
                                  <p:stCondLst>
                                    <p:cond delay="0"/>
                                  </p:stCondLst>
                                  <p:childTnLst>
                                    <p:set>
                                      <p:cBhvr>
                                        <p:cTn id="31" dur="1" fill="hold">
                                          <p:stCondLst>
                                            <p:cond delay="0"/>
                                          </p:stCondLst>
                                        </p:cTn>
                                        <p:tgtEl>
                                          <p:spTgt spid="12"/>
                                        </p:tgtEl>
                                        <p:attrNameLst>
                                          <p:attrName>style.visibility</p:attrName>
                                        </p:attrNameLst>
                                      </p:cBhvr>
                                      <p:to>
                                        <p:strVal val="visible"/>
                                      </p:to>
                                    </p:set>
                                    <p:anim calcmode="lin" valueType="num">
                                      <p:cBhvr additive="base">
                                        <p:cTn id="32" dur="500" fill="hold"/>
                                        <p:tgtEl>
                                          <p:spTgt spid="12"/>
                                        </p:tgtEl>
                                        <p:attrNameLst>
                                          <p:attrName>ppt_x</p:attrName>
                                        </p:attrNameLst>
                                      </p:cBhvr>
                                      <p:tavLst>
                                        <p:tav tm="0">
                                          <p:val>
                                            <p:strVal val="#ppt_x"/>
                                          </p:val>
                                        </p:tav>
                                        <p:tav tm="100000">
                                          <p:val>
                                            <p:strVal val="#ppt_x"/>
                                          </p:val>
                                        </p:tav>
                                      </p:tavLst>
                                    </p:anim>
                                    <p:anim calcmode="lin" valueType="num">
                                      <p:cBhvr additive="base">
                                        <p:cTn id="33" dur="500" fill="hold"/>
                                        <p:tgtEl>
                                          <p:spTgt spid="1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p:bldP spid="36" grpId="0" animBg="1"/>
      <p:bldP spid="43" grpId="0"/>
      <p:bldP spid="44" grpId="0" animBg="1"/>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2">
            <a:extLst>
              <a:ext uri="{FF2B5EF4-FFF2-40B4-BE49-F238E27FC236}">
                <a16:creationId xmlns:a16="http://schemas.microsoft.com/office/drawing/2014/main" id="{10DA275B-06C9-A049-9B8E-6701F0E112B9}"/>
              </a:ext>
            </a:extLst>
          </p:cNvPr>
          <p:cNvSpPr>
            <a:spLocks noGrp="1"/>
          </p:cNvSpPr>
          <p:nvPr>
            <p:ph type="title"/>
          </p:nvPr>
        </p:nvSpPr>
        <p:spPr>
          <a:xfrm>
            <a:off x="579960" y="412751"/>
            <a:ext cx="11003870" cy="384048"/>
          </a:xfrm>
        </p:spPr>
        <p:txBody>
          <a:bodyPr/>
          <a:lstStyle/>
          <a:p>
            <a:r>
              <a:rPr lang="en-GB"/>
              <a:t>Teaming Policy (NSX-T 2.1)</a:t>
            </a:r>
          </a:p>
        </p:txBody>
      </p:sp>
      <p:sp>
        <p:nvSpPr>
          <p:cNvPr id="10" name="Subtitle 3">
            <a:extLst>
              <a:ext uri="{FF2B5EF4-FFF2-40B4-BE49-F238E27FC236}">
                <a16:creationId xmlns:a16="http://schemas.microsoft.com/office/drawing/2014/main" id="{CE3AC957-7FEF-094A-B758-062515FB7900}"/>
              </a:ext>
            </a:extLst>
          </p:cNvPr>
          <p:cNvSpPr>
            <a:spLocks noGrp="1"/>
          </p:cNvSpPr>
          <p:nvPr>
            <p:ph type="subTitle" idx="10"/>
          </p:nvPr>
        </p:nvSpPr>
        <p:spPr>
          <a:xfrm>
            <a:off x="593021" y="811831"/>
            <a:ext cx="10990809" cy="247743"/>
          </a:xfrm>
        </p:spPr>
        <p:txBody>
          <a:bodyPr/>
          <a:lstStyle/>
          <a:p>
            <a:endParaRPr lang="en-GB"/>
          </a:p>
        </p:txBody>
      </p:sp>
      <p:sp>
        <p:nvSpPr>
          <p:cNvPr id="30" name="TextBox 29">
            <a:extLst>
              <a:ext uri="{FF2B5EF4-FFF2-40B4-BE49-F238E27FC236}">
                <a16:creationId xmlns:a16="http://schemas.microsoft.com/office/drawing/2014/main" id="{214D09E8-AF53-8E4F-9724-8E4E69C5224D}"/>
              </a:ext>
            </a:extLst>
          </p:cNvPr>
          <p:cNvSpPr txBox="1"/>
          <p:nvPr/>
        </p:nvSpPr>
        <p:spPr>
          <a:xfrm>
            <a:off x="971408" y="1478341"/>
            <a:ext cx="4935122" cy="430887"/>
          </a:xfrm>
          <a:prstGeom prst="rect">
            <a:avLst/>
          </a:prstGeom>
        </p:spPr>
        <p:txBody>
          <a:bodyPr wrap="square" lIns="0" tIns="0" rIns="0" bIns="0" rtlCol="0">
            <a:spAutoFit/>
          </a:bodyPr>
          <a:lstStyle/>
          <a:p>
            <a:pPr algn="l">
              <a:spcAft>
                <a:spcPts val="600"/>
              </a:spcAft>
            </a:pPr>
            <a:r>
              <a:rPr lang="en-GB" sz="1400">
                <a:solidFill>
                  <a:schemeClr val="tx2"/>
                </a:solidFill>
              </a:rPr>
              <a:t>Teaming Policy is configured in uplink profiles.  An uplink profile supports a SINGLE teaming policy.</a:t>
            </a:r>
          </a:p>
        </p:txBody>
      </p:sp>
      <p:sp>
        <p:nvSpPr>
          <p:cNvPr id="31" name="Pentagon 30">
            <a:extLst>
              <a:ext uri="{FF2B5EF4-FFF2-40B4-BE49-F238E27FC236}">
                <a16:creationId xmlns:a16="http://schemas.microsoft.com/office/drawing/2014/main" id="{A41C1F47-E9FA-5B47-A70C-C4F2A9DB84A1}"/>
              </a:ext>
            </a:extLst>
          </p:cNvPr>
          <p:cNvSpPr/>
          <p:nvPr/>
        </p:nvSpPr>
        <p:spPr>
          <a:xfrm>
            <a:off x="297625" y="1461294"/>
            <a:ext cx="509897" cy="286184"/>
          </a:xfrm>
          <a:prstGeom prst="homePlate">
            <a:avLst/>
          </a:prstGeom>
          <a:solidFill>
            <a:schemeClr val="accent1"/>
          </a:solidFill>
          <a:ln>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400">
              <a:solidFill>
                <a:schemeClr val="bg1"/>
              </a:solidFill>
            </a:endParaRPr>
          </a:p>
        </p:txBody>
      </p:sp>
      <p:sp>
        <p:nvSpPr>
          <p:cNvPr id="36" name="Pentagon 35">
            <a:extLst>
              <a:ext uri="{FF2B5EF4-FFF2-40B4-BE49-F238E27FC236}">
                <a16:creationId xmlns:a16="http://schemas.microsoft.com/office/drawing/2014/main" id="{5E37C6F5-7FA0-0D41-B968-BCAC3F64F019}"/>
              </a:ext>
            </a:extLst>
          </p:cNvPr>
          <p:cNvSpPr/>
          <p:nvPr/>
        </p:nvSpPr>
        <p:spPr>
          <a:xfrm>
            <a:off x="297625" y="2115934"/>
            <a:ext cx="509897" cy="286184"/>
          </a:xfrm>
          <a:prstGeom prst="homePlate">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400">
              <a:solidFill>
                <a:schemeClr val="bg1"/>
              </a:solidFill>
            </a:endParaRPr>
          </a:p>
        </p:txBody>
      </p:sp>
      <p:sp>
        <p:nvSpPr>
          <p:cNvPr id="2" name="Rectangle 1">
            <a:extLst>
              <a:ext uri="{FF2B5EF4-FFF2-40B4-BE49-F238E27FC236}">
                <a16:creationId xmlns:a16="http://schemas.microsoft.com/office/drawing/2014/main" id="{F2A3B570-2E5C-A848-8674-94DA0DF236B6}"/>
              </a:ext>
            </a:extLst>
          </p:cNvPr>
          <p:cNvSpPr/>
          <p:nvPr/>
        </p:nvSpPr>
        <p:spPr>
          <a:xfrm>
            <a:off x="889464" y="1985315"/>
            <a:ext cx="5243803" cy="523220"/>
          </a:xfrm>
          <a:prstGeom prst="rect">
            <a:avLst/>
          </a:prstGeom>
        </p:spPr>
        <p:txBody>
          <a:bodyPr wrap="square">
            <a:spAutoFit/>
          </a:bodyPr>
          <a:lstStyle/>
          <a:p>
            <a:pPr>
              <a:spcAft>
                <a:spcPts val="600"/>
              </a:spcAft>
            </a:pPr>
            <a:r>
              <a:rPr lang="en-GB" sz="1400">
                <a:solidFill>
                  <a:schemeClr val="tx2"/>
                </a:solidFill>
              </a:rPr>
              <a:t>The only place an uplink profile is associated to a host is when adding the host to the transport zone</a:t>
            </a:r>
          </a:p>
        </p:txBody>
      </p:sp>
      <p:sp>
        <p:nvSpPr>
          <p:cNvPr id="42" name="TextBox 41">
            <a:extLst>
              <a:ext uri="{FF2B5EF4-FFF2-40B4-BE49-F238E27FC236}">
                <a16:creationId xmlns:a16="http://schemas.microsoft.com/office/drawing/2014/main" id="{2DC9DAB8-7C31-9F49-B412-DE31E899E98E}"/>
              </a:ext>
            </a:extLst>
          </p:cNvPr>
          <p:cNvSpPr txBox="1"/>
          <p:nvPr/>
        </p:nvSpPr>
        <p:spPr>
          <a:xfrm>
            <a:off x="971408" y="2642370"/>
            <a:ext cx="4304927" cy="430887"/>
          </a:xfrm>
          <a:prstGeom prst="rect">
            <a:avLst/>
          </a:prstGeom>
        </p:spPr>
        <p:txBody>
          <a:bodyPr wrap="square" lIns="0" tIns="0" rIns="0" bIns="0" rtlCol="0">
            <a:spAutoFit/>
          </a:bodyPr>
          <a:lstStyle/>
          <a:p>
            <a:pPr algn="l">
              <a:spcAft>
                <a:spcPts val="600"/>
              </a:spcAft>
            </a:pPr>
            <a:r>
              <a:rPr lang="en-GB" sz="1400">
                <a:solidFill>
                  <a:schemeClr val="tx2"/>
                </a:solidFill>
              </a:rPr>
              <a:t>This essentially means that an N-VDS supports a single teaming policy</a:t>
            </a:r>
          </a:p>
        </p:txBody>
      </p:sp>
      <p:sp>
        <p:nvSpPr>
          <p:cNvPr id="45" name="Pentagon 44">
            <a:extLst>
              <a:ext uri="{FF2B5EF4-FFF2-40B4-BE49-F238E27FC236}">
                <a16:creationId xmlns:a16="http://schemas.microsoft.com/office/drawing/2014/main" id="{CD0FE6F9-9E2F-5547-B729-36CCF2D45369}"/>
              </a:ext>
            </a:extLst>
          </p:cNvPr>
          <p:cNvSpPr/>
          <p:nvPr/>
        </p:nvSpPr>
        <p:spPr>
          <a:xfrm>
            <a:off x="297625" y="2713579"/>
            <a:ext cx="509897" cy="286184"/>
          </a:xfrm>
          <a:prstGeom prst="homePlat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400">
              <a:solidFill>
                <a:schemeClr val="bg1"/>
              </a:solidFill>
            </a:endParaRPr>
          </a:p>
        </p:txBody>
      </p:sp>
      <p:sp>
        <p:nvSpPr>
          <p:cNvPr id="46" name="TextBox 45">
            <a:extLst>
              <a:ext uri="{FF2B5EF4-FFF2-40B4-BE49-F238E27FC236}">
                <a16:creationId xmlns:a16="http://schemas.microsoft.com/office/drawing/2014/main" id="{73B93A17-2BC1-A84F-903E-02580ED9FAC8}"/>
              </a:ext>
            </a:extLst>
          </p:cNvPr>
          <p:cNvSpPr txBox="1"/>
          <p:nvPr/>
        </p:nvSpPr>
        <p:spPr>
          <a:xfrm>
            <a:off x="971407" y="3305298"/>
            <a:ext cx="4903665" cy="430887"/>
          </a:xfrm>
          <a:prstGeom prst="rect">
            <a:avLst/>
          </a:prstGeom>
        </p:spPr>
        <p:txBody>
          <a:bodyPr wrap="square" lIns="0" tIns="0" rIns="0" bIns="0" rtlCol="0">
            <a:spAutoFit/>
          </a:bodyPr>
          <a:lstStyle/>
          <a:p>
            <a:pPr algn="l">
              <a:spcAft>
                <a:spcPts val="600"/>
              </a:spcAft>
            </a:pPr>
            <a:r>
              <a:rPr lang="en-GB" sz="1400">
                <a:solidFill>
                  <a:schemeClr val="tx2"/>
                </a:solidFill>
              </a:rPr>
              <a:t>There is no way to segregate VLAN Based Logical Switch traffic or </a:t>
            </a:r>
            <a:r>
              <a:rPr lang="en-GB" sz="1400" err="1">
                <a:solidFill>
                  <a:schemeClr val="tx2"/>
                </a:solidFill>
              </a:rPr>
              <a:t>vmkernel</a:t>
            </a:r>
            <a:r>
              <a:rPr lang="en-GB" sz="1400">
                <a:solidFill>
                  <a:schemeClr val="tx2"/>
                </a:solidFill>
              </a:rPr>
              <a:t> traffic through a different uplink</a:t>
            </a:r>
          </a:p>
        </p:txBody>
      </p:sp>
      <p:sp>
        <p:nvSpPr>
          <p:cNvPr id="47" name="Pentagon 46">
            <a:extLst>
              <a:ext uri="{FF2B5EF4-FFF2-40B4-BE49-F238E27FC236}">
                <a16:creationId xmlns:a16="http://schemas.microsoft.com/office/drawing/2014/main" id="{B4F1FED4-3D03-B345-9284-40306D5484A4}"/>
              </a:ext>
            </a:extLst>
          </p:cNvPr>
          <p:cNvSpPr/>
          <p:nvPr/>
        </p:nvSpPr>
        <p:spPr>
          <a:xfrm>
            <a:off x="297624" y="3353699"/>
            <a:ext cx="509897" cy="286184"/>
          </a:xfrm>
          <a:prstGeom prst="homePlate">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400">
              <a:solidFill>
                <a:schemeClr val="bg1"/>
              </a:solidFill>
            </a:endParaRPr>
          </a:p>
        </p:txBody>
      </p:sp>
      <p:pic>
        <p:nvPicPr>
          <p:cNvPr id="41" name="Picture 40">
            <a:extLst>
              <a:ext uri="{FF2B5EF4-FFF2-40B4-BE49-F238E27FC236}">
                <a16:creationId xmlns:a16="http://schemas.microsoft.com/office/drawing/2014/main" id="{40191263-F06B-2D45-B2D0-F452760A01A0}"/>
              </a:ext>
            </a:extLst>
          </p:cNvPr>
          <p:cNvPicPr>
            <a:picLocks noChangeAspect="1"/>
          </p:cNvPicPr>
          <p:nvPr/>
        </p:nvPicPr>
        <p:blipFill>
          <a:blip r:embed="rId3"/>
          <a:stretch>
            <a:fillRect/>
          </a:stretch>
        </p:blipFill>
        <p:spPr>
          <a:xfrm>
            <a:off x="6654452" y="900870"/>
            <a:ext cx="4686657" cy="5191842"/>
          </a:xfrm>
          <a:prstGeom prst="rect">
            <a:avLst/>
          </a:prstGeom>
          <a:ln>
            <a:solidFill>
              <a:schemeClr val="accent1"/>
            </a:solidFill>
          </a:ln>
        </p:spPr>
      </p:pic>
      <p:sp>
        <p:nvSpPr>
          <p:cNvPr id="43" name="Rectangle 42">
            <a:extLst>
              <a:ext uri="{FF2B5EF4-FFF2-40B4-BE49-F238E27FC236}">
                <a16:creationId xmlns:a16="http://schemas.microsoft.com/office/drawing/2014/main" id="{77EA421A-B375-224A-8DF2-968F31174CBB}"/>
              </a:ext>
            </a:extLst>
          </p:cNvPr>
          <p:cNvSpPr/>
          <p:nvPr/>
        </p:nvSpPr>
        <p:spPr>
          <a:xfrm>
            <a:off x="7874151" y="1483004"/>
            <a:ext cx="1347368" cy="286993"/>
          </a:xfrm>
          <a:prstGeom prst="rect">
            <a:avLst/>
          </a:prstGeom>
          <a:noFill/>
          <a:ln>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sp>
        <p:nvSpPr>
          <p:cNvPr id="44" name="Rectangle 43">
            <a:extLst>
              <a:ext uri="{FF2B5EF4-FFF2-40B4-BE49-F238E27FC236}">
                <a16:creationId xmlns:a16="http://schemas.microsoft.com/office/drawing/2014/main" id="{DF5B9F84-3958-AA47-A4FA-B1F0F154841A}"/>
              </a:ext>
            </a:extLst>
          </p:cNvPr>
          <p:cNvSpPr/>
          <p:nvPr/>
        </p:nvSpPr>
        <p:spPr>
          <a:xfrm>
            <a:off x="7846870" y="4571689"/>
            <a:ext cx="673684" cy="286993"/>
          </a:xfrm>
          <a:prstGeom prst="rect">
            <a:avLst/>
          </a:prstGeom>
          <a:noFill/>
          <a:ln>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sp>
        <p:nvSpPr>
          <p:cNvPr id="48" name="Rectangle 47">
            <a:extLst>
              <a:ext uri="{FF2B5EF4-FFF2-40B4-BE49-F238E27FC236}">
                <a16:creationId xmlns:a16="http://schemas.microsoft.com/office/drawing/2014/main" id="{436BDFE2-80B4-AB47-A3DD-177FA008CC98}"/>
              </a:ext>
            </a:extLst>
          </p:cNvPr>
          <p:cNvSpPr/>
          <p:nvPr/>
        </p:nvSpPr>
        <p:spPr>
          <a:xfrm>
            <a:off x="7846869" y="4930414"/>
            <a:ext cx="673684" cy="286993"/>
          </a:xfrm>
          <a:prstGeom prst="rect">
            <a:avLst/>
          </a:prstGeom>
          <a:noFill/>
          <a:ln>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sp>
        <p:nvSpPr>
          <p:cNvPr id="52" name="Rectangle 51">
            <a:extLst>
              <a:ext uri="{FF2B5EF4-FFF2-40B4-BE49-F238E27FC236}">
                <a16:creationId xmlns:a16="http://schemas.microsoft.com/office/drawing/2014/main" id="{F22E01D8-C363-7C49-95EC-AB0C4ACFCA27}"/>
              </a:ext>
            </a:extLst>
          </p:cNvPr>
          <p:cNvSpPr/>
          <p:nvPr/>
        </p:nvSpPr>
        <p:spPr>
          <a:xfrm>
            <a:off x="7874151" y="2439141"/>
            <a:ext cx="1347368" cy="286993"/>
          </a:xfrm>
          <a:prstGeom prst="rect">
            <a:avLst/>
          </a:prstGeom>
          <a:noFill/>
          <a:ln>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sp>
        <p:nvSpPr>
          <p:cNvPr id="53" name="Rectangle 52">
            <a:extLst>
              <a:ext uri="{FF2B5EF4-FFF2-40B4-BE49-F238E27FC236}">
                <a16:creationId xmlns:a16="http://schemas.microsoft.com/office/drawing/2014/main" id="{B865B4DC-2A01-974D-A321-AA944C9C3010}"/>
              </a:ext>
            </a:extLst>
          </p:cNvPr>
          <p:cNvSpPr/>
          <p:nvPr/>
        </p:nvSpPr>
        <p:spPr>
          <a:xfrm>
            <a:off x="7846869" y="5328029"/>
            <a:ext cx="673684" cy="286993"/>
          </a:xfrm>
          <a:prstGeom prst="rect">
            <a:avLst/>
          </a:prstGeom>
          <a:noFill/>
          <a:ln>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grpSp>
        <p:nvGrpSpPr>
          <p:cNvPr id="56" name="Group 55">
            <a:extLst>
              <a:ext uri="{FF2B5EF4-FFF2-40B4-BE49-F238E27FC236}">
                <a16:creationId xmlns:a16="http://schemas.microsoft.com/office/drawing/2014/main" id="{3218AA40-9CB5-9B4E-AB6D-795C6E9053C0}"/>
              </a:ext>
            </a:extLst>
          </p:cNvPr>
          <p:cNvGrpSpPr/>
          <p:nvPr/>
        </p:nvGrpSpPr>
        <p:grpSpPr>
          <a:xfrm>
            <a:off x="6247885" y="811831"/>
            <a:ext cx="5549703" cy="5310207"/>
            <a:chOff x="6247885" y="811831"/>
            <a:chExt cx="5549703" cy="5310207"/>
          </a:xfrm>
        </p:grpSpPr>
        <p:grpSp>
          <p:nvGrpSpPr>
            <p:cNvPr id="59" name="Group 58">
              <a:extLst>
                <a:ext uri="{FF2B5EF4-FFF2-40B4-BE49-F238E27FC236}">
                  <a16:creationId xmlns:a16="http://schemas.microsoft.com/office/drawing/2014/main" id="{916A1E98-B716-4441-AC79-0F54D16698F6}"/>
                </a:ext>
              </a:extLst>
            </p:cNvPr>
            <p:cNvGrpSpPr/>
            <p:nvPr/>
          </p:nvGrpSpPr>
          <p:grpSpPr>
            <a:xfrm>
              <a:off x="6247885" y="811831"/>
              <a:ext cx="5549703" cy="5310207"/>
              <a:chOff x="6088425" y="817568"/>
              <a:chExt cx="5549703" cy="5310207"/>
            </a:xfrm>
          </p:grpSpPr>
          <p:pic>
            <p:nvPicPr>
              <p:cNvPr id="61" name="Picture 60">
                <a:extLst>
                  <a:ext uri="{FF2B5EF4-FFF2-40B4-BE49-F238E27FC236}">
                    <a16:creationId xmlns:a16="http://schemas.microsoft.com/office/drawing/2014/main" id="{67662047-CE91-BE4C-B4D6-24CDC9AB7E34}"/>
                  </a:ext>
                </a:extLst>
              </p:cNvPr>
              <p:cNvPicPr>
                <a:picLocks noChangeAspect="1"/>
              </p:cNvPicPr>
              <p:nvPr/>
            </p:nvPicPr>
            <p:blipFill>
              <a:blip r:embed="rId4"/>
              <a:stretch>
                <a:fillRect/>
              </a:stretch>
            </p:blipFill>
            <p:spPr>
              <a:xfrm>
                <a:off x="6088425" y="817568"/>
                <a:ext cx="5549703" cy="5310207"/>
              </a:xfrm>
              <a:prstGeom prst="rect">
                <a:avLst/>
              </a:prstGeom>
              <a:ln>
                <a:solidFill>
                  <a:schemeClr val="accent1"/>
                </a:solidFill>
              </a:ln>
            </p:spPr>
          </p:pic>
          <p:pic>
            <p:nvPicPr>
              <p:cNvPr id="62" name="Picture 61">
                <a:extLst>
                  <a:ext uri="{FF2B5EF4-FFF2-40B4-BE49-F238E27FC236}">
                    <a16:creationId xmlns:a16="http://schemas.microsoft.com/office/drawing/2014/main" id="{88B923E2-E507-914C-B3CA-9DBAAA4913F7}"/>
                  </a:ext>
                </a:extLst>
              </p:cNvPr>
              <p:cNvPicPr>
                <a:picLocks noChangeAspect="1"/>
              </p:cNvPicPr>
              <p:nvPr/>
            </p:nvPicPr>
            <p:blipFill>
              <a:blip r:embed="rId5"/>
              <a:stretch>
                <a:fillRect/>
              </a:stretch>
            </p:blipFill>
            <p:spPr>
              <a:xfrm>
                <a:off x="6226778" y="3215865"/>
                <a:ext cx="5136440" cy="2281853"/>
              </a:xfrm>
              <a:prstGeom prst="rect">
                <a:avLst/>
              </a:prstGeom>
            </p:spPr>
          </p:pic>
          <p:pic>
            <p:nvPicPr>
              <p:cNvPr id="63" name="Picture 62">
                <a:extLst>
                  <a:ext uri="{FF2B5EF4-FFF2-40B4-BE49-F238E27FC236}">
                    <a16:creationId xmlns:a16="http://schemas.microsoft.com/office/drawing/2014/main" id="{569EDF49-8EF9-5D4F-AB98-57C1BCD48E06}"/>
                  </a:ext>
                </a:extLst>
              </p:cNvPr>
              <p:cNvPicPr>
                <a:picLocks noChangeAspect="1"/>
              </p:cNvPicPr>
              <p:nvPr/>
            </p:nvPicPr>
            <p:blipFill>
              <a:blip r:embed="rId6"/>
              <a:stretch>
                <a:fillRect/>
              </a:stretch>
            </p:blipFill>
            <p:spPr>
              <a:xfrm>
                <a:off x="6281633" y="5418327"/>
                <a:ext cx="4966305" cy="419100"/>
              </a:xfrm>
              <a:prstGeom prst="rect">
                <a:avLst/>
              </a:prstGeom>
            </p:spPr>
          </p:pic>
        </p:grpSp>
        <p:sp>
          <p:nvSpPr>
            <p:cNvPr id="60" name="Rectangle 59">
              <a:extLst>
                <a:ext uri="{FF2B5EF4-FFF2-40B4-BE49-F238E27FC236}">
                  <a16:creationId xmlns:a16="http://schemas.microsoft.com/office/drawing/2014/main" id="{AE0C0111-EFD7-6A4D-BDEF-2376E0C9351C}"/>
                </a:ext>
              </a:extLst>
            </p:cNvPr>
            <p:cNvSpPr/>
            <p:nvPr/>
          </p:nvSpPr>
          <p:spPr>
            <a:xfrm>
              <a:off x="6386238" y="3180167"/>
              <a:ext cx="2636498" cy="373162"/>
            </a:xfrm>
            <a:prstGeom prst="rect">
              <a:avLst/>
            </a:prstGeom>
            <a:noFill/>
            <a:ln>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grpSp>
    </p:spTree>
    <p:extLst>
      <p:ext uri="{BB962C8B-B14F-4D97-AF65-F5344CB8AC3E}">
        <p14:creationId xmlns:p14="http://schemas.microsoft.com/office/powerpoint/2010/main" val="978384894"/>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30"/>
                                        </p:tgtEl>
                                        <p:attrNameLst>
                                          <p:attrName>style.visibility</p:attrName>
                                        </p:attrNameLst>
                                      </p:cBhvr>
                                      <p:to>
                                        <p:strVal val="visible"/>
                                      </p:to>
                                    </p:set>
                                    <p:anim calcmode="lin" valueType="num">
                                      <p:cBhvr additive="base">
                                        <p:cTn id="7" dur="500" fill="hold"/>
                                        <p:tgtEl>
                                          <p:spTgt spid="30"/>
                                        </p:tgtEl>
                                        <p:attrNameLst>
                                          <p:attrName>ppt_x</p:attrName>
                                        </p:attrNameLst>
                                      </p:cBhvr>
                                      <p:tavLst>
                                        <p:tav tm="0">
                                          <p:val>
                                            <p:strVal val="#ppt_x"/>
                                          </p:val>
                                        </p:tav>
                                        <p:tav tm="100000">
                                          <p:val>
                                            <p:strVal val="#ppt_x"/>
                                          </p:val>
                                        </p:tav>
                                      </p:tavLst>
                                    </p:anim>
                                    <p:anim calcmode="lin" valueType="num">
                                      <p:cBhvr additive="base">
                                        <p:cTn id="8" dur="500" fill="hold"/>
                                        <p:tgtEl>
                                          <p:spTgt spid="30"/>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31"/>
                                        </p:tgtEl>
                                        <p:attrNameLst>
                                          <p:attrName>style.visibility</p:attrName>
                                        </p:attrNameLst>
                                      </p:cBhvr>
                                      <p:to>
                                        <p:strVal val="visible"/>
                                      </p:to>
                                    </p:set>
                                    <p:anim calcmode="lin" valueType="num">
                                      <p:cBhvr additive="base">
                                        <p:cTn id="11" dur="500" fill="hold"/>
                                        <p:tgtEl>
                                          <p:spTgt spid="31"/>
                                        </p:tgtEl>
                                        <p:attrNameLst>
                                          <p:attrName>ppt_x</p:attrName>
                                        </p:attrNameLst>
                                      </p:cBhvr>
                                      <p:tavLst>
                                        <p:tav tm="0">
                                          <p:val>
                                            <p:strVal val="#ppt_x"/>
                                          </p:val>
                                        </p:tav>
                                        <p:tav tm="100000">
                                          <p:val>
                                            <p:strVal val="#ppt_x"/>
                                          </p:val>
                                        </p:tav>
                                      </p:tavLst>
                                    </p:anim>
                                    <p:anim calcmode="lin" valueType="num">
                                      <p:cBhvr additive="base">
                                        <p:cTn id="12" dur="500" fill="hold"/>
                                        <p:tgtEl>
                                          <p:spTgt spid="31"/>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41"/>
                                        </p:tgtEl>
                                        <p:attrNameLst>
                                          <p:attrName>style.visibility</p:attrName>
                                        </p:attrNameLst>
                                      </p:cBhvr>
                                      <p:to>
                                        <p:strVal val="visible"/>
                                      </p:to>
                                    </p:set>
                                    <p:anim calcmode="lin" valueType="num">
                                      <p:cBhvr additive="base">
                                        <p:cTn id="15" dur="500" fill="hold"/>
                                        <p:tgtEl>
                                          <p:spTgt spid="41"/>
                                        </p:tgtEl>
                                        <p:attrNameLst>
                                          <p:attrName>ppt_x</p:attrName>
                                        </p:attrNameLst>
                                      </p:cBhvr>
                                      <p:tavLst>
                                        <p:tav tm="0">
                                          <p:val>
                                            <p:strVal val="#ppt_x"/>
                                          </p:val>
                                        </p:tav>
                                        <p:tav tm="100000">
                                          <p:val>
                                            <p:strVal val="#ppt_x"/>
                                          </p:val>
                                        </p:tav>
                                      </p:tavLst>
                                    </p:anim>
                                    <p:anim calcmode="lin" valueType="num">
                                      <p:cBhvr additive="base">
                                        <p:cTn id="16" dur="500" fill="hold"/>
                                        <p:tgtEl>
                                          <p:spTgt spid="41"/>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43"/>
                                        </p:tgtEl>
                                        <p:attrNameLst>
                                          <p:attrName>style.visibility</p:attrName>
                                        </p:attrNameLst>
                                      </p:cBhvr>
                                      <p:to>
                                        <p:strVal val="visible"/>
                                      </p:to>
                                    </p:set>
                                    <p:anim calcmode="lin" valueType="num">
                                      <p:cBhvr additive="base">
                                        <p:cTn id="19" dur="500" fill="hold"/>
                                        <p:tgtEl>
                                          <p:spTgt spid="43"/>
                                        </p:tgtEl>
                                        <p:attrNameLst>
                                          <p:attrName>ppt_x</p:attrName>
                                        </p:attrNameLst>
                                      </p:cBhvr>
                                      <p:tavLst>
                                        <p:tav tm="0">
                                          <p:val>
                                            <p:strVal val="#ppt_x"/>
                                          </p:val>
                                        </p:tav>
                                        <p:tav tm="100000">
                                          <p:val>
                                            <p:strVal val="#ppt_x"/>
                                          </p:val>
                                        </p:tav>
                                      </p:tavLst>
                                    </p:anim>
                                    <p:anim calcmode="lin" valueType="num">
                                      <p:cBhvr additive="base">
                                        <p:cTn id="20" dur="500" fill="hold"/>
                                        <p:tgtEl>
                                          <p:spTgt spid="43"/>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0"/>
                                  </p:stCondLst>
                                  <p:childTnLst>
                                    <p:set>
                                      <p:cBhvr>
                                        <p:cTn id="22" dur="1" fill="hold">
                                          <p:stCondLst>
                                            <p:cond delay="0"/>
                                          </p:stCondLst>
                                        </p:cTn>
                                        <p:tgtEl>
                                          <p:spTgt spid="44"/>
                                        </p:tgtEl>
                                        <p:attrNameLst>
                                          <p:attrName>style.visibility</p:attrName>
                                        </p:attrNameLst>
                                      </p:cBhvr>
                                      <p:to>
                                        <p:strVal val="visible"/>
                                      </p:to>
                                    </p:set>
                                    <p:anim calcmode="lin" valueType="num">
                                      <p:cBhvr additive="base">
                                        <p:cTn id="23" dur="500" fill="hold"/>
                                        <p:tgtEl>
                                          <p:spTgt spid="44"/>
                                        </p:tgtEl>
                                        <p:attrNameLst>
                                          <p:attrName>ppt_x</p:attrName>
                                        </p:attrNameLst>
                                      </p:cBhvr>
                                      <p:tavLst>
                                        <p:tav tm="0">
                                          <p:val>
                                            <p:strVal val="#ppt_x"/>
                                          </p:val>
                                        </p:tav>
                                        <p:tav tm="100000">
                                          <p:val>
                                            <p:strVal val="#ppt_x"/>
                                          </p:val>
                                        </p:tav>
                                      </p:tavLst>
                                    </p:anim>
                                    <p:anim calcmode="lin" valueType="num">
                                      <p:cBhvr additive="base">
                                        <p:cTn id="24" dur="500" fill="hold"/>
                                        <p:tgtEl>
                                          <p:spTgt spid="44"/>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0"/>
                                  </p:stCondLst>
                                  <p:childTnLst>
                                    <p:set>
                                      <p:cBhvr>
                                        <p:cTn id="26" dur="1" fill="hold">
                                          <p:stCondLst>
                                            <p:cond delay="0"/>
                                          </p:stCondLst>
                                        </p:cTn>
                                        <p:tgtEl>
                                          <p:spTgt spid="48"/>
                                        </p:tgtEl>
                                        <p:attrNameLst>
                                          <p:attrName>style.visibility</p:attrName>
                                        </p:attrNameLst>
                                      </p:cBhvr>
                                      <p:to>
                                        <p:strVal val="visible"/>
                                      </p:to>
                                    </p:set>
                                    <p:anim calcmode="lin" valueType="num">
                                      <p:cBhvr additive="base">
                                        <p:cTn id="27" dur="500" fill="hold"/>
                                        <p:tgtEl>
                                          <p:spTgt spid="48"/>
                                        </p:tgtEl>
                                        <p:attrNameLst>
                                          <p:attrName>ppt_x</p:attrName>
                                        </p:attrNameLst>
                                      </p:cBhvr>
                                      <p:tavLst>
                                        <p:tav tm="0">
                                          <p:val>
                                            <p:strVal val="#ppt_x"/>
                                          </p:val>
                                        </p:tav>
                                        <p:tav tm="100000">
                                          <p:val>
                                            <p:strVal val="#ppt_x"/>
                                          </p:val>
                                        </p:tav>
                                      </p:tavLst>
                                    </p:anim>
                                    <p:anim calcmode="lin" valueType="num">
                                      <p:cBhvr additive="base">
                                        <p:cTn id="28" dur="500" fill="hold"/>
                                        <p:tgtEl>
                                          <p:spTgt spid="48"/>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stCondLst>
                                    <p:cond delay="0"/>
                                  </p:stCondLst>
                                  <p:childTnLst>
                                    <p:set>
                                      <p:cBhvr>
                                        <p:cTn id="30" dur="1" fill="hold">
                                          <p:stCondLst>
                                            <p:cond delay="0"/>
                                          </p:stCondLst>
                                        </p:cTn>
                                        <p:tgtEl>
                                          <p:spTgt spid="52"/>
                                        </p:tgtEl>
                                        <p:attrNameLst>
                                          <p:attrName>style.visibility</p:attrName>
                                        </p:attrNameLst>
                                      </p:cBhvr>
                                      <p:to>
                                        <p:strVal val="visible"/>
                                      </p:to>
                                    </p:set>
                                    <p:anim calcmode="lin" valueType="num">
                                      <p:cBhvr additive="base">
                                        <p:cTn id="31" dur="500" fill="hold"/>
                                        <p:tgtEl>
                                          <p:spTgt spid="52"/>
                                        </p:tgtEl>
                                        <p:attrNameLst>
                                          <p:attrName>ppt_x</p:attrName>
                                        </p:attrNameLst>
                                      </p:cBhvr>
                                      <p:tavLst>
                                        <p:tav tm="0">
                                          <p:val>
                                            <p:strVal val="#ppt_x"/>
                                          </p:val>
                                        </p:tav>
                                        <p:tav tm="100000">
                                          <p:val>
                                            <p:strVal val="#ppt_x"/>
                                          </p:val>
                                        </p:tav>
                                      </p:tavLst>
                                    </p:anim>
                                    <p:anim calcmode="lin" valueType="num">
                                      <p:cBhvr additive="base">
                                        <p:cTn id="32" dur="500" fill="hold"/>
                                        <p:tgtEl>
                                          <p:spTgt spid="52"/>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0"/>
                                  </p:stCondLst>
                                  <p:childTnLst>
                                    <p:set>
                                      <p:cBhvr>
                                        <p:cTn id="34" dur="1" fill="hold">
                                          <p:stCondLst>
                                            <p:cond delay="0"/>
                                          </p:stCondLst>
                                        </p:cTn>
                                        <p:tgtEl>
                                          <p:spTgt spid="53"/>
                                        </p:tgtEl>
                                        <p:attrNameLst>
                                          <p:attrName>style.visibility</p:attrName>
                                        </p:attrNameLst>
                                      </p:cBhvr>
                                      <p:to>
                                        <p:strVal val="visible"/>
                                      </p:to>
                                    </p:set>
                                    <p:anim calcmode="lin" valueType="num">
                                      <p:cBhvr additive="base">
                                        <p:cTn id="35" dur="500" fill="hold"/>
                                        <p:tgtEl>
                                          <p:spTgt spid="53"/>
                                        </p:tgtEl>
                                        <p:attrNameLst>
                                          <p:attrName>ppt_x</p:attrName>
                                        </p:attrNameLst>
                                      </p:cBhvr>
                                      <p:tavLst>
                                        <p:tav tm="0">
                                          <p:val>
                                            <p:strVal val="#ppt_x"/>
                                          </p:val>
                                        </p:tav>
                                        <p:tav tm="100000">
                                          <p:val>
                                            <p:strVal val="#ppt_x"/>
                                          </p:val>
                                        </p:tav>
                                      </p:tavLst>
                                    </p:anim>
                                    <p:anim calcmode="lin" valueType="num">
                                      <p:cBhvr additive="base">
                                        <p:cTn id="36" dur="500" fill="hold"/>
                                        <p:tgtEl>
                                          <p:spTgt spid="53"/>
                                        </p:tgtEl>
                                        <p:attrNameLst>
                                          <p:attrName>ppt_y</p:attrName>
                                        </p:attrNameLst>
                                      </p:cBhvr>
                                      <p:tavLst>
                                        <p:tav tm="0">
                                          <p:val>
                                            <p:strVal val="1+#ppt_h/2"/>
                                          </p:val>
                                        </p:tav>
                                        <p:tav tm="100000">
                                          <p:val>
                                            <p:strVal val="#ppt_y"/>
                                          </p:val>
                                        </p:tav>
                                      </p:tavLst>
                                    </p:anim>
                                  </p:childTnLst>
                                </p:cTn>
                              </p:par>
                              <p:par>
                                <p:cTn id="37" presetID="35" presetClass="emph" presetSubtype="0" repeatCount="5000" fill="hold" grpId="1" nodeType="withEffect">
                                  <p:stCondLst>
                                    <p:cond delay="0"/>
                                  </p:stCondLst>
                                  <p:childTnLst>
                                    <p:anim calcmode="discrete" valueType="str">
                                      <p:cBhvr>
                                        <p:cTn id="38" dur="1000" fill="hold"/>
                                        <p:tgtEl>
                                          <p:spTgt spid="52"/>
                                        </p:tgtEl>
                                        <p:attrNameLst>
                                          <p:attrName>style.visibility</p:attrName>
                                        </p:attrNameLst>
                                      </p:cBhvr>
                                      <p:tavLst>
                                        <p:tav tm="0">
                                          <p:val>
                                            <p:strVal val="hidden"/>
                                          </p:val>
                                        </p:tav>
                                        <p:tav tm="50000">
                                          <p:val>
                                            <p:strVal val="visible"/>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nodeType="clickEffect">
                                  <p:stCondLst>
                                    <p:cond delay="0"/>
                                  </p:stCondLst>
                                  <p:childTnLst>
                                    <p:set>
                                      <p:cBhvr>
                                        <p:cTn id="42" dur="1" fill="hold">
                                          <p:stCondLst>
                                            <p:cond delay="0"/>
                                          </p:stCondLst>
                                        </p:cTn>
                                        <p:tgtEl>
                                          <p:spTgt spid="56"/>
                                        </p:tgtEl>
                                        <p:attrNameLst>
                                          <p:attrName>style.visibility</p:attrName>
                                        </p:attrNameLst>
                                      </p:cBhvr>
                                      <p:to>
                                        <p:strVal val="visible"/>
                                      </p:to>
                                    </p:set>
                                    <p:anim calcmode="lin" valueType="num">
                                      <p:cBhvr additive="base">
                                        <p:cTn id="43" dur="500" fill="hold"/>
                                        <p:tgtEl>
                                          <p:spTgt spid="56"/>
                                        </p:tgtEl>
                                        <p:attrNameLst>
                                          <p:attrName>ppt_x</p:attrName>
                                        </p:attrNameLst>
                                      </p:cBhvr>
                                      <p:tavLst>
                                        <p:tav tm="0">
                                          <p:val>
                                            <p:strVal val="#ppt_x"/>
                                          </p:val>
                                        </p:tav>
                                        <p:tav tm="100000">
                                          <p:val>
                                            <p:strVal val="#ppt_x"/>
                                          </p:val>
                                        </p:tav>
                                      </p:tavLst>
                                    </p:anim>
                                    <p:anim calcmode="lin" valueType="num">
                                      <p:cBhvr additive="base">
                                        <p:cTn id="44" dur="500" fill="hold"/>
                                        <p:tgtEl>
                                          <p:spTgt spid="56"/>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stCondLst>
                                    <p:cond delay="0"/>
                                  </p:stCondLst>
                                  <p:childTnLst>
                                    <p:set>
                                      <p:cBhvr>
                                        <p:cTn id="46" dur="1" fill="hold">
                                          <p:stCondLst>
                                            <p:cond delay="0"/>
                                          </p:stCondLst>
                                        </p:cTn>
                                        <p:tgtEl>
                                          <p:spTgt spid="2"/>
                                        </p:tgtEl>
                                        <p:attrNameLst>
                                          <p:attrName>style.visibility</p:attrName>
                                        </p:attrNameLst>
                                      </p:cBhvr>
                                      <p:to>
                                        <p:strVal val="visible"/>
                                      </p:to>
                                    </p:set>
                                    <p:anim calcmode="lin" valueType="num">
                                      <p:cBhvr additive="base">
                                        <p:cTn id="47" dur="500" fill="hold"/>
                                        <p:tgtEl>
                                          <p:spTgt spid="2"/>
                                        </p:tgtEl>
                                        <p:attrNameLst>
                                          <p:attrName>ppt_x</p:attrName>
                                        </p:attrNameLst>
                                      </p:cBhvr>
                                      <p:tavLst>
                                        <p:tav tm="0">
                                          <p:val>
                                            <p:strVal val="#ppt_x"/>
                                          </p:val>
                                        </p:tav>
                                        <p:tav tm="100000">
                                          <p:val>
                                            <p:strVal val="#ppt_x"/>
                                          </p:val>
                                        </p:tav>
                                      </p:tavLst>
                                    </p:anim>
                                    <p:anim calcmode="lin" valueType="num">
                                      <p:cBhvr additive="base">
                                        <p:cTn id="48" dur="500" fill="hold"/>
                                        <p:tgtEl>
                                          <p:spTgt spid="2"/>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stCondLst>
                                    <p:cond delay="0"/>
                                  </p:stCondLst>
                                  <p:childTnLst>
                                    <p:set>
                                      <p:cBhvr>
                                        <p:cTn id="50" dur="1" fill="hold">
                                          <p:stCondLst>
                                            <p:cond delay="0"/>
                                          </p:stCondLst>
                                        </p:cTn>
                                        <p:tgtEl>
                                          <p:spTgt spid="36"/>
                                        </p:tgtEl>
                                        <p:attrNameLst>
                                          <p:attrName>style.visibility</p:attrName>
                                        </p:attrNameLst>
                                      </p:cBhvr>
                                      <p:to>
                                        <p:strVal val="visible"/>
                                      </p:to>
                                    </p:set>
                                    <p:anim calcmode="lin" valueType="num">
                                      <p:cBhvr additive="base">
                                        <p:cTn id="51" dur="500" fill="hold"/>
                                        <p:tgtEl>
                                          <p:spTgt spid="36"/>
                                        </p:tgtEl>
                                        <p:attrNameLst>
                                          <p:attrName>ppt_x</p:attrName>
                                        </p:attrNameLst>
                                      </p:cBhvr>
                                      <p:tavLst>
                                        <p:tav tm="0">
                                          <p:val>
                                            <p:strVal val="#ppt_x"/>
                                          </p:val>
                                        </p:tav>
                                        <p:tav tm="100000">
                                          <p:val>
                                            <p:strVal val="#ppt_x"/>
                                          </p:val>
                                        </p:tav>
                                      </p:tavLst>
                                    </p:anim>
                                    <p:anim calcmode="lin" valueType="num">
                                      <p:cBhvr additive="base">
                                        <p:cTn id="52" dur="500" fill="hold"/>
                                        <p:tgtEl>
                                          <p:spTgt spid="36"/>
                                        </p:tgtEl>
                                        <p:attrNameLst>
                                          <p:attrName>ppt_y</p:attrName>
                                        </p:attrNameLst>
                                      </p:cBhvr>
                                      <p:tavLst>
                                        <p:tav tm="0">
                                          <p:val>
                                            <p:strVal val="1+#ppt_h/2"/>
                                          </p:val>
                                        </p:tav>
                                        <p:tav tm="100000">
                                          <p:val>
                                            <p:strVal val="#ppt_y"/>
                                          </p:val>
                                        </p:tav>
                                      </p:tavLst>
                                    </p:anim>
                                  </p:childTnLst>
                                </p:cTn>
                              </p:par>
                            </p:childTnLst>
                          </p:cTn>
                        </p:par>
                      </p:childTnLst>
                    </p:cTn>
                  </p:par>
                  <p:par>
                    <p:cTn id="53" fill="hold">
                      <p:stCondLst>
                        <p:cond delay="indefinite"/>
                      </p:stCondLst>
                      <p:childTnLst>
                        <p:par>
                          <p:cTn id="54" fill="hold">
                            <p:stCondLst>
                              <p:cond delay="0"/>
                            </p:stCondLst>
                            <p:childTnLst>
                              <p:par>
                                <p:cTn id="55" presetID="2" presetClass="entr" presetSubtype="4" fill="hold" grpId="0" nodeType="clickEffect">
                                  <p:stCondLst>
                                    <p:cond delay="0"/>
                                  </p:stCondLst>
                                  <p:childTnLst>
                                    <p:set>
                                      <p:cBhvr>
                                        <p:cTn id="56" dur="1" fill="hold">
                                          <p:stCondLst>
                                            <p:cond delay="0"/>
                                          </p:stCondLst>
                                        </p:cTn>
                                        <p:tgtEl>
                                          <p:spTgt spid="42"/>
                                        </p:tgtEl>
                                        <p:attrNameLst>
                                          <p:attrName>style.visibility</p:attrName>
                                        </p:attrNameLst>
                                      </p:cBhvr>
                                      <p:to>
                                        <p:strVal val="visible"/>
                                      </p:to>
                                    </p:set>
                                    <p:anim calcmode="lin" valueType="num">
                                      <p:cBhvr additive="base">
                                        <p:cTn id="57" dur="500" fill="hold"/>
                                        <p:tgtEl>
                                          <p:spTgt spid="42"/>
                                        </p:tgtEl>
                                        <p:attrNameLst>
                                          <p:attrName>ppt_x</p:attrName>
                                        </p:attrNameLst>
                                      </p:cBhvr>
                                      <p:tavLst>
                                        <p:tav tm="0">
                                          <p:val>
                                            <p:strVal val="#ppt_x"/>
                                          </p:val>
                                        </p:tav>
                                        <p:tav tm="100000">
                                          <p:val>
                                            <p:strVal val="#ppt_x"/>
                                          </p:val>
                                        </p:tav>
                                      </p:tavLst>
                                    </p:anim>
                                    <p:anim calcmode="lin" valueType="num">
                                      <p:cBhvr additive="base">
                                        <p:cTn id="58" dur="500" fill="hold"/>
                                        <p:tgtEl>
                                          <p:spTgt spid="42"/>
                                        </p:tgtEl>
                                        <p:attrNameLst>
                                          <p:attrName>ppt_y</p:attrName>
                                        </p:attrNameLst>
                                      </p:cBhvr>
                                      <p:tavLst>
                                        <p:tav tm="0">
                                          <p:val>
                                            <p:strVal val="1+#ppt_h/2"/>
                                          </p:val>
                                        </p:tav>
                                        <p:tav tm="100000">
                                          <p:val>
                                            <p:strVal val="#ppt_y"/>
                                          </p:val>
                                        </p:tav>
                                      </p:tavLst>
                                    </p:anim>
                                  </p:childTnLst>
                                </p:cTn>
                              </p:par>
                              <p:par>
                                <p:cTn id="59" presetID="2" presetClass="entr" presetSubtype="4" fill="hold" grpId="0" nodeType="withEffect">
                                  <p:stCondLst>
                                    <p:cond delay="0"/>
                                  </p:stCondLst>
                                  <p:childTnLst>
                                    <p:set>
                                      <p:cBhvr>
                                        <p:cTn id="60" dur="1" fill="hold">
                                          <p:stCondLst>
                                            <p:cond delay="0"/>
                                          </p:stCondLst>
                                        </p:cTn>
                                        <p:tgtEl>
                                          <p:spTgt spid="45"/>
                                        </p:tgtEl>
                                        <p:attrNameLst>
                                          <p:attrName>style.visibility</p:attrName>
                                        </p:attrNameLst>
                                      </p:cBhvr>
                                      <p:to>
                                        <p:strVal val="visible"/>
                                      </p:to>
                                    </p:set>
                                    <p:anim calcmode="lin" valueType="num">
                                      <p:cBhvr additive="base">
                                        <p:cTn id="61" dur="500" fill="hold"/>
                                        <p:tgtEl>
                                          <p:spTgt spid="45"/>
                                        </p:tgtEl>
                                        <p:attrNameLst>
                                          <p:attrName>ppt_x</p:attrName>
                                        </p:attrNameLst>
                                      </p:cBhvr>
                                      <p:tavLst>
                                        <p:tav tm="0">
                                          <p:val>
                                            <p:strVal val="#ppt_x"/>
                                          </p:val>
                                        </p:tav>
                                        <p:tav tm="100000">
                                          <p:val>
                                            <p:strVal val="#ppt_x"/>
                                          </p:val>
                                        </p:tav>
                                      </p:tavLst>
                                    </p:anim>
                                    <p:anim calcmode="lin" valueType="num">
                                      <p:cBhvr additive="base">
                                        <p:cTn id="62" dur="500" fill="hold"/>
                                        <p:tgtEl>
                                          <p:spTgt spid="45"/>
                                        </p:tgtEl>
                                        <p:attrNameLst>
                                          <p:attrName>ppt_y</p:attrName>
                                        </p:attrNameLst>
                                      </p:cBhvr>
                                      <p:tavLst>
                                        <p:tav tm="0">
                                          <p:val>
                                            <p:strVal val="1+#ppt_h/2"/>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4" fill="hold" grpId="0" nodeType="clickEffect">
                                  <p:stCondLst>
                                    <p:cond delay="0"/>
                                  </p:stCondLst>
                                  <p:childTnLst>
                                    <p:set>
                                      <p:cBhvr>
                                        <p:cTn id="66" dur="1" fill="hold">
                                          <p:stCondLst>
                                            <p:cond delay="0"/>
                                          </p:stCondLst>
                                        </p:cTn>
                                        <p:tgtEl>
                                          <p:spTgt spid="46"/>
                                        </p:tgtEl>
                                        <p:attrNameLst>
                                          <p:attrName>style.visibility</p:attrName>
                                        </p:attrNameLst>
                                      </p:cBhvr>
                                      <p:to>
                                        <p:strVal val="visible"/>
                                      </p:to>
                                    </p:set>
                                    <p:anim calcmode="lin" valueType="num">
                                      <p:cBhvr additive="base">
                                        <p:cTn id="67" dur="500" fill="hold"/>
                                        <p:tgtEl>
                                          <p:spTgt spid="46"/>
                                        </p:tgtEl>
                                        <p:attrNameLst>
                                          <p:attrName>ppt_x</p:attrName>
                                        </p:attrNameLst>
                                      </p:cBhvr>
                                      <p:tavLst>
                                        <p:tav tm="0">
                                          <p:val>
                                            <p:strVal val="#ppt_x"/>
                                          </p:val>
                                        </p:tav>
                                        <p:tav tm="100000">
                                          <p:val>
                                            <p:strVal val="#ppt_x"/>
                                          </p:val>
                                        </p:tav>
                                      </p:tavLst>
                                    </p:anim>
                                    <p:anim calcmode="lin" valueType="num">
                                      <p:cBhvr additive="base">
                                        <p:cTn id="68" dur="500" fill="hold"/>
                                        <p:tgtEl>
                                          <p:spTgt spid="46"/>
                                        </p:tgtEl>
                                        <p:attrNameLst>
                                          <p:attrName>ppt_y</p:attrName>
                                        </p:attrNameLst>
                                      </p:cBhvr>
                                      <p:tavLst>
                                        <p:tav tm="0">
                                          <p:val>
                                            <p:strVal val="1+#ppt_h/2"/>
                                          </p:val>
                                        </p:tav>
                                        <p:tav tm="100000">
                                          <p:val>
                                            <p:strVal val="#ppt_y"/>
                                          </p:val>
                                        </p:tav>
                                      </p:tavLst>
                                    </p:anim>
                                  </p:childTnLst>
                                </p:cTn>
                              </p:par>
                              <p:par>
                                <p:cTn id="69" presetID="2" presetClass="entr" presetSubtype="4" fill="hold" grpId="0" nodeType="withEffect">
                                  <p:stCondLst>
                                    <p:cond delay="0"/>
                                  </p:stCondLst>
                                  <p:childTnLst>
                                    <p:set>
                                      <p:cBhvr>
                                        <p:cTn id="70" dur="1" fill="hold">
                                          <p:stCondLst>
                                            <p:cond delay="0"/>
                                          </p:stCondLst>
                                        </p:cTn>
                                        <p:tgtEl>
                                          <p:spTgt spid="47"/>
                                        </p:tgtEl>
                                        <p:attrNameLst>
                                          <p:attrName>style.visibility</p:attrName>
                                        </p:attrNameLst>
                                      </p:cBhvr>
                                      <p:to>
                                        <p:strVal val="visible"/>
                                      </p:to>
                                    </p:set>
                                    <p:anim calcmode="lin" valueType="num">
                                      <p:cBhvr additive="base">
                                        <p:cTn id="71" dur="500" fill="hold"/>
                                        <p:tgtEl>
                                          <p:spTgt spid="47"/>
                                        </p:tgtEl>
                                        <p:attrNameLst>
                                          <p:attrName>ppt_x</p:attrName>
                                        </p:attrNameLst>
                                      </p:cBhvr>
                                      <p:tavLst>
                                        <p:tav tm="0">
                                          <p:val>
                                            <p:strVal val="#ppt_x"/>
                                          </p:val>
                                        </p:tav>
                                        <p:tav tm="100000">
                                          <p:val>
                                            <p:strVal val="#ppt_x"/>
                                          </p:val>
                                        </p:tav>
                                      </p:tavLst>
                                    </p:anim>
                                    <p:anim calcmode="lin" valueType="num">
                                      <p:cBhvr additive="base">
                                        <p:cTn id="72" dur="500" fill="hold"/>
                                        <p:tgtEl>
                                          <p:spTgt spid="4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p:bldP spid="31" grpId="0" animBg="1"/>
      <p:bldP spid="36" grpId="0" animBg="1"/>
      <p:bldP spid="2" grpId="0"/>
      <p:bldP spid="42" grpId="0"/>
      <p:bldP spid="45" grpId="0" animBg="1"/>
      <p:bldP spid="46" grpId="0"/>
      <p:bldP spid="47" grpId="0" animBg="1"/>
      <p:bldP spid="43" grpId="0" animBg="1"/>
      <p:bldP spid="44" grpId="0" animBg="1"/>
      <p:bldP spid="48" grpId="0" animBg="1"/>
      <p:bldP spid="52" grpId="0" animBg="1"/>
      <p:bldP spid="52" grpId="1" animBg="1"/>
      <p:bldP spid="53" grpId="0" animBg="1"/>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4CADFBD8-69B9-0A43-8002-DA19C805A8BB}"/>
              </a:ext>
            </a:extLst>
          </p:cNvPr>
          <p:cNvSpPr/>
          <p:nvPr/>
        </p:nvSpPr>
        <p:spPr>
          <a:xfrm>
            <a:off x="914400" y="1992781"/>
            <a:ext cx="9761517" cy="2544564"/>
          </a:xfrm>
          <a:prstGeom prst="rect">
            <a:avLst/>
          </a:prstGeom>
          <a:solidFill>
            <a:schemeClr val="bg1">
              <a:lumMod val="85000"/>
            </a:schemeClr>
          </a:solidFill>
          <a:ln w="28575">
            <a:noFill/>
            <a:prstDash val="dash"/>
          </a:ln>
          <a:effectLst/>
        </p:spPr>
        <p:style>
          <a:lnRef idx="1">
            <a:schemeClr val="accent3"/>
          </a:lnRef>
          <a:fillRef idx="3">
            <a:schemeClr val="accent3"/>
          </a:fillRef>
          <a:effectRef idx="2">
            <a:schemeClr val="accent3"/>
          </a:effectRef>
          <a:fontRef idx="minor">
            <a:schemeClr val="lt1"/>
          </a:fontRef>
        </p:style>
        <p:txBody>
          <a:bodyPr lIns="0" tIns="0" rIns="0" bIns="118841" rtlCol="0" anchor="b" anchorCtr="0"/>
          <a:lstStyle/>
          <a:p>
            <a:pPr algn="ctr"/>
            <a:endParaRPr lang="en-US" sz="1600" b="1">
              <a:solidFill>
                <a:srgbClr val="717074"/>
              </a:solidFill>
              <a:latin typeface="Metropolis"/>
              <a:ea typeface="Gotham Rounded Book" charset="0"/>
              <a:cs typeface="Gotham Rounded Book" charset="0"/>
            </a:endParaRPr>
          </a:p>
        </p:txBody>
      </p:sp>
      <p:cxnSp>
        <p:nvCxnSpPr>
          <p:cNvPr id="41" name="Straight Connector 40">
            <a:extLst>
              <a:ext uri="{FF2B5EF4-FFF2-40B4-BE49-F238E27FC236}">
                <a16:creationId xmlns:a16="http://schemas.microsoft.com/office/drawing/2014/main" id="{BDB0C35A-F935-734B-A6DE-B191C119DA09}"/>
              </a:ext>
            </a:extLst>
          </p:cNvPr>
          <p:cNvCxnSpPr>
            <a:cxnSpLocks/>
          </p:cNvCxnSpPr>
          <p:nvPr/>
        </p:nvCxnSpPr>
        <p:spPr bwMode="gray">
          <a:xfrm flipV="1">
            <a:off x="5290961" y="3193255"/>
            <a:ext cx="0" cy="618867"/>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72026800-B810-9A4D-8633-60B7DD2575B6}"/>
              </a:ext>
            </a:extLst>
          </p:cNvPr>
          <p:cNvCxnSpPr>
            <a:cxnSpLocks/>
          </p:cNvCxnSpPr>
          <p:nvPr/>
        </p:nvCxnSpPr>
        <p:spPr bwMode="gray">
          <a:xfrm flipV="1">
            <a:off x="4410730" y="3465021"/>
            <a:ext cx="0" cy="354178"/>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6" name="Group 5">
            <a:extLst>
              <a:ext uri="{FF2B5EF4-FFF2-40B4-BE49-F238E27FC236}">
                <a16:creationId xmlns:a16="http://schemas.microsoft.com/office/drawing/2014/main" id="{3D5BD223-3B3A-A04D-88C3-0D72B7D044D3}"/>
              </a:ext>
            </a:extLst>
          </p:cNvPr>
          <p:cNvGrpSpPr/>
          <p:nvPr/>
        </p:nvGrpSpPr>
        <p:grpSpPr>
          <a:xfrm>
            <a:off x="4495863" y="969411"/>
            <a:ext cx="458956" cy="459139"/>
            <a:chOff x="2159140" y="7009631"/>
            <a:chExt cx="4501800" cy="4503600"/>
          </a:xfrm>
          <a:solidFill>
            <a:schemeClr val="tx1"/>
          </a:solidFill>
        </p:grpSpPr>
        <p:sp>
          <p:nvSpPr>
            <p:cNvPr id="7" name="Freeform: Shape 6">
              <a:extLst>
                <a:ext uri="{FF2B5EF4-FFF2-40B4-BE49-F238E27FC236}">
                  <a16:creationId xmlns:a16="http://schemas.microsoft.com/office/drawing/2014/main" id="{F3BC769E-CBCB-EA42-BB14-F5A276221D05}"/>
                </a:ext>
              </a:extLst>
            </p:cNvPr>
            <p:cNvSpPr/>
            <p:nvPr/>
          </p:nvSpPr>
          <p:spPr>
            <a:xfrm>
              <a:off x="2159140" y="7009631"/>
              <a:ext cx="4501800" cy="4503600"/>
            </a:xfrm>
            <a:custGeom>
              <a:avLst/>
              <a:gdLst/>
              <a:ahLst/>
              <a:cxnLst>
                <a:cxn ang="3cd4">
                  <a:pos x="hc" y="t"/>
                </a:cxn>
                <a:cxn ang="cd2">
                  <a:pos x="l" y="vc"/>
                </a:cxn>
                <a:cxn ang="cd4">
                  <a:pos x="hc" y="b"/>
                </a:cxn>
                <a:cxn ang="0">
                  <a:pos x="r" y="vc"/>
                </a:cxn>
              </a:cxnLst>
              <a:rect l="l" t="t" r="r" b="b"/>
              <a:pathLst>
                <a:path w="12506" h="12511">
                  <a:moveTo>
                    <a:pt x="11985" y="521"/>
                  </a:moveTo>
                  <a:lnTo>
                    <a:pt x="11985" y="11990"/>
                  </a:lnTo>
                  <a:lnTo>
                    <a:pt x="517" y="11990"/>
                  </a:lnTo>
                  <a:lnTo>
                    <a:pt x="517" y="521"/>
                  </a:lnTo>
                  <a:close/>
                  <a:moveTo>
                    <a:pt x="12506" y="0"/>
                  </a:moveTo>
                  <a:lnTo>
                    <a:pt x="0" y="0"/>
                  </a:lnTo>
                  <a:lnTo>
                    <a:pt x="0" y="12511"/>
                  </a:lnTo>
                  <a:lnTo>
                    <a:pt x="12506" y="1251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8" name="Freeform: Shape 7">
              <a:extLst>
                <a:ext uri="{FF2B5EF4-FFF2-40B4-BE49-F238E27FC236}">
                  <a16:creationId xmlns:a16="http://schemas.microsoft.com/office/drawing/2014/main" id="{3DBCFDE8-786B-6243-B950-A348E5D2FF9F}"/>
                </a:ext>
              </a:extLst>
            </p:cNvPr>
            <p:cNvSpPr/>
            <p:nvPr/>
          </p:nvSpPr>
          <p:spPr>
            <a:xfrm>
              <a:off x="2739820" y="8364671"/>
              <a:ext cx="3336120" cy="914400"/>
            </a:xfrm>
            <a:custGeom>
              <a:avLst/>
              <a:gdLst/>
              <a:ahLst/>
              <a:cxnLst>
                <a:cxn ang="3cd4">
                  <a:pos x="hc" y="t"/>
                </a:cxn>
                <a:cxn ang="cd2">
                  <a:pos x="l" y="vc"/>
                </a:cxn>
                <a:cxn ang="cd4">
                  <a:pos x="hc" y="b"/>
                </a:cxn>
                <a:cxn ang="0">
                  <a:pos x="r" y="vc"/>
                </a:cxn>
              </a:cxnLst>
              <a:rect l="l" t="t" r="r" b="b"/>
              <a:pathLst>
                <a:path w="9268" h="2541">
                  <a:moveTo>
                    <a:pt x="0" y="1269"/>
                  </a:moveTo>
                  <a:lnTo>
                    <a:pt x="1272" y="2541"/>
                  </a:lnTo>
                  <a:lnTo>
                    <a:pt x="1272" y="1848"/>
                  </a:lnTo>
                  <a:lnTo>
                    <a:pt x="9268" y="1848"/>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9" name="Freeform: Shape 8">
              <a:extLst>
                <a:ext uri="{FF2B5EF4-FFF2-40B4-BE49-F238E27FC236}">
                  <a16:creationId xmlns:a16="http://schemas.microsoft.com/office/drawing/2014/main" id="{C3F23C9A-36FB-864C-A10D-70AB3DBBC5BB}"/>
                </a:ext>
              </a:extLst>
            </p:cNvPr>
            <p:cNvSpPr/>
            <p:nvPr/>
          </p:nvSpPr>
          <p:spPr>
            <a:xfrm>
              <a:off x="2739820" y="10077192"/>
              <a:ext cx="3336120" cy="914400"/>
            </a:xfrm>
            <a:custGeom>
              <a:avLst/>
              <a:gdLst/>
              <a:ahLst/>
              <a:cxnLst>
                <a:cxn ang="3cd4">
                  <a:pos x="hc" y="t"/>
                </a:cxn>
                <a:cxn ang="cd2">
                  <a:pos x="l" y="vc"/>
                </a:cxn>
                <a:cxn ang="cd4">
                  <a:pos x="hc" y="b"/>
                </a:cxn>
                <a:cxn ang="0">
                  <a:pos x="r" y="vc"/>
                </a:cxn>
              </a:cxnLst>
              <a:rect l="l" t="t" r="r" b="b"/>
              <a:pathLst>
                <a:path w="9268" h="2541">
                  <a:moveTo>
                    <a:pt x="0" y="1273"/>
                  </a:moveTo>
                  <a:lnTo>
                    <a:pt x="1272" y="2541"/>
                  </a:lnTo>
                  <a:lnTo>
                    <a:pt x="1272" y="1847"/>
                  </a:lnTo>
                  <a:lnTo>
                    <a:pt x="9268" y="1847"/>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0" name="Freeform: Shape 9">
              <a:extLst>
                <a:ext uri="{FF2B5EF4-FFF2-40B4-BE49-F238E27FC236}">
                  <a16:creationId xmlns:a16="http://schemas.microsoft.com/office/drawing/2014/main" id="{B46859CE-EF26-D848-BC72-5BAA40C3BE56}"/>
                </a:ext>
              </a:extLst>
            </p:cNvPr>
            <p:cNvSpPr/>
            <p:nvPr/>
          </p:nvSpPr>
          <p:spPr>
            <a:xfrm>
              <a:off x="2739820" y="9220392"/>
              <a:ext cx="3336120" cy="914400"/>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52"/>
                  </a:lnTo>
                  <a:lnTo>
                    <a:pt x="7995" y="1852"/>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1" name="Freeform: Shape 10">
              <a:extLst>
                <a:ext uri="{FF2B5EF4-FFF2-40B4-BE49-F238E27FC236}">
                  <a16:creationId xmlns:a16="http://schemas.microsoft.com/office/drawing/2014/main" id="{49B108C2-E891-8E4C-9F18-C562641C182E}"/>
                </a:ext>
              </a:extLst>
            </p:cNvPr>
            <p:cNvSpPr/>
            <p:nvPr/>
          </p:nvSpPr>
          <p:spPr>
            <a:xfrm>
              <a:off x="2739823" y="7507512"/>
              <a:ext cx="3325998" cy="914401"/>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48"/>
                  </a:lnTo>
                  <a:lnTo>
                    <a:pt x="7995" y="1848"/>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grpSp>
      <p:cxnSp>
        <p:nvCxnSpPr>
          <p:cNvPr id="12" name="Straight Connector 11">
            <a:extLst>
              <a:ext uri="{FF2B5EF4-FFF2-40B4-BE49-F238E27FC236}">
                <a16:creationId xmlns:a16="http://schemas.microsoft.com/office/drawing/2014/main" id="{C71F4662-5791-C44E-95D7-70D150D948F5}"/>
              </a:ext>
            </a:extLst>
          </p:cNvPr>
          <p:cNvCxnSpPr>
            <a:cxnSpLocks/>
            <a:endCxn id="7" idx="2"/>
          </p:cNvCxnSpPr>
          <p:nvPr/>
        </p:nvCxnSpPr>
        <p:spPr bwMode="gray">
          <a:xfrm flipH="1" flipV="1">
            <a:off x="4725341" y="1428550"/>
            <a:ext cx="438546" cy="576486"/>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3" name="Rectangle 12">
            <a:extLst>
              <a:ext uri="{FF2B5EF4-FFF2-40B4-BE49-F238E27FC236}">
                <a16:creationId xmlns:a16="http://schemas.microsoft.com/office/drawing/2014/main" id="{2F80080F-5C4E-F14F-9CD7-AE9D05FCECA8}"/>
              </a:ext>
            </a:extLst>
          </p:cNvPr>
          <p:cNvSpPr/>
          <p:nvPr/>
        </p:nvSpPr>
        <p:spPr bwMode="auto">
          <a:xfrm>
            <a:off x="1128156" y="2428072"/>
            <a:ext cx="9322130" cy="861356"/>
          </a:xfrm>
          <a:prstGeom prst="rect">
            <a:avLst/>
          </a:prstGeom>
          <a:solidFill>
            <a:schemeClr val="accent1">
              <a:lumMod val="50000"/>
            </a:schemeClr>
          </a:solidFill>
          <a:ln>
            <a:noFill/>
            <a:miter lim="800000"/>
            <a:headEnd/>
            <a:tailEnd/>
          </a:ln>
        </p:spPr>
        <p:style>
          <a:lnRef idx="2">
            <a:schemeClr val="dk1"/>
          </a:lnRef>
          <a:fillRef idx="1">
            <a:schemeClr val="lt1"/>
          </a:fillRef>
          <a:effectRef idx="0">
            <a:schemeClr val="dk1"/>
          </a:effectRef>
          <a:fontRef idx="minor">
            <a:schemeClr val="dk1"/>
          </a:fontRef>
        </p:style>
        <p:txBody>
          <a:bodyPr wrap="none" lIns="0" tIns="0" rIns="0" bIns="0" rtlCol="0" anchor="t"/>
          <a:lstStyle/>
          <a:p>
            <a:pPr algn="ctr"/>
            <a:endParaRPr lang="en-US" sz="1400">
              <a:solidFill>
                <a:prstClr val="white"/>
              </a:solidFill>
              <a:latin typeface="Metropolis"/>
              <a:ea typeface="Gotham Rounded Book" charset="0"/>
              <a:cs typeface="Gotham Rounded Book" charset="0"/>
            </a:endParaRPr>
          </a:p>
          <a:p>
            <a:pPr algn="ctr"/>
            <a:r>
              <a:rPr lang="en-US" sz="1400">
                <a:solidFill>
                  <a:prstClr val="white"/>
                </a:solidFill>
                <a:latin typeface="Metropolis"/>
                <a:ea typeface="Gotham Rounded Book" charset="0"/>
                <a:cs typeface="Gotham Rounded Book" charset="0"/>
              </a:rPr>
              <a:t>N-VDS</a:t>
            </a:r>
          </a:p>
        </p:txBody>
      </p:sp>
      <p:sp>
        <p:nvSpPr>
          <p:cNvPr id="15" name="Freeform 21">
            <a:extLst>
              <a:ext uri="{FF2B5EF4-FFF2-40B4-BE49-F238E27FC236}">
                <a16:creationId xmlns:a16="http://schemas.microsoft.com/office/drawing/2014/main" id="{5218D366-ED96-8846-98A1-7796E1F937EA}"/>
              </a:ext>
            </a:extLst>
          </p:cNvPr>
          <p:cNvSpPr>
            <a:spLocks noChangeAspect="1" noEditPoints="1"/>
          </p:cNvSpPr>
          <p:nvPr/>
        </p:nvSpPr>
        <p:spPr bwMode="auto">
          <a:xfrm>
            <a:off x="5009691" y="1994668"/>
            <a:ext cx="308460" cy="232520"/>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cxnSp>
        <p:nvCxnSpPr>
          <p:cNvPr id="18" name="Straight Connector 17">
            <a:extLst>
              <a:ext uri="{FF2B5EF4-FFF2-40B4-BE49-F238E27FC236}">
                <a16:creationId xmlns:a16="http://schemas.microsoft.com/office/drawing/2014/main" id="{91879960-4DFB-004A-B6F3-46DA77BFB807}"/>
              </a:ext>
            </a:extLst>
          </p:cNvPr>
          <p:cNvCxnSpPr>
            <a:cxnSpLocks/>
            <a:endCxn id="22" idx="2"/>
          </p:cNvCxnSpPr>
          <p:nvPr/>
        </p:nvCxnSpPr>
        <p:spPr bwMode="gray">
          <a:xfrm flipV="1">
            <a:off x="6058464" y="1434410"/>
            <a:ext cx="626091" cy="57670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9" name="Rectangle 18">
            <a:extLst>
              <a:ext uri="{FF2B5EF4-FFF2-40B4-BE49-F238E27FC236}">
                <a16:creationId xmlns:a16="http://schemas.microsoft.com/office/drawing/2014/main" id="{F715F32F-A399-BC4D-A407-6B2F50CA7697}"/>
              </a:ext>
            </a:extLst>
          </p:cNvPr>
          <p:cNvSpPr/>
          <p:nvPr/>
        </p:nvSpPr>
        <p:spPr>
          <a:xfrm>
            <a:off x="4315099" y="2011719"/>
            <a:ext cx="793226" cy="253916"/>
          </a:xfrm>
          <a:prstGeom prst="rect">
            <a:avLst/>
          </a:prstGeom>
        </p:spPr>
        <p:txBody>
          <a:bodyPr wrap="square">
            <a:spAutoFit/>
          </a:bodyPr>
          <a:lstStyle/>
          <a:p>
            <a:pPr algn="ctr"/>
            <a:r>
              <a:rPr lang="en-US" sz="1050" b="1">
                <a:latin typeface="Metropolis" pitchFamily="2" charset="77"/>
              </a:rPr>
              <a:t>vmnic0</a:t>
            </a:r>
            <a:endParaRPr lang="en-GB" sz="1050" b="1">
              <a:latin typeface="Metropolis" pitchFamily="2" charset="77"/>
            </a:endParaRPr>
          </a:p>
        </p:txBody>
      </p:sp>
      <p:sp>
        <p:nvSpPr>
          <p:cNvPr id="20" name="Rectangle 19">
            <a:extLst>
              <a:ext uri="{FF2B5EF4-FFF2-40B4-BE49-F238E27FC236}">
                <a16:creationId xmlns:a16="http://schemas.microsoft.com/office/drawing/2014/main" id="{35DB9D2C-F1A8-5145-AB0A-8FBE092C3878}"/>
              </a:ext>
            </a:extLst>
          </p:cNvPr>
          <p:cNvSpPr/>
          <p:nvPr/>
        </p:nvSpPr>
        <p:spPr>
          <a:xfrm>
            <a:off x="6064994" y="1978500"/>
            <a:ext cx="793226" cy="253916"/>
          </a:xfrm>
          <a:prstGeom prst="rect">
            <a:avLst/>
          </a:prstGeom>
        </p:spPr>
        <p:txBody>
          <a:bodyPr wrap="square">
            <a:spAutoFit/>
          </a:bodyPr>
          <a:lstStyle/>
          <a:p>
            <a:pPr algn="ctr"/>
            <a:r>
              <a:rPr lang="en-US" sz="1050" b="1">
                <a:latin typeface="Metropolis" pitchFamily="2" charset="77"/>
              </a:rPr>
              <a:t>vmnic1</a:t>
            </a:r>
            <a:endParaRPr lang="en-GB" sz="1050" b="1">
              <a:latin typeface="Metropolis" pitchFamily="2" charset="77"/>
            </a:endParaRPr>
          </a:p>
        </p:txBody>
      </p:sp>
      <p:grpSp>
        <p:nvGrpSpPr>
          <p:cNvPr id="21" name="Group 20">
            <a:extLst>
              <a:ext uri="{FF2B5EF4-FFF2-40B4-BE49-F238E27FC236}">
                <a16:creationId xmlns:a16="http://schemas.microsoft.com/office/drawing/2014/main" id="{FE7EF036-F4B6-A64D-B8F4-9A55B3359515}"/>
              </a:ext>
            </a:extLst>
          </p:cNvPr>
          <p:cNvGrpSpPr/>
          <p:nvPr/>
        </p:nvGrpSpPr>
        <p:grpSpPr>
          <a:xfrm>
            <a:off x="6455077" y="975271"/>
            <a:ext cx="458956" cy="459139"/>
            <a:chOff x="2159140" y="7009631"/>
            <a:chExt cx="4501800" cy="4503600"/>
          </a:xfrm>
          <a:solidFill>
            <a:schemeClr val="tx1"/>
          </a:solidFill>
        </p:grpSpPr>
        <p:sp>
          <p:nvSpPr>
            <p:cNvPr id="22" name="Freeform: Shape 6">
              <a:extLst>
                <a:ext uri="{FF2B5EF4-FFF2-40B4-BE49-F238E27FC236}">
                  <a16:creationId xmlns:a16="http://schemas.microsoft.com/office/drawing/2014/main" id="{41E6F555-1923-E147-A354-CA7FD987CAD4}"/>
                </a:ext>
              </a:extLst>
            </p:cNvPr>
            <p:cNvSpPr/>
            <p:nvPr/>
          </p:nvSpPr>
          <p:spPr>
            <a:xfrm>
              <a:off x="2159140" y="7009631"/>
              <a:ext cx="4501800" cy="4503600"/>
            </a:xfrm>
            <a:custGeom>
              <a:avLst/>
              <a:gdLst/>
              <a:ahLst/>
              <a:cxnLst>
                <a:cxn ang="3cd4">
                  <a:pos x="hc" y="t"/>
                </a:cxn>
                <a:cxn ang="cd2">
                  <a:pos x="l" y="vc"/>
                </a:cxn>
                <a:cxn ang="cd4">
                  <a:pos x="hc" y="b"/>
                </a:cxn>
                <a:cxn ang="0">
                  <a:pos x="r" y="vc"/>
                </a:cxn>
              </a:cxnLst>
              <a:rect l="l" t="t" r="r" b="b"/>
              <a:pathLst>
                <a:path w="12506" h="12511">
                  <a:moveTo>
                    <a:pt x="11985" y="521"/>
                  </a:moveTo>
                  <a:lnTo>
                    <a:pt x="11985" y="11990"/>
                  </a:lnTo>
                  <a:lnTo>
                    <a:pt x="517" y="11990"/>
                  </a:lnTo>
                  <a:lnTo>
                    <a:pt x="517" y="521"/>
                  </a:lnTo>
                  <a:close/>
                  <a:moveTo>
                    <a:pt x="12506" y="0"/>
                  </a:moveTo>
                  <a:lnTo>
                    <a:pt x="0" y="0"/>
                  </a:lnTo>
                  <a:lnTo>
                    <a:pt x="0" y="12511"/>
                  </a:lnTo>
                  <a:lnTo>
                    <a:pt x="12506" y="1251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23" name="Freeform: Shape 7">
              <a:extLst>
                <a:ext uri="{FF2B5EF4-FFF2-40B4-BE49-F238E27FC236}">
                  <a16:creationId xmlns:a16="http://schemas.microsoft.com/office/drawing/2014/main" id="{9FDBB299-F1B3-6241-B54C-35DCE4CD7A0B}"/>
                </a:ext>
              </a:extLst>
            </p:cNvPr>
            <p:cNvSpPr/>
            <p:nvPr/>
          </p:nvSpPr>
          <p:spPr>
            <a:xfrm>
              <a:off x="2739820" y="8364671"/>
              <a:ext cx="3336120" cy="914400"/>
            </a:xfrm>
            <a:custGeom>
              <a:avLst/>
              <a:gdLst/>
              <a:ahLst/>
              <a:cxnLst>
                <a:cxn ang="3cd4">
                  <a:pos x="hc" y="t"/>
                </a:cxn>
                <a:cxn ang="cd2">
                  <a:pos x="l" y="vc"/>
                </a:cxn>
                <a:cxn ang="cd4">
                  <a:pos x="hc" y="b"/>
                </a:cxn>
                <a:cxn ang="0">
                  <a:pos x="r" y="vc"/>
                </a:cxn>
              </a:cxnLst>
              <a:rect l="l" t="t" r="r" b="b"/>
              <a:pathLst>
                <a:path w="9268" h="2541">
                  <a:moveTo>
                    <a:pt x="0" y="1269"/>
                  </a:moveTo>
                  <a:lnTo>
                    <a:pt x="1272" y="2541"/>
                  </a:lnTo>
                  <a:lnTo>
                    <a:pt x="1272" y="1848"/>
                  </a:lnTo>
                  <a:lnTo>
                    <a:pt x="9268" y="1848"/>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24" name="Freeform: Shape 8">
              <a:extLst>
                <a:ext uri="{FF2B5EF4-FFF2-40B4-BE49-F238E27FC236}">
                  <a16:creationId xmlns:a16="http://schemas.microsoft.com/office/drawing/2014/main" id="{1A8731C4-6842-994B-9637-8C63D689B636}"/>
                </a:ext>
              </a:extLst>
            </p:cNvPr>
            <p:cNvSpPr/>
            <p:nvPr/>
          </p:nvSpPr>
          <p:spPr>
            <a:xfrm>
              <a:off x="2739820" y="10077192"/>
              <a:ext cx="3336120" cy="914400"/>
            </a:xfrm>
            <a:custGeom>
              <a:avLst/>
              <a:gdLst/>
              <a:ahLst/>
              <a:cxnLst>
                <a:cxn ang="3cd4">
                  <a:pos x="hc" y="t"/>
                </a:cxn>
                <a:cxn ang="cd2">
                  <a:pos x="l" y="vc"/>
                </a:cxn>
                <a:cxn ang="cd4">
                  <a:pos x="hc" y="b"/>
                </a:cxn>
                <a:cxn ang="0">
                  <a:pos x="r" y="vc"/>
                </a:cxn>
              </a:cxnLst>
              <a:rect l="l" t="t" r="r" b="b"/>
              <a:pathLst>
                <a:path w="9268" h="2541">
                  <a:moveTo>
                    <a:pt x="0" y="1273"/>
                  </a:moveTo>
                  <a:lnTo>
                    <a:pt x="1272" y="2541"/>
                  </a:lnTo>
                  <a:lnTo>
                    <a:pt x="1272" y="1847"/>
                  </a:lnTo>
                  <a:lnTo>
                    <a:pt x="9268" y="1847"/>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25" name="Freeform: Shape 9">
              <a:extLst>
                <a:ext uri="{FF2B5EF4-FFF2-40B4-BE49-F238E27FC236}">
                  <a16:creationId xmlns:a16="http://schemas.microsoft.com/office/drawing/2014/main" id="{66D8256B-2601-5C4C-BFAE-364CFD25EE8A}"/>
                </a:ext>
              </a:extLst>
            </p:cNvPr>
            <p:cNvSpPr/>
            <p:nvPr/>
          </p:nvSpPr>
          <p:spPr>
            <a:xfrm>
              <a:off x="2739820" y="9220392"/>
              <a:ext cx="3336120" cy="914400"/>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52"/>
                  </a:lnTo>
                  <a:lnTo>
                    <a:pt x="7995" y="1852"/>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26" name="Freeform: Shape 10">
              <a:extLst>
                <a:ext uri="{FF2B5EF4-FFF2-40B4-BE49-F238E27FC236}">
                  <a16:creationId xmlns:a16="http://schemas.microsoft.com/office/drawing/2014/main" id="{AF6B7957-4BE6-F944-9EF6-52779F4B11AE}"/>
                </a:ext>
              </a:extLst>
            </p:cNvPr>
            <p:cNvSpPr/>
            <p:nvPr/>
          </p:nvSpPr>
          <p:spPr>
            <a:xfrm>
              <a:off x="2739823" y="7507512"/>
              <a:ext cx="3325998" cy="914401"/>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48"/>
                  </a:lnTo>
                  <a:lnTo>
                    <a:pt x="7995" y="1848"/>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grpSp>
      <p:sp>
        <p:nvSpPr>
          <p:cNvPr id="28" name="Freeform 21">
            <a:extLst>
              <a:ext uri="{FF2B5EF4-FFF2-40B4-BE49-F238E27FC236}">
                <a16:creationId xmlns:a16="http://schemas.microsoft.com/office/drawing/2014/main" id="{AFAC9C11-DA8F-324D-B257-D3009E8E0CCE}"/>
              </a:ext>
            </a:extLst>
          </p:cNvPr>
          <p:cNvSpPr>
            <a:spLocks noChangeAspect="1" noEditPoints="1"/>
          </p:cNvSpPr>
          <p:nvPr/>
        </p:nvSpPr>
        <p:spPr bwMode="auto">
          <a:xfrm>
            <a:off x="5882510" y="1995554"/>
            <a:ext cx="308460" cy="249980"/>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9" name="Rectangle 28">
            <a:extLst>
              <a:ext uri="{FF2B5EF4-FFF2-40B4-BE49-F238E27FC236}">
                <a16:creationId xmlns:a16="http://schemas.microsoft.com/office/drawing/2014/main" id="{04F3831B-83C2-F842-A39C-AED93EDBE53C}"/>
              </a:ext>
            </a:extLst>
          </p:cNvPr>
          <p:cNvSpPr/>
          <p:nvPr/>
        </p:nvSpPr>
        <p:spPr>
          <a:xfrm>
            <a:off x="5055613" y="928305"/>
            <a:ext cx="1579618" cy="276999"/>
          </a:xfrm>
          <a:prstGeom prst="rect">
            <a:avLst/>
          </a:prstGeom>
        </p:spPr>
        <p:txBody>
          <a:bodyPr wrap="square">
            <a:spAutoFit/>
          </a:bodyPr>
          <a:lstStyle/>
          <a:p>
            <a:r>
              <a:rPr lang="en-US" sz="1200" err="1">
                <a:solidFill>
                  <a:schemeClr val="tx2"/>
                </a:solidFill>
              </a:rPr>
              <a:t>ToR</a:t>
            </a:r>
            <a:r>
              <a:rPr lang="en-US" sz="1200">
                <a:solidFill>
                  <a:schemeClr val="tx2"/>
                </a:solidFill>
              </a:rPr>
              <a:t> Switch Pair</a:t>
            </a:r>
          </a:p>
        </p:txBody>
      </p:sp>
      <p:sp>
        <p:nvSpPr>
          <p:cNvPr id="30" name="Rectangle 29">
            <a:extLst>
              <a:ext uri="{FF2B5EF4-FFF2-40B4-BE49-F238E27FC236}">
                <a16:creationId xmlns:a16="http://schemas.microsoft.com/office/drawing/2014/main" id="{AF38CC95-9DB0-CC42-8F93-48BCF1D47854}"/>
              </a:ext>
            </a:extLst>
          </p:cNvPr>
          <p:cNvSpPr/>
          <p:nvPr/>
        </p:nvSpPr>
        <p:spPr>
          <a:xfrm>
            <a:off x="9321814" y="1987781"/>
            <a:ext cx="1301958" cy="369332"/>
          </a:xfrm>
          <a:prstGeom prst="rect">
            <a:avLst/>
          </a:prstGeom>
        </p:spPr>
        <p:txBody>
          <a:bodyPr wrap="none">
            <a:spAutoFit/>
          </a:bodyPr>
          <a:lstStyle/>
          <a:p>
            <a:pPr algn="ctr"/>
            <a:r>
              <a:rPr lang="en-US" b="1" err="1">
                <a:solidFill>
                  <a:srgbClr val="717074"/>
                </a:solidFill>
                <a:ea typeface="Gotham Rounded Book" charset="0"/>
                <a:cs typeface="Gotham Rounded Book" charset="0"/>
              </a:rPr>
              <a:t>ESXi</a:t>
            </a:r>
            <a:r>
              <a:rPr lang="en-US" b="1">
                <a:solidFill>
                  <a:srgbClr val="717074"/>
                </a:solidFill>
                <a:ea typeface="Gotham Rounded Book" charset="0"/>
                <a:cs typeface="Gotham Rounded Book" charset="0"/>
              </a:rPr>
              <a:t> Host</a:t>
            </a:r>
          </a:p>
        </p:txBody>
      </p:sp>
      <p:cxnSp>
        <p:nvCxnSpPr>
          <p:cNvPr id="31" name="Straight Connector 30">
            <a:extLst>
              <a:ext uri="{FF2B5EF4-FFF2-40B4-BE49-F238E27FC236}">
                <a16:creationId xmlns:a16="http://schemas.microsoft.com/office/drawing/2014/main" id="{0750ADF5-FEA6-FD44-8AF1-8C551E93E42B}"/>
              </a:ext>
            </a:extLst>
          </p:cNvPr>
          <p:cNvCxnSpPr>
            <a:cxnSpLocks/>
          </p:cNvCxnSpPr>
          <p:nvPr/>
        </p:nvCxnSpPr>
        <p:spPr bwMode="gray">
          <a:xfrm flipV="1">
            <a:off x="1998413" y="3457944"/>
            <a:ext cx="0" cy="354179"/>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32" name="Rectangle 31">
            <a:extLst>
              <a:ext uri="{FF2B5EF4-FFF2-40B4-BE49-F238E27FC236}">
                <a16:creationId xmlns:a16="http://schemas.microsoft.com/office/drawing/2014/main" id="{F6487D01-61F1-F541-9800-A64D077CF511}"/>
              </a:ext>
            </a:extLst>
          </p:cNvPr>
          <p:cNvSpPr/>
          <p:nvPr/>
        </p:nvSpPr>
        <p:spPr>
          <a:xfrm>
            <a:off x="1762213" y="3812122"/>
            <a:ext cx="463896" cy="32087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algn="ctr">
              <a:spcAft>
                <a:spcPts val="600"/>
              </a:spcAft>
            </a:pPr>
            <a:r>
              <a:rPr lang="en-US" sz="1200">
                <a:solidFill>
                  <a:schemeClr val="bg1"/>
                </a:solidFill>
              </a:rPr>
              <a:t>vmk0</a:t>
            </a:r>
          </a:p>
        </p:txBody>
      </p:sp>
      <p:cxnSp>
        <p:nvCxnSpPr>
          <p:cNvPr id="33" name="Straight Connector 32">
            <a:extLst>
              <a:ext uri="{FF2B5EF4-FFF2-40B4-BE49-F238E27FC236}">
                <a16:creationId xmlns:a16="http://schemas.microsoft.com/office/drawing/2014/main" id="{966B9061-0624-FA4D-A5BA-A1DFC482F95F}"/>
              </a:ext>
            </a:extLst>
          </p:cNvPr>
          <p:cNvCxnSpPr>
            <a:cxnSpLocks/>
            <a:stCxn id="34" idx="0"/>
          </p:cNvCxnSpPr>
          <p:nvPr/>
        </p:nvCxnSpPr>
        <p:spPr bwMode="gray">
          <a:xfrm flipV="1">
            <a:off x="3205443" y="3455332"/>
            <a:ext cx="0" cy="354178"/>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34" name="Rectangle 33">
            <a:extLst>
              <a:ext uri="{FF2B5EF4-FFF2-40B4-BE49-F238E27FC236}">
                <a16:creationId xmlns:a16="http://schemas.microsoft.com/office/drawing/2014/main" id="{B42AAEC7-5D37-264F-886B-706230F57191}"/>
              </a:ext>
            </a:extLst>
          </p:cNvPr>
          <p:cNvSpPr/>
          <p:nvPr/>
        </p:nvSpPr>
        <p:spPr>
          <a:xfrm>
            <a:off x="2973495" y="3809510"/>
            <a:ext cx="463896" cy="320878"/>
          </a:xfrm>
          <a:prstGeom prst="rect">
            <a:avLst/>
          </a:prstGeom>
          <a:ln>
            <a:noFill/>
          </a:ln>
        </p:spPr>
        <p:style>
          <a:lnRef idx="2">
            <a:schemeClr val="accent5">
              <a:shade val="50000"/>
            </a:schemeClr>
          </a:lnRef>
          <a:fillRef idx="1">
            <a:schemeClr val="accent5"/>
          </a:fillRef>
          <a:effectRef idx="0">
            <a:schemeClr val="accent5"/>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algn="ctr">
              <a:spcAft>
                <a:spcPts val="600"/>
              </a:spcAft>
            </a:pPr>
            <a:r>
              <a:rPr lang="en-US" sz="1200">
                <a:solidFill>
                  <a:schemeClr val="bg1"/>
                </a:solidFill>
              </a:rPr>
              <a:t>vmk1</a:t>
            </a:r>
          </a:p>
        </p:txBody>
      </p:sp>
      <p:sp>
        <p:nvSpPr>
          <p:cNvPr id="35" name="Rectangle 34">
            <a:extLst>
              <a:ext uri="{FF2B5EF4-FFF2-40B4-BE49-F238E27FC236}">
                <a16:creationId xmlns:a16="http://schemas.microsoft.com/office/drawing/2014/main" id="{BCC21196-33E5-5342-95E3-8F75E47036EB}"/>
              </a:ext>
            </a:extLst>
          </p:cNvPr>
          <p:cNvSpPr/>
          <p:nvPr/>
        </p:nvSpPr>
        <p:spPr bwMode="gray">
          <a:xfrm>
            <a:off x="2702775" y="3197017"/>
            <a:ext cx="1046612" cy="356206"/>
          </a:xfrm>
          <a:prstGeom prst="rect">
            <a:avLst/>
          </a:prstGeom>
          <a:solidFill>
            <a:schemeClr val="accent5"/>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err="1"/>
              <a:t>vMotion</a:t>
            </a:r>
            <a:r>
              <a:rPr lang="en-US" sz="1100"/>
              <a:t> LS VLAN 20</a:t>
            </a:r>
          </a:p>
        </p:txBody>
      </p:sp>
      <p:sp>
        <p:nvSpPr>
          <p:cNvPr id="36" name="Rectangle 35">
            <a:extLst>
              <a:ext uri="{FF2B5EF4-FFF2-40B4-BE49-F238E27FC236}">
                <a16:creationId xmlns:a16="http://schemas.microsoft.com/office/drawing/2014/main" id="{80A099BB-6922-4747-841E-53DA2C818D9D}"/>
              </a:ext>
            </a:extLst>
          </p:cNvPr>
          <p:cNvSpPr/>
          <p:nvPr/>
        </p:nvSpPr>
        <p:spPr bwMode="gray">
          <a:xfrm>
            <a:off x="1402070" y="3193255"/>
            <a:ext cx="1206879" cy="360507"/>
          </a:xfrm>
          <a:prstGeom prst="rect">
            <a:avLst/>
          </a:prstGeom>
          <a:solidFill>
            <a:schemeClr val="accent4"/>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000"/>
              <a:t>Management LS             VLAN 10</a:t>
            </a:r>
          </a:p>
        </p:txBody>
      </p:sp>
      <p:sp>
        <p:nvSpPr>
          <p:cNvPr id="37" name="Rectangle 36">
            <a:extLst>
              <a:ext uri="{FF2B5EF4-FFF2-40B4-BE49-F238E27FC236}">
                <a16:creationId xmlns:a16="http://schemas.microsoft.com/office/drawing/2014/main" id="{E238A2E4-D70F-F643-B237-3355ABEE526D}"/>
              </a:ext>
            </a:extLst>
          </p:cNvPr>
          <p:cNvSpPr/>
          <p:nvPr/>
        </p:nvSpPr>
        <p:spPr bwMode="gray">
          <a:xfrm>
            <a:off x="3885675" y="3206706"/>
            <a:ext cx="1046612" cy="356206"/>
          </a:xfrm>
          <a:prstGeom prst="rect">
            <a:avLst/>
          </a:prstGeom>
          <a:solidFill>
            <a:schemeClr val="accent3"/>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err="1"/>
              <a:t>vSAN</a:t>
            </a:r>
            <a:r>
              <a:rPr lang="en-US" sz="1100"/>
              <a:t> LS      VLAN 30</a:t>
            </a:r>
          </a:p>
        </p:txBody>
      </p:sp>
      <p:sp>
        <p:nvSpPr>
          <p:cNvPr id="39" name="Rectangle 38">
            <a:extLst>
              <a:ext uri="{FF2B5EF4-FFF2-40B4-BE49-F238E27FC236}">
                <a16:creationId xmlns:a16="http://schemas.microsoft.com/office/drawing/2014/main" id="{C7F089A2-DB7B-D643-B588-9D8825A929D0}"/>
              </a:ext>
            </a:extLst>
          </p:cNvPr>
          <p:cNvSpPr/>
          <p:nvPr/>
        </p:nvSpPr>
        <p:spPr>
          <a:xfrm>
            <a:off x="4177033" y="3823826"/>
            <a:ext cx="463896" cy="320878"/>
          </a:xfrm>
          <a:prstGeom prst="rect">
            <a:avLst/>
          </a:prstGeom>
          <a:solidFill>
            <a:schemeClr val="accent3"/>
          </a:solidFill>
          <a:ln>
            <a:noFill/>
          </a:ln>
        </p:spPr>
        <p:style>
          <a:lnRef idx="2">
            <a:schemeClr val="accent5">
              <a:shade val="50000"/>
            </a:schemeClr>
          </a:lnRef>
          <a:fillRef idx="1">
            <a:schemeClr val="accent5"/>
          </a:fillRef>
          <a:effectRef idx="0">
            <a:schemeClr val="accent5"/>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algn="ctr">
              <a:spcAft>
                <a:spcPts val="600"/>
              </a:spcAft>
            </a:pPr>
            <a:r>
              <a:rPr lang="en-US" sz="1200">
                <a:solidFill>
                  <a:schemeClr val="bg1"/>
                </a:solidFill>
              </a:rPr>
              <a:t>vmk2</a:t>
            </a:r>
          </a:p>
        </p:txBody>
      </p:sp>
      <p:sp>
        <p:nvSpPr>
          <p:cNvPr id="42" name="Rectangle 41">
            <a:extLst>
              <a:ext uri="{FF2B5EF4-FFF2-40B4-BE49-F238E27FC236}">
                <a16:creationId xmlns:a16="http://schemas.microsoft.com/office/drawing/2014/main" id="{357FCE2D-15A6-3247-92D5-DCD76E7D732C}"/>
              </a:ext>
            </a:extLst>
          </p:cNvPr>
          <p:cNvSpPr/>
          <p:nvPr/>
        </p:nvSpPr>
        <p:spPr>
          <a:xfrm>
            <a:off x="5028688" y="3802371"/>
            <a:ext cx="559228" cy="420984"/>
          </a:xfrm>
          <a:prstGeom prst="rect">
            <a:avLst/>
          </a:prstGeom>
          <a:solidFill>
            <a:schemeClr val="accent6"/>
          </a:solidFill>
          <a:ln>
            <a:noFill/>
          </a:ln>
        </p:spPr>
        <p:style>
          <a:lnRef idx="2">
            <a:schemeClr val="accent5">
              <a:shade val="50000"/>
            </a:schemeClr>
          </a:lnRef>
          <a:fillRef idx="1">
            <a:schemeClr val="accent5"/>
          </a:fillRef>
          <a:effectRef idx="0">
            <a:schemeClr val="accent5"/>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algn="ctr">
              <a:spcAft>
                <a:spcPts val="600"/>
              </a:spcAft>
            </a:pPr>
            <a:r>
              <a:rPr lang="en-US" sz="1200">
                <a:solidFill>
                  <a:schemeClr val="bg1"/>
                </a:solidFill>
              </a:rPr>
              <a:t>TEP vmk10</a:t>
            </a:r>
          </a:p>
        </p:txBody>
      </p:sp>
      <p:sp>
        <p:nvSpPr>
          <p:cNvPr id="58" name="Rectangle 57">
            <a:extLst>
              <a:ext uri="{FF2B5EF4-FFF2-40B4-BE49-F238E27FC236}">
                <a16:creationId xmlns:a16="http://schemas.microsoft.com/office/drawing/2014/main" id="{4B09CCF6-D0BD-B442-A81B-66D09CB23E1B}"/>
              </a:ext>
            </a:extLst>
          </p:cNvPr>
          <p:cNvSpPr/>
          <p:nvPr/>
        </p:nvSpPr>
        <p:spPr bwMode="gray">
          <a:xfrm>
            <a:off x="6717317" y="3214820"/>
            <a:ext cx="1058193" cy="345957"/>
          </a:xfrm>
          <a:prstGeom prst="rect">
            <a:avLst/>
          </a:prstGeom>
          <a:solidFill>
            <a:schemeClr val="tx1"/>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Web LS (GENEVE)</a:t>
            </a:r>
          </a:p>
        </p:txBody>
      </p:sp>
      <p:sp>
        <p:nvSpPr>
          <p:cNvPr id="59" name="Rectangle 58">
            <a:extLst>
              <a:ext uri="{FF2B5EF4-FFF2-40B4-BE49-F238E27FC236}">
                <a16:creationId xmlns:a16="http://schemas.microsoft.com/office/drawing/2014/main" id="{29D70D19-F576-434B-ACB0-07C3956B730D}"/>
              </a:ext>
            </a:extLst>
          </p:cNvPr>
          <p:cNvSpPr/>
          <p:nvPr/>
        </p:nvSpPr>
        <p:spPr bwMode="gray">
          <a:xfrm>
            <a:off x="7914168" y="3206706"/>
            <a:ext cx="1058193" cy="345957"/>
          </a:xfrm>
          <a:prstGeom prst="rect">
            <a:avLst/>
          </a:prstGeom>
          <a:solidFill>
            <a:schemeClr val="tx1"/>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App LS (GENEVE)</a:t>
            </a:r>
          </a:p>
        </p:txBody>
      </p:sp>
      <p:sp>
        <p:nvSpPr>
          <p:cNvPr id="60" name="Rectangle 59">
            <a:extLst>
              <a:ext uri="{FF2B5EF4-FFF2-40B4-BE49-F238E27FC236}">
                <a16:creationId xmlns:a16="http://schemas.microsoft.com/office/drawing/2014/main" id="{4EB2C288-0B6B-9B4A-B2BA-BEDC8BC3EFCF}"/>
              </a:ext>
            </a:extLst>
          </p:cNvPr>
          <p:cNvSpPr/>
          <p:nvPr/>
        </p:nvSpPr>
        <p:spPr bwMode="gray">
          <a:xfrm>
            <a:off x="9083584" y="3206706"/>
            <a:ext cx="1058193" cy="345957"/>
          </a:xfrm>
          <a:prstGeom prst="rect">
            <a:avLst/>
          </a:prstGeom>
          <a:solidFill>
            <a:schemeClr val="tx1"/>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Db LS (GENEVE)</a:t>
            </a:r>
          </a:p>
        </p:txBody>
      </p:sp>
      <p:cxnSp>
        <p:nvCxnSpPr>
          <p:cNvPr id="61" name="Straight Connector 60">
            <a:extLst>
              <a:ext uri="{FF2B5EF4-FFF2-40B4-BE49-F238E27FC236}">
                <a16:creationId xmlns:a16="http://schemas.microsoft.com/office/drawing/2014/main" id="{8ACC2622-26F4-E84C-A9A2-33C2065D1857}"/>
              </a:ext>
            </a:extLst>
          </p:cNvPr>
          <p:cNvCxnSpPr>
            <a:cxnSpLocks/>
            <a:stCxn id="70" idx="1"/>
          </p:cNvCxnSpPr>
          <p:nvPr/>
        </p:nvCxnSpPr>
        <p:spPr bwMode="gray">
          <a:xfrm flipH="1" flipV="1">
            <a:off x="7252546" y="3576350"/>
            <a:ext cx="520823" cy="140293"/>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62" name="Straight Connector 61">
            <a:extLst>
              <a:ext uri="{FF2B5EF4-FFF2-40B4-BE49-F238E27FC236}">
                <a16:creationId xmlns:a16="http://schemas.microsoft.com/office/drawing/2014/main" id="{E0588E49-1046-1E46-B160-6417B8CD5D93}"/>
              </a:ext>
            </a:extLst>
          </p:cNvPr>
          <p:cNvCxnSpPr>
            <a:cxnSpLocks/>
            <a:stCxn id="72" idx="7"/>
          </p:cNvCxnSpPr>
          <p:nvPr/>
        </p:nvCxnSpPr>
        <p:spPr bwMode="gray">
          <a:xfrm flipV="1">
            <a:off x="8279858" y="3560777"/>
            <a:ext cx="123325" cy="32177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63" name="Straight Connector 62">
            <a:extLst>
              <a:ext uri="{FF2B5EF4-FFF2-40B4-BE49-F238E27FC236}">
                <a16:creationId xmlns:a16="http://schemas.microsoft.com/office/drawing/2014/main" id="{8BCEB68D-A072-484E-8A87-5604060008A0}"/>
              </a:ext>
            </a:extLst>
          </p:cNvPr>
          <p:cNvCxnSpPr>
            <a:cxnSpLocks/>
          </p:cNvCxnSpPr>
          <p:nvPr/>
        </p:nvCxnSpPr>
        <p:spPr bwMode="gray">
          <a:xfrm flipV="1">
            <a:off x="8424476" y="3576110"/>
            <a:ext cx="1160963" cy="370795"/>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65" name="Rectangle 64">
            <a:extLst>
              <a:ext uri="{FF2B5EF4-FFF2-40B4-BE49-F238E27FC236}">
                <a16:creationId xmlns:a16="http://schemas.microsoft.com/office/drawing/2014/main" id="{35CCC179-F02E-114A-9F49-AE2878B8B4E1}"/>
              </a:ext>
            </a:extLst>
          </p:cNvPr>
          <p:cNvSpPr/>
          <p:nvPr/>
        </p:nvSpPr>
        <p:spPr>
          <a:xfrm>
            <a:off x="8403183" y="3914578"/>
            <a:ext cx="1086315" cy="415498"/>
          </a:xfrm>
          <a:prstGeom prst="rect">
            <a:avLst/>
          </a:prstGeom>
        </p:spPr>
        <p:txBody>
          <a:bodyPr wrap="square">
            <a:spAutoFit/>
          </a:bodyPr>
          <a:lstStyle/>
          <a:p>
            <a:pPr algn="ctr"/>
            <a:r>
              <a:rPr lang="en-US" sz="1050" b="1">
                <a:latin typeface="Metropolis" pitchFamily="2" charset="77"/>
              </a:rPr>
              <a:t>Workload VMs</a:t>
            </a:r>
            <a:endParaRPr lang="en-GB" sz="1050" b="1">
              <a:latin typeface="Metropolis" pitchFamily="2" charset="77"/>
            </a:endParaRPr>
          </a:p>
        </p:txBody>
      </p:sp>
      <p:grpSp>
        <p:nvGrpSpPr>
          <p:cNvPr id="66" name="Group 65">
            <a:extLst>
              <a:ext uri="{FF2B5EF4-FFF2-40B4-BE49-F238E27FC236}">
                <a16:creationId xmlns:a16="http://schemas.microsoft.com/office/drawing/2014/main" id="{FE574C96-5FB6-AA41-B441-176F59607AEC}"/>
              </a:ext>
            </a:extLst>
          </p:cNvPr>
          <p:cNvGrpSpPr/>
          <p:nvPr/>
        </p:nvGrpSpPr>
        <p:grpSpPr>
          <a:xfrm>
            <a:off x="7703765" y="3647039"/>
            <a:ext cx="827051" cy="775153"/>
            <a:chOff x="8460059" y="399276"/>
            <a:chExt cx="827051" cy="775153"/>
          </a:xfrm>
        </p:grpSpPr>
        <p:grpSp>
          <p:nvGrpSpPr>
            <p:cNvPr id="67" name="Group 66">
              <a:extLst>
                <a:ext uri="{FF2B5EF4-FFF2-40B4-BE49-F238E27FC236}">
                  <a16:creationId xmlns:a16="http://schemas.microsoft.com/office/drawing/2014/main" id="{26DF7CF8-74D2-8046-9A79-018D282F65D8}"/>
                </a:ext>
              </a:extLst>
            </p:cNvPr>
            <p:cNvGrpSpPr/>
            <p:nvPr/>
          </p:nvGrpSpPr>
          <p:grpSpPr>
            <a:xfrm>
              <a:off x="8811822" y="699141"/>
              <a:ext cx="475288" cy="475288"/>
              <a:chOff x="8681182" y="786309"/>
              <a:chExt cx="475288" cy="475288"/>
            </a:xfrm>
          </p:grpSpPr>
          <p:sp>
            <p:nvSpPr>
              <p:cNvPr id="74" name="Oval 73">
                <a:extLst>
                  <a:ext uri="{FF2B5EF4-FFF2-40B4-BE49-F238E27FC236}">
                    <a16:creationId xmlns:a16="http://schemas.microsoft.com/office/drawing/2014/main" id="{95BD42AD-F2DB-3E4C-9C8B-258884DE9A29}"/>
                  </a:ext>
                </a:extLst>
              </p:cNvPr>
              <p:cNvSpPr/>
              <p:nvPr/>
            </p:nvSpPr>
            <p:spPr>
              <a:xfrm>
                <a:off x="8681182" y="786309"/>
                <a:ext cx="475288" cy="475288"/>
              </a:xfrm>
              <a:prstGeom prst="ellipse">
                <a:avLst/>
              </a:prstGeom>
              <a:solidFill>
                <a:schemeClr val="tx1"/>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75" name="Freeform 5">
                <a:extLst>
                  <a:ext uri="{FF2B5EF4-FFF2-40B4-BE49-F238E27FC236}">
                    <a16:creationId xmlns:a16="http://schemas.microsoft.com/office/drawing/2014/main" id="{8D45F3C9-507B-914D-A652-4E3DA52BD90B}"/>
                  </a:ext>
                </a:extLst>
              </p:cNvPr>
              <p:cNvSpPr>
                <a:spLocks noChangeAspect="1" noEditPoints="1"/>
              </p:cNvSpPr>
              <p:nvPr/>
            </p:nvSpPr>
            <p:spPr bwMode="auto">
              <a:xfrm>
                <a:off x="8776577" y="881523"/>
                <a:ext cx="284859" cy="284859"/>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68" name="Group 67">
              <a:extLst>
                <a:ext uri="{FF2B5EF4-FFF2-40B4-BE49-F238E27FC236}">
                  <a16:creationId xmlns:a16="http://schemas.microsoft.com/office/drawing/2014/main" id="{E6CDBCD6-A57F-174F-A24F-53D4776ECC84}"/>
                </a:ext>
              </a:extLst>
            </p:cNvPr>
            <p:cNvGrpSpPr/>
            <p:nvPr/>
          </p:nvGrpSpPr>
          <p:grpSpPr>
            <a:xfrm>
              <a:off x="8630468" y="565180"/>
              <a:ext cx="475288" cy="475288"/>
              <a:chOff x="8681182" y="786309"/>
              <a:chExt cx="475288" cy="475288"/>
            </a:xfrm>
          </p:grpSpPr>
          <p:sp>
            <p:nvSpPr>
              <p:cNvPr id="72" name="Oval 71">
                <a:extLst>
                  <a:ext uri="{FF2B5EF4-FFF2-40B4-BE49-F238E27FC236}">
                    <a16:creationId xmlns:a16="http://schemas.microsoft.com/office/drawing/2014/main" id="{51FDDB96-A85C-B54C-A088-441D53FCBB37}"/>
                  </a:ext>
                </a:extLst>
              </p:cNvPr>
              <p:cNvSpPr/>
              <p:nvPr/>
            </p:nvSpPr>
            <p:spPr>
              <a:xfrm>
                <a:off x="8681182" y="786309"/>
                <a:ext cx="475288" cy="475288"/>
              </a:xfrm>
              <a:prstGeom prst="ellipse">
                <a:avLst/>
              </a:prstGeom>
              <a:solidFill>
                <a:schemeClr val="tx1"/>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73" name="Freeform 5">
                <a:extLst>
                  <a:ext uri="{FF2B5EF4-FFF2-40B4-BE49-F238E27FC236}">
                    <a16:creationId xmlns:a16="http://schemas.microsoft.com/office/drawing/2014/main" id="{9DFE3EA5-D108-A745-BB44-0BCB79B8DF5D}"/>
                  </a:ext>
                </a:extLst>
              </p:cNvPr>
              <p:cNvSpPr>
                <a:spLocks noChangeAspect="1" noEditPoints="1"/>
              </p:cNvSpPr>
              <p:nvPr/>
            </p:nvSpPr>
            <p:spPr bwMode="auto">
              <a:xfrm>
                <a:off x="8776577" y="881523"/>
                <a:ext cx="284859" cy="284859"/>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69" name="Group 68">
              <a:extLst>
                <a:ext uri="{FF2B5EF4-FFF2-40B4-BE49-F238E27FC236}">
                  <a16:creationId xmlns:a16="http://schemas.microsoft.com/office/drawing/2014/main" id="{4C3498DB-6DD6-244E-B7CF-ECC525918DDC}"/>
                </a:ext>
              </a:extLst>
            </p:cNvPr>
            <p:cNvGrpSpPr/>
            <p:nvPr/>
          </p:nvGrpSpPr>
          <p:grpSpPr>
            <a:xfrm>
              <a:off x="8460059" y="399276"/>
              <a:ext cx="475288" cy="475288"/>
              <a:chOff x="8681182" y="786309"/>
              <a:chExt cx="475288" cy="475288"/>
            </a:xfrm>
          </p:grpSpPr>
          <p:sp>
            <p:nvSpPr>
              <p:cNvPr id="70" name="Oval 69">
                <a:extLst>
                  <a:ext uri="{FF2B5EF4-FFF2-40B4-BE49-F238E27FC236}">
                    <a16:creationId xmlns:a16="http://schemas.microsoft.com/office/drawing/2014/main" id="{4BF60977-A3F0-0F4D-91A2-3B94FE8223FA}"/>
                  </a:ext>
                </a:extLst>
              </p:cNvPr>
              <p:cNvSpPr/>
              <p:nvPr/>
            </p:nvSpPr>
            <p:spPr>
              <a:xfrm>
                <a:off x="8681182" y="786309"/>
                <a:ext cx="475288" cy="475288"/>
              </a:xfrm>
              <a:prstGeom prst="ellipse">
                <a:avLst/>
              </a:prstGeom>
              <a:solidFill>
                <a:schemeClr val="tx1"/>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71" name="Freeform 5">
                <a:extLst>
                  <a:ext uri="{FF2B5EF4-FFF2-40B4-BE49-F238E27FC236}">
                    <a16:creationId xmlns:a16="http://schemas.microsoft.com/office/drawing/2014/main" id="{B267B6B0-E5DE-9648-A3A0-7A96922DDF04}"/>
                  </a:ext>
                </a:extLst>
              </p:cNvPr>
              <p:cNvSpPr>
                <a:spLocks noChangeAspect="1" noEditPoints="1"/>
              </p:cNvSpPr>
              <p:nvPr/>
            </p:nvSpPr>
            <p:spPr bwMode="auto">
              <a:xfrm>
                <a:off x="8776577" y="881523"/>
                <a:ext cx="284859" cy="284859"/>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cxnSp>
        <p:nvCxnSpPr>
          <p:cNvPr id="76" name="Straight Connector 75">
            <a:extLst>
              <a:ext uri="{FF2B5EF4-FFF2-40B4-BE49-F238E27FC236}">
                <a16:creationId xmlns:a16="http://schemas.microsoft.com/office/drawing/2014/main" id="{26C4011A-A9B6-8247-BCA5-C95464121EDD}"/>
              </a:ext>
            </a:extLst>
          </p:cNvPr>
          <p:cNvCxnSpPr>
            <a:cxnSpLocks/>
            <a:stCxn id="22" idx="1"/>
            <a:endCxn id="7" idx="3"/>
          </p:cNvCxnSpPr>
          <p:nvPr/>
        </p:nvCxnSpPr>
        <p:spPr bwMode="gray">
          <a:xfrm flipH="1" flipV="1">
            <a:off x="4954819" y="1198981"/>
            <a:ext cx="1500258" cy="586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77" name="Title 7">
            <a:extLst>
              <a:ext uri="{FF2B5EF4-FFF2-40B4-BE49-F238E27FC236}">
                <a16:creationId xmlns:a16="http://schemas.microsoft.com/office/drawing/2014/main" id="{D328F9A1-DDD6-BD46-8F63-E6197E8BE736}"/>
              </a:ext>
            </a:extLst>
          </p:cNvPr>
          <p:cNvSpPr>
            <a:spLocks noGrp="1"/>
          </p:cNvSpPr>
          <p:nvPr>
            <p:ph type="title"/>
          </p:nvPr>
        </p:nvSpPr>
        <p:spPr>
          <a:xfrm>
            <a:off x="324129" y="426129"/>
            <a:ext cx="7683464" cy="384048"/>
          </a:xfrm>
        </p:spPr>
        <p:txBody>
          <a:bodyPr/>
          <a:lstStyle/>
          <a:p>
            <a:r>
              <a:rPr lang="en-US"/>
              <a:t>ESX Connectivity (NSX-T 2.1)</a:t>
            </a:r>
          </a:p>
        </p:txBody>
      </p:sp>
      <p:graphicFrame>
        <p:nvGraphicFramePr>
          <p:cNvPr id="79" name="Content Placeholder 5">
            <a:extLst>
              <a:ext uri="{FF2B5EF4-FFF2-40B4-BE49-F238E27FC236}">
                <a16:creationId xmlns:a16="http://schemas.microsoft.com/office/drawing/2014/main" id="{605925F1-7C8D-7844-AE00-6001D508A6AE}"/>
              </a:ext>
            </a:extLst>
          </p:cNvPr>
          <p:cNvGraphicFramePr>
            <a:graphicFrameLocks/>
          </p:cNvGraphicFramePr>
          <p:nvPr>
            <p:extLst>
              <p:ext uri="{D42A27DB-BD31-4B8C-83A1-F6EECF244321}">
                <p14:modId xmlns:p14="http://schemas.microsoft.com/office/powerpoint/2010/main" val="3570379192"/>
              </p:ext>
            </p:extLst>
          </p:nvPr>
        </p:nvGraphicFramePr>
        <p:xfrm>
          <a:off x="1751610" y="4721095"/>
          <a:ext cx="8075222" cy="771144"/>
        </p:xfrm>
        <a:graphic>
          <a:graphicData uri="http://schemas.openxmlformats.org/drawingml/2006/table">
            <a:tbl>
              <a:tblPr firstRow="1" bandRow="1">
                <a:tableStyleId>{EB9631B5-78F2-41C9-869B-9F39066F8104}</a:tableStyleId>
              </a:tblPr>
              <a:tblGrid>
                <a:gridCol w="1647363">
                  <a:extLst>
                    <a:ext uri="{9D8B030D-6E8A-4147-A177-3AD203B41FA5}">
                      <a16:colId xmlns:a16="http://schemas.microsoft.com/office/drawing/2014/main" val="2214284477"/>
                    </a:ext>
                  </a:extLst>
                </a:gridCol>
                <a:gridCol w="2905129">
                  <a:extLst>
                    <a:ext uri="{9D8B030D-6E8A-4147-A177-3AD203B41FA5}">
                      <a16:colId xmlns:a16="http://schemas.microsoft.com/office/drawing/2014/main" val="1951745682"/>
                    </a:ext>
                  </a:extLst>
                </a:gridCol>
                <a:gridCol w="1632852">
                  <a:extLst>
                    <a:ext uri="{9D8B030D-6E8A-4147-A177-3AD203B41FA5}">
                      <a16:colId xmlns:a16="http://schemas.microsoft.com/office/drawing/2014/main" val="2316221431"/>
                    </a:ext>
                  </a:extLst>
                </a:gridCol>
                <a:gridCol w="1889878">
                  <a:extLst>
                    <a:ext uri="{9D8B030D-6E8A-4147-A177-3AD203B41FA5}">
                      <a16:colId xmlns:a16="http://schemas.microsoft.com/office/drawing/2014/main" val="3090261115"/>
                    </a:ext>
                  </a:extLst>
                </a:gridCol>
              </a:tblGrid>
              <a:tr h="0">
                <a:tc>
                  <a:txBody>
                    <a:bodyPr/>
                    <a:lstStyle/>
                    <a:p>
                      <a:pPr algn="l"/>
                      <a:r>
                        <a:rPr lang="en-US" sz="1200"/>
                        <a:t>VDS</a:t>
                      </a:r>
                    </a:p>
                  </a:txBody>
                  <a:tcPr marL="182880" marR="182880" marT="109728" marB="100584" anchor="ctr">
                    <a:lnL>
                      <a:noFill/>
                    </a:lnL>
                    <a:lnR>
                      <a:noFill/>
                    </a:lnR>
                    <a:lnT w="25400" cmpd="sng">
                      <a:noFill/>
                    </a:lnT>
                    <a:lnB w="381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l"/>
                      <a:r>
                        <a:rPr lang="en-US" sz="1200"/>
                        <a:t>Teaming Policy (Uplink Profile)</a:t>
                      </a:r>
                    </a:p>
                  </a:txBody>
                  <a:tcPr marL="182880" marR="182880" marT="109728" marB="100584" anchor="ctr">
                    <a:lnL>
                      <a:noFill/>
                    </a:lnL>
                    <a:lnR>
                      <a:noFill/>
                    </a:lnR>
                    <a:lnT w="25400" cmpd="sng">
                      <a:noFill/>
                    </a:lnT>
                    <a:lnB w="381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l"/>
                      <a:r>
                        <a:rPr lang="en-US" sz="1200"/>
                        <a:t>Active Adapter</a:t>
                      </a:r>
                    </a:p>
                  </a:txBody>
                  <a:tcPr marL="182880" marR="182880" marT="109728" marB="100584" anchor="ctr">
                    <a:lnL>
                      <a:noFill/>
                    </a:lnL>
                    <a:lnR>
                      <a:noFill/>
                    </a:lnR>
                    <a:lnT w="25400" cmpd="sng">
                      <a:noFill/>
                    </a:lnT>
                    <a:lnB w="381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l"/>
                      <a:r>
                        <a:rPr lang="en-US" sz="1200"/>
                        <a:t>Standby Adapter</a:t>
                      </a:r>
                    </a:p>
                  </a:txBody>
                  <a:tcPr marL="182880" marR="182880" marT="109728" marB="100584" anchor="ctr">
                    <a:lnL>
                      <a:noFill/>
                    </a:lnL>
                    <a:lnR>
                      <a:noFill/>
                    </a:lnR>
                    <a:lnT w="25400" cmpd="sng">
                      <a:noFill/>
                    </a:lnT>
                    <a:lnB w="381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extLst>
                  <a:ext uri="{0D108BD9-81ED-4DB2-BD59-A6C34878D82A}">
                    <a16:rowId xmlns:a16="http://schemas.microsoft.com/office/drawing/2014/main" val="980836600"/>
                  </a:ext>
                </a:extLst>
              </a:tr>
              <a:tr h="362829">
                <a:tc>
                  <a:txBody>
                    <a:bodyPr/>
                    <a:lstStyle/>
                    <a:p>
                      <a:r>
                        <a:rPr lang="en-US" sz="1100">
                          <a:solidFill>
                            <a:schemeClr val="tx2"/>
                          </a:solidFill>
                        </a:rPr>
                        <a:t>N-VDS</a:t>
                      </a:r>
                    </a:p>
                  </a:txBody>
                  <a:tcPr marL="182880" marR="182880" marT="109728" marB="100584">
                    <a:lnL>
                      <a:noFill/>
                    </a:lnL>
                    <a:lnR w="38100" cap="flat" cmpd="sng" algn="ctr">
                      <a:noFill/>
                      <a:prstDash val="solid"/>
                      <a:round/>
                      <a:headEnd type="none" w="med" len="med"/>
                      <a:tailEnd type="none" w="med" len="med"/>
                    </a:lnR>
                    <a:lnT w="38100" cap="flat" cmpd="sng" algn="ctr">
                      <a:solidFill>
                        <a:schemeClr val="accent2"/>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100" kern="1200">
                          <a:solidFill>
                            <a:schemeClr val="tx2"/>
                          </a:solidFill>
                          <a:latin typeface="+mn-lt"/>
                          <a:ea typeface="+mn-ea"/>
                          <a:cs typeface="+mn-cs"/>
                        </a:rPr>
                        <a:t>Failover</a:t>
                      </a:r>
                    </a:p>
                  </a:txBody>
                  <a:tcPr marL="182880" marR="182880" marT="109728" marB="100584">
                    <a:lnL w="38100" cap="flat" cmpd="sng" algn="ctr">
                      <a:noFill/>
                      <a:prstDash val="solid"/>
                      <a:round/>
                      <a:headEnd type="none" w="med" len="med"/>
                      <a:tailEnd type="none" w="med" len="med"/>
                    </a:lnL>
                    <a:lnR w="38100" cap="flat" cmpd="sng" algn="ctr">
                      <a:noFill/>
                      <a:prstDash val="solid"/>
                      <a:round/>
                      <a:headEnd type="none" w="med" len="med"/>
                      <a:tailEnd type="none" w="med" len="med"/>
                    </a:lnR>
                    <a:lnT w="38100" cap="flat" cmpd="sng" algn="ctr">
                      <a:solidFill>
                        <a:schemeClr val="accent2"/>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r>
                        <a:rPr lang="en-US" sz="1100">
                          <a:solidFill>
                            <a:schemeClr val="tx2"/>
                          </a:solidFill>
                        </a:rPr>
                        <a:t>vmnic0</a:t>
                      </a:r>
                    </a:p>
                  </a:txBody>
                  <a:tcPr marL="182880" marR="182880" marT="109728" marB="100584">
                    <a:lnL w="38100" cap="flat" cmpd="sng" algn="ctr">
                      <a:noFill/>
                      <a:prstDash val="solid"/>
                      <a:round/>
                      <a:headEnd type="none" w="med" len="med"/>
                      <a:tailEnd type="none" w="med" len="med"/>
                    </a:lnL>
                    <a:lnR>
                      <a:noFill/>
                    </a:lnR>
                    <a:lnT w="38100" cap="flat" cmpd="sng" algn="ctr">
                      <a:solidFill>
                        <a:schemeClr val="accent2"/>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r>
                        <a:rPr lang="en-US" sz="1100">
                          <a:solidFill>
                            <a:schemeClr val="tx2"/>
                          </a:solidFill>
                        </a:rPr>
                        <a:t>vmnic1</a:t>
                      </a:r>
                    </a:p>
                  </a:txBody>
                  <a:tcPr marL="182880" marR="182880" marT="109728" marB="100584">
                    <a:lnL w="38100" cap="flat" cmpd="sng" algn="ctr">
                      <a:noFill/>
                      <a:prstDash val="solid"/>
                      <a:round/>
                      <a:headEnd type="none" w="med" len="med"/>
                      <a:tailEnd type="none" w="med" len="med"/>
                    </a:lnL>
                    <a:lnR>
                      <a:noFill/>
                    </a:lnR>
                    <a:lnT w="38100" cap="flat" cmpd="sng" algn="ctr">
                      <a:solidFill>
                        <a:schemeClr val="accent2"/>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4829189"/>
                  </a:ext>
                </a:extLst>
              </a:tr>
            </a:tbl>
          </a:graphicData>
        </a:graphic>
      </p:graphicFrame>
      <p:sp>
        <p:nvSpPr>
          <p:cNvPr id="82" name="TextBox 81">
            <a:extLst>
              <a:ext uri="{FF2B5EF4-FFF2-40B4-BE49-F238E27FC236}">
                <a16:creationId xmlns:a16="http://schemas.microsoft.com/office/drawing/2014/main" id="{8AECCB05-1576-6D4E-AA62-9D35B49A07A1}"/>
              </a:ext>
            </a:extLst>
          </p:cNvPr>
          <p:cNvSpPr txBox="1"/>
          <p:nvPr/>
        </p:nvSpPr>
        <p:spPr>
          <a:xfrm>
            <a:off x="4861657" y="1402143"/>
            <a:ext cx="221214" cy="369332"/>
          </a:xfrm>
          <a:prstGeom prst="rect">
            <a:avLst/>
          </a:prstGeom>
        </p:spPr>
        <p:txBody>
          <a:bodyPr wrap="none" lIns="0" tIns="0" rIns="0" bIns="0" rtlCol="0">
            <a:spAutoFit/>
          </a:bodyPr>
          <a:lstStyle/>
          <a:p>
            <a:pPr algn="l">
              <a:spcAft>
                <a:spcPts val="600"/>
              </a:spcAft>
            </a:pPr>
            <a:r>
              <a:rPr lang="en-GB" sz="2400" b="1">
                <a:solidFill>
                  <a:srgbClr val="C00000"/>
                </a:solidFill>
              </a:rPr>
              <a:t>X</a:t>
            </a:r>
          </a:p>
        </p:txBody>
      </p:sp>
      <p:cxnSp>
        <p:nvCxnSpPr>
          <p:cNvPr id="85" name="Straight Connector 84">
            <a:extLst>
              <a:ext uri="{FF2B5EF4-FFF2-40B4-BE49-F238E27FC236}">
                <a16:creationId xmlns:a16="http://schemas.microsoft.com/office/drawing/2014/main" id="{2E675A8B-D217-D949-8082-A44111740144}"/>
              </a:ext>
            </a:extLst>
          </p:cNvPr>
          <p:cNvCxnSpPr>
            <a:cxnSpLocks/>
          </p:cNvCxnSpPr>
          <p:nvPr/>
        </p:nvCxnSpPr>
        <p:spPr bwMode="gray">
          <a:xfrm flipV="1">
            <a:off x="6074923" y="3189539"/>
            <a:ext cx="0" cy="618867"/>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86" name="Rectangle 85">
            <a:extLst>
              <a:ext uri="{FF2B5EF4-FFF2-40B4-BE49-F238E27FC236}">
                <a16:creationId xmlns:a16="http://schemas.microsoft.com/office/drawing/2014/main" id="{89D1A17D-70BF-AA40-A811-AB5D29C3C38F}"/>
              </a:ext>
            </a:extLst>
          </p:cNvPr>
          <p:cNvSpPr/>
          <p:nvPr/>
        </p:nvSpPr>
        <p:spPr>
          <a:xfrm>
            <a:off x="5806998" y="3801548"/>
            <a:ext cx="559228" cy="420984"/>
          </a:xfrm>
          <a:prstGeom prst="rect">
            <a:avLst/>
          </a:prstGeom>
          <a:solidFill>
            <a:schemeClr val="accent6"/>
          </a:solidFill>
          <a:ln>
            <a:noFill/>
          </a:ln>
        </p:spPr>
        <p:style>
          <a:lnRef idx="2">
            <a:schemeClr val="accent5">
              <a:shade val="50000"/>
            </a:schemeClr>
          </a:lnRef>
          <a:fillRef idx="1">
            <a:schemeClr val="accent5"/>
          </a:fillRef>
          <a:effectRef idx="0">
            <a:schemeClr val="accent5"/>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algn="ctr">
              <a:spcAft>
                <a:spcPts val="600"/>
              </a:spcAft>
            </a:pPr>
            <a:r>
              <a:rPr lang="en-US" sz="1200">
                <a:solidFill>
                  <a:schemeClr val="bg1"/>
                </a:solidFill>
              </a:rPr>
              <a:t>TEP vmk11</a:t>
            </a:r>
          </a:p>
        </p:txBody>
      </p:sp>
      <p:graphicFrame>
        <p:nvGraphicFramePr>
          <p:cNvPr id="87" name="Content Placeholder 5">
            <a:extLst>
              <a:ext uri="{FF2B5EF4-FFF2-40B4-BE49-F238E27FC236}">
                <a16:creationId xmlns:a16="http://schemas.microsoft.com/office/drawing/2014/main" id="{823E9B34-5706-5847-B732-6A083ED656B1}"/>
              </a:ext>
            </a:extLst>
          </p:cNvPr>
          <p:cNvGraphicFramePr>
            <a:graphicFrameLocks/>
          </p:cNvGraphicFramePr>
          <p:nvPr>
            <p:extLst>
              <p:ext uri="{D42A27DB-BD31-4B8C-83A1-F6EECF244321}">
                <p14:modId xmlns:p14="http://schemas.microsoft.com/office/powerpoint/2010/main" val="678427045"/>
              </p:ext>
            </p:extLst>
          </p:nvPr>
        </p:nvGraphicFramePr>
        <p:xfrm>
          <a:off x="1726453" y="5583225"/>
          <a:ext cx="8075222" cy="771144"/>
        </p:xfrm>
        <a:graphic>
          <a:graphicData uri="http://schemas.openxmlformats.org/drawingml/2006/table">
            <a:tbl>
              <a:tblPr firstRow="1" bandRow="1">
                <a:tableStyleId>{EB9631B5-78F2-41C9-869B-9F39066F8104}</a:tableStyleId>
              </a:tblPr>
              <a:tblGrid>
                <a:gridCol w="1647363">
                  <a:extLst>
                    <a:ext uri="{9D8B030D-6E8A-4147-A177-3AD203B41FA5}">
                      <a16:colId xmlns:a16="http://schemas.microsoft.com/office/drawing/2014/main" val="2214284477"/>
                    </a:ext>
                  </a:extLst>
                </a:gridCol>
                <a:gridCol w="2905129">
                  <a:extLst>
                    <a:ext uri="{9D8B030D-6E8A-4147-A177-3AD203B41FA5}">
                      <a16:colId xmlns:a16="http://schemas.microsoft.com/office/drawing/2014/main" val="1951745682"/>
                    </a:ext>
                  </a:extLst>
                </a:gridCol>
                <a:gridCol w="1632852">
                  <a:extLst>
                    <a:ext uri="{9D8B030D-6E8A-4147-A177-3AD203B41FA5}">
                      <a16:colId xmlns:a16="http://schemas.microsoft.com/office/drawing/2014/main" val="2316221431"/>
                    </a:ext>
                  </a:extLst>
                </a:gridCol>
                <a:gridCol w="1889878">
                  <a:extLst>
                    <a:ext uri="{9D8B030D-6E8A-4147-A177-3AD203B41FA5}">
                      <a16:colId xmlns:a16="http://schemas.microsoft.com/office/drawing/2014/main" val="3090261115"/>
                    </a:ext>
                  </a:extLst>
                </a:gridCol>
              </a:tblGrid>
              <a:tr h="0">
                <a:tc>
                  <a:txBody>
                    <a:bodyPr/>
                    <a:lstStyle/>
                    <a:p>
                      <a:pPr algn="l"/>
                      <a:r>
                        <a:rPr lang="en-US" sz="1200"/>
                        <a:t>VDS</a:t>
                      </a:r>
                    </a:p>
                  </a:txBody>
                  <a:tcPr marL="182880" marR="182880" marT="109728" marB="100584" anchor="ctr">
                    <a:lnL>
                      <a:noFill/>
                    </a:lnL>
                    <a:lnR>
                      <a:noFill/>
                    </a:lnR>
                    <a:lnT w="25400" cmpd="sng">
                      <a:noFill/>
                    </a:lnT>
                    <a:lnB w="381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l"/>
                      <a:r>
                        <a:rPr lang="en-US" sz="1200"/>
                        <a:t>Teaming Policy (Uplink Profile)</a:t>
                      </a:r>
                    </a:p>
                  </a:txBody>
                  <a:tcPr marL="182880" marR="182880" marT="109728" marB="100584" anchor="ctr">
                    <a:lnL>
                      <a:noFill/>
                    </a:lnL>
                    <a:lnR>
                      <a:noFill/>
                    </a:lnR>
                    <a:lnT w="25400" cmpd="sng">
                      <a:noFill/>
                    </a:lnT>
                    <a:lnB w="381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l"/>
                      <a:r>
                        <a:rPr lang="en-US" sz="1200"/>
                        <a:t>Active Adapter</a:t>
                      </a:r>
                    </a:p>
                  </a:txBody>
                  <a:tcPr marL="182880" marR="182880" marT="109728" marB="100584" anchor="ctr">
                    <a:lnL>
                      <a:noFill/>
                    </a:lnL>
                    <a:lnR>
                      <a:noFill/>
                    </a:lnR>
                    <a:lnT w="25400" cmpd="sng">
                      <a:noFill/>
                    </a:lnT>
                    <a:lnB w="381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l"/>
                      <a:r>
                        <a:rPr lang="en-US" sz="1200"/>
                        <a:t>Standby Adapter</a:t>
                      </a:r>
                    </a:p>
                  </a:txBody>
                  <a:tcPr marL="182880" marR="182880" marT="109728" marB="100584" anchor="ctr">
                    <a:lnL>
                      <a:noFill/>
                    </a:lnL>
                    <a:lnR>
                      <a:noFill/>
                    </a:lnR>
                    <a:lnT w="25400" cmpd="sng">
                      <a:noFill/>
                    </a:lnT>
                    <a:lnB w="381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extLst>
                  <a:ext uri="{0D108BD9-81ED-4DB2-BD59-A6C34878D82A}">
                    <a16:rowId xmlns:a16="http://schemas.microsoft.com/office/drawing/2014/main" val="980836600"/>
                  </a:ext>
                </a:extLst>
              </a:tr>
              <a:tr h="362829">
                <a:tc>
                  <a:txBody>
                    <a:bodyPr/>
                    <a:lstStyle/>
                    <a:p>
                      <a:r>
                        <a:rPr lang="en-US" sz="1100">
                          <a:solidFill>
                            <a:schemeClr val="tx2"/>
                          </a:solidFill>
                        </a:rPr>
                        <a:t>N-VDS</a:t>
                      </a:r>
                    </a:p>
                  </a:txBody>
                  <a:tcPr marL="182880" marR="182880" marT="109728" marB="100584">
                    <a:lnL>
                      <a:noFill/>
                    </a:lnL>
                    <a:lnR w="38100" cap="flat" cmpd="sng" algn="ctr">
                      <a:noFill/>
                      <a:prstDash val="solid"/>
                      <a:round/>
                      <a:headEnd type="none" w="med" len="med"/>
                      <a:tailEnd type="none" w="med" len="med"/>
                    </a:lnR>
                    <a:lnT w="38100" cap="flat" cmpd="sng" algn="ctr">
                      <a:solidFill>
                        <a:schemeClr val="accent2"/>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100" kern="1200">
                          <a:solidFill>
                            <a:schemeClr val="tx2"/>
                          </a:solidFill>
                          <a:latin typeface="+mn-lt"/>
                          <a:ea typeface="+mn-ea"/>
                          <a:cs typeface="+mn-cs"/>
                        </a:rPr>
                        <a:t>Load Balance </a:t>
                      </a:r>
                      <a:r>
                        <a:rPr lang="en-US" sz="1100" kern="1200" err="1">
                          <a:solidFill>
                            <a:schemeClr val="tx2"/>
                          </a:solidFill>
                          <a:latin typeface="+mn-lt"/>
                          <a:ea typeface="+mn-ea"/>
                          <a:cs typeface="+mn-cs"/>
                        </a:rPr>
                        <a:t>Src</a:t>
                      </a:r>
                      <a:endParaRPr lang="en-US" sz="1100" kern="1200">
                        <a:solidFill>
                          <a:schemeClr val="tx2"/>
                        </a:solidFill>
                        <a:latin typeface="+mn-lt"/>
                        <a:ea typeface="+mn-ea"/>
                        <a:cs typeface="+mn-cs"/>
                      </a:endParaRPr>
                    </a:p>
                  </a:txBody>
                  <a:tcPr marL="182880" marR="182880" marT="109728" marB="100584">
                    <a:lnL w="38100" cap="flat" cmpd="sng" algn="ctr">
                      <a:noFill/>
                      <a:prstDash val="solid"/>
                      <a:round/>
                      <a:headEnd type="none" w="med" len="med"/>
                      <a:tailEnd type="none" w="med" len="med"/>
                    </a:lnL>
                    <a:lnR w="38100" cap="flat" cmpd="sng" algn="ctr">
                      <a:noFill/>
                      <a:prstDash val="solid"/>
                      <a:round/>
                      <a:headEnd type="none" w="med" len="med"/>
                      <a:tailEnd type="none" w="med" len="med"/>
                    </a:lnR>
                    <a:lnT w="38100" cap="flat" cmpd="sng" algn="ctr">
                      <a:solidFill>
                        <a:schemeClr val="accent2"/>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r>
                        <a:rPr lang="en-US" sz="1100">
                          <a:solidFill>
                            <a:schemeClr val="tx2"/>
                          </a:solidFill>
                        </a:rPr>
                        <a:t>vmnic0 , vmnic1</a:t>
                      </a:r>
                    </a:p>
                  </a:txBody>
                  <a:tcPr marL="182880" marR="182880" marT="109728" marB="100584">
                    <a:lnL w="38100" cap="flat" cmpd="sng" algn="ctr">
                      <a:noFill/>
                      <a:prstDash val="solid"/>
                      <a:round/>
                      <a:headEnd type="none" w="med" len="med"/>
                      <a:tailEnd type="none" w="med" len="med"/>
                    </a:lnL>
                    <a:lnR>
                      <a:noFill/>
                    </a:lnR>
                    <a:lnT w="38100" cap="flat" cmpd="sng" algn="ctr">
                      <a:solidFill>
                        <a:schemeClr val="accent2"/>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endParaRPr lang="en-US" sz="1100">
                        <a:solidFill>
                          <a:schemeClr val="tx2"/>
                        </a:solidFill>
                      </a:endParaRPr>
                    </a:p>
                  </a:txBody>
                  <a:tcPr marL="182880" marR="182880" marT="109728" marB="100584">
                    <a:lnL w="38100" cap="flat" cmpd="sng" algn="ctr">
                      <a:noFill/>
                      <a:prstDash val="solid"/>
                      <a:round/>
                      <a:headEnd type="none" w="med" len="med"/>
                      <a:tailEnd type="none" w="med" len="med"/>
                    </a:lnL>
                    <a:lnR>
                      <a:noFill/>
                    </a:lnR>
                    <a:lnT w="38100" cap="flat" cmpd="sng" algn="ctr">
                      <a:solidFill>
                        <a:schemeClr val="accent2"/>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4829189"/>
                  </a:ext>
                </a:extLst>
              </a:tr>
            </a:tbl>
          </a:graphicData>
        </a:graphic>
      </p:graphicFrame>
      <p:sp>
        <p:nvSpPr>
          <p:cNvPr id="44" name="TextBox 43">
            <a:extLst>
              <a:ext uri="{FF2B5EF4-FFF2-40B4-BE49-F238E27FC236}">
                <a16:creationId xmlns:a16="http://schemas.microsoft.com/office/drawing/2014/main" id="{50D6D3EF-9E10-4944-9481-F13699D3A196}"/>
              </a:ext>
            </a:extLst>
          </p:cNvPr>
          <p:cNvSpPr txBox="1"/>
          <p:nvPr/>
        </p:nvSpPr>
        <p:spPr>
          <a:xfrm>
            <a:off x="2282276" y="1549102"/>
            <a:ext cx="2256997" cy="369332"/>
          </a:xfrm>
          <a:prstGeom prst="rect">
            <a:avLst/>
          </a:prstGeom>
        </p:spPr>
        <p:txBody>
          <a:bodyPr wrap="square" lIns="0" tIns="0" rIns="0" bIns="0" rtlCol="0">
            <a:spAutoFit/>
          </a:bodyPr>
          <a:lstStyle/>
          <a:p>
            <a:pPr algn="l">
              <a:spcAft>
                <a:spcPts val="600"/>
              </a:spcAft>
            </a:pPr>
            <a:r>
              <a:rPr lang="en-GB" sz="1200"/>
              <a:t>Both overlay and VLAN traffic is sent through vmnic0</a:t>
            </a:r>
          </a:p>
        </p:txBody>
      </p:sp>
      <p:sp>
        <p:nvSpPr>
          <p:cNvPr id="88" name="TextBox 87">
            <a:extLst>
              <a:ext uri="{FF2B5EF4-FFF2-40B4-BE49-F238E27FC236}">
                <a16:creationId xmlns:a16="http://schemas.microsoft.com/office/drawing/2014/main" id="{826C947C-E030-6A47-B858-8F068F033BD6}"/>
              </a:ext>
            </a:extLst>
          </p:cNvPr>
          <p:cNvSpPr txBox="1"/>
          <p:nvPr/>
        </p:nvSpPr>
        <p:spPr>
          <a:xfrm>
            <a:off x="7002656" y="1579703"/>
            <a:ext cx="3113739" cy="369332"/>
          </a:xfrm>
          <a:prstGeom prst="rect">
            <a:avLst/>
          </a:prstGeom>
        </p:spPr>
        <p:txBody>
          <a:bodyPr wrap="square" lIns="0" tIns="0" rIns="0" bIns="0" rtlCol="0">
            <a:spAutoFit/>
          </a:bodyPr>
          <a:lstStyle/>
          <a:p>
            <a:pPr algn="l">
              <a:spcAft>
                <a:spcPts val="600"/>
              </a:spcAft>
            </a:pPr>
            <a:r>
              <a:rPr lang="en-GB" sz="1200"/>
              <a:t>Overlay and VLAN traffic is pinned to a specific uplink based on Source MAC</a:t>
            </a:r>
          </a:p>
        </p:txBody>
      </p:sp>
      <p:sp>
        <p:nvSpPr>
          <p:cNvPr id="89" name="TextBox 88">
            <a:hlinkClick r:id="rId2"/>
            <a:extLst>
              <a:ext uri="{FF2B5EF4-FFF2-40B4-BE49-F238E27FC236}">
                <a16:creationId xmlns:a16="http://schemas.microsoft.com/office/drawing/2014/main" id="{24DD7005-AAD9-BD48-ACE8-908CE984A53B}"/>
              </a:ext>
            </a:extLst>
          </p:cNvPr>
          <p:cNvSpPr txBox="1"/>
          <p:nvPr/>
        </p:nvSpPr>
        <p:spPr>
          <a:xfrm>
            <a:off x="3217470" y="6322675"/>
            <a:ext cx="8618930" cy="430887"/>
          </a:xfrm>
          <a:prstGeom prst="rect">
            <a:avLst/>
          </a:prstGeom>
        </p:spPr>
        <p:txBody>
          <a:bodyPr wrap="square" lIns="0" tIns="0" rIns="0" bIns="0" rtlCol="0">
            <a:spAutoFit/>
          </a:bodyPr>
          <a:lstStyle/>
          <a:p>
            <a:pPr algn="l">
              <a:spcAft>
                <a:spcPts val="600"/>
              </a:spcAft>
            </a:pPr>
            <a:r>
              <a:rPr lang="en-GB" sz="1400" u="sng" dirty="0">
                <a:solidFill>
                  <a:schemeClr val="accent1"/>
                </a:solidFill>
              </a:rPr>
              <a:t>URL : NSX-T Design Guide – Section 6.3.2 (</a:t>
            </a:r>
            <a:r>
              <a:rPr lang="en-GB" sz="1400" u="sng" dirty="0" err="1">
                <a:solidFill>
                  <a:schemeClr val="accent1"/>
                </a:solidFill>
              </a:rPr>
              <a:t>vSAN</a:t>
            </a:r>
            <a:r>
              <a:rPr lang="en-GB" sz="1400" u="sng" dirty="0">
                <a:solidFill>
                  <a:schemeClr val="accent1"/>
                </a:solidFill>
              </a:rPr>
              <a:t> is NOT included. </a:t>
            </a:r>
            <a:r>
              <a:rPr lang="en-GB" sz="1400" u="sng" dirty="0" err="1">
                <a:solidFill>
                  <a:schemeClr val="accent1"/>
                </a:solidFill>
              </a:rPr>
              <a:t>vSAN</a:t>
            </a:r>
            <a:r>
              <a:rPr lang="en-GB" sz="1400" u="sng" dirty="0">
                <a:solidFill>
                  <a:schemeClr val="accent1"/>
                </a:solidFill>
              </a:rPr>
              <a:t> is tested by NSBU and validated with NSX-T 2.2)</a:t>
            </a:r>
          </a:p>
        </p:txBody>
      </p:sp>
      <p:sp>
        <p:nvSpPr>
          <p:cNvPr id="90" name="Rectangle 89">
            <a:extLst>
              <a:ext uri="{FF2B5EF4-FFF2-40B4-BE49-F238E27FC236}">
                <a16:creationId xmlns:a16="http://schemas.microsoft.com/office/drawing/2014/main" id="{7E8A1341-364C-654E-9386-C6923C91003D}"/>
              </a:ext>
            </a:extLst>
          </p:cNvPr>
          <p:cNvSpPr/>
          <p:nvPr/>
        </p:nvSpPr>
        <p:spPr>
          <a:xfrm>
            <a:off x="3483650" y="1047667"/>
            <a:ext cx="1579618" cy="276999"/>
          </a:xfrm>
          <a:prstGeom prst="rect">
            <a:avLst/>
          </a:prstGeom>
        </p:spPr>
        <p:txBody>
          <a:bodyPr wrap="square">
            <a:spAutoFit/>
          </a:bodyPr>
          <a:lstStyle/>
          <a:p>
            <a:r>
              <a:rPr lang="en-US" sz="1200">
                <a:solidFill>
                  <a:schemeClr val="tx2"/>
                </a:solidFill>
              </a:rPr>
              <a:t>FHRP Active</a:t>
            </a:r>
          </a:p>
        </p:txBody>
      </p:sp>
      <p:sp>
        <p:nvSpPr>
          <p:cNvPr id="91" name="Rectangle 90">
            <a:extLst>
              <a:ext uri="{FF2B5EF4-FFF2-40B4-BE49-F238E27FC236}">
                <a16:creationId xmlns:a16="http://schemas.microsoft.com/office/drawing/2014/main" id="{F40D75CC-0EEF-D14D-85F4-059B32437B7E}"/>
              </a:ext>
            </a:extLst>
          </p:cNvPr>
          <p:cNvSpPr/>
          <p:nvPr/>
        </p:nvSpPr>
        <p:spPr>
          <a:xfrm>
            <a:off x="6868713" y="1042278"/>
            <a:ext cx="1579618" cy="276999"/>
          </a:xfrm>
          <a:prstGeom prst="rect">
            <a:avLst/>
          </a:prstGeom>
        </p:spPr>
        <p:txBody>
          <a:bodyPr wrap="square">
            <a:spAutoFit/>
          </a:bodyPr>
          <a:lstStyle/>
          <a:p>
            <a:r>
              <a:rPr lang="en-US" sz="1200">
                <a:solidFill>
                  <a:schemeClr val="tx2"/>
                </a:solidFill>
              </a:rPr>
              <a:t>FHRP Standby</a:t>
            </a:r>
          </a:p>
        </p:txBody>
      </p:sp>
      <p:sp>
        <p:nvSpPr>
          <p:cNvPr id="78" name="TextBox 77">
            <a:extLst>
              <a:ext uri="{FF2B5EF4-FFF2-40B4-BE49-F238E27FC236}">
                <a16:creationId xmlns:a16="http://schemas.microsoft.com/office/drawing/2014/main" id="{9703C047-CD85-DA42-8839-A5367DEBEB2D}"/>
              </a:ext>
            </a:extLst>
          </p:cNvPr>
          <p:cNvSpPr txBox="1"/>
          <p:nvPr/>
        </p:nvSpPr>
        <p:spPr>
          <a:xfrm>
            <a:off x="5117595" y="4270898"/>
            <a:ext cx="1038015" cy="184666"/>
          </a:xfrm>
          <a:prstGeom prst="rect">
            <a:avLst/>
          </a:prstGeom>
        </p:spPr>
        <p:txBody>
          <a:bodyPr wrap="square" lIns="0" tIns="0" rIns="0" bIns="0" rtlCol="0">
            <a:spAutoFit/>
          </a:bodyPr>
          <a:lstStyle/>
          <a:p>
            <a:pPr algn="ctr">
              <a:spcAft>
                <a:spcPts val="600"/>
              </a:spcAft>
            </a:pPr>
            <a:r>
              <a:rPr lang="en-GB" sz="1200"/>
              <a:t>TEP VLAN 40</a:t>
            </a:r>
          </a:p>
        </p:txBody>
      </p:sp>
      <p:sp>
        <p:nvSpPr>
          <p:cNvPr id="43" name="Freeform 42">
            <a:extLst>
              <a:ext uri="{FF2B5EF4-FFF2-40B4-BE49-F238E27FC236}">
                <a16:creationId xmlns:a16="http://schemas.microsoft.com/office/drawing/2014/main" id="{901838FA-0CB1-2D4C-BFE2-A1B6DBEEC16D}"/>
              </a:ext>
            </a:extLst>
          </p:cNvPr>
          <p:cNvSpPr/>
          <p:nvPr/>
        </p:nvSpPr>
        <p:spPr>
          <a:xfrm>
            <a:off x="5365086" y="3060630"/>
            <a:ext cx="2366010" cy="697527"/>
          </a:xfrm>
          <a:custGeom>
            <a:avLst/>
            <a:gdLst>
              <a:gd name="connsiteX0" fmla="*/ 2366010 w 2366010"/>
              <a:gd name="connsiteY0" fmla="*/ 628947 h 697527"/>
              <a:gd name="connsiteX1" fmla="*/ 1577340 w 2366010"/>
              <a:gd name="connsiteY1" fmla="*/ 297 h 697527"/>
              <a:gd name="connsiteX2" fmla="*/ 0 w 2366010"/>
              <a:gd name="connsiteY2" fmla="*/ 697527 h 697527"/>
            </a:gdLst>
            <a:ahLst/>
            <a:cxnLst>
              <a:cxn ang="0">
                <a:pos x="connsiteX0" y="connsiteY0"/>
              </a:cxn>
              <a:cxn ang="0">
                <a:pos x="connsiteX1" y="connsiteY1"/>
              </a:cxn>
              <a:cxn ang="0">
                <a:pos x="connsiteX2" y="connsiteY2"/>
              </a:cxn>
            </a:cxnLst>
            <a:rect l="l" t="t" r="r" b="b"/>
            <a:pathLst>
              <a:path w="2366010" h="697527">
                <a:moveTo>
                  <a:pt x="2366010" y="628947"/>
                </a:moveTo>
                <a:cubicBezTo>
                  <a:pt x="2168842" y="308907"/>
                  <a:pt x="1971675" y="-11133"/>
                  <a:pt x="1577340" y="297"/>
                </a:cubicBezTo>
                <a:cubicBezTo>
                  <a:pt x="1183005" y="11727"/>
                  <a:pt x="591502" y="354627"/>
                  <a:pt x="0" y="697527"/>
                </a:cubicBezTo>
              </a:path>
            </a:pathLst>
          </a:custGeom>
          <a:noFill/>
          <a:ln w="57150">
            <a:solidFill>
              <a:schemeClr val="accent1">
                <a:lumMod val="75000"/>
              </a:schemeClr>
            </a:solidFill>
            <a:headEnd type="none" w="med" len="med"/>
            <a:tailEnd type="triangle" w="med" len="me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GB"/>
          </a:p>
        </p:txBody>
      </p:sp>
      <p:sp>
        <p:nvSpPr>
          <p:cNvPr id="81" name="Freeform 80">
            <a:extLst>
              <a:ext uri="{FF2B5EF4-FFF2-40B4-BE49-F238E27FC236}">
                <a16:creationId xmlns:a16="http://schemas.microsoft.com/office/drawing/2014/main" id="{559D99D0-CE41-9C47-AD8B-38DCC05DC875}"/>
              </a:ext>
            </a:extLst>
          </p:cNvPr>
          <p:cNvSpPr/>
          <p:nvPr/>
        </p:nvSpPr>
        <p:spPr>
          <a:xfrm>
            <a:off x="6095424" y="3065546"/>
            <a:ext cx="2033379" cy="697527"/>
          </a:xfrm>
          <a:custGeom>
            <a:avLst/>
            <a:gdLst>
              <a:gd name="connsiteX0" fmla="*/ 2366010 w 2366010"/>
              <a:gd name="connsiteY0" fmla="*/ 628947 h 697527"/>
              <a:gd name="connsiteX1" fmla="*/ 1577340 w 2366010"/>
              <a:gd name="connsiteY1" fmla="*/ 297 h 697527"/>
              <a:gd name="connsiteX2" fmla="*/ 0 w 2366010"/>
              <a:gd name="connsiteY2" fmla="*/ 697527 h 697527"/>
            </a:gdLst>
            <a:ahLst/>
            <a:cxnLst>
              <a:cxn ang="0">
                <a:pos x="connsiteX0" y="connsiteY0"/>
              </a:cxn>
              <a:cxn ang="0">
                <a:pos x="connsiteX1" y="connsiteY1"/>
              </a:cxn>
              <a:cxn ang="0">
                <a:pos x="connsiteX2" y="connsiteY2"/>
              </a:cxn>
            </a:cxnLst>
            <a:rect l="l" t="t" r="r" b="b"/>
            <a:pathLst>
              <a:path w="2366010" h="697527">
                <a:moveTo>
                  <a:pt x="2366010" y="628947"/>
                </a:moveTo>
                <a:cubicBezTo>
                  <a:pt x="2168842" y="308907"/>
                  <a:pt x="1971675" y="-11133"/>
                  <a:pt x="1577340" y="297"/>
                </a:cubicBezTo>
                <a:cubicBezTo>
                  <a:pt x="1183005" y="11727"/>
                  <a:pt x="591502" y="354627"/>
                  <a:pt x="0" y="697527"/>
                </a:cubicBezTo>
              </a:path>
            </a:pathLst>
          </a:custGeom>
          <a:noFill/>
          <a:ln w="57150">
            <a:solidFill>
              <a:schemeClr val="accent1">
                <a:lumMod val="75000"/>
              </a:schemeClr>
            </a:solidFill>
            <a:headEnd type="none" w="med" len="med"/>
            <a:tailEnd type="triangle" w="med" len="me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GB"/>
          </a:p>
        </p:txBody>
      </p:sp>
      <p:grpSp>
        <p:nvGrpSpPr>
          <p:cNvPr id="80" name="Group 79">
            <a:extLst>
              <a:ext uri="{FF2B5EF4-FFF2-40B4-BE49-F238E27FC236}">
                <a16:creationId xmlns:a16="http://schemas.microsoft.com/office/drawing/2014/main" id="{5299DC33-642D-0F45-A072-3435C37ACA58}"/>
              </a:ext>
            </a:extLst>
          </p:cNvPr>
          <p:cNvGrpSpPr/>
          <p:nvPr/>
        </p:nvGrpSpPr>
        <p:grpSpPr>
          <a:xfrm>
            <a:off x="4466243" y="2337865"/>
            <a:ext cx="1243126" cy="308833"/>
            <a:chOff x="4376289" y="2810621"/>
            <a:chExt cx="793226" cy="308833"/>
          </a:xfrm>
        </p:grpSpPr>
        <p:sp>
          <p:nvSpPr>
            <p:cNvPr id="83" name="Rectangle 82">
              <a:extLst>
                <a:ext uri="{FF2B5EF4-FFF2-40B4-BE49-F238E27FC236}">
                  <a16:creationId xmlns:a16="http://schemas.microsoft.com/office/drawing/2014/main" id="{2022D424-EA1D-B44A-B45A-87028AB0A346}"/>
                </a:ext>
              </a:extLst>
            </p:cNvPr>
            <p:cNvSpPr/>
            <p:nvPr/>
          </p:nvSpPr>
          <p:spPr>
            <a:xfrm>
              <a:off x="4430424" y="2810621"/>
              <a:ext cx="684957" cy="285750"/>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600">
                <a:solidFill>
                  <a:schemeClr val="bg1"/>
                </a:solidFill>
              </a:endParaRPr>
            </a:p>
          </p:txBody>
        </p:sp>
        <p:sp>
          <p:nvSpPr>
            <p:cNvPr id="84" name="Rectangle 83">
              <a:extLst>
                <a:ext uri="{FF2B5EF4-FFF2-40B4-BE49-F238E27FC236}">
                  <a16:creationId xmlns:a16="http://schemas.microsoft.com/office/drawing/2014/main" id="{28AC8A09-F11A-B24B-99A5-97D9E0805A14}"/>
                </a:ext>
              </a:extLst>
            </p:cNvPr>
            <p:cNvSpPr/>
            <p:nvPr/>
          </p:nvSpPr>
          <p:spPr>
            <a:xfrm>
              <a:off x="4376289" y="2842455"/>
              <a:ext cx="793226" cy="276999"/>
            </a:xfrm>
            <a:prstGeom prst="rect">
              <a:avLst/>
            </a:prstGeom>
          </p:spPr>
          <p:txBody>
            <a:bodyPr wrap="square">
              <a:spAutoFit/>
            </a:bodyPr>
            <a:lstStyle/>
            <a:p>
              <a:pPr algn="ctr"/>
              <a:r>
                <a:rPr lang="en-US" sz="1200" b="1">
                  <a:solidFill>
                    <a:schemeClr val="bg1"/>
                  </a:solidFill>
                  <a:latin typeface="Metropolis" pitchFamily="2" charset="77"/>
                </a:rPr>
                <a:t>Uplink 1</a:t>
              </a:r>
              <a:endParaRPr lang="en-GB" sz="1200" b="1">
                <a:solidFill>
                  <a:schemeClr val="bg1"/>
                </a:solidFill>
                <a:latin typeface="Metropolis" pitchFamily="2" charset="77"/>
              </a:endParaRPr>
            </a:p>
          </p:txBody>
        </p:sp>
      </p:grpSp>
      <p:sp>
        <p:nvSpPr>
          <p:cNvPr id="14" name="Rectangle 13">
            <a:extLst>
              <a:ext uri="{FF2B5EF4-FFF2-40B4-BE49-F238E27FC236}">
                <a16:creationId xmlns:a16="http://schemas.microsoft.com/office/drawing/2014/main" id="{DFF11276-8A6D-4741-AEC7-3495373B53DA}"/>
              </a:ext>
            </a:extLst>
          </p:cNvPr>
          <p:cNvSpPr/>
          <p:nvPr/>
        </p:nvSpPr>
        <p:spPr bwMode="gray">
          <a:xfrm>
            <a:off x="1258784" y="2917956"/>
            <a:ext cx="9084624" cy="316177"/>
          </a:xfrm>
          <a:prstGeom prst="rect">
            <a:avLst/>
          </a:prstGeom>
          <a:solidFill>
            <a:srgbClr val="820024"/>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400"/>
              <a:t>Uplink Profile</a:t>
            </a:r>
          </a:p>
        </p:txBody>
      </p:sp>
      <p:sp>
        <p:nvSpPr>
          <p:cNvPr id="17" name="Freeform 16">
            <a:extLst>
              <a:ext uri="{FF2B5EF4-FFF2-40B4-BE49-F238E27FC236}">
                <a16:creationId xmlns:a16="http://schemas.microsoft.com/office/drawing/2014/main" id="{60B34632-ECD9-1D4A-B114-C8AB68159D59}"/>
              </a:ext>
            </a:extLst>
          </p:cNvPr>
          <p:cNvSpPr/>
          <p:nvPr/>
        </p:nvSpPr>
        <p:spPr>
          <a:xfrm>
            <a:off x="4555063" y="1424488"/>
            <a:ext cx="699137" cy="1476981"/>
          </a:xfrm>
          <a:custGeom>
            <a:avLst/>
            <a:gdLst>
              <a:gd name="connsiteX0" fmla="*/ 536028 w 587607"/>
              <a:gd name="connsiteY0" fmla="*/ 1371600 h 1371600"/>
              <a:gd name="connsiteX1" fmla="*/ 536028 w 587607"/>
              <a:gd name="connsiteY1" fmla="*/ 725214 h 1371600"/>
              <a:gd name="connsiteX2" fmla="*/ 0 w 587607"/>
              <a:gd name="connsiteY2" fmla="*/ 0 h 1371600"/>
            </a:gdLst>
            <a:ahLst/>
            <a:cxnLst>
              <a:cxn ang="0">
                <a:pos x="connsiteX0" y="connsiteY0"/>
              </a:cxn>
              <a:cxn ang="0">
                <a:pos x="connsiteX1" y="connsiteY1"/>
              </a:cxn>
              <a:cxn ang="0">
                <a:pos x="connsiteX2" y="connsiteY2"/>
              </a:cxn>
            </a:cxnLst>
            <a:rect l="l" t="t" r="r" b="b"/>
            <a:pathLst>
              <a:path w="587607" h="1371600">
                <a:moveTo>
                  <a:pt x="536028" y="1371600"/>
                </a:moveTo>
                <a:cubicBezTo>
                  <a:pt x="580697" y="1162707"/>
                  <a:pt x="625366" y="953814"/>
                  <a:pt x="536028" y="725214"/>
                </a:cubicBezTo>
                <a:cubicBezTo>
                  <a:pt x="446690" y="496614"/>
                  <a:pt x="223345" y="248307"/>
                  <a:pt x="0" y="0"/>
                </a:cubicBezTo>
              </a:path>
            </a:pathLst>
          </a:custGeom>
          <a:noFill/>
          <a:ln w="57150">
            <a:solidFill>
              <a:schemeClr val="accent1">
                <a:lumMod val="75000"/>
              </a:schemeClr>
            </a:solidFill>
            <a:headEnd type="none" w="med" len="med"/>
            <a:tailEnd type="triangle" w="med" len="me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GB"/>
          </a:p>
        </p:txBody>
      </p:sp>
      <p:sp>
        <p:nvSpPr>
          <p:cNvPr id="2" name="Freeform 1">
            <a:extLst>
              <a:ext uri="{FF2B5EF4-FFF2-40B4-BE49-F238E27FC236}">
                <a16:creationId xmlns:a16="http://schemas.microsoft.com/office/drawing/2014/main" id="{1AA2E9C1-7F0A-DF4E-AC0D-50E016B1BF23}"/>
              </a:ext>
            </a:extLst>
          </p:cNvPr>
          <p:cNvSpPr/>
          <p:nvPr/>
        </p:nvSpPr>
        <p:spPr>
          <a:xfrm>
            <a:off x="1990031" y="1498139"/>
            <a:ext cx="3267127" cy="1771650"/>
          </a:xfrm>
          <a:custGeom>
            <a:avLst/>
            <a:gdLst>
              <a:gd name="connsiteX0" fmla="*/ 203589 w 3267127"/>
              <a:gd name="connsiteY0" fmla="*/ 1771650 h 1771650"/>
              <a:gd name="connsiteX1" fmla="*/ 306459 w 3267127"/>
              <a:gd name="connsiteY1" fmla="*/ 1325880 h 1771650"/>
              <a:gd name="connsiteX2" fmla="*/ 3118239 w 3267127"/>
              <a:gd name="connsiteY2" fmla="*/ 1268730 h 1771650"/>
              <a:gd name="connsiteX3" fmla="*/ 2626749 w 3267127"/>
              <a:gd name="connsiteY3" fmla="*/ 0 h 1771650"/>
            </a:gdLst>
            <a:ahLst/>
            <a:cxnLst>
              <a:cxn ang="0">
                <a:pos x="connsiteX0" y="connsiteY0"/>
              </a:cxn>
              <a:cxn ang="0">
                <a:pos x="connsiteX1" y="connsiteY1"/>
              </a:cxn>
              <a:cxn ang="0">
                <a:pos x="connsiteX2" y="connsiteY2"/>
              </a:cxn>
              <a:cxn ang="0">
                <a:pos x="connsiteX3" y="connsiteY3"/>
              </a:cxn>
            </a:cxnLst>
            <a:rect l="l" t="t" r="r" b="b"/>
            <a:pathLst>
              <a:path w="3267127" h="1771650">
                <a:moveTo>
                  <a:pt x="203589" y="1771650"/>
                </a:moveTo>
                <a:cubicBezTo>
                  <a:pt x="12136" y="1590675"/>
                  <a:pt x="-179316" y="1409700"/>
                  <a:pt x="306459" y="1325880"/>
                </a:cubicBezTo>
                <a:cubicBezTo>
                  <a:pt x="792234" y="1242060"/>
                  <a:pt x="2731524" y="1489710"/>
                  <a:pt x="3118239" y="1268730"/>
                </a:cubicBezTo>
                <a:cubicBezTo>
                  <a:pt x="3504954" y="1047750"/>
                  <a:pt x="3065851" y="523875"/>
                  <a:pt x="2626749" y="0"/>
                </a:cubicBezTo>
              </a:path>
            </a:pathLst>
          </a:custGeom>
          <a:noFill/>
          <a:ln w="57150">
            <a:solidFill>
              <a:schemeClr val="accent1">
                <a:lumMod val="75000"/>
              </a:schemeClr>
            </a:solidFill>
            <a:headEnd type="none" w="med" len="med"/>
            <a:tailEnd type="triangle" w="med" len="me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GB"/>
          </a:p>
        </p:txBody>
      </p:sp>
      <p:sp>
        <p:nvSpPr>
          <p:cNvPr id="16" name="Freeform 15">
            <a:extLst>
              <a:ext uri="{FF2B5EF4-FFF2-40B4-BE49-F238E27FC236}">
                <a16:creationId xmlns:a16="http://schemas.microsoft.com/office/drawing/2014/main" id="{7CAFB0C3-2796-7A47-9E7B-CB688F05A38D}"/>
              </a:ext>
            </a:extLst>
          </p:cNvPr>
          <p:cNvSpPr/>
          <p:nvPr/>
        </p:nvSpPr>
        <p:spPr>
          <a:xfrm>
            <a:off x="4861676" y="1389668"/>
            <a:ext cx="591362" cy="2286000"/>
          </a:xfrm>
          <a:custGeom>
            <a:avLst/>
            <a:gdLst>
              <a:gd name="connsiteX0" fmla="*/ 514350 w 591362"/>
              <a:gd name="connsiteY0" fmla="*/ 2286000 h 2286000"/>
              <a:gd name="connsiteX1" fmla="*/ 548640 w 591362"/>
              <a:gd name="connsiteY1" fmla="*/ 948690 h 2286000"/>
              <a:gd name="connsiteX2" fmla="*/ 0 w 591362"/>
              <a:gd name="connsiteY2" fmla="*/ 0 h 2286000"/>
            </a:gdLst>
            <a:ahLst/>
            <a:cxnLst>
              <a:cxn ang="0">
                <a:pos x="connsiteX0" y="connsiteY0"/>
              </a:cxn>
              <a:cxn ang="0">
                <a:pos x="connsiteX1" y="connsiteY1"/>
              </a:cxn>
              <a:cxn ang="0">
                <a:pos x="connsiteX2" y="connsiteY2"/>
              </a:cxn>
            </a:cxnLst>
            <a:rect l="l" t="t" r="r" b="b"/>
            <a:pathLst>
              <a:path w="591362" h="2286000">
                <a:moveTo>
                  <a:pt x="514350" y="2286000"/>
                </a:moveTo>
                <a:cubicBezTo>
                  <a:pt x="574357" y="1807845"/>
                  <a:pt x="634365" y="1329690"/>
                  <a:pt x="548640" y="948690"/>
                </a:cubicBezTo>
                <a:cubicBezTo>
                  <a:pt x="462915" y="567690"/>
                  <a:pt x="231457" y="283845"/>
                  <a:pt x="0" y="0"/>
                </a:cubicBezTo>
              </a:path>
            </a:pathLst>
          </a:custGeom>
          <a:noFill/>
          <a:ln w="57150">
            <a:solidFill>
              <a:schemeClr val="accent1">
                <a:lumMod val="75000"/>
              </a:schemeClr>
            </a:solidFill>
            <a:headEnd type="none" w="med" len="med"/>
            <a:tailEnd type="triangle" w="med" len="me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GB"/>
          </a:p>
        </p:txBody>
      </p:sp>
      <p:sp>
        <p:nvSpPr>
          <p:cNvPr id="4" name="Freeform 3">
            <a:extLst>
              <a:ext uri="{FF2B5EF4-FFF2-40B4-BE49-F238E27FC236}">
                <a16:creationId xmlns:a16="http://schemas.microsoft.com/office/drawing/2014/main" id="{1B643F8E-C756-714B-B6E2-EDD3BD4E4EAE}"/>
              </a:ext>
            </a:extLst>
          </p:cNvPr>
          <p:cNvSpPr/>
          <p:nvPr/>
        </p:nvSpPr>
        <p:spPr>
          <a:xfrm>
            <a:off x="4466875" y="1602538"/>
            <a:ext cx="514528" cy="1520190"/>
          </a:xfrm>
          <a:custGeom>
            <a:avLst/>
            <a:gdLst>
              <a:gd name="connsiteX0" fmla="*/ 0 w 514528"/>
              <a:gd name="connsiteY0" fmla="*/ 1520190 h 1520190"/>
              <a:gd name="connsiteX1" fmla="*/ 514350 w 514528"/>
              <a:gd name="connsiteY1" fmla="*/ 811530 h 1520190"/>
              <a:gd name="connsiteX2" fmla="*/ 45720 w 514528"/>
              <a:gd name="connsiteY2" fmla="*/ 0 h 1520190"/>
            </a:gdLst>
            <a:ahLst/>
            <a:cxnLst>
              <a:cxn ang="0">
                <a:pos x="connsiteX0" y="connsiteY0"/>
              </a:cxn>
              <a:cxn ang="0">
                <a:pos x="connsiteX1" y="connsiteY1"/>
              </a:cxn>
              <a:cxn ang="0">
                <a:pos x="connsiteX2" y="connsiteY2"/>
              </a:cxn>
            </a:cxnLst>
            <a:rect l="l" t="t" r="r" b="b"/>
            <a:pathLst>
              <a:path w="514528" h="1520190">
                <a:moveTo>
                  <a:pt x="0" y="1520190"/>
                </a:moveTo>
                <a:cubicBezTo>
                  <a:pt x="253365" y="1292542"/>
                  <a:pt x="506730" y="1064895"/>
                  <a:pt x="514350" y="811530"/>
                </a:cubicBezTo>
                <a:cubicBezTo>
                  <a:pt x="521970" y="558165"/>
                  <a:pt x="283845" y="279082"/>
                  <a:pt x="45720" y="0"/>
                </a:cubicBezTo>
              </a:path>
            </a:pathLst>
          </a:custGeom>
          <a:noFill/>
          <a:ln w="57150">
            <a:solidFill>
              <a:schemeClr val="accent1">
                <a:lumMod val="75000"/>
              </a:schemeClr>
            </a:solidFill>
            <a:headEnd type="none" w="med" len="med"/>
            <a:tailEnd type="triangle" w="med" len="me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GB"/>
          </a:p>
        </p:txBody>
      </p:sp>
      <p:grpSp>
        <p:nvGrpSpPr>
          <p:cNvPr id="92" name="Group 91">
            <a:extLst>
              <a:ext uri="{FF2B5EF4-FFF2-40B4-BE49-F238E27FC236}">
                <a16:creationId xmlns:a16="http://schemas.microsoft.com/office/drawing/2014/main" id="{0A146F51-151E-3346-8BBD-A5C1BE45F273}"/>
              </a:ext>
            </a:extLst>
          </p:cNvPr>
          <p:cNvGrpSpPr/>
          <p:nvPr/>
        </p:nvGrpSpPr>
        <p:grpSpPr>
          <a:xfrm>
            <a:off x="5623411" y="2337411"/>
            <a:ext cx="1243126" cy="308833"/>
            <a:chOff x="4376289" y="2810621"/>
            <a:chExt cx="793226" cy="308833"/>
          </a:xfrm>
        </p:grpSpPr>
        <p:sp>
          <p:nvSpPr>
            <p:cNvPr id="93" name="Rectangle 92">
              <a:extLst>
                <a:ext uri="{FF2B5EF4-FFF2-40B4-BE49-F238E27FC236}">
                  <a16:creationId xmlns:a16="http://schemas.microsoft.com/office/drawing/2014/main" id="{E92EAEA1-7BFB-E04B-898A-9B5A144C58E2}"/>
                </a:ext>
              </a:extLst>
            </p:cNvPr>
            <p:cNvSpPr/>
            <p:nvPr/>
          </p:nvSpPr>
          <p:spPr>
            <a:xfrm>
              <a:off x="4430424" y="2810621"/>
              <a:ext cx="684957" cy="285750"/>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600">
                <a:solidFill>
                  <a:schemeClr val="bg1"/>
                </a:solidFill>
              </a:endParaRPr>
            </a:p>
          </p:txBody>
        </p:sp>
        <p:sp>
          <p:nvSpPr>
            <p:cNvPr id="94" name="Rectangle 93">
              <a:extLst>
                <a:ext uri="{FF2B5EF4-FFF2-40B4-BE49-F238E27FC236}">
                  <a16:creationId xmlns:a16="http://schemas.microsoft.com/office/drawing/2014/main" id="{527D4695-8055-8347-B3A8-1565BE6426C0}"/>
                </a:ext>
              </a:extLst>
            </p:cNvPr>
            <p:cNvSpPr/>
            <p:nvPr/>
          </p:nvSpPr>
          <p:spPr>
            <a:xfrm>
              <a:off x="4376289" y="2842455"/>
              <a:ext cx="793226" cy="276999"/>
            </a:xfrm>
            <a:prstGeom prst="rect">
              <a:avLst/>
            </a:prstGeom>
          </p:spPr>
          <p:txBody>
            <a:bodyPr wrap="square">
              <a:spAutoFit/>
            </a:bodyPr>
            <a:lstStyle/>
            <a:p>
              <a:pPr algn="ctr"/>
              <a:r>
                <a:rPr lang="en-US" sz="1200" b="1">
                  <a:solidFill>
                    <a:schemeClr val="bg1"/>
                  </a:solidFill>
                  <a:latin typeface="Metropolis" pitchFamily="2" charset="77"/>
                </a:rPr>
                <a:t>Uplink 2</a:t>
              </a:r>
              <a:endParaRPr lang="en-GB" sz="1200" b="1">
                <a:solidFill>
                  <a:schemeClr val="bg1"/>
                </a:solidFill>
                <a:latin typeface="Metropolis" pitchFamily="2" charset="77"/>
              </a:endParaRPr>
            </a:p>
          </p:txBody>
        </p:sp>
      </p:grpSp>
      <p:sp>
        <p:nvSpPr>
          <p:cNvPr id="27" name="Freeform 26">
            <a:extLst>
              <a:ext uri="{FF2B5EF4-FFF2-40B4-BE49-F238E27FC236}">
                <a16:creationId xmlns:a16="http://schemas.microsoft.com/office/drawing/2014/main" id="{D299CD77-2271-0646-9857-9C821927B4E3}"/>
              </a:ext>
            </a:extLst>
          </p:cNvPr>
          <p:cNvSpPr/>
          <p:nvPr/>
        </p:nvSpPr>
        <p:spPr>
          <a:xfrm>
            <a:off x="6126070" y="1545635"/>
            <a:ext cx="574275" cy="1308538"/>
          </a:xfrm>
          <a:custGeom>
            <a:avLst/>
            <a:gdLst>
              <a:gd name="connsiteX0" fmla="*/ 85544 w 574275"/>
              <a:gd name="connsiteY0" fmla="*/ 1308538 h 1308538"/>
              <a:gd name="connsiteX1" fmla="*/ 38247 w 574275"/>
              <a:gd name="connsiteY1" fmla="*/ 725214 h 1308538"/>
              <a:gd name="connsiteX2" fmla="*/ 574275 w 574275"/>
              <a:gd name="connsiteY2" fmla="*/ 0 h 1308538"/>
            </a:gdLst>
            <a:ahLst/>
            <a:cxnLst>
              <a:cxn ang="0">
                <a:pos x="connsiteX0" y="connsiteY0"/>
              </a:cxn>
              <a:cxn ang="0">
                <a:pos x="connsiteX1" y="connsiteY1"/>
              </a:cxn>
              <a:cxn ang="0">
                <a:pos x="connsiteX2" y="connsiteY2"/>
              </a:cxn>
            </a:cxnLst>
            <a:rect l="l" t="t" r="r" b="b"/>
            <a:pathLst>
              <a:path w="574275" h="1308538">
                <a:moveTo>
                  <a:pt x="85544" y="1308538"/>
                </a:moveTo>
                <a:cubicBezTo>
                  <a:pt x="21168" y="1125921"/>
                  <a:pt x="-43208" y="943304"/>
                  <a:pt x="38247" y="725214"/>
                </a:cubicBezTo>
                <a:cubicBezTo>
                  <a:pt x="119702" y="507124"/>
                  <a:pt x="346988" y="253562"/>
                  <a:pt x="574275" y="0"/>
                </a:cubicBezTo>
              </a:path>
            </a:pathLst>
          </a:custGeom>
          <a:noFill/>
          <a:ln w="57150">
            <a:solidFill>
              <a:schemeClr val="accent1">
                <a:lumMod val="75000"/>
              </a:schemeClr>
            </a:solidFill>
            <a:headEnd type="none" w="med" len="med"/>
            <a:tailEnd type="triangle" w="med" len="me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GB"/>
          </a:p>
        </p:txBody>
      </p:sp>
      <p:sp>
        <p:nvSpPr>
          <p:cNvPr id="3" name="Freeform 2">
            <a:extLst>
              <a:ext uri="{FF2B5EF4-FFF2-40B4-BE49-F238E27FC236}">
                <a16:creationId xmlns:a16="http://schemas.microsoft.com/office/drawing/2014/main" id="{263D97C1-7448-7440-A3BC-10A072A635DC}"/>
              </a:ext>
            </a:extLst>
          </p:cNvPr>
          <p:cNvSpPr/>
          <p:nvPr/>
        </p:nvSpPr>
        <p:spPr>
          <a:xfrm>
            <a:off x="2973495" y="1453473"/>
            <a:ext cx="3563949" cy="1703070"/>
          </a:xfrm>
          <a:custGeom>
            <a:avLst/>
            <a:gdLst>
              <a:gd name="connsiteX0" fmla="*/ 214959 w 3563949"/>
              <a:gd name="connsiteY0" fmla="*/ 1703070 h 1703070"/>
              <a:gd name="connsiteX1" fmla="*/ 260679 w 3563949"/>
              <a:gd name="connsiteY1" fmla="*/ 1565910 h 1703070"/>
              <a:gd name="connsiteX2" fmla="*/ 2809569 w 3563949"/>
              <a:gd name="connsiteY2" fmla="*/ 1463040 h 1703070"/>
              <a:gd name="connsiteX3" fmla="*/ 3563949 w 3563949"/>
              <a:gd name="connsiteY3" fmla="*/ 0 h 1703070"/>
            </a:gdLst>
            <a:ahLst/>
            <a:cxnLst>
              <a:cxn ang="0">
                <a:pos x="connsiteX0" y="connsiteY0"/>
              </a:cxn>
              <a:cxn ang="0">
                <a:pos x="connsiteX1" y="connsiteY1"/>
              </a:cxn>
              <a:cxn ang="0">
                <a:pos x="connsiteX2" y="connsiteY2"/>
              </a:cxn>
              <a:cxn ang="0">
                <a:pos x="connsiteX3" y="connsiteY3"/>
              </a:cxn>
            </a:cxnLst>
            <a:rect l="l" t="t" r="r" b="b"/>
            <a:pathLst>
              <a:path w="3563949" h="1703070">
                <a:moveTo>
                  <a:pt x="214959" y="1703070"/>
                </a:moveTo>
                <a:cubicBezTo>
                  <a:pt x="21601" y="1654492"/>
                  <a:pt x="-171756" y="1605915"/>
                  <a:pt x="260679" y="1565910"/>
                </a:cubicBezTo>
                <a:cubicBezTo>
                  <a:pt x="693114" y="1525905"/>
                  <a:pt x="2259024" y="1724025"/>
                  <a:pt x="2809569" y="1463040"/>
                </a:cubicBezTo>
                <a:cubicBezTo>
                  <a:pt x="3360114" y="1202055"/>
                  <a:pt x="3462031" y="601027"/>
                  <a:pt x="3563949" y="0"/>
                </a:cubicBezTo>
              </a:path>
            </a:pathLst>
          </a:custGeom>
          <a:noFill/>
          <a:ln w="57150">
            <a:solidFill>
              <a:schemeClr val="accent1">
                <a:lumMod val="75000"/>
              </a:schemeClr>
            </a:solidFill>
            <a:headEnd type="none" w="med" len="med"/>
            <a:tailEnd type="triangle" w="med" len="me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GB"/>
          </a:p>
        </p:txBody>
      </p:sp>
      <p:sp>
        <p:nvSpPr>
          <p:cNvPr id="40" name="Freeform 39">
            <a:extLst>
              <a:ext uri="{FF2B5EF4-FFF2-40B4-BE49-F238E27FC236}">
                <a16:creationId xmlns:a16="http://schemas.microsoft.com/office/drawing/2014/main" id="{773B32C1-D9E8-1042-933F-F4D7A3D1673D}"/>
              </a:ext>
            </a:extLst>
          </p:cNvPr>
          <p:cNvSpPr/>
          <p:nvPr/>
        </p:nvSpPr>
        <p:spPr>
          <a:xfrm>
            <a:off x="5831149" y="1474997"/>
            <a:ext cx="573241" cy="2308860"/>
          </a:xfrm>
          <a:custGeom>
            <a:avLst/>
            <a:gdLst>
              <a:gd name="connsiteX0" fmla="*/ 93181 w 573241"/>
              <a:gd name="connsiteY0" fmla="*/ 2308860 h 2308860"/>
              <a:gd name="connsiteX1" fmla="*/ 36031 w 573241"/>
              <a:gd name="connsiteY1" fmla="*/ 834390 h 2308860"/>
              <a:gd name="connsiteX2" fmla="*/ 573241 w 573241"/>
              <a:gd name="connsiteY2" fmla="*/ 0 h 2308860"/>
            </a:gdLst>
            <a:ahLst/>
            <a:cxnLst>
              <a:cxn ang="0">
                <a:pos x="connsiteX0" y="connsiteY0"/>
              </a:cxn>
              <a:cxn ang="0">
                <a:pos x="connsiteX1" y="connsiteY1"/>
              </a:cxn>
              <a:cxn ang="0">
                <a:pos x="connsiteX2" y="connsiteY2"/>
              </a:cxn>
            </a:cxnLst>
            <a:rect l="l" t="t" r="r" b="b"/>
            <a:pathLst>
              <a:path w="573241" h="2308860">
                <a:moveTo>
                  <a:pt x="93181" y="2308860"/>
                </a:moveTo>
                <a:cubicBezTo>
                  <a:pt x="24601" y="1764030"/>
                  <a:pt x="-43979" y="1219200"/>
                  <a:pt x="36031" y="834390"/>
                </a:cubicBezTo>
                <a:cubicBezTo>
                  <a:pt x="116041" y="449580"/>
                  <a:pt x="344641" y="224790"/>
                  <a:pt x="573241" y="0"/>
                </a:cubicBezTo>
              </a:path>
            </a:pathLst>
          </a:custGeom>
          <a:noFill/>
          <a:ln w="57150">
            <a:solidFill>
              <a:schemeClr val="accent1">
                <a:lumMod val="75000"/>
              </a:schemeClr>
            </a:solidFill>
            <a:headEnd type="none" w="med" len="med"/>
            <a:tailEnd type="triangle" w="med" len="me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GB"/>
          </a:p>
        </p:txBody>
      </p:sp>
      <p:cxnSp>
        <p:nvCxnSpPr>
          <p:cNvPr id="95" name="Straight Connector 94">
            <a:extLst>
              <a:ext uri="{FF2B5EF4-FFF2-40B4-BE49-F238E27FC236}">
                <a16:creationId xmlns:a16="http://schemas.microsoft.com/office/drawing/2014/main" id="{9237B410-083C-6143-BA8B-5FD8AB89BD25}"/>
              </a:ext>
            </a:extLst>
          </p:cNvPr>
          <p:cNvCxnSpPr>
            <a:cxnSpLocks/>
            <a:stCxn id="83" idx="0"/>
          </p:cNvCxnSpPr>
          <p:nvPr/>
        </p:nvCxnSpPr>
        <p:spPr bwMode="gray">
          <a:xfrm flipH="1" flipV="1">
            <a:off x="5087806" y="2199761"/>
            <a:ext cx="1" cy="138104"/>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DFB2C0EC-D83C-134B-A3E1-49C64F70D975}"/>
              </a:ext>
            </a:extLst>
          </p:cNvPr>
          <p:cNvCxnSpPr>
            <a:cxnSpLocks/>
          </p:cNvCxnSpPr>
          <p:nvPr/>
        </p:nvCxnSpPr>
        <p:spPr bwMode="gray">
          <a:xfrm flipH="1" flipV="1">
            <a:off x="5978608" y="2201422"/>
            <a:ext cx="1" cy="138104"/>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5834980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grpId="0" nodeType="clickEffect">
                                  <p:stCondLst>
                                    <p:cond delay="0"/>
                                  </p:stCondLst>
                                  <p:childTnLst>
                                    <p:set>
                                      <p:cBhvr>
                                        <p:cTn id="6" dur="1" fill="hold">
                                          <p:stCondLst>
                                            <p:cond delay="0"/>
                                          </p:stCondLst>
                                        </p:cTn>
                                        <p:tgtEl>
                                          <p:spTgt spid="44"/>
                                        </p:tgtEl>
                                        <p:attrNameLst>
                                          <p:attrName>style.visibility</p:attrName>
                                        </p:attrNameLst>
                                      </p:cBhvr>
                                      <p:to>
                                        <p:strVal val="visible"/>
                                      </p:to>
                                    </p:set>
                                    <p:anim calcmode="lin" valueType="num">
                                      <p:cBhvr additive="base">
                                        <p:cTn id="7" dur="500" fill="hold"/>
                                        <p:tgtEl>
                                          <p:spTgt spid="44"/>
                                        </p:tgtEl>
                                        <p:attrNameLst>
                                          <p:attrName>ppt_x</p:attrName>
                                        </p:attrNameLst>
                                      </p:cBhvr>
                                      <p:tavLst>
                                        <p:tav tm="0">
                                          <p:val>
                                            <p:strVal val="0-#ppt_w/2"/>
                                          </p:val>
                                        </p:tav>
                                        <p:tav tm="100000">
                                          <p:val>
                                            <p:strVal val="#ppt_x"/>
                                          </p:val>
                                        </p:tav>
                                      </p:tavLst>
                                    </p:anim>
                                    <p:anim calcmode="lin" valueType="num">
                                      <p:cBhvr additive="base">
                                        <p:cTn id="8" dur="500" fill="hold"/>
                                        <p:tgtEl>
                                          <p:spTgt spid="44"/>
                                        </p:tgtEl>
                                        <p:attrNameLst>
                                          <p:attrName>ppt_y</p:attrName>
                                        </p:attrNameLst>
                                      </p:cBhvr>
                                      <p:tavLst>
                                        <p:tav tm="0">
                                          <p:val>
                                            <p:strVal val="#ppt_y"/>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79"/>
                                        </p:tgtEl>
                                        <p:attrNameLst>
                                          <p:attrName>style.visibility</p:attrName>
                                        </p:attrNameLst>
                                      </p:cBhvr>
                                      <p:to>
                                        <p:strVal val="visible"/>
                                      </p:to>
                                    </p:set>
                                    <p:anim calcmode="lin" valueType="num">
                                      <p:cBhvr additive="base">
                                        <p:cTn id="11" dur="500" fill="hold"/>
                                        <p:tgtEl>
                                          <p:spTgt spid="79"/>
                                        </p:tgtEl>
                                        <p:attrNameLst>
                                          <p:attrName>ppt_x</p:attrName>
                                        </p:attrNameLst>
                                      </p:cBhvr>
                                      <p:tavLst>
                                        <p:tav tm="0">
                                          <p:val>
                                            <p:strVal val="#ppt_x"/>
                                          </p:val>
                                        </p:tav>
                                        <p:tav tm="100000">
                                          <p:val>
                                            <p:strVal val="#ppt_x"/>
                                          </p:val>
                                        </p:tav>
                                      </p:tavLst>
                                    </p:anim>
                                    <p:anim calcmode="lin" valueType="num">
                                      <p:cBhvr additive="base">
                                        <p:cTn id="12" dur="500" fill="hold"/>
                                        <p:tgtEl>
                                          <p:spTgt spid="79"/>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17"/>
                                        </p:tgtEl>
                                        <p:attrNameLst>
                                          <p:attrName>style.visibility</p:attrName>
                                        </p:attrNameLst>
                                      </p:cBhvr>
                                      <p:to>
                                        <p:strVal val="visible"/>
                                      </p:to>
                                    </p:set>
                                    <p:anim calcmode="lin" valueType="num">
                                      <p:cBhvr additive="base">
                                        <p:cTn id="15" dur="500" fill="hold"/>
                                        <p:tgtEl>
                                          <p:spTgt spid="17"/>
                                        </p:tgtEl>
                                        <p:attrNameLst>
                                          <p:attrName>ppt_x</p:attrName>
                                        </p:attrNameLst>
                                      </p:cBhvr>
                                      <p:tavLst>
                                        <p:tav tm="0">
                                          <p:val>
                                            <p:strVal val="#ppt_x"/>
                                          </p:val>
                                        </p:tav>
                                        <p:tav tm="100000">
                                          <p:val>
                                            <p:strVal val="#ppt_x"/>
                                          </p:val>
                                        </p:tav>
                                      </p:tavLst>
                                    </p:anim>
                                    <p:anim calcmode="lin" valueType="num">
                                      <p:cBhvr additive="base">
                                        <p:cTn id="16" dur="500" fill="hold"/>
                                        <p:tgtEl>
                                          <p:spTgt spid="17"/>
                                        </p:tgtEl>
                                        <p:attrNameLst>
                                          <p:attrName>ppt_y</p:attrName>
                                        </p:attrNameLst>
                                      </p:cBhvr>
                                      <p:tavLst>
                                        <p:tav tm="0">
                                          <p:val>
                                            <p:strVal val="1+#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3" presetClass="entr" presetSubtype="10" fill="hold" grpId="0" nodeType="clickEffect">
                                  <p:stCondLst>
                                    <p:cond delay="0"/>
                                  </p:stCondLst>
                                  <p:childTnLst>
                                    <p:set>
                                      <p:cBhvr>
                                        <p:cTn id="20" dur="1" fill="hold">
                                          <p:stCondLst>
                                            <p:cond delay="0"/>
                                          </p:stCondLst>
                                        </p:cTn>
                                        <p:tgtEl>
                                          <p:spTgt spid="82"/>
                                        </p:tgtEl>
                                        <p:attrNameLst>
                                          <p:attrName>style.visibility</p:attrName>
                                        </p:attrNameLst>
                                      </p:cBhvr>
                                      <p:to>
                                        <p:strVal val="visible"/>
                                      </p:to>
                                    </p:set>
                                    <p:animEffect transition="in" filter="blinds(horizontal)">
                                      <p:cBhvr>
                                        <p:cTn id="21" dur="500"/>
                                        <p:tgtEl>
                                          <p:spTgt spid="82"/>
                                        </p:tgtEl>
                                      </p:cBhvr>
                                    </p:animEffect>
                                  </p:childTnLst>
                                </p:cTn>
                              </p:par>
                              <p:par>
                                <p:cTn id="22" presetID="1" presetClass="exit" presetSubtype="0" fill="hold" grpId="1" nodeType="withEffect">
                                  <p:stCondLst>
                                    <p:cond delay="0"/>
                                  </p:stCondLst>
                                  <p:childTnLst>
                                    <p:set>
                                      <p:cBhvr>
                                        <p:cTn id="23" dur="1" fill="hold">
                                          <p:stCondLst>
                                            <p:cond delay="0"/>
                                          </p:stCondLst>
                                        </p:cTn>
                                        <p:tgtEl>
                                          <p:spTgt spid="17"/>
                                        </p:tgtEl>
                                        <p:attrNameLst>
                                          <p:attrName>style.visibility</p:attrName>
                                        </p:attrNameLst>
                                      </p:cBhvr>
                                      <p:to>
                                        <p:strVal val="hidden"/>
                                      </p:to>
                                    </p:set>
                                  </p:childTnLst>
                                </p:cTn>
                              </p:par>
                              <p:par>
                                <p:cTn id="24" presetID="2" presetClass="entr" presetSubtype="4" fill="hold" grpId="0" nodeType="withEffect">
                                  <p:stCondLst>
                                    <p:cond delay="0"/>
                                  </p:stCondLst>
                                  <p:childTnLst>
                                    <p:set>
                                      <p:cBhvr>
                                        <p:cTn id="25" dur="1" fill="hold">
                                          <p:stCondLst>
                                            <p:cond delay="0"/>
                                          </p:stCondLst>
                                        </p:cTn>
                                        <p:tgtEl>
                                          <p:spTgt spid="27"/>
                                        </p:tgtEl>
                                        <p:attrNameLst>
                                          <p:attrName>style.visibility</p:attrName>
                                        </p:attrNameLst>
                                      </p:cBhvr>
                                      <p:to>
                                        <p:strVal val="visible"/>
                                      </p:to>
                                    </p:set>
                                    <p:anim calcmode="lin" valueType="num">
                                      <p:cBhvr additive="base">
                                        <p:cTn id="26" dur="500" fill="hold"/>
                                        <p:tgtEl>
                                          <p:spTgt spid="27"/>
                                        </p:tgtEl>
                                        <p:attrNameLst>
                                          <p:attrName>ppt_x</p:attrName>
                                        </p:attrNameLst>
                                      </p:cBhvr>
                                      <p:tavLst>
                                        <p:tav tm="0">
                                          <p:val>
                                            <p:strVal val="#ppt_x"/>
                                          </p:val>
                                        </p:tav>
                                        <p:tav tm="100000">
                                          <p:val>
                                            <p:strVal val="#ppt_x"/>
                                          </p:val>
                                        </p:tav>
                                      </p:tavLst>
                                    </p:anim>
                                    <p:anim calcmode="lin" valueType="num">
                                      <p:cBhvr additive="base">
                                        <p:cTn id="27" dur="500" fill="hold"/>
                                        <p:tgtEl>
                                          <p:spTgt spid="27"/>
                                        </p:tgtEl>
                                        <p:attrNameLst>
                                          <p:attrName>ppt_y</p:attrName>
                                        </p:attrNameLst>
                                      </p:cBhvr>
                                      <p:tavLst>
                                        <p:tav tm="0">
                                          <p:val>
                                            <p:strVal val="1+#ppt_h/2"/>
                                          </p:val>
                                        </p:tav>
                                        <p:tav tm="100000">
                                          <p:val>
                                            <p:strVal val="#ppt_y"/>
                                          </p:val>
                                        </p:tav>
                                      </p:tavLst>
                                    </p:anim>
                                  </p:childTnLst>
                                </p:cTn>
                              </p:par>
                            </p:childTnLst>
                          </p:cTn>
                        </p:par>
                      </p:childTnLst>
                    </p:cTn>
                  </p:par>
                  <p:par>
                    <p:cTn id="28" fill="hold">
                      <p:stCondLst>
                        <p:cond delay="indefinite"/>
                      </p:stCondLst>
                      <p:childTnLst>
                        <p:par>
                          <p:cTn id="29" fill="hold">
                            <p:stCondLst>
                              <p:cond delay="0"/>
                            </p:stCondLst>
                            <p:childTnLst>
                              <p:par>
                                <p:cTn id="30" presetID="1" presetClass="exit" presetSubtype="0" fill="hold" grpId="1" nodeType="clickEffect">
                                  <p:stCondLst>
                                    <p:cond delay="0"/>
                                  </p:stCondLst>
                                  <p:childTnLst>
                                    <p:set>
                                      <p:cBhvr>
                                        <p:cTn id="31" dur="1" fill="hold">
                                          <p:stCondLst>
                                            <p:cond delay="0"/>
                                          </p:stCondLst>
                                        </p:cTn>
                                        <p:tgtEl>
                                          <p:spTgt spid="27"/>
                                        </p:tgtEl>
                                        <p:attrNameLst>
                                          <p:attrName>style.visibility</p:attrName>
                                        </p:attrNameLst>
                                      </p:cBhvr>
                                      <p:to>
                                        <p:strVal val="hidden"/>
                                      </p:to>
                                    </p:set>
                                  </p:childTnLst>
                                </p:cTn>
                              </p:par>
                              <p:par>
                                <p:cTn id="32" presetID="1" presetClass="exit" presetSubtype="0" fill="hold" grpId="1" nodeType="withEffect">
                                  <p:stCondLst>
                                    <p:cond delay="0"/>
                                  </p:stCondLst>
                                  <p:childTnLst>
                                    <p:set>
                                      <p:cBhvr>
                                        <p:cTn id="33" dur="1" fill="hold">
                                          <p:stCondLst>
                                            <p:cond delay="0"/>
                                          </p:stCondLst>
                                        </p:cTn>
                                        <p:tgtEl>
                                          <p:spTgt spid="82"/>
                                        </p:tgtEl>
                                        <p:attrNameLst>
                                          <p:attrName>style.visibility</p:attrName>
                                        </p:attrNameLst>
                                      </p:cBhvr>
                                      <p:to>
                                        <p:strVal val="hidden"/>
                                      </p:to>
                                    </p:set>
                                  </p:childTnLst>
                                </p:cTn>
                              </p:par>
                              <p:par>
                                <p:cTn id="34" presetID="1" presetClass="exit" presetSubtype="0" fill="hold" nodeType="withEffect">
                                  <p:stCondLst>
                                    <p:cond delay="0"/>
                                  </p:stCondLst>
                                  <p:childTnLst>
                                    <p:set>
                                      <p:cBhvr>
                                        <p:cTn id="35" dur="1" fill="hold">
                                          <p:stCondLst>
                                            <p:cond delay="0"/>
                                          </p:stCondLst>
                                        </p:cTn>
                                        <p:tgtEl>
                                          <p:spTgt spid="79"/>
                                        </p:tgtEl>
                                        <p:attrNameLst>
                                          <p:attrName>style.visibility</p:attrName>
                                        </p:attrNameLst>
                                      </p:cBhvr>
                                      <p:to>
                                        <p:strVal val="hidden"/>
                                      </p:to>
                                    </p:set>
                                  </p:childTnLst>
                                </p:cTn>
                              </p:par>
                              <p:par>
                                <p:cTn id="36" presetID="1" presetClass="exit" presetSubtype="0" fill="hold" grpId="1" nodeType="withEffect">
                                  <p:stCondLst>
                                    <p:cond delay="0"/>
                                  </p:stCondLst>
                                  <p:childTnLst>
                                    <p:set>
                                      <p:cBhvr>
                                        <p:cTn id="37" dur="1" fill="hold">
                                          <p:stCondLst>
                                            <p:cond delay="0"/>
                                          </p:stCondLst>
                                        </p:cTn>
                                        <p:tgtEl>
                                          <p:spTgt spid="44"/>
                                        </p:tgtEl>
                                        <p:attrNameLst>
                                          <p:attrName>style.visibility</p:attrName>
                                        </p:attrNameLst>
                                      </p:cBhvr>
                                      <p:to>
                                        <p:strVal val="hidden"/>
                                      </p:to>
                                    </p:set>
                                  </p:childTnLst>
                                </p:cTn>
                              </p:par>
                            </p:childTnLst>
                          </p:cTn>
                        </p:par>
                      </p:childTnLst>
                    </p:cTn>
                  </p:par>
                  <p:par>
                    <p:cTn id="38" fill="hold">
                      <p:stCondLst>
                        <p:cond delay="indefinite"/>
                      </p:stCondLst>
                      <p:childTnLst>
                        <p:par>
                          <p:cTn id="39" fill="hold">
                            <p:stCondLst>
                              <p:cond delay="0"/>
                            </p:stCondLst>
                            <p:childTnLst>
                              <p:par>
                                <p:cTn id="40" presetID="2" presetClass="entr" presetSubtype="4" fill="hold" nodeType="clickEffect">
                                  <p:stCondLst>
                                    <p:cond delay="0"/>
                                  </p:stCondLst>
                                  <p:childTnLst>
                                    <p:set>
                                      <p:cBhvr>
                                        <p:cTn id="41" dur="1" fill="hold">
                                          <p:stCondLst>
                                            <p:cond delay="0"/>
                                          </p:stCondLst>
                                        </p:cTn>
                                        <p:tgtEl>
                                          <p:spTgt spid="87"/>
                                        </p:tgtEl>
                                        <p:attrNameLst>
                                          <p:attrName>style.visibility</p:attrName>
                                        </p:attrNameLst>
                                      </p:cBhvr>
                                      <p:to>
                                        <p:strVal val="visible"/>
                                      </p:to>
                                    </p:set>
                                    <p:anim calcmode="lin" valueType="num">
                                      <p:cBhvr additive="base">
                                        <p:cTn id="42" dur="500" fill="hold"/>
                                        <p:tgtEl>
                                          <p:spTgt spid="87"/>
                                        </p:tgtEl>
                                        <p:attrNameLst>
                                          <p:attrName>ppt_x</p:attrName>
                                        </p:attrNameLst>
                                      </p:cBhvr>
                                      <p:tavLst>
                                        <p:tav tm="0">
                                          <p:val>
                                            <p:strVal val="#ppt_x"/>
                                          </p:val>
                                        </p:tav>
                                        <p:tav tm="100000">
                                          <p:val>
                                            <p:strVal val="#ppt_x"/>
                                          </p:val>
                                        </p:tav>
                                      </p:tavLst>
                                    </p:anim>
                                    <p:anim calcmode="lin" valueType="num">
                                      <p:cBhvr additive="base">
                                        <p:cTn id="43" dur="500" fill="hold"/>
                                        <p:tgtEl>
                                          <p:spTgt spid="87"/>
                                        </p:tgtEl>
                                        <p:attrNameLst>
                                          <p:attrName>ppt_y</p:attrName>
                                        </p:attrNameLst>
                                      </p:cBhvr>
                                      <p:tavLst>
                                        <p:tav tm="0">
                                          <p:val>
                                            <p:strVal val="1+#ppt_h/2"/>
                                          </p:val>
                                        </p:tav>
                                        <p:tav tm="100000">
                                          <p:val>
                                            <p:strVal val="#ppt_y"/>
                                          </p:val>
                                        </p:tav>
                                      </p:tavLst>
                                    </p:anim>
                                  </p:childTnLst>
                                </p:cTn>
                              </p:par>
                              <p:par>
                                <p:cTn id="44" presetID="2" presetClass="entr" presetSubtype="4" fill="hold" grpId="0" nodeType="withEffect">
                                  <p:stCondLst>
                                    <p:cond delay="0"/>
                                  </p:stCondLst>
                                  <p:childTnLst>
                                    <p:set>
                                      <p:cBhvr>
                                        <p:cTn id="45" dur="1" fill="hold">
                                          <p:stCondLst>
                                            <p:cond delay="0"/>
                                          </p:stCondLst>
                                        </p:cTn>
                                        <p:tgtEl>
                                          <p:spTgt spid="86"/>
                                        </p:tgtEl>
                                        <p:attrNameLst>
                                          <p:attrName>style.visibility</p:attrName>
                                        </p:attrNameLst>
                                      </p:cBhvr>
                                      <p:to>
                                        <p:strVal val="visible"/>
                                      </p:to>
                                    </p:set>
                                    <p:anim calcmode="lin" valueType="num">
                                      <p:cBhvr additive="base">
                                        <p:cTn id="46" dur="500" fill="hold"/>
                                        <p:tgtEl>
                                          <p:spTgt spid="86"/>
                                        </p:tgtEl>
                                        <p:attrNameLst>
                                          <p:attrName>ppt_x</p:attrName>
                                        </p:attrNameLst>
                                      </p:cBhvr>
                                      <p:tavLst>
                                        <p:tav tm="0">
                                          <p:val>
                                            <p:strVal val="#ppt_x"/>
                                          </p:val>
                                        </p:tav>
                                        <p:tav tm="100000">
                                          <p:val>
                                            <p:strVal val="#ppt_x"/>
                                          </p:val>
                                        </p:tav>
                                      </p:tavLst>
                                    </p:anim>
                                    <p:anim calcmode="lin" valueType="num">
                                      <p:cBhvr additive="base">
                                        <p:cTn id="47" dur="500" fill="hold"/>
                                        <p:tgtEl>
                                          <p:spTgt spid="86"/>
                                        </p:tgtEl>
                                        <p:attrNameLst>
                                          <p:attrName>ppt_y</p:attrName>
                                        </p:attrNameLst>
                                      </p:cBhvr>
                                      <p:tavLst>
                                        <p:tav tm="0">
                                          <p:val>
                                            <p:strVal val="1+#ppt_h/2"/>
                                          </p:val>
                                        </p:tav>
                                        <p:tav tm="100000">
                                          <p:val>
                                            <p:strVal val="#ppt_y"/>
                                          </p:val>
                                        </p:tav>
                                      </p:tavLst>
                                    </p:anim>
                                  </p:childTnLst>
                                </p:cTn>
                              </p:par>
                              <p:par>
                                <p:cTn id="48" presetID="2" presetClass="entr" presetSubtype="4" fill="hold" nodeType="withEffect">
                                  <p:stCondLst>
                                    <p:cond delay="0"/>
                                  </p:stCondLst>
                                  <p:childTnLst>
                                    <p:set>
                                      <p:cBhvr>
                                        <p:cTn id="49" dur="1" fill="hold">
                                          <p:stCondLst>
                                            <p:cond delay="0"/>
                                          </p:stCondLst>
                                        </p:cTn>
                                        <p:tgtEl>
                                          <p:spTgt spid="85"/>
                                        </p:tgtEl>
                                        <p:attrNameLst>
                                          <p:attrName>style.visibility</p:attrName>
                                        </p:attrNameLst>
                                      </p:cBhvr>
                                      <p:to>
                                        <p:strVal val="visible"/>
                                      </p:to>
                                    </p:set>
                                    <p:anim calcmode="lin" valueType="num">
                                      <p:cBhvr additive="base">
                                        <p:cTn id="50" dur="500" fill="hold"/>
                                        <p:tgtEl>
                                          <p:spTgt spid="85"/>
                                        </p:tgtEl>
                                        <p:attrNameLst>
                                          <p:attrName>ppt_x</p:attrName>
                                        </p:attrNameLst>
                                      </p:cBhvr>
                                      <p:tavLst>
                                        <p:tav tm="0">
                                          <p:val>
                                            <p:strVal val="#ppt_x"/>
                                          </p:val>
                                        </p:tav>
                                        <p:tav tm="100000">
                                          <p:val>
                                            <p:strVal val="#ppt_x"/>
                                          </p:val>
                                        </p:tav>
                                      </p:tavLst>
                                    </p:anim>
                                    <p:anim calcmode="lin" valueType="num">
                                      <p:cBhvr additive="base">
                                        <p:cTn id="51" dur="500" fill="hold"/>
                                        <p:tgtEl>
                                          <p:spTgt spid="85"/>
                                        </p:tgtEl>
                                        <p:attrNameLst>
                                          <p:attrName>ppt_y</p:attrName>
                                        </p:attrNameLst>
                                      </p:cBhvr>
                                      <p:tavLst>
                                        <p:tav tm="0">
                                          <p:val>
                                            <p:strVal val="1+#ppt_h/2"/>
                                          </p:val>
                                        </p:tav>
                                        <p:tav tm="100000">
                                          <p:val>
                                            <p:strVal val="#ppt_y"/>
                                          </p:val>
                                        </p:tav>
                                      </p:tavLst>
                                    </p:anim>
                                  </p:childTnLst>
                                </p:cTn>
                              </p:par>
                            </p:childTnLst>
                          </p:cTn>
                        </p:par>
                      </p:childTnLst>
                    </p:cTn>
                  </p:par>
                  <p:par>
                    <p:cTn id="52" fill="hold">
                      <p:stCondLst>
                        <p:cond delay="indefinite"/>
                      </p:stCondLst>
                      <p:childTnLst>
                        <p:par>
                          <p:cTn id="53" fill="hold">
                            <p:stCondLst>
                              <p:cond delay="0"/>
                            </p:stCondLst>
                            <p:childTnLst>
                              <p:par>
                                <p:cTn id="54" presetID="2" presetClass="entr" presetSubtype="4" fill="hold" grpId="0" nodeType="clickEffect">
                                  <p:stCondLst>
                                    <p:cond delay="0"/>
                                  </p:stCondLst>
                                  <p:childTnLst>
                                    <p:set>
                                      <p:cBhvr>
                                        <p:cTn id="55" dur="1" fill="hold">
                                          <p:stCondLst>
                                            <p:cond delay="0"/>
                                          </p:stCondLst>
                                        </p:cTn>
                                        <p:tgtEl>
                                          <p:spTgt spid="2"/>
                                        </p:tgtEl>
                                        <p:attrNameLst>
                                          <p:attrName>style.visibility</p:attrName>
                                        </p:attrNameLst>
                                      </p:cBhvr>
                                      <p:to>
                                        <p:strVal val="visible"/>
                                      </p:to>
                                    </p:set>
                                    <p:anim calcmode="lin" valueType="num">
                                      <p:cBhvr additive="base">
                                        <p:cTn id="56" dur="500" fill="hold"/>
                                        <p:tgtEl>
                                          <p:spTgt spid="2"/>
                                        </p:tgtEl>
                                        <p:attrNameLst>
                                          <p:attrName>ppt_x</p:attrName>
                                        </p:attrNameLst>
                                      </p:cBhvr>
                                      <p:tavLst>
                                        <p:tav tm="0">
                                          <p:val>
                                            <p:strVal val="#ppt_x"/>
                                          </p:val>
                                        </p:tav>
                                        <p:tav tm="100000">
                                          <p:val>
                                            <p:strVal val="#ppt_x"/>
                                          </p:val>
                                        </p:tav>
                                      </p:tavLst>
                                    </p:anim>
                                    <p:anim calcmode="lin" valueType="num">
                                      <p:cBhvr additive="base">
                                        <p:cTn id="57"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58" fill="hold">
                      <p:stCondLst>
                        <p:cond delay="indefinite"/>
                      </p:stCondLst>
                      <p:childTnLst>
                        <p:par>
                          <p:cTn id="59" fill="hold">
                            <p:stCondLst>
                              <p:cond delay="0"/>
                            </p:stCondLst>
                            <p:childTnLst>
                              <p:par>
                                <p:cTn id="60" presetID="2" presetClass="entr" presetSubtype="4" fill="hold" grpId="0" nodeType="clickEffect">
                                  <p:stCondLst>
                                    <p:cond delay="0"/>
                                  </p:stCondLst>
                                  <p:childTnLst>
                                    <p:set>
                                      <p:cBhvr>
                                        <p:cTn id="61" dur="1" fill="hold">
                                          <p:stCondLst>
                                            <p:cond delay="0"/>
                                          </p:stCondLst>
                                        </p:cTn>
                                        <p:tgtEl>
                                          <p:spTgt spid="3"/>
                                        </p:tgtEl>
                                        <p:attrNameLst>
                                          <p:attrName>style.visibility</p:attrName>
                                        </p:attrNameLst>
                                      </p:cBhvr>
                                      <p:to>
                                        <p:strVal val="visible"/>
                                      </p:to>
                                    </p:set>
                                    <p:anim calcmode="lin" valueType="num">
                                      <p:cBhvr additive="base">
                                        <p:cTn id="62" dur="500" fill="hold"/>
                                        <p:tgtEl>
                                          <p:spTgt spid="3"/>
                                        </p:tgtEl>
                                        <p:attrNameLst>
                                          <p:attrName>ppt_x</p:attrName>
                                        </p:attrNameLst>
                                      </p:cBhvr>
                                      <p:tavLst>
                                        <p:tav tm="0">
                                          <p:val>
                                            <p:strVal val="#ppt_x"/>
                                          </p:val>
                                        </p:tav>
                                        <p:tav tm="100000">
                                          <p:val>
                                            <p:strVal val="#ppt_x"/>
                                          </p:val>
                                        </p:tav>
                                      </p:tavLst>
                                    </p:anim>
                                    <p:anim calcmode="lin" valueType="num">
                                      <p:cBhvr additive="base">
                                        <p:cTn id="63" dur="500" fill="hold"/>
                                        <p:tgtEl>
                                          <p:spTgt spid="3"/>
                                        </p:tgtEl>
                                        <p:attrNameLst>
                                          <p:attrName>ppt_y</p:attrName>
                                        </p:attrNameLst>
                                      </p:cBhvr>
                                      <p:tavLst>
                                        <p:tav tm="0">
                                          <p:val>
                                            <p:strVal val="1+#ppt_h/2"/>
                                          </p:val>
                                        </p:tav>
                                        <p:tav tm="100000">
                                          <p:val>
                                            <p:strVal val="#ppt_y"/>
                                          </p:val>
                                        </p:tav>
                                      </p:tavLst>
                                    </p:anim>
                                  </p:childTnLst>
                                </p:cTn>
                              </p:par>
                            </p:childTnLst>
                          </p:cTn>
                        </p:par>
                      </p:childTnLst>
                    </p:cTn>
                  </p:par>
                  <p:par>
                    <p:cTn id="64" fill="hold">
                      <p:stCondLst>
                        <p:cond delay="indefinite"/>
                      </p:stCondLst>
                      <p:childTnLst>
                        <p:par>
                          <p:cTn id="65" fill="hold">
                            <p:stCondLst>
                              <p:cond delay="0"/>
                            </p:stCondLst>
                            <p:childTnLst>
                              <p:par>
                                <p:cTn id="66" presetID="2" presetClass="entr" presetSubtype="4" fill="hold" grpId="0" nodeType="clickEffect">
                                  <p:stCondLst>
                                    <p:cond delay="0"/>
                                  </p:stCondLst>
                                  <p:childTnLst>
                                    <p:set>
                                      <p:cBhvr>
                                        <p:cTn id="67" dur="1" fill="hold">
                                          <p:stCondLst>
                                            <p:cond delay="0"/>
                                          </p:stCondLst>
                                        </p:cTn>
                                        <p:tgtEl>
                                          <p:spTgt spid="4"/>
                                        </p:tgtEl>
                                        <p:attrNameLst>
                                          <p:attrName>style.visibility</p:attrName>
                                        </p:attrNameLst>
                                      </p:cBhvr>
                                      <p:to>
                                        <p:strVal val="visible"/>
                                      </p:to>
                                    </p:set>
                                    <p:anim calcmode="lin" valueType="num">
                                      <p:cBhvr additive="base">
                                        <p:cTn id="68" dur="500" fill="hold"/>
                                        <p:tgtEl>
                                          <p:spTgt spid="4"/>
                                        </p:tgtEl>
                                        <p:attrNameLst>
                                          <p:attrName>ppt_x</p:attrName>
                                        </p:attrNameLst>
                                      </p:cBhvr>
                                      <p:tavLst>
                                        <p:tav tm="0">
                                          <p:val>
                                            <p:strVal val="#ppt_x"/>
                                          </p:val>
                                        </p:tav>
                                        <p:tav tm="100000">
                                          <p:val>
                                            <p:strVal val="#ppt_x"/>
                                          </p:val>
                                        </p:tav>
                                      </p:tavLst>
                                    </p:anim>
                                    <p:anim calcmode="lin" valueType="num">
                                      <p:cBhvr additive="base">
                                        <p:cTn id="69" dur="5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70" fill="hold">
                      <p:stCondLst>
                        <p:cond delay="indefinite"/>
                      </p:stCondLst>
                      <p:childTnLst>
                        <p:par>
                          <p:cTn id="71" fill="hold">
                            <p:stCondLst>
                              <p:cond delay="0"/>
                            </p:stCondLst>
                            <p:childTnLst>
                              <p:par>
                                <p:cTn id="72" presetID="2" presetClass="entr" presetSubtype="4" fill="hold" grpId="0" nodeType="clickEffect">
                                  <p:stCondLst>
                                    <p:cond delay="0"/>
                                  </p:stCondLst>
                                  <p:childTnLst>
                                    <p:set>
                                      <p:cBhvr>
                                        <p:cTn id="73" dur="1" fill="hold">
                                          <p:stCondLst>
                                            <p:cond delay="0"/>
                                          </p:stCondLst>
                                        </p:cTn>
                                        <p:tgtEl>
                                          <p:spTgt spid="43"/>
                                        </p:tgtEl>
                                        <p:attrNameLst>
                                          <p:attrName>style.visibility</p:attrName>
                                        </p:attrNameLst>
                                      </p:cBhvr>
                                      <p:to>
                                        <p:strVal val="visible"/>
                                      </p:to>
                                    </p:set>
                                    <p:anim calcmode="lin" valueType="num">
                                      <p:cBhvr additive="base">
                                        <p:cTn id="74" dur="500" fill="hold"/>
                                        <p:tgtEl>
                                          <p:spTgt spid="43"/>
                                        </p:tgtEl>
                                        <p:attrNameLst>
                                          <p:attrName>ppt_x</p:attrName>
                                        </p:attrNameLst>
                                      </p:cBhvr>
                                      <p:tavLst>
                                        <p:tav tm="0">
                                          <p:val>
                                            <p:strVal val="#ppt_x"/>
                                          </p:val>
                                        </p:tav>
                                        <p:tav tm="100000">
                                          <p:val>
                                            <p:strVal val="#ppt_x"/>
                                          </p:val>
                                        </p:tav>
                                      </p:tavLst>
                                    </p:anim>
                                    <p:anim calcmode="lin" valueType="num">
                                      <p:cBhvr additive="base">
                                        <p:cTn id="75" dur="500" fill="hold"/>
                                        <p:tgtEl>
                                          <p:spTgt spid="43"/>
                                        </p:tgtEl>
                                        <p:attrNameLst>
                                          <p:attrName>ppt_y</p:attrName>
                                        </p:attrNameLst>
                                      </p:cBhvr>
                                      <p:tavLst>
                                        <p:tav tm="0">
                                          <p:val>
                                            <p:strVal val="1+#ppt_h/2"/>
                                          </p:val>
                                        </p:tav>
                                        <p:tav tm="100000">
                                          <p:val>
                                            <p:strVal val="#ppt_y"/>
                                          </p:val>
                                        </p:tav>
                                      </p:tavLst>
                                    </p:anim>
                                  </p:childTnLst>
                                </p:cTn>
                              </p:par>
                            </p:childTnLst>
                          </p:cTn>
                        </p:par>
                      </p:childTnLst>
                    </p:cTn>
                  </p:par>
                  <p:par>
                    <p:cTn id="76" fill="hold">
                      <p:stCondLst>
                        <p:cond delay="indefinite"/>
                      </p:stCondLst>
                      <p:childTnLst>
                        <p:par>
                          <p:cTn id="77" fill="hold">
                            <p:stCondLst>
                              <p:cond delay="0"/>
                            </p:stCondLst>
                            <p:childTnLst>
                              <p:par>
                                <p:cTn id="78" presetID="2" presetClass="entr" presetSubtype="4" fill="hold" grpId="0" nodeType="clickEffect">
                                  <p:stCondLst>
                                    <p:cond delay="0"/>
                                  </p:stCondLst>
                                  <p:childTnLst>
                                    <p:set>
                                      <p:cBhvr>
                                        <p:cTn id="79" dur="1" fill="hold">
                                          <p:stCondLst>
                                            <p:cond delay="0"/>
                                          </p:stCondLst>
                                        </p:cTn>
                                        <p:tgtEl>
                                          <p:spTgt spid="16"/>
                                        </p:tgtEl>
                                        <p:attrNameLst>
                                          <p:attrName>style.visibility</p:attrName>
                                        </p:attrNameLst>
                                      </p:cBhvr>
                                      <p:to>
                                        <p:strVal val="visible"/>
                                      </p:to>
                                    </p:set>
                                    <p:anim calcmode="lin" valueType="num">
                                      <p:cBhvr additive="base">
                                        <p:cTn id="80" dur="500" fill="hold"/>
                                        <p:tgtEl>
                                          <p:spTgt spid="16"/>
                                        </p:tgtEl>
                                        <p:attrNameLst>
                                          <p:attrName>ppt_x</p:attrName>
                                        </p:attrNameLst>
                                      </p:cBhvr>
                                      <p:tavLst>
                                        <p:tav tm="0">
                                          <p:val>
                                            <p:strVal val="#ppt_x"/>
                                          </p:val>
                                        </p:tav>
                                        <p:tav tm="100000">
                                          <p:val>
                                            <p:strVal val="#ppt_x"/>
                                          </p:val>
                                        </p:tav>
                                      </p:tavLst>
                                    </p:anim>
                                    <p:anim calcmode="lin" valueType="num">
                                      <p:cBhvr additive="base">
                                        <p:cTn id="81" dur="500" fill="hold"/>
                                        <p:tgtEl>
                                          <p:spTgt spid="16"/>
                                        </p:tgtEl>
                                        <p:attrNameLst>
                                          <p:attrName>ppt_y</p:attrName>
                                        </p:attrNameLst>
                                      </p:cBhvr>
                                      <p:tavLst>
                                        <p:tav tm="0">
                                          <p:val>
                                            <p:strVal val="1+#ppt_h/2"/>
                                          </p:val>
                                        </p:tav>
                                        <p:tav tm="100000">
                                          <p:val>
                                            <p:strVal val="#ppt_y"/>
                                          </p:val>
                                        </p:tav>
                                      </p:tavLst>
                                    </p:anim>
                                  </p:childTnLst>
                                </p:cTn>
                              </p:par>
                            </p:childTnLst>
                          </p:cTn>
                        </p:par>
                      </p:childTnLst>
                    </p:cTn>
                  </p:par>
                  <p:par>
                    <p:cTn id="82" fill="hold">
                      <p:stCondLst>
                        <p:cond delay="indefinite"/>
                      </p:stCondLst>
                      <p:childTnLst>
                        <p:par>
                          <p:cTn id="83" fill="hold">
                            <p:stCondLst>
                              <p:cond delay="0"/>
                            </p:stCondLst>
                            <p:childTnLst>
                              <p:par>
                                <p:cTn id="84" presetID="2" presetClass="entr" presetSubtype="4" fill="hold" grpId="0" nodeType="clickEffect">
                                  <p:stCondLst>
                                    <p:cond delay="0"/>
                                  </p:stCondLst>
                                  <p:childTnLst>
                                    <p:set>
                                      <p:cBhvr>
                                        <p:cTn id="85" dur="1" fill="hold">
                                          <p:stCondLst>
                                            <p:cond delay="0"/>
                                          </p:stCondLst>
                                        </p:cTn>
                                        <p:tgtEl>
                                          <p:spTgt spid="81"/>
                                        </p:tgtEl>
                                        <p:attrNameLst>
                                          <p:attrName>style.visibility</p:attrName>
                                        </p:attrNameLst>
                                      </p:cBhvr>
                                      <p:to>
                                        <p:strVal val="visible"/>
                                      </p:to>
                                    </p:set>
                                    <p:anim calcmode="lin" valueType="num">
                                      <p:cBhvr additive="base">
                                        <p:cTn id="86" dur="500" fill="hold"/>
                                        <p:tgtEl>
                                          <p:spTgt spid="81"/>
                                        </p:tgtEl>
                                        <p:attrNameLst>
                                          <p:attrName>ppt_x</p:attrName>
                                        </p:attrNameLst>
                                      </p:cBhvr>
                                      <p:tavLst>
                                        <p:tav tm="0">
                                          <p:val>
                                            <p:strVal val="#ppt_x"/>
                                          </p:val>
                                        </p:tav>
                                        <p:tav tm="100000">
                                          <p:val>
                                            <p:strVal val="#ppt_x"/>
                                          </p:val>
                                        </p:tav>
                                      </p:tavLst>
                                    </p:anim>
                                    <p:anim calcmode="lin" valueType="num">
                                      <p:cBhvr additive="base">
                                        <p:cTn id="87" dur="500" fill="hold"/>
                                        <p:tgtEl>
                                          <p:spTgt spid="81"/>
                                        </p:tgtEl>
                                        <p:attrNameLst>
                                          <p:attrName>ppt_y</p:attrName>
                                        </p:attrNameLst>
                                      </p:cBhvr>
                                      <p:tavLst>
                                        <p:tav tm="0">
                                          <p:val>
                                            <p:strVal val="1+#ppt_h/2"/>
                                          </p:val>
                                        </p:tav>
                                        <p:tav tm="100000">
                                          <p:val>
                                            <p:strVal val="#ppt_y"/>
                                          </p:val>
                                        </p:tav>
                                      </p:tavLst>
                                    </p:anim>
                                  </p:childTnLst>
                                </p:cTn>
                              </p:par>
                            </p:childTnLst>
                          </p:cTn>
                        </p:par>
                      </p:childTnLst>
                    </p:cTn>
                  </p:par>
                  <p:par>
                    <p:cTn id="88" fill="hold">
                      <p:stCondLst>
                        <p:cond delay="indefinite"/>
                      </p:stCondLst>
                      <p:childTnLst>
                        <p:par>
                          <p:cTn id="89" fill="hold">
                            <p:stCondLst>
                              <p:cond delay="0"/>
                            </p:stCondLst>
                            <p:childTnLst>
                              <p:par>
                                <p:cTn id="90" presetID="2" presetClass="entr" presetSubtype="4" fill="hold" grpId="0" nodeType="clickEffect">
                                  <p:stCondLst>
                                    <p:cond delay="0"/>
                                  </p:stCondLst>
                                  <p:childTnLst>
                                    <p:set>
                                      <p:cBhvr>
                                        <p:cTn id="91" dur="1" fill="hold">
                                          <p:stCondLst>
                                            <p:cond delay="0"/>
                                          </p:stCondLst>
                                        </p:cTn>
                                        <p:tgtEl>
                                          <p:spTgt spid="40"/>
                                        </p:tgtEl>
                                        <p:attrNameLst>
                                          <p:attrName>style.visibility</p:attrName>
                                        </p:attrNameLst>
                                      </p:cBhvr>
                                      <p:to>
                                        <p:strVal val="visible"/>
                                      </p:to>
                                    </p:set>
                                    <p:anim calcmode="lin" valueType="num">
                                      <p:cBhvr additive="base">
                                        <p:cTn id="92" dur="500" fill="hold"/>
                                        <p:tgtEl>
                                          <p:spTgt spid="40"/>
                                        </p:tgtEl>
                                        <p:attrNameLst>
                                          <p:attrName>ppt_x</p:attrName>
                                        </p:attrNameLst>
                                      </p:cBhvr>
                                      <p:tavLst>
                                        <p:tav tm="0">
                                          <p:val>
                                            <p:strVal val="#ppt_x"/>
                                          </p:val>
                                        </p:tav>
                                        <p:tav tm="100000">
                                          <p:val>
                                            <p:strVal val="#ppt_x"/>
                                          </p:val>
                                        </p:tav>
                                      </p:tavLst>
                                    </p:anim>
                                    <p:anim calcmode="lin" valueType="num">
                                      <p:cBhvr additive="base">
                                        <p:cTn id="93" dur="500" fill="hold"/>
                                        <p:tgtEl>
                                          <p:spTgt spid="4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2" grpId="0"/>
      <p:bldP spid="82" grpId="1"/>
      <p:bldP spid="86" grpId="0" animBg="1"/>
      <p:bldP spid="44" grpId="0"/>
      <p:bldP spid="44" grpId="1"/>
      <p:bldP spid="43" grpId="0" animBg="1"/>
      <p:bldP spid="81" grpId="0" animBg="1"/>
      <p:bldP spid="17" grpId="0" animBg="1"/>
      <p:bldP spid="17" grpId="1" animBg="1"/>
      <p:bldP spid="2" grpId="0" animBg="1"/>
      <p:bldP spid="16" grpId="0" animBg="1"/>
      <p:bldP spid="4" grpId="0" animBg="1"/>
      <p:bldP spid="27" grpId="0" animBg="1"/>
      <p:bldP spid="27" grpId="1" animBg="1"/>
      <p:bldP spid="3" grpId="0" animBg="1"/>
      <p:bldP spid="40" grpId="0" animBg="1"/>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E00CBA1D-60DA-5C46-BEDF-5A6D43EEEA5D}"/>
              </a:ext>
            </a:extLst>
          </p:cNvPr>
          <p:cNvSpPr>
            <a:spLocks noGrp="1"/>
          </p:cNvSpPr>
          <p:nvPr>
            <p:ph type="body" sz="quarter" idx="23"/>
          </p:nvPr>
        </p:nvSpPr>
        <p:spPr/>
        <p:txBody>
          <a:bodyPr/>
          <a:lstStyle/>
          <a:p>
            <a:pPr>
              <a:buNone/>
            </a:pPr>
            <a:r>
              <a:rPr lang="en-GB" dirty="0"/>
              <a:t>Virtual Networking Constructs</a:t>
            </a:r>
          </a:p>
          <a:p>
            <a:pPr>
              <a:buNone/>
            </a:pPr>
            <a:r>
              <a:rPr lang="en-GB" dirty="0"/>
              <a:t>Virtual Switch Characteristics</a:t>
            </a:r>
          </a:p>
          <a:p>
            <a:pPr>
              <a:buNone/>
            </a:pPr>
            <a:r>
              <a:rPr lang="en-GB" dirty="0"/>
              <a:t>Review of vSphere Teaming Policies</a:t>
            </a:r>
          </a:p>
          <a:p>
            <a:pPr>
              <a:buNone/>
            </a:pPr>
            <a:r>
              <a:rPr lang="en-GB" dirty="0"/>
              <a:t>NSX-v &amp; NSX-T Constructs</a:t>
            </a:r>
          </a:p>
          <a:p>
            <a:pPr>
              <a:buNone/>
            </a:pPr>
            <a:r>
              <a:rPr lang="en-GB" dirty="0"/>
              <a:t>NSX-v / NSX-T Edge Connectivity Options</a:t>
            </a:r>
          </a:p>
          <a:p>
            <a:pPr>
              <a:buNone/>
            </a:pPr>
            <a:r>
              <a:rPr lang="en-GB" dirty="0"/>
              <a:t>NSX-T Logical Routing</a:t>
            </a:r>
          </a:p>
          <a:p>
            <a:pPr>
              <a:buNone/>
            </a:pPr>
            <a:r>
              <a:rPr lang="en-GB" dirty="0"/>
              <a:t>NSX-T Routing Advertisement</a:t>
            </a:r>
          </a:p>
          <a:p>
            <a:pPr>
              <a:buNone/>
            </a:pPr>
            <a:r>
              <a:rPr lang="en-GB" dirty="0"/>
              <a:t>NSX-T Edge HA</a:t>
            </a:r>
          </a:p>
        </p:txBody>
      </p:sp>
      <p:sp>
        <p:nvSpPr>
          <p:cNvPr id="3" name="Rectangle 2">
            <a:extLst>
              <a:ext uri="{FF2B5EF4-FFF2-40B4-BE49-F238E27FC236}">
                <a16:creationId xmlns:a16="http://schemas.microsoft.com/office/drawing/2014/main" id="{7B25AE13-0288-6D43-93F0-5B470302C9D9}"/>
              </a:ext>
            </a:extLst>
          </p:cNvPr>
          <p:cNvSpPr/>
          <p:nvPr/>
        </p:nvSpPr>
        <p:spPr>
          <a:xfrm>
            <a:off x="2727712" y="5829878"/>
            <a:ext cx="5311069" cy="307777"/>
          </a:xfrm>
          <a:prstGeom prst="rect">
            <a:avLst/>
          </a:prstGeom>
        </p:spPr>
        <p:txBody>
          <a:bodyPr wrap="none">
            <a:spAutoFit/>
          </a:bodyPr>
          <a:lstStyle/>
          <a:p>
            <a:pPr>
              <a:buNone/>
            </a:pPr>
            <a:r>
              <a:rPr lang="en-GB" sz="1400" dirty="0"/>
              <a:t>* KVM Host and Bare Metal Edge is not covered in this deck</a:t>
            </a:r>
          </a:p>
        </p:txBody>
      </p:sp>
    </p:spTree>
    <p:extLst>
      <p:ext uri="{BB962C8B-B14F-4D97-AF65-F5344CB8AC3E}">
        <p14:creationId xmlns:p14="http://schemas.microsoft.com/office/powerpoint/2010/main" val="389760106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7B4A6C48-8736-A445-903D-57C579381B87}"/>
              </a:ext>
            </a:extLst>
          </p:cNvPr>
          <p:cNvSpPr>
            <a:spLocks noGrp="1"/>
          </p:cNvSpPr>
          <p:nvPr>
            <p:ph type="title"/>
          </p:nvPr>
        </p:nvSpPr>
        <p:spPr/>
        <p:txBody>
          <a:bodyPr/>
          <a:lstStyle/>
          <a:p>
            <a:r>
              <a:rPr lang="en-GB"/>
              <a:t>VLAN Based Logical Switch Teaming Policy Support</a:t>
            </a:r>
          </a:p>
        </p:txBody>
      </p:sp>
      <p:sp>
        <p:nvSpPr>
          <p:cNvPr id="4" name="Subtitle 3">
            <a:extLst>
              <a:ext uri="{FF2B5EF4-FFF2-40B4-BE49-F238E27FC236}">
                <a16:creationId xmlns:a16="http://schemas.microsoft.com/office/drawing/2014/main" id="{A017D048-6377-8140-B701-63B70D13A666}"/>
              </a:ext>
            </a:extLst>
          </p:cNvPr>
          <p:cNvSpPr>
            <a:spLocks noGrp="1"/>
          </p:cNvSpPr>
          <p:nvPr>
            <p:ph type="subTitle" idx="10"/>
          </p:nvPr>
        </p:nvSpPr>
        <p:spPr/>
        <p:txBody>
          <a:bodyPr/>
          <a:lstStyle/>
          <a:p>
            <a:r>
              <a:rPr lang="en-GB"/>
              <a:t>NSX-T 2.2</a:t>
            </a:r>
          </a:p>
        </p:txBody>
      </p:sp>
      <p:sp>
        <p:nvSpPr>
          <p:cNvPr id="5" name="TextBox 4">
            <a:extLst>
              <a:ext uri="{FF2B5EF4-FFF2-40B4-BE49-F238E27FC236}">
                <a16:creationId xmlns:a16="http://schemas.microsoft.com/office/drawing/2014/main" id="{D92B5416-7E59-9A4B-9608-570F83F74904}"/>
              </a:ext>
            </a:extLst>
          </p:cNvPr>
          <p:cNvSpPr txBox="1"/>
          <p:nvPr/>
        </p:nvSpPr>
        <p:spPr>
          <a:xfrm>
            <a:off x="971408" y="1382646"/>
            <a:ext cx="4935122" cy="215444"/>
          </a:xfrm>
          <a:prstGeom prst="rect">
            <a:avLst/>
          </a:prstGeom>
        </p:spPr>
        <p:txBody>
          <a:bodyPr wrap="square" lIns="0" tIns="0" rIns="0" bIns="0" rtlCol="0">
            <a:spAutoFit/>
          </a:bodyPr>
          <a:lstStyle/>
          <a:p>
            <a:pPr algn="l">
              <a:spcAft>
                <a:spcPts val="600"/>
              </a:spcAft>
            </a:pPr>
            <a:r>
              <a:rPr lang="en-GB" sz="1400">
                <a:solidFill>
                  <a:schemeClr val="tx2"/>
                </a:solidFill>
              </a:rPr>
              <a:t>Uplink Profile now supports multiple teaming policies</a:t>
            </a:r>
          </a:p>
        </p:txBody>
      </p:sp>
      <p:sp>
        <p:nvSpPr>
          <p:cNvPr id="6" name="Pentagon 5">
            <a:extLst>
              <a:ext uri="{FF2B5EF4-FFF2-40B4-BE49-F238E27FC236}">
                <a16:creationId xmlns:a16="http://schemas.microsoft.com/office/drawing/2014/main" id="{97A7D62F-DD59-8E49-8721-D93123F2A571}"/>
              </a:ext>
            </a:extLst>
          </p:cNvPr>
          <p:cNvSpPr/>
          <p:nvPr/>
        </p:nvSpPr>
        <p:spPr>
          <a:xfrm>
            <a:off x="297625" y="1365599"/>
            <a:ext cx="509897" cy="286184"/>
          </a:xfrm>
          <a:prstGeom prst="homePlate">
            <a:avLst/>
          </a:prstGeom>
          <a:solidFill>
            <a:schemeClr val="accent1"/>
          </a:solidFill>
          <a:ln>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400">
              <a:solidFill>
                <a:schemeClr val="bg1"/>
              </a:solidFill>
            </a:endParaRPr>
          </a:p>
        </p:txBody>
      </p:sp>
      <p:sp>
        <p:nvSpPr>
          <p:cNvPr id="7" name="TextBox 6">
            <a:extLst>
              <a:ext uri="{FF2B5EF4-FFF2-40B4-BE49-F238E27FC236}">
                <a16:creationId xmlns:a16="http://schemas.microsoft.com/office/drawing/2014/main" id="{BE510A2B-EDBA-024A-ACB3-FD5848D4B108}"/>
              </a:ext>
            </a:extLst>
          </p:cNvPr>
          <p:cNvSpPr txBox="1"/>
          <p:nvPr/>
        </p:nvSpPr>
        <p:spPr>
          <a:xfrm>
            <a:off x="6133101" y="1397819"/>
            <a:ext cx="6314753" cy="215444"/>
          </a:xfrm>
          <a:prstGeom prst="rect">
            <a:avLst/>
          </a:prstGeom>
        </p:spPr>
        <p:txBody>
          <a:bodyPr wrap="square" lIns="0" tIns="0" rIns="0" bIns="0" rtlCol="0">
            <a:spAutoFit/>
          </a:bodyPr>
          <a:lstStyle/>
          <a:p>
            <a:pPr algn="l">
              <a:spcAft>
                <a:spcPts val="600"/>
              </a:spcAft>
            </a:pPr>
            <a:r>
              <a:rPr lang="en-GB" sz="1400">
                <a:solidFill>
                  <a:schemeClr val="tx2"/>
                </a:solidFill>
              </a:rPr>
              <a:t>Ability to utilize / dedicate /segregate traffic types on certain uplinks</a:t>
            </a:r>
          </a:p>
        </p:txBody>
      </p:sp>
      <p:grpSp>
        <p:nvGrpSpPr>
          <p:cNvPr id="22" name="Group 21">
            <a:extLst>
              <a:ext uri="{FF2B5EF4-FFF2-40B4-BE49-F238E27FC236}">
                <a16:creationId xmlns:a16="http://schemas.microsoft.com/office/drawing/2014/main" id="{9F87996D-D013-C949-9155-EAED73D582A2}"/>
              </a:ext>
            </a:extLst>
          </p:cNvPr>
          <p:cNvGrpSpPr/>
          <p:nvPr/>
        </p:nvGrpSpPr>
        <p:grpSpPr>
          <a:xfrm>
            <a:off x="286993" y="1915723"/>
            <a:ext cx="4582720" cy="4489552"/>
            <a:chOff x="286993" y="1915723"/>
            <a:chExt cx="4582720" cy="4489552"/>
          </a:xfrm>
        </p:grpSpPr>
        <p:pic>
          <p:nvPicPr>
            <p:cNvPr id="16" name="Picture 15">
              <a:extLst>
                <a:ext uri="{FF2B5EF4-FFF2-40B4-BE49-F238E27FC236}">
                  <a16:creationId xmlns:a16="http://schemas.microsoft.com/office/drawing/2014/main" id="{FE64B324-34A0-0344-A681-6E112C2A6730}"/>
                </a:ext>
              </a:extLst>
            </p:cNvPr>
            <p:cNvPicPr>
              <a:picLocks noChangeAspect="1"/>
            </p:cNvPicPr>
            <p:nvPr/>
          </p:nvPicPr>
          <p:blipFill>
            <a:blip r:embed="rId2"/>
            <a:stretch>
              <a:fillRect/>
            </a:stretch>
          </p:blipFill>
          <p:spPr>
            <a:xfrm>
              <a:off x="286993" y="1915723"/>
              <a:ext cx="4582720" cy="4489552"/>
            </a:xfrm>
            <a:prstGeom prst="rect">
              <a:avLst/>
            </a:prstGeom>
          </p:spPr>
        </p:pic>
        <p:sp>
          <p:nvSpPr>
            <p:cNvPr id="10" name="Rectangle 9">
              <a:extLst>
                <a:ext uri="{FF2B5EF4-FFF2-40B4-BE49-F238E27FC236}">
                  <a16:creationId xmlns:a16="http://schemas.microsoft.com/office/drawing/2014/main" id="{CDE82253-F828-614E-9AC7-2316091F4177}"/>
                </a:ext>
              </a:extLst>
            </p:cNvPr>
            <p:cNvSpPr/>
            <p:nvPr/>
          </p:nvSpPr>
          <p:spPr>
            <a:xfrm>
              <a:off x="297625" y="4288221"/>
              <a:ext cx="4572088" cy="1156138"/>
            </a:xfrm>
            <a:prstGeom prst="rect">
              <a:avLst/>
            </a:prstGeom>
            <a:noFill/>
            <a:ln w="1905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sp>
          <p:nvSpPr>
            <p:cNvPr id="12" name="Rectangle 11">
              <a:extLst>
                <a:ext uri="{FF2B5EF4-FFF2-40B4-BE49-F238E27FC236}">
                  <a16:creationId xmlns:a16="http://schemas.microsoft.com/office/drawing/2014/main" id="{FB05ECCE-6EBE-614B-AC2A-6079225A662D}"/>
                </a:ext>
              </a:extLst>
            </p:cNvPr>
            <p:cNvSpPr/>
            <p:nvPr/>
          </p:nvSpPr>
          <p:spPr>
            <a:xfrm>
              <a:off x="360685" y="5108274"/>
              <a:ext cx="4219639" cy="189186"/>
            </a:xfrm>
            <a:prstGeom prst="rect">
              <a:avLst/>
            </a:prstGeom>
            <a:noFill/>
            <a:ln w="1905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grpSp>
      <p:grpSp>
        <p:nvGrpSpPr>
          <p:cNvPr id="21" name="Group 20">
            <a:extLst>
              <a:ext uri="{FF2B5EF4-FFF2-40B4-BE49-F238E27FC236}">
                <a16:creationId xmlns:a16="http://schemas.microsoft.com/office/drawing/2014/main" id="{7AF199FB-F0AA-BD4B-8B60-22F77FE83424}"/>
              </a:ext>
            </a:extLst>
          </p:cNvPr>
          <p:cNvGrpSpPr/>
          <p:nvPr/>
        </p:nvGrpSpPr>
        <p:grpSpPr>
          <a:xfrm>
            <a:off x="5150451" y="1874175"/>
            <a:ext cx="4889509" cy="4586698"/>
            <a:chOff x="5150451" y="1874175"/>
            <a:chExt cx="4889509" cy="4586698"/>
          </a:xfrm>
        </p:grpSpPr>
        <p:pic>
          <p:nvPicPr>
            <p:cNvPr id="13" name="Picture 12">
              <a:extLst>
                <a:ext uri="{FF2B5EF4-FFF2-40B4-BE49-F238E27FC236}">
                  <a16:creationId xmlns:a16="http://schemas.microsoft.com/office/drawing/2014/main" id="{1327733E-876C-1248-85E1-76D00B13704F}"/>
                </a:ext>
              </a:extLst>
            </p:cNvPr>
            <p:cNvPicPr>
              <a:picLocks noChangeAspect="1"/>
            </p:cNvPicPr>
            <p:nvPr/>
          </p:nvPicPr>
          <p:blipFill>
            <a:blip r:embed="rId3"/>
            <a:stretch>
              <a:fillRect/>
            </a:stretch>
          </p:blipFill>
          <p:spPr>
            <a:xfrm>
              <a:off x="5150451" y="1874175"/>
              <a:ext cx="4889509" cy="4586698"/>
            </a:xfrm>
            <a:prstGeom prst="rect">
              <a:avLst/>
            </a:prstGeom>
          </p:spPr>
        </p:pic>
        <p:sp>
          <p:nvSpPr>
            <p:cNvPr id="14" name="Rectangle 13">
              <a:extLst>
                <a:ext uri="{FF2B5EF4-FFF2-40B4-BE49-F238E27FC236}">
                  <a16:creationId xmlns:a16="http://schemas.microsoft.com/office/drawing/2014/main" id="{228FAC46-5B85-3343-BA28-2EC034EFC857}"/>
                </a:ext>
              </a:extLst>
            </p:cNvPr>
            <p:cNvSpPr/>
            <p:nvPr/>
          </p:nvSpPr>
          <p:spPr>
            <a:xfrm>
              <a:off x="5150451" y="5016247"/>
              <a:ext cx="3610777" cy="428111"/>
            </a:xfrm>
            <a:prstGeom prst="rect">
              <a:avLst/>
            </a:prstGeom>
            <a:noFill/>
            <a:ln w="1905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grpSp>
      <p:sp>
        <p:nvSpPr>
          <p:cNvPr id="23" name="Pentagon 22">
            <a:extLst>
              <a:ext uri="{FF2B5EF4-FFF2-40B4-BE49-F238E27FC236}">
                <a16:creationId xmlns:a16="http://schemas.microsoft.com/office/drawing/2014/main" id="{9994468D-4E8A-A84A-ABC0-C3923D7550B5}"/>
              </a:ext>
            </a:extLst>
          </p:cNvPr>
          <p:cNvSpPr/>
          <p:nvPr/>
        </p:nvSpPr>
        <p:spPr>
          <a:xfrm>
            <a:off x="5560519" y="1365599"/>
            <a:ext cx="509897" cy="286184"/>
          </a:xfrm>
          <a:prstGeom prst="homePlate">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400">
              <a:solidFill>
                <a:schemeClr val="bg1"/>
              </a:solidFill>
            </a:endParaRPr>
          </a:p>
        </p:txBody>
      </p:sp>
      <p:grpSp>
        <p:nvGrpSpPr>
          <p:cNvPr id="25" name="Group 24">
            <a:extLst>
              <a:ext uri="{FF2B5EF4-FFF2-40B4-BE49-F238E27FC236}">
                <a16:creationId xmlns:a16="http://schemas.microsoft.com/office/drawing/2014/main" id="{E9B0B6F6-B739-B040-8E5A-FAC09E4D2CDA}"/>
              </a:ext>
            </a:extLst>
          </p:cNvPr>
          <p:cNvGrpSpPr/>
          <p:nvPr/>
        </p:nvGrpSpPr>
        <p:grpSpPr>
          <a:xfrm>
            <a:off x="3283390" y="1665232"/>
            <a:ext cx="4311815" cy="5004584"/>
            <a:chOff x="7741148" y="2865284"/>
            <a:chExt cx="4311815" cy="5004584"/>
          </a:xfrm>
        </p:grpSpPr>
        <p:grpSp>
          <p:nvGrpSpPr>
            <p:cNvPr id="20" name="Group 19">
              <a:extLst>
                <a:ext uri="{FF2B5EF4-FFF2-40B4-BE49-F238E27FC236}">
                  <a16:creationId xmlns:a16="http://schemas.microsoft.com/office/drawing/2014/main" id="{EAED5A42-9031-1941-8128-7C0540E7BA45}"/>
                </a:ext>
              </a:extLst>
            </p:cNvPr>
            <p:cNvGrpSpPr/>
            <p:nvPr/>
          </p:nvGrpSpPr>
          <p:grpSpPr>
            <a:xfrm>
              <a:off x="7741148" y="2865284"/>
              <a:ext cx="4311815" cy="5004584"/>
              <a:chOff x="3897844" y="1461294"/>
              <a:chExt cx="4311815" cy="5004584"/>
            </a:xfrm>
          </p:grpSpPr>
          <p:sp>
            <p:nvSpPr>
              <p:cNvPr id="8" name="Pentagon 7">
                <a:extLst>
                  <a:ext uri="{FF2B5EF4-FFF2-40B4-BE49-F238E27FC236}">
                    <a16:creationId xmlns:a16="http://schemas.microsoft.com/office/drawing/2014/main" id="{5D9C11EC-CDCE-084A-95A4-1960324D9B47}"/>
                  </a:ext>
                </a:extLst>
              </p:cNvPr>
              <p:cNvSpPr/>
              <p:nvPr/>
            </p:nvSpPr>
            <p:spPr>
              <a:xfrm>
                <a:off x="5543855" y="1461294"/>
                <a:ext cx="509897" cy="286184"/>
              </a:xfrm>
              <a:prstGeom prst="homePlate">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400">
                  <a:solidFill>
                    <a:schemeClr val="bg1"/>
                  </a:solidFill>
                </a:endParaRPr>
              </a:p>
            </p:txBody>
          </p:sp>
          <p:sp>
            <p:nvSpPr>
              <p:cNvPr id="15" name="Rectangle 14">
                <a:extLst>
                  <a:ext uri="{FF2B5EF4-FFF2-40B4-BE49-F238E27FC236}">
                    <a16:creationId xmlns:a16="http://schemas.microsoft.com/office/drawing/2014/main" id="{41A4EB9C-722D-3140-93B2-99BF56D00E18}"/>
                  </a:ext>
                </a:extLst>
              </p:cNvPr>
              <p:cNvSpPr/>
              <p:nvPr/>
            </p:nvSpPr>
            <p:spPr>
              <a:xfrm>
                <a:off x="5150451" y="2401539"/>
                <a:ext cx="2547522" cy="373560"/>
              </a:xfrm>
              <a:prstGeom prst="rect">
                <a:avLst/>
              </a:prstGeom>
              <a:noFill/>
              <a:ln w="1905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pic>
            <p:nvPicPr>
              <p:cNvPr id="17" name="Picture 16">
                <a:extLst>
                  <a:ext uri="{FF2B5EF4-FFF2-40B4-BE49-F238E27FC236}">
                    <a16:creationId xmlns:a16="http://schemas.microsoft.com/office/drawing/2014/main" id="{79C259BD-EB26-2640-B365-1644D2A65F23}"/>
                  </a:ext>
                </a:extLst>
              </p:cNvPr>
              <p:cNvPicPr>
                <a:picLocks noChangeAspect="1"/>
              </p:cNvPicPr>
              <p:nvPr/>
            </p:nvPicPr>
            <p:blipFill>
              <a:blip r:embed="rId4"/>
              <a:stretch>
                <a:fillRect/>
              </a:stretch>
            </p:blipFill>
            <p:spPr>
              <a:xfrm>
                <a:off x="3897844" y="1504552"/>
                <a:ext cx="4311815" cy="4961326"/>
              </a:xfrm>
              <a:prstGeom prst="rect">
                <a:avLst/>
              </a:prstGeom>
            </p:spPr>
          </p:pic>
          <p:sp>
            <p:nvSpPr>
              <p:cNvPr id="18" name="Rectangle 17">
                <a:extLst>
                  <a:ext uri="{FF2B5EF4-FFF2-40B4-BE49-F238E27FC236}">
                    <a16:creationId xmlns:a16="http://schemas.microsoft.com/office/drawing/2014/main" id="{89C39056-5C19-5D4A-9413-9541057739D8}"/>
                  </a:ext>
                </a:extLst>
              </p:cNvPr>
              <p:cNvSpPr/>
              <p:nvPr/>
            </p:nvSpPr>
            <p:spPr>
              <a:xfrm>
                <a:off x="3897844" y="3450083"/>
                <a:ext cx="4282699" cy="263128"/>
              </a:xfrm>
              <a:prstGeom prst="rect">
                <a:avLst/>
              </a:prstGeom>
              <a:noFill/>
              <a:ln w="1905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sp>
            <p:nvSpPr>
              <p:cNvPr id="19" name="Rectangle 18">
                <a:extLst>
                  <a:ext uri="{FF2B5EF4-FFF2-40B4-BE49-F238E27FC236}">
                    <a16:creationId xmlns:a16="http://schemas.microsoft.com/office/drawing/2014/main" id="{FEB225D0-C01F-494D-97B9-D73C640F0D13}"/>
                  </a:ext>
                </a:extLst>
              </p:cNvPr>
              <p:cNvSpPr/>
              <p:nvPr/>
            </p:nvSpPr>
            <p:spPr>
              <a:xfrm>
                <a:off x="3929373" y="3837351"/>
                <a:ext cx="4219639" cy="320837"/>
              </a:xfrm>
              <a:prstGeom prst="rect">
                <a:avLst/>
              </a:prstGeom>
              <a:noFill/>
              <a:ln w="1905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grpSp>
        <p:sp>
          <p:nvSpPr>
            <p:cNvPr id="24" name="Rectangle 23">
              <a:extLst>
                <a:ext uri="{FF2B5EF4-FFF2-40B4-BE49-F238E27FC236}">
                  <a16:creationId xmlns:a16="http://schemas.microsoft.com/office/drawing/2014/main" id="{D88DC8E8-65D7-0E4F-91CB-59C4DC178D7D}"/>
                </a:ext>
              </a:extLst>
            </p:cNvPr>
            <p:cNvSpPr/>
            <p:nvPr/>
          </p:nvSpPr>
          <p:spPr>
            <a:xfrm>
              <a:off x="7772677" y="3922707"/>
              <a:ext cx="2062071" cy="263128"/>
            </a:xfrm>
            <a:prstGeom prst="rect">
              <a:avLst/>
            </a:prstGeom>
            <a:noFill/>
            <a:ln w="19050">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grpSp>
      <p:sp>
        <p:nvSpPr>
          <p:cNvPr id="26" name="TextBox 25">
            <a:extLst>
              <a:ext uri="{FF2B5EF4-FFF2-40B4-BE49-F238E27FC236}">
                <a16:creationId xmlns:a16="http://schemas.microsoft.com/office/drawing/2014/main" id="{F84872B8-41AB-3D46-8316-9F9EED922EDC}"/>
              </a:ext>
            </a:extLst>
          </p:cNvPr>
          <p:cNvSpPr txBox="1"/>
          <p:nvPr/>
        </p:nvSpPr>
        <p:spPr>
          <a:xfrm>
            <a:off x="8494569" y="2489706"/>
            <a:ext cx="3390921" cy="2308324"/>
          </a:xfrm>
          <a:prstGeom prst="rect">
            <a:avLst/>
          </a:prstGeom>
        </p:spPr>
        <p:txBody>
          <a:bodyPr wrap="square" lIns="0" tIns="0" rIns="0" bIns="0" rtlCol="0">
            <a:spAutoFit/>
          </a:bodyPr>
          <a:lstStyle/>
          <a:p>
            <a:pPr>
              <a:spcAft>
                <a:spcPts val="600"/>
              </a:spcAft>
            </a:pPr>
            <a:r>
              <a:rPr lang="en-GB" sz="1400" dirty="0">
                <a:solidFill>
                  <a:schemeClr val="tx2"/>
                </a:solidFill>
              </a:rPr>
              <a:t>Worth noting that </a:t>
            </a:r>
            <a:r>
              <a:rPr lang="en-GB" sz="1400" b="1" u="sng" dirty="0">
                <a:solidFill>
                  <a:schemeClr val="tx2"/>
                </a:solidFill>
              </a:rPr>
              <a:t>starting from NSX-T 2.2 creating the uplink profile before configuring the transport zone makes more sense.</a:t>
            </a:r>
            <a:r>
              <a:rPr lang="en-GB" sz="1400" dirty="0">
                <a:solidFill>
                  <a:schemeClr val="tx2"/>
                </a:solidFill>
              </a:rPr>
              <a:t> (since the teaming mode names are specified in the transport zone screen)</a:t>
            </a:r>
          </a:p>
          <a:p>
            <a:pPr algn="l">
              <a:spcAft>
                <a:spcPts val="600"/>
              </a:spcAft>
            </a:pPr>
            <a:endParaRPr lang="en-GB" sz="1400" dirty="0">
              <a:solidFill>
                <a:schemeClr val="tx2"/>
              </a:solidFill>
            </a:endParaRPr>
          </a:p>
          <a:p>
            <a:pPr algn="l">
              <a:spcAft>
                <a:spcPts val="600"/>
              </a:spcAft>
            </a:pPr>
            <a:r>
              <a:rPr lang="en-GB" sz="1400" dirty="0">
                <a:solidFill>
                  <a:schemeClr val="tx2"/>
                </a:solidFill>
              </a:rPr>
              <a:t>Teaming Policy in Transport Zone is typed manually and should match the name in Uplink Profile</a:t>
            </a:r>
          </a:p>
        </p:txBody>
      </p:sp>
      <p:sp>
        <p:nvSpPr>
          <p:cNvPr id="27" name="TextBox 26">
            <a:extLst>
              <a:ext uri="{FF2B5EF4-FFF2-40B4-BE49-F238E27FC236}">
                <a16:creationId xmlns:a16="http://schemas.microsoft.com/office/drawing/2014/main" id="{E349AFD6-F41F-8F4D-A78B-43C1E36C2B6D}"/>
              </a:ext>
            </a:extLst>
          </p:cNvPr>
          <p:cNvSpPr txBox="1"/>
          <p:nvPr/>
        </p:nvSpPr>
        <p:spPr>
          <a:xfrm>
            <a:off x="453435" y="4066127"/>
            <a:ext cx="3390921" cy="215444"/>
          </a:xfrm>
          <a:prstGeom prst="rect">
            <a:avLst/>
          </a:prstGeom>
        </p:spPr>
        <p:txBody>
          <a:bodyPr wrap="square" lIns="0" tIns="0" rIns="0" bIns="0" rtlCol="0">
            <a:spAutoFit/>
          </a:bodyPr>
          <a:lstStyle/>
          <a:p>
            <a:pPr algn="l">
              <a:spcAft>
                <a:spcPts val="600"/>
              </a:spcAft>
            </a:pPr>
            <a:r>
              <a:rPr lang="en-GB" sz="1400">
                <a:solidFill>
                  <a:schemeClr val="tx2"/>
                </a:solidFill>
              </a:rPr>
              <a:t>Teaming Policy is specified here</a:t>
            </a:r>
          </a:p>
        </p:txBody>
      </p:sp>
    </p:spTree>
    <p:extLst>
      <p:ext uri="{BB962C8B-B14F-4D97-AF65-F5344CB8AC3E}">
        <p14:creationId xmlns:p14="http://schemas.microsoft.com/office/powerpoint/2010/main" val="347015197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nodeType="click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blinds(horizontal)">
                                      <p:cBhvr>
                                        <p:cTn id="7" dur="500"/>
                                        <p:tgtEl>
                                          <p:spTgt spid="22"/>
                                        </p:tgtEl>
                                      </p:cBhvr>
                                    </p:animEffect>
                                  </p:childTnLst>
                                </p:cTn>
                              </p:par>
                            </p:childTnLst>
                          </p:cTn>
                        </p:par>
                      </p:childTnLst>
                    </p:cTn>
                  </p:par>
                  <p:par>
                    <p:cTn id="8" fill="hold">
                      <p:stCondLst>
                        <p:cond delay="indefinite"/>
                      </p:stCondLst>
                      <p:childTnLst>
                        <p:par>
                          <p:cTn id="9" fill="hold">
                            <p:stCondLst>
                              <p:cond delay="0"/>
                            </p:stCondLst>
                            <p:childTnLst>
                              <p:par>
                                <p:cTn id="10" presetID="5" presetClass="entr" presetSubtype="10" fill="hold" nodeType="clickEffect">
                                  <p:stCondLst>
                                    <p:cond delay="0"/>
                                  </p:stCondLst>
                                  <p:childTnLst>
                                    <p:set>
                                      <p:cBhvr>
                                        <p:cTn id="11" dur="1" fill="hold">
                                          <p:stCondLst>
                                            <p:cond delay="0"/>
                                          </p:stCondLst>
                                        </p:cTn>
                                        <p:tgtEl>
                                          <p:spTgt spid="21"/>
                                        </p:tgtEl>
                                        <p:attrNameLst>
                                          <p:attrName>style.visibility</p:attrName>
                                        </p:attrNameLst>
                                      </p:cBhvr>
                                      <p:to>
                                        <p:strVal val="visible"/>
                                      </p:to>
                                    </p:set>
                                    <p:animEffect transition="in" filter="checkerboard(across)">
                                      <p:cBhvr>
                                        <p:cTn id="12" dur="500"/>
                                        <p:tgtEl>
                                          <p:spTgt spid="21"/>
                                        </p:tgtEl>
                                      </p:cBhvr>
                                    </p:animEffect>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grpId="0" nodeType="clickEffect">
                                  <p:stCondLst>
                                    <p:cond delay="0"/>
                                  </p:stCondLst>
                                  <p:childTnLst>
                                    <p:set>
                                      <p:cBhvr>
                                        <p:cTn id="16" dur="1" fill="hold">
                                          <p:stCondLst>
                                            <p:cond delay="0"/>
                                          </p:stCondLst>
                                        </p:cTn>
                                        <p:tgtEl>
                                          <p:spTgt spid="26"/>
                                        </p:tgtEl>
                                        <p:attrNameLst>
                                          <p:attrName>style.visibility</p:attrName>
                                        </p:attrNameLst>
                                      </p:cBhvr>
                                      <p:to>
                                        <p:strVal val="visible"/>
                                      </p:to>
                                    </p:set>
                                    <p:anim calcmode="lin" valueType="num">
                                      <p:cBhvr additive="base">
                                        <p:cTn id="17" dur="500" fill="hold"/>
                                        <p:tgtEl>
                                          <p:spTgt spid="26"/>
                                        </p:tgtEl>
                                        <p:attrNameLst>
                                          <p:attrName>ppt_x</p:attrName>
                                        </p:attrNameLst>
                                      </p:cBhvr>
                                      <p:tavLst>
                                        <p:tav tm="0">
                                          <p:val>
                                            <p:strVal val="#ppt_x"/>
                                          </p:val>
                                        </p:tav>
                                        <p:tav tm="100000">
                                          <p:val>
                                            <p:strVal val="#ppt_x"/>
                                          </p:val>
                                        </p:tav>
                                      </p:tavLst>
                                    </p:anim>
                                    <p:anim calcmode="lin" valueType="num">
                                      <p:cBhvr additive="base">
                                        <p:cTn id="18" dur="500" fill="hold"/>
                                        <p:tgtEl>
                                          <p:spTgt spid="26"/>
                                        </p:tgtEl>
                                        <p:attrNameLst>
                                          <p:attrName>ppt_y</p:attrName>
                                        </p:attrNameLst>
                                      </p:cBhvr>
                                      <p:tavLst>
                                        <p:tav tm="0">
                                          <p:val>
                                            <p:strVal val="1+#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1" presetClass="exit" presetSubtype="0" fill="hold" nodeType="clickEffect">
                                  <p:stCondLst>
                                    <p:cond delay="0"/>
                                  </p:stCondLst>
                                  <p:childTnLst>
                                    <p:set>
                                      <p:cBhvr>
                                        <p:cTn id="22" dur="1" fill="hold">
                                          <p:stCondLst>
                                            <p:cond delay="0"/>
                                          </p:stCondLst>
                                        </p:cTn>
                                        <p:tgtEl>
                                          <p:spTgt spid="21"/>
                                        </p:tgtEl>
                                        <p:attrNameLst>
                                          <p:attrName>style.visibility</p:attrName>
                                        </p:attrNameLst>
                                      </p:cBhvr>
                                      <p:to>
                                        <p:strVal val="hidden"/>
                                      </p:to>
                                    </p:set>
                                  </p:childTnLst>
                                </p:cTn>
                              </p:par>
                              <p:par>
                                <p:cTn id="23" presetID="1" presetClass="exit" presetSubtype="0" fill="hold" nodeType="withEffect">
                                  <p:stCondLst>
                                    <p:cond delay="0"/>
                                  </p:stCondLst>
                                  <p:childTnLst>
                                    <p:set>
                                      <p:cBhvr>
                                        <p:cTn id="24" dur="1" fill="hold">
                                          <p:stCondLst>
                                            <p:cond delay="0"/>
                                          </p:stCondLst>
                                        </p:cTn>
                                        <p:tgtEl>
                                          <p:spTgt spid="22"/>
                                        </p:tgtEl>
                                        <p:attrNameLst>
                                          <p:attrName>style.visibility</p:attrName>
                                        </p:attrNameLst>
                                      </p:cBhvr>
                                      <p:to>
                                        <p:strVal val="hidden"/>
                                      </p:to>
                                    </p:set>
                                  </p:childTnLst>
                                </p:cTn>
                              </p:par>
                              <p:par>
                                <p:cTn id="25" presetID="1" presetClass="exit" presetSubtype="0" fill="hold" grpId="1" nodeType="withEffect">
                                  <p:stCondLst>
                                    <p:cond delay="0"/>
                                  </p:stCondLst>
                                  <p:childTnLst>
                                    <p:set>
                                      <p:cBhvr>
                                        <p:cTn id="26" dur="1" fill="hold">
                                          <p:stCondLst>
                                            <p:cond delay="0"/>
                                          </p:stCondLst>
                                        </p:cTn>
                                        <p:tgtEl>
                                          <p:spTgt spid="26"/>
                                        </p:tgtEl>
                                        <p:attrNameLst>
                                          <p:attrName>style.visibility</p:attrName>
                                        </p:attrNameLst>
                                      </p:cBhvr>
                                      <p:to>
                                        <p:strVal val="hidden"/>
                                      </p:to>
                                    </p:set>
                                  </p:childTnLst>
                                </p:cTn>
                              </p:par>
                              <p:par>
                                <p:cTn id="27" presetID="5" presetClass="entr" presetSubtype="10" fill="hold" nodeType="withEffect">
                                  <p:stCondLst>
                                    <p:cond delay="0"/>
                                  </p:stCondLst>
                                  <p:childTnLst>
                                    <p:set>
                                      <p:cBhvr>
                                        <p:cTn id="28" dur="1" fill="hold">
                                          <p:stCondLst>
                                            <p:cond delay="0"/>
                                          </p:stCondLst>
                                        </p:cTn>
                                        <p:tgtEl>
                                          <p:spTgt spid="25"/>
                                        </p:tgtEl>
                                        <p:attrNameLst>
                                          <p:attrName>style.visibility</p:attrName>
                                        </p:attrNameLst>
                                      </p:cBhvr>
                                      <p:to>
                                        <p:strVal val="visible"/>
                                      </p:to>
                                    </p:set>
                                    <p:animEffect transition="in" filter="checkerboard(across)">
                                      <p:cBhvr>
                                        <p:cTn id="29" dur="500"/>
                                        <p:tgtEl>
                                          <p:spTgt spid="25"/>
                                        </p:tgtEl>
                                      </p:cBhvr>
                                    </p:animEffect>
                                  </p:childTnLst>
                                </p:cTn>
                              </p:par>
                              <p:par>
                                <p:cTn id="30" presetID="5" presetClass="entr" presetSubtype="10" fill="hold" grpId="0" nodeType="withEffect">
                                  <p:stCondLst>
                                    <p:cond delay="0"/>
                                  </p:stCondLst>
                                  <p:childTnLst>
                                    <p:set>
                                      <p:cBhvr>
                                        <p:cTn id="31" dur="1" fill="hold">
                                          <p:stCondLst>
                                            <p:cond delay="0"/>
                                          </p:stCondLst>
                                        </p:cTn>
                                        <p:tgtEl>
                                          <p:spTgt spid="27"/>
                                        </p:tgtEl>
                                        <p:attrNameLst>
                                          <p:attrName>style.visibility</p:attrName>
                                        </p:attrNameLst>
                                      </p:cBhvr>
                                      <p:to>
                                        <p:strVal val="visible"/>
                                      </p:to>
                                    </p:set>
                                    <p:animEffect transition="in" filter="checkerboard(across)">
                                      <p:cBhvr>
                                        <p:cTn id="32"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p:bldP spid="26" grpId="1"/>
      <p:bldP spid="27" grpId="0"/>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630862D-03BA-6E46-BBE7-00002CB3BF70}"/>
              </a:ext>
            </a:extLst>
          </p:cNvPr>
          <p:cNvSpPr>
            <a:spLocks noGrp="1"/>
          </p:cNvSpPr>
          <p:nvPr>
            <p:ph type="title"/>
          </p:nvPr>
        </p:nvSpPr>
        <p:spPr/>
        <p:txBody>
          <a:bodyPr/>
          <a:lstStyle/>
          <a:p>
            <a:r>
              <a:rPr lang="en-GB" dirty="0"/>
              <a:t>Edge Comparison</a:t>
            </a:r>
          </a:p>
        </p:txBody>
      </p:sp>
      <p:sp>
        <p:nvSpPr>
          <p:cNvPr id="4" name="Subtitle 3">
            <a:extLst>
              <a:ext uri="{FF2B5EF4-FFF2-40B4-BE49-F238E27FC236}">
                <a16:creationId xmlns:a16="http://schemas.microsoft.com/office/drawing/2014/main" id="{5827AD66-18A2-9B47-B641-146C17CB9A61}"/>
              </a:ext>
            </a:extLst>
          </p:cNvPr>
          <p:cNvSpPr>
            <a:spLocks noGrp="1"/>
          </p:cNvSpPr>
          <p:nvPr>
            <p:ph type="subTitle" idx="10"/>
          </p:nvPr>
        </p:nvSpPr>
        <p:spPr/>
        <p:txBody>
          <a:bodyPr/>
          <a:lstStyle/>
          <a:p>
            <a:r>
              <a:rPr lang="en-GB" dirty="0"/>
              <a:t>Edge Nodes &amp; Edge Clusters</a:t>
            </a:r>
          </a:p>
        </p:txBody>
      </p:sp>
      <p:sp>
        <p:nvSpPr>
          <p:cNvPr id="19" name="Rectangle 18">
            <a:extLst>
              <a:ext uri="{FF2B5EF4-FFF2-40B4-BE49-F238E27FC236}">
                <a16:creationId xmlns:a16="http://schemas.microsoft.com/office/drawing/2014/main" id="{06E177E6-5CA7-8E41-B9A8-BF5B5BB25456}"/>
              </a:ext>
            </a:extLst>
          </p:cNvPr>
          <p:cNvSpPr/>
          <p:nvPr/>
        </p:nvSpPr>
        <p:spPr>
          <a:xfrm>
            <a:off x="378656" y="1921647"/>
            <a:ext cx="1114604" cy="2393592"/>
          </a:xfrm>
          <a:prstGeom prst="rect">
            <a:avLst/>
          </a:prstGeom>
          <a:noFill/>
          <a:ln w="19050">
            <a:solidFill>
              <a:schemeClr val="tx1"/>
            </a:solidFill>
            <a:prstDash val="dash"/>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grpSp>
        <p:nvGrpSpPr>
          <p:cNvPr id="20" name="Group 19">
            <a:extLst>
              <a:ext uri="{FF2B5EF4-FFF2-40B4-BE49-F238E27FC236}">
                <a16:creationId xmlns:a16="http://schemas.microsoft.com/office/drawing/2014/main" id="{0DF98174-8435-BA4E-9985-DC907846D9C6}"/>
              </a:ext>
            </a:extLst>
          </p:cNvPr>
          <p:cNvGrpSpPr/>
          <p:nvPr/>
        </p:nvGrpSpPr>
        <p:grpSpPr>
          <a:xfrm>
            <a:off x="500413" y="3203995"/>
            <a:ext cx="405401" cy="405401"/>
            <a:chOff x="2327275" y="1039813"/>
            <a:chExt cx="5540375" cy="5540375"/>
          </a:xfrm>
          <a:solidFill>
            <a:schemeClr val="accent2"/>
          </a:solidFill>
        </p:grpSpPr>
        <p:sp>
          <p:nvSpPr>
            <p:cNvPr id="21" name="Freeform 1">
              <a:extLst>
                <a:ext uri="{FF2B5EF4-FFF2-40B4-BE49-F238E27FC236}">
                  <a16:creationId xmlns:a16="http://schemas.microsoft.com/office/drawing/2014/main" id="{24FDD573-0EB4-1B40-A900-B5CE0F6BEEE7}"/>
                </a:ext>
              </a:extLst>
            </p:cNvPr>
            <p:cNvSpPr>
              <a:spLocks noChangeArrowheads="1"/>
            </p:cNvSpPr>
            <p:nvPr/>
          </p:nvSpPr>
          <p:spPr bwMode="auto">
            <a:xfrm>
              <a:off x="3032125" y="3362325"/>
              <a:ext cx="696913" cy="904875"/>
            </a:xfrm>
            <a:custGeom>
              <a:avLst/>
              <a:gdLst>
                <a:gd name="T0" fmla="*/ 221 w 1934"/>
                <a:gd name="T1" fmla="*/ 2514 h 2515"/>
                <a:gd name="T2" fmla="*/ 309 w 1934"/>
                <a:gd name="T3" fmla="*/ 2496 h 2515"/>
                <a:gd name="T4" fmla="*/ 380 w 1934"/>
                <a:gd name="T5" fmla="*/ 2443 h 2515"/>
                <a:gd name="T6" fmla="*/ 424 w 1934"/>
                <a:gd name="T7" fmla="*/ 2381 h 2515"/>
                <a:gd name="T8" fmla="*/ 441 w 1934"/>
                <a:gd name="T9" fmla="*/ 2293 h 2515"/>
                <a:gd name="T10" fmla="*/ 935 w 1934"/>
                <a:gd name="T11" fmla="*/ 1693 h 2515"/>
                <a:gd name="T12" fmla="*/ 1041 w 1934"/>
                <a:gd name="T13" fmla="*/ 1684 h 2515"/>
                <a:gd name="T14" fmla="*/ 1235 w 1934"/>
                <a:gd name="T15" fmla="*/ 1658 h 2515"/>
                <a:gd name="T16" fmla="*/ 1412 w 1934"/>
                <a:gd name="T17" fmla="*/ 1605 h 2515"/>
                <a:gd name="T18" fmla="*/ 1571 w 1934"/>
                <a:gd name="T19" fmla="*/ 1525 h 2515"/>
                <a:gd name="T20" fmla="*/ 1703 w 1934"/>
                <a:gd name="T21" fmla="*/ 1419 h 2515"/>
                <a:gd name="T22" fmla="*/ 1818 w 1934"/>
                <a:gd name="T23" fmla="*/ 1287 h 2515"/>
                <a:gd name="T24" fmla="*/ 1889 w 1934"/>
                <a:gd name="T25" fmla="*/ 1129 h 2515"/>
                <a:gd name="T26" fmla="*/ 1933 w 1934"/>
                <a:gd name="T27" fmla="*/ 944 h 2515"/>
                <a:gd name="T28" fmla="*/ 1933 w 1934"/>
                <a:gd name="T29" fmla="*/ 829 h 2515"/>
                <a:gd name="T30" fmla="*/ 1933 w 1934"/>
                <a:gd name="T31" fmla="*/ 741 h 2515"/>
                <a:gd name="T32" fmla="*/ 1897 w 1934"/>
                <a:gd name="T33" fmla="*/ 565 h 2515"/>
                <a:gd name="T34" fmla="*/ 1836 w 1934"/>
                <a:gd name="T35" fmla="*/ 414 h 2515"/>
                <a:gd name="T36" fmla="*/ 1738 w 1934"/>
                <a:gd name="T37" fmla="*/ 282 h 2515"/>
                <a:gd name="T38" fmla="*/ 1615 w 1934"/>
                <a:gd name="T39" fmla="*/ 176 h 2515"/>
                <a:gd name="T40" fmla="*/ 1465 w 1934"/>
                <a:gd name="T41" fmla="*/ 88 h 2515"/>
                <a:gd name="T42" fmla="*/ 1288 w 1934"/>
                <a:gd name="T43" fmla="*/ 26 h 2515"/>
                <a:gd name="T44" fmla="*/ 1094 w 1934"/>
                <a:gd name="T45" fmla="*/ 0 h 2515"/>
                <a:gd name="T46" fmla="*/ 221 w 1934"/>
                <a:gd name="T47" fmla="*/ 0 h 2515"/>
                <a:gd name="T48" fmla="*/ 177 w 1934"/>
                <a:gd name="T49" fmla="*/ 0 h 2515"/>
                <a:gd name="T50" fmla="*/ 97 w 1934"/>
                <a:gd name="T51" fmla="*/ 35 h 2515"/>
                <a:gd name="T52" fmla="*/ 35 w 1934"/>
                <a:gd name="T53" fmla="*/ 97 h 2515"/>
                <a:gd name="T54" fmla="*/ 9 w 1934"/>
                <a:gd name="T55" fmla="*/ 176 h 2515"/>
                <a:gd name="T56" fmla="*/ 0 w 1934"/>
                <a:gd name="T57" fmla="*/ 2293 h 2515"/>
                <a:gd name="T58" fmla="*/ 9 w 1934"/>
                <a:gd name="T59" fmla="*/ 2337 h 2515"/>
                <a:gd name="T60" fmla="*/ 35 w 1934"/>
                <a:gd name="T61" fmla="*/ 2417 h 2515"/>
                <a:gd name="T62" fmla="*/ 97 w 1934"/>
                <a:gd name="T63" fmla="*/ 2470 h 2515"/>
                <a:gd name="T64" fmla="*/ 177 w 1934"/>
                <a:gd name="T65" fmla="*/ 2505 h 2515"/>
                <a:gd name="T66" fmla="*/ 441 w 1934"/>
                <a:gd name="T67" fmla="*/ 397 h 2515"/>
                <a:gd name="T68" fmla="*/ 953 w 1934"/>
                <a:gd name="T69" fmla="*/ 397 h 2515"/>
                <a:gd name="T70" fmla="*/ 1174 w 1934"/>
                <a:gd name="T71" fmla="*/ 423 h 2515"/>
                <a:gd name="T72" fmla="*/ 1341 w 1934"/>
                <a:gd name="T73" fmla="*/ 512 h 2515"/>
                <a:gd name="T74" fmla="*/ 1430 w 1934"/>
                <a:gd name="T75" fmla="*/ 609 h 2515"/>
                <a:gd name="T76" fmla="*/ 1465 w 1934"/>
                <a:gd name="T77" fmla="*/ 688 h 2515"/>
                <a:gd name="T78" fmla="*/ 1491 w 1934"/>
                <a:gd name="T79" fmla="*/ 838 h 2515"/>
                <a:gd name="T80" fmla="*/ 1491 w 1934"/>
                <a:gd name="T81" fmla="*/ 847 h 2515"/>
                <a:gd name="T82" fmla="*/ 1456 w 1934"/>
                <a:gd name="T83" fmla="*/ 1032 h 2515"/>
                <a:gd name="T84" fmla="*/ 1341 w 1934"/>
                <a:gd name="T85" fmla="*/ 1173 h 2515"/>
                <a:gd name="T86" fmla="*/ 1174 w 1934"/>
                <a:gd name="T87" fmla="*/ 1261 h 2515"/>
                <a:gd name="T88" fmla="*/ 953 w 1934"/>
                <a:gd name="T89" fmla="*/ 1296 h 2515"/>
                <a:gd name="T90" fmla="*/ 441 w 1934"/>
                <a:gd name="T91" fmla="*/ 397 h 2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34" h="2515">
                  <a:moveTo>
                    <a:pt x="221" y="2514"/>
                  </a:moveTo>
                  <a:lnTo>
                    <a:pt x="221" y="2514"/>
                  </a:lnTo>
                  <a:lnTo>
                    <a:pt x="265" y="2505"/>
                  </a:lnTo>
                  <a:lnTo>
                    <a:pt x="309" y="2496"/>
                  </a:lnTo>
                  <a:lnTo>
                    <a:pt x="344" y="2470"/>
                  </a:lnTo>
                  <a:lnTo>
                    <a:pt x="380" y="2443"/>
                  </a:lnTo>
                  <a:lnTo>
                    <a:pt x="406" y="2417"/>
                  </a:lnTo>
                  <a:lnTo>
                    <a:pt x="424" y="2381"/>
                  </a:lnTo>
                  <a:lnTo>
                    <a:pt x="432" y="2337"/>
                  </a:lnTo>
                  <a:lnTo>
                    <a:pt x="441" y="2293"/>
                  </a:lnTo>
                  <a:lnTo>
                    <a:pt x="441" y="1693"/>
                  </a:lnTo>
                  <a:lnTo>
                    <a:pt x="935" y="1693"/>
                  </a:lnTo>
                  <a:lnTo>
                    <a:pt x="935" y="1693"/>
                  </a:lnTo>
                  <a:lnTo>
                    <a:pt x="1041" y="1684"/>
                  </a:lnTo>
                  <a:lnTo>
                    <a:pt x="1138" y="1675"/>
                  </a:lnTo>
                  <a:lnTo>
                    <a:pt x="1235" y="1658"/>
                  </a:lnTo>
                  <a:lnTo>
                    <a:pt x="1324" y="1631"/>
                  </a:lnTo>
                  <a:lnTo>
                    <a:pt x="1412" y="1605"/>
                  </a:lnTo>
                  <a:lnTo>
                    <a:pt x="1491" y="1570"/>
                  </a:lnTo>
                  <a:lnTo>
                    <a:pt x="1571" y="1525"/>
                  </a:lnTo>
                  <a:lnTo>
                    <a:pt x="1641" y="1472"/>
                  </a:lnTo>
                  <a:lnTo>
                    <a:pt x="1703" y="1419"/>
                  </a:lnTo>
                  <a:lnTo>
                    <a:pt x="1765" y="1349"/>
                  </a:lnTo>
                  <a:lnTo>
                    <a:pt x="1818" y="1287"/>
                  </a:lnTo>
                  <a:lnTo>
                    <a:pt x="1853" y="1209"/>
                  </a:lnTo>
                  <a:lnTo>
                    <a:pt x="1889" y="1129"/>
                  </a:lnTo>
                  <a:lnTo>
                    <a:pt x="1915" y="1032"/>
                  </a:lnTo>
                  <a:lnTo>
                    <a:pt x="1933" y="944"/>
                  </a:lnTo>
                  <a:lnTo>
                    <a:pt x="1933" y="838"/>
                  </a:lnTo>
                  <a:lnTo>
                    <a:pt x="1933" y="829"/>
                  </a:lnTo>
                  <a:lnTo>
                    <a:pt x="1933" y="829"/>
                  </a:lnTo>
                  <a:lnTo>
                    <a:pt x="1933" y="741"/>
                  </a:lnTo>
                  <a:lnTo>
                    <a:pt x="1915" y="653"/>
                  </a:lnTo>
                  <a:lnTo>
                    <a:pt x="1897" y="565"/>
                  </a:lnTo>
                  <a:lnTo>
                    <a:pt x="1871" y="485"/>
                  </a:lnTo>
                  <a:lnTo>
                    <a:pt x="1836" y="414"/>
                  </a:lnTo>
                  <a:lnTo>
                    <a:pt x="1791" y="344"/>
                  </a:lnTo>
                  <a:lnTo>
                    <a:pt x="1738" y="282"/>
                  </a:lnTo>
                  <a:lnTo>
                    <a:pt x="1677" y="229"/>
                  </a:lnTo>
                  <a:lnTo>
                    <a:pt x="1615" y="176"/>
                  </a:lnTo>
                  <a:lnTo>
                    <a:pt x="1544" y="132"/>
                  </a:lnTo>
                  <a:lnTo>
                    <a:pt x="1465" y="88"/>
                  </a:lnTo>
                  <a:lnTo>
                    <a:pt x="1386" y="53"/>
                  </a:lnTo>
                  <a:lnTo>
                    <a:pt x="1288" y="26"/>
                  </a:lnTo>
                  <a:lnTo>
                    <a:pt x="1191" y="9"/>
                  </a:lnTo>
                  <a:lnTo>
                    <a:pt x="1094" y="0"/>
                  </a:lnTo>
                  <a:lnTo>
                    <a:pt x="988" y="0"/>
                  </a:lnTo>
                  <a:lnTo>
                    <a:pt x="221" y="0"/>
                  </a:lnTo>
                  <a:lnTo>
                    <a:pt x="221" y="0"/>
                  </a:lnTo>
                  <a:lnTo>
                    <a:pt x="177" y="0"/>
                  </a:lnTo>
                  <a:lnTo>
                    <a:pt x="132" y="17"/>
                  </a:lnTo>
                  <a:lnTo>
                    <a:pt x="97" y="35"/>
                  </a:lnTo>
                  <a:lnTo>
                    <a:pt x="62" y="62"/>
                  </a:lnTo>
                  <a:lnTo>
                    <a:pt x="35" y="97"/>
                  </a:lnTo>
                  <a:lnTo>
                    <a:pt x="18" y="132"/>
                  </a:lnTo>
                  <a:lnTo>
                    <a:pt x="9" y="176"/>
                  </a:lnTo>
                  <a:lnTo>
                    <a:pt x="0" y="220"/>
                  </a:lnTo>
                  <a:lnTo>
                    <a:pt x="0" y="2293"/>
                  </a:lnTo>
                  <a:lnTo>
                    <a:pt x="0" y="2293"/>
                  </a:lnTo>
                  <a:lnTo>
                    <a:pt x="9" y="2337"/>
                  </a:lnTo>
                  <a:lnTo>
                    <a:pt x="18" y="2381"/>
                  </a:lnTo>
                  <a:lnTo>
                    <a:pt x="35" y="2417"/>
                  </a:lnTo>
                  <a:lnTo>
                    <a:pt x="62" y="2443"/>
                  </a:lnTo>
                  <a:lnTo>
                    <a:pt x="97" y="2470"/>
                  </a:lnTo>
                  <a:lnTo>
                    <a:pt x="132" y="2496"/>
                  </a:lnTo>
                  <a:lnTo>
                    <a:pt x="177" y="2505"/>
                  </a:lnTo>
                  <a:lnTo>
                    <a:pt x="221" y="2514"/>
                  </a:lnTo>
                  <a:close/>
                  <a:moveTo>
                    <a:pt x="441" y="397"/>
                  </a:moveTo>
                  <a:lnTo>
                    <a:pt x="953" y="397"/>
                  </a:lnTo>
                  <a:lnTo>
                    <a:pt x="953" y="397"/>
                  </a:lnTo>
                  <a:lnTo>
                    <a:pt x="1068" y="406"/>
                  </a:lnTo>
                  <a:lnTo>
                    <a:pt x="1174" y="423"/>
                  </a:lnTo>
                  <a:lnTo>
                    <a:pt x="1262" y="459"/>
                  </a:lnTo>
                  <a:lnTo>
                    <a:pt x="1341" y="512"/>
                  </a:lnTo>
                  <a:lnTo>
                    <a:pt x="1403" y="573"/>
                  </a:lnTo>
                  <a:lnTo>
                    <a:pt x="1430" y="609"/>
                  </a:lnTo>
                  <a:lnTo>
                    <a:pt x="1456" y="653"/>
                  </a:lnTo>
                  <a:lnTo>
                    <a:pt x="1465" y="688"/>
                  </a:lnTo>
                  <a:lnTo>
                    <a:pt x="1483" y="741"/>
                  </a:lnTo>
                  <a:lnTo>
                    <a:pt x="1491" y="838"/>
                  </a:lnTo>
                  <a:lnTo>
                    <a:pt x="1491" y="847"/>
                  </a:lnTo>
                  <a:lnTo>
                    <a:pt x="1491" y="847"/>
                  </a:lnTo>
                  <a:lnTo>
                    <a:pt x="1483" y="944"/>
                  </a:lnTo>
                  <a:lnTo>
                    <a:pt x="1456" y="1032"/>
                  </a:lnTo>
                  <a:lnTo>
                    <a:pt x="1403" y="1103"/>
                  </a:lnTo>
                  <a:lnTo>
                    <a:pt x="1341" y="1173"/>
                  </a:lnTo>
                  <a:lnTo>
                    <a:pt x="1271" y="1226"/>
                  </a:lnTo>
                  <a:lnTo>
                    <a:pt x="1174" y="1261"/>
                  </a:lnTo>
                  <a:lnTo>
                    <a:pt x="1068" y="1287"/>
                  </a:lnTo>
                  <a:lnTo>
                    <a:pt x="953" y="1296"/>
                  </a:lnTo>
                  <a:lnTo>
                    <a:pt x="441" y="1296"/>
                  </a:lnTo>
                  <a:lnTo>
                    <a:pt x="441" y="39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2" name="Freeform 2">
              <a:extLst>
                <a:ext uri="{FF2B5EF4-FFF2-40B4-BE49-F238E27FC236}">
                  <a16:creationId xmlns:a16="http://schemas.microsoft.com/office/drawing/2014/main" id="{B3AF5065-CFB3-5E4A-9460-5480134259CE}"/>
                </a:ext>
              </a:extLst>
            </p:cNvPr>
            <p:cNvSpPr>
              <a:spLocks noChangeArrowheads="1"/>
            </p:cNvSpPr>
            <p:nvPr/>
          </p:nvSpPr>
          <p:spPr bwMode="auto">
            <a:xfrm>
              <a:off x="6459538" y="3355975"/>
              <a:ext cx="838200" cy="917575"/>
            </a:xfrm>
            <a:custGeom>
              <a:avLst/>
              <a:gdLst>
                <a:gd name="T0" fmla="*/ 2109 w 2330"/>
                <a:gd name="T1" fmla="*/ 0 h 2550"/>
                <a:gd name="T2" fmla="*/ 2109 w 2330"/>
                <a:gd name="T3" fmla="*/ 0 h 2550"/>
                <a:gd name="T4" fmla="*/ 2073 w 2330"/>
                <a:gd name="T5" fmla="*/ 0 h 2550"/>
                <a:gd name="T6" fmla="*/ 2038 w 2330"/>
                <a:gd name="T7" fmla="*/ 9 h 2550"/>
                <a:gd name="T8" fmla="*/ 2012 w 2330"/>
                <a:gd name="T9" fmla="*/ 18 h 2550"/>
                <a:gd name="T10" fmla="*/ 1976 w 2330"/>
                <a:gd name="T11" fmla="*/ 35 h 2550"/>
                <a:gd name="T12" fmla="*/ 1932 w 2330"/>
                <a:gd name="T13" fmla="*/ 88 h 2550"/>
                <a:gd name="T14" fmla="*/ 1906 w 2330"/>
                <a:gd name="T15" fmla="*/ 141 h 2550"/>
                <a:gd name="T16" fmla="*/ 1173 w 2330"/>
                <a:gd name="T17" fmla="*/ 1958 h 2550"/>
                <a:gd name="T18" fmla="*/ 450 w 2330"/>
                <a:gd name="T19" fmla="*/ 150 h 2550"/>
                <a:gd name="T20" fmla="*/ 450 w 2330"/>
                <a:gd name="T21" fmla="*/ 150 h 2550"/>
                <a:gd name="T22" fmla="*/ 414 w 2330"/>
                <a:gd name="T23" fmla="*/ 88 h 2550"/>
                <a:gd name="T24" fmla="*/ 397 w 2330"/>
                <a:gd name="T25" fmla="*/ 62 h 2550"/>
                <a:gd name="T26" fmla="*/ 370 w 2330"/>
                <a:gd name="T27" fmla="*/ 44 h 2550"/>
                <a:gd name="T28" fmla="*/ 335 w 2330"/>
                <a:gd name="T29" fmla="*/ 18 h 2550"/>
                <a:gd name="T30" fmla="*/ 300 w 2330"/>
                <a:gd name="T31" fmla="*/ 9 h 2550"/>
                <a:gd name="T32" fmla="*/ 264 w 2330"/>
                <a:gd name="T33" fmla="*/ 0 h 2550"/>
                <a:gd name="T34" fmla="*/ 229 w 2330"/>
                <a:gd name="T35" fmla="*/ 0 h 2550"/>
                <a:gd name="T36" fmla="*/ 229 w 2330"/>
                <a:gd name="T37" fmla="*/ 0 h 2550"/>
                <a:gd name="T38" fmla="*/ 176 w 2330"/>
                <a:gd name="T39" fmla="*/ 0 h 2550"/>
                <a:gd name="T40" fmla="*/ 141 w 2330"/>
                <a:gd name="T41" fmla="*/ 18 h 2550"/>
                <a:gd name="T42" fmla="*/ 97 w 2330"/>
                <a:gd name="T43" fmla="*/ 35 h 2550"/>
                <a:gd name="T44" fmla="*/ 70 w 2330"/>
                <a:gd name="T45" fmla="*/ 62 h 2550"/>
                <a:gd name="T46" fmla="*/ 44 w 2330"/>
                <a:gd name="T47" fmla="*/ 88 h 2550"/>
                <a:gd name="T48" fmla="*/ 17 w 2330"/>
                <a:gd name="T49" fmla="*/ 124 h 2550"/>
                <a:gd name="T50" fmla="*/ 9 w 2330"/>
                <a:gd name="T51" fmla="*/ 168 h 2550"/>
                <a:gd name="T52" fmla="*/ 0 w 2330"/>
                <a:gd name="T53" fmla="*/ 212 h 2550"/>
                <a:gd name="T54" fmla="*/ 0 w 2330"/>
                <a:gd name="T55" fmla="*/ 212 h 2550"/>
                <a:gd name="T56" fmla="*/ 9 w 2330"/>
                <a:gd name="T57" fmla="*/ 265 h 2550"/>
                <a:gd name="T58" fmla="*/ 26 w 2330"/>
                <a:gd name="T59" fmla="*/ 318 h 2550"/>
                <a:gd name="T60" fmla="*/ 900 w 2330"/>
                <a:gd name="T61" fmla="*/ 2364 h 2550"/>
                <a:gd name="T62" fmla="*/ 900 w 2330"/>
                <a:gd name="T63" fmla="*/ 2364 h 2550"/>
                <a:gd name="T64" fmla="*/ 944 w 2330"/>
                <a:gd name="T65" fmla="*/ 2443 h 2550"/>
                <a:gd name="T66" fmla="*/ 970 w 2330"/>
                <a:gd name="T67" fmla="*/ 2470 h 2550"/>
                <a:gd name="T68" fmla="*/ 997 w 2330"/>
                <a:gd name="T69" fmla="*/ 2496 h 2550"/>
                <a:gd name="T70" fmla="*/ 1032 w 2330"/>
                <a:gd name="T71" fmla="*/ 2523 h 2550"/>
                <a:gd name="T72" fmla="*/ 1067 w 2330"/>
                <a:gd name="T73" fmla="*/ 2532 h 2550"/>
                <a:gd name="T74" fmla="*/ 1112 w 2330"/>
                <a:gd name="T75" fmla="*/ 2541 h 2550"/>
                <a:gd name="T76" fmla="*/ 1156 w 2330"/>
                <a:gd name="T77" fmla="*/ 2549 h 2550"/>
                <a:gd name="T78" fmla="*/ 1173 w 2330"/>
                <a:gd name="T79" fmla="*/ 2549 h 2550"/>
                <a:gd name="T80" fmla="*/ 1173 w 2330"/>
                <a:gd name="T81" fmla="*/ 2549 h 2550"/>
                <a:gd name="T82" fmla="*/ 1226 w 2330"/>
                <a:gd name="T83" fmla="*/ 2541 h 2550"/>
                <a:gd name="T84" fmla="*/ 1262 w 2330"/>
                <a:gd name="T85" fmla="*/ 2532 h 2550"/>
                <a:gd name="T86" fmla="*/ 1297 w 2330"/>
                <a:gd name="T87" fmla="*/ 2523 h 2550"/>
                <a:gd name="T88" fmla="*/ 1332 w 2330"/>
                <a:gd name="T89" fmla="*/ 2496 h 2550"/>
                <a:gd name="T90" fmla="*/ 1368 w 2330"/>
                <a:gd name="T91" fmla="*/ 2470 h 2550"/>
                <a:gd name="T92" fmla="*/ 1385 w 2330"/>
                <a:gd name="T93" fmla="*/ 2443 h 2550"/>
                <a:gd name="T94" fmla="*/ 1429 w 2330"/>
                <a:gd name="T95" fmla="*/ 2364 h 2550"/>
                <a:gd name="T96" fmla="*/ 2312 w 2330"/>
                <a:gd name="T97" fmla="*/ 300 h 2550"/>
                <a:gd name="T98" fmla="*/ 2312 w 2330"/>
                <a:gd name="T99" fmla="*/ 300 h 2550"/>
                <a:gd name="T100" fmla="*/ 2321 w 2330"/>
                <a:gd name="T101" fmla="*/ 256 h 2550"/>
                <a:gd name="T102" fmla="*/ 2329 w 2330"/>
                <a:gd name="T103" fmla="*/ 203 h 2550"/>
                <a:gd name="T104" fmla="*/ 2329 w 2330"/>
                <a:gd name="T105" fmla="*/ 203 h 2550"/>
                <a:gd name="T106" fmla="*/ 2329 w 2330"/>
                <a:gd name="T107" fmla="*/ 168 h 2550"/>
                <a:gd name="T108" fmla="*/ 2312 w 2330"/>
                <a:gd name="T109" fmla="*/ 124 h 2550"/>
                <a:gd name="T110" fmla="*/ 2294 w 2330"/>
                <a:gd name="T111" fmla="*/ 88 h 2550"/>
                <a:gd name="T112" fmla="*/ 2268 w 2330"/>
                <a:gd name="T113" fmla="*/ 62 h 2550"/>
                <a:gd name="T114" fmla="*/ 2232 w 2330"/>
                <a:gd name="T115" fmla="*/ 35 h 2550"/>
                <a:gd name="T116" fmla="*/ 2197 w 2330"/>
                <a:gd name="T117" fmla="*/ 9 h 2550"/>
                <a:gd name="T118" fmla="*/ 2153 w 2330"/>
                <a:gd name="T119" fmla="*/ 0 h 2550"/>
                <a:gd name="T120" fmla="*/ 2109 w 2330"/>
                <a:gd name="T121" fmla="*/ 0 h 2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330" h="2550">
                  <a:moveTo>
                    <a:pt x="2109" y="0"/>
                  </a:moveTo>
                  <a:lnTo>
                    <a:pt x="2109" y="0"/>
                  </a:lnTo>
                  <a:lnTo>
                    <a:pt x="2073" y="0"/>
                  </a:lnTo>
                  <a:lnTo>
                    <a:pt x="2038" y="9"/>
                  </a:lnTo>
                  <a:lnTo>
                    <a:pt x="2012" y="18"/>
                  </a:lnTo>
                  <a:lnTo>
                    <a:pt x="1976" y="35"/>
                  </a:lnTo>
                  <a:lnTo>
                    <a:pt x="1932" y="88"/>
                  </a:lnTo>
                  <a:lnTo>
                    <a:pt x="1906" y="141"/>
                  </a:lnTo>
                  <a:lnTo>
                    <a:pt x="1173" y="1958"/>
                  </a:lnTo>
                  <a:lnTo>
                    <a:pt x="450" y="150"/>
                  </a:lnTo>
                  <a:lnTo>
                    <a:pt x="450" y="150"/>
                  </a:lnTo>
                  <a:lnTo>
                    <a:pt x="414" y="88"/>
                  </a:lnTo>
                  <a:lnTo>
                    <a:pt x="397" y="62"/>
                  </a:lnTo>
                  <a:lnTo>
                    <a:pt x="370" y="44"/>
                  </a:lnTo>
                  <a:lnTo>
                    <a:pt x="335" y="18"/>
                  </a:lnTo>
                  <a:lnTo>
                    <a:pt x="300" y="9"/>
                  </a:lnTo>
                  <a:lnTo>
                    <a:pt x="264" y="0"/>
                  </a:lnTo>
                  <a:lnTo>
                    <a:pt x="229" y="0"/>
                  </a:lnTo>
                  <a:lnTo>
                    <a:pt x="229" y="0"/>
                  </a:lnTo>
                  <a:lnTo>
                    <a:pt x="176" y="0"/>
                  </a:lnTo>
                  <a:lnTo>
                    <a:pt x="141" y="18"/>
                  </a:lnTo>
                  <a:lnTo>
                    <a:pt x="97" y="35"/>
                  </a:lnTo>
                  <a:lnTo>
                    <a:pt x="70" y="62"/>
                  </a:lnTo>
                  <a:lnTo>
                    <a:pt x="44" y="88"/>
                  </a:lnTo>
                  <a:lnTo>
                    <a:pt x="17" y="124"/>
                  </a:lnTo>
                  <a:lnTo>
                    <a:pt x="9" y="168"/>
                  </a:lnTo>
                  <a:lnTo>
                    <a:pt x="0" y="212"/>
                  </a:lnTo>
                  <a:lnTo>
                    <a:pt x="0" y="212"/>
                  </a:lnTo>
                  <a:lnTo>
                    <a:pt x="9" y="265"/>
                  </a:lnTo>
                  <a:lnTo>
                    <a:pt x="26" y="318"/>
                  </a:lnTo>
                  <a:lnTo>
                    <a:pt x="900" y="2364"/>
                  </a:lnTo>
                  <a:lnTo>
                    <a:pt x="900" y="2364"/>
                  </a:lnTo>
                  <a:lnTo>
                    <a:pt x="944" y="2443"/>
                  </a:lnTo>
                  <a:lnTo>
                    <a:pt x="970" y="2470"/>
                  </a:lnTo>
                  <a:lnTo>
                    <a:pt x="997" y="2496"/>
                  </a:lnTo>
                  <a:lnTo>
                    <a:pt x="1032" y="2523"/>
                  </a:lnTo>
                  <a:lnTo>
                    <a:pt x="1067" y="2532"/>
                  </a:lnTo>
                  <a:lnTo>
                    <a:pt x="1112" y="2541"/>
                  </a:lnTo>
                  <a:lnTo>
                    <a:pt x="1156" y="2549"/>
                  </a:lnTo>
                  <a:lnTo>
                    <a:pt x="1173" y="2549"/>
                  </a:lnTo>
                  <a:lnTo>
                    <a:pt x="1173" y="2549"/>
                  </a:lnTo>
                  <a:lnTo>
                    <a:pt x="1226" y="2541"/>
                  </a:lnTo>
                  <a:lnTo>
                    <a:pt x="1262" y="2532"/>
                  </a:lnTo>
                  <a:lnTo>
                    <a:pt x="1297" y="2523"/>
                  </a:lnTo>
                  <a:lnTo>
                    <a:pt x="1332" y="2496"/>
                  </a:lnTo>
                  <a:lnTo>
                    <a:pt x="1368" y="2470"/>
                  </a:lnTo>
                  <a:lnTo>
                    <a:pt x="1385" y="2443"/>
                  </a:lnTo>
                  <a:lnTo>
                    <a:pt x="1429" y="2364"/>
                  </a:lnTo>
                  <a:lnTo>
                    <a:pt x="2312" y="300"/>
                  </a:lnTo>
                  <a:lnTo>
                    <a:pt x="2312" y="300"/>
                  </a:lnTo>
                  <a:lnTo>
                    <a:pt x="2321" y="256"/>
                  </a:lnTo>
                  <a:lnTo>
                    <a:pt x="2329" y="203"/>
                  </a:lnTo>
                  <a:lnTo>
                    <a:pt x="2329" y="203"/>
                  </a:lnTo>
                  <a:lnTo>
                    <a:pt x="2329" y="168"/>
                  </a:lnTo>
                  <a:lnTo>
                    <a:pt x="2312" y="124"/>
                  </a:lnTo>
                  <a:lnTo>
                    <a:pt x="2294" y="88"/>
                  </a:lnTo>
                  <a:lnTo>
                    <a:pt x="2268" y="62"/>
                  </a:lnTo>
                  <a:lnTo>
                    <a:pt x="2232" y="35"/>
                  </a:lnTo>
                  <a:lnTo>
                    <a:pt x="2197" y="9"/>
                  </a:lnTo>
                  <a:lnTo>
                    <a:pt x="2153" y="0"/>
                  </a:lnTo>
                  <a:lnTo>
                    <a:pt x="210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3" name="Freeform 3">
              <a:extLst>
                <a:ext uri="{FF2B5EF4-FFF2-40B4-BE49-F238E27FC236}">
                  <a16:creationId xmlns:a16="http://schemas.microsoft.com/office/drawing/2014/main" id="{4D599668-7D11-FC42-BB6B-770ED360D09A}"/>
                </a:ext>
              </a:extLst>
            </p:cNvPr>
            <p:cNvSpPr>
              <a:spLocks noChangeArrowheads="1"/>
            </p:cNvSpPr>
            <p:nvPr/>
          </p:nvSpPr>
          <p:spPr bwMode="auto">
            <a:xfrm>
              <a:off x="2327275" y="1039813"/>
              <a:ext cx="5540375" cy="5540375"/>
            </a:xfrm>
            <a:custGeom>
              <a:avLst/>
              <a:gdLst>
                <a:gd name="T0" fmla="*/ 0 w 15390"/>
                <a:gd name="T1" fmla="*/ 0 h 15390"/>
                <a:gd name="T2" fmla="*/ 0 w 15390"/>
                <a:gd name="T3" fmla="*/ 15389 h 15390"/>
                <a:gd name="T4" fmla="*/ 15389 w 15390"/>
                <a:gd name="T5" fmla="*/ 15389 h 15390"/>
                <a:gd name="T6" fmla="*/ 15389 w 15390"/>
                <a:gd name="T7" fmla="*/ 0 h 15390"/>
                <a:gd name="T8" fmla="*/ 0 w 15390"/>
                <a:gd name="T9" fmla="*/ 0 h 15390"/>
                <a:gd name="T10" fmla="*/ 14754 w 15390"/>
                <a:gd name="T11" fmla="*/ 14754 h 15390"/>
                <a:gd name="T12" fmla="*/ 635 w 15390"/>
                <a:gd name="T13" fmla="*/ 14754 h 15390"/>
                <a:gd name="T14" fmla="*/ 635 w 15390"/>
                <a:gd name="T15" fmla="*/ 635 h 15390"/>
                <a:gd name="T16" fmla="*/ 14754 w 15390"/>
                <a:gd name="T17" fmla="*/ 635 h 15390"/>
                <a:gd name="T18" fmla="*/ 14754 w 15390"/>
                <a:gd name="T19" fmla="*/ 14754 h 15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90" h="15390">
                  <a:moveTo>
                    <a:pt x="0" y="0"/>
                  </a:moveTo>
                  <a:lnTo>
                    <a:pt x="0" y="15389"/>
                  </a:lnTo>
                  <a:lnTo>
                    <a:pt x="15389" y="15389"/>
                  </a:lnTo>
                  <a:lnTo>
                    <a:pt x="15389" y="0"/>
                  </a:lnTo>
                  <a:lnTo>
                    <a:pt x="0" y="0"/>
                  </a:lnTo>
                  <a:close/>
                  <a:moveTo>
                    <a:pt x="14754" y="14754"/>
                  </a:moveTo>
                  <a:lnTo>
                    <a:pt x="635" y="14754"/>
                  </a:lnTo>
                  <a:lnTo>
                    <a:pt x="635" y="635"/>
                  </a:lnTo>
                  <a:lnTo>
                    <a:pt x="14754" y="635"/>
                  </a:lnTo>
                  <a:lnTo>
                    <a:pt x="14754" y="1475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4" name="Freeform 4">
              <a:extLst>
                <a:ext uri="{FF2B5EF4-FFF2-40B4-BE49-F238E27FC236}">
                  <a16:creationId xmlns:a16="http://schemas.microsoft.com/office/drawing/2014/main" id="{FF15D244-443C-B04F-830D-057970F1E174}"/>
                </a:ext>
              </a:extLst>
            </p:cNvPr>
            <p:cNvSpPr>
              <a:spLocks noChangeArrowheads="1"/>
            </p:cNvSpPr>
            <p:nvPr/>
          </p:nvSpPr>
          <p:spPr bwMode="auto">
            <a:xfrm>
              <a:off x="6707188" y="1582738"/>
              <a:ext cx="650875" cy="654050"/>
            </a:xfrm>
            <a:custGeom>
              <a:avLst/>
              <a:gdLst>
                <a:gd name="T0" fmla="*/ 1809 w 1810"/>
                <a:gd name="T1" fmla="*/ 450 h 1819"/>
                <a:gd name="T2" fmla="*/ 1350 w 1810"/>
                <a:gd name="T3" fmla="*/ 0 h 1819"/>
                <a:gd name="T4" fmla="*/ 0 w 1810"/>
                <a:gd name="T5" fmla="*/ 1368 h 1819"/>
                <a:gd name="T6" fmla="*/ 450 w 1810"/>
                <a:gd name="T7" fmla="*/ 1818 h 1819"/>
                <a:gd name="T8" fmla="*/ 1809 w 1810"/>
                <a:gd name="T9" fmla="*/ 450 h 1819"/>
              </a:gdLst>
              <a:ahLst/>
              <a:cxnLst>
                <a:cxn ang="0">
                  <a:pos x="T0" y="T1"/>
                </a:cxn>
                <a:cxn ang="0">
                  <a:pos x="T2" y="T3"/>
                </a:cxn>
                <a:cxn ang="0">
                  <a:pos x="T4" y="T5"/>
                </a:cxn>
                <a:cxn ang="0">
                  <a:pos x="T6" y="T7"/>
                </a:cxn>
                <a:cxn ang="0">
                  <a:pos x="T8" y="T9"/>
                </a:cxn>
              </a:cxnLst>
              <a:rect l="0" t="0" r="r" b="b"/>
              <a:pathLst>
                <a:path w="1810" h="1819">
                  <a:moveTo>
                    <a:pt x="1809" y="450"/>
                  </a:moveTo>
                  <a:lnTo>
                    <a:pt x="1350" y="0"/>
                  </a:lnTo>
                  <a:lnTo>
                    <a:pt x="0" y="1368"/>
                  </a:lnTo>
                  <a:lnTo>
                    <a:pt x="450" y="1818"/>
                  </a:lnTo>
                  <a:lnTo>
                    <a:pt x="1809" y="45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5" name="Freeform 5">
              <a:extLst>
                <a:ext uri="{FF2B5EF4-FFF2-40B4-BE49-F238E27FC236}">
                  <a16:creationId xmlns:a16="http://schemas.microsoft.com/office/drawing/2014/main" id="{9ADFB607-92E5-904C-8557-551C712084D2}"/>
                </a:ext>
              </a:extLst>
            </p:cNvPr>
            <p:cNvSpPr>
              <a:spLocks noChangeArrowheads="1"/>
            </p:cNvSpPr>
            <p:nvPr/>
          </p:nvSpPr>
          <p:spPr bwMode="auto">
            <a:xfrm>
              <a:off x="6056313" y="2236788"/>
              <a:ext cx="650875" cy="658812"/>
            </a:xfrm>
            <a:custGeom>
              <a:avLst/>
              <a:gdLst>
                <a:gd name="T0" fmla="*/ 1809 w 1810"/>
                <a:gd name="T1" fmla="*/ 459 h 1828"/>
                <a:gd name="T2" fmla="*/ 1359 w 1810"/>
                <a:gd name="T3" fmla="*/ 0 h 1828"/>
                <a:gd name="T4" fmla="*/ 0 w 1810"/>
                <a:gd name="T5" fmla="*/ 1368 h 1828"/>
                <a:gd name="T6" fmla="*/ 459 w 1810"/>
                <a:gd name="T7" fmla="*/ 1827 h 1828"/>
                <a:gd name="T8" fmla="*/ 1809 w 1810"/>
                <a:gd name="T9" fmla="*/ 459 h 1828"/>
              </a:gdLst>
              <a:ahLst/>
              <a:cxnLst>
                <a:cxn ang="0">
                  <a:pos x="T0" y="T1"/>
                </a:cxn>
                <a:cxn ang="0">
                  <a:pos x="T2" y="T3"/>
                </a:cxn>
                <a:cxn ang="0">
                  <a:pos x="T4" y="T5"/>
                </a:cxn>
                <a:cxn ang="0">
                  <a:pos x="T6" y="T7"/>
                </a:cxn>
                <a:cxn ang="0">
                  <a:pos x="T8" y="T9"/>
                </a:cxn>
              </a:cxnLst>
              <a:rect l="0" t="0" r="r" b="b"/>
              <a:pathLst>
                <a:path w="1810" h="1828">
                  <a:moveTo>
                    <a:pt x="1809" y="459"/>
                  </a:moveTo>
                  <a:lnTo>
                    <a:pt x="1359" y="0"/>
                  </a:lnTo>
                  <a:lnTo>
                    <a:pt x="0" y="1368"/>
                  </a:lnTo>
                  <a:lnTo>
                    <a:pt x="459" y="1827"/>
                  </a:lnTo>
                  <a:lnTo>
                    <a:pt x="1809" y="45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6" name="Freeform 6">
              <a:extLst>
                <a:ext uri="{FF2B5EF4-FFF2-40B4-BE49-F238E27FC236}">
                  <a16:creationId xmlns:a16="http://schemas.microsoft.com/office/drawing/2014/main" id="{1E665B13-B7CB-EA48-8518-A3DDB3A51D53}"/>
                </a:ext>
              </a:extLst>
            </p:cNvPr>
            <p:cNvSpPr>
              <a:spLocks noChangeArrowheads="1"/>
            </p:cNvSpPr>
            <p:nvPr/>
          </p:nvSpPr>
          <p:spPr bwMode="auto">
            <a:xfrm>
              <a:off x="3457575" y="4864100"/>
              <a:ext cx="650875" cy="657225"/>
            </a:xfrm>
            <a:custGeom>
              <a:avLst/>
              <a:gdLst>
                <a:gd name="T0" fmla="*/ 0 w 1810"/>
                <a:gd name="T1" fmla="*/ 1368 h 1827"/>
                <a:gd name="T2" fmla="*/ 458 w 1810"/>
                <a:gd name="T3" fmla="*/ 1826 h 1827"/>
                <a:gd name="T4" fmla="*/ 1809 w 1810"/>
                <a:gd name="T5" fmla="*/ 450 h 1827"/>
                <a:gd name="T6" fmla="*/ 1359 w 1810"/>
                <a:gd name="T7" fmla="*/ 0 h 1827"/>
                <a:gd name="T8" fmla="*/ 0 w 1810"/>
                <a:gd name="T9" fmla="*/ 1368 h 1827"/>
              </a:gdLst>
              <a:ahLst/>
              <a:cxnLst>
                <a:cxn ang="0">
                  <a:pos x="T0" y="T1"/>
                </a:cxn>
                <a:cxn ang="0">
                  <a:pos x="T2" y="T3"/>
                </a:cxn>
                <a:cxn ang="0">
                  <a:pos x="T4" y="T5"/>
                </a:cxn>
                <a:cxn ang="0">
                  <a:pos x="T6" y="T7"/>
                </a:cxn>
                <a:cxn ang="0">
                  <a:pos x="T8" y="T9"/>
                </a:cxn>
              </a:cxnLst>
              <a:rect l="0" t="0" r="r" b="b"/>
              <a:pathLst>
                <a:path w="1810" h="1827">
                  <a:moveTo>
                    <a:pt x="0" y="1368"/>
                  </a:moveTo>
                  <a:lnTo>
                    <a:pt x="458" y="1826"/>
                  </a:lnTo>
                  <a:lnTo>
                    <a:pt x="1809" y="450"/>
                  </a:lnTo>
                  <a:lnTo>
                    <a:pt x="1359" y="0"/>
                  </a:lnTo>
                  <a:lnTo>
                    <a:pt x="0" y="136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7" name="Freeform 7">
              <a:extLst>
                <a:ext uri="{FF2B5EF4-FFF2-40B4-BE49-F238E27FC236}">
                  <a16:creationId xmlns:a16="http://schemas.microsoft.com/office/drawing/2014/main" id="{FCAAC223-5452-D846-952D-B886C364E275}"/>
                </a:ext>
              </a:extLst>
            </p:cNvPr>
            <p:cNvSpPr>
              <a:spLocks noChangeArrowheads="1"/>
            </p:cNvSpPr>
            <p:nvPr/>
          </p:nvSpPr>
          <p:spPr bwMode="auto">
            <a:xfrm>
              <a:off x="4110038" y="4210050"/>
              <a:ext cx="650875" cy="654050"/>
            </a:xfrm>
            <a:custGeom>
              <a:avLst/>
              <a:gdLst>
                <a:gd name="T0" fmla="*/ 0 w 1810"/>
                <a:gd name="T1" fmla="*/ 1368 h 1819"/>
                <a:gd name="T2" fmla="*/ 450 w 1810"/>
                <a:gd name="T3" fmla="*/ 1818 h 1819"/>
                <a:gd name="T4" fmla="*/ 1809 w 1810"/>
                <a:gd name="T5" fmla="*/ 450 h 1819"/>
                <a:gd name="T6" fmla="*/ 1350 w 1810"/>
                <a:gd name="T7" fmla="*/ 0 h 1819"/>
                <a:gd name="T8" fmla="*/ 0 w 1810"/>
                <a:gd name="T9" fmla="*/ 1368 h 1819"/>
              </a:gdLst>
              <a:ahLst/>
              <a:cxnLst>
                <a:cxn ang="0">
                  <a:pos x="T0" y="T1"/>
                </a:cxn>
                <a:cxn ang="0">
                  <a:pos x="T2" y="T3"/>
                </a:cxn>
                <a:cxn ang="0">
                  <a:pos x="T4" y="T5"/>
                </a:cxn>
                <a:cxn ang="0">
                  <a:pos x="T6" y="T7"/>
                </a:cxn>
                <a:cxn ang="0">
                  <a:pos x="T8" y="T9"/>
                </a:cxn>
              </a:cxnLst>
              <a:rect l="0" t="0" r="r" b="b"/>
              <a:pathLst>
                <a:path w="1810" h="1819">
                  <a:moveTo>
                    <a:pt x="0" y="1368"/>
                  </a:moveTo>
                  <a:lnTo>
                    <a:pt x="450" y="1818"/>
                  </a:lnTo>
                  <a:lnTo>
                    <a:pt x="1809" y="450"/>
                  </a:lnTo>
                  <a:lnTo>
                    <a:pt x="1350" y="0"/>
                  </a:lnTo>
                  <a:lnTo>
                    <a:pt x="0" y="136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8" name="Freeform 8">
              <a:extLst>
                <a:ext uri="{FF2B5EF4-FFF2-40B4-BE49-F238E27FC236}">
                  <a16:creationId xmlns:a16="http://schemas.microsoft.com/office/drawing/2014/main" id="{66CFAAE2-809C-B14D-AA8F-F2CA5E9346CD}"/>
                </a:ext>
              </a:extLst>
            </p:cNvPr>
            <p:cNvSpPr>
              <a:spLocks noChangeArrowheads="1"/>
            </p:cNvSpPr>
            <p:nvPr/>
          </p:nvSpPr>
          <p:spPr bwMode="auto">
            <a:xfrm>
              <a:off x="5408613" y="2895600"/>
              <a:ext cx="650875" cy="654050"/>
            </a:xfrm>
            <a:custGeom>
              <a:avLst/>
              <a:gdLst>
                <a:gd name="T0" fmla="*/ 1809 w 1810"/>
                <a:gd name="T1" fmla="*/ 450 h 1818"/>
                <a:gd name="T2" fmla="*/ 1350 w 1810"/>
                <a:gd name="T3" fmla="*/ 0 h 1818"/>
                <a:gd name="T4" fmla="*/ 0 w 1810"/>
                <a:gd name="T5" fmla="*/ 1367 h 1818"/>
                <a:gd name="T6" fmla="*/ 450 w 1810"/>
                <a:gd name="T7" fmla="*/ 1817 h 1818"/>
                <a:gd name="T8" fmla="*/ 1809 w 1810"/>
                <a:gd name="T9" fmla="*/ 450 h 1818"/>
              </a:gdLst>
              <a:ahLst/>
              <a:cxnLst>
                <a:cxn ang="0">
                  <a:pos x="T0" y="T1"/>
                </a:cxn>
                <a:cxn ang="0">
                  <a:pos x="T2" y="T3"/>
                </a:cxn>
                <a:cxn ang="0">
                  <a:pos x="T4" y="T5"/>
                </a:cxn>
                <a:cxn ang="0">
                  <a:pos x="T6" y="T7"/>
                </a:cxn>
                <a:cxn ang="0">
                  <a:pos x="T8" y="T9"/>
                </a:cxn>
              </a:cxnLst>
              <a:rect l="0" t="0" r="r" b="b"/>
              <a:pathLst>
                <a:path w="1810" h="1818">
                  <a:moveTo>
                    <a:pt x="1809" y="450"/>
                  </a:moveTo>
                  <a:lnTo>
                    <a:pt x="1350" y="0"/>
                  </a:lnTo>
                  <a:lnTo>
                    <a:pt x="0" y="1367"/>
                  </a:lnTo>
                  <a:lnTo>
                    <a:pt x="450" y="1817"/>
                  </a:lnTo>
                  <a:lnTo>
                    <a:pt x="1809" y="45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9" name="Freeform 9">
              <a:extLst>
                <a:ext uri="{FF2B5EF4-FFF2-40B4-BE49-F238E27FC236}">
                  <a16:creationId xmlns:a16="http://schemas.microsoft.com/office/drawing/2014/main" id="{E8667F1B-D6D3-7A40-9568-C204307E0A13}"/>
                </a:ext>
              </a:extLst>
            </p:cNvPr>
            <p:cNvSpPr>
              <a:spLocks noChangeArrowheads="1"/>
            </p:cNvSpPr>
            <p:nvPr/>
          </p:nvSpPr>
          <p:spPr bwMode="auto">
            <a:xfrm>
              <a:off x="2809875" y="5521325"/>
              <a:ext cx="650875" cy="654050"/>
            </a:xfrm>
            <a:custGeom>
              <a:avLst/>
              <a:gdLst>
                <a:gd name="T0" fmla="*/ 1809 w 1810"/>
                <a:gd name="T1" fmla="*/ 450 h 1819"/>
                <a:gd name="T2" fmla="*/ 1350 w 1810"/>
                <a:gd name="T3" fmla="*/ 0 h 1819"/>
                <a:gd name="T4" fmla="*/ 0 w 1810"/>
                <a:gd name="T5" fmla="*/ 1368 h 1819"/>
                <a:gd name="T6" fmla="*/ 450 w 1810"/>
                <a:gd name="T7" fmla="*/ 1818 h 1819"/>
                <a:gd name="T8" fmla="*/ 1809 w 1810"/>
                <a:gd name="T9" fmla="*/ 450 h 1819"/>
              </a:gdLst>
              <a:ahLst/>
              <a:cxnLst>
                <a:cxn ang="0">
                  <a:pos x="T0" y="T1"/>
                </a:cxn>
                <a:cxn ang="0">
                  <a:pos x="T2" y="T3"/>
                </a:cxn>
                <a:cxn ang="0">
                  <a:pos x="T4" y="T5"/>
                </a:cxn>
                <a:cxn ang="0">
                  <a:pos x="T6" y="T7"/>
                </a:cxn>
                <a:cxn ang="0">
                  <a:pos x="T8" y="T9"/>
                </a:cxn>
              </a:cxnLst>
              <a:rect l="0" t="0" r="r" b="b"/>
              <a:pathLst>
                <a:path w="1810" h="1819">
                  <a:moveTo>
                    <a:pt x="1809" y="450"/>
                  </a:moveTo>
                  <a:lnTo>
                    <a:pt x="1350" y="0"/>
                  </a:lnTo>
                  <a:lnTo>
                    <a:pt x="0" y="1368"/>
                  </a:lnTo>
                  <a:lnTo>
                    <a:pt x="450" y="1818"/>
                  </a:lnTo>
                  <a:lnTo>
                    <a:pt x="1809" y="45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0" name="Freeform 10">
              <a:extLst>
                <a:ext uri="{FF2B5EF4-FFF2-40B4-BE49-F238E27FC236}">
                  <a16:creationId xmlns:a16="http://schemas.microsoft.com/office/drawing/2014/main" id="{86FFDFAE-914E-164D-8032-CDF5CADD9F59}"/>
                </a:ext>
              </a:extLst>
            </p:cNvPr>
            <p:cNvSpPr>
              <a:spLocks noChangeArrowheads="1"/>
            </p:cNvSpPr>
            <p:nvPr/>
          </p:nvSpPr>
          <p:spPr bwMode="auto">
            <a:xfrm>
              <a:off x="3248025" y="1960563"/>
              <a:ext cx="3697288" cy="3697287"/>
            </a:xfrm>
            <a:custGeom>
              <a:avLst/>
              <a:gdLst>
                <a:gd name="T0" fmla="*/ 609 w 10272"/>
                <a:gd name="T1" fmla="*/ 1615 h 10272"/>
                <a:gd name="T2" fmla="*/ 3839 w 10272"/>
                <a:gd name="T3" fmla="*/ 4845 h 10272"/>
                <a:gd name="T4" fmla="*/ 4483 w 10272"/>
                <a:gd name="T5" fmla="*/ 5488 h 10272"/>
                <a:gd name="T6" fmla="*/ 4942 w 10272"/>
                <a:gd name="T7" fmla="*/ 5947 h 10272"/>
                <a:gd name="T8" fmla="*/ 5523 w 10272"/>
                <a:gd name="T9" fmla="*/ 6529 h 10272"/>
                <a:gd name="T10" fmla="*/ 6529 w 10272"/>
                <a:gd name="T11" fmla="*/ 7535 h 10272"/>
                <a:gd name="T12" fmla="*/ 6529 w 10272"/>
                <a:gd name="T13" fmla="*/ 7535 h 10272"/>
                <a:gd name="T14" fmla="*/ 8656 w 10272"/>
                <a:gd name="T15" fmla="*/ 9662 h 10272"/>
                <a:gd name="T16" fmla="*/ 8056 w 10272"/>
                <a:gd name="T17" fmla="*/ 10271 h 10272"/>
                <a:gd name="T18" fmla="*/ 10271 w 10272"/>
                <a:gd name="T19" fmla="*/ 10271 h 10272"/>
                <a:gd name="T20" fmla="*/ 10271 w 10272"/>
                <a:gd name="T21" fmla="*/ 8056 h 10272"/>
                <a:gd name="T22" fmla="*/ 9662 w 10272"/>
                <a:gd name="T23" fmla="*/ 8656 h 10272"/>
                <a:gd name="T24" fmla="*/ 9591 w 10272"/>
                <a:gd name="T25" fmla="*/ 8585 h 10272"/>
                <a:gd name="T26" fmla="*/ 7535 w 10272"/>
                <a:gd name="T27" fmla="*/ 6529 h 10272"/>
                <a:gd name="T28" fmla="*/ 6529 w 10272"/>
                <a:gd name="T29" fmla="*/ 5523 h 10272"/>
                <a:gd name="T30" fmla="*/ 5938 w 10272"/>
                <a:gd name="T31" fmla="*/ 4933 h 10272"/>
                <a:gd name="T32" fmla="*/ 5488 w 10272"/>
                <a:gd name="T33" fmla="*/ 4483 h 10272"/>
                <a:gd name="T34" fmla="*/ 4845 w 10272"/>
                <a:gd name="T35" fmla="*/ 3839 h 10272"/>
                <a:gd name="T36" fmla="*/ 1615 w 10272"/>
                <a:gd name="T37" fmla="*/ 609 h 10272"/>
                <a:gd name="T38" fmla="*/ 2215 w 10272"/>
                <a:gd name="T39" fmla="*/ 0 h 10272"/>
                <a:gd name="T40" fmla="*/ 0 w 10272"/>
                <a:gd name="T41" fmla="*/ 0 h 10272"/>
                <a:gd name="T42" fmla="*/ 0 w 10272"/>
                <a:gd name="T43" fmla="*/ 2215 h 10272"/>
                <a:gd name="T44" fmla="*/ 609 w 10272"/>
                <a:gd name="T45" fmla="*/ 1615 h 10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272" h="10272">
                  <a:moveTo>
                    <a:pt x="609" y="1615"/>
                  </a:moveTo>
                  <a:lnTo>
                    <a:pt x="3839" y="4845"/>
                  </a:lnTo>
                  <a:lnTo>
                    <a:pt x="4483" y="5488"/>
                  </a:lnTo>
                  <a:lnTo>
                    <a:pt x="4942" y="5947"/>
                  </a:lnTo>
                  <a:lnTo>
                    <a:pt x="5523" y="6529"/>
                  </a:lnTo>
                  <a:lnTo>
                    <a:pt x="6529" y="7535"/>
                  </a:lnTo>
                  <a:lnTo>
                    <a:pt x="6529" y="7535"/>
                  </a:lnTo>
                  <a:lnTo>
                    <a:pt x="8656" y="9662"/>
                  </a:lnTo>
                  <a:lnTo>
                    <a:pt x="8056" y="10271"/>
                  </a:lnTo>
                  <a:lnTo>
                    <a:pt x="10271" y="10271"/>
                  </a:lnTo>
                  <a:lnTo>
                    <a:pt x="10271" y="8056"/>
                  </a:lnTo>
                  <a:lnTo>
                    <a:pt x="9662" y="8656"/>
                  </a:lnTo>
                  <a:lnTo>
                    <a:pt x="9591" y="8585"/>
                  </a:lnTo>
                  <a:lnTo>
                    <a:pt x="7535" y="6529"/>
                  </a:lnTo>
                  <a:lnTo>
                    <a:pt x="6529" y="5523"/>
                  </a:lnTo>
                  <a:lnTo>
                    <a:pt x="5938" y="4933"/>
                  </a:lnTo>
                  <a:lnTo>
                    <a:pt x="5488" y="4483"/>
                  </a:lnTo>
                  <a:lnTo>
                    <a:pt x="4845" y="3839"/>
                  </a:lnTo>
                  <a:lnTo>
                    <a:pt x="1615" y="609"/>
                  </a:lnTo>
                  <a:lnTo>
                    <a:pt x="2215" y="0"/>
                  </a:lnTo>
                  <a:lnTo>
                    <a:pt x="0" y="0"/>
                  </a:lnTo>
                  <a:lnTo>
                    <a:pt x="0" y="2215"/>
                  </a:lnTo>
                  <a:lnTo>
                    <a:pt x="609" y="161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grpSp>
      <p:grpSp>
        <p:nvGrpSpPr>
          <p:cNvPr id="31" name="Group 30">
            <a:extLst>
              <a:ext uri="{FF2B5EF4-FFF2-40B4-BE49-F238E27FC236}">
                <a16:creationId xmlns:a16="http://schemas.microsoft.com/office/drawing/2014/main" id="{9A9C9622-FDE2-8F48-8FB0-C86693000E8D}"/>
              </a:ext>
            </a:extLst>
          </p:cNvPr>
          <p:cNvGrpSpPr/>
          <p:nvPr/>
        </p:nvGrpSpPr>
        <p:grpSpPr>
          <a:xfrm>
            <a:off x="1007461" y="3203995"/>
            <a:ext cx="405401" cy="405401"/>
            <a:chOff x="2327275" y="1039813"/>
            <a:chExt cx="5540375" cy="5540375"/>
          </a:xfrm>
          <a:solidFill>
            <a:schemeClr val="accent6">
              <a:lumMod val="60000"/>
              <a:lumOff val="40000"/>
            </a:schemeClr>
          </a:solidFill>
        </p:grpSpPr>
        <p:sp>
          <p:nvSpPr>
            <p:cNvPr id="32" name="Freeform 1">
              <a:extLst>
                <a:ext uri="{FF2B5EF4-FFF2-40B4-BE49-F238E27FC236}">
                  <a16:creationId xmlns:a16="http://schemas.microsoft.com/office/drawing/2014/main" id="{EB2C6051-6A62-2C4D-9B68-A3C5579F0533}"/>
                </a:ext>
              </a:extLst>
            </p:cNvPr>
            <p:cNvSpPr>
              <a:spLocks noChangeArrowheads="1"/>
            </p:cNvSpPr>
            <p:nvPr/>
          </p:nvSpPr>
          <p:spPr bwMode="auto">
            <a:xfrm>
              <a:off x="3032125" y="3362325"/>
              <a:ext cx="696913" cy="904875"/>
            </a:xfrm>
            <a:custGeom>
              <a:avLst/>
              <a:gdLst>
                <a:gd name="T0" fmla="*/ 221 w 1934"/>
                <a:gd name="T1" fmla="*/ 2514 h 2515"/>
                <a:gd name="T2" fmla="*/ 309 w 1934"/>
                <a:gd name="T3" fmla="*/ 2496 h 2515"/>
                <a:gd name="T4" fmla="*/ 380 w 1934"/>
                <a:gd name="T5" fmla="*/ 2443 h 2515"/>
                <a:gd name="T6" fmla="*/ 424 w 1934"/>
                <a:gd name="T7" fmla="*/ 2381 h 2515"/>
                <a:gd name="T8" fmla="*/ 441 w 1934"/>
                <a:gd name="T9" fmla="*/ 2293 h 2515"/>
                <a:gd name="T10" fmla="*/ 935 w 1934"/>
                <a:gd name="T11" fmla="*/ 1693 h 2515"/>
                <a:gd name="T12" fmla="*/ 1041 w 1934"/>
                <a:gd name="T13" fmla="*/ 1684 h 2515"/>
                <a:gd name="T14" fmla="*/ 1235 w 1934"/>
                <a:gd name="T15" fmla="*/ 1658 h 2515"/>
                <a:gd name="T16" fmla="*/ 1412 w 1934"/>
                <a:gd name="T17" fmla="*/ 1605 h 2515"/>
                <a:gd name="T18" fmla="*/ 1571 w 1934"/>
                <a:gd name="T19" fmla="*/ 1525 h 2515"/>
                <a:gd name="T20" fmla="*/ 1703 w 1934"/>
                <a:gd name="T21" fmla="*/ 1419 h 2515"/>
                <a:gd name="T22" fmla="*/ 1818 w 1934"/>
                <a:gd name="T23" fmla="*/ 1287 h 2515"/>
                <a:gd name="T24" fmla="*/ 1889 w 1934"/>
                <a:gd name="T25" fmla="*/ 1129 h 2515"/>
                <a:gd name="T26" fmla="*/ 1933 w 1934"/>
                <a:gd name="T27" fmla="*/ 944 h 2515"/>
                <a:gd name="T28" fmla="*/ 1933 w 1934"/>
                <a:gd name="T29" fmla="*/ 829 h 2515"/>
                <a:gd name="T30" fmla="*/ 1933 w 1934"/>
                <a:gd name="T31" fmla="*/ 741 h 2515"/>
                <a:gd name="T32" fmla="*/ 1897 w 1934"/>
                <a:gd name="T33" fmla="*/ 565 h 2515"/>
                <a:gd name="T34" fmla="*/ 1836 w 1934"/>
                <a:gd name="T35" fmla="*/ 414 h 2515"/>
                <a:gd name="T36" fmla="*/ 1738 w 1934"/>
                <a:gd name="T37" fmla="*/ 282 h 2515"/>
                <a:gd name="T38" fmla="*/ 1615 w 1934"/>
                <a:gd name="T39" fmla="*/ 176 h 2515"/>
                <a:gd name="T40" fmla="*/ 1465 w 1934"/>
                <a:gd name="T41" fmla="*/ 88 h 2515"/>
                <a:gd name="T42" fmla="*/ 1288 w 1934"/>
                <a:gd name="T43" fmla="*/ 26 h 2515"/>
                <a:gd name="T44" fmla="*/ 1094 w 1934"/>
                <a:gd name="T45" fmla="*/ 0 h 2515"/>
                <a:gd name="T46" fmla="*/ 221 w 1934"/>
                <a:gd name="T47" fmla="*/ 0 h 2515"/>
                <a:gd name="T48" fmla="*/ 177 w 1934"/>
                <a:gd name="T49" fmla="*/ 0 h 2515"/>
                <a:gd name="T50" fmla="*/ 97 w 1934"/>
                <a:gd name="T51" fmla="*/ 35 h 2515"/>
                <a:gd name="T52" fmla="*/ 35 w 1934"/>
                <a:gd name="T53" fmla="*/ 97 h 2515"/>
                <a:gd name="T54" fmla="*/ 9 w 1934"/>
                <a:gd name="T55" fmla="*/ 176 h 2515"/>
                <a:gd name="T56" fmla="*/ 0 w 1934"/>
                <a:gd name="T57" fmla="*/ 2293 h 2515"/>
                <a:gd name="T58" fmla="*/ 9 w 1934"/>
                <a:gd name="T59" fmla="*/ 2337 h 2515"/>
                <a:gd name="T60" fmla="*/ 35 w 1934"/>
                <a:gd name="T61" fmla="*/ 2417 h 2515"/>
                <a:gd name="T62" fmla="*/ 97 w 1934"/>
                <a:gd name="T63" fmla="*/ 2470 h 2515"/>
                <a:gd name="T64" fmla="*/ 177 w 1934"/>
                <a:gd name="T65" fmla="*/ 2505 h 2515"/>
                <a:gd name="T66" fmla="*/ 441 w 1934"/>
                <a:gd name="T67" fmla="*/ 397 h 2515"/>
                <a:gd name="T68" fmla="*/ 953 w 1934"/>
                <a:gd name="T69" fmla="*/ 397 h 2515"/>
                <a:gd name="T70" fmla="*/ 1174 w 1934"/>
                <a:gd name="T71" fmla="*/ 423 h 2515"/>
                <a:gd name="T72" fmla="*/ 1341 w 1934"/>
                <a:gd name="T73" fmla="*/ 512 h 2515"/>
                <a:gd name="T74" fmla="*/ 1430 w 1934"/>
                <a:gd name="T75" fmla="*/ 609 h 2515"/>
                <a:gd name="T76" fmla="*/ 1465 w 1934"/>
                <a:gd name="T77" fmla="*/ 688 h 2515"/>
                <a:gd name="T78" fmla="*/ 1491 w 1934"/>
                <a:gd name="T79" fmla="*/ 838 h 2515"/>
                <a:gd name="T80" fmla="*/ 1491 w 1934"/>
                <a:gd name="T81" fmla="*/ 847 h 2515"/>
                <a:gd name="T82" fmla="*/ 1456 w 1934"/>
                <a:gd name="T83" fmla="*/ 1032 h 2515"/>
                <a:gd name="T84" fmla="*/ 1341 w 1934"/>
                <a:gd name="T85" fmla="*/ 1173 h 2515"/>
                <a:gd name="T86" fmla="*/ 1174 w 1934"/>
                <a:gd name="T87" fmla="*/ 1261 h 2515"/>
                <a:gd name="T88" fmla="*/ 953 w 1934"/>
                <a:gd name="T89" fmla="*/ 1296 h 2515"/>
                <a:gd name="T90" fmla="*/ 441 w 1934"/>
                <a:gd name="T91" fmla="*/ 397 h 2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34" h="2515">
                  <a:moveTo>
                    <a:pt x="221" y="2514"/>
                  </a:moveTo>
                  <a:lnTo>
                    <a:pt x="221" y="2514"/>
                  </a:lnTo>
                  <a:lnTo>
                    <a:pt x="265" y="2505"/>
                  </a:lnTo>
                  <a:lnTo>
                    <a:pt x="309" y="2496"/>
                  </a:lnTo>
                  <a:lnTo>
                    <a:pt x="344" y="2470"/>
                  </a:lnTo>
                  <a:lnTo>
                    <a:pt x="380" y="2443"/>
                  </a:lnTo>
                  <a:lnTo>
                    <a:pt x="406" y="2417"/>
                  </a:lnTo>
                  <a:lnTo>
                    <a:pt x="424" y="2381"/>
                  </a:lnTo>
                  <a:lnTo>
                    <a:pt x="432" y="2337"/>
                  </a:lnTo>
                  <a:lnTo>
                    <a:pt x="441" y="2293"/>
                  </a:lnTo>
                  <a:lnTo>
                    <a:pt x="441" y="1693"/>
                  </a:lnTo>
                  <a:lnTo>
                    <a:pt x="935" y="1693"/>
                  </a:lnTo>
                  <a:lnTo>
                    <a:pt x="935" y="1693"/>
                  </a:lnTo>
                  <a:lnTo>
                    <a:pt x="1041" y="1684"/>
                  </a:lnTo>
                  <a:lnTo>
                    <a:pt x="1138" y="1675"/>
                  </a:lnTo>
                  <a:lnTo>
                    <a:pt x="1235" y="1658"/>
                  </a:lnTo>
                  <a:lnTo>
                    <a:pt x="1324" y="1631"/>
                  </a:lnTo>
                  <a:lnTo>
                    <a:pt x="1412" y="1605"/>
                  </a:lnTo>
                  <a:lnTo>
                    <a:pt x="1491" y="1570"/>
                  </a:lnTo>
                  <a:lnTo>
                    <a:pt x="1571" y="1525"/>
                  </a:lnTo>
                  <a:lnTo>
                    <a:pt x="1641" y="1472"/>
                  </a:lnTo>
                  <a:lnTo>
                    <a:pt x="1703" y="1419"/>
                  </a:lnTo>
                  <a:lnTo>
                    <a:pt x="1765" y="1349"/>
                  </a:lnTo>
                  <a:lnTo>
                    <a:pt x="1818" y="1287"/>
                  </a:lnTo>
                  <a:lnTo>
                    <a:pt x="1853" y="1209"/>
                  </a:lnTo>
                  <a:lnTo>
                    <a:pt x="1889" y="1129"/>
                  </a:lnTo>
                  <a:lnTo>
                    <a:pt x="1915" y="1032"/>
                  </a:lnTo>
                  <a:lnTo>
                    <a:pt x="1933" y="944"/>
                  </a:lnTo>
                  <a:lnTo>
                    <a:pt x="1933" y="838"/>
                  </a:lnTo>
                  <a:lnTo>
                    <a:pt x="1933" y="829"/>
                  </a:lnTo>
                  <a:lnTo>
                    <a:pt x="1933" y="829"/>
                  </a:lnTo>
                  <a:lnTo>
                    <a:pt x="1933" y="741"/>
                  </a:lnTo>
                  <a:lnTo>
                    <a:pt x="1915" y="653"/>
                  </a:lnTo>
                  <a:lnTo>
                    <a:pt x="1897" y="565"/>
                  </a:lnTo>
                  <a:lnTo>
                    <a:pt x="1871" y="485"/>
                  </a:lnTo>
                  <a:lnTo>
                    <a:pt x="1836" y="414"/>
                  </a:lnTo>
                  <a:lnTo>
                    <a:pt x="1791" y="344"/>
                  </a:lnTo>
                  <a:lnTo>
                    <a:pt x="1738" y="282"/>
                  </a:lnTo>
                  <a:lnTo>
                    <a:pt x="1677" y="229"/>
                  </a:lnTo>
                  <a:lnTo>
                    <a:pt x="1615" y="176"/>
                  </a:lnTo>
                  <a:lnTo>
                    <a:pt x="1544" y="132"/>
                  </a:lnTo>
                  <a:lnTo>
                    <a:pt x="1465" y="88"/>
                  </a:lnTo>
                  <a:lnTo>
                    <a:pt x="1386" y="53"/>
                  </a:lnTo>
                  <a:lnTo>
                    <a:pt x="1288" y="26"/>
                  </a:lnTo>
                  <a:lnTo>
                    <a:pt x="1191" y="9"/>
                  </a:lnTo>
                  <a:lnTo>
                    <a:pt x="1094" y="0"/>
                  </a:lnTo>
                  <a:lnTo>
                    <a:pt x="988" y="0"/>
                  </a:lnTo>
                  <a:lnTo>
                    <a:pt x="221" y="0"/>
                  </a:lnTo>
                  <a:lnTo>
                    <a:pt x="221" y="0"/>
                  </a:lnTo>
                  <a:lnTo>
                    <a:pt x="177" y="0"/>
                  </a:lnTo>
                  <a:lnTo>
                    <a:pt x="132" y="17"/>
                  </a:lnTo>
                  <a:lnTo>
                    <a:pt x="97" y="35"/>
                  </a:lnTo>
                  <a:lnTo>
                    <a:pt x="62" y="62"/>
                  </a:lnTo>
                  <a:lnTo>
                    <a:pt x="35" y="97"/>
                  </a:lnTo>
                  <a:lnTo>
                    <a:pt x="18" y="132"/>
                  </a:lnTo>
                  <a:lnTo>
                    <a:pt x="9" y="176"/>
                  </a:lnTo>
                  <a:lnTo>
                    <a:pt x="0" y="220"/>
                  </a:lnTo>
                  <a:lnTo>
                    <a:pt x="0" y="2293"/>
                  </a:lnTo>
                  <a:lnTo>
                    <a:pt x="0" y="2293"/>
                  </a:lnTo>
                  <a:lnTo>
                    <a:pt x="9" y="2337"/>
                  </a:lnTo>
                  <a:lnTo>
                    <a:pt x="18" y="2381"/>
                  </a:lnTo>
                  <a:lnTo>
                    <a:pt x="35" y="2417"/>
                  </a:lnTo>
                  <a:lnTo>
                    <a:pt x="62" y="2443"/>
                  </a:lnTo>
                  <a:lnTo>
                    <a:pt x="97" y="2470"/>
                  </a:lnTo>
                  <a:lnTo>
                    <a:pt x="132" y="2496"/>
                  </a:lnTo>
                  <a:lnTo>
                    <a:pt x="177" y="2505"/>
                  </a:lnTo>
                  <a:lnTo>
                    <a:pt x="221" y="2514"/>
                  </a:lnTo>
                  <a:close/>
                  <a:moveTo>
                    <a:pt x="441" y="397"/>
                  </a:moveTo>
                  <a:lnTo>
                    <a:pt x="953" y="397"/>
                  </a:lnTo>
                  <a:lnTo>
                    <a:pt x="953" y="397"/>
                  </a:lnTo>
                  <a:lnTo>
                    <a:pt x="1068" y="406"/>
                  </a:lnTo>
                  <a:lnTo>
                    <a:pt x="1174" y="423"/>
                  </a:lnTo>
                  <a:lnTo>
                    <a:pt x="1262" y="459"/>
                  </a:lnTo>
                  <a:lnTo>
                    <a:pt x="1341" y="512"/>
                  </a:lnTo>
                  <a:lnTo>
                    <a:pt x="1403" y="573"/>
                  </a:lnTo>
                  <a:lnTo>
                    <a:pt x="1430" y="609"/>
                  </a:lnTo>
                  <a:lnTo>
                    <a:pt x="1456" y="653"/>
                  </a:lnTo>
                  <a:lnTo>
                    <a:pt x="1465" y="688"/>
                  </a:lnTo>
                  <a:lnTo>
                    <a:pt x="1483" y="741"/>
                  </a:lnTo>
                  <a:lnTo>
                    <a:pt x="1491" y="838"/>
                  </a:lnTo>
                  <a:lnTo>
                    <a:pt x="1491" y="847"/>
                  </a:lnTo>
                  <a:lnTo>
                    <a:pt x="1491" y="847"/>
                  </a:lnTo>
                  <a:lnTo>
                    <a:pt x="1483" y="944"/>
                  </a:lnTo>
                  <a:lnTo>
                    <a:pt x="1456" y="1032"/>
                  </a:lnTo>
                  <a:lnTo>
                    <a:pt x="1403" y="1103"/>
                  </a:lnTo>
                  <a:lnTo>
                    <a:pt x="1341" y="1173"/>
                  </a:lnTo>
                  <a:lnTo>
                    <a:pt x="1271" y="1226"/>
                  </a:lnTo>
                  <a:lnTo>
                    <a:pt x="1174" y="1261"/>
                  </a:lnTo>
                  <a:lnTo>
                    <a:pt x="1068" y="1287"/>
                  </a:lnTo>
                  <a:lnTo>
                    <a:pt x="953" y="1296"/>
                  </a:lnTo>
                  <a:lnTo>
                    <a:pt x="441" y="1296"/>
                  </a:lnTo>
                  <a:lnTo>
                    <a:pt x="441" y="39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3" name="Freeform 2">
              <a:extLst>
                <a:ext uri="{FF2B5EF4-FFF2-40B4-BE49-F238E27FC236}">
                  <a16:creationId xmlns:a16="http://schemas.microsoft.com/office/drawing/2014/main" id="{C4910FBF-EFF3-5B43-96ED-474F679C6884}"/>
                </a:ext>
              </a:extLst>
            </p:cNvPr>
            <p:cNvSpPr>
              <a:spLocks noChangeArrowheads="1"/>
            </p:cNvSpPr>
            <p:nvPr/>
          </p:nvSpPr>
          <p:spPr bwMode="auto">
            <a:xfrm>
              <a:off x="6459538" y="3355975"/>
              <a:ext cx="838200" cy="917575"/>
            </a:xfrm>
            <a:custGeom>
              <a:avLst/>
              <a:gdLst>
                <a:gd name="T0" fmla="*/ 2109 w 2330"/>
                <a:gd name="T1" fmla="*/ 0 h 2550"/>
                <a:gd name="T2" fmla="*/ 2109 w 2330"/>
                <a:gd name="T3" fmla="*/ 0 h 2550"/>
                <a:gd name="T4" fmla="*/ 2073 w 2330"/>
                <a:gd name="T5" fmla="*/ 0 h 2550"/>
                <a:gd name="T6" fmla="*/ 2038 w 2330"/>
                <a:gd name="T7" fmla="*/ 9 h 2550"/>
                <a:gd name="T8" fmla="*/ 2012 w 2330"/>
                <a:gd name="T9" fmla="*/ 18 h 2550"/>
                <a:gd name="T10" fmla="*/ 1976 w 2330"/>
                <a:gd name="T11" fmla="*/ 35 h 2550"/>
                <a:gd name="T12" fmla="*/ 1932 w 2330"/>
                <a:gd name="T13" fmla="*/ 88 h 2550"/>
                <a:gd name="T14" fmla="*/ 1906 w 2330"/>
                <a:gd name="T15" fmla="*/ 141 h 2550"/>
                <a:gd name="T16" fmla="*/ 1173 w 2330"/>
                <a:gd name="T17" fmla="*/ 1958 h 2550"/>
                <a:gd name="T18" fmla="*/ 450 w 2330"/>
                <a:gd name="T19" fmla="*/ 150 h 2550"/>
                <a:gd name="T20" fmla="*/ 450 w 2330"/>
                <a:gd name="T21" fmla="*/ 150 h 2550"/>
                <a:gd name="T22" fmla="*/ 414 w 2330"/>
                <a:gd name="T23" fmla="*/ 88 h 2550"/>
                <a:gd name="T24" fmla="*/ 397 w 2330"/>
                <a:gd name="T25" fmla="*/ 62 h 2550"/>
                <a:gd name="T26" fmla="*/ 370 w 2330"/>
                <a:gd name="T27" fmla="*/ 44 h 2550"/>
                <a:gd name="T28" fmla="*/ 335 w 2330"/>
                <a:gd name="T29" fmla="*/ 18 h 2550"/>
                <a:gd name="T30" fmla="*/ 300 w 2330"/>
                <a:gd name="T31" fmla="*/ 9 h 2550"/>
                <a:gd name="T32" fmla="*/ 264 w 2330"/>
                <a:gd name="T33" fmla="*/ 0 h 2550"/>
                <a:gd name="T34" fmla="*/ 229 w 2330"/>
                <a:gd name="T35" fmla="*/ 0 h 2550"/>
                <a:gd name="T36" fmla="*/ 229 w 2330"/>
                <a:gd name="T37" fmla="*/ 0 h 2550"/>
                <a:gd name="T38" fmla="*/ 176 w 2330"/>
                <a:gd name="T39" fmla="*/ 0 h 2550"/>
                <a:gd name="T40" fmla="*/ 141 w 2330"/>
                <a:gd name="T41" fmla="*/ 18 h 2550"/>
                <a:gd name="T42" fmla="*/ 97 w 2330"/>
                <a:gd name="T43" fmla="*/ 35 h 2550"/>
                <a:gd name="T44" fmla="*/ 70 w 2330"/>
                <a:gd name="T45" fmla="*/ 62 h 2550"/>
                <a:gd name="T46" fmla="*/ 44 w 2330"/>
                <a:gd name="T47" fmla="*/ 88 h 2550"/>
                <a:gd name="T48" fmla="*/ 17 w 2330"/>
                <a:gd name="T49" fmla="*/ 124 h 2550"/>
                <a:gd name="T50" fmla="*/ 9 w 2330"/>
                <a:gd name="T51" fmla="*/ 168 h 2550"/>
                <a:gd name="T52" fmla="*/ 0 w 2330"/>
                <a:gd name="T53" fmla="*/ 212 h 2550"/>
                <a:gd name="T54" fmla="*/ 0 w 2330"/>
                <a:gd name="T55" fmla="*/ 212 h 2550"/>
                <a:gd name="T56" fmla="*/ 9 w 2330"/>
                <a:gd name="T57" fmla="*/ 265 h 2550"/>
                <a:gd name="T58" fmla="*/ 26 w 2330"/>
                <a:gd name="T59" fmla="*/ 318 h 2550"/>
                <a:gd name="T60" fmla="*/ 900 w 2330"/>
                <a:gd name="T61" fmla="*/ 2364 h 2550"/>
                <a:gd name="T62" fmla="*/ 900 w 2330"/>
                <a:gd name="T63" fmla="*/ 2364 h 2550"/>
                <a:gd name="T64" fmla="*/ 944 w 2330"/>
                <a:gd name="T65" fmla="*/ 2443 h 2550"/>
                <a:gd name="T66" fmla="*/ 970 w 2330"/>
                <a:gd name="T67" fmla="*/ 2470 h 2550"/>
                <a:gd name="T68" fmla="*/ 997 w 2330"/>
                <a:gd name="T69" fmla="*/ 2496 h 2550"/>
                <a:gd name="T70" fmla="*/ 1032 w 2330"/>
                <a:gd name="T71" fmla="*/ 2523 h 2550"/>
                <a:gd name="T72" fmla="*/ 1067 w 2330"/>
                <a:gd name="T73" fmla="*/ 2532 h 2550"/>
                <a:gd name="T74" fmla="*/ 1112 w 2330"/>
                <a:gd name="T75" fmla="*/ 2541 h 2550"/>
                <a:gd name="T76" fmla="*/ 1156 w 2330"/>
                <a:gd name="T77" fmla="*/ 2549 h 2550"/>
                <a:gd name="T78" fmla="*/ 1173 w 2330"/>
                <a:gd name="T79" fmla="*/ 2549 h 2550"/>
                <a:gd name="T80" fmla="*/ 1173 w 2330"/>
                <a:gd name="T81" fmla="*/ 2549 h 2550"/>
                <a:gd name="T82" fmla="*/ 1226 w 2330"/>
                <a:gd name="T83" fmla="*/ 2541 h 2550"/>
                <a:gd name="T84" fmla="*/ 1262 w 2330"/>
                <a:gd name="T85" fmla="*/ 2532 h 2550"/>
                <a:gd name="T86" fmla="*/ 1297 w 2330"/>
                <a:gd name="T87" fmla="*/ 2523 h 2550"/>
                <a:gd name="T88" fmla="*/ 1332 w 2330"/>
                <a:gd name="T89" fmla="*/ 2496 h 2550"/>
                <a:gd name="T90" fmla="*/ 1368 w 2330"/>
                <a:gd name="T91" fmla="*/ 2470 h 2550"/>
                <a:gd name="T92" fmla="*/ 1385 w 2330"/>
                <a:gd name="T93" fmla="*/ 2443 h 2550"/>
                <a:gd name="T94" fmla="*/ 1429 w 2330"/>
                <a:gd name="T95" fmla="*/ 2364 h 2550"/>
                <a:gd name="T96" fmla="*/ 2312 w 2330"/>
                <a:gd name="T97" fmla="*/ 300 h 2550"/>
                <a:gd name="T98" fmla="*/ 2312 w 2330"/>
                <a:gd name="T99" fmla="*/ 300 h 2550"/>
                <a:gd name="T100" fmla="*/ 2321 w 2330"/>
                <a:gd name="T101" fmla="*/ 256 h 2550"/>
                <a:gd name="T102" fmla="*/ 2329 w 2330"/>
                <a:gd name="T103" fmla="*/ 203 h 2550"/>
                <a:gd name="T104" fmla="*/ 2329 w 2330"/>
                <a:gd name="T105" fmla="*/ 203 h 2550"/>
                <a:gd name="T106" fmla="*/ 2329 w 2330"/>
                <a:gd name="T107" fmla="*/ 168 h 2550"/>
                <a:gd name="T108" fmla="*/ 2312 w 2330"/>
                <a:gd name="T109" fmla="*/ 124 h 2550"/>
                <a:gd name="T110" fmla="*/ 2294 w 2330"/>
                <a:gd name="T111" fmla="*/ 88 h 2550"/>
                <a:gd name="T112" fmla="*/ 2268 w 2330"/>
                <a:gd name="T113" fmla="*/ 62 h 2550"/>
                <a:gd name="T114" fmla="*/ 2232 w 2330"/>
                <a:gd name="T115" fmla="*/ 35 h 2550"/>
                <a:gd name="T116" fmla="*/ 2197 w 2330"/>
                <a:gd name="T117" fmla="*/ 9 h 2550"/>
                <a:gd name="T118" fmla="*/ 2153 w 2330"/>
                <a:gd name="T119" fmla="*/ 0 h 2550"/>
                <a:gd name="T120" fmla="*/ 2109 w 2330"/>
                <a:gd name="T121" fmla="*/ 0 h 2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330" h="2550">
                  <a:moveTo>
                    <a:pt x="2109" y="0"/>
                  </a:moveTo>
                  <a:lnTo>
                    <a:pt x="2109" y="0"/>
                  </a:lnTo>
                  <a:lnTo>
                    <a:pt x="2073" y="0"/>
                  </a:lnTo>
                  <a:lnTo>
                    <a:pt x="2038" y="9"/>
                  </a:lnTo>
                  <a:lnTo>
                    <a:pt x="2012" y="18"/>
                  </a:lnTo>
                  <a:lnTo>
                    <a:pt x="1976" y="35"/>
                  </a:lnTo>
                  <a:lnTo>
                    <a:pt x="1932" y="88"/>
                  </a:lnTo>
                  <a:lnTo>
                    <a:pt x="1906" y="141"/>
                  </a:lnTo>
                  <a:lnTo>
                    <a:pt x="1173" y="1958"/>
                  </a:lnTo>
                  <a:lnTo>
                    <a:pt x="450" y="150"/>
                  </a:lnTo>
                  <a:lnTo>
                    <a:pt x="450" y="150"/>
                  </a:lnTo>
                  <a:lnTo>
                    <a:pt x="414" y="88"/>
                  </a:lnTo>
                  <a:lnTo>
                    <a:pt x="397" y="62"/>
                  </a:lnTo>
                  <a:lnTo>
                    <a:pt x="370" y="44"/>
                  </a:lnTo>
                  <a:lnTo>
                    <a:pt x="335" y="18"/>
                  </a:lnTo>
                  <a:lnTo>
                    <a:pt x="300" y="9"/>
                  </a:lnTo>
                  <a:lnTo>
                    <a:pt x="264" y="0"/>
                  </a:lnTo>
                  <a:lnTo>
                    <a:pt x="229" y="0"/>
                  </a:lnTo>
                  <a:lnTo>
                    <a:pt x="229" y="0"/>
                  </a:lnTo>
                  <a:lnTo>
                    <a:pt x="176" y="0"/>
                  </a:lnTo>
                  <a:lnTo>
                    <a:pt x="141" y="18"/>
                  </a:lnTo>
                  <a:lnTo>
                    <a:pt x="97" y="35"/>
                  </a:lnTo>
                  <a:lnTo>
                    <a:pt x="70" y="62"/>
                  </a:lnTo>
                  <a:lnTo>
                    <a:pt x="44" y="88"/>
                  </a:lnTo>
                  <a:lnTo>
                    <a:pt x="17" y="124"/>
                  </a:lnTo>
                  <a:lnTo>
                    <a:pt x="9" y="168"/>
                  </a:lnTo>
                  <a:lnTo>
                    <a:pt x="0" y="212"/>
                  </a:lnTo>
                  <a:lnTo>
                    <a:pt x="0" y="212"/>
                  </a:lnTo>
                  <a:lnTo>
                    <a:pt x="9" y="265"/>
                  </a:lnTo>
                  <a:lnTo>
                    <a:pt x="26" y="318"/>
                  </a:lnTo>
                  <a:lnTo>
                    <a:pt x="900" y="2364"/>
                  </a:lnTo>
                  <a:lnTo>
                    <a:pt x="900" y="2364"/>
                  </a:lnTo>
                  <a:lnTo>
                    <a:pt x="944" y="2443"/>
                  </a:lnTo>
                  <a:lnTo>
                    <a:pt x="970" y="2470"/>
                  </a:lnTo>
                  <a:lnTo>
                    <a:pt x="997" y="2496"/>
                  </a:lnTo>
                  <a:lnTo>
                    <a:pt x="1032" y="2523"/>
                  </a:lnTo>
                  <a:lnTo>
                    <a:pt x="1067" y="2532"/>
                  </a:lnTo>
                  <a:lnTo>
                    <a:pt x="1112" y="2541"/>
                  </a:lnTo>
                  <a:lnTo>
                    <a:pt x="1156" y="2549"/>
                  </a:lnTo>
                  <a:lnTo>
                    <a:pt x="1173" y="2549"/>
                  </a:lnTo>
                  <a:lnTo>
                    <a:pt x="1173" y="2549"/>
                  </a:lnTo>
                  <a:lnTo>
                    <a:pt x="1226" y="2541"/>
                  </a:lnTo>
                  <a:lnTo>
                    <a:pt x="1262" y="2532"/>
                  </a:lnTo>
                  <a:lnTo>
                    <a:pt x="1297" y="2523"/>
                  </a:lnTo>
                  <a:lnTo>
                    <a:pt x="1332" y="2496"/>
                  </a:lnTo>
                  <a:lnTo>
                    <a:pt x="1368" y="2470"/>
                  </a:lnTo>
                  <a:lnTo>
                    <a:pt x="1385" y="2443"/>
                  </a:lnTo>
                  <a:lnTo>
                    <a:pt x="1429" y="2364"/>
                  </a:lnTo>
                  <a:lnTo>
                    <a:pt x="2312" y="300"/>
                  </a:lnTo>
                  <a:lnTo>
                    <a:pt x="2312" y="300"/>
                  </a:lnTo>
                  <a:lnTo>
                    <a:pt x="2321" y="256"/>
                  </a:lnTo>
                  <a:lnTo>
                    <a:pt x="2329" y="203"/>
                  </a:lnTo>
                  <a:lnTo>
                    <a:pt x="2329" y="203"/>
                  </a:lnTo>
                  <a:lnTo>
                    <a:pt x="2329" y="168"/>
                  </a:lnTo>
                  <a:lnTo>
                    <a:pt x="2312" y="124"/>
                  </a:lnTo>
                  <a:lnTo>
                    <a:pt x="2294" y="88"/>
                  </a:lnTo>
                  <a:lnTo>
                    <a:pt x="2268" y="62"/>
                  </a:lnTo>
                  <a:lnTo>
                    <a:pt x="2232" y="35"/>
                  </a:lnTo>
                  <a:lnTo>
                    <a:pt x="2197" y="9"/>
                  </a:lnTo>
                  <a:lnTo>
                    <a:pt x="2153" y="0"/>
                  </a:lnTo>
                  <a:lnTo>
                    <a:pt x="210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4" name="Freeform 3">
              <a:extLst>
                <a:ext uri="{FF2B5EF4-FFF2-40B4-BE49-F238E27FC236}">
                  <a16:creationId xmlns:a16="http://schemas.microsoft.com/office/drawing/2014/main" id="{CE1966E9-06D5-2941-9583-8C72076D5F32}"/>
                </a:ext>
              </a:extLst>
            </p:cNvPr>
            <p:cNvSpPr>
              <a:spLocks noChangeArrowheads="1"/>
            </p:cNvSpPr>
            <p:nvPr/>
          </p:nvSpPr>
          <p:spPr bwMode="auto">
            <a:xfrm>
              <a:off x="2327275" y="1039813"/>
              <a:ext cx="5540375" cy="5540375"/>
            </a:xfrm>
            <a:custGeom>
              <a:avLst/>
              <a:gdLst>
                <a:gd name="T0" fmla="*/ 0 w 15390"/>
                <a:gd name="T1" fmla="*/ 0 h 15390"/>
                <a:gd name="T2" fmla="*/ 0 w 15390"/>
                <a:gd name="T3" fmla="*/ 15389 h 15390"/>
                <a:gd name="T4" fmla="*/ 15389 w 15390"/>
                <a:gd name="T5" fmla="*/ 15389 h 15390"/>
                <a:gd name="T6" fmla="*/ 15389 w 15390"/>
                <a:gd name="T7" fmla="*/ 0 h 15390"/>
                <a:gd name="T8" fmla="*/ 0 w 15390"/>
                <a:gd name="T9" fmla="*/ 0 h 15390"/>
                <a:gd name="T10" fmla="*/ 14754 w 15390"/>
                <a:gd name="T11" fmla="*/ 14754 h 15390"/>
                <a:gd name="T12" fmla="*/ 635 w 15390"/>
                <a:gd name="T13" fmla="*/ 14754 h 15390"/>
                <a:gd name="T14" fmla="*/ 635 w 15390"/>
                <a:gd name="T15" fmla="*/ 635 h 15390"/>
                <a:gd name="T16" fmla="*/ 14754 w 15390"/>
                <a:gd name="T17" fmla="*/ 635 h 15390"/>
                <a:gd name="T18" fmla="*/ 14754 w 15390"/>
                <a:gd name="T19" fmla="*/ 14754 h 15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90" h="15390">
                  <a:moveTo>
                    <a:pt x="0" y="0"/>
                  </a:moveTo>
                  <a:lnTo>
                    <a:pt x="0" y="15389"/>
                  </a:lnTo>
                  <a:lnTo>
                    <a:pt x="15389" y="15389"/>
                  </a:lnTo>
                  <a:lnTo>
                    <a:pt x="15389" y="0"/>
                  </a:lnTo>
                  <a:lnTo>
                    <a:pt x="0" y="0"/>
                  </a:lnTo>
                  <a:close/>
                  <a:moveTo>
                    <a:pt x="14754" y="14754"/>
                  </a:moveTo>
                  <a:lnTo>
                    <a:pt x="635" y="14754"/>
                  </a:lnTo>
                  <a:lnTo>
                    <a:pt x="635" y="635"/>
                  </a:lnTo>
                  <a:lnTo>
                    <a:pt x="14754" y="635"/>
                  </a:lnTo>
                  <a:lnTo>
                    <a:pt x="14754" y="1475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5" name="Freeform 4">
              <a:extLst>
                <a:ext uri="{FF2B5EF4-FFF2-40B4-BE49-F238E27FC236}">
                  <a16:creationId xmlns:a16="http://schemas.microsoft.com/office/drawing/2014/main" id="{D1C0FE93-7B7D-0B49-9EAE-6FE9F398B6C6}"/>
                </a:ext>
              </a:extLst>
            </p:cNvPr>
            <p:cNvSpPr>
              <a:spLocks noChangeArrowheads="1"/>
            </p:cNvSpPr>
            <p:nvPr/>
          </p:nvSpPr>
          <p:spPr bwMode="auto">
            <a:xfrm>
              <a:off x="6707188" y="1582738"/>
              <a:ext cx="650875" cy="654050"/>
            </a:xfrm>
            <a:custGeom>
              <a:avLst/>
              <a:gdLst>
                <a:gd name="T0" fmla="*/ 1809 w 1810"/>
                <a:gd name="T1" fmla="*/ 450 h 1819"/>
                <a:gd name="T2" fmla="*/ 1350 w 1810"/>
                <a:gd name="T3" fmla="*/ 0 h 1819"/>
                <a:gd name="T4" fmla="*/ 0 w 1810"/>
                <a:gd name="T5" fmla="*/ 1368 h 1819"/>
                <a:gd name="T6" fmla="*/ 450 w 1810"/>
                <a:gd name="T7" fmla="*/ 1818 h 1819"/>
                <a:gd name="T8" fmla="*/ 1809 w 1810"/>
                <a:gd name="T9" fmla="*/ 450 h 1819"/>
              </a:gdLst>
              <a:ahLst/>
              <a:cxnLst>
                <a:cxn ang="0">
                  <a:pos x="T0" y="T1"/>
                </a:cxn>
                <a:cxn ang="0">
                  <a:pos x="T2" y="T3"/>
                </a:cxn>
                <a:cxn ang="0">
                  <a:pos x="T4" y="T5"/>
                </a:cxn>
                <a:cxn ang="0">
                  <a:pos x="T6" y="T7"/>
                </a:cxn>
                <a:cxn ang="0">
                  <a:pos x="T8" y="T9"/>
                </a:cxn>
              </a:cxnLst>
              <a:rect l="0" t="0" r="r" b="b"/>
              <a:pathLst>
                <a:path w="1810" h="1819">
                  <a:moveTo>
                    <a:pt x="1809" y="450"/>
                  </a:moveTo>
                  <a:lnTo>
                    <a:pt x="1350" y="0"/>
                  </a:lnTo>
                  <a:lnTo>
                    <a:pt x="0" y="1368"/>
                  </a:lnTo>
                  <a:lnTo>
                    <a:pt x="450" y="1818"/>
                  </a:lnTo>
                  <a:lnTo>
                    <a:pt x="1809" y="45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6" name="Freeform 5">
              <a:extLst>
                <a:ext uri="{FF2B5EF4-FFF2-40B4-BE49-F238E27FC236}">
                  <a16:creationId xmlns:a16="http://schemas.microsoft.com/office/drawing/2014/main" id="{AE3DED46-84A4-E743-9FF3-7BB54B6E1349}"/>
                </a:ext>
              </a:extLst>
            </p:cNvPr>
            <p:cNvSpPr>
              <a:spLocks noChangeArrowheads="1"/>
            </p:cNvSpPr>
            <p:nvPr/>
          </p:nvSpPr>
          <p:spPr bwMode="auto">
            <a:xfrm>
              <a:off x="6056313" y="2236788"/>
              <a:ext cx="650875" cy="658812"/>
            </a:xfrm>
            <a:custGeom>
              <a:avLst/>
              <a:gdLst>
                <a:gd name="T0" fmla="*/ 1809 w 1810"/>
                <a:gd name="T1" fmla="*/ 459 h 1828"/>
                <a:gd name="T2" fmla="*/ 1359 w 1810"/>
                <a:gd name="T3" fmla="*/ 0 h 1828"/>
                <a:gd name="T4" fmla="*/ 0 w 1810"/>
                <a:gd name="T5" fmla="*/ 1368 h 1828"/>
                <a:gd name="T6" fmla="*/ 459 w 1810"/>
                <a:gd name="T7" fmla="*/ 1827 h 1828"/>
                <a:gd name="T8" fmla="*/ 1809 w 1810"/>
                <a:gd name="T9" fmla="*/ 459 h 1828"/>
              </a:gdLst>
              <a:ahLst/>
              <a:cxnLst>
                <a:cxn ang="0">
                  <a:pos x="T0" y="T1"/>
                </a:cxn>
                <a:cxn ang="0">
                  <a:pos x="T2" y="T3"/>
                </a:cxn>
                <a:cxn ang="0">
                  <a:pos x="T4" y="T5"/>
                </a:cxn>
                <a:cxn ang="0">
                  <a:pos x="T6" y="T7"/>
                </a:cxn>
                <a:cxn ang="0">
                  <a:pos x="T8" y="T9"/>
                </a:cxn>
              </a:cxnLst>
              <a:rect l="0" t="0" r="r" b="b"/>
              <a:pathLst>
                <a:path w="1810" h="1828">
                  <a:moveTo>
                    <a:pt x="1809" y="459"/>
                  </a:moveTo>
                  <a:lnTo>
                    <a:pt x="1359" y="0"/>
                  </a:lnTo>
                  <a:lnTo>
                    <a:pt x="0" y="1368"/>
                  </a:lnTo>
                  <a:lnTo>
                    <a:pt x="459" y="1827"/>
                  </a:lnTo>
                  <a:lnTo>
                    <a:pt x="1809" y="45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7" name="Freeform 6">
              <a:extLst>
                <a:ext uri="{FF2B5EF4-FFF2-40B4-BE49-F238E27FC236}">
                  <a16:creationId xmlns:a16="http://schemas.microsoft.com/office/drawing/2014/main" id="{B5C08AD0-55D1-924C-A4C7-EFD92206319C}"/>
                </a:ext>
              </a:extLst>
            </p:cNvPr>
            <p:cNvSpPr>
              <a:spLocks noChangeArrowheads="1"/>
            </p:cNvSpPr>
            <p:nvPr/>
          </p:nvSpPr>
          <p:spPr bwMode="auto">
            <a:xfrm>
              <a:off x="3457575" y="4864100"/>
              <a:ext cx="650875" cy="657225"/>
            </a:xfrm>
            <a:custGeom>
              <a:avLst/>
              <a:gdLst>
                <a:gd name="T0" fmla="*/ 0 w 1810"/>
                <a:gd name="T1" fmla="*/ 1368 h 1827"/>
                <a:gd name="T2" fmla="*/ 458 w 1810"/>
                <a:gd name="T3" fmla="*/ 1826 h 1827"/>
                <a:gd name="T4" fmla="*/ 1809 w 1810"/>
                <a:gd name="T5" fmla="*/ 450 h 1827"/>
                <a:gd name="T6" fmla="*/ 1359 w 1810"/>
                <a:gd name="T7" fmla="*/ 0 h 1827"/>
                <a:gd name="T8" fmla="*/ 0 w 1810"/>
                <a:gd name="T9" fmla="*/ 1368 h 1827"/>
              </a:gdLst>
              <a:ahLst/>
              <a:cxnLst>
                <a:cxn ang="0">
                  <a:pos x="T0" y="T1"/>
                </a:cxn>
                <a:cxn ang="0">
                  <a:pos x="T2" y="T3"/>
                </a:cxn>
                <a:cxn ang="0">
                  <a:pos x="T4" y="T5"/>
                </a:cxn>
                <a:cxn ang="0">
                  <a:pos x="T6" y="T7"/>
                </a:cxn>
                <a:cxn ang="0">
                  <a:pos x="T8" y="T9"/>
                </a:cxn>
              </a:cxnLst>
              <a:rect l="0" t="0" r="r" b="b"/>
              <a:pathLst>
                <a:path w="1810" h="1827">
                  <a:moveTo>
                    <a:pt x="0" y="1368"/>
                  </a:moveTo>
                  <a:lnTo>
                    <a:pt x="458" y="1826"/>
                  </a:lnTo>
                  <a:lnTo>
                    <a:pt x="1809" y="450"/>
                  </a:lnTo>
                  <a:lnTo>
                    <a:pt x="1359" y="0"/>
                  </a:lnTo>
                  <a:lnTo>
                    <a:pt x="0" y="136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8" name="Freeform 7">
              <a:extLst>
                <a:ext uri="{FF2B5EF4-FFF2-40B4-BE49-F238E27FC236}">
                  <a16:creationId xmlns:a16="http://schemas.microsoft.com/office/drawing/2014/main" id="{9DB2A5BB-5C47-2649-ABD6-F1B17C09EA80}"/>
                </a:ext>
              </a:extLst>
            </p:cNvPr>
            <p:cNvSpPr>
              <a:spLocks noChangeArrowheads="1"/>
            </p:cNvSpPr>
            <p:nvPr/>
          </p:nvSpPr>
          <p:spPr bwMode="auto">
            <a:xfrm>
              <a:off x="4110038" y="4210050"/>
              <a:ext cx="650875" cy="654050"/>
            </a:xfrm>
            <a:custGeom>
              <a:avLst/>
              <a:gdLst>
                <a:gd name="T0" fmla="*/ 0 w 1810"/>
                <a:gd name="T1" fmla="*/ 1368 h 1819"/>
                <a:gd name="T2" fmla="*/ 450 w 1810"/>
                <a:gd name="T3" fmla="*/ 1818 h 1819"/>
                <a:gd name="T4" fmla="*/ 1809 w 1810"/>
                <a:gd name="T5" fmla="*/ 450 h 1819"/>
                <a:gd name="T6" fmla="*/ 1350 w 1810"/>
                <a:gd name="T7" fmla="*/ 0 h 1819"/>
                <a:gd name="T8" fmla="*/ 0 w 1810"/>
                <a:gd name="T9" fmla="*/ 1368 h 1819"/>
              </a:gdLst>
              <a:ahLst/>
              <a:cxnLst>
                <a:cxn ang="0">
                  <a:pos x="T0" y="T1"/>
                </a:cxn>
                <a:cxn ang="0">
                  <a:pos x="T2" y="T3"/>
                </a:cxn>
                <a:cxn ang="0">
                  <a:pos x="T4" y="T5"/>
                </a:cxn>
                <a:cxn ang="0">
                  <a:pos x="T6" y="T7"/>
                </a:cxn>
                <a:cxn ang="0">
                  <a:pos x="T8" y="T9"/>
                </a:cxn>
              </a:cxnLst>
              <a:rect l="0" t="0" r="r" b="b"/>
              <a:pathLst>
                <a:path w="1810" h="1819">
                  <a:moveTo>
                    <a:pt x="0" y="1368"/>
                  </a:moveTo>
                  <a:lnTo>
                    <a:pt x="450" y="1818"/>
                  </a:lnTo>
                  <a:lnTo>
                    <a:pt x="1809" y="450"/>
                  </a:lnTo>
                  <a:lnTo>
                    <a:pt x="1350" y="0"/>
                  </a:lnTo>
                  <a:lnTo>
                    <a:pt x="0" y="136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39" name="Freeform 8">
              <a:extLst>
                <a:ext uri="{FF2B5EF4-FFF2-40B4-BE49-F238E27FC236}">
                  <a16:creationId xmlns:a16="http://schemas.microsoft.com/office/drawing/2014/main" id="{D77EE32C-01D9-5749-B0CF-6173C533BBD4}"/>
                </a:ext>
              </a:extLst>
            </p:cNvPr>
            <p:cNvSpPr>
              <a:spLocks noChangeArrowheads="1"/>
            </p:cNvSpPr>
            <p:nvPr/>
          </p:nvSpPr>
          <p:spPr bwMode="auto">
            <a:xfrm>
              <a:off x="5408613" y="2895600"/>
              <a:ext cx="650875" cy="654050"/>
            </a:xfrm>
            <a:custGeom>
              <a:avLst/>
              <a:gdLst>
                <a:gd name="T0" fmla="*/ 1809 w 1810"/>
                <a:gd name="T1" fmla="*/ 450 h 1818"/>
                <a:gd name="T2" fmla="*/ 1350 w 1810"/>
                <a:gd name="T3" fmla="*/ 0 h 1818"/>
                <a:gd name="T4" fmla="*/ 0 w 1810"/>
                <a:gd name="T5" fmla="*/ 1367 h 1818"/>
                <a:gd name="T6" fmla="*/ 450 w 1810"/>
                <a:gd name="T7" fmla="*/ 1817 h 1818"/>
                <a:gd name="T8" fmla="*/ 1809 w 1810"/>
                <a:gd name="T9" fmla="*/ 450 h 1818"/>
              </a:gdLst>
              <a:ahLst/>
              <a:cxnLst>
                <a:cxn ang="0">
                  <a:pos x="T0" y="T1"/>
                </a:cxn>
                <a:cxn ang="0">
                  <a:pos x="T2" y="T3"/>
                </a:cxn>
                <a:cxn ang="0">
                  <a:pos x="T4" y="T5"/>
                </a:cxn>
                <a:cxn ang="0">
                  <a:pos x="T6" y="T7"/>
                </a:cxn>
                <a:cxn ang="0">
                  <a:pos x="T8" y="T9"/>
                </a:cxn>
              </a:cxnLst>
              <a:rect l="0" t="0" r="r" b="b"/>
              <a:pathLst>
                <a:path w="1810" h="1818">
                  <a:moveTo>
                    <a:pt x="1809" y="450"/>
                  </a:moveTo>
                  <a:lnTo>
                    <a:pt x="1350" y="0"/>
                  </a:lnTo>
                  <a:lnTo>
                    <a:pt x="0" y="1367"/>
                  </a:lnTo>
                  <a:lnTo>
                    <a:pt x="450" y="1817"/>
                  </a:lnTo>
                  <a:lnTo>
                    <a:pt x="1809" y="45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0" name="Freeform 9">
              <a:extLst>
                <a:ext uri="{FF2B5EF4-FFF2-40B4-BE49-F238E27FC236}">
                  <a16:creationId xmlns:a16="http://schemas.microsoft.com/office/drawing/2014/main" id="{C2C73B5B-09E8-F24A-AD97-F17BA617E712}"/>
                </a:ext>
              </a:extLst>
            </p:cNvPr>
            <p:cNvSpPr>
              <a:spLocks noChangeArrowheads="1"/>
            </p:cNvSpPr>
            <p:nvPr/>
          </p:nvSpPr>
          <p:spPr bwMode="auto">
            <a:xfrm>
              <a:off x="2809875" y="5521325"/>
              <a:ext cx="650875" cy="654050"/>
            </a:xfrm>
            <a:custGeom>
              <a:avLst/>
              <a:gdLst>
                <a:gd name="T0" fmla="*/ 1809 w 1810"/>
                <a:gd name="T1" fmla="*/ 450 h 1819"/>
                <a:gd name="T2" fmla="*/ 1350 w 1810"/>
                <a:gd name="T3" fmla="*/ 0 h 1819"/>
                <a:gd name="T4" fmla="*/ 0 w 1810"/>
                <a:gd name="T5" fmla="*/ 1368 h 1819"/>
                <a:gd name="T6" fmla="*/ 450 w 1810"/>
                <a:gd name="T7" fmla="*/ 1818 h 1819"/>
                <a:gd name="T8" fmla="*/ 1809 w 1810"/>
                <a:gd name="T9" fmla="*/ 450 h 1819"/>
              </a:gdLst>
              <a:ahLst/>
              <a:cxnLst>
                <a:cxn ang="0">
                  <a:pos x="T0" y="T1"/>
                </a:cxn>
                <a:cxn ang="0">
                  <a:pos x="T2" y="T3"/>
                </a:cxn>
                <a:cxn ang="0">
                  <a:pos x="T4" y="T5"/>
                </a:cxn>
                <a:cxn ang="0">
                  <a:pos x="T6" y="T7"/>
                </a:cxn>
                <a:cxn ang="0">
                  <a:pos x="T8" y="T9"/>
                </a:cxn>
              </a:cxnLst>
              <a:rect l="0" t="0" r="r" b="b"/>
              <a:pathLst>
                <a:path w="1810" h="1819">
                  <a:moveTo>
                    <a:pt x="1809" y="450"/>
                  </a:moveTo>
                  <a:lnTo>
                    <a:pt x="1350" y="0"/>
                  </a:lnTo>
                  <a:lnTo>
                    <a:pt x="0" y="1368"/>
                  </a:lnTo>
                  <a:lnTo>
                    <a:pt x="450" y="1818"/>
                  </a:lnTo>
                  <a:lnTo>
                    <a:pt x="1809" y="45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1" name="Freeform 10">
              <a:extLst>
                <a:ext uri="{FF2B5EF4-FFF2-40B4-BE49-F238E27FC236}">
                  <a16:creationId xmlns:a16="http://schemas.microsoft.com/office/drawing/2014/main" id="{AA13C8F2-6554-A34B-9F32-B5926D32EC86}"/>
                </a:ext>
              </a:extLst>
            </p:cNvPr>
            <p:cNvSpPr>
              <a:spLocks noChangeArrowheads="1"/>
            </p:cNvSpPr>
            <p:nvPr/>
          </p:nvSpPr>
          <p:spPr bwMode="auto">
            <a:xfrm>
              <a:off x="3248025" y="1960563"/>
              <a:ext cx="3697288" cy="3697287"/>
            </a:xfrm>
            <a:custGeom>
              <a:avLst/>
              <a:gdLst>
                <a:gd name="T0" fmla="*/ 609 w 10272"/>
                <a:gd name="T1" fmla="*/ 1615 h 10272"/>
                <a:gd name="T2" fmla="*/ 3839 w 10272"/>
                <a:gd name="T3" fmla="*/ 4845 h 10272"/>
                <a:gd name="T4" fmla="*/ 4483 w 10272"/>
                <a:gd name="T5" fmla="*/ 5488 h 10272"/>
                <a:gd name="T6" fmla="*/ 4942 w 10272"/>
                <a:gd name="T7" fmla="*/ 5947 h 10272"/>
                <a:gd name="T8" fmla="*/ 5523 w 10272"/>
                <a:gd name="T9" fmla="*/ 6529 h 10272"/>
                <a:gd name="T10" fmla="*/ 6529 w 10272"/>
                <a:gd name="T11" fmla="*/ 7535 h 10272"/>
                <a:gd name="T12" fmla="*/ 6529 w 10272"/>
                <a:gd name="T13" fmla="*/ 7535 h 10272"/>
                <a:gd name="T14" fmla="*/ 8656 w 10272"/>
                <a:gd name="T15" fmla="*/ 9662 h 10272"/>
                <a:gd name="T16" fmla="*/ 8056 w 10272"/>
                <a:gd name="T17" fmla="*/ 10271 h 10272"/>
                <a:gd name="T18" fmla="*/ 10271 w 10272"/>
                <a:gd name="T19" fmla="*/ 10271 h 10272"/>
                <a:gd name="T20" fmla="*/ 10271 w 10272"/>
                <a:gd name="T21" fmla="*/ 8056 h 10272"/>
                <a:gd name="T22" fmla="*/ 9662 w 10272"/>
                <a:gd name="T23" fmla="*/ 8656 h 10272"/>
                <a:gd name="T24" fmla="*/ 9591 w 10272"/>
                <a:gd name="T25" fmla="*/ 8585 h 10272"/>
                <a:gd name="T26" fmla="*/ 7535 w 10272"/>
                <a:gd name="T27" fmla="*/ 6529 h 10272"/>
                <a:gd name="T28" fmla="*/ 6529 w 10272"/>
                <a:gd name="T29" fmla="*/ 5523 h 10272"/>
                <a:gd name="T30" fmla="*/ 5938 w 10272"/>
                <a:gd name="T31" fmla="*/ 4933 h 10272"/>
                <a:gd name="T32" fmla="*/ 5488 w 10272"/>
                <a:gd name="T33" fmla="*/ 4483 h 10272"/>
                <a:gd name="T34" fmla="*/ 4845 w 10272"/>
                <a:gd name="T35" fmla="*/ 3839 h 10272"/>
                <a:gd name="T36" fmla="*/ 1615 w 10272"/>
                <a:gd name="T37" fmla="*/ 609 h 10272"/>
                <a:gd name="T38" fmla="*/ 2215 w 10272"/>
                <a:gd name="T39" fmla="*/ 0 h 10272"/>
                <a:gd name="T40" fmla="*/ 0 w 10272"/>
                <a:gd name="T41" fmla="*/ 0 h 10272"/>
                <a:gd name="T42" fmla="*/ 0 w 10272"/>
                <a:gd name="T43" fmla="*/ 2215 h 10272"/>
                <a:gd name="T44" fmla="*/ 609 w 10272"/>
                <a:gd name="T45" fmla="*/ 1615 h 10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272" h="10272">
                  <a:moveTo>
                    <a:pt x="609" y="1615"/>
                  </a:moveTo>
                  <a:lnTo>
                    <a:pt x="3839" y="4845"/>
                  </a:lnTo>
                  <a:lnTo>
                    <a:pt x="4483" y="5488"/>
                  </a:lnTo>
                  <a:lnTo>
                    <a:pt x="4942" y="5947"/>
                  </a:lnTo>
                  <a:lnTo>
                    <a:pt x="5523" y="6529"/>
                  </a:lnTo>
                  <a:lnTo>
                    <a:pt x="6529" y="7535"/>
                  </a:lnTo>
                  <a:lnTo>
                    <a:pt x="6529" y="7535"/>
                  </a:lnTo>
                  <a:lnTo>
                    <a:pt x="8656" y="9662"/>
                  </a:lnTo>
                  <a:lnTo>
                    <a:pt x="8056" y="10271"/>
                  </a:lnTo>
                  <a:lnTo>
                    <a:pt x="10271" y="10271"/>
                  </a:lnTo>
                  <a:lnTo>
                    <a:pt x="10271" y="8056"/>
                  </a:lnTo>
                  <a:lnTo>
                    <a:pt x="9662" y="8656"/>
                  </a:lnTo>
                  <a:lnTo>
                    <a:pt x="9591" y="8585"/>
                  </a:lnTo>
                  <a:lnTo>
                    <a:pt x="7535" y="6529"/>
                  </a:lnTo>
                  <a:lnTo>
                    <a:pt x="6529" y="5523"/>
                  </a:lnTo>
                  <a:lnTo>
                    <a:pt x="5938" y="4933"/>
                  </a:lnTo>
                  <a:lnTo>
                    <a:pt x="5488" y="4483"/>
                  </a:lnTo>
                  <a:lnTo>
                    <a:pt x="4845" y="3839"/>
                  </a:lnTo>
                  <a:lnTo>
                    <a:pt x="1615" y="609"/>
                  </a:lnTo>
                  <a:lnTo>
                    <a:pt x="2215" y="0"/>
                  </a:lnTo>
                  <a:lnTo>
                    <a:pt x="0" y="0"/>
                  </a:lnTo>
                  <a:lnTo>
                    <a:pt x="0" y="2215"/>
                  </a:lnTo>
                  <a:lnTo>
                    <a:pt x="609" y="161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grpSp>
      <p:sp>
        <p:nvSpPr>
          <p:cNvPr id="42" name="Rectangle 41">
            <a:extLst>
              <a:ext uri="{FF2B5EF4-FFF2-40B4-BE49-F238E27FC236}">
                <a16:creationId xmlns:a16="http://schemas.microsoft.com/office/drawing/2014/main" id="{50791DE7-DEB5-2642-83B6-C2310670145A}"/>
              </a:ext>
            </a:extLst>
          </p:cNvPr>
          <p:cNvSpPr/>
          <p:nvPr/>
        </p:nvSpPr>
        <p:spPr>
          <a:xfrm>
            <a:off x="1620071" y="1921647"/>
            <a:ext cx="1114604" cy="2393591"/>
          </a:xfrm>
          <a:prstGeom prst="rect">
            <a:avLst/>
          </a:prstGeom>
          <a:noFill/>
          <a:ln w="19050">
            <a:solidFill>
              <a:schemeClr val="tx1"/>
            </a:solidFill>
            <a:prstDash val="dash"/>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44" name="Rectangle 43">
            <a:extLst>
              <a:ext uri="{FF2B5EF4-FFF2-40B4-BE49-F238E27FC236}">
                <a16:creationId xmlns:a16="http://schemas.microsoft.com/office/drawing/2014/main" id="{E79B16A8-E11A-A74B-940E-A7D93E9372DF}"/>
              </a:ext>
            </a:extLst>
          </p:cNvPr>
          <p:cNvSpPr/>
          <p:nvPr/>
        </p:nvSpPr>
        <p:spPr>
          <a:xfrm>
            <a:off x="669702" y="4748595"/>
            <a:ext cx="636713" cy="276999"/>
          </a:xfrm>
          <a:prstGeom prst="rect">
            <a:avLst/>
          </a:prstGeom>
        </p:spPr>
        <p:txBody>
          <a:bodyPr wrap="none">
            <a:spAutoFit/>
          </a:bodyPr>
          <a:lstStyle/>
          <a:p>
            <a:pPr algn="ctr"/>
            <a:r>
              <a:rPr lang="en-US" sz="1200" b="1" dirty="0" err="1">
                <a:solidFill>
                  <a:srgbClr val="717074"/>
                </a:solidFill>
                <a:ea typeface="Gotham Rounded Book" charset="0"/>
                <a:cs typeface="Gotham Rounded Book" charset="0"/>
              </a:rPr>
              <a:t>ESXi</a:t>
            </a:r>
            <a:r>
              <a:rPr lang="en-US" sz="1200" b="1" dirty="0">
                <a:solidFill>
                  <a:srgbClr val="717074"/>
                </a:solidFill>
                <a:ea typeface="Gotham Rounded Book" charset="0"/>
                <a:cs typeface="Gotham Rounded Book" charset="0"/>
              </a:rPr>
              <a:t> 1</a:t>
            </a:r>
          </a:p>
        </p:txBody>
      </p:sp>
      <p:sp>
        <p:nvSpPr>
          <p:cNvPr id="45" name="Rectangle 44">
            <a:extLst>
              <a:ext uri="{FF2B5EF4-FFF2-40B4-BE49-F238E27FC236}">
                <a16:creationId xmlns:a16="http://schemas.microsoft.com/office/drawing/2014/main" id="{B5663785-887E-DA42-878D-1E4CE67744C1}"/>
              </a:ext>
            </a:extLst>
          </p:cNvPr>
          <p:cNvSpPr/>
          <p:nvPr/>
        </p:nvSpPr>
        <p:spPr>
          <a:xfrm>
            <a:off x="1843244" y="4746646"/>
            <a:ext cx="671979" cy="276999"/>
          </a:xfrm>
          <a:prstGeom prst="rect">
            <a:avLst/>
          </a:prstGeom>
        </p:spPr>
        <p:txBody>
          <a:bodyPr wrap="none">
            <a:spAutoFit/>
          </a:bodyPr>
          <a:lstStyle/>
          <a:p>
            <a:pPr algn="ctr"/>
            <a:r>
              <a:rPr lang="en-US" sz="1200" b="1" dirty="0" err="1">
                <a:solidFill>
                  <a:srgbClr val="717074"/>
                </a:solidFill>
                <a:ea typeface="Gotham Rounded Book" charset="0"/>
                <a:cs typeface="Gotham Rounded Book" charset="0"/>
              </a:rPr>
              <a:t>ESXi</a:t>
            </a:r>
            <a:r>
              <a:rPr lang="en-US" sz="1200" b="1" dirty="0">
                <a:solidFill>
                  <a:srgbClr val="717074"/>
                </a:solidFill>
                <a:ea typeface="Gotham Rounded Book" charset="0"/>
                <a:cs typeface="Gotham Rounded Book" charset="0"/>
              </a:rPr>
              <a:t> 2</a:t>
            </a:r>
          </a:p>
        </p:txBody>
      </p:sp>
      <p:grpSp>
        <p:nvGrpSpPr>
          <p:cNvPr id="47" name="Group 46">
            <a:extLst>
              <a:ext uri="{FF2B5EF4-FFF2-40B4-BE49-F238E27FC236}">
                <a16:creationId xmlns:a16="http://schemas.microsoft.com/office/drawing/2014/main" id="{03665CDA-DE70-A142-B651-069A1363D35A}"/>
              </a:ext>
            </a:extLst>
          </p:cNvPr>
          <p:cNvGrpSpPr/>
          <p:nvPr/>
        </p:nvGrpSpPr>
        <p:grpSpPr>
          <a:xfrm>
            <a:off x="1719805" y="3203995"/>
            <a:ext cx="405401" cy="405401"/>
            <a:chOff x="2327275" y="1039813"/>
            <a:chExt cx="5540375" cy="5540375"/>
          </a:xfrm>
          <a:solidFill>
            <a:srgbClr val="0070C0"/>
          </a:solidFill>
        </p:grpSpPr>
        <p:sp>
          <p:nvSpPr>
            <p:cNvPr id="48" name="Freeform 1">
              <a:extLst>
                <a:ext uri="{FF2B5EF4-FFF2-40B4-BE49-F238E27FC236}">
                  <a16:creationId xmlns:a16="http://schemas.microsoft.com/office/drawing/2014/main" id="{86B1BF49-3067-BD43-B5EC-43D97EAA406A}"/>
                </a:ext>
              </a:extLst>
            </p:cNvPr>
            <p:cNvSpPr>
              <a:spLocks noChangeArrowheads="1"/>
            </p:cNvSpPr>
            <p:nvPr/>
          </p:nvSpPr>
          <p:spPr bwMode="auto">
            <a:xfrm>
              <a:off x="3032125" y="3362325"/>
              <a:ext cx="696913" cy="904875"/>
            </a:xfrm>
            <a:custGeom>
              <a:avLst/>
              <a:gdLst>
                <a:gd name="T0" fmla="*/ 221 w 1934"/>
                <a:gd name="T1" fmla="*/ 2514 h 2515"/>
                <a:gd name="T2" fmla="*/ 309 w 1934"/>
                <a:gd name="T3" fmla="*/ 2496 h 2515"/>
                <a:gd name="T4" fmla="*/ 380 w 1934"/>
                <a:gd name="T5" fmla="*/ 2443 h 2515"/>
                <a:gd name="T6" fmla="*/ 424 w 1934"/>
                <a:gd name="T7" fmla="*/ 2381 h 2515"/>
                <a:gd name="T8" fmla="*/ 441 w 1934"/>
                <a:gd name="T9" fmla="*/ 2293 h 2515"/>
                <a:gd name="T10" fmla="*/ 935 w 1934"/>
                <a:gd name="T11" fmla="*/ 1693 h 2515"/>
                <a:gd name="T12" fmla="*/ 1041 w 1934"/>
                <a:gd name="T13" fmla="*/ 1684 h 2515"/>
                <a:gd name="T14" fmla="*/ 1235 w 1934"/>
                <a:gd name="T15" fmla="*/ 1658 h 2515"/>
                <a:gd name="T16" fmla="*/ 1412 w 1934"/>
                <a:gd name="T17" fmla="*/ 1605 h 2515"/>
                <a:gd name="T18" fmla="*/ 1571 w 1934"/>
                <a:gd name="T19" fmla="*/ 1525 h 2515"/>
                <a:gd name="T20" fmla="*/ 1703 w 1934"/>
                <a:gd name="T21" fmla="*/ 1419 h 2515"/>
                <a:gd name="T22" fmla="*/ 1818 w 1934"/>
                <a:gd name="T23" fmla="*/ 1287 h 2515"/>
                <a:gd name="T24" fmla="*/ 1889 w 1934"/>
                <a:gd name="T25" fmla="*/ 1129 h 2515"/>
                <a:gd name="T26" fmla="*/ 1933 w 1934"/>
                <a:gd name="T27" fmla="*/ 944 h 2515"/>
                <a:gd name="T28" fmla="*/ 1933 w 1934"/>
                <a:gd name="T29" fmla="*/ 829 h 2515"/>
                <a:gd name="T30" fmla="*/ 1933 w 1934"/>
                <a:gd name="T31" fmla="*/ 741 h 2515"/>
                <a:gd name="T32" fmla="*/ 1897 w 1934"/>
                <a:gd name="T33" fmla="*/ 565 h 2515"/>
                <a:gd name="T34" fmla="*/ 1836 w 1934"/>
                <a:gd name="T35" fmla="*/ 414 h 2515"/>
                <a:gd name="T36" fmla="*/ 1738 w 1934"/>
                <a:gd name="T37" fmla="*/ 282 h 2515"/>
                <a:gd name="T38" fmla="*/ 1615 w 1934"/>
                <a:gd name="T39" fmla="*/ 176 h 2515"/>
                <a:gd name="T40" fmla="*/ 1465 w 1934"/>
                <a:gd name="T41" fmla="*/ 88 h 2515"/>
                <a:gd name="T42" fmla="*/ 1288 w 1934"/>
                <a:gd name="T43" fmla="*/ 26 h 2515"/>
                <a:gd name="T44" fmla="*/ 1094 w 1934"/>
                <a:gd name="T45" fmla="*/ 0 h 2515"/>
                <a:gd name="T46" fmla="*/ 221 w 1934"/>
                <a:gd name="T47" fmla="*/ 0 h 2515"/>
                <a:gd name="T48" fmla="*/ 177 w 1934"/>
                <a:gd name="T49" fmla="*/ 0 h 2515"/>
                <a:gd name="T50" fmla="*/ 97 w 1934"/>
                <a:gd name="T51" fmla="*/ 35 h 2515"/>
                <a:gd name="T52" fmla="*/ 35 w 1934"/>
                <a:gd name="T53" fmla="*/ 97 h 2515"/>
                <a:gd name="T54" fmla="*/ 9 w 1934"/>
                <a:gd name="T55" fmla="*/ 176 h 2515"/>
                <a:gd name="T56" fmla="*/ 0 w 1934"/>
                <a:gd name="T57" fmla="*/ 2293 h 2515"/>
                <a:gd name="T58" fmla="*/ 9 w 1934"/>
                <a:gd name="T59" fmla="*/ 2337 h 2515"/>
                <a:gd name="T60" fmla="*/ 35 w 1934"/>
                <a:gd name="T61" fmla="*/ 2417 h 2515"/>
                <a:gd name="T62" fmla="*/ 97 w 1934"/>
                <a:gd name="T63" fmla="*/ 2470 h 2515"/>
                <a:gd name="T64" fmla="*/ 177 w 1934"/>
                <a:gd name="T65" fmla="*/ 2505 h 2515"/>
                <a:gd name="T66" fmla="*/ 441 w 1934"/>
                <a:gd name="T67" fmla="*/ 397 h 2515"/>
                <a:gd name="T68" fmla="*/ 953 w 1934"/>
                <a:gd name="T69" fmla="*/ 397 h 2515"/>
                <a:gd name="T70" fmla="*/ 1174 w 1934"/>
                <a:gd name="T71" fmla="*/ 423 h 2515"/>
                <a:gd name="T72" fmla="*/ 1341 w 1934"/>
                <a:gd name="T73" fmla="*/ 512 h 2515"/>
                <a:gd name="T74" fmla="*/ 1430 w 1934"/>
                <a:gd name="T75" fmla="*/ 609 h 2515"/>
                <a:gd name="T76" fmla="*/ 1465 w 1934"/>
                <a:gd name="T77" fmla="*/ 688 h 2515"/>
                <a:gd name="T78" fmla="*/ 1491 w 1934"/>
                <a:gd name="T79" fmla="*/ 838 h 2515"/>
                <a:gd name="T80" fmla="*/ 1491 w 1934"/>
                <a:gd name="T81" fmla="*/ 847 h 2515"/>
                <a:gd name="T82" fmla="*/ 1456 w 1934"/>
                <a:gd name="T83" fmla="*/ 1032 h 2515"/>
                <a:gd name="T84" fmla="*/ 1341 w 1934"/>
                <a:gd name="T85" fmla="*/ 1173 h 2515"/>
                <a:gd name="T86" fmla="*/ 1174 w 1934"/>
                <a:gd name="T87" fmla="*/ 1261 h 2515"/>
                <a:gd name="T88" fmla="*/ 953 w 1934"/>
                <a:gd name="T89" fmla="*/ 1296 h 2515"/>
                <a:gd name="T90" fmla="*/ 441 w 1934"/>
                <a:gd name="T91" fmla="*/ 397 h 2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34" h="2515">
                  <a:moveTo>
                    <a:pt x="221" y="2514"/>
                  </a:moveTo>
                  <a:lnTo>
                    <a:pt x="221" y="2514"/>
                  </a:lnTo>
                  <a:lnTo>
                    <a:pt x="265" y="2505"/>
                  </a:lnTo>
                  <a:lnTo>
                    <a:pt x="309" y="2496"/>
                  </a:lnTo>
                  <a:lnTo>
                    <a:pt x="344" y="2470"/>
                  </a:lnTo>
                  <a:lnTo>
                    <a:pt x="380" y="2443"/>
                  </a:lnTo>
                  <a:lnTo>
                    <a:pt x="406" y="2417"/>
                  </a:lnTo>
                  <a:lnTo>
                    <a:pt x="424" y="2381"/>
                  </a:lnTo>
                  <a:lnTo>
                    <a:pt x="432" y="2337"/>
                  </a:lnTo>
                  <a:lnTo>
                    <a:pt x="441" y="2293"/>
                  </a:lnTo>
                  <a:lnTo>
                    <a:pt x="441" y="1693"/>
                  </a:lnTo>
                  <a:lnTo>
                    <a:pt x="935" y="1693"/>
                  </a:lnTo>
                  <a:lnTo>
                    <a:pt x="935" y="1693"/>
                  </a:lnTo>
                  <a:lnTo>
                    <a:pt x="1041" y="1684"/>
                  </a:lnTo>
                  <a:lnTo>
                    <a:pt x="1138" y="1675"/>
                  </a:lnTo>
                  <a:lnTo>
                    <a:pt x="1235" y="1658"/>
                  </a:lnTo>
                  <a:lnTo>
                    <a:pt x="1324" y="1631"/>
                  </a:lnTo>
                  <a:lnTo>
                    <a:pt x="1412" y="1605"/>
                  </a:lnTo>
                  <a:lnTo>
                    <a:pt x="1491" y="1570"/>
                  </a:lnTo>
                  <a:lnTo>
                    <a:pt x="1571" y="1525"/>
                  </a:lnTo>
                  <a:lnTo>
                    <a:pt x="1641" y="1472"/>
                  </a:lnTo>
                  <a:lnTo>
                    <a:pt x="1703" y="1419"/>
                  </a:lnTo>
                  <a:lnTo>
                    <a:pt x="1765" y="1349"/>
                  </a:lnTo>
                  <a:lnTo>
                    <a:pt x="1818" y="1287"/>
                  </a:lnTo>
                  <a:lnTo>
                    <a:pt x="1853" y="1209"/>
                  </a:lnTo>
                  <a:lnTo>
                    <a:pt x="1889" y="1129"/>
                  </a:lnTo>
                  <a:lnTo>
                    <a:pt x="1915" y="1032"/>
                  </a:lnTo>
                  <a:lnTo>
                    <a:pt x="1933" y="944"/>
                  </a:lnTo>
                  <a:lnTo>
                    <a:pt x="1933" y="838"/>
                  </a:lnTo>
                  <a:lnTo>
                    <a:pt x="1933" y="829"/>
                  </a:lnTo>
                  <a:lnTo>
                    <a:pt x="1933" y="829"/>
                  </a:lnTo>
                  <a:lnTo>
                    <a:pt x="1933" y="741"/>
                  </a:lnTo>
                  <a:lnTo>
                    <a:pt x="1915" y="653"/>
                  </a:lnTo>
                  <a:lnTo>
                    <a:pt x="1897" y="565"/>
                  </a:lnTo>
                  <a:lnTo>
                    <a:pt x="1871" y="485"/>
                  </a:lnTo>
                  <a:lnTo>
                    <a:pt x="1836" y="414"/>
                  </a:lnTo>
                  <a:lnTo>
                    <a:pt x="1791" y="344"/>
                  </a:lnTo>
                  <a:lnTo>
                    <a:pt x="1738" y="282"/>
                  </a:lnTo>
                  <a:lnTo>
                    <a:pt x="1677" y="229"/>
                  </a:lnTo>
                  <a:lnTo>
                    <a:pt x="1615" y="176"/>
                  </a:lnTo>
                  <a:lnTo>
                    <a:pt x="1544" y="132"/>
                  </a:lnTo>
                  <a:lnTo>
                    <a:pt x="1465" y="88"/>
                  </a:lnTo>
                  <a:lnTo>
                    <a:pt x="1386" y="53"/>
                  </a:lnTo>
                  <a:lnTo>
                    <a:pt x="1288" y="26"/>
                  </a:lnTo>
                  <a:lnTo>
                    <a:pt x="1191" y="9"/>
                  </a:lnTo>
                  <a:lnTo>
                    <a:pt x="1094" y="0"/>
                  </a:lnTo>
                  <a:lnTo>
                    <a:pt x="988" y="0"/>
                  </a:lnTo>
                  <a:lnTo>
                    <a:pt x="221" y="0"/>
                  </a:lnTo>
                  <a:lnTo>
                    <a:pt x="221" y="0"/>
                  </a:lnTo>
                  <a:lnTo>
                    <a:pt x="177" y="0"/>
                  </a:lnTo>
                  <a:lnTo>
                    <a:pt x="132" y="17"/>
                  </a:lnTo>
                  <a:lnTo>
                    <a:pt x="97" y="35"/>
                  </a:lnTo>
                  <a:lnTo>
                    <a:pt x="62" y="62"/>
                  </a:lnTo>
                  <a:lnTo>
                    <a:pt x="35" y="97"/>
                  </a:lnTo>
                  <a:lnTo>
                    <a:pt x="18" y="132"/>
                  </a:lnTo>
                  <a:lnTo>
                    <a:pt x="9" y="176"/>
                  </a:lnTo>
                  <a:lnTo>
                    <a:pt x="0" y="220"/>
                  </a:lnTo>
                  <a:lnTo>
                    <a:pt x="0" y="2293"/>
                  </a:lnTo>
                  <a:lnTo>
                    <a:pt x="0" y="2293"/>
                  </a:lnTo>
                  <a:lnTo>
                    <a:pt x="9" y="2337"/>
                  </a:lnTo>
                  <a:lnTo>
                    <a:pt x="18" y="2381"/>
                  </a:lnTo>
                  <a:lnTo>
                    <a:pt x="35" y="2417"/>
                  </a:lnTo>
                  <a:lnTo>
                    <a:pt x="62" y="2443"/>
                  </a:lnTo>
                  <a:lnTo>
                    <a:pt x="97" y="2470"/>
                  </a:lnTo>
                  <a:lnTo>
                    <a:pt x="132" y="2496"/>
                  </a:lnTo>
                  <a:lnTo>
                    <a:pt x="177" y="2505"/>
                  </a:lnTo>
                  <a:lnTo>
                    <a:pt x="221" y="2514"/>
                  </a:lnTo>
                  <a:close/>
                  <a:moveTo>
                    <a:pt x="441" y="397"/>
                  </a:moveTo>
                  <a:lnTo>
                    <a:pt x="953" y="397"/>
                  </a:lnTo>
                  <a:lnTo>
                    <a:pt x="953" y="397"/>
                  </a:lnTo>
                  <a:lnTo>
                    <a:pt x="1068" y="406"/>
                  </a:lnTo>
                  <a:lnTo>
                    <a:pt x="1174" y="423"/>
                  </a:lnTo>
                  <a:lnTo>
                    <a:pt x="1262" y="459"/>
                  </a:lnTo>
                  <a:lnTo>
                    <a:pt x="1341" y="512"/>
                  </a:lnTo>
                  <a:lnTo>
                    <a:pt x="1403" y="573"/>
                  </a:lnTo>
                  <a:lnTo>
                    <a:pt x="1430" y="609"/>
                  </a:lnTo>
                  <a:lnTo>
                    <a:pt x="1456" y="653"/>
                  </a:lnTo>
                  <a:lnTo>
                    <a:pt x="1465" y="688"/>
                  </a:lnTo>
                  <a:lnTo>
                    <a:pt x="1483" y="741"/>
                  </a:lnTo>
                  <a:lnTo>
                    <a:pt x="1491" y="838"/>
                  </a:lnTo>
                  <a:lnTo>
                    <a:pt x="1491" y="847"/>
                  </a:lnTo>
                  <a:lnTo>
                    <a:pt x="1491" y="847"/>
                  </a:lnTo>
                  <a:lnTo>
                    <a:pt x="1483" y="944"/>
                  </a:lnTo>
                  <a:lnTo>
                    <a:pt x="1456" y="1032"/>
                  </a:lnTo>
                  <a:lnTo>
                    <a:pt x="1403" y="1103"/>
                  </a:lnTo>
                  <a:lnTo>
                    <a:pt x="1341" y="1173"/>
                  </a:lnTo>
                  <a:lnTo>
                    <a:pt x="1271" y="1226"/>
                  </a:lnTo>
                  <a:lnTo>
                    <a:pt x="1174" y="1261"/>
                  </a:lnTo>
                  <a:lnTo>
                    <a:pt x="1068" y="1287"/>
                  </a:lnTo>
                  <a:lnTo>
                    <a:pt x="953" y="1296"/>
                  </a:lnTo>
                  <a:lnTo>
                    <a:pt x="441" y="1296"/>
                  </a:lnTo>
                  <a:lnTo>
                    <a:pt x="441" y="39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9" name="Freeform 2">
              <a:extLst>
                <a:ext uri="{FF2B5EF4-FFF2-40B4-BE49-F238E27FC236}">
                  <a16:creationId xmlns:a16="http://schemas.microsoft.com/office/drawing/2014/main" id="{269DD54E-8DDD-0C45-9C8C-71F9160EF075}"/>
                </a:ext>
              </a:extLst>
            </p:cNvPr>
            <p:cNvSpPr>
              <a:spLocks noChangeArrowheads="1"/>
            </p:cNvSpPr>
            <p:nvPr/>
          </p:nvSpPr>
          <p:spPr bwMode="auto">
            <a:xfrm>
              <a:off x="6459538" y="3355975"/>
              <a:ext cx="838200" cy="917575"/>
            </a:xfrm>
            <a:custGeom>
              <a:avLst/>
              <a:gdLst>
                <a:gd name="T0" fmla="*/ 2109 w 2330"/>
                <a:gd name="T1" fmla="*/ 0 h 2550"/>
                <a:gd name="T2" fmla="*/ 2109 w 2330"/>
                <a:gd name="T3" fmla="*/ 0 h 2550"/>
                <a:gd name="T4" fmla="*/ 2073 w 2330"/>
                <a:gd name="T5" fmla="*/ 0 h 2550"/>
                <a:gd name="T6" fmla="*/ 2038 w 2330"/>
                <a:gd name="T7" fmla="*/ 9 h 2550"/>
                <a:gd name="T8" fmla="*/ 2012 w 2330"/>
                <a:gd name="T9" fmla="*/ 18 h 2550"/>
                <a:gd name="T10" fmla="*/ 1976 w 2330"/>
                <a:gd name="T11" fmla="*/ 35 h 2550"/>
                <a:gd name="T12" fmla="*/ 1932 w 2330"/>
                <a:gd name="T13" fmla="*/ 88 h 2550"/>
                <a:gd name="T14" fmla="*/ 1906 w 2330"/>
                <a:gd name="T15" fmla="*/ 141 h 2550"/>
                <a:gd name="T16" fmla="*/ 1173 w 2330"/>
                <a:gd name="T17" fmla="*/ 1958 h 2550"/>
                <a:gd name="T18" fmla="*/ 450 w 2330"/>
                <a:gd name="T19" fmla="*/ 150 h 2550"/>
                <a:gd name="T20" fmla="*/ 450 w 2330"/>
                <a:gd name="T21" fmla="*/ 150 h 2550"/>
                <a:gd name="T22" fmla="*/ 414 w 2330"/>
                <a:gd name="T23" fmla="*/ 88 h 2550"/>
                <a:gd name="T24" fmla="*/ 397 w 2330"/>
                <a:gd name="T25" fmla="*/ 62 h 2550"/>
                <a:gd name="T26" fmla="*/ 370 w 2330"/>
                <a:gd name="T27" fmla="*/ 44 h 2550"/>
                <a:gd name="T28" fmla="*/ 335 w 2330"/>
                <a:gd name="T29" fmla="*/ 18 h 2550"/>
                <a:gd name="T30" fmla="*/ 300 w 2330"/>
                <a:gd name="T31" fmla="*/ 9 h 2550"/>
                <a:gd name="T32" fmla="*/ 264 w 2330"/>
                <a:gd name="T33" fmla="*/ 0 h 2550"/>
                <a:gd name="T34" fmla="*/ 229 w 2330"/>
                <a:gd name="T35" fmla="*/ 0 h 2550"/>
                <a:gd name="T36" fmla="*/ 229 w 2330"/>
                <a:gd name="T37" fmla="*/ 0 h 2550"/>
                <a:gd name="T38" fmla="*/ 176 w 2330"/>
                <a:gd name="T39" fmla="*/ 0 h 2550"/>
                <a:gd name="T40" fmla="*/ 141 w 2330"/>
                <a:gd name="T41" fmla="*/ 18 h 2550"/>
                <a:gd name="T42" fmla="*/ 97 w 2330"/>
                <a:gd name="T43" fmla="*/ 35 h 2550"/>
                <a:gd name="T44" fmla="*/ 70 w 2330"/>
                <a:gd name="T45" fmla="*/ 62 h 2550"/>
                <a:gd name="T46" fmla="*/ 44 w 2330"/>
                <a:gd name="T47" fmla="*/ 88 h 2550"/>
                <a:gd name="T48" fmla="*/ 17 w 2330"/>
                <a:gd name="T49" fmla="*/ 124 h 2550"/>
                <a:gd name="T50" fmla="*/ 9 w 2330"/>
                <a:gd name="T51" fmla="*/ 168 h 2550"/>
                <a:gd name="T52" fmla="*/ 0 w 2330"/>
                <a:gd name="T53" fmla="*/ 212 h 2550"/>
                <a:gd name="T54" fmla="*/ 0 w 2330"/>
                <a:gd name="T55" fmla="*/ 212 h 2550"/>
                <a:gd name="T56" fmla="*/ 9 w 2330"/>
                <a:gd name="T57" fmla="*/ 265 h 2550"/>
                <a:gd name="T58" fmla="*/ 26 w 2330"/>
                <a:gd name="T59" fmla="*/ 318 h 2550"/>
                <a:gd name="T60" fmla="*/ 900 w 2330"/>
                <a:gd name="T61" fmla="*/ 2364 h 2550"/>
                <a:gd name="T62" fmla="*/ 900 w 2330"/>
                <a:gd name="T63" fmla="*/ 2364 h 2550"/>
                <a:gd name="T64" fmla="*/ 944 w 2330"/>
                <a:gd name="T65" fmla="*/ 2443 h 2550"/>
                <a:gd name="T66" fmla="*/ 970 w 2330"/>
                <a:gd name="T67" fmla="*/ 2470 h 2550"/>
                <a:gd name="T68" fmla="*/ 997 w 2330"/>
                <a:gd name="T69" fmla="*/ 2496 h 2550"/>
                <a:gd name="T70" fmla="*/ 1032 w 2330"/>
                <a:gd name="T71" fmla="*/ 2523 h 2550"/>
                <a:gd name="T72" fmla="*/ 1067 w 2330"/>
                <a:gd name="T73" fmla="*/ 2532 h 2550"/>
                <a:gd name="T74" fmla="*/ 1112 w 2330"/>
                <a:gd name="T75" fmla="*/ 2541 h 2550"/>
                <a:gd name="T76" fmla="*/ 1156 w 2330"/>
                <a:gd name="T77" fmla="*/ 2549 h 2550"/>
                <a:gd name="T78" fmla="*/ 1173 w 2330"/>
                <a:gd name="T79" fmla="*/ 2549 h 2550"/>
                <a:gd name="T80" fmla="*/ 1173 w 2330"/>
                <a:gd name="T81" fmla="*/ 2549 h 2550"/>
                <a:gd name="T82" fmla="*/ 1226 w 2330"/>
                <a:gd name="T83" fmla="*/ 2541 h 2550"/>
                <a:gd name="T84" fmla="*/ 1262 w 2330"/>
                <a:gd name="T85" fmla="*/ 2532 h 2550"/>
                <a:gd name="T86" fmla="*/ 1297 w 2330"/>
                <a:gd name="T87" fmla="*/ 2523 h 2550"/>
                <a:gd name="T88" fmla="*/ 1332 w 2330"/>
                <a:gd name="T89" fmla="*/ 2496 h 2550"/>
                <a:gd name="T90" fmla="*/ 1368 w 2330"/>
                <a:gd name="T91" fmla="*/ 2470 h 2550"/>
                <a:gd name="T92" fmla="*/ 1385 w 2330"/>
                <a:gd name="T93" fmla="*/ 2443 h 2550"/>
                <a:gd name="T94" fmla="*/ 1429 w 2330"/>
                <a:gd name="T95" fmla="*/ 2364 h 2550"/>
                <a:gd name="T96" fmla="*/ 2312 w 2330"/>
                <a:gd name="T97" fmla="*/ 300 h 2550"/>
                <a:gd name="T98" fmla="*/ 2312 w 2330"/>
                <a:gd name="T99" fmla="*/ 300 h 2550"/>
                <a:gd name="T100" fmla="*/ 2321 w 2330"/>
                <a:gd name="T101" fmla="*/ 256 h 2550"/>
                <a:gd name="T102" fmla="*/ 2329 w 2330"/>
                <a:gd name="T103" fmla="*/ 203 h 2550"/>
                <a:gd name="T104" fmla="*/ 2329 w 2330"/>
                <a:gd name="T105" fmla="*/ 203 h 2550"/>
                <a:gd name="T106" fmla="*/ 2329 w 2330"/>
                <a:gd name="T107" fmla="*/ 168 h 2550"/>
                <a:gd name="T108" fmla="*/ 2312 w 2330"/>
                <a:gd name="T109" fmla="*/ 124 h 2550"/>
                <a:gd name="T110" fmla="*/ 2294 w 2330"/>
                <a:gd name="T111" fmla="*/ 88 h 2550"/>
                <a:gd name="T112" fmla="*/ 2268 w 2330"/>
                <a:gd name="T113" fmla="*/ 62 h 2550"/>
                <a:gd name="T114" fmla="*/ 2232 w 2330"/>
                <a:gd name="T115" fmla="*/ 35 h 2550"/>
                <a:gd name="T116" fmla="*/ 2197 w 2330"/>
                <a:gd name="T117" fmla="*/ 9 h 2550"/>
                <a:gd name="T118" fmla="*/ 2153 w 2330"/>
                <a:gd name="T119" fmla="*/ 0 h 2550"/>
                <a:gd name="T120" fmla="*/ 2109 w 2330"/>
                <a:gd name="T121" fmla="*/ 0 h 2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330" h="2550">
                  <a:moveTo>
                    <a:pt x="2109" y="0"/>
                  </a:moveTo>
                  <a:lnTo>
                    <a:pt x="2109" y="0"/>
                  </a:lnTo>
                  <a:lnTo>
                    <a:pt x="2073" y="0"/>
                  </a:lnTo>
                  <a:lnTo>
                    <a:pt x="2038" y="9"/>
                  </a:lnTo>
                  <a:lnTo>
                    <a:pt x="2012" y="18"/>
                  </a:lnTo>
                  <a:lnTo>
                    <a:pt x="1976" y="35"/>
                  </a:lnTo>
                  <a:lnTo>
                    <a:pt x="1932" y="88"/>
                  </a:lnTo>
                  <a:lnTo>
                    <a:pt x="1906" y="141"/>
                  </a:lnTo>
                  <a:lnTo>
                    <a:pt x="1173" y="1958"/>
                  </a:lnTo>
                  <a:lnTo>
                    <a:pt x="450" y="150"/>
                  </a:lnTo>
                  <a:lnTo>
                    <a:pt x="450" y="150"/>
                  </a:lnTo>
                  <a:lnTo>
                    <a:pt x="414" y="88"/>
                  </a:lnTo>
                  <a:lnTo>
                    <a:pt x="397" y="62"/>
                  </a:lnTo>
                  <a:lnTo>
                    <a:pt x="370" y="44"/>
                  </a:lnTo>
                  <a:lnTo>
                    <a:pt x="335" y="18"/>
                  </a:lnTo>
                  <a:lnTo>
                    <a:pt x="300" y="9"/>
                  </a:lnTo>
                  <a:lnTo>
                    <a:pt x="264" y="0"/>
                  </a:lnTo>
                  <a:lnTo>
                    <a:pt x="229" y="0"/>
                  </a:lnTo>
                  <a:lnTo>
                    <a:pt x="229" y="0"/>
                  </a:lnTo>
                  <a:lnTo>
                    <a:pt x="176" y="0"/>
                  </a:lnTo>
                  <a:lnTo>
                    <a:pt x="141" y="18"/>
                  </a:lnTo>
                  <a:lnTo>
                    <a:pt x="97" y="35"/>
                  </a:lnTo>
                  <a:lnTo>
                    <a:pt x="70" y="62"/>
                  </a:lnTo>
                  <a:lnTo>
                    <a:pt x="44" y="88"/>
                  </a:lnTo>
                  <a:lnTo>
                    <a:pt x="17" y="124"/>
                  </a:lnTo>
                  <a:lnTo>
                    <a:pt x="9" y="168"/>
                  </a:lnTo>
                  <a:lnTo>
                    <a:pt x="0" y="212"/>
                  </a:lnTo>
                  <a:lnTo>
                    <a:pt x="0" y="212"/>
                  </a:lnTo>
                  <a:lnTo>
                    <a:pt x="9" y="265"/>
                  </a:lnTo>
                  <a:lnTo>
                    <a:pt x="26" y="318"/>
                  </a:lnTo>
                  <a:lnTo>
                    <a:pt x="900" y="2364"/>
                  </a:lnTo>
                  <a:lnTo>
                    <a:pt x="900" y="2364"/>
                  </a:lnTo>
                  <a:lnTo>
                    <a:pt x="944" y="2443"/>
                  </a:lnTo>
                  <a:lnTo>
                    <a:pt x="970" y="2470"/>
                  </a:lnTo>
                  <a:lnTo>
                    <a:pt x="997" y="2496"/>
                  </a:lnTo>
                  <a:lnTo>
                    <a:pt x="1032" y="2523"/>
                  </a:lnTo>
                  <a:lnTo>
                    <a:pt x="1067" y="2532"/>
                  </a:lnTo>
                  <a:lnTo>
                    <a:pt x="1112" y="2541"/>
                  </a:lnTo>
                  <a:lnTo>
                    <a:pt x="1156" y="2549"/>
                  </a:lnTo>
                  <a:lnTo>
                    <a:pt x="1173" y="2549"/>
                  </a:lnTo>
                  <a:lnTo>
                    <a:pt x="1173" y="2549"/>
                  </a:lnTo>
                  <a:lnTo>
                    <a:pt x="1226" y="2541"/>
                  </a:lnTo>
                  <a:lnTo>
                    <a:pt x="1262" y="2532"/>
                  </a:lnTo>
                  <a:lnTo>
                    <a:pt x="1297" y="2523"/>
                  </a:lnTo>
                  <a:lnTo>
                    <a:pt x="1332" y="2496"/>
                  </a:lnTo>
                  <a:lnTo>
                    <a:pt x="1368" y="2470"/>
                  </a:lnTo>
                  <a:lnTo>
                    <a:pt x="1385" y="2443"/>
                  </a:lnTo>
                  <a:lnTo>
                    <a:pt x="1429" y="2364"/>
                  </a:lnTo>
                  <a:lnTo>
                    <a:pt x="2312" y="300"/>
                  </a:lnTo>
                  <a:lnTo>
                    <a:pt x="2312" y="300"/>
                  </a:lnTo>
                  <a:lnTo>
                    <a:pt x="2321" y="256"/>
                  </a:lnTo>
                  <a:lnTo>
                    <a:pt x="2329" y="203"/>
                  </a:lnTo>
                  <a:lnTo>
                    <a:pt x="2329" y="203"/>
                  </a:lnTo>
                  <a:lnTo>
                    <a:pt x="2329" y="168"/>
                  </a:lnTo>
                  <a:lnTo>
                    <a:pt x="2312" y="124"/>
                  </a:lnTo>
                  <a:lnTo>
                    <a:pt x="2294" y="88"/>
                  </a:lnTo>
                  <a:lnTo>
                    <a:pt x="2268" y="62"/>
                  </a:lnTo>
                  <a:lnTo>
                    <a:pt x="2232" y="35"/>
                  </a:lnTo>
                  <a:lnTo>
                    <a:pt x="2197" y="9"/>
                  </a:lnTo>
                  <a:lnTo>
                    <a:pt x="2153" y="0"/>
                  </a:lnTo>
                  <a:lnTo>
                    <a:pt x="210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0" name="Freeform 3">
              <a:extLst>
                <a:ext uri="{FF2B5EF4-FFF2-40B4-BE49-F238E27FC236}">
                  <a16:creationId xmlns:a16="http://schemas.microsoft.com/office/drawing/2014/main" id="{F8FB6AD1-798E-D64A-817C-C672805E67F4}"/>
                </a:ext>
              </a:extLst>
            </p:cNvPr>
            <p:cNvSpPr>
              <a:spLocks noChangeArrowheads="1"/>
            </p:cNvSpPr>
            <p:nvPr/>
          </p:nvSpPr>
          <p:spPr bwMode="auto">
            <a:xfrm>
              <a:off x="2327275" y="1039813"/>
              <a:ext cx="5540375" cy="5540375"/>
            </a:xfrm>
            <a:custGeom>
              <a:avLst/>
              <a:gdLst>
                <a:gd name="T0" fmla="*/ 0 w 15390"/>
                <a:gd name="T1" fmla="*/ 0 h 15390"/>
                <a:gd name="T2" fmla="*/ 0 w 15390"/>
                <a:gd name="T3" fmla="*/ 15389 h 15390"/>
                <a:gd name="T4" fmla="*/ 15389 w 15390"/>
                <a:gd name="T5" fmla="*/ 15389 h 15390"/>
                <a:gd name="T6" fmla="*/ 15389 w 15390"/>
                <a:gd name="T7" fmla="*/ 0 h 15390"/>
                <a:gd name="T8" fmla="*/ 0 w 15390"/>
                <a:gd name="T9" fmla="*/ 0 h 15390"/>
                <a:gd name="T10" fmla="*/ 14754 w 15390"/>
                <a:gd name="T11" fmla="*/ 14754 h 15390"/>
                <a:gd name="T12" fmla="*/ 635 w 15390"/>
                <a:gd name="T13" fmla="*/ 14754 h 15390"/>
                <a:gd name="T14" fmla="*/ 635 w 15390"/>
                <a:gd name="T15" fmla="*/ 635 h 15390"/>
                <a:gd name="T16" fmla="*/ 14754 w 15390"/>
                <a:gd name="T17" fmla="*/ 635 h 15390"/>
                <a:gd name="T18" fmla="*/ 14754 w 15390"/>
                <a:gd name="T19" fmla="*/ 14754 h 15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90" h="15390">
                  <a:moveTo>
                    <a:pt x="0" y="0"/>
                  </a:moveTo>
                  <a:lnTo>
                    <a:pt x="0" y="15389"/>
                  </a:lnTo>
                  <a:lnTo>
                    <a:pt x="15389" y="15389"/>
                  </a:lnTo>
                  <a:lnTo>
                    <a:pt x="15389" y="0"/>
                  </a:lnTo>
                  <a:lnTo>
                    <a:pt x="0" y="0"/>
                  </a:lnTo>
                  <a:close/>
                  <a:moveTo>
                    <a:pt x="14754" y="14754"/>
                  </a:moveTo>
                  <a:lnTo>
                    <a:pt x="635" y="14754"/>
                  </a:lnTo>
                  <a:lnTo>
                    <a:pt x="635" y="635"/>
                  </a:lnTo>
                  <a:lnTo>
                    <a:pt x="14754" y="635"/>
                  </a:lnTo>
                  <a:lnTo>
                    <a:pt x="14754" y="1475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1" name="Freeform 4">
              <a:extLst>
                <a:ext uri="{FF2B5EF4-FFF2-40B4-BE49-F238E27FC236}">
                  <a16:creationId xmlns:a16="http://schemas.microsoft.com/office/drawing/2014/main" id="{7935873D-7952-B44F-8AD0-14D470355342}"/>
                </a:ext>
              </a:extLst>
            </p:cNvPr>
            <p:cNvSpPr>
              <a:spLocks noChangeArrowheads="1"/>
            </p:cNvSpPr>
            <p:nvPr/>
          </p:nvSpPr>
          <p:spPr bwMode="auto">
            <a:xfrm>
              <a:off x="6707188" y="1582738"/>
              <a:ext cx="650875" cy="654050"/>
            </a:xfrm>
            <a:custGeom>
              <a:avLst/>
              <a:gdLst>
                <a:gd name="T0" fmla="*/ 1809 w 1810"/>
                <a:gd name="T1" fmla="*/ 450 h 1819"/>
                <a:gd name="T2" fmla="*/ 1350 w 1810"/>
                <a:gd name="T3" fmla="*/ 0 h 1819"/>
                <a:gd name="T4" fmla="*/ 0 w 1810"/>
                <a:gd name="T5" fmla="*/ 1368 h 1819"/>
                <a:gd name="T6" fmla="*/ 450 w 1810"/>
                <a:gd name="T7" fmla="*/ 1818 h 1819"/>
                <a:gd name="T8" fmla="*/ 1809 w 1810"/>
                <a:gd name="T9" fmla="*/ 450 h 1819"/>
              </a:gdLst>
              <a:ahLst/>
              <a:cxnLst>
                <a:cxn ang="0">
                  <a:pos x="T0" y="T1"/>
                </a:cxn>
                <a:cxn ang="0">
                  <a:pos x="T2" y="T3"/>
                </a:cxn>
                <a:cxn ang="0">
                  <a:pos x="T4" y="T5"/>
                </a:cxn>
                <a:cxn ang="0">
                  <a:pos x="T6" y="T7"/>
                </a:cxn>
                <a:cxn ang="0">
                  <a:pos x="T8" y="T9"/>
                </a:cxn>
              </a:cxnLst>
              <a:rect l="0" t="0" r="r" b="b"/>
              <a:pathLst>
                <a:path w="1810" h="1819">
                  <a:moveTo>
                    <a:pt x="1809" y="450"/>
                  </a:moveTo>
                  <a:lnTo>
                    <a:pt x="1350" y="0"/>
                  </a:lnTo>
                  <a:lnTo>
                    <a:pt x="0" y="1368"/>
                  </a:lnTo>
                  <a:lnTo>
                    <a:pt x="450" y="1818"/>
                  </a:lnTo>
                  <a:lnTo>
                    <a:pt x="1809" y="45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2" name="Freeform 5">
              <a:extLst>
                <a:ext uri="{FF2B5EF4-FFF2-40B4-BE49-F238E27FC236}">
                  <a16:creationId xmlns:a16="http://schemas.microsoft.com/office/drawing/2014/main" id="{95A2B7C4-DBB9-6144-B58A-D18DA0368462}"/>
                </a:ext>
              </a:extLst>
            </p:cNvPr>
            <p:cNvSpPr>
              <a:spLocks noChangeArrowheads="1"/>
            </p:cNvSpPr>
            <p:nvPr/>
          </p:nvSpPr>
          <p:spPr bwMode="auto">
            <a:xfrm>
              <a:off x="6056313" y="2236788"/>
              <a:ext cx="650875" cy="658812"/>
            </a:xfrm>
            <a:custGeom>
              <a:avLst/>
              <a:gdLst>
                <a:gd name="T0" fmla="*/ 1809 w 1810"/>
                <a:gd name="T1" fmla="*/ 459 h 1828"/>
                <a:gd name="T2" fmla="*/ 1359 w 1810"/>
                <a:gd name="T3" fmla="*/ 0 h 1828"/>
                <a:gd name="T4" fmla="*/ 0 w 1810"/>
                <a:gd name="T5" fmla="*/ 1368 h 1828"/>
                <a:gd name="T6" fmla="*/ 459 w 1810"/>
                <a:gd name="T7" fmla="*/ 1827 h 1828"/>
                <a:gd name="T8" fmla="*/ 1809 w 1810"/>
                <a:gd name="T9" fmla="*/ 459 h 1828"/>
              </a:gdLst>
              <a:ahLst/>
              <a:cxnLst>
                <a:cxn ang="0">
                  <a:pos x="T0" y="T1"/>
                </a:cxn>
                <a:cxn ang="0">
                  <a:pos x="T2" y="T3"/>
                </a:cxn>
                <a:cxn ang="0">
                  <a:pos x="T4" y="T5"/>
                </a:cxn>
                <a:cxn ang="0">
                  <a:pos x="T6" y="T7"/>
                </a:cxn>
                <a:cxn ang="0">
                  <a:pos x="T8" y="T9"/>
                </a:cxn>
              </a:cxnLst>
              <a:rect l="0" t="0" r="r" b="b"/>
              <a:pathLst>
                <a:path w="1810" h="1828">
                  <a:moveTo>
                    <a:pt x="1809" y="459"/>
                  </a:moveTo>
                  <a:lnTo>
                    <a:pt x="1359" y="0"/>
                  </a:lnTo>
                  <a:lnTo>
                    <a:pt x="0" y="1368"/>
                  </a:lnTo>
                  <a:lnTo>
                    <a:pt x="459" y="1827"/>
                  </a:lnTo>
                  <a:lnTo>
                    <a:pt x="1809" y="45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3" name="Freeform 6">
              <a:extLst>
                <a:ext uri="{FF2B5EF4-FFF2-40B4-BE49-F238E27FC236}">
                  <a16:creationId xmlns:a16="http://schemas.microsoft.com/office/drawing/2014/main" id="{5F535A4E-5C7D-F945-829D-067F43BA20B4}"/>
                </a:ext>
              </a:extLst>
            </p:cNvPr>
            <p:cNvSpPr>
              <a:spLocks noChangeArrowheads="1"/>
            </p:cNvSpPr>
            <p:nvPr/>
          </p:nvSpPr>
          <p:spPr bwMode="auto">
            <a:xfrm>
              <a:off x="3457575" y="4864100"/>
              <a:ext cx="650875" cy="657225"/>
            </a:xfrm>
            <a:custGeom>
              <a:avLst/>
              <a:gdLst>
                <a:gd name="T0" fmla="*/ 0 w 1810"/>
                <a:gd name="T1" fmla="*/ 1368 h 1827"/>
                <a:gd name="T2" fmla="*/ 458 w 1810"/>
                <a:gd name="T3" fmla="*/ 1826 h 1827"/>
                <a:gd name="T4" fmla="*/ 1809 w 1810"/>
                <a:gd name="T5" fmla="*/ 450 h 1827"/>
                <a:gd name="T6" fmla="*/ 1359 w 1810"/>
                <a:gd name="T7" fmla="*/ 0 h 1827"/>
                <a:gd name="T8" fmla="*/ 0 w 1810"/>
                <a:gd name="T9" fmla="*/ 1368 h 1827"/>
              </a:gdLst>
              <a:ahLst/>
              <a:cxnLst>
                <a:cxn ang="0">
                  <a:pos x="T0" y="T1"/>
                </a:cxn>
                <a:cxn ang="0">
                  <a:pos x="T2" y="T3"/>
                </a:cxn>
                <a:cxn ang="0">
                  <a:pos x="T4" y="T5"/>
                </a:cxn>
                <a:cxn ang="0">
                  <a:pos x="T6" y="T7"/>
                </a:cxn>
                <a:cxn ang="0">
                  <a:pos x="T8" y="T9"/>
                </a:cxn>
              </a:cxnLst>
              <a:rect l="0" t="0" r="r" b="b"/>
              <a:pathLst>
                <a:path w="1810" h="1827">
                  <a:moveTo>
                    <a:pt x="0" y="1368"/>
                  </a:moveTo>
                  <a:lnTo>
                    <a:pt x="458" y="1826"/>
                  </a:lnTo>
                  <a:lnTo>
                    <a:pt x="1809" y="450"/>
                  </a:lnTo>
                  <a:lnTo>
                    <a:pt x="1359" y="0"/>
                  </a:lnTo>
                  <a:lnTo>
                    <a:pt x="0" y="136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4" name="Freeform 7">
              <a:extLst>
                <a:ext uri="{FF2B5EF4-FFF2-40B4-BE49-F238E27FC236}">
                  <a16:creationId xmlns:a16="http://schemas.microsoft.com/office/drawing/2014/main" id="{F6582AAD-7C5C-8141-8C50-123C9C93CE50}"/>
                </a:ext>
              </a:extLst>
            </p:cNvPr>
            <p:cNvSpPr>
              <a:spLocks noChangeArrowheads="1"/>
            </p:cNvSpPr>
            <p:nvPr/>
          </p:nvSpPr>
          <p:spPr bwMode="auto">
            <a:xfrm>
              <a:off x="4110038" y="4210050"/>
              <a:ext cx="650875" cy="654050"/>
            </a:xfrm>
            <a:custGeom>
              <a:avLst/>
              <a:gdLst>
                <a:gd name="T0" fmla="*/ 0 w 1810"/>
                <a:gd name="T1" fmla="*/ 1368 h 1819"/>
                <a:gd name="T2" fmla="*/ 450 w 1810"/>
                <a:gd name="T3" fmla="*/ 1818 h 1819"/>
                <a:gd name="T4" fmla="*/ 1809 w 1810"/>
                <a:gd name="T5" fmla="*/ 450 h 1819"/>
                <a:gd name="T6" fmla="*/ 1350 w 1810"/>
                <a:gd name="T7" fmla="*/ 0 h 1819"/>
                <a:gd name="T8" fmla="*/ 0 w 1810"/>
                <a:gd name="T9" fmla="*/ 1368 h 1819"/>
              </a:gdLst>
              <a:ahLst/>
              <a:cxnLst>
                <a:cxn ang="0">
                  <a:pos x="T0" y="T1"/>
                </a:cxn>
                <a:cxn ang="0">
                  <a:pos x="T2" y="T3"/>
                </a:cxn>
                <a:cxn ang="0">
                  <a:pos x="T4" y="T5"/>
                </a:cxn>
                <a:cxn ang="0">
                  <a:pos x="T6" y="T7"/>
                </a:cxn>
                <a:cxn ang="0">
                  <a:pos x="T8" y="T9"/>
                </a:cxn>
              </a:cxnLst>
              <a:rect l="0" t="0" r="r" b="b"/>
              <a:pathLst>
                <a:path w="1810" h="1819">
                  <a:moveTo>
                    <a:pt x="0" y="1368"/>
                  </a:moveTo>
                  <a:lnTo>
                    <a:pt x="450" y="1818"/>
                  </a:lnTo>
                  <a:lnTo>
                    <a:pt x="1809" y="450"/>
                  </a:lnTo>
                  <a:lnTo>
                    <a:pt x="1350" y="0"/>
                  </a:lnTo>
                  <a:lnTo>
                    <a:pt x="0" y="136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5" name="Freeform 8">
              <a:extLst>
                <a:ext uri="{FF2B5EF4-FFF2-40B4-BE49-F238E27FC236}">
                  <a16:creationId xmlns:a16="http://schemas.microsoft.com/office/drawing/2014/main" id="{25A46682-747D-254F-906F-535EA1348E46}"/>
                </a:ext>
              </a:extLst>
            </p:cNvPr>
            <p:cNvSpPr>
              <a:spLocks noChangeArrowheads="1"/>
            </p:cNvSpPr>
            <p:nvPr/>
          </p:nvSpPr>
          <p:spPr bwMode="auto">
            <a:xfrm>
              <a:off x="5408613" y="2895600"/>
              <a:ext cx="650875" cy="654050"/>
            </a:xfrm>
            <a:custGeom>
              <a:avLst/>
              <a:gdLst>
                <a:gd name="T0" fmla="*/ 1809 w 1810"/>
                <a:gd name="T1" fmla="*/ 450 h 1818"/>
                <a:gd name="T2" fmla="*/ 1350 w 1810"/>
                <a:gd name="T3" fmla="*/ 0 h 1818"/>
                <a:gd name="T4" fmla="*/ 0 w 1810"/>
                <a:gd name="T5" fmla="*/ 1367 h 1818"/>
                <a:gd name="T6" fmla="*/ 450 w 1810"/>
                <a:gd name="T7" fmla="*/ 1817 h 1818"/>
                <a:gd name="T8" fmla="*/ 1809 w 1810"/>
                <a:gd name="T9" fmla="*/ 450 h 1818"/>
              </a:gdLst>
              <a:ahLst/>
              <a:cxnLst>
                <a:cxn ang="0">
                  <a:pos x="T0" y="T1"/>
                </a:cxn>
                <a:cxn ang="0">
                  <a:pos x="T2" y="T3"/>
                </a:cxn>
                <a:cxn ang="0">
                  <a:pos x="T4" y="T5"/>
                </a:cxn>
                <a:cxn ang="0">
                  <a:pos x="T6" y="T7"/>
                </a:cxn>
                <a:cxn ang="0">
                  <a:pos x="T8" y="T9"/>
                </a:cxn>
              </a:cxnLst>
              <a:rect l="0" t="0" r="r" b="b"/>
              <a:pathLst>
                <a:path w="1810" h="1818">
                  <a:moveTo>
                    <a:pt x="1809" y="450"/>
                  </a:moveTo>
                  <a:lnTo>
                    <a:pt x="1350" y="0"/>
                  </a:lnTo>
                  <a:lnTo>
                    <a:pt x="0" y="1367"/>
                  </a:lnTo>
                  <a:lnTo>
                    <a:pt x="450" y="1817"/>
                  </a:lnTo>
                  <a:lnTo>
                    <a:pt x="1809" y="45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6" name="Freeform 9">
              <a:extLst>
                <a:ext uri="{FF2B5EF4-FFF2-40B4-BE49-F238E27FC236}">
                  <a16:creationId xmlns:a16="http://schemas.microsoft.com/office/drawing/2014/main" id="{D12CE8AB-ED90-9444-96AB-B7CB4223EC15}"/>
                </a:ext>
              </a:extLst>
            </p:cNvPr>
            <p:cNvSpPr>
              <a:spLocks noChangeArrowheads="1"/>
            </p:cNvSpPr>
            <p:nvPr/>
          </p:nvSpPr>
          <p:spPr bwMode="auto">
            <a:xfrm>
              <a:off x="2809875" y="5521325"/>
              <a:ext cx="650875" cy="654050"/>
            </a:xfrm>
            <a:custGeom>
              <a:avLst/>
              <a:gdLst>
                <a:gd name="T0" fmla="*/ 1809 w 1810"/>
                <a:gd name="T1" fmla="*/ 450 h 1819"/>
                <a:gd name="T2" fmla="*/ 1350 w 1810"/>
                <a:gd name="T3" fmla="*/ 0 h 1819"/>
                <a:gd name="T4" fmla="*/ 0 w 1810"/>
                <a:gd name="T5" fmla="*/ 1368 h 1819"/>
                <a:gd name="T6" fmla="*/ 450 w 1810"/>
                <a:gd name="T7" fmla="*/ 1818 h 1819"/>
                <a:gd name="T8" fmla="*/ 1809 w 1810"/>
                <a:gd name="T9" fmla="*/ 450 h 1819"/>
              </a:gdLst>
              <a:ahLst/>
              <a:cxnLst>
                <a:cxn ang="0">
                  <a:pos x="T0" y="T1"/>
                </a:cxn>
                <a:cxn ang="0">
                  <a:pos x="T2" y="T3"/>
                </a:cxn>
                <a:cxn ang="0">
                  <a:pos x="T4" y="T5"/>
                </a:cxn>
                <a:cxn ang="0">
                  <a:pos x="T6" y="T7"/>
                </a:cxn>
                <a:cxn ang="0">
                  <a:pos x="T8" y="T9"/>
                </a:cxn>
              </a:cxnLst>
              <a:rect l="0" t="0" r="r" b="b"/>
              <a:pathLst>
                <a:path w="1810" h="1819">
                  <a:moveTo>
                    <a:pt x="1809" y="450"/>
                  </a:moveTo>
                  <a:lnTo>
                    <a:pt x="1350" y="0"/>
                  </a:lnTo>
                  <a:lnTo>
                    <a:pt x="0" y="1368"/>
                  </a:lnTo>
                  <a:lnTo>
                    <a:pt x="450" y="1818"/>
                  </a:lnTo>
                  <a:lnTo>
                    <a:pt x="1809" y="45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7" name="Freeform 10">
              <a:extLst>
                <a:ext uri="{FF2B5EF4-FFF2-40B4-BE49-F238E27FC236}">
                  <a16:creationId xmlns:a16="http://schemas.microsoft.com/office/drawing/2014/main" id="{A60D4CEC-75FE-404D-BF6E-B819577EFF8A}"/>
                </a:ext>
              </a:extLst>
            </p:cNvPr>
            <p:cNvSpPr>
              <a:spLocks noChangeArrowheads="1"/>
            </p:cNvSpPr>
            <p:nvPr/>
          </p:nvSpPr>
          <p:spPr bwMode="auto">
            <a:xfrm>
              <a:off x="3248025" y="1960563"/>
              <a:ext cx="3697288" cy="3697287"/>
            </a:xfrm>
            <a:custGeom>
              <a:avLst/>
              <a:gdLst>
                <a:gd name="T0" fmla="*/ 609 w 10272"/>
                <a:gd name="T1" fmla="*/ 1615 h 10272"/>
                <a:gd name="T2" fmla="*/ 3839 w 10272"/>
                <a:gd name="T3" fmla="*/ 4845 h 10272"/>
                <a:gd name="T4" fmla="*/ 4483 w 10272"/>
                <a:gd name="T5" fmla="*/ 5488 h 10272"/>
                <a:gd name="T6" fmla="*/ 4942 w 10272"/>
                <a:gd name="T7" fmla="*/ 5947 h 10272"/>
                <a:gd name="T8" fmla="*/ 5523 w 10272"/>
                <a:gd name="T9" fmla="*/ 6529 h 10272"/>
                <a:gd name="T10" fmla="*/ 6529 w 10272"/>
                <a:gd name="T11" fmla="*/ 7535 h 10272"/>
                <a:gd name="T12" fmla="*/ 6529 w 10272"/>
                <a:gd name="T13" fmla="*/ 7535 h 10272"/>
                <a:gd name="T14" fmla="*/ 8656 w 10272"/>
                <a:gd name="T15" fmla="*/ 9662 h 10272"/>
                <a:gd name="T16" fmla="*/ 8056 w 10272"/>
                <a:gd name="T17" fmla="*/ 10271 h 10272"/>
                <a:gd name="T18" fmla="*/ 10271 w 10272"/>
                <a:gd name="T19" fmla="*/ 10271 h 10272"/>
                <a:gd name="T20" fmla="*/ 10271 w 10272"/>
                <a:gd name="T21" fmla="*/ 8056 h 10272"/>
                <a:gd name="T22" fmla="*/ 9662 w 10272"/>
                <a:gd name="T23" fmla="*/ 8656 h 10272"/>
                <a:gd name="T24" fmla="*/ 9591 w 10272"/>
                <a:gd name="T25" fmla="*/ 8585 h 10272"/>
                <a:gd name="T26" fmla="*/ 7535 w 10272"/>
                <a:gd name="T27" fmla="*/ 6529 h 10272"/>
                <a:gd name="T28" fmla="*/ 6529 w 10272"/>
                <a:gd name="T29" fmla="*/ 5523 h 10272"/>
                <a:gd name="T30" fmla="*/ 5938 w 10272"/>
                <a:gd name="T31" fmla="*/ 4933 h 10272"/>
                <a:gd name="T32" fmla="*/ 5488 w 10272"/>
                <a:gd name="T33" fmla="*/ 4483 h 10272"/>
                <a:gd name="T34" fmla="*/ 4845 w 10272"/>
                <a:gd name="T35" fmla="*/ 3839 h 10272"/>
                <a:gd name="T36" fmla="*/ 1615 w 10272"/>
                <a:gd name="T37" fmla="*/ 609 h 10272"/>
                <a:gd name="T38" fmla="*/ 2215 w 10272"/>
                <a:gd name="T39" fmla="*/ 0 h 10272"/>
                <a:gd name="T40" fmla="*/ 0 w 10272"/>
                <a:gd name="T41" fmla="*/ 0 h 10272"/>
                <a:gd name="T42" fmla="*/ 0 w 10272"/>
                <a:gd name="T43" fmla="*/ 2215 h 10272"/>
                <a:gd name="T44" fmla="*/ 609 w 10272"/>
                <a:gd name="T45" fmla="*/ 1615 h 10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272" h="10272">
                  <a:moveTo>
                    <a:pt x="609" y="1615"/>
                  </a:moveTo>
                  <a:lnTo>
                    <a:pt x="3839" y="4845"/>
                  </a:lnTo>
                  <a:lnTo>
                    <a:pt x="4483" y="5488"/>
                  </a:lnTo>
                  <a:lnTo>
                    <a:pt x="4942" y="5947"/>
                  </a:lnTo>
                  <a:lnTo>
                    <a:pt x="5523" y="6529"/>
                  </a:lnTo>
                  <a:lnTo>
                    <a:pt x="6529" y="7535"/>
                  </a:lnTo>
                  <a:lnTo>
                    <a:pt x="6529" y="7535"/>
                  </a:lnTo>
                  <a:lnTo>
                    <a:pt x="8656" y="9662"/>
                  </a:lnTo>
                  <a:lnTo>
                    <a:pt x="8056" y="10271"/>
                  </a:lnTo>
                  <a:lnTo>
                    <a:pt x="10271" y="10271"/>
                  </a:lnTo>
                  <a:lnTo>
                    <a:pt x="10271" y="8056"/>
                  </a:lnTo>
                  <a:lnTo>
                    <a:pt x="9662" y="8656"/>
                  </a:lnTo>
                  <a:lnTo>
                    <a:pt x="9591" y="8585"/>
                  </a:lnTo>
                  <a:lnTo>
                    <a:pt x="7535" y="6529"/>
                  </a:lnTo>
                  <a:lnTo>
                    <a:pt x="6529" y="5523"/>
                  </a:lnTo>
                  <a:lnTo>
                    <a:pt x="5938" y="4933"/>
                  </a:lnTo>
                  <a:lnTo>
                    <a:pt x="5488" y="4483"/>
                  </a:lnTo>
                  <a:lnTo>
                    <a:pt x="4845" y="3839"/>
                  </a:lnTo>
                  <a:lnTo>
                    <a:pt x="1615" y="609"/>
                  </a:lnTo>
                  <a:lnTo>
                    <a:pt x="2215" y="0"/>
                  </a:lnTo>
                  <a:lnTo>
                    <a:pt x="0" y="0"/>
                  </a:lnTo>
                  <a:lnTo>
                    <a:pt x="0" y="2215"/>
                  </a:lnTo>
                  <a:lnTo>
                    <a:pt x="609" y="161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grpSp>
      <p:grpSp>
        <p:nvGrpSpPr>
          <p:cNvPr id="58" name="Group 57">
            <a:extLst>
              <a:ext uri="{FF2B5EF4-FFF2-40B4-BE49-F238E27FC236}">
                <a16:creationId xmlns:a16="http://schemas.microsoft.com/office/drawing/2014/main" id="{05CAA7DA-4078-C345-A98B-4DD7DF07A420}"/>
              </a:ext>
            </a:extLst>
          </p:cNvPr>
          <p:cNvGrpSpPr/>
          <p:nvPr/>
        </p:nvGrpSpPr>
        <p:grpSpPr>
          <a:xfrm>
            <a:off x="2226853" y="3203995"/>
            <a:ext cx="405401" cy="405401"/>
            <a:chOff x="2327275" y="1039813"/>
            <a:chExt cx="5540375" cy="5540375"/>
          </a:xfrm>
          <a:solidFill>
            <a:schemeClr val="accent5">
              <a:lumMod val="75000"/>
            </a:schemeClr>
          </a:solidFill>
        </p:grpSpPr>
        <p:sp>
          <p:nvSpPr>
            <p:cNvPr id="59" name="Freeform 1">
              <a:extLst>
                <a:ext uri="{FF2B5EF4-FFF2-40B4-BE49-F238E27FC236}">
                  <a16:creationId xmlns:a16="http://schemas.microsoft.com/office/drawing/2014/main" id="{634F9924-70C6-CF45-BD83-9137350EB892}"/>
                </a:ext>
              </a:extLst>
            </p:cNvPr>
            <p:cNvSpPr>
              <a:spLocks noChangeArrowheads="1"/>
            </p:cNvSpPr>
            <p:nvPr/>
          </p:nvSpPr>
          <p:spPr bwMode="auto">
            <a:xfrm>
              <a:off x="3032125" y="3362325"/>
              <a:ext cx="696913" cy="904875"/>
            </a:xfrm>
            <a:custGeom>
              <a:avLst/>
              <a:gdLst>
                <a:gd name="T0" fmla="*/ 221 w 1934"/>
                <a:gd name="T1" fmla="*/ 2514 h 2515"/>
                <a:gd name="T2" fmla="*/ 309 w 1934"/>
                <a:gd name="T3" fmla="*/ 2496 h 2515"/>
                <a:gd name="T4" fmla="*/ 380 w 1934"/>
                <a:gd name="T5" fmla="*/ 2443 h 2515"/>
                <a:gd name="T6" fmla="*/ 424 w 1934"/>
                <a:gd name="T7" fmla="*/ 2381 h 2515"/>
                <a:gd name="T8" fmla="*/ 441 w 1934"/>
                <a:gd name="T9" fmla="*/ 2293 h 2515"/>
                <a:gd name="T10" fmla="*/ 935 w 1934"/>
                <a:gd name="T11" fmla="*/ 1693 h 2515"/>
                <a:gd name="T12" fmla="*/ 1041 w 1934"/>
                <a:gd name="T13" fmla="*/ 1684 h 2515"/>
                <a:gd name="T14" fmla="*/ 1235 w 1934"/>
                <a:gd name="T15" fmla="*/ 1658 h 2515"/>
                <a:gd name="T16" fmla="*/ 1412 w 1934"/>
                <a:gd name="T17" fmla="*/ 1605 h 2515"/>
                <a:gd name="T18" fmla="*/ 1571 w 1934"/>
                <a:gd name="T19" fmla="*/ 1525 h 2515"/>
                <a:gd name="T20" fmla="*/ 1703 w 1934"/>
                <a:gd name="T21" fmla="*/ 1419 h 2515"/>
                <a:gd name="T22" fmla="*/ 1818 w 1934"/>
                <a:gd name="T23" fmla="*/ 1287 h 2515"/>
                <a:gd name="T24" fmla="*/ 1889 w 1934"/>
                <a:gd name="T25" fmla="*/ 1129 h 2515"/>
                <a:gd name="T26" fmla="*/ 1933 w 1934"/>
                <a:gd name="T27" fmla="*/ 944 h 2515"/>
                <a:gd name="T28" fmla="*/ 1933 w 1934"/>
                <a:gd name="T29" fmla="*/ 829 h 2515"/>
                <a:gd name="T30" fmla="*/ 1933 w 1934"/>
                <a:gd name="T31" fmla="*/ 741 h 2515"/>
                <a:gd name="T32" fmla="*/ 1897 w 1934"/>
                <a:gd name="T33" fmla="*/ 565 h 2515"/>
                <a:gd name="T34" fmla="*/ 1836 w 1934"/>
                <a:gd name="T35" fmla="*/ 414 h 2515"/>
                <a:gd name="T36" fmla="*/ 1738 w 1934"/>
                <a:gd name="T37" fmla="*/ 282 h 2515"/>
                <a:gd name="T38" fmla="*/ 1615 w 1934"/>
                <a:gd name="T39" fmla="*/ 176 h 2515"/>
                <a:gd name="T40" fmla="*/ 1465 w 1934"/>
                <a:gd name="T41" fmla="*/ 88 h 2515"/>
                <a:gd name="T42" fmla="*/ 1288 w 1934"/>
                <a:gd name="T43" fmla="*/ 26 h 2515"/>
                <a:gd name="T44" fmla="*/ 1094 w 1934"/>
                <a:gd name="T45" fmla="*/ 0 h 2515"/>
                <a:gd name="T46" fmla="*/ 221 w 1934"/>
                <a:gd name="T47" fmla="*/ 0 h 2515"/>
                <a:gd name="T48" fmla="*/ 177 w 1934"/>
                <a:gd name="T49" fmla="*/ 0 h 2515"/>
                <a:gd name="T50" fmla="*/ 97 w 1934"/>
                <a:gd name="T51" fmla="*/ 35 h 2515"/>
                <a:gd name="T52" fmla="*/ 35 w 1934"/>
                <a:gd name="T53" fmla="*/ 97 h 2515"/>
                <a:gd name="T54" fmla="*/ 9 w 1934"/>
                <a:gd name="T55" fmla="*/ 176 h 2515"/>
                <a:gd name="T56" fmla="*/ 0 w 1934"/>
                <a:gd name="T57" fmla="*/ 2293 h 2515"/>
                <a:gd name="T58" fmla="*/ 9 w 1934"/>
                <a:gd name="T59" fmla="*/ 2337 h 2515"/>
                <a:gd name="T60" fmla="*/ 35 w 1934"/>
                <a:gd name="T61" fmla="*/ 2417 h 2515"/>
                <a:gd name="T62" fmla="*/ 97 w 1934"/>
                <a:gd name="T63" fmla="*/ 2470 h 2515"/>
                <a:gd name="T64" fmla="*/ 177 w 1934"/>
                <a:gd name="T65" fmla="*/ 2505 h 2515"/>
                <a:gd name="T66" fmla="*/ 441 w 1934"/>
                <a:gd name="T67" fmla="*/ 397 h 2515"/>
                <a:gd name="T68" fmla="*/ 953 w 1934"/>
                <a:gd name="T69" fmla="*/ 397 h 2515"/>
                <a:gd name="T70" fmla="*/ 1174 w 1934"/>
                <a:gd name="T71" fmla="*/ 423 h 2515"/>
                <a:gd name="T72" fmla="*/ 1341 w 1934"/>
                <a:gd name="T73" fmla="*/ 512 h 2515"/>
                <a:gd name="T74" fmla="*/ 1430 w 1934"/>
                <a:gd name="T75" fmla="*/ 609 h 2515"/>
                <a:gd name="T76" fmla="*/ 1465 w 1934"/>
                <a:gd name="T77" fmla="*/ 688 h 2515"/>
                <a:gd name="T78" fmla="*/ 1491 w 1934"/>
                <a:gd name="T79" fmla="*/ 838 h 2515"/>
                <a:gd name="T80" fmla="*/ 1491 w 1934"/>
                <a:gd name="T81" fmla="*/ 847 h 2515"/>
                <a:gd name="T82" fmla="*/ 1456 w 1934"/>
                <a:gd name="T83" fmla="*/ 1032 h 2515"/>
                <a:gd name="T84" fmla="*/ 1341 w 1934"/>
                <a:gd name="T85" fmla="*/ 1173 h 2515"/>
                <a:gd name="T86" fmla="*/ 1174 w 1934"/>
                <a:gd name="T87" fmla="*/ 1261 h 2515"/>
                <a:gd name="T88" fmla="*/ 953 w 1934"/>
                <a:gd name="T89" fmla="*/ 1296 h 2515"/>
                <a:gd name="T90" fmla="*/ 441 w 1934"/>
                <a:gd name="T91" fmla="*/ 397 h 2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34" h="2515">
                  <a:moveTo>
                    <a:pt x="221" y="2514"/>
                  </a:moveTo>
                  <a:lnTo>
                    <a:pt x="221" y="2514"/>
                  </a:lnTo>
                  <a:lnTo>
                    <a:pt x="265" y="2505"/>
                  </a:lnTo>
                  <a:lnTo>
                    <a:pt x="309" y="2496"/>
                  </a:lnTo>
                  <a:lnTo>
                    <a:pt x="344" y="2470"/>
                  </a:lnTo>
                  <a:lnTo>
                    <a:pt x="380" y="2443"/>
                  </a:lnTo>
                  <a:lnTo>
                    <a:pt x="406" y="2417"/>
                  </a:lnTo>
                  <a:lnTo>
                    <a:pt x="424" y="2381"/>
                  </a:lnTo>
                  <a:lnTo>
                    <a:pt x="432" y="2337"/>
                  </a:lnTo>
                  <a:lnTo>
                    <a:pt x="441" y="2293"/>
                  </a:lnTo>
                  <a:lnTo>
                    <a:pt x="441" y="1693"/>
                  </a:lnTo>
                  <a:lnTo>
                    <a:pt x="935" y="1693"/>
                  </a:lnTo>
                  <a:lnTo>
                    <a:pt x="935" y="1693"/>
                  </a:lnTo>
                  <a:lnTo>
                    <a:pt x="1041" y="1684"/>
                  </a:lnTo>
                  <a:lnTo>
                    <a:pt x="1138" y="1675"/>
                  </a:lnTo>
                  <a:lnTo>
                    <a:pt x="1235" y="1658"/>
                  </a:lnTo>
                  <a:lnTo>
                    <a:pt x="1324" y="1631"/>
                  </a:lnTo>
                  <a:lnTo>
                    <a:pt x="1412" y="1605"/>
                  </a:lnTo>
                  <a:lnTo>
                    <a:pt x="1491" y="1570"/>
                  </a:lnTo>
                  <a:lnTo>
                    <a:pt x="1571" y="1525"/>
                  </a:lnTo>
                  <a:lnTo>
                    <a:pt x="1641" y="1472"/>
                  </a:lnTo>
                  <a:lnTo>
                    <a:pt x="1703" y="1419"/>
                  </a:lnTo>
                  <a:lnTo>
                    <a:pt x="1765" y="1349"/>
                  </a:lnTo>
                  <a:lnTo>
                    <a:pt x="1818" y="1287"/>
                  </a:lnTo>
                  <a:lnTo>
                    <a:pt x="1853" y="1209"/>
                  </a:lnTo>
                  <a:lnTo>
                    <a:pt x="1889" y="1129"/>
                  </a:lnTo>
                  <a:lnTo>
                    <a:pt x="1915" y="1032"/>
                  </a:lnTo>
                  <a:lnTo>
                    <a:pt x="1933" y="944"/>
                  </a:lnTo>
                  <a:lnTo>
                    <a:pt x="1933" y="838"/>
                  </a:lnTo>
                  <a:lnTo>
                    <a:pt x="1933" y="829"/>
                  </a:lnTo>
                  <a:lnTo>
                    <a:pt x="1933" y="829"/>
                  </a:lnTo>
                  <a:lnTo>
                    <a:pt x="1933" y="741"/>
                  </a:lnTo>
                  <a:lnTo>
                    <a:pt x="1915" y="653"/>
                  </a:lnTo>
                  <a:lnTo>
                    <a:pt x="1897" y="565"/>
                  </a:lnTo>
                  <a:lnTo>
                    <a:pt x="1871" y="485"/>
                  </a:lnTo>
                  <a:lnTo>
                    <a:pt x="1836" y="414"/>
                  </a:lnTo>
                  <a:lnTo>
                    <a:pt x="1791" y="344"/>
                  </a:lnTo>
                  <a:lnTo>
                    <a:pt x="1738" y="282"/>
                  </a:lnTo>
                  <a:lnTo>
                    <a:pt x="1677" y="229"/>
                  </a:lnTo>
                  <a:lnTo>
                    <a:pt x="1615" y="176"/>
                  </a:lnTo>
                  <a:lnTo>
                    <a:pt x="1544" y="132"/>
                  </a:lnTo>
                  <a:lnTo>
                    <a:pt x="1465" y="88"/>
                  </a:lnTo>
                  <a:lnTo>
                    <a:pt x="1386" y="53"/>
                  </a:lnTo>
                  <a:lnTo>
                    <a:pt x="1288" y="26"/>
                  </a:lnTo>
                  <a:lnTo>
                    <a:pt x="1191" y="9"/>
                  </a:lnTo>
                  <a:lnTo>
                    <a:pt x="1094" y="0"/>
                  </a:lnTo>
                  <a:lnTo>
                    <a:pt x="988" y="0"/>
                  </a:lnTo>
                  <a:lnTo>
                    <a:pt x="221" y="0"/>
                  </a:lnTo>
                  <a:lnTo>
                    <a:pt x="221" y="0"/>
                  </a:lnTo>
                  <a:lnTo>
                    <a:pt x="177" y="0"/>
                  </a:lnTo>
                  <a:lnTo>
                    <a:pt x="132" y="17"/>
                  </a:lnTo>
                  <a:lnTo>
                    <a:pt x="97" y="35"/>
                  </a:lnTo>
                  <a:lnTo>
                    <a:pt x="62" y="62"/>
                  </a:lnTo>
                  <a:lnTo>
                    <a:pt x="35" y="97"/>
                  </a:lnTo>
                  <a:lnTo>
                    <a:pt x="18" y="132"/>
                  </a:lnTo>
                  <a:lnTo>
                    <a:pt x="9" y="176"/>
                  </a:lnTo>
                  <a:lnTo>
                    <a:pt x="0" y="220"/>
                  </a:lnTo>
                  <a:lnTo>
                    <a:pt x="0" y="2293"/>
                  </a:lnTo>
                  <a:lnTo>
                    <a:pt x="0" y="2293"/>
                  </a:lnTo>
                  <a:lnTo>
                    <a:pt x="9" y="2337"/>
                  </a:lnTo>
                  <a:lnTo>
                    <a:pt x="18" y="2381"/>
                  </a:lnTo>
                  <a:lnTo>
                    <a:pt x="35" y="2417"/>
                  </a:lnTo>
                  <a:lnTo>
                    <a:pt x="62" y="2443"/>
                  </a:lnTo>
                  <a:lnTo>
                    <a:pt x="97" y="2470"/>
                  </a:lnTo>
                  <a:lnTo>
                    <a:pt x="132" y="2496"/>
                  </a:lnTo>
                  <a:lnTo>
                    <a:pt x="177" y="2505"/>
                  </a:lnTo>
                  <a:lnTo>
                    <a:pt x="221" y="2514"/>
                  </a:lnTo>
                  <a:close/>
                  <a:moveTo>
                    <a:pt x="441" y="397"/>
                  </a:moveTo>
                  <a:lnTo>
                    <a:pt x="953" y="397"/>
                  </a:lnTo>
                  <a:lnTo>
                    <a:pt x="953" y="397"/>
                  </a:lnTo>
                  <a:lnTo>
                    <a:pt x="1068" y="406"/>
                  </a:lnTo>
                  <a:lnTo>
                    <a:pt x="1174" y="423"/>
                  </a:lnTo>
                  <a:lnTo>
                    <a:pt x="1262" y="459"/>
                  </a:lnTo>
                  <a:lnTo>
                    <a:pt x="1341" y="512"/>
                  </a:lnTo>
                  <a:lnTo>
                    <a:pt x="1403" y="573"/>
                  </a:lnTo>
                  <a:lnTo>
                    <a:pt x="1430" y="609"/>
                  </a:lnTo>
                  <a:lnTo>
                    <a:pt x="1456" y="653"/>
                  </a:lnTo>
                  <a:lnTo>
                    <a:pt x="1465" y="688"/>
                  </a:lnTo>
                  <a:lnTo>
                    <a:pt x="1483" y="741"/>
                  </a:lnTo>
                  <a:lnTo>
                    <a:pt x="1491" y="838"/>
                  </a:lnTo>
                  <a:lnTo>
                    <a:pt x="1491" y="847"/>
                  </a:lnTo>
                  <a:lnTo>
                    <a:pt x="1491" y="847"/>
                  </a:lnTo>
                  <a:lnTo>
                    <a:pt x="1483" y="944"/>
                  </a:lnTo>
                  <a:lnTo>
                    <a:pt x="1456" y="1032"/>
                  </a:lnTo>
                  <a:lnTo>
                    <a:pt x="1403" y="1103"/>
                  </a:lnTo>
                  <a:lnTo>
                    <a:pt x="1341" y="1173"/>
                  </a:lnTo>
                  <a:lnTo>
                    <a:pt x="1271" y="1226"/>
                  </a:lnTo>
                  <a:lnTo>
                    <a:pt x="1174" y="1261"/>
                  </a:lnTo>
                  <a:lnTo>
                    <a:pt x="1068" y="1287"/>
                  </a:lnTo>
                  <a:lnTo>
                    <a:pt x="953" y="1296"/>
                  </a:lnTo>
                  <a:lnTo>
                    <a:pt x="441" y="1296"/>
                  </a:lnTo>
                  <a:lnTo>
                    <a:pt x="441" y="39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0" name="Freeform 2">
              <a:extLst>
                <a:ext uri="{FF2B5EF4-FFF2-40B4-BE49-F238E27FC236}">
                  <a16:creationId xmlns:a16="http://schemas.microsoft.com/office/drawing/2014/main" id="{377FD61C-350A-B741-8F58-96E9DFC117F0}"/>
                </a:ext>
              </a:extLst>
            </p:cNvPr>
            <p:cNvSpPr>
              <a:spLocks noChangeArrowheads="1"/>
            </p:cNvSpPr>
            <p:nvPr/>
          </p:nvSpPr>
          <p:spPr bwMode="auto">
            <a:xfrm>
              <a:off x="6459538" y="3355975"/>
              <a:ext cx="838200" cy="917575"/>
            </a:xfrm>
            <a:custGeom>
              <a:avLst/>
              <a:gdLst>
                <a:gd name="T0" fmla="*/ 2109 w 2330"/>
                <a:gd name="T1" fmla="*/ 0 h 2550"/>
                <a:gd name="T2" fmla="*/ 2109 w 2330"/>
                <a:gd name="T3" fmla="*/ 0 h 2550"/>
                <a:gd name="T4" fmla="*/ 2073 w 2330"/>
                <a:gd name="T5" fmla="*/ 0 h 2550"/>
                <a:gd name="T6" fmla="*/ 2038 w 2330"/>
                <a:gd name="T7" fmla="*/ 9 h 2550"/>
                <a:gd name="T8" fmla="*/ 2012 w 2330"/>
                <a:gd name="T9" fmla="*/ 18 h 2550"/>
                <a:gd name="T10" fmla="*/ 1976 w 2330"/>
                <a:gd name="T11" fmla="*/ 35 h 2550"/>
                <a:gd name="T12" fmla="*/ 1932 w 2330"/>
                <a:gd name="T13" fmla="*/ 88 h 2550"/>
                <a:gd name="T14" fmla="*/ 1906 w 2330"/>
                <a:gd name="T15" fmla="*/ 141 h 2550"/>
                <a:gd name="T16" fmla="*/ 1173 w 2330"/>
                <a:gd name="T17" fmla="*/ 1958 h 2550"/>
                <a:gd name="T18" fmla="*/ 450 w 2330"/>
                <a:gd name="T19" fmla="*/ 150 h 2550"/>
                <a:gd name="T20" fmla="*/ 450 w 2330"/>
                <a:gd name="T21" fmla="*/ 150 h 2550"/>
                <a:gd name="T22" fmla="*/ 414 w 2330"/>
                <a:gd name="T23" fmla="*/ 88 h 2550"/>
                <a:gd name="T24" fmla="*/ 397 w 2330"/>
                <a:gd name="T25" fmla="*/ 62 h 2550"/>
                <a:gd name="T26" fmla="*/ 370 w 2330"/>
                <a:gd name="T27" fmla="*/ 44 h 2550"/>
                <a:gd name="T28" fmla="*/ 335 w 2330"/>
                <a:gd name="T29" fmla="*/ 18 h 2550"/>
                <a:gd name="T30" fmla="*/ 300 w 2330"/>
                <a:gd name="T31" fmla="*/ 9 h 2550"/>
                <a:gd name="T32" fmla="*/ 264 w 2330"/>
                <a:gd name="T33" fmla="*/ 0 h 2550"/>
                <a:gd name="T34" fmla="*/ 229 w 2330"/>
                <a:gd name="T35" fmla="*/ 0 h 2550"/>
                <a:gd name="T36" fmla="*/ 229 w 2330"/>
                <a:gd name="T37" fmla="*/ 0 h 2550"/>
                <a:gd name="T38" fmla="*/ 176 w 2330"/>
                <a:gd name="T39" fmla="*/ 0 h 2550"/>
                <a:gd name="T40" fmla="*/ 141 w 2330"/>
                <a:gd name="T41" fmla="*/ 18 h 2550"/>
                <a:gd name="T42" fmla="*/ 97 w 2330"/>
                <a:gd name="T43" fmla="*/ 35 h 2550"/>
                <a:gd name="T44" fmla="*/ 70 w 2330"/>
                <a:gd name="T45" fmla="*/ 62 h 2550"/>
                <a:gd name="T46" fmla="*/ 44 w 2330"/>
                <a:gd name="T47" fmla="*/ 88 h 2550"/>
                <a:gd name="T48" fmla="*/ 17 w 2330"/>
                <a:gd name="T49" fmla="*/ 124 h 2550"/>
                <a:gd name="T50" fmla="*/ 9 w 2330"/>
                <a:gd name="T51" fmla="*/ 168 h 2550"/>
                <a:gd name="T52" fmla="*/ 0 w 2330"/>
                <a:gd name="T53" fmla="*/ 212 h 2550"/>
                <a:gd name="T54" fmla="*/ 0 w 2330"/>
                <a:gd name="T55" fmla="*/ 212 h 2550"/>
                <a:gd name="T56" fmla="*/ 9 w 2330"/>
                <a:gd name="T57" fmla="*/ 265 h 2550"/>
                <a:gd name="T58" fmla="*/ 26 w 2330"/>
                <a:gd name="T59" fmla="*/ 318 h 2550"/>
                <a:gd name="T60" fmla="*/ 900 w 2330"/>
                <a:gd name="T61" fmla="*/ 2364 h 2550"/>
                <a:gd name="T62" fmla="*/ 900 w 2330"/>
                <a:gd name="T63" fmla="*/ 2364 h 2550"/>
                <a:gd name="T64" fmla="*/ 944 w 2330"/>
                <a:gd name="T65" fmla="*/ 2443 h 2550"/>
                <a:gd name="T66" fmla="*/ 970 w 2330"/>
                <a:gd name="T67" fmla="*/ 2470 h 2550"/>
                <a:gd name="T68" fmla="*/ 997 w 2330"/>
                <a:gd name="T69" fmla="*/ 2496 h 2550"/>
                <a:gd name="T70" fmla="*/ 1032 w 2330"/>
                <a:gd name="T71" fmla="*/ 2523 h 2550"/>
                <a:gd name="T72" fmla="*/ 1067 w 2330"/>
                <a:gd name="T73" fmla="*/ 2532 h 2550"/>
                <a:gd name="T74" fmla="*/ 1112 w 2330"/>
                <a:gd name="T75" fmla="*/ 2541 h 2550"/>
                <a:gd name="T76" fmla="*/ 1156 w 2330"/>
                <a:gd name="T77" fmla="*/ 2549 h 2550"/>
                <a:gd name="T78" fmla="*/ 1173 w 2330"/>
                <a:gd name="T79" fmla="*/ 2549 h 2550"/>
                <a:gd name="T80" fmla="*/ 1173 w 2330"/>
                <a:gd name="T81" fmla="*/ 2549 h 2550"/>
                <a:gd name="T82" fmla="*/ 1226 w 2330"/>
                <a:gd name="T83" fmla="*/ 2541 h 2550"/>
                <a:gd name="T84" fmla="*/ 1262 w 2330"/>
                <a:gd name="T85" fmla="*/ 2532 h 2550"/>
                <a:gd name="T86" fmla="*/ 1297 w 2330"/>
                <a:gd name="T87" fmla="*/ 2523 h 2550"/>
                <a:gd name="T88" fmla="*/ 1332 w 2330"/>
                <a:gd name="T89" fmla="*/ 2496 h 2550"/>
                <a:gd name="T90" fmla="*/ 1368 w 2330"/>
                <a:gd name="T91" fmla="*/ 2470 h 2550"/>
                <a:gd name="T92" fmla="*/ 1385 w 2330"/>
                <a:gd name="T93" fmla="*/ 2443 h 2550"/>
                <a:gd name="T94" fmla="*/ 1429 w 2330"/>
                <a:gd name="T95" fmla="*/ 2364 h 2550"/>
                <a:gd name="T96" fmla="*/ 2312 w 2330"/>
                <a:gd name="T97" fmla="*/ 300 h 2550"/>
                <a:gd name="T98" fmla="*/ 2312 w 2330"/>
                <a:gd name="T99" fmla="*/ 300 h 2550"/>
                <a:gd name="T100" fmla="*/ 2321 w 2330"/>
                <a:gd name="T101" fmla="*/ 256 h 2550"/>
                <a:gd name="T102" fmla="*/ 2329 w 2330"/>
                <a:gd name="T103" fmla="*/ 203 h 2550"/>
                <a:gd name="T104" fmla="*/ 2329 w 2330"/>
                <a:gd name="T105" fmla="*/ 203 h 2550"/>
                <a:gd name="T106" fmla="*/ 2329 w 2330"/>
                <a:gd name="T107" fmla="*/ 168 h 2550"/>
                <a:gd name="T108" fmla="*/ 2312 w 2330"/>
                <a:gd name="T109" fmla="*/ 124 h 2550"/>
                <a:gd name="T110" fmla="*/ 2294 w 2330"/>
                <a:gd name="T111" fmla="*/ 88 h 2550"/>
                <a:gd name="T112" fmla="*/ 2268 w 2330"/>
                <a:gd name="T113" fmla="*/ 62 h 2550"/>
                <a:gd name="T114" fmla="*/ 2232 w 2330"/>
                <a:gd name="T115" fmla="*/ 35 h 2550"/>
                <a:gd name="T116" fmla="*/ 2197 w 2330"/>
                <a:gd name="T117" fmla="*/ 9 h 2550"/>
                <a:gd name="T118" fmla="*/ 2153 w 2330"/>
                <a:gd name="T119" fmla="*/ 0 h 2550"/>
                <a:gd name="T120" fmla="*/ 2109 w 2330"/>
                <a:gd name="T121" fmla="*/ 0 h 2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330" h="2550">
                  <a:moveTo>
                    <a:pt x="2109" y="0"/>
                  </a:moveTo>
                  <a:lnTo>
                    <a:pt x="2109" y="0"/>
                  </a:lnTo>
                  <a:lnTo>
                    <a:pt x="2073" y="0"/>
                  </a:lnTo>
                  <a:lnTo>
                    <a:pt x="2038" y="9"/>
                  </a:lnTo>
                  <a:lnTo>
                    <a:pt x="2012" y="18"/>
                  </a:lnTo>
                  <a:lnTo>
                    <a:pt x="1976" y="35"/>
                  </a:lnTo>
                  <a:lnTo>
                    <a:pt x="1932" y="88"/>
                  </a:lnTo>
                  <a:lnTo>
                    <a:pt x="1906" y="141"/>
                  </a:lnTo>
                  <a:lnTo>
                    <a:pt x="1173" y="1958"/>
                  </a:lnTo>
                  <a:lnTo>
                    <a:pt x="450" y="150"/>
                  </a:lnTo>
                  <a:lnTo>
                    <a:pt x="450" y="150"/>
                  </a:lnTo>
                  <a:lnTo>
                    <a:pt x="414" y="88"/>
                  </a:lnTo>
                  <a:lnTo>
                    <a:pt x="397" y="62"/>
                  </a:lnTo>
                  <a:lnTo>
                    <a:pt x="370" y="44"/>
                  </a:lnTo>
                  <a:lnTo>
                    <a:pt x="335" y="18"/>
                  </a:lnTo>
                  <a:lnTo>
                    <a:pt x="300" y="9"/>
                  </a:lnTo>
                  <a:lnTo>
                    <a:pt x="264" y="0"/>
                  </a:lnTo>
                  <a:lnTo>
                    <a:pt x="229" y="0"/>
                  </a:lnTo>
                  <a:lnTo>
                    <a:pt x="229" y="0"/>
                  </a:lnTo>
                  <a:lnTo>
                    <a:pt x="176" y="0"/>
                  </a:lnTo>
                  <a:lnTo>
                    <a:pt x="141" y="18"/>
                  </a:lnTo>
                  <a:lnTo>
                    <a:pt x="97" y="35"/>
                  </a:lnTo>
                  <a:lnTo>
                    <a:pt x="70" y="62"/>
                  </a:lnTo>
                  <a:lnTo>
                    <a:pt x="44" y="88"/>
                  </a:lnTo>
                  <a:lnTo>
                    <a:pt x="17" y="124"/>
                  </a:lnTo>
                  <a:lnTo>
                    <a:pt x="9" y="168"/>
                  </a:lnTo>
                  <a:lnTo>
                    <a:pt x="0" y="212"/>
                  </a:lnTo>
                  <a:lnTo>
                    <a:pt x="0" y="212"/>
                  </a:lnTo>
                  <a:lnTo>
                    <a:pt x="9" y="265"/>
                  </a:lnTo>
                  <a:lnTo>
                    <a:pt x="26" y="318"/>
                  </a:lnTo>
                  <a:lnTo>
                    <a:pt x="900" y="2364"/>
                  </a:lnTo>
                  <a:lnTo>
                    <a:pt x="900" y="2364"/>
                  </a:lnTo>
                  <a:lnTo>
                    <a:pt x="944" y="2443"/>
                  </a:lnTo>
                  <a:lnTo>
                    <a:pt x="970" y="2470"/>
                  </a:lnTo>
                  <a:lnTo>
                    <a:pt x="997" y="2496"/>
                  </a:lnTo>
                  <a:lnTo>
                    <a:pt x="1032" y="2523"/>
                  </a:lnTo>
                  <a:lnTo>
                    <a:pt x="1067" y="2532"/>
                  </a:lnTo>
                  <a:lnTo>
                    <a:pt x="1112" y="2541"/>
                  </a:lnTo>
                  <a:lnTo>
                    <a:pt x="1156" y="2549"/>
                  </a:lnTo>
                  <a:lnTo>
                    <a:pt x="1173" y="2549"/>
                  </a:lnTo>
                  <a:lnTo>
                    <a:pt x="1173" y="2549"/>
                  </a:lnTo>
                  <a:lnTo>
                    <a:pt x="1226" y="2541"/>
                  </a:lnTo>
                  <a:lnTo>
                    <a:pt x="1262" y="2532"/>
                  </a:lnTo>
                  <a:lnTo>
                    <a:pt x="1297" y="2523"/>
                  </a:lnTo>
                  <a:lnTo>
                    <a:pt x="1332" y="2496"/>
                  </a:lnTo>
                  <a:lnTo>
                    <a:pt x="1368" y="2470"/>
                  </a:lnTo>
                  <a:lnTo>
                    <a:pt x="1385" y="2443"/>
                  </a:lnTo>
                  <a:lnTo>
                    <a:pt x="1429" y="2364"/>
                  </a:lnTo>
                  <a:lnTo>
                    <a:pt x="2312" y="300"/>
                  </a:lnTo>
                  <a:lnTo>
                    <a:pt x="2312" y="300"/>
                  </a:lnTo>
                  <a:lnTo>
                    <a:pt x="2321" y="256"/>
                  </a:lnTo>
                  <a:lnTo>
                    <a:pt x="2329" y="203"/>
                  </a:lnTo>
                  <a:lnTo>
                    <a:pt x="2329" y="203"/>
                  </a:lnTo>
                  <a:lnTo>
                    <a:pt x="2329" y="168"/>
                  </a:lnTo>
                  <a:lnTo>
                    <a:pt x="2312" y="124"/>
                  </a:lnTo>
                  <a:lnTo>
                    <a:pt x="2294" y="88"/>
                  </a:lnTo>
                  <a:lnTo>
                    <a:pt x="2268" y="62"/>
                  </a:lnTo>
                  <a:lnTo>
                    <a:pt x="2232" y="35"/>
                  </a:lnTo>
                  <a:lnTo>
                    <a:pt x="2197" y="9"/>
                  </a:lnTo>
                  <a:lnTo>
                    <a:pt x="2153" y="0"/>
                  </a:lnTo>
                  <a:lnTo>
                    <a:pt x="210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1" name="Freeform 3">
              <a:extLst>
                <a:ext uri="{FF2B5EF4-FFF2-40B4-BE49-F238E27FC236}">
                  <a16:creationId xmlns:a16="http://schemas.microsoft.com/office/drawing/2014/main" id="{125E44C7-998F-6B48-A009-1A2991884377}"/>
                </a:ext>
              </a:extLst>
            </p:cNvPr>
            <p:cNvSpPr>
              <a:spLocks noChangeArrowheads="1"/>
            </p:cNvSpPr>
            <p:nvPr/>
          </p:nvSpPr>
          <p:spPr bwMode="auto">
            <a:xfrm>
              <a:off x="2327275" y="1039813"/>
              <a:ext cx="5540375" cy="5540375"/>
            </a:xfrm>
            <a:custGeom>
              <a:avLst/>
              <a:gdLst>
                <a:gd name="T0" fmla="*/ 0 w 15390"/>
                <a:gd name="T1" fmla="*/ 0 h 15390"/>
                <a:gd name="T2" fmla="*/ 0 w 15390"/>
                <a:gd name="T3" fmla="*/ 15389 h 15390"/>
                <a:gd name="T4" fmla="*/ 15389 w 15390"/>
                <a:gd name="T5" fmla="*/ 15389 h 15390"/>
                <a:gd name="T6" fmla="*/ 15389 w 15390"/>
                <a:gd name="T7" fmla="*/ 0 h 15390"/>
                <a:gd name="T8" fmla="*/ 0 w 15390"/>
                <a:gd name="T9" fmla="*/ 0 h 15390"/>
                <a:gd name="T10" fmla="*/ 14754 w 15390"/>
                <a:gd name="T11" fmla="*/ 14754 h 15390"/>
                <a:gd name="T12" fmla="*/ 635 w 15390"/>
                <a:gd name="T13" fmla="*/ 14754 h 15390"/>
                <a:gd name="T14" fmla="*/ 635 w 15390"/>
                <a:gd name="T15" fmla="*/ 635 h 15390"/>
                <a:gd name="T16" fmla="*/ 14754 w 15390"/>
                <a:gd name="T17" fmla="*/ 635 h 15390"/>
                <a:gd name="T18" fmla="*/ 14754 w 15390"/>
                <a:gd name="T19" fmla="*/ 14754 h 15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90" h="15390">
                  <a:moveTo>
                    <a:pt x="0" y="0"/>
                  </a:moveTo>
                  <a:lnTo>
                    <a:pt x="0" y="15389"/>
                  </a:lnTo>
                  <a:lnTo>
                    <a:pt x="15389" y="15389"/>
                  </a:lnTo>
                  <a:lnTo>
                    <a:pt x="15389" y="0"/>
                  </a:lnTo>
                  <a:lnTo>
                    <a:pt x="0" y="0"/>
                  </a:lnTo>
                  <a:close/>
                  <a:moveTo>
                    <a:pt x="14754" y="14754"/>
                  </a:moveTo>
                  <a:lnTo>
                    <a:pt x="635" y="14754"/>
                  </a:lnTo>
                  <a:lnTo>
                    <a:pt x="635" y="635"/>
                  </a:lnTo>
                  <a:lnTo>
                    <a:pt x="14754" y="635"/>
                  </a:lnTo>
                  <a:lnTo>
                    <a:pt x="14754" y="1475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2" name="Freeform 4">
              <a:extLst>
                <a:ext uri="{FF2B5EF4-FFF2-40B4-BE49-F238E27FC236}">
                  <a16:creationId xmlns:a16="http://schemas.microsoft.com/office/drawing/2014/main" id="{24BF3A95-DC3A-6C4C-87F9-900F5FCF71B0}"/>
                </a:ext>
              </a:extLst>
            </p:cNvPr>
            <p:cNvSpPr>
              <a:spLocks noChangeArrowheads="1"/>
            </p:cNvSpPr>
            <p:nvPr/>
          </p:nvSpPr>
          <p:spPr bwMode="auto">
            <a:xfrm>
              <a:off x="6707188" y="1582738"/>
              <a:ext cx="650875" cy="654050"/>
            </a:xfrm>
            <a:custGeom>
              <a:avLst/>
              <a:gdLst>
                <a:gd name="T0" fmla="*/ 1809 w 1810"/>
                <a:gd name="T1" fmla="*/ 450 h 1819"/>
                <a:gd name="T2" fmla="*/ 1350 w 1810"/>
                <a:gd name="T3" fmla="*/ 0 h 1819"/>
                <a:gd name="T4" fmla="*/ 0 w 1810"/>
                <a:gd name="T5" fmla="*/ 1368 h 1819"/>
                <a:gd name="T6" fmla="*/ 450 w 1810"/>
                <a:gd name="T7" fmla="*/ 1818 h 1819"/>
                <a:gd name="T8" fmla="*/ 1809 w 1810"/>
                <a:gd name="T9" fmla="*/ 450 h 1819"/>
              </a:gdLst>
              <a:ahLst/>
              <a:cxnLst>
                <a:cxn ang="0">
                  <a:pos x="T0" y="T1"/>
                </a:cxn>
                <a:cxn ang="0">
                  <a:pos x="T2" y="T3"/>
                </a:cxn>
                <a:cxn ang="0">
                  <a:pos x="T4" y="T5"/>
                </a:cxn>
                <a:cxn ang="0">
                  <a:pos x="T6" y="T7"/>
                </a:cxn>
                <a:cxn ang="0">
                  <a:pos x="T8" y="T9"/>
                </a:cxn>
              </a:cxnLst>
              <a:rect l="0" t="0" r="r" b="b"/>
              <a:pathLst>
                <a:path w="1810" h="1819">
                  <a:moveTo>
                    <a:pt x="1809" y="450"/>
                  </a:moveTo>
                  <a:lnTo>
                    <a:pt x="1350" y="0"/>
                  </a:lnTo>
                  <a:lnTo>
                    <a:pt x="0" y="1368"/>
                  </a:lnTo>
                  <a:lnTo>
                    <a:pt x="450" y="1818"/>
                  </a:lnTo>
                  <a:lnTo>
                    <a:pt x="1809" y="45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3" name="Freeform 5">
              <a:extLst>
                <a:ext uri="{FF2B5EF4-FFF2-40B4-BE49-F238E27FC236}">
                  <a16:creationId xmlns:a16="http://schemas.microsoft.com/office/drawing/2014/main" id="{35CBE6A0-A8E0-B842-8DF1-0625328D55F7}"/>
                </a:ext>
              </a:extLst>
            </p:cNvPr>
            <p:cNvSpPr>
              <a:spLocks noChangeArrowheads="1"/>
            </p:cNvSpPr>
            <p:nvPr/>
          </p:nvSpPr>
          <p:spPr bwMode="auto">
            <a:xfrm>
              <a:off x="6056313" y="2236788"/>
              <a:ext cx="650875" cy="658812"/>
            </a:xfrm>
            <a:custGeom>
              <a:avLst/>
              <a:gdLst>
                <a:gd name="T0" fmla="*/ 1809 w 1810"/>
                <a:gd name="T1" fmla="*/ 459 h 1828"/>
                <a:gd name="T2" fmla="*/ 1359 w 1810"/>
                <a:gd name="T3" fmla="*/ 0 h 1828"/>
                <a:gd name="T4" fmla="*/ 0 w 1810"/>
                <a:gd name="T5" fmla="*/ 1368 h 1828"/>
                <a:gd name="T6" fmla="*/ 459 w 1810"/>
                <a:gd name="T7" fmla="*/ 1827 h 1828"/>
                <a:gd name="T8" fmla="*/ 1809 w 1810"/>
                <a:gd name="T9" fmla="*/ 459 h 1828"/>
              </a:gdLst>
              <a:ahLst/>
              <a:cxnLst>
                <a:cxn ang="0">
                  <a:pos x="T0" y="T1"/>
                </a:cxn>
                <a:cxn ang="0">
                  <a:pos x="T2" y="T3"/>
                </a:cxn>
                <a:cxn ang="0">
                  <a:pos x="T4" y="T5"/>
                </a:cxn>
                <a:cxn ang="0">
                  <a:pos x="T6" y="T7"/>
                </a:cxn>
                <a:cxn ang="0">
                  <a:pos x="T8" y="T9"/>
                </a:cxn>
              </a:cxnLst>
              <a:rect l="0" t="0" r="r" b="b"/>
              <a:pathLst>
                <a:path w="1810" h="1828">
                  <a:moveTo>
                    <a:pt x="1809" y="459"/>
                  </a:moveTo>
                  <a:lnTo>
                    <a:pt x="1359" y="0"/>
                  </a:lnTo>
                  <a:lnTo>
                    <a:pt x="0" y="1368"/>
                  </a:lnTo>
                  <a:lnTo>
                    <a:pt x="459" y="1827"/>
                  </a:lnTo>
                  <a:lnTo>
                    <a:pt x="1809" y="45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4" name="Freeform 6">
              <a:extLst>
                <a:ext uri="{FF2B5EF4-FFF2-40B4-BE49-F238E27FC236}">
                  <a16:creationId xmlns:a16="http://schemas.microsoft.com/office/drawing/2014/main" id="{DF9C37A2-FE15-E642-B124-4C7D8B3B7690}"/>
                </a:ext>
              </a:extLst>
            </p:cNvPr>
            <p:cNvSpPr>
              <a:spLocks noChangeArrowheads="1"/>
            </p:cNvSpPr>
            <p:nvPr/>
          </p:nvSpPr>
          <p:spPr bwMode="auto">
            <a:xfrm>
              <a:off x="3457575" y="4864100"/>
              <a:ext cx="650875" cy="657225"/>
            </a:xfrm>
            <a:custGeom>
              <a:avLst/>
              <a:gdLst>
                <a:gd name="T0" fmla="*/ 0 w 1810"/>
                <a:gd name="T1" fmla="*/ 1368 h 1827"/>
                <a:gd name="T2" fmla="*/ 458 w 1810"/>
                <a:gd name="T3" fmla="*/ 1826 h 1827"/>
                <a:gd name="T4" fmla="*/ 1809 w 1810"/>
                <a:gd name="T5" fmla="*/ 450 h 1827"/>
                <a:gd name="T6" fmla="*/ 1359 w 1810"/>
                <a:gd name="T7" fmla="*/ 0 h 1827"/>
                <a:gd name="T8" fmla="*/ 0 w 1810"/>
                <a:gd name="T9" fmla="*/ 1368 h 1827"/>
              </a:gdLst>
              <a:ahLst/>
              <a:cxnLst>
                <a:cxn ang="0">
                  <a:pos x="T0" y="T1"/>
                </a:cxn>
                <a:cxn ang="0">
                  <a:pos x="T2" y="T3"/>
                </a:cxn>
                <a:cxn ang="0">
                  <a:pos x="T4" y="T5"/>
                </a:cxn>
                <a:cxn ang="0">
                  <a:pos x="T6" y="T7"/>
                </a:cxn>
                <a:cxn ang="0">
                  <a:pos x="T8" y="T9"/>
                </a:cxn>
              </a:cxnLst>
              <a:rect l="0" t="0" r="r" b="b"/>
              <a:pathLst>
                <a:path w="1810" h="1827">
                  <a:moveTo>
                    <a:pt x="0" y="1368"/>
                  </a:moveTo>
                  <a:lnTo>
                    <a:pt x="458" y="1826"/>
                  </a:lnTo>
                  <a:lnTo>
                    <a:pt x="1809" y="450"/>
                  </a:lnTo>
                  <a:lnTo>
                    <a:pt x="1359" y="0"/>
                  </a:lnTo>
                  <a:lnTo>
                    <a:pt x="0" y="136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5" name="Freeform 7">
              <a:extLst>
                <a:ext uri="{FF2B5EF4-FFF2-40B4-BE49-F238E27FC236}">
                  <a16:creationId xmlns:a16="http://schemas.microsoft.com/office/drawing/2014/main" id="{3AA6C891-B4F3-364B-BFEE-B75776D8922C}"/>
                </a:ext>
              </a:extLst>
            </p:cNvPr>
            <p:cNvSpPr>
              <a:spLocks noChangeArrowheads="1"/>
            </p:cNvSpPr>
            <p:nvPr/>
          </p:nvSpPr>
          <p:spPr bwMode="auto">
            <a:xfrm>
              <a:off x="4110038" y="4210050"/>
              <a:ext cx="650875" cy="654050"/>
            </a:xfrm>
            <a:custGeom>
              <a:avLst/>
              <a:gdLst>
                <a:gd name="T0" fmla="*/ 0 w 1810"/>
                <a:gd name="T1" fmla="*/ 1368 h 1819"/>
                <a:gd name="T2" fmla="*/ 450 w 1810"/>
                <a:gd name="T3" fmla="*/ 1818 h 1819"/>
                <a:gd name="T4" fmla="*/ 1809 w 1810"/>
                <a:gd name="T5" fmla="*/ 450 h 1819"/>
                <a:gd name="T6" fmla="*/ 1350 w 1810"/>
                <a:gd name="T7" fmla="*/ 0 h 1819"/>
                <a:gd name="T8" fmla="*/ 0 w 1810"/>
                <a:gd name="T9" fmla="*/ 1368 h 1819"/>
              </a:gdLst>
              <a:ahLst/>
              <a:cxnLst>
                <a:cxn ang="0">
                  <a:pos x="T0" y="T1"/>
                </a:cxn>
                <a:cxn ang="0">
                  <a:pos x="T2" y="T3"/>
                </a:cxn>
                <a:cxn ang="0">
                  <a:pos x="T4" y="T5"/>
                </a:cxn>
                <a:cxn ang="0">
                  <a:pos x="T6" y="T7"/>
                </a:cxn>
                <a:cxn ang="0">
                  <a:pos x="T8" y="T9"/>
                </a:cxn>
              </a:cxnLst>
              <a:rect l="0" t="0" r="r" b="b"/>
              <a:pathLst>
                <a:path w="1810" h="1819">
                  <a:moveTo>
                    <a:pt x="0" y="1368"/>
                  </a:moveTo>
                  <a:lnTo>
                    <a:pt x="450" y="1818"/>
                  </a:lnTo>
                  <a:lnTo>
                    <a:pt x="1809" y="450"/>
                  </a:lnTo>
                  <a:lnTo>
                    <a:pt x="1350" y="0"/>
                  </a:lnTo>
                  <a:lnTo>
                    <a:pt x="0" y="136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6" name="Freeform 8">
              <a:extLst>
                <a:ext uri="{FF2B5EF4-FFF2-40B4-BE49-F238E27FC236}">
                  <a16:creationId xmlns:a16="http://schemas.microsoft.com/office/drawing/2014/main" id="{696E6B24-A917-D44D-B252-DCF84AF344CA}"/>
                </a:ext>
              </a:extLst>
            </p:cNvPr>
            <p:cNvSpPr>
              <a:spLocks noChangeArrowheads="1"/>
            </p:cNvSpPr>
            <p:nvPr/>
          </p:nvSpPr>
          <p:spPr bwMode="auto">
            <a:xfrm>
              <a:off x="5408613" y="2895600"/>
              <a:ext cx="650875" cy="654050"/>
            </a:xfrm>
            <a:custGeom>
              <a:avLst/>
              <a:gdLst>
                <a:gd name="T0" fmla="*/ 1809 w 1810"/>
                <a:gd name="T1" fmla="*/ 450 h 1818"/>
                <a:gd name="T2" fmla="*/ 1350 w 1810"/>
                <a:gd name="T3" fmla="*/ 0 h 1818"/>
                <a:gd name="T4" fmla="*/ 0 w 1810"/>
                <a:gd name="T5" fmla="*/ 1367 h 1818"/>
                <a:gd name="T6" fmla="*/ 450 w 1810"/>
                <a:gd name="T7" fmla="*/ 1817 h 1818"/>
                <a:gd name="T8" fmla="*/ 1809 w 1810"/>
                <a:gd name="T9" fmla="*/ 450 h 1818"/>
              </a:gdLst>
              <a:ahLst/>
              <a:cxnLst>
                <a:cxn ang="0">
                  <a:pos x="T0" y="T1"/>
                </a:cxn>
                <a:cxn ang="0">
                  <a:pos x="T2" y="T3"/>
                </a:cxn>
                <a:cxn ang="0">
                  <a:pos x="T4" y="T5"/>
                </a:cxn>
                <a:cxn ang="0">
                  <a:pos x="T6" y="T7"/>
                </a:cxn>
                <a:cxn ang="0">
                  <a:pos x="T8" y="T9"/>
                </a:cxn>
              </a:cxnLst>
              <a:rect l="0" t="0" r="r" b="b"/>
              <a:pathLst>
                <a:path w="1810" h="1818">
                  <a:moveTo>
                    <a:pt x="1809" y="450"/>
                  </a:moveTo>
                  <a:lnTo>
                    <a:pt x="1350" y="0"/>
                  </a:lnTo>
                  <a:lnTo>
                    <a:pt x="0" y="1367"/>
                  </a:lnTo>
                  <a:lnTo>
                    <a:pt x="450" y="1817"/>
                  </a:lnTo>
                  <a:lnTo>
                    <a:pt x="1809" y="45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7" name="Freeform 9">
              <a:extLst>
                <a:ext uri="{FF2B5EF4-FFF2-40B4-BE49-F238E27FC236}">
                  <a16:creationId xmlns:a16="http://schemas.microsoft.com/office/drawing/2014/main" id="{5C312DDA-F1AA-EF4D-A0A6-208BEF1046C3}"/>
                </a:ext>
              </a:extLst>
            </p:cNvPr>
            <p:cNvSpPr>
              <a:spLocks noChangeArrowheads="1"/>
            </p:cNvSpPr>
            <p:nvPr/>
          </p:nvSpPr>
          <p:spPr bwMode="auto">
            <a:xfrm>
              <a:off x="2809875" y="5521325"/>
              <a:ext cx="650875" cy="654050"/>
            </a:xfrm>
            <a:custGeom>
              <a:avLst/>
              <a:gdLst>
                <a:gd name="T0" fmla="*/ 1809 w 1810"/>
                <a:gd name="T1" fmla="*/ 450 h 1819"/>
                <a:gd name="T2" fmla="*/ 1350 w 1810"/>
                <a:gd name="T3" fmla="*/ 0 h 1819"/>
                <a:gd name="T4" fmla="*/ 0 w 1810"/>
                <a:gd name="T5" fmla="*/ 1368 h 1819"/>
                <a:gd name="T6" fmla="*/ 450 w 1810"/>
                <a:gd name="T7" fmla="*/ 1818 h 1819"/>
                <a:gd name="T8" fmla="*/ 1809 w 1810"/>
                <a:gd name="T9" fmla="*/ 450 h 1819"/>
              </a:gdLst>
              <a:ahLst/>
              <a:cxnLst>
                <a:cxn ang="0">
                  <a:pos x="T0" y="T1"/>
                </a:cxn>
                <a:cxn ang="0">
                  <a:pos x="T2" y="T3"/>
                </a:cxn>
                <a:cxn ang="0">
                  <a:pos x="T4" y="T5"/>
                </a:cxn>
                <a:cxn ang="0">
                  <a:pos x="T6" y="T7"/>
                </a:cxn>
                <a:cxn ang="0">
                  <a:pos x="T8" y="T9"/>
                </a:cxn>
              </a:cxnLst>
              <a:rect l="0" t="0" r="r" b="b"/>
              <a:pathLst>
                <a:path w="1810" h="1819">
                  <a:moveTo>
                    <a:pt x="1809" y="450"/>
                  </a:moveTo>
                  <a:lnTo>
                    <a:pt x="1350" y="0"/>
                  </a:lnTo>
                  <a:lnTo>
                    <a:pt x="0" y="1368"/>
                  </a:lnTo>
                  <a:lnTo>
                    <a:pt x="450" y="1818"/>
                  </a:lnTo>
                  <a:lnTo>
                    <a:pt x="1809" y="45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68" name="Freeform 10">
              <a:extLst>
                <a:ext uri="{FF2B5EF4-FFF2-40B4-BE49-F238E27FC236}">
                  <a16:creationId xmlns:a16="http://schemas.microsoft.com/office/drawing/2014/main" id="{C42A9FEF-B2B0-6A4F-B0F0-3C632F524009}"/>
                </a:ext>
              </a:extLst>
            </p:cNvPr>
            <p:cNvSpPr>
              <a:spLocks noChangeArrowheads="1"/>
            </p:cNvSpPr>
            <p:nvPr/>
          </p:nvSpPr>
          <p:spPr bwMode="auto">
            <a:xfrm>
              <a:off x="3248025" y="1960563"/>
              <a:ext cx="3697288" cy="3697287"/>
            </a:xfrm>
            <a:custGeom>
              <a:avLst/>
              <a:gdLst>
                <a:gd name="T0" fmla="*/ 609 w 10272"/>
                <a:gd name="T1" fmla="*/ 1615 h 10272"/>
                <a:gd name="T2" fmla="*/ 3839 w 10272"/>
                <a:gd name="T3" fmla="*/ 4845 h 10272"/>
                <a:gd name="T4" fmla="*/ 4483 w 10272"/>
                <a:gd name="T5" fmla="*/ 5488 h 10272"/>
                <a:gd name="T6" fmla="*/ 4942 w 10272"/>
                <a:gd name="T7" fmla="*/ 5947 h 10272"/>
                <a:gd name="T8" fmla="*/ 5523 w 10272"/>
                <a:gd name="T9" fmla="*/ 6529 h 10272"/>
                <a:gd name="T10" fmla="*/ 6529 w 10272"/>
                <a:gd name="T11" fmla="*/ 7535 h 10272"/>
                <a:gd name="T12" fmla="*/ 6529 w 10272"/>
                <a:gd name="T13" fmla="*/ 7535 h 10272"/>
                <a:gd name="T14" fmla="*/ 8656 w 10272"/>
                <a:gd name="T15" fmla="*/ 9662 h 10272"/>
                <a:gd name="T16" fmla="*/ 8056 w 10272"/>
                <a:gd name="T17" fmla="*/ 10271 h 10272"/>
                <a:gd name="T18" fmla="*/ 10271 w 10272"/>
                <a:gd name="T19" fmla="*/ 10271 h 10272"/>
                <a:gd name="T20" fmla="*/ 10271 w 10272"/>
                <a:gd name="T21" fmla="*/ 8056 h 10272"/>
                <a:gd name="T22" fmla="*/ 9662 w 10272"/>
                <a:gd name="T23" fmla="*/ 8656 h 10272"/>
                <a:gd name="T24" fmla="*/ 9591 w 10272"/>
                <a:gd name="T25" fmla="*/ 8585 h 10272"/>
                <a:gd name="T26" fmla="*/ 7535 w 10272"/>
                <a:gd name="T27" fmla="*/ 6529 h 10272"/>
                <a:gd name="T28" fmla="*/ 6529 w 10272"/>
                <a:gd name="T29" fmla="*/ 5523 h 10272"/>
                <a:gd name="T30" fmla="*/ 5938 w 10272"/>
                <a:gd name="T31" fmla="*/ 4933 h 10272"/>
                <a:gd name="T32" fmla="*/ 5488 w 10272"/>
                <a:gd name="T33" fmla="*/ 4483 h 10272"/>
                <a:gd name="T34" fmla="*/ 4845 w 10272"/>
                <a:gd name="T35" fmla="*/ 3839 h 10272"/>
                <a:gd name="T36" fmla="*/ 1615 w 10272"/>
                <a:gd name="T37" fmla="*/ 609 h 10272"/>
                <a:gd name="T38" fmla="*/ 2215 w 10272"/>
                <a:gd name="T39" fmla="*/ 0 h 10272"/>
                <a:gd name="T40" fmla="*/ 0 w 10272"/>
                <a:gd name="T41" fmla="*/ 0 h 10272"/>
                <a:gd name="T42" fmla="*/ 0 w 10272"/>
                <a:gd name="T43" fmla="*/ 2215 h 10272"/>
                <a:gd name="T44" fmla="*/ 609 w 10272"/>
                <a:gd name="T45" fmla="*/ 1615 h 10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272" h="10272">
                  <a:moveTo>
                    <a:pt x="609" y="1615"/>
                  </a:moveTo>
                  <a:lnTo>
                    <a:pt x="3839" y="4845"/>
                  </a:lnTo>
                  <a:lnTo>
                    <a:pt x="4483" y="5488"/>
                  </a:lnTo>
                  <a:lnTo>
                    <a:pt x="4942" y="5947"/>
                  </a:lnTo>
                  <a:lnTo>
                    <a:pt x="5523" y="6529"/>
                  </a:lnTo>
                  <a:lnTo>
                    <a:pt x="6529" y="7535"/>
                  </a:lnTo>
                  <a:lnTo>
                    <a:pt x="6529" y="7535"/>
                  </a:lnTo>
                  <a:lnTo>
                    <a:pt x="8656" y="9662"/>
                  </a:lnTo>
                  <a:lnTo>
                    <a:pt x="8056" y="10271"/>
                  </a:lnTo>
                  <a:lnTo>
                    <a:pt x="10271" y="10271"/>
                  </a:lnTo>
                  <a:lnTo>
                    <a:pt x="10271" y="8056"/>
                  </a:lnTo>
                  <a:lnTo>
                    <a:pt x="9662" y="8656"/>
                  </a:lnTo>
                  <a:lnTo>
                    <a:pt x="9591" y="8585"/>
                  </a:lnTo>
                  <a:lnTo>
                    <a:pt x="7535" y="6529"/>
                  </a:lnTo>
                  <a:lnTo>
                    <a:pt x="6529" y="5523"/>
                  </a:lnTo>
                  <a:lnTo>
                    <a:pt x="5938" y="4933"/>
                  </a:lnTo>
                  <a:lnTo>
                    <a:pt x="5488" y="4483"/>
                  </a:lnTo>
                  <a:lnTo>
                    <a:pt x="4845" y="3839"/>
                  </a:lnTo>
                  <a:lnTo>
                    <a:pt x="1615" y="609"/>
                  </a:lnTo>
                  <a:lnTo>
                    <a:pt x="2215" y="0"/>
                  </a:lnTo>
                  <a:lnTo>
                    <a:pt x="0" y="0"/>
                  </a:lnTo>
                  <a:lnTo>
                    <a:pt x="0" y="2215"/>
                  </a:lnTo>
                  <a:lnTo>
                    <a:pt x="609" y="161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grpSp>
      <p:sp>
        <p:nvSpPr>
          <p:cNvPr id="403" name="Rectangle 402">
            <a:extLst>
              <a:ext uri="{FF2B5EF4-FFF2-40B4-BE49-F238E27FC236}">
                <a16:creationId xmlns:a16="http://schemas.microsoft.com/office/drawing/2014/main" id="{F9518E42-41F2-1E4F-B70C-38F20EFD395A}"/>
              </a:ext>
            </a:extLst>
          </p:cNvPr>
          <p:cNvSpPr/>
          <p:nvPr/>
        </p:nvSpPr>
        <p:spPr>
          <a:xfrm>
            <a:off x="2888275" y="1921647"/>
            <a:ext cx="1114604" cy="2393589"/>
          </a:xfrm>
          <a:prstGeom prst="rect">
            <a:avLst/>
          </a:prstGeom>
          <a:noFill/>
          <a:ln w="19050">
            <a:solidFill>
              <a:schemeClr val="tx1"/>
            </a:solidFill>
            <a:prstDash val="dash"/>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grpSp>
        <p:nvGrpSpPr>
          <p:cNvPr id="404" name="Group 403">
            <a:extLst>
              <a:ext uri="{FF2B5EF4-FFF2-40B4-BE49-F238E27FC236}">
                <a16:creationId xmlns:a16="http://schemas.microsoft.com/office/drawing/2014/main" id="{F9E43397-CEC1-0440-A94A-49BC49AA550C}"/>
              </a:ext>
            </a:extLst>
          </p:cNvPr>
          <p:cNvGrpSpPr/>
          <p:nvPr/>
        </p:nvGrpSpPr>
        <p:grpSpPr>
          <a:xfrm>
            <a:off x="3010032" y="3203993"/>
            <a:ext cx="405401" cy="405401"/>
            <a:chOff x="2327275" y="1039813"/>
            <a:chExt cx="5540375" cy="5540375"/>
          </a:xfrm>
          <a:solidFill>
            <a:schemeClr val="accent2"/>
          </a:solidFill>
        </p:grpSpPr>
        <p:sp>
          <p:nvSpPr>
            <p:cNvPr id="405" name="Freeform 1">
              <a:extLst>
                <a:ext uri="{FF2B5EF4-FFF2-40B4-BE49-F238E27FC236}">
                  <a16:creationId xmlns:a16="http://schemas.microsoft.com/office/drawing/2014/main" id="{ACB71257-B836-8F48-85CB-A76EFCDD4177}"/>
                </a:ext>
              </a:extLst>
            </p:cNvPr>
            <p:cNvSpPr>
              <a:spLocks noChangeArrowheads="1"/>
            </p:cNvSpPr>
            <p:nvPr/>
          </p:nvSpPr>
          <p:spPr bwMode="auto">
            <a:xfrm>
              <a:off x="3032125" y="3362325"/>
              <a:ext cx="696913" cy="904875"/>
            </a:xfrm>
            <a:custGeom>
              <a:avLst/>
              <a:gdLst>
                <a:gd name="T0" fmla="*/ 221 w 1934"/>
                <a:gd name="T1" fmla="*/ 2514 h 2515"/>
                <a:gd name="T2" fmla="*/ 309 w 1934"/>
                <a:gd name="T3" fmla="*/ 2496 h 2515"/>
                <a:gd name="T4" fmla="*/ 380 w 1934"/>
                <a:gd name="T5" fmla="*/ 2443 h 2515"/>
                <a:gd name="T6" fmla="*/ 424 w 1934"/>
                <a:gd name="T7" fmla="*/ 2381 h 2515"/>
                <a:gd name="T8" fmla="*/ 441 w 1934"/>
                <a:gd name="T9" fmla="*/ 2293 h 2515"/>
                <a:gd name="T10" fmla="*/ 935 w 1934"/>
                <a:gd name="T11" fmla="*/ 1693 h 2515"/>
                <a:gd name="T12" fmla="*/ 1041 w 1934"/>
                <a:gd name="T13" fmla="*/ 1684 h 2515"/>
                <a:gd name="T14" fmla="*/ 1235 w 1934"/>
                <a:gd name="T15" fmla="*/ 1658 h 2515"/>
                <a:gd name="T16" fmla="*/ 1412 w 1934"/>
                <a:gd name="T17" fmla="*/ 1605 h 2515"/>
                <a:gd name="T18" fmla="*/ 1571 w 1934"/>
                <a:gd name="T19" fmla="*/ 1525 h 2515"/>
                <a:gd name="T20" fmla="*/ 1703 w 1934"/>
                <a:gd name="T21" fmla="*/ 1419 h 2515"/>
                <a:gd name="T22" fmla="*/ 1818 w 1934"/>
                <a:gd name="T23" fmla="*/ 1287 h 2515"/>
                <a:gd name="T24" fmla="*/ 1889 w 1934"/>
                <a:gd name="T25" fmla="*/ 1129 h 2515"/>
                <a:gd name="T26" fmla="*/ 1933 w 1934"/>
                <a:gd name="T27" fmla="*/ 944 h 2515"/>
                <a:gd name="T28" fmla="*/ 1933 w 1934"/>
                <a:gd name="T29" fmla="*/ 829 h 2515"/>
                <a:gd name="T30" fmla="*/ 1933 w 1934"/>
                <a:gd name="T31" fmla="*/ 741 h 2515"/>
                <a:gd name="T32" fmla="*/ 1897 w 1934"/>
                <a:gd name="T33" fmla="*/ 565 h 2515"/>
                <a:gd name="T34" fmla="*/ 1836 w 1934"/>
                <a:gd name="T35" fmla="*/ 414 h 2515"/>
                <a:gd name="T36" fmla="*/ 1738 w 1934"/>
                <a:gd name="T37" fmla="*/ 282 h 2515"/>
                <a:gd name="T38" fmla="*/ 1615 w 1934"/>
                <a:gd name="T39" fmla="*/ 176 h 2515"/>
                <a:gd name="T40" fmla="*/ 1465 w 1934"/>
                <a:gd name="T41" fmla="*/ 88 h 2515"/>
                <a:gd name="T42" fmla="*/ 1288 w 1934"/>
                <a:gd name="T43" fmla="*/ 26 h 2515"/>
                <a:gd name="T44" fmla="*/ 1094 w 1934"/>
                <a:gd name="T45" fmla="*/ 0 h 2515"/>
                <a:gd name="T46" fmla="*/ 221 w 1934"/>
                <a:gd name="T47" fmla="*/ 0 h 2515"/>
                <a:gd name="T48" fmla="*/ 177 w 1934"/>
                <a:gd name="T49" fmla="*/ 0 h 2515"/>
                <a:gd name="T50" fmla="*/ 97 w 1934"/>
                <a:gd name="T51" fmla="*/ 35 h 2515"/>
                <a:gd name="T52" fmla="*/ 35 w 1934"/>
                <a:gd name="T53" fmla="*/ 97 h 2515"/>
                <a:gd name="T54" fmla="*/ 9 w 1934"/>
                <a:gd name="T55" fmla="*/ 176 h 2515"/>
                <a:gd name="T56" fmla="*/ 0 w 1934"/>
                <a:gd name="T57" fmla="*/ 2293 h 2515"/>
                <a:gd name="T58" fmla="*/ 9 w 1934"/>
                <a:gd name="T59" fmla="*/ 2337 h 2515"/>
                <a:gd name="T60" fmla="*/ 35 w 1934"/>
                <a:gd name="T61" fmla="*/ 2417 h 2515"/>
                <a:gd name="T62" fmla="*/ 97 w 1934"/>
                <a:gd name="T63" fmla="*/ 2470 h 2515"/>
                <a:gd name="T64" fmla="*/ 177 w 1934"/>
                <a:gd name="T65" fmla="*/ 2505 h 2515"/>
                <a:gd name="T66" fmla="*/ 441 w 1934"/>
                <a:gd name="T67" fmla="*/ 397 h 2515"/>
                <a:gd name="T68" fmla="*/ 953 w 1934"/>
                <a:gd name="T69" fmla="*/ 397 h 2515"/>
                <a:gd name="T70" fmla="*/ 1174 w 1934"/>
                <a:gd name="T71" fmla="*/ 423 h 2515"/>
                <a:gd name="T72" fmla="*/ 1341 w 1934"/>
                <a:gd name="T73" fmla="*/ 512 h 2515"/>
                <a:gd name="T74" fmla="*/ 1430 w 1934"/>
                <a:gd name="T75" fmla="*/ 609 h 2515"/>
                <a:gd name="T76" fmla="*/ 1465 w 1934"/>
                <a:gd name="T77" fmla="*/ 688 h 2515"/>
                <a:gd name="T78" fmla="*/ 1491 w 1934"/>
                <a:gd name="T79" fmla="*/ 838 h 2515"/>
                <a:gd name="T80" fmla="*/ 1491 w 1934"/>
                <a:gd name="T81" fmla="*/ 847 h 2515"/>
                <a:gd name="T82" fmla="*/ 1456 w 1934"/>
                <a:gd name="T83" fmla="*/ 1032 h 2515"/>
                <a:gd name="T84" fmla="*/ 1341 w 1934"/>
                <a:gd name="T85" fmla="*/ 1173 h 2515"/>
                <a:gd name="T86" fmla="*/ 1174 w 1934"/>
                <a:gd name="T87" fmla="*/ 1261 h 2515"/>
                <a:gd name="T88" fmla="*/ 953 w 1934"/>
                <a:gd name="T89" fmla="*/ 1296 h 2515"/>
                <a:gd name="T90" fmla="*/ 441 w 1934"/>
                <a:gd name="T91" fmla="*/ 397 h 2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34" h="2515">
                  <a:moveTo>
                    <a:pt x="221" y="2514"/>
                  </a:moveTo>
                  <a:lnTo>
                    <a:pt x="221" y="2514"/>
                  </a:lnTo>
                  <a:lnTo>
                    <a:pt x="265" y="2505"/>
                  </a:lnTo>
                  <a:lnTo>
                    <a:pt x="309" y="2496"/>
                  </a:lnTo>
                  <a:lnTo>
                    <a:pt x="344" y="2470"/>
                  </a:lnTo>
                  <a:lnTo>
                    <a:pt x="380" y="2443"/>
                  </a:lnTo>
                  <a:lnTo>
                    <a:pt x="406" y="2417"/>
                  </a:lnTo>
                  <a:lnTo>
                    <a:pt x="424" y="2381"/>
                  </a:lnTo>
                  <a:lnTo>
                    <a:pt x="432" y="2337"/>
                  </a:lnTo>
                  <a:lnTo>
                    <a:pt x="441" y="2293"/>
                  </a:lnTo>
                  <a:lnTo>
                    <a:pt x="441" y="1693"/>
                  </a:lnTo>
                  <a:lnTo>
                    <a:pt x="935" y="1693"/>
                  </a:lnTo>
                  <a:lnTo>
                    <a:pt x="935" y="1693"/>
                  </a:lnTo>
                  <a:lnTo>
                    <a:pt x="1041" y="1684"/>
                  </a:lnTo>
                  <a:lnTo>
                    <a:pt x="1138" y="1675"/>
                  </a:lnTo>
                  <a:lnTo>
                    <a:pt x="1235" y="1658"/>
                  </a:lnTo>
                  <a:lnTo>
                    <a:pt x="1324" y="1631"/>
                  </a:lnTo>
                  <a:lnTo>
                    <a:pt x="1412" y="1605"/>
                  </a:lnTo>
                  <a:lnTo>
                    <a:pt x="1491" y="1570"/>
                  </a:lnTo>
                  <a:lnTo>
                    <a:pt x="1571" y="1525"/>
                  </a:lnTo>
                  <a:lnTo>
                    <a:pt x="1641" y="1472"/>
                  </a:lnTo>
                  <a:lnTo>
                    <a:pt x="1703" y="1419"/>
                  </a:lnTo>
                  <a:lnTo>
                    <a:pt x="1765" y="1349"/>
                  </a:lnTo>
                  <a:lnTo>
                    <a:pt x="1818" y="1287"/>
                  </a:lnTo>
                  <a:lnTo>
                    <a:pt x="1853" y="1209"/>
                  </a:lnTo>
                  <a:lnTo>
                    <a:pt x="1889" y="1129"/>
                  </a:lnTo>
                  <a:lnTo>
                    <a:pt x="1915" y="1032"/>
                  </a:lnTo>
                  <a:lnTo>
                    <a:pt x="1933" y="944"/>
                  </a:lnTo>
                  <a:lnTo>
                    <a:pt x="1933" y="838"/>
                  </a:lnTo>
                  <a:lnTo>
                    <a:pt x="1933" y="829"/>
                  </a:lnTo>
                  <a:lnTo>
                    <a:pt x="1933" y="829"/>
                  </a:lnTo>
                  <a:lnTo>
                    <a:pt x="1933" y="741"/>
                  </a:lnTo>
                  <a:lnTo>
                    <a:pt x="1915" y="653"/>
                  </a:lnTo>
                  <a:lnTo>
                    <a:pt x="1897" y="565"/>
                  </a:lnTo>
                  <a:lnTo>
                    <a:pt x="1871" y="485"/>
                  </a:lnTo>
                  <a:lnTo>
                    <a:pt x="1836" y="414"/>
                  </a:lnTo>
                  <a:lnTo>
                    <a:pt x="1791" y="344"/>
                  </a:lnTo>
                  <a:lnTo>
                    <a:pt x="1738" y="282"/>
                  </a:lnTo>
                  <a:lnTo>
                    <a:pt x="1677" y="229"/>
                  </a:lnTo>
                  <a:lnTo>
                    <a:pt x="1615" y="176"/>
                  </a:lnTo>
                  <a:lnTo>
                    <a:pt x="1544" y="132"/>
                  </a:lnTo>
                  <a:lnTo>
                    <a:pt x="1465" y="88"/>
                  </a:lnTo>
                  <a:lnTo>
                    <a:pt x="1386" y="53"/>
                  </a:lnTo>
                  <a:lnTo>
                    <a:pt x="1288" y="26"/>
                  </a:lnTo>
                  <a:lnTo>
                    <a:pt x="1191" y="9"/>
                  </a:lnTo>
                  <a:lnTo>
                    <a:pt x="1094" y="0"/>
                  </a:lnTo>
                  <a:lnTo>
                    <a:pt x="988" y="0"/>
                  </a:lnTo>
                  <a:lnTo>
                    <a:pt x="221" y="0"/>
                  </a:lnTo>
                  <a:lnTo>
                    <a:pt x="221" y="0"/>
                  </a:lnTo>
                  <a:lnTo>
                    <a:pt x="177" y="0"/>
                  </a:lnTo>
                  <a:lnTo>
                    <a:pt x="132" y="17"/>
                  </a:lnTo>
                  <a:lnTo>
                    <a:pt x="97" y="35"/>
                  </a:lnTo>
                  <a:lnTo>
                    <a:pt x="62" y="62"/>
                  </a:lnTo>
                  <a:lnTo>
                    <a:pt x="35" y="97"/>
                  </a:lnTo>
                  <a:lnTo>
                    <a:pt x="18" y="132"/>
                  </a:lnTo>
                  <a:lnTo>
                    <a:pt x="9" y="176"/>
                  </a:lnTo>
                  <a:lnTo>
                    <a:pt x="0" y="220"/>
                  </a:lnTo>
                  <a:lnTo>
                    <a:pt x="0" y="2293"/>
                  </a:lnTo>
                  <a:lnTo>
                    <a:pt x="0" y="2293"/>
                  </a:lnTo>
                  <a:lnTo>
                    <a:pt x="9" y="2337"/>
                  </a:lnTo>
                  <a:lnTo>
                    <a:pt x="18" y="2381"/>
                  </a:lnTo>
                  <a:lnTo>
                    <a:pt x="35" y="2417"/>
                  </a:lnTo>
                  <a:lnTo>
                    <a:pt x="62" y="2443"/>
                  </a:lnTo>
                  <a:lnTo>
                    <a:pt x="97" y="2470"/>
                  </a:lnTo>
                  <a:lnTo>
                    <a:pt x="132" y="2496"/>
                  </a:lnTo>
                  <a:lnTo>
                    <a:pt x="177" y="2505"/>
                  </a:lnTo>
                  <a:lnTo>
                    <a:pt x="221" y="2514"/>
                  </a:lnTo>
                  <a:close/>
                  <a:moveTo>
                    <a:pt x="441" y="397"/>
                  </a:moveTo>
                  <a:lnTo>
                    <a:pt x="953" y="397"/>
                  </a:lnTo>
                  <a:lnTo>
                    <a:pt x="953" y="397"/>
                  </a:lnTo>
                  <a:lnTo>
                    <a:pt x="1068" y="406"/>
                  </a:lnTo>
                  <a:lnTo>
                    <a:pt x="1174" y="423"/>
                  </a:lnTo>
                  <a:lnTo>
                    <a:pt x="1262" y="459"/>
                  </a:lnTo>
                  <a:lnTo>
                    <a:pt x="1341" y="512"/>
                  </a:lnTo>
                  <a:lnTo>
                    <a:pt x="1403" y="573"/>
                  </a:lnTo>
                  <a:lnTo>
                    <a:pt x="1430" y="609"/>
                  </a:lnTo>
                  <a:lnTo>
                    <a:pt x="1456" y="653"/>
                  </a:lnTo>
                  <a:lnTo>
                    <a:pt x="1465" y="688"/>
                  </a:lnTo>
                  <a:lnTo>
                    <a:pt x="1483" y="741"/>
                  </a:lnTo>
                  <a:lnTo>
                    <a:pt x="1491" y="838"/>
                  </a:lnTo>
                  <a:lnTo>
                    <a:pt x="1491" y="847"/>
                  </a:lnTo>
                  <a:lnTo>
                    <a:pt x="1491" y="847"/>
                  </a:lnTo>
                  <a:lnTo>
                    <a:pt x="1483" y="944"/>
                  </a:lnTo>
                  <a:lnTo>
                    <a:pt x="1456" y="1032"/>
                  </a:lnTo>
                  <a:lnTo>
                    <a:pt x="1403" y="1103"/>
                  </a:lnTo>
                  <a:lnTo>
                    <a:pt x="1341" y="1173"/>
                  </a:lnTo>
                  <a:lnTo>
                    <a:pt x="1271" y="1226"/>
                  </a:lnTo>
                  <a:lnTo>
                    <a:pt x="1174" y="1261"/>
                  </a:lnTo>
                  <a:lnTo>
                    <a:pt x="1068" y="1287"/>
                  </a:lnTo>
                  <a:lnTo>
                    <a:pt x="953" y="1296"/>
                  </a:lnTo>
                  <a:lnTo>
                    <a:pt x="441" y="1296"/>
                  </a:lnTo>
                  <a:lnTo>
                    <a:pt x="441" y="39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06" name="Freeform 2">
              <a:extLst>
                <a:ext uri="{FF2B5EF4-FFF2-40B4-BE49-F238E27FC236}">
                  <a16:creationId xmlns:a16="http://schemas.microsoft.com/office/drawing/2014/main" id="{AF392351-48A7-7A40-8368-2BF2099C9682}"/>
                </a:ext>
              </a:extLst>
            </p:cNvPr>
            <p:cNvSpPr>
              <a:spLocks noChangeArrowheads="1"/>
            </p:cNvSpPr>
            <p:nvPr/>
          </p:nvSpPr>
          <p:spPr bwMode="auto">
            <a:xfrm>
              <a:off x="6459538" y="3355975"/>
              <a:ext cx="838200" cy="917575"/>
            </a:xfrm>
            <a:custGeom>
              <a:avLst/>
              <a:gdLst>
                <a:gd name="T0" fmla="*/ 2109 w 2330"/>
                <a:gd name="T1" fmla="*/ 0 h 2550"/>
                <a:gd name="T2" fmla="*/ 2109 w 2330"/>
                <a:gd name="T3" fmla="*/ 0 h 2550"/>
                <a:gd name="T4" fmla="*/ 2073 w 2330"/>
                <a:gd name="T5" fmla="*/ 0 h 2550"/>
                <a:gd name="T6" fmla="*/ 2038 w 2330"/>
                <a:gd name="T7" fmla="*/ 9 h 2550"/>
                <a:gd name="T8" fmla="*/ 2012 w 2330"/>
                <a:gd name="T9" fmla="*/ 18 h 2550"/>
                <a:gd name="T10" fmla="*/ 1976 w 2330"/>
                <a:gd name="T11" fmla="*/ 35 h 2550"/>
                <a:gd name="T12" fmla="*/ 1932 w 2330"/>
                <a:gd name="T13" fmla="*/ 88 h 2550"/>
                <a:gd name="T14" fmla="*/ 1906 w 2330"/>
                <a:gd name="T15" fmla="*/ 141 h 2550"/>
                <a:gd name="T16" fmla="*/ 1173 w 2330"/>
                <a:gd name="T17" fmla="*/ 1958 h 2550"/>
                <a:gd name="T18" fmla="*/ 450 w 2330"/>
                <a:gd name="T19" fmla="*/ 150 h 2550"/>
                <a:gd name="T20" fmla="*/ 450 w 2330"/>
                <a:gd name="T21" fmla="*/ 150 h 2550"/>
                <a:gd name="T22" fmla="*/ 414 w 2330"/>
                <a:gd name="T23" fmla="*/ 88 h 2550"/>
                <a:gd name="T24" fmla="*/ 397 w 2330"/>
                <a:gd name="T25" fmla="*/ 62 h 2550"/>
                <a:gd name="T26" fmla="*/ 370 w 2330"/>
                <a:gd name="T27" fmla="*/ 44 h 2550"/>
                <a:gd name="T28" fmla="*/ 335 w 2330"/>
                <a:gd name="T29" fmla="*/ 18 h 2550"/>
                <a:gd name="T30" fmla="*/ 300 w 2330"/>
                <a:gd name="T31" fmla="*/ 9 h 2550"/>
                <a:gd name="T32" fmla="*/ 264 w 2330"/>
                <a:gd name="T33" fmla="*/ 0 h 2550"/>
                <a:gd name="T34" fmla="*/ 229 w 2330"/>
                <a:gd name="T35" fmla="*/ 0 h 2550"/>
                <a:gd name="T36" fmla="*/ 229 w 2330"/>
                <a:gd name="T37" fmla="*/ 0 h 2550"/>
                <a:gd name="T38" fmla="*/ 176 w 2330"/>
                <a:gd name="T39" fmla="*/ 0 h 2550"/>
                <a:gd name="T40" fmla="*/ 141 w 2330"/>
                <a:gd name="T41" fmla="*/ 18 h 2550"/>
                <a:gd name="T42" fmla="*/ 97 w 2330"/>
                <a:gd name="T43" fmla="*/ 35 h 2550"/>
                <a:gd name="T44" fmla="*/ 70 w 2330"/>
                <a:gd name="T45" fmla="*/ 62 h 2550"/>
                <a:gd name="T46" fmla="*/ 44 w 2330"/>
                <a:gd name="T47" fmla="*/ 88 h 2550"/>
                <a:gd name="T48" fmla="*/ 17 w 2330"/>
                <a:gd name="T49" fmla="*/ 124 h 2550"/>
                <a:gd name="T50" fmla="*/ 9 w 2330"/>
                <a:gd name="T51" fmla="*/ 168 h 2550"/>
                <a:gd name="T52" fmla="*/ 0 w 2330"/>
                <a:gd name="T53" fmla="*/ 212 h 2550"/>
                <a:gd name="T54" fmla="*/ 0 w 2330"/>
                <a:gd name="T55" fmla="*/ 212 h 2550"/>
                <a:gd name="T56" fmla="*/ 9 w 2330"/>
                <a:gd name="T57" fmla="*/ 265 h 2550"/>
                <a:gd name="T58" fmla="*/ 26 w 2330"/>
                <a:gd name="T59" fmla="*/ 318 h 2550"/>
                <a:gd name="T60" fmla="*/ 900 w 2330"/>
                <a:gd name="T61" fmla="*/ 2364 h 2550"/>
                <a:gd name="T62" fmla="*/ 900 w 2330"/>
                <a:gd name="T63" fmla="*/ 2364 h 2550"/>
                <a:gd name="T64" fmla="*/ 944 w 2330"/>
                <a:gd name="T65" fmla="*/ 2443 h 2550"/>
                <a:gd name="T66" fmla="*/ 970 w 2330"/>
                <a:gd name="T67" fmla="*/ 2470 h 2550"/>
                <a:gd name="T68" fmla="*/ 997 w 2330"/>
                <a:gd name="T69" fmla="*/ 2496 h 2550"/>
                <a:gd name="T70" fmla="*/ 1032 w 2330"/>
                <a:gd name="T71" fmla="*/ 2523 h 2550"/>
                <a:gd name="T72" fmla="*/ 1067 w 2330"/>
                <a:gd name="T73" fmla="*/ 2532 h 2550"/>
                <a:gd name="T74" fmla="*/ 1112 w 2330"/>
                <a:gd name="T75" fmla="*/ 2541 h 2550"/>
                <a:gd name="T76" fmla="*/ 1156 w 2330"/>
                <a:gd name="T77" fmla="*/ 2549 h 2550"/>
                <a:gd name="T78" fmla="*/ 1173 w 2330"/>
                <a:gd name="T79" fmla="*/ 2549 h 2550"/>
                <a:gd name="T80" fmla="*/ 1173 w 2330"/>
                <a:gd name="T81" fmla="*/ 2549 h 2550"/>
                <a:gd name="T82" fmla="*/ 1226 w 2330"/>
                <a:gd name="T83" fmla="*/ 2541 h 2550"/>
                <a:gd name="T84" fmla="*/ 1262 w 2330"/>
                <a:gd name="T85" fmla="*/ 2532 h 2550"/>
                <a:gd name="T86" fmla="*/ 1297 w 2330"/>
                <a:gd name="T87" fmla="*/ 2523 h 2550"/>
                <a:gd name="T88" fmla="*/ 1332 w 2330"/>
                <a:gd name="T89" fmla="*/ 2496 h 2550"/>
                <a:gd name="T90" fmla="*/ 1368 w 2330"/>
                <a:gd name="T91" fmla="*/ 2470 h 2550"/>
                <a:gd name="T92" fmla="*/ 1385 w 2330"/>
                <a:gd name="T93" fmla="*/ 2443 h 2550"/>
                <a:gd name="T94" fmla="*/ 1429 w 2330"/>
                <a:gd name="T95" fmla="*/ 2364 h 2550"/>
                <a:gd name="T96" fmla="*/ 2312 w 2330"/>
                <a:gd name="T97" fmla="*/ 300 h 2550"/>
                <a:gd name="T98" fmla="*/ 2312 w 2330"/>
                <a:gd name="T99" fmla="*/ 300 h 2550"/>
                <a:gd name="T100" fmla="*/ 2321 w 2330"/>
                <a:gd name="T101" fmla="*/ 256 h 2550"/>
                <a:gd name="T102" fmla="*/ 2329 w 2330"/>
                <a:gd name="T103" fmla="*/ 203 h 2550"/>
                <a:gd name="T104" fmla="*/ 2329 w 2330"/>
                <a:gd name="T105" fmla="*/ 203 h 2550"/>
                <a:gd name="T106" fmla="*/ 2329 w 2330"/>
                <a:gd name="T107" fmla="*/ 168 h 2550"/>
                <a:gd name="T108" fmla="*/ 2312 w 2330"/>
                <a:gd name="T109" fmla="*/ 124 h 2550"/>
                <a:gd name="T110" fmla="*/ 2294 w 2330"/>
                <a:gd name="T111" fmla="*/ 88 h 2550"/>
                <a:gd name="T112" fmla="*/ 2268 w 2330"/>
                <a:gd name="T113" fmla="*/ 62 h 2550"/>
                <a:gd name="T114" fmla="*/ 2232 w 2330"/>
                <a:gd name="T115" fmla="*/ 35 h 2550"/>
                <a:gd name="T116" fmla="*/ 2197 w 2330"/>
                <a:gd name="T117" fmla="*/ 9 h 2550"/>
                <a:gd name="T118" fmla="*/ 2153 w 2330"/>
                <a:gd name="T119" fmla="*/ 0 h 2550"/>
                <a:gd name="T120" fmla="*/ 2109 w 2330"/>
                <a:gd name="T121" fmla="*/ 0 h 2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330" h="2550">
                  <a:moveTo>
                    <a:pt x="2109" y="0"/>
                  </a:moveTo>
                  <a:lnTo>
                    <a:pt x="2109" y="0"/>
                  </a:lnTo>
                  <a:lnTo>
                    <a:pt x="2073" y="0"/>
                  </a:lnTo>
                  <a:lnTo>
                    <a:pt x="2038" y="9"/>
                  </a:lnTo>
                  <a:lnTo>
                    <a:pt x="2012" y="18"/>
                  </a:lnTo>
                  <a:lnTo>
                    <a:pt x="1976" y="35"/>
                  </a:lnTo>
                  <a:lnTo>
                    <a:pt x="1932" y="88"/>
                  </a:lnTo>
                  <a:lnTo>
                    <a:pt x="1906" y="141"/>
                  </a:lnTo>
                  <a:lnTo>
                    <a:pt x="1173" y="1958"/>
                  </a:lnTo>
                  <a:lnTo>
                    <a:pt x="450" y="150"/>
                  </a:lnTo>
                  <a:lnTo>
                    <a:pt x="450" y="150"/>
                  </a:lnTo>
                  <a:lnTo>
                    <a:pt x="414" y="88"/>
                  </a:lnTo>
                  <a:lnTo>
                    <a:pt x="397" y="62"/>
                  </a:lnTo>
                  <a:lnTo>
                    <a:pt x="370" y="44"/>
                  </a:lnTo>
                  <a:lnTo>
                    <a:pt x="335" y="18"/>
                  </a:lnTo>
                  <a:lnTo>
                    <a:pt x="300" y="9"/>
                  </a:lnTo>
                  <a:lnTo>
                    <a:pt x="264" y="0"/>
                  </a:lnTo>
                  <a:lnTo>
                    <a:pt x="229" y="0"/>
                  </a:lnTo>
                  <a:lnTo>
                    <a:pt x="229" y="0"/>
                  </a:lnTo>
                  <a:lnTo>
                    <a:pt x="176" y="0"/>
                  </a:lnTo>
                  <a:lnTo>
                    <a:pt x="141" y="18"/>
                  </a:lnTo>
                  <a:lnTo>
                    <a:pt x="97" y="35"/>
                  </a:lnTo>
                  <a:lnTo>
                    <a:pt x="70" y="62"/>
                  </a:lnTo>
                  <a:lnTo>
                    <a:pt x="44" y="88"/>
                  </a:lnTo>
                  <a:lnTo>
                    <a:pt x="17" y="124"/>
                  </a:lnTo>
                  <a:lnTo>
                    <a:pt x="9" y="168"/>
                  </a:lnTo>
                  <a:lnTo>
                    <a:pt x="0" y="212"/>
                  </a:lnTo>
                  <a:lnTo>
                    <a:pt x="0" y="212"/>
                  </a:lnTo>
                  <a:lnTo>
                    <a:pt x="9" y="265"/>
                  </a:lnTo>
                  <a:lnTo>
                    <a:pt x="26" y="318"/>
                  </a:lnTo>
                  <a:lnTo>
                    <a:pt x="900" y="2364"/>
                  </a:lnTo>
                  <a:lnTo>
                    <a:pt x="900" y="2364"/>
                  </a:lnTo>
                  <a:lnTo>
                    <a:pt x="944" y="2443"/>
                  </a:lnTo>
                  <a:lnTo>
                    <a:pt x="970" y="2470"/>
                  </a:lnTo>
                  <a:lnTo>
                    <a:pt x="997" y="2496"/>
                  </a:lnTo>
                  <a:lnTo>
                    <a:pt x="1032" y="2523"/>
                  </a:lnTo>
                  <a:lnTo>
                    <a:pt x="1067" y="2532"/>
                  </a:lnTo>
                  <a:lnTo>
                    <a:pt x="1112" y="2541"/>
                  </a:lnTo>
                  <a:lnTo>
                    <a:pt x="1156" y="2549"/>
                  </a:lnTo>
                  <a:lnTo>
                    <a:pt x="1173" y="2549"/>
                  </a:lnTo>
                  <a:lnTo>
                    <a:pt x="1173" y="2549"/>
                  </a:lnTo>
                  <a:lnTo>
                    <a:pt x="1226" y="2541"/>
                  </a:lnTo>
                  <a:lnTo>
                    <a:pt x="1262" y="2532"/>
                  </a:lnTo>
                  <a:lnTo>
                    <a:pt x="1297" y="2523"/>
                  </a:lnTo>
                  <a:lnTo>
                    <a:pt x="1332" y="2496"/>
                  </a:lnTo>
                  <a:lnTo>
                    <a:pt x="1368" y="2470"/>
                  </a:lnTo>
                  <a:lnTo>
                    <a:pt x="1385" y="2443"/>
                  </a:lnTo>
                  <a:lnTo>
                    <a:pt x="1429" y="2364"/>
                  </a:lnTo>
                  <a:lnTo>
                    <a:pt x="2312" y="300"/>
                  </a:lnTo>
                  <a:lnTo>
                    <a:pt x="2312" y="300"/>
                  </a:lnTo>
                  <a:lnTo>
                    <a:pt x="2321" y="256"/>
                  </a:lnTo>
                  <a:lnTo>
                    <a:pt x="2329" y="203"/>
                  </a:lnTo>
                  <a:lnTo>
                    <a:pt x="2329" y="203"/>
                  </a:lnTo>
                  <a:lnTo>
                    <a:pt x="2329" y="168"/>
                  </a:lnTo>
                  <a:lnTo>
                    <a:pt x="2312" y="124"/>
                  </a:lnTo>
                  <a:lnTo>
                    <a:pt x="2294" y="88"/>
                  </a:lnTo>
                  <a:lnTo>
                    <a:pt x="2268" y="62"/>
                  </a:lnTo>
                  <a:lnTo>
                    <a:pt x="2232" y="35"/>
                  </a:lnTo>
                  <a:lnTo>
                    <a:pt x="2197" y="9"/>
                  </a:lnTo>
                  <a:lnTo>
                    <a:pt x="2153" y="0"/>
                  </a:lnTo>
                  <a:lnTo>
                    <a:pt x="210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07" name="Freeform 3">
              <a:extLst>
                <a:ext uri="{FF2B5EF4-FFF2-40B4-BE49-F238E27FC236}">
                  <a16:creationId xmlns:a16="http://schemas.microsoft.com/office/drawing/2014/main" id="{5B83A9A0-4B1D-EF4B-B49F-03536FADDF1D}"/>
                </a:ext>
              </a:extLst>
            </p:cNvPr>
            <p:cNvSpPr>
              <a:spLocks noChangeArrowheads="1"/>
            </p:cNvSpPr>
            <p:nvPr/>
          </p:nvSpPr>
          <p:spPr bwMode="auto">
            <a:xfrm>
              <a:off x="2327275" y="1039813"/>
              <a:ext cx="5540375" cy="5540375"/>
            </a:xfrm>
            <a:custGeom>
              <a:avLst/>
              <a:gdLst>
                <a:gd name="T0" fmla="*/ 0 w 15390"/>
                <a:gd name="T1" fmla="*/ 0 h 15390"/>
                <a:gd name="T2" fmla="*/ 0 w 15390"/>
                <a:gd name="T3" fmla="*/ 15389 h 15390"/>
                <a:gd name="T4" fmla="*/ 15389 w 15390"/>
                <a:gd name="T5" fmla="*/ 15389 h 15390"/>
                <a:gd name="T6" fmla="*/ 15389 w 15390"/>
                <a:gd name="T7" fmla="*/ 0 h 15390"/>
                <a:gd name="T8" fmla="*/ 0 w 15390"/>
                <a:gd name="T9" fmla="*/ 0 h 15390"/>
                <a:gd name="T10" fmla="*/ 14754 w 15390"/>
                <a:gd name="T11" fmla="*/ 14754 h 15390"/>
                <a:gd name="T12" fmla="*/ 635 w 15390"/>
                <a:gd name="T13" fmla="*/ 14754 h 15390"/>
                <a:gd name="T14" fmla="*/ 635 w 15390"/>
                <a:gd name="T15" fmla="*/ 635 h 15390"/>
                <a:gd name="T16" fmla="*/ 14754 w 15390"/>
                <a:gd name="T17" fmla="*/ 635 h 15390"/>
                <a:gd name="T18" fmla="*/ 14754 w 15390"/>
                <a:gd name="T19" fmla="*/ 14754 h 15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90" h="15390">
                  <a:moveTo>
                    <a:pt x="0" y="0"/>
                  </a:moveTo>
                  <a:lnTo>
                    <a:pt x="0" y="15389"/>
                  </a:lnTo>
                  <a:lnTo>
                    <a:pt x="15389" y="15389"/>
                  </a:lnTo>
                  <a:lnTo>
                    <a:pt x="15389" y="0"/>
                  </a:lnTo>
                  <a:lnTo>
                    <a:pt x="0" y="0"/>
                  </a:lnTo>
                  <a:close/>
                  <a:moveTo>
                    <a:pt x="14754" y="14754"/>
                  </a:moveTo>
                  <a:lnTo>
                    <a:pt x="635" y="14754"/>
                  </a:lnTo>
                  <a:lnTo>
                    <a:pt x="635" y="635"/>
                  </a:lnTo>
                  <a:lnTo>
                    <a:pt x="14754" y="635"/>
                  </a:lnTo>
                  <a:lnTo>
                    <a:pt x="14754" y="1475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08" name="Freeform 4">
              <a:extLst>
                <a:ext uri="{FF2B5EF4-FFF2-40B4-BE49-F238E27FC236}">
                  <a16:creationId xmlns:a16="http://schemas.microsoft.com/office/drawing/2014/main" id="{2E2E6914-C31E-AF4B-AD2F-E1D423C4077D}"/>
                </a:ext>
              </a:extLst>
            </p:cNvPr>
            <p:cNvSpPr>
              <a:spLocks noChangeArrowheads="1"/>
            </p:cNvSpPr>
            <p:nvPr/>
          </p:nvSpPr>
          <p:spPr bwMode="auto">
            <a:xfrm>
              <a:off x="6707188" y="1582738"/>
              <a:ext cx="650875" cy="654050"/>
            </a:xfrm>
            <a:custGeom>
              <a:avLst/>
              <a:gdLst>
                <a:gd name="T0" fmla="*/ 1809 w 1810"/>
                <a:gd name="T1" fmla="*/ 450 h 1819"/>
                <a:gd name="T2" fmla="*/ 1350 w 1810"/>
                <a:gd name="T3" fmla="*/ 0 h 1819"/>
                <a:gd name="T4" fmla="*/ 0 w 1810"/>
                <a:gd name="T5" fmla="*/ 1368 h 1819"/>
                <a:gd name="T6" fmla="*/ 450 w 1810"/>
                <a:gd name="T7" fmla="*/ 1818 h 1819"/>
                <a:gd name="T8" fmla="*/ 1809 w 1810"/>
                <a:gd name="T9" fmla="*/ 450 h 1819"/>
              </a:gdLst>
              <a:ahLst/>
              <a:cxnLst>
                <a:cxn ang="0">
                  <a:pos x="T0" y="T1"/>
                </a:cxn>
                <a:cxn ang="0">
                  <a:pos x="T2" y="T3"/>
                </a:cxn>
                <a:cxn ang="0">
                  <a:pos x="T4" y="T5"/>
                </a:cxn>
                <a:cxn ang="0">
                  <a:pos x="T6" y="T7"/>
                </a:cxn>
                <a:cxn ang="0">
                  <a:pos x="T8" y="T9"/>
                </a:cxn>
              </a:cxnLst>
              <a:rect l="0" t="0" r="r" b="b"/>
              <a:pathLst>
                <a:path w="1810" h="1819">
                  <a:moveTo>
                    <a:pt x="1809" y="450"/>
                  </a:moveTo>
                  <a:lnTo>
                    <a:pt x="1350" y="0"/>
                  </a:lnTo>
                  <a:lnTo>
                    <a:pt x="0" y="1368"/>
                  </a:lnTo>
                  <a:lnTo>
                    <a:pt x="450" y="1818"/>
                  </a:lnTo>
                  <a:lnTo>
                    <a:pt x="1809" y="45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09" name="Freeform 5">
              <a:extLst>
                <a:ext uri="{FF2B5EF4-FFF2-40B4-BE49-F238E27FC236}">
                  <a16:creationId xmlns:a16="http://schemas.microsoft.com/office/drawing/2014/main" id="{3159786E-CA96-3040-B698-E915F96F9985}"/>
                </a:ext>
              </a:extLst>
            </p:cNvPr>
            <p:cNvSpPr>
              <a:spLocks noChangeArrowheads="1"/>
            </p:cNvSpPr>
            <p:nvPr/>
          </p:nvSpPr>
          <p:spPr bwMode="auto">
            <a:xfrm>
              <a:off x="6056313" y="2236788"/>
              <a:ext cx="650875" cy="658812"/>
            </a:xfrm>
            <a:custGeom>
              <a:avLst/>
              <a:gdLst>
                <a:gd name="T0" fmla="*/ 1809 w 1810"/>
                <a:gd name="T1" fmla="*/ 459 h 1828"/>
                <a:gd name="T2" fmla="*/ 1359 w 1810"/>
                <a:gd name="T3" fmla="*/ 0 h 1828"/>
                <a:gd name="T4" fmla="*/ 0 w 1810"/>
                <a:gd name="T5" fmla="*/ 1368 h 1828"/>
                <a:gd name="T6" fmla="*/ 459 w 1810"/>
                <a:gd name="T7" fmla="*/ 1827 h 1828"/>
                <a:gd name="T8" fmla="*/ 1809 w 1810"/>
                <a:gd name="T9" fmla="*/ 459 h 1828"/>
              </a:gdLst>
              <a:ahLst/>
              <a:cxnLst>
                <a:cxn ang="0">
                  <a:pos x="T0" y="T1"/>
                </a:cxn>
                <a:cxn ang="0">
                  <a:pos x="T2" y="T3"/>
                </a:cxn>
                <a:cxn ang="0">
                  <a:pos x="T4" y="T5"/>
                </a:cxn>
                <a:cxn ang="0">
                  <a:pos x="T6" y="T7"/>
                </a:cxn>
                <a:cxn ang="0">
                  <a:pos x="T8" y="T9"/>
                </a:cxn>
              </a:cxnLst>
              <a:rect l="0" t="0" r="r" b="b"/>
              <a:pathLst>
                <a:path w="1810" h="1828">
                  <a:moveTo>
                    <a:pt x="1809" y="459"/>
                  </a:moveTo>
                  <a:lnTo>
                    <a:pt x="1359" y="0"/>
                  </a:lnTo>
                  <a:lnTo>
                    <a:pt x="0" y="1368"/>
                  </a:lnTo>
                  <a:lnTo>
                    <a:pt x="459" y="1827"/>
                  </a:lnTo>
                  <a:lnTo>
                    <a:pt x="1809" y="45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10" name="Freeform 6">
              <a:extLst>
                <a:ext uri="{FF2B5EF4-FFF2-40B4-BE49-F238E27FC236}">
                  <a16:creationId xmlns:a16="http://schemas.microsoft.com/office/drawing/2014/main" id="{19DDF949-2994-A64E-9F79-D0DE13C7C9B5}"/>
                </a:ext>
              </a:extLst>
            </p:cNvPr>
            <p:cNvSpPr>
              <a:spLocks noChangeArrowheads="1"/>
            </p:cNvSpPr>
            <p:nvPr/>
          </p:nvSpPr>
          <p:spPr bwMode="auto">
            <a:xfrm>
              <a:off x="3457575" y="4864100"/>
              <a:ext cx="650875" cy="657225"/>
            </a:xfrm>
            <a:custGeom>
              <a:avLst/>
              <a:gdLst>
                <a:gd name="T0" fmla="*/ 0 w 1810"/>
                <a:gd name="T1" fmla="*/ 1368 h 1827"/>
                <a:gd name="T2" fmla="*/ 458 w 1810"/>
                <a:gd name="T3" fmla="*/ 1826 h 1827"/>
                <a:gd name="T4" fmla="*/ 1809 w 1810"/>
                <a:gd name="T5" fmla="*/ 450 h 1827"/>
                <a:gd name="T6" fmla="*/ 1359 w 1810"/>
                <a:gd name="T7" fmla="*/ 0 h 1827"/>
                <a:gd name="T8" fmla="*/ 0 w 1810"/>
                <a:gd name="T9" fmla="*/ 1368 h 1827"/>
              </a:gdLst>
              <a:ahLst/>
              <a:cxnLst>
                <a:cxn ang="0">
                  <a:pos x="T0" y="T1"/>
                </a:cxn>
                <a:cxn ang="0">
                  <a:pos x="T2" y="T3"/>
                </a:cxn>
                <a:cxn ang="0">
                  <a:pos x="T4" y="T5"/>
                </a:cxn>
                <a:cxn ang="0">
                  <a:pos x="T6" y="T7"/>
                </a:cxn>
                <a:cxn ang="0">
                  <a:pos x="T8" y="T9"/>
                </a:cxn>
              </a:cxnLst>
              <a:rect l="0" t="0" r="r" b="b"/>
              <a:pathLst>
                <a:path w="1810" h="1827">
                  <a:moveTo>
                    <a:pt x="0" y="1368"/>
                  </a:moveTo>
                  <a:lnTo>
                    <a:pt x="458" y="1826"/>
                  </a:lnTo>
                  <a:lnTo>
                    <a:pt x="1809" y="450"/>
                  </a:lnTo>
                  <a:lnTo>
                    <a:pt x="1359" y="0"/>
                  </a:lnTo>
                  <a:lnTo>
                    <a:pt x="0" y="136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11" name="Freeform 7">
              <a:extLst>
                <a:ext uri="{FF2B5EF4-FFF2-40B4-BE49-F238E27FC236}">
                  <a16:creationId xmlns:a16="http://schemas.microsoft.com/office/drawing/2014/main" id="{6552A7FE-4F43-2140-B329-F0D380D56850}"/>
                </a:ext>
              </a:extLst>
            </p:cNvPr>
            <p:cNvSpPr>
              <a:spLocks noChangeArrowheads="1"/>
            </p:cNvSpPr>
            <p:nvPr/>
          </p:nvSpPr>
          <p:spPr bwMode="auto">
            <a:xfrm>
              <a:off x="4110038" y="4210050"/>
              <a:ext cx="650875" cy="654050"/>
            </a:xfrm>
            <a:custGeom>
              <a:avLst/>
              <a:gdLst>
                <a:gd name="T0" fmla="*/ 0 w 1810"/>
                <a:gd name="T1" fmla="*/ 1368 h 1819"/>
                <a:gd name="T2" fmla="*/ 450 w 1810"/>
                <a:gd name="T3" fmla="*/ 1818 h 1819"/>
                <a:gd name="T4" fmla="*/ 1809 w 1810"/>
                <a:gd name="T5" fmla="*/ 450 h 1819"/>
                <a:gd name="T6" fmla="*/ 1350 w 1810"/>
                <a:gd name="T7" fmla="*/ 0 h 1819"/>
                <a:gd name="T8" fmla="*/ 0 w 1810"/>
                <a:gd name="T9" fmla="*/ 1368 h 1819"/>
              </a:gdLst>
              <a:ahLst/>
              <a:cxnLst>
                <a:cxn ang="0">
                  <a:pos x="T0" y="T1"/>
                </a:cxn>
                <a:cxn ang="0">
                  <a:pos x="T2" y="T3"/>
                </a:cxn>
                <a:cxn ang="0">
                  <a:pos x="T4" y="T5"/>
                </a:cxn>
                <a:cxn ang="0">
                  <a:pos x="T6" y="T7"/>
                </a:cxn>
                <a:cxn ang="0">
                  <a:pos x="T8" y="T9"/>
                </a:cxn>
              </a:cxnLst>
              <a:rect l="0" t="0" r="r" b="b"/>
              <a:pathLst>
                <a:path w="1810" h="1819">
                  <a:moveTo>
                    <a:pt x="0" y="1368"/>
                  </a:moveTo>
                  <a:lnTo>
                    <a:pt x="450" y="1818"/>
                  </a:lnTo>
                  <a:lnTo>
                    <a:pt x="1809" y="450"/>
                  </a:lnTo>
                  <a:lnTo>
                    <a:pt x="1350" y="0"/>
                  </a:lnTo>
                  <a:lnTo>
                    <a:pt x="0" y="136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12" name="Freeform 8">
              <a:extLst>
                <a:ext uri="{FF2B5EF4-FFF2-40B4-BE49-F238E27FC236}">
                  <a16:creationId xmlns:a16="http://schemas.microsoft.com/office/drawing/2014/main" id="{133316F8-A766-CF46-99E9-9A6A3947824A}"/>
                </a:ext>
              </a:extLst>
            </p:cNvPr>
            <p:cNvSpPr>
              <a:spLocks noChangeArrowheads="1"/>
            </p:cNvSpPr>
            <p:nvPr/>
          </p:nvSpPr>
          <p:spPr bwMode="auto">
            <a:xfrm>
              <a:off x="5408613" y="2895600"/>
              <a:ext cx="650875" cy="654050"/>
            </a:xfrm>
            <a:custGeom>
              <a:avLst/>
              <a:gdLst>
                <a:gd name="T0" fmla="*/ 1809 w 1810"/>
                <a:gd name="T1" fmla="*/ 450 h 1818"/>
                <a:gd name="T2" fmla="*/ 1350 w 1810"/>
                <a:gd name="T3" fmla="*/ 0 h 1818"/>
                <a:gd name="T4" fmla="*/ 0 w 1810"/>
                <a:gd name="T5" fmla="*/ 1367 h 1818"/>
                <a:gd name="T6" fmla="*/ 450 w 1810"/>
                <a:gd name="T7" fmla="*/ 1817 h 1818"/>
                <a:gd name="T8" fmla="*/ 1809 w 1810"/>
                <a:gd name="T9" fmla="*/ 450 h 1818"/>
              </a:gdLst>
              <a:ahLst/>
              <a:cxnLst>
                <a:cxn ang="0">
                  <a:pos x="T0" y="T1"/>
                </a:cxn>
                <a:cxn ang="0">
                  <a:pos x="T2" y="T3"/>
                </a:cxn>
                <a:cxn ang="0">
                  <a:pos x="T4" y="T5"/>
                </a:cxn>
                <a:cxn ang="0">
                  <a:pos x="T6" y="T7"/>
                </a:cxn>
                <a:cxn ang="0">
                  <a:pos x="T8" y="T9"/>
                </a:cxn>
              </a:cxnLst>
              <a:rect l="0" t="0" r="r" b="b"/>
              <a:pathLst>
                <a:path w="1810" h="1818">
                  <a:moveTo>
                    <a:pt x="1809" y="450"/>
                  </a:moveTo>
                  <a:lnTo>
                    <a:pt x="1350" y="0"/>
                  </a:lnTo>
                  <a:lnTo>
                    <a:pt x="0" y="1367"/>
                  </a:lnTo>
                  <a:lnTo>
                    <a:pt x="450" y="1817"/>
                  </a:lnTo>
                  <a:lnTo>
                    <a:pt x="1809" y="45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13" name="Freeform 9">
              <a:extLst>
                <a:ext uri="{FF2B5EF4-FFF2-40B4-BE49-F238E27FC236}">
                  <a16:creationId xmlns:a16="http://schemas.microsoft.com/office/drawing/2014/main" id="{CA9B2D75-69DB-FA44-B6AE-CE24818DA55D}"/>
                </a:ext>
              </a:extLst>
            </p:cNvPr>
            <p:cNvSpPr>
              <a:spLocks noChangeArrowheads="1"/>
            </p:cNvSpPr>
            <p:nvPr/>
          </p:nvSpPr>
          <p:spPr bwMode="auto">
            <a:xfrm>
              <a:off x="2809875" y="5521325"/>
              <a:ext cx="650875" cy="654050"/>
            </a:xfrm>
            <a:custGeom>
              <a:avLst/>
              <a:gdLst>
                <a:gd name="T0" fmla="*/ 1809 w 1810"/>
                <a:gd name="T1" fmla="*/ 450 h 1819"/>
                <a:gd name="T2" fmla="*/ 1350 w 1810"/>
                <a:gd name="T3" fmla="*/ 0 h 1819"/>
                <a:gd name="T4" fmla="*/ 0 w 1810"/>
                <a:gd name="T5" fmla="*/ 1368 h 1819"/>
                <a:gd name="T6" fmla="*/ 450 w 1810"/>
                <a:gd name="T7" fmla="*/ 1818 h 1819"/>
                <a:gd name="T8" fmla="*/ 1809 w 1810"/>
                <a:gd name="T9" fmla="*/ 450 h 1819"/>
              </a:gdLst>
              <a:ahLst/>
              <a:cxnLst>
                <a:cxn ang="0">
                  <a:pos x="T0" y="T1"/>
                </a:cxn>
                <a:cxn ang="0">
                  <a:pos x="T2" y="T3"/>
                </a:cxn>
                <a:cxn ang="0">
                  <a:pos x="T4" y="T5"/>
                </a:cxn>
                <a:cxn ang="0">
                  <a:pos x="T6" y="T7"/>
                </a:cxn>
                <a:cxn ang="0">
                  <a:pos x="T8" y="T9"/>
                </a:cxn>
              </a:cxnLst>
              <a:rect l="0" t="0" r="r" b="b"/>
              <a:pathLst>
                <a:path w="1810" h="1819">
                  <a:moveTo>
                    <a:pt x="1809" y="450"/>
                  </a:moveTo>
                  <a:lnTo>
                    <a:pt x="1350" y="0"/>
                  </a:lnTo>
                  <a:lnTo>
                    <a:pt x="0" y="1368"/>
                  </a:lnTo>
                  <a:lnTo>
                    <a:pt x="450" y="1818"/>
                  </a:lnTo>
                  <a:lnTo>
                    <a:pt x="1809" y="45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14" name="Freeform 10">
              <a:extLst>
                <a:ext uri="{FF2B5EF4-FFF2-40B4-BE49-F238E27FC236}">
                  <a16:creationId xmlns:a16="http://schemas.microsoft.com/office/drawing/2014/main" id="{FDF29E9C-3A63-2941-A7F3-9BC873DFC422}"/>
                </a:ext>
              </a:extLst>
            </p:cNvPr>
            <p:cNvSpPr>
              <a:spLocks noChangeArrowheads="1"/>
            </p:cNvSpPr>
            <p:nvPr/>
          </p:nvSpPr>
          <p:spPr bwMode="auto">
            <a:xfrm>
              <a:off x="3248025" y="1960563"/>
              <a:ext cx="3697288" cy="3697287"/>
            </a:xfrm>
            <a:custGeom>
              <a:avLst/>
              <a:gdLst>
                <a:gd name="T0" fmla="*/ 609 w 10272"/>
                <a:gd name="T1" fmla="*/ 1615 h 10272"/>
                <a:gd name="T2" fmla="*/ 3839 w 10272"/>
                <a:gd name="T3" fmla="*/ 4845 h 10272"/>
                <a:gd name="T4" fmla="*/ 4483 w 10272"/>
                <a:gd name="T5" fmla="*/ 5488 h 10272"/>
                <a:gd name="T6" fmla="*/ 4942 w 10272"/>
                <a:gd name="T7" fmla="*/ 5947 h 10272"/>
                <a:gd name="T8" fmla="*/ 5523 w 10272"/>
                <a:gd name="T9" fmla="*/ 6529 h 10272"/>
                <a:gd name="T10" fmla="*/ 6529 w 10272"/>
                <a:gd name="T11" fmla="*/ 7535 h 10272"/>
                <a:gd name="T12" fmla="*/ 6529 w 10272"/>
                <a:gd name="T13" fmla="*/ 7535 h 10272"/>
                <a:gd name="T14" fmla="*/ 8656 w 10272"/>
                <a:gd name="T15" fmla="*/ 9662 h 10272"/>
                <a:gd name="T16" fmla="*/ 8056 w 10272"/>
                <a:gd name="T17" fmla="*/ 10271 h 10272"/>
                <a:gd name="T18" fmla="*/ 10271 w 10272"/>
                <a:gd name="T19" fmla="*/ 10271 h 10272"/>
                <a:gd name="T20" fmla="*/ 10271 w 10272"/>
                <a:gd name="T21" fmla="*/ 8056 h 10272"/>
                <a:gd name="T22" fmla="*/ 9662 w 10272"/>
                <a:gd name="T23" fmla="*/ 8656 h 10272"/>
                <a:gd name="T24" fmla="*/ 9591 w 10272"/>
                <a:gd name="T25" fmla="*/ 8585 h 10272"/>
                <a:gd name="T26" fmla="*/ 7535 w 10272"/>
                <a:gd name="T27" fmla="*/ 6529 h 10272"/>
                <a:gd name="T28" fmla="*/ 6529 w 10272"/>
                <a:gd name="T29" fmla="*/ 5523 h 10272"/>
                <a:gd name="T30" fmla="*/ 5938 w 10272"/>
                <a:gd name="T31" fmla="*/ 4933 h 10272"/>
                <a:gd name="T32" fmla="*/ 5488 w 10272"/>
                <a:gd name="T33" fmla="*/ 4483 h 10272"/>
                <a:gd name="T34" fmla="*/ 4845 w 10272"/>
                <a:gd name="T35" fmla="*/ 3839 h 10272"/>
                <a:gd name="T36" fmla="*/ 1615 w 10272"/>
                <a:gd name="T37" fmla="*/ 609 h 10272"/>
                <a:gd name="T38" fmla="*/ 2215 w 10272"/>
                <a:gd name="T39" fmla="*/ 0 h 10272"/>
                <a:gd name="T40" fmla="*/ 0 w 10272"/>
                <a:gd name="T41" fmla="*/ 0 h 10272"/>
                <a:gd name="T42" fmla="*/ 0 w 10272"/>
                <a:gd name="T43" fmla="*/ 2215 h 10272"/>
                <a:gd name="T44" fmla="*/ 609 w 10272"/>
                <a:gd name="T45" fmla="*/ 1615 h 10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272" h="10272">
                  <a:moveTo>
                    <a:pt x="609" y="1615"/>
                  </a:moveTo>
                  <a:lnTo>
                    <a:pt x="3839" y="4845"/>
                  </a:lnTo>
                  <a:lnTo>
                    <a:pt x="4483" y="5488"/>
                  </a:lnTo>
                  <a:lnTo>
                    <a:pt x="4942" y="5947"/>
                  </a:lnTo>
                  <a:lnTo>
                    <a:pt x="5523" y="6529"/>
                  </a:lnTo>
                  <a:lnTo>
                    <a:pt x="6529" y="7535"/>
                  </a:lnTo>
                  <a:lnTo>
                    <a:pt x="6529" y="7535"/>
                  </a:lnTo>
                  <a:lnTo>
                    <a:pt x="8656" y="9662"/>
                  </a:lnTo>
                  <a:lnTo>
                    <a:pt x="8056" y="10271"/>
                  </a:lnTo>
                  <a:lnTo>
                    <a:pt x="10271" y="10271"/>
                  </a:lnTo>
                  <a:lnTo>
                    <a:pt x="10271" y="8056"/>
                  </a:lnTo>
                  <a:lnTo>
                    <a:pt x="9662" y="8656"/>
                  </a:lnTo>
                  <a:lnTo>
                    <a:pt x="9591" y="8585"/>
                  </a:lnTo>
                  <a:lnTo>
                    <a:pt x="7535" y="6529"/>
                  </a:lnTo>
                  <a:lnTo>
                    <a:pt x="6529" y="5523"/>
                  </a:lnTo>
                  <a:lnTo>
                    <a:pt x="5938" y="4933"/>
                  </a:lnTo>
                  <a:lnTo>
                    <a:pt x="5488" y="4483"/>
                  </a:lnTo>
                  <a:lnTo>
                    <a:pt x="4845" y="3839"/>
                  </a:lnTo>
                  <a:lnTo>
                    <a:pt x="1615" y="609"/>
                  </a:lnTo>
                  <a:lnTo>
                    <a:pt x="2215" y="0"/>
                  </a:lnTo>
                  <a:lnTo>
                    <a:pt x="0" y="0"/>
                  </a:lnTo>
                  <a:lnTo>
                    <a:pt x="0" y="2215"/>
                  </a:lnTo>
                  <a:lnTo>
                    <a:pt x="609" y="161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grpSp>
      <p:grpSp>
        <p:nvGrpSpPr>
          <p:cNvPr id="415" name="Group 414">
            <a:extLst>
              <a:ext uri="{FF2B5EF4-FFF2-40B4-BE49-F238E27FC236}">
                <a16:creationId xmlns:a16="http://schemas.microsoft.com/office/drawing/2014/main" id="{DED2DBF6-8315-5146-A553-DD9589EBAD28}"/>
              </a:ext>
            </a:extLst>
          </p:cNvPr>
          <p:cNvGrpSpPr/>
          <p:nvPr/>
        </p:nvGrpSpPr>
        <p:grpSpPr>
          <a:xfrm>
            <a:off x="3517080" y="3203993"/>
            <a:ext cx="405401" cy="405401"/>
            <a:chOff x="2327275" y="1039813"/>
            <a:chExt cx="5540375" cy="5540375"/>
          </a:xfrm>
          <a:solidFill>
            <a:schemeClr val="accent6"/>
          </a:solidFill>
        </p:grpSpPr>
        <p:sp>
          <p:nvSpPr>
            <p:cNvPr id="416" name="Freeform 1">
              <a:extLst>
                <a:ext uri="{FF2B5EF4-FFF2-40B4-BE49-F238E27FC236}">
                  <a16:creationId xmlns:a16="http://schemas.microsoft.com/office/drawing/2014/main" id="{969F71CD-DDDA-D646-989B-C7FE73F92343}"/>
                </a:ext>
              </a:extLst>
            </p:cNvPr>
            <p:cNvSpPr>
              <a:spLocks noChangeArrowheads="1"/>
            </p:cNvSpPr>
            <p:nvPr/>
          </p:nvSpPr>
          <p:spPr bwMode="auto">
            <a:xfrm>
              <a:off x="3032125" y="3362325"/>
              <a:ext cx="696913" cy="904875"/>
            </a:xfrm>
            <a:custGeom>
              <a:avLst/>
              <a:gdLst>
                <a:gd name="T0" fmla="*/ 221 w 1934"/>
                <a:gd name="T1" fmla="*/ 2514 h 2515"/>
                <a:gd name="T2" fmla="*/ 309 w 1934"/>
                <a:gd name="T3" fmla="*/ 2496 h 2515"/>
                <a:gd name="T4" fmla="*/ 380 w 1934"/>
                <a:gd name="T5" fmla="*/ 2443 h 2515"/>
                <a:gd name="T6" fmla="*/ 424 w 1934"/>
                <a:gd name="T7" fmla="*/ 2381 h 2515"/>
                <a:gd name="T8" fmla="*/ 441 w 1934"/>
                <a:gd name="T9" fmla="*/ 2293 h 2515"/>
                <a:gd name="T10" fmla="*/ 935 w 1934"/>
                <a:gd name="T11" fmla="*/ 1693 h 2515"/>
                <a:gd name="T12" fmla="*/ 1041 w 1934"/>
                <a:gd name="T13" fmla="*/ 1684 h 2515"/>
                <a:gd name="T14" fmla="*/ 1235 w 1934"/>
                <a:gd name="T15" fmla="*/ 1658 h 2515"/>
                <a:gd name="T16" fmla="*/ 1412 w 1934"/>
                <a:gd name="T17" fmla="*/ 1605 h 2515"/>
                <a:gd name="T18" fmla="*/ 1571 w 1934"/>
                <a:gd name="T19" fmla="*/ 1525 h 2515"/>
                <a:gd name="T20" fmla="*/ 1703 w 1934"/>
                <a:gd name="T21" fmla="*/ 1419 h 2515"/>
                <a:gd name="T22" fmla="*/ 1818 w 1934"/>
                <a:gd name="T23" fmla="*/ 1287 h 2515"/>
                <a:gd name="T24" fmla="*/ 1889 w 1934"/>
                <a:gd name="T25" fmla="*/ 1129 h 2515"/>
                <a:gd name="T26" fmla="*/ 1933 w 1934"/>
                <a:gd name="T27" fmla="*/ 944 h 2515"/>
                <a:gd name="T28" fmla="*/ 1933 w 1934"/>
                <a:gd name="T29" fmla="*/ 829 h 2515"/>
                <a:gd name="T30" fmla="*/ 1933 w 1934"/>
                <a:gd name="T31" fmla="*/ 741 h 2515"/>
                <a:gd name="T32" fmla="*/ 1897 w 1934"/>
                <a:gd name="T33" fmla="*/ 565 h 2515"/>
                <a:gd name="T34" fmla="*/ 1836 w 1934"/>
                <a:gd name="T35" fmla="*/ 414 h 2515"/>
                <a:gd name="T36" fmla="*/ 1738 w 1934"/>
                <a:gd name="T37" fmla="*/ 282 h 2515"/>
                <a:gd name="T38" fmla="*/ 1615 w 1934"/>
                <a:gd name="T39" fmla="*/ 176 h 2515"/>
                <a:gd name="T40" fmla="*/ 1465 w 1934"/>
                <a:gd name="T41" fmla="*/ 88 h 2515"/>
                <a:gd name="T42" fmla="*/ 1288 w 1934"/>
                <a:gd name="T43" fmla="*/ 26 h 2515"/>
                <a:gd name="T44" fmla="*/ 1094 w 1934"/>
                <a:gd name="T45" fmla="*/ 0 h 2515"/>
                <a:gd name="T46" fmla="*/ 221 w 1934"/>
                <a:gd name="T47" fmla="*/ 0 h 2515"/>
                <a:gd name="T48" fmla="*/ 177 w 1934"/>
                <a:gd name="T49" fmla="*/ 0 h 2515"/>
                <a:gd name="T50" fmla="*/ 97 w 1934"/>
                <a:gd name="T51" fmla="*/ 35 h 2515"/>
                <a:gd name="T52" fmla="*/ 35 w 1934"/>
                <a:gd name="T53" fmla="*/ 97 h 2515"/>
                <a:gd name="T54" fmla="*/ 9 w 1934"/>
                <a:gd name="T55" fmla="*/ 176 h 2515"/>
                <a:gd name="T56" fmla="*/ 0 w 1934"/>
                <a:gd name="T57" fmla="*/ 2293 h 2515"/>
                <a:gd name="T58" fmla="*/ 9 w 1934"/>
                <a:gd name="T59" fmla="*/ 2337 h 2515"/>
                <a:gd name="T60" fmla="*/ 35 w 1934"/>
                <a:gd name="T61" fmla="*/ 2417 h 2515"/>
                <a:gd name="T62" fmla="*/ 97 w 1934"/>
                <a:gd name="T63" fmla="*/ 2470 h 2515"/>
                <a:gd name="T64" fmla="*/ 177 w 1934"/>
                <a:gd name="T65" fmla="*/ 2505 h 2515"/>
                <a:gd name="T66" fmla="*/ 441 w 1934"/>
                <a:gd name="T67" fmla="*/ 397 h 2515"/>
                <a:gd name="T68" fmla="*/ 953 w 1934"/>
                <a:gd name="T69" fmla="*/ 397 h 2515"/>
                <a:gd name="T70" fmla="*/ 1174 w 1934"/>
                <a:gd name="T71" fmla="*/ 423 h 2515"/>
                <a:gd name="T72" fmla="*/ 1341 w 1934"/>
                <a:gd name="T73" fmla="*/ 512 h 2515"/>
                <a:gd name="T74" fmla="*/ 1430 w 1934"/>
                <a:gd name="T75" fmla="*/ 609 h 2515"/>
                <a:gd name="T76" fmla="*/ 1465 w 1934"/>
                <a:gd name="T77" fmla="*/ 688 h 2515"/>
                <a:gd name="T78" fmla="*/ 1491 w 1934"/>
                <a:gd name="T79" fmla="*/ 838 h 2515"/>
                <a:gd name="T80" fmla="*/ 1491 w 1934"/>
                <a:gd name="T81" fmla="*/ 847 h 2515"/>
                <a:gd name="T82" fmla="*/ 1456 w 1934"/>
                <a:gd name="T83" fmla="*/ 1032 h 2515"/>
                <a:gd name="T84" fmla="*/ 1341 w 1934"/>
                <a:gd name="T85" fmla="*/ 1173 h 2515"/>
                <a:gd name="T86" fmla="*/ 1174 w 1934"/>
                <a:gd name="T87" fmla="*/ 1261 h 2515"/>
                <a:gd name="T88" fmla="*/ 953 w 1934"/>
                <a:gd name="T89" fmla="*/ 1296 h 2515"/>
                <a:gd name="T90" fmla="*/ 441 w 1934"/>
                <a:gd name="T91" fmla="*/ 397 h 2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34" h="2515">
                  <a:moveTo>
                    <a:pt x="221" y="2514"/>
                  </a:moveTo>
                  <a:lnTo>
                    <a:pt x="221" y="2514"/>
                  </a:lnTo>
                  <a:lnTo>
                    <a:pt x="265" y="2505"/>
                  </a:lnTo>
                  <a:lnTo>
                    <a:pt x="309" y="2496"/>
                  </a:lnTo>
                  <a:lnTo>
                    <a:pt x="344" y="2470"/>
                  </a:lnTo>
                  <a:lnTo>
                    <a:pt x="380" y="2443"/>
                  </a:lnTo>
                  <a:lnTo>
                    <a:pt x="406" y="2417"/>
                  </a:lnTo>
                  <a:lnTo>
                    <a:pt x="424" y="2381"/>
                  </a:lnTo>
                  <a:lnTo>
                    <a:pt x="432" y="2337"/>
                  </a:lnTo>
                  <a:lnTo>
                    <a:pt x="441" y="2293"/>
                  </a:lnTo>
                  <a:lnTo>
                    <a:pt x="441" y="1693"/>
                  </a:lnTo>
                  <a:lnTo>
                    <a:pt x="935" y="1693"/>
                  </a:lnTo>
                  <a:lnTo>
                    <a:pt x="935" y="1693"/>
                  </a:lnTo>
                  <a:lnTo>
                    <a:pt x="1041" y="1684"/>
                  </a:lnTo>
                  <a:lnTo>
                    <a:pt x="1138" y="1675"/>
                  </a:lnTo>
                  <a:lnTo>
                    <a:pt x="1235" y="1658"/>
                  </a:lnTo>
                  <a:lnTo>
                    <a:pt x="1324" y="1631"/>
                  </a:lnTo>
                  <a:lnTo>
                    <a:pt x="1412" y="1605"/>
                  </a:lnTo>
                  <a:lnTo>
                    <a:pt x="1491" y="1570"/>
                  </a:lnTo>
                  <a:lnTo>
                    <a:pt x="1571" y="1525"/>
                  </a:lnTo>
                  <a:lnTo>
                    <a:pt x="1641" y="1472"/>
                  </a:lnTo>
                  <a:lnTo>
                    <a:pt x="1703" y="1419"/>
                  </a:lnTo>
                  <a:lnTo>
                    <a:pt x="1765" y="1349"/>
                  </a:lnTo>
                  <a:lnTo>
                    <a:pt x="1818" y="1287"/>
                  </a:lnTo>
                  <a:lnTo>
                    <a:pt x="1853" y="1209"/>
                  </a:lnTo>
                  <a:lnTo>
                    <a:pt x="1889" y="1129"/>
                  </a:lnTo>
                  <a:lnTo>
                    <a:pt x="1915" y="1032"/>
                  </a:lnTo>
                  <a:lnTo>
                    <a:pt x="1933" y="944"/>
                  </a:lnTo>
                  <a:lnTo>
                    <a:pt x="1933" y="838"/>
                  </a:lnTo>
                  <a:lnTo>
                    <a:pt x="1933" y="829"/>
                  </a:lnTo>
                  <a:lnTo>
                    <a:pt x="1933" y="829"/>
                  </a:lnTo>
                  <a:lnTo>
                    <a:pt x="1933" y="741"/>
                  </a:lnTo>
                  <a:lnTo>
                    <a:pt x="1915" y="653"/>
                  </a:lnTo>
                  <a:lnTo>
                    <a:pt x="1897" y="565"/>
                  </a:lnTo>
                  <a:lnTo>
                    <a:pt x="1871" y="485"/>
                  </a:lnTo>
                  <a:lnTo>
                    <a:pt x="1836" y="414"/>
                  </a:lnTo>
                  <a:lnTo>
                    <a:pt x="1791" y="344"/>
                  </a:lnTo>
                  <a:lnTo>
                    <a:pt x="1738" y="282"/>
                  </a:lnTo>
                  <a:lnTo>
                    <a:pt x="1677" y="229"/>
                  </a:lnTo>
                  <a:lnTo>
                    <a:pt x="1615" y="176"/>
                  </a:lnTo>
                  <a:lnTo>
                    <a:pt x="1544" y="132"/>
                  </a:lnTo>
                  <a:lnTo>
                    <a:pt x="1465" y="88"/>
                  </a:lnTo>
                  <a:lnTo>
                    <a:pt x="1386" y="53"/>
                  </a:lnTo>
                  <a:lnTo>
                    <a:pt x="1288" y="26"/>
                  </a:lnTo>
                  <a:lnTo>
                    <a:pt x="1191" y="9"/>
                  </a:lnTo>
                  <a:lnTo>
                    <a:pt x="1094" y="0"/>
                  </a:lnTo>
                  <a:lnTo>
                    <a:pt x="988" y="0"/>
                  </a:lnTo>
                  <a:lnTo>
                    <a:pt x="221" y="0"/>
                  </a:lnTo>
                  <a:lnTo>
                    <a:pt x="221" y="0"/>
                  </a:lnTo>
                  <a:lnTo>
                    <a:pt x="177" y="0"/>
                  </a:lnTo>
                  <a:lnTo>
                    <a:pt x="132" y="17"/>
                  </a:lnTo>
                  <a:lnTo>
                    <a:pt x="97" y="35"/>
                  </a:lnTo>
                  <a:lnTo>
                    <a:pt x="62" y="62"/>
                  </a:lnTo>
                  <a:lnTo>
                    <a:pt x="35" y="97"/>
                  </a:lnTo>
                  <a:lnTo>
                    <a:pt x="18" y="132"/>
                  </a:lnTo>
                  <a:lnTo>
                    <a:pt x="9" y="176"/>
                  </a:lnTo>
                  <a:lnTo>
                    <a:pt x="0" y="220"/>
                  </a:lnTo>
                  <a:lnTo>
                    <a:pt x="0" y="2293"/>
                  </a:lnTo>
                  <a:lnTo>
                    <a:pt x="0" y="2293"/>
                  </a:lnTo>
                  <a:lnTo>
                    <a:pt x="9" y="2337"/>
                  </a:lnTo>
                  <a:lnTo>
                    <a:pt x="18" y="2381"/>
                  </a:lnTo>
                  <a:lnTo>
                    <a:pt x="35" y="2417"/>
                  </a:lnTo>
                  <a:lnTo>
                    <a:pt x="62" y="2443"/>
                  </a:lnTo>
                  <a:lnTo>
                    <a:pt x="97" y="2470"/>
                  </a:lnTo>
                  <a:lnTo>
                    <a:pt x="132" y="2496"/>
                  </a:lnTo>
                  <a:lnTo>
                    <a:pt x="177" y="2505"/>
                  </a:lnTo>
                  <a:lnTo>
                    <a:pt x="221" y="2514"/>
                  </a:lnTo>
                  <a:close/>
                  <a:moveTo>
                    <a:pt x="441" y="397"/>
                  </a:moveTo>
                  <a:lnTo>
                    <a:pt x="953" y="397"/>
                  </a:lnTo>
                  <a:lnTo>
                    <a:pt x="953" y="397"/>
                  </a:lnTo>
                  <a:lnTo>
                    <a:pt x="1068" y="406"/>
                  </a:lnTo>
                  <a:lnTo>
                    <a:pt x="1174" y="423"/>
                  </a:lnTo>
                  <a:lnTo>
                    <a:pt x="1262" y="459"/>
                  </a:lnTo>
                  <a:lnTo>
                    <a:pt x="1341" y="512"/>
                  </a:lnTo>
                  <a:lnTo>
                    <a:pt x="1403" y="573"/>
                  </a:lnTo>
                  <a:lnTo>
                    <a:pt x="1430" y="609"/>
                  </a:lnTo>
                  <a:lnTo>
                    <a:pt x="1456" y="653"/>
                  </a:lnTo>
                  <a:lnTo>
                    <a:pt x="1465" y="688"/>
                  </a:lnTo>
                  <a:lnTo>
                    <a:pt x="1483" y="741"/>
                  </a:lnTo>
                  <a:lnTo>
                    <a:pt x="1491" y="838"/>
                  </a:lnTo>
                  <a:lnTo>
                    <a:pt x="1491" y="847"/>
                  </a:lnTo>
                  <a:lnTo>
                    <a:pt x="1491" y="847"/>
                  </a:lnTo>
                  <a:lnTo>
                    <a:pt x="1483" y="944"/>
                  </a:lnTo>
                  <a:lnTo>
                    <a:pt x="1456" y="1032"/>
                  </a:lnTo>
                  <a:lnTo>
                    <a:pt x="1403" y="1103"/>
                  </a:lnTo>
                  <a:lnTo>
                    <a:pt x="1341" y="1173"/>
                  </a:lnTo>
                  <a:lnTo>
                    <a:pt x="1271" y="1226"/>
                  </a:lnTo>
                  <a:lnTo>
                    <a:pt x="1174" y="1261"/>
                  </a:lnTo>
                  <a:lnTo>
                    <a:pt x="1068" y="1287"/>
                  </a:lnTo>
                  <a:lnTo>
                    <a:pt x="953" y="1296"/>
                  </a:lnTo>
                  <a:lnTo>
                    <a:pt x="441" y="1296"/>
                  </a:lnTo>
                  <a:lnTo>
                    <a:pt x="441" y="39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17" name="Freeform 2">
              <a:extLst>
                <a:ext uri="{FF2B5EF4-FFF2-40B4-BE49-F238E27FC236}">
                  <a16:creationId xmlns:a16="http://schemas.microsoft.com/office/drawing/2014/main" id="{79B51145-129E-5D4D-8270-2ABC9508BA6B}"/>
                </a:ext>
              </a:extLst>
            </p:cNvPr>
            <p:cNvSpPr>
              <a:spLocks noChangeArrowheads="1"/>
            </p:cNvSpPr>
            <p:nvPr/>
          </p:nvSpPr>
          <p:spPr bwMode="auto">
            <a:xfrm>
              <a:off x="6459538" y="3355975"/>
              <a:ext cx="838200" cy="917575"/>
            </a:xfrm>
            <a:custGeom>
              <a:avLst/>
              <a:gdLst>
                <a:gd name="T0" fmla="*/ 2109 w 2330"/>
                <a:gd name="T1" fmla="*/ 0 h 2550"/>
                <a:gd name="T2" fmla="*/ 2109 w 2330"/>
                <a:gd name="T3" fmla="*/ 0 h 2550"/>
                <a:gd name="T4" fmla="*/ 2073 w 2330"/>
                <a:gd name="T5" fmla="*/ 0 h 2550"/>
                <a:gd name="T6" fmla="*/ 2038 w 2330"/>
                <a:gd name="T7" fmla="*/ 9 h 2550"/>
                <a:gd name="T8" fmla="*/ 2012 w 2330"/>
                <a:gd name="T9" fmla="*/ 18 h 2550"/>
                <a:gd name="T10" fmla="*/ 1976 w 2330"/>
                <a:gd name="T11" fmla="*/ 35 h 2550"/>
                <a:gd name="T12" fmla="*/ 1932 w 2330"/>
                <a:gd name="T13" fmla="*/ 88 h 2550"/>
                <a:gd name="T14" fmla="*/ 1906 w 2330"/>
                <a:gd name="T15" fmla="*/ 141 h 2550"/>
                <a:gd name="T16" fmla="*/ 1173 w 2330"/>
                <a:gd name="T17" fmla="*/ 1958 h 2550"/>
                <a:gd name="T18" fmla="*/ 450 w 2330"/>
                <a:gd name="T19" fmla="*/ 150 h 2550"/>
                <a:gd name="T20" fmla="*/ 450 w 2330"/>
                <a:gd name="T21" fmla="*/ 150 h 2550"/>
                <a:gd name="T22" fmla="*/ 414 w 2330"/>
                <a:gd name="T23" fmla="*/ 88 h 2550"/>
                <a:gd name="T24" fmla="*/ 397 w 2330"/>
                <a:gd name="T25" fmla="*/ 62 h 2550"/>
                <a:gd name="T26" fmla="*/ 370 w 2330"/>
                <a:gd name="T27" fmla="*/ 44 h 2550"/>
                <a:gd name="T28" fmla="*/ 335 w 2330"/>
                <a:gd name="T29" fmla="*/ 18 h 2550"/>
                <a:gd name="T30" fmla="*/ 300 w 2330"/>
                <a:gd name="T31" fmla="*/ 9 h 2550"/>
                <a:gd name="T32" fmla="*/ 264 w 2330"/>
                <a:gd name="T33" fmla="*/ 0 h 2550"/>
                <a:gd name="T34" fmla="*/ 229 w 2330"/>
                <a:gd name="T35" fmla="*/ 0 h 2550"/>
                <a:gd name="T36" fmla="*/ 229 w 2330"/>
                <a:gd name="T37" fmla="*/ 0 h 2550"/>
                <a:gd name="T38" fmla="*/ 176 w 2330"/>
                <a:gd name="T39" fmla="*/ 0 h 2550"/>
                <a:gd name="T40" fmla="*/ 141 w 2330"/>
                <a:gd name="T41" fmla="*/ 18 h 2550"/>
                <a:gd name="T42" fmla="*/ 97 w 2330"/>
                <a:gd name="T43" fmla="*/ 35 h 2550"/>
                <a:gd name="T44" fmla="*/ 70 w 2330"/>
                <a:gd name="T45" fmla="*/ 62 h 2550"/>
                <a:gd name="T46" fmla="*/ 44 w 2330"/>
                <a:gd name="T47" fmla="*/ 88 h 2550"/>
                <a:gd name="T48" fmla="*/ 17 w 2330"/>
                <a:gd name="T49" fmla="*/ 124 h 2550"/>
                <a:gd name="T50" fmla="*/ 9 w 2330"/>
                <a:gd name="T51" fmla="*/ 168 h 2550"/>
                <a:gd name="T52" fmla="*/ 0 w 2330"/>
                <a:gd name="T53" fmla="*/ 212 h 2550"/>
                <a:gd name="T54" fmla="*/ 0 w 2330"/>
                <a:gd name="T55" fmla="*/ 212 h 2550"/>
                <a:gd name="T56" fmla="*/ 9 w 2330"/>
                <a:gd name="T57" fmla="*/ 265 h 2550"/>
                <a:gd name="T58" fmla="*/ 26 w 2330"/>
                <a:gd name="T59" fmla="*/ 318 h 2550"/>
                <a:gd name="T60" fmla="*/ 900 w 2330"/>
                <a:gd name="T61" fmla="*/ 2364 h 2550"/>
                <a:gd name="T62" fmla="*/ 900 w 2330"/>
                <a:gd name="T63" fmla="*/ 2364 h 2550"/>
                <a:gd name="T64" fmla="*/ 944 w 2330"/>
                <a:gd name="T65" fmla="*/ 2443 h 2550"/>
                <a:gd name="T66" fmla="*/ 970 w 2330"/>
                <a:gd name="T67" fmla="*/ 2470 h 2550"/>
                <a:gd name="T68" fmla="*/ 997 w 2330"/>
                <a:gd name="T69" fmla="*/ 2496 h 2550"/>
                <a:gd name="T70" fmla="*/ 1032 w 2330"/>
                <a:gd name="T71" fmla="*/ 2523 h 2550"/>
                <a:gd name="T72" fmla="*/ 1067 w 2330"/>
                <a:gd name="T73" fmla="*/ 2532 h 2550"/>
                <a:gd name="T74" fmla="*/ 1112 w 2330"/>
                <a:gd name="T75" fmla="*/ 2541 h 2550"/>
                <a:gd name="T76" fmla="*/ 1156 w 2330"/>
                <a:gd name="T77" fmla="*/ 2549 h 2550"/>
                <a:gd name="T78" fmla="*/ 1173 w 2330"/>
                <a:gd name="T79" fmla="*/ 2549 h 2550"/>
                <a:gd name="T80" fmla="*/ 1173 w 2330"/>
                <a:gd name="T81" fmla="*/ 2549 h 2550"/>
                <a:gd name="T82" fmla="*/ 1226 w 2330"/>
                <a:gd name="T83" fmla="*/ 2541 h 2550"/>
                <a:gd name="T84" fmla="*/ 1262 w 2330"/>
                <a:gd name="T85" fmla="*/ 2532 h 2550"/>
                <a:gd name="T86" fmla="*/ 1297 w 2330"/>
                <a:gd name="T87" fmla="*/ 2523 h 2550"/>
                <a:gd name="T88" fmla="*/ 1332 w 2330"/>
                <a:gd name="T89" fmla="*/ 2496 h 2550"/>
                <a:gd name="T90" fmla="*/ 1368 w 2330"/>
                <a:gd name="T91" fmla="*/ 2470 h 2550"/>
                <a:gd name="T92" fmla="*/ 1385 w 2330"/>
                <a:gd name="T93" fmla="*/ 2443 h 2550"/>
                <a:gd name="T94" fmla="*/ 1429 w 2330"/>
                <a:gd name="T95" fmla="*/ 2364 h 2550"/>
                <a:gd name="T96" fmla="*/ 2312 w 2330"/>
                <a:gd name="T97" fmla="*/ 300 h 2550"/>
                <a:gd name="T98" fmla="*/ 2312 w 2330"/>
                <a:gd name="T99" fmla="*/ 300 h 2550"/>
                <a:gd name="T100" fmla="*/ 2321 w 2330"/>
                <a:gd name="T101" fmla="*/ 256 h 2550"/>
                <a:gd name="T102" fmla="*/ 2329 w 2330"/>
                <a:gd name="T103" fmla="*/ 203 h 2550"/>
                <a:gd name="T104" fmla="*/ 2329 w 2330"/>
                <a:gd name="T105" fmla="*/ 203 h 2550"/>
                <a:gd name="T106" fmla="*/ 2329 w 2330"/>
                <a:gd name="T107" fmla="*/ 168 h 2550"/>
                <a:gd name="T108" fmla="*/ 2312 w 2330"/>
                <a:gd name="T109" fmla="*/ 124 h 2550"/>
                <a:gd name="T110" fmla="*/ 2294 w 2330"/>
                <a:gd name="T111" fmla="*/ 88 h 2550"/>
                <a:gd name="T112" fmla="*/ 2268 w 2330"/>
                <a:gd name="T113" fmla="*/ 62 h 2550"/>
                <a:gd name="T114" fmla="*/ 2232 w 2330"/>
                <a:gd name="T115" fmla="*/ 35 h 2550"/>
                <a:gd name="T116" fmla="*/ 2197 w 2330"/>
                <a:gd name="T117" fmla="*/ 9 h 2550"/>
                <a:gd name="T118" fmla="*/ 2153 w 2330"/>
                <a:gd name="T119" fmla="*/ 0 h 2550"/>
                <a:gd name="T120" fmla="*/ 2109 w 2330"/>
                <a:gd name="T121" fmla="*/ 0 h 2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330" h="2550">
                  <a:moveTo>
                    <a:pt x="2109" y="0"/>
                  </a:moveTo>
                  <a:lnTo>
                    <a:pt x="2109" y="0"/>
                  </a:lnTo>
                  <a:lnTo>
                    <a:pt x="2073" y="0"/>
                  </a:lnTo>
                  <a:lnTo>
                    <a:pt x="2038" y="9"/>
                  </a:lnTo>
                  <a:lnTo>
                    <a:pt x="2012" y="18"/>
                  </a:lnTo>
                  <a:lnTo>
                    <a:pt x="1976" y="35"/>
                  </a:lnTo>
                  <a:lnTo>
                    <a:pt x="1932" y="88"/>
                  </a:lnTo>
                  <a:lnTo>
                    <a:pt x="1906" y="141"/>
                  </a:lnTo>
                  <a:lnTo>
                    <a:pt x="1173" y="1958"/>
                  </a:lnTo>
                  <a:lnTo>
                    <a:pt x="450" y="150"/>
                  </a:lnTo>
                  <a:lnTo>
                    <a:pt x="450" y="150"/>
                  </a:lnTo>
                  <a:lnTo>
                    <a:pt x="414" y="88"/>
                  </a:lnTo>
                  <a:lnTo>
                    <a:pt x="397" y="62"/>
                  </a:lnTo>
                  <a:lnTo>
                    <a:pt x="370" y="44"/>
                  </a:lnTo>
                  <a:lnTo>
                    <a:pt x="335" y="18"/>
                  </a:lnTo>
                  <a:lnTo>
                    <a:pt x="300" y="9"/>
                  </a:lnTo>
                  <a:lnTo>
                    <a:pt x="264" y="0"/>
                  </a:lnTo>
                  <a:lnTo>
                    <a:pt x="229" y="0"/>
                  </a:lnTo>
                  <a:lnTo>
                    <a:pt x="229" y="0"/>
                  </a:lnTo>
                  <a:lnTo>
                    <a:pt x="176" y="0"/>
                  </a:lnTo>
                  <a:lnTo>
                    <a:pt x="141" y="18"/>
                  </a:lnTo>
                  <a:lnTo>
                    <a:pt x="97" y="35"/>
                  </a:lnTo>
                  <a:lnTo>
                    <a:pt x="70" y="62"/>
                  </a:lnTo>
                  <a:lnTo>
                    <a:pt x="44" y="88"/>
                  </a:lnTo>
                  <a:lnTo>
                    <a:pt x="17" y="124"/>
                  </a:lnTo>
                  <a:lnTo>
                    <a:pt x="9" y="168"/>
                  </a:lnTo>
                  <a:lnTo>
                    <a:pt x="0" y="212"/>
                  </a:lnTo>
                  <a:lnTo>
                    <a:pt x="0" y="212"/>
                  </a:lnTo>
                  <a:lnTo>
                    <a:pt x="9" y="265"/>
                  </a:lnTo>
                  <a:lnTo>
                    <a:pt x="26" y="318"/>
                  </a:lnTo>
                  <a:lnTo>
                    <a:pt x="900" y="2364"/>
                  </a:lnTo>
                  <a:lnTo>
                    <a:pt x="900" y="2364"/>
                  </a:lnTo>
                  <a:lnTo>
                    <a:pt x="944" y="2443"/>
                  </a:lnTo>
                  <a:lnTo>
                    <a:pt x="970" y="2470"/>
                  </a:lnTo>
                  <a:lnTo>
                    <a:pt x="997" y="2496"/>
                  </a:lnTo>
                  <a:lnTo>
                    <a:pt x="1032" y="2523"/>
                  </a:lnTo>
                  <a:lnTo>
                    <a:pt x="1067" y="2532"/>
                  </a:lnTo>
                  <a:lnTo>
                    <a:pt x="1112" y="2541"/>
                  </a:lnTo>
                  <a:lnTo>
                    <a:pt x="1156" y="2549"/>
                  </a:lnTo>
                  <a:lnTo>
                    <a:pt x="1173" y="2549"/>
                  </a:lnTo>
                  <a:lnTo>
                    <a:pt x="1173" y="2549"/>
                  </a:lnTo>
                  <a:lnTo>
                    <a:pt x="1226" y="2541"/>
                  </a:lnTo>
                  <a:lnTo>
                    <a:pt x="1262" y="2532"/>
                  </a:lnTo>
                  <a:lnTo>
                    <a:pt x="1297" y="2523"/>
                  </a:lnTo>
                  <a:lnTo>
                    <a:pt x="1332" y="2496"/>
                  </a:lnTo>
                  <a:lnTo>
                    <a:pt x="1368" y="2470"/>
                  </a:lnTo>
                  <a:lnTo>
                    <a:pt x="1385" y="2443"/>
                  </a:lnTo>
                  <a:lnTo>
                    <a:pt x="1429" y="2364"/>
                  </a:lnTo>
                  <a:lnTo>
                    <a:pt x="2312" y="300"/>
                  </a:lnTo>
                  <a:lnTo>
                    <a:pt x="2312" y="300"/>
                  </a:lnTo>
                  <a:lnTo>
                    <a:pt x="2321" y="256"/>
                  </a:lnTo>
                  <a:lnTo>
                    <a:pt x="2329" y="203"/>
                  </a:lnTo>
                  <a:lnTo>
                    <a:pt x="2329" y="203"/>
                  </a:lnTo>
                  <a:lnTo>
                    <a:pt x="2329" y="168"/>
                  </a:lnTo>
                  <a:lnTo>
                    <a:pt x="2312" y="124"/>
                  </a:lnTo>
                  <a:lnTo>
                    <a:pt x="2294" y="88"/>
                  </a:lnTo>
                  <a:lnTo>
                    <a:pt x="2268" y="62"/>
                  </a:lnTo>
                  <a:lnTo>
                    <a:pt x="2232" y="35"/>
                  </a:lnTo>
                  <a:lnTo>
                    <a:pt x="2197" y="9"/>
                  </a:lnTo>
                  <a:lnTo>
                    <a:pt x="2153" y="0"/>
                  </a:lnTo>
                  <a:lnTo>
                    <a:pt x="210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18" name="Freeform 3">
              <a:extLst>
                <a:ext uri="{FF2B5EF4-FFF2-40B4-BE49-F238E27FC236}">
                  <a16:creationId xmlns:a16="http://schemas.microsoft.com/office/drawing/2014/main" id="{9C1579F7-6895-2F40-BF7B-13A9D2068BD5}"/>
                </a:ext>
              </a:extLst>
            </p:cNvPr>
            <p:cNvSpPr>
              <a:spLocks noChangeArrowheads="1"/>
            </p:cNvSpPr>
            <p:nvPr/>
          </p:nvSpPr>
          <p:spPr bwMode="auto">
            <a:xfrm>
              <a:off x="2327275" y="1039813"/>
              <a:ext cx="5540375" cy="5540375"/>
            </a:xfrm>
            <a:custGeom>
              <a:avLst/>
              <a:gdLst>
                <a:gd name="T0" fmla="*/ 0 w 15390"/>
                <a:gd name="T1" fmla="*/ 0 h 15390"/>
                <a:gd name="T2" fmla="*/ 0 w 15390"/>
                <a:gd name="T3" fmla="*/ 15389 h 15390"/>
                <a:gd name="T4" fmla="*/ 15389 w 15390"/>
                <a:gd name="T5" fmla="*/ 15389 h 15390"/>
                <a:gd name="T6" fmla="*/ 15389 w 15390"/>
                <a:gd name="T7" fmla="*/ 0 h 15390"/>
                <a:gd name="T8" fmla="*/ 0 w 15390"/>
                <a:gd name="T9" fmla="*/ 0 h 15390"/>
                <a:gd name="T10" fmla="*/ 14754 w 15390"/>
                <a:gd name="T11" fmla="*/ 14754 h 15390"/>
                <a:gd name="T12" fmla="*/ 635 w 15390"/>
                <a:gd name="T13" fmla="*/ 14754 h 15390"/>
                <a:gd name="T14" fmla="*/ 635 w 15390"/>
                <a:gd name="T15" fmla="*/ 635 h 15390"/>
                <a:gd name="T16" fmla="*/ 14754 w 15390"/>
                <a:gd name="T17" fmla="*/ 635 h 15390"/>
                <a:gd name="T18" fmla="*/ 14754 w 15390"/>
                <a:gd name="T19" fmla="*/ 14754 h 15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90" h="15390">
                  <a:moveTo>
                    <a:pt x="0" y="0"/>
                  </a:moveTo>
                  <a:lnTo>
                    <a:pt x="0" y="15389"/>
                  </a:lnTo>
                  <a:lnTo>
                    <a:pt x="15389" y="15389"/>
                  </a:lnTo>
                  <a:lnTo>
                    <a:pt x="15389" y="0"/>
                  </a:lnTo>
                  <a:lnTo>
                    <a:pt x="0" y="0"/>
                  </a:lnTo>
                  <a:close/>
                  <a:moveTo>
                    <a:pt x="14754" y="14754"/>
                  </a:moveTo>
                  <a:lnTo>
                    <a:pt x="635" y="14754"/>
                  </a:lnTo>
                  <a:lnTo>
                    <a:pt x="635" y="635"/>
                  </a:lnTo>
                  <a:lnTo>
                    <a:pt x="14754" y="635"/>
                  </a:lnTo>
                  <a:lnTo>
                    <a:pt x="14754" y="1475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19" name="Freeform 4">
              <a:extLst>
                <a:ext uri="{FF2B5EF4-FFF2-40B4-BE49-F238E27FC236}">
                  <a16:creationId xmlns:a16="http://schemas.microsoft.com/office/drawing/2014/main" id="{6DD3A851-D24C-EC4D-AB70-2B0BA6A92168}"/>
                </a:ext>
              </a:extLst>
            </p:cNvPr>
            <p:cNvSpPr>
              <a:spLocks noChangeArrowheads="1"/>
            </p:cNvSpPr>
            <p:nvPr/>
          </p:nvSpPr>
          <p:spPr bwMode="auto">
            <a:xfrm>
              <a:off x="6707188" y="1582738"/>
              <a:ext cx="650875" cy="654050"/>
            </a:xfrm>
            <a:custGeom>
              <a:avLst/>
              <a:gdLst>
                <a:gd name="T0" fmla="*/ 1809 w 1810"/>
                <a:gd name="T1" fmla="*/ 450 h 1819"/>
                <a:gd name="T2" fmla="*/ 1350 w 1810"/>
                <a:gd name="T3" fmla="*/ 0 h 1819"/>
                <a:gd name="T4" fmla="*/ 0 w 1810"/>
                <a:gd name="T5" fmla="*/ 1368 h 1819"/>
                <a:gd name="T6" fmla="*/ 450 w 1810"/>
                <a:gd name="T7" fmla="*/ 1818 h 1819"/>
                <a:gd name="T8" fmla="*/ 1809 w 1810"/>
                <a:gd name="T9" fmla="*/ 450 h 1819"/>
              </a:gdLst>
              <a:ahLst/>
              <a:cxnLst>
                <a:cxn ang="0">
                  <a:pos x="T0" y="T1"/>
                </a:cxn>
                <a:cxn ang="0">
                  <a:pos x="T2" y="T3"/>
                </a:cxn>
                <a:cxn ang="0">
                  <a:pos x="T4" y="T5"/>
                </a:cxn>
                <a:cxn ang="0">
                  <a:pos x="T6" y="T7"/>
                </a:cxn>
                <a:cxn ang="0">
                  <a:pos x="T8" y="T9"/>
                </a:cxn>
              </a:cxnLst>
              <a:rect l="0" t="0" r="r" b="b"/>
              <a:pathLst>
                <a:path w="1810" h="1819">
                  <a:moveTo>
                    <a:pt x="1809" y="450"/>
                  </a:moveTo>
                  <a:lnTo>
                    <a:pt x="1350" y="0"/>
                  </a:lnTo>
                  <a:lnTo>
                    <a:pt x="0" y="1368"/>
                  </a:lnTo>
                  <a:lnTo>
                    <a:pt x="450" y="1818"/>
                  </a:lnTo>
                  <a:lnTo>
                    <a:pt x="1809" y="45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20" name="Freeform 5">
              <a:extLst>
                <a:ext uri="{FF2B5EF4-FFF2-40B4-BE49-F238E27FC236}">
                  <a16:creationId xmlns:a16="http://schemas.microsoft.com/office/drawing/2014/main" id="{E0A44F17-E1A2-9A40-AA8A-4DE46F019784}"/>
                </a:ext>
              </a:extLst>
            </p:cNvPr>
            <p:cNvSpPr>
              <a:spLocks noChangeArrowheads="1"/>
            </p:cNvSpPr>
            <p:nvPr/>
          </p:nvSpPr>
          <p:spPr bwMode="auto">
            <a:xfrm>
              <a:off x="6056313" y="2236788"/>
              <a:ext cx="650875" cy="658812"/>
            </a:xfrm>
            <a:custGeom>
              <a:avLst/>
              <a:gdLst>
                <a:gd name="T0" fmla="*/ 1809 w 1810"/>
                <a:gd name="T1" fmla="*/ 459 h 1828"/>
                <a:gd name="T2" fmla="*/ 1359 w 1810"/>
                <a:gd name="T3" fmla="*/ 0 h 1828"/>
                <a:gd name="T4" fmla="*/ 0 w 1810"/>
                <a:gd name="T5" fmla="*/ 1368 h 1828"/>
                <a:gd name="T6" fmla="*/ 459 w 1810"/>
                <a:gd name="T7" fmla="*/ 1827 h 1828"/>
                <a:gd name="T8" fmla="*/ 1809 w 1810"/>
                <a:gd name="T9" fmla="*/ 459 h 1828"/>
              </a:gdLst>
              <a:ahLst/>
              <a:cxnLst>
                <a:cxn ang="0">
                  <a:pos x="T0" y="T1"/>
                </a:cxn>
                <a:cxn ang="0">
                  <a:pos x="T2" y="T3"/>
                </a:cxn>
                <a:cxn ang="0">
                  <a:pos x="T4" y="T5"/>
                </a:cxn>
                <a:cxn ang="0">
                  <a:pos x="T6" y="T7"/>
                </a:cxn>
                <a:cxn ang="0">
                  <a:pos x="T8" y="T9"/>
                </a:cxn>
              </a:cxnLst>
              <a:rect l="0" t="0" r="r" b="b"/>
              <a:pathLst>
                <a:path w="1810" h="1828">
                  <a:moveTo>
                    <a:pt x="1809" y="459"/>
                  </a:moveTo>
                  <a:lnTo>
                    <a:pt x="1359" y="0"/>
                  </a:lnTo>
                  <a:lnTo>
                    <a:pt x="0" y="1368"/>
                  </a:lnTo>
                  <a:lnTo>
                    <a:pt x="459" y="1827"/>
                  </a:lnTo>
                  <a:lnTo>
                    <a:pt x="1809" y="45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21" name="Freeform 6">
              <a:extLst>
                <a:ext uri="{FF2B5EF4-FFF2-40B4-BE49-F238E27FC236}">
                  <a16:creationId xmlns:a16="http://schemas.microsoft.com/office/drawing/2014/main" id="{7B391C86-AA66-8D40-AF5C-D8FE5B51801C}"/>
                </a:ext>
              </a:extLst>
            </p:cNvPr>
            <p:cNvSpPr>
              <a:spLocks noChangeArrowheads="1"/>
            </p:cNvSpPr>
            <p:nvPr/>
          </p:nvSpPr>
          <p:spPr bwMode="auto">
            <a:xfrm>
              <a:off x="3457575" y="4864100"/>
              <a:ext cx="650875" cy="657225"/>
            </a:xfrm>
            <a:custGeom>
              <a:avLst/>
              <a:gdLst>
                <a:gd name="T0" fmla="*/ 0 w 1810"/>
                <a:gd name="T1" fmla="*/ 1368 h 1827"/>
                <a:gd name="T2" fmla="*/ 458 w 1810"/>
                <a:gd name="T3" fmla="*/ 1826 h 1827"/>
                <a:gd name="T4" fmla="*/ 1809 w 1810"/>
                <a:gd name="T5" fmla="*/ 450 h 1827"/>
                <a:gd name="T6" fmla="*/ 1359 w 1810"/>
                <a:gd name="T7" fmla="*/ 0 h 1827"/>
                <a:gd name="T8" fmla="*/ 0 w 1810"/>
                <a:gd name="T9" fmla="*/ 1368 h 1827"/>
              </a:gdLst>
              <a:ahLst/>
              <a:cxnLst>
                <a:cxn ang="0">
                  <a:pos x="T0" y="T1"/>
                </a:cxn>
                <a:cxn ang="0">
                  <a:pos x="T2" y="T3"/>
                </a:cxn>
                <a:cxn ang="0">
                  <a:pos x="T4" y="T5"/>
                </a:cxn>
                <a:cxn ang="0">
                  <a:pos x="T6" y="T7"/>
                </a:cxn>
                <a:cxn ang="0">
                  <a:pos x="T8" y="T9"/>
                </a:cxn>
              </a:cxnLst>
              <a:rect l="0" t="0" r="r" b="b"/>
              <a:pathLst>
                <a:path w="1810" h="1827">
                  <a:moveTo>
                    <a:pt x="0" y="1368"/>
                  </a:moveTo>
                  <a:lnTo>
                    <a:pt x="458" y="1826"/>
                  </a:lnTo>
                  <a:lnTo>
                    <a:pt x="1809" y="450"/>
                  </a:lnTo>
                  <a:lnTo>
                    <a:pt x="1359" y="0"/>
                  </a:lnTo>
                  <a:lnTo>
                    <a:pt x="0" y="136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22" name="Freeform 7">
              <a:extLst>
                <a:ext uri="{FF2B5EF4-FFF2-40B4-BE49-F238E27FC236}">
                  <a16:creationId xmlns:a16="http://schemas.microsoft.com/office/drawing/2014/main" id="{754CA700-F8A5-CD49-B281-0E6E2EDA7675}"/>
                </a:ext>
              </a:extLst>
            </p:cNvPr>
            <p:cNvSpPr>
              <a:spLocks noChangeArrowheads="1"/>
            </p:cNvSpPr>
            <p:nvPr/>
          </p:nvSpPr>
          <p:spPr bwMode="auto">
            <a:xfrm>
              <a:off x="4110038" y="4210050"/>
              <a:ext cx="650875" cy="654050"/>
            </a:xfrm>
            <a:custGeom>
              <a:avLst/>
              <a:gdLst>
                <a:gd name="T0" fmla="*/ 0 w 1810"/>
                <a:gd name="T1" fmla="*/ 1368 h 1819"/>
                <a:gd name="T2" fmla="*/ 450 w 1810"/>
                <a:gd name="T3" fmla="*/ 1818 h 1819"/>
                <a:gd name="T4" fmla="*/ 1809 w 1810"/>
                <a:gd name="T5" fmla="*/ 450 h 1819"/>
                <a:gd name="T6" fmla="*/ 1350 w 1810"/>
                <a:gd name="T7" fmla="*/ 0 h 1819"/>
                <a:gd name="T8" fmla="*/ 0 w 1810"/>
                <a:gd name="T9" fmla="*/ 1368 h 1819"/>
              </a:gdLst>
              <a:ahLst/>
              <a:cxnLst>
                <a:cxn ang="0">
                  <a:pos x="T0" y="T1"/>
                </a:cxn>
                <a:cxn ang="0">
                  <a:pos x="T2" y="T3"/>
                </a:cxn>
                <a:cxn ang="0">
                  <a:pos x="T4" y="T5"/>
                </a:cxn>
                <a:cxn ang="0">
                  <a:pos x="T6" y="T7"/>
                </a:cxn>
                <a:cxn ang="0">
                  <a:pos x="T8" y="T9"/>
                </a:cxn>
              </a:cxnLst>
              <a:rect l="0" t="0" r="r" b="b"/>
              <a:pathLst>
                <a:path w="1810" h="1819">
                  <a:moveTo>
                    <a:pt x="0" y="1368"/>
                  </a:moveTo>
                  <a:lnTo>
                    <a:pt x="450" y="1818"/>
                  </a:lnTo>
                  <a:lnTo>
                    <a:pt x="1809" y="450"/>
                  </a:lnTo>
                  <a:lnTo>
                    <a:pt x="1350" y="0"/>
                  </a:lnTo>
                  <a:lnTo>
                    <a:pt x="0" y="136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23" name="Freeform 8">
              <a:extLst>
                <a:ext uri="{FF2B5EF4-FFF2-40B4-BE49-F238E27FC236}">
                  <a16:creationId xmlns:a16="http://schemas.microsoft.com/office/drawing/2014/main" id="{0710A4B6-7DFD-7A4F-85ED-1167C37BE4DB}"/>
                </a:ext>
              </a:extLst>
            </p:cNvPr>
            <p:cNvSpPr>
              <a:spLocks noChangeArrowheads="1"/>
            </p:cNvSpPr>
            <p:nvPr/>
          </p:nvSpPr>
          <p:spPr bwMode="auto">
            <a:xfrm>
              <a:off x="5408613" y="2895600"/>
              <a:ext cx="650875" cy="654050"/>
            </a:xfrm>
            <a:custGeom>
              <a:avLst/>
              <a:gdLst>
                <a:gd name="T0" fmla="*/ 1809 w 1810"/>
                <a:gd name="T1" fmla="*/ 450 h 1818"/>
                <a:gd name="T2" fmla="*/ 1350 w 1810"/>
                <a:gd name="T3" fmla="*/ 0 h 1818"/>
                <a:gd name="T4" fmla="*/ 0 w 1810"/>
                <a:gd name="T5" fmla="*/ 1367 h 1818"/>
                <a:gd name="T6" fmla="*/ 450 w 1810"/>
                <a:gd name="T7" fmla="*/ 1817 h 1818"/>
                <a:gd name="T8" fmla="*/ 1809 w 1810"/>
                <a:gd name="T9" fmla="*/ 450 h 1818"/>
              </a:gdLst>
              <a:ahLst/>
              <a:cxnLst>
                <a:cxn ang="0">
                  <a:pos x="T0" y="T1"/>
                </a:cxn>
                <a:cxn ang="0">
                  <a:pos x="T2" y="T3"/>
                </a:cxn>
                <a:cxn ang="0">
                  <a:pos x="T4" y="T5"/>
                </a:cxn>
                <a:cxn ang="0">
                  <a:pos x="T6" y="T7"/>
                </a:cxn>
                <a:cxn ang="0">
                  <a:pos x="T8" y="T9"/>
                </a:cxn>
              </a:cxnLst>
              <a:rect l="0" t="0" r="r" b="b"/>
              <a:pathLst>
                <a:path w="1810" h="1818">
                  <a:moveTo>
                    <a:pt x="1809" y="450"/>
                  </a:moveTo>
                  <a:lnTo>
                    <a:pt x="1350" y="0"/>
                  </a:lnTo>
                  <a:lnTo>
                    <a:pt x="0" y="1367"/>
                  </a:lnTo>
                  <a:lnTo>
                    <a:pt x="450" y="1817"/>
                  </a:lnTo>
                  <a:lnTo>
                    <a:pt x="1809" y="45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24" name="Freeform 9">
              <a:extLst>
                <a:ext uri="{FF2B5EF4-FFF2-40B4-BE49-F238E27FC236}">
                  <a16:creationId xmlns:a16="http://schemas.microsoft.com/office/drawing/2014/main" id="{B3876FBC-8830-0B43-9694-AA5FEB88D330}"/>
                </a:ext>
              </a:extLst>
            </p:cNvPr>
            <p:cNvSpPr>
              <a:spLocks noChangeArrowheads="1"/>
            </p:cNvSpPr>
            <p:nvPr/>
          </p:nvSpPr>
          <p:spPr bwMode="auto">
            <a:xfrm>
              <a:off x="2809875" y="5521325"/>
              <a:ext cx="650875" cy="654050"/>
            </a:xfrm>
            <a:custGeom>
              <a:avLst/>
              <a:gdLst>
                <a:gd name="T0" fmla="*/ 1809 w 1810"/>
                <a:gd name="T1" fmla="*/ 450 h 1819"/>
                <a:gd name="T2" fmla="*/ 1350 w 1810"/>
                <a:gd name="T3" fmla="*/ 0 h 1819"/>
                <a:gd name="T4" fmla="*/ 0 w 1810"/>
                <a:gd name="T5" fmla="*/ 1368 h 1819"/>
                <a:gd name="T6" fmla="*/ 450 w 1810"/>
                <a:gd name="T7" fmla="*/ 1818 h 1819"/>
                <a:gd name="T8" fmla="*/ 1809 w 1810"/>
                <a:gd name="T9" fmla="*/ 450 h 1819"/>
              </a:gdLst>
              <a:ahLst/>
              <a:cxnLst>
                <a:cxn ang="0">
                  <a:pos x="T0" y="T1"/>
                </a:cxn>
                <a:cxn ang="0">
                  <a:pos x="T2" y="T3"/>
                </a:cxn>
                <a:cxn ang="0">
                  <a:pos x="T4" y="T5"/>
                </a:cxn>
                <a:cxn ang="0">
                  <a:pos x="T6" y="T7"/>
                </a:cxn>
                <a:cxn ang="0">
                  <a:pos x="T8" y="T9"/>
                </a:cxn>
              </a:cxnLst>
              <a:rect l="0" t="0" r="r" b="b"/>
              <a:pathLst>
                <a:path w="1810" h="1819">
                  <a:moveTo>
                    <a:pt x="1809" y="450"/>
                  </a:moveTo>
                  <a:lnTo>
                    <a:pt x="1350" y="0"/>
                  </a:lnTo>
                  <a:lnTo>
                    <a:pt x="0" y="1368"/>
                  </a:lnTo>
                  <a:lnTo>
                    <a:pt x="450" y="1818"/>
                  </a:lnTo>
                  <a:lnTo>
                    <a:pt x="1809" y="45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425" name="Freeform 10">
              <a:extLst>
                <a:ext uri="{FF2B5EF4-FFF2-40B4-BE49-F238E27FC236}">
                  <a16:creationId xmlns:a16="http://schemas.microsoft.com/office/drawing/2014/main" id="{3289D003-48AA-214D-836A-048A9815C6F7}"/>
                </a:ext>
              </a:extLst>
            </p:cNvPr>
            <p:cNvSpPr>
              <a:spLocks noChangeArrowheads="1"/>
            </p:cNvSpPr>
            <p:nvPr/>
          </p:nvSpPr>
          <p:spPr bwMode="auto">
            <a:xfrm>
              <a:off x="3248025" y="1960563"/>
              <a:ext cx="3697288" cy="3697287"/>
            </a:xfrm>
            <a:custGeom>
              <a:avLst/>
              <a:gdLst>
                <a:gd name="T0" fmla="*/ 609 w 10272"/>
                <a:gd name="T1" fmla="*/ 1615 h 10272"/>
                <a:gd name="T2" fmla="*/ 3839 w 10272"/>
                <a:gd name="T3" fmla="*/ 4845 h 10272"/>
                <a:gd name="T4" fmla="*/ 4483 w 10272"/>
                <a:gd name="T5" fmla="*/ 5488 h 10272"/>
                <a:gd name="T6" fmla="*/ 4942 w 10272"/>
                <a:gd name="T7" fmla="*/ 5947 h 10272"/>
                <a:gd name="T8" fmla="*/ 5523 w 10272"/>
                <a:gd name="T9" fmla="*/ 6529 h 10272"/>
                <a:gd name="T10" fmla="*/ 6529 w 10272"/>
                <a:gd name="T11" fmla="*/ 7535 h 10272"/>
                <a:gd name="T12" fmla="*/ 6529 w 10272"/>
                <a:gd name="T13" fmla="*/ 7535 h 10272"/>
                <a:gd name="T14" fmla="*/ 8656 w 10272"/>
                <a:gd name="T15" fmla="*/ 9662 h 10272"/>
                <a:gd name="T16" fmla="*/ 8056 w 10272"/>
                <a:gd name="T17" fmla="*/ 10271 h 10272"/>
                <a:gd name="T18" fmla="*/ 10271 w 10272"/>
                <a:gd name="T19" fmla="*/ 10271 h 10272"/>
                <a:gd name="T20" fmla="*/ 10271 w 10272"/>
                <a:gd name="T21" fmla="*/ 8056 h 10272"/>
                <a:gd name="T22" fmla="*/ 9662 w 10272"/>
                <a:gd name="T23" fmla="*/ 8656 h 10272"/>
                <a:gd name="T24" fmla="*/ 9591 w 10272"/>
                <a:gd name="T25" fmla="*/ 8585 h 10272"/>
                <a:gd name="T26" fmla="*/ 7535 w 10272"/>
                <a:gd name="T27" fmla="*/ 6529 h 10272"/>
                <a:gd name="T28" fmla="*/ 6529 w 10272"/>
                <a:gd name="T29" fmla="*/ 5523 h 10272"/>
                <a:gd name="T30" fmla="*/ 5938 w 10272"/>
                <a:gd name="T31" fmla="*/ 4933 h 10272"/>
                <a:gd name="T32" fmla="*/ 5488 w 10272"/>
                <a:gd name="T33" fmla="*/ 4483 h 10272"/>
                <a:gd name="T34" fmla="*/ 4845 w 10272"/>
                <a:gd name="T35" fmla="*/ 3839 h 10272"/>
                <a:gd name="T36" fmla="*/ 1615 w 10272"/>
                <a:gd name="T37" fmla="*/ 609 h 10272"/>
                <a:gd name="T38" fmla="*/ 2215 w 10272"/>
                <a:gd name="T39" fmla="*/ 0 h 10272"/>
                <a:gd name="T40" fmla="*/ 0 w 10272"/>
                <a:gd name="T41" fmla="*/ 0 h 10272"/>
                <a:gd name="T42" fmla="*/ 0 w 10272"/>
                <a:gd name="T43" fmla="*/ 2215 h 10272"/>
                <a:gd name="T44" fmla="*/ 609 w 10272"/>
                <a:gd name="T45" fmla="*/ 1615 h 10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272" h="10272">
                  <a:moveTo>
                    <a:pt x="609" y="1615"/>
                  </a:moveTo>
                  <a:lnTo>
                    <a:pt x="3839" y="4845"/>
                  </a:lnTo>
                  <a:lnTo>
                    <a:pt x="4483" y="5488"/>
                  </a:lnTo>
                  <a:lnTo>
                    <a:pt x="4942" y="5947"/>
                  </a:lnTo>
                  <a:lnTo>
                    <a:pt x="5523" y="6529"/>
                  </a:lnTo>
                  <a:lnTo>
                    <a:pt x="6529" y="7535"/>
                  </a:lnTo>
                  <a:lnTo>
                    <a:pt x="6529" y="7535"/>
                  </a:lnTo>
                  <a:lnTo>
                    <a:pt x="8656" y="9662"/>
                  </a:lnTo>
                  <a:lnTo>
                    <a:pt x="8056" y="10271"/>
                  </a:lnTo>
                  <a:lnTo>
                    <a:pt x="10271" y="10271"/>
                  </a:lnTo>
                  <a:lnTo>
                    <a:pt x="10271" y="8056"/>
                  </a:lnTo>
                  <a:lnTo>
                    <a:pt x="9662" y="8656"/>
                  </a:lnTo>
                  <a:lnTo>
                    <a:pt x="9591" y="8585"/>
                  </a:lnTo>
                  <a:lnTo>
                    <a:pt x="7535" y="6529"/>
                  </a:lnTo>
                  <a:lnTo>
                    <a:pt x="6529" y="5523"/>
                  </a:lnTo>
                  <a:lnTo>
                    <a:pt x="5938" y="4933"/>
                  </a:lnTo>
                  <a:lnTo>
                    <a:pt x="5488" y="4483"/>
                  </a:lnTo>
                  <a:lnTo>
                    <a:pt x="4845" y="3839"/>
                  </a:lnTo>
                  <a:lnTo>
                    <a:pt x="1615" y="609"/>
                  </a:lnTo>
                  <a:lnTo>
                    <a:pt x="2215" y="0"/>
                  </a:lnTo>
                  <a:lnTo>
                    <a:pt x="0" y="0"/>
                  </a:lnTo>
                  <a:lnTo>
                    <a:pt x="0" y="2215"/>
                  </a:lnTo>
                  <a:lnTo>
                    <a:pt x="609" y="161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grpSp>
      <p:sp>
        <p:nvSpPr>
          <p:cNvPr id="427" name="Rectangle 426">
            <a:extLst>
              <a:ext uri="{FF2B5EF4-FFF2-40B4-BE49-F238E27FC236}">
                <a16:creationId xmlns:a16="http://schemas.microsoft.com/office/drawing/2014/main" id="{9E10EC0A-3C29-0042-9F0A-DDB35C08C255}"/>
              </a:ext>
            </a:extLst>
          </p:cNvPr>
          <p:cNvSpPr/>
          <p:nvPr/>
        </p:nvSpPr>
        <p:spPr>
          <a:xfrm>
            <a:off x="3161688" y="4748593"/>
            <a:ext cx="671979" cy="276999"/>
          </a:xfrm>
          <a:prstGeom prst="rect">
            <a:avLst/>
          </a:prstGeom>
        </p:spPr>
        <p:txBody>
          <a:bodyPr wrap="none">
            <a:spAutoFit/>
          </a:bodyPr>
          <a:lstStyle/>
          <a:p>
            <a:pPr algn="ctr"/>
            <a:r>
              <a:rPr lang="en-US" sz="1200" b="1" dirty="0" err="1">
                <a:solidFill>
                  <a:srgbClr val="717074"/>
                </a:solidFill>
                <a:ea typeface="Gotham Rounded Book" charset="0"/>
                <a:cs typeface="Gotham Rounded Book" charset="0"/>
              </a:rPr>
              <a:t>ESXi</a:t>
            </a:r>
            <a:r>
              <a:rPr lang="en-US" sz="1200" b="1" dirty="0">
                <a:solidFill>
                  <a:srgbClr val="717074"/>
                </a:solidFill>
                <a:ea typeface="Gotham Rounded Book" charset="0"/>
                <a:cs typeface="Gotham Rounded Book" charset="0"/>
              </a:rPr>
              <a:t> 3</a:t>
            </a:r>
          </a:p>
        </p:txBody>
      </p:sp>
      <p:sp>
        <p:nvSpPr>
          <p:cNvPr id="549" name="Rectangle 548">
            <a:extLst>
              <a:ext uri="{FF2B5EF4-FFF2-40B4-BE49-F238E27FC236}">
                <a16:creationId xmlns:a16="http://schemas.microsoft.com/office/drawing/2014/main" id="{62C4FF7D-3129-5C49-9A32-6B491EE23452}"/>
              </a:ext>
            </a:extLst>
          </p:cNvPr>
          <p:cNvSpPr/>
          <p:nvPr/>
        </p:nvSpPr>
        <p:spPr>
          <a:xfrm>
            <a:off x="5220056" y="3366870"/>
            <a:ext cx="1443449" cy="461665"/>
          </a:xfrm>
          <a:prstGeom prst="rect">
            <a:avLst/>
          </a:prstGeom>
        </p:spPr>
        <p:txBody>
          <a:bodyPr wrap="square">
            <a:spAutoFit/>
          </a:bodyPr>
          <a:lstStyle/>
          <a:p>
            <a:pPr algn="ctr"/>
            <a:r>
              <a:rPr lang="en-GB" sz="1200" dirty="0">
                <a:solidFill>
                  <a:schemeClr val="tx2"/>
                </a:solidFill>
              </a:rPr>
              <a:t>Edge VMs  </a:t>
            </a:r>
          </a:p>
          <a:p>
            <a:pPr algn="ctr"/>
            <a:r>
              <a:rPr lang="en-GB" sz="1200" dirty="0">
                <a:solidFill>
                  <a:schemeClr val="tx2"/>
                </a:solidFill>
              </a:rPr>
              <a:t>(User Space)</a:t>
            </a:r>
          </a:p>
        </p:txBody>
      </p:sp>
      <p:sp>
        <p:nvSpPr>
          <p:cNvPr id="550" name="Rectangle 549">
            <a:extLst>
              <a:ext uri="{FF2B5EF4-FFF2-40B4-BE49-F238E27FC236}">
                <a16:creationId xmlns:a16="http://schemas.microsoft.com/office/drawing/2014/main" id="{81774038-DF7E-9849-A478-E96EF78AFBD0}"/>
              </a:ext>
            </a:extLst>
          </p:cNvPr>
          <p:cNvSpPr/>
          <p:nvPr/>
        </p:nvSpPr>
        <p:spPr bwMode="auto">
          <a:xfrm>
            <a:off x="594903" y="2475047"/>
            <a:ext cx="4440507" cy="357987"/>
          </a:xfrm>
          <a:prstGeom prst="rect">
            <a:avLst/>
          </a:prstGeom>
          <a:solidFill>
            <a:srgbClr val="0070C0"/>
          </a:solidFill>
          <a:ln>
            <a:noFill/>
            <a:miter lim="800000"/>
            <a:headEnd/>
            <a:tailEnd/>
          </a:ln>
        </p:spPr>
        <p:style>
          <a:lnRef idx="2">
            <a:schemeClr val="dk1"/>
          </a:lnRef>
          <a:fillRef idx="1">
            <a:schemeClr val="lt1"/>
          </a:fillRef>
          <a:effectRef idx="0">
            <a:schemeClr val="dk1"/>
          </a:effectRef>
          <a:fontRef idx="minor">
            <a:schemeClr val="dk1"/>
          </a:fontRef>
        </p:style>
        <p:txBody>
          <a:bodyPr wrap="none" lIns="0" tIns="0" rIns="0" bIns="0" rtlCol="0" anchor="ctr"/>
          <a:lstStyle/>
          <a:p>
            <a:pPr algn="ctr"/>
            <a:r>
              <a:rPr lang="en-US" sz="1400" dirty="0">
                <a:solidFill>
                  <a:prstClr val="white"/>
                </a:solidFill>
                <a:latin typeface="Metropolis"/>
                <a:ea typeface="Gotham Rounded Book" charset="0"/>
                <a:cs typeface="Gotham Rounded Book" charset="0"/>
              </a:rPr>
              <a:t>Distributed Logical Router</a:t>
            </a:r>
          </a:p>
        </p:txBody>
      </p:sp>
      <p:sp>
        <p:nvSpPr>
          <p:cNvPr id="551" name="Rectangle 550">
            <a:extLst>
              <a:ext uri="{FF2B5EF4-FFF2-40B4-BE49-F238E27FC236}">
                <a16:creationId xmlns:a16="http://schemas.microsoft.com/office/drawing/2014/main" id="{08E31A49-2F0D-9B4C-B656-649734DCBB98}"/>
              </a:ext>
            </a:extLst>
          </p:cNvPr>
          <p:cNvSpPr/>
          <p:nvPr/>
        </p:nvSpPr>
        <p:spPr>
          <a:xfrm>
            <a:off x="259988" y="2098290"/>
            <a:ext cx="5113006" cy="860824"/>
          </a:xfrm>
          <a:prstGeom prst="rect">
            <a:avLst/>
          </a:prstGeom>
          <a:noFill/>
          <a:ln w="19050">
            <a:solidFill>
              <a:schemeClr val="tx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sp>
        <p:nvSpPr>
          <p:cNvPr id="552" name="Rectangle 551">
            <a:extLst>
              <a:ext uri="{FF2B5EF4-FFF2-40B4-BE49-F238E27FC236}">
                <a16:creationId xmlns:a16="http://schemas.microsoft.com/office/drawing/2014/main" id="{2DA471AB-D7F5-0342-A322-3FDE07B25248}"/>
              </a:ext>
            </a:extLst>
          </p:cNvPr>
          <p:cNvSpPr/>
          <p:nvPr/>
        </p:nvSpPr>
        <p:spPr>
          <a:xfrm>
            <a:off x="5433603" y="2410282"/>
            <a:ext cx="1077868" cy="276999"/>
          </a:xfrm>
          <a:prstGeom prst="rect">
            <a:avLst/>
          </a:prstGeom>
        </p:spPr>
        <p:txBody>
          <a:bodyPr wrap="square">
            <a:spAutoFit/>
          </a:bodyPr>
          <a:lstStyle/>
          <a:p>
            <a:pPr algn="ctr"/>
            <a:r>
              <a:rPr lang="en-GB" sz="1200" dirty="0">
                <a:solidFill>
                  <a:schemeClr val="tx2"/>
                </a:solidFill>
              </a:rPr>
              <a:t>Kernel</a:t>
            </a:r>
          </a:p>
        </p:txBody>
      </p:sp>
      <p:grpSp>
        <p:nvGrpSpPr>
          <p:cNvPr id="554" name="Group 553">
            <a:extLst>
              <a:ext uri="{FF2B5EF4-FFF2-40B4-BE49-F238E27FC236}">
                <a16:creationId xmlns:a16="http://schemas.microsoft.com/office/drawing/2014/main" id="{C1B27662-C15C-DF44-9F5A-BD0AFDB32DFF}"/>
              </a:ext>
            </a:extLst>
          </p:cNvPr>
          <p:cNvGrpSpPr/>
          <p:nvPr/>
        </p:nvGrpSpPr>
        <p:grpSpPr>
          <a:xfrm>
            <a:off x="7175069" y="3368148"/>
            <a:ext cx="262611" cy="262716"/>
            <a:chOff x="7736620" y="7009631"/>
            <a:chExt cx="4501800" cy="4503600"/>
          </a:xfrm>
          <a:solidFill>
            <a:schemeClr val="accent6"/>
          </a:solidFill>
        </p:grpSpPr>
        <p:sp>
          <p:nvSpPr>
            <p:cNvPr id="555" name="Freeform: Shape 1">
              <a:extLst>
                <a:ext uri="{FF2B5EF4-FFF2-40B4-BE49-F238E27FC236}">
                  <a16:creationId xmlns:a16="http://schemas.microsoft.com/office/drawing/2014/main" id="{A5924A61-3943-9243-A1F1-E47946B6F199}"/>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sp>
          <p:nvSpPr>
            <p:cNvPr id="556" name="Freeform: Shape 2">
              <a:extLst>
                <a:ext uri="{FF2B5EF4-FFF2-40B4-BE49-F238E27FC236}">
                  <a16:creationId xmlns:a16="http://schemas.microsoft.com/office/drawing/2014/main" id="{02FACD4C-C7B4-3948-A75F-D83788FCB70D}"/>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sp>
          <p:nvSpPr>
            <p:cNvPr id="557" name="Freeform: Shape 3">
              <a:extLst>
                <a:ext uri="{FF2B5EF4-FFF2-40B4-BE49-F238E27FC236}">
                  <a16:creationId xmlns:a16="http://schemas.microsoft.com/office/drawing/2014/main" id="{312298E5-0BDC-7947-9E2B-6495ECAAF483}"/>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sp>
          <p:nvSpPr>
            <p:cNvPr id="558" name="Freeform: Shape 4">
              <a:extLst>
                <a:ext uri="{FF2B5EF4-FFF2-40B4-BE49-F238E27FC236}">
                  <a16:creationId xmlns:a16="http://schemas.microsoft.com/office/drawing/2014/main" id="{7C29CC73-AD40-3847-9319-9310017FD5BA}"/>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sp>
          <p:nvSpPr>
            <p:cNvPr id="559" name="Freeform: Shape 5">
              <a:extLst>
                <a:ext uri="{FF2B5EF4-FFF2-40B4-BE49-F238E27FC236}">
                  <a16:creationId xmlns:a16="http://schemas.microsoft.com/office/drawing/2014/main" id="{FE321F9A-A22A-F94A-A038-9CF5D1DEF6DE}"/>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grpSp>
      <p:sp>
        <p:nvSpPr>
          <p:cNvPr id="560" name="Rectangle 559">
            <a:extLst>
              <a:ext uri="{FF2B5EF4-FFF2-40B4-BE49-F238E27FC236}">
                <a16:creationId xmlns:a16="http://schemas.microsoft.com/office/drawing/2014/main" id="{AAC435B1-9005-5346-A56B-87A115B9669F}"/>
              </a:ext>
            </a:extLst>
          </p:cNvPr>
          <p:cNvSpPr/>
          <p:nvPr/>
        </p:nvSpPr>
        <p:spPr>
          <a:xfrm>
            <a:off x="7264905" y="3230386"/>
            <a:ext cx="414448" cy="261610"/>
          </a:xfrm>
          <a:prstGeom prst="rect">
            <a:avLst/>
          </a:prstGeom>
        </p:spPr>
        <p:txBody>
          <a:bodyPr wrap="square">
            <a:spAutoFit/>
          </a:bodyPr>
          <a:lstStyle/>
          <a:p>
            <a:pPr algn="ctr"/>
            <a:r>
              <a:rPr lang="en-US" sz="1100" b="1" dirty="0">
                <a:latin typeface="Metropolis" pitchFamily="2" charset="77"/>
              </a:rPr>
              <a:t>T0</a:t>
            </a:r>
            <a:endParaRPr lang="en-GB" sz="1100" b="1" dirty="0">
              <a:latin typeface="Metropolis" pitchFamily="2" charset="77"/>
            </a:endParaRPr>
          </a:p>
        </p:txBody>
      </p:sp>
      <p:grpSp>
        <p:nvGrpSpPr>
          <p:cNvPr id="567" name="Group 566">
            <a:extLst>
              <a:ext uri="{FF2B5EF4-FFF2-40B4-BE49-F238E27FC236}">
                <a16:creationId xmlns:a16="http://schemas.microsoft.com/office/drawing/2014/main" id="{0A97B7CA-9F89-1E44-8687-53B5F29D189F}"/>
              </a:ext>
            </a:extLst>
          </p:cNvPr>
          <p:cNvGrpSpPr/>
          <p:nvPr/>
        </p:nvGrpSpPr>
        <p:grpSpPr>
          <a:xfrm>
            <a:off x="7338932" y="3630864"/>
            <a:ext cx="262611" cy="262716"/>
            <a:chOff x="7736620" y="7009631"/>
            <a:chExt cx="4501800" cy="4503600"/>
          </a:xfrm>
          <a:solidFill>
            <a:schemeClr val="accent6"/>
          </a:solidFill>
        </p:grpSpPr>
        <p:sp>
          <p:nvSpPr>
            <p:cNvPr id="568" name="Freeform: Shape 1">
              <a:extLst>
                <a:ext uri="{FF2B5EF4-FFF2-40B4-BE49-F238E27FC236}">
                  <a16:creationId xmlns:a16="http://schemas.microsoft.com/office/drawing/2014/main" id="{1045C6ED-A6B1-DE4D-992C-01B2D99A8965}"/>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569" name="Freeform: Shape 2">
              <a:extLst>
                <a:ext uri="{FF2B5EF4-FFF2-40B4-BE49-F238E27FC236}">
                  <a16:creationId xmlns:a16="http://schemas.microsoft.com/office/drawing/2014/main" id="{AA2719DA-B64B-9C4A-9F29-3FA5297D414C}"/>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570" name="Freeform: Shape 3">
              <a:extLst>
                <a:ext uri="{FF2B5EF4-FFF2-40B4-BE49-F238E27FC236}">
                  <a16:creationId xmlns:a16="http://schemas.microsoft.com/office/drawing/2014/main" id="{81D13345-B526-C145-A5A5-8169B9756EDF}"/>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571" name="Freeform: Shape 4">
              <a:extLst>
                <a:ext uri="{FF2B5EF4-FFF2-40B4-BE49-F238E27FC236}">
                  <a16:creationId xmlns:a16="http://schemas.microsoft.com/office/drawing/2014/main" id="{ECA9C8A8-1646-3F41-9C6D-3D16A0190AC8}"/>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572" name="Freeform: Shape 5">
              <a:extLst>
                <a:ext uri="{FF2B5EF4-FFF2-40B4-BE49-F238E27FC236}">
                  <a16:creationId xmlns:a16="http://schemas.microsoft.com/office/drawing/2014/main" id="{94D0A045-B3BF-0349-816C-196E250507A4}"/>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574" name="Rectangle 573">
            <a:extLst>
              <a:ext uri="{FF2B5EF4-FFF2-40B4-BE49-F238E27FC236}">
                <a16:creationId xmlns:a16="http://schemas.microsoft.com/office/drawing/2014/main" id="{AFE96529-66C8-A343-BEA4-8267E5B0045C}"/>
              </a:ext>
            </a:extLst>
          </p:cNvPr>
          <p:cNvSpPr/>
          <p:nvPr/>
        </p:nvSpPr>
        <p:spPr>
          <a:xfrm>
            <a:off x="7425249" y="3493032"/>
            <a:ext cx="414448" cy="261610"/>
          </a:xfrm>
          <a:prstGeom prst="rect">
            <a:avLst/>
          </a:prstGeom>
        </p:spPr>
        <p:txBody>
          <a:bodyPr wrap="square">
            <a:spAutoFit/>
          </a:bodyPr>
          <a:lstStyle/>
          <a:p>
            <a:pPr algn="ctr"/>
            <a:r>
              <a:rPr lang="en-US" sz="1100" b="1" dirty="0">
                <a:latin typeface="Metropolis" pitchFamily="2" charset="77"/>
              </a:rPr>
              <a:t>T1</a:t>
            </a:r>
            <a:endParaRPr lang="en-GB" sz="1100" b="1" dirty="0">
              <a:latin typeface="Metropolis" pitchFamily="2" charset="77"/>
            </a:endParaRPr>
          </a:p>
        </p:txBody>
      </p:sp>
      <p:sp>
        <p:nvSpPr>
          <p:cNvPr id="575" name="Freeform 86">
            <a:extLst>
              <a:ext uri="{FF2B5EF4-FFF2-40B4-BE49-F238E27FC236}">
                <a16:creationId xmlns:a16="http://schemas.microsoft.com/office/drawing/2014/main" id="{07EA94A9-5F17-C64E-B4FE-F28F30D28012}"/>
              </a:ext>
            </a:extLst>
          </p:cNvPr>
          <p:cNvSpPr>
            <a:spLocks noChangeAspect="1" noEditPoints="1"/>
          </p:cNvSpPr>
          <p:nvPr/>
        </p:nvSpPr>
        <p:spPr bwMode="auto">
          <a:xfrm>
            <a:off x="387875" y="4498548"/>
            <a:ext cx="1096166" cy="286561"/>
          </a:xfrm>
          <a:custGeom>
            <a:avLst/>
            <a:gdLst>
              <a:gd name="T0" fmla="*/ 304 w 384"/>
              <a:gd name="T1" fmla="*/ 78 h 100"/>
              <a:gd name="T2" fmla="*/ 288 w 384"/>
              <a:gd name="T3" fmla="*/ 78 h 100"/>
              <a:gd name="T4" fmla="*/ 288 w 384"/>
              <a:gd name="T5" fmla="*/ 22 h 100"/>
              <a:gd name="T6" fmla="*/ 304 w 384"/>
              <a:gd name="T7" fmla="*/ 22 h 100"/>
              <a:gd name="T8" fmla="*/ 304 w 384"/>
              <a:gd name="T9" fmla="*/ 78 h 100"/>
              <a:gd name="T10" fmla="*/ 331 w 384"/>
              <a:gd name="T11" fmla="*/ 22 h 100"/>
              <a:gd name="T12" fmla="*/ 315 w 384"/>
              <a:gd name="T13" fmla="*/ 22 h 100"/>
              <a:gd name="T14" fmla="*/ 315 w 384"/>
              <a:gd name="T15" fmla="*/ 78 h 100"/>
              <a:gd name="T16" fmla="*/ 331 w 384"/>
              <a:gd name="T17" fmla="*/ 78 h 100"/>
              <a:gd name="T18" fmla="*/ 331 w 384"/>
              <a:gd name="T19" fmla="*/ 22 h 100"/>
              <a:gd name="T20" fmla="*/ 358 w 384"/>
              <a:gd name="T21" fmla="*/ 22 h 100"/>
              <a:gd name="T22" fmla="*/ 342 w 384"/>
              <a:gd name="T23" fmla="*/ 22 h 100"/>
              <a:gd name="T24" fmla="*/ 342 w 384"/>
              <a:gd name="T25" fmla="*/ 78 h 100"/>
              <a:gd name="T26" fmla="*/ 358 w 384"/>
              <a:gd name="T27" fmla="*/ 78 h 100"/>
              <a:gd name="T28" fmla="*/ 358 w 384"/>
              <a:gd name="T29" fmla="*/ 22 h 100"/>
              <a:gd name="T30" fmla="*/ 42 w 384"/>
              <a:gd name="T31" fmla="*/ 22 h 100"/>
              <a:gd name="T32" fmla="*/ 26 w 384"/>
              <a:gd name="T33" fmla="*/ 22 h 100"/>
              <a:gd name="T34" fmla="*/ 26 w 384"/>
              <a:gd name="T35" fmla="*/ 78 h 100"/>
              <a:gd name="T36" fmla="*/ 42 w 384"/>
              <a:gd name="T37" fmla="*/ 78 h 100"/>
              <a:gd name="T38" fmla="*/ 42 w 384"/>
              <a:gd name="T39" fmla="*/ 22 h 100"/>
              <a:gd name="T40" fmla="*/ 69 w 384"/>
              <a:gd name="T41" fmla="*/ 22 h 100"/>
              <a:gd name="T42" fmla="*/ 53 w 384"/>
              <a:gd name="T43" fmla="*/ 22 h 100"/>
              <a:gd name="T44" fmla="*/ 53 w 384"/>
              <a:gd name="T45" fmla="*/ 78 h 100"/>
              <a:gd name="T46" fmla="*/ 69 w 384"/>
              <a:gd name="T47" fmla="*/ 78 h 100"/>
              <a:gd name="T48" fmla="*/ 69 w 384"/>
              <a:gd name="T49" fmla="*/ 22 h 100"/>
              <a:gd name="T50" fmla="*/ 97 w 384"/>
              <a:gd name="T51" fmla="*/ 22 h 100"/>
              <a:gd name="T52" fmla="*/ 81 w 384"/>
              <a:gd name="T53" fmla="*/ 22 h 100"/>
              <a:gd name="T54" fmla="*/ 81 w 384"/>
              <a:gd name="T55" fmla="*/ 78 h 100"/>
              <a:gd name="T56" fmla="*/ 97 w 384"/>
              <a:gd name="T57" fmla="*/ 78 h 100"/>
              <a:gd name="T58" fmla="*/ 97 w 384"/>
              <a:gd name="T59" fmla="*/ 22 h 100"/>
              <a:gd name="T60" fmla="*/ 163 w 384"/>
              <a:gd name="T61" fmla="*/ 50 h 100"/>
              <a:gd name="T62" fmla="*/ 192 w 384"/>
              <a:gd name="T63" fmla="*/ 21 h 100"/>
              <a:gd name="T64" fmla="*/ 221 w 384"/>
              <a:gd name="T65" fmla="*/ 50 h 100"/>
              <a:gd name="T66" fmla="*/ 192 w 384"/>
              <a:gd name="T67" fmla="*/ 79 h 100"/>
              <a:gd name="T68" fmla="*/ 163 w 384"/>
              <a:gd name="T69" fmla="*/ 50 h 100"/>
              <a:gd name="T70" fmla="*/ 179 w 384"/>
              <a:gd name="T71" fmla="*/ 50 h 100"/>
              <a:gd name="T72" fmla="*/ 192 w 384"/>
              <a:gd name="T73" fmla="*/ 63 h 100"/>
              <a:gd name="T74" fmla="*/ 205 w 384"/>
              <a:gd name="T75" fmla="*/ 50 h 100"/>
              <a:gd name="T76" fmla="*/ 192 w 384"/>
              <a:gd name="T77" fmla="*/ 37 h 100"/>
              <a:gd name="T78" fmla="*/ 179 w 384"/>
              <a:gd name="T79" fmla="*/ 50 h 100"/>
              <a:gd name="T80" fmla="*/ 384 w 384"/>
              <a:gd name="T81" fmla="*/ 0 h 100"/>
              <a:gd name="T82" fmla="*/ 384 w 384"/>
              <a:gd name="T83" fmla="*/ 100 h 100"/>
              <a:gd name="T84" fmla="*/ 0 w 384"/>
              <a:gd name="T85" fmla="*/ 100 h 100"/>
              <a:gd name="T86" fmla="*/ 0 w 384"/>
              <a:gd name="T87" fmla="*/ 0 h 100"/>
              <a:gd name="T88" fmla="*/ 384 w 384"/>
              <a:gd name="T89" fmla="*/ 0 h 100"/>
              <a:gd name="T90" fmla="*/ 368 w 384"/>
              <a:gd name="T91" fmla="*/ 16 h 100"/>
              <a:gd name="T92" fmla="*/ 16 w 384"/>
              <a:gd name="T93" fmla="*/ 16 h 100"/>
              <a:gd name="T94" fmla="*/ 16 w 384"/>
              <a:gd name="T95" fmla="*/ 84 h 100"/>
              <a:gd name="T96" fmla="*/ 368 w 384"/>
              <a:gd name="T97" fmla="*/ 84 h 100"/>
              <a:gd name="T98" fmla="*/ 368 w 384"/>
              <a:gd name="T99" fmla="*/ 16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84" h="100">
                <a:moveTo>
                  <a:pt x="304" y="78"/>
                </a:moveTo>
                <a:cubicBezTo>
                  <a:pt x="288" y="78"/>
                  <a:pt x="288" y="78"/>
                  <a:pt x="288" y="78"/>
                </a:cubicBezTo>
                <a:cubicBezTo>
                  <a:pt x="288" y="22"/>
                  <a:pt x="288" y="22"/>
                  <a:pt x="288" y="22"/>
                </a:cubicBezTo>
                <a:cubicBezTo>
                  <a:pt x="304" y="22"/>
                  <a:pt x="304" y="22"/>
                  <a:pt x="304" y="22"/>
                </a:cubicBezTo>
                <a:lnTo>
                  <a:pt x="304" y="78"/>
                </a:lnTo>
                <a:close/>
                <a:moveTo>
                  <a:pt x="331" y="22"/>
                </a:moveTo>
                <a:cubicBezTo>
                  <a:pt x="315" y="22"/>
                  <a:pt x="315" y="22"/>
                  <a:pt x="315" y="22"/>
                </a:cubicBezTo>
                <a:cubicBezTo>
                  <a:pt x="315" y="78"/>
                  <a:pt x="315" y="78"/>
                  <a:pt x="315" y="78"/>
                </a:cubicBezTo>
                <a:cubicBezTo>
                  <a:pt x="331" y="78"/>
                  <a:pt x="331" y="78"/>
                  <a:pt x="331" y="78"/>
                </a:cubicBezTo>
                <a:lnTo>
                  <a:pt x="331" y="22"/>
                </a:lnTo>
                <a:close/>
                <a:moveTo>
                  <a:pt x="358" y="22"/>
                </a:moveTo>
                <a:cubicBezTo>
                  <a:pt x="342" y="22"/>
                  <a:pt x="342" y="22"/>
                  <a:pt x="342" y="22"/>
                </a:cubicBezTo>
                <a:cubicBezTo>
                  <a:pt x="342" y="78"/>
                  <a:pt x="342" y="78"/>
                  <a:pt x="342" y="78"/>
                </a:cubicBezTo>
                <a:cubicBezTo>
                  <a:pt x="358" y="78"/>
                  <a:pt x="358" y="78"/>
                  <a:pt x="358" y="78"/>
                </a:cubicBezTo>
                <a:lnTo>
                  <a:pt x="358" y="22"/>
                </a:lnTo>
                <a:close/>
                <a:moveTo>
                  <a:pt x="42" y="22"/>
                </a:moveTo>
                <a:cubicBezTo>
                  <a:pt x="26" y="22"/>
                  <a:pt x="26" y="22"/>
                  <a:pt x="26" y="22"/>
                </a:cubicBezTo>
                <a:cubicBezTo>
                  <a:pt x="26" y="78"/>
                  <a:pt x="26" y="78"/>
                  <a:pt x="26" y="78"/>
                </a:cubicBezTo>
                <a:cubicBezTo>
                  <a:pt x="42" y="78"/>
                  <a:pt x="42" y="78"/>
                  <a:pt x="42" y="78"/>
                </a:cubicBezTo>
                <a:lnTo>
                  <a:pt x="42" y="22"/>
                </a:lnTo>
                <a:close/>
                <a:moveTo>
                  <a:pt x="69" y="22"/>
                </a:moveTo>
                <a:cubicBezTo>
                  <a:pt x="53" y="22"/>
                  <a:pt x="53" y="22"/>
                  <a:pt x="53" y="22"/>
                </a:cubicBezTo>
                <a:cubicBezTo>
                  <a:pt x="53" y="78"/>
                  <a:pt x="53" y="78"/>
                  <a:pt x="53" y="78"/>
                </a:cubicBezTo>
                <a:cubicBezTo>
                  <a:pt x="69" y="78"/>
                  <a:pt x="69" y="78"/>
                  <a:pt x="69" y="78"/>
                </a:cubicBezTo>
                <a:lnTo>
                  <a:pt x="69" y="22"/>
                </a:lnTo>
                <a:close/>
                <a:moveTo>
                  <a:pt x="97" y="22"/>
                </a:moveTo>
                <a:cubicBezTo>
                  <a:pt x="81" y="22"/>
                  <a:pt x="81" y="22"/>
                  <a:pt x="81" y="22"/>
                </a:cubicBezTo>
                <a:cubicBezTo>
                  <a:pt x="81" y="78"/>
                  <a:pt x="81" y="78"/>
                  <a:pt x="81" y="78"/>
                </a:cubicBezTo>
                <a:cubicBezTo>
                  <a:pt x="97" y="78"/>
                  <a:pt x="97" y="78"/>
                  <a:pt x="97" y="78"/>
                </a:cubicBezTo>
                <a:lnTo>
                  <a:pt x="97" y="22"/>
                </a:lnTo>
                <a:close/>
                <a:moveTo>
                  <a:pt x="163" y="50"/>
                </a:moveTo>
                <a:cubicBezTo>
                  <a:pt x="163" y="34"/>
                  <a:pt x="176" y="21"/>
                  <a:pt x="192" y="21"/>
                </a:cubicBezTo>
                <a:cubicBezTo>
                  <a:pt x="208" y="21"/>
                  <a:pt x="221" y="34"/>
                  <a:pt x="221" y="50"/>
                </a:cubicBezTo>
                <a:cubicBezTo>
                  <a:pt x="221" y="66"/>
                  <a:pt x="208" y="79"/>
                  <a:pt x="192" y="79"/>
                </a:cubicBezTo>
                <a:cubicBezTo>
                  <a:pt x="176" y="79"/>
                  <a:pt x="163" y="66"/>
                  <a:pt x="163" y="50"/>
                </a:cubicBezTo>
                <a:close/>
                <a:moveTo>
                  <a:pt x="179" y="50"/>
                </a:moveTo>
                <a:cubicBezTo>
                  <a:pt x="179" y="57"/>
                  <a:pt x="185" y="63"/>
                  <a:pt x="192" y="63"/>
                </a:cubicBezTo>
                <a:cubicBezTo>
                  <a:pt x="199" y="63"/>
                  <a:pt x="205" y="57"/>
                  <a:pt x="205" y="50"/>
                </a:cubicBezTo>
                <a:cubicBezTo>
                  <a:pt x="205" y="43"/>
                  <a:pt x="199" y="37"/>
                  <a:pt x="192" y="37"/>
                </a:cubicBezTo>
                <a:cubicBezTo>
                  <a:pt x="185" y="37"/>
                  <a:pt x="179" y="43"/>
                  <a:pt x="179" y="50"/>
                </a:cubicBezTo>
                <a:close/>
                <a:moveTo>
                  <a:pt x="384" y="0"/>
                </a:moveTo>
                <a:cubicBezTo>
                  <a:pt x="384" y="100"/>
                  <a:pt x="384" y="100"/>
                  <a:pt x="384" y="100"/>
                </a:cubicBezTo>
                <a:cubicBezTo>
                  <a:pt x="0" y="100"/>
                  <a:pt x="0" y="100"/>
                  <a:pt x="0" y="100"/>
                </a:cubicBezTo>
                <a:cubicBezTo>
                  <a:pt x="0" y="0"/>
                  <a:pt x="0" y="0"/>
                  <a:pt x="0" y="0"/>
                </a:cubicBezTo>
                <a:lnTo>
                  <a:pt x="384" y="0"/>
                </a:lnTo>
                <a:close/>
                <a:moveTo>
                  <a:pt x="368" y="16"/>
                </a:moveTo>
                <a:cubicBezTo>
                  <a:pt x="16" y="16"/>
                  <a:pt x="16" y="16"/>
                  <a:pt x="16" y="16"/>
                </a:cubicBezTo>
                <a:cubicBezTo>
                  <a:pt x="16" y="84"/>
                  <a:pt x="16" y="84"/>
                  <a:pt x="16" y="84"/>
                </a:cubicBezTo>
                <a:cubicBezTo>
                  <a:pt x="368" y="84"/>
                  <a:pt x="368" y="84"/>
                  <a:pt x="368" y="84"/>
                </a:cubicBezTo>
                <a:lnTo>
                  <a:pt x="368" y="1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576" name="Freeform 86">
            <a:extLst>
              <a:ext uri="{FF2B5EF4-FFF2-40B4-BE49-F238E27FC236}">
                <a16:creationId xmlns:a16="http://schemas.microsoft.com/office/drawing/2014/main" id="{4ADD6C6E-A3EA-2841-B63F-5B1536846695}"/>
              </a:ext>
            </a:extLst>
          </p:cNvPr>
          <p:cNvSpPr>
            <a:spLocks noChangeAspect="1" noEditPoints="1"/>
          </p:cNvSpPr>
          <p:nvPr/>
        </p:nvSpPr>
        <p:spPr bwMode="auto">
          <a:xfrm>
            <a:off x="1629290" y="4498548"/>
            <a:ext cx="1096166" cy="286561"/>
          </a:xfrm>
          <a:custGeom>
            <a:avLst/>
            <a:gdLst>
              <a:gd name="T0" fmla="*/ 304 w 384"/>
              <a:gd name="T1" fmla="*/ 78 h 100"/>
              <a:gd name="T2" fmla="*/ 288 w 384"/>
              <a:gd name="T3" fmla="*/ 78 h 100"/>
              <a:gd name="T4" fmla="*/ 288 w 384"/>
              <a:gd name="T5" fmla="*/ 22 h 100"/>
              <a:gd name="T6" fmla="*/ 304 w 384"/>
              <a:gd name="T7" fmla="*/ 22 h 100"/>
              <a:gd name="T8" fmla="*/ 304 w 384"/>
              <a:gd name="T9" fmla="*/ 78 h 100"/>
              <a:gd name="T10" fmla="*/ 331 w 384"/>
              <a:gd name="T11" fmla="*/ 22 h 100"/>
              <a:gd name="T12" fmla="*/ 315 w 384"/>
              <a:gd name="T13" fmla="*/ 22 h 100"/>
              <a:gd name="T14" fmla="*/ 315 w 384"/>
              <a:gd name="T15" fmla="*/ 78 h 100"/>
              <a:gd name="T16" fmla="*/ 331 w 384"/>
              <a:gd name="T17" fmla="*/ 78 h 100"/>
              <a:gd name="T18" fmla="*/ 331 w 384"/>
              <a:gd name="T19" fmla="*/ 22 h 100"/>
              <a:gd name="T20" fmla="*/ 358 w 384"/>
              <a:gd name="T21" fmla="*/ 22 h 100"/>
              <a:gd name="T22" fmla="*/ 342 w 384"/>
              <a:gd name="T23" fmla="*/ 22 h 100"/>
              <a:gd name="T24" fmla="*/ 342 w 384"/>
              <a:gd name="T25" fmla="*/ 78 h 100"/>
              <a:gd name="T26" fmla="*/ 358 w 384"/>
              <a:gd name="T27" fmla="*/ 78 h 100"/>
              <a:gd name="T28" fmla="*/ 358 w 384"/>
              <a:gd name="T29" fmla="*/ 22 h 100"/>
              <a:gd name="T30" fmla="*/ 42 w 384"/>
              <a:gd name="T31" fmla="*/ 22 h 100"/>
              <a:gd name="T32" fmla="*/ 26 w 384"/>
              <a:gd name="T33" fmla="*/ 22 h 100"/>
              <a:gd name="T34" fmla="*/ 26 w 384"/>
              <a:gd name="T35" fmla="*/ 78 h 100"/>
              <a:gd name="T36" fmla="*/ 42 w 384"/>
              <a:gd name="T37" fmla="*/ 78 h 100"/>
              <a:gd name="T38" fmla="*/ 42 w 384"/>
              <a:gd name="T39" fmla="*/ 22 h 100"/>
              <a:gd name="T40" fmla="*/ 69 w 384"/>
              <a:gd name="T41" fmla="*/ 22 h 100"/>
              <a:gd name="T42" fmla="*/ 53 w 384"/>
              <a:gd name="T43" fmla="*/ 22 h 100"/>
              <a:gd name="T44" fmla="*/ 53 w 384"/>
              <a:gd name="T45" fmla="*/ 78 h 100"/>
              <a:gd name="T46" fmla="*/ 69 w 384"/>
              <a:gd name="T47" fmla="*/ 78 h 100"/>
              <a:gd name="T48" fmla="*/ 69 w 384"/>
              <a:gd name="T49" fmla="*/ 22 h 100"/>
              <a:gd name="T50" fmla="*/ 97 w 384"/>
              <a:gd name="T51" fmla="*/ 22 h 100"/>
              <a:gd name="T52" fmla="*/ 81 w 384"/>
              <a:gd name="T53" fmla="*/ 22 h 100"/>
              <a:gd name="T54" fmla="*/ 81 w 384"/>
              <a:gd name="T55" fmla="*/ 78 h 100"/>
              <a:gd name="T56" fmla="*/ 97 w 384"/>
              <a:gd name="T57" fmla="*/ 78 h 100"/>
              <a:gd name="T58" fmla="*/ 97 w 384"/>
              <a:gd name="T59" fmla="*/ 22 h 100"/>
              <a:gd name="T60" fmla="*/ 163 w 384"/>
              <a:gd name="T61" fmla="*/ 50 h 100"/>
              <a:gd name="T62" fmla="*/ 192 w 384"/>
              <a:gd name="T63" fmla="*/ 21 h 100"/>
              <a:gd name="T64" fmla="*/ 221 w 384"/>
              <a:gd name="T65" fmla="*/ 50 h 100"/>
              <a:gd name="T66" fmla="*/ 192 w 384"/>
              <a:gd name="T67" fmla="*/ 79 h 100"/>
              <a:gd name="T68" fmla="*/ 163 w 384"/>
              <a:gd name="T69" fmla="*/ 50 h 100"/>
              <a:gd name="T70" fmla="*/ 179 w 384"/>
              <a:gd name="T71" fmla="*/ 50 h 100"/>
              <a:gd name="T72" fmla="*/ 192 w 384"/>
              <a:gd name="T73" fmla="*/ 63 h 100"/>
              <a:gd name="T74" fmla="*/ 205 w 384"/>
              <a:gd name="T75" fmla="*/ 50 h 100"/>
              <a:gd name="T76" fmla="*/ 192 w 384"/>
              <a:gd name="T77" fmla="*/ 37 h 100"/>
              <a:gd name="T78" fmla="*/ 179 w 384"/>
              <a:gd name="T79" fmla="*/ 50 h 100"/>
              <a:gd name="T80" fmla="*/ 384 w 384"/>
              <a:gd name="T81" fmla="*/ 0 h 100"/>
              <a:gd name="T82" fmla="*/ 384 w 384"/>
              <a:gd name="T83" fmla="*/ 100 h 100"/>
              <a:gd name="T84" fmla="*/ 0 w 384"/>
              <a:gd name="T85" fmla="*/ 100 h 100"/>
              <a:gd name="T86" fmla="*/ 0 w 384"/>
              <a:gd name="T87" fmla="*/ 0 h 100"/>
              <a:gd name="T88" fmla="*/ 384 w 384"/>
              <a:gd name="T89" fmla="*/ 0 h 100"/>
              <a:gd name="T90" fmla="*/ 368 w 384"/>
              <a:gd name="T91" fmla="*/ 16 h 100"/>
              <a:gd name="T92" fmla="*/ 16 w 384"/>
              <a:gd name="T93" fmla="*/ 16 h 100"/>
              <a:gd name="T94" fmla="*/ 16 w 384"/>
              <a:gd name="T95" fmla="*/ 84 h 100"/>
              <a:gd name="T96" fmla="*/ 368 w 384"/>
              <a:gd name="T97" fmla="*/ 84 h 100"/>
              <a:gd name="T98" fmla="*/ 368 w 384"/>
              <a:gd name="T99" fmla="*/ 16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84" h="100">
                <a:moveTo>
                  <a:pt x="304" y="78"/>
                </a:moveTo>
                <a:cubicBezTo>
                  <a:pt x="288" y="78"/>
                  <a:pt x="288" y="78"/>
                  <a:pt x="288" y="78"/>
                </a:cubicBezTo>
                <a:cubicBezTo>
                  <a:pt x="288" y="22"/>
                  <a:pt x="288" y="22"/>
                  <a:pt x="288" y="22"/>
                </a:cubicBezTo>
                <a:cubicBezTo>
                  <a:pt x="304" y="22"/>
                  <a:pt x="304" y="22"/>
                  <a:pt x="304" y="22"/>
                </a:cubicBezTo>
                <a:lnTo>
                  <a:pt x="304" y="78"/>
                </a:lnTo>
                <a:close/>
                <a:moveTo>
                  <a:pt x="331" y="22"/>
                </a:moveTo>
                <a:cubicBezTo>
                  <a:pt x="315" y="22"/>
                  <a:pt x="315" y="22"/>
                  <a:pt x="315" y="22"/>
                </a:cubicBezTo>
                <a:cubicBezTo>
                  <a:pt x="315" y="78"/>
                  <a:pt x="315" y="78"/>
                  <a:pt x="315" y="78"/>
                </a:cubicBezTo>
                <a:cubicBezTo>
                  <a:pt x="331" y="78"/>
                  <a:pt x="331" y="78"/>
                  <a:pt x="331" y="78"/>
                </a:cubicBezTo>
                <a:lnTo>
                  <a:pt x="331" y="22"/>
                </a:lnTo>
                <a:close/>
                <a:moveTo>
                  <a:pt x="358" y="22"/>
                </a:moveTo>
                <a:cubicBezTo>
                  <a:pt x="342" y="22"/>
                  <a:pt x="342" y="22"/>
                  <a:pt x="342" y="22"/>
                </a:cubicBezTo>
                <a:cubicBezTo>
                  <a:pt x="342" y="78"/>
                  <a:pt x="342" y="78"/>
                  <a:pt x="342" y="78"/>
                </a:cubicBezTo>
                <a:cubicBezTo>
                  <a:pt x="358" y="78"/>
                  <a:pt x="358" y="78"/>
                  <a:pt x="358" y="78"/>
                </a:cubicBezTo>
                <a:lnTo>
                  <a:pt x="358" y="22"/>
                </a:lnTo>
                <a:close/>
                <a:moveTo>
                  <a:pt x="42" y="22"/>
                </a:moveTo>
                <a:cubicBezTo>
                  <a:pt x="26" y="22"/>
                  <a:pt x="26" y="22"/>
                  <a:pt x="26" y="22"/>
                </a:cubicBezTo>
                <a:cubicBezTo>
                  <a:pt x="26" y="78"/>
                  <a:pt x="26" y="78"/>
                  <a:pt x="26" y="78"/>
                </a:cubicBezTo>
                <a:cubicBezTo>
                  <a:pt x="42" y="78"/>
                  <a:pt x="42" y="78"/>
                  <a:pt x="42" y="78"/>
                </a:cubicBezTo>
                <a:lnTo>
                  <a:pt x="42" y="22"/>
                </a:lnTo>
                <a:close/>
                <a:moveTo>
                  <a:pt x="69" y="22"/>
                </a:moveTo>
                <a:cubicBezTo>
                  <a:pt x="53" y="22"/>
                  <a:pt x="53" y="22"/>
                  <a:pt x="53" y="22"/>
                </a:cubicBezTo>
                <a:cubicBezTo>
                  <a:pt x="53" y="78"/>
                  <a:pt x="53" y="78"/>
                  <a:pt x="53" y="78"/>
                </a:cubicBezTo>
                <a:cubicBezTo>
                  <a:pt x="69" y="78"/>
                  <a:pt x="69" y="78"/>
                  <a:pt x="69" y="78"/>
                </a:cubicBezTo>
                <a:lnTo>
                  <a:pt x="69" y="22"/>
                </a:lnTo>
                <a:close/>
                <a:moveTo>
                  <a:pt x="97" y="22"/>
                </a:moveTo>
                <a:cubicBezTo>
                  <a:pt x="81" y="22"/>
                  <a:pt x="81" y="22"/>
                  <a:pt x="81" y="22"/>
                </a:cubicBezTo>
                <a:cubicBezTo>
                  <a:pt x="81" y="78"/>
                  <a:pt x="81" y="78"/>
                  <a:pt x="81" y="78"/>
                </a:cubicBezTo>
                <a:cubicBezTo>
                  <a:pt x="97" y="78"/>
                  <a:pt x="97" y="78"/>
                  <a:pt x="97" y="78"/>
                </a:cubicBezTo>
                <a:lnTo>
                  <a:pt x="97" y="22"/>
                </a:lnTo>
                <a:close/>
                <a:moveTo>
                  <a:pt x="163" y="50"/>
                </a:moveTo>
                <a:cubicBezTo>
                  <a:pt x="163" y="34"/>
                  <a:pt x="176" y="21"/>
                  <a:pt x="192" y="21"/>
                </a:cubicBezTo>
                <a:cubicBezTo>
                  <a:pt x="208" y="21"/>
                  <a:pt x="221" y="34"/>
                  <a:pt x="221" y="50"/>
                </a:cubicBezTo>
                <a:cubicBezTo>
                  <a:pt x="221" y="66"/>
                  <a:pt x="208" y="79"/>
                  <a:pt x="192" y="79"/>
                </a:cubicBezTo>
                <a:cubicBezTo>
                  <a:pt x="176" y="79"/>
                  <a:pt x="163" y="66"/>
                  <a:pt x="163" y="50"/>
                </a:cubicBezTo>
                <a:close/>
                <a:moveTo>
                  <a:pt x="179" y="50"/>
                </a:moveTo>
                <a:cubicBezTo>
                  <a:pt x="179" y="57"/>
                  <a:pt x="185" y="63"/>
                  <a:pt x="192" y="63"/>
                </a:cubicBezTo>
                <a:cubicBezTo>
                  <a:pt x="199" y="63"/>
                  <a:pt x="205" y="57"/>
                  <a:pt x="205" y="50"/>
                </a:cubicBezTo>
                <a:cubicBezTo>
                  <a:pt x="205" y="43"/>
                  <a:pt x="199" y="37"/>
                  <a:pt x="192" y="37"/>
                </a:cubicBezTo>
                <a:cubicBezTo>
                  <a:pt x="185" y="37"/>
                  <a:pt x="179" y="43"/>
                  <a:pt x="179" y="50"/>
                </a:cubicBezTo>
                <a:close/>
                <a:moveTo>
                  <a:pt x="384" y="0"/>
                </a:moveTo>
                <a:cubicBezTo>
                  <a:pt x="384" y="100"/>
                  <a:pt x="384" y="100"/>
                  <a:pt x="384" y="100"/>
                </a:cubicBezTo>
                <a:cubicBezTo>
                  <a:pt x="0" y="100"/>
                  <a:pt x="0" y="100"/>
                  <a:pt x="0" y="100"/>
                </a:cubicBezTo>
                <a:cubicBezTo>
                  <a:pt x="0" y="0"/>
                  <a:pt x="0" y="0"/>
                  <a:pt x="0" y="0"/>
                </a:cubicBezTo>
                <a:lnTo>
                  <a:pt x="384" y="0"/>
                </a:lnTo>
                <a:close/>
                <a:moveTo>
                  <a:pt x="368" y="16"/>
                </a:moveTo>
                <a:cubicBezTo>
                  <a:pt x="16" y="16"/>
                  <a:pt x="16" y="16"/>
                  <a:pt x="16" y="16"/>
                </a:cubicBezTo>
                <a:cubicBezTo>
                  <a:pt x="16" y="84"/>
                  <a:pt x="16" y="84"/>
                  <a:pt x="16" y="84"/>
                </a:cubicBezTo>
                <a:cubicBezTo>
                  <a:pt x="368" y="84"/>
                  <a:pt x="368" y="84"/>
                  <a:pt x="368" y="84"/>
                </a:cubicBezTo>
                <a:lnTo>
                  <a:pt x="368" y="1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577" name="Freeform 86">
            <a:extLst>
              <a:ext uri="{FF2B5EF4-FFF2-40B4-BE49-F238E27FC236}">
                <a16:creationId xmlns:a16="http://schemas.microsoft.com/office/drawing/2014/main" id="{C2CE3B6B-E2B3-244E-A172-2392271FFB67}"/>
              </a:ext>
            </a:extLst>
          </p:cNvPr>
          <p:cNvSpPr>
            <a:spLocks noChangeAspect="1" noEditPoints="1"/>
          </p:cNvSpPr>
          <p:nvPr/>
        </p:nvSpPr>
        <p:spPr bwMode="auto">
          <a:xfrm>
            <a:off x="2898885" y="4498546"/>
            <a:ext cx="1096166" cy="286561"/>
          </a:xfrm>
          <a:custGeom>
            <a:avLst/>
            <a:gdLst>
              <a:gd name="T0" fmla="*/ 304 w 384"/>
              <a:gd name="T1" fmla="*/ 78 h 100"/>
              <a:gd name="T2" fmla="*/ 288 w 384"/>
              <a:gd name="T3" fmla="*/ 78 h 100"/>
              <a:gd name="T4" fmla="*/ 288 w 384"/>
              <a:gd name="T5" fmla="*/ 22 h 100"/>
              <a:gd name="T6" fmla="*/ 304 w 384"/>
              <a:gd name="T7" fmla="*/ 22 h 100"/>
              <a:gd name="T8" fmla="*/ 304 w 384"/>
              <a:gd name="T9" fmla="*/ 78 h 100"/>
              <a:gd name="T10" fmla="*/ 331 w 384"/>
              <a:gd name="T11" fmla="*/ 22 h 100"/>
              <a:gd name="T12" fmla="*/ 315 w 384"/>
              <a:gd name="T13" fmla="*/ 22 h 100"/>
              <a:gd name="T14" fmla="*/ 315 w 384"/>
              <a:gd name="T15" fmla="*/ 78 h 100"/>
              <a:gd name="T16" fmla="*/ 331 w 384"/>
              <a:gd name="T17" fmla="*/ 78 h 100"/>
              <a:gd name="T18" fmla="*/ 331 w 384"/>
              <a:gd name="T19" fmla="*/ 22 h 100"/>
              <a:gd name="T20" fmla="*/ 358 w 384"/>
              <a:gd name="T21" fmla="*/ 22 h 100"/>
              <a:gd name="T22" fmla="*/ 342 w 384"/>
              <a:gd name="T23" fmla="*/ 22 h 100"/>
              <a:gd name="T24" fmla="*/ 342 w 384"/>
              <a:gd name="T25" fmla="*/ 78 h 100"/>
              <a:gd name="T26" fmla="*/ 358 w 384"/>
              <a:gd name="T27" fmla="*/ 78 h 100"/>
              <a:gd name="T28" fmla="*/ 358 w 384"/>
              <a:gd name="T29" fmla="*/ 22 h 100"/>
              <a:gd name="T30" fmla="*/ 42 w 384"/>
              <a:gd name="T31" fmla="*/ 22 h 100"/>
              <a:gd name="T32" fmla="*/ 26 w 384"/>
              <a:gd name="T33" fmla="*/ 22 h 100"/>
              <a:gd name="T34" fmla="*/ 26 w 384"/>
              <a:gd name="T35" fmla="*/ 78 h 100"/>
              <a:gd name="T36" fmla="*/ 42 w 384"/>
              <a:gd name="T37" fmla="*/ 78 h 100"/>
              <a:gd name="T38" fmla="*/ 42 w 384"/>
              <a:gd name="T39" fmla="*/ 22 h 100"/>
              <a:gd name="T40" fmla="*/ 69 w 384"/>
              <a:gd name="T41" fmla="*/ 22 h 100"/>
              <a:gd name="T42" fmla="*/ 53 w 384"/>
              <a:gd name="T43" fmla="*/ 22 h 100"/>
              <a:gd name="T44" fmla="*/ 53 w 384"/>
              <a:gd name="T45" fmla="*/ 78 h 100"/>
              <a:gd name="T46" fmla="*/ 69 w 384"/>
              <a:gd name="T47" fmla="*/ 78 h 100"/>
              <a:gd name="T48" fmla="*/ 69 w 384"/>
              <a:gd name="T49" fmla="*/ 22 h 100"/>
              <a:gd name="T50" fmla="*/ 97 w 384"/>
              <a:gd name="T51" fmla="*/ 22 h 100"/>
              <a:gd name="T52" fmla="*/ 81 w 384"/>
              <a:gd name="T53" fmla="*/ 22 h 100"/>
              <a:gd name="T54" fmla="*/ 81 w 384"/>
              <a:gd name="T55" fmla="*/ 78 h 100"/>
              <a:gd name="T56" fmla="*/ 97 w 384"/>
              <a:gd name="T57" fmla="*/ 78 h 100"/>
              <a:gd name="T58" fmla="*/ 97 w 384"/>
              <a:gd name="T59" fmla="*/ 22 h 100"/>
              <a:gd name="T60" fmla="*/ 163 w 384"/>
              <a:gd name="T61" fmla="*/ 50 h 100"/>
              <a:gd name="T62" fmla="*/ 192 w 384"/>
              <a:gd name="T63" fmla="*/ 21 h 100"/>
              <a:gd name="T64" fmla="*/ 221 w 384"/>
              <a:gd name="T65" fmla="*/ 50 h 100"/>
              <a:gd name="T66" fmla="*/ 192 w 384"/>
              <a:gd name="T67" fmla="*/ 79 h 100"/>
              <a:gd name="T68" fmla="*/ 163 w 384"/>
              <a:gd name="T69" fmla="*/ 50 h 100"/>
              <a:gd name="T70" fmla="*/ 179 w 384"/>
              <a:gd name="T71" fmla="*/ 50 h 100"/>
              <a:gd name="T72" fmla="*/ 192 w 384"/>
              <a:gd name="T73" fmla="*/ 63 h 100"/>
              <a:gd name="T74" fmla="*/ 205 w 384"/>
              <a:gd name="T75" fmla="*/ 50 h 100"/>
              <a:gd name="T76" fmla="*/ 192 w 384"/>
              <a:gd name="T77" fmla="*/ 37 h 100"/>
              <a:gd name="T78" fmla="*/ 179 w 384"/>
              <a:gd name="T79" fmla="*/ 50 h 100"/>
              <a:gd name="T80" fmla="*/ 384 w 384"/>
              <a:gd name="T81" fmla="*/ 0 h 100"/>
              <a:gd name="T82" fmla="*/ 384 w 384"/>
              <a:gd name="T83" fmla="*/ 100 h 100"/>
              <a:gd name="T84" fmla="*/ 0 w 384"/>
              <a:gd name="T85" fmla="*/ 100 h 100"/>
              <a:gd name="T86" fmla="*/ 0 w 384"/>
              <a:gd name="T87" fmla="*/ 0 h 100"/>
              <a:gd name="T88" fmla="*/ 384 w 384"/>
              <a:gd name="T89" fmla="*/ 0 h 100"/>
              <a:gd name="T90" fmla="*/ 368 w 384"/>
              <a:gd name="T91" fmla="*/ 16 h 100"/>
              <a:gd name="T92" fmla="*/ 16 w 384"/>
              <a:gd name="T93" fmla="*/ 16 h 100"/>
              <a:gd name="T94" fmla="*/ 16 w 384"/>
              <a:gd name="T95" fmla="*/ 84 h 100"/>
              <a:gd name="T96" fmla="*/ 368 w 384"/>
              <a:gd name="T97" fmla="*/ 84 h 100"/>
              <a:gd name="T98" fmla="*/ 368 w 384"/>
              <a:gd name="T99" fmla="*/ 16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84" h="100">
                <a:moveTo>
                  <a:pt x="304" y="78"/>
                </a:moveTo>
                <a:cubicBezTo>
                  <a:pt x="288" y="78"/>
                  <a:pt x="288" y="78"/>
                  <a:pt x="288" y="78"/>
                </a:cubicBezTo>
                <a:cubicBezTo>
                  <a:pt x="288" y="22"/>
                  <a:pt x="288" y="22"/>
                  <a:pt x="288" y="22"/>
                </a:cubicBezTo>
                <a:cubicBezTo>
                  <a:pt x="304" y="22"/>
                  <a:pt x="304" y="22"/>
                  <a:pt x="304" y="22"/>
                </a:cubicBezTo>
                <a:lnTo>
                  <a:pt x="304" y="78"/>
                </a:lnTo>
                <a:close/>
                <a:moveTo>
                  <a:pt x="331" y="22"/>
                </a:moveTo>
                <a:cubicBezTo>
                  <a:pt x="315" y="22"/>
                  <a:pt x="315" y="22"/>
                  <a:pt x="315" y="22"/>
                </a:cubicBezTo>
                <a:cubicBezTo>
                  <a:pt x="315" y="78"/>
                  <a:pt x="315" y="78"/>
                  <a:pt x="315" y="78"/>
                </a:cubicBezTo>
                <a:cubicBezTo>
                  <a:pt x="331" y="78"/>
                  <a:pt x="331" y="78"/>
                  <a:pt x="331" y="78"/>
                </a:cubicBezTo>
                <a:lnTo>
                  <a:pt x="331" y="22"/>
                </a:lnTo>
                <a:close/>
                <a:moveTo>
                  <a:pt x="358" y="22"/>
                </a:moveTo>
                <a:cubicBezTo>
                  <a:pt x="342" y="22"/>
                  <a:pt x="342" y="22"/>
                  <a:pt x="342" y="22"/>
                </a:cubicBezTo>
                <a:cubicBezTo>
                  <a:pt x="342" y="78"/>
                  <a:pt x="342" y="78"/>
                  <a:pt x="342" y="78"/>
                </a:cubicBezTo>
                <a:cubicBezTo>
                  <a:pt x="358" y="78"/>
                  <a:pt x="358" y="78"/>
                  <a:pt x="358" y="78"/>
                </a:cubicBezTo>
                <a:lnTo>
                  <a:pt x="358" y="22"/>
                </a:lnTo>
                <a:close/>
                <a:moveTo>
                  <a:pt x="42" y="22"/>
                </a:moveTo>
                <a:cubicBezTo>
                  <a:pt x="26" y="22"/>
                  <a:pt x="26" y="22"/>
                  <a:pt x="26" y="22"/>
                </a:cubicBezTo>
                <a:cubicBezTo>
                  <a:pt x="26" y="78"/>
                  <a:pt x="26" y="78"/>
                  <a:pt x="26" y="78"/>
                </a:cubicBezTo>
                <a:cubicBezTo>
                  <a:pt x="42" y="78"/>
                  <a:pt x="42" y="78"/>
                  <a:pt x="42" y="78"/>
                </a:cubicBezTo>
                <a:lnTo>
                  <a:pt x="42" y="22"/>
                </a:lnTo>
                <a:close/>
                <a:moveTo>
                  <a:pt x="69" y="22"/>
                </a:moveTo>
                <a:cubicBezTo>
                  <a:pt x="53" y="22"/>
                  <a:pt x="53" y="22"/>
                  <a:pt x="53" y="22"/>
                </a:cubicBezTo>
                <a:cubicBezTo>
                  <a:pt x="53" y="78"/>
                  <a:pt x="53" y="78"/>
                  <a:pt x="53" y="78"/>
                </a:cubicBezTo>
                <a:cubicBezTo>
                  <a:pt x="69" y="78"/>
                  <a:pt x="69" y="78"/>
                  <a:pt x="69" y="78"/>
                </a:cubicBezTo>
                <a:lnTo>
                  <a:pt x="69" y="22"/>
                </a:lnTo>
                <a:close/>
                <a:moveTo>
                  <a:pt x="97" y="22"/>
                </a:moveTo>
                <a:cubicBezTo>
                  <a:pt x="81" y="22"/>
                  <a:pt x="81" y="22"/>
                  <a:pt x="81" y="22"/>
                </a:cubicBezTo>
                <a:cubicBezTo>
                  <a:pt x="81" y="78"/>
                  <a:pt x="81" y="78"/>
                  <a:pt x="81" y="78"/>
                </a:cubicBezTo>
                <a:cubicBezTo>
                  <a:pt x="97" y="78"/>
                  <a:pt x="97" y="78"/>
                  <a:pt x="97" y="78"/>
                </a:cubicBezTo>
                <a:lnTo>
                  <a:pt x="97" y="22"/>
                </a:lnTo>
                <a:close/>
                <a:moveTo>
                  <a:pt x="163" y="50"/>
                </a:moveTo>
                <a:cubicBezTo>
                  <a:pt x="163" y="34"/>
                  <a:pt x="176" y="21"/>
                  <a:pt x="192" y="21"/>
                </a:cubicBezTo>
                <a:cubicBezTo>
                  <a:pt x="208" y="21"/>
                  <a:pt x="221" y="34"/>
                  <a:pt x="221" y="50"/>
                </a:cubicBezTo>
                <a:cubicBezTo>
                  <a:pt x="221" y="66"/>
                  <a:pt x="208" y="79"/>
                  <a:pt x="192" y="79"/>
                </a:cubicBezTo>
                <a:cubicBezTo>
                  <a:pt x="176" y="79"/>
                  <a:pt x="163" y="66"/>
                  <a:pt x="163" y="50"/>
                </a:cubicBezTo>
                <a:close/>
                <a:moveTo>
                  <a:pt x="179" y="50"/>
                </a:moveTo>
                <a:cubicBezTo>
                  <a:pt x="179" y="57"/>
                  <a:pt x="185" y="63"/>
                  <a:pt x="192" y="63"/>
                </a:cubicBezTo>
                <a:cubicBezTo>
                  <a:pt x="199" y="63"/>
                  <a:pt x="205" y="57"/>
                  <a:pt x="205" y="50"/>
                </a:cubicBezTo>
                <a:cubicBezTo>
                  <a:pt x="205" y="43"/>
                  <a:pt x="199" y="37"/>
                  <a:pt x="192" y="37"/>
                </a:cubicBezTo>
                <a:cubicBezTo>
                  <a:pt x="185" y="37"/>
                  <a:pt x="179" y="43"/>
                  <a:pt x="179" y="50"/>
                </a:cubicBezTo>
                <a:close/>
                <a:moveTo>
                  <a:pt x="384" y="0"/>
                </a:moveTo>
                <a:cubicBezTo>
                  <a:pt x="384" y="100"/>
                  <a:pt x="384" y="100"/>
                  <a:pt x="384" y="100"/>
                </a:cubicBezTo>
                <a:cubicBezTo>
                  <a:pt x="0" y="100"/>
                  <a:pt x="0" y="100"/>
                  <a:pt x="0" y="100"/>
                </a:cubicBezTo>
                <a:cubicBezTo>
                  <a:pt x="0" y="0"/>
                  <a:pt x="0" y="0"/>
                  <a:pt x="0" y="0"/>
                </a:cubicBezTo>
                <a:lnTo>
                  <a:pt x="384" y="0"/>
                </a:lnTo>
                <a:close/>
                <a:moveTo>
                  <a:pt x="368" y="16"/>
                </a:moveTo>
                <a:cubicBezTo>
                  <a:pt x="16" y="16"/>
                  <a:pt x="16" y="16"/>
                  <a:pt x="16" y="16"/>
                </a:cubicBezTo>
                <a:cubicBezTo>
                  <a:pt x="16" y="84"/>
                  <a:pt x="16" y="84"/>
                  <a:pt x="16" y="84"/>
                </a:cubicBezTo>
                <a:cubicBezTo>
                  <a:pt x="368" y="84"/>
                  <a:pt x="368" y="84"/>
                  <a:pt x="368" y="84"/>
                </a:cubicBezTo>
                <a:lnTo>
                  <a:pt x="368" y="1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31" name="Rectangle 130">
            <a:extLst>
              <a:ext uri="{FF2B5EF4-FFF2-40B4-BE49-F238E27FC236}">
                <a16:creationId xmlns:a16="http://schemas.microsoft.com/office/drawing/2014/main" id="{436DB46C-0015-B447-8CDC-61544011285A}"/>
              </a:ext>
            </a:extLst>
          </p:cNvPr>
          <p:cNvSpPr/>
          <p:nvPr/>
        </p:nvSpPr>
        <p:spPr>
          <a:xfrm>
            <a:off x="6887846" y="3209370"/>
            <a:ext cx="896231" cy="748213"/>
          </a:xfrm>
          <a:prstGeom prst="rect">
            <a:avLst/>
          </a:prstGeom>
          <a:noFill/>
          <a:ln w="19050">
            <a:solidFill>
              <a:schemeClr val="tx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grpSp>
        <p:nvGrpSpPr>
          <p:cNvPr id="138" name="Group 137">
            <a:extLst>
              <a:ext uri="{FF2B5EF4-FFF2-40B4-BE49-F238E27FC236}">
                <a16:creationId xmlns:a16="http://schemas.microsoft.com/office/drawing/2014/main" id="{6BF42344-A73B-614B-B63D-ABFCCF2413CC}"/>
              </a:ext>
            </a:extLst>
          </p:cNvPr>
          <p:cNvGrpSpPr/>
          <p:nvPr/>
        </p:nvGrpSpPr>
        <p:grpSpPr>
          <a:xfrm>
            <a:off x="8432053" y="3372439"/>
            <a:ext cx="262611" cy="262716"/>
            <a:chOff x="7736620" y="7009631"/>
            <a:chExt cx="4501800" cy="4503600"/>
          </a:xfrm>
          <a:solidFill>
            <a:schemeClr val="accent6"/>
          </a:solidFill>
        </p:grpSpPr>
        <p:sp>
          <p:nvSpPr>
            <p:cNvPr id="139" name="Freeform: Shape 1">
              <a:extLst>
                <a:ext uri="{FF2B5EF4-FFF2-40B4-BE49-F238E27FC236}">
                  <a16:creationId xmlns:a16="http://schemas.microsoft.com/office/drawing/2014/main" id="{DF6EFAF8-14FA-8640-B279-6B0FD75CF9E2}"/>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sp>
          <p:nvSpPr>
            <p:cNvPr id="140" name="Freeform: Shape 2">
              <a:extLst>
                <a:ext uri="{FF2B5EF4-FFF2-40B4-BE49-F238E27FC236}">
                  <a16:creationId xmlns:a16="http://schemas.microsoft.com/office/drawing/2014/main" id="{CF5677D7-8977-6846-B5CB-03A6CED02E8C}"/>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sp>
          <p:nvSpPr>
            <p:cNvPr id="141" name="Freeform: Shape 3">
              <a:extLst>
                <a:ext uri="{FF2B5EF4-FFF2-40B4-BE49-F238E27FC236}">
                  <a16:creationId xmlns:a16="http://schemas.microsoft.com/office/drawing/2014/main" id="{21867B87-EE01-4043-9124-A56DDB5C8D9A}"/>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sp>
          <p:nvSpPr>
            <p:cNvPr id="142" name="Freeform: Shape 4">
              <a:extLst>
                <a:ext uri="{FF2B5EF4-FFF2-40B4-BE49-F238E27FC236}">
                  <a16:creationId xmlns:a16="http://schemas.microsoft.com/office/drawing/2014/main" id="{D0E3A037-1FDC-7740-AA10-B7789DBDE178}"/>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sp>
          <p:nvSpPr>
            <p:cNvPr id="143" name="Freeform: Shape 5">
              <a:extLst>
                <a:ext uri="{FF2B5EF4-FFF2-40B4-BE49-F238E27FC236}">
                  <a16:creationId xmlns:a16="http://schemas.microsoft.com/office/drawing/2014/main" id="{AEDFE814-BA3F-3644-91A9-DEB8C48DAB4F}"/>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grpSp>
      <p:sp>
        <p:nvSpPr>
          <p:cNvPr id="144" name="Rectangle 143">
            <a:extLst>
              <a:ext uri="{FF2B5EF4-FFF2-40B4-BE49-F238E27FC236}">
                <a16:creationId xmlns:a16="http://schemas.microsoft.com/office/drawing/2014/main" id="{931AE3E5-8BBF-D941-973F-E24E34761259}"/>
              </a:ext>
            </a:extLst>
          </p:cNvPr>
          <p:cNvSpPr/>
          <p:nvPr/>
        </p:nvSpPr>
        <p:spPr>
          <a:xfrm>
            <a:off x="8521889" y="3234677"/>
            <a:ext cx="414448" cy="261610"/>
          </a:xfrm>
          <a:prstGeom prst="rect">
            <a:avLst/>
          </a:prstGeom>
        </p:spPr>
        <p:txBody>
          <a:bodyPr wrap="square">
            <a:spAutoFit/>
          </a:bodyPr>
          <a:lstStyle/>
          <a:p>
            <a:pPr algn="ctr"/>
            <a:r>
              <a:rPr lang="en-US" sz="1100" b="1" dirty="0">
                <a:latin typeface="Metropolis" pitchFamily="2" charset="77"/>
              </a:rPr>
              <a:t>T0</a:t>
            </a:r>
            <a:endParaRPr lang="en-GB" sz="1100" b="1" dirty="0">
              <a:latin typeface="Metropolis" pitchFamily="2" charset="77"/>
            </a:endParaRPr>
          </a:p>
        </p:txBody>
      </p:sp>
      <p:sp>
        <p:nvSpPr>
          <p:cNvPr id="160" name="Rectangle 159">
            <a:extLst>
              <a:ext uri="{FF2B5EF4-FFF2-40B4-BE49-F238E27FC236}">
                <a16:creationId xmlns:a16="http://schemas.microsoft.com/office/drawing/2014/main" id="{7740EF79-1244-4947-9F26-65C10158BEE9}"/>
              </a:ext>
            </a:extLst>
          </p:cNvPr>
          <p:cNvSpPr/>
          <p:nvPr/>
        </p:nvSpPr>
        <p:spPr>
          <a:xfrm>
            <a:off x="8144830" y="3213661"/>
            <a:ext cx="896231" cy="748213"/>
          </a:xfrm>
          <a:prstGeom prst="rect">
            <a:avLst/>
          </a:prstGeom>
          <a:noFill/>
          <a:ln w="19050">
            <a:solidFill>
              <a:schemeClr val="tx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grpSp>
        <p:nvGrpSpPr>
          <p:cNvPr id="163" name="Group 162">
            <a:extLst>
              <a:ext uri="{FF2B5EF4-FFF2-40B4-BE49-F238E27FC236}">
                <a16:creationId xmlns:a16="http://schemas.microsoft.com/office/drawing/2014/main" id="{D53118DA-DDA9-3945-97EB-D40DCC9233D7}"/>
              </a:ext>
            </a:extLst>
          </p:cNvPr>
          <p:cNvGrpSpPr/>
          <p:nvPr/>
        </p:nvGrpSpPr>
        <p:grpSpPr>
          <a:xfrm>
            <a:off x="9806931" y="3368148"/>
            <a:ext cx="262611" cy="262716"/>
            <a:chOff x="7736620" y="7009631"/>
            <a:chExt cx="4501800" cy="4503600"/>
          </a:xfrm>
          <a:solidFill>
            <a:schemeClr val="accent6"/>
          </a:solidFill>
        </p:grpSpPr>
        <p:sp>
          <p:nvSpPr>
            <p:cNvPr id="164" name="Freeform: Shape 1">
              <a:extLst>
                <a:ext uri="{FF2B5EF4-FFF2-40B4-BE49-F238E27FC236}">
                  <a16:creationId xmlns:a16="http://schemas.microsoft.com/office/drawing/2014/main" id="{A5FA444E-C732-0647-95B5-9A23F27AE9C2}"/>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sp>
          <p:nvSpPr>
            <p:cNvPr id="165" name="Freeform: Shape 2">
              <a:extLst>
                <a:ext uri="{FF2B5EF4-FFF2-40B4-BE49-F238E27FC236}">
                  <a16:creationId xmlns:a16="http://schemas.microsoft.com/office/drawing/2014/main" id="{E236DDED-F25E-2845-9F86-63F7D0479955}"/>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sp>
          <p:nvSpPr>
            <p:cNvPr id="166" name="Freeform: Shape 3">
              <a:extLst>
                <a:ext uri="{FF2B5EF4-FFF2-40B4-BE49-F238E27FC236}">
                  <a16:creationId xmlns:a16="http://schemas.microsoft.com/office/drawing/2014/main" id="{0020361D-2468-3A49-9267-B4A2D7C82E51}"/>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sp>
          <p:nvSpPr>
            <p:cNvPr id="167" name="Freeform: Shape 4">
              <a:extLst>
                <a:ext uri="{FF2B5EF4-FFF2-40B4-BE49-F238E27FC236}">
                  <a16:creationId xmlns:a16="http://schemas.microsoft.com/office/drawing/2014/main" id="{B17DA345-B3E2-2B4D-899A-4C0CEFC2FCAD}"/>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sp>
          <p:nvSpPr>
            <p:cNvPr id="168" name="Freeform: Shape 5">
              <a:extLst>
                <a:ext uri="{FF2B5EF4-FFF2-40B4-BE49-F238E27FC236}">
                  <a16:creationId xmlns:a16="http://schemas.microsoft.com/office/drawing/2014/main" id="{1BE0CD8A-9856-7847-AA1D-C4869798CC26}"/>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grpSp>
      <p:sp>
        <p:nvSpPr>
          <p:cNvPr id="169" name="Rectangle 168">
            <a:extLst>
              <a:ext uri="{FF2B5EF4-FFF2-40B4-BE49-F238E27FC236}">
                <a16:creationId xmlns:a16="http://schemas.microsoft.com/office/drawing/2014/main" id="{6AC5B095-2D9A-CA47-B1AD-ED8410D8E8EF}"/>
              </a:ext>
            </a:extLst>
          </p:cNvPr>
          <p:cNvSpPr/>
          <p:nvPr/>
        </p:nvSpPr>
        <p:spPr>
          <a:xfrm>
            <a:off x="9896767" y="3230386"/>
            <a:ext cx="414448" cy="261610"/>
          </a:xfrm>
          <a:prstGeom prst="rect">
            <a:avLst/>
          </a:prstGeom>
        </p:spPr>
        <p:txBody>
          <a:bodyPr wrap="square">
            <a:spAutoFit/>
          </a:bodyPr>
          <a:lstStyle/>
          <a:p>
            <a:pPr algn="ctr"/>
            <a:r>
              <a:rPr lang="en-US" sz="1100" b="1" dirty="0">
                <a:latin typeface="Metropolis" pitchFamily="2" charset="77"/>
              </a:rPr>
              <a:t>T0</a:t>
            </a:r>
            <a:endParaRPr lang="en-GB" sz="1100" b="1" dirty="0">
              <a:latin typeface="Metropolis" pitchFamily="2" charset="77"/>
            </a:endParaRPr>
          </a:p>
        </p:txBody>
      </p:sp>
      <p:grpSp>
        <p:nvGrpSpPr>
          <p:cNvPr id="170" name="Group 169">
            <a:extLst>
              <a:ext uri="{FF2B5EF4-FFF2-40B4-BE49-F238E27FC236}">
                <a16:creationId xmlns:a16="http://schemas.microsoft.com/office/drawing/2014/main" id="{4C61A8B9-5A22-9846-BCC2-2C91FBDA8E1D}"/>
              </a:ext>
            </a:extLst>
          </p:cNvPr>
          <p:cNvGrpSpPr/>
          <p:nvPr/>
        </p:nvGrpSpPr>
        <p:grpSpPr>
          <a:xfrm>
            <a:off x="9656928" y="3634095"/>
            <a:ext cx="262611" cy="262716"/>
            <a:chOff x="7736620" y="7009631"/>
            <a:chExt cx="4501800" cy="4503600"/>
          </a:xfrm>
          <a:solidFill>
            <a:schemeClr val="accent6"/>
          </a:solidFill>
        </p:grpSpPr>
        <p:sp>
          <p:nvSpPr>
            <p:cNvPr id="171" name="Freeform: Shape 1">
              <a:extLst>
                <a:ext uri="{FF2B5EF4-FFF2-40B4-BE49-F238E27FC236}">
                  <a16:creationId xmlns:a16="http://schemas.microsoft.com/office/drawing/2014/main" id="{C223D060-0898-284C-A569-3BE0B42CB136}"/>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solidFill>
                  <a:schemeClr val="lt1"/>
                </a:solidFill>
              </a:endParaRPr>
            </a:p>
          </p:txBody>
        </p:sp>
        <p:sp>
          <p:nvSpPr>
            <p:cNvPr id="172" name="Freeform: Shape 2">
              <a:extLst>
                <a:ext uri="{FF2B5EF4-FFF2-40B4-BE49-F238E27FC236}">
                  <a16:creationId xmlns:a16="http://schemas.microsoft.com/office/drawing/2014/main" id="{52EE33D0-ACCB-4E4A-A46A-FC18CA86A986}"/>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solidFill>
                  <a:schemeClr val="lt1"/>
                </a:solidFill>
              </a:endParaRPr>
            </a:p>
          </p:txBody>
        </p:sp>
        <p:sp>
          <p:nvSpPr>
            <p:cNvPr id="173" name="Freeform: Shape 3">
              <a:extLst>
                <a:ext uri="{FF2B5EF4-FFF2-40B4-BE49-F238E27FC236}">
                  <a16:creationId xmlns:a16="http://schemas.microsoft.com/office/drawing/2014/main" id="{4BE2DA98-6A22-0A47-BC3B-1DFE851FC9FE}"/>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solidFill>
                  <a:schemeClr val="lt1"/>
                </a:solidFill>
              </a:endParaRPr>
            </a:p>
          </p:txBody>
        </p:sp>
        <p:sp>
          <p:nvSpPr>
            <p:cNvPr id="174" name="Freeform: Shape 4">
              <a:extLst>
                <a:ext uri="{FF2B5EF4-FFF2-40B4-BE49-F238E27FC236}">
                  <a16:creationId xmlns:a16="http://schemas.microsoft.com/office/drawing/2014/main" id="{C3625A95-1E32-B442-B3BA-DA9D352D3E69}"/>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solidFill>
                  <a:schemeClr val="lt1"/>
                </a:solidFill>
              </a:endParaRPr>
            </a:p>
          </p:txBody>
        </p:sp>
        <p:sp>
          <p:nvSpPr>
            <p:cNvPr id="175" name="Freeform: Shape 5">
              <a:extLst>
                <a:ext uri="{FF2B5EF4-FFF2-40B4-BE49-F238E27FC236}">
                  <a16:creationId xmlns:a16="http://schemas.microsoft.com/office/drawing/2014/main" id="{15C75794-28ED-E847-B355-41298CE05C4C}"/>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solidFill>
                  <a:schemeClr val="lt1"/>
                </a:solidFill>
              </a:endParaRPr>
            </a:p>
          </p:txBody>
        </p:sp>
      </p:grpSp>
      <p:grpSp>
        <p:nvGrpSpPr>
          <p:cNvPr id="176" name="Group 175">
            <a:extLst>
              <a:ext uri="{FF2B5EF4-FFF2-40B4-BE49-F238E27FC236}">
                <a16:creationId xmlns:a16="http://schemas.microsoft.com/office/drawing/2014/main" id="{A871C61F-65AC-B84B-9B42-AF00B524D071}"/>
              </a:ext>
            </a:extLst>
          </p:cNvPr>
          <p:cNvGrpSpPr/>
          <p:nvPr/>
        </p:nvGrpSpPr>
        <p:grpSpPr>
          <a:xfrm>
            <a:off x="9970794" y="3630864"/>
            <a:ext cx="262611" cy="262716"/>
            <a:chOff x="7736620" y="7009631"/>
            <a:chExt cx="4501800" cy="4503600"/>
          </a:xfrm>
          <a:solidFill>
            <a:schemeClr val="accent6"/>
          </a:solidFill>
        </p:grpSpPr>
        <p:sp>
          <p:nvSpPr>
            <p:cNvPr id="177" name="Freeform: Shape 1">
              <a:extLst>
                <a:ext uri="{FF2B5EF4-FFF2-40B4-BE49-F238E27FC236}">
                  <a16:creationId xmlns:a16="http://schemas.microsoft.com/office/drawing/2014/main" id="{67305F7E-C48F-FB46-8229-562B4A1B9386}"/>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78" name="Freeform: Shape 2">
              <a:extLst>
                <a:ext uri="{FF2B5EF4-FFF2-40B4-BE49-F238E27FC236}">
                  <a16:creationId xmlns:a16="http://schemas.microsoft.com/office/drawing/2014/main" id="{5F44BC7C-9911-9143-97BA-FBF12F47126D}"/>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79" name="Freeform: Shape 3">
              <a:extLst>
                <a:ext uri="{FF2B5EF4-FFF2-40B4-BE49-F238E27FC236}">
                  <a16:creationId xmlns:a16="http://schemas.microsoft.com/office/drawing/2014/main" id="{BD30B7FD-6FF0-764C-A55A-E57F2D3422F7}"/>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80" name="Freeform: Shape 4">
              <a:extLst>
                <a:ext uri="{FF2B5EF4-FFF2-40B4-BE49-F238E27FC236}">
                  <a16:creationId xmlns:a16="http://schemas.microsoft.com/office/drawing/2014/main" id="{5A5AD8B2-646E-B045-89FE-81EB4C827EA5}"/>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81" name="Freeform: Shape 5">
              <a:extLst>
                <a:ext uri="{FF2B5EF4-FFF2-40B4-BE49-F238E27FC236}">
                  <a16:creationId xmlns:a16="http://schemas.microsoft.com/office/drawing/2014/main" id="{6171CA9F-60F1-8B4F-95F2-2CA824134D07}"/>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182" name="Rectangle 181">
            <a:extLst>
              <a:ext uri="{FF2B5EF4-FFF2-40B4-BE49-F238E27FC236}">
                <a16:creationId xmlns:a16="http://schemas.microsoft.com/office/drawing/2014/main" id="{8C267213-3A6D-DE44-8A41-5FAD1D020E88}"/>
              </a:ext>
            </a:extLst>
          </p:cNvPr>
          <p:cNvSpPr/>
          <p:nvPr/>
        </p:nvSpPr>
        <p:spPr>
          <a:xfrm>
            <a:off x="9411738" y="3495089"/>
            <a:ext cx="414448" cy="261610"/>
          </a:xfrm>
          <a:prstGeom prst="rect">
            <a:avLst/>
          </a:prstGeom>
        </p:spPr>
        <p:txBody>
          <a:bodyPr wrap="square">
            <a:spAutoFit/>
          </a:bodyPr>
          <a:lstStyle/>
          <a:p>
            <a:pPr algn="ctr"/>
            <a:r>
              <a:rPr lang="en-US" sz="1100" b="1" dirty="0">
                <a:latin typeface="Metropolis" pitchFamily="2" charset="77"/>
              </a:rPr>
              <a:t>T1</a:t>
            </a:r>
            <a:endParaRPr lang="en-GB" sz="1100" b="1" dirty="0">
              <a:latin typeface="Metropolis" pitchFamily="2" charset="77"/>
            </a:endParaRPr>
          </a:p>
        </p:txBody>
      </p:sp>
      <p:sp>
        <p:nvSpPr>
          <p:cNvPr id="183" name="Rectangle 182">
            <a:extLst>
              <a:ext uri="{FF2B5EF4-FFF2-40B4-BE49-F238E27FC236}">
                <a16:creationId xmlns:a16="http://schemas.microsoft.com/office/drawing/2014/main" id="{4167AB09-A144-7742-A59B-58F591D39664}"/>
              </a:ext>
            </a:extLst>
          </p:cNvPr>
          <p:cNvSpPr/>
          <p:nvPr/>
        </p:nvSpPr>
        <p:spPr>
          <a:xfrm>
            <a:off x="10057111" y="3493032"/>
            <a:ext cx="414448" cy="261610"/>
          </a:xfrm>
          <a:prstGeom prst="rect">
            <a:avLst/>
          </a:prstGeom>
        </p:spPr>
        <p:txBody>
          <a:bodyPr wrap="square">
            <a:spAutoFit/>
          </a:bodyPr>
          <a:lstStyle/>
          <a:p>
            <a:pPr algn="ctr"/>
            <a:r>
              <a:rPr lang="en-US" sz="1100" b="1" dirty="0">
                <a:latin typeface="Metropolis" pitchFamily="2" charset="77"/>
              </a:rPr>
              <a:t>T1</a:t>
            </a:r>
            <a:endParaRPr lang="en-GB" sz="1100" b="1" dirty="0">
              <a:latin typeface="Metropolis" pitchFamily="2" charset="77"/>
            </a:endParaRPr>
          </a:p>
        </p:txBody>
      </p:sp>
      <p:sp>
        <p:nvSpPr>
          <p:cNvPr id="185" name="Rectangle 184">
            <a:extLst>
              <a:ext uri="{FF2B5EF4-FFF2-40B4-BE49-F238E27FC236}">
                <a16:creationId xmlns:a16="http://schemas.microsoft.com/office/drawing/2014/main" id="{58A2B014-5AF9-2046-B645-E1E33452A172}"/>
              </a:ext>
            </a:extLst>
          </p:cNvPr>
          <p:cNvSpPr/>
          <p:nvPr/>
        </p:nvSpPr>
        <p:spPr>
          <a:xfrm>
            <a:off x="9519708" y="3209370"/>
            <a:ext cx="896231" cy="748213"/>
          </a:xfrm>
          <a:prstGeom prst="rect">
            <a:avLst/>
          </a:prstGeom>
          <a:noFill/>
          <a:ln w="19050">
            <a:solidFill>
              <a:schemeClr val="tx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sp>
        <p:nvSpPr>
          <p:cNvPr id="215" name="Rectangle 214">
            <a:extLst>
              <a:ext uri="{FF2B5EF4-FFF2-40B4-BE49-F238E27FC236}">
                <a16:creationId xmlns:a16="http://schemas.microsoft.com/office/drawing/2014/main" id="{5472BC08-5B31-C048-AB27-EF2512E87011}"/>
              </a:ext>
            </a:extLst>
          </p:cNvPr>
          <p:cNvSpPr/>
          <p:nvPr/>
        </p:nvSpPr>
        <p:spPr>
          <a:xfrm>
            <a:off x="308760" y="3579775"/>
            <a:ext cx="652608" cy="430887"/>
          </a:xfrm>
          <a:prstGeom prst="rect">
            <a:avLst/>
          </a:prstGeom>
        </p:spPr>
        <p:txBody>
          <a:bodyPr wrap="square">
            <a:spAutoFit/>
          </a:bodyPr>
          <a:lstStyle/>
          <a:p>
            <a:pPr algn="ctr"/>
            <a:r>
              <a:rPr lang="en-GB" sz="1100" dirty="0">
                <a:solidFill>
                  <a:schemeClr val="tx2"/>
                </a:solidFill>
              </a:rPr>
              <a:t>Edge1</a:t>
            </a:r>
          </a:p>
          <a:p>
            <a:pPr algn="ctr"/>
            <a:r>
              <a:rPr lang="en-GB" sz="1100" dirty="0">
                <a:solidFill>
                  <a:schemeClr val="tx2"/>
                </a:solidFill>
              </a:rPr>
              <a:t>Active</a:t>
            </a:r>
          </a:p>
        </p:txBody>
      </p:sp>
      <p:grpSp>
        <p:nvGrpSpPr>
          <p:cNvPr id="216" name="Group 215">
            <a:extLst>
              <a:ext uri="{FF2B5EF4-FFF2-40B4-BE49-F238E27FC236}">
                <a16:creationId xmlns:a16="http://schemas.microsoft.com/office/drawing/2014/main" id="{7D0ED540-7C33-9D46-BE1D-085F93C2547E}"/>
              </a:ext>
            </a:extLst>
          </p:cNvPr>
          <p:cNvGrpSpPr/>
          <p:nvPr/>
        </p:nvGrpSpPr>
        <p:grpSpPr>
          <a:xfrm>
            <a:off x="8318457" y="3644835"/>
            <a:ext cx="262611" cy="262716"/>
            <a:chOff x="7736620" y="7009631"/>
            <a:chExt cx="4501800" cy="4503600"/>
          </a:xfrm>
          <a:solidFill>
            <a:schemeClr val="accent6"/>
          </a:solidFill>
        </p:grpSpPr>
        <p:sp>
          <p:nvSpPr>
            <p:cNvPr id="217" name="Freeform: Shape 1">
              <a:extLst>
                <a:ext uri="{FF2B5EF4-FFF2-40B4-BE49-F238E27FC236}">
                  <a16:creationId xmlns:a16="http://schemas.microsoft.com/office/drawing/2014/main" id="{C2FFFB39-06B1-D04A-8DA6-89C7D7C8938D}"/>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solidFill>
                  <a:schemeClr val="lt1"/>
                </a:solidFill>
              </a:endParaRPr>
            </a:p>
          </p:txBody>
        </p:sp>
        <p:sp>
          <p:nvSpPr>
            <p:cNvPr id="218" name="Freeform: Shape 2">
              <a:extLst>
                <a:ext uri="{FF2B5EF4-FFF2-40B4-BE49-F238E27FC236}">
                  <a16:creationId xmlns:a16="http://schemas.microsoft.com/office/drawing/2014/main" id="{0547B9B3-C754-5C44-AEDC-7A612768AF6D}"/>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solidFill>
                  <a:schemeClr val="lt1"/>
                </a:solidFill>
              </a:endParaRPr>
            </a:p>
          </p:txBody>
        </p:sp>
        <p:sp>
          <p:nvSpPr>
            <p:cNvPr id="219" name="Freeform: Shape 3">
              <a:extLst>
                <a:ext uri="{FF2B5EF4-FFF2-40B4-BE49-F238E27FC236}">
                  <a16:creationId xmlns:a16="http://schemas.microsoft.com/office/drawing/2014/main" id="{CE1AA460-4EBA-AE47-8B3F-A76F241A8E13}"/>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solidFill>
                  <a:schemeClr val="lt1"/>
                </a:solidFill>
              </a:endParaRPr>
            </a:p>
          </p:txBody>
        </p:sp>
        <p:sp>
          <p:nvSpPr>
            <p:cNvPr id="220" name="Freeform: Shape 4">
              <a:extLst>
                <a:ext uri="{FF2B5EF4-FFF2-40B4-BE49-F238E27FC236}">
                  <a16:creationId xmlns:a16="http://schemas.microsoft.com/office/drawing/2014/main" id="{79EB2AD4-8DAF-A640-8DB3-C42FA0B9EEAB}"/>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solidFill>
                  <a:schemeClr val="lt1"/>
                </a:solidFill>
              </a:endParaRPr>
            </a:p>
          </p:txBody>
        </p:sp>
        <p:sp>
          <p:nvSpPr>
            <p:cNvPr id="221" name="Freeform: Shape 5">
              <a:extLst>
                <a:ext uri="{FF2B5EF4-FFF2-40B4-BE49-F238E27FC236}">
                  <a16:creationId xmlns:a16="http://schemas.microsoft.com/office/drawing/2014/main" id="{74D872BE-CCD8-3F45-9B88-3FA39BCA5DB6}"/>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solidFill>
                  <a:schemeClr val="lt1"/>
                </a:solidFill>
              </a:endParaRPr>
            </a:p>
          </p:txBody>
        </p:sp>
      </p:grpSp>
      <p:sp>
        <p:nvSpPr>
          <p:cNvPr id="222" name="Rectangle 221">
            <a:extLst>
              <a:ext uri="{FF2B5EF4-FFF2-40B4-BE49-F238E27FC236}">
                <a16:creationId xmlns:a16="http://schemas.microsoft.com/office/drawing/2014/main" id="{1864EC0C-FCE0-3B45-BA57-24A93BD473F4}"/>
              </a:ext>
            </a:extLst>
          </p:cNvPr>
          <p:cNvSpPr/>
          <p:nvPr/>
        </p:nvSpPr>
        <p:spPr>
          <a:xfrm>
            <a:off x="8073267" y="3505829"/>
            <a:ext cx="414448" cy="261610"/>
          </a:xfrm>
          <a:prstGeom prst="rect">
            <a:avLst/>
          </a:prstGeom>
        </p:spPr>
        <p:txBody>
          <a:bodyPr wrap="square">
            <a:spAutoFit/>
          </a:bodyPr>
          <a:lstStyle/>
          <a:p>
            <a:pPr algn="ctr"/>
            <a:r>
              <a:rPr lang="en-US" sz="1100" b="1" dirty="0">
                <a:latin typeface="Metropolis" pitchFamily="2" charset="77"/>
              </a:rPr>
              <a:t>T1</a:t>
            </a:r>
            <a:endParaRPr lang="en-GB" sz="1100" b="1" dirty="0">
              <a:latin typeface="Metropolis" pitchFamily="2" charset="77"/>
            </a:endParaRPr>
          </a:p>
        </p:txBody>
      </p:sp>
      <p:sp>
        <p:nvSpPr>
          <p:cNvPr id="223" name="Rectangle 222">
            <a:extLst>
              <a:ext uri="{FF2B5EF4-FFF2-40B4-BE49-F238E27FC236}">
                <a16:creationId xmlns:a16="http://schemas.microsoft.com/office/drawing/2014/main" id="{CDF858D7-605D-3149-96C3-8097581B587C}"/>
              </a:ext>
            </a:extLst>
          </p:cNvPr>
          <p:cNvSpPr/>
          <p:nvPr/>
        </p:nvSpPr>
        <p:spPr>
          <a:xfrm>
            <a:off x="1531773" y="3576533"/>
            <a:ext cx="791389" cy="430887"/>
          </a:xfrm>
          <a:prstGeom prst="rect">
            <a:avLst/>
          </a:prstGeom>
        </p:spPr>
        <p:txBody>
          <a:bodyPr wrap="square">
            <a:spAutoFit/>
          </a:bodyPr>
          <a:lstStyle/>
          <a:p>
            <a:pPr algn="ctr"/>
            <a:r>
              <a:rPr lang="en-GB" sz="1100" dirty="0">
                <a:solidFill>
                  <a:schemeClr val="tx2"/>
                </a:solidFill>
              </a:rPr>
              <a:t>Edge1</a:t>
            </a:r>
          </a:p>
          <a:p>
            <a:pPr algn="ctr"/>
            <a:r>
              <a:rPr lang="en-GB" sz="1100" dirty="0">
                <a:solidFill>
                  <a:schemeClr val="tx2"/>
                </a:solidFill>
              </a:rPr>
              <a:t>Standby</a:t>
            </a:r>
          </a:p>
        </p:txBody>
      </p:sp>
      <p:sp>
        <p:nvSpPr>
          <p:cNvPr id="224" name="Rectangle 223">
            <a:extLst>
              <a:ext uri="{FF2B5EF4-FFF2-40B4-BE49-F238E27FC236}">
                <a16:creationId xmlns:a16="http://schemas.microsoft.com/office/drawing/2014/main" id="{282DF0CC-7569-7A4E-AEC7-77F85C1FBAB8}"/>
              </a:ext>
            </a:extLst>
          </p:cNvPr>
          <p:cNvSpPr/>
          <p:nvPr/>
        </p:nvSpPr>
        <p:spPr>
          <a:xfrm>
            <a:off x="3333648" y="3583477"/>
            <a:ext cx="791389" cy="430887"/>
          </a:xfrm>
          <a:prstGeom prst="rect">
            <a:avLst/>
          </a:prstGeom>
        </p:spPr>
        <p:txBody>
          <a:bodyPr wrap="square">
            <a:spAutoFit/>
          </a:bodyPr>
          <a:lstStyle/>
          <a:p>
            <a:pPr algn="ctr"/>
            <a:r>
              <a:rPr lang="en-GB" sz="1100" dirty="0">
                <a:solidFill>
                  <a:schemeClr val="tx2"/>
                </a:solidFill>
              </a:rPr>
              <a:t>Edge2</a:t>
            </a:r>
          </a:p>
          <a:p>
            <a:pPr algn="ctr"/>
            <a:r>
              <a:rPr lang="en-GB" sz="1100" dirty="0">
                <a:solidFill>
                  <a:schemeClr val="tx2"/>
                </a:solidFill>
              </a:rPr>
              <a:t>Active</a:t>
            </a:r>
          </a:p>
        </p:txBody>
      </p:sp>
      <p:sp>
        <p:nvSpPr>
          <p:cNvPr id="225" name="Rectangle 224">
            <a:extLst>
              <a:ext uri="{FF2B5EF4-FFF2-40B4-BE49-F238E27FC236}">
                <a16:creationId xmlns:a16="http://schemas.microsoft.com/office/drawing/2014/main" id="{EDDE52FF-3DDB-D34F-A0BD-72A271BC5A14}"/>
              </a:ext>
            </a:extLst>
          </p:cNvPr>
          <p:cNvSpPr/>
          <p:nvPr/>
        </p:nvSpPr>
        <p:spPr>
          <a:xfrm>
            <a:off x="794070" y="3576533"/>
            <a:ext cx="791389" cy="430887"/>
          </a:xfrm>
          <a:prstGeom prst="rect">
            <a:avLst/>
          </a:prstGeom>
        </p:spPr>
        <p:txBody>
          <a:bodyPr wrap="square">
            <a:spAutoFit/>
          </a:bodyPr>
          <a:lstStyle/>
          <a:p>
            <a:pPr algn="ctr"/>
            <a:r>
              <a:rPr lang="en-GB" sz="1100" dirty="0">
                <a:solidFill>
                  <a:schemeClr val="tx2"/>
                </a:solidFill>
              </a:rPr>
              <a:t>Edge2</a:t>
            </a:r>
          </a:p>
          <a:p>
            <a:pPr algn="ctr"/>
            <a:r>
              <a:rPr lang="en-GB" sz="1100" dirty="0">
                <a:solidFill>
                  <a:schemeClr val="tx2"/>
                </a:solidFill>
              </a:rPr>
              <a:t>Standby</a:t>
            </a:r>
          </a:p>
        </p:txBody>
      </p:sp>
      <p:sp>
        <p:nvSpPr>
          <p:cNvPr id="226" name="Rectangle 225">
            <a:extLst>
              <a:ext uri="{FF2B5EF4-FFF2-40B4-BE49-F238E27FC236}">
                <a16:creationId xmlns:a16="http://schemas.microsoft.com/office/drawing/2014/main" id="{C164284F-9F4A-7B4D-974C-6BFF64FBE8FB}"/>
              </a:ext>
            </a:extLst>
          </p:cNvPr>
          <p:cNvSpPr/>
          <p:nvPr/>
        </p:nvSpPr>
        <p:spPr>
          <a:xfrm>
            <a:off x="2789454" y="3583477"/>
            <a:ext cx="791389" cy="430887"/>
          </a:xfrm>
          <a:prstGeom prst="rect">
            <a:avLst/>
          </a:prstGeom>
        </p:spPr>
        <p:txBody>
          <a:bodyPr wrap="square">
            <a:spAutoFit/>
          </a:bodyPr>
          <a:lstStyle/>
          <a:p>
            <a:pPr algn="ctr"/>
            <a:r>
              <a:rPr lang="en-GB" sz="1100" dirty="0">
                <a:solidFill>
                  <a:schemeClr val="tx2"/>
                </a:solidFill>
              </a:rPr>
              <a:t>Edge4 </a:t>
            </a:r>
          </a:p>
          <a:p>
            <a:pPr algn="ctr"/>
            <a:r>
              <a:rPr lang="en-GB" sz="1100" dirty="0">
                <a:solidFill>
                  <a:schemeClr val="tx2"/>
                </a:solidFill>
              </a:rPr>
              <a:t>ECMP</a:t>
            </a:r>
          </a:p>
        </p:txBody>
      </p:sp>
      <p:sp>
        <p:nvSpPr>
          <p:cNvPr id="227" name="Rectangle 226">
            <a:extLst>
              <a:ext uri="{FF2B5EF4-FFF2-40B4-BE49-F238E27FC236}">
                <a16:creationId xmlns:a16="http://schemas.microsoft.com/office/drawing/2014/main" id="{587EB9DA-C6AB-BE4C-99E2-C16795020D2D}"/>
              </a:ext>
            </a:extLst>
          </p:cNvPr>
          <p:cNvSpPr/>
          <p:nvPr/>
        </p:nvSpPr>
        <p:spPr>
          <a:xfrm>
            <a:off x="2048912" y="3576533"/>
            <a:ext cx="791389" cy="430887"/>
          </a:xfrm>
          <a:prstGeom prst="rect">
            <a:avLst/>
          </a:prstGeom>
        </p:spPr>
        <p:txBody>
          <a:bodyPr wrap="square">
            <a:spAutoFit/>
          </a:bodyPr>
          <a:lstStyle/>
          <a:p>
            <a:pPr algn="ctr"/>
            <a:r>
              <a:rPr lang="en-GB" sz="1100" dirty="0">
                <a:solidFill>
                  <a:schemeClr val="tx2"/>
                </a:solidFill>
              </a:rPr>
              <a:t>Edge3</a:t>
            </a:r>
          </a:p>
          <a:p>
            <a:pPr algn="ctr"/>
            <a:r>
              <a:rPr lang="en-GB" sz="1100" dirty="0">
                <a:solidFill>
                  <a:schemeClr val="tx2"/>
                </a:solidFill>
              </a:rPr>
              <a:t>ECMP</a:t>
            </a:r>
          </a:p>
        </p:txBody>
      </p:sp>
      <p:sp>
        <p:nvSpPr>
          <p:cNvPr id="228" name="Rectangle 227">
            <a:extLst>
              <a:ext uri="{FF2B5EF4-FFF2-40B4-BE49-F238E27FC236}">
                <a16:creationId xmlns:a16="http://schemas.microsoft.com/office/drawing/2014/main" id="{5FB03DBD-7974-514C-BEA9-4A6A81186AA3}"/>
              </a:ext>
            </a:extLst>
          </p:cNvPr>
          <p:cNvSpPr/>
          <p:nvPr/>
        </p:nvSpPr>
        <p:spPr>
          <a:xfrm>
            <a:off x="6912049" y="3945913"/>
            <a:ext cx="791389" cy="261610"/>
          </a:xfrm>
          <a:prstGeom prst="rect">
            <a:avLst/>
          </a:prstGeom>
        </p:spPr>
        <p:txBody>
          <a:bodyPr wrap="square">
            <a:spAutoFit/>
          </a:bodyPr>
          <a:lstStyle/>
          <a:p>
            <a:pPr algn="ctr"/>
            <a:r>
              <a:rPr lang="en-GB" sz="1100" dirty="0">
                <a:solidFill>
                  <a:schemeClr val="tx2"/>
                </a:solidFill>
              </a:rPr>
              <a:t>Edge1</a:t>
            </a:r>
          </a:p>
        </p:txBody>
      </p:sp>
      <p:sp>
        <p:nvSpPr>
          <p:cNvPr id="229" name="Rectangle 228">
            <a:extLst>
              <a:ext uri="{FF2B5EF4-FFF2-40B4-BE49-F238E27FC236}">
                <a16:creationId xmlns:a16="http://schemas.microsoft.com/office/drawing/2014/main" id="{2E625662-E537-C14F-8145-8C0A67D892FA}"/>
              </a:ext>
            </a:extLst>
          </p:cNvPr>
          <p:cNvSpPr/>
          <p:nvPr/>
        </p:nvSpPr>
        <p:spPr>
          <a:xfrm>
            <a:off x="8165074" y="3945913"/>
            <a:ext cx="791389" cy="261610"/>
          </a:xfrm>
          <a:prstGeom prst="rect">
            <a:avLst/>
          </a:prstGeom>
        </p:spPr>
        <p:txBody>
          <a:bodyPr wrap="square">
            <a:spAutoFit/>
          </a:bodyPr>
          <a:lstStyle/>
          <a:p>
            <a:pPr algn="ctr"/>
            <a:r>
              <a:rPr lang="en-GB" sz="1100" dirty="0">
                <a:solidFill>
                  <a:schemeClr val="tx2"/>
                </a:solidFill>
              </a:rPr>
              <a:t>Edge2</a:t>
            </a:r>
          </a:p>
        </p:txBody>
      </p:sp>
      <p:sp>
        <p:nvSpPr>
          <p:cNvPr id="230" name="Rectangle 229">
            <a:extLst>
              <a:ext uri="{FF2B5EF4-FFF2-40B4-BE49-F238E27FC236}">
                <a16:creationId xmlns:a16="http://schemas.microsoft.com/office/drawing/2014/main" id="{6B4B69C2-427E-794E-BD16-5DF2990CA3EE}"/>
              </a:ext>
            </a:extLst>
          </p:cNvPr>
          <p:cNvSpPr/>
          <p:nvPr/>
        </p:nvSpPr>
        <p:spPr>
          <a:xfrm>
            <a:off x="9572022" y="3945913"/>
            <a:ext cx="791389" cy="261610"/>
          </a:xfrm>
          <a:prstGeom prst="rect">
            <a:avLst/>
          </a:prstGeom>
        </p:spPr>
        <p:txBody>
          <a:bodyPr wrap="square">
            <a:spAutoFit/>
          </a:bodyPr>
          <a:lstStyle/>
          <a:p>
            <a:pPr algn="ctr"/>
            <a:r>
              <a:rPr lang="en-GB" sz="1100" dirty="0">
                <a:solidFill>
                  <a:schemeClr val="tx2"/>
                </a:solidFill>
              </a:rPr>
              <a:t>Edge3</a:t>
            </a:r>
          </a:p>
        </p:txBody>
      </p:sp>
      <p:grpSp>
        <p:nvGrpSpPr>
          <p:cNvPr id="231" name="Group 230">
            <a:extLst>
              <a:ext uri="{FF2B5EF4-FFF2-40B4-BE49-F238E27FC236}">
                <a16:creationId xmlns:a16="http://schemas.microsoft.com/office/drawing/2014/main" id="{BB38A868-1576-EF47-8EF8-4090DE9ABDCE}"/>
              </a:ext>
            </a:extLst>
          </p:cNvPr>
          <p:cNvGrpSpPr/>
          <p:nvPr/>
        </p:nvGrpSpPr>
        <p:grpSpPr>
          <a:xfrm>
            <a:off x="11064251" y="3368148"/>
            <a:ext cx="262611" cy="262716"/>
            <a:chOff x="7736620" y="7009631"/>
            <a:chExt cx="4501800" cy="4503600"/>
          </a:xfrm>
          <a:solidFill>
            <a:schemeClr val="accent6"/>
          </a:solidFill>
        </p:grpSpPr>
        <p:sp>
          <p:nvSpPr>
            <p:cNvPr id="232" name="Freeform: Shape 1">
              <a:extLst>
                <a:ext uri="{FF2B5EF4-FFF2-40B4-BE49-F238E27FC236}">
                  <a16:creationId xmlns:a16="http://schemas.microsoft.com/office/drawing/2014/main" id="{206BB08A-8F80-9C43-B879-14162F4695BF}"/>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sp>
          <p:nvSpPr>
            <p:cNvPr id="233" name="Freeform: Shape 2">
              <a:extLst>
                <a:ext uri="{FF2B5EF4-FFF2-40B4-BE49-F238E27FC236}">
                  <a16:creationId xmlns:a16="http://schemas.microsoft.com/office/drawing/2014/main" id="{46257057-8ACC-304E-9EF8-3D3D41A42CF7}"/>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sp>
          <p:nvSpPr>
            <p:cNvPr id="234" name="Freeform: Shape 3">
              <a:extLst>
                <a:ext uri="{FF2B5EF4-FFF2-40B4-BE49-F238E27FC236}">
                  <a16:creationId xmlns:a16="http://schemas.microsoft.com/office/drawing/2014/main" id="{269A8512-AB1D-5B49-A885-9D745EB81976}"/>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sp>
          <p:nvSpPr>
            <p:cNvPr id="235" name="Freeform: Shape 4">
              <a:extLst>
                <a:ext uri="{FF2B5EF4-FFF2-40B4-BE49-F238E27FC236}">
                  <a16:creationId xmlns:a16="http://schemas.microsoft.com/office/drawing/2014/main" id="{5DC6DB18-D642-9D41-9F7A-78673B6D0EBA}"/>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sp>
          <p:nvSpPr>
            <p:cNvPr id="236" name="Freeform: Shape 5">
              <a:extLst>
                <a:ext uri="{FF2B5EF4-FFF2-40B4-BE49-F238E27FC236}">
                  <a16:creationId xmlns:a16="http://schemas.microsoft.com/office/drawing/2014/main" id="{34875AE4-3405-E645-8B1D-DF6BB42E83AF}"/>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grpSp>
      <p:sp>
        <p:nvSpPr>
          <p:cNvPr id="237" name="Rectangle 236">
            <a:extLst>
              <a:ext uri="{FF2B5EF4-FFF2-40B4-BE49-F238E27FC236}">
                <a16:creationId xmlns:a16="http://schemas.microsoft.com/office/drawing/2014/main" id="{DC418055-C999-034C-BEFB-BE6B3A6A34AD}"/>
              </a:ext>
            </a:extLst>
          </p:cNvPr>
          <p:cNvSpPr/>
          <p:nvPr/>
        </p:nvSpPr>
        <p:spPr>
          <a:xfrm>
            <a:off x="11154087" y="3230386"/>
            <a:ext cx="414448" cy="261610"/>
          </a:xfrm>
          <a:prstGeom prst="rect">
            <a:avLst/>
          </a:prstGeom>
        </p:spPr>
        <p:txBody>
          <a:bodyPr wrap="square">
            <a:spAutoFit/>
          </a:bodyPr>
          <a:lstStyle/>
          <a:p>
            <a:pPr algn="ctr"/>
            <a:r>
              <a:rPr lang="en-US" sz="1100" b="1" dirty="0">
                <a:latin typeface="Metropolis" pitchFamily="2" charset="77"/>
              </a:rPr>
              <a:t>T0</a:t>
            </a:r>
            <a:endParaRPr lang="en-GB" sz="1100" b="1" dirty="0">
              <a:latin typeface="Metropolis" pitchFamily="2" charset="77"/>
            </a:endParaRPr>
          </a:p>
        </p:txBody>
      </p:sp>
      <p:grpSp>
        <p:nvGrpSpPr>
          <p:cNvPr id="238" name="Group 237">
            <a:extLst>
              <a:ext uri="{FF2B5EF4-FFF2-40B4-BE49-F238E27FC236}">
                <a16:creationId xmlns:a16="http://schemas.microsoft.com/office/drawing/2014/main" id="{97299690-62A6-3245-8D42-8CF6437F18FB}"/>
              </a:ext>
            </a:extLst>
          </p:cNvPr>
          <p:cNvGrpSpPr/>
          <p:nvPr/>
        </p:nvGrpSpPr>
        <p:grpSpPr>
          <a:xfrm>
            <a:off x="10914248" y="3634095"/>
            <a:ext cx="262611" cy="262716"/>
            <a:chOff x="7736620" y="7009631"/>
            <a:chExt cx="4501800" cy="4503600"/>
          </a:xfrm>
          <a:solidFill>
            <a:schemeClr val="accent6"/>
          </a:solidFill>
        </p:grpSpPr>
        <p:sp>
          <p:nvSpPr>
            <p:cNvPr id="239" name="Freeform: Shape 1">
              <a:extLst>
                <a:ext uri="{FF2B5EF4-FFF2-40B4-BE49-F238E27FC236}">
                  <a16:creationId xmlns:a16="http://schemas.microsoft.com/office/drawing/2014/main" id="{96E53A60-E440-A048-BD1A-65EFE358F455}"/>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solidFill>
                  <a:schemeClr val="lt1"/>
                </a:solidFill>
              </a:endParaRPr>
            </a:p>
          </p:txBody>
        </p:sp>
        <p:sp>
          <p:nvSpPr>
            <p:cNvPr id="240" name="Freeform: Shape 2">
              <a:extLst>
                <a:ext uri="{FF2B5EF4-FFF2-40B4-BE49-F238E27FC236}">
                  <a16:creationId xmlns:a16="http://schemas.microsoft.com/office/drawing/2014/main" id="{E917475D-A214-A34F-B6B7-1370359AC08D}"/>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solidFill>
                  <a:schemeClr val="lt1"/>
                </a:solidFill>
              </a:endParaRPr>
            </a:p>
          </p:txBody>
        </p:sp>
        <p:sp>
          <p:nvSpPr>
            <p:cNvPr id="241" name="Freeform: Shape 3">
              <a:extLst>
                <a:ext uri="{FF2B5EF4-FFF2-40B4-BE49-F238E27FC236}">
                  <a16:creationId xmlns:a16="http://schemas.microsoft.com/office/drawing/2014/main" id="{D533F71E-8454-514B-AE47-D634356089E7}"/>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solidFill>
                  <a:schemeClr val="lt1"/>
                </a:solidFill>
              </a:endParaRPr>
            </a:p>
          </p:txBody>
        </p:sp>
        <p:sp>
          <p:nvSpPr>
            <p:cNvPr id="242" name="Freeform: Shape 4">
              <a:extLst>
                <a:ext uri="{FF2B5EF4-FFF2-40B4-BE49-F238E27FC236}">
                  <a16:creationId xmlns:a16="http://schemas.microsoft.com/office/drawing/2014/main" id="{51347A5A-BF17-6B4E-98FB-234D7D2A14B2}"/>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solidFill>
                  <a:schemeClr val="lt1"/>
                </a:solidFill>
              </a:endParaRPr>
            </a:p>
          </p:txBody>
        </p:sp>
        <p:sp>
          <p:nvSpPr>
            <p:cNvPr id="243" name="Freeform: Shape 5">
              <a:extLst>
                <a:ext uri="{FF2B5EF4-FFF2-40B4-BE49-F238E27FC236}">
                  <a16:creationId xmlns:a16="http://schemas.microsoft.com/office/drawing/2014/main" id="{C4E2E66F-2AD6-9943-98DA-EE49A95ABEA8}"/>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solidFill>
                  <a:schemeClr val="lt1"/>
                </a:solidFill>
              </a:endParaRPr>
            </a:p>
          </p:txBody>
        </p:sp>
      </p:grpSp>
      <p:grpSp>
        <p:nvGrpSpPr>
          <p:cNvPr id="244" name="Group 243">
            <a:extLst>
              <a:ext uri="{FF2B5EF4-FFF2-40B4-BE49-F238E27FC236}">
                <a16:creationId xmlns:a16="http://schemas.microsoft.com/office/drawing/2014/main" id="{B2D63D89-DD4E-2A4C-952A-0CD110DB21C7}"/>
              </a:ext>
            </a:extLst>
          </p:cNvPr>
          <p:cNvGrpSpPr/>
          <p:nvPr/>
        </p:nvGrpSpPr>
        <p:grpSpPr>
          <a:xfrm>
            <a:off x="11228114" y="3630864"/>
            <a:ext cx="262611" cy="262716"/>
            <a:chOff x="7736620" y="7009631"/>
            <a:chExt cx="4501800" cy="4503600"/>
          </a:xfrm>
          <a:solidFill>
            <a:schemeClr val="accent6"/>
          </a:solidFill>
        </p:grpSpPr>
        <p:sp>
          <p:nvSpPr>
            <p:cNvPr id="245" name="Freeform: Shape 1">
              <a:extLst>
                <a:ext uri="{FF2B5EF4-FFF2-40B4-BE49-F238E27FC236}">
                  <a16:creationId xmlns:a16="http://schemas.microsoft.com/office/drawing/2014/main" id="{67C9DFD0-CEEF-F242-B4ED-6D7D06B024B0}"/>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46" name="Freeform: Shape 2">
              <a:extLst>
                <a:ext uri="{FF2B5EF4-FFF2-40B4-BE49-F238E27FC236}">
                  <a16:creationId xmlns:a16="http://schemas.microsoft.com/office/drawing/2014/main" id="{E4C0B4C6-7786-5A4F-B762-15A4764E30D1}"/>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47" name="Freeform: Shape 3">
              <a:extLst>
                <a:ext uri="{FF2B5EF4-FFF2-40B4-BE49-F238E27FC236}">
                  <a16:creationId xmlns:a16="http://schemas.microsoft.com/office/drawing/2014/main" id="{263CE889-79E8-594D-AD82-ABD537C99DE2}"/>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48" name="Freeform: Shape 4">
              <a:extLst>
                <a:ext uri="{FF2B5EF4-FFF2-40B4-BE49-F238E27FC236}">
                  <a16:creationId xmlns:a16="http://schemas.microsoft.com/office/drawing/2014/main" id="{6B53D135-C29C-674D-9A8F-45ACBC6C2911}"/>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49" name="Freeform: Shape 5">
              <a:extLst>
                <a:ext uri="{FF2B5EF4-FFF2-40B4-BE49-F238E27FC236}">
                  <a16:creationId xmlns:a16="http://schemas.microsoft.com/office/drawing/2014/main" id="{84D118D3-AD59-5F4D-84E5-72F743D27A9A}"/>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250" name="Rectangle 249">
            <a:extLst>
              <a:ext uri="{FF2B5EF4-FFF2-40B4-BE49-F238E27FC236}">
                <a16:creationId xmlns:a16="http://schemas.microsoft.com/office/drawing/2014/main" id="{F6045CF7-893B-B847-9C17-A4AC14C84C29}"/>
              </a:ext>
            </a:extLst>
          </p:cNvPr>
          <p:cNvSpPr/>
          <p:nvPr/>
        </p:nvSpPr>
        <p:spPr>
          <a:xfrm>
            <a:off x="10669058" y="3495089"/>
            <a:ext cx="414448" cy="261610"/>
          </a:xfrm>
          <a:prstGeom prst="rect">
            <a:avLst/>
          </a:prstGeom>
        </p:spPr>
        <p:txBody>
          <a:bodyPr wrap="square">
            <a:spAutoFit/>
          </a:bodyPr>
          <a:lstStyle/>
          <a:p>
            <a:pPr algn="ctr"/>
            <a:r>
              <a:rPr lang="en-US" sz="1100" b="1" dirty="0">
                <a:latin typeface="Metropolis" pitchFamily="2" charset="77"/>
              </a:rPr>
              <a:t>T1</a:t>
            </a:r>
            <a:endParaRPr lang="en-GB" sz="1100" b="1" dirty="0">
              <a:latin typeface="Metropolis" pitchFamily="2" charset="77"/>
            </a:endParaRPr>
          </a:p>
        </p:txBody>
      </p:sp>
      <p:sp>
        <p:nvSpPr>
          <p:cNvPr id="251" name="Rectangle 250">
            <a:extLst>
              <a:ext uri="{FF2B5EF4-FFF2-40B4-BE49-F238E27FC236}">
                <a16:creationId xmlns:a16="http://schemas.microsoft.com/office/drawing/2014/main" id="{07E75B82-1B62-FA4A-B4FE-D2C9AD745C0B}"/>
              </a:ext>
            </a:extLst>
          </p:cNvPr>
          <p:cNvSpPr/>
          <p:nvPr/>
        </p:nvSpPr>
        <p:spPr>
          <a:xfrm>
            <a:off x="11314431" y="3493032"/>
            <a:ext cx="414448" cy="261610"/>
          </a:xfrm>
          <a:prstGeom prst="rect">
            <a:avLst/>
          </a:prstGeom>
        </p:spPr>
        <p:txBody>
          <a:bodyPr wrap="square">
            <a:spAutoFit/>
          </a:bodyPr>
          <a:lstStyle/>
          <a:p>
            <a:pPr algn="ctr"/>
            <a:r>
              <a:rPr lang="en-US" sz="1100" b="1" dirty="0">
                <a:latin typeface="Metropolis" pitchFamily="2" charset="77"/>
              </a:rPr>
              <a:t>T1</a:t>
            </a:r>
            <a:endParaRPr lang="en-GB" sz="1100" b="1" dirty="0">
              <a:latin typeface="Metropolis" pitchFamily="2" charset="77"/>
            </a:endParaRPr>
          </a:p>
        </p:txBody>
      </p:sp>
      <p:sp>
        <p:nvSpPr>
          <p:cNvPr id="253" name="Rectangle 252">
            <a:extLst>
              <a:ext uri="{FF2B5EF4-FFF2-40B4-BE49-F238E27FC236}">
                <a16:creationId xmlns:a16="http://schemas.microsoft.com/office/drawing/2014/main" id="{DF64169C-DD13-CC41-B5FD-CD8E22ABE00C}"/>
              </a:ext>
            </a:extLst>
          </p:cNvPr>
          <p:cNvSpPr/>
          <p:nvPr/>
        </p:nvSpPr>
        <p:spPr>
          <a:xfrm>
            <a:off x="10777028" y="3209370"/>
            <a:ext cx="896231" cy="748213"/>
          </a:xfrm>
          <a:prstGeom prst="rect">
            <a:avLst/>
          </a:prstGeom>
          <a:noFill/>
          <a:ln w="19050">
            <a:solidFill>
              <a:schemeClr val="tx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sp>
        <p:nvSpPr>
          <p:cNvPr id="256" name="Rectangle 255">
            <a:extLst>
              <a:ext uri="{FF2B5EF4-FFF2-40B4-BE49-F238E27FC236}">
                <a16:creationId xmlns:a16="http://schemas.microsoft.com/office/drawing/2014/main" id="{0D8DC915-4931-774E-83E8-3DF2A79E0CC6}"/>
              </a:ext>
            </a:extLst>
          </p:cNvPr>
          <p:cNvSpPr/>
          <p:nvPr/>
        </p:nvSpPr>
        <p:spPr>
          <a:xfrm>
            <a:off x="10829342" y="3945913"/>
            <a:ext cx="791389" cy="261610"/>
          </a:xfrm>
          <a:prstGeom prst="rect">
            <a:avLst/>
          </a:prstGeom>
        </p:spPr>
        <p:txBody>
          <a:bodyPr wrap="square">
            <a:spAutoFit/>
          </a:bodyPr>
          <a:lstStyle/>
          <a:p>
            <a:pPr algn="ctr"/>
            <a:r>
              <a:rPr lang="en-GB" sz="1100" dirty="0">
                <a:solidFill>
                  <a:schemeClr val="tx2"/>
                </a:solidFill>
              </a:rPr>
              <a:t>Edge3</a:t>
            </a:r>
          </a:p>
        </p:txBody>
      </p:sp>
      <p:sp>
        <p:nvSpPr>
          <p:cNvPr id="257" name="Rectangle 256">
            <a:extLst>
              <a:ext uri="{FF2B5EF4-FFF2-40B4-BE49-F238E27FC236}">
                <a16:creationId xmlns:a16="http://schemas.microsoft.com/office/drawing/2014/main" id="{C744161E-5721-D940-ABE4-F665A7BE7D23}"/>
              </a:ext>
            </a:extLst>
          </p:cNvPr>
          <p:cNvSpPr/>
          <p:nvPr/>
        </p:nvSpPr>
        <p:spPr>
          <a:xfrm>
            <a:off x="4136232" y="1921647"/>
            <a:ext cx="1114604" cy="2393589"/>
          </a:xfrm>
          <a:prstGeom prst="rect">
            <a:avLst/>
          </a:prstGeom>
          <a:noFill/>
          <a:ln w="19050">
            <a:solidFill>
              <a:schemeClr val="tx1"/>
            </a:solidFill>
            <a:prstDash val="dash"/>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grpSp>
        <p:nvGrpSpPr>
          <p:cNvPr id="258" name="Group 257">
            <a:extLst>
              <a:ext uri="{FF2B5EF4-FFF2-40B4-BE49-F238E27FC236}">
                <a16:creationId xmlns:a16="http://schemas.microsoft.com/office/drawing/2014/main" id="{3B49FFB1-EE88-DD43-8C1F-B72D250E0C12}"/>
              </a:ext>
            </a:extLst>
          </p:cNvPr>
          <p:cNvGrpSpPr/>
          <p:nvPr/>
        </p:nvGrpSpPr>
        <p:grpSpPr>
          <a:xfrm>
            <a:off x="4257989" y="3203993"/>
            <a:ext cx="405401" cy="405401"/>
            <a:chOff x="2327275" y="1039813"/>
            <a:chExt cx="5540375" cy="5540375"/>
          </a:xfrm>
          <a:solidFill>
            <a:schemeClr val="accent2"/>
          </a:solidFill>
        </p:grpSpPr>
        <p:sp>
          <p:nvSpPr>
            <p:cNvPr id="259" name="Freeform 1">
              <a:extLst>
                <a:ext uri="{FF2B5EF4-FFF2-40B4-BE49-F238E27FC236}">
                  <a16:creationId xmlns:a16="http://schemas.microsoft.com/office/drawing/2014/main" id="{F923E2D2-0D6A-BC41-BCB0-8E05E4A9CA73}"/>
                </a:ext>
              </a:extLst>
            </p:cNvPr>
            <p:cNvSpPr>
              <a:spLocks noChangeArrowheads="1"/>
            </p:cNvSpPr>
            <p:nvPr/>
          </p:nvSpPr>
          <p:spPr bwMode="auto">
            <a:xfrm>
              <a:off x="3032125" y="3362325"/>
              <a:ext cx="696913" cy="904875"/>
            </a:xfrm>
            <a:custGeom>
              <a:avLst/>
              <a:gdLst>
                <a:gd name="T0" fmla="*/ 221 w 1934"/>
                <a:gd name="T1" fmla="*/ 2514 h 2515"/>
                <a:gd name="T2" fmla="*/ 309 w 1934"/>
                <a:gd name="T3" fmla="*/ 2496 h 2515"/>
                <a:gd name="T4" fmla="*/ 380 w 1934"/>
                <a:gd name="T5" fmla="*/ 2443 h 2515"/>
                <a:gd name="T6" fmla="*/ 424 w 1934"/>
                <a:gd name="T7" fmla="*/ 2381 h 2515"/>
                <a:gd name="T8" fmla="*/ 441 w 1934"/>
                <a:gd name="T9" fmla="*/ 2293 h 2515"/>
                <a:gd name="T10" fmla="*/ 935 w 1934"/>
                <a:gd name="T11" fmla="*/ 1693 h 2515"/>
                <a:gd name="T12" fmla="*/ 1041 w 1934"/>
                <a:gd name="T13" fmla="*/ 1684 h 2515"/>
                <a:gd name="T14" fmla="*/ 1235 w 1934"/>
                <a:gd name="T15" fmla="*/ 1658 h 2515"/>
                <a:gd name="T16" fmla="*/ 1412 w 1934"/>
                <a:gd name="T17" fmla="*/ 1605 h 2515"/>
                <a:gd name="T18" fmla="*/ 1571 w 1934"/>
                <a:gd name="T19" fmla="*/ 1525 h 2515"/>
                <a:gd name="T20" fmla="*/ 1703 w 1934"/>
                <a:gd name="T21" fmla="*/ 1419 h 2515"/>
                <a:gd name="T22" fmla="*/ 1818 w 1934"/>
                <a:gd name="T23" fmla="*/ 1287 h 2515"/>
                <a:gd name="T24" fmla="*/ 1889 w 1934"/>
                <a:gd name="T25" fmla="*/ 1129 h 2515"/>
                <a:gd name="T26" fmla="*/ 1933 w 1934"/>
                <a:gd name="T27" fmla="*/ 944 h 2515"/>
                <a:gd name="T28" fmla="*/ 1933 w 1934"/>
                <a:gd name="T29" fmla="*/ 829 h 2515"/>
                <a:gd name="T30" fmla="*/ 1933 w 1934"/>
                <a:gd name="T31" fmla="*/ 741 h 2515"/>
                <a:gd name="T32" fmla="*/ 1897 w 1934"/>
                <a:gd name="T33" fmla="*/ 565 h 2515"/>
                <a:gd name="T34" fmla="*/ 1836 w 1934"/>
                <a:gd name="T35" fmla="*/ 414 h 2515"/>
                <a:gd name="T36" fmla="*/ 1738 w 1934"/>
                <a:gd name="T37" fmla="*/ 282 h 2515"/>
                <a:gd name="T38" fmla="*/ 1615 w 1934"/>
                <a:gd name="T39" fmla="*/ 176 h 2515"/>
                <a:gd name="T40" fmla="*/ 1465 w 1934"/>
                <a:gd name="T41" fmla="*/ 88 h 2515"/>
                <a:gd name="T42" fmla="*/ 1288 w 1934"/>
                <a:gd name="T43" fmla="*/ 26 h 2515"/>
                <a:gd name="T44" fmla="*/ 1094 w 1934"/>
                <a:gd name="T45" fmla="*/ 0 h 2515"/>
                <a:gd name="T46" fmla="*/ 221 w 1934"/>
                <a:gd name="T47" fmla="*/ 0 h 2515"/>
                <a:gd name="T48" fmla="*/ 177 w 1934"/>
                <a:gd name="T49" fmla="*/ 0 h 2515"/>
                <a:gd name="T50" fmla="*/ 97 w 1934"/>
                <a:gd name="T51" fmla="*/ 35 h 2515"/>
                <a:gd name="T52" fmla="*/ 35 w 1934"/>
                <a:gd name="T53" fmla="*/ 97 h 2515"/>
                <a:gd name="T54" fmla="*/ 9 w 1934"/>
                <a:gd name="T55" fmla="*/ 176 h 2515"/>
                <a:gd name="T56" fmla="*/ 0 w 1934"/>
                <a:gd name="T57" fmla="*/ 2293 h 2515"/>
                <a:gd name="T58" fmla="*/ 9 w 1934"/>
                <a:gd name="T59" fmla="*/ 2337 h 2515"/>
                <a:gd name="T60" fmla="*/ 35 w 1934"/>
                <a:gd name="T61" fmla="*/ 2417 h 2515"/>
                <a:gd name="T62" fmla="*/ 97 w 1934"/>
                <a:gd name="T63" fmla="*/ 2470 h 2515"/>
                <a:gd name="T64" fmla="*/ 177 w 1934"/>
                <a:gd name="T65" fmla="*/ 2505 h 2515"/>
                <a:gd name="T66" fmla="*/ 441 w 1934"/>
                <a:gd name="T67" fmla="*/ 397 h 2515"/>
                <a:gd name="T68" fmla="*/ 953 w 1934"/>
                <a:gd name="T69" fmla="*/ 397 h 2515"/>
                <a:gd name="T70" fmla="*/ 1174 w 1934"/>
                <a:gd name="T71" fmla="*/ 423 h 2515"/>
                <a:gd name="T72" fmla="*/ 1341 w 1934"/>
                <a:gd name="T73" fmla="*/ 512 h 2515"/>
                <a:gd name="T74" fmla="*/ 1430 w 1934"/>
                <a:gd name="T75" fmla="*/ 609 h 2515"/>
                <a:gd name="T76" fmla="*/ 1465 w 1934"/>
                <a:gd name="T77" fmla="*/ 688 h 2515"/>
                <a:gd name="T78" fmla="*/ 1491 w 1934"/>
                <a:gd name="T79" fmla="*/ 838 h 2515"/>
                <a:gd name="T80" fmla="*/ 1491 w 1934"/>
                <a:gd name="T81" fmla="*/ 847 h 2515"/>
                <a:gd name="T82" fmla="*/ 1456 w 1934"/>
                <a:gd name="T83" fmla="*/ 1032 h 2515"/>
                <a:gd name="T84" fmla="*/ 1341 w 1934"/>
                <a:gd name="T85" fmla="*/ 1173 h 2515"/>
                <a:gd name="T86" fmla="*/ 1174 w 1934"/>
                <a:gd name="T87" fmla="*/ 1261 h 2515"/>
                <a:gd name="T88" fmla="*/ 953 w 1934"/>
                <a:gd name="T89" fmla="*/ 1296 h 2515"/>
                <a:gd name="T90" fmla="*/ 441 w 1934"/>
                <a:gd name="T91" fmla="*/ 397 h 2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34" h="2515">
                  <a:moveTo>
                    <a:pt x="221" y="2514"/>
                  </a:moveTo>
                  <a:lnTo>
                    <a:pt x="221" y="2514"/>
                  </a:lnTo>
                  <a:lnTo>
                    <a:pt x="265" y="2505"/>
                  </a:lnTo>
                  <a:lnTo>
                    <a:pt x="309" y="2496"/>
                  </a:lnTo>
                  <a:lnTo>
                    <a:pt x="344" y="2470"/>
                  </a:lnTo>
                  <a:lnTo>
                    <a:pt x="380" y="2443"/>
                  </a:lnTo>
                  <a:lnTo>
                    <a:pt x="406" y="2417"/>
                  </a:lnTo>
                  <a:lnTo>
                    <a:pt x="424" y="2381"/>
                  </a:lnTo>
                  <a:lnTo>
                    <a:pt x="432" y="2337"/>
                  </a:lnTo>
                  <a:lnTo>
                    <a:pt x="441" y="2293"/>
                  </a:lnTo>
                  <a:lnTo>
                    <a:pt x="441" y="1693"/>
                  </a:lnTo>
                  <a:lnTo>
                    <a:pt x="935" y="1693"/>
                  </a:lnTo>
                  <a:lnTo>
                    <a:pt x="935" y="1693"/>
                  </a:lnTo>
                  <a:lnTo>
                    <a:pt x="1041" y="1684"/>
                  </a:lnTo>
                  <a:lnTo>
                    <a:pt x="1138" y="1675"/>
                  </a:lnTo>
                  <a:lnTo>
                    <a:pt x="1235" y="1658"/>
                  </a:lnTo>
                  <a:lnTo>
                    <a:pt x="1324" y="1631"/>
                  </a:lnTo>
                  <a:lnTo>
                    <a:pt x="1412" y="1605"/>
                  </a:lnTo>
                  <a:lnTo>
                    <a:pt x="1491" y="1570"/>
                  </a:lnTo>
                  <a:lnTo>
                    <a:pt x="1571" y="1525"/>
                  </a:lnTo>
                  <a:lnTo>
                    <a:pt x="1641" y="1472"/>
                  </a:lnTo>
                  <a:lnTo>
                    <a:pt x="1703" y="1419"/>
                  </a:lnTo>
                  <a:lnTo>
                    <a:pt x="1765" y="1349"/>
                  </a:lnTo>
                  <a:lnTo>
                    <a:pt x="1818" y="1287"/>
                  </a:lnTo>
                  <a:lnTo>
                    <a:pt x="1853" y="1209"/>
                  </a:lnTo>
                  <a:lnTo>
                    <a:pt x="1889" y="1129"/>
                  </a:lnTo>
                  <a:lnTo>
                    <a:pt x="1915" y="1032"/>
                  </a:lnTo>
                  <a:lnTo>
                    <a:pt x="1933" y="944"/>
                  </a:lnTo>
                  <a:lnTo>
                    <a:pt x="1933" y="838"/>
                  </a:lnTo>
                  <a:lnTo>
                    <a:pt x="1933" y="829"/>
                  </a:lnTo>
                  <a:lnTo>
                    <a:pt x="1933" y="829"/>
                  </a:lnTo>
                  <a:lnTo>
                    <a:pt x="1933" y="741"/>
                  </a:lnTo>
                  <a:lnTo>
                    <a:pt x="1915" y="653"/>
                  </a:lnTo>
                  <a:lnTo>
                    <a:pt x="1897" y="565"/>
                  </a:lnTo>
                  <a:lnTo>
                    <a:pt x="1871" y="485"/>
                  </a:lnTo>
                  <a:lnTo>
                    <a:pt x="1836" y="414"/>
                  </a:lnTo>
                  <a:lnTo>
                    <a:pt x="1791" y="344"/>
                  </a:lnTo>
                  <a:lnTo>
                    <a:pt x="1738" y="282"/>
                  </a:lnTo>
                  <a:lnTo>
                    <a:pt x="1677" y="229"/>
                  </a:lnTo>
                  <a:lnTo>
                    <a:pt x="1615" y="176"/>
                  </a:lnTo>
                  <a:lnTo>
                    <a:pt x="1544" y="132"/>
                  </a:lnTo>
                  <a:lnTo>
                    <a:pt x="1465" y="88"/>
                  </a:lnTo>
                  <a:lnTo>
                    <a:pt x="1386" y="53"/>
                  </a:lnTo>
                  <a:lnTo>
                    <a:pt x="1288" y="26"/>
                  </a:lnTo>
                  <a:lnTo>
                    <a:pt x="1191" y="9"/>
                  </a:lnTo>
                  <a:lnTo>
                    <a:pt x="1094" y="0"/>
                  </a:lnTo>
                  <a:lnTo>
                    <a:pt x="988" y="0"/>
                  </a:lnTo>
                  <a:lnTo>
                    <a:pt x="221" y="0"/>
                  </a:lnTo>
                  <a:lnTo>
                    <a:pt x="221" y="0"/>
                  </a:lnTo>
                  <a:lnTo>
                    <a:pt x="177" y="0"/>
                  </a:lnTo>
                  <a:lnTo>
                    <a:pt x="132" y="17"/>
                  </a:lnTo>
                  <a:lnTo>
                    <a:pt x="97" y="35"/>
                  </a:lnTo>
                  <a:lnTo>
                    <a:pt x="62" y="62"/>
                  </a:lnTo>
                  <a:lnTo>
                    <a:pt x="35" y="97"/>
                  </a:lnTo>
                  <a:lnTo>
                    <a:pt x="18" y="132"/>
                  </a:lnTo>
                  <a:lnTo>
                    <a:pt x="9" y="176"/>
                  </a:lnTo>
                  <a:lnTo>
                    <a:pt x="0" y="220"/>
                  </a:lnTo>
                  <a:lnTo>
                    <a:pt x="0" y="2293"/>
                  </a:lnTo>
                  <a:lnTo>
                    <a:pt x="0" y="2293"/>
                  </a:lnTo>
                  <a:lnTo>
                    <a:pt x="9" y="2337"/>
                  </a:lnTo>
                  <a:lnTo>
                    <a:pt x="18" y="2381"/>
                  </a:lnTo>
                  <a:lnTo>
                    <a:pt x="35" y="2417"/>
                  </a:lnTo>
                  <a:lnTo>
                    <a:pt x="62" y="2443"/>
                  </a:lnTo>
                  <a:lnTo>
                    <a:pt x="97" y="2470"/>
                  </a:lnTo>
                  <a:lnTo>
                    <a:pt x="132" y="2496"/>
                  </a:lnTo>
                  <a:lnTo>
                    <a:pt x="177" y="2505"/>
                  </a:lnTo>
                  <a:lnTo>
                    <a:pt x="221" y="2514"/>
                  </a:lnTo>
                  <a:close/>
                  <a:moveTo>
                    <a:pt x="441" y="397"/>
                  </a:moveTo>
                  <a:lnTo>
                    <a:pt x="953" y="397"/>
                  </a:lnTo>
                  <a:lnTo>
                    <a:pt x="953" y="397"/>
                  </a:lnTo>
                  <a:lnTo>
                    <a:pt x="1068" y="406"/>
                  </a:lnTo>
                  <a:lnTo>
                    <a:pt x="1174" y="423"/>
                  </a:lnTo>
                  <a:lnTo>
                    <a:pt x="1262" y="459"/>
                  </a:lnTo>
                  <a:lnTo>
                    <a:pt x="1341" y="512"/>
                  </a:lnTo>
                  <a:lnTo>
                    <a:pt x="1403" y="573"/>
                  </a:lnTo>
                  <a:lnTo>
                    <a:pt x="1430" y="609"/>
                  </a:lnTo>
                  <a:lnTo>
                    <a:pt x="1456" y="653"/>
                  </a:lnTo>
                  <a:lnTo>
                    <a:pt x="1465" y="688"/>
                  </a:lnTo>
                  <a:lnTo>
                    <a:pt x="1483" y="741"/>
                  </a:lnTo>
                  <a:lnTo>
                    <a:pt x="1491" y="838"/>
                  </a:lnTo>
                  <a:lnTo>
                    <a:pt x="1491" y="847"/>
                  </a:lnTo>
                  <a:lnTo>
                    <a:pt x="1491" y="847"/>
                  </a:lnTo>
                  <a:lnTo>
                    <a:pt x="1483" y="944"/>
                  </a:lnTo>
                  <a:lnTo>
                    <a:pt x="1456" y="1032"/>
                  </a:lnTo>
                  <a:lnTo>
                    <a:pt x="1403" y="1103"/>
                  </a:lnTo>
                  <a:lnTo>
                    <a:pt x="1341" y="1173"/>
                  </a:lnTo>
                  <a:lnTo>
                    <a:pt x="1271" y="1226"/>
                  </a:lnTo>
                  <a:lnTo>
                    <a:pt x="1174" y="1261"/>
                  </a:lnTo>
                  <a:lnTo>
                    <a:pt x="1068" y="1287"/>
                  </a:lnTo>
                  <a:lnTo>
                    <a:pt x="953" y="1296"/>
                  </a:lnTo>
                  <a:lnTo>
                    <a:pt x="441" y="1296"/>
                  </a:lnTo>
                  <a:lnTo>
                    <a:pt x="441" y="39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60" name="Freeform 2">
              <a:extLst>
                <a:ext uri="{FF2B5EF4-FFF2-40B4-BE49-F238E27FC236}">
                  <a16:creationId xmlns:a16="http://schemas.microsoft.com/office/drawing/2014/main" id="{1027B956-813D-AC41-A610-457EB9C6668E}"/>
                </a:ext>
              </a:extLst>
            </p:cNvPr>
            <p:cNvSpPr>
              <a:spLocks noChangeArrowheads="1"/>
            </p:cNvSpPr>
            <p:nvPr/>
          </p:nvSpPr>
          <p:spPr bwMode="auto">
            <a:xfrm>
              <a:off x="6459538" y="3355975"/>
              <a:ext cx="838200" cy="917575"/>
            </a:xfrm>
            <a:custGeom>
              <a:avLst/>
              <a:gdLst>
                <a:gd name="T0" fmla="*/ 2109 w 2330"/>
                <a:gd name="T1" fmla="*/ 0 h 2550"/>
                <a:gd name="T2" fmla="*/ 2109 w 2330"/>
                <a:gd name="T3" fmla="*/ 0 h 2550"/>
                <a:gd name="T4" fmla="*/ 2073 w 2330"/>
                <a:gd name="T5" fmla="*/ 0 h 2550"/>
                <a:gd name="T6" fmla="*/ 2038 w 2330"/>
                <a:gd name="T7" fmla="*/ 9 h 2550"/>
                <a:gd name="T8" fmla="*/ 2012 w 2330"/>
                <a:gd name="T9" fmla="*/ 18 h 2550"/>
                <a:gd name="T10" fmla="*/ 1976 w 2330"/>
                <a:gd name="T11" fmla="*/ 35 h 2550"/>
                <a:gd name="T12" fmla="*/ 1932 w 2330"/>
                <a:gd name="T13" fmla="*/ 88 h 2550"/>
                <a:gd name="T14" fmla="*/ 1906 w 2330"/>
                <a:gd name="T15" fmla="*/ 141 h 2550"/>
                <a:gd name="T16" fmla="*/ 1173 w 2330"/>
                <a:gd name="T17" fmla="*/ 1958 h 2550"/>
                <a:gd name="T18" fmla="*/ 450 w 2330"/>
                <a:gd name="T19" fmla="*/ 150 h 2550"/>
                <a:gd name="T20" fmla="*/ 450 w 2330"/>
                <a:gd name="T21" fmla="*/ 150 h 2550"/>
                <a:gd name="T22" fmla="*/ 414 w 2330"/>
                <a:gd name="T23" fmla="*/ 88 h 2550"/>
                <a:gd name="T24" fmla="*/ 397 w 2330"/>
                <a:gd name="T25" fmla="*/ 62 h 2550"/>
                <a:gd name="T26" fmla="*/ 370 w 2330"/>
                <a:gd name="T27" fmla="*/ 44 h 2550"/>
                <a:gd name="T28" fmla="*/ 335 w 2330"/>
                <a:gd name="T29" fmla="*/ 18 h 2550"/>
                <a:gd name="T30" fmla="*/ 300 w 2330"/>
                <a:gd name="T31" fmla="*/ 9 h 2550"/>
                <a:gd name="T32" fmla="*/ 264 w 2330"/>
                <a:gd name="T33" fmla="*/ 0 h 2550"/>
                <a:gd name="T34" fmla="*/ 229 w 2330"/>
                <a:gd name="T35" fmla="*/ 0 h 2550"/>
                <a:gd name="T36" fmla="*/ 229 w 2330"/>
                <a:gd name="T37" fmla="*/ 0 h 2550"/>
                <a:gd name="T38" fmla="*/ 176 w 2330"/>
                <a:gd name="T39" fmla="*/ 0 h 2550"/>
                <a:gd name="T40" fmla="*/ 141 w 2330"/>
                <a:gd name="T41" fmla="*/ 18 h 2550"/>
                <a:gd name="T42" fmla="*/ 97 w 2330"/>
                <a:gd name="T43" fmla="*/ 35 h 2550"/>
                <a:gd name="T44" fmla="*/ 70 w 2330"/>
                <a:gd name="T45" fmla="*/ 62 h 2550"/>
                <a:gd name="T46" fmla="*/ 44 w 2330"/>
                <a:gd name="T47" fmla="*/ 88 h 2550"/>
                <a:gd name="T48" fmla="*/ 17 w 2330"/>
                <a:gd name="T49" fmla="*/ 124 h 2550"/>
                <a:gd name="T50" fmla="*/ 9 w 2330"/>
                <a:gd name="T51" fmla="*/ 168 h 2550"/>
                <a:gd name="T52" fmla="*/ 0 w 2330"/>
                <a:gd name="T53" fmla="*/ 212 h 2550"/>
                <a:gd name="T54" fmla="*/ 0 w 2330"/>
                <a:gd name="T55" fmla="*/ 212 h 2550"/>
                <a:gd name="T56" fmla="*/ 9 w 2330"/>
                <a:gd name="T57" fmla="*/ 265 h 2550"/>
                <a:gd name="T58" fmla="*/ 26 w 2330"/>
                <a:gd name="T59" fmla="*/ 318 h 2550"/>
                <a:gd name="T60" fmla="*/ 900 w 2330"/>
                <a:gd name="T61" fmla="*/ 2364 h 2550"/>
                <a:gd name="T62" fmla="*/ 900 w 2330"/>
                <a:gd name="T63" fmla="*/ 2364 h 2550"/>
                <a:gd name="T64" fmla="*/ 944 w 2330"/>
                <a:gd name="T65" fmla="*/ 2443 h 2550"/>
                <a:gd name="T66" fmla="*/ 970 w 2330"/>
                <a:gd name="T67" fmla="*/ 2470 h 2550"/>
                <a:gd name="T68" fmla="*/ 997 w 2330"/>
                <a:gd name="T69" fmla="*/ 2496 h 2550"/>
                <a:gd name="T70" fmla="*/ 1032 w 2330"/>
                <a:gd name="T71" fmla="*/ 2523 h 2550"/>
                <a:gd name="T72" fmla="*/ 1067 w 2330"/>
                <a:gd name="T73" fmla="*/ 2532 h 2550"/>
                <a:gd name="T74" fmla="*/ 1112 w 2330"/>
                <a:gd name="T75" fmla="*/ 2541 h 2550"/>
                <a:gd name="T76" fmla="*/ 1156 w 2330"/>
                <a:gd name="T77" fmla="*/ 2549 h 2550"/>
                <a:gd name="T78" fmla="*/ 1173 w 2330"/>
                <a:gd name="T79" fmla="*/ 2549 h 2550"/>
                <a:gd name="T80" fmla="*/ 1173 w 2330"/>
                <a:gd name="T81" fmla="*/ 2549 h 2550"/>
                <a:gd name="T82" fmla="*/ 1226 w 2330"/>
                <a:gd name="T83" fmla="*/ 2541 h 2550"/>
                <a:gd name="T84" fmla="*/ 1262 w 2330"/>
                <a:gd name="T85" fmla="*/ 2532 h 2550"/>
                <a:gd name="T86" fmla="*/ 1297 w 2330"/>
                <a:gd name="T87" fmla="*/ 2523 h 2550"/>
                <a:gd name="T88" fmla="*/ 1332 w 2330"/>
                <a:gd name="T89" fmla="*/ 2496 h 2550"/>
                <a:gd name="T90" fmla="*/ 1368 w 2330"/>
                <a:gd name="T91" fmla="*/ 2470 h 2550"/>
                <a:gd name="T92" fmla="*/ 1385 w 2330"/>
                <a:gd name="T93" fmla="*/ 2443 h 2550"/>
                <a:gd name="T94" fmla="*/ 1429 w 2330"/>
                <a:gd name="T95" fmla="*/ 2364 h 2550"/>
                <a:gd name="T96" fmla="*/ 2312 w 2330"/>
                <a:gd name="T97" fmla="*/ 300 h 2550"/>
                <a:gd name="T98" fmla="*/ 2312 w 2330"/>
                <a:gd name="T99" fmla="*/ 300 h 2550"/>
                <a:gd name="T100" fmla="*/ 2321 w 2330"/>
                <a:gd name="T101" fmla="*/ 256 h 2550"/>
                <a:gd name="T102" fmla="*/ 2329 w 2330"/>
                <a:gd name="T103" fmla="*/ 203 h 2550"/>
                <a:gd name="T104" fmla="*/ 2329 w 2330"/>
                <a:gd name="T105" fmla="*/ 203 h 2550"/>
                <a:gd name="T106" fmla="*/ 2329 w 2330"/>
                <a:gd name="T107" fmla="*/ 168 h 2550"/>
                <a:gd name="T108" fmla="*/ 2312 w 2330"/>
                <a:gd name="T109" fmla="*/ 124 h 2550"/>
                <a:gd name="T110" fmla="*/ 2294 w 2330"/>
                <a:gd name="T111" fmla="*/ 88 h 2550"/>
                <a:gd name="T112" fmla="*/ 2268 w 2330"/>
                <a:gd name="T113" fmla="*/ 62 h 2550"/>
                <a:gd name="T114" fmla="*/ 2232 w 2330"/>
                <a:gd name="T115" fmla="*/ 35 h 2550"/>
                <a:gd name="T116" fmla="*/ 2197 w 2330"/>
                <a:gd name="T117" fmla="*/ 9 h 2550"/>
                <a:gd name="T118" fmla="*/ 2153 w 2330"/>
                <a:gd name="T119" fmla="*/ 0 h 2550"/>
                <a:gd name="T120" fmla="*/ 2109 w 2330"/>
                <a:gd name="T121" fmla="*/ 0 h 2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330" h="2550">
                  <a:moveTo>
                    <a:pt x="2109" y="0"/>
                  </a:moveTo>
                  <a:lnTo>
                    <a:pt x="2109" y="0"/>
                  </a:lnTo>
                  <a:lnTo>
                    <a:pt x="2073" y="0"/>
                  </a:lnTo>
                  <a:lnTo>
                    <a:pt x="2038" y="9"/>
                  </a:lnTo>
                  <a:lnTo>
                    <a:pt x="2012" y="18"/>
                  </a:lnTo>
                  <a:lnTo>
                    <a:pt x="1976" y="35"/>
                  </a:lnTo>
                  <a:lnTo>
                    <a:pt x="1932" y="88"/>
                  </a:lnTo>
                  <a:lnTo>
                    <a:pt x="1906" y="141"/>
                  </a:lnTo>
                  <a:lnTo>
                    <a:pt x="1173" y="1958"/>
                  </a:lnTo>
                  <a:lnTo>
                    <a:pt x="450" y="150"/>
                  </a:lnTo>
                  <a:lnTo>
                    <a:pt x="450" y="150"/>
                  </a:lnTo>
                  <a:lnTo>
                    <a:pt x="414" y="88"/>
                  </a:lnTo>
                  <a:lnTo>
                    <a:pt x="397" y="62"/>
                  </a:lnTo>
                  <a:lnTo>
                    <a:pt x="370" y="44"/>
                  </a:lnTo>
                  <a:lnTo>
                    <a:pt x="335" y="18"/>
                  </a:lnTo>
                  <a:lnTo>
                    <a:pt x="300" y="9"/>
                  </a:lnTo>
                  <a:lnTo>
                    <a:pt x="264" y="0"/>
                  </a:lnTo>
                  <a:lnTo>
                    <a:pt x="229" y="0"/>
                  </a:lnTo>
                  <a:lnTo>
                    <a:pt x="229" y="0"/>
                  </a:lnTo>
                  <a:lnTo>
                    <a:pt x="176" y="0"/>
                  </a:lnTo>
                  <a:lnTo>
                    <a:pt x="141" y="18"/>
                  </a:lnTo>
                  <a:lnTo>
                    <a:pt x="97" y="35"/>
                  </a:lnTo>
                  <a:lnTo>
                    <a:pt x="70" y="62"/>
                  </a:lnTo>
                  <a:lnTo>
                    <a:pt x="44" y="88"/>
                  </a:lnTo>
                  <a:lnTo>
                    <a:pt x="17" y="124"/>
                  </a:lnTo>
                  <a:lnTo>
                    <a:pt x="9" y="168"/>
                  </a:lnTo>
                  <a:lnTo>
                    <a:pt x="0" y="212"/>
                  </a:lnTo>
                  <a:lnTo>
                    <a:pt x="0" y="212"/>
                  </a:lnTo>
                  <a:lnTo>
                    <a:pt x="9" y="265"/>
                  </a:lnTo>
                  <a:lnTo>
                    <a:pt x="26" y="318"/>
                  </a:lnTo>
                  <a:lnTo>
                    <a:pt x="900" y="2364"/>
                  </a:lnTo>
                  <a:lnTo>
                    <a:pt x="900" y="2364"/>
                  </a:lnTo>
                  <a:lnTo>
                    <a:pt x="944" y="2443"/>
                  </a:lnTo>
                  <a:lnTo>
                    <a:pt x="970" y="2470"/>
                  </a:lnTo>
                  <a:lnTo>
                    <a:pt x="997" y="2496"/>
                  </a:lnTo>
                  <a:lnTo>
                    <a:pt x="1032" y="2523"/>
                  </a:lnTo>
                  <a:lnTo>
                    <a:pt x="1067" y="2532"/>
                  </a:lnTo>
                  <a:lnTo>
                    <a:pt x="1112" y="2541"/>
                  </a:lnTo>
                  <a:lnTo>
                    <a:pt x="1156" y="2549"/>
                  </a:lnTo>
                  <a:lnTo>
                    <a:pt x="1173" y="2549"/>
                  </a:lnTo>
                  <a:lnTo>
                    <a:pt x="1173" y="2549"/>
                  </a:lnTo>
                  <a:lnTo>
                    <a:pt x="1226" y="2541"/>
                  </a:lnTo>
                  <a:lnTo>
                    <a:pt x="1262" y="2532"/>
                  </a:lnTo>
                  <a:lnTo>
                    <a:pt x="1297" y="2523"/>
                  </a:lnTo>
                  <a:lnTo>
                    <a:pt x="1332" y="2496"/>
                  </a:lnTo>
                  <a:lnTo>
                    <a:pt x="1368" y="2470"/>
                  </a:lnTo>
                  <a:lnTo>
                    <a:pt x="1385" y="2443"/>
                  </a:lnTo>
                  <a:lnTo>
                    <a:pt x="1429" y="2364"/>
                  </a:lnTo>
                  <a:lnTo>
                    <a:pt x="2312" y="300"/>
                  </a:lnTo>
                  <a:lnTo>
                    <a:pt x="2312" y="300"/>
                  </a:lnTo>
                  <a:lnTo>
                    <a:pt x="2321" y="256"/>
                  </a:lnTo>
                  <a:lnTo>
                    <a:pt x="2329" y="203"/>
                  </a:lnTo>
                  <a:lnTo>
                    <a:pt x="2329" y="203"/>
                  </a:lnTo>
                  <a:lnTo>
                    <a:pt x="2329" y="168"/>
                  </a:lnTo>
                  <a:lnTo>
                    <a:pt x="2312" y="124"/>
                  </a:lnTo>
                  <a:lnTo>
                    <a:pt x="2294" y="88"/>
                  </a:lnTo>
                  <a:lnTo>
                    <a:pt x="2268" y="62"/>
                  </a:lnTo>
                  <a:lnTo>
                    <a:pt x="2232" y="35"/>
                  </a:lnTo>
                  <a:lnTo>
                    <a:pt x="2197" y="9"/>
                  </a:lnTo>
                  <a:lnTo>
                    <a:pt x="2153" y="0"/>
                  </a:lnTo>
                  <a:lnTo>
                    <a:pt x="210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61" name="Freeform 3">
              <a:extLst>
                <a:ext uri="{FF2B5EF4-FFF2-40B4-BE49-F238E27FC236}">
                  <a16:creationId xmlns:a16="http://schemas.microsoft.com/office/drawing/2014/main" id="{AA083954-964B-4F41-BBAD-21B6D185D6EB}"/>
                </a:ext>
              </a:extLst>
            </p:cNvPr>
            <p:cNvSpPr>
              <a:spLocks noChangeArrowheads="1"/>
            </p:cNvSpPr>
            <p:nvPr/>
          </p:nvSpPr>
          <p:spPr bwMode="auto">
            <a:xfrm>
              <a:off x="2327275" y="1039813"/>
              <a:ext cx="5540375" cy="5540375"/>
            </a:xfrm>
            <a:custGeom>
              <a:avLst/>
              <a:gdLst>
                <a:gd name="T0" fmla="*/ 0 w 15390"/>
                <a:gd name="T1" fmla="*/ 0 h 15390"/>
                <a:gd name="T2" fmla="*/ 0 w 15390"/>
                <a:gd name="T3" fmla="*/ 15389 h 15390"/>
                <a:gd name="T4" fmla="*/ 15389 w 15390"/>
                <a:gd name="T5" fmla="*/ 15389 h 15390"/>
                <a:gd name="T6" fmla="*/ 15389 w 15390"/>
                <a:gd name="T7" fmla="*/ 0 h 15390"/>
                <a:gd name="T8" fmla="*/ 0 w 15390"/>
                <a:gd name="T9" fmla="*/ 0 h 15390"/>
                <a:gd name="T10" fmla="*/ 14754 w 15390"/>
                <a:gd name="T11" fmla="*/ 14754 h 15390"/>
                <a:gd name="T12" fmla="*/ 635 w 15390"/>
                <a:gd name="T13" fmla="*/ 14754 h 15390"/>
                <a:gd name="T14" fmla="*/ 635 w 15390"/>
                <a:gd name="T15" fmla="*/ 635 h 15390"/>
                <a:gd name="T16" fmla="*/ 14754 w 15390"/>
                <a:gd name="T17" fmla="*/ 635 h 15390"/>
                <a:gd name="T18" fmla="*/ 14754 w 15390"/>
                <a:gd name="T19" fmla="*/ 14754 h 15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90" h="15390">
                  <a:moveTo>
                    <a:pt x="0" y="0"/>
                  </a:moveTo>
                  <a:lnTo>
                    <a:pt x="0" y="15389"/>
                  </a:lnTo>
                  <a:lnTo>
                    <a:pt x="15389" y="15389"/>
                  </a:lnTo>
                  <a:lnTo>
                    <a:pt x="15389" y="0"/>
                  </a:lnTo>
                  <a:lnTo>
                    <a:pt x="0" y="0"/>
                  </a:lnTo>
                  <a:close/>
                  <a:moveTo>
                    <a:pt x="14754" y="14754"/>
                  </a:moveTo>
                  <a:lnTo>
                    <a:pt x="635" y="14754"/>
                  </a:lnTo>
                  <a:lnTo>
                    <a:pt x="635" y="635"/>
                  </a:lnTo>
                  <a:lnTo>
                    <a:pt x="14754" y="635"/>
                  </a:lnTo>
                  <a:lnTo>
                    <a:pt x="14754" y="1475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62" name="Freeform 4">
              <a:extLst>
                <a:ext uri="{FF2B5EF4-FFF2-40B4-BE49-F238E27FC236}">
                  <a16:creationId xmlns:a16="http://schemas.microsoft.com/office/drawing/2014/main" id="{3AEA8229-9FEE-1540-8E7E-C6A966DAE6A4}"/>
                </a:ext>
              </a:extLst>
            </p:cNvPr>
            <p:cNvSpPr>
              <a:spLocks noChangeArrowheads="1"/>
            </p:cNvSpPr>
            <p:nvPr/>
          </p:nvSpPr>
          <p:spPr bwMode="auto">
            <a:xfrm>
              <a:off x="6707188" y="1582738"/>
              <a:ext cx="650875" cy="654050"/>
            </a:xfrm>
            <a:custGeom>
              <a:avLst/>
              <a:gdLst>
                <a:gd name="T0" fmla="*/ 1809 w 1810"/>
                <a:gd name="T1" fmla="*/ 450 h 1819"/>
                <a:gd name="T2" fmla="*/ 1350 w 1810"/>
                <a:gd name="T3" fmla="*/ 0 h 1819"/>
                <a:gd name="T4" fmla="*/ 0 w 1810"/>
                <a:gd name="T5" fmla="*/ 1368 h 1819"/>
                <a:gd name="T6" fmla="*/ 450 w 1810"/>
                <a:gd name="T7" fmla="*/ 1818 h 1819"/>
                <a:gd name="T8" fmla="*/ 1809 w 1810"/>
                <a:gd name="T9" fmla="*/ 450 h 1819"/>
              </a:gdLst>
              <a:ahLst/>
              <a:cxnLst>
                <a:cxn ang="0">
                  <a:pos x="T0" y="T1"/>
                </a:cxn>
                <a:cxn ang="0">
                  <a:pos x="T2" y="T3"/>
                </a:cxn>
                <a:cxn ang="0">
                  <a:pos x="T4" y="T5"/>
                </a:cxn>
                <a:cxn ang="0">
                  <a:pos x="T6" y="T7"/>
                </a:cxn>
                <a:cxn ang="0">
                  <a:pos x="T8" y="T9"/>
                </a:cxn>
              </a:cxnLst>
              <a:rect l="0" t="0" r="r" b="b"/>
              <a:pathLst>
                <a:path w="1810" h="1819">
                  <a:moveTo>
                    <a:pt x="1809" y="450"/>
                  </a:moveTo>
                  <a:lnTo>
                    <a:pt x="1350" y="0"/>
                  </a:lnTo>
                  <a:lnTo>
                    <a:pt x="0" y="1368"/>
                  </a:lnTo>
                  <a:lnTo>
                    <a:pt x="450" y="1818"/>
                  </a:lnTo>
                  <a:lnTo>
                    <a:pt x="1809" y="45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63" name="Freeform 5">
              <a:extLst>
                <a:ext uri="{FF2B5EF4-FFF2-40B4-BE49-F238E27FC236}">
                  <a16:creationId xmlns:a16="http://schemas.microsoft.com/office/drawing/2014/main" id="{689E28A5-A2AF-D14C-84D1-9264D78531C2}"/>
                </a:ext>
              </a:extLst>
            </p:cNvPr>
            <p:cNvSpPr>
              <a:spLocks noChangeArrowheads="1"/>
            </p:cNvSpPr>
            <p:nvPr/>
          </p:nvSpPr>
          <p:spPr bwMode="auto">
            <a:xfrm>
              <a:off x="6056313" y="2236788"/>
              <a:ext cx="650875" cy="658812"/>
            </a:xfrm>
            <a:custGeom>
              <a:avLst/>
              <a:gdLst>
                <a:gd name="T0" fmla="*/ 1809 w 1810"/>
                <a:gd name="T1" fmla="*/ 459 h 1828"/>
                <a:gd name="T2" fmla="*/ 1359 w 1810"/>
                <a:gd name="T3" fmla="*/ 0 h 1828"/>
                <a:gd name="T4" fmla="*/ 0 w 1810"/>
                <a:gd name="T5" fmla="*/ 1368 h 1828"/>
                <a:gd name="T6" fmla="*/ 459 w 1810"/>
                <a:gd name="T7" fmla="*/ 1827 h 1828"/>
                <a:gd name="T8" fmla="*/ 1809 w 1810"/>
                <a:gd name="T9" fmla="*/ 459 h 1828"/>
              </a:gdLst>
              <a:ahLst/>
              <a:cxnLst>
                <a:cxn ang="0">
                  <a:pos x="T0" y="T1"/>
                </a:cxn>
                <a:cxn ang="0">
                  <a:pos x="T2" y="T3"/>
                </a:cxn>
                <a:cxn ang="0">
                  <a:pos x="T4" y="T5"/>
                </a:cxn>
                <a:cxn ang="0">
                  <a:pos x="T6" y="T7"/>
                </a:cxn>
                <a:cxn ang="0">
                  <a:pos x="T8" y="T9"/>
                </a:cxn>
              </a:cxnLst>
              <a:rect l="0" t="0" r="r" b="b"/>
              <a:pathLst>
                <a:path w="1810" h="1828">
                  <a:moveTo>
                    <a:pt x="1809" y="459"/>
                  </a:moveTo>
                  <a:lnTo>
                    <a:pt x="1359" y="0"/>
                  </a:lnTo>
                  <a:lnTo>
                    <a:pt x="0" y="1368"/>
                  </a:lnTo>
                  <a:lnTo>
                    <a:pt x="459" y="1827"/>
                  </a:lnTo>
                  <a:lnTo>
                    <a:pt x="1809" y="45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64" name="Freeform 6">
              <a:extLst>
                <a:ext uri="{FF2B5EF4-FFF2-40B4-BE49-F238E27FC236}">
                  <a16:creationId xmlns:a16="http://schemas.microsoft.com/office/drawing/2014/main" id="{8FCDCFE0-E2AE-E542-A496-912DF61199D3}"/>
                </a:ext>
              </a:extLst>
            </p:cNvPr>
            <p:cNvSpPr>
              <a:spLocks noChangeArrowheads="1"/>
            </p:cNvSpPr>
            <p:nvPr/>
          </p:nvSpPr>
          <p:spPr bwMode="auto">
            <a:xfrm>
              <a:off x="3457575" y="4864100"/>
              <a:ext cx="650875" cy="657225"/>
            </a:xfrm>
            <a:custGeom>
              <a:avLst/>
              <a:gdLst>
                <a:gd name="T0" fmla="*/ 0 w 1810"/>
                <a:gd name="T1" fmla="*/ 1368 h 1827"/>
                <a:gd name="T2" fmla="*/ 458 w 1810"/>
                <a:gd name="T3" fmla="*/ 1826 h 1827"/>
                <a:gd name="T4" fmla="*/ 1809 w 1810"/>
                <a:gd name="T5" fmla="*/ 450 h 1827"/>
                <a:gd name="T6" fmla="*/ 1359 w 1810"/>
                <a:gd name="T7" fmla="*/ 0 h 1827"/>
                <a:gd name="T8" fmla="*/ 0 w 1810"/>
                <a:gd name="T9" fmla="*/ 1368 h 1827"/>
              </a:gdLst>
              <a:ahLst/>
              <a:cxnLst>
                <a:cxn ang="0">
                  <a:pos x="T0" y="T1"/>
                </a:cxn>
                <a:cxn ang="0">
                  <a:pos x="T2" y="T3"/>
                </a:cxn>
                <a:cxn ang="0">
                  <a:pos x="T4" y="T5"/>
                </a:cxn>
                <a:cxn ang="0">
                  <a:pos x="T6" y="T7"/>
                </a:cxn>
                <a:cxn ang="0">
                  <a:pos x="T8" y="T9"/>
                </a:cxn>
              </a:cxnLst>
              <a:rect l="0" t="0" r="r" b="b"/>
              <a:pathLst>
                <a:path w="1810" h="1827">
                  <a:moveTo>
                    <a:pt x="0" y="1368"/>
                  </a:moveTo>
                  <a:lnTo>
                    <a:pt x="458" y="1826"/>
                  </a:lnTo>
                  <a:lnTo>
                    <a:pt x="1809" y="450"/>
                  </a:lnTo>
                  <a:lnTo>
                    <a:pt x="1359" y="0"/>
                  </a:lnTo>
                  <a:lnTo>
                    <a:pt x="0" y="136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65" name="Freeform 7">
              <a:extLst>
                <a:ext uri="{FF2B5EF4-FFF2-40B4-BE49-F238E27FC236}">
                  <a16:creationId xmlns:a16="http://schemas.microsoft.com/office/drawing/2014/main" id="{FAF9AC83-4E96-BA4E-82C4-B1C23A96ABD0}"/>
                </a:ext>
              </a:extLst>
            </p:cNvPr>
            <p:cNvSpPr>
              <a:spLocks noChangeArrowheads="1"/>
            </p:cNvSpPr>
            <p:nvPr/>
          </p:nvSpPr>
          <p:spPr bwMode="auto">
            <a:xfrm>
              <a:off x="4110038" y="4210050"/>
              <a:ext cx="650875" cy="654050"/>
            </a:xfrm>
            <a:custGeom>
              <a:avLst/>
              <a:gdLst>
                <a:gd name="T0" fmla="*/ 0 w 1810"/>
                <a:gd name="T1" fmla="*/ 1368 h 1819"/>
                <a:gd name="T2" fmla="*/ 450 w 1810"/>
                <a:gd name="T3" fmla="*/ 1818 h 1819"/>
                <a:gd name="T4" fmla="*/ 1809 w 1810"/>
                <a:gd name="T5" fmla="*/ 450 h 1819"/>
                <a:gd name="T6" fmla="*/ 1350 w 1810"/>
                <a:gd name="T7" fmla="*/ 0 h 1819"/>
                <a:gd name="T8" fmla="*/ 0 w 1810"/>
                <a:gd name="T9" fmla="*/ 1368 h 1819"/>
              </a:gdLst>
              <a:ahLst/>
              <a:cxnLst>
                <a:cxn ang="0">
                  <a:pos x="T0" y="T1"/>
                </a:cxn>
                <a:cxn ang="0">
                  <a:pos x="T2" y="T3"/>
                </a:cxn>
                <a:cxn ang="0">
                  <a:pos x="T4" y="T5"/>
                </a:cxn>
                <a:cxn ang="0">
                  <a:pos x="T6" y="T7"/>
                </a:cxn>
                <a:cxn ang="0">
                  <a:pos x="T8" y="T9"/>
                </a:cxn>
              </a:cxnLst>
              <a:rect l="0" t="0" r="r" b="b"/>
              <a:pathLst>
                <a:path w="1810" h="1819">
                  <a:moveTo>
                    <a:pt x="0" y="1368"/>
                  </a:moveTo>
                  <a:lnTo>
                    <a:pt x="450" y="1818"/>
                  </a:lnTo>
                  <a:lnTo>
                    <a:pt x="1809" y="450"/>
                  </a:lnTo>
                  <a:lnTo>
                    <a:pt x="1350" y="0"/>
                  </a:lnTo>
                  <a:lnTo>
                    <a:pt x="0" y="136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66" name="Freeform 8">
              <a:extLst>
                <a:ext uri="{FF2B5EF4-FFF2-40B4-BE49-F238E27FC236}">
                  <a16:creationId xmlns:a16="http://schemas.microsoft.com/office/drawing/2014/main" id="{F82872A0-C771-AB4D-9092-D02466948D0D}"/>
                </a:ext>
              </a:extLst>
            </p:cNvPr>
            <p:cNvSpPr>
              <a:spLocks noChangeArrowheads="1"/>
            </p:cNvSpPr>
            <p:nvPr/>
          </p:nvSpPr>
          <p:spPr bwMode="auto">
            <a:xfrm>
              <a:off x="5408613" y="2895600"/>
              <a:ext cx="650875" cy="654050"/>
            </a:xfrm>
            <a:custGeom>
              <a:avLst/>
              <a:gdLst>
                <a:gd name="T0" fmla="*/ 1809 w 1810"/>
                <a:gd name="T1" fmla="*/ 450 h 1818"/>
                <a:gd name="T2" fmla="*/ 1350 w 1810"/>
                <a:gd name="T3" fmla="*/ 0 h 1818"/>
                <a:gd name="T4" fmla="*/ 0 w 1810"/>
                <a:gd name="T5" fmla="*/ 1367 h 1818"/>
                <a:gd name="T6" fmla="*/ 450 w 1810"/>
                <a:gd name="T7" fmla="*/ 1817 h 1818"/>
                <a:gd name="T8" fmla="*/ 1809 w 1810"/>
                <a:gd name="T9" fmla="*/ 450 h 1818"/>
              </a:gdLst>
              <a:ahLst/>
              <a:cxnLst>
                <a:cxn ang="0">
                  <a:pos x="T0" y="T1"/>
                </a:cxn>
                <a:cxn ang="0">
                  <a:pos x="T2" y="T3"/>
                </a:cxn>
                <a:cxn ang="0">
                  <a:pos x="T4" y="T5"/>
                </a:cxn>
                <a:cxn ang="0">
                  <a:pos x="T6" y="T7"/>
                </a:cxn>
                <a:cxn ang="0">
                  <a:pos x="T8" y="T9"/>
                </a:cxn>
              </a:cxnLst>
              <a:rect l="0" t="0" r="r" b="b"/>
              <a:pathLst>
                <a:path w="1810" h="1818">
                  <a:moveTo>
                    <a:pt x="1809" y="450"/>
                  </a:moveTo>
                  <a:lnTo>
                    <a:pt x="1350" y="0"/>
                  </a:lnTo>
                  <a:lnTo>
                    <a:pt x="0" y="1367"/>
                  </a:lnTo>
                  <a:lnTo>
                    <a:pt x="450" y="1817"/>
                  </a:lnTo>
                  <a:lnTo>
                    <a:pt x="1809" y="45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67" name="Freeform 9">
              <a:extLst>
                <a:ext uri="{FF2B5EF4-FFF2-40B4-BE49-F238E27FC236}">
                  <a16:creationId xmlns:a16="http://schemas.microsoft.com/office/drawing/2014/main" id="{572F9EC7-A341-F548-A829-8E758263003A}"/>
                </a:ext>
              </a:extLst>
            </p:cNvPr>
            <p:cNvSpPr>
              <a:spLocks noChangeArrowheads="1"/>
            </p:cNvSpPr>
            <p:nvPr/>
          </p:nvSpPr>
          <p:spPr bwMode="auto">
            <a:xfrm>
              <a:off x="2809875" y="5521325"/>
              <a:ext cx="650875" cy="654050"/>
            </a:xfrm>
            <a:custGeom>
              <a:avLst/>
              <a:gdLst>
                <a:gd name="T0" fmla="*/ 1809 w 1810"/>
                <a:gd name="T1" fmla="*/ 450 h 1819"/>
                <a:gd name="T2" fmla="*/ 1350 w 1810"/>
                <a:gd name="T3" fmla="*/ 0 h 1819"/>
                <a:gd name="T4" fmla="*/ 0 w 1810"/>
                <a:gd name="T5" fmla="*/ 1368 h 1819"/>
                <a:gd name="T6" fmla="*/ 450 w 1810"/>
                <a:gd name="T7" fmla="*/ 1818 h 1819"/>
                <a:gd name="T8" fmla="*/ 1809 w 1810"/>
                <a:gd name="T9" fmla="*/ 450 h 1819"/>
              </a:gdLst>
              <a:ahLst/>
              <a:cxnLst>
                <a:cxn ang="0">
                  <a:pos x="T0" y="T1"/>
                </a:cxn>
                <a:cxn ang="0">
                  <a:pos x="T2" y="T3"/>
                </a:cxn>
                <a:cxn ang="0">
                  <a:pos x="T4" y="T5"/>
                </a:cxn>
                <a:cxn ang="0">
                  <a:pos x="T6" y="T7"/>
                </a:cxn>
                <a:cxn ang="0">
                  <a:pos x="T8" y="T9"/>
                </a:cxn>
              </a:cxnLst>
              <a:rect l="0" t="0" r="r" b="b"/>
              <a:pathLst>
                <a:path w="1810" h="1819">
                  <a:moveTo>
                    <a:pt x="1809" y="450"/>
                  </a:moveTo>
                  <a:lnTo>
                    <a:pt x="1350" y="0"/>
                  </a:lnTo>
                  <a:lnTo>
                    <a:pt x="0" y="1368"/>
                  </a:lnTo>
                  <a:lnTo>
                    <a:pt x="450" y="1818"/>
                  </a:lnTo>
                  <a:lnTo>
                    <a:pt x="1809" y="45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68" name="Freeform 10">
              <a:extLst>
                <a:ext uri="{FF2B5EF4-FFF2-40B4-BE49-F238E27FC236}">
                  <a16:creationId xmlns:a16="http://schemas.microsoft.com/office/drawing/2014/main" id="{061A9F7C-AE4A-AC42-B510-351C50BC2CFD}"/>
                </a:ext>
              </a:extLst>
            </p:cNvPr>
            <p:cNvSpPr>
              <a:spLocks noChangeArrowheads="1"/>
            </p:cNvSpPr>
            <p:nvPr/>
          </p:nvSpPr>
          <p:spPr bwMode="auto">
            <a:xfrm>
              <a:off x="3248025" y="1960563"/>
              <a:ext cx="3697288" cy="3697287"/>
            </a:xfrm>
            <a:custGeom>
              <a:avLst/>
              <a:gdLst>
                <a:gd name="T0" fmla="*/ 609 w 10272"/>
                <a:gd name="T1" fmla="*/ 1615 h 10272"/>
                <a:gd name="T2" fmla="*/ 3839 w 10272"/>
                <a:gd name="T3" fmla="*/ 4845 h 10272"/>
                <a:gd name="T4" fmla="*/ 4483 w 10272"/>
                <a:gd name="T5" fmla="*/ 5488 h 10272"/>
                <a:gd name="T6" fmla="*/ 4942 w 10272"/>
                <a:gd name="T7" fmla="*/ 5947 h 10272"/>
                <a:gd name="T8" fmla="*/ 5523 w 10272"/>
                <a:gd name="T9" fmla="*/ 6529 h 10272"/>
                <a:gd name="T10" fmla="*/ 6529 w 10272"/>
                <a:gd name="T11" fmla="*/ 7535 h 10272"/>
                <a:gd name="T12" fmla="*/ 6529 w 10272"/>
                <a:gd name="T13" fmla="*/ 7535 h 10272"/>
                <a:gd name="T14" fmla="*/ 8656 w 10272"/>
                <a:gd name="T15" fmla="*/ 9662 h 10272"/>
                <a:gd name="T16" fmla="*/ 8056 w 10272"/>
                <a:gd name="T17" fmla="*/ 10271 h 10272"/>
                <a:gd name="T18" fmla="*/ 10271 w 10272"/>
                <a:gd name="T19" fmla="*/ 10271 h 10272"/>
                <a:gd name="T20" fmla="*/ 10271 w 10272"/>
                <a:gd name="T21" fmla="*/ 8056 h 10272"/>
                <a:gd name="T22" fmla="*/ 9662 w 10272"/>
                <a:gd name="T23" fmla="*/ 8656 h 10272"/>
                <a:gd name="T24" fmla="*/ 9591 w 10272"/>
                <a:gd name="T25" fmla="*/ 8585 h 10272"/>
                <a:gd name="T26" fmla="*/ 7535 w 10272"/>
                <a:gd name="T27" fmla="*/ 6529 h 10272"/>
                <a:gd name="T28" fmla="*/ 6529 w 10272"/>
                <a:gd name="T29" fmla="*/ 5523 h 10272"/>
                <a:gd name="T30" fmla="*/ 5938 w 10272"/>
                <a:gd name="T31" fmla="*/ 4933 h 10272"/>
                <a:gd name="T32" fmla="*/ 5488 w 10272"/>
                <a:gd name="T33" fmla="*/ 4483 h 10272"/>
                <a:gd name="T34" fmla="*/ 4845 w 10272"/>
                <a:gd name="T35" fmla="*/ 3839 h 10272"/>
                <a:gd name="T36" fmla="*/ 1615 w 10272"/>
                <a:gd name="T37" fmla="*/ 609 h 10272"/>
                <a:gd name="T38" fmla="*/ 2215 w 10272"/>
                <a:gd name="T39" fmla="*/ 0 h 10272"/>
                <a:gd name="T40" fmla="*/ 0 w 10272"/>
                <a:gd name="T41" fmla="*/ 0 h 10272"/>
                <a:gd name="T42" fmla="*/ 0 w 10272"/>
                <a:gd name="T43" fmla="*/ 2215 h 10272"/>
                <a:gd name="T44" fmla="*/ 609 w 10272"/>
                <a:gd name="T45" fmla="*/ 1615 h 10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272" h="10272">
                  <a:moveTo>
                    <a:pt x="609" y="1615"/>
                  </a:moveTo>
                  <a:lnTo>
                    <a:pt x="3839" y="4845"/>
                  </a:lnTo>
                  <a:lnTo>
                    <a:pt x="4483" y="5488"/>
                  </a:lnTo>
                  <a:lnTo>
                    <a:pt x="4942" y="5947"/>
                  </a:lnTo>
                  <a:lnTo>
                    <a:pt x="5523" y="6529"/>
                  </a:lnTo>
                  <a:lnTo>
                    <a:pt x="6529" y="7535"/>
                  </a:lnTo>
                  <a:lnTo>
                    <a:pt x="6529" y="7535"/>
                  </a:lnTo>
                  <a:lnTo>
                    <a:pt x="8656" y="9662"/>
                  </a:lnTo>
                  <a:lnTo>
                    <a:pt x="8056" y="10271"/>
                  </a:lnTo>
                  <a:lnTo>
                    <a:pt x="10271" y="10271"/>
                  </a:lnTo>
                  <a:lnTo>
                    <a:pt x="10271" y="8056"/>
                  </a:lnTo>
                  <a:lnTo>
                    <a:pt x="9662" y="8656"/>
                  </a:lnTo>
                  <a:lnTo>
                    <a:pt x="9591" y="8585"/>
                  </a:lnTo>
                  <a:lnTo>
                    <a:pt x="7535" y="6529"/>
                  </a:lnTo>
                  <a:lnTo>
                    <a:pt x="6529" y="5523"/>
                  </a:lnTo>
                  <a:lnTo>
                    <a:pt x="5938" y="4933"/>
                  </a:lnTo>
                  <a:lnTo>
                    <a:pt x="5488" y="4483"/>
                  </a:lnTo>
                  <a:lnTo>
                    <a:pt x="4845" y="3839"/>
                  </a:lnTo>
                  <a:lnTo>
                    <a:pt x="1615" y="609"/>
                  </a:lnTo>
                  <a:lnTo>
                    <a:pt x="2215" y="0"/>
                  </a:lnTo>
                  <a:lnTo>
                    <a:pt x="0" y="0"/>
                  </a:lnTo>
                  <a:lnTo>
                    <a:pt x="0" y="2215"/>
                  </a:lnTo>
                  <a:lnTo>
                    <a:pt x="609" y="161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grpSp>
      <p:grpSp>
        <p:nvGrpSpPr>
          <p:cNvPr id="269" name="Group 268">
            <a:extLst>
              <a:ext uri="{FF2B5EF4-FFF2-40B4-BE49-F238E27FC236}">
                <a16:creationId xmlns:a16="http://schemas.microsoft.com/office/drawing/2014/main" id="{0AE77C43-99DF-F346-901B-05A7E01FE601}"/>
              </a:ext>
            </a:extLst>
          </p:cNvPr>
          <p:cNvGrpSpPr/>
          <p:nvPr/>
        </p:nvGrpSpPr>
        <p:grpSpPr>
          <a:xfrm>
            <a:off x="4765037" y="3203993"/>
            <a:ext cx="405401" cy="405401"/>
            <a:chOff x="2327275" y="1039813"/>
            <a:chExt cx="5540375" cy="5540375"/>
          </a:xfrm>
          <a:solidFill>
            <a:schemeClr val="accent6"/>
          </a:solidFill>
        </p:grpSpPr>
        <p:sp>
          <p:nvSpPr>
            <p:cNvPr id="270" name="Freeform 1">
              <a:extLst>
                <a:ext uri="{FF2B5EF4-FFF2-40B4-BE49-F238E27FC236}">
                  <a16:creationId xmlns:a16="http://schemas.microsoft.com/office/drawing/2014/main" id="{206BD917-4B4B-7A44-82D9-DF483F64F023}"/>
                </a:ext>
              </a:extLst>
            </p:cNvPr>
            <p:cNvSpPr>
              <a:spLocks noChangeArrowheads="1"/>
            </p:cNvSpPr>
            <p:nvPr/>
          </p:nvSpPr>
          <p:spPr bwMode="auto">
            <a:xfrm>
              <a:off x="3032125" y="3362325"/>
              <a:ext cx="696913" cy="904875"/>
            </a:xfrm>
            <a:custGeom>
              <a:avLst/>
              <a:gdLst>
                <a:gd name="T0" fmla="*/ 221 w 1934"/>
                <a:gd name="T1" fmla="*/ 2514 h 2515"/>
                <a:gd name="T2" fmla="*/ 309 w 1934"/>
                <a:gd name="T3" fmla="*/ 2496 h 2515"/>
                <a:gd name="T4" fmla="*/ 380 w 1934"/>
                <a:gd name="T5" fmla="*/ 2443 h 2515"/>
                <a:gd name="T6" fmla="*/ 424 w 1934"/>
                <a:gd name="T7" fmla="*/ 2381 h 2515"/>
                <a:gd name="T8" fmla="*/ 441 w 1934"/>
                <a:gd name="T9" fmla="*/ 2293 h 2515"/>
                <a:gd name="T10" fmla="*/ 935 w 1934"/>
                <a:gd name="T11" fmla="*/ 1693 h 2515"/>
                <a:gd name="T12" fmla="*/ 1041 w 1934"/>
                <a:gd name="T13" fmla="*/ 1684 h 2515"/>
                <a:gd name="T14" fmla="*/ 1235 w 1934"/>
                <a:gd name="T15" fmla="*/ 1658 h 2515"/>
                <a:gd name="T16" fmla="*/ 1412 w 1934"/>
                <a:gd name="T17" fmla="*/ 1605 h 2515"/>
                <a:gd name="T18" fmla="*/ 1571 w 1934"/>
                <a:gd name="T19" fmla="*/ 1525 h 2515"/>
                <a:gd name="T20" fmla="*/ 1703 w 1934"/>
                <a:gd name="T21" fmla="*/ 1419 h 2515"/>
                <a:gd name="T22" fmla="*/ 1818 w 1934"/>
                <a:gd name="T23" fmla="*/ 1287 h 2515"/>
                <a:gd name="T24" fmla="*/ 1889 w 1934"/>
                <a:gd name="T25" fmla="*/ 1129 h 2515"/>
                <a:gd name="T26" fmla="*/ 1933 w 1934"/>
                <a:gd name="T27" fmla="*/ 944 h 2515"/>
                <a:gd name="T28" fmla="*/ 1933 w 1934"/>
                <a:gd name="T29" fmla="*/ 829 h 2515"/>
                <a:gd name="T30" fmla="*/ 1933 w 1934"/>
                <a:gd name="T31" fmla="*/ 741 h 2515"/>
                <a:gd name="T32" fmla="*/ 1897 w 1934"/>
                <a:gd name="T33" fmla="*/ 565 h 2515"/>
                <a:gd name="T34" fmla="*/ 1836 w 1934"/>
                <a:gd name="T35" fmla="*/ 414 h 2515"/>
                <a:gd name="T36" fmla="*/ 1738 w 1934"/>
                <a:gd name="T37" fmla="*/ 282 h 2515"/>
                <a:gd name="T38" fmla="*/ 1615 w 1934"/>
                <a:gd name="T39" fmla="*/ 176 h 2515"/>
                <a:gd name="T40" fmla="*/ 1465 w 1934"/>
                <a:gd name="T41" fmla="*/ 88 h 2515"/>
                <a:gd name="T42" fmla="*/ 1288 w 1934"/>
                <a:gd name="T43" fmla="*/ 26 h 2515"/>
                <a:gd name="T44" fmla="*/ 1094 w 1934"/>
                <a:gd name="T45" fmla="*/ 0 h 2515"/>
                <a:gd name="T46" fmla="*/ 221 w 1934"/>
                <a:gd name="T47" fmla="*/ 0 h 2515"/>
                <a:gd name="T48" fmla="*/ 177 w 1934"/>
                <a:gd name="T49" fmla="*/ 0 h 2515"/>
                <a:gd name="T50" fmla="*/ 97 w 1934"/>
                <a:gd name="T51" fmla="*/ 35 h 2515"/>
                <a:gd name="T52" fmla="*/ 35 w 1934"/>
                <a:gd name="T53" fmla="*/ 97 h 2515"/>
                <a:gd name="T54" fmla="*/ 9 w 1934"/>
                <a:gd name="T55" fmla="*/ 176 h 2515"/>
                <a:gd name="T56" fmla="*/ 0 w 1934"/>
                <a:gd name="T57" fmla="*/ 2293 h 2515"/>
                <a:gd name="T58" fmla="*/ 9 w 1934"/>
                <a:gd name="T59" fmla="*/ 2337 h 2515"/>
                <a:gd name="T60" fmla="*/ 35 w 1934"/>
                <a:gd name="T61" fmla="*/ 2417 h 2515"/>
                <a:gd name="T62" fmla="*/ 97 w 1934"/>
                <a:gd name="T63" fmla="*/ 2470 h 2515"/>
                <a:gd name="T64" fmla="*/ 177 w 1934"/>
                <a:gd name="T65" fmla="*/ 2505 h 2515"/>
                <a:gd name="T66" fmla="*/ 441 w 1934"/>
                <a:gd name="T67" fmla="*/ 397 h 2515"/>
                <a:gd name="T68" fmla="*/ 953 w 1934"/>
                <a:gd name="T69" fmla="*/ 397 h 2515"/>
                <a:gd name="T70" fmla="*/ 1174 w 1934"/>
                <a:gd name="T71" fmla="*/ 423 h 2515"/>
                <a:gd name="T72" fmla="*/ 1341 w 1934"/>
                <a:gd name="T73" fmla="*/ 512 h 2515"/>
                <a:gd name="T74" fmla="*/ 1430 w 1934"/>
                <a:gd name="T75" fmla="*/ 609 h 2515"/>
                <a:gd name="T76" fmla="*/ 1465 w 1934"/>
                <a:gd name="T77" fmla="*/ 688 h 2515"/>
                <a:gd name="T78" fmla="*/ 1491 w 1934"/>
                <a:gd name="T79" fmla="*/ 838 h 2515"/>
                <a:gd name="T80" fmla="*/ 1491 w 1934"/>
                <a:gd name="T81" fmla="*/ 847 h 2515"/>
                <a:gd name="T82" fmla="*/ 1456 w 1934"/>
                <a:gd name="T83" fmla="*/ 1032 h 2515"/>
                <a:gd name="T84" fmla="*/ 1341 w 1934"/>
                <a:gd name="T85" fmla="*/ 1173 h 2515"/>
                <a:gd name="T86" fmla="*/ 1174 w 1934"/>
                <a:gd name="T87" fmla="*/ 1261 h 2515"/>
                <a:gd name="T88" fmla="*/ 953 w 1934"/>
                <a:gd name="T89" fmla="*/ 1296 h 2515"/>
                <a:gd name="T90" fmla="*/ 441 w 1934"/>
                <a:gd name="T91" fmla="*/ 397 h 2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34" h="2515">
                  <a:moveTo>
                    <a:pt x="221" y="2514"/>
                  </a:moveTo>
                  <a:lnTo>
                    <a:pt x="221" y="2514"/>
                  </a:lnTo>
                  <a:lnTo>
                    <a:pt x="265" y="2505"/>
                  </a:lnTo>
                  <a:lnTo>
                    <a:pt x="309" y="2496"/>
                  </a:lnTo>
                  <a:lnTo>
                    <a:pt x="344" y="2470"/>
                  </a:lnTo>
                  <a:lnTo>
                    <a:pt x="380" y="2443"/>
                  </a:lnTo>
                  <a:lnTo>
                    <a:pt x="406" y="2417"/>
                  </a:lnTo>
                  <a:lnTo>
                    <a:pt x="424" y="2381"/>
                  </a:lnTo>
                  <a:lnTo>
                    <a:pt x="432" y="2337"/>
                  </a:lnTo>
                  <a:lnTo>
                    <a:pt x="441" y="2293"/>
                  </a:lnTo>
                  <a:lnTo>
                    <a:pt x="441" y="1693"/>
                  </a:lnTo>
                  <a:lnTo>
                    <a:pt x="935" y="1693"/>
                  </a:lnTo>
                  <a:lnTo>
                    <a:pt x="935" y="1693"/>
                  </a:lnTo>
                  <a:lnTo>
                    <a:pt x="1041" y="1684"/>
                  </a:lnTo>
                  <a:lnTo>
                    <a:pt x="1138" y="1675"/>
                  </a:lnTo>
                  <a:lnTo>
                    <a:pt x="1235" y="1658"/>
                  </a:lnTo>
                  <a:lnTo>
                    <a:pt x="1324" y="1631"/>
                  </a:lnTo>
                  <a:lnTo>
                    <a:pt x="1412" y="1605"/>
                  </a:lnTo>
                  <a:lnTo>
                    <a:pt x="1491" y="1570"/>
                  </a:lnTo>
                  <a:lnTo>
                    <a:pt x="1571" y="1525"/>
                  </a:lnTo>
                  <a:lnTo>
                    <a:pt x="1641" y="1472"/>
                  </a:lnTo>
                  <a:lnTo>
                    <a:pt x="1703" y="1419"/>
                  </a:lnTo>
                  <a:lnTo>
                    <a:pt x="1765" y="1349"/>
                  </a:lnTo>
                  <a:lnTo>
                    <a:pt x="1818" y="1287"/>
                  </a:lnTo>
                  <a:lnTo>
                    <a:pt x="1853" y="1209"/>
                  </a:lnTo>
                  <a:lnTo>
                    <a:pt x="1889" y="1129"/>
                  </a:lnTo>
                  <a:lnTo>
                    <a:pt x="1915" y="1032"/>
                  </a:lnTo>
                  <a:lnTo>
                    <a:pt x="1933" y="944"/>
                  </a:lnTo>
                  <a:lnTo>
                    <a:pt x="1933" y="838"/>
                  </a:lnTo>
                  <a:lnTo>
                    <a:pt x="1933" y="829"/>
                  </a:lnTo>
                  <a:lnTo>
                    <a:pt x="1933" y="829"/>
                  </a:lnTo>
                  <a:lnTo>
                    <a:pt x="1933" y="741"/>
                  </a:lnTo>
                  <a:lnTo>
                    <a:pt x="1915" y="653"/>
                  </a:lnTo>
                  <a:lnTo>
                    <a:pt x="1897" y="565"/>
                  </a:lnTo>
                  <a:lnTo>
                    <a:pt x="1871" y="485"/>
                  </a:lnTo>
                  <a:lnTo>
                    <a:pt x="1836" y="414"/>
                  </a:lnTo>
                  <a:lnTo>
                    <a:pt x="1791" y="344"/>
                  </a:lnTo>
                  <a:lnTo>
                    <a:pt x="1738" y="282"/>
                  </a:lnTo>
                  <a:lnTo>
                    <a:pt x="1677" y="229"/>
                  </a:lnTo>
                  <a:lnTo>
                    <a:pt x="1615" y="176"/>
                  </a:lnTo>
                  <a:lnTo>
                    <a:pt x="1544" y="132"/>
                  </a:lnTo>
                  <a:lnTo>
                    <a:pt x="1465" y="88"/>
                  </a:lnTo>
                  <a:lnTo>
                    <a:pt x="1386" y="53"/>
                  </a:lnTo>
                  <a:lnTo>
                    <a:pt x="1288" y="26"/>
                  </a:lnTo>
                  <a:lnTo>
                    <a:pt x="1191" y="9"/>
                  </a:lnTo>
                  <a:lnTo>
                    <a:pt x="1094" y="0"/>
                  </a:lnTo>
                  <a:lnTo>
                    <a:pt x="988" y="0"/>
                  </a:lnTo>
                  <a:lnTo>
                    <a:pt x="221" y="0"/>
                  </a:lnTo>
                  <a:lnTo>
                    <a:pt x="221" y="0"/>
                  </a:lnTo>
                  <a:lnTo>
                    <a:pt x="177" y="0"/>
                  </a:lnTo>
                  <a:lnTo>
                    <a:pt x="132" y="17"/>
                  </a:lnTo>
                  <a:lnTo>
                    <a:pt x="97" y="35"/>
                  </a:lnTo>
                  <a:lnTo>
                    <a:pt x="62" y="62"/>
                  </a:lnTo>
                  <a:lnTo>
                    <a:pt x="35" y="97"/>
                  </a:lnTo>
                  <a:lnTo>
                    <a:pt x="18" y="132"/>
                  </a:lnTo>
                  <a:lnTo>
                    <a:pt x="9" y="176"/>
                  </a:lnTo>
                  <a:lnTo>
                    <a:pt x="0" y="220"/>
                  </a:lnTo>
                  <a:lnTo>
                    <a:pt x="0" y="2293"/>
                  </a:lnTo>
                  <a:lnTo>
                    <a:pt x="0" y="2293"/>
                  </a:lnTo>
                  <a:lnTo>
                    <a:pt x="9" y="2337"/>
                  </a:lnTo>
                  <a:lnTo>
                    <a:pt x="18" y="2381"/>
                  </a:lnTo>
                  <a:lnTo>
                    <a:pt x="35" y="2417"/>
                  </a:lnTo>
                  <a:lnTo>
                    <a:pt x="62" y="2443"/>
                  </a:lnTo>
                  <a:lnTo>
                    <a:pt x="97" y="2470"/>
                  </a:lnTo>
                  <a:lnTo>
                    <a:pt x="132" y="2496"/>
                  </a:lnTo>
                  <a:lnTo>
                    <a:pt x="177" y="2505"/>
                  </a:lnTo>
                  <a:lnTo>
                    <a:pt x="221" y="2514"/>
                  </a:lnTo>
                  <a:close/>
                  <a:moveTo>
                    <a:pt x="441" y="397"/>
                  </a:moveTo>
                  <a:lnTo>
                    <a:pt x="953" y="397"/>
                  </a:lnTo>
                  <a:lnTo>
                    <a:pt x="953" y="397"/>
                  </a:lnTo>
                  <a:lnTo>
                    <a:pt x="1068" y="406"/>
                  </a:lnTo>
                  <a:lnTo>
                    <a:pt x="1174" y="423"/>
                  </a:lnTo>
                  <a:lnTo>
                    <a:pt x="1262" y="459"/>
                  </a:lnTo>
                  <a:lnTo>
                    <a:pt x="1341" y="512"/>
                  </a:lnTo>
                  <a:lnTo>
                    <a:pt x="1403" y="573"/>
                  </a:lnTo>
                  <a:lnTo>
                    <a:pt x="1430" y="609"/>
                  </a:lnTo>
                  <a:lnTo>
                    <a:pt x="1456" y="653"/>
                  </a:lnTo>
                  <a:lnTo>
                    <a:pt x="1465" y="688"/>
                  </a:lnTo>
                  <a:lnTo>
                    <a:pt x="1483" y="741"/>
                  </a:lnTo>
                  <a:lnTo>
                    <a:pt x="1491" y="838"/>
                  </a:lnTo>
                  <a:lnTo>
                    <a:pt x="1491" y="847"/>
                  </a:lnTo>
                  <a:lnTo>
                    <a:pt x="1491" y="847"/>
                  </a:lnTo>
                  <a:lnTo>
                    <a:pt x="1483" y="944"/>
                  </a:lnTo>
                  <a:lnTo>
                    <a:pt x="1456" y="1032"/>
                  </a:lnTo>
                  <a:lnTo>
                    <a:pt x="1403" y="1103"/>
                  </a:lnTo>
                  <a:lnTo>
                    <a:pt x="1341" y="1173"/>
                  </a:lnTo>
                  <a:lnTo>
                    <a:pt x="1271" y="1226"/>
                  </a:lnTo>
                  <a:lnTo>
                    <a:pt x="1174" y="1261"/>
                  </a:lnTo>
                  <a:lnTo>
                    <a:pt x="1068" y="1287"/>
                  </a:lnTo>
                  <a:lnTo>
                    <a:pt x="953" y="1296"/>
                  </a:lnTo>
                  <a:lnTo>
                    <a:pt x="441" y="1296"/>
                  </a:lnTo>
                  <a:lnTo>
                    <a:pt x="441" y="39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71" name="Freeform 2">
              <a:extLst>
                <a:ext uri="{FF2B5EF4-FFF2-40B4-BE49-F238E27FC236}">
                  <a16:creationId xmlns:a16="http://schemas.microsoft.com/office/drawing/2014/main" id="{62CF216C-2ADC-6749-A15B-BBE10EABF103}"/>
                </a:ext>
              </a:extLst>
            </p:cNvPr>
            <p:cNvSpPr>
              <a:spLocks noChangeArrowheads="1"/>
            </p:cNvSpPr>
            <p:nvPr/>
          </p:nvSpPr>
          <p:spPr bwMode="auto">
            <a:xfrm>
              <a:off x="6459538" y="3355975"/>
              <a:ext cx="838200" cy="917575"/>
            </a:xfrm>
            <a:custGeom>
              <a:avLst/>
              <a:gdLst>
                <a:gd name="T0" fmla="*/ 2109 w 2330"/>
                <a:gd name="T1" fmla="*/ 0 h 2550"/>
                <a:gd name="T2" fmla="*/ 2109 w 2330"/>
                <a:gd name="T3" fmla="*/ 0 h 2550"/>
                <a:gd name="T4" fmla="*/ 2073 w 2330"/>
                <a:gd name="T5" fmla="*/ 0 h 2550"/>
                <a:gd name="T6" fmla="*/ 2038 w 2330"/>
                <a:gd name="T7" fmla="*/ 9 h 2550"/>
                <a:gd name="T8" fmla="*/ 2012 w 2330"/>
                <a:gd name="T9" fmla="*/ 18 h 2550"/>
                <a:gd name="T10" fmla="*/ 1976 w 2330"/>
                <a:gd name="T11" fmla="*/ 35 h 2550"/>
                <a:gd name="T12" fmla="*/ 1932 w 2330"/>
                <a:gd name="T13" fmla="*/ 88 h 2550"/>
                <a:gd name="T14" fmla="*/ 1906 w 2330"/>
                <a:gd name="T15" fmla="*/ 141 h 2550"/>
                <a:gd name="T16" fmla="*/ 1173 w 2330"/>
                <a:gd name="T17" fmla="*/ 1958 h 2550"/>
                <a:gd name="T18" fmla="*/ 450 w 2330"/>
                <a:gd name="T19" fmla="*/ 150 h 2550"/>
                <a:gd name="T20" fmla="*/ 450 w 2330"/>
                <a:gd name="T21" fmla="*/ 150 h 2550"/>
                <a:gd name="T22" fmla="*/ 414 w 2330"/>
                <a:gd name="T23" fmla="*/ 88 h 2550"/>
                <a:gd name="T24" fmla="*/ 397 w 2330"/>
                <a:gd name="T25" fmla="*/ 62 h 2550"/>
                <a:gd name="T26" fmla="*/ 370 w 2330"/>
                <a:gd name="T27" fmla="*/ 44 h 2550"/>
                <a:gd name="T28" fmla="*/ 335 w 2330"/>
                <a:gd name="T29" fmla="*/ 18 h 2550"/>
                <a:gd name="T30" fmla="*/ 300 w 2330"/>
                <a:gd name="T31" fmla="*/ 9 h 2550"/>
                <a:gd name="T32" fmla="*/ 264 w 2330"/>
                <a:gd name="T33" fmla="*/ 0 h 2550"/>
                <a:gd name="T34" fmla="*/ 229 w 2330"/>
                <a:gd name="T35" fmla="*/ 0 h 2550"/>
                <a:gd name="T36" fmla="*/ 229 w 2330"/>
                <a:gd name="T37" fmla="*/ 0 h 2550"/>
                <a:gd name="T38" fmla="*/ 176 w 2330"/>
                <a:gd name="T39" fmla="*/ 0 h 2550"/>
                <a:gd name="T40" fmla="*/ 141 w 2330"/>
                <a:gd name="T41" fmla="*/ 18 h 2550"/>
                <a:gd name="T42" fmla="*/ 97 w 2330"/>
                <a:gd name="T43" fmla="*/ 35 h 2550"/>
                <a:gd name="T44" fmla="*/ 70 w 2330"/>
                <a:gd name="T45" fmla="*/ 62 h 2550"/>
                <a:gd name="T46" fmla="*/ 44 w 2330"/>
                <a:gd name="T47" fmla="*/ 88 h 2550"/>
                <a:gd name="T48" fmla="*/ 17 w 2330"/>
                <a:gd name="T49" fmla="*/ 124 h 2550"/>
                <a:gd name="T50" fmla="*/ 9 w 2330"/>
                <a:gd name="T51" fmla="*/ 168 h 2550"/>
                <a:gd name="T52" fmla="*/ 0 w 2330"/>
                <a:gd name="T53" fmla="*/ 212 h 2550"/>
                <a:gd name="T54" fmla="*/ 0 w 2330"/>
                <a:gd name="T55" fmla="*/ 212 h 2550"/>
                <a:gd name="T56" fmla="*/ 9 w 2330"/>
                <a:gd name="T57" fmla="*/ 265 h 2550"/>
                <a:gd name="T58" fmla="*/ 26 w 2330"/>
                <a:gd name="T59" fmla="*/ 318 h 2550"/>
                <a:gd name="T60" fmla="*/ 900 w 2330"/>
                <a:gd name="T61" fmla="*/ 2364 h 2550"/>
                <a:gd name="T62" fmla="*/ 900 w 2330"/>
                <a:gd name="T63" fmla="*/ 2364 h 2550"/>
                <a:gd name="T64" fmla="*/ 944 w 2330"/>
                <a:gd name="T65" fmla="*/ 2443 h 2550"/>
                <a:gd name="T66" fmla="*/ 970 w 2330"/>
                <a:gd name="T67" fmla="*/ 2470 h 2550"/>
                <a:gd name="T68" fmla="*/ 997 w 2330"/>
                <a:gd name="T69" fmla="*/ 2496 h 2550"/>
                <a:gd name="T70" fmla="*/ 1032 w 2330"/>
                <a:gd name="T71" fmla="*/ 2523 h 2550"/>
                <a:gd name="T72" fmla="*/ 1067 w 2330"/>
                <a:gd name="T73" fmla="*/ 2532 h 2550"/>
                <a:gd name="T74" fmla="*/ 1112 w 2330"/>
                <a:gd name="T75" fmla="*/ 2541 h 2550"/>
                <a:gd name="T76" fmla="*/ 1156 w 2330"/>
                <a:gd name="T77" fmla="*/ 2549 h 2550"/>
                <a:gd name="T78" fmla="*/ 1173 w 2330"/>
                <a:gd name="T79" fmla="*/ 2549 h 2550"/>
                <a:gd name="T80" fmla="*/ 1173 w 2330"/>
                <a:gd name="T81" fmla="*/ 2549 h 2550"/>
                <a:gd name="T82" fmla="*/ 1226 w 2330"/>
                <a:gd name="T83" fmla="*/ 2541 h 2550"/>
                <a:gd name="T84" fmla="*/ 1262 w 2330"/>
                <a:gd name="T85" fmla="*/ 2532 h 2550"/>
                <a:gd name="T86" fmla="*/ 1297 w 2330"/>
                <a:gd name="T87" fmla="*/ 2523 h 2550"/>
                <a:gd name="T88" fmla="*/ 1332 w 2330"/>
                <a:gd name="T89" fmla="*/ 2496 h 2550"/>
                <a:gd name="T90" fmla="*/ 1368 w 2330"/>
                <a:gd name="T91" fmla="*/ 2470 h 2550"/>
                <a:gd name="T92" fmla="*/ 1385 w 2330"/>
                <a:gd name="T93" fmla="*/ 2443 h 2550"/>
                <a:gd name="T94" fmla="*/ 1429 w 2330"/>
                <a:gd name="T95" fmla="*/ 2364 h 2550"/>
                <a:gd name="T96" fmla="*/ 2312 w 2330"/>
                <a:gd name="T97" fmla="*/ 300 h 2550"/>
                <a:gd name="T98" fmla="*/ 2312 w 2330"/>
                <a:gd name="T99" fmla="*/ 300 h 2550"/>
                <a:gd name="T100" fmla="*/ 2321 w 2330"/>
                <a:gd name="T101" fmla="*/ 256 h 2550"/>
                <a:gd name="T102" fmla="*/ 2329 w 2330"/>
                <a:gd name="T103" fmla="*/ 203 h 2550"/>
                <a:gd name="T104" fmla="*/ 2329 w 2330"/>
                <a:gd name="T105" fmla="*/ 203 h 2550"/>
                <a:gd name="T106" fmla="*/ 2329 w 2330"/>
                <a:gd name="T107" fmla="*/ 168 h 2550"/>
                <a:gd name="T108" fmla="*/ 2312 w 2330"/>
                <a:gd name="T109" fmla="*/ 124 h 2550"/>
                <a:gd name="T110" fmla="*/ 2294 w 2330"/>
                <a:gd name="T111" fmla="*/ 88 h 2550"/>
                <a:gd name="T112" fmla="*/ 2268 w 2330"/>
                <a:gd name="T113" fmla="*/ 62 h 2550"/>
                <a:gd name="T114" fmla="*/ 2232 w 2330"/>
                <a:gd name="T115" fmla="*/ 35 h 2550"/>
                <a:gd name="T116" fmla="*/ 2197 w 2330"/>
                <a:gd name="T117" fmla="*/ 9 h 2550"/>
                <a:gd name="T118" fmla="*/ 2153 w 2330"/>
                <a:gd name="T119" fmla="*/ 0 h 2550"/>
                <a:gd name="T120" fmla="*/ 2109 w 2330"/>
                <a:gd name="T121" fmla="*/ 0 h 2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330" h="2550">
                  <a:moveTo>
                    <a:pt x="2109" y="0"/>
                  </a:moveTo>
                  <a:lnTo>
                    <a:pt x="2109" y="0"/>
                  </a:lnTo>
                  <a:lnTo>
                    <a:pt x="2073" y="0"/>
                  </a:lnTo>
                  <a:lnTo>
                    <a:pt x="2038" y="9"/>
                  </a:lnTo>
                  <a:lnTo>
                    <a:pt x="2012" y="18"/>
                  </a:lnTo>
                  <a:lnTo>
                    <a:pt x="1976" y="35"/>
                  </a:lnTo>
                  <a:lnTo>
                    <a:pt x="1932" y="88"/>
                  </a:lnTo>
                  <a:lnTo>
                    <a:pt x="1906" y="141"/>
                  </a:lnTo>
                  <a:lnTo>
                    <a:pt x="1173" y="1958"/>
                  </a:lnTo>
                  <a:lnTo>
                    <a:pt x="450" y="150"/>
                  </a:lnTo>
                  <a:lnTo>
                    <a:pt x="450" y="150"/>
                  </a:lnTo>
                  <a:lnTo>
                    <a:pt x="414" y="88"/>
                  </a:lnTo>
                  <a:lnTo>
                    <a:pt x="397" y="62"/>
                  </a:lnTo>
                  <a:lnTo>
                    <a:pt x="370" y="44"/>
                  </a:lnTo>
                  <a:lnTo>
                    <a:pt x="335" y="18"/>
                  </a:lnTo>
                  <a:lnTo>
                    <a:pt x="300" y="9"/>
                  </a:lnTo>
                  <a:lnTo>
                    <a:pt x="264" y="0"/>
                  </a:lnTo>
                  <a:lnTo>
                    <a:pt x="229" y="0"/>
                  </a:lnTo>
                  <a:lnTo>
                    <a:pt x="229" y="0"/>
                  </a:lnTo>
                  <a:lnTo>
                    <a:pt x="176" y="0"/>
                  </a:lnTo>
                  <a:lnTo>
                    <a:pt x="141" y="18"/>
                  </a:lnTo>
                  <a:lnTo>
                    <a:pt x="97" y="35"/>
                  </a:lnTo>
                  <a:lnTo>
                    <a:pt x="70" y="62"/>
                  </a:lnTo>
                  <a:lnTo>
                    <a:pt x="44" y="88"/>
                  </a:lnTo>
                  <a:lnTo>
                    <a:pt x="17" y="124"/>
                  </a:lnTo>
                  <a:lnTo>
                    <a:pt x="9" y="168"/>
                  </a:lnTo>
                  <a:lnTo>
                    <a:pt x="0" y="212"/>
                  </a:lnTo>
                  <a:lnTo>
                    <a:pt x="0" y="212"/>
                  </a:lnTo>
                  <a:lnTo>
                    <a:pt x="9" y="265"/>
                  </a:lnTo>
                  <a:lnTo>
                    <a:pt x="26" y="318"/>
                  </a:lnTo>
                  <a:lnTo>
                    <a:pt x="900" y="2364"/>
                  </a:lnTo>
                  <a:lnTo>
                    <a:pt x="900" y="2364"/>
                  </a:lnTo>
                  <a:lnTo>
                    <a:pt x="944" y="2443"/>
                  </a:lnTo>
                  <a:lnTo>
                    <a:pt x="970" y="2470"/>
                  </a:lnTo>
                  <a:lnTo>
                    <a:pt x="997" y="2496"/>
                  </a:lnTo>
                  <a:lnTo>
                    <a:pt x="1032" y="2523"/>
                  </a:lnTo>
                  <a:lnTo>
                    <a:pt x="1067" y="2532"/>
                  </a:lnTo>
                  <a:lnTo>
                    <a:pt x="1112" y="2541"/>
                  </a:lnTo>
                  <a:lnTo>
                    <a:pt x="1156" y="2549"/>
                  </a:lnTo>
                  <a:lnTo>
                    <a:pt x="1173" y="2549"/>
                  </a:lnTo>
                  <a:lnTo>
                    <a:pt x="1173" y="2549"/>
                  </a:lnTo>
                  <a:lnTo>
                    <a:pt x="1226" y="2541"/>
                  </a:lnTo>
                  <a:lnTo>
                    <a:pt x="1262" y="2532"/>
                  </a:lnTo>
                  <a:lnTo>
                    <a:pt x="1297" y="2523"/>
                  </a:lnTo>
                  <a:lnTo>
                    <a:pt x="1332" y="2496"/>
                  </a:lnTo>
                  <a:lnTo>
                    <a:pt x="1368" y="2470"/>
                  </a:lnTo>
                  <a:lnTo>
                    <a:pt x="1385" y="2443"/>
                  </a:lnTo>
                  <a:lnTo>
                    <a:pt x="1429" y="2364"/>
                  </a:lnTo>
                  <a:lnTo>
                    <a:pt x="2312" y="300"/>
                  </a:lnTo>
                  <a:lnTo>
                    <a:pt x="2312" y="300"/>
                  </a:lnTo>
                  <a:lnTo>
                    <a:pt x="2321" y="256"/>
                  </a:lnTo>
                  <a:lnTo>
                    <a:pt x="2329" y="203"/>
                  </a:lnTo>
                  <a:lnTo>
                    <a:pt x="2329" y="203"/>
                  </a:lnTo>
                  <a:lnTo>
                    <a:pt x="2329" y="168"/>
                  </a:lnTo>
                  <a:lnTo>
                    <a:pt x="2312" y="124"/>
                  </a:lnTo>
                  <a:lnTo>
                    <a:pt x="2294" y="88"/>
                  </a:lnTo>
                  <a:lnTo>
                    <a:pt x="2268" y="62"/>
                  </a:lnTo>
                  <a:lnTo>
                    <a:pt x="2232" y="35"/>
                  </a:lnTo>
                  <a:lnTo>
                    <a:pt x="2197" y="9"/>
                  </a:lnTo>
                  <a:lnTo>
                    <a:pt x="2153" y="0"/>
                  </a:lnTo>
                  <a:lnTo>
                    <a:pt x="210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72" name="Freeform 3">
              <a:extLst>
                <a:ext uri="{FF2B5EF4-FFF2-40B4-BE49-F238E27FC236}">
                  <a16:creationId xmlns:a16="http://schemas.microsoft.com/office/drawing/2014/main" id="{B0AC5746-CAE9-D14A-BCD1-A3A3BAFEC332}"/>
                </a:ext>
              </a:extLst>
            </p:cNvPr>
            <p:cNvSpPr>
              <a:spLocks noChangeArrowheads="1"/>
            </p:cNvSpPr>
            <p:nvPr/>
          </p:nvSpPr>
          <p:spPr bwMode="auto">
            <a:xfrm>
              <a:off x="2327275" y="1039813"/>
              <a:ext cx="5540375" cy="5540375"/>
            </a:xfrm>
            <a:custGeom>
              <a:avLst/>
              <a:gdLst>
                <a:gd name="T0" fmla="*/ 0 w 15390"/>
                <a:gd name="T1" fmla="*/ 0 h 15390"/>
                <a:gd name="T2" fmla="*/ 0 w 15390"/>
                <a:gd name="T3" fmla="*/ 15389 h 15390"/>
                <a:gd name="T4" fmla="*/ 15389 w 15390"/>
                <a:gd name="T5" fmla="*/ 15389 h 15390"/>
                <a:gd name="T6" fmla="*/ 15389 w 15390"/>
                <a:gd name="T7" fmla="*/ 0 h 15390"/>
                <a:gd name="T8" fmla="*/ 0 w 15390"/>
                <a:gd name="T9" fmla="*/ 0 h 15390"/>
                <a:gd name="T10" fmla="*/ 14754 w 15390"/>
                <a:gd name="T11" fmla="*/ 14754 h 15390"/>
                <a:gd name="T12" fmla="*/ 635 w 15390"/>
                <a:gd name="T13" fmla="*/ 14754 h 15390"/>
                <a:gd name="T14" fmla="*/ 635 w 15390"/>
                <a:gd name="T15" fmla="*/ 635 h 15390"/>
                <a:gd name="T16" fmla="*/ 14754 w 15390"/>
                <a:gd name="T17" fmla="*/ 635 h 15390"/>
                <a:gd name="T18" fmla="*/ 14754 w 15390"/>
                <a:gd name="T19" fmla="*/ 14754 h 15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90" h="15390">
                  <a:moveTo>
                    <a:pt x="0" y="0"/>
                  </a:moveTo>
                  <a:lnTo>
                    <a:pt x="0" y="15389"/>
                  </a:lnTo>
                  <a:lnTo>
                    <a:pt x="15389" y="15389"/>
                  </a:lnTo>
                  <a:lnTo>
                    <a:pt x="15389" y="0"/>
                  </a:lnTo>
                  <a:lnTo>
                    <a:pt x="0" y="0"/>
                  </a:lnTo>
                  <a:close/>
                  <a:moveTo>
                    <a:pt x="14754" y="14754"/>
                  </a:moveTo>
                  <a:lnTo>
                    <a:pt x="635" y="14754"/>
                  </a:lnTo>
                  <a:lnTo>
                    <a:pt x="635" y="635"/>
                  </a:lnTo>
                  <a:lnTo>
                    <a:pt x="14754" y="635"/>
                  </a:lnTo>
                  <a:lnTo>
                    <a:pt x="14754" y="14754"/>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73" name="Freeform 4">
              <a:extLst>
                <a:ext uri="{FF2B5EF4-FFF2-40B4-BE49-F238E27FC236}">
                  <a16:creationId xmlns:a16="http://schemas.microsoft.com/office/drawing/2014/main" id="{0A809880-A1BD-2F44-A663-1E31C6288247}"/>
                </a:ext>
              </a:extLst>
            </p:cNvPr>
            <p:cNvSpPr>
              <a:spLocks noChangeArrowheads="1"/>
            </p:cNvSpPr>
            <p:nvPr/>
          </p:nvSpPr>
          <p:spPr bwMode="auto">
            <a:xfrm>
              <a:off x="6707188" y="1582738"/>
              <a:ext cx="650875" cy="654050"/>
            </a:xfrm>
            <a:custGeom>
              <a:avLst/>
              <a:gdLst>
                <a:gd name="T0" fmla="*/ 1809 w 1810"/>
                <a:gd name="T1" fmla="*/ 450 h 1819"/>
                <a:gd name="T2" fmla="*/ 1350 w 1810"/>
                <a:gd name="T3" fmla="*/ 0 h 1819"/>
                <a:gd name="T4" fmla="*/ 0 w 1810"/>
                <a:gd name="T5" fmla="*/ 1368 h 1819"/>
                <a:gd name="T6" fmla="*/ 450 w 1810"/>
                <a:gd name="T7" fmla="*/ 1818 h 1819"/>
                <a:gd name="T8" fmla="*/ 1809 w 1810"/>
                <a:gd name="T9" fmla="*/ 450 h 1819"/>
              </a:gdLst>
              <a:ahLst/>
              <a:cxnLst>
                <a:cxn ang="0">
                  <a:pos x="T0" y="T1"/>
                </a:cxn>
                <a:cxn ang="0">
                  <a:pos x="T2" y="T3"/>
                </a:cxn>
                <a:cxn ang="0">
                  <a:pos x="T4" y="T5"/>
                </a:cxn>
                <a:cxn ang="0">
                  <a:pos x="T6" y="T7"/>
                </a:cxn>
                <a:cxn ang="0">
                  <a:pos x="T8" y="T9"/>
                </a:cxn>
              </a:cxnLst>
              <a:rect l="0" t="0" r="r" b="b"/>
              <a:pathLst>
                <a:path w="1810" h="1819">
                  <a:moveTo>
                    <a:pt x="1809" y="450"/>
                  </a:moveTo>
                  <a:lnTo>
                    <a:pt x="1350" y="0"/>
                  </a:lnTo>
                  <a:lnTo>
                    <a:pt x="0" y="1368"/>
                  </a:lnTo>
                  <a:lnTo>
                    <a:pt x="450" y="1818"/>
                  </a:lnTo>
                  <a:lnTo>
                    <a:pt x="1809" y="45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74" name="Freeform 5">
              <a:extLst>
                <a:ext uri="{FF2B5EF4-FFF2-40B4-BE49-F238E27FC236}">
                  <a16:creationId xmlns:a16="http://schemas.microsoft.com/office/drawing/2014/main" id="{19AB851B-3AFB-944D-A666-2CDC4ACE5D1B}"/>
                </a:ext>
              </a:extLst>
            </p:cNvPr>
            <p:cNvSpPr>
              <a:spLocks noChangeArrowheads="1"/>
            </p:cNvSpPr>
            <p:nvPr/>
          </p:nvSpPr>
          <p:spPr bwMode="auto">
            <a:xfrm>
              <a:off x="6056313" y="2236788"/>
              <a:ext cx="650875" cy="658812"/>
            </a:xfrm>
            <a:custGeom>
              <a:avLst/>
              <a:gdLst>
                <a:gd name="T0" fmla="*/ 1809 w 1810"/>
                <a:gd name="T1" fmla="*/ 459 h 1828"/>
                <a:gd name="T2" fmla="*/ 1359 w 1810"/>
                <a:gd name="T3" fmla="*/ 0 h 1828"/>
                <a:gd name="T4" fmla="*/ 0 w 1810"/>
                <a:gd name="T5" fmla="*/ 1368 h 1828"/>
                <a:gd name="T6" fmla="*/ 459 w 1810"/>
                <a:gd name="T7" fmla="*/ 1827 h 1828"/>
                <a:gd name="T8" fmla="*/ 1809 w 1810"/>
                <a:gd name="T9" fmla="*/ 459 h 1828"/>
              </a:gdLst>
              <a:ahLst/>
              <a:cxnLst>
                <a:cxn ang="0">
                  <a:pos x="T0" y="T1"/>
                </a:cxn>
                <a:cxn ang="0">
                  <a:pos x="T2" y="T3"/>
                </a:cxn>
                <a:cxn ang="0">
                  <a:pos x="T4" y="T5"/>
                </a:cxn>
                <a:cxn ang="0">
                  <a:pos x="T6" y="T7"/>
                </a:cxn>
                <a:cxn ang="0">
                  <a:pos x="T8" y="T9"/>
                </a:cxn>
              </a:cxnLst>
              <a:rect l="0" t="0" r="r" b="b"/>
              <a:pathLst>
                <a:path w="1810" h="1828">
                  <a:moveTo>
                    <a:pt x="1809" y="459"/>
                  </a:moveTo>
                  <a:lnTo>
                    <a:pt x="1359" y="0"/>
                  </a:lnTo>
                  <a:lnTo>
                    <a:pt x="0" y="1368"/>
                  </a:lnTo>
                  <a:lnTo>
                    <a:pt x="459" y="1827"/>
                  </a:lnTo>
                  <a:lnTo>
                    <a:pt x="1809" y="45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75" name="Freeform 6">
              <a:extLst>
                <a:ext uri="{FF2B5EF4-FFF2-40B4-BE49-F238E27FC236}">
                  <a16:creationId xmlns:a16="http://schemas.microsoft.com/office/drawing/2014/main" id="{7725285A-B6D2-334E-B6A5-0D2D7371012D}"/>
                </a:ext>
              </a:extLst>
            </p:cNvPr>
            <p:cNvSpPr>
              <a:spLocks noChangeArrowheads="1"/>
            </p:cNvSpPr>
            <p:nvPr/>
          </p:nvSpPr>
          <p:spPr bwMode="auto">
            <a:xfrm>
              <a:off x="3457575" y="4864100"/>
              <a:ext cx="650875" cy="657225"/>
            </a:xfrm>
            <a:custGeom>
              <a:avLst/>
              <a:gdLst>
                <a:gd name="T0" fmla="*/ 0 w 1810"/>
                <a:gd name="T1" fmla="*/ 1368 h 1827"/>
                <a:gd name="T2" fmla="*/ 458 w 1810"/>
                <a:gd name="T3" fmla="*/ 1826 h 1827"/>
                <a:gd name="T4" fmla="*/ 1809 w 1810"/>
                <a:gd name="T5" fmla="*/ 450 h 1827"/>
                <a:gd name="T6" fmla="*/ 1359 w 1810"/>
                <a:gd name="T7" fmla="*/ 0 h 1827"/>
                <a:gd name="T8" fmla="*/ 0 w 1810"/>
                <a:gd name="T9" fmla="*/ 1368 h 1827"/>
              </a:gdLst>
              <a:ahLst/>
              <a:cxnLst>
                <a:cxn ang="0">
                  <a:pos x="T0" y="T1"/>
                </a:cxn>
                <a:cxn ang="0">
                  <a:pos x="T2" y="T3"/>
                </a:cxn>
                <a:cxn ang="0">
                  <a:pos x="T4" y="T5"/>
                </a:cxn>
                <a:cxn ang="0">
                  <a:pos x="T6" y="T7"/>
                </a:cxn>
                <a:cxn ang="0">
                  <a:pos x="T8" y="T9"/>
                </a:cxn>
              </a:cxnLst>
              <a:rect l="0" t="0" r="r" b="b"/>
              <a:pathLst>
                <a:path w="1810" h="1827">
                  <a:moveTo>
                    <a:pt x="0" y="1368"/>
                  </a:moveTo>
                  <a:lnTo>
                    <a:pt x="458" y="1826"/>
                  </a:lnTo>
                  <a:lnTo>
                    <a:pt x="1809" y="450"/>
                  </a:lnTo>
                  <a:lnTo>
                    <a:pt x="1359" y="0"/>
                  </a:lnTo>
                  <a:lnTo>
                    <a:pt x="0" y="136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76" name="Freeform 7">
              <a:extLst>
                <a:ext uri="{FF2B5EF4-FFF2-40B4-BE49-F238E27FC236}">
                  <a16:creationId xmlns:a16="http://schemas.microsoft.com/office/drawing/2014/main" id="{8ED3FF36-D660-9843-9C86-913DD7D9C53D}"/>
                </a:ext>
              </a:extLst>
            </p:cNvPr>
            <p:cNvSpPr>
              <a:spLocks noChangeArrowheads="1"/>
            </p:cNvSpPr>
            <p:nvPr/>
          </p:nvSpPr>
          <p:spPr bwMode="auto">
            <a:xfrm>
              <a:off x="4110038" y="4210050"/>
              <a:ext cx="650875" cy="654050"/>
            </a:xfrm>
            <a:custGeom>
              <a:avLst/>
              <a:gdLst>
                <a:gd name="T0" fmla="*/ 0 w 1810"/>
                <a:gd name="T1" fmla="*/ 1368 h 1819"/>
                <a:gd name="T2" fmla="*/ 450 w 1810"/>
                <a:gd name="T3" fmla="*/ 1818 h 1819"/>
                <a:gd name="T4" fmla="*/ 1809 w 1810"/>
                <a:gd name="T5" fmla="*/ 450 h 1819"/>
                <a:gd name="T6" fmla="*/ 1350 w 1810"/>
                <a:gd name="T7" fmla="*/ 0 h 1819"/>
                <a:gd name="T8" fmla="*/ 0 w 1810"/>
                <a:gd name="T9" fmla="*/ 1368 h 1819"/>
              </a:gdLst>
              <a:ahLst/>
              <a:cxnLst>
                <a:cxn ang="0">
                  <a:pos x="T0" y="T1"/>
                </a:cxn>
                <a:cxn ang="0">
                  <a:pos x="T2" y="T3"/>
                </a:cxn>
                <a:cxn ang="0">
                  <a:pos x="T4" y="T5"/>
                </a:cxn>
                <a:cxn ang="0">
                  <a:pos x="T6" y="T7"/>
                </a:cxn>
                <a:cxn ang="0">
                  <a:pos x="T8" y="T9"/>
                </a:cxn>
              </a:cxnLst>
              <a:rect l="0" t="0" r="r" b="b"/>
              <a:pathLst>
                <a:path w="1810" h="1819">
                  <a:moveTo>
                    <a:pt x="0" y="1368"/>
                  </a:moveTo>
                  <a:lnTo>
                    <a:pt x="450" y="1818"/>
                  </a:lnTo>
                  <a:lnTo>
                    <a:pt x="1809" y="450"/>
                  </a:lnTo>
                  <a:lnTo>
                    <a:pt x="1350" y="0"/>
                  </a:lnTo>
                  <a:lnTo>
                    <a:pt x="0" y="136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77" name="Freeform 8">
              <a:extLst>
                <a:ext uri="{FF2B5EF4-FFF2-40B4-BE49-F238E27FC236}">
                  <a16:creationId xmlns:a16="http://schemas.microsoft.com/office/drawing/2014/main" id="{C12198C8-D65E-7244-9579-8C80F1C11958}"/>
                </a:ext>
              </a:extLst>
            </p:cNvPr>
            <p:cNvSpPr>
              <a:spLocks noChangeArrowheads="1"/>
            </p:cNvSpPr>
            <p:nvPr/>
          </p:nvSpPr>
          <p:spPr bwMode="auto">
            <a:xfrm>
              <a:off x="5408613" y="2895600"/>
              <a:ext cx="650875" cy="654050"/>
            </a:xfrm>
            <a:custGeom>
              <a:avLst/>
              <a:gdLst>
                <a:gd name="T0" fmla="*/ 1809 w 1810"/>
                <a:gd name="T1" fmla="*/ 450 h 1818"/>
                <a:gd name="T2" fmla="*/ 1350 w 1810"/>
                <a:gd name="T3" fmla="*/ 0 h 1818"/>
                <a:gd name="T4" fmla="*/ 0 w 1810"/>
                <a:gd name="T5" fmla="*/ 1367 h 1818"/>
                <a:gd name="T6" fmla="*/ 450 w 1810"/>
                <a:gd name="T7" fmla="*/ 1817 h 1818"/>
                <a:gd name="T8" fmla="*/ 1809 w 1810"/>
                <a:gd name="T9" fmla="*/ 450 h 1818"/>
              </a:gdLst>
              <a:ahLst/>
              <a:cxnLst>
                <a:cxn ang="0">
                  <a:pos x="T0" y="T1"/>
                </a:cxn>
                <a:cxn ang="0">
                  <a:pos x="T2" y="T3"/>
                </a:cxn>
                <a:cxn ang="0">
                  <a:pos x="T4" y="T5"/>
                </a:cxn>
                <a:cxn ang="0">
                  <a:pos x="T6" y="T7"/>
                </a:cxn>
                <a:cxn ang="0">
                  <a:pos x="T8" y="T9"/>
                </a:cxn>
              </a:cxnLst>
              <a:rect l="0" t="0" r="r" b="b"/>
              <a:pathLst>
                <a:path w="1810" h="1818">
                  <a:moveTo>
                    <a:pt x="1809" y="450"/>
                  </a:moveTo>
                  <a:lnTo>
                    <a:pt x="1350" y="0"/>
                  </a:lnTo>
                  <a:lnTo>
                    <a:pt x="0" y="1367"/>
                  </a:lnTo>
                  <a:lnTo>
                    <a:pt x="450" y="1817"/>
                  </a:lnTo>
                  <a:lnTo>
                    <a:pt x="1809" y="45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78" name="Freeform 9">
              <a:extLst>
                <a:ext uri="{FF2B5EF4-FFF2-40B4-BE49-F238E27FC236}">
                  <a16:creationId xmlns:a16="http://schemas.microsoft.com/office/drawing/2014/main" id="{3F48B893-E10B-DB48-9723-E58D25925CAD}"/>
                </a:ext>
              </a:extLst>
            </p:cNvPr>
            <p:cNvSpPr>
              <a:spLocks noChangeArrowheads="1"/>
            </p:cNvSpPr>
            <p:nvPr/>
          </p:nvSpPr>
          <p:spPr bwMode="auto">
            <a:xfrm>
              <a:off x="2809875" y="5521325"/>
              <a:ext cx="650875" cy="654050"/>
            </a:xfrm>
            <a:custGeom>
              <a:avLst/>
              <a:gdLst>
                <a:gd name="T0" fmla="*/ 1809 w 1810"/>
                <a:gd name="T1" fmla="*/ 450 h 1819"/>
                <a:gd name="T2" fmla="*/ 1350 w 1810"/>
                <a:gd name="T3" fmla="*/ 0 h 1819"/>
                <a:gd name="T4" fmla="*/ 0 w 1810"/>
                <a:gd name="T5" fmla="*/ 1368 h 1819"/>
                <a:gd name="T6" fmla="*/ 450 w 1810"/>
                <a:gd name="T7" fmla="*/ 1818 h 1819"/>
                <a:gd name="T8" fmla="*/ 1809 w 1810"/>
                <a:gd name="T9" fmla="*/ 450 h 1819"/>
              </a:gdLst>
              <a:ahLst/>
              <a:cxnLst>
                <a:cxn ang="0">
                  <a:pos x="T0" y="T1"/>
                </a:cxn>
                <a:cxn ang="0">
                  <a:pos x="T2" y="T3"/>
                </a:cxn>
                <a:cxn ang="0">
                  <a:pos x="T4" y="T5"/>
                </a:cxn>
                <a:cxn ang="0">
                  <a:pos x="T6" y="T7"/>
                </a:cxn>
                <a:cxn ang="0">
                  <a:pos x="T8" y="T9"/>
                </a:cxn>
              </a:cxnLst>
              <a:rect l="0" t="0" r="r" b="b"/>
              <a:pathLst>
                <a:path w="1810" h="1819">
                  <a:moveTo>
                    <a:pt x="1809" y="450"/>
                  </a:moveTo>
                  <a:lnTo>
                    <a:pt x="1350" y="0"/>
                  </a:lnTo>
                  <a:lnTo>
                    <a:pt x="0" y="1368"/>
                  </a:lnTo>
                  <a:lnTo>
                    <a:pt x="450" y="1818"/>
                  </a:lnTo>
                  <a:lnTo>
                    <a:pt x="1809" y="45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79" name="Freeform 10">
              <a:extLst>
                <a:ext uri="{FF2B5EF4-FFF2-40B4-BE49-F238E27FC236}">
                  <a16:creationId xmlns:a16="http://schemas.microsoft.com/office/drawing/2014/main" id="{BE6A3FFB-FDBC-2140-B101-266CAC4314BA}"/>
                </a:ext>
              </a:extLst>
            </p:cNvPr>
            <p:cNvSpPr>
              <a:spLocks noChangeArrowheads="1"/>
            </p:cNvSpPr>
            <p:nvPr/>
          </p:nvSpPr>
          <p:spPr bwMode="auto">
            <a:xfrm>
              <a:off x="3248025" y="1960563"/>
              <a:ext cx="3697288" cy="3697287"/>
            </a:xfrm>
            <a:custGeom>
              <a:avLst/>
              <a:gdLst>
                <a:gd name="T0" fmla="*/ 609 w 10272"/>
                <a:gd name="T1" fmla="*/ 1615 h 10272"/>
                <a:gd name="T2" fmla="*/ 3839 w 10272"/>
                <a:gd name="T3" fmla="*/ 4845 h 10272"/>
                <a:gd name="T4" fmla="*/ 4483 w 10272"/>
                <a:gd name="T5" fmla="*/ 5488 h 10272"/>
                <a:gd name="T6" fmla="*/ 4942 w 10272"/>
                <a:gd name="T7" fmla="*/ 5947 h 10272"/>
                <a:gd name="T8" fmla="*/ 5523 w 10272"/>
                <a:gd name="T9" fmla="*/ 6529 h 10272"/>
                <a:gd name="T10" fmla="*/ 6529 w 10272"/>
                <a:gd name="T11" fmla="*/ 7535 h 10272"/>
                <a:gd name="T12" fmla="*/ 6529 w 10272"/>
                <a:gd name="T13" fmla="*/ 7535 h 10272"/>
                <a:gd name="T14" fmla="*/ 8656 w 10272"/>
                <a:gd name="T15" fmla="*/ 9662 h 10272"/>
                <a:gd name="T16" fmla="*/ 8056 w 10272"/>
                <a:gd name="T17" fmla="*/ 10271 h 10272"/>
                <a:gd name="T18" fmla="*/ 10271 w 10272"/>
                <a:gd name="T19" fmla="*/ 10271 h 10272"/>
                <a:gd name="T20" fmla="*/ 10271 w 10272"/>
                <a:gd name="T21" fmla="*/ 8056 h 10272"/>
                <a:gd name="T22" fmla="*/ 9662 w 10272"/>
                <a:gd name="T23" fmla="*/ 8656 h 10272"/>
                <a:gd name="T24" fmla="*/ 9591 w 10272"/>
                <a:gd name="T25" fmla="*/ 8585 h 10272"/>
                <a:gd name="T26" fmla="*/ 7535 w 10272"/>
                <a:gd name="T27" fmla="*/ 6529 h 10272"/>
                <a:gd name="T28" fmla="*/ 6529 w 10272"/>
                <a:gd name="T29" fmla="*/ 5523 h 10272"/>
                <a:gd name="T30" fmla="*/ 5938 w 10272"/>
                <a:gd name="T31" fmla="*/ 4933 h 10272"/>
                <a:gd name="T32" fmla="*/ 5488 w 10272"/>
                <a:gd name="T33" fmla="*/ 4483 h 10272"/>
                <a:gd name="T34" fmla="*/ 4845 w 10272"/>
                <a:gd name="T35" fmla="*/ 3839 h 10272"/>
                <a:gd name="T36" fmla="*/ 1615 w 10272"/>
                <a:gd name="T37" fmla="*/ 609 h 10272"/>
                <a:gd name="T38" fmla="*/ 2215 w 10272"/>
                <a:gd name="T39" fmla="*/ 0 h 10272"/>
                <a:gd name="T40" fmla="*/ 0 w 10272"/>
                <a:gd name="T41" fmla="*/ 0 h 10272"/>
                <a:gd name="T42" fmla="*/ 0 w 10272"/>
                <a:gd name="T43" fmla="*/ 2215 h 10272"/>
                <a:gd name="T44" fmla="*/ 609 w 10272"/>
                <a:gd name="T45" fmla="*/ 1615 h 10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272" h="10272">
                  <a:moveTo>
                    <a:pt x="609" y="1615"/>
                  </a:moveTo>
                  <a:lnTo>
                    <a:pt x="3839" y="4845"/>
                  </a:lnTo>
                  <a:lnTo>
                    <a:pt x="4483" y="5488"/>
                  </a:lnTo>
                  <a:lnTo>
                    <a:pt x="4942" y="5947"/>
                  </a:lnTo>
                  <a:lnTo>
                    <a:pt x="5523" y="6529"/>
                  </a:lnTo>
                  <a:lnTo>
                    <a:pt x="6529" y="7535"/>
                  </a:lnTo>
                  <a:lnTo>
                    <a:pt x="6529" y="7535"/>
                  </a:lnTo>
                  <a:lnTo>
                    <a:pt x="8656" y="9662"/>
                  </a:lnTo>
                  <a:lnTo>
                    <a:pt x="8056" y="10271"/>
                  </a:lnTo>
                  <a:lnTo>
                    <a:pt x="10271" y="10271"/>
                  </a:lnTo>
                  <a:lnTo>
                    <a:pt x="10271" y="8056"/>
                  </a:lnTo>
                  <a:lnTo>
                    <a:pt x="9662" y="8656"/>
                  </a:lnTo>
                  <a:lnTo>
                    <a:pt x="9591" y="8585"/>
                  </a:lnTo>
                  <a:lnTo>
                    <a:pt x="7535" y="6529"/>
                  </a:lnTo>
                  <a:lnTo>
                    <a:pt x="6529" y="5523"/>
                  </a:lnTo>
                  <a:lnTo>
                    <a:pt x="5938" y="4933"/>
                  </a:lnTo>
                  <a:lnTo>
                    <a:pt x="5488" y="4483"/>
                  </a:lnTo>
                  <a:lnTo>
                    <a:pt x="4845" y="3839"/>
                  </a:lnTo>
                  <a:lnTo>
                    <a:pt x="1615" y="609"/>
                  </a:lnTo>
                  <a:lnTo>
                    <a:pt x="2215" y="0"/>
                  </a:lnTo>
                  <a:lnTo>
                    <a:pt x="0" y="0"/>
                  </a:lnTo>
                  <a:lnTo>
                    <a:pt x="0" y="2215"/>
                  </a:lnTo>
                  <a:lnTo>
                    <a:pt x="609" y="161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grpSp>
      <p:sp>
        <p:nvSpPr>
          <p:cNvPr id="280" name="Rectangle 279">
            <a:extLst>
              <a:ext uri="{FF2B5EF4-FFF2-40B4-BE49-F238E27FC236}">
                <a16:creationId xmlns:a16="http://schemas.microsoft.com/office/drawing/2014/main" id="{0592B730-C6FD-4148-8AA8-BA5C7FDFF7BE}"/>
              </a:ext>
            </a:extLst>
          </p:cNvPr>
          <p:cNvSpPr/>
          <p:nvPr/>
        </p:nvSpPr>
        <p:spPr>
          <a:xfrm>
            <a:off x="4406439" y="4748593"/>
            <a:ext cx="678392" cy="276999"/>
          </a:xfrm>
          <a:prstGeom prst="rect">
            <a:avLst/>
          </a:prstGeom>
        </p:spPr>
        <p:txBody>
          <a:bodyPr wrap="none">
            <a:spAutoFit/>
          </a:bodyPr>
          <a:lstStyle/>
          <a:p>
            <a:pPr algn="ctr"/>
            <a:r>
              <a:rPr lang="en-US" sz="1200" b="1" dirty="0" err="1">
                <a:solidFill>
                  <a:srgbClr val="717074"/>
                </a:solidFill>
                <a:ea typeface="Gotham Rounded Book" charset="0"/>
                <a:cs typeface="Gotham Rounded Book" charset="0"/>
              </a:rPr>
              <a:t>ESXi</a:t>
            </a:r>
            <a:r>
              <a:rPr lang="en-US" sz="1200" b="1" dirty="0">
                <a:solidFill>
                  <a:srgbClr val="717074"/>
                </a:solidFill>
                <a:ea typeface="Gotham Rounded Book" charset="0"/>
                <a:cs typeface="Gotham Rounded Book" charset="0"/>
              </a:rPr>
              <a:t> 4</a:t>
            </a:r>
          </a:p>
        </p:txBody>
      </p:sp>
      <p:sp>
        <p:nvSpPr>
          <p:cNvPr id="281" name="Freeform 86">
            <a:extLst>
              <a:ext uri="{FF2B5EF4-FFF2-40B4-BE49-F238E27FC236}">
                <a16:creationId xmlns:a16="http://schemas.microsoft.com/office/drawing/2014/main" id="{29F36EE2-5269-A34C-89A2-D423B3DB129B}"/>
              </a:ext>
            </a:extLst>
          </p:cNvPr>
          <p:cNvSpPr>
            <a:spLocks noChangeAspect="1" noEditPoints="1"/>
          </p:cNvSpPr>
          <p:nvPr/>
        </p:nvSpPr>
        <p:spPr bwMode="auto">
          <a:xfrm>
            <a:off x="4146842" y="4498546"/>
            <a:ext cx="1096166" cy="286561"/>
          </a:xfrm>
          <a:custGeom>
            <a:avLst/>
            <a:gdLst>
              <a:gd name="T0" fmla="*/ 304 w 384"/>
              <a:gd name="T1" fmla="*/ 78 h 100"/>
              <a:gd name="T2" fmla="*/ 288 w 384"/>
              <a:gd name="T3" fmla="*/ 78 h 100"/>
              <a:gd name="T4" fmla="*/ 288 w 384"/>
              <a:gd name="T5" fmla="*/ 22 h 100"/>
              <a:gd name="T6" fmla="*/ 304 w 384"/>
              <a:gd name="T7" fmla="*/ 22 h 100"/>
              <a:gd name="T8" fmla="*/ 304 w 384"/>
              <a:gd name="T9" fmla="*/ 78 h 100"/>
              <a:gd name="T10" fmla="*/ 331 w 384"/>
              <a:gd name="T11" fmla="*/ 22 h 100"/>
              <a:gd name="T12" fmla="*/ 315 w 384"/>
              <a:gd name="T13" fmla="*/ 22 h 100"/>
              <a:gd name="T14" fmla="*/ 315 w 384"/>
              <a:gd name="T15" fmla="*/ 78 h 100"/>
              <a:gd name="T16" fmla="*/ 331 w 384"/>
              <a:gd name="T17" fmla="*/ 78 h 100"/>
              <a:gd name="T18" fmla="*/ 331 w 384"/>
              <a:gd name="T19" fmla="*/ 22 h 100"/>
              <a:gd name="T20" fmla="*/ 358 w 384"/>
              <a:gd name="T21" fmla="*/ 22 h 100"/>
              <a:gd name="T22" fmla="*/ 342 w 384"/>
              <a:gd name="T23" fmla="*/ 22 h 100"/>
              <a:gd name="T24" fmla="*/ 342 w 384"/>
              <a:gd name="T25" fmla="*/ 78 h 100"/>
              <a:gd name="T26" fmla="*/ 358 w 384"/>
              <a:gd name="T27" fmla="*/ 78 h 100"/>
              <a:gd name="T28" fmla="*/ 358 w 384"/>
              <a:gd name="T29" fmla="*/ 22 h 100"/>
              <a:gd name="T30" fmla="*/ 42 w 384"/>
              <a:gd name="T31" fmla="*/ 22 h 100"/>
              <a:gd name="T32" fmla="*/ 26 w 384"/>
              <a:gd name="T33" fmla="*/ 22 h 100"/>
              <a:gd name="T34" fmla="*/ 26 w 384"/>
              <a:gd name="T35" fmla="*/ 78 h 100"/>
              <a:gd name="T36" fmla="*/ 42 w 384"/>
              <a:gd name="T37" fmla="*/ 78 h 100"/>
              <a:gd name="T38" fmla="*/ 42 w 384"/>
              <a:gd name="T39" fmla="*/ 22 h 100"/>
              <a:gd name="T40" fmla="*/ 69 w 384"/>
              <a:gd name="T41" fmla="*/ 22 h 100"/>
              <a:gd name="T42" fmla="*/ 53 w 384"/>
              <a:gd name="T43" fmla="*/ 22 h 100"/>
              <a:gd name="T44" fmla="*/ 53 w 384"/>
              <a:gd name="T45" fmla="*/ 78 h 100"/>
              <a:gd name="T46" fmla="*/ 69 w 384"/>
              <a:gd name="T47" fmla="*/ 78 h 100"/>
              <a:gd name="T48" fmla="*/ 69 w 384"/>
              <a:gd name="T49" fmla="*/ 22 h 100"/>
              <a:gd name="T50" fmla="*/ 97 w 384"/>
              <a:gd name="T51" fmla="*/ 22 h 100"/>
              <a:gd name="T52" fmla="*/ 81 w 384"/>
              <a:gd name="T53" fmla="*/ 22 h 100"/>
              <a:gd name="T54" fmla="*/ 81 w 384"/>
              <a:gd name="T55" fmla="*/ 78 h 100"/>
              <a:gd name="T56" fmla="*/ 97 w 384"/>
              <a:gd name="T57" fmla="*/ 78 h 100"/>
              <a:gd name="T58" fmla="*/ 97 w 384"/>
              <a:gd name="T59" fmla="*/ 22 h 100"/>
              <a:gd name="T60" fmla="*/ 163 w 384"/>
              <a:gd name="T61" fmla="*/ 50 h 100"/>
              <a:gd name="T62" fmla="*/ 192 w 384"/>
              <a:gd name="T63" fmla="*/ 21 h 100"/>
              <a:gd name="T64" fmla="*/ 221 w 384"/>
              <a:gd name="T65" fmla="*/ 50 h 100"/>
              <a:gd name="T66" fmla="*/ 192 w 384"/>
              <a:gd name="T67" fmla="*/ 79 h 100"/>
              <a:gd name="T68" fmla="*/ 163 w 384"/>
              <a:gd name="T69" fmla="*/ 50 h 100"/>
              <a:gd name="T70" fmla="*/ 179 w 384"/>
              <a:gd name="T71" fmla="*/ 50 h 100"/>
              <a:gd name="T72" fmla="*/ 192 w 384"/>
              <a:gd name="T73" fmla="*/ 63 h 100"/>
              <a:gd name="T74" fmla="*/ 205 w 384"/>
              <a:gd name="T75" fmla="*/ 50 h 100"/>
              <a:gd name="T76" fmla="*/ 192 w 384"/>
              <a:gd name="T77" fmla="*/ 37 h 100"/>
              <a:gd name="T78" fmla="*/ 179 w 384"/>
              <a:gd name="T79" fmla="*/ 50 h 100"/>
              <a:gd name="T80" fmla="*/ 384 w 384"/>
              <a:gd name="T81" fmla="*/ 0 h 100"/>
              <a:gd name="T82" fmla="*/ 384 w 384"/>
              <a:gd name="T83" fmla="*/ 100 h 100"/>
              <a:gd name="T84" fmla="*/ 0 w 384"/>
              <a:gd name="T85" fmla="*/ 100 h 100"/>
              <a:gd name="T86" fmla="*/ 0 w 384"/>
              <a:gd name="T87" fmla="*/ 0 h 100"/>
              <a:gd name="T88" fmla="*/ 384 w 384"/>
              <a:gd name="T89" fmla="*/ 0 h 100"/>
              <a:gd name="T90" fmla="*/ 368 w 384"/>
              <a:gd name="T91" fmla="*/ 16 h 100"/>
              <a:gd name="T92" fmla="*/ 16 w 384"/>
              <a:gd name="T93" fmla="*/ 16 h 100"/>
              <a:gd name="T94" fmla="*/ 16 w 384"/>
              <a:gd name="T95" fmla="*/ 84 h 100"/>
              <a:gd name="T96" fmla="*/ 368 w 384"/>
              <a:gd name="T97" fmla="*/ 84 h 100"/>
              <a:gd name="T98" fmla="*/ 368 w 384"/>
              <a:gd name="T99" fmla="*/ 16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84" h="100">
                <a:moveTo>
                  <a:pt x="304" y="78"/>
                </a:moveTo>
                <a:cubicBezTo>
                  <a:pt x="288" y="78"/>
                  <a:pt x="288" y="78"/>
                  <a:pt x="288" y="78"/>
                </a:cubicBezTo>
                <a:cubicBezTo>
                  <a:pt x="288" y="22"/>
                  <a:pt x="288" y="22"/>
                  <a:pt x="288" y="22"/>
                </a:cubicBezTo>
                <a:cubicBezTo>
                  <a:pt x="304" y="22"/>
                  <a:pt x="304" y="22"/>
                  <a:pt x="304" y="22"/>
                </a:cubicBezTo>
                <a:lnTo>
                  <a:pt x="304" y="78"/>
                </a:lnTo>
                <a:close/>
                <a:moveTo>
                  <a:pt x="331" y="22"/>
                </a:moveTo>
                <a:cubicBezTo>
                  <a:pt x="315" y="22"/>
                  <a:pt x="315" y="22"/>
                  <a:pt x="315" y="22"/>
                </a:cubicBezTo>
                <a:cubicBezTo>
                  <a:pt x="315" y="78"/>
                  <a:pt x="315" y="78"/>
                  <a:pt x="315" y="78"/>
                </a:cubicBezTo>
                <a:cubicBezTo>
                  <a:pt x="331" y="78"/>
                  <a:pt x="331" y="78"/>
                  <a:pt x="331" y="78"/>
                </a:cubicBezTo>
                <a:lnTo>
                  <a:pt x="331" y="22"/>
                </a:lnTo>
                <a:close/>
                <a:moveTo>
                  <a:pt x="358" y="22"/>
                </a:moveTo>
                <a:cubicBezTo>
                  <a:pt x="342" y="22"/>
                  <a:pt x="342" y="22"/>
                  <a:pt x="342" y="22"/>
                </a:cubicBezTo>
                <a:cubicBezTo>
                  <a:pt x="342" y="78"/>
                  <a:pt x="342" y="78"/>
                  <a:pt x="342" y="78"/>
                </a:cubicBezTo>
                <a:cubicBezTo>
                  <a:pt x="358" y="78"/>
                  <a:pt x="358" y="78"/>
                  <a:pt x="358" y="78"/>
                </a:cubicBezTo>
                <a:lnTo>
                  <a:pt x="358" y="22"/>
                </a:lnTo>
                <a:close/>
                <a:moveTo>
                  <a:pt x="42" y="22"/>
                </a:moveTo>
                <a:cubicBezTo>
                  <a:pt x="26" y="22"/>
                  <a:pt x="26" y="22"/>
                  <a:pt x="26" y="22"/>
                </a:cubicBezTo>
                <a:cubicBezTo>
                  <a:pt x="26" y="78"/>
                  <a:pt x="26" y="78"/>
                  <a:pt x="26" y="78"/>
                </a:cubicBezTo>
                <a:cubicBezTo>
                  <a:pt x="42" y="78"/>
                  <a:pt x="42" y="78"/>
                  <a:pt x="42" y="78"/>
                </a:cubicBezTo>
                <a:lnTo>
                  <a:pt x="42" y="22"/>
                </a:lnTo>
                <a:close/>
                <a:moveTo>
                  <a:pt x="69" y="22"/>
                </a:moveTo>
                <a:cubicBezTo>
                  <a:pt x="53" y="22"/>
                  <a:pt x="53" y="22"/>
                  <a:pt x="53" y="22"/>
                </a:cubicBezTo>
                <a:cubicBezTo>
                  <a:pt x="53" y="78"/>
                  <a:pt x="53" y="78"/>
                  <a:pt x="53" y="78"/>
                </a:cubicBezTo>
                <a:cubicBezTo>
                  <a:pt x="69" y="78"/>
                  <a:pt x="69" y="78"/>
                  <a:pt x="69" y="78"/>
                </a:cubicBezTo>
                <a:lnTo>
                  <a:pt x="69" y="22"/>
                </a:lnTo>
                <a:close/>
                <a:moveTo>
                  <a:pt x="97" y="22"/>
                </a:moveTo>
                <a:cubicBezTo>
                  <a:pt x="81" y="22"/>
                  <a:pt x="81" y="22"/>
                  <a:pt x="81" y="22"/>
                </a:cubicBezTo>
                <a:cubicBezTo>
                  <a:pt x="81" y="78"/>
                  <a:pt x="81" y="78"/>
                  <a:pt x="81" y="78"/>
                </a:cubicBezTo>
                <a:cubicBezTo>
                  <a:pt x="97" y="78"/>
                  <a:pt x="97" y="78"/>
                  <a:pt x="97" y="78"/>
                </a:cubicBezTo>
                <a:lnTo>
                  <a:pt x="97" y="22"/>
                </a:lnTo>
                <a:close/>
                <a:moveTo>
                  <a:pt x="163" y="50"/>
                </a:moveTo>
                <a:cubicBezTo>
                  <a:pt x="163" y="34"/>
                  <a:pt x="176" y="21"/>
                  <a:pt x="192" y="21"/>
                </a:cubicBezTo>
                <a:cubicBezTo>
                  <a:pt x="208" y="21"/>
                  <a:pt x="221" y="34"/>
                  <a:pt x="221" y="50"/>
                </a:cubicBezTo>
                <a:cubicBezTo>
                  <a:pt x="221" y="66"/>
                  <a:pt x="208" y="79"/>
                  <a:pt x="192" y="79"/>
                </a:cubicBezTo>
                <a:cubicBezTo>
                  <a:pt x="176" y="79"/>
                  <a:pt x="163" y="66"/>
                  <a:pt x="163" y="50"/>
                </a:cubicBezTo>
                <a:close/>
                <a:moveTo>
                  <a:pt x="179" y="50"/>
                </a:moveTo>
                <a:cubicBezTo>
                  <a:pt x="179" y="57"/>
                  <a:pt x="185" y="63"/>
                  <a:pt x="192" y="63"/>
                </a:cubicBezTo>
                <a:cubicBezTo>
                  <a:pt x="199" y="63"/>
                  <a:pt x="205" y="57"/>
                  <a:pt x="205" y="50"/>
                </a:cubicBezTo>
                <a:cubicBezTo>
                  <a:pt x="205" y="43"/>
                  <a:pt x="199" y="37"/>
                  <a:pt x="192" y="37"/>
                </a:cubicBezTo>
                <a:cubicBezTo>
                  <a:pt x="185" y="37"/>
                  <a:pt x="179" y="43"/>
                  <a:pt x="179" y="50"/>
                </a:cubicBezTo>
                <a:close/>
                <a:moveTo>
                  <a:pt x="384" y="0"/>
                </a:moveTo>
                <a:cubicBezTo>
                  <a:pt x="384" y="100"/>
                  <a:pt x="384" y="100"/>
                  <a:pt x="384" y="100"/>
                </a:cubicBezTo>
                <a:cubicBezTo>
                  <a:pt x="0" y="100"/>
                  <a:pt x="0" y="100"/>
                  <a:pt x="0" y="100"/>
                </a:cubicBezTo>
                <a:cubicBezTo>
                  <a:pt x="0" y="0"/>
                  <a:pt x="0" y="0"/>
                  <a:pt x="0" y="0"/>
                </a:cubicBezTo>
                <a:lnTo>
                  <a:pt x="384" y="0"/>
                </a:lnTo>
                <a:close/>
                <a:moveTo>
                  <a:pt x="368" y="16"/>
                </a:moveTo>
                <a:cubicBezTo>
                  <a:pt x="16" y="16"/>
                  <a:pt x="16" y="16"/>
                  <a:pt x="16" y="16"/>
                </a:cubicBezTo>
                <a:cubicBezTo>
                  <a:pt x="16" y="84"/>
                  <a:pt x="16" y="84"/>
                  <a:pt x="16" y="84"/>
                </a:cubicBezTo>
                <a:cubicBezTo>
                  <a:pt x="368" y="84"/>
                  <a:pt x="368" y="84"/>
                  <a:pt x="368" y="84"/>
                </a:cubicBezTo>
                <a:lnTo>
                  <a:pt x="368" y="1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82" name="Rectangle 281">
            <a:extLst>
              <a:ext uri="{FF2B5EF4-FFF2-40B4-BE49-F238E27FC236}">
                <a16:creationId xmlns:a16="http://schemas.microsoft.com/office/drawing/2014/main" id="{4A160EF8-B0F4-1342-8944-20607D0A69C7}"/>
              </a:ext>
            </a:extLst>
          </p:cNvPr>
          <p:cNvSpPr/>
          <p:nvPr/>
        </p:nvSpPr>
        <p:spPr>
          <a:xfrm>
            <a:off x="4581605" y="3583477"/>
            <a:ext cx="791389" cy="430887"/>
          </a:xfrm>
          <a:prstGeom prst="rect">
            <a:avLst/>
          </a:prstGeom>
        </p:spPr>
        <p:txBody>
          <a:bodyPr wrap="square">
            <a:spAutoFit/>
          </a:bodyPr>
          <a:lstStyle/>
          <a:p>
            <a:pPr algn="ctr"/>
            <a:r>
              <a:rPr lang="en-GB" sz="1100" dirty="0">
                <a:solidFill>
                  <a:schemeClr val="tx2"/>
                </a:solidFill>
              </a:rPr>
              <a:t>Edge6</a:t>
            </a:r>
          </a:p>
          <a:p>
            <a:pPr algn="ctr"/>
            <a:r>
              <a:rPr lang="en-GB" sz="1100" dirty="0">
                <a:solidFill>
                  <a:schemeClr val="tx2"/>
                </a:solidFill>
              </a:rPr>
              <a:t>ECMP</a:t>
            </a:r>
          </a:p>
        </p:txBody>
      </p:sp>
      <p:sp>
        <p:nvSpPr>
          <p:cNvPr id="283" name="Rectangle 282">
            <a:extLst>
              <a:ext uri="{FF2B5EF4-FFF2-40B4-BE49-F238E27FC236}">
                <a16:creationId xmlns:a16="http://schemas.microsoft.com/office/drawing/2014/main" id="{FDBC994E-030F-D946-B7E1-D4A9B2F6880E}"/>
              </a:ext>
            </a:extLst>
          </p:cNvPr>
          <p:cNvSpPr/>
          <p:nvPr/>
        </p:nvSpPr>
        <p:spPr>
          <a:xfrm>
            <a:off x="4037411" y="3583477"/>
            <a:ext cx="791389" cy="430887"/>
          </a:xfrm>
          <a:prstGeom prst="rect">
            <a:avLst/>
          </a:prstGeom>
        </p:spPr>
        <p:txBody>
          <a:bodyPr wrap="square">
            <a:spAutoFit/>
          </a:bodyPr>
          <a:lstStyle/>
          <a:p>
            <a:pPr algn="ctr"/>
            <a:r>
              <a:rPr lang="en-GB" sz="1100" dirty="0">
                <a:solidFill>
                  <a:schemeClr val="tx2"/>
                </a:solidFill>
              </a:rPr>
              <a:t>Edge5 </a:t>
            </a:r>
          </a:p>
          <a:p>
            <a:pPr algn="ctr"/>
            <a:r>
              <a:rPr lang="en-GB" sz="1100" dirty="0">
                <a:solidFill>
                  <a:schemeClr val="tx2"/>
                </a:solidFill>
              </a:rPr>
              <a:t>ECMP</a:t>
            </a:r>
          </a:p>
        </p:txBody>
      </p:sp>
      <p:sp>
        <p:nvSpPr>
          <p:cNvPr id="287" name="Rectangle 286">
            <a:extLst>
              <a:ext uri="{FF2B5EF4-FFF2-40B4-BE49-F238E27FC236}">
                <a16:creationId xmlns:a16="http://schemas.microsoft.com/office/drawing/2014/main" id="{64FE91F1-DE24-0F4A-A4C6-BFEEB14C949B}"/>
              </a:ext>
            </a:extLst>
          </p:cNvPr>
          <p:cNvSpPr/>
          <p:nvPr/>
        </p:nvSpPr>
        <p:spPr>
          <a:xfrm>
            <a:off x="6775627" y="1921647"/>
            <a:ext cx="1114604" cy="2393591"/>
          </a:xfrm>
          <a:prstGeom prst="rect">
            <a:avLst/>
          </a:prstGeom>
          <a:noFill/>
          <a:ln w="19050">
            <a:solidFill>
              <a:schemeClr val="tx1"/>
            </a:solidFill>
            <a:prstDash val="dash"/>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310" name="Rectangle 309">
            <a:extLst>
              <a:ext uri="{FF2B5EF4-FFF2-40B4-BE49-F238E27FC236}">
                <a16:creationId xmlns:a16="http://schemas.microsoft.com/office/drawing/2014/main" id="{0B01AE03-0464-BC4C-ADBA-64D468FC70DF}"/>
              </a:ext>
            </a:extLst>
          </p:cNvPr>
          <p:cNvSpPr/>
          <p:nvPr/>
        </p:nvSpPr>
        <p:spPr>
          <a:xfrm>
            <a:off x="8017042" y="1921647"/>
            <a:ext cx="1114604" cy="2393591"/>
          </a:xfrm>
          <a:prstGeom prst="rect">
            <a:avLst/>
          </a:prstGeom>
          <a:noFill/>
          <a:ln w="19050">
            <a:solidFill>
              <a:schemeClr val="tx1"/>
            </a:solidFill>
            <a:prstDash val="dash"/>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311" name="Rectangle 310">
            <a:extLst>
              <a:ext uri="{FF2B5EF4-FFF2-40B4-BE49-F238E27FC236}">
                <a16:creationId xmlns:a16="http://schemas.microsoft.com/office/drawing/2014/main" id="{C1E53602-8E53-D14F-8941-711A32E52AF8}"/>
              </a:ext>
            </a:extLst>
          </p:cNvPr>
          <p:cNvSpPr/>
          <p:nvPr/>
        </p:nvSpPr>
        <p:spPr>
          <a:xfrm>
            <a:off x="7066673" y="4748595"/>
            <a:ext cx="636713" cy="276999"/>
          </a:xfrm>
          <a:prstGeom prst="rect">
            <a:avLst/>
          </a:prstGeom>
        </p:spPr>
        <p:txBody>
          <a:bodyPr wrap="none">
            <a:spAutoFit/>
          </a:bodyPr>
          <a:lstStyle/>
          <a:p>
            <a:pPr algn="ctr"/>
            <a:r>
              <a:rPr lang="en-US" sz="1200" b="1" dirty="0" err="1">
                <a:solidFill>
                  <a:srgbClr val="717074"/>
                </a:solidFill>
                <a:ea typeface="Gotham Rounded Book" charset="0"/>
                <a:cs typeface="Gotham Rounded Book" charset="0"/>
              </a:rPr>
              <a:t>ESXi</a:t>
            </a:r>
            <a:r>
              <a:rPr lang="en-US" sz="1200" b="1" dirty="0">
                <a:solidFill>
                  <a:srgbClr val="717074"/>
                </a:solidFill>
                <a:ea typeface="Gotham Rounded Book" charset="0"/>
                <a:cs typeface="Gotham Rounded Book" charset="0"/>
              </a:rPr>
              <a:t> 1</a:t>
            </a:r>
          </a:p>
        </p:txBody>
      </p:sp>
      <p:sp>
        <p:nvSpPr>
          <p:cNvPr id="312" name="Rectangle 311">
            <a:extLst>
              <a:ext uri="{FF2B5EF4-FFF2-40B4-BE49-F238E27FC236}">
                <a16:creationId xmlns:a16="http://schemas.microsoft.com/office/drawing/2014/main" id="{25C30B0F-3175-974D-AEE8-178C001E6E1C}"/>
              </a:ext>
            </a:extLst>
          </p:cNvPr>
          <p:cNvSpPr/>
          <p:nvPr/>
        </p:nvSpPr>
        <p:spPr>
          <a:xfrm>
            <a:off x="8240215" y="4746646"/>
            <a:ext cx="671979" cy="276999"/>
          </a:xfrm>
          <a:prstGeom prst="rect">
            <a:avLst/>
          </a:prstGeom>
        </p:spPr>
        <p:txBody>
          <a:bodyPr wrap="none">
            <a:spAutoFit/>
          </a:bodyPr>
          <a:lstStyle/>
          <a:p>
            <a:pPr algn="ctr"/>
            <a:r>
              <a:rPr lang="en-US" sz="1200" b="1" dirty="0" err="1">
                <a:solidFill>
                  <a:srgbClr val="717074"/>
                </a:solidFill>
                <a:ea typeface="Gotham Rounded Book" charset="0"/>
                <a:cs typeface="Gotham Rounded Book" charset="0"/>
              </a:rPr>
              <a:t>ESXi</a:t>
            </a:r>
            <a:r>
              <a:rPr lang="en-US" sz="1200" b="1" dirty="0">
                <a:solidFill>
                  <a:srgbClr val="717074"/>
                </a:solidFill>
                <a:ea typeface="Gotham Rounded Book" charset="0"/>
                <a:cs typeface="Gotham Rounded Book" charset="0"/>
              </a:rPr>
              <a:t> 2</a:t>
            </a:r>
          </a:p>
        </p:txBody>
      </p:sp>
      <p:sp>
        <p:nvSpPr>
          <p:cNvPr id="335" name="Rectangle 334">
            <a:extLst>
              <a:ext uri="{FF2B5EF4-FFF2-40B4-BE49-F238E27FC236}">
                <a16:creationId xmlns:a16="http://schemas.microsoft.com/office/drawing/2014/main" id="{89769F39-FA80-324D-93EE-827F5B229BF9}"/>
              </a:ext>
            </a:extLst>
          </p:cNvPr>
          <p:cNvSpPr/>
          <p:nvPr/>
        </p:nvSpPr>
        <p:spPr>
          <a:xfrm>
            <a:off x="9403840" y="1921647"/>
            <a:ext cx="1114604" cy="2393589"/>
          </a:xfrm>
          <a:prstGeom prst="rect">
            <a:avLst/>
          </a:prstGeom>
          <a:noFill/>
          <a:ln w="19050">
            <a:solidFill>
              <a:schemeClr val="tx1"/>
            </a:solidFill>
            <a:prstDash val="dash"/>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358" name="Rectangle 357">
            <a:extLst>
              <a:ext uri="{FF2B5EF4-FFF2-40B4-BE49-F238E27FC236}">
                <a16:creationId xmlns:a16="http://schemas.microsoft.com/office/drawing/2014/main" id="{6BFE7F45-2D2A-054A-848C-97820251B1AD}"/>
              </a:ext>
            </a:extLst>
          </p:cNvPr>
          <p:cNvSpPr/>
          <p:nvPr/>
        </p:nvSpPr>
        <p:spPr>
          <a:xfrm>
            <a:off x="9677253" y="4748593"/>
            <a:ext cx="671979" cy="276999"/>
          </a:xfrm>
          <a:prstGeom prst="rect">
            <a:avLst/>
          </a:prstGeom>
        </p:spPr>
        <p:txBody>
          <a:bodyPr wrap="none">
            <a:spAutoFit/>
          </a:bodyPr>
          <a:lstStyle/>
          <a:p>
            <a:pPr algn="ctr"/>
            <a:r>
              <a:rPr lang="en-US" sz="1200" b="1" dirty="0" err="1">
                <a:solidFill>
                  <a:srgbClr val="717074"/>
                </a:solidFill>
                <a:ea typeface="Gotham Rounded Book" charset="0"/>
                <a:cs typeface="Gotham Rounded Book" charset="0"/>
              </a:rPr>
              <a:t>ESXi</a:t>
            </a:r>
            <a:r>
              <a:rPr lang="en-US" sz="1200" b="1" dirty="0">
                <a:solidFill>
                  <a:srgbClr val="717074"/>
                </a:solidFill>
                <a:ea typeface="Gotham Rounded Book" charset="0"/>
                <a:cs typeface="Gotham Rounded Book" charset="0"/>
              </a:rPr>
              <a:t> 3</a:t>
            </a:r>
          </a:p>
        </p:txBody>
      </p:sp>
      <p:sp>
        <p:nvSpPr>
          <p:cNvPr id="360" name="Rectangle 359">
            <a:extLst>
              <a:ext uri="{FF2B5EF4-FFF2-40B4-BE49-F238E27FC236}">
                <a16:creationId xmlns:a16="http://schemas.microsoft.com/office/drawing/2014/main" id="{63463789-B202-AB42-9383-60624C99660B}"/>
              </a:ext>
            </a:extLst>
          </p:cNvPr>
          <p:cNvSpPr/>
          <p:nvPr/>
        </p:nvSpPr>
        <p:spPr>
          <a:xfrm>
            <a:off x="6609495" y="2279179"/>
            <a:ext cx="5292407" cy="609599"/>
          </a:xfrm>
          <a:prstGeom prst="rect">
            <a:avLst/>
          </a:prstGeom>
          <a:noFill/>
          <a:ln w="19050">
            <a:solidFill>
              <a:schemeClr val="tx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sp>
        <p:nvSpPr>
          <p:cNvPr id="361" name="Freeform 86">
            <a:extLst>
              <a:ext uri="{FF2B5EF4-FFF2-40B4-BE49-F238E27FC236}">
                <a16:creationId xmlns:a16="http://schemas.microsoft.com/office/drawing/2014/main" id="{078B6156-1A3C-2B4D-AD96-DB7DE950E18D}"/>
              </a:ext>
            </a:extLst>
          </p:cNvPr>
          <p:cNvSpPr>
            <a:spLocks noChangeAspect="1" noEditPoints="1"/>
          </p:cNvSpPr>
          <p:nvPr/>
        </p:nvSpPr>
        <p:spPr bwMode="auto">
          <a:xfrm>
            <a:off x="6784846" y="4498548"/>
            <a:ext cx="1096166" cy="286561"/>
          </a:xfrm>
          <a:custGeom>
            <a:avLst/>
            <a:gdLst>
              <a:gd name="T0" fmla="*/ 304 w 384"/>
              <a:gd name="T1" fmla="*/ 78 h 100"/>
              <a:gd name="T2" fmla="*/ 288 w 384"/>
              <a:gd name="T3" fmla="*/ 78 h 100"/>
              <a:gd name="T4" fmla="*/ 288 w 384"/>
              <a:gd name="T5" fmla="*/ 22 h 100"/>
              <a:gd name="T6" fmla="*/ 304 w 384"/>
              <a:gd name="T7" fmla="*/ 22 h 100"/>
              <a:gd name="T8" fmla="*/ 304 w 384"/>
              <a:gd name="T9" fmla="*/ 78 h 100"/>
              <a:gd name="T10" fmla="*/ 331 w 384"/>
              <a:gd name="T11" fmla="*/ 22 h 100"/>
              <a:gd name="T12" fmla="*/ 315 w 384"/>
              <a:gd name="T13" fmla="*/ 22 h 100"/>
              <a:gd name="T14" fmla="*/ 315 w 384"/>
              <a:gd name="T15" fmla="*/ 78 h 100"/>
              <a:gd name="T16" fmla="*/ 331 w 384"/>
              <a:gd name="T17" fmla="*/ 78 h 100"/>
              <a:gd name="T18" fmla="*/ 331 w 384"/>
              <a:gd name="T19" fmla="*/ 22 h 100"/>
              <a:gd name="T20" fmla="*/ 358 w 384"/>
              <a:gd name="T21" fmla="*/ 22 h 100"/>
              <a:gd name="T22" fmla="*/ 342 w 384"/>
              <a:gd name="T23" fmla="*/ 22 h 100"/>
              <a:gd name="T24" fmla="*/ 342 w 384"/>
              <a:gd name="T25" fmla="*/ 78 h 100"/>
              <a:gd name="T26" fmla="*/ 358 w 384"/>
              <a:gd name="T27" fmla="*/ 78 h 100"/>
              <a:gd name="T28" fmla="*/ 358 w 384"/>
              <a:gd name="T29" fmla="*/ 22 h 100"/>
              <a:gd name="T30" fmla="*/ 42 w 384"/>
              <a:gd name="T31" fmla="*/ 22 h 100"/>
              <a:gd name="T32" fmla="*/ 26 w 384"/>
              <a:gd name="T33" fmla="*/ 22 h 100"/>
              <a:gd name="T34" fmla="*/ 26 w 384"/>
              <a:gd name="T35" fmla="*/ 78 h 100"/>
              <a:gd name="T36" fmla="*/ 42 w 384"/>
              <a:gd name="T37" fmla="*/ 78 h 100"/>
              <a:gd name="T38" fmla="*/ 42 w 384"/>
              <a:gd name="T39" fmla="*/ 22 h 100"/>
              <a:gd name="T40" fmla="*/ 69 w 384"/>
              <a:gd name="T41" fmla="*/ 22 h 100"/>
              <a:gd name="T42" fmla="*/ 53 w 384"/>
              <a:gd name="T43" fmla="*/ 22 h 100"/>
              <a:gd name="T44" fmla="*/ 53 w 384"/>
              <a:gd name="T45" fmla="*/ 78 h 100"/>
              <a:gd name="T46" fmla="*/ 69 w 384"/>
              <a:gd name="T47" fmla="*/ 78 h 100"/>
              <a:gd name="T48" fmla="*/ 69 w 384"/>
              <a:gd name="T49" fmla="*/ 22 h 100"/>
              <a:gd name="T50" fmla="*/ 97 w 384"/>
              <a:gd name="T51" fmla="*/ 22 h 100"/>
              <a:gd name="T52" fmla="*/ 81 w 384"/>
              <a:gd name="T53" fmla="*/ 22 h 100"/>
              <a:gd name="T54" fmla="*/ 81 w 384"/>
              <a:gd name="T55" fmla="*/ 78 h 100"/>
              <a:gd name="T56" fmla="*/ 97 w 384"/>
              <a:gd name="T57" fmla="*/ 78 h 100"/>
              <a:gd name="T58" fmla="*/ 97 w 384"/>
              <a:gd name="T59" fmla="*/ 22 h 100"/>
              <a:gd name="T60" fmla="*/ 163 w 384"/>
              <a:gd name="T61" fmla="*/ 50 h 100"/>
              <a:gd name="T62" fmla="*/ 192 w 384"/>
              <a:gd name="T63" fmla="*/ 21 h 100"/>
              <a:gd name="T64" fmla="*/ 221 w 384"/>
              <a:gd name="T65" fmla="*/ 50 h 100"/>
              <a:gd name="T66" fmla="*/ 192 w 384"/>
              <a:gd name="T67" fmla="*/ 79 h 100"/>
              <a:gd name="T68" fmla="*/ 163 w 384"/>
              <a:gd name="T69" fmla="*/ 50 h 100"/>
              <a:gd name="T70" fmla="*/ 179 w 384"/>
              <a:gd name="T71" fmla="*/ 50 h 100"/>
              <a:gd name="T72" fmla="*/ 192 w 384"/>
              <a:gd name="T73" fmla="*/ 63 h 100"/>
              <a:gd name="T74" fmla="*/ 205 w 384"/>
              <a:gd name="T75" fmla="*/ 50 h 100"/>
              <a:gd name="T76" fmla="*/ 192 w 384"/>
              <a:gd name="T77" fmla="*/ 37 h 100"/>
              <a:gd name="T78" fmla="*/ 179 w 384"/>
              <a:gd name="T79" fmla="*/ 50 h 100"/>
              <a:gd name="T80" fmla="*/ 384 w 384"/>
              <a:gd name="T81" fmla="*/ 0 h 100"/>
              <a:gd name="T82" fmla="*/ 384 w 384"/>
              <a:gd name="T83" fmla="*/ 100 h 100"/>
              <a:gd name="T84" fmla="*/ 0 w 384"/>
              <a:gd name="T85" fmla="*/ 100 h 100"/>
              <a:gd name="T86" fmla="*/ 0 w 384"/>
              <a:gd name="T87" fmla="*/ 0 h 100"/>
              <a:gd name="T88" fmla="*/ 384 w 384"/>
              <a:gd name="T89" fmla="*/ 0 h 100"/>
              <a:gd name="T90" fmla="*/ 368 w 384"/>
              <a:gd name="T91" fmla="*/ 16 h 100"/>
              <a:gd name="T92" fmla="*/ 16 w 384"/>
              <a:gd name="T93" fmla="*/ 16 h 100"/>
              <a:gd name="T94" fmla="*/ 16 w 384"/>
              <a:gd name="T95" fmla="*/ 84 h 100"/>
              <a:gd name="T96" fmla="*/ 368 w 384"/>
              <a:gd name="T97" fmla="*/ 84 h 100"/>
              <a:gd name="T98" fmla="*/ 368 w 384"/>
              <a:gd name="T99" fmla="*/ 16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84" h="100">
                <a:moveTo>
                  <a:pt x="304" y="78"/>
                </a:moveTo>
                <a:cubicBezTo>
                  <a:pt x="288" y="78"/>
                  <a:pt x="288" y="78"/>
                  <a:pt x="288" y="78"/>
                </a:cubicBezTo>
                <a:cubicBezTo>
                  <a:pt x="288" y="22"/>
                  <a:pt x="288" y="22"/>
                  <a:pt x="288" y="22"/>
                </a:cubicBezTo>
                <a:cubicBezTo>
                  <a:pt x="304" y="22"/>
                  <a:pt x="304" y="22"/>
                  <a:pt x="304" y="22"/>
                </a:cubicBezTo>
                <a:lnTo>
                  <a:pt x="304" y="78"/>
                </a:lnTo>
                <a:close/>
                <a:moveTo>
                  <a:pt x="331" y="22"/>
                </a:moveTo>
                <a:cubicBezTo>
                  <a:pt x="315" y="22"/>
                  <a:pt x="315" y="22"/>
                  <a:pt x="315" y="22"/>
                </a:cubicBezTo>
                <a:cubicBezTo>
                  <a:pt x="315" y="78"/>
                  <a:pt x="315" y="78"/>
                  <a:pt x="315" y="78"/>
                </a:cubicBezTo>
                <a:cubicBezTo>
                  <a:pt x="331" y="78"/>
                  <a:pt x="331" y="78"/>
                  <a:pt x="331" y="78"/>
                </a:cubicBezTo>
                <a:lnTo>
                  <a:pt x="331" y="22"/>
                </a:lnTo>
                <a:close/>
                <a:moveTo>
                  <a:pt x="358" y="22"/>
                </a:moveTo>
                <a:cubicBezTo>
                  <a:pt x="342" y="22"/>
                  <a:pt x="342" y="22"/>
                  <a:pt x="342" y="22"/>
                </a:cubicBezTo>
                <a:cubicBezTo>
                  <a:pt x="342" y="78"/>
                  <a:pt x="342" y="78"/>
                  <a:pt x="342" y="78"/>
                </a:cubicBezTo>
                <a:cubicBezTo>
                  <a:pt x="358" y="78"/>
                  <a:pt x="358" y="78"/>
                  <a:pt x="358" y="78"/>
                </a:cubicBezTo>
                <a:lnTo>
                  <a:pt x="358" y="22"/>
                </a:lnTo>
                <a:close/>
                <a:moveTo>
                  <a:pt x="42" y="22"/>
                </a:moveTo>
                <a:cubicBezTo>
                  <a:pt x="26" y="22"/>
                  <a:pt x="26" y="22"/>
                  <a:pt x="26" y="22"/>
                </a:cubicBezTo>
                <a:cubicBezTo>
                  <a:pt x="26" y="78"/>
                  <a:pt x="26" y="78"/>
                  <a:pt x="26" y="78"/>
                </a:cubicBezTo>
                <a:cubicBezTo>
                  <a:pt x="42" y="78"/>
                  <a:pt x="42" y="78"/>
                  <a:pt x="42" y="78"/>
                </a:cubicBezTo>
                <a:lnTo>
                  <a:pt x="42" y="22"/>
                </a:lnTo>
                <a:close/>
                <a:moveTo>
                  <a:pt x="69" y="22"/>
                </a:moveTo>
                <a:cubicBezTo>
                  <a:pt x="53" y="22"/>
                  <a:pt x="53" y="22"/>
                  <a:pt x="53" y="22"/>
                </a:cubicBezTo>
                <a:cubicBezTo>
                  <a:pt x="53" y="78"/>
                  <a:pt x="53" y="78"/>
                  <a:pt x="53" y="78"/>
                </a:cubicBezTo>
                <a:cubicBezTo>
                  <a:pt x="69" y="78"/>
                  <a:pt x="69" y="78"/>
                  <a:pt x="69" y="78"/>
                </a:cubicBezTo>
                <a:lnTo>
                  <a:pt x="69" y="22"/>
                </a:lnTo>
                <a:close/>
                <a:moveTo>
                  <a:pt x="97" y="22"/>
                </a:moveTo>
                <a:cubicBezTo>
                  <a:pt x="81" y="22"/>
                  <a:pt x="81" y="22"/>
                  <a:pt x="81" y="22"/>
                </a:cubicBezTo>
                <a:cubicBezTo>
                  <a:pt x="81" y="78"/>
                  <a:pt x="81" y="78"/>
                  <a:pt x="81" y="78"/>
                </a:cubicBezTo>
                <a:cubicBezTo>
                  <a:pt x="97" y="78"/>
                  <a:pt x="97" y="78"/>
                  <a:pt x="97" y="78"/>
                </a:cubicBezTo>
                <a:lnTo>
                  <a:pt x="97" y="22"/>
                </a:lnTo>
                <a:close/>
                <a:moveTo>
                  <a:pt x="163" y="50"/>
                </a:moveTo>
                <a:cubicBezTo>
                  <a:pt x="163" y="34"/>
                  <a:pt x="176" y="21"/>
                  <a:pt x="192" y="21"/>
                </a:cubicBezTo>
                <a:cubicBezTo>
                  <a:pt x="208" y="21"/>
                  <a:pt x="221" y="34"/>
                  <a:pt x="221" y="50"/>
                </a:cubicBezTo>
                <a:cubicBezTo>
                  <a:pt x="221" y="66"/>
                  <a:pt x="208" y="79"/>
                  <a:pt x="192" y="79"/>
                </a:cubicBezTo>
                <a:cubicBezTo>
                  <a:pt x="176" y="79"/>
                  <a:pt x="163" y="66"/>
                  <a:pt x="163" y="50"/>
                </a:cubicBezTo>
                <a:close/>
                <a:moveTo>
                  <a:pt x="179" y="50"/>
                </a:moveTo>
                <a:cubicBezTo>
                  <a:pt x="179" y="57"/>
                  <a:pt x="185" y="63"/>
                  <a:pt x="192" y="63"/>
                </a:cubicBezTo>
                <a:cubicBezTo>
                  <a:pt x="199" y="63"/>
                  <a:pt x="205" y="57"/>
                  <a:pt x="205" y="50"/>
                </a:cubicBezTo>
                <a:cubicBezTo>
                  <a:pt x="205" y="43"/>
                  <a:pt x="199" y="37"/>
                  <a:pt x="192" y="37"/>
                </a:cubicBezTo>
                <a:cubicBezTo>
                  <a:pt x="185" y="37"/>
                  <a:pt x="179" y="43"/>
                  <a:pt x="179" y="50"/>
                </a:cubicBezTo>
                <a:close/>
                <a:moveTo>
                  <a:pt x="384" y="0"/>
                </a:moveTo>
                <a:cubicBezTo>
                  <a:pt x="384" y="100"/>
                  <a:pt x="384" y="100"/>
                  <a:pt x="384" y="100"/>
                </a:cubicBezTo>
                <a:cubicBezTo>
                  <a:pt x="0" y="100"/>
                  <a:pt x="0" y="100"/>
                  <a:pt x="0" y="100"/>
                </a:cubicBezTo>
                <a:cubicBezTo>
                  <a:pt x="0" y="0"/>
                  <a:pt x="0" y="0"/>
                  <a:pt x="0" y="0"/>
                </a:cubicBezTo>
                <a:lnTo>
                  <a:pt x="384" y="0"/>
                </a:lnTo>
                <a:close/>
                <a:moveTo>
                  <a:pt x="368" y="16"/>
                </a:moveTo>
                <a:cubicBezTo>
                  <a:pt x="16" y="16"/>
                  <a:pt x="16" y="16"/>
                  <a:pt x="16" y="16"/>
                </a:cubicBezTo>
                <a:cubicBezTo>
                  <a:pt x="16" y="84"/>
                  <a:pt x="16" y="84"/>
                  <a:pt x="16" y="84"/>
                </a:cubicBezTo>
                <a:cubicBezTo>
                  <a:pt x="368" y="84"/>
                  <a:pt x="368" y="84"/>
                  <a:pt x="368" y="84"/>
                </a:cubicBezTo>
                <a:lnTo>
                  <a:pt x="368" y="1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62" name="Freeform 86">
            <a:extLst>
              <a:ext uri="{FF2B5EF4-FFF2-40B4-BE49-F238E27FC236}">
                <a16:creationId xmlns:a16="http://schemas.microsoft.com/office/drawing/2014/main" id="{90752105-EB0C-054F-B3F1-D81A34E0E127}"/>
              </a:ext>
            </a:extLst>
          </p:cNvPr>
          <p:cNvSpPr>
            <a:spLocks noChangeAspect="1" noEditPoints="1"/>
          </p:cNvSpPr>
          <p:nvPr/>
        </p:nvSpPr>
        <p:spPr bwMode="auto">
          <a:xfrm>
            <a:off x="8026261" y="4498548"/>
            <a:ext cx="1096166" cy="286561"/>
          </a:xfrm>
          <a:custGeom>
            <a:avLst/>
            <a:gdLst>
              <a:gd name="T0" fmla="*/ 304 w 384"/>
              <a:gd name="T1" fmla="*/ 78 h 100"/>
              <a:gd name="T2" fmla="*/ 288 w 384"/>
              <a:gd name="T3" fmla="*/ 78 h 100"/>
              <a:gd name="T4" fmla="*/ 288 w 384"/>
              <a:gd name="T5" fmla="*/ 22 h 100"/>
              <a:gd name="T6" fmla="*/ 304 w 384"/>
              <a:gd name="T7" fmla="*/ 22 h 100"/>
              <a:gd name="T8" fmla="*/ 304 w 384"/>
              <a:gd name="T9" fmla="*/ 78 h 100"/>
              <a:gd name="T10" fmla="*/ 331 w 384"/>
              <a:gd name="T11" fmla="*/ 22 h 100"/>
              <a:gd name="T12" fmla="*/ 315 w 384"/>
              <a:gd name="T13" fmla="*/ 22 h 100"/>
              <a:gd name="T14" fmla="*/ 315 w 384"/>
              <a:gd name="T15" fmla="*/ 78 h 100"/>
              <a:gd name="T16" fmla="*/ 331 w 384"/>
              <a:gd name="T17" fmla="*/ 78 h 100"/>
              <a:gd name="T18" fmla="*/ 331 w 384"/>
              <a:gd name="T19" fmla="*/ 22 h 100"/>
              <a:gd name="T20" fmla="*/ 358 w 384"/>
              <a:gd name="T21" fmla="*/ 22 h 100"/>
              <a:gd name="T22" fmla="*/ 342 w 384"/>
              <a:gd name="T23" fmla="*/ 22 h 100"/>
              <a:gd name="T24" fmla="*/ 342 w 384"/>
              <a:gd name="T25" fmla="*/ 78 h 100"/>
              <a:gd name="T26" fmla="*/ 358 w 384"/>
              <a:gd name="T27" fmla="*/ 78 h 100"/>
              <a:gd name="T28" fmla="*/ 358 w 384"/>
              <a:gd name="T29" fmla="*/ 22 h 100"/>
              <a:gd name="T30" fmla="*/ 42 w 384"/>
              <a:gd name="T31" fmla="*/ 22 h 100"/>
              <a:gd name="T32" fmla="*/ 26 w 384"/>
              <a:gd name="T33" fmla="*/ 22 h 100"/>
              <a:gd name="T34" fmla="*/ 26 w 384"/>
              <a:gd name="T35" fmla="*/ 78 h 100"/>
              <a:gd name="T36" fmla="*/ 42 w 384"/>
              <a:gd name="T37" fmla="*/ 78 h 100"/>
              <a:gd name="T38" fmla="*/ 42 w 384"/>
              <a:gd name="T39" fmla="*/ 22 h 100"/>
              <a:gd name="T40" fmla="*/ 69 w 384"/>
              <a:gd name="T41" fmla="*/ 22 h 100"/>
              <a:gd name="T42" fmla="*/ 53 w 384"/>
              <a:gd name="T43" fmla="*/ 22 h 100"/>
              <a:gd name="T44" fmla="*/ 53 w 384"/>
              <a:gd name="T45" fmla="*/ 78 h 100"/>
              <a:gd name="T46" fmla="*/ 69 w 384"/>
              <a:gd name="T47" fmla="*/ 78 h 100"/>
              <a:gd name="T48" fmla="*/ 69 w 384"/>
              <a:gd name="T49" fmla="*/ 22 h 100"/>
              <a:gd name="T50" fmla="*/ 97 w 384"/>
              <a:gd name="T51" fmla="*/ 22 h 100"/>
              <a:gd name="T52" fmla="*/ 81 w 384"/>
              <a:gd name="T53" fmla="*/ 22 h 100"/>
              <a:gd name="T54" fmla="*/ 81 w 384"/>
              <a:gd name="T55" fmla="*/ 78 h 100"/>
              <a:gd name="T56" fmla="*/ 97 w 384"/>
              <a:gd name="T57" fmla="*/ 78 h 100"/>
              <a:gd name="T58" fmla="*/ 97 w 384"/>
              <a:gd name="T59" fmla="*/ 22 h 100"/>
              <a:gd name="T60" fmla="*/ 163 w 384"/>
              <a:gd name="T61" fmla="*/ 50 h 100"/>
              <a:gd name="T62" fmla="*/ 192 w 384"/>
              <a:gd name="T63" fmla="*/ 21 h 100"/>
              <a:gd name="T64" fmla="*/ 221 w 384"/>
              <a:gd name="T65" fmla="*/ 50 h 100"/>
              <a:gd name="T66" fmla="*/ 192 w 384"/>
              <a:gd name="T67" fmla="*/ 79 h 100"/>
              <a:gd name="T68" fmla="*/ 163 w 384"/>
              <a:gd name="T69" fmla="*/ 50 h 100"/>
              <a:gd name="T70" fmla="*/ 179 w 384"/>
              <a:gd name="T71" fmla="*/ 50 h 100"/>
              <a:gd name="T72" fmla="*/ 192 w 384"/>
              <a:gd name="T73" fmla="*/ 63 h 100"/>
              <a:gd name="T74" fmla="*/ 205 w 384"/>
              <a:gd name="T75" fmla="*/ 50 h 100"/>
              <a:gd name="T76" fmla="*/ 192 w 384"/>
              <a:gd name="T77" fmla="*/ 37 h 100"/>
              <a:gd name="T78" fmla="*/ 179 w 384"/>
              <a:gd name="T79" fmla="*/ 50 h 100"/>
              <a:gd name="T80" fmla="*/ 384 w 384"/>
              <a:gd name="T81" fmla="*/ 0 h 100"/>
              <a:gd name="T82" fmla="*/ 384 w 384"/>
              <a:gd name="T83" fmla="*/ 100 h 100"/>
              <a:gd name="T84" fmla="*/ 0 w 384"/>
              <a:gd name="T85" fmla="*/ 100 h 100"/>
              <a:gd name="T86" fmla="*/ 0 w 384"/>
              <a:gd name="T87" fmla="*/ 0 h 100"/>
              <a:gd name="T88" fmla="*/ 384 w 384"/>
              <a:gd name="T89" fmla="*/ 0 h 100"/>
              <a:gd name="T90" fmla="*/ 368 w 384"/>
              <a:gd name="T91" fmla="*/ 16 h 100"/>
              <a:gd name="T92" fmla="*/ 16 w 384"/>
              <a:gd name="T93" fmla="*/ 16 h 100"/>
              <a:gd name="T94" fmla="*/ 16 w 384"/>
              <a:gd name="T95" fmla="*/ 84 h 100"/>
              <a:gd name="T96" fmla="*/ 368 w 384"/>
              <a:gd name="T97" fmla="*/ 84 h 100"/>
              <a:gd name="T98" fmla="*/ 368 w 384"/>
              <a:gd name="T99" fmla="*/ 16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84" h="100">
                <a:moveTo>
                  <a:pt x="304" y="78"/>
                </a:moveTo>
                <a:cubicBezTo>
                  <a:pt x="288" y="78"/>
                  <a:pt x="288" y="78"/>
                  <a:pt x="288" y="78"/>
                </a:cubicBezTo>
                <a:cubicBezTo>
                  <a:pt x="288" y="22"/>
                  <a:pt x="288" y="22"/>
                  <a:pt x="288" y="22"/>
                </a:cubicBezTo>
                <a:cubicBezTo>
                  <a:pt x="304" y="22"/>
                  <a:pt x="304" y="22"/>
                  <a:pt x="304" y="22"/>
                </a:cubicBezTo>
                <a:lnTo>
                  <a:pt x="304" y="78"/>
                </a:lnTo>
                <a:close/>
                <a:moveTo>
                  <a:pt x="331" y="22"/>
                </a:moveTo>
                <a:cubicBezTo>
                  <a:pt x="315" y="22"/>
                  <a:pt x="315" y="22"/>
                  <a:pt x="315" y="22"/>
                </a:cubicBezTo>
                <a:cubicBezTo>
                  <a:pt x="315" y="78"/>
                  <a:pt x="315" y="78"/>
                  <a:pt x="315" y="78"/>
                </a:cubicBezTo>
                <a:cubicBezTo>
                  <a:pt x="331" y="78"/>
                  <a:pt x="331" y="78"/>
                  <a:pt x="331" y="78"/>
                </a:cubicBezTo>
                <a:lnTo>
                  <a:pt x="331" y="22"/>
                </a:lnTo>
                <a:close/>
                <a:moveTo>
                  <a:pt x="358" y="22"/>
                </a:moveTo>
                <a:cubicBezTo>
                  <a:pt x="342" y="22"/>
                  <a:pt x="342" y="22"/>
                  <a:pt x="342" y="22"/>
                </a:cubicBezTo>
                <a:cubicBezTo>
                  <a:pt x="342" y="78"/>
                  <a:pt x="342" y="78"/>
                  <a:pt x="342" y="78"/>
                </a:cubicBezTo>
                <a:cubicBezTo>
                  <a:pt x="358" y="78"/>
                  <a:pt x="358" y="78"/>
                  <a:pt x="358" y="78"/>
                </a:cubicBezTo>
                <a:lnTo>
                  <a:pt x="358" y="22"/>
                </a:lnTo>
                <a:close/>
                <a:moveTo>
                  <a:pt x="42" y="22"/>
                </a:moveTo>
                <a:cubicBezTo>
                  <a:pt x="26" y="22"/>
                  <a:pt x="26" y="22"/>
                  <a:pt x="26" y="22"/>
                </a:cubicBezTo>
                <a:cubicBezTo>
                  <a:pt x="26" y="78"/>
                  <a:pt x="26" y="78"/>
                  <a:pt x="26" y="78"/>
                </a:cubicBezTo>
                <a:cubicBezTo>
                  <a:pt x="42" y="78"/>
                  <a:pt x="42" y="78"/>
                  <a:pt x="42" y="78"/>
                </a:cubicBezTo>
                <a:lnTo>
                  <a:pt x="42" y="22"/>
                </a:lnTo>
                <a:close/>
                <a:moveTo>
                  <a:pt x="69" y="22"/>
                </a:moveTo>
                <a:cubicBezTo>
                  <a:pt x="53" y="22"/>
                  <a:pt x="53" y="22"/>
                  <a:pt x="53" y="22"/>
                </a:cubicBezTo>
                <a:cubicBezTo>
                  <a:pt x="53" y="78"/>
                  <a:pt x="53" y="78"/>
                  <a:pt x="53" y="78"/>
                </a:cubicBezTo>
                <a:cubicBezTo>
                  <a:pt x="69" y="78"/>
                  <a:pt x="69" y="78"/>
                  <a:pt x="69" y="78"/>
                </a:cubicBezTo>
                <a:lnTo>
                  <a:pt x="69" y="22"/>
                </a:lnTo>
                <a:close/>
                <a:moveTo>
                  <a:pt x="97" y="22"/>
                </a:moveTo>
                <a:cubicBezTo>
                  <a:pt x="81" y="22"/>
                  <a:pt x="81" y="22"/>
                  <a:pt x="81" y="22"/>
                </a:cubicBezTo>
                <a:cubicBezTo>
                  <a:pt x="81" y="78"/>
                  <a:pt x="81" y="78"/>
                  <a:pt x="81" y="78"/>
                </a:cubicBezTo>
                <a:cubicBezTo>
                  <a:pt x="97" y="78"/>
                  <a:pt x="97" y="78"/>
                  <a:pt x="97" y="78"/>
                </a:cubicBezTo>
                <a:lnTo>
                  <a:pt x="97" y="22"/>
                </a:lnTo>
                <a:close/>
                <a:moveTo>
                  <a:pt x="163" y="50"/>
                </a:moveTo>
                <a:cubicBezTo>
                  <a:pt x="163" y="34"/>
                  <a:pt x="176" y="21"/>
                  <a:pt x="192" y="21"/>
                </a:cubicBezTo>
                <a:cubicBezTo>
                  <a:pt x="208" y="21"/>
                  <a:pt x="221" y="34"/>
                  <a:pt x="221" y="50"/>
                </a:cubicBezTo>
                <a:cubicBezTo>
                  <a:pt x="221" y="66"/>
                  <a:pt x="208" y="79"/>
                  <a:pt x="192" y="79"/>
                </a:cubicBezTo>
                <a:cubicBezTo>
                  <a:pt x="176" y="79"/>
                  <a:pt x="163" y="66"/>
                  <a:pt x="163" y="50"/>
                </a:cubicBezTo>
                <a:close/>
                <a:moveTo>
                  <a:pt x="179" y="50"/>
                </a:moveTo>
                <a:cubicBezTo>
                  <a:pt x="179" y="57"/>
                  <a:pt x="185" y="63"/>
                  <a:pt x="192" y="63"/>
                </a:cubicBezTo>
                <a:cubicBezTo>
                  <a:pt x="199" y="63"/>
                  <a:pt x="205" y="57"/>
                  <a:pt x="205" y="50"/>
                </a:cubicBezTo>
                <a:cubicBezTo>
                  <a:pt x="205" y="43"/>
                  <a:pt x="199" y="37"/>
                  <a:pt x="192" y="37"/>
                </a:cubicBezTo>
                <a:cubicBezTo>
                  <a:pt x="185" y="37"/>
                  <a:pt x="179" y="43"/>
                  <a:pt x="179" y="50"/>
                </a:cubicBezTo>
                <a:close/>
                <a:moveTo>
                  <a:pt x="384" y="0"/>
                </a:moveTo>
                <a:cubicBezTo>
                  <a:pt x="384" y="100"/>
                  <a:pt x="384" y="100"/>
                  <a:pt x="384" y="100"/>
                </a:cubicBezTo>
                <a:cubicBezTo>
                  <a:pt x="0" y="100"/>
                  <a:pt x="0" y="100"/>
                  <a:pt x="0" y="100"/>
                </a:cubicBezTo>
                <a:cubicBezTo>
                  <a:pt x="0" y="0"/>
                  <a:pt x="0" y="0"/>
                  <a:pt x="0" y="0"/>
                </a:cubicBezTo>
                <a:lnTo>
                  <a:pt x="384" y="0"/>
                </a:lnTo>
                <a:close/>
                <a:moveTo>
                  <a:pt x="368" y="16"/>
                </a:moveTo>
                <a:cubicBezTo>
                  <a:pt x="16" y="16"/>
                  <a:pt x="16" y="16"/>
                  <a:pt x="16" y="16"/>
                </a:cubicBezTo>
                <a:cubicBezTo>
                  <a:pt x="16" y="84"/>
                  <a:pt x="16" y="84"/>
                  <a:pt x="16" y="84"/>
                </a:cubicBezTo>
                <a:cubicBezTo>
                  <a:pt x="368" y="84"/>
                  <a:pt x="368" y="84"/>
                  <a:pt x="368" y="84"/>
                </a:cubicBezTo>
                <a:lnTo>
                  <a:pt x="368" y="1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63" name="Freeform 86">
            <a:extLst>
              <a:ext uri="{FF2B5EF4-FFF2-40B4-BE49-F238E27FC236}">
                <a16:creationId xmlns:a16="http://schemas.microsoft.com/office/drawing/2014/main" id="{10335E58-612D-374B-BF86-8D85907BAE0A}"/>
              </a:ext>
            </a:extLst>
          </p:cNvPr>
          <p:cNvSpPr>
            <a:spLocks noChangeAspect="1" noEditPoints="1"/>
          </p:cNvSpPr>
          <p:nvPr/>
        </p:nvSpPr>
        <p:spPr bwMode="auto">
          <a:xfrm>
            <a:off x="9414450" y="4498546"/>
            <a:ext cx="1096166" cy="286561"/>
          </a:xfrm>
          <a:custGeom>
            <a:avLst/>
            <a:gdLst>
              <a:gd name="T0" fmla="*/ 304 w 384"/>
              <a:gd name="T1" fmla="*/ 78 h 100"/>
              <a:gd name="T2" fmla="*/ 288 w 384"/>
              <a:gd name="T3" fmla="*/ 78 h 100"/>
              <a:gd name="T4" fmla="*/ 288 w 384"/>
              <a:gd name="T5" fmla="*/ 22 h 100"/>
              <a:gd name="T6" fmla="*/ 304 w 384"/>
              <a:gd name="T7" fmla="*/ 22 h 100"/>
              <a:gd name="T8" fmla="*/ 304 w 384"/>
              <a:gd name="T9" fmla="*/ 78 h 100"/>
              <a:gd name="T10" fmla="*/ 331 w 384"/>
              <a:gd name="T11" fmla="*/ 22 h 100"/>
              <a:gd name="T12" fmla="*/ 315 w 384"/>
              <a:gd name="T13" fmla="*/ 22 h 100"/>
              <a:gd name="T14" fmla="*/ 315 w 384"/>
              <a:gd name="T15" fmla="*/ 78 h 100"/>
              <a:gd name="T16" fmla="*/ 331 w 384"/>
              <a:gd name="T17" fmla="*/ 78 h 100"/>
              <a:gd name="T18" fmla="*/ 331 w 384"/>
              <a:gd name="T19" fmla="*/ 22 h 100"/>
              <a:gd name="T20" fmla="*/ 358 w 384"/>
              <a:gd name="T21" fmla="*/ 22 h 100"/>
              <a:gd name="T22" fmla="*/ 342 w 384"/>
              <a:gd name="T23" fmla="*/ 22 h 100"/>
              <a:gd name="T24" fmla="*/ 342 w 384"/>
              <a:gd name="T25" fmla="*/ 78 h 100"/>
              <a:gd name="T26" fmla="*/ 358 w 384"/>
              <a:gd name="T27" fmla="*/ 78 h 100"/>
              <a:gd name="T28" fmla="*/ 358 w 384"/>
              <a:gd name="T29" fmla="*/ 22 h 100"/>
              <a:gd name="T30" fmla="*/ 42 w 384"/>
              <a:gd name="T31" fmla="*/ 22 h 100"/>
              <a:gd name="T32" fmla="*/ 26 w 384"/>
              <a:gd name="T33" fmla="*/ 22 h 100"/>
              <a:gd name="T34" fmla="*/ 26 w 384"/>
              <a:gd name="T35" fmla="*/ 78 h 100"/>
              <a:gd name="T36" fmla="*/ 42 w 384"/>
              <a:gd name="T37" fmla="*/ 78 h 100"/>
              <a:gd name="T38" fmla="*/ 42 w 384"/>
              <a:gd name="T39" fmla="*/ 22 h 100"/>
              <a:gd name="T40" fmla="*/ 69 w 384"/>
              <a:gd name="T41" fmla="*/ 22 h 100"/>
              <a:gd name="T42" fmla="*/ 53 w 384"/>
              <a:gd name="T43" fmla="*/ 22 h 100"/>
              <a:gd name="T44" fmla="*/ 53 w 384"/>
              <a:gd name="T45" fmla="*/ 78 h 100"/>
              <a:gd name="T46" fmla="*/ 69 w 384"/>
              <a:gd name="T47" fmla="*/ 78 h 100"/>
              <a:gd name="T48" fmla="*/ 69 w 384"/>
              <a:gd name="T49" fmla="*/ 22 h 100"/>
              <a:gd name="T50" fmla="*/ 97 w 384"/>
              <a:gd name="T51" fmla="*/ 22 h 100"/>
              <a:gd name="T52" fmla="*/ 81 w 384"/>
              <a:gd name="T53" fmla="*/ 22 h 100"/>
              <a:gd name="T54" fmla="*/ 81 w 384"/>
              <a:gd name="T55" fmla="*/ 78 h 100"/>
              <a:gd name="T56" fmla="*/ 97 w 384"/>
              <a:gd name="T57" fmla="*/ 78 h 100"/>
              <a:gd name="T58" fmla="*/ 97 w 384"/>
              <a:gd name="T59" fmla="*/ 22 h 100"/>
              <a:gd name="T60" fmla="*/ 163 w 384"/>
              <a:gd name="T61" fmla="*/ 50 h 100"/>
              <a:gd name="T62" fmla="*/ 192 w 384"/>
              <a:gd name="T63" fmla="*/ 21 h 100"/>
              <a:gd name="T64" fmla="*/ 221 w 384"/>
              <a:gd name="T65" fmla="*/ 50 h 100"/>
              <a:gd name="T66" fmla="*/ 192 w 384"/>
              <a:gd name="T67" fmla="*/ 79 h 100"/>
              <a:gd name="T68" fmla="*/ 163 w 384"/>
              <a:gd name="T69" fmla="*/ 50 h 100"/>
              <a:gd name="T70" fmla="*/ 179 w 384"/>
              <a:gd name="T71" fmla="*/ 50 h 100"/>
              <a:gd name="T72" fmla="*/ 192 w 384"/>
              <a:gd name="T73" fmla="*/ 63 h 100"/>
              <a:gd name="T74" fmla="*/ 205 w 384"/>
              <a:gd name="T75" fmla="*/ 50 h 100"/>
              <a:gd name="T76" fmla="*/ 192 w 384"/>
              <a:gd name="T77" fmla="*/ 37 h 100"/>
              <a:gd name="T78" fmla="*/ 179 w 384"/>
              <a:gd name="T79" fmla="*/ 50 h 100"/>
              <a:gd name="T80" fmla="*/ 384 w 384"/>
              <a:gd name="T81" fmla="*/ 0 h 100"/>
              <a:gd name="T82" fmla="*/ 384 w 384"/>
              <a:gd name="T83" fmla="*/ 100 h 100"/>
              <a:gd name="T84" fmla="*/ 0 w 384"/>
              <a:gd name="T85" fmla="*/ 100 h 100"/>
              <a:gd name="T86" fmla="*/ 0 w 384"/>
              <a:gd name="T87" fmla="*/ 0 h 100"/>
              <a:gd name="T88" fmla="*/ 384 w 384"/>
              <a:gd name="T89" fmla="*/ 0 h 100"/>
              <a:gd name="T90" fmla="*/ 368 w 384"/>
              <a:gd name="T91" fmla="*/ 16 h 100"/>
              <a:gd name="T92" fmla="*/ 16 w 384"/>
              <a:gd name="T93" fmla="*/ 16 h 100"/>
              <a:gd name="T94" fmla="*/ 16 w 384"/>
              <a:gd name="T95" fmla="*/ 84 h 100"/>
              <a:gd name="T96" fmla="*/ 368 w 384"/>
              <a:gd name="T97" fmla="*/ 84 h 100"/>
              <a:gd name="T98" fmla="*/ 368 w 384"/>
              <a:gd name="T99" fmla="*/ 16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84" h="100">
                <a:moveTo>
                  <a:pt x="304" y="78"/>
                </a:moveTo>
                <a:cubicBezTo>
                  <a:pt x="288" y="78"/>
                  <a:pt x="288" y="78"/>
                  <a:pt x="288" y="78"/>
                </a:cubicBezTo>
                <a:cubicBezTo>
                  <a:pt x="288" y="22"/>
                  <a:pt x="288" y="22"/>
                  <a:pt x="288" y="22"/>
                </a:cubicBezTo>
                <a:cubicBezTo>
                  <a:pt x="304" y="22"/>
                  <a:pt x="304" y="22"/>
                  <a:pt x="304" y="22"/>
                </a:cubicBezTo>
                <a:lnTo>
                  <a:pt x="304" y="78"/>
                </a:lnTo>
                <a:close/>
                <a:moveTo>
                  <a:pt x="331" y="22"/>
                </a:moveTo>
                <a:cubicBezTo>
                  <a:pt x="315" y="22"/>
                  <a:pt x="315" y="22"/>
                  <a:pt x="315" y="22"/>
                </a:cubicBezTo>
                <a:cubicBezTo>
                  <a:pt x="315" y="78"/>
                  <a:pt x="315" y="78"/>
                  <a:pt x="315" y="78"/>
                </a:cubicBezTo>
                <a:cubicBezTo>
                  <a:pt x="331" y="78"/>
                  <a:pt x="331" y="78"/>
                  <a:pt x="331" y="78"/>
                </a:cubicBezTo>
                <a:lnTo>
                  <a:pt x="331" y="22"/>
                </a:lnTo>
                <a:close/>
                <a:moveTo>
                  <a:pt x="358" y="22"/>
                </a:moveTo>
                <a:cubicBezTo>
                  <a:pt x="342" y="22"/>
                  <a:pt x="342" y="22"/>
                  <a:pt x="342" y="22"/>
                </a:cubicBezTo>
                <a:cubicBezTo>
                  <a:pt x="342" y="78"/>
                  <a:pt x="342" y="78"/>
                  <a:pt x="342" y="78"/>
                </a:cubicBezTo>
                <a:cubicBezTo>
                  <a:pt x="358" y="78"/>
                  <a:pt x="358" y="78"/>
                  <a:pt x="358" y="78"/>
                </a:cubicBezTo>
                <a:lnTo>
                  <a:pt x="358" y="22"/>
                </a:lnTo>
                <a:close/>
                <a:moveTo>
                  <a:pt x="42" y="22"/>
                </a:moveTo>
                <a:cubicBezTo>
                  <a:pt x="26" y="22"/>
                  <a:pt x="26" y="22"/>
                  <a:pt x="26" y="22"/>
                </a:cubicBezTo>
                <a:cubicBezTo>
                  <a:pt x="26" y="78"/>
                  <a:pt x="26" y="78"/>
                  <a:pt x="26" y="78"/>
                </a:cubicBezTo>
                <a:cubicBezTo>
                  <a:pt x="42" y="78"/>
                  <a:pt x="42" y="78"/>
                  <a:pt x="42" y="78"/>
                </a:cubicBezTo>
                <a:lnTo>
                  <a:pt x="42" y="22"/>
                </a:lnTo>
                <a:close/>
                <a:moveTo>
                  <a:pt x="69" y="22"/>
                </a:moveTo>
                <a:cubicBezTo>
                  <a:pt x="53" y="22"/>
                  <a:pt x="53" y="22"/>
                  <a:pt x="53" y="22"/>
                </a:cubicBezTo>
                <a:cubicBezTo>
                  <a:pt x="53" y="78"/>
                  <a:pt x="53" y="78"/>
                  <a:pt x="53" y="78"/>
                </a:cubicBezTo>
                <a:cubicBezTo>
                  <a:pt x="69" y="78"/>
                  <a:pt x="69" y="78"/>
                  <a:pt x="69" y="78"/>
                </a:cubicBezTo>
                <a:lnTo>
                  <a:pt x="69" y="22"/>
                </a:lnTo>
                <a:close/>
                <a:moveTo>
                  <a:pt x="97" y="22"/>
                </a:moveTo>
                <a:cubicBezTo>
                  <a:pt x="81" y="22"/>
                  <a:pt x="81" y="22"/>
                  <a:pt x="81" y="22"/>
                </a:cubicBezTo>
                <a:cubicBezTo>
                  <a:pt x="81" y="78"/>
                  <a:pt x="81" y="78"/>
                  <a:pt x="81" y="78"/>
                </a:cubicBezTo>
                <a:cubicBezTo>
                  <a:pt x="97" y="78"/>
                  <a:pt x="97" y="78"/>
                  <a:pt x="97" y="78"/>
                </a:cubicBezTo>
                <a:lnTo>
                  <a:pt x="97" y="22"/>
                </a:lnTo>
                <a:close/>
                <a:moveTo>
                  <a:pt x="163" y="50"/>
                </a:moveTo>
                <a:cubicBezTo>
                  <a:pt x="163" y="34"/>
                  <a:pt x="176" y="21"/>
                  <a:pt x="192" y="21"/>
                </a:cubicBezTo>
                <a:cubicBezTo>
                  <a:pt x="208" y="21"/>
                  <a:pt x="221" y="34"/>
                  <a:pt x="221" y="50"/>
                </a:cubicBezTo>
                <a:cubicBezTo>
                  <a:pt x="221" y="66"/>
                  <a:pt x="208" y="79"/>
                  <a:pt x="192" y="79"/>
                </a:cubicBezTo>
                <a:cubicBezTo>
                  <a:pt x="176" y="79"/>
                  <a:pt x="163" y="66"/>
                  <a:pt x="163" y="50"/>
                </a:cubicBezTo>
                <a:close/>
                <a:moveTo>
                  <a:pt x="179" y="50"/>
                </a:moveTo>
                <a:cubicBezTo>
                  <a:pt x="179" y="57"/>
                  <a:pt x="185" y="63"/>
                  <a:pt x="192" y="63"/>
                </a:cubicBezTo>
                <a:cubicBezTo>
                  <a:pt x="199" y="63"/>
                  <a:pt x="205" y="57"/>
                  <a:pt x="205" y="50"/>
                </a:cubicBezTo>
                <a:cubicBezTo>
                  <a:pt x="205" y="43"/>
                  <a:pt x="199" y="37"/>
                  <a:pt x="192" y="37"/>
                </a:cubicBezTo>
                <a:cubicBezTo>
                  <a:pt x="185" y="37"/>
                  <a:pt x="179" y="43"/>
                  <a:pt x="179" y="50"/>
                </a:cubicBezTo>
                <a:close/>
                <a:moveTo>
                  <a:pt x="384" y="0"/>
                </a:moveTo>
                <a:cubicBezTo>
                  <a:pt x="384" y="100"/>
                  <a:pt x="384" y="100"/>
                  <a:pt x="384" y="100"/>
                </a:cubicBezTo>
                <a:cubicBezTo>
                  <a:pt x="0" y="100"/>
                  <a:pt x="0" y="100"/>
                  <a:pt x="0" y="100"/>
                </a:cubicBezTo>
                <a:cubicBezTo>
                  <a:pt x="0" y="0"/>
                  <a:pt x="0" y="0"/>
                  <a:pt x="0" y="0"/>
                </a:cubicBezTo>
                <a:lnTo>
                  <a:pt x="384" y="0"/>
                </a:lnTo>
                <a:close/>
                <a:moveTo>
                  <a:pt x="368" y="16"/>
                </a:moveTo>
                <a:cubicBezTo>
                  <a:pt x="16" y="16"/>
                  <a:pt x="16" y="16"/>
                  <a:pt x="16" y="16"/>
                </a:cubicBezTo>
                <a:cubicBezTo>
                  <a:pt x="16" y="84"/>
                  <a:pt x="16" y="84"/>
                  <a:pt x="16" y="84"/>
                </a:cubicBezTo>
                <a:cubicBezTo>
                  <a:pt x="368" y="84"/>
                  <a:pt x="368" y="84"/>
                  <a:pt x="368" y="84"/>
                </a:cubicBezTo>
                <a:lnTo>
                  <a:pt x="368" y="1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70" name="Rectangle 369">
            <a:extLst>
              <a:ext uri="{FF2B5EF4-FFF2-40B4-BE49-F238E27FC236}">
                <a16:creationId xmlns:a16="http://schemas.microsoft.com/office/drawing/2014/main" id="{E7383C2C-F876-6D4C-8EBE-D530725E0807}"/>
              </a:ext>
            </a:extLst>
          </p:cNvPr>
          <p:cNvSpPr/>
          <p:nvPr/>
        </p:nvSpPr>
        <p:spPr>
          <a:xfrm>
            <a:off x="10651797" y="1921647"/>
            <a:ext cx="1114604" cy="2393589"/>
          </a:xfrm>
          <a:prstGeom prst="rect">
            <a:avLst/>
          </a:prstGeom>
          <a:noFill/>
          <a:ln w="19050">
            <a:solidFill>
              <a:schemeClr val="tx1"/>
            </a:solidFill>
            <a:prstDash val="dash"/>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393" name="Rectangle 392">
            <a:extLst>
              <a:ext uri="{FF2B5EF4-FFF2-40B4-BE49-F238E27FC236}">
                <a16:creationId xmlns:a16="http://schemas.microsoft.com/office/drawing/2014/main" id="{530E8D34-F8E4-D445-9B31-C5ACD65A35EC}"/>
              </a:ext>
            </a:extLst>
          </p:cNvPr>
          <p:cNvSpPr/>
          <p:nvPr/>
        </p:nvSpPr>
        <p:spPr>
          <a:xfrm>
            <a:off x="10922004" y="4748593"/>
            <a:ext cx="678392" cy="276999"/>
          </a:xfrm>
          <a:prstGeom prst="rect">
            <a:avLst/>
          </a:prstGeom>
        </p:spPr>
        <p:txBody>
          <a:bodyPr wrap="none">
            <a:spAutoFit/>
          </a:bodyPr>
          <a:lstStyle/>
          <a:p>
            <a:pPr algn="ctr"/>
            <a:r>
              <a:rPr lang="en-US" sz="1200" b="1" dirty="0" err="1">
                <a:solidFill>
                  <a:srgbClr val="717074"/>
                </a:solidFill>
                <a:ea typeface="Gotham Rounded Book" charset="0"/>
                <a:cs typeface="Gotham Rounded Book" charset="0"/>
              </a:rPr>
              <a:t>ESXi</a:t>
            </a:r>
            <a:r>
              <a:rPr lang="en-US" sz="1200" b="1" dirty="0">
                <a:solidFill>
                  <a:srgbClr val="717074"/>
                </a:solidFill>
                <a:ea typeface="Gotham Rounded Book" charset="0"/>
                <a:cs typeface="Gotham Rounded Book" charset="0"/>
              </a:rPr>
              <a:t> 4</a:t>
            </a:r>
          </a:p>
        </p:txBody>
      </p:sp>
      <p:sp>
        <p:nvSpPr>
          <p:cNvPr id="394" name="Freeform 86">
            <a:extLst>
              <a:ext uri="{FF2B5EF4-FFF2-40B4-BE49-F238E27FC236}">
                <a16:creationId xmlns:a16="http://schemas.microsoft.com/office/drawing/2014/main" id="{576FD03D-92FB-5B4F-8865-DBEC4B3BFBFF}"/>
              </a:ext>
            </a:extLst>
          </p:cNvPr>
          <p:cNvSpPr>
            <a:spLocks noChangeAspect="1" noEditPoints="1"/>
          </p:cNvSpPr>
          <p:nvPr/>
        </p:nvSpPr>
        <p:spPr bwMode="auto">
          <a:xfrm>
            <a:off x="10662407" y="4498546"/>
            <a:ext cx="1096166" cy="286561"/>
          </a:xfrm>
          <a:custGeom>
            <a:avLst/>
            <a:gdLst>
              <a:gd name="T0" fmla="*/ 304 w 384"/>
              <a:gd name="T1" fmla="*/ 78 h 100"/>
              <a:gd name="T2" fmla="*/ 288 w 384"/>
              <a:gd name="T3" fmla="*/ 78 h 100"/>
              <a:gd name="T4" fmla="*/ 288 w 384"/>
              <a:gd name="T5" fmla="*/ 22 h 100"/>
              <a:gd name="T6" fmla="*/ 304 w 384"/>
              <a:gd name="T7" fmla="*/ 22 h 100"/>
              <a:gd name="T8" fmla="*/ 304 w 384"/>
              <a:gd name="T9" fmla="*/ 78 h 100"/>
              <a:gd name="T10" fmla="*/ 331 w 384"/>
              <a:gd name="T11" fmla="*/ 22 h 100"/>
              <a:gd name="T12" fmla="*/ 315 w 384"/>
              <a:gd name="T13" fmla="*/ 22 h 100"/>
              <a:gd name="T14" fmla="*/ 315 w 384"/>
              <a:gd name="T15" fmla="*/ 78 h 100"/>
              <a:gd name="T16" fmla="*/ 331 w 384"/>
              <a:gd name="T17" fmla="*/ 78 h 100"/>
              <a:gd name="T18" fmla="*/ 331 w 384"/>
              <a:gd name="T19" fmla="*/ 22 h 100"/>
              <a:gd name="T20" fmla="*/ 358 w 384"/>
              <a:gd name="T21" fmla="*/ 22 h 100"/>
              <a:gd name="T22" fmla="*/ 342 w 384"/>
              <a:gd name="T23" fmla="*/ 22 h 100"/>
              <a:gd name="T24" fmla="*/ 342 w 384"/>
              <a:gd name="T25" fmla="*/ 78 h 100"/>
              <a:gd name="T26" fmla="*/ 358 w 384"/>
              <a:gd name="T27" fmla="*/ 78 h 100"/>
              <a:gd name="T28" fmla="*/ 358 w 384"/>
              <a:gd name="T29" fmla="*/ 22 h 100"/>
              <a:gd name="T30" fmla="*/ 42 w 384"/>
              <a:gd name="T31" fmla="*/ 22 h 100"/>
              <a:gd name="T32" fmla="*/ 26 w 384"/>
              <a:gd name="T33" fmla="*/ 22 h 100"/>
              <a:gd name="T34" fmla="*/ 26 w 384"/>
              <a:gd name="T35" fmla="*/ 78 h 100"/>
              <a:gd name="T36" fmla="*/ 42 w 384"/>
              <a:gd name="T37" fmla="*/ 78 h 100"/>
              <a:gd name="T38" fmla="*/ 42 w 384"/>
              <a:gd name="T39" fmla="*/ 22 h 100"/>
              <a:gd name="T40" fmla="*/ 69 w 384"/>
              <a:gd name="T41" fmla="*/ 22 h 100"/>
              <a:gd name="T42" fmla="*/ 53 w 384"/>
              <a:gd name="T43" fmla="*/ 22 h 100"/>
              <a:gd name="T44" fmla="*/ 53 w 384"/>
              <a:gd name="T45" fmla="*/ 78 h 100"/>
              <a:gd name="T46" fmla="*/ 69 w 384"/>
              <a:gd name="T47" fmla="*/ 78 h 100"/>
              <a:gd name="T48" fmla="*/ 69 w 384"/>
              <a:gd name="T49" fmla="*/ 22 h 100"/>
              <a:gd name="T50" fmla="*/ 97 w 384"/>
              <a:gd name="T51" fmla="*/ 22 h 100"/>
              <a:gd name="T52" fmla="*/ 81 w 384"/>
              <a:gd name="T53" fmla="*/ 22 h 100"/>
              <a:gd name="T54" fmla="*/ 81 w 384"/>
              <a:gd name="T55" fmla="*/ 78 h 100"/>
              <a:gd name="T56" fmla="*/ 97 w 384"/>
              <a:gd name="T57" fmla="*/ 78 h 100"/>
              <a:gd name="T58" fmla="*/ 97 w 384"/>
              <a:gd name="T59" fmla="*/ 22 h 100"/>
              <a:gd name="T60" fmla="*/ 163 w 384"/>
              <a:gd name="T61" fmla="*/ 50 h 100"/>
              <a:gd name="T62" fmla="*/ 192 w 384"/>
              <a:gd name="T63" fmla="*/ 21 h 100"/>
              <a:gd name="T64" fmla="*/ 221 w 384"/>
              <a:gd name="T65" fmla="*/ 50 h 100"/>
              <a:gd name="T66" fmla="*/ 192 w 384"/>
              <a:gd name="T67" fmla="*/ 79 h 100"/>
              <a:gd name="T68" fmla="*/ 163 w 384"/>
              <a:gd name="T69" fmla="*/ 50 h 100"/>
              <a:gd name="T70" fmla="*/ 179 w 384"/>
              <a:gd name="T71" fmla="*/ 50 h 100"/>
              <a:gd name="T72" fmla="*/ 192 w 384"/>
              <a:gd name="T73" fmla="*/ 63 h 100"/>
              <a:gd name="T74" fmla="*/ 205 w 384"/>
              <a:gd name="T75" fmla="*/ 50 h 100"/>
              <a:gd name="T76" fmla="*/ 192 w 384"/>
              <a:gd name="T77" fmla="*/ 37 h 100"/>
              <a:gd name="T78" fmla="*/ 179 w 384"/>
              <a:gd name="T79" fmla="*/ 50 h 100"/>
              <a:gd name="T80" fmla="*/ 384 w 384"/>
              <a:gd name="T81" fmla="*/ 0 h 100"/>
              <a:gd name="T82" fmla="*/ 384 w 384"/>
              <a:gd name="T83" fmla="*/ 100 h 100"/>
              <a:gd name="T84" fmla="*/ 0 w 384"/>
              <a:gd name="T85" fmla="*/ 100 h 100"/>
              <a:gd name="T86" fmla="*/ 0 w 384"/>
              <a:gd name="T87" fmla="*/ 0 h 100"/>
              <a:gd name="T88" fmla="*/ 384 w 384"/>
              <a:gd name="T89" fmla="*/ 0 h 100"/>
              <a:gd name="T90" fmla="*/ 368 w 384"/>
              <a:gd name="T91" fmla="*/ 16 h 100"/>
              <a:gd name="T92" fmla="*/ 16 w 384"/>
              <a:gd name="T93" fmla="*/ 16 h 100"/>
              <a:gd name="T94" fmla="*/ 16 w 384"/>
              <a:gd name="T95" fmla="*/ 84 h 100"/>
              <a:gd name="T96" fmla="*/ 368 w 384"/>
              <a:gd name="T97" fmla="*/ 84 h 100"/>
              <a:gd name="T98" fmla="*/ 368 w 384"/>
              <a:gd name="T99" fmla="*/ 16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84" h="100">
                <a:moveTo>
                  <a:pt x="304" y="78"/>
                </a:moveTo>
                <a:cubicBezTo>
                  <a:pt x="288" y="78"/>
                  <a:pt x="288" y="78"/>
                  <a:pt x="288" y="78"/>
                </a:cubicBezTo>
                <a:cubicBezTo>
                  <a:pt x="288" y="22"/>
                  <a:pt x="288" y="22"/>
                  <a:pt x="288" y="22"/>
                </a:cubicBezTo>
                <a:cubicBezTo>
                  <a:pt x="304" y="22"/>
                  <a:pt x="304" y="22"/>
                  <a:pt x="304" y="22"/>
                </a:cubicBezTo>
                <a:lnTo>
                  <a:pt x="304" y="78"/>
                </a:lnTo>
                <a:close/>
                <a:moveTo>
                  <a:pt x="331" y="22"/>
                </a:moveTo>
                <a:cubicBezTo>
                  <a:pt x="315" y="22"/>
                  <a:pt x="315" y="22"/>
                  <a:pt x="315" y="22"/>
                </a:cubicBezTo>
                <a:cubicBezTo>
                  <a:pt x="315" y="78"/>
                  <a:pt x="315" y="78"/>
                  <a:pt x="315" y="78"/>
                </a:cubicBezTo>
                <a:cubicBezTo>
                  <a:pt x="331" y="78"/>
                  <a:pt x="331" y="78"/>
                  <a:pt x="331" y="78"/>
                </a:cubicBezTo>
                <a:lnTo>
                  <a:pt x="331" y="22"/>
                </a:lnTo>
                <a:close/>
                <a:moveTo>
                  <a:pt x="358" y="22"/>
                </a:moveTo>
                <a:cubicBezTo>
                  <a:pt x="342" y="22"/>
                  <a:pt x="342" y="22"/>
                  <a:pt x="342" y="22"/>
                </a:cubicBezTo>
                <a:cubicBezTo>
                  <a:pt x="342" y="78"/>
                  <a:pt x="342" y="78"/>
                  <a:pt x="342" y="78"/>
                </a:cubicBezTo>
                <a:cubicBezTo>
                  <a:pt x="358" y="78"/>
                  <a:pt x="358" y="78"/>
                  <a:pt x="358" y="78"/>
                </a:cubicBezTo>
                <a:lnTo>
                  <a:pt x="358" y="22"/>
                </a:lnTo>
                <a:close/>
                <a:moveTo>
                  <a:pt x="42" y="22"/>
                </a:moveTo>
                <a:cubicBezTo>
                  <a:pt x="26" y="22"/>
                  <a:pt x="26" y="22"/>
                  <a:pt x="26" y="22"/>
                </a:cubicBezTo>
                <a:cubicBezTo>
                  <a:pt x="26" y="78"/>
                  <a:pt x="26" y="78"/>
                  <a:pt x="26" y="78"/>
                </a:cubicBezTo>
                <a:cubicBezTo>
                  <a:pt x="42" y="78"/>
                  <a:pt x="42" y="78"/>
                  <a:pt x="42" y="78"/>
                </a:cubicBezTo>
                <a:lnTo>
                  <a:pt x="42" y="22"/>
                </a:lnTo>
                <a:close/>
                <a:moveTo>
                  <a:pt x="69" y="22"/>
                </a:moveTo>
                <a:cubicBezTo>
                  <a:pt x="53" y="22"/>
                  <a:pt x="53" y="22"/>
                  <a:pt x="53" y="22"/>
                </a:cubicBezTo>
                <a:cubicBezTo>
                  <a:pt x="53" y="78"/>
                  <a:pt x="53" y="78"/>
                  <a:pt x="53" y="78"/>
                </a:cubicBezTo>
                <a:cubicBezTo>
                  <a:pt x="69" y="78"/>
                  <a:pt x="69" y="78"/>
                  <a:pt x="69" y="78"/>
                </a:cubicBezTo>
                <a:lnTo>
                  <a:pt x="69" y="22"/>
                </a:lnTo>
                <a:close/>
                <a:moveTo>
                  <a:pt x="97" y="22"/>
                </a:moveTo>
                <a:cubicBezTo>
                  <a:pt x="81" y="22"/>
                  <a:pt x="81" y="22"/>
                  <a:pt x="81" y="22"/>
                </a:cubicBezTo>
                <a:cubicBezTo>
                  <a:pt x="81" y="78"/>
                  <a:pt x="81" y="78"/>
                  <a:pt x="81" y="78"/>
                </a:cubicBezTo>
                <a:cubicBezTo>
                  <a:pt x="97" y="78"/>
                  <a:pt x="97" y="78"/>
                  <a:pt x="97" y="78"/>
                </a:cubicBezTo>
                <a:lnTo>
                  <a:pt x="97" y="22"/>
                </a:lnTo>
                <a:close/>
                <a:moveTo>
                  <a:pt x="163" y="50"/>
                </a:moveTo>
                <a:cubicBezTo>
                  <a:pt x="163" y="34"/>
                  <a:pt x="176" y="21"/>
                  <a:pt x="192" y="21"/>
                </a:cubicBezTo>
                <a:cubicBezTo>
                  <a:pt x="208" y="21"/>
                  <a:pt x="221" y="34"/>
                  <a:pt x="221" y="50"/>
                </a:cubicBezTo>
                <a:cubicBezTo>
                  <a:pt x="221" y="66"/>
                  <a:pt x="208" y="79"/>
                  <a:pt x="192" y="79"/>
                </a:cubicBezTo>
                <a:cubicBezTo>
                  <a:pt x="176" y="79"/>
                  <a:pt x="163" y="66"/>
                  <a:pt x="163" y="50"/>
                </a:cubicBezTo>
                <a:close/>
                <a:moveTo>
                  <a:pt x="179" y="50"/>
                </a:moveTo>
                <a:cubicBezTo>
                  <a:pt x="179" y="57"/>
                  <a:pt x="185" y="63"/>
                  <a:pt x="192" y="63"/>
                </a:cubicBezTo>
                <a:cubicBezTo>
                  <a:pt x="199" y="63"/>
                  <a:pt x="205" y="57"/>
                  <a:pt x="205" y="50"/>
                </a:cubicBezTo>
                <a:cubicBezTo>
                  <a:pt x="205" y="43"/>
                  <a:pt x="199" y="37"/>
                  <a:pt x="192" y="37"/>
                </a:cubicBezTo>
                <a:cubicBezTo>
                  <a:pt x="185" y="37"/>
                  <a:pt x="179" y="43"/>
                  <a:pt x="179" y="50"/>
                </a:cubicBezTo>
                <a:close/>
                <a:moveTo>
                  <a:pt x="384" y="0"/>
                </a:moveTo>
                <a:cubicBezTo>
                  <a:pt x="384" y="100"/>
                  <a:pt x="384" y="100"/>
                  <a:pt x="384" y="100"/>
                </a:cubicBezTo>
                <a:cubicBezTo>
                  <a:pt x="0" y="100"/>
                  <a:pt x="0" y="100"/>
                  <a:pt x="0" y="100"/>
                </a:cubicBezTo>
                <a:cubicBezTo>
                  <a:pt x="0" y="0"/>
                  <a:pt x="0" y="0"/>
                  <a:pt x="0" y="0"/>
                </a:cubicBezTo>
                <a:lnTo>
                  <a:pt x="384" y="0"/>
                </a:lnTo>
                <a:close/>
                <a:moveTo>
                  <a:pt x="368" y="16"/>
                </a:moveTo>
                <a:cubicBezTo>
                  <a:pt x="16" y="16"/>
                  <a:pt x="16" y="16"/>
                  <a:pt x="16" y="16"/>
                </a:cubicBezTo>
                <a:cubicBezTo>
                  <a:pt x="16" y="84"/>
                  <a:pt x="16" y="84"/>
                  <a:pt x="16" y="84"/>
                </a:cubicBezTo>
                <a:cubicBezTo>
                  <a:pt x="368" y="84"/>
                  <a:pt x="368" y="84"/>
                  <a:pt x="368" y="84"/>
                </a:cubicBezTo>
                <a:lnTo>
                  <a:pt x="368" y="1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97" name="Rectangle 396">
            <a:extLst>
              <a:ext uri="{FF2B5EF4-FFF2-40B4-BE49-F238E27FC236}">
                <a16:creationId xmlns:a16="http://schemas.microsoft.com/office/drawing/2014/main" id="{C027091C-1419-3549-8C39-9156BEA3BE06}"/>
              </a:ext>
            </a:extLst>
          </p:cNvPr>
          <p:cNvSpPr/>
          <p:nvPr/>
        </p:nvSpPr>
        <p:spPr>
          <a:xfrm>
            <a:off x="6610380" y="3114536"/>
            <a:ext cx="2619001" cy="1074002"/>
          </a:xfrm>
          <a:prstGeom prst="rect">
            <a:avLst/>
          </a:prstGeom>
          <a:noFill/>
          <a:ln w="19050">
            <a:solidFill>
              <a:schemeClr val="tx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sp>
        <p:nvSpPr>
          <p:cNvPr id="398" name="Rectangle 397">
            <a:extLst>
              <a:ext uri="{FF2B5EF4-FFF2-40B4-BE49-F238E27FC236}">
                <a16:creationId xmlns:a16="http://schemas.microsoft.com/office/drawing/2014/main" id="{A1A55822-0F6F-174F-9819-9BD4EE08854E}"/>
              </a:ext>
            </a:extLst>
          </p:cNvPr>
          <p:cNvSpPr/>
          <p:nvPr/>
        </p:nvSpPr>
        <p:spPr>
          <a:xfrm>
            <a:off x="9334105" y="3106656"/>
            <a:ext cx="2567797" cy="1074002"/>
          </a:xfrm>
          <a:prstGeom prst="rect">
            <a:avLst/>
          </a:prstGeom>
          <a:noFill/>
          <a:ln w="19050">
            <a:solidFill>
              <a:schemeClr val="tx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sp>
        <p:nvSpPr>
          <p:cNvPr id="399" name="Rectangle 398">
            <a:extLst>
              <a:ext uri="{FF2B5EF4-FFF2-40B4-BE49-F238E27FC236}">
                <a16:creationId xmlns:a16="http://schemas.microsoft.com/office/drawing/2014/main" id="{E16D5CDA-6F50-0B42-B4BC-C54FF91C6154}"/>
              </a:ext>
            </a:extLst>
          </p:cNvPr>
          <p:cNvSpPr/>
          <p:nvPr/>
        </p:nvSpPr>
        <p:spPr>
          <a:xfrm rot="16200000">
            <a:off x="5789747" y="3566354"/>
            <a:ext cx="1443449" cy="276999"/>
          </a:xfrm>
          <a:prstGeom prst="rect">
            <a:avLst/>
          </a:prstGeom>
        </p:spPr>
        <p:txBody>
          <a:bodyPr wrap="square">
            <a:spAutoFit/>
          </a:bodyPr>
          <a:lstStyle/>
          <a:p>
            <a:pPr algn="ctr"/>
            <a:r>
              <a:rPr lang="en-GB" sz="1200" dirty="0">
                <a:solidFill>
                  <a:schemeClr val="tx2"/>
                </a:solidFill>
              </a:rPr>
              <a:t>Cluster 1</a:t>
            </a:r>
          </a:p>
        </p:txBody>
      </p:sp>
      <p:sp>
        <p:nvSpPr>
          <p:cNvPr id="400" name="Rectangle 399">
            <a:extLst>
              <a:ext uri="{FF2B5EF4-FFF2-40B4-BE49-F238E27FC236}">
                <a16:creationId xmlns:a16="http://schemas.microsoft.com/office/drawing/2014/main" id="{17D3B429-0876-934C-B921-2D739F699CF0}"/>
              </a:ext>
            </a:extLst>
          </p:cNvPr>
          <p:cNvSpPr/>
          <p:nvPr/>
        </p:nvSpPr>
        <p:spPr>
          <a:xfrm rot="5400000">
            <a:off x="11276618" y="3513037"/>
            <a:ext cx="1443449" cy="276999"/>
          </a:xfrm>
          <a:prstGeom prst="rect">
            <a:avLst/>
          </a:prstGeom>
        </p:spPr>
        <p:txBody>
          <a:bodyPr wrap="square">
            <a:spAutoFit/>
          </a:bodyPr>
          <a:lstStyle/>
          <a:p>
            <a:pPr algn="ctr"/>
            <a:r>
              <a:rPr lang="en-GB" sz="1200" dirty="0">
                <a:solidFill>
                  <a:schemeClr val="tx2"/>
                </a:solidFill>
              </a:rPr>
              <a:t>Cluster 2</a:t>
            </a:r>
          </a:p>
        </p:txBody>
      </p:sp>
      <p:grpSp>
        <p:nvGrpSpPr>
          <p:cNvPr id="6" name="Group 5">
            <a:extLst>
              <a:ext uri="{FF2B5EF4-FFF2-40B4-BE49-F238E27FC236}">
                <a16:creationId xmlns:a16="http://schemas.microsoft.com/office/drawing/2014/main" id="{40D5431C-52D5-1746-BF2B-5EBF035AC879}"/>
              </a:ext>
            </a:extLst>
          </p:cNvPr>
          <p:cNvGrpSpPr/>
          <p:nvPr/>
        </p:nvGrpSpPr>
        <p:grpSpPr>
          <a:xfrm>
            <a:off x="6372972" y="1582190"/>
            <a:ext cx="5574080" cy="1631471"/>
            <a:chOff x="6287247" y="1570026"/>
            <a:chExt cx="5574080" cy="1631471"/>
          </a:xfrm>
        </p:grpSpPr>
        <p:cxnSp>
          <p:nvCxnSpPr>
            <p:cNvPr id="454" name="Straight Connector 453">
              <a:extLst>
                <a:ext uri="{FF2B5EF4-FFF2-40B4-BE49-F238E27FC236}">
                  <a16:creationId xmlns:a16="http://schemas.microsoft.com/office/drawing/2014/main" id="{E9BF6ED3-182D-7248-B508-5836A00F74B7}"/>
                </a:ext>
              </a:extLst>
            </p:cNvPr>
            <p:cNvCxnSpPr>
              <a:cxnSpLocks/>
              <a:stCxn id="131" idx="0"/>
            </p:cNvCxnSpPr>
            <p:nvPr/>
          </p:nvCxnSpPr>
          <p:spPr bwMode="gray">
            <a:xfrm flipV="1">
              <a:off x="7335962" y="1573036"/>
              <a:ext cx="0" cy="1624170"/>
            </a:xfrm>
            <a:prstGeom prst="line">
              <a:avLst/>
            </a:prstGeom>
            <a:ln w="2540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57" name="Straight Connector 456">
              <a:extLst>
                <a:ext uri="{FF2B5EF4-FFF2-40B4-BE49-F238E27FC236}">
                  <a16:creationId xmlns:a16="http://schemas.microsoft.com/office/drawing/2014/main" id="{86EA4DAE-1579-9744-ACDC-3BFDDC050908}"/>
                </a:ext>
              </a:extLst>
            </p:cNvPr>
            <p:cNvCxnSpPr>
              <a:cxnSpLocks/>
            </p:cNvCxnSpPr>
            <p:nvPr/>
          </p:nvCxnSpPr>
          <p:spPr bwMode="gray">
            <a:xfrm flipV="1">
              <a:off x="8505498" y="1578903"/>
              <a:ext cx="1722" cy="1622594"/>
            </a:xfrm>
            <a:prstGeom prst="line">
              <a:avLst/>
            </a:prstGeom>
            <a:ln w="2540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58" name="Straight Connector 457">
              <a:extLst>
                <a:ext uri="{FF2B5EF4-FFF2-40B4-BE49-F238E27FC236}">
                  <a16:creationId xmlns:a16="http://schemas.microsoft.com/office/drawing/2014/main" id="{61334CBB-13CF-2949-BAF5-4A380DC4B543}"/>
                </a:ext>
              </a:extLst>
            </p:cNvPr>
            <p:cNvCxnSpPr>
              <a:cxnSpLocks/>
            </p:cNvCxnSpPr>
            <p:nvPr/>
          </p:nvCxnSpPr>
          <p:spPr bwMode="gray">
            <a:xfrm flipH="1" flipV="1">
              <a:off x="9878695" y="1573036"/>
              <a:ext cx="3296" cy="1627180"/>
            </a:xfrm>
            <a:prstGeom prst="line">
              <a:avLst/>
            </a:prstGeom>
            <a:ln w="2540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59" name="Straight Connector 458">
              <a:extLst>
                <a:ext uri="{FF2B5EF4-FFF2-40B4-BE49-F238E27FC236}">
                  <a16:creationId xmlns:a16="http://schemas.microsoft.com/office/drawing/2014/main" id="{57E414FF-1ACC-C54D-96E0-DE5C3AC23230}"/>
                </a:ext>
              </a:extLst>
            </p:cNvPr>
            <p:cNvCxnSpPr>
              <a:cxnSpLocks/>
            </p:cNvCxnSpPr>
            <p:nvPr/>
          </p:nvCxnSpPr>
          <p:spPr bwMode="gray">
            <a:xfrm flipV="1">
              <a:off x="11139311" y="1573036"/>
              <a:ext cx="0" cy="1622263"/>
            </a:xfrm>
            <a:prstGeom prst="line">
              <a:avLst/>
            </a:prstGeom>
            <a:ln w="2540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60" name="Straight Connector 459">
              <a:extLst>
                <a:ext uri="{FF2B5EF4-FFF2-40B4-BE49-F238E27FC236}">
                  <a16:creationId xmlns:a16="http://schemas.microsoft.com/office/drawing/2014/main" id="{BD4EB535-3058-934E-B8FD-2CB4E4AA4950}"/>
                </a:ext>
              </a:extLst>
            </p:cNvPr>
            <p:cNvCxnSpPr>
              <a:cxnSpLocks/>
            </p:cNvCxnSpPr>
            <p:nvPr/>
          </p:nvCxnSpPr>
          <p:spPr bwMode="gray">
            <a:xfrm flipH="1">
              <a:off x="6287247" y="1570026"/>
              <a:ext cx="5574080" cy="0"/>
            </a:xfrm>
            <a:prstGeom prst="line">
              <a:avLst/>
            </a:prstGeom>
            <a:ln w="2540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sp>
        <p:nvSpPr>
          <p:cNvPr id="252" name="Rectangle 251">
            <a:extLst>
              <a:ext uri="{FF2B5EF4-FFF2-40B4-BE49-F238E27FC236}">
                <a16:creationId xmlns:a16="http://schemas.microsoft.com/office/drawing/2014/main" id="{075722C8-8FA6-8549-A0CD-90AE02C22DAF}"/>
              </a:ext>
            </a:extLst>
          </p:cNvPr>
          <p:cNvSpPr/>
          <p:nvPr/>
        </p:nvSpPr>
        <p:spPr>
          <a:xfrm>
            <a:off x="191356" y="1838326"/>
            <a:ext cx="5229884" cy="3255770"/>
          </a:xfrm>
          <a:prstGeom prst="rect">
            <a:avLst/>
          </a:prstGeom>
          <a:noFill/>
          <a:ln w="19050">
            <a:solidFill>
              <a:schemeClr val="tx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grpSp>
        <p:nvGrpSpPr>
          <p:cNvPr id="12" name="Group 11">
            <a:extLst>
              <a:ext uri="{FF2B5EF4-FFF2-40B4-BE49-F238E27FC236}">
                <a16:creationId xmlns:a16="http://schemas.microsoft.com/office/drawing/2014/main" id="{DF236A7E-CE07-434C-986B-680FA53541C3}"/>
              </a:ext>
            </a:extLst>
          </p:cNvPr>
          <p:cNvGrpSpPr/>
          <p:nvPr/>
        </p:nvGrpSpPr>
        <p:grpSpPr>
          <a:xfrm>
            <a:off x="191356" y="1572664"/>
            <a:ext cx="5229885" cy="697762"/>
            <a:chOff x="191356" y="1572664"/>
            <a:chExt cx="5229885" cy="697762"/>
          </a:xfrm>
        </p:grpSpPr>
        <p:cxnSp>
          <p:nvCxnSpPr>
            <p:cNvPr id="401" name="Straight Connector 400">
              <a:extLst>
                <a:ext uri="{FF2B5EF4-FFF2-40B4-BE49-F238E27FC236}">
                  <a16:creationId xmlns:a16="http://schemas.microsoft.com/office/drawing/2014/main" id="{AB29EA0D-483A-C043-809A-5B38A237716D}"/>
                </a:ext>
              </a:extLst>
            </p:cNvPr>
            <p:cNvCxnSpPr>
              <a:cxnSpLocks/>
            </p:cNvCxnSpPr>
            <p:nvPr/>
          </p:nvCxnSpPr>
          <p:spPr bwMode="gray">
            <a:xfrm flipH="1">
              <a:off x="191356" y="1572664"/>
              <a:ext cx="5229885" cy="0"/>
            </a:xfrm>
            <a:prstGeom prst="line">
              <a:avLst/>
            </a:prstGeom>
            <a:ln w="2540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84" name="Straight Connector 283">
              <a:extLst>
                <a:ext uri="{FF2B5EF4-FFF2-40B4-BE49-F238E27FC236}">
                  <a16:creationId xmlns:a16="http://schemas.microsoft.com/office/drawing/2014/main" id="{2EC1BC2B-B9B2-AF46-9DBD-E95B279A4AD0}"/>
                </a:ext>
              </a:extLst>
            </p:cNvPr>
            <p:cNvCxnSpPr>
              <a:cxnSpLocks/>
            </p:cNvCxnSpPr>
            <p:nvPr/>
          </p:nvCxnSpPr>
          <p:spPr bwMode="gray">
            <a:xfrm flipH="1" flipV="1">
              <a:off x="961368" y="1572664"/>
              <a:ext cx="807" cy="697762"/>
            </a:xfrm>
            <a:prstGeom prst="line">
              <a:avLst/>
            </a:prstGeom>
            <a:ln w="2540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85" name="Straight Connector 284">
              <a:extLst>
                <a:ext uri="{FF2B5EF4-FFF2-40B4-BE49-F238E27FC236}">
                  <a16:creationId xmlns:a16="http://schemas.microsoft.com/office/drawing/2014/main" id="{3696EA36-23C9-1846-870F-A6D5EFDA7BD2}"/>
                </a:ext>
              </a:extLst>
            </p:cNvPr>
            <p:cNvCxnSpPr>
              <a:cxnSpLocks/>
            </p:cNvCxnSpPr>
            <p:nvPr/>
          </p:nvCxnSpPr>
          <p:spPr bwMode="gray">
            <a:xfrm flipV="1">
              <a:off x="2190900" y="1585200"/>
              <a:ext cx="0" cy="680308"/>
            </a:xfrm>
            <a:prstGeom prst="line">
              <a:avLst/>
            </a:prstGeom>
            <a:ln w="2540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86" name="Straight Connector 285">
              <a:extLst>
                <a:ext uri="{FF2B5EF4-FFF2-40B4-BE49-F238E27FC236}">
                  <a16:creationId xmlns:a16="http://schemas.microsoft.com/office/drawing/2014/main" id="{D320D81F-24B7-8443-972F-2E48374925A8}"/>
                </a:ext>
              </a:extLst>
            </p:cNvPr>
            <p:cNvCxnSpPr>
              <a:cxnSpLocks/>
            </p:cNvCxnSpPr>
            <p:nvPr/>
          </p:nvCxnSpPr>
          <p:spPr bwMode="gray">
            <a:xfrm flipV="1">
              <a:off x="3457725" y="1585200"/>
              <a:ext cx="0" cy="680308"/>
            </a:xfrm>
            <a:prstGeom prst="line">
              <a:avLst/>
            </a:prstGeom>
            <a:ln w="2540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88" name="Straight Connector 287">
              <a:extLst>
                <a:ext uri="{FF2B5EF4-FFF2-40B4-BE49-F238E27FC236}">
                  <a16:creationId xmlns:a16="http://schemas.microsoft.com/office/drawing/2014/main" id="{D57DF101-F052-D84C-8220-A653CD784ACD}"/>
                </a:ext>
              </a:extLst>
            </p:cNvPr>
            <p:cNvCxnSpPr>
              <a:cxnSpLocks/>
            </p:cNvCxnSpPr>
            <p:nvPr/>
          </p:nvCxnSpPr>
          <p:spPr bwMode="gray">
            <a:xfrm flipV="1">
              <a:off x="4705500" y="1585200"/>
              <a:ext cx="0" cy="680308"/>
            </a:xfrm>
            <a:prstGeom prst="line">
              <a:avLst/>
            </a:prstGeom>
            <a:ln w="2540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sp>
        <p:nvSpPr>
          <p:cNvPr id="289" name="Rectangle 288">
            <a:extLst>
              <a:ext uri="{FF2B5EF4-FFF2-40B4-BE49-F238E27FC236}">
                <a16:creationId xmlns:a16="http://schemas.microsoft.com/office/drawing/2014/main" id="{96AE63CB-8506-C24B-AE5F-DA7A6405246D}"/>
              </a:ext>
            </a:extLst>
          </p:cNvPr>
          <p:cNvSpPr/>
          <p:nvPr/>
        </p:nvSpPr>
        <p:spPr>
          <a:xfrm>
            <a:off x="1432166" y="1277423"/>
            <a:ext cx="3323369" cy="307777"/>
          </a:xfrm>
          <a:prstGeom prst="rect">
            <a:avLst/>
          </a:prstGeom>
        </p:spPr>
        <p:txBody>
          <a:bodyPr wrap="square">
            <a:spAutoFit/>
          </a:bodyPr>
          <a:lstStyle/>
          <a:p>
            <a:pPr algn="ctr"/>
            <a:r>
              <a:rPr lang="en-GB" sz="1400" dirty="0">
                <a:solidFill>
                  <a:schemeClr val="tx2"/>
                </a:solidFill>
              </a:rPr>
              <a:t>VXLAN Tunnel Connectivity</a:t>
            </a:r>
          </a:p>
        </p:txBody>
      </p:sp>
      <p:sp>
        <p:nvSpPr>
          <p:cNvPr id="290" name="Rectangle 289">
            <a:extLst>
              <a:ext uri="{FF2B5EF4-FFF2-40B4-BE49-F238E27FC236}">
                <a16:creationId xmlns:a16="http://schemas.microsoft.com/office/drawing/2014/main" id="{8F679FA6-594D-F049-AD54-D831A0513CC6}"/>
              </a:ext>
            </a:extLst>
          </p:cNvPr>
          <p:cNvSpPr/>
          <p:nvPr/>
        </p:nvSpPr>
        <p:spPr>
          <a:xfrm>
            <a:off x="7717579" y="1277423"/>
            <a:ext cx="3323369" cy="307777"/>
          </a:xfrm>
          <a:prstGeom prst="rect">
            <a:avLst/>
          </a:prstGeom>
        </p:spPr>
        <p:txBody>
          <a:bodyPr wrap="square">
            <a:spAutoFit/>
          </a:bodyPr>
          <a:lstStyle/>
          <a:p>
            <a:pPr algn="ctr"/>
            <a:r>
              <a:rPr lang="en-GB" sz="1400" dirty="0">
                <a:solidFill>
                  <a:schemeClr val="tx2"/>
                </a:solidFill>
              </a:rPr>
              <a:t>GENEVE Tunnel Connectivity</a:t>
            </a:r>
          </a:p>
        </p:txBody>
      </p:sp>
      <p:sp>
        <p:nvSpPr>
          <p:cNvPr id="254" name="Rectangle 253">
            <a:extLst>
              <a:ext uri="{FF2B5EF4-FFF2-40B4-BE49-F238E27FC236}">
                <a16:creationId xmlns:a16="http://schemas.microsoft.com/office/drawing/2014/main" id="{E992647C-1B6B-DA4A-8C94-C53BD059EBA8}"/>
              </a:ext>
            </a:extLst>
          </p:cNvPr>
          <p:cNvSpPr/>
          <p:nvPr/>
        </p:nvSpPr>
        <p:spPr>
          <a:xfrm>
            <a:off x="-41564" y="5200171"/>
            <a:ext cx="4348091" cy="307777"/>
          </a:xfrm>
          <a:prstGeom prst="rect">
            <a:avLst/>
          </a:prstGeom>
        </p:spPr>
        <p:txBody>
          <a:bodyPr wrap="square">
            <a:spAutoFit/>
          </a:bodyPr>
          <a:lstStyle/>
          <a:p>
            <a:pPr algn="ctr"/>
            <a:r>
              <a:rPr lang="en-GB" sz="1400" dirty="0">
                <a:solidFill>
                  <a:schemeClr val="tx2"/>
                </a:solidFill>
              </a:rPr>
              <a:t>NSX-v Edge Cluster : Cluster of </a:t>
            </a:r>
            <a:r>
              <a:rPr lang="en-GB" sz="1400" dirty="0" err="1">
                <a:solidFill>
                  <a:schemeClr val="tx2"/>
                </a:solidFill>
              </a:rPr>
              <a:t>ESXi</a:t>
            </a:r>
            <a:r>
              <a:rPr lang="en-GB" sz="1400" dirty="0">
                <a:solidFill>
                  <a:schemeClr val="tx2"/>
                </a:solidFill>
              </a:rPr>
              <a:t> Hosts</a:t>
            </a:r>
          </a:p>
        </p:txBody>
      </p:sp>
      <p:sp>
        <p:nvSpPr>
          <p:cNvPr id="2" name="Rectangle 1">
            <a:extLst>
              <a:ext uri="{FF2B5EF4-FFF2-40B4-BE49-F238E27FC236}">
                <a16:creationId xmlns:a16="http://schemas.microsoft.com/office/drawing/2014/main" id="{5F539D66-FFF5-024D-A0F0-AA39BABF0166}"/>
              </a:ext>
            </a:extLst>
          </p:cNvPr>
          <p:cNvSpPr/>
          <p:nvPr/>
        </p:nvSpPr>
        <p:spPr>
          <a:xfrm>
            <a:off x="211121" y="5530856"/>
            <a:ext cx="6096000" cy="307777"/>
          </a:xfrm>
          <a:prstGeom prst="rect">
            <a:avLst/>
          </a:prstGeom>
        </p:spPr>
        <p:txBody>
          <a:bodyPr>
            <a:spAutoFit/>
          </a:bodyPr>
          <a:lstStyle/>
          <a:p>
            <a:r>
              <a:rPr lang="en-GB" sz="1400" dirty="0">
                <a:solidFill>
                  <a:schemeClr val="tx2"/>
                </a:solidFill>
              </a:rPr>
              <a:t>NSX-v Edge (ESG) VM : Single Router with its own Control Plane</a:t>
            </a:r>
            <a:endParaRPr lang="en-GB" sz="1400" dirty="0"/>
          </a:p>
        </p:txBody>
      </p:sp>
      <p:sp>
        <p:nvSpPr>
          <p:cNvPr id="7" name="TextBox 6">
            <a:extLst>
              <a:ext uri="{FF2B5EF4-FFF2-40B4-BE49-F238E27FC236}">
                <a16:creationId xmlns:a16="http://schemas.microsoft.com/office/drawing/2014/main" id="{AF2D22B7-425B-F94F-A6EF-F5CDBB8F12DD}"/>
              </a:ext>
            </a:extLst>
          </p:cNvPr>
          <p:cNvSpPr txBox="1"/>
          <p:nvPr/>
        </p:nvSpPr>
        <p:spPr>
          <a:xfrm>
            <a:off x="308760" y="5892635"/>
            <a:ext cx="5378808" cy="430887"/>
          </a:xfrm>
          <a:prstGeom prst="rect">
            <a:avLst/>
          </a:prstGeom>
        </p:spPr>
        <p:txBody>
          <a:bodyPr wrap="square" lIns="0" tIns="0" rIns="0" bIns="0" rtlCol="0">
            <a:spAutoFit/>
          </a:bodyPr>
          <a:lstStyle/>
          <a:p>
            <a:pPr algn="l">
              <a:spcAft>
                <a:spcPts val="600"/>
              </a:spcAft>
            </a:pPr>
            <a:r>
              <a:rPr lang="en-GB" sz="1400" dirty="0">
                <a:solidFill>
                  <a:schemeClr val="tx2"/>
                </a:solidFill>
              </a:rPr>
              <a:t>VTEP : VXLAN Tunnel Endpoint is ESX </a:t>
            </a:r>
            <a:r>
              <a:rPr lang="en-GB" sz="1400" dirty="0" err="1">
                <a:solidFill>
                  <a:schemeClr val="tx2"/>
                </a:solidFill>
              </a:rPr>
              <a:t>VMkernel</a:t>
            </a:r>
            <a:r>
              <a:rPr lang="en-GB" sz="1400" dirty="0">
                <a:solidFill>
                  <a:schemeClr val="tx2"/>
                </a:solidFill>
              </a:rPr>
              <a:t> (</a:t>
            </a:r>
            <a:r>
              <a:rPr lang="en-GB" sz="1400" dirty="0" err="1">
                <a:solidFill>
                  <a:schemeClr val="tx2"/>
                </a:solidFill>
              </a:rPr>
              <a:t>ESXi</a:t>
            </a:r>
            <a:r>
              <a:rPr lang="en-GB" sz="1400" dirty="0">
                <a:solidFill>
                  <a:schemeClr val="tx2"/>
                </a:solidFill>
              </a:rPr>
              <a:t> Hosts have to be prepped for NSX-v)</a:t>
            </a:r>
          </a:p>
        </p:txBody>
      </p:sp>
      <p:sp>
        <p:nvSpPr>
          <p:cNvPr id="291" name="Rectangle 290">
            <a:extLst>
              <a:ext uri="{FF2B5EF4-FFF2-40B4-BE49-F238E27FC236}">
                <a16:creationId xmlns:a16="http://schemas.microsoft.com/office/drawing/2014/main" id="{CA1900B8-20DF-5649-96F4-8ED7C15A1B67}"/>
              </a:ext>
            </a:extLst>
          </p:cNvPr>
          <p:cNvSpPr/>
          <p:nvPr/>
        </p:nvSpPr>
        <p:spPr>
          <a:xfrm>
            <a:off x="6412653" y="5204966"/>
            <a:ext cx="4348091" cy="307777"/>
          </a:xfrm>
          <a:prstGeom prst="rect">
            <a:avLst/>
          </a:prstGeom>
        </p:spPr>
        <p:txBody>
          <a:bodyPr wrap="square">
            <a:spAutoFit/>
          </a:bodyPr>
          <a:lstStyle/>
          <a:p>
            <a:pPr algn="ctr"/>
            <a:r>
              <a:rPr lang="en-GB" sz="1400" dirty="0">
                <a:solidFill>
                  <a:schemeClr val="tx2"/>
                </a:solidFill>
              </a:rPr>
              <a:t>NSX-T Edge Transport Node : VM (or BM)</a:t>
            </a:r>
          </a:p>
        </p:txBody>
      </p:sp>
      <p:sp>
        <p:nvSpPr>
          <p:cNvPr id="13" name="TextBox 12">
            <a:extLst>
              <a:ext uri="{FF2B5EF4-FFF2-40B4-BE49-F238E27FC236}">
                <a16:creationId xmlns:a16="http://schemas.microsoft.com/office/drawing/2014/main" id="{424FE36B-14A8-9844-AF54-C5381561AD00}"/>
              </a:ext>
            </a:extLst>
          </p:cNvPr>
          <p:cNvSpPr txBox="1"/>
          <p:nvPr/>
        </p:nvSpPr>
        <p:spPr>
          <a:xfrm>
            <a:off x="6817107" y="5556261"/>
            <a:ext cx="4881144" cy="215444"/>
          </a:xfrm>
          <a:prstGeom prst="rect">
            <a:avLst/>
          </a:prstGeom>
        </p:spPr>
        <p:txBody>
          <a:bodyPr wrap="none" lIns="0" tIns="0" rIns="0" bIns="0" rtlCol="0">
            <a:spAutoFit/>
          </a:bodyPr>
          <a:lstStyle/>
          <a:p>
            <a:pPr algn="l">
              <a:spcAft>
                <a:spcPts val="600"/>
              </a:spcAft>
            </a:pPr>
            <a:r>
              <a:rPr lang="en-GB" sz="1400" dirty="0">
                <a:solidFill>
                  <a:schemeClr val="tx2"/>
                </a:solidFill>
              </a:rPr>
              <a:t>NSX-T Edge Transport Node : Multiple Routers (as VRFs)</a:t>
            </a:r>
          </a:p>
        </p:txBody>
      </p:sp>
      <p:sp>
        <p:nvSpPr>
          <p:cNvPr id="15" name="TextBox 14">
            <a:extLst>
              <a:ext uri="{FF2B5EF4-FFF2-40B4-BE49-F238E27FC236}">
                <a16:creationId xmlns:a16="http://schemas.microsoft.com/office/drawing/2014/main" id="{A6F73725-7A12-A14B-9D00-B865EE1A9241}"/>
              </a:ext>
            </a:extLst>
          </p:cNvPr>
          <p:cNvSpPr txBox="1"/>
          <p:nvPr/>
        </p:nvSpPr>
        <p:spPr>
          <a:xfrm>
            <a:off x="6788672" y="5895097"/>
            <a:ext cx="5075107" cy="215444"/>
          </a:xfrm>
          <a:prstGeom prst="rect">
            <a:avLst/>
          </a:prstGeom>
        </p:spPr>
        <p:txBody>
          <a:bodyPr wrap="none" lIns="0" tIns="0" rIns="0" bIns="0" rtlCol="0">
            <a:spAutoFit/>
          </a:bodyPr>
          <a:lstStyle/>
          <a:p>
            <a:pPr algn="l">
              <a:spcAft>
                <a:spcPts val="600"/>
              </a:spcAft>
            </a:pPr>
            <a:r>
              <a:rPr lang="en-GB" sz="1400" dirty="0">
                <a:solidFill>
                  <a:schemeClr val="tx2"/>
                </a:solidFill>
              </a:rPr>
              <a:t>NSX-T Edge Cluster : Pool of NSX-T Edge Transport Nodes</a:t>
            </a:r>
          </a:p>
        </p:txBody>
      </p:sp>
      <p:sp>
        <p:nvSpPr>
          <p:cNvPr id="16" name="TextBox 15">
            <a:extLst>
              <a:ext uri="{FF2B5EF4-FFF2-40B4-BE49-F238E27FC236}">
                <a16:creationId xmlns:a16="http://schemas.microsoft.com/office/drawing/2014/main" id="{A45C0F6C-AF57-6F44-A1F3-5C61036B7446}"/>
              </a:ext>
            </a:extLst>
          </p:cNvPr>
          <p:cNvSpPr txBox="1"/>
          <p:nvPr/>
        </p:nvSpPr>
        <p:spPr>
          <a:xfrm>
            <a:off x="7259408" y="6232849"/>
            <a:ext cx="5117056" cy="261257"/>
          </a:xfrm>
          <a:prstGeom prst="rect">
            <a:avLst/>
          </a:prstGeom>
        </p:spPr>
        <p:txBody>
          <a:bodyPr wrap="square" lIns="0" tIns="0" rIns="0" bIns="0" rtlCol="0">
            <a:spAutoFit/>
          </a:bodyPr>
          <a:lstStyle/>
          <a:p>
            <a:pPr algn="l">
              <a:spcAft>
                <a:spcPts val="600"/>
              </a:spcAft>
            </a:pPr>
            <a:endParaRPr lang="en-GB" sz="1200" dirty="0"/>
          </a:p>
        </p:txBody>
      </p:sp>
      <p:sp>
        <p:nvSpPr>
          <p:cNvPr id="17" name="TextBox 16">
            <a:extLst>
              <a:ext uri="{FF2B5EF4-FFF2-40B4-BE49-F238E27FC236}">
                <a16:creationId xmlns:a16="http://schemas.microsoft.com/office/drawing/2014/main" id="{7223A847-8D64-984F-B1AF-FC80F7432C1B}"/>
              </a:ext>
            </a:extLst>
          </p:cNvPr>
          <p:cNvSpPr txBox="1"/>
          <p:nvPr/>
        </p:nvSpPr>
        <p:spPr>
          <a:xfrm>
            <a:off x="6781683" y="6187542"/>
            <a:ext cx="5552722" cy="430887"/>
          </a:xfrm>
          <a:prstGeom prst="rect">
            <a:avLst/>
          </a:prstGeom>
        </p:spPr>
        <p:txBody>
          <a:bodyPr wrap="square" lIns="0" tIns="0" rIns="0" bIns="0" rtlCol="0">
            <a:spAutoFit/>
          </a:bodyPr>
          <a:lstStyle/>
          <a:p>
            <a:pPr algn="l">
              <a:spcAft>
                <a:spcPts val="600"/>
              </a:spcAft>
            </a:pPr>
            <a:r>
              <a:rPr lang="en-GB" sz="1400" dirty="0">
                <a:solidFill>
                  <a:schemeClr val="tx2"/>
                </a:solidFill>
              </a:rPr>
              <a:t>TEP : Tunnel Endpoint is Edge Transport Node (</a:t>
            </a:r>
            <a:r>
              <a:rPr lang="en-GB" sz="1400" dirty="0" err="1">
                <a:solidFill>
                  <a:schemeClr val="tx2"/>
                </a:solidFill>
              </a:rPr>
              <a:t>ESXi</a:t>
            </a:r>
            <a:r>
              <a:rPr lang="en-GB" sz="1400" dirty="0">
                <a:solidFill>
                  <a:schemeClr val="tx2"/>
                </a:solidFill>
              </a:rPr>
              <a:t> Hosts are NOT prepped for NSX-T)</a:t>
            </a:r>
          </a:p>
        </p:txBody>
      </p:sp>
    </p:spTree>
    <p:extLst>
      <p:ext uri="{BB962C8B-B14F-4D97-AF65-F5344CB8AC3E}">
        <p14:creationId xmlns:p14="http://schemas.microsoft.com/office/powerpoint/2010/main" val="260469393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575"/>
                                        </p:tgtEl>
                                        <p:attrNameLst>
                                          <p:attrName>style.visibility</p:attrName>
                                        </p:attrNameLst>
                                      </p:cBhvr>
                                      <p:to>
                                        <p:strVal val="visible"/>
                                      </p:to>
                                    </p:set>
                                    <p:anim calcmode="lin" valueType="num">
                                      <p:cBhvr additive="base">
                                        <p:cTn id="7" dur="500" fill="hold"/>
                                        <p:tgtEl>
                                          <p:spTgt spid="575"/>
                                        </p:tgtEl>
                                        <p:attrNameLst>
                                          <p:attrName>ppt_x</p:attrName>
                                        </p:attrNameLst>
                                      </p:cBhvr>
                                      <p:tavLst>
                                        <p:tav tm="0">
                                          <p:val>
                                            <p:strVal val="#ppt_x"/>
                                          </p:val>
                                        </p:tav>
                                        <p:tav tm="100000">
                                          <p:val>
                                            <p:strVal val="#ppt_x"/>
                                          </p:val>
                                        </p:tav>
                                      </p:tavLst>
                                    </p:anim>
                                    <p:anim calcmode="lin" valueType="num">
                                      <p:cBhvr additive="base">
                                        <p:cTn id="8" dur="500" fill="hold"/>
                                        <p:tgtEl>
                                          <p:spTgt spid="575"/>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44"/>
                                        </p:tgtEl>
                                        <p:attrNameLst>
                                          <p:attrName>style.visibility</p:attrName>
                                        </p:attrNameLst>
                                      </p:cBhvr>
                                      <p:to>
                                        <p:strVal val="visible"/>
                                      </p:to>
                                    </p:set>
                                    <p:anim calcmode="lin" valueType="num">
                                      <p:cBhvr additive="base">
                                        <p:cTn id="11" dur="500" fill="hold"/>
                                        <p:tgtEl>
                                          <p:spTgt spid="44"/>
                                        </p:tgtEl>
                                        <p:attrNameLst>
                                          <p:attrName>ppt_x</p:attrName>
                                        </p:attrNameLst>
                                      </p:cBhvr>
                                      <p:tavLst>
                                        <p:tav tm="0">
                                          <p:val>
                                            <p:strVal val="#ppt_x"/>
                                          </p:val>
                                        </p:tav>
                                        <p:tav tm="100000">
                                          <p:val>
                                            <p:strVal val="#ppt_x"/>
                                          </p:val>
                                        </p:tav>
                                      </p:tavLst>
                                    </p:anim>
                                    <p:anim calcmode="lin" valueType="num">
                                      <p:cBhvr additive="base">
                                        <p:cTn id="12" dur="500" fill="hold"/>
                                        <p:tgtEl>
                                          <p:spTgt spid="44"/>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45"/>
                                        </p:tgtEl>
                                        <p:attrNameLst>
                                          <p:attrName>style.visibility</p:attrName>
                                        </p:attrNameLst>
                                      </p:cBhvr>
                                      <p:to>
                                        <p:strVal val="visible"/>
                                      </p:to>
                                    </p:set>
                                    <p:anim calcmode="lin" valueType="num">
                                      <p:cBhvr additive="base">
                                        <p:cTn id="15" dur="500" fill="hold"/>
                                        <p:tgtEl>
                                          <p:spTgt spid="45"/>
                                        </p:tgtEl>
                                        <p:attrNameLst>
                                          <p:attrName>ppt_x</p:attrName>
                                        </p:attrNameLst>
                                      </p:cBhvr>
                                      <p:tavLst>
                                        <p:tav tm="0">
                                          <p:val>
                                            <p:strVal val="#ppt_x"/>
                                          </p:val>
                                        </p:tav>
                                        <p:tav tm="100000">
                                          <p:val>
                                            <p:strVal val="#ppt_x"/>
                                          </p:val>
                                        </p:tav>
                                      </p:tavLst>
                                    </p:anim>
                                    <p:anim calcmode="lin" valueType="num">
                                      <p:cBhvr additive="base">
                                        <p:cTn id="16" dur="500" fill="hold"/>
                                        <p:tgtEl>
                                          <p:spTgt spid="45"/>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576"/>
                                        </p:tgtEl>
                                        <p:attrNameLst>
                                          <p:attrName>style.visibility</p:attrName>
                                        </p:attrNameLst>
                                      </p:cBhvr>
                                      <p:to>
                                        <p:strVal val="visible"/>
                                      </p:to>
                                    </p:set>
                                    <p:anim calcmode="lin" valueType="num">
                                      <p:cBhvr additive="base">
                                        <p:cTn id="19" dur="500" fill="hold"/>
                                        <p:tgtEl>
                                          <p:spTgt spid="576"/>
                                        </p:tgtEl>
                                        <p:attrNameLst>
                                          <p:attrName>ppt_x</p:attrName>
                                        </p:attrNameLst>
                                      </p:cBhvr>
                                      <p:tavLst>
                                        <p:tav tm="0">
                                          <p:val>
                                            <p:strVal val="#ppt_x"/>
                                          </p:val>
                                        </p:tav>
                                        <p:tav tm="100000">
                                          <p:val>
                                            <p:strVal val="#ppt_x"/>
                                          </p:val>
                                        </p:tav>
                                      </p:tavLst>
                                    </p:anim>
                                    <p:anim calcmode="lin" valueType="num">
                                      <p:cBhvr additive="base">
                                        <p:cTn id="20" dur="500" fill="hold"/>
                                        <p:tgtEl>
                                          <p:spTgt spid="576"/>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0"/>
                                  </p:stCondLst>
                                  <p:childTnLst>
                                    <p:set>
                                      <p:cBhvr>
                                        <p:cTn id="22" dur="1" fill="hold">
                                          <p:stCondLst>
                                            <p:cond delay="0"/>
                                          </p:stCondLst>
                                        </p:cTn>
                                        <p:tgtEl>
                                          <p:spTgt spid="577"/>
                                        </p:tgtEl>
                                        <p:attrNameLst>
                                          <p:attrName>style.visibility</p:attrName>
                                        </p:attrNameLst>
                                      </p:cBhvr>
                                      <p:to>
                                        <p:strVal val="visible"/>
                                      </p:to>
                                    </p:set>
                                    <p:anim calcmode="lin" valueType="num">
                                      <p:cBhvr additive="base">
                                        <p:cTn id="23" dur="500" fill="hold"/>
                                        <p:tgtEl>
                                          <p:spTgt spid="577"/>
                                        </p:tgtEl>
                                        <p:attrNameLst>
                                          <p:attrName>ppt_x</p:attrName>
                                        </p:attrNameLst>
                                      </p:cBhvr>
                                      <p:tavLst>
                                        <p:tav tm="0">
                                          <p:val>
                                            <p:strVal val="#ppt_x"/>
                                          </p:val>
                                        </p:tav>
                                        <p:tav tm="100000">
                                          <p:val>
                                            <p:strVal val="#ppt_x"/>
                                          </p:val>
                                        </p:tav>
                                      </p:tavLst>
                                    </p:anim>
                                    <p:anim calcmode="lin" valueType="num">
                                      <p:cBhvr additive="base">
                                        <p:cTn id="24" dur="500" fill="hold"/>
                                        <p:tgtEl>
                                          <p:spTgt spid="577"/>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0"/>
                                  </p:stCondLst>
                                  <p:childTnLst>
                                    <p:set>
                                      <p:cBhvr>
                                        <p:cTn id="26" dur="1" fill="hold">
                                          <p:stCondLst>
                                            <p:cond delay="0"/>
                                          </p:stCondLst>
                                        </p:cTn>
                                        <p:tgtEl>
                                          <p:spTgt spid="427"/>
                                        </p:tgtEl>
                                        <p:attrNameLst>
                                          <p:attrName>style.visibility</p:attrName>
                                        </p:attrNameLst>
                                      </p:cBhvr>
                                      <p:to>
                                        <p:strVal val="visible"/>
                                      </p:to>
                                    </p:set>
                                    <p:anim calcmode="lin" valueType="num">
                                      <p:cBhvr additive="base">
                                        <p:cTn id="27" dur="500" fill="hold"/>
                                        <p:tgtEl>
                                          <p:spTgt spid="427"/>
                                        </p:tgtEl>
                                        <p:attrNameLst>
                                          <p:attrName>ppt_x</p:attrName>
                                        </p:attrNameLst>
                                      </p:cBhvr>
                                      <p:tavLst>
                                        <p:tav tm="0">
                                          <p:val>
                                            <p:strVal val="#ppt_x"/>
                                          </p:val>
                                        </p:tav>
                                        <p:tav tm="100000">
                                          <p:val>
                                            <p:strVal val="#ppt_x"/>
                                          </p:val>
                                        </p:tav>
                                      </p:tavLst>
                                    </p:anim>
                                    <p:anim calcmode="lin" valueType="num">
                                      <p:cBhvr additive="base">
                                        <p:cTn id="28" dur="500" fill="hold"/>
                                        <p:tgtEl>
                                          <p:spTgt spid="427"/>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stCondLst>
                                    <p:cond delay="0"/>
                                  </p:stCondLst>
                                  <p:childTnLst>
                                    <p:set>
                                      <p:cBhvr>
                                        <p:cTn id="30" dur="1" fill="hold">
                                          <p:stCondLst>
                                            <p:cond delay="0"/>
                                          </p:stCondLst>
                                        </p:cTn>
                                        <p:tgtEl>
                                          <p:spTgt spid="280"/>
                                        </p:tgtEl>
                                        <p:attrNameLst>
                                          <p:attrName>style.visibility</p:attrName>
                                        </p:attrNameLst>
                                      </p:cBhvr>
                                      <p:to>
                                        <p:strVal val="visible"/>
                                      </p:to>
                                    </p:set>
                                    <p:anim calcmode="lin" valueType="num">
                                      <p:cBhvr additive="base">
                                        <p:cTn id="31" dur="500" fill="hold"/>
                                        <p:tgtEl>
                                          <p:spTgt spid="280"/>
                                        </p:tgtEl>
                                        <p:attrNameLst>
                                          <p:attrName>ppt_x</p:attrName>
                                        </p:attrNameLst>
                                      </p:cBhvr>
                                      <p:tavLst>
                                        <p:tav tm="0">
                                          <p:val>
                                            <p:strVal val="#ppt_x"/>
                                          </p:val>
                                        </p:tav>
                                        <p:tav tm="100000">
                                          <p:val>
                                            <p:strVal val="#ppt_x"/>
                                          </p:val>
                                        </p:tav>
                                      </p:tavLst>
                                    </p:anim>
                                    <p:anim calcmode="lin" valueType="num">
                                      <p:cBhvr additive="base">
                                        <p:cTn id="32" dur="500" fill="hold"/>
                                        <p:tgtEl>
                                          <p:spTgt spid="280"/>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0"/>
                                  </p:stCondLst>
                                  <p:childTnLst>
                                    <p:set>
                                      <p:cBhvr>
                                        <p:cTn id="34" dur="1" fill="hold">
                                          <p:stCondLst>
                                            <p:cond delay="0"/>
                                          </p:stCondLst>
                                        </p:cTn>
                                        <p:tgtEl>
                                          <p:spTgt spid="281"/>
                                        </p:tgtEl>
                                        <p:attrNameLst>
                                          <p:attrName>style.visibility</p:attrName>
                                        </p:attrNameLst>
                                      </p:cBhvr>
                                      <p:to>
                                        <p:strVal val="visible"/>
                                      </p:to>
                                    </p:set>
                                    <p:anim calcmode="lin" valueType="num">
                                      <p:cBhvr additive="base">
                                        <p:cTn id="35" dur="500" fill="hold"/>
                                        <p:tgtEl>
                                          <p:spTgt spid="281"/>
                                        </p:tgtEl>
                                        <p:attrNameLst>
                                          <p:attrName>ppt_x</p:attrName>
                                        </p:attrNameLst>
                                      </p:cBhvr>
                                      <p:tavLst>
                                        <p:tav tm="0">
                                          <p:val>
                                            <p:strVal val="#ppt_x"/>
                                          </p:val>
                                        </p:tav>
                                        <p:tav tm="100000">
                                          <p:val>
                                            <p:strVal val="#ppt_x"/>
                                          </p:val>
                                        </p:tav>
                                      </p:tavLst>
                                    </p:anim>
                                    <p:anim calcmode="lin" valueType="num">
                                      <p:cBhvr additive="base">
                                        <p:cTn id="36" dur="500" fill="hold"/>
                                        <p:tgtEl>
                                          <p:spTgt spid="281"/>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0"/>
                                  </p:stCondLst>
                                  <p:childTnLst>
                                    <p:set>
                                      <p:cBhvr>
                                        <p:cTn id="38" dur="1" fill="hold">
                                          <p:stCondLst>
                                            <p:cond delay="0"/>
                                          </p:stCondLst>
                                        </p:cTn>
                                        <p:tgtEl>
                                          <p:spTgt spid="19"/>
                                        </p:tgtEl>
                                        <p:attrNameLst>
                                          <p:attrName>style.visibility</p:attrName>
                                        </p:attrNameLst>
                                      </p:cBhvr>
                                      <p:to>
                                        <p:strVal val="visible"/>
                                      </p:to>
                                    </p:set>
                                    <p:anim calcmode="lin" valueType="num">
                                      <p:cBhvr additive="base">
                                        <p:cTn id="39" dur="500" fill="hold"/>
                                        <p:tgtEl>
                                          <p:spTgt spid="19"/>
                                        </p:tgtEl>
                                        <p:attrNameLst>
                                          <p:attrName>ppt_x</p:attrName>
                                        </p:attrNameLst>
                                      </p:cBhvr>
                                      <p:tavLst>
                                        <p:tav tm="0">
                                          <p:val>
                                            <p:strVal val="#ppt_x"/>
                                          </p:val>
                                        </p:tav>
                                        <p:tav tm="100000">
                                          <p:val>
                                            <p:strVal val="#ppt_x"/>
                                          </p:val>
                                        </p:tav>
                                      </p:tavLst>
                                    </p:anim>
                                    <p:anim calcmode="lin" valueType="num">
                                      <p:cBhvr additive="base">
                                        <p:cTn id="40" dur="500" fill="hold"/>
                                        <p:tgtEl>
                                          <p:spTgt spid="19"/>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stCondLst>
                                    <p:cond delay="0"/>
                                  </p:stCondLst>
                                  <p:childTnLst>
                                    <p:set>
                                      <p:cBhvr>
                                        <p:cTn id="42" dur="1" fill="hold">
                                          <p:stCondLst>
                                            <p:cond delay="0"/>
                                          </p:stCondLst>
                                        </p:cTn>
                                        <p:tgtEl>
                                          <p:spTgt spid="42"/>
                                        </p:tgtEl>
                                        <p:attrNameLst>
                                          <p:attrName>style.visibility</p:attrName>
                                        </p:attrNameLst>
                                      </p:cBhvr>
                                      <p:to>
                                        <p:strVal val="visible"/>
                                      </p:to>
                                    </p:set>
                                    <p:anim calcmode="lin" valueType="num">
                                      <p:cBhvr additive="base">
                                        <p:cTn id="43" dur="500" fill="hold"/>
                                        <p:tgtEl>
                                          <p:spTgt spid="42"/>
                                        </p:tgtEl>
                                        <p:attrNameLst>
                                          <p:attrName>ppt_x</p:attrName>
                                        </p:attrNameLst>
                                      </p:cBhvr>
                                      <p:tavLst>
                                        <p:tav tm="0">
                                          <p:val>
                                            <p:strVal val="#ppt_x"/>
                                          </p:val>
                                        </p:tav>
                                        <p:tav tm="100000">
                                          <p:val>
                                            <p:strVal val="#ppt_x"/>
                                          </p:val>
                                        </p:tav>
                                      </p:tavLst>
                                    </p:anim>
                                    <p:anim calcmode="lin" valueType="num">
                                      <p:cBhvr additive="base">
                                        <p:cTn id="44" dur="500" fill="hold"/>
                                        <p:tgtEl>
                                          <p:spTgt spid="42"/>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stCondLst>
                                    <p:cond delay="0"/>
                                  </p:stCondLst>
                                  <p:childTnLst>
                                    <p:set>
                                      <p:cBhvr>
                                        <p:cTn id="46" dur="1" fill="hold">
                                          <p:stCondLst>
                                            <p:cond delay="0"/>
                                          </p:stCondLst>
                                        </p:cTn>
                                        <p:tgtEl>
                                          <p:spTgt spid="403"/>
                                        </p:tgtEl>
                                        <p:attrNameLst>
                                          <p:attrName>style.visibility</p:attrName>
                                        </p:attrNameLst>
                                      </p:cBhvr>
                                      <p:to>
                                        <p:strVal val="visible"/>
                                      </p:to>
                                    </p:set>
                                    <p:anim calcmode="lin" valueType="num">
                                      <p:cBhvr additive="base">
                                        <p:cTn id="47" dur="500" fill="hold"/>
                                        <p:tgtEl>
                                          <p:spTgt spid="403"/>
                                        </p:tgtEl>
                                        <p:attrNameLst>
                                          <p:attrName>ppt_x</p:attrName>
                                        </p:attrNameLst>
                                      </p:cBhvr>
                                      <p:tavLst>
                                        <p:tav tm="0">
                                          <p:val>
                                            <p:strVal val="#ppt_x"/>
                                          </p:val>
                                        </p:tav>
                                        <p:tav tm="100000">
                                          <p:val>
                                            <p:strVal val="#ppt_x"/>
                                          </p:val>
                                        </p:tav>
                                      </p:tavLst>
                                    </p:anim>
                                    <p:anim calcmode="lin" valueType="num">
                                      <p:cBhvr additive="base">
                                        <p:cTn id="48" dur="500" fill="hold"/>
                                        <p:tgtEl>
                                          <p:spTgt spid="403"/>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stCondLst>
                                    <p:cond delay="0"/>
                                  </p:stCondLst>
                                  <p:childTnLst>
                                    <p:set>
                                      <p:cBhvr>
                                        <p:cTn id="50" dur="1" fill="hold">
                                          <p:stCondLst>
                                            <p:cond delay="0"/>
                                          </p:stCondLst>
                                        </p:cTn>
                                        <p:tgtEl>
                                          <p:spTgt spid="257"/>
                                        </p:tgtEl>
                                        <p:attrNameLst>
                                          <p:attrName>style.visibility</p:attrName>
                                        </p:attrNameLst>
                                      </p:cBhvr>
                                      <p:to>
                                        <p:strVal val="visible"/>
                                      </p:to>
                                    </p:set>
                                    <p:anim calcmode="lin" valueType="num">
                                      <p:cBhvr additive="base">
                                        <p:cTn id="51" dur="500" fill="hold"/>
                                        <p:tgtEl>
                                          <p:spTgt spid="257"/>
                                        </p:tgtEl>
                                        <p:attrNameLst>
                                          <p:attrName>ppt_x</p:attrName>
                                        </p:attrNameLst>
                                      </p:cBhvr>
                                      <p:tavLst>
                                        <p:tav tm="0">
                                          <p:val>
                                            <p:strVal val="#ppt_x"/>
                                          </p:val>
                                        </p:tav>
                                        <p:tav tm="100000">
                                          <p:val>
                                            <p:strVal val="#ppt_x"/>
                                          </p:val>
                                        </p:tav>
                                      </p:tavLst>
                                    </p:anim>
                                    <p:anim calcmode="lin" valueType="num">
                                      <p:cBhvr additive="base">
                                        <p:cTn id="52" dur="500" fill="hold"/>
                                        <p:tgtEl>
                                          <p:spTgt spid="257"/>
                                        </p:tgtEl>
                                        <p:attrNameLst>
                                          <p:attrName>ppt_y</p:attrName>
                                        </p:attrNameLst>
                                      </p:cBhvr>
                                      <p:tavLst>
                                        <p:tav tm="0">
                                          <p:val>
                                            <p:strVal val="1+#ppt_h/2"/>
                                          </p:val>
                                        </p:tav>
                                        <p:tav tm="100000">
                                          <p:val>
                                            <p:strVal val="#ppt_y"/>
                                          </p:val>
                                        </p:tav>
                                      </p:tavLst>
                                    </p:anim>
                                  </p:childTnLst>
                                </p:cTn>
                              </p:par>
                            </p:childTnLst>
                          </p:cTn>
                        </p:par>
                      </p:childTnLst>
                    </p:cTn>
                  </p:par>
                  <p:par>
                    <p:cTn id="53" fill="hold">
                      <p:stCondLst>
                        <p:cond delay="indefinite"/>
                      </p:stCondLst>
                      <p:childTnLst>
                        <p:par>
                          <p:cTn id="54" fill="hold">
                            <p:stCondLst>
                              <p:cond delay="0"/>
                            </p:stCondLst>
                            <p:childTnLst>
                              <p:par>
                                <p:cTn id="55" presetID="2" presetClass="entr" presetSubtype="4" fill="hold" grpId="0" nodeType="clickEffect">
                                  <p:stCondLst>
                                    <p:cond delay="0"/>
                                  </p:stCondLst>
                                  <p:childTnLst>
                                    <p:set>
                                      <p:cBhvr>
                                        <p:cTn id="56" dur="1" fill="hold">
                                          <p:stCondLst>
                                            <p:cond delay="0"/>
                                          </p:stCondLst>
                                        </p:cTn>
                                        <p:tgtEl>
                                          <p:spTgt spid="252"/>
                                        </p:tgtEl>
                                        <p:attrNameLst>
                                          <p:attrName>style.visibility</p:attrName>
                                        </p:attrNameLst>
                                      </p:cBhvr>
                                      <p:to>
                                        <p:strVal val="visible"/>
                                      </p:to>
                                    </p:set>
                                    <p:anim calcmode="lin" valueType="num">
                                      <p:cBhvr additive="base">
                                        <p:cTn id="57" dur="500" fill="hold"/>
                                        <p:tgtEl>
                                          <p:spTgt spid="252"/>
                                        </p:tgtEl>
                                        <p:attrNameLst>
                                          <p:attrName>ppt_x</p:attrName>
                                        </p:attrNameLst>
                                      </p:cBhvr>
                                      <p:tavLst>
                                        <p:tav tm="0">
                                          <p:val>
                                            <p:strVal val="#ppt_x"/>
                                          </p:val>
                                        </p:tav>
                                        <p:tav tm="100000">
                                          <p:val>
                                            <p:strVal val="#ppt_x"/>
                                          </p:val>
                                        </p:tav>
                                      </p:tavLst>
                                    </p:anim>
                                    <p:anim calcmode="lin" valueType="num">
                                      <p:cBhvr additive="base">
                                        <p:cTn id="58" dur="500" fill="hold"/>
                                        <p:tgtEl>
                                          <p:spTgt spid="252"/>
                                        </p:tgtEl>
                                        <p:attrNameLst>
                                          <p:attrName>ppt_y</p:attrName>
                                        </p:attrNameLst>
                                      </p:cBhvr>
                                      <p:tavLst>
                                        <p:tav tm="0">
                                          <p:val>
                                            <p:strVal val="1+#ppt_h/2"/>
                                          </p:val>
                                        </p:tav>
                                        <p:tav tm="100000">
                                          <p:val>
                                            <p:strVal val="#ppt_y"/>
                                          </p:val>
                                        </p:tav>
                                      </p:tavLst>
                                    </p:anim>
                                  </p:childTnLst>
                                </p:cTn>
                              </p:par>
                              <p:par>
                                <p:cTn id="59" presetID="2" presetClass="entr" presetSubtype="4" fill="hold" grpId="0" nodeType="withEffect">
                                  <p:stCondLst>
                                    <p:cond delay="0"/>
                                  </p:stCondLst>
                                  <p:childTnLst>
                                    <p:set>
                                      <p:cBhvr>
                                        <p:cTn id="60" dur="1" fill="hold">
                                          <p:stCondLst>
                                            <p:cond delay="0"/>
                                          </p:stCondLst>
                                        </p:cTn>
                                        <p:tgtEl>
                                          <p:spTgt spid="254"/>
                                        </p:tgtEl>
                                        <p:attrNameLst>
                                          <p:attrName>style.visibility</p:attrName>
                                        </p:attrNameLst>
                                      </p:cBhvr>
                                      <p:to>
                                        <p:strVal val="visible"/>
                                      </p:to>
                                    </p:set>
                                    <p:anim calcmode="lin" valueType="num">
                                      <p:cBhvr additive="base">
                                        <p:cTn id="61" dur="500" fill="hold"/>
                                        <p:tgtEl>
                                          <p:spTgt spid="254"/>
                                        </p:tgtEl>
                                        <p:attrNameLst>
                                          <p:attrName>ppt_x</p:attrName>
                                        </p:attrNameLst>
                                      </p:cBhvr>
                                      <p:tavLst>
                                        <p:tav tm="0">
                                          <p:val>
                                            <p:strVal val="#ppt_x"/>
                                          </p:val>
                                        </p:tav>
                                        <p:tav tm="100000">
                                          <p:val>
                                            <p:strVal val="#ppt_x"/>
                                          </p:val>
                                        </p:tav>
                                      </p:tavLst>
                                    </p:anim>
                                    <p:anim calcmode="lin" valueType="num">
                                      <p:cBhvr additive="base">
                                        <p:cTn id="62" dur="500" fill="hold"/>
                                        <p:tgtEl>
                                          <p:spTgt spid="254"/>
                                        </p:tgtEl>
                                        <p:attrNameLst>
                                          <p:attrName>ppt_y</p:attrName>
                                        </p:attrNameLst>
                                      </p:cBhvr>
                                      <p:tavLst>
                                        <p:tav tm="0">
                                          <p:val>
                                            <p:strVal val="1+#ppt_h/2"/>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4" fill="hold" nodeType="clickEffect">
                                  <p:stCondLst>
                                    <p:cond delay="0"/>
                                  </p:stCondLst>
                                  <p:childTnLst>
                                    <p:set>
                                      <p:cBhvr>
                                        <p:cTn id="66" dur="1" fill="hold">
                                          <p:stCondLst>
                                            <p:cond delay="0"/>
                                          </p:stCondLst>
                                        </p:cTn>
                                        <p:tgtEl>
                                          <p:spTgt spid="20"/>
                                        </p:tgtEl>
                                        <p:attrNameLst>
                                          <p:attrName>style.visibility</p:attrName>
                                        </p:attrNameLst>
                                      </p:cBhvr>
                                      <p:to>
                                        <p:strVal val="visible"/>
                                      </p:to>
                                    </p:set>
                                    <p:anim calcmode="lin" valueType="num">
                                      <p:cBhvr additive="base">
                                        <p:cTn id="67" dur="500" fill="hold"/>
                                        <p:tgtEl>
                                          <p:spTgt spid="20"/>
                                        </p:tgtEl>
                                        <p:attrNameLst>
                                          <p:attrName>ppt_x</p:attrName>
                                        </p:attrNameLst>
                                      </p:cBhvr>
                                      <p:tavLst>
                                        <p:tav tm="0">
                                          <p:val>
                                            <p:strVal val="#ppt_x"/>
                                          </p:val>
                                        </p:tav>
                                        <p:tav tm="100000">
                                          <p:val>
                                            <p:strVal val="#ppt_x"/>
                                          </p:val>
                                        </p:tav>
                                      </p:tavLst>
                                    </p:anim>
                                    <p:anim calcmode="lin" valueType="num">
                                      <p:cBhvr additive="base">
                                        <p:cTn id="68" dur="500" fill="hold"/>
                                        <p:tgtEl>
                                          <p:spTgt spid="20"/>
                                        </p:tgtEl>
                                        <p:attrNameLst>
                                          <p:attrName>ppt_y</p:attrName>
                                        </p:attrNameLst>
                                      </p:cBhvr>
                                      <p:tavLst>
                                        <p:tav tm="0">
                                          <p:val>
                                            <p:strVal val="1+#ppt_h/2"/>
                                          </p:val>
                                        </p:tav>
                                        <p:tav tm="100000">
                                          <p:val>
                                            <p:strVal val="#ppt_y"/>
                                          </p:val>
                                        </p:tav>
                                      </p:tavLst>
                                    </p:anim>
                                  </p:childTnLst>
                                </p:cTn>
                              </p:par>
                              <p:par>
                                <p:cTn id="69" presetID="2" presetClass="entr" presetSubtype="4" fill="hold" grpId="0" nodeType="withEffect">
                                  <p:stCondLst>
                                    <p:cond delay="0"/>
                                  </p:stCondLst>
                                  <p:childTnLst>
                                    <p:set>
                                      <p:cBhvr>
                                        <p:cTn id="70" dur="1" fill="hold">
                                          <p:stCondLst>
                                            <p:cond delay="0"/>
                                          </p:stCondLst>
                                        </p:cTn>
                                        <p:tgtEl>
                                          <p:spTgt spid="215"/>
                                        </p:tgtEl>
                                        <p:attrNameLst>
                                          <p:attrName>style.visibility</p:attrName>
                                        </p:attrNameLst>
                                      </p:cBhvr>
                                      <p:to>
                                        <p:strVal val="visible"/>
                                      </p:to>
                                    </p:set>
                                    <p:anim calcmode="lin" valueType="num">
                                      <p:cBhvr additive="base">
                                        <p:cTn id="71" dur="500" fill="hold"/>
                                        <p:tgtEl>
                                          <p:spTgt spid="215"/>
                                        </p:tgtEl>
                                        <p:attrNameLst>
                                          <p:attrName>ppt_x</p:attrName>
                                        </p:attrNameLst>
                                      </p:cBhvr>
                                      <p:tavLst>
                                        <p:tav tm="0">
                                          <p:val>
                                            <p:strVal val="#ppt_x"/>
                                          </p:val>
                                        </p:tav>
                                        <p:tav tm="100000">
                                          <p:val>
                                            <p:strVal val="#ppt_x"/>
                                          </p:val>
                                        </p:tav>
                                      </p:tavLst>
                                    </p:anim>
                                    <p:anim calcmode="lin" valueType="num">
                                      <p:cBhvr additive="base">
                                        <p:cTn id="72" dur="500" fill="hold"/>
                                        <p:tgtEl>
                                          <p:spTgt spid="215"/>
                                        </p:tgtEl>
                                        <p:attrNameLst>
                                          <p:attrName>ppt_y</p:attrName>
                                        </p:attrNameLst>
                                      </p:cBhvr>
                                      <p:tavLst>
                                        <p:tav tm="0">
                                          <p:val>
                                            <p:strVal val="1+#ppt_h/2"/>
                                          </p:val>
                                        </p:tav>
                                        <p:tav tm="100000">
                                          <p:val>
                                            <p:strVal val="#ppt_y"/>
                                          </p:val>
                                        </p:tav>
                                      </p:tavLst>
                                    </p:anim>
                                  </p:childTnLst>
                                </p:cTn>
                              </p:par>
                              <p:par>
                                <p:cTn id="73" presetID="2" presetClass="entr" presetSubtype="4" fill="hold" nodeType="withEffect">
                                  <p:stCondLst>
                                    <p:cond delay="0"/>
                                  </p:stCondLst>
                                  <p:childTnLst>
                                    <p:set>
                                      <p:cBhvr>
                                        <p:cTn id="74" dur="1" fill="hold">
                                          <p:stCondLst>
                                            <p:cond delay="0"/>
                                          </p:stCondLst>
                                        </p:cTn>
                                        <p:tgtEl>
                                          <p:spTgt spid="47"/>
                                        </p:tgtEl>
                                        <p:attrNameLst>
                                          <p:attrName>style.visibility</p:attrName>
                                        </p:attrNameLst>
                                      </p:cBhvr>
                                      <p:to>
                                        <p:strVal val="visible"/>
                                      </p:to>
                                    </p:set>
                                    <p:anim calcmode="lin" valueType="num">
                                      <p:cBhvr additive="base">
                                        <p:cTn id="75" dur="500" fill="hold"/>
                                        <p:tgtEl>
                                          <p:spTgt spid="47"/>
                                        </p:tgtEl>
                                        <p:attrNameLst>
                                          <p:attrName>ppt_x</p:attrName>
                                        </p:attrNameLst>
                                      </p:cBhvr>
                                      <p:tavLst>
                                        <p:tav tm="0">
                                          <p:val>
                                            <p:strVal val="#ppt_x"/>
                                          </p:val>
                                        </p:tav>
                                        <p:tav tm="100000">
                                          <p:val>
                                            <p:strVal val="#ppt_x"/>
                                          </p:val>
                                        </p:tav>
                                      </p:tavLst>
                                    </p:anim>
                                    <p:anim calcmode="lin" valueType="num">
                                      <p:cBhvr additive="base">
                                        <p:cTn id="76" dur="500" fill="hold"/>
                                        <p:tgtEl>
                                          <p:spTgt spid="47"/>
                                        </p:tgtEl>
                                        <p:attrNameLst>
                                          <p:attrName>ppt_y</p:attrName>
                                        </p:attrNameLst>
                                      </p:cBhvr>
                                      <p:tavLst>
                                        <p:tav tm="0">
                                          <p:val>
                                            <p:strVal val="1+#ppt_h/2"/>
                                          </p:val>
                                        </p:tav>
                                        <p:tav tm="100000">
                                          <p:val>
                                            <p:strVal val="#ppt_y"/>
                                          </p:val>
                                        </p:tav>
                                      </p:tavLst>
                                    </p:anim>
                                  </p:childTnLst>
                                </p:cTn>
                              </p:par>
                              <p:par>
                                <p:cTn id="77" presetID="2" presetClass="entr" presetSubtype="4" fill="hold" grpId="0" nodeType="withEffect">
                                  <p:stCondLst>
                                    <p:cond delay="0"/>
                                  </p:stCondLst>
                                  <p:childTnLst>
                                    <p:set>
                                      <p:cBhvr>
                                        <p:cTn id="78" dur="1" fill="hold">
                                          <p:stCondLst>
                                            <p:cond delay="0"/>
                                          </p:stCondLst>
                                        </p:cTn>
                                        <p:tgtEl>
                                          <p:spTgt spid="223"/>
                                        </p:tgtEl>
                                        <p:attrNameLst>
                                          <p:attrName>style.visibility</p:attrName>
                                        </p:attrNameLst>
                                      </p:cBhvr>
                                      <p:to>
                                        <p:strVal val="visible"/>
                                      </p:to>
                                    </p:set>
                                    <p:anim calcmode="lin" valueType="num">
                                      <p:cBhvr additive="base">
                                        <p:cTn id="79" dur="500" fill="hold"/>
                                        <p:tgtEl>
                                          <p:spTgt spid="223"/>
                                        </p:tgtEl>
                                        <p:attrNameLst>
                                          <p:attrName>ppt_x</p:attrName>
                                        </p:attrNameLst>
                                      </p:cBhvr>
                                      <p:tavLst>
                                        <p:tav tm="0">
                                          <p:val>
                                            <p:strVal val="#ppt_x"/>
                                          </p:val>
                                        </p:tav>
                                        <p:tav tm="100000">
                                          <p:val>
                                            <p:strVal val="#ppt_x"/>
                                          </p:val>
                                        </p:tav>
                                      </p:tavLst>
                                    </p:anim>
                                    <p:anim calcmode="lin" valueType="num">
                                      <p:cBhvr additive="base">
                                        <p:cTn id="80" dur="500" fill="hold"/>
                                        <p:tgtEl>
                                          <p:spTgt spid="223"/>
                                        </p:tgtEl>
                                        <p:attrNameLst>
                                          <p:attrName>ppt_y</p:attrName>
                                        </p:attrNameLst>
                                      </p:cBhvr>
                                      <p:tavLst>
                                        <p:tav tm="0">
                                          <p:val>
                                            <p:strVal val="1+#ppt_h/2"/>
                                          </p:val>
                                        </p:tav>
                                        <p:tav tm="100000">
                                          <p:val>
                                            <p:strVal val="#ppt_y"/>
                                          </p:val>
                                        </p:tav>
                                      </p:tavLst>
                                    </p:anim>
                                  </p:childTnLst>
                                </p:cTn>
                              </p:par>
                            </p:childTnLst>
                          </p:cTn>
                        </p:par>
                      </p:childTnLst>
                    </p:cTn>
                  </p:par>
                  <p:par>
                    <p:cTn id="81" fill="hold">
                      <p:stCondLst>
                        <p:cond delay="indefinite"/>
                      </p:stCondLst>
                      <p:childTnLst>
                        <p:par>
                          <p:cTn id="82" fill="hold">
                            <p:stCondLst>
                              <p:cond delay="0"/>
                            </p:stCondLst>
                            <p:childTnLst>
                              <p:par>
                                <p:cTn id="83" presetID="2" presetClass="entr" presetSubtype="4" fill="hold" nodeType="clickEffect">
                                  <p:stCondLst>
                                    <p:cond delay="0"/>
                                  </p:stCondLst>
                                  <p:childTnLst>
                                    <p:set>
                                      <p:cBhvr>
                                        <p:cTn id="84" dur="1" fill="hold">
                                          <p:stCondLst>
                                            <p:cond delay="0"/>
                                          </p:stCondLst>
                                        </p:cTn>
                                        <p:tgtEl>
                                          <p:spTgt spid="31"/>
                                        </p:tgtEl>
                                        <p:attrNameLst>
                                          <p:attrName>style.visibility</p:attrName>
                                        </p:attrNameLst>
                                      </p:cBhvr>
                                      <p:to>
                                        <p:strVal val="visible"/>
                                      </p:to>
                                    </p:set>
                                    <p:anim calcmode="lin" valueType="num">
                                      <p:cBhvr additive="base">
                                        <p:cTn id="85" dur="500" fill="hold"/>
                                        <p:tgtEl>
                                          <p:spTgt spid="31"/>
                                        </p:tgtEl>
                                        <p:attrNameLst>
                                          <p:attrName>ppt_x</p:attrName>
                                        </p:attrNameLst>
                                      </p:cBhvr>
                                      <p:tavLst>
                                        <p:tav tm="0">
                                          <p:val>
                                            <p:strVal val="#ppt_x"/>
                                          </p:val>
                                        </p:tav>
                                        <p:tav tm="100000">
                                          <p:val>
                                            <p:strVal val="#ppt_x"/>
                                          </p:val>
                                        </p:tav>
                                      </p:tavLst>
                                    </p:anim>
                                    <p:anim calcmode="lin" valueType="num">
                                      <p:cBhvr additive="base">
                                        <p:cTn id="86" dur="500" fill="hold"/>
                                        <p:tgtEl>
                                          <p:spTgt spid="31"/>
                                        </p:tgtEl>
                                        <p:attrNameLst>
                                          <p:attrName>ppt_y</p:attrName>
                                        </p:attrNameLst>
                                      </p:cBhvr>
                                      <p:tavLst>
                                        <p:tav tm="0">
                                          <p:val>
                                            <p:strVal val="1+#ppt_h/2"/>
                                          </p:val>
                                        </p:tav>
                                        <p:tav tm="100000">
                                          <p:val>
                                            <p:strVal val="#ppt_y"/>
                                          </p:val>
                                        </p:tav>
                                      </p:tavLst>
                                    </p:anim>
                                  </p:childTnLst>
                                </p:cTn>
                              </p:par>
                              <p:par>
                                <p:cTn id="87" presetID="2" presetClass="entr" presetSubtype="4" fill="hold" grpId="0" nodeType="withEffect">
                                  <p:stCondLst>
                                    <p:cond delay="0"/>
                                  </p:stCondLst>
                                  <p:childTnLst>
                                    <p:set>
                                      <p:cBhvr>
                                        <p:cTn id="88" dur="1" fill="hold">
                                          <p:stCondLst>
                                            <p:cond delay="0"/>
                                          </p:stCondLst>
                                        </p:cTn>
                                        <p:tgtEl>
                                          <p:spTgt spid="225"/>
                                        </p:tgtEl>
                                        <p:attrNameLst>
                                          <p:attrName>style.visibility</p:attrName>
                                        </p:attrNameLst>
                                      </p:cBhvr>
                                      <p:to>
                                        <p:strVal val="visible"/>
                                      </p:to>
                                    </p:set>
                                    <p:anim calcmode="lin" valueType="num">
                                      <p:cBhvr additive="base">
                                        <p:cTn id="89" dur="500" fill="hold"/>
                                        <p:tgtEl>
                                          <p:spTgt spid="225"/>
                                        </p:tgtEl>
                                        <p:attrNameLst>
                                          <p:attrName>ppt_x</p:attrName>
                                        </p:attrNameLst>
                                      </p:cBhvr>
                                      <p:tavLst>
                                        <p:tav tm="0">
                                          <p:val>
                                            <p:strVal val="#ppt_x"/>
                                          </p:val>
                                        </p:tav>
                                        <p:tav tm="100000">
                                          <p:val>
                                            <p:strVal val="#ppt_x"/>
                                          </p:val>
                                        </p:tav>
                                      </p:tavLst>
                                    </p:anim>
                                    <p:anim calcmode="lin" valueType="num">
                                      <p:cBhvr additive="base">
                                        <p:cTn id="90" dur="500" fill="hold"/>
                                        <p:tgtEl>
                                          <p:spTgt spid="225"/>
                                        </p:tgtEl>
                                        <p:attrNameLst>
                                          <p:attrName>ppt_y</p:attrName>
                                        </p:attrNameLst>
                                      </p:cBhvr>
                                      <p:tavLst>
                                        <p:tav tm="0">
                                          <p:val>
                                            <p:strVal val="1+#ppt_h/2"/>
                                          </p:val>
                                        </p:tav>
                                        <p:tav tm="100000">
                                          <p:val>
                                            <p:strVal val="#ppt_y"/>
                                          </p:val>
                                        </p:tav>
                                      </p:tavLst>
                                    </p:anim>
                                  </p:childTnLst>
                                </p:cTn>
                              </p:par>
                              <p:par>
                                <p:cTn id="91" presetID="2" presetClass="entr" presetSubtype="4" fill="hold" grpId="0" nodeType="withEffect">
                                  <p:stCondLst>
                                    <p:cond delay="0"/>
                                  </p:stCondLst>
                                  <p:childTnLst>
                                    <p:set>
                                      <p:cBhvr>
                                        <p:cTn id="92" dur="1" fill="hold">
                                          <p:stCondLst>
                                            <p:cond delay="0"/>
                                          </p:stCondLst>
                                        </p:cTn>
                                        <p:tgtEl>
                                          <p:spTgt spid="224"/>
                                        </p:tgtEl>
                                        <p:attrNameLst>
                                          <p:attrName>style.visibility</p:attrName>
                                        </p:attrNameLst>
                                      </p:cBhvr>
                                      <p:to>
                                        <p:strVal val="visible"/>
                                      </p:to>
                                    </p:set>
                                    <p:anim calcmode="lin" valueType="num">
                                      <p:cBhvr additive="base">
                                        <p:cTn id="93" dur="500" fill="hold"/>
                                        <p:tgtEl>
                                          <p:spTgt spid="224"/>
                                        </p:tgtEl>
                                        <p:attrNameLst>
                                          <p:attrName>ppt_x</p:attrName>
                                        </p:attrNameLst>
                                      </p:cBhvr>
                                      <p:tavLst>
                                        <p:tav tm="0">
                                          <p:val>
                                            <p:strVal val="#ppt_x"/>
                                          </p:val>
                                        </p:tav>
                                        <p:tav tm="100000">
                                          <p:val>
                                            <p:strVal val="#ppt_x"/>
                                          </p:val>
                                        </p:tav>
                                      </p:tavLst>
                                    </p:anim>
                                    <p:anim calcmode="lin" valueType="num">
                                      <p:cBhvr additive="base">
                                        <p:cTn id="94" dur="500" fill="hold"/>
                                        <p:tgtEl>
                                          <p:spTgt spid="224"/>
                                        </p:tgtEl>
                                        <p:attrNameLst>
                                          <p:attrName>ppt_y</p:attrName>
                                        </p:attrNameLst>
                                      </p:cBhvr>
                                      <p:tavLst>
                                        <p:tav tm="0">
                                          <p:val>
                                            <p:strVal val="1+#ppt_h/2"/>
                                          </p:val>
                                        </p:tav>
                                        <p:tav tm="100000">
                                          <p:val>
                                            <p:strVal val="#ppt_y"/>
                                          </p:val>
                                        </p:tav>
                                      </p:tavLst>
                                    </p:anim>
                                  </p:childTnLst>
                                </p:cTn>
                              </p:par>
                              <p:par>
                                <p:cTn id="95" presetID="2" presetClass="entr" presetSubtype="4" fill="hold" nodeType="withEffect">
                                  <p:stCondLst>
                                    <p:cond delay="0"/>
                                  </p:stCondLst>
                                  <p:childTnLst>
                                    <p:set>
                                      <p:cBhvr>
                                        <p:cTn id="96" dur="1" fill="hold">
                                          <p:stCondLst>
                                            <p:cond delay="0"/>
                                          </p:stCondLst>
                                        </p:cTn>
                                        <p:tgtEl>
                                          <p:spTgt spid="415"/>
                                        </p:tgtEl>
                                        <p:attrNameLst>
                                          <p:attrName>style.visibility</p:attrName>
                                        </p:attrNameLst>
                                      </p:cBhvr>
                                      <p:to>
                                        <p:strVal val="visible"/>
                                      </p:to>
                                    </p:set>
                                    <p:anim calcmode="lin" valueType="num">
                                      <p:cBhvr additive="base">
                                        <p:cTn id="97" dur="500" fill="hold"/>
                                        <p:tgtEl>
                                          <p:spTgt spid="415"/>
                                        </p:tgtEl>
                                        <p:attrNameLst>
                                          <p:attrName>ppt_x</p:attrName>
                                        </p:attrNameLst>
                                      </p:cBhvr>
                                      <p:tavLst>
                                        <p:tav tm="0">
                                          <p:val>
                                            <p:strVal val="#ppt_x"/>
                                          </p:val>
                                        </p:tav>
                                        <p:tav tm="100000">
                                          <p:val>
                                            <p:strVal val="#ppt_x"/>
                                          </p:val>
                                        </p:tav>
                                      </p:tavLst>
                                    </p:anim>
                                    <p:anim calcmode="lin" valueType="num">
                                      <p:cBhvr additive="base">
                                        <p:cTn id="98" dur="500" fill="hold"/>
                                        <p:tgtEl>
                                          <p:spTgt spid="415"/>
                                        </p:tgtEl>
                                        <p:attrNameLst>
                                          <p:attrName>ppt_y</p:attrName>
                                        </p:attrNameLst>
                                      </p:cBhvr>
                                      <p:tavLst>
                                        <p:tav tm="0">
                                          <p:val>
                                            <p:strVal val="1+#ppt_h/2"/>
                                          </p:val>
                                        </p:tav>
                                        <p:tav tm="100000">
                                          <p:val>
                                            <p:strVal val="#ppt_y"/>
                                          </p:val>
                                        </p:tav>
                                      </p:tavLst>
                                    </p:anim>
                                  </p:childTnLst>
                                </p:cTn>
                              </p:par>
                            </p:childTnLst>
                          </p:cTn>
                        </p:par>
                      </p:childTnLst>
                    </p:cTn>
                  </p:par>
                  <p:par>
                    <p:cTn id="99" fill="hold">
                      <p:stCondLst>
                        <p:cond delay="indefinite"/>
                      </p:stCondLst>
                      <p:childTnLst>
                        <p:par>
                          <p:cTn id="100" fill="hold">
                            <p:stCondLst>
                              <p:cond delay="0"/>
                            </p:stCondLst>
                            <p:childTnLst>
                              <p:par>
                                <p:cTn id="101" presetID="2" presetClass="entr" presetSubtype="4" fill="hold" nodeType="clickEffect">
                                  <p:stCondLst>
                                    <p:cond delay="0"/>
                                  </p:stCondLst>
                                  <p:childTnLst>
                                    <p:set>
                                      <p:cBhvr>
                                        <p:cTn id="102" dur="1" fill="hold">
                                          <p:stCondLst>
                                            <p:cond delay="0"/>
                                          </p:stCondLst>
                                        </p:cTn>
                                        <p:tgtEl>
                                          <p:spTgt spid="58"/>
                                        </p:tgtEl>
                                        <p:attrNameLst>
                                          <p:attrName>style.visibility</p:attrName>
                                        </p:attrNameLst>
                                      </p:cBhvr>
                                      <p:to>
                                        <p:strVal val="visible"/>
                                      </p:to>
                                    </p:set>
                                    <p:anim calcmode="lin" valueType="num">
                                      <p:cBhvr additive="base">
                                        <p:cTn id="103" dur="500" fill="hold"/>
                                        <p:tgtEl>
                                          <p:spTgt spid="58"/>
                                        </p:tgtEl>
                                        <p:attrNameLst>
                                          <p:attrName>ppt_x</p:attrName>
                                        </p:attrNameLst>
                                      </p:cBhvr>
                                      <p:tavLst>
                                        <p:tav tm="0">
                                          <p:val>
                                            <p:strVal val="#ppt_x"/>
                                          </p:val>
                                        </p:tav>
                                        <p:tav tm="100000">
                                          <p:val>
                                            <p:strVal val="#ppt_x"/>
                                          </p:val>
                                        </p:tav>
                                      </p:tavLst>
                                    </p:anim>
                                    <p:anim calcmode="lin" valueType="num">
                                      <p:cBhvr additive="base">
                                        <p:cTn id="104" dur="500" fill="hold"/>
                                        <p:tgtEl>
                                          <p:spTgt spid="58"/>
                                        </p:tgtEl>
                                        <p:attrNameLst>
                                          <p:attrName>ppt_y</p:attrName>
                                        </p:attrNameLst>
                                      </p:cBhvr>
                                      <p:tavLst>
                                        <p:tav tm="0">
                                          <p:val>
                                            <p:strVal val="1+#ppt_h/2"/>
                                          </p:val>
                                        </p:tav>
                                        <p:tav tm="100000">
                                          <p:val>
                                            <p:strVal val="#ppt_y"/>
                                          </p:val>
                                        </p:tav>
                                      </p:tavLst>
                                    </p:anim>
                                  </p:childTnLst>
                                </p:cTn>
                              </p:par>
                              <p:par>
                                <p:cTn id="105" presetID="2" presetClass="entr" presetSubtype="4" fill="hold" grpId="0" nodeType="withEffect">
                                  <p:stCondLst>
                                    <p:cond delay="0"/>
                                  </p:stCondLst>
                                  <p:childTnLst>
                                    <p:set>
                                      <p:cBhvr>
                                        <p:cTn id="106" dur="1" fill="hold">
                                          <p:stCondLst>
                                            <p:cond delay="0"/>
                                          </p:stCondLst>
                                        </p:cTn>
                                        <p:tgtEl>
                                          <p:spTgt spid="227"/>
                                        </p:tgtEl>
                                        <p:attrNameLst>
                                          <p:attrName>style.visibility</p:attrName>
                                        </p:attrNameLst>
                                      </p:cBhvr>
                                      <p:to>
                                        <p:strVal val="visible"/>
                                      </p:to>
                                    </p:set>
                                    <p:anim calcmode="lin" valueType="num">
                                      <p:cBhvr additive="base">
                                        <p:cTn id="107" dur="500" fill="hold"/>
                                        <p:tgtEl>
                                          <p:spTgt spid="227"/>
                                        </p:tgtEl>
                                        <p:attrNameLst>
                                          <p:attrName>ppt_x</p:attrName>
                                        </p:attrNameLst>
                                      </p:cBhvr>
                                      <p:tavLst>
                                        <p:tav tm="0">
                                          <p:val>
                                            <p:strVal val="#ppt_x"/>
                                          </p:val>
                                        </p:tav>
                                        <p:tav tm="100000">
                                          <p:val>
                                            <p:strVal val="#ppt_x"/>
                                          </p:val>
                                        </p:tav>
                                      </p:tavLst>
                                    </p:anim>
                                    <p:anim calcmode="lin" valueType="num">
                                      <p:cBhvr additive="base">
                                        <p:cTn id="108" dur="500" fill="hold"/>
                                        <p:tgtEl>
                                          <p:spTgt spid="227"/>
                                        </p:tgtEl>
                                        <p:attrNameLst>
                                          <p:attrName>ppt_y</p:attrName>
                                        </p:attrNameLst>
                                      </p:cBhvr>
                                      <p:tavLst>
                                        <p:tav tm="0">
                                          <p:val>
                                            <p:strVal val="1+#ppt_h/2"/>
                                          </p:val>
                                        </p:tav>
                                        <p:tav tm="100000">
                                          <p:val>
                                            <p:strVal val="#ppt_y"/>
                                          </p:val>
                                        </p:tav>
                                      </p:tavLst>
                                    </p:anim>
                                  </p:childTnLst>
                                </p:cTn>
                              </p:par>
                              <p:par>
                                <p:cTn id="109" presetID="2" presetClass="entr" presetSubtype="4" fill="hold" grpId="0" nodeType="withEffect">
                                  <p:stCondLst>
                                    <p:cond delay="0"/>
                                  </p:stCondLst>
                                  <p:childTnLst>
                                    <p:set>
                                      <p:cBhvr>
                                        <p:cTn id="110" dur="1" fill="hold">
                                          <p:stCondLst>
                                            <p:cond delay="0"/>
                                          </p:stCondLst>
                                        </p:cTn>
                                        <p:tgtEl>
                                          <p:spTgt spid="283"/>
                                        </p:tgtEl>
                                        <p:attrNameLst>
                                          <p:attrName>style.visibility</p:attrName>
                                        </p:attrNameLst>
                                      </p:cBhvr>
                                      <p:to>
                                        <p:strVal val="visible"/>
                                      </p:to>
                                    </p:set>
                                    <p:anim calcmode="lin" valueType="num">
                                      <p:cBhvr additive="base">
                                        <p:cTn id="111" dur="500" fill="hold"/>
                                        <p:tgtEl>
                                          <p:spTgt spid="283"/>
                                        </p:tgtEl>
                                        <p:attrNameLst>
                                          <p:attrName>ppt_x</p:attrName>
                                        </p:attrNameLst>
                                      </p:cBhvr>
                                      <p:tavLst>
                                        <p:tav tm="0">
                                          <p:val>
                                            <p:strVal val="#ppt_x"/>
                                          </p:val>
                                        </p:tav>
                                        <p:tav tm="100000">
                                          <p:val>
                                            <p:strVal val="#ppt_x"/>
                                          </p:val>
                                        </p:tav>
                                      </p:tavLst>
                                    </p:anim>
                                    <p:anim calcmode="lin" valueType="num">
                                      <p:cBhvr additive="base">
                                        <p:cTn id="112" dur="500" fill="hold"/>
                                        <p:tgtEl>
                                          <p:spTgt spid="283"/>
                                        </p:tgtEl>
                                        <p:attrNameLst>
                                          <p:attrName>ppt_y</p:attrName>
                                        </p:attrNameLst>
                                      </p:cBhvr>
                                      <p:tavLst>
                                        <p:tav tm="0">
                                          <p:val>
                                            <p:strVal val="1+#ppt_h/2"/>
                                          </p:val>
                                        </p:tav>
                                        <p:tav tm="100000">
                                          <p:val>
                                            <p:strVal val="#ppt_y"/>
                                          </p:val>
                                        </p:tav>
                                      </p:tavLst>
                                    </p:anim>
                                  </p:childTnLst>
                                </p:cTn>
                              </p:par>
                              <p:par>
                                <p:cTn id="113" presetID="2" presetClass="entr" presetSubtype="4" fill="hold" grpId="0" nodeType="withEffect">
                                  <p:stCondLst>
                                    <p:cond delay="0"/>
                                  </p:stCondLst>
                                  <p:childTnLst>
                                    <p:set>
                                      <p:cBhvr>
                                        <p:cTn id="114" dur="1" fill="hold">
                                          <p:stCondLst>
                                            <p:cond delay="0"/>
                                          </p:stCondLst>
                                        </p:cTn>
                                        <p:tgtEl>
                                          <p:spTgt spid="226"/>
                                        </p:tgtEl>
                                        <p:attrNameLst>
                                          <p:attrName>style.visibility</p:attrName>
                                        </p:attrNameLst>
                                      </p:cBhvr>
                                      <p:to>
                                        <p:strVal val="visible"/>
                                      </p:to>
                                    </p:set>
                                    <p:anim calcmode="lin" valueType="num">
                                      <p:cBhvr additive="base">
                                        <p:cTn id="115" dur="500" fill="hold"/>
                                        <p:tgtEl>
                                          <p:spTgt spid="226"/>
                                        </p:tgtEl>
                                        <p:attrNameLst>
                                          <p:attrName>ppt_x</p:attrName>
                                        </p:attrNameLst>
                                      </p:cBhvr>
                                      <p:tavLst>
                                        <p:tav tm="0">
                                          <p:val>
                                            <p:strVal val="#ppt_x"/>
                                          </p:val>
                                        </p:tav>
                                        <p:tav tm="100000">
                                          <p:val>
                                            <p:strVal val="#ppt_x"/>
                                          </p:val>
                                        </p:tav>
                                      </p:tavLst>
                                    </p:anim>
                                    <p:anim calcmode="lin" valueType="num">
                                      <p:cBhvr additive="base">
                                        <p:cTn id="116" dur="500" fill="hold"/>
                                        <p:tgtEl>
                                          <p:spTgt spid="226"/>
                                        </p:tgtEl>
                                        <p:attrNameLst>
                                          <p:attrName>ppt_y</p:attrName>
                                        </p:attrNameLst>
                                      </p:cBhvr>
                                      <p:tavLst>
                                        <p:tav tm="0">
                                          <p:val>
                                            <p:strVal val="1+#ppt_h/2"/>
                                          </p:val>
                                        </p:tav>
                                        <p:tav tm="100000">
                                          <p:val>
                                            <p:strVal val="#ppt_y"/>
                                          </p:val>
                                        </p:tav>
                                      </p:tavLst>
                                    </p:anim>
                                  </p:childTnLst>
                                </p:cTn>
                              </p:par>
                              <p:par>
                                <p:cTn id="117" presetID="2" presetClass="entr" presetSubtype="4" fill="hold" nodeType="withEffect">
                                  <p:stCondLst>
                                    <p:cond delay="0"/>
                                  </p:stCondLst>
                                  <p:childTnLst>
                                    <p:set>
                                      <p:cBhvr>
                                        <p:cTn id="118" dur="1" fill="hold">
                                          <p:stCondLst>
                                            <p:cond delay="0"/>
                                          </p:stCondLst>
                                        </p:cTn>
                                        <p:tgtEl>
                                          <p:spTgt spid="404"/>
                                        </p:tgtEl>
                                        <p:attrNameLst>
                                          <p:attrName>style.visibility</p:attrName>
                                        </p:attrNameLst>
                                      </p:cBhvr>
                                      <p:to>
                                        <p:strVal val="visible"/>
                                      </p:to>
                                    </p:set>
                                    <p:anim calcmode="lin" valueType="num">
                                      <p:cBhvr additive="base">
                                        <p:cTn id="119" dur="500" fill="hold"/>
                                        <p:tgtEl>
                                          <p:spTgt spid="404"/>
                                        </p:tgtEl>
                                        <p:attrNameLst>
                                          <p:attrName>ppt_x</p:attrName>
                                        </p:attrNameLst>
                                      </p:cBhvr>
                                      <p:tavLst>
                                        <p:tav tm="0">
                                          <p:val>
                                            <p:strVal val="#ppt_x"/>
                                          </p:val>
                                        </p:tav>
                                        <p:tav tm="100000">
                                          <p:val>
                                            <p:strVal val="#ppt_x"/>
                                          </p:val>
                                        </p:tav>
                                      </p:tavLst>
                                    </p:anim>
                                    <p:anim calcmode="lin" valueType="num">
                                      <p:cBhvr additive="base">
                                        <p:cTn id="120" dur="500" fill="hold"/>
                                        <p:tgtEl>
                                          <p:spTgt spid="404"/>
                                        </p:tgtEl>
                                        <p:attrNameLst>
                                          <p:attrName>ppt_y</p:attrName>
                                        </p:attrNameLst>
                                      </p:cBhvr>
                                      <p:tavLst>
                                        <p:tav tm="0">
                                          <p:val>
                                            <p:strVal val="1+#ppt_h/2"/>
                                          </p:val>
                                        </p:tav>
                                        <p:tav tm="100000">
                                          <p:val>
                                            <p:strVal val="#ppt_y"/>
                                          </p:val>
                                        </p:tav>
                                      </p:tavLst>
                                    </p:anim>
                                  </p:childTnLst>
                                </p:cTn>
                              </p:par>
                              <p:par>
                                <p:cTn id="121" presetID="2" presetClass="entr" presetSubtype="4" fill="hold" nodeType="withEffect">
                                  <p:stCondLst>
                                    <p:cond delay="0"/>
                                  </p:stCondLst>
                                  <p:childTnLst>
                                    <p:set>
                                      <p:cBhvr>
                                        <p:cTn id="122" dur="1" fill="hold">
                                          <p:stCondLst>
                                            <p:cond delay="0"/>
                                          </p:stCondLst>
                                        </p:cTn>
                                        <p:tgtEl>
                                          <p:spTgt spid="258"/>
                                        </p:tgtEl>
                                        <p:attrNameLst>
                                          <p:attrName>style.visibility</p:attrName>
                                        </p:attrNameLst>
                                      </p:cBhvr>
                                      <p:to>
                                        <p:strVal val="visible"/>
                                      </p:to>
                                    </p:set>
                                    <p:anim calcmode="lin" valueType="num">
                                      <p:cBhvr additive="base">
                                        <p:cTn id="123" dur="500" fill="hold"/>
                                        <p:tgtEl>
                                          <p:spTgt spid="258"/>
                                        </p:tgtEl>
                                        <p:attrNameLst>
                                          <p:attrName>ppt_x</p:attrName>
                                        </p:attrNameLst>
                                      </p:cBhvr>
                                      <p:tavLst>
                                        <p:tav tm="0">
                                          <p:val>
                                            <p:strVal val="#ppt_x"/>
                                          </p:val>
                                        </p:tav>
                                        <p:tav tm="100000">
                                          <p:val>
                                            <p:strVal val="#ppt_x"/>
                                          </p:val>
                                        </p:tav>
                                      </p:tavLst>
                                    </p:anim>
                                    <p:anim calcmode="lin" valueType="num">
                                      <p:cBhvr additive="base">
                                        <p:cTn id="124" dur="500" fill="hold"/>
                                        <p:tgtEl>
                                          <p:spTgt spid="258"/>
                                        </p:tgtEl>
                                        <p:attrNameLst>
                                          <p:attrName>ppt_y</p:attrName>
                                        </p:attrNameLst>
                                      </p:cBhvr>
                                      <p:tavLst>
                                        <p:tav tm="0">
                                          <p:val>
                                            <p:strVal val="1+#ppt_h/2"/>
                                          </p:val>
                                        </p:tav>
                                        <p:tav tm="100000">
                                          <p:val>
                                            <p:strVal val="#ppt_y"/>
                                          </p:val>
                                        </p:tav>
                                      </p:tavLst>
                                    </p:anim>
                                  </p:childTnLst>
                                </p:cTn>
                              </p:par>
                              <p:par>
                                <p:cTn id="125" presetID="2" presetClass="entr" presetSubtype="4" fill="hold" nodeType="withEffect">
                                  <p:stCondLst>
                                    <p:cond delay="0"/>
                                  </p:stCondLst>
                                  <p:childTnLst>
                                    <p:set>
                                      <p:cBhvr>
                                        <p:cTn id="126" dur="1" fill="hold">
                                          <p:stCondLst>
                                            <p:cond delay="0"/>
                                          </p:stCondLst>
                                        </p:cTn>
                                        <p:tgtEl>
                                          <p:spTgt spid="269"/>
                                        </p:tgtEl>
                                        <p:attrNameLst>
                                          <p:attrName>style.visibility</p:attrName>
                                        </p:attrNameLst>
                                      </p:cBhvr>
                                      <p:to>
                                        <p:strVal val="visible"/>
                                      </p:to>
                                    </p:set>
                                    <p:anim calcmode="lin" valueType="num">
                                      <p:cBhvr additive="base">
                                        <p:cTn id="127" dur="500" fill="hold"/>
                                        <p:tgtEl>
                                          <p:spTgt spid="269"/>
                                        </p:tgtEl>
                                        <p:attrNameLst>
                                          <p:attrName>ppt_x</p:attrName>
                                        </p:attrNameLst>
                                      </p:cBhvr>
                                      <p:tavLst>
                                        <p:tav tm="0">
                                          <p:val>
                                            <p:strVal val="#ppt_x"/>
                                          </p:val>
                                        </p:tav>
                                        <p:tav tm="100000">
                                          <p:val>
                                            <p:strVal val="#ppt_x"/>
                                          </p:val>
                                        </p:tav>
                                      </p:tavLst>
                                    </p:anim>
                                    <p:anim calcmode="lin" valueType="num">
                                      <p:cBhvr additive="base">
                                        <p:cTn id="128" dur="500" fill="hold"/>
                                        <p:tgtEl>
                                          <p:spTgt spid="269"/>
                                        </p:tgtEl>
                                        <p:attrNameLst>
                                          <p:attrName>ppt_y</p:attrName>
                                        </p:attrNameLst>
                                      </p:cBhvr>
                                      <p:tavLst>
                                        <p:tav tm="0">
                                          <p:val>
                                            <p:strVal val="1+#ppt_h/2"/>
                                          </p:val>
                                        </p:tav>
                                        <p:tav tm="100000">
                                          <p:val>
                                            <p:strVal val="#ppt_y"/>
                                          </p:val>
                                        </p:tav>
                                      </p:tavLst>
                                    </p:anim>
                                  </p:childTnLst>
                                </p:cTn>
                              </p:par>
                              <p:par>
                                <p:cTn id="129" presetID="2" presetClass="entr" presetSubtype="4" fill="hold" grpId="0" nodeType="withEffect">
                                  <p:stCondLst>
                                    <p:cond delay="0"/>
                                  </p:stCondLst>
                                  <p:childTnLst>
                                    <p:set>
                                      <p:cBhvr>
                                        <p:cTn id="130" dur="1" fill="hold">
                                          <p:stCondLst>
                                            <p:cond delay="0"/>
                                          </p:stCondLst>
                                        </p:cTn>
                                        <p:tgtEl>
                                          <p:spTgt spid="282"/>
                                        </p:tgtEl>
                                        <p:attrNameLst>
                                          <p:attrName>style.visibility</p:attrName>
                                        </p:attrNameLst>
                                      </p:cBhvr>
                                      <p:to>
                                        <p:strVal val="visible"/>
                                      </p:to>
                                    </p:set>
                                    <p:anim calcmode="lin" valueType="num">
                                      <p:cBhvr additive="base">
                                        <p:cTn id="131" dur="500" fill="hold"/>
                                        <p:tgtEl>
                                          <p:spTgt spid="282"/>
                                        </p:tgtEl>
                                        <p:attrNameLst>
                                          <p:attrName>ppt_x</p:attrName>
                                        </p:attrNameLst>
                                      </p:cBhvr>
                                      <p:tavLst>
                                        <p:tav tm="0">
                                          <p:val>
                                            <p:strVal val="#ppt_x"/>
                                          </p:val>
                                        </p:tav>
                                        <p:tav tm="100000">
                                          <p:val>
                                            <p:strVal val="#ppt_x"/>
                                          </p:val>
                                        </p:tav>
                                      </p:tavLst>
                                    </p:anim>
                                    <p:anim calcmode="lin" valueType="num">
                                      <p:cBhvr additive="base">
                                        <p:cTn id="132" dur="500" fill="hold"/>
                                        <p:tgtEl>
                                          <p:spTgt spid="282"/>
                                        </p:tgtEl>
                                        <p:attrNameLst>
                                          <p:attrName>ppt_y</p:attrName>
                                        </p:attrNameLst>
                                      </p:cBhvr>
                                      <p:tavLst>
                                        <p:tav tm="0">
                                          <p:val>
                                            <p:strVal val="1+#ppt_h/2"/>
                                          </p:val>
                                        </p:tav>
                                        <p:tav tm="100000">
                                          <p:val>
                                            <p:strVal val="#ppt_y"/>
                                          </p:val>
                                        </p:tav>
                                      </p:tavLst>
                                    </p:anim>
                                  </p:childTnLst>
                                </p:cTn>
                              </p:par>
                            </p:childTnLst>
                          </p:cTn>
                        </p:par>
                      </p:childTnLst>
                    </p:cTn>
                  </p:par>
                  <p:par>
                    <p:cTn id="133" fill="hold">
                      <p:stCondLst>
                        <p:cond delay="indefinite"/>
                      </p:stCondLst>
                      <p:childTnLst>
                        <p:par>
                          <p:cTn id="134" fill="hold">
                            <p:stCondLst>
                              <p:cond delay="0"/>
                            </p:stCondLst>
                            <p:childTnLst>
                              <p:par>
                                <p:cTn id="135" presetID="2" presetClass="entr" presetSubtype="4" fill="hold" grpId="0" nodeType="clickEffect">
                                  <p:stCondLst>
                                    <p:cond delay="0"/>
                                  </p:stCondLst>
                                  <p:childTnLst>
                                    <p:set>
                                      <p:cBhvr>
                                        <p:cTn id="136" dur="1" fill="hold">
                                          <p:stCondLst>
                                            <p:cond delay="0"/>
                                          </p:stCondLst>
                                        </p:cTn>
                                        <p:tgtEl>
                                          <p:spTgt spid="2"/>
                                        </p:tgtEl>
                                        <p:attrNameLst>
                                          <p:attrName>style.visibility</p:attrName>
                                        </p:attrNameLst>
                                      </p:cBhvr>
                                      <p:to>
                                        <p:strVal val="visible"/>
                                      </p:to>
                                    </p:set>
                                    <p:anim calcmode="lin" valueType="num">
                                      <p:cBhvr additive="base">
                                        <p:cTn id="137" dur="500" fill="hold"/>
                                        <p:tgtEl>
                                          <p:spTgt spid="2"/>
                                        </p:tgtEl>
                                        <p:attrNameLst>
                                          <p:attrName>ppt_x</p:attrName>
                                        </p:attrNameLst>
                                      </p:cBhvr>
                                      <p:tavLst>
                                        <p:tav tm="0">
                                          <p:val>
                                            <p:strVal val="#ppt_x"/>
                                          </p:val>
                                        </p:tav>
                                        <p:tav tm="100000">
                                          <p:val>
                                            <p:strVal val="#ppt_x"/>
                                          </p:val>
                                        </p:tav>
                                      </p:tavLst>
                                    </p:anim>
                                    <p:anim calcmode="lin" valueType="num">
                                      <p:cBhvr additive="base">
                                        <p:cTn id="138" dur="500" fill="hold"/>
                                        <p:tgtEl>
                                          <p:spTgt spid="2"/>
                                        </p:tgtEl>
                                        <p:attrNameLst>
                                          <p:attrName>ppt_y</p:attrName>
                                        </p:attrNameLst>
                                      </p:cBhvr>
                                      <p:tavLst>
                                        <p:tav tm="0">
                                          <p:val>
                                            <p:strVal val="1+#ppt_h/2"/>
                                          </p:val>
                                        </p:tav>
                                        <p:tav tm="100000">
                                          <p:val>
                                            <p:strVal val="#ppt_y"/>
                                          </p:val>
                                        </p:tav>
                                      </p:tavLst>
                                    </p:anim>
                                  </p:childTnLst>
                                </p:cTn>
                              </p:par>
                              <p:par>
                                <p:cTn id="139" presetID="2" presetClass="entr" presetSubtype="4" fill="hold" grpId="0" nodeType="withEffect">
                                  <p:stCondLst>
                                    <p:cond delay="0"/>
                                  </p:stCondLst>
                                  <p:childTnLst>
                                    <p:set>
                                      <p:cBhvr>
                                        <p:cTn id="140" dur="1" fill="hold">
                                          <p:stCondLst>
                                            <p:cond delay="0"/>
                                          </p:stCondLst>
                                        </p:cTn>
                                        <p:tgtEl>
                                          <p:spTgt spid="549"/>
                                        </p:tgtEl>
                                        <p:attrNameLst>
                                          <p:attrName>style.visibility</p:attrName>
                                        </p:attrNameLst>
                                      </p:cBhvr>
                                      <p:to>
                                        <p:strVal val="visible"/>
                                      </p:to>
                                    </p:set>
                                    <p:anim calcmode="lin" valueType="num">
                                      <p:cBhvr additive="base">
                                        <p:cTn id="141" dur="500" fill="hold"/>
                                        <p:tgtEl>
                                          <p:spTgt spid="549"/>
                                        </p:tgtEl>
                                        <p:attrNameLst>
                                          <p:attrName>ppt_x</p:attrName>
                                        </p:attrNameLst>
                                      </p:cBhvr>
                                      <p:tavLst>
                                        <p:tav tm="0">
                                          <p:val>
                                            <p:strVal val="#ppt_x"/>
                                          </p:val>
                                        </p:tav>
                                        <p:tav tm="100000">
                                          <p:val>
                                            <p:strVal val="#ppt_x"/>
                                          </p:val>
                                        </p:tav>
                                      </p:tavLst>
                                    </p:anim>
                                    <p:anim calcmode="lin" valueType="num">
                                      <p:cBhvr additive="base">
                                        <p:cTn id="142" dur="500" fill="hold"/>
                                        <p:tgtEl>
                                          <p:spTgt spid="549"/>
                                        </p:tgtEl>
                                        <p:attrNameLst>
                                          <p:attrName>ppt_y</p:attrName>
                                        </p:attrNameLst>
                                      </p:cBhvr>
                                      <p:tavLst>
                                        <p:tav tm="0">
                                          <p:val>
                                            <p:strVal val="1+#ppt_h/2"/>
                                          </p:val>
                                        </p:tav>
                                        <p:tav tm="100000">
                                          <p:val>
                                            <p:strVal val="#ppt_y"/>
                                          </p:val>
                                        </p:tav>
                                      </p:tavLst>
                                    </p:anim>
                                  </p:childTnLst>
                                </p:cTn>
                              </p:par>
                            </p:childTnLst>
                          </p:cTn>
                        </p:par>
                      </p:childTnLst>
                    </p:cTn>
                  </p:par>
                  <p:par>
                    <p:cTn id="143" fill="hold">
                      <p:stCondLst>
                        <p:cond delay="indefinite"/>
                      </p:stCondLst>
                      <p:childTnLst>
                        <p:par>
                          <p:cTn id="144" fill="hold">
                            <p:stCondLst>
                              <p:cond delay="0"/>
                            </p:stCondLst>
                            <p:childTnLst>
                              <p:par>
                                <p:cTn id="145" presetID="2" presetClass="entr" presetSubtype="4" fill="hold" grpId="0" nodeType="clickEffect">
                                  <p:stCondLst>
                                    <p:cond delay="0"/>
                                  </p:stCondLst>
                                  <p:childTnLst>
                                    <p:set>
                                      <p:cBhvr>
                                        <p:cTn id="146" dur="1" fill="hold">
                                          <p:stCondLst>
                                            <p:cond delay="0"/>
                                          </p:stCondLst>
                                        </p:cTn>
                                        <p:tgtEl>
                                          <p:spTgt spid="550"/>
                                        </p:tgtEl>
                                        <p:attrNameLst>
                                          <p:attrName>style.visibility</p:attrName>
                                        </p:attrNameLst>
                                      </p:cBhvr>
                                      <p:to>
                                        <p:strVal val="visible"/>
                                      </p:to>
                                    </p:set>
                                    <p:anim calcmode="lin" valueType="num">
                                      <p:cBhvr additive="base">
                                        <p:cTn id="147" dur="500" fill="hold"/>
                                        <p:tgtEl>
                                          <p:spTgt spid="550"/>
                                        </p:tgtEl>
                                        <p:attrNameLst>
                                          <p:attrName>ppt_x</p:attrName>
                                        </p:attrNameLst>
                                      </p:cBhvr>
                                      <p:tavLst>
                                        <p:tav tm="0">
                                          <p:val>
                                            <p:strVal val="#ppt_x"/>
                                          </p:val>
                                        </p:tav>
                                        <p:tav tm="100000">
                                          <p:val>
                                            <p:strVal val="#ppt_x"/>
                                          </p:val>
                                        </p:tav>
                                      </p:tavLst>
                                    </p:anim>
                                    <p:anim calcmode="lin" valueType="num">
                                      <p:cBhvr additive="base">
                                        <p:cTn id="148" dur="500" fill="hold"/>
                                        <p:tgtEl>
                                          <p:spTgt spid="550"/>
                                        </p:tgtEl>
                                        <p:attrNameLst>
                                          <p:attrName>ppt_y</p:attrName>
                                        </p:attrNameLst>
                                      </p:cBhvr>
                                      <p:tavLst>
                                        <p:tav tm="0">
                                          <p:val>
                                            <p:strVal val="1+#ppt_h/2"/>
                                          </p:val>
                                        </p:tav>
                                        <p:tav tm="100000">
                                          <p:val>
                                            <p:strVal val="#ppt_y"/>
                                          </p:val>
                                        </p:tav>
                                      </p:tavLst>
                                    </p:anim>
                                  </p:childTnLst>
                                </p:cTn>
                              </p:par>
                              <p:par>
                                <p:cTn id="149" presetID="2" presetClass="entr" presetSubtype="4" fill="hold" grpId="0" nodeType="withEffect">
                                  <p:stCondLst>
                                    <p:cond delay="0"/>
                                  </p:stCondLst>
                                  <p:childTnLst>
                                    <p:set>
                                      <p:cBhvr>
                                        <p:cTn id="150" dur="1" fill="hold">
                                          <p:stCondLst>
                                            <p:cond delay="0"/>
                                          </p:stCondLst>
                                        </p:cTn>
                                        <p:tgtEl>
                                          <p:spTgt spid="551"/>
                                        </p:tgtEl>
                                        <p:attrNameLst>
                                          <p:attrName>style.visibility</p:attrName>
                                        </p:attrNameLst>
                                      </p:cBhvr>
                                      <p:to>
                                        <p:strVal val="visible"/>
                                      </p:to>
                                    </p:set>
                                    <p:anim calcmode="lin" valueType="num">
                                      <p:cBhvr additive="base">
                                        <p:cTn id="151" dur="500" fill="hold"/>
                                        <p:tgtEl>
                                          <p:spTgt spid="551"/>
                                        </p:tgtEl>
                                        <p:attrNameLst>
                                          <p:attrName>ppt_x</p:attrName>
                                        </p:attrNameLst>
                                      </p:cBhvr>
                                      <p:tavLst>
                                        <p:tav tm="0">
                                          <p:val>
                                            <p:strVal val="#ppt_x"/>
                                          </p:val>
                                        </p:tav>
                                        <p:tav tm="100000">
                                          <p:val>
                                            <p:strVal val="#ppt_x"/>
                                          </p:val>
                                        </p:tav>
                                      </p:tavLst>
                                    </p:anim>
                                    <p:anim calcmode="lin" valueType="num">
                                      <p:cBhvr additive="base">
                                        <p:cTn id="152" dur="500" fill="hold"/>
                                        <p:tgtEl>
                                          <p:spTgt spid="551"/>
                                        </p:tgtEl>
                                        <p:attrNameLst>
                                          <p:attrName>ppt_y</p:attrName>
                                        </p:attrNameLst>
                                      </p:cBhvr>
                                      <p:tavLst>
                                        <p:tav tm="0">
                                          <p:val>
                                            <p:strVal val="1+#ppt_h/2"/>
                                          </p:val>
                                        </p:tav>
                                        <p:tav tm="100000">
                                          <p:val>
                                            <p:strVal val="#ppt_y"/>
                                          </p:val>
                                        </p:tav>
                                      </p:tavLst>
                                    </p:anim>
                                  </p:childTnLst>
                                </p:cTn>
                              </p:par>
                              <p:par>
                                <p:cTn id="153" presetID="2" presetClass="entr" presetSubtype="4" fill="hold" grpId="0" nodeType="withEffect">
                                  <p:stCondLst>
                                    <p:cond delay="0"/>
                                  </p:stCondLst>
                                  <p:childTnLst>
                                    <p:set>
                                      <p:cBhvr>
                                        <p:cTn id="154" dur="1" fill="hold">
                                          <p:stCondLst>
                                            <p:cond delay="0"/>
                                          </p:stCondLst>
                                        </p:cTn>
                                        <p:tgtEl>
                                          <p:spTgt spid="552"/>
                                        </p:tgtEl>
                                        <p:attrNameLst>
                                          <p:attrName>style.visibility</p:attrName>
                                        </p:attrNameLst>
                                      </p:cBhvr>
                                      <p:to>
                                        <p:strVal val="visible"/>
                                      </p:to>
                                    </p:set>
                                    <p:anim calcmode="lin" valueType="num">
                                      <p:cBhvr additive="base">
                                        <p:cTn id="155" dur="500" fill="hold"/>
                                        <p:tgtEl>
                                          <p:spTgt spid="552"/>
                                        </p:tgtEl>
                                        <p:attrNameLst>
                                          <p:attrName>ppt_x</p:attrName>
                                        </p:attrNameLst>
                                      </p:cBhvr>
                                      <p:tavLst>
                                        <p:tav tm="0">
                                          <p:val>
                                            <p:strVal val="#ppt_x"/>
                                          </p:val>
                                        </p:tav>
                                        <p:tav tm="100000">
                                          <p:val>
                                            <p:strVal val="#ppt_x"/>
                                          </p:val>
                                        </p:tav>
                                      </p:tavLst>
                                    </p:anim>
                                    <p:anim calcmode="lin" valueType="num">
                                      <p:cBhvr additive="base">
                                        <p:cTn id="156" dur="500" fill="hold"/>
                                        <p:tgtEl>
                                          <p:spTgt spid="552"/>
                                        </p:tgtEl>
                                        <p:attrNameLst>
                                          <p:attrName>ppt_y</p:attrName>
                                        </p:attrNameLst>
                                      </p:cBhvr>
                                      <p:tavLst>
                                        <p:tav tm="0">
                                          <p:val>
                                            <p:strVal val="1+#ppt_h/2"/>
                                          </p:val>
                                        </p:tav>
                                        <p:tav tm="100000">
                                          <p:val>
                                            <p:strVal val="#ppt_y"/>
                                          </p:val>
                                        </p:tav>
                                      </p:tavLst>
                                    </p:anim>
                                  </p:childTnLst>
                                </p:cTn>
                              </p:par>
                            </p:childTnLst>
                          </p:cTn>
                        </p:par>
                      </p:childTnLst>
                    </p:cTn>
                  </p:par>
                  <p:par>
                    <p:cTn id="157" fill="hold">
                      <p:stCondLst>
                        <p:cond delay="indefinite"/>
                      </p:stCondLst>
                      <p:childTnLst>
                        <p:par>
                          <p:cTn id="158" fill="hold">
                            <p:stCondLst>
                              <p:cond delay="0"/>
                            </p:stCondLst>
                            <p:childTnLst>
                              <p:par>
                                <p:cTn id="159" presetID="2" presetClass="entr" presetSubtype="4" fill="hold" grpId="0" nodeType="clickEffect">
                                  <p:stCondLst>
                                    <p:cond delay="0"/>
                                  </p:stCondLst>
                                  <p:childTnLst>
                                    <p:set>
                                      <p:cBhvr>
                                        <p:cTn id="160" dur="1" fill="hold">
                                          <p:stCondLst>
                                            <p:cond delay="0"/>
                                          </p:stCondLst>
                                        </p:cTn>
                                        <p:tgtEl>
                                          <p:spTgt spid="289"/>
                                        </p:tgtEl>
                                        <p:attrNameLst>
                                          <p:attrName>style.visibility</p:attrName>
                                        </p:attrNameLst>
                                      </p:cBhvr>
                                      <p:to>
                                        <p:strVal val="visible"/>
                                      </p:to>
                                    </p:set>
                                    <p:anim calcmode="lin" valueType="num">
                                      <p:cBhvr additive="base">
                                        <p:cTn id="161" dur="500" fill="hold"/>
                                        <p:tgtEl>
                                          <p:spTgt spid="289"/>
                                        </p:tgtEl>
                                        <p:attrNameLst>
                                          <p:attrName>ppt_x</p:attrName>
                                        </p:attrNameLst>
                                      </p:cBhvr>
                                      <p:tavLst>
                                        <p:tav tm="0">
                                          <p:val>
                                            <p:strVal val="#ppt_x"/>
                                          </p:val>
                                        </p:tav>
                                        <p:tav tm="100000">
                                          <p:val>
                                            <p:strVal val="#ppt_x"/>
                                          </p:val>
                                        </p:tav>
                                      </p:tavLst>
                                    </p:anim>
                                    <p:anim calcmode="lin" valueType="num">
                                      <p:cBhvr additive="base">
                                        <p:cTn id="162" dur="500" fill="hold"/>
                                        <p:tgtEl>
                                          <p:spTgt spid="289"/>
                                        </p:tgtEl>
                                        <p:attrNameLst>
                                          <p:attrName>ppt_y</p:attrName>
                                        </p:attrNameLst>
                                      </p:cBhvr>
                                      <p:tavLst>
                                        <p:tav tm="0">
                                          <p:val>
                                            <p:strVal val="1+#ppt_h/2"/>
                                          </p:val>
                                        </p:tav>
                                        <p:tav tm="100000">
                                          <p:val>
                                            <p:strVal val="#ppt_y"/>
                                          </p:val>
                                        </p:tav>
                                      </p:tavLst>
                                    </p:anim>
                                  </p:childTnLst>
                                </p:cTn>
                              </p:par>
                              <p:par>
                                <p:cTn id="163" presetID="2" presetClass="entr" presetSubtype="4" fill="hold" nodeType="withEffect">
                                  <p:stCondLst>
                                    <p:cond delay="0"/>
                                  </p:stCondLst>
                                  <p:childTnLst>
                                    <p:set>
                                      <p:cBhvr>
                                        <p:cTn id="164" dur="1" fill="hold">
                                          <p:stCondLst>
                                            <p:cond delay="0"/>
                                          </p:stCondLst>
                                        </p:cTn>
                                        <p:tgtEl>
                                          <p:spTgt spid="12"/>
                                        </p:tgtEl>
                                        <p:attrNameLst>
                                          <p:attrName>style.visibility</p:attrName>
                                        </p:attrNameLst>
                                      </p:cBhvr>
                                      <p:to>
                                        <p:strVal val="visible"/>
                                      </p:to>
                                    </p:set>
                                    <p:anim calcmode="lin" valueType="num">
                                      <p:cBhvr additive="base">
                                        <p:cTn id="165" dur="500" fill="hold"/>
                                        <p:tgtEl>
                                          <p:spTgt spid="12"/>
                                        </p:tgtEl>
                                        <p:attrNameLst>
                                          <p:attrName>ppt_x</p:attrName>
                                        </p:attrNameLst>
                                      </p:cBhvr>
                                      <p:tavLst>
                                        <p:tav tm="0">
                                          <p:val>
                                            <p:strVal val="#ppt_x"/>
                                          </p:val>
                                        </p:tav>
                                        <p:tav tm="100000">
                                          <p:val>
                                            <p:strVal val="#ppt_x"/>
                                          </p:val>
                                        </p:tav>
                                      </p:tavLst>
                                    </p:anim>
                                    <p:anim calcmode="lin" valueType="num">
                                      <p:cBhvr additive="base">
                                        <p:cTn id="166" dur="500" fill="hold"/>
                                        <p:tgtEl>
                                          <p:spTgt spid="12"/>
                                        </p:tgtEl>
                                        <p:attrNameLst>
                                          <p:attrName>ppt_y</p:attrName>
                                        </p:attrNameLst>
                                      </p:cBhvr>
                                      <p:tavLst>
                                        <p:tav tm="0">
                                          <p:val>
                                            <p:strVal val="1+#ppt_h/2"/>
                                          </p:val>
                                        </p:tav>
                                        <p:tav tm="100000">
                                          <p:val>
                                            <p:strVal val="#ppt_y"/>
                                          </p:val>
                                        </p:tav>
                                      </p:tavLst>
                                    </p:anim>
                                  </p:childTnLst>
                                </p:cTn>
                              </p:par>
                              <p:par>
                                <p:cTn id="167" presetID="2" presetClass="entr" presetSubtype="4" fill="hold" grpId="0" nodeType="withEffect">
                                  <p:stCondLst>
                                    <p:cond delay="0"/>
                                  </p:stCondLst>
                                  <p:childTnLst>
                                    <p:set>
                                      <p:cBhvr>
                                        <p:cTn id="168" dur="1" fill="hold">
                                          <p:stCondLst>
                                            <p:cond delay="0"/>
                                          </p:stCondLst>
                                        </p:cTn>
                                        <p:tgtEl>
                                          <p:spTgt spid="7"/>
                                        </p:tgtEl>
                                        <p:attrNameLst>
                                          <p:attrName>style.visibility</p:attrName>
                                        </p:attrNameLst>
                                      </p:cBhvr>
                                      <p:to>
                                        <p:strVal val="visible"/>
                                      </p:to>
                                    </p:set>
                                    <p:anim calcmode="lin" valueType="num">
                                      <p:cBhvr additive="base">
                                        <p:cTn id="169" dur="500" fill="hold"/>
                                        <p:tgtEl>
                                          <p:spTgt spid="7"/>
                                        </p:tgtEl>
                                        <p:attrNameLst>
                                          <p:attrName>ppt_x</p:attrName>
                                        </p:attrNameLst>
                                      </p:cBhvr>
                                      <p:tavLst>
                                        <p:tav tm="0">
                                          <p:val>
                                            <p:strVal val="#ppt_x"/>
                                          </p:val>
                                        </p:tav>
                                        <p:tav tm="100000">
                                          <p:val>
                                            <p:strVal val="#ppt_x"/>
                                          </p:val>
                                        </p:tav>
                                      </p:tavLst>
                                    </p:anim>
                                    <p:anim calcmode="lin" valueType="num">
                                      <p:cBhvr additive="base">
                                        <p:cTn id="170" dur="500" fill="hold"/>
                                        <p:tgtEl>
                                          <p:spTgt spid="7"/>
                                        </p:tgtEl>
                                        <p:attrNameLst>
                                          <p:attrName>ppt_y</p:attrName>
                                        </p:attrNameLst>
                                      </p:cBhvr>
                                      <p:tavLst>
                                        <p:tav tm="0">
                                          <p:val>
                                            <p:strVal val="1+#ppt_h/2"/>
                                          </p:val>
                                        </p:tav>
                                        <p:tav tm="100000">
                                          <p:val>
                                            <p:strVal val="#ppt_y"/>
                                          </p:val>
                                        </p:tav>
                                      </p:tavLst>
                                    </p:anim>
                                  </p:childTnLst>
                                </p:cTn>
                              </p:par>
                            </p:childTnLst>
                          </p:cTn>
                        </p:par>
                      </p:childTnLst>
                    </p:cTn>
                  </p:par>
                  <p:par>
                    <p:cTn id="171" fill="hold">
                      <p:stCondLst>
                        <p:cond delay="indefinite"/>
                      </p:stCondLst>
                      <p:childTnLst>
                        <p:par>
                          <p:cTn id="172" fill="hold">
                            <p:stCondLst>
                              <p:cond delay="0"/>
                            </p:stCondLst>
                            <p:childTnLst>
                              <p:par>
                                <p:cTn id="173" presetID="2" presetClass="entr" presetSubtype="4" fill="hold" grpId="0" nodeType="clickEffect">
                                  <p:stCondLst>
                                    <p:cond delay="0"/>
                                  </p:stCondLst>
                                  <p:childTnLst>
                                    <p:set>
                                      <p:cBhvr>
                                        <p:cTn id="174" dur="1" fill="hold">
                                          <p:stCondLst>
                                            <p:cond delay="0"/>
                                          </p:stCondLst>
                                        </p:cTn>
                                        <p:tgtEl>
                                          <p:spTgt spid="287"/>
                                        </p:tgtEl>
                                        <p:attrNameLst>
                                          <p:attrName>style.visibility</p:attrName>
                                        </p:attrNameLst>
                                      </p:cBhvr>
                                      <p:to>
                                        <p:strVal val="visible"/>
                                      </p:to>
                                    </p:set>
                                    <p:anim calcmode="lin" valueType="num">
                                      <p:cBhvr additive="base">
                                        <p:cTn id="175" dur="500" fill="hold"/>
                                        <p:tgtEl>
                                          <p:spTgt spid="287"/>
                                        </p:tgtEl>
                                        <p:attrNameLst>
                                          <p:attrName>ppt_x</p:attrName>
                                        </p:attrNameLst>
                                      </p:cBhvr>
                                      <p:tavLst>
                                        <p:tav tm="0">
                                          <p:val>
                                            <p:strVal val="#ppt_x"/>
                                          </p:val>
                                        </p:tav>
                                        <p:tav tm="100000">
                                          <p:val>
                                            <p:strVal val="#ppt_x"/>
                                          </p:val>
                                        </p:tav>
                                      </p:tavLst>
                                    </p:anim>
                                    <p:anim calcmode="lin" valueType="num">
                                      <p:cBhvr additive="base">
                                        <p:cTn id="176" dur="500" fill="hold"/>
                                        <p:tgtEl>
                                          <p:spTgt spid="287"/>
                                        </p:tgtEl>
                                        <p:attrNameLst>
                                          <p:attrName>ppt_y</p:attrName>
                                        </p:attrNameLst>
                                      </p:cBhvr>
                                      <p:tavLst>
                                        <p:tav tm="0">
                                          <p:val>
                                            <p:strVal val="1+#ppt_h/2"/>
                                          </p:val>
                                        </p:tav>
                                        <p:tav tm="100000">
                                          <p:val>
                                            <p:strVal val="#ppt_y"/>
                                          </p:val>
                                        </p:tav>
                                      </p:tavLst>
                                    </p:anim>
                                  </p:childTnLst>
                                </p:cTn>
                              </p:par>
                              <p:par>
                                <p:cTn id="177" presetID="2" presetClass="entr" presetSubtype="4" fill="hold" grpId="0" nodeType="withEffect">
                                  <p:stCondLst>
                                    <p:cond delay="0"/>
                                  </p:stCondLst>
                                  <p:childTnLst>
                                    <p:set>
                                      <p:cBhvr>
                                        <p:cTn id="178" dur="1" fill="hold">
                                          <p:stCondLst>
                                            <p:cond delay="0"/>
                                          </p:stCondLst>
                                        </p:cTn>
                                        <p:tgtEl>
                                          <p:spTgt spid="310"/>
                                        </p:tgtEl>
                                        <p:attrNameLst>
                                          <p:attrName>style.visibility</p:attrName>
                                        </p:attrNameLst>
                                      </p:cBhvr>
                                      <p:to>
                                        <p:strVal val="visible"/>
                                      </p:to>
                                    </p:set>
                                    <p:anim calcmode="lin" valueType="num">
                                      <p:cBhvr additive="base">
                                        <p:cTn id="179" dur="500" fill="hold"/>
                                        <p:tgtEl>
                                          <p:spTgt spid="310"/>
                                        </p:tgtEl>
                                        <p:attrNameLst>
                                          <p:attrName>ppt_x</p:attrName>
                                        </p:attrNameLst>
                                      </p:cBhvr>
                                      <p:tavLst>
                                        <p:tav tm="0">
                                          <p:val>
                                            <p:strVal val="#ppt_x"/>
                                          </p:val>
                                        </p:tav>
                                        <p:tav tm="100000">
                                          <p:val>
                                            <p:strVal val="#ppt_x"/>
                                          </p:val>
                                        </p:tav>
                                      </p:tavLst>
                                    </p:anim>
                                    <p:anim calcmode="lin" valueType="num">
                                      <p:cBhvr additive="base">
                                        <p:cTn id="180" dur="500" fill="hold"/>
                                        <p:tgtEl>
                                          <p:spTgt spid="310"/>
                                        </p:tgtEl>
                                        <p:attrNameLst>
                                          <p:attrName>ppt_y</p:attrName>
                                        </p:attrNameLst>
                                      </p:cBhvr>
                                      <p:tavLst>
                                        <p:tav tm="0">
                                          <p:val>
                                            <p:strVal val="1+#ppt_h/2"/>
                                          </p:val>
                                        </p:tav>
                                        <p:tav tm="100000">
                                          <p:val>
                                            <p:strVal val="#ppt_y"/>
                                          </p:val>
                                        </p:tav>
                                      </p:tavLst>
                                    </p:anim>
                                  </p:childTnLst>
                                </p:cTn>
                              </p:par>
                              <p:par>
                                <p:cTn id="181" presetID="2" presetClass="entr" presetSubtype="4" fill="hold" grpId="0" nodeType="withEffect">
                                  <p:stCondLst>
                                    <p:cond delay="0"/>
                                  </p:stCondLst>
                                  <p:childTnLst>
                                    <p:set>
                                      <p:cBhvr>
                                        <p:cTn id="182" dur="1" fill="hold">
                                          <p:stCondLst>
                                            <p:cond delay="0"/>
                                          </p:stCondLst>
                                        </p:cTn>
                                        <p:tgtEl>
                                          <p:spTgt spid="335"/>
                                        </p:tgtEl>
                                        <p:attrNameLst>
                                          <p:attrName>style.visibility</p:attrName>
                                        </p:attrNameLst>
                                      </p:cBhvr>
                                      <p:to>
                                        <p:strVal val="visible"/>
                                      </p:to>
                                    </p:set>
                                    <p:anim calcmode="lin" valueType="num">
                                      <p:cBhvr additive="base">
                                        <p:cTn id="183" dur="500" fill="hold"/>
                                        <p:tgtEl>
                                          <p:spTgt spid="335"/>
                                        </p:tgtEl>
                                        <p:attrNameLst>
                                          <p:attrName>ppt_x</p:attrName>
                                        </p:attrNameLst>
                                      </p:cBhvr>
                                      <p:tavLst>
                                        <p:tav tm="0">
                                          <p:val>
                                            <p:strVal val="#ppt_x"/>
                                          </p:val>
                                        </p:tav>
                                        <p:tav tm="100000">
                                          <p:val>
                                            <p:strVal val="#ppt_x"/>
                                          </p:val>
                                        </p:tav>
                                      </p:tavLst>
                                    </p:anim>
                                    <p:anim calcmode="lin" valueType="num">
                                      <p:cBhvr additive="base">
                                        <p:cTn id="184" dur="500" fill="hold"/>
                                        <p:tgtEl>
                                          <p:spTgt spid="335"/>
                                        </p:tgtEl>
                                        <p:attrNameLst>
                                          <p:attrName>ppt_y</p:attrName>
                                        </p:attrNameLst>
                                      </p:cBhvr>
                                      <p:tavLst>
                                        <p:tav tm="0">
                                          <p:val>
                                            <p:strVal val="1+#ppt_h/2"/>
                                          </p:val>
                                        </p:tav>
                                        <p:tav tm="100000">
                                          <p:val>
                                            <p:strVal val="#ppt_y"/>
                                          </p:val>
                                        </p:tav>
                                      </p:tavLst>
                                    </p:anim>
                                  </p:childTnLst>
                                </p:cTn>
                              </p:par>
                              <p:par>
                                <p:cTn id="185" presetID="2" presetClass="entr" presetSubtype="4" fill="hold" grpId="0" nodeType="withEffect">
                                  <p:stCondLst>
                                    <p:cond delay="0"/>
                                  </p:stCondLst>
                                  <p:childTnLst>
                                    <p:set>
                                      <p:cBhvr>
                                        <p:cTn id="186" dur="1" fill="hold">
                                          <p:stCondLst>
                                            <p:cond delay="0"/>
                                          </p:stCondLst>
                                        </p:cTn>
                                        <p:tgtEl>
                                          <p:spTgt spid="370"/>
                                        </p:tgtEl>
                                        <p:attrNameLst>
                                          <p:attrName>style.visibility</p:attrName>
                                        </p:attrNameLst>
                                      </p:cBhvr>
                                      <p:to>
                                        <p:strVal val="visible"/>
                                      </p:to>
                                    </p:set>
                                    <p:anim calcmode="lin" valueType="num">
                                      <p:cBhvr additive="base">
                                        <p:cTn id="187" dur="500" fill="hold"/>
                                        <p:tgtEl>
                                          <p:spTgt spid="370"/>
                                        </p:tgtEl>
                                        <p:attrNameLst>
                                          <p:attrName>ppt_x</p:attrName>
                                        </p:attrNameLst>
                                      </p:cBhvr>
                                      <p:tavLst>
                                        <p:tav tm="0">
                                          <p:val>
                                            <p:strVal val="#ppt_x"/>
                                          </p:val>
                                        </p:tav>
                                        <p:tav tm="100000">
                                          <p:val>
                                            <p:strVal val="#ppt_x"/>
                                          </p:val>
                                        </p:tav>
                                      </p:tavLst>
                                    </p:anim>
                                    <p:anim calcmode="lin" valueType="num">
                                      <p:cBhvr additive="base">
                                        <p:cTn id="188" dur="500" fill="hold"/>
                                        <p:tgtEl>
                                          <p:spTgt spid="370"/>
                                        </p:tgtEl>
                                        <p:attrNameLst>
                                          <p:attrName>ppt_y</p:attrName>
                                        </p:attrNameLst>
                                      </p:cBhvr>
                                      <p:tavLst>
                                        <p:tav tm="0">
                                          <p:val>
                                            <p:strVal val="1+#ppt_h/2"/>
                                          </p:val>
                                        </p:tav>
                                        <p:tav tm="100000">
                                          <p:val>
                                            <p:strVal val="#ppt_y"/>
                                          </p:val>
                                        </p:tav>
                                      </p:tavLst>
                                    </p:anim>
                                  </p:childTnLst>
                                </p:cTn>
                              </p:par>
                              <p:par>
                                <p:cTn id="189" presetID="2" presetClass="entr" presetSubtype="4" fill="hold" grpId="0" nodeType="withEffect">
                                  <p:stCondLst>
                                    <p:cond delay="0"/>
                                  </p:stCondLst>
                                  <p:childTnLst>
                                    <p:set>
                                      <p:cBhvr>
                                        <p:cTn id="190" dur="1" fill="hold">
                                          <p:stCondLst>
                                            <p:cond delay="0"/>
                                          </p:stCondLst>
                                        </p:cTn>
                                        <p:tgtEl>
                                          <p:spTgt spid="361"/>
                                        </p:tgtEl>
                                        <p:attrNameLst>
                                          <p:attrName>style.visibility</p:attrName>
                                        </p:attrNameLst>
                                      </p:cBhvr>
                                      <p:to>
                                        <p:strVal val="visible"/>
                                      </p:to>
                                    </p:set>
                                    <p:anim calcmode="lin" valueType="num">
                                      <p:cBhvr additive="base">
                                        <p:cTn id="191" dur="500" fill="hold"/>
                                        <p:tgtEl>
                                          <p:spTgt spid="361"/>
                                        </p:tgtEl>
                                        <p:attrNameLst>
                                          <p:attrName>ppt_x</p:attrName>
                                        </p:attrNameLst>
                                      </p:cBhvr>
                                      <p:tavLst>
                                        <p:tav tm="0">
                                          <p:val>
                                            <p:strVal val="#ppt_x"/>
                                          </p:val>
                                        </p:tav>
                                        <p:tav tm="100000">
                                          <p:val>
                                            <p:strVal val="#ppt_x"/>
                                          </p:val>
                                        </p:tav>
                                      </p:tavLst>
                                    </p:anim>
                                    <p:anim calcmode="lin" valueType="num">
                                      <p:cBhvr additive="base">
                                        <p:cTn id="192" dur="500" fill="hold"/>
                                        <p:tgtEl>
                                          <p:spTgt spid="361"/>
                                        </p:tgtEl>
                                        <p:attrNameLst>
                                          <p:attrName>ppt_y</p:attrName>
                                        </p:attrNameLst>
                                      </p:cBhvr>
                                      <p:tavLst>
                                        <p:tav tm="0">
                                          <p:val>
                                            <p:strVal val="1+#ppt_h/2"/>
                                          </p:val>
                                        </p:tav>
                                        <p:tav tm="100000">
                                          <p:val>
                                            <p:strVal val="#ppt_y"/>
                                          </p:val>
                                        </p:tav>
                                      </p:tavLst>
                                    </p:anim>
                                  </p:childTnLst>
                                </p:cTn>
                              </p:par>
                              <p:par>
                                <p:cTn id="193" presetID="2" presetClass="entr" presetSubtype="4" fill="hold" grpId="0" nodeType="withEffect">
                                  <p:stCondLst>
                                    <p:cond delay="0"/>
                                  </p:stCondLst>
                                  <p:childTnLst>
                                    <p:set>
                                      <p:cBhvr>
                                        <p:cTn id="194" dur="1" fill="hold">
                                          <p:stCondLst>
                                            <p:cond delay="0"/>
                                          </p:stCondLst>
                                        </p:cTn>
                                        <p:tgtEl>
                                          <p:spTgt spid="311"/>
                                        </p:tgtEl>
                                        <p:attrNameLst>
                                          <p:attrName>style.visibility</p:attrName>
                                        </p:attrNameLst>
                                      </p:cBhvr>
                                      <p:to>
                                        <p:strVal val="visible"/>
                                      </p:to>
                                    </p:set>
                                    <p:anim calcmode="lin" valueType="num">
                                      <p:cBhvr additive="base">
                                        <p:cTn id="195" dur="500" fill="hold"/>
                                        <p:tgtEl>
                                          <p:spTgt spid="311"/>
                                        </p:tgtEl>
                                        <p:attrNameLst>
                                          <p:attrName>ppt_x</p:attrName>
                                        </p:attrNameLst>
                                      </p:cBhvr>
                                      <p:tavLst>
                                        <p:tav tm="0">
                                          <p:val>
                                            <p:strVal val="#ppt_x"/>
                                          </p:val>
                                        </p:tav>
                                        <p:tav tm="100000">
                                          <p:val>
                                            <p:strVal val="#ppt_x"/>
                                          </p:val>
                                        </p:tav>
                                      </p:tavLst>
                                    </p:anim>
                                    <p:anim calcmode="lin" valueType="num">
                                      <p:cBhvr additive="base">
                                        <p:cTn id="196" dur="500" fill="hold"/>
                                        <p:tgtEl>
                                          <p:spTgt spid="311"/>
                                        </p:tgtEl>
                                        <p:attrNameLst>
                                          <p:attrName>ppt_y</p:attrName>
                                        </p:attrNameLst>
                                      </p:cBhvr>
                                      <p:tavLst>
                                        <p:tav tm="0">
                                          <p:val>
                                            <p:strVal val="1+#ppt_h/2"/>
                                          </p:val>
                                        </p:tav>
                                        <p:tav tm="100000">
                                          <p:val>
                                            <p:strVal val="#ppt_y"/>
                                          </p:val>
                                        </p:tav>
                                      </p:tavLst>
                                    </p:anim>
                                  </p:childTnLst>
                                </p:cTn>
                              </p:par>
                              <p:par>
                                <p:cTn id="197" presetID="2" presetClass="entr" presetSubtype="4" fill="hold" grpId="0" nodeType="withEffect">
                                  <p:stCondLst>
                                    <p:cond delay="0"/>
                                  </p:stCondLst>
                                  <p:childTnLst>
                                    <p:set>
                                      <p:cBhvr>
                                        <p:cTn id="198" dur="1" fill="hold">
                                          <p:stCondLst>
                                            <p:cond delay="0"/>
                                          </p:stCondLst>
                                        </p:cTn>
                                        <p:tgtEl>
                                          <p:spTgt spid="312"/>
                                        </p:tgtEl>
                                        <p:attrNameLst>
                                          <p:attrName>style.visibility</p:attrName>
                                        </p:attrNameLst>
                                      </p:cBhvr>
                                      <p:to>
                                        <p:strVal val="visible"/>
                                      </p:to>
                                    </p:set>
                                    <p:anim calcmode="lin" valueType="num">
                                      <p:cBhvr additive="base">
                                        <p:cTn id="199" dur="500" fill="hold"/>
                                        <p:tgtEl>
                                          <p:spTgt spid="312"/>
                                        </p:tgtEl>
                                        <p:attrNameLst>
                                          <p:attrName>ppt_x</p:attrName>
                                        </p:attrNameLst>
                                      </p:cBhvr>
                                      <p:tavLst>
                                        <p:tav tm="0">
                                          <p:val>
                                            <p:strVal val="#ppt_x"/>
                                          </p:val>
                                        </p:tav>
                                        <p:tav tm="100000">
                                          <p:val>
                                            <p:strVal val="#ppt_x"/>
                                          </p:val>
                                        </p:tav>
                                      </p:tavLst>
                                    </p:anim>
                                    <p:anim calcmode="lin" valueType="num">
                                      <p:cBhvr additive="base">
                                        <p:cTn id="200" dur="500" fill="hold"/>
                                        <p:tgtEl>
                                          <p:spTgt spid="312"/>
                                        </p:tgtEl>
                                        <p:attrNameLst>
                                          <p:attrName>ppt_y</p:attrName>
                                        </p:attrNameLst>
                                      </p:cBhvr>
                                      <p:tavLst>
                                        <p:tav tm="0">
                                          <p:val>
                                            <p:strVal val="1+#ppt_h/2"/>
                                          </p:val>
                                        </p:tav>
                                        <p:tav tm="100000">
                                          <p:val>
                                            <p:strVal val="#ppt_y"/>
                                          </p:val>
                                        </p:tav>
                                      </p:tavLst>
                                    </p:anim>
                                  </p:childTnLst>
                                </p:cTn>
                              </p:par>
                              <p:par>
                                <p:cTn id="201" presetID="2" presetClass="entr" presetSubtype="4" fill="hold" grpId="0" nodeType="withEffect">
                                  <p:stCondLst>
                                    <p:cond delay="0"/>
                                  </p:stCondLst>
                                  <p:childTnLst>
                                    <p:set>
                                      <p:cBhvr>
                                        <p:cTn id="202" dur="1" fill="hold">
                                          <p:stCondLst>
                                            <p:cond delay="0"/>
                                          </p:stCondLst>
                                        </p:cTn>
                                        <p:tgtEl>
                                          <p:spTgt spid="362"/>
                                        </p:tgtEl>
                                        <p:attrNameLst>
                                          <p:attrName>style.visibility</p:attrName>
                                        </p:attrNameLst>
                                      </p:cBhvr>
                                      <p:to>
                                        <p:strVal val="visible"/>
                                      </p:to>
                                    </p:set>
                                    <p:anim calcmode="lin" valueType="num">
                                      <p:cBhvr additive="base">
                                        <p:cTn id="203" dur="500" fill="hold"/>
                                        <p:tgtEl>
                                          <p:spTgt spid="362"/>
                                        </p:tgtEl>
                                        <p:attrNameLst>
                                          <p:attrName>ppt_x</p:attrName>
                                        </p:attrNameLst>
                                      </p:cBhvr>
                                      <p:tavLst>
                                        <p:tav tm="0">
                                          <p:val>
                                            <p:strVal val="#ppt_x"/>
                                          </p:val>
                                        </p:tav>
                                        <p:tav tm="100000">
                                          <p:val>
                                            <p:strVal val="#ppt_x"/>
                                          </p:val>
                                        </p:tav>
                                      </p:tavLst>
                                    </p:anim>
                                    <p:anim calcmode="lin" valueType="num">
                                      <p:cBhvr additive="base">
                                        <p:cTn id="204" dur="500" fill="hold"/>
                                        <p:tgtEl>
                                          <p:spTgt spid="362"/>
                                        </p:tgtEl>
                                        <p:attrNameLst>
                                          <p:attrName>ppt_y</p:attrName>
                                        </p:attrNameLst>
                                      </p:cBhvr>
                                      <p:tavLst>
                                        <p:tav tm="0">
                                          <p:val>
                                            <p:strVal val="1+#ppt_h/2"/>
                                          </p:val>
                                        </p:tav>
                                        <p:tav tm="100000">
                                          <p:val>
                                            <p:strVal val="#ppt_y"/>
                                          </p:val>
                                        </p:tav>
                                      </p:tavLst>
                                    </p:anim>
                                  </p:childTnLst>
                                </p:cTn>
                              </p:par>
                              <p:par>
                                <p:cTn id="205" presetID="2" presetClass="entr" presetSubtype="4" fill="hold" grpId="0" nodeType="withEffect">
                                  <p:stCondLst>
                                    <p:cond delay="0"/>
                                  </p:stCondLst>
                                  <p:childTnLst>
                                    <p:set>
                                      <p:cBhvr>
                                        <p:cTn id="206" dur="1" fill="hold">
                                          <p:stCondLst>
                                            <p:cond delay="0"/>
                                          </p:stCondLst>
                                        </p:cTn>
                                        <p:tgtEl>
                                          <p:spTgt spid="363"/>
                                        </p:tgtEl>
                                        <p:attrNameLst>
                                          <p:attrName>style.visibility</p:attrName>
                                        </p:attrNameLst>
                                      </p:cBhvr>
                                      <p:to>
                                        <p:strVal val="visible"/>
                                      </p:to>
                                    </p:set>
                                    <p:anim calcmode="lin" valueType="num">
                                      <p:cBhvr additive="base">
                                        <p:cTn id="207" dur="500" fill="hold"/>
                                        <p:tgtEl>
                                          <p:spTgt spid="363"/>
                                        </p:tgtEl>
                                        <p:attrNameLst>
                                          <p:attrName>ppt_x</p:attrName>
                                        </p:attrNameLst>
                                      </p:cBhvr>
                                      <p:tavLst>
                                        <p:tav tm="0">
                                          <p:val>
                                            <p:strVal val="#ppt_x"/>
                                          </p:val>
                                        </p:tav>
                                        <p:tav tm="100000">
                                          <p:val>
                                            <p:strVal val="#ppt_x"/>
                                          </p:val>
                                        </p:tav>
                                      </p:tavLst>
                                    </p:anim>
                                    <p:anim calcmode="lin" valueType="num">
                                      <p:cBhvr additive="base">
                                        <p:cTn id="208" dur="500" fill="hold"/>
                                        <p:tgtEl>
                                          <p:spTgt spid="363"/>
                                        </p:tgtEl>
                                        <p:attrNameLst>
                                          <p:attrName>ppt_y</p:attrName>
                                        </p:attrNameLst>
                                      </p:cBhvr>
                                      <p:tavLst>
                                        <p:tav tm="0">
                                          <p:val>
                                            <p:strVal val="1+#ppt_h/2"/>
                                          </p:val>
                                        </p:tav>
                                        <p:tav tm="100000">
                                          <p:val>
                                            <p:strVal val="#ppt_y"/>
                                          </p:val>
                                        </p:tav>
                                      </p:tavLst>
                                    </p:anim>
                                  </p:childTnLst>
                                </p:cTn>
                              </p:par>
                              <p:par>
                                <p:cTn id="209" presetID="2" presetClass="entr" presetSubtype="4" fill="hold" grpId="0" nodeType="withEffect">
                                  <p:stCondLst>
                                    <p:cond delay="0"/>
                                  </p:stCondLst>
                                  <p:childTnLst>
                                    <p:set>
                                      <p:cBhvr>
                                        <p:cTn id="210" dur="1" fill="hold">
                                          <p:stCondLst>
                                            <p:cond delay="0"/>
                                          </p:stCondLst>
                                        </p:cTn>
                                        <p:tgtEl>
                                          <p:spTgt spid="358"/>
                                        </p:tgtEl>
                                        <p:attrNameLst>
                                          <p:attrName>style.visibility</p:attrName>
                                        </p:attrNameLst>
                                      </p:cBhvr>
                                      <p:to>
                                        <p:strVal val="visible"/>
                                      </p:to>
                                    </p:set>
                                    <p:anim calcmode="lin" valueType="num">
                                      <p:cBhvr additive="base">
                                        <p:cTn id="211" dur="500" fill="hold"/>
                                        <p:tgtEl>
                                          <p:spTgt spid="358"/>
                                        </p:tgtEl>
                                        <p:attrNameLst>
                                          <p:attrName>ppt_x</p:attrName>
                                        </p:attrNameLst>
                                      </p:cBhvr>
                                      <p:tavLst>
                                        <p:tav tm="0">
                                          <p:val>
                                            <p:strVal val="#ppt_x"/>
                                          </p:val>
                                        </p:tav>
                                        <p:tav tm="100000">
                                          <p:val>
                                            <p:strVal val="#ppt_x"/>
                                          </p:val>
                                        </p:tav>
                                      </p:tavLst>
                                    </p:anim>
                                    <p:anim calcmode="lin" valueType="num">
                                      <p:cBhvr additive="base">
                                        <p:cTn id="212" dur="500" fill="hold"/>
                                        <p:tgtEl>
                                          <p:spTgt spid="358"/>
                                        </p:tgtEl>
                                        <p:attrNameLst>
                                          <p:attrName>ppt_y</p:attrName>
                                        </p:attrNameLst>
                                      </p:cBhvr>
                                      <p:tavLst>
                                        <p:tav tm="0">
                                          <p:val>
                                            <p:strVal val="1+#ppt_h/2"/>
                                          </p:val>
                                        </p:tav>
                                        <p:tav tm="100000">
                                          <p:val>
                                            <p:strVal val="#ppt_y"/>
                                          </p:val>
                                        </p:tav>
                                      </p:tavLst>
                                    </p:anim>
                                  </p:childTnLst>
                                </p:cTn>
                              </p:par>
                              <p:par>
                                <p:cTn id="213" presetID="2" presetClass="entr" presetSubtype="4" fill="hold" grpId="0" nodeType="withEffect">
                                  <p:stCondLst>
                                    <p:cond delay="0"/>
                                  </p:stCondLst>
                                  <p:childTnLst>
                                    <p:set>
                                      <p:cBhvr>
                                        <p:cTn id="214" dur="1" fill="hold">
                                          <p:stCondLst>
                                            <p:cond delay="0"/>
                                          </p:stCondLst>
                                        </p:cTn>
                                        <p:tgtEl>
                                          <p:spTgt spid="393"/>
                                        </p:tgtEl>
                                        <p:attrNameLst>
                                          <p:attrName>style.visibility</p:attrName>
                                        </p:attrNameLst>
                                      </p:cBhvr>
                                      <p:to>
                                        <p:strVal val="visible"/>
                                      </p:to>
                                    </p:set>
                                    <p:anim calcmode="lin" valueType="num">
                                      <p:cBhvr additive="base">
                                        <p:cTn id="215" dur="500" fill="hold"/>
                                        <p:tgtEl>
                                          <p:spTgt spid="393"/>
                                        </p:tgtEl>
                                        <p:attrNameLst>
                                          <p:attrName>ppt_x</p:attrName>
                                        </p:attrNameLst>
                                      </p:cBhvr>
                                      <p:tavLst>
                                        <p:tav tm="0">
                                          <p:val>
                                            <p:strVal val="#ppt_x"/>
                                          </p:val>
                                        </p:tav>
                                        <p:tav tm="100000">
                                          <p:val>
                                            <p:strVal val="#ppt_x"/>
                                          </p:val>
                                        </p:tav>
                                      </p:tavLst>
                                    </p:anim>
                                    <p:anim calcmode="lin" valueType="num">
                                      <p:cBhvr additive="base">
                                        <p:cTn id="216" dur="500" fill="hold"/>
                                        <p:tgtEl>
                                          <p:spTgt spid="393"/>
                                        </p:tgtEl>
                                        <p:attrNameLst>
                                          <p:attrName>ppt_y</p:attrName>
                                        </p:attrNameLst>
                                      </p:cBhvr>
                                      <p:tavLst>
                                        <p:tav tm="0">
                                          <p:val>
                                            <p:strVal val="1+#ppt_h/2"/>
                                          </p:val>
                                        </p:tav>
                                        <p:tav tm="100000">
                                          <p:val>
                                            <p:strVal val="#ppt_y"/>
                                          </p:val>
                                        </p:tav>
                                      </p:tavLst>
                                    </p:anim>
                                  </p:childTnLst>
                                </p:cTn>
                              </p:par>
                              <p:par>
                                <p:cTn id="217" presetID="2" presetClass="entr" presetSubtype="4" fill="hold" grpId="0" nodeType="withEffect">
                                  <p:stCondLst>
                                    <p:cond delay="0"/>
                                  </p:stCondLst>
                                  <p:childTnLst>
                                    <p:set>
                                      <p:cBhvr>
                                        <p:cTn id="218" dur="1" fill="hold">
                                          <p:stCondLst>
                                            <p:cond delay="0"/>
                                          </p:stCondLst>
                                        </p:cTn>
                                        <p:tgtEl>
                                          <p:spTgt spid="394"/>
                                        </p:tgtEl>
                                        <p:attrNameLst>
                                          <p:attrName>style.visibility</p:attrName>
                                        </p:attrNameLst>
                                      </p:cBhvr>
                                      <p:to>
                                        <p:strVal val="visible"/>
                                      </p:to>
                                    </p:set>
                                    <p:anim calcmode="lin" valueType="num">
                                      <p:cBhvr additive="base">
                                        <p:cTn id="219" dur="500" fill="hold"/>
                                        <p:tgtEl>
                                          <p:spTgt spid="394"/>
                                        </p:tgtEl>
                                        <p:attrNameLst>
                                          <p:attrName>ppt_x</p:attrName>
                                        </p:attrNameLst>
                                      </p:cBhvr>
                                      <p:tavLst>
                                        <p:tav tm="0">
                                          <p:val>
                                            <p:strVal val="#ppt_x"/>
                                          </p:val>
                                        </p:tav>
                                        <p:tav tm="100000">
                                          <p:val>
                                            <p:strVal val="#ppt_x"/>
                                          </p:val>
                                        </p:tav>
                                      </p:tavLst>
                                    </p:anim>
                                    <p:anim calcmode="lin" valueType="num">
                                      <p:cBhvr additive="base">
                                        <p:cTn id="220" dur="500" fill="hold"/>
                                        <p:tgtEl>
                                          <p:spTgt spid="394"/>
                                        </p:tgtEl>
                                        <p:attrNameLst>
                                          <p:attrName>ppt_y</p:attrName>
                                        </p:attrNameLst>
                                      </p:cBhvr>
                                      <p:tavLst>
                                        <p:tav tm="0">
                                          <p:val>
                                            <p:strVal val="1+#ppt_h/2"/>
                                          </p:val>
                                        </p:tav>
                                        <p:tav tm="100000">
                                          <p:val>
                                            <p:strVal val="#ppt_y"/>
                                          </p:val>
                                        </p:tav>
                                      </p:tavLst>
                                    </p:anim>
                                  </p:childTnLst>
                                </p:cTn>
                              </p:par>
                            </p:childTnLst>
                          </p:cTn>
                        </p:par>
                      </p:childTnLst>
                    </p:cTn>
                  </p:par>
                  <p:par>
                    <p:cTn id="221" fill="hold">
                      <p:stCondLst>
                        <p:cond delay="indefinite"/>
                      </p:stCondLst>
                      <p:childTnLst>
                        <p:par>
                          <p:cTn id="222" fill="hold">
                            <p:stCondLst>
                              <p:cond delay="0"/>
                            </p:stCondLst>
                            <p:childTnLst>
                              <p:par>
                                <p:cTn id="223" presetID="2" presetClass="entr" presetSubtype="4" fill="hold" grpId="0" nodeType="clickEffect">
                                  <p:stCondLst>
                                    <p:cond delay="0"/>
                                  </p:stCondLst>
                                  <p:childTnLst>
                                    <p:set>
                                      <p:cBhvr>
                                        <p:cTn id="224" dur="1" fill="hold">
                                          <p:stCondLst>
                                            <p:cond delay="0"/>
                                          </p:stCondLst>
                                        </p:cTn>
                                        <p:tgtEl>
                                          <p:spTgt spid="228"/>
                                        </p:tgtEl>
                                        <p:attrNameLst>
                                          <p:attrName>style.visibility</p:attrName>
                                        </p:attrNameLst>
                                      </p:cBhvr>
                                      <p:to>
                                        <p:strVal val="visible"/>
                                      </p:to>
                                    </p:set>
                                    <p:anim calcmode="lin" valueType="num">
                                      <p:cBhvr additive="base">
                                        <p:cTn id="225" dur="500" fill="hold"/>
                                        <p:tgtEl>
                                          <p:spTgt spid="228"/>
                                        </p:tgtEl>
                                        <p:attrNameLst>
                                          <p:attrName>ppt_x</p:attrName>
                                        </p:attrNameLst>
                                      </p:cBhvr>
                                      <p:tavLst>
                                        <p:tav tm="0">
                                          <p:val>
                                            <p:strVal val="#ppt_x"/>
                                          </p:val>
                                        </p:tav>
                                        <p:tav tm="100000">
                                          <p:val>
                                            <p:strVal val="#ppt_x"/>
                                          </p:val>
                                        </p:tav>
                                      </p:tavLst>
                                    </p:anim>
                                    <p:anim calcmode="lin" valueType="num">
                                      <p:cBhvr additive="base">
                                        <p:cTn id="226" dur="500" fill="hold"/>
                                        <p:tgtEl>
                                          <p:spTgt spid="228"/>
                                        </p:tgtEl>
                                        <p:attrNameLst>
                                          <p:attrName>ppt_y</p:attrName>
                                        </p:attrNameLst>
                                      </p:cBhvr>
                                      <p:tavLst>
                                        <p:tav tm="0">
                                          <p:val>
                                            <p:strVal val="1+#ppt_h/2"/>
                                          </p:val>
                                        </p:tav>
                                        <p:tav tm="100000">
                                          <p:val>
                                            <p:strVal val="#ppt_y"/>
                                          </p:val>
                                        </p:tav>
                                      </p:tavLst>
                                    </p:anim>
                                  </p:childTnLst>
                                </p:cTn>
                              </p:par>
                              <p:par>
                                <p:cTn id="227" presetID="2" presetClass="entr" presetSubtype="4" fill="hold" grpId="0" nodeType="withEffect">
                                  <p:stCondLst>
                                    <p:cond delay="0"/>
                                  </p:stCondLst>
                                  <p:childTnLst>
                                    <p:set>
                                      <p:cBhvr>
                                        <p:cTn id="228" dur="1" fill="hold">
                                          <p:stCondLst>
                                            <p:cond delay="0"/>
                                          </p:stCondLst>
                                        </p:cTn>
                                        <p:tgtEl>
                                          <p:spTgt spid="131"/>
                                        </p:tgtEl>
                                        <p:attrNameLst>
                                          <p:attrName>style.visibility</p:attrName>
                                        </p:attrNameLst>
                                      </p:cBhvr>
                                      <p:to>
                                        <p:strVal val="visible"/>
                                      </p:to>
                                    </p:set>
                                    <p:anim calcmode="lin" valueType="num">
                                      <p:cBhvr additive="base">
                                        <p:cTn id="229" dur="500" fill="hold"/>
                                        <p:tgtEl>
                                          <p:spTgt spid="131"/>
                                        </p:tgtEl>
                                        <p:attrNameLst>
                                          <p:attrName>ppt_x</p:attrName>
                                        </p:attrNameLst>
                                      </p:cBhvr>
                                      <p:tavLst>
                                        <p:tav tm="0">
                                          <p:val>
                                            <p:strVal val="#ppt_x"/>
                                          </p:val>
                                        </p:tav>
                                        <p:tav tm="100000">
                                          <p:val>
                                            <p:strVal val="#ppt_x"/>
                                          </p:val>
                                        </p:tav>
                                      </p:tavLst>
                                    </p:anim>
                                    <p:anim calcmode="lin" valueType="num">
                                      <p:cBhvr additive="base">
                                        <p:cTn id="230" dur="500" fill="hold"/>
                                        <p:tgtEl>
                                          <p:spTgt spid="131"/>
                                        </p:tgtEl>
                                        <p:attrNameLst>
                                          <p:attrName>ppt_y</p:attrName>
                                        </p:attrNameLst>
                                      </p:cBhvr>
                                      <p:tavLst>
                                        <p:tav tm="0">
                                          <p:val>
                                            <p:strVal val="1+#ppt_h/2"/>
                                          </p:val>
                                        </p:tav>
                                        <p:tav tm="100000">
                                          <p:val>
                                            <p:strVal val="#ppt_y"/>
                                          </p:val>
                                        </p:tav>
                                      </p:tavLst>
                                    </p:anim>
                                  </p:childTnLst>
                                </p:cTn>
                              </p:par>
                              <p:par>
                                <p:cTn id="231" presetID="2" presetClass="entr" presetSubtype="4" fill="hold" grpId="0" nodeType="withEffect">
                                  <p:stCondLst>
                                    <p:cond delay="0"/>
                                  </p:stCondLst>
                                  <p:childTnLst>
                                    <p:set>
                                      <p:cBhvr>
                                        <p:cTn id="232" dur="1" fill="hold">
                                          <p:stCondLst>
                                            <p:cond delay="0"/>
                                          </p:stCondLst>
                                        </p:cTn>
                                        <p:tgtEl>
                                          <p:spTgt spid="160"/>
                                        </p:tgtEl>
                                        <p:attrNameLst>
                                          <p:attrName>style.visibility</p:attrName>
                                        </p:attrNameLst>
                                      </p:cBhvr>
                                      <p:to>
                                        <p:strVal val="visible"/>
                                      </p:to>
                                    </p:set>
                                    <p:anim calcmode="lin" valueType="num">
                                      <p:cBhvr additive="base">
                                        <p:cTn id="233" dur="500" fill="hold"/>
                                        <p:tgtEl>
                                          <p:spTgt spid="160"/>
                                        </p:tgtEl>
                                        <p:attrNameLst>
                                          <p:attrName>ppt_x</p:attrName>
                                        </p:attrNameLst>
                                      </p:cBhvr>
                                      <p:tavLst>
                                        <p:tav tm="0">
                                          <p:val>
                                            <p:strVal val="#ppt_x"/>
                                          </p:val>
                                        </p:tav>
                                        <p:tav tm="100000">
                                          <p:val>
                                            <p:strVal val="#ppt_x"/>
                                          </p:val>
                                        </p:tav>
                                      </p:tavLst>
                                    </p:anim>
                                    <p:anim calcmode="lin" valueType="num">
                                      <p:cBhvr additive="base">
                                        <p:cTn id="234" dur="500" fill="hold"/>
                                        <p:tgtEl>
                                          <p:spTgt spid="160"/>
                                        </p:tgtEl>
                                        <p:attrNameLst>
                                          <p:attrName>ppt_y</p:attrName>
                                        </p:attrNameLst>
                                      </p:cBhvr>
                                      <p:tavLst>
                                        <p:tav tm="0">
                                          <p:val>
                                            <p:strVal val="1+#ppt_h/2"/>
                                          </p:val>
                                        </p:tav>
                                        <p:tav tm="100000">
                                          <p:val>
                                            <p:strVal val="#ppt_y"/>
                                          </p:val>
                                        </p:tav>
                                      </p:tavLst>
                                    </p:anim>
                                  </p:childTnLst>
                                </p:cTn>
                              </p:par>
                              <p:par>
                                <p:cTn id="235" presetID="2" presetClass="entr" presetSubtype="4" fill="hold" grpId="0" nodeType="withEffect">
                                  <p:stCondLst>
                                    <p:cond delay="0"/>
                                  </p:stCondLst>
                                  <p:childTnLst>
                                    <p:set>
                                      <p:cBhvr>
                                        <p:cTn id="236" dur="1" fill="hold">
                                          <p:stCondLst>
                                            <p:cond delay="0"/>
                                          </p:stCondLst>
                                        </p:cTn>
                                        <p:tgtEl>
                                          <p:spTgt spid="229"/>
                                        </p:tgtEl>
                                        <p:attrNameLst>
                                          <p:attrName>style.visibility</p:attrName>
                                        </p:attrNameLst>
                                      </p:cBhvr>
                                      <p:to>
                                        <p:strVal val="visible"/>
                                      </p:to>
                                    </p:set>
                                    <p:anim calcmode="lin" valueType="num">
                                      <p:cBhvr additive="base">
                                        <p:cTn id="237" dur="500" fill="hold"/>
                                        <p:tgtEl>
                                          <p:spTgt spid="229"/>
                                        </p:tgtEl>
                                        <p:attrNameLst>
                                          <p:attrName>ppt_x</p:attrName>
                                        </p:attrNameLst>
                                      </p:cBhvr>
                                      <p:tavLst>
                                        <p:tav tm="0">
                                          <p:val>
                                            <p:strVal val="#ppt_x"/>
                                          </p:val>
                                        </p:tav>
                                        <p:tav tm="100000">
                                          <p:val>
                                            <p:strVal val="#ppt_x"/>
                                          </p:val>
                                        </p:tav>
                                      </p:tavLst>
                                    </p:anim>
                                    <p:anim calcmode="lin" valueType="num">
                                      <p:cBhvr additive="base">
                                        <p:cTn id="238" dur="500" fill="hold"/>
                                        <p:tgtEl>
                                          <p:spTgt spid="229"/>
                                        </p:tgtEl>
                                        <p:attrNameLst>
                                          <p:attrName>ppt_y</p:attrName>
                                        </p:attrNameLst>
                                      </p:cBhvr>
                                      <p:tavLst>
                                        <p:tav tm="0">
                                          <p:val>
                                            <p:strVal val="1+#ppt_h/2"/>
                                          </p:val>
                                        </p:tav>
                                        <p:tav tm="100000">
                                          <p:val>
                                            <p:strVal val="#ppt_y"/>
                                          </p:val>
                                        </p:tav>
                                      </p:tavLst>
                                    </p:anim>
                                  </p:childTnLst>
                                </p:cTn>
                              </p:par>
                              <p:par>
                                <p:cTn id="239" presetID="2" presetClass="entr" presetSubtype="4" fill="hold" grpId="0" nodeType="withEffect">
                                  <p:stCondLst>
                                    <p:cond delay="0"/>
                                  </p:stCondLst>
                                  <p:childTnLst>
                                    <p:set>
                                      <p:cBhvr>
                                        <p:cTn id="240" dur="1" fill="hold">
                                          <p:stCondLst>
                                            <p:cond delay="0"/>
                                          </p:stCondLst>
                                        </p:cTn>
                                        <p:tgtEl>
                                          <p:spTgt spid="230"/>
                                        </p:tgtEl>
                                        <p:attrNameLst>
                                          <p:attrName>style.visibility</p:attrName>
                                        </p:attrNameLst>
                                      </p:cBhvr>
                                      <p:to>
                                        <p:strVal val="visible"/>
                                      </p:to>
                                    </p:set>
                                    <p:anim calcmode="lin" valueType="num">
                                      <p:cBhvr additive="base">
                                        <p:cTn id="241" dur="500" fill="hold"/>
                                        <p:tgtEl>
                                          <p:spTgt spid="230"/>
                                        </p:tgtEl>
                                        <p:attrNameLst>
                                          <p:attrName>ppt_x</p:attrName>
                                        </p:attrNameLst>
                                      </p:cBhvr>
                                      <p:tavLst>
                                        <p:tav tm="0">
                                          <p:val>
                                            <p:strVal val="#ppt_x"/>
                                          </p:val>
                                        </p:tav>
                                        <p:tav tm="100000">
                                          <p:val>
                                            <p:strVal val="#ppt_x"/>
                                          </p:val>
                                        </p:tav>
                                      </p:tavLst>
                                    </p:anim>
                                    <p:anim calcmode="lin" valueType="num">
                                      <p:cBhvr additive="base">
                                        <p:cTn id="242" dur="500" fill="hold"/>
                                        <p:tgtEl>
                                          <p:spTgt spid="230"/>
                                        </p:tgtEl>
                                        <p:attrNameLst>
                                          <p:attrName>ppt_y</p:attrName>
                                        </p:attrNameLst>
                                      </p:cBhvr>
                                      <p:tavLst>
                                        <p:tav tm="0">
                                          <p:val>
                                            <p:strVal val="1+#ppt_h/2"/>
                                          </p:val>
                                        </p:tav>
                                        <p:tav tm="100000">
                                          <p:val>
                                            <p:strVal val="#ppt_y"/>
                                          </p:val>
                                        </p:tav>
                                      </p:tavLst>
                                    </p:anim>
                                  </p:childTnLst>
                                </p:cTn>
                              </p:par>
                              <p:par>
                                <p:cTn id="243" presetID="2" presetClass="entr" presetSubtype="4" fill="hold" grpId="0" nodeType="withEffect">
                                  <p:stCondLst>
                                    <p:cond delay="0"/>
                                  </p:stCondLst>
                                  <p:childTnLst>
                                    <p:set>
                                      <p:cBhvr>
                                        <p:cTn id="244" dur="1" fill="hold">
                                          <p:stCondLst>
                                            <p:cond delay="0"/>
                                          </p:stCondLst>
                                        </p:cTn>
                                        <p:tgtEl>
                                          <p:spTgt spid="185"/>
                                        </p:tgtEl>
                                        <p:attrNameLst>
                                          <p:attrName>style.visibility</p:attrName>
                                        </p:attrNameLst>
                                      </p:cBhvr>
                                      <p:to>
                                        <p:strVal val="visible"/>
                                      </p:to>
                                    </p:set>
                                    <p:anim calcmode="lin" valueType="num">
                                      <p:cBhvr additive="base">
                                        <p:cTn id="245" dur="500" fill="hold"/>
                                        <p:tgtEl>
                                          <p:spTgt spid="185"/>
                                        </p:tgtEl>
                                        <p:attrNameLst>
                                          <p:attrName>ppt_x</p:attrName>
                                        </p:attrNameLst>
                                      </p:cBhvr>
                                      <p:tavLst>
                                        <p:tav tm="0">
                                          <p:val>
                                            <p:strVal val="#ppt_x"/>
                                          </p:val>
                                        </p:tav>
                                        <p:tav tm="100000">
                                          <p:val>
                                            <p:strVal val="#ppt_x"/>
                                          </p:val>
                                        </p:tav>
                                      </p:tavLst>
                                    </p:anim>
                                    <p:anim calcmode="lin" valueType="num">
                                      <p:cBhvr additive="base">
                                        <p:cTn id="246" dur="500" fill="hold"/>
                                        <p:tgtEl>
                                          <p:spTgt spid="185"/>
                                        </p:tgtEl>
                                        <p:attrNameLst>
                                          <p:attrName>ppt_y</p:attrName>
                                        </p:attrNameLst>
                                      </p:cBhvr>
                                      <p:tavLst>
                                        <p:tav tm="0">
                                          <p:val>
                                            <p:strVal val="1+#ppt_h/2"/>
                                          </p:val>
                                        </p:tav>
                                        <p:tav tm="100000">
                                          <p:val>
                                            <p:strVal val="#ppt_y"/>
                                          </p:val>
                                        </p:tav>
                                      </p:tavLst>
                                    </p:anim>
                                  </p:childTnLst>
                                </p:cTn>
                              </p:par>
                              <p:par>
                                <p:cTn id="247" presetID="2" presetClass="entr" presetSubtype="4" fill="hold" grpId="0" nodeType="withEffect">
                                  <p:stCondLst>
                                    <p:cond delay="0"/>
                                  </p:stCondLst>
                                  <p:childTnLst>
                                    <p:set>
                                      <p:cBhvr>
                                        <p:cTn id="248" dur="1" fill="hold">
                                          <p:stCondLst>
                                            <p:cond delay="0"/>
                                          </p:stCondLst>
                                        </p:cTn>
                                        <p:tgtEl>
                                          <p:spTgt spid="253"/>
                                        </p:tgtEl>
                                        <p:attrNameLst>
                                          <p:attrName>style.visibility</p:attrName>
                                        </p:attrNameLst>
                                      </p:cBhvr>
                                      <p:to>
                                        <p:strVal val="visible"/>
                                      </p:to>
                                    </p:set>
                                    <p:anim calcmode="lin" valueType="num">
                                      <p:cBhvr additive="base">
                                        <p:cTn id="249" dur="500" fill="hold"/>
                                        <p:tgtEl>
                                          <p:spTgt spid="253"/>
                                        </p:tgtEl>
                                        <p:attrNameLst>
                                          <p:attrName>ppt_x</p:attrName>
                                        </p:attrNameLst>
                                      </p:cBhvr>
                                      <p:tavLst>
                                        <p:tav tm="0">
                                          <p:val>
                                            <p:strVal val="#ppt_x"/>
                                          </p:val>
                                        </p:tav>
                                        <p:tav tm="100000">
                                          <p:val>
                                            <p:strVal val="#ppt_x"/>
                                          </p:val>
                                        </p:tav>
                                      </p:tavLst>
                                    </p:anim>
                                    <p:anim calcmode="lin" valueType="num">
                                      <p:cBhvr additive="base">
                                        <p:cTn id="250" dur="500" fill="hold"/>
                                        <p:tgtEl>
                                          <p:spTgt spid="253"/>
                                        </p:tgtEl>
                                        <p:attrNameLst>
                                          <p:attrName>ppt_y</p:attrName>
                                        </p:attrNameLst>
                                      </p:cBhvr>
                                      <p:tavLst>
                                        <p:tav tm="0">
                                          <p:val>
                                            <p:strVal val="1+#ppt_h/2"/>
                                          </p:val>
                                        </p:tav>
                                        <p:tav tm="100000">
                                          <p:val>
                                            <p:strVal val="#ppt_y"/>
                                          </p:val>
                                        </p:tav>
                                      </p:tavLst>
                                    </p:anim>
                                  </p:childTnLst>
                                </p:cTn>
                              </p:par>
                              <p:par>
                                <p:cTn id="251" presetID="2" presetClass="entr" presetSubtype="4" fill="hold" grpId="0" nodeType="withEffect">
                                  <p:stCondLst>
                                    <p:cond delay="0"/>
                                  </p:stCondLst>
                                  <p:childTnLst>
                                    <p:set>
                                      <p:cBhvr>
                                        <p:cTn id="252" dur="1" fill="hold">
                                          <p:stCondLst>
                                            <p:cond delay="0"/>
                                          </p:stCondLst>
                                        </p:cTn>
                                        <p:tgtEl>
                                          <p:spTgt spid="256"/>
                                        </p:tgtEl>
                                        <p:attrNameLst>
                                          <p:attrName>style.visibility</p:attrName>
                                        </p:attrNameLst>
                                      </p:cBhvr>
                                      <p:to>
                                        <p:strVal val="visible"/>
                                      </p:to>
                                    </p:set>
                                    <p:anim calcmode="lin" valueType="num">
                                      <p:cBhvr additive="base">
                                        <p:cTn id="253" dur="500" fill="hold"/>
                                        <p:tgtEl>
                                          <p:spTgt spid="256"/>
                                        </p:tgtEl>
                                        <p:attrNameLst>
                                          <p:attrName>ppt_x</p:attrName>
                                        </p:attrNameLst>
                                      </p:cBhvr>
                                      <p:tavLst>
                                        <p:tav tm="0">
                                          <p:val>
                                            <p:strVal val="#ppt_x"/>
                                          </p:val>
                                        </p:tav>
                                        <p:tav tm="100000">
                                          <p:val>
                                            <p:strVal val="#ppt_x"/>
                                          </p:val>
                                        </p:tav>
                                      </p:tavLst>
                                    </p:anim>
                                    <p:anim calcmode="lin" valueType="num">
                                      <p:cBhvr additive="base">
                                        <p:cTn id="254" dur="500" fill="hold"/>
                                        <p:tgtEl>
                                          <p:spTgt spid="256"/>
                                        </p:tgtEl>
                                        <p:attrNameLst>
                                          <p:attrName>ppt_y</p:attrName>
                                        </p:attrNameLst>
                                      </p:cBhvr>
                                      <p:tavLst>
                                        <p:tav tm="0">
                                          <p:val>
                                            <p:strVal val="1+#ppt_h/2"/>
                                          </p:val>
                                        </p:tav>
                                        <p:tav tm="100000">
                                          <p:val>
                                            <p:strVal val="#ppt_y"/>
                                          </p:val>
                                        </p:tav>
                                      </p:tavLst>
                                    </p:anim>
                                  </p:childTnLst>
                                </p:cTn>
                              </p:par>
                              <p:par>
                                <p:cTn id="255" presetID="2" presetClass="entr" presetSubtype="4" fill="hold" grpId="0" nodeType="withEffect">
                                  <p:stCondLst>
                                    <p:cond delay="0"/>
                                  </p:stCondLst>
                                  <p:childTnLst>
                                    <p:set>
                                      <p:cBhvr>
                                        <p:cTn id="256" dur="1" fill="hold">
                                          <p:stCondLst>
                                            <p:cond delay="0"/>
                                          </p:stCondLst>
                                        </p:cTn>
                                        <p:tgtEl>
                                          <p:spTgt spid="291"/>
                                        </p:tgtEl>
                                        <p:attrNameLst>
                                          <p:attrName>style.visibility</p:attrName>
                                        </p:attrNameLst>
                                      </p:cBhvr>
                                      <p:to>
                                        <p:strVal val="visible"/>
                                      </p:to>
                                    </p:set>
                                    <p:anim calcmode="lin" valueType="num">
                                      <p:cBhvr additive="base">
                                        <p:cTn id="257" dur="500" fill="hold"/>
                                        <p:tgtEl>
                                          <p:spTgt spid="291"/>
                                        </p:tgtEl>
                                        <p:attrNameLst>
                                          <p:attrName>ppt_x</p:attrName>
                                        </p:attrNameLst>
                                      </p:cBhvr>
                                      <p:tavLst>
                                        <p:tav tm="0">
                                          <p:val>
                                            <p:strVal val="#ppt_x"/>
                                          </p:val>
                                        </p:tav>
                                        <p:tav tm="100000">
                                          <p:val>
                                            <p:strVal val="#ppt_x"/>
                                          </p:val>
                                        </p:tav>
                                      </p:tavLst>
                                    </p:anim>
                                    <p:anim calcmode="lin" valueType="num">
                                      <p:cBhvr additive="base">
                                        <p:cTn id="258" dur="500" fill="hold"/>
                                        <p:tgtEl>
                                          <p:spTgt spid="291"/>
                                        </p:tgtEl>
                                        <p:attrNameLst>
                                          <p:attrName>ppt_y</p:attrName>
                                        </p:attrNameLst>
                                      </p:cBhvr>
                                      <p:tavLst>
                                        <p:tav tm="0">
                                          <p:val>
                                            <p:strVal val="1+#ppt_h/2"/>
                                          </p:val>
                                        </p:tav>
                                        <p:tav tm="100000">
                                          <p:val>
                                            <p:strVal val="#ppt_y"/>
                                          </p:val>
                                        </p:tav>
                                      </p:tavLst>
                                    </p:anim>
                                  </p:childTnLst>
                                </p:cTn>
                              </p:par>
                            </p:childTnLst>
                          </p:cTn>
                        </p:par>
                      </p:childTnLst>
                    </p:cTn>
                  </p:par>
                  <p:par>
                    <p:cTn id="259" fill="hold">
                      <p:stCondLst>
                        <p:cond delay="indefinite"/>
                      </p:stCondLst>
                      <p:childTnLst>
                        <p:par>
                          <p:cTn id="260" fill="hold">
                            <p:stCondLst>
                              <p:cond delay="0"/>
                            </p:stCondLst>
                            <p:childTnLst>
                              <p:par>
                                <p:cTn id="261" presetID="2" presetClass="entr" presetSubtype="4" fill="hold" nodeType="clickEffect">
                                  <p:stCondLst>
                                    <p:cond delay="0"/>
                                  </p:stCondLst>
                                  <p:childTnLst>
                                    <p:set>
                                      <p:cBhvr>
                                        <p:cTn id="262" dur="1" fill="hold">
                                          <p:stCondLst>
                                            <p:cond delay="0"/>
                                          </p:stCondLst>
                                        </p:cTn>
                                        <p:tgtEl>
                                          <p:spTgt spid="554"/>
                                        </p:tgtEl>
                                        <p:attrNameLst>
                                          <p:attrName>style.visibility</p:attrName>
                                        </p:attrNameLst>
                                      </p:cBhvr>
                                      <p:to>
                                        <p:strVal val="visible"/>
                                      </p:to>
                                    </p:set>
                                    <p:anim calcmode="lin" valueType="num">
                                      <p:cBhvr additive="base">
                                        <p:cTn id="263" dur="500" fill="hold"/>
                                        <p:tgtEl>
                                          <p:spTgt spid="554"/>
                                        </p:tgtEl>
                                        <p:attrNameLst>
                                          <p:attrName>ppt_x</p:attrName>
                                        </p:attrNameLst>
                                      </p:cBhvr>
                                      <p:tavLst>
                                        <p:tav tm="0">
                                          <p:val>
                                            <p:strVal val="#ppt_x"/>
                                          </p:val>
                                        </p:tav>
                                        <p:tav tm="100000">
                                          <p:val>
                                            <p:strVal val="#ppt_x"/>
                                          </p:val>
                                        </p:tav>
                                      </p:tavLst>
                                    </p:anim>
                                    <p:anim calcmode="lin" valueType="num">
                                      <p:cBhvr additive="base">
                                        <p:cTn id="264" dur="500" fill="hold"/>
                                        <p:tgtEl>
                                          <p:spTgt spid="554"/>
                                        </p:tgtEl>
                                        <p:attrNameLst>
                                          <p:attrName>ppt_y</p:attrName>
                                        </p:attrNameLst>
                                      </p:cBhvr>
                                      <p:tavLst>
                                        <p:tav tm="0">
                                          <p:val>
                                            <p:strVal val="1+#ppt_h/2"/>
                                          </p:val>
                                        </p:tav>
                                        <p:tav tm="100000">
                                          <p:val>
                                            <p:strVal val="#ppt_y"/>
                                          </p:val>
                                        </p:tav>
                                      </p:tavLst>
                                    </p:anim>
                                  </p:childTnLst>
                                </p:cTn>
                              </p:par>
                              <p:par>
                                <p:cTn id="265" presetID="2" presetClass="entr" presetSubtype="4" fill="hold" nodeType="withEffect">
                                  <p:stCondLst>
                                    <p:cond delay="0"/>
                                  </p:stCondLst>
                                  <p:childTnLst>
                                    <p:set>
                                      <p:cBhvr>
                                        <p:cTn id="266" dur="1" fill="hold">
                                          <p:stCondLst>
                                            <p:cond delay="0"/>
                                          </p:stCondLst>
                                        </p:cTn>
                                        <p:tgtEl>
                                          <p:spTgt spid="567"/>
                                        </p:tgtEl>
                                        <p:attrNameLst>
                                          <p:attrName>style.visibility</p:attrName>
                                        </p:attrNameLst>
                                      </p:cBhvr>
                                      <p:to>
                                        <p:strVal val="visible"/>
                                      </p:to>
                                    </p:set>
                                    <p:anim calcmode="lin" valueType="num">
                                      <p:cBhvr additive="base">
                                        <p:cTn id="267" dur="500" fill="hold"/>
                                        <p:tgtEl>
                                          <p:spTgt spid="567"/>
                                        </p:tgtEl>
                                        <p:attrNameLst>
                                          <p:attrName>ppt_x</p:attrName>
                                        </p:attrNameLst>
                                      </p:cBhvr>
                                      <p:tavLst>
                                        <p:tav tm="0">
                                          <p:val>
                                            <p:strVal val="#ppt_x"/>
                                          </p:val>
                                        </p:tav>
                                        <p:tav tm="100000">
                                          <p:val>
                                            <p:strVal val="#ppt_x"/>
                                          </p:val>
                                        </p:tav>
                                      </p:tavLst>
                                    </p:anim>
                                    <p:anim calcmode="lin" valueType="num">
                                      <p:cBhvr additive="base">
                                        <p:cTn id="268" dur="500" fill="hold"/>
                                        <p:tgtEl>
                                          <p:spTgt spid="567"/>
                                        </p:tgtEl>
                                        <p:attrNameLst>
                                          <p:attrName>ppt_y</p:attrName>
                                        </p:attrNameLst>
                                      </p:cBhvr>
                                      <p:tavLst>
                                        <p:tav tm="0">
                                          <p:val>
                                            <p:strVal val="1+#ppt_h/2"/>
                                          </p:val>
                                        </p:tav>
                                        <p:tav tm="100000">
                                          <p:val>
                                            <p:strVal val="#ppt_y"/>
                                          </p:val>
                                        </p:tav>
                                      </p:tavLst>
                                    </p:anim>
                                  </p:childTnLst>
                                </p:cTn>
                              </p:par>
                              <p:par>
                                <p:cTn id="269" presetID="2" presetClass="entr" presetSubtype="4" fill="hold" grpId="0" nodeType="withEffect">
                                  <p:stCondLst>
                                    <p:cond delay="0"/>
                                  </p:stCondLst>
                                  <p:childTnLst>
                                    <p:set>
                                      <p:cBhvr>
                                        <p:cTn id="270" dur="1" fill="hold">
                                          <p:stCondLst>
                                            <p:cond delay="0"/>
                                          </p:stCondLst>
                                        </p:cTn>
                                        <p:tgtEl>
                                          <p:spTgt spid="574"/>
                                        </p:tgtEl>
                                        <p:attrNameLst>
                                          <p:attrName>style.visibility</p:attrName>
                                        </p:attrNameLst>
                                      </p:cBhvr>
                                      <p:to>
                                        <p:strVal val="visible"/>
                                      </p:to>
                                    </p:set>
                                    <p:anim calcmode="lin" valueType="num">
                                      <p:cBhvr additive="base">
                                        <p:cTn id="271" dur="500" fill="hold"/>
                                        <p:tgtEl>
                                          <p:spTgt spid="574"/>
                                        </p:tgtEl>
                                        <p:attrNameLst>
                                          <p:attrName>ppt_x</p:attrName>
                                        </p:attrNameLst>
                                      </p:cBhvr>
                                      <p:tavLst>
                                        <p:tav tm="0">
                                          <p:val>
                                            <p:strVal val="#ppt_x"/>
                                          </p:val>
                                        </p:tav>
                                        <p:tav tm="100000">
                                          <p:val>
                                            <p:strVal val="#ppt_x"/>
                                          </p:val>
                                        </p:tav>
                                      </p:tavLst>
                                    </p:anim>
                                    <p:anim calcmode="lin" valueType="num">
                                      <p:cBhvr additive="base">
                                        <p:cTn id="272" dur="500" fill="hold"/>
                                        <p:tgtEl>
                                          <p:spTgt spid="574"/>
                                        </p:tgtEl>
                                        <p:attrNameLst>
                                          <p:attrName>ppt_y</p:attrName>
                                        </p:attrNameLst>
                                      </p:cBhvr>
                                      <p:tavLst>
                                        <p:tav tm="0">
                                          <p:val>
                                            <p:strVal val="1+#ppt_h/2"/>
                                          </p:val>
                                        </p:tav>
                                        <p:tav tm="100000">
                                          <p:val>
                                            <p:strVal val="#ppt_y"/>
                                          </p:val>
                                        </p:tav>
                                      </p:tavLst>
                                    </p:anim>
                                  </p:childTnLst>
                                </p:cTn>
                              </p:par>
                              <p:par>
                                <p:cTn id="273" presetID="2" presetClass="entr" presetSubtype="4" fill="hold" nodeType="withEffect">
                                  <p:stCondLst>
                                    <p:cond delay="0"/>
                                  </p:stCondLst>
                                  <p:childTnLst>
                                    <p:set>
                                      <p:cBhvr>
                                        <p:cTn id="274" dur="1" fill="hold">
                                          <p:stCondLst>
                                            <p:cond delay="0"/>
                                          </p:stCondLst>
                                        </p:cTn>
                                        <p:tgtEl>
                                          <p:spTgt spid="138"/>
                                        </p:tgtEl>
                                        <p:attrNameLst>
                                          <p:attrName>style.visibility</p:attrName>
                                        </p:attrNameLst>
                                      </p:cBhvr>
                                      <p:to>
                                        <p:strVal val="visible"/>
                                      </p:to>
                                    </p:set>
                                    <p:anim calcmode="lin" valueType="num">
                                      <p:cBhvr additive="base">
                                        <p:cTn id="275" dur="500" fill="hold"/>
                                        <p:tgtEl>
                                          <p:spTgt spid="138"/>
                                        </p:tgtEl>
                                        <p:attrNameLst>
                                          <p:attrName>ppt_x</p:attrName>
                                        </p:attrNameLst>
                                      </p:cBhvr>
                                      <p:tavLst>
                                        <p:tav tm="0">
                                          <p:val>
                                            <p:strVal val="#ppt_x"/>
                                          </p:val>
                                        </p:tav>
                                        <p:tav tm="100000">
                                          <p:val>
                                            <p:strVal val="#ppt_x"/>
                                          </p:val>
                                        </p:tav>
                                      </p:tavLst>
                                    </p:anim>
                                    <p:anim calcmode="lin" valueType="num">
                                      <p:cBhvr additive="base">
                                        <p:cTn id="276" dur="500" fill="hold"/>
                                        <p:tgtEl>
                                          <p:spTgt spid="138"/>
                                        </p:tgtEl>
                                        <p:attrNameLst>
                                          <p:attrName>ppt_y</p:attrName>
                                        </p:attrNameLst>
                                      </p:cBhvr>
                                      <p:tavLst>
                                        <p:tav tm="0">
                                          <p:val>
                                            <p:strVal val="1+#ppt_h/2"/>
                                          </p:val>
                                        </p:tav>
                                        <p:tav tm="100000">
                                          <p:val>
                                            <p:strVal val="#ppt_y"/>
                                          </p:val>
                                        </p:tav>
                                      </p:tavLst>
                                    </p:anim>
                                  </p:childTnLst>
                                </p:cTn>
                              </p:par>
                              <p:par>
                                <p:cTn id="277" presetID="2" presetClass="entr" presetSubtype="4" fill="hold" nodeType="withEffect">
                                  <p:stCondLst>
                                    <p:cond delay="0"/>
                                  </p:stCondLst>
                                  <p:childTnLst>
                                    <p:set>
                                      <p:cBhvr>
                                        <p:cTn id="278" dur="1" fill="hold">
                                          <p:stCondLst>
                                            <p:cond delay="0"/>
                                          </p:stCondLst>
                                        </p:cTn>
                                        <p:tgtEl>
                                          <p:spTgt spid="163"/>
                                        </p:tgtEl>
                                        <p:attrNameLst>
                                          <p:attrName>style.visibility</p:attrName>
                                        </p:attrNameLst>
                                      </p:cBhvr>
                                      <p:to>
                                        <p:strVal val="visible"/>
                                      </p:to>
                                    </p:set>
                                    <p:anim calcmode="lin" valueType="num">
                                      <p:cBhvr additive="base">
                                        <p:cTn id="279" dur="500" fill="hold"/>
                                        <p:tgtEl>
                                          <p:spTgt spid="163"/>
                                        </p:tgtEl>
                                        <p:attrNameLst>
                                          <p:attrName>ppt_x</p:attrName>
                                        </p:attrNameLst>
                                      </p:cBhvr>
                                      <p:tavLst>
                                        <p:tav tm="0">
                                          <p:val>
                                            <p:strVal val="#ppt_x"/>
                                          </p:val>
                                        </p:tav>
                                        <p:tav tm="100000">
                                          <p:val>
                                            <p:strVal val="#ppt_x"/>
                                          </p:val>
                                        </p:tav>
                                      </p:tavLst>
                                    </p:anim>
                                    <p:anim calcmode="lin" valueType="num">
                                      <p:cBhvr additive="base">
                                        <p:cTn id="280" dur="500" fill="hold"/>
                                        <p:tgtEl>
                                          <p:spTgt spid="163"/>
                                        </p:tgtEl>
                                        <p:attrNameLst>
                                          <p:attrName>ppt_y</p:attrName>
                                        </p:attrNameLst>
                                      </p:cBhvr>
                                      <p:tavLst>
                                        <p:tav tm="0">
                                          <p:val>
                                            <p:strVal val="1+#ppt_h/2"/>
                                          </p:val>
                                        </p:tav>
                                        <p:tav tm="100000">
                                          <p:val>
                                            <p:strVal val="#ppt_y"/>
                                          </p:val>
                                        </p:tav>
                                      </p:tavLst>
                                    </p:anim>
                                  </p:childTnLst>
                                </p:cTn>
                              </p:par>
                              <p:par>
                                <p:cTn id="281" presetID="2" presetClass="entr" presetSubtype="4" fill="hold" nodeType="withEffect">
                                  <p:stCondLst>
                                    <p:cond delay="0"/>
                                  </p:stCondLst>
                                  <p:childTnLst>
                                    <p:set>
                                      <p:cBhvr>
                                        <p:cTn id="282" dur="1" fill="hold">
                                          <p:stCondLst>
                                            <p:cond delay="0"/>
                                          </p:stCondLst>
                                        </p:cTn>
                                        <p:tgtEl>
                                          <p:spTgt spid="170"/>
                                        </p:tgtEl>
                                        <p:attrNameLst>
                                          <p:attrName>style.visibility</p:attrName>
                                        </p:attrNameLst>
                                      </p:cBhvr>
                                      <p:to>
                                        <p:strVal val="visible"/>
                                      </p:to>
                                    </p:set>
                                    <p:anim calcmode="lin" valueType="num">
                                      <p:cBhvr additive="base">
                                        <p:cTn id="283" dur="500" fill="hold"/>
                                        <p:tgtEl>
                                          <p:spTgt spid="170"/>
                                        </p:tgtEl>
                                        <p:attrNameLst>
                                          <p:attrName>ppt_x</p:attrName>
                                        </p:attrNameLst>
                                      </p:cBhvr>
                                      <p:tavLst>
                                        <p:tav tm="0">
                                          <p:val>
                                            <p:strVal val="#ppt_x"/>
                                          </p:val>
                                        </p:tav>
                                        <p:tav tm="100000">
                                          <p:val>
                                            <p:strVal val="#ppt_x"/>
                                          </p:val>
                                        </p:tav>
                                      </p:tavLst>
                                    </p:anim>
                                    <p:anim calcmode="lin" valueType="num">
                                      <p:cBhvr additive="base">
                                        <p:cTn id="284" dur="500" fill="hold"/>
                                        <p:tgtEl>
                                          <p:spTgt spid="170"/>
                                        </p:tgtEl>
                                        <p:attrNameLst>
                                          <p:attrName>ppt_y</p:attrName>
                                        </p:attrNameLst>
                                      </p:cBhvr>
                                      <p:tavLst>
                                        <p:tav tm="0">
                                          <p:val>
                                            <p:strVal val="1+#ppt_h/2"/>
                                          </p:val>
                                        </p:tav>
                                        <p:tav tm="100000">
                                          <p:val>
                                            <p:strVal val="#ppt_y"/>
                                          </p:val>
                                        </p:tav>
                                      </p:tavLst>
                                    </p:anim>
                                  </p:childTnLst>
                                </p:cTn>
                              </p:par>
                              <p:par>
                                <p:cTn id="285" presetID="2" presetClass="entr" presetSubtype="4" fill="hold" nodeType="withEffect">
                                  <p:stCondLst>
                                    <p:cond delay="0"/>
                                  </p:stCondLst>
                                  <p:childTnLst>
                                    <p:set>
                                      <p:cBhvr>
                                        <p:cTn id="286" dur="1" fill="hold">
                                          <p:stCondLst>
                                            <p:cond delay="0"/>
                                          </p:stCondLst>
                                        </p:cTn>
                                        <p:tgtEl>
                                          <p:spTgt spid="176"/>
                                        </p:tgtEl>
                                        <p:attrNameLst>
                                          <p:attrName>style.visibility</p:attrName>
                                        </p:attrNameLst>
                                      </p:cBhvr>
                                      <p:to>
                                        <p:strVal val="visible"/>
                                      </p:to>
                                    </p:set>
                                    <p:anim calcmode="lin" valueType="num">
                                      <p:cBhvr additive="base">
                                        <p:cTn id="287" dur="500" fill="hold"/>
                                        <p:tgtEl>
                                          <p:spTgt spid="176"/>
                                        </p:tgtEl>
                                        <p:attrNameLst>
                                          <p:attrName>ppt_x</p:attrName>
                                        </p:attrNameLst>
                                      </p:cBhvr>
                                      <p:tavLst>
                                        <p:tav tm="0">
                                          <p:val>
                                            <p:strVal val="#ppt_x"/>
                                          </p:val>
                                        </p:tav>
                                        <p:tav tm="100000">
                                          <p:val>
                                            <p:strVal val="#ppt_x"/>
                                          </p:val>
                                        </p:tav>
                                      </p:tavLst>
                                    </p:anim>
                                    <p:anim calcmode="lin" valueType="num">
                                      <p:cBhvr additive="base">
                                        <p:cTn id="288" dur="500" fill="hold"/>
                                        <p:tgtEl>
                                          <p:spTgt spid="176"/>
                                        </p:tgtEl>
                                        <p:attrNameLst>
                                          <p:attrName>ppt_y</p:attrName>
                                        </p:attrNameLst>
                                      </p:cBhvr>
                                      <p:tavLst>
                                        <p:tav tm="0">
                                          <p:val>
                                            <p:strVal val="1+#ppt_h/2"/>
                                          </p:val>
                                        </p:tav>
                                        <p:tav tm="100000">
                                          <p:val>
                                            <p:strVal val="#ppt_y"/>
                                          </p:val>
                                        </p:tav>
                                      </p:tavLst>
                                    </p:anim>
                                  </p:childTnLst>
                                </p:cTn>
                              </p:par>
                              <p:par>
                                <p:cTn id="289" presetID="2" presetClass="entr" presetSubtype="4" fill="hold" grpId="0" nodeType="withEffect">
                                  <p:stCondLst>
                                    <p:cond delay="0"/>
                                  </p:stCondLst>
                                  <p:childTnLst>
                                    <p:set>
                                      <p:cBhvr>
                                        <p:cTn id="290" dur="1" fill="hold">
                                          <p:stCondLst>
                                            <p:cond delay="0"/>
                                          </p:stCondLst>
                                        </p:cTn>
                                        <p:tgtEl>
                                          <p:spTgt spid="182"/>
                                        </p:tgtEl>
                                        <p:attrNameLst>
                                          <p:attrName>style.visibility</p:attrName>
                                        </p:attrNameLst>
                                      </p:cBhvr>
                                      <p:to>
                                        <p:strVal val="visible"/>
                                      </p:to>
                                    </p:set>
                                    <p:anim calcmode="lin" valueType="num">
                                      <p:cBhvr additive="base">
                                        <p:cTn id="291" dur="500" fill="hold"/>
                                        <p:tgtEl>
                                          <p:spTgt spid="182"/>
                                        </p:tgtEl>
                                        <p:attrNameLst>
                                          <p:attrName>ppt_x</p:attrName>
                                        </p:attrNameLst>
                                      </p:cBhvr>
                                      <p:tavLst>
                                        <p:tav tm="0">
                                          <p:val>
                                            <p:strVal val="#ppt_x"/>
                                          </p:val>
                                        </p:tav>
                                        <p:tav tm="100000">
                                          <p:val>
                                            <p:strVal val="#ppt_x"/>
                                          </p:val>
                                        </p:tav>
                                      </p:tavLst>
                                    </p:anim>
                                    <p:anim calcmode="lin" valueType="num">
                                      <p:cBhvr additive="base">
                                        <p:cTn id="292" dur="500" fill="hold"/>
                                        <p:tgtEl>
                                          <p:spTgt spid="182"/>
                                        </p:tgtEl>
                                        <p:attrNameLst>
                                          <p:attrName>ppt_y</p:attrName>
                                        </p:attrNameLst>
                                      </p:cBhvr>
                                      <p:tavLst>
                                        <p:tav tm="0">
                                          <p:val>
                                            <p:strVal val="1+#ppt_h/2"/>
                                          </p:val>
                                        </p:tav>
                                        <p:tav tm="100000">
                                          <p:val>
                                            <p:strVal val="#ppt_y"/>
                                          </p:val>
                                        </p:tav>
                                      </p:tavLst>
                                    </p:anim>
                                  </p:childTnLst>
                                </p:cTn>
                              </p:par>
                              <p:par>
                                <p:cTn id="293" presetID="2" presetClass="entr" presetSubtype="4" fill="hold" grpId="0" nodeType="withEffect">
                                  <p:stCondLst>
                                    <p:cond delay="0"/>
                                  </p:stCondLst>
                                  <p:childTnLst>
                                    <p:set>
                                      <p:cBhvr>
                                        <p:cTn id="294" dur="1" fill="hold">
                                          <p:stCondLst>
                                            <p:cond delay="0"/>
                                          </p:stCondLst>
                                        </p:cTn>
                                        <p:tgtEl>
                                          <p:spTgt spid="183"/>
                                        </p:tgtEl>
                                        <p:attrNameLst>
                                          <p:attrName>style.visibility</p:attrName>
                                        </p:attrNameLst>
                                      </p:cBhvr>
                                      <p:to>
                                        <p:strVal val="visible"/>
                                      </p:to>
                                    </p:set>
                                    <p:anim calcmode="lin" valueType="num">
                                      <p:cBhvr additive="base">
                                        <p:cTn id="295" dur="500" fill="hold"/>
                                        <p:tgtEl>
                                          <p:spTgt spid="183"/>
                                        </p:tgtEl>
                                        <p:attrNameLst>
                                          <p:attrName>ppt_x</p:attrName>
                                        </p:attrNameLst>
                                      </p:cBhvr>
                                      <p:tavLst>
                                        <p:tav tm="0">
                                          <p:val>
                                            <p:strVal val="#ppt_x"/>
                                          </p:val>
                                        </p:tav>
                                        <p:tav tm="100000">
                                          <p:val>
                                            <p:strVal val="#ppt_x"/>
                                          </p:val>
                                        </p:tav>
                                      </p:tavLst>
                                    </p:anim>
                                    <p:anim calcmode="lin" valueType="num">
                                      <p:cBhvr additive="base">
                                        <p:cTn id="296" dur="500" fill="hold"/>
                                        <p:tgtEl>
                                          <p:spTgt spid="183"/>
                                        </p:tgtEl>
                                        <p:attrNameLst>
                                          <p:attrName>ppt_y</p:attrName>
                                        </p:attrNameLst>
                                      </p:cBhvr>
                                      <p:tavLst>
                                        <p:tav tm="0">
                                          <p:val>
                                            <p:strVal val="1+#ppt_h/2"/>
                                          </p:val>
                                        </p:tav>
                                        <p:tav tm="100000">
                                          <p:val>
                                            <p:strVal val="#ppt_y"/>
                                          </p:val>
                                        </p:tav>
                                      </p:tavLst>
                                    </p:anim>
                                  </p:childTnLst>
                                </p:cTn>
                              </p:par>
                              <p:par>
                                <p:cTn id="297" presetID="2" presetClass="entr" presetSubtype="4" fill="hold" nodeType="withEffect">
                                  <p:stCondLst>
                                    <p:cond delay="0"/>
                                  </p:stCondLst>
                                  <p:childTnLst>
                                    <p:set>
                                      <p:cBhvr>
                                        <p:cTn id="298" dur="1" fill="hold">
                                          <p:stCondLst>
                                            <p:cond delay="0"/>
                                          </p:stCondLst>
                                        </p:cTn>
                                        <p:tgtEl>
                                          <p:spTgt spid="216"/>
                                        </p:tgtEl>
                                        <p:attrNameLst>
                                          <p:attrName>style.visibility</p:attrName>
                                        </p:attrNameLst>
                                      </p:cBhvr>
                                      <p:to>
                                        <p:strVal val="visible"/>
                                      </p:to>
                                    </p:set>
                                    <p:anim calcmode="lin" valueType="num">
                                      <p:cBhvr additive="base">
                                        <p:cTn id="299" dur="500" fill="hold"/>
                                        <p:tgtEl>
                                          <p:spTgt spid="216"/>
                                        </p:tgtEl>
                                        <p:attrNameLst>
                                          <p:attrName>ppt_x</p:attrName>
                                        </p:attrNameLst>
                                      </p:cBhvr>
                                      <p:tavLst>
                                        <p:tav tm="0">
                                          <p:val>
                                            <p:strVal val="#ppt_x"/>
                                          </p:val>
                                        </p:tav>
                                        <p:tav tm="100000">
                                          <p:val>
                                            <p:strVal val="#ppt_x"/>
                                          </p:val>
                                        </p:tav>
                                      </p:tavLst>
                                    </p:anim>
                                    <p:anim calcmode="lin" valueType="num">
                                      <p:cBhvr additive="base">
                                        <p:cTn id="300" dur="500" fill="hold"/>
                                        <p:tgtEl>
                                          <p:spTgt spid="216"/>
                                        </p:tgtEl>
                                        <p:attrNameLst>
                                          <p:attrName>ppt_y</p:attrName>
                                        </p:attrNameLst>
                                      </p:cBhvr>
                                      <p:tavLst>
                                        <p:tav tm="0">
                                          <p:val>
                                            <p:strVal val="1+#ppt_h/2"/>
                                          </p:val>
                                        </p:tav>
                                        <p:tav tm="100000">
                                          <p:val>
                                            <p:strVal val="#ppt_y"/>
                                          </p:val>
                                        </p:tav>
                                      </p:tavLst>
                                    </p:anim>
                                  </p:childTnLst>
                                </p:cTn>
                              </p:par>
                              <p:par>
                                <p:cTn id="301" presetID="2" presetClass="entr" presetSubtype="4" fill="hold" grpId="0" nodeType="withEffect">
                                  <p:stCondLst>
                                    <p:cond delay="0"/>
                                  </p:stCondLst>
                                  <p:childTnLst>
                                    <p:set>
                                      <p:cBhvr>
                                        <p:cTn id="302" dur="1" fill="hold">
                                          <p:stCondLst>
                                            <p:cond delay="0"/>
                                          </p:stCondLst>
                                        </p:cTn>
                                        <p:tgtEl>
                                          <p:spTgt spid="222"/>
                                        </p:tgtEl>
                                        <p:attrNameLst>
                                          <p:attrName>style.visibility</p:attrName>
                                        </p:attrNameLst>
                                      </p:cBhvr>
                                      <p:to>
                                        <p:strVal val="visible"/>
                                      </p:to>
                                    </p:set>
                                    <p:anim calcmode="lin" valueType="num">
                                      <p:cBhvr additive="base">
                                        <p:cTn id="303" dur="500" fill="hold"/>
                                        <p:tgtEl>
                                          <p:spTgt spid="222"/>
                                        </p:tgtEl>
                                        <p:attrNameLst>
                                          <p:attrName>ppt_x</p:attrName>
                                        </p:attrNameLst>
                                      </p:cBhvr>
                                      <p:tavLst>
                                        <p:tav tm="0">
                                          <p:val>
                                            <p:strVal val="#ppt_x"/>
                                          </p:val>
                                        </p:tav>
                                        <p:tav tm="100000">
                                          <p:val>
                                            <p:strVal val="#ppt_x"/>
                                          </p:val>
                                        </p:tav>
                                      </p:tavLst>
                                    </p:anim>
                                    <p:anim calcmode="lin" valueType="num">
                                      <p:cBhvr additive="base">
                                        <p:cTn id="304" dur="500" fill="hold"/>
                                        <p:tgtEl>
                                          <p:spTgt spid="222"/>
                                        </p:tgtEl>
                                        <p:attrNameLst>
                                          <p:attrName>ppt_y</p:attrName>
                                        </p:attrNameLst>
                                      </p:cBhvr>
                                      <p:tavLst>
                                        <p:tav tm="0">
                                          <p:val>
                                            <p:strVal val="1+#ppt_h/2"/>
                                          </p:val>
                                        </p:tav>
                                        <p:tav tm="100000">
                                          <p:val>
                                            <p:strVal val="#ppt_y"/>
                                          </p:val>
                                        </p:tav>
                                      </p:tavLst>
                                    </p:anim>
                                  </p:childTnLst>
                                </p:cTn>
                              </p:par>
                              <p:par>
                                <p:cTn id="305" presetID="2" presetClass="entr" presetSubtype="4" fill="hold" nodeType="withEffect">
                                  <p:stCondLst>
                                    <p:cond delay="0"/>
                                  </p:stCondLst>
                                  <p:childTnLst>
                                    <p:set>
                                      <p:cBhvr>
                                        <p:cTn id="306" dur="1" fill="hold">
                                          <p:stCondLst>
                                            <p:cond delay="0"/>
                                          </p:stCondLst>
                                        </p:cTn>
                                        <p:tgtEl>
                                          <p:spTgt spid="231"/>
                                        </p:tgtEl>
                                        <p:attrNameLst>
                                          <p:attrName>style.visibility</p:attrName>
                                        </p:attrNameLst>
                                      </p:cBhvr>
                                      <p:to>
                                        <p:strVal val="visible"/>
                                      </p:to>
                                    </p:set>
                                    <p:anim calcmode="lin" valueType="num">
                                      <p:cBhvr additive="base">
                                        <p:cTn id="307" dur="500" fill="hold"/>
                                        <p:tgtEl>
                                          <p:spTgt spid="231"/>
                                        </p:tgtEl>
                                        <p:attrNameLst>
                                          <p:attrName>ppt_x</p:attrName>
                                        </p:attrNameLst>
                                      </p:cBhvr>
                                      <p:tavLst>
                                        <p:tav tm="0">
                                          <p:val>
                                            <p:strVal val="#ppt_x"/>
                                          </p:val>
                                        </p:tav>
                                        <p:tav tm="100000">
                                          <p:val>
                                            <p:strVal val="#ppt_x"/>
                                          </p:val>
                                        </p:tav>
                                      </p:tavLst>
                                    </p:anim>
                                    <p:anim calcmode="lin" valueType="num">
                                      <p:cBhvr additive="base">
                                        <p:cTn id="308" dur="500" fill="hold"/>
                                        <p:tgtEl>
                                          <p:spTgt spid="231"/>
                                        </p:tgtEl>
                                        <p:attrNameLst>
                                          <p:attrName>ppt_y</p:attrName>
                                        </p:attrNameLst>
                                      </p:cBhvr>
                                      <p:tavLst>
                                        <p:tav tm="0">
                                          <p:val>
                                            <p:strVal val="1+#ppt_h/2"/>
                                          </p:val>
                                        </p:tav>
                                        <p:tav tm="100000">
                                          <p:val>
                                            <p:strVal val="#ppt_y"/>
                                          </p:val>
                                        </p:tav>
                                      </p:tavLst>
                                    </p:anim>
                                  </p:childTnLst>
                                </p:cTn>
                              </p:par>
                              <p:par>
                                <p:cTn id="309" presetID="2" presetClass="entr" presetSubtype="4" fill="hold" nodeType="withEffect">
                                  <p:stCondLst>
                                    <p:cond delay="0"/>
                                  </p:stCondLst>
                                  <p:childTnLst>
                                    <p:set>
                                      <p:cBhvr>
                                        <p:cTn id="310" dur="1" fill="hold">
                                          <p:stCondLst>
                                            <p:cond delay="0"/>
                                          </p:stCondLst>
                                        </p:cTn>
                                        <p:tgtEl>
                                          <p:spTgt spid="238"/>
                                        </p:tgtEl>
                                        <p:attrNameLst>
                                          <p:attrName>style.visibility</p:attrName>
                                        </p:attrNameLst>
                                      </p:cBhvr>
                                      <p:to>
                                        <p:strVal val="visible"/>
                                      </p:to>
                                    </p:set>
                                    <p:anim calcmode="lin" valueType="num">
                                      <p:cBhvr additive="base">
                                        <p:cTn id="311" dur="500" fill="hold"/>
                                        <p:tgtEl>
                                          <p:spTgt spid="238"/>
                                        </p:tgtEl>
                                        <p:attrNameLst>
                                          <p:attrName>ppt_x</p:attrName>
                                        </p:attrNameLst>
                                      </p:cBhvr>
                                      <p:tavLst>
                                        <p:tav tm="0">
                                          <p:val>
                                            <p:strVal val="#ppt_x"/>
                                          </p:val>
                                        </p:tav>
                                        <p:tav tm="100000">
                                          <p:val>
                                            <p:strVal val="#ppt_x"/>
                                          </p:val>
                                        </p:tav>
                                      </p:tavLst>
                                    </p:anim>
                                    <p:anim calcmode="lin" valueType="num">
                                      <p:cBhvr additive="base">
                                        <p:cTn id="312" dur="500" fill="hold"/>
                                        <p:tgtEl>
                                          <p:spTgt spid="238"/>
                                        </p:tgtEl>
                                        <p:attrNameLst>
                                          <p:attrName>ppt_y</p:attrName>
                                        </p:attrNameLst>
                                      </p:cBhvr>
                                      <p:tavLst>
                                        <p:tav tm="0">
                                          <p:val>
                                            <p:strVal val="1+#ppt_h/2"/>
                                          </p:val>
                                        </p:tav>
                                        <p:tav tm="100000">
                                          <p:val>
                                            <p:strVal val="#ppt_y"/>
                                          </p:val>
                                        </p:tav>
                                      </p:tavLst>
                                    </p:anim>
                                  </p:childTnLst>
                                </p:cTn>
                              </p:par>
                              <p:par>
                                <p:cTn id="313" presetID="2" presetClass="entr" presetSubtype="4" fill="hold" nodeType="withEffect">
                                  <p:stCondLst>
                                    <p:cond delay="0"/>
                                  </p:stCondLst>
                                  <p:childTnLst>
                                    <p:set>
                                      <p:cBhvr>
                                        <p:cTn id="314" dur="1" fill="hold">
                                          <p:stCondLst>
                                            <p:cond delay="0"/>
                                          </p:stCondLst>
                                        </p:cTn>
                                        <p:tgtEl>
                                          <p:spTgt spid="244"/>
                                        </p:tgtEl>
                                        <p:attrNameLst>
                                          <p:attrName>style.visibility</p:attrName>
                                        </p:attrNameLst>
                                      </p:cBhvr>
                                      <p:to>
                                        <p:strVal val="visible"/>
                                      </p:to>
                                    </p:set>
                                    <p:anim calcmode="lin" valueType="num">
                                      <p:cBhvr additive="base">
                                        <p:cTn id="315" dur="500" fill="hold"/>
                                        <p:tgtEl>
                                          <p:spTgt spid="244"/>
                                        </p:tgtEl>
                                        <p:attrNameLst>
                                          <p:attrName>ppt_x</p:attrName>
                                        </p:attrNameLst>
                                      </p:cBhvr>
                                      <p:tavLst>
                                        <p:tav tm="0">
                                          <p:val>
                                            <p:strVal val="#ppt_x"/>
                                          </p:val>
                                        </p:tav>
                                        <p:tav tm="100000">
                                          <p:val>
                                            <p:strVal val="#ppt_x"/>
                                          </p:val>
                                        </p:tav>
                                      </p:tavLst>
                                    </p:anim>
                                    <p:anim calcmode="lin" valueType="num">
                                      <p:cBhvr additive="base">
                                        <p:cTn id="316" dur="500" fill="hold"/>
                                        <p:tgtEl>
                                          <p:spTgt spid="244"/>
                                        </p:tgtEl>
                                        <p:attrNameLst>
                                          <p:attrName>ppt_y</p:attrName>
                                        </p:attrNameLst>
                                      </p:cBhvr>
                                      <p:tavLst>
                                        <p:tav tm="0">
                                          <p:val>
                                            <p:strVal val="1+#ppt_h/2"/>
                                          </p:val>
                                        </p:tav>
                                        <p:tav tm="100000">
                                          <p:val>
                                            <p:strVal val="#ppt_y"/>
                                          </p:val>
                                        </p:tav>
                                      </p:tavLst>
                                    </p:anim>
                                  </p:childTnLst>
                                </p:cTn>
                              </p:par>
                              <p:par>
                                <p:cTn id="317" presetID="2" presetClass="entr" presetSubtype="4" fill="hold" grpId="0" nodeType="withEffect">
                                  <p:stCondLst>
                                    <p:cond delay="0"/>
                                  </p:stCondLst>
                                  <p:childTnLst>
                                    <p:set>
                                      <p:cBhvr>
                                        <p:cTn id="318" dur="1" fill="hold">
                                          <p:stCondLst>
                                            <p:cond delay="0"/>
                                          </p:stCondLst>
                                        </p:cTn>
                                        <p:tgtEl>
                                          <p:spTgt spid="250"/>
                                        </p:tgtEl>
                                        <p:attrNameLst>
                                          <p:attrName>style.visibility</p:attrName>
                                        </p:attrNameLst>
                                      </p:cBhvr>
                                      <p:to>
                                        <p:strVal val="visible"/>
                                      </p:to>
                                    </p:set>
                                    <p:anim calcmode="lin" valueType="num">
                                      <p:cBhvr additive="base">
                                        <p:cTn id="319" dur="500" fill="hold"/>
                                        <p:tgtEl>
                                          <p:spTgt spid="250"/>
                                        </p:tgtEl>
                                        <p:attrNameLst>
                                          <p:attrName>ppt_x</p:attrName>
                                        </p:attrNameLst>
                                      </p:cBhvr>
                                      <p:tavLst>
                                        <p:tav tm="0">
                                          <p:val>
                                            <p:strVal val="#ppt_x"/>
                                          </p:val>
                                        </p:tav>
                                        <p:tav tm="100000">
                                          <p:val>
                                            <p:strVal val="#ppt_x"/>
                                          </p:val>
                                        </p:tav>
                                      </p:tavLst>
                                    </p:anim>
                                    <p:anim calcmode="lin" valueType="num">
                                      <p:cBhvr additive="base">
                                        <p:cTn id="320" dur="500" fill="hold"/>
                                        <p:tgtEl>
                                          <p:spTgt spid="250"/>
                                        </p:tgtEl>
                                        <p:attrNameLst>
                                          <p:attrName>ppt_y</p:attrName>
                                        </p:attrNameLst>
                                      </p:cBhvr>
                                      <p:tavLst>
                                        <p:tav tm="0">
                                          <p:val>
                                            <p:strVal val="1+#ppt_h/2"/>
                                          </p:val>
                                        </p:tav>
                                        <p:tav tm="100000">
                                          <p:val>
                                            <p:strVal val="#ppt_y"/>
                                          </p:val>
                                        </p:tav>
                                      </p:tavLst>
                                    </p:anim>
                                  </p:childTnLst>
                                </p:cTn>
                              </p:par>
                              <p:par>
                                <p:cTn id="321" presetID="2" presetClass="entr" presetSubtype="4" fill="hold" grpId="0" nodeType="withEffect">
                                  <p:stCondLst>
                                    <p:cond delay="0"/>
                                  </p:stCondLst>
                                  <p:childTnLst>
                                    <p:set>
                                      <p:cBhvr>
                                        <p:cTn id="322" dur="1" fill="hold">
                                          <p:stCondLst>
                                            <p:cond delay="0"/>
                                          </p:stCondLst>
                                        </p:cTn>
                                        <p:tgtEl>
                                          <p:spTgt spid="251"/>
                                        </p:tgtEl>
                                        <p:attrNameLst>
                                          <p:attrName>style.visibility</p:attrName>
                                        </p:attrNameLst>
                                      </p:cBhvr>
                                      <p:to>
                                        <p:strVal val="visible"/>
                                      </p:to>
                                    </p:set>
                                    <p:anim calcmode="lin" valueType="num">
                                      <p:cBhvr additive="base">
                                        <p:cTn id="323" dur="500" fill="hold"/>
                                        <p:tgtEl>
                                          <p:spTgt spid="251"/>
                                        </p:tgtEl>
                                        <p:attrNameLst>
                                          <p:attrName>ppt_x</p:attrName>
                                        </p:attrNameLst>
                                      </p:cBhvr>
                                      <p:tavLst>
                                        <p:tav tm="0">
                                          <p:val>
                                            <p:strVal val="#ppt_x"/>
                                          </p:val>
                                        </p:tav>
                                        <p:tav tm="100000">
                                          <p:val>
                                            <p:strVal val="#ppt_x"/>
                                          </p:val>
                                        </p:tav>
                                      </p:tavLst>
                                    </p:anim>
                                    <p:anim calcmode="lin" valueType="num">
                                      <p:cBhvr additive="base">
                                        <p:cTn id="324" dur="500" fill="hold"/>
                                        <p:tgtEl>
                                          <p:spTgt spid="251"/>
                                        </p:tgtEl>
                                        <p:attrNameLst>
                                          <p:attrName>ppt_y</p:attrName>
                                        </p:attrNameLst>
                                      </p:cBhvr>
                                      <p:tavLst>
                                        <p:tav tm="0">
                                          <p:val>
                                            <p:strVal val="1+#ppt_h/2"/>
                                          </p:val>
                                        </p:tav>
                                        <p:tav tm="100000">
                                          <p:val>
                                            <p:strVal val="#ppt_y"/>
                                          </p:val>
                                        </p:tav>
                                      </p:tavLst>
                                    </p:anim>
                                  </p:childTnLst>
                                </p:cTn>
                              </p:par>
                              <p:par>
                                <p:cTn id="325" presetID="2" presetClass="entr" presetSubtype="4" fill="hold" grpId="0" nodeType="withEffect">
                                  <p:stCondLst>
                                    <p:cond delay="0"/>
                                  </p:stCondLst>
                                  <p:childTnLst>
                                    <p:set>
                                      <p:cBhvr>
                                        <p:cTn id="326" dur="1" fill="hold">
                                          <p:stCondLst>
                                            <p:cond delay="0"/>
                                          </p:stCondLst>
                                        </p:cTn>
                                        <p:tgtEl>
                                          <p:spTgt spid="144"/>
                                        </p:tgtEl>
                                        <p:attrNameLst>
                                          <p:attrName>style.visibility</p:attrName>
                                        </p:attrNameLst>
                                      </p:cBhvr>
                                      <p:to>
                                        <p:strVal val="visible"/>
                                      </p:to>
                                    </p:set>
                                    <p:anim calcmode="lin" valueType="num">
                                      <p:cBhvr additive="base">
                                        <p:cTn id="327" dur="500" fill="hold"/>
                                        <p:tgtEl>
                                          <p:spTgt spid="144"/>
                                        </p:tgtEl>
                                        <p:attrNameLst>
                                          <p:attrName>ppt_x</p:attrName>
                                        </p:attrNameLst>
                                      </p:cBhvr>
                                      <p:tavLst>
                                        <p:tav tm="0">
                                          <p:val>
                                            <p:strVal val="#ppt_x"/>
                                          </p:val>
                                        </p:tav>
                                        <p:tav tm="100000">
                                          <p:val>
                                            <p:strVal val="#ppt_x"/>
                                          </p:val>
                                        </p:tav>
                                      </p:tavLst>
                                    </p:anim>
                                    <p:anim calcmode="lin" valueType="num">
                                      <p:cBhvr additive="base">
                                        <p:cTn id="328" dur="500" fill="hold"/>
                                        <p:tgtEl>
                                          <p:spTgt spid="144"/>
                                        </p:tgtEl>
                                        <p:attrNameLst>
                                          <p:attrName>ppt_y</p:attrName>
                                        </p:attrNameLst>
                                      </p:cBhvr>
                                      <p:tavLst>
                                        <p:tav tm="0">
                                          <p:val>
                                            <p:strVal val="1+#ppt_h/2"/>
                                          </p:val>
                                        </p:tav>
                                        <p:tav tm="100000">
                                          <p:val>
                                            <p:strVal val="#ppt_y"/>
                                          </p:val>
                                        </p:tav>
                                      </p:tavLst>
                                    </p:anim>
                                  </p:childTnLst>
                                </p:cTn>
                              </p:par>
                              <p:par>
                                <p:cTn id="329" presetID="2" presetClass="entr" presetSubtype="4" fill="hold" grpId="0" nodeType="withEffect">
                                  <p:stCondLst>
                                    <p:cond delay="0"/>
                                  </p:stCondLst>
                                  <p:childTnLst>
                                    <p:set>
                                      <p:cBhvr>
                                        <p:cTn id="330" dur="1" fill="hold">
                                          <p:stCondLst>
                                            <p:cond delay="0"/>
                                          </p:stCondLst>
                                        </p:cTn>
                                        <p:tgtEl>
                                          <p:spTgt spid="560"/>
                                        </p:tgtEl>
                                        <p:attrNameLst>
                                          <p:attrName>style.visibility</p:attrName>
                                        </p:attrNameLst>
                                      </p:cBhvr>
                                      <p:to>
                                        <p:strVal val="visible"/>
                                      </p:to>
                                    </p:set>
                                    <p:anim calcmode="lin" valueType="num">
                                      <p:cBhvr additive="base">
                                        <p:cTn id="331" dur="500" fill="hold"/>
                                        <p:tgtEl>
                                          <p:spTgt spid="560"/>
                                        </p:tgtEl>
                                        <p:attrNameLst>
                                          <p:attrName>ppt_x</p:attrName>
                                        </p:attrNameLst>
                                      </p:cBhvr>
                                      <p:tavLst>
                                        <p:tav tm="0">
                                          <p:val>
                                            <p:strVal val="#ppt_x"/>
                                          </p:val>
                                        </p:tav>
                                        <p:tav tm="100000">
                                          <p:val>
                                            <p:strVal val="#ppt_x"/>
                                          </p:val>
                                        </p:tav>
                                      </p:tavLst>
                                    </p:anim>
                                    <p:anim calcmode="lin" valueType="num">
                                      <p:cBhvr additive="base">
                                        <p:cTn id="332" dur="500" fill="hold"/>
                                        <p:tgtEl>
                                          <p:spTgt spid="560"/>
                                        </p:tgtEl>
                                        <p:attrNameLst>
                                          <p:attrName>ppt_y</p:attrName>
                                        </p:attrNameLst>
                                      </p:cBhvr>
                                      <p:tavLst>
                                        <p:tav tm="0">
                                          <p:val>
                                            <p:strVal val="1+#ppt_h/2"/>
                                          </p:val>
                                        </p:tav>
                                        <p:tav tm="100000">
                                          <p:val>
                                            <p:strVal val="#ppt_y"/>
                                          </p:val>
                                        </p:tav>
                                      </p:tavLst>
                                    </p:anim>
                                  </p:childTnLst>
                                </p:cTn>
                              </p:par>
                              <p:par>
                                <p:cTn id="333" presetID="2" presetClass="entr" presetSubtype="4" fill="hold" grpId="0" nodeType="withEffect">
                                  <p:stCondLst>
                                    <p:cond delay="0"/>
                                  </p:stCondLst>
                                  <p:childTnLst>
                                    <p:set>
                                      <p:cBhvr>
                                        <p:cTn id="334" dur="1" fill="hold">
                                          <p:stCondLst>
                                            <p:cond delay="0"/>
                                          </p:stCondLst>
                                        </p:cTn>
                                        <p:tgtEl>
                                          <p:spTgt spid="169"/>
                                        </p:tgtEl>
                                        <p:attrNameLst>
                                          <p:attrName>style.visibility</p:attrName>
                                        </p:attrNameLst>
                                      </p:cBhvr>
                                      <p:to>
                                        <p:strVal val="visible"/>
                                      </p:to>
                                    </p:set>
                                    <p:anim calcmode="lin" valueType="num">
                                      <p:cBhvr additive="base">
                                        <p:cTn id="335" dur="500" fill="hold"/>
                                        <p:tgtEl>
                                          <p:spTgt spid="169"/>
                                        </p:tgtEl>
                                        <p:attrNameLst>
                                          <p:attrName>ppt_x</p:attrName>
                                        </p:attrNameLst>
                                      </p:cBhvr>
                                      <p:tavLst>
                                        <p:tav tm="0">
                                          <p:val>
                                            <p:strVal val="#ppt_x"/>
                                          </p:val>
                                        </p:tav>
                                        <p:tav tm="100000">
                                          <p:val>
                                            <p:strVal val="#ppt_x"/>
                                          </p:val>
                                        </p:tav>
                                      </p:tavLst>
                                    </p:anim>
                                    <p:anim calcmode="lin" valueType="num">
                                      <p:cBhvr additive="base">
                                        <p:cTn id="336" dur="500" fill="hold"/>
                                        <p:tgtEl>
                                          <p:spTgt spid="169"/>
                                        </p:tgtEl>
                                        <p:attrNameLst>
                                          <p:attrName>ppt_y</p:attrName>
                                        </p:attrNameLst>
                                      </p:cBhvr>
                                      <p:tavLst>
                                        <p:tav tm="0">
                                          <p:val>
                                            <p:strVal val="1+#ppt_h/2"/>
                                          </p:val>
                                        </p:tav>
                                        <p:tav tm="100000">
                                          <p:val>
                                            <p:strVal val="#ppt_y"/>
                                          </p:val>
                                        </p:tav>
                                      </p:tavLst>
                                    </p:anim>
                                  </p:childTnLst>
                                </p:cTn>
                              </p:par>
                              <p:par>
                                <p:cTn id="337" presetID="2" presetClass="entr" presetSubtype="4" fill="hold" grpId="0" nodeType="withEffect">
                                  <p:stCondLst>
                                    <p:cond delay="0"/>
                                  </p:stCondLst>
                                  <p:childTnLst>
                                    <p:set>
                                      <p:cBhvr>
                                        <p:cTn id="338" dur="1" fill="hold">
                                          <p:stCondLst>
                                            <p:cond delay="0"/>
                                          </p:stCondLst>
                                        </p:cTn>
                                        <p:tgtEl>
                                          <p:spTgt spid="237"/>
                                        </p:tgtEl>
                                        <p:attrNameLst>
                                          <p:attrName>style.visibility</p:attrName>
                                        </p:attrNameLst>
                                      </p:cBhvr>
                                      <p:to>
                                        <p:strVal val="visible"/>
                                      </p:to>
                                    </p:set>
                                    <p:anim calcmode="lin" valueType="num">
                                      <p:cBhvr additive="base">
                                        <p:cTn id="339" dur="500" fill="hold"/>
                                        <p:tgtEl>
                                          <p:spTgt spid="237"/>
                                        </p:tgtEl>
                                        <p:attrNameLst>
                                          <p:attrName>ppt_x</p:attrName>
                                        </p:attrNameLst>
                                      </p:cBhvr>
                                      <p:tavLst>
                                        <p:tav tm="0">
                                          <p:val>
                                            <p:strVal val="#ppt_x"/>
                                          </p:val>
                                        </p:tav>
                                        <p:tav tm="100000">
                                          <p:val>
                                            <p:strVal val="#ppt_x"/>
                                          </p:val>
                                        </p:tav>
                                      </p:tavLst>
                                    </p:anim>
                                    <p:anim calcmode="lin" valueType="num">
                                      <p:cBhvr additive="base">
                                        <p:cTn id="340" dur="500" fill="hold"/>
                                        <p:tgtEl>
                                          <p:spTgt spid="237"/>
                                        </p:tgtEl>
                                        <p:attrNameLst>
                                          <p:attrName>ppt_y</p:attrName>
                                        </p:attrNameLst>
                                      </p:cBhvr>
                                      <p:tavLst>
                                        <p:tav tm="0">
                                          <p:val>
                                            <p:strVal val="1+#ppt_h/2"/>
                                          </p:val>
                                        </p:tav>
                                        <p:tav tm="100000">
                                          <p:val>
                                            <p:strVal val="#ppt_y"/>
                                          </p:val>
                                        </p:tav>
                                      </p:tavLst>
                                    </p:anim>
                                  </p:childTnLst>
                                </p:cTn>
                              </p:par>
                              <p:par>
                                <p:cTn id="341" presetID="2" presetClass="entr" presetSubtype="4" fill="hold" grpId="0" nodeType="withEffect">
                                  <p:stCondLst>
                                    <p:cond delay="0"/>
                                  </p:stCondLst>
                                  <p:childTnLst>
                                    <p:set>
                                      <p:cBhvr>
                                        <p:cTn id="342" dur="1" fill="hold">
                                          <p:stCondLst>
                                            <p:cond delay="0"/>
                                          </p:stCondLst>
                                        </p:cTn>
                                        <p:tgtEl>
                                          <p:spTgt spid="13"/>
                                        </p:tgtEl>
                                        <p:attrNameLst>
                                          <p:attrName>style.visibility</p:attrName>
                                        </p:attrNameLst>
                                      </p:cBhvr>
                                      <p:to>
                                        <p:strVal val="visible"/>
                                      </p:to>
                                    </p:set>
                                    <p:anim calcmode="lin" valueType="num">
                                      <p:cBhvr additive="base">
                                        <p:cTn id="343" dur="500" fill="hold"/>
                                        <p:tgtEl>
                                          <p:spTgt spid="13"/>
                                        </p:tgtEl>
                                        <p:attrNameLst>
                                          <p:attrName>ppt_x</p:attrName>
                                        </p:attrNameLst>
                                      </p:cBhvr>
                                      <p:tavLst>
                                        <p:tav tm="0">
                                          <p:val>
                                            <p:strVal val="#ppt_x"/>
                                          </p:val>
                                        </p:tav>
                                        <p:tav tm="100000">
                                          <p:val>
                                            <p:strVal val="#ppt_x"/>
                                          </p:val>
                                        </p:tav>
                                      </p:tavLst>
                                    </p:anim>
                                    <p:anim calcmode="lin" valueType="num">
                                      <p:cBhvr additive="base">
                                        <p:cTn id="344" dur="500" fill="hold"/>
                                        <p:tgtEl>
                                          <p:spTgt spid="13"/>
                                        </p:tgtEl>
                                        <p:attrNameLst>
                                          <p:attrName>ppt_y</p:attrName>
                                        </p:attrNameLst>
                                      </p:cBhvr>
                                      <p:tavLst>
                                        <p:tav tm="0">
                                          <p:val>
                                            <p:strVal val="1+#ppt_h/2"/>
                                          </p:val>
                                        </p:tav>
                                        <p:tav tm="100000">
                                          <p:val>
                                            <p:strVal val="#ppt_y"/>
                                          </p:val>
                                        </p:tav>
                                      </p:tavLst>
                                    </p:anim>
                                  </p:childTnLst>
                                </p:cTn>
                              </p:par>
                            </p:childTnLst>
                          </p:cTn>
                        </p:par>
                      </p:childTnLst>
                    </p:cTn>
                  </p:par>
                  <p:par>
                    <p:cTn id="345" fill="hold">
                      <p:stCondLst>
                        <p:cond delay="indefinite"/>
                      </p:stCondLst>
                      <p:childTnLst>
                        <p:par>
                          <p:cTn id="346" fill="hold">
                            <p:stCondLst>
                              <p:cond delay="0"/>
                            </p:stCondLst>
                            <p:childTnLst>
                              <p:par>
                                <p:cTn id="347" presetID="2" presetClass="entr" presetSubtype="4" fill="hold" grpId="0" nodeType="clickEffect">
                                  <p:stCondLst>
                                    <p:cond delay="0"/>
                                  </p:stCondLst>
                                  <p:childTnLst>
                                    <p:set>
                                      <p:cBhvr>
                                        <p:cTn id="348" dur="1" fill="hold">
                                          <p:stCondLst>
                                            <p:cond delay="0"/>
                                          </p:stCondLst>
                                        </p:cTn>
                                        <p:tgtEl>
                                          <p:spTgt spid="15"/>
                                        </p:tgtEl>
                                        <p:attrNameLst>
                                          <p:attrName>style.visibility</p:attrName>
                                        </p:attrNameLst>
                                      </p:cBhvr>
                                      <p:to>
                                        <p:strVal val="visible"/>
                                      </p:to>
                                    </p:set>
                                    <p:anim calcmode="lin" valueType="num">
                                      <p:cBhvr additive="base">
                                        <p:cTn id="349" dur="500" fill="hold"/>
                                        <p:tgtEl>
                                          <p:spTgt spid="15"/>
                                        </p:tgtEl>
                                        <p:attrNameLst>
                                          <p:attrName>ppt_x</p:attrName>
                                        </p:attrNameLst>
                                      </p:cBhvr>
                                      <p:tavLst>
                                        <p:tav tm="0">
                                          <p:val>
                                            <p:strVal val="#ppt_x"/>
                                          </p:val>
                                        </p:tav>
                                        <p:tav tm="100000">
                                          <p:val>
                                            <p:strVal val="#ppt_x"/>
                                          </p:val>
                                        </p:tav>
                                      </p:tavLst>
                                    </p:anim>
                                    <p:anim calcmode="lin" valueType="num">
                                      <p:cBhvr additive="base">
                                        <p:cTn id="350" dur="500" fill="hold"/>
                                        <p:tgtEl>
                                          <p:spTgt spid="15"/>
                                        </p:tgtEl>
                                        <p:attrNameLst>
                                          <p:attrName>ppt_y</p:attrName>
                                        </p:attrNameLst>
                                      </p:cBhvr>
                                      <p:tavLst>
                                        <p:tav tm="0">
                                          <p:val>
                                            <p:strVal val="1+#ppt_h/2"/>
                                          </p:val>
                                        </p:tav>
                                        <p:tav tm="100000">
                                          <p:val>
                                            <p:strVal val="#ppt_y"/>
                                          </p:val>
                                        </p:tav>
                                      </p:tavLst>
                                    </p:anim>
                                  </p:childTnLst>
                                </p:cTn>
                              </p:par>
                              <p:par>
                                <p:cTn id="351" presetID="2" presetClass="entr" presetSubtype="4" fill="hold" grpId="0" nodeType="withEffect">
                                  <p:stCondLst>
                                    <p:cond delay="0"/>
                                  </p:stCondLst>
                                  <p:childTnLst>
                                    <p:set>
                                      <p:cBhvr>
                                        <p:cTn id="352" dur="1" fill="hold">
                                          <p:stCondLst>
                                            <p:cond delay="0"/>
                                          </p:stCondLst>
                                        </p:cTn>
                                        <p:tgtEl>
                                          <p:spTgt spid="399"/>
                                        </p:tgtEl>
                                        <p:attrNameLst>
                                          <p:attrName>style.visibility</p:attrName>
                                        </p:attrNameLst>
                                      </p:cBhvr>
                                      <p:to>
                                        <p:strVal val="visible"/>
                                      </p:to>
                                    </p:set>
                                    <p:anim calcmode="lin" valueType="num">
                                      <p:cBhvr additive="base">
                                        <p:cTn id="353" dur="500" fill="hold"/>
                                        <p:tgtEl>
                                          <p:spTgt spid="399"/>
                                        </p:tgtEl>
                                        <p:attrNameLst>
                                          <p:attrName>ppt_x</p:attrName>
                                        </p:attrNameLst>
                                      </p:cBhvr>
                                      <p:tavLst>
                                        <p:tav tm="0">
                                          <p:val>
                                            <p:strVal val="#ppt_x"/>
                                          </p:val>
                                        </p:tav>
                                        <p:tav tm="100000">
                                          <p:val>
                                            <p:strVal val="#ppt_x"/>
                                          </p:val>
                                        </p:tav>
                                      </p:tavLst>
                                    </p:anim>
                                    <p:anim calcmode="lin" valueType="num">
                                      <p:cBhvr additive="base">
                                        <p:cTn id="354" dur="500" fill="hold"/>
                                        <p:tgtEl>
                                          <p:spTgt spid="399"/>
                                        </p:tgtEl>
                                        <p:attrNameLst>
                                          <p:attrName>ppt_y</p:attrName>
                                        </p:attrNameLst>
                                      </p:cBhvr>
                                      <p:tavLst>
                                        <p:tav tm="0">
                                          <p:val>
                                            <p:strVal val="1+#ppt_h/2"/>
                                          </p:val>
                                        </p:tav>
                                        <p:tav tm="100000">
                                          <p:val>
                                            <p:strVal val="#ppt_y"/>
                                          </p:val>
                                        </p:tav>
                                      </p:tavLst>
                                    </p:anim>
                                  </p:childTnLst>
                                </p:cTn>
                              </p:par>
                              <p:par>
                                <p:cTn id="355" presetID="2" presetClass="entr" presetSubtype="4" fill="hold" grpId="0" nodeType="withEffect">
                                  <p:stCondLst>
                                    <p:cond delay="0"/>
                                  </p:stCondLst>
                                  <p:childTnLst>
                                    <p:set>
                                      <p:cBhvr>
                                        <p:cTn id="356" dur="1" fill="hold">
                                          <p:stCondLst>
                                            <p:cond delay="0"/>
                                          </p:stCondLst>
                                        </p:cTn>
                                        <p:tgtEl>
                                          <p:spTgt spid="397"/>
                                        </p:tgtEl>
                                        <p:attrNameLst>
                                          <p:attrName>style.visibility</p:attrName>
                                        </p:attrNameLst>
                                      </p:cBhvr>
                                      <p:to>
                                        <p:strVal val="visible"/>
                                      </p:to>
                                    </p:set>
                                    <p:anim calcmode="lin" valueType="num">
                                      <p:cBhvr additive="base">
                                        <p:cTn id="357" dur="500" fill="hold"/>
                                        <p:tgtEl>
                                          <p:spTgt spid="397"/>
                                        </p:tgtEl>
                                        <p:attrNameLst>
                                          <p:attrName>ppt_x</p:attrName>
                                        </p:attrNameLst>
                                      </p:cBhvr>
                                      <p:tavLst>
                                        <p:tav tm="0">
                                          <p:val>
                                            <p:strVal val="#ppt_x"/>
                                          </p:val>
                                        </p:tav>
                                        <p:tav tm="100000">
                                          <p:val>
                                            <p:strVal val="#ppt_x"/>
                                          </p:val>
                                        </p:tav>
                                      </p:tavLst>
                                    </p:anim>
                                    <p:anim calcmode="lin" valueType="num">
                                      <p:cBhvr additive="base">
                                        <p:cTn id="358" dur="500" fill="hold"/>
                                        <p:tgtEl>
                                          <p:spTgt spid="397"/>
                                        </p:tgtEl>
                                        <p:attrNameLst>
                                          <p:attrName>ppt_y</p:attrName>
                                        </p:attrNameLst>
                                      </p:cBhvr>
                                      <p:tavLst>
                                        <p:tav tm="0">
                                          <p:val>
                                            <p:strVal val="1+#ppt_h/2"/>
                                          </p:val>
                                        </p:tav>
                                        <p:tav tm="100000">
                                          <p:val>
                                            <p:strVal val="#ppt_y"/>
                                          </p:val>
                                        </p:tav>
                                      </p:tavLst>
                                    </p:anim>
                                  </p:childTnLst>
                                </p:cTn>
                              </p:par>
                            </p:childTnLst>
                          </p:cTn>
                        </p:par>
                        <p:par>
                          <p:cTn id="359" fill="hold">
                            <p:stCondLst>
                              <p:cond delay="500"/>
                            </p:stCondLst>
                            <p:childTnLst>
                              <p:par>
                                <p:cTn id="360" presetID="2" presetClass="entr" presetSubtype="4" fill="hold" grpId="0" nodeType="afterEffect">
                                  <p:stCondLst>
                                    <p:cond delay="0"/>
                                  </p:stCondLst>
                                  <p:childTnLst>
                                    <p:set>
                                      <p:cBhvr>
                                        <p:cTn id="361" dur="1" fill="hold">
                                          <p:stCondLst>
                                            <p:cond delay="0"/>
                                          </p:stCondLst>
                                        </p:cTn>
                                        <p:tgtEl>
                                          <p:spTgt spid="400"/>
                                        </p:tgtEl>
                                        <p:attrNameLst>
                                          <p:attrName>style.visibility</p:attrName>
                                        </p:attrNameLst>
                                      </p:cBhvr>
                                      <p:to>
                                        <p:strVal val="visible"/>
                                      </p:to>
                                    </p:set>
                                    <p:anim calcmode="lin" valueType="num">
                                      <p:cBhvr additive="base">
                                        <p:cTn id="362" dur="500" fill="hold"/>
                                        <p:tgtEl>
                                          <p:spTgt spid="400"/>
                                        </p:tgtEl>
                                        <p:attrNameLst>
                                          <p:attrName>ppt_x</p:attrName>
                                        </p:attrNameLst>
                                      </p:cBhvr>
                                      <p:tavLst>
                                        <p:tav tm="0">
                                          <p:val>
                                            <p:strVal val="#ppt_x"/>
                                          </p:val>
                                        </p:tav>
                                        <p:tav tm="100000">
                                          <p:val>
                                            <p:strVal val="#ppt_x"/>
                                          </p:val>
                                        </p:tav>
                                      </p:tavLst>
                                    </p:anim>
                                    <p:anim calcmode="lin" valueType="num">
                                      <p:cBhvr additive="base">
                                        <p:cTn id="363" dur="500" fill="hold"/>
                                        <p:tgtEl>
                                          <p:spTgt spid="400"/>
                                        </p:tgtEl>
                                        <p:attrNameLst>
                                          <p:attrName>ppt_y</p:attrName>
                                        </p:attrNameLst>
                                      </p:cBhvr>
                                      <p:tavLst>
                                        <p:tav tm="0">
                                          <p:val>
                                            <p:strVal val="1+#ppt_h/2"/>
                                          </p:val>
                                        </p:tav>
                                        <p:tav tm="100000">
                                          <p:val>
                                            <p:strVal val="#ppt_y"/>
                                          </p:val>
                                        </p:tav>
                                      </p:tavLst>
                                    </p:anim>
                                  </p:childTnLst>
                                </p:cTn>
                              </p:par>
                              <p:par>
                                <p:cTn id="364" presetID="2" presetClass="entr" presetSubtype="4" fill="hold" grpId="0" nodeType="withEffect">
                                  <p:stCondLst>
                                    <p:cond delay="0"/>
                                  </p:stCondLst>
                                  <p:childTnLst>
                                    <p:set>
                                      <p:cBhvr>
                                        <p:cTn id="365" dur="1" fill="hold">
                                          <p:stCondLst>
                                            <p:cond delay="0"/>
                                          </p:stCondLst>
                                        </p:cTn>
                                        <p:tgtEl>
                                          <p:spTgt spid="398"/>
                                        </p:tgtEl>
                                        <p:attrNameLst>
                                          <p:attrName>style.visibility</p:attrName>
                                        </p:attrNameLst>
                                      </p:cBhvr>
                                      <p:to>
                                        <p:strVal val="visible"/>
                                      </p:to>
                                    </p:set>
                                    <p:anim calcmode="lin" valueType="num">
                                      <p:cBhvr additive="base">
                                        <p:cTn id="366" dur="500" fill="hold"/>
                                        <p:tgtEl>
                                          <p:spTgt spid="398"/>
                                        </p:tgtEl>
                                        <p:attrNameLst>
                                          <p:attrName>ppt_x</p:attrName>
                                        </p:attrNameLst>
                                      </p:cBhvr>
                                      <p:tavLst>
                                        <p:tav tm="0">
                                          <p:val>
                                            <p:strVal val="#ppt_x"/>
                                          </p:val>
                                        </p:tav>
                                        <p:tav tm="100000">
                                          <p:val>
                                            <p:strVal val="#ppt_x"/>
                                          </p:val>
                                        </p:tav>
                                      </p:tavLst>
                                    </p:anim>
                                    <p:anim calcmode="lin" valueType="num">
                                      <p:cBhvr additive="base">
                                        <p:cTn id="367" dur="500" fill="hold"/>
                                        <p:tgtEl>
                                          <p:spTgt spid="398"/>
                                        </p:tgtEl>
                                        <p:attrNameLst>
                                          <p:attrName>ppt_y</p:attrName>
                                        </p:attrNameLst>
                                      </p:cBhvr>
                                      <p:tavLst>
                                        <p:tav tm="0">
                                          <p:val>
                                            <p:strVal val="1+#ppt_h/2"/>
                                          </p:val>
                                        </p:tav>
                                        <p:tav tm="100000">
                                          <p:val>
                                            <p:strVal val="#ppt_y"/>
                                          </p:val>
                                        </p:tav>
                                      </p:tavLst>
                                    </p:anim>
                                  </p:childTnLst>
                                </p:cTn>
                              </p:par>
                            </p:childTnLst>
                          </p:cTn>
                        </p:par>
                      </p:childTnLst>
                    </p:cTn>
                  </p:par>
                  <p:par>
                    <p:cTn id="368" fill="hold">
                      <p:stCondLst>
                        <p:cond delay="indefinite"/>
                      </p:stCondLst>
                      <p:childTnLst>
                        <p:par>
                          <p:cTn id="369" fill="hold">
                            <p:stCondLst>
                              <p:cond delay="0"/>
                            </p:stCondLst>
                            <p:childTnLst>
                              <p:par>
                                <p:cTn id="370" presetID="2" presetClass="entr" presetSubtype="4" fill="hold" grpId="0" nodeType="clickEffect">
                                  <p:stCondLst>
                                    <p:cond delay="0"/>
                                  </p:stCondLst>
                                  <p:childTnLst>
                                    <p:set>
                                      <p:cBhvr>
                                        <p:cTn id="371" dur="1" fill="hold">
                                          <p:stCondLst>
                                            <p:cond delay="0"/>
                                          </p:stCondLst>
                                        </p:cTn>
                                        <p:tgtEl>
                                          <p:spTgt spid="17"/>
                                        </p:tgtEl>
                                        <p:attrNameLst>
                                          <p:attrName>style.visibility</p:attrName>
                                        </p:attrNameLst>
                                      </p:cBhvr>
                                      <p:to>
                                        <p:strVal val="visible"/>
                                      </p:to>
                                    </p:set>
                                    <p:anim calcmode="lin" valueType="num">
                                      <p:cBhvr additive="base">
                                        <p:cTn id="372" dur="500" fill="hold"/>
                                        <p:tgtEl>
                                          <p:spTgt spid="17"/>
                                        </p:tgtEl>
                                        <p:attrNameLst>
                                          <p:attrName>ppt_x</p:attrName>
                                        </p:attrNameLst>
                                      </p:cBhvr>
                                      <p:tavLst>
                                        <p:tav tm="0">
                                          <p:val>
                                            <p:strVal val="#ppt_x"/>
                                          </p:val>
                                        </p:tav>
                                        <p:tav tm="100000">
                                          <p:val>
                                            <p:strVal val="#ppt_x"/>
                                          </p:val>
                                        </p:tav>
                                      </p:tavLst>
                                    </p:anim>
                                    <p:anim calcmode="lin" valueType="num">
                                      <p:cBhvr additive="base">
                                        <p:cTn id="373" dur="500" fill="hold"/>
                                        <p:tgtEl>
                                          <p:spTgt spid="17"/>
                                        </p:tgtEl>
                                        <p:attrNameLst>
                                          <p:attrName>ppt_y</p:attrName>
                                        </p:attrNameLst>
                                      </p:cBhvr>
                                      <p:tavLst>
                                        <p:tav tm="0">
                                          <p:val>
                                            <p:strVal val="1+#ppt_h/2"/>
                                          </p:val>
                                        </p:tav>
                                        <p:tav tm="100000">
                                          <p:val>
                                            <p:strVal val="#ppt_y"/>
                                          </p:val>
                                        </p:tav>
                                      </p:tavLst>
                                    </p:anim>
                                  </p:childTnLst>
                                </p:cTn>
                              </p:par>
                              <p:par>
                                <p:cTn id="374" presetID="2" presetClass="entr" presetSubtype="4" fill="hold" grpId="0" nodeType="withEffect">
                                  <p:stCondLst>
                                    <p:cond delay="0"/>
                                  </p:stCondLst>
                                  <p:childTnLst>
                                    <p:set>
                                      <p:cBhvr>
                                        <p:cTn id="375" dur="1" fill="hold">
                                          <p:stCondLst>
                                            <p:cond delay="0"/>
                                          </p:stCondLst>
                                        </p:cTn>
                                        <p:tgtEl>
                                          <p:spTgt spid="290"/>
                                        </p:tgtEl>
                                        <p:attrNameLst>
                                          <p:attrName>style.visibility</p:attrName>
                                        </p:attrNameLst>
                                      </p:cBhvr>
                                      <p:to>
                                        <p:strVal val="visible"/>
                                      </p:to>
                                    </p:set>
                                    <p:anim calcmode="lin" valueType="num">
                                      <p:cBhvr additive="base">
                                        <p:cTn id="376" dur="500" fill="hold"/>
                                        <p:tgtEl>
                                          <p:spTgt spid="290"/>
                                        </p:tgtEl>
                                        <p:attrNameLst>
                                          <p:attrName>ppt_x</p:attrName>
                                        </p:attrNameLst>
                                      </p:cBhvr>
                                      <p:tavLst>
                                        <p:tav tm="0">
                                          <p:val>
                                            <p:strVal val="#ppt_x"/>
                                          </p:val>
                                        </p:tav>
                                        <p:tav tm="100000">
                                          <p:val>
                                            <p:strVal val="#ppt_x"/>
                                          </p:val>
                                        </p:tav>
                                      </p:tavLst>
                                    </p:anim>
                                    <p:anim calcmode="lin" valueType="num">
                                      <p:cBhvr additive="base">
                                        <p:cTn id="377" dur="500" fill="hold"/>
                                        <p:tgtEl>
                                          <p:spTgt spid="290"/>
                                        </p:tgtEl>
                                        <p:attrNameLst>
                                          <p:attrName>ppt_y</p:attrName>
                                        </p:attrNameLst>
                                      </p:cBhvr>
                                      <p:tavLst>
                                        <p:tav tm="0">
                                          <p:val>
                                            <p:strVal val="1+#ppt_h/2"/>
                                          </p:val>
                                        </p:tav>
                                        <p:tav tm="100000">
                                          <p:val>
                                            <p:strVal val="#ppt_y"/>
                                          </p:val>
                                        </p:tav>
                                      </p:tavLst>
                                    </p:anim>
                                  </p:childTnLst>
                                </p:cTn>
                              </p:par>
                              <p:par>
                                <p:cTn id="378" presetID="2" presetClass="entr" presetSubtype="4" fill="hold" nodeType="withEffect">
                                  <p:stCondLst>
                                    <p:cond delay="0"/>
                                  </p:stCondLst>
                                  <p:childTnLst>
                                    <p:set>
                                      <p:cBhvr>
                                        <p:cTn id="379" dur="1" fill="hold">
                                          <p:stCondLst>
                                            <p:cond delay="0"/>
                                          </p:stCondLst>
                                        </p:cTn>
                                        <p:tgtEl>
                                          <p:spTgt spid="6"/>
                                        </p:tgtEl>
                                        <p:attrNameLst>
                                          <p:attrName>style.visibility</p:attrName>
                                        </p:attrNameLst>
                                      </p:cBhvr>
                                      <p:to>
                                        <p:strVal val="visible"/>
                                      </p:to>
                                    </p:set>
                                    <p:anim calcmode="lin" valueType="num">
                                      <p:cBhvr additive="base">
                                        <p:cTn id="380" dur="500" fill="hold"/>
                                        <p:tgtEl>
                                          <p:spTgt spid="6"/>
                                        </p:tgtEl>
                                        <p:attrNameLst>
                                          <p:attrName>ppt_x</p:attrName>
                                        </p:attrNameLst>
                                      </p:cBhvr>
                                      <p:tavLst>
                                        <p:tav tm="0">
                                          <p:val>
                                            <p:strVal val="#ppt_x"/>
                                          </p:val>
                                        </p:tav>
                                        <p:tav tm="100000">
                                          <p:val>
                                            <p:strVal val="#ppt_x"/>
                                          </p:val>
                                        </p:tav>
                                      </p:tavLst>
                                    </p:anim>
                                    <p:anim calcmode="lin" valueType="num">
                                      <p:cBhvr additive="base">
                                        <p:cTn id="381" dur="500" fill="hold"/>
                                        <p:tgtEl>
                                          <p:spTgt spid="6"/>
                                        </p:tgtEl>
                                        <p:attrNameLst>
                                          <p:attrName>ppt_y</p:attrName>
                                        </p:attrNameLst>
                                      </p:cBhvr>
                                      <p:tavLst>
                                        <p:tav tm="0">
                                          <p:val>
                                            <p:strVal val="1+#ppt_h/2"/>
                                          </p:val>
                                        </p:tav>
                                        <p:tav tm="100000">
                                          <p:val>
                                            <p:strVal val="#ppt_y"/>
                                          </p:val>
                                        </p:tav>
                                      </p:tavLst>
                                    </p:anim>
                                  </p:childTnLst>
                                </p:cTn>
                              </p:par>
                              <p:par>
                                <p:cTn id="382" presetID="2" presetClass="entr" presetSubtype="4" fill="hold" grpId="0" nodeType="withEffect">
                                  <p:stCondLst>
                                    <p:cond delay="0"/>
                                  </p:stCondLst>
                                  <p:childTnLst>
                                    <p:set>
                                      <p:cBhvr>
                                        <p:cTn id="383" dur="1" fill="hold">
                                          <p:stCondLst>
                                            <p:cond delay="0"/>
                                          </p:stCondLst>
                                        </p:cTn>
                                        <p:tgtEl>
                                          <p:spTgt spid="360"/>
                                        </p:tgtEl>
                                        <p:attrNameLst>
                                          <p:attrName>style.visibility</p:attrName>
                                        </p:attrNameLst>
                                      </p:cBhvr>
                                      <p:to>
                                        <p:strVal val="visible"/>
                                      </p:to>
                                    </p:set>
                                    <p:anim calcmode="lin" valueType="num">
                                      <p:cBhvr additive="base">
                                        <p:cTn id="384" dur="500" fill="hold"/>
                                        <p:tgtEl>
                                          <p:spTgt spid="360"/>
                                        </p:tgtEl>
                                        <p:attrNameLst>
                                          <p:attrName>ppt_x</p:attrName>
                                        </p:attrNameLst>
                                      </p:cBhvr>
                                      <p:tavLst>
                                        <p:tav tm="0">
                                          <p:val>
                                            <p:strVal val="#ppt_x"/>
                                          </p:val>
                                        </p:tav>
                                        <p:tav tm="100000">
                                          <p:val>
                                            <p:strVal val="#ppt_x"/>
                                          </p:val>
                                        </p:tav>
                                      </p:tavLst>
                                    </p:anim>
                                    <p:anim calcmode="lin" valueType="num">
                                      <p:cBhvr additive="base">
                                        <p:cTn id="385" dur="500" fill="hold"/>
                                        <p:tgtEl>
                                          <p:spTgt spid="36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P spid="42" grpId="0" animBg="1"/>
      <p:bldP spid="44" grpId="0"/>
      <p:bldP spid="45" grpId="0"/>
      <p:bldP spid="403" grpId="0" animBg="1"/>
      <p:bldP spid="427" grpId="0"/>
      <p:bldP spid="549" grpId="0"/>
      <p:bldP spid="550" grpId="0" animBg="1"/>
      <p:bldP spid="551" grpId="0" animBg="1"/>
      <p:bldP spid="552" grpId="0"/>
      <p:bldP spid="560" grpId="0"/>
      <p:bldP spid="574" grpId="0"/>
      <p:bldP spid="575" grpId="0" animBg="1"/>
      <p:bldP spid="576" grpId="0" animBg="1"/>
      <p:bldP spid="577" grpId="0" animBg="1"/>
      <p:bldP spid="131" grpId="0" animBg="1"/>
      <p:bldP spid="144" grpId="0"/>
      <p:bldP spid="160" grpId="0" animBg="1"/>
      <p:bldP spid="169" grpId="0"/>
      <p:bldP spid="182" grpId="0"/>
      <p:bldP spid="183" grpId="0"/>
      <p:bldP spid="185" grpId="0" animBg="1"/>
      <p:bldP spid="215" grpId="0"/>
      <p:bldP spid="222" grpId="0"/>
      <p:bldP spid="223" grpId="0"/>
      <p:bldP spid="224" grpId="0"/>
      <p:bldP spid="225" grpId="0"/>
      <p:bldP spid="226" grpId="0"/>
      <p:bldP spid="227" grpId="0"/>
      <p:bldP spid="228" grpId="0"/>
      <p:bldP spid="229" grpId="0"/>
      <p:bldP spid="230" grpId="0"/>
      <p:bldP spid="237" grpId="0"/>
      <p:bldP spid="250" grpId="0"/>
      <p:bldP spid="251" grpId="0"/>
      <p:bldP spid="253" grpId="0" animBg="1"/>
      <p:bldP spid="256" grpId="0"/>
      <p:bldP spid="257" grpId="0" animBg="1"/>
      <p:bldP spid="280" grpId="0"/>
      <p:bldP spid="281" grpId="0" animBg="1"/>
      <p:bldP spid="282" grpId="0"/>
      <p:bldP spid="283" grpId="0"/>
      <p:bldP spid="287" grpId="0" animBg="1"/>
      <p:bldP spid="310" grpId="0" animBg="1"/>
      <p:bldP spid="311" grpId="0"/>
      <p:bldP spid="312" grpId="0"/>
      <p:bldP spid="335" grpId="0" animBg="1"/>
      <p:bldP spid="358" grpId="0"/>
      <p:bldP spid="360" grpId="0" animBg="1"/>
      <p:bldP spid="361" grpId="0" animBg="1"/>
      <p:bldP spid="362" grpId="0" animBg="1"/>
      <p:bldP spid="363" grpId="0" animBg="1"/>
      <p:bldP spid="370" grpId="0" animBg="1"/>
      <p:bldP spid="393" grpId="0"/>
      <p:bldP spid="394" grpId="0" animBg="1"/>
      <p:bldP spid="397" grpId="0" animBg="1"/>
      <p:bldP spid="398" grpId="0" animBg="1"/>
      <p:bldP spid="399" grpId="0"/>
      <p:bldP spid="400" grpId="0"/>
      <p:bldP spid="252" grpId="0" animBg="1"/>
      <p:bldP spid="289" grpId="0"/>
      <p:bldP spid="290" grpId="0"/>
      <p:bldP spid="254" grpId="0"/>
      <p:bldP spid="2" grpId="0"/>
      <p:bldP spid="7" grpId="0"/>
      <p:bldP spid="291" grpId="0"/>
      <p:bldP spid="13" grpId="0"/>
      <p:bldP spid="15" grpId="0"/>
      <p:bldP spid="17" grpId="0"/>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17CF203D-397C-314F-B91B-80D9DED63E9D}"/>
              </a:ext>
            </a:extLst>
          </p:cNvPr>
          <p:cNvSpPr>
            <a:spLocks noGrp="1"/>
          </p:cNvSpPr>
          <p:nvPr>
            <p:ph type="title"/>
          </p:nvPr>
        </p:nvSpPr>
        <p:spPr/>
        <p:txBody>
          <a:bodyPr/>
          <a:lstStyle/>
          <a:p>
            <a:r>
              <a:rPr lang="en-US" dirty="0"/>
              <a:t>NSX Edge VM (Edge Transport Node)</a:t>
            </a:r>
            <a:endParaRPr lang="en-GB" dirty="0"/>
          </a:p>
        </p:txBody>
      </p:sp>
      <p:sp>
        <p:nvSpPr>
          <p:cNvPr id="4" name="Subtitle 3">
            <a:extLst>
              <a:ext uri="{FF2B5EF4-FFF2-40B4-BE49-F238E27FC236}">
                <a16:creationId xmlns:a16="http://schemas.microsoft.com/office/drawing/2014/main" id="{BEA682AB-55C2-E54F-9BE7-E4CE21E52510}"/>
              </a:ext>
            </a:extLst>
          </p:cNvPr>
          <p:cNvSpPr>
            <a:spLocks noGrp="1"/>
          </p:cNvSpPr>
          <p:nvPr>
            <p:ph type="subTitle" idx="10"/>
          </p:nvPr>
        </p:nvSpPr>
        <p:spPr/>
        <p:txBody>
          <a:bodyPr/>
          <a:lstStyle/>
          <a:p>
            <a:endParaRPr lang="en-GB"/>
          </a:p>
        </p:txBody>
      </p:sp>
      <p:sp>
        <p:nvSpPr>
          <p:cNvPr id="43" name="TextBox 42">
            <a:extLst>
              <a:ext uri="{FF2B5EF4-FFF2-40B4-BE49-F238E27FC236}">
                <a16:creationId xmlns:a16="http://schemas.microsoft.com/office/drawing/2014/main" id="{1787753E-FBF1-C44E-BE11-3DE13FD14AE6}"/>
              </a:ext>
            </a:extLst>
          </p:cNvPr>
          <p:cNvSpPr txBox="1"/>
          <p:nvPr/>
        </p:nvSpPr>
        <p:spPr>
          <a:xfrm>
            <a:off x="501953" y="1480024"/>
            <a:ext cx="11380116" cy="310829"/>
          </a:xfrm>
          <a:prstGeom prst="rect">
            <a:avLst/>
          </a:prstGeom>
          <a:noFill/>
        </p:spPr>
        <p:txBody>
          <a:bodyPr wrap="square" lIns="0" tIns="0" rIns="0" bIns="0" rtlCol="0">
            <a:noAutofit/>
          </a:bodyPr>
          <a:lstStyle/>
          <a:p>
            <a:pPr>
              <a:lnSpc>
                <a:spcPct val="90000"/>
              </a:lnSpc>
            </a:pPr>
            <a:r>
              <a:rPr lang="en-US">
                <a:solidFill>
                  <a:schemeClr val="tx2"/>
                </a:solidFill>
              </a:rPr>
              <a:t>Eth0 is for management. Remaining Ethernet ports are assigned to the DPDK fast path.</a:t>
            </a:r>
          </a:p>
        </p:txBody>
      </p:sp>
      <p:sp>
        <p:nvSpPr>
          <p:cNvPr id="96" name="Rectangle 95">
            <a:extLst>
              <a:ext uri="{FF2B5EF4-FFF2-40B4-BE49-F238E27FC236}">
                <a16:creationId xmlns:a16="http://schemas.microsoft.com/office/drawing/2014/main" id="{B49276C5-0B39-9D47-8B07-0590E4DCAD61}"/>
              </a:ext>
            </a:extLst>
          </p:cNvPr>
          <p:cNvSpPr/>
          <p:nvPr/>
        </p:nvSpPr>
        <p:spPr>
          <a:xfrm>
            <a:off x="590846" y="2691757"/>
            <a:ext cx="6207095" cy="2415976"/>
          </a:xfrm>
          <a:prstGeom prst="rect">
            <a:avLst/>
          </a:prstGeom>
          <a:solidFill>
            <a:schemeClr val="tx1">
              <a:lumMod val="40000"/>
              <a:lumOff val="60000"/>
            </a:schemeClr>
          </a:solidFill>
          <a:ln w="28575">
            <a:noFill/>
            <a:prstDash val="dash"/>
          </a:ln>
          <a:effectLst/>
        </p:spPr>
        <p:style>
          <a:lnRef idx="1">
            <a:schemeClr val="accent3"/>
          </a:lnRef>
          <a:fillRef idx="3">
            <a:schemeClr val="accent3"/>
          </a:fillRef>
          <a:effectRef idx="2">
            <a:schemeClr val="accent3"/>
          </a:effectRef>
          <a:fontRef idx="minor">
            <a:schemeClr val="lt1"/>
          </a:fontRef>
        </p:style>
        <p:txBody>
          <a:bodyPr lIns="0" tIns="0" rIns="0" bIns="118841" rtlCol="0" anchor="b" anchorCtr="0"/>
          <a:lstStyle/>
          <a:p>
            <a:pPr algn="ctr"/>
            <a:endParaRPr lang="en-US" sz="1600" b="1">
              <a:solidFill>
                <a:srgbClr val="717074"/>
              </a:solidFill>
              <a:latin typeface="Metropolis"/>
              <a:ea typeface="Gotham Rounded Book" charset="0"/>
              <a:cs typeface="Gotham Rounded Book" charset="0"/>
            </a:endParaRPr>
          </a:p>
        </p:txBody>
      </p:sp>
      <p:sp>
        <p:nvSpPr>
          <p:cNvPr id="97" name="Freeform 21">
            <a:extLst>
              <a:ext uri="{FF2B5EF4-FFF2-40B4-BE49-F238E27FC236}">
                <a16:creationId xmlns:a16="http://schemas.microsoft.com/office/drawing/2014/main" id="{AE839BF1-94FF-4044-A1CE-D8682952CC57}"/>
              </a:ext>
            </a:extLst>
          </p:cNvPr>
          <p:cNvSpPr>
            <a:spLocks noChangeAspect="1" noEditPoints="1"/>
          </p:cNvSpPr>
          <p:nvPr/>
        </p:nvSpPr>
        <p:spPr bwMode="auto">
          <a:xfrm>
            <a:off x="1100226" y="2391139"/>
            <a:ext cx="334440" cy="252104"/>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98" name="Freeform 21">
            <a:extLst>
              <a:ext uri="{FF2B5EF4-FFF2-40B4-BE49-F238E27FC236}">
                <a16:creationId xmlns:a16="http://schemas.microsoft.com/office/drawing/2014/main" id="{4729A00C-69F5-E849-977E-71E89F39B2D4}"/>
              </a:ext>
            </a:extLst>
          </p:cNvPr>
          <p:cNvSpPr>
            <a:spLocks noChangeAspect="1" noEditPoints="1"/>
          </p:cNvSpPr>
          <p:nvPr/>
        </p:nvSpPr>
        <p:spPr bwMode="auto">
          <a:xfrm>
            <a:off x="2530747" y="2391139"/>
            <a:ext cx="334440" cy="252104"/>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99" name="Freeform 21">
            <a:extLst>
              <a:ext uri="{FF2B5EF4-FFF2-40B4-BE49-F238E27FC236}">
                <a16:creationId xmlns:a16="http://schemas.microsoft.com/office/drawing/2014/main" id="{6A86DD4E-BDFA-764C-95A3-3439111BA01C}"/>
              </a:ext>
            </a:extLst>
          </p:cNvPr>
          <p:cNvSpPr>
            <a:spLocks noChangeAspect="1" noEditPoints="1"/>
          </p:cNvSpPr>
          <p:nvPr/>
        </p:nvSpPr>
        <p:spPr bwMode="auto">
          <a:xfrm>
            <a:off x="4123446" y="2391139"/>
            <a:ext cx="334440" cy="252104"/>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00" name="Freeform 21">
            <a:extLst>
              <a:ext uri="{FF2B5EF4-FFF2-40B4-BE49-F238E27FC236}">
                <a16:creationId xmlns:a16="http://schemas.microsoft.com/office/drawing/2014/main" id="{03B06333-4E30-E24E-A180-FBDF17B3181D}"/>
              </a:ext>
            </a:extLst>
          </p:cNvPr>
          <p:cNvSpPr>
            <a:spLocks noChangeAspect="1" noEditPoints="1"/>
          </p:cNvSpPr>
          <p:nvPr/>
        </p:nvSpPr>
        <p:spPr bwMode="auto">
          <a:xfrm>
            <a:off x="5315770" y="2391139"/>
            <a:ext cx="334440" cy="252104"/>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01" name="Rectangle 100">
            <a:extLst>
              <a:ext uri="{FF2B5EF4-FFF2-40B4-BE49-F238E27FC236}">
                <a16:creationId xmlns:a16="http://schemas.microsoft.com/office/drawing/2014/main" id="{4F2EB951-6CD6-A442-9A76-2CA66CA4D993}"/>
              </a:ext>
            </a:extLst>
          </p:cNvPr>
          <p:cNvSpPr/>
          <p:nvPr/>
        </p:nvSpPr>
        <p:spPr>
          <a:xfrm>
            <a:off x="3840204" y="5756631"/>
            <a:ext cx="1955321" cy="646331"/>
          </a:xfrm>
          <a:prstGeom prst="rect">
            <a:avLst/>
          </a:prstGeom>
        </p:spPr>
        <p:txBody>
          <a:bodyPr wrap="square">
            <a:spAutoFit/>
          </a:bodyPr>
          <a:lstStyle/>
          <a:p>
            <a:r>
              <a:rPr lang="en-US" b="1">
                <a:solidFill>
                  <a:srgbClr val="717074"/>
                </a:solidFill>
                <a:ea typeface="Gotham Rounded Book" charset="0"/>
                <a:cs typeface="Gotham Rounded Book" charset="0"/>
              </a:rPr>
              <a:t>NSX Edge VM (Edge Node)</a:t>
            </a:r>
          </a:p>
        </p:txBody>
      </p:sp>
      <p:sp>
        <p:nvSpPr>
          <p:cNvPr id="102" name="Rectangle 101">
            <a:extLst>
              <a:ext uri="{FF2B5EF4-FFF2-40B4-BE49-F238E27FC236}">
                <a16:creationId xmlns:a16="http://schemas.microsoft.com/office/drawing/2014/main" id="{3D5AECF8-E070-7449-9AD0-0B9598BA891E}"/>
              </a:ext>
            </a:extLst>
          </p:cNvPr>
          <p:cNvSpPr/>
          <p:nvPr/>
        </p:nvSpPr>
        <p:spPr>
          <a:xfrm>
            <a:off x="759750" y="2925150"/>
            <a:ext cx="997527" cy="37812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algn="ctr">
              <a:spcAft>
                <a:spcPts val="600"/>
              </a:spcAft>
            </a:pPr>
            <a:r>
              <a:rPr lang="en-US" sz="1100">
                <a:solidFill>
                  <a:schemeClr val="bg1"/>
                </a:solidFill>
              </a:rPr>
              <a:t>Management Interface</a:t>
            </a:r>
          </a:p>
        </p:txBody>
      </p:sp>
      <p:sp>
        <p:nvSpPr>
          <p:cNvPr id="103" name="Rectangle 102">
            <a:extLst>
              <a:ext uri="{FF2B5EF4-FFF2-40B4-BE49-F238E27FC236}">
                <a16:creationId xmlns:a16="http://schemas.microsoft.com/office/drawing/2014/main" id="{FD4DA03C-24F9-044E-B91A-5F864F2540B4}"/>
              </a:ext>
            </a:extLst>
          </p:cNvPr>
          <p:cNvSpPr/>
          <p:nvPr/>
        </p:nvSpPr>
        <p:spPr bwMode="gray">
          <a:xfrm>
            <a:off x="2290496" y="3859159"/>
            <a:ext cx="865366" cy="378128"/>
          </a:xfrm>
          <a:prstGeom prst="rect">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TEP Interface</a:t>
            </a:r>
          </a:p>
        </p:txBody>
      </p:sp>
      <p:cxnSp>
        <p:nvCxnSpPr>
          <p:cNvPr id="104" name="Straight Connector 103">
            <a:extLst>
              <a:ext uri="{FF2B5EF4-FFF2-40B4-BE49-F238E27FC236}">
                <a16:creationId xmlns:a16="http://schemas.microsoft.com/office/drawing/2014/main" id="{0272AF2A-1A44-A842-8411-4DC8C58C3E4C}"/>
              </a:ext>
            </a:extLst>
          </p:cNvPr>
          <p:cNvCxnSpPr>
            <a:cxnSpLocks/>
          </p:cNvCxnSpPr>
          <p:nvPr/>
        </p:nvCxnSpPr>
        <p:spPr bwMode="gray">
          <a:xfrm flipV="1">
            <a:off x="2721731" y="3320513"/>
            <a:ext cx="0" cy="562242"/>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28C2E750-3211-2A4E-A060-FD738E5B970E}"/>
              </a:ext>
            </a:extLst>
          </p:cNvPr>
          <p:cNvCxnSpPr>
            <a:cxnSpLocks/>
          </p:cNvCxnSpPr>
          <p:nvPr/>
        </p:nvCxnSpPr>
        <p:spPr bwMode="gray">
          <a:xfrm flipH="1" flipV="1">
            <a:off x="2721731" y="2662204"/>
            <a:ext cx="0" cy="28440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06" name="Rectangle 105">
            <a:extLst>
              <a:ext uri="{FF2B5EF4-FFF2-40B4-BE49-F238E27FC236}">
                <a16:creationId xmlns:a16="http://schemas.microsoft.com/office/drawing/2014/main" id="{FB328FB5-E761-3E40-99CA-F6A4443B30F5}"/>
              </a:ext>
            </a:extLst>
          </p:cNvPr>
          <p:cNvSpPr/>
          <p:nvPr/>
        </p:nvSpPr>
        <p:spPr bwMode="auto">
          <a:xfrm>
            <a:off x="2107113" y="2934667"/>
            <a:ext cx="1336774" cy="376877"/>
          </a:xfrm>
          <a:prstGeom prst="rect">
            <a:avLst/>
          </a:prstGeom>
          <a:solidFill>
            <a:schemeClr val="accent1">
              <a:lumMod val="50000"/>
            </a:schemeClr>
          </a:solidFill>
          <a:ln>
            <a:noFill/>
            <a:miter lim="800000"/>
            <a:headEnd/>
            <a:tailEnd/>
          </a:ln>
        </p:spPr>
        <p:style>
          <a:lnRef idx="2">
            <a:schemeClr val="dk1"/>
          </a:lnRef>
          <a:fillRef idx="1">
            <a:schemeClr val="lt1"/>
          </a:fillRef>
          <a:effectRef idx="0">
            <a:schemeClr val="dk1"/>
          </a:effectRef>
          <a:fontRef idx="minor">
            <a:schemeClr val="dk1"/>
          </a:fontRef>
        </p:style>
        <p:txBody>
          <a:bodyPr wrap="none" lIns="0" tIns="0" rIns="0" bIns="0" rtlCol="0" anchor="ctr"/>
          <a:lstStyle/>
          <a:p>
            <a:pPr algn="ctr"/>
            <a:r>
              <a:rPr lang="en-US" sz="1400">
                <a:solidFill>
                  <a:prstClr val="white"/>
                </a:solidFill>
                <a:latin typeface="Metropolis"/>
                <a:ea typeface="Gotham Rounded Book" charset="0"/>
                <a:cs typeface="Gotham Rounded Book" charset="0"/>
              </a:rPr>
              <a:t>N-VDS #1</a:t>
            </a:r>
            <a:endParaRPr lang="en-US" sz="1400">
              <a:solidFill>
                <a:prstClr val="white"/>
              </a:solidFill>
              <a:ea typeface="Gotham Rounded Book" charset="0"/>
              <a:cs typeface="Gotham Rounded Book" charset="0"/>
            </a:endParaRPr>
          </a:p>
        </p:txBody>
      </p:sp>
      <p:sp>
        <p:nvSpPr>
          <p:cNvPr id="107" name="Rectangle 106">
            <a:extLst>
              <a:ext uri="{FF2B5EF4-FFF2-40B4-BE49-F238E27FC236}">
                <a16:creationId xmlns:a16="http://schemas.microsoft.com/office/drawing/2014/main" id="{01410CF9-0A9F-8147-BAD2-34D4CD123E0F}"/>
              </a:ext>
            </a:extLst>
          </p:cNvPr>
          <p:cNvSpPr/>
          <p:nvPr/>
        </p:nvSpPr>
        <p:spPr>
          <a:xfrm>
            <a:off x="457085" y="2290399"/>
            <a:ext cx="793226" cy="415498"/>
          </a:xfrm>
          <a:prstGeom prst="rect">
            <a:avLst/>
          </a:prstGeom>
        </p:spPr>
        <p:txBody>
          <a:bodyPr wrap="square">
            <a:spAutoFit/>
          </a:bodyPr>
          <a:lstStyle/>
          <a:p>
            <a:pPr algn="ctr"/>
            <a:r>
              <a:rPr lang="en-US" sz="1050" b="1">
                <a:latin typeface="Metropolis" pitchFamily="2" charset="77"/>
              </a:rPr>
              <a:t>vNIC1</a:t>
            </a:r>
          </a:p>
          <a:p>
            <a:pPr algn="ctr"/>
            <a:r>
              <a:rPr lang="en-US" sz="1050" b="1">
                <a:latin typeface="Metropolis" pitchFamily="2" charset="77"/>
              </a:rPr>
              <a:t>eth0</a:t>
            </a:r>
            <a:endParaRPr lang="en-GB" sz="1050" b="1">
              <a:latin typeface="Metropolis" pitchFamily="2" charset="77"/>
            </a:endParaRPr>
          </a:p>
        </p:txBody>
      </p:sp>
      <p:sp>
        <p:nvSpPr>
          <p:cNvPr id="108" name="Rectangle 107">
            <a:extLst>
              <a:ext uri="{FF2B5EF4-FFF2-40B4-BE49-F238E27FC236}">
                <a16:creationId xmlns:a16="http://schemas.microsoft.com/office/drawing/2014/main" id="{4F3BA0CD-1F63-334D-8369-3DB6AA95FD8A}"/>
              </a:ext>
            </a:extLst>
          </p:cNvPr>
          <p:cNvSpPr/>
          <p:nvPr/>
        </p:nvSpPr>
        <p:spPr>
          <a:xfrm>
            <a:off x="1824044" y="2292322"/>
            <a:ext cx="793226" cy="415498"/>
          </a:xfrm>
          <a:prstGeom prst="rect">
            <a:avLst/>
          </a:prstGeom>
        </p:spPr>
        <p:txBody>
          <a:bodyPr wrap="square">
            <a:spAutoFit/>
          </a:bodyPr>
          <a:lstStyle/>
          <a:p>
            <a:pPr algn="ctr"/>
            <a:r>
              <a:rPr lang="en-US" sz="1050" b="1">
                <a:latin typeface="Metropolis" pitchFamily="2" charset="77"/>
              </a:rPr>
              <a:t>vNIC2</a:t>
            </a:r>
          </a:p>
          <a:p>
            <a:pPr algn="ctr"/>
            <a:r>
              <a:rPr lang="en-US" sz="1050" b="1">
                <a:latin typeface="Metropolis" pitchFamily="2" charset="77"/>
              </a:rPr>
              <a:t>fp-eth0</a:t>
            </a:r>
            <a:endParaRPr lang="en-GB" sz="1050" b="1">
              <a:latin typeface="Metropolis" pitchFamily="2" charset="77"/>
            </a:endParaRPr>
          </a:p>
        </p:txBody>
      </p:sp>
      <p:sp>
        <p:nvSpPr>
          <p:cNvPr id="109" name="Rectangle 108">
            <a:extLst>
              <a:ext uri="{FF2B5EF4-FFF2-40B4-BE49-F238E27FC236}">
                <a16:creationId xmlns:a16="http://schemas.microsoft.com/office/drawing/2014/main" id="{613579B6-CC39-C54A-8F8E-4C67A3FF8A4F}"/>
              </a:ext>
            </a:extLst>
          </p:cNvPr>
          <p:cNvSpPr/>
          <p:nvPr/>
        </p:nvSpPr>
        <p:spPr>
          <a:xfrm>
            <a:off x="3410788" y="2300430"/>
            <a:ext cx="793226" cy="415498"/>
          </a:xfrm>
          <a:prstGeom prst="rect">
            <a:avLst/>
          </a:prstGeom>
        </p:spPr>
        <p:txBody>
          <a:bodyPr wrap="square">
            <a:spAutoFit/>
          </a:bodyPr>
          <a:lstStyle/>
          <a:p>
            <a:pPr algn="ctr"/>
            <a:r>
              <a:rPr lang="en-US" sz="1050" b="1">
                <a:latin typeface="Metropolis" pitchFamily="2" charset="77"/>
              </a:rPr>
              <a:t>vNIC3</a:t>
            </a:r>
          </a:p>
          <a:p>
            <a:pPr algn="ctr"/>
            <a:r>
              <a:rPr lang="en-US" sz="1050" b="1">
                <a:latin typeface="Metropolis" pitchFamily="2" charset="77"/>
              </a:rPr>
              <a:t>fp-eth1</a:t>
            </a:r>
            <a:endParaRPr lang="en-GB" sz="1050" b="1">
              <a:latin typeface="Metropolis" pitchFamily="2" charset="77"/>
            </a:endParaRPr>
          </a:p>
        </p:txBody>
      </p:sp>
      <p:sp>
        <p:nvSpPr>
          <p:cNvPr id="110" name="Rectangle 109">
            <a:extLst>
              <a:ext uri="{FF2B5EF4-FFF2-40B4-BE49-F238E27FC236}">
                <a16:creationId xmlns:a16="http://schemas.microsoft.com/office/drawing/2014/main" id="{7CA08D36-321D-1B43-A1CE-684AE2836C0D}"/>
              </a:ext>
            </a:extLst>
          </p:cNvPr>
          <p:cNvSpPr/>
          <p:nvPr/>
        </p:nvSpPr>
        <p:spPr>
          <a:xfrm>
            <a:off x="4618615" y="2290399"/>
            <a:ext cx="793226" cy="415498"/>
          </a:xfrm>
          <a:prstGeom prst="rect">
            <a:avLst/>
          </a:prstGeom>
        </p:spPr>
        <p:txBody>
          <a:bodyPr wrap="square">
            <a:spAutoFit/>
          </a:bodyPr>
          <a:lstStyle/>
          <a:p>
            <a:pPr algn="ctr"/>
            <a:r>
              <a:rPr lang="en-US" sz="1050" b="1">
                <a:latin typeface="Metropolis" pitchFamily="2" charset="77"/>
              </a:rPr>
              <a:t>vNIC4</a:t>
            </a:r>
          </a:p>
          <a:p>
            <a:pPr algn="ctr"/>
            <a:r>
              <a:rPr lang="en-US" sz="1050" b="1">
                <a:latin typeface="Metropolis" pitchFamily="2" charset="77"/>
              </a:rPr>
              <a:t>fp-eth2</a:t>
            </a:r>
            <a:endParaRPr lang="en-GB" sz="1050" b="1">
              <a:latin typeface="Metropolis" pitchFamily="2" charset="77"/>
            </a:endParaRPr>
          </a:p>
        </p:txBody>
      </p:sp>
      <p:cxnSp>
        <p:nvCxnSpPr>
          <p:cNvPr id="111" name="Straight Connector 110">
            <a:extLst>
              <a:ext uri="{FF2B5EF4-FFF2-40B4-BE49-F238E27FC236}">
                <a16:creationId xmlns:a16="http://schemas.microsoft.com/office/drawing/2014/main" id="{681B94ED-B048-2549-8A01-A522F3068062}"/>
              </a:ext>
            </a:extLst>
          </p:cNvPr>
          <p:cNvCxnSpPr>
            <a:cxnSpLocks/>
          </p:cNvCxnSpPr>
          <p:nvPr/>
        </p:nvCxnSpPr>
        <p:spPr bwMode="gray">
          <a:xfrm flipH="1" flipV="1">
            <a:off x="4383904" y="3806777"/>
            <a:ext cx="577670" cy="229194"/>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112" name="Group 111">
            <a:extLst>
              <a:ext uri="{FF2B5EF4-FFF2-40B4-BE49-F238E27FC236}">
                <a16:creationId xmlns:a16="http://schemas.microsoft.com/office/drawing/2014/main" id="{76AFFE55-DCA1-D242-A412-6235D495C1EB}"/>
              </a:ext>
            </a:extLst>
          </p:cNvPr>
          <p:cNvGrpSpPr/>
          <p:nvPr/>
        </p:nvGrpSpPr>
        <p:grpSpPr>
          <a:xfrm>
            <a:off x="4887594" y="3989974"/>
            <a:ext cx="402191" cy="402352"/>
            <a:chOff x="7736620" y="7009631"/>
            <a:chExt cx="4501800" cy="4503600"/>
          </a:xfrm>
          <a:solidFill>
            <a:schemeClr val="tx1"/>
          </a:solidFill>
        </p:grpSpPr>
        <p:sp>
          <p:nvSpPr>
            <p:cNvPr id="113" name="Freeform: Shape 1">
              <a:extLst>
                <a:ext uri="{FF2B5EF4-FFF2-40B4-BE49-F238E27FC236}">
                  <a16:creationId xmlns:a16="http://schemas.microsoft.com/office/drawing/2014/main" id="{B9264F85-650E-2D40-9378-19932432572F}"/>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sp>
          <p:nvSpPr>
            <p:cNvPr id="114" name="Freeform: Shape 2">
              <a:extLst>
                <a:ext uri="{FF2B5EF4-FFF2-40B4-BE49-F238E27FC236}">
                  <a16:creationId xmlns:a16="http://schemas.microsoft.com/office/drawing/2014/main" id="{7F1A2559-BCBE-9842-BE4D-01DCF4CE4F92}"/>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sp>
          <p:nvSpPr>
            <p:cNvPr id="115" name="Freeform: Shape 3">
              <a:extLst>
                <a:ext uri="{FF2B5EF4-FFF2-40B4-BE49-F238E27FC236}">
                  <a16:creationId xmlns:a16="http://schemas.microsoft.com/office/drawing/2014/main" id="{9B416B0C-CD7C-7049-B67C-686A35888DE4}"/>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sp>
          <p:nvSpPr>
            <p:cNvPr id="116" name="Freeform: Shape 4">
              <a:extLst>
                <a:ext uri="{FF2B5EF4-FFF2-40B4-BE49-F238E27FC236}">
                  <a16:creationId xmlns:a16="http://schemas.microsoft.com/office/drawing/2014/main" id="{F7283C21-6274-9E47-9246-66D022E0D993}"/>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sp>
          <p:nvSpPr>
            <p:cNvPr id="117" name="Freeform: Shape 5">
              <a:extLst>
                <a:ext uri="{FF2B5EF4-FFF2-40B4-BE49-F238E27FC236}">
                  <a16:creationId xmlns:a16="http://schemas.microsoft.com/office/drawing/2014/main" id="{9C9ABBAD-72D1-D847-9885-8D58E21C0832}"/>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grpSp>
      <p:sp>
        <p:nvSpPr>
          <p:cNvPr id="119" name="Rectangle 118">
            <a:extLst>
              <a:ext uri="{FF2B5EF4-FFF2-40B4-BE49-F238E27FC236}">
                <a16:creationId xmlns:a16="http://schemas.microsoft.com/office/drawing/2014/main" id="{50BE04E9-BAD7-9149-B918-D1D1BE4E77A0}"/>
              </a:ext>
            </a:extLst>
          </p:cNvPr>
          <p:cNvSpPr/>
          <p:nvPr/>
        </p:nvSpPr>
        <p:spPr>
          <a:xfrm>
            <a:off x="4896601" y="4035971"/>
            <a:ext cx="1249055" cy="276999"/>
          </a:xfrm>
          <a:prstGeom prst="rect">
            <a:avLst/>
          </a:prstGeom>
        </p:spPr>
        <p:txBody>
          <a:bodyPr wrap="square">
            <a:spAutoFit/>
          </a:bodyPr>
          <a:lstStyle/>
          <a:p>
            <a:pPr algn="ctr"/>
            <a:r>
              <a:rPr lang="en-US" sz="1200" b="1">
                <a:latin typeface="Metropolis" pitchFamily="2" charset="77"/>
              </a:rPr>
              <a:t>Tier0</a:t>
            </a:r>
            <a:endParaRPr lang="en-GB" sz="1200" b="1">
              <a:latin typeface="Metropolis" pitchFamily="2" charset="77"/>
            </a:endParaRPr>
          </a:p>
        </p:txBody>
      </p:sp>
      <p:cxnSp>
        <p:nvCxnSpPr>
          <p:cNvPr id="120" name="Straight Connector 119">
            <a:extLst>
              <a:ext uri="{FF2B5EF4-FFF2-40B4-BE49-F238E27FC236}">
                <a16:creationId xmlns:a16="http://schemas.microsoft.com/office/drawing/2014/main" id="{2A18684D-BCA6-5443-818A-C50CAD72C98F}"/>
              </a:ext>
            </a:extLst>
          </p:cNvPr>
          <p:cNvCxnSpPr>
            <a:cxnSpLocks/>
          </p:cNvCxnSpPr>
          <p:nvPr/>
        </p:nvCxnSpPr>
        <p:spPr bwMode="gray">
          <a:xfrm flipH="1" flipV="1">
            <a:off x="4273767" y="2635369"/>
            <a:ext cx="0" cy="28440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21" name="Straight Connector 120">
            <a:extLst>
              <a:ext uri="{FF2B5EF4-FFF2-40B4-BE49-F238E27FC236}">
                <a16:creationId xmlns:a16="http://schemas.microsoft.com/office/drawing/2014/main" id="{A3BAE7D5-948C-DD44-B9A5-214F2B1ABEED}"/>
              </a:ext>
            </a:extLst>
          </p:cNvPr>
          <p:cNvCxnSpPr>
            <a:cxnSpLocks/>
          </p:cNvCxnSpPr>
          <p:nvPr/>
        </p:nvCxnSpPr>
        <p:spPr bwMode="gray">
          <a:xfrm flipH="1" flipV="1">
            <a:off x="5519271" y="2635369"/>
            <a:ext cx="0" cy="28440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22" name="Straight Connector 121">
            <a:extLst>
              <a:ext uri="{FF2B5EF4-FFF2-40B4-BE49-F238E27FC236}">
                <a16:creationId xmlns:a16="http://schemas.microsoft.com/office/drawing/2014/main" id="{A42DEC01-A0D3-C445-9AE9-E8CA211B6E34}"/>
              </a:ext>
            </a:extLst>
          </p:cNvPr>
          <p:cNvCxnSpPr>
            <a:cxnSpLocks/>
          </p:cNvCxnSpPr>
          <p:nvPr/>
        </p:nvCxnSpPr>
        <p:spPr bwMode="gray">
          <a:xfrm flipH="1" flipV="1">
            <a:off x="1278230" y="2657253"/>
            <a:ext cx="0" cy="147151"/>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23" name="Straight Connector 122">
            <a:extLst>
              <a:ext uri="{FF2B5EF4-FFF2-40B4-BE49-F238E27FC236}">
                <a16:creationId xmlns:a16="http://schemas.microsoft.com/office/drawing/2014/main" id="{B8C35381-A62A-A745-9795-C44DB2803C7E}"/>
              </a:ext>
            </a:extLst>
          </p:cNvPr>
          <p:cNvCxnSpPr>
            <a:cxnSpLocks/>
          </p:cNvCxnSpPr>
          <p:nvPr/>
        </p:nvCxnSpPr>
        <p:spPr bwMode="gray">
          <a:xfrm flipH="1" flipV="1">
            <a:off x="2707992" y="2130327"/>
            <a:ext cx="0" cy="28440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24" name="Straight Connector 123">
            <a:extLst>
              <a:ext uri="{FF2B5EF4-FFF2-40B4-BE49-F238E27FC236}">
                <a16:creationId xmlns:a16="http://schemas.microsoft.com/office/drawing/2014/main" id="{0F669D59-CE30-3743-AE96-9123E7CAA523}"/>
              </a:ext>
            </a:extLst>
          </p:cNvPr>
          <p:cNvCxnSpPr>
            <a:cxnSpLocks/>
          </p:cNvCxnSpPr>
          <p:nvPr/>
        </p:nvCxnSpPr>
        <p:spPr bwMode="gray">
          <a:xfrm flipH="1" flipV="1">
            <a:off x="4276106" y="2094916"/>
            <a:ext cx="0" cy="28440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25" name="Straight Connector 124">
            <a:extLst>
              <a:ext uri="{FF2B5EF4-FFF2-40B4-BE49-F238E27FC236}">
                <a16:creationId xmlns:a16="http://schemas.microsoft.com/office/drawing/2014/main" id="{96ED345F-AA42-3648-A2C3-EA0EB0634634}"/>
              </a:ext>
            </a:extLst>
          </p:cNvPr>
          <p:cNvCxnSpPr>
            <a:cxnSpLocks/>
          </p:cNvCxnSpPr>
          <p:nvPr/>
        </p:nvCxnSpPr>
        <p:spPr bwMode="gray">
          <a:xfrm flipH="1" flipV="1">
            <a:off x="5519271" y="2094916"/>
            <a:ext cx="0" cy="28440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26" name="Straight Connector 125">
            <a:extLst>
              <a:ext uri="{FF2B5EF4-FFF2-40B4-BE49-F238E27FC236}">
                <a16:creationId xmlns:a16="http://schemas.microsoft.com/office/drawing/2014/main" id="{234CC9A8-8547-F846-87FD-77B72549A9CA}"/>
              </a:ext>
            </a:extLst>
          </p:cNvPr>
          <p:cNvCxnSpPr>
            <a:cxnSpLocks/>
          </p:cNvCxnSpPr>
          <p:nvPr/>
        </p:nvCxnSpPr>
        <p:spPr bwMode="gray">
          <a:xfrm flipH="1" flipV="1">
            <a:off x="1261582" y="2094917"/>
            <a:ext cx="0" cy="296222"/>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27" name="Freeform 126">
            <a:extLst>
              <a:ext uri="{FF2B5EF4-FFF2-40B4-BE49-F238E27FC236}">
                <a16:creationId xmlns:a16="http://schemas.microsoft.com/office/drawing/2014/main" id="{83F29ECF-E8D1-2D42-B773-7CA8635A19DD}"/>
              </a:ext>
            </a:extLst>
          </p:cNvPr>
          <p:cNvSpPr/>
          <p:nvPr/>
        </p:nvSpPr>
        <p:spPr>
          <a:xfrm rot="16200000">
            <a:off x="3464932" y="2330297"/>
            <a:ext cx="423658" cy="6220593"/>
          </a:xfrm>
          <a:custGeom>
            <a:avLst/>
            <a:gdLst>
              <a:gd name="connsiteX0" fmla="*/ 0 w 816077"/>
              <a:gd name="connsiteY0" fmla="*/ 668594 h 1022555"/>
              <a:gd name="connsiteX1" fmla="*/ 0 w 816077"/>
              <a:gd name="connsiteY1" fmla="*/ 845574 h 1022555"/>
              <a:gd name="connsiteX2" fmla="*/ 816077 w 816077"/>
              <a:gd name="connsiteY2" fmla="*/ 1022555 h 1022555"/>
              <a:gd name="connsiteX3" fmla="*/ 806245 w 816077"/>
              <a:gd name="connsiteY3" fmla="*/ 0 h 1022555"/>
              <a:gd name="connsiteX4" fmla="*/ 0 w 816077"/>
              <a:gd name="connsiteY4" fmla="*/ 668594 h 10225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6077" h="1022555">
                <a:moveTo>
                  <a:pt x="0" y="668594"/>
                </a:moveTo>
                <a:lnTo>
                  <a:pt x="0" y="845574"/>
                </a:lnTo>
                <a:lnTo>
                  <a:pt x="816077" y="1022555"/>
                </a:lnTo>
                <a:cubicBezTo>
                  <a:pt x="812800" y="681703"/>
                  <a:pt x="809522" y="340852"/>
                  <a:pt x="806245" y="0"/>
                </a:cubicBezTo>
                <a:lnTo>
                  <a:pt x="0" y="668594"/>
                </a:lnTo>
                <a:close/>
              </a:path>
            </a:pathLst>
          </a:custGeom>
          <a:solidFill>
            <a:schemeClr val="accent1">
              <a:alpha val="63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sp>
        <p:nvSpPr>
          <p:cNvPr id="128" name="Rectangle 127">
            <a:extLst>
              <a:ext uri="{FF2B5EF4-FFF2-40B4-BE49-F238E27FC236}">
                <a16:creationId xmlns:a16="http://schemas.microsoft.com/office/drawing/2014/main" id="{08A5B307-6E74-514B-B752-049372AD1A5B}"/>
              </a:ext>
            </a:extLst>
          </p:cNvPr>
          <p:cNvSpPr/>
          <p:nvPr/>
        </p:nvSpPr>
        <p:spPr bwMode="gray">
          <a:xfrm>
            <a:off x="2201080" y="3254357"/>
            <a:ext cx="1096029" cy="201161"/>
          </a:xfrm>
          <a:prstGeom prst="rect">
            <a:avLst/>
          </a:prstGeom>
          <a:solidFill>
            <a:srgbClr val="820024"/>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Uplink Profile</a:t>
            </a:r>
          </a:p>
        </p:txBody>
      </p:sp>
      <p:sp>
        <p:nvSpPr>
          <p:cNvPr id="129" name="Rectangle 128">
            <a:extLst>
              <a:ext uri="{FF2B5EF4-FFF2-40B4-BE49-F238E27FC236}">
                <a16:creationId xmlns:a16="http://schemas.microsoft.com/office/drawing/2014/main" id="{1C552157-9E97-2C4C-A0B4-16340A5ABD2A}"/>
              </a:ext>
            </a:extLst>
          </p:cNvPr>
          <p:cNvSpPr/>
          <p:nvPr/>
        </p:nvSpPr>
        <p:spPr bwMode="auto">
          <a:xfrm>
            <a:off x="3627869" y="2932811"/>
            <a:ext cx="1336774" cy="376877"/>
          </a:xfrm>
          <a:prstGeom prst="rect">
            <a:avLst/>
          </a:prstGeom>
          <a:solidFill>
            <a:schemeClr val="accent1">
              <a:lumMod val="50000"/>
            </a:schemeClr>
          </a:solidFill>
          <a:ln>
            <a:noFill/>
            <a:miter lim="800000"/>
            <a:headEnd/>
            <a:tailEnd/>
          </a:ln>
        </p:spPr>
        <p:style>
          <a:lnRef idx="2">
            <a:schemeClr val="dk1"/>
          </a:lnRef>
          <a:fillRef idx="1">
            <a:schemeClr val="lt1"/>
          </a:fillRef>
          <a:effectRef idx="0">
            <a:schemeClr val="dk1"/>
          </a:effectRef>
          <a:fontRef idx="minor">
            <a:schemeClr val="dk1"/>
          </a:fontRef>
        </p:style>
        <p:txBody>
          <a:bodyPr wrap="none" lIns="0" tIns="0" rIns="0" bIns="0" rtlCol="0" anchor="ctr"/>
          <a:lstStyle/>
          <a:p>
            <a:pPr algn="ctr"/>
            <a:r>
              <a:rPr lang="en-US" sz="1400">
                <a:solidFill>
                  <a:prstClr val="white"/>
                </a:solidFill>
                <a:latin typeface="Metropolis"/>
                <a:ea typeface="Gotham Rounded Book" charset="0"/>
                <a:cs typeface="Gotham Rounded Book" charset="0"/>
              </a:rPr>
              <a:t>N-VDS #2</a:t>
            </a:r>
            <a:endParaRPr lang="en-US" sz="1400">
              <a:solidFill>
                <a:prstClr val="white"/>
              </a:solidFill>
              <a:ea typeface="Gotham Rounded Book" charset="0"/>
              <a:cs typeface="Gotham Rounded Book" charset="0"/>
            </a:endParaRPr>
          </a:p>
        </p:txBody>
      </p:sp>
      <p:sp>
        <p:nvSpPr>
          <p:cNvPr id="130" name="Rectangle 129">
            <a:extLst>
              <a:ext uri="{FF2B5EF4-FFF2-40B4-BE49-F238E27FC236}">
                <a16:creationId xmlns:a16="http://schemas.microsoft.com/office/drawing/2014/main" id="{E6C75BC8-1426-AA40-92C7-02FA478072A5}"/>
              </a:ext>
            </a:extLst>
          </p:cNvPr>
          <p:cNvSpPr/>
          <p:nvPr/>
        </p:nvSpPr>
        <p:spPr bwMode="gray">
          <a:xfrm>
            <a:off x="3721836" y="3252501"/>
            <a:ext cx="1096029" cy="201161"/>
          </a:xfrm>
          <a:prstGeom prst="rect">
            <a:avLst/>
          </a:prstGeom>
          <a:solidFill>
            <a:srgbClr val="820024"/>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Uplink Profile</a:t>
            </a:r>
          </a:p>
        </p:txBody>
      </p:sp>
      <p:sp>
        <p:nvSpPr>
          <p:cNvPr id="134" name="Rectangle 133">
            <a:extLst>
              <a:ext uri="{FF2B5EF4-FFF2-40B4-BE49-F238E27FC236}">
                <a16:creationId xmlns:a16="http://schemas.microsoft.com/office/drawing/2014/main" id="{FEB749A9-B8EA-B141-9170-6335AA6299CD}"/>
              </a:ext>
            </a:extLst>
          </p:cNvPr>
          <p:cNvSpPr/>
          <p:nvPr/>
        </p:nvSpPr>
        <p:spPr bwMode="gray">
          <a:xfrm>
            <a:off x="3769825" y="3433575"/>
            <a:ext cx="1019327" cy="368264"/>
          </a:xfrm>
          <a:prstGeom prst="rect">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dirty="0"/>
              <a:t>Routing1 LS (untagged)</a:t>
            </a:r>
          </a:p>
        </p:txBody>
      </p:sp>
      <p:sp>
        <p:nvSpPr>
          <p:cNvPr id="136" name="Rectangle 135">
            <a:extLst>
              <a:ext uri="{FF2B5EF4-FFF2-40B4-BE49-F238E27FC236}">
                <a16:creationId xmlns:a16="http://schemas.microsoft.com/office/drawing/2014/main" id="{98C48E74-0D09-7A45-825C-AE5F1D822377}"/>
              </a:ext>
            </a:extLst>
          </p:cNvPr>
          <p:cNvSpPr/>
          <p:nvPr/>
        </p:nvSpPr>
        <p:spPr>
          <a:xfrm>
            <a:off x="1933743" y="2856985"/>
            <a:ext cx="4651484" cy="1925221"/>
          </a:xfrm>
          <a:prstGeom prst="rect">
            <a:avLst/>
          </a:prstGeom>
          <a:noFill/>
          <a:ln w="9525">
            <a:solidFill>
              <a:schemeClr val="tx1"/>
            </a:solid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100">
              <a:solidFill>
                <a:schemeClr val="bg1"/>
              </a:solidFill>
            </a:endParaRPr>
          </a:p>
        </p:txBody>
      </p:sp>
      <p:sp>
        <p:nvSpPr>
          <p:cNvPr id="137" name="Rectangle 136">
            <a:extLst>
              <a:ext uri="{FF2B5EF4-FFF2-40B4-BE49-F238E27FC236}">
                <a16:creationId xmlns:a16="http://schemas.microsoft.com/office/drawing/2014/main" id="{6CDC3E16-F34A-554C-BBDA-853ADBAD5845}"/>
              </a:ext>
            </a:extLst>
          </p:cNvPr>
          <p:cNvSpPr/>
          <p:nvPr/>
        </p:nvSpPr>
        <p:spPr>
          <a:xfrm>
            <a:off x="732483" y="2856985"/>
            <a:ext cx="1062059" cy="1920265"/>
          </a:xfrm>
          <a:prstGeom prst="rect">
            <a:avLst/>
          </a:prstGeom>
          <a:noFill/>
          <a:ln w="9525">
            <a:solidFill>
              <a:schemeClr val="tx1"/>
            </a:solidFill>
            <a:prstDash val="solid"/>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100">
              <a:solidFill>
                <a:schemeClr val="bg1"/>
              </a:solidFill>
            </a:endParaRPr>
          </a:p>
        </p:txBody>
      </p:sp>
      <p:sp>
        <p:nvSpPr>
          <p:cNvPr id="138" name="Rectangle 137">
            <a:extLst>
              <a:ext uri="{FF2B5EF4-FFF2-40B4-BE49-F238E27FC236}">
                <a16:creationId xmlns:a16="http://schemas.microsoft.com/office/drawing/2014/main" id="{23C82BF2-0890-5A4A-9677-3B74AA3B2EFC}"/>
              </a:ext>
            </a:extLst>
          </p:cNvPr>
          <p:cNvSpPr/>
          <p:nvPr/>
        </p:nvSpPr>
        <p:spPr>
          <a:xfrm>
            <a:off x="658130" y="4071662"/>
            <a:ext cx="1197444" cy="738664"/>
          </a:xfrm>
          <a:prstGeom prst="rect">
            <a:avLst/>
          </a:prstGeom>
        </p:spPr>
        <p:txBody>
          <a:bodyPr wrap="square">
            <a:spAutoFit/>
          </a:bodyPr>
          <a:lstStyle/>
          <a:p>
            <a:pPr algn="ctr"/>
            <a:r>
              <a:rPr lang="en-US" sz="1400" b="1">
                <a:latin typeface="Metropolis" pitchFamily="2" charset="77"/>
              </a:rPr>
              <a:t>Linux TCP/IP Stack</a:t>
            </a:r>
          </a:p>
        </p:txBody>
      </p:sp>
      <p:sp>
        <p:nvSpPr>
          <p:cNvPr id="139" name="Rectangle 138">
            <a:extLst>
              <a:ext uri="{FF2B5EF4-FFF2-40B4-BE49-F238E27FC236}">
                <a16:creationId xmlns:a16="http://schemas.microsoft.com/office/drawing/2014/main" id="{458877A4-234A-434A-B95F-0D9715A7E85E}"/>
              </a:ext>
            </a:extLst>
          </p:cNvPr>
          <p:cNvSpPr/>
          <p:nvPr/>
        </p:nvSpPr>
        <p:spPr>
          <a:xfrm>
            <a:off x="3023546" y="4466834"/>
            <a:ext cx="2199800" cy="307777"/>
          </a:xfrm>
          <a:prstGeom prst="rect">
            <a:avLst/>
          </a:prstGeom>
        </p:spPr>
        <p:txBody>
          <a:bodyPr wrap="square">
            <a:spAutoFit/>
          </a:bodyPr>
          <a:lstStyle/>
          <a:p>
            <a:pPr algn="ctr"/>
            <a:r>
              <a:rPr lang="en-US" sz="1400" b="1">
                <a:latin typeface="Metropolis" pitchFamily="2" charset="77"/>
              </a:rPr>
              <a:t>DPDK Domain</a:t>
            </a:r>
          </a:p>
        </p:txBody>
      </p:sp>
      <p:cxnSp>
        <p:nvCxnSpPr>
          <p:cNvPr id="54" name="Straight Connector 53">
            <a:extLst>
              <a:ext uri="{FF2B5EF4-FFF2-40B4-BE49-F238E27FC236}">
                <a16:creationId xmlns:a16="http://schemas.microsoft.com/office/drawing/2014/main" id="{37C7208D-936E-1D45-8A69-47C81578C0D0}"/>
              </a:ext>
            </a:extLst>
          </p:cNvPr>
          <p:cNvCxnSpPr>
            <a:cxnSpLocks/>
          </p:cNvCxnSpPr>
          <p:nvPr/>
        </p:nvCxnSpPr>
        <p:spPr bwMode="gray">
          <a:xfrm flipV="1">
            <a:off x="5236143" y="3806776"/>
            <a:ext cx="614079" cy="226727"/>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61" name="Rectangle 60">
            <a:extLst>
              <a:ext uri="{FF2B5EF4-FFF2-40B4-BE49-F238E27FC236}">
                <a16:creationId xmlns:a16="http://schemas.microsoft.com/office/drawing/2014/main" id="{7CD57EAF-22EC-8D46-9E04-E0FDC5DE9FB6}"/>
              </a:ext>
            </a:extLst>
          </p:cNvPr>
          <p:cNvSpPr/>
          <p:nvPr/>
        </p:nvSpPr>
        <p:spPr bwMode="auto">
          <a:xfrm>
            <a:off x="5094188" y="2932811"/>
            <a:ext cx="1336774" cy="376877"/>
          </a:xfrm>
          <a:prstGeom prst="rect">
            <a:avLst/>
          </a:prstGeom>
          <a:solidFill>
            <a:schemeClr val="accent1">
              <a:lumMod val="50000"/>
            </a:schemeClr>
          </a:solidFill>
          <a:ln>
            <a:noFill/>
            <a:miter lim="800000"/>
            <a:headEnd/>
            <a:tailEnd/>
          </a:ln>
        </p:spPr>
        <p:style>
          <a:lnRef idx="2">
            <a:schemeClr val="dk1"/>
          </a:lnRef>
          <a:fillRef idx="1">
            <a:schemeClr val="lt1"/>
          </a:fillRef>
          <a:effectRef idx="0">
            <a:schemeClr val="dk1"/>
          </a:effectRef>
          <a:fontRef idx="minor">
            <a:schemeClr val="dk1"/>
          </a:fontRef>
        </p:style>
        <p:txBody>
          <a:bodyPr wrap="none" lIns="0" tIns="0" rIns="0" bIns="0" rtlCol="0" anchor="ctr"/>
          <a:lstStyle/>
          <a:p>
            <a:pPr algn="ctr"/>
            <a:r>
              <a:rPr lang="en-US" sz="1400">
                <a:solidFill>
                  <a:prstClr val="white"/>
                </a:solidFill>
                <a:latin typeface="Metropolis"/>
                <a:ea typeface="Gotham Rounded Book" charset="0"/>
                <a:cs typeface="Gotham Rounded Book" charset="0"/>
              </a:rPr>
              <a:t>N-VDS #3</a:t>
            </a:r>
            <a:endParaRPr lang="en-US" sz="1400">
              <a:solidFill>
                <a:prstClr val="white"/>
              </a:solidFill>
              <a:ea typeface="Gotham Rounded Book" charset="0"/>
              <a:cs typeface="Gotham Rounded Book" charset="0"/>
            </a:endParaRPr>
          </a:p>
        </p:txBody>
      </p:sp>
      <p:sp>
        <p:nvSpPr>
          <p:cNvPr id="62" name="Rectangle 61">
            <a:extLst>
              <a:ext uri="{FF2B5EF4-FFF2-40B4-BE49-F238E27FC236}">
                <a16:creationId xmlns:a16="http://schemas.microsoft.com/office/drawing/2014/main" id="{F4C29BA2-DEBB-6848-89F0-5F32AB26ACD7}"/>
              </a:ext>
            </a:extLst>
          </p:cNvPr>
          <p:cNvSpPr/>
          <p:nvPr/>
        </p:nvSpPr>
        <p:spPr bwMode="gray">
          <a:xfrm>
            <a:off x="5188155" y="3252501"/>
            <a:ext cx="1096029" cy="201161"/>
          </a:xfrm>
          <a:prstGeom prst="rect">
            <a:avLst/>
          </a:prstGeom>
          <a:solidFill>
            <a:srgbClr val="820024"/>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Uplink Profile</a:t>
            </a:r>
          </a:p>
        </p:txBody>
      </p:sp>
      <p:sp>
        <p:nvSpPr>
          <p:cNvPr id="63" name="Rectangle 62">
            <a:extLst>
              <a:ext uri="{FF2B5EF4-FFF2-40B4-BE49-F238E27FC236}">
                <a16:creationId xmlns:a16="http://schemas.microsoft.com/office/drawing/2014/main" id="{6A9D05AC-002B-E141-BA4A-F43996A5EBA5}"/>
              </a:ext>
            </a:extLst>
          </p:cNvPr>
          <p:cNvSpPr/>
          <p:nvPr/>
        </p:nvSpPr>
        <p:spPr bwMode="gray">
          <a:xfrm>
            <a:off x="5236144" y="3433575"/>
            <a:ext cx="1019327" cy="368264"/>
          </a:xfrm>
          <a:prstGeom prst="rect">
            <a:avLst/>
          </a:prstGeom>
          <a:solidFill>
            <a:schemeClr val="tx2"/>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Routing2 LS (untagged)</a:t>
            </a:r>
          </a:p>
        </p:txBody>
      </p:sp>
      <p:sp>
        <p:nvSpPr>
          <p:cNvPr id="50" name="TextBox 49">
            <a:extLst>
              <a:ext uri="{FF2B5EF4-FFF2-40B4-BE49-F238E27FC236}">
                <a16:creationId xmlns:a16="http://schemas.microsoft.com/office/drawing/2014/main" id="{2F2F2421-957F-514E-A827-BB5E8CB87E4E}"/>
              </a:ext>
            </a:extLst>
          </p:cNvPr>
          <p:cNvSpPr txBox="1"/>
          <p:nvPr/>
        </p:nvSpPr>
        <p:spPr>
          <a:xfrm>
            <a:off x="6787058" y="5311813"/>
            <a:ext cx="5215205" cy="310829"/>
          </a:xfrm>
          <a:prstGeom prst="rect">
            <a:avLst/>
          </a:prstGeom>
          <a:noFill/>
        </p:spPr>
        <p:txBody>
          <a:bodyPr wrap="square" lIns="0" tIns="0" rIns="0" bIns="0" rtlCol="0">
            <a:noAutofit/>
          </a:bodyPr>
          <a:lstStyle/>
          <a:p>
            <a:pPr>
              <a:lnSpc>
                <a:spcPct val="90000"/>
              </a:lnSpc>
            </a:pPr>
            <a:r>
              <a:rPr lang="en-US" sz="1600" dirty="0">
                <a:solidFill>
                  <a:schemeClr val="tx2"/>
                </a:solidFill>
              </a:rPr>
              <a:t>* VM based Edge Transport Node does NOT support Standby Uplink in Uplink Profile</a:t>
            </a:r>
          </a:p>
          <a:p>
            <a:pPr marL="285750" indent="-285750">
              <a:lnSpc>
                <a:spcPct val="90000"/>
              </a:lnSpc>
              <a:buFont typeface="Arial" panose="020B0604020202020204" pitchFamily="34" charset="0"/>
              <a:buChar char="•"/>
            </a:pPr>
            <a:endParaRPr lang="en-US" sz="1600" dirty="0">
              <a:solidFill>
                <a:schemeClr val="tx2"/>
              </a:solidFill>
            </a:endParaRPr>
          </a:p>
          <a:p>
            <a:pPr>
              <a:lnSpc>
                <a:spcPct val="90000"/>
              </a:lnSpc>
            </a:pPr>
            <a:r>
              <a:rPr lang="en-US" sz="1600" dirty="0">
                <a:solidFill>
                  <a:schemeClr val="tx2"/>
                </a:solidFill>
              </a:rPr>
              <a:t>* VM Based Edge Transport Node does NOT support Load Balance by SRC ID (Multi TEP) Teaming Policy</a:t>
            </a:r>
          </a:p>
          <a:p>
            <a:pPr marL="285750" indent="-285750">
              <a:lnSpc>
                <a:spcPct val="90000"/>
              </a:lnSpc>
              <a:buFont typeface="Arial" panose="020B0604020202020204" pitchFamily="34" charset="0"/>
              <a:buChar char="•"/>
            </a:pPr>
            <a:endParaRPr lang="en-US" sz="1600" dirty="0">
              <a:solidFill>
                <a:schemeClr val="tx2"/>
              </a:solidFill>
            </a:endParaRPr>
          </a:p>
          <a:p>
            <a:pPr marL="285750" indent="-285750">
              <a:lnSpc>
                <a:spcPct val="90000"/>
              </a:lnSpc>
              <a:buFont typeface="Arial" panose="020B0604020202020204" pitchFamily="34" charset="0"/>
              <a:buChar char="•"/>
            </a:pPr>
            <a:endParaRPr lang="en-US" sz="1600" dirty="0">
              <a:solidFill>
                <a:schemeClr val="tx2"/>
              </a:solidFill>
            </a:endParaRPr>
          </a:p>
        </p:txBody>
      </p:sp>
      <p:sp>
        <p:nvSpPr>
          <p:cNvPr id="51" name="TextBox 50">
            <a:extLst>
              <a:ext uri="{FF2B5EF4-FFF2-40B4-BE49-F238E27FC236}">
                <a16:creationId xmlns:a16="http://schemas.microsoft.com/office/drawing/2014/main" id="{6C881155-5F2D-4D45-BEC7-881A8A003D56}"/>
              </a:ext>
            </a:extLst>
          </p:cNvPr>
          <p:cNvSpPr txBox="1"/>
          <p:nvPr/>
        </p:nvSpPr>
        <p:spPr>
          <a:xfrm>
            <a:off x="1993864" y="4244914"/>
            <a:ext cx="1682897" cy="184666"/>
          </a:xfrm>
          <a:prstGeom prst="rect">
            <a:avLst/>
          </a:prstGeom>
        </p:spPr>
        <p:txBody>
          <a:bodyPr wrap="square" lIns="0" tIns="0" rIns="0" bIns="0" rtlCol="0">
            <a:spAutoFit/>
          </a:bodyPr>
          <a:lstStyle/>
          <a:p>
            <a:pPr algn="ctr">
              <a:spcAft>
                <a:spcPts val="600"/>
              </a:spcAft>
            </a:pPr>
            <a:r>
              <a:rPr lang="en-GB" sz="1200" b="1"/>
              <a:t>TEP VLAN (untagged)</a:t>
            </a:r>
            <a:endParaRPr lang="en-GB" sz="1200" b="1" u="sng"/>
          </a:p>
        </p:txBody>
      </p:sp>
      <p:sp>
        <p:nvSpPr>
          <p:cNvPr id="55" name="TextBox 54">
            <a:extLst>
              <a:ext uri="{FF2B5EF4-FFF2-40B4-BE49-F238E27FC236}">
                <a16:creationId xmlns:a16="http://schemas.microsoft.com/office/drawing/2014/main" id="{03613151-9C0D-124B-A846-E59035252FE2}"/>
              </a:ext>
            </a:extLst>
          </p:cNvPr>
          <p:cNvSpPr txBox="1"/>
          <p:nvPr/>
        </p:nvSpPr>
        <p:spPr>
          <a:xfrm>
            <a:off x="431984" y="3319839"/>
            <a:ext cx="1682897" cy="369332"/>
          </a:xfrm>
          <a:prstGeom prst="rect">
            <a:avLst/>
          </a:prstGeom>
        </p:spPr>
        <p:txBody>
          <a:bodyPr wrap="square" lIns="0" tIns="0" rIns="0" bIns="0" rtlCol="0">
            <a:spAutoFit/>
          </a:bodyPr>
          <a:lstStyle/>
          <a:p>
            <a:pPr algn="ctr">
              <a:spcAft>
                <a:spcPts val="600"/>
              </a:spcAft>
            </a:pPr>
            <a:r>
              <a:rPr lang="en-GB" sz="1200" b="1" err="1"/>
              <a:t>Mgt</a:t>
            </a:r>
            <a:r>
              <a:rPr lang="en-GB" sz="1200" b="1"/>
              <a:t>  VLAN (untagged)</a:t>
            </a:r>
            <a:endParaRPr lang="en-GB" sz="1200" b="1" u="sng"/>
          </a:p>
        </p:txBody>
      </p:sp>
      <p:grpSp>
        <p:nvGrpSpPr>
          <p:cNvPr id="2" name="Group 1">
            <a:extLst>
              <a:ext uri="{FF2B5EF4-FFF2-40B4-BE49-F238E27FC236}">
                <a16:creationId xmlns:a16="http://schemas.microsoft.com/office/drawing/2014/main" id="{8B11F3BE-4D68-D240-A9C9-CB3455BF13D7}"/>
              </a:ext>
            </a:extLst>
          </p:cNvPr>
          <p:cNvGrpSpPr/>
          <p:nvPr/>
        </p:nvGrpSpPr>
        <p:grpSpPr>
          <a:xfrm>
            <a:off x="2138653" y="2760236"/>
            <a:ext cx="1243126" cy="221809"/>
            <a:chOff x="6715749" y="498024"/>
            <a:chExt cx="1243126" cy="221809"/>
          </a:xfrm>
        </p:grpSpPr>
        <p:sp>
          <p:nvSpPr>
            <p:cNvPr id="56" name="Rectangle 55">
              <a:extLst>
                <a:ext uri="{FF2B5EF4-FFF2-40B4-BE49-F238E27FC236}">
                  <a16:creationId xmlns:a16="http://schemas.microsoft.com/office/drawing/2014/main" id="{CBD5ED79-D3FC-C14A-97A6-46AE7FE44681}"/>
                </a:ext>
              </a:extLst>
            </p:cNvPr>
            <p:cNvSpPr/>
            <p:nvPr/>
          </p:nvSpPr>
          <p:spPr>
            <a:xfrm>
              <a:off x="6871895" y="520777"/>
              <a:ext cx="912538" cy="199056"/>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600">
                <a:solidFill>
                  <a:schemeClr val="bg1"/>
                </a:solidFill>
              </a:endParaRPr>
            </a:p>
          </p:txBody>
        </p:sp>
        <p:sp>
          <p:nvSpPr>
            <p:cNvPr id="57" name="Rectangle 56">
              <a:extLst>
                <a:ext uri="{FF2B5EF4-FFF2-40B4-BE49-F238E27FC236}">
                  <a16:creationId xmlns:a16="http://schemas.microsoft.com/office/drawing/2014/main" id="{C667F727-0E77-3645-BDCB-0B2B047EF897}"/>
                </a:ext>
              </a:extLst>
            </p:cNvPr>
            <p:cNvSpPr/>
            <p:nvPr/>
          </p:nvSpPr>
          <p:spPr>
            <a:xfrm>
              <a:off x="6715749" y="498024"/>
              <a:ext cx="1243126" cy="206776"/>
            </a:xfrm>
            <a:prstGeom prst="rect">
              <a:avLst/>
            </a:prstGeom>
          </p:spPr>
          <p:txBody>
            <a:bodyPr wrap="square">
              <a:spAutoFit/>
            </a:bodyPr>
            <a:lstStyle/>
            <a:p>
              <a:pPr algn="ctr"/>
              <a:r>
                <a:rPr lang="en-US" sz="1200" b="1">
                  <a:solidFill>
                    <a:schemeClr val="bg1"/>
                  </a:solidFill>
                  <a:latin typeface="Metropolis" pitchFamily="2" charset="77"/>
                </a:rPr>
                <a:t>Uplink 1</a:t>
              </a:r>
              <a:endParaRPr lang="en-GB" sz="1200" b="1">
                <a:solidFill>
                  <a:schemeClr val="bg1"/>
                </a:solidFill>
                <a:latin typeface="Metropolis" pitchFamily="2" charset="77"/>
              </a:endParaRPr>
            </a:p>
          </p:txBody>
        </p:sp>
      </p:grpSp>
      <p:grpSp>
        <p:nvGrpSpPr>
          <p:cNvPr id="58" name="Group 57">
            <a:extLst>
              <a:ext uri="{FF2B5EF4-FFF2-40B4-BE49-F238E27FC236}">
                <a16:creationId xmlns:a16="http://schemas.microsoft.com/office/drawing/2014/main" id="{456CF861-74BB-5B40-86A2-9BD87495361B}"/>
              </a:ext>
            </a:extLst>
          </p:cNvPr>
          <p:cNvGrpSpPr/>
          <p:nvPr/>
        </p:nvGrpSpPr>
        <p:grpSpPr>
          <a:xfrm>
            <a:off x="3678951" y="2765500"/>
            <a:ext cx="1243126" cy="221809"/>
            <a:chOff x="6715749" y="498024"/>
            <a:chExt cx="1243126" cy="221809"/>
          </a:xfrm>
        </p:grpSpPr>
        <p:sp>
          <p:nvSpPr>
            <p:cNvPr id="59" name="Rectangle 58">
              <a:extLst>
                <a:ext uri="{FF2B5EF4-FFF2-40B4-BE49-F238E27FC236}">
                  <a16:creationId xmlns:a16="http://schemas.microsoft.com/office/drawing/2014/main" id="{626E09C0-F0BC-4E44-85A0-58CF1FC03FCF}"/>
                </a:ext>
              </a:extLst>
            </p:cNvPr>
            <p:cNvSpPr/>
            <p:nvPr/>
          </p:nvSpPr>
          <p:spPr>
            <a:xfrm>
              <a:off x="6871895" y="520777"/>
              <a:ext cx="912538" cy="199056"/>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600">
                <a:solidFill>
                  <a:schemeClr val="bg1"/>
                </a:solidFill>
              </a:endParaRPr>
            </a:p>
          </p:txBody>
        </p:sp>
        <p:sp>
          <p:nvSpPr>
            <p:cNvPr id="60" name="Rectangle 59">
              <a:extLst>
                <a:ext uri="{FF2B5EF4-FFF2-40B4-BE49-F238E27FC236}">
                  <a16:creationId xmlns:a16="http://schemas.microsoft.com/office/drawing/2014/main" id="{5E5DD5A1-0D65-B647-9D56-FB93CD5AE299}"/>
                </a:ext>
              </a:extLst>
            </p:cNvPr>
            <p:cNvSpPr/>
            <p:nvPr/>
          </p:nvSpPr>
          <p:spPr>
            <a:xfrm>
              <a:off x="6715749" y="498024"/>
              <a:ext cx="1243126" cy="206776"/>
            </a:xfrm>
            <a:prstGeom prst="rect">
              <a:avLst/>
            </a:prstGeom>
          </p:spPr>
          <p:txBody>
            <a:bodyPr wrap="square">
              <a:spAutoFit/>
            </a:bodyPr>
            <a:lstStyle/>
            <a:p>
              <a:pPr algn="ctr"/>
              <a:r>
                <a:rPr lang="en-US" sz="1200" b="1">
                  <a:solidFill>
                    <a:schemeClr val="bg1"/>
                  </a:solidFill>
                  <a:latin typeface="Metropolis" pitchFamily="2" charset="77"/>
                </a:rPr>
                <a:t>Uplink 1</a:t>
              </a:r>
              <a:endParaRPr lang="en-GB" sz="1200" b="1">
                <a:solidFill>
                  <a:schemeClr val="bg1"/>
                </a:solidFill>
                <a:latin typeface="Metropolis" pitchFamily="2" charset="77"/>
              </a:endParaRPr>
            </a:p>
          </p:txBody>
        </p:sp>
      </p:grpSp>
      <p:grpSp>
        <p:nvGrpSpPr>
          <p:cNvPr id="64" name="Group 63">
            <a:extLst>
              <a:ext uri="{FF2B5EF4-FFF2-40B4-BE49-F238E27FC236}">
                <a16:creationId xmlns:a16="http://schemas.microsoft.com/office/drawing/2014/main" id="{87EDC25C-F032-7E4F-8714-5DC1AE396E95}"/>
              </a:ext>
            </a:extLst>
          </p:cNvPr>
          <p:cNvGrpSpPr/>
          <p:nvPr/>
        </p:nvGrpSpPr>
        <p:grpSpPr>
          <a:xfrm>
            <a:off x="5123257" y="2770643"/>
            <a:ext cx="1243126" cy="221809"/>
            <a:chOff x="6715749" y="498024"/>
            <a:chExt cx="1243126" cy="221809"/>
          </a:xfrm>
        </p:grpSpPr>
        <p:sp>
          <p:nvSpPr>
            <p:cNvPr id="65" name="Rectangle 64">
              <a:extLst>
                <a:ext uri="{FF2B5EF4-FFF2-40B4-BE49-F238E27FC236}">
                  <a16:creationId xmlns:a16="http://schemas.microsoft.com/office/drawing/2014/main" id="{EB54FBC0-B497-9044-8BDF-63A869ACF20E}"/>
                </a:ext>
              </a:extLst>
            </p:cNvPr>
            <p:cNvSpPr/>
            <p:nvPr/>
          </p:nvSpPr>
          <p:spPr>
            <a:xfrm>
              <a:off x="6871895" y="520777"/>
              <a:ext cx="912538" cy="199056"/>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600">
                <a:solidFill>
                  <a:schemeClr val="bg1"/>
                </a:solidFill>
              </a:endParaRPr>
            </a:p>
          </p:txBody>
        </p:sp>
        <p:sp>
          <p:nvSpPr>
            <p:cNvPr id="66" name="Rectangle 65">
              <a:extLst>
                <a:ext uri="{FF2B5EF4-FFF2-40B4-BE49-F238E27FC236}">
                  <a16:creationId xmlns:a16="http://schemas.microsoft.com/office/drawing/2014/main" id="{CF8EA197-6E18-2C42-A940-FD097AF35593}"/>
                </a:ext>
              </a:extLst>
            </p:cNvPr>
            <p:cNvSpPr/>
            <p:nvPr/>
          </p:nvSpPr>
          <p:spPr>
            <a:xfrm>
              <a:off x="6715749" y="498024"/>
              <a:ext cx="1243126" cy="206776"/>
            </a:xfrm>
            <a:prstGeom prst="rect">
              <a:avLst/>
            </a:prstGeom>
          </p:spPr>
          <p:txBody>
            <a:bodyPr wrap="square">
              <a:spAutoFit/>
            </a:bodyPr>
            <a:lstStyle/>
            <a:p>
              <a:pPr algn="ctr"/>
              <a:r>
                <a:rPr lang="en-US" sz="1200" b="1">
                  <a:solidFill>
                    <a:schemeClr val="bg1"/>
                  </a:solidFill>
                  <a:latin typeface="Metropolis" pitchFamily="2" charset="77"/>
                </a:rPr>
                <a:t>Uplink 1</a:t>
              </a:r>
              <a:endParaRPr lang="en-GB" sz="1200" b="1">
                <a:solidFill>
                  <a:schemeClr val="bg1"/>
                </a:solidFill>
                <a:latin typeface="Metropolis" pitchFamily="2" charset="77"/>
              </a:endParaRPr>
            </a:p>
          </p:txBody>
        </p:sp>
      </p:grpSp>
      <p:pic>
        <p:nvPicPr>
          <p:cNvPr id="5" name="Picture 4">
            <a:extLst>
              <a:ext uri="{FF2B5EF4-FFF2-40B4-BE49-F238E27FC236}">
                <a16:creationId xmlns:a16="http://schemas.microsoft.com/office/drawing/2014/main" id="{8BED4444-3900-6F49-BF0A-AAA6B50BC709}"/>
              </a:ext>
            </a:extLst>
          </p:cNvPr>
          <p:cNvPicPr>
            <a:picLocks noChangeAspect="1"/>
          </p:cNvPicPr>
          <p:nvPr/>
        </p:nvPicPr>
        <p:blipFill>
          <a:blip r:embed="rId2"/>
          <a:stretch>
            <a:fillRect/>
          </a:stretch>
        </p:blipFill>
        <p:spPr>
          <a:xfrm>
            <a:off x="7318592" y="2705897"/>
            <a:ext cx="4620253" cy="2315802"/>
          </a:xfrm>
          <a:prstGeom prst="rect">
            <a:avLst/>
          </a:prstGeom>
          <a:ln w="9525">
            <a:solidFill>
              <a:srgbClr val="0070C0"/>
            </a:solidFill>
          </a:ln>
        </p:spPr>
      </p:pic>
    </p:spTree>
    <p:extLst>
      <p:ext uri="{BB962C8B-B14F-4D97-AF65-F5344CB8AC3E}">
        <p14:creationId xmlns:p14="http://schemas.microsoft.com/office/powerpoint/2010/main" val="94909492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5" name="Rectangle 84">
            <a:extLst>
              <a:ext uri="{FF2B5EF4-FFF2-40B4-BE49-F238E27FC236}">
                <a16:creationId xmlns:a16="http://schemas.microsoft.com/office/drawing/2014/main" id="{06E2EC79-1C56-0441-AD1A-798095C354DC}"/>
              </a:ext>
            </a:extLst>
          </p:cNvPr>
          <p:cNvSpPr/>
          <p:nvPr/>
        </p:nvSpPr>
        <p:spPr>
          <a:xfrm>
            <a:off x="249388" y="1486539"/>
            <a:ext cx="11768441" cy="3841144"/>
          </a:xfrm>
          <a:prstGeom prst="rect">
            <a:avLst/>
          </a:prstGeom>
          <a:solidFill>
            <a:schemeClr val="bg1">
              <a:lumMod val="85000"/>
            </a:schemeClr>
          </a:solidFill>
          <a:ln w="28575">
            <a:noFill/>
            <a:prstDash val="dash"/>
          </a:ln>
          <a:effectLst/>
        </p:spPr>
        <p:style>
          <a:lnRef idx="1">
            <a:schemeClr val="accent3"/>
          </a:lnRef>
          <a:fillRef idx="3">
            <a:schemeClr val="accent3"/>
          </a:fillRef>
          <a:effectRef idx="2">
            <a:schemeClr val="accent3"/>
          </a:effectRef>
          <a:fontRef idx="minor">
            <a:schemeClr val="lt1"/>
          </a:fontRef>
        </p:style>
        <p:txBody>
          <a:bodyPr lIns="0" tIns="0" rIns="0" bIns="118841" rtlCol="0" anchor="b" anchorCtr="0"/>
          <a:lstStyle/>
          <a:p>
            <a:pPr algn="ctr"/>
            <a:endParaRPr lang="en-US" sz="1600" b="1">
              <a:solidFill>
                <a:srgbClr val="717074"/>
              </a:solidFill>
              <a:latin typeface="Metropolis"/>
              <a:ea typeface="Gotham Rounded Book" charset="0"/>
              <a:cs typeface="Gotham Rounded Book" charset="0"/>
            </a:endParaRPr>
          </a:p>
        </p:txBody>
      </p:sp>
      <p:grpSp>
        <p:nvGrpSpPr>
          <p:cNvPr id="88" name="Group 87">
            <a:extLst>
              <a:ext uri="{FF2B5EF4-FFF2-40B4-BE49-F238E27FC236}">
                <a16:creationId xmlns:a16="http://schemas.microsoft.com/office/drawing/2014/main" id="{7C4A7554-BC60-924F-BD7F-F1E269EF3F8B}"/>
              </a:ext>
            </a:extLst>
          </p:cNvPr>
          <p:cNvGrpSpPr/>
          <p:nvPr/>
        </p:nvGrpSpPr>
        <p:grpSpPr>
          <a:xfrm>
            <a:off x="5363787" y="924064"/>
            <a:ext cx="396412" cy="396570"/>
            <a:chOff x="2159140" y="7009631"/>
            <a:chExt cx="4501800" cy="4503600"/>
          </a:xfrm>
          <a:solidFill>
            <a:schemeClr val="tx1"/>
          </a:solidFill>
        </p:grpSpPr>
        <p:sp>
          <p:nvSpPr>
            <p:cNvPr id="89" name="Freeform: Shape 6">
              <a:extLst>
                <a:ext uri="{FF2B5EF4-FFF2-40B4-BE49-F238E27FC236}">
                  <a16:creationId xmlns:a16="http://schemas.microsoft.com/office/drawing/2014/main" id="{32EE9FDF-78E0-A643-8D2A-648BCADE4ED9}"/>
                </a:ext>
              </a:extLst>
            </p:cNvPr>
            <p:cNvSpPr/>
            <p:nvPr/>
          </p:nvSpPr>
          <p:spPr>
            <a:xfrm>
              <a:off x="2159140" y="7009631"/>
              <a:ext cx="4501800" cy="4503600"/>
            </a:xfrm>
            <a:custGeom>
              <a:avLst/>
              <a:gdLst/>
              <a:ahLst/>
              <a:cxnLst>
                <a:cxn ang="3cd4">
                  <a:pos x="hc" y="t"/>
                </a:cxn>
                <a:cxn ang="cd2">
                  <a:pos x="l" y="vc"/>
                </a:cxn>
                <a:cxn ang="cd4">
                  <a:pos x="hc" y="b"/>
                </a:cxn>
                <a:cxn ang="0">
                  <a:pos x="r" y="vc"/>
                </a:cxn>
              </a:cxnLst>
              <a:rect l="l" t="t" r="r" b="b"/>
              <a:pathLst>
                <a:path w="12506" h="12511">
                  <a:moveTo>
                    <a:pt x="11985" y="521"/>
                  </a:moveTo>
                  <a:lnTo>
                    <a:pt x="11985" y="11990"/>
                  </a:lnTo>
                  <a:lnTo>
                    <a:pt x="517" y="11990"/>
                  </a:lnTo>
                  <a:lnTo>
                    <a:pt x="517" y="521"/>
                  </a:lnTo>
                  <a:close/>
                  <a:moveTo>
                    <a:pt x="12506" y="0"/>
                  </a:moveTo>
                  <a:lnTo>
                    <a:pt x="0" y="0"/>
                  </a:lnTo>
                  <a:lnTo>
                    <a:pt x="0" y="12511"/>
                  </a:lnTo>
                  <a:lnTo>
                    <a:pt x="12506" y="1251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90" name="Freeform: Shape 7">
              <a:extLst>
                <a:ext uri="{FF2B5EF4-FFF2-40B4-BE49-F238E27FC236}">
                  <a16:creationId xmlns:a16="http://schemas.microsoft.com/office/drawing/2014/main" id="{64129277-B7FA-7A40-A11C-4DAAD343BC9C}"/>
                </a:ext>
              </a:extLst>
            </p:cNvPr>
            <p:cNvSpPr/>
            <p:nvPr/>
          </p:nvSpPr>
          <p:spPr>
            <a:xfrm>
              <a:off x="2739820" y="8364671"/>
              <a:ext cx="3336120" cy="914400"/>
            </a:xfrm>
            <a:custGeom>
              <a:avLst/>
              <a:gdLst/>
              <a:ahLst/>
              <a:cxnLst>
                <a:cxn ang="3cd4">
                  <a:pos x="hc" y="t"/>
                </a:cxn>
                <a:cxn ang="cd2">
                  <a:pos x="l" y="vc"/>
                </a:cxn>
                <a:cxn ang="cd4">
                  <a:pos x="hc" y="b"/>
                </a:cxn>
                <a:cxn ang="0">
                  <a:pos x="r" y="vc"/>
                </a:cxn>
              </a:cxnLst>
              <a:rect l="l" t="t" r="r" b="b"/>
              <a:pathLst>
                <a:path w="9268" h="2541">
                  <a:moveTo>
                    <a:pt x="0" y="1269"/>
                  </a:moveTo>
                  <a:lnTo>
                    <a:pt x="1272" y="2541"/>
                  </a:lnTo>
                  <a:lnTo>
                    <a:pt x="1272" y="1848"/>
                  </a:lnTo>
                  <a:lnTo>
                    <a:pt x="9268" y="1848"/>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91" name="Freeform: Shape 8">
              <a:extLst>
                <a:ext uri="{FF2B5EF4-FFF2-40B4-BE49-F238E27FC236}">
                  <a16:creationId xmlns:a16="http://schemas.microsoft.com/office/drawing/2014/main" id="{808F7C87-84BD-5846-85C7-3FEB0ACAB115}"/>
                </a:ext>
              </a:extLst>
            </p:cNvPr>
            <p:cNvSpPr/>
            <p:nvPr/>
          </p:nvSpPr>
          <p:spPr>
            <a:xfrm>
              <a:off x="2739820" y="10077192"/>
              <a:ext cx="3336120" cy="914400"/>
            </a:xfrm>
            <a:custGeom>
              <a:avLst/>
              <a:gdLst/>
              <a:ahLst/>
              <a:cxnLst>
                <a:cxn ang="3cd4">
                  <a:pos x="hc" y="t"/>
                </a:cxn>
                <a:cxn ang="cd2">
                  <a:pos x="l" y="vc"/>
                </a:cxn>
                <a:cxn ang="cd4">
                  <a:pos x="hc" y="b"/>
                </a:cxn>
                <a:cxn ang="0">
                  <a:pos x="r" y="vc"/>
                </a:cxn>
              </a:cxnLst>
              <a:rect l="l" t="t" r="r" b="b"/>
              <a:pathLst>
                <a:path w="9268" h="2541">
                  <a:moveTo>
                    <a:pt x="0" y="1273"/>
                  </a:moveTo>
                  <a:lnTo>
                    <a:pt x="1272" y="2541"/>
                  </a:lnTo>
                  <a:lnTo>
                    <a:pt x="1272" y="1847"/>
                  </a:lnTo>
                  <a:lnTo>
                    <a:pt x="9268" y="1847"/>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92" name="Freeform: Shape 9">
              <a:extLst>
                <a:ext uri="{FF2B5EF4-FFF2-40B4-BE49-F238E27FC236}">
                  <a16:creationId xmlns:a16="http://schemas.microsoft.com/office/drawing/2014/main" id="{2CEE740C-942E-634A-B4E4-B7ED887505EE}"/>
                </a:ext>
              </a:extLst>
            </p:cNvPr>
            <p:cNvSpPr/>
            <p:nvPr/>
          </p:nvSpPr>
          <p:spPr>
            <a:xfrm>
              <a:off x="2739820" y="9220392"/>
              <a:ext cx="3336120" cy="914400"/>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52"/>
                  </a:lnTo>
                  <a:lnTo>
                    <a:pt x="7995" y="1852"/>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93" name="Freeform: Shape 10">
              <a:extLst>
                <a:ext uri="{FF2B5EF4-FFF2-40B4-BE49-F238E27FC236}">
                  <a16:creationId xmlns:a16="http://schemas.microsoft.com/office/drawing/2014/main" id="{978CE07B-612E-C346-B6B6-00534116BCE5}"/>
                </a:ext>
              </a:extLst>
            </p:cNvPr>
            <p:cNvSpPr/>
            <p:nvPr/>
          </p:nvSpPr>
          <p:spPr>
            <a:xfrm>
              <a:off x="2739823" y="7507512"/>
              <a:ext cx="3325998" cy="914401"/>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48"/>
                  </a:lnTo>
                  <a:lnTo>
                    <a:pt x="7995" y="1848"/>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grpSp>
      <p:sp>
        <p:nvSpPr>
          <p:cNvPr id="95" name="Rectangle 94">
            <a:extLst>
              <a:ext uri="{FF2B5EF4-FFF2-40B4-BE49-F238E27FC236}">
                <a16:creationId xmlns:a16="http://schemas.microsoft.com/office/drawing/2014/main" id="{76B16CA0-C7A1-7C4D-83D5-F05597E8549F}"/>
              </a:ext>
            </a:extLst>
          </p:cNvPr>
          <p:cNvSpPr/>
          <p:nvPr/>
        </p:nvSpPr>
        <p:spPr bwMode="auto">
          <a:xfrm>
            <a:off x="566530" y="1921830"/>
            <a:ext cx="9839740" cy="613167"/>
          </a:xfrm>
          <a:prstGeom prst="rect">
            <a:avLst/>
          </a:prstGeom>
          <a:solidFill>
            <a:schemeClr val="accent1">
              <a:lumMod val="50000"/>
            </a:schemeClr>
          </a:solidFill>
          <a:ln>
            <a:noFill/>
            <a:miter lim="800000"/>
            <a:headEnd/>
            <a:tailEnd/>
          </a:ln>
        </p:spPr>
        <p:style>
          <a:lnRef idx="2">
            <a:schemeClr val="dk1"/>
          </a:lnRef>
          <a:fillRef idx="1">
            <a:schemeClr val="lt1"/>
          </a:fillRef>
          <a:effectRef idx="0">
            <a:schemeClr val="dk1"/>
          </a:effectRef>
          <a:fontRef idx="minor">
            <a:schemeClr val="dk1"/>
          </a:fontRef>
        </p:style>
        <p:txBody>
          <a:bodyPr wrap="none" lIns="0" tIns="0" rIns="0" bIns="0" rtlCol="0" anchor="t"/>
          <a:lstStyle/>
          <a:p>
            <a:pPr algn="ctr"/>
            <a:endParaRPr lang="en-US" sz="1400">
              <a:solidFill>
                <a:prstClr val="white"/>
              </a:solidFill>
              <a:latin typeface="Metropolis"/>
              <a:ea typeface="Gotham Rounded Book" charset="0"/>
              <a:cs typeface="Gotham Rounded Book" charset="0"/>
            </a:endParaRPr>
          </a:p>
          <a:p>
            <a:pPr algn="ctr"/>
            <a:r>
              <a:rPr lang="en-US" sz="1400">
                <a:solidFill>
                  <a:prstClr val="white"/>
                </a:solidFill>
                <a:ea typeface="Gotham Rounded Book" charset="0"/>
                <a:cs typeface="Gotham Rounded Book" charset="0"/>
              </a:rPr>
              <a:t>vSphere Standard Switch (</a:t>
            </a:r>
            <a:r>
              <a:rPr lang="en-US" sz="1400" err="1">
                <a:solidFill>
                  <a:prstClr val="white"/>
                </a:solidFill>
                <a:ea typeface="Gotham Rounded Book" charset="0"/>
                <a:cs typeface="Gotham Rounded Book" charset="0"/>
              </a:rPr>
              <a:t>vSS</a:t>
            </a:r>
            <a:r>
              <a:rPr lang="en-US" sz="1400">
                <a:solidFill>
                  <a:prstClr val="white"/>
                </a:solidFill>
                <a:ea typeface="Gotham Rounded Book" charset="0"/>
                <a:cs typeface="Gotham Rounded Book" charset="0"/>
              </a:rPr>
              <a:t>) / vSphere Distributed Switch (</a:t>
            </a:r>
            <a:r>
              <a:rPr lang="en-US" sz="1400" err="1">
                <a:solidFill>
                  <a:prstClr val="white"/>
                </a:solidFill>
                <a:ea typeface="Gotham Rounded Book" charset="0"/>
                <a:cs typeface="Gotham Rounded Book" charset="0"/>
              </a:rPr>
              <a:t>vDS</a:t>
            </a:r>
            <a:r>
              <a:rPr lang="en-US" sz="1400">
                <a:solidFill>
                  <a:prstClr val="white"/>
                </a:solidFill>
                <a:ea typeface="Gotham Rounded Book" charset="0"/>
                <a:cs typeface="Gotham Rounded Book" charset="0"/>
              </a:rPr>
              <a:t>)</a:t>
            </a:r>
          </a:p>
        </p:txBody>
      </p:sp>
      <p:grpSp>
        <p:nvGrpSpPr>
          <p:cNvPr id="101" name="Group 100">
            <a:extLst>
              <a:ext uri="{FF2B5EF4-FFF2-40B4-BE49-F238E27FC236}">
                <a16:creationId xmlns:a16="http://schemas.microsoft.com/office/drawing/2014/main" id="{E224BBBC-2B3E-DE42-A0C6-5FE3F386A7E9}"/>
              </a:ext>
            </a:extLst>
          </p:cNvPr>
          <p:cNvGrpSpPr/>
          <p:nvPr/>
        </p:nvGrpSpPr>
        <p:grpSpPr>
          <a:xfrm>
            <a:off x="6594156" y="918724"/>
            <a:ext cx="396412" cy="396570"/>
            <a:chOff x="2159140" y="7009631"/>
            <a:chExt cx="4501800" cy="4503600"/>
          </a:xfrm>
          <a:solidFill>
            <a:schemeClr val="tx1"/>
          </a:solidFill>
        </p:grpSpPr>
        <p:sp>
          <p:nvSpPr>
            <p:cNvPr id="102" name="Freeform: Shape 6">
              <a:extLst>
                <a:ext uri="{FF2B5EF4-FFF2-40B4-BE49-F238E27FC236}">
                  <a16:creationId xmlns:a16="http://schemas.microsoft.com/office/drawing/2014/main" id="{E22C1E7F-D98E-E74C-BE8C-8B5D2F0E3778}"/>
                </a:ext>
              </a:extLst>
            </p:cNvPr>
            <p:cNvSpPr/>
            <p:nvPr/>
          </p:nvSpPr>
          <p:spPr>
            <a:xfrm>
              <a:off x="2159140" y="7009631"/>
              <a:ext cx="4501800" cy="4503600"/>
            </a:xfrm>
            <a:custGeom>
              <a:avLst/>
              <a:gdLst/>
              <a:ahLst/>
              <a:cxnLst>
                <a:cxn ang="3cd4">
                  <a:pos x="hc" y="t"/>
                </a:cxn>
                <a:cxn ang="cd2">
                  <a:pos x="l" y="vc"/>
                </a:cxn>
                <a:cxn ang="cd4">
                  <a:pos x="hc" y="b"/>
                </a:cxn>
                <a:cxn ang="0">
                  <a:pos x="r" y="vc"/>
                </a:cxn>
              </a:cxnLst>
              <a:rect l="l" t="t" r="r" b="b"/>
              <a:pathLst>
                <a:path w="12506" h="12511">
                  <a:moveTo>
                    <a:pt x="11985" y="521"/>
                  </a:moveTo>
                  <a:lnTo>
                    <a:pt x="11985" y="11990"/>
                  </a:lnTo>
                  <a:lnTo>
                    <a:pt x="517" y="11990"/>
                  </a:lnTo>
                  <a:lnTo>
                    <a:pt x="517" y="521"/>
                  </a:lnTo>
                  <a:close/>
                  <a:moveTo>
                    <a:pt x="12506" y="0"/>
                  </a:moveTo>
                  <a:lnTo>
                    <a:pt x="0" y="0"/>
                  </a:lnTo>
                  <a:lnTo>
                    <a:pt x="0" y="12511"/>
                  </a:lnTo>
                  <a:lnTo>
                    <a:pt x="12506" y="1251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03" name="Freeform: Shape 7">
              <a:extLst>
                <a:ext uri="{FF2B5EF4-FFF2-40B4-BE49-F238E27FC236}">
                  <a16:creationId xmlns:a16="http://schemas.microsoft.com/office/drawing/2014/main" id="{C04957B9-9C89-7342-9A9E-04C4549C14DE}"/>
                </a:ext>
              </a:extLst>
            </p:cNvPr>
            <p:cNvSpPr/>
            <p:nvPr/>
          </p:nvSpPr>
          <p:spPr>
            <a:xfrm>
              <a:off x="2739820" y="8364671"/>
              <a:ext cx="3336120" cy="914400"/>
            </a:xfrm>
            <a:custGeom>
              <a:avLst/>
              <a:gdLst/>
              <a:ahLst/>
              <a:cxnLst>
                <a:cxn ang="3cd4">
                  <a:pos x="hc" y="t"/>
                </a:cxn>
                <a:cxn ang="cd2">
                  <a:pos x="l" y="vc"/>
                </a:cxn>
                <a:cxn ang="cd4">
                  <a:pos x="hc" y="b"/>
                </a:cxn>
                <a:cxn ang="0">
                  <a:pos x="r" y="vc"/>
                </a:cxn>
              </a:cxnLst>
              <a:rect l="l" t="t" r="r" b="b"/>
              <a:pathLst>
                <a:path w="9268" h="2541">
                  <a:moveTo>
                    <a:pt x="0" y="1269"/>
                  </a:moveTo>
                  <a:lnTo>
                    <a:pt x="1272" y="2541"/>
                  </a:lnTo>
                  <a:lnTo>
                    <a:pt x="1272" y="1848"/>
                  </a:lnTo>
                  <a:lnTo>
                    <a:pt x="9268" y="1848"/>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04" name="Freeform: Shape 8">
              <a:extLst>
                <a:ext uri="{FF2B5EF4-FFF2-40B4-BE49-F238E27FC236}">
                  <a16:creationId xmlns:a16="http://schemas.microsoft.com/office/drawing/2014/main" id="{F295F71E-4DA6-7944-8CFC-7CA7CD7D46E7}"/>
                </a:ext>
              </a:extLst>
            </p:cNvPr>
            <p:cNvSpPr/>
            <p:nvPr/>
          </p:nvSpPr>
          <p:spPr>
            <a:xfrm>
              <a:off x="2739820" y="10077192"/>
              <a:ext cx="3336120" cy="914400"/>
            </a:xfrm>
            <a:custGeom>
              <a:avLst/>
              <a:gdLst/>
              <a:ahLst/>
              <a:cxnLst>
                <a:cxn ang="3cd4">
                  <a:pos x="hc" y="t"/>
                </a:cxn>
                <a:cxn ang="cd2">
                  <a:pos x="l" y="vc"/>
                </a:cxn>
                <a:cxn ang="cd4">
                  <a:pos x="hc" y="b"/>
                </a:cxn>
                <a:cxn ang="0">
                  <a:pos x="r" y="vc"/>
                </a:cxn>
              </a:cxnLst>
              <a:rect l="l" t="t" r="r" b="b"/>
              <a:pathLst>
                <a:path w="9268" h="2541">
                  <a:moveTo>
                    <a:pt x="0" y="1273"/>
                  </a:moveTo>
                  <a:lnTo>
                    <a:pt x="1272" y="2541"/>
                  </a:lnTo>
                  <a:lnTo>
                    <a:pt x="1272" y="1847"/>
                  </a:lnTo>
                  <a:lnTo>
                    <a:pt x="9268" y="1847"/>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05" name="Freeform: Shape 9">
              <a:extLst>
                <a:ext uri="{FF2B5EF4-FFF2-40B4-BE49-F238E27FC236}">
                  <a16:creationId xmlns:a16="http://schemas.microsoft.com/office/drawing/2014/main" id="{A7A1E146-EBB8-B147-AC3C-882EBBEA9AB6}"/>
                </a:ext>
              </a:extLst>
            </p:cNvPr>
            <p:cNvSpPr/>
            <p:nvPr/>
          </p:nvSpPr>
          <p:spPr>
            <a:xfrm>
              <a:off x="2739820" y="9220392"/>
              <a:ext cx="3336120" cy="914400"/>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52"/>
                  </a:lnTo>
                  <a:lnTo>
                    <a:pt x="7995" y="1852"/>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06" name="Freeform: Shape 10">
              <a:extLst>
                <a:ext uri="{FF2B5EF4-FFF2-40B4-BE49-F238E27FC236}">
                  <a16:creationId xmlns:a16="http://schemas.microsoft.com/office/drawing/2014/main" id="{2B184E38-7788-D440-BF3C-D58BDA7E654D}"/>
                </a:ext>
              </a:extLst>
            </p:cNvPr>
            <p:cNvSpPr/>
            <p:nvPr/>
          </p:nvSpPr>
          <p:spPr>
            <a:xfrm>
              <a:off x="2739823" y="7507512"/>
              <a:ext cx="3325998" cy="914401"/>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48"/>
                  </a:lnTo>
                  <a:lnTo>
                    <a:pt x="7995" y="1848"/>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grpSp>
      <p:sp>
        <p:nvSpPr>
          <p:cNvPr id="108" name="Rectangle 107">
            <a:extLst>
              <a:ext uri="{FF2B5EF4-FFF2-40B4-BE49-F238E27FC236}">
                <a16:creationId xmlns:a16="http://schemas.microsoft.com/office/drawing/2014/main" id="{2A41B13C-C44A-084D-8BAB-A5D5EF030354}"/>
              </a:ext>
            </a:extLst>
          </p:cNvPr>
          <p:cNvSpPr/>
          <p:nvPr/>
        </p:nvSpPr>
        <p:spPr>
          <a:xfrm>
            <a:off x="5694553" y="1263699"/>
            <a:ext cx="1098378" cy="261610"/>
          </a:xfrm>
          <a:prstGeom prst="rect">
            <a:avLst/>
          </a:prstGeom>
        </p:spPr>
        <p:txBody>
          <a:bodyPr wrap="square">
            <a:spAutoFit/>
          </a:bodyPr>
          <a:lstStyle/>
          <a:p>
            <a:r>
              <a:rPr lang="en-US" sz="1050" dirty="0" err="1">
                <a:solidFill>
                  <a:schemeClr val="tx2"/>
                </a:solidFill>
              </a:rPr>
              <a:t>ToR</a:t>
            </a:r>
            <a:r>
              <a:rPr lang="en-US" sz="1050" dirty="0">
                <a:solidFill>
                  <a:schemeClr val="tx2"/>
                </a:solidFill>
              </a:rPr>
              <a:t> Switches</a:t>
            </a:r>
          </a:p>
        </p:txBody>
      </p:sp>
      <p:sp>
        <p:nvSpPr>
          <p:cNvPr id="109" name="Rectangle 108">
            <a:extLst>
              <a:ext uri="{FF2B5EF4-FFF2-40B4-BE49-F238E27FC236}">
                <a16:creationId xmlns:a16="http://schemas.microsoft.com/office/drawing/2014/main" id="{669C09DF-D5D9-B94C-A6E7-45139BD524E6}"/>
              </a:ext>
            </a:extLst>
          </p:cNvPr>
          <p:cNvSpPr/>
          <p:nvPr/>
        </p:nvSpPr>
        <p:spPr>
          <a:xfrm>
            <a:off x="10574548" y="1544464"/>
            <a:ext cx="1301959" cy="369332"/>
          </a:xfrm>
          <a:prstGeom prst="rect">
            <a:avLst/>
          </a:prstGeom>
        </p:spPr>
        <p:txBody>
          <a:bodyPr wrap="square">
            <a:spAutoFit/>
          </a:bodyPr>
          <a:lstStyle/>
          <a:p>
            <a:pPr algn="ctr"/>
            <a:r>
              <a:rPr lang="en-US" b="1" err="1">
                <a:solidFill>
                  <a:srgbClr val="717074"/>
                </a:solidFill>
                <a:ea typeface="Gotham Rounded Book" charset="0"/>
                <a:cs typeface="Gotham Rounded Book" charset="0"/>
              </a:rPr>
              <a:t>ESXi</a:t>
            </a:r>
            <a:r>
              <a:rPr lang="en-US" b="1">
                <a:solidFill>
                  <a:srgbClr val="717074"/>
                </a:solidFill>
                <a:ea typeface="Gotham Rounded Book" charset="0"/>
                <a:cs typeface="Gotham Rounded Book" charset="0"/>
              </a:rPr>
              <a:t> Host</a:t>
            </a:r>
          </a:p>
        </p:txBody>
      </p:sp>
      <p:cxnSp>
        <p:nvCxnSpPr>
          <p:cNvPr id="137" name="Straight Connector 136">
            <a:extLst>
              <a:ext uri="{FF2B5EF4-FFF2-40B4-BE49-F238E27FC236}">
                <a16:creationId xmlns:a16="http://schemas.microsoft.com/office/drawing/2014/main" id="{563DADFF-0B30-924F-AAA6-E07829B35DF0}"/>
              </a:ext>
            </a:extLst>
          </p:cNvPr>
          <p:cNvCxnSpPr>
            <a:cxnSpLocks/>
            <a:stCxn id="102" idx="1"/>
            <a:endCxn id="89" idx="3"/>
          </p:cNvCxnSpPr>
          <p:nvPr/>
        </p:nvCxnSpPr>
        <p:spPr bwMode="gray">
          <a:xfrm flipH="1">
            <a:off x="5760199" y="1117009"/>
            <a:ext cx="833957" cy="534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49" name="Rectangle 148">
            <a:extLst>
              <a:ext uri="{FF2B5EF4-FFF2-40B4-BE49-F238E27FC236}">
                <a16:creationId xmlns:a16="http://schemas.microsoft.com/office/drawing/2014/main" id="{09848FC0-E5D6-2647-A6E2-472C7415B875}"/>
              </a:ext>
            </a:extLst>
          </p:cNvPr>
          <p:cNvSpPr/>
          <p:nvPr/>
        </p:nvSpPr>
        <p:spPr bwMode="gray">
          <a:xfrm>
            <a:off x="5275097" y="1870024"/>
            <a:ext cx="1666875" cy="233570"/>
          </a:xfrm>
          <a:prstGeom prst="rect">
            <a:avLst/>
          </a:prstGeom>
          <a:solidFill>
            <a:srgbClr val="820024"/>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Uplink Port Group</a:t>
            </a:r>
          </a:p>
        </p:txBody>
      </p:sp>
      <p:cxnSp>
        <p:nvCxnSpPr>
          <p:cNvPr id="94" name="Straight Connector 93">
            <a:extLst>
              <a:ext uri="{FF2B5EF4-FFF2-40B4-BE49-F238E27FC236}">
                <a16:creationId xmlns:a16="http://schemas.microsoft.com/office/drawing/2014/main" id="{4D136754-F09E-C141-BCAF-8F44CECEF2E7}"/>
              </a:ext>
            </a:extLst>
          </p:cNvPr>
          <p:cNvCxnSpPr>
            <a:cxnSpLocks/>
          </p:cNvCxnSpPr>
          <p:nvPr/>
        </p:nvCxnSpPr>
        <p:spPr bwMode="gray">
          <a:xfrm flipH="1" flipV="1">
            <a:off x="5549101" y="1315778"/>
            <a:ext cx="203133" cy="364015"/>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97" name="Freeform 21">
            <a:extLst>
              <a:ext uri="{FF2B5EF4-FFF2-40B4-BE49-F238E27FC236}">
                <a16:creationId xmlns:a16="http://schemas.microsoft.com/office/drawing/2014/main" id="{84F5CB3B-66E1-E240-9BAC-AFB3809BD705}"/>
              </a:ext>
            </a:extLst>
          </p:cNvPr>
          <p:cNvSpPr>
            <a:spLocks noChangeAspect="1" noEditPoints="1"/>
          </p:cNvSpPr>
          <p:nvPr/>
        </p:nvSpPr>
        <p:spPr bwMode="auto">
          <a:xfrm>
            <a:off x="5630238" y="1683697"/>
            <a:ext cx="308460" cy="232520"/>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cxnSp>
        <p:nvCxnSpPr>
          <p:cNvPr id="98" name="Straight Connector 97">
            <a:extLst>
              <a:ext uri="{FF2B5EF4-FFF2-40B4-BE49-F238E27FC236}">
                <a16:creationId xmlns:a16="http://schemas.microsoft.com/office/drawing/2014/main" id="{8FB58D32-49D4-BB42-9239-A471B81E9D24}"/>
              </a:ext>
            </a:extLst>
          </p:cNvPr>
          <p:cNvCxnSpPr>
            <a:cxnSpLocks/>
            <a:endCxn id="102" idx="2"/>
          </p:cNvCxnSpPr>
          <p:nvPr/>
        </p:nvCxnSpPr>
        <p:spPr bwMode="gray">
          <a:xfrm flipV="1">
            <a:off x="6527356" y="1315294"/>
            <a:ext cx="265006" cy="368403"/>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99" name="Rectangle 98">
            <a:extLst>
              <a:ext uri="{FF2B5EF4-FFF2-40B4-BE49-F238E27FC236}">
                <a16:creationId xmlns:a16="http://schemas.microsoft.com/office/drawing/2014/main" id="{A3341BF2-8B29-584A-98AC-CB0D2F7E2BE7}"/>
              </a:ext>
            </a:extLst>
          </p:cNvPr>
          <p:cNvSpPr/>
          <p:nvPr/>
        </p:nvSpPr>
        <p:spPr>
          <a:xfrm>
            <a:off x="4959008" y="1666205"/>
            <a:ext cx="793226" cy="253916"/>
          </a:xfrm>
          <a:prstGeom prst="rect">
            <a:avLst/>
          </a:prstGeom>
        </p:spPr>
        <p:txBody>
          <a:bodyPr wrap="square">
            <a:spAutoFit/>
          </a:bodyPr>
          <a:lstStyle/>
          <a:p>
            <a:pPr algn="ctr"/>
            <a:r>
              <a:rPr lang="en-US" sz="1050" b="1">
                <a:latin typeface="Metropolis" pitchFamily="2" charset="77"/>
              </a:rPr>
              <a:t>vmnic0</a:t>
            </a:r>
            <a:endParaRPr lang="en-GB" sz="1050" b="1">
              <a:latin typeface="Metropolis" pitchFamily="2" charset="77"/>
            </a:endParaRPr>
          </a:p>
        </p:txBody>
      </p:sp>
      <p:sp>
        <p:nvSpPr>
          <p:cNvPr id="100" name="Rectangle 99">
            <a:extLst>
              <a:ext uri="{FF2B5EF4-FFF2-40B4-BE49-F238E27FC236}">
                <a16:creationId xmlns:a16="http://schemas.microsoft.com/office/drawing/2014/main" id="{76BCCEFC-0C03-3E4E-9B19-9FE20C88C155}"/>
              </a:ext>
            </a:extLst>
          </p:cNvPr>
          <p:cNvSpPr/>
          <p:nvPr/>
        </p:nvSpPr>
        <p:spPr>
          <a:xfrm>
            <a:off x="6521609" y="1649941"/>
            <a:ext cx="793226" cy="253916"/>
          </a:xfrm>
          <a:prstGeom prst="rect">
            <a:avLst/>
          </a:prstGeom>
        </p:spPr>
        <p:txBody>
          <a:bodyPr wrap="square">
            <a:spAutoFit/>
          </a:bodyPr>
          <a:lstStyle/>
          <a:p>
            <a:pPr algn="ctr"/>
            <a:r>
              <a:rPr lang="en-US" sz="1050" b="1">
                <a:latin typeface="Metropolis" pitchFamily="2" charset="77"/>
              </a:rPr>
              <a:t>vmnic1</a:t>
            </a:r>
            <a:endParaRPr lang="en-GB" sz="1050" b="1">
              <a:latin typeface="Metropolis" pitchFamily="2" charset="77"/>
            </a:endParaRPr>
          </a:p>
        </p:txBody>
      </p:sp>
      <p:sp>
        <p:nvSpPr>
          <p:cNvPr id="107" name="Freeform 21">
            <a:extLst>
              <a:ext uri="{FF2B5EF4-FFF2-40B4-BE49-F238E27FC236}">
                <a16:creationId xmlns:a16="http://schemas.microsoft.com/office/drawing/2014/main" id="{793B9469-EACE-A743-8BD9-CB58E1011A41}"/>
              </a:ext>
            </a:extLst>
          </p:cNvPr>
          <p:cNvSpPr>
            <a:spLocks noChangeAspect="1" noEditPoints="1"/>
          </p:cNvSpPr>
          <p:nvPr/>
        </p:nvSpPr>
        <p:spPr bwMode="auto">
          <a:xfrm>
            <a:off x="6345655" y="1670289"/>
            <a:ext cx="308460" cy="249980"/>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50" name="Rectangle 149">
            <a:extLst>
              <a:ext uri="{FF2B5EF4-FFF2-40B4-BE49-F238E27FC236}">
                <a16:creationId xmlns:a16="http://schemas.microsoft.com/office/drawing/2014/main" id="{06CF6802-F438-F444-B9A6-2A8714979715}"/>
              </a:ext>
            </a:extLst>
          </p:cNvPr>
          <p:cNvSpPr/>
          <p:nvPr/>
        </p:nvSpPr>
        <p:spPr>
          <a:xfrm>
            <a:off x="4522256" y="3503917"/>
            <a:ext cx="5884014" cy="1772171"/>
          </a:xfrm>
          <a:prstGeom prst="rect">
            <a:avLst/>
          </a:prstGeom>
          <a:solidFill>
            <a:schemeClr val="tx1">
              <a:lumMod val="40000"/>
              <a:lumOff val="60000"/>
            </a:schemeClr>
          </a:solidFill>
          <a:ln w="28575">
            <a:solidFill>
              <a:schemeClr val="bg1"/>
            </a:solidFill>
            <a:prstDash val="dash"/>
          </a:ln>
          <a:effectLst/>
        </p:spPr>
        <p:style>
          <a:lnRef idx="1">
            <a:schemeClr val="accent3"/>
          </a:lnRef>
          <a:fillRef idx="3">
            <a:schemeClr val="accent3"/>
          </a:fillRef>
          <a:effectRef idx="2">
            <a:schemeClr val="accent3"/>
          </a:effectRef>
          <a:fontRef idx="minor">
            <a:schemeClr val="lt1"/>
          </a:fontRef>
        </p:style>
        <p:txBody>
          <a:bodyPr lIns="0" tIns="0" rIns="0" bIns="118841" rtlCol="0" anchor="b" anchorCtr="0"/>
          <a:lstStyle/>
          <a:p>
            <a:pPr algn="ctr"/>
            <a:endParaRPr lang="en-US" sz="1600" b="1">
              <a:solidFill>
                <a:srgbClr val="717074"/>
              </a:solidFill>
              <a:latin typeface="Metropolis"/>
              <a:ea typeface="Gotham Rounded Book" charset="0"/>
              <a:cs typeface="Gotham Rounded Book" charset="0"/>
            </a:endParaRPr>
          </a:p>
        </p:txBody>
      </p:sp>
      <p:sp>
        <p:nvSpPr>
          <p:cNvPr id="151" name="Freeform 21">
            <a:extLst>
              <a:ext uri="{FF2B5EF4-FFF2-40B4-BE49-F238E27FC236}">
                <a16:creationId xmlns:a16="http://schemas.microsoft.com/office/drawing/2014/main" id="{44B7BCC1-A998-5F4D-A21A-DC53A8CA5C68}"/>
              </a:ext>
            </a:extLst>
          </p:cNvPr>
          <p:cNvSpPr>
            <a:spLocks noChangeAspect="1" noEditPoints="1"/>
          </p:cNvSpPr>
          <p:nvPr/>
        </p:nvSpPr>
        <p:spPr bwMode="auto">
          <a:xfrm>
            <a:off x="5012709" y="3203299"/>
            <a:ext cx="334440" cy="252104"/>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53" name="Freeform 21">
            <a:extLst>
              <a:ext uri="{FF2B5EF4-FFF2-40B4-BE49-F238E27FC236}">
                <a16:creationId xmlns:a16="http://schemas.microsoft.com/office/drawing/2014/main" id="{C070188C-BC18-2F44-AECF-5A402368D17B}"/>
              </a:ext>
            </a:extLst>
          </p:cNvPr>
          <p:cNvSpPr>
            <a:spLocks noChangeAspect="1" noEditPoints="1"/>
          </p:cNvSpPr>
          <p:nvPr/>
        </p:nvSpPr>
        <p:spPr bwMode="auto">
          <a:xfrm>
            <a:off x="6351790" y="3203299"/>
            <a:ext cx="334440" cy="252104"/>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54" name="Freeform 21">
            <a:extLst>
              <a:ext uri="{FF2B5EF4-FFF2-40B4-BE49-F238E27FC236}">
                <a16:creationId xmlns:a16="http://schemas.microsoft.com/office/drawing/2014/main" id="{0A3299E2-D151-8444-8032-968FCBD23D04}"/>
              </a:ext>
            </a:extLst>
          </p:cNvPr>
          <p:cNvSpPr>
            <a:spLocks noChangeAspect="1" noEditPoints="1"/>
          </p:cNvSpPr>
          <p:nvPr/>
        </p:nvSpPr>
        <p:spPr bwMode="auto">
          <a:xfrm>
            <a:off x="7944489" y="3203299"/>
            <a:ext cx="334440" cy="252104"/>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55" name="Freeform 21">
            <a:extLst>
              <a:ext uri="{FF2B5EF4-FFF2-40B4-BE49-F238E27FC236}">
                <a16:creationId xmlns:a16="http://schemas.microsoft.com/office/drawing/2014/main" id="{58220ADA-5807-8943-907E-501DC39A4E51}"/>
              </a:ext>
            </a:extLst>
          </p:cNvPr>
          <p:cNvSpPr>
            <a:spLocks noChangeAspect="1" noEditPoints="1"/>
          </p:cNvSpPr>
          <p:nvPr/>
        </p:nvSpPr>
        <p:spPr bwMode="auto">
          <a:xfrm>
            <a:off x="9296833" y="3203299"/>
            <a:ext cx="334440" cy="252104"/>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56" name="Rectangle 155">
            <a:extLst>
              <a:ext uri="{FF2B5EF4-FFF2-40B4-BE49-F238E27FC236}">
                <a16:creationId xmlns:a16="http://schemas.microsoft.com/office/drawing/2014/main" id="{87E0B0A1-3901-AC45-8FC0-79EE1EBDEF2C}"/>
              </a:ext>
            </a:extLst>
          </p:cNvPr>
          <p:cNvSpPr/>
          <p:nvPr/>
        </p:nvSpPr>
        <p:spPr>
          <a:xfrm>
            <a:off x="10816093" y="3627157"/>
            <a:ext cx="1301959" cy="923330"/>
          </a:xfrm>
          <a:prstGeom prst="rect">
            <a:avLst/>
          </a:prstGeom>
        </p:spPr>
        <p:txBody>
          <a:bodyPr wrap="square">
            <a:spAutoFit/>
          </a:bodyPr>
          <a:lstStyle/>
          <a:p>
            <a:r>
              <a:rPr lang="en-US" b="1">
                <a:solidFill>
                  <a:srgbClr val="717074"/>
                </a:solidFill>
                <a:ea typeface="Gotham Rounded Book" charset="0"/>
                <a:cs typeface="Gotham Rounded Book" charset="0"/>
              </a:rPr>
              <a:t>NSX Edge </a:t>
            </a:r>
          </a:p>
          <a:p>
            <a:r>
              <a:rPr lang="en-US" b="1">
                <a:solidFill>
                  <a:srgbClr val="717074"/>
                </a:solidFill>
                <a:ea typeface="Gotham Rounded Book" charset="0"/>
                <a:cs typeface="Gotham Rounded Book" charset="0"/>
              </a:rPr>
              <a:t>VM</a:t>
            </a:r>
          </a:p>
        </p:txBody>
      </p:sp>
      <p:sp>
        <p:nvSpPr>
          <p:cNvPr id="157" name="Rectangle 156">
            <a:extLst>
              <a:ext uri="{FF2B5EF4-FFF2-40B4-BE49-F238E27FC236}">
                <a16:creationId xmlns:a16="http://schemas.microsoft.com/office/drawing/2014/main" id="{329E62FB-246E-884E-899B-751E52AD6DA3}"/>
              </a:ext>
            </a:extLst>
          </p:cNvPr>
          <p:cNvSpPr/>
          <p:nvPr/>
        </p:nvSpPr>
        <p:spPr>
          <a:xfrm>
            <a:off x="4672233" y="4035888"/>
            <a:ext cx="997527" cy="37812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algn="ctr">
              <a:spcAft>
                <a:spcPts val="600"/>
              </a:spcAft>
            </a:pPr>
            <a:r>
              <a:rPr lang="en-US" sz="1100">
                <a:solidFill>
                  <a:schemeClr val="bg1"/>
                </a:solidFill>
              </a:rPr>
              <a:t>Management Interface</a:t>
            </a:r>
          </a:p>
        </p:txBody>
      </p:sp>
      <p:sp>
        <p:nvSpPr>
          <p:cNvPr id="162" name="Rectangle 161">
            <a:extLst>
              <a:ext uri="{FF2B5EF4-FFF2-40B4-BE49-F238E27FC236}">
                <a16:creationId xmlns:a16="http://schemas.microsoft.com/office/drawing/2014/main" id="{0F4A3FEB-71ED-7B41-BEB2-64C20471C055}"/>
              </a:ext>
            </a:extLst>
          </p:cNvPr>
          <p:cNvSpPr/>
          <p:nvPr/>
        </p:nvSpPr>
        <p:spPr bwMode="gray">
          <a:xfrm>
            <a:off x="6111539" y="4671319"/>
            <a:ext cx="865366" cy="378128"/>
          </a:xfrm>
          <a:prstGeom prst="rect">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TEP Interface</a:t>
            </a:r>
          </a:p>
        </p:txBody>
      </p:sp>
      <p:cxnSp>
        <p:nvCxnSpPr>
          <p:cNvPr id="165" name="Straight Connector 164">
            <a:extLst>
              <a:ext uri="{FF2B5EF4-FFF2-40B4-BE49-F238E27FC236}">
                <a16:creationId xmlns:a16="http://schemas.microsoft.com/office/drawing/2014/main" id="{8A844A5B-EDBD-F04B-B83D-CA7D75ACCD69}"/>
              </a:ext>
            </a:extLst>
          </p:cNvPr>
          <p:cNvCxnSpPr>
            <a:cxnSpLocks/>
          </p:cNvCxnSpPr>
          <p:nvPr/>
        </p:nvCxnSpPr>
        <p:spPr bwMode="gray">
          <a:xfrm flipV="1">
            <a:off x="6542774" y="4132673"/>
            <a:ext cx="0" cy="562242"/>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68" name="Straight Connector 167">
            <a:extLst>
              <a:ext uri="{FF2B5EF4-FFF2-40B4-BE49-F238E27FC236}">
                <a16:creationId xmlns:a16="http://schemas.microsoft.com/office/drawing/2014/main" id="{DAC818BE-A027-0B44-BD2B-7E0E407B2ACC}"/>
              </a:ext>
            </a:extLst>
          </p:cNvPr>
          <p:cNvCxnSpPr>
            <a:cxnSpLocks/>
          </p:cNvCxnSpPr>
          <p:nvPr/>
        </p:nvCxnSpPr>
        <p:spPr bwMode="gray">
          <a:xfrm flipH="1" flipV="1">
            <a:off x="6542774" y="3474364"/>
            <a:ext cx="0" cy="28440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71" name="Rectangle 170">
            <a:extLst>
              <a:ext uri="{FF2B5EF4-FFF2-40B4-BE49-F238E27FC236}">
                <a16:creationId xmlns:a16="http://schemas.microsoft.com/office/drawing/2014/main" id="{8C56FC4B-312E-2540-B8D7-D7C3DEF484E5}"/>
              </a:ext>
            </a:extLst>
          </p:cNvPr>
          <p:cNvSpPr/>
          <p:nvPr/>
        </p:nvSpPr>
        <p:spPr bwMode="auto">
          <a:xfrm>
            <a:off x="5928156" y="3746827"/>
            <a:ext cx="1336774" cy="376877"/>
          </a:xfrm>
          <a:prstGeom prst="rect">
            <a:avLst/>
          </a:prstGeom>
          <a:solidFill>
            <a:schemeClr val="accent1">
              <a:lumMod val="50000"/>
            </a:schemeClr>
          </a:solidFill>
          <a:ln>
            <a:noFill/>
            <a:miter lim="800000"/>
            <a:headEnd/>
            <a:tailEnd/>
          </a:ln>
        </p:spPr>
        <p:style>
          <a:lnRef idx="2">
            <a:schemeClr val="dk1"/>
          </a:lnRef>
          <a:fillRef idx="1">
            <a:schemeClr val="lt1"/>
          </a:fillRef>
          <a:effectRef idx="0">
            <a:schemeClr val="dk1"/>
          </a:effectRef>
          <a:fontRef idx="minor">
            <a:schemeClr val="dk1"/>
          </a:fontRef>
        </p:style>
        <p:txBody>
          <a:bodyPr wrap="none" lIns="0" tIns="0" rIns="0" bIns="0" rtlCol="0" anchor="ctr"/>
          <a:lstStyle/>
          <a:p>
            <a:pPr algn="ctr"/>
            <a:r>
              <a:rPr lang="en-US" sz="1400">
                <a:solidFill>
                  <a:prstClr val="white"/>
                </a:solidFill>
                <a:latin typeface="Metropolis"/>
                <a:ea typeface="Gotham Rounded Book" charset="0"/>
                <a:cs typeface="Gotham Rounded Book" charset="0"/>
              </a:rPr>
              <a:t>N-VDS #1</a:t>
            </a:r>
            <a:endParaRPr lang="en-US" sz="1400">
              <a:solidFill>
                <a:prstClr val="white"/>
              </a:solidFill>
              <a:ea typeface="Gotham Rounded Book" charset="0"/>
              <a:cs typeface="Gotham Rounded Book" charset="0"/>
            </a:endParaRPr>
          </a:p>
        </p:txBody>
      </p:sp>
      <p:sp>
        <p:nvSpPr>
          <p:cNvPr id="176" name="Rectangle 175">
            <a:extLst>
              <a:ext uri="{FF2B5EF4-FFF2-40B4-BE49-F238E27FC236}">
                <a16:creationId xmlns:a16="http://schemas.microsoft.com/office/drawing/2014/main" id="{8EE110AC-01EE-B545-AA2B-B3CF13F3931A}"/>
              </a:ext>
            </a:extLst>
          </p:cNvPr>
          <p:cNvSpPr/>
          <p:nvPr/>
        </p:nvSpPr>
        <p:spPr>
          <a:xfrm>
            <a:off x="4369568" y="3102559"/>
            <a:ext cx="793226" cy="415498"/>
          </a:xfrm>
          <a:prstGeom prst="rect">
            <a:avLst/>
          </a:prstGeom>
        </p:spPr>
        <p:txBody>
          <a:bodyPr wrap="square">
            <a:spAutoFit/>
          </a:bodyPr>
          <a:lstStyle/>
          <a:p>
            <a:pPr algn="ctr"/>
            <a:r>
              <a:rPr lang="en-US" sz="1050" b="1">
                <a:latin typeface="Metropolis" pitchFamily="2" charset="77"/>
              </a:rPr>
              <a:t>vNIC1</a:t>
            </a:r>
          </a:p>
          <a:p>
            <a:pPr algn="ctr"/>
            <a:r>
              <a:rPr lang="en-US" sz="1050" b="1">
                <a:latin typeface="Metropolis" pitchFamily="2" charset="77"/>
              </a:rPr>
              <a:t>eth0</a:t>
            </a:r>
            <a:endParaRPr lang="en-GB" sz="1050" b="1">
              <a:latin typeface="Metropolis" pitchFamily="2" charset="77"/>
            </a:endParaRPr>
          </a:p>
        </p:txBody>
      </p:sp>
      <p:sp>
        <p:nvSpPr>
          <p:cNvPr id="177" name="Rectangle 176">
            <a:extLst>
              <a:ext uri="{FF2B5EF4-FFF2-40B4-BE49-F238E27FC236}">
                <a16:creationId xmlns:a16="http://schemas.microsoft.com/office/drawing/2014/main" id="{E38C85A0-5DFD-8A46-B0CD-ED8AFCE49055}"/>
              </a:ext>
            </a:extLst>
          </p:cNvPr>
          <p:cNvSpPr/>
          <p:nvPr/>
        </p:nvSpPr>
        <p:spPr>
          <a:xfrm>
            <a:off x="5645087" y="3104482"/>
            <a:ext cx="793226" cy="415498"/>
          </a:xfrm>
          <a:prstGeom prst="rect">
            <a:avLst/>
          </a:prstGeom>
        </p:spPr>
        <p:txBody>
          <a:bodyPr wrap="square">
            <a:spAutoFit/>
          </a:bodyPr>
          <a:lstStyle/>
          <a:p>
            <a:pPr algn="ctr"/>
            <a:r>
              <a:rPr lang="en-US" sz="1050" b="1">
                <a:latin typeface="Metropolis" pitchFamily="2" charset="77"/>
              </a:rPr>
              <a:t>vNIC2</a:t>
            </a:r>
          </a:p>
          <a:p>
            <a:pPr algn="ctr"/>
            <a:r>
              <a:rPr lang="en-US" sz="1050" b="1">
                <a:latin typeface="Metropolis" pitchFamily="2" charset="77"/>
              </a:rPr>
              <a:t>fp-eth0</a:t>
            </a:r>
            <a:endParaRPr lang="en-GB" sz="1050" b="1">
              <a:latin typeface="Metropolis" pitchFamily="2" charset="77"/>
            </a:endParaRPr>
          </a:p>
        </p:txBody>
      </p:sp>
      <p:sp>
        <p:nvSpPr>
          <p:cNvPr id="178" name="Rectangle 177">
            <a:extLst>
              <a:ext uri="{FF2B5EF4-FFF2-40B4-BE49-F238E27FC236}">
                <a16:creationId xmlns:a16="http://schemas.microsoft.com/office/drawing/2014/main" id="{4021711A-754A-CA4A-B31D-7E86FC6B7F7A}"/>
              </a:ext>
            </a:extLst>
          </p:cNvPr>
          <p:cNvSpPr/>
          <p:nvPr/>
        </p:nvSpPr>
        <p:spPr>
          <a:xfrm>
            <a:off x="7231831" y="3112590"/>
            <a:ext cx="793226" cy="415498"/>
          </a:xfrm>
          <a:prstGeom prst="rect">
            <a:avLst/>
          </a:prstGeom>
        </p:spPr>
        <p:txBody>
          <a:bodyPr wrap="square">
            <a:spAutoFit/>
          </a:bodyPr>
          <a:lstStyle/>
          <a:p>
            <a:pPr algn="ctr"/>
            <a:r>
              <a:rPr lang="en-US" sz="1050" b="1">
                <a:latin typeface="Metropolis" pitchFamily="2" charset="77"/>
              </a:rPr>
              <a:t>vNIC3</a:t>
            </a:r>
          </a:p>
          <a:p>
            <a:pPr algn="ctr"/>
            <a:r>
              <a:rPr lang="en-US" sz="1050" b="1">
                <a:latin typeface="Metropolis" pitchFamily="2" charset="77"/>
              </a:rPr>
              <a:t>fp-eth1</a:t>
            </a:r>
            <a:endParaRPr lang="en-GB" sz="1050" b="1">
              <a:latin typeface="Metropolis" pitchFamily="2" charset="77"/>
            </a:endParaRPr>
          </a:p>
        </p:txBody>
      </p:sp>
      <p:sp>
        <p:nvSpPr>
          <p:cNvPr id="179" name="Rectangle 178">
            <a:extLst>
              <a:ext uri="{FF2B5EF4-FFF2-40B4-BE49-F238E27FC236}">
                <a16:creationId xmlns:a16="http://schemas.microsoft.com/office/drawing/2014/main" id="{4E25A2AB-851D-0A46-925F-558E54AB56DF}"/>
              </a:ext>
            </a:extLst>
          </p:cNvPr>
          <p:cNvSpPr/>
          <p:nvPr/>
        </p:nvSpPr>
        <p:spPr>
          <a:xfrm>
            <a:off x="8542528" y="3102559"/>
            <a:ext cx="793226" cy="415498"/>
          </a:xfrm>
          <a:prstGeom prst="rect">
            <a:avLst/>
          </a:prstGeom>
        </p:spPr>
        <p:txBody>
          <a:bodyPr wrap="square">
            <a:spAutoFit/>
          </a:bodyPr>
          <a:lstStyle/>
          <a:p>
            <a:pPr algn="ctr"/>
            <a:r>
              <a:rPr lang="en-US" sz="1050" b="1">
                <a:latin typeface="Metropolis" pitchFamily="2" charset="77"/>
              </a:rPr>
              <a:t>vNIC4</a:t>
            </a:r>
          </a:p>
          <a:p>
            <a:pPr algn="ctr"/>
            <a:r>
              <a:rPr lang="en-US" sz="1050" b="1">
                <a:latin typeface="Metropolis" pitchFamily="2" charset="77"/>
              </a:rPr>
              <a:t>fp-eth2</a:t>
            </a:r>
            <a:endParaRPr lang="en-GB" sz="1050" b="1">
              <a:latin typeface="Metropolis" pitchFamily="2" charset="77"/>
            </a:endParaRPr>
          </a:p>
        </p:txBody>
      </p:sp>
      <p:cxnSp>
        <p:nvCxnSpPr>
          <p:cNvPr id="181" name="Straight Connector 180">
            <a:extLst>
              <a:ext uri="{FF2B5EF4-FFF2-40B4-BE49-F238E27FC236}">
                <a16:creationId xmlns:a16="http://schemas.microsoft.com/office/drawing/2014/main" id="{5ECCECF2-9C7F-334A-A351-8A77F525C1F5}"/>
              </a:ext>
            </a:extLst>
          </p:cNvPr>
          <p:cNvCxnSpPr>
            <a:cxnSpLocks/>
          </p:cNvCxnSpPr>
          <p:nvPr/>
        </p:nvCxnSpPr>
        <p:spPr bwMode="gray">
          <a:xfrm flipH="1" flipV="1">
            <a:off x="8204945" y="4618935"/>
            <a:ext cx="365187" cy="229803"/>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186" name="Group 185">
            <a:extLst>
              <a:ext uri="{FF2B5EF4-FFF2-40B4-BE49-F238E27FC236}">
                <a16:creationId xmlns:a16="http://schemas.microsoft.com/office/drawing/2014/main" id="{233E9B36-28F2-AC49-B729-927775888D08}"/>
              </a:ext>
            </a:extLst>
          </p:cNvPr>
          <p:cNvGrpSpPr/>
          <p:nvPr/>
        </p:nvGrpSpPr>
        <p:grpSpPr>
          <a:xfrm>
            <a:off x="8523656" y="4802134"/>
            <a:ext cx="402191" cy="402352"/>
            <a:chOff x="7736620" y="7009631"/>
            <a:chExt cx="4501800" cy="4503600"/>
          </a:xfrm>
          <a:solidFill>
            <a:schemeClr val="tx1"/>
          </a:solidFill>
        </p:grpSpPr>
        <p:sp>
          <p:nvSpPr>
            <p:cNvPr id="187" name="Freeform: Shape 1">
              <a:extLst>
                <a:ext uri="{FF2B5EF4-FFF2-40B4-BE49-F238E27FC236}">
                  <a16:creationId xmlns:a16="http://schemas.microsoft.com/office/drawing/2014/main" id="{DE09E948-66FE-BE4C-88E9-B904FE42548E}"/>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sp>
          <p:nvSpPr>
            <p:cNvPr id="188" name="Freeform: Shape 2">
              <a:extLst>
                <a:ext uri="{FF2B5EF4-FFF2-40B4-BE49-F238E27FC236}">
                  <a16:creationId xmlns:a16="http://schemas.microsoft.com/office/drawing/2014/main" id="{1135F4F2-17A4-8048-8FC2-2F70072A9E94}"/>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sp>
          <p:nvSpPr>
            <p:cNvPr id="189" name="Freeform: Shape 3">
              <a:extLst>
                <a:ext uri="{FF2B5EF4-FFF2-40B4-BE49-F238E27FC236}">
                  <a16:creationId xmlns:a16="http://schemas.microsoft.com/office/drawing/2014/main" id="{DC262015-50C0-EC4D-9603-5967AAB25A48}"/>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sp>
          <p:nvSpPr>
            <p:cNvPr id="190" name="Freeform: Shape 4">
              <a:extLst>
                <a:ext uri="{FF2B5EF4-FFF2-40B4-BE49-F238E27FC236}">
                  <a16:creationId xmlns:a16="http://schemas.microsoft.com/office/drawing/2014/main" id="{3CB706E7-1ECE-1E4D-A361-89FC330443C2}"/>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sp>
          <p:nvSpPr>
            <p:cNvPr id="191" name="Freeform: Shape 5">
              <a:extLst>
                <a:ext uri="{FF2B5EF4-FFF2-40B4-BE49-F238E27FC236}">
                  <a16:creationId xmlns:a16="http://schemas.microsoft.com/office/drawing/2014/main" id="{E4C7BCD9-962C-2B4B-8F83-750EA91F8A2F}"/>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grpSp>
      <p:cxnSp>
        <p:nvCxnSpPr>
          <p:cNvPr id="192" name="Straight Connector 191">
            <a:extLst>
              <a:ext uri="{FF2B5EF4-FFF2-40B4-BE49-F238E27FC236}">
                <a16:creationId xmlns:a16="http://schemas.microsoft.com/office/drawing/2014/main" id="{1C04951D-3C42-C549-BBC5-C25A30236C96}"/>
              </a:ext>
            </a:extLst>
          </p:cNvPr>
          <p:cNvCxnSpPr>
            <a:cxnSpLocks/>
          </p:cNvCxnSpPr>
          <p:nvPr/>
        </p:nvCxnSpPr>
        <p:spPr bwMode="gray">
          <a:xfrm flipV="1">
            <a:off x="8869049" y="4618935"/>
            <a:ext cx="375509" cy="242952"/>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96" name="Rectangle 195">
            <a:extLst>
              <a:ext uri="{FF2B5EF4-FFF2-40B4-BE49-F238E27FC236}">
                <a16:creationId xmlns:a16="http://schemas.microsoft.com/office/drawing/2014/main" id="{6E5F2553-D5A5-D749-8A66-28F5C24757D3}"/>
              </a:ext>
            </a:extLst>
          </p:cNvPr>
          <p:cNvSpPr/>
          <p:nvPr/>
        </p:nvSpPr>
        <p:spPr>
          <a:xfrm>
            <a:off x="8842367" y="4830065"/>
            <a:ext cx="1249055" cy="415498"/>
          </a:xfrm>
          <a:prstGeom prst="rect">
            <a:avLst/>
          </a:prstGeom>
        </p:spPr>
        <p:txBody>
          <a:bodyPr wrap="square">
            <a:spAutoFit/>
          </a:bodyPr>
          <a:lstStyle/>
          <a:p>
            <a:pPr algn="ctr"/>
            <a:r>
              <a:rPr lang="en-US" sz="1050" b="1">
                <a:latin typeface="Metropolis" pitchFamily="2" charset="77"/>
              </a:rPr>
              <a:t>Tier0 Logical Router</a:t>
            </a:r>
            <a:endParaRPr lang="en-GB" sz="1050" b="1">
              <a:latin typeface="Metropolis" pitchFamily="2" charset="77"/>
            </a:endParaRPr>
          </a:p>
        </p:txBody>
      </p:sp>
      <p:cxnSp>
        <p:nvCxnSpPr>
          <p:cNvPr id="197" name="Straight Connector 196">
            <a:extLst>
              <a:ext uri="{FF2B5EF4-FFF2-40B4-BE49-F238E27FC236}">
                <a16:creationId xmlns:a16="http://schemas.microsoft.com/office/drawing/2014/main" id="{BA552BFF-6AE4-894F-861E-3AD44E7A4D53}"/>
              </a:ext>
            </a:extLst>
          </p:cNvPr>
          <p:cNvCxnSpPr>
            <a:cxnSpLocks/>
          </p:cNvCxnSpPr>
          <p:nvPr/>
        </p:nvCxnSpPr>
        <p:spPr bwMode="gray">
          <a:xfrm flipH="1" flipV="1">
            <a:off x="8094810" y="3447529"/>
            <a:ext cx="0" cy="28440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98" name="Straight Connector 197">
            <a:extLst>
              <a:ext uri="{FF2B5EF4-FFF2-40B4-BE49-F238E27FC236}">
                <a16:creationId xmlns:a16="http://schemas.microsoft.com/office/drawing/2014/main" id="{C18194F6-AF83-654F-BC2F-49F362DEC6F4}"/>
              </a:ext>
            </a:extLst>
          </p:cNvPr>
          <p:cNvCxnSpPr>
            <a:cxnSpLocks/>
          </p:cNvCxnSpPr>
          <p:nvPr/>
        </p:nvCxnSpPr>
        <p:spPr bwMode="gray">
          <a:xfrm flipH="1" flipV="1">
            <a:off x="9500334" y="3447529"/>
            <a:ext cx="0" cy="28440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99" name="Straight Connector 198">
            <a:extLst>
              <a:ext uri="{FF2B5EF4-FFF2-40B4-BE49-F238E27FC236}">
                <a16:creationId xmlns:a16="http://schemas.microsoft.com/office/drawing/2014/main" id="{45419E61-B24B-3D43-B4A5-B17CD1DBB476}"/>
              </a:ext>
            </a:extLst>
          </p:cNvPr>
          <p:cNvCxnSpPr>
            <a:cxnSpLocks/>
          </p:cNvCxnSpPr>
          <p:nvPr/>
        </p:nvCxnSpPr>
        <p:spPr bwMode="gray">
          <a:xfrm flipV="1">
            <a:off x="5190713" y="3469413"/>
            <a:ext cx="0" cy="556536"/>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07" name="Rectangle 206">
            <a:extLst>
              <a:ext uri="{FF2B5EF4-FFF2-40B4-BE49-F238E27FC236}">
                <a16:creationId xmlns:a16="http://schemas.microsoft.com/office/drawing/2014/main" id="{A62FC3A9-CA5C-0A44-A126-329A96C0829A}"/>
              </a:ext>
            </a:extLst>
          </p:cNvPr>
          <p:cNvSpPr/>
          <p:nvPr/>
        </p:nvSpPr>
        <p:spPr bwMode="gray">
          <a:xfrm>
            <a:off x="5995704" y="2406899"/>
            <a:ext cx="1046612" cy="527944"/>
          </a:xfrm>
          <a:prstGeom prst="rect">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Tunnel Port Group  </a:t>
            </a:r>
            <a:r>
              <a:rPr lang="en-US" sz="1100" b="1" u="sng"/>
              <a:t>VLAN 40</a:t>
            </a:r>
          </a:p>
        </p:txBody>
      </p:sp>
      <p:cxnSp>
        <p:nvCxnSpPr>
          <p:cNvPr id="210" name="Straight Connector 209">
            <a:extLst>
              <a:ext uri="{FF2B5EF4-FFF2-40B4-BE49-F238E27FC236}">
                <a16:creationId xmlns:a16="http://schemas.microsoft.com/office/drawing/2014/main" id="{2A59003E-C083-D741-A8EB-C9BE70AC8369}"/>
              </a:ext>
            </a:extLst>
          </p:cNvPr>
          <p:cNvCxnSpPr>
            <a:cxnSpLocks/>
          </p:cNvCxnSpPr>
          <p:nvPr/>
        </p:nvCxnSpPr>
        <p:spPr bwMode="gray">
          <a:xfrm flipV="1">
            <a:off x="3864341" y="2931357"/>
            <a:ext cx="0" cy="354179"/>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11" name="Rectangle 210">
            <a:extLst>
              <a:ext uri="{FF2B5EF4-FFF2-40B4-BE49-F238E27FC236}">
                <a16:creationId xmlns:a16="http://schemas.microsoft.com/office/drawing/2014/main" id="{2C208C16-7867-7147-B896-5F4814067B89}"/>
              </a:ext>
            </a:extLst>
          </p:cNvPr>
          <p:cNvSpPr/>
          <p:nvPr/>
        </p:nvSpPr>
        <p:spPr>
          <a:xfrm>
            <a:off x="3628141" y="3285535"/>
            <a:ext cx="463896" cy="32087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algn="ctr">
              <a:spcAft>
                <a:spcPts val="600"/>
              </a:spcAft>
            </a:pPr>
            <a:r>
              <a:rPr lang="en-US" sz="1200">
                <a:solidFill>
                  <a:schemeClr val="bg1"/>
                </a:solidFill>
              </a:rPr>
              <a:t>vmk0</a:t>
            </a:r>
          </a:p>
        </p:txBody>
      </p:sp>
      <p:cxnSp>
        <p:nvCxnSpPr>
          <p:cNvPr id="212" name="Straight Connector 211">
            <a:extLst>
              <a:ext uri="{FF2B5EF4-FFF2-40B4-BE49-F238E27FC236}">
                <a16:creationId xmlns:a16="http://schemas.microsoft.com/office/drawing/2014/main" id="{F389CEAF-CAE4-D24C-A17A-F1BAB790E992}"/>
              </a:ext>
            </a:extLst>
          </p:cNvPr>
          <p:cNvCxnSpPr>
            <a:cxnSpLocks/>
            <a:stCxn id="213" idx="0"/>
          </p:cNvCxnSpPr>
          <p:nvPr/>
        </p:nvCxnSpPr>
        <p:spPr bwMode="gray">
          <a:xfrm flipV="1">
            <a:off x="1252695" y="2940846"/>
            <a:ext cx="0" cy="354178"/>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13" name="Rectangle 212">
            <a:extLst>
              <a:ext uri="{FF2B5EF4-FFF2-40B4-BE49-F238E27FC236}">
                <a16:creationId xmlns:a16="http://schemas.microsoft.com/office/drawing/2014/main" id="{8D1660B0-505C-AB4A-9ED7-D77B42714E5E}"/>
              </a:ext>
            </a:extLst>
          </p:cNvPr>
          <p:cNvSpPr/>
          <p:nvPr/>
        </p:nvSpPr>
        <p:spPr>
          <a:xfrm>
            <a:off x="1020747" y="3295024"/>
            <a:ext cx="463896" cy="320878"/>
          </a:xfrm>
          <a:prstGeom prst="rect">
            <a:avLst/>
          </a:prstGeom>
          <a:ln>
            <a:noFill/>
          </a:ln>
        </p:spPr>
        <p:style>
          <a:lnRef idx="2">
            <a:schemeClr val="accent5">
              <a:shade val="50000"/>
            </a:schemeClr>
          </a:lnRef>
          <a:fillRef idx="1">
            <a:schemeClr val="accent5"/>
          </a:fillRef>
          <a:effectRef idx="0">
            <a:schemeClr val="accent5"/>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algn="ctr">
              <a:spcAft>
                <a:spcPts val="600"/>
              </a:spcAft>
            </a:pPr>
            <a:r>
              <a:rPr lang="en-US" sz="1200">
                <a:solidFill>
                  <a:schemeClr val="bg1"/>
                </a:solidFill>
              </a:rPr>
              <a:t>vmk1</a:t>
            </a:r>
          </a:p>
        </p:txBody>
      </p:sp>
      <p:sp>
        <p:nvSpPr>
          <p:cNvPr id="214" name="Rectangle 213">
            <a:extLst>
              <a:ext uri="{FF2B5EF4-FFF2-40B4-BE49-F238E27FC236}">
                <a16:creationId xmlns:a16="http://schemas.microsoft.com/office/drawing/2014/main" id="{6605904F-B65F-9741-B707-6981F5CF28C2}"/>
              </a:ext>
            </a:extLst>
          </p:cNvPr>
          <p:cNvSpPr/>
          <p:nvPr/>
        </p:nvSpPr>
        <p:spPr bwMode="gray">
          <a:xfrm>
            <a:off x="750027" y="2412902"/>
            <a:ext cx="1046612" cy="527944"/>
          </a:xfrm>
          <a:prstGeom prst="rect">
            <a:avLst/>
          </a:prstGeom>
          <a:solidFill>
            <a:schemeClr val="accent5"/>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err="1"/>
              <a:t>vMotion</a:t>
            </a:r>
            <a:r>
              <a:rPr lang="en-US" sz="1100"/>
              <a:t> Port Group VLAN 20</a:t>
            </a:r>
          </a:p>
        </p:txBody>
      </p:sp>
      <p:sp>
        <p:nvSpPr>
          <p:cNvPr id="216" name="Rectangle 215">
            <a:extLst>
              <a:ext uri="{FF2B5EF4-FFF2-40B4-BE49-F238E27FC236}">
                <a16:creationId xmlns:a16="http://schemas.microsoft.com/office/drawing/2014/main" id="{928BEAC8-BC90-4449-910D-C539533ACC1F}"/>
              </a:ext>
            </a:extLst>
          </p:cNvPr>
          <p:cNvSpPr/>
          <p:nvPr/>
        </p:nvSpPr>
        <p:spPr bwMode="gray">
          <a:xfrm>
            <a:off x="1932927" y="2422591"/>
            <a:ext cx="1046612" cy="527944"/>
          </a:xfrm>
          <a:prstGeom prst="rect">
            <a:avLst/>
          </a:prstGeom>
          <a:solidFill>
            <a:schemeClr val="accent3"/>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err="1"/>
              <a:t>vSAN</a:t>
            </a:r>
            <a:r>
              <a:rPr lang="en-US" sz="1100"/>
              <a:t>      Port Group   VLAN 30</a:t>
            </a:r>
          </a:p>
        </p:txBody>
      </p:sp>
      <p:cxnSp>
        <p:nvCxnSpPr>
          <p:cNvPr id="217" name="Straight Connector 216">
            <a:extLst>
              <a:ext uri="{FF2B5EF4-FFF2-40B4-BE49-F238E27FC236}">
                <a16:creationId xmlns:a16="http://schemas.microsoft.com/office/drawing/2014/main" id="{ACE63020-681A-2849-8B6C-CA5E032337F2}"/>
              </a:ext>
            </a:extLst>
          </p:cNvPr>
          <p:cNvCxnSpPr>
            <a:cxnSpLocks/>
          </p:cNvCxnSpPr>
          <p:nvPr/>
        </p:nvCxnSpPr>
        <p:spPr bwMode="gray">
          <a:xfrm flipV="1">
            <a:off x="2457982" y="2950535"/>
            <a:ext cx="0" cy="354178"/>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18" name="Rectangle 217">
            <a:extLst>
              <a:ext uri="{FF2B5EF4-FFF2-40B4-BE49-F238E27FC236}">
                <a16:creationId xmlns:a16="http://schemas.microsoft.com/office/drawing/2014/main" id="{A36FC5D3-A9D6-6B4B-9927-FFED237DB778}"/>
              </a:ext>
            </a:extLst>
          </p:cNvPr>
          <p:cNvSpPr/>
          <p:nvPr/>
        </p:nvSpPr>
        <p:spPr>
          <a:xfrm>
            <a:off x="2224285" y="3309340"/>
            <a:ext cx="463896" cy="320878"/>
          </a:xfrm>
          <a:prstGeom prst="rect">
            <a:avLst/>
          </a:prstGeom>
          <a:solidFill>
            <a:schemeClr val="accent3"/>
          </a:solidFill>
          <a:ln>
            <a:noFill/>
          </a:ln>
        </p:spPr>
        <p:style>
          <a:lnRef idx="2">
            <a:schemeClr val="accent5">
              <a:shade val="50000"/>
            </a:schemeClr>
          </a:lnRef>
          <a:fillRef idx="1">
            <a:schemeClr val="accent5"/>
          </a:fillRef>
          <a:effectRef idx="0">
            <a:schemeClr val="accent5"/>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algn="ctr">
              <a:spcAft>
                <a:spcPts val="600"/>
              </a:spcAft>
            </a:pPr>
            <a:r>
              <a:rPr lang="en-US" sz="1200">
                <a:solidFill>
                  <a:schemeClr val="bg1"/>
                </a:solidFill>
              </a:rPr>
              <a:t>vmk2</a:t>
            </a:r>
          </a:p>
        </p:txBody>
      </p:sp>
      <p:cxnSp>
        <p:nvCxnSpPr>
          <p:cNvPr id="219" name="Straight Connector 218">
            <a:extLst>
              <a:ext uri="{FF2B5EF4-FFF2-40B4-BE49-F238E27FC236}">
                <a16:creationId xmlns:a16="http://schemas.microsoft.com/office/drawing/2014/main" id="{57880ED4-6C15-7B4E-9D19-54A3E9EB17C6}"/>
              </a:ext>
            </a:extLst>
          </p:cNvPr>
          <p:cNvCxnSpPr>
            <a:cxnSpLocks/>
          </p:cNvCxnSpPr>
          <p:nvPr/>
        </p:nvCxnSpPr>
        <p:spPr bwMode="gray">
          <a:xfrm flipH="1" flipV="1">
            <a:off x="6529035" y="2942487"/>
            <a:ext cx="0" cy="28440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20" name="Rectangle 219">
            <a:extLst>
              <a:ext uri="{FF2B5EF4-FFF2-40B4-BE49-F238E27FC236}">
                <a16:creationId xmlns:a16="http://schemas.microsoft.com/office/drawing/2014/main" id="{904D4AC0-FA21-2342-9852-1F613DA45B9C}"/>
              </a:ext>
            </a:extLst>
          </p:cNvPr>
          <p:cNvSpPr/>
          <p:nvPr/>
        </p:nvSpPr>
        <p:spPr bwMode="gray">
          <a:xfrm>
            <a:off x="9049847" y="2406899"/>
            <a:ext cx="937159" cy="524030"/>
          </a:xfrm>
          <a:prstGeom prst="rect">
            <a:avLst/>
          </a:prstGeom>
          <a:solidFill>
            <a:schemeClr val="tx2"/>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Routing2  Port Group VLAN 60</a:t>
            </a:r>
          </a:p>
        </p:txBody>
      </p:sp>
      <p:sp>
        <p:nvSpPr>
          <p:cNvPr id="221" name="Rectangle 220">
            <a:extLst>
              <a:ext uri="{FF2B5EF4-FFF2-40B4-BE49-F238E27FC236}">
                <a16:creationId xmlns:a16="http://schemas.microsoft.com/office/drawing/2014/main" id="{CE0CD43C-AC57-D641-9B9C-42A0CB47E7EB}"/>
              </a:ext>
            </a:extLst>
          </p:cNvPr>
          <p:cNvSpPr/>
          <p:nvPr/>
        </p:nvSpPr>
        <p:spPr bwMode="gray">
          <a:xfrm>
            <a:off x="7678308" y="2406899"/>
            <a:ext cx="937159" cy="524030"/>
          </a:xfrm>
          <a:prstGeom prst="rect">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Routing1  Port Group VLAN 50</a:t>
            </a:r>
          </a:p>
        </p:txBody>
      </p:sp>
      <p:cxnSp>
        <p:nvCxnSpPr>
          <p:cNvPr id="222" name="Straight Connector 221">
            <a:extLst>
              <a:ext uri="{FF2B5EF4-FFF2-40B4-BE49-F238E27FC236}">
                <a16:creationId xmlns:a16="http://schemas.microsoft.com/office/drawing/2014/main" id="{5E28EFCA-98E7-C144-BC12-FADE32C51DBD}"/>
              </a:ext>
            </a:extLst>
          </p:cNvPr>
          <p:cNvCxnSpPr>
            <a:cxnSpLocks/>
          </p:cNvCxnSpPr>
          <p:nvPr/>
        </p:nvCxnSpPr>
        <p:spPr bwMode="gray">
          <a:xfrm flipH="1" flipV="1">
            <a:off x="8097149" y="2907076"/>
            <a:ext cx="0" cy="28440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23" name="Straight Connector 222">
            <a:extLst>
              <a:ext uri="{FF2B5EF4-FFF2-40B4-BE49-F238E27FC236}">
                <a16:creationId xmlns:a16="http://schemas.microsoft.com/office/drawing/2014/main" id="{BD7C0FAC-5978-E74C-AF7B-1458B627D059}"/>
              </a:ext>
            </a:extLst>
          </p:cNvPr>
          <p:cNvCxnSpPr>
            <a:cxnSpLocks/>
          </p:cNvCxnSpPr>
          <p:nvPr/>
        </p:nvCxnSpPr>
        <p:spPr bwMode="gray">
          <a:xfrm flipH="1" flipV="1">
            <a:off x="9500334" y="2907076"/>
            <a:ext cx="0" cy="28440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24" name="Straight Connector 223">
            <a:extLst>
              <a:ext uri="{FF2B5EF4-FFF2-40B4-BE49-F238E27FC236}">
                <a16:creationId xmlns:a16="http://schemas.microsoft.com/office/drawing/2014/main" id="{10834424-24B4-454C-9E2A-96F73637385F}"/>
              </a:ext>
            </a:extLst>
          </p:cNvPr>
          <p:cNvCxnSpPr>
            <a:cxnSpLocks/>
          </p:cNvCxnSpPr>
          <p:nvPr/>
        </p:nvCxnSpPr>
        <p:spPr bwMode="gray">
          <a:xfrm flipH="1" flipV="1">
            <a:off x="5174065" y="2907077"/>
            <a:ext cx="0" cy="296222"/>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15" name="Rectangle 214">
            <a:extLst>
              <a:ext uri="{FF2B5EF4-FFF2-40B4-BE49-F238E27FC236}">
                <a16:creationId xmlns:a16="http://schemas.microsoft.com/office/drawing/2014/main" id="{46F6B6EC-7D76-7F4C-B6F0-1D6DC885ABB1}"/>
              </a:ext>
            </a:extLst>
          </p:cNvPr>
          <p:cNvSpPr/>
          <p:nvPr/>
        </p:nvSpPr>
        <p:spPr bwMode="gray">
          <a:xfrm>
            <a:off x="3326324" y="2426856"/>
            <a:ext cx="2343435" cy="507987"/>
          </a:xfrm>
          <a:prstGeom prst="rect">
            <a:avLst/>
          </a:prstGeom>
          <a:solidFill>
            <a:schemeClr val="accent4"/>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000"/>
              <a:t>Management                                      Port Group                                     VLAN 10</a:t>
            </a:r>
          </a:p>
        </p:txBody>
      </p:sp>
      <p:sp>
        <p:nvSpPr>
          <p:cNvPr id="227" name="Freeform 226">
            <a:extLst>
              <a:ext uri="{FF2B5EF4-FFF2-40B4-BE49-F238E27FC236}">
                <a16:creationId xmlns:a16="http://schemas.microsoft.com/office/drawing/2014/main" id="{8282BCD3-9770-274B-A29E-254A2FA56D14}"/>
              </a:ext>
            </a:extLst>
          </p:cNvPr>
          <p:cNvSpPr/>
          <p:nvPr/>
        </p:nvSpPr>
        <p:spPr>
          <a:xfrm rot="10800000">
            <a:off x="10453633" y="3455678"/>
            <a:ext cx="423658" cy="1732343"/>
          </a:xfrm>
          <a:custGeom>
            <a:avLst/>
            <a:gdLst>
              <a:gd name="connsiteX0" fmla="*/ 0 w 816077"/>
              <a:gd name="connsiteY0" fmla="*/ 668594 h 1022555"/>
              <a:gd name="connsiteX1" fmla="*/ 0 w 816077"/>
              <a:gd name="connsiteY1" fmla="*/ 845574 h 1022555"/>
              <a:gd name="connsiteX2" fmla="*/ 816077 w 816077"/>
              <a:gd name="connsiteY2" fmla="*/ 1022555 h 1022555"/>
              <a:gd name="connsiteX3" fmla="*/ 806245 w 816077"/>
              <a:gd name="connsiteY3" fmla="*/ 0 h 1022555"/>
              <a:gd name="connsiteX4" fmla="*/ 0 w 816077"/>
              <a:gd name="connsiteY4" fmla="*/ 668594 h 10225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6077" h="1022555">
                <a:moveTo>
                  <a:pt x="0" y="668594"/>
                </a:moveTo>
                <a:lnTo>
                  <a:pt x="0" y="845574"/>
                </a:lnTo>
                <a:lnTo>
                  <a:pt x="816077" y="1022555"/>
                </a:lnTo>
                <a:cubicBezTo>
                  <a:pt x="812800" y="681703"/>
                  <a:pt x="809522" y="340852"/>
                  <a:pt x="806245" y="0"/>
                </a:cubicBezTo>
                <a:lnTo>
                  <a:pt x="0" y="668594"/>
                </a:lnTo>
                <a:close/>
              </a:path>
            </a:pathLst>
          </a:custGeom>
          <a:solidFill>
            <a:schemeClr val="accent1">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sp>
        <p:nvSpPr>
          <p:cNvPr id="230" name="Arrow: Pentagon 102">
            <a:extLst>
              <a:ext uri="{FF2B5EF4-FFF2-40B4-BE49-F238E27FC236}">
                <a16:creationId xmlns:a16="http://schemas.microsoft.com/office/drawing/2014/main" id="{1A3B88EA-F16C-8C48-92F3-2B441523F07F}"/>
              </a:ext>
            </a:extLst>
          </p:cNvPr>
          <p:cNvSpPr/>
          <p:nvPr/>
        </p:nvSpPr>
        <p:spPr bwMode="gray">
          <a:xfrm>
            <a:off x="509820" y="4038373"/>
            <a:ext cx="3859748" cy="1009507"/>
          </a:xfrm>
          <a:prstGeom prst="homePlate">
            <a:avLst/>
          </a:prstGeom>
          <a:solidFill>
            <a:srgbClr val="F8981D"/>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2880" tIns="73152" rIns="457200" bIns="73152" numCol="1" spcCol="0" rtlCol="0" fromWordArt="0" anchor="ctr" anchorCtr="0" forceAA="0" compatLnSpc="1">
            <a:prstTxWarp prst="textNoShape">
              <a:avLst/>
            </a:prstTxWarp>
            <a:spAutoFit/>
          </a:bodyPr>
          <a:lstStyle/>
          <a:p>
            <a:r>
              <a:rPr lang="en-US" sz="1400" b="1" dirty="0">
                <a:solidFill>
                  <a:schemeClr val="bg1"/>
                </a:solidFill>
              </a:rPr>
              <a:t>For NSX Edge to segregate routing VLAN traffic through different uplinks, multiple N-VDSs recommended</a:t>
            </a:r>
            <a:endParaRPr lang="en-GB" sz="1400" dirty="0">
              <a:solidFill>
                <a:schemeClr val="bg1"/>
              </a:solidFill>
            </a:endParaRPr>
          </a:p>
        </p:txBody>
      </p:sp>
      <p:graphicFrame>
        <p:nvGraphicFramePr>
          <p:cNvPr id="80" name="Content Placeholder 5">
            <a:extLst>
              <a:ext uri="{FF2B5EF4-FFF2-40B4-BE49-F238E27FC236}">
                <a16:creationId xmlns:a16="http://schemas.microsoft.com/office/drawing/2014/main" id="{EA232A66-6DEA-DA44-A665-D749410D3B76}"/>
              </a:ext>
            </a:extLst>
          </p:cNvPr>
          <p:cNvGraphicFramePr>
            <a:graphicFrameLocks/>
          </p:cNvGraphicFramePr>
          <p:nvPr>
            <p:extLst>
              <p:ext uri="{D42A27DB-BD31-4B8C-83A1-F6EECF244321}">
                <p14:modId xmlns:p14="http://schemas.microsoft.com/office/powerpoint/2010/main" val="4101223223"/>
              </p:ext>
            </p:extLst>
          </p:nvPr>
        </p:nvGraphicFramePr>
        <p:xfrm>
          <a:off x="458436" y="5368760"/>
          <a:ext cx="11229360" cy="1316736"/>
        </p:xfrm>
        <a:graphic>
          <a:graphicData uri="http://schemas.openxmlformats.org/drawingml/2006/table">
            <a:tbl>
              <a:tblPr firstRow="1" bandRow="1">
                <a:tableStyleId>{EB9631B5-78F2-41C9-869B-9F39066F8104}</a:tableStyleId>
              </a:tblPr>
              <a:tblGrid>
                <a:gridCol w="2593374">
                  <a:extLst>
                    <a:ext uri="{9D8B030D-6E8A-4147-A177-3AD203B41FA5}">
                      <a16:colId xmlns:a16="http://schemas.microsoft.com/office/drawing/2014/main" val="2214284477"/>
                    </a:ext>
                  </a:extLst>
                </a:gridCol>
                <a:gridCol w="3097530">
                  <a:extLst>
                    <a:ext uri="{9D8B030D-6E8A-4147-A177-3AD203B41FA5}">
                      <a16:colId xmlns:a16="http://schemas.microsoft.com/office/drawing/2014/main" val="1951745682"/>
                    </a:ext>
                  </a:extLst>
                </a:gridCol>
                <a:gridCol w="1874520">
                  <a:extLst>
                    <a:ext uri="{9D8B030D-6E8A-4147-A177-3AD203B41FA5}">
                      <a16:colId xmlns:a16="http://schemas.microsoft.com/office/drawing/2014/main" val="2316221431"/>
                    </a:ext>
                  </a:extLst>
                </a:gridCol>
                <a:gridCol w="2023110">
                  <a:extLst>
                    <a:ext uri="{9D8B030D-6E8A-4147-A177-3AD203B41FA5}">
                      <a16:colId xmlns:a16="http://schemas.microsoft.com/office/drawing/2014/main" val="3090261115"/>
                    </a:ext>
                  </a:extLst>
                </a:gridCol>
                <a:gridCol w="1640826">
                  <a:extLst>
                    <a:ext uri="{9D8B030D-6E8A-4147-A177-3AD203B41FA5}">
                      <a16:colId xmlns:a16="http://schemas.microsoft.com/office/drawing/2014/main" val="2829824547"/>
                    </a:ext>
                  </a:extLst>
                </a:gridCol>
              </a:tblGrid>
              <a:tr h="0">
                <a:tc>
                  <a:txBody>
                    <a:bodyPr/>
                    <a:lstStyle/>
                    <a:p>
                      <a:pPr algn="l"/>
                      <a:r>
                        <a:rPr lang="en-US" sz="1200" b="1" u="sng" err="1"/>
                        <a:t>vSS</a:t>
                      </a:r>
                      <a:r>
                        <a:rPr lang="en-US" sz="1200" b="1" u="sng"/>
                        <a:t>/</a:t>
                      </a:r>
                      <a:r>
                        <a:rPr lang="en-US" sz="1200" b="1" u="sng" err="1"/>
                        <a:t>vDS</a:t>
                      </a:r>
                      <a:r>
                        <a:rPr lang="en-US" sz="1200"/>
                        <a:t> Port Group</a:t>
                      </a:r>
                    </a:p>
                  </a:txBody>
                  <a:tcPr marL="182880" marR="182880" marT="109728" marB="100584" anchor="ctr">
                    <a:lnL>
                      <a:noFill/>
                    </a:lnL>
                    <a:lnR>
                      <a:noFill/>
                    </a:lnR>
                    <a:lnT w="25400" cmpd="sng">
                      <a:noFill/>
                    </a:lnT>
                    <a:lnB w="381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l"/>
                      <a:r>
                        <a:rPr lang="en-US" sz="1200"/>
                        <a:t>Teaming Policy</a:t>
                      </a:r>
                    </a:p>
                  </a:txBody>
                  <a:tcPr marL="182880" marR="182880" marT="109728" marB="100584" anchor="ctr">
                    <a:lnL>
                      <a:noFill/>
                    </a:lnL>
                    <a:lnR>
                      <a:noFill/>
                    </a:lnR>
                    <a:lnT w="25400" cmpd="sng">
                      <a:noFill/>
                    </a:lnT>
                    <a:lnB w="381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l"/>
                      <a:r>
                        <a:rPr lang="en-US" sz="1200"/>
                        <a:t>Active Adapter</a:t>
                      </a:r>
                    </a:p>
                  </a:txBody>
                  <a:tcPr marL="182880" marR="182880" marT="109728" marB="100584" anchor="ctr">
                    <a:lnL>
                      <a:noFill/>
                    </a:lnL>
                    <a:lnR>
                      <a:noFill/>
                    </a:lnR>
                    <a:lnT w="25400" cmpd="sng">
                      <a:noFill/>
                    </a:lnT>
                    <a:lnB w="381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l"/>
                      <a:r>
                        <a:rPr lang="en-US" sz="1200"/>
                        <a:t>Standby Adapter</a:t>
                      </a:r>
                    </a:p>
                  </a:txBody>
                  <a:tcPr marL="182880" marR="182880" marT="109728" marB="100584" anchor="ctr">
                    <a:lnL>
                      <a:noFill/>
                    </a:lnL>
                    <a:lnR>
                      <a:noFill/>
                    </a:lnR>
                    <a:lnT w="25400" cmpd="sng">
                      <a:noFill/>
                    </a:lnT>
                    <a:lnB w="381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l"/>
                      <a:r>
                        <a:rPr lang="en-US" sz="1200"/>
                        <a:t>Unused Adapter</a:t>
                      </a:r>
                    </a:p>
                  </a:txBody>
                  <a:tcPr marL="182880" marR="182880" marT="109728" marB="100584" anchor="ctr">
                    <a:lnL>
                      <a:noFill/>
                    </a:lnL>
                    <a:lnR>
                      <a:noFill/>
                    </a:lnR>
                    <a:lnT w="25400" cmpd="sng">
                      <a:noFill/>
                    </a:lnT>
                    <a:lnB w="381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extLst>
                  <a:ext uri="{0D108BD9-81ED-4DB2-BD59-A6C34878D82A}">
                    <a16:rowId xmlns:a16="http://schemas.microsoft.com/office/drawing/2014/main" val="980836600"/>
                  </a:ext>
                </a:extLst>
              </a:tr>
              <a:tr h="362829">
                <a:tc>
                  <a:txBody>
                    <a:bodyPr/>
                    <a:lstStyle/>
                    <a:p>
                      <a:r>
                        <a:rPr lang="en-US" sz="1100" err="1">
                          <a:solidFill>
                            <a:schemeClr val="tx2"/>
                          </a:solidFill>
                        </a:rPr>
                        <a:t>vMotion</a:t>
                      </a:r>
                      <a:r>
                        <a:rPr lang="en-US" sz="1100">
                          <a:solidFill>
                            <a:schemeClr val="tx2"/>
                          </a:solidFill>
                        </a:rPr>
                        <a:t> / </a:t>
                      </a:r>
                      <a:r>
                        <a:rPr lang="en-US" sz="1100" err="1">
                          <a:solidFill>
                            <a:schemeClr val="tx2"/>
                          </a:solidFill>
                        </a:rPr>
                        <a:t>vSAN</a:t>
                      </a:r>
                      <a:r>
                        <a:rPr lang="en-US" sz="1100">
                          <a:solidFill>
                            <a:schemeClr val="tx2"/>
                          </a:solidFill>
                        </a:rPr>
                        <a:t> / Management / Tunnel , Routing1</a:t>
                      </a:r>
                    </a:p>
                  </a:txBody>
                  <a:tcPr marL="182880" marR="182880" marT="109728" marB="100584">
                    <a:lnL>
                      <a:noFill/>
                    </a:lnL>
                    <a:lnR w="38100" cap="flat" cmpd="sng" algn="ctr">
                      <a:noFill/>
                      <a:prstDash val="solid"/>
                      <a:round/>
                      <a:headEnd type="none" w="med" len="med"/>
                      <a:tailEnd type="none" w="med" len="med"/>
                    </a:lnR>
                    <a:lnT w="38100" cap="flat" cmpd="sng" algn="ctr">
                      <a:solidFill>
                        <a:schemeClr val="accent2"/>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100" kern="1200">
                          <a:solidFill>
                            <a:schemeClr val="tx2"/>
                          </a:solidFill>
                          <a:latin typeface="+mn-lt"/>
                          <a:ea typeface="+mn-ea"/>
                          <a:cs typeface="+mn-cs"/>
                        </a:rPr>
                        <a:t>Route based on originating virtual port</a:t>
                      </a:r>
                    </a:p>
                  </a:txBody>
                  <a:tcPr marL="182880" marR="182880" marT="109728" marB="100584">
                    <a:lnL w="38100" cap="flat" cmpd="sng" algn="ctr">
                      <a:noFill/>
                      <a:prstDash val="solid"/>
                      <a:round/>
                      <a:headEnd type="none" w="med" len="med"/>
                      <a:tailEnd type="none" w="med" len="med"/>
                    </a:lnL>
                    <a:lnR w="38100" cap="flat" cmpd="sng" algn="ctr">
                      <a:noFill/>
                      <a:prstDash val="solid"/>
                      <a:round/>
                      <a:headEnd type="none" w="med" len="med"/>
                      <a:tailEnd type="none" w="med" len="med"/>
                    </a:lnR>
                    <a:lnT w="38100" cap="flat" cmpd="sng" algn="ctr">
                      <a:solidFill>
                        <a:schemeClr val="accent2"/>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r>
                        <a:rPr lang="en-US" sz="1100">
                          <a:solidFill>
                            <a:schemeClr val="tx2"/>
                          </a:solidFill>
                        </a:rPr>
                        <a:t>vmnic0</a:t>
                      </a:r>
                    </a:p>
                  </a:txBody>
                  <a:tcPr marL="182880" marR="182880" marT="109728" marB="100584">
                    <a:lnL w="38100" cap="flat" cmpd="sng" algn="ctr">
                      <a:noFill/>
                      <a:prstDash val="solid"/>
                      <a:round/>
                      <a:headEnd type="none" w="med" len="med"/>
                      <a:tailEnd type="none" w="med" len="med"/>
                    </a:lnL>
                    <a:lnR>
                      <a:noFill/>
                    </a:lnR>
                    <a:lnT w="38100" cap="flat" cmpd="sng" algn="ctr">
                      <a:solidFill>
                        <a:schemeClr val="accent2"/>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endParaRPr lang="en-US" sz="1100">
                        <a:solidFill>
                          <a:schemeClr val="tx2"/>
                        </a:solidFill>
                      </a:endParaRPr>
                    </a:p>
                  </a:txBody>
                  <a:tcPr marL="182880" marR="182880" marT="109728" marB="100584">
                    <a:lnL w="38100" cap="flat" cmpd="sng" algn="ctr">
                      <a:noFill/>
                      <a:prstDash val="solid"/>
                      <a:round/>
                      <a:headEnd type="none" w="med" len="med"/>
                      <a:tailEnd type="none" w="med" len="med"/>
                    </a:lnL>
                    <a:lnR>
                      <a:noFill/>
                    </a:lnR>
                    <a:lnT w="38100" cap="flat" cmpd="sng" algn="ctr">
                      <a:solidFill>
                        <a:schemeClr val="accent2"/>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r>
                        <a:rPr lang="en-US" sz="1100">
                          <a:solidFill>
                            <a:schemeClr val="tx2"/>
                          </a:solidFill>
                        </a:rPr>
                        <a:t>vmnic1</a:t>
                      </a:r>
                    </a:p>
                  </a:txBody>
                  <a:tcPr marL="182880" marR="182880" marT="109728" marB="100584">
                    <a:lnL w="38100" cap="flat" cmpd="sng" algn="ctr">
                      <a:noFill/>
                      <a:prstDash val="solid"/>
                      <a:round/>
                      <a:headEnd type="none" w="med" len="med"/>
                      <a:tailEnd type="none" w="med" len="med"/>
                    </a:lnL>
                    <a:lnR>
                      <a:noFill/>
                    </a:lnR>
                    <a:lnT w="38100" cap="flat" cmpd="sng" algn="ctr">
                      <a:solidFill>
                        <a:schemeClr val="accent2"/>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4829189"/>
                  </a:ext>
                </a:extLst>
              </a:tr>
              <a:tr h="362829">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100" kern="1200">
                          <a:solidFill>
                            <a:schemeClr val="tx2"/>
                          </a:solidFill>
                          <a:latin typeface="+mn-lt"/>
                          <a:ea typeface="+mn-ea"/>
                          <a:cs typeface="+mn-cs"/>
                        </a:rPr>
                        <a:t>Routing2</a:t>
                      </a:r>
                    </a:p>
                  </a:txBody>
                  <a:tcPr marL="182880" marR="182880" marT="109728" marB="100584">
                    <a:lnL>
                      <a:noFill/>
                    </a:lnL>
                    <a:lnR w="381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100" kern="1200">
                          <a:solidFill>
                            <a:schemeClr val="tx2"/>
                          </a:solidFill>
                          <a:latin typeface="+mn-lt"/>
                          <a:ea typeface="+mn-ea"/>
                          <a:cs typeface="+mn-cs"/>
                        </a:rPr>
                        <a:t>Route based on originating virtual port</a:t>
                      </a:r>
                    </a:p>
                  </a:txBody>
                  <a:tcPr marL="182880" marR="182880" marT="109728" marB="100584">
                    <a:lnL w="38100" cap="flat" cmpd="sng" algn="ctr">
                      <a:noFill/>
                      <a:prstDash val="solid"/>
                      <a:round/>
                      <a:headEnd type="none" w="med" len="med"/>
                      <a:tailEnd type="none" w="med" len="med"/>
                    </a:lnL>
                    <a:lnR w="381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100" kern="1200">
                          <a:solidFill>
                            <a:schemeClr val="tx2"/>
                          </a:solidFill>
                          <a:latin typeface="+mn-lt"/>
                          <a:ea typeface="+mn-ea"/>
                          <a:cs typeface="+mn-cs"/>
                        </a:rPr>
                        <a:t>vmnic1</a:t>
                      </a:r>
                    </a:p>
                  </a:txBody>
                  <a:tcPr marL="182880" marR="182880" marT="109728" marB="100584">
                    <a:lnL w="38100" cap="flat" cmpd="sng" algn="ctr">
                      <a:noFill/>
                      <a:prstDash val="solid"/>
                      <a:round/>
                      <a:headEnd type="none" w="med" len="med"/>
                      <a:tailEnd type="none" w="med" len="med"/>
                    </a:lnL>
                    <a:lnR>
                      <a:noFill/>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US" sz="1100" kern="1200">
                        <a:solidFill>
                          <a:schemeClr val="tx2"/>
                        </a:solidFill>
                        <a:latin typeface="+mn-lt"/>
                        <a:ea typeface="+mn-ea"/>
                        <a:cs typeface="+mn-cs"/>
                      </a:endParaRPr>
                    </a:p>
                  </a:txBody>
                  <a:tcPr marL="182880" marR="182880" marT="109728" marB="100584">
                    <a:lnL w="38100" cap="flat" cmpd="sng" algn="ctr">
                      <a:noFill/>
                      <a:prstDash val="solid"/>
                      <a:round/>
                      <a:headEnd type="none" w="med" len="med"/>
                      <a:tailEnd type="none" w="med" len="med"/>
                    </a:lnL>
                    <a:lnR>
                      <a:noFill/>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100" kern="1200">
                          <a:solidFill>
                            <a:schemeClr val="tx2"/>
                          </a:solidFill>
                          <a:latin typeface="+mn-lt"/>
                          <a:ea typeface="+mn-ea"/>
                          <a:cs typeface="+mn-cs"/>
                        </a:rPr>
                        <a:t>vmnic0</a:t>
                      </a:r>
                    </a:p>
                  </a:txBody>
                  <a:tcPr marL="182880" marR="182880" marT="109728" marB="100584">
                    <a:lnL w="38100" cap="flat" cmpd="sng" algn="ctr">
                      <a:noFill/>
                      <a:prstDash val="solid"/>
                      <a:round/>
                      <a:headEnd type="none" w="med" len="med"/>
                      <a:tailEnd type="none" w="med" len="med"/>
                    </a:lnL>
                    <a:lnR>
                      <a:noFill/>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4096574584"/>
                  </a:ext>
                </a:extLst>
              </a:tr>
            </a:tbl>
          </a:graphicData>
        </a:graphic>
      </p:graphicFrame>
      <p:sp>
        <p:nvSpPr>
          <p:cNvPr id="2" name="Rectangle 1">
            <a:extLst>
              <a:ext uri="{FF2B5EF4-FFF2-40B4-BE49-F238E27FC236}">
                <a16:creationId xmlns:a16="http://schemas.microsoft.com/office/drawing/2014/main" id="{3E7C329F-620A-484A-8940-00EAC4BA67E7}"/>
              </a:ext>
            </a:extLst>
          </p:cNvPr>
          <p:cNvSpPr/>
          <p:nvPr/>
        </p:nvSpPr>
        <p:spPr>
          <a:xfrm>
            <a:off x="8588736" y="601031"/>
            <a:ext cx="3519852" cy="830997"/>
          </a:xfrm>
          <a:prstGeom prst="rect">
            <a:avLst/>
          </a:prstGeom>
        </p:spPr>
        <p:txBody>
          <a:bodyPr wrap="square">
            <a:spAutoFit/>
          </a:bodyPr>
          <a:lstStyle/>
          <a:p>
            <a:r>
              <a:rPr lang="en-US" sz="1200" b="1" dirty="0">
                <a:solidFill>
                  <a:schemeClr val="tx2"/>
                </a:solidFill>
                <a:ea typeface="Gotham Rounded Book" charset="0"/>
                <a:cs typeface="Gotham Rounded Book" charset="0"/>
              </a:rPr>
              <a:t>This host is NOT a Host Transport Node (It is not prepped for NSX-T) </a:t>
            </a:r>
            <a:r>
              <a:rPr lang="en-US" sz="1200" b="1" dirty="0" err="1">
                <a:solidFill>
                  <a:schemeClr val="tx2"/>
                </a:solidFill>
              </a:rPr>
              <a:t>Geneve</a:t>
            </a:r>
            <a:r>
              <a:rPr lang="en-US" sz="1200" b="1" dirty="0">
                <a:solidFill>
                  <a:schemeClr val="tx2"/>
                </a:solidFill>
              </a:rPr>
              <a:t> Tunnel is terminated on the NSX Edge VM itself. (different than NSX-v)</a:t>
            </a:r>
            <a:endParaRPr lang="en-GB" sz="1200" dirty="0">
              <a:solidFill>
                <a:schemeClr val="tx2"/>
              </a:solidFill>
            </a:endParaRPr>
          </a:p>
        </p:txBody>
      </p:sp>
      <p:sp>
        <p:nvSpPr>
          <p:cNvPr id="82" name="Arrow: Pentagon 29">
            <a:extLst>
              <a:ext uri="{FF2B5EF4-FFF2-40B4-BE49-F238E27FC236}">
                <a16:creationId xmlns:a16="http://schemas.microsoft.com/office/drawing/2014/main" id="{9004617E-578E-E74F-9A93-6D86C7330628}"/>
              </a:ext>
            </a:extLst>
          </p:cNvPr>
          <p:cNvSpPr/>
          <p:nvPr/>
        </p:nvSpPr>
        <p:spPr bwMode="gray">
          <a:xfrm rot="5400000">
            <a:off x="11029477" y="1282985"/>
            <a:ext cx="323441" cy="235866"/>
          </a:xfrm>
          <a:prstGeom prst="homePlate">
            <a:avLst/>
          </a:prstGeom>
          <a:solidFill>
            <a:schemeClr val="accent4"/>
          </a:solidFill>
          <a:ln>
            <a:noFill/>
          </a:ln>
        </p:spPr>
        <p:style>
          <a:lnRef idx="2">
            <a:schemeClr val="dk1"/>
          </a:lnRef>
          <a:fillRef idx="1">
            <a:schemeClr val="lt1"/>
          </a:fillRef>
          <a:effectRef idx="0">
            <a:schemeClr val="dk1"/>
          </a:effectRef>
          <a:fontRef idx="minor">
            <a:schemeClr val="dk1"/>
          </a:fontRef>
        </p:style>
        <p:txBody>
          <a:bodyPr rtlCol="0" anchor="ctr"/>
          <a:lstStyle/>
          <a:p>
            <a:pPr>
              <a:spcAft>
                <a:spcPts val="600"/>
              </a:spcAft>
            </a:pPr>
            <a:endParaRPr lang="en-US" sz="1600">
              <a:solidFill>
                <a:schemeClr val="bg1"/>
              </a:solidFill>
            </a:endParaRPr>
          </a:p>
        </p:txBody>
      </p:sp>
      <p:sp>
        <p:nvSpPr>
          <p:cNvPr id="83" name="Rectangle 82">
            <a:extLst>
              <a:ext uri="{FF2B5EF4-FFF2-40B4-BE49-F238E27FC236}">
                <a16:creationId xmlns:a16="http://schemas.microsoft.com/office/drawing/2014/main" id="{A9968171-B86E-0343-8B2B-C24B89927872}"/>
              </a:ext>
            </a:extLst>
          </p:cNvPr>
          <p:cNvSpPr/>
          <p:nvPr/>
        </p:nvSpPr>
        <p:spPr>
          <a:xfrm>
            <a:off x="4261121" y="952910"/>
            <a:ext cx="1202352" cy="276999"/>
          </a:xfrm>
          <a:prstGeom prst="rect">
            <a:avLst/>
          </a:prstGeom>
        </p:spPr>
        <p:txBody>
          <a:bodyPr wrap="square">
            <a:spAutoFit/>
          </a:bodyPr>
          <a:lstStyle/>
          <a:p>
            <a:r>
              <a:rPr lang="en-US" sz="1200" dirty="0">
                <a:solidFill>
                  <a:schemeClr val="tx2"/>
                </a:solidFill>
              </a:rPr>
              <a:t>FHRP Active</a:t>
            </a:r>
          </a:p>
        </p:txBody>
      </p:sp>
      <p:sp>
        <p:nvSpPr>
          <p:cNvPr id="84" name="Rectangle 83">
            <a:extLst>
              <a:ext uri="{FF2B5EF4-FFF2-40B4-BE49-F238E27FC236}">
                <a16:creationId xmlns:a16="http://schemas.microsoft.com/office/drawing/2014/main" id="{673F2125-14C6-7840-B0D5-3200849A6E32}"/>
              </a:ext>
            </a:extLst>
          </p:cNvPr>
          <p:cNvSpPr/>
          <p:nvPr/>
        </p:nvSpPr>
        <p:spPr>
          <a:xfrm>
            <a:off x="6960340" y="975914"/>
            <a:ext cx="1435936" cy="276999"/>
          </a:xfrm>
          <a:prstGeom prst="rect">
            <a:avLst/>
          </a:prstGeom>
        </p:spPr>
        <p:txBody>
          <a:bodyPr wrap="square">
            <a:spAutoFit/>
          </a:bodyPr>
          <a:lstStyle/>
          <a:p>
            <a:r>
              <a:rPr lang="en-US" sz="1200" dirty="0">
                <a:solidFill>
                  <a:schemeClr val="tx2"/>
                </a:solidFill>
              </a:rPr>
              <a:t>FHRP Standby</a:t>
            </a:r>
          </a:p>
        </p:txBody>
      </p:sp>
      <p:sp>
        <p:nvSpPr>
          <p:cNvPr id="111" name="Rectangle 110">
            <a:extLst>
              <a:ext uri="{FF2B5EF4-FFF2-40B4-BE49-F238E27FC236}">
                <a16:creationId xmlns:a16="http://schemas.microsoft.com/office/drawing/2014/main" id="{4739F59F-01F3-F14E-9E9A-279730E04DA2}"/>
              </a:ext>
            </a:extLst>
          </p:cNvPr>
          <p:cNvSpPr/>
          <p:nvPr/>
        </p:nvSpPr>
        <p:spPr bwMode="gray">
          <a:xfrm>
            <a:off x="6022123" y="4066517"/>
            <a:ext cx="1096029" cy="201161"/>
          </a:xfrm>
          <a:prstGeom prst="rect">
            <a:avLst/>
          </a:prstGeom>
          <a:solidFill>
            <a:srgbClr val="820024"/>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Uplink Profile</a:t>
            </a:r>
          </a:p>
        </p:txBody>
      </p:sp>
      <p:sp>
        <p:nvSpPr>
          <p:cNvPr id="112" name="Rectangle 111">
            <a:extLst>
              <a:ext uri="{FF2B5EF4-FFF2-40B4-BE49-F238E27FC236}">
                <a16:creationId xmlns:a16="http://schemas.microsoft.com/office/drawing/2014/main" id="{6722AB64-1F55-B742-A115-872EAAD96504}"/>
              </a:ext>
            </a:extLst>
          </p:cNvPr>
          <p:cNvSpPr/>
          <p:nvPr/>
        </p:nvSpPr>
        <p:spPr bwMode="auto">
          <a:xfrm>
            <a:off x="7448912" y="3744971"/>
            <a:ext cx="1336774" cy="376877"/>
          </a:xfrm>
          <a:prstGeom prst="rect">
            <a:avLst/>
          </a:prstGeom>
          <a:solidFill>
            <a:schemeClr val="accent1">
              <a:lumMod val="50000"/>
            </a:schemeClr>
          </a:solidFill>
          <a:ln>
            <a:noFill/>
            <a:miter lim="800000"/>
            <a:headEnd/>
            <a:tailEnd/>
          </a:ln>
        </p:spPr>
        <p:style>
          <a:lnRef idx="2">
            <a:schemeClr val="dk1"/>
          </a:lnRef>
          <a:fillRef idx="1">
            <a:schemeClr val="lt1"/>
          </a:fillRef>
          <a:effectRef idx="0">
            <a:schemeClr val="dk1"/>
          </a:effectRef>
          <a:fontRef idx="minor">
            <a:schemeClr val="dk1"/>
          </a:fontRef>
        </p:style>
        <p:txBody>
          <a:bodyPr wrap="none" lIns="0" tIns="0" rIns="0" bIns="0" rtlCol="0" anchor="ctr"/>
          <a:lstStyle/>
          <a:p>
            <a:pPr algn="ctr"/>
            <a:r>
              <a:rPr lang="en-US" sz="1400">
                <a:solidFill>
                  <a:prstClr val="white"/>
                </a:solidFill>
                <a:latin typeface="Metropolis"/>
                <a:ea typeface="Gotham Rounded Book" charset="0"/>
                <a:cs typeface="Gotham Rounded Book" charset="0"/>
              </a:rPr>
              <a:t>N-VDS #2</a:t>
            </a:r>
            <a:endParaRPr lang="en-US" sz="1400">
              <a:solidFill>
                <a:prstClr val="white"/>
              </a:solidFill>
              <a:ea typeface="Gotham Rounded Book" charset="0"/>
              <a:cs typeface="Gotham Rounded Book" charset="0"/>
            </a:endParaRPr>
          </a:p>
        </p:txBody>
      </p:sp>
      <p:sp>
        <p:nvSpPr>
          <p:cNvPr id="113" name="Rectangle 112">
            <a:extLst>
              <a:ext uri="{FF2B5EF4-FFF2-40B4-BE49-F238E27FC236}">
                <a16:creationId xmlns:a16="http://schemas.microsoft.com/office/drawing/2014/main" id="{2DD9BFA7-A01C-B945-B602-2D9C1EA75F8C}"/>
              </a:ext>
            </a:extLst>
          </p:cNvPr>
          <p:cNvSpPr/>
          <p:nvPr/>
        </p:nvSpPr>
        <p:spPr bwMode="gray">
          <a:xfrm>
            <a:off x="7542879" y="4064661"/>
            <a:ext cx="1096029" cy="201161"/>
          </a:xfrm>
          <a:prstGeom prst="rect">
            <a:avLst/>
          </a:prstGeom>
          <a:solidFill>
            <a:srgbClr val="820024"/>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Uplink Profile</a:t>
            </a:r>
          </a:p>
        </p:txBody>
      </p:sp>
      <p:sp>
        <p:nvSpPr>
          <p:cNvPr id="114" name="Rectangle 113">
            <a:extLst>
              <a:ext uri="{FF2B5EF4-FFF2-40B4-BE49-F238E27FC236}">
                <a16:creationId xmlns:a16="http://schemas.microsoft.com/office/drawing/2014/main" id="{C7BB9EF4-A076-6A4F-A784-2B0BEBB01D7C}"/>
              </a:ext>
            </a:extLst>
          </p:cNvPr>
          <p:cNvSpPr/>
          <p:nvPr/>
        </p:nvSpPr>
        <p:spPr bwMode="auto">
          <a:xfrm>
            <a:off x="8869049" y="3745331"/>
            <a:ext cx="1336774" cy="376877"/>
          </a:xfrm>
          <a:prstGeom prst="rect">
            <a:avLst/>
          </a:prstGeom>
          <a:solidFill>
            <a:schemeClr val="accent1">
              <a:lumMod val="50000"/>
            </a:schemeClr>
          </a:solidFill>
          <a:ln>
            <a:noFill/>
            <a:miter lim="800000"/>
            <a:headEnd/>
            <a:tailEnd/>
          </a:ln>
        </p:spPr>
        <p:style>
          <a:lnRef idx="2">
            <a:schemeClr val="dk1"/>
          </a:lnRef>
          <a:fillRef idx="1">
            <a:schemeClr val="lt1"/>
          </a:fillRef>
          <a:effectRef idx="0">
            <a:schemeClr val="dk1"/>
          </a:effectRef>
          <a:fontRef idx="minor">
            <a:schemeClr val="dk1"/>
          </a:fontRef>
        </p:style>
        <p:txBody>
          <a:bodyPr wrap="none" lIns="0" tIns="0" rIns="0" bIns="0" rtlCol="0" anchor="ctr"/>
          <a:lstStyle/>
          <a:p>
            <a:pPr algn="ctr"/>
            <a:r>
              <a:rPr lang="en-US" sz="1400">
                <a:solidFill>
                  <a:prstClr val="white"/>
                </a:solidFill>
                <a:latin typeface="Metropolis"/>
                <a:ea typeface="Gotham Rounded Book" charset="0"/>
                <a:cs typeface="Gotham Rounded Book" charset="0"/>
              </a:rPr>
              <a:t>N-VDS #3</a:t>
            </a:r>
            <a:endParaRPr lang="en-US" sz="1400">
              <a:solidFill>
                <a:prstClr val="white"/>
              </a:solidFill>
              <a:ea typeface="Gotham Rounded Book" charset="0"/>
              <a:cs typeface="Gotham Rounded Book" charset="0"/>
            </a:endParaRPr>
          </a:p>
        </p:txBody>
      </p:sp>
      <p:sp>
        <p:nvSpPr>
          <p:cNvPr id="115" name="Rectangle 114">
            <a:extLst>
              <a:ext uri="{FF2B5EF4-FFF2-40B4-BE49-F238E27FC236}">
                <a16:creationId xmlns:a16="http://schemas.microsoft.com/office/drawing/2014/main" id="{C129BE7E-DB2A-3D47-A724-E4521EC839E4}"/>
              </a:ext>
            </a:extLst>
          </p:cNvPr>
          <p:cNvSpPr/>
          <p:nvPr/>
        </p:nvSpPr>
        <p:spPr bwMode="gray">
          <a:xfrm>
            <a:off x="8963016" y="4065021"/>
            <a:ext cx="1096029" cy="201161"/>
          </a:xfrm>
          <a:prstGeom prst="rect">
            <a:avLst/>
          </a:prstGeom>
          <a:solidFill>
            <a:srgbClr val="820024"/>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Uplink Profile</a:t>
            </a:r>
          </a:p>
        </p:txBody>
      </p:sp>
      <p:sp>
        <p:nvSpPr>
          <p:cNvPr id="87" name="Rectangle 86">
            <a:extLst>
              <a:ext uri="{FF2B5EF4-FFF2-40B4-BE49-F238E27FC236}">
                <a16:creationId xmlns:a16="http://schemas.microsoft.com/office/drawing/2014/main" id="{02B6CD49-C4B7-9B43-9447-8A91C831618A}"/>
              </a:ext>
            </a:extLst>
          </p:cNvPr>
          <p:cNvSpPr/>
          <p:nvPr/>
        </p:nvSpPr>
        <p:spPr bwMode="gray">
          <a:xfrm>
            <a:off x="9001317" y="4245734"/>
            <a:ext cx="999255" cy="360632"/>
          </a:xfrm>
          <a:prstGeom prst="rect">
            <a:avLst/>
          </a:prstGeom>
          <a:solidFill>
            <a:schemeClr val="tx2"/>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Routing2 LS (Untagged)</a:t>
            </a:r>
          </a:p>
        </p:txBody>
      </p:sp>
      <p:sp>
        <p:nvSpPr>
          <p:cNvPr id="116" name="Rectangle 115">
            <a:extLst>
              <a:ext uri="{FF2B5EF4-FFF2-40B4-BE49-F238E27FC236}">
                <a16:creationId xmlns:a16="http://schemas.microsoft.com/office/drawing/2014/main" id="{1AEED3E5-22FD-4743-B7FB-7C8D2CFF1ED1}"/>
              </a:ext>
            </a:extLst>
          </p:cNvPr>
          <p:cNvSpPr/>
          <p:nvPr/>
        </p:nvSpPr>
        <p:spPr bwMode="gray">
          <a:xfrm>
            <a:off x="7590868" y="4245735"/>
            <a:ext cx="1019327" cy="368264"/>
          </a:xfrm>
          <a:prstGeom prst="rect">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Routing1 LS (untagged)</a:t>
            </a:r>
          </a:p>
        </p:txBody>
      </p:sp>
      <p:sp>
        <p:nvSpPr>
          <p:cNvPr id="86" name="TextBox 85">
            <a:extLst>
              <a:ext uri="{FF2B5EF4-FFF2-40B4-BE49-F238E27FC236}">
                <a16:creationId xmlns:a16="http://schemas.microsoft.com/office/drawing/2014/main" id="{86B6D678-F42C-504F-ADE3-C5493C357306}"/>
              </a:ext>
            </a:extLst>
          </p:cNvPr>
          <p:cNvSpPr txBox="1"/>
          <p:nvPr/>
        </p:nvSpPr>
        <p:spPr>
          <a:xfrm>
            <a:off x="5700221" y="5049447"/>
            <a:ext cx="1682897" cy="184666"/>
          </a:xfrm>
          <a:prstGeom prst="rect">
            <a:avLst/>
          </a:prstGeom>
        </p:spPr>
        <p:txBody>
          <a:bodyPr wrap="square" lIns="0" tIns="0" rIns="0" bIns="0" rtlCol="0">
            <a:spAutoFit/>
          </a:bodyPr>
          <a:lstStyle/>
          <a:p>
            <a:pPr algn="ctr">
              <a:spcAft>
                <a:spcPts val="600"/>
              </a:spcAft>
            </a:pPr>
            <a:r>
              <a:rPr lang="en-GB" sz="1200" b="1"/>
              <a:t>TEP VLAN (untagged)</a:t>
            </a:r>
            <a:endParaRPr lang="en-GB" sz="1200" b="1" u="sng"/>
          </a:p>
        </p:txBody>
      </p:sp>
      <p:sp>
        <p:nvSpPr>
          <p:cNvPr id="96" name="TextBox 95">
            <a:extLst>
              <a:ext uri="{FF2B5EF4-FFF2-40B4-BE49-F238E27FC236}">
                <a16:creationId xmlns:a16="http://schemas.microsoft.com/office/drawing/2014/main" id="{DA791228-1215-6C43-9620-63C0E32B3A0B}"/>
              </a:ext>
            </a:extLst>
          </p:cNvPr>
          <p:cNvSpPr txBox="1"/>
          <p:nvPr/>
        </p:nvSpPr>
        <p:spPr>
          <a:xfrm>
            <a:off x="4333899" y="4440333"/>
            <a:ext cx="1682897" cy="369332"/>
          </a:xfrm>
          <a:prstGeom prst="rect">
            <a:avLst/>
          </a:prstGeom>
        </p:spPr>
        <p:txBody>
          <a:bodyPr wrap="square" lIns="0" tIns="0" rIns="0" bIns="0" rtlCol="0">
            <a:spAutoFit/>
          </a:bodyPr>
          <a:lstStyle/>
          <a:p>
            <a:pPr algn="ctr">
              <a:spcAft>
                <a:spcPts val="600"/>
              </a:spcAft>
            </a:pPr>
            <a:r>
              <a:rPr lang="en-GB" sz="1200" b="1" err="1"/>
              <a:t>Mgt</a:t>
            </a:r>
            <a:r>
              <a:rPr lang="en-GB" sz="1200" b="1"/>
              <a:t>  VLAN (untagged)</a:t>
            </a:r>
            <a:endParaRPr lang="en-GB" sz="1200" b="1" u="sng"/>
          </a:p>
        </p:txBody>
      </p:sp>
      <p:grpSp>
        <p:nvGrpSpPr>
          <p:cNvPr id="110" name="Group 109">
            <a:extLst>
              <a:ext uri="{FF2B5EF4-FFF2-40B4-BE49-F238E27FC236}">
                <a16:creationId xmlns:a16="http://schemas.microsoft.com/office/drawing/2014/main" id="{FE9230CC-8917-614D-9F65-83E1DC788E18}"/>
              </a:ext>
            </a:extLst>
          </p:cNvPr>
          <p:cNvGrpSpPr/>
          <p:nvPr/>
        </p:nvGrpSpPr>
        <p:grpSpPr>
          <a:xfrm>
            <a:off x="5961435" y="3591353"/>
            <a:ext cx="1243126" cy="221809"/>
            <a:chOff x="6715749" y="498024"/>
            <a:chExt cx="1243126" cy="221809"/>
          </a:xfrm>
        </p:grpSpPr>
        <p:sp>
          <p:nvSpPr>
            <p:cNvPr id="117" name="Rectangle 116">
              <a:extLst>
                <a:ext uri="{FF2B5EF4-FFF2-40B4-BE49-F238E27FC236}">
                  <a16:creationId xmlns:a16="http://schemas.microsoft.com/office/drawing/2014/main" id="{6110B7A7-301C-1B40-8F71-1D7257CA138F}"/>
                </a:ext>
              </a:extLst>
            </p:cNvPr>
            <p:cNvSpPr/>
            <p:nvPr/>
          </p:nvSpPr>
          <p:spPr>
            <a:xfrm>
              <a:off x="6871895" y="520777"/>
              <a:ext cx="912538" cy="199056"/>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600">
                <a:solidFill>
                  <a:schemeClr val="bg1"/>
                </a:solidFill>
              </a:endParaRPr>
            </a:p>
          </p:txBody>
        </p:sp>
        <p:sp>
          <p:nvSpPr>
            <p:cNvPr id="118" name="Rectangle 117">
              <a:extLst>
                <a:ext uri="{FF2B5EF4-FFF2-40B4-BE49-F238E27FC236}">
                  <a16:creationId xmlns:a16="http://schemas.microsoft.com/office/drawing/2014/main" id="{5CF64124-9974-FB42-973C-8CABCDD440C6}"/>
                </a:ext>
              </a:extLst>
            </p:cNvPr>
            <p:cNvSpPr/>
            <p:nvPr/>
          </p:nvSpPr>
          <p:spPr>
            <a:xfrm>
              <a:off x="6715749" y="498024"/>
              <a:ext cx="1243126" cy="206776"/>
            </a:xfrm>
            <a:prstGeom prst="rect">
              <a:avLst/>
            </a:prstGeom>
          </p:spPr>
          <p:txBody>
            <a:bodyPr wrap="square">
              <a:spAutoFit/>
            </a:bodyPr>
            <a:lstStyle/>
            <a:p>
              <a:pPr algn="ctr"/>
              <a:r>
                <a:rPr lang="en-US" sz="1200" b="1">
                  <a:solidFill>
                    <a:schemeClr val="bg1"/>
                  </a:solidFill>
                  <a:latin typeface="Metropolis" pitchFamily="2" charset="77"/>
                </a:rPr>
                <a:t>Uplink 1</a:t>
              </a:r>
              <a:endParaRPr lang="en-GB" sz="1200" b="1">
                <a:solidFill>
                  <a:schemeClr val="bg1"/>
                </a:solidFill>
                <a:latin typeface="Metropolis" pitchFamily="2" charset="77"/>
              </a:endParaRPr>
            </a:p>
          </p:txBody>
        </p:sp>
      </p:grpSp>
      <p:grpSp>
        <p:nvGrpSpPr>
          <p:cNvPr id="119" name="Group 118">
            <a:extLst>
              <a:ext uri="{FF2B5EF4-FFF2-40B4-BE49-F238E27FC236}">
                <a16:creationId xmlns:a16="http://schemas.microsoft.com/office/drawing/2014/main" id="{BA3834FE-00CC-8542-BC10-ED39A7E921DB}"/>
              </a:ext>
            </a:extLst>
          </p:cNvPr>
          <p:cNvGrpSpPr/>
          <p:nvPr/>
        </p:nvGrpSpPr>
        <p:grpSpPr>
          <a:xfrm>
            <a:off x="7525700" y="3602224"/>
            <a:ext cx="1243126" cy="221809"/>
            <a:chOff x="6715749" y="498024"/>
            <a:chExt cx="1243126" cy="221809"/>
          </a:xfrm>
        </p:grpSpPr>
        <p:sp>
          <p:nvSpPr>
            <p:cNvPr id="120" name="Rectangle 119">
              <a:extLst>
                <a:ext uri="{FF2B5EF4-FFF2-40B4-BE49-F238E27FC236}">
                  <a16:creationId xmlns:a16="http://schemas.microsoft.com/office/drawing/2014/main" id="{F86FE6A8-FD99-AE44-ACA0-AAE046E79AB6}"/>
                </a:ext>
              </a:extLst>
            </p:cNvPr>
            <p:cNvSpPr/>
            <p:nvPr/>
          </p:nvSpPr>
          <p:spPr>
            <a:xfrm>
              <a:off x="6871895" y="520777"/>
              <a:ext cx="912538" cy="199056"/>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600">
                <a:solidFill>
                  <a:schemeClr val="bg1"/>
                </a:solidFill>
              </a:endParaRPr>
            </a:p>
          </p:txBody>
        </p:sp>
        <p:sp>
          <p:nvSpPr>
            <p:cNvPr id="121" name="Rectangle 120">
              <a:extLst>
                <a:ext uri="{FF2B5EF4-FFF2-40B4-BE49-F238E27FC236}">
                  <a16:creationId xmlns:a16="http://schemas.microsoft.com/office/drawing/2014/main" id="{3E7CD4F3-0ED3-0B48-A768-06986F9703EA}"/>
                </a:ext>
              </a:extLst>
            </p:cNvPr>
            <p:cNvSpPr/>
            <p:nvPr/>
          </p:nvSpPr>
          <p:spPr>
            <a:xfrm>
              <a:off x="6715749" y="498024"/>
              <a:ext cx="1243126" cy="206776"/>
            </a:xfrm>
            <a:prstGeom prst="rect">
              <a:avLst/>
            </a:prstGeom>
          </p:spPr>
          <p:txBody>
            <a:bodyPr wrap="square">
              <a:spAutoFit/>
            </a:bodyPr>
            <a:lstStyle/>
            <a:p>
              <a:pPr algn="ctr"/>
              <a:r>
                <a:rPr lang="en-US" sz="1200" b="1">
                  <a:solidFill>
                    <a:schemeClr val="bg1"/>
                  </a:solidFill>
                  <a:latin typeface="Metropolis" pitchFamily="2" charset="77"/>
                </a:rPr>
                <a:t>Uplink 1</a:t>
              </a:r>
              <a:endParaRPr lang="en-GB" sz="1200" b="1">
                <a:solidFill>
                  <a:schemeClr val="bg1"/>
                </a:solidFill>
                <a:latin typeface="Metropolis" pitchFamily="2" charset="77"/>
              </a:endParaRPr>
            </a:p>
          </p:txBody>
        </p:sp>
      </p:grpSp>
      <p:grpSp>
        <p:nvGrpSpPr>
          <p:cNvPr id="122" name="Group 121">
            <a:extLst>
              <a:ext uri="{FF2B5EF4-FFF2-40B4-BE49-F238E27FC236}">
                <a16:creationId xmlns:a16="http://schemas.microsoft.com/office/drawing/2014/main" id="{ECEA7622-93B3-3F49-BBD8-8B39978E1EAE}"/>
              </a:ext>
            </a:extLst>
          </p:cNvPr>
          <p:cNvGrpSpPr/>
          <p:nvPr/>
        </p:nvGrpSpPr>
        <p:grpSpPr>
          <a:xfrm>
            <a:off x="8910302" y="3597265"/>
            <a:ext cx="1243126" cy="221809"/>
            <a:chOff x="6715749" y="498024"/>
            <a:chExt cx="1243126" cy="221809"/>
          </a:xfrm>
        </p:grpSpPr>
        <p:sp>
          <p:nvSpPr>
            <p:cNvPr id="123" name="Rectangle 122">
              <a:extLst>
                <a:ext uri="{FF2B5EF4-FFF2-40B4-BE49-F238E27FC236}">
                  <a16:creationId xmlns:a16="http://schemas.microsoft.com/office/drawing/2014/main" id="{AC4078A1-0C97-BF49-A9CD-472EE9A0983B}"/>
                </a:ext>
              </a:extLst>
            </p:cNvPr>
            <p:cNvSpPr/>
            <p:nvPr/>
          </p:nvSpPr>
          <p:spPr>
            <a:xfrm>
              <a:off x="6871895" y="520777"/>
              <a:ext cx="912538" cy="199056"/>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600">
                <a:solidFill>
                  <a:schemeClr val="bg1"/>
                </a:solidFill>
              </a:endParaRPr>
            </a:p>
          </p:txBody>
        </p:sp>
        <p:sp>
          <p:nvSpPr>
            <p:cNvPr id="124" name="Rectangle 123">
              <a:extLst>
                <a:ext uri="{FF2B5EF4-FFF2-40B4-BE49-F238E27FC236}">
                  <a16:creationId xmlns:a16="http://schemas.microsoft.com/office/drawing/2014/main" id="{63A5BCB6-7F29-254A-877C-051C68B2C351}"/>
                </a:ext>
              </a:extLst>
            </p:cNvPr>
            <p:cNvSpPr/>
            <p:nvPr/>
          </p:nvSpPr>
          <p:spPr>
            <a:xfrm>
              <a:off x="6715749" y="498024"/>
              <a:ext cx="1243126" cy="206776"/>
            </a:xfrm>
            <a:prstGeom prst="rect">
              <a:avLst/>
            </a:prstGeom>
          </p:spPr>
          <p:txBody>
            <a:bodyPr wrap="square">
              <a:spAutoFit/>
            </a:bodyPr>
            <a:lstStyle/>
            <a:p>
              <a:pPr algn="ctr"/>
              <a:r>
                <a:rPr lang="en-US" sz="1200" b="1">
                  <a:solidFill>
                    <a:schemeClr val="bg1"/>
                  </a:solidFill>
                  <a:latin typeface="Metropolis" pitchFamily="2" charset="77"/>
                </a:rPr>
                <a:t>Uplink 1</a:t>
              </a:r>
              <a:endParaRPr lang="en-GB" sz="1200" b="1">
                <a:solidFill>
                  <a:schemeClr val="bg1"/>
                </a:solidFill>
                <a:latin typeface="Metropolis" pitchFamily="2" charset="77"/>
              </a:endParaRPr>
            </a:p>
          </p:txBody>
        </p:sp>
      </p:grpSp>
      <p:sp>
        <p:nvSpPr>
          <p:cNvPr id="4" name="Title 3">
            <a:extLst>
              <a:ext uri="{FF2B5EF4-FFF2-40B4-BE49-F238E27FC236}">
                <a16:creationId xmlns:a16="http://schemas.microsoft.com/office/drawing/2014/main" id="{2BC455C5-9988-4048-8277-223F1D17C634}"/>
              </a:ext>
            </a:extLst>
          </p:cNvPr>
          <p:cNvSpPr>
            <a:spLocks noGrp="1"/>
          </p:cNvSpPr>
          <p:nvPr>
            <p:ph type="title"/>
          </p:nvPr>
        </p:nvSpPr>
        <p:spPr/>
        <p:txBody>
          <a:bodyPr/>
          <a:lstStyle/>
          <a:p>
            <a:r>
              <a:rPr lang="en-US" dirty="0"/>
              <a:t>NSX Edge VM (Edge Transport Node)</a:t>
            </a:r>
          </a:p>
        </p:txBody>
      </p:sp>
    </p:spTree>
    <p:extLst>
      <p:ext uri="{BB962C8B-B14F-4D97-AF65-F5344CB8AC3E}">
        <p14:creationId xmlns:p14="http://schemas.microsoft.com/office/powerpoint/2010/main" val="284806118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 name="Rectangle 97">
            <a:extLst>
              <a:ext uri="{FF2B5EF4-FFF2-40B4-BE49-F238E27FC236}">
                <a16:creationId xmlns:a16="http://schemas.microsoft.com/office/drawing/2014/main" id="{CB5FF59A-3C74-D248-AE80-DA538C7B6CCA}"/>
              </a:ext>
            </a:extLst>
          </p:cNvPr>
          <p:cNvSpPr/>
          <p:nvPr/>
        </p:nvSpPr>
        <p:spPr>
          <a:xfrm>
            <a:off x="88690" y="1847023"/>
            <a:ext cx="11768441" cy="3841144"/>
          </a:xfrm>
          <a:prstGeom prst="rect">
            <a:avLst/>
          </a:prstGeom>
          <a:solidFill>
            <a:schemeClr val="bg1">
              <a:lumMod val="85000"/>
            </a:schemeClr>
          </a:solidFill>
          <a:ln w="28575">
            <a:noFill/>
            <a:prstDash val="dash"/>
          </a:ln>
          <a:effectLst/>
        </p:spPr>
        <p:style>
          <a:lnRef idx="1">
            <a:schemeClr val="accent3"/>
          </a:lnRef>
          <a:fillRef idx="3">
            <a:schemeClr val="accent3"/>
          </a:fillRef>
          <a:effectRef idx="2">
            <a:schemeClr val="accent3"/>
          </a:effectRef>
          <a:fontRef idx="minor">
            <a:schemeClr val="lt1"/>
          </a:fontRef>
        </p:style>
        <p:txBody>
          <a:bodyPr lIns="0" tIns="0" rIns="0" bIns="118841" rtlCol="0" anchor="b" anchorCtr="0"/>
          <a:lstStyle/>
          <a:p>
            <a:pPr algn="ctr"/>
            <a:endParaRPr lang="en-US" sz="1600" b="1">
              <a:solidFill>
                <a:srgbClr val="717074"/>
              </a:solidFill>
              <a:latin typeface="Metropolis"/>
              <a:ea typeface="Gotham Rounded Book" charset="0"/>
              <a:cs typeface="Gotham Rounded Book" charset="0"/>
            </a:endParaRPr>
          </a:p>
        </p:txBody>
      </p:sp>
      <p:grpSp>
        <p:nvGrpSpPr>
          <p:cNvPr id="99" name="Group 98">
            <a:extLst>
              <a:ext uri="{FF2B5EF4-FFF2-40B4-BE49-F238E27FC236}">
                <a16:creationId xmlns:a16="http://schemas.microsoft.com/office/drawing/2014/main" id="{A4F0E1AF-E222-2446-93F4-39833FCEA0A3}"/>
              </a:ext>
            </a:extLst>
          </p:cNvPr>
          <p:cNvGrpSpPr/>
          <p:nvPr/>
        </p:nvGrpSpPr>
        <p:grpSpPr>
          <a:xfrm>
            <a:off x="6319172" y="1228168"/>
            <a:ext cx="396412" cy="396570"/>
            <a:chOff x="2159140" y="7009631"/>
            <a:chExt cx="4501800" cy="4503600"/>
          </a:xfrm>
          <a:solidFill>
            <a:schemeClr val="tx1"/>
          </a:solidFill>
        </p:grpSpPr>
        <p:sp>
          <p:nvSpPr>
            <p:cNvPr id="100" name="Freeform: Shape 6">
              <a:extLst>
                <a:ext uri="{FF2B5EF4-FFF2-40B4-BE49-F238E27FC236}">
                  <a16:creationId xmlns:a16="http://schemas.microsoft.com/office/drawing/2014/main" id="{AE2DAE5C-47F9-0D49-8D3E-2EB3B8DC4334}"/>
                </a:ext>
              </a:extLst>
            </p:cNvPr>
            <p:cNvSpPr/>
            <p:nvPr/>
          </p:nvSpPr>
          <p:spPr>
            <a:xfrm>
              <a:off x="2159140" y="7009631"/>
              <a:ext cx="4501800" cy="4503600"/>
            </a:xfrm>
            <a:custGeom>
              <a:avLst/>
              <a:gdLst/>
              <a:ahLst/>
              <a:cxnLst>
                <a:cxn ang="3cd4">
                  <a:pos x="hc" y="t"/>
                </a:cxn>
                <a:cxn ang="cd2">
                  <a:pos x="l" y="vc"/>
                </a:cxn>
                <a:cxn ang="cd4">
                  <a:pos x="hc" y="b"/>
                </a:cxn>
                <a:cxn ang="0">
                  <a:pos x="r" y="vc"/>
                </a:cxn>
              </a:cxnLst>
              <a:rect l="l" t="t" r="r" b="b"/>
              <a:pathLst>
                <a:path w="12506" h="12511">
                  <a:moveTo>
                    <a:pt x="11985" y="521"/>
                  </a:moveTo>
                  <a:lnTo>
                    <a:pt x="11985" y="11990"/>
                  </a:lnTo>
                  <a:lnTo>
                    <a:pt x="517" y="11990"/>
                  </a:lnTo>
                  <a:lnTo>
                    <a:pt x="517" y="521"/>
                  </a:lnTo>
                  <a:close/>
                  <a:moveTo>
                    <a:pt x="12506" y="0"/>
                  </a:moveTo>
                  <a:lnTo>
                    <a:pt x="0" y="0"/>
                  </a:lnTo>
                  <a:lnTo>
                    <a:pt x="0" y="12511"/>
                  </a:lnTo>
                  <a:lnTo>
                    <a:pt x="12506" y="1251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01" name="Freeform: Shape 7">
              <a:extLst>
                <a:ext uri="{FF2B5EF4-FFF2-40B4-BE49-F238E27FC236}">
                  <a16:creationId xmlns:a16="http://schemas.microsoft.com/office/drawing/2014/main" id="{4FF5BD14-78C1-9045-A0D2-DDDDE4D3A395}"/>
                </a:ext>
              </a:extLst>
            </p:cNvPr>
            <p:cNvSpPr/>
            <p:nvPr/>
          </p:nvSpPr>
          <p:spPr>
            <a:xfrm>
              <a:off x="2739820" y="8364671"/>
              <a:ext cx="3336120" cy="914400"/>
            </a:xfrm>
            <a:custGeom>
              <a:avLst/>
              <a:gdLst/>
              <a:ahLst/>
              <a:cxnLst>
                <a:cxn ang="3cd4">
                  <a:pos x="hc" y="t"/>
                </a:cxn>
                <a:cxn ang="cd2">
                  <a:pos x="l" y="vc"/>
                </a:cxn>
                <a:cxn ang="cd4">
                  <a:pos x="hc" y="b"/>
                </a:cxn>
                <a:cxn ang="0">
                  <a:pos x="r" y="vc"/>
                </a:cxn>
              </a:cxnLst>
              <a:rect l="l" t="t" r="r" b="b"/>
              <a:pathLst>
                <a:path w="9268" h="2541">
                  <a:moveTo>
                    <a:pt x="0" y="1269"/>
                  </a:moveTo>
                  <a:lnTo>
                    <a:pt x="1272" y="2541"/>
                  </a:lnTo>
                  <a:lnTo>
                    <a:pt x="1272" y="1848"/>
                  </a:lnTo>
                  <a:lnTo>
                    <a:pt x="9268" y="1848"/>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02" name="Freeform: Shape 8">
              <a:extLst>
                <a:ext uri="{FF2B5EF4-FFF2-40B4-BE49-F238E27FC236}">
                  <a16:creationId xmlns:a16="http://schemas.microsoft.com/office/drawing/2014/main" id="{5AD9D22B-623A-E44B-8920-C3EDFCEC1F69}"/>
                </a:ext>
              </a:extLst>
            </p:cNvPr>
            <p:cNvSpPr/>
            <p:nvPr/>
          </p:nvSpPr>
          <p:spPr>
            <a:xfrm>
              <a:off x="2739820" y="10077192"/>
              <a:ext cx="3336120" cy="914400"/>
            </a:xfrm>
            <a:custGeom>
              <a:avLst/>
              <a:gdLst/>
              <a:ahLst/>
              <a:cxnLst>
                <a:cxn ang="3cd4">
                  <a:pos x="hc" y="t"/>
                </a:cxn>
                <a:cxn ang="cd2">
                  <a:pos x="l" y="vc"/>
                </a:cxn>
                <a:cxn ang="cd4">
                  <a:pos x="hc" y="b"/>
                </a:cxn>
                <a:cxn ang="0">
                  <a:pos x="r" y="vc"/>
                </a:cxn>
              </a:cxnLst>
              <a:rect l="l" t="t" r="r" b="b"/>
              <a:pathLst>
                <a:path w="9268" h="2541">
                  <a:moveTo>
                    <a:pt x="0" y="1273"/>
                  </a:moveTo>
                  <a:lnTo>
                    <a:pt x="1272" y="2541"/>
                  </a:lnTo>
                  <a:lnTo>
                    <a:pt x="1272" y="1847"/>
                  </a:lnTo>
                  <a:lnTo>
                    <a:pt x="9268" y="1847"/>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03" name="Freeform: Shape 9">
              <a:extLst>
                <a:ext uri="{FF2B5EF4-FFF2-40B4-BE49-F238E27FC236}">
                  <a16:creationId xmlns:a16="http://schemas.microsoft.com/office/drawing/2014/main" id="{41930E42-F8ED-0D42-A552-487FE003EF22}"/>
                </a:ext>
              </a:extLst>
            </p:cNvPr>
            <p:cNvSpPr/>
            <p:nvPr/>
          </p:nvSpPr>
          <p:spPr>
            <a:xfrm>
              <a:off x="2739820" y="9220392"/>
              <a:ext cx="3336120" cy="914400"/>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52"/>
                  </a:lnTo>
                  <a:lnTo>
                    <a:pt x="7995" y="1852"/>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04" name="Freeform: Shape 10">
              <a:extLst>
                <a:ext uri="{FF2B5EF4-FFF2-40B4-BE49-F238E27FC236}">
                  <a16:creationId xmlns:a16="http://schemas.microsoft.com/office/drawing/2014/main" id="{8B0BD063-A326-374C-9DC3-A377CA13541F}"/>
                </a:ext>
              </a:extLst>
            </p:cNvPr>
            <p:cNvSpPr/>
            <p:nvPr/>
          </p:nvSpPr>
          <p:spPr>
            <a:xfrm>
              <a:off x="2739823" y="7507512"/>
              <a:ext cx="3325998" cy="914401"/>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48"/>
                  </a:lnTo>
                  <a:lnTo>
                    <a:pt x="7995" y="1848"/>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grpSp>
      <p:sp>
        <p:nvSpPr>
          <p:cNvPr id="105" name="Rectangle 104">
            <a:extLst>
              <a:ext uri="{FF2B5EF4-FFF2-40B4-BE49-F238E27FC236}">
                <a16:creationId xmlns:a16="http://schemas.microsoft.com/office/drawing/2014/main" id="{A3FAAA2F-DC4E-CD4C-A5A7-B773E18DFD14}"/>
              </a:ext>
            </a:extLst>
          </p:cNvPr>
          <p:cNvSpPr/>
          <p:nvPr/>
        </p:nvSpPr>
        <p:spPr bwMode="auto">
          <a:xfrm>
            <a:off x="203617" y="2282314"/>
            <a:ext cx="8896499" cy="613167"/>
          </a:xfrm>
          <a:prstGeom prst="rect">
            <a:avLst/>
          </a:prstGeom>
          <a:solidFill>
            <a:schemeClr val="accent1">
              <a:lumMod val="50000"/>
            </a:schemeClr>
          </a:solidFill>
          <a:ln>
            <a:noFill/>
            <a:miter lim="800000"/>
            <a:headEnd/>
            <a:tailEnd/>
          </a:ln>
        </p:spPr>
        <p:style>
          <a:lnRef idx="2">
            <a:schemeClr val="dk1"/>
          </a:lnRef>
          <a:fillRef idx="1">
            <a:schemeClr val="lt1"/>
          </a:fillRef>
          <a:effectRef idx="0">
            <a:schemeClr val="dk1"/>
          </a:effectRef>
          <a:fontRef idx="minor">
            <a:schemeClr val="dk1"/>
          </a:fontRef>
        </p:style>
        <p:txBody>
          <a:bodyPr wrap="none" lIns="0" tIns="0" rIns="0" bIns="0" rtlCol="0" anchor="t"/>
          <a:lstStyle/>
          <a:p>
            <a:pPr algn="ctr"/>
            <a:endParaRPr lang="en-US" sz="1400">
              <a:solidFill>
                <a:prstClr val="white"/>
              </a:solidFill>
              <a:latin typeface="Metropolis"/>
              <a:ea typeface="Gotham Rounded Book" charset="0"/>
              <a:cs typeface="Gotham Rounded Book" charset="0"/>
            </a:endParaRPr>
          </a:p>
          <a:p>
            <a:pPr algn="ctr"/>
            <a:r>
              <a:rPr lang="en-US" sz="1400">
                <a:solidFill>
                  <a:prstClr val="white"/>
                </a:solidFill>
                <a:ea typeface="Gotham Rounded Book" charset="0"/>
                <a:cs typeface="Gotham Rounded Book" charset="0"/>
              </a:rPr>
              <a:t>vSphere Standard Switch (</a:t>
            </a:r>
            <a:r>
              <a:rPr lang="en-US" sz="1400" err="1">
                <a:solidFill>
                  <a:prstClr val="white"/>
                </a:solidFill>
                <a:ea typeface="Gotham Rounded Book" charset="0"/>
                <a:cs typeface="Gotham Rounded Book" charset="0"/>
              </a:rPr>
              <a:t>vSS</a:t>
            </a:r>
            <a:r>
              <a:rPr lang="en-US" sz="1400">
                <a:solidFill>
                  <a:prstClr val="white"/>
                </a:solidFill>
                <a:ea typeface="Gotham Rounded Book" charset="0"/>
                <a:cs typeface="Gotham Rounded Book" charset="0"/>
              </a:rPr>
              <a:t>) / vSphere Distributed Switch (</a:t>
            </a:r>
            <a:r>
              <a:rPr lang="en-US" sz="1400" err="1">
                <a:solidFill>
                  <a:prstClr val="white"/>
                </a:solidFill>
                <a:ea typeface="Gotham Rounded Book" charset="0"/>
                <a:cs typeface="Gotham Rounded Book" charset="0"/>
              </a:rPr>
              <a:t>vDS</a:t>
            </a:r>
            <a:r>
              <a:rPr lang="en-US" sz="1400">
                <a:solidFill>
                  <a:prstClr val="white"/>
                </a:solidFill>
                <a:ea typeface="Gotham Rounded Book" charset="0"/>
                <a:cs typeface="Gotham Rounded Book" charset="0"/>
              </a:rPr>
              <a:t>)</a:t>
            </a:r>
          </a:p>
        </p:txBody>
      </p:sp>
      <p:grpSp>
        <p:nvGrpSpPr>
          <p:cNvPr id="106" name="Group 105">
            <a:extLst>
              <a:ext uri="{FF2B5EF4-FFF2-40B4-BE49-F238E27FC236}">
                <a16:creationId xmlns:a16="http://schemas.microsoft.com/office/drawing/2014/main" id="{67081B9C-9C73-F240-AB27-EE5476FD196A}"/>
              </a:ext>
            </a:extLst>
          </p:cNvPr>
          <p:cNvGrpSpPr/>
          <p:nvPr/>
        </p:nvGrpSpPr>
        <p:grpSpPr>
          <a:xfrm>
            <a:off x="7549541" y="1222828"/>
            <a:ext cx="396412" cy="396570"/>
            <a:chOff x="2159140" y="7009631"/>
            <a:chExt cx="4501800" cy="4503600"/>
          </a:xfrm>
          <a:solidFill>
            <a:schemeClr val="tx1"/>
          </a:solidFill>
        </p:grpSpPr>
        <p:sp>
          <p:nvSpPr>
            <p:cNvPr id="107" name="Freeform: Shape 6">
              <a:extLst>
                <a:ext uri="{FF2B5EF4-FFF2-40B4-BE49-F238E27FC236}">
                  <a16:creationId xmlns:a16="http://schemas.microsoft.com/office/drawing/2014/main" id="{22176116-4875-FD42-978E-833A556D56B1}"/>
                </a:ext>
              </a:extLst>
            </p:cNvPr>
            <p:cNvSpPr/>
            <p:nvPr/>
          </p:nvSpPr>
          <p:spPr>
            <a:xfrm>
              <a:off x="2159140" y="7009631"/>
              <a:ext cx="4501800" cy="4503600"/>
            </a:xfrm>
            <a:custGeom>
              <a:avLst/>
              <a:gdLst/>
              <a:ahLst/>
              <a:cxnLst>
                <a:cxn ang="3cd4">
                  <a:pos x="hc" y="t"/>
                </a:cxn>
                <a:cxn ang="cd2">
                  <a:pos x="l" y="vc"/>
                </a:cxn>
                <a:cxn ang="cd4">
                  <a:pos x="hc" y="b"/>
                </a:cxn>
                <a:cxn ang="0">
                  <a:pos x="r" y="vc"/>
                </a:cxn>
              </a:cxnLst>
              <a:rect l="l" t="t" r="r" b="b"/>
              <a:pathLst>
                <a:path w="12506" h="12511">
                  <a:moveTo>
                    <a:pt x="11985" y="521"/>
                  </a:moveTo>
                  <a:lnTo>
                    <a:pt x="11985" y="11990"/>
                  </a:lnTo>
                  <a:lnTo>
                    <a:pt x="517" y="11990"/>
                  </a:lnTo>
                  <a:lnTo>
                    <a:pt x="517" y="521"/>
                  </a:lnTo>
                  <a:close/>
                  <a:moveTo>
                    <a:pt x="12506" y="0"/>
                  </a:moveTo>
                  <a:lnTo>
                    <a:pt x="0" y="0"/>
                  </a:lnTo>
                  <a:lnTo>
                    <a:pt x="0" y="12511"/>
                  </a:lnTo>
                  <a:lnTo>
                    <a:pt x="12506" y="1251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08" name="Freeform: Shape 7">
              <a:extLst>
                <a:ext uri="{FF2B5EF4-FFF2-40B4-BE49-F238E27FC236}">
                  <a16:creationId xmlns:a16="http://schemas.microsoft.com/office/drawing/2014/main" id="{D2279F89-C3D8-8B4E-9120-6F1E439C7E63}"/>
                </a:ext>
              </a:extLst>
            </p:cNvPr>
            <p:cNvSpPr/>
            <p:nvPr/>
          </p:nvSpPr>
          <p:spPr>
            <a:xfrm>
              <a:off x="2739820" y="8364671"/>
              <a:ext cx="3336120" cy="914400"/>
            </a:xfrm>
            <a:custGeom>
              <a:avLst/>
              <a:gdLst/>
              <a:ahLst/>
              <a:cxnLst>
                <a:cxn ang="3cd4">
                  <a:pos x="hc" y="t"/>
                </a:cxn>
                <a:cxn ang="cd2">
                  <a:pos x="l" y="vc"/>
                </a:cxn>
                <a:cxn ang="cd4">
                  <a:pos x="hc" y="b"/>
                </a:cxn>
                <a:cxn ang="0">
                  <a:pos x="r" y="vc"/>
                </a:cxn>
              </a:cxnLst>
              <a:rect l="l" t="t" r="r" b="b"/>
              <a:pathLst>
                <a:path w="9268" h="2541">
                  <a:moveTo>
                    <a:pt x="0" y="1269"/>
                  </a:moveTo>
                  <a:lnTo>
                    <a:pt x="1272" y="2541"/>
                  </a:lnTo>
                  <a:lnTo>
                    <a:pt x="1272" y="1848"/>
                  </a:lnTo>
                  <a:lnTo>
                    <a:pt x="9268" y="1848"/>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09" name="Freeform: Shape 8">
              <a:extLst>
                <a:ext uri="{FF2B5EF4-FFF2-40B4-BE49-F238E27FC236}">
                  <a16:creationId xmlns:a16="http://schemas.microsoft.com/office/drawing/2014/main" id="{BE16D574-BD65-0640-A9BA-CD2AFD3C0BB9}"/>
                </a:ext>
              </a:extLst>
            </p:cNvPr>
            <p:cNvSpPr/>
            <p:nvPr/>
          </p:nvSpPr>
          <p:spPr>
            <a:xfrm>
              <a:off x="2739820" y="10077192"/>
              <a:ext cx="3336120" cy="914400"/>
            </a:xfrm>
            <a:custGeom>
              <a:avLst/>
              <a:gdLst/>
              <a:ahLst/>
              <a:cxnLst>
                <a:cxn ang="3cd4">
                  <a:pos x="hc" y="t"/>
                </a:cxn>
                <a:cxn ang="cd2">
                  <a:pos x="l" y="vc"/>
                </a:cxn>
                <a:cxn ang="cd4">
                  <a:pos x="hc" y="b"/>
                </a:cxn>
                <a:cxn ang="0">
                  <a:pos x="r" y="vc"/>
                </a:cxn>
              </a:cxnLst>
              <a:rect l="l" t="t" r="r" b="b"/>
              <a:pathLst>
                <a:path w="9268" h="2541">
                  <a:moveTo>
                    <a:pt x="0" y="1273"/>
                  </a:moveTo>
                  <a:lnTo>
                    <a:pt x="1272" y="2541"/>
                  </a:lnTo>
                  <a:lnTo>
                    <a:pt x="1272" y="1847"/>
                  </a:lnTo>
                  <a:lnTo>
                    <a:pt x="9268" y="1847"/>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10" name="Freeform: Shape 9">
              <a:extLst>
                <a:ext uri="{FF2B5EF4-FFF2-40B4-BE49-F238E27FC236}">
                  <a16:creationId xmlns:a16="http://schemas.microsoft.com/office/drawing/2014/main" id="{EACF39F3-DC59-3A49-A3DD-E5FA615F0ACC}"/>
                </a:ext>
              </a:extLst>
            </p:cNvPr>
            <p:cNvSpPr/>
            <p:nvPr/>
          </p:nvSpPr>
          <p:spPr>
            <a:xfrm>
              <a:off x="2739820" y="9220392"/>
              <a:ext cx="3336120" cy="914400"/>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52"/>
                  </a:lnTo>
                  <a:lnTo>
                    <a:pt x="7995" y="1852"/>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11" name="Freeform: Shape 10">
              <a:extLst>
                <a:ext uri="{FF2B5EF4-FFF2-40B4-BE49-F238E27FC236}">
                  <a16:creationId xmlns:a16="http://schemas.microsoft.com/office/drawing/2014/main" id="{FBCBE983-D979-844B-885A-3BA92A619A05}"/>
                </a:ext>
              </a:extLst>
            </p:cNvPr>
            <p:cNvSpPr/>
            <p:nvPr/>
          </p:nvSpPr>
          <p:spPr>
            <a:xfrm>
              <a:off x="2739823" y="7507512"/>
              <a:ext cx="3325998" cy="914401"/>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48"/>
                  </a:lnTo>
                  <a:lnTo>
                    <a:pt x="7995" y="1848"/>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grpSp>
      <p:sp>
        <p:nvSpPr>
          <p:cNvPr id="112" name="Rectangle 111">
            <a:extLst>
              <a:ext uri="{FF2B5EF4-FFF2-40B4-BE49-F238E27FC236}">
                <a16:creationId xmlns:a16="http://schemas.microsoft.com/office/drawing/2014/main" id="{73B3FD23-3C6A-FC41-9A78-8E864051A0DA}"/>
              </a:ext>
            </a:extLst>
          </p:cNvPr>
          <p:cNvSpPr/>
          <p:nvPr/>
        </p:nvSpPr>
        <p:spPr>
          <a:xfrm>
            <a:off x="6650531" y="1016226"/>
            <a:ext cx="1098378" cy="261610"/>
          </a:xfrm>
          <a:prstGeom prst="rect">
            <a:avLst/>
          </a:prstGeom>
        </p:spPr>
        <p:txBody>
          <a:bodyPr wrap="square">
            <a:spAutoFit/>
          </a:bodyPr>
          <a:lstStyle/>
          <a:p>
            <a:r>
              <a:rPr lang="en-US" sz="1100" dirty="0" err="1">
                <a:solidFill>
                  <a:schemeClr val="tx2"/>
                </a:solidFill>
              </a:rPr>
              <a:t>ToR</a:t>
            </a:r>
            <a:r>
              <a:rPr lang="en-US" sz="1100" dirty="0">
                <a:solidFill>
                  <a:schemeClr val="tx2"/>
                </a:solidFill>
              </a:rPr>
              <a:t> Switches</a:t>
            </a:r>
          </a:p>
        </p:txBody>
      </p:sp>
      <p:sp>
        <p:nvSpPr>
          <p:cNvPr id="113" name="Rectangle 112">
            <a:extLst>
              <a:ext uri="{FF2B5EF4-FFF2-40B4-BE49-F238E27FC236}">
                <a16:creationId xmlns:a16="http://schemas.microsoft.com/office/drawing/2014/main" id="{BEFD5F55-03F6-4D49-83E1-EB5CB24F366F}"/>
              </a:ext>
            </a:extLst>
          </p:cNvPr>
          <p:cNvSpPr/>
          <p:nvPr/>
        </p:nvSpPr>
        <p:spPr>
          <a:xfrm>
            <a:off x="153755" y="5269011"/>
            <a:ext cx="1301959" cy="369332"/>
          </a:xfrm>
          <a:prstGeom prst="rect">
            <a:avLst/>
          </a:prstGeom>
        </p:spPr>
        <p:txBody>
          <a:bodyPr wrap="square">
            <a:spAutoFit/>
          </a:bodyPr>
          <a:lstStyle/>
          <a:p>
            <a:pPr algn="ctr"/>
            <a:r>
              <a:rPr lang="en-US" b="1" dirty="0" err="1">
                <a:solidFill>
                  <a:srgbClr val="717074"/>
                </a:solidFill>
                <a:ea typeface="Gotham Rounded Book" charset="0"/>
                <a:cs typeface="Gotham Rounded Book" charset="0"/>
              </a:rPr>
              <a:t>ESXi</a:t>
            </a:r>
            <a:r>
              <a:rPr lang="en-US" b="1" dirty="0">
                <a:solidFill>
                  <a:srgbClr val="717074"/>
                </a:solidFill>
                <a:ea typeface="Gotham Rounded Book" charset="0"/>
                <a:cs typeface="Gotham Rounded Book" charset="0"/>
              </a:rPr>
              <a:t> Host</a:t>
            </a:r>
          </a:p>
        </p:txBody>
      </p:sp>
      <p:cxnSp>
        <p:nvCxnSpPr>
          <p:cNvPr id="114" name="Straight Connector 113">
            <a:extLst>
              <a:ext uri="{FF2B5EF4-FFF2-40B4-BE49-F238E27FC236}">
                <a16:creationId xmlns:a16="http://schemas.microsoft.com/office/drawing/2014/main" id="{39CBF274-5BF6-114D-8D80-F7A0982B0728}"/>
              </a:ext>
            </a:extLst>
          </p:cNvPr>
          <p:cNvCxnSpPr>
            <a:cxnSpLocks/>
            <a:stCxn id="107" idx="1"/>
            <a:endCxn id="100" idx="3"/>
          </p:cNvCxnSpPr>
          <p:nvPr/>
        </p:nvCxnSpPr>
        <p:spPr bwMode="gray">
          <a:xfrm flipH="1">
            <a:off x="6715584" y="1421113"/>
            <a:ext cx="833957" cy="534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15" name="Rectangle 114">
            <a:extLst>
              <a:ext uri="{FF2B5EF4-FFF2-40B4-BE49-F238E27FC236}">
                <a16:creationId xmlns:a16="http://schemas.microsoft.com/office/drawing/2014/main" id="{1C87BB59-5F09-C447-B91C-CBA7B2CA5522}"/>
              </a:ext>
            </a:extLst>
          </p:cNvPr>
          <p:cNvSpPr/>
          <p:nvPr/>
        </p:nvSpPr>
        <p:spPr bwMode="gray">
          <a:xfrm>
            <a:off x="4912183" y="2230508"/>
            <a:ext cx="1666875" cy="233570"/>
          </a:xfrm>
          <a:prstGeom prst="rect">
            <a:avLst/>
          </a:prstGeom>
          <a:solidFill>
            <a:srgbClr val="820024"/>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Uplink Port Group</a:t>
            </a:r>
          </a:p>
        </p:txBody>
      </p:sp>
      <p:cxnSp>
        <p:nvCxnSpPr>
          <p:cNvPr id="116" name="Straight Connector 115">
            <a:extLst>
              <a:ext uri="{FF2B5EF4-FFF2-40B4-BE49-F238E27FC236}">
                <a16:creationId xmlns:a16="http://schemas.microsoft.com/office/drawing/2014/main" id="{5312710A-F29E-514B-A032-FD12EBBD4DA6}"/>
              </a:ext>
            </a:extLst>
          </p:cNvPr>
          <p:cNvCxnSpPr>
            <a:cxnSpLocks/>
          </p:cNvCxnSpPr>
          <p:nvPr/>
        </p:nvCxnSpPr>
        <p:spPr bwMode="gray">
          <a:xfrm flipV="1">
            <a:off x="5389321" y="1626843"/>
            <a:ext cx="1096620" cy="413435"/>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17" name="Freeform 21">
            <a:extLst>
              <a:ext uri="{FF2B5EF4-FFF2-40B4-BE49-F238E27FC236}">
                <a16:creationId xmlns:a16="http://schemas.microsoft.com/office/drawing/2014/main" id="{73AEF80E-B691-7F46-A7E3-F54FA026E1FF}"/>
              </a:ext>
            </a:extLst>
          </p:cNvPr>
          <p:cNvSpPr>
            <a:spLocks noChangeAspect="1" noEditPoints="1"/>
          </p:cNvSpPr>
          <p:nvPr/>
        </p:nvSpPr>
        <p:spPr bwMode="auto">
          <a:xfrm>
            <a:off x="5267324" y="2044181"/>
            <a:ext cx="308460" cy="232520"/>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cxnSp>
        <p:nvCxnSpPr>
          <p:cNvPr id="118" name="Straight Connector 117">
            <a:extLst>
              <a:ext uri="{FF2B5EF4-FFF2-40B4-BE49-F238E27FC236}">
                <a16:creationId xmlns:a16="http://schemas.microsoft.com/office/drawing/2014/main" id="{6FE71616-4F51-654F-9334-8AB2E3AAAA27}"/>
              </a:ext>
            </a:extLst>
          </p:cNvPr>
          <p:cNvCxnSpPr>
            <a:cxnSpLocks/>
            <a:endCxn id="107" idx="2"/>
          </p:cNvCxnSpPr>
          <p:nvPr/>
        </p:nvCxnSpPr>
        <p:spPr bwMode="gray">
          <a:xfrm flipV="1">
            <a:off x="6132942" y="1619398"/>
            <a:ext cx="1614805" cy="421803"/>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19" name="Rectangle 118">
            <a:extLst>
              <a:ext uri="{FF2B5EF4-FFF2-40B4-BE49-F238E27FC236}">
                <a16:creationId xmlns:a16="http://schemas.microsoft.com/office/drawing/2014/main" id="{F970C2A7-91AC-D541-8120-BDA9FD28CC06}"/>
              </a:ext>
            </a:extLst>
          </p:cNvPr>
          <p:cNvSpPr/>
          <p:nvPr/>
        </p:nvSpPr>
        <p:spPr>
          <a:xfrm>
            <a:off x="4596094" y="2026689"/>
            <a:ext cx="793226" cy="253916"/>
          </a:xfrm>
          <a:prstGeom prst="rect">
            <a:avLst/>
          </a:prstGeom>
        </p:spPr>
        <p:txBody>
          <a:bodyPr wrap="square">
            <a:spAutoFit/>
          </a:bodyPr>
          <a:lstStyle/>
          <a:p>
            <a:pPr algn="ctr"/>
            <a:r>
              <a:rPr lang="en-US" sz="1050" b="1">
                <a:latin typeface="Metropolis" pitchFamily="2" charset="77"/>
              </a:rPr>
              <a:t>vmnic0</a:t>
            </a:r>
            <a:endParaRPr lang="en-GB" sz="1050" b="1">
              <a:latin typeface="Metropolis" pitchFamily="2" charset="77"/>
            </a:endParaRPr>
          </a:p>
        </p:txBody>
      </p:sp>
      <p:sp>
        <p:nvSpPr>
          <p:cNvPr id="120" name="Rectangle 119">
            <a:extLst>
              <a:ext uri="{FF2B5EF4-FFF2-40B4-BE49-F238E27FC236}">
                <a16:creationId xmlns:a16="http://schemas.microsoft.com/office/drawing/2014/main" id="{B4391FA5-43C2-B342-9F03-3196D812A178}"/>
              </a:ext>
            </a:extLst>
          </p:cNvPr>
          <p:cNvSpPr/>
          <p:nvPr/>
        </p:nvSpPr>
        <p:spPr>
          <a:xfrm>
            <a:off x="6158695" y="2010425"/>
            <a:ext cx="793226" cy="253916"/>
          </a:xfrm>
          <a:prstGeom prst="rect">
            <a:avLst/>
          </a:prstGeom>
        </p:spPr>
        <p:txBody>
          <a:bodyPr wrap="square">
            <a:spAutoFit/>
          </a:bodyPr>
          <a:lstStyle/>
          <a:p>
            <a:pPr algn="ctr"/>
            <a:r>
              <a:rPr lang="en-US" sz="1050" b="1">
                <a:latin typeface="Metropolis" pitchFamily="2" charset="77"/>
              </a:rPr>
              <a:t>vmnic1</a:t>
            </a:r>
            <a:endParaRPr lang="en-GB" sz="1050" b="1">
              <a:latin typeface="Metropolis" pitchFamily="2" charset="77"/>
            </a:endParaRPr>
          </a:p>
        </p:txBody>
      </p:sp>
      <p:sp>
        <p:nvSpPr>
          <p:cNvPr id="121" name="Freeform 21">
            <a:extLst>
              <a:ext uri="{FF2B5EF4-FFF2-40B4-BE49-F238E27FC236}">
                <a16:creationId xmlns:a16="http://schemas.microsoft.com/office/drawing/2014/main" id="{846F2F7C-D1E3-3141-993D-DAD8A71DEB72}"/>
              </a:ext>
            </a:extLst>
          </p:cNvPr>
          <p:cNvSpPr>
            <a:spLocks noChangeAspect="1" noEditPoints="1"/>
          </p:cNvSpPr>
          <p:nvPr/>
        </p:nvSpPr>
        <p:spPr bwMode="auto">
          <a:xfrm>
            <a:off x="5982741" y="2030773"/>
            <a:ext cx="308460" cy="249980"/>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22" name="Rectangle 121">
            <a:extLst>
              <a:ext uri="{FF2B5EF4-FFF2-40B4-BE49-F238E27FC236}">
                <a16:creationId xmlns:a16="http://schemas.microsoft.com/office/drawing/2014/main" id="{FE119868-8B49-794B-A7C0-2B729F158DF2}"/>
              </a:ext>
            </a:extLst>
          </p:cNvPr>
          <p:cNvSpPr/>
          <p:nvPr/>
        </p:nvSpPr>
        <p:spPr>
          <a:xfrm>
            <a:off x="3746102" y="3864401"/>
            <a:ext cx="5593909" cy="1772171"/>
          </a:xfrm>
          <a:prstGeom prst="rect">
            <a:avLst/>
          </a:prstGeom>
          <a:solidFill>
            <a:schemeClr val="tx1">
              <a:lumMod val="40000"/>
              <a:lumOff val="60000"/>
            </a:schemeClr>
          </a:solidFill>
          <a:ln w="28575">
            <a:solidFill>
              <a:schemeClr val="bg1"/>
            </a:solidFill>
            <a:prstDash val="dash"/>
          </a:ln>
          <a:effectLst/>
        </p:spPr>
        <p:style>
          <a:lnRef idx="1">
            <a:schemeClr val="accent3"/>
          </a:lnRef>
          <a:fillRef idx="3">
            <a:schemeClr val="accent3"/>
          </a:fillRef>
          <a:effectRef idx="2">
            <a:schemeClr val="accent3"/>
          </a:effectRef>
          <a:fontRef idx="minor">
            <a:schemeClr val="lt1"/>
          </a:fontRef>
        </p:style>
        <p:txBody>
          <a:bodyPr lIns="0" tIns="0" rIns="0" bIns="118841" rtlCol="0" anchor="b" anchorCtr="0"/>
          <a:lstStyle/>
          <a:p>
            <a:pPr algn="ctr"/>
            <a:endParaRPr lang="en-US" sz="1600" b="1">
              <a:solidFill>
                <a:srgbClr val="717074"/>
              </a:solidFill>
              <a:latin typeface="Metropolis"/>
              <a:ea typeface="Gotham Rounded Book" charset="0"/>
              <a:cs typeface="Gotham Rounded Book" charset="0"/>
            </a:endParaRPr>
          </a:p>
        </p:txBody>
      </p:sp>
      <p:sp>
        <p:nvSpPr>
          <p:cNvPr id="123" name="Freeform 21">
            <a:extLst>
              <a:ext uri="{FF2B5EF4-FFF2-40B4-BE49-F238E27FC236}">
                <a16:creationId xmlns:a16="http://schemas.microsoft.com/office/drawing/2014/main" id="{E1308236-E191-9144-B4CE-2ADAB0699BF8}"/>
              </a:ext>
            </a:extLst>
          </p:cNvPr>
          <p:cNvSpPr>
            <a:spLocks noChangeAspect="1" noEditPoints="1"/>
          </p:cNvSpPr>
          <p:nvPr/>
        </p:nvSpPr>
        <p:spPr bwMode="auto">
          <a:xfrm>
            <a:off x="4236555" y="3563783"/>
            <a:ext cx="334440" cy="252104"/>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24" name="Freeform 21">
            <a:extLst>
              <a:ext uri="{FF2B5EF4-FFF2-40B4-BE49-F238E27FC236}">
                <a16:creationId xmlns:a16="http://schemas.microsoft.com/office/drawing/2014/main" id="{14A173F5-E494-EE45-87F8-7EF5C8804A83}"/>
              </a:ext>
            </a:extLst>
          </p:cNvPr>
          <p:cNvSpPr>
            <a:spLocks noChangeAspect="1" noEditPoints="1"/>
          </p:cNvSpPr>
          <p:nvPr/>
        </p:nvSpPr>
        <p:spPr bwMode="auto">
          <a:xfrm>
            <a:off x="5454613" y="3563783"/>
            <a:ext cx="334440" cy="252104"/>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25" name="Freeform 21">
            <a:extLst>
              <a:ext uri="{FF2B5EF4-FFF2-40B4-BE49-F238E27FC236}">
                <a16:creationId xmlns:a16="http://schemas.microsoft.com/office/drawing/2014/main" id="{96CD1876-9DA4-BA49-8EA9-12AE11DFD095}"/>
              </a:ext>
            </a:extLst>
          </p:cNvPr>
          <p:cNvSpPr>
            <a:spLocks noChangeAspect="1" noEditPoints="1"/>
          </p:cNvSpPr>
          <p:nvPr/>
        </p:nvSpPr>
        <p:spPr bwMode="auto">
          <a:xfrm>
            <a:off x="6953183" y="3563783"/>
            <a:ext cx="334440" cy="252104"/>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26" name="Freeform 21">
            <a:extLst>
              <a:ext uri="{FF2B5EF4-FFF2-40B4-BE49-F238E27FC236}">
                <a16:creationId xmlns:a16="http://schemas.microsoft.com/office/drawing/2014/main" id="{51329D87-D1BF-A14E-986C-740D5AF11064}"/>
              </a:ext>
            </a:extLst>
          </p:cNvPr>
          <p:cNvSpPr>
            <a:spLocks noChangeAspect="1" noEditPoints="1"/>
          </p:cNvSpPr>
          <p:nvPr/>
        </p:nvSpPr>
        <p:spPr bwMode="auto">
          <a:xfrm>
            <a:off x="8305527" y="3563783"/>
            <a:ext cx="334440" cy="252104"/>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27" name="Rectangle 126">
            <a:extLst>
              <a:ext uri="{FF2B5EF4-FFF2-40B4-BE49-F238E27FC236}">
                <a16:creationId xmlns:a16="http://schemas.microsoft.com/office/drawing/2014/main" id="{0EF6538B-428A-D549-81B4-C6FAE54D7A90}"/>
              </a:ext>
            </a:extLst>
          </p:cNvPr>
          <p:cNvSpPr/>
          <p:nvPr/>
        </p:nvSpPr>
        <p:spPr>
          <a:xfrm>
            <a:off x="9783465" y="5031803"/>
            <a:ext cx="1857489" cy="369332"/>
          </a:xfrm>
          <a:prstGeom prst="rect">
            <a:avLst/>
          </a:prstGeom>
        </p:spPr>
        <p:txBody>
          <a:bodyPr wrap="square">
            <a:spAutoFit/>
          </a:bodyPr>
          <a:lstStyle/>
          <a:p>
            <a:r>
              <a:rPr lang="en-US" b="1" dirty="0">
                <a:solidFill>
                  <a:srgbClr val="717074"/>
                </a:solidFill>
                <a:ea typeface="Gotham Rounded Book" charset="0"/>
                <a:cs typeface="Gotham Rounded Book" charset="0"/>
              </a:rPr>
              <a:t>NSX Edge VM</a:t>
            </a:r>
          </a:p>
        </p:txBody>
      </p:sp>
      <p:sp>
        <p:nvSpPr>
          <p:cNvPr id="128" name="Rectangle 127">
            <a:extLst>
              <a:ext uri="{FF2B5EF4-FFF2-40B4-BE49-F238E27FC236}">
                <a16:creationId xmlns:a16="http://schemas.microsoft.com/office/drawing/2014/main" id="{4E497C9E-F82D-5149-8367-E735C80BE078}"/>
              </a:ext>
            </a:extLst>
          </p:cNvPr>
          <p:cNvSpPr/>
          <p:nvPr/>
        </p:nvSpPr>
        <p:spPr>
          <a:xfrm>
            <a:off x="3896079" y="4396372"/>
            <a:ext cx="997527" cy="37812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algn="ctr">
              <a:spcAft>
                <a:spcPts val="600"/>
              </a:spcAft>
            </a:pPr>
            <a:r>
              <a:rPr lang="en-US" sz="1100">
                <a:solidFill>
                  <a:schemeClr val="bg1"/>
                </a:solidFill>
              </a:rPr>
              <a:t>Management Interface</a:t>
            </a:r>
          </a:p>
        </p:txBody>
      </p:sp>
      <p:sp>
        <p:nvSpPr>
          <p:cNvPr id="129" name="Rectangle 128">
            <a:extLst>
              <a:ext uri="{FF2B5EF4-FFF2-40B4-BE49-F238E27FC236}">
                <a16:creationId xmlns:a16="http://schemas.microsoft.com/office/drawing/2014/main" id="{53CA31EB-3375-A44C-97E6-01FEED2059E5}"/>
              </a:ext>
            </a:extLst>
          </p:cNvPr>
          <p:cNvSpPr/>
          <p:nvPr/>
        </p:nvSpPr>
        <p:spPr bwMode="gray">
          <a:xfrm>
            <a:off x="5214362" y="5031803"/>
            <a:ext cx="865366" cy="378128"/>
          </a:xfrm>
          <a:prstGeom prst="rect">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TEP Interface</a:t>
            </a:r>
          </a:p>
        </p:txBody>
      </p:sp>
      <p:cxnSp>
        <p:nvCxnSpPr>
          <p:cNvPr id="130" name="Straight Connector 129">
            <a:extLst>
              <a:ext uri="{FF2B5EF4-FFF2-40B4-BE49-F238E27FC236}">
                <a16:creationId xmlns:a16="http://schemas.microsoft.com/office/drawing/2014/main" id="{D4A1699A-A550-7740-B821-E7AD5EC21D4D}"/>
              </a:ext>
            </a:extLst>
          </p:cNvPr>
          <p:cNvCxnSpPr>
            <a:cxnSpLocks/>
          </p:cNvCxnSpPr>
          <p:nvPr/>
        </p:nvCxnSpPr>
        <p:spPr bwMode="gray">
          <a:xfrm flipV="1">
            <a:off x="5645597" y="4493157"/>
            <a:ext cx="0" cy="562242"/>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576AA6CD-01B2-3D40-BB69-C8F8CF54B8E3}"/>
              </a:ext>
            </a:extLst>
          </p:cNvPr>
          <p:cNvCxnSpPr>
            <a:cxnSpLocks/>
          </p:cNvCxnSpPr>
          <p:nvPr/>
        </p:nvCxnSpPr>
        <p:spPr bwMode="gray">
          <a:xfrm flipH="1" flipV="1">
            <a:off x="5645597" y="3834848"/>
            <a:ext cx="0" cy="28440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32" name="Rectangle 131">
            <a:extLst>
              <a:ext uri="{FF2B5EF4-FFF2-40B4-BE49-F238E27FC236}">
                <a16:creationId xmlns:a16="http://schemas.microsoft.com/office/drawing/2014/main" id="{B7ED978C-58C5-B24D-B3EA-1C206FFE0308}"/>
              </a:ext>
            </a:extLst>
          </p:cNvPr>
          <p:cNvSpPr/>
          <p:nvPr/>
        </p:nvSpPr>
        <p:spPr bwMode="auto">
          <a:xfrm>
            <a:off x="5030979" y="4107311"/>
            <a:ext cx="1336774" cy="376877"/>
          </a:xfrm>
          <a:prstGeom prst="rect">
            <a:avLst/>
          </a:prstGeom>
          <a:solidFill>
            <a:schemeClr val="accent1">
              <a:lumMod val="50000"/>
            </a:schemeClr>
          </a:solidFill>
          <a:ln>
            <a:noFill/>
            <a:miter lim="800000"/>
            <a:headEnd/>
            <a:tailEnd/>
          </a:ln>
        </p:spPr>
        <p:style>
          <a:lnRef idx="2">
            <a:schemeClr val="dk1"/>
          </a:lnRef>
          <a:fillRef idx="1">
            <a:schemeClr val="lt1"/>
          </a:fillRef>
          <a:effectRef idx="0">
            <a:schemeClr val="dk1"/>
          </a:effectRef>
          <a:fontRef idx="minor">
            <a:schemeClr val="dk1"/>
          </a:fontRef>
        </p:style>
        <p:txBody>
          <a:bodyPr wrap="none" lIns="0" tIns="0" rIns="0" bIns="0" rtlCol="0" anchor="ctr"/>
          <a:lstStyle/>
          <a:p>
            <a:pPr algn="ctr"/>
            <a:r>
              <a:rPr lang="en-US" sz="1400">
                <a:solidFill>
                  <a:prstClr val="white"/>
                </a:solidFill>
                <a:latin typeface="Metropolis"/>
                <a:ea typeface="Gotham Rounded Book" charset="0"/>
                <a:cs typeface="Gotham Rounded Book" charset="0"/>
              </a:rPr>
              <a:t>N-VDS #1</a:t>
            </a:r>
            <a:endParaRPr lang="en-US" sz="1400">
              <a:solidFill>
                <a:prstClr val="white"/>
              </a:solidFill>
              <a:ea typeface="Gotham Rounded Book" charset="0"/>
              <a:cs typeface="Gotham Rounded Book" charset="0"/>
            </a:endParaRPr>
          </a:p>
        </p:txBody>
      </p:sp>
      <p:sp>
        <p:nvSpPr>
          <p:cNvPr id="133" name="Rectangle 132">
            <a:extLst>
              <a:ext uri="{FF2B5EF4-FFF2-40B4-BE49-F238E27FC236}">
                <a16:creationId xmlns:a16="http://schemas.microsoft.com/office/drawing/2014/main" id="{C240087E-04D8-F344-BCA2-385236814D4E}"/>
              </a:ext>
            </a:extLst>
          </p:cNvPr>
          <p:cNvSpPr/>
          <p:nvPr/>
        </p:nvSpPr>
        <p:spPr>
          <a:xfrm>
            <a:off x="3593414" y="3463043"/>
            <a:ext cx="793226" cy="415498"/>
          </a:xfrm>
          <a:prstGeom prst="rect">
            <a:avLst/>
          </a:prstGeom>
        </p:spPr>
        <p:txBody>
          <a:bodyPr wrap="square">
            <a:spAutoFit/>
          </a:bodyPr>
          <a:lstStyle/>
          <a:p>
            <a:pPr algn="ctr"/>
            <a:r>
              <a:rPr lang="en-US" sz="1050" b="1">
                <a:latin typeface="Metropolis" pitchFamily="2" charset="77"/>
              </a:rPr>
              <a:t>vNIC1</a:t>
            </a:r>
          </a:p>
          <a:p>
            <a:pPr algn="ctr"/>
            <a:r>
              <a:rPr lang="en-US" sz="1050" b="1">
                <a:latin typeface="Metropolis" pitchFamily="2" charset="77"/>
              </a:rPr>
              <a:t>eth0</a:t>
            </a:r>
            <a:endParaRPr lang="en-GB" sz="1050" b="1">
              <a:latin typeface="Metropolis" pitchFamily="2" charset="77"/>
            </a:endParaRPr>
          </a:p>
        </p:txBody>
      </p:sp>
      <p:sp>
        <p:nvSpPr>
          <p:cNvPr id="134" name="Rectangle 133">
            <a:extLst>
              <a:ext uri="{FF2B5EF4-FFF2-40B4-BE49-F238E27FC236}">
                <a16:creationId xmlns:a16="http://schemas.microsoft.com/office/drawing/2014/main" id="{9D1AA755-FC90-AF45-B8D6-FDE3158C1A09}"/>
              </a:ext>
            </a:extLst>
          </p:cNvPr>
          <p:cNvSpPr/>
          <p:nvPr/>
        </p:nvSpPr>
        <p:spPr>
          <a:xfrm>
            <a:off x="4747910" y="3464966"/>
            <a:ext cx="793226" cy="415498"/>
          </a:xfrm>
          <a:prstGeom prst="rect">
            <a:avLst/>
          </a:prstGeom>
        </p:spPr>
        <p:txBody>
          <a:bodyPr wrap="square">
            <a:spAutoFit/>
          </a:bodyPr>
          <a:lstStyle/>
          <a:p>
            <a:pPr algn="ctr"/>
            <a:r>
              <a:rPr lang="en-US" sz="1050" b="1">
                <a:latin typeface="Metropolis" pitchFamily="2" charset="77"/>
              </a:rPr>
              <a:t>vNIC2</a:t>
            </a:r>
          </a:p>
          <a:p>
            <a:pPr algn="ctr"/>
            <a:r>
              <a:rPr lang="en-US" sz="1050" b="1">
                <a:latin typeface="Metropolis" pitchFamily="2" charset="77"/>
              </a:rPr>
              <a:t>fp-eth0</a:t>
            </a:r>
            <a:endParaRPr lang="en-GB" sz="1050" b="1">
              <a:latin typeface="Metropolis" pitchFamily="2" charset="77"/>
            </a:endParaRPr>
          </a:p>
        </p:txBody>
      </p:sp>
      <p:sp>
        <p:nvSpPr>
          <p:cNvPr id="135" name="Rectangle 134">
            <a:extLst>
              <a:ext uri="{FF2B5EF4-FFF2-40B4-BE49-F238E27FC236}">
                <a16:creationId xmlns:a16="http://schemas.microsoft.com/office/drawing/2014/main" id="{79D899FA-84F9-A54A-93A2-9060AC15C0DA}"/>
              </a:ext>
            </a:extLst>
          </p:cNvPr>
          <p:cNvSpPr/>
          <p:nvPr/>
        </p:nvSpPr>
        <p:spPr>
          <a:xfrm>
            <a:off x="6240525" y="3473074"/>
            <a:ext cx="793226" cy="415498"/>
          </a:xfrm>
          <a:prstGeom prst="rect">
            <a:avLst/>
          </a:prstGeom>
        </p:spPr>
        <p:txBody>
          <a:bodyPr wrap="square">
            <a:spAutoFit/>
          </a:bodyPr>
          <a:lstStyle/>
          <a:p>
            <a:pPr algn="ctr"/>
            <a:r>
              <a:rPr lang="en-US" sz="1050" b="1">
                <a:latin typeface="Metropolis" pitchFamily="2" charset="77"/>
              </a:rPr>
              <a:t>vNIC3</a:t>
            </a:r>
          </a:p>
          <a:p>
            <a:pPr algn="ctr"/>
            <a:r>
              <a:rPr lang="en-US" sz="1050" b="1">
                <a:latin typeface="Metropolis" pitchFamily="2" charset="77"/>
              </a:rPr>
              <a:t>fp-eth1</a:t>
            </a:r>
            <a:endParaRPr lang="en-GB" sz="1050" b="1">
              <a:latin typeface="Metropolis" pitchFamily="2" charset="77"/>
            </a:endParaRPr>
          </a:p>
        </p:txBody>
      </p:sp>
      <p:sp>
        <p:nvSpPr>
          <p:cNvPr id="136" name="Rectangle 135">
            <a:extLst>
              <a:ext uri="{FF2B5EF4-FFF2-40B4-BE49-F238E27FC236}">
                <a16:creationId xmlns:a16="http://schemas.microsoft.com/office/drawing/2014/main" id="{CCABE822-9EF7-EF46-B13C-FB10BB061397}"/>
              </a:ext>
            </a:extLst>
          </p:cNvPr>
          <p:cNvSpPr/>
          <p:nvPr/>
        </p:nvSpPr>
        <p:spPr>
          <a:xfrm>
            <a:off x="7551222" y="3463043"/>
            <a:ext cx="793226" cy="415498"/>
          </a:xfrm>
          <a:prstGeom prst="rect">
            <a:avLst/>
          </a:prstGeom>
        </p:spPr>
        <p:txBody>
          <a:bodyPr wrap="square">
            <a:spAutoFit/>
          </a:bodyPr>
          <a:lstStyle/>
          <a:p>
            <a:pPr algn="ctr"/>
            <a:r>
              <a:rPr lang="en-US" sz="1050" b="1">
                <a:latin typeface="Metropolis" pitchFamily="2" charset="77"/>
              </a:rPr>
              <a:t>vNIC4</a:t>
            </a:r>
          </a:p>
          <a:p>
            <a:pPr algn="ctr"/>
            <a:r>
              <a:rPr lang="en-US" sz="1050" b="1">
                <a:latin typeface="Metropolis" pitchFamily="2" charset="77"/>
              </a:rPr>
              <a:t>fp-eth2</a:t>
            </a:r>
            <a:endParaRPr lang="en-GB" sz="1050" b="1">
              <a:latin typeface="Metropolis" pitchFamily="2" charset="77"/>
            </a:endParaRPr>
          </a:p>
        </p:txBody>
      </p:sp>
      <p:cxnSp>
        <p:nvCxnSpPr>
          <p:cNvPr id="137" name="Straight Connector 136">
            <a:extLst>
              <a:ext uri="{FF2B5EF4-FFF2-40B4-BE49-F238E27FC236}">
                <a16:creationId xmlns:a16="http://schemas.microsoft.com/office/drawing/2014/main" id="{750DBDEB-48AA-9C47-B27D-695DA3C105F2}"/>
              </a:ext>
            </a:extLst>
          </p:cNvPr>
          <p:cNvCxnSpPr>
            <a:cxnSpLocks/>
          </p:cNvCxnSpPr>
          <p:nvPr/>
        </p:nvCxnSpPr>
        <p:spPr bwMode="gray">
          <a:xfrm flipH="1" flipV="1">
            <a:off x="7213639" y="4979419"/>
            <a:ext cx="365187" cy="229803"/>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138" name="Group 137">
            <a:extLst>
              <a:ext uri="{FF2B5EF4-FFF2-40B4-BE49-F238E27FC236}">
                <a16:creationId xmlns:a16="http://schemas.microsoft.com/office/drawing/2014/main" id="{DB0756DA-4E33-6F4D-A223-6DEA2FBFC579}"/>
              </a:ext>
            </a:extLst>
          </p:cNvPr>
          <p:cNvGrpSpPr/>
          <p:nvPr/>
        </p:nvGrpSpPr>
        <p:grpSpPr>
          <a:xfrm>
            <a:off x="7532350" y="5162618"/>
            <a:ext cx="402191" cy="402352"/>
            <a:chOff x="7736620" y="7009631"/>
            <a:chExt cx="4501800" cy="4503600"/>
          </a:xfrm>
          <a:solidFill>
            <a:schemeClr val="tx1"/>
          </a:solidFill>
        </p:grpSpPr>
        <p:sp>
          <p:nvSpPr>
            <p:cNvPr id="139" name="Freeform: Shape 1">
              <a:extLst>
                <a:ext uri="{FF2B5EF4-FFF2-40B4-BE49-F238E27FC236}">
                  <a16:creationId xmlns:a16="http://schemas.microsoft.com/office/drawing/2014/main" id="{30A46694-96A2-3845-AE01-E345383C32F6}"/>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sp>
          <p:nvSpPr>
            <p:cNvPr id="140" name="Freeform: Shape 2">
              <a:extLst>
                <a:ext uri="{FF2B5EF4-FFF2-40B4-BE49-F238E27FC236}">
                  <a16:creationId xmlns:a16="http://schemas.microsoft.com/office/drawing/2014/main" id="{94991E9A-4175-2C41-8137-98D8A0BF22FA}"/>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sp>
          <p:nvSpPr>
            <p:cNvPr id="141" name="Freeform: Shape 3">
              <a:extLst>
                <a:ext uri="{FF2B5EF4-FFF2-40B4-BE49-F238E27FC236}">
                  <a16:creationId xmlns:a16="http://schemas.microsoft.com/office/drawing/2014/main" id="{B8A64998-9B2C-064E-B9DD-293051A3909D}"/>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sp>
          <p:nvSpPr>
            <p:cNvPr id="142" name="Freeform: Shape 4">
              <a:extLst>
                <a:ext uri="{FF2B5EF4-FFF2-40B4-BE49-F238E27FC236}">
                  <a16:creationId xmlns:a16="http://schemas.microsoft.com/office/drawing/2014/main" id="{98187ED6-057D-334B-8BE9-0AC5F236D52C}"/>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sp>
          <p:nvSpPr>
            <p:cNvPr id="143" name="Freeform: Shape 5">
              <a:extLst>
                <a:ext uri="{FF2B5EF4-FFF2-40B4-BE49-F238E27FC236}">
                  <a16:creationId xmlns:a16="http://schemas.microsoft.com/office/drawing/2014/main" id="{2B5C7D5E-88D5-CC41-AC43-FC26C3E22836}"/>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grpSp>
      <p:cxnSp>
        <p:nvCxnSpPr>
          <p:cNvPr id="144" name="Straight Connector 143">
            <a:extLst>
              <a:ext uri="{FF2B5EF4-FFF2-40B4-BE49-F238E27FC236}">
                <a16:creationId xmlns:a16="http://schemas.microsoft.com/office/drawing/2014/main" id="{A92401A4-BF64-E940-8184-4AF490F0DAA9}"/>
              </a:ext>
            </a:extLst>
          </p:cNvPr>
          <p:cNvCxnSpPr>
            <a:cxnSpLocks/>
          </p:cNvCxnSpPr>
          <p:nvPr/>
        </p:nvCxnSpPr>
        <p:spPr bwMode="gray">
          <a:xfrm flipV="1">
            <a:off x="7877743" y="4979419"/>
            <a:ext cx="375509" cy="242952"/>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45" name="Rectangle 144">
            <a:extLst>
              <a:ext uri="{FF2B5EF4-FFF2-40B4-BE49-F238E27FC236}">
                <a16:creationId xmlns:a16="http://schemas.microsoft.com/office/drawing/2014/main" id="{FF9765F6-EA5C-8C45-AE09-D0AB97107237}"/>
              </a:ext>
            </a:extLst>
          </p:cNvPr>
          <p:cNvSpPr/>
          <p:nvPr/>
        </p:nvSpPr>
        <p:spPr>
          <a:xfrm>
            <a:off x="7851061" y="5190549"/>
            <a:ext cx="1249055" cy="415498"/>
          </a:xfrm>
          <a:prstGeom prst="rect">
            <a:avLst/>
          </a:prstGeom>
        </p:spPr>
        <p:txBody>
          <a:bodyPr wrap="square">
            <a:spAutoFit/>
          </a:bodyPr>
          <a:lstStyle/>
          <a:p>
            <a:pPr algn="ctr"/>
            <a:r>
              <a:rPr lang="en-US" sz="1050" b="1">
                <a:latin typeface="Metropolis" pitchFamily="2" charset="77"/>
              </a:rPr>
              <a:t>Tier0 Logical Router</a:t>
            </a:r>
            <a:endParaRPr lang="en-GB" sz="1050" b="1">
              <a:latin typeface="Metropolis" pitchFamily="2" charset="77"/>
            </a:endParaRPr>
          </a:p>
        </p:txBody>
      </p:sp>
      <p:cxnSp>
        <p:nvCxnSpPr>
          <p:cNvPr id="146" name="Straight Connector 145">
            <a:extLst>
              <a:ext uri="{FF2B5EF4-FFF2-40B4-BE49-F238E27FC236}">
                <a16:creationId xmlns:a16="http://schemas.microsoft.com/office/drawing/2014/main" id="{843CBFD8-D187-8343-A08F-2598BD1CBE0E}"/>
              </a:ext>
            </a:extLst>
          </p:cNvPr>
          <p:cNvCxnSpPr>
            <a:cxnSpLocks/>
          </p:cNvCxnSpPr>
          <p:nvPr/>
        </p:nvCxnSpPr>
        <p:spPr bwMode="gray">
          <a:xfrm flipH="1" flipV="1">
            <a:off x="7103504" y="3808013"/>
            <a:ext cx="0" cy="28440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47" name="Straight Connector 146">
            <a:extLst>
              <a:ext uri="{FF2B5EF4-FFF2-40B4-BE49-F238E27FC236}">
                <a16:creationId xmlns:a16="http://schemas.microsoft.com/office/drawing/2014/main" id="{A3DD5886-9653-A44B-BA49-C1303F465D84}"/>
              </a:ext>
            </a:extLst>
          </p:cNvPr>
          <p:cNvCxnSpPr>
            <a:cxnSpLocks/>
          </p:cNvCxnSpPr>
          <p:nvPr/>
        </p:nvCxnSpPr>
        <p:spPr bwMode="gray">
          <a:xfrm flipH="1" flipV="1">
            <a:off x="8509028" y="3808013"/>
            <a:ext cx="0" cy="28440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CCC744DC-EA57-1441-95C5-0F96B3CD6061}"/>
              </a:ext>
            </a:extLst>
          </p:cNvPr>
          <p:cNvCxnSpPr>
            <a:cxnSpLocks/>
          </p:cNvCxnSpPr>
          <p:nvPr/>
        </p:nvCxnSpPr>
        <p:spPr bwMode="gray">
          <a:xfrm flipV="1">
            <a:off x="4414559" y="3829897"/>
            <a:ext cx="0" cy="556536"/>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49" name="Rectangle 148">
            <a:extLst>
              <a:ext uri="{FF2B5EF4-FFF2-40B4-BE49-F238E27FC236}">
                <a16:creationId xmlns:a16="http://schemas.microsoft.com/office/drawing/2014/main" id="{B0956334-3839-3A44-8214-34CC408AAF2D}"/>
              </a:ext>
            </a:extLst>
          </p:cNvPr>
          <p:cNvSpPr/>
          <p:nvPr/>
        </p:nvSpPr>
        <p:spPr bwMode="gray">
          <a:xfrm>
            <a:off x="5098527" y="2767383"/>
            <a:ext cx="1046612" cy="527944"/>
          </a:xfrm>
          <a:prstGeom prst="rect">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dirty="0"/>
              <a:t>Tunnel Port Group  </a:t>
            </a:r>
            <a:r>
              <a:rPr lang="en-US" sz="1100" b="1" u="sng" dirty="0"/>
              <a:t>VLAN 40</a:t>
            </a:r>
          </a:p>
        </p:txBody>
      </p:sp>
      <p:cxnSp>
        <p:nvCxnSpPr>
          <p:cNvPr id="150" name="Straight Connector 149">
            <a:extLst>
              <a:ext uri="{FF2B5EF4-FFF2-40B4-BE49-F238E27FC236}">
                <a16:creationId xmlns:a16="http://schemas.microsoft.com/office/drawing/2014/main" id="{5B207B87-4C60-4F42-9C99-EFACCC0CF5DE}"/>
              </a:ext>
            </a:extLst>
          </p:cNvPr>
          <p:cNvCxnSpPr>
            <a:cxnSpLocks/>
          </p:cNvCxnSpPr>
          <p:nvPr/>
        </p:nvCxnSpPr>
        <p:spPr bwMode="gray">
          <a:xfrm flipV="1">
            <a:off x="3088187" y="3291841"/>
            <a:ext cx="0" cy="354179"/>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51" name="Rectangle 150">
            <a:extLst>
              <a:ext uri="{FF2B5EF4-FFF2-40B4-BE49-F238E27FC236}">
                <a16:creationId xmlns:a16="http://schemas.microsoft.com/office/drawing/2014/main" id="{D351DF1C-C812-4548-9645-19CACB453447}"/>
              </a:ext>
            </a:extLst>
          </p:cNvPr>
          <p:cNvSpPr/>
          <p:nvPr/>
        </p:nvSpPr>
        <p:spPr>
          <a:xfrm>
            <a:off x="2851987" y="3646019"/>
            <a:ext cx="463896" cy="32087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algn="ctr">
              <a:spcAft>
                <a:spcPts val="600"/>
              </a:spcAft>
            </a:pPr>
            <a:r>
              <a:rPr lang="en-US" sz="1200">
                <a:solidFill>
                  <a:schemeClr val="bg1"/>
                </a:solidFill>
              </a:rPr>
              <a:t>vmk0</a:t>
            </a:r>
          </a:p>
        </p:txBody>
      </p:sp>
      <p:cxnSp>
        <p:nvCxnSpPr>
          <p:cNvPr id="152" name="Straight Connector 151">
            <a:extLst>
              <a:ext uri="{FF2B5EF4-FFF2-40B4-BE49-F238E27FC236}">
                <a16:creationId xmlns:a16="http://schemas.microsoft.com/office/drawing/2014/main" id="{9FABAA7F-C1EE-D246-86DD-EF109A101D30}"/>
              </a:ext>
            </a:extLst>
          </p:cNvPr>
          <p:cNvCxnSpPr>
            <a:cxnSpLocks/>
            <a:stCxn id="153" idx="0"/>
          </p:cNvCxnSpPr>
          <p:nvPr/>
        </p:nvCxnSpPr>
        <p:spPr bwMode="gray">
          <a:xfrm flipV="1">
            <a:off x="775482" y="3301330"/>
            <a:ext cx="0" cy="354178"/>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53" name="Rectangle 152">
            <a:extLst>
              <a:ext uri="{FF2B5EF4-FFF2-40B4-BE49-F238E27FC236}">
                <a16:creationId xmlns:a16="http://schemas.microsoft.com/office/drawing/2014/main" id="{85D3DB0A-9624-FF46-9213-A2D9E6F30D92}"/>
              </a:ext>
            </a:extLst>
          </p:cNvPr>
          <p:cNvSpPr/>
          <p:nvPr/>
        </p:nvSpPr>
        <p:spPr>
          <a:xfrm>
            <a:off x="543534" y="3655508"/>
            <a:ext cx="463896" cy="320878"/>
          </a:xfrm>
          <a:prstGeom prst="rect">
            <a:avLst/>
          </a:prstGeom>
          <a:ln>
            <a:noFill/>
          </a:ln>
        </p:spPr>
        <p:style>
          <a:lnRef idx="2">
            <a:schemeClr val="accent5">
              <a:shade val="50000"/>
            </a:schemeClr>
          </a:lnRef>
          <a:fillRef idx="1">
            <a:schemeClr val="accent5"/>
          </a:fillRef>
          <a:effectRef idx="0">
            <a:schemeClr val="accent5"/>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algn="ctr">
              <a:spcAft>
                <a:spcPts val="600"/>
              </a:spcAft>
            </a:pPr>
            <a:r>
              <a:rPr lang="en-US" sz="1200">
                <a:solidFill>
                  <a:schemeClr val="bg1"/>
                </a:solidFill>
              </a:rPr>
              <a:t>vmk1</a:t>
            </a:r>
          </a:p>
        </p:txBody>
      </p:sp>
      <p:sp>
        <p:nvSpPr>
          <p:cNvPr id="154" name="Rectangle 153">
            <a:extLst>
              <a:ext uri="{FF2B5EF4-FFF2-40B4-BE49-F238E27FC236}">
                <a16:creationId xmlns:a16="http://schemas.microsoft.com/office/drawing/2014/main" id="{FE5F59C4-6D74-044F-A626-D60F99D9D5B8}"/>
              </a:ext>
            </a:extLst>
          </p:cNvPr>
          <p:cNvSpPr/>
          <p:nvPr/>
        </p:nvSpPr>
        <p:spPr bwMode="gray">
          <a:xfrm>
            <a:off x="272814" y="2773386"/>
            <a:ext cx="1046612" cy="527944"/>
          </a:xfrm>
          <a:prstGeom prst="rect">
            <a:avLst/>
          </a:prstGeom>
          <a:solidFill>
            <a:schemeClr val="accent5"/>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err="1"/>
              <a:t>vMotion</a:t>
            </a:r>
            <a:r>
              <a:rPr lang="en-US" sz="1100"/>
              <a:t> Port Group VLAN 20</a:t>
            </a:r>
          </a:p>
        </p:txBody>
      </p:sp>
      <p:sp>
        <p:nvSpPr>
          <p:cNvPr id="155" name="Rectangle 154">
            <a:extLst>
              <a:ext uri="{FF2B5EF4-FFF2-40B4-BE49-F238E27FC236}">
                <a16:creationId xmlns:a16="http://schemas.microsoft.com/office/drawing/2014/main" id="{3B2F25FC-08BF-CF4B-A35E-A740835B4DC5}"/>
              </a:ext>
            </a:extLst>
          </p:cNvPr>
          <p:cNvSpPr/>
          <p:nvPr/>
        </p:nvSpPr>
        <p:spPr bwMode="gray">
          <a:xfrm>
            <a:off x="1455714" y="2783075"/>
            <a:ext cx="1046612" cy="527944"/>
          </a:xfrm>
          <a:prstGeom prst="rect">
            <a:avLst/>
          </a:prstGeom>
          <a:solidFill>
            <a:schemeClr val="accent3"/>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err="1"/>
              <a:t>vSAN</a:t>
            </a:r>
            <a:r>
              <a:rPr lang="en-US" sz="1100"/>
              <a:t>      Port Group   VLAN 30</a:t>
            </a:r>
          </a:p>
        </p:txBody>
      </p:sp>
      <p:cxnSp>
        <p:nvCxnSpPr>
          <p:cNvPr id="156" name="Straight Connector 155">
            <a:extLst>
              <a:ext uri="{FF2B5EF4-FFF2-40B4-BE49-F238E27FC236}">
                <a16:creationId xmlns:a16="http://schemas.microsoft.com/office/drawing/2014/main" id="{9E475EBF-B8DA-FD45-B0EA-FCB3614AD2B3}"/>
              </a:ext>
            </a:extLst>
          </p:cNvPr>
          <p:cNvCxnSpPr>
            <a:cxnSpLocks/>
          </p:cNvCxnSpPr>
          <p:nvPr/>
        </p:nvCxnSpPr>
        <p:spPr bwMode="gray">
          <a:xfrm flipV="1">
            <a:off x="1980769" y="3311019"/>
            <a:ext cx="0" cy="354178"/>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57" name="Rectangle 156">
            <a:extLst>
              <a:ext uri="{FF2B5EF4-FFF2-40B4-BE49-F238E27FC236}">
                <a16:creationId xmlns:a16="http://schemas.microsoft.com/office/drawing/2014/main" id="{1DEEB169-C484-1B41-9027-F13D119DBECD}"/>
              </a:ext>
            </a:extLst>
          </p:cNvPr>
          <p:cNvSpPr/>
          <p:nvPr/>
        </p:nvSpPr>
        <p:spPr>
          <a:xfrm>
            <a:off x="1747072" y="3669824"/>
            <a:ext cx="463896" cy="320878"/>
          </a:xfrm>
          <a:prstGeom prst="rect">
            <a:avLst/>
          </a:prstGeom>
          <a:solidFill>
            <a:schemeClr val="accent3"/>
          </a:solidFill>
          <a:ln>
            <a:noFill/>
          </a:ln>
        </p:spPr>
        <p:style>
          <a:lnRef idx="2">
            <a:schemeClr val="accent5">
              <a:shade val="50000"/>
            </a:schemeClr>
          </a:lnRef>
          <a:fillRef idx="1">
            <a:schemeClr val="accent5"/>
          </a:fillRef>
          <a:effectRef idx="0">
            <a:schemeClr val="accent5"/>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algn="ctr">
              <a:spcAft>
                <a:spcPts val="600"/>
              </a:spcAft>
            </a:pPr>
            <a:r>
              <a:rPr lang="en-US" sz="1200">
                <a:solidFill>
                  <a:schemeClr val="bg1"/>
                </a:solidFill>
              </a:rPr>
              <a:t>vmk2</a:t>
            </a:r>
          </a:p>
        </p:txBody>
      </p:sp>
      <p:cxnSp>
        <p:nvCxnSpPr>
          <p:cNvPr id="158" name="Straight Connector 157">
            <a:extLst>
              <a:ext uri="{FF2B5EF4-FFF2-40B4-BE49-F238E27FC236}">
                <a16:creationId xmlns:a16="http://schemas.microsoft.com/office/drawing/2014/main" id="{FEB97AE8-70A8-6147-9AA7-E91A5F77DBDD}"/>
              </a:ext>
            </a:extLst>
          </p:cNvPr>
          <p:cNvCxnSpPr>
            <a:cxnSpLocks/>
          </p:cNvCxnSpPr>
          <p:nvPr/>
        </p:nvCxnSpPr>
        <p:spPr bwMode="gray">
          <a:xfrm flipH="1" flipV="1">
            <a:off x="5631858" y="3302971"/>
            <a:ext cx="0" cy="28440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59" name="Rectangle 158">
            <a:extLst>
              <a:ext uri="{FF2B5EF4-FFF2-40B4-BE49-F238E27FC236}">
                <a16:creationId xmlns:a16="http://schemas.microsoft.com/office/drawing/2014/main" id="{98F89515-E138-5644-AEBD-6369F4853043}"/>
              </a:ext>
            </a:extLst>
          </p:cNvPr>
          <p:cNvSpPr/>
          <p:nvPr/>
        </p:nvSpPr>
        <p:spPr bwMode="gray">
          <a:xfrm>
            <a:off x="8058541" y="2767383"/>
            <a:ext cx="937159" cy="524030"/>
          </a:xfrm>
          <a:prstGeom prst="rect">
            <a:avLst/>
          </a:prstGeom>
          <a:solidFill>
            <a:schemeClr val="tx2"/>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Routing2  Port Group VLAN 60</a:t>
            </a:r>
          </a:p>
        </p:txBody>
      </p:sp>
      <p:sp>
        <p:nvSpPr>
          <p:cNvPr id="160" name="Rectangle 159">
            <a:extLst>
              <a:ext uri="{FF2B5EF4-FFF2-40B4-BE49-F238E27FC236}">
                <a16:creationId xmlns:a16="http://schemas.microsoft.com/office/drawing/2014/main" id="{F4897663-D70E-8148-8DD1-D0F84D22D6EF}"/>
              </a:ext>
            </a:extLst>
          </p:cNvPr>
          <p:cNvSpPr/>
          <p:nvPr/>
        </p:nvSpPr>
        <p:spPr bwMode="gray">
          <a:xfrm>
            <a:off x="6687002" y="2767383"/>
            <a:ext cx="937159" cy="524030"/>
          </a:xfrm>
          <a:prstGeom prst="rect">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Routing1  Port Group VLAN 50</a:t>
            </a:r>
          </a:p>
        </p:txBody>
      </p:sp>
      <p:cxnSp>
        <p:nvCxnSpPr>
          <p:cNvPr id="161" name="Straight Connector 160">
            <a:extLst>
              <a:ext uri="{FF2B5EF4-FFF2-40B4-BE49-F238E27FC236}">
                <a16:creationId xmlns:a16="http://schemas.microsoft.com/office/drawing/2014/main" id="{A05DA98C-8B28-B54E-8C1B-0B95BB2F71A4}"/>
              </a:ext>
            </a:extLst>
          </p:cNvPr>
          <p:cNvCxnSpPr>
            <a:cxnSpLocks/>
          </p:cNvCxnSpPr>
          <p:nvPr/>
        </p:nvCxnSpPr>
        <p:spPr bwMode="gray">
          <a:xfrm flipH="1" flipV="1">
            <a:off x="7105843" y="3267560"/>
            <a:ext cx="0" cy="28440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62" name="Straight Connector 161">
            <a:extLst>
              <a:ext uri="{FF2B5EF4-FFF2-40B4-BE49-F238E27FC236}">
                <a16:creationId xmlns:a16="http://schemas.microsoft.com/office/drawing/2014/main" id="{6BF59B2F-B8E4-924D-8146-0D6CEE75E629}"/>
              </a:ext>
            </a:extLst>
          </p:cNvPr>
          <p:cNvCxnSpPr>
            <a:cxnSpLocks/>
          </p:cNvCxnSpPr>
          <p:nvPr/>
        </p:nvCxnSpPr>
        <p:spPr bwMode="gray">
          <a:xfrm flipH="1" flipV="1">
            <a:off x="8509028" y="3267560"/>
            <a:ext cx="0" cy="28440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63" name="Straight Connector 162">
            <a:extLst>
              <a:ext uri="{FF2B5EF4-FFF2-40B4-BE49-F238E27FC236}">
                <a16:creationId xmlns:a16="http://schemas.microsoft.com/office/drawing/2014/main" id="{4310C3A2-2711-6847-975D-DDDC712384A5}"/>
              </a:ext>
            </a:extLst>
          </p:cNvPr>
          <p:cNvCxnSpPr>
            <a:cxnSpLocks/>
          </p:cNvCxnSpPr>
          <p:nvPr/>
        </p:nvCxnSpPr>
        <p:spPr bwMode="gray">
          <a:xfrm flipH="1" flipV="1">
            <a:off x="4397911" y="3267561"/>
            <a:ext cx="0" cy="296222"/>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64" name="Rectangle 163">
            <a:extLst>
              <a:ext uri="{FF2B5EF4-FFF2-40B4-BE49-F238E27FC236}">
                <a16:creationId xmlns:a16="http://schemas.microsoft.com/office/drawing/2014/main" id="{886C6064-059C-7C40-9CCC-65B38D7E837B}"/>
              </a:ext>
            </a:extLst>
          </p:cNvPr>
          <p:cNvSpPr/>
          <p:nvPr/>
        </p:nvSpPr>
        <p:spPr bwMode="gray">
          <a:xfrm>
            <a:off x="2550170" y="2787340"/>
            <a:ext cx="2343435" cy="507987"/>
          </a:xfrm>
          <a:prstGeom prst="rect">
            <a:avLst/>
          </a:prstGeom>
          <a:solidFill>
            <a:schemeClr val="accent4"/>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000" dirty="0"/>
              <a:t>Management                                      Port Group                                     VLAN 10</a:t>
            </a:r>
          </a:p>
        </p:txBody>
      </p:sp>
      <p:sp>
        <p:nvSpPr>
          <p:cNvPr id="165" name="Freeform 164">
            <a:extLst>
              <a:ext uri="{FF2B5EF4-FFF2-40B4-BE49-F238E27FC236}">
                <a16:creationId xmlns:a16="http://schemas.microsoft.com/office/drawing/2014/main" id="{ED11227D-7393-FC4A-9C15-7D74345E038C}"/>
              </a:ext>
            </a:extLst>
          </p:cNvPr>
          <p:cNvSpPr/>
          <p:nvPr/>
        </p:nvSpPr>
        <p:spPr>
          <a:xfrm rot="10800000" flipV="1">
            <a:off x="9389632" y="3876431"/>
            <a:ext cx="409614" cy="1760141"/>
          </a:xfrm>
          <a:custGeom>
            <a:avLst/>
            <a:gdLst>
              <a:gd name="connsiteX0" fmla="*/ 0 w 816077"/>
              <a:gd name="connsiteY0" fmla="*/ 668594 h 1022555"/>
              <a:gd name="connsiteX1" fmla="*/ 0 w 816077"/>
              <a:gd name="connsiteY1" fmla="*/ 845574 h 1022555"/>
              <a:gd name="connsiteX2" fmla="*/ 816077 w 816077"/>
              <a:gd name="connsiteY2" fmla="*/ 1022555 h 1022555"/>
              <a:gd name="connsiteX3" fmla="*/ 806245 w 816077"/>
              <a:gd name="connsiteY3" fmla="*/ 0 h 1022555"/>
              <a:gd name="connsiteX4" fmla="*/ 0 w 816077"/>
              <a:gd name="connsiteY4" fmla="*/ 668594 h 10225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6077" h="1022555">
                <a:moveTo>
                  <a:pt x="0" y="668594"/>
                </a:moveTo>
                <a:lnTo>
                  <a:pt x="0" y="845574"/>
                </a:lnTo>
                <a:lnTo>
                  <a:pt x="816077" y="1022555"/>
                </a:lnTo>
                <a:cubicBezTo>
                  <a:pt x="812800" y="681703"/>
                  <a:pt x="809522" y="340852"/>
                  <a:pt x="806245" y="0"/>
                </a:cubicBezTo>
                <a:lnTo>
                  <a:pt x="0" y="668594"/>
                </a:lnTo>
                <a:close/>
              </a:path>
            </a:pathLst>
          </a:custGeom>
          <a:solidFill>
            <a:schemeClr val="accent1">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sp>
        <p:nvSpPr>
          <p:cNvPr id="168" name="Rectangle 167">
            <a:extLst>
              <a:ext uri="{FF2B5EF4-FFF2-40B4-BE49-F238E27FC236}">
                <a16:creationId xmlns:a16="http://schemas.microsoft.com/office/drawing/2014/main" id="{8328F3CA-866C-4A48-A47A-2093E58D0E36}"/>
              </a:ext>
            </a:extLst>
          </p:cNvPr>
          <p:cNvSpPr/>
          <p:nvPr/>
        </p:nvSpPr>
        <p:spPr>
          <a:xfrm>
            <a:off x="8639967" y="260937"/>
            <a:ext cx="3519852" cy="830997"/>
          </a:xfrm>
          <a:prstGeom prst="rect">
            <a:avLst/>
          </a:prstGeom>
        </p:spPr>
        <p:txBody>
          <a:bodyPr wrap="square">
            <a:spAutoFit/>
          </a:bodyPr>
          <a:lstStyle/>
          <a:p>
            <a:r>
              <a:rPr lang="en-US" sz="1200" b="1" dirty="0">
                <a:solidFill>
                  <a:schemeClr val="tx2"/>
                </a:solidFill>
                <a:ea typeface="Gotham Rounded Book" charset="0"/>
                <a:cs typeface="Gotham Rounded Book" charset="0"/>
              </a:rPr>
              <a:t>This host is a Host Transport Node (It is prepped for NSX-T) </a:t>
            </a:r>
            <a:r>
              <a:rPr lang="en-US" sz="1200" b="1" dirty="0" err="1">
                <a:solidFill>
                  <a:schemeClr val="tx2"/>
                </a:solidFill>
              </a:rPr>
              <a:t>Geneve</a:t>
            </a:r>
            <a:r>
              <a:rPr lang="en-US" sz="1200" b="1" dirty="0">
                <a:solidFill>
                  <a:schemeClr val="tx2"/>
                </a:solidFill>
              </a:rPr>
              <a:t> Tunnel is terminated on the NSX Edge VM itself. (different than NSX-v)</a:t>
            </a:r>
            <a:endParaRPr lang="en-GB" sz="1200" dirty="0">
              <a:solidFill>
                <a:schemeClr val="tx2"/>
              </a:solidFill>
            </a:endParaRPr>
          </a:p>
        </p:txBody>
      </p:sp>
      <p:sp>
        <p:nvSpPr>
          <p:cNvPr id="169" name="Arrow: Pentagon 29">
            <a:extLst>
              <a:ext uri="{FF2B5EF4-FFF2-40B4-BE49-F238E27FC236}">
                <a16:creationId xmlns:a16="http://schemas.microsoft.com/office/drawing/2014/main" id="{1AD23EB6-7B5A-DF4C-B934-0F1F4CC92430}"/>
              </a:ext>
            </a:extLst>
          </p:cNvPr>
          <p:cNvSpPr/>
          <p:nvPr/>
        </p:nvSpPr>
        <p:spPr bwMode="gray">
          <a:xfrm rot="5400000">
            <a:off x="11297113" y="1215318"/>
            <a:ext cx="830995" cy="289040"/>
          </a:xfrm>
          <a:prstGeom prst="homePlate">
            <a:avLst/>
          </a:prstGeom>
          <a:solidFill>
            <a:schemeClr val="accent4"/>
          </a:solidFill>
          <a:ln>
            <a:noFill/>
          </a:ln>
        </p:spPr>
        <p:style>
          <a:lnRef idx="2">
            <a:schemeClr val="dk1"/>
          </a:lnRef>
          <a:fillRef idx="1">
            <a:schemeClr val="lt1"/>
          </a:fillRef>
          <a:effectRef idx="0">
            <a:schemeClr val="dk1"/>
          </a:effectRef>
          <a:fontRef idx="minor">
            <a:schemeClr val="dk1"/>
          </a:fontRef>
        </p:style>
        <p:txBody>
          <a:bodyPr rtlCol="0" anchor="ctr"/>
          <a:lstStyle/>
          <a:p>
            <a:pPr>
              <a:spcAft>
                <a:spcPts val="600"/>
              </a:spcAft>
            </a:pPr>
            <a:endParaRPr lang="en-US" sz="1600">
              <a:solidFill>
                <a:schemeClr val="bg1"/>
              </a:solidFill>
            </a:endParaRPr>
          </a:p>
        </p:txBody>
      </p:sp>
      <p:sp>
        <p:nvSpPr>
          <p:cNvPr id="170" name="Rectangle 169">
            <a:extLst>
              <a:ext uri="{FF2B5EF4-FFF2-40B4-BE49-F238E27FC236}">
                <a16:creationId xmlns:a16="http://schemas.microsoft.com/office/drawing/2014/main" id="{067F0A21-E8C5-E148-9C85-D80A17C7037D}"/>
              </a:ext>
            </a:extLst>
          </p:cNvPr>
          <p:cNvSpPr/>
          <p:nvPr/>
        </p:nvSpPr>
        <p:spPr>
          <a:xfrm>
            <a:off x="5216506" y="1257014"/>
            <a:ext cx="1202352" cy="276999"/>
          </a:xfrm>
          <a:prstGeom prst="rect">
            <a:avLst/>
          </a:prstGeom>
        </p:spPr>
        <p:txBody>
          <a:bodyPr wrap="square">
            <a:spAutoFit/>
          </a:bodyPr>
          <a:lstStyle/>
          <a:p>
            <a:r>
              <a:rPr lang="en-US" sz="1200" dirty="0">
                <a:solidFill>
                  <a:schemeClr val="tx2"/>
                </a:solidFill>
              </a:rPr>
              <a:t>FHRP Active</a:t>
            </a:r>
          </a:p>
        </p:txBody>
      </p:sp>
      <p:sp>
        <p:nvSpPr>
          <p:cNvPr id="171" name="Rectangle 170">
            <a:extLst>
              <a:ext uri="{FF2B5EF4-FFF2-40B4-BE49-F238E27FC236}">
                <a16:creationId xmlns:a16="http://schemas.microsoft.com/office/drawing/2014/main" id="{629BC5E8-F7FD-B04C-9535-3D609B01ED04}"/>
              </a:ext>
            </a:extLst>
          </p:cNvPr>
          <p:cNvSpPr/>
          <p:nvPr/>
        </p:nvSpPr>
        <p:spPr>
          <a:xfrm>
            <a:off x="7915725" y="1280018"/>
            <a:ext cx="1435936" cy="276999"/>
          </a:xfrm>
          <a:prstGeom prst="rect">
            <a:avLst/>
          </a:prstGeom>
        </p:spPr>
        <p:txBody>
          <a:bodyPr wrap="square">
            <a:spAutoFit/>
          </a:bodyPr>
          <a:lstStyle/>
          <a:p>
            <a:r>
              <a:rPr lang="en-US" sz="1200" dirty="0">
                <a:solidFill>
                  <a:schemeClr val="tx2"/>
                </a:solidFill>
              </a:rPr>
              <a:t>FHRP Standby</a:t>
            </a:r>
          </a:p>
        </p:txBody>
      </p:sp>
      <p:sp>
        <p:nvSpPr>
          <p:cNvPr id="172" name="Rectangle 171">
            <a:extLst>
              <a:ext uri="{FF2B5EF4-FFF2-40B4-BE49-F238E27FC236}">
                <a16:creationId xmlns:a16="http://schemas.microsoft.com/office/drawing/2014/main" id="{39348AFA-2899-7240-BF6B-17E5A8195148}"/>
              </a:ext>
            </a:extLst>
          </p:cNvPr>
          <p:cNvSpPr/>
          <p:nvPr/>
        </p:nvSpPr>
        <p:spPr bwMode="gray">
          <a:xfrm>
            <a:off x="5124946" y="4427001"/>
            <a:ext cx="1096029" cy="201161"/>
          </a:xfrm>
          <a:prstGeom prst="rect">
            <a:avLst/>
          </a:prstGeom>
          <a:solidFill>
            <a:srgbClr val="820024"/>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Uplink Profile</a:t>
            </a:r>
          </a:p>
        </p:txBody>
      </p:sp>
      <p:sp>
        <p:nvSpPr>
          <p:cNvPr id="173" name="Rectangle 172">
            <a:extLst>
              <a:ext uri="{FF2B5EF4-FFF2-40B4-BE49-F238E27FC236}">
                <a16:creationId xmlns:a16="http://schemas.microsoft.com/office/drawing/2014/main" id="{854B0564-0E58-5A4E-B0C2-D58EDCE61FC4}"/>
              </a:ext>
            </a:extLst>
          </p:cNvPr>
          <p:cNvSpPr/>
          <p:nvPr/>
        </p:nvSpPr>
        <p:spPr bwMode="auto">
          <a:xfrm>
            <a:off x="6457606" y="4105455"/>
            <a:ext cx="1336774" cy="376877"/>
          </a:xfrm>
          <a:prstGeom prst="rect">
            <a:avLst/>
          </a:prstGeom>
          <a:solidFill>
            <a:schemeClr val="accent1">
              <a:lumMod val="50000"/>
            </a:schemeClr>
          </a:solidFill>
          <a:ln>
            <a:noFill/>
            <a:miter lim="800000"/>
            <a:headEnd/>
            <a:tailEnd/>
          </a:ln>
        </p:spPr>
        <p:style>
          <a:lnRef idx="2">
            <a:schemeClr val="dk1"/>
          </a:lnRef>
          <a:fillRef idx="1">
            <a:schemeClr val="lt1"/>
          </a:fillRef>
          <a:effectRef idx="0">
            <a:schemeClr val="dk1"/>
          </a:effectRef>
          <a:fontRef idx="minor">
            <a:schemeClr val="dk1"/>
          </a:fontRef>
        </p:style>
        <p:txBody>
          <a:bodyPr wrap="none" lIns="0" tIns="0" rIns="0" bIns="0" rtlCol="0" anchor="ctr"/>
          <a:lstStyle/>
          <a:p>
            <a:pPr algn="ctr"/>
            <a:r>
              <a:rPr lang="en-US" sz="1400">
                <a:solidFill>
                  <a:prstClr val="white"/>
                </a:solidFill>
                <a:latin typeface="Metropolis"/>
                <a:ea typeface="Gotham Rounded Book" charset="0"/>
                <a:cs typeface="Gotham Rounded Book" charset="0"/>
              </a:rPr>
              <a:t>N-VDS #2</a:t>
            </a:r>
            <a:endParaRPr lang="en-US" sz="1400">
              <a:solidFill>
                <a:prstClr val="white"/>
              </a:solidFill>
              <a:ea typeface="Gotham Rounded Book" charset="0"/>
              <a:cs typeface="Gotham Rounded Book" charset="0"/>
            </a:endParaRPr>
          </a:p>
        </p:txBody>
      </p:sp>
      <p:sp>
        <p:nvSpPr>
          <p:cNvPr id="174" name="Rectangle 173">
            <a:extLst>
              <a:ext uri="{FF2B5EF4-FFF2-40B4-BE49-F238E27FC236}">
                <a16:creationId xmlns:a16="http://schemas.microsoft.com/office/drawing/2014/main" id="{1300AE4B-C87D-B942-A051-15D295FF6257}"/>
              </a:ext>
            </a:extLst>
          </p:cNvPr>
          <p:cNvSpPr/>
          <p:nvPr/>
        </p:nvSpPr>
        <p:spPr bwMode="gray">
          <a:xfrm>
            <a:off x="6551573" y="4425145"/>
            <a:ext cx="1096029" cy="201161"/>
          </a:xfrm>
          <a:prstGeom prst="rect">
            <a:avLst/>
          </a:prstGeom>
          <a:solidFill>
            <a:srgbClr val="820024"/>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Uplink Profile</a:t>
            </a:r>
          </a:p>
        </p:txBody>
      </p:sp>
      <p:sp>
        <p:nvSpPr>
          <p:cNvPr id="175" name="Rectangle 174">
            <a:extLst>
              <a:ext uri="{FF2B5EF4-FFF2-40B4-BE49-F238E27FC236}">
                <a16:creationId xmlns:a16="http://schemas.microsoft.com/office/drawing/2014/main" id="{7A01468F-F962-4A4C-A2AC-615656FDEB13}"/>
              </a:ext>
            </a:extLst>
          </p:cNvPr>
          <p:cNvSpPr/>
          <p:nvPr/>
        </p:nvSpPr>
        <p:spPr bwMode="auto">
          <a:xfrm>
            <a:off x="7877743" y="4105815"/>
            <a:ext cx="1336774" cy="376877"/>
          </a:xfrm>
          <a:prstGeom prst="rect">
            <a:avLst/>
          </a:prstGeom>
          <a:solidFill>
            <a:schemeClr val="accent1">
              <a:lumMod val="50000"/>
            </a:schemeClr>
          </a:solidFill>
          <a:ln>
            <a:noFill/>
            <a:miter lim="800000"/>
            <a:headEnd/>
            <a:tailEnd/>
          </a:ln>
        </p:spPr>
        <p:style>
          <a:lnRef idx="2">
            <a:schemeClr val="dk1"/>
          </a:lnRef>
          <a:fillRef idx="1">
            <a:schemeClr val="lt1"/>
          </a:fillRef>
          <a:effectRef idx="0">
            <a:schemeClr val="dk1"/>
          </a:effectRef>
          <a:fontRef idx="minor">
            <a:schemeClr val="dk1"/>
          </a:fontRef>
        </p:style>
        <p:txBody>
          <a:bodyPr wrap="none" lIns="0" tIns="0" rIns="0" bIns="0" rtlCol="0" anchor="ctr"/>
          <a:lstStyle/>
          <a:p>
            <a:pPr algn="ctr"/>
            <a:r>
              <a:rPr lang="en-US" sz="1400">
                <a:solidFill>
                  <a:prstClr val="white"/>
                </a:solidFill>
                <a:latin typeface="Metropolis"/>
                <a:ea typeface="Gotham Rounded Book" charset="0"/>
                <a:cs typeface="Gotham Rounded Book" charset="0"/>
              </a:rPr>
              <a:t>N-VDS #3</a:t>
            </a:r>
            <a:endParaRPr lang="en-US" sz="1400">
              <a:solidFill>
                <a:prstClr val="white"/>
              </a:solidFill>
              <a:ea typeface="Gotham Rounded Book" charset="0"/>
              <a:cs typeface="Gotham Rounded Book" charset="0"/>
            </a:endParaRPr>
          </a:p>
        </p:txBody>
      </p:sp>
      <p:sp>
        <p:nvSpPr>
          <p:cNvPr id="176" name="Rectangle 175">
            <a:extLst>
              <a:ext uri="{FF2B5EF4-FFF2-40B4-BE49-F238E27FC236}">
                <a16:creationId xmlns:a16="http://schemas.microsoft.com/office/drawing/2014/main" id="{80BEB701-F5C7-9545-888B-889B10CC1C77}"/>
              </a:ext>
            </a:extLst>
          </p:cNvPr>
          <p:cNvSpPr/>
          <p:nvPr/>
        </p:nvSpPr>
        <p:spPr bwMode="gray">
          <a:xfrm>
            <a:off x="7971710" y="4425505"/>
            <a:ext cx="1096029" cy="201161"/>
          </a:xfrm>
          <a:prstGeom prst="rect">
            <a:avLst/>
          </a:prstGeom>
          <a:solidFill>
            <a:srgbClr val="820024"/>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Uplink Profile</a:t>
            </a:r>
          </a:p>
        </p:txBody>
      </p:sp>
      <p:sp>
        <p:nvSpPr>
          <p:cNvPr id="177" name="Rectangle 176">
            <a:extLst>
              <a:ext uri="{FF2B5EF4-FFF2-40B4-BE49-F238E27FC236}">
                <a16:creationId xmlns:a16="http://schemas.microsoft.com/office/drawing/2014/main" id="{EC445F6A-3F3F-1542-8FA5-87A717AA2CC5}"/>
              </a:ext>
            </a:extLst>
          </p:cNvPr>
          <p:cNvSpPr/>
          <p:nvPr/>
        </p:nvSpPr>
        <p:spPr bwMode="gray">
          <a:xfrm>
            <a:off x="8010011" y="4606218"/>
            <a:ext cx="999255" cy="360632"/>
          </a:xfrm>
          <a:prstGeom prst="rect">
            <a:avLst/>
          </a:prstGeom>
          <a:solidFill>
            <a:schemeClr val="tx2"/>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Routing2 LS (Untagged)</a:t>
            </a:r>
          </a:p>
        </p:txBody>
      </p:sp>
      <p:sp>
        <p:nvSpPr>
          <p:cNvPr id="178" name="Rectangle 177">
            <a:extLst>
              <a:ext uri="{FF2B5EF4-FFF2-40B4-BE49-F238E27FC236}">
                <a16:creationId xmlns:a16="http://schemas.microsoft.com/office/drawing/2014/main" id="{5D7C0FA3-CFF0-EC4C-B4C7-55952065A07D}"/>
              </a:ext>
            </a:extLst>
          </p:cNvPr>
          <p:cNvSpPr/>
          <p:nvPr/>
        </p:nvSpPr>
        <p:spPr bwMode="gray">
          <a:xfrm>
            <a:off x="6599562" y="4606219"/>
            <a:ext cx="1019327" cy="368264"/>
          </a:xfrm>
          <a:prstGeom prst="rect">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Routing1 LS (untagged)</a:t>
            </a:r>
          </a:p>
        </p:txBody>
      </p:sp>
      <p:sp>
        <p:nvSpPr>
          <p:cNvPr id="179" name="TextBox 178">
            <a:extLst>
              <a:ext uri="{FF2B5EF4-FFF2-40B4-BE49-F238E27FC236}">
                <a16:creationId xmlns:a16="http://schemas.microsoft.com/office/drawing/2014/main" id="{D8F63E59-A7B3-6949-A692-D0DBF1CBEDAE}"/>
              </a:ext>
            </a:extLst>
          </p:cNvPr>
          <p:cNvSpPr txBox="1"/>
          <p:nvPr/>
        </p:nvSpPr>
        <p:spPr>
          <a:xfrm>
            <a:off x="4803044" y="5409931"/>
            <a:ext cx="1682897" cy="184666"/>
          </a:xfrm>
          <a:prstGeom prst="rect">
            <a:avLst/>
          </a:prstGeom>
        </p:spPr>
        <p:txBody>
          <a:bodyPr wrap="square" lIns="0" tIns="0" rIns="0" bIns="0" rtlCol="0">
            <a:spAutoFit/>
          </a:bodyPr>
          <a:lstStyle/>
          <a:p>
            <a:pPr algn="ctr">
              <a:spcAft>
                <a:spcPts val="600"/>
              </a:spcAft>
            </a:pPr>
            <a:r>
              <a:rPr lang="en-GB" sz="1200" b="1"/>
              <a:t>TEP VLAN (untagged)</a:t>
            </a:r>
            <a:endParaRPr lang="en-GB" sz="1200" b="1" u="sng"/>
          </a:p>
        </p:txBody>
      </p:sp>
      <p:sp>
        <p:nvSpPr>
          <p:cNvPr id="180" name="TextBox 179">
            <a:extLst>
              <a:ext uri="{FF2B5EF4-FFF2-40B4-BE49-F238E27FC236}">
                <a16:creationId xmlns:a16="http://schemas.microsoft.com/office/drawing/2014/main" id="{4E767299-FD31-1241-9EDD-D02B455E97FA}"/>
              </a:ext>
            </a:extLst>
          </p:cNvPr>
          <p:cNvSpPr txBox="1"/>
          <p:nvPr/>
        </p:nvSpPr>
        <p:spPr>
          <a:xfrm>
            <a:off x="3557745" y="4800817"/>
            <a:ext cx="1682897" cy="369332"/>
          </a:xfrm>
          <a:prstGeom prst="rect">
            <a:avLst/>
          </a:prstGeom>
        </p:spPr>
        <p:txBody>
          <a:bodyPr wrap="square" lIns="0" tIns="0" rIns="0" bIns="0" rtlCol="0">
            <a:spAutoFit/>
          </a:bodyPr>
          <a:lstStyle/>
          <a:p>
            <a:pPr algn="ctr">
              <a:spcAft>
                <a:spcPts val="600"/>
              </a:spcAft>
            </a:pPr>
            <a:r>
              <a:rPr lang="en-GB" sz="1200" b="1" err="1"/>
              <a:t>Mgt</a:t>
            </a:r>
            <a:r>
              <a:rPr lang="en-GB" sz="1200" b="1"/>
              <a:t>  VLAN (untagged)</a:t>
            </a:r>
            <a:endParaRPr lang="en-GB" sz="1200" b="1" u="sng"/>
          </a:p>
        </p:txBody>
      </p:sp>
      <p:grpSp>
        <p:nvGrpSpPr>
          <p:cNvPr id="181" name="Group 180">
            <a:extLst>
              <a:ext uri="{FF2B5EF4-FFF2-40B4-BE49-F238E27FC236}">
                <a16:creationId xmlns:a16="http://schemas.microsoft.com/office/drawing/2014/main" id="{F01324E0-2ADE-ED47-B82D-18B9EA3BF236}"/>
              </a:ext>
            </a:extLst>
          </p:cNvPr>
          <p:cNvGrpSpPr/>
          <p:nvPr/>
        </p:nvGrpSpPr>
        <p:grpSpPr>
          <a:xfrm>
            <a:off x="5064258" y="3951837"/>
            <a:ext cx="1243126" cy="221809"/>
            <a:chOff x="6715749" y="498024"/>
            <a:chExt cx="1243126" cy="221809"/>
          </a:xfrm>
        </p:grpSpPr>
        <p:sp>
          <p:nvSpPr>
            <p:cNvPr id="182" name="Rectangle 181">
              <a:extLst>
                <a:ext uri="{FF2B5EF4-FFF2-40B4-BE49-F238E27FC236}">
                  <a16:creationId xmlns:a16="http://schemas.microsoft.com/office/drawing/2014/main" id="{C130F6EC-BFAD-8742-AEA2-5C92637DC165}"/>
                </a:ext>
              </a:extLst>
            </p:cNvPr>
            <p:cNvSpPr/>
            <p:nvPr/>
          </p:nvSpPr>
          <p:spPr>
            <a:xfrm>
              <a:off x="6871895" y="520777"/>
              <a:ext cx="912538" cy="199056"/>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600">
                <a:solidFill>
                  <a:schemeClr val="bg1"/>
                </a:solidFill>
              </a:endParaRPr>
            </a:p>
          </p:txBody>
        </p:sp>
        <p:sp>
          <p:nvSpPr>
            <p:cNvPr id="183" name="Rectangle 182">
              <a:extLst>
                <a:ext uri="{FF2B5EF4-FFF2-40B4-BE49-F238E27FC236}">
                  <a16:creationId xmlns:a16="http://schemas.microsoft.com/office/drawing/2014/main" id="{1DE62292-6234-D84A-A11D-5A9C96AC79C2}"/>
                </a:ext>
              </a:extLst>
            </p:cNvPr>
            <p:cNvSpPr/>
            <p:nvPr/>
          </p:nvSpPr>
          <p:spPr>
            <a:xfrm>
              <a:off x="6715749" y="498024"/>
              <a:ext cx="1243126" cy="206776"/>
            </a:xfrm>
            <a:prstGeom prst="rect">
              <a:avLst/>
            </a:prstGeom>
          </p:spPr>
          <p:txBody>
            <a:bodyPr wrap="square">
              <a:spAutoFit/>
            </a:bodyPr>
            <a:lstStyle/>
            <a:p>
              <a:pPr algn="ctr"/>
              <a:r>
                <a:rPr lang="en-US" sz="1200" b="1">
                  <a:solidFill>
                    <a:schemeClr val="bg1"/>
                  </a:solidFill>
                  <a:latin typeface="Metropolis" pitchFamily="2" charset="77"/>
                </a:rPr>
                <a:t>Uplink 1</a:t>
              </a:r>
              <a:endParaRPr lang="en-GB" sz="1200" b="1">
                <a:solidFill>
                  <a:schemeClr val="bg1"/>
                </a:solidFill>
                <a:latin typeface="Metropolis" pitchFamily="2" charset="77"/>
              </a:endParaRPr>
            </a:p>
          </p:txBody>
        </p:sp>
      </p:grpSp>
      <p:grpSp>
        <p:nvGrpSpPr>
          <p:cNvPr id="184" name="Group 183">
            <a:extLst>
              <a:ext uri="{FF2B5EF4-FFF2-40B4-BE49-F238E27FC236}">
                <a16:creationId xmlns:a16="http://schemas.microsoft.com/office/drawing/2014/main" id="{AD70F3BF-90F9-2B43-8530-597E76C3EF86}"/>
              </a:ext>
            </a:extLst>
          </p:cNvPr>
          <p:cNvGrpSpPr/>
          <p:nvPr/>
        </p:nvGrpSpPr>
        <p:grpSpPr>
          <a:xfrm>
            <a:off x="6534394" y="3962708"/>
            <a:ext cx="1243126" cy="221809"/>
            <a:chOff x="6715749" y="498024"/>
            <a:chExt cx="1243126" cy="221809"/>
          </a:xfrm>
        </p:grpSpPr>
        <p:sp>
          <p:nvSpPr>
            <p:cNvPr id="185" name="Rectangle 184">
              <a:extLst>
                <a:ext uri="{FF2B5EF4-FFF2-40B4-BE49-F238E27FC236}">
                  <a16:creationId xmlns:a16="http://schemas.microsoft.com/office/drawing/2014/main" id="{2B2C6E06-F6FB-EA4A-9556-BB5077BABE36}"/>
                </a:ext>
              </a:extLst>
            </p:cNvPr>
            <p:cNvSpPr/>
            <p:nvPr/>
          </p:nvSpPr>
          <p:spPr>
            <a:xfrm>
              <a:off x="6871895" y="520777"/>
              <a:ext cx="912538" cy="199056"/>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600">
                <a:solidFill>
                  <a:schemeClr val="bg1"/>
                </a:solidFill>
              </a:endParaRPr>
            </a:p>
          </p:txBody>
        </p:sp>
        <p:sp>
          <p:nvSpPr>
            <p:cNvPr id="186" name="Rectangle 185">
              <a:extLst>
                <a:ext uri="{FF2B5EF4-FFF2-40B4-BE49-F238E27FC236}">
                  <a16:creationId xmlns:a16="http://schemas.microsoft.com/office/drawing/2014/main" id="{1BD3DE4A-4D65-644A-8F6F-BDAAE9688D5F}"/>
                </a:ext>
              </a:extLst>
            </p:cNvPr>
            <p:cNvSpPr/>
            <p:nvPr/>
          </p:nvSpPr>
          <p:spPr>
            <a:xfrm>
              <a:off x="6715749" y="498024"/>
              <a:ext cx="1243126" cy="206776"/>
            </a:xfrm>
            <a:prstGeom prst="rect">
              <a:avLst/>
            </a:prstGeom>
          </p:spPr>
          <p:txBody>
            <a:bodyPr wrap="square">
              <a:spAutoFit/>
            </a:bodyPr>
            <a:lstStyle/>
            <a:p>
              <a:pPr algn="ctr"/>
              <a:r>
                <a:rPr lang="en-US" sz="1200" b="1">
                  <a:solidFill>
                    <a:schemeClr val="bg1"/>
                  </a:solidFill>
                  <a:latin typeface="Metropolis" pitchFamily="2" charset="77"/>
                </a:rPr>
                <a:t>Uplink 1</a:t>
              </a:r>
              <a:endParaRPr lang="en-GB" sz="1200" b="1">
                <a:solidFill>
                  <a:schemeClr val="bg1"/>
                </a:solidFill>
                <a:latin typeface="Metropolis" pitchFamily="2" charset="77"/>
              </a:endParaRPr>
            </a:p>
          </p:txBody>
        </p:sp>
      </p:grpSp>
      <p:grpSp>
        <p:nvGrpSpPr>
          <p:cNvPr id="187" name="Group 186">
            <a:extLst>
              <a:ext uri="{FF2B5EF4-FFF2-40B4-BE49-F238E27FC236}">
                <a16:creationId xmlns:a16="http://schemas.microsoft.com/office/drawing/2014/main" id="{97018770-018D-324C-914C-2CA927CA9C6F}"/>
              </a:ext>
            </a:extLst>
          </p:cNvPr>
          <p:cNvGrpSpPr/>
          <p:nvPr/>
        </p:nvGrpSpPr>
        <p:grpSpPr>
          <a:xfrm>
            <a:off x="7918996" y="3957749"/>
            <a:ext cx="1243126" cy="221809"/>
            <a:chOff x="6715749" y="498024"/>
            <a:chExt cx="1243126" cy="221809"/>
          </a:xfrm>
        </p:grpSpPr>
        <p:sp>
          <p:nvSpPr>
            <p:cNvPr id="188" name="Rectangle 187">
              <a:extLst>
                <a:ext uri="{FF2B5EF4-FFF2-40B4-BE49-F238E27FC236}">
                  <a16:creationId xmlns:a16="http://schemas.microsoft.com/office/drawing/2014/main" id="{6D555045-19EC-E742-9DB2-895EDD020733}"/>
                </a:ext>
              </a:extLst>
            </p:cNvPr>
            <p:cNvSpPr/>
            <p:nvPr/>
          </p:nvSpPr>
          <p:spPr>
            <a:xfrm>
              <a:off x="6871895" y="520777"/>
              <a:ext cx="912538" cy="199056"/>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600">
                <a:solidFill>
                  <a:schemeClr val="bg1"/>
                </a:solidFill>
              </a:endParaRPr>
            </a:p>
          </p:txBody>
        </p:sp>
        <p:sp>
          <p:nvSpPr>
            <p:cNvPr id="189" name="Rectangle 188">
              <a:extLst>
                <a:ext uri="{FF2B5EF4-FFF2-40B4-BE49-F238E27FC236}">
                  <a16:creationId xmlns:a16="http://schemas.microsoft.com/office/drawing/2014/main" id="{78CA2FE4-27EC-814B-B0ED-ACF72B46F585}"/>
                </a:ext>
              </a:extLst>
            </p:cNvPr>
            <p:cNvSpPr/>
            <p:nvPr/>
          </p:nvSpPr>
          <p:spPr>
            <a:xfrm>
              <a:off x="6715749" y="498024"/>
              <a:ext cx="1243126" cy="206776"/>
            </a:xfrm>
            <a:prstGeom prst="rect">
              <a:avLst/>
            </a:prstGeom>
          </p:spPr>
          <p:txBody>
            <a:bodyPr wrap="square">
              <a:spAutoFit/>
            </a:bodyPr>
            <a:lstStyle/>
            <a:p>
              <a:pPr algn="ctr"/>
              <a:r>
                <a:rPr lang="en-US" sz="1200" b="1">
                  <a:solidFill>
                    <a:schemeClr val="bg1"/>
                  </a:solidFill>
                  <a:latin typeface="Metropolis" pitchFamily="2" charset="77"/>
                </a:rPr>
                <a:t>Uplink 1</a:t>
              </a:r>
              <a:endParaRPr lang="en-GB" sz="1200" b="1">
                <a:solidFill>
                  <a:schemeClr val="bg1"/>
                </a:solidFill>
                <a:latin typeface="Metropolis" pitchFamily="2" charset="77"/>
              </a:endParaRPr>
            </a:p>
          </p:txBody>
        </p:sp>
      </p:grpSp>
      <p:sp>
        <p:nvSpPr>
          <p:cNvPr id="190" name="Title 3">
            <a:extLst>
              <a:ext uri="{FF2B5EF4-FFF2-40B4-BE49-F238E27FC236}">
                <a16:creationId xmlns:a16="http://schemas.microsoft.com/office/drawing/2014/main" id="{1501FBCD-B10D-7F40-92BD-AF60EE9F5010}"/>
              </a:ext>
            </a:extLst>
          </p:cNvPr>
          <p:cNvSpPr>
            <a:spLocks noGrp="1"/>
          </p:cNvSpPr>
          <p:nvPr>
            <p:ph type="title"/>
          </p:nvPr>
        </p:nvSpPr>
        <p:spPr>
          <a:xfrm>
            <a:off x="399154" y="404812"/>
            <a:ext cx="7133196" cy="384048"/>
          </a:xfrm>
        </p:spPr>
        <p:txBody>
          <a:bodyPr/>
          <a:lstStyle/>
          <a:p>
            <a:r>
              <a:rPr lang="en-US" dirty="0"/>
              <a:t>Edge VM Connectivity Option #2</a:t>
            </a:r>
          </a:p>
        </p:txBody>
      </p:sp>
      <p:sp>
        <p:nvSpPr>
          <p:cNvPr id="191" name="Rectangle 190">
            <a:extLst>
              <a:ext uri="{FF2B5EF4-FFF2-40B4-BE49-F238E27FC236}">
                <a16:creationId xmlns:a16="http://schemas.microsoft.com/office/drawing/2014/main" id="{A6432E80-81BB-244E-8221-CAF17FF8E8E6}"/>
              </a:ext>
            </a:extLst>
          </p:cNvPr>
          <p:cNvSpPr/>
          <p:nvPr/>
        </p:nvSpPr>
        <p:spPr bwMode="auto">
          <a:xfrm>
            <a:off x="9155858" y="2280605"/>
            <a:ext cx="2496613" cy="611438"/>
          </a:xfrm>
          <a:prstGeom prst="rect">
            <a:avLst/>
          </a:prstGeom>
          <a:solidFill>
            <a:schemeClr val="accent1">
              <a:lumMod val="50000"/>
            </a:schemeClr>
          </a:solidFill>
          <a:ln>
            <a:noFill/>
            <a:miter lim="800000"/>
            <a:headEnd/>
            <a:tailEnd/>
          </a:ln>
        </p:spPr>
        <p:style>
          <a:lnRef idx="2">
            <a:schemeClr val="dk1"/>
          </a:lnRef>
          <a:fillRef idx="1">
            <a:schemeClr val="lt1"/>
          </a:fillRef>
          <a:effectRef idx="0">
            <a:schemeClr val="dk1"/>
          </a:effectRef>
          <a:fontRef idx="minor">
            <a:schemeClr val="dk1"/>
          </a:fontRef>
        </p:style>
        <p:txBody>
          <a:bodyPr wrap="none" lIns="0" tIns="0" rIns="0" bIns="0" rtlCol="0" anchor="t"/>
          <a:lstStyle/>
          <a:p>
            <a:pPr algn="ctr"/>
            <a:r>
              <a:rPr lang="en-US" sz="1400" dirty="0">
                <a:solidFill>
                  <a:prstClr val="white"/>
                </a:solidFill>
                <a:latin typeface="Metropolis"/>
                <a:ea typeface="Gotham Rounded Book" charset="0"/>
                <a:cs typeface="Gotham Rounded Book" charset="0"/>
              </a:rPr>
              <a:t>N-V</a:t>
            </a:r>
            <a:r>
              <a:rPr lang="en-US" sz="1400" dirty="0">
                <a:solidFill>
                  <a:prstClr val="white"/>
                </a:solidFill>
                <a:ea typeface="Gotham Rounded Book" charset="0"/>
                <a:cs typeface="Gotham Rounded Book" charset="0"/>
              </a:rPr>
              <a:t>DS</a:t>
            </a:r>
          </a:p>
        </p:txBody>
      </p:sp>
      <p:sp>
        <p:nvSpPr>
          <p:cNvPr id="192" name="Rectangle 191">
            <a:extLst>
              <a:ext uri="{FF2B5EF4-FFF2-40B4-BE49-F238E27FC236}">
                <a16:creationId xmlns:a16="http://schemas.microsoft.com/office/drawing/2014/main" id="{01E89261-1C1C-FF43-8B66-D9EDEA52A73A}"/>
              </a:ext>
            </a:extLst>
          </p:cNvPr>
          <p:cNvSpPr/>
          <p:nvPr/>
        </p:nvSpPr>
        <p:spPr bwMode="gray">
          <a:xfrm>
            <a:off x="9267641" y="2542887"/>
            <a:ext cx="2273987" cy="260651"/>
          </a:xfrm>
          <a:prstGeom prst="rect">
            <a:avLst/>
          </a:prstGeom>
          <a:solidFill>
            <a:srgbClr val="820024"/>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400"/>
              <a:t>Uplink Profile</a:t>
            </a:r>
          </a:p>
        </p:txBody>
      </p:sp>
      <p:cxnSp>
        <p:nvCxnSpPr>
          <p:cNvPr id="193" name="Straight Connector 192">
            <a:extLst>
              <a:ext uri="{FF2B5EF4-FFF2-40B4-BE49-F238E27FC236}">
                <a16:creationId xmlns:a16="http://schemas.microsoft.com/office/drawing/2014/main" id="{533FBF7D-05C7-DA4A-9911-754AF2F11FF0}"/>
              </a:ext>
            </a:extLst>
          </p:cNvPr>
          <p:cNvCxnSpPr>
            <a:cxnSpLocks/>
          </p:cNvCxnSpPr>
          <p:nvPr/>
        </p:nvCxnSpPr>
        <p:spPr bwMode="gray">
          <a:xfrm flipV="1">
            <a:off x="10151839" y="2899400"/>
            <a:ext cx="0" cy="641425"/>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94" name="Rectangle 193">
            <a:extLst>
              <a:ext uri="{FF2B5EF4-FFF2-40B4-BE49-F238E27FC236}">
                <a16:creationId xmlns:a16="http://schemas.microsoft.com/office/drawing/2014/main" id="{666345C0-4690-2345-86F4-365C401E381F}"/>
              </a:ext>
            </a:extLst>
          </p:cNvPr>
          <p:cNvSpPr/>
          <p:nvPr/>
        </p:nvSpPr>
        <p:spPr>
          <a:xfrm>
            <a:off x="9850985" y="3492369"/>
            <a:ext cx="599341" cy="36933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algn="ctr">
              <a:spcAft>
                <a:spcPts val="600"/>
              </a:spcAft>
            </a:pPr>
            <a:r>
              <a:rPr lang="en-US" sz="1200" dirty="0">
                <a:solidFill>
                  <a:schemeClr val="bg1"/>
                </a:solidFill>
              </a:rPr>
              <a:t>TEP vmk10</a:t>
            </a:r>
          </a:p>
        </p:txBody>
      </p:sp>
      <p:sp>
        <p:nvSpPr>
          <p:cNvPr id="195" name="Rectangle 194">
            <a:extLst>
              <a:ext uri="{FF2B5EF4-FFF2-40B4-BE49-F238E27FC236}">
                <a16:creationId xmlns:a16="http://schemas.microsoft.com/office/drawing/2014/main" id="{D467C0CA-AFEB-E340-8D11-17DDE565AA19}"/>
              </a:ext>
            </a:extLst>
          </p:cNvPr>
          <p:cNvSpPr/>
          <p:nvPr/>
        </p:nvSpPr>
        <p:spPr bwMode="gray">
          <a:xfrm>
            <a:off x="10528515" y="2860472"/>
            <a:ext cx="1066365" cy="358056"/>
          </a:xfrm>
          <a:prstGeom prst="rect">
            <a:avLst/>
          </a:prstGeom>
          <a:solidFill>
            <a:schemeClr val="tx1"/>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dirty="0"/>
              <a:t>Workload LS (GENEVE)</a:t>
            </a:r>
          </a:p>
        </p:txBody>
      </p:sp>
      <p:sp>
        <p:nvSpPr>
          <p:cNvPr id="198" name="TextBox 197">
            <a:extLst>
              <a:ext uri="{FF2B5EF4-FFF2-40B4-BE49-F238E27FC236}">
                <a16:creationId xmlns:a16="http://schemas.microsoft.com/office/drawing/2014/main" id="{5A39B09B-AEC9-7945-B044-04E070CBD237}"/>
              </a:ext>
            </a:extLst>
          </p:cNvPr>
          <p:cNvSpPr txBox="1"/>
          <p:nvPr/>
        </p:nvSpPr>
        <p:spPr>
          <a:xfrm>
            <a:off x="9609297" y="3876431"/>
            <a:ext cx="1038015" cy="369332"/>
          </a:xfrm>
          <a:prstGeom prst="rect">
            <a:avLst/>
          </a:prstGeom>
        </p:spPr>
        <p:txBody>
          <a:bodyPr wrap="square" lIns="0" tIns="0" rIns="0" bIns="0" rtlCol="0">
            <a:spAutoFit/>
          </a:bodyPr>
          <a:lstStyle/>
          <a:p>
            <a:pPr algn="ctr">
              <a:spcAft>
                <a:spcPts val="600"/>
              </a:spcAft>
            </a:pPr>
            <a:r>
              <a:rPr lang="en-GB" sz="1200" b="1" dirty="0"/>
              <a:t>TEP         VLAN </a:t>
            </a:r>
            <a:r>
              <a:rPr lang="en-GB" sz="1200" b="1" u="sng" dirty="0"/>
              <a:t>40</a:t>
            </a:r>
          </a:p>
        </p:txBody>
      </p:sp>
      <p:cxnSp>
        <p:nvCxnSpPr>
          <p:cNvPr id="199" name="Straight Connector 198">
            <a:extLst>
              <a:ext uri="{FF2B5EF4-FFF2-40B4-BE49-F238E27FC236}">
                <a16:creationId xmlns:a16="http://schemas.microsoft.com/office/drawing/2014/main" id="{C900F563-AC77-EE4F-A184-4535755070F6}"/>
              </a:ext>
            </a:extLst>
          </p:cNvPr>
          <p:cNvCxnSpPr>
            <a:cxnSpLocks/>
            <a:stCxn id="207" idx="0"/>
            <a:endCxn id="195" idx="2"/>
          </p:cNvCxnSpPr>
          <p:nvPr/>
        </p:nvCxnSpPr>
        <p:spPr bwMode="gray">
          <a:xfrm flipV="1">
            <a:off x="10978684" y="3218528"/>
            <a:ext cx="0" cy="420359"/>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02" name="Rectangle 201">
            <a:extLst>
              <a:ext uri="{FF2B5EF4-FFF2-40B4-BE49-F238E27FC236}">
                <a16:creationId xmlns:a16="http://schemas.microsoft.com/office/drawing/2014/main" id="{CFEEED92-3BA5-6840-9F2C-E06A5DDF0E9F}"/>
              </a:ext>
            </a:extLst>
          </p:cNvPr>
          <p:cNvSpPr/>
          <p:nvPr/>
        </p:nvSpPr>
        <p:spPr>
          <a:xfrm>
            <a:off x="10732623" y="4378439"/>
            <a:ext cx="1086315" cy="415498"/>
          </a:xfrm>
          <a:prstGeom prst="rect">
            <a:avLst/>
          </a:prstGeom>
        </p:spPr>
        <p:txBody>
          <a:bodyPr wrap="square">
            <a:spAutoFit/>
          </a:bodyPr>
          <a:lstStyle/>
          <a:p>
            <a:pPr algn="ctr"/>
            <a:r>
              <a:rPr lang="en-US" sz="1050" b="1" dirty="0">
                <a:latin typeface="Metropolis" pitchFamily="2" charset="77"/>
              </a:rPr>
              <a:t>Workload VMs</a:t>
            </a:r>
            <a:endParaRPr lang="en-GB" sz="1050" b="1" dirty="0">
              <a:latin typeface="Metropolis" pitchFamily="2" charset="77"/>
            </a:endParaRPr>
          </a:p>
        </p:txBody>
      </p:sp>
      <p:grpSp>
        <p:nvGrpSpPr>
          <p:cNvPr id="203" name="Group 202">
            <a:extLst>
              <a:ext uri="{FF2B5EF4-FFF2-40B4-BE49-F238E27FC236}">
                <a16:creationId xmlns:a16="http://schemas.microsoft.com/office/drawing/2014/main" id="{AAB4B1F9-1BC5-2947-9F81-C191D5F30C4D}"/>
              </a:ext>
            </a:extLst>
          </p:cNvPr>
          <p:cNvGrpSpPr/>
          <p:nvPr/>
        </p:nvGrpSpPr>
        <p:grpSpPr>
          <a:xfrm>
            <a:off x="10741040" y="3638887"/>
            <a:ext cx="827051" cy="775153"/>
            <a:chOff x="8460059" y="399276"/>
            <a:chExt cx="827051" cy="775153"/>
          </a:xfrm>
        </p:grpSpPr>
        <p:grpSp>
          <p:nvGrpSpPr>
            <p:cNvPr id="204" name="Group 203">
              <a:extLst>
                <a:ext uri="{FF2B5EF4-FFF2-40B4-BE49-F238E27FC236}">
                  <a16:creationId xmlns:a16="http://schemas.microsoft.com/office/drawing/2014/main" id="{F401FE25-9D5F-DA43-BC80-A9352308829C}"/>
                </a:ext>
              </a:extLst>
            </p:cNvPr>
            <p:cNvGrpSpPr/>
            <p:nvPr/>
          </p:nvGrpSpPr>
          <p:grpSpPr>
            <a:xfrm>
              <a:off x="8811822" y="699141"/>
              <a:ext cx="475288" cy="475288"/>
              <a:chOff x="8681182" y="786309"/>
              <a:chExt cx="475288" cy="475288"/>
            </a:xfrm>
          </p:grpSpPr>
          <p:sp>
            <p:nvSpPr>
              <p:cNvPr id="211" name="Oval 210">
                <a:extLst>
                  <a:ext uri="{FF2B5EF4-FFF2-40B4-BE49-F238E27FC236}">
                    <a16:creationId xmlns:a16="http://schemas.microsoft.com/office/drawing/2014/main" id="{E0B8614E-5ABB-0942-95A2-94F50B5368DA}"/>
                  </a:ext>
                </a:extLst>
              </p:cNvPr>
              <p:cNvSpPr/>
              <p:nvPr/>
            </p:nvSpPr>
            <p:spPr>
              <a:xfrm>
                <a:off x="8681182" y="786309"/>
                <a:ext cx="475288" cy="475288"/>
              </a:xfrm>
              <a:prstGeom prst="ellipse">
                <a:avLst/>
              </a:prstGeom>
              <a:solidFill>
                <a:schemeClr val="tx1"/>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212" name="Freeform 5">
                <a:extLst>
                  <a:ext uri="{FF2B5EF4-FFF2-40B4-BE49-F238E27FC236}">
                    <a16:creationId xmlns:a16="http://schemas.microsoft.com/office/drawing/2014/main" id="{63B05676-6559-7740-A528-DFB465E4466A}"/>
                  </a:ext>
                </a:extLst>
              </p:cNvPr>
              <p:cNvSpPr>
                <a:spLocks noChangeAspect="1" noEditPoints="1"/>
              </p:cNvSpPr>
              <p:nvPr/>
            </p:nvSpPr>
            <p:spPr bwMode="auto">
              <a:xfrm>
                <a:off x="8776577" y="881523"/>
                <a:ext cx="284859" cy="284859"/>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05" name="Group 204">
              <a:extLst>
                <a:ext uri="{FF2B5EF4-FFF2-40B4-BE49-F238E27FC236}">
                  <a16:creationId xmlns:a16="http://schemas.microsoft.com/office/drawing/2014/main" id="{6F49D6E0-E4E6-5B4A-845A-D7192CB76C1B}"/>
                </a:ext>
              </a:extLst>
            </p:cNvPr>
            <p:cNvGrpSpPr/>
            <p:nvPr/>
          </p:nvGrpSpPr>
          <p:grpSpPr>
            <a:xfrm>
              <a:off x="8630468" y="565180"/>
              <a:ext cx="475288" cy="475288"/>
              <a:chOff x="8681182" y="786309"/>
              <a:chExt cx="475288" cy="475288"/>
            </a:xfrm>
          </p:grpSpPr>
          <p:sp>
            <p:nvSpPr>
              <p:cNvPr id="209" name="Oval 208">
                <a:extLst>
                  <a:ext uri="{FF2B5EF4-FFF2-40B4-BE49-F238E27FC236}">
                    <a16:creationId xmlns:a16="http://schemas.microsoft.com/office/drawing/2014/main" id="{6CE78BFF-F119-234A-82B9-7A8086EE60D6}"/>
                  </a:ext>
                </a:extLst>
              </p:cNvPr>
              <p:cNvSpPr/>
              <p:nvPr/>
            </p:nvSpPr>
            <p:spPr>
              <a:xfrm>
                <a:off x="8681182" y="786309"/>
                <a:ext cx="475288" cy="475288"/>
              </a:xfrm>
              <a:prstGeom prst="ellipse">
                <a:avLst/>
              </a:prstGeom>
              <a:solidFill>
                <a:schemeClr val="tx1"/>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210" name="Freeform 5">
                <a:extLst>
                  <a:ext uri="{FF2B5EF4-FFF2-40B4-BE49-F238E27FC236}">
                    <a16:creationId xmlns:a16="http://schemas.microsoft.com/office/drawing/2014/main" id="{EEB24631-EED8-1043-BDF0-8DE595508E4E}"/>
                  </a:ext>
                </a:extLst>
              </p:cNvPr>
              <p:cNvSpPr>
                <a:spLocks noChangeAspect="1" noEditPoints="1"/>
              </p:cNvSpPr>
              <p:nvPr/>
            </p:nvSpPr>
            <p:spPr bwMode="auto">
              <a:xfrm>
                <a:off x="8776577" y="881523"/>
                <a:ext cx="284859" cy="284859"/>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06" name="Group 205">
              <a:extLst>
                <a:ext uri="{FF2B5EF4-FFF2-40B4-BE49-F238E27FC236}">
                  <a16:creationId xmlns:a16="http://schemas.microsoft.com/office/drawing/2014/main" id="{4F93812A-FE10-E048-9554-71FFC7FB65DA}"/>
                </a:ext>
              </a:extLst>
            </p:cNvPr>
            <p:cNvGrpSpPr/>
            <p:nvPr/>
          </p:nvGrpSpPr>
          <p:grpSpPr>
            <a:xfrm>
              <a:off x="8460059" y="399276"/>
              <a:ext cx="475288" cy="475288"/>
              <a:chOff x="8681182" y="786309"/>
              <a:chExt cx="475288" cy="475288"/>
            </a:xfrm>
          </p:grpSpPr>
          <p:sp>
            <p:nvSpPr>
              <p:cNvPr id="207" name="Oval 206">
                <a:extLst>
                  <a:ext uri="{FF2B5EF4-FFF2-40B4-BE49-F238E27FC236}">
                    <a16:creationId xmlns:a16="http://schemas.microsoft.com/office/drawing/2014/main" id="{6AD8A034-CDA6-714E-B88D-95A1D7A7F569}"/>
                  </a:ext>
                </a:extLst>
              </p:cNvPr>
              <p:cNvSpPr/>
              <p:nvPr/>
            </p:nvSpPr>
            <p:spPr>
              <a:xfrm>
                <a:off x="8681182" y="786309"/>
                <a:ext cx="475288" cy="475288"/>
              </a:xfrm>
              <a:prstGeom prst="ellipse">
                <a:avLst/>
              </a:prstGeom>
              <a:solidFill>
                <a:schemeClr val="tx1"/>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208" name="Freeform 5">
                <a:extLst>
                  <a:ext uri="{FF2B5EF4-FFF2-40B4-BE49-F238E27FC236}">
                    <a16:creationId xmlns:a16="http://schemas.microsoft.com/office/drawing/2014/main" id="{93BD7F20-1B0E-C641-8BCC-5A21684E8E65}"/>
                  </a:ext>
                </a:extLst>
              </p:cNvPr>
              <p:cNvSpPr>
                <a:spLocks noChangeAspect="1" noEditPoints="1"/>
              </p:cNvSpPr>
              <p:nvPr/>
            </p:nvSpPr>
            <p:spPr bwMode="auto">
              <a:xfrm>
                <a:off x="8776577" y="881523"/>
                <a:ext cx="284859" cy="284859"/>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sp>
        <p:nvSpPr>
          <p:cNvPr id="218" name="Freeform 21">
            <a:extLst>
              <a:ext uri="{FF2B5EF4-FFF2-40B4-BE49-F238E27FC236}">
                <a16:creationId xmlns:a16="http://schemas.microsoft.com/office/drawing/2014/main" id="{B2CAE3C4-9037-7B43-A8EA-75B35BA80556}"/>
              </a:ext>
            </a:extLst>
          </p:cNvPr>
          <p:cNvSpPr>
            <a:spLocks noChangeAspect="1" noEditPoints="1"/>
          </p:cNvSpPr>
          <p:nvPr/>
        </p:nvSpPr>
        <p:spPr bwMode="auto">
          <a:xfrm>
            <a:off x="9763105" y="2052204"/>
            <a:ext cx="320202" cy="241371"/>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19" name="Rectangle 218">
            <a:extLst>
              <a:ext uri="{FF2B5EF4-FFF2-40B4-BE49-F238E27FC236}">
                <a16:creationId xmlns:a16="http://schemas.microsoft.com/office/drawing/2014/main" id="{F53CC11A-AD43-BB4D-9C15-C47F772E5B48}"/>
              </a:ext>
            </a:extLst>
          </p:cNvPr>
          <p:cNvSpPr/>
          <p:nvPr/>
        </p:nvSpPr>
        <p:spPr>
          <a:xfrm>
            <a:off x="9046719" y="2054852"/>
            <a:ext cx="793226" cy="253916"/>
          </a:xfrm>
          <a:prstGeom prst="rect">
            <a:avLst/>
          </a:prstGeom>
        </p:spPr>
        <p:txBody>
          <a:bodyPr wrap="square">
            <a:spAutoFit/>
          </a:bodyPr>
          <a:lstStyle/>
          <a:p>
            <a:pPr algn="ctr"/>
            <a:r>
              <a:rPr lang="en-US" sz="1050" b="1" dirty="0">
                <a:latin typeface="Metropolis" pitchFamily="2" charset="77"/>
              </a:rPr>
              <a:t>vmnic2</a:t>
            </a:r>
            <a:endParaRPr lang="en-GB" sz="1050" b="1" dirty="0">
              <a:latin typeface="Metropolis" pitchFamily="2" charset="77"/>
            </a:endParaRPr>
          </a:p>
        </p:txBody>
      </p:sp>
      <p:sp>
        <p:nvSpPr>
          <p:cNvPr id="220" name="Rectangle 219">
            <a:extLst>
              <a:ext uri="{FF2B5EF4-FFF2-40B4-BE49-F238E27FC236}">
                <a16:creationId xmlns:a16="http://schemas.microsoft.com/office/drawing/2014/main" id="{155A84DD-09A4-D845-A4E1-CE417EB68B33}"/>
              </a:ext>
            </a:extLst>
          </p:cNvPr>
          <p:cNvSpPr/>
          <p:nvPr/>
        </p:nvSpPr>
        <p:spPr>
          <a:xfrm>
            <a:off x="10654476" y="2027299"/>
            <a:ext cx="793226" cy="253916"/>
          </a:xfrm>
          <a:prstGeom prst="rect">
            <a:avLst/>
          </a:prstGeom>
        </p:spPr>
        <p:txBody>
          <a:bodyPr wrap="square">
            <a:spAutoFit/>
          </a:bodyPr>
          <a:lstStyle/>
          <a:p>
            <a:pPr algn="ctr"/>
            <a:r>
              <a:rPr lang="en-US" sz="1050" b="1" dirty="0">
                <a:latin typeface="Metropolis" pitchFamily="2" charset="77"/>
              </a:rPr>
              <a:t>vmnic3</a:t>
            </a:r>
            <a:endParaRPr lang="en-GB" sz="1050" b="1" dirty="0">
              <a:latin typeface="Metropolis" pitchFamily="2" charset="77"/>
            </a:endParaRPr>
          </a:p>
        </p:txBody>
      </p:sp>
      <p:sp>
        <p:nvSpPr>
          <p:cNvPr id="221" name="Freeform 21">
            <a:extLst>
              <a:ext uri="{FF2B5EF4-FFF2-40B4-BE49-F238E27FC236}">
                <a16:creationId xmlns:a16="http://schemas.microsoft.com/office/drawing/2014/main" id="{9E643A21-1F66-7740-A57A-0E24E2532E75}"/>
              </a:ext>
            </a:extLst>
          </p:cNvPr>
          <p:cNvSpPr>
            <a:spLocks noChangeAspect="1" noEditPoints="1"/>
          </p:cNvSpPr>
          <p:nvPr/>
        </p:nvSpPr>
        <p:spPr bwMode="auto">
          <a:xfrm>
            <a:off x="10478522" y="2047647"/>
            <a:ext cx="308460" cy="249980"/>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cxnSp>
        <p:nvCxnSpPr>
          <p:cNvPr id="224" name="Straight Connector 223">
            <a:extLst>
              <a:ext uri="{FF2B5EF4-FFF2-40B4-BE49-F238E27FC236}">
                <a16:creationId xmlns:a16="http://schemas.microsoft.com/office/drawing/2014/main" id="{A48CCA26-3C5D-F34B-B7CE-58AE41E44CE5}"/>
              </a:ext>
            </a:extLst>
          </p:cNvPr>
          <p:cNvCxnSpPr>
            <a:cxnSpLocks/>
            <a:endCxn id="107" idx="2"/>
          </p:cNvCxnSpPr>
          <p:nvPr/>
        </p:nvCxnSpPr>
        <p:spPr bwMode="gray">
          <a:xfrm flipH="1" flipV="1">
            <a:off x="7747747" y="1619398"/>
            <a:ext cx="2730775" cy="421803"/>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27" name="Straight Connector 226">
            <a:extLst>
              <a:ext uri="{FF2B5EF4-FFF2-40B4-BE49-F238E27FC236}">
                <a16:creationId xmlns:a16="http://schemas.microsoft.com/office/drawing/2014/main" id="{0DCAA8CE-F80A-4840-AFA1-069D89CA6268}"/>
              </a:ext>
            </a:extLst>
          </p:cNvPr>
          <p:cNvCxnSpPr>
            <a:cxnSpLocks/>
            <a:endCxn id="100" idx="2"/>
          </p:cNvCxnSpPr>
          <p:nvPr/>
        </p:nvCxnSpPr>
        <p:spPr bwMode="gray">
          <a:xfrm flipH="1" flipV="1">
            <a:off x="6517378" y="1624738"/>
            <a:ext cx="3245727" cy="441176"/>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1992992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5000" fill="hold" nodeType="clickEffect">
                                  <p:stCondLst>
                                    <p:cond delay="0"/>
                                  </p:stCondLst>
                                  <p:childTnLst>
                                    <p:anim calcmode="discrete" valueType="str">
                                      <p:cBhvr>
                                        <p:cTn id="6" dur="1000" fill="hold"/>
                                        <p:tgtEl>
                                          <p:spTgt spid="193"/>
                                        </p:tgtEl>
                                        <p:attrNameLst>
                                          <p:attrName>style.visibility</p:attrName>
                                        </p:attrNameLst>
                                      </p:cBhvr>
                                      <p:tavLst>
                                        <p:tav tm="0">
                                          <p:val>
                                            <p:strVal val="hidden"/>
                                          </p:val>
                                        </p:tav>
                                        <p:tav tm="50000">
                                          <p:val>
                                            <p:strVal val="visible"/>
                                          </p:val>
                                        </p:tav>
                                      </p:tavLst>
                                    </p:anim>
                                  </p:childTnLst>
                                </p:cTn>
                              </p:par>
                              <p:par>
                                <p:cTn id="7" presetID="35" presetClass="emph" presetSubtype="0" repeatCount="5000" fill="hold" grpId="0" nodeType="withEffect">
                                  <p:stCondLst>
                                    <p:cond delay="0"/>
                                  </p:stCondLst>
                                  <p:childTnLst>
                                    <p:anim calcmode="discrete" valueType="str">
                                      <p:cBhvr>
                                        <p:cTn id="8" dur="1000" fill="hold"/>
                                        <p:tgtEl>
                                          <p:spTgt spid="194"/>
                                        </p:tgtEl>
                                        <p:attrNameLst>
                                          <p:attrName>style.visibility</p:attrName>
                                        </p:attrNameLst>
                                      </p:cBhvr>
                                      <p:tavLst>
                                        <p:tav tm="0">
                                          <p:val>
                                            <p:strVal val="hidden"/>
                                          </p:val>
                                        </p:tav>
                                        <p:tav tm="50000">
                                          <p:val>
                                            <p:strVal val="visible"/>
                                          </p:val>
                                        </p:tav>
                                      </p:tavLst>
                                    </p:anim>
                                  </p:childTnLst>
                                </p:cTn>
                              </p:par>
                              <p:par>
                                <p:cTn id="9" presetID="35" presetClass="emph" presetSubtype="0" repeatCount="5000" fill="hold" nodeType="withEffect">
                                  <p:stCondLst>
                                    <p:cond delay="0"/>
                                  </p:stCondLst>
                                  <p:childTnLst>
                                    <p:anim calcmode="discrete" valueType="str">
                                      <p:cBhvr>
                                        <p:cTn id="10" dur="1000" fill="hold"/>
                                        <p:tgtEl>
                                          <p:spTgt spid="191">
                                            <p:txEl>
                                              <p:pRg st="0" end="0"/>
                                            </p:txEl>
                                          </p:spTgt>
                                        </p:tgtEl>
                                        <p:attrNameLst>
                                          <p:attrName>style.visibility</p:attrName>
                                        </p:attrNameLst>
                                      </p:cBhvr>
                                      <p:tavLst>
                                        <p:tav tm="0">
                                          <p:val>
                                            <p:strVal val="hidden"/>
                                          </p:val>
                                        </p:tav>
                                        <p:tav tm="50000">
                                          <p:val>
                                            <p:strVal val="visible"/>
                                          </p:val>
                                        </p:tav>
                                      </p:tavLst>
                                    </p:anim>
                                  </p:childTnLst>
                                </p:cTn>
                              </p:par>
                            </p:childTnLst>
                          </p:cTn>
                        </p:par>
                      </p:childTnLst>
                    </p:cTn>
                  </p:par>
                  <p:par>
                    <p:cTn id="11" fill="hold">
                      <p:stCondLst>
                        <p:cond delay="indefinite"/>
                      </p:stCondLst>
                      <p:childTnLst>
                        <p:par>
                          <p:cTn id="12" fill="hold">
                            <p:stCondLst>
                              <p:cond delay="0"/>
                            </p:stCondLst>
                            <p:childTnLst>
                              <p:par>
                                <p:cTn id="13" presetID="6" presetClass="emph" presetSubtype="0" autoRev="1" fill="hold" nodeType="clickEffect">
                                  <p:stCondLst>
                                    <p:cond delay="0"/>
                                  </p:stCondLst>
                                  <p:childTnLst>
                                    <p:animScale>
                                      <p:cBhvr>
                                        <p:cTn id="14" dur="2000" fill="hold"/>
                                        <p:tgtEl>
                                          <p:spTgt spid="149">
                                            <p:txEl>
                                              <p:pRg st="0" end="0"/>
                                            </p:txEl>
                                          </p:spTgt>
                                        </p:tgtEl>
                                      </p:cBhvr>
                                      <p:by x="150000" y="150000"/>
                                    </p:animScale>
                                  </p:childTnLst>
                                </p:cTn>
                              </p:par>
                              <p:par>
                                <p:cTn id="15" presetID="6" presetClass="emph" presetSubtype="0" autoRev="1" fill="hold" nodeType="withEffect">
                                  <p:stCondLst>
                                    <p:cond delay="0"/>
                                  </p:stCondLst>
                                  <p:childTnLst>
                                    <p:animScale>
                                      <p:cBhvr>
                                        <p:cTn id="16" dur="2000" fill="hold"/>
                                        <p:tgtEl>
                                          <p:spTgt spid="198">
                                            <p:txEl>
                                              <p:pRg st="0" end="0"/>
                                            </p:txEl>
                                          </p:spTgt>
                                        </p:tgtEl>
                                      </p:cBhvr>
                                      <p:by x="150000" y="15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4" grpId="0" animBg="1"/>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 name="Title 7">
            <a:extLst>
              <a:ext uri="{FF2B5EF4-FFF2-40B4-BE49-F238E27FC236}">
                <a16:creationId xmlns:a16="http://schemas.microsoft.com/office/drawing/2014/main" id="{D328F9A1-DDD6-BD46-8F63-E6197E8BE736}"/>
              </a:ext>
            </a:extLst>
          </p:cNvPr>
          <p:cNvSpPr>
            <a:spLocks noGrp="1"/>
          </p:cNvSpPr>
          <p:nvPr>
            <p:ph type="title"/>
          </p:nvPr>
        </p:nvSpPr>
        <p:spPr>
          <a:xfrm>
            <a:off x="341593" y="432817"/>
            <a:ext cx="7683464" cy="384048"/>
          </a:xfrm>
        </p:spPr>
        <p:txBody>
          <a:bodyPr/>
          <a:lstStyle/>
          <a:p>
            <a:r>
              <a:rPr lang="en-US" dirty="0"/>
              <a:t>Edge VM Connectivity Option #3 (Demo / </a:t>
            </a:r>
            <a:r>
              <a:rPr lang="en-US" dirty="0" err="1"/>
              <a:t>PoC</a:t>
            </a:r>
            <a:r>
              <a:rPr lang="en-US" dirty="0"/>
              <a:t> purpose)</a:t>
            </a:r>
          </a:p>
        </p:txBody>
      </p:sp>
      <p:sp>
        <p:nvSpPr>
          <p:cNvPr id="85" name="Rectangle 84">
            <a:extLst>
              <a:ext uri="{FF2B5EF4-FFF2-40B4-BE49-F238E27FC236}">
                <a16:creationId xmlns:a16="http://schemas.microsoft.com/office/drawing/2014/main" id="{06E2EC79-1C56-0441-AD1A-798095C354DC}"/>
              </a:ext>
            </a:extLst>
          </p:cNvPr>
          <p:cNvSpPr/>
          <p:nvPr/>
        </p:nvSpPr>
        <p:spPr>
          <a:xfrm>
            <a:off x="228368" y="2012052"/>
            <a:ext cx="11768441" cy="3841144"/>
          </a:xfrm>
          <a:prstGeom prst="rect">
            <a:avLst/>
          </a:prstGeom>
          <a:solidFill>
            <a:schemeClr val="bg1">
              <a:lumMod val="85000"/>
            </a:schemeClr>
          </a:solidFill>
          <a:ln w="28575">
            <a:noFill/>
            <a:prstDash val="dash"/>
          </a:ln>
          <a:effectLst/>
        </p:spPr>
        <p:style>
          <a:lnRef idx="1">
            <a:schemeClr val="accent3"/>
          </a:lnRef>
          <a:fillRef idx="3">
            <a:schemeClr val="accent3"/>
          </a:fillRef>
          <a:effectRef idx="2">
            <a:schemeClr val="accent3"/>
          </a:effectRef>
          <a:fontRef idx="minor">
            <a:schemeClr val="lt1"/>
          </a:fontRef>
        </p:style>
        <p:txBody>
          <a:bodyPr lIns="0" tIns="0" rIns="0" bIns="118841" rtlCol="0" anchor="b" anchorCtr="0"/>
          <a:lstStyle/>
          <a:p>
            <a:pPr algn="ctr"/>
            <a:endParaRPr lang="en-US" sz="1600" b="1">
              <a:solidFill>
                <a:srgbClr val="717074"/>
              </a:solidFill>
              <a:latin typeface="Metropolis"/>
              <a:ea typeface="Gotham Rounded Book" charset="0"/>
              <a:cs typeface="Gotham Rounded Book" charset="0"/>
            </a:endParaRPr>
          </a:p>
        </p:txBody>
      </p:sp>
      <p:grpSp>
        <p:nvGrpSpPr>
          <p:cNvPr id="88" name="Group 87">
            <a:extLst>
              <a:ext uri="{FF2B5EF4-FFF2-40B4-BE49-F238E27FC236}">
                <a16:creationId xmlns:a16="http://schemas.microsoft.com/office/drawing/2014/main" id="{7C4A7554-BC60-924F-BD7F-F1E269EF3F8B}"/>
              </a:ext>
            </a:extLst>
          </p:cNvPr>
          <p:cNvGrpSpPr/>
          <p:nvPr/>
        </p:nvGrpSpPr>
        <p:grpSpPr>
          <a:xfrm>
            <a:off x="5516503" y="1449577"/>
            <a:ext cx="396412" cy="396570"/>
            <a:chOff x="2159140" y="7009631"/>
            <a:chExt cx="4501800" cy="4503600"/>
          </a:xfrm>
          <a:solidFill>
            <a:schemeClr val="tx1"/>
          </a:solidFill>
        </p:grpSpPr>
        <p:sp>
          <p:nvSpPr>
            <p:cNvPr id="89" name="Freeform: Shape 6">
              <a:extLst>
                <a:ext uri="{FF2B5EF4-FFF2-40B4-BE49-F238E27FC236}">
                  <a16:creationId xmlns:a16="http://schemas.microsoft.com/office/drawing/2014/main" id="{32EE9FDF-78E0-A643-8D2A-648BCADE4ED9}"/>
                </a:ext>
              </a:extLst>
            </p:cNvPr>
            <p:cNvSpPr/>
            <p:nvPr/>
          </p:nvSpPr>
          <p:spPr>
            <a:xfrm>
              <a:off x="2159140" y="7009631"/>
              <a:ext cx="4501800" cy="4503600"/>
            </a:xfrm>
            <a:custGeom>
              <a:avLst/>
              <a:gdLst/>
              <a:ahLst/>
              <a:cxnLst>
                <a:cxn ang="3cd4">
                  <a:pos x="hc" y="t"/>
                </a:cxn>
                <a:cxn ang="cd2">
                  <a:pos x="l" y="vc"/>
                </a:cxn>
                <a:cxn ang="cd4">
                  <a:pos x="hc" y="b"/>
                </a:cxn>
                <a:cxn ang="0">
                  <a:pos x="r" y="vc"/>
                </a:cxn>
              </a:cxnLst>
              <a:rect l="l" t="t" r="r" b="b"/>
              <a:pathLst>
                <a:path w="12506" h="12511">
                  <a:moveTo>
                    <a:pt x="11985" y="521"/>
                  </a:moveTo>
                  <a:lnTo>
                    <a:pt x="11985" y="11990"/>
                  </a:lnTo>
                  <a:lnTo>
                    <a:pt x="517" y="11990"/>
                  </a:lnTo>
                  <a:lnTo>
                    <a:pt x="517" y="521"/>
                  </a:lnTo>
                  <a:close/>
                  <a:moveTo>
                    <a:pt x="12506" y="0"/>
                  </a:moveTo>
                  <a:lnTo>
                    <a:pt x="0" y="0"/>
                  </a:lnTo>
                  <a:lnTo>
                    <a:pt x="0" y="12511"/>
                  </a:lnTo>
                  <a:lnTo>
                    <a:pt x="12506" y="1251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90" name="Freeform: Shape 7">
              <a:extLst>
                <a:ext uri="{FF2B5EF4-FFF2-40B4-BE49-F238E27FC236}">
                  <a16:creationId xmlns:a16="http://schemas.microsoft.com/office/drawing/2014/main" id="{64129277-B7FA-7A40-A11C-4DAAD343BC9C}"/>
                </a:ext>
              </a:extLst>
            </p:cNvPr>
            <p:cNvSpPr/>
            <p:nvPr/>
          </p:nvSpPr>
          <p:spPr>
            <a:xfrm>
              <a:off x="2739820" y="8364671"/>
              <a:ext cx="3336120" cy="914400"/>
            </a:xfrm>
            <a:custGeom>
              <a:avLst/>
              <a:gdLst/>
              <a:ahLst/>
              <a:cxnLst>
                <a:cxn ang="3cd4">
                  <a:pos x="hc" y="t"/>
                </a:cxn>
                <a:cxn ang="cd2">
                  <a:pos x="l" y="vc"/>
                </a:cxn>
                <a:cxn ang="cd4">
                  <a:pos x="hc" y="b"/>
                </a:cxn>
                <a:cxn ang="0">
                  <a:pos x="r" y="vc"/>
                </a:cxn>
              </a:cxnLst>
              <a:rect l="l" t="t" r="r" b="b"/>
              <a:pathLst>
                <a:path w="9268" h="2541">
                  <a:moveTo>
                    <a:pt x="0" y="1269"/>
                  </a:moveTo>
                  <a:lnTo>
                    <a:pt x="1272" y="2541"/>
                  </a:lnTo>
                  <a:lnTo>
                    <a:pt x="1272" y="1848"/>
                  </a:lnTo>
                  <a:lnTo>
                    <a:pt x="9268" y="1848"/>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91" name="Freeform: Shape 8">
              <a:extLst>
                <a:ext uri="{FF2B5EF4-FFF2-40B4-BE49-F238E27FC236}">
                  <a16:creationId xmlns:a16="http://schemas.microsoft.com/office/drawing/2014/main" id="{808F7C87-84BD-5846-85C7-3FEB0ACAB115}"/>
                </a:ext>
              </a:extLst>
            </p:cNvPr>
            <p:cNvSpPr/>
            <p:nvPr/>
          </p:nvSpPr>
          <p:spPr>
            <a:xfrm>
              <a:off x="2739820" y="10077192"/>
              <a:ext cx="3336120" cy="914400"/>
            </a:xfrm>
            <a:custGeom>
              <a:avLst/>
              <a:gdLst/>
              <a:ahLst/>
              <a:cxnLst>
                <a:cxn ang="3cd4">
                  <a:pos x="hc" y="t"/>
                </a:cxn>
                <a:cxn ang="cd2">
                  <a:pos x="l" y="vc"/>
                </a:cxn>
                <a:cxn ang="cd4">
                  <a:pos x="hc" y="b"/>
                </a:cxn>
                <a:cxn ang="0">
                  <a:pos x="r" y="vc"/>
                </a:cxn>
              </a:cxnLst>
              <a:rect l="l" t="t" r="r" b="b"/>
              <a:pathLst>
                <a:path w="9268" h="2541">
                  <a:moveTo>
                    <a:pt x="0" y="1273"/>
                  </a:moveTo>
                  <a:lnTo>
                    <a:pt x="1272" y="2541"/>
                  </a:lnTo>
                  <a:lnTo>
                    <a:pt x="1272" y="1847"/>
                  </a:lnTo>
                  <a:lnTo>
                    <a:pt x="9268" y="1847"/>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92" name="Freeform: Shape 9">
              <a:extLst>
                <a:ext uri="{FF2B5EF4-FFF2-40B4-BE49-F238E27FC236}">
                  <a16:creationId xmlns:a16="http://schemas.microsoft.com/office/drawing/2014/main" id="{2CEE740C-942E-634A-B4E4-B7ED887505EE}"/>
                </a:ext>
              </a:extLst>
            </p:cNvPr>
            <p:cNvSpPr/>
            <p:nvPr/>
          </p:nvSpPr>
          <p:spPr>
            <a:xfrm>
              <a:off x="2739820" y="9220392"/>
              <a:ext cx="3336120" cy="914400"/>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52"/>
                  </a:lnTo>
                  <a:lnTo>
                    <a:pt x="7995" y="1852"/>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93" name="Freeform: Shape 10">
              <a:extLst>
                <a:ext uri="{FF2B5EF4-FFF2-40B4-BE49-F238E27FC236}">
                  <a16:creationId xmlns:a16="http://schemas.microsoft.com/office/drawing/2014/main" id="{978CE07B-612E-C346-B6B6-00534116BCE5}"/>
                </a:ext>
              </a:extLst>
            </p:cNvPr>
            <p:cNvSpPr/>
            <p:nvPr/>
          </p:nvSpPr>
          <p:spPr>
            <a:xfrm>
              <a:off x="2739823" y="7507512"/>
              <a:ext cx="3325998" cy="914401"/>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48"/>
                  </a:lnTo>
                  <a:lnTo>
                    <a:pt x="7995" y="1848"/>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grpSp>
      <p:sp>
        <p:nvSpPr>
          <p:cNvPr id="95" name="Rectangle 94">
            <a:extLst>
              <a:ext uri="{FF2B5EF4-FFF2-40B4-BE49-F238E27FC236}">
                <a16:creationId xmlns:a16="http://schemas.microsoft.com/office/drawing/2014/main" id="{76B16CA0-C7A1-7C4D-83D5-F05597E8549F}"/>
              </a:ext>
            </a:extLst>
          </p:cNvPr>
          <p:cNvSpPr/>
          <p:nvPr/>
        </p:nvSpPr>
        <p:spPr bwMode="auto">
          <a:xfrm>
            <a:off x="545510" y="2447343"/>
            <a:ext cx="9839740" cy="613167"/>
          </a:xfrm>
          <a:prstGeom prst="rect">
            <a:avLst/>
          </a:prstGeom>
          <a:solidFill>
            <a:schemeClr val="accent1">
              <a:lumMod val="50000"/>
            </a:schemeClr>
          </a:solidFill>
          <a:ln>
            <a:noFill/>
            <a:miter lim="800000"/>
            <a:headEnd/>
            <a:tailEnd/>
          </a:ln>
        </p:spPr>
        <p:style>
          <a:lnRef idx="2">
            <a:schemeClr val="dk1"/>
          </a:lnRef>
          <a:fillRef idx="1">
            <a:schemeClr val="lt1"/>
          </a:fillRef>
          <a:effectRef idx="0">
            <a:schemeClr val="dk1"/>
          </a:effectRef>
          <a:fontRef idx="minor">
            <a:schemeClr val="dk1"/>
          </a:fontRef>
        </p:style>
        <p:txBody>
          <a:bodyPr wrap="none" lIns="0" tIns="0" rIns="0" bIns="0" rtlCol="0" anchor="t"/>
          <a:lstStyle/>
          <a:p>
            <a:pPr algn="ctr"/>
            <a:endParaRPr lang="en-US" sz="1400">
              <a:solidFill>
                <a:prstClr val="white"/>
              </a:solidFill>
              <a:latin typeface="Metropolis"/>
              <a:ea typeface="Gotham Rounded Book" charset="0"/>
              <a:cs typeface="Gotham Rounded Book" charset="0"/>
            </a:endParaRPr>
          </a:p>
          <a:p>
            <a:pPr algn="ctr"/>
            <a:r>
              <a:rPr lang="en-US" sz="1400">
                <a:solidFill>
                  <a:prstClr val="white"/>
                </a:solidFill>
                <a:ea typeface="Gotham Rounded Book" charset="0"/>
                <a:cs typeface="Gotham Rounded Book" charset="0"/>
              </a:rPr>
              <a:t>vSphere Standard Switch (</a:t>
            </a:r>
            <a:r>
              <a:rPr lang="en-US" sz="1400" err="1">
                <a:solidFill>
                  <a:prstClr val="white"/>
                </a:solidFill>
                <a:ea typeface="Gotham Rounded Book" charset="0"/>
                <a:cs typeface="Gotham Rounded Book" charset="0"/>
              </a:rPr>
              <a:t>vSS</a:t>
            </a:r>
            <a:r>
              <a:rPr lang="en-US" sz="1400">
                <a:solidFill>
                  <a:prstClr val="white"/>
                </a:solidFill>
                <a:ea typeface="Gotham Rounded Book" charset="0"/>
                <a:cs typeface="Gotham Rounded Book" charset="0"/>
              </a:rPr>
              <a:t>) / vSphere Distributed Switch (</a:t>
            </a:r>
            <a:r>
              <a:rPr lang="en-US" sz="1400" err="1">
                <a:solidFill>
                  <a:prstClr val="white"/>
                </a:solidFill>
                <a:ea typeface="Gotham Rounded Book" charset="0"/>
                <a:cs typeface="Gotham Rounded Book" charset="0"/>
              </a:rPr>
              <a:t>vDS</a:t>
            </a:r>
            <a:r>
              <a:rPr lang="en-US" sz="1400">
                <a:solidFill>
                  <a:prstClr val="white"/>
                </a:solidFill>
                <a:ea typeface="Gotham Rounded Book" charset="0"/>
                <a:cs typeface="Gotham Rounded Book" charset="0"/>
              </a:rPr>
              <a:t>)</a:t>
            </a:r>
          </a:p>
        </p:txBody>
      </p:sp>
      <p:grpSp>
        <p:nvGrpSpPr>
          <p:cNvPr id="101" name="Group 100">
            <a:extLst>
              <a:ext uri="{FF2B5EF4-FFF2-40B4-BE49-F238E27FC236}">
                <a16:creationId xmlns:a16="http://schemas.microsoft.com/office/drawing/2014/main" id="{E224BBBC-2B3E-DE42-A0C6-5FE3F386A7E9}"/>
              </a:ext>
            </a:extLst>
          </p:cNvPr>
          <p:cNvGrpSpPr/>
          <p:nvPr/>
        </p:nvGrpSpPr>
        <p:grpSpPr>
          <a:xfrm>
            <a:off x="6426832" y="1444237"/>
            <a:ext cx="396412" cy="396570"/>
            <a:chOff x="2159140" y="7009631"/>
            <a:chExt cx="4501800" cy="4503600"/>
          </a:xfrm>
          <a:solidFill>
            <a:schemeClr val="tx1"/>
          </a:solidFill>
        </p:grpSpPr>
        <p:sp>
          <p:nvSpPr>
            <p:cNvPr id="102" name="Freeform: Shape 6">
              <a:extLst>
                <a:ext uri="{FF2B5EF4-FFF2-40B4-BE49-F238E27FC236}">
                  <a16:creationId xmlns:a16="http://schemas.microsoft.com/office/drawing/2014/main" id="{E22C1E7F-D98E-E74C-BE8C-8B5D2F0E3778}"/>
                </a:ext>
              </a:extLst>
            </p:cNvPr>
            <p:cNvSpPr/>
            <p:nvPr/>
          </p:nvSpPr>
          <p:spPr>
            <a:xfrm>
              <a:off x="2159140" y="7009631"/>
              <a:ext cx="4501800" cy="4503600"/>
            </a:xfrm>
            <a:custGeom>
              <a:avLst/>
              <a:gdLst/>
              <a:ahLst/>
              <a:cxnLst>
                <a:cxn ang="3cd4">
                  <a:pos x="hc" y="t"/>
                </a:cxn>
                <a:cxn ang="cd2">
                  <a:pos x="l" y="vc"/>
                </a:cxn>
                <a:cxn ang="cd4">
                  <a:pos x="hc" y="b"/>
                </a:cxn>
                <a:cxn ang="0">
                  <a:pos x="r" y="vc"/>
                </a:cxn>
              </a:cxnLst>
              <a:rect l="l" t="t" r="r" b="b"/>
              <a:pathLst>
                <a:path w="12506" h="12511">
                  <a:moveTo>
                    <a:pt x="11985" y="521"/>
                  </a:moveTo>
                  <a:lnTo>
                    <a:pt x="11985" y="11990"/>
                  </a:lnTo>
                  <a:lnTo>
                    <a:pt x="517" y="11990"/>
                  </a:lnTo>
                  <a:lnTo>
                    <a:pt x="517" y="521"/>
                  </a:lnTo>
                  <a:close/>
                  <a:moveTo>
                    <a:pt x="12506" y="0"/>
                  </a:moveTo>
                  <a:lnTo>
                    <a:pt x="0" y="0"/>
                  </a:lnTo>
                  <a:lnTo>
                    <a:pt x="0" y="12511"/>
                  </a:lnTo>
                  <a:lnTo>
                    <a:pt x="12506" y="1251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03" name="Freeform: Shape 7">
              <a:extLst>
                <a:ext uri="{FF2B5EF4-FFF2-40B4-BE49-F238E27FC236}">
                  <a16:creationId xmlns:a16="http://schemas.microsoft.com/office/drawing/2014/main" id="{C04957B9-9C89-7342-9A9E-04C4549C14DE}"/>
                </a:ext>
              </a:extLst>
            </p:cNvPr>
            <p:cNvSpPr/>
            <p:nvPr/>
          </p:nvSpPr>
          <p:spPr>
            <a:xfrm>
              <a:off x="2739820" y="8364671"/>
              <a:ext cx="3336120" cy="914400"/>
            </a:xfrm>
            <a:custGeom>
              <a:avLst/>
              <a:gdLst/>
              <a:ahLst/>
              <a:cxnLst>
                <a:cxn ang="3cd4">
                  <a:pos x="hc" y="t"/>
                </a:cxn>
                <a:cxn ang="cd2">
                  <a:pos x="l" y="vc"/>
                </a:cxn>
                <a:cxn ang="cd4">
                  <a:pos x="hc" y="b"/>
                </a:cxn>
                <a:cxn ang="0">
                  <a:pos x="r" y="vc"/>
                </a:cxn>
              </a:cxnLst>
              <a:rect l="l" t="t" r="r" b="b"/>
              <a:pathLst>
                <a:path w="9268" h="2541">
                  <a:moveTo>
                    <a:pt x="0" y="1269"/>
                  </a:moveTo>
                  <a:lnTo>
                    <a:pt x="1272" y="2541"/>
                  </a:lnTo>
                  <a:lnTo>
                    <a:pt x="1272" y="1848"/>
                  </a:lnTo>
                  <a:lnTo>
                    <a:pt x="9268" y="1848"/>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04" name="Freeform: Shape 8">
              <a:extLst>
                <a:ext uri="{FF2B5EF4-FFF2-40B4-BE49-F238E27FC236}">
                  <a16:creationId xmlns:a16="http://schemas.microsoft.com/office/drawing/2014/main" id="{F295F71E-4DA6-7944-8CFC-7CA7CD7D46E7}"/>
                </a:ext>
              </a:extLst>
            </p:cNvPr>
            <p:cNvSpPr/>
            <p:nvPr/>
          </p:nvSpPr>
          <p:spPr>
            <a:xfrm>
              <a:off x="2739820" y="10077192"/>
              <a:ext cx="3336120" cy="914400"/>
            </a:xfrm>
            <a:custGeom>
              <a:avLst/>
              <a:gdLst/>
              <a:ahLst/>
              <a:cxnLst>
                <a:cxn ang="3cd4">
                  <a:pos x="hc" y="t"/>
                </a:cxn>
                <a:cxn ang="cd2">
                  <a:pos x="l" y="vc"/>
                </a:cxn>
                <a:cxn ang="cd4">
                  <a:pos x="hc" y="b"/>
                </a:cxn>
                <a:cxn ang="0">
                  <a:pos x="r" y="vc"/>
                </a:cxn>
              </a:cxnLst>
              <a:rect l="l" t="t" r="r" b="b"/>
              <a:pathLst>
                <a:path w="9268" h="2541">
                  <a:moveTo>
                    <a:pt x="0" y="1273"/>
                  </a:moveTo>
                  <a:lnTo>
                    <a:pt x="1272" y="2541"/>
                  </a:lnTo>
                  <a:lnTo>
                    <a:pt x="1272" y="1847"/>
                  </a:lnTo>
                  <a:lnTo>
                    <a:pt x="9268" y="1847"/>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05" name="Freeform: Shape 9">
              <a:extLst>
                <a:ext uri="{FF2B5EF4-FFF2-40B4-BE49-F238E27FC236}">
                  <a16:creationId xmlns:a16="http://schemas.microsoft.com/office/drawing/2014/main" id="{A7A1E146-EBB8-B147-AC3C-882EBBEA9AB6}"/>
                </a:ext>
              </a:extLst>
            </p:cNvPr>
            <p:cNvSpPr/>
            <p:nvPr/>
          </p:nvSpPr>
          <p:spPr>
            <a:xfrm>
              <a:off x="2739820" y="9220392"/>
              <a:ext cx="3336120" cy="914400"/>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52"/>
                  </a:lnTo>
                  <a:lnTo>
                    <a:pt x="7995" y="1852"/>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06" name="Freeform: Shape 10">
              <a:extLst>
                <a:ext uri="{FF2B5EF4-FFF2-40B4-BE49-F238E27FC236}">
                  <a16:creationId xmlns:a16="http://schemas.microsoft.com/office/drawing/2014/main" id="{2B184E38-7788-D440-BF3C-D58BDA7E654D}"/>
                </a:ext>
              </a:extLst>
            </p:cNvPr>
            <p:cNvSpPr/>
            <p:nvPr/>
          </p:nvSpPr>
          <p:spPr>
            <a:xfrm>
              <a:off x="2739823" y="7507512"/>
              <a:ext cx="3325998" cy="914401"/>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48"/>
                  </a:lnTo>
                  <a:lnTo>
                    <a:pt x="7995" y="1848"/>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grpSp>
      <p:sp>
        <p:nvSpPr>
          <p:cNvPr id="108" name="Rectangle 107">
            <a:extLst>
              <a:ext uri="{FF2B5EF4-FFF2-40B4-BE49-F238E27FC236}">
                <a16:creationId xmlns:a16="http://schemas.microsoft.com/office/drawing/2014/main" id="{2A41B13C-C44A-084D-8BAB-A5D5EF030354}"/>
              </a:ext>
            </a:extLst>
          </p:cNvPr>
          <p:cNvSpPr/>
          <p:nvPr/>
        </p:nvSpPr>
        <p:spPr>
          <a:xfrm>
            <a:off x="5651949" y="1148857"/>
            <a:ext cx="1098378" cy="261610"/>
          </a:xfrm>
          <a:prstGeom prst="rect">
            <a:avLst/>
          </a:prstGeom>
        </p:spPr>
        <p:txBody>
          <a:bodyPr wrap="square">
            <a:spAutoFit/>
          </a:bodyPr>
          <a:lstStyle/>
          <a:p>
            <a:r>
              <a:rPr lang="en-US" sz="1100" err="1">
                <a:solidFill>
                  <a:schemeClr val="tx2"/>
                </a:solidFill>
              </a:rPr>
              <a:t>ToR</a:t>
            </a:r>
            <a:r>
              <a:rPr lang="en-US" sz="1100">
                <a:solidFill>
                  <a:schemeClr val="tx2"/>
                </a:solidFill>
              </a:rPr>
              <a:t> Switches</a:t>
            </a:r>
          </a:p>
        </p:txBody>
      </p:sp>
      <p:sp>
        <p:nvSpPr>
          <p:cNvPr id="109" name="Rectangle 108">
            <a:extLst>
              <a:ext uri="{FF2B5EF4-FFF2-40B4-BE49-F238E27FC236}">
                <a16:creationId xmlns:a16="http://schemas.microsoft.com/office/drawing/2014/main" id="{669C09DF-D5D9-B94C-A6E7-45139BD524E6}"/>
              </a:ext>
            </a:extLst>
          </p:cNvPr>
          <p:cNvSpPr/>
          <p:nvPr/>
        </p:nvSpPr>
        <p:spPr>
          <a:xfrm>
            <a:off x="10553528" y="2069977"/>
            <a:ext cx="1301959" cy="369332"/>
          </a:xfrm>
          <a:prstGeom prst="rect">
            <a:avLst/>
          </a:prstGeom>
        </p:spPr>
        <p:txBody>
          <a:bodyPr wrap="square">
            <a:spAutoFit/>
          </a:bodyPr>
          <a:lstStyle/>
          <a:p>
            <a:pPr algn="ctr"/>
            <a:r>
              <a:rPr lang="en-US" b="1" err="1">
                <a:solidFill>
                  <a:srgbClr val="717074"/>
                </a:solidFill>
                <a:ea typeface="Gotham Rounded Book" charset="0"/>
                <a:cs typeface="Gotham Rounded Book" charset="0"/>
              </a:rPr>
              <a:t>ESXi</a:t>
            </a:r>
            <a:r>
              <a:rPr lang="en-US" b="1">
                <a:solidFill>
                  <a:srgbClr val="717074"/>
                </a:solidFill>
                <a:ea typeface="Gotham Rounded Book" charset="0"/>
                <a:cs typeface="Gotham Rounded Book" charset="0"/>
              </a:rPr>
              <a:t> Host</a:t>
            </a:r>
          </a:p>
        </p:txBody>
      </p:sp>
      <p:cxnSp>
        <p:nvCxnSpPr>
          <p:cNvPr id="137" name="Straight Connector 136">
            <a:extLst>
              <a:ext uri="{FF2B5EF4-FFF2-40B4-BE49-F238E27FC236}">
                <a16:creationId xmlns:a16="http://schemas.microsoft.com/office/drawing/2014/main" id="{563DADFF-0B30-924F-AAA6-E07829B35DF0}"/>
              </a:ext>
            </a:extLst>
          </p:cNvPr>
          <p:cNvCxnSpPr>
            <a:cxnSpLocks/>
            <a:stCxn id="102" idx="1"/>
            <a:endCxn id="89" idx="3"/>
          </p:cNvCxnSpPr>
          <p:nvPr/>
        </p:nvCxnSpPr>
        <p:spPr bwMode="gray">
          <a:xfrm flipH="1">
            <a:off x="5912915" y="1642522"/>
            <a:ext cx="513917" cy="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49" name="Rectangle 148">
            <a:extLst>
              <a:ext uri="{FF2B5EF4-FFF2-40B4-BE49-F238E27FC236}">
                <a16:creationId xmlns:a16="http://schemas.microsoft.com/office/drawing/2014/main" id="{09848FC0-E5D6-2647-A6E2-472C7415B875}"/>
              </a:ext>
            </a:extLst>
          </p:cNvPr>
          <p:cNvSpPr/>
          <p:nvPr/>
        </p:nvSpPr>
        <p:spPr bwMode="gray">
          <a:xfrm>
            <a:off x="5254077" y="2395537"/>
            <a:ext cx="1666875" cy="233570"/>
          </a:xfrm>
          <a:prstGeom prst="rect">
            <a:avLst/>
          </a:prstGeom>
          <a:solidFill>
            <a:srgbClr val="820024"/>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Uplink Port Group</a:t>
            </a:r>
          </a:p>
        </p:txBody>
      </p:sp>
      <p:cxnSp>
        <p:nvCxnSpPr>
          <p:cNvPr id="94" name="Straight Connector 93">
            <a:extLst>
              <a:ext uri="{FF2B5EF4-FFF2-40B4-BE49-F238E27FC236}">
                <a16:creationId xmlns:a16="http://schemas.microsoft.com/office/drawing/2014/main" id="{4D136754-F09E-C141-BCAF-8F44CECEF2E7}"/>
              </a:ext>
            </a:extLst>
          </p:cNvPr>
          <p:cNvCxnSpPr>
            <a:cxnSpLocks/>
          </p:cNvCxnSpPr>
          <p:nvPr/>
        </p:nvCxnSpPr>
        <p:spPr bwMode="gray">
          <a:xfrm flipH="1" flipV="1">
            <a:off x="5684359" y="1840807"/>
            <a:ext cx="113553" cy="389282"/>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97" name="Freeform 21">
            <a:extLst>
              <a:ext uri="{FF2B5EF4-FFF2-40B4-BE49-F238E27FC236}">
                <a16:creationId xmlns:a16="http://schemas.microsoft.com/office/drawing/2014/main" id="{84F5CB3B-66E1-E240-9BAC-AFB3809BD705}"/>
              </a:ext>
            </a:extLst>
          </p:cNvPr>
          <p:cNvSpPr>
            <a:spLocks noChangeAspect="1" noEditPoints="1"/>
          </p:cNvSpPr>
          <p:nvPr/>
        </p:nvSpPr>
        <p:spPr bwMode="auto">
          <a:xfrm>
            <a:off x="5609218" y="2209210"/>
            <a:ext cx="308460" cy="232520"/>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cxnSp>
        <p:nvCxnSpPr>
          <p:cNvPr id="98" name="Straight Connector 97">
            <a:extLst>
              <a:ext uri="{FF2B5EF4-FFF2-40B4-BE49-F238E27FC236}">
                <a16:creationId xmlns:a16="http://schemas.microsoft.com/office/drawing/2014/main" id="{8FB58D32-49D4-BB42-9239-A471B81E9D24}"/>
              </a:ext>
            </a:extLst>
          </p:cNvPr>
          <p:cNvCxnSpPr>
            <a:cxnSpLocks/>
            <a:endCxn id="102" idx="2"/>
          </p:cNvCxnSpPr>
          <p:nvPr/>
        </p:nvCxnSpPr>
        <p:spPr bwMode="gray">
          <a:xfrm flipV="1">
            <a:off x="6500589" y="1840807"/>
            <a:ext cx="124449" cy="368403"/>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99" name="Rectangle 98">
            <a:extLst>
              <a:ext uri="{FF2B5EF4-FFF2-40B4-BE49-F238E27FC236}">
                <a16:creationId xmlns:a16="http://schemas.microsoft.com/office/drawing/2014/main" id="{A3341BF2-8B29-584A-98AC-CB0D2F7E2BE7}"/>
              </a:ext>
            </a:extLst>
          </p:cNvPr>
          <p:cNvSpPr/>
          <p:nvPr/>
        </p:nvSpPr>
        <p:spPr>
          <a:xfrm>
            <a:off x="4937988" y="2191718"/>
            <a:ext cx="793226" cy="253916"/>
          </a:xfrm>
          <a:prstGeom prst="rect">
            <a:avLst/>
          </a:prstGeom>
        </p:spPr>
        <p:txBody>
          <a:bodyPr wrap="square">
            <a:spAutoFit/>
          </a:bodyPr>
          <a:lstStyle/>
          <a:p>
            <a:pPr algn="ctr"/>
            <a:r>
              <a:rPr lang="en-US" sz="1050" b="1">
                <a:latin typeface="Metropolis" pitchFamily="2" charset="77"/>
              </a:rPr>
              <a:t>vmnic0</a:t>
            </a:r>
            <a:endParaRPr lang="en-GB" sz="1050" b="1">
              <a:latin typeface="Metropolis" pitchFamily="2" charset="77"/>
            </a:endParaRPr>
          </a:p>
        </p:txBody>
      </p:sp>
      <p:sp>
        <p:nvSpPr>
          <p:cNvPr id="100" name="Rectangle 99">
            <a:extLst>
              <a:ext uri="{FF2B5EF4-FFF2-40B4-BE49-F238E27FC236}">
                <a16:creationId xmlns:a16="http://schemas.microsoft.com/office/drawing/2014/main" id="{76BCCEFC-0C03-3E4E-9B19-9FE20C88C155}"/>
              </a:ext>
            </a:extLst>
          </p:cNvPr>
          <p:cNvSpPr/>
          <p:nvPr/>
        </p:nvSpPr>
        <p:spPr>
          <a:xfrm>
            <a:off x="6500589" y="2175454"/>
            <a:ext cx="793226" cy="253916"/>
          </a:xfrm>
          <a:prstGeom prst="rect">
            <a:avLst/>
          </a:prstGeom>
        </p:spPr>
        <p:txBody>
          <a:bodyPr wrap="square">
            <a:spAutoFit/>
          </a:bodyPr>
          <a:lstStyle/>
          <a:p>
            <a:pPr algn="ctr"/>
            <a:r>
              <a:rPr lang="en-US" sz="1050" b="1">
                <a:latin typeface="Metropolis" pitchFamily="2" charset="77"/>
              </a:rPr>
              <a:t>vmnic1</a:t>
            </a:r>
            <a:endParaRPr lang="en-GB" sz="1050" b="1">
              <a:latin typeface="Metropolis" pitchFamily="2" charset="77"/>
            </a:endParaRPr>
          </a:p>
        </p:txBody>
      </p:sp>
      <p:sp>
        <p:nvSpPr>
          <p:cNvPr id="107" name="Freeform 21">
            <a:extLst>
              <a:ext uri="{FF2B5EF4-FFF2-40B4-BE49-F238E27FC236}">
                <a16:creationId xmlns:a16="http://schemas.microsoft.com/office/drawing/2014/main" id="{793B9469-EACE-A743-8BD9-CB58E1011A41}"/>
              </a:ext>
            </a:extLst>
          </p:cNvPr>
          <p:cNvSpPr>
            <a:spLocks noChangeAspect="1" noEditPoints="1"/>
          </p:cNvSpPr>
          <p:nvPr/>
        </p:nvSpPr>
        <p:spPr bwMode="auto">
          <a:xfrm>
            <a:off x="6324635" y="2195802"/>
            <a:ext cx="308460" cy="249980"/>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50" name="Rectangle 149">
            <a:extLst>
              <a:ext uri="{FF2B5EF4-FFF2-40B4-BE49-F238E27FC236}">
                <a16:creationId xmlns:a16="http://schemas.microsoft.com/office/drawing/2014/main" id="{06CF6802-F438-F444-B9A6-2A8714979715}"/>
              </a:ext>
            </a:extLst>
          </p:cNvPr>
          <p:cNvSpPr/>
          <p:nvPr/>
        </p:nvSpPr>
        <p:spPr>
          <a:xfrm>
            <a:off x="4501236" y="4029430"/>
            <a:ext cx="5884014" cy="1772171"/>
          </a:xfrm>
          <a:prstGeom prst="rect">
            <a:avLst/>
          </a:prstGeom>
          <a:solidFill>
            <a:schemeClr val="tx1">
              <a:lumMod val="40000"/>
              <a:lumOff val="60000"/>
            </a:schemeClr>
          </a:solidFill>
          <a:ln w="28575">
            <a:solidFill>
              <a:schemeClr val="bg1"/>
            </a:solidFill>
            <a:prstDash val="dash"/>
          </a:ln>
          <a:effectLst/>
        </p:spPr>
        <p:style>
          <a:lnRef idx="1">
            <a:schemeClr val="accent3"/>
          </a:lnRef>
          <a:fillRef idx="3">
            <a:schemeClr val="accent3"/>
          </a:fillRef>
          <a:effectRef idx="2">
            <a:schemeClr val="accent3"/>
          </a:effectRef>
          <a:fontRef idx="minor">
            <a:schemeClr val="lt1"/>
          </a:fontRef>
        </p:style>
        <p:txBody>
          <a:bodyPr lIns="0" tIns="0" rIns="0" bIns="118841" rtlCol="0" anchor="b" anchorCtr="0"/>
          <a:lstStyle/>
          <a:p>
            <a:pPr algn="ctr"/>
            <a:endParaRPr lang="en-US" sz="1600" b="1">
              <a:solidFill>
                <a:srgbClr val="717074"/>
              </a:solidFill>
              <a:latin typeface="Metropolis"/>
              <a:ea typeface="Gotham Rounded Book" charset="0"/>
              <a:cs typeface="Gotham Rounded Book" charset="0"/>
            </a:endParaRPr>
          </a:p>
        </p:txBody>
      </p:sp>
      <p:sp>
        <p:nvSpPr>
          <p:cNvPr id="151" name="Freeform 21">
            <a:extLst>
              <a:ext uri="{FF2B5EF4-FFF2-40B4-BE49-F238E27FC236}">
                <a16:creationId xmlns:a16="http://schemas.microsoft.com/office/drawing/2014/main" id="{44B7BCC1-A998-5F4D-A21A-DC53A8CA5C68}"/>
              </a:ext>
            </a:extLst>
          </p:cNvPr>
          <p:cNvSpPr>
            <a:spLocks noChangeAspect="1" noEditPoints="1"/>
          </p:cNvSpPr>
          <p:nvPr/>
        </p:nvSpPr>
        <p:spPr bwMode="auto">
          <a:xfrm>
            <a:off x="4991689" y="3728812"/>
            <a:ext cx="334440" cy="252104"/>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53" name="Freeform 21">
            <a:extLst>
              <a:ext uri="{FF2B5EF4-FFF2-40B4-BE49-F238E27FC236}">
                <a16:creationId xmlns:a16="http://schemas.microsoft.com/office/drawing/2014/main" id="{C070188C-BC18-2F44-AECF-5A402368D17B}"/>
              </a:ext>
            </a:extLst>
          </p:cNvPr>
          <p:cNvSpPr>
            <a:spLocks noChangeAspect="1" noEditPoints="1"/>
          </p:cNvSpPr>
          <p:nvPr/>
        </p:nvSpPr>
        <p:spPr bwMode="auto">
          <a:xfrm>
            <a:off x="6330770" y="3728812"/>
            <a:ext cx="334440" cy="252104"/>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54" name="Freeform 21">
            <a:extLst>
              <a:ext uri="{FF2B5EF4-FFF2-40B4-BE49-F238E27FC236}">
                <a16:creationId xmlns:a16="http://schemas.microsoft.com/office/drawing/2014/main" id="{0A3299E2-D151-8444-8032-968FCBD23D04}"/>
              </a:ext>
            </a:extLst>
          </p:cNvPr>
          <p:cNvSpPr>
            <a:spLocks noChangeAspect="1" noEditPoints="1"/>
          </p:cNvSpPr>
          <p:nvPr/>
        </p:nvSpPr>
        <p:spPr bwMode="auto">
          <a:xfrm>
            <a:off x="7923469" y="3728812"/>
            <a:ext cx="334440" cy="252104"/>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55" name="Freeform 21">
            <a:extLst>
              <a:ext uri="{FF2B5EF4-FFF2-40B4-BE49-F238E27FC236}">
                <a16:creationId xmlns:a16="http://schemas.microsoft.com/office/drawing/2014/main" id="{58220ADA-5807-8943-907E-501DC39A4E51}"/>
              </a:ext>
            </a:extLst>
          </p:cNvPr>
          <p:cNvSpPr>
            <a:spLocks noChangeAspect="1" noEditPoints="1"/>
          </p:cNvSpPr>
          <p:nvPr/>
        </p:nvSpPr>
        <p:spPr bwMode="auto">
          <a:xfrm>
            <a:off x="9275813" y="3728812"/>
            <a:ext cx="334440" cy="252104"/>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56" name="Rectangle 155">
            <a:extLst>
              <a:ext uri="{FF2B5EF4-FFF2-40B4-BE49-F238E27FC236}">
                <a16:creationId xmlns:a16="http://schemas.microsoft.com/office/drawing/2014/main" id="{87E0B0A1-3901-AC45-8FC0-79EE1EBDEF2C}"/>
              </a:ext>
            </a:extLst>
          </p:cNvPr>
          <p:cNvSpPr/>
          <p:nvPr/>
        </p:nvSpPr>
        <p:spPr>
          <a:xfrm>
            <a:off x="10795073" y="4152670"/>
            <a:ext cx="1301959" cy="923330"/>
          </a:xfrm>
          <a:prstGeom prst="rect">
            <a:avLst/>
          </a:prstGeom>
        </p:spPr>
        <p:txBody>
          <a:bodyPr wrap="square">
            <a:spAutoFit/>
          </a:bodyPr>
          <a:lstStyle/>
          <a:p>
            <a:r>
              <a:rPr lang="en-US" b="1">
                <a:solidFill>
                  <a:srgbClr val="717074"/>
                </a:solidFill>
                <a:ea typeface="Gotham Rounded Book" charset="0"/>
                <a:cs typeface="Gotham Rounded Book" charset="0"/>
              </a:rPr>
              <a:t>NSX Edge </a:t>
            </a:r>
          </a:p>
          <a:p>
            <a:r>
              <a:rPr lang="en-US" b="1">
                <a:solidFill>
                  <a:srgbClr val="717074"/>
                </a:solidFill>
                <a:ea typeface="Gotham Rounded Book" charset="0"/>
                <a:cs typeface="Gotham Rounded Book" charset="0"/>
              </a:rPr>
              <a:t>VM</a:t>
            </a:r>
          </a:p>
        </p:txBody>
      </p:sp>
      <p:sp>
        <p:nvSpPr>
          <p:cNvPr id="157" name="Rectangle 156">
            <a:extLst>
              <a:ext uri="{FF2B5EF4-FFF2-40B4-BE49-F238E27FC236}">
                <a16:creationId xmlns:a16="http://schemas.microsoft.com/office/drawing/2014/main" id="{329E62FB-246E-884E-899B-751E52AD6DA3}"/>
              </a:ext>
            </a:extLst>
          </p:cNvPr>
          <p:cNvSpPr/>
          <p:nvPr/>
        </p:nvSpPr>
        <p:spPr>
          <a:xfrm>
            <a:off x="4651213" y="4561401"/>
            <a:ext cx="997527" cy="37812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algn="ctr">
              <a:spcAft>
                <a:spcPts val="600"/>
              </a:spcAft>
            </a:pPr>
            <a:r>
              <a:rPr lang="en-US" sz="1100">
                <a:solidFill>
                  <a:schemeClr val="bg1"/>
                </a:solidFill>
              </a:rPr>
              <a:t>Management Interface</a:t>
            </a:r>
          </a:p>
        </p:txBody>
      </p:sp>
      <p:sp>
        <p:nvSpPr>
          <p:cNvPr id="162" name="Rectangle 161">
            <a:extLst>
              <a:ext uri="{FF2B5EF4-FFF2-40B4-BE49-F238E27FC236}">
                <a16:creationId xmlns:a16="http://schemas.microsoft.com/office/drawing/2014/main" id="{0F4A3FEB-71ED-7B41-BEB2-64C20471C055}"/>
              </a:ext>
            </a:extLst>
          </p:cNvPr>
          <p:cNvSpPr/>
          <p:nvPr/>
        </p:nvSpPr>
        <p:spPr bwMode="gray">
          <a:xfrm>
            <a:off x="5712163" y="5196832"/>
            <a:ext cx="789835" cy="378128"/>
          </a:xfrm>
          <a:prstGeom prst="rect">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TEP Interface</a:t>
            </a:r>
          </a:p>
        </p:txBody>
      </p:sp>
      <p:cxnSp>
        <p:nvCxnSpPr>
          <p:cNvPr id="165" name="Straight Connector 164">
            <a:extLst>
              <a:ext uri="{FF2B5EF4-FFF2-40B4-BE49-F238E27FC236}">
                <a16:creationId xmlns:a16="http://schemas.microsoft.com/office/drawing/2014/main" id="{8A844A5B-EDBD-F04B-B83D-CA7D75ACCD69}"/>
              </a:ext>
            </a:extLst>
          </p:cNvPr>
          <p:cNvCxnSpPr>
            <a:cxnSpLocks/>
          </p:cNvCxnSpPr>
          <p:nvPr/>
        </p:nvCxnSpPr>
        <p:spPr bwMode="gray">
          <a:xfrm flipV="1">
            <a:off x="6139615" y="4658186"/>
            <a:ext cx="0" cy="562242"/>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68" name="Straight Connector 167">
            <a:extLst>
              <a:ext uri="{FF2B5EF4-FFF2-40B4-BE49-F238E27FC236}">
                <a16:creationId xmlns:a16="http://schemas.microsoft.com/office/drawing/2014/main" id="{DAC818BE-A027-0B44-BD2B-7E0E407B2ACC}"/>
              </a:ext>
            </a:extLst>
          </p:cNvPr>
          <p:cNvCxnSpPr>
            <a:cxnSpLocks/>
          </p:cNvCxnSpPr>
          <p:nvPr/>
        </p:nvCxnSpPr>
        <p:spPr bwMode="gray">
          <a:xfrm flipH="1" flipV="1">
            <a:off x="6521754" y="3999877"/>
            <a:ext cx="0" cy="28440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71" name="Rectangle 170">
            <a:extLst>
              <a:ext uri="{FF2B5EF4-FFF2-40B4-BE49-F238E27FC236}">
                <a16:creationId xmlns:a16="http://schemas.microsoft.com/office/drawing/2014/main" id="{8C56FC4B-312E-2540-B8D7-D7C3DEF484E5}"/>
              </a:ext>
            </a:extLst>
          </p:cNvPr>
          <p:cNvSpPr/>
          <p:nvPr/>
        </p:nvSpPr>
        <p:spPr bwMode="auto">
          <a:xfrm>
            <a:off x="5907136" y="4272340"/>
            <a:ext cx="1744462" cy="376877"/>
          </a:xfrm>
          <a:prstGeom prst="rect">
            <a:avLst/>
          </a:prstGeom>
          <a:solidFill>
            <a:schemeClr val="accent1">
              <a:lumMod val="50000"/>
            </a:schemeClr>
          </a:solidFill>
          <a:ln>
            <a:noFill/>
            <a:miter lim="800000"/>
            <a:headEnd/>
            <a:tailEnd/>
          </a:ln>
        </p:spPr>
        <p:style>
          <a:lnRef idx="2">
            <a:schemeClr val="dk1"/>
          </a:lnRef>
          <a:fillRef idx="1">
            <a:schemeClr val="lt1"/>
          </a:fillRef>
          <a:effectRef idx="0">
            <a:schemeClr val="dk1"/>
          </a:effectRef>
          <a:fontRef idx="minor">
            <a:schemeClr val="dk1"/>
          </a:fontRef>
        </p:style>
        <p:txBody>
          <a:bodyPr wrap="none" lIns="0" tIns="0" rIns="0" bIns="0" rtlCol="0" anchor="ctr"/>
          <a:lstStyle/>
          <a:p>
            <a:pPr algn="ctr"/>
            <a:r>
              <a:rPr lang="en-US" sz="1400">
                <a:solidFill>
                  <a:prstClr val="white"/>
                </a:solidFill>
                <a:latin typeface="Metropolis"/>
                <a:ea typeface="Gotham Rounded Book" charset="0"/>
                <a:cs typeface="Gotham Rounded Book" charset="0"/>
              </a:rPr>
              <a:t>N-VDS #1</a:t>
            </a:r>
            <a:endParaRPr lang="en-US" sz="1400">
              <a:solidFill>
                <a:prstClr val="white"/>
              </a:solidFill>
              <a:ea typeface="Gotham Rounded Book" charset="0"/>
              <a:cs typeface="Gotham Rounded Book" charset="0"/>
            </a:endParaRPr>
          </a:p>
        </p:txBody>
      </p:sp>
      <p:sp>
        <p:nvSpPr>
          <p:cNvPr id="176" name="Rectangle 175">
            <a:extLst>
              <a:ext uri="{FF2B5EF4-FFF2-40B4-BE49-F238E27FC236}">
                <a16:creationId xmlns:a16="http://schemas.microsoft.com/office/drawing/2014/main" id="{8EE110AC-01EE-B545-AA2B-B3CF13F3931A}"/>
              </a:ext>
            </a:extLst>
          </p:cNvPr>
          <p:cNvSpPr/>
          <p:nvPr/>
        </p:nvSpPr>
        <p:spPr>
          <a:xfrm>
            <a:off x="4348548" y="3628072"/>
            <a:ext cx="793226" cy="415498"/>
          </a:xfrm>
          <a:prstGeom prst="rect">
            <a:avLst/>
          </a:prstGeom>
        </p:spPr>
        <p:txBody>
          <a:bodyPr wrap="square">
            <a:spAutoFit/>
          </a:bodyPr>
          <a:lstStyle/>
          <a:p>
            <a:pPr algn="ctr"/>
            <a:r>
              <a:rPr lang="en-US" sz="1050" b="1">
                <a:latin typeface="Metropolis" pitchFamily="2" charset="77"/>
              </a:rPr>
              <a:t>vNIC1</a:t>
            </a:r>
          </a:p>
          <a:p>
            <a:pPr algn="ctr"/>
            <a:r>
              <a:rPr lang="en-US" sz="1050" b="1">
                <a:latin typeface="Metropolis" pitchFamily="2" charset="77"/>
              </a:rPr>
              <a:t>eth0</a:t>
            </a:r>
            <a:endParaRPr lang="en-GB" sz="1050" b="1">
              <a:latin typeface="Metropolis" pitchFamily="2" charset="77"/>
            </a:endParaRPr>
          </a:p>
        </p:txBody>
      </p:sp>
      <p:sp>
        <p:nvSpPr>
          <p:cNvPr id="177" name="Rectangle 176">
            <a:extLst>
              <a:ext uri="{FF2B5EF4-FFF2-40B4-BE49-F238E27FC236}">
                <a16:creationId xmlns:a16="http://schemas.microsoft.com/office/drawing/2014/main" id="{E38C85A0-5DFD-8A46-B0CD-ED8AFCE49055}"/>
              </a:ext>
            </a:extLst>
          </p:cNvPr>
          <p:cNvSpPr/>
          <p:nvPr/>
        </p:nvSpPr>
        <p:spPr>
          <a:xfrm>
            <a:off x="5624067" y="3629995"/>
            <a:ext cx="793226" cy="415498"/>
          </a:xfrm>
          <a:prstGeom prst="rect">
            <a:avLst/>
          </a:prstGeom>
        </p:spPr>
        <p:txBody>
          <a:bodyPr wrap="square">
            <a:spAutoFit/>
          </a:bodyPr>
          <a:lstStyle/>
          <a:p>
            <a:pPr algn="ctr"/>
            <a:r>
              <a:rPr lang="en-US" sz="1050" b="1">
                <a:latin typeface="Metropolis" pitchFamily="2" charset="77"/>
              </a:rPr>
              <a:t>vNIC2</a:t>
            </a:r>
          </a:p>
          <a:p>
            <a:pPr algn="ctr"/>
            <a:r>
              <a:rPr lang="en-US" sz="1050" b="1">
                <a:latin typeface="Metropolis" pitchFamily="2" charset="77"/>
              </a:rPr>
              <a:t>fp-eth0</a:t>
            </a:r>
            <a:endParaRPr lang="en-GB" sz="1050" b="1">
              <a:latin typeface="Metropolis" pitchFamily="2" charset="77"/>
            </a:endParaRPr>
          </a:p>
        </p:txBody>
      </p:sp>
      <p:sp>
        <p:nvSpPr>
          <p:cNvPr id="178" name="Rectangle 177">
            <a:extLst>
              <a:ext uri="{FF2B5EF4-FFF2-40B4-BE49-F238E27FC236}">
                <a16:creationId xmlns:a16="http://schemas.microsoft.com/office/drawing/2014/main" id="{4021711A-754A-CA4A-B31D-7E86FC6B7F7A}"/>
              </a:ext>
            </a:extLst>
          </p:cNvPr>
          <p:cNvSpPr/>
          <p:nvPr/>
        </p:nvSpPr>
        <p:spPr>
          <a:xfrm>
            <a:off x="7210811" y="3638103"/>
            <a:ext cx="793226" cy="415498"/>
          </a:xfrm>
          <a:prstGeom prst="rect">
            <a:avLst/>
          </a:prstGeom>
        </p:spPr>
        <p:txBody>
          <a:bodyPr wrap="square">
            <a:spAutoFit/>
          </a:bodyPr>
          <a:lstStyle/>
          <a:p>
            <a:pPr algn="ctr"/>
            <a:r>
              <a:rPr lang="en-US" sz="1050" b="1">
                <a:latin typeface="Metropolis" pitchFamily="2" charset="77"/>
              </a:rPr>
              <a:t>vNIC3</a:t>
            </a:r>
          </a:p>
          <a:p>
            <a:pPr algn="ctr"/>
            <a:r>
              <a:rPr lang="en-US" sz="1050" b="1">
                <a:latin typeface="Metropolis" pitchFamily="2" charset="77"/>
              </a:rPr>
              <a:t>fp-eth1</a:t>
            </a:r>
            <a:endParaRPr lang="en-GB" sz="1050" b="1">
              <a:latin typeface="Metropolis" pitchFamily="2" charset="77"/>
            </a:endParaRPr>
          </a:p>
        </p:txBody>
      </p:sp>
      <p:sp>
        <p:nvSpPr>
          <p:cNvPr id="179" name="Rectangle 178">
            <a:extLst>
              <a:ext uri="{FF2B5EF4-FFF2-40B4-BE49-F238E27FC236}">
                <a16:creationId xmlns:a16="http://schemas.microsoft.com/office/drawing/2014/main" id="{4E25A2AB-851D-0A46-925F-558E54AB56DF}"/>
              </a:ext>
            </a:extLst>
          </p:cNvPr>
          <p:cNvSpPr/>
          <p:nvPr/>
        </p:nvSpPr>
        <p:spPr>
          <a:xfrm>
            <a:off x="8521508" y="3628072"/>
            <a:ext cx="793226" cy="415498"/>
          </a:xfrm>
          <a:prstGeom prst="rect">
            <a:avLst/>
          </a:prstGeom>
        </p:spPr>
        <p:txBody>
          <a:bodyPr wrap="square">
            <a:spAutoFit/>
          </a:bodyPr>
          <a:lstStyle/>
          <a:p>
            <a:pPr algn="ctr"/>
            <a:r>
              <a:rPr lang="en-US" sz="1050" b="1">
                <a:latin typeface="Metropolis" pitchFamily="2" charset="77"/>
              </a:rPr>
              <a:t>vNIC4</a:t>
            </a:r>
          </a:p>
          <a:p>
            <a:pPr algn="ctr"/>
            <a:r>
              <a:rPr lang="en-US" sz="1050" b="1">
                <a:latin typeface="Metropolis" pitchFamily="2" charset="77"/>
              </a:rPr>
              <a:t>fp-eth2</a:t>
            </a:r>
            <a:endParaRPr lang="en-GB" sz="1050" b="1">
              <a:latin typeface="Metropolis" pitchFamily="2" charset="77"/>
            </a:endParaRPr>
          </a:p>
        </p:txBody>
      </p:sp>
      <p:cxnSp>
        <p:nvCxnSpPr>
          <p:cNvPr id="181" name="Straight Connector 180">
            <a:extLst>
              <a:ext uri="{FF2B5EF4-FFF2-40B4-BE49-F238E27FC236}">
                <a16:creationId xmlns:a16="http://schemas.microsoft.com/office/drawing/2014/main" id="{5ECCECF2-9C7F-334A-A351-8A77F525C1F5}"/>
              </a:ext>
            </a:extLst>
          </p:cNvPr>
          <p:cNvCxnSpPr>
            <a:cxnSpLocks/>
          </p:cNvCxnSpPr>
          <p:nvPr/>
        </p:nvCxnSpPr>
        <p:spPr bwMode="gray">
          <a:xfrm flipV="1">
            <a:off x="7198527" y="4936636"/>
            <a:ext cx="4440" cy="388031"/>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186" name="Group 185">
            <a:extLst>
              <a:ext uri="{FF2B5EF4-FFF2-40B4-BE49-F238E27FC236}">
                <a16:creationId xmlns:a16="http://schemas.microsoft.com/office/drawing/2014/main" id="{233E9B36-28F2-AC49-B729-927775888D08}"/>
              </a:ext>
            </a:extLst>
          </p:cNvPr>
          <p:cNvGrpSpPr/>
          <p:nvPr/>
        </p:nvGrpSpPr>
        <p:grpSpPr>
          <a:xfrm>
            <a:off x="7001872" y="5347081"/>
            <a:ext cx="402191" cy="402352"/>
            <a:chOff x="7736620" y="7009631"/>
            <a:chExt cx="4501800" cy="4503600"/>
          </a:xfrm>
          <a:solidFill>
            <a:schemeClr val="tx1"/>
          </a:solidFill>
        </p:grpSpPr>
        <p:sp>
          <p:nvSpPr>
            <p:cNvPr id="187" name="Freeform: Shape 1">
              <a:extLst>
                <a:ext uri="{FF2B5EF4-FFF2-40B4-BE49-F238E27FC236}">
                  <a16:creationId xmlns:a16="http://schemas.microsoft.com/office/drawing/2014/main" id="{DE09E948-66FE-BE4C-88E9-B904FE42548E}"/>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sp>
          <p:nvSpPr>
            <p:cNvPr id="188" name="Freeform: Shape 2">
              <a:extLst>
                <a:ext uri="{FF2B5EF4-FFF2-40B4-BE49-F238E27FC236}">
                  <a16:creationId xmlns:a16="http://schemas.microsoft.com/office/drawing/2014/main" id="{1135F4F2-17A4-8048-8FC2-2F70072A9E94}"/>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sp>
          <p:nvSpPr>
            <p:cNvPr id="189" name="Freeform: Shape 3">
              <a:extLst>
                <a:ext uri="{FF2B5EF4-FFF2-40B4-BE49-F238E27FC236}">
                  <a16:creationId xmlns:a16="http://schemas.microsoft.com/office/drawing/2014/main" id="{DC262015-50C0-EC4D-9603-5967AAB25A48}"/>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sp>
          <p:nvSpPr>
            <p:cNvPr id="190" name="Freeform: Shape 4">
              <a:extLst>
                <a:ext uri="{FF2B5EF4-FFF2-40B4-BE49-F238E27FC236}">
                  <a16:creationId xmlns:a16="http://schemas.microsoft.com/office/drawing/2014/main" id="{3CB706E7-1ECE-1E4D-A361-89FC330443C2}"/>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sp>
          <p:nvSpPr>
            <p:cNvPr id="191" name="Freeform: Shape 5">
              <a:extLst>
                <a:ext uri="{FF2B5EF4-FFF2-40B4-BE49-F238E27FC236}">
                  <a16:creationId xmlns:a16="http://schemas.microsoft.com/office/drawing/2014/main" id="{E4C7BCD9-962C-2B4B-8F83-750EA91F8A2F}"/>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grpSp>
      <p:sp>
        <p:nvSpPr>
          <p:cNvPr id="196" name="Rectangle 195">
            <a:extLst>
              <a:ext uri="{FF2B5EF4-FFF2-40B4-BE49-F238E27FC236}">
                <a16:creationId xmlns:a16="http://schemas.microsoft.com/office/drawing/2014/main" id="{6E5F2553-D5A5-D749-8A66-28F5C24757D3}"/>
              </a:ext>
            </a:extLst>
          </p:cNvPr>
          <p:cNvSpPr/>
          <p:nvPr/>
        </p:nvSpPr>
        <p:spPr>
          <a:xfrm>
            <a:off x="7108306" y="5138078"/>
            <a:ext cx="1249055" cy="415498"/>
          </a:xfrm>
          <a:prstGeom prst="rect">
            <a:avLst/>
          </a:prstGeom>
        </p:spPr>
        <p:txBody>
          <a:bodyPr wrap="square">
            <a:spAutoFit/>
          </a:bodyPr>
          <a:lstStyle/>
          <a:p>
            <a:pPr algn="ctr"/>
            <a:r>
              <a:rPr lang="en-US" sz="1050" b="1">
                <a:latin typeface="Metropolis" pitchFamily="2" charset="77"/>
              </a:rPr>
              <a:t>Tier0 Logical Router</a:t>
            </a:r>
            <a:endParaRPr lang="en-GB" sz="1050" b="1">
              <a:latin typeface="Metropolis" pitchFamily="2" charset="77"/>
            </a:endParaRPr>
          </a:p>
        </p:txBody>
      </p:sp>
      <p:cxnSp>
        <p:nvCxnSpPr>
          <p:cNvPr id="197" name="Straight Connector 196">
            <a:extLst>
              <a:ext uri="{FF2B5EF4-FFF2-40B4-BE49-F238E27FC236}">
                <a16:creationId xmlns:a16="http://schemas.microsoft.com/office/drawing/2014/main" id="{BA552BFF-6AE4-894F-861E-3AD44E7A4D53}"/>
              </a:ext>
            </a:extLst>
          </p:cNvPr>
          <p:cNvCxnSpPr>
            <a:cxnSpLocks/>
          </p:cNvCxnSpPr>
          <p:nvPr/>
        </p:nvCxnSpPr>
        <p:spPr bwMode="gray">
          <a:xfrm flipH="1" flipV="1">
            <a:off x="8073790" y="3973042"/>
            <a:ext cx="0" cy="28440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98" name="Straight Connector 197">
            <a:extLst>
              <a:ext uri="{FF2B5EF4-FFF2-40B4-BE49-F238E27FC236}">
                <a16:creationId xmlns:a16="http://schemas.microsoft.com/office/drawing/2014/main" id="{C18194F6-AF83-654F-BC2F-49F362DEC6F4}"/>
              </a:ext>
            </a:extLst>
          </p:cNvPr>
          <p:cNvCxnSpPr>
            <a:cxnSpLocks/>
          </p:cNvCxnSpPr>
          <p:nvPr/>
        </p:nvCxnSpPr>
        <p:spPr bwMode="gray">
          <a:xfrm flipH="1" flipV="1">
            <a:off x="9479314" y="3973042"/>
            <a:ext cx="0" cy="28440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99" name="Straight Connector 198">
            <a:extLst>
              <a:ext uri="{FF2B5EF4-FFF2-40B4-BE49-F238E27FC236}">
                <a16:creationId xmlns:a16="http://schemas.microsoft.com/office/drawing/2014/main" id="{45419E61-B24B-3D43-B4A5-B17CD1DBB476}"/>
              </a:ext>
            </a:extLst>
          </p:cNvPr>
          <p:cNvCxnSpPr>
            <a:cxnSpLocks/>
          </p:cNvCxnSpPr>
          <p:nvPr/>
        </p:nvCxnSpPr>
        <p:spPr bwMode="gray">
          <a:xfrm flipV="1">
            <a:off x="5169693" y="3994926"/>
            <a:ext cx="0" cy="556536"/>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07" name="Rectangle 206">
            <a:extLst>
              <a:ext uri="{FF2B5EF4-FFF2-40B4-BE49-F238E27FC236}">
                <a16:creationId xmlns:a16="http://schemas.microsoft.com/office/drawing/2014/main" id="{A62FC3A9-CA5C-0A44-A126-329A96C0829A}"/>
              </a:ext>
            </a:extLst>
          </p:cNvPr>
          <p:cNvSpPr/>
          <p:nvPr/>
        </p:nvSpPr>
        <p:spPr bwMode="gray">
          <a:xfrm>
            <a:off x="5974684" y="2932412"/>
            <a:ext cx="1046612" cy="527944"/>
          </a:xfrm>
          <a:prstGeom prst="rect">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b="1" u="sng"/>
              <a:t>Trunk</a:t>
            </a:r>
            <a:r>
              <a:rPr lang="en-US" sz="1100"/>
              <a:t>      Port Group</a:t>
            </a:r>
          </a:p>
        </p:txBody>
      </p:sp>
      <p:cxnSp>
        <p:nvCxnSpPr>
          <p:cNvPr id="210" name="Straight Connector 209">
            <a:extLst>
              <a:ext uri="{FF2B5EF4-FFF2-40B4-BE49-F238E27FC236}">
                <a16:creationId xmlns:a16="http://schemas.microsoft.com/office/drawing/2014/main" id="{2A59003E-C083-D741-A8EB-C9BE70AC8369}"/>
              </a:ext>
            </a:extLst>
          </p:cNvPr>
          <p:cNvCxnSpPr>
            <a:cxnSpLocks/>
          </p:cNvCxnSpPr>
          <p:nvPr/>
        </p:nvCxnSpPr>
        <p:spPr bwMode="gray">
          <a:xfrm flipV="1">
            <a:off x="3843321" y="3456870"/>
            <a:ext cx="0" cy="354179"/>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11" name="Rectangle 210">
            <a:extLst>
              <a:ext uri="{FF2B5EF4-FFF2-40B4-BE49-F238E27FC236}">
                <a16:creationId xmlns:a16="http://schemas.microsoft.com/office/drawing/2014/main" id="{2C208C16-7867-7147-B896-5F4814067B89}"/>
              </a:ext>
            </a:extLst>
          </p:cNvPr>
          <p:cNvSpPr/>
          <p:nvPr/>
        </p:nvSpPr>
        <p:spPr>
          <a:xfrm>
            <a:off x="3607121" y="3811048"/>
            <a:ext cx="463896" cy="32087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algn="ctr">
              <a:spcAft>
                <a:spcPts val="600"/>
              </a:spcAft>
            </a:pPr>
            <a:r>
              <a:rPr lang="en-US" sz="1200">
                <a:solidFill>
                  <a:schemeClr val="bg1"/>
                </a:solidFill>
              </a:rPr>
              <a:t>vmk0</a:t>
            </a:r>
          </a:p>
        </p:txBody>
      </p:sp>
      <p:cxnSp>
        <p:nvCxnSpPr>
          <p:cNvPr id="212" name="Straight Connector 211">
            <a:extLst>
              <a:ext uri="{FF2B5EF4-FFF2-40B4-BE49-F238E27FC236}">
                <a16:creationId xmlns:a16="http://schemas.microsoft.com/office/drawing/2014/main" id="{F389CEAF-CAE4-D24C-A17A-F1BAB790E992}"/>
              </a:ext>
            </a:extLst>
          </p:cNvPr>
          <p:cNvCxnSpPr>
            <a:cxnSpLocks/>
            <a:stCxn id="213" idx="0"/>
          </p:cNvCxnSpPr>
          <p:nvPr/>
        </p:nvCxnSpPr>
        <p:spPr bwMode="gray">
          <a:xfrm flipV="1">
            <a:off x="1231675" y="3466359"/>
            <a:ext cx="0" cy="354178"/>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13" name="Rectangle 212">
            <a:extLst>
              <a:ext uri="{FF2B5EF4-FFF2-40B4-BE49-F238E27FC236}">
                <a16:creationId xmlns:a16="http://schemas.microsoft.com/office/drawing/2014/main" id="{8D1660B0-505C-AB4A-9ED7-D77B42714E5E}"/>
              </a:ext>
            </a:extLst>
          </p:cNvPr>
          <p:cNvSpPr/>
          <p:nvPr/>
        </p:nvSpPr>
        <p:spPr>
          <a:xfrm>
            <a:off x="999727" y="3820537"/>
            <a:ext cx="463896" cy="320878"/>
          </a:xfrm>
          <a:prstGeom prst="rect">
            <a:avLst/>
          </a:prstGeom>
          <a:ln>
            <a:noFill/>
          </a:ln>
        </p:spPr>
        <p:style>
          <a:lnRef idx="2">
            <a:schemeClr val="accent5">
              <a:shade val="50000"/>
            </a:schemeClr>
          </a:lnRef>
          <a:fillRef idx="1">
            <a:schemeClr val="accent5"/>
          </a:fillRef>
          <a:effectRef idx="0">
            <a:schemeClr val="accent5"/>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algn="ctr">
              <a:spcAft>
                <a:spcPts val="600"/>
              </a:spcAft>
            </a:pPr>
            <a:r>
              <a:rPr lang="en-US" sz="1200">
                <a:solidFill>
                  <a:schemeClr val="bg1"/>
                </a:solidFill>
              </a:rPr>
              <a:t>vmk1</a:t>
            </a:r>
          </a:p>
        </p:txBody>
      </p:sp>
      <p:sp>
        <p:nvSpPr>
          <p:cNvPr id="214" name="Rectangle 213">
            <a:extLst>
              <a:ext uri="{FF2B5EF4-FFF2-40B4-BE49-F238E27FC236}">
                <a16:creationId xmlns:a16="http://schemas.microsoft.com/office/drawing/2014/main" id="{6605904F-B65F-9741-B707-6981F5CF28C2}"/>
              </a:ext>
            </a:extLst>
          </p:cNvPr>
          <p:cNvSpPr/>
          <p:nvPr/>
        </p:nvSpPr>
        <p:spPr bwMode="gray">
          <a:xfrm>
            <a:off x="729007" y="2938415"/>
            <a:ext cx="1046612" cy="527944"/>
          </a:xfrm>
          <a:prstGeom prst="rect">
            <a:avLst/>
          </a:prstGeom>
          <a:solidFill>
            <a:schemeClr val="accent5"/>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err="1"/>
              <a:t>vMotion</a:t>
            </a:r>
            <a:r>
              <a:rPr lang="en-US" sz="1100"/>
              <a:t> Port Group VLAN 20</a:t>
            </a:r>
          </a:p>
        </p:txBody>
      </p:sp>
      <p:sp>
        <p:nvSpPr>
          <p:cNvPr id="216" name="Rectangle 215">
            <a:extLst>
              <a:ext uri="{FF2B5EF4-FFF2-40B4-BE49-F238E27FC236}">
                <a16:creationId xmlns:a16="http://schemas.microsoft.com/office/drawing/2014/main" id="{928BEAC8-BC90-4449-910D-C539533ACC1F}"/>
              </a:ext>
            </a:extLst>
          </p:cNvPr>
          <p:cNvSpPr/>
          <p:nvPr/>
        </p:nvSpPr>
        <p:spPr bwMode="gray">
          <a:xfrm>
            <a:off x="1911907" y="2948104"/>
            <a:ext cx="1046612" cy="527944"/>
          </a:xfrm>
          <a:prstGeom prst="rect">
            <a:avLst/>
          </a:prstGeom>
          <a:solidFill>
            <a:schemeClr val="accent3"/>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err="1"/>
              <a:t>vSAN</a:t>
            </a:r>
            <a:r>
              <a:rPr lang="en-US" sz="1100"/>
              <a:t>      Port Group   VLAN 30</a:t>
            </a:r>
          </a:p>
        </p:txBody>
      </p:sp>
      <p:cxnSp>
        <p:nvCxnSpPr>
          <p:cNvPr id="217" name="Straight Connector 216">
            <a:extLst>
              <a:ext uri="{FF2B5EF4-FFF2-40B4-BE49-F238E27FC236}">
                <a16:creationId xmlns:a16="http://schemas.microsoft.com/office/drawing/2014/main" id="{ACE63020-681A-2849-8B6C-CA5E032337F2}"/>
              </a:ext>
            </a:extLst>
          </p:cNvPr>
          <p:cNvCxnSpPr>
            <a:cxnSpLocks/>
          </p:cNvCxnSpPr>
          <p:nvPr/>
        </p:nvCxnSpPr>
        <p:spPr bwMode="gray">
          <a:xfrm flipV="1">
            <a:off x="2436962" y="3476048"/>
            <a:ext cx="0" cy="354178"/>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18" name="Rectangle 217">
            <a:extLst>
              <a:ext uri="{FF2B5EF4-FFF2-40B4-BE49-F238E27FC236}">
                <a16:creationId xmlns:a16="http://schemas.microsoft.com/office/drawing/2014/main" id="{A36FC5D3-A9D6-6B4B-9927-FFED237DB778}"/>
              </a:ext>
            </a:extLst>
          </p:cNvPr>
          <p:cNvSpPr/>
          <p:nvPr/>
        </p:nvSpPr>
        <p:spPr>
          <a:xfrm>
            <a:off x="2203265" y="3834853"/>
            <a:ext cx="463896" cy="320878"/>
          </a:xfrm>
          <a:prstGeom prst="rect">
            <a:avLst/>
          </a:prstGeom>
          <a:solidFill>
            <a:schemeClr val="accent3"/>
          </a:solidFill>
          <a:ln>
            <a:noFill/>
          </a:ln>
        </p:spPr>
        <p:style>
          <a:lnRef idx="2">
            <a:schemeClr val="accent5">
              <a:shade val="50000"/>
            </a:schemeClr>
          </a:lnRef>
          <a:fillRef idx="1">
            <a:schemeClr val="accent5"/>
          </a:fillRef>
          <a:effectRef idx="0">
            <a:schemeClr val="accent5"/>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algn="ctr">
              <a:spcAft>
                <a:spcPts val="600"/>
              </a:spcAft>
            </a:pPr>
            <a:r>
              <a:rPr lang="en-US" sz="1200">
                <a:solidFill>
                  <a:schemeClr val="bg1"/>
                </a:solidFill>
              </a:rPr>
              <a:t>vmk2</a:t>
            </a:r>
          </a:p>
        </p:txBody>
      </p:sp>
      <p:cxnSp>
        <p:nvCxnSpPr>
          <p:cNvPr id="219" name="Straight Connector 218">
            <a:extLst>
              <a:ext uri="{FF2B5EF4-FFF2-40B4-BE49-F238E27FC236}">
                <a16:creationId xmlns:a16="http://schemas.microsoft.com/office/drawing/2014/main" id="{57880ED4-6C15-7B4E-9D19-54A3E9EB17C6}"/>
              </a:ext>
            </a:extLst>
          </p:cNvPr>
          <p:cNvCxnSpPr>
            <a:cxnSpLocks/>
          </p:cNvCxnSpPr>
          <p:nvPr/>
        </p:nvCxnSpPr>
        <p:spPr bwMode="gray">
          <a:xfrm flipH="1" flipV="1">
            <a:off x="6508015" y="3468000"/>
            <a:ext cx="0" cy="28440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22" name="Straight Connector 221">
            <a:extLst>
              <a:ext uri="{FF2B5EF4-FFF2-40B4-BE49-F238E27FC236}">
                <a16:creationId xmlns:a16="http://schemas.microsoft.com/office/drawing/2014/main" id="{5E28EFCA-98E7-C144-BC12-FADE32C51DBD}"/>
              </a:ext>
            </a:extLst>
          </p:cNvPr>
          <p:cNvCxnSpPr>
            <a:cxnSpLocks/>
          </p:cNvCxnSpPr>
          <p:nvPr/>
        </p:nvCxnSpPr>
        <p:spPr bwMode="gray">
          <a:xfrm flipH="1" flipV="1">
            <a:off x="8076129" y="3432589"/>
            <a:ext cx="0" cy="28440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23" name="Straight Connector 222">
            <a:extLst>
              <a:ext uri="{FF2B5EF4-FFF2-40B4-BE49-F238E27FC236}">
                <a16:creationId xmlns:a16="http://schemas.microsoft.com/office/drawing/2014/main" id="{BD7C0FAC-5978-E74C-AF7B-1458B627D059}"/>
              </a:ext>
            </a:extLst>
          </p:cNvPr>
          <p:cNvCxnSpPr>
            <a:cxnSpLocks/>
          </p:cNvCxnSpPr>
          <p:nvPr/>
        </p:nvCxnSpPr>
        <p:spPr bwMode="gray">
          <a:xfrm flipH="1" flipV="1">
            <a:off x="9479314" y="3432589"/>
            <a:ext cx="0" cy="28440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24" name="Straight Connector 223">
            <a:extLst>
              <a:ext uri="{FF2B5EF4-FFF2-40B4-BE49-F238E27FC236}">
                <a16:creationId xmlns:a16="http://schemas.microsoft.com/office/drawing/2014/main" id="{10834424-24B4-454C-9E2A-96F73637385F}"/>
              </a:ext>
            </a:extLst>
          </p:cNvPr>
          <p:cNvCxnSpPr>
            <a:cxnSpLocks/>
          </p:cNvCxnSpPr>
          <p:nvPr/>
        </p:nvCxnSpPr>
        <p:spPr bwMode="gray">
          <a:xfrm flipH="1" flipV="1">
            <a:off x="5153045" y="3432590"/>
            <a:ext cx="0" cy="296222"/>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15" name="Rectangle 214">
            <a:extLst>
              <a:ext uri="{FF2B5EF4-FFF2-40B4-BE49-F238E27FC236}">
                <a16:creationId xmlns:a16="http://schemas.microsoft.com/office/drawing/2014/main" id="{46F6B6EC-7D76-7F4C-B6F0-1D6DC885ABB1}"/>
              </a:ext>
            </a:extLst>
          </p:cNvPr>
          <p:cNvSpPr/>
          <p:nvPr/>
        </p:nvSpPr>
        <p:spPr bwMode="gray">
          <a:xfrm>
            <a:off x="3305304" y="2952369"/>
            <a:ext cx="2343435" cy="507987"/>
          </a:xfrm>
          <a:prstGeom prst="rect">
            <a:avLst/>
          </a:prstGeom>
          <a:solidFill>
            <a:schemeClr val="accent4"/>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000"/>
              <a:t>Management                                      Port Group                                     VLAN 10</a:t>
            </a:r>
          </a:p>
        </p:txBody>
      </p:sp>
      <p:sp>
        <p:nvSpPr>
          <p:cNvPr id="227" name="Freeform 226">
            <a:extLst>
              <a:ext uri="{FF2B5EF4-FFF2-40B4-BE49-F238E27FC236}">
                <a16:creationId xmlns:a16="http://schemas.microsoft.com/office/drawing/2014/main" id="{8282BCD3-9770-274B-A29E-254A2FA56D14}"/>
              </a:ext>
            </a:extLst>
          </p:cNvPr>
          <p:cNvSpPr/>
          <p:nvPr/>
        </p:nvSpPr>
        <p:spPr>
          <a:xfrm rot="10800000">
            <a:off x="10432613" y="3981191"/>
            <a:ext cx="423658" cy="1732343"/>
          </a:xfrm>
          <a:custGeom>
            <a:avLst/>
            <a:gdLst>
              <a:gd name="connsiteX0" fmla="*/ 0 w 816077"/>
              <a:gd name="connsiteY0" fmla="*/ 668594 h 1022555"/>
              <a:gd name="connsiteX1" fmla="*/ 0 w 816077"/>
              <a:gd name="connsiteY1" fmla="*/ 845574 h 1022555"/>
              <a:gd name="connsiteX2" fmla="*/ 816077 w 816077"/>
              <a:gd name="connsiteY2" fmla="*/ 1022555 h 1022555"/>
              <a:gd name="connsiteX3" fmla="*/ 806245 w 816077"/>
              <a:gd name="connsiteY3" fmla="*/ 0 h 1022555"/>
              <a:gd name="connsiteX4" fmla="*/ 0 w 816077"/>
              <a:gd name="connsiteY4" fmla="*/ 668594 h 10225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6077" h="1022555">
                <a:moveTo>
                  <a:pt x="0" y="668594"/>
                </a:moveTo>
                <a:lnTo>
                  <a:pt x="0" y="845574"/>
                </a:lnTo>
                <a:lnTo>
                  <a:pt x="816077" y="1022555"/>
                </a:lnTo>
                <a:cubicBezTo>
                  <a:pt x="812800" y="681703"/>
                  <a:pt x="809522" y="340852"/>
                  <a:pt x="806245" y="0"/>
                </a:cubicBezTo>
                <a:lnTo>
                  <a:pt x="0" y="668594"/>
                </a:lnTo>
                <a:close/>
              </a:path>
            </a:pathLst>
          </a:custGeom>
          <a:solidFill>
            <a:schemeClr val="accent1">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sp>
        <p:nvSpPr>
          <p:cNvPr id="230" name="Arrow: Pentagon 102">
            <a:extLst>
              <a:ext uri="{FF2B5EF4-FFF2-40B4-BE49-F238E27FC236}">
                <a16:creationId xmlns:a16="http://schemas.microsoft.com/office/drawing/2014/main" id="{1A3B88EA-F16C-8C48-92F3-2B441523F07F}"/>
              </a:ext>
            </a:extLst>
          </p:cNvPr>
          <p:cNvSpPr/>
          <p:nvPr/>
        </p:nvSpPr>
        <p:spPr bwMode="gray">
          <a:xfrm>
            <a:off x="488800" y="4316126"/>
            <a:ext cx="3859748" cy="1505027"/>
          </a:xfrm>
          <a:prstGeom prst="homePlate">
            <a:avLst/>
          </a:prstGeom>
          <a:solidFill>
            <a:srgbClr val="F8981D"/>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2880" tIns="73152" rIns="457200" bIns="73152" numCol="1" spcCol="0" rtlCol="0" fromWordArt="0" anchor="ctr" anchorCtr="0" forceAA="0" compatLnSpc="1">
            <a:prstTxWarp prst="textNoShape">
              <a:avLst/>
            </a:prstTxWarp>
            <a:spAutoFit/>
          </a:bodyPr>
          <a:lstStyle/>
          <a:p>
            <a:pPr>
              <a:lnSpc>
                <a:spcPct val="90000"/>
              </a:lnSpc>
            </a:pPr>
            <a:r>
              <a:rPr lang="en-US" sz="1400" dirty="0">
                <a:solidFill>
                  <a:schemeClr val="bg1"/>
                </a:solidFill>
              </a:rPr>
              <a:t>NSX Edge VM sends tagged packets in VLAN 40 and VLAN 50 (through its vNIC2)</a:t>
            </a:r>
          </a:p>
          <a:p>
            <a:pPr>
              <a:lnSpc>
                <a:spcPct val="90000"/>
              </a:lnSpc>
            </a:pPr>
            <a:r>
              <a:rPr lang="en-US" sz="1400" dirty="0">
                <a:solidFill>
                  <a:schemeClr val="bg1"/>
                </a:solidFill>
              </a:rPr>
              <a:t>Matching VLAN tagging modes on both </a:t>
            </a:r>
            <a:r>
              <a:rPr lang="en-US" sz="1400" dirty="0" err="1">
                <a:solidFill>
                  <a:schemeClr val="bg1"/>
                </a:solidFill>
              </a:rPr>
              <a:t>vDS</a:t>
            </a:r>
            <a:r>
              <a:rPr lang="en-US" sz="1400" dirty="0">
                <a:solidFill>
                  <a:schemeClr val="bg1"/>
                </a:solidFill>
              </a:rPr>
              <a:t> and NSX Edge VM side should be taken into consideration</a:t>
            </a:r>
          </a:p>
        </p:txBody>
      </p:sp>
      <p:sp>
        <p:nvSpPr>
          <p:cNvPr id="2" name="Rectangle 1">
            <a:extLst>
              <a:ext uri="{FF2B5EF4-FFF2-40B4-BE49-F238E27FC236}">
                <a16:creationId xmlns:a16="http://schemas.microsoft.com/office/drawing/2014/main" id="{3E7C329F-620A-484A-8940-00EAC4BA67E7}"/>
              </a:ext>
            </a:extLst>
          </p:cNvPr>
          <p:cNvSpPr/>
          <p:nvPr/>
        </p:nvSpPr>
        <p:spPr>
          <a:xfrm>
            <a:off x="8590866" y="1126544"/>
            <a:ext cx="3519852" cy="830997"/>
          </a:xfrm>
          <a:prstGeom prst="rect">
            <a:avLst/>
          </a:prstGeom>
        </p:spPr>
        <p:txBody>
          <a:bodyPr wrap="square">
            <a:spAutoFit/>
          </a:bodyPr>
          <a:lstStyle/>
          <a:p>
            <a:r>
              <a:rPr lang="en-US" sz="1200" b="1" dirty="0">
                <a:solidFill>
                  <a:schemeClr val="tx2"/>
                </a:solidFill>
                <a:ea typeface="Gotham Rounded Book" charset="0"/>
                <a:cs typeface="Gotham Rounded Book" charset="0"/>
              </a:rPr>
              <a:t>This host is NOT a Host Transport Node (It is not prepped for NSX-T) </a:t>
            </a:r>
            <a:r>
              <a:rPr lang="en-US" sz="1200" b="1" dirty="0" err="1">
                <a:solidFill>
                  <a:schemeClr val="tx2"/>
                </a:solidFill>
              </a:rPr>
              <a:t>Geneve</a:t>
            </a:r>
            <a:r>
              <a:rPr lang="en-US" sz="1200" b="1" dirty="0">
                <a:solidFill>
                  <a:schemeClr val="tx2"/>
                </a:solidFill>
              </a:rPr>
              <a:t> Tunnel is terminated on the NSX Edge VM itself. (different than NSX-v)</a:t>
            </a:r>
            <a:endParaRPr lang="en-GB" sz="1200" dirty="0">
              <a:solidFill>
                <a:schemeClr val="tx2"/>
              </a:solidFill>
            </a:endParaRPr>
          </a:p>
        </p:txBody>
      </p:sp>
      <p:sp>
        <p:nvSpPr>
          <p:cNvPr id="82" name="Arrow: Pentagon 29">
            <a:extLst>
              <a:ext uri="{FF2B5EF4-FFF2-40B4-BE49-F238E27FC236}">
                <a16:creationId xmlns:a16="http://schemas.microsoft.com/office/drawing/2014/main" id="{9004617E-578E-E74F-9A93-6D86C7330628}"/>
              </a:ext>
            </a:extLst>
          </p:cNvPr>
          <p:cNvSpPr/>
          <p:nvPr/>
        </p:nvSpPr>
        <p:spPr bwMode="gray">
          <a:xfrm rot="5400000">
            <a:off x="11008457" y="1808498"/>
            <a:ext cx="323441" cy="235866"/>
          </a:xfrm>
          <a:prstGeom prst="homePlate">
            <a:avLst/>
          </a:prstGeom>
          <a:solidFill>
            <a:schemeClr val="accent4"/>
          </a:solidFill>
          <a:ln>
            <a:noFill/>
          </a:ln>
        </p:spPr>
        <p:style>
          <a:lnRef idx="2">
            <a:schemeClr val="dk1"/>
          </a:lnRef>
          <a:fillRef idx="1">
            <a:schemeClr val="lt1"/>
          </a:fillRef>
          <a:effectRef idx="0">
            <a:schemeClr val="dk1"/>
          </a:effectRef>
          <a:fontRef idx="minor">
            <a:schemeClr val="dk1"/>
          </a:fontRef>
        </p:style>
        <p:txBody>
          <a:bodyPr rtlCol="0" anchor="ctr"/>
          <a:lstStyle/>
          <a:p>
            <a:pPr>
              <a:spcAft>
                <a:spcPts val="600"/>
              </a:spcAft>
            </a:pPr>
            <a:endParaRPr lang="en-US" sz="1600">
              <a:solidFill>
                <a:schemeClr val="bg1"/>
              </a:solidFill>
            </a:endParaRPr>
          </a:p>
        </p:txBody>
      </p:sp>
      <p:sp>
        <p:nvSpPr>
          <p:cNvPr id="83" name="Rectangle 82">
            <a:extLst>
              <a:ext uri="{FF2B5EF4-FFF2-40B4-BE49-F238E27FC236}">
                <a16:creationId xmlns:a16="http://schemas.microsoft.com/office/drawing/2014/main" id="{A9968171-B86E-0343-8B2B-C24B89927872}"/>
              </a:ext>
            </a:extLst>
          </p:cNvPr>
          <p:cNvSpPr/>
          <p:nvPr/>
        </p:nvSpPr>
        <p:spPr>
          <a:xfrm>
            <a:off x="4364393" y="1497859"/>
            <a:ext cx="1202352" cy="276999"/>
          </a:xfrm>
          <a:prstGeom prst="rect">
            <a:avLst/>
          </a:prstGeom>
        </p:spPr>
        <p:txBody>
          <a:bodyPr wrap="square">
            <a:spAutoFit/>
          </a:bodyPr>
          <a:lstStyle/>
          <a:p>
            <a:r>
              <a:rPr lang="en-US" sz="1200">
                <a:solidFill>
                  <a:schemeClr val="tx2"/>
                </a:solidFill>
              </a:rPr>
              <a:t>FHRP Active</a:t>
            </a:r>
          </a:p>
        </p:txBody>
      </p:sp>
      <p:sp>
        <p:nvSpPr>
          <p:cNvPr id="84" name="Rectangle 83">
            <a:extLst>
              <a:ext uri="{FF2B5EF4-FFF2-40B4-BE49-F238E27FC236}">
                <a16:creationId xmlns:a16="http://schemas.microsoft.com/office/drawing/2014/main" id="{673F2125-14C6-7840-B0D5-3200849A6E32}"/>
              </a:ext>
            </a:extLst>
          </p:cNvPr>
          <p:cNvSpPr/>
          <p:nvPr/>
        </p:nvSpPr>
        <p:spPr>
          <a:xfrm>
            <a:off x="6821973" y="1492606"/>
            <a:ext cx="1435936" cy="276999"/>
          </a:xfrm>
          <a:prstGeom prst="rect">
            <a:avLst/>
          </a:prstGeom>
        </p:spPr>
        <p:txBody>
          <a:bodyPr wrap="square">
            <a:spAutoFit/>
          </a:bodyPr>
          <a:lstStyle/>
          <a:p>
            <a:r>
              <a:rPr lang="en-US" sz="1200">
                <a:solidFill>
                  <a:schemeClr val="tx2"/>
                </a:solidFill>
              </a:rPr>
              <a:t>FHRP Standby</a:t>
            </a:r>
          </a:p>
        </p:txBody>
      </p:sp>
      <p:sp>
        <p:nvSpPr>
          <p:cNvPr id="111" name="Rectangle 110">
            <a:extLst>
              <a:ext uri="{FF2B5EF4-FFF2-40B4-BE49-F238E27FC236}">
                <a16:creationId xmlns:a16="http://schemas.microsoft.com/office/drawing/2014/main" id="{4739F59F-01F3-F14E-9E9A-279730E04DA2}"/>
              </a:ext>
            </a:extLst>
          </p:cNvPr>
          <p:cNvSpPr/>
          <p:nvPr/>
        </p:nvSpPr>
        <p:spPr bwMode="gray">
          <a:xfrm>
            <a:off x="5962467" y="4592030"/>
            <a:ext cx="1642656" cy="193402"/>
          </a:xfrm>
          <a:prstGeom prst="rect">
            <a:avLst/>
          </a:prstGeom>
          <a:solidFill>
            <a:srgbClr val="820024"/>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Uplink Profile</a:t>
            </a:r>
          </a:p>
        </p:txBody>
      </p:sp>
      <p:sp>
        <p:nvSpPr>
          <p:cNvPr id="110" name="TextBox 109">
            <a:extLst>
              <a:ext uri="{FF2B5EF4-FFF2-40B4-BE49-F238E27FC236}">
                <a16:creationId xmlns:a16="http://schemas.microsoft.com/office/drawing/2014/main" id="{58F8C39B-A0A1-4844-8E92-5F48A4FD9249}"/>
              </a:ext>
            </a:extLst>
          </p:cNvPr>
          <p:cNvSpPr txBox="1"/>
          <p:nvPr/>
        </p:nvSpPr>
        <p:spPr>
          <a:xfrm>
            <a:off x="5292123" y="5576824"/>
            <a:ext cx="1455121" cy="184666"/>
          </a:xfrm>
          <a:prstGeom prst="rect">
            <a:avLst/>
          </a:prstGeom>
        </p:spPr>
        <p:txBody>
          <a:bodyPr wrap="square" lIns="0" tIns="0" rIns="0" bIns="0" rtlCol="0">
            <a:spAutoFit/>
          </a:bodyPr>
          <a:lstStyle/>
          <a:p>
            <a:pPr algn="ctr">
              <a:spcAft>
                <a:spcPts val="600"/>
              </a:spcAft>
            </a:pPr>
            <a:r>
              <a:rPr lang="en-GB" sz="1200" b="1"/>
              <a:t>TEP  VLAN </a:t>
            </a:r>
            <a:r>
              <a:rPr lang="en-GB" sz="1200" b="1" u="sng"/>
              <a:t>40</a:t>
            </a:r>
          </a:p>
        </p:txBody>
      </p:sp>
      <p:sp>
        <p:nvSpPr>
          <p:cNvPr id="119" name="TextBox 118">
            <a:extLst>
              <a:ext uri="{FF2B5EF4-FFF2-40B4-BE49-F238E27FC236}">
                <a16:creationId xmlns:a16="http://schemas.microsoft.com/office/drawing/2014/main" id="{A2B80134-C416-4540-B607-9045F5CB822A}"/>
              </a:ext>
            </a:extLst>
          </p:cNvPr>
          <p:cNvSpPr txBox="1"/>
          <p:nvPr/>
        </p:nvSpPr>
        <p:spPr>
          <a:xfrm>
            <a:off x="4322416" y="4967058"/>
            <a:ext cx="1682897" cy="369332"/>
          </a:xfrm>
          <a:prstGeom prst="rect">
            <a:avLst/>
          </a:prstGeom>
        </p:spPr>
        <p:txBody>
          <a:bodyPr wrap="square" lIns="0" tIns="0" rIns="0" bIns="0" rtlCol="0">
            <a:spAutoFit/>
          </a:bodyPr>
          <a:lstStyle/>
          <a:p>
            <a:pPr algn="ctr">
              <a:spcAft>
                <a:spcPts val="600"/>
              </a:spcAft>
            </a:pPr>
            <a:r>
              <a:rPr lang="en-GB" sz="1200" b="1" err="1"/>
              <a:t>Mgt</a:t>
            </a:r>
            <a:r>
              <a:rPr lang="en-GB" sz="1200" b="1"/>
              <a:t>  VLAN (untagged)</a:t>
            </a:r>
            <a:endParaRPr lang="en-GB" sz="1200" b="1" u="sng"/>
          </a:p>
        </p:txBody>
      </p:sp>
      <p:sp>
        <p:nvSpPr>
          <p:cNvPr id="120" name="Rectangle 119">
            <a:extLst>
              <a:ext uri="{FF2B5EF4-FFF2-40B4-BE49-F238E27FC236}">
                <a16:creationId xmlns:a16="http://schemas.microsoft.com/office/drawing/2014/main" id="{4F06ACF6-E987-A64C-8247-1E71D90F58F7}"/>
              </a:ext>
            </a:extLst>
          </p:cNvPr>
          <p:cNvSpPr/>
          <p:nvPr/>
        </p:nvSpPr>
        <p:spPr bwMode="gray">
          <a:xfrm>
            <a:off x="6592123" y="4785582"/>
            <a:ext cx="957757" cy="368264"/>
          </a:xfrm>
          <a:prstGeom prst="rect">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dirty="0"/>
              <a:t>Routing1 LS        VLAN 50</a:t>
            </a:r>
          </a:p>
        </p:txBody>
      </p:sp>
      <p:sp>
        <p:nvSpPr>
          <p:cNvPr id="79" name="Subtitle 3">
            <a:extLst>
              <a:ext uri="{FF2B5EF4-FFF2-40B4-BE49-F238E27FC236}">
                <a16:creationId xmlns:a16="http://schemas.microsoft.com/office/drawing/2014/main" id="{84EB3FDA-7E00-4C4A-BF33-CE662807AD25}"/>
              </a:ext>
            </a:extLst>
          </p:cNvPr>
          <p:cNvSpPr>
            <a:spLocks noGrp="1"/>
          </p:cNvSpPr>
          <p:nvPr>
            <p:ph type="subTitle" idx="10"/>
          </p:nvPr>
        </p:nvSpPr>
        <p:spPr>
          <a:xfrm>
            <a:off x="384015" y="811831"/>
            <a:ext cx="10990809" cy="247743"/>
          </a:xfrm>
        </p:spPr>
        <p:txBody>
          <a:bodyPr/>
          <a:lstStyle/>
          <a:p>
            <a:r>
              <a:rPr lang="en-GB" dirty="0"/>
              <a:t>Jump to </a:t>
            </a:r>
            <a:r>
              <a:rPr lang="en-GB" dirty="0">
                <a:hlinkClick r:id="rId2" action="ppaction://hlinksldjump"/>
              </a:rPr>
              <a:t>this slide </a:t>
            </a:r>
            <a:r>
              <a:rPr lang="en-GB" dirty="0"/>
              <a:t>for detailed configuration steps</a:t>
            </a:r>
          </a:p>
        </p:txBody>
      </p:sp>
    </p:spTree>
    <p:extLst>
      <p:ext uri="{BB962C8B-B14F-4D97-AF65-F5344CB8AC3E}">
        <p14:creationId xmlns:p14="http://schemas.microsoft.com/office/powerpoint/2010/main" val="184424541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 name="Title 7">
            <a:extLst>
              <a:ext uri="{FF2B5EF4-FFF2-40B4-BE49-F238E27FC236}">
                <a16:creationId xmlns:a16="http://schemas.microsoft.com/office/drawing/2014/main" id="{D328F9A1-DDD6-BD46-8F63-E6197E8BE736}"/>
              </a:ext>
            </a:extLst>
          </p:cNvPr>
          <p:cNvSpPr>
            <a:spLocks noGrp="1"/>
          </p:cNvSpPr>
          <p:nvPr>
            <p:ph type="title"/>
          </p:nvPr>
        </p:nvSpPr>
        <p:spPr>
          <a:xfrm>
            <a:off x="341593" y="432817"/>
            <a:ext cx="7683464" cy="384048"/>
          </a:xfrm>
        </p:spPr>
        <p:txBody>
          <a:bodyPr/>
          <a:lstStyle/>
          <a:p>
            <a:r>
              <a:rPr lang="en-US" dirty="0"/>
              <a:t>Edge VM Connectivity Option #4 (Demo / </a:t>
            </a:r>
            <a:r>
              <a:rPr lang="en-US" dirty="0" err="1"/>
              <a:t>PoC</a:t>
            </a:r>
            <a:r>
              <a:rPr lang="en-US" dirty="0"/>
              <a:t> purpose)</a:t>
            </a:r>
          </a:p>
        </p:txBody>
      </p:sp>
      <p:sp>
        <p:nvSpPr>
          <p:cNvPr id="85" name="Rectangle 84">
            <a:extLst>
              <a:ext uri="{FF2B5EF4-FFF2-40B4-BE49-F238E27FC236}">
                <a16:creationId xmlns:a16="http://schemas.microsoft.com/office/drawing/2014/main" id="{06E2EC79-1C56-0441-AD1A-798095C354DC}"/>
              </a:ext>
            </a:extLst>
          </p:cNvPr>
          <p:cNvSpPr/>
          <p:nvPr/>
        </p:nvSpPr>
        <p:spPr>
          <a:xfrm>
            <a:off x="228368" y="2012052"/>
            <a:ext cx="11768441" cy="3841144"/>
          </a:xfrm>
          <a:prstGeom prst="rect">
            <a:avLst/>
          </a:prstGeom>
          <a:solidFill>
            <a:schemeClr val="bg1">
              <a:lumMod val="85000"/>
            </a:schemeClr>
          </a:solidFill>
          <a:ln w="28575">
            <a:noFill/>
            <a:prstDash val="dash"/>
          </a:ln>
          <a:effectLst/>
        </p:spPr>
        <p:style>
          <a:lnRef idx="1">
            <a:schemeClr val="accent3"/>
          </a:lnRef>
          <a:fillRef idx="3">
            <a:schemeClr val="accent3"/>
          </a:fillRef>
          <a:effectRef idx="2">
            <a:schemeClr val="accent3"/>
          </a:effectRef>
          <a:fontRef idx="minor">
            <a:schemeClr val="lt1"/>
          </a:fontRef>
        </p:style>
        <p:txBody>
          <a:bodyPr lIns="0" tIns="0" rIns="0" bIns="118841" rtlCol="0" anchor="b" anchorCtr="0"/>
          <a:lstStyle/>
          <a:p>
            <a:pPr algn="ctr"/>
            <a:endParaRPr lang="en-US" sz="1600" b="1">
              <a:solidFill>
                <a:srgbClr val="717074"/>
              </a:solidFill>
              <a:latin typeface="Metropolis"/>
              <a:ea typeface="Gotham Rounded Book" charset="0"/>
              <a:cs typeface="Gotham Rounded Book" charset="0"/>
            </a:endParaRPr>
          </a:p>
        </p:txBody>
      </p:sp>
      <p:grpSp>
        <p:nvGrpSpPr>
          <p:cNvPr id="88" name="Group 87">
            <a:extLst>
              <a:ext uri="{FF2B5EF4-FFF2-40B4-BE49-F238E27FC236}">
                <a16:creationId xmlns:a16="http://schemas.microsoft.com/office/drawing/2014/main" id="{7C4A7554-BC60-924F-BD7F-F1E269EF3F8B}"/>
              </a:ext>
            </a:extLst>
          </p:cNvPr>
          <p:cNvGrpSpPr/>
          <p:nvPr/>
        </p:nvGrpSpPr>
        <p:grpSpPr>
          <a:xfrm>
            <a:off x="5516503" y="1449577"/>
            <a:ext cx="396412" cy="396570"/>
            <a:chOff x="2159140" y="7009631"/>
            <a:chExt cx="4501800" cy="4503600"/>
          </a:xfrm>
          <a:solidFill>
            <a:schemeClr val="tx1"/>
          </a:solidFill>
        </p:grpSpPr>
        <p:sp>
          <p:nvSpPr>
            <p:cNvPr id="89" name="Freeform: Shape 6">
              <a:extLst>
                <a:ext uri="{FF2B5EF4-FFF2-40B4-BE49-F238E27FC236}">
                  <a16:creationId xmlns:a16="http://schemas.microsoft.com/office/drawing/2014/main" id="{32EE9FDF-78E0-A643-8D2A-648BCADE4ED9}"/>
                </a:ext>
              </a:extLst>
            </p:cNvPr>
            <p:cNvSpPr/>
            <p:nvPr/>
          </p:nvSpPr>
          <p:spPr>
            <a:xfrm>
              <a:off x="2159140" y="7009631"/>
              <a:ext cx="4501800" cy="4503600"/>
            </a:xfrm>
            <a:custGeom>
              <a:avLst/>
              <a:gdLst/>
              <a:ahLst/>
              <a:cxnLst>
                <a:cxn ang="3cd4">
                  <a:pos x="hc" y="t"/>
                </a:cxn>
                <a:cxn ang="cd2">
                  <a:pos x="l" y="vc"/>
                </a:cxn>
                <a:cxn ang="cd4">
                  <a:pos x="hc" y="b"/>
                </a:cxn>
                <a:cxn ang="0">
                  <a:pos x="r" y="vc"/>
                </a:cxn>
              </a:cxnLst>
              <a:rect l="l" t="t" r="r" b="b"/>
              <a:pathLst>
                <a:path w="12506" h="12511">
                  <a:moveTo>
                    <a:pt x="11985" y="521"/>
                  </a:moveTo>
                  <a:lnTo>
                    <a:pt x="11985" y="11990"/>
                  </a:lnTo>
                  <a:lnTo>
                    <a:pt x="517" y="11990"/>
                  </a:lnTo>
                  <a:lnTo>
                    <a:pt x="517" y="521"/>
                  </a:lnTo>
                  <a:close/>
                  <a:moveTo>
                    <a:pt x="12506" y="0"/>
                  </a:moveTo>
                  <a:lnTo>
                    <a:pt x="0" y="0"/>
                  </a:lnTo>
                  <a:lnTo>
                    <a:pt x="0" y="12511"/>
                  </a:lnTo>
                  <a:lnTo>
                    <a:pt x="12506" y="1251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90" name="Freeform: Shape 7">
              <a:extLst>
                <a:ext uri="{FF2B5EF4-FFF2-40B4-BE49-F238E27FC236}">
                  <a16:creationId xmlns:a16="http://schemas.microsoft.com/office/drawing/2014/main" id="{64129277-B7FA-7A40-A11C-4DAAD343BC9C}"/>
                </a:ext>
              </a:extLst>
            </p:cNvPr>
            <p:cNvSpPr/>
            <p:nvPr/>
          </p:nvSpPr>
          <p:spPr>
            <a:xfrm>
              <a:off x="2739820" y="8364671"/>
              <a:ext cx="3336120" cy="914400"/>
            </a:xfrm>
            <a:custGeom>
              <a:avLst/>
              <a:gdLst/>
              <a:ahLst/>
              <a:cxnLst>
                <a:cxn ang="3cd4">
                  <a:pos x="hc" y="t"/>
                </a:cxn>
                <a:cxn ang="cd2">
                  <a:pos x="l" y="vc"/>
                </a:cxn>
                <a:cxn ang="cd4">
                  <a:pos x="hc" y="b"/>
                </a:cxn>
                <a:cxn ang="0">
                  <a:pos x="r" y="vc"/>
                </a:cxn>
              </a:cxnLst>
              <a:rect l="l" t="t" r="r" b="b"/>
              <a:pathLst>
                <a:path w="9268" h="2541">
                  <a:moveTo>
                    <a:pt x="0" y="1269"/>
                  </a:moveTo>
                  <a:lnTo>
                    <a:pt x="1272" y="2541"/>
                  </a:lnTo>
                  <a:lnTo>
                    <a:pt x="1272" y="1848"/>
                  </a:lnTo>
                  <a:lnTo>
                    <a:pt x="9268" y="1848"/>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91" name="Freeform: Shape 8">
              <a:extLst>
                <a:ext uri="{FF2B5EF4-FFF2-40B4-BE49-F238E27FC236}">
                  <a16:creationId xmlns:a16="http://schemas.microsoft.com/office/drawing/2014/main" id="{808F7C87-84BD-5846-85C7-3FEB0ACAB115}"/>
                </a:ext>
              </a:extLst>
            </p:cNvPr>
            <p:cNvSpPr/>
            <p:nvPr/>
          </p:nvSpPr>
          <p:spPr>
            <a:xfrm>
              <a:off x="2739820" y="10077192"/>
              <a:ext cx="3336120" cy="914400"/>
            </a:xfrm>
            <a:custGeom>
              <a:avLst/>
              <a:gdLst/>
              <a:ahLst/>
              <a:cxnLst>
                <a:cxn ang="3cd4">
                  <a:pos x="hc" y="t"/>
                </a:cxn>
                <a:cxn ang="cd2">
                  <a:pos x="l" y="vc"/>
                </a:cxn>
                <a:cxn ang="cd4">
                  <a:pos x="hc" y="b"/>
                </a:cxn>
                <a:cxn ang="0">
                  <a:pos x="r" y="vc"/>
                </a:cxn>
              </a:cxnLst>
              <a:rect l="l" t="t" r="r" b="b"/>
              <a:pathLst>
                <a:path w="9268" h="2541">
                  <a:moveTo>
                    <a:pt x="0" y="1273"/>
                  </a:moveTo>
                  <a:lnTo>
                    <a:pt x="1272" y="2541"/>
                  </a:lnTo>
                  <a:lnTo>
                    <a:pt x="1272" y="1847"/>
                  </a:lnTo>
                  <a:lnTo>
                    <a:pt x="9268" y="1847"/>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92" name="Freeform: Shape 9">
              <a:extLst>
                <a:ext uri="{FF2B5EF4-FFF2-40B4-BE49-F238E27FC236}">
                  <a16:creationId xmlns:a16="http://schemas.microsoft.com/office/drawing/2014/main" id="{2CEE740C-942E-634A-B4E4-B7ED887505EE}"/>
                </a:ext>
              </a:extLst>
            </p:cNvPr>
            <p:cNvSpPr/>
            <p:nvPr/>
          </p:nvSpPr>
          <p:spPr>
            <a:xfrm>
              <a:off x="2739820" y="9220392"/>
              <a:ext cx="3336120" cy="914400"/>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52"/>
                  </a:lnTo>
                  <a:lnTo>
                    <a:pt x="7995" y="1852"/>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93" name="Freeform: Shape 10">
              <a:extLst>
                <a:ext uri="{FF2B5EF4-FFF2-40B4-BE49-F238E27FC236}">
                  <a16:creationId xmlns:a16="http://schemas.microsoft.com/office/drawing/2014/main" id="{978CE07B-612E-C346-B6B6-00534116BCE5}"/>
                </a:ext>
              </a:extLst>
            </p:cNvPr>
            <p:cNvSpPr/>
            <p:nvPr/>
          </p:nvSpPr>
          <p:spPr>
            <a:xfrm>
              <a:off x="2739823" y="7507512"/>
              <a:ext cx="3325998" cy="914401"/>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48"/>
                  </a:lnTo>
                  <a:lnTo>
                    <a:pt x="7995" y="1848"/>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grpSp>
      <p:sp>
        <p:nvSpPr>
          <p:cNvPr id="95" name="Rectangle 94">
            <a:extLst>
              <a:ext uri="{FF2B5EF4-FFF2-40B4-BE49-F238E27FC236}">
                <a16:creationId xmlns:a16="http://schemas.microsoft.com/office/drawing/2014/main" id="{76B16CA0-C7A1-7C4D-83D5-F05597E8549F}"/>
              </a:ext>
            </a:extLst>
          </p:cNvPr>
          <p:cNvSpPr/>
          <p:nvPr/>
        </p:nvSpPr>
        <p:spPr bwMode="auto">
          <a:xfrm>
            <a:off x="545510" y="2447343"/>
            <a:ext cx="9839740" cy="613167"/>
          </a:xfrm>
          <a:prstGeom prst="rect">
            <a:avLst/>
          </a:prstGeom>
          <a:solidFill>
            <a:schemeClr val="accent1">
              <a:lumMod val="50000"/>
            </a:schemeClr>
          </a:solidFill>
          <a:ln>
            <a:noFill/>
            <a:miter lim="800000"/>
            <a:headEnd/>
            <a:tailEnd/>
          </a:ln>
        </p:spPr>
        <p:style>
          <a:lnRef idx="2">
            <a:schemeClr val="dk1"/>
          </a:lnRef>
          <a:fillRef idx="1">
            <a:schemeClr val="lt1"/>
          </a:fillRef>
          <a:effectRef idx="0">
            <a:schemeClr val="dk1"/>
          </a:effectRef>
          <a:fontRef idx="minor">
            <a:schemeClr val="dk1"/>
          </a:fontRef>
        </p:style>
        <p:txBody>
          <a:bodyPr wrap="none" lIns="0" tIns="0" rIns="0" bIns="0" rtlCol="0" anchor="t"/>
          <a:lstStyle/>
          <a:p>
            <a:pPr algn="ctr"/>
            <a:endParaRPr lang="en-US" sz="1400">
              <a:solidFill>
                <a:prstClr val="white"/>
              </a:solidFill>
              <a:latin typeface="Metropolis"/>
              <a:ea typeface="Gotham Rounded Book" charset="0"/>
              <a:cs typeface="Gotham Rounded Book" charset="0"/>
            </a:endParaRPr>
          </a:p>
          <a:p>
            <a:pPr algn="ctr"/>
            <a:r>
              <a:rPr lang="en-US" sz="1400">
                <a:solidFill>
                  <a:prstClr val="white"/>
                </a:solidFill>
                <a:ea typeface="Gotham Rounded Book" charset="0"/>
                <a:cs typeface="Gotham Rounded Book" charset="0"/>
              </a:rPr>
              <a:t>vSphere Standard Switch (</a:t>
            </a:r>
            <a:r>
              <a:rPr lang="en-US" sz="1400" err="1">
                <a:solidFill>
                  <a:prstClr val="white"/>
                </a:solidFill>
                <a:ea typeface="Gotham Rounded Book" charset="0"/>
                <a:cs typeface="Gotham Rounded Book" charset="0"/>
              </a:rPr>
              <a:t>vSS</a:t>
            </a:r>
            <a:r>
              <a:rPr lang="en-US" sz="1400">
                <a:solidFill>
                  <a:prstClr val="white"/>
                </a:solidFill>
                <a:ea typeface="Gotham Rounded Book" charset="0"/>
                <a:cs typeface="Gotham Rounded Book" charset="0"/>
              </a:rPr>
              <a:t>) / vSphere Distributed Switch (</a:t>
            </a:r>
            <a:r>
              <a:rPr lang="en-US" sz="1400" err="1">
                <a:solidFill>
                  <a:prstClr val="white"/>
                </a:solidFill>
                <a:ea typeface="Gotham Rounded Book" charset="0"/>
                <a:cs typeface="Gotham Rounded Book" charset="0"/>
              </a:rPr>
              <a:t>vDS</a:t>
            </a:r>
            <a:r>
              <a:rPr lang="en-US" sz="1400">
                <a:solidFill>
                  <a:prstClr val="white"/>
                </a:solidFill>
                <a:ea typeface="Gotham Rounded Book" charset="0"/>
                <a:cs typeface="Gotham Rounded Book" charset="0"/>
              </a:rPr>
              <a:t>)</a:t>
            </a:r>
          </a:p>
        </p:txBody>
      </p:sp>
      <p:grpSp>
        <p:nvGrpSpPr>
          <p:cNvPr id="101" name="Group 100">
            <a:extLst>
              <a:ext uri="{FF2B5EF4-FFF2-40B4-BE49-F238E27FC236}">
                <a16:creationId xmlns:a16="http://schemas.microsoft.com/office/drawing/2014/main" id="{E224BBBC-2B3E-DE42-A0C6-5FE3F386A7E9}"/>
              </a:ext>
            </a:extLst>
          </p:cNvPr>
          <p:cNvGrpSpPr/>
          <p:nvPr/>
        </p:nvGrpSpPr>
        <p:grpSpPr>
          <a:xfrm>
            <a:off x="6426832" y="1444237"/>
            <a:ext cx="396412" cy="396570"/>
            <a:chOff x="2159140" y="7009631"/>
            <a:chExt cx="4501800" cy="4503600"/>
          </a:xfrm>
          <a:solidFill>
            <a:schemeClr val="tx1"/>
          </a:solidFill>
        </p:grpSpPr>
        <p:sp>
          <p:nvSpPr>
            <p:cNvPr id="102" name="Freeform: Shape 6">
              <a:extLst>
                <a:ext uri="{FF2B5EF4-FFF2-40B4-BE49-F238E27FC236}">
                  <a16:creationId xmlns:a16="http://schemas.microsoft.com/office/drawing/2014/main" id="{E22C1E7F-D98E-E74C-BE8C-8B5D2F0E3778}"/>
                </a:ext>
              </a:extLst>
            </p:cNvPr>
            <p:cNvSpPr/>
            <p:nvPr/>
          </p:nvSpPr>
          <p:spPr>
            <a:xfrm>
              <a:off x="2159140" y="7009631"/>
              <a:ext cx="4501800" cy="4503600"/>
            </a:xfrm>
            <a:custGeom>
              <a:avLst/>
              <a:gdLst/>
              <a:ahLst/>
              <a:cxnLst>
                <a:cxn ang="3cd4">
                  <a:pos x="hc" y="t"/>
                </a:cxn>
                <a:cxn ang="cd2">
                  <a:pos x="l" y="vc"/>
                </a:cxn>
                <a:cxn ang="cd4">
                  <a:pos x="hc" y="b"/>
                </a:cxn>
                <a:cxn ang="0">
                  <a:pos x="r" y="vc"/>
                </a:cxn>
              </a:cxnLst>
              <a:rect l="l" t="t" r="r" b="b"/>
              <a:pathLst>
                <a:path w="12506" h="12511">
                  <a:moveTo>
                    <a:pt x="11985" y="521"/>
                  </a:moveTo>
                  <a:lnTo>
                    <a:pt x="11985" y="11990"/>
                  </a:lnTo>
                  <a:lnTo>
                    <a:pt x="517" y="11990"/>
                  </a:lnTo>
                  <a:lnTo>
                    <a:pt x="517" y="521"/>
                  </a:lnTo>
                  <a:close/>
                  <a:moveTo>
                    <a:pt x="12506" y="0"/>
                  </a:moveTo>
                  <a:lnTo>
                    <a:pt x="0" y="0"/>
                  </a:lnTo>
                  <a:lnTo>
                    <a:pt x="0" y="12511"/>
                  </a:lnTo>
                  <a:lnTo>
                    <a:pt x="12506" y="1251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03" name="Freeform: Shape 7">
              <a:extLst>
                <a:ext uri="{FF2B5EF4-FFF2-40B4-BE49-F238E27FC236}">
                  <a16:creationId xmlns:a16="http://schemas.microsoft.com/office/drawing/2014/main" id="{C04957B9-9C89-7342-9A9E-04C4549C14DE}"/>
                </a:ext>
              </a:extLst>
            </p:cNvPr>
            <p:cNvSpPr/>
            <p:nvPr/>
          </p:nvSpPr>
          <p:spPr>
            <a:xfrm>
              <a:off x="2739820" y="8364671"/>
              <a:ext cx="3336120" cy="914400"/>
            </a:xfrm>
            <a:custGeom>
              <a:avLst/>
              <a:gdLst/>
              <a:ahLst/>
              <a:cxnLst>
                <a:cxn ang="3cd4">
                  <a:pos x="hc" y="t"/>
                </a:cxn>
                <a:cxn ang="cd2">
                  <a:pos x="l" y="vc"/>
                </a:cxn>
                <a:cxn ang="cd4">
                  <a:pos x="hc" y="b"/>
                </a:cxn>
                <a:cxn ang="0">
                  <a:pos x="r" y="vc"/>
                </a:cxn>
              </a:cxnLst>
              <a:rect l="l" t="t" r="r" b="b"/>
              <a:pathLst>
                <a:path w="9268" h="2541">
                  <a:moveTo>
                    <a:pt x="0" y="1269"/>
                  </a:moveTo>
                  <a:lnTo>
                    <a:pt x="1272" y="2541"/>
                  </a:lnTo>
                  <a:lnTo>
                    <a:pt x="1272" y="1848"/>
                  </a:lnTo>
                  <a:lnTo>
                    <a:pt x="9268" y="1848"/>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04" name="Freeform: Shape 8">
              <a:extLst>
                <a:ext uri="{FF2B5EF4-FFF2-40B4-BE49-F238E27FC236}">
                  <a16:creationId xmlns:a16="http://schemas.microsoft.com/office/drawing/2014/main" id="{F295F71E-4DA6-7944-8CFC-7CA7CD7D46E7}"/>
                </a:ext>
              </a:extLst>
            </p:cNvPr>
            <p:cNvSpPr/>
            <p:nvPr/>
          </p:nvSpPr>
          <p:spPr>
            <a:xfrm>
              <a:off x="2739820" y="10077192"/>
              <a:ext cx="3336120" cy="914400"/>
            </a:xfrm>
            <a:custGeom>
              <a:avLst/>
              <a:gdLst/>
              <a:ahLst/>
              <a:cxnLst>
                <a:cxn ang="3cd4">
                  <a:pos x="hc" y="t"/>
                </a:cxn>
                <a:cxn ang="cd2">
                  <a:pos x="l" y="vc"/>
                </a:cxn>
                <a:cxn ang="cd4">
                  <a:pos x="hc" y="b"/>
                </a:cxn>
                <a:cxn ang="0">
                  <a:pos x="r" y="vc"/>
                </a:cxn>
              </a:cxnLst>
              <a:rect l="l" t="t" r="r" b="b"/>
              <a:pathLst>
                <a:path w="9268" h="2541">
                  <a:moveTo>
                    <a:pt x="0" y="1273"/>
                  </a:moveTo>
                  <a:lnTo>
                    <a:pt x="1272" y="2541"/>
                  </a:lnTo>
                  <a:lnTo>
                    <a:pt x="1272" y="1847"/>
                  </a:lnTo>
                  <a:lnTo>
                    <a:pt x="9268" y="1847"/>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05" name="Freeform: Shape 9">
              <a:extLst>
                <a:ext uri="{FF2B5EF4-FFF2-40B4-BE49-F238E27FC236}">
                  <a16:creationId xmlns:a16="http://schemas.microsoft.com/office/drawing/2014/main" id="{A7A1E146-EBB8-B147-AC3C-882EBBEA9AB6}"/>
                </a:ext>
              </a:extLst>
            </p:cNvPr>
            <p:cNvSpPr/>
            <p:nvPr/>
          </p:nvSpPr>
          <p:spPr>
            <a:xfrm>
              <a:off x="2739820" y="9220392"/>
              <a:ext cx="3336120" cy="914400"/>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52"/>
                  </a:lnTo>
                  <a:lnTo>
                    <a:pt x="7995" y="1852"/>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06" name="Freeform: Shape 10">
              <a:extLst>
                <a:ext uri="{FF2B5EF4-FFF2-40B4-BE49-F238E27FC236}">
                  <a16:creationId xmlns:a16="http://schemas.microsoft.com/office/drawing/2014/main" id="{2B184E38-7788-D440-BF3C-D58BDA7E654D}"/>
                </a:ext>
              </a:extLst>
            </p:cNvPr>
            <p:cNvSpPr/>
            <p:nvPr/>
          </p:nvSpPr>
          <p:spPr>
            <a:xfrm>
              <a:off x="2739823" y="7507512"/>
              <a:ext cx="3325998" cy="914401"/>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48"/>
                  </a:lnTo>
                  <a:lnTo>
                    <a:pt x="7995" y="1848"/>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grpSp>
      <p:sp>
        <p:nvSpPr>
          <p:cNvPr id="108" name="Rectangle 107">
            <a:extLst>
              <a:ext uri="{FF2B5EF4-FFF2-40B4-BE49-F238E27FC236}">
                <a16:creationId xmlns:a16="http://schemas.microsoft.com/office/drawing/2014/main" id="{2A41B13C-C44A-084D-8BAB-A5D5EF030354}"/>
              </a:ext>
            </a:extLst>
          </p:cNvPr>
          <p:cNvSpPr/>
          <p:nvPr/>
        </p:nvSpPr>
        <p:spPr>
          <a:xfrm>
            <a:off x="5651949" y="1148857"/>
            <a:ext cx="1098378" cy="261610"/>
          </a:xfrm>
          <a:prstGeom prst="rect">
            <a:avLst/>
          </a:prstGeom>
        </p:spPr>
        <p:txBody>
          <a:bodyPr wrap="square">
            <a:spAutoFit/>
          </a:bodyPr>
          <a:lstStyle/>
          <a:p>
            <a:r>
              <a:rPr lang="en-US" sz="1100" err="1">
                <a:solidFill>
                  <a:schemeClr val="tx2"/>
                </a:solidFill>
              </a:rPr>
              <a:t>ToR</a:t>
            </a:r>
            <a:r>
              <a:rPr lang="en-US" sz="1100">
                <a:solidFill>
                  <a:schemeClr val="tx2"/>
                </a:solidFill>
              </a:rPr>
              <a:t> Switches</a:t>
            </a:r>
          </a:p>
        </p:txBody>
      </p:sp>
      <p:sp>
        <p:nvSpPr>
          <p:cNvPr id="109" name="Rectangle 108">
            <a:extLst>
              <a:ext uri="{FF2B5EF4-FFF2-40B4-BE49-F238E27FC236}">
                <a16:creationId xmlns:a16="http://schemas.microsoft.com/office/drawing/2014/main" id="{669C09DF-D5D9-B94C-A6E7-45139BD524E6}"/>
              </a:ext>
            </a:extLst>
          </p:cNvPr>
          <p:cNvSpPr/>
          <p:nvPr/>
        </p:nvSpPr>
        <p:spPr>
          <a:xfrm>
            <a:off x="10553528" y="2069977"/>
            <a:ext cx="1301959" cy="369332"/>
          </a:xfrm>
          <a:prstGeom prst="rect">
            <a:avLst/>
          </a:prstGeom>
        </p:spPr>
        <p:txBody>
          <a:bodyPr wrap="square">
            <a:spAutoFit/>
          </a:bodyPr>
          <a:lstStyle/>
          <a:p>
            <a:pPr algn="ctr"/>
            <a:r>
              <a:rPr lang="en-US" b="1" err="1">
                <a:solidFill>
                  <a:srgbClr val="717074"/>
                </a:solidFill>
                <a:ea typeface="Gotham Rounded Book" charset="0"/>
                <a:cs typeface="Gotham Rounded Book" charset="0"/>
              </a:rPr>
              <a:t>ESXi</a:t>
            </a:r>
            <a:r>
              <a:rPr lang="en-US" b="1">
                <a:solidFill>
                  <a:srgbClr val="717074"/>
                </a:solidFill>
                <a:ea typeface="Gotham Rounded Book" charset="0"/>
                <a:cs typeface="Gotham Rounded Book" charset="0"/>
              </a:rPr>
              <a:t> Host</a:t>
            </a:r>
          </a:p>
        </p:txBody>
      </p:sp>
      <p:cxnSp>
        <p:nvCxnSpPr>
          <p:cNvPr id="137" name="Straight Connector 136">
            <a:extLst>
              <a:ext uri="{FF2B5EF4-FFF2-40B4-BE49-F238E27FC236}">
                <a16:creationId xmlns:a16="http://schemas.microsoft.com/office/drawing/2014/main" id="{563DADFF-0B30-924F-AAA6-E07829B35DF0}"/>
              </a:ext>
            </a:extLst>
          </p:cNvPr>
          <p:cNvCxnSpPr>
            <a:cxnSpLocks/>
            <a:stCxn id="102" idx="1"/>
            <a:endCxn id="89" idx="3"/>
          </p:cNvCxnSpPr>
          <p:nvPr/>
        </p:nvCxnSpPr>
        <p:spPr bwMode="gray">
          <a:xfrm flipH="1">
            <a:off x="5912915" y="1642522"/>
            <a:ext cx="513917" cy="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49" name="Rectangle 148">
            <a:extLst>
              <a:ext uri="{FF2B5EF4-FFF2-40B4-BE49-F238E27FC236}">
                <a16:creationId xmlns:a16="http://schemas.microsoft.com/office/drawing/2014/main" id="{09848FC0-E5D6-2647-A6E2-472C7415B875}"/>
              </a:ext>
            </a:extLst>
          </p:cNvPr>
          <p:cNvSpPr/>
          <p:nvPr/>
        </p:nvSpPr>
        <p:spPr bwMode="gray">
          <a:xfrm>
            <a:off x="5254077" y="2395537"/>
            <a:ext cx="1666875" cy="233570"/>
          </a:xfrm>
          <a:prstGeom prst="rect">
            <a:avLst/>
          </a:prstGeom>
          <a:solidFill>
            <a:srgbClr val="820024"/>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Uplink Port Group</a:t>
            </a:r>
          </a:p>
        </p:txBody>
      </p:sp>
      <p:cxnSp>
        <p:nvCxnSpPr>
          <p:cNvPr id="94" name="Straight Connector 93">
            <a:extLst>
              <a:ext uri="{FF2B5EF4-FFF2-40B4-BE49-F238E27FC236}">
                <a16:creationId xmlns:a16="http://schemas.microsoft.com/office/drawing/2014/main" id="{4D136754-F09E-C141-BCAF-8F44CECEF2E7}"/>
              </a:ext>
            </a:extLst>
          </p:cNvPr>
          <p:cNvCxnSpPr>
            <a:cxnSpLocks/>
          </p:cNvCxnSpPr>
          <p:nvPr/>
        </p:nvCxnSpPr>
        <p:spPr bwMode="gray">
          <a:xfrm flipH="1" flipV="1">
            <a:off x="5684359" y="1840807"/>
            <a:ext cx="113553" cy="389282"/>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97" name="Freeform 21">
            <a:extLst>
              <a:ext uri="{FF2B5EF4-FFF2-40B4-BE49-F238E27FC236}">
                <a16:creationId xmlns:a16="http://schemas.microsoft.com/office/drawing/2014/main" id="{84F5CB3B-66E1-E240-9BAC-AFB3809BD705}"/>
              </a:ext>
            </a:extLst>
          </p:cNvPr>
          <p:cNvSpPr>
            <a:spLocks noChangeAspect="1" noEditPoints="1"/>
          </p:cNvSpPr>
          <p:nvPr/>
        </p:nvSpPr>
        <p:spPr bwMode="auto">
          <a:xfrm>
            <a:off x="5609218" y="2209210"/>
            <a:ext cx="308460" cy="232520"/>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cxnSp>
        <p:nvCxnSpPr>
          <p:cNvPr id="98" name="Straight Connector 97">
            <a:extLst>
              <a:ext uri="{FF2B5EF4-FFF2-40B4-BE49-F238E27FC236}">
                <a16:creationId xmlns:a16="http://schemas.microsoft.com/office/drawing/2014/main" id="{8FB58D32-49D4-BB42-9239-A471B81E9D24}"/>
              </a:ext>
            </a:extLst>
          </p:cNvPr>
          <p:cNvCxnSpPr>
            <a:cxnSpLocks/>
            <a:endCxn id="102" idx="2"/>
          </p:cNvCxnSpPr>
          <p:nvPr/>
        </p:nvCxnSpPr>
        <p:spPr bwMode="gray">
          <a:xfrm flipV="1">
            <a:off x="6500589" y="1840807"/>
            <a:ext cx="124449" cy="368403"/>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99" name="Rectangle 98">
            <a:extLst>
              <a:ext uri="{FF2B5EF4-FFF2-40B4-BE49-F238E27FC236}">
                <a16:creationId xmlns:a16="http://schemas.microsoft.com/office/drawing/2014/main" id="{A3341BF2-8B29-584A-98AC-CB0D2F7E2BE7}"/>
              </a:ext>
            </a:extLst>
          </p:cNvPr>
          <p:cNvSpPr/>
          <p:nvPr/>
        </p:nvSpPr>
        <p:spPr>
          <a:xfrm>
            <a:off x="4937988" y="2191718"/>
            <a:ext cx="793226" cy="253916"/>
          </a:xfrm>
          <a:prstGeom prst="rect">
            <a:avLst/>
          </a:prstGeom>
        </p:spPr>
        <p:txBody>
          <a:bodyPr wrap="square">
            <a:spAutoFit/>
          </a:bodyPr>
          <a:lstStyle/>
          <a:p>
            <a:pPr algn="ctr"/>
            <a:r>
              <a:rPr lang="en-US" sz="1050" b="1">
                <a:latin typeface="Metropolis" pitchFamily="2" charset="77"/>
              </a:rPr>
              <a:t>vmnic0</a:t>
            </a:r>
            <a:endParaRPr lang="en-GB" sz="1050" b="1">
              <a:latin typeface="Metropolis" pitchFamily="2" charset="77"/>
            </a:endParaRPr>
          </a:p>
        </p:txBody>
      </p:sp>
      <p:sp>
        <p:nvSpPr>
          <p:cNvPr id="100" name="Rectangle 99">
            <a:extLst>
              <a:ext uri="{FF2B5EF4-FFF2-40B4-BE49-F238E27FC236}">
                <a16:creationId xmlns:a16="http://schemas.microsoft.com/office/drawing/2014/main" id="{76BCCEFC-0C03-3E4E-9B19-9FE20C88C155}"/>
              </a:ext>
            </a:extLst>
          </p:cNvPr>
          <p:cNvSpPr/>
          <p:nvPr/>
        </p:nvSpPr>
        <p:spPr>
          <a:xfrm>
            <a:off x="6500589" y="2175454"/>
            <a:ext cx="793226" cy="253916"/>
          </a:xfrm>
          <a:prstGeom prst="rect">
            <a:avLst/>
          </a:prstGeom>
        </p:spPr>
        <p:txBody>
          <a:bodyPr wrap="square">
            <a:spAutoFit/>
          </a:bodyPr>
          <a:lstStyle/>
          <a:p>
            <a:pPr algn="ctr"/>
            <a:r>
              <a:rPr lang="en-US" sz="1050" b="1">
                <a:latin typeface="Metropolis" pitchFamily="2" charset="77"/>
              </a:rPr>
              <a:t>vmnic1</a:t>
            </a:r>
            <a:endParaRPr lang="en-GB" sz="1050" b="1">
              <a:latin typeface="Metropolis" pitchFamily="2" charset="77"/>
            </a:endParaRPr>
          </a:p>
        </p:txBody>
      </p:sp>
      <p:sp>
        <p:nvSpPr>
          <p:cNvPr id="107" name="Freeform 21">
            <a:extLst>
              <a:ext uri="{FF2B5EF4-FFF2-40B4-BE49-F238E27FC236}">
                <a16:creationId xmlns:a16="http://schemas.microsoft.com/office/drawing/2014/main" id="{793B9469-EACE-A743-8BD9-CB58E1011A41}"/>
              </a:ext>
            </a:extLst>
          </p:cNvPr>
          <p:cNvSpPr>
            <a:spLocks noChangeAspect="1" noEditPoints="1"/>
          </p:cNvSpPr>
          <p:nvPr/>
        </p:nvSpPr>
        <p:spPr bwMode="auto">
          <a:xfrm>
            <a:off x="6324635" y="2195802"/>
            <a:ext cx="308460" cy="249980"/>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50" name="Rectangle 149">
            <a:extLst>
              <a:ext uri="{FF2B5EF4-FFF2-40B4-BE49-F238E27FC236}">
                <a16:creationId xmlns:a16="http://schemas.microsoft.com/office/drawing/2014/main" id="{06CF6802-F438-F444-B9A6-2A8714979715}"/>
              </a:ext>
            </a:extLst>
          </p:cNvPr>
          <p:cNvSpPr/>
          <p:nvPr/>
        </p:nvSpPr>
        <p:spPr>
          <a:xfrm>
            <a:off x="4501236" y="4029430"/>
            <a:ext cx="5884014" cy="1772171"/>
          </a:xfrm>
          <a:prstGeom prst="rect">
            <a:avLst/>
          </a:prstGeom>
          <a:solidFill>
            <a:schemeClr val="tx1">
              <a:lumMod val="40000"/>
              <a:lumOff val="60000"/>
            </a:schemeClr>
          </a:solidFill>
          <a:ln w="28575">
            <a:solidFill>
              <a:schemeClr val="bg1"/>
            </a:solidFill>
            <a:prstDash val="dash"/>
          </a:ln>
          <a:effectLst/>
        </p:spPr>
        <p:style>
          <a:lnRef idx="1">
            <a:schemeClr val="accent3"/>
          </a:lnRef>
          <a:fillRef idx="3">
            <a:schemeClr val="accent3"/>
          </a:fillRef>
          <a:effectRef idx="2">
            <a:schemeClr val="accent3"/>
          </a:effectRef>
          <a:fontRef idx="minor">
            <a:schemeClr val="lt1"/>
          </a:fontRef>
        </p:style>
        <p:txBody>
          <a:bodyPr lIns="0" tIns="0" rIns="0" bIns="118841" rtlCol="0" anchor="b" anchorCtr="0"/>
          <a:lstStyle/>
          <a:p>
            <a:pPr algn="ctr"/>
            <a:endParaRPr lang="en-US" sz="1600" b="1">
              <a:solidFill>
                <a:srgbClr val="717074"/>
              </a:solidFill>
              <a:latin typeface="Metropolis"/>
              <a:ea typeface="Gotham Rounded Book" charset="0"/>
              <a:cs typeface="Gotham Rounded Book" charset="0"/>
            </a:endParaRPr>
          </a:p>
        </p:txBody>
      </p:sp>
      <p:sp>
        <p:nvSpPr>
          <p:cNvPr id="151" name="Freeform 21">
            <a:extLst>
              <a:ext uri="{FF2B5EF4-FFF2-40B4-BE49-F238E27FC236}">
                <a16:creationId xmlns:a16="http://schemas.microsoft.com/office/drawing/2014/main" id="{44B7BCC1-A998-5F4D-A21A-DC53A8CA5C68}"/>
              </a:ext>
            </a:extLst>
          </p:cNvPr>
          <p:cNvSpPr>
            <a:spLocks noChangeAspect="1" noEditPoints="1"/>
          </p:cNvSpPr>
          <p:nvPr/>
        </p:nvSpPr>
        <p:spPr bwMode="auto">
          <a:xfrm>
            <a:off x="4991689" y="3728812"/>
            <a:ext cx="334440" cy="252104"/>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53" name="Freeform 21">
            <a:extLst>
              <a:ext uri="{FF2B5EF4-FFF2-40B4-BE49-F238E27FC236}">
                <a16:creationId xmlns:a16="http://schemas.microsoft.com/office/drawing/2014/main" id="{C070188C-BC18-2F44-AECF-5A402368D17B}"/>
              </a:ext>
            </a:extLst>
          </p:cNvPr>
          <p:cNvSpPr>
            <a:spLocks noChangeAspect="1" noEditPoints="1"/>
          </p:cNvSpPr>
          <p:nvPr/>
        </p:nvSpPr>
        <p:spPr bwMode="auto">
          <a:xfrm>
            <a:off x="6330770" y="3728812"/>
            <a:ext cx="334440" cy="252104"/>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54" name="Freeform 21">
            <a:extLst>
              <a:ext uri="{FF2B5EF4-FFF2-40B4-BE49-F238E27FC236}">
                <a16:creationId xmlns:a16="http://schemas.microsoft.com/office/drawing/2014/main" id="{0A3299E2-D151-8444-8032-968FCBD23D04}"/>
              </a:ext>
            </a:extLst>
          </p:cNvPr>
          <p:cNvSpPr>
            <a:spLocks noChangeAspect="1" noEditPoints="1"/>
          </p:cNvSpPr>
          <p:nvPr/>
        </p:nvSpPr>
        <p:spPr bwMode="auto">
          <a:xfrm>
            <a:off x="7923469" y="3728812"/>
            <a:ext cx="334440" cy="252104"/>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55" name="Freeform 21">
            <a:extLst>
              <a:ext uri="{FF2B5EF4-FFF2-40B4-BE49-F238E27FC236}">
                <a16:creationId xmlns:a16="http://schemas.microsoft.com/office/drawing/2014/main" id="{58220ADA-5807-8943-907E-501DC39A4E51}"/>
              </a:ext>
            </a:extLst>
          </p:cNvPr>
          <p:cNvSpPr>
            <a:spLocks noChangeAspect="1" noEditPoints="1"/>
          </p:cNvSpPr>
          <p:nvPr/>
        </p:nvSpPr>
        <p:spPr bwMode="auto">
          <a:xfrm>
            <a:off x="9275813" y="3728812"/>
            <a:ext cx="334440" cy="252104"/>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56" name="Rectangle 155">
            <a:extLst>
              <a:ext uri="{FF2B5EF4-FFF2-40B4-BE49-F238E27FC236}">
                <a16:creationId xmlns:a16="http://schemas.microsoft.com/office/drawing/2014/main" id="{87E0B0A1-3901-AC45-8FC0-79EE1EBDEF2C}"/>
              </a:ext>
            </a:extLst>
          </p:cNvPr>
          <p:cNvSpPr/>
          <p:nvPr/>
        </p:nvSpPr>
        <p:spPr>
          <a:xfrm>
            <a:off x="10795073" y="4152670"/>
            <a:ext cx="1301959" cy="923330"/>
          </a:xfrm>
          <a:prstGeom prst="rect">
            <a:avLst/>
          </a:prstGeom>
        </p:spPr>
        <p:txBody>
          <a:bodyPr wrap="square">
            <a:spAutoFit/>
          </a:bodyPr>
          <a:lstStyle/>
          <a:p>
            <a:r>
              <a:rPr lang="en-US" b="1">
                <a:solidFill>
                  <a:srgbClr val="717074"/>
                </a:solidFill>
                <a:ea typeface="Gotham Rounded Book" charset="0"/>
                <a:cs typeface="Gotham Rounded Book" charset="0"/>
              </a:rPr>
              <a:t>NSX Edge </a:t>
            </a:r>
          </a:p>
          <a:p>
            <a:r>
              <a:rPr lang="en-US" b="1">
                <a:solidFill>
                  <a:srgbClr val="717074"/>
                </a:solidFill>
                <a:ea typeface="Gotham Rounded Book" charset="0"/>
                <a:cs typeface="Gotham Rounded Book" charset="0"/>
              </a:rPr>
              <a:t>VM</a:t>
            </a:r>
          </a:p>
        </p:txBody>
      </p:sp>
      <p:sp>
        <p:nvSpPr>
          <p:cNvPr id="157" name="Rectangle 156">
            <a:extLst>
              <a:ext uri="{FF2B5EF4-FFF2-40B4-BE49-F238E27FC236}">
                <a16:creationId xmlns:a16="http://schemas.microsoft.com/office/drawing/2014/main" id="{329E62FB-246E-884E-899B-751E52AD6DA3}"/>
              </a:ext>
            </a:extLst>
          </p:cNvPr>
          <p:cNvSpPr/>
          <p:nvPr/>
        </p:nvSpPr>
        <p:spPr>
          <a:xfrm>
            <a:off x="4651213" y="4561401"/>
            <a:ext cx="997527" cy="37812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algn="ctr">
              <a:spcAft>
                <a:spcPts val="600"/>
              </a:spcAft>
            </a:pPr>
            <a:r>
              <a:rPr lang="en-US" sz="1100">
                <a:solidFill>
                  <a:schemeClr val="bg1"/>
                </a:solidFill>
              </a:rPr>
              <a:t>Management Interface</a:t>
            </a:r>
          </a:p>
        </p:txBody>
      </p:sp>
      <p:sp>
        <p:nvSpPr>
          <p:cNvPr id="162" name="Rectangle 161">
            <a:extLst>
              <a:ext uri="{FF2B5EF4-FFF2-40B4-BE49-F238E27FC236}">
                <a16:creationId xmlns:a16="http://schemas.microsoft.com/office/drawing/2014/main" id="{0F4A3FEB-71ED-7B41-BEB2-64C20471C055}"/>
              </a:ext>
            </a:extLst>
          </p:cNvPr>
          <p:cNvSpPr/>
          <p:nvPr/>
        </p:nvSpPr>
        <p:spPr bwMode="gray">
          <a:xfrm>
            <a:off x="6054572" y="5196832"/>
            <a:ext cx="865366" cy="378128"/>
          </a:xfrm>
          <a:prstGeom prst="rect">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TEP Interface</a:t>
            </a:r>
          </a:p>
        </p:txBody>
      </p:sp>
      <p:cxnSp>
        <p:nvCxnSpPr>
          <p:cNvPr id="165" name="Straight Connector 164">
            <a:extLst>
              <a:ext uri="{FF2B5EF4-FFF2-40B4-BE49-F238E27FC236}">
                <a16:creationId xmlns:a16="http://schemas.microsoft.com/office/drawing/2014/main" id="{8A844A5B-EDBD-F04B-B83D-CA7D75ACCD69}"/>
              </a:ext>
            </a:extLst>
          </p:cNvPr>
          <p:cNvCxnSpPr>
            <a:cxnSpLocks/>
          </p:cNvCxnSpPr>
          <p:nvPr/>
        </p:nvCxnSpPr>
        <p:spPr bwMode="gray">
          <a:xfrm flipV="1">
            <a:off x="6513104" y="4658186"/>
            <a:ext cx="0" cy="562242"/>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68" name="Straight Connector 167">
            <a:extLst>
              <a:ext uri="{FF2B5EF4-FFF2-40B4-BE49-F238E27FC236}">
                <a16:creationId xmlns:a16="http://schemas.microsoft.com/office/drawing/2014/main" id="{DAC818BE-A027-0B44-BD2B-7E0E407B2ACC}"/>
              </a:ext>
            </a:extLst>
          </p:cNvPr>
          <p:cNvCxnSpPr>
            <a:cxnSpLocks/>
          </p:cNvCxnSpPr>
          <p:nvPr/>
        </p:nvCxnSpPr>
        <p:spPr bwMode="gray">
          <a:xfrm flipH="1" flipV="1">
            <a:off x="6521754" y="3999877"/>
            <a:ext cx="0" cy="28440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71" name="Rectangle 170">
            <a:extLst>
              <a:ext uri="{FF2B5EF4-FFF2-40B4-BE49-F238E27FC236}">
                <a16:creationId xmlns:a16="http://schemas.microsoft.com/office/drawing/2014/main" id="{8C56FC4B-312E-2540-B8D7-D7C3DEF484E5}"/>
              </a:ext>
            </a:extLst>
          </p:cNvPr>
          <p:cNvSpPr/>
          <p:nvPr/>
        </p:nvSpPr>
        <p:spPr bwMode="auto">
          <a:xfrm>
            <a:off x="5872632" y="4272340"/>
            <a:ext cx="1336774" cy="376877"/>
          </a:xfrm>
          <a:prstGeom prst="rect">
            <a:avLst/>
          </a:prstGeom>
          <a:solidFill>
            <a:schemeClr val="accent1">
              <a:lumMod val="50000"/>
            </a:schemeClr>
          </a:solidFill>
          <a:ln>
            <a:noFill/>
            <a:miter lim="800000"/>
            <a:headEnd/>
            <a:tailEnd/>
          </a:ln>
        </p:spPr>
        <p:style>
          <a:lnRef idx="2">
            <a:schemeClr val="dk1"/>
          </a:lnRef>
          <a:fillRef idx="1">
            <a:schemeClr val="lt1"/>
          </a:fillRef>
          <a:effectRef idx="0">
            <a:schemeClr val="dk1"/>
          </a:effectRef>
          <a:fontRef idx="minor">
            <a:schemeClr val="dk1"/>
          </a:fontRef>
        </p:style>
        <p:txBody>
          <a:bodyPr wrap="none" lIns="0" tIns="0" rIns="0" bIns="0" rtlCol="0" anchor="ctr"/>
          <a:lstStyle/>
          <a:p>
            <a:pPr algn="ctr"/>
            <a:r>
              <a:rPr lang="en-US" sz="1400" dirty="0">
                <a:solidFill>
                  <a:prstClr val="white"/>
                </a:solidFill>
                <a:latin typeface="Metropolis"/>
                <a:ea typeface="Gotham Rounded Book" charset="0"/>
                <a:cs typeface="Gotham Rounded Book" charset="0"/>
              </a:rPr>
              <a:t>N-VDS #1</a:t>
            </a:r>
            <a:endParaRPr lang="en-US" sz="1400" dirty="0">
              <a:solidFill>
                <a:prstClr val="white"/>
              </a:solidFill>
              <a:ea typeface="Gotham Rounded Book" charset="0"/>
              <a:cs typeface="Gotham Rounded Book" charset="0"/>
            </a:endParaRPr>
          </a:p>
        </p:txBody>
      </p:sp>
      <p:sp>
        <p:nvSpPr>
          <p:cNvPr id="176" name="Rectangle 175">
            <a:extLst>
              <a:ext uri="{FF2B5EF4-FFF2-40B4-BE49-F238E27FC236}">
                <a16:creationId xmlns:a16="http://schemas.microsoft.com/office/drawing/2014/main" id="{8EE110AC-01EE-B545-AA2B-B3CF13F3931A}"/>
              </a:ext>
            </a:extLst>
          </p:cNvPr>
          <p:cNvSpPr/>
          <p:nvPr/>
        </p:nvSpPr>
        <p:spPr>
          <a:xfrm>
            <a:off x="4348548" y="3628072"/>
            <a:ext cx="793226" cy="415498"/>
          </a:xfrm>
          <a:prstGeom prst="rect">
            <a:avLst/>
          </a:prstGeom>
        </p:spPr>
        <p:txBody>
          <a:bodyPr wrap="square">
            <a:spAutoFit/>
          </a:bodyPr>
          <a:lstStyle/>
          <a:p>
            <a:pPr algn="ctr"/>
            <a:r>
              <a:rPr lang="en-US" sz="1050" b="1">
                <a:latin typeface="Metropolis" pitchFamily="2" charset="77"/>
              </a:rPr>
              <a:t>vNIC1</a:t>
            </a:r>
          </a:p>
          <a:p>
            <a:pPr algn="ctr"/>
            <a:r>
              <a:rPr lang="en-US" sz="1050" b="1">
                <a:latin typeface="Metropolis" pitchFamily="2" charset="77"/>
              </a:rPr>
              <a:t>eth0</a:t>
            </a:r>
            <a:endParaRPr lang="en-GB" sz="1050" b="1">
              <a:latin typeface="Metropolis" pitchFamily="2" charset="77"/>
            </a:endParaRPr>
          </a:p>
        </p:txBody>
      </p:sp>
      <p:sp>
        <p:nvSpPr>
          <p:cNvPr id="177" name="Rectangle 176">
            <a:extLst>
              <a:ext uri="{FF2B5EF4-FFF2-40B4-BE49-F238E27FC236}">
                <a16:creationId xmlns:a16="http://schemas.microsoft.com/office/drawing/2014/main" id="{E38C85A0-5DFD-8A46-B0CD-ED8AFCE49055}"/>
              </a:ext>
            </a:extLst>
          </p:cNvPr>
          <p:cNvSpPr/>
          <p:nvPr/>
        </p:nvSpPr>
        <p:spPr>
          <a:xfrm>
            <a:off x="5624067" y="3629995"/>
            <a:ext cx="793226" cy="415498"/>
          </a:xfrm>
          <a:prstGeom prst="rect">
            <a:avLst/>
          </a:prstGeom>
        </p:spPr>
        <p:txBody>
          <a:bodyPr wrap="square">
            <a:spAutoFit/>
          </a:bodyPr>
          <a:lstStyle/>
          <a:p>
            <a:pPr algn="ctr"/>
            <a:r>
              <a:rPr lang="en-US" sz="1050" b="1">
                <a:latin typeface="Metropolis" pitchFamily="2" charset="77"/>
              </a:rPr>
              <a:t>vNIC2</a:t>
            </a:r>
          </a:p>
          <a:p>
            <a:pPr algn="ctr"/>
            <a:r>
              <a:rPr lang="en-US" sz="1050" b="1">
                <a:latin typeface="Metropolis" pitchFamily="2" charset="77"/>
              </a:rPr>
              <a:t>fp-eth0</a:t>
            </a:r>
            <a:endParaRPr lang="en-GB" sz="1050" b="1">
              <a:latin typeface="Metropolis" pitchFamily="2" charset="77"/>
            </a:endParaRPr>
          </a:p>
        </p:txBody>
      </p:sp>
      <p:sp>
        <p:nvSpPr>
          <p:cNvPr id="178" name="Rectangle 177">
            <a:extLst>
              <a:ext uri="{FF2B5EF4-FFF2-40B4-BE49-F238E27FC236}">
                <a16:creationId xmlns:a16="http://schemas.microsoft.com/office/drawing/2014/main" id="{4021711A-754A-CA4A-B31D-7E86FC6B7F7A}"/>
              </a:ext>
            </a:extLst>
          </p:cNvPr>
          <p:cNvSpPr/>
          <p:nvPr/>
        </p:nvSpPr>
        <p:spPr>
          <a:xfrm>
            <a:off x="7210811" y="3638103"/>
            <a:ext cx="793226" cy="415498"/>
          </a:xfrm>
          <a:prstGeom prst="rect">
            <a:avLst/>
          </a:prstGeom>
        </p:spPr>
        <p:txBody>
          <a:bodyPr wrap="square">
            <a:spAutoFit/>
          </a:bodyPr>
          <a:lstStyle/>
          <a:p>
            <a:pPr algn="ctr"/>
            <a:r>
              <a:rPr lang="en-US" sz="1050" b="1">
                <a:latin typeface="Metropolis" pitchFamily="2" charset="77"/>
              </a:rPr>
              <a:t>vNIC3</a:t>
            </a:r>
          </a:p>
          <a:p>
            <a:pPr algn="ctr"/>
            <a:r>
              <a:rPr lang="en-US" sz="1050" b="1">
                <a:latin typeface="Metropolis" pitchFamily="2" charset="77"/>
              </a:rPr>
              <a:t>fp-eth1</a:t>
            </a:r>
            <a:endParaRPr lang="en-GB" sz="1050" b="1">
              <a:latin typeface="Metropolis" pitchFamily="2" charset="77"/>
            </a:endParaRPr>
          </a:p>
        </p:txBody>
      </p:sp>
      <p:sp>
        <p:nvSpPr>
          <p:cNvPr id="179" name="Rectangle 178">
            <a:extLst>
              <a:ext uri="{FF2B5EF4-FFF2-40B4-BE49-F238E27FC236}">
                <a16:creationId xmlns:a16="http://schemas.microsoft.com/office/drawing/2014/main" id="{4E25A2AB-851D-0A46-925F-558E54AB56DF}"/>
              </a:ext>
            </a:extLst>
          </p:cNvPr>
          <p:cNvSpPr/>
          <p:nvPr/>
        </p:nvSpPr>
        <p:spPr>
          <a:xfrm>
            <a:off x="8521508" y="3628072"/>
            <a:ext cx="793226" cy="415498"/>
          </a:xfrm>
          <a:prstGeom prst="rect">
            <a:avLst/>
          </a:prstGeom>
        </p:spPr>
        <p:txBody>
          <a:bodyPr wrap="square">
            <a:spAutoFit/>
          </a:bodyPr>
          <a:lstStyle/>
          <a:p>
            <a:pPr algn="ctr"/>
            <a:r>
              <a:rPr lang="en-US" sz="1050" b="1">
                <a:latin typeface="Metropolis" pitchFamily="2" charset="77"/>
              </a:rPr>
              <a:t>vNIC4</a:t>
            </a:r>
          </a:p>
          <a:p>
            <a:pPr algn="ctr"/>
            <a:r>
              <a:rPr lang="en-US" sz="1050" b="1">
                <a:latin typeface="Metropolis" pitchFamily="2" charset="77"/>
              </a:rPr>
              <a:t>fp-eth2</a:t>
            </a:r>
            <a:endParaRPr lang="en-GB" sz="1050" b="1">
              <a:latin typeface="Metropolis" pitchFamily="2" charset="77"/>
            </a:endParaRPr>
          </a:p>
        </p:txBody>
      </p:sp>
      <p:cxnSp>
        <p:nvCxnSpPr>
          <p:cNvPr id="197" name="Straight Connector 196">
            <a:extLst>
              <a:ext uri="{FF2B5EF4-FFF2-40B4-BE49-F238E27FC236}">
                <a16:creationId xmlns:a16="http://schemas.microsoft.com/office/drawing/2014/main" id="{BA552BFF-6AE4-894F-861E-3AD44E7A4D53}"/>
              </a:ext>
            </a:extLst>
          </p:cNvPr>
          <p:cNvCxnSpPr>
            <a:cxnSpLocks/>
          </p:cNvCxnSpPr>
          <p:nvPr/>
        </p:nvCxnSpPr>
        <p:spPr bwMode="gray">
          <a:xfrm flipH="1" flipV="1">
            <a:off x="8073790" y="3973042"/>
            <a:ext cx="0" cy="28440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98" name="Straight Connector 197">
            <a:extLst>
              <a:ext uri="{FF2B5EF4-FFF2-40B4-BE49-F238E27FC236}">
                <a16:creationId xmlns:a16="http://schemas.microsoft.com/office/drawing/2014/main" id="{C18194F6-AF83-654F-BC2F-49F362DEC6F4}"/>
              </a:ext>
            </a:extLst>
          </p:cNvPr>
          <p:cNvCxnSpPr>
            <a:cxnSpLocks/>
          </p:cNvCxnSpPr>
          <p:nvPr/>
        </p:nvCxnSpPr>
        <p:spPr bwMode="gray">
          <a:xfrm flipH="1" flipV="1">
            <a:off x="9479314" y="3973042"/>
            <a:ext cx="0" cy="28440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99" name="Straight Connector 198">
            <a:extLst>
              <a:ext uri="{FF2B5EF4-FFF2-40B4-BE49-F238E27FC236}">
                <a16:creationId xmlns:a16="http://schemas.microsoft.com/office/drawing/2014/main" id="{45419E61-B24B-3D43-B4A5-B17CD1DBB476}"/>
              </a:ext>
            </a:extLst>
          </p:cNvPr>
          <p:cNvCxnSpPr>
            <a:cxnSpLocks/>
          </p:cNvCxnSpPr>
          <p:nvPr/>
        </p:nvCxnSpPr>
        <p:spPr bwMode="gray">
          <a:xfrm flipV="1">
            <a:off x="5169693" y="3994926"/>
            <a:ext cx="0" cy="556536"/>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07" name="Rectangle 206">
            <a:extLst>
              <a:ext uri="{FF2B5EF4-FFF2-40B4-BE49-F238E27FC236}">
                <a16:creationId xmlns:a16="http://schemas.microsoft.com/office/drawing/2014/main" id="{A62FC3A9-CA5C-0A44-A126-329A96C0829A}"/>
              </a:ext>
            </a:extLst>
          </p:cNvPr>
          <p:cNvSpPr/>
          <p:nvPr/>
        </p:nvSpPr>
        <p:spPr bwMode="gray">
          <a:xfrm>
            <a:off x="5974683" y="2932412"/>
            <a:ext cx="2620715" cy="527944"/>
          </a:xfrm>
          <a:prstGeom prst="rect">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Tunnel &amp; Uplink Port Group           VLAN 40</a:t>
            </a:r>
          </a:p>
        </p:txBody>
      </p:sp>
      <p:cxnSp>
        <p:nvCxnSpPr>
          <p:cNvPr id="210" name="Straight Connector 209">
            <a:extLst>
              <a:ext uri="{FF2B5EF4-FFF2-40B4-BE49-F238E27FC236}">
                <a16:creationId xmlns:a16="http://schemas.microsoft.com/office/drawing/2014/main" id="{2A59003E-C083-D741-A8EB-C9BE70AC8369}"/>
              </a:ext>
            </a:extLst>
          </p:cNvPr>
          <p:cNvCxnSpPr>
            <a:cxnSpLocks/>
          </p:cNvCxnSpPr>
          <p:nvPr/>
        </p:nvCxnSpPr>
        <p:spPr bwMode="gray">
          <a:xfrm flipV="1">
            <a:off x="3843321" y="3456870"/>
            <a:ext cx="0" cy="354179"/>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11" name="Rectangle 210">
            <a:extLst>
              <a:ext uri="{FF2B5EF4-FFF2-40B4-BE49-F238E27FC236}">
                <a16:creationId xmlns:a16="http://schemas.microsoft.com/office/drawing/2014/main" id="{2C208C16-7867-7147-B896-5F4814067B89}"/>
              </a:ext>
            </a:extLst>
          </p:cNvPr>
          <p:cNvSpPr/>
          <p:nvPr/>
        </p:nvSpPr>
        <p:spPr>
          <a:xfrm>
            <a:off x="3607121" y="3811048"/>
            <a:ext cx="463896" cy="32087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algn="ctr">
              <a:spcAft>
                <a:spcPts val="600"/>
              </a:spcAft>
            </a:pPr>
            <a:r>
              <a:rPr lang="en-US" sz="1200">
                <a:solidFill>
                  <a:schemeClr val="bg1"/>
                </a:solidFill>
              </a:rPr>
              <a:t>vmk0</a:t>
            </a:r>
          </a:p>
        </p:txBody>
      </p:sp>
      <p:cxnSp>
        <p:nvCxnSpPr>
          <p:cNvPr id="212" name="Straight Connector 211">
            <a:extLst>
              <a:ext uri="{FF2B5EF4-FFF2-40B4-BE49-F238E27FC236}">
                <a16:creationId xmlns:a16="http://schemas.microsoft.com/office/drawing/2014/main" id="{F389CEAF-CAE4-D24C-A17A-F1BAB790E992}"/>
              </a:ext>
            </a:extLst>
          </p:cNvPr>
          <p:cNvCxnSpPr>
            <a:cxnSpLocks/>
            <a:stCxn id="213" idx="0"/>
          </p:cNvCxnSpPr>
          <p:nvPr/>
        </p:nvCxnSpPr>
        <p:spPr bwMode="gray">
          <a:xfrm flipV="1">
            <a:off x="1231675" y="3466359"/>
            <a:ext cx="0" cy="354178"/>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13" name="Rectangle 212">
            <a:extLst>
              <a:ext uri="{FF2B5EF4-FFF2-40B4-BE49-F238E27FC236}">
                <a16:creationId xmlns:a16="http://schemas.microsoft.com/office/drawing/2014/main" id="{8D1660B0-505C-AB4A-9ED7-D77B42714E5E}"/>
              </a:ext>
            </a:extLst>
          </p:cNvPr>
          <p:cNvSpPr/>
          <p:nvPr/>
        </p:nvSpPr>
        <p:spPr>
          <a:xfrm>
            <a:off x="999727" y="3820537"/>
            <a:ext cx="463896" cy="320878"/>
          </a:xfrm>
          <a:prstGeom prst="rect">
            <a:avLst/>
          </a:prstGeom>
          <a:ln>
            <a:noFill/>
          </a:ln>
        </p:spPr>
        <p:style>
          <a:lnRef idx="2">
            <a:schemeClr val="accent5">
              <a:shade val="50000"/>
            </a:schemeClr>
          </a:lnRef>
          <a:fillRef idx="1">
            <a:schemeClr val="accent5"/>
          </a:fillRef>
          <a:effectRef idx="0">
            <a:schemeClr val="accent5"/>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algn="ctr">
              <a:spcAft>
                <a:spcPts val="600"/>
              </a:spcAft>
            </a:pPr>
            <a:r>
              <a:rPr lang="en-US" sz="1200">
                <a:solidFill>
                  <a:schemeClr val="bg1"/>
                </a:solidFill>
              </a:rPr>
              <a:t>vmk1</a:t>
            </a:r>
          </a:p>
        </p:txBody>
      </p:sp>
      <p:sp>
        <p:nvSpPr>
          <p:cNvPr id="214" name="Rectangle 213">
            <a:extLst>
              <a:ext uri="{FF2B5EF4-FFF2-40B4-BE49-F238E27FC236}">
                <a16:creationId xmlns:a16="http://schemas.microsoft.com/office/drawing/2014/main" id="{6605904F-B65F-9741-B707-6981F5CF28C2}"/>
              </a:ext>
            </a:extLst>
          </p:cNvPr>
          <p:cNvSpPr/>
          <p:nvPr/>
        </p:nvSpPr>
        <p:spPr bwMode="gray">
          <a:xfrm>
            <a:off x="729007" y="2938415"/>
            <a:ext cx="1046612" cy="527944"/>
          </a:xfrm>
          <a:prstGeom prst="rect">
            <a:avLst/>
          </a:prstGeom>
          <a:solidFill>
            <a:schemeClr val="accent5"/>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err="1"/>
              <a:t>vMotion</a:t>
            </a:r>
            <a:r>
              <a:rPr lang="en-US" sz="1100"/>
              <a:t> Port Group VLAN 20</a:t>
            </a:r>
          </a:p>
        </p:txBody>
      </p:sp>
      <p:sp>
        <p:nvSpPr>
          <p:cNvPr id="216" name="Rectangle 215">
            <a:extLst>
              <a:ext uri="{FF2B5EF4-FFF2-40B4-BE49-F238E27FC236}">
                <a16:creationId xmlns:a16="http://schemas.microsoft.com/office/drawing/2014/main" id="{928BEAC8-BC90-4449-910D-C539533ACC1F}"/>
              </a:ext>
            </a:extLst>
          </p:cNvPr>
          <p:cNvSpPr/>
          <p:nvPr/>
        </p:nvSpPr>
        <p:spPr bwMode="gray">
          <a:xfrm>
            <a:off x="1911907" y="2948104"/>
            <a:ext cx="1046612" cy="527944"/>
          </a:xfrm>
          <a:prstGeom prst="rect">
            <a:avLst/>
          </a:prstGeom>
          <a:solidFill>
            <a:schemeClr val="accent3"/>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err="1"/>
              <a:t>vSAN</a:t>
            </a:r>
            <a:r>
              <a:rPr lang="en-US" sz="1100"/>
              <a:t>      Port Group   VLAN 30</a:t>
            </a:r>
          </a:p>
        </p:txBody>
      </p:sp>
      <p:cxnSp>
        <p:nvCxnSpPr>
          <p:cNvPr id="217" name="Straight Connector 216">
            <a:extLst>
              <a:ext uri="{FF2B5EF4-FFF2-40B4-BE49-F238E27FC236}">
                <a16:creationId xmlns:a16="http://schemas.microsoft.com/office/drawing/2014/main" id="{ACE63020-681A-2849-8B6C-CA5E032337F2}"/>
              </a:ext>
            </a:extLst>
          </p:cNvPr>
          <p:cNvCxnSpPr>
            <a:cxnSpLocks/>
          </p:cNvCxnSpPr>
          <p:nvPr/>
        </p:nvCxnSpPr>
        <p:spPr bwMode="gray">
          <a:xfrm flipV="1">
            <a:off x="2436962" y="3476048"/>
            <a:ext cx="0" cy="354178"/>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18" name="Rectangle 217">
            <a:extLst>
              <a:ext uri="{FF2B5EF4-FFF2-40B4-BE49-F238E27FC236}">
                <a16:creationId xmlns:a16="http://schemas.microsoft.com/office/drawing/2014/main" id="{A36FC5D3-A9D6-6B4B-9927-FFED237DB778}"/>
              </a:ext>
            </a:extLst>
          </p:cNvPr>
          <p:cNvSpPr/>
          <p:nvPr/>
        </p:nvSpPr>
        <p:spPr>
          <a:xfrm>
            <a:off x="2203265" y="3834853"/>
            <a:ext cx="463896" cy="320878"/>
          </a:xfrm>
          <a:prstGeom prst="rect">
            <a:avLst/>
          </a:prstGeom>
          <a:solidFill>
            <a:schemeClr val="accent3"/>
          </a:solidFill>
          <a:ln>
            <a:noFill/>
          </a:ln>
        </p:spPr>
        <p:style>
          <a:lnRef idx="2">
            <a:schemeClr val="accent5">
              <a:shade val="50000"/>
            </a:schemeClr>
          </a:lnRef>
          <a:fillRef idx="1">
            <a:schemeClr val="accent5"/>
          </a:fillRef>
          <a:effectRef idx="0">
            <a:schemeClr val="accent5"/>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algn="ctr">
              <a:spcAft>
                <a:spcPts val="600"/>
              </a:spcAft>
            </a:pPr>
            <a:r>
              <a:rPr lang="en-US" sz="1200">
                <a:solidFill>
                  <a:schemeClr val="bg1"/>
                </a:solidFill>
              </a:rPr>
              <a:t>vmk2</a:t>
            </a:r>
          </a:p>
        </p:txBody>
      </p:sp>
      <p:cxnSp>
        <p:nvCxnSpPr>
          <p:cNvPr id="219" name="Straight Connector 218">
            <a:extLst>
              <a:ext uri="{FF2B5EF4-FFF2-40B4-BE49-F238E27FC236}">
                <a16:creationId xmlns:a16="http://schemas.microsoft.com/office/drawing/2014/main" id="{57880ED4-6C15-7B4E-9D19-54A3E9EB17C6}"/>
              </a:ext>
            </a:extLst>
          </p:cNvPr>
          <p:cNvCxnSpPr>
            <a:cxnSpLocks/>
          </p:cNvCxnSpPr>
          <p:nvPr/>
        </p:nvCxnSpPr>
        <p:spPr bwMode="gray">
          <a:xfrm flipH="1" flipV="1">
            <a:off x="6508015" y="3468000"/>
            <a:ext cx="0" cy="28440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22" name="Straight Connector 221">
            <a:extLst>
              <a:ext uri="{FF2B5EF4-FFF2-40B4-BE49-F238E27FC236}">
                <a16:creationId xmlns:a16="http://schemas.microsoft.com/office/drawing/2014/main" id="{5E28EFCA-98E7-C144-BC12-FADE32C51DBD}"/>
              </a:ext>
            </a:extLst>
          </p:cNvPr>
          <p:cNvCxnSpPr>
            <a:cxnSpLocks/>
          </p:cNvCxnSpPr>
          <p:nvPr/>
        </p:nvCxnSpPr>
        <p:spPr bwMode="gray">
          <a:xfrm flipH="1" flipV="1">
            <a:off x="8076129" y="3432589"/>
            <a:ext cx="0" cy="28440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23" name="Straight Connector 222">
            <a:extLst>
              <a:ext uri="{FF2B5EF4-FFF2-40B4-BE49-F238E27FC236}">
                <a16:creationId xmlns:a16="http://schemas.microsoft.com/office/drawing/2014/main" id="{BD7C0FAC-5978-E74C-AF7B-1458B627D059}"/>
              </a:ext>
            </a:extLst>
          </p:cNvPr>
          <p:cNvCxnSpPr>
            <a:cxnSpLocks/>
          </p:cNvCxnSpPr>
          <p:nvPr/>
        </p:nvCxnSpPr>
        <p:spPr bwMode="gray">
          <a:xfrm flipH="1" flipV="1">
            <a:off x="9479314" y="3432589"/>
            <a:ext cx="0" cy="28440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24" name="Straight Connector 223">
            <a:extLst>
              <a:ext uri="{FF2B5EF4-FFF2-40B4-BE49-F238E27FC236}">
                <a16:creationId xmlns:a16="http://schemas.microsoft.com/office/drawing/2014/main" id="{10834424-24B4-454C-9E2A-96F73637385F}"/>
              </a:ext>
            </a:extLst>
          </p:cNvPr>
          <p:cNvCxnSpPr>
            <a:cxnSpLocks/>
          </p:cNvCxnSpPr>
          <p:nvPr/>
        </p:nvCxnSpPr>
        <p:spPr bwMode="gray">
          <a:xfrm flipH="1" flipV="1">
            <a:off x="5153045" y="3432590"/>
            <a:ext cx="0" cy="296222"/>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15" name="Rectangle 214">
            <a:extLst>
              <a:ext uri="{FF2B5EF4-FFF2-40B4-BE49-F238E27FC236}">
                <a16:creationId xmlns:a16="http://schemas.microsoft.com/office/drawing/2014/main" id="{46F6B6EC-7D76-7F4C-B6F0-1D6DC885ABB1}"/>
              </a:ext>
            </a:extLst>
          </p:cNvPr>
          <p:cNvSpPr/>
          <p:nvPr/>
        </p:nvSpPr>
        <p:spPr bwMode="gray">
          <a:xfrm>
            <a:off x="3305304" y="2952369"/>
            <a:ext cx="2343435" cy="507987"/>
          </a:xfrm>
          <a:prstGeom prst="rect">
            <a:avLst/>
          </a:prstGeom>
          <a:solidFill>
            <a:schemeClr val="accent4"/>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000" dirty="0"/>
              <a:t>Management                                      Port Group                                     VLAN 10</a:t>
            </a:r>
          </a:p>
        </p:txBody>
      </p:sp>
      <p:sp>
        <p:nvSpPr>
          <p:cNvPr id="227" name="Freeform 226">
            <a:extLst>
              <a:ext uri="{FF2B5EF4-FFF2-40B4-BE49-F238E27FC236}">
                <a16:creationId xmlns:a16="http://schemas.microsoft.com/office/drawing/2014/main" id="{8282BCD3-9770-274B-A29E-254A2FA56D14}"/>
              </a:ext>
            </a:extLst>
          </p:cNvPr>
          <p:cNvSpPr/>
          <p:nvPr/>
        </p:nvSpPr>
        <p:spPr>
          <a:xfrm rot="10800000">
            <a:off x="10432613" y="3981191"/>
            <a:ext cx="423658" cy="1732343"/>
          </a:xfrm>
          <a:custGeom>
            <a:avLst/>
            <a:gdLst>
              <a:gd name="connsiteX0" fmla="*/ 0 w 816077"/>
              <a:gd name="connsiteY0" fmla="*/ 668594 h 1022555"/>
              <a:gd name="connsiteX1" fmla="*/ 0 w 816077"/>
              <a:gd name="connsiteY1" fmla="*/ 845574 h 1022555"/>
              <a:gd name="connsiteX2" fmla="*/ 816077 w 816077"/>
              <a:gd name="connsiteY2" fmla="*/ 1022555 h 1022555"/>
              <a:gd name="connsiteX3" fmla="*/ 806245 w 816077"/>
              <a:gd name="connsiteY3" fmla="*/ 0 h 1022555"/>
              <a:gd name="connsiteX4" fmla="*/ 0 w 816077"/>
              <a:gd name="connsiteY4" fmla="*/ 668594 h 10225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6077" h="1022555">
                <a:moveTo>
                  <a:pt x="0" y="668594"/>
                </a:moveTo>
                <a:lnTo>
                  <a:pt x="0" y="845574"/>
                </a:lnTo>
                <a:lnTo>
                  <a:pt x="816077" y="1022555"/>
                </a:lnTo>
                <a:cubicBezTo>
                  <a:pt x="812800" y="681703"/>
                  <a:pt x="809522" y="340852"/>
                  <a:pt x="806245" y="0"/>
                </a:cubicBezTo>
                <a:lnTo>
                  <a:pt x="0" y="668594"/>
                </a:lnTo>
                <a:close/>
              </a:path>
            </a:pathLst>
          </a:custGeom>
          <a:solidFill>
            <a:schemeClr val="accent1">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sp>
        <p:nvSpPr>
          <p:cNvPr id="230" name="Arrow: Pentagon 102">
            <a:extLst>
              <a:ext uri="{FF2B5EF4-FFF2-40B4-BE49-F238E27FC236}">
                <a16:creationId xmlns:a16="http://schemas.microsoft.com/office/drawing/2014/main" id="{1A3B88EA-F16C-8C48-92F3-2B441523F07F}"/>
              </a:ext>
            </a:extLst>
          </p:cNvPr>
          <p:cNvSpPr/>
          <p:nvPr/>
        </p:nvSpPr>
        <p:spPr bwMode="gray">
          <a:xfrm>
            <a:off x="488800" y="4456164"/>
            <a:ext cx="3859748" cy="1224951"/>
          </a:xfrm>
          <a:prstGeom prst="homePlate">
            <a:avLst/>
          </a:prstGeom>
          <a:solidFill>
            <a:srgbClr val="F8981D"/>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2880" tIns="73152" rIns="457200" bIns="73152" numCol="1" spcCol="0" rtlCol="0" fromWordArt="0" anchor="ctr" anchorCtr="0" forceAA="0" compatLnSpc="1">
            <a:prstTxWarp prst="textNoShape">
              <a:avLst/>
            </a:prstTxWarp>
            <a:spAutoFit/>
          </a:bodyPr>
          <a:lstStyle/>
          <a:p>
            <a:r>
              <a:rPr lang="en-GB" sz="1400">
                <a:solidFill>
                  <a:schemeClr val="bg1"/>
                </a:solidFill>
              </a:rPr>
              <a:t>As long as they are on separate N-VDSs – then same VLAN can be used for both Tunnel and Uplink traffic (URL : </a:t>
            </a:r>
            <a:r>
              <a:rPr lang="en-GB" sz="1400">
                <a:solidFill>
                  <a:schemeClr val="bg1"/>
                </a:solidFill>
                <a:hlinkClick r:id="rId2"/>
              </a:rPr>
              <a:t>NSX-T Installation Guide</a:t>
            </a:r>
            <a:r>
              <a:rPr lang="en-GB" sz="1400">
                <a:solidFill>
                  <a:schemeClr val="bg1"/>
                </a:solidFill>
              </a:rPr>
              <a:t>) </a:t>
            </a:r>
          </a:p>
        </p:txBody>
      </p:sp>
      <p:sp>
        <p:nvSpPr>
          <p:cNvPr id="2" name="Rectangle 1">
            <a:extLst>
              <a:ext uri="{FF2B5EF4-FFF2-40B4-BE49-F238E27FC236}">
                <a16:creationId xmlns:a16="http://schemas.microsoft.com/office/drawing/2014/main" id="{3E7C329F-620A-484A-8940-00EAC4BA67E7}"/>
              </a:ext>
            </a:extLst>
          </p:cNvPr>
          <p:cNvSpPr/>
          <p:nvPr/>
        </p:nvSpPr>
        <p:spPr>
          <a:xfrm>
            <a:off x="8509843" y="1126544"/>
            <a:ext cx="3519852" cy="830997"/>
          </a:xfrm>
          <a:prstGeom prst="rect">
            <a:avLst/>
          </a:prstGeom>
        </p:spPr>
        <p:txBody>
          <a:bodyPr wrap="square">
            <a:spAutoFit/>
          </a:bodyPr>
          <a:lstStyle/>
          <a:p>
            <a:r>
              <a:rPr lang="en-US" sz="1200" b="1" dirty="0">
                <a:solidFill>
                  <a:schemeClr val="tx2"/>
                </a:solidFill>
                <a:ea typeface="Gotham Rounded Book" charset="0"/>
                <a:cs typeface="Gotham Rounded Book" charset="0"/>
              </a:rPr>
              <a:t>This host is NOT a Host Transport Node (It is not prepped for NSX-T) </a:t>
            </a:r>
            <a:r>
              <a:rPr lang="en-US" sz="1200" b="1" dirty="0" err="1">
                <a:solidFill>
                  <a:schemeClr val="tx2"/>
                </a:solidFill>
              </a:rPr>
              <a:t>Geneve</a:t>
            </a:r>
            <a:r>
              <a:rPr lang="en-US" sz="1200" b="1" dirty="0">
                <a:solidFill>
                  <a:schemeClr val="tx2"/>
                </a:solidFill>
              </a:rPr>
              <a:t> Tunnel is terminated on the NSX Edge VM itself. (different than NSX-v)</a:t>
            </a:r>
            <a:endParaRPr lang="en-GB" sz="1200" dirty="0">
              <a:solidFill>
                <a:schemeClr val="tx2"/>
              </a:solidFill>
            </a:endParaRPr>
          </a:p>
        </p:txBody>
      </p:sp>
      <p:sp>
        <p:nvSpPr>
          <p:cNvPr id="82" name="Arrow: Pentagon 29">
            <a:extLst>
              <a:ext uri="{FF2B5EF4-FFF2-40B4-BE49-F238E27FC236}">
                <a16:creationId xmlns:a16="http://schemas.microsoft.com/office/drawing/2014/main" id="{9004617E-578E-E74F-9A93-6D86C7330628}"/>
              </a:ext>
            </a:extLst>
          </p:cNvPr>
          <p:cNvSpPr/>
          <p:nvPr/>
        </p:nvSpPr>
        <p:spPr bwMode="gray">
          <a:xfrm rot="5400000">
            <a:off x="11008457" y="1808498"/>
            <a:ext cx="323441" cy="235866"/>
          </a:xfrm>
          <a:prstGeom prst="homePlate">
            <a:avLst/>
          </a:prstGeom>
          <a:solidFill>
            <a:schemeClr val="accent4"/>
          </a:solidFill>
          <a:ln>
            <a:noFill/>
          </a:ln>
        </p:spPr>
        <p:style>
          <a:lnRef idx="2">
            <a:schemeClr val="dk1"/>
          </a:lnRef>
          <a:fillRef idx="1">
            <a:schemeClr val="lt1"/>
          </a:fillRef>
          <a:effectRef idx="0">
            <a:schemeClr val="dk1"/>
          </a:effectRef>
          <a:fontRef idx="minor">
            <a:schemeClr val="dk1"/>
          </a:fontRef>
        </p:style>
        <p:txBody>
          <a:bodyPr rtlCol="0" anchor="ctr"/>
          <a:lstStyle/>
          <a:p>
            <a:pPr>
              <a:spcAft>
                <a:spcPts val="600"/>
              </a:spcAft>
            </a:pPr>
            <a:endParaRPr lang="en-US" sz="1600">
              <a:solidFill>
                <a:schemeClr val="bg1"/>
              </a:solidFill>
            </a:endParaRPr>
          </a:p>
        </p:txBody>
      </p:sp>
      <p:sp>
        <p:nvSpPr>
          <p:cNvPr id="83" name="Rectangle 82">
            <a:extLst>
              <a:ext uri="{FF2B5EF4-FFF2-40B4-BE49-F238E27FC236}">
                <a16:creationId xmlns:a16="http://schemas.microsoft.com/office/drawing/2014/main" id="{A9968171-B86E-0343-8B2B-C24B89927872}"/>
              </a:ext>
            </a:extLst>
          </p:cNvPr>
          <p:cNvSpPr/>
          <p:nvPr/>
        </p:nvSpPr>
        <p:spPr>
          <a:xfrm>
            <a:off x="4364393" y="1497859"/>
            <a:ext cx="1202352" cy="276999"/>
          </a:xfrm>
          <a:prstGeom prst="rect">
            <a:avLst/>
          </a:prstGeom>
        </p:spPr>
        <p:txBody>
          <a:bodyPr wrap="square">
            <a:spAutoFit/>
          </a:bodyPr>
          <a:lstStyle/>
          <a:p>
            <a:r>
              <a:rPr lang="en-US" sz="1200">
                <a:solidFill>
                  <a:schemeClr val="tx2"/>
                </a:solidFill>
              </a:rPr>
              <a:t>FHRP Active</a:t>
            </a:r>
          </a:p>
        </p:txBody>
      </p:sp>
      <p:sp>
        <p:nvSpPr>
          <p:cNvPr id="84" name="Rectangle 83">
            <a:extLst>
              <a:ext uri="{FF2B5EF4-FFF2-40B4-BE49-F238E27FC236}">
                <a16:creationId xmlns:a16="http://schemas.microsoft.com/office/drawing/2014/main" id="{673F2125-14C6-7840-B0D5-3200849A6E32}"/>
              </a:ext>
            </a:extLst>
          </p:cNvPr>
          <p:cNvSpPr/>
          <p:nvPr/>
        </p:nvSpPr>
        <p:spPr>
          <a:xfrm>
            <a:off x="6821973" y="1492606"/>
            <a:ext cx="1435936" cy="276999"/>
          </a:xfrm>
          <a:prstGeom prst="rect">
            <a:avLst/>
          </a:prstGeom>
        </p:spPr>
        <p:txBody>
          <a:bodyPr wrap="square">
            <a:spAutoFit/>
          </a:bodyPr>
          <a:lstStyle/>
          <a:p>
            <a:r>
              <a:rPr lang="en-US" sz="1200">
                <a:solidFill>
                  <a:schemeClr val="tx2"/>
                </a:solidFill>
              </a:rPr>
              <a:t>FHRP Standby</a:t>
            </a:r>
          </a:p>
        </p:txBody>
      </p:sp>
      <p:sp>
        <p:nvSpPr>
          <p:cNvPr id="111" name="Rectangle 110">
            <a:extLst>
              <a:ext uri="{FF2B5EF4-FFF2-40B4-BE49-F238E27FC236}">
                <a16:creationId xmlns:a16="http://schemas.microsoft.com/office/drawing/2014/main" id="{4739F59F-01F3-F14E-9E9A-279730E04DA2}"/>
              </a:ext>
            </a:extLst>
          </p:cNvPr>
          <p:cNvSpPr/>
          <p:nvPr/>
        </p:nvSpPr>
        <p:spPr bwMode="gray">
          <a:xfrm>
            <a:off x="6001103" y="4592030"/>
            <a:ext cx="1096029" cy="201161"/>
          </a:xfrm>
          <a:prstGeom prst="rect">
            <a:avLst/>
          </a:prstGeom>
          <a:solidFill>
            <a:srgbClr val="820024"/>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Uplink Profile</a:t>
            </a:r>
          </a:p>
        </p:txBody>
      </p:sp>
      <p:sp>
        <p:nvSpPr>
          <p:cNvPr id="110" name="TextBox 109">
            <a:extLst>
              <a:ext uri="{FF2B5EF4-FFF2-40B4-BE49-F238E27FC236}">
                <a16:creationId xmlns:a16="http://schemas.microsoft.com/office/drawing/2014/main" id="{58F8C39B-A0A1-4844-8E92-5F48A4FD9249}"/>
              </a:ext>
            </a:extLst>
          </p:cNvPr>
          <p:cNvSpPr txBox="1"/>
          <p:nvPr/>
        </p:nvSpPr>
        <p:spPr>
          <a:xfrm>
            <a:off x="5601217" y="5576824"/>
            <a:ext cx="1833758" cy="184666"/>
          </a:xfrm>
          <a:prstGeom prst="rect">
            <a:avLst/>
          </a:prstGeom>
        </p:spPr>
        <p:txBody>
          <a:bodyPr wrap="square" lIns="0" tIns="0" rIns="0" bIns="0" rtlCol="0">
            <a:spAutoFit/>
          </a:bodyPr>
          <a:lstStyle/>
          <a:p>
            <a:pPr algn="ctr">
              <a:spcAft>
                <a:spcPts val="600"/>
              </a:spcAft>
            </a:pPr>
            <a:r>
              <a:rPr lang="en-GB" sz="1200" b="1"/>
              <a:t>TEP  VLAN (untagged)</a:t>
            </a:r>
          </a:p>
        </p:txBody>
      </p:sp>
      <p:sp>
        <p:nvSpPr>
          <p:cNvPr id="119" name="TextBox 118">
            <a:extLst>
              <a:ext uri="{FF2B5EF4-FFF2-40B4-BE49-F238E27FC236}">
                <a16:creationId xmlns:a16="http://schemas.microsoft.com/office/drawing/2014/main" id="{A2B80134-C416-4540-B607-9045F5CB822A}"/>
              </a:ext>
            </a:extLst>
          </p:cNvPr>
          <p:cNvSpPr txBox="1"/>
          <p:nvPr/>
        </p:nvSpPr>
        <p:spPr>
          <a:xfrm>
            <a:off x="4322416" y="4967058"/>
            <a:ext cx="1682897" cy="369332"/>
          </a:xfrm>
          <a:prstGeom prst="rect">
            <a:avLst/>
          </a:prstGeom>
        </p:spPr>
        <p:txBody>
          <a:bodyPr wrap="square" lIns="0" tIns="0" rIns="0" bIns="0" rtlCol="0">
            <a:spAutoFit/>
          </a:bodyPr>
          <a:lstStyle/>
          <a:p>
            <a:pPr algn="ctr">
              <a:spcAft>
                <a:spcPts val="600"/>
              </a:spcAft>
            </a:pPr>
            <a:r>
              <a:rPr lang="en-GB" sz="1200" b="1" err="1"/>
              <a:t>Mgt</a:t>
            </a:r>
            <a:r>
              <a:rPr lang="en-GB" sz="1200" b="1"/>
              <a:t>  VLAN (untagged)</a:t>
            </a:r>
            <a:endParaRPr lang="en-GB" sz="1200" b="1" u="sng"/>
          </a:p>
        </p:txBody>
      </p:sp>
      <p:sp>
        <p:nvSpPr>
          <p:cNvPr id="81" name="Rectangle 80">
            <a:extLst>
              <a:ext uri="{FF2B5EF4-FFF2-40B4-BE49-F238E27FC236}">
                <a16:creationId xmlns:a16="http://schemas.microsoft.com/office/drawing/2014/main" id="{87DC794D-D3AF-754A-AF3C-22E01DF94CD7}"/>
              </a:ext>
            </a:extLst>
          </p:cNvPr>
          <p:cNvSpPr/>
          <p:nvPr/>
        </p:nvSpPr>
        <p:spPr bwMode="auto">
          <a:xfrm>
            <a:off x="7405403" y="4280000"/>
            <a:ext cx="1336774" cy="376877"/>
          </a:xfrm>
          <a:prstGeom prst="rect">
            <a:avLst/>
          </a:prstGeom>
          <a:solidFill>
            <a:schemeClr val="accent1">
              <a:lumMod val="50000"/>
            </a:schemeClr>
          </a:solidFill>
          <a:ln>
            <a:noFill/>
            <a:miter lim="800000"/>
            <a:headEnd/>
            <a:tailEnd/>
          </a:ln>
        </p:spPr>
        <p:style>
          <a:lnRef idx="2">
            <a:schemeClr val="dk1"/>
          </a:lnRef>
          <a:fillRef idx="1">
            <a:schemeClr val="lt1"/>
          </a:fillRef>
          <a:effectRef idx="0">
            <a:schemeClr val="dk1"/>
          </a:effectRef>
          <a:fontRef idx="minor">
            <a:schemeClr val="dk1"/>
          </a:fontRef>
        </p:style>
        <p:txBody>
          <a:bodyPr wrap="none" lIns="0" tIns="0" rIns="0" bIns="0" rtlCol="0" anchor="ctr"/>
          <a:lstStyle/>
          <a:p>
            <a:pPr algn="ctr"/>
            <a:r>
              <a:rPr lang="en-US" sz="1400">
                <a:solidFill>
                  <a:prstClr val="white"/>
                </a:solidFill>
                <a:latin typeface="Metropolis"/>
                <a:ea typeface="Gotham Rounded Book" charset="0"/>
                <a:cs typeface="Gotham Rounded Book" charset="0"/>
              </a:rPr>
              <a:t>N-VDS #2</a:t>
            </a:r>
            <a:endParaRPr lang="en-US" sz="1400">
              <a:solidFill>
                <a:prstClr val="white"/>
              </a:solidFill>
              <a:ea typeface="Gotham Rounded Book" charset="0"/>
              <a:cs typeface="Gotham Rounded Book" charset="0"/>
            </a:endParaRPr>
          </a:p>
        </p:txBody>
      </p:sp>
      <p:cxnSp>
        <p:nvCxnSpPr>
          <p:cNvPr id="86" name="Straight Connector 85">
            <a:extLst>
              <a:ext uri="{FF2B5EF4-FFF2-40B4-BE49-F238E27FC236}">
                <a16:creationId xmlns:a16="http://schemas.microsoft.com/office/drawing/2014/main" id="{768EE525-9834-414F-827B-39961F126032}"/>
              </a:ext>
            </a:extLst>
          </p:cNvPr>
          <p:cNvCxnSpPr>
            <a:cxnSpLocks/>
          </p:cNvCxnSpPr>
          <p:nvPr/>
        </p:nvCxnSpPr>
        <p:spPr bwMode="gray">
          <a:xfrm flipV="1">
            <a:off x="7986399" y="4957175"/>
            <a:ext cx="4440" cy="388031"/>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87" name="Group 86">
            <a:extLst>
              <a:ext uri="{FF2B5EF4-FFF2-40B4-BE49-F238E27FC236}">
                <a16:creationId xmlns:a16="http://schemas.microsoft.com/office/drawing/2014/main" id="{8D6AB820-DDB0-A847-A3CE-41BA32C324F7}"/>
              </a:ext>
            </a:extLst>
          </p:cNvPr>
          <p:cNvGrpSpPr/>
          <p:nvPr/>
        </p:nvGrpSpPr>
        <p:grpSpPr>
          <a:xfrm>
            <a:off x="7789744" y="5354741"/>
            <a:ext cx="402191" cy="402352"/>
            <a:chOff x="7736620" y="7009631"/>
            <a:chExt cx="4501800" cy="4503600"/>
          </a:xfrm>
          <a:solidFill>
            <a:schemeClr val="tx1"/>
          </a:solidFill>
        </p:grpSpPr>
        <p:sp>
          <p:nvSpPr>
            <p:cNvPr id="112" name="Freeform: Shape 1">
              <a:extLst>
                <a:ext uri="{FF2B5EF4-FFF2-40B4-BE49-F238E27FC236}">
                  <a16:creationId xmlns:a16="http://schemas.microsoft.com/office/drawing/2014/main" id="{503C7054-9DB5-CE47-AFC8-CBFF393FCCAC}"/>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sp>
          <p:nvSpPr>
            <p:cNvPr id="113" name="Freeform: Shape 2">
              <a:extLst>
                <a:ext uri="{FF2B5EF4-FFF2-40B4-BE49-F238E27FC236}">
                  <a16:creationId xmlns:a16="http://schemas.microsoft.com/office/drawing/2014/main" id="{ED831778-F1CA-664F-A6AD-7CD82185B7DB}"/>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sp>
          <p:nvSpPr>
            <p:cNvPr id="114" name="Freeform: Shape 3">
              <a:extLst>
                <a:ext uri="{FF2B5EF4-FFF2-40B4-BE49-F238E27FC236}">
                  <a16:creationId xmlns:a16="http://schemas.microsoft.com/office/drawing/2014/main" id="{CC2496E9-D1AA-8945-B076-1A6015CA9964}"/>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sp>
          <p:nvSpPr>
            <p:cNvPr id="115" name="Freeform: Shape 4">
              <a:extLst>
                <a:ext uri="{FF2B5EF4-FFF2-40B4-BE49-F238E27FC236}">
                  <a16:creationId xmlns:a16="http://schemas.microsoft.com/office/drawing/2014/main" id="{CF23DA1F-C5D6-9346-A1E4-EB9B7F22EE49}"/>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sp>
          <p:nvSpPr>
            <p:cNvPr id="116" name="Freeform: Shape 5">
              <a:extLst>
                <a:ext uri="{FF2B5EF4-FFF2-40B4-BE49-F238E27FC236}">
                  <a16:creationId xmlns:a16="http://schemas.microsoft.com/office/drawing/2014/main" id="{773951AE-3629-6E46-9F45-6A06B907EF0A}"/>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grpSp>
      <p:sp>
        <p:nvSpPr>
          <p:cNvPr id="120" name="Rectangle 119">
            <a:extLst>
              <a:ext uri="{FF2B5EF4-FFF2-40B4-BE49-F238E27FC236}">
                <a16:creationId xmlns:a16="http://schemas.microsoft.com/office/drawing/2014/main" id="{5BEA6A75-1D50-BA4C-B44A-7FE18827BAA4}"/>
              </a:ext>
            </a:extLst>
          </p:cNvPr>
          <p:cNvSpPr/>
          <p:nvPr/>
        </p:nvSpPr>
        <p:spPr>
          <a:xfrm>
            <a:off x="8027193" y="5249331"/>
            <a:ext cx="1249055" cy="415498"/>
          </a:xfrm>
          <a:prstGeom prst="rect">
            <a:avLst/>
          </a:prstGeom>
        </p:spPr>
        <p:txBody>
          <a:bodyPr wrap="square">
            <a:spAutoFit/>
          </a:bodyPr>
          <a:lstStyle/>
          <a:p>
            <a:pPr algn="ctr"/>
            <a:r>
              <a:rPr lang="en-US" sz="1050" b="1">
                <a:latin typeface="Metropolis" pitchFamily="2" charset="77"/>
              </a:rPr>
              <a:t>Tier0 Logical Router</a:t>
            </a:r>
            <a:endParaRPr lang="en-GB" sz="1050" b="1">
              <a:latin typeface="Metropolis" pitchFamily="2" charset="77"/>
            </a:endParaRPr>
          </a:p>
        </p:txBody>
      </p:sp>
      <p:sp>
        <p:nvSpPr>
          <p:cNvPr id="121" name="Rectangle 120">
            <a:extLst>
              <a:ext uri="{FF2B5EF4-FFF2-40B4-BE49-F238E27FC236}">
                <a16:creationId xmlns:a16="http://schemas.microsoft.com/office/drawing/2014/main" id="{D3B0BCD5-E4FC-5943-97BB-305207988A63}"/>
              </a:ext>
            </a:extLst>
          </p:cNvPr>
          <p:cNvSpPr/>
          <p:nvPr/>
        </p:nvSpPr>
        <p:spPr bwMode="gray">
          <a:xfrm>
            <a:off x="7499370" y="4599690"/>
            <a:ext cx="1096029" cy="201161"/>
          </a:xfrm>
          <a:prstGeom prst="rect">
            <a:avLst/>
          </a:prstGeom>
          <a:solidFill>
            <a:srgbClr val="820024"/>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Uplink Profile</a:t>
            </a:r>
          </a:p>
        </p:txBody>
      </p:sp>
      <p:sp>
        <p:nvSpPr>
          <p:cNvPr id="124" name="Rectangle 123">
            <a:extLst>
              <a:ext uri="{FF2B5EF4-FFF2-40B4-BE49-F238E27FC236}">
                <a16:creationId xmlns:a16="http://schemas.microsoft.com/office/drawing/2014/main" id="{B981E93B-EAD2-074C-A7BD-7BBCDFA86000}"/>
              </a:ext>
            </a:extLst>
          </p:cNvPr>
          <p:cNvSpPr/>
          <p:nvPr/>
        </p:nvSpPr>
        <p:spPr bwMode="gray">
          <a:xfrm>
            <a:off x="7527351" y="4783460"/>
            <a:ext cx="1019327" cy="368264"/>
          </a:xfrm>
          <a:prstGeom prst="rect">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Routing1 LS (untagged)</a:t>
            </a:r>
          </a:p>
        </p:txBody>
      </p:sp>
    </p:spTree>
    <p:extLst>
      <p:ext uri="{BB962C8B-B14F-4D97-AF65-F5344CB8AC3E}">
        <p14:creationId xmlns:p14="http://schemas.microsoft.com/office/powerpoint/2010/main" val="179614635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5" name="Rectangle 84">
            <a:extLst>
              <a:ext uri="{FF2B5EF4-FFF2-40B4-BE49-F238E27FC236}">
                <a16:creationId xmlns:a16="http://schemas.microsoft.com/office/drawing/2014/main" id="{06E2EC79-1C56-0441-AD1A-798095C354DC}"/>
              </a:ext>
            </a:extLst>
          </p:cNvPr>
          <p:cNvSpPr/>
          <p:nvPr/>
        </p:nvSpPr>
        <p:spPr>
          <a:xfrm>
            <a:off x="150595" y="1724838"/>
            <a:ext cx="11768441" cy="4630242"/>
          </a:xfrm>
          <a:prstGeom prst="rect">
            <a:avLst/>
          </a:prstGeom>
          <a:solidFill>
            <a:schemeClr val="bg1">
              <a:lumMod val="85000"/>
            </a:schemeClr>
          </a:solidFill>
          <a:ln w="28575">
            <a:noFill/>
            <a:prstDash val="dash"/>
          </a:ln>
          <a:effectLst/>
        </p:spPr>
        <p:style>
          <a:lnRef idx="1">
            <a:schemeClr val="accent3"/>
          </a:lnRef>
          <a:fillRef idx="3">
            <a:schemeClr val="accent3"/>
          </a:fillRef>
          <a:effectRef idx="2">
            <a:schemeClr val="accent3"/>
          </a:effectRef>
          <a:fontRef idx="minor">
            <a:schemeClr val="lt1"/>
          </a:fontRef>
        </p:style>
        <p:txBody>
          <a:bodyPr lIns="0" tIns="0" rIns="0" bIns="118841" rtlCol="0" anchor="b" anchorCtr="0"/>
          <a:lstStyle/>
          <a:p>
            <a:pPr algn="ctr"/>
            <a:endParaRPr lang="en-US" sz="1600" b="1">
              <a:solidFill>
                <a:srgbClr val="717074"/>
              </a:solidFill>
              <a:latin typeface="Metropolis"/>
              <a:ea typeface="Gotham Rounded Book" charset="0"/>
              <a:cs typeface="Gotham Rounded Book" charset="0"/>
            </a:endParaRPr>
          </a:p>
        </p:txBody>
      </p:sp>
      <p:sp>
        <p:nvSpPr>
          <p:cNvPr id="77" name="Title 7">
            <a:extLst>
              <a:ext uri="{FF2B5EF4-FFF2-40B4-BE49-F238E27FC236}">
                <a16:creationId xmlns:a16="http://schemas.microsoft.com/office/drawing/2014/main" id="{D328F9A1-DDD6-BD46-8F63-E6197E8BE736}"/>
              </a:ext>
            </a:extLst>
          </p:cNvPr>
          <p:cNvSpPr>
            <a:spLocks noGrp="1"/>
          </p:cNvSpPr>
          <p:nvPr>
            <p:ph type="title"/>
          </p:nvPr>
        </p:nvSpPr>
        <p:spPr>
          <a:xfrm>
            <a:off x="324128" y="426129"/>
            <a:ext cx="10351187" cy="384048"/>
          </a:xfrm>
        </p:spPr>
        <p:txBody>
          <a:bodyPr/>
          <a:lstStyle/>
          <a:p>
            <a:r>
              <a:rPr lang="en-US" dirty="0"/>
              <a:t>Edge VM Connectivity Option #5 (Supported from NSX-T 2.2)</a:t>
            </a:r>
          </a:p>
        </p:txBody>
      </p:sp>
      <p:grpSp>
        <p:nvGrpSpPr>
          <p:cNvPr id="88" name="Group 87">
            <a:extLst>
              <a:ext uri="{FF2B5EF4-FFF2-40B4-BE49-F238E27FC236}">
                <a16:creationId xmlns:a16="http://schemas.microsoft.com/office/drawing/2014/main" id="{7C4A7554-BC60-924F-BD7F-F1E269EF3F8B}"/>
              </a:ext>
            </a:extLst>
          </p:cNvPr>
          <p:cNvGrpSpPr/>
          <p:nvPr/>
        </p:nvGrpSpPr>
        <p:grpSpPr>
          <a:xfrm>
            <a:off x="5438730" y="1149111"/>
            <a:ext cx="396412" cy="396570"/>
            <a:chOff x="2159140" y="7009631"/>
            <a:chExt cx="4501800" cy="4503600"/>
          </a:xfrm>
          <a:solidFill>
            <a:schemeClr val="tx1"/>
          </a:solidFill>
        </p:grpSpPr>
        <p:sp>
          <p:nvSpPr>
            <p:cNvPr id="89" name="Freeform: Shape 6">
              <a:extLst>
                <a:ext uri="{FF2B5EF4-FFF2-40B4-BE49-F238E27FC236}">
                  <a16:creationId xmlns:a16="http://schemas.microsoft.com/office/drawing/2014/main" id="{32EE9FDF-78E0-A643-8D2A-648BCADE4ED9}"/>
                </a:ext>
              </a:extLst>
            </p:cNvPr>
            <p:cNvSpPr/>
            <p:nvPr/>
          </p:nvSpPr>
          <p:spPr>
            <a:xfrm>
              <a:off x="2159140" y="7009631"/>
              <a:ext cx="4501800" cy="4503600"/>
            </a:xfrm>
            <a:custGeom>
              <a:avLst/>
              <a:gdLst/>
              <a:ahLst/>
              <a:cxnLst>
                <a:cxn ang="3cd4">
                  <a:pos x="hc" y="t"/>
                </a:cxn>
                <a:cxn ang="cd2">
                  <a:pos x="l" y="vc"/>
                </a:cxn>
                <a:cxn ang="cd4">
                  <a:pos x="hc" y="b"/>
                </a:cxn>
                <a:cxn ang="0">
                  <a:pos x="r" y="vc"/>
                </a:cxn>
              </a:cxnLst>
              <a:rect l="l" t="t" r="r" b="b"/>
              <a:pathLst>
                <a:path w="12506" h="12511">
                  <a:moveTo>
                    <a:pt x="11985" y="521"/>
                  </a:moveTo>
                  <a:lnTo>
                    <a:pt x="11985" y="11990"/>
                  </a:lnTo>
                  <a:lnTo>
                    <a:pt x="517" y="11990"/>
                  </a:lnTo>
                  <a:lnTo>
                    <a:pt x="517" y="521"/>
                  </a:lnTo>
                  <a:close/>
                  <a:moveTo>
                    <a:pt x="12506" y="0"/>
                  </a:moveTo>
                  <a:lnTo>
                    <a:pt x="0" y="0"/>
                  </a:lnTo>
                  <a:lnTo>
                    <a:pt x="0" y="12511"/>
                  </a:lnTo>
                  <a:lnTo>
                    <a:pt x="12506" y="1251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90" name="Freeform: Shape 7">
              <a:extLst>
                <a:ext uri="{FF2B5EF4-FFF2-40B4-BE49-F238E27FC236}">
                  <a16:creationId xmlns:a16="http://schemas.microsoft.com/office/drawing/2014/main" id="{64129277-B7FA-7A40-A11C-4DAAD343BC9C}"/>
                </a:ext>
              </a:extLst>
            </p:cNvPr>
            <p:cNvSpPr/>
            <p:nvPr/>
          </p:nvSpPr>
          <p:spPr>
            <a:xfrm>
              <a:off x="2739820" y="8364671"/>
              <a:ext cx="3336120" cy="914400"/>
            </a:xfrm>
            <a:custGeom>
              <a:avLst/>
              <a:gdLst/>
              <a:ahLst/>
              <a:cxnLst>
                <a:cxn ang="3cd4">
                  <a:pos x="hc" y="t"/>
                </a:cxn>
                <a:cxn ang="cd2">
                  <a:pos x="l" y="vc"/>
                </a:cxn>
                <a:cxn ang="cd4">
                  <a:pos x="hc" y="b"/>
                </a:cxn>
                <a:cxn ang="0">
                  <a:pos x="r" y="vc"/>
                </a:cxn>
              </a:cxnLst>
              <a:rect l="l" t="t" r="r" b="b"/>
              <a:pathLst>
                <a:path w="9268" h="2541">
                  <a:moveTo>
                    <a:pt x="0" y="1269"/>
                  </a:moveTo>
                  <a:lnTo>
                    <a:pt x="1272" y="2541"/>
                  </a:lnTo>
                  <a:lnTo>
                    <a:pt x="1272" y="1848"/>
                  </a:lnTo>
                  <a:lnTo>
                    <a:pt x="9268" y="1848"/>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91" name="Freeform: Shape 8">
              <a:extLst>
                <a:ext uri="{FF2B5EF4-FFF2-40B4-BE49-F238E27FC236}">
                  <a16:creationId xmlns:a16="http://schemas.microsoft.com/office/drawing/2014/main" id="{808F7C87-84BD-5846-85C7-3FEB0ACAB115}"/>
                </a:ext>
              </a:extLst>
            </p:cNvPr>
            <p:cNvSpPr/>
            <p:nvPr/>
          </p:nvSpPr>
          <p:spPr>
            <a:xfrm>
              <a:off x="2739820" y="10077192"/>
              <a:ext cx="3336120" cy="914400"/>
            </a:xfrm>
            <a:custGeom>
              <a:avLst/>
              <a:gdLst/>
              <a:ahLst/>
              <a:cxnLst>
                <a:cxn ang="3cd4">
                  <a:pos x="hc" y="t"/>
                </a:cxn>
                <a:cxn ang="cd2">
                  <a:pos x="l" y="vc"/>
                </a:cxn>
                <a:cxn ang="cd4">
                  <a:pos x="hc" y="b"/>
                </a:cxn>
                <a:cxn ang="0">
                  <a:pos x="r" y="vc"/>
                </a:cxn>
              </a:cxnLst>
              <a:rect l="l" t="t" r="r" b="b"/>
              <a:pathLst>
                <a:path w="9268" h="2541">
                  <a:moveTo>
                    <a:pt x="0" y="1273"/>
                  </a:moveTo>
                  <a:lnTo>
                    <a:pt x="1272" y="2541"/>
                  </a:lnTo>
                  <a:lnTo>
                    <a:pt x="1272" y="1847"/>
                  </a:lnTo>
                  <a:lnTo>
                    <a:pt x="9268" y="1847"/>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92" name="Freeform: Shape 9">
              <a:extLst>
                <a:ext uri="{FF2B5EF4-FFF2-40B4-BE49-F238E27FC236}">
                  <a16:creationId xmlns:a16="http://schemas.microsoft.com/office/drawing/2014/main" id="{2CEE740C-942E-634A-B4E4-B7ED887505EE}"/>
                </a:ext>
              </a:extLst>
            </p:cNvPr>
            <p:cNvSpPr/>
            <p:nvPr/>
          </p:nvSpPr>
          <p:spPr>
            <a:xfrm>
              <a:off x="2739820" y="9220392"/>
              <a:ext cx="3336120" cy="914400"/>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52"/>
                  </a:lnTo>
                  <a:lnTo>
                    <a:pt x="7995" y="1852"/>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93" name="Freeform: Shape 10">
              <a:extLst>
                <a:ext uri="{FF2B5EF4-FFF2-40B4-BE49-F238E27FC236}">
                  <a16:creationId xmlns:a16="http://schemas.microsoft.com/office/drawing/2014/main" id="{978CE07B-612E-C346-B6B6-00534116BCE5}"/>
                </a:ext>
              </a:extLst>
            </p:cNvPr>
            <p:cNvSpPr/>
            <p:nvPr/>
          </p:nvSpPr>
          <p:spPr>
            <a:xfrm>
              <a:off x="2739823" y="7507512"/>
              <a:ext cx="3325998" cy="914401"/>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48"/>
                  </a:lnTo>
                  <a:lnTo>
                    <a:pt x="7995" y="1848"/>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grpSp>
      <p:sp>
        <p:nvSpPr>
          <p:cNvPr id="95" name="Rectangle 94">
            <a:extLst>
              <a:ext uri="{FF2B5EF4-FFF2-40B4-BE49-F238E27FC236}">
                <a16:creationId xmlns:a16="http://schemas.microsoft.com/office/drawing/2014/main" id="{76B16CA0-C7A1-7C4D-83D5-F05597E8549F}"/>
              </a:ext>
            </a:extLst>
          </p:cNvPr>
          <p:cNvSpPr/>
          <p:nvPr/>
        </p:nvSpPr>
        <p:spPr bwMode="auto">
          <a:xfrm>
            <a:off x="254192" y="2228799"/>
            <a:ext cx="11523522" cy="573648"/>
          </a:xfrm>
          <a:prstGeom prst="rect">
            <a:avLst/>
          </a:prstGeom>
          <a:solidFill>
            <a:schemeClr val="accent1">
              <a:lumMod val="50000"/>
            </a:schemeClr>
          </a:solidFill>
          <a:ln>
            <a:noFill/>
            <a:miter lim="800000"/>
            <a:headEnd/>
            <a:tailEnd/>
          </a:ln>
        </p:spPr>
        <p:style>
          <a:lnRef idx="2">
            <a:schemeClr val="dk1"/>
          </a:lnRef>
          <a:fillRef idx="1">
            <a:schemeClr val="lt1"/>
          </a:fillRef>
          <a:effectRef idx="0">
            <a:schemeClr val="dk1"/>
          </a:effectRef>
          <a:fontRef idx="minor">
            <a:schemeClr val="dk1"/>
          </a:fontRef>
        </p:style>
        <p:txBody>
          <a:bodyPr wrap="none" lIns="0" tIns="0" rIns="0" bIns="0" rtlCol="0" anchor="t"/>
          <a:lstStyle/>
          <a:p>
            <a:pPr algn="ctr"/>
            <a:r>
              <a:rPr lang="en-US" sz="1400" dirty="0">
                <a:solidFill>
                  <a:prstClr val="white"/>
                </a:solidFill>
                <a:latin typeface="Metropolis"/>
                <a:ea typeface="Gotham Rounded Book" charset="0"/>
                <a:cs typeface="Gotham Rounded Book" charset="0"/>
              </a:rPr>
              <a:t>N-V</a:t>
            </a:r>
            <a:r>
              <a:rPr lang="en-US" sz="1400" dirty="0">
                <a:solidFill>
                  <a:prstClr val="white"/>
                </a:solidFill>
                <a:ea typeface="Gotham Rounded Book" charset="0"/>
                <a:cs typeface="Gotham Rounded Book" charset="0"/>
              </a:rPr>
              <a:t>DS</a:t>
            </a:r>
          </a:p>
        </p:txBody>
      </p:sp>
      <p:grpSp>
        <p:nvGrpSpPr>
          <p:cNvPr id="101" name="Group 100">
            <a:extLst>
              <a:ext uri="{FF2B5EF4-FFF2-40B4-BE49-F238E27FC236}">
                <a16:creationId xmlns:a16="http://schemas.microsoft.com/office/drawing/2014/main" id="{E224BBBC-2B3E-DE42-A0C6-5FE3F386A7E9}"/>
              </a:ext>
            </a:extLst>
          </p:cNvPr>
          <p:cNvGrpSpPr/>
          <p:nvPr/>
        </p:nvGrpSpPr>
        <p:grpSpPr>
          <a:xfrm>
            <a:off x="6349059" y="1143771"/>
            <a:ext cx="396412" cy="396570"/>
            <a:chOff x="2159140" y="7009631"/>
            <a:chExt cx="4501800" cy="4503600"/>
          </a:xfrm>
          <a:solidFill>
            <a:schemeClr val="tx1"/>
          </a:solidFill>
        </p:grpSpPr>
        <p:sp>
          <p:nvSpPr>
            <p:cNvPr id="102" name="Freeform: Shape 6">
              <a:extLst>
                <a:ext uri="{FF2B5EF4-FFF2-40B4-BE49-F238E27FC236}">
                  <a16:creationId xmlns:a16="http://schemas.microsoft.com/office/drawing/2014/main" id="{E22C1E7F-D98E-E74C-BE8C-8B5D2F0E3778}"/>
                </a:ext>
              </a:extLst>
            </p:cNvPr>
            <p:cNvSpPr/>
            <p:nvPr/>
          </p:nvSpPr>
          <p:spPr>
            <a:xfrm>
              <a:off x="2159140" y="7009631"/>
              <a:ext cx="4501800" cy="4503600"/>
            </a:xfrm>
            <a:custGeom>
              <a:avLst/>
              <a:gdLst/>
              <a:ahLst/>
              <a:cxnLst>
                <a:cxn ang="3cd4">
                  <a:pos x="hc" y="t"/>
                </a:cxn>
                <a:cxn ang="cd2">
                  <a:pos x="l" y="vc"/>
                </a:cxn>
                <a:cxn ang="cd4">
                  <a:pos x="hc" y="b"/>
                </a:cxn>
                <a:cxn ang="0">
                  <a:pos x="r" y="vc"/>
                </a:cxn>
              </a:cxnLst>
              <a:rect l="l" t="t" r="r" b="b"/>
              <a:pathLst>
                <a:path w="12506" h="12511">
                  <a:moveTo>
                    <a:pt x="11985" y="521"/>
                  </a:moveTo>
                  <a:lnTo>
                    <a:pt x="11985" y="11990"/>
                  </a:lnTo>
                  <a:lnTo>
                    <a:pt x="517" y="11990"/>
                  </a:lnTo>
                  <a:lnTo>
                    <a:pt x="517" y="521"/>
                  </a:lnTo>
                  <a:close/>
                  <a:moveTo>
                    <a:pt x="12506" y="0"/>
                  </a:moveTo>
                  <a:lnTo>
                    <a:pt x="0" y="0"/>
                  </a:lnTo>
                  <a:lnTo>
                    <a:pt x="0" y="12511"/>
                  </a:lnTo>
                  <a:lnTo>
                    <a:pt x="12506" y="1251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03" name="Freeform: Shape 7">
              <a:extLst>
                <a:ext uri="{FF2B5EF4-FFF2-40B4-BE49-F238E27FC236}">
                  <a16:creationId xmlns:a16="http://schemas.microsoft.com/office/drawing/2014/main" id="{C04957B9-9C89-7342-9A9E-04C4549C14DE}"/>
                </a:ext>
              </a:extLst>
            </p:cNvPr>
            <p:cNvSpPr/>
            <p:nvPr/>
          </p:nvSpPr>
          <p:spPr>
            <a:xfrm>
              <a:off x="2739820" y="8364671"/>
              <a:ext cx="3336120" cy="914400"/>
            </a:xfrm>
            <a:custGeom>
              <a:avLst/>
              <a:gdLst/>
              <a:ahLst/>
              <a:cxnLst>
                <a:cxn ang="3cd4">
                  <a:pos x="hc" y="t"/>
                </a:cxn>
                <a:cxn ang="cd2">
                  <a:pos x="l" y="vc"/>
                </a:cxn>
                <a:cxn ang="cd4">
                  <a:pos x="hc" y="b"/>
                </a:cxn>
                <a:cxn ang="0">
                  <a:pos x="r" y="vc"/>
                </a:cxn>
              </a:cxnLst>
              <a:rect l="l" t="t" r="r" b="b"/>
              <a:pathLst>
                <a:path w="9268" h="2541">
                  <a:moveTo>
                    <a:pt x="0" y="1269"/>
                  </a:moveTo>
                  <a:lnTo>
                    <a:pt x="1272" y="2541"/>
                  </a:lnTo>
                  <a:lnTo>
                    <a:pt x="1272" y="1848"/>
                  </a:lnTo>
                  <a:lnTo>
                    <a:pt x="9268" y="1848"/>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04" name="Freeform: Shape 8">
              <a:extLst>
                <a:ext uri="{FF2B5EF4-FFF2-40B4-BE49-F238E27FC236}">
                  <a16:creationId xmlns:a16="http://schemas.microsoft.com/office/drawing/2014/main" id="{F295F71E-4DA6-7944-8CFC-7CA7CD7D46E7}"/>
                </a:ext>
              </a:extLst>
            </p:cNvPr>
            <p:cNvSpPr/>
            <p:nvPr/>
          </p:nvSpPr>
          <p:spPr>
            <a:xfrm>
              <a:off x="2739820" y="10077192"/>
              <a:ext cx="3336120" cy="914400"/>
            </a:xfrm>
            <a:custGeom>
              <a:avLst/>
              <a:gdLst/>
              <a:ahLst/>
              <a:cxnLst>
                <a:cxn ang="3cd4">
                  <a:pos x="hc" y="t"/>
                </a:cxn>
                <a:cxn ang="cd2">
                  <a:pos x="l" y="vc"/>
                </a:cxn>
                <a:cxn ang="cd4">
                  <a:pos x="hc" y="b"/>
                </a:cxn>
                <a:cxn ang="0">
                  <a:pos x="r" y="vc"/>
                </a:cxn>
              </a:cxnLst>
              <a:rect l="l" t="t" r="r" b="b"/>
              <a:pathLst>
                <a:path w="9268" h="2541">
                  <a:moveTo>
                    <a:pt x="0" y="1273"/>
                  </a:moveTo>
                  <a:lnTo>
                    <a:pt x="1272" y="2541"/>
                  </a:lnTo>
                  <a:lnTo>
                    <a:pt x="1272" y="1847"/>
                  </a:lnTo>
                  <a:lnTo>
                    <a:pt x="9268" y="1847"/>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05" name="Freeform: Shape 9">
              <a:extLst>
                <a:ext uri="{FF2B5EF4-FFF2-40B4-BE49-F238E27FC236}">
                  <a16:creationId xmlns:a16="http://schemas.microsoft.com/office/drawing/2014/main" id="{A7A1E146-EBB8-B147-AC3C-882EBBEA9AB6}"/>
                </a:ext>
              </a:extLst>
            </p:cNvPr>
            <p:cNvSpPr/>
            <p:nvPr/>
          </p:nvSpPr>
          <p:spPr>
            <a:xfrm>
              <a:off x="2739820" y="9220392"/>
              <a:ext cx="3336120" cy="914400"/>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52"/>
                  </a:lnTo>
                  <a:lnTo>
                    <a:pt x="7995" y="1852"/>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06" name="Freeform: Shape 10">
              <a:extLst>
                <a:ext uri="{FF2B5EF4-FFF2-40B4-BE49-F238E27FC236}">
                  <a16:creationId xmlns:a16="http://schemas.microsoft.com/office/drawing/2014/main" id="{2B184E38-7788-D440-BF3C-D58BDA7E654D}"/>
                </a:ext>
              </a:extLst>
            </p:cNvPr>
            <p:cNvSpPr/>
            <p:nvPr/>
          </p:nvSpPr>
          <p:spPr>
            <a:xfrm>
              <a:off x="2739823" y="7507512"/>
              <a:ext cx="3325998" cy="914401"/>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48"/>
                  </a:lnTo>
                  <a:lnTo>
                    <a:pt x="7995" y="1848"/>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grpSp>
      <p:sp>
        <p:nvSpPr>
          <p:cNvPr id="108" name="Rectangle 107">
            <a:extLst>
              <a:ext uri="{FF2B5EF4-FFF2-40B4-BE49-F238E27FC236}">
                <a16:creationId xmlns:a16="http://schemas.microsoft.com/office/drawing/2014/main" id="{2A41B13C-C44A-084D-8BAB-A5D5EF030354}"/>
              </a:ext>
            </a:extLst>
          </p:cNvPr>
          <p:cNvSpPr/>
          <p:nvPr/>
        </p:nvSpPr>
        <p:spPr>
          <a:xfrm>
            <a:off x="5574176" y="848391"/>
            <a:ext cx="1098378" cy="261610"/>
          </a:xfrm>
          <a:prstGeom prst="rect">
            <a:avLst/>
          </a:prstGeom>
        </p:spPr>
        <p:txBody>
          <a:bodyPr wrap="square">
            <a:spAutoFit/>
          </a:bodyPr>
          <a:lstStyle/>
          <a:p>
            <a:r>
              <a:rPr lang="en-US" sz="1100" err="1">
                <a:solidFill>
                  <a:schemeClr val="tx2"/>
                </a:solidFill>
              </a:rPr>
              <a:t>ToR</a:t>
            </a:r>
            <a:r>
              <a:rPr lang="en-US" sz="1100">
                <a:solidFill>
                  <a:schemeClr val="tx2"/>
                </a:solidFill>
              </a:rPr>
              <a:t> Switches</a:t>
            </a:r>
          </a:p>
        </p:txBody>
      </p:sp>
      <p:sp>
        <p:nvSpPr>
          <p:cNvPr id="109" name="Rectangle 108">
            <a:extLst>
              <a:ext uri="{FF2B5EF4-FFF2-40B4-BE49-F238E27FC236}">
                <a16:creationId xmlns:a16="http://schemas.microsoft.com/office/drawing/2014/main" id="{669C09DF-D5D9-B94C-A6E7-45139BD524E6}"/>
              </a:ext>
            </a:extLst>
          </p:cNvPr>
          <p:cNvSpPr/>
          <p:nvPr/>
        </p:nvSpPr>
        <p:spPr>
          <a:xfrm>
            <a:off x="10475755" y="1782763"/>
            <a:ext cx="1301959" cy="369332"/>
          </a:xfrm>
          <a:prstGeom prst="rect">
            <a:avLst/>
          </a:prstGeom>
        </p:spPr>
        <p:txBody>
          <a:bodyPr wrap="square">
            <a:spAutoFit/>
          </a:bodyPr>
          <a:lstStyle/>
          <a:p>
            <a:pPr algn="ctr"/>
            <a:r>
              <a:rPr lang="en-US" b="1" err="1">
                <a:solidFill>
                  <a:srgbClr val="717074"/>
                </a:solidFill>
                <a:ea typeface="Gotham Rounded Book" charset="0"/>
                <a:cs typeface="Gotham Rounded Book" charset="0"/>
              </a:rPr>
              <a:t>ESXi</a:t>
            </a:r>
            <a:r>
              <a:rPr lang="en-US" b="1">
                <a:solidFill>
                  <a:srgbClr val="717074"/>
                </a:solidFill>
                <a:ea typeface="Gotham Rounded Book" charset="0"/>
                <a:cs typeface="Gotham Rounded Book" charset="0"/>
              </a:rPr>
              <a:t> Host</a:t>
            </a:r>
          </a:p>
        </p:txBody>
      </p:sp>
      <p:cxnSp>
        <p:nvCxnSpPr>
          <p:cNvPr id="137" name="Straight Connector 136">
            <a:extLst>
              <a:ext uri="{FF2B5EF4-FFF2-40B4-BE49-F238E27FC236}">
                <a16:creationId xmlns:a16="http://schemas.microsoft.com/office/drawing/2014/main" id="{563DADFF-0B30-924F-AAA6-E07829B35DF0}"/>
              </a:ext>
            </a:extLst>
          </p:cNvPr>
          <p:cNvCxnSpPr>
            <a:cxnSpLocks/>
            <a:stCxn id="102" idx="1"/>
            <a:endCxn id="89" idx="3"/>
          </p:cNvCxnSpPr>
          <p:nvPr/>
        </p:nvCxnSpPr>
        <p:spPr bwMode="gray">
          <a:xfrm flipH="1">
            <a:off x="5835142" y="1342056"/>
            <a:ext cx="513917" cy="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a16="http://schemas.microsoft.com/office/drawing/2014/main" id="{4D136754-F09E-C141-BCAF-8F44CECEF2E7}"/>
              </a:ext>
            </a:extLst>
          </p:cNvPr>
          <p:cNvCxnSpPr>
            <a:cxnSpLocks/>
          </p:cNvCxnSpPr>
          <p:nvPr/>
        </p:nvCxnSpPr>
        <p:spPr bwMode="gray">
          <a:xfrm flipH="1" flipV="1">
            <a:off x="5606587" y="1553593"/>
            <a:ext cx="107531" cy="294308"/>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8FB58D32-49D4-BB42-9239-A471B81E9D24}"/>
              </a:ext>
            </a:extLst>
          </p:cNvPr>
          <p:cNvCxnSpPr>
            <a:cxnSpLocks/>
            <a:endCxn id="102" idx="2"/>
          </p:cNvCxnSpPr>
          <p:nvPr/>
        </p:nvCxnSpPr>
        <p:spPr bwMode="gray">
          <a:xfrm flipV="1">
            <a:off x="6399813" y="1540341"/>
            <a:ext cx="147452" cy="292005"/>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99" name="Rectangle 98">
            <a:extLst>
              <a:ext uri="{FF2B5EF4-FFF2-40B4-BE49-F238E27FC236}">
                <a16:creationId xmlns:a16="http://schemas.microsoft.com/office/drawing/2014/main" id="{A3341BF2-8B29-584A-98AC-CB0D2F7E2BE7}"/>
              </a:ext>
            </a:extLst>
          </p:cNvPr>
          <p:cNvSpPr/>
          <p:nvPr/>
        </p:nvSpPr>
        <p:spPr>
          <a:xfrm>
            <a:off x="4860215" y="1814854"/>
            <a:ext cx="793226" cy="253916"/>
          </a:xfrm>
          <a:prstGeom prst="rect">
            <a:avLst/>
          </a:prstGeom>
        </p:spPr>
        <p:txBody>
          <a:bodyPr wrap="square">
            <a:spAutoFit/>
          </a:bodyPr>
          <a:lstStyle/>
          <a:p>
            <a:pPr algn="ctr"/>
            <a:r>
              <a:rPr lang="en-US" sz="1050" b="1">
                <a:latin typeface="Metropolis" pitchFamily="2" charset="77"/>
              </a:rPr>
              <a:t>vmnic0</a:t>
            </a:r>
            <a:endParaRPr lang="en-GB" sz="1050" b="1">
              <a:latin typeface="Metropolis" pitchFamily="2" charset="77"/>
            </a:endParaRPr>
          </a:p>
        </p:txBody>
      </p:sp>
      <p:sp>
        <p:nvSpPr>
          <p:cNvPr id="100" name="Rectangle 99">
            <a:extLst>
              <a:ext uri="{FF2B5EF4-FFF2-40B4-BE49-F238E27FC236}">
                <a16:creationId xmlns:a16="http://schemas.microsoft.com/office/drawing/2014/main" id="{76BCCEFC-0C03-3E4E-9B19-9FE20C88C155}"/>
              </a:ext>
            </a:extLst>
          </p:cNvPr>
          <p:cNvSpPr/>
          <p:nvPr/>
        </p:nvSpPr>
        <p:spPr>
          <a:xfrm>
            <a:off x="6422816" y="1798590"/>
            <a:ext cx="793226" cy="253916"/>
          </a:xfrm>
          <a:prstGeom prst="rect">
            <a:avLst/>
          </a:prstGeom>
        </p:spPr>
        <p:txBody>
          <a:bodyPr wrap="square">
            <a:spAutoFit/>
          </a:bodyPr>
          <a:lstStyle/>
          <a:p>
            <a:pPr algn="ctr"/>
            <a:r>
              <a:rPr lang="en-US" sz="1050" b="1">
                <a:latin typeface="Metropolis" pitchFamily="2" charset="77"/>
              </a:rPr>
              <a:t>vmnic1</a:t>
            </a:r>
            <a:endParaRPr lang="en-GB" sz="1050" b="1">
              <a:latin typeface="Metropolis" pitchFamily="2" charset="77"/>
            </a:endParaRPr>
          </a:p>
        </p:txBody>
      </p:sp>
      <p:sp>
        <p:nvSpPr>
          <p:cNvPr id="107" name="Freeform 21">
            <a:extLst>
              <a:ext uri="{FF2B5EF4-FFF2-40B4-BE49-F238E27FC236}">
                <a16:creationId xmlns:a16="http://schemas.microsoft.com/office/drawing/2014/main" id="{793B9469-EACE-A743-8BD9-CB58E1011A41}"/>
              </a:ext>
            </a:extLst>
          </p:cNvPr>
          <p:cNvSpPr>
            <a:spLocks noChangeAspect="1" noEditPoints="1"/>
          </p:cNvSpPr>
          <p:nvPr/>
        </p:nvSpPr>
        <p:spPr bwMode="auto">
          <a:xfrm>
            <a:off x="6246862" y="1818938"/>
            <a:ext cx="308460" cy="249980"/>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cxnSp>
        <p:nvCxnSpPr>
          <p:cNvPr id="210" name="Straight Connector 209">
            <a:extLst>
              <a:ext uri="{FF2B5EF4-FFF2-40B4-BE49-F238E27FC236}">
                <a16:creationId xmlns:a16="http://schemas.microsoft.com/office/drawing/2014/main" id="{2A59003E-C083-D741-A8EB-C9BE70AC8369}"/>
              </a:ext>
            </a:extLst>
          </p:cNvPr>
          <p:cNvCxnSpPr>
            <a:cxnSpLocks/>
          </p:cNvCxnSpPr>
          <p:nvPr/>
        </p:nvCxnSpPr>
        <p:spPr bwMode="gray">
          <a:xfrm flipV="1">
            <a:off x="3408216" y="3023884"/>
            <a:ext cx="0" cy="354179"/>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11" name="Rectangle 210">
            <a:extLst>
              <a:ext uri="{FF2B5EF4-FFF2-40B4-BE49-F238E27FC236}">
                <a16:creationId xmlns:a16="http://schemas.microsoft.com/office/drawing/2014/main" id="{2C208C16-7867-7147-B896-5F4814067B89}"/>
              </a:ext>
            </a:extLst>
          </p:cNvPr>
          <p:cNvSpPr/>
          <p:nvPr/>
        </p:nvSpPr>
        <p:spPr>
          <a:xfrm>
            <a:off x="3216620" y="3378062"/>
            <a:ext cx="463896" cy="32087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algn="ctr">
              <a:spcAft>
                <a:spcPts val="600"/>
              </a:spcAft>
            </a:pPr>
            <a:r>
              <a:rPr lang="en-US" sz="1200">
                <a:solidFill>
                  <a:schemeClr val="bg1"/>
                </a:solidFill>
              </a:rPr>
              <a:t>vmk0</a:t>
            </a:r>
          </a:p>
        </p:txBody>
      </p:sp>
      <p:cxnSp>
        <p:nvCxnSpPr>
          <p:cNvPr id="212" name="Straight Connector 211">
            <a:extLst>
              <a:ext uri="{FF2B5EF4-FFF2-40B4-BE49-F238E27FC236}">
                <a16:creationId xmlns:a16="http://schemas.microsoft.com/office/drawing/2014/main" id="{F389CEAF-CAE4-D24C-A17A-F1BAB790E992}"/>
              </a:ext>
            </a:extLst>
          </p:cNvPr>
          <p:cNvCxnSpPr>
            <a:cxnSpLocks/>
            <a:stCxn id="213" idx="0"/>
          </p:cNvCxnSpPr>
          <p:nvPr/>
        </p:nvCxnSpPr>
        <p:spPr bwMode="gray">
          <a:xfrm flipV="1">
            <a:off x="1351741" y="3021185"/>
            <a:ext cx="0" cy="354178"/>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13" name="Rectangle 212">
            <a:extLst>
              <a:ext uri="{FF2B5EF4-FFF2-40B4-BE49-F238E27FC236}">
                <a16:creationId xmlns:a16="http://schemas.microsoft.com/office/drawing/2014/main" id="{8D1660B0-505C-AB4A-9ED7-D77B42714E5E}"/>
              </a:ext>
            </a:extLst>
          </p:cNvPr>
          <p:cNvSpPr/>
          <p:nvPr/>
        </p:nvSpPr>
        <p:spPr>
          <a:xfrm>
            <a:off x="1119793" y="3375363"/>
            <a:ext cx="463896" cy="320878"/>
          </a:xfrm>
          <a:prstGeom prst="rect">
            <a:avLst/>
          </a:prstGeom>
          <a:ln>
            <a:noFill/>
          </a:ln>
        </p:spPr>
        <p:style>
          <a:lnRef idx="2">
            <a:schemeClr val="accent5">
              <a:shade val="50000"/>
            </a:schemeClr>
          </a:lnRef>
          <a:fillRef idx="1">
            <a:schemeClr val="accent5"/>
          </a:fillRef>
          <a:effectRef idx="0">
            <a:schemeClr val="accent5"/>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algn="ctr">
              <a:spcAft>
                <a:spcPts val="600"/>
              </a:spcAft>
            </a:pPr>
            <a:r>
              <a:rPr lang="en-US" sz="1200">
                <a:solidFill>
                  <a:schemeClr val="bg1"/>
                </a:solidFill>
              </a:rPr>
              <a:t>vmk1</a:t>
            </a:r>
          </a:p>
        </p:txBody>
      </p:sp>
      <p:cxnSp>
        <p:nvCxnSpPr>
          <p:cNvPr id="217" name="Straight Connector 216">
            <a:extLst>
              <a:ext uri="{FF2B5EF4-FFF2-40B4-BE49-F238E27FC236}">
                <a16:creationId xmlns:a16="http://schemas.microsoft.com/office/drawing/2014/main" id="{ACE63020-681A-2849-8B6C-CA5E032337F2}"/>
              </a:ext>
            </a:extLst>
          </p:cNvPr>
          <p:cNvCxnSpPr>
            <a:cxnSpLocks/>
          </p:cNvCxnSpPr>
          <p:nvPr/>
        </p:nvCxnSpPr>
        <p:spPr bwMode="gray">
          <a:xfrm flipV="1">
            <a:off x="2489127" y="3016558"/>
            <a:ext cx="0" cy="354178"/>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18" name="Rectangle 217">
            <a:extLst>
              <a:ext uri="{FF2B5EF4-FFF2-40B4-BE49-F238E27FC236}">
                <a16:creationId xmlns:a16="http://schemas.microsoft.com/office/drawing/2014/main" id="{A36FC5D3-A9D6-6B4B-9927-FFED237DB778}"/>
              </a:ext>
            </a:extLst>
          </p:cNvPr>
          <p:cNvSpPr/>
          <p:nvPr/>
        </p:nvSpPr>
        <p:spPr>
          <a:xfrm>
            <a:off x="2255430" y="3375363"/>
            <a:ext cx="463896" cy="320878"/>
          </a:xfrm>
          <a:prstGeom prst="rect">
            <a:avLst/>
          </a:prstGeom>
          <a:solidFill>
            <a:schemeClr val="accent3"/>
          </a:solidFill>
          <a:ln>
            <a:noFill/>
          </a:ln>
        </p:spPr>
        <p:style>
          <a:lnRef idx="2">
            <a:schemeClr val="accent5">
              <a:shade val="50000"/>
            </a:schemeClr>
          </a:lnRef>
          <a:fillRef idx="1">
            <a:schemeClr val="accent5"/>
          </a:fillRef>
          <a:effectRef idx="0">
            <a:schemeClr val="accent5"/>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algn="ctr">
              <a:spcAft>
                <a:spcPts val="600"/>
              </a:spcAft>
            </a:pPr>
            <a:r>
              <a:rPr lang="en-US" sz="1200">
                <a:solidFill>
                  <a:schemeClr val="bg1"/>
                </a:solidFill>
              </a:rPr>
              <a:t>vmk2</a:t>
            </a:r>
          </a:p>
        </p:txBody>
      </p:sp>
      <p:cxnSp>
        <p:nvCxnSpPr>
          <p:cNvPr id="219" name="Straight Connector 218">
            <a:extLst>
              <a:ext uri="{FF2B5EF4-FFF2-40B4-BE49-F238E27FC236}">
                <a16:creationId xmlns:a16="http://schemas.microsoft.com/office/drawing/2014/main" id="{57880ED4-6C15-7B4E-9D19-54A3E9EB17C6}"/>
              </a:ext>
            </a:extLst>
          </p:cNvPr>
          <p:cNvCxnSpPr>
            <a:cxnSpLocks/>
          </p:cNvCxnSpPr>
          <p:nvPr/>
        </p:nvCxnSpPr>
        <p:spPr bwMode="gray">
          <a:xfrm flipV="1">
            <a:off x="5514390" y="3043272"/>
            <a:ext cx="0" cy="1100791"/>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22" name="Straight Connector 221">
            <a:extLst>
              <a:ext uri="{FF2B5EF4-FFF2-40B4-BE49-F238E27FC236}">
                <a16:creationId xmlns:a16="http://schemas.microsoft.com/office/drawing/2014/main" id="{5E28EFCA-98E7-C144-BC12-FADE32C51DBD}"/>
              </a:ext>
            </a:extLst>
          </p:cNvPr>
          <p:cNvCxnSpPr>
            <a:cxnSpLocks/>
          </p:cNvCxnSpPr>
          <p:nvPr/>
        </p:nvCxnSpPr>
        <p:spPr bwMode="gray">
          <a:xfrm flipV="1">
            <a:off x="6883725" y="3043272"/>
            <a:ext cx="0" cy="106538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23" name="Straight Connector 222">
            <a:extLst>
              <a:ext uri="{FF2B5EF4-FFF2-40B4-BE49-F238E27FC236}">
                <a16:creationId xmlns:a16="http://schemas.microsoft.com/office/drawing/2014/main" id="{BD7C0FAC-5978-E74C-AF7B-1458B627D059}"/>
              </a:ext>
            </a:extLst>
          </p:cNvPr>
          <p:cNvCxnSpPr>
            <a:cxnSpLocks/>
          </p:cNvCxnSpPr>
          <p:nvPr/>
        </p:nvCxnSpPr>
        <p:spPr bwMode="gray">
          <a:xfrm flipV="1">
            <a:off x="8126890" y="3043272"/>
            <a:ext cx="0" cy="1065381"/>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24" name="Straight Connector 223">
            <a:extLst>
              <a:ext uri="{FF2B5EF4-FFF2-40B4-BE49-F238E27FC236}">
                <a16:creationId xmlns:a16="http://schemas.microsoft.com/office/drawing/2014/main" id="{10834424-24B4-454C-9E2A-96F73637385F}"/>
              </a:ext>
            </a:extLst>
          </p:cNvPr>
          <p:cNvCxnSpPr>
            <a:cxnSpLocks/>
          </p:cNvCxnSpPr>
          <p:nvPr/>
        </p:nvCxnSpPr>
        <p:spPr bwMode="gray">
          <a:xfrm flipV="1">
            <a:off x="4159421" y="3032124"/>
            <a:ext cx="0" cy="1088352"/>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 name="Rectangle 1">
            <a:extLst>
              <a:ext uri="{FF2B5EF4-FFF2-40B4-BE49-F238E27FC236}">
                <a16:creationId xmlns:a16="http://schemas.microsoft.com/office/drawing/2014/main" id="{3E7C329F-620A-484A-8940-00EAC4BA67E7}"/>
              </a:ext>
            </a:extLst>
          </p:cNvPr>
          <p:cNvSpPr/>
          <p:nvPr/>
        </p:nvSpPr>
        <p:spPr>
          <a:xfrm>
            <a:off x="9070909" y="1003135"/>
            <a:ext cx="2706805" cy="461665"/>
          </a:xfrm>
          <a:prstGeom prst="rect">
            <a:avLst/>
          </a:prstGeom>
        </p:spPr>
        <p:txBody>
          <a:bodyPr wrap="square">
            <a:spAutoFit/>
          </a:bodyPr>
          <a:lstStyle/>
          <a:p>
            <a:r>
              <a:rPr lang="en-US" sz="1200" b="1" dirty="0">
                <a:solidFill>
                  <a:schemeClr val="tx2"/>
                </a:solidFill>
                <a:ea typeface="Gotham Rounded Book" charset="0"/>
                <a:cs typeface="Gotham Rounded Book" charset="0"/>
              </a:rPr>
              <a:t>This host is a Host Transport Node (It is prepped for NSX-T)</a:t>
            </a:r>
            <a:endParaRPr lang="en-GB" sz="1200" dirty="0">
              <a:solidFill>
                <a:schemeClr val="tx2"/>
              </a:solidFill>
            </a:endParaRPr>
          </a:p>
        </p:txBody>
      </p:sp>
      <p:sp>
        <p:nvSpPr>
          <p:cNvPr id="82" name="Arrow: Pentagon 29">
            <a:extLst>
              <a:ext uri="{FF2B5EF4-FFF2-40B4-BE49-F238E27FC236}">
                <a16:creationId xmlns:a16="http://schemas.microsoft.com/office/drawing/2014/main" id="{9004617E-578E-E74F-9A93-6D86C7330628}"/>
              </a:ext>
            </a:extLst>
          </p:cNvPr>
          <p:cNvSpPr/>
          <p:nvPr/>
        </p:nvSpPr>
        <p:spPr bwMode="gray">
          <a:xfrm rot="5400000">
            <a:off x="10930684" y="1521284"/>
            <a:ext cx="323441" cy="235866"/>
          </a:xfrm>
          <a:prstGeom prst="homePlate">
            <a:avLst/>
          </a:prstGeom>
          <a:solidFill>
            <a:schemeClr val="accent4"/>
          </a:solidFill>
          <a:ln>
            <a:noFill/>
          </a:ln>
        </p:spPr>
        <p:style>
          <a:lnRef idx="2">
            <a:schemeClr val="dk1"/>
          </a:lnRef>
          <a:fillRef idx="1">
            <a:schemeClr val="lt1"/>
          </a:fillRef>
          <a:effectRef idx="0">
            <a:schemeClr val="dk1"/>
          </a:effectRef>
          <a:fontRef idx="minor">
            <a:schemeClr val="dk1"/>
          </a:fontRef>
        </p:style>
        <p:txBody>
          <a:bodyPr rtlCol="0" anchor="ctr"/>
          <a:lstStyle/>
          <a:p>
            <a:pPr>
              <a:spcAft>
                <a:spcPts val="600"/>
              </a:spcAft>
            </a:pPr>
            <a:endParaRPr lang="en-US" sz="1600">
              <a:solidFill>
                <a:schemeClr val="bg1"/>
              </a:solidFill>
            </a:endParaRPr>
          </a:p>
        </p:txBody>
      </p:sp>
      <p:sp>
        <p:nvSpPr>
          <p:cNvPr id="83" name="Rectangle 82">
            <a:extLst>
              <a:ext uri="{FF2B5EF4-FFF2-40B4-BE49-F238E27FC236}">
                <a16:creationId xmlns:a16="http://schemas.microsoft.com/office/drawing/2014/main" id="{A9968171-B86E-0343-8B2B-C24B89927872}"/>
              </a:ext>
            </a:extLst>
          </p:cNvPr>
          <p:cNvSpPr/>
          <p:nvPr/>
        </p:nvSpPr>
        <p:spPr>
          <a:xfrm>
            <a:off x="4286620" y="1197393"/>
            <a:ext cx="1202352" cy="276999"/>
          </a:xfrm>
          <a:prstGeom prst="rect">
            <a:avLst/>
          </a:prstGeom>
        </p:spPr>
        <p:txBody>
          <a:bodyPr wrap="square">
            <a:spAutoFit/>
          </a:bodyPr>
          <a:lstStyle/>
          <a:p>
            <a:r>
              <a:rPr lang="en-US" sz="1200">
                <a:solidFill>
                  <a:schemeClr val="tx2"/>
                </a:solidFill>
              </a:rPr>
              <a:t>FHRP Active</a:t>
            </a:r>
          </a:p>
        </p:txBody>
      </p:sp>
      <p:sp>
        <p:nvSpPr>
          <p:cNvPr id="84" name="Rectangle 83">
            <a:extLst>
              <a:ext uri="{FF2B5EF4-FFF2-40B4-BE49-F238E27FC236}">
                <a16:creationId xmlns:a16="http://schemas.microsoft.com/office/drawing/2014/main" id="{673F2125-14C6-7840-B0D5-3200849A6E32}"/>
              </a:ext>
            </a:extLst>
          </p:cNvPr>
          <p:cNvSpPr/>
          <p:nvPr/>
        </p:nvSpPr>
        <p:spPr>
          <a:xfrm>
            <a:off x="6744200" y="1192140"/>
            <a:ext cx="1435936" cy="276999"/>
          </a:xfrm>
          <a:prstGeom prst="rect">
            <a:avLst/>
          </a:prstGeom>
        </p:spPr>
        <p:txBody>
          <a:bodyPr wrap="square">
            <a:spAutoFit/>
          </a:bodyPr>
          <a:lstStyle/>
          <a:p>
            <a:r>
              <a:rPr lang="en-US" sz="1200">
                <a:solidFill>
                  <a:schemeClr val="tx2"/>
                </a:solidFill>
              </a:rPr>
              <a:t>FHRP Standby</a:t>
            </a:r>
          </a:p>
        </p:txBody>
      </p:sp>
      <p:sp>
        <p:nvSpPr>
          <p:cNvPr id="87" name="Rectangle 86">
            <a:extLst>
              <a:ext uri="{FF2B5EF4-FFF2-40B4-BE49-F238E27FC236}">
                <a16:creationId xmlns:a16="http://schemas.microsoft.com/office/drawing/2014/main" id="{B7EA0883-BD11-AD4F-9B85-2E1F34044DDC}"/>
              </a:ext>
            </a:extLst>
          </p:cNvPr>
          <p:cNvSpPr/>
          <p:nvPr/>
        </p:nvSpPr>
        <p:spPr bwMode="gray">
          <a:xfrm>
            <a:off x="324129" y="2469179"/>
            <a:ext cx="11366301" cy="204706"/>
          </a:xfrm>
          <a:prstGeom prst="rect">
            <a:avLst/>
          </a:prstGeom>
          <a:solidFill>
            <a:srgbClr val="820024"/>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400"/>
              <a:t>Uplink Profile</a:t>
            </a:r>
          </a:p>
        </p:txBody>
      </p:sp>
      <p:sp>
        <p:nvSpPr>
          <p:cNvPr id="207" name="Rectangle 206">
            <a:extLst>
              <a:ext uri="{FF2B5EF4-FFF2-40B4-BE49-F238E27FC236}">
                <a16:creationId xmlns:a16="http://schemas.microsoft.com/office/drawing/2014/main" id="{A62FC3A9-CA5C-0A44-A126-329A96C0829A}"/>
              </a:ext>
            </a:extLst>
          </p:cNvPr>
          <p:cNvSpPr/>
          <p:nvPr/>
        </p:nvSpPr>
        <p:spPr bwMode="gray">
          <a:xfrm>
            <a:off x="4981060" y="2684954"/>
            <a:ext cx="1046612" cy="363723"/>
          </a:xfrm>
          <a:prstGeom prst="rect">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Tunnel LS VLAN 40</a:t>
            </a:r>
          </a:p>
        </p:txBody>
      </p:sp>
      <p:sp>
        <p:nvSpPr>
          <p:cNvPr id="221" name="Rectangle 220">
            <a:extLst>
              <a:ext uri="{FF2B5EF4-FFF2-40B4-BE49-F238E27FC236}">
                <a16:creationId xmlns:a16="http://schemas.microsoft.com/office/drawing/2014/main" id="{CE0CD43C-AC57-D641-9B9C-42A0CB47E7EB}"/>
              </a:ext>
            </a:extLst>
          </p:cNvPr>
          <p:cNvSpPr/>
          <p:nvPr/>
        </p:nvSpPr>
        <p:spPr bwMode="gray">
          <a:xfrm>
            <a:off x="6384817" y="2689196"/>
            <a:ext cx="1042587" cy="359481"/>
          </a:xfrm>
          <a:prstGeom prst="rect">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Routing1 LS  VLAN 50</a:t>
            </a:r>
          </a:p>
        </p:txBody>
      </p:sp>
      <p:sp>
        <p:nvSpPr>
          <p:cNvPr id="215" name="Rectangle 214">
            <a:extLst>
              <a:ext uri="{FF2B5EF4-FFF2-40B4-BE49-F238E27FC236}">
                <a16:creationId xmlns:a16="http://schemas.microsoft.com/office/drawing/2014/main" id="{46F6B6EC-7D76-7F4C-B6F0-1D6DC885ABB1}"/>
              </a:ext>
            </a:extLst>
          </p:cNvPr>
          <p:cNvSpPr/>
          <p:nvPr/>
        </p:nvSpPr>
        <p:spPr bwMode="gray">
          <a:xfrm>
            <a:off x="3227044" y="2689195"/>
            <a:ext cx="1570897" cy="359481"/>
          </a:xfrm>
          <a:prstGeom prst="rect">
            <a:avLst/>
          </a:prstGeom>
          <a:solidFill>
            <a:schemeClr val="accent4"/>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Management LS                VLAN 10</a:t>
            </a:r>
          </a:p>
        </p:txBody>
      </p:sp>
      <p:sp>
        <p:nvSpPr>
          <p:cNvPr id="220" name="Rectangle 219">
            <a:extLst>
              <a:ext uri="{FF2B5EF4-FFF2-40B4-BE49-F238E27FC236}">
                <a16:creationId xmlns:a16="http://schemas.microsoft.com/office/drawing/2014/main" id="{904D4AC0-FA21-2342-9852-1F613DA45B9C}"/>
              </a:ext>
            </a:extLst>
          </p:cNvPr>
          <p:cNvSpPr/>
          <p:nvPr/>
        </p:nvSpPr>
        <p:spPr bwMode="gray">
          <a:xfrm>
            <a:off x="7583184" y="2682640"/>
            <a:ext cx="1047104" cy="360632"/>
          </a:xfrm>
          <a:prstGeom prst="rect">
            <a:avLst/>
          </a:prstGeom>
          <a:solidFill>
            <a:schemeClr val="tx2"/>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Routing2 LS VLAN 60</a:t>
            </a:r>
          </a:p>
        </p:txBody>
      </p:sp>
      <p:cxnSp>
        <p:nvCxnSpPr>
          <p:cNvPr id="114" name="Straight Connector 113">
            <a:extLst>
              <a:ext uri="{FF2B5EF4-FFF2-40B4-BE49-F238E27FC236}">
                <a16:creationId xmlns:a16="http://schemas.microsoft.com/office/drawing/2014/main" id="{47E6BA3C-085A-9A4B-B684-EBE016D76110}"/>
              </a:ext>
            </a:extLst>
          </p:cNvPr>
          <p:cNvCxnSpPr>
            <a:cxnSpLocks/>
          </p:cNvCxnSpPr>
          <p:nvPr/>
        </p:nvCxnSpPr>
        <p:spPr bwMode="gray">
          <a:xfrm flipV="1">
            <a:off x="547344" y="2742637"/>
            <a:ext cx="0" cy="641425"/>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15" name="Rectangle 114">
            <a:extLst>
              <a:ext uri="{FF2B5EF4-FFF2-40B4-BE49-F238E27FC236}">
                <a16:creationId xmlns:a16="http://schemas.microsoft.com/office/drawing/2014/main" id="{5A967792-D704-764A-BC53-17ABC164062D}"/>
              </a:ext>
            </a:extLst>
          </p:cNvPr>
          <p:cNvSpPr/>
          <p:nvPr/>
        </p:nvSpPr>
        <p:spPr>
          <a:xfrm>
            <a:off x="311144" y="3384060"/>
            <a:ext cx="463896" cy="320878"/>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algn="ctr">
              <a:spcAft>
                <a:spcPts val="600"/>
              </a:spcAft>
            </a:pPr>
            <a:r>
              <a:rPr lang="en-US" sz="1200">
                <a:solidFill>
                  <a:schemeClr val="bg1"/>
                </a:solidFill>
              </a:rPr>
              <a:t>TEP vmk10</a:t>
            </a:r>
          </a:p>
        </p:txBody>
      </p:sp>
      <p:sp>
        <p:nvSpPr>
          <p:cNvPr id="216" name="Rectangle 215">
            <a:extLst>
              <a:ext uri="{FF2B5EF4-FFF2-40B4-BE49-F238E27FC236}">
                <a16:creationId xmlns:a16="http://schemas.microsoft.com/office/drawing/2014/main" id="{928BEAC8-BC90-4449-910D-C539533ACC1F}"/>
              </a:ext>
            </a:extLst>
          </p:cNvPr>
          <p:cNvSpPr/>
          <p:nvPr/>
        </p:nvSpPr>
        <p:spPr bwMode="gray">
          <a:xfrm>
            <a:off x="2002862" y="2682182"/>
            <a:ext cx="1046612" cy="367175"/>
          </a:xfrm>
          <a:prstGeom prst="rect">
            <a:avLst/>
          </a:prstGeom>
          <a:solidFill>
            <a:schemeClr val="accent3"/>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err="1"/>
              <a:t>vSAN</a:t>
            </a:r>
            <a:r>
              <a:rPr lang="en-US" sz="1100"/>
              <a:t> LS     VLAN 30</a:t>
            </a:r>
          </a:p>
        </p:txBody>
      </p:sp>
      <p:sp>
        <p:nvSpPr>
          <p:cNvPr id="214" name="Rectangle 213">
            <a:extLst>
              <a:ext uri="{FF2B5EF4-FFF2-40B4-BE49-F238E27FC236}">
                <a16:creationId xmlns:a16="http://schemas.microsoft.com/office/drawing/2014/main" id="{6605904F-B65F-9741-B707-6981F5CF28C2}"/>
              </a:ext>
            </a:extLst>
          </p:cNvPr>
          <p:cNvSpPr/>
          <p:nvPr/>
        </p:nvSpPr>
        <p:spPr bwMode="gray">
          <a:xfrm>
            <a:off x="841319" y="2689195"/>
            <a:ext cx="1046612" cy="367174"/>
          </a:xfrm>
          <a:prstGeom prst="rect">
            <a:avLst/>
          </a:prstGeom>
          <a:solidFill>
            <a:schemeClr val="accent5"/>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err="1"/>
              <a:t>vMotion</a:t>
            </a:r>
            <a:r>
              <a:rPr lang="en-US" sz="1100"/>
              <a:t> LS VLAN 20</a:t>
            </a:r>
          </a:p>
        </p:txBody>
      </p:sp>
      <p:sp>
        <p:nvSpPr>
          <p:cNvPr id="131" name="Rectangle 130">
            <a:extLst>
              <a:ext uri="{FF2B5EF4-FFF2-40B4-BE49-F238E27FC236}">
                <a16:creationId xmlns:a16="http://schemas.microsoft.com/office/drawing/2014/main" id="{413A8EFA-ABF3-5941-AB0B-7F72B5DE6CE5}"/>
              </a:ext>
            </a:extLst>
          </p:cNvPr>
          <p:cNvSpPr/>
          <p:nvPr/>
        </p:nvSpPr>
        <p:spPr bwMode="gray">
          <a:xfrm>
            <a:off x="8754241" y="2682182"/>
            <a:ext cx="884933" cy="358056"/>
          </a:xfrm>
          <a:prstGeom prst="rect">
            <a:avLst/>
          </a:prstGeom>
          <a:solidFill>
            <a:schemeClr val="tx1"/>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Web LS (GENEVE)</a:t>
            </a:r>
          </a:p>
        </p:txBody>
      </p:sp>
      <p:sp>
        <p:nvSpPr>
          <p:cNvPr id="132" name="Rectangle 131">
            <a:extLst>
              <a:ext uri="{FF2B5EF4-FFF2-40B4-BE49-F238E27FC236}">
                <a16:creationId xmlns:a16="http://schemas.microsoft.com/office/drawing/2014/main" id="{AA4BF138-9674-E54C-AC18-C64154F31641}"/>
              </a:ext>
            </a:extLst>
          </p:cNvPr>
          <p:cNvSpPr/>
          <p:nvPr/>
        </p:nvSpPr>
        <p:spPr bwMode="gray">
          <a:xfrm>
            <a:off x="9795360" y="2689195"/>
            <a:ext cx="879956" cy="351042"/>
          </a:xfrm>
          <a:prstGeom prst="rect">
            <a:avLst/>
          </a:prstGeom>
          <a:solidFill>
            <a:schemeClr val="tx1"/>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App LS (GENEVE)</a:t>
            </a:r>
          </a:p>
        </p:txBody>
      </p:sp>
      <p:sp>
        <p:nvSpPr>
          <p:cNvPr id="133" name="Rectangle 132">
            <a:extLst>
              <a:ext uri="{FF2B5EF4-FFF2-40B4-BE49-F238E27FC236}">
                <a16:creationId xmlns:a16="http://schemas.microsoft.com/office/drawing/2014/main" id="{5061D0A8-FDC6-F947-BC52-37B6F87C2FBD}"/>
              </a:ext>
            </a:extLst>
          </p:cNvPr>
          <p:cNvSpPr/>
          <p:nvPr/>
        </p:nvSpPr>
        <p:spPr bwMode="gray">
          <a:xfrm>
            <a:off x="10762804" y="2682183"/>
            <a:ext cx="865969" cy="349941"/>
          </a:xfrm>
          <a:prstGeom prst="rect">
            <a:avLst/>
          </a:prstGeom>
          <a:solidFill>
            <a:schemeClr val="tx1"/>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Db LS (GENEVE)</a:t>
            </a:r>
          </a:p>
        </p:txBody>
      </p:sp>
      <p:cxnSp>
        <p:nvCxnSpPr>
          <p:cNvPr id="134" name="Straight Connector 133">
            <a:extLst>
              <a:ext uri="{FF2B5EF4-FFF2-40B4-BE49-F238E27FC236}">
                <a16:creationId xmlns:a16="http://schemas.microsoft.com/office/drawing/2014/main" id="{DA93AE2C-520E-7C4C-A716-6B47A95CC2B4}"/>
              </a:ext>
            </a:extLst>
          </p:cNvPr>
          <p:cNvCxnSpPr>
            <a:cxnSpLocks/>
            <a:stCxn id="143" idx="1"/>
          </p:cNvCxnSpPr>
          <p:nvPr/>
        </p:nvCxnSpPr>
        <p:spPr bwMode="gray">
          <a:xfrm flipH="1" flipV="1">
            <a:off x="9319265" y="3055811"/>
            <a:ext cx="520823" cy="140293"/>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35" name="Straight Connector 134">
            <a:extLst>
              <a:ext uri="{FF2B5EF4-FFF2-40B4-BE49-F238E27FC236}">
                <a16:creationId xmlns:a16="http://schemas.microsoft.com/office/drawing/2014/main" id="{14F062E3-1AD9-6543-970F-C6E6B8B6E343}"/>
              </a:ext>
            </a:extLst>
          </p:cNvPr>
          <p:cNvCxnSpPr>
            <a:cxnSpLocks/>
            <a:stCxn id="145" idx="7"/>
          </p:cNvCxnSpPr>
          <p:nvPr/>
        </p:nvCxnSpPr>
        <p:spPr bwMode="gray">
          <a:xfrm flipV="1">
            <a:off x="10346577" y="3040238"/>
            <a:ext cx="123325" cy="32177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36" name="Straight Connector 135">
            <a:extLst>
              <a:ext uri="{FF2B5EF4-FFF2-40B4-BE49-F238E27FC236}">
                <a16:creationId xmlns:a16="http://schemas.microsoft.com/office/drawing/2014/main" id="{4F8D6AF8-594E-F340-BFD8-2AA7F6F310B3}"/>
              </a:ext>
            </a:extLst>
          </p:cNvPr>
          <p:cNvCxnSpPr>
            <a:cxnSpLocks/>
            <a:endCxn id="133" idx="2"/>
          </p:cNvCxnSpPr>
          <p:nvPr/>
        </p:nvCxnSpPr>
        <p:spPr bwMode="gray">
          <a:xfrm flipV="1">
            <a:off x="10491195" y="3032124"/>
            <a:ext cx="704594" cy="394244"/>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38" name="Rectangle 137">
            <a:extLst>
              <a:ext uri="{FF2B5EF4-FFF2-40B4-BE49-F238E27FC236}">
                <a16:creationId xmlns:a16="http://schemas.microsoft.com/office/drawing/2014/main" id="{7FB3090C-105D-174C-8511-34DD34F9C75F}"/>
              </a:ext>
            </a:extLst>
          </p:cNvPr>
          <p:cNvSpPr/>
          <p:nvPr/>
        </p:nvSpPr>
        <p:spPr>
          <a:xfrm>
            <a:off x="10469902" y="3394039"/>
            <a:ext cx="1086315" cy="415498"/>
          </a:xfrm>
          <a:prstGeom prst="rect">
            <a:avLst/>
          </a:prstGeom>
        </p:spPr>
        <p:txBody>
          <a:bodyPr wrap="square">
            <a:spAutoFit/>
          </a:bodyPr>
          <a:lstStyle/>
          <a:p>
            <a:pPr algn="ctr"/>
            <a:r>
              <a:rPr lang="en-US" sz="1050" b="1">
                <a:latin typeface="Metropolis" pitchFamily="2" charset="77"/>
              </a:rPr>
              <a:t>Workload VMs</a:t>
            </a:r>
            <a:endParaRPr lang="en-GB" sz="1050" b="1">
              <a:latin typeface="Metropolis" pitchFamily="2" charset="77"/>
            </a:endParaRPr>
          </a:p>
        </p:txBody>
      </p:sp>
      <p:grpSp>
        <p:nvGrpSpPr>
          <p:cNvPr id="139" name="Group 138">
            <a:extLst>
              <a:ext uri="{FF2B5EF4-FFF2-40B4-BE49-F238E27FC236}">
                <a16:creationId xmlns:a16="http://schemas.microsoft.com/office/drawing/2014/main" id="{D1458359-0C83-674B-80B2-D4A7A462B359}"/>
              </a:ext>
            </a:extLst>
          </p:cNvPr>
          <p:cNvGrpSpPr/>
          <p:nvPr/>
        </p:nvGrpSpPr>
        <p:grpSpPr>
          <a:xfrm>
            <a:off x="9770484" y="3126500"/>
            <a:ext cx="827051" cy="775153"/>
            <a:chOff x="8460059" y="399276"/>
            <a:chExt cx="827051" cy="775153"/>
          </a:xfrm>
        </p:grpSpPr>
        <p:grpSp>
          <p:nvGrpSpPr>
            <p:cNvPr id="140" name="Group 139">
              <a:extLst>
                <a:ext uri="{FF2B5EF4-FFF2-40B4-BE49-F238E27FC236}">
                  <a16:creationId xmlns:a16="http://schemas.microsoft.com/office/drawing/2014/main" id="{3C0A22D1-9909-B64E-B4E8-5AD5B38BD7B6}"/>
                </a:ext>
              </a:extLst>
            </p:cNvPr>
            <p:cNvGrpSpPr/>
            <p:nvPr/>
          </p:nvGrpSpPr>
          <p:grpSpPr>
            <a:xfrm>
              <a:off x="8811822" y="699141"/>
              <a:ext cx="475288" cy="475288"/>
              <a:chOff x="8681182" y="786309"/>
              <a:chExt cx="475288" cy="475288"/>
            </a:xfrm>
          </p:grpSpPr>
          <p:sp>
            <p:nvSpPr>
              <p:cNvPr id="147" name="Oval 146">
                <a:extLst>
                  <a:ext uri="{FF2B5EF4-FFF2-40B4-BE49-F238E27FC236}">
                    <a16:creationId xmlns:a16="http://schemas.microsoft.com/office/drawing/2014/main" id="{B3683DF3-607D-3D42-A56C-A166B69532C9}"/>
                  </a:ext>
                </a:extLst>
              </p:cNvPr>
              <p:cNvSpPr/>
              <p:nvPr/>
            </p:nvSpPr>
            <p:spPr>
              <a:xfrm>
                <a:off x="8681182" y="786309"/>
                <a:ext cx="475288" cy="475288"/>
              </a:xfrm>
              <a:prstGeom prst="ellipse">
                <a:avLst/>
              </a:prstGeom>
              <a:solidFill>
                <a:schemeClr val="tx1"/>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48" name="Freeform 5">
                <a:extLst>
                  <a:ext uri="{FF2B5EF4-FFF2-40B4-BE49-F238E27FC236}">
                    <a16:creationId xmlns:a16="http://schemas.microsoft.com/office/drawing/2014/main" id="{828EF283-A823-D748-AC42-6425539BDC80}"/>
                  </a:ext>
                </a:extLst>
              </p:cNvPr>
              <p:cNvSpPr>
                <a:spLocks noChangeAspect="1" noEditPoints="1"/>
              </p:cNvSpPr>
              <p:nvPr/>
            </p:nvSpPr>
            <p:spPr bwMode="auto">
              <a:xfrm>
                <a:off x="8776577" y="881523"/>
                <a:ext cx="284859" cy="284859"/>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41" name="Group 140">
              <a:extLst>
                <a:ext uri="{FF2B5EF4-FFF2-40B4-BE49-F238E27FC236}">
                  <a16:creationId xmlns:a16="http://schemas.microsoft.com/office/drawing/2014/main" id="{62F481A4-791B-534D-9BD2-6882C555C02C}"/>
                </a:ext>
              </a:extLst>
            </p:cNvPr>
            <p:cNvGrpSpPr/>
            <p:nvPr/>
          </p:nvGrpSpPr>
          <p:grpSpPr>
            <a:xfrm>
              <a:off x="8630468" y="565180"/>
              <a:ext cx="475288" cy="475288"/>
              <a:chOff x="8681182" y="786309"/>
              <a:chExt cx="475288" cy="475288"/>
            </a:xfrm>
          </p:grpSpPr>
          <p:sp>
            <p:nvSpPr>
              <p:cNvPr id="145" name="Oval 144">
                <a:extLst>
                  <a:ext uri="{FF2B5EF4-FFF2-40B4-BE49-F238E27FC236}">
                    <a16:creationId xmlns:a16="http://schemas.microsoft.com/office/drawing/2014/main" id="{11EE957D-F834-6C47-AC70-0EAF67806549}"/>
                  </a:ext>
                </a:extLst>
              </p:cNvPr>
              <p:cNvSpPr/>
              <p:nvPr/>
            </p:nvSpPr>
            <p:spPr>
              <a:xfrm>
                <a:off x="8681182" y="786309"/>
                <a:ext cx="475288" cy="475288"/>
              </a:xfrm>
              <a:prstGeom prst="ellipse">
                <a:avLst/>
              </a:prstGeom>
              <a:solidFill>
                <a:schemeClr val="tx1"/>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46" name="Freeform 5">
                <a:extLst>
                  <a:ext uri="{FF2B5EF4-FFF2-40B4-BE49-F238E27FC236}">
                    <a16:creationId xmlns:a16="http://schemas.microsoft.com/office/drawing/2014/main" id="{03B1CFF2-2D9F-3D4E-AC75-018835A8ED14}"/>
                  </a:ext>
                </a:extLst>
              </p:cNvPr>
              <p:cNvSpPr>
                <a:spLocks noChangeAspect="1" noEditPoints="1"/>
              </p:cNvSpPr>
              <p:nvPr/>
            </p:nvSpPr>
            <p:spPr bwMode="auto">
              <a:xfrm>
                <a:off x="8776577" y="881523"/>
                <a:ext cx="284859" cy="284859"/>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42" name="Group 141">
              <a:extLst>
                <a:ext uri="{FF2B5EF4-FFF2-40B4-BE49-F238E27FC236}">
                  <a16:creationId xmlns:a16="http://schemas.microsoft.com/office/drawing/2014/main" id="{C352E3C1-0D56-524D-AD28-623C97BC8583}"/>
                </a:ext>
              </a:extLst>
            </p:cNvPr>
            <p:cNvGrpSpPr/>
            <p:nvPr/>
          </p:nvGrpSpPr>
          <p:grpSpPr>
            <a:xfrm>
              <a:off x="8460059" y="399276"/>
              <a:ext cx="475288" cy="475288"/>
              <a:chOff x="8681182" y="786309"/>
              <a:chExt cx="475288" cy="475288"/>
            </a:xfrm>
          </p:grpSpPr>
          <p:sp>
            <p:nvSpPr>
              <p:cNvPr id="143" name="Oval 142">
                <a:extLst>
                  <a:ext uri="{FF2B5EF4-FFF2-40B4-BE49-F238E27FC236}">
                    <a16:creationId xmlns:a16="http://schemas.microsoft.com/office/drawing/2014/main" id="{F0BA78B9-C9F5-A044-B1FD-FF834EB9EE87}"/>
                  </a:ext>
                </a:extLst>
              </p:cNvPr>
              <p:cNvSpPr/>
              <p:nvPr/>
            </p:nvSpPr>
            <p:spPr>
              <a:xfrm>
                <a:off x="8681182" y="786309"/>
                <a:ext cx="475288" cy="475288"/>
              </a:xfrm>
              <a:prstGeom prst="ellipse">
                <a:avLst/>
              </a:prstGeom>
              <a:solidFill>
                <a:schemeClr val="tx1"/>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44" name="Freeform 5">
                <a:extLst>
                  <a:ext uri="{FF2B5EF4-FFF2-40B4-BE49-F238E27FC236}">
                    <a16:creationId xmlns:a16="http://schemas.microsoft.com/office/drawing/2014/main" id="{9792167D-9B29-4242-A417-A583882A2286}"/>
                  </a:ext>
                </a:extLst>
              </p:cNvPr>
              <p:cNvSpPr>
                <a:spLocks noChangeAspect="1" noEditPoints="1"/>
              </p:cNvSpPr>
              <p:nvPr/>
            </p:nvSpPr>
            <p:spPr bwMode="auto">
              <a:xfrm>
                <a:off x="8776577" y="881523"/>
                <a:ext cx="284859" cy="284859"/>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sp>
        <p:nvSpPr>
          <p:cNvPr id="233" name="Rectangle 232">
            <a:extLst>
              <a:ext uri="{FF2B5EF4-FFF2-40B4-BE49-F238E27FC236}">
                <a16:creationId xmlns:a16="http://schemas.microsoft.com/office/drawing/2014/main" id="{205659DD-BA26-B54D-95A1-C45EDD4BDB81}"/>
              </a:ext>
            </a:extLst>
          </p:cNvPr>
          <p:cNvSpPr/>
          <p:nvPr/>
        </p:nvSpPr>
        <p:spPr>
          <a:xfrm>
            <a:off x="3480809" y="4403009"/>
            <a:ext cx="5884014" cy="1772171"/>
          </a:xfrm>
          <a:prstGeom prst="rect">
            <a:avLst/>
          </a:prstGeom>
          <a:solidFill>
            <a:schemeClr val="tx1">
              <a:lumMod val="40000"/>
              <a:lumOff val="60000"/>
            </a:schemeClr>
          </a:solidFill>
          <a:ln w="28575">
            <a:solidFill>
              <a:schemeClr val="bg1"/>
            </a:solidFill>
            <a:prstDash val="dash"/>
          </a:ln>
          <a:effectLst/>
        </p:spPr>
        <p:style>
          <a:lnRef idx="1">
            <a:schemeClr val="accent3"/>
          </a:lnRef>
          <a:fillRef idx="3">
            <a:schemeClr val="accent3"/>
          </a:fillRef>
          <a:effectRef idx="2">
            <a:schemeClr val="accent3"/>
          </a:effectRef>
          <a:fontRef idx="minor">
            <a:schemeClr val="lt1"/>
          </a:fontRef>
        </p:style>
        <p:txBody>
          <a:bodyPr lIns="0" tIns="0" rIns="0" bIns="118841" rtlCol="0" anchor="b" anchorCtr="0"/>
          <a:lstStyle/>
          <a:p>
            <a:pPr algn="ctr"/>
            <a:endParaRPr lang="en-US" sz="1600" b="1">
              <a:solidFill>
                <a:srgbClr val="717074"/>
              </a:solidFill>
              <a:latin typeface="Metropolis"/>
              <a:ea typeface="Gotham Rounded Book" charset="0"/>
              <a:cs typeface="Gotham Rounded Book" charset="0"/>
            </a:endParaRPr>
          </a:p>
        </p:txBody>
      </p:sp>
      <p:sp>
        <p:nvSpPr>
          <p:cNvPr id="234" name="Freeform 21">
            <a:extLst>
              <a:ext uri="{FF2B5EF4-FFF2-40B4-BE49-F238E27FC236}">
                <a16:creationId xmlns:a16="http://schemas.microsoft.com/office/drawing/2014/main" id="{6765D12E-AE56-D249-80CE-95647682513A}"/>
              </a:ext>
            </a:extLst>
          </p:cNvPr>
          <p:cNvSpPr>
            <a:spLocks noChangeAspect="1" noEditPoints="1"/>
          </p:cNvSpPr>
          <p:nvPr/>
        </p:nvSpPr>
        <p:spPr bwMode="auto">
          <a:xfrm>
            <a:off x="3971262" y="4102391"/>
            <a:ext cx="334440" cy="252104"/>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35" name="Freeform 21">
            <a:extLst>
              <a:ext uri="{FF2B5EF4-FFF2-40B4-BE49-F238E27FC236}">
                <a16:creationId xmlns:a16="http://schemas.microsoft.com/office/drawing/2014/main" id="{38FEB79F-B401-D543-AD9C-8AFA6568067A}"/>
              </a:ext>
            </a:extLst>
          </p:cNvPr>
          <p:cNvSpPr>
            <a:spLocks noChangeAspect="1" noEditPoints="1"/>
          </p:cNvSpPr>
          <p:nvPr/>
        </p:nvSpPr>
        <p:spPr bwMode="auto">
          <a:xfrm>
            <a:off x="5310343" y="4102391"/>
            <a:ext cx="334440" cy="252104"/>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36" name="Freeform 21">
            <a:extLst>
              <a:ext uri="{FF2B5EF4-FFF2-40B4-BE49-F238E27FC236}">
                <a16:creationId xmlns:a16="http://schemas.microsoft.com/office/drawing/2014/main" id="{3AF85A95-36DB-024E-A6C8-1446E3D66724}"/>
              </a:ext>
            </a:extLst>
          </p:cNvPr>
          <p:cNvSpPr>
            <a:spLocks noChangeAspect="1" noEditPoints="1"/>
          </p:cNvSpPr>
          <p:nvPr/>
        </p:nvSpPr>
        <p:spPr bwMode="auto">
          <a:xfrm>
            <a:off x="6720162" y="4102391"/>
            <a:ext cx="334440" cy="252104"/>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37" name="Freeform 21">
            <a:extLst>
              <a:ext uri="{FF2B5EF4-FFF2-40B4-BE49-F238E27FC236}">
                <a16:creationId xmlns:a16="http://schemas.microsoft.com/office/drawing/2014/main" id="{2F09ED12-AE58-944E-9C0E-B31B920DA6FE}"/>
              </a:ext>
            </a:extLst>
          </p:cNvPr>
          <p:cNvSpPr>
            <a:spLocks noChangeAspect="1" noEditPoints="1"/>
          </p:cNvSpPr>
          <p:nvPr/>
        </p:nvSpPr>
        <p:spPr bwMode="auto">
          <a:xfrm>
            <a:off x="7912486" y="4102391"/>
            <a:ext cx="334440" cy="252104"/>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38" name="Rectangle 237">
            <a:extLst>
              <a:ext uri="{FF2B5EF4-FFF2-40B4-BE49-F238E27FC236}">
                <a16:creationId xmlns:a16="http://schemas.microsoft.com/office/drawing/2014/main" id="{2998D067-EC4F-894C-956C-4E214044B5B8}"/>
              </a:ext>
            </a:extLst>
          </p:cNvPr>
          <p:cNvSpPr/>
          <p:nvPr/>
        </p:nvSpPr>
        <p:spPr>
          <a:xfrm>
            <a:off x="9774646" y="4526249"/>
            <a:ext cx="1301959" cy="646331"/>
          </a:xfrm>
          <a:prstGeom prst="rect">
            <a:avLst/>
          </a:prstGeom>
        </p:spPr>
        <p:txBody>
          <a:bodyPr wrap="square">
            <a:spAutoFit/>
          </a:bodyPr>
          <a:lstStyle/>
          <a:p>
            <a:r>
              <a:rPr lang="en-US" b="1" dirty="0">
                <a:solidFill>
                  <a:srgbClr val="717074"/>
                </a:solidFill>
                <a:ea typeface="Gotham Rounded Book" charset="0"/>
                <a:cs typeface="Gotham Rounded Book" charset="0"/>
              </a:rPr>
              <a:t>NSX Edge VM</a:t>
            </a:r>
          </a:p>
        </p:txBody>
      </p:sp>
      <p:sp>
        <p:nvSpPr>
          <p:cNvPr id="239" name="Rectangle 238">
            <a:extLst>
              <a:ext uri="{FF2B5EF4-FFF2-40B4-BE49-F238E27FC236}">
                <a16:creationId xmlns:a16="http://schemas.microsoft.com/office/drawing/2014/main" id="{E3AFA914-6454-C14F-BA1B-9B7361EB8DAA}"/>
              </a:ext>
            </a:extLst>
          </p:cNvPr>
          <p:cNvSpPr/>
          <p:nvPr/>
        </p:nvSpPr>
        <p:spPr>
          <a:xfrm>
            <a:off x="3630786" y="4934980"/>
            <a:ext cx="997527" cy="37812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algn="ctr">
              <a:spcAft>
                <a:spcPts val="600"/>
              </a:spcAft>
            </a:pPr>
            <a:r>
              <a:rPr lang="en-US" sz="1100">
                <a:solidFill>
                  <a:schemeClr val="bg1"/>
                </a:solidFill>
              </a:rPr>
              <a:t>Management Interface</a:t>
            </a:r>
          </a:p>
        </p:txBody>
      </p:sp>
      <p:sp>
        <p:nvSpPr>
          <p:cNvPr id="240" name="Rectangle 239">
            <a:extLst>
              <a:ext uri="{FF2B5EF4-FFF2-40B4-BE49-F238E27FC236}">
                <a16:creationId xmlns:a16="http://schemas.microsoft.com/office/drawing/2014/main" id="{761A7765-51BF-8445-92D4-A37FAD41E028}"/>
              </a:ext>
            </a:extLst>
          </p:cNvPr>
          <p:cNvSpPr/>
          <p:nvPr/>
        </p:nvSpPr>
        <p:spPr bwMode="gray">
          <a:xfrm>
            <a:off x="5070092" y="5570411"/>
            <a:ext cx="865366" cy="378128"/>
          </a:xfrm>
          <a:prstGeom prst="rect">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TEP Interface</a:t>
            </a:r>
          </a:p>
        </p:txBody>
      </p:sp>
      <p:cxnSp>
        <p:nvCxnSpPr>
          <p:cNvPr id="241" name="Straight Connector 240">
            <a:extLst>
              <a:ext uri="{FF2B5EF4-FFF2-40B4-BE49-F238E27FC236}">
                <a16:creationId xmlns:a16="http://schemas.microsoft.com/office/drawing/2014/main" id="{460137BC-B35B-624B-A569-880E089FC12C}"/>
              </a:ext>
            </a:extLst>
          </p:cNvPr>
          <p:cNvCxnSpPr>
            <a:cxnSpLocks/>
          </p:cNvCxnSpPr>
          <p:nvPr/>
        </p:nvCxnSpPr>
        <p:spPr bwMode="gray">
          <a:xfrm flipV="1">
            <a:off x="5501327" y="5031765"/>
            <a:ext cx="0" cy="562242"/>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42" name="Straight Connector 241">
            <a:extLst>
              <a:ext uri="{FF2B5EF4-FFF2-40B4-BE49-F238E27FC236}">
                <a16:creationId xmlns:a16="http://schemas.microsoft.com/office/drawing/2014/main" id="{6971328C-8ECA-4045-B4C9-D25DCBAE5F7E}"/>
              </a:ext>
            </a:extLst>
          </p:cNvPr>
          <p:cNvCxnSpPr>
            <a:cxnSpLocks/>
          </p:cNvCxnSpPr>
          <p:nvPr/>
        </p:nvCxnSpPr>
        <p:spPr bwMode="gray">
          <a:xfrm flipH="1" flipV="1">
            <a:off x="5501327" y="4373456"/>
            <a:ext cx="0" cy="28440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43" name="Rectangle 242">
            <a:extLst>
              <a:ext uri="{FF2B5EF4-FFF2-40B4-BE49-F238E27FC236}">
                <a16:creationId xmlns:a16="http://schemas.microsoft.com/office/drawing/2014/main" id="{E57566AD-6EB3-1748-8A43-1D476DC12546}"/>
              </a:ext>
            </a:extLst>
          </p:cNvPr>
          <p:cNvSpPr/>
          <p:nvPr/>
        </p:nvSpPr>
        <p:spPr bwMode="auto">
          <a:xfrm>
            <a:off x="4886709" y="4645919"/>
            <a:ext cx="1336774" cy="376877"/>
          </a:xfrm>
          <a:prstGeom prst="rect">
            <a:avLst/>
          </a:prstGeom>
          <a:solidFill>
            <a:schemeClr val="accent1">
              <a:lumMod val="50000"/>
            </a:schemeClr>
          </a:solidFill>
          <a:ln>
            <a:noFill/>
            <a:miter lim="800000"/>
            <a:headEnd/>
            <a:tailEnd/>
          </a:ln>
        </p:spPr>
        <p:style>
          <a:lnRef idx="2">
            <a:schemeClr val="dk1"/>
          </a:lnRef>
          <a:fillRef idx="1">
            <a:schemeClr val="lt1"/>
          </a:fillRef>
          <a:effectRef idx="0">
            <a:schemeClr val="dk1"/>
          </a:effectRef>
          <a:fontRef idx="minor">
            <a:schemeClr val="dk1"/>
          </a:fontRef>
        </p:style>
        <p:txBody>
          <a:bodyPr wrap="none" lIns="0" tIns="0" rIns="0" bIns="0" rtlCol="0" anchor="ctr"/>
          <a:lstStyle/>
          <a:p>
            <a:pPr algn="ctr"/>
            <a:r>
              <a:rPr lang="en-US" sz="1400">
                <a:solidFill>
                  <a:prstClr val="white"/>
                </a:solidFill>
                <a:latin typeface="Metropolis"/>
                <a:ea typeface="Gotham Rounded Book" charset="0"/>
                <a:cs typeface="Gotham Rounded Book" charset="0"/>
              </a:rPr>
              <a:t>N-VDS #1</a:t>
            </a:r>
            <a:endParaRPr lang="en-US" sz="1400">
              <a:solidFill>
                <a:prstClr val="white"/>
              </a:solidFill>
              <a:ea typeface="Gotham Rounded Book" charset="0"/>
              <a:cs typeface="Gotham Rounded Book" charset="0"/>
            </a:endParaRPr>
          </a:p>
        </p:txBody>
      </p:sp>
      <p:cxnSp>
        <p:nvCxnSpPr>
          <p:cNvPr id="245" name="Straight Connector 244">
            <a:extLst>
              <a:ext uri="{FF2B5EF4-FFF2-40B4-BE49-F238E27FC236}">
                <a16:creationId xmlns:a16="http://schemas.microsoft.com/office/drawing/2014/main" id="{D42819F3-45A0-9B40-AC39-CD093855CCCD}"/>
              </a:ext>
            </a:extLst>
          </p:cNvPr>
          <p:cNvCxnSpPr>
            <a:cxnSpLocks/>
          </p:cNvCxnSpPr>
          <p:nvPr/>
        </p:nvCxnSpPr>
        <p:spPr bwMode="gray">
          <a:xfrm flipH="1" flipV="1">
            <a:off x="7163498" y="5518027"/>
            <a:ext cx="365187" cy="229803"/>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246" name="Group 245">
            <a:extLst>
              <a:ext uri="{FF2B5EF4-FFF2-40B4-BE49-F238E27FC236}">
                <a16:creationId xmlns:a16="http://schemas.microsoft.com/office/drawing/2014/main" id="{20B0EC72-3E3D-154A-9009-D89F42643919}"/>
              </a:ext>
            </a:extLst>
          </p:cNvPr>
          <p:cNvGrpSpPr/>
          <p:nvPr/>
        </p:nvGrpSpPr>
        <p:grpSpPr>
          <a:xfrm>
            <a:off x="7482209" y="5701226"/>
            <a:ext cx="402191" cy="402352"/>
            <a:chOff x="7736620" y="7009631"/>
            <a:chExt cx="4501800" cy="4503600"/>
          </a:xfrm>
          <a:solidFill>
            <a:schemeClr val="tx1"/>
          </a:solidFill>
        </p:grpSpPr>
        <p:sp>
          <p:nvSpPr>
            <p:cNvPr id="247" name="Freeform: Shape 1">
              <a:extLst>
                <a:ext uri="{FF2B5EF4-FFF2-40B4-BE49-F238E27FC236}">
                  <a16:creationId xmlns:a16="http://schemas.microsoft.com/office/drawing/2014/main" id="{3BBCC1A6-8F7D-F044-8D4D-9D4DE5A01EB6}"/>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sp>
          <p:nvSpPr>
            <p:cNvPr id="248" name="Freeform: Shape 2">
              <a:extLst>
                <a:ext uri="{FF2B5EF4-FFF2-40B4-BE49-F238E27FC236}">
                  <a16:creationId xmlns:a16="http://schemas.microsoft.com/office/drawing/2014/main" id="{3726A912-74F0-964E-8BC8-A568EE498306}"/>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sp>
          <p:nvSpPr>
            <p:cNvPr id="249" name="Freeform: Shape 3">
              <a:extLst>
                <a:ext uri="{FF2B5EF4-FFF2-40B4-BE49-F238E27FC236}">
                  <a16:creationId xmlns:a16="http://schemas.microsoft.com/office/drawing/2014/main" id="{E5191AB5-82FE-F647-96F7-CFF3B2140880}"/>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sp>
          <p:nvSpPr>
            <p:cNvPr id="250" name="Freeform: Shape 4">
              <a:extLst>
                <a:ext uri="{FF2B5EF4-FFF2-40B4-BE49-F238E27FC236}">
                  <a16:creationId xmlns:a16="http://schemas.microsoft.com/office/drawing/2014/main" id="{C30D783F-B8B9-BE4F-9F8B-A096CE18FEAC}"/>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sp>
          <p:nvSpPr>
            <p:cNvPr id="251" name="Freeform: Shape 5">
              <a:extLst>
                <a:ext uri="{FF2B5EF4-FFF2-40B4-BE49-F238E27FC236}">
                  <a16:creationId xmlns:a16="http://schemas.microsoft.com/office/drawing/2014/main" id="{88165767-5BE8-3F4A-94B8-0C1AFBC9EBEC}"/>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grpSp>
      <p:cxnSp>
        <p:nvCxnSpPr>
          <p:cNvPr id="252" name="Straight Connector 251">
            <a:extLst>
              <a:ext uri="{FF2B5EF4-FFF2-40B4-BE49-F238E27FC236}">
                <a16:creationId xmlns:a16="http://schemas.microsoft.com/office/drawing/2014/main" id="{74F2CF4D-4D8B-CC4D-80A7-689CEECD86CE}"/>
              </a:ext>
            </a:extLst>
          </p:cNvPr>
          <p:cNvCxnSpPr>
            <a:cxnSpLocks/>
          </p:cNvCxnSpPr>
          <p:nvPr/>
        </p:nvCxnSpPr>
        <p:spPr bwMode="gray">
          <a:xfrm flipV="1">
            <a:off x="7827602" y="5518027"/>
            <a:ext cx="375509" cy="242952"/>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53" name="Rectangle 252">
            <a:extLst>
              <a:ext uri="{FF2B5EF4-FFF2-40B4-BE49-F238E27FC236}">
                <a16:creationId xmlns:a16="http://schemas.microsoft.com/office/drawing/2014/main" id="{4C0C07E2-4055-DE43-BE48-AE03D37DAF24}"/>
              </a:ext>
            </a:extLst>
          </p:cNvPr>
          <p:cNvSpPr/>
          <p:nvPr/>
        </p:nvSpPr>
        <p:spPr>
          <a:xfrm>
            <a:off x="7800920" y="5729157"/>
            <a:ext cx="1249055" cy="415498"/>
          </a:xfrm>
          <a:prstGeom prst="rect">
            <a:avLst/>
          </a:prstGeom>
        </p:spPr>
        <p:txBody>
          <a:bodyPr wrap="square">
            <a:spAutoFit/>
          </a:bodyPr>
          <a:lstStyle/>
          <a:p>
            <a:pPr algn="ctr"/>
            <a:r>
              <a:rPr lang="en-US" sz="1050" b="1">
                <a:latin typeface="Metropolis" pitchFamily="2" charset="77"/>
              </a:rPr>
              <a:t>Tier0 Logical Router</a:t>
            </a:r>
            <a:endParaRPr lang="en-GB" sz="1050" b="1">
              <a:latin typeface="Metropolis" pitchFamily="2" charset="77"/>
            </a:endParaRPr>
          </a:p>
        </p:txBody>
      </p:sp>
      <p:cxnSp>
        <p:nvCxnSpPr>
          <p:cNvPr id="254" name="Straight Connector 253">
            <a:extLst>
              <a:ext uri="{FF2B5EF4-FFF2-40B4-BE49-F238E27FC236}">
                <a16:creationId xmlns:a16="http://schemas.microsoft.com/office/drawing/2014/main" id="{5D78FF34-112F-554D-A8CA-71D9D3247643}"/>
              </a:ext>
            </a:extLst>
          </p:cNvPr>
          <p:cNvCxnSpPr>
            <a:cxnSpLocks/>
          </p:cNvCxnSpPr>
          <p:nvPr/>
        </p:nvCxnSpPr>
        <p:spPr bwMode="gray">
          <a:xfrm flipH="1" flipV="1">
            <a:off x="6870483" y="4346621"/>
            <a:ext cx="0" cy="28440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55" name="Straight Connector 254">
            <a:extLst>
              <a:ext uri="{FF2B5EF4-FFF2-40B4-BE49-F238E27FC236}">
                <a16:creationId xmlns:a16="http://schemas.microsoft.com/office/drawing/2014/main" id="{8D54FF79-5578-D34E-BD21-D46970A82CDB}"/>
              </a:ext>
            </a:extLst>
          </p:cNvPr>
          <p:cNvCxnSpPr>
            <a:cxnSpLocks/>
          </p:cNvCxnSpPr>
          <p:nvPr/>
        </p:nvCxnSpPr>
        <p:spPr bwMode="gray">
          <a:xfrm flipH="1" flipV="1">
            <a:off x="8115987" y="4346621"/>
            <a:ext cx="0" cy="28440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56" name="Straight Connector 255">
            <a:extLst>
              <a:ext uri="{FF2B5EF4-FFF2-40B4-BE49-F238E27FC236}">
                <a16:creationId xmlns:a16="http://schemas.microsoft.com/office/drawing/2014/main" id="{226C1060-D2BD-0548-B0A6-73481869745B}"/>
              </a:ext>
            </a:extLst>
          </p:cNvPr>
          <p:cNvCxnSpPr>
            <a:cxnSpLocks/>
          </p:cNvCxnSpPr>
          <p:nvPr/>
        </p:nvCxnSpPr>
        <p:spPr bwMode="gray">
          <a:xfrm flipV="1">
            <a:off x="4149266" y="4368505"/>
            <a:ext cx="0" cy="556536"/>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57" name="Freeform 256">
            <a:extLst>
              <a:ext uri="{FF2B5EF4-FFF2-40B4-BE49-F238E27FC236}">
                <a16:creationId xmlns:a16="http://schemas.microsoft.com/office/drawing/2014/main" id="{2FD0CA1C-C269-1A43-A4A4-AF15B67F7323}"/>
              </a:ext>
            </a:extLst>
          </p:cNvPr>
          <p:cNvSpPr/>
          <p:nvPr/>
        </p:nvSpPr>
        <p:spPr>
          <a:xfrm rot="10800000">
            <a:off x="9412186" y="4354770"/>
            <a:ext cx="423658" cy="1732343"/>
          </a:xfrm>
          <a:custGeom>
            <a:avLst/>
            <a:gdLst>
              <a:gd name="connsiteX0" fmla="*/ 0 w 816077"/>
              <a:gd name="connsiteY0" fmla="*/ 668594 h 1022555"/>
              <a:gd name="connsiteX1" fmla="*/ 0 w 816077"/>
              <a:gd name="connsiteY1" fmla="*/ 845574 h 1022555"/>
              <a:gd name="connsiteX2" fmla="*/ 816077 w 816077"/>
              <a:gd name="connsiteY2" fmla="*/ 1022555 h 1022555"/>
              <a:gd name="connsiteX3" fmla="*/ 806245 w 816077"/>
              <a:gd name="connsiteY3" fmla="*/ 0 h 1022555"/>
              <a:gd name="connsiteX4" fmla="*/ 0 w 816077"/>
              <a:gd name="connsiteY4" fmla="*/ 668594 h 10225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6077" h="1022555">
                <a:moveTo>
                  <a:pt x="0" y="668594"/>
                </a:moveTo>
                <a:lnTo>
                  <a:pt x="0" y="845574"/>
                </a:lnTo>
                <a:lnTo>
                  <a:pt x="816077" y="1022555"/>
                </a:lnTo>
                <a:cubicBezTo>
                  <a:pt x="812800" y="681703"/>
                  <a:pt x="809522" y="340852"/>
                  <a:pt x="806245" y="0"/>
                </a:cubicBezTo>
                <a:lnTo>
                  <a:pt x="0" y="668594"/>
                </a:lnTo>
                <a:close/>
              </a:path>
            </a:pathLst>
          </a:custGeom>
          <a:solidFill>
            <a:schemeClr val="accent1">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sp>
        <p:nvSpPr>
          <p:cNvPr id="258" name="Rectangle 257">
            <a:extLst>
              <a:ext uri="{FF2B5EF4-FFF2-40B4-BE49-F238E27FC236}">
                <a16:creationId xmlns:a16="http://schemas.microsoft.com/office/drawing/2014/main" id="{165628C4-890F-894B-90AA-EB0DCD6B535C}"/>
              </a:ext>
            </a:extLst>
          </p:cNvPr>
          <p:cNvSpPr/>
          <p:nvPr/>
        </p:nvSpPr>
        <p:spPr bwMode="gray">
          <a:xfrm>
            <a:off x="4980676" y="4965609"/>
            <a:ext cx="1096029" cy="201161"/>
          </a:xfrm>
          <a:prstGeom prst="rect">
            <a:avLst/>
          </a:prstGeom>
          <a:solidFill>
            <a:srgbClr val="820024"/>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Uplink Profile</a:t>
            </a:r>
          </a:p>
        </p:txBody>
      </p:sp>
      <p:sp>
        <p:nvSpPr>
          <p:cNvPr id="259" name="Rectangle 258">
            <a:extLst>
              <a:ext uri="{FF2B5EF4-FFF2-40B4-BE49-F238E27FC236}">
                <a16:creationId xmlns:a16="http://schemas.microsoft.com/office/drawing/2014/main" id="{04B3F81F-77D0-0F40-849E-186939F04D07}"/>
              </a:ext>
            </a:extLst>
          </p:cNvPr>
          <p:cNvSpPr/>
          <p:nvPr/>
        </p:nvSpPr>
        <p:spPr bwMode="auto">
          <a:xfrm>
            <a:off x="6407465" y="4644063"/>
            <a:ext cx="1336774" cy="376877"/>
          </a:xfrm>
          <a:prstGeom prst="rect">
            <a:avLst/>
          </a:prstGeom>
          <a:solidFill>
            <a:schemeClr val="accent1">
              <a:lumMod val="50000"/>
            </a:schemeClr>
          </a:solidFill>
          <a:ln>
            <a:noFill/>
            <a:miter lim="800000"/>
            <a:headEnd/>
            <a:tailEnd/>
          </a:ln>
        </p:spPr>
        <p:style>
          <a:lnRef idx="2">
            <a:schemeClr val="dk1"/>
          </a:lnRef>
          <a:fillRef idx="1">
            <a:schemeClr val="lt1"/>
          </a:fillRef>
          <a:effectRef idx="0">
            <a:schemeClr val="dk1"/>
          </a:effectRef>
          <a:fontRef idx="minor">
            <a:schemeClr val="dk1"/>
          </a:fontRef>
        </p:style>
        <p:txBody>
          <a:bodyPr wrap="none" lIns="0" tIns="0" rIns="0" bIns="0" rtlCol="0" anchor="ctr"/>
          <a:lstStyle/>
          <a:p>
            <a:pPr algn="ctr"/>
            <a:r>
              <a:rPr lang="en-US" sz="1400">
                <a:solidFill>
                  <a:prstClr val="white"/>
                </a:solidFill>
                <a:latin typeface="Metropolis"/>
                <a:ea typeface="Gotham Rounded Book" charset="0"/>
                <a:cs typeface="Gotham Rounded Book" charset="0"/>
              </a:rPr>
              <a:t>N-VDS #2</a:t>
            </a:r>
            <a:endParaRPr lang="en-US" sz="1400">
              <a:solidFill>
                <a:prstClr val="white"/>
              </a:solidFill>
              <a:ea typeface="Gotham Rounded Book" charset="0"/>
              <a:cs typeface="Gotham Rounded Book" charset="0"/>
            </a:endParaRPr>
          </a:p>
        </p:txBody>
      </p:sp>
      <p:sp>
        <p:nvSpPr>
          <p:cNvPr id="260" name="Rectangle 259">
            <a:extLst>
              <a:ext uri="{FF2B5EF4-FFF2-40B4-BE49-F238E27FC236}">
                <a16:creationId xmlns:a16="http://schemas.microsoft.com/office/drawing/2014/main" id="{A86B7E06-3BD9-9F46-AA2F-8C3AC7FAD7A5}"/>
              </a:ext>
            </a:extLst>
          </p:cNvPr>
          <p:cNvSpPr/>
          <p:nvPr/>
        </p:nvSpPr>
        <p:spPr bwMode="gray">
          <a:xfrm>
            <a:off x="6501432" y="4963753"/>
            <a:ext cx="1096029" cy="201161"/>
          </a:xfrm>
          <a:prstGeom prst="rect">
            <a:avLst/>
          </a:prstGeom>
          <a:solidFill>
            <a:srgbClr val="820024"/>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Uplink Profile</a:t>
            </a:r>
          </a:p>
        </p:txBody>
      </p:sp>
      <p:sp>
        <p:nvSpPr>
          <p:cNvPr id="261" name="Rectangle 260">
            <a:extLst>
              <a:ext uri="{FF2B5EF4-FFF2-40B4-BE49-F238E27FC236}">
                <a16:creationId xmlns:a16="http://schemas.microsoft.com/office/drawing/2014/main" id="{889413A2-5AD2-2C4E-9ED6-C56B8DEA3418}"/>
              </a:ext>
            </a:extLst>
          </p:cNvPr>
          <p:cNvSpPr/>
          <p:nvPr/>
        </p:nvSpPr>
        <p:spPr bwMode="auto">
          <a:xfrm>
            <a:off x="7827602" y="4644423"/>
            <a:ext cx="1336774" cy="376877"/>
          </a:xfrm>
          <a:prstGeom prst="rect">
            <a:avLst/>
          </a:prstGeom>
          <a:solidFill>
            <a:schemeClr val="accent1">
              <a:lumMod val="50000"/>
            </a:schemeClr>
          </a:solidFill>
          <a:ln>
            <a:noFill/>
            <a:miter lim="800000"/>
            <a:headEnd/>
            <a:tailEnd/>
          </a:ln>
        </p:spPr>
        <p:style>
          <a:lnRef idx="2">
            <a:schemeClr val="dk1"/>
          </a:lnRef>
          <a:fillRef idx="1">
            <a:schemeClr val="lt1"/>
          </a:fillRef>
          <a:effectRef idx="0">
            <a:schemeClr val="dk1"/>
          </a:effectRef>
          <a:fontRef idx="minor">
            <a:schemeClr val="dk1"/>
          </a:fontRef>
        </p:style>
        <p:txBody>
          <a:bodyPr wrap="none" lIns="0" tIns="0" rIns="0" bIns="0" rtlCol="0" anchor="ctr"/>
          <a:lstStyle/>
          <a:p>
            <a:pPr algn="ctr"/>
            <a:r>
              <a:rPr lang="en-US" sz="1400">
                <a:solidFill>
                  <a:prstClr val="white"/>
                </a:solidFill>
                <a:latin typeface="Metropolis"/>
                <a:ea typeface="Gotham Rounded Book" charset="0"/>
                <a:cs typeface="Gotham Rounded Book" charset="0"/>
              </a:rPr>
              <a:t>N-VDS #3</a:t>
            </a:r>
            <a:endParaRPr lang="en-US" sz="1400">
              <a:solidFill>
                <a:prstClr val="white"/>
              </a:solidFill>
              <a:ea typeface="Gotham Rounded Book" charset="0"/>
              <a:cs typeface="Gotham Rounded Book" charset="0"/>
            </a:endParaRPr>
          </a:p>
        </p:txBody>
      </p:sp>
      <p:sp>
        <p:nvSpPr>
          <p:cNvPr id="262" name="Rectangle 261">
            <a:extLst>
              <a:ext uri="{FF2B5EF4-FFF2-40B4-BE49-F238E27FC236}">
                <a16:creationId xmlns:a16="http://schemas.microsoft.com/office/drawing/2014/main" id="{6AE2A4C3-852D-3341-AC13-B1D0146E5BDF}"/>
              </a:ext>
            </a:extLst>
          </p:cNvPr>
          <p:cNvSpPr/>
          <p:nvPr/>
        </p:nvSpPr>
        <p:spPr bwMode="gray">
          <a:xfrm>
            <a:off x="7921569" y="4964113"/>
            <a:ext cx="1096029" cy="201161"/>
          </a:xfrm>
          <a:prstGeom prst="rect">
            <a:avLst/>
          </a:prstGeom>
          <a:solidFill>
            <a:srgbClr val="820024"/>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Uplink Profile</a:t>
            </a:r>
          </a:p>
        </p:txBody>
      </p:sp>
      <p:sp>
        <p:nvSpPr>
          <p:cNvPr id="263" name="Rectangle 262">
            <a:extLst>
              <a:ext uri="{FF2B5EF4-FFF2-40B4-BE49-F238E27FC236}">
                <a16:creationId xmlns:a16="http://schemas.microsoft.com/office/drawing/2014/main" id="{A2A6657C-F841-A441-8FDD-D859B39CAA56}"/>
              </a:ext>
            </a:extLst>
          </p:cNvPr>
          <p:cNvSpPr/>
          <p:nvPr/>
        </p:nvSpPr>
        <p:spPr bwMode="gray">
          <a:xfrm>
            <a:off x="7959870" y="5144826"/>
            <a:ext cx="999255" cy="360632"/>
          </a:xfrm>
          <a:prstGeom prst="rect">
            <a:avLst/>
          </a:prstGeom>
          <a:solidFill>
            <a:schemeClr val="tx2"/>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Routing2 LS (Untagged)</a:t>
            </a:r>
          </a:p>
        </p:txBody>
      </p:sp>
      <p:sp>
        <p:nvSpPr>
          <p:cNvPr id="264" name="Rectangle 263">
            <a:extLst>
              <a:ext uri="{FF2B5EF4-FFF2-40B4-BE49-F238E27FC236}">
                <a16:creationId xmlns:a16="http://schemas.microsoft.com/office/drawing/2014/main" id="{CD060674-FDDB-E245-88F1-EA84F3FE797C}"/>
              </a:ext>
            </a:extLst>
          </p:cNvPr>
          <p:cNvSpPr/>
          <p:nvPr/>
        </p:nvSpPr>
        <p:spPr bwMode="gray">
          <a:xfrm>
            <a:off x="6549421" y="5144827"/>
            <a:ext cx="1019327" cy="368264"/>
          </a:xfrm>
          <a:prstGeom prst="rect">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Routing1 LS (untagged)</a:t>
            </a:r>
          </a:p>
        </p:txBody>
      </p:sp>
      <p:sp>
        <p:nvSpPr>
          <p:cNvPr id="265" name="Rectangle 264">
            <a:extLst>
              <a:ext uri="{FF2B5EF4-FFF2-40B4-BE49-F238E27FC236}">
                <a16:creationId xmlns:a16="http://schemas.microsoft.com/office/drawing/2014/main" id="{EFC1459F-DBB3-F34E-93F8-C33E487E1533}"/>
              </a:ext>
            </a:extLst>
          </p:cNvPr>
          <p:cNvSpPr/>
          <p:nvPr/>
        </p:nvSpPr>
        <p:spPr>
          <a:xfrm>
            <a:off x="3287538" y="4002081"/>
            <a:ext cx="793226" cy="415498"/>
          </a:xfrm>
          <a:prstGeom prst="rect">
            <a:avLst/>
          </a:prstGeom>
        </p:spPr>
        <p:txBody>
          <a:bodyPr wrap="square">
            <a:spAutoFit/>
          </a:bodyPr>
          <a:lstStyle/>
          <a:p>
            <a:pPr algn="ctr"/>
            <a:r>
              <a:rPr lang="en-US" sz="1050" b="1">
                <a:latin typeface="Metropolis" pitchFamily="2" charset="77"/>
              </a:rPr>
              <a:t>vNIC1</a:t>
            </a:r>
          </a:p>
          <a:p>
            <a:pPr algn="ctr"/>
            <a:r>
              <a:rPr lang="en-US" sz="1050" b="1">
                <a:latin typeface="Metropolis" pitchFamily="2" charset="77"/>
              </a:rPr>
              <a:t>eth0</a:t>
            </a:r>
            <a:endParaRPr lang="en-GB" sz="1050" b="1">
              <a:latin typeface="Metropolis" pitchFamily="2" charset="77"/>
            </a:endParaRPr>
          </a:p>
        </p:txBody>
      </p:sp>
      <p:sp>
        <p:nvSpPr>
          <p:cNvPr id="266" name="Rectangle 265">
            <a:extLst>
              <a:ext uri="{FF2B5EF4-FFF2-40B4-BE49-F238E27FC236}">
                <a16:creationId xmlns:a16="http://schemas.microsoft.com/office/drawing/2014/main" id="{BD96D87E-41CB-A941-A5E7-D25C09FCA6CF}"/>
              </a:ext>
            </a:extLst>
          </p:cNvPr>
          <p:cNvSpPr/>
          <p:nvPr/>
        </p:nvSpPr>
        <p:spPr>
          <a:xfrm>
            <a:off x="4563057" y="4004004"/>
            <a:ext cx="793226" cy="415498"/>
          </a:xfrm>
          <a:prstGeom prst="rect">
            <a:avLst/>
          </a:prstGeom>
        </p:spPr>
        <p:txBody>
          <a:bodyPr wrap="square">
            <a:spAutoFit/>
          </a:bodyPr>
          <a:lstStyle/>
          <a:p>
            <a:pPr algn="ctr"/>
            <a:r>
              <a:rPr lang="en-US" sz="1050" b="1">
                <a:latin typeface="Metropolis" pitchFamily="2" charset="77"/>
              </a:rPr>
              <a:t>vNIC2</a:t>
            </a:r>
          </a:p>
          <a:p>
            <a:pPr algn="ctr"/>
            <a:r>
              <a:rPr lang="en-US" sz="1050" b="1">
                <a:latin typeface="Metropolis" pitchFamily="2" charset="77"/>
              </a:rPr>
              <a:t>fp-eth0</a:t>
            </a:r>
            <a:endParaRPr lang="en-GB" sz="1050" b="1">
              <a:latin typeface="Metropolis" pitchFamily="2" charset="77"/>
            </a:endParaRPr>
          </a:p>
        </p:txBody>
      </p:sp>
      <p:sp>
        <p:nvSpPr>
          <p:cNvPr id="267" name="Rectangle 266">
            <a:extLst>
              <a:ext uri="{FF2B5EF4-FFF2-40B4-BE49-F238E27FC236}">
                <a16:creationId xmlns:a16="http://schemas.microsoft.com/office/drawing/2014/main" id="{CE1E83FD-3B54-D446-8C95-C5849F12BA79}"/>
              </a:ext>
            </a:extLst>
          </p:cNvPr>
          <p:cNvSpPr/>
          <p:nvPr/>
        </p:nvSpPr>
        <p:spPr>
          <a:xfrm>
            <a:off x="6043121" y="4012112"/>
            <a:ext cx="793226" cy="415498"/>
          </a:xfrm>
          <a:prstGeom prst="rect">
            <a:avLst/>
          </a:prstGeom>
        </p:spPr>
        <p:txBody>
          <a:bodyPr wrap="square">
            <a:spAutoFit/>
          </a:bodyPr>
          <a:lstStyle/>
          <a:p>
            <a:pPr algn="ctr"/>
            <a:r>
              <a:rPr lang="en-US" sz="1050" b="1">
                <a:latin typeface="Metropolis" pitchFamily="2" charset="77"/>
              </a:rPr>
              <a:t>vNIC3</a:t>
            </a:r>
          </a:p>
          <a:p>
            <a:pPr algn="ctr"/>
            <a:r>
              <a:rPr lang="en-US" sz="1050" b="1">
                <a:latin typeface="Metropolis" pitchFamily="2" charset="77"/>
              </a:rPr>
              <a:t>fp-eth1</a:t>
            </a:r>
            <a:endParaRPr lang="en-GB" sz="1050" b="1">
              <a:latin typeface="Metropolis" pitchFamily="2" charset="77"/>
            </a:endParaRPr>
          </a:p>
        </p:txBody>
      </p:sp>
      <p:sp>
        <p:nvSpPr>
          <p:cNvPr id="268" name="Rectangle 267">
            <a:extLst>
              <a:ext uri="{FF2B5EF4-FFF2-40B4-BE49-F238E27FC236}">
                <a16:creationId xmlns:a16="http://schemas.microsoft.com/office/drawing/2014/main" id="{A8655816-9CA1-714C-AD01-79A9E09BFED3}"/>
              </a:ext>
            </a:extLst>
          </p:cNvPr>
          <p:cNvSpPr/>
          <p:nvPr/>
        </p:nvSpPr>
        <p:spPr>
          <a:xfrm>
            <a:off x="7205228" y="4002081"/>
            <a:ext cx="793226" cy="415498"/>
          </a:xfrm>
          <a:prstGeom prst="rect">
            <a:avLst/>
          </a:prstGeom>
        </p:spPr>
        <p:txBody>
          <a:bodyPr wrap="square">
            <a:spAutoFit/>
          </a:bodyPr>
          <a:lstStyle/>
          <a:p>
            <a:pPr algn="ctr"/>
            <a:r>
              <a:rPr lang="en-US" sz="1050" b="1">
                <a:latin typeface="Metropolis" pitchFamily="2" charset="77"/>
              </a:rPr>
              <a:t>vNIC4</a:t>
            </a:r>
          </a:p>
          <a:p>
            <a:pPr algn="ctr"/>
            <a:r>
              <a:rPr lang="en-US" sz="1050" b="1">
                <a:latin typeface="Metropolis" pitchFamily="2" charset="77"/>
              </a:rPr>
              <a:t>fp-eth2</a:t>
            </a:r>
            <a:endParaRPr lang="en-GB" sz="1050" b="1">
              <a:latin typeface="Metropolis" pitchFamily="2" charset="77"/>
            </a:endParaRPr>
          </a:p>
        </p:txBody>
      </p:sp>
      <p:sp>
        <p:nvSpPr>
          <p:cNvPr id="111" name="TextBox 110">
            <a:extLst>
              <a:ext uri="{FF2B5EF4-FFF2-40B4-BE49-F238E27FC236}">
                <a16:creationId xmlns:a16="http://schemas.microsoft.com/office/drawing/2014/main" id="{C05BCC64-0AD2-DE46-93C7-0A9685607A44}"/>
              </a:ext>
            </a:extLst>
          </p:cNvPr>
          <p:cNvSpPr txBox="1"/>
          <p:nvPr/>
        </p:nvSpPr>
        <p:spPr>
          <a:xfrm>
            <a:off x="48571" y="3733059"/>
            <a:ext cx="1038015" cy="184666"/>
          </a:xfrm>
          <a:prstGeom prst="rect">
            <a:avLst/>
          </a:prstGeom>
        </p:spPr>
        <p:txBody>
          <a:bodyPr wrap="square" lIns="0" tIns="0" rIns="0" bIns="0" rtlCol="0" anchor="t">
            <a:spAutoFit/>
          </a:bodyPr>
          <a:lstStyle/>
          <a:p>
            <a:pPr algn="ctr">
              <a:spcAft>
                <a:spcPts val="600"/>
              </a:spcAft>
            </a:pPr>
            <a:r>
              <a:rPr lang="en-GB" sz="1200" b="1"/>
              <a:t>TEP         VLAN </a:t>
            </a:r>
            <a:endParaRPr lang="en-GB" sz="1200" b="1" u="sng"/>
          </a:p>
        </p:txBody>
      </p:sp>
      <p:sp>
        <p:nvSpPr>
          <p:cNvPr id="112" name="TextBox 111">
            <a:extLst>
              <a:ext uri="{FF2B5EF4-FFF2-40B4-BE49-F238E27FC236}">
                <a16:creationId xmlns:a16="http://schemas.microsoft.com/office/drawing/2014/main" id="{AFB3357B-9F43-AD45-BCAC-96774FBC18BF}"/>
              </a:ext>
            </a:extLst>
          </p:cNvPr>
          <p:cNvSpPr txBox="1"/>
          <p:nvPr/>
        </p:nvSpPr>
        <p:spPr>
          <a:xfrm>
            <a:off x="4675757" y="5944473"/>
            <a:ext cx="1682897" cy="184666"/>
          </a:xfrm>
          <a:prstGeom prst="rect">
            <a:avLst/>
          </a:prstGeom>
        </p:spPr>
        <p:txBody>
          <a:bodyPr wrap="square" lIns="0" tIns="0" rIns="0" bIns="0" rtlCol="0">
            <a:spAutoFit/>
          </a:bodyPr>
          <a:lstStyle/>
          <a:p>
            <a:pPr algn="ctr">
              <a:spcAft>
                <a:spcPts val="600"/>
              </a:spcAft>
            </a:pPr>
            <a:r>
              <a:rPr lang="en-GB" sz="1200" b="1"/>
              <a:t>TEP VLAN (untagged)</a:t>
            </a:r>
            <a:endParaRPr lang="en-GB" sz="1200" b="1" u="sng"/>
          </a:p>
        </p:txBody>
      </p:sp>
      <p:sp>
        <p:nvSpPr>
          <p:cNvPr id="113" name="TextBox 112">
            <a:extLst>
              <a:ext uri="{FF2B5EF4-FFF2-40B4-BE49-F238E27FC236}">
                <a16:creationId xmlns:a16="http://schemas.microsoft.com/office/drawing/2014/main" id="{2921332E-4CB1-BA46-B05E-D7187F5B32A3}"/>
              </a:ext>
            </a:extLst>
          </p:cNvPr>
          <p:cNvSpPr txBox="1"/>
          <p:nvPr/>
        </p:nvSpPr>
        <p:spPr>
          <a:xfrm>
            <a:off x="3264671" y="5340639"/>
            <a:ext cx="1682897" cy="369332"/>
          </a:xfrm>
          <a:prstGeom prst="rect">
            <a:avLst/>
          </a:prstGeom>
        </p:spPr>
        <p:txBody>
          <a:bodyPr wrap="square" lIns="0" tIns="0" rIns="0" bIns="0" rtlCol="0">
            <a:spAutoFit/>
          </a:bodyPr>
          <a:lstStyle/>
          <a:p>
            <a:pPr algn="ctr">
              <a:spcAft>
                <a:spcPts val="600"/>
              </a:spcAft>
            </a:pPr>
            <a:r>
              <a:rPr lang="en-GB" sz="1200" b="1" err="1"/>
              <a:t>Mgt</a:t>
            </a:r>
            <a:r>
              <a:rPr lang="en-GB" sz="1200" b="1"/>
              <a:t>  VLAN (untagged)</a:t>
            </a:r>
            <a:endParaRPr lang="en-GB" sz="1200" b="1" u="sng"/>
          </a:p>
        </p:txBody>
      </p:sp>
      <p:sp>
        <p:nvSpPr>
          <p:cNvPr id="116" name="Arrow: Pentagon 102">
            <a:extLst>
              <a:ext uri="{FF2B5EF4-FFF2-40B4-BE49-F238E27FC236}">
                <a16:creationId xmlns:a16="http://schemas.microsoft.com/office/drawing/2014/main" id="{2D82723E-B9A7-7E4E-8779-B11750C73000}"/>
              </a:ext>
            </a:extLst>
          </p:cNvPr>
          <p:cNvSpPr/>
          <p:nvPr/>
        </p:nvSpPr>
        <p:spPr bwMode="gray">
          <a:xfrm>
            <a:off x="282562" y="4341347"/>
            <a:ext cx="3081030" cy="1871282"/>
          </a:xfrm>
          <a:prstGeom prst="homePlate">
            <a:avLst/>
          </a:prstGeom>
          <a:solidFill>
            <a:srgbClr val="F8981D"/>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2880" tIns="73152" rIns="457200" bIns="73152" numCol="1" spcCol="0" rtlCol="0" fromWordArt="0" anchor="ctr" anchorCtr="0" forceAA="0" compatLnSpc="1">
            <a:prstTxWarp prst="textNoShape">
              <a:avLst/>
            </a:prstTxWarp>
            <a:spAutoFit/>
          </a:bodyPr>
          <a:lstStyle/>
          <a:p>
            <a:r>
              <a:rPr lang="en-GB" sz="1400" b="1">
                <a:solidFill>
                  <a:schemeClr val="bg1"/>
                </a:solidFill>
              </a:rPr>
              <a:t>Edge Note TEP and Hypervisor Node TEP must be in different subnets / VLANs. The reason is ESX host drops GENEVE traffic if it does not go through the </a:t>
            </a:r>
            <a:r>
              <a:rPr lang="en-GB" sz="1400" b="1" err="1">
                <a:solidFill>
                  <a:schemeClr val="bg1"/>
                </a:solidFill>
              </a:rPr>
              <a:t>vmnic</a:t>
            </a:r>
            <a:r>
              <a:rPr lang="en-GB" sz="1400" b="1">
                <a:solidFill>
                  <a:schemeClr val="bg1"/>
                </a:solidFill>
              </a:rPr>
              <a:t>. </a:t>
            </a:r>
          </a:p>
        </p:txBody>
      </p:sp>
      <p:sp>
        <p:nvSpPr>
          <p:cNvPr id="110" name="Rectangle 109">
            <a:extLst>
              <a:ext uri="{FF2B5EF4-FFF2-40B4-BE49-F238E27FC236}">
                <a16:creationId xmlns:a16="http://schemas.microsoft.com/office/drawing/2014/main" id="{050B5CB2-1A9C-054D-8972-D29F9C81954F}"/>
              </a:ext>
            </a:extLst>
          </p:cNvPr>
          <p:cNvSpPr/>
          <p:nvPr/>
        </p:nvSpPr>
        <p:spPr>
          <a:xfrm>
            <a:off x="5164167" y="2038013"/>
            <a:ext cx="912538" cy="199056"/>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r>
              <a:rPr lang="en-GB" sz="1200" dirty="0">
                <a:solidFill>
                  <a:schemeClr val="bg1"/>
                </a:solidFill>
              </a:rPr>
              <a:t>Uplink 1</a:t>
            </a:r>
          </a:p>
        </p:txBody>
      </p:sp>
      <p:sp>
        <p:nvSpPr>
          <p:cNvPr id="97" name="Freeform 21">
            <a:extLst>
              <a:ext uri="{FF2B5EF4-FFF2-40B4-BE49-F238E27FC236}">
                <a16:creationId xmlns:a16="http://schemas.microsoft.com/office/drawing/2014/main" id="{84F5CB3B-66E1-E240-9BAC-AFB3809BD705}"/>
              </a:ext>
            </a:extLst>
          </p:cNvPr>
          <p:cNvSpPr>
            <a:spLocks noChangeAspect="1" noEditPoints="1"/>
          </p:cNvSpPr>
          <p:nvPr/>
        </p:nvSpPr>
        <p:spPr bwMode="auto">
          <a:xfrm>
            <a:off x="5531445" y="1832346"/>
            <a:ext cx="308460" cy="232520"/>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17" name="Rectangle 116">
            <a:extLst>
              <a:ext uri="{FF2B5EF4-FFF2-40B4-BE49-F238E27FC236}">
                <a16:creationId xmlns:a16="http://schemas.microsoft.com/office/drawing/2014/main" id="{115FD410-7F35-A142-899C-8CF74639C3D6}"/>
              </a:ext>
            </a:extLst>
          </p:cNvPr>
          <p:cNvSpPr/>
          <p:nvPr/>
        </p:nvSpPr>
        <p:spPr>
          <a:xfrm>
            <a:off x="6163314" y="2041107"/>
            <a:ext cx="912538" cy="199056"/>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r>
              <a:rPr lang="en-GB" sz="1200" dirty="0">
                <a:solidFill>
                  <a:schemeClr val="bg1"/>
                </a:solidFill>
              </a:rPr>
              <a:t>Uplink 2</a:t>
            </a:r>
          </a:p>
        </p:txBody>
      </p:sp>
    </p:spTree>
    <p:extLst>
      <p:ext uri="{BB962C8B-B14F-4D97-AF65-F5344CB8AC3E}">
        <p14:creationId xmlns:p14="http://schemas.microsoft.com/office/powerpoint/2010/main" val="153462244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5000" fill="hold" nodeType="clickEffect">
                                  <p:stCondLst>
                                    <p:cond delay="0"/>
                                  </p:stCondLst>
                                  <p:childTnLst>
                                    <p:anim calcmode="discrete" valueType="str">
                                      <p:cBhvr>
                                        <p:cTn id="6" dur="1000" fill="hold"/>
                                        <p:tgtEl>
                                          <p:spTgt spid="114"/>
                                        </p:tgtEl>
                                        <p:attrNameLst>
                                          <p:attrName>style.visibility</p:attrName>
                                        </p:attrNameLst>
                                      </p:cBhvr>
                                      <p:tavLst>
                                        <p:tav tm="0">
                                          <p:val>
                                            <p:strVal val="hidden"/>
                                          </p:val>
                                        </p:tav>
                                        <p:tav tm="50000">
                                          <p:val>
                                            <p:strVal val="visible"/>
                                          </p:val>
                                        </p:tav>
                                      </p:tavLst>
                                    </p:anim>
                                  </p:childTnLst>
                                </p:cTn>
                              </p:par>
                              <p:par>
                                <p:cTn id="7" presetID="35" presetClass="emph" presetSubtype="0" repeatCount="5000" fill="hold" grpId="0" nodeType="withEffect">
                                  <p:stCondLst>
                                    <p:cond delay="0"/>
                                  </p:stCondLst>
                                  <p:childTnLst>
                                    <p:anim calcmode="discrete" valueType="str">
                                      <p:cBhvr>
                                        <p:cTn id="8" dur="1000" fill="hold"/>
                                        <p:tgtEl>
                                          <p:spTgt spid="115"/>
                                        </p:tgtEl>
                                        <p:attrNameLst>
                                          <p:attrName>style.visibility</p:attrName>
                                        </p:attrNameLst>
                                      </p:cBhvr>
                                      <p:tavLst>
                                        <p:tav tm="0">
                                          <p:val>
                                            <p:strVal val="hidden"/>
                                          </p:val>
                                        </p:tav>
                                        <p:tav tm="50000">
                                          <p:val>
                                            <p:strVal val="visible"/>
                                          </p:val>
                                        </p:tav>
                                      </p:tavLst>
                                    </p:anim>
                                  </p:childTnLst>
                                </p:cTn>
                              </p:par>
                              <p:par>
                                <p:cTn id="9" presetID="35" presetClass="emph" presetSubtype="0" repeatCount="5000" fill="hold" nodeType="withEffect">
                                  <p:stCondLst>
                                    <p:cond delay="0"/>
                                  </p:stCondLst>
                                  <p:childTnLst>
                                    <p:anim calcmode="discrete" valueType="str">
                                      <p:cBhvr>
                                        <p:cTn id="10" dur="1000" fill="hold"/>
                                        <p:tgtEl>
                                          <p:spTgt spid="95">
                                            <p:txEl>
                                              <p:pRg st="0" end="0"/>
                                            </p:txEl>
                                          </p:spTgt>
                                        </p:tgtEl>
                                        <p:attrNameLst>
                                          <p:attrName>style.visibility</p:attrName>
                                        </p:attrNameLst>
                                      </p:cBhvr>
                                      <p:tavLst>
                                        <p:tav tm="0">
                                          <p:val>
                                            <p:strVal val="hidden"/>
                                          </p:val>
                                        </p:tav>
                                        <p:tav tm="50000">
                                          <p:val>
                                            <p:strVal val="visible"/>
                                          </p:val>
                                        </p:tav>
                                      </p:tavLst>
                                    </p:anim>
                                  </p:childTnLst>
                                </p:cTn>
                              </p:par>
                              <p:par>
                                <p:cTn id="11" presetID="35" presetClass="emph" presetSubtype="0" repeatCount="5000" fill="hold" grpId="0" nodeType="withEffect">
                                  <p:stCondLst>
                                    <p:cond delay="0"/>
                                  </p:stCondLst>
                                  <p:childTnLst>
                                    <p:anim calcmode="discrete" valueType="str">
                                      <p:cBhvr>
                                        <p:cTn id="12" dur="1000" fill="hold"/>
                                        <p:tgtEl>
                                          <p:spTgt spid="2"/>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115" grpId="0" animBg="1"/>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5" name="Rectangle 84">
            <a:extLst>
              <a:ext uri="{FF2B5EF4-FFF2-40B4-BE49-F238E27FC236}">
                <a16:creationId xmlns:a16="http://schemas.microsoft.com/office/drawing/2014/main" id="{06E2EC79-1C56-0441-AD1A-798095C354DC}"/>
              </a:ext>
            </a:extLst>
          </p:cNvPr>
          <p:cNvSpPr/>
          <p:nvPr/>
        </p:nvSpPr>
        <p:spPr>
          <a:xfrm>
            <a:off x="150595" y="1724838"/>
            <a:ext cx="11768441" cy="4630242"/>
          </a:xfrm>
          <a:prstGeom prst="rect">
            <a:avLst/>
          </a:prstGeom>
          <a:solidFill>
            <a:schemeClr val="bg1">
              <a:lumMod val="85000"/>
            </a:schemeClr>
          </a:solidFill>
          <a:ln w="28575">
            <a:noFill/>
            <a:prstDash val="dash"/>
          </a:ln>
          <a:effectLst/>
        </p:spPr>
        <p:style>
          <a:lnRef idx="1">
            <a:schemeClr val="accent3"/>
          </a:lnRef>
          <a:fillRef idx="3">
            <a:schemeClr val="accent3"/>
          </a:fillRef>
          <a:effectRef idx="2">
            <a:schemeClr val="accent3"/>
          </a:effectRef>
          <a:fontRef idx="minor">
            <a:schemeClr val="lt1"/>
          </a:fontRef>
        </p:style>
        <p:txBody>
          <a:bodyPr lIns="0" tIns="0" rIns="0" bIns="118841" rtlCol="0" anchor="b" anchorCtr="0"/>
          <a:lstStyle/>
          <a:p>
            <a:pPr algn="ctr"/>
            <a:endParaRPr lang="en-US" sz="1600" b="1">
              <a:solidFill>
                <a:srgbClr val="717074"/>
              </a:solidFill>
              <a:latin typeface="Metropolis"/>
              <a:ea typeface="Gotham Rounded Book" charset="0"/>
              <a:cs typeface="Gotham Rounded Book" charset="0"/>
            </a:endParaRPr>
          </a:p>
        </p:txBody>
      </p:sp>
      <p:sp>
        <p:nvSpPr>
          <p:cNvPr id="77" name="Title 7">
            <a:extLst>
              <a:ext uri="{FF2B5EF4-FFF2-40B4-BE49-F238E27FC236}">
                <a16:creationId xmlns:a16="http://schemas.microsoft.com/office/drawing/2014/main" id="{D328F9A1-DDD6-BD46-8F63-E6197E8BE736}"/>
              </a:ext>
            </a:extLst>
          </p:cNvPr>
          <p:cNvSpPr>
            <a:spLocks noGrp="1"/>
          </p:cNvSpPr>
          <p:nvPr>
            <p:ph type="title"/>
          </p:nvPr>
        </p:nvSpPr>
        <p:spPr>
          <a:xfrm>
            <a:off x="324128" y="426129"/>
            <a:ext cx="10351187" cy="384048"/>
          </a:xfrm>
        </p:spPr>
        <p:txBody>
          <a:bodyPr/>
          <a:lstStyle/>
          <a:p>
            <a:r>
              <a:rPr lang="en-US" dirty="0"/>
              <a:t>Edge VM Connectivity Option #6 (Supported from NSX-T 2.2)</a:t>
            </a:r>
          </a:p>
        </p:txBody>
      </p:sp>
      <p:grpSp>
        <p:nvGrpSpPr>
          <p:cNvPr id="88" name="Group 87">
            <a:extLst>
              <a:ext uri="{FF2B5EF4-FFF2-40B4-BE49-F238E27FC236}">
                <a16:creationId xmlns:a16="http://schemas.microsoft.com/office/drawing/2014/main" id="{7C4A7554-BC60-924F-BD7F-F1E269EF3F8B}"/>
              </a:ext>
            </a:extLst>
          </p:cNvPr>
          <p:cNvGrpSpPr/>
          <p:nvPr/>
        </p:nvGrpSpPr>
        <p:grpSpPr>
          <a:xfrm>
            <a:off x="5438730" y="1149111"/>
            <a:ext cx="396412" cy="396570"/>
            <a:chOff x="2159140" y="7009631"/>
            <a:chExt cx="4501800" cy="4503600"/>
          </a:xfrm>
          <a:solidFill>
            <a:schemeClr val="tx1"/>
          </a:solidFill>
        </p:grpSpPr>
        <p:sp>
          <p:nvSpPr>
            <p:cNvPr id="89" name="Freeform: Shape 6">
              <a:extLst>
                <a:ext uri="{FF2B5EF4-FFF2-40B4-BE49-F238E27FC236}">
                  <a16:creationId xmlns:a16="http://schemas.microsoft.com/office/drawing/2014/main" id="{32EE9FDF-78E0-A643-8D2A-648BCADE4ED9}"/>
                </a:ext>
              </a:extLst>
            </p:cNvPr>
            <p:cNvSpPr/>
            <p:nvPr/>
          </p:nvSpPr>
          <p:spPr>
            <a:xfrm>
              <a:off x="2159140" y="7009631"/>
              <a:ext cx="4501800" cy="4503600"/>
            </a:xfrm>
            <a:custGeom>
              <a:avLst/>
              <a:gdLst/>
              <a:ahLst/>
              <a:cxnLst>
                <a:cxn ang="3cd4">
                  <a:pos x="hc" y="t"/>
                </a:cxn>
                <a:cxn ang="cd2">
                  <a:pos x="l" y="vc"/>
                </a:cxn>
                <a:cxn ang="cd4">
                  <a:pos x="hc" y="b"/>
                </a:cxn>
                <a:cxn ang="0">
                  <a:pos x="r" y="vc"/>
                </a:cxn>
              </a:cxnLst>
              <a:rect l="l" t="t" r="r" b="b"/>
              <a:pathLst>
                <a:path w="12506" h="12511">
                  <a:moveTo>
                    <a:pt x="11985" y="521"/>
                  </a:moveTo>
                  <a:lnTo>
                    <a:pt x="11985" y="11990"/>
                  </a:lnTo>
                  <a:lnTo>
                    <a:pt x="517" y="11990"/>
                  </a:lnTo>
                  <a:lnTo>
                    <a:pt x="517" y="521"/>
                  </a:lnTo>
                  <a:close/>
                  <a:moveTo>
                    <a:pt x="12506" y="0"/>
                  </a:moveTo>
                  <a:lnTo>
                    <a:pt x="0" y="0"/>
                  </a:lnTo>
                  <a:lnTo>
                    <a:pt x="0" y="12511"/>
                  </a:lnTo>
                  <a:lnTo>
                    <a:pt x="12506" y="1251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90" name="Freeform: Shape 7">
              <a:extLst>
                <a:ext uri="{FF2B5EF4-FFF2-40B4-BE49-F238E27FC236}">
                  <a16:creationId xmlns:a16="http://schemas.microsoft.com/office/drawing/2014/main" id="{64129277-B7FA-7A40-A11C-4DAAD343BC9C}"/>
                </a:ext>
              </a:extLst>
            </p:cNvPr>
            <p:cNvSpPr/>
            <p:nvPr/>
          </p:nvSpPr>
          <p:spPr>
            <a:xfrm>
              <a:off x="2739820" y="8364671"/>
              <a:ext cx="3336120" cy="914400"/>
            </a:xfrm>
            <a:custGeom>
              <a:avLst/>
              <a:gdLst/>
              <a:ahLst/>
              <a:cxnLst>
                <a:cxn ang="3cd4">
                  <a:pos x="hc" y="t"/>
                </a:cxn>
                <a:cxn ang="cd2">
                  <a:pos x="l" y="vc"/>
                </a:cxn>
                <a:cxn ang="cd4">
                  <a:pos x="hc" y="b"/>
                </a:cxn>
                <a:cxn ang="0">
                  <a:pos x="r" y="vc"/>
                </a:cxn>
              </a:cxnLst>
              <a:rect l="l" t="t" r="r" b="b"/>
              <a:pathLst>
                <a:path w="9268" h="2541">
                  <a:moveTo>
                    <a:pt x="0" y="1269"/>
                  </a:moveTo>
                  <a:lnTo>
                    <a:pt x="1272" y="2541"/>
                  </a:lnTo>
                  <a:lnTo>
                    <a:pt x="1272" y="1848"/>
                  </a:lnTo>
                  <a:lnTo>
                    <a:pt x="9268" y="1848"/>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91" name="Freeform: Shape 8">
              <a:extLst>
                <a:ext uri="{FF2B5EF4-FFF2-40B4-BE49-F238E27FC236}">
                  <a16:creationId xmlns:a16="http://schemas.microsoft.com/office/drawing/2014/main" id="{808F7C87-84BD-5846-85C7-3FEB0ACAB115}"/>
                </a:ext>
              </a:extLst>
            </p:cNvPr>
            <p:cNvSpPr/>
            <p:nvPr/>
          </p:nvSpPr>
          <p:spPr>
            <a:xfrm>
              <a:off x="2739820" y="10077192"/>
              <a:ext cx="3336120" cy="914400"/>
            </a:xfrm>
            <a:custGeom>
              <a:avLst/>
              <a:gdLst/>
              <a:ahLst/>
              <a:cxnLst>
                <a:cxn ang="3cd4">
                  <a:pos x="hc" y="t"/>
                </a:cxn>
                <a:cxn ang="cd2">
                  <a:pos x="l" y="vc"/>
                </a:cxn>
                <a:cxn ang="cd4">
                  <a:pos x="hc" y="b"/>
                </a:cxn>
                <a:cxn ang="0">
                  <a:pos x="r" y="vc"/>
                </a:cxn>
              </a:cxnLst>
              <a:rect l="l" t="t" r="r" b="b"/>
              <a:pathLst>
                <a:path w="9268" h="2541">
                  <a:moveTo>
                    <a:pt x="0" y="1273"/>
                  </a:moveTo>
                  <a:lnTo>
                    <a:pt x="1272" y="2541"/>
                  </a:lnTo>
                  <a:lnTo>
                    <a:pt x="1272" y="1847"/>
                  </a:lnTo>
                  <a:lnTo>
                    <a:pt x="9268" y="1847"/>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92" name="Freeform: Shape 9">
              <a:extLst>
                <a:ext uri="{FF2B5EF4-FFF2-40B4-BE49-F238E27FC236}">
                  <a16:creationId xmlns:a16="http://schemas.microsoft.com/office/drawing/2014/main" id="{2CEE740C-942E-634A-B4E4-B7ED887505EE}"/>
                </a:ext>
              </a:extLst>
            </p:cNvPr>
            <p:cNvSpPr/>
            <p:nvPr/>
          </p:nvSpPr>
          <p:spPr>
            <a:xfrm>
              <a:off x="2739820" y="9220392"/>
              <a:ext cx="3336120" cy="914400"/>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52"/>
                  </a:lnTo>
                  <a:lnTo>
                    <a:pt x="7995" y="1852"/>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93" name="Freeform: Shape 10">
              <a:extLst>
                <a:ext uri="{FF2B5EF4-FFF2-40B4-BE49-F238E27FC236}">
                  <a16:creationId xmlns:a16="http://schemas.microsoft.com/office/drawing/2014/main" id="{978CE07B-612E-C346-B6B6-00534116BCE5}"/>
                </a:ext>
              </a:extLst>
            </p:cNvPr>
            <p:cNvSpPr/>
            <p:nvPr/>
          </p:nvSpPr>
          <p:spPr>
            <a:xfrm>
              <a:off x="2739823" y="7507512"/>
              <a:ext cx="3325998" cy="914401"/>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48"/>
                  </a:lnTo>
                  <a:lnTo>
                    <a:pt x="7995" y="1848"/>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grpSp>
      <p:sp>
        <p:nvSpPr>
          <p:cNvPr id="95" name="Rectangle 94">
            <a:extLst>
              <a:ext uri="{FF2B5EF4-FFF2-40B4-BE49-F238E27FC236}">
                <a16:creationId xmlns:a16="http://schemas.microsoft.com/office/drawing/2014/main" id="{76B16CA0-C7A1-7C4D-83D5-F05597E8549F}"/>
              </a:ext>
            </a:extLst>
          </p:cNvPr>
          <p:cNvSpPr/>
          <p:nvPr/>
        </p:nvSpPr>
        <p:spPr bwMode="auto">
          <a:xfrm>
            <a:off x="254192" y="2228799"/>
            <a:ext cx="11523522" cy="573648"/>
          </a:xfrm>
          <a:prstGeom prst="rect">
            <a:avLst/>
          </a:prstGeom>
          <a:solidFill>
            <a:schemeClr val="accent1">
              <a:lumMod val="50000"/>
            </a:schemeClr>
          </a:solidFill>
          <a:ln>
            <a:noFill/>
            <a:miter lim="800000"/>
            <a:headEnd/>
            <a:tailEnd/>
          </a:ln>
        </p:spPr>
        <p:style>
          <a:lnRef idx="2">
            <a:schemeClr val="dk1"/>
          </a:lnRef>
          <a:fillRef idx="1">
            <a:schemeClr val="lt1"/>
          </a:fillRef>
          <a:effectRef idx="0">
            <a:schemeClr val="dk1"/>
          </a:effectRef>
          <a:fontRef idx="minor">
            <a:schemeClr val="dk1"/>
          </a:fontRef>
        </p:style>
        <p:txBody>
          <a:bodyPr wrap="none" lIns="0" tIns="0" rIns="0" bIns="0" rtlCol="0" anchor="t"/>
          <a:lstStyle/>
          <a:p>
            <a:pPr algn="ctr"/>
            <a:r>
              <a:rPr lang="en-US" sz="1400" dirty="0">
                <a:solidFill>
                  <a:prstClr val="white"/>
                </a:solidFill>
                <a:latin typeface="Metropolis"/>
                <a:ea typeface="Gotham Rounded Book" charset="0"/>
                <a:cs typeface="Gotham Rounded Book" charset="0"/>
              </a:rPr>
              <a:t>N-V</a:t>
            </a:r>
            <a:r>
              <a:rPr lang="en-US" sz="1400" dirty="0">
                <a:solidFill>
                  <a:prstClr val="white"/>
                </a:solidFill>
                <a:ea typeface="Gotham Rounded Book" charset="0"/>
                <a:cs typeface="Gotham Rounded Book" charset="0"/>
              </a:rPr>
              <a:t>DS</a:t>
            </a:r>
          </a:p>
        </p:txBody>
      </p:sp>
      <p:grpSp>
        <p:nvGrpSpPr>
          <p:cNvPr id="101" name="Group 100">
            <a:extLst>
              <a:ext uri="{FF2B5EF4-FFF2-40B4-BE49-F238E27FC236}">
                <a16:creationId xmlns:a16="http://schemas.microsoft.com/office/drawing/2014/main" id="{E224BBBC-2B3E-DE42-A0C6-5FE3F386A7E9}"/>
              </a:ext>
            </a:extLst>
          </p:cNvPr>
          <p:cNvGrpSpPr/>
          <p:nvPr/>
        </p:nvGrpSpPr>
        <p:grpSpPr>
          <a:xfrm>
            <a:off x="6349059" y="1143771"/>
            <a:ext cx="396412" cy="396570"/>
            <a:chOff x="2159140" y="7009631"/>
            <a:chExt cx="4501800" cy="4503600"/>
          </a:xfrm>
          <a:solidFill>
            <a:schemeClr val="tx1"/>
          </a:solidFill>
        </p:grpSpPr>
        <p:sp>
          <p:nvSpPr>
            <p:cNvPr id="102" name="Freeform: Shape 6">
              <a:extLst>
                <a:ext uri="{FF2B5EF4-FFF2-40B4-BE49-F238E27FC236}">
                  <a16:creationId xmlns:a16="http://schemas.microsoft.com/office/drawing/2014/main" id="{E22C1E7F-D98E-E74C-BE8C-8B5D2F0E3778}"/>
                </a:ext>
              </a:extLst>
            </p:cNvPr>
            <p:cNvSpPr/>
            <p:nvPr/>
          </p:nvSpPr>
          <p:spPr>
            <a:xfrm>
              <a:off x="2159140" y="7009631"/>
              <a:ext cx="4501800" cy="4503600"/>
            </a:xfrm>
            <a:custGeom>
              <a:avLst/>
              <a:gdLst/>
              <a:ahLst/>
              <a:cxnLst>
                <a:cxn ang="3cd4">
                  <a:pos x="hc" y="t"/>
                </a:cxn>
                <a:cxn ang="cd2">
                  <a:pos x="l" y="vc"/>
                </a:cxn>
                <a:cxn ang="cd4">
                  <a:pos x="hc" y="b"/>
                </a:cxn>
                <a:cxn ang="0">
                  <a:pos x="r" y="vc"/>
                </a:cxn>
              </a:cxnLst>
              <a:rect l="l" t="t" r="r" b="b"/>
              <a:pathLst>
                <a:path w="12506" h="12511">
                  <a:moveTo>
                    <a:pt x="11985" y="521"/>
                  </a:moveTo>
                  <a:lnTo>
                    <a:pt x="11985" y="11990"/>
                  </a:lnTo>
                  <a:lnTo>
                    <a:pt x="517" y="11990"/>
                  </a:lnTo>
                  <a:lnTo>
                    <a:pt x="517" y="521"/>
                  </a:lnTo>
                  <a:close/>
                  <a:moveTo>
                    <a:pt x="12506" y="0"/>
                  </a:moveTo>
                  <a:lnTo>
                    <a:pt x="0" y="0"/>
                  </a:lnTo>
                  <a:lnTo>
                    <a:pt x="0" y="12511"/>
                  </a:lnTo>
                  <a:lnTo>
                    <a:pt x="12506" y="1251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03" name="Freeform: Shape 7">
              <a:extLst>
                <a:ext uri="{FF2B5EF4-FFF2-40B4-BE49-F238E27FC236}">
                  <a16:creationId xmlns:a16="http://schemas.microsoft.com/office/drawing/2014/main" id="{C04957B9-9C89-7342-9A9E-04C4549C14DE}"/>
                </a:ext>
              </a:extLst>
            </p:cNvPr>
            <p:cNvSpPr/>
            <p:nvPr/>
          </p:nvSpPr>
          <p:spPr>
            <a:xfrm>
              <a:off x="2739820" y="8364671"/>
              <a:ext cx="3336120" cy="914400"/>
            </a:xfrm>
            <a:custGeom>
              <a:avLst/>
              <a:gdLst/>
              <a:ahLst/>
              <a:cxnLst>
                <a:cxn ang="3cd4">
                  <a:pos x="hc" y="t"/>
                </a:cxn>
                <a:cxn ang="cd2">
                  <a:pos x="l" y="vc"/>
                </a:cxn>
                <a:cxn ang="cd4">
                  <a:pos x="hc" y="b"/>
                </a:cxn>
                <a:cxn ang="0">
                  <a:pos x="r" y="vc"/>
                </a:cxn>
              </a:cxnLst>
              <a:rect l="l" t="t" r="r" b="b"/>
              <a:pathLst>
                <a:path w="9268" h="2541">
                  <a:moveTo>
                    <a:pt x="0" y="1269"/>
                  </a:moveTo>
                  <a:lnTo>
                    <a:pt x="1272" y="2541"/>
                  </a:lnTo>
                  <a:lnTo>
                    <a:pt x="1272" y="1848"/>
                  </a:lnTo>
                  <a:lnTo>
                    <a:pt x="9268" y="1848"/>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04" name="Freeform: Shape 8">
              <a:extLst>
                <a:ext uri="{FF2B5EF4-FFF2-40B4-BE49-F238E27FC236}">
                  <a16:creationId xmlns:a16="http://schemas.microsoft.com/office/drawing/2014/main" id="{F295F71E-4DA6-7944-8CFC-7CA7CD7D46E7}"/>
                </a:ext>
              </a:extLst>
            </p:cNvPr>
            <p:cNvSpPr/>
            <p:nvPr/>
          </p:nvSpPr>
          <p:spPr>
            <a:xfrm>
              <a:off x="2739820" y="10077192"/>
              <a:ext cx="3336120" cy="914400"/>
            </a:xfrm>
            <a:custGeom>
              <a:avLst/>
              <a:gdLst/>
              <a:ahLst/>
              <a:cxnLst>
                <a:cxn ang="3cd4">
                  <a:pos x="hc" y="t"/>
                </a:cxn>
                <a:cxn ang="cd2">
                  <a:pos x="l" y="vc"/>
                </a:cxn>
                <a:cxn ang="cd4">
                  <a:pos x="hc" y="b"/>
                </a:cxn>
                <a:cxn ang="0">
                  <a:pos x="r" y="vc"/>
                </a:cxn>
              </a:cxnLst>
              <a:rect l="l" t="t" r="r" b="b"/>
              <a:pathLst>
                <a:path w="9268" h="2541">
                  <a:moveTo>
                    <a:pt x="0" y="1273"/>
                  </a:moveTo>
                  <a:lnTo>
                    <a:pt x="1272" y="2541"/>
                  </a:lnTo>
                  <a:lnTo>
                    <a:pt x="1272" y="1847"/>
                  </a:lnTo>
                  <a:lnTo>
                    <a:pt x="9268" y="1847"/>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05" name="Freeform: Shape 9">
              <a:extLst>
                <a:ext uri="{FF2B5EF4-FFF2-40B4-BE49-F238E27FC236}">
                  <a16:creationId xmlns:a16="http://schemas.microsoft.com/office/drawing/2014/main" id="{A7A1E146-EBB8-B147-AC3C-882EBBEA9AB6}"/>
                </a:ext>
              </a:extLst>
            </p:cNvPr>
            <p:cNvSpPr/>
            <p:nvPr/>
          </p:nvSpPr>
          <p:spPr>
            <a:xfrm>
              <a:off x="2739820" y="9220392"/>
              <a:ext cx="3336120" cy="914400"/>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52"/>
                  </a:lnTo>
                  <a:lnTo>
                    <a:pt x="7995" y="1852"/>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06" name="Freeform: Shape 10">
              <a:extLst>
                <a:ext uri="{FF2B5EF4-FFF2-40B4-BE49-F238E27FC236}">
                  <a16:creationId xmlns:a16="http://schemas.microsoft.com/office/drawing/2014/main" id="{2B184E38-7788-D440-BF3C-D58BDA7E654D}"/>
                </a:ext>
              </a:extLst>
            </p:cNvPr>
            <p:cNvSpPr/>
            <p:nvPr/>
          </p:nvSpPr>
          <p:spPr>
            <a:xfrm>
              <a:off x="2739823" y="7507512"/>
              <a:ext cx="3325998" cy="914401"/>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48"/>
                  </a:lnTo>
                  <a:lnTo>
                    <a:pt x="7995" y="1848"/>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grpSp>
      <p:sp>
        <p:nvSpPr>
          <p:cNvPr id="108" name="Rectangle 107">
            <a:extLst>
              <a:ext uri="{FF2B5EF4-FFF2-40B4-BE49-F238E27FC236}">
                <a16:creationId xmlns:a16="http://schemas.microsoft.com/office/drawing/2014/main" id="{2A41B13C-C44A-084D-8BAB-A5D5EF030354}"/>
              </a:ext>
            </a:extLst>
          </p:cNvPr>
          <p:cNvSpPr/>
          <p:nvPr/>
        </p:nvSpPr>
        <p:spPr>
          <a:xfrm>
            <a:off x="5574176" y="848391"/>
            <a:ext cx="1098378" cy="261610"/>
          </a:xfrm>
          <a:prstGeom prst="rect">
            <a:avLst/>
          </a:prstGeom>
        </p:spPr>
        <p:txBody>
          <a:bodyPr wrap="square">
            <a:spAutoFit/>
          </a:bodyPr>
          <a:lstStyle/>
          <a:p>
            <a:r>
              <a:rPr lang="en-US" sz="1100" err="1">
                <a:solidFill>
                  <a:schemeClr val="tx2"/>
                </a:solidFill>
              </a:rPr>
              <a:t>ToR</a:t>
            </a:r>
            <a:r>
              <a:rPr lang="en-US" sz="1100">
                <a:solidFill>
                  <a:schemeClr val="tx2"/>
                </a:solidFill>
              </a:rPr>
              <a:t> Switches</a:t>
            </a:r>
          </a:p>
        </p:txBody>
      </p:sp>
      <p:sp>
        <p:nvSpPr>
          <p:cNvPr id="109" name="Rectangle 108">
            <a:extLst>
              <a:ext uri="{FF2B5EF4-FFF2-40B4-BE49-F238E27FC236}">
                <a16:creationId xmlns:a16="http://schemas.microsoft.com/office/drawing/2014/main" id="{669C09DF-D5D9-B94C-A6E7-45139BD524E6}"/>
              </a:ext>
            </a:extLst>
          </p:cNvPr>
          <p:cNvSpPr/>
          <p:nvPr/>
        </p:nvSpPr>
        <p:spPr>
          <a:xfrm>
            <a:off x="10475755" y="1782763"/>
            <a:ext cx="1301959" cy="369332"/>
          </a:xfrm>
          <a:prstGeom prst="rect">
            <a:avLst/>
          </a:prstGeom>
        </p:spPr>
        <p:txBody>
          <a:bodyPr wrap="square">
            <a:spAutoFit/>
          </a:bodyPr>
          <a:lstStyle/>
          <a:p>
            <a:pPr algn="ctr"/>
            <a:r>
              <a:rPr lang="en-US" b="1" err="1">
                <a:solidFill>
                  <a:srgbClr val="717074"/>
                </a:solidFill>
                <a:ea typeface="Gotham Rounded Book" charset="0"/>
                <a:cs typeface="Gotham Rounded Book" charset="0"/>
              </a:rPr>
              <a:t>ESXi</a:t>
            </a:r>
            <a:r>
              <a:rPr lang="en-US" b="1">
                <a:solidFill>
                  <a:srgbClr val="717074"/>
                </a:solidFill>
                <a:ea typeface="Gotham Rounded Book" charset="0"/>
                <a:cs typeface="Gotham Rounded Book" charset="0"/>
              </a:rPr>
              <a:t> Host</a:t>
            </a:r>
          </a:p>
        </p:txBody>
      </p:sp>
      <p:cxnSp>
        <p:nvCxnSpPr>
          <p:cNvPr id="137" name="Straight Connector 136">
            <a:extLst>
              <a:ext uri="{FF2B5EF4-FFF2-40B4-BE49-F238E27FC236}">
                <a16:creationId xmlns:a16="http://schemas.microsoft.com/office/drawing/2014/main" id="{563DADFF-0B30-924F-AAA6-E07829B35DF0}"/>
              </a:ext>
            </a:extLst>
          </p:cNvPr>
          <p:cNvCxnSpPr>
            <a:cxnSpLocks/>
            <a:stCxn id="102" idx="1"/>
            <a:endCxn id="89" idx="3"/>
          </p:cNvCxnSpPr>
          <p:nvPr/>
        </p:nvCxnSpPr>
        <p:spPr bwMode="gray">
          <a:xfrm flipH="1">
            <a:off x="5835142" y="1342056"/>
            <a:ext cx="513917" cy="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a16="http://schemas.microsoft.com/office/drawing/2014/main" id="{4D136754-F09E-C141-BCAF-8F44CECEF2E7}"/>
              </a:ext>
            </a:extLst>
          </p:cNvPr>
          <p:cNvCxnSpPr>
            <a:cxnSpLocks/>
          </p:cNvCxnSpPr>
          <p:nvPr/>
        </p:nvCxnSpPr>
        <p:spPr bwMode="gray">
          <a:xfrm flipH="1" flipV="1">
            <a:off x="5606587" y="1553593"/>
            <a:ext cx="107531" cy="294308"/>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8FB58D32-49D4-BB42-9239-A471B81E9D24}"/>
              </a:ext>
            </a:extLst>
          </p:cNvPr>
          <p:cNvCxnSpPr>
            <a:cxnSpLocks/>
            <a:endCxn id="102" idx="2"/>
          </p:cNvCxnSpPr>
          <p:nvPr/>
        </p:nvCxnSpPr>
        <p:spPr bwMode="gray">
          <a:xfrm flipV="1">
            <a:off x="6399813" y="1540341"/>
            <a:ext cx="147452" cy="292005"/>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99" name="Rectangle 98">
            <a:extLst>
              <a:ext uri="{FF2B5EF4-FFF2-40B4-BE49-F238E27FC236}">
                <a16:creationId xmlns:a16="http://schemas.microsoft.com/office/drawing/2014/main" id="{A3341BF2-8B29-584A-98AC-CB0D2F7E2BE7}"/>
              </a:ext>
            </a:extLst>
          </p:cNvPr>
          <p:cNvSpPr/>
          <p:nvPr/>
        </p:nvSpPr>
        <p:spPr>
          <a:xfrm>
            <a:off x="4860215" y="1814854"/>
            <a:ext cx="793226" cy="253916"/>
          </a:xfrm>
          <a:prstGeom prst="rect">
            <a:avLst/>
          </a:prstGeom>
        </p:spPr>
        <p:txBody>
          <a:bodyPr wrap="square">
            <a:spAutoFit/>
          </a:bodyPr>
          <a:lstStyle/>
          <a:p>
            <a:pPr algn="ctr"/>
            <a:r>
              <a:rPr lang="en-US" sz="1050" b="1">
                <a:latin typeface="Metropolis" pitchFamily="2" charset="77"/>
              </a:rPr>
              <a:t>vmnic0</a:t>
            </a:r>
            <a:endParaRPr lang="en-GB" sz="1050" b="1">
              <a:latin typeface="Metropolis" pitchFamily="2" charset="77"/>
            </a:endParaRPr>
          </a:p>
        </p:txBody>
      </p:sp>
      <p:sp>
        <p:nvSpPr>
          <p:cNvPr id="100" name="Rectangle 99">
            <a:extLst>
              <a:ext uri="{FF2B5EF4-FFF2-40B4-BE49-F238E27FC236}">
                <a16:creationId xmlns:a16="http://schemas.microsoft.com/office/drawing/2014/main" id="{76BCCEFC-0C03-3E4E-9B19-9FE20C88C155}"/>
              </a:ext>
            </a:extLst>
          </p:cNvPr>
          <p:cNvSpPr/>
          <p:nvPr/>
        </p:nvSpPr>
        <p:spPr>
          <a:xfrm>
            <a:off x="6422816" y="1798590"/>
            <a:ext cx="793226" cy="253916"/>
          </a:xfrm>
          <a:prstGeom prst="rect">
            <a:avLst/>
          </a:prstGeom>
        </p:spPr>
        <p:txBody>
          <a:bodyPr wrap="square">
            <a:spAutoFit/>
          </a:bodyPr>
          <a:lstStyle/>
          <a:p>
            <a:pPr algn="ctr"/>
            <a:r>
              <a:rPr lang="en-US" sz="1050" b="1">
                <a:latin typeface="Metropolis" pitchFamily="2" charset="77"/>
              </a:rPr>
              <a:t>vmnic1</a:t>
            </a:r>
            <a:endParaRPr lang="en-GB" sz="1050" b="1">
              <a:latin typeface="Metropolis" pitchFamily="2" charset="77"/>
            </a:endParaRPr>
          </a:p>
        </p:txBody>
      </p:sp>
      <p:sp>
        <p:nvSpPr>
          <p:cNvPr id="107" name="Freeform 21">
            <a:extLst>
              <a:ext uri="{FF2B5EF4-FFF2-40B4-BE49-F238E27FC236}">
                <a16:creationId xmlns:a16="http://schemas.microsoft.com/office/drawing/2014/main" id="{793B9469-EACE-A743-8BD9-CB58E1011A41}"/>
              </a:ext>
            </a:extLst>
          </p:cNvPr>
          <p:cNvSpPr>
            <a:spLocks noChangeAspect="1" noEditPoints="1"/>
          </p:cNvSpPr>
          <p:nvPr/>
        </p:nvSpPr>
        <p:spPr bwMode="auto">
          <a:xfrm>
            <a:off x="6246862" y="1818938"/>
            <a:ext cx="308460" cy="249980"/>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cxnSp>
        <p:nvCxnSpPr>
          <p:cNvPr id="210" name="Straight Connector 209">
            <a:extLst>
              <a:ext uri="{FF2B5EF4-FFF2-40B4-BE49-F238E27FC236}">
                <a16:creationId xmlns:a16="http://schemas.microsoft.com/office/drawing/2014/main" id="{2A59003E-C083-D741-A8EB-C9BE70AC8369}"/>
              </a:ext>
            </a:extLst>
          </p:cNvPr>
          <p:cNvCxnSpPr>
            <a:cxnSpLocks/>
          </p:cNvCxnSpPr>
          <p:nvPr/>
        </p:nvCxnSpPr>
        <p:spPr bwMode="gray">
          <a:xfrm flipV="1">
            <a:off x="3408216" y="3023884"/>
            <a:ext cx="0" cy="354179"/>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11" name="Rectangle 210">
            <a:extLst>
              <a:ext uri="{FF2B5EF4-FFF2-40B4-BE49-F238E27FC236}">
                <a16:creationId xmlns:a16="http://schemas.microsoft.com/office/drawing/2014/main" id="{2C208C16-7867-7147-B896-5F4814067B89}"/>
              </a:ext>
            </a:extLst>
          </p:cNvPr>
          <p:cNvSpPr/>
          <p:nvPr/>
        </p:nvSpPr>
        <p:spPr>
          <a:xfrm>
            <a:off x="3216620" y="3378062"/>
            <a:ext cx="463896" cy="32087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algn="ctr">
              <a:spcAft>
                <a:spcPts val="600"/>
              </a:spcAft>
            </a:pPr>
            <a:r>
              <a:rPr lang="en-US" sz="1200">
                <a:solidFill>
                  <a:schemeClr val="bg1"/>
                </a:solidFill>
              </a:rPr>
              <a:t>vmk0</a:t>
            </a:r>
          </a:p>
        </p:txBody>
      </p:sp>
      <p:cxnSp>
        <p:nvCxnSpPr>
          <p:cNvPr id="212" name="Straight Connector 211">
            <a:extLst>
              <a:ext uri="{FF2B5EF4-FFF2-40B4-BE49-F238E27FC236}">
                <a16:creationId xmlns:a16="http://schemas.microsoft.com/office/drawing/2014/main" id="{F389CEAF-CAE4-D24C-A17A-F1BAB790E992}"/>
              </a:ext>
            </a:extLst>
          </p:cNvPr>
          <p:cNvCxnSpPr>
            <a:cxnSpLocks/>
            <a:stCxn id="213" idx="0"/>
          </p:cNvCxnSpPr>
          <p:nvPr/>
        </p:nvCxnSpPr>
        <p:spPr bwMode="gray">
          <a:xfrm flipV="1">
            <a:off x="1351741" y="3021185"/>
            <a:ext cx="0" cy="354178"/>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13" name="Rectangle 212">
            <a:extLst>
              <a:ext uri="{FF2B5EF4-FFF2-40B4-BE49-F238E27FC236}">
                <a16:creationId xmlns:a16="http://schemas.microsoft.com/office/drawing/2014/main" id="{8D1660B0-505C-AB4A-9ED7-D77B42714E5E}"/>
              </a:ext>
            </a:extLst>
          </p:cNvPr>
          <p:cNvSpPr/>
          <p:nvPr/>
        </p:nvSpPr>
        <p:spPr>
          <a:xfrm>
            <a:off x="1119793" y="3375363"/>
            <a:ext cx="463896" cy="320878"/>
          </a:xfrm>
          <a:prstGeom prst="rect">
            <a:avLst/>
          </a:prstGeom>
          <a:ln>
            <a:noFill/>
          </a:ln>
        </p:spPr>
        <p:style>
          <a:lnRef idx="2">
            <a:schemeClr val="accent5">
              <a:shade val="50000"/>
            </a:schemeClr>
          </a:lnRef>
          <a:fillRef idx="1">
            <a:schemeClr val="accent5"/>
          </a:fillRef>
          <a:effectRef idx="0">
            <a:schemeClr val="accent5"/>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algn="ctr">
              <a:spcAft>
                <a:spcPts val="600"/>
              </a:spcAft>
            </a:pPr>
            <a:r>
              <a:rPr lang="en-US" sz="1200">
                <a:solidFill>
                  <a:schemeClr val="bg1"/>
                </a:solidFill>
              </a:rPr>
              <a:t>vmk1</a:t>
            </a:r>
          </a:p>
        </p:txBody>
      </p:sp>
      <p:cxnSp>
        <p:nvCxnSpPr>
          <p:cNvPr id="217" name="Straight Connector 216">
            <a:extLst>
              <a:ext uri="{FF2B5EF4-FFF2-40B4-BE49-F238E27FC236}">
                <a16:creationId xmlns:a16="http://schemas.microsoft.com/office/drawing/2014/main" id="{ACE63020-681A-2849-8B6C-CA5E032337F2}"/>
              </a:ext>
            </a:extLst>
          </p:cNvPr>
          <p:cNvCxnSpPr>
            <a:cxnSpLocks/>
          </p:cNvCxnSpPr>
          <p:nvPr/>
        </p:nvCxnSpPr>
        <p:spPr bwMode="gray">
          <a:xfrm flipV="1">
            <a:off x="2489127" y="3016558"/>
            <a:ext cx="0" cy="354178"/>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18" name="Rectangle 217">
            <a:extLst>
              <a:ext uri="{FF2B5EF4-FFF2-40B4-BE49-F238E27FC236}">
                <a16:creationId xmlns:a16="http://schemas.microsoft.com/office/drawing/2014/main" id="{A36FC5D3-A9D6-6B4B-9927-FFED237DB778}"/>
              </a:ext>
            </a:extLst>
          </p:cNvPr>
          <p:cNvSpPr/>
          <p:nvPr/>
        </p:nvSpPr>
        <p:spPr>
          <a:xfrm>
            <a:off x="2255430" y="3375363"/>
            <a:ext cx="463896" cy="320878"/>
          </a:xfrm>
          <a:prstGeom prst="rect">
            <a:avLst/>
          </a:prstGeom>
          <a:solidFill>
            <a:schemeClr val="accent3"/>
          </a:solidFill>
          <a:ln>
            <a:noFill/>
          </a:ln>
        </p:spPr>
        <p:style>
          <a:lnRef idx="2">
            <a:schemeClr val="accent5">
              <a:shade val="50000"/>
            </a:schemeClr>
          </a:lnRef>
          <a:fillRef idx="1">
            <a:schemeClr val="accent5"/>
          </a:fillRef>
          <a:effectRef idx="0">
            <a:schemeClr val="accent5"/>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algn="ctr">
              <a:spcAft>
                <a:spcPts val="600"/>
              </a:spcAft>
            </a:pPr>
            <a:r>
              <a:rPr lang="en-US" sz="1200">
                <a:solidFill>
                  <a:schemeClr val="bg1"/>
                </a:solidFill>
              </a:rPr>
              <a:t>vmk2</a:t>
            </a:r>
          </a:p>
        </p:txBody>
      </p:sp>
      <p:cxnSp>
        <p:nvCxnSpPr>
          <p:cNvPr id="219" name="Straight Connector 218">
            <a:extLst>
              <a:ext uri="{FF2B5EF4-FFF2-40B4-BE49-F238E27FC236}">
                <a16:creationId xmlns:a16="http://schemas.microsoft.com/office/drawing/2014/main" id="{57880ED4-6C15-7B4E-9D19-54A3E9EB17C6}"/>
              </a:ext>
            </a:extLst>
          </p:cNvPr>
          <p:cNvCxnSpPr>
            <a:cxnSpLocks/>
          </p:cNvCxnSpPr>
          <p:nvPr/>
        </p:nvCxnSpPr>
        <p:spPr bwMode="gray">
          <a:xfrm flipV="1">
            <a:off x="5941110" y="3043272"/>
            <a:ext cx="0" cy="1100791"/>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24" name="Straight Connector 223">
            <a:extLst>
              <a:ext uri="{FF2B5EF4-FFF2-40B4-BE49-F238E27FC236}">
                <a16:creationId xmlns:a16="http://schemas.microsoft.com/office/drawing/2014/main" id="{10834424-24B4-454C-9E2A-96F73637385F}"/>
              </a:ext>
            </a:extLst>
          </p:cNvPr>
          <p:cNvCxnSpPr>
            <a:cxnSpLocks/>
          </p:cNvCxnSpPr>
          <p:nvPr/>
        </p:nvCxnSpPr>
        <p:spPr bwMode="gray">
          <a:xfrm flipV="1">
            <a:off x="4159421" y="3032124"/>
            <a:ext cx="0" cy="1088352"/>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 name="Rectangle 1">
            <a:extLst>
              <a:ext uri="{FF2B5EF4-FFF2-40B4-BE49-F238E27FC236}">
                <a16:creationId xmlns:a16="http://schemas.microsoft.com/office/drawing/2014/main" id="{3E7C329F-620A-484A-8940-00EAC4BA67E7}"/>
              </a:ext>
            </a:extLst>
          </p:cNvPr>
          <p:cNvSpPr/>
          <p:nvPr/>
        </p:nvSpPr>
        <p:spPr>
          <a:xfrm>
            <a:off x="9070909" y="1003135"/>
            <a:ext cx="2706805" cy="461665"/>
          </a:xfrm>
          <a:prstGeom prst="rect">
            <a:avLst/>
          </a:prstGeom>
        </p:spPr>
        <p:txBody>
          <a:bodyPr wrap="square">
            <a:spAutoFit/>
          </a:bodyPr>
          <a:lstStyle/>
          <a:p>
            <a:r>
              <a:rPr lang="en-US" sz="1200" b="1" dirty="0">
                <a:solidFill>
                  <a:schemeClr val="tx2"/>
                </a:solidFill>
                <a:ea typeface="Gotham Rounded Book" charset="0"/>
                <a:cs typeface="Gotham Rounded Book" charset="0"/>
              </a:rPr>
              <a:t>This host is a Host Transport Node (It is prepped for NSX-T)</a:t>
            </a:r>
            <a:endParaRPr lang="en-GB" sz="1200" dirty="0">
              <a:solidFill>
                <a:schemeClr val="tx2"/>
              </a:solidFill>
            </a:endParaRPr>
          </a:p>
        </p:txBody>
      </p:sp>
      <p:sp>
        <p:nvSpPr>
          <p:cNvPr id="82" name="Arrow: Pentagon 29">
            <a:extLst>
              <a:ext uri="{FF2B5EF4-FFF2-40B4-BE49-F238E27FC236}">
                <a16:creationId xmlns:a16="http://schemas.microsoft.com/office/drawing/2014/main" id="{9004617E-578E-E74F-9A93-6D86C7330628}"/>
              </a:ext>
            </a:extLst>
          </p:cNvPr>
          <p:cNvSpPr/>
          <p:nvPr/>
        </p:nvSpPr>
        <p:spPr bwMode="gray">
          <a:xfrm rot="5400000">
            <a:off x="10930684" y="1521284"/>
            <a:ext cx="323441" cy="235866"/>
          </a:xfrm>
          <a:prstGeom prst="homePlate">
            <a:avLst/>
          </a:prstGeom>
          <a:solidFill>
            <a:schemeClr val="accent4"/>
          </a:solidFill>
          <a:ln>
            <a:noFill/>
          </a:ln>
        </p:spPr>
        <p:style>
          <a:lnRef idx="2">
            <a:schemeClr val="dk1"/>
          </a:lnRef>
          <a:fillRef idx="1">
            <a:schemeClr val="lt1"/>
          </a:fillRef>
          <a:effectRef idx="0">
            <a:schemeClr val="dk1"/>
          </a:effectRef>
          <a:fontRef idx="minor">
            <a:schemeClr val="dk1"/>
          </a:fontRef>
        </p:style>
        <p:txBody>
          <a:bodyPr rtlCol="0" anchor="ctr"/>
          <a:lstStyle/>
          <a:p>
            <a:pPr>
              <a:spcAft>
                <a:spcPts val="600"/>
              </a:spcAft>
            </a:pPr>
            <a:endParaRPr lang="en-US" sz="1600">
              <a:solidFill>
                <a:schemeClr val="bg1"/>
              </a:solidFill>
            </a:endParaRPr>
          </a:p>
        </p:txBody>
      </p:sp>
      <p:sp>
        <p:nvSpPr>
          <p:cNvPr id="83" name="Rectangle 82">
            <a:extLst>
              <a:ext uri="{FF2B5EF4-FFF2-40B4-BE49-F238E27FC236}">
                <a16:creationId xmlns:a16="http://schemas.microsoft.com/office/drawing/2014/main" id="{A9968171-B86E-0343-8B2B-C24B89927872}"/>
              </a:ext>
            </a:extLst>
          </p:cNvPr>
          <p:cNvSpPr/>
          <p:nvPr/>
        </p:nvSpPr>
        <p:spPr>
          <a:xfrm>
            <a:off x="4286620" y="1197393"/>
            <a:ext cx="1202352" cy="276999"/>
          </a:xfrm>
          <a:prstGeom prst="rect">
            <a:avLst/>
          </a:prstGeom>
        </p:spPr>
        <p:txBody>
          <a:bodyPr wrap="square">
            <a:spAutoFit/>
          </a:bodyPr>
          <a:lstStyle/>
          <a:p>
            <a:r>
              <a:rPr lang="en-US" sz="1200">
                <a:solidFill>
                  <a:schemeClr val="tx2"/>
                </a:solidFill>
              </a:rPr>
              <a:t>FHRP Active</a:t>
            </a:r>
          </a:p>
        </p:txBody>
      </p:sp>
      <p:sp>
        <p:nvSpPr>
          <p:cNvPr id="84" name="Rectangle 83">
            <a:extLst>
              <a:ext uri="{FF2B5EF4-FFF2-40B4-BE49-F238E27FC236}">
                <a16:creationId xmlns:a16="http://schemas.microsoft.com/office/drawing/2014/main" id="{673F2125-14C6-7840-B0D5-3200849A6E32}"/>
              </a:ext>
            </a:extLst>
          </p:cNvPr>
          <p:cNvSpPr/>
          <p:nvPr/>
        </p:nvSpPr>
        <p:spPr>
          <a:xfrm>
            <a:off x="6744200" y="1192140"/>
            <a:ext cx="1435936" cy="276999"/>
          </a:xfrm>
          <a:prstGeom prst="rect">
            <a:avLst/>
          </a:prstGeom>
        </p:spPr>
        <p:txBody>
          <a:bodyPr wrap="square">
            <a:spAutoFit/>
          </a:bodyPr>
          <a:lstStyle/>
          <a:p>
            <a:r>
              <a:rPr lang="en-US" sz="1200">
                <a:solidFill>
                  <a:schemeClr val="tx2"/>
                </a:solidFill>
              </a:rPr>
              <a:t>FHRP Standby</a:t>
            </a:r>
          </a:p>
        </p:txBody>
      </p:sp>
      <p:sp>
        <p:nvSpPr>
          <p:cNvPr id="87" name="Rectangle 86">
            <a:extLst>
              <a:ext uri="{FF2B5EF4-FFF2-40B4-BE49-F238E27FC236}">
                <a16:creationId xmlns:a16="http://schemas.microsoft.com/office/drawing/2014/main" id="{B7EA0883-BD11-AD4F-9B85-2E1F34044DDC}"/>
              </a:ext>
            </a:extLst>
          </p:cNvPr>
          <p:cNvSpPr/>
          <p:nvPr/>
        </p:nvSpPr>
        <p:spPr bwMode="gray">
          <a:xfrm>
            <a:off x="324129" y="2469179"/>
            <a:ext cx="11366301" cy="204706"/>
          </a:xfrm>
          <a:prstGeom prst="rect">
            <a:avLst/>
          </a:prstGeom>
          <a:solidFill>
            <a:srgbClr val="820024"/>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400"/>
              <a:t>Uplink Profile</a:t>
            </a:r>
          </a:p>
        </p:txBody>
      </p:sp>
      <p:sp>
        <p:nvSpPr>
          <p:cNvPr id="207" name="Rectangle 206">
            <a:extLst>
              <a:ext uri="{FF2B5EF4-FFF2-40B4-BE49-F238E27FC236}">
                <a16:creationId xmlns:a16="http://schemas.microsoft.com/office/drawing/2014/main" id="{A62FC3A9-CA5C-0A44-A126-329A96C0829A}"/>
              </a:ext>
            </a:extLst>
          </p:cNvPr>
          <p:cNvSpPr/>
          <p:nvPr/>
        </p:nvSpPr>
        <p:spPr bwMode="gray">
          <a:xfrm>
            <a:off x="5184259" y="2684954"/>
            <a:ext cx="1446629" cy="363723"/>
          </a:xfrm>
          <a:prstGeom prst="rect">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dirty="0"/>
              <a:t>Trunk LS                  VLAN 40 &amp; 50</a:t>
            </a:r>
          </a:p>
        </p:txBody>
      </p:sp>
      <p:sp>
        <p:nvSpPr>
          <p:cNvPr id="215" name="Rectangle 214">
            <a:extLst>
              <a:ext uri="{FF2B5EF4-FFF2-40B4-BE49-F238E27FC236}">
                <a16:creationId xmlns:a16="http://schemas.microsoft.com/office/drawing/2014/main" id="{46F6B6EC-7D76-7F4C-B6F0-1D6DC885ABB1}"/>
              </a:ext>
            </a:extLst>
          </p:cNvPr>
          <p:cNvSpPr/>
          <p:nvPr/>
        </p:nvSpPr>
        <p:spPr bwMode="gray">
          <a:xfrm>
            <a:off x="3227044" y="2689195"/>
            <a:ext cx="1570897" cy="359481"/>
          </a:xfrm>
          <a:prstGeom prst="rect">
            <a:avLst/>
          </a:prstGeom>
          <a:solidFill>
            <a:schemeClr val="accent4"/>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Management LS                VLAN 10</a:t>
            </a:r>
          </a:p>
        </p:txBody>
      </p:sp>
      <p:cxnSp>
        <p:nvCxnSpPr>
          <p:cNvPr id="114" name="Straight Connector 113">
            <a:extLst>
              <a:ext uri="{FF2B5EF4-FFF2-40B4-BE49-F238E27FC236}">
                <a16:creationId xmlns:a16="http://schemas.microsoft.com/office/drawing/2014/main" id="{47E6BA3C-085A-9A4B-B684-EBE016D76110}"/>
              </a:ext>
            </a:extLst>
          </p:cNvPr>
          <p:cNvCxnSpPr>
            <a:cxnSpLocks/>
          </p:cNvCxnSpPr>
          <p:nvPr/>
        </p:nvCxnSpPr>
        <p:spPr bwMode="gray">
          <a:xfrm flipV="1">
            <a:off x="547344" y="2742637"/>
            <a:ext cx="0" cy="641425"/>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15" name="Rectangle 114">
            <a:extLst>
              <a:ext uri="{FF2B5EF4-FFF2-40B4-BE49-F238E27FC236}">
                <a16:creationId xmlns:a16="http://schemas.microsoft.com/office/drawing/2014/main" id="{5A967792-D704-764A-BC53-17ABC164062D}"/>
              </a:ext>
            </a:extLst>
          </p:cNvPr>
          <p:cNvSpPr/>
          <p:nvPr/>
        </p:nvSpPr>
        <p:spPr>
          <a:xfrm>
            <a:off x="311144" y="3384060"/>
            <a:ext cx="463896" cy="320878"/>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algn="ctr">
              <a:spcAft>
                <a:spcPts val="600"/>
              </a:spcAft>
            </a:pPr>
            <a:r>
              <a:rPr lang="en-US" sz="1200">
                <a:solidFill>
                  <a:schemeClr val="bg1"/>
                </a:solidFill>
              </a:rPr>
              <a:t>TEP vmk10</a:t>
            </a:r>
          </a:p>
        </p:txBody>
      </p:sp>
      <p:sp>
        <p:nvSpPr>
          <p:cNvPr id="216" name="Rectangle 215">
            <a:extLst>
              <a:ext uri="{FF2B5EF4-FFF2-40B4-BE49-F238E27FC236}">
                <a16:creationId xmlns:a16="http://schemas.microsoft.com/office/drawing/2014/main" id="{928BEAC8-BC90-4449-910D-C539533ACC1F}"/>
              </a:ext>
            </a:extLst>
          </p:cNvPr>
          <p:cNvSpPr/>
          <p:nvPr/>
        </p:nvSpPr>
        <p:spPr bwMode="gray">
          <a:xfrm>
            <a:off x="2002862" y="2682182"/>
            <a:ext cx="1046612" cy="367175"/>
          </a:xfrm>
          <a:prstGeom prst="rect">
            <a:avLst/>
          </a:prstGeom>
          <a:solidFill>
            <a:schemeClr val="accent3"/>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err="1"/>
              <a:t>vSAN</a:t>
            </a:r>
            <a:r>
              <a:rPr lang="en-US" sz="1100"/>
              <a:t> LS     VLAN 30</a:t>
            </a:r>
          </a:p>
        </p:txBody>
      </p:sp>
      <p:sp>
        <p:nvSpPr>
          <p:cNvPr id="214" name="Rectangle 213">
            <a:extLst>
              <a:ext uri="{FF2B5EF4-FFF2-40B4-BE49-F238E27FC236}">
                <a16:creationId xmlns:a16="http://schemas.microsoft.com/office/drawing/2014/main" id="{6605904F-B65F-9741-B707-6981F5CF28C2}"/>
              </a:ext>
            </a:extLst>
          </p:cNvPr>
          <p:cNvSpPr/>
          <p:nvPr/>
        </p:nvSpPr>
        <p:spPr bwMode="gray">
          <a:xfrm>
            <a:off x="841319" y="2689195"/>
            <a:ext cx="1046612" cy="367174"/>
          </a:xfrm>
          <a:prstGeom prst="rect">
            <a:avLst/>
          </a:prstGeom>
          <a:solidFill>
            <a:schemeClr val="accent5"/>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err="1"/>
              <a:t>vMotion</a:t>
            </a:r>
            <a:r>
              <a:rPr lang="en-US" sz="1100"/>
              <a:t> LS VLAN 20</a:t>
            </a:r>
          </a:p>
        </p:txBody>
      </p:sp>
      <p:sp>
        <p:nvSpPr>
          <p:cNvPr id="131" name="Rectangle 130">
            <a:extLst>
              <a:ext uri="{FF2B5EF4-FFF2-40B4-BE49-F238E27FC236}">
                <a16:creationId xmlns:a16="http://schemas.microsoft.com/office/drawing/2014/main" id="{413A8EFA-ABF3-5941-AB0B-7F72B5DE6CE5}"/>
              </a:ext>
            </a:extLst>
          </p:cNvPr>
          <p:cNvSpPr/>
          <p:nvPr/>
        </p:nvSpPr>
        <p:spPr bwMode="gray">
          <a:xfrm>
            <a:off x="8754241" y="2682182"/>
            <a:ext cx="884933" cy="358056"/>
          </a:xfrm>
          <a:prstGeom prst="rect">
            <a:avLst/>
          </a:prstGeom>
          <a:solidFill>
            <a:schemeClr val="tx1"/>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Web LS (GENEVE)</a:t>
            </a:r>
          </a:p>
        </p:txBody>
      </p:sp>
      <p:sp>
        <p:nvSpPr>
          <p:cNvPr id="132" name="Rectangle 131">
            <a:extLst>
              <a:ext uri="{FF2B5EF4-FFF2-40B4-BE49-F238E27FC236}">
                <a16:creationId xmlns:a16="http://schemas.microsoft.com/office/drawing/2014/main" id="{AA4BF138-9674-E54C-AC18-C64154F31641}"/>
              </a:ext>
            </a:extLst>
          </p:cNvPr>
          <p:cNvSpPr/>
          <p:nvPr/>
        </p:nvSpPr>
        <p:spPr bwMode="gray">
          <a:xfrm>
            <a:off x="9795360" y="2689195"/>
            <a:ext cx="879956" cy="351042"/>
          </a:xfrm>
          <a:prstGeom prst="rect">
            <a:avLst/>
          </a:prstGeom>
          <a:solidFill>
            <a:schemeClr val="tx1"/>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App LS (GENEVE)</a:t>
            </a:r>
          </a:p>
        </p:txBody>
      </p:sp>
      <p:sp>
        <p:nvSpPr>
          <p:cNvPr id="133" name="Rectangle 132">
            <a:extLst>
              <a:ext uri="{FF2B5EF4-FFF2-40B4-BE49-F238E27FC236}">
                <a16:creationId xmlns:a16="http://schemas.microsoft.com/office/drawing/2014/main" id="{5061D0A8-FDC6-F947-BC52-37B6F87C2FBD}"/>
              </a:ext>
            </a:extLst>
          </p:cNvPr>
          <p:cNvSpPr/>
          <p:nvPr/>
        </p:nvSpPr>
        <p:spPr bwMode="gray">
          <a:xfrm>
            <a:off x="10762804" y="2682183"/>
            <a:ext cx="865969" cy="349941"/>
          </a:xfrm>
          <a:prstGeom prst="rect">
            <a:avLst/>
          </a:prstGeom>
          <a:solidFill>
            <a:schemeClr val="tx1"/>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Db LS (GENEVE)</a:t>
            </a:r>
          </a:p>
        </p:txBody>
      </p:sp>
      <p:cxnSp>
        <p:nvCxnSpPr>
          <p:cNvPr id="134" name="Straight Connector 133">
            <a:extLst>
              <a:ext uri="{FF2B5EF4-FFF2-40B4-BE49-F238E27FC236}">
                <a16:creationId xmlns:a16="http://schemas.microsoft.com/office/drawing/2014/main" id="{DA93AE2C-520E-7C4C-A716-6B47A95CC2B4}"/>
              </a:ext>
            </a:extLst>
          </p:cNvPr>
          <p:cNvCxnSpPr>
            <a:cxnSpLocks/>
            <a:stCxn id="143" idx="1"/>
          </p:cNvCxnSpPr>
          <p:nvPr/>
        </p:nvCxnSpPr>
        <p:spPr bwMode="gray">
          <a:xfrm flipH="1" flipV="1">
            <a:off x="9319265" y="3055811"/>
            <a:ext cx="520823" cy="140293"/>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35" name="Straight Connector 134">
            <a:extLst>
              <a:ext uri="{FF2B5EF4-FFF2-40B4-BE49-F238E27FC236}">
                <a16:creationId xmlns:a16="http://schemas.microsoft.com/office/drawing/2014/main" id="{14F062E3-1AD9-6543-970F-C6E6B8B6E343}"/>
              </a:ext>
            </a:extLst>
          </p:cNvPr>
          <p:cNvCxnSpPr>
            <a:cxnSpLocks/>
            <a:stCxn id="145" idx="7"/>
          </p:cNvCxnSpPr>
          <p:nvPr/>
        </p:nvCxnSpPr>
        <p:spPr bwMode="gray">
          <a:xfrm flipV="1">
            <a:off x="10346577" y="3040238"/>
            <a:ext cx="123325" cy="32177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36" name="Straight Connector 135">
            <a:extLst>
              <a:ext uri="{FF2B5EF4-FFF2-40B4-BE49-F238E27FC236}">
                <a16:creationId xmlns:a16="http://schemas.microsoft.com/office/drawing/2014/main" id="{4F8D6AF8-594E-F340-BFD8-2AA7F6F310B3}"/>
              </a:ext>
            </a:extLst>
          </p:cNvPr>
          <p:cNvCxnSpPr>
            <a:cxnSpLocks/>
            <a:endCxn id="133" idx="2"/>
          </p:cNvCxnSpPr>
          <p:nvPr/>
        </p:nvCxnSpPr>
        <p:spPr bwMode="gray">
          <a:xfrm flipV="1">
            <a:off x="10491195" y="3032124"/>
            <a:ext cx="704594" cy="394244"/>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38" name="Rectangle 137">
            <a:extLst>
              <a:ext uri="{FF2B5EF4-FFF2-40B4-BE49-F238E27FC236}">
                <a16:creationId xmlns:a16="http://schemas.microsoft.com/office/drawing/2014/main" id="{7FB3090C-105D-174C-8511-34DD34F9C75F}"/>
              </a:ext>
            </a:extLst>
          </p:cNvPr>
          <p:cNvSpPr/>
          <p:nvPr/>
        </p:nvSpPr>
        <p:spPr>
          <a:xfrm>
            <a:off x="10469902" y="3394039"/>
            <a:ext cx="1086315" cy="415498"/>
          </a:xfrm>
          <a:prstGeom prst="rect">
            <a:avLst/>
          </a:prstGeom>
        </p:spPr>
        <p:txBody>
          <a:bodyPr wrap="square">
            <a:spAutoFit/>
          </a:bodyPr>
          <a:lstStyle/>
          <a:p>
            <a:pPr algn="ctr"/>
            <a:r>
              <a:rPr lang="en-US" sz="1050" b="1">
                <a:latin typeface="Metropolis" pitchFamily="2" charset="77"/>
              </a:rPr>
              <a:t>Workload VMs</a:t>
            </a:r>
            <a:endParaRPr lang="en-GB" sz="1050" b="1">
              <a:latin typeface="Metropolis" pitchFamily="2" charset="77"/>
            </a:endParaRPr>
          </a:p>
        </p:txBody>
      </p:sp>
      <p:grpSp>
        <p:nvGrpSpPr>
          <p:cNvPr id="139" name="Group 138">
            <a:extLst>
              <a:ext uri="{FF2B5EF4-FFF2-40B4-BE49-F238E27FC236}">
                <a16:creationId xmlns:a16="http://schemas.microsoft.com/office/drawing/2014/main" id="{D1458359-0C83-674B-80B2-D4A7A462B359}"/>
              </a:ext>
            </a:extLst>
          </p:cNvPr>
          <p:cNvGrpSpPr/>
          <p:nvPr/>
        </p:nvGrpSpPr>
        <p:grpSpPr>
          <a:xfrm>
            <a:off x="9770484" y="3126500"/>
            <a:ext cx="827051" cy="775153"/>
            <a:chOff x="8460059" y="399276"/>
            <a:chExt cx="827051" cy="775153"/>
          </a:xfrm>
        </p:grpSpPr>
        <p:grpSp>
          <p:nvGrpSpPr>
            <p:cNvPr id="140" name="Group 139">
              <a:extLst>
                <a:ext uri="{FF2B5EF4-FFF2-40B4-BE49-F238E27FC236}">
                  <a16:creationId xmlns:a16="http://schemas.microsoft.com/office/drawing/2014/main" id="{3C0A22D1-9909-B64E-B4E8-5AD5B38BD7B6}"/>
                </a:ext>
              </a:extLst>
            </p:cNvPr>
            <p:cNvGrpSpPr/>
            <p:nvPr/>
          </p:nvGrpSpPr>
          <p:grpSpPr>
            <a:xfrm>
              <a:off x="8811822" y="699141"/>
              <a:ext cx="475288" cy="475288"/>
              <a:chOff x="8681182" y="786309"/>
              <a:chExt cx="475288" cy="475288"/>
            </a:xfrm>
          </p:grpSpPr>
          <p:sp>
            <p:nvSpPr>
              <p:cNvPr id="147" name="Oval 146">
                <a:extLst>
                  <a:ext uri="{FF2B5EF4-FFF2-40B4-BE49-F238E27FC236}">
                    <a16:creationId xmlns:a16="http://schemas.microsoft.com/office/drawing/2014/main" id="{B3683DF3-607D-3D42-A56C-A166B69532C9}"/>
                  </a:ext>
                </a:extLst>
              </p:cNvPr>
              <p:cNvSpPr/>
              <p:nvPr/>
            </p:nvSpPr>
            <p:spPr>
              <a:xfrm>
                <a:off x="8681182" y="786309"/>
                <a:ext cx="475288" cy="475288"/>
              </a:xfrm>
              <a:prstGeom prst="ellipse">
                <a:avLst/>
              </a:prstGeom>
              <a:solidFill>
                <a:schemeClr val="tx1"/>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48" name="Freeform 5">
                <a:extLst>
                  <a:ext uri="{FF2B5EF4-FFF2-40B4-BE49-F238E27FC236}">
                    <a16:creationId xmlns:a16="http://schemas.microsoft.com/office/drawing/2014/main" id="{828EF283-A823-D748-AC42-6425539BDC80}"/>
                  </a:ext>
                </a:extLst>
              </p:cNvPr>
              <p:cNvSpPr>
                <a:spLocks noChangeAspect="1" noEditPoints="1"/>
              </p:cNvSpPr>
              <p:nvPr/>
            </p:nvSpPr>
            <p:spPr bwMode="auto">
              <a:xfrm>
                <a:off x="8776577" y="881523"/>
                <a:ext cx="284859" cy="284859"/>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41" name="Group 140">
              <a:extLst>
                <a:ext uri="{FF2B5EF4-FFF2-40B4-BE49-F238E27FC236}">
                  <a16:creationId xmlns:a16="http://schemas.microsoft.com/office/drawing/2014/main" id="{62F481A4-791B-534D-9BD2-6882C555C02C}"/>
                </a:ext>
              </a:extLst>
            </p:cNvPr>
            <p:cNvGrpSpPr/>
            <p:nvPr/>
          </p:nvGrpSpPr>
          <p:grpSpPr>
            <a:xfrm>
              <a:off x="8630468" y="565180"/>
              <a:ext cx="475288" cy="475288"/>
              <a:chOff x="8681182" y="786309"/>
              <a:chExt cx="475288" cy="475288"/>
            </a:xfrm>
          </p:grpSpPr>
          <p:sp>
            <p:nvSpPr>
              <p:cNvPr id="145" name="Oval 144">
                <a:extLst>
                  <a:ext uri="{FF2B5EF4-FFF2-40B4-BE49-F238E27FC236}">
                    <a16:creationId xmlns:a16="http://schemas.microsoft.com/office/drawing/2014/main" id="{11EE957D-F834-6C47-AC70-0EAF67806549}"/>
                  </a:ext>
                </a:extLst>
              </p:cNvPr>
              <p:cNvSpPr/>
              <p:nvPr/>
            </p:nvSpPr>
            <p:spPr>
              <a:xfrm>
                <a:off x="8681182" y="786309"/>
                <a:ext cx="475288" cy="475288"/>
              </a:xfrm>
              <a:prstGeom prst="ellipse">
                <a:avLst/>
              </a:prstGeom>
              <a:solidFill>
                <a:schemeClr val="tx1"/>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46" name="Freeform 5">
                <a:extLst>
                  <a:ext uri="{FF2B5EF4-FFF2-40B4-BE49-F238E27FC236}">
                    <a16:creationId xmlns:a16="http://schemas.microsoft.com/office/drawing/2014/main" id="{03B1CFF2-2D9F-3D4E-AC75-018835A8ED14}"/>
                  </a:ext>
                </a:extLst>
              </p:cNvPr>
              <p:cNvSpPr>
                <a:spLocks noChangeAspect="1" noEditPoints="1"/>
              </p:cNvSpPr>
              <p:nvPr/>
            </p:nvSpPr>
            <p:spPr bwMode="auto">
              <a:xfrm>
                <a:off x="8776577" y="881523"/>
                <a:ext cx="284859" cy="284859"/>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42" name="Group 141">
              <a:extLst>
                <a:ext uri="{FF2B5EF4-FFF2-40B4-BE49-F238E27FC236}">
                  <a16:creationId xmlns:a16="http://schemas.microsoft.com/office/drawing/2014/main" id="{C352E3C1-0D56-524D-AD28-623C97BC8583}"/>
                </a:ext>
              </a:extLst>
            </p:cNvPr>
            <p:cNvGrpSpPr/>
            <p:nvPr/>
          </p:nvGrpSpPr>
          <p:grpSpPr>
            <a:xfrm>
              <a:off x="8460059" y="399276"/>
              <a:ext cx="475288" cy="475288"/>
              <a:chOff x="8681182" y="786309"/>
              <a:chExt cx="475288" cy="475288"/>
            </a:xfrm>
          </p:grpSpPr>
          <p:sp>
            <p:nvSpPr>
              <p:cNvPr id="143" name="Oval 142">
                <a:extLst>
                  <a:ext uri="{FF2B5EF4-FFF2-40B4-BE49-F238E27FC236}">
                    <a16:creationId xmlns:a16="http://schemas.microsoft.com/office/drawing/2014/main" id="{F0BA78B9-C9F5-A044-B1FD-FF834EB9EE87}"/>
                  </a:ext>
                </a:extLst>
              </p:cNvPr>
              <p:cNvSpPr/>
              <p:nvPr/>
            </p:nvSpPr>
            <p:spPr>
              <a:xfrm>
                <a:off x="8681182" y="786309"/>
                <a:ext cx="475288" cy="475288"/>
              </a:xfrm>
              <a:prstGeom prst="ellipse">
                <a:avLst/>
              </a:prstGeom>
              <a:solidFill>
                <a:schemeClr val="tx1"/>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44" name="Freeform 5">
                <a:extLst>
                  <a:ext uri="{FF2B5EF4-FFF2-40B4-BE49-F238E27FC236}">
                    <a16:creationId xmlns:a16="http://schemas.microsoft.com/office/drawing/2014/main" id="{9792167D-9B29-4242-A417-A583882A2286}"/>
                  </a:ext>
                </a:extLst>
              </p:cNvPr>
              <p:cNvSpPr>
                <a:spLocks noChangeAspect="1" noEditPoints="1"/>
              </p:cNvSpPr>
              <p:nvPr/>
            </p:nvSpPr>
            <p:spPr bwMode="auto">
              <a:xfrm>
                <a:off x="8776577" y="881523"/>
                <a:ext cx="284859" cy="284859"/>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sp>
        <p:nvSpPr>
          <p:cNvPr id="111" name="TextBox 110">
            <a:extLst>
              <a:ext uri="{FF2B5EF4-FFF2-40B4-BE49-F238E27FC236}">
                <a16:creationId xmlns:a16="http://schemas.microsoft.com/office/drawing/2014/main" id="{C05BCC64-0AD2-DE46-93C7-0A9685607A44}"/>
              </a:ext>
            </a:extLst>
          </p:cNvPr>
          <p:cNvSpPr txBox="1"/>
          <p:nvPr/>
        </p:nvSpPr>
        <p:spPr>
          <a:xfrm>
            <a:off x="48571" y="3733059"/>
            <a:ext cx="1038015" cy="369332"/>
          </a:xfrm>
          <a:prstGeom prst="rect">
            <a:avLst/>
          </a:prstGeom>
        </p:spPr>
        <p:txBody>
          <a:bodyPr wrap="square" lIns="0" tIns="0" rIns="0" bIns="0" rtlCol="0">
            <a:spAutoFit/>
          </a:bodyPr>
          <a:lstStyle/>
          <a:p>
            <a:pPr algn="ctr">
              <a:spcAft>
                <a:spcPts val="600"/>
              </a:spcAft>
            </a:pPr>
            <a:r>
              <a:rPr lang="en-GB" sz="1200" b="1"/>
              <a:t>TEP         VLAN </a:t>
            </a:r>
            <a:r>
              <a:rPr lang="en-GB" sz="1200" b="1" u="sng"/>
              <a:t>70</a:t>
            </a:r>
          </a:p>
        </p:txBody>
      </p:sp>
      <p:sp>
        <p:nvSpPr>
          <p:cNvPr id="116" name="Arrow: Pentagon 102">
            <a:extLst>
              <a:ext uri="{FF2B5EF4-FFF2-40B4-BE49-F238E27FC236}">
                <a16:creationId xmlns:a16="http://schemas.microsoft.com/office/drawing/2014/main" id="{2D82723E-B9A7-7E4E-8779-B11750C73000}"/>
              </a:ext>
            </a:extLst>
          </p:cNvPr>
          <p:cNvSpPr/>
          <p:nvPr/>
        </p:nvSpPr>
        <p:spPr bwMode="gray">
          <a:xfrm>
            <a:off x="282562" y="4341347"/>
            <a:ext cx="3081030" cy="1871282"/>
          </a:xfrm>
          <a:prstGeom prst="homePlate">
            <a:avLst/>
          </a:prstGeom>
          <a:solidFill>
            <a:srgbClr val="F8981D"/>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2880" tIns="73152" rIns="457200" bIns="73152" numCol="1" spcCol="0" rtlCol="0" fromWordArt="0" anchor="ctr" anchorCtr="0" forceAA="0" compatLnSpc="1">
            <a:prstTxWarp prst="textNoShape">
              <a:avLst/>
            </a:prstTxWarp>
            <a:spAutoFit/>
          </a:bodyPr>
          <a:lstStyle/>
          <a:p>
            <a:r>
              <a:rPr lang="en-GB" sz="1400" b="1" dirty="0">
                <a:solidFill>
                  <a:schemeClr val="bg1"/>
                </a:solidFill>
              </a:rPr>
              <a:t>Edge Note TEP and Hypervisor Node TEP must be in different subnets / VLANs. The reason is ESX host drops GENEVE traffic if it does not go through the </a:t>
            </a:r>
            <a:r>
              <a:rPr lang="en-GB" sz="1400" b="1" dirty="0" err="1">
                <a:solidFill>
                  <a:schemeClr val="bg1"/>
                </a:solidFill>
              </a:rPr>
              <a:t>vmnic</a:t>
            </a:r>
            <a:r>
              <a:rPr lang="en-GB" sz="1400" b="1" dirty="0">
                <a:solidFill>
                  <a:schemeClr val="bg1"/>
                </a:solidFill>
              </a:rPr>
              <a:t>. </a:t>
            </a:r>
          </a:p>
        </p:txBody>
      </p:sp>
      <p:sp>
        <p:nvSpPr>
          <p:cNvPr id="110" name="Rectangle 109">
            <a:extLst>
              <a:ext uri="{FF2B5EF4-FFF2-40B4-BE49-F238E27FC236}">
                <a16:creationId xmlns:a16="http://schemas.microsoft.com/office/drawing/2014/main" id="{050B5CB2-1A9C-054D-8972-D29F9C81954F}"/>
              </a:ext>
            </a:extLst>
          </p:cNvPr>
          <p:cNvSpPr/>
          <p:nvPr/>
        </p:nvSpPr>
        <p:spPr>
          <a:xfrm>
            <a:off x="5164167" y="2038013"/>
            <a:ext cx="912538" cy="199056"/>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r>
              <a:rPr lang="en-GB" sz="1200" dirty="0">
                <a:solidFill>
                  <a:schemeClr val="bg1"/>
                </a:solidFill>
              </a:rPr>
              <a:t>Uplink 1</a:t>
            </a:r>
          </a:p>
        </p:txBody>
      </p:sp>
      <p:sp>
        <p:nvSpPr>
          <p:cNvPr id="97" name="Freeform 21">
            <a:extLst>
              <a:ext uri="{FF2B5EF4-FFF2-40B4-BE49-F238E27FC236}">
                <a16:creationId xmlns:a16="http://schemas.microsoft.com/office/drawing/2014/main" id="{84F5CB3B-66E1-E240-9BAC-AFB3809BD705}"/>
              </a:ext>
            </a:extLst>
          </p:cNvPr>
          <p:cNvSpPr>
            <a:spLocks noChangeAspect="1" noEditPoints="1"/>
          </p:cNvSpPr>
          <p:nvPr/>
        </p:nvSpPr>
        <p:spPr bwMode="auto">
          <a:xfrm>
            <a:off x="5531445" y="1832346"/>
            <a:ext cx="308460" cy="232520"/>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17" name="Rectangle 116">
            <a:extLst>
              <a:ext uri="{FF2B5EF4-FFF2-40B4-BE49-F238E27FC236}">
                <a16:creationId xmlns:a16="http://schemas.microsoft.com/office/drawing/2014/main" id="{115FD410-7F35-A142-899C-8CF74639C3D6}"/>
              </a:ext>
            </a:extLst>
          </p:cNvPr>
          <p:cNvSpPr/>
          <p:nvPr/>
        </p:nvSpPr>
        <p:spPr>
          <a:xfrm>
            <a:off x="6163314" y="2041107"/>
            <a:ext cx="912538" cy="199056"/>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r>
              <a:rPr lang="en-GB" sz="1200" dirty="0">
                <a:solidFill>
                  <a:schemeClr val="bg1"/>
                </a:solidFill>
              </a:rPr>
              <a:t>Uplink 2</a:t>
            </a:r>
          </a:p>
        </p:txBody>
      </p:sp>
      <p:sp>
        <p:nvSpPr>
          <p:cNvPr id="118" name="Rectangle 117">
            <a:extLst>
              <a:ext uri="{FF2B5EF4-FFF2-40B4-BE49-F238E27FC236}">
                <a16:creationId xmlns:a16="http://schemas.microsoft.com/office/drawing/2014/main" id="{1040E461-C2C7-B144-B925-E0A5A6A32A0A}"/>
              </a:ext>
            </a:extLst>
          </p:cNvPr>
          <p:cNvSpPr/>
          <p:nvPr/>
        </p:nvSpPr>
        <p:spPr>
          <a:xfrm>
            <a:off x="3484598" y="4421828"/>
            <a:ext cx="5884014" cy="1772171"/>
          </a:xfrm>
          <a:prstGeom prst="rect">
            <a:avLst/>
          </a:prstGeom>
          <a:solidFill>
            <a:schemeClr val="tx1">
              <a:lumMod val="40000"/>
              <a:lumOff val="60000"/>
            </a:schemeClr>
          </a:solidFill>
          <a:ln w="28575">
            <a:solidFill>
              <a:schemeClr val="bg1"/>
            </a:solidFill>
            <a:prstDash val="dash"/>
          </a:ln>
          <a:effectLst/>
        </p:spPr>
        <p:style>
          <a:lnRef idx="1">
            <a:schemeClr val="accent3"/>
          </a:lnRef>
          <a:fillRef idx="3">
            <a:schemeClr val="accent3"/>
          </a:fillRef>
          <a:effectRef idx="2">
            <a:schemeClr val="accent3"/>
          </a:effectRef>
          <a:fontRef idx="minor">
            <a:schemeClr val="lt1"/>
          </a:fontRef>
        </p:style>
        <p:txBody>
          <a:bodyPr lIns="0" tIns="0" rIns="0" bIns="118841" rtlCol="0" anchor="b" anchorCtr="0"/>
          <a:lstStyle/>
          <a:p>
            <a:pPr algn="ctr"/>
            <a:endParaRPr lang="en-US" sz="1600" b="1">
              <a:solidFill>
                <a:srgbClr val="717074"/>
              </a:solidFill>
              <a:latin typeface="Metropolis"/>
              <a:ea typeface="Gotham Rounded Book" charset="0"/>
              <a:cs typeface="Gotham Rounded Book" charset="0"/>
            </a:endParaRPr>
          </a:p>
        </p:txBody>
      </p:sp>
      <p:sp>
        <p:nvSpPr>
          <p:cNvPr id="119" name="Freeform 21">
            <a:extLst>
              <a:ext uri="{FF2B5EF4-FFF2-40B4-BE49-F238E27FC236}">
                <a16:creationId xmlns:a16="http://schemas.microsoft.com/office/drawing/2014/main" id="{F8518BCE-4B93-8047-9436-B7B7B1E5DAFD}"/>
              </a:ext>
            </a:extLst>
          </p:cNvPr>
          <p:cNvSpPr>
            <a:spLocks noChangeAspect="1" noEditPoints="1"/>
          </p:cNvSpPr>
          <p:nvPr/>
        </p:nvSpPr>
        <p:spPr bwMode="auto">
          <a:xfrm>
            <a:off x="3975051" y="4121210"/>
            <a:ext cx="334440" cy="252104"/>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20" name="Freeform 21">
            <a:extLst>
              <a:ext uri="{FF2B5EF4-FFF2-40B4-BE49-F238E27FC236}">
                <a16:creationId xmlns:a16="http://schemas.microsoft.com/office/drawing/2014/main" id="{96DD4AB6-E426-FE42-9221-60C631F2BF5D}"/>
              </a:ext>
            </a:extLst>
          </p:cNvPr>
          <p:cNvSpPr>
            <a:spLocks noChangeAspect="1" noEditPoints="1"/>
          </p:cNvSpPr>
          <p:nvPr/>
        </p:nvSpPr>
        <p:spPr bwMode="auto">
          <a:xfrm>
            <a:off x="5740852" y="4121210"/>
            <a:ext cx="334440" cy="252104"/>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21" name="Freeform 21">
            <a:extLst>
              <a:ext uri="{FF2B5EF4-FFF2-40B4-BE49-F238E27FC236}">
                <a16:creationId xmlns:a16="http://schemas.microsoft.com/office/drawing/2014/main" id="{2E49FA17-840A-4949-8812-830F5C695141}"/>
              </a:ext>
            </a:extLst>
          </p:cNvPr>
          <p:cNvSpPr>
            <a:spLocks noChangeAspect="1" noEditPoints="1"/>
          </p:cNvSpPr>
          <p:nvPr/>
        </p:nvSpPr>
        <p:spPr bwMode="auto">
          <a:xfrm>
            <a:off x="7292911" y="4121210"/>
            <a:ext cx="334440" cy="252104"/>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22" name="Freeform 21">
            <a:extLst>
              <a:ext uri="{FF2B5EF4-FFF2-40B4-BE49-F238E27FC236}">
                <a16:creationId xmlns:a16="http://schemas.microsoft.com/office/drawing/2014/main" id="{215CC2F2-265C-6E49-972D-A4629CD81248}"/>
              </a:ext>
            </a:extLst>
          </p:cNvPr>
          <p:cNvSpPr>
            <a:spLocks noChangeAspect="1" noEditPoints="1"/>
          </p:cNvSpPr>
          <p:nvPr/>
        </p:nvSpPr>
        <p:spPr bwMode="auto">
          <a:xfrm>
            <a:off x="8360775" y="4121210"/>
            <a:ext cx="334440" cy="252104"/>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23" name="Rectangle 122">
            <a:extLst>
              <a:ext uri="{FF2B5EF4-FFF2-40B4-BE49-F238E27FC236}">
                <a16:creationId xmlns:a16="http://schemas.microsoft.com/office/drawing/2014/main" id="{872EC741-30EA-704A-B2C7-35847BCC4809}"/>
              </a:ext>
            </a:extLst>
          </p:cNvPr>
          <p:cNvSpPr/>
          <p:nvPr/>
        </p:nvSpPr>
        <p:spPr>
          <a:xfrm>
            <a:off x="3634575" y="4953799"/>
            <a:ext cx="997527" cy="37812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algn="ctr">
              <a:spcAft>
                <a:spcPts val="600"/>
              </a:spcAft>
            </a:pPr>
            <a:r>
              <a:rPr lang="en-US" sz="1100">
                <a:solidFill>
                  <a:schemeClr val="bg1"/>
                </a:solidFill>
              </a:rPr>
              <a:t>Management Interface</a:t>
            </a:r>
          </a:p>
        </p:txBody>
      </p:sp>
      <p:sp>
        <p:nvSpPr>
          <p:cNvPr id="124" name="Rectangle 123">
            <a:extLst>
              <a:ext uri="{FF2B5EF4-FFF2-40B4-BE49-F238E27FC236}">
                <a16:creationId xmlns:a16="http://schemas.microsoft.com/office/drawing/2014/main" id="{55654160-0BFD-F346-B868-D242461F9181}"/>
              </a:ext>
            </a:extLst>
          </p:cNvPr>
          <p:cNvSpPr/>
          <p:nvPr/>
        </p:nvSpPr>
        <p:spPr bwMode="gray">
          <a:xfrm>
            <a:off x="5122245" y="5589230"/>
            <a:ext cx="789835" cy="378128"/>
          </a:xfrm>
          <a:prstGeom prst="rect">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TEP Interface</a:t>
            </a:r>
          </a:p>
        </p:txBody>
      </p:sp>
      <p:cxnSp>
        <p:nvCxnSpPr>
          <p:cNvPr id="125" name="Straight Connector 124">
            <a:extLst>
              <a:ext uri="{FF2B5EF4-FFF2-40B4-BE49-F238E27FC236}">
                <a16:creationId xmlns:a16="http://schemas.microsoft.com/office/drawing/2014/main" id="{FE8BD98E-6BE8-0C46-AF8E-BE54D1C65CE7}"/>
              </a:ext>
            </a:extLst>
          </p:cNvPr>
          <p:cNvCxnSpPr>
            <a:cxnSpLocks/>
          </p:cNvCxnSpPr>
          <p:nvPr/>
        </p:nvCxnSpPr>
        <p:spPr bwMode="gray">
          <a:xfrm flipV="1">
            <a:off x="5549697" y="5050584"/>
            <a:ext cx="0" cy="562242"/>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26" name="Straight Connector 125">
            <a:extLst>
              <a:ext uri="{FF2B5EF4-FFF2-40B4-BE49-F238E27FC236}">
                <a16:creationId xmlns:a16="http://schemas.microsoft.com/office/drawing/2014/main" id="{295A87F0-726F-A749-A15F-D5BC58E94848}"/>
              </a:ext>
            </a:extLst>
          </p:cNvPr>
          <p:cNvCxnSpPr>
            <a:cxnSpLocks/>
          </p:cNvCxnSpPr>
          <p:nvPr/>
        </p:nvCxnSpPr>
        <p:spPr bwMode="gray">
          <a:xfrm flipH="1" flipV="1">
            <a:off x="5931836" y="4392275"/>
            <a:ext cx="0" cy="28440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27" name="Rectangle 126">
            <a:extLst>
              <a:ext uri="{FF2B5EF4-FFF2-40B4-BE49-F238E27FC236}">
                <a16:creationId xmlns:a16="http://schemas.microsoft.com/office/drawing/2014/main" id="{1EDE3C25-093E-264F-BBE4-AD1C7F1E030C}"/>
              </a:ext>
            </a:extLst>
          </p:cNvPr>
          <p:cNvSpPr/>
          <p:nvPr/>
        </p:nvSpPr>
        <p:spPr bwMode="auto">
          <a:xfrm>
            <a:off x="5317218" y="4664738"/>
            <a:ext cx="1744462" cy="376877"/>
          </a:xfrm>
          <a:prstGeom prst="rect">
            <a:avLst/>
          </a:prstGeom>
          <a:solidFill>
            <a:schemeClr val="accent1">
              <a:lumMod val="50000"/>
            </a:schemeClr>
          </a:solidFill>
          <a:ln>
            <a:noFill/>
            <a:miter lim="800000"/>
            <a:headEnd/>
            <a:tailEnd/>
          </a:ln>
        </p:spPr>
        <p:style>
          <a:lnRef idx="2">
            <a:schemeClr val="dk1"/>
          </a:lnRef>
          <a:fillRef idx="1">
            <a:schemeClr val="lt1"/>
          </a:fillRef>
          <a:effectRef idx="0">
            <a:schemeClr val="dk1"/>
          </a:effectRef>
          <a:fontRef idx="minor">
            <a:schemeClr val="dk1"/>
          </a:fontRef>
        </p:style>
        <p:txBody>
          <a:bodyPr wrap="none" lIns="0" tIns="0" rIns="0" bIns="0" rtlCol="0" anchor="ctr"/>
          <a:lstStyle/>
          <a:p>
            <a:pPr algn="ctr"/>
            <a:r>
              <a:rPr lang="en-US" sz="1400">
                <a:solidFill>
                  <a:prstClr val="white"/>
                </a:solidFill>
                <a:latin typeface="Metropolis"/>
                <a:ea typeface="Gotham Rounded Book" charset="0"/>
                <a:cs typeface="Gotham Rounded Book" charset="0"/>
              </a:rPr>
              <a:t>N-VDS #1</a:t>
            </a:r>
            <a:endParaRPr lang="en-US" sz="1400">
              <a:solidFill>
                <a:prstClr val="white"/>
              </a:solidFill>
              <a:ea typeface="Gotham Rounded Book" charset="0"/>
              <a:cs typeface="Gotham Rounded Book" charset="0"/>
            </a:endParaRPr>
          </a:p>
        </p:txBody>
      </p:sp>
      <p:sp>
        <p:nvSpPr>
          <p:cNvPr id="128" name="Rectangle 127">
            <a:extLst>
              <a:ext uri="{FF2B5EF4-FFF2-40B4-BE49-F238E27FC236}">
                <a16:creationId xmlns:a16="http://schemas.microsoft.com/office/drawing/2014/main" id="{B0A948C3-1C8E-5B43-80F2-70E795B4C323}"/>
              </a:ext>
            </a:extLst>
          </p:cNvPr>
          <p:cNvSpPr/>
          <p:nvPr/>
        </p:nvSpPr>
        <p:spPr>
          <a:xfrm>
            <a:off x="3331910" y="4020470"/>
            <a:ext cx="793226" cy="415498"/>
          </a:xfrm>
          <a:prstGeom prst="rect">
            <a:avLst/>
          </a:prstGeom>
        </p:spPr>
        <p:txBody>
          <a:bodyPr wrap="square">
            <a:spAutoFit/>
          </a:bodyPr>
          <a:lstStyle/>
          <a:p>
            <a:pPr algn="ctr"/>
            <a:r>
              <a:rPr lang="en-US" sz="1050" b="1">
                <a:latin typeface="Metropolis" pitchFamily="2" charset="77"/>
              </a:rPr>
              <a:t>vNIC1</a:t>
            </a:r>
          </a:p>
          <a:p>
            <a:pPr algn="ctr"/>
            <a:r>
              <a:rPr lang="en-US" sz="1050" b="1">
                <a:latin typeface="Metropolis" pitchFamily="2" charset="77"/>
              </a:rPr>
              <a:t>eth0</a:t>
            </a:r>
            <a:endParaRPr lang="en-GB" sz="1050" b="1">
              <a:latin typeface="Metropolis" pitchFamily="2" charset="77"/>
            </a:endParaRPr>
          </a:p>
        </p:txBody>
      </p:sp>
      <p:sp>
        <p:nvSpPr>
          <p:cNvPr id="129" name="Rectangle 128">
            <a:extLst>
              <a:ext uri="{FF2B5EF4-FFF2-40B4-BE49-F238E27FC236}">
                <a16:creationId xmlns:a16="http://schemas.microsoft.com/office/drawing/2014/main" id="{5BD5D914-C623-E041-9026-7310E72A77D1}"/>
              </a:ext>
            </a:extLst>
          </p:cNvPr>
          <p:cNvSpPr/>
          <p:nvPr/>
        </p:nvSpPr>
        <p:spPr>
          <a:xfrm>
            <a:off x="5034149" y="4022393"/>
            <a:ext cx="793226" cy="415498"/>
          </a:xfrm>
          <a:prstGeom prst="rect">
            <a:avLst/>
          </a:prstGeom>
        </p:spPr>
        <p:txBody>
          <a:bodyPr wrap="square">
            <a:spAutoFit/>
          </a:bodyPr>
          <a:lstStyle/>
          <a:p>
            <a:pPr algn="ctr"/>
            <a:r>
              <a:rPr lang="en-US" sz="1050" b="1">
                <a:latin typeface="Metropolis" pitchFamily="2" charset="77"/>
              </a:rPr>
              <a:t>vNIC2</a:t>
            </a:r>
          </a:p>
          <a:p>
            <a:pPr algn="ctr"/>
            <a:r>
              <a:rPr lang="en-US" sz="1050" b="1">
                <a:latin typeface="Metropolis" pitchFamily="2" charset="77"/>
              </a:rPr>
              <a:t>fp-eth0</a:t>
            </a:r>
            <a:endParaRPr lang="en-GB" sz="1050" b="1">
              <a:latin typeface="Metropolis" pitchFamily="2" charset="77"/>
            </a:endParaRPr>
          </a:p>
        </p:txBody>
      </p:sp>
      <p:sp>
        <p:nvSpPr>
          <p:cNvPr id="130" name="Rectangle 129">
            <a:extLst>
              <a:ext uri="{FF2B5EF4-FFF2-40B4-BE49-F238E27FC236}">
                <a16:creationId xmlns:a16="http://schemas.microsoft.com/office/drawing/2014/main" id="{E77AA4BF-C58F-594A-8A05-B4266D031726}"/>
              </a:ext>
            </a:extLst>
          </p:cNvPr>
          <p:cNvSpPr/>
          <p:nvPr/>
        </p:nvSpPr>
        <p:spPr>
          <a:xfrm>
            <a:off x="6651373" y="4030501"/>
            <a:ext cx="793226" cy="415498"/>
          </a:xfrm>
          <a:prstGeom prst="rect">
            <a:avLst/>
          </a:prstGeom>
        </p:spPr>
        <p:txBody>
          <a:bodyPr wrap="square">
            <a:spAutoFit/>
          </a:bodyPr>
          <a:lstStyle/>
          <a:p>
            <a:pPr algn="ctr"/>
            <a:r>
              <a:rPr lang="en-US" sz="1050" b="1" dirty="0">
                <a:latin typeface="Metropolis" pitchFamily="2" charset="77"/>
              </a:rPr>
              <a:t>vNIC3</a:t>
            </a:r>
          </a:p>
          <a:p>
            <a:pPr algn="ctr"/>
            <a:r>
              <a:rPr lang="en-US" sz="1050" b="1" dirty="0">
                <a:latin typeface="Metropolis" pitchFamily="2" charset="77"/>
              </a:rPr>
              <a:t>fp-eth1</a:t>
            </a:r>
            <a:endParaRPr lang="en-GB" sz="1050" b="1" dirty="0">
              <a:latin typeface="Metropolis" pitchFamily="2" charset="77"/>
            </a:endParaRPr>
          </a:p>
        </p:txBody>
      </p:sp>
      <p:sp>
        <p:nvSpPr>
          <p:cNvPr id="149" name="Rectangle 148">
            <a:extLst>
              <a:ext uri="{FF2B5EF4-FFF2-40B4-BE49-F238E27FC236}">
                <a16:creationId xmlns:a16="http://schemas.microsoft.com/office/drawing/2014/main" id="{0C979792-4BB7-804E-99D5-D743A68AEC79}"/>
              </a:ext>
            </a:extLst>
          </p:cNvPr>
          <p:cNvSpPr/>
          <p:nvPr/>
        </p:nvSpPr>
        <p:spPr>
          <a:xfrm>
            <a:off x="7687750" y="4020470"/>
            <a:ext cx="793226" cy="415498"/>
          </a:xfrm>
          <a:prstGeom prst="rect">
            <a:avLst/>
          </a:prstGeom>
        </p:spPr>
        <p:txBody>
          <a:bodyPr wrap="square">
            <a:spAutoFit/>
          </a:bodyPr>
          <a:lstStyle/>
          <a:p>
            <a:pPr algn="ctr"/>
            <a:r>
              <a:rPr lang="en-US" sz="1050" b="1" dirty="0">
                <a:latin typeface="Metropolis" pitchFamily="2" charset="77"/>
              </a:rPr>
              <a:t>vNIC4</a:t>
            </a:r>
          </a:p>
          <a:p>
            <a:pPr algn="ctr"/>
            <a:r>
              <a:rPr lang="en-US" sz="1050" b="1" dirty="0">
                <a:latin typeface="Metropolis" pitchFamily="2" charset="77"/>
              </a:rPr>
              <a:t>fp-eth2</a:t>
            </a:r>
            <a:endParaRPr lang="en-GB" sz="1050" b="1" dirty="0">
              <a:latin typeface="Metropolis" pitchFamily="2" charset="77"/>
            </a:endParaRPr>
          </a:p>
        </p:txBody>
      </p:sp>
      <p:cxnSp>
        <p:nvCxnSpPr>
          <p:cNvPr id="150" name="Straight Connector 149">
            <a:extLst>
              <a:ext uri="{FF2B5EF4-FFF2-40B4-BE49-F238E27FC236}">
                <a16:creationId xmlns:a16="http://schemas.microsoft.com/office/drawing/2014/main" id="{B5EF2C37-9FDA-DE45-B840-2A1C1238D068}"/>
              </a:ext>
            </a:extLst>
          </p:cNvPr>
          <p:cNvCxnSpPr>
            <a:cxnSpLocks/>
          </p:cNvCxnSpPr>
          <p:nvPr/>
        </p:nvCxnSpPr>
        <p:spPr bwMode="gray">
          <a:xfrm flipV="1">
            <a:off x="6608609" y="5329034"/>
            <a:ext cx="4440" cy="388031"/>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151" name="Group 150">
            <a:extLst>
              <a:ext uri="{FF2B5EF4-FFF2-40B4-BE49-F238E27FC236}">
                <a16:creationId xmlns:a16="http://schemas.microsoft.com/office/drawing/2014/main" id="{2D216A75-4ACF-FA40-853D-F0DCD1565538}"/>
              </a:ext>
            </a:extLst>
          </p:cNvPr>
          <p:cNvGrpSpPr/>
          <p:nvPr/>
        </p:nvGrpSpPr>
        <p:grpSpPr>
          <a:xfrm>
            <a:off x="6411954" y="5739479"/>
            <a:ext cx="402191" cy="402352"/>
            <a:chOff x="7736620" y="7009631"/>
            <a:chExt cx="4501800" cy="4503600"/>
          </a:xfrm>
          <a:solidFill>
            <a:schemeClr val="tx1"/>
          </a:solidFill>
        </p:grpSpPr>
        <p:sp>
          <p:nvSpPr>
            <p:cNvPr id="152" name="Freeform: Shape 1">
              <a:extLst>
                <a:ext uri="{FF2B5EF4-FFF2-40B4-BE49-F238E27FC236}">
                  <a16:creationId xmlns:a16="http://schemas.microsoft.com/office/drawing/2014/main" id="{9796923D-50C7-9348-A146-94A66C1E4610}"/>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sp>
          <p:nvSpPr>
            <p:cNvPr id="153" name="Freeform: Shape 2">
              <a:extLst>
                <a:ext uri="{FF2B5EF4-FFF2-40B4-BE49-F238E27FC236}">
                  <a16:creationId xmlns:a16="http://schemas.microsoft.com/office/drawing/2014/main" id="{217D340C-7B5E-6344-A1FB-8CF0E6CC12B4}"/>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sp>
          <p:nvSpPr>
            <p:cNvPr id="154" name="Freeform: Shape 3">
              <a:extLst>
                <a:ext uri="{FF2B5EF4-FFF2-40B4-BE49-F238E27FC236}">
                  <a16:creationId xmlns:a16="http://schemas.microsoft.com/office/drawing/2014/main" id="{7967757D-81E9-704F-9C23-7B92EB6820FF}"/>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sp>
          <p:nvSpPr>
            <p:cNvPr id="155" name="Freeform: Shape 4">
              <a:extLst>
                <a:ext uri="{FF2B5EF4-FFF2-40B4-BE49-F238E27FC236}">
                  <a16:creationId xmlns:a16="http://schemas.microsoft.com/office/drawing/2014/main" id="{1D2753C7-A479-2347-9293-8175024F5D67}"/>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sp>
          <p:nvSpPr>
            <p:cNvPr id="156" name="Freeform: Shape 5">
              <a:extLst>
                <a:ext uri="{FF2B5EF4-FFF2-40B4-BE49-F238E27FC236}">
                  <a16:creationId xmlns:a16="http://schemas.microsoft.com/office/drawing/2014/main" id="{3A934323-AD1E-9544-A153-4BCFBEE6026D}"/>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grpSp>
      <p:sp>
        <p:nvSpPr>
          <p:cNvPr id="157" name="Rectangle 156">
            <a:extLst>
              <a:ext uri="{FF2B5EF4-FFF2-40B4-BE49-F238E27FC236}">
                <a16:creationId xmlns:a16="http://schemas.microsoft.com/office/drawing/2014/main" id="{DB9F4A92-BEDB-DD4A-B8E3-2B764A77B5CC}"/>
              </a:ext>
            </a:extLst>
          </p:cNvPr>
          <p:cNvSpPr/>
          <p:nvPr/>
        </p:nvSpPr>
        <p:spPr>
          <a:xfrm>
            <a:off x="6518388" y="5530476"/>
            <a:ext cx="1249055" cy="415498"/>
          </a:xfrm>
          <a:prstGeom prst="rect">
            <a:avLst/>
          </a:prstGeom>
        </p:spPr>
        <p:txBody>
          <a:bodyPr wrap="square">
            <a:spAutoFit/>
          </a:bodyPr>
          <a:lstStyle/>
          <a:p>
            <a:pPr algn="ctr"/>
            <a:r>
              <a:rPr lang="en-US" sz="1050" b="1">
                <a:latin typeface="Metropolis" pitchFamily="2" charset="77"/>
              </a:rPr>
              <a:t>Tier0 Logical Router</a:t>
            </a:r>
            <a:endParaRPr lang="en-GB" sz="1050" b="1">
              <a:latin typeface="Metropolis" pitchFamily="2" charset="77"/>
            </a:endParaRPr>
          </a:p>
        </p:txBody>
      </p:sp>
      <p:cxnSp>
        <p:nvCxnSpPr>
          <p:cNvPr id="158" name="Straight Connector 157">
            <a:extLst>
              <a:ext uri="{FF2B5EF4-FFF2-40B4-BE49-F238E27FC236}">
                <a16:creationId xmlns:a16="http://schemas.microsoft.com/office/drawing/2014/main" id="{54F8F57F-C284-CF45-9F46-D86C0E085C8F}"/>
              </a:ext>
            </a:extLst>
          </p:cNvPr>
          <p:cNvCxnSpPr>
            <a:cxnSpLocks/>
          </p:cNvCxnSpPr>
          <p:nvPr/>
        </p:nvCxnSpPr>
        <p:spPr bwMode="gray">
          <a:xfrm flipH="1" flipV="1">
            <a:off x="7443232" y="4365440"/>
            <a:ext cx="0" cy="28440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59" name="Straight Connector 158">
            <a:extLst>
              <a:ext uri="{FF2B5EF4-FFF2-40B4-BE49-F238E27FC236}">
                <a16:creationId xmlns:a16="http://schemas.microsoft.com/office/drawing/2014/main" id="{71A905A4-D3C0-7C48-BDBB-B4C506802020}"/>
              </a:ext>
            </a:extLst>
          </p:cNvPr>
          <p:cNvCxnSpPr>
            <a:cxnSpLocks/>
          </p:cNvCxnSpPr>
          <p:nvPr/>
        </p:nvCxnSpPr>
        <p:spPr bwMode="gray">
          <a:xfrm flipH="1" flipV="1">
            <a:off x="8564276" y="4365440"/>
            <a:ext cx="0" cy="28440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60" name="Straight Connector 159">
            <a:extLst>
              <a:ext uri="{FF2B5EF4-FFF2-40B4-BE49-F238E27FC236}">
                <a16:creationId xmlns:a16="http://schemas.microsoft.com/office/drawing/2014/main" id="{9E1B4E57-FD6E-594B-866F-C8214C57FC1E}"/>
              </a:ext>
            </a:extLst>
          </p:cNvPr>
          <p:cNvCxnSpPr>
            <a:cxnSpLocks/>
          </p:cNvCxnSpPr>
          <p:nvPr/>
        </p:nvCxnSpPr>
        <p:spPr bwMode="gray">
          <a:xfrm flipV="1">
            <a:off x="4153055" y="4387324"/>
            <a:ext cx="0" cy="556536"/>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65" name="Freeform 164">
            <a:extLst>
              <a:ext uri="{FF2B5EF4-FFF2-40B4-BE49-F238E27FC236}">
                <a16:creationId xmlns:a16="http://schemas.microsoft.com/office/drawing/2014/main" id="{21837C0D-98F8-3242-8851-009EF2158D63}"/>
              </a:ext>
            </a:extLst>
          </p:cNvPr>
          <p:cNvSpPr/>
          <p:nvPr/>
        </p:nvSpPr>
        <p:spPr>
          <a:xfrm rot="10800000">
            <a:off x="9405536" y="4400341"/>
            <a:ext cx="423658" cy="1732343"/>
          </a:xfrm>
          <a:custGeom>
            <a:avLst/>
            <a:gdLst>
              <a:gd name="connsiteX0" fmla="*/ 0 w 816077"/>
              <a:gd name="connsiteY0" fmla="*/ 668594 h 1022555"/>
              <a:gd name="connsiteX1" fmla="*/ 0 w 816077"/>
              <a:gd name="connsiteY1" fmla="*/ 845574 h 1022555"/>
              <a:gd name="connsiteX2" fmla="*/ 816077 w 816077"/>
              <a:gd name="connsiteY2" fmla="*/ 1022555 h 1022555"/>
              <a:gd name="connsiteX3" fmla="*/ 806245 w 816077"/>
              <a:gd name="connsiteY3" fmla="*/ 0 h 1022555"/>
              <a:gd name="connsiteX4" fmla="*/ 0 w 816077"/>
              <a:gd name="connsiteY4" fmla="*/ 668594 h 10225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6077" h="1022555">
                <a:moveTo>
                  <a:pt x="0" y="668594"/>
                </a:moveTo>
                <a:lnTo>
                  <a:pt x="0" y="845574"/>
                </a:lnTo>
                <a:lnTo>
                  <a:pt x="816077" y="1022555"/>
                </a:lnTo>
                <a:cubicBezTo>
                  <a:pt x="812800" y="681703"/>
                  <a:pt x="809522" y="340852"/>
                  <a:pt x="806245" y="0"/>
                </a:cubicBezTo>
                <a:lnTo>
                  <a:pt x="0" y="668594"/>
                </a:lnTo>
                <a:close/>
              </a:path>
            </a:pathLst>
          </a:custGeom>
          <a:solidFill>
            <a:schemeClr val="accent1">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sp>
        <p:nvSpPr>
          <p:cNvPr id="166" name="Rectangle 165">
            <a:extLst>
              <a:ext uri="{FF2B5EF4-FFF2-40B4-BE49-F238E27FC236}">
                <a16:creationId xmlns:a16="http://schemas.microsoft.com/office/drawing/2014/main" id="{563A06B6-8C77-1344-BB65-E89EC00AA816}"/>
              </a:ext>
            </a:extLst>
          </p:cNvPr>
          <p:cNvSpPr/>
          <p:nvPr/>
        </p:nvSpPr>
        <p:spPr bwMode="gray">
          <a:xfrm>
            <a:off x="5372549" y="4984428"/>
            <a:ext cx="1642656" cy="193402"/>
          </a:xfrm>
          <a:prstGeom prst="rect">
            <a:avLst/>
          </a:prstGeom>
          <a:solidFill>
            <a:srgbClr val="820024"/>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Uplink Profile</a:t>
            </a:r>
          </a:p>
        </p:txBody>
      </p:sp>
      <p:sp>
        <p:nvSpPr>
          <p:cNvPr id="167" name="TextBox 166">
            <a:extLst>
              <a:ext uri="{FF2B5EF4-FFF2-40B4-BE49-F238E27FC236}">
                <a16:creationId xmlns:a16="http://schemas.microsoft.com/office/drawing/2014/main" id="{B5C055EB-C386-5E44-83C6-75649BB3A2D3}"/>
              </a:ext>
            </a:extLst>
          </p:cNvPr>
          <p:cNvSpPr txBox="1"/>
          <p:nvPr/>
        </p:nvSpPr>
        <p:spPr>
          <a:xfrm>
            <a:off x="4763165" y="5969222"/>
            <a:ext cx="1455121" cy="184666"/>
          </a:xfrm>
          <a:prstGeom prst="rect">
            <a:avLst/>
          </a:prstGeom>
        </p:spPr>
        <p:txBody>
          <a:bodyPr wrap="square" lIns="0" tIns="0" rIns="0" bIns="0" rtlCol="0">
            <a:spAutoFit/>
          </a:bodyPr>
          <a:lstStyle/>
          <a:p>
            <a:pPr algn="ctr">
              <a:spcAft>
                <a:spcPts val="600"/>
              </a:spcAft>
            </a:pPr>
            <a:r>
              <a:rPr lang="en-GB" sz="1200" b="1" dirty="0"/>
              <a:t>TEP  VLAN </a:t>
            </a:r>
            <a:r>
              <a:rPr lang="en-GB" sz="1200" b="1" u="sng" dirty="0"/>
              <a:t>40</a:t>
            </a:r>
          </a:p>
        </p:txBody>
      </p:sp>
      <p:sp>
        <p:nvSpPr>
          <p:cNvPr id="168" name="TextBox 167">
            <a:extLst>
              <a:ext uri="{FF2B5EF4-FFF2-40B4-BE49-F238E27FC236}">
                <a16:creationId xmlns:a16="http://schemas.microsoft.com/office/drawing/2014/main" id="{9AF86AAA-618D-CE4B-A39A-3D3FFA5E81AE}"/>
              </a:ext>
            </a:extLst>
          </p:cNvPr>
          <p:cNvSpPr txBox="1"/>
          <p:nvPr/>
        </p:nvSpPr>
        <p:spPr>
          <a:xfrm>
            <a:off x="3305778" y="5359456"/>
            <a:ext cx="1682897" cy="369332"/>
          </a:xfrm>
          <a:prstGeom prst="rect">
            <a:avLst/>
          </a:prstGeom>
        </p:spPr>
        <p:txBody>
          <a:bodyPr wrap="square" lIns="0" tIns="0" rIns="0" bIns="0" rtlCol="0">
            <a:spAutoFit/>
          </a:bodyPr>
          <a:lstStyle/>
          <a:p>
            <a:pPr algn="ctr">
              <a:spcAft>
                <a:spcPts val="600"/>
              </a:spcAft>
            </a:pPr>
            <a:r>
              <a:rPr lang="en-GB" sz="1200" b="1" err="1"/>
              <a:t>Mgt</a:t>
            </a:r>
            <a:r>
              <a:rPr lang="en-GB" sz="1200" b="1"/>
              <a:t>  VLAN (untagged)</a:t>
            </a:r>
            <a:endParaRPr lang="en-GB" sz="1200" b="1" u="sng"/>
          </a:p>
        </p:txBody>
      </p:sp>
      <p:sp>
        <p:nvSpPr>
          <p:cNvPr id="169" name="Rectangle 168">
            <a:extLst>
              <a:ext uri="{FF2B5EF4-FFF2-40B4-BE49-F238E27FC236}">
                <a16:creationId xmlns:a16="http://schemas.microsoft.com/office/drawing/2014/main" id="{7FC9C63D-8175-364B-A64E-7DC012E4A0C9}"/>
              </a:ext>
            </a:extLst>
          </p:cNvPr>
          <p:cNvSpPr/>
          <p:nvPr/>
        </p:nvSpPr>
        <p:spPr bwMode="gray">
          <a:xfrm>
            <a:off x="6002205" y="5177980"/>
            <a:ext cx="957757" cy="368264"/>
          </a:xfrm>
          <a:prstGeom prst="rect">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dirty="0"/>
              <a:t>Routing1 LS        VLAN 50</a:t>
            </a:r>
          </a:p>
        </p:txBody>
      </p:sp>
      <p:sp>
        <p:nvSpPr>
          <p:cNvPr id="170" name="Rectangle 169">
            <a:extLst>
              <a:ext uri="{FF2B5EF4-FFF2-40B4-BE49-F238E27FC236}">
                <a16:creationId xmlns:a16="http://schemas.microsoft.com/office/drawing/2014/main" id="{259C1034-A21C-D749-8F41-CAC64484F737}"/>
              </a:ext>
            </a:extLst>
          </p:cNvPr>
          <p:cNvSpPr/>
          <p:nvPr/>
        </p:nvSpPr>
        <p:spPr>
          <a:xfrm>
            <a:off x="9774646" y="4526249"/>
            <a:ext cx="1301959" cy="646331"/>
          </a:xfrm>
          <a:prstGeom prst="rect">
            <a:avLst/>
          </a:prstGeom>
        </p:spPr>
        <p:txBody>
          <a:bodyPr wrap="square">
            <a:spAutoFit/>
          </a:bodyPr>
          <a:lstStyle/>
          <a:p>
            <a:r>
              <a:rPr lang="en-US" b="1" dirty="0">
                <a:solidFill>
                  <a:srgbClr val="717074"/>
                </a:solidFill>
                <a:ea typeface="Gotham Rounded Book" charset="0"/>
                <a:cs typeface="Gotham Rounded Book" charset="0"/>
              </a:rPr>
              <a:t>NSX Edge VM</a:t>
            </a:r>
          </a:p>
        </p:txBody>
      </p:sp>
    </p:spTree>
    <p:extLst>
      <p:ext uri="{BB962C8B-B14F-4D97-AF65-F5344CB8AC3E}">
        <p14:creationId xmlns:p14="http://schemas.microsoft.com/office/powerpoint/2010/main" val="411704405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mph" presetSubtype="0" repeatCount="5000" fill="hold" nodeType="clickEffect">
                                  <p:stCondLst>
                                    <p:cond delay="0"/>
                                  </p:stCondLst>
                                  <p:childTnLst>
                                    <p:anim calcmode="discrete" valueType="str">
                                      <p:cBhvr>
                                        <p:cTn id="6" dur="1000" fill="hold"/>
                                        <p:tgtEl>
                                          <p:spTgt spid="114"/>
                                        </p:tgtEl>
                                        <p:attrNameLst>
                                          <p:attrName>style.visibility</p:attrName>
                                        </p:attrNameLst>
                                      </p:cBhvr>
                                      <p:tavLst>
                                        <p:tav tm="0">
                                          <p:val>
                                            <p:strVal val="hidden"/>
                                          </p:val>
                                        </p:tav>
                                        <p:tav tm="50000">
                                          <p:val>
                                            <p:strVal val="visible"/>
                                          </p:val>
                                        </p:tav>
                                      </p:tavLst>
                                    </p:anim>
                                  </p:childTnLst>
                                </p:cTn>
                              </p:par>
                              <p:par>
                                <p:cTn id="7" presetID="35" presetClass="emph" presetSubtype="0" repeatCount="5000" fill="hold" grpId="0" nodeType="withEffect">
                                  <p:stCondLst>
                                    <p:cond delay="0"/>
                                  </p:stCondLst>
                                  <p:childTnLst>
                                    <p:anim calcmode="discrete" valueType="str">
                                      <p:cBhvr>
                                        <p:cTn id="8" dur="1000" fill="hold"/>
                                        <p:tgtEl>
                                          <p:spTgt spid="115"/>
                                        </p:tgtEl>
                                        <p:attrNameLst>
                                          <p:attrName>style.visibility</p:attrName>
                                        </p:attrNameLst>
                                      </p:cBhvr>
                                      <p:tavLst>
                                        <p:tav tm="0">
                                          <p:val>
                                            <p:strVal val="hidden"/>
                                          </p:val>
                                        </p:tav>
                                        <p:tav tm="50000">
                                          <p:val>
                                            <p:strVal val="visible"/>
                                          </p:val>
                                        </p:tav>
                                      </p:tavLst>
                                    </p:anim>
                                  </p:childTnLst>
                                </p:cTn>
                              </p:par>
                              <p:par>
                                <p:cTn id="9" presetID="35" presetClass="emph" presetSubtype="0" repeatCount="5000" fill="hold" nodeType="withEffect">
                                  <p:stCondLst>
                                    <p:cond delay="0"/>
                                  </p:stCondLst>
                                  <p:childTnLst>
                                    <p:anim calcmode="discrete" valueType="str">
                                      <p:cBhvr>
                                        <p:cTn id="10" dur="1000" fill="hold"/>
                                        <p:tgtEl>
                                          <p:spTgt spid="95">
                                            <p:txEl>
                                              <p:pRg st="0" end="0"/>
                                            </p:txEl>
                                          </p:spTgt>
                                        </p:tgtEl>
                                        <p:attrNameLst>
                                          <p:attrName>style.visibility</p:attrName>
                                        </p:attrNameLst>
                                      </p:cBhvr>
                                      <p:tavLst>
                                        <p:tav tm="0">
                                          <p:val>
                                            <p:strVal val="hidden"/>
                                          </p:val>
                                        </p:tav>
                                        <p:tav tm="50000">
                                          <p:val>
                                            <p:strVal val="visible"/>
                                          </p:val>
                                        </p:tav>
                                      </p:tavLst>
                                    </p:anim>
                                  </p:childTnLst>
                                </p:cTn>
                              </p:par>
                              <p:par>
                                <p:cTn id="11" presetID="35" presetClass="emph" presetSubtype="0" repeatCount="5000" fill="hold" grpId="0" nodeType="withEffect">
                                  <p:stCondLst>
                                    <p:cond delay="0"/>
                                  </p:stCondLst>
                                  <p:childTnLst>
                                    <p:anim calcmode="discrete" valueType="str">
                                      <p:cBhvr>
                                        <p:cTn id="12" dur="1000" fill="hold"/>
                                        <p:tgtEl>
                                          <p:spTgt spid="2"/>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115" grpId="0" animBg="1"/>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 name="Rectangle 97">
            <a:extLst>
              <a:ext uri="{FF2B5EF4-FFF2-40B4-BE49-F238E27FC236}">
                <a16:creationId xmlns:a16="http://schemas.microsoft.com/office/drawing/2014/main" id="{CB5FF59A-3C74-D248-AE80-DA538C7B6CCA}"/>
              </a:ext>
            </a:extLst>
          </p:cNvPr>
          <p:cNvSpPr/>
          <p:nvPr/>
        </p:nvSpPr>
        <p:spPr>
          <a:xfrm>
            <a:off x="88690" y="1578347"/>
            <a:ext cx="11768441" cy="3753594"/>
          </a:xfrm>
          <a:prstGeom prst="rect">
            <a:avLst/>
          </a:prstGeom>
          <a:solidFill>
            <a:schemeClr val="bg1">
              <a:lumMod val="85000"/>
            </a:schemeClr>
          </a:solidFill>
          <a:ln w="28575">
            <a:noFill/>
            <a:prstDash val="dash"/>
          </a:ln>
          <a:effectLst/>
        </p:spPr>
        <p:style>
          <a:lnRef idx="1">
            <a:schemeClr val="accent3"/>
          </a:lnRef>
          <a:fillRef idx="3">
            <a:schemeClr val="accent3"/>
          </a:fillRef>
          <a:effectRef idx="2">
            <a:schemeClr val="accent3"/>
          </a:effectRef>
          <a:fontRef idx="minor">
            <a:schemeClr val="lt1"/>
          </a:fontRef>
        </p:style>
        <p:txBody>
          <a:bodyPr lIns="0" tIns="0" rIns="0" bIns="118841" rtlCol="0" anchor="b" anchorCtr="0"/>
          <a:lstStyle/>
          <a:p>
            <a:pPr algn="ctr"/>
            <a:endParaRPr lang="en-US" sz="1600" b="1">
              <a:solidFill>
                <a:srgbClr val="717074"/>
              </a:solidFill>
              <a:latin typeface="Metropolis"/>
              <a:ea typeface="Gotham Rounded Book" charset="0"/>
              <a:cs typeface="Gotham Rounded Book" charset="0"/>
            </a:endParaRPr>
          </a:p>
        </p:txBody>
      </p:sp>
      <p:grpSp>
        <p:nvGrpSpPr>
          <p:cNvPr id="99" name="Group 98">
            <a:extLst>
              <a:ext uri="{FF2B5EF4-FFF2-40B4-BE49-F238E27FC236}">
                <a16:creationId xmlns:a16="http://schemas.microsoft.com/office/drawing/2014/main" id="{A4F0E1AF-E222-2446-93F4-39833FCEA0A3}"/>
              </a:ext>
            </a:extLst>
          </p:cNvPr>
          <p:cNvGrpSpPr/>
          <p:nvPr/>
        </p:nvGrpSpPr>
        <p:grpSpPr>
          <a:xfrm>
            <a:off x="4983535" y="1057083"/>
            <a:ext cx="396412" cy="396570"/>
            <a:chOff x="2159140" y="7009631"/>
            <a:chExt cx="4501800" cy="4503600"/>
          </a:xfrm>
          <a:solidFill>
            <a:schemeClr val="tx1"/>
          </a:solidFill>
        </p:grpSpPr>
        <p:sp>
          <p:nvSpPr>
            <p:cNvPr id="100" name="Freeform: Shape 6">
              <a:extLst>
                <a:ext uri="{FF2B5EF4-FFF2-40B4-BE49-F238E27FC236}">
                  <a16:creationId xmlns:a16="http://schemas.microsoft.com/office/drawing/2014/main" id="{AE2DAE5C-47F9-0D49-8D3E-2EB3B8DC4334}"/>
                </a:ext>
              </a:extLst>
            </p:cNvPr>
            <p:cNvSpPr/>
            <p:nvPr/>
          </p:nvSpPr>
          <p:spPr>
            <a:xfrm>
              <a:off x="2159140" y="7009631"/>
              <a:ext cx="4501800" cy="4503600"/>
            </a:xfrm>
            <a:custGeom>
              <a:avLst/>
              <a:gdLst/>
              <a:ahLst/>
              <a:cxnLst>
                <a:cxn ang="3cd4">
                  <a:pos x="hc" y="t"/>
                </a:cxn>
                <a:cxn ang="cd2">
                  <a:pos x="l" y="vc"/>
                </a:cxn>
                <a:cxn ang="cd4">
                  <a:pos x="hc" y="b"/>
                </a:cxn>
                <a:cxn ang="0">
                  <a:pos x="r" y="vc"/>
                </a:cxn>
              </a:cxnLst>
              <a:rect l="l" t="t" r="r" b="b"/>
              <a:pathLst>
                <a:path w="12506" h="12511">
                  <a:moveTo>
                    <a:pt x="11985" y="521"/>
                  </a:moveTo>
                  <a:lnTo>
                    <a:pt x="11985" y="11990"/>
                  </a:lnTo>
                  <a:lnTo>
                    <a:pt x="517" y="11990"/>
                  </a:lnTo>
                  <a:lnTo>
                    <a:pt x="517" y="521"/>
                  </a:lnTo>
                  <a:close/>
                  <a:moveTo>
                    <a:pt x="12506" y="0"/>
                  </a:moveTo>
                  <a:lnTo>
                    <a:pt x="0" y="0"/>
                  </a:lnTo>
                  <a:lnTo>
                    <a:pt x="0" y="12511"/>
                  </a:lnTo>
                  <a:lnTo>
                    <a:pt x="12506" y="1251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01" name="Freeform: Shape 7">
              <a:extLst>
                <a:ext uri="{FF2B5EF4-FFF2-40B4-BE49-F238E27FC236}">
                  <a16:creationId xmlns:a16="http://schemas.microsoft.com/office/drawing/2014/main" id="{4FF5BD14-78C1-9045-A0D2-DDDDE4D3A395}"/>
                </a:ext>
              </a:extLst>
            </p:cNvPr>
            <p:cNvSpPr/>
            <p:nvPr/>
          </p:nvSpPr>
          <p:spPr>
            <a:xfrm>
              <a:off x="2739820" y="8364671"/>
              <a:ext cx="3336120" cy="914400"/>
            </a:xfrm>
            <a:custGeom>
              <a:avLst/>
              <a:gdLst/>
              <a:ahLst/>
              <a:cxnLst>
                <a:cxn ang="3cd4">
                  <a:pos x="hc" y="t"/>
                </a:cxn>
                <a:cxn ang="cd2">
                  <a:pos x="l" y="vc"/>
                </a:cxn>
                <a:cxn ang="cd4">
                  <a:pos x="hc" y="b"/>
                </a:cxn>
                <a:cxn ang="0">
                  <a:pos x="r" y="vc"/>
                </a:cxn>
              </a:cxnLst>
              <a:rect l="l" t="t" r="r" b="b"/>
              <a:pathLst>
                <a:path w="9268" h="2541">
                  <a:moveTo>
                    <a:pt x="0" y="1269"/>
                  </a:moveTo>
                  <a:lnTo>
                    <a:pt x="1272" y="2541"/>
                  </a:lnTo>
                  <a:lnTo>
                    <a:pt x="1272" y="1848"/>
                  </a:lnTo>
                  <a:lnTo>
                    <a:pt x="9268" y="1848"/>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02" name="Freeform: Shape 8">
              <a:extLst>
                <a:ext uri="{FF2B5EF4-FFF2-40B4-BE49-F238E27FC236}">
                  <a16:creationId xmlns:a16="http://schemas.microsoft.com/office/drawing/2014/main" id="{5AD9D22B-623A-E44B-8920-C3EDFCEC1F69}"/>
                </a:ext>
              </a:extLst>
            </p:cNvPr>
            <p:cNvSpPr/>
            <p:nvPr/>
          </p:nvSpPr>
          <p:spPr>
            <a:xfrm>
              <a:off x="2739820" y="10077192"/>
              <a:ext cx="3336120" cy="914400"/>
            </a:xfrm>
            <a:custGeom>
              <a:avLst/>
              <a:gdLst/>
              <a:ahLst/>
              <a:cxnLst>
                <a:cxn ang="3cd4">
                  <a:pos x="hc" y="t"/>
                </a:cxn>
                <a:cxn ang="cd2">
                  <a:pos x="l" y="vc"/>
                </a:cxn>
                <a:cxn ang="cd4">
                  <a:pos x="hc" y="b"/>
                </a:cxn>
                <a:cxn ang="0">
                  <a:pos x="r" y="vc"/>
                </a:cxn>
              </a:cxnLst>
              <a:rect l="l" t="t" r="r" b="b"/>
              <a:pathLst>
                <a:path w="9268" h="2541">
                  <a:moveTo>
                    <a:pt x="0" y="1273"/>
                  </a:moveTo>
                  <a:lnTo>
                    <a:pt x="1272" y="2541"/>
                  </a:lnTo>
                  <a:lnTo>
                    <a:pt x="1272" y="1847"/>
                  </a:lnTo>
                  <a:lnTo>
                    <a:pt x="9268" y="1847"/>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03" name="Freeform: Shape 9">
              <a:extLst>
                <a:ext uri="{FF2B5EF4-FFF2-40B4-BE49-F238E27FC236}">
                  <a16:creationId xmlns:a16="http://schemas.microsoft.com/office/drawing/2014/main" id="{41930E42-F8ED-0D42-A552-487FE003EF22}"/>
                </a:ext>
              </a:extLst>
            </p:cNvPr>
            <p:cNvSpPr/>
            <p:nvPr/>
          </p:nvSpPr>
          <p:spPr>
            <a:xfrm>
              <a:off x="2739820" y="9220392"/>
              <a:ext cx="3336120" cy="914400"/>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52"/>
                  </a:lnTo>
                  <a:lnTo>
                    <a:pt x="7995" y="1852"/>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04" name="Freeform: Shape 10">
              <a:extLst>
                <a:ext uri="{FF2B5EF4-FFF2-40B4-BE49-F238E27FC236}">
                  <a16:creationId xmlns:a16="http://schemas.microsoft.com/office/drawing/2014/main" id="{8B0BD063-A326-374C-9DC3-A377CA13541F}"/>
                </a:ext>
              </a:extLst>
            </p:cNvPr>
            <p:cNvSpPr/>
            <p:nvPr/>
          </p:nvSpPr>
          <p:spPr>
            <a:xfrm>
              <a:off x="2739823" y="7507512"/>
              <a:ext cx="3325998" cy="914401"/>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48"/>
                  </a:lnTo>
                  <a:lnTo>
                    <a:pt x="7995" y="1848"/>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grpSp>
      <p:sp>
        <p:nvSpPr>
          <p:cNvPr id="105" name="Rectangle 104">
            <a:extLst>
              <a:ext uri="{FF2B5EF4-FFF2-40B4-BE49-F238E27FC236}">
                <a16:creationId xmlns:a16="http://schemas.microsoft.com/office/drawing/2014/main" id="{A3FAAA2F-DC4E-CD4C-A5A7-B773E18DFD14}"/>
              </a:ext>
            </a:extLst>
          </p:cNvPr>
          <p:cNvSpPr/>
          <p:nvPr/>
        </p:nvSpPr>
        <p:spPr bwMode="auto">
          <a:xfrm>
            <a:off x="153755" y="1964287"/>
            <a:ext cx="11444839" cy="376612"/>
          </a:xfrm>
          <a:prstGeom prst="rect">
            <a:avLst/>
          </a:prstGeom>
          <a:solidFill>
            <a:schemeClr val="accent1">
              <a:lumMod val="50000"/>
            </a:schemeClr>
          </a:solidFill>
          <a:ln>
            <a:noFill/>
            <a:miter lim="800000"/>
            <a:headEnd/>
            <a:tailEnd/>
          </a:ln>
        </p:spPr>
        <p:style>
          <a:lnRef idx="2">
            <a:schemeClr val="dk1"/>
          </a:lnRef>
          <a:fillRef idx="1">
            <a:schemeClr val="lt1"/>
          </a:fillRef>
          <a:effectRef idx="0">
            <a:schemeClr val="dk1"/>
          </a:effectRef>
          <a:fontRef idx="minor">
            <a:schemeClr val="dk1"/>
          </a:fontRef>
        </p:style>
        <p:txBody>
          <a:bodyPr wrap="none" lIns="0" tIns="0" rIns="0" bIns="0" rtlCol="0" anchor="ctr"/>
          <a:lstStyle/>
          <a:p>
            <a:pPr algn="ctr"/>
            <a:r>
              <a:rPr lang="en-US" sz="1400" dirty="0">
                <a:solidFill>
                  <a:prstClr val="white"/>
                </a:solidFill>
                <a:ea typeface="Gotham Rounded Book" charset="0"/>
                <a:cs typeface="Gotham Rounded Book" charset="0"/>
              </a:rPr>
              <a:t>vSphere Standard Switch (</a:t>
            </a:r>
            <a:r>
              <a:rPr lang="en-US" sz="1400" dirty="0" err="1">
                <a:solidFill>
                  <a:prstClr val="white"/>
                </a:solidFill>
                <a:ea typeface="Gotham Rounded Book" charset="0"/>
                <a:cs typeface="Gotham Rounded Book" charset="0"/>
              </a:rPr>
              <a:t>vSS</a:t>
            </a:r>
            <a:r>
              <a:rPr lang="en-US" sz="1400" dirty="0">
                <a:solidFill>
                  <a:prstClr val="white"/>
                </a:solidFill>
                <a:ea typeface="Gotham Rounded Book" charset="0"/>
                <a:cs typeface="Gotham Rounded Book" charset="0"/>
              </a:rPr>
              <a:t>) / vSphere Distributed Switch (</a:t>
            </a:r>
            <a:r>
              <a:rPr lang="en-US" sz="1400" dirty="0" err="1">
                <a:solidFill>
                  <a:prstClr val="white"/>
                </a:solidFill>
                <a:ea typeface="Gotham Rounded Book" charset="0"/>
                <a:cs typeface="Gotham Rounded Book" charset="0"/>
              </a:rPr>
              <a:t>vDS</a:t>
            </a:r>
            <a:r>
              <a:rPr lang="en-US" sz="1400" dirty="0">
                <a:solidFill>
                  <a:prstClr val="white"/>
                </a:solidFill>
                <a:ea typeface="Gotham Rounded Book" charset="0"/>
                <a:cs typeface="Gotham Rounded Book" charset="0"/>
              </a:rPr>
              <a:t>)</a:t>
            </a:r>
          </a:p>
        </p:txBody>
      </p:sp>
      <p:grpSp>
        <p:nvGrpSpPr>
          <p:cNvPr id="106" name="Group 105">
            <a:extLst>
              <a:ext uri="{FF2B5EF4-FFF2-40B4-BE49-F238E27FC236}">
                <a16:creationId xmlns:a16="http://schemas.microsoft.com/office/drawing/2014/main" id="{67081B9C-9C73-F240-AB27-EE5476FD196A}"/>
              </a:ext>
            </a:extLst>
          </p:cNvPr>
          <p:cNvGrpSpPr/>
          <p:nvPr/>
        </p:nvGrpSpPr>
        <p:grpSpPr>
          <a:xfrm>
            <a:off x="6213904" y="1051743"/>
            <a:ext cx="396412" cy="396570"/>
            <a:chOff x="2159140" y="7009631"/>
            <a:chExt cx="4501800" cy="4503600"/>
          </a:xfrm>
          <a:solidFill>
            <a:schemeClr val="tx1"/>
          </a:solidFill>
        </p:grpSpPr>
        <p:sp>
          <p:nvSpPr>
            <p:cNvPr id="107" name="Freeform: Shape 6">
              <a:extLst>
                <a:ext uri="{FF2B5EF4-FFF2-40B4-BE49-F238E27FC236}">
                  <a16:creationId xmlns:a16="http://schemas.microsoft.com/office/drawing/2014/main" id="{22176116-4875-FD42-978E-833A556D56B1}"/>
                </a:ext>
              </a:extLst>
            </p:cNvPr>
            <p:cNvSpPr/>
            <p:nvPr/>
          </p:nvSpPr>
          <p:spPr>
            <a:xfrm>
              <a:off x="2159140" y="7009631"/>
              <a:ext cx="4501800" cy="4503600"/>
            </a:xfrm>
            <a:custGeom>
              <a:avLst/>
              <a:gdLst/>
              <a:ahLst/>
              <a:cxnLst>
                <a:cxn ang="3cd4">
                  <a:pos x="hc" y="t"/>
                </a:cxn>
                <a:cxn ang="cd2">
                  <a:pos x="l" y="vc"/>
                </a:cxn>
                <a:cxn ang="cd4">
                  <a:pos x="hc" y="b"/>
                </a:cxn>
                <a:cxn ang="0">
                  <a:pos x="r" y="vc"/>
                </a:cxn>
              </a:cxnLst>
              <a:rect l="l" t="t" r="r" b="b"/>
              <a:pathLst>
                <a:path w="12506" h="12511">
                  <a:moveTo>
                    <a:pt x="11985" y="521"/>
                  </a:moveTo>
                  <a:lnTo>
                    <a:pt x="11985" y="11990"/>
                  </a:lnTo>
                  <a:lnTo>
                    <a:pt x="517" y="11990"/>
                  </a:lnTo>
                  <a:lnTo>
                    <a:pt x="517" y="521"/>
                  </a:lnTo>
                  <a:close/>
                  <a:moveTo>
                    <a:pt x="12506" y="0"/>
                  </a:moveTo>
                  <a:lnTo>
                    <a:pt x="0" y="0"/>
                  </a:lnTo>
                  <a:lnTo>
                    <a:pt x="0" y="12511"/>
                  </a:lnTo>
                  <a:lnTo>
                    <a:pt x="12506" y="1251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08" name="Freeform: Shape 7">
              <a:extLst>
                <a:ext uri="{FF2B5EF4-FFF2-40B4-BE49-F238E27FC236}">
                  <a16:creationId xmlns:a16="http://schemas.microsoft.com/office/drawing/2014/main" id="{D2279F89-C3D8-8B4E-9120-6F1E439C7E63}"/>
                </a:ext>
              </a:extLst>
            </p:cNvPr>
            <p:cNvSpPr/>
            <p:nvPr/>
          </p:nvSpPr>
          <p:spPr>
            <a:xfrm>
              <a:off x="2739820" y="8364671"/>
              <a:ext cx="3336120" cy="914400"/>
            </a:xfrm>
            <a:custGeom>
              <a:avLst/>
              <a:gdLst/>
              <a:ahLst/>
              <a:cxnLst>
                <a:cxn ang="3cd4">
                  <a:pos x="hc" y="t"/>
                </a:cxn>
                <a:cxn ang="cd2">
                  <a:pos x="l" y="vc"/>
                </a:cxn>
                <a:cxn ang="cd4">
                  <a:pos x="hc" y="b"/>
                </a:cxn>
                <a:cxn ang="0">
                  <a:pos x="r" y="vc"/>
                </a:cxn>
              </a:cxnLst>
              <a:rect l="l" t="t" r="r" b="b"/>
              <a:pathLst>
                <a:path w="9268" h="2541">
                  <a:moveTo>
                    <a:pt x="0" y="1269"/>
                  </a:moveTo>
                  <a:lnTo>
                    <a:pt x="1272" y="2541"/>
                  </a:lnTo>
                  <a:lnTo>
                    <a:pt x="1272" y="1848"/>
                  </a:lnTo>
                  <a:lnTo>
                    <a:pt x="9268" y="1848"/>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09" name="Freeform: Shape 8">
              <a:extLst>
                <a:ext uri="{FF2B5EF4-FFF2-40B4-BE49-F238E27FC236}">
                  <a16:creationId xmlns:a16="http://schemas.microsoft.com/office/drawing/2014/main" id="{BE16D574-BD65-0640-A9BA-CD2AFD3C0BB9}"/>
                </a:ext>
              </a:extLst>
            </p:cNvPr>
            <p:cNvSpPr/>
            <p:nvPr/>
          </p:nvSpPr>
          <p:spPr>
            <a:xfrm>
              <a:off x="2739820" y="10077192"/>
              <a:ext cx="3336120" cy="914400"/>
            </a:xfrm>
            <a:custGeom>
              <a:avLst/>
              <a:gdLst/>
              <a:ahLst/>
              <a:cxnLst>
                <a:cxn ang="3cd4">
                  <a:pos x="hc" y="t"/>
                </a:cxn>
                <a:cxn ang="cd2">
                  <a:pos x="l" y="vc"/>
                </a:cxn>
                <a:cxn ang="cd4">
                  <a:pos x="hc" y="b"/>
                </a:cxn>
                <a:cxn ang="0">
                  <a:pos x="r" y="vc"/>
                </a:cxn>
              </a:cxnLst>
              <a:rect l="l" t="t" r="r" b="b"/>
              <a:pathLst>
                <a:path w="9268" h="2541">
                  <a:moveTo>
                    <a:pt x="0" y="1273"/>
                  </a:moveTo>
                  <a:lnTo>
                    <a:pt x="1272" y="2541"/>
                  </a:lnTo>
                  <a:lnTo>
                    <a:pt x="1272" y="1847"/>
                  </a:lnTo>
                  <a:lnTo>
                    <a:pt x="9268" y="1847"/>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10" name="Freeform: Shape 9">
              <a:extLst>
                <a:ext uri="{FF2B5EF4-FFF2-40B4-BE49-F238E27FC236}">
                  <a16:creationId xmlns:a16="http://schemas.microsoft.com/office/drawing/2014/main" id="{EACF39F3-DC59-3A49-A3DD-E5FA615F0ACC}"/>
                </a:ext>
              </a:extLst>
            </p:cNvPr>
            <p:cNvSpPr/>
            <p:nvPr/>
          </p:nvSpPr>
          <p:spPr>
            <a:xfrm>
              <a:off x="2739820" y="9220392"/>
              <a:ext cx="3336120" cy="914400"/>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52"/>
                  </a:lnTo>
                  <a:lnTo>
                    <a:pt x="7995" y="1852"/>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11" name="Freeform: Shape 10">
              <a:extLst>
                <a:ext uri="{FF2B5EF4-FFF2-40B4-BE49-F238E27FC236}">
                  <a16:creationId xmlns:a16="http://schemas.microsoft.com/office/drawing/2014/main" id="{FBCBE983-D979-844B-885A-3BA92A619A05}"/>
                </a:ext>
              </a:extLst>
            </p:cNvPr>
            <p:cNvSpPr/>
            <p:nvPr/>
          </p:nvSpPr>
          <p:spPr>
            <a:xfrm>
              <a:off x="2739823" y="7507512"/>
              <a:ext cx="3325998" cy="914401"/>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48"/>
                  </a:lnTo>
                  <a:lnTo>
                    <a:pt x="7995" y="1848"/>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grpSp>
      <p:sp>
        <p:nvSpPr>
          <p:cNvPr id="112" name="Rectangle 111">
            <a:extLst>
              <a:ext uri="{FF2B5EF4-FFF2-40B4-BE49-F238E27FC236}">
                <a16:creationId xmlns:a16="http://schemas.microsoft.com/office/drawing/2014/main" id="{73B3FD23-3C6A-FC41-9A78-8E864051A0DA}"/>
              </a:ext>
            </a:extLst>
          </p:cNvPr>
          <p:cNvSpPr/>
          <p:nvPr/>
        </p:nvSpPr>
        <p:spPr>
          <a:xfrm>
            <a:off x="5266769" y="845141"/>
            <a:ext cx="1098378" cy="261610"/>
          </a:xfrm>
          <a:prstGeom prst="rect">
            <a:avLst/>
          </a:prstGeom>
        </p:spPr>
        <p:txBody>
          <a:bodyPr wrap="square">
            <a:spAutoFit/>
          </a:bodyPr>
          <a:lstStyle/>
          <a:p>
            <a:r>
              <a:rPr lang="en-US" sz="1100" dirty="0" err="1">
                <a:solidFill>
                  <a:schemeClr val="tx2"/>
                </a:solidFill>
              </a:rPr>
              <a:t>ToR</a:t>
            </a:r>
            <a:r>
              <a:rPr lang="en-US" sz="1100" dirty="0">
                <a:solidFill>
                  <a:schemeClr val="tx2"/>
                </a:solidFill>
              </a:rPr>
              <a:t> Switches</a:t>
            </a:r>
          </a:p>
        </p:txBody>
      </p:sp>
      <p:sp>
        <p:nvSpPr>
          <p:cNvPr id="113" name="Rectangle 112">
            <a:extLst>
              <a:ext uri="{FF2B5EF4-FFF2-40B4-BE49-F238E27FC236}">
                <a16:creationId xmlns:a16="http://schemas.microsoft.com/office/drawing/2014/main" id="{BEFD5F55-03F6-4D49-83E1-EB5CB24F366F}"/>
              </a:ext>
            </a:extLst>
          </p:cNvPr>
          <p:cNvSpPr/>
          <p:nvPr/>
        </p:nvSpPr>
        <p:spPr>
          <a:xfrm>
            <a:off x="153755" y="4785199"/>
            <a:ext cx="1301959" cy="369332"/>
          </a:xfrm>
          <a:prstGeom prst="rect">
            <a:avLst/>
          </a:prstGeom>
        </p:spPr>
        <p:txBody>
          <a:bodyPr wrap="square">
            <a:spAutoFit/>
          </a:bodyPr>
          <a:lstStyle/>
          <a:p>
            <a:pPr algn="ctr"/>
            <a:r>
              <a:rPr lang="en-US" b="1" dirty="0" err="1">
                <a:solidFill>
                  <a:srgbClr val="717074"/>
                </a:solidFill>
                <a:ea typeface="Gotham Rounded Book" charset="0"/>
                <a:cs typeface="Gotham Rounded Book" charset="0"/>
              </a:rPr>
              <a:t>ESXi</a:t>
            </a:r>
            <a:r>
              <a:rPr lang="en-US" b="1" dirty="0">
                <a:solidFill>
                  <a:srgbClr val="717074"/>
                </a:solidFill>
                <a:ea typeface="Gotham Rounded Book" charset="0"/>
                <a:cs typeface="Gotham Rounded Book" charset="0"/>
              </a:rPr>
              <a:t> Host</a:t>
            </a:r>
          </a:p>
        </p:txBody>
      </p:sp>
      <p:cxnSp>
        <p:nvCxnSpPr>
          <p:cNvPr id="114" name="Straight Connector 113">
            <a:extLst>
              <a:ext uri="{FF2B5EF4-FFF2-40B4-BE49-F238E27FC236}">
                <a16:creationId xmlns:a16="http://schemas.microsoft.com/office/drawing/2014/main" id="{39CBF274-5BF6-114D-8D80-F7A0982B0728}"/>
              </a:ext>
            </a:extLst>
          </p:cNvPr>
          <p:cNvCxnSpPr>
            <a:cxnSpLocks/>
            <a:stCxn id="107" idx="1"/>
            <a:endCxn id="100" idx="3"/>
          </p:cNvCxnSpPr>
          <p:nvPr/>
        </p:nvCxnSpPr>
        <p:spPr bwMode="gray">
          <a:xfrm flipH="1">
            <a:off x="5379947" y="1250028"/>
            <a:ext cx="833957" cy="534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15" name="Rectangle 114">
            <a:extLst>
              <a:ext uri="{FF2B5EF4-FFF2-40B4-BE49-F238E27FC236}">
                <a16:creationId xmlns:a16="http://schemas.microsoft.com/office/drawing/2014/main" id="{1C87BB59-5F09-C447-B91C-CBA7B2CA5522}"/>
              </a:ext>
            </a:extLst>
          </p:cNvPr>
          <p:cNvSpPr/>
          <p:nvPr/>
        </p:nvSpPr>
        <p:spPr bwMode="gray">
          <a:xfrm>
            <a:off x="4912183" y="1818796"/>
            <a:ext cx="1666875" cy="233570"/>
          </a:xfrm>
          <a:prstGeom prst="rect">
            <a:avLst/>
          </a:prstGeom>
          <a:solidFill>
            <a:srgbClr val="820024"/>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Uplink Port Group</a:t>
            </a:r>
          </a:p>
        </p:txBody>
      </p:sp>
      <p:cxnSp>
        <p:nvCxnSpPr>
          <p:cNvPr id="116" name="Straight Connector 115">
            <a:extLst>
              <a:ext uri="{FF2B5EF4-FFF2-40B4-BE49-F238E27FC236}">
                <a16:creationId xmlns:a16="http://schemas.microsoft.com/office/drawing/2014/main" id="{5312710A-F29E-514B-A032-FD12EBBD4DA6}"/>
              </a:ext>
            </a:extLst>
          </p:cNvPr>
          <p:cNvCxnSpPr>
            <a:cxnSpLocks/>
          </p:cNvCxnSpPr>
          <p:nvPr/>
        </p:nvCxnSpPr>
        <p:spPr bwMode="gray">
          <a:xfrm flipH="1" flipV="1">
            <a:off x="5214363" y="1463328"/>
            <a:ext cx="165584" cy="194144"/>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17" name="Freeform 21">
            <a:extLst>
              <a:ext uri="{FF2B5EF4-FFF2-40B4-BE49-F238E27FC236}">
                <a16:creationId xmlns:a16="http://schemas.microsoft.com/office/drawing/2014/main" id="{73AEF80E-B691-7F46-A7E3-F54FA026E1FF}"/>
              </a:ext>
            </a:extLst>
          </p:cNvPr>
          <p:cNvSpPr>
            <a:spLocks noChangeAspect="1" noEditPoints="1"/>
          </p:cNvSpPr>
          <p:nvPr/>
        </p:nvSpPr>
        <p:spPr bwMode="auto">
          <a:xfrm>
            <a:off x="5267324" y="1632469"/>
            <a:ext cx="308460" cy="232520"/>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cxnSp>
        <p:nvCxnSpPr>
          <p:cNvPr id="118" name="Straight Connector 117">
            <a:extLst>
              <a:ext uri="{FF2B5EF4-FFF2-40B4-BE49-F238E27FC236}">
                <a16:creationId xmlns:a16="http://schemas.microsoft.com/office/drawing/2014/main" id="{6FE71616-4F51-654F-9334-8AB2E3AAAA27}"/>
              </a:ext>
            </a:extLst>
          </p:cNvPr>
          <p:cNvCxnSpPr>
            <a:cxnSpLocks/>
            <a:endCxn id="107" idx="2"/>
          </p:cNvCxnSpPr>
          <p:nvPr/>
        </p:nvCxnSpPr>
        <p:spPr bwMode="gray">
          <a:xfrm flipV="1">
            <a:off x="6158695" y="1448313"/>
            <a:ext cx="253415" cy="180914"/>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19" name="Rectangle 118">
            <a:extLst>
              <a:ext uri="{FF2B5EF4-FFF2-40B4-BE49-F238E27FC236}">
                <a16:creationId xmlns:a16="http://schemas.microsoft.com/office/drawing/2014/main" id="{F970C2A7-91AC-D541-8120-BDA9FD28CC06}"/>
              </a:ext>
            </a:extLst>
          </p:cNvPr>
          <p:cNvSpPr/>
          <p:nvPr/>
        </p:nvSpPr>
        <p:spPr>
          <a:xfrm>
            <a:off x="4596094" y="1614977"/>
            <a:ext cx="793226" cy="253916"/>
          </a:xfrm>
          <a:prstGeom prst="rect">
            <a:avLst/>
          </a:prstGeom>
        </p:spPr>
        <p:txBody>
          <a:bodyPr wrap="square">
            <a:spAutoFit/>
          </a:bodyPr>
          <a:lstStyle/>
          <a:p>
            <a:pPr algn="ctr"/>
            <a:r>
              <a:rPr lang="en-US" sz="1050" b="1">
                <a:latin typeface="Metropolis" pitchFamily="2" charset="77"/>
              </a:rPr>
              <a:t>vmnic0</a:t>
            </a:r>
            <a:endParaRPr lang="en-GB" sz="1050" b="1">
              <a:latin typeface="Metropolis" pitchFamily="2" charset="77"/>
            </a:endParaRPr>
          </a:p>
        </p:txBody>
      </p:sp>
      <p:sp>
        <p:nvSpPr>
          <p:cNvPr id="120" name="Rectangle 119">
            <a:extLst>
              <a:ext uri="{FF2B5EF4-FFF2-40B4-BE49-F238E27FC236}">
                <a16:creationId xmlns:a16="http://schemas.microsoft.com/office/drawing/2014/main" id="{B4391FA5-43C2-B342-9F03-3196D812A178}"/>
              </a:ext>
            </a:extLst>
          </p:cNvPr>
          <p:cNvSpPr/>
          <p:nvPr/>
        </p:nvSpPr>
        <p:spPr>
          <a:xfrm>
            <a:off x="6158695" y="1598713"/>
            <a:ext cx="793226" cy="253916"/>
          </a:xfrm>
          <a:prstGeom prst="rect">
            <a:avLst/>
          </a:prstGeom>
        </p:spPr>
        <p:txBody>
          <a:bodyPr wrap="square">
            <a:spAutoFit/>
          </a:bodyPr>
          <a:lstStyle/>
          <a:p>
            <a:pPr algn="ctr"/>
            <a:r>
              <a:rPr lang="en-US" sz="1050" b="1">
                <a:latin typeface="Metropolis" pitchFamily="2" charset="77"/>
              </a:rPr>
              <a:t>vmnic1</a:t>
            </a:r>
            <a:endParaRPr lang="en-GB" sz="1050" b="1">
              <a:latin typeface="Metropolis" pitchFamily="2" charset="77"/>
            </a:endParaRPr>
          </a:p>
        </p:txBody>
      </p:sp>
      <p:sp>
        <p:nvSpPr>
          <p:cNvPr id="121" name="Freeform 21">
            <a:extLst>
              <a:ext uri="{FF2B5EF4-FFF2-40B4-BE49-F238E27FC236}">
                <a16:creationId xmlns:a16="http://schemas.microsoft.com/office/drawing/2014/main" id="{846F2F7C-D1E3-3141-993D-DAD8A71DEB72}"/>
              </a:ext>
            </a:extLst>
          </p:cNvPr>
          <p:cNvSpPr>
            <a:spLocks noChangeAspect="1" noEditPoints="1"/>
          </p:cNvSpPr>
          <p:nvPr/>
        </p:nvSpPr>
        <p:spPr bwMode="auto">
          <a:xfrm>
            <a:off x="5982741" y="1619061"/>
            <a:ext cx="308460" cy="249980"/>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22" name="Rectangle 121">
            <a:extLst>
              <a:ext uri="{FF2B5EF4-FFF2-40B4-BE49-F238E27FC236}">
                <a16:creationId xmlns:a16="http://schemas.microsoft.com/office/drawing/2014/main" id="{FE119868-8B49-794B-A7C0-2B729F158DF2}"/>
              </a:ext>
            </a:extLst>
          </p:cNvPr>
          <p:cNvSpPr/>
          <p:nvPr/>
        </p:nvSpPr>
        <p:spPr>
          <a:xfrm>
            <a:off x="4502966" y="3416609"/>
            <a:ext cx="7201343" cy="1808922"/>
          </a:xfrm>
          <a:prstGeom prst="rect">
            <a:avLst/>
          </a:prstGeom>
          <a:solidFill>
            <a:schemeClr val="tx1">
              <a:lumMod val="40000"/>
              <a:lumOff val="60000"/>
            </a:schemeClr>
          </a:solidFill>
          <a:ln w="28575">
            <a:solidFill>
              <a:schemeClr val="bg1"/>
            </a:solidFill>
            <a:prstDash val="dash"/>
          </a:ln>
          <a:effectLst/>
        </p:spPr>
        <p:style>
          <a:lnRef idx="1">
            <a:schemeClr val="accent3"/>
          </a:lnRef>
          <a:fillRef idx="3">
            <a:schemeClr val="accent3"/>
          </a:fillRef>
          <a:effectRef idx="2">
            <a:schemeClr val="accent3"/>
          </a:effectRef>
          <a:fontRef idx="minor">
            <a:schemeClr val="lt1"/>
          </a:fontRef>
        </p:style>
        <p:txBody>
          <a:bodyPr lIns="0" tIns="0" rIns="0" bIns="118841" rtlCol="0" anchor="b" anchorCtr="0"/>
          <a:lstStyle/>
          <a:p>
            <a:pPr algn="ctr"/>
            <a:endParaRPr lang="en-US" sz="1600" b="1">
              <a:solidFill>
                <a:srgbClr val="717074"/>
              </a:solidFill>
              <a:latin typeface="Metropolis"/>
              <a:ea typeface="Gotham Rounded Book" charset="0"/>
              <a:cs typeface="Gotham Rounded Book" charset="0"/>
            </a:endParaRPr>
          </a:p>
        </p:txBody>
      </p:sp>
      <p:sp>
        <p:nvSpPr>
          <p:cNvPr id="123" name="Freeform 21">
            <a:extLst>
              <a:ext uri="{FF2B5EF4-FFF2-40B4-BE49-F238E27FC236}">
                <a16:creationId xmlns:a16="http://schemas.microsoft.com/office/drawing/2014/main" id="{E1308236-E191-9144-B4CE-2ADAB0699BF8}"/>
              </a:ext>
            </a:extLst>
          </p:cNvPr>
          <p:cNvSpPr>
            <a:spLocks noChangeAspect="1" noEditPoints="1"/>
          </p:cNvSpPr>
          <p:nvPr/>
        </p:nvSpPr>
        <p:spPr bwMode="auto">
          <a:xfrm>
            <a:off x="5014800" y="3075071"/>
            <a:ext cx="334440" cy="252104"/>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24" name="Freeform 21">
            <a:extLst>
              <a:ext uri="{FF2B5EF4-FFF2-40B4-BE49-F238E27FC236}">
                <a16:creationId xmlns:a16="http://schemas.microsoft.com/office/drawing/2014/main" id="{14A173F5-E494-EE45-87F8-7EF5C8804A83}"/>
              </a:ext>
            </a:extLst>
          </p:cNvPr>
          <p:cNvSpPr>
            <a:spLocks noChangeAspect="1" noEditPoints="1"/>
          </p:cNvSpPr>
          <p:nvPr/>
        </p:nvSpPr>
        <p:spPr bwMode="auto">
          <a:xfrm>
            <a:off x="7638986" y="3075071"/>
            <a:ext cx="334440" cy="252104"/>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25" name="Freeform 21">
            <a:extLst>
              <a:ext uri="{FF2B5EF4-FFF2-40B4-BE49-F238E27FC236}">
                <a16:creationId xmlns:a16="http://schemas.microsoft.com/office/drawing/2014/main" id="{96CD1876-9DA4-BA49-8EA9-12AE11DFD095}"/>
              </a:ext>
            </a:extLst>
          </p:cNvPr>
          <p:cNvSpPr>
            <a:spLocks noChangeAspect="1" noEditPoints="1"/>
          </p:cNvSpPr>
          <p:nvPr/>
        </p:nvSpPr>
        <p:spPr bwMode="auto">
          <a:xfrm>
            <a:off x="9217813" y="3075071"/>
            <a:ext cx="334440" cy="252104"/>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26" name="Freeform 21">
            <a:extLst>
              <a:ext uri="{FF2B5EF4-FFF2-40B4-BE49-F238E27FC236}">
                <a16:creationId xmlns:a16="http://schemas.microsoft.com/office/drawing/2014/main" id="{51329D87-D1BF-A14E-986C-740D5AF11064}"/>
              </a:ext>
            </a:extLst>
          </p:cNvPr>
          <p:cNvSpPr>
            <a:spLocks noChangeAspect="1" noEditPoints="1"/>
          </p:cNvSpPr>
          <p:nvPr/>
        </p:nvSpPr>
        <p:spPr bwMode="auto">
          <a:xfrm>
            <a:off x="11236899" y="3075071"/>
            <a:ext cx="334440" cy="252104"/>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27" name="Rectangle 126">
            <a:extLst>
              <a:ext uri="{FF2B5EF4-FFF2-40B4-BE49-F238E27FC236}">
                <a16:creationId xmlns:a16="http://schemas.microsoft.com/office/drawing/2014/main" id="{0EF6538B-428A-D549-81B4-C6FAE54D7A90}"/>
              </a:ext>
            </a:extLst>
          </p:cNvPr>
          <p:cNvSpPr/>
          <p:nvPr/>
        </p:nvSpPr>
        <p:spPr>
          <a:xfrm>
            <a:off x="2239275" y="4530510"/>
            <a:ext cx="1857489" cy="369332"/>
          </a:xfrm>
          <a:prstGeom prst="rect">
            <a:avLst/>
          </a:prstGeom>
        </p:spPr>
        <p:txBody>
          <a:bodyPr wrap="square">
            <a:spAutoFit/>
          </a:bodyPr>
          <a:lstStyle/>
          <a:p>
            <a:r>
              <a:rPr lang="en-US" b="1" dirty="0">
                <a:solidFill>
                  <a:srgbClr val="717074"/>
                </a:solidFill>
                <a:ea typeface="Gotham Rounded Book" charset="0"/>
                <a:cs typeface="Gotham Rounded Book" charset="0"/>
              </a:rPr>
              <a:t>NSX Edge VM</a:t>
            </a:r>
          </a:p>
        </p:txBody>
      </p:sp>
      <p:sp>
        <p:nvSpPr>
          <p:cNvPr id="128" name="Rectangle 127">
            <a:extLst>
              <a:ext uri="{FF2B5EF4-FFF2-40B4-BE49-F238E27FC236}">
                <a16:creationId xmlns:a16="http://schemas.microsoft.com/office/drawing/2014/main" id="{4E497C9E-F82D-5149-8367-E735C80BE078}"/>
              </a:ext>
            </a:extLst>
          </p:cNvPr>
          <p:cNvSpPr/>
          <p:nvPr/>
        </p:nvSpPr>
        <p:spPr>
          <a:xfrm>
            <a:off x="4674324" y="3907660"/>
            <a:ext cx="997527" cy="37812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algn="ctr">
              <a:spcAft>
                <a:spcPts val="600"/>
              </a:spcAft>
            </a:pPr>
            <a:r>
              <a:rPr lang="en-US" sz="1100">
                <a:solidFill>
                  <a:schemeClr val="bg1"/>
                </a:solidFill>
              </a:rPr>
              <a:t>Management Interface</a:t>
            </a:r>
          </a:p>
        </p:txBody>
      </p:sp>
      <p:cxnSp>
        <p:nvCxnSpPr>
          <p:cNvPr id="130" name="Straight Connector 129">
            <a:extLst>
              <a:ext uri="{FF2B5EF4-FFF2-40B4-BE49-F238E27FC236}">
                <a16:creationId xmlns:a16="http://schemas.microsoft.com/office/drawing/2014/main" id="{D4A1699A-A550-7740-B821-E7AD5EC21D4D}"/>
              </a:ext>
            </a:extLst>
          </p:cNvPr>
          <p:cNvCxnSpPr>
            <a:cxnSpLocks/>
          </p:cNvCxnSpPr>
          <p:nvPr/>
        </p:nvCxnSpPr>
        <p:spPr bwMode="gray">
          <a:xfrm flipV="1">
            <a:off x="6477918" y="4004667"/>
            <a:ext cx="0" cy="562242"/>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576AA6CD-01B2-3D40-BB69-C8F8CF54B8E3}"/>
              </a:ext>
            </a:extLst>
          </p:cNvPr>
          <p:cNvCxnSpPr>
            <a:cxnSpLocks/>
          </p:cNvCxnSpPr>
          <p:nvPr/>
        </p:nvCxnSpPr>
        <p:spPr bwMode="gray">
          <a:xfrm flipH="1" flipV="1">
            <a:off x="7829970" y="3346136"/>
            <a:ext cx="0" cy="28440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32" name="Rectangle 131">
            <a:extLst>
              <a:ext uri="{FF2B5EF4-FFF2-40B4-BE49-F238E27FC236}">
                <a16:creationId xmlns:a16="http://schemas.microsoft.com/office/drawing/2014/main" id="{B7ED978C-58C5-B24D-B3EA-1C206FFE0308}"/>
              </a:ext>
            </a:extLst>
          </p:cNvPr>
          <p:cNvSpPr/>
          <p:nvPr/>
        </p:nvSpPr>
        <p:spPr bwMode="auto">
          <a:xfrm>
            <a:off x="5956269" y="3618599"/>
            <a:ext cx="4940332" cy="376877"/>
          </a:xfrm>
          <a:prstGeom prst="rect">
            <a:avLst/>
          </a:prstGeom>
          <a:solidFill>
            <a:schemeClr val="accent1">
              <a:lumMod val="50000"/>
            </a:schemeClr>
          </a:solidFill>
          <a:ln>
            <a:noFill/>
            <a:miter lim="800000"/>
            <a:headEnd/>
            <a:tailEnd/>
          </a:ln>
        </p:spPr>
        <p:style>
          <a:lnRef idx="2">
            <a:schemeClr val="dk1"/>
          </a:lnRef>
          <a:fillRef idx="1">
            <a:schemeClr val="lt1"/>
          </a:fillRef>
          <a:effectRef idx="0">
            <a:schemeClr val="dk1"/>
          </a:effectRef>
          <a:fontRef idx="minor">
            <a:schemeClr val="dk1"/>
          </a:fontRef>
        </p:style>
        <p:txBody>
          <a:bodyPr wrap="none" lIns="0" tIns="0" rIns="0" bIns="0" rtlCol="0" anchor="ctr"/>
          <a:lstStyle/>
          <a:p>
            <a:pPr algn="ctr"/>
            <a:r>
              <a:rPr lang="en-US" sz="1400" dirty="0">
                <a:solidFill>
                  <a:prstClr val="white"/>
                </a:solidFill>
                <a:latin typeface="Metropolis"/>
                <a:ea typeface="Gotham Rounded Book" charset="0"/>
                <a:cs typeface="Gotham Rounded Book" charset="0"/>
              </a:rPr>
              <a:t>N-VDS</a:t>
            </a:r>
            <a:endParaRPr lang="en-US" sz="1400" dirty="0">
              <a:solidFill>
                <a:prstClr val="white"/>
              </a:solidFill>
              <a:ea typeface="Gotham Rounded Book" charset="0"/>
              <a:cs typeface="Gotham Rounded Book" charset="0"/>
            </a:endParaRPr>
          </a:p>
        </p:txBody>
      </p:sp>
      <p:sp>
        <p:nvSpPr>
          <p:cNvPr id="133" name="Rectangle 132">
            <a:extLst>
              <a:ext uri="{FF2B5EF4-FFF2-40B4-BE49-F238E27FC236}">
                <a16:creationId xmlns:a16="http://schemas.microsoft.com/office/drawing/2014/main" id="{C240087E-04D8-F344-BCA2-385236814D4E}"/>
              </a:ext>
            </a:extLst>
          </p:cNvPr>
          <p:cNvSpPr/>
          <p:nvPr/>
        </p:nvSpPr>
        <p:spPr>
          <a:xfrm>
            <a:off x="4371659" y="2974331"/>
            <a:ext cx="793226" cy="415498"/>
          </a:xfrm>
          <a:prstGeom prst="rect">
            <a:avLst/>
          </a:prstGeom>
        </p:spPr>
        <p:txBody>
          <a:bodyPr wrap="square">
            <a:spAutoFit/>
          </a:bodyPr>
          <a:lstStyle/>
          <a:p>
            <a:pPr algn="ctr"/>
            <a:r>
              <a:rPr lang="en-US" sz="1050" b="1">
                <a:latin typeface="Metropolis" pitchFamily="2" charset="77"/>
              </a:rPr>
              <a:t>vNIC1</a:t>
            </a:r>
          </a:p>
          <a:p>
            <a:pPr algn="ctr"/>
            <a:r>
              <a:rPr lang="en-US" sz="1050" b="1">
                <a:latin typeface="Metropolis" pitchFamily="2" charset="77"/>
              </a:rPr>
              <a:t>eth0</a:t>
            </a:r>
            <a:endParaRPr lang="en-GB" sz="1050" b="1">
              <a:latin typeface="Metropolis" pitchFamily="2" charset="77"/>
            </a:endParaRPr>
          </a:p>
        </p:txBody>
      </p:sp>
      <p:sp>
        <p:nvSpPr>
          <p:cNvPr id="134" name="Rectangle 133">
            <a:extLst>
              <a:ext uri="{FF2B5EF4-FFF2-40B4-BE49-F238E27FC236}">
                <a16:creationId xmlns:a16="http://schemas.microsoft.com/office/drawing/2014/main" id="{9D1AA755-FC90-AF45-B8D6-FDE3158C1A09}"/>
              </a:ext>
            </a:extLst>
          </p:cNvPr>
          <p:cNvSpPr/>
          <p:nvPr/>
        </p:nvSpPr>
        <p:spPr>
          <a:xfrm>
            <a:off x="6941906" y="2976254"/>
            <a:ext cx="793226" cy="415498"/>
          </a:xfrm>
          <a:prstGeom prst="rect">
            <a:avLst/>
          </a:prstGeom>
        </p:spPr>
        <p:txBody>
          <a:bodyPr wrap="square">
            <a:spAutoFit/>
          </a:bodyPr>
          <a:lstStyle/>
          <a:p>
            <a:pPr algn="ctr"/>
            <a:r>
              <a:rPr lang="en-US" sz="1050" b="1" dirty="0">
                <a:latin typeface="Metropolis" pitchFamily="2" charset="77"/>
              </a:rPr>
              <a:t>vNIC2</a:t>
            </a:r>
          </a:p>
          <a:p>
            <a:pPr algn="ctr"/>
            <a:r>
              <a:rPr lang="en-US" sz="1050" b="1" dirty="0">
                <a:latin typeface="Metropolis" pitchFamily="2" charset="77"/>
              </a:rPr>
              <a:t>fp-eth0</a:t>
            </a:r>
            <a:endParaRPr lang="en-GB" sz="1050" b="1" dirty="0">
              <a:latin typeface="Metropolis" pitchFamily="2" charset="77"/>
            </a:endParaRPr>
          </a:p>
        </p:txBody>
      </p:sp>
      <p:sp>
        <p:nvSpPr>
          <p:cNvPr id="135" name="Rectangle 134">
            <a:extLst>
              <a:ext uri="{FF2B5EF4-FFF2-40B4-BE49-F238E27FC236}">
                <a16:creationId xmlns:a16="http://schemas.microsoft.com/office/drawing/2014/main" id="{79D899FA-84F9-A54A-93A2-9060AC15C0DA}"/>
              </a:ext>
            </a:extLst>
          </p:cNvPr>
          <p:cNvSpPr/>
          <p:nvPr/>
        </p:nvSpPr>
        <p:spPr>
          <a:xfrm>
            <a:off x="8548984" y="2974331"/>
            <a:ext cx="793226" cy="415498"/>
          </a:xfrm>
          <a:prstGeom prst="rect">
            <a:avLst/>
          </a:prstGeom>
        </p:spPr>
        <p:txBody>
          <a:bodyPr wrap="square">
            <a:spAutoFit/>
          </a:bodyPr>
          <a:lstStyle/>
          <a:p>
            <a:pPr algn="ctr"/>
            <a:r>
              <a:rPr lang="en-US" sz="1050" b="1" dirty="0">
                <a:latin typeface="Metropolis" pitchFamily="2" charset="77"/>
              </a:rPr>
              <a:t>vNIC3</a:t>
            </a:r>
          </a:p>
          <a:p>
            <a:pPr algn="ctr"/>
            <a:r>
              <a:rPr lang="en-US" sz="1050" b="1" dirty="0">
                <a:latin typeface="Metropolis" pitchFamily="2" charset="77"/>
              </a:rPr>
              <a:t>fp-eth1</a:t>
            </a:r>
            <a:endParaRPr lang="en-GB" sz="1050" b="1" dirty="0">
              <a:latin typeface="Metropolis" pitchFamily="2" charset="77"/>
            </a:endParaRPr>
          </a:p>
        </p:txBody>
      </p:sp>
      <p:sp>
        <p:nvSpPr>
          <p:cNvPr id="136" name="Rectangle 135">
            <a:extLst>
              <a:ext uri="{FF2B5EF4-FFF2-40B4-BE49-F238E27FC236}">
                <a16:creationId xmlns:a16="http://schemas.microsoft.com/office/drawing/2014/main" id="{CCABE822-9EF7-EF46-B13C-FB10BB061397}"/>
              </a:ext>
            </a:extLst>
          </p:cNvPr>
          <p:cNvSpPr/>
          <p:nvPr/>
        </p:nvSpPr>
        <p:spPr>
          <a:xfrm>
            <a:off x="10482594" y="2974331"/>
            <a:ext cx="793226" cy="415498"/>
          </a:xfrm>
          <a:prstGeom prst="rect">
            <a:avLst/>
          </a:prstGeom>
        </p:spPr>
        <p:txBody>
          <a:bodyPr wrap="square">
            <a:spAutoFit/>
          </a:bodyPr>
          <a:lstStyle/>
          <a:p>
            <a:pPr algn="ctr"/>
            <a:r>
              <a:rPr lang="en-US" sz="1050" b="1">
                <a:latin typeface="Metropolis" pitchFamily="2" charset="77"/>
              </a:rPr>
              <a:t>vNIC4</a:t>
            </a:r>
          </a:p>
          <a:p>
            <a:pPr algn="ctr"/>
            <a:r>
              <a:rPr lang="en-US" sz="1050" b="1">
                <a:latin typeface="Metropolis" pitchFamily="2" charset="77"/>
              </a:rPr>
              <a:t>fp-eth2</a:t>
            </a:r>
            <a:endParaRPr lang="en-GB" sz="1050" b="1">
              <a:latin typeface="Metropolis" pitchFamily="2" charset="77"/>
            </a:endParaRPr>
          </a:p>
        </p:txBody>
      </p:sp>
      <p:cxnSp>
        <p:nvCxnSpPr>
          <p:cNvPr id="137" name="Straight Connector 136">
            <a:extLst>
              <a:ext uri="{FF2B5EF4-FFF2-40B4-BE49-F238E27FC236}">
                <a16:creationId xmlns:a16="http://schemas.microsoft.com/office/drawing/2014/main" id="{750DBDEB-48AA-9C47-B27D-695DA3C105F2}"/>
              </a:ext>
            </a:extLst>
          </p:cNvPr>
          <p:cNvCxnSpPr>
            <a:cxnSpLocks/>
          </p:cNvCxnSpPr>
          <p:nvPr/>
        </p:nvCxnSpPr>
        <p:spPr bwMode="gray">
          <a:xfrm flipH="1" flipV="1">
            <a:off x="8875235" y="4490707"/>
            <a:ext cx="365187" cy="229803"/>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138" name="Group 137">
            <a:extLst>
              <a:ext uri="{FF2B5EF4-FFF2-40B4-BE49-F238E27FC236}">
                <a16:creationId xmlns:a16="http://schemas.microsoft.com/office/drawing/2014/main" id="{DB0756DA-4E33-6F4D-A223-6DEA2FBFC579}"/>
              </a:ext>
            </a:extLst>
          </p:cNvPr>
          <p:cNvGrpSpPr/>
          <p:nvPr/>
        </p:nvGrpSpPr>
        <p:grpSpPr>
          <a:xfrm>
            <a:off x="9193946" y="4673906"/>
            <a:ext cx="402191" cy="402352"/>
            <a:chOff x="7736620" y="7009631"/>
            <a:chExt cx="4501800" cy="4503600"/>
          </a:xfrm>
          <a:solidFill>
            <a:schemeClr val="tx1"/>
          </a:solidFill>
        </p:grpSpPr>
        <p:sp>
          <p:nvSpPr>
            <p:cNvPr id="139" name="Freeform: Shape 1">
              <a:extLst>
                <a:ext uri="{FF2B5EF4-FFF2-40B4-BE49-F238E27FC236}">
                  <a16:creationId xmlns:a16="http://schemas.microsoft.com/office/drawing/2014/main" id="{30A46694-96A2-3845-AE01-E345383C32F6}"/>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sp>
          <p:nvSpPr>
            <p:cNvPr id="140" name="Freeform: Shape 2">
              <a:extLst>
                <a:ext uri="{FF2B5EF4-FFF2-40B4-BE49-F238E27FC236}">
                  <a16:creationId xmlns:a16="http://schemas.microsoft.com/office/drawing/2014/main" id="{94991E9A-4175-2C41-8137-98D8A0BF22FA}"/>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sp>
          <p:nvSpPr>
            <p:cNvPr id="141" name="Freeform: Shape 3">
              <a:extLst>
                <a:ext uri="{FF2B5EF4-FFF2-40B4-BE49-F238E27FC236}">
                  <a16:creationId xmlns:a16="http://schemas.microsoft.com/office/drawing/2014/main" id="{B8A64998-9B2C-064E-B9DD-293051A3909D}"/>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sp>
          <p:nvSpPr>
            <p:cNvPr id="142" name="Freeform: Shape 4">
              <a:extLst>
                <a:ext uri="{FF2B5EF4-FFF2-40B4-BE49-F238E27FC236}">
                  <a16:creationId xmlns:a16="http://schemas.microsoft.com/office/drawing/2014/main" id="{98187ED6-057D-334B-8BE9-0AC5F236D52C}"/>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sp>
          <p:nvSpPr>
            <p:cNvPr id="143" name="Freeform: Shape 5">
              <a:extLst>
                <a:ext uri="{FF2B5EF4-FFF2-40B4-BE49-F238E27FC236}">
                  <a16:creationId xmlns:a16="http://schemas.microsoft.com/office/drawing/2014/main" id="{2B5C7D5E-88D5-CC41-AC43-FC26C3E22836}"/>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grpSp>
      <p:cxnSp>
        <p:nvCxnSpPr>
          <p:cNvPr id="144" name="Straight Connector 143">
            <a:extLst>
              <a:ext uri="{FF2B5EF4-FFF2-40B4-BE49-F238E27FC236}">
                <a16:creationId xmlns:a16="http://schemas.microsoft.com/office/drawing/2014/main" id="{A92401A4-BF64-E940-8184-4AF490F0DAA9}"/>
              </a:ext>
            </a:extLst>
          </p:cNvPr>
          <p:cNvCxnSpPr>
            <a:cxnSpLocks/>
          </p:cNvCxnSpPr>
          <p:nvPr/>
        </p:nvCxnSpPr>
        <p:spPr bwMode="gray">
          <a:xfrm flipV="1">
            <a:off x="9539339" y="4490707"/>
            <a:ext cx="375509" cy="242952"/>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45" name="Rectangle 144">
            <a:extLst>
              <a:ext uri="{FF2B5EF4-FFF2-40B4-BE49-F238E27FC236}">
                <a16:creationId xmlns:a16="http://schemas.microsoft.com/office/drawing/2014/main" id="{FF9765F6-EA5C-8C45-AE09-D0AB97107237}"/>
              </a:ext>
            </a:extLst>
          </p:cNvPr>
          <p:cNvSpPr/>
          <p:nvPr/>
        </p:nvSpPr>
        <p:spPr>
          <a:xfrm>
            <a:off x="9512657" y="4701837"/>
            <a:ext cx="1249055" cy="415498"/>
          </a:xfrm>
          <a:prstGeom prst="rect">
            <a:avLst/>
          </a:prstGeom>
        </p:spPr>
        <p:txBody>
          <a:bodyPr wrap="square">
            <a:spAutoFit/>
          </a:bodyPr>
          <a:lstStyle/>
          <a:p>
            <a:pPr algn="ctr"/>
            <a:r>
              <a:rPr lang="en-US" sz="1050" b="1">
                <a:latin typeface="Metropolis" pitchFamily="2" charset="77"/>
              </a:rPr>
              <a:t>Tier0 Logical Router</a:t>
            </a:r>
            <a:endParaRPr lang="en-GB" sz="1050" b="1">
              <a:latin typeface="Metropolis" pitchFamily="2" charset="77"/>
            </a:endParaRPr>
          </a:p>
        </p:txBody>
      </p:sp>
      <p:cxnSp>
        <p:nvCxnSpPr>
          <p:cNvPr id="146" name="Straight Connector 145">
            <a:extLst>
              <a:ext uri="{FF2B5EF4-FFF2-40B4-BE49-F238E27FC236}">
                <a16:creationId xmlns:a16="http://schemas.microsoft.com/office/drawing/2014/main" id="{843CBFD8-D187-8343-A08F-2598BD1CBE0E}"/>
              </a:ext>
            </a:extLst>
          </p:cNvPr>
          <p:cNvCxnSpPr>
            <a:cxnSpLocks/>
          </p:cNvCxnSpPr>
          <p:nvPr/>
        </p:nvCxnSpPr>
        <p:spPr bwMode="gray">
          <a:xfrm flipH="1" flipV="1">
            <a:off x="9397011" y="3319301"/>
            <a:ext cx="0" cy="28440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47" name="Straight Connector 146">
            <a:extLst>
              <a:ext uri="{FF2B5EF4-FFF2-40B4-BE49-F238E27FC236}">
                <a16:creationId xmlns:a16="http://schemas.microsoft.com/office/drawing/2014/main" id="{A3DD5886-9653-A44B-BA49-C1303F465D84}"/>
              </a:ext>
            </a:extLst>
          </p:cNvPr>
          <p:cNvCxnSpPr>
            <a:cxnSpLocks/>
          </p:cNvCxnSpPr>
          <p:nvPr/>
        </p:nvCxnSpPr>
        <p:spPr bwMode="gray">
          <a:xfrm flipH="1" flipV="1">
            <a:off x="11440400" y="3319301"/>
            <a:ext cx="0" cy="28440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CCC744DC-EA57-1441-95C5-0F96B3CD6061}"/>
              </a:ext>
            </a:extLst>
          </p:cNvPr>
          <p:cNvCxnSpPr>
            <a:cxnSpLocks/>
          </p:cNvCxnSpPr>
          <p:nvPr/>
        </p:nvCxnSpPr>
        <p:spPr bwMode="gray">
          <a:xfrm flipV="1">
            <a:off x="5192804" y="3341185"/>
            <a:ext cx="0" cy="556536"/>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id="{5B207B87-4C60-4F42-9C99-EFACCC0CF5DE}"/>
              </a:ext>
            </a:extLst>
          </p:cNvPr>
          <p:cNvCxnSpPr>
            <a:cxnSpLocks/>
          </p:cNvCxnSpPr>
          <p:nvPr/>
        </p:nvCxnSpPr>
        <p:spPr bwMode="gray">
          <a:xfrm flipV="1">
            <a:off x="3088187" y="2803129"/>
            <a:ext cx="0" cy="354179"/>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51" name="Rectangle 150">
            <a:extLst>
              <a:ext uri="{FF2B5EF4-FFF2-40B4-BE49-F238E27FC236}">
                <a16:creationId xmlns:a16="http://schemas.microsoft.com/office/drawing/2014/main" id="{D351DF1C-C812-4548-9645-19CACB453447}"/>
              </a:ext>
            </a:extLst>
          </p:cNvPr>
          <p:cNvSpPr/>
          <p:nvPr/>
        </p:nvSpPr>
        <p:spPr>
          <a:xfrm>
            <a:off x="2851987" y="3157307"/>
            <a:ext cx="463896" cy="32087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algn="ctr">
              <a:spcAft>
                <a:spcPts val="600"/>
              </a:spcAft>
            </a:pPr>
            <a:r>
              <a:rPr lang="en-US" sz="1200">
                <a:solidFill>
                  <a:schemeClr val="bg1"/>
                </a:solidFill>
              </a:rPr>
              <a:t>vmk0</a:t>
            </a:r>
          </a:p>
        </p:txBody>
      </p:sp>
      <p:cxnSp>
        <p:nvCxnSpPr>
          <p:cNvPr id="152" name="Straight Connector 151">
            <a:extLst>
              <a:ext uri="{FF2B5EF4-FFF2-40B4-BE49-F238E27FC236}">
                <a16:creationId xmlns:a16="http://schemas.microsoft.com/office/drawing/2014/main" id="{9FABAA7F-C1EE-D246-86DD-EF109A101D30}"/>
              </a:ext>
            </a:extLst>
          </p:cNvPr>
          <p:cNvCxnSpPr>
            <a:cxnSpLocks/>
            <a:stCxn id="153" idx="0"/>
          </p:cNvCxnSpPr>
          <p:nvPr/>
        </p:nvCxnSpPr>
        <p:spPr bwMode="gray">
          <a:xfrm flipV="1">
            <a:off x="775482" y="2812618"/>
            <a:ext cx="0" cy="354178"/>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53" name="Rectangle 152">
            <a:extLst>
              <a:ext uri="{FF2B5EF4-FFF2-40B4-BE49-F238E27FC236}">
                <a16:creationId xmlns:a16="http://schemas.microsoft.com/office/drawing/2014/main" id="{85D3DB0A-9624-FF46-9213-A2D9E6F30D92}"/>
              </a:ext>
            </a:extLst>
          </p:cNvPr>
          <p:cNvSpPr/>
          <p:nvPr/>
        </p:nvSpPr>
        <p:spPr>
          <a:xfrm>
            <a:off x="543534" y="3166796"/>
            <a:ext cx="463896" cy="320878"/>
          </a:xfrm>
          <a:prstGeom prst="rect">
            <a:avLst/>
          </a:prstGeom>
          <a:ln>
            <a:noFill/>
          </a:ln>
        </p:spPr>
        <p:style>
          <a:lnRef idx="2">
            <a:schemeClr val="accent5">
              <a:shade val="50000"/>
            </a:schemeClr>
          </a:lnRef>
          <a:fillRef idx="1">
            <a:schemeClr val="accent5"/>
          </a:fillRef>
          <a:effectRef idx="0">
            <a:schemeClr val="accent5"/>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algn="ctr">
              <a:spcAft>
                <a:spcPts val="600"/>
              </a:spcAft>
            </a:pPr>
            <a:r>
              <a:rPr lang="en-US" sz="1200">
                <a:solidFill>
                  <a:schemeClr val="bg1"/>
                </a:solidFill>
              </a:rPr>
              <a:t>vmk1</a:t>
            </a:r>
          </a:p>
        </p:txBody>
      </p:sp>
      <p:sp>
        <p:nvSpPr>
          <p:cNvPr id="154" name="Rectangle 153">
            <a:extLst>
              <a:ext uri="{FF2B5EF4-FFF2-40B4-BE49-F238E27FC236}">
                <a16:creationId xmlns:a16="http://schemas.microsoft.com/office/drawing/2014/main" id="{FE5F59C4-6D74-044F-A626-D60F99D9D5B8}"/>
              </a:ext>
            </a:extLst>
          </p:cNvPr>
          <p:cNvSpPr/>
          <p:nvPr/>
        </p:nvSpPr>
        <p:spPr bwMode="gray">
          <a:xfrm>
            <a:off x="272814" y="2284674"/>
            <a:ext cx="1046612" cy="527944"/>
          </a:xfrm>
          <a:prstGeom prst="rect">
            <a:avLst/>
          </a:prstGeom>
          <a:solidFill>
            <a:schemeClr val="accent5"/>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err="1"/>
              <a:t>vMotion</a:t>
            </a:r>
            <a:r>
              <a:rPr lang="en-US" sz="1100"/>
              <a:t> Port Group VLAN 20</a:t>
            </a:r>
          </a:p>
        </p:txBody>
      </p:sp>
      <p:sp>
        <p:nvSpPr>
          <p:cNvPr id="155" name="Rectangle 154">
            <a:extLst>
              <a:ext uri="{FF2B5EF4-FFF2-40B4-BE49-F238E27FC236}">
                <a16:creationId xmlns:a16="http://schemas.microsoft.com/office/drawing/2014/main" id="{3B2F25FC-08BF-CF4B-A35E-A740835B4DC5}"/>
              </a:ext>
            </a:extLst>
          </p:cNvPr>
          <p:cNvSpPr/>
          <p:nvPr/>
        </p:nvSpPr>
        <p:spPr bwMode="gray">
          <a:xfrm>
            <a:off x="1455714" y="2294363"/>
            <a:ext cx="1046612" cy="527944"/>
          </a:xfrm>
          <a:prstGeom prst="rect">
            <a:avLst/>
          </a:prstGeom>
          <a:solidFill>
            <a:schemeClr val="accent3"/>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err="1"/>
              <a:t>vSAN</a:t>
            </a:r>
            <a:r>
              <a:rPr lang="en-US" sz="1100"/>
              <a:t>      Port Group   VLAN 30</a:t>
            </a:r>
          </a:p>
        </p:txBody>
      </p:sp>
      <p:cxnSp>
        <p:nvCxnSpPr>
          <p:cNvPr id="156" name="Straight Connector 155">
            <a:extLst>
              <a:ext uri="{FF2B5EF4-FFF2-40B4-BE49-F238E27FC236}">
                <a16:creationId xmlns:a16="http://schemas.microsoft.com/office/drawing/2014/main" id="{9E475EBF-B8DA-FD45-B0EA-FCB3614AD2B3}"/>
              </a:ext>
            </a:extLst>
          </p:cNvPr>
          <p:cNvCxnSpPr>
            <a:cxnSpLocks/>
          </p:cNvCxnSpPr>
          <p:nvPr/>
        </p:nvCxnSpPr>
        <p:spPr bwMode="gray">
          <a:xfrm flipV="1">
            <a:off x="1980769" y="2822307"/>
            <a:ext cx="0" cy="354178"/>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57" name="Rectangle 156">
            <a:extLst>
              <a:ext uri="{FF2B5EF4-FFF2-40B4-BE49-F238E27FC236}">
                <a16:creationId xmlns:a16="http://schemas.microsoft.com/office/drawing/2014/main" id="{1DEEB169-C484-1B41-9027-F13D119DBECD}"/>
              </a:ext>
            </a:extLst>
          </p:cNvPr>
          <p:cNvSpPr/>
          <p:nvPr/>
        </p:nvSpPr>
        <p:spPr>
          <a:xfrm>
            <a:off x="1747072" y="3181112"/>
            <a:ext cx="463896" cy="320878"/>
          </a:xfrm>
          <a:prstGeom prst="rect">
            <a:avLst/>
          </a:prstGeom>
          <a:solidFill>
            <a:schemeClr val="accent3"/>
          </a:solidFill>
          <a:ln>
            <a:noFill/>
          </a:ln>
        </p:spPr>
        <p:style>
          <a:lnRef idx="2">
            <a:schemeClr val="accent5">
              <a:shade val="50000"/>
            </a:schemeClr>
          </a:lnRef>
          <a:fillRef idx="1">
            <a:schemeClr val="accent5"/>
          </a:fillRef>
          <a:effectRef idx="0">
            <a:schemeClr val="accent5"/>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algn="ctr">
              <a:spcAft>
                <a:spcPts val="600"/>
              </a:spcAft>
            </a:pPr>
            <a:r>
              <a:rPr lang="en-US" sz="1200">
                <a:solidFill>
                  <a:schemeClr val="bg1"/>
                </a:solidFill>
              </a:rPr>
              <a:t>vmk2</a:t>
            </a:r>
          </a:p>
        </p:txBody>
      </p:sp>
      <p:cxnSp>
        <p:nvCxnSpPr>
          <p:cNvPr id="158" name="Straight Connector 157">
            <a:extLst>
              <a:ext uri="{FF2B5EF4-FFF2-40B4-BE49-F238E27FC236}">
                <a16:creationId xmlns:a16="http://schemas.microsoft.com/office/drawing/2014/main" id="{FEB97AE8-70A8-6147-9AA7-E91A5F77DBDD}"/>
              </a:ext>
            </a:extLst>
          </p:cNvPr>
          <p:cNvCxnSpPr>
            <a:cxnSpLocks/>
          </p:cNvCxnSpPr>
          <p:nvPr/>
        </p:nvCxnSpPr>
        <p:spPr bwMode="gray">
          <a:xfrm flipH="1" flipV="1">
            <a:off x="7816231" y="2814259"/>
            <a:ext cx="0" cy="28440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60" name="Rectangle 159">
            <a:extLst>
              <a:ext uri="{FF2B5EF4-FFF2-40B4-BE49-F238E27FC236}">
                <a16:creationId xmlns:a16="http://schemas.microsoft.com/office/drawing/2014/main" id="{F4897663-D70E-8148-8DD1-D0F84D22D6EF}"/>
              </a:ext>
            </a:extLst>
          </p:cNvPr>
          <p:cNvSpPr/>
          <p:nvPr/>
        </p:nvSpPr>
        <p:spPr bwMode="gray">
          <a:xfrm>
            <a:off x="7121160" y="2321334"/>
            <a:ext cx="1312847" cy="523035"/>
          </a:xfrm>
          <a:prstGeom prst="rect">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dirty="0"/>
              <a:t>Trunk               Port Group #1 </a:t>
            </a:r>
            <a:r>
              <a:rPr lang="en-US" sz="1100" b="1" dirty="0"/>
              <a:t>(VLAN 40 &amp; </a:t>
            </a:r>
            <a:r>
              <a:rPr lang="en-US" sz="1100" b="1" u="sng" dirty="0"/>
              <a:t>50</a:t>
            </a:r>
            <a:r>
              <a:rPr lang="en-US" sz="1100" b="1" dirty="0"/>
              <a:t>)</a:t>
            </a:r>
          </a:p>
        </p:txBody>
      </p:sp>
      <p:cxnSp>
        <p:nvCxnSpPr>
          <p:cNvPr id="161" name="Straight Connector 160">
            <a:extLst>
              <a:ext uri="{FF2B5EF4-FFF2-40B4-BE49-F238E27FC236}">
                <a16:creationId xmlns:a16="http://schemas.microsoft.com/office/drawing/2014/main" id="{A05DA98C-8B28-B54E-8C1B-0B95BB2F71A4}"/>
              </a:ext>
            </a:extLst>
          </p:cNvPr>
          <p:cNvCxnSpPr>
            <a:cxnSpLocks/>
          </p:cNvCxnSpPr>
          <p:nvPr/>
        </p:nvCxnSpPr>
        <p:spPr bwMode="gray">
          <a:xfrm flipH="1" flipV="1">
            <a:off x="9370473" y="2778848"/>
            <a:ext cx="0" cy="28440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62" name="Straight Connector 161">
            <a:extLst>
              <a:ext uri="{FF2B5EF4-FFF2-40B4-BE49-F238E27FC236}">
                <a16:creationId xmlns:a16="http://schemas.microsoft.com/office/drawing/2014/main" id="{6BF59B2F-B8E4-924D-8146-0D6CEE75E629}"/>
              </a:ext>
            </a:extLst>
          </p:cNvPr>
          <p:cNvCxnSpPr>
            <a:cxnSpLocks/>
          </p:cNvCxnSpPr>
          <p:nvPr/>
        </p:nvCxnSpPr>
        <p:spPr bwMode="gray">
          <a:xfrm flipH="1" flipV="1">
            <a:off x="11440400" y="2778848"/>
            <a:ext cx="0" cy="28440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63" name="Straight Connector 162">
            <a:extLst>
              <a:ext uri="{FF2B5EF4-FFF2-40B4-BE49-F238E27FC236}">
                <a16:creationId xmlns:a16="http://schemas.microsoft.com/office/drawing/2014/main" id="{4310C3A2-2711-6847-975D-DDDC712384A5}"/>
              </a:ext>
            </a:extLst>
          </p:cNvPr>
          <p:cNvCxnSpPr>
            <a:cxnSpLocks/>
          </p:cNvCxnSpPr>
          <p:nvPr/>
        </p:nvCxnSpPr>
        <p:spPr bwMode="gray">
          <a:xfrm flipH="1" flipV="1">
            <a:off x="5176156" y="2778849"/>
            <a:ext cx="0" cy="296222"/>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64" name="Rectangle 163">
            <a:extLst>
              <a:ext uri="{FF2B5EF4-FFF2-40B4-BE49-F238E27FC236}">
                <a16:creationId xmlns:a16="http://schemas.microsoft.com/office/drawing/2014/main" id="{886C6064-059C-7C40-9CCC-65B38D7E837B}"/>
              </a:ext>
            </a:extLst>
          </p:cNvPr>
          <p:cNvSpPr/>
          <p:nvPr/>
        </p:nvSpPr>
        <p:spPr bwMode="gray">
          <a:xfrm>
            <a:off x="2550170" y="2298628"/>
            <a:ext cx="3025614" cy="507987"/>
          </a:xfrm>
          <a:prstGeom prst="rect">
            <a:avLst/>
          </a:prstGeom>
          <a:solidFill>
            <a:schemeClr val="accent4"/>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000" dirty="0"/>
              <a:t>Management                                                            Port Group                                                        VLAN 10</a:t>
            </a:r>
          </a:p>
        </p:txBody>
      </p:sp>
      <p:sp>
        <p:nvSpPr>
          <p:cNvPr id="165" name="Freeform 164">
            <a:extLst>
              <a:ext uri="{FF2B5EF4-FFF2-40B4-BE49-F238E27FC236}">
                <a16:creationId xmlns:a16="http://schemas.microsoft.com/office/drawing/2014/main" id="{ED11227D-7393-FC4A-9C15-7D74345E038C}"/>
              </a:ext>
            </a:extLst>
          </p:cNvPr>
          <p:cNvSpPr/>
          <p:nvPr/>
        </p:nvSpPr>
        <p:spPr>
          <a:xfrm>
            <a:off x="4013985" y="3457249"/>
            <a:ext cx="409614" cy="1653966"/>
          </a:xfrm>
          <a:custGeom>
            <a:avLst/>
            <a:gdLst>
              <a:gd name="connsiteX0" fmla="*/ 0 w 816077"/>
              <a:gd name="connsiteY0" fmla="*/ 668594 h 1022555"/>
              <a:gd name="connsiteX1" fmla="*/ 0 w 816077"/>
              <a:gd name="connsiteY1" fmla="*/ 845574 h 1022555"/>
              <a:gd name="connsiteX2" fmla="*/ 816077 w 816077"/>
              <a:gd name="connsiteY2" fmla="*/ 1022555 h 1022555"/>
              <a:gd name="connsiteX3" fmla="*/ 806245 w 816077"/>
              <a:gd name="connsiteY3" fmla="*/ 0 h 1022555"/>
              <a:gd name="connsiteX4" fmla="*/ 0 w 816077"/>
              <a:gd name="connsiteY4" fmla="*/ 668594 h 10225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6077" h="1022555">
                <a:moveTo>
                  <a:pt x="0" y="668594"/>
                </a:moveTo>
                <a:lnTo>
                  <a:pt x="0" y="845574"/>
                </a:lnTo>
                <a:lnTo>
                  <a:pt x="816077" y="1022555"/>
                </a:lnTo>
                <a:cubicBezTo>
                  <a:pt x="812800" y="681703"/>
                  <a:pt x="809522" y="340852"/>
                  <a:pt x="806245" y="0"/>
                </a:cubicBezTo>
                <a:lnTo>
                  <a:pt x="0" y="668594"/>
                </a:lnTo>
                <a:close/>
              </a:path>
            </a:pathLst>
          </a:custGeom>
          <a:solidFill>
            <a:schemeClr val="accent1">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sp>
        <p:nvSpPr>
          <p:cNvPr id="170" name="Rectangle 169">
            <a:extLst>
              <a:ext uri="{FF2B5EF4-FFF2-40B4-BE49-F238E27FC236}">
                <a16:creationId xmlns:a16="http://schemas.microsoft.com/office/drawing/2014/main" id="{067F0A21-E8C5-E148-9C85-D80A17C7037D}"/>
              </a:ext>
            </a:extLst>
          </p:cNvPr>
          <p:cNvSpPr/>
          <p:nvPr/>
        </p:nvSpPr>
        <p:spPr>
          <a:xfrm>
            <a:off x="2928716" y="1018554"/>
            <a:ext cx="2096755" cy="461665"/>
          </a:xfrm>
          <a:prstGeom prst="rect">
            <a:avLst/>
          </a:prstGeom>
        </p:spPr>
        <p:txBody>
          <a:bodyPr wrap="square">
            <a:spAutoFit/>
          </a:bodyPr>
          <a:lstStyle/>
          <a:p>
            <a:pPr algn="r"/>
            <a:r>
              <a:rPr lang="en-US" sz="1200" dirty="0">
                <a:solidFill>
                  <a:schemeClr val="tx2"/>
                </a:solidFill>
              </a:rPr>
              <a:t>FHRP Active</a:t>
            </a:r>
          </a:p>
          <a:p>
            <a:pPr algn="r"/>
            <a:r>
              <a:rPr lang="en-US" sz="1200" dirty="0">
                <a:solidFill>
                  <a:schemeClr val="tx2"/>
                </a:solidFill>
              </a:rPr>
              <a:t>(BGP Peer#1 on VLAN 50)</a:t>
            </a:r>
          </a:p>
        </p:txBody>
      </p:sp>
      <p:sp>
        <p:nvSpPr>
          <p:cNvPr id="171" name="Rectangle 170">
            <a:extLst>
              <a:ext uri="{FF2B5EF4-FFF2-40B4-BE49-F238E27FC236}">
                <a16:creationId xmlns:a16="http://schemas.microsoft.com/office/drawing/2014/main" id="{629BC5E8-F7FD-B04C-9535-3D609B01ED04}"/>
              </a:ext>
            </a:extLst>
          </p:cNvPr>
          <p:cNvSpPr/>
          <p:nvPr/>
        </p:nvSpPr>
        <p:spPr>
          <a:xfrm>
            <a:off x="6580088" y="1003058"/>
            <a:ext cx="2320156" cy="461665"/>
          </a:xfrm>
          <a:prstGeom prst="rect">
            <a:avLst/>
          </a:prstGeom>
        </p:spPr>
        <p:txBody>
          <a:bodyPr wrap="square">
            <a:spAutoFit/>
          </a:bodyPr>
          <a:lstStyle/>
          <a:p>
            <a:r>
              <a:rPr lang="en-US" sz="1200" dirty="0">
                <a:solidFill>
                  <a:schemeClr val="tx2"/>
                </a:solidFill>
              </a:rPr>
              <a:t>FHRP Standby</a:t>
            </a:r>
          </a:p>
          <a:p>
            <a:r>
              <a:rPr lang="en-US" sz="1200" dirty="0">
                <a:solidFill>
                  <a:schemeClr val="tx2"/>
                </a:solidFill>
              </a:rPr>
              <a:t>(BGP Peer#2 on VLAN 60)</a:t>
            </a:r>
          </a:p>
        </p:txBody>
      </p:sp>
      <p:sp>
        <p:nvSpPr>
          <p:cNvPr id="177" name="Rectangle 176">
            <a:extLst>
              <a:ext uri="{FF2B5EF4-FFF2-40B4-BE49-F238E27FC236}">
                <a16:creationId xmlns:a16="http://schemas.microsoft.com/office/drawing/2014/main" id="{EC445F6A-3F3F-1542-8FA5-87A717AA2CC5}"/>
              </a:ext>
            </a:extLst>
          </p:cNvPr>
          <p:cNvSpPr/>
          <p:nvPr/>
        </p:nvSpPr>
        <p:spPr bwMode="gray">
          <a:xfrm>
            <a:off x="9671607" y="4117506"/>
            <a:ext cx="999255" cy="360632"/>
          </a:xfrm>
          <a:prstGeom prst="rect">
            <a:avLst/>
          </a:prstGeom>
          <a:solidFill>
            <a:schemeClr val="tx2"/>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dirty="0"/>
              <a:t>Routing2 LS (VLAN 60)</a:t>
            </a:r>
          </a:p>
        </p:txBody>
      </p:sp>
      <p:sp>
        <p:nvSpPr>
          <p:cNvPr id="178" name="Rectangle 177">
            <a:extLst>
              <a:ext uri="{FF2B5EF4-FFF2-40B4-BE49-F238E27FC236}">
                <a16:creationId xmlns:a16="http://schemas.microsoft.com/office/drawing/2014/main" id="{5D7C0FA3-CFF0-EC4C-B4C7-55952065A07D}"/>
              </a:ext>
            </a:extLst>
          </p:cNvPr>
          <p:cNvSpPr/>
          <p:nvPr/>
        </p:nvSpPr>
        <p:spPr bwMode="gray">
          <a:xfrm>
            <a:off x="8261158" y="4117507"/>
            <a:ext cx="1019327" cy="368264"/>
          </a:xfrm>
          <a:prstGeom prst="rect">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dirty="0"/>
              <a:t>Routing1 LS (VLAN 50)</a:t>
            </a:r>
          </a:p>
        </p:txBody>
      </p:sp>
      <p:sp>
        <p:nvSpPr>
          <p:cNvPr id="179" name="TextBox 178">
            <a:extLst>
              <a:ext uri="{FF2B5EF4-FFF2-40B4-BE49-F238E27FC236}">
                <a16:creationId xmlns:a16="http://schemas.microsoft.com/office/drawing/2014/main" id="{D8F63E59-A7B3-6949-A692-D0DBF1CBEDAE}"/>
              </a:ext>
            </a:extLst>
          </p:cNvPr>
          <p:cNvSpPr txBox="1"/>
          <p:nvPr/>
        </p:nvSpPr>
        <p:spPr>
          <a:xfrm>
            <a:off x="6152031" y="4789611"/>
            <a:ext cx="1912539" cy="184666"/>
          </a:xfrm>
          <a:prstGeom prst="rect">
            <a:avLst/>
          </a:prstGeom>
        </p:spPr>
        <p:txBody>
          <a:bodyPr wrap="square" lIns="0" tIns="0" rIns="0" bIns="0" rtlCol="0">
            <a:spAutoFit/>
          </a:bodyPr>
          <a:lstStyle/>
          <a:p>
            <a:pPr algn="ctr">
              <a:spcAft>
                <a:spcPts val="600"/>
              </a:spcAft>
            </a:pPr>
            <a:r>
              <a:rPr lang="en-GB" sz="1200" b="1" dirty="0"/>
              <a:t>VTEP VLAN (VLAN 40)</a:t>
            </a:r>
            <a:endParaRPr lang="en-GB" sz="1200" b="1" u="sng" dirty="0"/>
          </a:p>
        </p:txBody>
      </p:sp>
      <p:sp>
        <p:nvSpPr>
          <p:cNvPr id="180" name="TextBox 179">
            <a:extLst>
              <a:ext uri="{FF2B5EF4-FFF2-40B4-BE49-F238E27FC236}">
                <a16:creationId xmlns:a16="http://schemas.microsoft.com/office/drawing/2014/main" id="{4E767299-FD31-1241-9EDD-D02B455E97FA}"/>
              </a:ext>
            </a:extLst>
          </p:cNvPr>
          <p:cNvSpPr txBox="1"/>
          <p:nvPr/>
        </p:nvSpPr>
        <p:spPr>
          <a:xfrm>
            <a:off x="4312135" y="4312105"/>
            <a:ext cx="1682897" cy="369332"/>
          </a:xfrm>
          <a:prstGeom prst="rect">
            <a:avLst/>
          </a:prstGeom>
        </p:spPr>
        <p:txBody>
          <a:bodyPr wrap="square" lIns="0" tIns="0" rIns="0" bIns="0" rtlCol="0">
            <a:spAutoFit/>
          </a:bodyPr>
          <a:lstStyle/>
          <a:p>
            <a:pPr algn="ctr">
              <a:spcAft>
                <a:spcPts val="600"/>
              </a:spcAft>
            </a:pPr>
            <a:r>
              <a:rPr lang="en-GB" sz="1200" b="1" dirty="0" err="1"/>
              <a:t>Mgt</a:t>
            </a:r>
            <a:r>
              <a:rPr lang="en-GB" sz="1200" b="1" dirty="0"/>
              <a:t>  VLAN (untagged)</a:t>
            </a:r>
            <a:endParaRPr lang="en-GB" sz="1200" b="1" u="sng" dirty="0"/>
          </a:p>
        </p:txBody>
      </p:sp>
      <p:grpSp>
        <p:nvGrpSpPr>
          <p:cNvPr id="181" name="Group 180">
            <a:extLst>
              <a:ext uri="{FF2B5EF4-FFF2-40B4-BE49-F238E27FC236}">
                <a16:creationId xmlns:a16="http://schemas.microsoft.com/office/drawing/2014/main" id="{F01324E0-2ADE-ED47-B82D-18B9EA3BF236}"/>
              </a:ext>
            </a:extLst>
          </p:cNvPr>
          <p:cNvGrpSpPr/>
          <p:nvPr/>
        </p:nvGrpSpPr>
        <p:grpSpPr>
          <a:xfrm>
            <a:off x="7200922" y="3463125"/>
            <a:ext cx="1243126" cy="221809"/>
            <a:chOff x="6715749" y="498024"/>
            <a:chExt cx="1243126" cy="221809"/>
          </a:xfrm>
        </p:grpSpPr>
        <p:sp>
          <p:nvSpPr>
            <p:cNvPr id="182" name="Rectangle 181">
              <a:extLst>
                <a:ext uri="{FF2B5EF4-FFF2-40B4-BE49-F238E27FC236}">
                  <a16:creationId xmlns:a16="http://schemas.microsoft.com/office/drawing/2014/main" id="{C130F6EC-BFAD-8742-AEA2-5C92637DC165}"/>
                </a:ext>
              </a:extLst>
            </p:cNvPr>
            <p:cNvSpPr/>
            <p:nvPr/>
          </p:nvSpPr>
          <p:spPr>
            <a:xfrm>
              <a:off x="6871895" y="520777"/>
              <a:ext cx="912538" cy="199056"/>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600">
                <a:solidFill>
                  <a:schemeClr val="bg1"/>
                </a:solidFill>
              </a:endParaRPr>
            </a:p>
          </p:txBody>
        </p:sp>
        <p:sp>
          <p:nvSpPr>
            <p:cNvPr id="183" name="Rectangle 182">
              <a:extLst>
                <a:ext uri="{FF2B5EF4-FFF2-40B4-BE49-F238E27FC236}">
                  <a16:creationId xmlns:a16="http://schemas.microsoft.com/office/drawing/2014/main" id="{1DE62292-6234-D84A-A11D-5A9C96AC79C2}"/>
                </a:ext>
              </a:extLst>
            </p:cNvPr>
            <p:cNvSpPr/>
            <p:nvPr/>
          </p:nvSpPr>
          <p:spPr>
            <a:xfrm>
              <a:off x="6715749" y="498024"/>
              <a:ext cx="1243126" cy="206776"/>
            </a:xfrm>
            <a:prstGeom prst="rect">
              <a:avLst/>
            </a:prstGeom>
          </p:spPr>
          <p:txBody>
            <a:bodyPr wrap="square">
              <a:spAutoFit/>
            </a:bodyPr>
            <a:lstStyle/>
            <a:p>
              <a:pPr algn="ctr"/>
              <a:r>
                <a:rPr lang="en-US" sz="1200" b="1">
                  <a:solidFill>
                    <a:schemeClr val="bg1"/>
                  </a:solidFill>
                  <a:latin typeface="Metropolis" pitchFamily="2" charset="77"/>
                </a:rPr>
                <a:t>Uplink 1</a:t>
              </a:r>
              <a:endParaRPr lang="en-GB" sz="1200" b="1">
                <a:solidFill>
                  <a:schemeClr val="bg1"/>
                </a:solidFill>
                <a:latin typeface="Metropolis" pitchFamily="2" charset="77"/>
              </a:endParaRPr>
            </a:p>
          </p:txBody>
        </p:sp>
      </p:grpSp>
      <p:sp>
        <p:nvSpPr>
          <p:cNvPr id="190" name="Title 3">
            <a:extLst>
              <a:ext uri="{FF2B5EF4-FFF2-40B4-BE49-F238E27FC236}">
                <a16:creationId xmlns:a16="http://schemas.microsoft.com/office/drawing/2014/main" id="{1501FBCD-B10D-7F40-92BD-AF60EE9F5010}"/>
              </a:ext>
            </a:extLst>
          </p:cNvPr>
          <p:cNvSpPr>
            <a:spLocks noGrp="1"/>
          </p:cNvSpPr>
          <p:nvPr>
            <p:ph type="title"/>
          </p:nvPr>
        </p:nvSpPr>
        <p:spPr>
          <a:xfrm>
            <a:off x="485693" y="193158"/>
            <a:ext cx="7133196" cy="384048"/>
          </a:xfrm>
        </p:spPr>
        <p:txBody>
          <a:bodyPr/>
          <a:lstStyle/>
          <a:p>
            <a:r>
              <a:rPr lang="en-US" dirty="0"/>
              <a:t>Edge VM Connectivity Option #7 (Supported from NSX-T 2.4)</a:t>
            </a:r>
          </a:p>
        </p:txBody>
      </p:sp>
      <p:sp>
        <p:nvSpPr>
          <p:cNvPr id="166" name="Subtitle 3">
            <a:extLst>
              <a:ext uri="{FF2B5EF4-FFF2-40B4-BE49-F238E27FC236}">
                <a16:creationId xmlns:a16="http://schemas.microsoft.com/office/drawing/2014/main" id="{E2969515-AE04-8141-909D-637322020C6B}"/>
              </a:ext>
            </a:extLst>
          </p:cNvPr>
          <p:cNvSpPr>
            <a:spLocks noGrp="1"/>
          </p:cNvSpPr>
          <p:nvPr>
            <p:ph type="subTitle" idx="10"/>
          </p:nvPr>
        </p:nvSpPr>
        <p:spPr>
          <a:xfrm>
            <a:off x="480007" y="590456"/>
            <a:ext cx="10990809" cy="247743"/>
          </a:xfrm>
        </p:spPr>
        <p:txBody>
          <a:bodyPr/>
          <a:lstStyle/>
          <a:p>
            <a:r>
              <a:rPr lang="en-GB" dirty="0"/>
              <a:t>Multi TEP Support on Edge VM</a:t>
            </a:r>
          </a:p>
        </p:txBody>
      </p:sp>
      <p:sp>
        <p:nvSpPr>
          <p:cNvPr id="167" name="Arrow: Pentagon 102">
            <a:extLst>
              <a:ext uri="{FF2B5EF4-FFF2-40B4-BE49-F238E27FC236}">
                <a16:creationId xmlns:a16="http://schemas.microsoft.com/office/drawing/2014/main" id="{3A096D23-421F-AD45-97FC-DD5A3AC7572C}"/>
              </a:ext>
            </a:extLst>
          </p:cNvPr>
          <p:cNvSpPr/>
          <p:nvPr/>
        </p:nvSpPr>
        <p:spPr bwMode="gray">
          <a:xfrm>
            <a:off x="9193946" y="723697"/>
            <a:ext cx="2776681" cy="794064"/>
          </a:xfrm>
          <a:prstGeom prst="homePlate">
            <a:avLst/>
          </a:prstGeom>
          <a:solidFill>
            <a:srgbClr val="F8981D"/>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2880" tIns="73152" rIns="457200" bIns="73152" numCol="1" spcCol="0" rtlCol="0" fromWordArt="0" anchor="ctr" anchorCtr="0" forceAA="0" compatLnSpc="1">
            <a:prstTxWarp prst="textNoShape">
              <a:avLst/>
            </a:prstTxWarp>
            <a:spAutoFit/>
          </a:bodyPr>
          <a:lstStyle/>
          <a:p>
            <a:r>
              <a:rPr lang="en-GB" sz="1400" b="1" dirty="0">
                <a:solidFill>
                  <a:schemeClr val="bg1"/>
                </a:solidFill>
              </a:rPr>
              <a:t>Single N-VDS based Edge VM Model (See notes section)</a:t>
            </a:r>
          </a:p>
        </p:txBody>
      </p:sp>
      <p:sp>
        <p:nvSpPr>
          <p:cNvPr id="159" name="Rectangle 158">
            <a:extLst>
              <a:ext uri="{FF2B5EF4-FFF2-40B4-BE49-F238E27FC236}">
                <a16:creationId xmlns:a16="http://schemas.microsoft.com/office/drawing/2014/main" id="{98F89515-E138-5644-AEBD-6369F4853043}"/>
              </a:ext>
            </a:extLst>
          </p:cNvPr>
          <p:cNvSpPr/>
          <p:nvPr/>
        </p:nvSpPr>
        <p:spPr bwMode="gray">
          <a:xfrm>
            <a:off x="8724220" y="2321334"/>
            <a:ext cx="1312847" cy="525253"/>
          </a:xfrm>
          <a:prstGeom prst="rect">
            <a:avLst/>
          </a:prstGeom>
          <a:solidFill>
            <a:schemeClr val="tx2"/>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dirty="0"/>
              <a:t>Trunk               Port Group #2 </a:t>
            </a:r>
            <a:r>
              <a:rPr lang="en-US" sz="1100" b="1" dirty="0"/>
              <a:t>(VLAN 40 &amp; </a:t>
            </a:r>
            <a:r>
              <a:rPr lang="en-US" sz="1100" b="1" u="sng" dirty="0"/>
              <a:t>60</a:t>
            </a:r>
            <a:r>
              <a:rPr lang="en-US" sz="1100" b="1" dirty="0"/>
              <a:t>)</a:t>
            </a:r>
          </a:p>
        </p:txBody>
      </p:sp>
      <p:cxnSp>
        <p:nvCxnSpPr>
          <p:cNvPr id="213" name="Straight Connector 212">
            <a:extLst>
              <a:ext uri="{FF2B5EF4-FFF2-40B4-BE49-F238E27FC236}">
                <a16:creationId xmlns:a16="http://schemas.microsoft.com/office/drawing/2014/main" id="{483EF5FA-98F0-2D4E-B5FE-89007E2CC7C5}"/>
              </a:ext>
            </a:extLst>
          </p:cNvPr>
          <p:cNvCxnSpPr>
            <a:cxnSpLocks/>
          </p:cNvCxnSpPr>
          <p:nvPr/>
        </p:nvCxnSpPr>
        <p:spPr bwMode="gray">
          <a:xfrm flipV="1">
            <a:off x="7530354" y="4023444"/>
            <a:ext cx="0" cy="562242"/>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72" name="Rectangle 171">
            <a:extLst>
              <a:ext uri="{FF2B5EF4-FFF2-40B4-BE49-F238E27FC236}">
                <a16:creationId xmlns:a16="http://schemas.microsoft.com/office/drawing/2014/main" id="{39348AFA-2899-7240-BF6B-17E5A8195148}"/>
              </a:ext>
            </a:extLst>
          </p:cNvPr>
          <p:cNvSpPr/>
          <p:nvPr/>
        </p:nvSpPr>
        <p:spPr bwMode="gray">
          <a:xfrm>
            <a:off x="6049149" y="3938289"/>
            <a:ext cx="4712563" cy="201161"/>
          </a:xfrm>
          <a:prstGeom prst="rect">
            <a:avLst/>
          </a:prstGeom>
          <a:solidFill>
            <a:srgbClr val="820024"/>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dirty="0"/>
              <a:t>Uplink Profile</a:t>
            </a:r>
          </a:p>
        </p:txBody>
      </p:sp>
      <p:sp>
        <p:nvSpPr>
          <p:cNvPr id="129" name="Rectangle 128">
            <a:extLst>
              <a:ext uri="{FF2B5EF4-FFF2-40B4-BE49-F238E27FC236}">
                <a16:creationId xmlns:a16="http://schemas.microsoft.com/office/drawing/2014/main" id="{53CA31EB-3375-A44C-97E6-01FEED2059E5}"/>
              </a:ext>
            </a:extLst>
          </p:cNvPr>
          <p:cNvSpPr/>
          <p:nvPr/>
        </p:nvSpPr>
        <p:spPr bwMode="gray">
          <a:xfrm>
            <a:off x="5929480" y="4375486"/>
            <a:ext cx="1094494" cy="376424"/>
          </a:xfrm>
          <a:prstGeom prst="rect">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dirty="0"/>
              <a:t>VTEP Interface #1</a:t>
            </a:r>
          </a:p>
        </p:txBody>
      </p:sp>
      <p:sp>
        <p:nvSpPr>
          <p:cNvPr id="222" name="Rectangle 221">
            <a:extLst>
              <a:ext uri="{FF2B5EF4-FFF2-40B4-BE49-F238E27FC236}">
                <a16:creationId xmlns:a16="http://schemas.microsoft.com/office/drawing/2014/main" id="{6573EA1E-3E36-C64C-B874-7500D7D1A7C9}"/>
              </a:ext>
            </a:extLst>
          </p:cNvPr>
          <p:cNvSpPr/>
          <p:nvPr/>
        </p:nvSpPr>
        <p:spPr bwMode="gray">
          <a:xfrm>
            <a:off x="7108301" y="4376303"/>
            <a:ext cx="1094494" cy="368264"/>
          </a:xfrm>
          <a:prstGeom prst="rect">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dirty="0"/>
              <a:t>VTEP Interface #2</a:t>
            </a:r>
          </a:p>
        </p:txBody>
      </p:sp>
      <p:grpSp>
        <p:nvGrpSpPr>
          <p:cNvPr id="89" name="Group 88">
            <a:extLst>
              <a:ext uri="{FF2B5EF4-FFF2-40B4-BE49-F238E27FC236}">
                <a16:creationId xmlns:a16="http://schemas.microsoft.com/office/drawing/2014/main" id="{F91AD45F-184E-964C-BA1C-EEC170238715}"/>
              </a:ext>
            </a:extLst>
          </p:cNvPr>
          <p:cNvGrpSpPr/>
          <p:nvPr/>
        </p:nvGrpSpPr>
        <p:grpSpPr>
          <a:xfrm>
            <a:off x="8831052" y="3480914"/>
            <a:ext cx="1243126" cy="276999"/>
            <a:chOff x="6715749" y="498024"/>
            <a:chExt cx="1243126" cy="276999"/>
          </a:xfrm>
        </p:grpSpPr>
        <p:sp>
          <p:nvSpPr>
            <p:cNvPr id="90" name="Rectangle 89">
              <a:extLst>
                <a:ext uri="{FF2B5EF4-FFF2-40B4-BE49-F238E27FC236}">
                  <a16:creationId xmlns:a16="http://schemas.microsoft.com/office/drawing/2014/main" id="{4424992F-B236-DB4A-81FC-734EC76D985D}"/>
                </a:ext>
              </a:extLst>
            </p:cNvPr>
            <p:cNvSpPr/>
            <p:nvPr/>
          </p:nvSpPr>
          <p:spPr>
            <a:xfrm>
              <a:off x="6871895" y="520777"/>
              <a:ext cx="912538" cy="199056"/>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600">
                <a:solidFill>
                  <a:schemeClr val="bg1"/>
                </a:solidFill>
              </a:endParaRPr>
            </a:p>
          </p:txBody>
        </p:sp>
        <p:sp>
          <p:nvSpPr>
            <p:cNvPr id="91" name="Rectangle 90">
              <a:extLst>
                <a:ext uri="{FF2B5EF4-FFF2-40B4-BE49-F238E27FC236}">
                  <a16:creationId xmlns:a16="http://schemas.microsoft.com/office/drawing/2014/main" id="{29C7735D-9C2E-8445-9395-91F0773D526A}"/>
                </a:ext>
              </a:extLst>
            </p:cNvPr>
            <p:cNvSpPr/>
            <p:nvPr/>
          </p:nvSpPr>
          <p:spPr>
            <a:xfrm>
              <a:off x="6715749" y="498024"/>
              <a:ext cx="1243126" cy="276999"/>
            </a:xfrm>
            <a:prstGeom prst="rect">
              <a:avLst/>
            </a:prstGeom>
          </p:spPr>
          <p:txBody>
            <a:bodyPr wrap="square">
              <a:spAutoFit/>
            </a:bodyPr>
            <a:lstStyle/>
            <a:p>
              <a:pPr algn="ctr"/>
              <a:r>
                <a:rPr lang="en-US" sz="1200" b="1" dirty="0">
                  <a:solidFill>
                    <a:schemeClr val="bg1"/>
                  </a:solidFill>
                  <a:latin typeface="Metropolis" pitchFamily="2" charset="77"/>
                </a:rPr>
                <a:t>Uplink 2</a:t>
              </a:r>
              <a:endParaRPr lang="en-GB" sz="1200" b="1" dirty="0">
                <a:solidFill>
                  <a:schemeClr val="bg1"/>
                </a:solidFill>
                <a:latin typeface="Metropolis" pitchFamily="2" charset="77"/>
              </a:endParaRPr>
            </a:p>
          </p:txBody>
        </p:sp>
      </p:grpSp>
      <p:graphicFrame>
        <p:nvGraphicFramePr>
          <p:cNvPr id="200" name="Content Placeholder 5">
            <a:extLst>
              <a:ext uri="{FF2B5EF4-FFF2-40B4-BE49-F238E27FC236}">
                <a16:creationId xmlns:a16="http://schemas.microsoft.com/office/drawing/2014/main" id="{44F9146C-64F2-8D44-8CD1-D2AC3365DC50}"/>
              </a:ext>
            </a:extLst>
          </p:cNvPr>
          <p:cNvGraphicFramePr>
            <a:graphicFrameLocks/>
          </p:cNvGraphicFramePr>
          <p:nvPr>
            <p:extLst/>
          </p:nvPr>
        </p:nvGraphicFramePr>
        <p:xfrm>
          <a:off x="2055261" y="5436221"/>
          <a:ext cx="9588534" cy="1149096"/>
        </p:xfrm>
        <a:graphic>
          <a:graphicData uri="http://schemas.openxmlformats.org/drawingml/2006/table">
            <a:tbl>
              <a:tblPr firstRow="1" bandRow="1">
                <a:tableStyleId>{EB9631B5-78F2-41C9-869B-9F39066F8104}</a:tableStyleId>
              </a:tblPr>
              <a:tblGrid>
                <a:gridCol w="2593374">
                  <a:extLst>
                    <a:ext uri="{9D8B030D-6E8A-4147-A177-3AD203B41FA5}">
                      <a16:colId xmlns:a16="http://schemas.microsoft.com/office/drawing/2014/main" val="2214284477"/>
                    </a:ext>
                  </a:extLst>
                </a:gridCol>
                <a:gridCol w="3097530">
                  <a:extLst>
                    <a:ext uri="{9D8B030D-6E8A-4147-A177-3AD203B41FA5}">
                      <a16:colId xmlns:a16="http://schemas.microsoft.com/office/drawing/2014/main" val="1951745682"/>
                    </a:ext>
                  </a:extLst>
                </a:gridCol>
                <a:gridCol w="1874520">
                  <a:extLst>
                    <a:ext uri="{9D8B030D-6E8A-4147-A177-3AD203B41FA5}">
                      <a16:colId xmlns:a16="http://schemas.microsoft.com/office/drawing/2014/main" val="2316221431"/>
                    </a:ext>
                  </a:extLst>
                </a:gridCol>
                <a:gridCol w="2023110">
                  <a:extLst>
                    <a:ext uri="{9D8B030D-6E8A-4147-A177-3AD203B41FA5}">
                      <a16:colId xmlns:a16="http://schemas.microsoft.com/office/drawing/2014/main" val="3090261115"/>
                    </a:ext>
                  </a:extLst>
                </a:gridCol>
              </a:tblGrid>
              <a:tr h="0">
                <a:tc>
                  <a:txBody>
                    <a:bodyPr/>
                    <a:lstStyle/>
                    <a:p>
                      <a:pPr algn="l"/>
                      <a:r>
                        <a:rPr lang="en-US" sz="1200" b="1" u="sng" dirty="0" err="1"/>
                        <a:t>vSS</a:t>
                      </a:r>
                      <a:r>
                        <a:rPr lang="en-US" sz="1200" b="1" u="sng" dirty="0"/>
                        <a:t>/</a:t>
                      </a:r>
                      <a:r>
                        <a:rPr lang="en-US" sz="1200" b="1" u="sng" dirty="0" err="1"/>
                        <a:t>vDS</a:t>
                      </a:r>
                      <a:r>
                        <a:rPr lang="en-US" sz="1200" dirty="0"/>
                        <a:t> Port Group</a:t>
                      </a:r>
                    </a:p>
                  </a:txBody>
                  <a:tcPr marL="182880" marR="182880" marT="109728" marB="100584" anchor="ctr">
                    <a:lnL>
                      <a:noFill/>
                    </a:lnL>
                    <a:lnR>
                      <a:noFill/>
                    </a:lnR>
                    <a:lnT w="25400" cmpd="sng">
                      <a:noFill/>
                    </a:lnT>
                    <a:lnB w="381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l"/>
                      <a:r>
                        <a:rPr lang="en-US" sz="1200" dirty="0"/>
                        <a:t>Teaming Policy</a:t>
                      </a:r>
                    </a:p>
                  </a:txBody>
                  <a:tcPr marL="182880" marR="182880" marT="109728" marB="100584" anchor="ctr">
                    <a:lnL>
                      <a:noFill/>
                    </a:lnL>
                    <a:lnR>
                      <a:noFill/>
                    </a:lnR>
                    <a:lnT w="25400" cmpd="sng">
                      <a:noFill/>
                    </a:lnT>
                    <a:lnB w="381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l"/>
                      <a:r>
                        <a:rPr lang="en-US" sz="1200"/>
                        <a:t>Active Adapter</a:t>
                      </a:r>
                    </a:p>
                  </a:txBody>
                  <a:tcPr marL="182880" marR="182880" marT="109728" marB="100584" anchor="ctr">
                    <a:lnL>
                      <a:noFill/>
                    </a:lnL>
                    <a:lnR>
                      <a:noFill/>
                    </a:lnR>
                    <a:lnT w="25400" cmpd="sng">
                      <a:noFill/>
                    </a:lnT>
                    <a:lnB w="381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l"/>
                      <a:r>
                        <a:rPr lang="en-US" sz="1200" dirty="0"/>
                        <a:t>Standby Adapter</a:t>
                      </a:r>
                    </a:p>
                  </a:txBody>
                  <a:tcPr marL="182880" marR="182880" marT="109728" marB="100584" anchor="ctr">
                    <a:lnL>
                      <a:noFill/>
                    </a:lnL>
                    <a:lnR>
                      <a:noFill/>
                    </a:lnR>
                    <a:lnT w="25400" cmpd="sng">
                      <a:noFill/>
                    </a:lnT>
                    <a:lnB w="381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extLst>
                  <a:ext uri="{0D108BD9-81ED-4DB2-BD59-A6C34878D82A}">
                    <a16:rowId xmlns:a16="http://schemas.microsoft.com/office/drawing/2014/main" val="980836600"/>
                  </a:ext>
                </a:extLst>
              </a:tr>
              <a:tr h="362829">
                <a:tc>
                  <a:txBody>
                    <a:bodyPr/>
                    <a:lstStyle/>
                    <a:p>
                      <a:r>
                        <a:rPr lang="en-US" sz="1100" dirty="0">
                          <a:solidFill>
                            <a:schemeClr val="tx2"/>
                          </a:solidFill>
                        </a:rPr>
                        <a:t>Trunk Port Group#1</a:t>
                      </a:r>
                    </a:p>
                  </a:txBody>
                  <a:tcPr marL="182880" marR="182880" marT="109728" marB="100584">
                    <a:lnL>
                      <a:noFill/>
                    </a:lnL>
                    <a:lnR w="38100" cap="flat" cmpd="sng" algn="ctr">
                      <a:noFill/>
                      <a:prstDash val="solid"/>
                      <a:round/>
                      <a:headEnd type="none" w="med" len="med"/>
                      <a:tailEnd type="none" w="med" len="med"/>
                    </a:lnR>
                    <a:lnT w="38100" cap="flat" cmpd="sng" algn="ctr">
                      <a:solidFill>
                        <a:schemeClr val="accent2"/>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100" kern="1200" dirty="0">
                          <a:solidFill>
                            <a:schemeClr val="tx2"/>
                          </a:solidFill>
                          <a:latin typeface="+mn-lt"/>
                          <a:ea typeface="+mn-ea"/>
                          <a:cs typeface="+mn-cs"/>
                        </a:rPr>
                        <a:t>External Failover</a:t>
                      </a:r>
                    </a:p>
                  </a:txBody>
                  <a:tcPr marL="182880" marR="182880" marT="109728" marB="100584">
                    <a:lnL w="38100" cap="flat" cmpd="sng" algn="ctr">
                      <a:noFill/>
                      <a:prstDash val="solid"/>
                      <a:round/>
                      <a:headEnd type="none" w="med" len="med"/>
                      <a:tailEnd type="none" w="med" len="med"/>
                    </a:lnL>
                    <a:lnR w="38100" cap="flat" cmpd="sng" algn="ctr">
                      <a:noFill/>
                      <a:prstDash val="solid"/>
                      <a:round/>
                      <a:headEnd type="none" w="med" len="med"/>
                      <a:tailEnd type="none" w="med" len="med"/>
                    </a:lnR>
                    <a:lnT w="38100" cap="flat" cmpd="sng" algn="ctr">
                      <a:solidFill>
                        <a:schemeClr val="accent2"/>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r>
                        <a:rPr lang="en-US" sz="1100" dirty="0">
                          <a:solidFill>
                            <a:schemeClr val="tx2"/>
                          </a:solidFill>
                        </a:rPr>
                        <a:t>vmnic0</a:t>
                      </a:r>
                    </a:p>
                  </a:txBody>
                  <a:tcPr marL="182880" marR="182880" marT="109728" marB="100584">
                    <a:lnL w="38100" cap="flat" cmpd="sng" algn="ctr">
                      <a:noFill/>
                      <a:prstDash val="solid"/>
                      <a:round/>
                      <a:headEnd type="none" w="med" len="med"/>
                      <a:tailEnd type="none" w="med" len="med"/>
                    </a:lnL>
                    <a:lnR>
                      <a:noFill/>
                    </a:lnR>
                    <a:lnT w="38100" cap="flat" cmpd="sng" algn="ctr">
                      <a:solidFill>
                        <a:schemeClr val="accent2"/>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r>
                        <a:rPr lang="en-US" sz="1100" dirty="0">
                          <a:solidFill>
                            <a:schemeClr val="tx2"/>
                          </a:solidFill>
                        </a:rPr>
                        <a:t>vmnic1</a:t>
                      </a:r>
                    </a:p>
                  </a:txBody>
                  <a:tcPr marL="182880" marR="182880" marT="109728" marB="100584">
                    <a:lnL w="38100" cap="flat" cmpd="sng" algn="ctr">
                      <a:noFill/>
                      <a:prstDash val="solid"/>
                      <a:round/>
                      <a:headEnd type="none" w="med" len="med"/>
                      <a:tailEnd type="none" w="med" len="med"/>
                    </a:lnL>
                    <a:lnR>
                      <a:noFill/>
                    </a:lnR>
                    <a:lnT w="38100" cap="flat" cmpd="sng" algn="ctr">
                      <a:solidFill>
                        <a:schemeClr val="accent2"/>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4829189"/>
                  </a:ext>
                </a:extLst>
              </a:tr>
              <a:tr h="362829">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100" kern="1200" dirty="0">
                          <a:solidFill>
                            <a:schemeClr val="tx2"/>
                          </a:solidFill>
                          <a:latin typeface="+mn-lt"/>
                          <a:ea typeface="+mn-ea"/>
                          <a:cs typeface="+mn-cs"/>
                        </a:rPr>
                        <a:t>Trunk Port Group#2</a:t>
                      </a:r>
                    </a:p>
                  </a:txBody>
                  <a:tcPr marL="182880" marR="182880" marT="109728" marB="100584">
                    <a:lnL>
                      <a:noFill/>
                    </a:lnL>
                    <a:lnR w="381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100" kern="1200" dirty="0">
                          <a:solidFill>
                            <a:schemeClr val="tx2"/>
                          </a:solidFill>
                          <a:latin typeface="+mn-lt"/>
                          <a:ea typeface="+mn-ea"/>
                          <a:cs typeface="+mn-cs"/>
                        </a:rPr>
                        <a:t>External Failover</a:t>
                      </a:r>
                    </a:p>
                  </a:txBody>
                  <a:tcPr marL="182880" marR="182880" marT="109728" marB="100584">
                    <a:lnL w="38100" cap="flat" cmpd="sng" algn="ctr">
                      <a:noFill/>
                      <a:prstDash val="solid"/>
                      <a:round/>
                      <a:headEnd type="none" w="med" len="med"/>
                      <a:tailEnd type="none" w="med" len="med"/>
                    </a:lnL>
                    <a:lnR w="381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100" kern="1200" dirty="0">
                          <a:solidFill>
                            <a:schemeClr val="tx2"/>
                          </a:solidFill>
                          <a:latin typeface="+mn-lt"/>
                          <a:ea typeface="+mn-ea"/>
                          <a:cs typeface="+mn-cs"/>
                        </a:rPr>
                        <a:t>vmnic1</a:t>
                      </a:r>
                    </a:p>
                  </a:txBody>
                  <a:tcPr marL="182880" marR="182880" marT="109728" marB="100584">
                    <a:lnL w="38100" cap="flat" cmpd="sng" algn="ctr">
                      <a:noFill/>
                      <a:prstDash val="solid"/>
                      <a:round/>
                      <a:headEnd type="none" w="med" len="med"/>
                      <a:tailEnd type="none" w="med" len="med"/>
                    </a:lnL>
                    <a:lnR>
                      <a:noFill/>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100" kern="1200" dirty="0">
                          <a:solidFill>
                            <a:schemeClr val="tx2"/>
                          </a:solidFill>
                          <a:latin typeface="+mn-lt"/>
                          <a:ea typeface="+mn-ea"/>
                          <a:cs typeface="+mn-cs"/>
                        </a:rPr>
                        <a:t>vmnic0</a:t>
                      </a:r>
                    </a:p>
                  </a:txBody>
                  <a:tcPr marL="182880" marR="182880" marT="109728" marB="100584">
                    <a:lnL w="38100" cap="flat" cmpd="sng" algn="ctr">
                      <a:noFill/>
                      <a:prstDash val="solid"/>
                      <a:round/>
                      <a:headEnd type="none" w="med" len="med"/>
                      <a:tailEnd type="none" w="med" len="med"/>
                    </a:lnL>
                    <a:lnR>
                      <a:noFill/>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4096574584"/>
                  </a:ext>
                </a:extLst>
              </a:tr>
            </a:tbl>
          </a:graphicData>
        </a:graphic>
      </p:graphicFrame>
      <p:graphicFrame>
        <p:nvGraphicFramePr>
          <p:cNvPr id="223" name="Content Placeholder 5">
            <a:extLst>
              <a:ext uri="{FF2B5EF4-FFF2-40B4-BE49-F238E27FC236}">
                <a16:creationId xmlns:a16="http://schemas.microsoft.com/office/drawing/2014/main" id="{C264B84B-88F6-3D46-B739-E6D049A9819B}"/>
              </a:ext>
            </a:extLst>
          </p:cNvPr>
          <p:cNvGraphicFramePr>
            <a:graphicFrameLocks/>
          </p:cNvGraphicFramePr>
          <p:nvPr>
            <p:extLst/>
          </p:nvPr>
        </p:nvGraphicFramePr>
        <p:xfrm>
          <a:off x="362216" y="5212643"/>
          <a:ext cx="11703375" cy="1527048"/>
        </p:xfrm>
        <a:graphic>
          <a:graphicData uri="http://schemas.openxmlformats.org/drawingml/2006/table">
            <a:tbl>
              <a:tblPr firstRow="1" bandRow="1">
                <a:tableStyleId>{EB9631B5-78F2-41C9-869B-9F39066F8104}</a:tableStyleId>
              </a:tblPr>
              <a:tblGrid>
                <a:gridCol w="2017590">
                  <a:extLst>
                    <a:ext uri="{9D8B030D-6E8A-4147-A177-3AD203B41FA5}">
                      <a16:colId xmlns:a16="http://schemas.microsoft.com/office/drawing/2014/main" val="2214284477"/>
                    </a:ext>
                  </a:extLst>
                </a:gridCol>
                <a:gridCol w="6022916">
                  <a:extLst>
                    <a:ext uri="{9D8B030D-6E8A-4147-A177-3AD203B41FA5}">
                      <a16:colId xmlns:a16="http://schemas.microsoft.com/office/drawing/2014/main" val="1951745682"/>
                    </a:ext>
                  </a:extLst>
                </a:gridCol>
                <a:gridCol w="1873561">
                  <a:extLst>
                    <a:ext uri="{9D8B030D-6E8A-4147-A177-3AD203B41FA5}">
                      <a16:colId xmlns:a16="http://schemas.microsoft.com/office/drawing/2014/main" val="2316221431"/>
                    </a:ext>
                  </a:extLst>
                </a:gridCol>
                <a:gridCol w="1789308">
                  <a:extLst>
                    <a:ext uri="{9D8B030D-6E8A-4147-A177-3AD203B41FA5}">
                      <a16:colId xmlns:a16="http://schemas.microsoft.com/office/drawing/2014/main" val="3090261115"/>
                    </a:ext>
                  </a:extLst>
                </a:gridCol>
              </a:tblGrid>
              <a:tr h="0">
                <a:tc>
                  <a:txBody>
                    <a:bodyPr/>
                    <a:lstStyle/>
                    <a:p>
                      <a:pPr algn="l"/>
                      <a:r>
                        <a:rPr lang="en-US" sz="1200" b="1" u="sng" dirty="0"/>
                        <a:t>N-VDS Configuration</a:t>
                      </a:r>
                      <a:endParaRPr lang="en-US" sz="1200" dirty="0"/>
                    </a:p>
                  </a:txBody>
                  <a:tcPr marL="182880" marR="182880" marT="109728" marB="100584" anchor="ctr">
                    <a:lnL>
                      <a:noFill/>
                    </a:lnL>
                    <a:lnR>
                      <a:noFill/>
                    </a:lnR>
                    <a:lnT w="25400" cmpd="sng">
                      <a:noFill/>
                    </a:lnT>
                    <a:lnB w="381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l"/>
                      <a:r>
                        <a:rPr lang="en-US" sz="1200" dirty="0"/>
                        <a:t>Teaming Policy</a:t>
                      </a:r>
                    </a:p>
                  </a:txBody>
                  <a:tcPr marL="182880" marR="182880" marT="109728" marB="100584" anchor="ctr">
                    <a:lnL>
                      <a:noFill/>
                    </a:lnL>
                    <a:lnR>
                      <a:noFill/>
                    </a:lnR>
                    <a:lnT w="25400" cmpd="sng">
                      <a:noFill/>
                    </a:lnT>
                    <a:lnB w="381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l"/>
                      <a:r>
                        <a:rPr lang="en-US" sz="1200" dirty="0"/>
                        <a:t>Active Adapter #1</a:t>
                      </a:r>
                    </a:p>
                  </a:txBody>
                  <a:tcPr marL="182880" marR="182880" marT="109728" marB="100584" anchor="ctr">
                    <a:lnL>
                      <a:noFill/>
                    </a:lnL>
                    <a:lnR>
                      <a:noFill/>
                    </a:lnR>
                    <a:lnT w="25400" cmpd="sng">
                      <a:noFill/>
                    </a:lnT>
                    <a:lnB w="381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l"/>
                      <a:r>
                        <a:rPr lang="en-US" sz="1200" dirty="0"/>
                        <a:t>Active Adapter#2</a:t>
                      </a:r>
                    </a:p>
                  </a:txBody>
                  <a:tcPr marL="182880" marR="182880" marT="109728" marB="100584" anchor="ctr">
                    <a:lnL>
                      <a:noFill/>
                    </a:lnL>
                    <a:lnR>
                      <a:noFill/>
                    </a:lnR>
                    <a:lnT w="25400" cmpd="sng">
                      <a:noFill/>
                    </a:lnT>
                    <a:lnB w="381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extLst>
                  <a:ext uri="{0D108BD9-81ED-4DB2-BD59-A6C34878D82A}">
                    <a16:rowId xmlns:a16="http://schemas.microsoft.com/office/drawing/2014/main" val="980836600"/>
                  </a:ext>
                </a:extLst>
              </a:tr>
              <a:tr h="362829">
                <a:tc>
                  <a:txBody>
                    <a:bodyPr/>
                    <a:lstStyle/>
                    <a:p>
                      <a:r>
                        <a:rPr lang="en-US" sz="1100" dirty="0">
                          <a:solidFill>
                            <a:schemeClr val="tx2"/>
                          </a:solidFill>
                        </a:rPr>
                        <a:t>VTEP Interfaces</a:t>
                      </a:r>
                    </a:p>
                  </a:txBody>
                  <a:tcPr marL="182880" marR="182880" marT="109728" marB="100584">
                    <a:lnL>
                      <a:noFill/>
                    </a:lnL>
                    <a:lnR w="38100" cap="flat" cmpd="sng" algn="ctr">
                      <a:noFill/>
                      <a:prstDash val="solid"/>
                      <a:round/>
                      <a:headEnd type="none" w="med" len="med"/>
                      <a:tailEnd type="none" w="med" len="med"/>
                    </a:lnR>
                    <a:lnT w="38100" cap="flat" cmpd="sng" algn="ctr">
                      <a:solidFill>
                        <a:schemeClr val="accent2"/>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100" kern="1200" dirty="0">
                          <a:solidFill>
                            <a:schemeClr val="tx2"/>
                          </a:solidFill>
                          <a:latin typeface="+mn-lt"/>
                          <a:ea typeface="+mn-ea"/>
                          <a:cs typeface="+mn-cs"/>
                        </a:rPr>
                        <a:t>Uplink Profile’ s Default Teaming Policy (Source ID)</a:t>
                      </a:r>
                    </a:p>
                  </a:txBody>
                  <a:tcPr marL="182880" marR="182880" marT="109728" marB="100584">
                    <a:lnL w="38100" cap="flat" cmpd="sng" algn="ctr">
                      <a:noFill/>
                      <a:prstDash val="solid"/>
                      <a:round/>
                      <a:headEnd type="none" w="med" len="med"/>
                      <a:tailEnd type="none" w="med" len="med"/>
                    </a:lnL>
                    <a:lnR w="38100" cap="flat" cmpd="sng" algn="ctr">
                      <a:noFill/>
                      <a:prstDash val="solid"/>
                      <a:round/>
                      <a:headEnd type="none" w="med" len="med"/>
                      <a:tailEnd type="none" w="med" len="med"/>
                    </a:lnR>
                    <a:lnT w="38100" cap="flat" cmpd="sng" algn="ctr">
                      <a:solidFill>
                        <a:schemeClr val="accent2"/>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r>
                        <a:rPr lang="en-US" sz="1100" dirty="0">
                          <a:solidFill>
                            <a:schemeClr val="tx2"/>
                          </a:solidFill>
                        </a:rPr>
                        <a:t>vnic2</a:t>
                      </a:r>
                    </a:p>
                  </a:txBody>
                  <a:tcPr marL="182880" marR="182880" marT="109728" marB="100584">
                    <a:lnL w="38100" cap="flat" cmpd="sng" algn="ctr">
                      <a:noFill/>
                      <a:prstDash val="solid"/>
                      <a:round/>
                      <a:headEnd type="none" w="med" len="med"/>
                      <a:tailEnd type="none" w="med" len="med"/>
                    </a:lnL>
                    <a:lnR>
                      <a:noFill/>
                    </a:lnR>
                    <a:lnT w="38100" cap="flat" cmpd="sng" algn="ctr">
                      <a:solidFill>
                        <a:schemeClr val="accent2"/>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r>
                        <a:rPr lang="en-US" sz="1100" dirty="0">
                          <a:solidFill>
                            <a:schemeClr val="tx2"/>
                          </a:solidFill>
                        </a:rPr>
                        <a:t>vnic3</a:t>
                      </a:r>
                    </a:p>
                  </a:txBody>
                  <a:tcPr marL="182880" marR="182880" marT="109728" marB="100584">
                    <a:lnL w="38100" cap="flat" cmpd="sng" algn="ctr">
                      <a:noFill/>
                      <a:prstDash val="solid"/>
                      <a:round/>
                      <a:headEnd type="none" w="med" len="med"/>
                      <a:tailEnd type="none" w="med" len="med"/>
                    </a:lnL>
                    <a:lnR>
                      <a:noFill/>
                    </a:lnR>
                    <a:lnT w="38100" cap="flat" cmpd="sng" algn="ctr">
                      <a:solidFill>
                        <a:schemeClr val="accent2"/>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4829189"/>
                  </a:ext>
                </a:extLst>
              </a:tr>
              <a:tr h="362829">
                <a:tc>
                  <a:txBody>
                    <a:bodyPr/>
                    <a:lstStyle/>
                    <a:p>
                      <a:r>
                        <a:rPr lang="en-US" sz="1100" dirty="0">
                          <a:solidFill>
                            <a:schemeClr val="tx2"/>
                          </a:solidFill>
                        </a:rPr>
                        <a:t>Routing 1 Logical Switch</a:t>
                      </a:r>
                    </a:p>
                  </a:txBody>
                  <a:tcPr marL="182880" marR="182880" marT="109728" marB="100584">
                    <a:lnL>
                      <a:noFill/>
                    </a:lnL>
                    <a:lnR w="381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100" kern="1200" dirty="0">
                          <a:solidFill>
                            <a:schemeClr val="tx2"/>
                          </a:solidFill>
                          <a:latin typeface="+mn-lt"/>
                          <a:ea typeface="+mn-ea"/>
                          <a:cs typeface="+mn-cs"/>
                        </a:rPr>
                        <a:t>Specific Named Teaming Policy for VLAN 50 (Peering VLAN </a:t>
                      </a:r>
                      <a:r>
                        <a:rPr lang="en-US" sz="1100" kern="1200" dirty="0">
                          <a:solidFill>
                            <a:schemeClr val="tx2"/>
                          </a:solidFill>
                          <a:latin typeface="+mn-lt"/>
                          <a:ea typeface="+mn-ea"/>
                          <a:cs typeface="+mn-cs"/>
                          <a:sym typeface="Wingdings" pitchFamily="2" charset="2"/>
                        </a:rPr>
                        <a:t> </a:t>
                      </a:r>
                      <a:r>
                        <a:rPr lang="en-US" sz="1100" kern="1200" dirty="0" err="1">
                          <a:solidFill>
                            <a:schemeClr val="tx2"/>
                          </a:solidFill>
                          <a:latin typeface="+mn-lt"/>
                          <a:ea typeface="+mn-ea"/>
                          <a:cs typeface="+mn-cs"/>
                          <a:sym typeface="Wingdings" pitchFamily="2" charset="2"/>
                        </a:rPr>
                        <a:t>ToR</a:t>
                      </a:r>
                      <a:r>
                        <a:rPr lang="en-US" sz="1100" kern="1200" dirty="0">
                          <a:solidFill>
                            <a:schemeClr val="tx2"/>
                          </a:solidFill>
                          <a:latin typeface="+mn-lt"/>
                          <a:ea typeface="+mn-ea"/>
                          <a:cs typeface="+mn-cs"/>
                          <a:sym typeface="Wingdings" pitchFamily="2" charset="2"/>
                        </a:rPr>
                        <a:t> Switch #1)</a:t>
                      </a:r>
                      <a:endParaRPr lang="en-US" sz="1100" kern="1200" dirty="0">
                        <a:solidFill>
                          <a:schemeClr val="tx2"/>
                        </a:solidFill>
                        <a:latin typeface="+mn-lt"/>
                        <a:ea typeface="+mn-ea"/>
                        <a:cs typeface="+mn-cs"/>
                      </a:endParaRPr>
                    </a:p>
                  </a:txBody>
                  <a:tcPr marL="182880" marR="182880" marT="109728" marB="100584">
                    <a:lnL w="38100" cap="flat" cmpd="sng" algn="ctr">
                      <a:noFill/>
                      <a:prstDash val="solid"/>
                      <a:round/>
                      <a:headEnd type="none" w="med" len="med"/>
                      <a:tailEnd type="none" w="med" len="med"/>
                    </a:lnL>
                    <a:lnR w="381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l"/>
                      <a:r>
                        <a:rPr lang="en-US" sz="1100" dirty="0">
                          <a:solidFill>
                            <a:schemeClr val="tx2"/>
                          </a:solidFill>
                        </a:rPr>
                        <a:t>vnic1</a:t>
                      </a:r>
                    </a:p>
                  </a:txBody>
                  <a:tcPr marL="182880" marR="182880" marT="109728" marB="100584">
                    <a:lnL w="38100" cap="flat" cmpd="sng" algn="ctr">
                      <a:noFill/>
                      <a:prstDash val="solid"/>
                      <a:round/>
                      <a:headEnd type="none" w="med" len="med"/>
                      <a:tailEnd type="none" w="med" len="med"/>
                    </a:lnL>
                    <a:lnR>
                      <a:noFill/>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100" kern="1200" dirty="0">
                          <a:solidFill>
                            <a:schemeClr val="tx2"/>
                          </a:solidFill>
                          <a:latin typeface="+mn-lt"/>
                          <a:ea typeface="+mn-ea"/>
                          <a:cs typeface="+mn-cs"/>
                        </a:rPr>
                        <a:t>N/A</a:t>
                      </a:r>
                    </a:p>
                  </a:txBody>
                  <a:tcPr marL="182880" marR="182880" marT="109728" marB="100584">
                    <a:lnL w="38100" cap="flat" cmpd="sng" algn="ctr">
                      <a:noFill/>
                      <a:prstDash val="solid"/>
                      <a:round/>
                      <a:headEnd type="none" w="med" len="med"/>
                      <a:tailEnd type="none" w="med" len="med"/>
                    </a:lnL>
                    <a:lnR>
                      <a:noFill/>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2234278985"/>
                  </a:ext>
                </a:extLst>
              </a:tr>
              <a:tr h="362829">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100" kern="1200" dirty="0">
                          <a:solidFill>
                            <a:schemeClr val="tx2"/>
                          </a:solidFill>
                          <a:latin typeface="+mn-lt"/>
                          <a:ea typeface="+mn-ea"/>
                          <a:cs typeface="+mn-cs"/>
                        </a:rPr>
                        <a:t>Routing 2 Logical Switch</a:t>
                      </a:r>
                    </a:p>
                  </a:txBody>
                  <a:tcPr marL="182880" marR="182880" marT="109728" marB="100584">
                    <a:lnL>
                      <a:noFill/>
                    </a:lnL>
                    <a:lnR w="381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100" kern="1200" dirty="0">
                          <a:solidFill>
                            <a:schemeClr val="tx2"/>
                          </a:solidFill>
                          <a:latin typeface="+mn-lt"/>
                          <a:ea typeface="+mn-ea"/>
                          <a:cs typeface="+mn-cs"/>
                        </a:rPr>
                        <a:t>Specific Named Teaming Policy for VLAN 60 (Peering VLAN </a:t>
                      </a:r>
                      <a:r>
                        <a:rPr lang="en-US" sz="1100" kern="1200" dirty="0">
                          <a:solidFill>
                            <a:schemeClr val="tx2"/>
                          </a:solidFill>
                          <a:latin typeface="+mn-lt"/>
                          <a:ea typeface="+mn-ea"/>
                          <a:cs typeface="+mn-cs"/>
                          <a:sym typeface="Wingdings" pitchFamily="2" charset="2"/>
                        </a:rPr>
                        <a:t> </a:t>
                      </a:r>
                      <a:r>
                        <a:rPr lang="en-US" sz="1100" kern="1200" dirty="0" err="1">
                          <a:solidFill>
                            <a:schemeClr val="tx2"/>
                          </a:solidFill>
                          <a:latin typeface="+mn-lt"/>
                          <a:ea typeface="+mn-ea"/>
                          <a:cs typeface="+mn-cs"/>
                          <a:sym typeface="Wingdings" pitchFamily="2" charset="2"/>
                        </a:rPr>
                        <a:t>ToR</a:t>
                      </a:r>
                      <a:r>
                        <a:rPr lang="en-US" sz="1100" kern="1200" dirty="0">
                          <a:solidFill>
                            <a:schemeClr val="tx2"/>
                          </a:solidFill>
                          <a:latin typeface="+mn-lt"/>
                          <a:ea typeface="+mn-ea"/>
                          <a:cs typeface="+mn-cs"/>
                          <a:sym typeface="Wingdings" pitchFamily="2" charset="2"/>
                        </a:rPr>
                        <a:t> Switch #2)</a:t>
                      </a:r>
                      <a:endParaRPr lang="en-US" sz="1100" kern="1200" dirty="0">
                        <a:solidFill>
                          <a:schemeClr val="tx2"/>
                        </a:solidFill>
                        <a:latin typeface="+mn-lt"/>
                        <a:ea typeface="+mn-ea"/>
                        <a:cs typeface="+mn-cs"/>
                      </a:endParaRPr>
                    </a:p>
                  </a:txBody>
                  <a:tcPr marL="182880" marR="182880" marT="109728" marB="100584">
                    <a:lnL w="38100" cap="flat" cmpd="sng" algn="ctr">
                      <a:noFill/>
                      <a:prstDash val="solid"/>
                      <a:round/>
                      <a:headEnd type="none" w="med" len="med"/>
                      <a:tailEnd type="none" w="med" len="med"/>
                    </a:lnL>
                    <a:lnR w="381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100" kern="1200" dirty="0">
                          <a:solidFill>
                            <a:schemeClr val="tx2"/>
                          </a:solidFill>
                          <a:latin typeface="+mn-lt"/>
                          <a:ea typeface="+mn-ea"/>
                          <a:cs typeface="+mn-cs"/>
                        </a:rPr>
                        <a:t>vnic2</a:t>
                      </a:r>
                    </a:p>
                  </a:txBody>
                  <a:tcPr marL="182880" marR="182880" marT="109728" marB="100584">
                    <a:lnL w="38100" cap="flat" cmpd="sng" algn="ctr">
                      <a:noFill/>
                      <a:prstDash val="solid"/>
                      <a:round/>
                      <a:headEnd type="none" w="med" len="med"/>
                      <a:tailEnd type="none" w="med" len="med"/>
                    </a:lnL>
                    <a:lnR>
                      <a:noFill/>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100" kern="1200" dirty="0">
                          <a:solidFill>
                            <a:schemeClr val="tx2"/>
                          </a:solidFill>
                          <a:latin typeface="+mn-lt"/>
                          <a:ea typeface="+mn-ea"/>
                          <a:cs typeface="+mn-cs"/>
                        </a:rPr>
                        <a:t>N/A</a:t>
                      </a:r>
                    </a:p>
                  </a:txBody>
                  <a:tcPr marL="182880" marR="182880" marT="109728" marB="100584">
                    <a:lnL w="38100" cap="flat" cmpd="sng" algn="ctr">
                      <a:noFill/>
                      <a:prstDash val="solid"/>
                      <a:round/>
                      <a:headEnd type="none" w="med" len="med"/>
                      <a:tailEnd type="none" w="med" len="med"/>
                    </a:lnL>
                    <a:lnR>
                      <a:noFill/>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4096574584"/>
                  </a:ext>
                </a:extLst>
              </a:tr>
            </a:tbl>
          </a:graphicData>
        </a:graphic>
      </p:graphicFrame>
    </p:spTree>
    <p:extLst>
      <p:ext uri="{BB962C8B-B14F-4D97-AF65-F5344CB8AC3E}">
        <p14:creationId xmlns:p14="http://schemas.microsoft.com/office/powerpoint/2010/main" val="355211861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200"/>
                                        </p:tgtEl>
                                        <p:attrNameLst>
                                          <p:attrName>style.visibility</p:attrName>
                                        </p:attrNameLst>
                                      </p:cBhvr>
                                      <p:to>
                                        <p:strVal val="visible"/>
                                      </p:to>
                                    </p:set>
                                    <p:anim calcmode="lin" valueType="num">
                                      <p:cBhvr additive="base">
                                        <p:cTn id="7" dur="500" fill="hold"/>
                                        <p:tgtEl>
                                          <p:spTgt spid="200"/>
                                        </p:tgtEl>
                                        <p:attrNameLst>
                                          <p:attrName>ppt_x</p:attrName>
                                        </p:attrNameLst>
                                      </p:cBhvr>
                                      <p:tavLst>
                                        <p:tav tm="0">
                                          <p:val>
                                            <p:strVal val="#ppt_x"/>
                                          </p:val>
                                        </p:tav>
                                        <p:tav tm="100000">
                                          <p:val>
                                            <p:strVal val="#ppt_x"/>
                                          </p:val>
                                        </p:tav>
                                      </p:tavLst>
                                    </p:anim>
                                    <p:anim calcmode="lin" valueType="num">
                                      <p:cBhvr additive="base">
                                        <p:cTn id="8" dur="500" fill="hold"/>
                                        <p:tgtEl>
                                          <p:spTgt spid="200"/>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223"/>
                                        </p:tgtEl>
                                        <p:attrNameLst>
                                          <p:attrName>style.visibility</p:attrName>
                                        </p:attrNameLst>
                                      </p:cBhvr>
                                      <p:to>
                                        <p:strVal val="visible"/>
                                      </p:to>
                                    </p:set>
                                    <p:anim calcmode="lin" valueType="num">
                                      <p:cBhvr additive="base">
                                        <p:cTn id="13" dur="500" fill="hold"/>
                                        <p:tgtEl>
                                          <p:spTgt spid="223"/>
                                        </p:tgtEl>
                                        <p:attrNameLst>
                                          <p:attrName>ppt_x</p:attrName>
                                        </p:attrNameLst>
                                      </p:cBhvr>
                                      <p:tavLst>
                                        <p:tav tm="0">
                                          <p:val>
                                            <p:strVal val="#ppt_x"/>
                                          </p:val>
                                        </p:tav>
                                        <p:tav tm="100000">
                                          <p:val>
                                            <p:strVal val="#ppt_x"/>
                                          </p:val>
                                        </p:tav>
                                      </p:tavLst>
                                    </p:anim>
                                    <p:anim calcmode="lin" valueType="num">
                                      <p:cBhvr additive="base">
                                        <p:cTn id="14" dur="500" fill="hold"/>
                                        <p:tgtEl>
                                          <p:spTgt spid="22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 name="Right Arrow 56">
            <a:extLst>
              <a:ext uri="{FF2B5EF4-FFF2-40B4-BE49-F238E27FC236}">
                <a16:creationId xmlns:a16="http://schemas.microsoft.com/office/drawing/2014/main" id="{51F52BA5-2F32-394D-82C1-CE1B0454EF6F}"/>
              </a:ext>
            </a:extLst>
          </p:cNvPr>
          <p:cNvSpPr/>
          <p:nvPr/>
        </p:nvSpPr>
        <p:spPr>
          <a:xfrm>
            <a:off x="6577640" y="3272713"/>
            <a:ext cx="681136" cy="735457"/>
          </a:xfrm>
          <a:prstGeom prst="rightArrow">
            <a:avLst/>
          </a:prstGeom>
          <a:solidFill>
            <a:schemeClr val="accent1">
              <a:lumMod val="50000"/>
            </a:schemeClr>
          </a:solidFill>
          <a:ln>
            <a:noFill/>
            <a:miter lim="800000"/>
            <a:headEnd/>
            <a:tailEnd/>
          </a:ln>
        </p:spPr>
        <p:style>
          <a:lnRef idx="2">
            <a:schemeClr val="dk1"/>
          </a:lnRef>
          <a:fillRef idx="1">
            <a:schemeClr val="lt1"/>
          </a:fillRef>
          <a:effectRef idx="0">
            <a:schemeClr val="dk1"/>
          </a:effectRef>
          <a:fontRef idx="minor">
            <a:schemeClr val="dk1"/>
          </a:fontRef>
        </p:style>
        <p:txBody>
          <a:bodyPr wrap="none" lIns="0" tIns="0" rIns="0" bIns="0" rtlCol="0" anchor="ctr"/>
          <a:lstStyle/>
          <a:p>
            <a:pPr algn="ctr"/>
            <a:endParaRPr lang="en-GB" sz="1100">
              <a:solidFill>
                <a:prstClr val="white"/>
              </a:solidFill>
              <a:latin typeface="Metropolis"/>
            </a:endParaRPr>
          </a:p>
        </p:txBody>
      </p:sp>
      <p:sp>
        <p:nvSpPr>
          <p:cNvPr id="93" name="Right Arrow 92">
            <a:extLst>
              <a:ext uri="{FF2B5EF4-FFF2-40B4-BE49-F238E27FC236}">
                <a16:creationId xmlns:a16="http://schemas.microsoft.com/office/drawing/2014/main" id="{E8053E07-34D0-8A4F-966B-7B92B14DCC46}"/>
              </a:ext>
            </a:extLst>
          </p:cNvPr>
          <p:cNvSpPr/>
          <p:nvPr/>
        </p:nvSpPr>
        <p:spPr>
          <a:xfrm rot="10800000">
            <a:off x="19829" y="3272713"/>
            <a:ext cx="681136" cy="735457"/>
          </a:xfrm>
          <a:prstGeom prst="rightArrow">
            <a:avLst/>
          </a:prstGeom>
          <a:solidFill>
            <a:schemeClr val="accent1">
              <a:lumMod val="50000"/>
            </a:schemeClr>
          </a:solidFill>
          <a:ln>
            <a:noFill/>
            <a:miter lim="800000"/>
            <a:headEnd/>
            <a:tailEnd/>
          </a:ln>
        </p:spPr>
        <p:style>
          <a:lnRef idx="2">
            <a:schemeClr val="dk1"/>
          </a:lnRef>
          <a:fillRef idx="1">
            <a:schemeClr val="lt1"/>
          </a:fillRef>
          <a:effectRef idx="0">
            <a:schemeClr val="dk1"/>
          </a:effectRef>
          <a:fontRef idx="minor">
            <a:schemeClr val="dk1"/>
          </a:fontRef>
        </p:style>
        <p:txBody>
          <a:bodyPr wrap="none" lIns="0" tIns="0" rIns="0" bIns="0" rtlCol="0" anchor="ctr"/>
          <a:lstStyle/>
          <a:p>
            <a:pPr algn="ctr"/>
            <a:endParaRPr lang="en-GB" sz="1100">
              <a:solidFill>
                <a:prstClr val="white"/>
              </a:solidFill>
              <a:latin typeface="Metropolis"/>
            </a:endParaRPr>
          </a:p>
        </p:txBody>
      </p:sp>
      <p:sp>
        <p:nvSpPr>
          <p:cNvPr id="23" name="Rectangle 22">
            <a:extLst>
              <a:ext uri="{FF2B5EF4-FFF2-40B4-BE49-F238E27FC236}">
                <a16:creationId xmlns:a16="http://schemas.microsoft.com/office/drawing/2014/main" id="{70068923-1CC3-7C4E-85A5-FA35C66A60BF}"/>
              </a:ext>
            </a:extLst>
          </p:cNvPr>
          <p:cNvSpPr/>
          <p:nvPr/>
        </p:nvSpPr>
        <p:spPr>
          <a:xfrm>
            <a:off x="406806" y="2404892"/>
            <a:ext cx="6473159" cy="3336209"/>
          </a:xfrm>
          <a:prstGeom prst="rect">
            <a:avLst/>
          </a:prstGeom>
          <a:solidFill>
            <a:schemeClr val="bg1">
              <a:lumMod val="85000"/>
            </a:schemeClr>
          </a:solidFill>
          <a:ln w="28575">
            <a:noFill/>
            <a:prstDash val="dash"/>
          </a:ln>
          <a:effectLst/>
        </p:spPr>
        <p:style>
          <a:lnRef idx="1">
            <a:schemeClr val="accent3"/>
          </a:lnRef>
          <a:fillRef idx="3">
            <a:schemeClr val="accent3"/>
          </a:fillRef>
          <a:effectRef idx="2">
            <a:schemeClr val="accent3"/>
          </a:effectRef>
          <a:fontRef idx="minor">
            <a:schemeClr val="lt1"/>
          </a:fontRef>
        </p:style>
        <p:txBody>
          <a:bodyPr lIns="0" tIns="0" rIns="0" bIns="118841" rtlCol="0" anchor="b" anchorCtr="0"/>
          <a:lstStyle/>
          <a:p>
            <a:pPr algn="ctr"/>
            <a:endParaRPr lang="en-US" sz="1600" b="1">
              <a:solidFill>
                <a:srgbClr val="717074"/>
              </a:solidFill>
              <a:latin typeface="Metropolis"/>
              <a:ea typeface="Gotham Rounded Book" charset="0"/>
              <a:cs typeface="Gotham Rounded Book" charset="0"/>
            </a:endParaRPr>
          </a:p>
        </p:txBody>
      </p:sp>
      <p:grpSp>
        <p:nvGrpSpPr>
          <p:cNvPr id="24" name="Group 23">
            <a:extLst>
              <a:ext uri="{FF2B5EF4-FFF2-40B4-BE49-F238E27FC236}">
                <a16:creationId xmlns:a16="http://schemas.microsoft.com/office/drawing/2014/main" id="{F233AA0B-66E5-6D46-AD4B-025528AA8299}"/>
              </a:ext>
            </a:extLst>
          </p:cNvPr>
          <p:cNvGrpSpPr/>
          <p:nvPr/>
        </p:nvGrpSpPr>
        <p:grpSpPr>
          <a:xfrm>
            <a:off x="2251768" y="1723566"/>
            <a:ext cx="396412" cy="396570"/>
            <a:chOff x="2159140" y="7009631"/>
            <a:chExt cx="4501800" cy="4503600"/>
          </a:xfrm>
          <a:solidFill>
            <a:schemeClr val="tx1"/>
          </a:solidFill>
        </p:grpSpPr>
        <p:sp>
          <p:nvSpPr>
            <p:cNvPr id="63" name="Freeform: Shape 6">
              <a:extLst>
                <a:ext uri="{FF2B5EF4-FFF2-40B4-BE49-F238E27FC236}">
                  <a16:creationId xmlns:a16="http://schemas.microsoft.com/office/drawing/2014/main" id="{D6D6B425-DD02-BE40-84BA-C0C6CB77D3A8}"/>
                </a:ext>
              </a:extLst>
            </p:cNvPr>
            <p:cNvSpPr/>
            <p:nvPr/>
          </p:nvSpPr>
          <p:spPr>
            <a:xfrm>
              <a:off x="2159140" y="7009631"/>
              <a:ext cx="4501800" cy="4503600"/>
            </a:xfrm>
            <a:custGeom>
              <a:avLst/>
              <a:gdLst/>
              <a:ahLst/>
              <a:cxnLst>
                <a:cxn ang="3cd4">
                  <a:pos x="hc" y="t"/>
                </a:cxn>
                <a:cxn ang="cd2">
                  <a:pos x="l" y="vc"/>
                </a:cxn>
                <a:cxn ang="cd4">
                  <a:pos x="hc" y="b"/>
                </a:cxn>
                <a:cxn ang="0">
                  <a:pos x="r" y="vc"/>
                </a:cxn>
              </a:cxnLst>
              <a:rect l="l" t="t" r="r" b="b"/>
              <a:pathLst>
                <a:path w="12506" h="12511">
                  <a:moveTo>
                    <a:pt x="11985" y="521"/>
                  </a:moveTo>
                  <a:lnTo>
                    <a:pt x="11985" y="11990"/>
                  </a:lnTo>
                  <a:lnTo>
                    <a:pt x="517" y="11990"/>
                  </a:lnTo>
                  <a:lnTo>
                    <a:pt x="517" y="521"/>
                  </a:lnTo>
                  <a:close/>
                  <a:moveTo>
                    <a:pt x="12506" y="0"/>
                  </a:moveTo>
                  <a:lnTo>
                    <a:pt x="0" y="0"/>
                  </a:lnTo>
                  <a:lnTo>
                    <a:pt x="0" y="12511"/>
                  </a:lnTo>
                  <a:lnTo>
                    <a:pt x="12506" y="1251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64" name="Freeform: Shape 7">
              <a:extLst>
                <a:ext uri="{FF2B5EF4-FFF2-40B4-BE49-F238E27FC236}">
                  <a16:creationId xmlns:a16="http://schemas.microsoft.com/office/drawing/2014/main" id="{4EBF416D-3E5E-9945-89DA-C1CBBF3EBDE7}"/>
                </a:ext>
              </a:extLst>
            </p:cNvPr>
            <p:cNvSpPr/>
            <p:nvPr/>
          </p:nvSpPr>
          <p:spPr>
            <a:xfrm>
              <a:off x="2739820" y="8364671"/>
              <a:ext cx="3336120" cy="914400"/>
            </a:xfrm>
            <a:custGeom>
              <a:avLst/>
              <a:gdLst/>
              <a:ahLst/>
              <a:cxnLst>
                <a:cxn ang="3cd4">
                  <a:pos x="hc" y="t"/>
                </a:cxn>
                <a:cxn ang="cd2">
                  <a:pos x="l" y="vc"/>
                </a:cxn>
                <a:cxn ang="cd4">
                  <a:pos x="hc" y="b"/>
                </a:cxn>
                <a:cxn ang="0">
                  <a:pos x="r" y="vc"/>
                </a:cxn>
              </a:cxnLst>
              <a:rect l="l" t="t" r="r" b="b"/>
              <a:pathLst>
                <a:path w="9268" h="2541">
                  <a:moveTo>
                    <a:pt x="0" y="1269"/>
                  </a:moveTo>
                  <a:lnTo>
                    <a:pt x="1272" y="2541"/>
                  </a:lnTo>
                  <a:lnTo>
                    <a:pt x="1272" y="1848"/>
                  </a:lnTo>
                  <a:lnTo>
                    <a:pt x="9268" y="1848"/>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65" name="Freeform: Shape 8">
              <a:extLst>
                <a:ext uri="{FF2B5EF4-FFF2-40B4-BE49-F238E27FC236}">
                  <a16:creationId xmlns:a16="http://schemas.microsoft.com/office/drawing/2014/main" id="{C1E2575C-20BF-9C48-B0EC-DFB472CFC720}"/>
                </a:ext>
              </a:extLst>
            </p:cNvPr>
            <p:cNvSpPr/>
            <p:nvPr/>
          </p:nvSpPr>
          <p:spPr>
            <a:xfrm>
              <a:off x="2739820" y="10077192"/>
              <a:ext cx="3336120" cy="914400"/>
            </a:xfrm>
            <a:custGeom>
              <a:avLst/>
              <a:gdLst/>
              <a:ahLst/>
              <a:cxnLst>
                <a:cxn ang="3cd4">
                  <a:pos x="hc" y="t"/>
                </a:cxn>
                <a:cxn ang="cd2">
                  <a:pos x="l" y="vc"/>
                </a:cxn>
                <a:cxn ang="cd4">
                  <a:pos x="hc" y="b"/>
                </a:cxn>
                <a:cxn ang="0">
                  <a:pos x="r" y="vc"/>
                </a:cxn>
              </a:cxnLst>
              <a:rect l="l" t="t" r="r" b="b"/>
              <a:pathLst>
                <a:path w="9268" h="2541">
                  <a:moveTo>
                    <a:pt x="0" y="1273"/>
                  </a:moveTo>
                  <a:lnTo>
                    <a:pt x="1272" y="2541"/>
                  </a:lnTo>
                  <a:lnTo>
                    <a:pt x="1272" y="1847"/>
                  </a:lnTo>
                  <a:lnTo>
                    <a:pt x="9268" y="1847"/>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66" name="Freeform: Shape 9">
              <a:extLst>
                <a:ext uri="{FF2B5EF4-FFF2-40B4-BE49-F238E27FC236}">
                  <a16:creationId xmlns:a16="http://schemas.microsoft.com/office/drawing/2014/main" id="{CEBA977A-3F10-1446-9EDB-2190D9C64660}"/>
                </a:ext>
              </a:extLst>
            </p:cNvPr>
            <p:cNvSpPr/>
            <p:nvPr/>
          </p:nvSpPr>
          <p:spPr>
            <a:xfrm>
              <a:off x="2739820" y="9220392"/>
              <a:ext cx="3336120" cy="914400"/>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52"/>
                  </a:lnTo>
                  <a:lnTo>
                    <a:pt x="7995" y="1852"/>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67" name="Freeform: Shape 10">
              <a:extLst>
                <a:ext uri="{FF2B5EF4-FFF2-40B4-BE49-F238E27FC236}">
                  <a16:creationId xmlns:a16="http://schemas.microsoft.com/office/drawing/2014/main" id="{BC268489-A960-974D-BCEC-6F47655020F4}"/>
                </a:ext>
              </a:extLst>
            </p:cNvPr>
            <p:cNvSpPr/>
            <p:nvPr/>
          </p:nvSpPr>
          <p:spPr>
            <a:xfrm>
              <a:off x="2739823" y="7507512"/>
              <a:ext cx="3325998" cy="914401"/>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48"/>
                  </a:lnTo>
                  <a:lnTo>
                    <a:pt x="7995" y="1848"/>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grpSp>
      <p:sp>
        <p:nvSpPr>
          <p:cNvPr id="25" name="AutoShape 2" descr="Image result for new icon">
            <a:extLst>
              <a:ext uri="{FF2B5EF4-FFF2-40B4-BE49-F238E27FC236}">
                <a16:creationId xmlns:a16="http://schemas.microsoft.com/office/drawing/2014/main" id="{7FEC1DE6-41E9-9C4D-A263-A87DEAE52019}"/>
              </a:ext>
            </a:extLst>
          </p:cNvPr>
          <p:cNvSpPr>
            <a:spLocks noChangeAspect="1" noChangeArrowheads="1"/>
          </p:cNvSpPr>
          <p:nvPr/>
        </p:nvSpPr>
        <p:spPr bwMode="auto">
          <a:xfrm>
            <a:off x="4270764" y="6551848"/>
            <a:ext cx="304721" cy="30472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16" tIns="45708" rIns="91416" bIns="45708" numCol="1" anchor="t" anchorCtr="0" compatLnSpc="1">
            <a:prstTxWarp prst="textNoShape">
              <a:avLst/>
            </a:prstTxWarp>
          </a:bodyPr>
          <a:lstStyle/>
          <a:p>
            <a:endParaRPr lang="en-US" sz="1799"/>
          </a:p>
        </p:txBody>
      </p:sp>
      <p:cxnSp>
        <p:nvCxnSpPr>
          <p:cNvPr id="27" name="Straight Connector 26">
            <a:extLst>
              <a:ext uri="{FF2B5EF4-FFF2-40B4-BE49-F238E27FC236}">
                <a16:creationId xmlns:a16="http://schemas.microsoft.com/office/drawing/2014/main" id="{86AD687D-F583-1E47-8F9C-5BC1243BF862}"/>
              </a:ext>
            </a:extLst>
          </p:cNvPr>
          <p:cNvCxnSpPr>
            <a:cxnSpLocks/>
            <a:endCxn id="63" idx="2"/>
          </p:cNvCxnSpPr>
          <p:nvPr/>
        </p:nvCxnSpPr>
        <p:spPr bwMode="gray">
          <a:xfrm flipH="1" flipV="1">
            <a:off x="2449974" y="2120136"/>
            <a:ext cx="84762" cy="357698"/>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69" name="Freeform 21">
            <a:extLst>
              <a:ext uri="{FF2B5EF4-FFF2-40B4-BE49-F238E27FC236}">
                <a16:creationId xmlns:a16="http://schemas.microsoft.com/office/drawing/2014/main" id="{A87C41F8-155D-0C46-BDEF-081664FB61C1}"/>
              </a:ext>
            </a:extLst>
          </p:cNvPr>
          <p:cNvSpPr>
            <a:spLocks noChangeAspect="1" noEditPoints="1"/>
          </p:cNvSpPr>
          <p:nvPr/>
        </p:nvSpPr>
        <p:spPr bwMode="auto">
          <a:xfrm>
            <a:off x="2395820" y="2483603"/>
            <a:ext cx="308460" cy="232520"/>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cxnSp>
        <p:nvCxnSpPr>
          <p:cNvPr id="70" name="Straight Connector 69">
            <a:extLst>
              <a:ext uri="{FF2B5EF4-FFF2-40B4-BE49-F238E27FC236}">
                <a16:creationId xmlns:a16="http://schemas.microsoft.com/office/drawing/2014/main" id="{5D1F416E-5E45-1A42-B0DE-2CF4F11A8EB1}"/>
              </a:ext>
            </a:extLst>
          </p:cNvPr>
          <p:cNvCxnSpPr>
            <a:cxnSpLocks/>
          </p:cNvCxnSpPr>
          <p:nvPr/>
        </p:nvCxnSpPr>
        <p:spPr bwMode="gray">
          <a:xfrm flipH="1" flipV="1">
            <a:off x="2593228" y="2715488"/>
            <a:ext cx="54952" cy="40530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71" name="Straight Connector 70">
            <a:extLst>
              <a:ext uri="{FF2B5EF4-FFF2-40B4-BE49-F238E27FC236}">
                <a16:creationId xmlns:a16="http://schemas.microsoft.com/office/drawing/2014/main" id="{EF362196-1316-7B4D-89A4-D5565F0DC8FC}"/>
              </a:ext>
            </a:extLst>
          </p:cNvPr>
          <p:cNvCxnSpPr>
            <a:cxnSpLocks/>
            <a:stCxn id="152" idx="21"/>
            <a:endCxn id="95" idx="0"/>
          </p:cNvCxnSpPr>
          <p:nvPr/>
        </p:nvCxnSpPr>
        <p:spPr bwMode="gray">
          <a:xfrm flipH="1">
            <a:off x="3333070" y="2718058"/>
            <a:ext cx="124453" cy="358681"/>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73" name="Straight Connector 72">
            <a:extLst>
              <a:ext uri="{FF2B5EF4-FFF2-40B4-BE49-F238E27FC236}">
                <a16:creationId xmlns:a16="http://schemas.microsoft.com/office/drawing/2014/main" id="{87CEF4E5-B18E-5448-B837-4DCCEF0978B8}"/>
              </a:ext>
            </a:extLst>
          </p:cNvPr>
          <p:cNvCxnSpPr>
            <a:cxnSpLocks/>
            <a:endCxn id="125" idx="2"/>
          </p:cNvCxnSpPr>
          <p:nvPr/>
        </p:nvCxnSpPr>
        <p:spPr bwMode="gray">
          <a:xfrm flipV="1">
            <a:off x="3470920" y="2118374"/>
            <a:ext cx="147073" cy="376827"/>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89" name="Rectangle 88">
            <a:extLst>
              <a:ext uri="{FF2B5EF4-FFF2-40B4-BE49-F238E27FC236}">
                <a16:creationId xmlns:a16="http://schemas.microsoft.com/office/drawing/2014/main" id="{6D08FBAC-0559-1842-AFD1-5DEC8781076A}"/>
              </a:ext>
            </a:extLst>
          </p:cNvPr>
          <p:cNvSpPr/>
          <p:nvPr/>
        </p:nvSpPr>
        <p:spPr>
          <a:xfrm>
            <a:off x="1084596" y="2477834"/>
            <a:ext cx="1328118" cy="253916"/>
          </a:xfrm>
          <a:prstGeom prst="rect">
            <a:avLst/>
          </a:prstGeom>
        </p:spPr>
        <p:txBody>
          <a:bodyPr wrap="square">
            <a:spAutoFit/>
          </a:bodyPr>
          <a:lstStyle/>
          <a:p>
            <a:pPr algn="ctr"/>
            <a:r>
              <a:rPr lang="en-US" sz="1050" b="1">
                <a:latin typeface="Metropolis" pitchFamily="2" charset="77"/>
              </a:rPr>
              <a:t>vmnic0 / pNIC0</a:t>
            </a:r>
            <a:endParaRPr lang="en-GB" sz="1050" b="1">
              <a:latin typeface="Metropolis" pitchFamily="2" charset="77"/>
            </a:endParaRPr>
          </a:p>
        </p:txBody>
      </p:sp>
      <p:sp>
        <p:nvSpPr>
          <p:cNvPr id="90" name="Rectangle 89">
            <a:extLst>
              <a:ext uri="{FF2B5EF4-FFF2-40B4-BE49-F238E27FC236}">
                <a16:creationId xmlns:a16="http://schemas.microsoft.com/office/drawing/2014/main" id="{444AD430-67BB-C541-91F9-058BE26EA68D}"/>
              </a:ext>
            </a:extLst>
          </p:cNvPr>
          <p:cNvSpPr/>
          <p:nvPr/>
        </p:nvSpPr>
        <p:spPr>
          <a:xfrm>
            <a:off x="3507205" y="2460498"/>
            <a:ext cx="1206142" cy="253916"/>
          </a:xfrm>
          <a:prstGeom prst="rect">
            <a:avLst/>
          </a:prstGeom>
        </p:spPr>
        <p:txBody>
          <a:bodyPr wrap="square">
            <a:spAutoFit/>
          </a:bodyPr>
          <a:lstStyle/>
          <a:p>
            <a:pPr algn="ctr"/>
            <a:r>
              <a:rPr lang="en-US" sz="1050" b="1">
                <a:latin typeface="Metropolis" pitchFamily="2" charset="77"/>
              </a:rPr>
              <a:t>vmnic1 / pNIC1</a:t>
            </a:r>
            <a:endParaRPr lang="en-GB" sz="1050" b="1">
              <a:latin typeface="Metropolis" pitchFamily="2" charset="77"/>
            </a:endParaRPr>
          </a:p>
        </p:txBody>
      </p:sp>
      <p:grpSp>
        <p:nvGrpSpPr>
          <p:cNvPr id="124" name="Group 123">
            <a:extLst>
              <a:ext uri="{FF2B5EF4-FFF2-40B4-BE49-F238E27FC236}">
                <a16:creationId xmlns:a16="http://schemas.microsoft.com/office/drawing/2014/main" id="{A920D299-4F8B-CD40-8D03-7787BA5CFE18}"/>
              </a:ext>
            </a:extLst>
          </p:cNvPr>
          <p:cNvGrpSpPr/>
          <p:nvPr/>
        </p:nvGrpSpPr>
        <p:grpSpPr>
          <a:xfrm>
            <a:off x="3419787" y="1721804"/>
            <a:ext cx="396412" cy="396570"/>
            <a:chOff x="2159140" y="7009631"/>
            <a:chExt cx="4501800" cy="4503600"/>
          </a:xfrm>
          <a:solidFill>
            <a:schemeClr val="tx1"/>
          </a:solidFill>
        </p:grpSpPr>
        <p:sp>
          <p:nvSpPr>
            <p:cNvPr id="125" name="Freeform: Shape 6">
              <a:extLst>
                <a:ext uri="{FF2B5EF4-FFF2-40B4-BE49-F238E27FC236}">
                  <a16:creationId xmlns:a16="http://schemas.microsoft.com/office/drawing/2014/main" id="{F8ED914B-E073-1643-A58E-5E497F517B50}"/>
                </a:ext>
              </a:extLst>
            </p:cNvPr>
            <p:cNvSpPr/>
            <p:nvPr/>
          </p:nvSpPr>
          <p:spPr>
            <a:xfrm>
              <a:off x="2159140" y="7009631"/>
              <a:ext cx="4501800" cy="4503600"/>
            </a:xfrm>
            <a:custGeom>
              <a:avLst/>
              <a:gdLst/>
              <a:ahLst/>
              <a:cxnLst>
                <a:cxn ang="3cd4">
                  <a:pos x="hc" y="t"/>
                </a:cxn>
                <a:cxn ang="cd2">
                  <a:pos x="l" y="vc"/>
                </a:cxn>
                <a:cxn ang="cd4">
                  <a:pos x="hc" y="b"/>
                </a:cxn>
                <a:cxn ang="0">
                  <a:pos x="r" y="vc"/>
                </a:cxn>
              </a:cxnLst>
              <a:rect l="l" t="t" r="r" b="b"/>
              <a:pathLst>
                <a:path w="12506" h="12511">
                  <a:moveTo>
                    <a:pt x="11985" y="521"/>
                  </a:moveTo>
                  <a:lnTo>
                    <a:pt x="11985" y="11990"/>
                  </a:lnTo>
                  <a:lnTo>
                    <a:pt x="517" y="11990"/>
                  </a:lnTo>
                  <a:lnTo>
                    <a:pt x="517" y="521"/>
                  </a:lnTo>
                  <a:close/>
                  <a:moveTo>
                    <a:pt x="12506" y="0"/>
                  </a:moveTo>
                  <a:lnTo>
                    <a:pt x="0" y="0"/>
                  </a:lnTo>
                  <a:lnTo>
                    <a:pt x="0" y="12511"/>
                  </a:lnTo>
                  <a:lnTo>
                    <a:pt x="12506" y="1251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26" name="Freeform: Shape 7">
              <a:extLst>
                <a:ext uri="{FF2B5EF4-FFF2-40B4-BE49-F238E27FC236}">
                  <a16:creationId xmlns:a16="http://schemas.microsoft.com/office/drawing/2014/main" id="{C8106A01-5F91-9343-8068-C823C720E49F}"/>
                </a:ext>
              </a:extLst>
            </p:cNvPr>
            <p:cNvSpPr/>
            <p:nvPr/>
          </p:nvSpPr>
          <p:spPr>
            <a:xfrm>
              <a:off x="2739820" y="8364671"/>
              <a:ext cx="3336120" cy="914400"/>
            </a:xfrm>
            <a:custGeom>
              <a:avLst/>
              <a:gdLst/>
              <a:ahLst/>
              <a:cxnLst>
                <a:cxn ang="3cd4">
                  <a:pos x="hc" y="t"/>
                </a:cxn>
                <a:cxn ang="cd2">
                  <a:pos x="l" y="vc"/>
                </a:cxn>
                <a:cxn ang="cd4">
                  <a:pos x="hc" y="b"/>
                </a:cxn>
                <a:cxn ang="0">
                  <a:pos x="r" y="vc"/>
                </a:cxn>
              </a:cxnLst>
              <a:rect l="l" t="t" r="r" b="b"/>
              <a:pathLst>
                <a:path w="9268" h="2541">
                  <a:moveTo>
                    <a:pt x="0" y="1269"/>
                  </a:moveTo>
                  <a:lnTo>
                    <a:pt x="1272" y="2541"/>
                  </a:lnTo>
                  <a:lnTo>
                    <a:pt x="1272" y="1848"/>
                  </a:lnTo>
                  <a:lnTo>
                    <a:pt x="9268" y="1848"/>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27" name="Freeform: Shape 8">
              <a:extLst>
                <a:ext uri="{FF2B5EF4-FFF2-40B4-BE49-F238E27FC236}">
                  <a16:creationId xmlns:a16="http://schemas.microsoft.com/office/drawing/2014/main" id="{C0A49673-158E-6E4E-A4A4-731545E92963}"/>
                </a:ext>
              </a:extLst>
            </p:cNvPr>
            <p:cNvSpPr/>
            <p:nvPr/>
          </p:nvSpPr>
          <p:spPr>
            <a:xfrm>
              <a:off x="2739820" y="10077192"/>
              <a:ext cx="3336120" cy="914400"/>
            </a:xfrm>
            <a:custGeom>
              <a:avLst/>
              <a:gdLst/>
              <a:ahLst/>
              <a:cxnLst>
                <a:cxn ang="3cd4">
                  <a:pos x="hc" y="t"/>
                </a:cxn>
                <a:cxn ang="cd2">
                  <a:pos x="l" y="vc"/>
                </a:cxn>
                <a:cxn ang="cd4">
                  <a:pos x="hc" y="b"/>
                </a:cxn>
                <a:cxn ang="0">
                  <a:pos x="r" y="vc"/>
                </a:cxn>
              </a:cxnLst>
              <a:rect l="l" t="t" r="r" b="b"/>
              <a:pathLst>
                <a:path w="9268" h="2541">
                  <a:moveTo>
                    <a:pt x="0" y="1273"/>
                  </a:moveTo>
                  <a:lnTo>
                    <a:pt x="1272" y="2541"/>
                  </a:lnTo>
                  <a:lnTo>
                    <a:pt x="1272" y="1847"/>
                  </a:lnTo>
                  <a:lnTo>
                    <a:pt x="9268" y="1847"/>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28" name="Freeform: Shape 9">
              <a:extLst>
                <a:ext uri="{FF2B5EF4-FFF2-40B4-BE49-F238E27FC236}">
                  <a16:creationId xmlns:a16="http://schemas.microsoft.com/office/drawing/2014/main" id="{C39C9BD4-E083-FD4C-9F44-938C80C8046E}"/>
                </a:ext>
              </a:extLst>
            </p:cNvPr>
            <p:cNvSpPr/>
            <p:nvPr/>
          </p:nvSpPr>
          <p:spPr>
            <a:xfrm>
              <a:off x="2739820" y="9220392"/>
              <a:ext cx="3336120" cy="914400"/>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52"/>
                  </a:lnTo>
                  <a:lnTo>
                    <a:pt x="7995" y="1852"/>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29" name="Freeform: Shape 10">
              <a:extLst>
                <a:ext uri="{FF2B5EF4-FFF2-40B4-BE49-F238E27FC236}">
                  <a16:creationId xmlns:a16="http://schemas.microsoft.com/office/drawing/2014/main" id="{C93353C6-C116-3E46-B47C-0095895F5290}"/>
                </a:ext>
              </a:extLst>
            </p:cNvPr>
            <p:cNvSpPr/>
            <p:nvPr/>
          </p:nvSpPr>
          <p:spPr>
            <a:xfrm>
              <a:off x="2739823" y="7507512"/>
              <a:ext cx="3325998" cy="914401"/>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48"/>
                  </a:lnTo>
                  <a:lnTo>
                    <a:pt x="7995" y="1848"/>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grpSp>
      <p:sp>
        <p:nvSpPr>
          <p:cNvPr id="152" name="Freeform 21">
            <a:extLst>
              <a:ext uri="{FF2B5EF4-FFF2-40B4-BE49-F238E27FC236}">
                <a16:creationId xmlns:a16="http://schemas.microsoft.com/office/drawing/2014/main" id="{191F24B4-05D6-B041-9B8D-E70A38E2A422}"/>
              </a:ext>
            </a:extLst>
          </p:cNvPr>
          <p:cNvSpPr>
            <a:spLocks noChangeAspect="1" noEditPoints="1"/>
          </p:cNvSpPr>
          <p:nvPr/>
        </p:nvSpPr>
        <p:spPr bwMode="auto">
          <a:xfrm>
            <a:off x="3258309" y="2481918"/>
            <a:ext cx="308460" cy="249980"/>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59" name="Rectangle 158">
            <a:extLst>
              <a:ext uri="{FF2B5EF4-FFF2-40B4-BE49-F238E27FC236}">
                <a16:creationId xmlns:a16="http://schemas.microsoft.com/office/drawing/2014/main" id="{C6DADEA0-1040-B84B-95BE-6B403E2B9AA8}"/>
              </a:ext>
            </a:extLst>
          </p:cNvPr>
          <p:cNvSpPr/>
          <p:nvPr/>
        </p:nvSpPr>
        <p:spPr>
          <a:xfrm>
            <a:off x="908397" y="1776339"/>
            <a:ext cx="1378904" cy="261610"/>
          </a:xfrm>
          <a:prstGeom prst="rect">
            <a:avLst/>
          </a:prstGeom>
        </p:spPr>
        <p:txBody>
          <a:bodyPr wrap="none">
            <a:spAutoFit/>
          </a:bodyPr>
          <a:lstStyle/>
          <a:p>
            <a:r>
              <a:rPr lang="en-US" sz="1100">
                <a:solidFill>
                  <a:schemeClr val="tx2"/>
                </a:solidFill>
              </a:rPr>
              <a:t>Physical Switches</a:t>
            </a:r>
          </a:p>
        </p:txBody>
      </p:sp>
      <p:sp>
        <p:nvSpPr>
          <p:cNvPr id="2" name="Rectangle 1">
            <a:extLst>
              <a:ext uri="{FF2B5EF4-FFF2-40B4-BE49-F238E27FC236}">
                <a16:creationId xmlns:a16="http://schemas.microsoft.com/office/drawing/2014/main" id="{75DA95F9-E2BC-B54A-B940-1FD25E6E89DC}"/>
              </a:ext>
            </a:extLst>
          </p:cNvPr>
          <p:cNvSpPr/>
          <p:nvPr/>
        </p:nvSpPr>
        <p:spPr>
          <a:xfrm>
            <a:off x="5395120" y="2451438"/>
            <a:ext cx="1301958" cy="369332"/>
          </a:xfrm>
          <a:prstGeom prst="rect">
            <a:avLst/>
          </a:prstGeom>
        </p:spPr>
        <p:txBody>
          <a:bodyPr wrap="none">
            <a:spAutoFit/>
          </a:bodyPr>
          <a:lstStyle/>
          <a:p>
            <a:pPr algn="ctr"/>
            <a:r>
              <a:rPr lang="en-US" b="1" dirty="0" err="1">
                <a:solidFill>
                  <a:srgbClr val="717074"/>
                </a:solidFill>
                <a:ea typeface="Gotham Rounded Book" charset="0"/>
                <a:cs typeface="Gotham Rounded Book" charset="0"/>
              </a:rPr>
              <a:t>ESXi</a:t>
            </a:r>
            <a:r>
              <a:rPr lang="en-US" b="1" dirty="0">
                <a:solidFill>
                  <a:srgbClr val="717074"/>
                </a:solidFill>
                <a:ea typeface="Gotham Rounded Book" charset="0"/>
                <a:cs typeface="Gotham Rounded Book" charset="0"/>
              </a:rPr>
              <a:t> Host</a:t>
            </a:r>
          </a:p>
        </p:txBody>
      </p:sp>
      <p:cxnSp>
        <p:nvCxnSpPr>
          <p:cNvPr id="45" name="Straight Connector 44">
            <a:extLst>
              <a:ext uri="{FF2B5EF4-FFF2-40B4-BE49-F238E27FC236}">
                <a16:creationId xmlns:a16="http://schemas.microsoft.com/office/drawing/2014/main" id="{8AE8B0B2-23C2-C34D-888D-57D54EF545D7}"/>
              </a:ext>
            </a:extLst>
          </p:cNvPr>
          <p:cNvCxnSpPr>
            <a:cxnSpLocks/>
          </p:cNvCxnSpPr>
          <p:nvPr/>
        </p:nvCxnSpPr>
        <p:spPr bwMode="gray">
          <a:xfrm flipV="1">
            <a:off x="1078252" y="4316057"/>
            <a:ext cx="0" cy="354179"/>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46" name="Rectangle 45">
            <a:extLst>
              <a:ext uri="{FF2B5EF4-FFF2-40B4-BE49-F238E27FC236}">
                <a16:creationId xmlns:a16="http://schemas.microsoft.com/office/drawing/2014/main" id="{ECC27F7F-721E-AC43-A7AD-02FD10ABF2AA}"/>
              </a:ext>
            </a:extLst>
          </p:cNvPr>
          <p:cNvSpPr/>
          <p:nvPr/>
        </p:nvSpPr>
        <p:spPr>
          <a:xfrm>
            <a:off x="842052" y="4670235"/>
            <a:ext cx="463896" cy="32087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algn="ctr">
              <a:spcAft>
                <a:spcPts val="600"/>
              </a:spcAft>
            </a:pPr>
            <a:r>
              <a:rPr lang="en-US" sz="1200">
                <a:solidFill>
                  <a:schemeClr val="bg1"/>
                </a:solidFill>
              </a:rPr>
              <a:t>vmk0</a:t>
            </a:r>
          </a:p>
        </p:txBody>
      </p:sp>
      <p:cxnSp>
        <p:nvCxnSpPr>
          <p:cNvPr id="47" name="Straight Connector 46">
            <a:extLst>
              <a:ext uri="{FF2B5EF4-FFF2-40B4-BE49-F238E27FC236}">
                <a16:creationId xmlns:a16="http://schemas.microsoft.com/office/drawing/2014/main" id="{73943B30-200C-7D49-B71A-EB6A1B1841D9}"/>
              </a:ext>
            </a:extLst>
          </p:cNvPr>
          <p:cNvCxnSpPr>
            <a:cxnSpLocks/>
            <a:stCxn id="48" idx="0"/>
          </p:cNvCxnSpPr>
          <p:nvPr/>
        </p:nvCxnSpPr>
        <p:spPr bwMode="gray">
          <a:xfrm flipV="1">
            <a:off x="2107126" y="4316057"/>
            <a:ext cx="0" cy="354178"/>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48" name="Rectangle 47">
            <a:extLst>
              <a:ext uri="{FF2B5EF4-FFF2-40B4-BE49-F238E27FC236}">
                <a16:creationId xmlns:a16="http://schemas.microsoft.com/office/drawing/2014/main" id="{02C21ED5-3853-5F4D-AAFB-6946ACC7316A}"/>
              </a:ext>
            </a:extLst>
          </p:cNvPr>
          <p:cNvSpPr/>
          <p:nvPr/>
        </p:nvSpPr>
        <p:spPr>
          <a:xfrm>
            <a:off x="1875178" y="4670235"/>
            <a:ext cx="463896" cy="320878"/>
          </a:xfrm>
          <a:prstGeom prst="rect">
            <a:avLst/>
          </a:prstGeom>
          <a:ln>
            <a:noFill/>
          </a:ln>
        </p:spPr>
        <p:style>
          <a:lnRef idx="2">
            <a:schemeClr val="accent5">
              <a:shade val="50000"/>
            </a:schemeClr>
          </a:lnRef>
          <a:fillRef idx="1">
            <a:schemeClr val="accent5"/>
          </a:fillRef>
          <a:effectRef idx="0">
            <a:schemeClr val="accent5"/>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algn="ctr">
              <a:spcAft>
                <a:spcPts val="600"/>
              </a:spcAft>
            </a:pPr>
            <a:r>
              <a:rPr lang="en-US" sz="1200">
                <a:solidFill>
                  <a:schemeClr val="bg1"/>
                </a:solidFill>
              </a:rPr>
              <a:t>vmk1</a:t>
            </a:r>
          </a:p>
        </p:txBody>
      </p:sp>
      <p:sp>
        <p:nvSpPr>
          <p:cNvPr id="74" name="Rectangle 73">
            <a:extLst>
              <a:ext uri="{FF2B5EF4-FFF2-40B4-BE49-F238E27FC236}">
                <a16:creationId xmlns:a16="http://schemas.microsoft.com/office/drawing/2014/main" id="{0D18394D-2DBD-5348-80E7-8899CBC95574}"/>
              </a:ext>
            </a:extLst>
          </p:cNvPr>
          <p:cNvSpPr/>
          <p:nvPr/>
        </p:nvSpPr>
        <p:spPr bwMode="gray">
          <a:xfrm>
            <a:off x="1604458" y="3788113"/>
            <a:ext cx="1046612" cy="527944"/>
          </a:xfrm>
          <a:prstGeom prst="rect">
            <a:avLst/>
          </a:prstGeom>
          <a:solidFill>
            <a:schemeClr val="accent5"/>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err="1"/>
              <a:t>vMotion</a:t>
            </a:r>
            <a:r>
              <a:rPr lang="en-US" sz="1100"/>
              <a:t> Port Group VLAN 20</a:t>
            </a:r>
          </a:p>
        </p:txBody>
      </p:sp>
      <p:sp>
        <p:nvSpPr>
          <p:cNvPr id="76" name="Rectangle 75">
            <a:extLst>
              <a:ext uri="{FF2B5EF4-FFF2-40B4-BE49-F238E27FC236}">
                <a16:creationId xmlns:a16="http://schemas.microsoft.com/office/drawing/2014/main" id="{64F8844E-4881-B84E-A358-F02B96C9F70A}"/>
              </a:ext>
            </a:extLst>
          </p:cNvPr>
          <p:cNvSpPr/>
          <p:nvPr/>
        </p:nvSpPr>
        <p:spPr bwMode="gray">
          <a:xfrm>
            <a:off x="540236" y="3781739"/>
            <a:ext cx="1029284" cy="534318"/>
          </a:xfrm>
          <a:prstGeom prst="rect">
            <a:avLst/>
          </a:prstGeom>
          <a:solidFill>
            <a:schemeClr val="accent4"/>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000"/>
              <a:t>Management             Port Group VLAN 10</a:t>
            </a:r>
          </a:p>
        </p:txBody>
      </p:sp>
      <p:sp>
        <p:nvSpPr>
          <p:cNvPr id="81" name="Rectangle 80">
            <a:extLst>
              <a:ext uri="{FF2B5EF4-FFF2-40B4-BE49-F238E27FC236}">
                <a16:creationId xmlns:a16="http://schemas.microsoft.com/office/drawing/2014/main" id="{9D3EE18A-8701-0745-A93B-F8C46F36D70F}"/>
              </a:ext>
            </a:extLst>
          </p:cNvPr>
          <p:cNvSpPr/>
          <p:nvPr/>
        </p:nvSpPr>
        <p:spPr bwMode="gray">
          <a:xfrm>
            <a:off x="2801568" y="3788113"/>
            <a:ext cx="1046612" cy="527944"/>
          </a:xfrm>
          <a:prstGeom prst="rect">
            <a:avLst/>
          </a:prstGeom>
          <a:solidFill>
            <a:schemeClr val="accent3"/>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err="1"/>
              <a:t>vSAN</a:t>
            </a:r>
            <a:r>
              <a:rPr lang="en-US" sz="1100"/>
              <a:t>      Port Group   VLAN 30</a:t>
            </a:r>
          </a:p>
        </p:txBody>
      </p:sp>
      <p:cxnSp>
        <p:nvCxnSpPr>
          <p:cNvPr id="83" name="Straight Connector 82">
            <a:extLst>
              <a:ext uri="{FF2B5EF4-FFF2-40B4-BE49-F238E27FC236}">
                <a16:creationId xmlns:a16="http://schemas.microsoft.com/office/drawing/2014/main" id="{947BC87F-E8D7-8241-AE12-39490E17985C}"/>
              </a:ext>
            </a:extLst>
          </p:cNvPr>
          <p:cNvCxnSpPr>
            <a:cxnSpLocks/>
          </p:cNvCxnSpPr>
          <p:nvPr/>
        </p:nvCxnSpPr>
        <p:spPr bwMode="gray">
          <a:xfrm flipV="1">
            <a:off x="3326623" y="4316057"/>
            <a:ext cx="0" cy="354178"/>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84" name="Rectangle 83">
            <a:extLst>
              <a:ext uri="{FF2B5EF4-FFF2-40B4-BE49-F238E27FC236}">
                <a16:creationId xmlns:a16="http://schemas.microsoft.com/office/drawing/2014/main" id="{B0F2EE82-DA67-B346-A16F-E99F37DD66FA}"/>
              </a:ext>
            </a:extLst>
          </p:cNvPr>
          <p:cNvSpPr/>
          <p:nvPr/>
        </p:nvSpPr>
        <p:spPr>
          <a:xfrm>
            <a:off x="3092926" y="4674862"/>
            <a:ext cx="463896" cy="320878"/>
          </a:xfrm>
          <a:prstGeom prst="rect">
            <a:avLst/>
          </a:prstGeom>
          <a:solidFill>
            <a:schemeClr val="accent3"/>
          </a:solidFill>
          <a:ln>
            <a:noFill/>
          </a:ln>
        </p:spPr>
        <p:style>
          <a:lnRef idx="2">
            <a:schemeClr val="accent5">
              <a:shade val="50000"/>
            </a:schemeClr>
          </a:lnRef>
          <a:fillRef idx="1">
            <a:schemeClr val="accent5"/>
          </a:fillRef>
          <a:effectRef idx="0">
            <a:schemeClr val="accent5"/>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algn="ctr">
              <a:spcAft>
                <a:spcPts val="600"/>
              </a:spcAft>
            </a:pPr>
            <a:r>
              <a:rPr lang="en-US" sz="1200">
                <a:solidFill>
                  <a:schemeClr val="bg1"/>
                </a:solidFill>
              </a:rPr>
              <a:t>vmk2</a:t>
            </a:r>
          </a:p>
        </p:txBody>
      </p:sp>
      <p:sp>
        <p:nvSpPr>
          <p:cNvPr id="77" name="Title 2">
            <a:extLst>
              <a:ext uri="{FF2B5EF4-FFF2-40B4-BE49-F238E27FC236}">
                <a16:creationId xmlns:a16="http://schemas.microsoft.com/office/drawing/2014/main" id="{091B6DC1-E98E-6743-9CE1-95A56B744FA5}"/>
              </a:ext>
            </a:extLst>
          </p:cNvPr>
          <p:cNvSpPr>
            <a:spLocks noGrp="1"/>
          </p:cNvSpPr>
          <p:nvPr>
            <p:ph type="title"/>
          </p:nvPr>
        </p:nvSpPr>
        <p:spPr>
          <a:xfrm>
            <a:off x="579960" y="412751"/>
            <a:ext cx="11003870" cy="384048"/>
          </a:xfrm>
        </p:spPr>
        <p:txBody>
          <a:bodyPr/>
          <a:lstStyle/>
          <a:p>
            <a:r>
              <a:rPr lang="en-GB"/>
              <a:t>Virtual Networking Constructs</a:t>
            </a:r>
          </a:p>
        </p:txBody>
      </p:sp>
      <p:sp>
        <p:nvSpPr>
          <p:cNvPr id="78" name="Subtitle 3">
            <a:extLst>
              <a:ext uri="{FF2B5EF4-FFF2-40B4-BE49-F238E27FC236}">
                <a16:creationId xmlns:a16="http://schemas.microsoft.com/office/drawing/2014/main" id="{91AAD11D-17A0-F645-8304-BDCF60357551}"/>
              </a:ext>
            </a:extLst>
          </p:cNvPr>
          <p:cNvSpPr>
            <a:spLocks noGrp="1"/>
          </p:cNvSpPr>
          <p:nvPr>
            <p:ph type="subTitle" idx="10"/>
          </p:nvPr>
        </p:nvSpPr>
        <p:spPr>
          <a:xfrm>
            <a:off x="593021" y="811831"/>
            <a:ext cx="10990809" cy="247743"/>
          </a:xfrm>
        </p:spPr>
        <p:txBody>
          <a:bodyPr/>
          <a:lstStyle/>
          <a:p>
            <a:r>
              <a:rPr lang="en-GB"/>
              <a:t>VMware Terminology</a:t>
            </a:r>
          </a:p>
        </p:txBody>
      </p:sp>
      <p:sp>
        <p:nvSpPr>
          <p:cNvPr id="82" name="Rectangle 81">
            <a:extLst>
              <a:ext uri="{FF2B5EF4-FFF2-40B4-BE49-F238E27FC236}">
                <a16:creationId xmlns:a16="http://schemas.microsoft.com/office/drawing/2014/main" id="{13DA0D63-5299-6A49-8475-A304B91A6D08}"/>
              </a:ext>
            </a:extLst>
          </p:cNvPr>
          <p:cNvSpPr/>
          <p:nvPr/>
        </p:nvSpPr>
        <p:spPr bwMode="gray">
          <a:xfrm>
            <a:off x="3954896" y="3803304"/>
            <a:ext cx="1285192" cy="512753"/>
          </a:xfrm>
          <a:prstGeom prst="rect">
            <a:avLst/>
          </a:prstGeom>
          <a:solidFill>
            <a:schemeClr val="tx1"/>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Virtual Machine Port Group VLAN 40</a:t>
            </a:r>
          </a:p>
          <a:p>
            <a:pPr algn="ctr">
              <a:lnSpc>
                <a:spcPct val="90000"/>
              </a:lnSpc>
              <a:spcAft>
                <a:spcPts val="900"/>
              </a:spcAft>
            </a:pPr>
            <a:endParaRPr lang="en-US" sz="1100"/>
          </a:p>
        </p:txBody>
      </p:sp>
      <p:sp>
        <p:nvSpPr>
          <p:cNvPr id="107" name="Rectangle 106">
            <a:extLst>
              <a:ext uri="{FF2B5EF4-FFF2-40B4-BE49-F238E27FC236}">
                <a16:creationId xmlns:a16="http://schemas.microsoft.com/office/drawing/2014/main" id="{5D33BC3C-5F11-B149-A6B4-50324A508DE4}"/>
              </a:ext>
            </a:extLst>
          </p:cNvPr>
          <p:cNvSpPr/>
          <p:nvPr/>
        </p:nvSpPr>
        <p:spPr>
          <a:xfrm>
            <a:off x="4927544" y="5082702"/>
            <a:ext cx="1086315" cy="415498"/>
          </a:xfrm>
          <a:prstGeom prst="rect">
            <a:avLst/>
          </a:prstGeom>
        </p:spPr>
        <p:txBody>
          <a:bodyPr wrap="square">
            <a:spAutoFit/>
          </a:bodyPr>
          <a:lstStyle/>
          <a:p>
            <a:pPr algn="ctr"/>
            <a:r>
              <a:rPr lang="en-US" sz="1050" b="1">
                <a:latin typeface="Metropolis" pitchFamily="2" charset="77"/>
              </a:rPr>
              <a:t>Workload VMs</a:t>
            </a:r>
            <a:endParaRPr lang="en-GB" sz="1050" b="1">
              <a:latin typeface="Metropolis" pitchFamily="2" charset="77"/>
            </a:endParaRPr>
          </a:p>
        </p:txBody>
      </p:sp>
      <p:cxnSp>
        <p:nvCxnSpPr>
          <p:cNvPr id="120" name="Straight Arrow Connector 119">
            <a:extLst>
              <a:ext uri="{FF2B5EF4-FFF2-40B4-BE49-F238E27FC236}">
                <a16:creationId xmlns:a16="http://schemas.microsoft.com/office/drawing/2014/main" id="{C6EF9089-80E3-7C43-9BFC-C36D6D81B41C}"/>
              </a:ext>
            </a:extLst>
          </p:cNvPr>
          <p:cNvCxnSpPr>
            <a:cxnSpLocks/>
          </p:cNvCxnSpPr>
          <p:nvPr/>
        </p:nvCxnSpPr>
        <p:spPr bwMode="gray">
          <a:xfrm flipV="1">
            <a:off x="3774001" y="3179611"/>
            <a:ext cx="822522" cy="180302"/>
          </a:xfrm>
          <a:prstGeom prst="straightConnector1">
            <a:avLst/>
          </a:prstGeom>
          <a:ln w="25400">
            <a:solidFill>
              <a:schemeClr val="tx1"/>
            </a:solidFill>
            <a:miter lim="800000"/>
            <a:tailEnd type="triangle"/>
          </a:ln>
        </p:spPr>
        <p:style>
          <a:lnRef idx="1">
            <a:schemeClr val="accent1"/>
          </a:lnRef>
          <a:fillRef idx="0">
            <a:schemeClr val="accent1"/>
          </a:fillRef>
          <a:effectRef idx="0">
            <a:schemeClr val="accent1"/>
          </a:effectRef>
          <a:fontRef idx="minor">
            <a:schemeClr val="tx1"/>
          </a:fontRef>
        </p:style>
      </p:cxnSp>
      <p:sp>
        <p:nvSpPr>
          <p:cNvPr id="121" name="Rectangle 120">
            <a:extLst>
              <a:ext uri="{FF2B5EF4-FFF2-40B4-BE49-F238E27FC236}">
                <a16:creationId xmlns:a16="http://schemas.microsoft.com/office/drawing/2014/main" id="{CE7E09FE-3279-CB4C-A0DD-CB40A6781A19}"/>
              </a:ext>
            </a:extLst>
          </p:cNvPr>
          <p:cNvSpPr/>
          <p:nvPr/>
        </p:nvSpPr>
        <p:spPr>
          <a:xfrm>
            <a:off x="3954896" y="2935582"/>
            <a:ext cx="2925069" cy="430887"/>
          </a:xfrm>
          <a:prstGeom prst="rect">
            <a:avLst/>
          </a:prstGeom>
        </p:spPr>
        <p:txBody>
          <a:bodyPr wrap="square">
            <a:spAutoFit/>
          </a:bodyPr>
          <a:lstStyle/>
          <a:p>
            <a:pPr algn="ctr"/>
            <a:r>
              <a:rPr lang="en-US" sz="1100" b="1">
                <a:latin typeface="Metropolis" pitchFamily="2" charset="77"/>
              </a:rPr>
              <a:t>Distributed Virtual Uplink Port Group</a:t>
            </a:r>
          </a:p>
          <a:p>
            <a:pPr algn="ctr"/>
            <a:r>
              <a:rPr lang="en-US" sz="1100" b="1">
                <a:latin typeface="Metropolis" pitchFamily="2" charset="77"/>
              </a:rPr>
              <a:t>((</a:t>
            </a:r>
            <a:r>
              <a:rPr lang="en-US" sz="1100" b="1" err="1">
                <a:latin typeface="Metropolis" pitchFamily="2" charset="77"/>
              </a:rPr>
              <a:t>dvUplink</a:t>
            </a:r>
            <a:r>
              <a:rPr lang="en-US" sz="1100" b="1">
                <a:latin typeface="Metropolis" pitchFamily="2" charset="77"/>
              </a:rPr>
              <a:t> Port Group)</a:t>
            </a:r>
            <a:endParaRPr lang="en-GB" sz="1100" b="1">
              <a:latin typeface="Metropolis" pitchFamily="2" charset="77"/>
            </a:endParaRPr>
          </a:p>
        </p:txBody>
      </p:sp>
      <p:sp>
        <p:nvSpPr>
          <p:cNvPr id="122" name="Rectangle 121">
            <a:extLst>
              <a:ext uri="{FF2B5EF4-FFF2-40B4-BE49-F238E27FC236}">
                <a16:creationId xmlns:a16="http://schemas.microsoft.com/office/drawing/2014/main" id="{9EA7E941-CB08-DB40-880C-F88684B2EF54}"/>
              </a:ext>
            </a:extLst>
          </p:cNvPr>
          <p:cNvSpPr/>
          <p:nvPr/>
        </p:nvSpPr>
        <p:spPr>
          <a:xfrm>
            <a:off x="7192297" y="4236481"/>
            <a:ext cx="4753804" cy="646331"/>
          </a:xfrm>
          <a:prstGeom prst="rect">
            <a:avLst/>
          </a:prstGeom>
        </p:spPr>
        <p:txBody>
          <a:bodyPr wrap="square">
            <a:spAutoFit/>
          </a:bodyPr>
          <a:lstStyle/>
          <a:p>
            <a:r>
              <a:rPr lang="en-US" sz="1200" dirty="0">
                <a:solidFill>
                  <a:schemeClr val="tx2"/>
                </a:solidFill>
              </a:rPr>
              <a:t>Logical Switch = Virtual Segment = VXLAN </a:t>
            </a:r>
          </a:p>
          <a:p>
            <a:r>
              <a:rPr lang="en-US" sz="1200" dirty="0">
                <a:solidFill>
                  <a:schemeClr val="tx2"/>
                </a:solidFill>
              </a:rPr>
              <a:t>VXLAN = Distributed Virtual Port Group = Broadcast Domain</a:t>
            </a:r>
          </a:p>
          <a:p>
            <a:r>
              <a:rPr lang="en-US" sz="1200" dirty="0">
                <a:solidFill>
                  <a:schemeClr val="tx2"/>
                </a:solidFill>
              </a:rPr>
              <a:t>VXLAN = VNI = Virtual Network ID</a:t>
            </a:r>
            <a:endParaRPr lang="en-GB" sz="1200" dirty="0">
              <a:solidFill>
                <a:schemeClr val="tx2"/>
              </a:solidFill>
            </a:endParaRPr>
          </a:p>
        </p:txBody>
      </p:sp>
      <p:sp>
        <p:nvSpPr>
          <p:cNvPr id="123" name="Rectangle 122">
            <a:extLst>
              <a:ext uri="{FF2B5EF4-FFF2-40B4-BE49-F238E27FC236}">
                <a16:creationId xmlns:a16="http://schemas.microsoft.com/office/drawing/2014/main" id="{79982E4D-75DD-7246-8F5E-508F2DAF326B}"/>
              </a:ext>
            </a:extLst>
          </p:cNvPr>
          <p:cNvSpPr/>
          <p:nvPr/>
        </p:nvSpPr>
        <p:spPr>
          <a:xfrm>
            <a:off x="7194070" y="4974651"/>
            <a:ext cx="4664681" cy="1569660"/>
          </a:xfrm>
          <a:prstGeom prst="rect">
            <a:avLst/>
          </a:prstGeom>
        </p:spPr>
        <p:txBody>
          <a:bodyPr wrap="square">
            <a:spAutoFit/>
          </a:bodyPr>
          <a:lstStyle/>
          <a:p>
            <a:r>
              <a:rPr lang="en-US" sz="1200" dirty="0">
                <a:solidFill>
                  <a:schemeClr val="tx2"/>
                </a:solidFill>
              </a:rPr>
              <a:t>ESX cluster is a pool of hardware, which forms a single failure domain, having capabilities such as :</a:t>
            </a:r>
          </a:p>
          <a:p>
            <a:endParaRPr lang="en-US" sz="1200" dirty="0">
              <a:solidFill>
                <a:schemeClr val="tx2"/>
              </a:solidFill>
            </a:endParaRPr>
          </a:p>
          <a:p>
            <a:r>
              <a:rPr lang="en-US" sz="1200" b="1" dirty="0">
                <a:solidFill>
                  <a:schemeClr val="tx2"/>
                </a:solidFill>
              </a:rPr>
              <a:t>vSphere DRS  : </a:t>
            </a:r>
            <a:r>
              <a:rPr lang="en-US" sz="1200" dirty="0">
                <a:solidFill>
                  <a:schemeClr val="tx2"/>
                </a:solidFill>
              </a:rPr>
              <a:t>Distributed Resource Scheduler (Dynamic placement of virtual workloads), </a:t>
            </a:r>
          </a:p>
          <a:p>
            <a:endParaRPr lang="en-US" sz="1200" dirty="0">
              <a:solidFill>
                <a:schemeClr val="tx2"/>
              </a:solidFill>
            </a:endParaRPr>
          </a:p>
          <a:p>
            <a:r>
              <a:rPr lang="en-US" sz="1200" b="1" dirty="0">
                <a:solidFill>
                  <a:schemeClr val="tx2"/>
                </a:solidFill>
              </a:rPr>
              <a:t>vSphere HA : </a:t>
            </a:r>
            <a:r>
              <a:rPr lang="en-US" sz="1200" dirty="0">
                <a:solidFill>
                  <a:schemeClr val="tx2"/>
                </a:solidFill>
              </a:rPr>
              <a:t>High Availability ( Automatic recovery of VMs in a different host in the cluster)</a:t>
            </a:r>
          </a:p>
        </p:txBody>
      </p:sp>
      <p:grpSp>
        <p:nvGrpSpPr>
          <p:cNvPr id="130" name="Group 129">
            <a:extLst>
              <a:ext uri="{FF2B5EF4-FFF2-40B4-BE49-F238E27FC236}">
                <a16:creationId xmlns:a16="http://schemas.microsoft.com/office/drawing/2014/main" id="{CA61344F-FF1D-DC40-87DD-42BE22D02EE1}"/>
              </a:ext>
            </a:extLst>
          </p:cNvPr>
          <p:cNvGrpSpPr/>
          <p:nvPr/>
        </p:nvGrpSpPr>
        <p:grpSpPr>
          <a:xfrm>
            <a:off x="6347103" y="1497271"/>
            <a:ext cx="473747" cy="473747"/>
            <a:chOff x="7466013" y="1371441"/>
            <a:chExt cx="1828959" cy="1828959"/>
          </a:xfrm>
        </p:grpSpPr>
        <p:sp>
          <p:nvSpPr>
            <p:cNvPr id="131" name="Oval 130">
              <a:extLst>
                <a:ext uri="{FF2B5EF4-FFF2-40B4-BE49-F238E27FC236}">
                  <a16:creationId xmlns:a16="http://schemas.microsoft.com/office/drawing/2014/main" id="{9A637498-8EE0-334D-A736-5DAD136A07E3}"/>
                </a:ext>
              </a:extLst>
            </p:cNvPr>
            <p:cNvSpPr/>
            <p:nvPr/>
          </p:nvSpPr>
          <p:spPr>
            <a:xfrm>
              <a:off x="7466013" y="1371441"/>
              <a:ext cx="1828959" cy="1828959"/>
            </a:xfrm>
            <a:prstGeom prst="ellipse">
              <a:avLst/>
            </a:prstGeom>
            <a:solidFill>
              <a:schemeClr val="accent1"/>
            </a:solidFill>
            <a:ln>
              <a:noFill/>
            </a:ln>
            <a:effectLst/>
          </p:spPr>
          <p:txBody>
            <a:bodyPr vert="horz" wrap="square" lIns="0" tIns="0" rIns="0" bIns="0" numCol="1" anchor="ctr" anchorCtr="0" compatLnSpc="1">
              <a:prstTxWarp prst="textNoShape">
                <a:avLst/>
              </a:prstTxWarp>
            </a:bodyPr>
            <a:lstStyle/>
            <a:p>
              <a:pPr lvl="0" algn="ctr"/>
              <a:endParaRPr lang="en-US">
                <a:solidFill>
                  <a:schemeClr val="bg1"/>
                </a:solidFill>
              </a:endParaRPr>
            </a:p>
          </p:txBody>
        </p:sp>
        <p:pic>
          <p:nvPicPr>
            <p:cNvPr id="132" name="Graphic 131">
              <a:extLst>
                <a:ext uri="{FF2B5EF4-FFF2-40B4-BE49-F238E27FC236}">
                  <a16:creationId xmlns:a16="http://schemas.microsoft.com/office/drawing/2014/main" id="{07AF0AD5-D7D7-5644-837D-269F5358711D}"/>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7883526" y="1789113"/>
              <a:ext cx="993774" cy="993774"/>
            </a:xfrm>
            <a:prstGeom prst="rect">
              <a:avLst/>
            </a:prstGeom>
          </p:spPr>
        </p:pic>
      </p:grpSp>
      <p:sp>
        <p:nvSpPr>
          <p:cNvPr id="133" name="Rectangle 132">
            <a:extLst>
              <a:ext uri="{FF2B5EF4-FFF2-40B4-BE49-F238E27FC236}">
                <a16:creationId xmlns:a16="http://schemas.microsoft.com/office/drawing/2014/main" id="{78E30FDD-FC39-A840-B1B0-0E539C778EF9}"/>
              </a:ext>
            </a:extLst>
          </p:cNvPr>
          <p:cNvSpPr/>
          <p:nvPr/>
        </p:nvSpPr>
        <p:spPr>
          <a:xfrm>
            <a:off x="3850193" y="1501737"/>
            <a:ext cx="2536277" cy="553998"/>
          </a:xfrm>
          <a:prstGeom prst="rect">
            <a:avLst/>
          </a:prstGeom>
        </p:spPr>
        <p:txBody>
          <a:bodyPr wrap="square">
            <a:spAutoFit/>
          </a:bodyPr>
          <a:lstStyle/>
          <a:p>
            <a:pPr algn="r"/>
            <a:r>
              <a:rPr lang="en-US" sz="1000" err="1">
                <a:solidFill>
                  <a:schemeClr val="tx2"/>
                </a:solidFill>
              </a:rPr>
              <a:t>vCenter</a:t>
            </a:r>
            <a:r>
              <a:rPr lang="en-US" sz="1000">
                <a:solidFill>
                  <a:schemeClr val="tx2"/>
                </a:solidFill>
              </a:rPr>
              <a:t> (Virtual Machine) is the management platform for the whole domain. It manages ESX clusters.</a:t>
            </a:r>
          </a:p>
        </p:txBody>
      </p:sp>
      <p:cxnSp>
        <p:nvCxnSpPr>
          <p:cNvPr id="134" name="Straight Arrow Connector 133">
            <a:extLst>
              <a:ext uri="{FF2B5EF4-FFF2-40B4-BE49-F238E27FC236}">
                <a16:creationId xmlns:a16="http://schemas.microsoft.com/office/drawing/2014/main" id="{69F960AC-FA1B-644B-B0C4-6EFC0C40208F}"/>
              </a:ext>
            </a:extLst>
          </p:cNvPr>
          <p:cNvCxnSpPr>
            <a:cxnSpLocks/>
          </p:cNvCxnSpPr>
          <p:nvPr/>
        </p:nvCxnSpPr>
        <p:spPr bwMode="gray">
          <a:xfrm flipH="1">
            <a:off x="6248360" y="1998756"/>
            <a:ext cx="197485" cy="469083"/>
          </a:xfrm>
          <a:prstGeom prst="straightConnector1">
            <a:avLst/>
          </a:prstGeom>
          <a:ln w="25400">
            <a:solidFill>
              <a:schemeClr val="tx1"/>
            </a:solidFill>
            <a:miter lim="800000"/>
            <a:tailEnd type="triangle"/>
          </a:ln>
        </p:spPr>
        <p:style>
          <a:lnRef idx="1">
            <a:schemeClr val="accent1"/>
          </a:lnRef>
          <a:fillRef idx="0">
            <a:schemeClr val="accent1"/>
          </a:fillRef>
          <a:effectRef idx="0">
            <a:schemeClr val="accent1"/>
          </a:effectRef>
          <a:fontRef idx="minor">
            <a:schemeClr val="tx1"/>
          </a:fontRef>
        </p:style>
      </p:cxnSp>
      <p:sp>
        <p:nvSpPr>
          <p:cNvPr id="135" name="Right Brace 134">
            <a:extLst>
              <a:ext uri="{FF2B5EF4-FFF2-40B4-BE49-F238E27FC236}">
                <a16:creationId xmlns:a16="http://schemas.microsoft.com/office/drawing/2014/main" id="{D29CF721-7162-3344-9BF5-7EC4706D315F}"/>
              </a:ext>
            </a:extLst>
          </p:cNvPr>
          <p:cNvSpPr/>
          <p:nvPr/>
        </p:nvSpPr>
        <p:spPr bwMode="gray">
          <a:xfrm>
            <a:off x="5258031" y="3845993"/>
            <a:ext cx="206371" cy="415663"/>
          </a:xfrm>
          <a:prstGeom prst="rightBrace">
            <a:avLst>
              <a:gd name="adj1" fmla="val 92639"/>
              <a:gd name="adj2" fmla="val 51976"/>
            </a:avLst>
          </a:prstGeom>
          <a:ln w="190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136" name="Rectangle 135">
            <a:extLst>
              <a:ext uri="{FF2B5EF4-FFF2-40B4-BE49-F238E27FC236}">
                <a16:creationId xmlns:a16="http://schemas.microsoft.com/office/drawing/2014/main" id="{4E6A2C52-E29A-6743-A799-65AA340EAC5A}"/>
              </a:ext>
            </a:extLst>
          </p:cNvPr>
          <p:cNvSpPr/>
          <p:nvPr/>
        </p:nvSpPr>
        <p:spPr>
          <a:xfrm>
            <a:off x="5407286" y="3816251"/>
            <a:ext cx="1575795" cy="600164"/>
          </a:xfrm>
          <a:prstGeom prst="rect">
            <a:avLst/>
          </a:prstGeom>
        </p:spPr>
        <p:txBody>
          <a:bodyPr wrap="square">
            <a:spAutoFit/>
          </a:bodyPr>
          <a:lstStyle/>
          <a:p>
            <a:r>
              <a:rPr lang="en-US" sz="1100" b="1"/>
              <a:t>Distributed Virtual Port Groups</a:t>
            </a:r>
          </a:p>
          <a:p>
            <a:r>
              <a:rPr lang="en-US" sz="1100" b="1"/>
              <a:t>(dv Port Group)</a:t>
            </a:r>
            <a:endParaRPr lang="en-GB" sz="1100" b="1"/>
          </a:p>
        </p:txBody>
      </p:sp>
      <p:sp>
        <p:nvSpPr>
          <p:cNvPr id="139" name="Right Brace 138">
            <a:extLst>
              <a:ext uri="{FF2B5EF4-FFF2-40B4-BE49-F238E27FC236}">
                <a16:creationId xmlns:a16="http://schemas.microsoft.com/office/drawing/2014/main" id="{470DB909-4B06-614E-ADAD-50EC1F9B3DAB}"/>
              </a:ext>
            </a:extLst>
          </p:cNvPr>
          <p:cNvSpPr/>
          <p:nvPr/>
        </p:nvSpPr>
        <p:spPr bwMode="gray">
          <a:xfrm rot="16200000" flipH="1">
            <a:off x="2111031" y="3728994"/>
            <a:ext cx="190527" cy="2840762"/>
          </a:xfrm>
          <a:prstGeom prst="rightBrace">
            <a:avLst>
              <a:gd name="adj1" fmla="val 92639"/>
              <a:gd name="adj2" fmla="val 51976"/>
            </a:avLst>
          </a:prstGeom>
          <a:ln w="1905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140" name="Rectangle 139">
            <a:extLst>
              <a:ext uri="{FF2B5EF4-FFF2-40B4-BE49-F238E27FC236}">
                <a16:creationId xmlns:a16="http://schemas.microsoft.com/office/drawing/2014/main" id="{A37D2C55-C4C9-1F40-920F-F70DBAA51F92}"/>
              </a:ext>
            </a:extLst>
          </p:cNvPr>
          <p:cNvSpPr/>
          <p:nvPr/>
        </p:nvSpPr>
        <p:spPr>
          <a:xfrm>
            <a:off x="1343597" y="5195664"/>
            <a:ext cx="1809893" cy="415498"/>
          </a:xfrm>
          <a:prstGeom prst="rect">
            <a:avLst/>
          </a:prstGeom>
        </p:spPr>
        <p:txBody>
          <a:bodyPr wrap="square">
            <a:spAutoFit/>
          </a:bodyPr>
          <a:lstStyle/>
          <a:p>
            <a:pPr algn="ctr"/>
            <a:r>
              <a:rPr lang="en-US" sz="1050" b="1" err="1">
                <a:latin typeface="Metropolis" pitchFamily="2" charset="77"/>
              </a:rPr>
              <a:t>VMKernel</a:t>
            </a:r>
            <a:r>
              <a:rPr lang="en-US" sz="1050" b="1">
                <a:latin typeface="Metropolis" pitchFamily="2" charset="77"/>
              </a:rPr>
              <a:t> Interfaces of ESX</a:t>
            </a:r>
            <a:endParaRPr lang="en-GB" sz="1050" b="1">
              <a:latin typeface="Metropolis" pitchFamily="2" charset="77"/>
            </a:endParaRPr>
          </a:p>
        </p:txBody>
      </p:sp>
      <p:cxnSp>
        <p:nvCxnSpPr>
          <p:cNvPr id="141" name="Straight Arrow Connector 140">
            <a:extLst>
              <a:ext uri="{FF2B5EF4-FFF2-40B4-BE49-F238E27FC236}">
                <a16:creationId xmlns:a16="http://schemas.microsoft.com/office/drawing/2014/main" id="{C327E582-9BFD-A642-99CB-04712C3496D3}"/>
              </a:ext>
            </a:extLst>
          </p:cNvPr>
          <p:cNvCxnSpPr>
            <a:cxnSpLocks/>
            <a:stCxn id="82" idx="2"/>
          </p:cNvCxnSpPr>
          <p:nvPr/>
        </p:nvCxnSpPr>
        <p:spPr bwMode="gray">
          <a:xfrm>
            <a:off x="4597492" y="4316057"/>
            <a:ext cx="749312" cy="253724"/>
          </a:xfrm>
          <a:prstGeom prst="straightConnector1">
            <a:avLst/>
          </a:prstGeom>
          <a:ln w="25400">
            <a:solidFill>
              <a:schemeClr val="tx1"/>
            </a:solidFill>
            <a:miter lim="800000"/>
            <a:tailEnd type="triangle"/>
          </a:ln>
        </p:spPr>
        <p:style>
          <a:lnRef idx="1">
            <a:schemeClr val="accent1"/>
          </a:lnRef>
          <a:fillRef idx="0">
            <a:schemeClr val="accent1"/>
          </a:fillRef>
          <a:effectRef idx="0">
            <a:schemeClr val="accent1"/>
          </a:effectRef>
          <a:fontRef idx="minor">
            <a:schemeClr val="tx1"/>
          </a:fontRef>
        </p:style>
      </p:cxnSp>
      <p:sp>
        <p:nvSpPr>
          <p:cNvPr id="143" name="Rectangle 142">
            <a:extLst>
              <a:ext uri="{FF2B5EF4-FFF2-40B4-BE49-F238E27FC236}">
                <a16:creationId xmlns:a16="http://schemas.microsoft.com/office/drawing/2014/main" id="{04CFCA10-7A26-E14B-8F4A-C52F373387DE}"/>
              </a:ext>
            </a:extLst>
          </p:cNvPr>
          <p:cNvSpPr/>
          <p:nvPr/>
        </p:nvSpPr>
        <p:spPr>
          <a:xfrm>
            <a:off x="5283676" y="4431840"/>
            <a:ext cx="1575795" cy="276999"/>
          </a:xfrm>
          <a:prstGeom prst="rect">
            <a:avLst/>
          </a:prstGeom>
        </p:spPr>
        <p:txBody>
          <a:bodyPr wrap="square">
            <a:spAutoFit/>
          </a:bodyPr>
          <a:lstStyle/>
          <a:p>
            <a:r>
              <a:rPr lang="en-US" sz="1200" b="1" dirty="0"/>
              <a:t>Virtual Port</a:t>
            </a:r>
            <a:endParaRPr lang="en-GB" sz="1200" b="1" dirty="0"/>
          </a:p>
        </p:txBody>
      </p:sp>
      <p:grpSp>
        <p:nvGrpSpPr>
          <p:cNvPr id="39" name="Group 38">
            <a:extLst>
              <a:ext uri="{FF2B5EF4-FFF2-40B4-BE49-F238E27FC236}">
                <a16:creationId xmlns:a16="http://schemas.microsoft.com/office/drawing/2014/main" id="{B400F02C-0753-D444-AFC5-3FEA15AADC6C}"/>
              </a:ext>
            </a:extLst>
          </p:cNvPr>
          <p:cNvGrpSpPr/>
          <p:nvPr/>
        </p:nvGrpSpPr>
        <p:grpSpPr>
          <a:xfrm>
            <a:off x="4377242" y="4924561"/>
            <a:ext cx="827051" cy="775153"/>
            <a:chOff x="8460059" y="399276"/>
            <a:chExt cx="827051" cy="775153"/>
          </a:xfrm>
        </p:grpSpPr>
        <p:grpSp>
          <p:nvGrpSpPr>
            <p:cNvPr id="38" name="Group 37">
              <a:extLst>
                <a:ext uri="{FF2B5EF4-FFF2-40B4-BE49-F238E27FC236}">
                  <a16:creationId xmlns:a16="http://schemas.microsoft.com/office/drawing/2014/main" id="{60FD1540-42A7-FD45-89D4-2C47B0DE0886}"/>
                </a:ext>
              </a:extLst>
            </p:cNvPr>
            <p:cNvGrpSpPr/>
            <p:nvPr/>
          </p:nvGrpSpPr>
          <p:grpSpPr>
            <a:xfrm>
              <a:off x="8811822" y="699141"/>
              <a:ext cx="475288" cy="475288"/>
              <a:chOff x="8681182" y="786309"/>
              <a:chExt cx="475288" cy="475288"/>
            </a:xfrm>
          </p:grpSpPr>
          <p:sp>
            <p:nvSpPr>
              <p:cNvPr id="145" name="Oval 144">
                <a:extLst>
                  <a:ext uri="{FF2B5EF4-FFF2-40B4-BE49-F238E27FC236}">
                    <a16:creationId xmlns:a16="http://schemas.microsoft.com/office/drawing/2014/main" id="{BB9F2B84-9F2A-364E-BC20-0E31544C2AF4}"/>
                  </a:ext>
                </a:extLst>
              </p:cNvPr>
              <p:cNvSpPr/>
              <p:nvPr/>
            </p:nvSpPr>
            <p:spPr>
              <a:xfrm>
                <a:off x="8681182" y="786309"/>
                <a:ext cx="475288" cy="475288"/>
              </a:xfrm>
              <a:prstGeom prst="ellipse">
                <a:avLst/>
              </a:prstGeom>
              <a:solidFill>
                <a:schemeClr val="tx1"/>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46" name="Freeform 5">
                <a:extLst>
                  <a:ext uri="{FF2B5EF4-FFF2-40B4-BE49-F238E27FC236}">
                    <a16:creationId xmlns:a16="http://schemas.microsoft.com/office/drawing/2014/main" id="{F414C92B-6558-6040-8024-130B9AFB8B11}"/>
                  </a:ext>
                </a:extLst>
              </p:cNvPr>
              <p:cNvSpPr>
                <a:spLocks noChangeAspect="1" noEditPoints="1"/>
              </p:cNvSpPr>
              <p:nvPr/>
            </p:nvSpPr>
            <p:spPr bwMode="auto">
              <a:xfrm>
                <a:off x="8776577" y="881523"/>
                <a:ext cx="284859" cy="284859"/>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51" name="Group 150">
              <a:extLst>
                <a:ext uri="{FF2B5EF4-FFF2-40B4-BE49-F238E27FC236}">
                  <a16:creationId xmlns:a16="http://schemas.microsoft.com/office/drawing/2014/main" id="{BE1E021C-2A6A-8945-AC9F-9D458DB004B5}"/>
                </a:ext>
              </a:extLst>
            </p:cNvPr>
            <p:cNvGrpSpPr/>
            <p:nvPr/>
          </p:nvGrpSpPr>
          <p:grpSpPr>
            <a:xfrm>
              <a:off x="8630468" y="565180"/>
              <a:ext cx="475288" cy="475288"/>
              <a:chOff x="8681182" y="786309"/>
              <a:chExt cx="475288" cy="475288"/>
            </a:xfrm>
          </p:grpSpPr>
          <p:sp>
            <p:nvSpPr>
              <p:cNvPr id="153" name="Oval 152">
                <a:extLst>
                  <a:ext uri="{FF2B5EF4-FFF2-40B4-BE49-F238E27FC236}">
                    <a16:creationId xmlns:a16="http://schemas.microsoft.com/office/drawing/2014/main" id="{BCECEEEF-FD1F-4845-AA0E-21A70030F03B}"/>
                  </a:ext>
                </a:extLst>
              </p:cNvPr>
              <p:cNvSpPr/>
              <p:nvPr/>
            </p:nvSpPr>
            <p:spPr>
              <a:xfrm>
                <a:off x="8681182" y="786309"/>
                <a:ext cx="475288" cy="475288"/>
              </a:xfrm>
              <a:prstGeom prst="ellipse">
                <a:avLst/>
              </a:prstGeom>
              <a:solidFill>
                <a:schemeClr val="tx1"/>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54" name="Freeform 5">
                <a:extLst>
                  <a:ext uri="{FF2B5EF4-FFF2-40B4-BE49-F238E27FC236}">
                    <a16:creationId xmlns:a16="http://schemas.microsoft.com/office/drawing/2014/main" id="{081A9684-81CE-2D44-989C-DC25AE2CE5A8}"/>
                  </a:ext>
                </a:extLst>
              </p:cNvPr>
              <p:cNvSpPr>
                <a:spLocks noChangeAspect="1" noEditPoints="1"/>
              </p:cNvSpPr>
              <p:nvPr/>
            </p:nvSpPr>
            <p:spPr bwMode="auto">
              <a:xfrm>
                <a:off x="8776577" y="881523"/>
                <a:ext cx="284859" cy="284859"/>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55" name="Group 154">
              <a:extLst>
                <a:ext uri="{FF2B5EF4-FFF2-40B4-BE49-F238E27FC236}">
                  <a16:creationId xmlns:a16="http://schemas.microsoft.com/office/drawing/2014/main" id="{957E166A-2AC4-4742-B5A1-9954C62700E5}"/>
                </a:ext>
              </a:extLst>
            </p:cNvPr>
            <p:cNvGrpSpPr/>
            <p:nvPr/>
          </p:nvGrpSpPr>
          <p:grpSpPr>
            <a:xfrm>
              <a:off x="8460059" y="399276"/>
              <a:ext cx="475288" cy="475288"/>
              <a:chOff x="8681182" y="786309"/>
              <a:chExt cx="475288" cy="475288"/>
            </a:xfrm>
          </p:grpSpPr>
          <p:sp>
            <p:nvSpPr>
              <p:cNvPr id="156" name="Oval 155">
                <a:extLst>
                  <a:ext uri="{FF2B5EF4-FFF2-40B4-BE49-F238E27FC236}">
                    <a16:creationId xmlns:a16="http://schemas.microsoft.com/office/drawing/2014/main" id="{5D50EBE1-F5BE-9248-8B1A-E0316C1BDAB5}"/>
                  </a:ext>
                </a:extLst>
              </p:cNvPr>
              <p:cNvSpPr/>
              <p:nvPr/>
            </p:nvSpPr>
            <p:spPr>
              <a:xfrm>
                <a:off x="8681182" y="786309"/>
                <a:ext cx="475288" cy="475288"/>
              </a:xfrm>
              <a:prstGeom prst="ellipse">
                <a:avLst/>
              </a:prstGeom>
              <a:solidFill>
                <a:schemeClr val="tx1"/>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57" name="Freeform 5">
                <a:extLst>
                  <a:ext uri="{FF2B5EF4-FFF2-40B4-BE49-F238E27FC236}">
                    <a16:creationId xmlns:a16="http://schemas.microsoft.com/office/drawing/2014/main" id="{4E3F1420-3F06-724F-9886-C171C4777C67}"/>
                  </a:ext>
                </a:extLst>
              </p:cNvPr>
              <p:cNvSpPr>
                <a:spLocks noChangeAspect="1" noEditPoints="1"/>
              </p:cNvSpPr>
              <p:nvPr/>
            </p:nvSpPr>
            <p:spPr bwMode="auto">
              <a:xfrm>
                <a:off x="8776577" y="881523"/>
                <a:ext cx="284859" cy="284859"/>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cxnSp>
        <p:nvCxnSpPr>
          <p:cNvPr id="158" name="Straight Arrow Connector 157">
            <a:extLst>
              <a:ext uri="{FF2B5EF4-FFF2-40B4-BE49-F238E27FC236}">
                <a16:creationId xmlns:a16="http://schemas.microsoft.com/office/drawing/2014/main" id="{5A45328F-4896-1042-9B23-352B97B02574}"/>
              </a:ext>
            </a:extLst>
          </p:cNvPr>
          <p:cNvCxnSpPr>
            <a:cxnSpLocks/>
          </p:cNvCxnSpPr>
          <p:nvPr/>
        </p:nvCxnSpPr>
        <p:spPr bwMode="gray">
          <a:xfrm>
            <a:off x="4746618" y="4811547"/>
            <a:ext cx="597182" cy="80338"/>
          </a:xfrm>
          <a:prstGeom prst="straightConnector1">
            <a:avLst/>
          </a:prstGeom>
          <a:ln w="25400">
            <a:solidFill>
              <a:schemeClr val="tx1"/>
            </a:solidFill>
            <a:miter lim="800000"/>
            <a:tailEnd type="triangle"/>
          </a:ln>
        </p:spPr>
        <p:style>
          <a:lnRef idx="1">
            <a:schemeClr val="accent1"/>
          </a:lnRef>
          <a:fillRef idx="0">
            <a:schemeClr val="accent1"/>
          </a:fillRef>
          <a:effectRef idx="0">
            <a:schemeClr val="accent1"/>
          </a:effectRef>
          <a:fontRef idx="minor">
            <a:schemeClr val="tx1"/>
          </a:fontRef>
        </p:style>
      </p:cxnSp>
      <p:sp>
        <p:nvSpPr>
          <p:cNvPr id="160" name="Rectangle 159">
            <a:extLst>
              <a:ext uri="{FF2B5EF4-FFF2-40B4-BE49-F238E27FC236}">
                <a16:creationId xmlns:a16="http://schemas.microsoft.com/office/drawing/2014/main" id="{ACDB5E0A-4432-CC44-B13E-1C8686C7C8E7}"/>
              </a:ext>
            </a:extLst>
          </p:cNvPr>
          <p:cNvSpPr/>
          <p:nvPr/>
        </p:nvSpPr>
        <p:spPr>
          <a:xfrm>
            <a:off x="5255501" y="4755216"/>
            <a:ext cx="1575795" cy="276999"/>
          </a:xfrm>
          <a:prstGeom prst="rect">
            <a:avLst/>
          </a:prstGeom>
        </p:spPr>
        <p:txBody>
          <a:bodyPr wrap="square">
            <a:spAutoFit/>
          </a:bodyPr>
          <a:lstStyle/>
          <a:p>
            <a:r>
              <a:rPr lang="en-US" sz="1200" b="1"/>
              <a:t>Virtual NIC (</a:t>
            </a:r>
            <a:r>
              <a:rPr lang="en-US" sz="1200" b="1" err="1"/>
              <a:t>vNIC</a:t>
            </a:r>
            <a:r>
              <a:rPr lang="en-US" sz="1200" b="1"/>
              <a:t>)</a:t>
            </a:r>
            <a:endParaRPr lang="en-GB" sz="1200" b="1"/>
          </a:p>
        </p:txBody>
      </p:sp>
      <p:cxnSp>
        <p:nvCxnSpPr>
          <p:cNvPr id="161" name="Straight Connector 160">
            <a:extLst>
              <a:ext uri="{FF2B5EF4-FFF2-40B4-BE49-F238E27FC236}">
                <a16:creationId xmlns:a16="http://schemas.microsoft.com/office/drawing/2014/main" id="{05C387A6-A504-074E-B8B3-8C634C44BE4A}"/>
              </a:ext>
            </a:extLst>
          </p:cNvPr>
          <p:cNvCxnSpPr>
            <a:cxnSpLocks/>
          </p:cNvCxnSpPr>
          <p:nvPr/>
        </p:nvCxnSpPr>
        <p:spPr bwMode="gray">
          <a:xfrm>
            <a:off x="4597492" y="4363211"/>
            <a:ext cx="0" cy="392005"/>
          </a:xfrm>
          <a:prstGeom prst="line">
            <a:avLst/>
          </a:prstGeom>
          <a:ln w="25400">
            <a:solidFill>
              <a:schemeClr val="tx1"/>
            </a:solidFill>
            <a:miter lim="800000"/>
            <a:headEnd type="diamond" w="lg" len="lg"/>
          </a:ln>
        </p:spPr>
        <p:style>
          <a:lnRef idx="1">
            <a:schemeClr val="accent1"/>
          </a:lnRef>
          <a:fillRef idx="0">
            <a:schemeClr val="accent1"/>
          </a:fillRef>
          <a:effectRef idx="0">
            <a:schemeClr val="accent1"/>
          </a:effectRef>
          <a:fontRef idx="minor">
            <a:schemeClr val="tx1"/>
          </a:fontRef>
        </p:style>
      </p:cxnSp>
      <p:sp>
        <p:nvSpPr>
          <p:cNvPr id="165" name="Freeform 21">
            <a:extLst>
              <a:ext uri="{FF2B5EF4-FFF2-40B4-BE49-F238E27FC236}">
                <a16:creationId xmlns:a16="http://schemas.microsoft.com/office/drawing/2014/main" id="{931162B0-A384-854D-B815-BC63D77EC2CC}"/>
              </a:ext>
            </a:extLst>
          </p:cNvPr>
          <p:cNvSpPr>
            <a:spLocks noChangeAspect="1" noEditPoints="1"/>
          </p:cNvSpPr>
          <p:nvPr/>
        </p:nvSpPr>
        <p:spPr bwMode="auto">
          <a:xfrm>
            <a:off x="4464042" y="4744257"/>
            <a:ext cx="264963" cy="199731"/>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56" name="Rectangle 55">
            <a:extLst>
              <a:ext uri="{FF2B5EF4-FFF2-40B4-BE49-F238E27FC236}">
                <a16:creationId xmlns:a16="http://schemas.microsoft.com/office/drawing/2014/main" id="{08E6379F-8924-C74C-A3EA-BE5509077680}"/>
              </a:ext>
            </a:extLst>
          </p:cNvPr>
          <p:cNvSpPr/>
          <p:nvPr/>
        </p:nvSpPr>
        <p:spPr>
          <a:xfrm>
            <a:off x="6867894" y="1965661"/>
            <a:ext cx="5459894" cy="1200329"/>
          </a:xfrm>
          <a:prstGeom prst="rect">
            <a:avLst/>
          </a:prstGeom>
        </p:spPr>
        <p:txBody>
          <a:bodyPr wrap="square">
            <a:spAutoFit/>
          </a:bodyPr>
          <a:lstStyle/>
          <a:p>
            <a:r>
              <a:rPr lang="en-US" sz="1200" dirty="0" err="1">
                <a:solidFill>
                  <a:schemeClr val="tx2"/>
                </a:solidFill>
              </a:rPr>
              <a:t>Pysical</a:t>
            </a:r>
            <a:r>
              <a:rPr lang="en-US" sz="1200" dirty="0">
                <a:solidFill>
                  <a:schemeClr val="tx2"/>
                </a:solidFill>
              </a:rPr>
              <a:t> Host = Physical Server = ESX Host</a:t>
            </a:r>
          </a:p>
          <a:p>
            <a:r>
              <a:rPr lang="en-US" sz="1200" dirty="0">
                <a:solidFill>
                  <a:schemeClr val="tx2"/>
                </a:solidFill>
              </a:rPr>
              <a:t>Virtual Machine = Guest OS = Virtual Server</a:t>
            </a:r>
          </a:p>
          <a:p>
            <a:r>
              <a:rPr lang="en-US" sz="1200" dirty="0">
                <a:solidFill>
                  <a:schemeClr val="tx2"/>
                </a:solidFill>
              </a:rPr>
              <a:t>Physical Workloads = Bare Metal Server</a:t>
            </a:r>
          </a:p>
          <a:p>
            <a:r>
              <a:rPr lang="en-US" sz="1200" dirty="0" err="1">
                <a:solidFill>
                  <a:schemeClr val="tx2"/>
                </a:solidFill>
              </a:rPr>
              <a:t>vMotion</a:t>
            </a:r>
            <a:r>
              <a:rPr lang="en-US" sz="1200" dirty="0">
                <a:solidFill>
                  <a:schemeClr val="tx2"/>
                </a:solidFill>
              </a:rPr>
              <a:t> = Live migration of a VM between hosts</a:t>
            </a:r>
          </a:p>
          <a:p>
            <a:r>
              <a:rPr lang="en-US" sz="1200" b="1" dirty="0" err="1">
                <a:solidFill>
                  <a:schemeClr val="tx2"/>
                </a:solidFill>
              </a:rPr>
              <a:t>vSS</a:t>
            </a:r>
            <a:r>
              <a:rPr lang="en-US" sz="1200" b="1" dirty="0">
                <a:solidFill>
                  <a:schemeClr val="tx2"/>
                </a:solidFill>
              </a:rPr>
              <a:t> = vSphere Standard Switch (Default </a:t>
            </a:r>
            <a:r>
              <a:rPr lang="en-US" sz="1200" b="1" dirty="0" err="1">
                <a:solidFill>
                  <a:schemeClr val="tx2"/>
                </a:solidFill>
              </a:rPr>
              <a:t>vSwitch</a:t>
            </a:r>
            <a:r>
              <a:rPr lang="en-US" sz="1200" b="1" dirty="0">
                <a:solidFill>
                  <a:schemeClr val="tx2"/>
                </a:solidFill>
              </a:rPr>
              <a:t> on ESX Host)</a:t>
            </a:r>
          </a:p>
          <a:p>
            <a:r>
              <a:rPr lang="en-US" sz="1200" b="1" dirty="0" err="1">
                <a:solidFill>
                  <a:schemeClr val="tx2"/>
                </a:solidFill>
              </a:rPr>
              <a:t>vDS</a:t>
            </a:r>
            <a:r>
              <a:rPr lang="en-US" sz="1200" b="1" dirty="0">
                <a:solidFill>
                  <a:schemeClr val="tx2"/>
                </a:solidFill>
              </a:rPr>
              <a:t> = vSphere Distributed Switch (vSphere Enterprise Plus or NSX)</a:t>
            </a:r>
          </a:p>
        </p:txBody>
      </p:sp>
      <p:sp>
        <p:nvSpPr>
          <p:cNvPr id="167" name="Rectangle 166">
            <a:extLst>
              <a:ext uri="{FF2B5EF4-FFF2-40B4-BE49-F238E27FC236}">
                <a16:creationId xmlns:a16="http://schemas.microsoft.com/office/drawing/2014/main" id="{14E894E6-5D7B-D643-B67C-E19680E1A031}"/>
              </a:ext>
            </a:extLst>
          </p:cNvPr>
          <p:cNvSpPr/>
          <p:nvPr/>
        </p:nvSpPr>
        <p:spPr>
          <a:xfrm>
            <a:off x="7371043" y="3244686"/>
            <a:ext cx="4377954" cy="830997"/>
          </a:xfrm>
          <a:prstGeom prst="rect">
            <a:avLst/>
          </a:prstGeom>
        </p:spPr>
        <p:txBody>
          <a:bodyPr wrap="square">
            <a:spAutoFit/>
          </a:bodyPr>
          <a:lstStyle/>
          <a:p>
            <a:r>
              <a:rPr lang="en-US" sz="1200" b="1" dirty="0" err="1">
                <a:solidFill>
                  <a:schemeClr val="tx2"/>
                </a:solidFill>
              </a:rPr>
              <a:t>vCenter</a:t>
            </a:r>
            <a:r>
              <a:rPr lang="en-US" sz="1200" b="1" dirty="0">
                <a:solidFill>
                  <a:schemeClr val="tx2"/>
                </a:solidFill>
              </a:rPr>
              <a:t> manages </a:t>
            </a:r>
            <a:r>
              <a:rPr lang="en-US" sz="1200" b="1" dirty="0" err="1">
                <a:solidFill>
                  <a:schemeClr val="tx2"/>
                </a:solidFill>
              </a:rPr>
              <a:t>vDS</a:t>
            </a:r>
            <a:r>
              <a:rPr lang="en-US" sz="1200" b="1" dirty="0">
                <a:solidFill>
                  <a:schemeClr val="tx2"/>
                </a:solidFill>
              </a:rPr>
              <a:t> </a:t>
            </a:r>
          </a:p>
          <a:p>
            <a:r>
              <a:rPr lang="en-US" sz="1200" dirty="0" err="1">
                <a:solidFill>
                  <a:schemeClr val="tx2"/>
                </a:solidFill>
              </a:rPr>
              <a:t>vDS</a:t>
            </a:r>
            <a:r>
              <a:rPr lang="en-US" sz="1200" dirty="0">
                <a:solidFill>
                  <a:schemeClr val="tx2"/>
                </a:solidFill>
              </a:rPr>
              <a:t> has a single management plane </a:t>
            </a:r>
            <a:r>
              <a:rPr lang="en-US" sz="1200" b="1" dirty="0">
                <a:solidFill>
                  <a:schemeClr val="tx2"/>
                </a:solidFill>
              </a:rPr>
              <a:t>(superior to </a:t>
            </a:r>
            <a:r>
              <a:rPr lang="en-US" sz="1200" b="1" dirty="0" err="1">
                <a:solidFill>
                  <a:schemeClr val="tx2"/>
                </a:solidFill>
              </a:rPr>
              <a:t>vSS</a:t>
            </a:r>
            <a:r>
              <a:rPr lang="en-US" sz="1200" b="1" dirty="0">
                <a:solidFill>
                  <a:schemeClr val="tx2"/>
                </a:solidFill>
              </a:rPr>
              <a:t>) </a:t>
            </a:r>
          </a:p>
          <a:p>
            <a:r>
              <a:rPr lang="en-US" sz="1200" dirty="0" err="1">
                <a:solidFill>
                  <a:schemeClr val="tx2"/>
                </a:solidFill>
              </a:rPr>
              <a:t>vCenter</a:t>
            </a:r>
            <a:r>
              <a:rPr lang="en-US" sz="1200" dirty="0">
                <a:solidFill>
                  <a:schemeClr val="tx2"/>
                </a:solidFill>
              </a:rPr>
              <a:t> supports up to 128 </a:t>
            </a:r>
            <a:r>
              <a:rPr lang="en-US" sz="1200" dirty="0" err="1">
                <a:solidFill>
                  <a:schemeClr val="tx2"/>
                </a:solidFill>
              </a:rPr>
              <a:t>vDSs</a:t>
            </a:r>
            <a:r>
              <a:rPr lang="en-US" sz="1200" dirty="0">
                <a:solidFill>
                  <a:schemeClr val="tx2"/>
                </a:solidFill>
              </a:rPr>
              <a:t> </a:t>
            </a:r>
          </a:p>
          <a:p>
            <a:r>
              <a:rPr lang="en-US" sz="1200" dirty="0">
                <a:solidFill>
                  <a:schemeClr val="tx2"/>
                </a:solidFill>
              </a:rPr>
              <a:t>A single </a:t>
            </a:r>
            <a:r>
              <a:rPr lang="en-US" sz="1200" dirty="0" err="1">
                <a:solidFill>
                  <a:schemeClr val="tx2"/>
                </a:solidFill>
              </a:rPr>
              <a:t>vDS</a:t>
            </a:r>
            <a:r>
              <a:rPr lang="en-US" sz="1200" dirty="0">
                <a:solidFill>
                  <a:schemeClr val="tx2"/>
                </a:solidFill>
              </a:rPr>
              <a:t> can span up to 2000 x ESX Hosts</a:t>
            </a:r>
          </a:p>
        </p:txBody>
      </p:sp>
      <p:grpSp>
        <p:nvGrpSpPr>
          <p:cNvPr id="79" name="Group 78">
            <a:extLst>
              <a:ext uri="{FF2B5EF4-FFF2-40B4-BE49-F238E27FC236}">
                <a16:creationId xmlns:a16="http://schemas.microsoft.com/office/drawing/2014/main" id="{09D23C3F-5C4D-424D-B059-D2F0F1B038F5}"/>
              </a:ext>
            </a:extLst>
          </p:cNvPr>
          <p:cNvGrpSpPr/>
          <p:nvPr/>
        </p:nvGrpSpPr>
        <p:grpSpPr>
          <a:xfrm>
            <a:off x="2234950" y="3062087"/>
            <a:ext cx="740706" cy="261610"/>
            <a:chOff x="4413870" y="2846572"/>
            <a:chExt cx="793226" cy="261610"/>
          </a:xfrm>
        </p:grpSpPr>
        <p:sp>
          <p:nvSpPr>
            <p:cNvPr id="80" name="Rectangle 79">
              <a:extLst>
                <a:ext uri="{FF2B5EF4-FFF2-40B4-BE49-F238E27FC236}">
                  <a16:creationId xmlns:a16="http://schemas.microsoft.com/office/drawing/2014/main" id="{182E817D-4BED-2640-ABEF-88CCAEEB232B}"/>
                </a:ext>
              </a:extLst>
            </p:cNvPr>
            <p:cNvSpPr/>
            <p:nvPr/>
          </p:nvSpPr>
          <p:spPr>
            <a:xfrm>
              <a:off x="4430423" y="2861861"/>
              <a:ext cx="739091" cy="234510"/>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600">
                <a:solidFill>
                  <a:schemeClr val="bg1"/>
                </a:solidFill>
              </a:endParaRPr>
            </a:p>
          </p:txBody>
        </p:sp>
        <p:sp>
          <p:nvSpPr>
            <p:cNvPr id="85" name="Rectangle 84">
              <a:extLst>
                <a:ext uri="{FF2B5EF4-FFF2-40B4-BE49-F238E27FC236}">
                  <a16:creationId xmlns:a16="http://schemas.microsoft.com/office/drawing/2014/main" id="{31FF1641-9AD7-C54D-A5FC-58EB9C181338}"/>
                </a:ext>
              </a:extLst>
            </p:cNvPr>
            <p:cNvSpPr/>
            <p:nvPr/>
          </p:nvSpPr>
          <p:spPr>
            <a:xfrm>
              <a:off x="4413870" y="2846572"/>
              <a:ext cx="793226" cy="261610"/>
            </a:xfrm>
            <a:prstGeom prst="rect">
              <a:avLst/>
            </a:prstGeom>
          </p:spPr>
          <p:txBody>
            <a:bodyPr wrap="square">
              <a:spAutoFit/>
            </a:bodyPr>
            <a:lstStyle/>
            <a:p>
              <a:pPr algn="ctr"/>
              <a:r>
                <a:rPr lang="en-US" sz="1100" b="1">
                  <a:solidFill>
                    <a:schemeClr val="bg1"/>
                  </a:solidFill>
                  <a:latin typeface="Metropolis" pitchFamily="2" charset="77"/>
                </a:rPr>
                <a:t>Uplink 1</a:t>
              </a:r>
              <a:endParaRPr lang="en-GB" sz="1100" b="1">
                <a:solidFill>
                  <a:schemeClr val="bg1"/>
                </a:solidFill>
                <a:latin typeface="Metropolis" pitchFamily="2" charset="77"/>
              </a:endParaRPr>
            </a:p>
          </p:txBody>
        </p:sp>
      </p:grpSp>
      <p:grpSp>
        <p:nvGrpSpPr>
          <p:cNvPr id="94" name="Group 93">
            <a:extLst>
              <a:ext uri="{FF2B5EF4-FFF2-40B4-BE49-F238E27FC236}">
                <a16:creationId xmlns:a16="http://schemas.microsoft.com/office/drawing/2014/main" id="{3F2F4791-B214-D249-9CBC-11C527E724DF}"/>
              </a:ext>
            </a:extLst>
          </p:cNvPr>
          <p:cNvGrpSpPr/>
          <p:nvPr/>
        </p:nvGrpSpPr>
        <p:grpSpPr>
          <a:xfrm>
            <a:off x="2941010" y="3061450"/>
            <a:ext cx="799464" cy="261610"/>
            <a:chOff x="4380110" y="2846572"/>
            <a:chExt cx="856150" cy="261610"/>
          </a:xfrm>
        </p:grpSpPr>
        <p:sp>
          <p:nvSpPr>
            <p:cNvPr id="95" name="Rectangle 94">
              <a:extLst>
                <a:ext uri="{FF2B5EF4-FFF2-40B4-BE49-F238E27FC236}">
                  <a16:creationId xmlns:a16="http://schemas.microsoft.com/office/drawing/2014/main" id="{D970EFB6-B225-134E-A5BA-CDA3B2A98558}"/>
                </a:ext>
              </a:extLst>
            </p:cNvPr>
            <p:cNvSpPr/>
            <p:nvPr/>
          </p:nvSpPr>
          <p:spPr>
            <a:xfrm>
              <a:off x="4430423" y="2861861"/>
              <a:ext cx="739091" cy="234510"/>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600">
                <a:solidFill>
                  <a:schemeClr val="bg1"/>
                </a:solidFill>
              </a:endParaRPr>
            </a:p>
          </p:txBody>
        </p:sp>
        <p:sp>
          <p:nvSpPr>
            <p:cNvPr id="96" name="Rectangle 95">
              <a:extLst>
                <a:ext uri="{FF2B5EF4-FFF2-40B4-BE49-F238E27FC236}">
                  <a16:creationId xmlns:a16="http://schemas.microsoft.com/office/drawing/2014/main" id="{9CFB0FA8-7D79-B444-AC3A-0615061393CF}"/>
                </a:ext>
              </a:extLst>
            </p:cNvPr>
            <p:cNvSpPr/>
            <p:nvPr/>
          </p:nvSpPr>
          <p:spPr>
            <a:xfrm>
              <a:off x="4380110" y="2846572"/>
              <a:ext cx="856150" cy="261610"/>
            </a:xfrm>
            <a:prstGeom prst="rect">
              <a:avLst/>
            </a:prstGeom>
          </p:spPr>
          <p:txBody>
            <a:bodyPr wrap="square">
              <a:spAutoFit/>
            </a:bodyPr>
            <a:lstStyle/>
            <a:p>
              <a:pPr algn="ctr"/>
              <a:r>
                <a:rPr lang="en-US" sz="1100" b="1">
                  <a:solidFill>
                    <a:schemeClr val="bg1"/>
                  </a:solidFill>
                  <a:latin typeface="Metropolis" pitchFamily="2" charset="77"/>
                </a:rPr>
                <a:t>Uplink 2</a:t>
              </a:r>
              <a:endParaRPr lang="en-GB" sz="1100" b="1">
                <a:solidFill>
                  <a:schemeClr val="bg1"/>
                </a:solidFill>
                <a:latin typeface="Metropolis" pitchFamily="2" charset="77"/>
              </a:endParaRPr>
            </a:p>
          </p:txBody>
        </p:sp>
      </p:grpSp>
      <p:sp>
        <p:nvSpPr>
          <p:cNvPr id="3" name="TextBox 2">
            <a:extLst>
              <a:ext uri="{FF2B5EF4-FFF2-40B4-BE49-F238E27FC236}">
                <a16:creationId xmlns:a16="http://schemas.microsoft.com/office/drawing/2014/main" id="{5B044A83-0071-EE4E-8555-C1420AA8A75B}"/>
              </a:ext>
            </a:extLst>
          </p:cNvPr>
          <p:cNvSpPr txBox="1"/>
          <p:nvPr/>
        </p:nvSpPr>
        <p:spPr>
          <a:xfrm>
            <a:off x="1470376" y="6014425"/>
            <a:ext cx="4415543" cy="215444"/>
          </a:xfrm>
          <a:prstGeom prst="rect">
            <a:avLst/>
          </a:prstGeom>
        </p:spPr>
        <p:txBody>
          <a:bodyPr wrap="square" lIns="0" tIns="0" rIns="0" bIns="0" rtlCol="0">
            <a:spAutoFit/>
          </a:bodyPr>
          <a:lstStyle/>
          <a:p>
            <a:pPr algn="l">
              <a:spcAft>
                <a:spcPts val="600"/>
              </a:spcAft>
            </a:pPr>
            <a:r>
              <a:rPr lang="en-GB" sz="1400" u="sng" dirty="0">
                <a:solidFill>
                  <a:schemeClr val="accent1"/>
                </a:solidFill>
                <a:hlinkClick r:id="rId5">
                  <a:extLst>
                    <a:ext uri="{A12FA001-AC4F-418D-AE19-62706E023703}">
                      <ahyp:hlinkClr xmlns:ahyp="http://schemas.microsoft.com/office/drawing/2018/hyperlinkcolor" val="tx"/>
                    </a:ext>
                  </a:extLst>
                </a:hlinkClick>
              </a:rPr>
              <a:t>URL : </a:t>
            </a:r>
            <a:r>
              <a:rPr lang="en-GB" sz="1400" u="sng" dirty="0" err="1">
                <a:solidFill>
                  <a:schemeClr val="accent1"/>
                </a:solidFill>
                <a:hlinkClick r:id="rId5">
                  <a:extLst>
                    <a:ext uri="{A12FA001-AC4F-418D-AE19-62706E023703}">
                      <ahyp:hlinkClr xmlns:ahyp="http://schemas.microsoft.com/office/drawing/2018/hyperlinkcolor" val="tx"/>
                    </a:ext>
                  </a:extLst>
                </a:hlinkClick>
              </a:rPr>
              <a:t>vDS</a:t>
            </a:r>
            <a:r>
              <a:rPr lang="en-GB" sz="1400" u="sng" dirty="0">
                <a:solidFill>
                  <a:schemeClr val="accent1"/>
                </a:solidFill>
                <a:hlinkClick r:id="rId5">
                  <a:extLst>
                    <a:ext uri="{A12FA001-AC4F-418D-AE19-62706E023703}">
                      <ahyp:hlinkClr xmlns:ahyp="http://schemas.microsoft.com/office/drawing/2018/hyperlinkcolor" val="tx"/>
                    </a:ext>
                  </a:extLst>
                </a:hlinkClick>
              </a:rPr>
              <a:t> Architecture Section in VMware Docs</a:t>
            </a:r>
            <a:endParaRPr lang="en-GB" sz="1400" u="sng" dirty="0">
              <a:solidFill>
                <a:schemeClr val="accent1"/>
              </a:solidFill>
            </a:endParaRPr>
          </a:p>
        </p:txBody>
      </p:sp>
      <p:sp>
        <p:nvSpPr>
          <p:cNvPr id="86" name="Rectangle 85">
            <a:extLst>
              <a:ext uri="{FF2B5EF4-FFF2-40B4-BE49-F238E27FC236}">
                <a16:creationId xmlns:a16="http://schemas.microsoft.com/office/drawing/2014/main" id="{99A85853-FCF9-D047-AFBF-D9FF1E49CD2A}"/>
              </a:ext>
            </a:extLst>
          </p:cNvPr>
          <p:cNvSpPr/>
          <p:nvPr/>
        </p:nvSpPr>
        <p:spPr>
          <a:xfrm>
            <a:off x="753533" y="2920950"/>
            <a:ext cx="1058656" cy="276999"/>
          </a:xfrm>
          <a:prstGeom prst="rect">
            <a:avLst/>
          </a:prstGeom>
        </p:spPr>
        <p:txBody>
          <a:bodyPr wrap="square">
            <a:spAutoFit/>
          </a:bodyPr>
          <a:lstStyle/>
          <a:p>
            <a:r>
              <a:rPr lang="en-US" sz="1200" b="1" dirty="0"/>
              <a:t>Uplink Port</a:t>
            </a:r>
            <a:endParaRPr lang="en-GB" sz="1200" b="1" dirty="0"/>
          </a:p>
        </p:txBody>
      </p:sp>
      <p:cxnSp>
        <p:nvCxnSpPr>
          <p:cNvPr id="87" name="Straight Arrow Connector 86">
            <a:extLst>
              <a:ext uri="{FF2B5EF4-FFF2-40B4-BE49-F238E27FC236}">
                <a16:creationId xmlns:a16="http://schemas.microsoft.com/office/drawing/2014/main" id="{5F08078C-00C6-864B-872C-41FD773F8456}"/>
              </a:ext>
            </a:extLst>
          </p:cNvPr>
          <p:cNvCxnSpPr>
            <a:cxnSpLocks/>
          </p:cNvCxnSpPr>
          <p:nvPr/>
        </p:nvCxnSpPr>
        <p:spPr bwMode="gray">
          <a:xfrm flipH="1" flipV="1">
            <a:off x="1732390" y="3055091"/>
            <a:ext cx="520744" cy="62587"/>
          </a:xfrm>
          <a:prstGeom prst="straightConnector1">
            <a:avLst/>
          </a:prstGeom>
          <a:ln w="25400">
            <a:solidFill>
              <a:schemeClr val="tx1"/>
            </a:solidFill>
            <a:miter lim="800000"/>
            <a:tailEnd type="triangle"/>
          </a:ln>
        </p:spPr>
        <p:style>
          <a:lnRef idx="1">
            <a:schemeClr val="accent1"/>
          </a:lnRef>
          <a:fillRef idx="0">
            <a:schemeClr val="accent1"/>
          </a:fillRef>
          <a:effectRef idx="0">
            <a:schemeClr val="accent1"/>
          </a:effectRef>
          <a:fontRef idx="minor">
            <a:schemeClr val="tx1"/>
          </a:fontRef>
        </p:style>
      </p:cxnSp>
      <p:sp>
        <p:nvSpPr>
          <p:cNvPr id="54" name="Rectangle 53">
            <a:extLst>
              <a:ext uri="{FF2B5EF4-FFF2-40B4-BE49-F238E27FC236}">
                <a16:creationId xmlns:a16="http://schemas.microsoft.com/office/drawing/2014/main" id="{EE6B5EEE-3F85-6E43-83B8-9AFB9D73D903}"/>
              </a:ext>
            </a:extLst>
          </p:cNvPr>
          <p:cNvSpPr/>
          <p:nvPr/>
        </p:nvSpPr>
        <p:spPr bwMode="auto">
          <a:xfrm>
            <a:off x="259132" y="3456449"/>
            <a:ext cx="6723950" cy="368855"/>
          </a:xfrm>
          <a:prstGeom prst="rect">
            <a:avLst/>
          </a:prstGeom>
          <a:solidFill>
            <a:schemeClr val="accent1">
              <a:lumMod val="50000"/>
            </a:schemeClr>
          </a:solidFill>
          <a:ln>
            <a:noFill/>
            <a:miter lim="800000"/>
            <a:headEnd/>
            <a:tailEnd/>
          </a:ln>
        </p:spPr>
        <p:style>
          <a:lnRef idx="2">
            <a:schemeClr val="dk1"/>
          </a:lnRef>
          <a:fillRef idx="1">
            <a:schemeClr val="lt1"/>
          </a:fillRef>
          <a:effectRef idx="0">
            <a:schemeClr val="dk1"/>
          </a:effectRef>
          <a:fontRef idx="minor">
            <a:schemeClr val="dk1"/>
          </a:fontRef>
        </p:style>
        <p:txBody>
          <a:bodyPr wrap="none" lIns="0" tIns="0" rIns="0" bIns="0" rtlCol="0" anchor="ctr"/>
          <a:lstStyle/>
          <a:p>
            <a:pPr algn="ctr"/>
            <a:r>
              <a:rPr lang="en-US" sz="1100" dirty="0">
                <a:solidFill>
                  <a:prstClr val="white"/>
                </a:solidFill>
                <a:latin typeface="Metropolis"/>
                <a:ea typeface="Gotham Rounded Book" charset="0"/>
                <a:cs typeface="Gotham Rounded Book" charset="0"/>
              </a:rPr>
              <a:t>vSphere Distributed Switch (</a:t>
            </a:r>
            <a:r>
              <a:rPr lang="en-US" sz="1100" dirty="0" err="1">
                <a:solidFill>
                  <a:prstClr val="white"/>
                </a:solidFill>
                <a:latin typeface="Metropolis"/>
                <a:ea typeface="Gotham Rounded Book" charset="0"/>
                <a:cs typeface="Gotham Rounded Book" charset="0"/>
              </a:rPr>
              <a:t>vDS</a:t>
            </a:r>
            <a:r>
              <a:rPr lang="en-US" sz="1100" dirty="0">
                <a:solidFill>
                  <a:prstClr val="white"/>
                </a:solidFill>
                <a:latin typeface="Metropolis"/>
                <a:ea typeface="Gotham Rounded Book" charset="0"/>
                <a:cs typeface="Gotham Rounded Book" charset="0"/>
              </a:rPr>
              <a:t>)</a:t>
            </a:r>
          </a:p>
        </p:txBody>
      </p:sp>
      <p:sp>
        <p:nvSpPr>
          <p:cNvPr id="68" name="Rectangle 67">
            <a:extLst>
              <a:ext uri="{FF2B5EF4-FFF2-40B4-BE49-F238E27FC236}">
                <a16:creationId xmlns:a16="http://schemas.microsoft.com/office/drawing/2014/main" id="{1D689751-D436-F04D-854A-8ABFF926B4BC}"/>
              </a:ext>
            </a:extLst>
          </p:cNvPr>
          <p:cNvSpPr/>
          <p:nvPr/>
        </p:nvSpPr>
        <p:spPr bwMode="gray">
          <a:xfrm>
            <a:off x="2107126" y="3290986"/>
            <a:ext cx="1666875" cy="233570"/>
          </a:xfrm>
          <a:prstGeom prst="rect">
            <a:avLst/>
          </a:prstGeom>
          <a:solidFill>
            <a:srgbClr val="820024"/>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Uplink Port Group</a:t>
            </a:r>
          </a:p>
        </p:txBody>
      </p:sp>
    </p:spTree>
    <p:extLst>
      <p:ext uri="{BB962C8B-B14F-4D97-AF65-F5344CB8AC3E}">
        <p14:creationId xmlns:p14="http://schemas.microsoft.com/office/powerpoint/2010/main" val="1543493506"/>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 presetClass="entr" presetSubtype="10" fill="hold" nodeType="withEffect">
                                  <p:stCondLst>
                                    <p:cond delay="0"/>
                                  </p:stCondLst>
                                  <p:childTnLst>
                                    <p:set>
                                      <p:cBhvr>
                                        <p:cTn id="6" dur="1" fill="hold">
                                          <p:stCondLst>
                                            <p:cond delay="0"/>
                                          </p:stCondLst>
                                        </p:cTn>
                                        <p:tgtEl>
                                          <p:spTgt spid="79"/>
                                        </p:tgtEl>
                                        <p:attrNameLst>
                                          <p:attrName>style.visibility</p:attrName>
                                        </p:attrNameLst>
                                      </p:cBhvr>
                                      <p:to>
                                        <p:strVal val="visible"/>
                                      </p:to>
                                    </p:set>
                                    <p:animEffect transition="in" filter="checkerboard(across)">
                                      <p:cBhvr>
                                        <p:cTn id="7" dur="500"/>
                                        <p:tgtEl>
                                          <p:spTgt spid="79"/>
                                        </p:tgtEl>
                                      </p:cBhvr>
                                    </p:animEffect>
                                  </p:childTnLst>
                                </p:cTn>
                              </p:par>
                              <p:par>
                                <p:cTn id="8" presetID="5" presetClass="entr" presetSubtype="10" fill="hold" nodeType="withEffect">
                                  <p:stCondLst>
                                    <p:cond delay="0"/>
                                  </p:stCondLst>
                                  <p:childTnLst>
                                    <p:set>
                                      <p:cBhvr>
                                        <p:cTn id="9" dur="1" fill="hold">
                                          <p:stCondLst>
                                            <p:cond delay="0"/>
                                          </p:stCondLst>
                                        </p:cTn>
                                        <p:tgtEl>
                                          <p:spTgt spid="94"/>
                                        </p:tgtEl>
                                        <p:attrNameLst>
                                          <p:attrName>style.visibility</p:attrName>
                                        </p:attrNameLst>
                                      </p:cBhvr>
                                      <p:to>
                                        <p:strVal val="visible"/>
                                      </p:to>
                                    </p:set>
                                    <p:animEffect transition="in" filter="checkerboard(across)">
                                      <p:cBhvr>
                                        <p:cTn id="10" dur="500"/>
                                        <p:tgtEl>
                                          <p:spTgt spid="9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5" name="Group 184">
            <a:extLst>
              <a:ext uri="{FF2B5EF4-FFF2-40B4-BE49-F238E27FC236}">
                <a16:creationId xmlns:a16="http://schemas.microsoft.com/office/drawing/2014/main" id="{DB0C0DAD-A7AE-B94B-BFA2-253E7F2E69F2}"/>
              </a:ext>
            </a:extLst>
          </p:cNvPr>
          <p:cNvGrpSpPr/>
          <p:nvPr/>
        </p:nvGrpSpPr>
        <p:grpSpPr>
          <a:xfrm>
            <a:off x="228368" y="1126544"/>
            <a:ext cx="11868664" cy="4726652"/>
            <a:chOff x="228368" y="1126544"/>
            <a:chExt cx="11868664" cy="4726652"/>
          </a:xfrm>
        </p:grpSpPr>
        <p:sp>
          <p:nvSpPr>
            <p:cNvPr id="111" name="Rectangle 110">
              <a:extLst>
                <a:ext uri="{FF2B5EF4-FFF2-40B4-BE49-F238E27FC236}">
                  <a16:creationId xmlns:a16="http://schemas.microsoft.com/office/drawing/2014/main" id="{2460B33C-F9E9-F943-AF51-589EE0E2A3AB}"/>
                </a:ext>
              </a:extLst>
            </p:cNvPr>
            <p:cNvSpPr/>
            <p:nvPr/>
          </p:nvSpPr>
          <p:spPr>
            <a:xfrm>
              <a:off x="228368" y="2012052"/>
              <a:ext cx="11768441" cy="3841144"/>
            </a:xfrm>
            <a:prstGeom prst="rect">
              <a:avLst/>
            </a:prstGeom>
            <a:solidFill>
              <a:schemeClr val="bg1">
                <a:lumMod val="85000"/>
              </a:schemeClr>
            </a:solidFill>
            <a:ln w="28575">
              <a:noFill/>
              <a:prstDash val="dash"/>
            </a:ln>
            <a:effectLst/>
          </p:spPr>
          <p:style>
            <a:lnRef idx="1">
              <a:schemeClr val="accent3"/>
            </a:lnRef>
            <a:fillRef idx="3">
              <a:schemeClr val="accent3"/>
            </a:fillRef>
            <a:effectRef idx="2">
              <a:schemeClr val="accent3"/>
            </a:effectRef>
            <a:fontRef idx="minor">
              <a:schemeClr val="lt1"/>
            </a:fontRef>
          </p:style>
          <p:txBody>
            <a:bodyPr lIns="0" tIns="0" rIns="0" bIns="118841" rtlCol="0" anchor="b" anchorCtr="0"/>
            <a:lstStyle/>
            <a:p>
              <a:pPr algn="ctr"/>
              <a:endParaRPr lang="en-US" sz="1600" b="1">
                <a:solidFill>
                  <a:srgbClr val="717074"/>
                </a:solidFill>
                <a:latin typeface="Metropolis"/>
                <a:ea typeface="Gotham Rounded Book" charset="0"/>
                <a:cs typeface="Gotham Rounded Book" charset="0"/>
              </a:endParaRPr>
            </a:p>
          </p:txBody>
        </p:sp>
        <p:grpSp>
          <p:nvGrpSpPr>
            <p:cNvPr id="112" name="Group 111">
              <a:extLst>
                <a:ext uri="{FF2B5EF4-FFF2-40B4-BE49-F238E27FC236}">
                  <a16:creationId xmlns:a16="http://schemas.microsoft.com/office/drawing/2014/main" id="{13F71928-3400-804A-8DD3-06BC64E70DC1}"/>
                </a:ext>
              </a:extLst>
            </p:cNvPr>
            <p:cNvGrpSpPr/>
            <p:nvPr/>
          </p:nvGrpSpPr>
          <p:grpSpPr>
            <a:xfrm>
              <a:off x="5516503" y="1449577"/>
              <a:ext cx="396412" cy="396570"/>
              <a:chOff x="2159140" y="7009631"/>
              <a:chExt cx="4501800" cy="4503600"/>
            </a:xfrm>
            <a:solidFill>
              <a:schemeClr val="tx1"/>
            </a:solidFill>
          </p:grpSpPr>
          <p:sp>
            <p:nvSpPr>
              <p:cNvPr id="113" name="Freeform: Shape 6">
                <a:extLst>
                  <a:ext uri="{FF2B5EF4-FFF2-40B4-BE49-F238E27FC236}">
                    <a16:creationId xmlns:a16="http://schemas.microsoft.com/office/drawing/2014/main" id="{B955F430-F76D-5541-8A57-7620F1495587}"/>
                  </a:ext>
                </a:extLst>
              </p:cNvPr>
              <p:cNvSpPr/>
              <p:nvPr/>
            </p:nvSpPr>
            <p:spPr>
              <a:xfrm>
                <a:off x="2159140" y="7009631"/>
                <a:ext cx="4501800" cy="4503600"/>
              </a:xfrm>
              <a:custGeom>
                <a:avLst/>
                <a:gdLst/>
                <a:ahLst/>
                <a:cxnLst>
                  <a:cxn ang="3cd4">
                    <a:pos x="hc" y="t"/>
                  </a:cxn>
                  <a:cxn ang="cd2">
                    <a:pos x="l" y="vc"/>
                  </a:cxn>
                  <a:cxn ang="cd4">
                    <a:pos x="hc" y="b"/>
                  </a:cxn>
                  <a:cxn ang="0">
                    <a:pos x="r" y="vc"/>
                  </a:cxn>
                </a:cxnLst>
                <a:rect l="l" t="t" r="r" b="b"/>
                <a:pathLst>
                  <a:path w="12506" h="12511">
                    <a:moveTo>
                      <a:pt x="11985" y="521"/>
                    </a:moveTo>
                    <a:lnTo>
                      <a:pt x="11985" y="11990"/>
                    </a:lnTo>
                    <a:lnTo>
                      <a:pt x="517" y="11990"/>
                    </a:lnTo>
                    <a:lnTo>
                      <a:pt x="517" y="521"/>
                    </a:lnTo>
                    <a:close/>
                    <a:moveTo>
                      <a:pt x="12506" y="0"/>
                    </a:moveTo>
                    <a:lnTo>
                      <a:pt x="0" y="0"/>
                    </a:lnTo>
                    <a:lnTo>
                      <a:pt x="0" y="12511"/>
                    </a:lnTo>
                    <a:lnTo>
                      <a:pt x="12506" y="1251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14" name="Freeform: Shape 7">
                <a:extLst>
                  <a:ext uri="{FF2B5EF4-FFF2-40B4-BE49-F238E27FC236}">
                    <a16:creationId xmlns:a16="http://schemas.microsoft.com/office/drawing/2014/main" id="{D98EB327-3152-AA43-B40D-8B9FCE46FA2F}"/>
                  </a:ext>
                </a:extLst>
              </p:cNvPr>
              <p:cNvSpPr/>
              <p:nvPr/>
            </p:nvSpPr>
            <p:spPr>
              <a:xfrm>
                <a:off x="2739820" y="8364671"/>
                <a:ext cx="3336120" cy="914400"/>
              </a:xfrm>
              <a:custGeom>
                <a:avLst/>
                <a:gdLst/>
                <a:ahLst/>
                <a:cxnLst>
                  <a:cxn ang="3cd4">
                    <a:pos x="hc" y="t"/>
                  </a:cxn>
                  <a:cxn ang="cd2">
                    <a:pos x="l" y="vc"/>
                  </a:cxn>
                  <a:cxn ang="cd4">
                    <a:pos x="hc" y="b"/>
                  </a:cxn>
                  <a:cxn ang="0">
                    <a:pos x="r" y="vc"/>
                  </a:cxn>
                </a:cxnLst>
                <a:rect l="l" t="t" r="r" b="b"/>
                <a:pathLst>
                  <a:path w="9268" h="2541">
                    <a:moveTo>
                      <a:pt x="0" y="1269"/>
                    </a:moveTo>
                    <a:lnTo>
                      <a:pt x="1272" y="2541"/>
                    </a:lnTo>
                    <a:lnTo>
                      <a:pt x="1272" y="1848"/>
                    </a:lnTo>
                    <a:lnTo>
                      <a:pt x="9268" y="1848"/>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15" name="Freeform: Shape 8">
                <a:extLst>
                  <a:ext uri="{FF2B5EF4-FFF2-40B4-BE49-F238E27FC236}">
                    <a16:creationId xmlns:a16="http://schemas.microsoft.com/office/drawing/2014/main" id="{5DD67F04-83EC-0F42-8865-A907D06E9218}"/>
                  </a:ext>
                </a:extLst>
              </p:cNvPr>
              <p:cNvSpPr/>
              <p:nvPr/>
            </p:nvSpPr>
            <p:spPr>
              <a:xfrm>
                <a:off x="2739820" y="10077192"/>
                <a:ext cx="3336120" cy="914400"/>
              </a:xfrm>
              <a:custGeom>
                <a:avLst/>
                <a:gdLst/>
                <a:ahLst/>
                <a:cxnLst>
                  <a:cxn ang="3cd4">
                    <a:pos x="hc" y="t"/>
                  </a:cxn>
                  <a:cxn ang="cd2">
                    <a:pos x="l" y="vc"/>
                  </a:cxn>
                  <a:cxn ang="cd4">
                    <a:pos x="hc" y="b"/>
                  </a:cxn>
                  <a:cxn ang="0">
                    <a:pos x="r" y="vc"/>
                  </a:cxn>
                </a:cxnLst>
                <a:rect l="l" t="t" r="r" b="b"/>
                <a:pathLst>
                  <a:path w="9268" h="2541">
                    <a:moveTo>
                      <a:pt x="0" y="1273"/>
                    </a:moveTo>
                    <a:lnTo>
                      <a:pt x="1272" y="2541"/>
                    </a:lnTo>
                    <a:lnTo>
                      <a:pt x="1272" y="1847"/>
                    </a:lnTo>
                    <a:lnTo>
                      <a:pt x="9268" y="1847"/>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16" name="Freeform: Shape 9">
                <a:extLst>
                  <a:ext uri="{FF2B5EF4-FFF2-40B4-BE49-F238E27FC236}">
                    <a16:creationId xmlns:a16="http://schemas.microsoft.com/office/drawing/2014/main" id="{F3E0F129-70CF-5F4A-9EF1-7C388BB86537}"/>
                  </a:ext>
                </a:extLst>
              </p:cNvPr>
              <p:cNvSpPr/>
              <p:nvPr/>
            </p:nvSpPr>
            <p:spPr>
              <a:xfrm>
                <a:off x="2739820" y="9220392"/>
                <a:ext cx="3336120" cy="914400"/>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52"/>
                    </a:lnTo>
                    <a:lnTo>
                      <a:pt x="7995" y="1852"/>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17" name="Freeform: Shape 10">
                <a:extLst>
                  <a:ext uri="{FF2B5EF4-FFF2-40B4-BE49-F238E27FC236}">
                    <a16:creationId xmlns:a16="http://schemas.microsoft.com/office/drawing/2014/main" id="{CB3393D2-6005-4141-807D-FCC10D529B65}"/>
                  </a:ext>
                </a:extLst>
              </p:cNvPr>
              <p:cNvSpPr/>
              <p:nvPr/>
            </p:nvSpPr>
            <p:spPr>
              <a:xfrm>
                <a:off x="2739823" y="7507512"/>
                <a:ext cx="3325998" cy="914401"/>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48"/>
                    </a:lnTo>
                    <a:lnTo>
                      <a:pt x="7995" y="1848"/>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grpSp>
        <p:sp>
          <p:nvSpPr>
            <p:cNvPr id="118" name="Rectangle 117">
              <a:extLst>
                <a:ext uri="{FF2B5EF4-FFF2-40B4-BE49-F238E27FC236}">
                  <a16:creationId xmlns:a16="http://schemas.microsoft.com/office/drawing/2014/main" id="{52B92964-5A4C-1344-B0F0-09A5F9FE6C6B}"/>
                </a:ext>
              </a:extLst>
            </p:cNvPr>
            <p:cNvSpPr/>
            <p:nvPr/>
          </p:nvSpPr>
          <p:spPr bwMode="auto">
            <a:xfrm>
              <a:off x="545510" y="2447343"/>
              <a:ext cx="9839740" cy="613167"/>
            </a:xfrm>
            <a:prstGeom prst="rect">
              <a:avLst/>
            </a:prstGeom>
            <a:solidFill>
              <a:schemeClr val="accent1">
                <a:lumMod val="50000"/>
              </a:schemeClr>
            </a:solidFill>
            <a:ln>
              <a:noFill/>
              <a:miter lim="800000"/>
              <a:headEnd/>
              <a:tailEnd/>
            </a:ln>
          </p:spPr>
          <p:style>
            <a:lnRef idx="2">
              <a:schemeClr val="dk1"/>
            </a:lnRef>
            <a:fillRef idx="1">
              <a:schemeClr val="lt1"/>
            </a:fillRef>
            <a:effectRef idx="0">
              <a:schemeClr val="dk1"/>
            </a:effectRef>
            <a:fontRef idx="minor">
              <a:schemeClr val="dk1"/>
            </a:fontRef>
          </p:style>
          <p:txBody>
            <a:bodyPr wrap="none" lIns="0" tIns="0" rIns="0" bIns="0" rtlCol="0" anchor="t"/>
            <a:lstStyle/>
            <a:p>
              <a:pPr algn="ctr"/>
              <a:endParaRPr lang="en-US" sz="1400">
                <a:solidFill>
                  <a:prstClr val="white"/>
                </a:solidFill>
                <a:latin typeface="Metropolis"/>
                <a:ea typeface="Gotham Rounded Book" charset="0"/>
                <a:cs typeface="Gotham Rounded Book" charset="0"/>
              </a:endParaRPr>
            </a:p>
            <a:p>
              <a:pPr algn="ctr"/>
              <a:r>
                <a:rPr lang="en-US" sz="1400">
                  <a:solidFill>
                    <a:prstClr val="white"/>
                  </a:solidFill>
                  <a:ea typeface="Gotham Rounded Book" charset="0"/>
                  <a:cs typeface="Gotham Rounded Book" charset="0"/>
                </a:rPr>
                <a:t>vSphere Standard Switch (</a:t>
              </a:r>
              <a:r>
                <a:rPr lang="en-US" sz="1400" err="1">
                  <a:solidFill>
                    <a:prstClr val="white"/>
                  </a:solidFill>
                  <a:ea typeface="Gotham Rounded Book" charset="0"/>
                  <a:cs typeface="Gotham Rounded Book" charset="0"/>
                </a:rPr>
                <a:t>vSS</a:t>
              </a:r>
              <a:r>
                <a:rPr lang="en-US" sz="1400">
                  <a:solidFill>
                    <a:prstClr val="white"/>
                  </a:solidFill>
                  <a:ea typeface="Gotham Rounded Book" charset="0"/>
                  <a:cs typeface="Gotham Rounded Book" charset="0"/>
                </a:rPr>
                <a:t>) / vSphere Distributed Switch (</a:t>
              </a:r>
              <a:r>
                <a:rPr lang="en-US" sz="1400" err="1">
                  <a:solidFill>
                    <a:prstClr val="white"/>
                  </a:solidFill>
                  <a:ea typeface="Gotham Rounded Book" charset="0"/>
                  <a:cs typeface="Gotham Rounded Book" charset="0"/>
                </a:rPr>
                <a:t>vDS</a:t>
              </a:r>
              <a:r>
                <a:rPr lang="en-US" sz="1400">
                  <a:solidFill>
                    <a:prstClr val="white"/>
                  </a:solidFill>
                  <a:ea typeface="Gotham Rounded Book" charset="0"/>
                  <a:cs typeface="Gotham Rounded Book" charset="0"/>
                </a:rPr>
                <a:t>)</a:t>
              </a:r>
            </a:p>
          </p:txBody>
        </p:sp>
        <p:grpSp>
          <p:nvGrpSpPr>
            <p:cNvPr id="119" name="Group 118">
              <a:extLst>
                <a:ext uri="{FF2B5EF4-FFF2-40B4-BE49-F238E27FC236}">
                  <a16:creationId xmlns:a16="http://schemas.microsoft.com/office/drawing/2014/main" id="{712F55D1-5A1D-4648-828E-9A149CFA2258}"/>
                </a:ext>
              </a:extLst>
            </p:cNvPr>
            <p:cNvGrpSpPr/>
            <p:nvPr/>
          </p:nvGrpSpPr>
          <p:grpSpPr>
            <a:xfrm>
              <a:off x="6426832" y="1444237"/>
              <a:ext cx="396412" cy="396570"/>
              <a:chOff x="2159140" y="7009631"/>
              <a:chExt cx="4501800" cy="4503600"/>
            </a:xfrm>
            <a:solidFill>
              <a:schemeClr val="tx1"/>
            </a:solidFill>
          </p:grpSpPr>
          <p:sp>
            <p:nvSpPr>
              <p:cNvPr id="120" name="Freeform: Shape 6">
                <a:extLst>
                  <a:ext uri="{FF2B5EF4-FFF2-40B4-BE49-F238E27FC236}">
                    <a16:creationId xmlns:a16="http://schemas.microsoft.com/office/drawing/2014/main" id="{EB6039B9-5265-6849-8DA6-60E374281266}"/>
                  </a:ext>
                </a:extLst>
              </p:cNvPr>
              <p:cNvSpPr/>
              <p:nvPr/>
            </p:nvSpPr>
            <p:spPr>
              <a:xfrm>
                <a:off x="2159140" y="7009631"/>
                <a:ext cx="4501800" cy="4503600"/>
              </a:xfrm>
              <a:custGeom>
                <a:avLst/>
                <a:gdLst/>
                <a:ahLst/>
                <a:cxnLst>
                  <a:cxn ang="3cd4">
                    <a:pos x="hc" y="t"/>
                  </a:cxn>
                  <a:cxn ang="cd2">
                    <a:pos x="l" y="vc"/>
                  </a:cxn>
                  <a:cxn ang="cd4">
                    <a:pos x="hc" y="b"/>
                  </a:cxn>
                  <a:cxn ang="0">
                    <a:pos x="r" y="vc"/>
                  </a:cxn>
                </a:cxnLst>
                <a:rect l="l" t="t" r="r" b="b"/>
                <a:pathLst>
                  <a:path w="12506" h="12511">
                    <a:moveTo>
                      <a:pt x="11985" y="521"/>
                    </a:moveTo>
                    <a:lnTo>
                      <a:pt x="11985" y="11990"/>
                    </a:lnTo>
                    <a:lnTo>
                      <a:pt x="517" y="11990"/>
                    </a:lnTo>
                    <a:lnTo>
                      <a:pt x="517" y="521"/>
                    </a:lnTo>
                    <a:close/>
                    <a:moveTo>
                      <a:pt x="12506" y="0"/>
                    </a:moveTo>
                    <a:lnTo>
                      <a:pt x="0" y="0"/>
                    </a:lnTo>
                    <a:lnTo>
                      <a:pt x="0" y="12511"/>
                    </a:lnTo>
                    <a:lnTo>
                      <a:pt x="12506" y="1251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21" name="Freeform: Shape 7">
                <a:extLst>
                  <a:ext uri="{FF2B5EF4-FFF2-40B4-BE49-F238E27FC236}">
                    <a16:creationId xmlns:a16="http://schemas.microsoft.com/office/drawing/2014/main" id="{9A09272A-C97E-EA40-82A8-7210194389C9}"/>
                  </a:ext>
                </a:extLst>
              </p:cNvPr>
              <p:cNvSpPr/>
              <p:nvPr/>
            </p:nvSpPr>
            <p:spPr>
              <a:xfrm>
                <a:off x="2739820" y="8364671"/>
                <a:ext cx="3336120" cy="914400"/>
              </a:xfrm>
              <a:custGeom>
                <a:avLst/>
                <a:gdLst/>
                <a:ahLst/>
                <a:cxnLst>
                  <a:cxn ang="3cd4">
                    <a:pos x="hc" y="t"/>
                  </a:cxn>
                  <a:cxn ang="cd2">
                    <a:pos x="l" y="vc"/>
                  </a:cxn>
                  <a:cxn ang="cd4">
                    <a:pos x="hc" y="b"/>
                  </a:cxn>
                  <a:cxn ang="0">
                    <a:pos x="r" y="vc"/>
                  </a:cxn>
                </a:cxnLst>
                <a:rect l="l" t="t" r="r" b="b"/>
                <a:pathLst>
                  <a:path w="9268" h="2541">
                    <a:moveTo>
                      <a:pt x="0" y="1269"/>
                    </a:moveTo>
                    <a:lnTo>
                      <a:pt x="1272" y="2541"/>
                    </a:lnTo>
                    <a:lnTo>
                      <a:pt x="1272" y="1848"/>
                    </a:lnTo>
                    <a:lnTo>
                      <a:pt x="9268" y="1848"/>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22" name="Freeform: Shape 8">
                <a:extLst>
                  <a:ext uri="{FF2B5EF4-FFF2-40B4-BE49-F238E27FC236}">
                    <a16:creationId xmlns:a16="http://schemas.microsoft.com/office/drawing/2014/main" id="{8F79F9FB-D73F-EE4A-8D35-FD45DDED8391}"/>
                  </a:ext>
                </a:extLst>
              </p:cNvPr>
              <p:cNvSpPr/>
              <p:nvPr/>
            </p:nvSpPr>
            <p:spPr>
              <a:xfrm>
                <a:off x="2739820" y="10077192"/>
                <a:ext cx="3336120" cy="914400"/>
              </a:xfrm>
              <a:custGeom>
                <a:avLst/>
                <a:gdLst/>
                <a:ahLst/>
                <a:cxnLst>
                  <a:cxn ang="3cd4">
                    <a:pos x="hc" y="t"/>
                  </a:cxn>
                  <a:cxn ang="cd2">
                    <a:pos x="l" y="vc"/>
                  </a:cxn>
                  <a:cxn ang="cd4">
                    <a:pos x="hc" y="b"/>
                  </a:cxn>
                  <a:cxn ang="0">
                    <a:pos x="r" y="vc"/>
                  </a:cxn>
                </a:cxnLst>
                <a:rect l="l" t="t" r="r" b="b"/>
                <a:pathLst>
                  <a:path w="9268" h="2541">
                    <a:moveTo>
                      <a:pt x="0" y="1273"/>
                    </a:moveTo>
                    <a:lnTo>
                      <a:pt x="1272" y="2541"/>
                    </a:lnTo>
                    <a:lnTo>
                      <a:pt x="1272" y="1847"/>
                    </a:lnTo>
                    <a:lnTo>
                      <a:pt x="9268" y="1847"/>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23" name="Freeform: Shape 9">
                <a:extLst>
                  <a:ext uri="{FF2B5EF4-FFF2-40B4-BE49-F238E27FC236}">
                    <a16:creationId xmlns:a16="http://schemas.microsoft.com/office/drawing/2014/main" id="{3557FC15-B9CC-2844-B5B8-C3439DB60648}"/>
                  </a:ext>
                </a:extLst>
              </p:cNvPr>
              <p:cNvSpPr/>
              <p:nvPr/>
            </p:nvSpPr>
            <p:spPr>
              <a:xfrm>
                <a:off x="2739820" y="9220392"/>
                <a:ext cx="3336120" cy="914400"/>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52"/>
                    </a:lnTo>
                    <a:lnTo>
                      <a:pt x="7995" y="1852"/>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24" name="Freeform: Shape 10">
                <a:extLst>
                  <a:ext uri="{FF2B5EF4-FFF2-40B4-BE49-F238E27FC236}">
                    <a16:creationId xmlns:a16="http://schemas.microsoft.com/office/drawing/2014/main" id="{0D1B42CA-ACA5-E542-8E43-9930B89AF19E}"/>
                  </a:ext>
                </a:extLst>
              </p:cNvPr>
              <p:cNvSpPr/>
              <p:nvPr/>
            </p:nvSpPr>
            <p:spPr>
              <a:xfrm>
                <a:off x="2739823" y="7507512"/>
                <a:ext cx="3325998" cy="914401"/>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48"/>
                    </a:lnTo>
                    <a:lnTo>
                      <a:pt x="7995" y="1848"/>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grpSp>
        <p:sp>
          <p:nvSpPr>
            <p:cNvPr id="125" name="Rectangle 124">
              <a:extLst>
                <a:ext uri="{FF2B5EF4-FFF2-40B4-BE49-F238E27FC236}">
                  <a16:creationId xmlns:a16="http://schemas.microsoft.com/office/drawing/2014/main" id="{A90720B8-F11E-314B-ACA6-052AAC46A214}"/>
                </a:ext>
              </a:extLst>
            </p:cNvPr>
            <p:cNvSpPr/>
            <p:nvPr/>
          </p:nvSpPr>
          <p:spPr>
            <a:xfrm>
              <a:off x="5651949" y="1148857"/>
              <a:ext cx="1098378" cy="261610"/>
            </a:xfrm>
            <a:prstGeom prst="rect">
              <a:avLst/>
            </a:prstGeom>
          </p:spPr>
          <p:txBody>
            <a:bodyPr wrap="square">
              <a:spAutoFit/>
            </a:bodyPr>
            <a:lstStyle/>
            <a:p>
              <a:r>
                <a:rPr lang="en-US" sz="1100" err="1">
                  <a:solidFill>
                    <a:schemeClr val="tx2"/>
                  </a:solidFill>
                </a:rPr>
                <a:t>ToR</a:t>
              </a:r>
              <a:r>
                <a:rPr lang="en-US" sz="1100">
                  <a:solidFill>
                    <a:schemeClr val="tx2"/>
                  </a:solidFill>
                </a:rPr>
                <a:t> Switches</a:t>
              </a:r>
            </a:p>
          </p:txBody>
        </p:sp>
        <p:sp>
          <p:nvSpPr>
            <p:cNvPr id="126" name="Rectangle 125">
              <a:extLst>
                <a:ext uri="{FF2B5EF4-FFF2-40B4-BE49-F238E27FC236}">
                  <a16:creationId xmlns:a16="http://schemas.microsoft.com/office/drawing/2014/main" id="{80E2AC8D-FDA1-4946-9C19-FD56E5E8AE58}"/>
                </a:ext>
              </a:extLst>
            </p:cNvPr>
            <p:cNvSpPr/>
            <p:nvPr/>
          </p:nvSpPr>
          <p:spPr>
            <a:xfrm>
              <a:off x="10553528" y="2069977"/>
              <a:ext cx="1301959" cy="369332"/>
            </a:xfrm>
            <a:prstGeom prst="rect">
              <a:avLst/>
            </a:prstGeom>
          </p:spPr>
          <p:txBody>
            <a:bodyPr wrap="square">
              <a:spAutoFit/>
            </a:bodyPr>
            <a:lstStyle/>
            <a:p>
              <a:pPr algn="ctr"/>
              <a:r>
                <a:rPr lang="en-US" b="1" err="1">
                  <a:solidFill>
                    <a:srgbClr val="717074"/>
                  </a:solidFill>
                  <a:ea typeface="Gotham Rounded Book" charset="0"/>
                  <a:cs typeface="Gotham Rounded Book" charset="0"/>
                </a:rPr>
                <a:t>ESXi</a:t>
              </a:r>
              <a:r>
                <a:rPr lang="en-US" b="1">
                  <a:solidFill>
                    <a:srgbClr val="717074"/>
                  </a:solidFill>
                  <a:ea typeface="Gotham Rounded Book" charset="0"/>
                  <a:cs typeface="Gotham Rounded Book" charset="0"/>
                </a:rPr>
                <a:t> Host</a:t>
              </a:r>
            </a:p>
          </p:txBody>
        </p:sp>
        <p:cxnSp>
          <p:nvCxnSpPr>
            <p:cNvPr id="127" name="Straight Connector 126">
              <a:extLst>
                <a:ext uri="{FF2B5EF4-FFF2-40B4-BE49-F238E27FC236}">
                  <a16:creationId xmlns:a16="http://schemas.microsoft.com/office/drawing/2014/main" id="{250457CA-5DE7-D446-88D1-12B476E157BF}"/>
                </a:ext>
              </a:extLst>
            </p:cNvPr>
            <p:cNvCxnSpPr>
              <a:cxnSpLocks/>
              <a:stCxn id="120" idx="1"/>
              <a:endCxn id="113" idx="3"/>
            </p:cNvCxnSpPr>
            <p:nvPr/>
          </p:nvCxnSpPr>
          <p:spPr bwMode="gray">
            <a:xfrm flipH="1">
              <a:off x="5912915" y="1642522"/>
              <a:ext cx="513917" cy="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28" name="Rectangle 127">
              <a:extLst>
                <a:ext uri="{FF2B5EF4-FFF2-40B4-BE49-F238E27FC236}">
                  <a16:creationId xmlns:a16="http://schemas.microsoft.com/office/drawing/2014/main" id="{6BF50D5F-7A53-0D46-8E5F-00EBD361EF15}"/>
                </a:ext>
              </a:extLst>
            </p:cNvPr>
            <p:cNvSpPr/>
            <p:nvPr/>
          </p:nvSpPr>
          <p:spPr bwMode="gray">
            <a:xfrm>
              <a:off x="5254077" y="2395537"/>
              <a:ext cx="1666875" cy="233570"/>
            </a:xfrm>
            <a:prstGeom prst="rect">
              <a:avLst/>
            </a:prstGeom>
            <a:solidFill>
              <a:srgbClr val="820024"/>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Uplink Port Group</a:t>
              </a:r>
            </a:p>
          </p:txBody>
        </p:sp>
        <p:cxnSp>
          <p:nvCxnSpPr>
            <p:cNvPr id="129" name="Straight Connector 128">
              <a:extLst>
                <a:ext uri="{FF2B5EF4-FFF2-40B4-BE49-F238E27FC236}">
                  <a16:creationId xmlns:a16="http://schemas.microsoft.com/office/drawing/2014/main" id="{8DBD3B79-C033-4248-AE4B-E922A4705B2D}"/>
                </a:ext>
              </a:extLst>
            </p:cNvPr>
            <p:cNvCxnSpPr>
              <a:cxnSpLocks/>
            </p:cNvCxnSpPr>
            <p:nvPr/>
          </p:nvCxnSpPr>
          <p:spPr bwMode="gray">
            <a:xfrm flipH="1" flipV="1">
              <a:off x="5684359" y="1840807"/>
              <a:ext cx="113553" cy="389282"/>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30" name="Freeform 21">
              <a:extLst>
                <a:ext uri="{FF2B5EF4-FFF2-40B4-BE49-F238E27FC236}">
                  <a16:creationId xmlns:a16="http://schemas.microsoft.com/office/drawing/2014/main" id="{E37DD941-F1B9-334B-A543-5BD5C8026C00}"/>
                </a:ext>
              </a:extLst>
            </p:cNvPr>
            <p:cNvSpPr>
              <a:spLocks noChangeAspect="1" noEditPoints="1"/>
            </p:cNvSpPr>
            <p:nvPr/>
          </p:nvSpPr>
          <p:spPr bwMode="auto">
            <a:xfrm>
              <a:off x="5609218" y="2209210"/>
              <a:ext cx="308460" cy="232520"/>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cxnSp>
          <p:nvCxnSpPr>
            <p:cNvPr id="131" name="Straight Connector 130">
              <a:extLst>
                <a:ext uri="{FF2B5EF4-FFF2-40B4-BE49-F238E27FC236}">
                  <a16:creationId xmlns:a16="http://schemas.microsoft.com/office/drawing/2014/main" id="{2D7C1D6B-B8C0-BF4F-85BC-BD358606321F}"/>
                </a:ext>
              </a:extLst>
            </p:cNvPr>
            <p:cNvCxnSpPr>
              <a:cxnSpLocks/>
              <a:endCxn id="120" idx="2"/>
            </p:cNvCxnSpPr>
            <p:nvPr/>
          </p:nvCxnSpPr>
          <p:spPr bwMode="gray">
            <a:xfrm flipV="1">
              <a:off x="6500589" y="1840807"/>
              <a:ext cx="124449" cy="368403"/>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32" name="Rectangle 131">
              <a:extLst>
                <a:ext uri="{FF2B5EF4-FFF2-40B4-BE49-F238E27FC236}">
                  <a16:creationId xmlns:a16="http://schemas.microsoft.com/office/drawing/2014/main" id="{F1836595-A74B-7340-9E14-D6A4D467CD75}"/>
                </a:ext>
              </a:extLst>
            </p:cNvPr>
            <p:cNvSpPr/>
            <p:nvPr/>
          </p:nvSpPr>
          <p:spPr>
            <a:xfrm>
              <a:off x="4937988" y="2191718"/>
              <a:ext cx="793226" cy="253916"/>
            </a:xfrm>
            <a:prstGeom prst="rect">
              <a:avLst/>
            </a:prstGeom>
          </p:spPr>
          <p:txBody>
            <a:bodyPr wrap="square">
              <a:spAutoFit/>
            </a:bodyPr>
            <a:lstStyle/>
            <a:p>
              <a:pPr algn="ctr"/>
              <a:r>
                <a:rPr lang="en-US" sz="1050" b="1">
                  <a:latin typeface="Metropolis" pitchFamily="2" charset="77"/>
                </a:rPr>
                <a:t>vmnic0</a:t>
              </a:r>
              <a:endParaRPr lang="en-GB" sz="1050" b="1">
                <a:latin typeface="Metropolis" pitchFamily="2" charset="77"/>
              </a:endParaRPr>
            </a:p>
          </p:txBody>
        </p:sp>
        <p:sp>
          <p:nvSpPr>
            <p:cNvPr id="133" name="Rectangle 132">
              <a:extLst>
                <a:ext uri="{FF2B5EF4-FFF2-40B4-BE49-F238E27FC236}">
                  <a16:creationId xmlns:a16="http://schemas.microsoft.com/office/drawing/2014/main" id="{1D72B724-1A2A-604C-9009-3FDAD8F9EF0E}"/>
                </a:ext>
              </a:extLst>
            </p:cNvPr>
            <p:cNvSpPr/>
            <p:nvPr/>
          </p:nvSpPr>
          <p:spPr>
            <a:xfrm>
              <a:off x="6500589" y="2175454"/>
              <a:ext cx="793226" cy="253916"/>
            </a:xfrm>
            <a:prstGeom prst="rect">
              <a:avLst/>
            </a:prstGeom>
          </p:spPr>
          <p:txBody>
            <a:bodyPr wrap="square">
              <a:spAutoFit/>
            </a:bodyPr>
            <a:lstStyle/>
            <a:p>
              <a:pPr algn="ctr"/>
              <a:r>
                <a:rPr lang="en-US" sz="1050" b="1">
                  <a:latin typeface="Metropolis" pitchFamily="2" charset="77"/>
                </a:rPr>
                <a:t>vmnic1</a:t>
              </a:r>
              <a:endParaRPr lang="en-GB" sz="1050" b="1">
                <a:latin typeface="Metropolis" pitchFamily="2" charset="77"/>
              </a:endParaRPr>
            </a:p>
          </p:txBody>
        </p:sp>
        <p:sp>
          <p:nvSpPr>
            <p:cNvPr id="134" name="Freeform 21">
              <a:extLst>
                <a:ext uri="{FF2B5EF4-FFF2-40B4-BE49-F238E27FC236}">
                  <a16:creationId xmlns:a16="http://schemas.microsoft.com/office/drawing/2014/main" id="{E03E82CA-747C-F742-8460-0ABB3A764474}"/>
                </a:ext>
              </a:extLst>
            </p:cNvPr>
            <p:cNvSpPr>
              <a:spLocks noChangeAspect="1" noEditPoints="1"/>
            </p:cNvSpPr>
            <p:nvPr/>
          </p:nvSpPr>
          <p:spPr bwMode="auto">
            <a:xfrm>
              <a:off x="6324635" y="2195802"/>
              <a:ext cx="308460" cy="249980"/>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35" name="Rectangle 134">
              <a:extLst>
                <a:ext uri="{FF2B5EF4-FFF2-40B4-BE49-F238E27FC236}">
                  <a16:creationId xmlns:a16="http://schemas.microsoft.com/office/drawing/2014/main" id="{601E28AF-8201-2C42-8C9F-8144F85D7EE2}"/>
                </a:ext>
              </a:extLst>
            </p:cNvPr>
            <p:cNvSpPr/>
            <p:nvPr/>
          </p:nvSpPr>
          <p:spPr>
            <a:xfrm>
              <a:off x="4501236" y="4029430"/>
              <a:ext cx="5884014" cy="1772171"/>
            </a:xfrm>
            <a:prstGeom prst="rect">
              <a:avLst/>
            </a:prstGeom>
            <a:solidFill>
              <a:schemeClr val="tx1">
                <a:lumMod val="40000"/>
                <a:lumOff val="60000"/>
              </a:schemeClr>
            </a:solidFill>
            <a:ln w="28575">
              <a:solidFill>
                <a:schemeClr val="bg1"/>
              </a:solidFill>
              <a:prstDash val="dash"/>
            </a:ln>
            <a:effectLst/>
          </p:spPr>
          <p:style>
            <a:lnRef idx="1">
              <a:schemeClr val="accent3"/>
            </a:lnRef>
            <a:fillRef idx="3">
              <a:schemeClr val="accent3"/>
            </a:fillRef>
            <a:effectRef idx="2">
              <a:schemeClr val="accent3"/>
            </a:effectRef>
            <a:fontRef idx="minor">
              <a:schemeClr val="lt1"/>
            </a:fontRef>
          </p:style>
          <p:txBody>
            <a:bodyPr lIns="0" tIns="0" rIns="0" bIns="118841" rtlCol="0" anchor="b" anchorCtr="0"/>
            <a:lstStyle/>
            <a:p>
              <a:pPr algn="ctr"/>
              <a:endParaRPr lang="en-US" sz="1600" b="1">
                <a:solidFill>
                  <a:srgbClr val="717074"/>
                </a:solidFill>
                <a:latin typeface="Metropolis"/>
                <a:ea typeface="Gotham Rounded Book" charset="0"/>
                <a:cs typeface="Gotham Rounded Book" charset="0"/>
              </a:endParaRPr>
            </a:p>
          </p:txBody>
        </p:sp>
        <p:sp>
          <p:nvSpPr>
            <p:cNvPr id="136" name="Freeform 21">
              <a:extLst>
                <a:ext uri="{FF2B5EF4-FFF2-40B4-BE49-F238E27FC236}">
                  <a16:creationId xmlns:a16="http://schemas.microsoft.com/office/drawing/2014/main" id="{4B435B69-5384-1F4E-9627-EE1275EB0939}"/>
                </a:ext>
              </a:extLst>
            </p:cNvPr>
            <p:cNvSpPr>
              <a:spLocks noChangeAspect="1" noEditPoints="1"/>
            </p:cNvSpPr>
            <p:nvPr/>
          </p:nvSpPr>
          <p:spPr bwMode="auto">
            <a:xfrm>
              <a:off x="4991689" y="3728812"/>
              <a:ext cx="334440" cy="252104"/>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37" name="Freeform 21">
              <a:extLst>
                <a:ext uri="{FF2B5EF4-FFF2-40B4-BE49-F238E27FC236}">
                  <a16:creationId xmlns:a16="http://schemas.microsoft.com/office/drawing/2014/main" id="{1C6AF9D7-FD72-E94F-AD6C-EC2F57659E4A}"/>
                </a:ext>
              </a:extLst>
            </p:cNvPr>
            <p:cNvSpPr>
              <a:spLocks noChangeAspect="1" noEditPoints="1"/>
            </p:cNvSpPr>
            <p:nvPr/>
          </p:nvSpPr>
          <p:spPr bwMode="auto">
            <a:xfrm>
              <a:off x="6330770" y="3728812"/>
              <a:ext cx="334440" cy="252104"/>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38" name="Freeform 21">
              <a:extLst>
                <a:ext uri="{FF2B5EF4-FFF2-40B4-BE49-F238E27FC236}">
                  <a16:creationId xmlns:a16="http://schemas.microsoft.com/office/drawing/2014/main" id="{7C7D2941-6A6F-9144-AD9B-FE516BFBDD27}"/>
                </a:ext>
              </a:extLst>
            </p:cNvPr>
            <p:cNvSpPr>
              <a:spLocks noChangeAspect="1" noEditPoints="1"/>
            </p:cNvSpPr>
            <p:nvPr/>
          </p:nvSpPr>
          <p:spPr bwMode="auto">
            <a:xfrm>
              <a:off x="7923469" y="3728812"/>
              <a:ext cx="334440" cy="252104"/>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39" name="Freeform 21">
              <a:extLst>
                <a:ext uri="{FF2B5EF4-FFF2-40B4-BE49-F238E27FC236}">
                  <a16:creationId xmlns:a16="http://schemas.microsoft.com/office/drawing/2014/main" id="{EE40B948-05AE-714E-A329-33E66A8D6A54}"/>
                </a:ext>
              </a:extLst>
            </p:cNvPr>
            <p:cNvSpPr>
              <a:spLocks noChangeAspect="1" noEditPoints="1"/>
            </p:cNvSpPr>
            <p:nvPr/>
          </p:nvSpPr>
          <p:spPr bwMode="auto">
            <a:xfrm>
              <a:off x="9275813" y="3728812"/>
              <a:ext cx="334440" cy="252104"/>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40" name="Rectangle 139">
              <a:extLst>
                <a:ext uri="{FF2B5EF4-FFF2-40B4-BE49-F238E27FC236}">
                  <a16:creationId xmlns:a16="http://schemas.microsoft.com/office/drawing/2014/main" id="{FB0F26CC-7F13-014C-B9D0-CF1EBFDC32FF}"/>
                </a:ext>
              </a:extLst>
            </p:cNvPr>
            <p:cNvSpPr/>
            <p:nvPr/>
          </p:nvSpPr>
          <p:spPr>
            <a:xfrm>
              <a:off x="10795073" y="4152670"/>
              <a:ext cx="1301959" cy="923330"/>
            </a:xfrm>
            <a:prstGeom prst="rect">
              <a:avLst/>
            </a:prstGeom>
          </p:spPr>
          <p:txBody>
            <a:bodyPr wrap="square">
              <a:spAutoFit/>
            </a:bodyPr>
            <a:lstStyle/>
            <a:p>
              <a:r>
                <a:rPr lang="en-US" b="1">
                  <a:solidFill>
                    <a:srgbClr val="717074"/>
                  </a:solidFill>
                  <a:ea typeface="Gotham Rounded Book" charset="0"/>
                  <a:cs typeface="Gotham Rounded Book" charset="0"/>
                </a:rPr>
                <a:t>NSX Edge </a:t>
              </a:r>
            </a:p>
            <a:p>
              <a:r>
                <a:rPr lang="en-US" b="1">
                  <a:solidFill>
                    <a:srgbClr val="717074"/>
                  </a:solidFill>
                  <a:ea typeface="Gotham Rounded Book" charset="0"/>
                  <a:cs typeface="Gotham Rounded Book" charset="0"/>
                </a:rPr>
                <a:t>VM</a:t>
              </a:r>
            </a:p>
          </p:txBody>
        </p:sp>
        <p:sp>
          <p:nvSpPr>
            <p:cNvPr id="141" name="Rectangle 140">
              <a:extLst>
                <a:ext uri="{FF2B5EF4-FFF2-40B4-BE49-F238E27FC236}">
                  <a16:creationId xmlns:a16="http://schemas.microsoft.com/office/drawing/2014/main" id="{B4EEE3C7-CB92-9A4C-83E7-DBB8B70483AF}"/>
                </a:ext>
              </a:extLst>
            </p:cNvPr>
            <p:cNvSpPr/>
            <p:nvPr/>
          </p:nvSpPr>
          <p:spPr>
            <a:xfrm>
              <a:off x="4651213" y="4561401"/>
              <a:ext cx="997527" cy="37812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algn="ctr">
                <a:spcAft>
                  <a:spcPts val="600"/>
                </a:spcAft>
              </a:pPr>
              <a:r>
                <a:rPr lang="en-US" sz="1100">
                  <a:solidFill>
                    <a:schemeClr val="bg1"/>
                  </a:solidFill>
                </a:rPr>
                <a:t>Management Interface</a:t>
              </a:r>
            </a:p>
          </p:txBody>
        </p:sp>
        <p:sp>
          <p:nvSpPr>
            <p:cNvPr id="142" name="Rectangle 141">
              <a:extLst>
                <a:ext uri="{FF2B5EF4-FFF2-40B4-BE49-F238E27FC236}">
                  <a16:creationId xmlns:a16="http://schemas.microsoft.com/office/drawing/2014/main" id="{150BD66C-3EBA-9445-8B39-17574B002C61}"/>
                </a:ext>
              </a:extLst>
            </p:cNvPr>
            <p:cNvSpPr/>
            <p:nvPr/>
          </p:nvSpPr>
          <p:spPr bwMode="gray">
            <a:xfrm>
              <a:off x="5712163" y="5196832"/>
              <a:ext cx="789835" cy="378128"/>
            </a:xfrm>
            <a:prstGeom prst="rect">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dirty="0"/>
                <a:t>TEP Interface</a:t>
              </a:r>
            </a:p>
          </p:txBody>
        </p:sp>
        <p:cxnSp>
          <p:nvCxnSpPr>
            <p:cNvPr id="143" name="Straight Connector 142">
              <a:extLst>
                <a:ext uri="{FF2B5EF4-FFF2-40B4-BE49-F238E27FC236}">
                  <a16:creationId xmlns:a16="http://schemas.microsoft.com/office/drawing/2014/main" id="{04869F8E-B7EE-E04A-BCC7-15AA775CEBA7}"/>
                </a:ext>
              </a:extLst>
            </p:cNvPr>
            <p:cNvCxnSpPr>
              <a:cxnSpLocks/>
            </p:cNvCxnSpPr>
            <p:nvPr/>
          </p:nvCxnSpPr>
          <p:spPr bwMode="gray">
            <a:xfrm flipV="1">
              <a:off x="6139615" y="4658186"/>
              <a:ext cx="0" cy="562242"/>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E5A9BE3B-FE18-5F4B-B70E-BD67921D64D3}"/>
                </a:ext>
              </a:extLst>
            </p:cNvPr>
            <p:cNvCxnSpPr>
              <a:cxnSpLocks/>
            </p:cNvCxnSpPr>
            <p:nvPr/>
          </p:nvCxnSpPr>
          <p:spPr bwMode="gray">
            <a:xfrm flipH="1" flipV="1">
              <a:off x="6521754" y="3999877"/>
              <a:ext cx="0" cy="28440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45" name="Rectangle 144">
              <a:extLst>
                <a:ext uri="{FF2B5EF4-FFF2-40B4-BE49-F238E27FC236}">
                  <a16:creationId xmlns:a16="http://schemas.microsoft.com/office/drawing/2014/main" id="{26B70B23-FA8F-F342-B238-5E004425547F}"/>
                </a:ext>
              </a:extLst>
            </p:cNvPr>
            <p:cNvSpPr/>
            <p:nvPr/>
          </p:nvSpPr>
          <p:spPr bwMode="auto">
            <a:xfrm>
              <a:off x="5907136" y="4272340"/>
              <a:ext cx="1744462" cy="376877"/>
            </a:xfrm>
            <a:prstGeom prst="rect">
              <a:avLst/>
            </a:prstGeom>
            <a:solidFill>
              <a:schemeClr val="accent1">
                <a:lumMod val="50000"/>
              </a:schemeClr>
            </a:solidFill>
            <a:ln>
              <a:noFill/>
              <a:miter lim="800000"/>
              <a:headEnd/>
              <a:tailEnd/>
            </a:ln>
          </p:spPr>
          <p:style>
            <a:lnRef idx="2">
              <a:schemeClr val="dk1"/>
            </a:lnRef>
            <a:fillRef idx="1">
              <a:schemeClr val="lt1"/>
            </a:fillRef>
            <a:effectRef idx="0">
              <a:schemeClr val="dk1"/>
            </a:effectRef>
            <a:fontRef idx="minor">
              <a:schemeClr val="dk1"/>
            </a:fontRef>
          </p:style>
          <p:txBody>
            <a:bodyPr wrap="none" lIns="0" tIns="0" rIns="0" bIns="0" rtlCol="0" anchor="ctr"/>
            <a:lstStyle/>
            <a:p>
              <a:pPr algn="ctr"/>
              <a:r>
                <a:rPr lang="en-US" sz="1400">
                  <a:solidFill>
                    <a:prstClr val="white"/>
                  </a:solidFill>
                  <a:latin typeface="Metropolis"/>
                  <a:ea typeface="Gotham Rounded Book" charset="0"/>
                  <a:cs typeface="Gotham Rounded Book" charset="0"/>
                </a:rPr>
                <a:t>N-VDS #1</a:t>
              </a:r>
              <a:endParaRPr lang="en-US" sz="1400">
                <a:solidFill>
                  <a:prstClr val="white"/>
                </a:solidFill>
                <a:ea typeface="Gotham Rounded Book" charset="0"/>
                <a:cs typeface="Gotham Rounded Book" charset="0"/>
              </a:endParaRPr>
            </a:p>
          </p:txBody>
        </p:sp>
        <p:sp>
          <p:nvSpPr>
            <p:cNvPr id="146" name="Rectangle 145">
              <a:extLst>
                <a:ext uri="{FF2B5EF4-FFF2-40B4-BE49-F238E27FC236}">
                  <a16:creationId xmlns:a16="http://schemas.microsoft.com/office/drawing/2014/main" id="{9D1F0592-41C4-A349-B981-730E9DCE24F9}"/>
                </a:ext>
              </a:extLst>
            </p:cNvPr>
            <p:cNvSpPr/>
            <p:nvPr/>
          </p:nvSpPr>
          <p:spPr>
            <a:xfrm>
              <a:off x="4348548" y="3628072"/>
              <a:ext cx="793226" cy="415498"/>
            </a:xfrm>
            <a:prstGeom prst="rect">
              <a:avLst/>
            </a:prstGeom>
          </p:spPr>
          <p:txBody>
            <a:bodyPr wrap="square">
              <a:spAutoFit/>
            </a:bodyPr>
            <a:lstStyle/>
            <a:p>
              <a:pPr algn="ctr"/>
              <a:r>
                <a:rPr lang="en-US" sz="1050" b="1">
                  <a:latin typeface="Metropolis" pitchFamily="2" charset="77"/>
                </a:rPr>
                <a:t>vNIC1</a:t>
              </a:r>
            </a:p>
            <a:p>
              <a:pPr algn="ctr"/>
              <a:r>
                <a:rPr lang="en-US" sz="1050" b="1">
                  <a:latin typeface="Metropolis" pitchFamily="2" charset="77"/>
                </a:rPr>
                <a:t>eth0</a:t>
              </a:r>
              <a:endParaRPr lang="en-GB" sz="1050" b="1">
                <a:latin typeface="Metropolis" pitchFamily="2" charset="77"/>
              </a:endParaRPr>
            </a:p>
          </p:txBody>
        </p:sp>
        <p:sp>
          <p:nvSpPr>
            <p:cNvPr id="147" name="Rectangle 146">
              <a:extLst>
                <a:ext uri="{FF2B5EF4-FFF2-40B4-BE49-F238E27FC236}">
                  <a16:creationId xmlns:a16="http://schemas.microsoft.com/office/drawing/2014/main" id="{4E036AF7-421B-D146-BECE-EB9F8EF37BD2}"/>
                </a:ext>
              </a:extLst>
            </p:cNvPr>
            <p:cNvSpPr/>
            <p:nvPr/>
          </p:nvSpPr>
          <p:spPr>
            <a:xfrm>
              <a:off x="5624067" y="3629995"/>
              <a:ext cx="793226" cy="415498"/>
            </a:xfrm>
            <a:prstGeom prst="rect">
              <a:avLst/>
            </a:prstGeom>
          </p:spPr>
          <p:txBody>
            <a:bodyPr wrap="square">
              <a:spAutoFit/>
            </a:bodyPr>
            <a:lstStyle/>
            <a:p>
              <a:pPr algn="ctr"/>
              <a:r>
                <a:rPr lang="en-US" sz="1050" b="1">
                  <a:latin typeface="Metropolis" pitchFamily="2" charset="77"/>
                </a:rPr>
                <a:t>vNIC2</a:t>
              </a:r>
            </a:p>
            <a:p>
              <a:pPr algn="ctr"/>
              <a:r>
                <a:rPr lang="en-US" sz="1050" b="1">
                  <a:latin typeface="Metropolis" pitchFamily="2" charset="77"/>
                </a:rPr>
                <a:t>fp-eth0</a:t>
              </a:r>
              <a:endParaRPr lang="en-GB" sz="1050" b="1">
                <a:latin typeface="Metropolis" pitchFamily="2" charset="77"/>
              </a:endParaRPr>
            </a:p>
          </p:txBody>
        </p:sp>
        <p:sp>
          <p:nvSpPr>
            <p:cNvPr id="148" name="Rectangle 147">
              <a:extLst>
                <a:ext uri="{FF2B5EF4-FFF2-40B4-BE49-F238E27FC236}">
                  <a16:creationId xmlns:a16="http://schemas.microsoft.com/office/drawing/2014/main" id="{4EE94B6D-23BE-7A47-84BE-326FBA11E5C0}"/>
                </a:ext>
              </a:extLst>
            </p:cNvPr>
            <p:cNvSpPr/>
            <p:nvPr/>
          </p:nvSpPr>
          <p:spPr>
            <a:xfrm>
              <a:off x="7210811" y="3638103"/>
              <a:ext cx="793226" cy="415498"/>
            </a:xfrm>
            <a:prstGeom prst="rect">
              <a:avLst/>
            </a:prstGeom>
          </p:spPr>
          <p:txBody>
            <a:bodyPr wrap="square">
              <a:spAutoFit/>
            </a:bodyPr>
            <a:lstStyle/>
            <a:p>
              <a:pPr algn="ctr"/>
              <a:r>
                <a:rPr lang="en-US" sz="1050" b="1">
                  <a:latin typeface="Metropolis" pitchFamily="2" charset="77"/>
                </a:rPr>
                <a:t>vNIC3</a:t>
              </a:r>
            </a:p>
            <a:p>
              <a:pPr algn="ctr"/>
              <a:r>
                <a:rPr lang="en-US" sz="1050" b="1">
                  <a:latin typeface="Metropolis" pitchFamily="2" charset="77"/>
                </a:rPr>
                <a:t>fp-eth1</a:t>
              </a:r>
              <a:endParaRPr lang="en-GB" sz="1050" b="1">
                <a:latin typeface="Metropolis" pitchFamily="2" charset="77"/>
              </a:endParaRPr>
            </a:p>
          </p:txBody>
        </p:sp>
        <p:sp>
          <p:nvSpPr>
            <p:cNvPr id="149" name="Rectangle 148">
              <a:extLst>
                <a:ext uri="{FF2B5EF4-FFF2-40B4-BE49-F238E27FC236}">
                  <a16:creationId xmlns:a16="http://schemas.microsoft.com/office/drawing/2014/main" id="{76398981-756E-314E-9285-71FD8AF6DB5F}"/>
                </a:ext>
              </a:extLst>
            </p:cNvPr>
            <p:cNvSpPr/>
            <p:nvPr/>
          </p:nvSpPr>
          <p:spPr>
            <a:xfrm>
              <a:off x="8521508" y="3628072"/>
              <a:ext cx="793226" cy="415498"/>
            </a:xfrm>
            <a:prstGeom prst="rect">
              <a:avLst/>
            </a:prstGeom>
          </p:spPr>
          <p:txBody>
            <a:bodyPr wrap="square">
              <a:spAutoFit/>
            </a:bodyPr>
            <a:lstStyle/>
            <a:p>
              <a:pPr algn="ctr"/>
              <a:r>
                <a:rPr lang="en-US" sz="1050" b="1">
                  <a:latin typeface="Metropolis" pitchFamily="2" charset="77"/>
                </a:rPr>
                <a:t>vNIC4</a:t>
              </a:r>
            </a:p>
            <a:p>
              <a:pPr algn="ctr"/>
              <a:r>
                <a:rPr lang="en-US" sz="1050" b="1">
                  <a:latin typeface="Metropolis" pitchFamily="2" charset="77"/>
                </a:rPr>
                <a:t>fp-eth2</a:t>
              </a:r>
              <a:endParaRPr lang="en-GB" sz="1050" b="1">
                <a:latin typeface="Metropolis" pitchFamily="2" charset="77"/>
              </a:endParaRPr>
            </a:p>
          </p:txBody>
        </p:sp>
        <p:cxnSp>
          <p:nvCxnSpPr>
            <p:cNvPr id="150" name="Straight Connector 149">
              <a:extLst>
                <a:ext uri="{FF2B5EF4-FFF2-40B4-BE49-F238E27FC236}">
                  <a16:creationId xmlns:a16="http://schemas.microsoft.com/office/drawing/2014/main" id="{E22EC154-17A3-C448-977A-A13498E4FDF7}"/>
                </a:ext>
              </a:extLst>
            </p:cNvPr>
            <p:cNvCxnSpPr>
              <a:cxnSpLocks/>
            </p:cNvCxnSpPr>
            <p:nvPr/>
          </p:nvCxnSpPr>
          <p:spPr bwMode="gray">
            <a:xfrm flipV="1">
              <a:off x="7198527" y="4936636"/>
              <a:ext cx="4440" cy="388031"/>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151" name="Group 150">
              <a:extLst>
                <a:ext uri="{FF2B5EF4-FFF2-40B4-BE49-F238E27FC236}">
                  <a16:creationId xmlns:a16="http://schemas.microsoft.com/office/drawing/2014/main" id="{2B7D7F4D-8825-4E4B-8291-68921AFFE6FA}"/>
                </a:ext>
              </a:extLst>
            </p:cNvPr>
            <p:cNvGrpSpPr/>
            <p:nvPr/>
          </p:nvGrpSpPr>
          <p:grpSpPr>
            <a:xfrm>
              <a:off x="7001872" y="5347081"/>
              <a:ext cx="402191" cy="402352"/>
              <a:chOff x="7736620" y="7009631"/>
              <a:chExt cx="4501800" cy="4503600"/>
            </a:xfrm>
            <a:solidFill>
              <a:schemeClr val="tx1"/>
            </a:solidFill>
          </p:grpSpPr>
          <p:sp>
            <p:nvSpPr>
              <p:cNvPr id="152" name="Freeform: Shape 1">
                <a:extLst>
                  <a:ext uri="{FF2B5EF4-FFF2-40B4-BE49-F238E27FC236}">
                    <a16:creationId xmlns:a16="http://schemas.microsoft.com/office/drawing/2014/main" id="{83793276-7FCF-504E-B14E-6DDF8C85C75E}"/>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sp>
            <p:nvSpPr>
              <p:cNvPr id="153" name="Freeform: Shape 2">
                <a:extLst>
                  <a:ext uri="{FF2B5EF4-FFF2-40B4-BE49-F238E27FC236}">
                    <a16:creationId xmlns:a16="http://schemas.microsoft.com/office/drawing/2014/main" id="{1AE7669D-905D-4A4E-972E-030ED4AFACB9}"/>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sp>
            <p:nvSpPr>
              <p:cNvPr id="154" name="Freeform: Shape 3">
                <a:extLst>
                  <a:ext uri="{FF2B5EF4-FFF2-40B4-BE49-F238E27FC236}">
                    <a16:creationId xmlns:a16="http://schemas.microsoft.com/office/drawing/2014/main" id="{CC54597B-F737-4147-96F7-A47070A6B5DA}"/>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sp>
            <p:nvSpPr>
              <p:cNvPr id="155" name="Freeform: Shape 4">
                <a:extLst>
                  <a:ext uri="{FF2B5EF4-FFF2-40B4-BE49-F238E27FC236}">
                    <a16:creationId xmlns:a16="http://schemas.microsoft.com/office/drawing/2014/main" id="{F4D5DC3B-3091-C749-971D-6D295971F194}"/>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sp>
            <p:nvSpPr>
              <p:cNvPr id="156" name="Freeform: Shape 5">
                <a:extLst>
                  <a:ext uri="{FF2B5EF4-FFF2-40B4-BE49-F238E27FC236}">
                    <a16:creationId xmlns:a16="http://schemas.microsoft.com/office/drawing/2014/main" id="{DBA974A5-FAAE-0847-A795-23847D21F8A8}"/>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cap="flat">
                <a:noFill/>
                <a:prstDash val="solid"/>
              </a:ln>
            </p:spPr>
            <p:txBody>
              <a:bodyPr vert="horz" wrap="none" lIns="90000" tIns="45000" rIns="90000" bIns="45000" anchor="ctr" anchorCtr="1" compatLnSpc="0"/>
              <a:lstStyle/>
              <a:p>
                <a:pPr marL="0" marR="0" lvl="0" indent="0" rtl="0" hangingPunct="0">
                  <a:lnSpc>
                    <a:spcPct val="100000"/>
                  </a:lnSpc>
                  <a:spcBef>
                    <a:spcPts val="0"/>
                  </a:spcBef>
                  <a:spcAft>
                    <a:spcPts val="0"/>
                  </a:spcAft>
                  <a:buNone/>
                  <a:tabLst/>
                </a:pPr>
                <a:endParaRPr lang="en-US" sz="1800" b="0" i="0" u="none" strike="noStrike" kern="1200">
                  <a:ln>
                    <a:noFill/>
                  </a:ln>
                  <a:latin typeface="Arial" pitchFamily="18"/>
                  <a:ea typeface="Arial" pitchFamily="2"/>
                  <a:cs typeface="Arial" pitchFamily="2"/>
                </a:endParaRPr>
              </a:p>
            </p:txBody>
          </p:sp>
        </p:grpSp>
        <p:sp>
          <p:nvSpPr>
            <p:cNvPr id="157" name="Rectangle 156">
              <a:extLst>
                <a:ext uri="{FF2B5EF4-FFF2-40B4-BE49-F238E27FC236}">
                  <a16:creationId xmlns:a16="http://schemas.microsoft.com/office/drawing/2014/main" id="{27B5C41D-03AA-BB4D-9AA6-01290A2A7E8F}"/>
                </a:ext>
              </a:extLst>
            </p:cNvPr>
            <p:cNvSpPr/>
            <p:nvPr/>
          </p:nvSpPr>
          <p:spPr>
            <a:xfrm>
              <a:off x="7108306" y="5138078"/>
              <a:ext cx="1249055" cy="415498"/>
            </a:xfrm>
            <a:prstGeom prst="rect">
              <a:avLst/>
            </a:prstGeom>
          </p:spPr>
          <p:txBody>
            <a:bodyPr wrap="square">
              <a:spAutoFit/>
            </a:bodyPr>
            <a:lstStyle/>
            <a:p>
              <a:pPr algn="ctr"/>
              <a:r>
                <a:rPr lang="en-US" sz="1050" b="1">
                  <a:latin typeface="Metropolis" pitchFamily="2" charset="77"/>
                </a:rPr>
                <a:t>Tier0 Logical Router</a:t>
              </a:r>
              <a:endParaRPr lang="en-GB" sz="1050" b="1">
                <a:latin typeface="Metropolis" pitchFamily="2" charset="77"/>
              </a:endParaRPr>
            </a:p>
          </p:txBody>
        </p:sp>
        <p:cxnSp>
          <p:nvCxnSpPr>
            <p:cNvPr id="158" name="Straight Connector 157">
              <a:extLst>
                <a:ext uri="{FF2B5EF4-FFF2-40B4-BE49-F238E27FC236}">
                  <a16:creationId xmlns:a16="http://schemas.microsoft.com/office/drawing/2014/main" id="{D4BBCCFB-C0A6-E34A-8937-618D8427F144}"/>
                </a:ext>
              </a:extLst>
            </p:cNvPr>
            <p:cNvCxnSpPr>
              <a:cxnSpLocks/>
            </p:cNvCxnSpPr>
            <p:nvPr/>
          </p:nvCxnSpPr>
          <p:spPr bwMode="gray">
            <a:xfrm flipH="1" flipV="1">
              <a:off x="8073790" y="3973042"/>
              <a:ext cx="0" cy="28440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59" name="Straight Connector 158">
              <a:extLst>
                <a:ext uri="{FF2B5EF4-FFF2-40B4-BE49-F238E27FC236}">
                  <a16:creationId xmlns:a16="http://schemas.microsoft.com/office/drawing/2014/main" id="{0BBB5149-171A-004B-BBD0-CBAD88C4AE7A}"/>
                </a:ext>
              </a:extLst>
            </p:cNvPr>
            <p:cNvCxnSpPr>
              <a:cxnSpLocks/>
            </p:cNvCxnSpPr>
            <p:nvPr/>
          </p:nvCxnSpPr>
          <p:spPr bwMode="gray">
            <a:xfrm flipH="1" flipV="1">
              <a:off x="9479314" y="3973042"/>
              <a:ext cx="0" cy="28440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60" name="Straight Connector 159">
              <a:extLst>
                <a:ext uri="{FF2B5EF4-FFF2-40B4-BE49-F238E27FC236}">
                  <a16:creationId xmlns:a16="http://schemas.microsoft.com/office/drawing/2014/main" id="{78B082F1-0CFB-6745-95AF-D6EAAB8CFC91}"/>
                </a:ext>
              </a:extLst>
            </p:cNvPr>
            <p:cNvCxnSpPr>
              <a:cxnSpLocks/>
            </p:cNvCxnSpPr>
            <p:nvPr/>
          </p:nvCxnSpPr>
          <p:spPr bwMode="gray">
            <a:xfrm flipV="1">
              <a:off x="5169693" y="3994926"/>
              <a:ext cx="0" cy="556536"/>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61" name="Rectangle 160">
              <a:extLst>
                <a:ext uri="{FF2B5EF4-FFF2-40B4-BE49-F238E27FC236}">
                  <a16:creationId xmlns:a16="http://schemas.microsoft.com/office/drawing/2014/main" id="{72DE6FC8-3100-AD4B-A912-FADC2E8EFF26}"/>
                </a:ext>
              </a:extLst>
            </p:cNvPr>
            <p:cNvSpPr/>
            <p:nvPr/>
          </p:nvSpPr>
          <p:spPr bwMode="gray">
            <a:xfrm>
              <a:off x="5974684" y="2932412"/>
              <a:ext cx="1046612" cy="527944"/>
            </a:xfrm>
            <a:prstGeom prst="rect">
              <a:avLst/>
            </a:prstGeom>
            <a:solidFill>
              <a:schemeClr val="accent6"/>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b="1" u="sng"/>
                <a:t>Trunk</a:t>
              </a:r>
              <a:r>
                <a:rPr lang="en-US" sz="1100"/>
                <a:t>      Port Group</a:t>
              </a:r>
            </a:p>
          </p:txBody>
        </p:sp>
        <p:cxnSp>
          <p:nvCxnSpPr>
            <p:cNvPr id="162" name="Straight Connector 161">
              <a:extLst>
                <a:ext uri="{FF2B5EF4-FFF2-40B4-BE49-F238E27FC236}">
                  <a16:creationId xmlns:a16="http://schemas.microsoft.com/office/drawing/2014/main" id="{0E03983D-DFAF-934A-8308-3EF86AA25762}"/>
                </a:ext>
              </a:extLst>
            </p:cNvPr>
            <p:cNvCxnSpPr>
              <a:cxnSpLocks/>
            </p:cNvCxnSpPr>
            <p:nvPr/>
          </p:nvCxnSpPr>
          <p:spPr bwMode="gray">
            <a:xfrm flipV="1">
              <a:off x="3843321" y="3456870"/>
              <a:ext cx="0" cy="354179"/>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63" name="Rectangle 162">
              <a:extLst>
                <a:ext uri="{FF2B5EF4-FFF2-40B4-BE49-F238E27FC236}">
                  <a16:creationId xmlns:a16="http://schemas.microsoft.com/office/drawing/2014/main" id="{2C3B6499-E0BB-DF46-954B-F2895EAA0D16}"/>
                </a:ext>
              </a:extLst>
            </p:cNvPr>
            <p:cNvSpPr/>
            <p:nvPr/>
          </p:nvSpPr>
          <p:spPr>
            <a:xfrm>
              <a:off x="3607121" y="3811048"/>
              <a:ext cx="463896" cy="32087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algn="ctr">
                <a:spcAft>
                  <a:spcPts val="600"/>
                </a:spcAft>
              </a:pPr>
              <a:r>
                <a:rPr lang="en-US" sz="1200">
                  <a:solidFill>
                    <a:schemeClr val="bg1"/>
                  </a:solidFill>
                </a:rPr>
                <a:t>vmk0</a:t>
              </a:r>
            </a:p>
          </p:txBody>
        </p:sp>
        <p:cxnSp>
          <p:nvCxnSpPr>
            <p:cNvPr id="164" name="Straight Connector 163">
              <a:extLst>
                <a:ext uri="{FF2B5EF4-FFF2-40B4-BE49-F238E27FC236}">
                  <a16:creationId xmlns:a16="http://schemas.microsoft.com/office/drawing/2014/main" id="{D16B6734-AA61-9C42-9D25-A479F643F56F}"/>
                </a:ext>
              </a:extLst>
            </p:cNvPr>
            <p:cNvCxnSpPr>
              <a:cxnSpLocks/>
              <a:stCxn id="165" idx="0"/>
            </p:cNvCxnSpPr>
            <p:nvPr/>
          </p:nvCxnSpPr>
          <p:spPr bwMode="gray">
            <a:xfrm flipV="1">
              <a:off x="1231675" y="3466359"/>
              <a:ext cx="0" cy="354178"/>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65" name="Rectangle 164">
              <a:extLst>
                <a:ext uri="{FF2B5EF4-FFF2-40B4-BE49-F238E27FC236}">
                  <a16:creationId xmlns:a16="http://schemas.microsoft.com/office/drawing/2014/main" id="{0D5CCAE8-F93A-554B-A35F-8CB3AF7ACA0A}"/>
                </a:ext>
              </a:extLst>
            </p:cNvPr>
            <p:cNvSpPr/>
            <p:nvPr/>
          </p:nvSpPr>
          <p:spPr>
            <a:xfrm>
              <a:off x="999727" y="3820537"/>
              <a:ext cx="463896" cy="320878"/>
            </a:xfrm>
            <a:prstGeom prst="rect">
              <a:avLst/>
            </a:prstGeom>
            <a:ln>
              <a:noFill/>
            </a:ln>
          </p:spPr>
          <p:style>
            <a:lnRef idx="2">
              <a:schemeClr val="accent5">
                <a:shade val="50000"/>
              </a:schemeClr>
            </a:lnRef>
            <a:fillRef idx="1">
              <a:schemeClr val="accent5"/>
            </a:fillRef>
            <a:effectRef idx="0">
              <a:schemeClr val="accent5"/>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algn="ctr">
                <a:spcAft>
                  <a:spcPts val="600"/>
                </a:spcAft>
              </a:pPr>
              <a:r>
                <a:rPr lang="en-US" sz="1200">
                  <a:solidFill>
                    <a:schemeClr val="bg1"/>
                  </a:solidFill>
                </a:rPr>
                <a:t>vmk1</a:t>
              </a:r>
            </a:p>
          </p:txBody>
        </p:sp>
        <p:sp>
          <p:nvSpPr>
            <p:cNvPr id="166" name="Rectangle 165">
              <a:extLst>
                <a:ext uri="{FF2B5EF4-FFF2-40B4-BE49-F238E27FC236}">
                  <a16:creationId xmlns:a16="http://schemas.microsoft.com/office/drawing/2014/main" id="{C3116676-432C-1942-A6DA-13945DA8D863}"/>
                </a:ext>
              </a:extLst>
            </p:cNvPr>
            <p:cNvSpPr/>
            <p:nvPr/>
          </p:nvSpPr>
          <p:spPr bwMode="gray">
            <a:xfrm>
              <a:off x="729007" y="2938415"/>
              <a:ext cx="1046612" cy="527944"/>
            </a:xfrm>
            <a:prstGeom prst="rect">
              <a:avLst/>
            </a:prstGeom>
            <a:solidFill>
              <a:schemeClr val="accent5"/>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err="1"/>
                <a:t>vMotion</a:t>
              </a:r>
              <a:r>
                <a:rPr lang="en-US" sz="1100"/>
                <a:t> Port Group VLAN 20</a:t>
              </a:r>
            </a:p>
          </p:txBody>
        </p:sp>
        <p:sp>
          <p:nvSpPr>
            <p:cNvPr id="167" name="Rectangle 166">
              <a:extLst>
                <a:ext uri="{FF2B5EF4-FFF2-40B4-BE49-F238E27FC236}">
                  <a16:creationId xmlns:a16="http://schemas.microsoft.com/office/drawing/2014/main" id="{D827700F-AB2F-9643-A6B7-E9DF6C6461C9}"/>
                </a:ext>
              </a:extLst>
            </p:cNvPr>
            <p:cNvSpPr/>
            <p:nvPr/>
          </p:nvSpPr>
          <p:spPr bwMode="gray">
            <a:xfrm>
              <a:off x="1911907" y="2948104"/>
              <a:ext cx="1046612" cy="527944"/>
            </a:xfrm>
            <a:prstGeom prst="rect">
              <a:avLst/>
            </a:prstGeom>
            <a:solidFill>
              <a:schemeClr val="accent3"/>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err="1"/>
                <a:t>vSAN</a:t>
              </a:r>
              <a:r>
                <a:rPr lang="en-US" sz="1100"/>
                <a:t>      Port Group   VLAN 30</a:t>
              </a:r>
            </a:p>
          </p:txBody>
        </p:sp>
        <p:cxnSp>
          <p:nvCxnSpPr>
            <p:cNvPr id="168" name="Straight Connector 167">
              <a:extLst>
                <a:ext uri="{FF2B5EF4-FFF2-40B4-BE49-F238E27FC236}">
                  <a16:creationId xmlns:a16="http://schemas.microsoft.com/office/drawing/2014/main" id="{E388FC08-50B4-E246-9974-395558791FDD}"/>
                </a:ext>
              </a:extLst>
            </p:cNvPr>
            <p:cNvCxnSpPr>
              <a:cxnSpLocks/>
            </p:cNvCxnSpPr>
            <p:nvPr/>
          </p:nvCxnSpPr>
          <p:spPr bwMode="gray">
            <a:xfrm flipV="1">
              <a:off x="2436962" y="3476048"/>
              <a:ext cx="0" cy="354178"/>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69" name="Rectangle 168">
              <a:extLst>
                <a:ext uri="{FF2B5EF4-FFF2-40B4-BE49-F238E27FC236}">
                  <a16:creationId xmlns:a16="http://schemas.microsoft.com/office/drawing/2014/main" id="{C543B389-27BB-7F42-B71B-AF53224C77D2}"/>
                </a:ext>
              </a:extLst>
            </p:cNvPr>
            <p:cNvSpPr/>
            <p:nvPr/>
          </p:nvSpPr>
          <p:spPr>
            <a:xfrm>
              <a:off x="2203265" y="3834853"/>
              <a:ext cx="463896" cy="320878"/>
            </a:xfrm>
            <a:prstGeom prst="rect">
              <a:avLst/>
            </a:prstGeom>
            <a:solidFill>
              <a:schemeClr val="accent3"/>
            </a:solidFill>
            <a:ln>
              <a:noFill/>
            </a:ln>
          </p:spPr>
          <p:style>
            <a:lnRef idx="2">
              <a:schemeClr val="accent5">
                <a:shade val="50000"/>
              </a:schemeClr>
            </a:lnRef>
            <a:fillRef idx="1">
              <a:schemeClr val="accent5"/>
            </a:fillRef>
            <a:effectRef idx="0">
              <a:schemeClr val="accent5"/>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algn="ctr">
                <a:spcAft>
                  <a:spcPts val="600"/>
                </a:spcAft>
              </a:pPr>
              <a:r>
                <a:rPr lang="en-US" sz="1200">
                  <a:solidFill>
                    <a:schemeClr val="bg1"/>
                  </a:solidFill>
                </a:rPr>
                <a:t>vmk2</a:t>
              </a:r>
            </a:p>
          </p:txBody>
        </p:sp>
        <p:cxnSp>
          <p:nvCxnSpPr>
            <p:cNvPr id="170" name="Straight Connector 169">
              <a:extLst>
                <a:ext uri="{FF2B5EF4-FFF2-40B4-BE49-F238E27FC236}">
                  <a16:creationId xmlns:a16="http://schemas.microsoft.com/office/drawing/2014/main" id="{DD8F04B1-E602-2945-8F84-84ADA8DADB31}"/>
                </a:ext>
              </a:extLst>
            </p:cNvPr>
            <p:cNvCxnSpPr>
              <a:cxnSpLocks/>
            </p:cNvCxnSpPr>
            <p:nvPr/>
          </p:nvCxnSpPr>
          <p:spPr bwMode="gray">
            <a:xfrm flipH="1" flipV="1">
              <a:off x="6508015" y="3468000"/>
              <a:ext cx="0" cy="28440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71" name="Straight Connector 170">
              <a:extLst>
                <a:ext uri="{FF2B5EF4-FFF2-40B4-BE49-F238E27FC236}">
                  <a16:creationId xmlns:a16="http://schemas.microsoft.com/office/drawing/2014/main" id="{CC6F6C6F-0200-3E48-9EBA-4DEFF9CD10DC}"/>
                </a:ext>
              </a:extLst>
            </p:cNvPr>
            <p:cNvCxnSpPr>
              <a:cxnSpLocks/>
            </p:cNvCxnSpPr>
            <p:nvPr/>
          </p:nvCxnSpPr>
          <p:spPr bwMode="gray">
            <a:xfrm flipH="1" flipV="1">
              <a:off x="8076129" y="3432589"/>
              <a:ext cx="0" cy="28440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72" name="Straight Connector 171">
              <a:extLst>
                <a:ext uri="{FF2B5EF4-FFF2-40B4-BE49-F238E27FC236}">
                  <a16:creationId xmlns:a16="http://schemas.microsoft.com/office/drawing/2014/main" id="{65BFF6A5-DB36-8842-BA1D-DEB4AFA44E91}"/>
                </a:ext>
              </a:extLst>
            </p:cNvPr>
            <p:cNvCxnSpPr>
              <a:cxnSpLocks/>
            </p:cNvCxnSpPr>
            <p:nvPr/>
          </p:nvCxnSpPr>
          <p:spPr bwMode="gray">
            <a:xfrm flipH="1" flipV="1">
              <a:off x="9479314" y="3432589"/>
              <a:ext cx="0" cy="28440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73" name="Straight Connector 172">
              <a:extLst>
                <a:ext uri="{FF2B5EF4-FFF2-40B4-BE49-F238E27FC236}">
                  <a16:creationId xmlns:a16="http://schemas.microsoft.com/office/drawing/2014/main" id="{36A33624-8CE0-1D48-9CD6-4CDFD1B62596}"/>
                </a:ext>
              </a:extLst>
            </p:cNvPr>
            <p:cNvCxnSpPr>
              <a:cxnSpLocks/>
            </p:cNvCxnSpPr>
            <p:nvPr/>
          </p:nvCxnSpPr>
          <p:spPr bwMode="gray">
            <a:xfrm flipH="1" flipV="1">
              <a:off x="5153045" y="3432590"/>
              <a:ext cx="0" cy="296222"/>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74" name="Rectangle 173">
              <a:extLst>
                <a:ext uri="{FF2B5EF4-FFF2-40B4-BE49-F238E27FC236}">
                  <a16:creationId xmlns:a16="http://schemas.microsoft.com/office/drawing/2014/main" id="{D88A8B14-F210-1F4A-9E5A-9994FF2B1990}"/>
                </a:ext>
              </a:extLst>
            </p:cNvPr>
            <p:cNvSpPr/>
            <p:nvPr/>
          </p:nvSpPr>
          <p:spPr bwMode="gray">
            <a:xfrm>
              <a:off x="3305304" y="2952369"/>
              <a:ext cx="2343435" cy="507987"/>
            </a:xfrm>
            <a:prstGeom prst="rect">
              <a:avLst/>
            </a:prstGeom>
            <a:solidFill>
              <a:schemeClr val="accent4"/>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000"/>
                <a:t>Management                                      Port Group                                     VLAN 10</a:t>
              </a:r>
            </a:p>
          </p:txBody>
        </p:sp>
        <p:sp>
          <p:nvSpPr>
            <p:cNvPr id="175" name="Freeform 174">
              <a:extLst>
                <a:ext uri="{FF2B5EF4-FFF2-40B4-BE49-F238E27FC236}">
                  <a16:creationId xmlns:a16="http://schemas.microsoft.com/office/drawing/2014/main" id="{BC73C834-6B67-E948-A589-79EFF275E07C}"/>
                </a:ext>
              </a:extLst>
            </p:cNvPr>
            <p:cNvSpPr/>
            <p:nvPr/>
          </p:nvSpPr>
          <p:spPr>
            <a:xfrm rot="10800000">
              <a:off x="10432613" y="3981191"/>
              <a:ext cx="423658" cy="1732343"/>
            </a:xfrm>
            <a:custGeom>
              <a:avLst/>
              <a:gdLst>
                <a:gd name="connsiteX0" fmla="*/ 0 w 816077"/>
                <a:gd name="connsiteY0" fmla="*/ 668594 h 1022555"/>
                <a:gd name="connsiteX1" fmla="*/ 0 w 816077"/>
                <a:gd name="connsiteY1" fmla="*/ 845574 h 1022555"/>
                <a:gd name="connsiteX2" fmla="*/ 816077 w 816077"/>
                <a:gd name="connsiteY2" fmla="*/ 1022555 h 1022555"/>
                <a:gd name="connsiteX3" fmla="*/ 806245 w 816077"/>
                <a:gd name="connsiteY3" fmla="*/ 0 h 1022555"/>
                <a:gd name="connsiteX4" fmla="*/ 0 w 816077"/>
                <a:gd name="connsiteY4" fmla="*/ 668594 h 10225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6077" h="1022555">
                  <a:moveTo>
                    <a:pt x="0" y="668594"/>
                  </a:moveTo>
                  <a:lnTo>
                    <a:pt x="0" y="845574"/>
                  </a:lnTo>
                  <a:lnTo>
                    <a:pt x="816077" y="1022555"/>
                  </a:lnTo>
                  <a:cubicBezTo>
                    <a:pt x="812800" y="681703"/>
                    <a:pt x="809522" y="340852"/>
                    <a:pt x="806245" y="0"/>
                  </a:cubicBezTo>
                  <a:lnTo>
                    <a:pt x="0" y="668594"/>
                  </a:lnTo>
                  <a:close/>
                </a:path>
              </a:pathLst>
            </a:custGeom>
            <a:solidFill>
              <a:schemeClr val="accent1">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sp>
          <p:nvSpPr>
            <p:cNvPr id="176" name="Arrow: Pentagon 102">
              <a:extLst>
                <a:ext uri="{FF2B5EF4-FFF2-40B4-BE49-F238E27FC236}">
                  <a16:creationId xmlns:a16="http://schemas.microsoft.com/office/drawing/2014/main" id="{B7B3DD7E-4EC5-C84B-BB7E-1A027B1863B0}"/>
                </a:ext>
              </a:extLst>
            </p:cNvPr>
            <p:cNvSpPr/>
            <p:nvPr/>
          </p:nvSpPr>
          <p:spPr bwMode="gray">
            <a:xfrm>
              <a:off x="488800" y="4316126"/>
              <a:ext cx="3859748" cy="1505027"/>
            </a:xfrm>
            <a:prstGeom prst="homePlate">
              <a:avLst/>
            </a:prstGeom>
            <a:solidFill>
              <a:srgbClr val="F8981D"/>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82880" tIns="73152" rIns="457200" bIns="73152" numCol="1" spcCol="0" rtlCol="0" fromWordArt="0" anchor="ctr" anchorCtr="0" forceAA="0" compatLnSpc="1">
              <a:prstTxWarp prst="textNoShape">
                <a:avLst/>
              </a:prstTxWarp>
              <a:spAutoFit/>
            </a:bodyPr>
            <a:lstStyle/>
            <a:p>
              <a:pPr>
                <a:lnSpc>
                  <a:spcPct val="90000"/>
                </a:lnSpc>
              </a:pPr>
              <a:r>
                <a:rPr lang="en-US" sz="1400" dirty="0">
                  <a:solidFill>
                    <a:schemeClr val="bg1"/>
                  </a:solidFill>
                </a:rPr>
                <a:t>NSX Edge VM sends tagged packets in VLAN 40 and VLAN 50 (through its vNIC2)</a:t>
              </a:r>
            </a:p>
            <a:p>
              <a:pPr>
                <a:lnSpc>
                  <a:spcPct val="90000"/>
                </a:lnSpc>
              </a:pPr>
              <a:r>
                <a:rPr lang="en-US" sz="1400" dirty="0">
                  <a:solidFill>
                    <a:schemeClr val="bg1"/>
                  </a:solidFill>
                </a:rPr>
                <a:t>Matching VLAN tagging modes on both </a:t>
              </a:r>
              <a:r>
                <a:rPr lang="en-US" sz="1400" dirty="0" err="1">
                  <a:solidFill>
                    <a:schemeClr val="bg1"/>
                  </a:solidFill>
                </a:rPr>
                <a:t>vDS</a:t>
              </a:r>
              <a:r>
                <a:rPr lang="en-US" sz="1400" dirty="0">
                  <a:solidFill>
                    <a:schemeClr val="bg1"/>
                  </a:solidFill>
                </a:rPr>
                <a:t> and NSX Edge VM side should be taken into consideration</a:t>
              </a:r>
            </a:p>
          </p:txBody>
        </p:sp>
        <p:sp>
          <p:nvSpPr>
            <p:cNvPr id="177" name="Rectangle 176">
              <a:extLst>
                <a:ext uri="{FF2B5EF4-FFF2-40B4-BE49-F238E27FC236}">
                  <a16:creationId xmlns:a16="http://schemas.microsoft.com/office/drawing/2014/main" id="{8A3FA947-52DB-6A41-B4AF-73C80B481408}"/>
                </a:ext>
              </a:extLst>
            </p:cNvPr>
            <p:cNvSpPr/>
            <p:nvPr/>
          </p:nvSpPr>
          <p:spPr>
            <a:xfrm>
              <a:off x="8475119" y="1126544"/>
              <a:ext cx="3519852" cy="830997"/>
            </a:xfrm>
            <a:prstGeom prst="rect">
              <a:avLst/>
            </a:prstGeom>
          </p:spPr>
          <p:txBody>
            <a:bodyPr wrap="square">
              <a:spAutoFit/>
            </a:bodyPr>
            <a:lstStyle/>
            <a:p>
              <a:r>
                <a:rPr lang="en-US" sz="1200" b="1" dirty="0">
                  <a:solidFill>
                    <a:schemeClr val="tx2"/>
                  </a:solidFill>
                  <a:ea typeface="Gotham Rounded Book" charset="0"/>
                  <a:cs typeface="Gotham Rounded Book" charset="0"/>
                </a:rPr>
                <a:t>This host is NOT a Host Transport </a:t>
              </a:r>
              <a:r>
                <a:rPr lang="en-US" sz="1200" b="1">
                  <a:solidFill>
                    <a:schemeClr val="tx2"/>
                  </a:solidFill>
                  <a:ea typeface="Gotham Rounded Book" charset="0"/>
                  <a:cs typeface="Gotham Rounded Book" charset="0"/>
                </a:rPr>
                <a:t>Node (It </a:t>
              </a:r>
              <a:r>
                <a:rPr lang="en-US" sz="1200" b="1" dirty="0">
                  <a:solidFill>
                    <a:schemeClr val="tx2"/>
                  </a:solidFill>
                  <a:ea typeface="Gotham Rounded Book" charset="0"/>
                  <a:cs typeface="Gotham Rounded Book" charset="0"/>
                </a:rPr>
                <a:t>is not prepped for NSX-T) </a:t>
              </a:r>
              <a:r>
                <a:rPr lang="en-US" sz="1200" b="1" dirty="0" err="1">
                  <a:solidFill>
                    <a:schemeClr val="tx2"/>
                  </a:solidFill>
                </a:rPr>
                <a:t>Geneve</a:t>
              </a:r>
              <a:r>
                <a:rPr lang="en-US" sz="1200" b="1" dirty="0">
                  <a:solidFill>
                    <a:schemeClr val="tx2"/>
                  </a:solidFill>
                </a:rPr>
                <a:t> Tunnel is terminated on the NSX Edge VM itself. (different than NSX-v)</a:t>
              </a:r>
              <a:endParaRPr lang="en-GB" sz="1200" dirty="0">
                <a:solidFill>
                  <a:schemeClr val="tx2"/>
                </a:solidFill>
              </a:endParaRPr>
            </a:p>
          </p:txBody>
        </p:sp>
        <p:sp>
          <p:nvSpPr>
            <p:cNvPr id="178" name="Arrow: Pentagon 29">
              <a:extLst>
                <a:ext uri="{FF2B5EF4-FFF2-40B4-BE49-F238E27FC236}">
                  <a16:creationId xmlns:a16="http://schemas.microsoft.com/office/drawing/2014/main" id="{1F87AAF4-EB47-F242-B5C9-850299EFFF21}"/>
                </a:ext>
              </a:extLst>
            </p:cNvPr>
            <p:cNvSpPr/>
            <p:nvPr/>
          </p:nvSpPr>
          <p:spPr bwMode="gray">
            <a:xfrm rot="5400000">
              <a:off x="11008457" y="1808498"/>
              <a:ext cx="323441" cy="235866"/>
            </a:xfrm>
            <a:prstGeom prst="homePlate">
              <a:avLst/>
            </a:prstGeom>
            <a:solidFill>
              <a:schemeClr val="accent4"/>
            </a:solidFill>
            <a:ln>
              <a:noFill/>
            </a:ln>
          </p:spPr>
          <p:style>
            <a:lnRef idx="2">
              <a:schemeClr val="dk1"/>
            </a:lnRef>
            <a:fillRef idx="1">
              <a:schemeClr val="lt1"/>
            </a:fillRef>
            <a:effectRef idx="0">
              <a:schemeClr val="dk1"/>
            </a:effectRef>
            <a:fontRef idx="minor">
              <a:schemeClr val="dk1"/>
            </a:fontRef>
          </p:style>
          <p:txBody>
            <a:bodyPr rtlCol="0" anchor="ctr"/>
            <a:lstStyle/>
            <a:p>
              <a:pPr>
                <a:spcAft>
                  <a:spcPts val="600"/>
                </a:spcAft>
              </a:pPr>
              <a:endParaRPr lang="en-US" sz="1600">
                <a:solidFill>
                  <a:schemeClr val="bg1"/>
                </a:solidFill>
              </a:endParaRPr>
            </a:p>
          </p:txBody>
        </p:sp>
        <p:sp>
          <p:nvSpPr>
            <p:cNvPr id="179" name="Rectangle 178">
              <a:extLst>
                <a:ext uri="{FF2B5EF4-FFF2-40B4-BE49-F238E27FC236}">
                  <a16:creationId xmlns:a16="http://schemas.microsoft.com/office/drawing/2014/main" id="{C6D80527-E2DC-5849-BE2E-CECB152B4076}"/>
                </a:ext>
              </a:extLst>
            </p:cNvPr>
            <p:cNvSpPr/>
            <p:nvPr/>
          </p:nvSpPr>
          <p:spPr>
            <a:xfrm>
              <a:off x="4364393" y="1497859"/>
              <a:ext cx="1202352" cy="276999"/>
            </a:xfrm>
            <a:prstGeom prst="rect">
              <a:avLst/>
            </a:prstGeom>
          </p:spPr>
          <p:txBody>
            <a:bodyPr wrap="square">
              <a:spAutoFit/>
            </a:bodyPr>
            <a:lstStyle/>
            <a:p>
              <a:r>
                <a:rPr lang="en-US" sz="1200">
                  <a:solidFill>
                    <a:schemeClr val="tx2"/>
                  </a:solidFill>
                </a:rPr>
                <a:t>FHRP Active</a:t>
              </a:r>
            </a:p>
          </p:txBody>
        </p:sp>
        <p:sp>
          <p:nvSpPr>
            <p:cNvPr id="180" name="Rectangle 179">
              <a:extLst>
                <a:ext uri="{FF2B5EF4-FFF2-40B4-BE49-F238E27FC236}">
                  <a16:creationId xmlns:a16="http://schemas.microsoft.com/office/drawing/2014/main" id="{D5E48772-DB84-2945-B0E4-2A658C6ED445}"/>
                </a:ext>
              </a:extLst>
            </p:cNvPr>
            <p:cNvSpPr/>
            <p:nvPr/>
          </p:nvSpPr>
          <p:spPr>
            <a:xfrm>
              <a:off x="6821973" y="1492606"/>
              <a:ext cx="1435936" cy="276999"/>
            </a:xfrm>
            <a:prstGeom prst="rect">
              <a:avLst/>
            </a:prstGeom>
          </p:spPr>
          <p:txBody>
            <a:bodyPr wrap="square">
              <a:spAutoFit/>
            </a:bodyPr>
            <a:lstStyle/>
            <a:p>
              <a:r>
                <a:rPr lang="en-US" sz="1200">
                  <a:solidFill>
                    <a:schemeClr val="tx2"/>
                  </a:solidFill>
                </a:rPr>
                <a:t>FHRP Standby</a:t>
              </a:r>
            </a:p>
          </p:txBody>
        </p:sp>
        <p:sp>
          <p:nvSpPr>
            <p:cNvPr id="181" name="Rectangle 180">
              <a:extLst>
                <a:ext uri="{FF2B5EF4-FFF2-40B4-BE49-F238E27FC236}">
                  <a16:creationId xmlns:a16="http://schemas.microsoft.com/office/drawing/2014/main" id="{EE6A2197-3B9A-4749-8D3B-4E31A976EEDF}"/>
                </a:ext>
              </a:extLst>
            </p:cNvPr>
            <p:cNvSpPr/>
            <p:nvPr/>
          </p:nvSpPr>
          <p:spPr bwMode="gray">
            <a:xfrm>
              <a:off x="5962467" y="4592030"/>
              <a:ext cx="1642656" cy="193402"/>
            </a:xfrm>
            <a:prstGeom prst="rect">
              <a:avLst/>
            </a:prstGeom>
            <a:solidFill>
              <a:srgbClr val="820024"/>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Uplink Profile</a:t>
              </a:r>
            </a:p>
          </p:txBody>
        </p:sp>
        <p:sp>
          <p:nvSpPr>
            <p:cNvPr id="182" name="TextBox 181">
              <a:extLst>
                <a:ext uri="{FF2B5EF4-FFF2-40B4-BE49-F238E27FC236}">
                  <a16:creationId xmlns:a16="http://schemas.microsoft.com/office/drawing/2014/main" id="{D07106C6-ABF8-D843-A92B-14E1148A83BB}"/>
                </a:ext>
              </a:extLst>
            </p:cNvPr>
            <p:cNvSpPr txBox="1"/>
            <p:nvPr/>
          </p:nvSpPr>
          <p:spPr>
            <a:xfrm>
              <a:off x="5292123" y="5576824"/>
              <a:ext cx="1455121" cy="184666"/>
            </a:xfrm>
            <a:prstGeom prst="rect">
              <a:avLst/>
            </a:prstGeom>
          </p:spPr>
          <p:txBody>
            <a:bodyPr wrap="square" lIns="0" tIns="0" rIns="0" bIns="0" rtlCol="0">
              <a:spAutoFit/>
            </a:bodyPr>
            <a:lstStyle/>
            <a:p>
              <a:pPr algn="ctr">
                <a:spcAft>
                  <a:spcPts val="600"/>
                </a:spcAft>
              </a:pPr>
              <a:r>
                <a:rPr lang="en-GB" sz="1200" b="1"/>
                <a:t>TEP  VLAN </a:t>
              </a:r>
              <a:r>
                <a:rPr lang="en-GB" sz="1200" b="1" u="sng"/>
                <a:t>40</a:t>
              </a:r>
            </a:p>
          </p:txBody>
        </p:sp>
        <p:sp>
          <p:nvSpPr>
            <p:cNvPr id="183" name="TextBox 182">
              <a:extLst>
                <a:ext uri="{FF2B5EF4-FFF2-40B4-BE49-F238E27FC236}">
                  <a16:creationId xmlns:a16="http://schemas.microsoft.com/office/drawing/2014/main" id="{AF7E8205-080F-674D-9D29-64C6805F10DA}"/>
                </a:ext>
              </a:extLst>
            </p:cNvPr>
            <p:cNvSpPr txBox="1"/>
            <p:nvPr/>
          </p:nvSpPr>
          <p:spPr>
            <a:xfrm>
              <a:off x="4322416" y="4967058"/>
              <a:ext cx="1682897" cy="369332"/>
            </a:xfrm>
            <a:prstGeom prst="rect">
              <a:avLst/>
            </a:prstGeom>
          </p:spPr>
          <p:txBody>
            <a:bodyPr wrap="square" lIns="0" tIns="0" rIns="0" bIns="0" rtlCol="0">
              <a:spAutoFit/>
            </a:bodyPr>
            <a:lstStyle/>
            <a:p>
              <a:pPr algn="ctr">
                <a:spcAft>
                  <a:spcPts val="600"/>
                </a:spcAft>
              </a:pPr>
              <a:r>
                <a:rPr lang="en-GB" sz="1200" b="1" err="1"/>
                <a:t>Mgt</a:t>
              </a:r>
              <a:r>
                <a:rPr lang="en-GB" sz="1200" b="1"/>
                <a:t>  VLAN (untagged)</a:t>
              </a:r>
              <a:endParaRPr lang="en-GB" sz="1200" b="1" u="sng"/>
            </a:p>
          </p:txBody>
        </p:sp>
        <p:sp>
          <p:nvSpPr>
            <p:cNvPr id="184" name="Rectangle 183">
              <a:extLst>
                <a:ext uri="{FF2B5EF4-FFF2-40B4-BE49-F238E27FC236}">
                  <a16:creationId xmlns:a16="http://schemas.microsoft.com/office/drawing/2014/main" id="{5E6ECF9E-AE02-824C-A444-068AD9DCE836}"/>
                </a:ext>
              </a:extLst>
            </p:cNvPr>
            <p:cNvSpPr/>
            <p:nvPr/>
          </p:nvSpPr>
          <p:spPr bwMode="gray">
            <a:xfrm>
              <a:off x="6592123" y="4785582"/>
              <a:ext cx="957757" cy="368264"/>
            </a:xfrm>
            <a:prstGeom prst="rect">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dirty="0"/>
                <a:t>Routing1 LS        VLAN 50</a:t>
              </a:r>
            </a:p>
          </p:txBody>
        </p:sp>
      </p:grpSp>
      <p:sp>
        <p:nvSpPr>
          <p:cNvPr id="3" name="Title 2">
            <a:extLst>
              <a:ext uri="{FF2B5EF4-FFF2-40B4-BE49-F238E27FC236}">
                <a16:creationId xmlns:a16="http://schemas.microsoft.com/office/drawing/2014/main" id="{E3A7A631-F8AA-4349-8696-3ACAE375A15E}"/>
              </a:ext>
            </a:extLst>
          </p:cNvPr>
          <p:cNvSpPr>
            <a:spLocks noGrp="1"/>
          </p:cNvSpPr>
          <p:nvPr>
            <p:ph type="title"/>
          </p:nvPr>
        </p:nvSpPr>
        <p:spPr/>
        <p:txBody>
          <a:bodyPr/>
          <a:lstStyle/>
          <a:p>
            <a:r>
              <a:rPr lang="en-US" dirty="0"/>
              <a:t>Edge VM Connectivity Option #</a:t>
            </a:r>
            <a:r>
              <a:rPr lang="en-GB" dirty="0"/>
              <a:t>3</a:t>
            </a:r>
          </a:p>
        </p:txBody>
      </p:sp>
      <p:sp>
        <p:nvSpPr>
          <p:cNvPr id="4" name="Subtitle 3">
            <a:extLst>
              <a:ext uri="{FF2B5EF4-FFF2-40B4-BE49-F238E27FC236}">
                <a16:creationId xmlns:a16="http://schemas.microsoft.com/office/drawing/2014/main" id="{996BCA95-CE6C-9146-928A-2EFFB9F58EA5}"/>
              </a:ext>
            </a:extLst>
          </p:cNvPr>
          <p:cNvSpPr>
            <a:spLocks noGrp="1"/>
          </p:cNvSpPr>
          <p:nvPr>
            <p:ph type="subTitle" idx="10"/>
          </p:nvPr>
        </p:nvSpPr>
        <p:spPr>
          <a:xfrm>
            <a:off x="593021" y="811831"/>
            <a:ext cx="10990809" cy="247743"/>
          </a:xfrm>
        </p:spPr>
        <p:txBody>
          <a:bodyPr/>
          <a:lstStyle/>
          <a:p>
            <a:r>
              <a:rPr lang="en-GB" dirty="0"/>
              <a:t>Configuration Steps</a:t>
            </a:r>
          </a:p>
        </p:txBody>
      </p:sp>
      <p:grpSp>
        <p:nvGrpSpPr>
          <p:cNvPr id="9" name="Group 8">
            <a:extLst>
              <a:ext uri="{FF2B5EF4-FFF2-40B4-BE49-F238E27FC236}">
                <a16:creationId xmlns:a16="http://schemas.microsoft.com/office/drawing/2014/main" id="{DDFD142A-6442-6C46-B76D-29DA757BA5ED}"/>
              </a:ext>
            </a:extLst>
          </p:cNvPr>
          <p:cNvGrpSpPr/>
          <p:nvPr/>
        </p:nvGrpSpPr>
        <p:grpSpPr>
          <a:xfrm>
            <a:off x="540548" y="1449506"/>
            <a:ext cx="9618688" cy="1351945"/>
            <a:chOff x="453688" y="1485173"/>
            <a:chExt cx="9618688" cy="1351945"/>
          </a:xfrm>
        </p:grpSpPr>
        <p:pic>
          <p:nvPicPr>
            <p:cNvPr id="13" name="Picture 12">
              <a:extLst>
                <a:ext uri="{FF2B5EF4-FFF2-40B4-BE49-F238E27FC236}">
                  <a16:creationId xmlns:a16="http://schemas.microsoft.com/office/drawing/2014/main" id="{4DE301EE-221D-6443-BC44-84D9909632E0}"/>
                </a:ext>
              </a:extLst>
            </p:cNvPr>
            <p:cNvPicPr>
              <a:picLocks noChangeAspect="1"/>
            </p:cNvPicPr>
            <p:nvPr/>
          </p:nvPicPr>
          <p:blipFill>
            <a:blip r:embed="rId2"/>
            <a:stretch>
              <a:fillRect/>
            </a:stretch>
          </p:blipFill>
          <p:spPr>
            <a:xfrm>
              <a:off x="6016541" y="1485173"/>
              <a:ext cx="4055835" cy="1351945"/>
            </a:xfrm>
            <a:prstGeom prst="rect">
              <a:avLst/>
            </a:prstGeom>
            <a:ln>
              <a:solidFill>
                <a:srgbClr val="0070C0"/>
              </a:solidFill>
            </a:ln>
          </p:spPr>
        </p:pic>
        <p:sp>
          <p:nvSpPr>
            <p:cNvPr id="98" name="TextBox 97">
              <a:extLst>
                <a:ext uri="{FF2B5EF4-FFF2-40B4-BE49-F238E27FC236}">
                  <a16:creationId xmlns:a16="http://schemas.microsoft.com/office/drawing/2014/main" id="{5D75B88D-B16B-8F4F-875A-6113BD406567}"/>
                </a:ext>
              </a:extLst>
            </p:cNvPr>
            <p:cNvSpPr txBox="1"/>
            <p:nvPr/>
          </p:nvSpPr>
          <p:spPr>
            <a:xfrm>
              <a:off x="1141156" y="1975797"/>
              <a:ext cx="4195842" cy="430887"/>
            </a:xfrm>
            <a:prstGeom prst="rect">
              <a:avLst/>
            </a:prstGeom>
          </p:spPr>
          <p:txBody>
            <a:bodyPr wrap="square" lIns="0" tIns="0" rIns="0" bIns="0" rtlCol="0">
              <a:spAutoFit/>
            </a:bodyPr>
            <a:lstStyle/>
            <a:p>
              <a:pPr algn="l">
                <a:spcAft>
                  <a:spcPts val="600"/>
                </a:spcAft>
              </a:pPr>
              <a:r>
                <a:rPr lang="en-GB" sz="1400" dirty="0">
                  <a:solidFill>
                    <a:schemeClr val="tx2"/>
                  </a:solidFill>
                </a:rPr>
                <a:t>Configure Management Port Group on </a:t>
              </a:r>
              <a:r>
                <a:rPr lang="en-GB" sz="1400" dirty="0" err="1">
                  <a:solidFill>
                    <a:schemeClr val="tx2"/>
                  </a:solidFill>
                </a:rPr>
                <a:t>vSS</a:t>
              </a:r>
              <a:r>
                <a:rPr lang="en-GB" sz="1400" dirty="0">
                  <a:solidFill>
                    <a:schemeClr val="tx2"/>
                  </a:solidFill>
                </a:rPr>
                <a:t>/</a:t>
              </a:r>
              <a:r>
                <a:rPr lang="en-GB" sz="1400" dirty="0" err="1">
                  <a:solidFill>
                    <a:schemeClr val="tx2"/>
                  </a:solidFill>
                </a:rPr>
                <a:t>vDS</a:t>
              </a:r>
              <a:r>
                <a:rPr lang="en-GB" sz="1400" dirty="0">
                  <a:solidFill>
                    <a:schemeClr val="tx2"/>
                  </a:solidFill>
                </a:rPr>
                <a:t> (for NSX Edge eth0 connection)</a:t>
              </a:r>
            </a:p>
          </p:txBody>
        </p:sp>
        <p:sp>
          <p:nvSpPr>
            <p:cNvPr id="99" name="Pentagon 98">
              <a:extLst>
                <a:ext uri="{FF2B5EF4-FFF2-40B4-BE49-F238E27FC236}">
                  <a16:creationId xmlns:a16="http://schemas.microsoft.com/office/drawing/2014/main" id="{AD0C3B3A-6E87-104E-B82C-460A399B55E5}"/>
                </a:ext>
              </a:extLst>
            </p:cNvPr>
            <p:cNvSpPr/>
            <p:nvPr/>
          </p:nvSpPr>
          <p:spPr>
            <a:xfrm>
              <a:off x="453688" y="2072689"/>
              <a:ext cx="509897" cy="286184"/>
            </a:xfrm>
            <a:prstGeom prst="homePlate">
              <a:avLst/>
            </a:prstGeom>
            <a:solidFill>
              <a:schemeClr val="accent1"/>
            </a:solidFill>
            <a:ln>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400">
                <a:solidFill>
                  <a:schemeClr val="bg1"/>
                </a:solidFill>
              </a:endParaRPr>
            </a:p>
          </p:txBody>
        </p:sp>
      </p:grpSp>
      <p:grpSp>
        <p:nvGrpSpPr>
          <p:cNvPr id="104" name="Group 103">
            <a:extLst>
              <a:ext uri="{FF2B5EF4-FFF2-40B4-BE49-F238E27FC236}">
                <a16:creationId xmlns:a16="http://schemas.microsoft.com/office/drawing/2014/main" id="{07F9D518-C8CA-E142-A97C-6337659FA780}"/>
              </a:ext>
            </a:extLst>
          </p:cNvPr>
          <p:cNvGrpSpPr/>
          <p:nvPr/>
        </p:nvGrpSpPr>
        <p:grpSpPr>
          <a:xfrm>
            <a:off x="538791" y="4009146"/>
            <a:ext cx="9620445" cy="1625945"/>
            <a:chOff x="737198" y="3118666"/>
            <a:chExt cx="9620445" cy="1625945"/>
          </a:xfrm>
        </p:grpSpPr>
        <p:pic>
          <p:nvPicPr>
            <p:cNvPr id="14" name="Picture 13">
              <a:extLst>
                <a:ext uri="{FF2B5EF4-FFF2-40B4-BE49-F238E27FC236}">
                  <a16:creationId xmlns:a16="http://schemas.microsoft.com/office/drawing/2014/main" id="{D9165FDF-E201-A347-9205-21E7B3C10D8D}"/>
                </a:ext>
              </a:extLst>
            </p:cNvPr>
            <p:cNvPicPr>
              <a:picLocks noChangeAspect="1"/>
            </p:cNvPicPr>
            <p:nvPr/>
          </p:nvPicPr>
          <p:blipFill>
            <a:blip r:embed="rId3"/>
            <a:stretch>
              <a:fillRect/>
            </a:stretch>
          </p:blipFill>
          <p:spPr>
            <a:xfrm>
              <a:off x="6286366" y="3118666"/>
              <a:ext cx="4071277" cy="1316942"/>
            </a:xfrm>
            <a:prstGeom prst="rect">
              <a:avLst/>
            </a:prstGeom>
            <a:ln>
              <a:solidFill>
                <a:srgbClr val="0070C0"/>
              </a:solidFill>
            </a:ln>
          </p:spPr>
        </p:pic>
        <p:sp>
          <p:nvSpPr>
            <p:cNvPr id="100" name="TextBox 99">
              <a:extLst>
                <a:ext uri="{FF2B5EF4-FFF2-40B4-BE49-F238E27FC236}">
                  <a16:creationId xmlns:a16="http://schemas.microsoft.com/office/drawing/2014/main" id="{B3CEF9EC-FE5C-1949-BE41-97FF0C126923}"/>
                </a:ext>
              </a:extLst>
            </p:cNvPr>
            <p:cNvSpPr txBox="1"/>
            <p:nvPr/>
          </p:nvSpPr>
          <p:spPr>
            <a:xfrm>
              <a:off x="1410981" y="3580989"/>
              <a:ext cx="3652269" cy="430887"/>
            </a:xfrm>
            <a:prstGeom prst="rect">
              <a:avLst/>
            </a:prstGeom>
          </p:spPr>
          <p:txBody>
            <a:bodyPr wrap="square" lIns="0" tIns="0" rIns="0" bIns="0" rtlCol="0">
              <a:spAutoFit/>
            </a:bodyPr>
            <a:lstStyle/>
            <a:p>
              <a:pPr algn="l">
                <a:spcAft>
                  <a:spcPts val="600"/>
                </a:spcAft>
              </a:pPr>
              <a:r>
                <a:rPr lang="en-GB" sz="1400" dirty="0">
                  <a:solidFill>
                    <a:schemeClr val="tx2"/>
                  </a:solidFill>
                </a:rPr>
                <a:t>Configure Trunk Port group on </a:t>
              </a:r>
              <a:r>
                <a:rPr lang="en-GB" sz="1400" dirty="0" err="1">
                  <a:solidFill>
                    <a:schemeClr val="tx2"/>
                  </a:solidFill>
                </a:rPr>
                <a:t>vSS</a:t>
              </a:r>
              <a:r>
                <a:rPr lang="en-GB" sz="1400" dirty="0">
                  <a:solidFill>
                    <a:schemeClr val="tx2"/>
                  </a:solidFill>
                </a:rPr>
                <a:t>/</a:t>
              </a:r>
              <a:r>
                <a:rPr lang="en-GB" sz="1400" dirty="0" err="1">
                  <a:solidFill>
                    <a:schemeClr val="tx2"/>
                  </a:solidFill>
                </a:rPr>
                <a:t>vDS</a:t>
              </a:r>
              <a:r>
                <a:rPr lang="en-GB" sz="1400" dirty="0">
                  <a:solidFill>
                    <a:schemeClr val="tx2"/>
                  </a:solidFill>
                </a:rPr>
                <a:t> (for NSX Edge fp-eth0 connection)</a:t>
              </a:r>
            </a:p>
          </p:txBody>
        </p:sp>
        <p:sp>
          <p:nvSpPr>
            <p:cNvPr id="101" name="Pentagon 100">
              <a:extLst>
                <a:ext uri="{FF2B5EF4-FFF2-40B4-BE49-F238E27FC236}">
                  <a16:creationId xmlns:a16="http://schemas.microsoft.com/office/drawing/2014/main" id="{A54603C1-1E2C-BD48-BB5D-845185DCE318}"/>
                </a:ext>
              </a:extLst>
            </p:cNvPr>
            <p:cNvSpPr/>
            <p:nvPr/>
          </p:nvSpPr>
          <p:spPr>
            <a:xfrm>
              <a:off x="737198" y="3567387"/>
              <a:ext cx="509897" cy="286184"/>
            </a:xfrm>
            <a:prstGeom prst="homePlate">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400" dirty="0">
                <a:solidFill>
                  <a:schemeClr val="bg1"/>
                </a:solidFill>
              </a:endParaRPr>
            </a:p>
          </p:txBody>
        </p:sp>
        <p:sp>
          <p:nvSpPr>
            <p:cNvPr id="12" name="Rectangle 11">
              <a:extLst>
                <a:ext uri="{FF2B5EF4-FFF2-40B4-BE49-F238E27FC236}">
                  <a16:creationId xmlns:a16="http://schemas.microsoft.com/office/drawing/2014/main" id="{B3122E14-AB07-E949-BD2D-55BE2A65736E}"/>
                </a:ext>
              </a:extLst>
            </p:cNvPr>
            <p:cNvSpPr/>
            <p:nvPr/>
          </p:nvSpPr>
          <p:spPr>
            <a:xfrm>
              <a:off x="6276878" y="4483001"/>
              <a:ext cx="3013967" cy="261610"/>
            </a:xfrm>
            <a:prstGeom prst="rect">
              <a:avLst/>
            </a:prstGeom>
          </p:spPr>
          <p:txBody>
            <a:bodyPr wrap="none">
              <a:spAutoFit/>
            </a:bodyPr>
            <a:lstStyle/>
            <a:p>
              <a:pPr>
                <a:spcAft>
                  <a:spcPts val="600"/>
                </a:spcAft>
              </a:pPr>
              <a:r>
                <a:rPr lang="en-GB" sz="1100" dirty="0">
                  <a:solidFill>
                    <a:schemeClr val="tx2"/>
                  </a:solidFill>
                </a:rPr>
                <a:t>* On </a:t>
              </a:r>
              <a:r>
                <a:rPr lang="en-GB" sz="1100" dirty="0" err="1">
                  <a:solidFill>
                    <a:schemeClr val="tx2"/>
                  </a:solidFill>
                </a:rPr>
                <a:t>vDS</a:t>
              </a:r>
              <a:r>
                <a:rPr lang="en-GB" sz="1100" dirty="0">
                  <a:solidFill>
                    <a:schemeClr val="tx2"/>
                  </a:solidFill>
                </a:rPr>
                <a:t> Trunk is set as “VLAN : 0-4094”</a:t>
              </a:r>
            </a:p>
          </p:txBody>
        </p:sp>
      </p:grpSp>
      <p:grpSp>
        <p:nvGrpSpPr>
          <p:cNvPr id="109" name="Group 108">
            <a:extLst>
              <a:ext uri="{FF2B5EF4-FFF2-40B4-BE49-F238E27FC236}">
                <a16:creationId xmlns:a16="http://schemas.microsoft.com/office/drawing/2014/main" id="{6F61E493-C32D-EE47-96DF-5989881CD0A4}"/>
              </a:ext>
            </a:extLst>
          </p:cNvPr>
          <p:cNvGrpSpPr/>
          <p:nvPr/>
        </p:nvGrpSpPr>
        <p:grpSpPr>
          <a:xfrm>
            <a:off x="544644" y="1856746"/>
            <a:ext cx="10291889" cy="3339577"/>
            <a:chOff x="-119659" y="8832621"/>
            <a:chExt cx="10291889" cy="3339577"/>
          </a:xfrm>
        </p:grpSpPr>
        <p:sp>
          <p:nvSpPr>
            <p:cNvPr id="102" name="TextBox 101">
              <a:extLst>
                <a:ext uri="{FF2B5EF4-FFF2-40B4-BE49-F238E27FC236}">
                  <a16:creationId xmlns:a16="http://schemas.microsoft.com/office/drawing/2014/main" id="{4CAB32BF-40C9-0742-9388-040E5755A136}"/>
                </a:ext>
              </a:extLst>
            </p:cNvPr>
            <p:cNvSpPr txBox="1"/>
            <p:nvPr/>
          </p:nvSpPr>
          <p:spPr>
            <a:xfrm>
              <a:off x="466582" y="9898687"/>
              <a:ext cx="3212473" cy="430887"/>
            </a:xfrm>
            <a:prstGeom prst="rect">
              <a:avLst/>
            </a:prstGeom>
          </p:spPr>
          <p:txBody>
            <a:bodyPr wrap="square" lIns="0" tIns="0" rIns="0" bIns="0" rtlCol="0">
              <a:spAutoFit/>
            </a:bodyPr>
            <a:lstStyle/>
            <a:p>
              <a:pPr algn="l">
                <a:spcAft>
                  <a:spcPts val="600"/>
                </a:spcAft>
              </a:pPr>
              <a:r>
                <a:rPr lang="en-GB" sz="1400" dirty="0">
                  <a:solidFill>
                    <a:schemeClr val="tx2"/>
                  </a:solidFill>
                </a:rPr>
                <a:t>Choose the respective port groups when provisioning the new edge</a:t>
              </a:r>
            </a:p>
          </p:txBody>
        </p:sp>
        <p:sp>
          <p:nvSpPr>
            <p:cNvPr id="103" name="Pentagon 102">
              <a:extLst>
                <a:ext uri="{FF2B5EF4-FFF2-40B4-BE49-F238E27FC236}">
                  <a16:creationId xmlns:a16="http://schemas.microsoft.com/office/drawing/2014/main" id="{A49916A6-17B5-EB46-92CB-7067CA94300E}"/>
                </a:ext>
              </a:extLst>
            </p:cNvPr>
            <p:cNvSpPr/>
            <p:nvPr/>
          </p:nvSpPr>
          <p:spPr>
            <a:xfrm>
              <a:off x="-119659" y="10007927"/>
              <a:ext cx="509897" cy="286184"/>
            </a:xfrm>
            <a:prstGeom prst="homePlat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400" dirty="0">
                <a:solidFill>
                  <a:schemeClr val="bg1"/>
                </a:solidFill>
              </a:endParaRPr>
            </a:p>
          </p:txBody>
        </p:sp>
        <p:pic>
          <p:nvPicPr>
            <p:cNvPr id="22" name="Picture 21">
              <a:extLst>
                <a:ext uri="{FF2B5EF4-FFF2-40B4-BE49-F238E27FC236}">
                  <a16:creationId xmlns:a16="http://schemas.microsoft.com/office/drawing/2014/main" id="{041F4DB4-D697-FE4B-AF98-4CCF26EE2558}"/>
                </a:ext>
              </a:extLst>
            </p:cNvPr>
            <p:cNvPicPr>
              <a:picLocks noChangeAspect="1"/>
            </p:cNvPicPr>
            <p:nvPr/>
          </p:nvPicPr>
          <p:blipFill>
            <a:blip r:embed="rId4"/>
            <a:stretch>
              <a:fillRect/>
            </a:stretch>
          </p:blipFill>
          <p:spPr>
            <a:xfrm>
              <a:off x="5106069" y="8832621"/>
              <a:ext cx="5066161" cy="3339577"/>
            </a:xfrm>
            <a:prstGeom prst="rect">
              <a:avLst/>
            </a:prstGeom>
            <a:ln>
              <a:solidFill>
                <a:srgbClr val="0070C0"/>
              </a:solidFill>
            </a:ln>
          </p:spPr>
        </p:pic>
      </p:grpSp>
      <p:grpSp>
        <p:nvGrpSpPr>
          <p:cNvPr id="110" name="Group 109">
            <a:extLst>
              <a:ext uri="{FF2B5EF4-FFF2-40B4-BE49-F238E27FC236}">
                <a16:creationId xmlns:a16="http://schemas.microsoft.com/office/drawing/2014/main" id="{DB39D634-62EB-7843-89D5-AE53FE73988D}"/>
              </a:ext>
            </a:extLst>
          </p:cNvPr>
          <p:cNvGrpSpPr/>
          <p:nvPr/>
        </p:nvGrpSpPr>
        <p:grpSpPr>
          <a:xfrm>
            <a:off x="6021746" y="4040417"/>
            <a:ext cx="2792529" cy="846386"/>
            <a:chOff x="5349892" y="11017405"/>
            <a:chExt cx="2792529" cy="846386"/>
          </a:xfrm>
        </p:grpSpPr>
        <p:sp>
          <p:nvSpPr>
            <p:cNvPr id="107" name="TextBox 106">
              <a:extLst>
                <a:ext uri="{FF2B5EF4-FFF2-40B4-BE49-F238E27FC236}">
                  <a16:creationId xmlns:a16="http://schemas.microsoft.com/office/drawing/2014/main" id="{0AE7E0B0-A8CC-F645-945F-E039E3D75F05}"/>
                </a:ext>
              </a:extLst>
            </p:cNvPr>
            <p:cNvSpPr txBox="1"/>
            <p:nvPr/>
          </p:nvSpPr>
          <p:spPr>
            <a:xfrm>
              <a:off x="5349892" y="11017405"/>
              <a:ext cx="1578165" cy="846386"/>
            </a:xfrm>
            <a:prstGeom prst="rect">
              <a:avLst/>
            </a:prstGeom>
          </p:spPr>
          <p:txBody>
            <a:bodyPr wrap="square" lIns="0" tIns="0" rIns="0" bIns="0" rtlCol="0">
              <a:spAutoFit/>
            </a:bodyPr>
            <a:lstStyle/>
            <a:p>
              <a:pPr algn="l">
                <a:spcAft>
                  <a:spcPts val="600"/>
                </a:spcAft>
              </a:pPr>
              <a:r>
                <a:rPr lang="en-GB" sz="1100" dirty="0">
                  <a:solidFill>
                    <a:srgbClr val="0070C0"/>
                  </a:solidFill>
                </a:rPr>
                <a:t>Interfaces #2 and #3  are irrelevant. Can be connected to dummy port groups or can stay disconnected</a:t>
              </a:r>
            </a:p>
          </p:txBody>
        </p:sp>
        <p:sp>
          <p:nvSpPr>
            <p:cNvPr id="108" name="Rectangle 107">
              <a:extLst>
                <a:ext uri="{FF2B5EF4-FFF2-40B4-BE49-F238E27FC236}">
                  <a16:creationId xmlns:a16="http://schemas.microsoft.com/office/drawing/2014/main" id="{3C6CA5CE-D690-BD40-AB24-FAF7918BE765}"/>
                </a:ext>
              </a:extLst>
            </p:cNvPr>
            <p:cNvSpPr/>
            <p:nvPr/>
          </p:nvSpPr>
          <p:spPr>
            <a:xfrm>
              <a:off x="6905808" y="11095464"/>
              <a:ext cx="1236613" cy="524108"/>
            </a:xfrm>
            <a:prstGeom prst="rect">
              <a:avLst/>
            </a:prstGeom>
            <a:noFill/>
            <a:ln>
              <a:solidFill>
                <a:srgbClr val="0070C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grpSp>
    </p:spTree>
    <p:extLst>
      <p:ext uri="{BB962C8B-B14F-4D97-AF65-F5344CB8AC3E}">
        <p14:creationId xmlns:p14="http://schemas.microsoft.com/office/powerpoint/2010/main" val="150501509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xit" presetSubtype="4" fill="hold" nodeType="clickEffect">
                                  <p:stCondLst>
                                    <p:cond delay="0"/>
                                  </p:stCondLst>
                                  <p:childTnLst>
                                    <p:anim calcmode="lin" valueType="num">
                                      <p:cBhvr additive="base">
                                        <p:cTn id="6" dur="500"/>
                                        <p:tgtEl>
                                          <p:spTgt spid="185"/>
                                        </p:tgtEl>
                                        <p:attrNameLst>
                                          <p:attrName>ppt_x</p:attrName>
                                        </p:attrNameLst>
                                      </p:cBhvr>
                                      <p:tavLst>
                                        <p:tav tm="0">
                                          <p:val>
                                            <p:strVal val="ppt_x"/>
                                          </p:val>
                                        </p:tav>
                                        <p:tav tm="100000">
                                          <p:val>
                                            <p:strVal val="ppt_x"/>
                                          </p:val>
                                        </p:tav>
                                      </p:tavLst>
                                    </p:anim>
                                    <p:anim calcmode="lin" valueType="num">
                                      <p:cBhvr additive="base">
                                        <p:cTn id="7" dur="500"/>
                                        <p:tgtEl>
                                          <p:spTgt spid="185"/>
                                        </p:tgtEl>
                                        <p:attrNameLst>
                                          <p:attrName>ppt_y</p:attrName>
                                        </p:attrNameLst>
                                      </p:cBhvr>
                                      <p:tavLst>
                                        <p:tav tm="0">
                                          <p:val>
                                            <p:strVal val="ppt_y"/>
                                          </p:val>
                                        </p:tav>
                                        <p:tav tm="100000">
                                          <p:val>
                                            <p:strVal val="1+ppt_h/2"/>
                                          </p:val>
                                        </p:tav>
                                      </p:tavLst>
                                    </p:anim>
                                    <p:set>
                                      <p:cBhvr>
                                        <p:cTn id="8" dur="1" fill="hold">
                                          <p:stCondLst>
                                            <p:cond delay="499"/>
                                          </p:stCondLst>
                                        </p:cTn>
                                        <p:tgtEl>
                                          <p:spTgt spid="185"/>
                                        </p:tgtEl>
                                        <p:attrNameLst>
                                          <p:attrName>style.visibility</p:attrName>
                                        </p:attrNameLst>
                                      </p:cBhvr>
                                      <p:to>
                                        <p:strVal val="hidden"/>
                                      </p:to>
                                    </p:set>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9"/>
                                        </p:tgtEl>
                                        <p:attrNameLst>
                                          <p:attrName>style.visibility</p:attrName>
                                        </p:attrNameLst>
                                      </p:cBhvr>
                                      <p:to>
                                        <p:strVal val="visible"/>
                                      </p:to>
                                    </p:set>
                                    <p:anim calcmode="lin" valueType="num">
                                      <p:cBhvr additive="base">
                                        <p:cTn id="13" dur="500" fill="hold"/>
                                        <p:tgtEl>
                                          <p:spTgt spid="9"/>
                                        </p:tgtEl>
                                        <p:attrNameLst>
                                          <p:attrName>ppt_x</p:attrName>
                                        </p:attrNameLst>
                                      </p:cBhvr>
                                      <p:tavLst>
                                        <p:tav tm="0">
                                          <p:val>
                                            <p:strVal val="#ppt_x"/>
                                          </p:val>
                                        </p:tav>
                                        <p:tav tm="100000">
                                          <p:val>
                                            <p:strVal val="#ppt_x"/>
                                          </p:val>
                                        </p:tav>
                                      </p:tavLst>
                                    </p:anim>
                                    <p:anim calcmode="lin" valueType="num">
                                      <p:cBhvr additive="base">
                                        <p:cTn id="14" dur="500" fill="hold"/>
                                        <p:tgtEl>
                                          <p:spTgt spid="9"/>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104"/>
                                        </p:tgtEl>
                                        <p:attrNameLst>
                                          <p:attrName>style.visibility</p:attrName>
                                        </p:attrNameLst>
                                      </p:cBhvr>
                                      <p:to>
                                        <p:strVal val="visible"/>
                                      </p:to>
                                    </p:set>
                                    <p:anim calcmode="lin" valueType="num">
                                      <p:cBhvr additive="base">
                                        <p:cTn id="19" dur="500" fill="hold"/>
                                        <p:tgtEl>
                                          <p:spTgt spid="104"/>
                                        </p:tgtEl>
                                        <p:attrNameLst>
                                          <p:attrName>ppt_x</p:attrName>
                                        </p:attrNameLst>
                                      </p:cBhvr>
                                      <p:tavLst>
                                        <p:tav tm="0">
                                          <p:val>
                                            <p:strVal val="#ppt_x"/>
                                          </p:val>
                                        </p:tav>
                                        <p:tav tm="100000">
                                          <p:val>
                                            <p:strVal val="#ppt_x"/>
                                          </p:val>
                                        </p:tav>
                                      </p:tavLst>
                                    </p:anim>
                                    <p:anim calcmode="lin" valueType="num">
                                      <p:cBhvr additive="base">
                                        <p:cTn id="20" dur="500" fill="hold"/>
                                        <p:tgtEl>
                                          <p:spTgt spid="104"/>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xit" presetSubtype="4" fill="hold" nodeType="clickEffect">
                                  <p:stCondLst>
                                    <p:cond delay="0"/>
                                  </p:stCondLst>
                                  <p:childTnLst>
                                    <p:anim calcmode="lin" valueType="num">
                                      <p:cBhvr additive="base">
                                        <p:cTn id="24" dur="500"/>
                                        <p:tgtEl>
                                          <p:spTgt spid="9"/>
                                        </p:tgtEl>
                                        <p:attrNameLst>
                                          <p:attrName>ppt_x</p:attrName>
                                        </p:attrNameLst>
                                      </p:cBhvr>
                                      <p:tavLst>
                                        <p:tav tm="0">
                                          <p:val>
                                            <p:strVal val="ppt_x"/>
                                          </p:val>
                                        </p:tav>
                                        <p:tav tm="100000">
                                          <p:val>
                                            <p:strVal val="ppt_x"/>
                                          </p:val>
                                        </p:tav>
                                      </p:tavLst>
                                    </p:anim>
                                    <p:anim calcmode="lin" valueType="num">
                                      <p:cBhvr additive="base">
                                        <p:cTn id="25" dur="500"/>
                                        <p:tgtEl>
                                          <p:spTgt spid="9"/>
                                        </p:tgtEl>
                                        <p:attrNameLst>
                                          <p:attrName>ppt_y</p:attrName>
                                        </p:attrNameLst>
                                      </p:cBhvr>
                                      <p:tavLst>
                                        <p:tav tm="0">
                                          <p:val>
                                            <p:strVal val="ppt_y"/>
                                          </p:val>
                                        </p:tav>
                                        <p:tav tm="100000">
                                          <p:val>
                                            <p:strVal val="1+ppt_h/2"/>
                                          </p:val>
                                        </p:tav>
                                      </p:tavLst>
                                    </p:anim>
                                    <p:set>
                                      <p:cBhvr>
                                        <p:cTn id="26" dur="1" fill="hold">
                                          <p:stCondLst>
                                            <p:cond delay="499"/>
                                          </p:stCondLst>
                                        </p:cTn>
                                        <p:tgtEl>
                                          <p:spTgt spid="9"/>
                                        </p:tgtEl>
                                        <p:attrNameLst>
                                          <p:attrName>style.visibility</p:attrName>
                                        </p:attrNameLst>
                                      </p:cBhvr>
                                      <p:to>
                                        <p:strVal val="hidden"/>
                                      </p:to>
                                    </p:set>
                                  </p:childTnLst>
                                </p:cTn>
                              </p:par>
                              <p:par>
                                <p:cTn id="27" presetID="2" presetClass="exit" presetSubtype="4" fill="hold" nodeType="withEffect">
                                  <p:stCondLst>
                                    <p:cond delay="0"/>
                                  </p:stCondLst>
                                  <p:childTnLst>
                                    <p:anim calcmode="lin" valueType="num">
                                      <p:cBhvr additive="base">
                                        <p:cTn id="28" dur="500"/>
                                        <p:tgtEl>
                                          <p:spTgt spid="104"/>
                                        </p:tgtEl>
                                        <p:attrNameLst>
                                          <p:attrName>ppt_x</p:attrName>
                                        </p:attrNameLst>
                                      </p:cBhvr>
                                      <p:tavLst>
                                        <p:tav tm="0">
                                          <p:val>
                                            <p:strVal val="ppt_x"/>
                                          </p:val>
                                        </p:tav>
                                        <p:tav tm="100000">
                                          <p:val>
                                            <p:strVal val="ppt_x"/>
                                          </p:val>
                                        </p:tav>
                                      </p:tavLst>
                                    </p:anim>
                                    <p:anim calcmode="lin" valueType="num">
                                      <p:cBhvr additive="base">
                                        <p:cTn id="29" dur="500"/>
                                        <p:tgtEl>
                                          <p:spTgt spid="104"/>
                                        </p:tgtEl>
                                        <p:attrNameLst>
                                          <p:attrName>ppt_y</p:attrName>
                                        </p:attrNameLst>
                                      </p:cBhvr>
                                      <p:tavLst>
                                        <p:tav tm="0">
                                          <p:val>
                                            <p:strVal val="ppt_y"/>
                                          </p:val>
                                        </p:tav>
                                        <p:tav tm="100000">
                                          <p:val>
                                            <p:strVal val="1+ppt_h/2"/>
                                          </p:val>
                                        </p:tav>
                                      </p:tavLst>
                                    </p:anim>
                                    <p:set>
                                      <p:cBhvr>
                                        <p:cTn id="30" dur="1" fill="hold">
                                          <p:stCondLst>
                                            <p:cond delay="499"/>
                                          </p:stCondLst>
                                        </p:cTn>
                                        <p:tgtEl>
                                          <p:spTgt spid="104"/>
                                        </p:tgtEl>
                                        <p:attrNameLst>
                                          <p:attrName>style.visibility</p:attrName>
                                        </p:attrNameLst>
                                      </p:cBhvr>
                                      <p:to>
                                        <p:strVal val="hidden"/>
                                      </p:to>
                                    </p:set>
                                  </p:childTnLst>
                                </p:cTn>
                              </p:par>
                            </p:childTnLst>
                          </p:cTn>
                        </p:par>
                      </p:childTnLst>
                    </p:cTn>
                  </p:par>
                  <p:par>
                    <p:cTn id="31" fill="hold">
                      <p:stCondLst>
                        <p:cond delay="indefinite"/>
                      </p:stCondLst>
                      <p:childTnLst>
                        <p:par>
                          <p:cTn id="32" fill="hold">
                            <p:stCondLst>
                              <p:cond delay="0"/>
                            </p:stCondLst>
                            <p:childTnLst>
                              <p:par>
                                <p:cTn id="33" presetID="2" presetClass="entr" presetSubtype="4" fill="hold" nodeType="clickEffect">
                                  <p:stCondLst>
                                    <p:cond delay="0"/>
                                  </p:stCondLst>
                                  <p:childTnLst>
                                    <p:set>
                                      <p:cBhvr>
                                        <p:cTn id="34" dur="1" fill="hold">
                                          <p:stCondLst>
                                            <p:cond delay="0"/>
                                          </p:stCondLst>
                                        </p:cTn>
                                        <p:tgtEl>
                                          <p:spTgt spid="109"/>
                                        </p:tgtEl>
                                        <p:attrNameLst>
                                          <p:attrName>style.visibility</p:attrName>
                                        </p:attrNameLst>
                                      </p:cBhvr>
                                      <p:to>
                                        <p:strVal val="visible"/>
                                      </p:to>
                                    </p:set>
                                    <p:anim calcmode="lin" valueType="num">
                                      <p:cBhvr additive="base">
                                        <p:cTn id="35" dur="500" fill="hold"/>
                                        <p:tgtEl>
                                          <p:spTgt spid="109"/>
                                        </p:tgtEl>
                                        <p:attrNameLst>
                                          <p:attrName>ppt_x</p:attrName>
                                        </p:attrNameLst>
                                      </p:cBhvr>
                                      <p:tavLst>
                                        <p:tav tm="0">
                                          <p:val>
                                            <p:strVal val="#ppt_x"/>
                                          </p:val>
                                        </p:tav>
                                        <p:tav tm="100000">
                                          <p:val>
                                            <p:strVal val="#ppt_x"/>
                                          </p:val>
                                        </p:tav>
                                      </p:tavLst>
                                    </p:anim>
                                    <p:anim calcmode="lin" valueType="num">
                                      <p:cBhvr additive="base">
                                        <p:cTn id="36" dur="500" fill="hold"/>
                                        <p:tgtEl>
                                          <p:spTgt spid="109"/>
                                        </p:tgtEl>
                                        <p:attrNameLst>
                                          <p:attrName>ppt_y</p:attrName>
                                        </p:attrNameLst>
                                      </p:cBhvr>
                                      <p:tavLst>
                                        <p:tav tm="0">
                                          <p:val>
                                            <p:strVal val="1+#ppt_h/2"/>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4" fill="hold" nodeType="clickEffect">
                                  <p:stCondLst>
                                    <p:cond delay="0"/>
                                  </p:stCondLst>
                                  <p:childTnLst>
                                    <p:set>
                                      <p:cBhvr>
                                        <p:cTn id="40" dur="1" fill="hold">
                                          <p:stCondLst>
                                            <p:cond delay="0"/>
                                          </p:stCondLst>
                                        </p:cTn>
                                        <p:tgtEl>
                                          <p:spTgt spid="110"/>
                                        </p:tgtEl>
                                        <p:attrNameLst>
                                          <p:attrName>style.visibility</p:attrName>
                                        </p:attrNameLst>
                                      </p:cBhvr>
                                      <p:to>
                                        <p:strVal val="visible"/>
                                      </p:to>
                                    </p:set>
                                    <p:anim calcmode="lin" valueType="num">
                                      <p:cBhvr additive="base">
                                        <p:cTn id="41" dur="500" fill="hold"/>
                                        <p:tgtEl>
                                          <p:spTgt spid="110"/>
                                        </p:tgtEl>
                                        <p:attrNameLst>
                                          <p:attrName>ppt_x</p:attrName>
                                        </p:attrNameLst>
                                      </p:cBhvr>
                                      <p:tavLst>
                                        <p:tav tm="0">
                                          <p:val>
                                            <p:strVal val="#ppt_x"/>
                                          </p:val>
                                        </p:tav>
                                        <p:tav tm="100000">
                                          <p:val>
                                            <p:strVal val="#ppt_x"/>
                                          </p:val>
                                        </p:tav>
                                      </p:tavLst>
                                    </p:anim>
                                    <p:anim calcmode="lin" valueType="num">
                                      <p:cBhvr additive="base">
                                        <p:cTn id="42" dur="500" fill="hold"/>
                                        <p:tgtEl>
                                          <p:spTgt spid="11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7F5344CD-0DB2-9143-945D-580E0E01C050}"/>
              </a:ext>
            </a:extLst>
          </p:cNvPr>
          <p:cNvSpPr>
            <a:spLocks noGrp="1"/>
          </p:cNvSpPr>
          <p:nvPr>
            <p:ph type="title"/>
          </p:nvPr>
        </p:nvSpPr>
        <p:spPr/>
        <p:txBody>
          <a:bodyPr/>
          <a:lstStyle/>
          <a:p>
            <a:r>
              <a:rPr lang="en-US" dirty="0"/>
              <a:t>Edge VM Connectivity Option #</a:t>
            </a:r>
            <a:r>
              <a:rPr lang="en-GB" dirty="0"/>
              <a:t>3 - Continued</a:t>
            </a:r>
          </a:p>
        </p:txBody>
      </p:sp>
      <p:sp>
        <p:nvSpPr>
          <p:cNvPr id="4" name="Subtitle 3">
            <a:extLst>
              <a:ext uri="{FF2B5EF4-FFF2-40B4-BE49-F238E27FC236}">
                <a16:creationId xmlns:a16="http://schemas.microsoft.com/office/drawing/2014/main" id="{138401CD-7D16-9249-B20E-348FB6C792E9}"/>
              </a:ext>
            </a:extLst>
          </p:cNvPr>
          <p:cNvSpPr>
            <a:spLocks noGrp="1"/>
          </p:cNvSpPr>
          <p:nvPr>
            <p:ph type="subTitle" idx="10"/>
          </p:nvPr>
        </p:nvSpPr>
        <p:spPr>
          <a:xfrm>
            <a:off x="593021" y="811831"/>
            <a:ext cx="10990809" cy="247743"/>
          </a:xfrm>
        </p:spPr>
        <p:txBody>
          <a:bodyPr/>
          <a:lstStyle/>
          <a:p>
            <a:r>
              <a:rPr lang="en-GB" dirty="0"/>
              <a:t>View from </a:t>
            </a:r>
            <a:r>
              <a:rPr lang="en-GB" dirty="0" err="1"/>
              <a:t>vSS</a:t>
            </a:r>
            <a:r>
              <a:rPr lang="en-GB" dirty="0"/>
              <a:t>/</a:t>
            </a:r>
            <a:r>
              <a:rPr lang="en-GB" dirty="0" err="1"/>
              <a:t>vDS</a:t>
            </a:r>
            <a:r>
              <a:rPr lang="en-GB" dirty="0"/>
              <a:t> on the ESX Host</a:t>
            </a:r>
          </a:p>
        </p:txBody>
      </p:sp>
      <p:pic>
        <p:nvPicPr>
          <p:cNvPr id="14" name="Picture 13">
            <a:extLst>
              <a:ext uri="{FF2B5EF4-FFF2-40B4-BE49-F238E27FC236}">
                <a16:creationId xmlns:a16="http://schemas.microsoft.com/office/drawing/2014/main" id="{71FA126D-2AA9-0F48-9E5C-046A0D3D5962}"/>
              </a:ext>
            </a:extLst>
          </p:cNvPr>
          <p:cNvPicPr>
            <a:picLocks noChangeAspect="1"/>
          </p:cNvPicPr>
          <p:nvPr/>
        </p:nvPicPr>
        <p:blipFill>
          <a:blip r:embed="rId2"/>
          <a:stretch>
            <a:fillRect/>
          </a:stretch>
        </p:blipFill>
        <p:spPr>
          <a:xfrm>
            <a:off x="1928215" y="1481117"/>
            <a:ext cx="3208160" cy="1866900"/>
          </a:xfrm>
          <a:prstGeom prst="rect">
            <a:avLst/>
          </a:prstGeom>
          <a:ln>
            <a:solidFill>
              <a:srgbClr val="0070C0"/>
            </a:solidFill>
          </a:ln>
        </p:spPr>
      </p:pic>
      <p:pic>
        <p:nvPicPr>
          <p:cNvPr id="15" name="Picture 14">
            <a:extLst>
              <a:ext uri="{FF2B5EF4-FFF2-40B4-BE49-F238E27FC236}">
                <a16:creationId xmlns:a16="http://schemas.microsoft.com/office/drawing/2014/main" id="{EEDF194A-499D-9242-9A64-E9917AD5A994}"/>
              </a:ext>
            </a:extLst>
          </p:cNvPr>
          <p:cNvPicPr>
            <a:picLocks noChangeAspect="1"/>
          </p:cNvPicPr>
          <p:nvPr/>
        </p:nvPicPr>
        <p:blipFill>
          <a:blip r:embed="rId3"/>
          <a:stretch>
            <a:fillRect/>
          </a:stretch>
        </p:blipFill>
        <p:spPr>
          <a:xfrm>
            <a:off x="1754043" y="4121282"/>
            <a:ext cx="3136900" cy="1270000"/>
          </a:xfrm>
          <a:prstGeom prst="rect">
            <a:avLst/>
          </a:prstGeom>
          <a:ln>
            <a:solidFill>
              <a:srgbClr val="0070C0"/>
            </a:solidFill>
          </a:ln>
        </p:spPr>
      </p:pic>
      <p:pic>
        <p:nvPicPr>
          <p:cNvPr id="17" name="Picture 16">
            <a:extLst>
              <a:ext uri="{FF2B5EF4-FFF2-40B4-BE49-F238E27FC236}">
                <a16:creationId xmlns:a16="http://schemas.microsoft.com/office/drawing/2014/main" id="{56807817-959A-7648-8DEA-649337268CDB}"/>
              </a:ext>
            </a:extLst>
          </p:cNvPr>
          <p:cNvPicPr>
            <a:picLocks noChangeAspect="1"/>
          </p:cNvPicPr>
          <p:nvPr/>
        </p:nvPicPr>
        <p:blipFill>
          <a:blip r:embed="rId4"/>
          <a:stretch>
            <a:fillRect/>
          </a:stretch>
        </p:blipFill>
        <p:spPr>
          <a:xfrm>
            <a:off x="6081895" y="1676215"/>
            <a:ext cx="5334000" cy="4191000"/>
          </a:xfrm>
          <a:prstGeom prst="rect">
            <a:avLst/>
          </a:prstGeom>
          <a:ln>
            <a:solidFill>
              <a:srgbClr val="0070C0"/>
            </a:solidFill>
          </a:ln>
        </p:spPr>
      </p:pic>
      <p:cxnSp>
        <p:nvCxnSpPr>
          <p:cNvPr id="18" name="Straight Arrow Connector 17">
            <a:extLst>
              <a:ext uri="{FF2B5EF4-FFF2-40B4-BE49-F238E27FC236}">
                <a16:creationId xmlns:a16="http://schemas.microsoft.com/office/drawing/2014/main" id="{E1F7305E-515E-0A49-A25F-0B7CFD3B64FB}"/>
              </a:ext>
            </a:extLst>
          </p:cNvPr>
          <p:cNvCxnSpPr>
            <a:cxnSpLocks/>
          </p:cNvCxnSpPr>
          <p:nvPr/>
        </p:nvCxnSpPr>
        <p:spPr bwMode="gray">
          <a:xfrm flipH="1" flipV="1">
            <a:off x="3322494" y="3100500"/>
            <a:ext cx="3070149" cy="148581"/>
          </a:xfrm>
          <a:prstGeom prst="straightConnector1">
            <a:avLst/>
          </a:prstGeom>
          <a:ln w="25400">
            <a:solidFill>
              <a:srgbClr val="0070C0"/>
            </a:solidFill>
            <a:miter lim="800000"/>
            <a:tailEnd type="stealth" w="lg" len="lg"/>
          </a:ln>
        </p:spPr>
        <p:style>
          <a:lnRef idx="1">
            <a:schemeClr val="accent1"/>
          </a:lnRef>
          <a:fillRef idx="0">
            <a:schemeClr val="accent1"/>
          </a:fillRef>
          <a:effectRef idx="0">
            <a:schemeClr val="accent1"/>
          </a:effectRef>
          <a:fontRef idx="minor">
            <a:schemeClr val="tx1"/>
          </a:fontRef>
        </p:style>
      </p:cxnSp>
      <p:sp>
        <p:nvSpPr>
          <p:cNvPr id="25" name="Rectangle 24">
            <a:extLst>
              <a:ext uri="{FF2B5EF4-FFF2-40B4-BE49-F238E27FC236}">
                <a16:creationId xmlns:a16="http://schemas.microsoft.com/office/drawing/2014/main" id="{A741A218-8EF3-1845-8DCE-0500596BF3D5}"/>
              </a:ext>
            </a:extLst>
          </p:cNvPr>
          <p:cNvSpPr/>
          <p:nvPr/>
        </p:nvSpPr>
        <p:spPr>
          <a:xfrm>
            <a:off x="6392643" y="3100500"/>
            <a:ext cx="4280218" cy="297163"/>
          </a:xfrm>
          <a:prstGeom prst="rect">
            <a:avLst/>
          </a:prstGeom>
          <a:noFill/>
          <a:ln>
            <a:solidFill>
              <a:srgbClr val="0070C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sp>
        <p:nvSpPr>
          <p:cNvPr id="28" name="Rectangle 27">
            <a:extLst>
              <a:ext uri="{FF2B5EF4-FFF2-40B4-BE49-F238E27FC236}">
                <a16:creationId xmlns:a16="http://schemas.microsoft.com/office/drawing/2014/main" id="{0DBD05A2-05C5-F941-8C2A-DBE1E69D8C68}"/>
              </a:ext>
            </a:extLst>
          </p:cNvPr>
          <p:cNvSpPr/>
          <p:nvPr/>
        </p:nvSpPr>
        <p:spPr>
          <a:xfrm>
            <a:off x="6392643" y="3441894"/>
            <a:ext cx="4280218" cy="297163"/>
          </a:xfrm>
          <a:prstGeom prst="rect">
            <a:avLst/>
          </a:prstGeom>
          <a:noFill/>
          <a:ln>
            <a:solidFill>
              <a:srgbClr val="0070C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cxnSp>
        <p:nvCxnSpPr>
          <p:cNvPr id="29" name="Straight Arrow Connector 28">
            <a:extLst>
              <a:ext uri="{FF2B5EF4-FFF2-40B4-BE49-F238E27FC236}">
                <a16:creationId xmlns:a16="http://schemas.microsoft.com/office/drawing/2014/main" id="{0E477484-1355-AC46-A90B-36EF05A18920}"/>
              </a:ext>
            </a:extLst>
          </p:cNvPr>
          <p:cNvCxnSpPr>
            <a:cxnSpLocks/>
          </p:cNvCxnSpPr>
          <p:nvPr/>
        </p:nvCxnSpPr>
        <p:spPr bwMode="gray">
          <a:xfrm flipH="1">
            <a:off x="4221312" y="3590475"/>
            <a:ext cx="2171331" cy="1231473"/>
          </a:xfrm>
          <a:prstGeom prst="straightConnector1">
            <a:avLst/>
          </a:prstGeom>
          <a:ln w="25400">
            <a:solidFill>
              <a:srgbClr val="0070C0"/>
            </a:solidFill>
            <a:miter lim="800000"/>
            <a:tailEnd type="stealth" w="lg" len="lg"/>
          </a:ln>
        </p:spPr>
        <p:style>
          <a:lnRef idx="1">
            <a:schemeClr val="accent1"/>
          </a:lnRef>
          <a:fillRef idx="0">
            <a:schemeClr val="accent1"/>
          </a:fillRef>
          <a:effectRef idx="0">
            <a:schemeClr val="accent1"/>
          </a:effectRef>
          <a:fontRef idx="minor">
            <a:schemeClr val="tx1"/>
          </a:fontRef>
        </p:style>
      </p:cxnSp>
      <p:sp>
        <p:nvSpPr>
          <p:cNvPr id="32" name="Rectangle 31">
            <a:extLst>
              <a:ext uri="{FF2B5EF4-FFF2-40B4-BE49-F238E27FC236}">
                <a16:creationId xmlns:a16="http://schemas.microsoft.com/office/drawing/2014/main" id="{B83857D6-BAC3-9A4D-830C-3C2993921042}"/>
              </a:ext>
            </a:extLst>
          </p:cNvPr>
          <p:cNvSpPr/>
          <p:nvPr/>
        </p:nvSpPr>
        <p:spPr>
          <a:xfrm>
            <a:off x="6392643" y="3771715"/>
            <a:ext cx="4280218" cy="583983"/>
          </a:xfrm>
          <a:prstGeom prst="rect">
            <a:avLst/>
          </a:prstGeom>
          <a:noFill/>
          <a:ln>
            <a:solidFill>
              <a:srgbClr val="0070C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sp>
        <p:nvSpPr>
          <p:cNvPr id="36" name="TextBox 35">
            <a:extLst>
              <a:ext uri="{FF2B5EF4-FFF2-40B4-BE49-F238E27FC236}">
                <a16:creationId xmlns:a16="http://schemas.microsoft.com/office/drawing/2014/main" id="{B5C81F7F-C5F9-3C45-BE68-71004CC22435}"/>
              </a:ext>
            </a:extLst>
          </p:cNvPr>
          <p:cNvSpPr txBox="1"/>
          <p:nvPr/>
        </p:nvSpPr>
        <p:spPr>
          <a:xfrm>
            <a:off x="6392644" y="6015795"/>
            <a:ext cx="4280218" cy="430887"/>
          </a:xfrm>
          <a:prstGeom prst="rect">
            <a:avLst/>
          </a:prstGeom>
        </p:spPr>
        <p:txBody>
          <a:bodyPr wrap="square" lIns="0" tIns="0" rIns="0" bIns="0" rtlCol="0">
            <a:spAutoFit/>
          </a:bodyPr>
          <a:lstStyle/>
          <a:p>
            <a:pPr algn="l">
              <a:spcAft>
                <a:spcPts val="600"/>
              </a:spcAft>
            </a:pPr>
            <a:r>
              <a:rPr lang="en-GB" sz="1400" dirty="0">
                <a:solidFill>
                  <a:schemeClr val="tx2"/>
                </a:solidFill>
              </a:rPr>
              <a:t>* Network Adapter 3 and 4 can be connected to dummy port groups or can stay disconnected</a:t>
            </a:r>
          </a:p>
        </p:txBody>
      </p:sp>
      <p:sp>
        <p:nvSpPr>
          <p:cNvPr id="2" name="Rectangle 1">
            <a:extLst>
              <a:ext uri="{FF2B5EF4-FFF2-40B4-BE49-F238E27FC236}">
                <a16:creationId xmlns:a16="http://schemas.microsoft.com/office/drawing/2014/main" id="{66719E3B-84CD-FA43-8598-241A350BE563}"/>
              </a:ext>
            </a:extLst>
          </p:cNvPr>
          <p:cNvSpPr/>
          <p:nvPr/>
        </p:nvSpPr>
        <p:spPr>
          <a:xfrm>
            <a:off x="2281187" y="2444817"/>
            <a:ext cx="875899" cy="510139"/>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Tree>
    <p:extLst>
      <p:ext uri="{BB962C8B-B14F-4D97-AF65-F5344CB8AC3E}">
        <p14:creationId xmlns:p14="http://schemas.microsoft.com/office/powerpoint/2010/main" val="410789618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32"/>
                                        </p:tgtEl>
                                        <p:attrNameLst>
                                          <p:attrName>style.visibility</p:attrName>
                                        </p:attrNameLst>
                                      </p:cBhvr>
                                      <p:to>
                                        <p:strVal val="visible"/>
                                      </p:to>
                                    </p:set>
                                    <p:anim calcmode="lin" valueType="num">
                                      <p:cBhvr additive="base">
                                        <p:cTn id="7" dur="500" fill="hold"/>
                                        <p:tgtEl>
                                          <p:spTgt spid="32"/>
                                        </p:tgtEl>
                                        <p:attrNameLst>
                                          <p:attrName>ppt_x</p:attrName>
                                        </p:attrNameLst>
                                      </p:cBhvr>
                                      <p:tavLst>
                                        <p:tav tm="0">
                                          <p:val>
                                            <p:strVal val="#ppt_x"/>
                                          </p:val>
                                        </p:tav>
                                        <p:tav tm="100000">
                                          <p:val>
                                            <p:strVal val="#ppt_x"/>
                                          </p:val>
                                        </p:tav>
                                      </p:tavLst>
                                    </p:anim>
                                    <p:anim calcmode="lin" valueType="num">
                                      <p:cBhvr additive="base">
                                        <p:cTn id="8" dur="500" fill="hold"/>
                                        <p:tgtEl>
                                          <p:spTgt spid="32"/>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36"/>
                                        </p:tgtEl>
                                        <p:attrNameLst>
                                          <p:attrName>style.visibility</p:attrName>
                                        </p:attrNameLst>
                                      </p:cBhvr>
                                      <p:to>
                                        <p:strVal val="visible"/>
                                      </p:to>
                                    </p:set>
                                    <p:anim calcmode="lin" valueType="num">
                                      <p:cBhvr additive="base">
                                        <p:cTn id="11" dur="500" fill="hold"/>
                                        <p:tgtEl>
                                          <p:spTgt spid="36"/>
                                        </p:tgtEl>
                                        <p:attrNameLst>
                                          <p:attrName>ppt_x</p:attrName>
                                        </p:attrNameLst>
                                      </p:cBhvr>
                                      <p:tavLst>
                                        <p:tav tm="0">
                                          <p:val>
                                            <p:strVal val="#ppt_x"/>
                                          </p:val>
                                        </p:tav>
                                        <p:tav tm="100000">
                                          <p:val>
                                            <p:strVal val="#ppt_x"/>
                                          </p:val>
                                        </p:tav>
                                      </p:tavLst>
                                    </p:anim>
                                    <p:anim calcmode="lin" valueType="num">
                                      <p:cBhvr additive="base">
                                        <p:cTn id="12" dur="500" fill="hold"/>
                                        <p:tgtEl>
                                          <p:spTgt spid="3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36" grpId="0"/>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4" name="Group 113">
            <a:extLst>
              <a:ext uri="{FF2B5EF4-FFF2-40B4-BE49-F238E27FC236}">
                <a16:creationId xmlns:a16="http://schemas.microsoft.com/office/drawing/2014/main" id="{093E2DE2-14D1-114E-989A-CA4F048628B1}"/>
              </a:ext>
            </a:extLst>
          </p:cNvPr>
          <p:cNvGrpSpPr/>
          <p:nvPr/>
        </p:nvGrpSpPr>
        <p:grpSpPr>
          <a:xfrm>
            <a:off x="1284323" y="1642030"/>
            <a:ext cx="9309681" cy="4537364"/>
            <a:chOff x="593021" y="1426586"/>
            <a:chExt cx="9309681" cy="4537364"/>
          </a:xfrm>
        </p:grpSpPr>
        <p:sp>
          <p:nvSpPr>
            <p:cNvPr id="109" name="TextBox 108">
              <a:extLst>
                <a:ext uri="{FF2B5EF4-FFF2-40B4-BE49-F238E27FC236}">
                  <a16:creationId xmlns:a16="http://schemas.microsoft.com/office/drawing/2014/main" id="{B2C3E089-A341-3148-A26B-04630EF7B9D4}"/>
                </a:ext>
              </a:extLst>
            </p:cNvPr>
            <p:cNvSpPr txBox="1"/>
            <p:nvPr/>
          </p:nvSpPr>
          <p:spPr>
            <a:xfrm>
              <a:off x="1221871" y="3071655"/>
              <a:ext cx="4195842" cy="477054"/>
            </a:xfrm>
            <a:prstGeom prst="rect">
              <a:avLst/>
            </a:prstGeom>
          </p:spPr>
          <p:txBody>
            <a:bodyPr wrap="square" lIns="0" tIns="0" rIns="0" bIns="0" rtlCol="0">
              <a:spAutoFit/>
            </a:bodyPr>
            <a:lstStyle/>
            <a:p>
              <a:pPr algn="l">
                <a:spcAft>
                  <a:spcPts val="600"/>
                </a:spcAft>
              </a:pPr>
              <a:r>
                <a:rPr lang="en-GB" sz="1400" dirty="0">
                  <a:solidFill>
                    <a:schemeClr val="tx2"/>
                  </a:solidFill>
                </a:rPr>
                <a:t>Configure Uplink Profile for the NSX Edge</a:t>
              </a:r>
            </a:p>
            <a:p>
              <a:pPr algn="l">
                <a:spcAft>
                  <a:spcPts val="600"/>
                </a:spcAft>
              </a:pPr>
              <a:r>
                <a:rPr lang="en-GB" sz="1100" dirty="0">
                  <a:solidFill>
                    <a:schemeClr val="tx2"/>
                  </a:solidFill>
                </a:rPr>
                <a:t>(Edge VM does NOT support standby uplink)</a:t>
              </a:r>
            </a:p>
          </p:txBody>
        </p:sp>
        <p:sp>
          <p:nvSpPr>
            <p:cNvPr id="110" name="Pentagon 109">
              <a:extLst>
                <a:ext uri="{FF2B5EF4-FFF2-40B4-BE49-F238E27FC236}">
                  <a16:creationId xmlns:a16="http://schemas.microsoft.com/office/drawing/2014/main" id="{39C67A2B-A502-0C4F-AB59-B41E46D57D41}"/>
                </a:ext>
              </a:extLst>
            </p:cNvPr>
            <p:cNvSpPr/>
            <p:nvPr/>
          </p:nvSpPr>
          <p:spPr>
            <a:xfrm>
              <a:off x="593021" y="3067791"/>
              <a:ext cx="509897" cy="286184"/>
            </a:xfrm>
            <a:prstGeom prst="homePlate">
              <a:avLst/>
            </a:prstGeom>
            <a:solidFill>
              <a:schemeClr val="accent1"/>
            </a:solidFill>
            <a:ln>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400">
                <a:solidFill>
                  <a:schemeClr val="bg1"/>
                </a:solidFill>
              </a:endParaRPr>
            </a:p>
          </p:txBody>
        </p:sp>
        <p:pic>
          <p:nvPicPr>
            <p:cNvPr id="111" name="Picture 110">
              <a:extLst>
                <a:ext uri="{FF2B5EF4-FFF2-40B4-BE49-F238E27FC236}">
                  <a16:creationId xmlns:a16="http://schemas.microsoft.com/office/drawing/2014/main" id="{86678CBF-40A2-334A-8F88-97B34D7B5F61}"/>
                </a:ext>
              </a:extLst>
            </p:cNvPr>
            <p:cNvPicPr>
              <a:picLocks noChangeAspect="1"/>
            </p:cNvPicPr>
            <p:nvPr/>
          </p:nvPicPr>
          <p:blipFill>
            <a:blip r:embed="rId2"/>
            <a:stretch>
              <a:fillRect/>
            </a:stretch>
          </p:blipFill>
          <p:spPr>
            <a:xfrm>
              <a:off x="5223545" y="1426586"/>
              <a:ext cx="4679157" cy="4537364"/>
            </a:xfrm>
            <a:prstGeom prst="rect">
              <a:avLst/>
            </a:prstGeom>
            <a:ln>
              <a:solidFill>
                <a:srgbClr val="0070C0"/>
              </a:solidFill>
            </a:ln>
          </p:spPr>
        </p:pic>
        <p:sp>
          <p:nvSpPr>
            <p:cNvPr id="112" name="Rectangle 111">
              <a:extLst>
                <a:ext uri="{FF2B5EF4-FFF2-40B4-BE49-F238E27FC236}">
                  <a16:creationId xmlns:a16="http://schemas.microsoft.com/office/drawing/2014/main" id="{AD8C50BB-7ACE-0E47-B24F-B5EF2120AF3C}"/>
                </a:ext>
              </a:extLst>
            </p:cNvPr>
            <p:cNvSpPr/>
            <p:nvPr/>
          </p:nvSpPr>
          <p:spPr>
            <a:xfrm>
              <a:off x="5266621" y="4980086"/>
              <a:ext cx="1085950" cy="267724"/>
            </a:xfrm>
            <a:prstGeom prst="rect">
              <a:avLst/>
            </a:prstGeom>
            <a:noFill/>
            <a:ln>
              <a:solidFill>
                <a:srgbClr val="0070C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sp>
          <p:nvSpPr>
            <p:cNvPr id="113" name="Rectangle 112">
              <a:extLst>
                <a:ext uri="{FF2B5EF4-FFF2-40B4-BE49-F238E27FC236}">
                  <a16:creationId xmlns:a16="http://schemas.microsoft.com/office/drawing/2014/main" id="{7BBDA48A-4FEA-2A4D-98F9-143075A5ED21}"/>
                </a:ext>
              </a:extLst>
            </p:cNvPr>
            <p:cNvSpPr/>
            <p:nvPr/>
          </p:nvSpPr>
          <p:spPr>
            <a:xfrm>
              <a:off x="8695290" y="4225482"/>
              <a:ext cx="1085950" cy="356392"/>
            </a:xfrm>
            <a:prstGeom prst="rect">
              <a:avLst/>
            </a:prstGeom>
            <a:noFill/>
            <a:ln>
              <a:solidFill>
                <a:srgbClr val="0070C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grpSp>
      <p:pic>
        <p:nvPicPr>
          <p:cNvPr id="103" name="Picture 102">
            <a:extLst>
              <a:ext uri="{FF2B5EF4-FFF2-40B4-BE49-F238E27FC236}">
                <a16:creationId xmlns:a16="http://schemas.microsoft.com/office/drawing/2014/main" id="{3F139D1E-61BA-E44A-B3BB-4086942F14C7}"/>
              </a:ext>
            </a:extLst>
          </p:cNvPr>
          <p:cNvPicPr>
            <a:picLocks noChangeAspect="1"/>
          </p:cNvPicPr>
          <p:nvPr/>
        </p:nvPicPr>
        <p:blipFill>
          <a:blip r:embed="rId3"/>
          <a:stretch>
            <a:fillRect/>
          </a:stretch>
        </p:blipFill>
        <p:spPr>
          <a:xfrm>
            <a:off x="8736510" y="3415970"/>
            <a:ext cx="3060700" cy="2413000"/>
          </a:xfrm>
          <a:prstGeom prst="rect">
            <a:avLst/>
          </a:prstGeom>
        </p:spPr>
      </p:pic>
      <p:sp>
        <p:nvSpPr>
          <p:cNvPr id="3" name="Title 2">
            <a:extLst>
              <a:ext uri="{FF2B5EF4-FFF2-40B4-BE49-F238E27FC236}">
                <a16:creationId xmlns:a16="http://schemas.microsoft.com/office/drawing/2014/main" id="{7F5344CD-0DB2-9143-945D-580E0E01C050}"/>
              </a:ext>
            </a:extLst>
          </p:cNvPr>
          <p:cNvSpPr>
            <a:spLocks noGrp="1"/>
          </p:cNvSpPr>
          <p:nvPr>
            <p:ph type="title"/>
          </p:nvPr>
        </p:nvSpPr>
        <p:spPr/>
        <p:txBody>
          <a:bodyPr/>
          <a:lstStyle/>
          <a:p>
            <a:r>
              <a:rPr lang="en-US" dirty="0"/>
              <a:t>Edge VM Connectivity Option #</a:t>
            </a:r>
            <a:r>
              <a:rPr lang="en-GB" dirty="0"/>
              <a:t>3 - Continued</a:t>
            </a:r>
          </a:p>
        </p:txBody>
      </p:sp>
      <p:sp>
        <p:nvSpPr>
          <p:cNvPr id="4" name="Subtitle 3">
            <a:extLst>
              <a:ext uri="{FF2B5EF4-FFF2-40B4-BE49-F238E27FC236}">
                <a16:creationId xmlns:a16="http://schemas.microsoft.com/office/drawing/2014/main" id="{138401CD-7D16-9249-B20E-348FB6C792E9}"/>
              </a:ext>
            </a:extLst>
          </p:cNvPr>
          <p:cNvSpPr>
            <a:spLocks noGrp="1"/>
          </p:cNvSpPr>
          <p:nvPr>
            <p:ph type="subTitle" idx="10"/>
          </p:nvPr>
        </p:nvSpPr>
        <p:spPr>
          <a:xfrm>
            <a:off x="593021" y="811831"/>
            <a:ext cx="10990809" cy="247743"/>
          </a:xfrm>
        </p:spPr>
        <p:txBody>
          <a:bodyPr/>
          <a:lstStyle/>
          <a:p>
            <a:r>
              <a:rPr lang="en-GB" dirty="0"/>
              <a:t>Transport Zone and N-VDS Preparation for Edge VM</a:t>
            </a:r>
          </a:p>
          <a:p>
            <a:endParaRPr lang="en-GB" dirty="0"/>
          </a:p>
        </p:txBody>
      </p:sp>
      <p:pic>
        <p:nvPicPr>
          <p:cNvPr id="6" name="Picture 5">
            <a:extLst>
              <a:ext uri="{FF2B5EF4-FFF2-40B4-BE49-F238E27FC236}">
                <a16:creationId xmlns:a16="http://schemas.microsoft.com/office/drawing/2014/main" id="{824F8634-E38E-9142-AB1A-6B786C5FD132}"/>
              </a:ext>
            </a:extLst>
          </p:cNvPr>
          <p:cNvPicPr>
            <a:picLocks noChangeAspect="1"/>
          </p:cNvPicPr>
          <p:nvPr/>
        </p:nvPicPr>
        <p:blipFill>
          <a:blip r:embed="rId4"/>
          <a:stretch>
            <a:fillRect/>
          </a:stretch>
        </p:blipFill>
        <p:spPr>
          <a:xfrm>
            <a:off x="579960" y="2044412"/>
            <a:ext cx="3778316" cy="3551617"/>
          </a:xfrm>
          <a:prstGeom prst="rect">
            <a:avLst/>
          </a:prstGeom>
          <a:ln w="9525">
            <a:solidFill>
              <a:srgbClr val="0070C0"/>
            </a:solidFill>
          </a:ln>
        </p:spPr>
      </p:pic>
      <p:pic>
        <p:nvPicPr>
          <p:cNvPr id="7" name="Picture 6">
            <a:extLst>
              <a:ext uri="{FF2B5EF4-FFF2-40B4-BE49-F238E27FC236}">
                <a16:creationId xmlns:a16="http://schemas.microsoft.com/office/drawing/2014/main" id="{835DE055-C1D6-6049-812F-9B9B0149477A}"/>
              </a:ext>
            </a:extLst>
          </p:cNvPr>
          <p:cNvPicPr>
            <a:picLocks noChangeAspect="1"/>
          </p:cNvPicPr>
          <p:nvPr/>
        </p:nvPicPr>
        <p:blipFill>
          <a:blip r:embed="rId5"/>
          <a:stretch>
            <a:fillRect/>
          </a:stretch>
        </p:blipFill>
        <p:spPr>
          <a:xfrm>
            <a:off x="4639474" y="2044412"/>
            <a:ext cx="3815838" cy="3584575"/>
          </a:xfrm>
          <a:prstGeom prst="rect">
            <a:avLst/>
          </a:prstGeom>
          <a:ln>
            <a:solidFill>
              <a:srgbClr val="0070C0"/>
            </a:solidFill>
          </a:ln>
        </p:spPr>
      </p:pic>
      <p:sp>
        <p:nvSpPr>
          <p:cNvPr id="15" name="TextBox 14">
            <a:extLst>
              <a:ext uri="{FF2B5EF4-FFF2-40B4-BE49-F238E27FC236}">
                <a16:creationId xmlns:a16="http://schemas.microsoft.com/office/drawing/2014/main" id="{E39FE9E3-0053-A049-AF2F-1011A4C5BDCF}"/>
              </a:ext>
            </a:extLst>
          </p:cNvPr>
          <p:cNvSpPr txBox="1"/>
          <p:nvPr/>
        </p:nvSpPr>
        <p:spPr>
          <a:xfrm>
            <a:off x="1178998" y="1426586"/>
            <a:ext cx="4509669" cy="215444"/>
          </a:xfrm>
          <a:prstGeom prst="rect">
            <a:avLst/>
          </a:prstGeom>
        </p:spPr>
        <p:txBody>
          <a:bodyPr wrap="square" lIns="0" tIns="0" rIns="0" bIns="0" rtlCol="0">
            <a:spAutoFit/>
          </a:bodyPr>
          <a:lstStyle/>
          <a:p>
            <a:pPr algn="l">
              <a:spcAft>
                <a:spcPts val="600"/>
              </a:spcAft>
            </a:pPr>
            <a:r>
              <a:rPr lang="en-GB" sz="1400" dirty="0">
                <a:solidFill>
                  <a:schemeClr val="tx2"/>
                </a:solidFill>
              </a:rPr>
              <a:t>Create two transport zones (for Overlay and VLAN)</a:t>
            </a:r>
          </a:p>
        </p:txBody>
      </p:sp>
      <p:sp>
        <p:nvSpPr>
          <p:cNvPr id="16" name="Pentagon 15">
            <a:extLst>
              <a:ext uri="{FF2B5EF4-FFF2-40B4-BE49-F238E27FC236}">
                <a16:creationId xmlns:a16="http://schemas.microsoft.com/office/drawing/2014/main" id="{20F937E1-0035-DB4A-8F7D-35DDDCF81FC6}"/>
              </a:ext>
            </a:extLst>
          </p:cNvPr>
          <p:cNvSpPr/>
          <p:nvPr/>
        </p:nvSpPr>
        <p:spPr>
          <a:xfrm>
            <a:off x="593021" y="1391216"/>
            <a:ext cx="509897" cy="286184"/>
          </a:xfrm>
          <a:prstGeom prst="homePlate">
            <a:avLst/>
          </a:prstGeom>
          <a:solidFill>
            <a:schemeClr val="accent1"/>
          </a:solidFill>
          <a:ln>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400">
              <a:solidFill>
                <a:schemeClr val="bg1"/>
              </a:solidFill>
            </a:endParaRPr>
          </a:p>
        </p:txBody>
      </p:sp>
      <p:sp>
        <p:nvSpPr>
          <p:cNvPr id="22" name="Rectangle 21">
            <a:extLst>
              <a:ext uri="{FF2B5EF4-FFF2-40B4-BE49-F238E27FC236}">
                <a16:creationId xmlns:a16="http://schemas.microsoft.com/office/drawing/2014/main" id="{EE69ECFB-70C4-2141-ADF9-7A9A0247C2F3}"/>
              </a:ext>
            </a:extLst>
          </p:cNvPr>
          <p:cNvSpPr/>
          <p:nvPr/>
        </p:nvSpPr>
        <p:spPr>
          <a:xfrm>
            <a:off x="1408449" y="3298437"/>
            <a:ext cx="831831" cy="267724"/>
          </a:xfrm>
          <a:prstGeom prst="rect">
            <a:avLst/>
          </a:prstGeom>
          <a:noFill/>
          <a:ln>
            <a:solidFill>
              <a:srgbClr val="0070C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sp>
        <p:nvSpPr>
          <p:cNvPr id="23" name="Rectangle 22">
            <a:extLst>
              <a:ext uri="{FF2B5EF4-FFF2-40B4-BE49-F238E27FC236}">
                <a16:creationId xmlns:a16="http://schemas.microsoft.com/office/drawing/2014/main" id="{B0986642-AF8E-9648-8BD7-B9A963690D3E}"/>
              </a:ext>
            </a:extLst>
          </p:cNvPr>
          <p:cNvSpPr/>
          <p:nvPr/>
        </p:nvSpPr>
        <p:spPr>
          <a:xfrm>
            <a:off x="5523249" y="3298437"/>
            <a:ext cx="831831" cy="267724"/>
          </a:xfrm>
          <a:prstGeom prst="rect">
            <a:avLst/>
          </a:prstGeom>
          <a:noFill/>
          <a:ln>
            <a:solidFill>
              <a:srgbClr val="0070C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sp>
        <p:nvSpPr>
          <p:cNvPr id="24" name="TextBox 23">
            <a:extLst>
              <a:ext uri="{FF2B5EF4-FFF2-40B4-BE49-F238E27FC236}">
                <a16:creationId xmlns:a16="http://schemas.microsoft.com/office/drawing/2014/main" id="{988AD5AB-DBAE-714D-9790-BE5CBECE3E37}"/>
              </a:ext>
            </a:extLst>
          </p:cNvPr>
          <p:cNvSpPr txBox="1"/>
          <p:nvPr/>
        </p:nvSpPr>
        <p:spPr>
          <a:xfrm>
            <a:off x="8784501" y="1522123"/>
            <a:ext cx="3084875" cy="1615827"/>
          </a:xfrm>
          <a:prstGeom prst="rect">
            <a:avLst/>
          </a:prstGeom>
        </p:spPr>
        <p:txBody>
          <a:bodyPr wrap="square" lIns="0" tIns="0" rIns="0" bIns="0" rtlCol="0">
            <a:spAutoFit/>
          </a:bodyPr>
          <a:lstStyle/>
          <a:p>
            <a:pPr algn="l">
              <a:spcAft>
                <a:spcPts val="600"/>
              </a:spcAft>
            </a:pPr>
            <a:r>
              <a:rPr lang="en-GB" sz="1400" dirty="0">
                <a:solidFill>
                  <a:schemeClr val="tx2"/>
                </a:solidFill>
              </a:rPr>
              <a:t>Same N-VDS name is used for both transport zones. </a:t>
            </a:r>
          </a:p>
          <a:p>
            <a:pPr algn="l">
              <a:spcAft>
                <a:spcPts val="600"/>
              </a:spcAft>
            </a:pPr>
            <a:endParaRPr lang="en-GB" sz="1100" dirty="0">
              <a:solidFill>
                <a:schemeClr val="tx2"/>
              </a:solidFill>
            </a:endParaRPr>
          </a:p>
          <a:p>
            <a:pPr algn="l">
              <a:spcAft>
                <a:spcPts val="600"/>
              </a:spcAft>
            </a:pPr>
            <a:r>
              <a:rPr lang="en-GB" sz="1400" dirty="0">
                <a:solidFill>
                  <a:schemeClr val="tx2"/>
                </a:solidFill>
              </a:rPr>
              <a:t>The reason is since we are going to use a single </a:t>
            </a:r>
            <a:r>
              <a:rPr lang="en-GB" sz="1400" dirty="0" err="1">
                <a:solidFill>
                  <a:schemeClr val="tx2"/>
                </a:solidFill>
              </a:rPr>
              <a:t>vNIC</a:t>
            </a:r>
            <a:r>
              <a:rPr lang="en-GB" sz="1400" dirty="0">
                <a:solidFill>
                  <a:schemeClr val="tx2"/>
                </a:solidFill>
              </a:rPr>
              <a:t> on the NSX Edge for both overlay and uplink traffic, we can use only a single N-VDS.</a:t>
            </a:r>
          </a:p>
        </p:txBody>
      </p:sp>
      <p:sp>
        <p:nvSpPr>
          <p:cNvPr id="102" name="Rectangle 101">
            <a:extLst>
              <a:ext uri="{FF2B5EF4-FFF2-40B4-BE49-F238E27FC236}">
                <a16:creationId xmlns:a16="http://schemas.microsoft.com/office/drawing/2014/main" id="{95BF9492-C603-9E44-A46B-E494CA5469C9}"/>
              </a:ext>
            </a:extLst>
          </p:cNvPr>
          <p:cNvSpPr/>
          <p:nvPr/>
        </p:nvSpPr>
        <p:spPr>
          <a:xfrm>
            <a:off x="10167787" y="4447937"/>
            <a:ext cx="1481359" cy="573567"/>
          </a:xfrm>
          <a:prstGeom prst="rect">
            <a:avLst/>
          </a:prstGeom>
          <a:noFill/>
          <a:ln w="28575">
            <a:solidFill>
              <a:srgbClr val="0070C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spTree>
    <p:extLst>
      <p:ext uri="{BB962C8B-B14F-4D97-AF65-F5344CB8AC3E}">
        <p14:creationId xmlns:p14="http://schemas.microsoft.com/office/powerpoint/2010/main" val="420176022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114"/>
                                        </p:tgtEl>
                                        <p:attrNameLst>
                                          <p:attrName>style.visibility</p:attrName>
                                        </p:attrNameLst>
                                      </p:cBhvr>
                                      <p:to>
                                        <p:strVal val="visible"/>
                                      </p:to>
                                    </p:set>
                                    <p:anim calcmode="lin" valueType="num">
                                      <p:cBhvr additive="base">
                                        <p:cTn id="7" dur="500" fill="hold"/>
                                        <p:tgtEl>
                                          <p:spTgt spid="114"/>
                                        </p:tgtEl>
                                        <p:attrNameLst>
                                          <p:attrName>ppt_x</p:attrName>
                                        </p:attrNameLst>
                                      </p:cBhvr>
                                      <p:tavLst>
                                        <p:tav tm="0">
                                          <p:val>
                                            <p:strVal val="#ppt_x"/>
                                          </p:val>
                                        </p:tav>
                                        <p:tav tm="100000">
                                          <p:val>
                                            <p:strVal val="#ppt_x"/>
                                          </p:val>
                                        </p:tav>
                                      </p:tavLst>
                                    </p:anim>
                                    <p:anim calcmode="lin" valueType="num">
                                      <p:cBhvr additive="base">
                                        <p:cTn id="8" dur="500" fill="hold"/>
                                        <p:tgtEl>
                                          <p:spTgt spid="114"/>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xit" presetSubtype="4" fill="hold" nodeType="clickEffect">
                                  <p:stCondLst>
                                    <p:cond delay="0"/>
                                  </p:stCondLst>
                                  <p:childTnLst>
                                    <p:anim calcmode="lin" valueType="num">
                                      <p:cBhvr additive="base">
                                        <p:cTn id="12" dur="500"/>
                                        <p:tgtEl>
                                          <p:spTgt spid="114"/>
                                        </p:tgtEl>
                                        <p:attrNameLst>
                                          <p:attrName>ppt_x</p:attrName>
                                        </p:attrNameLst>
                                      </p:cBhvr>
                                      <p:tavLst>
                                        <p:tav tm="0">
                                          <p:val>
                                            <p:strVal val="ppt_x"/>
                                          </p:val>
                                        </p:tav>
                                        <p:tav tm="100000">
                                          <p:val>
                                            <p:strVal val="ppt_x"/>
                                          </p:val>
                                        </p:tav>
                                      </p:tavLst>
                                    </p:anim>
                                    <p:anim calcmode="lin" valueType="num">
                                      <p:cBhvr additive="base">
                                        <p:cTn id="13" dur="500"/>
                                        <p:tgtEl>
                                          <p:spTgt spid="114"/>
                                        </p:tgtEl>
                                        <p:attrNameLst>
                                          <p:attrName>ppt_y</p:attrName>
                                        </p:attrNameLst>
                                      </p:cBhvr>
                                      <p:tavLst>
                                        <p:tav tm="0">
                                          <p:val>
                                            <p:strVal val="ppt_y"/>
                                          </p:val>
                                        </p:tav>
                                        <p:tav tm="100000">
                                          <p:val>
                                            <p:strVal val="1+ppt_h/2"/>
                                          </p:val>
                                        </p:tav>
                                      </p:tavLst>
                                    </p:anim>
                                    <p:set>
                                      <p:cBhvr>
                                        <p:cTn id="14" dur="1" fill="hold">
                                          <p:stCondLst>
                                            <p:cond delay="499"/>
                                          </p:stCondLst>
                                        </p:cTn>
                                        <p:tgtEl>
                                          <p:spTgt spid="114"/>
                                        </p:tgtEl>
                                        <p:attrNameLst>
                                          <p:attrName>style.visibility</p:attrName>
                                        </p:attrNameLst>
                                      </p:cBhvr>
                                      <p:to>
                                        <p:strVal val="hidden"/>
                                      </p:to>
                                    </p:set>
                                  </p:childTnLst>
                                </p:cTn>
                              </p:par>
                              <p:par>
                                <p:cTn id="15" presetID="2" presetClass="entr" presetSubtype="4" fill="hold" grpId="0" nodeType="withEffect">
                                  <p:stCondLst>
                                    <p:cond delay="0"/>
                                  </p:stCondLst>
                                  <p:childTnLst>
                                    <p:set>
                                      <p:cBhvr>
                                        <p:cTn id="16" dur="1" fill="hold">
                                          <p:stCondLst>
                                            <p:cond delay="0"/>
                                          </p:stCondLst>
                                        </p:cTn>
                                        <p:tgtEl>
                                          <p:spTgt spid="15"/>
                                        </p:tgtEl>
                                        <p:attrNameLst>
                                          <p:attrName>style.visibility</p:attrName>
                                        </p:attrNameLst>
                                      </p:cBhvr>
                                      <p:to>
                                        <p:strVal val="visible"/>
                                      </p:to>
                                    </p:set>
                                    <p:anim calcmode="lin" valueType="num">
                                      <p:cBhvr additive="base">
                                        <p:cTn id="17" dur="500" fill="hold"/>
                                        <p:tgtEl>
                                          <p:spTgt spid="15"/>
                                        </p:tgtEl>
                                        <p:attrNameLst>
                                          <p:attrName>ppt_x</p:attrName>
                                        </p:attrNameLst>
                                      </p:cBhvr>
                                      <p:tavLst>
                                        <p:tav tm="0">
                                          <p:val>
                                            <p:strVal val="#ppt_x"/>
                                          </p:val>
                                        </p:tav>
                                        <p:tav tm="100000">
                                          <p:val>
                                            <p:strVal val="#ppt_x"/>
                                          </p:val>
                                        </p:tav>
                                      </p:tavLst>
                                    </p:anim>
                                    <p:anim calcmode="lin" valueType="num">
                                      <p:cBhvr additive="base">
                                        <p:cTn id="18" dur="500" fill="hold"/>
                                        <p:tgtEl>
                                          <p:spTgt spid="15"/>
                                        </p:tgtEl>
                                        <p:attrNameLst>
                                          <p:attrName>ppt_y</p:attrName>
                                        </p:attrNameLst>
                                      </p:cBhvr>
                                      <p:tavLst>
                                        <p:tav tm="0">
                                          <p:val>
                                            <p:strVal val="1+#ppt_h/2"/>
                                          </p:val>
                                        </p:tav>
                                        <p:tav tm="100000">
                                          <p:val>
                                            <p:strVal val="#ppt_y"/>
                                          </p:val>
                                        </p:tav>
                                      </p:tavLst>
                                    </p:anim>
                                  </p:childTnLst>
                                </p:cTn>
                              </p:par>
                              <p:par>
                                <p:cTn id="19" presetID="2" presetClass="entr" presetSubtype="4" fill="hold" grpId="0" nodeType="withEffect">
                                  <p:stCondLst>
                                    <p:cond delay="0"/>
                                  </p:stCondLst>
                                  <p:childTnLst>
                                    <p:set>
                                      <p:cBhvr>
                                        <p:cTn id="20" dur="1" fill="hold">
                                          <p:stCondLst>
                                            <p:cond delay="0"/>
                                          </p:stCondLst>
                                        </p:cTn>
                                        <p:tgtEl>
                                          <p:spTgt spid="16"/>
                                        </p:tgtEl>
                                        <p:attrNameLst>
                                          <p:attrName>style.visibility</p:attrName>
                                        </p:attrNameLst>
                                      </p:cBhvr>
                                      <p:to>
                                        <p:strVal val="visible"/>
                                      </p:to>
                                    </p:set>
                                    <p:anim calcmode="lin" valueType="num">
                                      <p:cBhvr additive="base">
                                        <p:cTn id="21" dur="500" fill="hold"/>
                                        <p:tgtEl>
                                          <p:spTgt spid="16"/>
                                        </p:tgtEl>
                                        <p:attrNameLst>
                                          <p:attrName>ppt_x</p:attrName>
                                        </p:attrNameLst>
                                      </p:cBhvr>
                                      <p:tavLst>
                                        <p:tav tm="0">
                                          <p:val>
                                            <p:strVal val="#ppt_x"/>
                                          </p:val>
                                        </p:tav>
                                        <p:tav tm="100000">
                                          <p:val>
                                            <p:strVal val="#ppt_x"/>
                                          </p:val>
                                        </p:tav>
                                      </p:tavLst>
                                    </p:anim>
                                    <p:anim calcmode="lin" valueType="num">
                                      <p:cBhvr additive="base">
                                        <p:cTn id="22" dur="500" fill="hold"/>
                                        <p:tgtEl>
                                          <p:spTgt spid="16"/>
                                        </p:tgtEl>
                                        <p:attrNameLst>
                                          <p:attrName>ppt_y</p:attrName>
                                        </p:attrNameLst>
                                      </p:cBhvr>
                                      <p:tavLst>
                                        <p:tav tm="0">
                                          <p:val>
                                            <p:strVal val="1+#ppt_h/2"/>
                                          </p:val>
                                        </p:tav>
                                        <p:tav tm="100000">
                                          <p:val>
                                            <p:strVal val="#ppt_y"/>
                                          </p:val>
                                        </p:tav>
                                      </p:tavLst>
                                    </p:anim>
                                  </p:childTnLst>
                                </p:cTn>
                              </p:par>
                              <p:par>
                                <p:cTn id="23" presetID="2" presetClass="entr" presetSubtype="4" fill="hold" nodeType="withEffect">
                                  <p:stCondLst>
                                    <p:cond delay="0"/>
                                  </p:stCondLst>
                                  <p:childTnLst>
                                    <p:set>
                                      <p:cBhvr>
                                        <p:cTn id="24" dur="1" fill="hold">
                                          <p:stCondLst>
                                            <p:cond delay="0"/>
                                          </p:stCondLst>
                                        </p:cTn>
                                        <p:tgtEl>
                                          <p:spTgt spid="6"/>
                                        </p:tgtEl>
                                        <p:attrNameLst>
                                          <p:attrName>style.visibility</p:attrName>
                                        </p:attrNameLst>
                                      </p:cBhvr>
                                      <p:to>
                                        <p:strVal val="visible"/>
                                      </p:to>
                                    </p:set>
                                    <p:anim calcmode="lin" valueType="num">
                                      <p:cBhvr additive="base">
                                        <p:cTn id="25" dur="500" fill="hold"/>
                                        <p:tgtEl>
                                          <p:spTgt spid="6"/>
                                        </p:tgtEl>
                                        <p:attrNameLst>
                                          <p:attrName>ppt_x</p:attrName>
                                        </p:attrNameLst>
                                      </p:cBhvr>
                                      <p:tavLst>
                                        <p:tav tm="0">
                                          <p:val>
                                            <p:strVal val="#ppt_x"/>
                                          </p:val>
                                        </p:tav>
                                        <p:tav tm="100000">
                                          <p:val>
                                            <p:strVal val="#ppt_x"/>
                                          </p:val>
                                        </p:tav>
                                      </p:tavLst>
                                    </p:anim>
                                    <p:anim calcmode="lin" valueType="num">
                                      <p:cBhvr additive="base">
                                        <p:cTn id="26" dur="500" fill="hold"/>
                                        <p:tgtEl>
                                          <p:spTgt spid="6"/>
                                        </p:tgtEl>
                                        <p:attrNameLst>
                                          <p:attrName>ppt_y</p:attrName>
                                        </p:attrNameLst>
                                      </p:cBhvr>
                                      <p:tavLst>
                                        <p:tav tm="0">
                                          <p:val>
                                            <p:strVal val="1+#ppt_h/2"/>
                                          </p:val>
                                        </p:tav>
                                        <p:tav tm="100000">
                                          <p:val>
                                            <p:strVal val="#ppt_y"/>
                                          </p:val>
                                        </p:tav>
                                      </p:tavLst>
                                    </p:anim>
                                  </p:childTnLst>
                                </p:cTn>
                              </p:par>
                              <p:par>
                                <p:cTn id="27" presetID="2" presetClass="entr" presetSubtype="4" fill="hold" nodeType="withEffect">
                                  <p:stCondLst>
                                    <p:cond delay="0"/>
                                  </p:stCondLst>
                                  <p:childTnLst>
                                    <p:set>
                                      <p:cBhvr>
                                        <p:cTn id="28" dur="1" fill="hold">
                                          <p:stCondLst>
                                            <p:cond delay="0"/>
                                          </p:stCondLst>
                                        </p:cTn>
                                        <p:tgtEl>
                                          <p:spTgt spid="7"/>
                                        </p:tgtEl>
                                        <p:attrNameLst>
                                          <p:attrName>style.visibility</p:attrName>
                                        </p:attrNameLst>
                                      </p:cBhvr>
                                      <p:to>
                                        <p:strVal val="visible"/>
                                      </p:to>
                                    </p:set>
                                    <p:anim calcmode="lin" valueType="num">
                                      <p:cBhvr additive="base">
                                        <p:cTn id="29" dur="500" fill="hold"/>
                                        <p:tgtEl>
                                          <p:spTgt spid="7"/>
                                        </p:tgtEl>
                                        <p:attrNameLst>
                                          <p:attrName>ppt_x</p:attrName>
                                        </p:attrNameLst>
                                      </p:cBhvr>
                                      <p:tavLst>
                                        <p:tav tm="0">
                                          <p:val>
                                            <p:strVal val="#ppt_x"/>
                                          </p:val>
                                        </p:tav>
                                        <p:tav tm="100000">
                                          <p:val>
                                            <p:strVal val="#ppt_x"/>
                                          </p:val>
                                        </p:tav>
                                      </p:tavLst>
                                    </p:anim>
                                    <p:anim calcmode="lin" valueType="num">
                                      <p:cBhvr additive="base">
                                        <p:cTn id="30" dur="500" fill="hold"/>
                                        <p:tgtEl>
                                          <p:spTgt spid="7"/>
                                        </p:tgtEl>
                                        <p:attrNameLst>
                                          <p:attrName>ppt_y</p:attrName>
                                        </p:attrNameLst>
                                      </p:cBhvr>
                                      <p:tavLst>
                                        <p:tav tm="0">
                                          <p:val>
                                            <p:strVal val="1+#ppt_h/2"/>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4" fill="hold" grpId="0" nodeType="clickEffect">
                                  <p:stCondLst>
                                    <p:cond delay="0"/>
                                  </p:stCondLst>
                                  <p:childTnLst>
                                    <p:set>
                                      <p:cBhvr>
                                        <p:cTn id="34" dur="1" fill="hold">
                                          <p:stCondLst>
                                            <p:cond delay="0"/>
                                          </p:stCondLst>
                                        </p:cTn>
                                        <p:tgtEl>
                                          <p:spTgt spid="23"/>
                                        </p:tgtEl>
                                        <p:attrNameLst>
                                          <p:attrName>style.visibility</p:attrName>
                                        </p:attrNameLst>
                                      </p:cBhvr>
                                      <p:to>
                                        <p:strVal val="visible"/>
                                      </p:to>
                                    </p:set>
                                    <p:anim calcmode="lin" valueType="num">
                                      <p:cBhvr additive="base">
                                        <p:cTn id="35" dur="500" fill="hold"/>
                                        <p:tgtEl>
                                          <p:spTgt spid="23"/>
                                        </p:tgtEl>
                                        <p:attrNameLst>
                                          <p:attrName>ppt_x</p:attrName>
                                        </p:attrNameLst>
                                      </p:cBhvr>
                                      <p:tavLst>
                                        <p:tav tm="0">
                                          <p:val>
                                            <p:strVal val="#ppt_x"/>
                                          </p:val>
                                        </p:tav>
                                        <p:tav tm="100000">
                                          <p:val>
                                            <p:strVal val="#ppt_x"/>
                                          </p:val>
                                        </p:tav>
                                      </p:tavLst>
                                    </p:anim>
                                    <p:anim calcmode="lin" valueType="num">
                                      <p:cBhvr additive="base">
                                        <p:cTn id="36" dur="500" fill="hold"/>
                                        <p:tgtEl>
                                          <p:spTgt spid="23"/>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0"/>
                                  </p:stCondLst>
                                  <p:childTnLst>
                                    <p:set>
                                      <p:cBhvr>
                                        <p:cTn id="38" dur="1" fill="hold">
                                          <p:stCondLst>
                                            <p:cond delay="0"/>
                                          </p:stCondLst>
                                        </p:cTn>
                                        <p:tgtEl>
                                          <p:spTgt spid="22"/>
                                        </p:tgtEl>
                                        <p:attrNameLst>
                                          <p:attrName>style.visibility</p:attrName>
                                        </p:attrNameLst>
                                      </p:cBhvr>
                                      <p:to>
                                        <p:strVal val="visible"/>
                                      </p:to>
                                    </p:set>
                                    <p:anim calcmode="lin" valueType="num">
                                      <p:cBhvr additive="base">
                                        <p:cTn id="39" dur="500" fill="hold"/>
                                        <p:tgtEl>
                                          <p:spTgt spid="22"/>
                                        </p:tgtEl>
                                        <p:attrNameLst>
                                          <p:attrName>ppt_x</p:attrName>
                                        </p:attrNameLst>
                                      </p:cBhvr>
                                      <p:tavLst>
                                        <p:tav tm="0">
                                          <p:val>
                                            <p:strVal val="#ppt_x"/>
                                          </p:val>
                                        </p:tav>
                                        <p:tav tm="100000">
                                          <p:val>
                                            <p:strVal val="#ppt_x"/>
                                          </p:val>
                                        </p:tav>
                                      </p:tavLst>
                                    </p:anim>
                                    <p:anim calcmode="lin" valueType="num">
                                      <p:cBhvr additive="base">
                                        <p:cTn id="40" dur="500" fill="hold"/>
                                        <p:tgtEl>
                                          <p:spTgt spid="22"/>
                                        </p:tgtEl>
                                        <p:attrNameLst>
                                          <p:attrName>ppt_y</p:attrName>
                                        </p:attrNameLst>
                                      </p:cBhvr>
                                      <p:tavLst>
                                        <p:tav tm="0">
                                          <p:val>
                                            <p:strVal val="1+#ppt_h/2"/>
                                          </p:val>
                                        </p:tav>
                                        <p:tav tm="100000">
                                          <p:val>
                                            <p:strVal val="#ppt_y"/>
                                          </p:val>
                                        </p:tav>
                                      </p:tavLst>
                                    </p:anim>
                                  </p:childTnLst>
                                </p:cTn>
                              </p:par>
                              <p:par>
                                <p:cTn id="41" presetID="2" presetClass="entr" presetSubtype="4" fill="hold" nodeType="withEffect">
                                  <p:stCondLst>
                                    <p:cond delay="0"/>
                                  </p:stCondLst>
                                  <p:childTnLst>
                                    <p:set>
                                      <p:cBhvr>
                                        <p:cTn id="42" dur="1" fill="hold">
                                          <p:stCondLst>
                                            <p:cond delay="0"/>
                                          </p:stCondLst>
                                        </p:cTn>
                                        <p:tgtEl>
                                          <p:spTgt spid="24">
                                            <p:txEl>
                                              <p:pRg st="0" end="0"/>
                                            </p:txEl>
                                          </p:spTgt>
                                        </p:tgtEl>
                                        <p:attrNameLst>
                                          <p:attrName>style.visibility</p:attrName>
                                        </p:attrNameLst>
                                      </p:cBhvr>
                                      <p:to>
                                        <p:strVal val="visible"/>
                                      </p:to>
                                    </p:set>
                                    <p:anim calcmode="lin" valueType="num">
                                      <p:cBhvr additive="base">
                                        <p:cTn id="43"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additive="base">
                                        <p:cTn id="44" dur="500" fill="hold"/>
                                        <p:tgtEl>
                                          <p:spTgt spid="24">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4" fill="hold" nodeType="clickEffect">
                                  <p:stCondLst>
                                    <p:cond delay="0"/>
                                  </p:stCondLst>
                                  <p:childTnLst>
                                    <p:set>
                                      <p:cBhvr>
                                        <p:cTn id="48" dur="1" fill="hold">
                                          <p:stCondLst>
                                            <p:cond delay="0"/>
                                          </p:stCondLst>
                                        </p:cTn>
                                        <p:tgtEl>
                                          <p:spTgt spid="24">
                                            <p:txEl>
                                              <p:pRg st="2" end="2"/>
                                            </p:txEl>
                                          </p:spTgt>
                                        </p:tgtEl>
                                        <p:attrNameLst>
                                          <p:attrName>style.visibility</p:attrName>
                                        </p:attrNameLst>
                                      </p:cBhvr>
                                      <p:to>
                                        <p:strVal val="visible"/>
                                      </p:to>
                                    </p:set>
                                    <p:anim calcmode="lin" valueType="num">
                                      <p:cBhvr additive="base">
                                        <p:cTn id="49" dur="500" fill="hold"/>
                                        <p:tgtEl>
                                          <p:spTgt spid="24">
                                            <p:txEl>
                                              <p:pRg st="2" end="2"/>
                                            </p:txEl>
                                          </p:spTgt>
                                        </p:tgtEl>
                                        <p:attrNameLst>
                                          <p:attrName>ppt_x</p:attrName>
                                        </p:attrNameLst>
                                      </p:cBhvr>
                                      <p:tavLst>
                                        <p:tav tm="0">
                                          <p:val>
                                            <p:strVal val="#ppt_x"/>
                                          </p:val>
                                        </p:tav>
                                        <p:tav tm="100000">
                                          <p:val>
                                            <p:strVal val="#ppt_x"/>
                                          </p:val>
                                        </p:tav>
                                      </p:tavLst>
                                    </p:anim>
                                    <p:anim calcmode="lin" valueType="num">
                                      <p:cBhvr additive="base">
                                        <p:cTn id="50" dur="500" fill="hold"/>
                                        <p:tgtEl>
                                          <p:spTgt spid="24">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4" fill="hold" grpId="0" nodeType="clickEffect">
                                  <p:stCondLst>
                                    <p:cond delay="0"/>
                                  </p:stCondLst>
                                  <p:childTnLst>
                                    <p:set>
                                      <p:cBhvr>
                                        <p:cTn id="54" dur="1" fill="hold">
                                          <p:stCondLst>
                                            <p:cond delay="0"/>
                                          </p:stCondLst>
                                        </p:cTn>
                                        <p:tgtEl>
                                          <p:spTgt spid="102"/>
                                        </p:tgtEl>
                                        <p:attrNameLst>
                                          <p:attrName>style.visibility</p:attrName>
                                        </p:attrNameLst>
                                      </p:cBhvr>
                                      <p:to>
                                        <p:strVal val="visible"/>
                                      </p:to>
                                    </p:set>
                                    <p:anim calcmode="lin" valueType="num">
                                      <p:cBhvr additive="base">
                                        <p:cTn id="55" dur="500" fill="hold"/>
                                        <p:tgtEl>
                                          <p:spTgt spid="102"/>
                                        </p:tgtEl>
                                        <p:attrNameLst>
                                          <p:attrName>ppt_x</p:attrName>
                                        </p:attrNameLst>
                                      </p:cBhvr>
                                      <p:tavLst>
                                        <p:tav tm="0">
                                          <p:val>
                                            <p:strVal val="#ppt_x"/>
                                          </p:val>
                                        </p:tav>
                                        <p:tav tm="100000">
                                          <p:val>
                                            <p:strVal val="#ppt_x"/>
                                          </p:val>
                                        </p:tav>
                                      </p:tavLst>
                                    </p:anim>
                                    <p:anim calcmode="lin" valueType="num">
                                      <p:cBhvr additive="base">
                                        <p:cTn id="56" dur="500" fill="hold"/>
                                        <p:tgtEl>
                                          <p:spTgt spid="102"/>
                                        </p:tgtEl>
                                        <p:attrNameLst>
                                          <p:attrName>ppt_y</p:attrName>
                                        </p:attrNameLst>
                                      </p:cBhvr>
                                      <p:tavLst>
                                        <p:tav tm="0">
                                          <p:val>
                                            <p:strVal val="1+#ppt_h/2"/>
                                          </p:val>
                                        </p:tav>
                                        <p:tav tm="100000">
                                          <p:val>
                                            <p:strVal val="#ppt_y"/>
                                          </p:val>
                                        </p:tav>
                                      </p:tavLst>
                                    </p:anim>
                                  </p:childTnLst>
                                </p:cTn>
                              </p:par>
                              <p:par>
                                <p:cTn id="57" presetID="2" presetClass="entr" presetSubtype="4" fill="hold" nodeType="withEffect">
                                  <p:stCondLst>
                                    <p:cond delay="0"/>
                                  </p:stCondLst>
                                  <p:childTnLst>
                                    <p:set>
                                      <p:cBhvr>
                                        <p:cTn id="58" dur="1" fill="hold">
                                          <p:stCondLst>
                                            <p:cond delay="0"/>
                                          </p:stCondLst>
                                        </p:cTn>
                                        <p:tgtEl>
                                          <p:spTgt spid="103"/>
                                        </p:tgtEl>
                                        <p:attrNameLst>
                                          <p:attrName>style.visibility</p:attrName>
                                        </p:attrNameLst>
                                      </p:cBhvr>
                                      <p:to>
                                        <p:strVal val="visible"/>
                                      </p:to>
                                    </p:set>
                                    <p:anim calcmode="lin" valueType="num">
                                      <p:cBhvr additive="base">
                                        <p:cTn id="59" dur="500" fill="hold"/>
                                        <p:tgtEl>
                                          <p:spTgt spid="103"/>
                                        </p:tgtEl>
                                        <p:attrNameLst>
                                          <p:attrName>ppt_x</p:attrName>
                                        </p:attrNameLst>
                                      </p:cBhvr>
                                      <p:tavLst>
                                        <p:tav tm="0">
                                          <p:val>
                                            <p:strVal val="#ppt_x"/>
                                          </p:val>
                                        </p:tav>
                                        <p:tav tm="100000">
                                          <p:val>
                                            <p:strVal val="#ppt_x"/>
                                          </p:val>
                                        </p:tav>
                                      </p:tavLst>
                                    </p:anim>
                                    <p:anim calcmode="lin" valueType="num">
                                      <p:cBhvr additive="base">
                                        <p:cTn id="60" dur="500" fill="hold"/>
                                        <p:tgtEl>
                                          <p:spTgt spid="103"/>
                                        </p:tgtEl>
                                        <p:attrNameLst>
                                          <p:attrName>ppt_y</p:attrName>
                                        </p:attrNameLst>
                                      </p:cBhvr>
                                      <p:tavLst>
                                        <p:tav tm="0">
                                          <p:val>
                                            <p:strVal val="1+#ppt_h/2"/>
                                          </p:val>
                                        </p:tav>
                                        <p:tav tm="100000">
                                          <p:val>
                                            <p:strVal val="#ppt_y"/>
                                          </p:val>
                                        </p:tav>
                                      </p:tavLst>
                                    </p:anim>
                                  </p:childTnLst>
                                </p:cTn>
                              </p:par>
                            </p:childTnLst>
                          </p:cTn>
                        </p:par>
                        <p:par>
                          <p:cTn id="61" fill="hold">
                            <p:stCondLst>
                              <p:cond delay="500"/>
                            </p:stCondLst>
                            <p:childTnLst>
                              <p:par>
                                <p:cTn id="62" presetID="35" presetClass="emph" presetSubtype="0" repeatCount="2000" fill="hold" grpId="1" nodeType="afterEffect">
                                  <p:stCondLst>
                                    <p:cond delay="0"/>
                                  </p:stCondLst>
                                  <p:childTnLst>
                                    <p:anim calcmode="discrete" valueType="str">
                                      <p:cBhvr>
                                        <p:cTn id="63" dur="1000" fill="hold"/>
                                        <p:tgtEl>
                                          <p:spTgt spid="102"/>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6" grpId="0" animBg="1"/>
      <p:bldP spid="22" grpId="0" animBg="1"/>
      <p:bldP spid="23" grpId="0" animBg="1"/>
      <p:bldP spid="102" grpId="0" animBg="1"/>
      <p:bldP spid="102" grpId="1" animBg="1"/>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7F5344CD-0DB2-9143-945D-580E0E01C050}"/>
              </a:ext>
            </a:extLst>
          </p:cNvPr>
          <p:cNvSpPr>
            <a:spLocks noGrp="1"/>
          </p:cNvSpPr>
          <p:nvPr>
            <p:ph type="title"/>
          </p:nvPr>
        </p:nvSpPr>
        <p:spPr/>
        <p:txBody>
          <a:bodyPr/>
          <a:lstStyle/>
          <a:p>
            <a:r>
              <a:rPr lang="en-US" dirty="0"/>
              <a:t>Edge VM Connectivity Option #</a:t>
            </a:r>
            <a:r>
              <a:rPr lang="en-GB" dirty="0"/>
              <a:t>3</a:t>
            </a:r>
            <a:r>
              <a:rPr lang="en-GB"/>
              <a:t> </a:t>
            </a:r>
            <a:r>
              <a:rPr lang="en-GB" dirty="0"/>
              <a:t>- Continued</a:t>
            </a:r>
          </a:p>
        </p:txBody>
      </p:sp>
      <p:sp>
        <p:nvSpPr>
          <p:cNvPr id="4" name="Subtitle 3">
            <a:extLst>
              <a:ext uri="{FF2B5EF4-FFF2-40B4-BE49-F238E27FC236}">
                <a16:creationId xmlns:a16="http://schemas.microsoft.com/office/drawing/2014/main" id="{138401CD-7D16-9249-B20E-348FB6C792E9}"/>
              </a:ext>
            </a:extLst>
          </p:cNvPr>
          <p:cNvSpPr>
            <a:spLocks noGrp="1"/>
          </p:cNvSpPr>
          <p:nvPr>
            <p:ph type="subTitle" idx="10"/>
          </p:nvPr>
        </p:nvSpPr>
        <p:spPr/>
        <p:txBody>
          <a:bodyPr/>
          <a:lstStyle/>
          <a:p>
            <a:r>
              <a:rPr lang="en-GB" dirty="0"/>
              <a:t>Configuring NSX Edge as Transport Node</a:t>
            </a:r>
          </a:p>
        </p:txBody>
      </p:sp>
      <p:sp>
        <p:nvSpPr>
          <p:cNvPr id="32" name="TextBox 31">
            <a:extLst>
              <a:ext uri="{FF2B5EF4-FFF2-40B4-BE49-F238E27FC236}">
                <a16:creationId xmlns:a16="http://schemas.microsoft.com/office/drawing/2014/main" id="{E1D029EF-B0D3-0848-9CD2-F6C191E53E0E}"/>
              </a:ext>
            </a:extLst>
          </p:cNvPr>
          <p:cNvSpPr txBox="1"/>
          <p:nvPr/>
        </p:nvSpPr>
        <p:spPr>
          <a:xfrm>
            <a:off x="1336987" y="1664307"/>
            <a:ext cx="4961182" cy="547843"/>
          </a:xfrm>
          <a:prstGeom prst="rect">
            <a:avLst/>
          </a:prstGeom>
        </p:spPr>
        <p:txBody>
          <a:bodyPr wrap="square" lIns="0" tIns="0" rIns="0" bIns="0" rtlCol="0">
            <a:spAutoFit/>
          </a:bodyPr>
          <a:lstStyle/>
          <a:p>
            <a:pPr algn="l">
              <a:spcAft>
                <a:spcPts val="600"/>
              </a:spcAft>
            </a:pPr>
            <a:r>
              <a:rPr lang="en-GB" sz="1400" dirty="0">
                <a:solidFill>
                  <a:schemeClr val="tx2"/>
                </a:solidFill>
              </a:rPr>
              <a:t>Choose respective transport zones that the NSX Edge should be part of</a:t>
            </a:r>
          </a:p>
        </p:txBody>
      </p:sp>
      <p:sp>
        <p:nvSpPr>
          <p:cNvPr id="33" name="Pentagon 32">
            <a:extLst>
              <a:ext uri="{FF2B5EF4-FFF2-40B4-BE49-F238E27FC236}">
                <a16:creationId xmlns:a16="http://schemas.microsoft.com/office/drawing/2014/main" id="{1A6612BA-F0B5-A049-94F5-6F68D378D0CD}"/>
              </a:ext>
            </a:extLst>
          </p:cNvPr>
          <p:cNvSpPr/>
          <p:nvPr/>
        </p:nvSpPr>
        <p:spPr>
          <a:xfrm>
            <a:off x="364538" y="1713785"/>
            <a:ext cx="648299" cy="363863"/>
          </a:xfrm>
          <a:prstGeom prst="homePlate">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400" dirty="0">
              <a:solidFill>
                <a:schemeClr val="bg1"/>
              </a:solidFill>
            </a:endParaRPr>
          </a:p>
        </p:txBody>
      </p:sp>
      <p:grpSp>
        <p:nvGrpSpPr>
          <p:cNvPr id="8" name="Group 7">
            <a:extLst>
              <a:ext uri="{FF2B5EF4-FFF2-40B4-BE49-F238E27FC236}">
                <a16:creationId xmlns:a16="http://schemas.microsoft.com/office/drawing/2014/main" id="{EF8A4FD4-0833-BA4C-9A87-60692CE162D2}"/>
              </a:ext>
            </a:extLst>
          </p:cNvPr>
          <p:cNvGrpSpPr/>
          <p:nvPr/>
        </p:nvGrpSpPr>
        <p:grpSpPr>
          <a:xfrm>
            <a:off x="6622319" y="1427197"/>
            <a:ext cx="4728418" cy="4941409"/>
            <a:chOff x="6207378" y="1549400"/>
            <a:chExt cx="4157252" cy="4344516"/>
          </a:xfrm>
        </p:grpSpPr>
        <p:pic>
          <p:nvPicPr>
            <p:cNvPr id="13" name="Picture 12">
              <a:extLst>
                <a:ext uri="{FF2B5EF4-FFF2-40B4-BE49-F238E27FC236}">
                  <a16:creationId xmlns:a16="http://schemas.microsoft.com/office/drawing/2014/main" id="{9DC7E162-DEB7-6647-A70C-F8F55B302A42}"/>
                </a:ext>
              </a:extLst>
            </p:cNvPr>
            <p:cNvPicPr>
              <a:picLocks noChangeAspect="1"/>
            </p:cNvPicPr>
            <p:nvPr/>
          </p:nvPicPr>
          <p:blipFill>
            <a:blip r:embed="rId2"/>
            <a:stretch>
              <a:fillRect/>
            </a:stretch>
          </p:blipFill>
          <p:spPr>
            <a:xfrm>
              <a:off x="6207378" y="1549400"/>
              <a:ext cx="4157252" cy="4344516"/>
            </a:xfrm>
            <a:prstGeom prst="rect">
              <a:avLst/>
            </a:prstGeom>
            <a:ln>
              <a:solidFill>
                <a:srgbClr val="0070C0"/>
              </a:solidFill>
            </a:ln>
          </p:spPr>
        </p:pic>
        <p:sp>
          <p:nvSpPr>
            <p:cNvPr id="5" name="Rectangle 4">
              <a:extLst>
                <a:ext uri="{FF2B5EF4-FFF2-40B4-BE49-F238E27FC236}">
                  <a16:creationId xmlns:a16="http://schemas.microsoft.com/office/drawing/2014/main" id="{B8B18792-196E-7747-B0B3-C55C5E1867DB}"/>
                </a:ext>
              </a:extLst>
            </p:cNvPr>
            <p:cNvSpPr/>
            <p:nvPr/>
          </p:nvSpPr>
          <p:spPr>
            <a:xfrm>
              <a:off x="6329548" y="4773880"/>
              <a:ext cx="1781298" cy="332509"/>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grpSp>
      <p:sp>
        <p:nvSpPr>
          <p:cNvPr id="34" name="TextBox 33">
            <a:extLst>
              <a:ext uri="{FF2B5EF4-FFF2-40B4-BE49-F238E27FC236}">
                <a16:creationId xmlns:a16="http://schemas.microsoft.com/office/drawing/2014/main" id="{E4579BAE-FD89-DF4B-BFD2-59E34B9D5BFD}"/>
              </a:ext>
            </a:extLst>
          </p:cNvPr>
          <p:cNvSpPr txBox="1"/>
          <p:nvPr/>
        </p:nvSpPr>
        <p:spPr>
          <a:xfrm>
            <a:off x="1231495" y="2994633"/>
            <a:ext cx="4993452" cy="646331"/>
          </a:xfrm>
          <a:prstGeom prst="rect">
            <a:avLst/>
          </a:prstGeom>
        </p:spPr>
        <p:txBody>
          <a:bodyPr wrap="square" lIns="0" tIns="0" rIns="0" bIns="0" rtlCol="0">
            <a:spAutoFit/>
          </a:bodyPr>
          <a:lstStyle/>
          <a:p>
            <a:pPr algn="l">
              <a:spcAft>
                <a:spcPts val="600"/>
              </a:spcAft>
            </a:pPr>
            <a:r>
              <a:rPr lang="en-GB" sz="1400" dirty="0">
                <a:solidFill>
                  <a:schemeClr val="tx2"/>
                </a:solidFill>
              </a:rPr>
              <a:t>Choose respective uplink profile and associate the </a:t>
            </a:r>
            <a:r>
              <a:rPr lang="en-GB" sz="1400" dirty="0" err="1">
                <a:solidFill>
                  <a:schemeClr val="tx2"/>
                </a:solidFill>
              </a:rPr>
              <a:t>vNIC</a:t>
            </a:r>
            <a:r>
              <a:rPr lang="en-GB" sz="1400" dirty="0">
                <a:solidFill>
                  <a:schemeClr val="tx2"/>
                </a:solidFill>
              </a:rPr>
              <a:t> (fp-eth0) of NSX Edge VM to the only uplink on the N-VDS (which is uplink-1)</a:t>
            </a:r>
          </a:p>
        </p:txBody>
      </p:sp>
      <p:sp>
        <p:nvSpPr>
          <p:cNvPr id="35" name="Pentagon 34">
            <a:extLst>
              <a:ext uri="{FF2B5EF4-FFF2-40B4-BE49-F238E27FC236}">
                <a16:creationId xmlns:a16="http://schemas.microsoft.com/office/drawing/2014/main" id="{1423000B-71BE-A74D-A000-54C0F8DD8585}"/>
              </a:ext>
            </a:extLst>
          </p:cNvPr>
          <p:cNvSpPr/>
          <p:nvPr/>
        </p:nvSpPr>
        <p:spPr>
          <a:xfrm>
            <a:off x="364538" y="3135866"/>
            <a:ext cx="648299" cy="363863"/>
          </a:xfrm>
          <a:prstGeom prst="homePlate">
            <a:avLst/>
          </a:prstGeom>
          <a:solidFill>
            <a:schemeClr val="accent1"/>
          </a:solidFill>
          <a:ln>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400">
              <a:solidFill>
                <a:schemeClr val="bg1"/>
              </a:solidFill>
            </a:endParaRPr>
          </a:p>
        </p:txBody>
      </p:sp>
      <p:grpSp>
        <p:nvGrpSpPr>
          <p:cNvPr id="10" name="Group 9">
            <a:extLst>
              <a:ext uri="{FF2B5EF4-FFF2-40B4-BE49-F238E27FC236}">
                <a16:creationId xmlns:a16="http://schemas.microsoft.com/office/drawing/2014/main" id="{28B214FD-2275-5546-BDE5-562A5C8D4F06}"/>
              </a:ext>
            </a:extLst>
          </p:cNvPr>
          <p:cNvGrpSpPr/>
          <p:nvPr/>
        </p:nvGrpSpPr>
        <p:grpSpPr>
          <a:xfrm>
            <a:off x="6549097" y="1427196"/>
            <a:ext cx="5125790" cy="4941409"/>
            <a:chOff x="6622319" y="1427196"/>
            <a:chExt cx="5125790" cy="4941409"/>
          </a:xfrm>
        </p:grpSpPr>
        <p:pic>
          <p:nvPicPr>
            <p:cNvPr id="14" name="Picture 13">
              <a:extLst>
                <a:ext uri="{FF2B5EF4-FFF2-40B4-BE49-F238E27FC236}">
                  <a16:creationId xmlns:a16="http://schemas.microsoft.com/office/drawing/2014/main" id="{D0E56BE5-DBEA-944E-8D64-C394EB40B4AC}"/>
                </a:ext>
              </a:extLst>
            </p:cNvPr>
            <p:cNvPicPr>
              <a:picLocks noChangeAspect="1"/>
            </p:cNvPicPr>
            <p:nvPr/>
          </p:nvPicPr>
          <p:blipFill>
            <a:blip r:embed="rId3"/>
            <a:stretch>
              <a:fillRect/>
            </a:stretch>
          </p:blipFill>
          <p:spPr>
            <a:xfrm>
              <a:off x="6622319" y="1427196"/>
              <a:ext cx="5125790" cy="4941409"/>
            </a:xfrm>
            <a:prstGeom prst="rect">
              <a:avLst/>
            </a:prstGeom>
            <a:ln>
              <a:solidFill>
                <a:srgbClr val="0070C0"/>
              </a:solidFill>
            </a:ln>
          </p:spPr>
        </p:pic>
        <p:sp>
          <p:nvSpPr>
            <p:cNvPr id="36" name="Rectangle 35">
              <a:extLst>
                <a:ext uri="{FF2B5EF4-FFF2-40B4-BE49-F238E27FC236}">
                  <a16:creationId xmlns:a16="http://schemas.microsoft.com/office/drawing/2014/main" id="{1A8A2F2B-4A10-A84A-B799-48FF6710E7CC}"/>
                </a:ext>
              </a:extLst>
            </p:cNvPr>
            <p:cNvSpPr/>
            <p:nvPr/>
          </p:nvSpPr>
          <p:spPr>
            <a:xfrm>
              <a:off x="7955474" y="5519156"/>
              <a:ext cx="831831" cy="267724"/>
            </a:xfrm>
            <a:prstGeom prst="rect">
              <a:avLst/>
            </a:prstGeom>
            <a:noFill/>
            <a:ln>
              <a:solidFill>
                <a:srgbClr val="0070C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sp>
          <p:nvSpPr>
            <p:cNvPr id="37" name="Rectangle 36">
              <a:extLst>
                <a:ext uri="{FF2B5EF4-FFF2-40B4-BE49-F238E27FC236}">
                  <a16:creationId xmlns:a16="http://schemas.microsoft.com/office/drawing/2014/main" id="{81F03ABE-6CE5-994A-900D-733729AF714A}"/>
                </a:ext>
              </a:extLst>
            </p:cNvPr>
            <p:cNvSpPr/>
            <p:nvPr/>
          </p:nvSpPr>
          <p:spPr>
            <a:xfrm>
              <a:off x="7955474" y="4065101"/>
              <a:ext cx="1268039" cy="213822"/>
            </a:xfrm>
            <a:prstGeom prst="rect">
              <a:avLst/>
            </a:prstGeom>
            <a:noFill/>
            <a:ln>
              <a:solidFill>
                <a:srgbClr val="0070C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sp>
          <p:nvSpPr>
            <p:cNvPr id="39" name="Rectangle 38">
              <a:extLst>
                <a:ext uri="{FF2B5EF4-FFF2-40B4-BE49-F238E27FC236}">
                  <a16:creationId xmlns:a16="http://schemas.microsoft.com/office/drawing/2014/main" id="{4FD5B66B-B941-7344-B92C-290C03310D6E}"/>
                </a:ext>
              </a:extLst>
            </p:cNvPr>
            <p:cNvSpPr/>
            <p:nvPr/>
          </p:nvSpPr>
          <p:spPr>
            <a:xfrm>
              <a:off x="8047269" y="3640963"/>
              <a:ext cx="632905" cy="184731"/>
            </a:xfrm>
            <a:prstGeom prst="rect">
              <a:avLst/>
            </a:prstGeom>
            <a:noFill/>
            <a:ln>
              <a:solidFill>
                <a:srgbClr val="0070C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grpSp>
    </p:spTree>
    <p:extLst>
      <p:ext uri="{BB962C8B-B14F-4D97-AF65-F5344CB8AC3E}">
        <p14:creationId xmlns:p14="http://schemas.microsoft.com/office/powerpoint/2010/main" val="394997168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ppt_x"/>
                                          </p:val>
                                        </p:tav>
                                        <p:tav tm="100000">
                                          <p:val>
                                            <p:strVal val="#ppt_x"/>
                                          </p:val>
                                        </p:tav>
                                      </p:tavLst>
                                    </p:anim>
                                    <p:anim calcmode="lin" valueType="num">
                                      <p:cBhvr additive="base">
                                        <p:cTn id="8" dur="500" fill="hold"/>
                                        <p:tgtEl>
                                          <p:spTgt spid="8"/>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32"/>
                                        </p:tgtEl>
                                        <p:attrNameLst>
                                          <p:attrName>style.visibility</p:attrName>
                                        </p:attrNameLst>
                                      </p:cBhvr>
                                      <p:to>
                                        <p:strVal val="visible"/>
                                      </p:to>
                                    </p:set>
                                    <p:anim calcmode="lin" valueType="num">
                                      <p:cBhvr additive="base">
                                        <p:cTn id="11" dur="500" fill="hold"/>
                                        <p:tgtEl>
                                          <p:spTgt spid="32"/>
                                        </p:tgtEl>
                                        <p:attrNameLst>
                                          <p:attrName>ppt_x</p:attrName>
                                        </p:attrNameLst>
                                      </p:cBhvr>
                                      <p:tavLst>
                                        <p:tav tm="0">
                                          <p:val>
                                            <p:strVal val="#ppt_x"/>
                                          </p:val>
                                        </p:tav>
                                        <p:tav tm="100000">
                                          <p:val>
                                            <p:strVal val="#ppt_x"/>
                                          </p:val>
                                        </p:tav>
                                      </p:tavLst>
                                    </p:anim>
                                    <p:anim calcmode="lin" valueType="num">
                                      <p:cBhvr additive="base">
                                        <p:cTn id="12" dur="500" fill="hold"/>
                                        <p:tgtEl>
                                          <p:spTgt spid="32"/>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33"/>
                                        </p:tgtEl>
                                        <p:attrNameLst>
                                          <p:attrName>style.visibility</p:attrName>
                                        </p:attrNameLst>
                                      </p:cBhvr>
                                      <p:to>
                                        <p:strVal val="visible"/>
                                      </p:to>
                                    </p:set>
                                    <p:anim calcmode="lin" valueType="num">
                                      <p:cBhvr additive="base">
                                        <p:cTn id="15" dur="500" fill="hold"/>
                                        <p:tgtEl>
                                          <p:spTgt spid="33"/>
                                        </p:tgtEl>
                                        <p:attrNameLst>
                                          <p:attrName>ppt_x</p:attrName>
                                        </p:attrNameLst>
                                      </p:cBhvr>
                                      <p:tavLst>
                                        <p:tav tm="0">
                                          <p:val>
                                            <p:strVal val="#ppt_x"/>
                                          </p:val>
                                        </p:tav>
                                        <p:tav tm="100000">
                                          <p:val>
                                            <p:strVal val="#ppt_x"/>
                                          </p:val>
                                        </p:tav>
                                      </p:tavLst>
                                    </p:anim>
                                    <p:anim calcmode="lin" valueType="num">
                                      <p:cBhvr additive="base">
                                        <p:cTn id="16" dur="500" fill="hold"/>
                                        <p:tgtEl>
                                          <p:spTgt spid="33"/>
                                        </p:tgtEl>
                                        <p:attrNameLst>
                                          <p:attrName>ppt_y</p:attrName>
                                        </p:attrNameLst>
                                      </p:cBhvr>
                                      <p:tavLst>
                                        <p:tav tm="0">
                                          <p:val>
                                            <p:strVal val="1+#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4" fill="hold" nodeType="clickEffect">
                                  <p:stCondLst>
                                    <p:cond delay="0"/>
                                  </p:stCondLst>
                                  <p:childTnLst>
                                    <p:set>
                                      <p:cBhvr>
                                        <p:cTn id="20" dur="1" fill="hold">
                                          <p:stCondLst>
                                            <p:cond delay="0"/>
                                          </p:stCondLst>
                                        </p:cTn>
                                        <p:tgtEl>
                                          <p:spTgt spid="10"/>
                                        </p:tgtEl>
                                        <p:attrNameLst>
                                          <p:attrName>style.visibility</p:attrName>
                                        </p:attrNameLst>
                                      </p:cBhvr>
                                      <p:to>
                                        <p:strVal val="visible"/>
                                      </p:to>
                                    </p:set>
                                    <p:anim calcmode="lin" valueType="num">
                                      <p:cBhvr additive="base">
                                        <p:cTn id="21" dur="500" fill="hold"/>
                                        <p:tgtEl>
                                          <p:spTgt spid="10"/>
                                        </p:tgtEl>
                                        <p:attrNameLst>
                                          <p:attrName>ppt_x</p:attrName>
                                        </p:attrNameLst>
                                      </p:cBhvr>
                                      <p:tavLst>
                                        <p:tav tm="0">
                                          <p:val>
                                            <p:strVal val="#ppt_x"/>
                                          </p:val>
                                        </p:tav>
                                        <p:tav tm="100000">
                                          <p:val>
                                            <p:strVal val="#ppt_x"/>
                                          </p:val>
                                        </p:tav>
                                      </p:tavLst>
                                    </p:anim>
                                    <p:anim calcmode="lin" valueType="num">
                                      <p:cBhvr additive="base">
                                        <p:cTn id="22" dur="500" fill="hold"/>
                                        <p:tgtEl>
                                          <p:spTgt spid="10"/>
                                        </p:tgtEl>
                                        <p:attrNameLst>
                                          <p:attrName>ppt_y</p:attrName>
                                        </p:attrNameLst>
                                      </p:cBhvr>
                                      <p:tavLst>
                                        <p:tav tm="0">
                                          <p:val>
                                            <p:strVal val="1+#ppt_h/2"/>
                                          </p:val>
                                        </p:tav>
                                        <p:tav tm="100000">
                                          <p:val>
                                            <p:strVal val="#ppt_y"/>
                                          </p:val>
                                        </p:tav>
                                      </p:tavLst>
                                    </p:anim>
                                  </p:childTnLst>
                                </p:cTn>
                              </p:par>
                              <p:par>
                                <p:cTn id="23" presetID="2" presetClass="entr" presetSubtype="4" fill="hold" grpId="0" nodeType="withEffect">
                                  <p:stCondLst>
                                    <p:cond delay="0"/>
                                  </p:stCondLst>
                                  <p:childTnLst>
                                    <p:set>
                                      <p:cBhvr>
                                        <p:cTn id="24" dur="1" fill="hold">
                                          <p:stCondLst>
                                            <p:cond delay="0"/>
                                          </p:stCondLst>
                                        </p:cTn>
                                        <p:tgtEl>
                                          <p:spTgt spid="34"/>
                                        </p:tgtEl>
                                        <p:attrNameLst>
                                          <p:attrName>style.visibility</p:attrName>
                                        </p:attrNameLst>
                                      </p:cBhvr>
                                      <p:to>
                                        <p:strVal val="visible"/>
                                      </p:to>
                                    </p:set>
                                    <p:anim calcmode="lin" valueType="num">
                                      <p:cBhvr additive="base">
                                        <p:cTn id="25" dur="500" fill="hold"/>
                                        <p:tgtEl>
                                          <p:spTgt spid="34"/>
                                        </p:tgtEl>
                                        <p:attrNameLst>
                                          <p:attrName>ppt_x</p:attrName>
                                        </p:attrNameLst>
                                      </p:cBhvr>
                                      <p:tavLst>
                                        <p:tav tm="0">
                                          <p:val>
                                            <p:strVal val="#ppt_x"/>
                                          </p:val>
                                        </p:tav>
                                        <p:tav tm="100000">
                                          <p:val>
                                            <p:strVal val="#ppt_x"/>
                                          </p:val>
                                        </p:tav>
                                      </p:tavLst>
                                    </p:anim>
                                    <p:anim calcmode="lin" valueType="num">
                                      <p:cBhvr additive="base">
                                        <p:cTn id="26" dur="500" fill="hold"/>
                                        <p:tgtEl>
                                          <p:spTgt spid="34"/>
                                        </p:tgtEl>
                                        <p:attrNameLst>
                                          <p:attrName>ppt_y</p:attrName>
                                        </p:attrNameLst>
                                      </p:cBhvr>
                                      <p:tavLst>
                                        <p:tav tm="0">
                                          <p:val>
                                            <p:strVal val="1+#ppt_h/2"/>
                                          </p:val>
                                        </p:tav>
                                        <p:tav tm="100000">
                                          <p:val>
                                            <p:strVal val="#ppt_y"/>
                                          </p:val>
                                        </p:tav>
                                      </p:tavLst>
                                    </p:anim>
                                  </p:childTnLst>
                                </p:cTn>
                              </p:par>
                              <p:par>
                                <p:cTn id="27" presetID="2" presetClass="entr" presetSubtype="4" fill="hold" grpId="0" nodeType="withEffect">
                                  <p:stCondLst>
                                    <p:cond delay="0"/>
                                  </p:stCondLst>
                                  <p:childTnLst>
                                    <p:set>
                                      <p:cBhvr>
                                        <p:cTn id="28" dur="1" fill="hold">
                                          <p:stCondLst>
                                            <p:cond delay="0"/>
                                          </p:stCondLst>
                                        </p:cTn>
                                        <p:tgtEl>
                                          <p:spTgt spid="35"/>
                                        </p:tgtEl>
                                        <p:attrNameLst>
                                          <p:attrName>style.visibility</p:attrName>
                                        </p:attrNameLst>
                                      </p:cBhvr>
                                      <p:to>
                                        <p:strVal val="visible"/>
                                      </p:to>
                                    </p:set>
                                    <p:anim calcmode="lin" valueType="num">
                                      <p:cBhvr additive="base">
                                        <p:cTn id="29" dur="500" fill="hold"/>
                                        <p:tgtEl>
                                          <p:spTgt spid="35"/>
                                        </p:tgtEl>
                                        <p:attrNameLst>
                                          <p:attrName>ppt_x</p:attrName>
                                        </p:attrNameLst>
                                      </p:cBhvr>
                                      <p:tavLst>
                                        <p:tav tm="0">
                                          <p:val>
                                            <p:strVal val="#ppt_x"/>
                                          </p:val>
                                        </p:tav>
                                        <p:tav tm="100000">
                                          <p:val>
                                            <p:strVal val="#ppt_x"/>
                                          </p:val>
                                        </p:tav>
                                      </p:tavLst>
                                    </p:anim>
                                    <p:anim calcmode="lin" valueType="num">
                                      <p:cBhvr additive="base">
                                        <p:cTn id="30" dur="500" fill="hold"/>
                                        <p:tgtEl>
                                          <p:spTgt spid="3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p:bldP spid="33" grpId="0" animBg="1"/>
      <p:bldP spid="34" grpId="0"/>
      <p:bldP spid="35" grpId="0" animBg="1"/>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5184E905-F456-A14C-8B8A-4DBB511EF703}"/>
              </a:ext>
            </a:extLst>
          </p:cNvPr>
          <p:cNvSpPr>
            <a:spLocks noGrp="1"/>
          </p:cNvSpPr>
          <p:nvPr>
            <p:ph type="title"/>
          </p:nvPr>
        </p:nvSpPr>
        <p:spPr/>
        <p:txBody>
          <a:bodyPr/>
          <a:lstStyle/>
          <a:p>
            <a:r>
              <a:rPr lang="en-GB" dirty="0"/>
              <a:t>Tier 0 Logical Router</a:t>
            </a:r>
          </a:p>
        </p:txBody>
      </p:sp>
      <p:sp>
        <p:nvSpPr>
          <p:cNvPr id="4" name="Subtitle 3">
            <a:extLst>
              <a:ext uri="{FF2B5EF4-FFF2-40B4-BE49-F238E27FC236}">
                <a16:creationId xmlns:a16="http://schemas.microsoft.com/office/drawing/2014/main" id="{5526F38F-677F-2547-9808-0AD594CB61D4}"/>
              </a:ext>
            </a:extLst>
          </p:cNvPr>
          <p:cNvSpPr>
            <a:spLocks noGrp="1"/>
          </p:cNvSpPr>
          <p:nvPr>
            <p:ph type="subTitle" idx="10"/>
          </p:nvPr>
        </p:nvSpPr>
        <p:spPr>
          <a:xfrm>
            <a:off x="593021" y="811831"/>
            <a:ext cx="10990809" cy="247743"/>
          </a:xfrm>
        </p:spPr>
        <p:txBody>
          <a:bodyPr/>
          <a:lstStyle/>
          <a:p>
            <a:r>
              <a:rPr lang="en-GB" dirty="0"/>
              <a:t>Components</a:t>
            </a:r>
          </a:p>
        </p:txBody>
      </p:sp>
      <p:grpSp>
        <p:nvGrpSpPr>
          <p:cNvPr id="12" name="Group 11">
            <a:extLst>
              <a:ext uri="{FF2B5EF4-FFF2-40B4-BE49-F238E27FC236}">
                <a16:creationId xmlns:a16="http://schemas.microsoft.com/office/drawing/2014/main" id="{3D0CAD71-D39C-ED4A-9E57-9F600BFBE161}"/>
              </a:ext>
            </a:extLst>
          </p:cNvPr>
          <p:cNvGrpSpPr/>
          <p:nvPr/>
        </p:nvGrpSpPr>
        <p:grpSpPr>
          <a:xfrm>
            <a:off x="3631905" y="1432645"/>
            <a:ext cx="900000" cy="900000"/>
            <a:chOff x="7736620" y="7009631"/>
            <a:chExt cx="4501800" cy="4503600"/>
          </a:xfrm>
          <a:solidFill>
            <a:schemeClr val="accent6"/>
          </a:solidFill>
        </p:grpSpPr>
        <p:sp>
          <p:nvSpPr>
            <p:cNvPr id="13" name="Freeform: Shape 1">
              <a:extLst>
                <a:ext uri="{FF2B5EF4-FFF2-40B4-BE49-F238E27FC236}">
                  <a16:creationId xmlns:a16="http://schemas.microsoft.com/office/drawing/2014/main" id="{0AF04FE7-6F38-A64E-AB79-3425B35764F9}"/>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4" name="Freeform: Shape 2">
              <a:extLst>
                <a:ext uri="{FF2B5EF4-FFF2-40B4-BE49-F238E27FC236}">
                  <a16:creationId xmlns:a16="http://schemas.microsoft.com/office/drawing/2014/main" id="{6D6477FA-AB92-8B46-8BBF-D91416092FD8}"/>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5" name="Freeform: Shape 3">
              <a:extLst>
                <a:ext uri="{FF2B5EF4-FFF2-40B4-BE49-F238E27FC236}">
                  <a16:creationId xmlns:a16="http://schemas.microsoft.com/office/drawing/2014/main" id="{CF1455B9-2CDB-7B46-98E7-9980FEA76168}"/>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6" name="Freeform: Shape 4">
              <a:extLst>
                <a:ext uri="{FF2B5EF4-FFF2-40B4-BE49-F238E27FC236}">
                  <a16:creationId xmlns:a16="http://schemas.microsoft.com/office/drawing/2014/main" id="{7CEA5854-679F-8E40-8FBE-08E0760CBE4F}"/>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7" name="Freeform: Shape 5">
              <a:extLst>
                <a:ext uri="{FF2B5EF4-FFF2-40B4-BE49-F238E27FC236}">
                  <a16:creationId xmlns:a16="http://schemas.microsoft.com/office/drawing/2014/main" id="{CDC5B9E4-0A79-9B42-BBFC-927708D9C6C0}"/>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83" name="Rectangle 82">
            <a:extLst>
              <a:ext uri="{FF2B5EF4-FFF2-40B4-BE49-F238E27FC236}">
                <a16:creationId xmlns:a16="http://schemas.microsoft.com/office/drawing/2014/main" id="{180A0564-3AE0-2F4D-8DA0-D701804B138D}"/>
              </a:ext>
            </a:extLst>
          </p:cNvPr>
          <p:cNvSpPr/>
          <p:nvPr/>
        </p:nvSpPr>
        <p:spPr>
          <a:xfrm>
            <a:off x="8999390" y="3341599"/>
            <a:ext cx="1133911" cy="3113702"/>
          </a:xfrm>
          <a:prstGeom prst="rect">
            <a:avLst/>
          </a:prstGeom>
          <a:noFill/>
          <a:ln w="19050">
            <a:solidFill>
              <a:schemeClr val="tx1"/>
            </a:solidFill>
            <a:prstDash val="dash"/>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grpSp>
        <p:nvGrpSpPr>
          <p:cNvPr id="92" name="Group 91">
            <a:extLst>
              <a:ext uri="{FF2B5EF4-FFF2-40B4-BE49-F238E27FC236}">
                <a16:creationId xmlns:a16="http://schemas.microsoft.com/office/drawing/2014/main" id="{2662CDD9-F842-7F46-8C7C-9CD52E50363D}"/>
              </a:ext>
            </a:extLst>
          </p:cNvPr>
          <p:cNvGrpSpPr/>
          <p:nvPr/>
        </p:nvGrpSpPr>
        <p:grpSpPr>
          <a:xfrm>
            <a:off x="2185944" y="5218288"/>
            <a:ext cx="540000" cy="540000"/>
            <a:chOff x="7736620" y="7009631"/>
            <a:chExt cx="4501800" cy="4503600"/>
          </a:xfrm>
          <a:solidFill>
            <a:schemeClr val="accent6"/>
          </a:solidFill>
        </p:grpSpPr>
        <p:sp>
          <p:nvSpPr>
            <p:cNvPr id="93" name="Freeform: Shape 1">
              <a:extLst>
                <a:ext uri="{FF2B5EF4-FFF2-40B4-BE49-F238E27FC236}">
                  <a16:creationId xmlns:a16="http://schemas.microsoft.com/office/drawing/2014/main" id="{7CAA5ED4-62AB-D546-898D-5B2B8ADB72F7}"/>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94" name="Freeform: Shape 2">
              <a:extLst>
                <a:ext uri="{FF2B5EF4-FFF2-40B4-BE49-F238E27FC236}">
                  <a16:creationId xmlns:a16="http://schemas.microsoft.com/office/drawing/2014/main" id="{625F797E-A98A-9944-9917-160A719C0663}"/>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95" name="Freeform: Shape 3">
              <a:extLst>
                <a:ext uri="{FF2B5EF4-FFF2-40B4-BE49-F238E27FC236}">
                  <a16:creationId xmlns:a16="http://schemas.microsoft.com/office/drawing/2014/main" id="{6E3D78AD-90D8-7040-9751-A351B64D4F21}"/>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96" name="Freeform: Shape 4">
              <a:extLst>
                <a:ext uri="{FF2B5EF4-FFF2-40B4-BE49-F238E27FC236}">
                  <a16:creationId xmlns:a16="http://schemas.microsoft.com/office/drawing/2014/main" id="{F1B57524-D30C-2C43-B231-26B2285E35E2}"/>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97" name="Freeform: Shape 5">
              <a:extLst>
                <a:ext uri="{FF2B5EF4-FFF2-40B4-BE49-F238E27FC236}">
                  <a16:creationId xmlns:a16="http://schemas.microsoft.com/office/drawing/2014/main" id="{7AFCB129-DCC2-F349-8C7A-15A479C52A41}"/>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98" name="Rectangle 97">
            <a:extLst>
              <a:ext uri="{FF2B5EF4-FFF2-40B4-BE49-F238E27FC236}">
                <a16:creationId xmlns:a16="http://schemas.microsoft.com/office/drawing/2014/main" id="{0A130542-019E-9C43-A7F5-563BA0B3A7CF}"/>
              </a:ext>
            </a:extLst>
          </p:cNvPr>
          <p:cNvSpPr/>
          <p:nvPr/>
        </p:nvSpPr>
        <p:spPr>
          <a:xfrm>
            <a:off x="1143784" y="1675333"/>
            <a:ext cx="3099619" cy="369332"/>
          </a:xfrm>
          <a:prstGeom prst="rect">
            <a:avLst/>
          </a:prstGeom>
        </p:spPr>
        <p:txBody>
          <a:bodyPr wrap="square">
            <a:spAutoFit/>
          </a:bodyPr>
          <a:lstStyle/>
          <a:p>
            <a:pPr algn="ctr"/>
            <a:r>
              <a:rPr lang="en-US" b="1" dirty="0">
                <a:solidFill>
                  <a:schemeClr val="tx2"/>
                </a:solidFill>
                <a:latin typeface="Metropolis" pitchFamily="2" charset="77"/>
              </a:rPr>
              <a:t>Logical Router</a:t>
            </a:r>
            <a:endParaRPr lang="en-GB" b="1" dirty="0">
              <a:solidFill>
                <a:schemeClr val="tx2"/>
              </a:solidFill>
              <a:latin typeface="Metropolis" pitchFamily="2" charset="77"/>
            </a:endParaRPr>
          </a:p>
        </p:txBody>
      </p:sp>
      <p:sp>
        <p:nvSpPr>
          <p:cNvPr id="101" name="Rectangle 100">
            <a:extLst>
              <a:ext uri="{FF2B5EF4-FFF2-40B4-BE49-F238E27FC236}">
                <a16:creationId xmlns:a16="http://schemas.microsoft.com/office/drawing/2014/main" id="{09C531A5-7F38-2944-97BC-DFB284AA76EB}"/>
              </a:ext>
            </a:extLst>
          </p:cNvPr>
          <p:cNvSpPr/>
          <p:nvPr/>
        </p:nvSpPr>
        <p:spPr>
          <a:xfrm>
            <a:off x="5233039" y="1192138"/>
            <a:ext cx="4946691" cy="646331"/>
          </a:xfrm>
          <a:prstGeom prst="rect">
            <a:avLst/>
          </a:prstGeom>
        </p:spPr>
        <p:txBody>
          <a:bodyPr wrap="square">
            <a:spAutoFit/>
          </a:bodyPr>
          <a:lstStyle/>
          <a:p>
            <a:r>
              <a:rPr lang="en-US" sz="1200" b="1" dirty="0">
                <a:solidFill>
                  <a:schemeClr val="tx2"/>
                </a:solidFill>
                <a:latin typeface="Metropolis" pitchFamily="2" charset="77"/>
              </a:rPr>
              <a:t>Services Router (SR)  : Centralized Routing </a:t>
            </a:r>
          </a:p>
          <a:p>
            <a:r>
              <a:rPr lang="en-US" sz="1200" b="1" dirty="0">
                <a:solidFill>
                  <a:schemeClr val="tx2"/>
                </a:solidFill>
                <a:latin typeface="Metropolis" pitchFamily="2" charset="77"/>
              </a:rPr>
              <a:t>(Runs as a service in Edge Node)</a:t>
            </a:r>
          </a:p>
          <a:p>
            <a:r>
              <a:rPr lang="en-US" sz="1200" b="1" dirty="0">
                <a:solidFill>
                  <a:schemeClr val="tx2"/>
                </a:solidFill>
                <a:latin typeface="Metropolis" pitchFamily="2" charset="77"/>
              </a:rPr>
              <a:t>(Centralized services like Edge FW, NAT etc.)</a:t>
            </a:r>
          </a:p>
        </p:txBody>
      </p:sp>
      <p:sp>
        <p:nvSpPr>
          <p:cNvPr id="102" name="Rectangle 101">
            <a:extLst>
              <a:ext uri="{FF2B5EF4-FFF2-40B4-BE49-F238E27FC236}">
                <a16:creationId xmlns:a16="http://schemas.microsoft.com/office/drawing/2014/main" id="{5A119A85-6953-174B-9481-7AF65D1FA335}"/>
              </a:ext>
            </a:extLst>
          </p:cNvPr>
          <p:cNvSpPr/>
          <p:nvPr/>
        </p:nvSpPr>
        <p:spPr>
          <a:xfrm>
            <a:off x="5255731" y="1955708"/>
            <a:ext cx="3698448" cy="461665"/>
          </a:xfrm>
          <a:prstGeom prst="rect">
            <a:avLst/>
          </a:prstGeom>
        </p:spPr>
        <p:txBody>
          <a:bodyPr wrap="none">
            <a:spAutoFit/>
          </a:bodyPr>
          <a:lstStyle/>
          <a:p>
            <a:r>
              <a:rPr lang="en-US" sz="1200" b="1" dirty="0">
                <a:solidFill>
                  <a:schemeClr val="tx2"/>
                </a:solidFill>
                <a:latin typeface="Metropolis" pitchFamily="2" charset="77"/>
              </a:rPr>
              <a:t>Distributed Router (DR) : Distributed Routing</a:t>
            </a:r>
          </a:p>
          <a:p>
            <a:r>
              <a:rPr lang="en-US" sz="1200" b="1" dirty="0">
                <a:solidFill>
                  <a:schemeClr val="tx2"/>
                </a:solidFill>
                <a:latin typeface="Metropolis" pitchFamily="2" charset="77"/>
              </a:rPr>
              <a:t>(Runs as a kernel module in Hypervisor Node)</a:t>
            </a:r>
            <a:endParaRPr lang="en-GB" sz="1200" b="1" dirty="0">
              <a:solidFill>
                <a:schemeClr val="tx2"/>
              </a:solidFill>
              <a:latin typeface="Metropolis" pitchFamily="2" charset="77"/>
            </a:endParaRPr>
          </a:p>
        </p:txBody>
      </p:sp>
      <p:cxnSp>
        <p:nvCxnSpPr>
          <p:cNvPr id="103" name="Straight Connector 102">
            <a:extLst>
              <a:ext uri="{FF2B5EF4-FFF2-40B4-BE49-F238E27FC236}">
                <a16:creationId xmlns:a16="http://schemas.microsoft.com/office/drawing/2014/main" id="{BE77E372-DCEC-B04E-A065-5293DDF46B44}"/>
              </a:ext>
            </a:extLst>
          </p:cNvPr>
          <p:cNvCxnSpPr>
            <a:cxnSpLocks/>
          </p:cNvCxnSpPr>
          <p:nvPr/>
        </p:nvCxnSpPr>
        <p:spPr bwMode="gray">
          <a:xfrm flipV="1">
            <a:off x="4611972" y="1868603"/>
            <a:ext cx="5669228" cy="1"/>
          </a:xfrm>
          <a:prstGeom prst="line">
            <a:avLst/>
          </a:prstGeom>
          <a:ln w="38100" cap="rnd">
            <a:solidFill>
              <a:schemeClr val="accent2"/>
            </a:solidFill>
            <a:prstDash val="sysDash"/>
            <a:miter lim="800000"/>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105" name="Group 104">
            <a:extLst>
              <a:ext uri="{FF2B5EF4-FFF2-40B4-BE49-F238E27FC236}">
                <a16:creationId xmlns:a16="http://schemas.microsoft.com/office/drawing/2014/main" id="{49D5D959-25F7-C344-86D3-909F5A8C35E0}"/>
              </a:ext>
            </a:extLst>
          </p:cNvPr>
          <p:cNvGrpSpPr/>
          <p:nvPr/>
        </p:nvGrpSpPr>
        <p:grpSpPr>
          <a:xfrm>
            <a:off x="4909753" y="1425351"/>
            <a:ext cx="283319" cy="283432"/>
            <a:chOff x="7736620" y="7009631"/>
            <a:chExt cx="4501800" cy="4503600"/>
          </a:xfrm>
          <a:solidFill>
            <a:schemeClr val="accent6"/>
          </a:solidFill>
        </p:grpSpPr>
        <p:sp>
          <p:nvSpPr>
            <p:cNvPr id="106" name="Freeform: Shape 1">
              <a:extLst>
                <a:ext uri="{FF2B5EF4-FFF2-40B4-BE49-F238E27FC236}">
                  <a16:creationId xmlns:a16="http://schemas.microsoft.com/office/drawing/2014/main" id="{7F23A398-8CCF-E749-B3B9-EBA5A8BB58C0}"/>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7" name="Freeform: Shape 2">
              <a:extLst>
                <a:ext uri="{FF2B5EF4-FFF2-40B4-BE49-F238E27FC236}">
                  <a16:creationId xmlns:a16="http://schemas.microsoft.com/office/drawing/2014/main" id="{2015EC46-3517-F943-967B-173092A63A5F}"/>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8" name="Freeform: Shape 3">
              <a:extLst>
                <a:ext uri="{FF2B5EF4-FFF2-40B4-BE49-F238E27FC236}">
                  <a16:creationId xmlns:a16="http://schemas.microsoft.com/office/drawing/2014/main" id="{79326D4A-C9DA-0F4D-98A9-53423404084C}"/>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9" name="Freeform: Shape 4">
              <a:extLst>
                <a:ext uri="{FF2B5EF4-FFF2-40B4-BE49-F238E27FC236}">
                  <a16:creationId xmlns:a16="http://schemas.microsoft.com/office/drawing/2014/main" id="{C1564C15-F1A8-F843-AC22-BDA7DA0C543C}"/>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10" name="Freeform: Shape 5">
              <a:extLst>
                <a:ext uri="{FF2B5EF4-FFF2-40B4-BE49-F238E27FC236}">
                  <a16:creationId xmlns:a16="http://schemas.microsoft.com/office/drawing/2014/main" id="{BBD2A760-B600-284D-87C6-33EC60DBEC9D}"/>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grpSp>
        <p:nvGrpSpPr>
          <p:cNvPr id="111" name="Group 110">
            <a:extLst>
              <a:ext uri="{FF2B5EF4-FFF2-40B4-BE49-F238E27FC236}">
                <a16:creationId xmlns:a16="http://schemas.microsoft.com/office/drawing/2014/main" id="{61A1215F-D8EA-9A46-AEF6-D312DC5FEFBA}"/>
              </a:ext>
            </a:extLst>
          </p:cNvPr>
          <p:cNvGrpSpPr/>
          <p:nvPr/>
        </p:nvGrpSpPr>
        <p:grpSpPr>
          <a:xfrm>
            <a:off x="4913899" y="2011986"/>
            <a:ext cx="283319" cy="283432"/>
            <a:chOff x="7736620" y="7009631"/>
            <a:chExt cx="4501800" cy="4503600"/>
          </a:xfrm>
          <a:solidFill>
            <a:schemeClr val="accent6"/>
          </a:solidFill>
        </p:grpSpPr>
        <p:sp>
          <p:nvSpPr>
            <p:cNvPr id="112" name="Freeform: Shape 1">
              <a:extLst>
                <a:ext uri="{FF2B5EF4-FFF2-40B4-BE49-F238E27FC236}">
                  <a16:creationId xmlns:a16="http://schemas.microsoft.com/office/drawing/2014/main" id="{18A37D5E-833D-144E-B78A-0EEB13B5B358}"/>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13" name="Freeform: Shape 2">
              <a:extLst>
                <a:ext uri="{FF2B5EF4-FFF2-40B4-BE49-F238E27FC236}">
                  <a16:creationId xmlns:a16="http://schemas.microsoft.com/office/drawing/2014/main" id="{F0F1478D-C468-0C41-A5EA-AFC6C7DFD030}"/>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14" name="Freeform: Shape 3">
              <a:extLst>
                <a:ext uri="{FF2B5EF4-FFF2-40B4-BE49-F238E27FC236}">
                  <a16:creationId xmlns:a16="http://schemas.microsoft.com/office/drawing/2014/main" id="{44BFEEAC-18E2-0E4C-94BB-0706D7E06FE4}"/>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15" name="Freeform: Shape 4">
              <a:extLst>
                <a:ext uri="{FF2B5EF4-FFF2-40B4-BE49-F238E27FC236}">
                  <a16:creationId xmlns:a16="http://schemas.microsoft.com/office/drawing/2014/main" id="{11C39093-8380-7348-A2B8-80EB3B64F15C}"/>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16" name="Freeform: Shape 5">
              <a:extLst>
                <a:ext uri="{FF2B5EF4-FFF2-40B4-BE49-F238E27FC236}">
                  <a16:creationId xmlns:a16="http://schemas.microsoft.com/office/drawing/2014/main" id="{A2D8F4B7-5B58-4049-B23D-DC2AEFBEDD74}"/>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grpSp>
        <p:nvGrpSpPr>
          <p:cNvPr id="118" name="Group 117">
            <a:extLst>
              <a:ext uri="{FF2B5EF4-FFF2-40B4-BE49-F238E27FC236}">
                <a16:creationId xmlns:a16="http://schemas.microsoft.com/office/drawing/2014/main" id="{33AD06F3-E920-234D-84BF-65233C63E652}"/>
              </a:ext>
            </a:extLst>
          </p:cNvPr>
          <p:cNvGrpSpPr/>
          <p:nvPr/>
        </p:nvGrpSpPr>
        <p:grpSpPr>
          <a:xfrm>
            <a:off x="2190313" y="3726782"/>
            <a:ext cx="540000" cy="540000"/>
            <a:chOff x="7736620" y="7009631"/>
            <a:chExt cx="4501800" cy="4503600"/>
          </a:xfrm>
          <a:solidFill>
            <a:schemeClr val="accent6"/>
          </a:solidFill>
        </p:grpSpPr>
        <p:sp>
          <p:nvSpPr>
            <p:cNvPr id="119" name="Freeform: Shape 1">
              <a:extLst>
                <a:ext uri="{FF2B5EF4-FFF2-40B4-BE49-F238E27FC236}">
                  <a16:creationId xmlns:a16="http://schemas.microsoft.com/office/drawing/2014/main" id="{E14D233D-FDFD-564B-B66D-4D392675A6A5}"/>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20" name="Freeform: Shape 2">
              <a:extLst>
                <a:ext uri="{FF2B5EF4-FFF2-40B4-BE49-F238E27FC236}">
                  <a16:creationId xmlns:a16="http://schemas.microsoft.com/office/drawing/2014/main" id="{900F6751-2221-434D-92E4-A426E9483FB3}"/>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21" name="Freeform: Shape 3">
              <a:extLst>
                <a:ext uri="{FF2B5EF4-FFF2-40B4-BE49-F238E27FC236}">
                  <a16:creationId xmlns:a16="http://schemas.microsoft.com/office/drawing/2014/main" id="{6E1B860D-5794-394F-A3C5-A89CECD26FBD}"/>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22" name="Freeform: Shape 4">
              <a:extLst>
                <a:ext uri="{FF2B5EF4-FFF2-40B4-BE49-F238E27FC236}">
                  <a16:creationId xmlns:a16="http://schemas.microsoft.com/office/drawing/2014/main" id="{B4F93B62-C7DA-CF46-A381-FF1C19E4B17A}"/>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23" name="Freeform: Shape 5">
              <a:extLst>
                <a:ext uri="{FF2B5EF4-FFF2-40B4-BE49-F238E27FC236}">
                  <a16:creationId xmlns:a16="http://schemas.microsoft.com/office/drawing/2014/main" id="{9ADCF40D-6E4F-0E46-8915-35B922A3A43E}"/>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cxnSp>
        <p:nvCxnSpPr>
          <p:cNvPr id="124" name="Straight Connector 123">
            <a:extLst>
              <a:ext uri="{FF2B5EF4-FFF2-40B4-BE49-F238E27FC236}">
                <a16:creationId xmlns:a16="http://schemas.microsoft.com/office/drawing/2014/main" id="{73238F57-85BC-C54F-8AC7-DCABB4090973}"/>
              </a:ext>
            </a:extLst>
          </p:cNvPr>
          <p:cNvCxnSpPr>
            <a:cxnSpLocks/>
            <a:stCxn id="93" idx="0"/>
            <a:endCxn id="119" idx="2"/>
          </p:cNvCxnSpPr>
          <p:nvPr/>
        </p:nvCxnSpPr>
        <p:spPr bwMode="gray">
          <a:xfrm flipV="1">
            <a:off x="2455944" y="4266782"/>
            <a:ext cx="4369" cy="951506"/>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29" name="Rectangle 128">
            <a:extLst>
              <a:ext uri="{FF2B5EF4-FFF2-40B4-BE49-F238E27FC236}">
                <a16:creationId xmlns:a16="http://schemas.microsoft.com/office/drawing/2014/main" id="{8CA81169-09F7-F04C-AAD7-1B6909ADA367}"/>
              </a:ext>
            </a:extLst>
          </p:cNvPr>
          <p:cNvSpPr/>
          <p:nvPr/>
        </p:nvSpPr>
        <p:spPr>
          <a:xfrm>
            <a:off x="1734174" y="3808108"/>
            <a:ext cx="452368" cy="338554"/>
          </a:xfrm>
          <a:prstGeom prst="rect">
            <a:avLst/>
          </a:prstGeom>
        </p:spPr>
        <p:txBody>
          <a:bodyPr wrap="none">
            <a:spAutoFit/>
          </a:bodyPr>
          <a:lstStyle/>
          <a:p>
            <a:r>
              <a:rPr lang="en-US" sz="1600" b="1" dirty="0">
                <a:solidFill>
                  <a:schemeClr val="tx2"/>
                </a:solidFill>
                <a:latin typeface="Metropolis" pitchFamily="2" charset="77"/>
              </a:rPr>
              <a:t>SR</a:t>
            </a:r>
            <a:endParaRPr lang="en-GB" sz="1600" dirty="0"/>
          </a:p>
        </p:txBody>
      </p:sp>
      <p:sp>
        <p:nvSpPr>
          <p:cNvPr id="130" name="Rectangle 129">
            <a:extLst>
              <a:ext uri="{FF2B5EF4-FFF2-40B4-BE49-F238E27FC236}">
                <a16:creationId xmlns:a16="http://schemas.microsoft.com/office/drawing/2014/main" id="{379EAAAA-7046-0E46-885D-C6FEDA3E62E1}"/>
              </a:ext>
            </a:extLst>
          </p:cNvPr>
          <p:cNvSpPr/>
          <p:nvPr/>
        </p:nvSpPr>
        <p:spPr>
          <a:xfrm>
            <a:off x="1716541" y="5318805"/>
            <a:ext cx="482824" cy="338554"/>
          </a:xfrm>
          <a:prstGeom prst="rect">
            <a:avLst/>
          </a:prstGeom>
        </p:spPr>
        <p:txBody>
          <a:bodyPr wrap="none">
            <a:spAutoFit/>
          </a:bodyPr>
          <a:lstStyle/>
          <a:p>
            <a:r>
              <a:rPr lang="en-US" sz="1600" b="1" dirty="0">
                <a:solidFill>
                  <a:schemeClr val="tx2"/>
                </a:solidFill>
                <a:latin typeface="Metropolis" pitchFamily="2" charset="77"/>
              </a:rPr>
              <a:t>DR</a:t>
            </a:r>
            <a:endParaRPr lang="en-GB" sz="1600" dirty="0"/>
          </a:p>
        </p:txBody>
      </p:sp>
      <p:sp>
        <p:nvSpPr>
          <p:cNvPr id="137" name="Rectangle 136">
            <a:extLst>
              <a:ext uri="{FF2B5EF4-FFF2-40B4-BE49-F238E27FC236}">
                <a16:creationId xmlns:a16="http://schemas.microsoft.com/office/drawing/2014/main" id="{E48740F9-2C4D-DE4C-A000-35EC1E88C884}"/>
              </a:ext>
            </a:extLst>
          </p:cNvPr>
          <p:cNvSpPr/>
          <p:nvPr/>
        </p:nvSpPr>
        <p:spPr>
          <a:xfrm>
            <a:off x="177507" y="4393239"/>
            <a:ext cx="1938972" cy="600164"/>
          </a:xfrm>
          <a:prstGeom prst="rect">
            <a:avLst/>
          </a:prstGeom>
        </p:spPr>
        <p:txBody>
          <a:bodyPr wrap="square">
            <a:spAutoFit/>
          </a:bodyPr>
          <a:lstStyle/>
          <a:p>
            <a:r>
              <a:rPr lang="en-US" sz="1100" b="1" u="sng" dirty="0">
                <a:solidFill>
                  <a:schemeClr val="tx2"/>
                </a:solidFill>
                <a:latin typeface="Metropolis" pitchFamily="2" charset="77"/>
              </a:rPr>
              <a:t>Auto created </a:t>
            </a:r>
          </a:p>
          <a:p>
            <a:r>
              <a:rPr lang="en-US" sz="1100" b="1" dirty="0">
                <a:solidFill>
                  <a:schemeClr val="tx2"/>
                </a:solidFill>
                <a:latin typeface="Metropolis" pitchFamily="2" charset="77"/>
              </a:rPr>
              <a:t>Intra Tier Transit Link</a:t>
            </a:r>
            <a:br>
              <a:rPr lang="en-US" sz="1100" b="1" dirty="0">
                <a:solidFill>
                  <a:schemeClr val="tx2"/>
                </a:solidFill>
                <a:latin typeface="Metropolis" pitchFamily="2" charset="77"/>
              </a:rPr>
            </a:br>
            <a:r>
              <a:rPr lang="en-US" sz="1100" b="1" dirty="0">
                <a:solidFill>
                  <a:schemeClr val="tx2"/>
                </a:solidFill>
                <a:latin typeface="Metropolis" pitchFamily="2" charset="77"/>
              </a:rPr>
              <a:t>(Transit LS / GENEVE)</a:t>
            </a:r>
            <a:endParaRPr lang="en-GB" sz="1100" dirty="0"/>
          </a:p>
        </p:txBody>
      </p:sp>
      <p:sp>
        <p:nvSpPr>
          <p:cNvPr id="138" name="Rectangle 137">
            <a:extLst>
              <a:ext uri="{FF2B5EF4-FFF2-40B4-BE49-F238E27FC236}">
                <a16:creationId xmlns:a16="http://schemas.microsoft.com/office/drawing/2014/main" id="{EC78019C-BFE1-424F-B795-7A5AF4462F04}"/>
              </a:ext>
            </a:extLst>
          </p:cNvPr>
          <p:cNvSpPr/>
          <p:nvPr/>
        </p:nvSpPr>
        <p:spPr>
          <a:xfrm>
            <a:off x="1449834" y="4209608"/>
            <a:ext cx="1055097" cy="276999"/>
          </a:xfrm>
          <a:prstGeom prst="rect">
            <a:avLst/>
          </a:prstGeom>
        </p:spPr>
        <p:txBody>
          <a:bodyPr wrap="none">
            <a:spAutoFit/>
          </a:bodyPr>
          <a:lstStyle/>
          <a:p>
            <a:r>
              <a:rPr lang="en-US" sz="1200" b="1" dirty="0">
                <a:solidFill>
                  <a:schemeClr val="tx2"/>
                </a:solidFill>
                <a:latin typeface="Metropolis" pitchFamily="2" charset="77"/>
              </a:rPr>
              <a:t>169.254.0.2</a:t>
            </a:r>
            <a:endParaRPr lang="en-GB" sz="1200" dirty="0"/>
          </a:p>
        </p:txBody>
      </p:sp>
      <p:sp>
        <p:nvSpPr>
          <p:cNvPr id="139" name="Rectangle 138">
            <a:extLst>
              <a:ext uri="{FF2B5EF4-FFF2-40B4-BE49-F238E27FC236}">
                <a16:creationId xmlns:a16="http://schemas.microsoft.com/office/drawing/2014/main" id="{5D1B529B-7545-EC47-89DD-3774B92811A6}"/>
              </a:ext>
            </a:extLst>
          </p:cNvPr>
          <p:cNvSpPr/>
          <p:nvPr/>
        </p:nvSpPr>
        <p:spPr>
          <a:xfrm>
            <a:off x="1440023" y="5001060"/>
            <a:ext cx="1019831" cy="276999"/>
          </a:xfrm>
          <a:prstGeom prst="rect">
            <a:avLst/>
          </a:prstGeom>
        </p:spPr>
        <p:txBody>
          <a:bodyPr wrap="none">
            <a:spAutoFit/>
          </a:bodyPr>
          <a:lstStyle/>
          <a:p>
            <a:r>
              <a:rPr lang="en-US" sz="1200" b="1" dirty="0">
                <a:solidFill>
                  <a:schemeClr val="tx2"/>
                </a:solidFill>
                <a:latin typeface="Metropolis" pitchFamily="2" charset="77"/>
              </a:rPr>
              <a:t>169.254.0.1</a:t>
            </a:r>
            <a:endParaRPr lang="en-GB" sz="1200" dirty="0"/>
          </a:p>
        </p:txBody>
      </p:sp>
      <p:cxnSp>
        <p:nvCxnSpPr>
          <p:cNvPr id="140" name="Straight Connector 139">
            <a:extLst>
              <a:ext uri="{FF2B5EF4-FFF2-40B4-BE49-F238E27FC236}">
                <a16:creationId xmlns:a16="http://schemas.microsoft.com/office/drawing/2014/main" id="{A9414E24-4B97-E044-B537-E2704522F458}"/>
              </a:ext>
            </a:extLst>
          </p:cNvPr>
          <p:cNvCxnSpPr>
            <a:cxnSpLocks/>
          </p:cNvCxnSpPr>
          <p:nvPr/>
        </p:nvCxnSpPr>
        <p:spPr bwMode="gray">
          <a:xfrm>
            <a:off x="1833178" y="4746793"/>
            <a:ext cx="537771" cy="0"/>
          </a:xfrm>
          <a:prstGeom prst="line">
            <a:avLst/>
          </a:prstGeom>
          <a:ln w="25400" cap="rnd">
            <a:solidFill>
              <a:schemeClr val="tx1"/>
            </a:solidFill>
            <a:miter lim="800000"/>
            <a:headEnd type="stealth" w="lg" len="lg"/>
            <a:tailEnd type="none"/>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B4F98513-A4CA-5945-BE66-37F5AD02022E}"/>
              </a:ext>
            </a:extLst>
          </p:cNvPr>
          <p:cNvCxnSpPr>
            <a:cxnSpLocks/>
            <a:endCxn id="148" idx="2"/>
          </p:cNvCxnSpPr>
          <p:nvPr/>
        </p:nvCxnSpPr>
        <p:spPr bwMode="gray">
          <a:xfrm flipH="1" flipV="1">
            <a:off x="1833178" y="3343653"/>
            <a:ext cx="445535" cy="453926"/>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147" name="Group 146">
            <a:extLst>
              <a:ext uri="{FF2B5EF4-FFF2-40B4-BE49-F238E27FC236}">
                <a16:creationId xmlns:a16="http://schemas.microsoft.com/office/drawing/2014/main" id="{95F1E940-45D3-B441-B5E2-775D22FF85DD}"/>
              </a:ext>
            </a:extLst>
          </p:cNvPr>
          <p:cNvGrpSpPr/>
          <p:nvPr/>
        </p:nvGrpSpPr>
        <p:grpSpPr>
          <a:xfrm>
            <a:off x="1618009" y="2913316"/>
            <a:ext cx="430337" cy="430337"/>
            <a:chOff x="7736620" y="7009631"/>
            <a:chExt cx="4501800" cy="4503600"/>
          </a:xfrm>
          <a:solidFill>
            <a:schemeClr val="tx1"/>
          </a:solidFill>
        </p:grpSpPr>
        <p:sp>
          <p:nvSpPr>
            <p:cNvPr id="148" name="Freeform: Shape 1">
              <a:extLst>
                <a:ext uri="{FF2B5EF4-FFF2-40B4-BE49-F238E27FC236}">
                  <a16:creationId xmlns:a16="http://schemas.microsoft.com/office/drawing/2014/main" id="{3E317628-D105-614E-928B-0E3CF5B5E2FC}"/>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49" name="Freeform: Shape 2">
              <a:extLst>
                <a:ext uri="{FF2B5EF4-FFF2-40B4-BE49-F238E27FC236}">
                  <a16:creationId xmlns:a16="http://schemas.microsoft.com/office/drawing/2014/main" id="{53A0211D-6AA5-D942-B87B-9C3C58E30F70}"/>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50" name="Freeform: Shape 3">
              <a:extLst>
                <a:ext uri="{FF2B5EF4-FFF2-40B4-BE49-F238E27FC236}">
                  <a16:creationId xmlns:a16="http://schemas.microsoft.com/office/drawing/2014/main" id="{FDA7BA08-7CEC-684E-9C7E-3A2AC1DA7F81}"/>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51" name="Freeform: Shape 4">
              <a:extLst>
                <a:ext uri="{FF2B5EF4-FFF2-40B4-BE49-F238E27FC236}">
                  <a16:creationId xmlns:a16="http://schemas.microsoft.com/office/drawing/2014/main" id="{5DC1C80F-DF33-DD45-9B50-0FF698FB43E6}"/>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52" name="Freeform: Shape 5">
              <a:extLst>
                <a:ext uri="{FF2B5EF4-FFF2-40B4-BE49-F238E27FC236}">
                  <a16:creationId xmlns:a16="http://schemas.microsoft.com/office/drawing/2014/main" id="{6AA9B5B9-BE58-594A-8D9C-00AC8AB795F0}"/>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153" name="Rectangle 152">
            <a:extLst>
              <a:ext uri="{FF2B5EF4-FFF2-40B4-BE49-F238E27FC236}">
                <a16:creationId xmlns:a16="http://schemas.microsoft.com/office/drawing/2014/main" id="{D9CFC3D0-256B-6143-A09D-6F7D9F5DC99D}"/>
              </a:ext>
            </a:extLst>
          </p:cNvPr>
          <p:cNvSpPr/>
          <p:nvPr/>
        </p:nvSpPr>
        <p:spPr>
          <a:xfrm>
            <a:off x="2130699" y="2597347"/>
            <a:ext cx="1151886" cy="461665"/>
          </a:xfrm>
          <a:prstGeom prst="rect">
            <a:avLst/>
          </a:prstGeom>
        </p:spPr>
        <p:txBody>
          <a:bodyPr wrap="square">
            <a:spAutoFit/>
          </a:bodyPr>
          <a:lstStyle/>
          <a:p>
            <a:r>
              <a:rPr lang="en-US" sz="1200" b="1" dirty="0">
                <a:solidFill>
                  <a:schemeClr val="tx2"/>
                </a:solidFill>
                <a:latin typeface="Metropolis" pitchFamily="2" charset="77"/>
              </a:rPr>
              <a:t>Physical Router</a:t>
            </a:r>
            <a:endParaRPr lang="en-GB" sz="1200" dirty="0"/>
          </a:p>
        </p:txBody>
      </p:sp>
      <p:cxnSp>
        <p:nvCxnSpPr>
          <p:cNvPr id="57" name="Straight Connector 56">
            <a:extLst>
              <a:ext uri="{FF2B5EF4-FFF2-40B4-BE49-F238E27FC236}">
                <a16:creationId xmlns:a16="http://schemas.microsoft.com/office/drawing/2014/main" id="{020CB849-0DE8-CC44-B402-7AC4311BB0B9}"/>
              </a:ext>
            </a:extLst>
          </p:cNvPr>
          <p:cNvCxnSpPr>
            <a:cxnSpLocks/>
          </p:cNvCxnSpPr>
          <p:nvPr/>
        </p:nvCxnSpPr>
        <p:spPr bwMode="gray">
          <a:xfrm flipH="1">
            <a:off x="1919714" y="5724969"/>
            <a:ext cx="421971" cy="283283"/>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7794D9B3-0205-854B-9097-1BD11CF64387}"/>
              </a:ext>
            </a:extLst>
          </p:cNvPr>
          <p:cNvCxnSpPr>
            <a:cxnSpLocks/>
          </p:cNvCxnSpPr>
          <p:nvPr/>
        </p:nvCxnSpPr>
        <p:spPr bwMode="gray">
          <a:xfrm>
            <a:off x="2455557" y="5746048"/>
            <a:ext cx="387" cy="327829"/>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62" name="Straight Connector 61">
            <a:extLst>
              <a:ext uri="{FF2B5EF4-FFF2-40B4-BE49-F238E27FC236}">
                <a16:creationId xmlns:a16="http://schemas.microsoft.com/office/drawing/2014/main" id="{7ADF52FE-3BA5-F04D-9F2E-8A73131B647D}"/>
              </a:ext>
            </a:extLst>
          </p:cNvPr>
          <p:cNvCxnSpPr>
            <a:cxnSpLocks/>
          </p:cNvCxnSpPr>
          <p:nvPr/>
        </p:nvCxnSpPr>
        <p:spPr bwMode="gray">
          <a:xfrm flipH="1" flipV="1">
            <a:off x="2577335" y="5722750"/>
            <a:ext cx="350368" cy="250847"/>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63" name="Rectangle 62">
            <a:extLst>
              <a:ext uri="{FF2B5EF4-FFF2-40B4-BE49-F238E27FC236}">
                <a16:creationId xmlns:a16="http://schemas.microsoft.com/office/drawing/2014/main" id="{91F6FD4C-8E25-E74E-9CE5-9CB1658641AD}"/>
              </a:ext>
            </a:extLst>
          </p:cNvPr>
          <p:cNvSpPr/>
          <p:nvPr/>
        </p:nvSpPr>
        <p:spPr>
          <a:xfrm>
            <a:off x="421384" y="5719678"/>
            <a:ext cx="968535" cy="461665"/>
          </a:xfrm>
          <a:prstGeom prst="rect">
            <a:avLst/>
          </a:prstGeom>
        </p:spPr>
        <p:txBody>
          <a:bodyPr wrap="none">
            <a:spAutoFit/>
          </a:bodyPr>
          <a:lstStyle/>
          <a:p>
            <a:r>
              <a:rPr lang="en-US" sz="1200" b="1" dirty="0">
                <a:solidFill>
                  <a:schemeClr val="tx2"/>
                </a:solidFill>
                <a:latin typeface="Metropolis" pitchFamily="2" charset="77"/>
              </a:rPr>
              <a:t>Downlink</a:t>
            </a:r>
          </a:p>
          <a:p>
            <a:r>
              <a:rPr lang="en-US" sz="1200" b="1" dirty="0">
                <a:solidFill>
                  <a:schemeClr val="tx2"/>
                </a:solidFill>
                <a:latin typeface="Metropolis" pitchFamily="2" charset="77"/>
              </a:rPr>
              <a:t>(GENEVE)</a:t>
            </a:r>
            <a:endParaRPr lang="en-GB" sz="1200" dirty="0"/>
          </a:p>
        </p:txBody>
      </p:sp>
      <p:cxnSp>
        <p:nvCxnSpPr>
          <p:cNvPr id="64" name="Straight Connector 63">
            <a:extLst>
              <a:ext uri="{FF2B5EF4-FFF2-40B4-BE49-F238E27FC236}">
                <a16:creationId xmlns:a16="http://schemas.microsoft.com/office/drawing/2014/main" id="{7198155A-5F9E-BE45-9C01-A504EC2582F7}"/>
              </a:ext>
            </a:extLst>
          </p:cNvPr>
          <p:cNvCxnSpPr>
            <a:cxnSpLocks/>
          </p:cNvCxnSpPr>
          <p:nvPr/>
        </p:nvCxnSpPr>
        <p:spPr bwMode="gray">
          <a:xfrm>
            <a:off x="1303756" y="5884103"/>
            <a:ext cx="615007" cy="0"/>
          </a:xfrm>
          <a:prstGeom prst="line">
            <a:avLst/>
          </a:prstGeom>
          <a:ln w="25400" cap="rnd">
            <a:solidFill>
              <a:schemeClr val="tx1"/>
            </a:solidFill>
            <a:miter lim="800000"/>
            <a:headEnd type="stealth" w="lg" len="lg"/>
            <a:tailEnd type="none"/>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DCC98A30-AA06-7C49-A9E1-8EAB9FDA0CF2}"/>
              </a:ext>
            </a:extLst>
          </p:cNvPr>
          <p:cNvCxnSpPr>
            <a:cxnSpLocks/>
          </p:cNvCxnSpPr>
          <p:nvPr/>
        </p:nvCxnSpPr>
        <p:spPr bwMode="gray">
          <a:xfrm>
            <a:off x="1064700" y="3404448"/>
            <a:ext cx="768478" cy="0"/>
          </a:xfrm>
          <a:prstGeom prst="line">
            <a:avLst/>
          </a:prstGeom>
          <a:ln w="25400" cap="rnd">
            <a:solidFill>
              <a:schemeClr val="tx1"/>
            </a:solidFill>
            <a:miter lim="800000"/>
            <a:headEnd type="stealth" w="lg" len="lg"/>
            <a:tailEnd type="none"/>
          </a:ln>
        </p:spPr>
        <p:style>
          <a:lnRef idx="1">
            <a:schemeClr val="accent1"/>
          </a:lnRef>
          <a:fillRef idx="0">
            <a:schemeClr val="accent1"/>
          </a:fillRef>
          <a:effectRef idx="0">
            <a:schemeClr val="accent1"/>
          </a:effectRef>
          <a:fontRef idx="minor">
            <a:schemeClr val="tx1"/>
          </a:fontRef>
        </p:style>
      </p:cxnSp>
      <p:sp>
        <p:nvSpPr>
          <p:cNvPr id="68" name="Rectangle 67">
            <a:extLst>
              <a:ext uri="{FF2B5EF4-FFF2-40B4-BE49-F238E27FC236}">
                <a16:creationId xmlns:a16="http://schemas.microsoft.com/office/drawing/2014/main" id="{300B5E51-1D0F-8C44-BF91-9FB63818B477}"/>
              </a:ext>
            </a:extLst>
          </p:cNvPr>
          <p:cNvSpPr/>
          <p:nvPr/>
        </p:nvSpPr>
        <p:spPr>
          <a:xfrm>
            <a:off x="134168" y="3259292"/>
            <a:ext cx="1003769" cy="461665"/>
          </a:xfrm>
          <a:prstGeom prst="rect">
            <a:avLst/>
          </a:prstGeom>
        </p:spPr>
        <p:txBody>
          <a:bodyPr wrap="square">
            <a:spAutoFit/>
          </a:bodyPr>
          <a:lstStyle/>
          <a:p>
            <a:r>
              <a:rPr lang="en-US" sz="1200" b="1" dirty="0">
                <a:solidFill>
                  <a:schemeClr val="tx2"/>
                </a:solidFill>
                <a:latin typeface="Metropolis" pitchFamily="2" charset="77"/>
              </a:rPr>
              <a:t>Uplink LSs (VLAN)</a:t>
            </a:r>
            <a:endParaRPr lang="en-GB" sz="1200" dirty="0"/>
          </a:p>
        </p:txBody>
      </p:sp>
      <p:sp>
        <p:nvSpPr>
          <p:cNvPr id="69" name="Rectangle 68">
            <a:extLst>
              <a:ext uri="{FF2B5EF4-FFF2-40B4-BE49-F238E27FC236}">
                <a16:creationId xmlns:a16="http://schemas.microsoft.com/office/drawing/2014/main" id="{7434E1C2-7D76-3441-843D-7C421B60E508}"/>
              </a:ext>
            </a:extLst>
          </p:cNvPr>
          <p:cNvSpPr/>
          <p:nvPr/>
        </p:nvSpPr>
        <p:spPr>
          <a:xfrm>
            <a:off x="4654789" y="3341599"/>
            <a:ext cx="1976911" cy="3113702"/>
          </a:xfrm>
          <a:prstGeom prst="rect">
            <a:avLst/>
          </a:prstGeom>
          <a:noFill/>
          <a:ln w="19050">
            <a:solidFill>
              <a:schemeClr val="tx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sp>
        <p:nvSpPr>
          <p:cNvPr id="70" name="Rectangle 69">
            <a:extLst>
              <a:ext uri="{FF2B5EF4-FFF2-40B4-BE49-F238E27FC236}">
                <a16:creationId xmlns:a16="http://schemas.microsoft.com/office/drawing/2014/main" id="{0C39FFA8-C9C5-3C4A-95A8-2E0E732B0E21}"/>
              </a:ext>
            </a:extLst>
          </p:cNvPr>
          <p:cNvSpPr/>
          <p:nvPr/>
        </p:nvSpPr>
        <p:spPr>
          <a:xfrm>
            <a:off x="2432218" y="4357141"/>
            <a:ext cx="2027951" cy="646331"/>
          </a:xfrm>
          <a:prstGeom prst="rect">
            <a:avLst/>
          </a:prstGeom>
        </p:spPr>
        <p:txBody>
          <a:bodyPr wrap="square">
            <a:spAutoFit/>
          </a:bodyPr>
          <a:lstStyle/>
          <a:p>
            <a:r>
              <a:rPr lang="en-US" sz="1200" b="1" dirty="0">
                <a:solidFill>
                  <a:schemeClr val="tx2"/>
                </a:solidFill>
              </a:rPr>
              <a:t>Routes between SR and DR is </a:t>
            </a:r>
            <a:r>
              <a:rPr lang="en-US" sz="1200" b="1" u="sng" dirty="0">
                <a:solidFill>
                  <a:schemeClr val="tx2"/>
                </a:solidFill>
              </a:rPr>
              <a:t>auto plumbed by NSX management plane</a:t>
            </a:r>
          </a:p>
        </p:txBody>
      </p:sp>
      <p:grpSp>
        <p:nvGrpSpPr>
          <p:cNvPr id="71" name="Group 70">
            <a:extLst>
              <a:ext uri="{FF2B5EF4-FFF2-40B4-BE49-F238E27FC236}">
                <a16:creationId xmlns:a16="http://schemas.microsoft.com/office/drawing/2014/main" id="{B0BDBB32-464F-904B-A6E4-60CFD6F682DB}"/>
              </a:ext>
            </a:extLst>
          </p:cNvPr>
          <p:cNvGrpSpPr/>
          <p:nvPr/>
        </p:nvGrpSpPr>
        <p:grpSpPr>
          <a:xfrm>
            <a:off x="5352585" y="4037323"/>
            <a:ext cx="540000" cy="540000"/>
            <a:chOff x="7736620" y="7009631"/>
            <a:chExt cx="4501800" cy="4503600"/>
          </a:xfrm>
          <a:solidFill>
            <a:schemeClr val="accent6"/>
          </a:solidFill>
        </p:grpSpPr>
        <p:sp>
          <p:nvSpPr>
            <p:cNvPr id="72" name="Freeform: Shape 1">
              <a:extLst>
                <a:ext uri="{FF2B5EF4-FFF2-40B4-BE49-F238E27FC236}">
                  <a16:creationId xmlns:a16="http://schemas.microsoft.com/office/drawing/2014/main" id="{7A5AF8ED-FF1C-0B4E-9F20-F3C106C10A29}"/>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73" name="Freeform: Shape 2">
              <a:extLst>
                <a:ext uri="{FF2B5EF4-FFF2-40B4-BE49-F238E27FC236}">
                  <a16:creationId xmlns:a16="http://schemas.microsoft.com/office/drawing/2014/main" id="{F76A3C8B-58F1-A44B-B700-EE52289DF635}"/>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74" name="Freeform: Shape 3">
              <a:extLst>
                <a:ext uri="{FF2B5EF4-FFF2-40B4-BE49-F238E27FC236}">
                  <a16:creationId xmlns:a16="http://schemas.microsoft.com/office/drawing/2014/main" id="{A117EA93-7EC8-E94C-BE2B-2E4EA9B3B92A}"/>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75" name="Freeform: Shape 4">
              <a:extLst>
                <a:ext uri="{FF2B5EF4-FFF2-40B4-BE49-F238E27FC236}">
                  <a16:creationId xmlns:a16="http://schemas.microsoft.com/office/drawing/2014/main" id="{93018E1D-B969-804F-9E35-DD652250BD91}"/>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76" name="Freeform: Shape 5">
              <a:extLst>
                <a:ext uri="{FF2B5EF4-FFF2-40B4-BE49-F238E27FC236}">
                  <a16:creationId xmlns:a16="http://schemas.microsoft.com/office/drawing/2014/main" id="{9E4DFF8A-07FC-1544-920B-C3A0EB0FB752}"/>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grpSp>
        <p:nvGrpSpPr>
          <p:cNvPr id="84" name="Group 83">
            <a:extLst>
              <a:ext uri="{FF2B5EF4-FFF2-40B4-BE49-F238E27FC236}">
                <a16:creationId xmlns:a16="http://schemas.microsoft.com/office/drawing/2014/main" id="{39038AFD-6417-3E41-A2A8-E210DD0F4708}"/>
              </a:ext>
            </a:extLst>
          </p:cNvPr>
          <p:cNvGrpSpPr/>
          <p:nvPr/>
        </p:nvGrpSpPr>
        <p:grpSpPr>
          <a:xfrm>
            <a:off x="9434685" y="5204894"/>
            <a:ext cx="540000" cy="540000"/>
            <a:chOff x="7736620" y="7009631"/>
            <a:chExt cx="4501800" cy="4503600"/>
          </a:xfrm>
          <a:solidFill>
            <a:schemeClr val="accent6"/>
          </a:solidFill>
        </p:grpSpPr>
        <p:sp>
          <p:nvSpPr>
            <p:cNvPr id="85" name="Freeform: Shape 1">
              <a:extLst>
                <a:ext uri="{FF2B5EF4-FFF2-40B4-BE49-F238E27FC236}">
                  <a16:creationId xmlns:a16="http://schemas.microsoft.com/office/drawing/2014/main" id="{58EE057F-23A9-D94F-8AB1-0B2B1583466D}"/>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86" name="Freeform: Shape 2">
              <a:extLst>
                <a:ext uri="{FF2B5EF4-FFF2-40B4-BE49-F238E27FC236}">
                  <a16:creationId xmlns:a16="http://schemas.microsoft.com/office/drawing/2014/main" id="{4AD447A0-5A9E-4A44-A15E-3C4737059FD3}"/>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87" name="Freeform: Shape 3">
              <a:extLst>
                <a:ext uri="{FF2B5EF4-FFF2-40B4-BE49-F238E27FC236}">
                  <a16:creationId xmlns:a16="http://schemas.microsoft.com/office/drawing/2014/main" id="{D5118C47-1BCA-1E41-BCD7-943EC6B7627C}"/>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88" name="Freeform: Shape 4">
              <a:extLst>
                <a:ext uri="{FF2B5EF4-FFF2-40B4-BE49-F238E27FC236}">
                  <a16:creationId xmlns:a16="http://schemas.microsoft.com/office/drawing/2014/main" id="{36FE6346-0A0C-B84D-9D7C-02131A62BB57}"/>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89" name="Freeform: Shape 5">
              <a:extLst>
                <a:ext uri="{FF2B5EF4-FFF2-40B4-BE49-F238E27FC236}">
                  <a16:creationId xmlns:a16="http://schemas.microsoft.com/office/drawing/2014/main" id="{E2E5FBD1-0748-A14F-BC9B-F82D4944F9F7}"/>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127" name="Rectangle 126">
            <a:extLst>
              <a:ext uri="{FF2B5EF4-FFF2-40B4-BE49-F238E27FC236}">
                <a16:creationId xmlns:a16="http://schemas.microsoft.com/office/drawing/2014/main" id="{05D113CC-261D-2D4C-B797-126865DBAAD9}"/>
              </a:ext>
            </a:extLst>
          </p:cNvPr>
          <p:cNvSpPr/>
          <p:nvPr/>
        </p:nvSpPr>
        <p:spPr>
          <a:xfrm>
            <a:off x="8762591" y="2655305"/>
            <a:ext cx="1639124" cy="646331"/>
          </a:xfrm>
          <a:prstGeom prst="rect">
            <a:avLst/>
          </a:prstGeom>
        </p:spPr>
        <p:txBody>
          <a:bodyPr wrap="square">
            <a:spAutoFit/>
          </a:bodyPr>
          <a:lstStyle/>
          <a:p>
            <a:pPr algn="ctr"/>
            <a:r>
              <a:rPr lang="en-US" sz="1200" b="1" dirty="0">
                <a:solidFill>
                  <a:schemeClr val="tx2"/>
                </a:solidFill>
                <a:ea typeface="Gotham Rounded Book" charset="0"/>
                <a:cs typeface="Gotham Rounded Book" charset="0"/>
              </a:rPr>
              <a:t>Host Transport Node</a:t>
            </a:r>
          </a:p>
          <a:p>
            <a:pPr algn="ctr"/>
            <a:r>
              <a:rPr lang="en-US" sz="1200" b="1" dirty="0" err="1">
                <a:solidFill>
                  <a:schemeClr val="tx2"/>
                </a:solidFill>
                <a:ea typeface="Gotham Rounded Book" charset="0"/>
                <a:cs typeface="Gotham Rounded Book" charset="0"/>
              </a:rPr>
              <a:t>ESXi</a:t>
            </a:r>
            <a:r>
              <a:rPr lang="en-US" sz="1200" b="1" dirty="0">
                <a:solidFill>
                  <a:schemeClr val="tx2"/>
                </a:solidFill>
                <a:ea typeface="Gotham Rounded Book" charset="0"/>
                <a:cs typeface="Gotham Rounded Book" charset="0"/>
              </a:rPr>
              <a:t> Host #1</a:t>
            </a:r>
          </a:p>
        </p:txBody>
      </p:sp>
      <p:sp>
        <p:nvSpPr>
          <p:cNvPr id="131" name="Rectangle 130">
            <a:extLst>
              <a:ext uri="{FF2B5EF4-FFF2-40B4-BE49-F238E27FC236}">
                <a16:creationId xmlns:a16="http://schemas.microsoft.com/office/drawing/2014/main" id="{9A733C84-76F4-5244-B251-F8BFF59BDEAE}"/>
              </a:ext>
            </a:extLst>
          </p:cNvPr>
          <p:cNvSpPr/>
          <p:nvPr/>
        </p:nvSpPr>
        <p:spPr>
          <a:xfrm>
            <a:off x="4999030" y="2727174"/>
            <a:ext cx="1426993" cy="646331"/>
          </a:xfrm>
          <a:prstGeom prst="rect">
            <a:avLst/>
          </a:prstGeom>
        </p:spPr>
        <p:txBody>
          <a:bodyPr wrap="none">
            <a:spAutoFit/>
          </a:bodyPr>
          <a:lstStyle/>
          <a:p>
            <a:pPr algn="ctr"/>
            <a:r>
              <a:rPr lang="en-US" sz="1200" b="1" dirty="0">
                <a:solidFill>
                  <a:schemeClr val="tx2"/>
                </a:solidFill>
                <a:ea typeface="Gotham Rounded Book" charset="0"/>
                <a:cs typeface="Gotham Rounded Book" charset="0"/>
              </a:rPr>
              <a:t>Edge Transport </a:t>
            </a:r>
          </a:p>
          <a:p>
            <a:pPr algn="ctr"/>
            <a:r>
              <a:rPr lang="en-US" sz="1200" b="1" dirty="0">
                <a:solidFill>
                  <a:schemeClr val="tx2"/>
                </a:solidFill>
                <a:ea typeface="Gotham Rounded Book" charset="0"/>
                <a:cs typeface="Gotham Rounded Book" charset="0"/>
              </a:rPr>
              <a:t>Node #1 </a:t>
            </a:r>
          </a:p>
          <a:p>
            <a:pPr algn="ctr"/>
            <a:r>
              <a:rPr lang="en-US" sz="1200" b="1" dirty="0">
                <a:solidFill>
                  <a:schemeClr val="tx2"/>
                </a:solidFill>
                <a:ea typeface="Gotham Rounded Book" charset="0"/>
                <a:cs typeface="Gotham Rounded Book" charset="0"/>
              </a:rPr>
              <a:t>VM / BM</a:t>
            </a:r>
          </a:p>
        </p:txBody>
      </p:sp>
      <p:sp>
        <p:nvSpPr>
          <p:cNvPr id="146" name="Rectangle 145">
            <a:extLst>
              <a:ext uri="{FF2B5EF4-FFF2-40B4-BE49-F238E27FC236}">
                <a16:creationId xmlns:a16="http://schemas.microsoft.com/office/drawing/2014/main" id="{9DBB762C-2E9E-DD47-B78E-91A87ED0B0AB}"/>
              </a:ext>
            </a:extLst>
          </p:cNvPr>
          <p:cNvSpPr/>
          <p:nvPr/>
        </p:nvSpPr>
        <p:spPr>
          <a:xfrm>
            <a:off x="4962616" y="4168425"/>
            <a:ext cx="452368" cy="338554"/>
          </a:xfrm>
          <a:prstGeom prst="rect">
            <a:avLst/>
          </a:prstGeom>
        </p:spPr>
        <p:txBody>
          <a:bodyPr wrap="none">
            <a:spAutoFit/>
          </a:bodyPr>
          <a:lstStyle/>
          <a:p>
            <a:r>
              <a:rPr lang="en-US" sz="1600" b="1" dirty="0">
                <a:solidFill>
                  <a:schemeClr val="tx2"/>
                </a:solidFill>
                <a:latin typeface="Metropolis" pitchFamily="2" charset="77"/>
              </a:rPr>
              <a:t>SR</a:t>
            </a:r>
            <a:endParaRPr lang="en-GB" sz="1600" dirty="0"/>
          </a:p>
        </p:txBody>
      </p:sp>
      <p:sp>
        <p:nvSpPr>
          <p:cNvPr id="155" name="Rectangle 154">
            <a:extLst>
              <a:ext uri="{FF2B5EF4-FFF2-40B4-BE49-F238E27FC236}">
                <a16:creationId xmlns:a16="http://schemas.microsoft.com/office/drawing/2014/main" id="{10A408C9-D364-1441-A49A-B68CD30F662A}"/>
              </a:ext>
            </a:extLst>
          </p:cNvPr>
          <p:cNvSpPr/>
          <p:nvPr/>
        </p:nvSpPr>
        <p:spPr>
          <a:xfrm>
            <a:off x="9008244" y="5321869"/>
            <a:ext cx="482824" cy="338554"/>
          </a:xfrm>
          <a:prstGeom prst="rect">
            <a:avLst/>
          </a:prstGeom>
        </p:spPr>
        <p:txBody>
          <a:bodyPr wrap="none">
            <a:spAutoFit/>
          </a:bodyPr>
          <a:lstStyle/>
          <a:p>
            <a:r>
              <a:rPr lang="en-US" sz="1600" b="1" dirty="0">
                <a:solidFill>
                  <a:schemeClr val="tx2"/>
                </a:solidFill>
                <a:latin typeface="Metropolis" pitchFamily="2" charset="77"/>
              </a:rPr>
              <a:t>DR</a:t>
            </a:r>
            <a:endParaRPr lang="en-GB" sz="1600" dirty="0"/>
          </a:p>
        </p:txBody>
      </p:sp>
      <p:cxnSp>
        <p:nvCxnSpPr>
          <p:cNvPr id="174" name="Straight Connector 173">
            <a:extLst>
              <a:ext uri="{FF2B5EF4-FFF2-40B4-BE49-F238E27FC236}">
                <a16:creationId xmlns:a16="http://schemas.microsoft.com/office/drawing/2014/main" id="{3ABFE054-1FB2-154A-8F75-D61D2A0FA140}"/>
              </a:ext>
            </a:extLst>
          </p:cNvPr>
          <p:cNvCxnSpPr>
            <a:cxnSpLocks/>
          </p:cNvCxnSpPr>
          <p:nvPr/>
        </p:nvCxnSpPr>
        <p:spPr bwMode="gray">
          <a:xfrm flipH="1">
            <a:off x="4494280" y="4882313"/>
            <a:ext cx="7527600" cy="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75" name="Straight Connector 174">
            <a:extLst>
              <a:ext uri="{FF2B5EF4-FFF2-40B4-BE49-F238E27FC236}">
                <a16:creationId xmlns:a16="http://schemas.microsoft.com/office/drawing/2014/main" id="{A0FE1EDE-149D-7E44-A9E7-DB06256D4CCD}"/>
              </a:ext>
            </a:extLst>
          </p:cNvPr>
          <p:cNvCxnSpPr>
            <a:cxnSpLocks/>
          </p:cNvCxnSpPr>
          <p:nvPr/>
        </p:nvCxnSpPr>
        <p:spPr bwMode="gray">
          <a:xfrm>
            <a:off x="5234065" y="5973596"/>
            <a:ext cx="6422177" cy="0"/>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76" name="Straight Connector 175">
            <a:extLst>
              <a:ext uri="{FF2B5EF4-FFF2-40B4-BE49-F238E27FC236}">
                <a16:creationId xmlns:a16="http://schemas.microsoft.com/office/drawing/2014/main" id="{E55949B5-7335-084E-A6C9-98026B51A970}"/>
              </a:ext>
            </a:extLst>
          </p:cNvPr>
          <p:cNvCxnSpPr>
            <a:cxnSpLocks/>
          </p:cNvCxnSpPr>
          <p:nvPr/>
        </p:nvCxnSpPr>
        <p:spPr bwMode="gray">
          <a:xfrm>
            <a:off x="5414984" y="6160512"/>
            <a:ext cx="6361659" cy="1210"/>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77" name="Straight Connector 176">
            <a:extLst>
              <a:ext uri="{FF2B5EF4-FFF2-40B4-BE49-F238E27FC236}">
                <a16:creationId xmlns:a16="http://schemas.microsoft.com/office/drawing/2014/main" id="{A7AB080E-9400-0B4B-A983-BA82E5CCF271}"/>
              </a:ext>
            </a:extLst>
          </p:cNvPr>
          <p:cNvCxnSpPr>
            <a:cxnSpLocks/>
          </p:cNvCxnSpPr>
          <p:nvPr/>
        </p:nvCxnSpPr>
        <p:spPr bwMode="gray">
          <a:xfrm flipH="1" flipV="1">
            <a:off x="5588089" y="6337664"/>
            <a:ext cx="6249600" cy="0"/>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78" name="Straight Connector 177">
            <a:extLst>
              <a:ext uri="{FF2B5EF4-FFF2-40B4-BE49-F238E27FC236}">
                <a16:creationId xmlns:a16="http://schemas.microsoft.com/office/drawing/2014/main" id="{5DA4BA26-EAF5-C244-8F24-A8718CF1C674}"/>
              </a:ext>
            </a:extLst>
          </p:cNvPr>
          <p:cNvCxnSpPr>
            <a:cxnSpLocks/>
          </p:cNvCxnSpPr>
          <p:nvPr/>
        </p:nvCxnSpPr>
        <p:spPr bwMode="gray">
          <a:xfrm>
            <a:off x="9577339" y="5730138"/>
            <a:ext cx="0" cy="236069"/>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79" name="Straight Connector 178">
            <a:extLst>
              <a:ext uri="{FF2B5EF4-FFF2-40B4-BE49-F238E27FC236}">
                <a16:creationId xmlns:a16="http://schemas.microsoft.com/office/drawing/2014/main" id="{691250EB-01D1-2946-8D87-CC8B29942B04}"/>
              </a:ext>
            </a:extLst>
          </p:cNvPr>
          <p:cNvCxnSpPr>
            <a:cxnSpLocks/>
          </p:cNvCxnSpPr>
          <p:nvPr/>
        </p:nvCxnSpPr>
        <p:spPr bwMode="gray">
          <a:xfrm>
            <a:off x="9709421" y="5748496"/>
            <a:ext cx="0" cy="413226"/>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37032C95-D214-084D-9ACB-006F95618A3F}"/>
              </a:ext>
            </a:extLst>
          </p:cNvPr>
          <p:cNvCxnSpPr>
            <a:cxnSpLocks/>
          </p:cNvCxnSpPr>
          <p:nvPr/>
        </p:nvCxnSpPr>
        <p:spPr bwMode="gray">
          <a:xfrm>
            <a:off x="9857085" y="5706783"/>
            <a:ext cx="0" cy="641174"/>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81" name="Straight Connector 180">
            <a:extLst>
              <a:ext uri="{FF2B5EF4-FFF2-40B4-BE49-F238E27FC236}">
                <a16:creationId xmlns:a16="http://schemas.microsoft.com/office/drawing/2014/main" id="{EBF5E55A-4661-A24A-80F7-7D8782B9F4D2}"/>
              </a:ext>
            </a:extLst>
          </p:cNvPr>
          <p:cNvCxnSpPr>
            <a:cxnSpLocks/>
          </p:cNvCxnSpPr>
          <p:nvPr/>
        </p:nvCxnSpPr>
        <p:spPr bwMode="gray">
          <a:xfrm>
            <a:off x="9704685" y="4882311"/>
            <a:ext cx="0" cy="322583"/>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82" name="Straight Connector 181">
            <a:extLst>
              <a:ext uri="{FF2B5EF4-FFF2-40B4-BE49-F238E27FC236}">
                <a16:creationId xmlns:a16="http://schemas.microsoft.com/office/drawing/2014/main" id="{FC195F27-BAE7-4048-902E-B43C4595AEE4}"/>
              </a:ext>
            </a:extLst>
          </p:cNvPr>
          <p:cNvCxnSpPr>
            <a:cxnSpLocks/>
          </p:cNvCxnSpPr>
          <p:nvPr/>
        </p:nvCxnSpPr>
        <p:spPr bwMode="gray">
          <a:xfrm>
            <a:off x="5627769" y="4559728"/>
            <a:ext cx="0" cy="322583"/>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83" name="Rectangle 182">
            <a:extLst>
              <a:ext uri="{FF2B5EF4-FFF2-40B4-BE49-F238E27FC236}">
                <a16:creationId xmlns:a16="http://schemas.microsoft.com/office/drawing/2014/main" id="{4DAFE4B8-A153-654A-B8F3-34826B18EE83}"/>
              </a:ext>
            </a:extLst>
          </p:cNvPr>
          <p:cNvSpPr/>
          <p:nvPr/>
        </p:nvSpPr>
        <p:spPr>
          <a:xfrm>
            <a:off x="10642732" y="3341599"/>
            <a:ext cx="1133911" cy="3113702"/>
          </a:xfrm>
          <a:prstGeom prst="rect">
            <a:avLst/>
          </a:prstGeom>
          <a:noFill/>
          <a:ln w="19050">
            <a:solidFill>
              <a:schemeClr val="tx1"/>
            </a:solidFill>
            <a:prstDash val="dash"/>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grpSp>
        <p:nvGrpSpPr>
          <p:cNvPr id="184" name="Group 183">
            <a:extLst>
              <a:ext uri="{FF2B5EF4-FFF2-40B4-BE49-F238E27FC236}">
                <a16:creationId xmlns:a16="http://schemas.microsoft.com/office/drawing/2014/main" id="{D54DEB41-A3B0-B845-8E56-232097D878D1}"/>
              </a:ext>
            </a:extLst>
          </p:cNvPr>
          <p:cNvGrpSpPr/>
          <p:nvPr/>
        </p:nvGrpSpPr>
        <p:grpSpPr>
          <a:xfrm>
            <a:off x="11078027" y="5204894"/>
            <a:ext cx="540000" cy="540000"/>
            <a:chOff x="7736620" y="7009631"/>
            <a:chExt cx="4501800" cy="4503600"/>
          </a:xfrm>
          <a:solidFill>
            <a:schemeClr val="accent6"/>
          </a:solidFill>
        </p:grpSpPr>
        <p:sp>
          <p:nvSpPr>
            <p:cNvPr id="185" name="Freeform: Shape 1">
              <a:extLst>
                <a:ext uri="{FF2B5EF4-FFF2-40B4-BE49-F238E27FC236}">
                  <a16:creationId xmlns:a16="http://schemas.microsoft.com/office/drawing/2014/main" id="{B54B7DA6-2313-E546-9E40-861AFCA28C91}"/>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86" name="Freeform: Shape 2">
              <a:extLst>
                <a:ext uri="{FF2B5EF4-FFF2-40B4-BE49-F238E27FC236}">
                  <a16:creationId xmlns:a16="http://schemas.microsoft.com/office/drawing/2014/main" id="{85A8D8E6-C52C-8346-94E6-C2A1BB7953E1}"/>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87" name="Freeform: Shape 3">
              <a:extLst>
                <a:ext uri="{FF2B5EF4-FFF2-40B4-BE49-F238E27FC236}">
                  <a16:creationId xmlns:a16="http://schemas.microsoft.com/office/drawing/2014/main" id="{5ACA8CBA-6588-0241-90E6-5B96B4351537}"/>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88" name="Freeform: Shape 4">
              <a:extLst>
                <a:ext uri="{FF2B5EF4-FFF2-40B4-BE49-F238E27FC236}">
                  <a16:creationId xmlns:a16="http://schemas.microsoft.com/office/drawing/2014/main" id="{27D30D5E-5E58-4948-BC34-E176946148F5}"/>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89" name="Freeform: Shape 5">
              <a:extLst>
                <a:ext uri="{FF2B5EF4-FFF2-40B4-BE49-F238E27FC236}">
                  <a16:creationId xmlns:a16="http://schemas.microsoft.com/office/drawing/2014/main" id="{C8043C0F-D064-1142-A18A-675FE80BF6B5}"/>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190" name="Rectangle 189">
            <a:extLst>
              <a:ext uri="{FF2B5EF4-FFF2-40B4-BE49-F238E27FC236}">
                <a16:creationId xmlns:a16="http://schemas.microsoft.com/office/drawing/2014/main" id="{A24276D0-5C45-5040-94A3-293A18306A03}"/>
              </a:ext>
            </a:extLst>
          </p:cNvPr>
          <p:cNvSpPr/>
          <p:nvPr/>
        </p:nvSpPr>
        <p:spPr>
          <a:xfrm>
            <a:off x="10492374" y="2659519"/>
            <a:ext cx="1399742" cy="646331"/>
          </a:xfrm>
          <a:prstGeom prst="rect">
            <a:avLst/>
          </a:prstGeom>
        </p:spPr>
        <p:txBody>
          <a:bodyPr wrap="none">
            <a:spAutoFit/>
          </a:bodyPr>
          <a:lstStyle/>
          <a:p>
            <a:pPr algn="ctr"/>
            <a:r>
              <a:rPr lang="en-US" sz="1200" b="1" dirty="0">
                <a:solidFill>
                  <a:schemeClr val="tx2"/>
                </a:solidFill>
                <a:ea typeface="Gotham Rounded Book" charset="0"/>
                <a:cs typeface="Gotham Rounded Book" charset="0"/>
              </a:rPr>
              <a:t>Hypervisor</a:t>
            </a:r>
          </a:p>
          <a:p>
            <a:pPr algn="ctr"/>
            <a:r>
              <a:rPr lang="en-US" sz="1200" b="1" dirty="0">
                <a:solidFill>
                  <a:schemeClr val="tx2"/>
                </a:solidFill>
                <a:ea typeface="Gotham Rounded Book" charset="0"/>
                <a:cs typeface="Gotham Rounded Book" charset="0"/>
              </a:rPr>
              <a:t>Transport Node</a:t>
            </a:r>
          </a:p>
          <a:p>
            <a:pPr algn="ctr"/>
            <a:r>
              <a:rPr lang="en-US" sz="1200" b="1" dirty="0" err="1">
                <a:solidFill>
                  <a:schemeClr val="tx2"/>
                </a:solidFill>
                <a:ea typeface="Gotham Rounded Book" charset="0"/>
                <a:cs typeface="Gotham Rounded Book" charset="0"/>
              </a:rPr>
              <a:t>ESXi</a:t>
            </a:r>
            <a:r>
              <a:rPr lang="en-US" sz="1200" b="1" dirty="0">
                <a:solidFill>
                  <a:schemeClr val="tx2"/>
                </a:solidFill>
                <a:ea typeface="Gotham Rounded Book" charset="0"/>
                <a:cs typeface="Gotham Rounded Book" charset="0"/>
              </a:rPr>
              <a:t> Host #2</a:t>
            </a:r>
          </a:p>
        </p:txBody>
      </p:sp>
      <p:sp>
        <p:nvSpPr>
          <p:cNvPr id="191" name="Rectangle 190">
            <a:extLst>
              <a:ext uri="{FF2B5EF4-FFF2-40B4-BE49-F238E27FC236}">
                <a16:creationId xmlns:a16="http://schemas.microsoft.com/office/drawing/2014/main" id="{A7D76674-837F-BC40-982E-EF4E1E7A9F95}"/>
              </a:ext>
            </a:extLst>
          </p:cNvPr>
          <p:cNvSpPr/>
          <p:nvPr/>
        </p:nvSpPr>
        <p:spPr>
          <a:xfrm>
            <a:off x="10651588" y="5321869"/>
            <a:ext cx="482824" cy="338554"/>
          </a:xfrm>
          <a:prstGeom prst="rect">
            <a:avLst/>
          </a:prstGeom>
        </p:spPr>
        <p:txBody>
          <a:bodyPr wrap="none">
            <a:spAutoFit/>
          </a:bodyPr>
          <a:lstStyle/>
          <a:p>
            <a:r>
              <a:rPr lang="en-US" sz="1600" b="1" dirty="0">
                <a:solidFill>
                  <a:schemeClr val="tx2"/>
                </a:solidFill>
                <a:latin typeface="Metropolis" pitchFamily="2" charset="77"/>
              </a:rPr>
              <a:t>DR</a:t>
            </a:r>
            <a:endParaRPr lang="en-GB" sz="1600" dirty="0"/>
          </a:p>
        </p:txBody>
      </p:sp>
      <p:cxnSp>
        <p:nvCxnSpPr>
          <p:cNvPr id="192" name="Straight Connector 191">
            <a:extLst>
              <a:ext uri="{FF2B5EF4-FFF2-40B4-BE49-F238E27FC236}">
                <a16:creationId xmlns:a16="http://schemas.microsoft.com/office/drawing/2014/main" id="{1BF12612-A79D-C04C-84A3-B447C4A5D22F}"/>
              </a:ext>
            </a:extLst>
          </p:cNvPr>
          <p:cNvCxnSpPr>
            <a:cxnSpLocks/>
          </p:cNvCxnSpPr>
          <p:nvPr/>
        </p:nvCxnSpPr>
        <p:spPr bwMode="gray">
          <a:xfrm>
            <a:off x="11220681" y="5730138"/>
            <a:ext cx="0" cy="236069"/>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93" name="Straight Connector 192">
            <a:extLst>
              <a:ext uri="{FF2B5EF4-FFF2-40B4-BE49-F238E27FC236}">
                <a16:creationId xmlns:a16="http://schemas.microsoft.com/office/drawing/2014/main" id="{9D26BD8F-F603-0841-B76E-96B47E4CCA34}"/>
              </a:ext>
            </a:extLst>
          </p:cNvPr>
          <p:cNvCxnSpPr>
            <a:cxnSpLocks/>
          </p:cNvCxnSpPr>
          <p:nvPr/>
        </p:nvCxnSpPr>
        <p:spPr bwMode="gray">
          <a:xfrm>
            <a:off x="11352763" y="5748496"/>
            <a:ext cx="0" cy="413226"/>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94" name="Straight Connector 193">
            <a:extLst>
              <a:ext uri="{FF2B5EF4-FFF2-40B4-BE49-F238E27FC236}">
                <a16:creationId xmlns:a16="http://schemas.microsoft.com/office/drawing/2014/main" id="{3D2C2D2E-E89B-224D-A320-9FD47CED231B}"/>
              </a:ext>
            </a:extLst>
          </p:cNvPr>
          <p:cNvCxnSpPr>
            <a:cxnSpLocks/>
          </p:cNvCxnSpPr>
          <p:nvPr/>
        </p:nvCxnSpPr>
        <p:spPr bwMode="gray">
          <a:xfrm>
            <a:off x="11500427" y="5706783"/>
            <a:ext cx="0" cy="641174"/>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95" name="Straight Connector 194">
            <a:extLst>
              <a:ext uri="{FF2B5EF4-FFF2-40B4-BE49-F238E27FC236}">
                <a16:creationId xmlns:a16="http://schemas.microsoft.com/office/drawing/2014/main" id="{ACF2B36E-1E13-7D45-A47F-37AB1C5781AE}"/>
              </a:ext>
            </a:extLst>
          </p:cNvPr>
          <p:cNvCxnSpPr>
            <a:cxnSpLocks/>
          </p:cNvCxnSpPr>
          <p:nvPr/>
        </p:nvCxnSpPr>
        <p:spPr bwMode="gray">
          <a:xfrm>
            <a:off x="11348027" y="4882311"/>
            <a:ext cx="0" cy="322583"/>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07" name="Straight Connector 206">
            <a:extLst>
              <a:ext uri="{FF2B5EF4-FFF2-40B4-BE49-F238E27FC236}">
                <a16:creationId xmlns:a16="http://schemas.microsoft.com/office/drawing/2014/main" id="{C91D3181-8E0B-0241-8267-26CAC36CC6B2}"/>
              </a:ext>
            </a:extLst>
          </p:cNvPr>
          <p:cNvCxnSpPr>
            <a:cxnSpLocks/>
          </p:cNvCxnSpPr>
          <p:nvPr/>
        </p:nvCxnSpPr>
        <p:spPr bwMode="gray">
          <a:xfrm>
            <a:off x="5500774" y="3552519"/>
            <a:ext cx="0" cy="498996"/>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11" name="Rectangle 210">
            <a:extLst>
              <a:ext uri="{FF2B5EF4-FFF2-40B4-BE49-F238E27FC236}">
                <a16:creationId xmlns:a16="http://schemas.microsoft.com/office/drawing/2014/main" id="{D382CFAD-5F95-EA48-86F6-AD239048357C}"/>
              </a:ext>
            </a:extLst>
          </p:cNvPr>
          <p:cNvSpPr/>
          <p:nvPr/>
        </p:nvSpPr>
        <p:spPr>
          <a:xfrm>
            <a:off x="4628882" y="3527422"/>
            <a:ext cx="1003769" cy="461665"/>
          </a:xfrm>
          <a:prstGeom prst="rect">
            <a:avLst/>
          </a:prstGeom>
        </p:spPr>
        <p:txBody>
          <a:bodyPr wrap="square">
            <a:spAutoFit/>
          </a:bodyPr>
          <a:lstStyle/>
          <a:p>
            <a:r>
              <a:rPr lang="en-US" sz="1200" b="1" dirty="0">
                <a:solidFill>
                  <a:schemeClr val="tx2"/>
                </a:solidFill>
                <a:latin typeface="Metropolis" pitchFamily="2" charset="77"/>
              </a:rPr>
              <a:t>Uplink 1 (VLAN 10)</a:t>
            </a:r>
            <a:endParaRPr lang="en-GB" sz="1200" dirty="0"/>
          </a:p>
        </p:txBody>
      </p:sp>
      <p:sp>
        <p:nvSpPr>
          <p:cNvPr id="227" name="Rectangle 226">
            <a:extLst>
              <a:ext uri="{FF2B5EF4-FFF2-40B4-BE49-F238E27FC236}">
                <a16:creationId xmlns:a16="http://schemas.microsoft.com/office/drawing/2014/main" id="{C2352277-03B8-D540-9EA0-701542C69A21}"/>
              </a:ext>
            </a:extLst>
          </p:cNvPr>
          <p:cNvSpPr/>
          <p:nvPr/>
        </p:nvSpPr>
        <p:spPr>
          <a:xfrm>
            <a:off x="6785680" y="3338159"/>
            <a:ext cx="1976911" cy="3117142"/>
          </a:xfrm>
          <a:prstGeom prst="rect">
            <a:avLst/>
          </a:prstGeom>
          <a:noFill/>
          <a:ln w="19050">
            <a:solidFill>
              <a:schemeClr val="tx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grpSp>
        <p:nvGrpSpPr>
          <p:cNvPr id="228" name="Group 227">
            <a:extLst>
              <a:ext uri="{FF2B5EF4-FFF2-40B4-BE49-F238E27FC236}">
                <a16:creationId xmlns:a16="http://schemas.microsoft.com/office/drawing/2014/main" id="{3A16E5F7-3ECE-7440-84DE-F0B97968B50B}"/>
              </a:ext>
            </a:extLst>
          </p:cNvPr>
          <p:cNvGrpSpPr/>
          <p:nvPr/>
        </p:nvGrpSpPr>
        <p:grpSpPr>
          <a:xfrm>
            <a:off x="7483476" y="4033883"/>
            <a:ext cx="540000" cy="540000"/>
            <a:chOff x="7736620" y="7009631"/>
            <a:chExt cx="4501800" cy="4503600"/>
          </a:xfrm>
          <a:solidFill>
            <a:schemeClr val="accent6"/>
          </a:solidFill>
        </p:grpSpPr>
        <p:sp>
          <p:nvSpPr>
            <p:cNvPr id="229" name="Freeform: Shape 1">
              <a:extLst>
                <a:ext uri="{FF2B5EF4-FFF2-40B4-BE49-F238E27FC236}">
                  <a16:creationId xmlns:a16="http://schemas.microsoft.com/office/drawing/2014/main" id="{6CA097C0-63F4-5A44-9F8A-FD909026FBCA}"/>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30" name="Freeform: Shape 2">
              <a:extLst>
                <a:ext uri="{FF2B5EF4-FFF2-40B4-BE49-F238E27FC236}">
                  <a16:creationId xmlns:a16="http://schemas.microsoft.com/office/drawing/2014/main" id="{2DCA00F3-EB2F-C743-B714-915FD2CA5C38}"/>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31" name="Freeform: Shape 3">
              <a:extLst>
                <a:ext uri="{FF2B5EF4-FFF2-40B4-BE49-F238E27FC236}">
                  <a16:creationId xmlns:a16="http://schemas.microsoft.com/office/drawing/2014/main" id="{46AB792B-E886-D641-8C91-5787FF85FBE5}"/>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32" name="Freeform: Shape 4">
              <a:extLst>
                <a:ext uri="{FF2B5EF4-FFF2-40B4-BE49-F238E27FC236}">
                  <a16:creationId xmlns:a16="http://schemas.microsoft.com/office/drawing/2014/main" id="{49533E06-CEA0-BB4E-849E-0260ADDCCECE}"/>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33" name="Freeform: Shape 5">
              <a:extLst>
                <a:ext uri="{FF2B5EF4-FFF2-40B4-BE49-F238E27FC236}">
                  <a16:creationId xmlns:a16="http://schemas.microsoft.com/office/drawing/2014/main" id="{03EC535F-EFB5-D34D-BDC0-402597574184}"/>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234" name="Rectangle 233">
            <a:extLst>
              <a:ext uri="{FF2B5EF4-FFF2-40B4-BE49-F238E27FC236}">
                <a16:creationId xmlns:a16="http://schemas.microsoft.com/office/drawing/2014/main" id="{63A1C5EC-7DE2-764A-906B-F69D02D06853}"/>
              </a:ext>
            </a:extLst>
          </p:cNvPr>
          <p:cNvSpPr/>
          <p:nvPr/>
        </p:nvSpPr>
        <p:spPr>
          <a:xfrm>
            <a:off x="7056582" y="2724647"/>
            <a:ext cx="1426993" cy="646331"/>
          </a:xfrm>
          <a:prstGeom prst="rect">
            <a:avLst/>
          </a:prstGeom>
        </p:spPr>
        <p:txBody>
          <a:bodyPr wrap="none">
            <a:spAutoFit/>
          </a:bodyPr>
          <a:lstStyle/>
          <a:p>
            <a:pPr algn="ctr"/>
            <a:r>
              <a:rPr lang="en-US" sz="1200" b="1" dirty="0">
                <a:solidFill>
                  <a:schemeClr val="tx2"/>
                </a:solidFill>
                <a:ea typeface="Gotham Rounded Book" charset="0"/>
                <a:cs typeface="Gotham Rounded Book" charset="0"/>
              </a:rPr>
              <a:t>Edge Transport </a:t>
            </a:r>
          </a:p>
          <a:p>
            <a:pPr algn="ctr"/>
            <a:r>
              <a:rPr lang="en-US" sz="1200" b="1" dirty="0">
                <a:solidFill>
                  <a:schemeClr val="tx2"/>
                </a:solidFill>
                <a:ea typeface="Gotham Rounded Book" charset="0"/>
                <a:cs typeface="Gotham Rounded Book" charset="0"/>
              </a:rPr>
              <a:t>Node #2 </a:t>
            </a:r>
          </a:p>
          <a:p>
            <a:pPr algn="ctr"/>
            <a:r>
              <a:rPr lang="en-US" sz="1200" b="1" dirty="0">
                <a:solidFill>
                  <a:schemeClr val="tx2"/>
                </a:solidFill>
                <a:ea typeface="Gotham Rounded Book" charset="0"/>
                <a:cs typeface="Gotham Rounded Book" charset="0"/>
              </a:rPr>
              <a:t>VM / BM</a:t>
            </a:r>
          </a:p>
        </p:txBody>
      </p:sp>
      <p:sp>
        <p:nvSpPr>
          <p:cNvPr id="235" name="Rectangle 234">
            <a:extLst>
              <a:ext uri="{FF2B5EF4-FFF2-40B4-BE49-F238E27FC236}">
                <a16:creationId xmlns:a16="http://schemas.microsoft.com/office/drawing/2014/main" id="{C3FD89D9-CF75-B34F-9046-2F840A5E9D9C}"/>
              </a:ext>
            </a:extLst>
          </p:cNvPr>
          <p:cNvSpPr/>
          <p:nvPr/>
        </p:nvSpPr>
        <p:spPr>
          <a:xfrm>
            <a:off x="7093507" y="4164985"/>
            <a:ext cx="452368" cy="338554"/>
          </a:xfrm>
          <a:prstGeom prst="rect">
            <a:avLst/>
          </a:prstGeom>
        </p:spPr>
        <p:txBody>
          <a:bodyPr wrap="none">
            <a:spAutoFit/>
          </a:bodyPr>
          <a:lstStyle/>
          <a:p>
            <a:r>
              <a:rPr lang="en-US" sz="1600" b="1" dirty="0">
                <a:solidFill>
                  <a:schemeClr val="tx2"/>
                </a:solidFill>
                <a:latin typeface="Metropolis" pitchFamily="2" charset="77"/>
              </a:rPr>
              <a:t>SR</a:t>
            </a:r>
            <a:endParaRPr lang="en-GB" sz="1600" dirty="0"/>
          </a:p>
        </p:txBody>
      </p:sp>
      <p:cxnSp>
        <p:nvCxnSpPr>
          <p:cNvPr id="236" name="Straight Connector 235">
            <a:extLst>
              <a:ext uri="{FF2B5EF4-FFF2-40B4-BE49-F238E27FC236}">
                <a16:creationId xmlns:a16="http://schemas.microsoft.com/office/drawing/2014/main" id="{C442873B-B987-0B42-BFD8-C7E72F318D5F}"/>
              </a:ext>
            </a:extLst>
          </p:cNvPr>
          <p:cNvCxnSpPr>
            <a:cxnSpLocks/>
          </p:cNvCxnSpPr>
          <p:nvPr/>
        </p:nvCxnSpPr>
        <p:spPr bwMode="gray">
          <a:xfrm>
            <a:off x="7758660" y="4556288"/>
            <a:ext cx="0" cy="322583"/>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38" name="Straight Connector 237">
            <a:extLst>
              <a:ext uri="{FF2B5EF4-FFF2-40B4-BE49-F238E27FC236}">
                <a16:creationId xmlns:a16="http://schemas.microsoft.com/office/drawing/2014/main" id="{78726AF9-3F40-104F-8A9C-92F737CCC1A0}"/>
              </a:ext>
            </a:extLst>
          </p:cNvPr>
          <p:cNvCxnSpPr>
            <a:cxnSpLocks/>
          </p:cNvCxnSpPr>
          <p:nvPr/>
        </p:nvCxnSpPr>
        <p:spPr bwMode="gray">
          <a:xfrm>
            <a:off x="7873989" y="3534190"/>
            <a:ext cx="0" cy="517691"/>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40" name="Rectangle 239">
            <a:extLst>
              <a:ext uri="{FF2B5EF4-FFF2-40B4-BE49-F238E27FC236}">
                <a16:creationId xmlns:a16="http://schemas.microsoft.com/office/drawing/2014/main" id="{55DF0B61-F62E-3E48-91F5-8CEA6A77C241}"/>
              </a:ext>
            </a:extLst>
          </p:cNvPr>
          <p:cNvSpPr/>
          <p:nvPr/>
        </p:nvSpPr>
        <p:spPr>
          <a:xfrm>
            <a:off x="7827127" y="3564817"/>
            <a:ext cx="1003769" cy="461665"/>
          </a:xfrm>
          <a:prstGeom prst="rect">
            <a:avLst/>
          </a:prstGeom>
        </p:spPr>
        <p:txBody>
          <a:bodyPr wrap="square">
            <a:spAutoFit/>
          </a:bodyPr>
          <a:lstStyle/>
          <a:p>
            <a:r>
              <a:rPr lang="en-US" sz="1200" b="1" dirty="0">
                <a:solidFill>
                  <a:schemeClr val="tx2"/>
                </a:solidFill>
                <a:latin typeface="Metropolis" pitchFamily="2" charset="77"/>
              </a:rPr>
              <a:t>Uplink 2 (VLAN 20)</a:t>
            </a:r>
            <a:endParaRPr lang="en-GB" sz="1200" dirty="0"/>
          </a:p>
        </p:txBody>
      </p:sp>
      <p:sp>
        <p:nvSpPr>
          <p:cNvPr id="241" name="Rectangle 240">
            <a:extLst>
              <a:ext uri="{FF2B5EF4-FFF2-40B4-BE49-F238E27FC236}">
                <a16:creationId xmlns:a16="http://schemas.microsoft.com/office/drawing/2014/main" id="{F1293805-9394-4A44-93E6-5169DC4B4470}"/>
              </a:ext>
            </a:extLst>
          </p:cNvPr>
          <p:cNvSpPr/>
          <p:nvPr/>
        </p:nvSpPr>
        <p:spPr>
          <a:xfrm>
            <a:off x="4611761" y="5737932"/>
            <a:ext cx="784189" cy="276999"/>
          </a:xfrm>
          <a:prstGeom prst="rect">
            <a:avLst/>
          </a:prstGeom>
        </p:spPr>
        <p:txBody>
          <a:bodyPr wrap="none">
            <a:spAutoFit/>
          </a:bodyPr>
          <a:lstStyle/>
          <a:p>
            <a:r>
              <a:rPr lang="en-US" sz="1200" b="1" dirty="0">
                <a:solidFill>
                  <a:schemeClr val="accent2">
                    <a:lumMod val="60000"/>
                    <a:lumOff val="40000"/>
                  </a:schemeClr>
                </a:solidFill>
                <a:latin typeface="Metropolis" pitchFamily="2" charset="77"/>
              </a:rPr>
              <a:t>Web LS</a:t>
            </a:r>
            <a:endParaRPr lang="en-GB" sz="1200" dirty="0">
              <a:solidFill>
                <a:schemeClr val="accent2">
                  <a:lumMod val="60000"/>
                  <a:lumOff val="40000"/>
                </a:schemeClr>
              </a:solidFill>
            </a:endParaRPr>
          </a:p>
        </p:txBody>
      </p:sp>
      <p:sp>
        <p:nvSpPr>
          <p:cNvPr id="242" name="Rectangle 241">
            <a:extLst>
              <a:ext uri="{FF2B5EF4-FFF2-40B4-BE49-F238E27FC236}">
                <a16:creationId xmlns:a16="http://schemas.microsoft.com/office/drawing/2014/main" id="{A3BE48C2-9316-F442-A9BB-735A939D3006}"/>
              </a:ext>
            </a:extLst>
          </p:cNvPr>
          <p:cNvSpPr/>
          <p:nvPr/>
        </p:nvSpPr>
        <p:spPr>
          <a:xfrm>
            <a:off x="4707908" y="5977379"/>
            <a:ext cx="739305" cy="276999"/>
          </a:xfrm>
          <a:prstGeom prst="rect">
            <a:avLst/>
          </a:prstGeom>
        </p:spPr>
        <p:txBody>
          <a:bodyPr wrap="none">
            <a:spAutoFit/>
          </a:bodyPr>
          <a:lstStyle/>
          <a:p>
            <a:r>
              <a:rPr lang="en-US" sz="1200" b="1" dirty="0">
                <a:solidFill>
                  <a:srgbClr val="002060"/>
                </a:solidFill>
                <a:latin typeface="Metropolis" pitchFamily="2" charset="77"/>
              </a:rPr>
              <a:t>App LS</a:t>
            </a:r>
            <a:endParaRPr lang="en-GB" sz="1200" dirty="0">
              <a:solidFill>
                <a:srgbClr val="002060"/>
              </a:solidFill>
            </a:endParaRPr>
          </a:p>
        </p:txBody>
      </p:sp>
      <p:sp>
        <p:nvSpPr>
          <p:cNvPr id="243" name="Rectangle 242">
            <a:extLst>
              <a:ext uri="{FF2B5EF4-FFF2-40B4-BE49-F238E27FC236}">
                <a16:creationId xmlns:a16="http://schemas.microsoft.com/office/drawing/2014/main" id="{377C8C4D-F794-E547-ACFB-008F6C8ED5B5}"/>
              </a:ext>
            </a:extLst>
          </p:cNvPr>
          <p:cNvSpPr/>
          <p:nvPr/>
        </p:nvSpPr>
        <p:spPr>
          <a:xfrm>
            <a:off x="4962616" y="6156393"/>
            <a:ext cx="639919" cy="276999"/>
          </a:xfrm>
          <a:prstGeom prst="rect">
            <a:avLst/>
          </a:prstGeom>
        </p:spPr>
        <p:txBody>
          <a:bodyPr wrap="none">
            <a:spAutoFit/>
          </a:bodyPr>
          <a:lstStyle/>
          <a:p>
            <a:r>
              <a:rPr lang="en-US" sz="1200" b="1" dirty="0">
                <a:solidFill>
                  <a:schemeClr val="accent4"/>
                </a:solidFill>
                <a:latin typeface="Metropolis" pitchFamily="2" charset="77"/>
              </a:rPr>
              <a:t>Db LS</a:t>
            </a:r>
            <a:endParaRPr lang="en-GB" sz="1200" dirty="0">
              <a:solidFill>
                <a:schemeClr val="accent4"/>
              </a:solidFill>
            </a:endParaRPr>
          </a:p>
        </p:txBody>
      </p:sp>
      <p:cxnSp>
        <p:nvCxnSpPr>
          <p:cNvPr id="252" name="Straight Connector 251">
            <a:extLst>
              <a:ext uri="{FF2B5EF4-FFF2-40B4-BE49-F238E27FC236}">
                <a16:creationId xmlns:a16="http://schemas.microsoft.com/office/drawing/2014/main" id="{EC0E91A1-F0F7-A94B-A336-96829B3B9C73}"/>
              </a:ext>
            </a:extLst>
          </p:cNvPr>
          <p:cNvCxnSpPr>
            <a:cxnSpLocks/>
          </p:cNvCxnSpPr>
          <p:nvPr/>
        </p:nvCxnSpPr>
        <p:spPr bwMode="gray">
          <a:xfrm flipH="1" flipV="1">
            <a:off x="10533277" y="4348107"/>
            <a:ext cx="569513" cy="919334"/>
          </a:xfrm>
          <a:prstGeom prst="line">
            <a:avLst/>
          </a:prstGeom>
          <a:ln w="25400" cap="rnd">
            <a:solidFill>
              <a:schemeClr val="tx1"/>
            </a:solidFill>
            <a:miter lim="800000"/>
            <a:headEnd type="stealth" w="lg" len="lg"/>
            <a:tailEnd type="none"/>
          </a:ln>
        </p:spPr>
        <p:style>
          <a:lnRef idx="1">
            <a:schemeClr val="accent1"/>
          </a:lnRef>
          <a:fillRef idx="0">
            <a:schemeClr val="accent1"/>
          </a:fillRef>
          <a:effectRef idx="0">
            <a:schemeClr val="accent1"/>
          </a:effectRef>
          <a:fontRef idx="minor">
            <a:schemeClr val="tx1"/>
          </a:fontRef>
        </p:style>
      </p:cxnSp>
      <p:sp>
        <p:nvSpPr>
          <p:cNvPr id="48" name="TextBox 47">
            <a:extLst>
              <a:ext uri="{FF2B5EF4-FFF2-40B4-BE49-F238E27FC236}">
                <a16:creationId xmlns:a16="http://schemas.microsoft.com/office/drawing/2014/main" id="{5C3A9BE2-3EB1-8E49-9730-07F865F862B1}"/>
              </a:ext>
            </a:extLst>
          </p:cNvPr>
          <p:cNvSpPr txBox="1"/>
          <p:nvPr/>
        </p:nvSpPr>
        <p:spPr>
          <a:xfrm>
            <a:off x="9045450" y="3460693"/>
            <a:ext cx="2662630" cy="830997"/>
          </a:xfrm>
          <a:prstGeom prst="rect">
            <a:avLst/>
          </a:prstGeom>
          <a:solidFill>
            <a:schemeClr val="bg1"/>
          </a:solidFill>
          <a:ln w="28575">
            <a:solidFill>
              <a:schemeClr val="accent1"/>
            </a:solidFill>
          </a:ln>
        </p:spPr>
        <p:txBody>
          <a:bodyPr wrap="square">
            <a:spAutoFit/>
          </a:bodyPr>
          <a:lstStyle>
            <a:defPPr>
              <a:defRPr lang="en-US"/>
            </a:defPPr>
            <a:lvl1pPr algn="ctr">
              <a:defRPr sz="1200" b="1">
                <a:solidFill>
                  <a:schemeClr val="tx2"/>
                </a:solidFill>
                <a:latin typeface="Metropolis" pitchFamily="2" charset="77"/>
              </a:defRPr>
            </a:lvl1pPr>
          </a:lstStyle>
          <a:p>
            <a:r>
              <a:rPr lang="en-US" dirty="0"/>
              <a:t>All DR Kernel modules share the same Transit Link and Downlink IPs (since DR is an always active + fully distributed component)</a:t>
            </a:r>
          </a:p>
        </p:txBody>
      </p:sp>
      <p:grpSp>
        <p:nvGrpSpPr>
          <p:cNvPr id="255" name="Group 254">
            <a:extLst>
              <a:ext uri="{FF2B5EF4-FFF2-40B4-BE49-F238E27FC236}">
                <a16:creationId xmlns:a16="http://schemas.microsoft.com/office/drawing/2014/main" id="{8787D349-C626-9941-801D-2DE3D67C97D0}"/>
              </a:ext>
            </a:extLst>
          </p:cNvPr>
          <p:cNvGrpSpPr/>
          <p:nvPr/>
        </p:nvGrpSpPr>
        <p:grpSpPr>
          <a:xfrm>
            <a:off x="5564412" y="5205613"/>
            <a:ext cx="540000" cy="540000"/>
            <a:chOff x="7736620" y="7009631"/>
            <a:chExt cx="4501800" cy="4503600"/>
          </a:xfrm>
          <a:solidFill>
            <a:schemeClr val="accent6"/>
          </a:solidFill>
        </p:grpSpPr>
        <p:sp>
          <p:nvSpPr>
            <p:cNvPr id="256" name="Freeform: Shape 1">
              <a:extLst>
                <a:ext uri="{FF2B5EF4-FFF2-40B4-BE49-F238E27FC236}">
                  <a16:creationId xmlns:a16="http://schemas.microsoft.com/office/drawing/2014/main" id="{B2B04EF5-6C93-8A4D-B241-B3F88E51DCE8}"/>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57" name="Freeform: Shape 2">
              <a:extLst>
                <a:ext uri="{FF2B5EF4-FFF2-40B4-BE49-F238E27FC236}">
                  <a16:creationId xmlns:a16="http://schemas.microsoft.com/office/drawing/2014/main" id="{A6B58470-EDFD-6647-A30E-756734D4DEB0}"/>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58" name="Freeform: Shape 3">
              <a:extLst>
                <a:ext uri="{FF2B5EF4-FFF2-40B4-BE49-F238E27FC236}">
                  <a16:creationId xmlns:a16="http://schemas.microsoft.com/office/drawing/2014/main" id="{65DA5F54-B288-8641-BF73-20942CC0C648}"/>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59" name="Freeform: Shape 4">
              <a:extLst>
                <a:ext uri="{FF2B5EF4-FFF2-40B4-BE49-F238E27FC236}">
                  <a16:creationId xmlns:a16="http://schemas.microsoft.com/office/drawing/2014/main" id="{D53069C5-3145-3243-8A44-D3B01CBAD59F}"/>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60" name="Freeform: Shape 5">
              <a:extLst>
                <a:ext uri="{FF2B5EF4-FFF2-40B4-BE49-F238E27FC236}">
                  <a16:creationId xmlns:a16="http://schemas.microsoft.com/office/drawing/2014/main" id="{C8435AA0-BECC-AD48-AB1C-9C5BBF916375}"/>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261" name="Rectangle 260">
            <a:extLst>
              <a:ext uri="{FF2B5EF4-FFF2-40B4-BE49-F238E27FC236}">
                <a16:creationId xmlns:a16="http://schemas.microsoft.com/office/drawing/2014/main" id="{4601D06A-DF3D-CB4B-9529-4783008A0252}"/>
              </a:ext>
            </a:extLst>
          </p:cNvPr>
          <p:cNvSpPr/>
          <p:nvPr/>
        </p:nvSpPr>
        <p:spPr>
          <a:xfrm>
            <a:off x="5137971" y="5322588"/>
            <a:ext cx="482824" cy="338554"/>
          </a:xfrm>
          <a:prstGeom prst="rect">
            <a:avLst/>
          </a:prstGeom>
        </p:spPr>
        <p:txBody>
          <a:bodyPr wrap="none">
            <a:spAutoFit/>
          </a:bodyPr>
          <a:lstStyle/>
          <a:p>
            <a:r>
              <a:rPr lang="en-US" sz="1600" b="1" dirty="0">
                <a:solidFill>
                  <a:schemeClr val="tx2"/>
                </a:solidFill>
                <a:latin typeface="Metropolis" pitchFamily="2" charset="77"/>
              </a:rPr>
              <a:t>DR</a:t>
            </a:r>
            <a:endParaRPr lang="en-GB" sz="1600" dirty="0"/>
          </a:p>
        </p:txBody>
      </p:sp>
      <p:cxnSp>
        <p:nvCxnSpPr>
          <p:cNvPr id="262" name="Straight Connector 261">
            <a:extLst>
              <a:ext uri="{FF2B5EF4-FFF2-40B4-BE49-F238E27FC236}">
                <a16:creationId xmlns:a16="http://schemas.microsoft.com/office/drawing/2014/main" id="{C52D63B4-E6F2-E141-8BFF-8B875C9C08B1}"/>
              </a:ext>
            </a:extLst>
          </p:cNvPr>
          <p:cNvCxnSpPr>
            <a:cxnSpLocks/>
          </p:cNvCxnSpPr>
          <p:nvPr/>
        </p:nvCxnSpPr>
        <p:spPr bwMode="gray">
          <a:xfrm>
            <a:off x="5834412" y="4883030"/>
            <a:ext cx="0" cy="322583"/>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263" name="Group 262">
            <a:extLst>
              <a:ext uri="{FF2B5EF4-FFF2-40B4-BE49-F238E27FC236}">
                <a16:creationId xmlns:a16="http://schemas.microsoft.com/office/drawing/2014/main" id="{793F1632-36C2-764C-B0B1-5023F1B4D7D1}"/>
              </a:ext>
            </a:extLst>
          </p:cNvPr>
          <p:cNvGrpSpPr/>
          <p:nvPr/>
        </p:nvGrpSpPr>
        <p:grpSpPr>
          <a:xfrm>
            <a:off x="7207754" y="5205613"/>
            <a:ext cx="540000" cy="540000"/>
            <a:chOff x="7736620" y="7009631"/>
            <a:chExt cx="4501800" cy="4503600"/>
          </a:xfrm>
          <a:solidFill>
            <a:schemeClr val="accent6"/>
          </a:solidFill>
        </p:grpSpPr>
        <p:sp>
          <p:nvSpPr>
            <p:cNvPr id="264" name="Freeform: Shape 1">
              <a:extLst>
                <a:ext uri="{FF2B5EF4-FFF2-40B4-BE49-F238E27FC236}">
                  <a16:creationId xmlns:a16="http://schemas.microsoft.com/office/drawing/2014/main" id="{DE6C9B84-B681-084A-B170-7D6EB39A2F59}"/>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65" name="Freeform: Shape 2">
              <a:extLst>
                <a:ext uri="{FF2B5EF4-FFF2-40B4-BE49-F238E27FC236}">
                  <a16:creationId xmlns:a16="http://schemas.microsoft.com/office/drawing/2014/main" id="{0A642EEE-EA36-8F40-8B34-10F3778DFA39}"/>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66" name="Freeform: Shape 3">
              <a:extLst>
                <a:ext uri="{FF2B5EF4-FFF2-40B4-BE49-F238E27FC236}">
                  <a16:creationId xmlns:a16="http://schemas.microsoft.com/office/drawing/2014/main" id="{E7D664EB-A505-564F-AF97-9FB82D7C811F}"/>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67" name="Freeform: Shape 4">
              <a:extLst>
                <a:ext uri="{FF2B5EF4-FFF2-40B4-BE49-F238E27FC236}">
                  <a16:creationId xmlns:a16="http://schemas.microsoft.com/office/drawing/2014/main" id="{050542DB-B1D7-C54C-B82C-68820EBCEBF0}"/>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68" name="Freeform: Shape 5">
              <a:extLst>
                <a:ext uri="{FF2B5EF4-FFF2-40B4-BE49-F238E27FC236}">
                  <a16:creationId xmlns:a16="http://schemas.microsoft.com/office/drawing/2014/main" id="{D00A784C-1346-AC4F-AF15-00C736EA5997}"/>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269" name="Rectangle 268">
            <a:extLst>
              <a:ext uri="{FF2B5EF4-FFF2-40B4-BE49-F238E27FC236}">
                <a16:creationId xmlns:a16="http://schemas.microsoft.com/office/drawing/2014/main" id="{07CFC93A-B80B-0349-AC05-D96E92568CE2}"/>
              </a:ext>
            </a:extLst>
          </p:cNvPr>
          <p:cNvSpPr/>
          <p:nvPr/>
        </p:nvSpPr>
        <p:spPr>
          <a:xfrm>
            <a:off x="6781315" y="5322588"/>
            <a:ext cx="482824" cy="338554"/>
          </a:xfrm>
          <a:prstGeom prst="rect">
            <a:avLst/>
          </a:prstGeom>
        </p:spPr>
        <p:txBody>
          <a:bodyPr wrap="none">
            <a:spAutoFit/>
          </a:bodyPr>
          <a:lstStyle/>
          <a:p>
            <a:r>
              <a:rPr lang="en-US" sz="1600" b="1" dirty="0">
                <a:solidFill>
                  <a:schemeClr val="tx2"/>
                </a:solidFill>
                <a:latin typeface="Metropolis" pitchFamily="2" charset="77"/>
              </a:rPr>
              <a:t>DR</a:t>
            </a:r>
            <a:endParaRPr lang="en-GB" sz="1600" dirty="0"/>
          </a:p>
        </p:txBody>
      </p:sp>
      <p:cxnSp>
        <p:nvCxnSpPr>
          <p:cNvPr id="270" name="Straight Connector 269">
            <a:extLst>
              <a:ext uri="{FF2B5EF4-FFF2-40B4-BE49-F238E27FC236}">
                <a16:creationId xmlns:a16="http://schemas.microsoft.com/office/drawing/2014/main" id="{C08BB122-8637-7C4E-B593-39512B6B4A2C}"/>
              </a:ext>
            </a:extLst>
          </p:cNvPr>
          <p:cNvCxnSpPr>
            <a:cxnSpLocks/>
          </p:cNvCxnSpPr>
          <p:nvPr/>
        </p:nvCxnSpPr>
        <p:spPr bwMode="gray">
          <a:xfrm>
            <a:off x="7477754" y="4883030"/>
            <a:ext cx="0" cy="322583"/>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71" name="Straight Connector 270">
            <a:extLst>
              <a:ext uri="{FF2B5EF4-FFF2-40B4-BE49-F238E27FC236}">
                <a16:creationId xmlns:a16="http://schemas.microsoft.com/office/drawing/2014/main" id="{5632BFC5-C23B-3A4D-9A97-518EA7C64653}"/>
              </a:ext>
            </a:extLst>
          </p:cNvPr>
          <p:cNvCxnSpPr>
            <a:cxnSpLocks/>
          </p:cNvCxnSpPr>
          <p:nvPr/>
        </p:nvCxnSpPr>
        <p:spPr bwMode="gray">
          <a:xfrm>
            <a:off x="7371072" y="5711020"/>
            <a:ext cx="0" cy="236069"/>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72" name="Straight Connector 271">
            <a:extLst>
              <a:ext uri="{FF2B5EF4-FFF2-40B4-BE49-F238E27FC236}">
                <a16:creationId xmlns:a16="http://schemas.microsoft.com/office/drawing/2014/main" id="{65452AC9-7AEE-114C-AA21-98BFF4EB9D1C}"/>
              </a:ext>
            </a:extLst>
          </p:cNvPr>
          <p:cNvCxnSpPr>
            <a:cxnSpLocks/>
          </p:cNvCxnSpPr>
          <p:nvPr/>
        </p:nvCxnSpPr>
        <p:spPr bwMode="gray">
          <a:xfrm>
            <a:off x="7503154" y="5729378"/>
            <a:ext cx="0" cy="413226"/>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73" name="Straight Connector 272">
            <a:extLst>
              <a:ext uri="{FF2B5EF4-FFF2-40B4-BE49-F238E27FC236}">
                <a16:creationId xmlns:a16="http://schemas.microsoft.com/office/drawing/2014/main" id="{03CA922B-47FF-A74A-BF83-E0B4FFE036B3}"/>
              </a:ext>
            </a:extLst>
          </p:cNvPr>
          <p:cNvCxnSpPr>
            <a:cxnSpLocks/>
          </p:cNvCxnSpPr>
          <p:nvPr/>
        </p:nvCxnSpPr>
        <p:spPr bwMode="gray">
          <a:xfrm>
            <a:off x="7650818" y="5687665"/>
            <a:ext cx="0" cy="641174"/>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74" name="Straight Connector 273">
            <a:extLst>
              <a:ext uri="{FF2B5EF4-FFF2-40B4-BE49-F238E27FC236}">
                <a16:creationId xmlns:a16="http://schemas.microsoft.com/office/drawing/2014/main" id="{EE27B19B-6A9B-DD4C-814D-C8B976AA2A3B}"/>
              </a:ext>
            </a:extLst>
          </p:cNvPr>
          <p:cNvCxnSpPr>
            <a:cxnSpLocks/>
          </p:cNvCxnSpPr>
          <p:nvPr/>
        </p:nvCxnSpPr>
        <p:spPr bwMode="gray">
          <a:xfrm>
            <a:off x="5697328" y="5743033"/>
            <a:ext cx="0" cy="236069"/>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75" name="Straight Connector 274">
            <a:extLst>
              <a:ext uri="{FF2B5EF4-FFF2-40B4-BE49-F238E27FC236}">
                <a16:creationId xmlns:a16="http://schemas.microsoft.com/office/drawing/2014/main" id="{E193EDF2-D064-4340-AFD8-1A5E5DB30A66}"/>
              </a:ext>
            </a:extLst>
          </p:cNvPr>
          <p:cNvCxnSpPr>
            <a:cxnSpLocks/>
          </p:cNvCxnSpPr>
          <p:nvPr/>
        </p:nvCxnSpPr>
        <p:spPr bwMode="gray">
          <a:xfrm>
            <a:off x="5829410" y="5761391"/>
            <a:ext cx="0" cy="413226"/>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76" name="Straight Connector 275">
            <a:extLst>
              <a:ext uri="{FF2B5EF4-FFF2-40B4-BE49-F238E27FC236}">
                <a16:creationId xmlns:a16="http://schemas.microsoft.com/office/drawing/2014/main" id="{196C2B5C-9D8D-EE4B-A038-E010DEFFA722}"/>
              </a:ext>
            </a:extLst>
          </p:cNvPr>
          <p:cNvCxnSpPr>
            <a:cxnSpLocks/>
          </p:cNvCxnSpPr>
          <p:nvPr/>
        </p:nvCxnSpPr>
        <p:spPr bwMode="gray">
          <a:xfrm>
            <a:off x="5977074" y="5719678"/>
            <a:ext cx="0" cy="641174"/>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06" name="Rectangle 205">
            <a:extLst>
              <a:ext uri="{FF2B5EF4-FFF2-40B4-BE49-F238E27FC236}">
                <a16:creationId xmlns:a16="http://schemas.microsoft.com/office/drawing/2014/main" id="{998D014C-90F3-DD4A-B887-93CFCC8E3EB8}"/>
              </a:ext>
            </a:extLst>
          </p:cNvPr>
          <p:cNvSpPr/>
          <p:nvPr/>
        </p:nvSpPr>
        <p:spPr>
          <a:xfrm>
            <a:off x="6257662" y="4612007"/>
            <a:ext cx="3925825" cy="253916"/>
          </a:xfrm>
          <a:prstGeom prst="rect">
            <a:avLst/>
          </a:prstGeom>
          <a:noFill/>
        </p:spPr>
        <p:txBody>
          <a:bodyPr wrap="square">
            <a:spAutoFit/>
          </a:bodyPr>
          <a:lstStyle/>
          <a:p>
            <a:r>
              <a:rPr lang="en-US" sz="1050" b="1" dirty="0">
                <a:solidFill>
                  <a:schemeClr val="tx2"/>
                </a:solidFill>
                <a:latin typeface="Metropolis" pitchFamily="2" charset="77"/>
              </a:rPr>
              <a:t>Intra Tier Transit Link (Transit LS / GENEVE) 169.254.0.x</a:t>
            </a:r>
            <a:endParaRPr lang="en-GB" sz="1050" dirty="0"/>
          </a:p>
        </p:txBody>
      </p:sp>
      <p:sp>
        <p:nvSpPr>
          <p:cNvPr id="246" name="Rectangle 245">
            <a:extLst>
              <a:ext uri="{FF2B5EF4-FFF2-40B4-BE49-F238E27FC236}">
                <a16:creationId xmlns:a16="http://schemas.microsoft.com/office/drawing/2014/main" id="{924311A2-5BA7-F847-9402-32893FD97DDD}"/>
              </a:ext>
            </a:extLst>
          </p:cNvPr>
          <p:cNvSpPr/>
          <p:nvPr/>
        </p:nvSpPr>
        <p:spPr>
          <a:xfrm>
            <a:off x="4732181" y="5206633"/>
            <a:ext cx="3683513" cy="830997"/>
          </a:xfrm>
          <a:prstGeom prst="rect">
            <a:avLst/>
          </a:prstGeom>
          <a:solidFill>
            <a:schemeClr val="bg1"/>
          </a:solidFill>
          <a:ln w="28575">
            <a:solidFill>
              <a:schemeClr val="accent1"/>
            </a:solidFill>
          </a:ln>
        </p:spPr>
        <p:txBody>
          <a:bodyPr wrap="square">
            <a:spAutoFit/>
          </a:bodyPr>
          <a:lstStyle/>
          <a:p>
            <a:pPr algn="ctr"/>
            <a:r>
              <a:rPr lang="en-US" sz="1200" b="1" dirty="0">
                <a:solidFill>
                  <a:schemeClr val="tx2"/>
                </a:solidFill>
                <a:latin typeface="Metropolis" pitchFamily="2" charset="77"/>
              </a:rPr>
              <a:t>Active / Active ECMP</a:t>
            </a:r>
            <a:br>
              <a:rPr lang="en-US" sz="1200" b="1" dirty="0">
                <a:solidFill>
                  <a:schemeClr val="tx2"/>
                </a:solidFill>
                <a:latin typeface="Metropolis" pitchFamily="2" charset="77"/>
              </a:rPr>
            </a:br>
            <a:r>
              <a:rPr lang="en-US" sz="1200" b="1" dirty="0">
                <a:solidFill>
                  <a:schemeClr val="tx2"/>
                </a:solidFill>
                <a:latin typeface="Metropolis" pitchFamily="2" charset="77"/>
              </a:rPr>
              <a:t>OR</a:t>
            </a:r>
          </a:p>
          <a:p>
            <a:pPr algn="ctr"/>
            <a:r>
              <a:rPr lang="en-US" sz="1200" b="1" dirty="0">
                <a:solidFill>
                  <a:schemeClr val="tx2"/>
                </a:solidFill>
                <a:latin typeface="Metropolis" pitchFamily="2" charset="77"/>
              </a:rPr>
              <a:t>Active / Standby HA</a:t>
            </a:r>
          </a:p>
          <a:p>
            <a:pPr algn="ctr"/>
            <a:r>
              <a:rPr lang="en-US" sz="1200" b="1" dirty="0">
                <a:solidFill>
                  <a:schemeClr val="tx2"/>
                </a:solidFill>
                <a:latin typeface="Metropolis" pitchFamily="2" charset="77"/>
              </a:rPr>
              <a:t>** Stateful Services are not supported in A/A</a:t>
            </a:r>
          </a:p>
        </p:txBody>
      </p:sp>
      <p:cxnSp>
        <p:nvCxnSpPr>
          <p:cNvPr id="247" name="Straight Connector 246">
            <a:extLst>
              <a:ext uri="{FF2B5EF4-FFF2-40B4-BE49-F238E27FC236}">
                <a16:creationId xmlns:a16="http://schemas.microsoft.com/office/drawing/2014/main" id="{F6FCD137-049A-CF4E-8184-77A961CEA223}"/>
              </a:ext>
            </a:extLst>
          </p:cNvPr>
          <p:cNvCxnSpPr>
            <a:cxnSpLocks/>
          </p:cNvCxnSpPr>
          <p:nvPr/>
        </p:nvCxnSpPr>
        <p:spPr bwMode="gray">
          <a:xfrm>
            <a:off x="5814960" y="4581464"/>
            <a:ext cx="523216" cy="623430"/>
          </a:xfrm>
          <a:prstGeom prst="line">
            <a:avLst/>
          </a:prstGeom>
          <a:ln w="25400" cap="rnd">
            <a:solidFill>
              <a:schemeClr val="tx1"/>
            </a:solidFill>
            <a:miter lim="800000"/>
            <a:headEnd type="stealth" w="lg" len="lg"/>
            <a:tailEnd type="none"/>
          </a:ln>
        </p:spPr>
        <p:style>
          <a:lnRef idx="1">
            <a:schemeClr val="accent1"/>
          </a:lnRef>
          <a:fillRef idx="0">
            <a:schemeClr val="accent1"/>
          </a:fillRef>
          <a:effectRef idx="0">
            <a:schemeClr val="accent1"/>
          </a:effectRef>
          <a:fontRef idx="minor">
            <a:schemeClr val="tx1"/>
          </a:fontRef>
        </p:style>
      </p:cxnSp>
      <p:cxnSp>
        <p:nvCxnSpPr>
          <p:cNvPr id="248" name="Straight Connector 247">
            <a:extLst>
              <a:ext uri="{FF2B5EF4-FFF2-40B4-BE49-F238E27FC236}">
                <a16:creationId xmlns:a16="http://schemas.microsoft.com/office/drawing/2014/main" id="{5EB2533E-DC34-124F-9EF6-5E3B269182F7}"/>
              </a:ext>
            </a:extLst>
          </p:cNvPr>
          <p:cNvCxnSpPr>
            <a:cxnSpLocks/>
          </p:cNvCxnSpPr>
          <p:nvPr/>
        </p:nvCxnSpPr>
        <p:spPr bwMode="gray">
          <a:xfrm flipH="1">
            <a:off x="7093507" y="4554667"/>
            <a:ext cx="480888" cy="650227"/>
          </a:xfrm>
          <a:prstGeom prst="line">
            <a:avLst/>
          </a:prstGeom>
          <a:ln w="25400" cap="rnd">
            <a:solidFill>
              <a:schemeClr val="tx1"/>
            </a:solidFill>
            <a:miter lim="800000"/>
            <a:headEnd type="stealth" w="lg" len="lg"/>
            <a:tailEnd type="none"/>
          </a:ln>
        </p:spPr>
        <p:style>
          <a:lnRef idx="1">
            <a:schemeClr val="accent1"/>
          </a:lnRef>
          <a:fillRef idx="0">
            <a:schemeClr val="accent1"/>
          </a:fillRef>
          <a:effectRef idx="0">
            <a:schemeClr val="accent1"/>
          </a:effectRef>
          <a:fontRef idx="minor">
            <a:schemeClr val="tx1"/>
          </a:fontRef>
        </p:style>
      </p:cxnSp>
      <p:cxnSp>
        <p:nvCxnSpPr>
          <p:cNvPr id="251" name="Straight Connector 250">
            <a:extLst>
              <a:ext uri="{FF2B5EF4-FFF2-40B4-BE49-F238E27FC236}">
                <a16:creationId xmlns:a16="http://schemas.microsoft.com/office/drawing/2014/main" id="{8C813B9E-38EA-2445-AFAA-D3C956B82C7C}"/>
              </a:ext>
            </a:extLst>
          </p:cNvPr>
          <p:cNvCxnSpPr>
            <a:cxnSpLocks/>
          </p:cNvCxnSpPr>
          <p:nvPr/>
        </p:nvCxnSpPr>
        <p:spPr bwMode="gray">
          <a:xfrm flipV="1">
            <a:off x="9888952" y="4348107"/>
            <a:ext cx="414912" cy="867479"/>
          </a:xfrm>
          <a:prstGeom prst="line">
            <a:avLst/>
          </a:prstGeom>
          <a:ln w="25400" cap="rnd">
            <a:solidFill>
              <a:schemeClr val="tx1"/>
            </a:solidFill>
            <a:miter lim="800000"/>
            <a:headEnd type="stealth" w="lg" len="lg"/>
            <a:tailEnd type="none"/>
          </a:ln>
        </p:spPr>
        <p:style>
          <a:lnRef idx="1">
            <a:schemeClr val="accent1"/>
          </a:lnRef>
          <a:fillRef idx="0">
            <a:schemeClr val="accent1"/>
          </a:fillRef>
          <a:effectRef idx="0">
            <a:schemeClr val="accent1"/>
          </a:effectRef>
          <a:fontRef idx="minor">
            <a:schemeClr val="tx1"/>
          </a:fontRef>
        </p:style>
      </p:cxnSp>
      <p:cxnSp>
        <p:nvCxnSpPr>
          <p:cNvPr id="156" name="Straight Connector 155">
            <a:extLst>
              <a:ext uri="{FF2B5EF4-FFF2-40B4-BE49-F238E27FC236}">
                <a16:creationId xmlns:a16="http://schemas.microsoft.com/office/drawing/2014/main" id="{B6B3880E-1DC1-A441-B6F2-8399E0704B04}"/>
              </a:ext>
            </a:extLst>
          </p:cNvPr>
          <p:cNvCxnSpPr>
            <a:cxnSpLocks/>
          </p:cNvCxnSpPr>
          <p:nvPr/>
        </p:nvCxnSpPr>
        <p:spPr bwMode="gray">
          <a:xfrm flipV="1">
            <a:off x="2627524" y="3323674"/>
            <a:ext cx="280293" cy="454616"/>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B903BBDA-AD9A-4843-A08F-10466E9B8CFC}"/>
              </a:ext>
            </a:extLst>
          </p:cNvPr>
          <p:cNvCxnSpPr>
            <a:cxnSpLocks/>
          </p:cNvCxnSpPr>
          <p:nvPr/>
        </p:nvCxnSpPr>
        <p:spPr bwMode="gray">
          <a:xfrm flipV="1">
            <a:off x="1064700" y="3541761"/>
            <a:ext cx="1648338" cy="10758"/>
          </a:xfrm>
          <a:prstGeom prst="line">
            <a:avLst/>
          </a:prstGeom>
          <a:ln w="25400" cap="rnd">
            <a:solidFill>
              <a:schemeClr val="tx1"/>
            </a:solidFill>
            <a:miter lim="800000"/>
            <a:headEnd type="stealth" w="lg" len="lg"/>
            <a:tailEnd type="none"/>
          </a:ln>
        </p:spPr>
        <p:style>
          <a:lnRef idx="1">
            <a:schemeClr val="accent1"/>
          </a:lnRef>
          <a:fillRef idx="0">
            <a:schemeClr val="accent1"/>
          </a:fillRef>
          <a:effectRef idx="0">
            <a:schemeClr val="accent1"/>
          </a:effectRef>
          <a:fontRef idx="minor">
            <a:schemeClr val="tx1"/>
          </a:fontRef>
        </p:style>
      </p:cxnSp>
      <p:grpSp>
        <p:nvGrpSpPr>
          <p:cNvPr id="164" name="Group 163">
            <a:extLst>
              <a:ext uri="{FF2B5EF4-FFF2-40B4-BE49-F238E27FC236}">
                <a16:creationId xmlns:a16="http://schemas.microsoft.com/office/drawing/2014/main" id="{7A7E7248-47D9-004A-953B-7FD029E47993}"/>
              </a:ext>
            </a:extLst>
          </p:cNvPr>
          <p:cNvGrpSpPr/>
          <p:nvPr/>
        </p:nvGrpSpPr>
        <p:grpSpPr>
          <a:xfrm>
            <a:off x="2802103" y="2919379"/>
            <a:ext cx="430337" cy="430337"/>
            <a:chOff x="7736620" y="7009631"/>
            <a:chExt cx="4501800" cy="4503600"/>
          </a:xfrm>
          <a:solidFill>
            <a:schemeClr val="tx1"/>
          </a:solidFill>
        </p:grpSpPr>
        <p:sp>
          <p:nvSpPr>
            <p:cNvPr id="165" name="Freeform: Shape 1">
              <a:extLst>
                <a:ext uri="{FF2B5EF4-FFF2-40B4-BE49-F238E27FC236}">
                  <a16:creationId xmlns:a16="http://schemas.microsoft.com/office/drawing/2014/main" id="{D8D0B108-7C7D-7B43-BE8D-52F45CFEF59C}"/>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66" name="Freeform: Shape 2">
              <a:extLst>
                <a:ext uri="{FF2B5EF4-FFF2-40B4-BE49-F238E27FC236}">
                  <a16:creationId xmlns:a16="http://schemas.microsoft.com/office/drawing/2014/main" id="{558F7B50-D7A2-4B4F-991A-A57968566A01}"/>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67" name="Freeform: Shape 3">
              <a:extLst>
                <a:ext uri="{FF2B5EF4-FFF2-40B4-BE49-F238E27FC236}">
                  <a16:creationId xmlns:a16="http://schemas.microsoft.com/office/drawing/2014/main" id="{8D4C7EB3-0EA3-0048-9C76-8E281B38751A}"/>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68" name="Freeform: Shape 4">
              <a:extLst>
                <a:ext uri="{FF2B5EF4-FFF2-40B4-BE49-F238E27FC236}">
                  <a16:creationId xmlns:a16="http://schemas.microsoft.com/office/drawing/2014/main" id="{1373E69E-F80B-2C41-86F2-D443D2B66409}"/>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69" name="Freeform: Shape 5">
              <a:extLst>
                <a:ext uri="{FF2B5EF4-FFF2-40B4-BE49-F238E27FC236}">
                  <a16:creationId xmlns:a16="http://schemas.microsoft.com/office/drawing/2014/main" id="{569EBB8A-6133-324E-AE3F-104C6FB9613B}"/>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grpSp>
        <p:nvGrpSpPr>
          <p:cNvPr id="162" name="Group 161">
            <a:extLst>
              <a:ext uri="{FF2B5EF4-FFF2-40B4-BE49-F238E27FC236}">
                <a16:creationId xmlns:a16="http://schemas.microsoft.com/office/drawing/2014/main" id="{A73247A7-7121-F549-8E1C-66586C740B6D}"/>
              </a:ext>
            </a:extLst>
          </p:cNvPr>
          <p:cNvGrpSpPr/>
          <p:nvPr/>
        </p:nvGrpSpPr>
        <p:grpSpPr>
          <a:xfrm>
            <a:off x="7538800" y="633354"/>
            <a:ext cx="4298889" cy="318772"/>
            <a:chOff x="9074276" y="1546486"/>
            <a:chExt cx="2226631" cy="2082035"/>
          </a:xfrm>
        </p:grpSpPr>
        <p:sp>
          <p:nvSpPr>
            <p:cNvPr id="163" name="Pentagon 162">
              <a:extLst>
                <a:ext uri="{FF2B5EF4-FFF2-40B4-BE49-F238E27FC236}">
                  <a16:creationId xmlns:a16="http://schemas.microsoft.com/office/drawing/2014/main" id="{601328FE-C3B7-BA4F-9473-81C743E7D873}"/>
                </a:ext>
              </a:extLst>
            </p:cNvPr>
            <p:cNvSpPr/>
            <p:nvPr/>
          </p:nvSpPr>
          <p:spPr>
            <a:xfrm>
              <a:off x="9074276" y="1546486"/>
              <a:ext cx="2226631" cy="1899756"/>
            </a:xfrm>
            <a:prstGeom prst="homePlate">
              <a:avLst/>
            </a:prstGeom>
            <a:solidFill>
              <a:schemeClr val="accent1"/>
            </a:solidFill>
            <a:ln>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400">
                <a:solidFill>
                  <a:schemeClr val="bg1"/>
                </a:solidFill>
              </a:endParaRPr>
            </a:p>
          </p:txBody>
        </p:sp>
        <p:sp>
          <p:nvSpPr>
            <p:cNvPr id="170" name="TextBox 169">
              <a:extLst>
                <a:ext uri="{FF2B5EF4-FFF2-40B4-BE49-F238E27FC236}">
                  <a16:creationId xmlns:a16="http://schemas.microsoft.com/office/drawing/2014/main" id="{5205023D-5FA5-994B-B2B9-90CFF7AEA0F4}"/>
                </a:ext>
              </a:extLst>
            </p:cNvPr>
            <p:cNvSpPr txBox="1"/>
            <p:nvPr/>
          </p:nvSpPr>
          <p:spPr>
            <a:xfrm>
              <a:off x="9269571" y="1810192"/>
              <a:ext cx="1843704" cy="1818329"/>
            </a:xfrm>
            <a:prstGeom prst="rect">
              <a:avLst/>
            </a:prstGeom>
          </p:spPr>
          <p:txBody>
            <a:bodyPr wrap="square" lIns="0" tIns="0" rIns="0" bIns="0" rtlCol="0">
              <a:spAutoFit/>
            </a:bodyPr>
            <a:lstStyle/>
            <a:p>
              <a:pPr>
                <a:spcAft>
                  <a:spcPts val="600"/>
                </a:spcAft>
              </a:pPr>
              <a:r>
                <a:rPr lang="en-US" sz="1400" b="1" dirty="0">
                  <a:solidFill>
                    <a:schemeClr val="bg1"/>
                  </a:solidFill>
                </a:rPr>
                <a:t>Golden Rule : Routing at the source</a:t>
              </a:r>
            </a:p>
          </p:txBody>
        </p:sp>
      </p:grpSp>
      <p:cxnSp>
        <p:nvCxnSpPr>
          <p:cNvPr id="160" name="Straight Connector 159">
            <a:extLst>
              <a:ext uri="{FF2B5EF4-FFF2-40B4-BE49-F238E27FC236}">
                <a16:creationId xmlns:a16="http://schemas.microsoft.com/office/drawing/2014/main" id="{1A37B5AD-01AC-924D-BE6F-1A0949A57387}"/>
              </a:ext>
            </a:extLst>
          </p:cNvPr>
          <p:cNvCxnSpPr>
            <a:cxnSpLocks/>
          </p:cNvCxnSpPr>
          <p:nvPr/>
        </p:nvCxnSpPr>
        <p:spPr bwMode="gray">
          <a:xfrm>
            <a:off x="7651655" y="3528211"/>
            <a:ext cx="0" cy="498996"/>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61" name="Rectangle 160">
            <a:extLst>
              <a:ext uri="{FF2B5EF4-FFF2-40B4-BE49-F238E27FC236}">
                <a16:creationId xmlns:a16="http://schemas.microsoft.com/office/drawing/2014/main" id="{27E83E6B-6355-9545-89AD-B155DDE6939A}"/>
              </a:ext>
            </a:extLst>
          </p:cNvPr>
          <p:cNvSpPr/>
          <p:nvPr/>
        </p:nvSpPr>
        <p:spPr>
          <a:xfrm>
            <a:off x="6755657" y="3534747"/>
            <a:ext cx="1003769" cy="461665"/>
          </a:xfrm>
          <a:prstGeom prst="rect">
            <a:avLst/>
          </a:prstGeom>
        </p:spPr>
        <p:txBody>
          <a:bodyPr wrap="square">
            <a:spAutoFit/>
          </a:bodyPr>
          <a:lstStyle/>
          <a:p>
            <a:r>
              <a:rPr lang="en-US" sz="1200" b="1" dirty="0">
                <a:solidFill>
                  <a:schemeClr val="tx2"/>
                </a:solidFill>
                <a:latin typeface="Metropolis" pitchFamily="2" charset="77"/>
              </a:rPr>
              <a:t>Uplink 1 (VLAN 10)</a:t>
            </a:r>
            <a:endParaRPr lang="en-GB" sz="1200" dirty="0"/>
          </a:p>
        </p:txBody>
      </p:sp>
      <p:cxnSp>
        <p:nvCxnSpPr>
          <p:cNvPr id="171" name="Straight Connector 170">
            <a:extLst>
              <a:ext uri="{FF2B5EF4-FFF2-40B4-BE49-F238E27FC236}">
                <a16:creationId xmlns:a16="http://schemas.microsoft.com/office/drawing/2014/main" id="{659BF894-5944-DE4E-A15F-B13CFAF59C70}"/>
              </a:ext>
            </a:extLst>
          </p:cNvPr>
          <p:cNvCxnSpPr>
            <a:cxnSpLocks/>
          </p:cNvCxnSpPr>
          <p:nvPr/>
        </p:nvCxnSpPr>
        <p:spPr bwMode="gray">
          <a:xfrm>
            <a:off x="5707012" y="3561969"/>
            <a:ext cx="0" cy="517691"/>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72" name="Rectangle 171">
            <a:extLst>
              <a:ext uri="{FF2B5EF4-FFF2-40B4-BE49-F238E27FC236}">
                <a16:creationId xmlns:a16="http://schemas.microsoft.com/office/drawing/2014/main" id="{2E4B9636-B9CF-E445-B8A3-D36D6C41DF04}"/>
              </a:ext>
            </a:extLst>
          </p:cNvPr>
          <p:cNvSpPr/>
          <p:nvPr/>
        </p:nvSpPr>
        <p:spPr>
          <a:xfrm>
            <a:off x="5652911" y="3529236"/>
            <a:ext cx="1003769" cy="461665"/>
          </a:xfrm>
          <a:prstGeom prst="rect">
            <a:avLst/>
          </a:prstGeom>
        </p:spPr>
        <p:txBody>
          <a:bodyPr wrap="square">
            <a:spAutoFit/>
          </a:bodyPr>
          <a:lstStyle/>
          <a:p>
            <a:r>
              <a:rPr lang="en-US" sz="1200" b="1" dirty="0">
                <a:solidFill>
                  <a:schemeClr val="tx2"/>
                </a:solidFill>
                <a:latin typeface="Metropolis" pitchFamily="2" charset="77"/>
              </a:rPr>
              <a:t>Uplink 2 (VLAN 20)</a:t>
            </a:r>
            <a:endParaRPr lang="en-GB" sz="1200" dirty="0"/>
          </a:p>
        </p:txBody>
      </p:sp>
    </p:spTree>
    <p:extLst>
      <p:ext uri="{BB962C8B-B14F-4D97-AF65-F5344CB8AC3E}">
        <p14:creationId xmlns:p14="http://schemas.microsoft.com/office/powerpoint/2010/main" val="315502185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additive="base">
                                        <p:cTn id="7" dur="500" fill="hold"/>
                                        <p:tgtEl>
                                          <p:spTgt spid="12"/>
                                        </p:tgtEl>
                                        <p:attrNameLst>
                                          <p:attrName>ppt_x</p:attrName>
                                        </p:attrNameLst>
                                      </p:cBhvr>
                                      <p:tavLst>
                                        <p:tav tm="0">
                                          <p:val>
                                            <p:strVal val="#ppt_x"/>
                                          </p:val>
                                        </p:tav>
                                        <p:tav tm="100000">
                                          <p:val>
                                            <p:strVal val="#ppt_x"/>
                                          </p:val>
                                        </p:tav>
                                      </p:tavLst>
                                    </p:anim>
                                    <p:anim calcmode="lin" valueType="num">
                                      <p:cBhvr additive="base">
                                        <p:cTn id="8" dur="500" fill="hold"/>
                                        <p:tgtEl>
                                          <p:spTgt spid="12"/>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98"/>
                                        </p:tgtEl>
                                        <p:attrNameLst>
                                          <p:attrName>style.visibility</p:attrName>
                                        </p:attrNameLst>
                                      </p:cBhvr>
                                      <p:to>
                                        <p:strVal val="visible"/>
                                      </p:to>
                                    </p:set>
                                    <p:anim calcmode="lin" valueType="num">
                                      <p:cBhvr additive="base">
                                        <p:cTn id="11" dur="500" fill="hold"/>
                                        <p:tgtEl>
                                          <p:spTgt spid="98"/>
                                        </p:tgtEl>
                                        <p:attrNameLst>
                                          <p:attrName>ppt_x</p:attrName>
                                        </p:attrNameLst>
                                      </p:cBhvr>
                                      <p:tavLst>
                                        <p:tav tm="0">
                                          <p:val>
                                            <p:strVal val="#ppt_x"/>
                                          </p:val>
                                        </p:tav>
                                        <p:tav tm="100000">
                                          <p:val>
                                            <p:strVal val="#ppt_x"/>
                                          </p:val>
                                        </p:tav>
                                      </p:tavLst>
                                    </p:anim>
                                    <p:anim calcmode="lin" valueType="num">
                                      <p:cBhvr additive="base">
                                        <p:cTn id="12" dur="500" fill="hold"/>
                                        <p:tgtEl>
                                          <p:spTgt spid="98"/>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nodeType="clickEffect">
                                  <p:stCondLst>
                                    <p:cond delay="0"/>
                                  </p:stCondLst>
                                  <p:childTnLst>
                                    <p:set>
                                      <p:cBhvr>
                                        <p:cTn id="16" dur="1" fill="hold">
                                          <p:stCondLst>
                                            <p:cond delay="0"/>
                                          </p:stCondLst>
                                        </p:cTn>
                                        <p:tgtEl>
                                          <p:spTgt spid="103"/>
                                        </p:tgtEl>
                                        <p:attrNameLst>
                                          <p:attrName>style.visibility</p:attrName>
                                        </p:attrNameLst>
                                      </p:cBhvr>
                                      <p:to>
                                        <p:strVal val="visible"/>
                                      </p:to>
                                    </p:set>
                                    <p:anim calcmode="lin" valueType="num">
                                      <p:cBhvr additive="base">
                                        <p:cTn id="17" dur="500" fill="hold"/>
                                        <p:tgtEl>
                                          <p:spTgt spid="103"/>
                                        </p:tgtEl>
                                        <p:attrNameLst>
                                          <p:attrName>ppt_x</p:attrName>
                                        </p:attrNameLst>
                                      </p:cBhvr>
                                      <p:tavLst>
                                        <p:tav tm="0">
                                          <p:val>
                                            <p:strVal val="#ppt_x"/>
                                          </p:val>
                                        </p:tav>
                                        <p:tav tm="100000">
                                          <p:val>
                                            <p:strVal val="#ppt_x"/>
                                          </p:val>
                                        </p:tav>
                                      </p:tavLst>
                                    </p:anim>
                                    <p:anim calcmode="lin" valueType="num">
                                      <p:cBhvr additive="base">
                                        <p:cTn id="18" dur="500" fill="hold"/>
                                        <p:tgtEl>
                                          <p:spTgt spid="103"/>
                                        </p:tgtEl>
                                        <p:attrNameLst>
                                          <p:attrName>ppt_y</p:attrName>
                                        </p:attrNameLst>
                                      </p:cBhvr>
                                      <p:tavLst>
                                        <p:tav tm="0">
                                          <p:val>
                                            <p:strVal val="1+#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4" fill="hold" grpId="0" nodeType="clickEffect">
                                  <p:stCondLst>
                                    <p:cond delay="0"/>
                                  </p:stCondLst>
                                  <p:childTnLst>
                                    <p:set>
                                      <p:cBhvr>
                                        <p:cTn id="22" dur="1" fill="hold">
                                          <p:stCondLst>
                                            <p:cond delay="0"/>
                                          </p:stCondLst>
                                        </p:cTn>
                                        <p:tgtEl>
                                          <p:spTgt spid="102"/>
                                        </p:tgtEl>
                                        <p:attrNameLst>
                                          <p:attrName>style.visibility</p:attrName>
                                        </p:attrNameLst>
                                      </p:cBhvr>
                                      <p:to>
                                        <p:strVal val="visible"/>
                                      </p:to>
                                    </p:set>
                                    <p:anim calcmode="lin" valueType="num">
                                      <p:cBhvr additive="base">
                                        <p:cTn id="23" dur="500" fill="hold"/>
                                        <p:tgtEl>
                                          <p:spTgt spid="102"/>
                                        </p:tgtEl>
                                        <p:attrNameLst>
                                          <p:attrName>ppt_x</p:attrName>
                                        </p:attrNameLst>
                                      </p:cBhvr>
                                      <p:tavLst>
                                        <p:tav tm="0">
                                          <p:val>
                                            <p:strVal val="#ppt_x"/>
                                          </p:val>
                                        </p:tav>
                                        <p:tav tm="100000">
                                          <p:val>
                                            <p:strVal val="#ppt_x"/>
                                          </p:val>
                                        </p:tav>
                                      </p:tavLst>
                                    </p:anim>
                                    <p:anim calcmode="lin" valueType="num">
                                      <p:cBhvr additive="base">
                                        <p:cTn id="24" dur="500" fill="hold"/>
                                        <p:tgtEl>
                                          <p:spTgt spid="102"/>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0"/>
                                  </p:stCondLst>
                                  <p:childTnLst>
                                    <p:set>
                                      <p:cBhvr>
                                        <p:cTn id="26" dur="1" fill="hold">
                                          <p:stCondLst>
                                            <p:cond delay="0"/>
                                          </p:stCondLst>
                                        </p:cTn>
                                        <p:tgtEl>
                                          <p:spTgt spid="111"/>
                                        </p:tgtEl>
                                        <p:attrNameLst>
                                          <p:attrName>style.visibility</p:attrName>
                                        </p:attrNameLst>
                                      </p:cBhvr>
                                      <p:to>
                                        <p:strVal val="visible"/>
                                      </p:to>
                                    </p:set>
                                    <p:anim calcmode="lin" valueType="num">
                                      <p:cBhvr additive="base">
                                        <p:cTn id="27" dur="500" fill="hold"/>
                                        <p:tgtEl>
                                          <p:spTgt spid="111"/>
                                        </p:tgtEl>
                                        <p:attrNameLst>
                                          <p:attrName>ppt_x</p:attrName>
                                        </p:attrNameLst>
                                      </p:cBhvr>
                                      <p:tavLst>
                                        <p:tav tm="0">
                                          <p:val>
                                            <p:strVal val="#ppt_x"/>
                                          </p:val>
                                        </p:tav>
                                        <p:tav tm="100000">
                                          <p:val>
                                            <p:strVal val="#ppt_x"/>
                                          </p:val>
                                        </p:tav>
                                      </p:tavLst>
                                    </p:anim>
                                    <p:anim calcmode="lin" valueType="num">
                                      <p:cBhvr additive="base">
                                        <p:cTn id="28" dur="500" fill="hold"/>
                                        <p:tgtEl>
                                          <p:spTgt spid="111"/>
                                        </p:tgtEl>
                                        <p:attrNameLst>
                                          <p:attrName>ppt_y</p:attrName>
                                        </p:attrNameLst>
                                      </p:cBhvr>
                                      <p:tavLst>
                                        <p:tav tm="0">
                                          <p:val>
                                            <p:strVal val="1+#ppt_h/2"/>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4" fill="hold" grpId="0" nodeType="clickEffect">
                                  <p:stCondLst>
                                    <p:cond delay="0"/>
                                  </p:stCondLst>
                                  <p:childTnLst>
                                    <p:set>
                                      <p:cBhvr>
                                        <p:cTn id="32" dur="1" fill="hold">
                                          <p:stCondLst>
                                            <p:cond delay="0"/>
                                          </p:stCondLst>
                                        </p:cTn>
                                        <p:tgtEl>
                                          <p:spTgt spid="101"/>
                                        </p:tgtEl>
                                        <p:attrNameLst>
                                          <p:attrName>style.visibility</p:attrName>
                                        </p:attrNameLst>
                                      </p:cBhvr>
                                      <p:to>
                                        <p:strVal val="visible"/>
                                      </p:to>
                                    </p:set>
                                    <p:anim calcmode="lin" valueType="num">
                                      <p:cBhvr additive="base">
                                        <p:cTn id="33" dur="500" fill="hold"/>
                                        <p:tgtEl>
                                          <p:spTgt spid="101"/>
                                        </p:tgtEl>
                                        <p:attrNameLst>
                                          <p:attrName>ppt_x</p:attrName>
                                        </p:attrNameLst>
                                      </p:cBhvr>
                                      <p:tavLst>
                                        <p:tav tm="0">
                                          <p:val>
                                            <p:strVal val="#ppt_x"/>
                                          </p:val>
                                        </p:tav>
                                        <p:tav tm="100000">
                                          <p:val>
                                            <p:strVal val="#ppt_x"/>
                                          </p:val>
                                        </p:tav>
                                      </p:tavLst>
                                    </p:anim>
                                    <p:anim calcmode="lin" valueType="num">
                                      <p:cBhvr additive="base">
                                        <p:cTn id="34" dur="500" fill="hold"/>
                                        <p:tgtEl>
                                          <p:spTgt spid="101"/>
                                        </p:tgtEl>
                                        <p:attrNameLst>
                                          <p:attrName>ppt_y</p:attrName>
                                        </p:attrNameLst>
                                      </p:cBhvr>
                                      <p:tavLst>
                                        <p:tav tm="0">
                                          <p:val>
                                            <p:strVal val="1+#ppt_h/2"/>
                                          </p:val>
                                        </p:tav>
                                        <p:tav tm="100000">
                                          <p:val>
                                            <p:strVal val="#ppt_y"/>
                                          </p:val>
                                        </p:tav>
                                      </p:tavLst>
                                    </p:anim>
                                  </p:childTnLst>
                                </p:cTn>
                              </p:par>
                              <p:par>
                                <p:cTn id="35" presetID="2" presetClass="entr" presetSubtype="4" fill="hold" nodeType="withEffect">
                                  <p:stCondLst>
                                    <p:cond delay="0"/>
                                  </p:stCondLst>
                                  <p:childTnLst>
                                    <p:set>
                                      <p:cBhvr>
                                        <p:cTn id="36" dur="1" fill="hold">
                                          <p:stCondLst>
                                            <p:cond delay="0"/>
                                          </p:stCondLst>
                                        </p:cTn>
                                        <p:tgtEl>
                                          <p:spTgt spid="105"/>
                                        </p:tgtEl>
                                        <p:attrNameLst>
                                          <p:attrName>style.visibility</p:attrName>
                                        </p:attrNameLst>
                                      </p:cBhvr>
                                      <p:to>
                                        <p:strVal val="visible"/>
                                      </p:to>
                                    </p:set>
                                    <p:anim calcmode="lin" valueType="num">
                                      <p:cBhvr additive="base">
                                        <p:cTn id="37" dur="500" fill="hold"/>
                                        <p:tgtEl>
                                          <p:spTgt spid="105"/>
                                        </p:tgtEl>
                                        <p:attrNameLst>
                                          <p:attrName>ppt_x</p:attrName>
                                        </p:attrNameLst>
                                      </p:cBhvr>
                                      <p:tavLst>
                                        <p:tav tm="0">
                                          <p:val>
                                            <p:strVal val="#ppt_x"/>
                                          </p:val>
                                        </p:tav>
                                        <p:tav tm="100000">
                                          <p:val>
                                            <p:strVal val="#ppt_x"/>
                                          </p:val>
                                        </p:tav>
                                      </p:tavLst>
                                    </p:anim>
                                    <p:anim calcmode="lin" valueType="num">
                                      <p:cBhvr additive="base">
                                        <p:cTn id="38" dur="500" fill="hold"/>
                                        <p:tgtEl>
                                          <p:spTgt spid="105"/>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grpId="0" nodeType="clickEffect">
                                  <p:stCondLst>
                                    <p:cond delay="0"/>
                                  </p:stCondLst>
                                  <p:childTnLst>
                                    <p:set>
                                      <p:cBhvr>
                                        <p:cTn id="42" dur="1" fill="hold">
                                          <p:stCondLst>
                                            <p:cond delay="0"/>
                                          </p:stCondLst>
                                        </p:cTn>
                                        <p:tgtEl>
                                          <p:spTgt spid="153"/>
                                        </p:tgtEl>
                                        <p:attrNameLst>
                                          <p:attrName>style.visibility</p:attrName>
                                        </p:attrNameLst>
                                      </p:cBhvr>
                                      <p:to>
                                        <p:strVal val="visible"/>
                                      </p:to>
                                    </p:set>
                                    <p:anim calcmode="lin" valueType="num">
                                      <p:cBhvr additive="base">
                                        <p:cTn id="43" dur="500" fill="hold"/>
                                        <p:tgtEl>
                                          <p:spTgt spid="153"/>
                                        </p:tgtEl>
                                        <p:attrNameLst>
                                          <p:attrName>ppt_x</p:attrName>
                                        </p:attrNameLst>
                                      </p:cBhvr>
                                      <p:tavLst>
                                        <p:tav tm="0">
                                          <p:val>
                                            <p:strVal val="#ppt_x"/>
                                          </p:val>
                                        </p:tav>
                                        <p:tav tm="100000">
                                          <p:val>
                                            <p:strVal val="#ppt_x"/>
                                          </p:val>
                                        </p:tav>
                                      </p:tavLst>
                                    </p:anim>
                                    <p:anim calcmode="lin" valueType="num">
                                      <p:cBhvr additive="base">
                                        <p:cTn id="44" dur="500" fill="hold"/>
                                        <p:tgtEl>
                                          <p:spTgt spid="153"/>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stCondLst>
                                    <p:cond delay="0"/>
                                  </p:stCondLst>
                                  <p:childTnLst>
                                    <p:set>
                                      <p:cBhvr>
                                        <p:cTn id="46" dur="1" fill="hold">
                                          <p:stCondLst>
                                            <p:cond delay="0"/>
                                          </p:stCondLst>
                                        </p:cTn>
                                        <p:tgtEl>
                                          <p:spTgt spid="147"/>
                                        </p:tgtEl>
                                        <p:attrNameLst>
                                          <p:attrName>style.visibility</p:attrName>
                                        </p:attrNameLst>
                                      </p:cBhvr>
                                      <p:to>
                                        <p:strVal val="visible"/>
                                      </p:to>
                                    </p:set>
                                    <p:anim calcmode="lin" valueType="num">
                                      <p:cBhvr additive="base">
                                        <p:cTn id="47" dur="500" fill="hold"/>
                                        <p:tgtEl>
                                          <p:spTgt spid="147"/>
                                        </p:tgtEl>
                                        <p:attrNameLst>
                                          <p:attrName>ppt_x</p:attrName>
                                        </p:attrNameLst>
                                      </p:cBhvr>
                                      <p:tavLst>
                                        <p:tav tm="0">
                                          <p:val>
                                            <p:strVal val="#ppt_x"/>
                                          </p:val>
                                        </p:tav>
                                        <p:tav tm="100000">
                                          <p:val>
                                            <p:strVal val="#ppt_x"/>
                                          </p:val>
                                        </p:tav>
                                      </p:tavLst>
                                    </p:anim>
                                    <p:anim calcmode="lin" valueType="num">
                                      <p:cBhvr additive="base">
                                        <p:cTn id="48" dur="500" fill="hold"/>
                                        <p:tgtEl>
                                          <p:spTgt spid="147"/>
                                        </p:tgtEl>
                                        <p:attrNameLst>
                                          <p:attrName>ppt_y</p:attrName>
                                        </p:attrNameLst>
                                      </p:cBhvr>
                                      <p:tavLst>
                                        <p:tav tm="0">
                                          <p:val>
                                            <p:strVal val="1+#ppt_h/2"/>
                                          </p:val>
                                        </p:tav>
                                        <p:tav tm="100000">
                                          <p:val>
                                            <p:strVal val="#ppt_y"/>
                                          </p:val>
                                        </p:tav>
                                      </p:tavLst>
                                    </p:anim>
                                  </p:childTnLst>
                                </p:cTn>
                              </p:par>
                              <p:par>
                                <p:cTn id="49" presetID="2" presetClass="entr" presetSubtype="4" fill="hold" nodeType="withEffect">
                                  <p:stCondLst>
                                    <p:cond delay="0"/>
                                  </p:stCondLst>
                                  <p:childTnLst>
                                    <p:set>
                                      <p:cBhvr>
                                        <p:cTn id="50" dur="1" fill="hold">
                                          <p:stCondLst>
                                            <p:cond delay="0"/>
                                          </p:stCondLst>
                                        </p:cTn>
                                        <p:tgtEl>
                                          <p:spTgt spid="156"/>
                                        </p:tgtEl>
                                        <p:attrNameLst>
                                          <p:attrName>style.visibility</p:attrName>
                                        </p:attrNameLst>
                                      </p:cBhvr>
                                      <p:to>
                                        <p:strVal val="visible"/>
                                      </p:to>
                                    </p:set>
                                    <p:anim calcmode="lin" valueType="num">
                                      <p:cBhvr additive="base">
                                        <p:cTn id="51" dur="500" fill="hold"/>
                                        <p:tgtEl>
                                          <p:spTgt spid="156"/>
                                        </p:tgtEl>
                                        <p:attrNameLst>
                                          <p:attrName>ppt_x</p:attrName>
                                        </p:attrNameLst>
                                      </p:cBhvr>
                                      <p:tavLst>
                                        <p:tav tm="0">
                                          <p:val>
                                            <p:strVal val="#ppt_x"/>
                                          </p:val>
                                        </p:tav>
                                        <p:tav tm="100000">
                                          <p:val>
                                            <p:strVal val="#ppt_x"/>
                                          </p:val>
                                        </p:tav>
                                      </p:tavLst>
                                    </p:anim>
                                    <p:anim calcmode="lin" valueType="num">
                                      <p:cBhvr additive="base">
                                        <p:cTn id="52" dur="500" fill="hold"/>
                                        <p:tgtEl>
                                          <p:spTgt spid="156"/>
                                        </p:tgtEl>
                                        <p:attrNameLst>
                                          <p:attrName>ppt_y</p:attrName>
                                        </p:attrNameLst>
                                      </p:cBhvr>
                                      <p:tavLst>
                                        <p:tav tm="0">
                                          <p:val>
                                            <p:strVal val="1+#ppt_h/2"/>
                                          </p:val>
                                        </p:tav>
                                        <p:tav tm="100000">
                                          <p:val>
                                            <p:strVal val="#ppt_y"/>
                                          </p:val>
                                        </p:tav>
                                      </p:tavLst>
                                    </p:anim>
                                  </p:childTnLst>
                                </p:cTn>
                              </p:par>
                              <p:par>
                                <p:cTn id="53" presetID="2" presetClass="entr" presetSubtype="4" fill="hold" nodeType="withEffect">
                                  <p:stCondLst>
                                    <p:cond delay="0"/>
                                  </p:stCondLst>
                                  <p:childTnLst>
                                    <p:set>
                                      <p:cBhvr>
                                        <p:cTn id="54" dur="1" fill="hold">
                                          <p:stCondLst>
                                            <p:cond delay="0"/>
                                          </p:stCondLst>
                                        </p:cTn>
                                        <p:tgtEl>
                                          <p:spTgt spid="157"/>
                                        </p:tgtEl>
                                        <p:attrNameLst>
                                          <p:attrName>style.visibility</p:attrName>
                                        </p:attrNameLst>
                                      </p:cBhvr>
                                      <p:to>
                                        <p:strVal val="visible"/>
                                      </p:to>
                                    </p:set>
                                    <p:anim calcmode="lin" valueType="num">
                                      <p:cBhvr additive="base">
                                        <p:cTn id="55" dur="500" fill="hold"/>
                                        <p:tgtEl>
                                          <p:spTgt spid="157"/>
                                        </p:tgtEl>
                                        <p:attrNameLst>
                                          <p:attrName>ppt_x</p:attrName>
                                        </p:attrNameLst>
                                      </p:cBhvr>
                                      <p:tavLst>
                                        <p:tav tm="0">
                                          <p:val>
                                            <p:strVal val="#ppt_x"/>
                                          </p:val>
                                        </p:tav>
                                        <p:tav tm="100000">
                                          <p:val>
                                            <p:strVal val="#ppt_x"/>
                                          </p:val>
                                        </p:tav>
                                      </p:tavLst>
                                    </p:anim>
                                    <p:anim calcmode="lin" valueType="num">
                                      <p:cBhvr additive="base">
                                        <p:cTn id="56" dur="500" fill="hold"/>
                                        <p:tgtEl>
                                          <p:spTgt spid="157"/>
                                        </p:tgtEl>
                                        <p:attrNameLst>
                                          <p:attrName>ppt_y</p:attrName>
                                        </p:attrNameLst>
                                      </p:cBhvr>
                                      <p:tavLst>
                                        <p:tav tm="0">
                                          <p:val>
                                            <p:strVal val="1+#ppt_h/2"/>
                                          </p:val>
                                        </p:tav>
                                        <p:tav tm="100000">
                                          <p:val>
                                            <p:strVal val="#ppt_y"/>
                                          </p:val>
                                        </p:tav>
                                      </p:tavLst>
                                    </p:anim>
                                  </p:childTnLst>
                                </p:cTn>
                              </p:par>
                              <p:par>
                                <p:cTn id="57" presetID="2" presetClass="entr" presetSubtype="4" fill="hold" nodeType="withEffect">
                                  <p:stCondLst>
                                    <p:cond delay="0"/>
                                  </p:stCondLst>
                                  <p:childTnLst>
                                    <p:set>
                                      <p:cBhvr>
                                        <p:cTn id="58" dur="1" fill="hold">
                                          <p:stCondLst>
                                            <p:cond delay="0"/>
                                          </p:stCondLst>
                                        </p:cTn>
                                        <p:tgtEl>
                                          <p:spTgt spid="164"/>
                                        </p:tgtEl>
                                        <p:attrNameLst>
                                          <p:attrName>style.visibility</p:attrName>
                                        </p:attrNameLst>
                                      </p:cBhvr>
                                      <p:to>
                                        <p:strVal val="visible"/>
                                      </p:to>
                                    </p:set>
                                    <p:anim calcmode="lin" valueType="num">
                                      <p:cBhvr additive="base">
                                        <p:cTn id="59" dur="500" fill="hold"/>
                                        <p:tgtEl>
                                          <p:spTgt spid="164"/>
                                        </p:tgtEl>
                                        <p:attrNameLst>
                                          <p:attrName>ppt_x</p:attrName>
                                        </p:attrNameLst>
                                      </p:cBhvr>
                                      <p:tavLst>
                                        <p:tav tm="0">
                                          <p:val>
                                            <p:strVal val="#ppt_x"/>
                                          </p:val>
                                        </p:tav>
                                        <p:tav tm="100000">
                                          <p:val>
                                            <p:strVal val="#ppt_x"/>
                                          </p:val>
                                        </p:tav>
                                      </p:tavLst>
                                    </p:anim>
                                    <p:anim calcmode="lin" valueType="num">
                                      <p:cBhvr additive="base">
                                        <p:cTn id="60" dur="500" fill="hold"/>
                                        <p:tgtEl>
                                          <p:spTgt spid="164"/>
                                        </p:tgtEl>
                                        <p:attrNameLst>
                                          <p:attrName>ppt_y</p:attrName>
                                        </p:attrNameLst>
                                      </p:cBhvr>
                                      <p:tavLst>
                                        <p:tav tm="0">
                                          <p:val>
                                            <p:strVal val="1+#ppt_h/2"/>
                                          </p:val>
                                        </p:tav>
                                        <p:tav tm="100000">
                                          <p:val>
                                            <p:strVal val="#ppt_y"/>
                                          </p:val>
                                        </p:tav>
                                      </p:tavLst>
                                    </p:anim>
                                  </p:childTnLst>
                                </p:cTn>
                              </p:par>
                              <p:par>
                                <p:cTn id="61" presetID="2" presetClass="entr" presetSubtype="4" fill="hold" nodeType="withEffect">
                                  <p:stCondLst>
                                    <p:cond delay="0"/>
                                  </p:stCondLst>
                                  <p:childTnLst>
                                    <p:set>
                                      <p:cBhvr>
                                        <p:cTn id="62" dur="1" fill="hold">
                                          <p:stCondLst>
                                            <p:cond delay="0"/>
                                          </p:stCondLst>
                                        </p:cTn>
                                        <p:tgtEl>
                                          <p:spTgt spid="143"/>
                                        </p:tgtEl>
                                        <p:attrNameLst>
                                          <p:attrName>style.visibility</p:attrName>
                                        </p:attrNameLst>
                                      </p:cBhvr>
                                      <p:to>
                                        <p:strVal val="visible"/>
                                      </p:to>
                                    </p:set>
                                    <p:anim calcmode="lin" valueType="num">
                                      <p:cBhvr additive="base">
                                        <p:cTn id="63" dur="500" fill="hold"/>
                                        <p:tgtEl>
                                          <p:spTgt spid="143"/>
                                        </p:tgtEl>
                                        <p:attrNameLst>
                                          <p:attrName>ppt_x</p:attrName>
                                        </p:attrNameLst>
                                      </p:cBhvr>
                                      <p:tavLst>
                                        <p:tav tm="0">
                                          <p:val>
                                            <p:strVal val="#ppt_x"/>
                                          </p:val>
                                        </p:tav>
                                        <p:tav tm="100000">
                                          <p:val>
                                            <p:strVal val="#ppt_x"/>
                                          </p:val>
                                        </p:tav>
                                      </p:tavLst>
                                    </p:anim>
                                    <p:anim calcmode="lin" valueType="num">
                                      <p:cBhvr additive="base">
                                        <p:cTn id="64" dur="500" fill="hold"/>
                                        <p:tgtEl>
                                          <p:spTgt spid="143"/>
                                        </p:tgtEl>
                                        <p:attrNameLst>
                                          <p:attrName>ppt_y</p:attrName>
                                        </p:attrNameLst>
                                      </p:cBhvr>
                                      <p:tavLst>
                                        <p:tav tm="0">
                                          <p:val>
                                            <p:strVal val="1+#ppt_h/2"/>
                                          </p:val>
                                        </p:tav>
                                        <p:tav tm="100000">
                                          <p:val>
                                            <p:strVal val="#ppt_y"/>
                                          </p:val>
                                        </p:tav>
                                      </p:tavLst>
                                    </p:anim>
                                  </p:childTnLst>
                                </p:cTn>
                              </p:par>
                              <p:par>
                                <p:cTn id="65" presetID="2" presetClass="entr" presetSubtype="4" fill="hold" nodeType="withEffect">
                                  <p:stCondLst>
                                    <p:cond delay="0"/>
                                  </p:stCondLst>
                                  <p:childTnLst>
                                    <p:set>
                                      <p:cBhvr>
                                        <p:cTn id="66" dur="1" fill="hold">
                                          <p:stCondLst>
                                            <p:cond delay="0"/>
                                          </p:stCondLst>
                                        </p:cTn>
                                        <p:tgtEl>
                                          <p:spTgt spid="67"/>
                                        </p:tgtEl>
                                        <p:attrNameLst>
                                          <p:attrName>style.visibility</p:attrName>
                                        </p:attrNameLst>
                                      </p:cBhvr>
                                      <p:to>
                                        <p:strVal val="visible"/>
                                      </p:to>
                                    </p:set>
                                    <p:anim calcmode="lin" valueType="num">
                                      <p:cBhvr additive="base">
                                        <p:cTn id="67" dur="500" fill="hold"/>
                                        <p:tgtEl>
                                          <p:spTgt spid="67"/>
                                        </p:tgtEl>
                                        <p:attrNameLst>
                                          <p:attrName>ppt_x</p:attrName>
                                        </p:attrNameLst>
                                      </p:cBhvr>
                                      <p:tavLst>
                                        <p:tav tm="0">
                                          <p:val>
                                            <p:strVal val="#ppt_x"/>
                                          </p:val>
                                        </p:tav>
                                        <p:tav tm="100000">
                                          <p:val>
                                            <p:strVal val="#ppt_x"/>
                                          </p:val>
                                        </p:tav>
                                      </p:tavLst>
                                    </p:anim>
                                    <p:anim calcmode="lin" valueType="num">
                                      <p:cBhvr additive="base">
                                        <p:cTn id="68" dur="500" fill="hold"/>
                                        <p:tgtEl>
                                          <p:spTgt spid="67"/>
                                        </p:tgtEl>
                                        <p:attrNameLst>
                                          <p:attrName>ppt_y</p:attrName>
                                        </p:attrNameLst>
                                      </p:cBhvr>
                                      <p:tavLst>
                                        <p:tav tm="0">
                                          <p:val>
                                            <p:strVal val="1+#ppt_h/2"/>
                                          </p:val>
                                        </p:tav>
                                        <p:tav tm="100000">
                                          <p:val>
                                            <p:strVal val="#ppt_y"/>
                                          </p:val>
                                        </p:tav>
                                      </p:tavLst>
                                    </p:anim>
                                  </p:childTnLst>
                                </p:cTn>
                              </p:par>
                              <p:par>
                                <p:cTn id="69" presetID="2" presetClass="entr" presetSubtype="4" fill="hold" grpId="0" nodeType="withEffect">
                                  <p:stCondLst>
                                    <p:cond delay="0"/>
                                  </p:stCondLst>
                                  <p:childTnLst>
                                    <p:set>
                                      <p:cBhvr>
                                        <p:cTn id="70" dur="1" fill="hold">
                                          <p:stCondLst>
                                            <p:cond delay="0"/>
                                          </p:stCondLst>
                                        </p:cTn>
                                        <p:tgtEl>
                                          <p:spTgt spid="68"/>
                                        </p:tgtEl>
                                        <p:attrNameLst>
                                          <p:attrName>style.visibility</p:attrName>
                                        </p:attrNameLst>
                                      </p:cBhvr>
                                      <p:to>
                                        <p:strVal val="visible"/>
                                      </p:to>
                                    </p:set>
                                    <p:anim calcmode="lin" valueType="num">
                                      <p:cBhvr additive="base">
                                        <p:cTn id="71" dur="500" fill="hold"/>
                                        <p:tgtEl>
                                          <p:spTgt spid="68"/>
                                        </p:tgtEl>
                                        <p:attrNameLst>
                                          <p:attrName>ppt_x</p:attrName>
                                        </p:attrNameLst>
                                      </p:cBhvr>
                                      <p:tavLst>
                                        <p:tav tm="0">
                                          <p:val>
                                            <p:strVal val="#ppt_x"/>
                                          </p:val>
                                        </p:tav>
                                        <p:tav tm="100000">
                                          <p:val>
                                            <p:strVal val="#ppt_x"/>
                                          </p:val>
                                        </p:tav>
                                      </p:tavLst>
                                    </p:anim>
                                    <p:anim calcmode="lin" valueType="num">
                                      <p:cBhvr additive="base">
                                        <p:cTn id="72" dur="500" fill="hold"/>
                                        <p:tgtEl>
                                          <p:spTgt spid="68"/>
                                        </p:tgtEl>
                                        <p:attrNameLst>
                                          <p:attrName>ppt_y</p:attrName>
                                        </p:attrNameLst>
                                      </p:cBhvr>
                                      <p:tavLst>
                                        <p:tav tm="0">
                                          <p:val>
                                            <p:strVal val="1+#ppt_h/2"/>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2" presetClass="entr" presetSubtype="4" fill="hold" nodeType="clickEffect">
                                  <p:stCondLst>
                                    <p:cond delay="0"/>
                                  </p:stCondLst>
                                  <p:childTnLst>
                                    <p:set>
                                      <p:cBhvr>
                                        <p:cTn id="76" dur="1" fill="hold">
                                          <p:stCondLst>
                                            <p:cond delay="0"/>
                                          </p:stCondLst>
                                        </p:cTn>
                                        <p:tgtEl>
                                          <p:spTgt spid="92"/>
                                        </p:tgtEl>
                                        <p:attrNameLst>
                                          <p:attrName>style.visibility</p:attrName>
                                        </p:attrNameLst>
                                      </p:cBhvr>
                                      <p:to>
                                        <p:strVal val="visible"/>
                                      </p:to>
                                    </p:set>
                                    <p:anim calcmode="lin" valueType="num">
                                      <p:cBhvr additive="base">
                                        <p:cTn id="77" dur="500" fill="hold"/>
                                        <p:tgtEl>
                                          <p:spTgt spid="92"/>
                                        </p:tgtEl>
                                        <p:attrNameLst>
                                          <p:attrName>ppt_x</p:attrName>
                                        </p:attrNameLst>
                                      </p:cBhvr>
                                      <p:tavLst>
                                        <p:tav tm="0">
                                          <p:val>
                                            <p:strVal val="#ppt_x"/>
                                          </p:val>
                                        </p:tav>
                                        <p:tav tm="100000">
                                          <p:val>
                                            <p:strVal val="#ppt_x"/>
                                          </p:val>
                                        </p:tav>
                                      </p:tavLst>
                                    </p:anim>
                                    <p:anim calcmode="lin" valueType="num">
                                      <p:cBhvr additive="base">
                                        <p:cTn id="78" dur="500" fill="hold"/>
                                        <p:tgtEl>
                                          <p:spTgt spid="92"/>
                                        </p:tgtEl>
                                        <p:attrNameLst>
                                          <p:attrName>ppt_y</p:attrName>
                                        </p:attrNameLst>
                                      </p:cBhvr>
                                      <p:tavLst>
                                        <p:tav tm="0">
                                          <p:val>
                                            <p:strVal val="1+#ppt_h/2"/>
                                          </p:val>
                                        </p:tav>
                                        <p:tav tm="100000">
                                          <p:val>
                                            <p:strVal val="#ppt_y"/>
                                          </p:val>
                                        </p:tav>
                                      </p:tavLst>
                                    </p:anim>
                                  </p:childTnLst>
                                </p:cTn>
                              </p:par>
                              <p:par>
                                <p:cTn id="79" presetID="2" presetClass="entr" presetSubtype="4" fill="hold" grpId="0" nodeType="withEffect">
                                  <p:stCondLst>
                                    <p:cond delay="0"/>
                                  </p:stCondLst>
                                  <p:childTnLst>
                                    <p:set>
                                      <p:cBhvr>
                                        <p:cTn id="80" dur="1" fill="hold">
                                          <p:stCondLst>
                                            <p:cond delay="0"/>
                                          </p:stCondLst>
                                        </p:cTn>
                                        <p:tgtEl>
                                          <p:spTgt spid="130"/>
                                        </p:tgtEl>
                                        <p:attrNameLst>
                                          <p:attrName>style.visibility</p:attrName>
                                        </p:attrNameLst>
                                      </p:cBhvr>
                                      <p:to>
                                        <p:strVal val="visible"/>
                                      </p:to>
                                    </p:set>
                                    <p:anim calcmode="lin" valueType="num">
                                      <p:cBhvr additive="base">
                                        <p:cTn id="81" dur="500" fill="hold"/>
                                        <p:tgtEl>
                                          <p:spTgt spid="130"/>
                                        </p:tgtEl>
                                        <p:attrNameLst>
                                          <p:attrName>ppt_x</p:attrName>
                                        </p:attrNameLst>
                                      </p:cBhvr>
                                      <p:tavLst>
                                        <p:tav tm="0">
                                          <p:val>
                                            <p:strVal val="#ppt_x"/>
                                          </p:val>
                                        </p:tav>
                                        <p:tav tm="100000">
                                          <p:val>
                                            <p:strVal val="#ppt_x"/>
                                          </p:val>
                                        </p:tav>
                                      </p:tavLst>
                                    </p:anim>
                                    <p:anim calcmode="lin" valueType="num">
                                      <p:cBhvr additive="base">
                                        <p:cTn id="82" dur="500" fill="hold"/>
                                        <p:tgtEl>
                                          <p:spTgt spid="130"/>
                                        </p:tgtEl>
                                        <p:attrNameLst>
                                          <p:attrName>ppt_y</p:attrName>
                                        </p:attrNameLst>
                                      </p:cBhvr>
                                      <p:tavLst>
                                        <p:tav tm="0">
                                          <p:val>
                                            <p:strVal val="1+#ppt_h/2"/>
                                          </p:val>
                                        </p:tav>
                                        <p:tav tm="100000">
                                          <p:val>
                                            <p:strVal val="#ppt_y"/>
                                          </p:val>
                                        </p:tav>
                                      </p:tavLst>
                                    </p:anim>
                                  </p:childTnLst>
                                </p:cTn>
                              </p:par>
                              <p:par>
                                <p:cTn id="83" presetID="2" presetClass="entr" presetSubtype="4" fill="hold" grpId="0" nodeType="withEffect">
                                  <p:stCondLst>
                                    <p:cond delay="0"/>
                                  </p:stCondLst>
                                  <p:childTnLst>
                                    <p:set>
                                      <p:cBhvr>
                                        <p:cTn id="84" dur="1" fill="hold">
                                          <p:stCondLst>
                                            <p:cond delay="0"/>
                                          </p:stCondLst>
                                        </p:cTn>
                                        <p:tgtEl>
                                          <p:spTgt spid="129"/>
                                        </p:tgtEl>
                                        <p:attrNameLst>
                                          <p:attrName>style.visibility</p:attrName>
                                        </p:attrNameLst>
                                      </p:cBhvr>
                                      <p:to>
                                        <p:strVal val="visible"/>
                                      </p:to>
                                    </p:set>
                                    <p:anim calcmode="lin" valueType="num">
                                      <p:cBhvr additive="base">
                                        <p:cTn id="85" dur="500" fill="hold"/>
                                        <p:tgtEl>
                                          <p:spTgt spid="129"/>
                                        </p:tgtEl>
                                        <p:attrNameLst>
                                          <p:attrName>ppt_x</p:attrName>
                                        </p:attrNameLst>
                                      </p:cBhvr>
                                      <p:tavLst>
                                        <p:tav tm="0">
                                          <p:val>
                                            <p:strVal val="#ppt_x"/>
                                          </p:val>
                                        </p:tav>
                                        <p:tav tm="100000">
                                          <p:val>
                                            <p:strVal val="#ppt_x"/>
                                          </p:val>
                                        </p:tav>
                                      </p:tavLst>
                                    </p:anim>
                                    <p:anim calcmode="lin" valueType="num">
                                      <p:cBhvr additive="base">
                                        <p:cTn id="86" dur="500" fill="hold"/>
                                        <p:tgtEl>
                                          <p:spTgt spid="129"/>
                                        </p:tgtEl>
                                        <p:attrNameLst>
                                          <p:attrName>ppt_y</p:attrName>
                                        </p:attrNameLst>
                                      </p:cBhvr>
                                      <p:tavLst>
                                        <p:tav tm="0">
                                          <p:val>
                                            <p:strVal val="1+#ppt_h/2"/>
                                          </p:val>
                                        </p:tav>
                                        <p:tav tm="100000">
                                          <p:val>
                                            <p:strVal val="#ppt_y"/>
                                          </p:val>
                                        </p:tav>
                                      </p:tavLst>
                                    </p:anim>
                                  </p:childTnLst>
                                </p:cTn>
                              </p:par>
                              <p:par>
                                <p:cTn id="87" presetID="2" presetClass="entr" presetSubtype="4" fill="hold" nodeType="withEffect">
                                  <p:stCondLst>
                                    <p:cond delay="0"/>
                                  </p:stCondLst>
                                  <p:childTnLst>
                                    <p:set>
                                      <p:cBhvr>
                                        <p:cTn id="88" dur="1" fill="hold">
                                          <p:stCondLst>
                                            <p:cond delay="0"/>
                                          </p:stCondLst>
                                        </p:cTn>
                                        <p:tgtEl>
                                          <p:spTgt spid="118"/>
                                        </p:tgtEl>
                                        <p:attrNameLst>
                                          <p:attrName>style.visibility</p:attrName>
                                        </p:attrNameLst>
                                      </p:cBhvr>
                                      <p:to>
                                        <p:strVal val="visible"/>
                                      </p:to>
                                    </p:set>
                                    <p:anim calcmode="lin" valueType="num">
                                      <p:cBhvr additive="base">
                                        <p:cTn id="89" dur="500" fill="hold"/>
                                        <p:tgtEl>
                                          <p:spTgt spid="118"/>
                                        </p:tgtEl>
                                        <p:attrNameLst>
                                          <p:attrName>ppt_x</p:attrName>
                                        </p:attrNameLst>
                                      </p:cBhvr>
                                      <p:tavLst>
                                        <p:tav tm="0">
                                          <p:val>
                                            <p:strVal val="#ppt_x"/>
                                          </p:val>
                                        </p:tav>
                                        <p:tav tm="100000">
                                          <p:val>
                                            <p:strVal val="#ppt_x"/>
                                          </p:val>
                                        </p:tav>
                                      </p:tavLst>
                                    </p:anim>
                                    <p:anim calcmode="lin" valueType="num">
                                      <p:cBhvr additive="base">
                                        <p:cTn id="90" dur="500" fill="hold"/>
                                        <p:tgtEl>
                                          <p:spTgt spid="118"/>
                                        </p:tgtEl>
                                        <p:attrNameLst>
                                          <p:attrName>ppt_y</p:attrName>
                                        </p:attrNameLst>
                                      </p:cBhvr>
                                      <p:tavLst>
                                        <p:tav tm="0">
                                          <p:val>
                                            <p:strVal val="1+#ppt_h/2"/>
                                          </p:val>
                                        </p:tav>
                                        <p:tav tm="100000">
                                          <p:val>
                                            <p:strVal val="#ppt_y"/>
                                          </p:val>
                                        </p:tav>
                                      </p:tavLst>
                                    </p:anim>
                                  </p:childTnLst>
                                </p:cTn>
                              </p:par>
                            </p:childTnLst>
                          </p:cTn>
                        </p:par>
                      </p:childTnLst>
                    </p:cTn>
                  </p:par>
                  <p:par>
                    <p:cTn id="91" fill="hold">
                      <p:stCondLst>
                        <p:cond delay="indefinite"/>
                      </p:stCondLst>
                      <p:childTnLst>
                        <p:par>
                          <p:cTn id="92" fill="hold">
                            <p:stCondLst>
                              <p:cond delay="0"/>
                            </p:stCondLst>
                            <p:childTnLst>
                              <p:par>
                                <p:cTn id="93" presetID="2" presetClass="entr" presetSubtype="4" fill="hold" grpId="0" nodeType="clickEffect">
                                  <p:stCondLst>
                                    <p:cond delay="0"/>
                                  </p:stCondLst>
                                  <p:childTnLst>
                                    <p:set>
                                      <p:cBhvr>
                                        <p:cTn id="94" dur="1" fill="hold">
                                          <p:stCondLst>
                                            <p:cond delay="0"/>
                                          </p:stCondLst>
                                        </p:cTn>
                                        <p:tgtEl>
                                          <p:spTgt spid="63"/>
                                        </p:tgtEl>
                                        <p:attrNameLst>
                                          <p:attrName>style.visibility</p:attrName>
                                        </p:attrNameLst>
                                      </p:cBhvr>
                                      <p:to>
                                        <p:strVal val="visible"/>
                                      </p:to>
                                    </p:set>
                                    <p:anim calcmode="lin" valueType="num">
                                      <p:cBhvr additive="base">
                                        <p:cTn id="95" dur="500" fill="hold"/>
                                        <p:tgtEl>
                                          <p:spTgt spid="63"/>
                                        </p:tgtEl>
                                        <p:attrNameLst>
                                          <p:attrName>ppt_x</p:attrName>
                                        </p:attrNameLst>
                                      </p:cBhvr>
                                      <p:tavLst>
                                        <p:tav tm="0">
                                          <p:val>
                                            <p:strVal val="#ppt_x"/>
                                          </p:val>
                                        </p:tav>
                                        <p:tav tm="100000">
                                          <p:val>
                                            <p:strVal val="#ppt_x"/>
                                          </p:val>
                                        </p:tav>
                                      </p:tavLst>
                                    </p:anim>
                                    <p:anim calcmode="lin" valueType="num">
                                      <p:cBhvr additive="base">
                                        <p:cTn id="96" dur="500" fill="hold"/>
                                        <p:tgtEl>
                                          <p:spTgt spid="63"/>
                                        </p:tgtEl>
                                        <p:attrNameLst>
                                          <p:attrName>ppt_y</p:attrName>
                                        </p:attrNameLst>
                                      </p:cBhvr>
                                      <p:tavLst>
                                        <p:tav tm="0">
                                          <p:val>
                                            <p:strVal val="1+#ppt_h/2"/>
                                          </p:val>
                                        </p:tav>
                                        <p:tav tm="100000">
                                          <p:val>
                                            <p:strVal val="#ppt_y"/>
                                          </p:val>
                                        </p:tav>
                                      </p:tavLst>
                                    </p:anim>
                                  </p:childTnLst>
                                </p:cTn>
                              </p:par>
                              <p:par>
                                <p:cTn id="97" presetID="2" presetClass="entr" presetSubtype="4" fill="hold" nodeType="withEffect">
                                  <p:stCondLst>
                                    <p:cond delay="0"/>
                                  </p:stCondLst>
                                  <p:childTnLst>
                                    <p:set>
                                      <p:cBhvr>
                                        <p:cTn id="98" dur="1" fill="hold">
                                          <p:stCondLst>
                                            <p:cond delay="0"/>
                                          </p:stCondLst>
                                        </p:cTn>
                                        <p:tgtEl>
                                          <p:spTgt spid="64"/>
                                        </p:tgtEl>
                                        <p:attrNameLst>
                                          <p:attrName>style.visibility</p:attrName>
                                        </p:attrNameLst>
                                      </p:cBhvr>
                                      <p:to>
                                        <p:strVal val="visible"/>
                                      </p:to>
                                    </p:set>
                                    <p:anim calcmode="lin" valueType="num">
                                      <p:cBhvr additive="base">
                                        <p:cTn id="99" dur="500" fill="hold"/>
                                        <p:tgtEl>
                                          <p:spTgt spid="64"/>
                                        </p:tgtEl>
                                        <p:attrNameLst>
                                          <p:attrName>ppt_x</p:attrName>
                                        </p:attrNameLst>
                                      </p:cBhvr>
                                      <p:tavLst>
                                        <p:tav tm="0">
                                          <p:val>
                                            <p:strVal val="#ppt_x"/>
                                          </p:val>
                                        </p:tav>
                                        <p:tav tm="100000">
                                          <p:val>
                                            <p:strVal val="#ppt_x"/>
                                          </p:val>
                                        </p:tav>
                                      </p:tavLst>
                                    </p:anim>
                                    <p:anim calcmode="lin" valueType="num">
                                      <p:cBhvr additive="base">
                                        <p:cTn id="100" dur="500" fill="hold"/>
                                        <p:tgtEl>
                                          <p:spTgt spid="64"/>
                                        </p:tgtEl>
                                        <p:attrNameLst>
                                          <p:attrName>ppt_y</p:attrName>
                                        </p:attrNameLst>
                                      </p:cBhvr>
                                      <p:tavLst>
                                        <p:tav tm="0">
                                          <p:val>
                                            <p:strVal val="1+#ppt_h/2"/>
                                          </p:val>
                                        </p:tav>
                                        <p:tav tm="100000">
                                          <p:val>
                                            <p:strVal val="#ppt_y"/>
                                          </p:val>
                                        </p:tav>
                                      </p:tavLst>
                                    </p:anim>
                                  </p:childTnLst>
                                </p:cTn>
                              </p:par>
                              <p:par>
                                <p:cTn id="101" presetID="2" presetClass="entr" presetSubtype="4" fill="hold" nodeType="withEffect">
                                  <p:stCondLst>
                                    <p:cond delay="0"/>
                                  </p:stCondLst>
                                  <p:childTnLst>
                                    <p:set>
                                      <p:cBhvr>
                                        <p:cTn id="102" dur="1" fill="hold">
                                          <p:stCondLst>
                                            <p:cond delay="0"/>
                                          </p:stCondLst>
                                        </p:cTn>
                                        <p:tgtEl>
                                          <p:spTgt spid="57"/>
                                        </p:tgtEl>
                                        <p:attrNameLst>
                                          <p:attrName>style.visibility</p:attrName>
                                        </p:attrNameLst>
                                      </p:cBhvr>
                                      <p:to>
                                        <p:strVal val="visible"/>
                                      </p:to>
                                    </p:set>
                                    <p:anim calcmode="lin" valueType="num">
                                      <p:cBhvr additive="base">
                                        <p:cTn id="103" dur="500" fill="hold"/>
                                        <p:tgtEl>
                                          <p:spTgt spid="57"/>
                                        </p:tgtEl>
                                        <p:attrNameLst>
                                          <p:attrName>ppt_x</p:attrName>
                                        </p:attrNameLst>
                                      </p:cBhvr>
                                      <p:tavLst>
                                        <p:tav tm="0">
                                          <p:val>
                                            <p:strVal val="#ppt_x"/>
                                          </p:val>
                                        </p:tav>
                                        <p:tav tm="100000">
                                          <p:val>
                                            <p:strVal val="#ppt_x"/>
                                          </p:val>
                                        </p:tav>
                                      </p:tavLst>
                                    </p:anim>
                                    <p:anim calcmode="lin" valueType="num">
                                      <p:cBhvr additive="base">
                                        <p:cTn id="104" dur="500" fill="hold"/>
                                        <p:tgtEl>
                                          <p:spTgt spid="57"/>
                                        </p:tgtEl>
                                        <p:attrNameLst>
                                          <p:attrName>ppt_y</p:attrName>
                                        </p:attrNameLst>
                                      </p:cBhvr>
                                      <p:tavLst>
                                        <p:tav tm="0">
                                          <p:val>
                                            <p:strVal val="1+#ppt_h/2"/>
                                          </p:val>
                                        </p:tav>
                                        <p:tav tm="100000">
                                          <p:val>
                                            <p:strVal val="#ppt_y"/>
                                          </p:val>
                                        </p:tav>
                                      </p:tavLst>
                                    </p:anim>
                                  </p:childTnLst>
                                </p:cTn>
                              </p:par>
                              <p:par>
                                <p:cTn id="105" presetID="2" presetClass="entr" presetSubtype="4" fill="hold" nodeType="withEffect">
                                  <p:stCondLst>
                                    <p:cond delay="0"/>
                                  </p:stCondLst>
                                  <p:childTnLst>
                                    <p:set>
                                      <p:cBhvr>
                                        <p:cTn id="106" dur="1" fill="hold">
                                          <p:stCondLst>
                                            <p:cond delay="0"/>
                                          </p:stCondLst>
                                        </p:cTn>
                                        <p:tgtEl>
                                          <p:spTgt spid="60"/>
                                        </p:tgtEl>
                                        <p:attrNameLst>
                                          <p:attrName>style.visibility</p:attrName>
                                        </p:attrNameLst>
                                      </p:cBhvr>
                                      <p:to>
                                        <p:strVal val="visible"/>
                                      </p:to>
                                    </p:set>
                                    <p:anim calcmode="lin" valueType="num">
                                      <p:cBhvr additive="base">
                                        <p:cTn id="107" dur="500" fill="hold"/>
                                        <p:tgtEl>
                                          <p:spTgt spid="60"/>
                                        </p:tgtEl>
                                        <p:attrNameLst>
                                          <p:attrName>ppt_x</p:attrName>
                                        </p:attrNameLst>
                                      </p:cBhvr>
                                      <p:tavLst>
                                        <p:tav tm="0">
                                          <p:val>
                                            <p:strVal val="#ppt_x"/>
                                          </p:val>
                                        </p:tav>
                                        <p:tav tm="100000">
                                          <p:val>
                                            <p:strVal val="#ppt_x"/>
                                          </p:val>
                                        </p:tav>
                                      </p:tavLst>
                                    </p:anim>
                                    <p:anim calcmode="lin" valueType="num">
                                      <p:cBhvr additive="base">
                                        <p:cTn id="108" dur="500" fill="hold"/>
                                        <p:tgtEl>
                                          <p:spTgt spid="60"/>
                                        </p:tgtEl>
                                        <p:attrNameLst>
                                          <p:attrName>ppt_y</p:attrName>
                                        </p:attrNameLst>
                                      </p:cBhvr>
                                      <p:tavLst>
                                        <p:tav tm="0">
                                          <p:val>
                                            <p:strVal val="1+#ppt_h/2"/>
                                          </p:val>
                                        </p:tav>
                                        <p:tav tm="100000">
                                          <p:val>
                                            <p:strVal val="#ppt_y"/>
                                          </p:val>
                                        </p:tav>
                                      </p:tavLst>
                                    </p:anim>
                                  </p:childTnLst>
                                </p:cTn>
                              </p:par>
                              <p:par>
                                <p:cTn id="109" presetID="2" presetClass="entr" presetSubtype="4" fill="hold" nodeType="withEffect">
                                  <p:stCondLst>
                                    <p:cond delay="0"/>
                                  </p:stCondLst>
                                  <p:childTnLst>
                                    <p:set>
                                      <p:cBhvr>
                                        <p:cTn id="110" dur="1" fill="hold">
                                          <p:stCondLst>
                                            <p:cond delay="0"/>
                                          </p:stCondLst>
                                        </p:cTn>
                                        <p:tgtEl>
                                          <p:spTgt spid="62"/>
                                        </p:tgtEl>
                                        <p:attrNameLst>
                                          <p:attrName>style.visibility</p:attrName>
                                        </p:attrNameLst>
                                      </p:cBhvr>
                                      <p:to>
                                        <p:strVal val="visible"/>
                                      </p:to>
                                    </p:set>
                                    <p:anim calcmode="lin" valueType="num">
                                      <p:cBhvr additive="base">
                                        <p:cTn id="111" dur="500" fill="hold"/>
                                        <p:tgtEl>
                                          <p:spTgt spid="62"/>
                                        </p:tgtEl>
                                        <p:attrNameLst>
                                          <p:attrName>ppt_x</p:attrName>
                                        </p:attrNameLst>
                                      </p:cBhvr>
                                      <p:tavLst>
                                        <p:tav tm="0">
                                          <p:val>
                                            <p:strVal val="#ppt_x"/>
                                          </p:val>
                                        </p:tav>
                                        <p:tav tm="100000">
                                          <p:val>
                                            <p:strVal val="#ppt_x"/>
                                          </p:val>
                                        </p:tav>
                                      </p:tavLst>
                                    </p:anim>
                                    <p:anim calcmode="lin" valueType="num">
                                      <p:cBhvr additive="base">
                                        <p:cTn id="112" dur="500" fill="hold"/>
                                        <p:tgtEl>
                                          <p:spTgt spid="62"/>
                                        </p:tgtEl>
                                        <p:attrNameLst>
                                          <p:attrName>ppt_y</p:attrName>
                                        </p:attrNameLst>
                                      </p:cBhvr>
                                      <p:tavLst>
                                        <p:tav tm="0">
                                          <p:val>
                                            <p:strVal val="1+#ppt_h/2"/>
                                          </p:val>
                                        </p:tav>
                                        <p:tav tm="100000">
                                          <p:val>
                                            <p:strVal val="#ppt_y"/>
                                          </p:val>
                                        </p:tav>
                                      </p:tavLst>
                                    </p:anim>
                                  </p:childTnLst>
                                </p:cTn>
                              </p:par>
                            </p:childTnLst>
                          </p:cTn>
                        </p:par>
                      </p:childTnLst>
                    </p:cTn>
                  </p:par>
                  <p:par>
                    <p:cTn id="113" fill="hold">
                      <p:stCondLst>
                        <p:cond delay="indefinite"/>
                      </p:stCondLst>
                      <p:childTnLst>
                        <p:par>
                          <p:cTn id="114" fill="hold">
                            <p:stCondLst>
                              <p:cond delay="0"/>
                            </p:stCondLst>
                            <p:childTnLst>
                              <p:par>
                                <p:cTn id="115" presetID="2" presetClass="entr" presetSubtype="4" fill="hold" nodeType="clickEffect">
                                  <p:stCondLst>
                                    <p:cond delay="0"/>
                                  </p:stCondLst>
                                  <p:childTnLst>
                                    <p:set>
                                      <p:cBhvr>
                                        <p:cTn id="116" dur="1" fill="hold">
                                          <p:stCondLst>
                                            <p:cond delay="0"/>
                                          </p:stCondLst>
                                        </p:cTn>
                                        <p:tgtEl>
                                          <p:spTgt spid="124"/>
                                        </p:tgtEl>
                                        <p:attrNameLst>
                                          <p:attrName>style.visibility</p:attrName>
                                        </p:attrNameLst>
                                      </p:cBhvr>
                                      <p:to>
                                        <p:strVal val="visible"/>
                                      </p:to>
                                    </p:set>
                                    <p:anim calcmode="lin" valueType="num">
                                      <p:cBhvr additive="base">
                                        <p:cTn id="117" dur="500" fill="hold"/>
                                        <p:tgtEl>
                                          <p:spTgt spid="124"/>
                                        </p:tgtEl>
                                        <p:attrNameLst>
                                          <p:attrName>ppt_x</p:attrName>
                                        </p:attrNameLst>
                                      </p:cBhvr>
                                      <p:tavLst>
                                        <p:tav tm="0">
                                          <p:val>
                                            <p:strVal val="#ppt_x"/>
                                          </p:val>
                                        </p:tav>
                                        <p:tav tm="100000">
                                          <p:val>
                                            <p:strVal val="#ppt_x"/>
                                          </p:val>
                                        </p:tav>
                                      </p:tavLst>
                                    </p:anim>
                                    <p:anim calcmode="lin" valueType="num">
                                      <p:cBhvr additive="base">
                                        <p:cTn id="118" dur="500" fill="hold"/>
                                        <p:tgtEl>
                                          <p:spTgt spid="124"/>
                                        </p:tgtEl>
                                        <p:attrNameLst>
                                          <p:attrName>ppt_y</p:attrName>
                                        </p:attrNameLst>
                                      </p:cBhvr>
                                      <p:tavLst>
                                        <p:tav tm="0">
                                          <p:val>
                                            <p:strVal val="1+#ppt_h/2"/>
                                          </p:val>
                                        </p:tav>
                                        <p:tav tm="100000">
                                          <p:val>
                                            <p:strVal val="#ppt_y"/>
                                          </p:val>
                                        </p:tav>
                                      </p:tavLst>
                                    </p:anim>
                                  </p:childTnLst>
                                </p:cTn>
                              </p:par>
                              <p:par>
                                <p:cTn id="119" presetID="2" presetClass="entr" presetSubtype="4" fill="hold" grpId="0" nodeType="withEffect">
                                  <p:stCondLst>
                                    <p:cond delay="0"/>
                                  </p:stCondLst>
                                  <p:childTnLst>
                                    <p:set>
                                      <p:cBhvr>
                                        <p:cTn id="120" dur="1" fill="hold">
                                          <p:stCondLst>
                                            <p:cond delay="0"/>
                                          </p:stCondLst>
                                        </p:cTn>
                                        <p:tgtEl>
                                          <p:spTgt spid="138"/>
                                        </p:tgtEl>
                                        <p:attrNameLst>
                                          <p:attrName>style.visibility</p:attrName>
                                        </p:attrNameLst>
                                      </p:cBhvr>
                                      <p:to>
                                        <p:strVal val="visible"/>
                                      </p:to>
                                    </p:set>
                                    <p:anim calcmode="lin" valueType="num">
                                      <p:cBhvr additive="base">
                                        <p:cTn id="121" dur="500" fill="hold"/>
                                        <p:tgtEl>
                                          <p:spTgt spid="138"/>
                                        </p:tgtEl>
                                        <p:attrNameLst>
                                          <p:attrName>ppt_x</p:attrName>
                                        </p:attrNameLst>
                                      </p:cBhvr>
                                      <p:tavLst>
                                        <p:tav tm="0">
                                          <p:val>
                                            <p:strVal val="#ppt_x"/>
                                          </p:val>
                                        </p:tav>
                                        <p:tav tm="100000">
                                          <p:val>
                                            <p:strVal val="#ppt_x"/>
                                          </p:val>
                                        </p:tav>
                                      </p:tavLst>
                                    </p:anim>
                                    <p:anim calcmode="lin" valueType="num">
                                      <p:cBhvr additive="base">
                                        <p:cTn id="122" dur="500" fill="hold"/>
                                        <p:tgtEl>
                                          <p:spTgt spid="138"/>
                                        </p:tgtEl>
                                        <p:attrNameLst>
                                          <p:attrName>ppt_y</p:attrName>
                                        </p:attrNameLst>
                                      </p:cBhvr>
                                      <p:tavLst>
                                        <p:tav tm="0">
                                          <p:val>
                                            <p:strVal val="1+#ppt_h/2"/>
                                          </p:val>
                                        </p:tav>
                                        <p:tav tm="100000">
                                          <p:val>
                                            <p:strVal val="#ppt_y"/>
                                          </p:val>
                                        </p:tav>
                                      </p:tavLst>
                                    </p:anim>
                                  </p:childTnLst>
                                </p:cTn>
                              </p:par>
                              <p:par>
                                <p:cTn id="123" presetID="2" presetClass="entr" presetSubtype="4" fill="hold" grpId="0" nodeType="withEffect">
                                  <p:stCondLst>
                                    <p:cond delay="0"/>
                                  </p:stCondLst>
                                  <p:childTnLst>
                                    <p:set>
                                      <p:cBhvr>
                                        <p:cTn id="124" dur="1" fill="hold">
                                          <p:stCondLst>
                                            <p:cond delay="0"/>
                                          </p:stCondLst>
                                        </p:cTn>
                                        <p:tgtEl>
                                          <p:spTgt spid="139"/>
                                        </p:tgtEl>
                                        <p:attrNameLst>
                                          <p:attrName>style.visibility</p:attrName>
                                        </p:attrNameLst>
                                      </p:cBhvr>
                                      <p:to>
                                        <p:strVal val="visible"/>
                                      </p:to>
                                    </p:set>
                                    <p:anim calcmode="lin" valueType="num">
                                      <p:cBhvr additive="base">
                                        <p:cTn id="125" dur="500" fill="hold"/>
                                        <p:tgtEl>
                                          <p:spTgt spid="139"/>
                                        </p:tgtEl>
                                        <p:attrNameLst>
                                          <p:attrName>ppt_x</p:attrName>
                                        </p:attrNameLst>
                                      </p:cBhvr>
                                      <p:tavLst>
                                        <p:tav tm="0">
                                          <p:val>
                                            <p:strVal val="#ppt_x"/>
                                          </p:val>
                                        </p:tav>
                                        <p:tav tm="100000">
                                          <p:val>
                                            <p:strVal val="#ppt_x"/>
                                          </p:val>
                                        </p:tav>
                                      </p:tavLst>
                                    </p:anim>
                                    <p:anim calcmode="lin" valueType="num">
                                      <p:cBhvr additive="base">
                                        <p:cTn id="126" dur="500" fill="hold"/>
                                        <p:tgtEl>
                                          <p:spTgt spid="139"/>
                                        </p:tgtEl>
                                        <p:attrNameLst>
                                          <p:attrName>ppt_y</p:attrName>
                                        </p:attrNameLst>
                                      </p:cBhvr>
                                      <p:tavLst>
                                        <p:tav tm="0">
                                          <p:val>
                                            <p:strVal val="1+#ppt_h/2"/>
                                          </p:val>
                                        </p:tav>
                                        <p:tav tm="100000">
                                          <p:val>
                                            <p:strVal val="#ppt_y"/>
                                          </p:val>
                                        </p:tav>
                                      </p:tavLst>
                                    </p:anim>
                                  </p:childTnLst>
                                </p:cTn>
                              </p:par>
                            </p:childTnLst>
                          </p:cTn>
                        </p:par>
                      </p:childTnLst>
                    </p:cTn>
                  </p:par>
                  <p:par>
                    <p:cTn id="127" fill="hold">
                      <p:stCondLst>
                        <p:cond delay="indefinite"/>
                      </p:stCondLst>
                      <p:childTnLst>
                        <p:par>
                          <p:cTn id="128" fill="hold">
                            <p:stCondLst>
                              <p:cond delay="0"/>
                            </p:stCondLst>
                            <p:childTnLst>
                              <p:par>
                                <p:cTn id="129" presetID="2" presetClass="entr" presetSubtype="4" fill="hold" grpId="0" nodeType="clickEffect">
                                  <p:stCondLst>
                                    <p:cond delay="0"/>
                                  </p:stCondLst>
                                  <p:childTnLst>
                                    <p:set>
                                      <p:cBhvr>
                                        <p:cTn id="130" dur="1" fill="hold">
                                          <p:stCondLst>
                                            <p:cond delay="0"/>
                                          </p:stCondLst>
                                        </p:cTn>
                                        <p:tgtEl>
                                          <p:spTgt spid="137"/>
                                        </p:tgtEl>
                                        <p:attrNameLst>
                                          <p:attrName>style.visibility</p:attrName>
                                        </p:attrNameLst>
                                      </p:cBhvr>
                                      <p:to>
                                        <p:strVal val="visible"/>
                                      </p:to>
                                    </p:set>
                                    <p:anim calcmode="lin" valueType="num">
                                      <p:cBhvr additive="base">
                                        <p:cTn id="131" dur="500" fill="hold"/>
                                        <p:tgtEl>
                                          <p:spTgt spid="137"/>
                                        </p:tgtEl>
                                        <p:attrNameLst>
                                          <p:attrName>ppt_x</p:attrName>
                                        </p:attrNameLst>
                                      </p:cBhvr>
                                      <p:tavLst>
                                        <p:tav tm="0">
                                          <p:val>
                                            <p:strVal val="#ppt_x"/>
                                          </p:val>
                                        </p:tav>
                                        <p:tav tm="100000">
                                          <p:val>
                                            <p:strVal val="#ppt_x"/>
                                          </p:val>
                                        </p:tav>
                                      </p:tavLst>
                                    </p:anim>
                                    <p:anim calcmode="lin" valueType="num">
                                      <p:cBhvr additive="base">
                                        <p:cTn id="132" dur="500" fill="hold"/>
                                        <p:tgtEl>
                                          <p:spTgt spid="137"/>
                                        </p:tgtEl>
                                        <p:attrNameLst>
                                          <p:attrName>ppt_y</p:attrName>
                                        </p:attrNameLst>
                                      </p:cBhvr>
                                      <p:tavLst>
                                        <p:tav tm="0">
                                          <p:val>
                                            <p:strVal val="1+#ppt_h/2"/>
                                          </p:val>
                                        </p:tav>
                                        <p:tav tm="100000">
                                          <p:val>
                                            <p:strVal val="#ppt_y"/>
                                          </p:val>
                                        </p:tav>
                                      </p:tavLst>
                                    </p:anim>
                                  </p:childTnLst>
                                </p:cTn>
                              </p:par>
                              <p:par>
                                <p:cTn id="133" presetID="2" presetClass="entr" presetSubtype="4" fill="hold" nodeType="withEffect">
                                  <p:stCondLst>
                                    <p:cond delay="0"/>
                                  </p:stCondLst>
                                  <p:childTnLst>
                                    <p:set>
                                      <p:cBhvr>
                                        <p:cTn id="134" dur="1" fill="hold">
                                          <p:stCondLst>
                                            <p:cond delay="0"/>
                                          </p:stCondLst>
                                        </p:cTn>
                                        <p:tgtEl>
                                          <p:spTgt spid="140"/>
                                        </p:tgtEl>
                                        <p:attrNameLst>
                                          <p:attrName>style.visibility</p:attrName>
                                        </p:attrNameLst>
                                      </p:cBhvr>
                                      <p:to>
                                        <p:strVal val="visible"/>
                                      </p:to>
                                    </p:set>
                                    <p:anim calcmode="lin" valueType="num">
                                      <p:cBhvr additive="base">
                                        <p:cTn id="135" dur="500" fill="hold"/>
                                        <p:tgtEl>
                                          <p:spTgt spid="140"/>
                                        </p:tgtEl>
                                        <p:attrNameLst>
                                          <p:attrName>ppt_x</p:attrName>
                                        </p:attrNameLst>
                                      </p:cBhvr>
                                      <p:tavLst>
                                        <p:tav tm="0">
                                          <p:val>
                                            <p:strVal val="#ppt_x"/>
                                          </p:val>
                                        </p:tav>
                                        <p:tav tm="100000">
                                          <p:val>
                                            <p:strVal val="#ppt_x"/>
                                          </p:val>
                                        </p:tav>
                                      </p:tavLst>
                                    </p:anim>
                                    <p:anim calcmode="lin" valueType="num">
                                      <p:cBhvr additive="base">
                                        <p:cTn id="136" dur="500" fill="hold"/>
                                        <p:tgtEl>
                                          <p:spTgt spid="140"/>
                                        </p:tgtEl>
                                        <p:attrNameLst>
                                          <p:attrName>ppt_y</p:attrName>
                                        </p:attrNameLst>
                                      </p:cBhvr>
                                      <p:tavLst>
                                        <p:tav tm="0">
                                          <p:val>
                                            <p:strVal val="1+#ppt_h/2"/>
                                          </p:val>
                                        </p:tav>
                                        <p:tav tm="100000">
                                          <p:val>
                                            <p:strVal val="#ppt_y"/>
                                          </p:val>
                                        </p:tav>
                                      </p:tavLst>
                                    </p:anim>
                                  </p:childTnLst>
                                </p:cTn>
                              </p:par>
                            </p:childTnLst>
                          </p:cTn>
                        </p:par>
                      </p:childTnLst>
                    </p:cTn>
                  </p:par>
                  <p:par>
                    <p:cTn id="137" fill="hold">
                      <p:stCondLst>
                        <p:cond delay="indefinite"/>
                      </p:stCondLst>
                      <p:childTnLst>
                        <p:par>
                          <p:cTn id="138" fill="hold">
                            <p:stCondLst>
                              <p:cond delay="0"/>
                            </p:stCondLst>
                            <p:childTnLst>
                              <p:par>
                                <p:cTn id="139" presetID="2" presetClass="entr" presetSubtype="4" fill="hold" grpId="0" nodeType="clickEffect">
                                  <p:stCondLst>
                                    <p:cond delay="0"/>
                                  </p:stCondLst>
                                  <p:childTnLst>
                                    <p:set>
                                      <p:cBhvr>
                                        <p:cTn id="140" dur="1" fill="hold">
                                          <p:stCondLst>
                                            <p:cond delay="0"/>
                                          </p:stCondLst>
                                        </p:cTn>
                                        <p:tgtEl>
                                          <p:spTgt spid="70"/>
                                        </p:tgtEl>
                                        <p:attrNameLst>
                                          <p:attrName>style.visibility</p:attrName>
                                        </p:attrNameLst>
                                      </p:cBhvr>
                                      <p:to>
                                        <p:strVal val="visible"/>
                                      </p:to>
                                    </p:set>
                                    <p:anim calcmode="lin" valueType="num">
                                      <p:cBhvr additive="base">
                                        <p:cTn id="141" dur="500" fill="hold"/>
                                        <p:tgtEl>
                                          <p:spTgt spid="70"/>
                                        </p:tgtEl>
                                        <p:attrNameLst>
                                          <p:attrName>ppt_x</p:attrName>
                                        </p:attrNameLst>
                                      </p:cBhvr>
                                      <p:tavLst>
                                        <p:tav tm="0">
                                          <p:val>
                                            <p:strVal val="#ppt_x"/>
                                          </p:val>
                                        </p:tav>
                                        <p:tav tm="100000">
                                          <p:val>
                                            <p:strVal val="#ppt_x"/>
                                          </p:val>
                                        </p:tav>
                                      </p:tavLst>
                                    </p:anim>
                                    <p:anim calcmode="lin" valueType="num">
                                      <p:cBhvr additive="base">
                                        <p:cTn id="142" dur="500" fill="hold"/>
                                        <p:tgtEl>
                                          <p:spTgt spid="70"/>
                                        </p:tgtEl>
                                        <p:attrNameLst>
                                          <p:attrName>ppt_y</p:attrName>
                                        </p:attrNameLst>
                                      </p:cBhvr>
                                      <p:tavLst>
                                        <p:tav tm="0">
                                          <p:val>
                                            <p:strVal val="1+#ppt_h/2"/>
                                          </p:val>
                                        </p:tav>
                                        <p:tav tm="100000">
                                          <p:val>
                                            <p:strVal val="#ppt_y"/>
                                          </p:val>
                                        </p:tav>
                                      </p:tavLst>
                                    </p:anim>
                                  </p:childTnLst>
                                </p:cTn>
                              </p:par>
                            </p:childTnLst>
                          </p:cTn>
                        </p:par>
                      </p:childTnLst>
                    </p:cTn>
                  </p:par>
                  <p:par>
                    <p:cTn id="143" fill="hold">
                      <p:stCondLst>
                        <p:cond delay="indefinite"/>
                      </p:stCondLst>
                      <p:childTnLst>
                        <p:par>
                          <p:cTn id="144" fill="hold">
                            <p:stCondLst>
                              <p:cond delay="0"/>
                            </p:stCondLst>
                            <p:childTnLst>
                              <p:par>
                                <p:cTn id="145" presetID="2" presetClass="entr" presetSubtype="4" fill="hold" grpId="0" nodeType="clickEffect">
                                  <p:stCondLst>
                                    <p:cond delay="0"/>
                                  </p:stCondLst>
                                  <p:childTnLst>
                                    <p:set>
                                      <p:cBhvr>
                                        <p:cTn id="146" dur="1" fill="hold">
                                          <p:stCondLst>
                                            <p:cond delay="0"/>
                                          </p:stCondLst>
                                        </p:cTn>
                                        <p:tgtEl>
                                          <p:spTgt spid="69"/>
                                        </p:tgtEl>
                                        <p:attrNameLst>
                                          <p:attrName>style.visibility</p:attrName>
                                        </p:attrNameLst>
                                      </p:cBhvr>
                                      <p:to>
                                        <p:strVal val="visible"/>
                                      </p:to>
                                    </p:set>
                                    <p:anim calcmode="lin" valueType="num">
                                      <p:cBhvr additive="base">
                                        <p:cTn id="147" dur="500" fill="hold"/>
                                        <p:tgtEl>
                                          <p:spTgt spid="69"/>
                                        </p:tgtEl>
                                        <p:attrNameLst>
                                          <p:attrName>ppt_x</p:attrName>
                                        </p:attrNameLst>
                                      </p:cBhvr>
                                      <p:tavLst>
                                        <p:tav tm="0">
                                          <p:val>
                                            <p:strVal val="#ppt_x"/>
                                          </p:val>
                                        </p:tav>
                                        <p:tav tm="100000">
                                          <p:val>
                                            <p:strVal val="#ppt_x"/>
                                          </p:val>
                                        </p:tav>
                                      </p:tavLst>
                                    </p:anim>
                                    <p:anim calcmode="lin" valueType="num">
                                      <p:cBhvr additive="base">
                                        <p:cTn id="148" dur="500" fill="hold"/>
                                        <p:tgtEl>
                                          <p:spTgt spid="69"/>
                                        </p:tgtEl>
                                        <p:attrNameLst>
                                          <p:attrName>ppt_y</p:attrName>
                                        </p:attrNameLst>
                                      </p:cBhvr>
                                      <p:tavLst>
                                        <p:tav tm="0">
                                          <p:val>
                                            <p:strVal val="1+#ppt_h/2"/>
                                          </p:val>
                                        </p:tav>
                                        <p:tav tm="100000">
                                          <p:val>
                                            <p:strVal val="#ppt_y"/>
                                          </p:val>
                                        </p:tav>
                                      </p:tavLst>
                                    </p:anim>
                                  </p:childTnLst>
                                </p:cTn>
                              </p:par>
                              <p:par>
                                <p:cTn id="149" presetID="2" presetClass="entr" presetSubtype="4" fill="hold" grpId="0" nodeType="withEffect">
                                  <p:stCondLst>
                                    <p:cond delay="0"/>
                                  </p:stCondLst>
                                  <p:childTnLst>
                                    <p:set>
                                      <p:cBhvr>
                                        <p:cTn id="150" dur="1" fill="hold">
                                          <p:stCondLst>
                                            <p:cond delay="0"/>
                                          </p:stCondLst>
                                        </p:cTn>
                                        <p:tgtEl>
                                          <p:spTgt spid="131"/>
                                        </p:tgtEl>
                                        <p:attrNameLst>
                                          <p:attrName>style.visibility</p:attrName>
                                        </p:attrNameLst>
                                      </p:cBhvr>
                                      <p:to>
                                        <p:strVal val="visible"/>
                                      </p:to>
                                    </p:set>
                                    <p:anim calcmode="lin" valueType="num">
                                      <p:cBhvr additive="base">
                                        <p:cTn id="151" dur="500" fill="hold"/>
                                        <p:tgtEl>
                                          <p:spTgt spid="131"/>
                                        </p:tgtEl>
                                        <p:attrNameLst>
                                          <p:attrName>ppt_x</p:attrName>
                                        </p:attrNameLst>
                                      </p:cBhvr>
                                      <p:tavLst>
                                        <p:tav tm="0">
                                          <p:val>
                                            <p:strVal val="#ppt_x"/>
                                          </p:val>
                                        </p:tav>
                                        <p:tav tm="100000">
                                          <p:val>
                                            <p:strVal val="#ppt_x"/>
                                          </p:val>
                                        </p:tav>
                                      </p:tavLst>
                                    </p:anim>
                                    <p:anim calcmode="lin" valueType="num">
                                      <p:cBhvr additive="base">
                                        <p:cTn id="152" dur="500" fill="hold"/>
                                        <p:tgtEl>
                                          <p:spTgt spid="131"/>
                                        </p:tgtEl>
                                        <p:attrNameLst>
                                          <p:attrName>ppt_y</p:attrName>
                                        </p:attrNameLst>
                                      </p:cBhvr>
                                      <p:tavLst>
                                        <p:tav tm="0">
                                          <p:val>
                                            <p:strVal val="1+#ppt_h/2"/>
                                          </p:val>
                                        </p:tav>
                                        <p:tav tm="100000">
                                          <p:val>
                                            <p:strVal val="#ppt_y"/>
                                          </p:val>
                                        </p:tav>
                                      </p:tavLst>
                                    </p:anim>
                                  </p:childTnLst>
                                </p:cTn>
                              </p:par>
                              <p:par>
                                <p:cTn id="153" presetID="2" presetClass="entr" presetSubtype="4" fill="hold" grpId="0" nodeType="withEffect">
                                  <p:stCondLst>
                                    <p:cond delay="0"/>
                                  </p:stCondLst>
                                  <p:childTnLst>
                                    <p:set>
                                      <p:cBhvr>
                                        <p:cTn id="154" dur="1" fill="hold">
                                          <p:stCondLst>
                                            <p:cond delay="0"/>
                                          </p:stCondLst>
                                        </p:cTn>
                                        <p:tgtEl>
                                          <p:spTgt spid="234"/>
                                        </p:tgtEl>
                                        <p:attrNameLst>
                                          <p:attrName>style.visibility</p:attrName>
                                        </p:attrNameLst>
                                      </p:cBhvr>
                                      <p:to>
                                        <p:strVal val="visible"/>
                                      </p:to>
                                    </p:set>
                                    <p:anim calcmode="lin" valueType="num">
                                      <p:cBhvr additive="base">
                                        <p:cTn id="155" dur="500" fill="hold"/>
                                        <p:tgtEl>
                                          <p:spTgt spid="234"/>
                                        </p:tgtEl>
                                        <p:attrNameLst>
                                          <p:attrName>ppt_x</p:attrName>
                                        </p:attrNameLst>
                                      </p:cBhvr>
                                      <p:tavLst>
                                        <p:tav tm="0">
                                          <p:val>
                                            <p:strVal val="#ppt_x"/>
                                          </p:val>
                                        </p:tav>
                                        <p:tav tm="100000">
                                          <p:val>
                                            <p:strVal val="#ppt_x"/>
                                          </p:val>
                                        </p:tav>
                                      </p:tavLst>
                                    </p:anim>
                                    <p:anim calcmode="lin" valueType="num">
                                      <p:cBhvr additive="base">
                                        <p:cTn id="156" dur="500" fill="hold"/>
                                        <p:tgtEl>
                                          <p:spTgt spid="234"/>
                                        </p:tgtEl>
                                        <p:attrNameLst>
                                          <p:attrName>ppt_y</p:attrName>
                                        </p:attrNameLst>
                                      </p:cBhvr>
                                      <p:tavLst>
                                        <p:tav tm="0">
                                          <p:val>
                                            <p:strVal val="1+#ppt_h/2"/>
                                          </p:val>
                                        </p:tav>
                                        <p:tav tm="100000">
                                          <p:val>
                                            <p:strVal val="#ppt_y"/>
                                          </p:val>
                                        </p:tav>
                                      </p:tavLst>
                                    </p:anim>
                                  </p:childTnLst>
                                </p:cTn>
                              </p:par>
                              <p:par>
                                <p:cTn id="157" presetID="2" presetClass="entr" presetSubtype="4" fill="hold" grpId="0" nodeType="withEffect">
                                  <p:stCondLst>
                                    <p:cond delay="0"/>
                                  </p:stCondLst>
                                  <p:childTnLst>
                                    <p:set>
                                      <p:cBhvr>
                                        <p:cTn id="158" dur="1" fill="hold">
                                          <p:stCondLst>
                                            <p:cond delay="0"/>
                                          </p:stCondLst>
                                        </p:cTn>
                                        <p:tgtEl>
                                          <p:spTgt spid="227"/>
                                        </p:tgtEl>
                                        <p:attrNameLst>
                                          <p:attrName>style.visibility</p:attrName>
                                        </p:attrNameLst>
                                      </p:cBhvr>
                                      <p:to>
                                        <p:strVal val="visible"/>
                                      </p:to>
                                    </p:set>
                                    <p:anim calcmode="lin" valueType="num">
                                      <p:cBhvr additive="base">
                                        <p:cTn id="159" dur="500" fill="hold"/>
                                        <p:tgtEl>
                                          <p:spTgt spid="227"/>
                                        </p:tgtEl>
                                        <p:attrNameLst>
                                          <p:attrName>ppt_x</p:attrName>
                                        </p:attrNameLst>
                                      </p:cBhvr>
                                      <p:tavLst>
                                        <p:tav tm="0">
                                          <p:val>
                                            <p:strVal val="#ppt_x"/>
                                          </p:val>
                                        </p:tav>
                                        <p:tav tm="100000">
                                          <p:val>
                                            <p:strVal val="#ppt_x"/>
                                          </p:val>
                                        </p:tav>
                                      </p:tavLst>
                                    </p:anim>
                                    <p:anim calcmode="lin" valueType="num">
                                      <p:cBhvr additive="base">
                                        <p:cTn id="160" dur="500" fill="hold"/>
                                        <p:tgtEl>
                                          <p:spTgt spid="227"/>
                                        </p:tgtEl>
                                        <p:attrNameLst>
                                          <p:attrName>ppt_y</p:attrName>
                                        </p:attrNameLst>
                                      </p:cBhvr>
                                      <p:tavLst>
                                        <p:tav tm="0">
                                          <p:val>
                                            <p:strVal val="1+#ppt_h/2"/>
                                          </p:val>
                                        </p:tav>
                                        <p:tav tm="100000">
                                          <p:val>
                                            <p:strVal val="#ppt_y"/>
                                          </p:val>
                                        </p:tav>
                                      </p:tavLst>
                                    </p:anim>
                                  </p:childTnLst>
                                </p:cTn>
                              </p:par>
                              <p:par>
                                <p:cTn id="161" presetID="2" presetClass="entr" presetSubtype="4" fill="hold" grpId="0" nodeType="withEffect">
                                  <p:stCondLst>
                                    <p:cond delay="0"/>
                                  </p:stCondLst>
                                  <p:childTnLst>
                                    <p:set>
                                      <p:cBhvr>
                                        <p:cTn id="162" dur="1" fill="hold">
                                          <p:stCondLst>
                                            <p:cond delay="0"/>
                                          </p:stCondLst>
                                        </p:cTn>
                                        <p:tgtEl>
                                          <p:spTgt spid="83"/>
                                        </p:tgtEl>
                                        <p:attrNameLst>
                                          <p:attrName>style.visibility</p:attrName>
                                        </p:attrNameLst>
                                      </p:cBhvr>
                                      <p:to>
                                        <p:strVal val="visible"/>
                                      </p:to>
                                    </p:set>
                                    <p:anim calcmode="lin" valueType="num">
                                      <p:cBhvr additive="base">
                                        <p:cTn id="163" dur="500" fill="hold"/>
                                        <p:tgtEl>
                                          <p:spTgt spid="83"/>
                                        </p:tgtEl>
                                        <p:attrNameLst>
                                          <p:attrName>ppt_x</p:attrName>
                                        </p:attrNameLst>
                                      </p:cBhvr>
                                      <p:tavLst>
                                        <p:tav tm="0">
                                          <p:val>
                                            <p:strVal val="#ppt_x"/>
                                          </p:val>
                                        </p:tav>
                                        <p:tav tm="100000">
                                          <p:val>
                                            <p:strVal val="#ppt_x"/>
                                          </p:val>
                                        </p:tav>
                                      </p:tavLst>
                                    </p:anim>
                                    <p:anim calcmode="lin" valueType="num">
                                      <p:cBhvr additive="base">
                                        <p:cTn id="164" dur="500" fill="hold"/>
                                        <p:tgtEl>
                                          <p:spTgt spid="83"/>
                                        </p:tgtEl>
                                        <p:attrNameLst>
                                          <p:attrName>ppt_y</p:attrName>
                                        </p:attrNameLst>
                                      </p:cBhvr>
                                      <p:tavLst>
                                        <p:tav tm="0">
                                          <p:val>
                                            <p:strVal val="1+#ppt_h/2"/>
                                          </p:val>
                                        </p:tav>
                                        <p:tav tm="100000">
                                          <p:val>
                                            <p:strVal val="#ppt_y"/>
                                          </p:val>
                                        </p:tav>
                                      </p:tavLst>
                                    </p:anim>
                                  </p:childTnLst>
                                </p:cTn>
                              </p:par>
                              <p:par>
                                <p:cTn id="165" presetID="2" presetClass="entr" presetSubtype="4" fill="hold" grpId="0" nodeType="withEffect">
                                  <p:stCondLst>
                                    <p:cond delay="0"/>
                                  </p:stCondLst>
                                  <p:childTnLst>
                                    <p:set>
                                      <p:cBhvr>
                                        <p:cTn id="166" dur="1" fill="hold">
                                          <p:stCondLst>
                                            <p:cond delay="0"/>
                                          </p:stCondLst>
                                        </p:cTn>
                                        <p:tgtEl>
                                          <p:spTgt spid="127"/>
                                        </p:tgtEl>
                                        <p:attrNameLst>
                                          <p:attrName>style.visibility</p:attrName>
                                        </p:attrNameLst>
                                      </p:cBhvr>
                                      <p:to>
                                        <p:strVal val="visible"/>
                                      </p:to>
                                    </p:set>
                                    <p:anim calcmode="lin" valueType="num">
                                      <p:cBhvr additive="base">
                                        <p:cTn id="167" dur="500" fill="hold"/>
                                        <p:tgtEl>
                                          <p:spTgt spid="127"/>
                                        </p:tgtEl>
                                        <p:attrNameLst>
                                          <p:attrName>ppt_x</p:attrName>
                                        </p:attrNameLst>
                                      </p:cBhvr>
                                      <p:tavLst>
                                        <p:tav tm="0">
                                          <p:val>
                                            <p:strVal val="#ppt_x"/>
                                          </p:val>
                                        </p:tav>
                                        <p:tav tm="100000">
                                          <p:val>
                                            <p:strVal val="#ppt_x"/>
                                          </p:val>
                                        </p:tav>
                                      </p:tavLst>
                                    </p:anim>
                                    <p:anim calcmode="lin" valueType="num">
                                      <p:cBhvr additive="base">
                                        <p:cTn id="168" dur="500" fill="hold"/>
                                        <p:tgtEl>
                                          <p:spTgt spid="127"/>
                                        </p:tgtEl>
                                        <p:attrNameLst>
                                          <p:attrName>ppt_y</p:attrName>
                                        </p:attrNameLst>
                                      </p:cBhvr>
                                      <p:tavLst>
                                        <p:tav tm="0">
                                          <p:val>
                                            <p:strVal val="1+#ppt_h/2"/>
                                          </p:val>
                                        </p:tav>
                                        <p:tav tm="100000">
                                          <p:val>
                                            <p:strVal val="#ppt_y"/>
                                          </p:val>
                                        </p:tav>
                                      </p:tavLst>
                                    </p:anim>
                                  </p:childTnLst>
                                </p:cTn>
                              </p:par>
                              <p:par>
                                <p:cTn id="169" presetID="2" presetClass="entr" presetSubtype="4" fill="hold" grpId="0" nodeType="withEffect">
                                  <p:stCondLst>
                                    <p:cond delay="0"/>
                                  </p:stCondLst>
                                  <p:childTnLst>
                                    <p:set>
                                      <p:cBhvr>
                                        <p:cTn id="170" dur="1" fill="hold">
                                          <p:stCondLst>
                                            <p:cond delay="0"/>
                                          </p:stCondLst>
                                        </p:cTn>
                                        <p:tgtEl>
                                          <p:spTgt spid="190"/>
                                        </p:tgtEl>
                                        <p:attrNameLst>
                                          <p:attrName>style.visibility</p:attrName>
                                        </p:attrNameLst>
                                      </p:cBhvr>
                                      <p:to>
                                        <p:strVal val="visible"/>
                                      </p:to>
                                    </p:set>
                                    <p:anim calcmode="lin" valueType="num">
                                      <p:cBhvr additive="base">
                                        <p:cTn id="171" dur="500" fill="hold"/>
                                        <p:tgtEl>
                                          <p:spTgt spid="190"/>
                                        </p:tgtEl>
                                        <p:attrNameLst>
                                          <p:attrName>ppt_x</p:attrName>
                                        </p:attrNameLst>
                                      </p:cBhvr>
                                      <p:tavLst>
                                        <p:tav tm="0">
                                          <p:val>
                                            <p:strVal val="#ppt_x"/>
                                          </p:val>
                                        </p:tav>
                                        <p:tav tm="100000">
                                          <p:val>
                                            <p:strVal val="#ppt_x"/>
                                          </p:val>
                                        </p:tav>
                                      </p:tavLst>
                                    </p:anim>
                                    <p:anim calcmode="lin" valueType="num">
                                      <p:cBhvr additive="base">
                                        <p:cTn id="172" dur="500" fill="hold"/>
                                        <p:tgtEl>
                                          <p:spTgt spid="190"/>
                                        </p:tgtEl>
                                        <p:attrNameLst>
                                          <p:attrName>ppt_y</p:attrName>
                                        </p:attrNameLst>
                                      </p:cBhvr>
                                      <p:tavLst>
                                        <p:tav tm="0">
                                          <p:val>
                                            <p:strVal val="1+#ppt_h/2"/>
                                          </p:val>
                                        </p:tav>
                                        <p:tav tm="100000">
                                          <p:val>
                                            <p:strVal val="#ppt_y"/>
                                          </p:val>
                                        </p:tav>
                                      </p:tavLst>
                                    </p:anim>
                                  </p:childTnLst>
                                </p:cTn>
                              </p:par>
                              <p:par>
                                <p:cTn id="173" presetID="2" presetClass="entr" presetSubtype="4" fill="hold" grpId="0" nodeType="withEffect">
                                  <p:stCondLst>
                                    <p:cond delay="0"/>
                                  </p:stCondLst>
                                  <p:childTnLst>
                                    <p:set>
                                      <p:cBhvr>
                                        <p:cTn id="174" dur="1" fill="hold">
                                          <p:stCondLst>
                                            <p:cond delay="0"/>
                                          </p:stCondLst>
                                        </p:cTn>
                                        <p:tgtEl>
                                          <p:spTgt spid="183"/>
                                        </p:tgtEl>
                                        <p:attrNameLst>
                                          <p:attrName>style.visibility</p:attrName>
                                        </p:attrNameLst>
                                      </p:cBhvr>
                                      <p:to>
                                        <p:strVal val="visible"/>
                                      </p:to>
                                    </p:set>
                                    <p:anim calcmode="lin" valueType="num">
                                      <p:cBhvr additive="base">
                                        <p:cTn id="175" dur="500" fill="hold"/>
                                        <p:tgtEl>
                                          <p:spTgt spid="183"/>
                                        </p:tgtEl>
                                        <p:attrNameLst>
                                          <p:attrName>ppt_x</p:attrName>
                                        </p:attrNameLst>
                                      </p:cBhvr>
                                      <p:tavLst>
                                        <p:tav tm="0">
                                          <p:val>
                                            <p:strVal val="#ppt_x"/>
                                          </p:val>
                                        </p:tav>
                                        <p:tav tm="100000">
                                          <p:val>
                                            <p:strVal val="#ppt_x"/>
                                          </p:val>
                                        </p:tav>
                                      </p:tavLst>
                                    </p:anim>
                                    <p:anim calcmode="lin" valueType="num">
                                      <p:cBhvr additive="base">
                                        <p:cTn id="176" dur="500" fill="hold"/>
                                        <p:tgtEl>
                                          <p:spTgt spid="183"/>
                                        </p:tgtEl>
                                        <p:attrNameLst>
                                          <p:attrName>ppt_y</p:attrName>
                                        </p:attrNameLst>
                                      </p:cBhvr>
                                      <p:tavLst>
                                        <p:tav tm="0">
                                          <p:val>
                                            <p:strVal val="1+#ppt_h/2"/>
                                          </p:val>
                                        </p:tav>
                                        <p:tav tm="100000">
                                          <p:val>
                                            <p:strVal val="#ppt_y"/>
                                          </p:val>
                                        </p:tav>
                                      </p:tavLst>
                                    </p:anim>
                                  </p:childTnLst>
                                </p:cTn>
                              </p:par>
                            </p:childTnLst>
                          </p:cTn>
                        </p:par>
                      </p:childTnLst>
                    </p:cTn>
                  </p:par>
                  <p:par>
                    <p:cTn id="177" fill="hold">
                      <p:stCondLst>
                        <p:cond delay="indefinite"/>
                      </p:stCondLst>
                      <p:childTnLst>
                        <p:par>
                          <p:cTn id="178" fill="hold">
                            <p:stCondLst>
                              <p:cond delay="0"/>
                            </p:stCondLst>
                            <p:childTnLst>
                              <p:par>
                                <p:cTn id="179" presetID="2" presetClass="entr" presetSubtype="4" fill="hold" grpId="0" nodeType="clickEffect">
                                  <p:stCondLst>
                                    <p:cond delay="0"/>
                                  </p:stCondLst>
                                  <p:childTnLst>
                                    <p:set>
                                      <p:cBhvr>
                                        <p:cTn id="180" dur="1" fill="hold">
                                          <p:stCondLst>
                                            <p:cond delay="0"/>
                                          </p:stCondLst>
                                        </p:cTn>
                                        <p:tgtEl>
                                          <p:spTgt spid="146"/>
                                        </p:tgtEl>
                                        <p:attrNameLst>
                                          <p:attrName>style.visibility</p:attrName>
                                        </p:attrNameLst>
                                      </p:cBhvr>
                                      <p:to>
                                        <p:strVal val="visible"/>
                                      </p:to>
                                    </p:set>
                                    <p:anim calcmode="lin" valueType="num">
                                      <p:cBhvr additive="base">
                                        <p:cTn id="181" dur="500" fill="hold"/>
                                        <p:tgtEl>
                                          <p:spTgt spid="146"/>
                                        </p:tgtEl>
                                        <p:attrNameLst>
                                          <p:attrName>ppt_x</p:attrName>
                                        </p:attrNameLst>
                                      </p:cBhvr>
                                      <p:tavLst>
                                        <p:tav tm="0">
                                          <p:val>
                                            <p:strVal val="#ppt_x"/>
                                          </p:val>
                                        </p:tav>
                                        <p:tav tm="100000">
                                          <p:val>
                                            <p:strVal val="#ppt_x"/>
                                          </p:val>
                                        </p:tav>
                                      </p:tavLst>
                                    </p:anim>
                                    <p:anim calcmode="lin" valueType="num">
                                      <p:cBhvr additive="base">
                                        <p:cTn id="182" dur="500" fill="hold"/>
                                        <p:tgtEl>
                                          <p:spTgt spid="146"/>
                                        </p:tgtEl>
                                        <p:attrNameLst>
                                          <p:attrName>ppt_y</p:attrName>
                                        </p:attrNameLst>
                                      </p:cBhvr>
                                      <p:tavLst>
                                        <p:tav tm="0">
                                          <p:val>
                                            <p:strVal val="1+#ppt_h/2"/>
                                          </p:val>
                                        </p:tav>
                                        <p:tav tm="100000">
                                          <p:val>
                                            <p:strVal val="#ppt_y"/>
                                          </p:val>
                                        </p:tav>
                                      </p:tavLst>
                                    </p:anim>
                                  </p:childTnLst>
                                </p:cTn>
                              </p:par>
                              <p:par>
                                <p:cTn id="183" presetID="2" presetClass="entr" presetSubtype="4" fill="hold" nodeType="withEffect">
                                  <p:stCondLst>
                                    <p:cond delay="0"/>
                                  </p:stCondLst>
                                  <p:childTnLst>
                                    <p:set>
                                      <p:cBhvr>
                                        <p:cTn id="184" dur="1" fill="hold">
                                          <p:stCondLst>
                                            <p:cond delay="0"/>
                                          </p:stCondLst>
                                        </p:cTn>
                                        <p:tgtEl>
                                          <p:spTgt spid="71"/>
                                        </p:tgtEl>
                                        <p:attrNameLst>
                                          <p:attrName>style.visibility</p:attrName>
                                        </p:attrNameLst>
                                      </p:cBhvr>
                                      <p:to>
                                        <p:strVal val="visible"/>
                                      </p:to>
                                    </p:set>
                                    <p:anim calcmode="lin" valueType="num">
                                      <p:cBhvr additive="base">
                                        <p:cTn id="185" dur="500" fill="hold"/>
                                        <p:tgtEl>
                                          <p:spTgt spid="71"/>
                                        </p:tgtEl>
                                        <p:attrNameLst>
                                          <p:attrName>ppt_x</p:attrName>
                                        </p:attrNameLst>
                                      </p:cBhvr>
                                      <p:tavLst>
                                        <p:tav tm="0">
                                          <p:val>
                                            <p:strVal val="#ppt_x"/>
                                          </p:val>
                                        </p:tav>
                                        <p:tav tm="100000">
                                          <p:val>
                                            <p:strVal val="#ppt_x"/>
                                          </p:val>
                                        </p:tav>
                                      </p:tavLst>
                                    </p:anim>
                                    <p:anim calcmode="lin" valueType="num">
                                      <p:cBhvr additive="base">
                                        <p:cTn id="186" dur="500" fill="hold"/>
                                        <p:tgtEl>
                                          <p:spTgt spid="71"/>
                                        </p:tgtEl>
                                        <p:attrNameLst>
                                          <p:attrName>ppt_y</p:attrName>
                                        </p:attrNameLst>
                                      </p:cBhvr>
                                      <p:tavLst>
                                        <p:tav tm="0">
                                          <p:val>
                                            <p:strVal val="1+#ppt_h/2"/>
                                          </p:val>
                                        </p:tav>
                                        <p:tav tm="100000">
                                          <p:val>
                                            <p:strVal val="#ppt_y"/>
                                          </p:val>
                                        </p:tav>
                                      </p:tavLst>
                                    </p:anim>
                                  </p:childTnLst>
                                </p:cTn>
                              </p:par>
                              <p:par>
                                <p:cTn id="187" presetID="2" presetClass="entr" presetSubtype="4" fill="hold" grpId="0" nodeType="withEffect">
                                  <p:stCondLst>
                                    <p:cond delay="0"/>
                                  </p:stCondLst>
                                  <p:childTnLst>
                                    <p:set>
                                      <p:cBhvr>
                                        <p:cTn id="188" dur="1" fill="hold">
                                          <p:stCondLst>
                                            <p:cond delay="0"/>
                                          </p:stCondLst>
                                        </p:cTn>
                                        <p:tgtEl>
                                          <p:spTgt spid="235"/>
                                        </p:tgtEl>
                                        <p:attrNameLst>
                                          <p:attrName>style.visibility</p:attrName>
                                        </p:attrNameLst>
                                      </p:cBhvr>
                                      <p:to>
                                        <p:strVal val="visible"/>
                                      </p:to>
                                    </p:set>
                                    <p:anim calcmode="lin" valueType="num">
                                      <p:cBhvr additive="base">
                                        <p:cTn id="189" dur="500" fill="hold"/>
                                        <p:tgtEl>
                                          <p:spTgt spid="235"/>
                                        </p:tgtEl>
                                        <p:attrNameLst>
                                          <p:attrName>ppt_x</p:attrName>
                                        </p:attrNameLst>
                                      </p:cBhvr>
                                      <p:tavLst>
                                        <p:tav tm="0">
                                          <p:val>
                                            <p:strVal val="#ppt_x"/>
                                          </p:val>
                                        </p:tav>
                                        <p:tav tm="100000">
                                          <p:val>
                                            <p:strVal val="#ppt_x"/>
                                          </p:val>
                                        </p:tav>
                                      </p:tavLst>
                                    </p:anim>
                                    <p:anim calcmode="lin" valueType="num">
                                      <p:cBhvr additive="base">
                                        <p:cTn id="190" dur="500" fill="hold"/>
                                        <p:tgtEl>
                                          <p:spTgt spid="235"/>
                                        </p:tgtEl>
                                        <p:attrNameLst>
                                          <p:attrName>ppt_y</p:attrName>
                                        </p:attrNameLst>
                                      </p:cBhvr>
                                      <p:tavLst>
                                        <p:tav tm="0">
                                          <p:val>
                                            <p:strVal val="1+#ppt_h/2"/>
                                          </p:val>
                                        </p:tav>
                                        <p:tav tm="100000">
                                          <p:val>
                                            <p:strVal val="#ppt_y"/>
                                          </p:val>
                                        </p:tav>
                                      </p:tavLst>
                                    </p:anim>
                                  </p:childTnLst>
                                </p:cTn>
                              </p:par>
                              <p:par>
                                <p:cTn id="191" presetID="2" presetClass="entr" presetSubtype="4" fill="hold" nodeType="withEffect">
                                  <p:stCondLst>
                                    <p:cond delay="0"/>
                                  </p:stCondLst>
                                  <p:childTnLst>
                                    <p:set>
                                      <p:cBhvr>
                                        <p:cTn id="192" dur="1" fill="hold">
                                          <p:stCondLst>
                                            <p:cond delay="0"/>
                                          </p:stCondLst>
                                        </p:cTn>
                                        <p:tgtEl>
                                          <p:spTgt spid="228"/>
                                        </p:tgtEl>
                                        <p:attrNameLst>
                                          <p:attrName>style.visibility</p:attrName>
                                        </p:attrNameLst>
                                      </p:cBhvr>
                                      <p:to>
                                        <p:strVal val="visible"/>
                                      </p:to>
                                    </p:set>
                                    <p:anim calcmode="lin" valueType="num">
                                      <p:cBhvr additive="base">
                                        <p:cTn id="193" dur="500" fill="hold"/>
                                        <p:tgtEl>
                                          <p:spTgt spid="228"/>
                                        </p:tgtEl>
                                        <p:attrNameLst>
                                          <p:attrName>ppt_x</p:attrName>
                                        </p:attrNameLst>
                                      </p:cBhvr>
                                      <p:tavLst>
                                        <p:tav tm="0">
                                          <p:val>
                                            <p:strVal val="#ppt_x"/>
                                          </p:val>
                                        </p:tav>
                                        <p:tav tm="100000">
                                          <p:val>
                                            <p:strVal val="#ppt_x"/>
                                          </p:val>
                                        </p:tav>
                                      </p:tavLst>
                                    </p:anim>
                                    <p:anim calcmode="lin" valueType="num">
                                      <p:cBhvr additive="base">
                                        <p:cTn id="194" dur="500" fill="hold"/>
                                        <p:tgtEl>
                                          <p:spTgt spid="228"/>
                                        </p:tgtEl>
                                        <p:attrNameLst>
                                          <p:attrName>ppt_y</p:attrName>
                                        </p:attrNameLst>
                                      </p:cBhvr>
                                      <p:tavLst>
                                        <p:tav tm="0">
                                          <p:val>
                                            <p:strVal val="1+#ppt_h/2"/>
                                          </p:val>
                                        </p:tav>
                                        <p:tav tm="100000">
                                          <p:val>
                                            <p:strVal val="#ppt_y"/>
                                          </p:val>
                                        </p:tav>
                                      </p:tavLst>
                                    </p:anim>
                                  </p:childTnLst>
                                </p:cTn>
                              </p:par>
                              <p:par>
                                <p:cTn id="195" presetID="2" presetClass="entr" presetSubtype="4" fill="hold" grpId="0" nodeType="withEffect">
                                  <p:stCondLst>
                                    <p:cond delay="0"/>
                                  </p:stCondLst>
                                  <p:childTnLst>
                                    <p:set>
                                      <p:cBhvr>
                                        <p:cTn id="196" dur="1" fill="hold">
                                          <p:stCondLst>
                                            <p:cond delay="0"/>
                                          </p:stCondLst>
                                        </p:cTn>
                                        <p:tgtEl>
                                          <p:spTgt spid="155"/>
                                        </p:tgtEl>
                                        <p:attrNameLst>
                                          <p:attrName>style.visibility</p:attrName>
                                        </p:attrNameLst>
                                      </p:cBhvr>
                                      <p:to>
                                        <p:strVal val="visible"/>
                                      </p:to>
                                    </p:set>
                                    <p:anim calcmode="lin" valueType="num">
                                      <p:cBhvr additive="base">
                                        <p:cTn id="197" dur="500" fill="hold"/>
                                        <p:tgtEl>
                                          <p:spTgt spid="155"/>
                                        </p:tgtEl>
                                        <p:attrNameLst>
                                          <p:attrName>ppt_x</p:attrName>
                                        </p:attrNameLst>
                                      </p:cBhvr>
                                      <p:tavLst>
                                        <p:tav tm="0">
                                          <p:val>
                                            <p:strVal val="#ppt_x"/>
                                          </p:val>
                                        </p:tav>
                                        <p:tav tm="100000">
                                          <p:val>
                                            <p:strVal val="#ppt_x"/>
                                          </p:val>
                                        </p:tav>
                                      </p:tavLst>
                                    </p:anim>
                                    <p:anim calcmode="lin" valueType="num">
                                      <p:cBhvr additive="base">
                                        <p:cTn id="198" dur="500" fill="hold"/>
                                        <p:tgtEl>
                                          <p:spTgt spid="155"/>
                                        </p:tgtEl>
                                        <p:attrNameLst>
                                          <p:attrName>ppt_y</p:attrName>
                                        </p:attrNameLst>
                                      </p:cBhvr>
                                      <p:tavLst>
                                        <p:tav tm="0">
                                          <p:val>
                                            <p:strVal val="1+#ppt_h/2"/>
                                          </p:val>
                                        </p:tav>
                                        <p:tav tm="100000">
                                          <p:val>
                                            <p:strVal val="#ppt_y"/>
                                          </p:val>
                                        </p:tav>
                                      </p:tavLst>
                                    </p:anim>
                                  </p:childTnLst>
                                </p:cTn>
                              </p:par>
                              <p:par>
                                <p:cTn id="199" presetID="2" presetClass="entr" presetSubtype="4" fill="hold" nodeType="withEffect">
                                  <p:stCondLst>
                                    <p:cond delay="0"/>
                                  </p:stCondLst>
                                  <p:childTnLst>
                                    <p:set>
                                      <p:cBhvr>
                                        <p:cTn id="200" dur="1" fill="hold">
                                          <p:stCondLst>
                                            <p:cond delay="0"/>
                                          </p:stCondLst>
                                        </p:cTn>
                                        <p:tgtEl>
                                          <p:spTgt spid="84"/>
                                        </p:tgtEl>
                                        <p:attrNameLst>
                                          <p:attrName>style.visibility</p:attrName>
                                        </p:attrNameLst>
                                      </p:cBhvr>
                                      <p:to>
                                        <p:strVal val="visible"/>
                                      </p:to>
                                    </p:set>
                                    <p:anim calcmode="lin" valueType="num">
                                      <p:cBhvr additive="base">
                                        <p:cTn id="201" dur="500" fill="hold"/>
                                        <p:tgtEl>
                                          <p:spTgt spid="84"/>
                                        </p:tgtEl>
                                        <p:attrNameLst>
                                          <p:attrName>ppt_x</p:attrName>
                                        </p:attrNameLst>
                                      </p:cBhvr>
                                      <p:tavLst>
                                        <p:tav tm="0">
                                          <p:val>
                                            <p:strVal val="#ppt_x"/>
                                          </p:val>
                                        </p:tav>
                                        <p:tav tm="100000">
                                          <p:val>
                                            <p:strVal val="#ppt_x"/>
                                          </p:val>
                                        </p:tav>
                                      </p:tavLst>
                                    </p:anim>
                                    <p:anim calcmode="lin" valueType="num">
                                      <p:cBhvr additive="base">
                                        <p:cTn id="202" dur="500" fill="hold"/>
                                        <p:tgtEl>
                                          <p:spTgt spid="84"/>
                                        </p:tgtEl>
                                        <p:attrNameLst>
                                          <p:attrName>ppt_y</p:attrName>
                                        </p:attrNameLst>
                                      </p:cBhvr>
                                      <p:tavLst>
                                        <p:tav tm="0">
                                          <p:val>
                                            <p:strVal val="1+#ppt_h/2"/>
                                          </p:val>
                                        </p:tav>
                                        <p:tav tm="100000">
                                          <p:val>
                                            <p:strVal val="#ppt_y"/>
                                          </p:val>
                                        </p:tav>
                                      </p:tavLst>
                                    </p:anim>
                                  </p:childTnLst>
                                </p:cTn>
                              </p:par>
                              <p:par>
                                <p:cTn id="203" presetID="2" presetClass="entr" presetSubtype="4" fill="hold" grpId="0" nodeType="withEffect">
                                  <p:stCondLst>
                                    <p:cond delay="0"/>
                                  </p:stCondLst>
                                  <p:childTnLst>
                                    <p:set>
                                      <p:cBhvr>
                                        <p:cTn id="204" dur="1" fill="hold">
                                          <p:stCondLst>
                                            <p:cond delay="0"/>
                                          </p:stCondLst>
                                        </p:cTn>
                                        <p:tgtEl>
                                          <p:spTgt spid="191"/>
                                        </p:tgtEl>
                                        <p:attrNameLst>
                                          <p:attrName>style.visibility</p:attrName>
                                        </p:attrNameLst>
                                      </p:cBhvr>
                                      <p:to>
                                        <p:strVal val="visible"/>
                                      </p:to>
                                    </p:set>
                                    <p:anim calcmode="lin" valueType="num">
                                      <p:cBhvr additive="base">
                                        <p:cTn id="205" dur="500" fill="hold"/>
                                        <p:tgtEl>
                                          <p:spTgt spid="191"/>
                                        </p:tgtEl>
                                        <p:attrNameLst>
                                          <p:attrName>ppt_x</p:attrName>
                                        </p:attrNameLst>
                                      </p:cBhvr>
                                      <p:tavLst>
                                        <p:tav tm="0">
                                          <p:val>
                                            <p:strVal val="#ppt_x"/>
                                          </p:val>
                                        </p:tav>
                                        <p:tav tm="100000">
                                          <p:val>
                                            <p:strVal val="#ppt_x"/>
                                          </p:val>
                                        </p:tav>
                                      </p:tavLst>
                                    </p:anim>
                                    <p:anim calcmode="lin" valueType="num">
                                      <p:cBhvr additive="base">
                                        <p:cTn id="206" dur="500" fill="hold"/>
                                        <p:tgtEl>
                                          <p:spTgt spid="191"/>
                                        </p:tgtEl>
                                        <p:attrNameLst>
                                          <p:attrName>ppt_y</p:attrName>
                                        </p:attrNameLst>
                                      </p:cBhvr>
                                      <p:tavLst>
                                        <p:tav tm="0">
                                          <p:val>
                                            <p:strVal val="1+#ppt_h/2"/>
                                          </p:val>
                                        </p:tav>
                                        <p:tav tm="100000">
                                          <p:val>
                                            <p:strVal val="#ppt_y"/>
                                          </p:val>
                                        </p:tav>
                                      </p:tavLst>
                                    </p:anim>
                                  </p:childTnLst>
                                </p:cTn>
                              </p:par>
                              <p:par>
                                <p:cTn id="207" presetID="2" presetClass="entr" presetSubtype="4" fill="hold" nodeType="withEffect">
                                  <p:stCondLst>
                                    <p:cond delay="0"/>
                                  </p:stCondLst>
                                  <p:childTnLst>
                                    <p:set>
                                      <p:cBhvr>
                                        <p:cTn id="208" dur="1" fill="hold">
                                          <p:stCondLst>
                                            <p:cond delay="0"/>
                                          </p:stCondLst>
                                        </p:cTn>
                                        <p:tgtEl>
                                          <p:spTgt spid="184"/>
                                        </p:tgtEl>
                                        <p:attrNameLst>
                                          <p:attrName>style.visibility</p:attrName>
                                        </p:attrNameLst>
                                      </p:cBhvr>
                                      <p:to>
                                        <p:strVal val="visible"/>
                                      </p:to>
                                    </p:set>
                                    <p:anim calcmode="lin" valueType="num">
                                      <p:cBhvr additive="base">
                                        <p:cTn id="209" dur="500" fill="hold"/>
                                        <p:tgtEl>
                                          <p:spTgt spid="184"/>
                                        </p:tgtEl>
                                        <p:attrNameLst>
                                          <p:attrName>ppt_x</p:attrName>
                                        </p:attrNameLst>
                                      </p:cBhvr>
                                      <p:tavLst>
                                        <p:tav tm="0">
                                          <p:val>
                                            <p:strVal val="#ppt_x"/>
                                          </p:val>
                                        </p:tav>
                                        <p:tav tm="100000">
                                          <p:val>
                                            <p:strVal val="#ppt_x"/>
                                          </p:val>
                                        </p:tav>
                                      </p:tavLst>
                                    </p:anim>
                                    <p:anim calcmode="lin" valueType="num">
                                      <p:cBhvr additive="base">
                                        <p:cTn id="210" dur="500" fill="hold"/>
                                        <p:tgtEl>
                                          <p:spTgt spid="184"/>
                                        </p:tgtEl>
                                        <p:attrNameLst>
                                          <p:attrName>ppt_y</p:attrName>
                                        </p:attrNameLst>
                                      </p:cBhvr>
                                      <p:tavLst>
                                        <p:tav tm="0">
                                          <p:val>
                                            <p:strVal val="1+#ppt_h/2"/>
                                          </p:val>
                                        </p:tav>
                                        <p:tav tm="100000">
                                          <p:val>
                                            <p:strVal val="#ppt_y"/>
                                          </p:val>
                                        </p:tav>
                                      </p:tavLst>
                                    </p:anim>
                                  </p:childTnLst>
                                </p:cTn>
                              </p:par>
                              <p:par>
                                <p:cTn id="211" presetID="2" presetClass="entr" presetSubtype="4" fill="hold" nodeType="withEffect">
                                  <p:stCondLst>
                                    <p:cond delay="0"/>
                                  </p:stCondLst>
                                  <p:childTnLst>
                                    <p:set>
                                      <p:cBhvr>
                                        <p:cTn id="212" dur="1" fill="hold">
                                          <p:stCondLst>
                                            <p:cond delay="0"/>
                                          </p:stCondLst>
                                        </p:cTn>
                                        <p:tgtEl>
                                          <p:spTgt spid="263"/>
                                        </p:tgtEl>
                                        <p:attrNameLst>
                                          <p:attrName>style.visibility</p:attrName>
                                        </p:attrNameLst>
                                      </p:cBhvr>
                                      <p:to>
                                        <p:strVal val="visible"/>
                                      </p:to>
                                    </p:set>
                                    <p:anim calcmode="lin" valueType="num">
                                      <p:cBhvr additive="base">
                                        <p:cTn id="213" dur="500" fill="hold"/>
                                        <p:tgtEl>
                                          <p:spTgt spid="263"/>
                                        </p:tgtEl>
                                        <p:attrNameLst>
                                          <p:attrName>ppt_x</p:attrName>
                                        </p:attrNameLst>
                                      </p:cBhvr>
                                      <p:tavLst>
                                        <p:tav tm="0">
                                          <p:val>
                                            <p:strVal val="#ppt_x"/>
                                          </p:val>
                                        </p:tav>
                                        <p:tav tm="100000">
                                          <p:val>
                                            <p:strVal val="#ppt_x"/>
                                          </p:val>
                                        </p:tav>
                                      </p:tavLst>
                                    </p:anim>
                                    <p:anim calcmode="lin" valueType="num">
                                      <p:cBhvr additive="base">
                                        <p:cTn id="214" dur="500" fill="hold"/>
                                        <p:tgtEl>
                                          <p:spTgt spid="263"/>
                                        </p:tgtEl>
                                        <p:attrNameLst>
                                          <p:attrName>ppt_y</p:attrName>
                                        </p:attrNameLst>
                                      </p:cBhvr>
                                      <p:tavLst>
                                        <p:tav tm="0">
                                          <p:val>
                                            <p:strVal val="1+#ppt_h/2"/>
                                          </p:val>
                                        </p:tav>
                                        <p:tav tm="100000">
                                          <p:val>
                                            <p:strVal val="#ppt_y"/>
                                          </p:val>
                                        </p:tav>
                                      </p:tavLst>
                                    </p:anim>
                                  </p:childTnLst>
                                </p:cTn>
                              </p:par>
                              <p:par>
                                <p:cTn id="215" presetID="2" presetClass="entr" presetSubtype="4" fill="hold" grpId="0" nodeType="withEffect">
                                  <p:stCondLst>
                                    <p:cond delay="0"/>
                                  </p:stCondLst>
                                  <p:childTnLst>
                                    <p:set>
                                      <p:cBhvr>
                                        <p:cTn id="216" dur="1" fill="hold">
                                          <p:stCondLst>
                                            <p:cond delay="0"/>
                                          </p:stCondLst>
                                        </p:cTn>
                                        <p:tgtEl>
                                          <p:spTgt spid="269"/>
                                        </p:tgtEl>
                                        <p:attrNameLst>
                                          <p:attrName>style.visibility</p:attrName>
                                        </p:attrNameLst>
                                      </p:cBhvr>
                                      <p:to>
                                        <p:strVal val="visible"/>
                                      </p:to>
                                    </p:set>
                                    <p:anim calcmode="lin" valueType="num">
                                      <p:cBhvr additive="base">
                                        <p:cTn id="217" dur="500" fill="hold"/>
                                        <p:tgtEl>
                                          <p:spTgt spid="269"/>
                                        </p:tgtEl>
                                        <p:attrNameLst>
                                          <p:attrName>ppt_x</p:attrName>
                                        </p:attrNameLst>
                                      </p:cBhvr>
                                      <p:tavLst>
                                        <p:tav tm="0">
                                          <p:val>
                                            <p:strVal val="#ppt_x"/>
                                          </p:val>
                                        </p:tav>
                                        <p:tav tm="100000">
                                          <p:val>
                                            <p:strVal val="#ppt_x"/>
                                          </p:val>
                                        </p:tav>
                                      </p:tavLst>
                                    </p:anim>
                                    <p:anim calcmode="lin" valueType="num">
                                      <p:cBhvr additive="base">
                                        <p:cTn id="218" dur="500" fill="hold"/>
                                        <p:tgtEl>
                                          <p:spTgt spid="269"/>
                                        </p:tgtEl>
                                        <p:attrNameLst>
                                          <p:attrName>ppt_y</p:attrName>
                                        </p:attrNameLst>
                                      </p:cBhvr>
                                      <p:tavLst>
                                        <p:tav tm="0">
                                          <p:val>
                                            <p:strVal val="1+#ppt_h/2"/>
                                          </p:val>
                                        </p:tav>
                                        <p:tav tm="100000">
                                          <p:val>
                                            <p:strVal val="#ppt_y"/>
                                          </p:val>
                                        </p:tav>
                                      </p:tavLst>
                                    </p:anim>
                                  </p:childTnLst>
                                </p:cTn>
                              </p:par>
                              <p:par>
                                <p:cTn id="219" presetID="2" presetClass="entr" presetSubtype="4" fill="hold" grpId="0" nodeType="withEffect">
                                  <p:stCondLst>
                                    <p:cond delay="0"/>
                                  </p:stCondLst>
                                  <p:childTnLst>
                                    <p:set>
                                      <p:cBhvr>
                                        <p:cTn id="220" dur="1" fill="hold">
                                          <p:stCondLst>
                                            <p:cond delay="0"/>
                                          </p:stCondLst>
                                        </p:cTn>
                                        <p:tgtEl>
                                          <p:spTgt spid="261"/>
                                        </p:tgtEl>
                                        <p:attrNameLst>
                                          <p:attrName>style.visibility</p:attrName>
                                        </p:attrNameLst>
                                      </p:cBhvr>
                                      <p:to>
                                        <p:strVal val="visible"/>
                                      </p:to>
                                    </p:set>
                                    <p:anim calcmode="lin" valueType="num">
                                      <p:cBhvr additive="base">
                                        <p:cTn id="221" dur="500" fill="hold"/>
                                        <p:tgtEl>
                                          <p:spTgt spid="261"/>
                                        </p:tgtEl>
                                        <p:attrNameLst>
                                          <p:attrName>ppt_x</p:attrName>
                                        </p:attrNameLst>
                                      </p:cBhvr>
                                      <p:tavLst>
                                        <p:tav tm="0">
                                          <p:val>
                                            <p:strVal val="#ppt_x"/>
                                          </p:val>
                                        </p:tav>
                                        <p:tav tm="100000">
                                          <p:val>
                                            <p:strVal val="#ppt_x"/>
                                          </p:val>
                                        </p:tav>
                                      </p:tavLst>
                                    </p:anim>
                                    <p:anim calcmode="lin" valueType="num">
                                      <p:cBhvr additive="base">
                                        <p:cTn id="222" dur="500" fill="hold"/>
                                        <p:tgtEl>
                                          <p:spTgt spid="261"/>
                                        </p:tgtEl>
                                        <p:attrNameLst>
                                          <p:attrName>ppt_y</p:attrName>
                                        </p:attrNameLst>
                                      </p:cBhvr>
                                      <p:tavLst>
                                        <p:tav tm="0">
                                          <p:val>
                                            <p:strVal val="1+#ppt_h/2"/>
                                          </p:val>
                                        </p:tav>
                                        <p:tav tm="100000">
                                          <p:val>
                                            <p:strVal val="#ppt_y"/>
                                          </p:val>
                                        </p:tav>
                                      </p:tavLst>
                                    </p:anim>
                                  </p:childTnLst>
                                </p:cTn>
                              </p:par>
                              <p:par>
                                <p:cTn id="223" presetID="2" presetClass="entr" presetSubtype="4" fill="hold" nodeType="withEffect">
                                  <p:stCondLst>
                                    <p:cond delay="0"/>
                                  </p:stCondLst>
                                  <p:childTnLst>
                                    <p:set>
                                      <p:cBhvr>
                                        <p:cTn id="224" dur="1" fill="hold">
                                          <p:stCondLst>
                                            <p:cond delay="0"/>
                                          </p:stCondLst>
                                        </p:cTn>
                                        <p:tgtEl>
                                          <p:spTgt spid="255"/>
                                        </p:tgtEl>
                                        <p:attrNameLst>
                                          <p:attrName>style.visibility</p:attrName>
                                        </p:attrNameLst>
                                      </p:cBhvr>
                                      <p:to>
                                        <p:strVal val="visible"/>
                                      </p:to>
                                    </p:set>
                                    <p:anim calcmode="lin" valueType="num">
                                      <p:cBhvr additive="base">
                                        <p:cTn id="225" dur="500" fill="hold"/>
                                        <p:tgtEl>
                                          <p:spTgt spid="255"/>
                                        </p:tgtEl>
                                        <p:attrNameLst>
                                          <p:attrName>ppt_x</p:attrName>
                                        </p:attrNameLst>
                                      </p:cBhvr>
                                      <p:tavLst>
                                        <p:tav tm="0">
                                          <p:val>
                                            <p:strVal val="#ppt_x"/>
                                          </p:val>
                                        </p:tav>
                                        <p:tav tm="100000">
                                          <p:val>
                                            <p:strVal val="#ppt_x"/>
                                          </p:val>
                                        </p:tav>
                                      </p:tavLst>
                                    </p:anim>
                                    <p:anim calcmode="lin" valueType="num">
                                      <p:cBhvr additive="base">
                                        <p:cTn id="226" dur="500" fill="hold"/>
                                        <p:tgtEl>
                                          <p:spTgt spid="255"/>
                                        </p:tgtEl>
                                        <p:attrNameLst>
                                          <p:attrName>ppt_y</p:attrName>
                                        </p:attrNameLst>
                                      </p:cBhvr>
                                      <p:tavLst>
                                        <p:tav tm="0">
                                          <p:val>
                                            <p:strVal val="1+#ppt_h/2"/>
                                          </p:val>
                                        </p:tav>
                                        <p:tav tm="100000">
                                          <p:val>
                                            <p:strVal val="#ppt_y"/>
                                          </p:val>
                                        </p:tav>
                                      </p:tavLst>
                                    </p:anim>
                                  </p:childTnLst>
                                </p:cTn>
                              </p:par>
                            </p:childTnLst>
                          </p:cTn>
                        </p:par>
                      </p:childTnLst>
                    </p:cTn>
                  </p:par>
                  <p:par>
                    <p:cTn id="227" fill="hold">
                      <p:stCondLst>
                        <p:cond delay="indefinite"/>
                      </p:stCondLst>
                      <p:childTnLst>
                        <p:par>
                          <p:cTn id="228" fill="hold">
                            <p:stCondLst>
                              <p:cond delay="0"/>
                            </p:stCondLst>
                            <p:childTnLst>
                              <p:par>
                                <p:cTn id="229" presetID="2" presetClass="entr" presetSubtype="4" fill="hold" nodeType="clickEffect">
                                  <p:stCondLst>
                                    <p:cond delay="0"/>
                                  </p:stCondLst>
                                  <p:childTnLst>
                                    <p:set>
                                      <p:cBhvr>
                                        <p:cTn id="230" dur="1" fill="hold">
                                          <p:stCondLst>
                                            <p:cond delay="0"/>
                                          </p:stCondLst>
                                        </p:cTn>
                                        <p:tgtEl>
                                          <p:spTgt spid="207"/>
                                        </p:tgtEl>
                                        <p:attrNameLst>
                                          <p:attrName>style.visibility</p:attrName>
                                        </p:attrNameLst>
                                      </p:cBhvr>
                                      <p:to>
                                        <p:strVal val="visible"/>
                                      </p:to>
                                    </p:set>
                                    <p:anim calcmode="lin" valueType="num">
                                      <p:cBhvr additive="base">
                                        <p:cTn id="231" dur="500" fill="hold"/>
                                        <p:tgtEl>
                                          <p:spTgt spid="207"/>
                                        </p:tgtEl>
                                        <p:attrNameLst>
                                          <p:attrName>ppt_x</p:attrName>
                                        </p:attrNameLst>
                                      </p:cBhvr>
                                      <p:tavLst>
                                        <p:tav tm="0">
                                          <p:val>
                                            <p:strVal val="#ppt_x"/>
                                          </p:val>
                                        </p:tav>
                                        <p:tav tm="100000">
                                          <p:val>
                                            <p:strVal val="#ppt_x"/>
                                          </p:val>
                                        </p:tav>
                                      </p:tavLst>
                                    </p:anim>
                                    <p:anim calcmode="lin" valueType="num">
                                      <p:cBhvr additive="base">
                                        <p:cTn id="232" dur="500" fill="hold"/>
                                        <p:tgtEl>
                                          <p:spTgt spid="207"/>
                                        </p:tgtEl>
                                        <p:attrNameLst>
                                          <p:attrName>ppt_y</p:attrName>
                                        </p:attrNameLst>
                                      </p:cBhvr>
                                      <p:tavLst>
                                        <p:tav tm="0">
                                          <p:val>
                                            <p:strVal val="1+#ppt_h/2"/>
                                          </p:val>
                                        </p:tav>
                                        <p:tav tm="100000">
                                          <p:val>
                                            <p:strVal val="#ppt_y"/>
                                          </p:val>
                                        </p:tav>
                                      </p:tavLst>
                                    </p:anim>
                                  </p:childTnLst>
                                </p:cTn>
                              </p:par>
                              <p:par>
                                <p:cTn id="233" presetID="2" presetClass="entr" presetSubtype="4" fill="hold" grpId="0" nodeType="withEffect">
                                  <p:stCondLst>
                                    <p:cond delay="0"/>
                                  </p:stCondLst>
                                  <p:childTnLst>
                                    <p:set>
                                      <p:cBhvr>
                                        <p:cTn id="234" dur="1" fill="hold">
                                          <p:stCondLst>
                                            <p:cond delay="0"/>
                                          </p:stCondLst>
                                        </p:cTn>
                                        <p:tgtEl>
                                          <p:spTgt spid="211"/>
                                        </p:tgtEl>
                                        <p:attrNameLst>
                                          <p:attrName>style.visibility</p:attrName>
                                        </p:attrNameLst>
                                      </p:cBhvr>
                                      <p:to>
                                        <p:strVal val="visible"/>
                                      </p:to>
                                    </p:set>
                                    <p:anim calcmode="lin" valueType="num">
                                      <p:cBhvr additive="base">
                                        <p:cTn id="235" dur="500" fill="hold"/>
                                        <p:tgtEl>
                                          <p:spTgt spid="211"/>
                                        </p:tgtEl>
                                        <p:attrNameLst>
                                          <p:attrName>ppt_x</p:attrName>
                                        </p:attrNameLst>
                                      </p:cBhvr>
                                      <p:tavLst>
                                        <p:tav tm="0">
                                          <p:val>
                                            <p:strVal val="#ppt_x"/>
                                          </p:val>
                                        </p:tav>
                                        <p:tav tm="100000">
                                          <p:val>
                                            <p:strVal val="#ppt_x"/>
                                          </p:val>
                                        </p:tav>
                                      </p:tavLst>
                                    </p:anim>
                                    <p:anim calcmode="lin" valueType="num">
                                      <p:cBhvr additive="base">
                                        <p:cTn id="236" dur="500" fill="hold"/>
                                        <p:tgtEl>
                                          <p:spTgt spid="211"/>
                                        </p:tgtEl>
                                        <p:attrNameLst>
                                          <p:attrName>ppt_y</p:attrName>
                                        </p:attrNameLst>
                                      </p:cBhvr>
                                      <p:tavLst>
                                        <p:tav tm="0">
                                          <p:val>
                                            <p:strVal val="1+#ppt_h/2"/>
                                          </p:val>
                                        </p:tav>
                                        <p:tav tm="100000">
                                          <p:val>
                                            <p:strVal val="#ppt_y"/>
                                          </p:val>
                                        </p:tav>
                                      </p:tavLst>
                                    </p:anim>
                                  </p:childTnLst>
                                </p:cTn>
                              </p:par>
                              <p:par>
                                <p:cTn id="237" presetID="2" presetClass="entr" presetSubtype="4" fill="hold" nodeType="withEffect">
                                  <p:stCondLst>
                                    <p:cond delay="0"/>
                                  </p:stCondLst>
                                  <p:childTnLst>
                                    <p:set>
                                      <p:cBhvr>
                                        <p:cTn id="238" dur="1" fill="hold">
                                          <p:stCondLst>
                                            <p:cond delay="0"/>
                                          </p:stCondLst>
                                        </p:cTn>
                                        <p:tgtEl>
                                          <p:spTgt spid="238"/>
                                        </p:tgtEl>
                                        <p:attrNameLst>
                                          <p:attrName>style.visibility</p:attrName>
                                        </p:attrNameLst>
                                      </p:cBhvr>
                                      <p:to>
                                        <p:strVal val="visible"/>
                                      </p:to>
                                    </p:set>
                                    <p:anim calcmode="lin" valueType="num">
                                      <p:cBhvr additive="base">
                                        <p:cTn id="239" dur="500" fill="hold"/>
                                        <p:tgtEl>
                                          <p:spTgt spid="238"/>
                                        </p:tgtEl>
                                        <p:attrNameLst>
                                          <p:attrName>ppt_x</p:attrName>
                                        </p:attrNameLst>
                                      </p:cBhvr>
                                      <p:tavLst>
                                        <p:tav tm="0">
                                          <p:val>
                                            <p:strVal val="#ppt_x"/>
                                          </p:val>
                                        </p:tav>
                                        <p:tav tm="100000">
                                          <p:val>
                                            <p:strVal val="#ppt_x"/>
                                          </p:val>
                                        </p:tav>
                                      </p:tavLst>
                                    </p:anim>
                                    <p:anim calcmode="lin" valueType="num">
                                      <p:cBhvr additive="base">
                                        <p:cTn id="240" dur="500" fill="hold"/>
                                        <p:tgtEl>
                                          <p:spTgt spid="238"/>
                                        </p:tgtEl>
                                        <p:attrNameLst>
                                          <p:attrName>ppt_y</p:attrName>
                                        </p:attrNameLst>
                                      </p:cBhvr>
                                      <p:tavLst>
                                        <p:tav tm="0">
                                          <p:val>
                                            <p:strVal val="1+#ppt_h/2"/>
                                          </p:val>
                                        </p:tav>
                                        <p:tav tm="100000">
                                          <p:val>
                                            <p:strVal val="#ppt_y"/>
                                          </p:val>
                                        </p:tav>
                                      </p:tavLst>
                                    </p:anim>
                                  </p:childTnLst>
                                </p:cTn>
                              </p:par>
                              <p:par>
                                <p:cTn id="241" presetID="2" presetClass="entr" presetSubtype="4" fill="hold" grpId="0" nodeType="withEffect">
                                  <p:stCondLst>
                                    <p:cond delay="0"/>
                                  </p:stCondLst>
                                  <p:childTnLst>
                                    <p:set>
                                      <p:cBhvr>
                                        <p:cTn id="242" dur="1" fill="hold">
                                          <p:stCondLst>
                                            <p:cond delay="0"/>
                                          </p:stCondLst>
                                        </p:cTn>
                                        <p:tgtEl>
                                          <p:spTgt spid="240"/>
                                        </p:tgtEl>
                                        <p:attrNameLst>
                                          <p:attrName>style.visibility</p:attrName>
                                        </p:attrNameLst>
                                      </p:cBhvr>
                                      <p:to>
                                        <p:strVal val="visible"/>
                                      </p:to>
                                    </p:set>
                                    <p:anim calcmode="lin" valueType="num">
                                      <p:cBhvr additive="base">
                                        <p:cTn id="243" dur="500" fill="hold"/>
                                        <p:tgtEl>
                                          <p:spTgt spid="240"/>
                                        </p:tgtEl>
                                        <p:attrNameLst>
                                          <p:attrName>ppt_x</p:attrName>
                                        </p:attrNameLst>
                                      </p:cBhvr>
                                      <p:tavLst>
                                        <p:tav tm="0">
                                          <p:val>
                                            <p:strVal val="#ppt_x"/>
                                          </p:val>
                                        </p:tav>
                                        <p:tav tm="100000">
                                          <p:val>
                                            <p:strVal val="#ppt_x"/>
                                          </p:val>
                                        </p:tav>
                                      </p:tavLst>
                                    </p:anim>
                                    <p:anim calcmode="lin" valueType="num">
                                      <p:cBhvr additive="base">
                                        <p:cTn id="244" dur="500" fill="hold"/>
                                        <p:tgtEl>
                                          <p:spTgt spid="240"/>
                                        </p:tgtEl>
                                        <p:attrNameLst>
                                          <p:attrName>ppt_y</p:attrName>
                                        </p:attrNameLst>
                                      </p:cBhvr>
                                      <p:tavLst>
                                        <p:tav tm="0">
                                          <p:val>
                                            <p:strVal val="1+#ppt_h/2"/>
                                          </p:val>
                                        </p:tav>
                                        <p:tav tm="100000">
                                          <p:val>
                                            <p:strVal val="#ppt_y"/>
                                          </p:val>
                                        </p:tav>
                                      </p:tavLst>
                                    </p:anim>
                                  </p:childTnLst>
                                </p:cTn>
                              </p:par>
                              <p:par>
                                <p:cTn id="245" presetID="2" presetClass="entr" presetSubtype="4" fill="hold" nodeType="withEffect">
                                  <p:stCondLst>
                                    <p:cond delay="0"/>
                                  </p:stCondLst>
                                  <p:childTnLst>
                                    <p:set>
                                      <p:cBhvr>
                                        <p:cTn id="246" dur="1" fill="hold">
                                          <p:stCondLst>
                                            <p:cond delay="0"/>
                                          </p:stCondLst>
                                        </p:cTn>
                                        <p:tgtEl>
                                          <p:spTgt spid="160"/>
                                        </p:tgtEl>
                                        <p:attrNameLst>
                                          <p:attrName>style.visibility</p:attrName>
                                        </p:attrNameLst>
                                      </p:cBhvr>
                                      <p:to>
                                        <p:strVal val="visible"/>
                                      </p:to>
                                    </p:set>
                                    <p:anim calcmode="lin" valueType="num">
                                      <p:cBhvr additive="base">
                                        <p:cTn id="247" dur="500" fill="hold"/>
                                        <p:tgtEl>
                                          <p:spTgt spid="160"/>
                                        </p:tgtEl>
                                        <p:attrNameLst>
                                          <p:attrName>ppt_x</p:attrName>
                                        </p:attrNameLst>
                                      </p:cBhvr>
                                      <p:tavLst>
                                        <p:tav tm="0">
                                          <p:val>
                                            <p:strVal val="#ppt_x"/>
                                          </p:val>
                                        </p:tav>
                                        <p:tav tm="100000">
                                          <p:val>
                                            <p:strVal val="#ppt_x"/>
                                          </p:val>
                                        </p:tav>
                                      </p:tavLst>
                                    </p:anim>
                                    <p:anim calcmode="lin" valueType="num">
                                      <p:cBhvr additive="base">
                                        <p:cTn id="248" dur="500" fill="hold"/>
                                        <p:tgtEl>
                                          <p:spTgt spid="160"/>
                                        </p:tgtEl>
                                        <p:attrNameLst>
                                          <p:attrName>ppt_y</p:attrName>
                                        </p:attrNameLst>
                                      </p:cBhvr>
                                      <p:tavLst>
                                        <p:tav tm="0">
                                          <p:val>
                                            <p:strVal val="1+#ppt_h/2"/>
                                          </p:val>
                                        </p:tav>
                                        <p:tav tm="100000">
                                          <p:val>
                                            <p:strVal val="#ppt_y"/>
                                          </p:val>
                                        </p:tav>
                                      </p:tavLst>
                                    </p:anim>
                                  </p:childTnLst>
                                </p:cTn>
                              </p:par>
                              <p:par>
                                <p:cTn id="249" presetID="2" presetClass="entr" presetSubtype="4" fill="hold" grpId="0" nodeType="withEffect">
                                  <p:stCondLst>
                                    <p:cond delay="0"/>
                                  </p:stCondLst>
                                  <p:childTnLst>
                                    <p:set>
                                      <p:cBhvr>
                                        <p:cTn id="250" dur="1" fill="hold">
                                          <p:stCondLst>
                                            <p:cond delay="0"/>
                                          </p:stCondLst>
                                        </p:cTn>
                                        <p:tgtEl>
                                          <p:spTgt spid="161"/>
                                        </p:tgtEl>
                                        <p:attrNameLst>
                                          <p:attrName>style.visibility</p:attrName>
                                        </p:attrNameLst>
                                      </p:cBhvr>
                                      <p:to>
                                        <p:strVal val="visible"/>
                                      </p:to>
                                    </p:set>
                                    <p:anim calcmode="lin" valueType="num">
                                      <p:cBhvr additive="base">
                                        <p:cTn id="251" dur="500" fill="hold"/>
                                        <p:tgtEl>
                                          <p:spTgt spid="161"/>
                                        </p:tgtEl>
                                        <p:attrNameLst>
                                          <p:attrName>ppt_x</p:attrName>
                                        </p:attrNameLst>
                                      </p:cBhvr>
                                      <p:tavLst>
                                        <p:tav tm="0">
                                          <p:val>
                                            <p:strVal val="#ppt_x"/>
                                          </p:val>
                                        </p:tav>
                                        <p:tav tm="100000">
                                          <p:val>
                                            <p:strVal val="#ppt_x"/>
                                          </p:val>
                                        </p:tav>
                                      </p:tavLst>
                                    </p:anim>
                                    <p:anim calcmode="lin" valueType="num">
                                      <p:cBhvr additive="base">
                                        <p:cTn id="252" dur="500" fill="hold"/>
                                        <p:tgtEl>
                                          <p:spTgt spid="161"/>
                                        </p:tgtEl>
                                        <p:attrNameLst>
                                          <p:attrName>ppt_y</p:attrName>
                                        </p:attrNameLst>
                                      </p:cBhvr>
                                      <p:tavLst>
                                        <p:tav tm="0">
                                          <p:val>
                                            <p:strVal val="1+#ppt_h/2"/>
                                          </p:val>
                                        </p:tav>
                                        <p:tav tm="100000">
                                          <p:val>
                                            <p:strVal val="#ppt_y"/>
                                          </p:val>
                                        </p:tav>
                                      </p:tavLst>
                                    </p:anim>
                                  </p:childTnLst>
                                </p:cTn>
                              </p:par>
                              <p:par>
                                <p:cTn id="253" presetID="2" presetClass="entr" presetSubtype="4" fill="hold" nodeType="withEffect">
                                  <p:stCondLst>
                                    <p:cond delay="0"/>
                                  </p:stCondLst>
                                  <p:childTnLst>
                                    <p:set>
                                      <p:cBhvr>
                                        <p:cTn id="254" dur="1" fill="hold">
                                          <p:stCondLst>
                                            <p:cond delay="0"/>
                                          </p:stCondLst>
                                        </p:cTn>
                                        <p:tgtEl>
                                          <p:spTgt spid="171"/>
                                        </p:tgtEl>
                                        <p:attrNameLst>
                                          <p:attrName>style.visibility</p:attrName>
                                        </p:attrNameLst>
                                      </p:cBhvr>
                                      <p:to>
                                        <p:strVal val="visible"/>
                                      </p:to>
                                    </p:set>
                                    <p:anim calcmode="lin" valueType="num">
                                      <p:cBhvr additive="base">
                                        <p:cTn id="255" dur="500" fill="hold"/>
                                        <p:tgtEl>
                                          <p:spTgt spid="171"/>
                                        </p:tgtEl>
                                        <p:attrNameLst>
                                          <p:attrName>ppt_x</p:attrName>
                                        </p:attrNameLst>
                                      </p:cBhvr>
                                      <p:tavLst>
                                        <p:tav tm="0">
                                          <p:val>
                                            <p:strVal val="#ppt_x"/>
                                          </p:val>
                                        </p:tav>
                                        <p:tav tm="100000">
                                          <p:val>
                                            <p:strVal val="#ppt_x"/>
                                          </p:val>
                                        </p:tav>
                                      </p:tavLst>
                                    </p:anim>
                                    <p:anim calcmode="lin" valueType="num">
                                      <p:cBhvr additive="base">
                                        <p:cTn id="256" dur="500" fill="hold"/>
                                        <p:tgtEl>
                                          <p:spTgt spid="171"/>
                                        </p:tgtEl>
                                        <p:attrNameLst>
                                          <p:attrName>ppt_y</p:attrName>
                                        </p:attrNameLst>
                                      </p:cBhvr>
                                      <p:tavLst>
                                        <p:tav tm="0">
                                          <p:val>
                                            <p:strVal val="1+#ppt_h/2"/>
                                          </p:val>
                                        </p:tav>
                                        <p:tav tm="100000">
                                          <p:val>
                                            <p:strVal val="#ppt_y"/>
                                          </p:val>
                                        </p:tav>
                                      </p:tavLst>
                                    </p:anim>
                                  </p:childTnLst>
                                </p:cTn>
                              </p:par>
                              <p:par>
                                <p:cTn id="257" presetID="2" presetClass="entr" presetSubtype="4" fill="hold" grpId="0" nodeType="withEffect">
                                  <p:stCondLst>
                                    <p:cond delay="0"/>
                                  </p:stCondLst>
                                  <p:childTnLst>
                                    <p:set>
                                      <p:cBhvr>
                                        <p:cTn id="258" dur="1" fill="hold">
                                          <p:stCondLst>
                                            <p:cond delay="0"/>
                                          </p:stCondLst>
                                        </p:cTn>
                                        <p:tgtEl>
                                          <p:spTgt spid="172"/>
                                        </p:tgtEl>
                                        <p:attrNameLst>
                                          <p:attrName>style.visibility</p:attrName>
                                        </p:attrNameLst>
                                      </p:cBhvr>
                                      <p:to>
                                        <p:strVal val="visible"/>
                                      </p:to>
                                    </p:set>
                                    <p:anim calcmode="lin" valueType="num">
                                      <p:cBhvr additive="base">
                                        <p:cTn id="259" dur="500" fill="hold"/>
                                        <p:tgtEl>
                                          <p:spTgt spid="172"/>
                                        </p:tgtEl>
                                        <p:attrNameLst>
                                          <p:attrName>ppt_x</p:attrName>
                                        </p:attrNameLst>
                                      </p:cBhvr>
                                      <p:tavLst>
                                        <p:tav tm="0">
                                          <p:val>
                                            <p:strVal val="#ppt_x"/>
                                          </p:val>
                                        </p:tav>
                                        <p:tav tm="100000">
                                          <p:val>
                                            <p:strVal val="#ppt_x"/>
                                          </p:val>
                                        </p:tav>
                                      </p:tavLst>
                                    </p:anim>
                                    <p:anim calcmode="lin" valueType="num">
                                      <p:cBhvr additive="base">
                                        <p:cTn id="260" dur="500" fill="hold"/>
                                        <p:tgtEl>
                                          <p:spTgt spid="172"/>
                                        </p:tgtEl>
                                        <p:attrNameLst>
                                          <p:attrName>ppt_y</p:attrName>
                                        </p:attrNameLst>
                                      </p:cBhvr>
                                      <p:tavLst>
                                        <p:tav tm="0">
                                          <p:val>
                                            <p:strVal val="1+#ppt_h/2"/>
                                          </p:val>
                                        </p:tav>
                                        <p:tav tm="100000">
                                          <p:val>
                                            <p:strVal val="#ppt_y"/>
                                          </p:val>
                                        </p:tav>
                                      </p:tavLst>
                                    </p:anim>
                                  </p:childTnLst>
                                </p:cTn>
                              </p:par>
                            </p:childTnLst>
                          </p:cTn>
                        </p:par>
                      </p:childTnLst>
                    </p:cTn>
                  </p:par>
                  <p:par>
                    <p:cTn id="261" fill="hold">
                      <p:stCondLst>
                        <p:cond delay="indefinite"/>
                      </p:stCondLst>
                      <p:childTnLst>
                        <p:par>
                          <p:cTn id="262" fill="hold">
                            <p:stCondLst>
                              <p:cond delay="0"/>
                            </p:stCondLst>
                            <p:childTnLst>
                              <p:par>
                                <p:cTn id="263" presetID="2" presetClass="entr" presetSubtype="4" fill="hold" nodeType="clickEffect">
                                  <p:stCondLst>
                                    <p:cond delay="0"/>
                                  </p:stCondLst>
                                  <p:childTnLst>
                                    <p:set>
                                      <p:cBhvr>
                                        <p:cTn id="264" dur="1" fill="hold">
                                          <p:stCondLst>
                                            <p:cond delay="0"/>
                                          </p:stCondLst>
                                        </p:cTn>
                                        <p:tgtEl>
                                          <p:spTgt spid="175"/>
                                        </p:tgtEl>
                                        <p:attrNameLst>
                                          <p:attrName>style.visibility</p:attrName>
                                        </p:attrNameLst>
                                      </p:cBhvr>
                                      <p:to>
                                        <p:strVal val="visible"/>
                                      </p:to>
                                    </p:set>
                                    <p:anim calcmode="lin" valueType="num">
                                      <p:cBhvr additive="base">
                                        <p:cTn id="265" dur="500" fill="hold"/>
                                        <p:tgtEl>
                                          <p:spTgt spid="175"/>
                                        </p:tgtEl>
                                        <p:attrNameLst>
                                          <p:attrName>ppt_x</p:attrName>
                                        </p:attrNameLst>
                                      </p:cBhvr>
                                      <p:tavLst>
                                        <p:tav tm="0">
                                          <p:val>
                                            <p:strVal val="#ppt_x"/>
                                          </p:val>
                                        </p:tav>
                                        <p:tav tm="100000">
                                          <p:val>
                                            <p:strVal val="#ppt_x"/>
                                          </p:val>
                                        </p:tav>
                                      </p:tavLst>
                                    </p:anim>
                                    <p:anim calcmode="lin" valueType="num">
                                      <p:cBhvr additive="base">
                                        <p:cTn id="266" dur="500" fill="hold"/>
                                        <p:tgtEl>
                                          <p:spTgt spid="175"/>
                                        </p:tgtEl>
                                        <p:attrNameLst>
                                          <p:attrName>ppt_y</p:attrName>
                                        </p:attrNameLst>
                                      </p:cBhvr>
                                      <p:tavLst>
                                        <p:tav tm="0">
                                          <p:val>
                                            <p:strVal val="1+#ppt_h/2"/>
                                          </p:val>
                                        </p:tav>
                                        <p:tav tm="100000">
                                          <p:val>
                                            <p:strVal val="#ppt_y"/>
                                          </p:val>
                                        </p:tav>
                                      </p:tavLst>
                                    </p:anim>
                                  </p:childTnLst>
                                </p:cTn>
                              </p:par>
                              <p:par>
                                <p:cTn id="267" presetID="2" presetClass="entr" presetSubtype="4" fill="hold" nodeType="withEffect">
                                  <p:stCondLst>
                                    <p:cond delay="0"/>
                                  </p:stCondLst>
                                  <p:childTnLst>
                                    <p:set>
                                      <p:cBhvr>
                                        <p:cTn id="268" dur="1" fill="hold">
                                          <p:stCondLst>
                                            <p:cond delay="0"/>
                                          </p:stCondLst>
                                        </p:cTn>
                                        <p:tgtEl>
                                          <p:spTgt spid="176"/>
                                        </p:tgtEl>
                                        <p:attrNameLst>
                                          <p:attrName>style.visibility</p:attrName>
                                        </p:attrNameLst>
                                      </p:cBhvr>
                                      <p:to>
                                        <p:strVal val="visible"/>
                                      </p:to>
                                    </p:set>
                                    <p:anim calcmode="lin" valueType="num">
                                      <p:cBhvr additive="base">
                                        <p:cTn id="269" dur="500" fill="hold"/>
                                        <p:tgtEl>
                                          <p:spTgt spid="176"/>
                                        </p:tgtEl>
                                        <p:attrNameLst>
                                          <p:attrName>ppt_x</p:attrName>
                                        </p:attrNameLst>
                                      </p:cBhvr>
                                      <p:tavLst>
                                        <p:tav tm="0">
                                          <p:val>
                                            <p:strVal val="#ppt_x"/>
                                          </p:val>
                                        </p:tav>
                                        <p:tav tm="100000">
                                          <p:val>
                                            <p:strVal val="#ppt_x"/>
                                          </p:val>
                                        </p:tav>
                                      </p:tavLst>
                                    </p:anim>
                                    <p:anim calcmode="lin" valueType="num">
                                      <p:cBhvr additive="base">
                                        <p:cTn id="270" dur="500" fill="hold"/>
                                        <p:tgtEl>
                                          <p:spTgt spid="176"/>
                                        </p:tgtEl>
                                        <p:attrNameLst>
                                          <p:attrName>ppt_y</p:attrName>
                                        </p:attrNameLst>
                                      </p:cBhvr>
                                      <p:tavLst>
                                        <p:tav tm="0">
                                          <p:val>
                                            <p:strVal val="1+#ppt_h/2"/>
                                          </p:val>
                                        </p:tav>
                                        <p:tav tm="100000">
                                          <p:val>
                                            <p:strVal val="#ppt_y"/>
                                          </p:val>
                                        </p:tav>
                                      </p:tavLst>
                                    </p:anim>
                                  </p:childTnLst>
                                </p:cTn>
                              </p:par>
                              <p:par>
                                <p:cTn id="271" presetID="2" presetClass="entr" presetSubtype="4" fill="hold" nodeType="withEffect">
                                  <p:stCondLst>
                                    <p:cond delay="0"/>
                                  </p:stCondLst>
                                  <p:childTnLst>
                                    <p:set>
                                      <p:cBhvr>
                                        <p:cTn id="272" dur="1" fill="hold">
                                          <p:stCondLst>
                                            <p:cond delay="0"/>
                                          </p:stCondLst>
                                        </p:cTn>
                                        <p:tgtEl>
                                          <p:spTgt spid="177"/>
                                        </p:tgtEl>
                                        <p:attrNameLst>
                                          <p:attrName>style.visibility</p:attrName>
                                        </p:attrNameLst>
                                      </p:cBhvr>
                                      <p:to>
                                        <p:strVal val="visible"/>
                                      </p:to>
                                    </p:set>
                                    <p:anim calcmode="lin" valueType="num">
                                      <p:cBhvr additive="base">
                                        <p:cTn id="273" dur="500" fill="hold"/>
                                        <p:tgtEl>
                                          <p:spTgt spid="177"/>
                                        </p:tgtEl>
                                        <p:attrNameLst>
                                          <p:attrName>ppt_x</p:attrName>
                                        </p:attrNameLst>
                                      </p:cBhvr>
                                      <p:tavLst>
                                        <p:tav tm="0">
                                          <p:val>
                                            <p:strVal val="#ppt_x"/>
                                          </p:val>
                                        </p:tav>
                                        <p:tav tm="100000">
                                          <p:val>
                                            <p:strVal val="#ppt_x"/>
                                          </p:val>
                                        </p:tav>
                                      </p:tavLst>
                                    </p:anim>
                                    <p:anim calcmode="lin" valueType="num">
                                      <p:cBhvr additive="base">
                                        <p:cTn id="274" dur="500" fill="hold"/>
                                        <p:tgtEl>
                                          <p:spTgt spid="177"/>
                                        </p:tgtEl>
                                        <p:attrNameLst>
                                          <p:attrName>ppt_y</p:attrName>
                                        </p:attrNameLst>
                                      </p:cBhvr>
                                      <p:tavLst>
                                        <p:tav tm="0">
                                          <p:val>
                                            <p:strVal val="1+#ppt_h/2"/>
                                          </p:val>
                                        </p:tav>
                                        <p:tav tm="100000">
                                          <p:val>
                                            <p:strVal val="#ppt_y"/>
                                          </p:val>
                                        </p:tav>
                                      </p:tavLst>
                                    </p:anim>
                                  </p:childTnLst>
                                </p:cTn>
                              </p:par>
                              <p:par>
                                <p:cTn id="275" presetID="2" presetClass="entr" presetSubtype="4" fill="hold" nodeType="withEffect">
                                  <p:stCondLst>
                                    <p:cond delay="0"/>
                                  </p:stCondLst>
                                  <p:childTnLst>
                                    <p:set>
                                      <p:cBhvr>
                                        <p:cTn id="276" dur="1" fill="hold">
                                          <p:stCondLst>
                                            <p:cond delay="0"/>
                                          </p:stCondLst>
                                        </p:cTn>
                                        <p:tgtEl>
                                          <p:spTgt spid="178"/>
                                        </p:tgtEl>
                                        <p:attrNameLst>
                                          <p:attrName>style.visibility</p:attrName>
                                        </p:attrNameLst>
                                      </p:cBhvr>
                                      <p:to>
                                        <p:strVal val="visible"/>
                                      </p:to>
                                    </p:set>
                                    <p:anim calcmode="lin" valueType="num">
                                      <p:cBhvr additive="base">
                                        <p:cTn id="277" dur="500" fill="hold"/>
                                        <p:tgtEl>
                                          <p:spTgt spid="178"/>
                                        </p:tgtEl>
                                        <p:attrNameLst>
                                          <p:attrName>ppt_x</p:attrName>
                                        </p:attrNameLst>
                                      </p:cBhvr>
                                      <p:tavLst>
                                        <p:tav tm="0">
                                          <p:val>
                                            <p:strVal val="#ppt_x"/>
                                          </p:val>
                                        </p:tav>
                                        <p:tav tm="100000">
                                          <p:val>
                                            <p:strVal val="#ppt_x"/>
                                          </p:val>
                                        </p:tav>
                                      </p:tavLst>
                                    </p:anim>
                                    <p:anim calcmode="lin" valueType="num">
                                      <p:cBhvr additive="base">
                                        <p:cTn id="278" dur="500" fill="hold"/>
                                        <p:tgtEl>
                                          <p:spTgt spid="178"/>
                                        </p:tgtEl>
                                        <p:attrNameLst>
                                          <p:attrName>ppt_y</p:attrName>
                                        </p:attrNameLst>
                                      </p:cBhvr>
                                      <p:tavLst>
                                        <p:tav tm="0">
                                          <p:val>
                                            <p:strVal val="1+#ppt_h/2"/>
                                          </p:val>
                                        </p:tav>
                                        <p:tav tm="100000">
                                          <p:val>
                                            <p:strVal val="#ppt_y"/>
                                          </p:val>
                                        </p:tav>
                                      </p:tavLst>
                                    </p:anim>
                                  </p:childTnLst>
                                </p:cTn>
                              </p:par>
                              <p:par>
                                <p:cTn id="279" presetID="2" presetClass="entr" presetSubtype="4" fill="hold" nodeType="withEffect">
                                  <p:stCondLst>
                                    <p:cond delay="0"/>
                                  </p:stCondLst>
                                  <p:childTnLst>
                                    <p:set>
                                      <p:cBhvr>
                                        <p:cTn id="280" dur="1" fill="hold">
                                          <p:stCondLst>
                                            <p:cond delay="0"/>
                                          </p:stCondLst>
                                        </p:cTn>
                                        <p:tgtEl>
                                          <p:spTgt spid="179"/>
                                        </p:tgtEl>
                                        <p:attrNameLst>
                                          <p:attrName>style.visibility</p:attrName>
                                        </p:attrNameLst>
                                      </p:cBhvr>
                                      <p:to>
                                        <p:strVal val="visible"/>
                                      </p:to>
                                    </p:set>
                                    <p:anim calcmode="lin" valueType="num">
                                      <p:cBhvr additive="base">
                                        <p:cTn id="281" dur="500" fill="hold"/>
                                        <p:tgtEl>
                                          <p:spTgt spid="179"/>
                                        </p:tgtEl>
                                        <p:attrNameLst>
                                          <p:attrName>ppt_x</p:attrName>
                                        </p:attrNameLst>
                                      </p:cBhvr>
                                      <p:tavLst>
                                        <p:tav tm="0">
                                          <p:val>
                                            <p:strVal val="#ppt_x"/>
                                          </p:val>
                                        </p:tav>
                                        <p:tav tm="100000">
                                          <p:val>
                                            <p:strVal val="#ppt_x"/>
                                          </p:val>
                                        </p:tav>
                                      </p:tavLst>
                                    </p:anim>
                                    <p:anim calcmode="lin" valueType="num">
                                      <p:cBhvr additive="base">
                                        <p:cTn id="282" dur="500" fill="hold"/>
                                        <p:tgtEl>
                                          <p:spTgt spid="179"/>
                                        </p:tgtEl>
                                        <p:attrNameLst>
                                          <p:attrName>ppt_y</p:attrName>
                                        </p:attrNameLst>
                                      </p:cBhvr>
                                      <p:tavLst>
                                        <p:tav tm="0">
                                          <p:val>
                                            <p:strVal val="1+#ppt_h/2"/>
                                          </p:val>
                                        </p:tav>
                                        <p:tav tm="100000">
                                          <p:val>
                                            <p:strVal val="#ppt_y"/>
                                          </p:val>
                                        </p:tav>
                                      </p:tavLst>
                                    </p:anim>
                                  </p:childTnLst>
                                </p:cTn>
                              </p:par>
                              <p:par>
                                <p:cTn id="283" presetID="2" presetClass="entr" presetSubtype="4" fill="hold" nodeType="withEffect">
                                  <p:stCondLst>
                                    <p:cond delay="0"/>
                                  </p:stCondLst>
                                  <p:childTnLst>
                                    <p:set>
                                      <p:cBhvr>
                                        <p:cTn id="284" dur="1" fill="hold">
                                          <p:stCondLst>
                                            <p:cond delay="0"/>
                                          </p:stCondLst>
                                        </p:cTn>
                                        <p:tgtEl>
                                          <p:spTgt spid="180"/>
                                        </p:tgtEl>
                                        <p:attrNameLst>
                                          <p:attrName>style.visibility</p:attrName>
                                        </p:attrNameLst>
                                      </p:cBhvr>
                                      <p:to>
                                        <p:strVal val="visible"/>
                                      </p:to>
                                    </p:set>
                                    <p:anim calcmode="lin" valueType="num">
                                      <p:cBhvr additive="base">
                                        <p:cTn id="285" dur="500" fill="hold"/>
                                        <p:tgtEl>
                                          <p:spTgt spid="180"/>
                                        </p:tgtEl>
                                        <p:attrNameLst>
                                          <p:attrName>ppt_x</p:attrName>
                                        </p:attrNameLst>
                                      </p:cBhvr>
                                      <p:tavLst>
                                        <p:tav tm="0">
                                          <p:val>
                                            <p:strVal val="#ppt_x"/>
                                          </p:val>
                                        </p:tav>
                                        <p:tav tm="100000">
                                          <p:val>
                                            <p:strVal val="#ppt_x"/>
                                          </p:val>
                                        </p:tav>
                                      </p:tavLst>
                                    </p:anim>
                                    <p:anim calcmode="lin" valueType="num">
                                      <p:cBhvr additive="base">
                                        <p:cTn id="286" dur="500" fill="hold"/>
                                        <p:tgtEl>
                                          <p:spTgt spid="180"/>
                                        </p:tgtEl>
                                        <p:attrNameLst>
                                          <p:attrName>ppt_y</p:attrName>
                                        </p:attrNameLst>
                                      </p:cBhvr>
                                      <p:tavLst>
                                        <p:tav tm="0">
                                          <p:val>
                                            <p:strVal val="1+#ppt_h/2"/>
                                          </p:val>
                                        </p:tav>
                                        <p:tav tm="100000">
                                          <p:val>
                                            <p:strVal val="#ppt_y"/>
                                          </p:val>
                                        </p:tav>
                                      </p:tavLst>
                                    </p:anim>
                                  </p:childTnLst>
                                </p:cTn>
                              </p:par>
                              <p:par>
                                <p:cTn id="287" presetID="2" presetClass="entr" presetSubtype="4" fill="hold" nodeType="withEffect">
                                  <p:stCondLst>
                                    <p:cond delay="0"/>
                                  </p:stCondLst>
                                  <p:childTnLst>
                                    <p:set>
                                      <p:cBhvr>
                                        <p:cTn id="288" dur="1" fill="hold">
                                          <p:stCondLst>
                                            <p:cond delay="0"/>
                                          </p:stCondLst>
                                        </p:cTn>
                                        <p:tgtEl>
                                          <p:spTgt spid="192"/>
                                        </p:tgtEl>
                                        <p:attrNameLst>
                                          <p:attrName>style.visibility</p:attrName>
                                        </p:attrNameLst>
                                      </p:cBhvr>
                                      <p:to>
                                        <p:strVal val="visible"/>
                                      </p:to>
                                    </p:set>
                                    <p:anim calcmode="lin" valueType="num">
                                      <p:cBhvr additive="base">
                                        <p:cTn id="289" dur="500" fill="hold"/>
                                        <p:tgtEl>
                                          <p:spTgt spid="192"/>
                                        </p:tgtEl>
                                        <p:attrNameLst>
                                          <p:attrName>ppt_x</p:attrName>
                                        </p:attrNameLst>
                                      </p:cBhvr>
                                      <p:tavLst>
                                        <p:tav tm="0">
                                          <p:val>
                                            <p:strVal val="#ppt_x"/>
                                          </p:val>
                                        </p:tav>
                                        <p:tav tm="100000">
                                          <p:val>
                                            <p:strVal val="#ppt_x"/>
                                          </p:val>
                                        </p:tav>
                                      </p:tavLst>
                                    </p:anim>
                                    <p:anim calcmode="lin" valueType="num">
                                      <p:cBhvr additive="base">
                                        <p:cTn id="290" dur="500" fill="hold"/>
                                        <p:tgtEl>
                                          <p:spTgt spid="192"/>
                                        </p:tgtEl>
                                        <p:attrNameLst>
                                          <p:attrName>ppt_y</p:attrName>
                                        </p:attrNameLst>
                                      </p:cBhvr>
                                      <p:tavLst>
                                        <p:tav tm="0">
                                          <p:val>
                                            <p:strVal val="1+#ppt_h/2"/>
                                          </p:val>
                                        </p:tav>
                                        <p:tav tm="100000">
                                          <p:val>
                                            <p:strVal val="#ppt_y"/>
                                          </p:val>
                                        </p:tav>
                                      </p:tavLst>
                                    </p:anim>
                                  </p:childTnLst>
                                </p:cTn>
                              </p:par>
                              <p:par>
                                <p:cTn id="291" presetID="2" presetClass="entr" presetSubtype="4" fill="hold" nodeType="withEffect">
                                  <p:stCondLst>
                                    <p:cond delay="0"/>
                                  </p:stCondLst>
                                  <p:childTnLst>
                                    <p:set>
                                      <p:cBhvr>
                                        <p:cTn id="292" dur="1" fill="hold">
                                          <p:stCondLst>
                                            <p:cond delay="0"/>
                                          </p:stCondLst>
                                        </p:cTn>
                                        <p:tgtEl>
                                          <p:spTgt spid="193"/>
                                        </p:tgtEl>
                                        <p:attrNameLst>
                                          <p:attrName>style.visibility</p:attrName>
                                        </p:attrNameLst>
                                      </p:cBhvr>
                                      <p:to>
                                        <p:strVal val="visible"/>
                                      </p:to>
                                    </p:set>
                                    <p:anim calcmode="lin" valueType="num">
                                      <p:cBhvr additive="base">
                                        <p:cTn id="293" dur="500" fill="hold"/>
                                        <p:tgtEl>
                                          <p:spTgt spid="193"/>
                                        </p:tgtEl>
                                        <p:attrNameLst>
                                          <p:attrName>ppt_x</p:attrName>
                                        </p:attrNameLst>
                                      </p:cBhvr>
                                      <p:tavLst>
                                        <p:tav tm="0">
                                          <p:val>
                                            <p:strVal val="#ppt_x"/>
                                          </p:val>
                                        </p:tav>
                                        <p:tav tm="100000">
                                          <p:val>
                                            <p:strVal val="#ppt_x"/>
                                          </p:val>
                                        </p:tav>
                                      </p:tavLst>
                                    </p:anim>
                                    <p:anim calcmode="lin" valueType="num">
                                      <p:cBhvr additive="base">
                                        <p:cTn id="294" dur="500" fill="hold"/>
                                        <p:tgtEl>
                                          <p:spTgt spid="193"/>
                                        </p:tgtEl>
                                        <p:attrNameLst>
                                          <p:attrName>ppt_y</p:attrName>
                                        </p:attrNameLst>
                                      </p:cBhvr>
                                      <p:tavLst>
                                        <p:tav tm="0">
                                          <p:val>
                                            <p:strVal val="1+#ppt_h/2"/>
                                          </p:val>
                                        </p:tav>
                                        <p:tav tm="100000">
                                          <p:val>
                                            <p:strVal val="#ppt_y"/>
                                          </p:val>
                                        </p:tav>
                                      </p:tavLst>
                                    </p:anim>
                                  </p:childTnLst>
                                </p:cTn>
                              </p:par>
                              <p:par>
                                <p:cTn id="295" presetID="2" presetClass="entr" presetSubtype="4" fill="hold" nodeType="withEffect">
                                  <p:stCondLst>
                                    <p:cond delay="0"/>
                                  </p:stCondLst>
                                  <p:childTnLst>
                                    <p:set>
                                      <p:cBhvr>
                                        <p:cTn id="296" dur="1" fill="hold">
                                          <p:stCondLst>
                                            <p:cond delay="0"/>
                                          </p:stCondLst>
                                        </p:cTn>
                                        <p:tgtEl>
                                          <p:spTgt spid="194"/>
                                        </p:tgtEl>
                                        <p:attrNameLst>
                                          <p:attrName>style.visibility</p:attrName>
                                        </p:attrNameLst>
                                      </p:cBhvr>
                                      <p:to>
                                        <p:strVal val="visible"/>
                                      </p:to>
                                    </p:set>
                                    <p:anim calcmode="lin" valueType="num">
                                      <p:cBhvr additive="base">
                                        <p:cTn id="297" dur="500" fill="hold"/>
                                        <p:tgtEl>
                                          <p:spTgt spid="194"/>
                                        </p:tgtEl>
                                        <p:attrNameLst>
                                          <p:attrName>ppt_x</p:attrName>
                                        </p:attrNameLst>
                                      </p:cBhvr>
                                      <p:tavLst>
                                        <p:tav tm="0">
                                          <p:val>
                                            <p:strVal val="#ppt_x"/>
                                          </p:val>
                                        </p:tav>
                                        <p:tav tm="100000">
                                          <p:val>
                                            <p:strVal val="#ppt_x"/>
                                          </p:val>
                                        </p:tav>
                                      </p:tavLst>
                                    </p:anim>
                                    <p:anim calcmode="lin" valueType="num">
                                      <p:cBhvr additive="base">
                                        <p:cTn id="298" dur="500" fill="hold"/>
                                        <p:tgtEl>
                                          <p:spTgt spid="194"/>
                                        </p:tgtEl>
                                        <p:attrNameLst>
                                          <p:attrName>ppt_y</p:attrName>
                                        </p:attrNameLst>
                                      </p:cBhvr>
                                      <p:tavLst>
                                        <p:tav tm="0">
                                          <p:val>
                                            <p:strVal val="1+#ppt_h/2"/>
                                          </p:val>
                                        </p:tav>
                                        <p:tav tm="100000">
                                          <p:val>
                                            <p:strVal val="#ppt_y"/>
                                          </p:val>
                                        </p:tav>
                                      </p:tavLst>
                                    </p:anim>
                                  </p:childTnLst>
                                </p:cTn>
                              </p:par>
                              <p:par>
                                <p:cTn id="299" presetID="2" presetClass="entr" presetSubtype="4" fill="hold" grpId="0" nodeType="withEffect">
                                  <p:stCondLst>
                                    <p:cond delay="0"/>
                                  </p:stCondLst>
                                  <p:childTnLst>
                                    <p:set>
                                      <p:cBhvr>
                                        <p:cTn id="300" dur="1" fill="hold">
                                          <p:stCondLst>
                                            <p:cond delay="0"/>
                                          </p:stCondLst>
                                        </p:cTn>
                                        <p:tgtEl>
                                          <p:spTgt spid="241"/>
                                        </p:tgtEl>
                                        <p:attrNameLst>
                                          <p:attrName>style.visibility</p:attrName>
                                        </p:attrNameLst>
                                      </p:cBhvr>
                                      <p:to>
                                        <p:strVal val="visible"/>
                                      </p:to>
                                    </p:set>
                                    <p:anim calcmode="lin" valueType="num">
                                      <p:cBhvr additive="base">
                                        <p:cTn id="301" dur="500" fill="hold"/>
                                        <p:tgtEl>
                                          <p:spTgt spid="241"/>
                                        </p:tgtEl>
                                        <p:attrNameLst>
                                          <p:attrName>ppt_x</p:attrName>
                                        </p:attrNameLst>
                                      </p:cBhvr>
                                      <p:tavLst>
                                        <p:tav tm="0">
                                          <p:val>
                                            <p:strVal val="#ppt_x"/>
                                          </p:val>
                                        </p:tav>
                                        <p:tav tm="100000">
                                          <p:val>
                                            <p:strVal val="#ppt_x"/>
                                          </p:val>
                                        </p:tav>
                                      </p:tavLst>
                                    </p:anim>
                                    <p:anim calcmode="lin" valueType="num">
                                      <p:cBhvr additive="base">
                                        <p:cTn id="302" dur="500" fill="hold"/>
                                        <p:tgtEl>
                                          <p:spTgt spid="241"/>
                                        </p:tgtEl>
                                        <p:attrNameLst>
                                          <p:attrName>ppt_y</p:attrName>
                                        </p:attrNameLst>
                                      </p:cBhvr>
                                      <p:tavLst>
                                        <p:tav tm="0">
                                          <p:val>
                                            <p:strVal val="1+#ppt_h/2"/>
                                          </p:val>
                                        </p:tav>
                                        <p:tav tm="100000">
                                          <p:val>
                                            <p:strVal val="#ppt_y"/>
                                          </p:val>
                                        </p:tav>
                                      </p:tavLst>
                                    </p:anim>
                                  </p:childTnLst>
                                </p:cTn>
                              </p:par>
                              <p:par>
                                <p:cTn id="303" presetID="2" presetClass="entr" presetSubtype="4" fill="hold" grpId="0" nodeType="withEffect">
                                  <p:stCondLst>
                                    <p:cond delay="0"/>
                                  </p:stCondLst>
                                  <p:childTnLst>
                                    <p:set>
                                      <p:cBhvr>
                                        <p:cTn id="304" dur="1" fill="hold">
                                          <p:stCondLst>
                                            <p:cond delay="0"/>
                                          </p:stCondLst>
                                        </p:cTn>
                                        <p:tgtEl>
                                          <p:spTgt spid="242"/>
                                        </p:tgtEl>
                                        <p:attrNameLst>
                                          <p:attrName>style.visibility</p:attrName>
                                        </p:attrNameLst>
                                      </p:cBhvr>
                                      <p:to>
                                        <p:strVal val="visible"/>
                                      </p:to>
                                    </p:set>
                                    <p:anim calcmode="lin" valueType="num">
                                      <p:cBhvr additive="base">
                                        <p:cTn id="305" dur="500" fill="hold"/>
                                        <p:tgtEl>
                                          <p:spTgt spid="242"/>
                                        </p:tgtEl>
                                        <p:attrNameLst>
                                          <p:attrName>ppt_x</p:attrName>
                                        </p:attrNameLst>
                                      </p:cBhvr>
                                      <p:tavLst>
                                        <p:tav tm="0">
                                          <p:val>
                                            <p:strVal val="#ppt_x"/>
                                          </p:val>
                                        </p:tav>
                                        <p:tav tm="100000">
                                          <p:val>
                                            <p:strVal val="#ppt_x"/>
                                          </p:val>
                                        </p:tav>
                                      </p:tavLst>
                                    </p:anim>
                                    <p:anim calcmode="lin" valueType="num">
                                      <p:cBhvr additive="base">
                                        <p:cTn id="306" dur="500" fill="hold"/>
                                        <p:tgtEl>
                                          <p:spTgt spid="242"/>
                                        </p:tgtEl>
                                        <p:attrNameLst>
                                          <p:attrName>ppt_y</p:attrName>
                                        </p:attrNameLst>
                                      </p:cBhvr>
                                      <p:tavLst>
                                        <p:tav tm="0">
                                          <p:val>
                                            <p:strVal val="1+#ppt_h/2"/>
                                          </p:val>
                                        </p:tav>
                                        <p:tav tm="100000">
                                          <p:val>
                                            <p:strVal val="#ppt_y"/>
                                          </p:val>
                                        </p:tav>
                                      </p:tavLst>
                                    </p:anim>
                                  </p:childTnLst>
                                </p:cTn>
                              </p:par>
                              <p:par>
                                <p:cTn id="307" presetID="2" presetClass="entr" presetSubtype="4" fill="hold" grpId="0" nodeType="withEffect">
                                  <p:stCondLst>
                                    <p:cond delay="0"/>
                                  </p:stCondLst>
                                  <p:childTnLst>
                                    <p:set>
                                      <p:cBhvr>
                                        <p:cTn id="308" dur="1" fill="hold">
                                          <p:stCondLst>
                                            <p:cond delay="0"/>
                                          </p:stCondLst>
                                        </p:cTn>
                                        <p:tgtEl>
                                          <p:spTgt spid="243"/>
                                        </p:tgtEl>
                                        <p:attrNameLst>
                                          <p:attrName>style.visibility</p:attrName>
                                        </p:attrNameLst>
                                      </p:cBhvr>
                                      <p:to>
                                        <p:strVal val="visible"/>
                                      </p:to>
                                    </p:set>
                                    <p:anim calcmode="lin" valueType="num">
                                      <p:cBhvr additive="base">
                                        <p:cTn id="309" dur="500" fill="hold"/>
                                        <p:tgtEl>
                                          <p:spTgt spid="243"/>
                                        </p:tgtEl>
                                        <p:attrNameLst>
                                          <p:attrName>ppt_x</p:attrName>
                                        </p:attrNameLst>
                                      </p:cBhvr>
                                      <p:tavLst>
                                        <p:tav tm="0">
                                          <p:val>
                                            <p:strVal val="#ppt_x"/>
                                          </p:val>
                                        </p:tav>
                                        <p:tav tm="100000">
                                          <p:val>
                                            <p:strVal val="#ppt_x"/>
                                          </p:val>
                                        </p:tav>
                                      </p:tavLst>
                                    </p:anim>
                                    <p:anim calcmode="lin" valueType="num">
                                      <p:cBhvr additive="base">
                                        <p:cTn id="310" dur="500" fill="hold"/>
                                        <p:tgtEl>
                                          <p:spTgt spid="243"/>
                                        </p:tgtEl>
                                        <p:attrNameLst>
                                          <p:attrName>ppt_y</p:attrName>
                                        </p:attrNameLst>
                                      </p:cBhvr>
                                      <p:tavLst>
                                        <p:tav tm="0">
                                          <p:val>
                                            <p:strVal val="1+#ppt_h/2"/>
                                          </p:val>
                                        </p:tav>
                                        <p:tav tm="100000">
                                          <p:val>
                                            <p:strVal val="#ppt_y"/>
                                          </p:val>
                                        </p:tav>
                                      </p:tavLst>
                                    </p:anim>
                                  </p:childTnLst>
                                </p:cTn>
                              </p:par>
                              <p:par>
                                <p:cTn id="311" presetID="2" presetClass="entr" presetSubtype="4" fill="hold" nodeType="withEffect">
                                  <p:stCondLst>
                                    <p:cond delay="0"/>
                                  </p:stCondLst>
                                  <p:childTnLst>
                                    <p:set>
                                      <p:cBhvr>
                                        <p:cTn id="312" dur="1" fill="hold">
                                          <p:stCondLst>
                                            <p:cond delay="0"/>
                                          </p:stCondLst>
                                        </p:cTn>
                                        <p:tgtEl>
                                          <p:spTgt spid="271"/>
                                        </p:tgtEl>
                                        <p:attrNameLst>
                                          <p:attrName>style.visibility</p:attrName>
                                        </p:attrNameLst>
                                      </p:cBhvr>
                                      <p:to>
                                        <p:strVal val="visible"/>
                                      </p:to>
                                    </p:set>
                                    <p:anim calcmode="lin" valueType="num">
                                      <p:cBhvr additive="base">
                                        <p:cTn id="313" dur="500" fill="hold"/>
                                        <p:tgtEl>
                                          <p:spTgt spid="271"/>
                                        </p:tgtEl>
                                        <p:attrNameLst>
                                          <p:attrName>ppt_x</p:attrName>
                                        </p:attrNameLst>
                                      </p:cBhvr>
                                      <p:tavLst>
                                        <p:tav tm="0">
                                          <p:val>
                                            <p:strVal val="#ppt_x"/>
                                          </p:val>
                                        </p:tav>
                                        <p:tav tm="100000">
                                          <p:val>
                                            <p:strVal val="#ppt_x"/>
                                          </p:val>
                                        </p:tav>
                                      </p:tavLst>
                                    </p:anim>
                                    <p:anim calcmode="lin" valueType="num">
                                      <p:cBhvr additive="base">
                                        <p:cTn id="314" dur="500" fill="hold"/>
                                        <p:tgtEl>
                                          <p:spTgt spid="271"/>
                                        </p:tgtEl>
                                        <p:attrNameLst>
                                          <p:attrName>ppt_y</p:attrName>
                                        </p:attrNameLst>
                                      </p:cBhvr>
                                      <p:tavLst>
                                        <p:tav tm="0">
                                          <p:val>
                                            <p:strVal val="1+#ppt_h/2"/>
                                          </p:val>
                                        </p:tav>
                                        <p:tav tm="100000">
                                          <p:val>
                                            <p:strVal val="#ppt_y"/>
                                          </p:val>
                                        </p:tav>
                                      </p:tavLst>
                                    </p:anim>
                                  </p:childTnLst>
                                </p:cTn>
                              </p:par>
                              <p:par>
                                <p:cTn id="315" presetID="2" presetClass="entr" presetSubtype="4" fill="hold" nodeType="withEffect">
                                  <p:stCondLst>
                                    <p:cond delay="0"/>
                                  </p:stCondLst>
                                  <p:childTnLst>
                                    <p:set>
                                      <p:cBhvr>
                                        <p:cTn id="316" dur="1" fill="hold">
                                          <p:stCondLst>
                                            <p:cond delay="0"/>
                                          </p:stCondLst>
                                        </p:cTn>
                                        <p:tgtEl>
                                          <p:spTgt spid="272"/>
                                        </p:tgtEl>
                                        <p:attrNameLst>
                                          <p:attrName>style.visibility</p:attrName>
                                        </p:attrNameLst>
                                      </p:cBhvr>
                                      <p:to>
                                        <p:strVal val="visible"/>
                                      </p:to>
                                    </p:set>
                                    <p:anim calcmode="lin" valueType="num">
                                      <p:cBhvr additive="base">
                                        <p:cTn id="317" dur="500" fill="hold"/>
                                        <p:tgtEl>
                                          <p:spTgt spid="272"/>
                                        </p:tgtEl>
                                        <p:attrNameLst>
                                          <p:attrName>ppt_x</p:attrName>
                                        </p:attrNameLst>
                                      </p:cBhvr>
                                      <p:tavLst>
                                        <p:tav tm="0">
                                          <p:val>
                                            <p:strVal val="#ppt_x"/>
                                          </p:val>
                                        </p:tav>
                                        <p:tav tm="100000">
                                          <p:val>
                                            <p:strVal val="#ppt_x"/>
                                          </p:val>
                                        </p:tav>
                                      </p:tavLst>
                                    </p:anim>
                                    <p:anim calcmode="lin" valueType="num">
                                      <p:cBhvr additive="base">
                                        <p:cTn id="318" dur="500" fill="hold"/>
                                        <p:tgtEl>
                                          <p:spTgt spid="272"/>
                                        </p:tgtEl>
                                        <p:attrNameLst>
                                          <p:attrName>ppt_y</p:attrName>
                                        </p:attrNameLst>
                                      </p:cBhvr>
                                      <p:tavLst>
                                        <p:tav tm="0">
                                          <p:val>
                                            <p:strVal val="1+#ppt_h/2"/>
                                          </p:val>
                                        </p:tav>
                                        <p:tav tm="100000">
                                          <p:val>
                                            <p:strVal val="#ppt_y"/>
                                          </p:val>
                                        </p:tav>
                                      </p:tavLst>
                                    </p:anim>
                                  </p:childTnLst>
                                </p:cTn>
                              </p:par>
                              <p:par>
                                <p:cTn id="319" presetID="2" presetClass="entr" presetSubtype="4" fill="hold" nodeType="withEffect">
                                  <p:stCondLst>
                                    <p:cond delay="0"/>
                                  </p:stCondLst>
                                  <p:childTnLst>
                                    <p:set>
                                      <p:cBhvr>
                                        <p:cTn id="320" dur="1" fill="hold">
                                          <p:stCondLst>
                                            <p:cond delay="0"/>
                                          </p:stCondLst>
                                        </p:cTn>
                                        <p:tgtEl>
                                          <p:spTgt spid="273"/>
                                        </p:tgtEl>
                                        <p:attrNameLst>
                                          <p:attrName>style.visibility</p:attrName>
                                        </p:attrNameLst>
                                      </p:cBhvr>
                                      <p:to>
                                        <p:strVal val="visible"/>
                                      </p:to>
                                    </p:set>
                                    <p:anim calcmode="lin" valueType="num">
                                      <p:cBhvr additive="base">
                                        <p:cTn id="321" dur="500" fill="hold"/>
                                        <p:tgtEl>
                                          <p:spTgt spid="273"/>
                                        </p:tgtEl>
                                        <p:attrNameLst>
                                          <p:attrName>ppt_x</p:attrName>
                                        </p:attrNameLst>
                                      </p:cBhvr>
                                      <p:tavLst>
                                        <p:tav tm="0">
                                          <p:val>
                                            <p:strVal val="#ppt_x"/>
                                          </p:val>
                                        </p:tav>
                                        <p:tav tm="100000">
                                          <p:val>
                                            <p:strVal val="#ppt_x"/>
                                          </p:val>
                                        </p:tav>
                                      </p:tavLst>
                                    </p:anim>
                                    <p:anim calcmode="lin" valueType="num">
                                      <p:cBhvr additive="base">
                                        <p:cTn id="322" dur="500" fill="hold"/>
                                        <p:tgtEl>
                                          <p:spTgt spid="273"/>
                                        </p:tgtEl>
                                        <p:attrNameLst>
                                          <p:attrName>ppt_y</p:attrName>
                                        </p:attrNameLst>
                                      </p:cBhvr>
                                      <p:tavLst>
                                        <p:tav tm="0">
                                          <p:val>
                                            <p:strVal val="1+#ppt_h/2"/>
                                          </p:val>
                                        </p:tav>
                                        <p:tav tm="100000">
                                          <p:val>
                                            <p:strVal val="#ppt_y"/>
                                          </p:val>
                                        </p:tav>
                                      </p:tavLst>
                                    </p:anim>
                                  </p:childTnLst>
                                </p:cTn>
                              </p:par>
                              <p:par>
                                <p:cTn id="323" presetID="2" presetClass="entr" presetSubtype="4" fill="hold" nodeType="withEffect">
                                  <p:stCondLst>
                                    <p:cond delay="0"/>
                                  </p:stCondLst>
                                  <p:childTnLst>
                                    <p:set>
                                      <p:cBhvr>
                                        <p:cTn id="324" dur="1" fill="hold">
                                          <p:stCondLst>
                                            <p:cond delay="0"/>
                                          </p:stCondLst>
                                        </p:cTn>
                                        <p:tgtEl>
                                          <p:spTgt spid="274"/>
                                        </p:tgtEl>
                                        <p:attrNameLst>
                                          <p:attrName>style.visibility</p:attrName>
                                        </p:attrNameLst>
                                      </p:cBhvr>
                                      <p:to>
                                        <p:strVal val="visible"/>
                                      </p:to>
                                    </p:set>
                                    <p:anim calcmode="lin" valueType="num">
                                      <p:cBhvr additive="base">
                                        <p:cTn id="325" dur="500" fill="hold"/>
                                        <p:tgtEl>
                                          <p:spTgt spid="274"/>
                                        </p:tgtEl>
                                        <p:attrNameLst>
                                          <p:attrName>ppt_x</p:attrName>
                                        </p:attrNameLst>
                                      </p:cBhvr>
                                      <p:tavLst>
                                        <p:tav tm="0">
                                          <p:val>
                                            <p:strVal val="#ppt_x"/>
                                          </p:val>
                                        </p:tav>
                                        <p:tav tm="100000">
                                          <p:val>
                                            <p:strVal val="#ppt_x"/>
                                          </p:val>
                                        </p:tav>
                                      </p:tavLst>
                                    </p:anim>
                                    <p:anim calcmode="lin" valueType="num">
                                      <p:cBhvr additive="base">
                                        <p:cTn id="326" dur="500" fill="hold"/>
                                        <p:tgtEl>
                                          <p:spTgt spid="274"/>
                                        </p:tgtEl>
                                        <p:attrNameLst>
                                          <p:attrName>ppt_y</p:attrName>
                                        </p:attrNameLst>
                                      </p:cBhvr>
                                      <p:tavLst>
                                        <p:tav tm="0">
                                          <p:val>
                                            <p:strVal val="1+#ppt_h/2"/>
                                          </p:val>
                                        </p:tav>
                                        <p:tav tm="100000">
                                          <p:val>
                                            <p:strVal val="#ppt_y"/>
                                          </p:val>
                                        </p:tav>
                                      </p:tavLst>
                                    </p:anim>
                                  </p:childTnLst>
                                </p:cTn>
                              </p:par>
                              <p:par>
                                <p:cTn id="327" presetID="2" presetClass="entr" presetSubtype="4" fill="hold" nodeType="withEffect">
                                  <p:stCondLst>
                                    <p:cond delay="0"/>
                                  </p:stCondLst>
                                  <p:childTnLst>
                                    <p:set>
                                      <p:cBhvr>
                                        <p:cTn id="328" dur="1" fill="hold">
                                          <p:stCondLst>
                                            <p:cond delay="0"/>
                                          </p:stCondLst>
                                        </p:cTn>
                                        <p:tgtEl>
                                          <p:spTgt spid="275"/>
                                        </p:tgtEl>
                                        <p:attrNameLst>
                                          <p:attrName>style.visibility</p:attrName>
                                        </p:attrNameLst>
                                      </p:cBhvr>
                                      <p:to>
                                        <p:strVal val="visible"/>
                                      </p:to>
                                    </p:set>
                                    <p:anim calcmode="lin" valueType="num">
                                      <p:cBhvr additive="base">
                                        <p:cTn id="329" dur="500" fill="hold"/>
                                        <p:tgtEl>
                                          <p:spTgt spid="275"/>
                                        </p:tgtEl>
                                        <p:attrNameLst>
                                          <p:attrName>ppt_x</p:attrName>
                                        </p:attrNameLst>
                                      </p:cBhvr>
                                      <p:tavLst>
                                        <p:tav tm="0">
                                          <p:val>
                                            <p:strVal val="#ppt_x"/>
                                          </p:val>
                                        </p:tav>
                                        <p:tav tm="100000">
                                          <p:val>
                                            <p:strVal val="#ppt_x"/>
                                          </p:val>
                                        </p:tav>
                                      </p:tavLst>
                                    </p:anim>
                                    <p:anim calcmode="lin" valueType="num">
                                      <p:cBhvr additive="base">
                                        <p:cTn id="330" dur="500" fill="hold"/>
                                        <p:tgtEl>
                                          <p:spTgt spid="275"/>
                                        </p:tgtEl>
                                        <p:attrNameLst>
                                          <p:attrName>ppt_y</p:attrName>
                                        </p:attrNameLst>
                                      </p:cBhvr>
                                      <p:tavLst>
                                        <p:tav tm="0">
                                          <p:val>
                                            <p:strVal val="1+#ppt_h/2"/>
                                          </p:val>
                                        </p:tav>
                                        <p:tav tm="100000">
                                          <p:val>
                                            <p:strVal val="#ppt_y"/>
                                          </p:val>
                                        </p:tav>
                                      </p:tavLst>
                                    </p:anim>
                                  </p:childTnLst>
                                </p:cTn>
                              </p:par>
                              <p:par>
                                <p:cTn id="331" presetID="2" presetClass="entr" presetSubtype="4" fill="hold" nodeType="withEffect">
                                  <p:stCondLst>
                                    <p:cond delay="0"/>
                                  </p:stCondLst>
                                  <p:childTnLst>
                                    <p:set>
                                      <p:cBhvr>
                                        <p:cTn id="332" dur="1" fill="hold">
                                          <p:stCondLst>
                                            <p:cond delay="0"/>
                                          </p:stCondLst>
                                        </p:cTn>
                                        <p:tgtEl>
                                          <p:spTgt spid="276"/>
                                        </p:tgtEl>
                                        <p:attrNameLst>
                                          <p:attrName>style.visibility</p:attrName>
                                        </p:attrNameLst>
                                      </p:cBhvr>
                                      <p:to>
                                        <p:strVal val="visible"/>
                                      </p:to>
                                    </p:set>
                                    <p:anim calcmode="lin" valueType="num">
                                      <p:cBhvr additive="base">
                                        <p:cTn id="333" dur="500" fill="hold"/>
                                        <p:tgtEl>
                                          <p:spTgt spid="276"/>
                                        </p:tgtEl>
                                        <p:attrNameLst>
                                          <p:attrName>ppt_x</p:attrName>
                                        </p:attrNameLst>
                                      </p:cBhvr>
                                      <p:tavLst>
                                        <p:tav tm="0">
                                          <p:val>
                                            <p:strVal val="#ppt_x"/>
                                          </p:val>
                                        </p:tav>
                                        <p:tav tm="100000">
                                          <p:val>
                                            <p:strVal val="#ppt_x"/>
                                          </p:val>
                                        </p:tav>
                                      </p:tavLst>
                                    </p:anim>
                                    <p:anim calcmode="lin" valueType="num">
                                      <p:cBhvr additive="base">
                                        <p:cTn id="334" dur="500" fill="hold"/>
                                        <p:tgtEl>
                                          <p:spTgt spid="276"/>
                                        </p:tgtEl>
                                        <p:attrNameLst>
                                          <p:attrName>ppt_y</p:attrName>
                                        </p:attrNameLst>
                                      </p:cBhvr>
                                      <p:tavLst>
                                        <p:tav tm="0">
                                          <p:val>
                                            <p:strVal val="1+#ppt_h/2"/>
                                          </p:val>
                                        </p:tav>
                                        <p:tav tm="100000">
                                          <p:val>
                                            <p:strVal val="#ppt_y"/>
                                          </p:val>
                                        </p:tav>
                                      </p:tavLst>
                                    </p:anim>
                                  </p:childTnLst>
                                </p:cTn>
                              </p:par>
                            </p:childTnLst>
                          </p:cTn>
                        </p:par>
                      </p:childTnLst>
                    </p:cTn>
                  </p:par>
                  <p:par>
                    <p:cTn id="335" fill="hold">
                      <p:stCondLst>
                        <p:cond delay="indefinite"/>
                      </p:stCondLst>
                      <p:childTnLst>
                        <p:par>
                          <p:cTn id="336" fill="hold">
                            <p:stCondLst>
                              <p:cond delay="0"/>
                            </p:stCondLst>
                            <p:childTnLst>
                              <p:par>
                                <p:cTn id="337" presetID="2" presetClass="entr" presetSubtype="4" fill="hold" nodeType="clickEffect">
                                  <p:stCondLst>
                                    <p:cond delay="0"/>
                                  </p:stCondLst>
                                  <p:childTnLst>
                                    <p:set>
                                      <p:cBhvr>
                                        <p:cTn id="338" dur="1" fill="hold">
                                          <p:stCondLst>
                                            <p:cond delay="0"/>
                                          </p:stCondLst>
                                        </p:cTn>
                                        <p:tgtEl>
                                          <p:spTgt spid="182"/>
                                        </p:tgtEl>
                                        <p:attrNameLst>
                                          <p:attrName>style.visibility</p:attrName>
                                        </p:attrNameLst>
                                      </p:cBhvr>
                                      <p:to>
                                        <p:strVal val="visible"/>
                                      </p:to>
                                    </p:set>
                                    <p:anim calcmode="lin" valueType="num">
                                      <p:cBhvr additive="base">
                                        <p:cTn id="339" dur="500" fill="hold"/>
                                        <p:tgtEl>
                                          <p:spTgt spid="182"/>
                                        </p:tgtEl>
                                        <p:attrNameLst>
                                          <p:attrName>ppt_x</p:attrName>
                                        </p:attrNameLst>
                                      </p:cBhvr>
                                      <p:tavLst>
                                        <p:tav tm="0">
                                          <p:val>
                                            <p:strVal val="#ppt_x"/>
                                          </p:val>
                                        </p:tav>
                                        <p:tav tm="100000">
                                          <p:val>
                                            <p:strVal val="#ppt_x"/>
                                          </p:val>
                                        </p:tav>
                                      </p:tavLst>
                                    </p:anim>
                                    <p:anim calcmode="lin" valueType="num">
                                      <p:cBhvr additive="base">
                                        <p:cTn id="340" dur="500" fill="hold"/>
                                        <p:tgtEl>
                                          <p:spTgt spid="182"/>
                                        </p:tgtEl>
                                        <p:attrNameLst>
                                          <p:attrName>ppt_y</p:attrName>
                                        </p:attrNameLst>
                                      </p:cBhvr>
                                      <p:tavLst>
                                        <p:tav tm="0">
                                          <p:val>
                                            <p:strVal val="1+#ppt_h/2"/>
                                          </p:val>
                                        </p:tav>
                                        <p:tav tm="100000">
                                          <p:val>
                                            <p:strVal val="#ppt_y"/>
                                          </p:val>
                                        </p:tav>
                                      </p:tavLst>
                                    </p:anim>
                                  </p:childTnLst>
                                </p:cTn>
                              </p:par>
                              <p:par>
                                <p:cTn id="341" presetID="2" presetClass="entr" presetSubtype="4" fill="hold" nodeType="withEffect">
                                  <p:stCondLst>
                                    <p:cond delay="0"/>
                                  </p:stCondLst>
                                  <p:childTnLst>
                                    <p:set>
                                      <p:cBhvr>
                                        <p:cTn id="342" dur="1" fill="hold">
                                          <p:stCondLst>
                                            <p:cond delay="0"/>
                                          </p:stCondLst>
                                        </p:cTn>
                                        <p:tgtEl>
                                          <p:spTgt spid="174"/>
                                        </p:tgtEl>
                                        <p:attrNameLst>
                                          <p:attrName>style.visibility</p:attrName>
                                        </p:attrNameLst>
                                      </p:cBhvr>
                                      <p:to>
                                        <p:strVal val="visible"/>
                                      </p:to>
                                    </p:set>
                                    <p:anim calcmode="lin" valueType="num">
                                      <p:cBhvr additive="base">
                                        <p:cTn id="343" dur="500" fill="hold"/>
                                        <p:tgtEl>
                                          <p:spTgt spid="174"/>
                                        </p:tgtEl>
                                        <p:attrNameLst>
                                          <p:attrName>ppt_x</p:attrName>
                                        </p:attrNameLst>
                                      </p:cBhvr>
                                      <p:tavLst>
                                        <p:tav tm="0">
                                          <p:val>
                                            <p:strVal val="#ppt_x"/>
                                          </p:val>
                                        </p:tav>
                                        <p:tav tm="100000">
                                          <p:val>
                                            <p:strVal val="#ppt_x"/>
                                          </p:val>
                                        </p:tav>
                                      </p:tavLst>
                                    </p:anim>
                                    <p:anim calcmode="lin" valueType="num">
                                      <p:cBhvr additive="base">
                                        <p:cTn id="344" dur="500" fill="hold"/>
                                        <p:tgtEl>
                                          <p:spTgt spid="174"/>
                                        </p:tgtEl>
                                        <p:attrNameLst>
                                          <p:attrName>ppt_y</p:attrName>
                                        </p:attrNameLst>
                                      </p:cBhvr>
                                      <p:tavLst>
                                        <p:tav tm="0">
                                          <p:val>
                                            <p:strVal val="1+#ppt_h/2"/>
                                          </p:val>
                                        </p:tav>
                                        <p:tav tm="100000">
                                          <p:val>
                                            <p:strVal val="#ppt_y"/>
                                          </p:val>
                                        </p:tav>
                                      </p:tavLst>
                                    </p:anim>
                                  </p:childTnLst>
                                </p:cTn>
                              </p:par>
                              <p:par>
                                <p:cTn id="345" presetID="2" presetClass="entr" presetSubtype="4" fill="hold" nodeType="withEffect">
                                  <p:stCondLst>
                                    <p:cond delay="0"/>
                                  </p:stCondLst>
                                  <p:childTnLst>
                                    <p:set>
                                      <p:cBhvr>
                                        <p:cTn id="346" dur="1" fill="hold">
                                          <p:stCondLst>
                                            <p:cond delay="0"/>
                                          </p:stCondLst>
                                        </p:cTn>
                                        <p:tgtEl>
                                          <p:spTgt spid="236"/>
                                        </p:tgtEl>
                                        <p:attrNameLst>
                                          <p:attrName>style.visibility</p:attrName>
                                        </p:attrNameLst>
                                      </p:cBhvr>
                                      <p:to>
                                        <p:strVal val="visible"/>
                                      </p:to>
                                    </p:set>
                                    <p:anim calcmode="lin" valueType="num">
                                      <p:cBhvr additive="base">
                                        <p:cTn id="347" dur="500" fill="hold"/>
                                        <p:tgtEl>
                                          <p:spTgt spid="236"/>
                                        </p:tgtEl>
                                        <p:attrNameLst>
                                          <p:attrName>ppt_x</p:attrName>
                                        </p:attrNameLst>
                                      </p:cBhvr>
                                      <p:tavLst>
                                        <p:tav tm="0">
                                          <p:val>
                                            <p:strVal val="#ppt_x"/>
                                          </p:val>
                                        </p:tav>
                                        <p:tav tm="100000">
                                          <p:val>
                                            <p:strVal val="#ppt_x"/>
                                          </p:val>
                                        </p:tav>
                                      </p:tavLst>
                                    </p:anim>
                                    <p:anim calcmode="lin" valueType="num">
                                      <p:cBhvr additive="base">
                                        <p:cTn id="348" dur="500" fill="hold"/>
                                        <p:tgtEl>
                                          <p:spTgt spid="236"/>
                                        </p:tgtEl>
                                        <p:attrNameLst>
                                          <p:attrName>ppt_y</p:attrName>
                                        </p:attrNameLst>
                                      </p:cBhvr>
                                      <p:tavLst>
                                        <p:tav tm="0">
                                          <p:val>
                                            <p:strVal val="1+#ppt_h/2"/>
                                          </p:val>
                                        </p:tav>
                                        <p:tav tm="100000">
                                          <p:val>
                                            <p:strVal val="#ppt_y"/>
                                          </p:val>
                                        </p:tav>
                                      </p:tavLst>
                                    </p:anim>
                                  </p:childTnLst>
                                </p:cTn>
                              </p:par>
                              <p:par>
                                <p:cTn id="349" presetID="2" presetClass="entr" presetSubtype="4" fill="hold" nodeType="withEffect">
                                  <p:stCondLst>
                                    <p:cond delay="0"/>
                                  </p:stCondLst>
                                  <p:childTnLst>
                                    <p:set>
                                      <p:cBhvr>
                                        <p:cTn id="350" dur="1" fill="hold">
                                          <p:stCondLst>
                                            <p:cond delay="0"/>
                                          </p:stCondLst>
                                        </p:cTn>
                                        <p:tgtEl>
                                          <p:spTgt spid="181"/>
                                        </p:tgtEl>
                                        <p:attrNameLst>
                                          <p:attrName>style.visibility</p:attrName>
                                        </p:attrNameLst>
                                      </p:cBhvr>
                                      <p:to>
                                        <p:strVal val="visible"/>
                                      </p:to>
                                    </p:set>
                                    <p:anim calcmode="lin" valueType="num">
                                      <p:cBhvr additive="base">
                                        <p:cTn id="351" dur="500" fill="hold"/>
                                        <p:tgtEl>
                                          <p:spTgt spid="181"/>
                                        </p:tgtEl>
                                        <p:attrNameLst>
                                          <p:attrName>ppt_x</p:attrName>
                                        </p:attrNameLst>
                                      </p:cBhvr>
                                      <p:tavLst>
                                        <p:tav tm="0">
                                          <p:val>
                                            <p:strVal val="#ppt_x"/>
                                          </p:val>
                                        </p:tav>
                                        <p:tav tm="100000">
                                          <p:val>
                                            <p:strVal val="#ppt_x"/>
                                          </p:val>
                                        </p:tav>
                                      </p:tavLst>
                                    </p:anim>
                                    <p:anim calcmode="lin" valueType="num">
                                      <p:cBhvr additive="base">
                                        <p:cTn id="352" dur="500" fill="hold"/>
                                        <p:tgtEl>
                                          <p:spTgt spid="181"/>
                                        </p:tgtEl>
                                        <p:attrNameLst>
                                          <p:attrName>ppt_y</p:attrName>
                                        </p:attrNameLst>
                                      </p:cBhvr>
                                      <p:tavLst>
                                        <p:tav tm="0">
                                          <p:val>
                                            <p:strVal val="1+#ppt_h/2"/>
                                          </p:val>
                                        </p:tav>
                                        <p:tav tm="100000">
                                          <p:val>
                                            <p:strVal val="#ppt_y"/>
                                          </p:val>
                                        </p:tav>
                                      </p:tavLst>
                                    </p:anim>
                                  </p:childTnLst>
                                </p:cTn>
                              </p:par>
                              <p:par>
                                <p:cTn id="353" presetID="2" presetClass="entr" presetSubtype="4" fill="hold" nodeType="withEffect">
                                  <p:stCondLst>
                                    <p:cond delay="0"/>
                                  </p:stCondLst>
                                  <p:childTnLst>
                                    <p:set>
                                      <p:cBhvr>
                                        <p:cTn id="354" dur="1" fill="hold">
                                          <p:stCondLst>
                                            <p:cond delay="0"/>
                                          </p:stCondLst>
                                        </p:cTn>
                                        <p:tgtEl>
                                          <p:spTgt spid="195"/>
                                        </p:tgtEl>
                                        <p:attrNameLst>
                                          <p:attrName>style.visibility</p:attrName>
                                        </p:attrNameLst>
                                      </p:cBhvr>
                                      <p:to>
                                        <p:strVal val="visible"/>
                                      </p:to>
                                    </p:set>
                                    <p:anim calcmode="lin" valueType="num">
                                      <p:cBhvr additive="base">
                                        <p:cTn id="355" dur="500" fill="hold"/>
                                        <p:tgtEl>
                                          <p:spTgt spid="195"/>
                                        </p:tgtEl>
                                        <p:attrNameLst>
                                          <p:attrName>ppt_x</p:attrName>
                                        </p:attrNameLst>
                                      </p:cBhvr>
                                      <p:tavLst>
                                        <p:tav tm="0">
                                          <p:val>
                                            <p:strVal val="#ppt_x"/>
                                          </p:val>
                                        </p:tav>
                                        <p:tav tm="100000">
                                          <p:val>
                                            <p:strVal val="#ppt_x"/>
                                          </p:val>
                                        </p:tav>
                                      </p:tavLst>
                                    </p:anim>
                                    <p:anim calcmode="lin" valueType="num">
                                      <p:cBhvr additive="base">
                                        <p:cTn id="356" dur="500" fill="hold"/>
                                        <p:tgtEl>
                                          <p:spTgt spid="195"/>
                                        </p:tgtEl>
                                        <p:attrNameLst>
                                          <p:attrName>ppt_y</p:attrName>
                                        </p:attrNameLst>
                                      </p:cBhvr>
                                      <p:tavLst>
                                        <p:tav tm="0">
                                          <p:val>
                                            <p:strVal val="1+#ppt_h/2"/>
                                          </p:val>
                                        </p:tav>
                                        <p:tav tm="100000">
                                          <p:val>
                                            <p:strVal val="#ppt_y"/>
                                          </p:val>
                                        </p:tav>
                                      </p:tavLst>
                                    </p:anim>
                                  </p:childTnLst>
                                </p:cTn>
                              </p:par>
                              <p:par>
                                <p:cTn id="357" presetID="2" presetClass="entr" presetSubtype="4" fill="hold" grpId="0" nodeType="withEffect">
                                  <p:stCondLst>
                                    <p:cond delay="0"/>
                                  </p:stCondLst>
                                  <p:childTnLst>
                                    <p:set>
                                      <p:cBhvr>
                                        <p:cTn id="358" dur="1" fill="hold">
                                          <p:stCondLst>
                                            <p:cond delay="0"/>
                                          </p:stCondLst>
                                        </p:cTn>
                                        <p:tgtEl>
                                          <p:spTgt spid="206"/>
                                        </p:tgtEl>
                                        <p:attrNameLst>
                                          <p:attrName>style.visibility</p:attrName>
                                        </p:attrNameLst>
                                      </p:cBhvr>
                                      <p:to>
                                        <p:strVal val="visible"/>
                                      </p:to>
                                    </p:set>
                                    <p:anim calcmode="lin" valueType="num">
                                      <p:cBhvr additive="base">
                                        <p:cTn id="359" dur="500" fill="hold"/>
                                        <p:tgtEl>
                                          <p:spTgt spid="206"/>
                                        </p:tgtEl>
                                        <p:attrNameLst>
                                          <p:attrName>ppt_x</p:attrName>
                                        </p:attrNameLst>
                                      </p:cBhvr>
                                      <p:tavLst>
                                        <p:tav tm="0">
                                          <p:val>
                                            <p:strVal val="#ppt_x"/>
                                          </p:val>
                                        </p:tav>
                                        <p:tav tm="100000">
                                          <p:val>
                                            <p:strVal val="#ppt_x"/>
                                          </p:val>
                                        </p:tav>
                                      </p:tavLst>
                                    </p:anim>
                                    <p:anim calcmode="lin" valueType="num">
                                      <p:cBhvr additive="base">
                                        <p:cTn id="360" dur="500" fill="hold"/>
                                        <p:tgtEl>
                                          <p:spTgt spid="206"/>
                                        </p:tgtEl>
                                        <p:attrNameLst>
                                          <p:attrName>ppt_y</p:attrName>
                                        </p:attrNameLst>
                                      </p:cBhvr>
                                      <p:tavLst>
                                        <p:tav tm="0">
                                          <p:val>
                                            <p:strVal val="1+#ppt_h/2"/>
                                          </p:val>
                                        </p:tav>
                                        <p:tav tm="100000">
                                          <p:val>
                                            <p:strVal val="#ppt_y"/>
                                          </p:val>
                                        </p:tav>
                                      </p:tavLst>
                                    </p:anim>
                                  </p:childTnLst>
                                </p:cTn>
                              </p:par>
                              <p:par>
                                <p:cTn id="361" presetID="2" presetClass="entr" presetSubtype="4" fill="hold" nodeType="withEffect">
                                  <p:stCondLst>
                                    <p:cond delay="0"/>
                                  </p:stCondLst>
                                  <p:childTnLst>
                                    <p:set>
                                      <p:cBhvr>
                                        <p:cTn id="362" dur="1" fill="hold">
                                          <p:stCondLst>
                                            <p:cond delay="0"/>
                                          </p:stCondLst>
                                        </p:cTn>
                                        <p:tgtEl>
                                          <p:spTgt spid="262"/>
                                        </p:tgtEl>
                                        <p:attrNameLst>
                                          <p:attrName>style.visibility</p:attrName>
                                        </p:attrNameLst>
                                      </p:cBhvr>
                                      <p:to>
                                        <p:strVal val="visible"/>
                                      </p:to>
                                    </p:set>
                                    <p:anim calcmode="lin" valueType="num">
                                      <p:cBhvr additive="base">
                                        <p:cTn id="363" dur="500" fill="hold"/>
                                        <p:tgtEl>
                                          <p:spTgt spid="262"/>
                                        </p:tgtEl>
                                        <p:attrNameLst>
                                          <p:attrName>ppt_x</p:attrName>
                                        </p:attrNameLst>
                                      </p:cBhvr>
                                      <p:tavLst>
                                        <p:tav tm="0">
                                          <p:val>
                                            <p:strVal val="#ppt_x"/>
                                          </p:val>
                                        </p:tav>
                                        <p:tav tm="100000">
                                          <p:val>
                                            <p:strVal val="#ppt_x"/>
                                          </p:val>
                                        </p:tav>
                                      </p:tavLst>
                                    </p:anim>
                                    <p:anim calcmode="lin" valueType="num">
                                      <p:cBhvr additive="base">
                                        <p:cTn id="364" dur="500" fill="hold"/>
                                        <p:tgtEl>
                                          <p:spTgt spid="262"/>
                                        </p:tgtEl>
                                        <p:attrNameLst>
                                          <p:attrName>ppt_y</p:attrName>
                                        </p:attrNameLst>
                                      </p:cBhvr>
                                      <p:tavLst>
                                        <p:tav tm="0">
                                          <p:val>
                                            <p:strVal val="1+#ppt_h/2"/>
                                          </p:val>
                                        </p:tav>
                                        <p:tav tm="100000">
                                          <p:val>
                                            <p:strVal val="#ppt_y"/>
                                          </p:val>
                                        </p:tav>
                                      </p:tavLst>
                                    </p:anim>
                                  </p:childTnLst>
                                </p:cTn>
                              </p:par>
                              <p:par>
                                <p:cTn id="365" presetID="2" presetClass="entr" presetSubtype="4" fill="hold" nodeType="withEffect">
                                  <p:stCondLst>
                                    <p:cond delay="0"/>
                                  </p:stCondLst>
                                  <p:childTnLst>
                                    <p:set>
                                      <p:cBhvr>
                                        <p:cTn id="366" dur="1" fill="hold">
                                          <p:stCondLst>
                                            <p:cond delay="0"/>
                                          </p:stCondLst>
                                        </p:cTn>
                                        <p:tgtEl>
                                          <p:spTgt spid="270"/>
                                        </p:tgtEl>
                                        <p:attrNameLst>
                                          <p:attrName>style.visibility</p:attrName>
                                        </p:attrNameLst>
                                      </p:cBhvr>
                                      <p:to>
                                        <p:strVal val="visible"/>
                                      </p:to>
                                    </p:set>
                                    <p:anim calcmode="lin" valueType="num">
                                      <p:cBhvr additive="base">
                                        <p:cTn id="367" dur="500" fill="hold"/>
                                        <p:tgtEl>
                                          <p:spTgt spid="270"/>
                                        </p:tgtEl>
                                        <p:attrNameLst>
                                          <p:attrName>ppt_x</p:attrName>
                                        </p:attrNameLst>
                                      </p:cBhvr>
                                      <p:tavLst>
                                        <p:tav tm="0">
                                          <p:val>
                                            <p:strVal val="#ppt_x"/>
                                          </p:val>
                                        </p:tav>
                                        <p:tav tm="100000">
                                          <p:val>
                                            <p:strVal val="#ppt_x"/>
                                          </p:val>
                                        </p:tav>
                                      </p:tavLst>
                                    </p:anim>
                                    <p:anim calcmode="lin" valueType="num">
                                      <p:cBhvr additive="base">
                                        <p:cTn id="368" dur="500" fill="hold"/>
                                        <p:tgtEl>
                                          <p:spTgt spid="270"/>
                                        </p:tgtEl>
                                        <p:attrNameLst>
                                          <p:attrName>ppt_y</p:attrName>
                                        </p:attrNameLst>
                                      </p:cBhvr>
                                      <p:tavLst>
                                        <p:tav tm="0">
                                          <p:val>
                                            <p:strVal val="1+#ppt_h/2"/>
                                          </p:val>
                                        </p:tav>
                                        <p:tav tm="100000">
                                          <p:val>
                                            <p:strVal val="#ppt_y"/>
                                          </p:val>
                                        </p:tav>
                                      </p:tavLst>
                                    </p:anim>
                                  </p:childTnLst>
                                </p:cTn>
                              </p:par>
                            </p:childTnLst>
                          </p:cTn>
                        </p:par>
                      </p:childTnLst>
                    </p:cTn>
                  </p:par>
                  <p:par>
                    <p:cTn id="369" fill="hold">
                      <p:stCondLst>
                        <p:cond delay="indefinite"/>
                      </p:stCondLst>
                      <p:childTnLst>
                        <p:par>
                          <p:cTn id="370" fill="hold">
                            <p:stCondLst>
                              <p:cond delay="0"/>
                            </p:stCondLst>
                            <p:childTnLst>
                              <p:par>
                                <p:cTn id="371" presetID="2" presetClass="entr" presetSubtype="4" fill="hold" nodeType="clickEffect">
                                  <p:stCondLst>
                                    <p:cond delay="0"/>
                                  </p:stCondLst>
                                  <p:childTnLst>
                                    <p:set>
                                      <p:cBhvr>
                                        <p:cTn id="372" dur="1" fill="hold">
                                          <p:stCondLst>
                                            <p:cond delay="0"/>
                                          </p:stCondLst>
                                        </p:cTn>
                                        <p:tgtEl>
                                          <p:spTgt spid="247"/>
                                        </p:tgtEl>
                                        <p:attrNameLst>
                                          <p:attrName>style.visibility</p:attrName>
                                        </p:attrNameLst>
                                      </p:cBhvr>
                                      <p:to>
                                        <p:strVal val="visible"/>
                                      </p:to>
                                    </p:set>
                                    <p:anim calcmode="lin" valueType="num">
                                      <p:cBhvr additive="base">
                                        <p:cTn id="373" dur="500" fill="hold"/>
                                        <p:tgtEl>
                                          <p:spTgt spid="247"/>
                                        </p:tgtEl>
                                        <p:attrNameLst>
                                          <p:attrName>ppt_x</p:attrName>
                                        </p:attrNameLst>
                                      </p:cBhvr>
                                      <p:tavLst>
                                        <p:tav tm="0">
                                          <p:val>
                                            <p:strVal val="#ppt_x"/>
                                          </p:val>
                                        </p:tav>
                                        <p:tav tm="100000">
                                          <p:val>
                                            <p:strVal val="#ppt_x"/>
                                          </p:val>
                                        </p:tav>
                                      </p:tavLst>
                                    </p:anim>
                                    <p:anim calcmode="lin" valueType="num">
                                      <p:cBhvr additive="base">
                                        <p:cTn id="374" dur="500" fill="hold"/>
                                        <p:tgtEl>
                                          <p:spTgt spid="247"/>
                                        </p:tgtEl>
                                        <p:attrNameLst>
                                          <p:attrName>ppt_y</p:attrName>
                                        </p:attrNameLst>
                                      </p:cBhvr>
                                      <p:tavLst>
                                        <p:tav tm="0">
                                          <p:val>
                                            <p:strVal val="1+#ppt_h/2"/>
                                          </p:val>
                                        </p:tav>
                                        <p:tav tm="100000">
                                          <p:val>
                                            <p:strVal val="#ppt_y"/>
                                          </p:val>
                                        </p:tav>
                                      </p:tavLst>
                                    </p:anim>
                                  </p:childTnLst>
                                </p:cTn>
                              </p:par>
                              <p:par>
                                <p:cTn id="375" presetID="2" presetClass="entr" presetSubtype="4" fill="hold" nodeType="withEffect">
                                  <p:stCondLst>
                                    <p:cond delay="0"/>
                                  </p:stCondLst>
                                  <p:childTnLst>
                                    <p:set>
                                      <p:cBhvr>
                                        <p:cTn id="376" dur="1" fill="hold">
                                          <p:stCondLst>
                                            <p:cond delay="0"/>
                                          </p:stCondLst>
                                        </p:cTn>
                                        <p:tgtEl>
                                          <p:spTgt spid="248"/>
                                        </p:tgtEl>
                                        <p:attrNameLst>
                                          <p:attrName>style.visibility</p:attrName>
                                        </p:attrNameLst>
                                      </p:cBhvr>
                                      <p:to>
                                        <p:strVal val="visible"/>
                                      </p:to>
                                    </p:set>
                                    <p:anim calcmode="lin" valueType="num">
                                      <p:cBhvr additive="base">
                                        <p:cTn id="377" dur="500" fill="hold"/>
                                        <p:tgtEl>
                                          <p:spTgt spid="248"/>
                                        </p:tgtEl>
                                        <p:attrNameLst>
                                          <p:attrName>ppt_x</p:attrName>
                                        </p:attrNameLst>
                                      </p:cBhvr>
                                      <p:tavLst>
                                        <p:tav tm="0">
                                          <p:val>
                                            <p:strVal val="#ppt_x"/>
                                          </p:val>
                                        </p:tav>
                                        <p:tav tm="100000">
                                          <p:val>
                                            <p:strVal val="#ppt_x"/>
                                          </p:val>
                                        </p:tav>
                                      </p:tavLst>
                                    </p:anim>
                                    <p:anim calcmode="lin" valueType="num">
                                      <p:cBhvr additive="base">
                                        <p:cTn id="378" dur="500" fill="hold"/>
                                        <p:tgtEl>
                                          <p:spTgt spid="248"/>
                                        </p:tgtEl>
                                        <p:attrNameLst>
                                          <p:attrName>ppt_y</p:attrName>
                                        </p:attrNameLst>
                                      </p:cBhvr>
                                      <p:tavLst>
                                        <p:tav tm="0">
                                          <p:val>
                                            <p:strVal val="1+#ppt_h/2"/>
                                          </p:val>
                                        </p:tav>
                                        <p:tav tm="100000">
                                          <p:val>
                                            <p:strVal val="#ppt_y"/>
                                          </p:val>
                                        </p:tav>
                                      </p:tavLst>
                                    </p:anim>
                                  </p:childTnLst>
                                </p:cTn>
                              </p:par>
                              <p:par>
                                <p:cTn id="379" presetID="2" presetClass="entr" presetSubtype="4" fill="hold" grpId="0" nodeType="withEffect">
                                  <p:stCondLst>
                                    <p:cond delay="0"/>
                                  </p:stCondLst>
                                  <p:childTnLst>
                                    <p:set>
                                      <p:cBhvr>
                                        <p:cTn id="380" dur="1" fill="hold">
                                          <p:stCondLst>
                                            <p:cond delay="0"/>
                                          </p:stCondLst>
                                        </p:cTn>
                                        <p:tgtEl>
                                          <p:spTgt spid="246"/>
                                        </p:tgtEl>
                                        <p:attrNameLst>
                                          <p:attrName>style.visibility</p:attrName>
                                        </p:attrNameLst>
                                      </p:cBhvr>
                                      <p:to>
                                        <p:strVal val="visible"/>
                                      </p:to>
                                    </p:set>
                                    <p:anim calcmode="lin" valueType="num">
                                      <p:cBhvr additive="base">
                                        <p:cTn id="381" dur="500" fill="hold"/>
                                        <p:tgtEl>
                                          <p:spTgt spid="246"/>
                                        </p:tgtEl>
                                        <p:attrNameLst>
                                          <p:attrName>ppt_x</p:attrName>
                                        </p:attrNameLst>
                                      </p:cBhvr>
                                      <p:tavLst>
                                        <p:tav tm="0">
                                          <p:val>
                                            <p:strVal val="#ppt_x"/>
                                          </p:val>
                                        </p:tav>
                                        <p:tav tm="100000">
                                          <p:val>
                                            <p:strVal val="#ppt_x"/>
                                          </p:val>
                                        </p:tav>
                                      </p:tavLst>
                                    </p:anim>
                                    <p:anim calcmode="lin" valueType="num">
                                      <p:cBhvr additive="base">
                                        <p:cTn id="382" dur="500" fill="hold"/>
                                        <p:tgtEl>
                                          <p:spTgt spid="246"/>
                                        </p:tgtEl>
                                        <p:attrNameLst>
                                          <p:attrName>ppt_y</p:attrName>
                                        </p:attrNameLst>
                                      </p:cBhvr>
                                      <p:tavLst>
                                        <p:tav tm="0">
                                          <p:val>
                                            <p:strVal val="1+#ppt_h/2"/>
                                          </p:val>
                                        </p:tav>
                                        <p:tav tm="100000">
                                          <p:val>
                                            <p:strVal val="#ppt_y"/>
                                          </p:val>
                                        </p:tav>
                                      </p:tavLst>
                                    </p:anim>
                                  </p:childTnLst>
                                </p:cTn>
                              </p:par>
                            </p:childTnLst>
                          </p:cTn>
                        </p:par>
                      </p:childTnLst>
                    </p:cTn>
                  </p:par>
                  <p:par>
                    <p:cTn id="383" fill="hold">
                      <p:stCondLst>
                        <p:cond delay="indefinite"/>
                      </p:stCondLst>
                      <p:childTnLst>
                        <p:par>
                          <p:cTn id="384" fill="hold">
                            <p:stCondLst>
                              <p:cond delay="0"/>
                            </p:stCondLst>
                            <p:childTnLst>
                              <p:par>
                                <p:cTn id="385" presetID="2" presetClass="entr" presetSubtype="4" fill="hold" nodeType="clickEffect">
                                  <p:stCondLst>
                                    <p:cond delay="0"/>
                                  </p:stCondLst>
                                  <p:childTnLst>
                                    <p:set>
                                      <p:cBhvr>
                                        <p:cTn id="386" dur="1" fill="hold">
                                          <p:stCondLst>
                                            <p:cond delay="0"/>
                                          </p:stCondLst>
                                        </p:cTn>
                                        <p:tgtEl>
                                          <p:spTgt spid="252"/>
                                        </p:tgtEl>
                                        <p:attrNameLst>
                                          <p:attrName>style.visibility</p:attrName>
                                        </p:attrNameLst>
                                      </p:cBhvr>
                                      <p:to>
                                        <p:strVal val="visible"/>
                                      </p:to>
                                    </p:set>
                                    <p:anim calcmode="lin" valueType="num">
                                      <p:cBhvr additive="base">
                                        <p:cTn id="387" dur="500" fill="hold"/>
                                        <p:tgtEl>
                                          <p:spTgt spid="252"/>
                                        </p:tgtEl>
                                        <p:attrNameLst>
                                          <p:attrName>ppt_x</p:attrName>
                                        </p:attrNameLst>
                                      </p:cBhvr>
                                      <p:tavLst>
                                        <p:tav tm="0">
                                          <p:val>
                                            <p:strVal val="#ppt_x"/>
                                          </p:val>
                                        </p:tav>
                                        <p:tav tm="100000">
                                          <p:val>
                                            <p:strVal val="#ppt_x"/>
                                          </p:val>
                                        </p:tav>
                                      </p:tavLst>
                                    </p:anim>
                                    <p:anim calcmode="lin" valueType="num">
                                      <p:cBhvr additive="base">
                                        <p:cTn id="388" dur="500" fill="hold"/>
                                        <p:tgtEl>
                                          <p:spTgt spid="252"/>
                                        </p:tgtEl>
                                        <p:attrNameLst>
                                          <p:attrName>ppt_y</p:attrName>
                                        </p:attrNameLst>
                                      </p:cBhvr>
                                      <p:tavLst>
                                        <p:tav tm="0">
                                          <p:val>
                                            <p:strVal val="1+#ppt_h/2"/>
                                          </p:val>
                                        </p:tav>
                                        <p:tav tm="100000">
                                          <p:val>
                                            <p:strVal val="#ppt_y"/>
                                          </p:val>
                                        </p:tav>
                                      </p:tavLst>
                                    </p:anim>
                                  </p:childTnLst>
                                </p:cTn>
                              </p:par>
                              <p:par>
                                <p:cTn id="389" presetID="2" presetClass="entr" presetSubtype="4" fill="hold" nodeType="withEffect">
                                  <p:stCondLst>
                                    <p:cond delay="0"/>
                                  </p:stCondLst>
                                  <p:childTnLst>
                                    <p:set>
                                      <p:cBhvr>
                                        <p:cTn id="390" dur="1" fill="hold">
                                          <p:stCondLst>
                                            <p:cond delay="0"/>
                                          </p:stCondLst>
                                        </p:cTn>
                                        <p:tgtEl>
                                          <p:spTgt spid="251"/>
                                        </p:tgtEl>
                                        <p:attrNameLst>
                                          <p:attrName>style.visibility</p:attrName>
                                        </p:attrNameLst>
                                      </p:cBhvr>
                                      <p:to>
                                        <p:strVal val="visible"/>
                                      </p:to>
                                    </p:set>
                                    <p:anim calcmode="lin" valueType="num">
                                      <p:cBhvr additive="base">
                                        <p:cTn id="391" dur="500" fill="hold"/>
                                        <p:tgtEl>
                                          <p:spTgt spid="251"/>
                                        </p:tgtEl>
                                        <p:attrNameLst>
                                          <p:attrName>ppt_x</p:attrName>
                                        </p:attrNameLst>
                                      </p:cBhvr>
                                      <p:tavLst>
                                        <p:tav tm="0">
                                          <p:val>
                                            <p:strVal val="#ppt_x"/>
                                          </p:val>
                                        </p:tav>
                                        <p:tav tm="100000">
                                          <p:val>
                                            <p:strVal val="#ppt_x"/>
                                          </p:val>
                                        </p:tav>
                                      </p:tavLst>
                                    </p:anim>
                                    <p:anim calcmode="lin" valueType="num">
                                      <p:cBhvr additive="base">
                                        <p:cTn id="392" dur="500" fill="hold"/>
                                        <p:tgtEl>
                                          <p:spTgt spid="251"/>
                                        </p:tgtEl>
                                        <p:attrNameLst>
                                          <p:attrName>ppt_y</p:attrName>
                                        </p:attrNameLst>
                                      </p:cBhvr>
                                      <p:tavLst>
                                        <p:tav tm="0">
                                          <p:val>
                                            <p:strVal val="1+#ppt_h/2"/>
                                          </p:val>
                                        </p:tav>
                                        <p:tav tm="100000">
                                          <p:val>
                                            <p:strVal val="#ppt_y"/>
                                          </p:val>
                                        </p:tav>
                                      </p:tavLst>
                                    </p:anim>
                                  </p:childTnLst>
                                </p:cTn>
                              </p:par>
                              <p:par>
                                <p:cTn id="393" presetID="2" presetClass="entr" presetSubtype="4" fill="hold" grpId="0" nodeType="withEffect">
                                  <p:stCondLst>
                                    <p:cond delay="0"/>
                                  </p:stCondLst>
                                  <p:childTnLst>
                                    <p:set>
                                      <p:cBhvr>
                                        <p:cTn id="394" dur="1" fill="hold">
                                          <p:stCondLst>
                                            <p:cond delay="0"/>
                                          </p:stCondLst>
                                        </p:cTn>
                                        <p:tgtEl>
                                          <p:spTgt spid="48"/>
                                        </p:tgtEl>
                                        <p:attrNameLst>
                                          <p:attrName>style.visibility</p:attrName>
                                        </p:attrNameLst>
                                      </p:cBhvr>
                                      <p:to>
                                        <p:strVal val="visible"/>
                                      </p:to>
                                    </p:set>
                                    <p:anim calcmode="lin" valueType="num">
                                      <p:cBhvr additive="base">
                                        <p:cTn id="395" dur="500" fill="hold"/>
                                        <p:tgtEl>
                                          <p:spTgt spid="48"/>
                                        </p:tgtEl>
                                        <p:attrNameLst>
                                          <p:attrName>ppt_x</p:attrName>
                                        </p:attrNameLst>
                                      </p:cBhvr>
                                      <p:tavLst>
                                        <p:tav tm="0">
                                          <p:val>
                                            <p:strVal val="#ppt_x"/>
                                          </p:val>
                                        </p:tav>
                                        <p:tav tm="100000">
                                          <p:val>
                                            <p:strVal val="#ppt_x"/>
                                          </p:val>
                                        </p:tav>
                                      </p:tavLst>
                                    </p:anim>
                                    <p:anim calcmode="lin" valueType="num">
                                      <p:cBhvr additive="base">
                                        <p:cTn id="396" dur="500" fill="hold"/>
                                        <p:tgtEl>
                                          <p:spTgt spid="48"/>
                                        </p:tgtEl>
                                        <p:attrNameLst>
                                          <p:attrName>ppt_y</p:attrName>
                                        </p:attrNameLst>
                                      </p:cBhvr>
                                      <p:tavLst>
                                        <p:tav tm="0">
                                          <p:val>
                                            <p:strVal val="1+#ppt_h/2"/>
                                          </p:val>
                                        </p:tav>
                                        <p:tav tm="100000">
                                          <p:val>
                                            <p:strVal val="#ppt_y"/>
                                          </p:val>
                                        </p:tav>
                                      </p:tavLst>
                                    </p:anim>
                                  </p:childTnLst>
                                </p:cTn>
                              </p:par>
                            </p:childTnLst>
                          </p:cTn>
                        </p:par>
                      </p:childTnLst>
                    </p:cTn>
                  </p:par>
                  <p:par>
                    <p:cTn id="397" fill="hold">
                      <p:stCondLst>
                        <p:cond delay="indefinite"/>
                      </p:stCondLst>
                      <p:childTnLst>
                        <p:par>
                          <p:cTn id="398" fill="hold">
                            <p:stCondLst>
                              <p:cond delay="0"/>
                            </p:stCondLst>
                            <p:childTnLst>
                              <p:par>
                                <p:cTn id="399" presetID="2" presetClass="entr" presetSubtype="4" fill="hold" nodeType="clickEffect">
                                  <p:stCondLst>
                                    <p:cond delay="0"/>
                                  </p:stCondLst>
                                  <p:childTnLst>
                                    <p:set>
                                      <p:cBhvr>
                                        <p:cTn id="400" dur="1" fill="hold">
                                          <p:stCondLst>
                                            <p:cond delay="0"/>
                                          </p:stCondLst>
                                        </p:cTn>
                                        <p:tgtEl>
                                          <p:spTgt spid="162"/>
                                        </p:tgtEl>
                                        <p:attrNameLst>
                                          <p:attrName>style.visibility</p:attrName>
                                        </p:attrNameLst>
                                      </p:cBhvr>
                                      <p:to>
                                        <p:strVal val="visible"/>
                                      </p:to>
                                    </p:set>
                                    <p:anim calcmode="lin" valueType="num">
                                      <p:cBhvr additive="base">
                                        <p:cTn id="401" dur="500" fill="hold"/>
                                        <p:tgtEl>
                                          <p:spTgt spid="162"/>
                                        </p:tgtEl>
                                        <p:attrNameLst>
                                          <p:attrName>ppt_x</p:attrName>
                                        </p:attrNameLst>
                                      </p:cBhvr>
                                      <p:tavLst>
                                        <p:tav tm="0">
                                          <p:val>
                                            <p:strVal val="#ppt_x"/>
                                          </p:val>
                                        </p:tav>
                                        <p:tav tm="100000">
                                          <p:val>
                                            <p:strVal val="#ppt_x"/>
                                          </p:val>
                                        </p:tav>
                                      </p:tavLst>
                                    </p:anim>
                                    <p:anim calcmode="lin" valueType="num">
                                      <p:cBhvr additive="base">
                                        <p:cTn id="402" dur="500" fill="hold"/>
                                        <p:tgtEl>
                                          <p:spTgt spid="16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 grpId="0" animBg="1"/>
      <p:bldP spid="98" grpId="0"/>
      <p:bldP spid="101" grpId="0"/>
      <p:bldP spid="102" grpId="0"/>
      <p:bldP spid="129" grpId="0"/>
      <p:bldP spid="130" grpId="0"/>
      <p:bldP spid="137" grpId="0"/>
      <p:bldP spid="138" grpId="0"/>
      <p:bldP spid="139" grpId="0"/>
      <p:bldP spid="153" grpId="0"/>
      <p:bldP spid="63" grpId="0"/>
      <p:bldP spid="68" grpId="0"/>
      <p:bldP spid="69" grpId="0" animBg="1"/>
      <p:bldP spid="70" grpId="0"/>
      <p:bldP spid="127" grpId="0"/>
      <p:bldP spid="131" grpId="0"/>
      <p:bldP spid="146" grpId="0"/>
      <p:bldP spid="155" grpId="0"/>
      <p:bldP spid="183" grpId="0" animBg="1"/>
      <p:bldP spid="190" grpId="0"/>
      <p:bldP spid="191" grpId="0"/>
      <p:bldP spid="211" grpId="0"/>
      <p:bldP spid="227" grpId="0" animBg="1"/>
      <p:bldP spid="234" grpId="0"/>
      <p:bldP spid="235" grpId="0"/>
      <p:bldP spid="240" grpId="0"/>
      <p:bldP spid="241" grpId="0"/>
      <p:bldP spid="242" grpId="0"/>
      <p:bldP spid="243" grpId="0"/>
      <p:bldP spid="48" grpId="0" animBg="1"/>
      <p:bldP spid="261" grpId="0"/>
      <p:bldP spid="269" grpId="0"/>
      <p:bldP spid="206" grpId="0"/>
      <p:bldP spid="246" grpId="0" animBg="1"/>
      <p:bldP spid="161" grpId="0"/>
      <p:bldP spid="172" grpId="0"/>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96FF7D5-B86F-F444-9426-DF4CC9615D71}"/>
              </a:ext>
            </a:extLst>
          </p:cNvPr>
          <p:cNvSpPr>
            <a:spLocks noGrp="1"/>
          </p:cNvSpPr>
          <p:nvPr>
            <p:ph type="title"/>
          </p:nvPr>
        </p:nvSpPr>
        <p:spPr>
          <a:xfrm>
            <a:off x="579960" y="412751"/>
            <a:ext cx="11003870" cy="384048"/>
          </a:xfrm>
        </p:spPr>
        <p:txBody>
          <a:bodyPr/>
          <a:lstStyle/>
          <a:p>
            <a:r>
              <a:rPr lang="en-US" dirty="0"/>
              <a:t>Tier 0 Active/Standby</a:t>
            </a:r>
          </a:p>
        </p:txBody>
      </p:sp>
      <p:sp>
        <p:nvSpPr>
          <p:cNvPr id="4" name="Subtitle 3">
            <a:extLst>
              <a:ext uri="{FF2B5EF4-FFF2-40B4-BE49-F238E27FC236}">
                <a16:creationId xmlns:a16="http://schemas.microsoft.com/office/drawing/2014/main" id="{7D42E48E-87DA-2642-BB0B-1C5718A5649A}"/>
              </a:ext>
            </a:extLst>
          </p:cNvPr>
          <p:cNvSpPr>
            <a:spLocks noGrp="1"/>
          </p:cNvSpPr>
          <p:nvPr>
            <p:ph type="subTitle" idx="10"/>
          </p:nvPr>
        </p:nvSpPr>
        <p:spPr>
          <a:xfrm>
            <a:off x="593021" y="811831"/>
            <a:ext cx="10990809" cy="247743"/>
          </a:xfrm>
        </p:spPr>
        <p:txBody>
          <a:bodyPr/>
          <a:lstStyle/>
          <a:p>
            <a:r>
              <a:rPr lang="en-US" dirty="0"/>
              <a:t>Egress</a:t>
            </a:r>
          </a:p>
        </p:txBody>
      </p:sp>
      <p:sp>
        <p:nvSpPr>
          <p:cNvPr id="6" name="Rectangle 5">
            <a:extLst>
              <a:ext uri="{FF2B5EF4-FFF2-40B4-BE49-F238E27FC236}">
                <a16:creationId xmlns:a16="http://schemas.microsoft.com/office/drawing/2014/main" id="{9139BD7D-0502-674B-AC1F-E45CD75B7105}"/>
              </a:ext>
            </a:extLst>
          </p:cNvPr>
          <p:cNvSpPr/>
          <p:nvPr/>
        </p:nvSpPr>
        <p:spPr>
          <a:xfrm>
            <a:off x="1546581" y="2873053"/>
            <a:ext cx="1487146" cy="2707154"/>
          </a:xfrm>
          <a:prstGeom prst="rect">
            <a:avLst/>
          </a:prstGeom>
          <a:noFill/>
          <a:ln w="19050">
            <a:solidFill>
              <a:schemeClr val="tx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grpSp>
        <p:nvGrpSpPr>
          <p:cNvPr id="7" name="Group 6">
            <a:extLst>
              <a:ext uri="{FF2B5EF4-FFF2-40B4-BE49-F238E27FC236}">
                <a16:creationId xmlns:a16="http://schemas.microsoft.com/office/drawing/2014/main" id="{5F4723CF-0481-734A-844D-134C3C7B7B5C}"/>
              </a:ext>
            </a:extLst>
          </p:cNvPr>
          <p:cNvGrpSpPr/>
          <p:nvPr/>
        </p:nvGrpSpPr>
        <p:grpSpPr>
          <a:xfrm>
            <a:off x="2185675" y="3021340"/>
            <a:ext cx="540000" cy="540000"/>
            <a:chOff x="7736620" y="7009631"/>
            <a:chExt cx="4501800" cy="4503600"/>
          </a:xfrm>
          <a:solidFill>
            <a:schemeClr val="accent6"/>
          </a:solidFill>
        </p:grpSpPr>
        <p:sp>
          <p:nvSpPr>
            <p:cNvPr id="8" name="Freeform: Shape 1">
              <a:extLst>
                <a:ext uri="{FF2B5EF4-FFF2-40B4-BE49-F238E27FC236}">
                  <a16:creationId xmlns:a16="http://schemas.microsoft.com/office/drawing/2014/main" id="{21F02C77-A943-6049-8594-5B112EA8DBFB}"/>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9" name="Freeform: Shape 2">
              <a:extLst>
                <a:ext uri="{FF2B5EF4-FFF2-40B4-BE49-F238E27FC236}">
                  <a16:creationId xmlns:a16="http://schemas.microsoft.com/office/drawing/2014/main" id="{7D23E242-9950-A64C-A616-F2A567467BDF}"/>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 name="Freeform: Shape 3">
              <a:extLst>
                <a:ext uri="{FF2B5EF4-FFF2-40B4-BE49-F238E27FC236}">
                  <a16:creationId xmlns:a16="http://schemas.microsoft.com/office/drawing/2014/main" id="{0E9F1CD8-D427-7342-87D0-0F6E2318BC4F}"/>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1" name="Freeform: Shape 4">
              <a:extLst>
                <a:ext uri="{FF2B5EF4-FFF2-40B4-BE49-F238E27FC236}">
                  <a16:creationId xmlns:a16="http://schemas.microsoft.com/office/drawing/2014/main" id="{A2DEE2AF-A44A-DD49-8EDD-23D49A18445E}"/>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2" name="Freeform: Shape 5">
              <a:extLst>
                <a:ext uri="{FF2B5EF4-FFF2-40B4-BE49-F238E27FC236}">
                  <a16:creationId xmlns:a16="http://schemas.microsoft.com/office/drawing/2014/main" id="{637BFE62-ACF6-B44B-8DFD-7AA2B1302B54}"/>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20" name="Rectangle 19">
            <a:extLst>
              <a:ext uri="{FF2B5EF4-FFF2-40B4-BE49-F238E27FC236}">
                <a16:creationId xmlns:a16="http://schemas.microsoft.com/office/drawing/2014/main" id="{C70E00A1-91EE-BF4E-B1B1-EC662ED88ADB}"/>
              </a:ext>
            </a:extLst>
          </p:cNvPr>
          <p:cNvSpPr/>
          <p:nvPr/>
        </p:nvSpPr>
        <p:spPr>
          <a:xfrm>
            <a:off x="673844" y="2898629"/>
            <a:ext cx="889614" cy="769441"/>
          </a:xfrm>
          <a:prstGeom prst="rect">
            <a:avLst/>
          </a:prstGeom>
        </p:spPr>
        <p:txBody>
          <a:bodyPr wrap="square">
            <a:spAutoFit/>
          </a:bodyPr>
          <a:lstStyle/>
          <a:p>
            <a:pPr algn="ctr"/>
            <a:r>
              <a:rPr lang="en-US" sz="1100" b="1" dirty="0">
                <a:solidFill>
                  <a:schemeClr val="tx2"/>
                </a:solidFill>
                <a:ea typeface="Gotham Rounded Book" charset="0"/>
                <a:cs typeface="Gotham Rounded Book" charset="0"/>
              </a:rPr>
              <a:t>Edge Transport Node #1 </a:t>
            </a:r>
          </a:p>
          <a:p>
            <a:pPr algn="ctr"/>
            <a:r>
              <a:rPr lang="en-US" sz="1100" b="1" dirty="0">
                <a:solidFill>
                  <a:schemeClr val="tx2"/>
                </a:solidFill>
                <a:ea typeface="Gotham Rounded Book" charset="0"/>
                <a:cs typeface="Gotham Rounded Book" charset="0"/>
              </a:rPr>
              <a:t>VM / BM</a:t>
            </a:r>
          </a:p>
        </p:txBody>
      </p:sp>
      <p:sp>
        <p:nvSpPr>
          <p:cNvPr id="21" name="Rectangle 20">
            <a:extLst>
              <a:ext uri="{FF2B5EF4-FFF2-40B4-BE49-F238E27FC236}">
                <a16:creationId xmlns:a16="http://schemas.microsoft.com/office/drawing/2014/main" id="{0D07FE50-8C61-204F-B1C6-2AFCC44683B9}"/>
              </a:ext>
            </a:extLst>
          </p:cNvPr>
          <p:cNvSpPr/>
          <p:nvPr/>
        </p:nvSpPr>
        <p:spPr>
          <a:xfrm>
            <a:off x="1439721" y="3034367"/>
            <a:ext cx="922369" cy="523220"/>
          </a:xfrm>
          <a:prstGeom prst="rect">
            <a:avLst/>
          </a:prstGeom>
        </p:spPr>
        <p:txBody>
          <a:bodyPr wrap="square">
            <a:spAutoFit/>
          </a:bodyPr>
          <a:lstStyle/>
          <a:p>
            <a:pPr algn="ctr"/>
            <a:r>
              <a:rPr lang="en-US" sz="1400" b="1" dirty="0">
                <a:solidFill>
                  <a:schemeClr val="tx2"/>
                </a:solidFill>
                <a:latin typeface="Metropolis" pitchFamily="2" charset="77"/>
              </a:rPr>
              <a:t>Active SR</a:t>
            </a:r>
            <a:endParaRPr lang="en-GB" sz="1400" b="1" dirty="0"/>
          </a:p>
        </p:txBody>
      </p:sp>
      <p:grpSp>
        <p:nvGrpSpPr>
          <p:cNvPr id="83" name="Group 82">
            <a:extLst>
              <a:ext uri="{FF2B5EF4-FFF2-40B4-BE49-F238E27FC236}">
                <a16:creationId xmlns:a16="http://schemas.microsoft.com/office/drawing/2014/main" id="{A87C146E-24CA-1D40-819E-96C8E2B0D666}"/>
              </a:ext>
            </a:extLst>
          </p:cNvPr>
          <p:cNvGrpSpPr/>
          <p:nvPr/>
        </p:nvGrpSpPr>
        <p:grpSpPr>
          <a:xfrm>
            <a:off x="2287766" y="1262199"/>
            <a:ext cx="450000" cy="450000"/>
            <a:chOff x="7736620" y="7009631"/>
            <a:chExt cx="4501800" cy="4503600"/>
          </a:xfrm>
          <a:solidFill>
            <a:schemeClr val="tx1"/>
          </a:solidFill>
        </p:grpSpPr>
        <p:sp>
          <p:nvSpPr>
            <p:cNvPr id="84" name="Freeform: Shape 1">
              <a:extLst>
                <a:ext uri="{FF2B5EF4-FFF2-40B4-BE49-F238E27FC236}">
                  <a16:creationId xmlns:a16="http://schemas.microsoft.com/office/drawing/2014/main" id="{F56EB08C-1577-554A-AD43-246F4678D74A}"/>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85" name="Freeform: Shape 2">
              <a:extLst>
                <a:ext uri="{FF2B5EF4-FFF2-40B4-BE49-F238E27FC236}">
                  <a16:creationId xmlns:a16="http://schemas.microsoft.com/office/drawing/2014/main" id="{2F4D1843-BCAF-5244-AF99-BAB62D1AE5E9}"/>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86" name="Freeform: Shape 3">
              <a:extLst>
                <a:ext uri="{FF2B5EF4-FFF2-40B4-BE49-F238E27FC236}">
                  <a16:creationId xmlns:a16="http://schemas.microsoft.com/office/drawing/2014/main" id="{D0C0606F-1D42-3D43-AB4A-4FD258CE323E}"/>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87" name="Freeform: Shape 4">
              <a:extLst>
                <a:ext uri="{FF2B5EF4-FFF2-40B4-BE49-F238E27FC236}">
                  <a16:creationId xmlns:a16="http://schemas.microsoft.com/office/drawing/2014/main" id="{8F70F831-8653-2A4C-8FBF-8455C41C32DF}"/>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88" name="Freeform: Shape 5">
              <a:extLst>
                <a:ext uri="{FF2B5EF4-FFF2-40B4-BE49-F238E27FC236}">
                  <a16:creationId xmlns:a16="http://schemas.microsoft.com/office/drawing/2014/main" id="{DFE1A85A-5313-AC45-8298-64BD8203D9C3}"/>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grpSp>
        <p:nvGrpSpPr>
          <p:cNvPr id="104" name="Group 103">
            <a:extLst>
              <a:ext uri="{FF2B5EF4-FFF2-40B4-BE49-F238E27FC236}">
                <a16:creationId xmlns:a16="http://schemas.microsoft.com/office/drawing/2014/main" id="{94859426-BA2A-444E-8B12-59C56B2661FB}"/>
              </a:ext>
            </a:extLst>
          </p:cNvPr>
          <p:cNvGrpSpPr/>
          <p:nvPr/>
        </p:nvGrpSpPr>
        <p:grpSpPr>
          <a:xfrm>
            <a:off x="4618957" y="1257586"/>
            <a:ext cx="450000" cy="450000"/>
            <a:chOff x="7736620" y="7009631"/>
            <a:chExt cx="4501800" cy="4503600"/>
          </a:xfrm>
          <a:solidFill>
            <a:schemeClr val="tx1"/>
          </a:solidFill>
        </p:grpSpPr>
        <p:sp>
          <p:nvSpPr>
            <p:cNvPr id="105" name="Freeform: Shape 1">
              <a:extLst>
                <a:ext uri="{FF2B5EF4-FFF2-40B4-BE49-F238E27FC236}">
                  <a16:creationId xmlns:a16="http://schemas.microsoft.com/office/drawing/2014/main" id="{9D362795-44F2-494E-A862-8C16D2B5C0F0}"/>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6" name="Freeform: Shape 2">
              <a:extLst>
                <a:ext uri="{FF2B5EF4-FFF2-40B4-BE49-F238E27FC236}">
                  <a16:creationId xmlns:a16="http://schemas.microsoft.com/office/drawing/2014/main" id="{EF4FF97F-28BE-9C4C-808C-FF18A8857ED9}"/>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7" name="Freeform: Shape 3">
              <a:extLst>
                <a:ext uri="{FF2B5EF4-FFF2-40B4-BE49-F238E27FC236}">
                  <a16:creationId xmlns:a16="http://schemas.microsoft.com/office/drawing/2014/main" id="{E9C2361B-2368-5846-8BCC-76B331CF012D}"/>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8" name="Freeform: Shape 4">
              <a:extLst>
                <a:ext uri="{FF2B5EF4-FFF2-40B4-BE49-F238E27FC236}">
                  <a16:creationId xmlns:a16="http://schemas.microsoft.com/office/drawing/2014/main" id="{85063070-FDB8-074B-BA99-3CA7877FF638}"/>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9" name="Freeform: Shape 5">
              <a:extLst>
                <a:ext uri="{FF2B5EF4-FFF2-40B4-BE49-F238E27FC236}">
                  <a16:creationId xmlns:a16="http://schemas.microsoft.com/office/drawing/2014/main" id="{684678FF-0802-6945-A381-9BA69C913C2E}"/>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grpSp>
        <p:nvGrpSpPr>
          <p:cNvPr id="36" name="Group 35">
            <a:extLst>
              <a:ext uri="{FF2B5EF4-FFF2-40B4-BE49-F238E27FC236}">
                <a16:creationId xmlns:a16="http://schemas.microsoft.com/office/drawing/2014/main" id="{89D572E4-08CF-3C48-A9F0-DE22D75444E1}"/>
              </a:ext>
            </a:extLst>
          </p:cNvPr>
          <p:cNvGrpSpPr/>
          <p:nvPr/>
        </p:nvGrpSpPr>
        <p:grpSpPr>
          <a:xfrm>
            <a:off x="2143142" y="1712199"/>
            <a:ext cx="2409869" cy="1373950"/>
            <a:chOff x="3482785" y="1835418"/>
            <a:chExt cx="2409869" cy="1373950"/>
          </a:xfrm>
        </p:grpSpPr>
        <p:cxnSp>
          <p:nvCxnSpPr>
            <p:cNvPr id="117" name="Straight Connector 116">
              <a:extLst>
                <a:ext uri="{FF2B5EF4-FFF2-40B4-BE49-F238E27FC236}">
                  <a16:creationId xmlns:a16="http://schemas.microsoft.com/office/drawing/2014/main" id="{D9DEF3B5-868D-3D47-983E-4C8F082744EF}"/>
                </a:ext>
              </a:extLst>
            </p:cNvPr>
            <p:cNvCxnSpPr>
              <a:cxnSpLocks/>
            </p:cNvCxnSpPr>
            <p:nvPr/>
          </p:nvCxnSpPr>
          <p:spPr bwMode="gray">
            <a:xfrm flipV="1">
              <a:off x="5654043" y="2626090"/>
              <a:ext cx="0" cy="531496"/>
            </a:xfrm>
            <a:prstGeom prst="line">
              <a:avLst/>
            </a:prstGeom>
            <a:ln w="25400" cap="rnd">
              <a:solidFill>
                <a:schemeClr val="accent5">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28" name="Group 27">
              <a:extLst>
                <a:ext uri="{FF2B5EF4-FFF2-40B4-BE49-F238E27FC236}">
                  <a16:creationId xmlns:a16="http://schemas.microsoft.com/office/drawing/2014/main" id="{EBA07927-E499-C34D-9680-F733412B2B7C}"/>
                </a:ext>
              </a:extLst>
            </p:cNvPr>
            <p:cNvGrpSpPr/>
            <p:nvPr/>
          </p:nvGrpSpPr>
          <p:grpSpPr>
            <a:xfrm>
              <a:off x="3482785" y="1835418"/>
              <a:ext cx="2409869" cy="1373950"/>
              <a:chOff x="3482785" y="1835418"/>
              <a:chExt cx="2409869" cy="1373950"/>
            </a:xfrm>
          </p:grpSpPr>
          <p:cxnSp>
            <p:nvCxnSpPr>
              <p:cNvPr id="45" name="Straight Connector 44">
                <a:extLst>
                  <a:ext uri="{FF2B5EF4-FFF2-40B4-BE49-F238E27FC236}">
                    <a16:creationId xmlns:a16="http://schemas.microsoft.com/office/drawing/2014/main" id="{C921FF1D-51D3-3645-96AD-5861B75F3258}"/>
                  </a:ext>
                </a:extLst>
              </p:cNvPr>
              <p:cNvCxnSpPr>
                <a:cxnSpLocks/>
              </p:cNvCxnSpPr>
              <p:nvPr/>
            </p:nvCxnSpPr>
            <p:spPr bwMode="gray">
              <a:xfrm>
                <a:off x="3601887" y="2629028"/>
                <a:ext cx="1710" cy="580340"/>
              </a:xfrm>
              <a:prstGeom prst="line">
                <a:avLst/>
              </a:prstGeom>
              <a:ln w="25400" cap="rnd">
                <a:solidFill>
                  <a:schemeClr val="accent5">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77" name="Straight Connector 76">
                <a:extLst>
                  <a:ext uri="{FF2B5EF4-FFF2-40B4-BE49-F238E27FC236}">
                    <a16:creationId xmlns:a16="http://schemas.microsoft.com/office/drawing/2014/main" id="{820CA06B-F0EC-134A-AC9C-A57FF59FE54B}"/>
                  </a:ext>
                </a:extLst>
              </p:cNvPr>
              <p:cNvCxnSpPr>
                <a:cxnSpLocks/>
              </p:cNvCxnSpPr>
              <p:nvPr/>
            </p:nvCxnSpPr>
            <p:spPr bwMode="gray">
              <a:xfrm flipH="1">
                <a:off x="3482785" y="2626089"/>
                <a:ext cx="2409869" cy="0"/>
              </a:xfrm>
              <a:prstGeom prst="line">
                <a:avLst/>
              </a:prstGeom>
              <a:ln w="25400" cap="rnd">
                <a:solidFill>
                  <a:schemeClr val="accent5">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8CD4959C-DEFC-1E46-97B3-E9FE6EE98C6C}"/>
                  </a:ext>
                </a:extLst>
              </p:cNvPr>
              <p:cNvCxnSpPr>
                <a:cxnSpLocks/>
                <a:endCxn id="84" idx="2"/>
              </p:cNvCxnSpPr>
              <p:nvPr/>
            </p:nvCxnSpPr>
            <p:spPr bwMode="gray">
              <a:xfrm flipV="1">
                <a:off x="3852408" y="1835418"/>
                <a:ext cx="1" cy="786639"/>
              </a:xfrm>
              <a:prstGeom prst="line">
                <a:avLst/>
              </a:prstGeom>
              <a:ln w="25400" cap="rnd">
                <a:solidFill>
                  <a:schemeClr val="accent5">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grpSp>
      </p:grpSp>
      <p:cxnSp>
        <p:nvCxnSpPr>
          <p:cNvPr id="145" name="Straight Connector 144">
            <a:extLst>
              <a:ext uri="{FF2B5EF4-FFF2-40B4-BE49-F238E27FC236}">
                <a16:creationId xmlns:a16="http://schemas.microsoft.com/office/drawing/2014/main" id="{3799C1DA-027C-B74A-A10F-16A27C9AC3DD}"/>
              </a:ext>
            </a:extLst>
          </p:cNvPr>
          <p:cNvCxnSpPr>
            <a:cxnSpLocks/>
          </p:cNvCxnSpPr>
          <p:nvPr/>
        </p:nvCxnSpPr>
        <p:spPr bwMode="gray">
          <a:xfrm flipH="1">
            <a:off x="1028406" y="4046374"/>
            <a:ext cx="8650853" cy="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46" name="Straight Connector 145">
            <a:extLst>
              <a:ext uri="{FF2B5EF4-FFF2-40B4-BE49-F238E27FC236}">
                <a16:creationId xmlns:a16="http://schemas.microsoft.com/office/drawing/2014/main" id="{B47A1189-C253-DD42-83B6-6715F4D8C38C}"/>
              </a:ext>
            </a:extLst>
          </p:cNvPr>
          <p:cNvCxnSpPr>
            <a:cxnSpLocks/>
          </p:cNvCxnSpPr>
          <p:nvPr/>
        </p:nvCxnSpPr>
        <p:spPr bwMode="gray">
          <a:xfrm>
            <a:off x="1259791" y="5072966"/>
            <a:ext cx="9316270" cy="0"/>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47" name="Straight Connector 146">
            <a:extLst>
              <a:ext uri="{FF2B5EF4-FFF2-40B4-BE49-F238E27FC236}">
                <a16:creationId xmlns:a16="http://schemas.microsoft.com/office/drawing/2014/main" id="{FBB48E44-50BD-9C44-98B9-335ED05F30E5}"/>
              </a:ext>
            </a:extLst>
          </p:cNvPr>
          <p:cNvCxnSpPr>
            <a:cxnSpLocks/>
          </p:cNvCxnSpPr>
          <p:nvPr/>
        </p:nvCxnSpPr>
        <p:spPr bwMode="gray">
          <a:xfrm>
            <a:off x="1277661" y="5261282"/>
            <a:ext cx="8816400" cy="0"/>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A7278263-6C8A-1B46-B5EA-71CBE93F165A}"/>
              </a:ext>
            </a:extLst>
          </p:cNvPr>
          <p:cNvCxnSpPr>
            <a:cxnSpLocks/>
          </p:cNvCxnSpPr>
          <p:nvPr/>
        </p:nvCxnSpPr>
        <p:spPr bwMode="gray">
          <a:xfrm flipH="1" flipV="1">
            <a:off x="1277670" y="5474558"/>
            <a:ext cx="8398800" cy="0"/>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7164A25F-6297-3340-B1A1-A4294E2CACEF}"/>
              </a:ext>
            </a:extLst>
          </p:cNvPr>
          <p:cNvCxnSpPr>
            <a:cxnSpLocks/>
            <a:stCxn id="8" idx="2"/>
          </p:cNvCxnSpPr>
          <p:nvPr/>
        </p:nvCxnSpPr>
        <p:spPr bwMode="gray">
          <a:xfrm>
            <a:off x="2455675" y="3561340"/>
            <a:ext cx="0" cy="472722"/>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66" name="Rectangle 165">
            <a:extLst>
              <a:ext uri="{FF2B5EF4-FFF2-40B4-BE49-F238E27FC236}">
                <a16:creationId xmlns:a16="http://schemas.microsoft.com/office/drawing/2014/main" id="{708E0073-4E89-1A4B-B3AA-2C7FDE303475}"/>
              </a:ext>
            </a:extLst>
          </p:cNvPr>
          <p:cNvSpPr/>
          <p:nvPr/>
        </p:nvSpPr>
        <p:spPr>
          <a:xfrm>
            <a:off x="3012805" y="4832094"/>
            <a:ext cx="784189" cy="276999"/>
          </a:xfrm>
          <a:prstGeom prst="rect">
            <a:avLst/>
          </a:prstGeom>
        </p:spPr>
        <p:txBody>
          <a:bodyPr wrap="none">
            <a:spAutoFit/>
          </a:bodyPr>
          <a:lstStyle/>
          <a:p>
            <a:r>
              <a:rPr lang="en-US" sz="1200" b="1" dirty="0">
                <a:solidFill>
                  <a:schemeClr val="accent2">
                    <a:lumMod val="60000"/>
                    <a:lumOff val="40000"/>
                  </a:schemeClr>
                </a:solidFill>
                <a:latin typeface="Metropolis" pitchFamily="2" charset="77"/>
              </a:rPr>
              <a:t>Web LS</a:t>
            </a:r>
            <a:endParaRPr lang="en-GB" sz="1200" dirty="0">
              <a:solidFill>
                <a:schemeClr val="accent2">
                  <a:lumMod val="60000"/>
                  <a:lumOff val="40000"/>
                </a:schemeClr>
              </a:solidFill>
            </a:endParaRPr>
          </a:p>
        </p:txBody>
      </p:sp>
      <p:sp>
        <p:nvSpPr>
          <p:cNvPr id="167" name="Rectangle 166">
            <a:extLst>
              <a:ext uri="{FF2B5EF4-FFF2-40B4-BE49-F238E27FC236}">
                <a16:creationId xmlns:a16="http://schemas.microsoft.com/office/drawing/2014/main" id="{71D0E6A5-3EC3-444B-AA12-D2CF8E7BB4B0}"/>
              </a:ext>
            </a:extLst>
          </p:cNvPr>
          <p:cNvSpPr/>
          <p:nvPr/>
        </p:nvSpPr>
        <p:spPr>
          <a:xfrm>
            <a:off x="3056764" y="5036533"/>
            <a:ext cx="739305" cy="276999"/>
          </a:xfrm>
          <a:prstGeom prst="rect">
            <a:avLst/>
          </a:prstGeom>
        </p:spPr>
        <p:txBody>
          <a:bodyPr wrap="none">
            <a:spAutoFit/>
          </a:bodyPr>
          <a:lstStyle/>
          <a:p>
            <a:r>
              <a:rPr lang="en-US" sz="1200" b="1" dirty="0">
                <a:solidFill>
                  <a:srgbClr val="002060"/>
                </a:solidFill>
                <a:latin typeface="Metropolis" pitchFamily="2" charset="77"/>
              </a:rPr>
              <a:t>App LS</a:t>
            </a:r>
            <a:endParaRPr lang="en-GB" sz="1200" dirty="0">
              <a:solidFill>
                <a:srgbClr val="002060"/>
              </a:solidFill>
            </a:endParaRPr>
          </a:p>
        </p:txBody>
      </p:sp>
      <p:sp>
        <p:nvSpPr>
          <p:cNvPr id="168" name="Rectangle 167">
            <a:extLst>
              <a:ext uri="{FF2B5EF4-FFF2-40B4-BE49-F238E27FC236}">
                <a16:creationId xmlns:a16="http://schemas.microsoft.com/office/drawing/2014/main" id="{CF03C614-0049-BF47-82DC-5EC939844BED}"/>
              </a:ext>
            </a:extLst>
          </p:cNvPr>
          <p:cNvSpPr/>
          <p:nvPr/>
        </p:nvSpPr>
        <p:spPr>
          <a:xfrm>
            <a:off x="3122541" y="5257613"/>
            <a:ext cx="639919" cy="276999"/>
          </a:xfrm>
          <a:prstGeom prst="rect">
            <a:avLst/>
          </a:prstGeom>
        </p:spPr>
        <p:txBody>
          <a:bodyPr wrap="none">
            <a:spAutoFit/>
          </a:bodyPr>
          <a:lstStyle/>
          <a:p>
            <a:r>
              <a:rPr lang="en-US" sz="1200" b="1" dirty="0">
                <a:solidFill>
                  <a:schemeClr val="accent4"/>
                </a:solidFill>
                <a:latin typeface="Metropolis" pitchFamily="2" charset="77"/>
              </a:rPr>
              <a:t>Db LS</a:t>
            </a:r>
            <a:endParaRPr lang="en-GB" sz="1200" dirty="0">
              <a:solidFill>
                <a:schemeClr val="accent4"/>
              </a:solidFill>
            </a:endParaRPr>
          </a:p>
        </p:txBody>
      </p:sp>
      <p:grpSp>
        <p:nvGrpSpPr>
          <p:cNvPr id="170" name="Group 169">
            <a:extLst>
              <a:ext uri="{FF2B5EF4-FFF2-40B4-BE49-F238E27FC236}">
                <a16:creationId xmlns:a16="http://schemas.microsoft.com/office/drawing/2014/main" id="{46A5EC44-B901-A347-8490-DD6FF6676051}"/>
              </a:ext>
            </a:extLst>
          </p:cNvPr>
          <p:cNvGrpSpPr/>
          <p:nvPr/>
        </p:nvGrpSpPr>
        <p:grpSpPr>
          <a:xfrm>
            <a:off x="1986670" y="4299477"/>
            <a:ext cx="540000" cy="540000"/>
            <a:chOff x="7736620" y="7009631"/>
            <a:chExt cx="4501800" cy="4503600"/>
          </a:xfrm>
          <a:solidFill>
            <a:schemeClr val="accent6"/>
          </a:solidFill>
        </p:grpSpPr>
        <p:sp>
          <p:nvSpPr>
            <p:cNvPr id="171" name="Freeform: Shape 1">
              <a:extLst>
                <a:ext uri="{FF2B5EF4-FFF2-40B4-BE49-F238E27FC236}">
                  <a16:creationId xmlns:a16="http://schemas.microsoft.com/office/drawing/2014/main" id="{BEAD1C08-5255-624A-8295-2F5C88BA5A72}"/>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72" name="Freeform: Shape 2">
              <a:extLst>
                <a:ext uri="{FF2B5EF4-FFF2-40B4-BE49-F238E27FC236}">
                  <a16:creationId xmlns:a16="http://schemas.microsoft.com/office/drawing/2014/main" id="{FD8043CE-3D64-B942-B15F-98693D5B9F1A}"/>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73" name="Freeform: Shape 3">
              <a:extLst>
                <a:ext uri="{FF2B5EF4-FFF2-40B4-BE49-F238E27FC236}">
                  <a16:creationId xmlns:a16="http://schemas.microsoft.com/office/drawing/2014/main" id="{B30857B2-C9BF-A847-99A5-0A3FBCE43022}"/>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74" name="Freeform: Shape 4">
              <a:extLst>
                <a:ext uri="{FF2B5EF4-FFF2-40B4-BE49-F238E27FC236}">
                  <a16:creationId xmlns:a16="http://schemas.microsoft.com/office/drawing/2014/main" id="{F09A124E-29C5-C14F-B7FA-680161266A3B}"/>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75" name="Freeform: Shape 5">
              <a:extLst>
                <a:ext uri="{FF2B5EF4-FFF2-40B4-BE49-F238E27FC236}">
                  <a16:creationId xmlns:a16="http://schemas.microsoft.com/office/drawing/2014/main" id="{14DA5384-B6F3-784D-AD6A-F50A1EA36AC9}"/>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176" name="Rectangle 175">
            <a:extLst>
              <a:ext uri="{FF2B5EF4-FFF2-40B4-BE49-F238E27FC236}">
                <a16:creationId xmlns:a16="http://schemas.microsoft.com/office/drawing/2014/main" id="{8CD068CA-57B7-FF48-AEC3-E06BD3DFC06B}"/>
              </a:ext>
            </a:extLst>
          </p:cNvPr>
          <p:cNvSpPr/>
          <p:nvPr/>
        </p:nvSpPr>
        <p:spPr>
          <a:xfrm>
            <a:off x="1560229" y="4416452"/>
            <a:ext cx="482824" cy="338554"/>
          </a:xfrm>
          <a:prstGeom prst="rect">
            <a:avLst/>
          </a:prstGeom>
        </p:spPr>
        <p:txBody>
          <a:bodyPr wrap="none">
            <a:spAutoFit/>
          </a:bodyPr>
          <a:lstStyle/>
          <a:p>
            <a:r>
              <a:rPr lang="en-US" sz="1600" b="1" dirty="0">
                <a:solidFill>
                  <a:schemeClr val="tx2"/>
                </a:solidFill>
                <a:latin typeface="Metropolis" pitchFamily="2" charset="77"/>
              </a:rPr>
              <a:t>DR</a:t>
            </a:r>
            <a:endParaRPr lang="en-GB" sz="1600" dirty="0"/>
          </a:p>
        </p:txBody>
      </p:sp>
      <p:cxnSp>
        <p:nvCxnSpPr>
          <p:cNvPr id="177" name="Straight Connector 176">
            <a:extLst>
              <a:ext uri="{FF2B5EF4-FFF2-40B4-BE49-F238E27FC236}">
                <a16:creationId xmlns:a16="http://schemas.microsoft.com/office/drawing/2014/main" id="{9CED8C0D-62EF-FF4B-A0B8-ED73066CF0F3}"/>
              </a:ext>
            </a:extLst>
          </p:cNvPr>
          <p:cNvCxnSpPr>
            <a:cxnSpLocks/>
          </p:cNvCxnSpPr>
          <p:nvPr/>
        </p:nvCxnSpPr>
        <p:spPr bwMode="gray">
          <a:xfrm>
            <a:off x="2256670" y="4043436"/>
            <a:ext cx="0" cy="256041"/>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89" name="Straight Connector 188">
            <a:extLst>
              <a:ext uri="{FF2B5EF4-FFF2-40B4-BE49-F238E27FC236}">
                <a16:creationId xmlns:a16="http://schemas.microsoft.com/office/drawing/2014/main" id="{3A3A4158-64A2-344E-89B8-D64DFF08B0F2}"/>
              </a:ext>
            </a:extLst>
          </p:cNvPr>
          <p:cNvCxnSpPr>
            <a:cxnSpLocks/>
          </p:cNvCxnSpPr>
          <p:nvPr/>
        </p:nvCxnSpPr>
        <p:spPr bwMode="gray">
          <a:xfrm>
            <a:off x="2119586" y="4836897"/>
            <a:ext cx="0" cy="236069"/>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90" name="Straight Connector 189">
            <a:extLst>
              <a:ext uri="{FF2B5EF4-FFF2-40B4-BE49-F238E27FC236}">
                <a16:creationId xmlns:a16="http://schemas.microsoft.com/office/drawing/2014/main" id="{FC4B1A36-BE76-5C45-84D7-2AFE4653F915}"/>
              </a:ext>
            </a:extLst>
          </p:cNvPr>
          <p:cNvCxnSpPr>
            <a:cxnSpLocks/>
          </p:cNvCxnSpPr>
          <p:nvPr/>
        </p:nvCxnSpPr>
        <p:spPr bwMode="gray">
          <a:xfrm>
            <a:off x="2251668" y="4855255"/>
            <a:ext cx="0" cy="413226"/>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91" name="Straight Connector 190">
            <a:extLst>
              <a:ext uri="{FF2B5EF4-FFF2-40B4-BE49-F238E27FC236}">
                <a16:creationId xmlns:a16="http://schemas.microsoft.com/office/drawing/2014/main" id="{F5492464-8349-EF48-BDA2-FB61BF5ED09C}"/>
              </a:ext>
            </a:extLst>
          </p:cNvPr>
          <p:cNvCxnSpPr>
            <a:cxnSpLocks/>
          </p:cNvCxnSpPr>
          <p:nvPr/>
        </p:nvCxnSpPr>
        <p:spPr bwMode="gray">
          <a:xfrm>
            <a:off x="2399332" y="4813542"/>
            <a:ext cx="0" cy="641174"/>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06" name="Rectangle 205">
            <a:extLst>
              <a:ext uri="{FF2B5EF4-FFF2-40B4-BE49-F238E27FC236}">
                <a16:creationId xmlns:a16="http://schemas.microsoft.com/office/drawing/2014/main" id="{A21CC6EE-42D9-414D-B238-537E57EDDEAF}"/>
              </a:ext>
            </a:extLst>
          </p:cNvPr>
          <p:cNvSpPr/>
          <p:nvPr/>
        </p:nvSpPr>
        <p:spPr>
          <a:xfrm>
            <a:off x="4030689" y="2873053"/>
            <a:ext cx="1463626" cy="2708981"/>
          </a:xfrm>
          <a:prstGeom prst="rect">
            <a:avLst/>
          </a:prstGeom>
          <a:noFill/>
          <a:ln w="19050">
            <a:solidFill>
              <a:schemeClr val="tx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grpSp>
        <p:nvGrpSpPr>
          <p:cNvPr id="207" name="Group 206">
            <a:extLst>
              <a:ext uri="{FF2B5EF4-FFF2-40B4-BE49-F238E27FC236}">
                <a16:creationId xmlns:a16="http://schemas.microsoft.com/office/drawing/2014/main" id="{82D12725-9F6F-9445-840A-FE43A10E6E6D}"/>
              </a:ext>
            </a:extLst>
          </p:cNvPr>
          <p:cNvGrpSpPr/>
          <p:nvPr/>
        </p:nvGrpSpPr>
        <p:grpSpPr>
          <a:xfrm>
            <a:off x="4172469" y="3016109"/>
            <a:ext cx="540000" cy="540000"/>
            <a:chOff x="7736620" y="7009631"/>
            <a:chExt cx="4501800" cy="4503600"/>
          </a:xfrm>
          <a:solidFill>
            <a:schemeClr val="accent6"/>
          </a:solidFill>
        </p:grpSpPr>
        <p:sp>
          <p:nvSpPr>
            <p:cNvPr id="208" name="Freeform: Shape 1">
              <a:extLst>
                <a:ext uri="{FF2B5EF4-FFF2-40B4-BE49-F238E27FC236}">
                  <a16:creationId xmlns:a16="http://schemas.microsoft.com/office/drawing/2014/main" id="{145DF850-6E2B-CC46-808A-259DF877B44C}"/>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09" name="Freeform: Shape 2">
              <a:extLst>
                <a:ext uri="{FF2B5EF4-FFF2-40B4-BE49-F238E27FC236}">
                  <a16:creationId xmlns:a16="http://schemas.microsoft.com/office/drawing/2014/main" id="{6E38A2CD-44CB-4B40-953D-F92FA63F2EBF}"/>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10" name="Freeform: Shape 3">
              <a:extLst>
                <a:ext uri="{FF2B5EF4-FFF2-40B4-BE49-F238E27FC236}">
                  <a16:creationId xmlns:a16="http://schemas.microsoft.com/office/drawing/2014/main" id="{B55FE7D9-80C2-AD48-8F28-04AA9610A4A9}"/>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11" name="Freeform: Shape 4">
              <a:extLst>
                <a:ext uri="{FF2B5EF4-FFF2-40B4-BE49-F238E27FC236}">
                  <a16:creationId xmlns:a16="http://schemas.microsoft.com/office/drawing/2014/main" id="{CAA1D68D-7923-F340-AF9B-92DEFA050F9A}"/>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12" name="Freeform: Shape 5">
              <a:extLst>
                <a:ext uri="{FF2B5EF4-FFF2-40B4-BE49-F238E27FC236}">
                  <a16:creationId xmlns:a16="http://schemas.microsoft.com/office/drawing/2014/main" id="{04449F20-C176-8B43-A175-BC4FE2FEC269}"/>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213" name="Rectangle 212">
            <a:extLst>
              <a:ext uri="{FF2B5EF4-FFF2-40B4-BE49-F238E27FC236}">
                <a16:creationId xmlns:a16="http://schemas.microsoft.com/office/drawing/2014/main" id="{6C8F3793-39C5-E240-B705-74CB8B3B69C2}"/>
              </a:ext>
            </a:extLst>
          </p:cNvPr>
          <p:cNvSpPr/>
          <p:nvPr/>
        </p:nvSpPr>
        <p:spPr>
          <a:xfrm>
            <a:off x="4600884" y="3025506"/>
            <a:ext cx="982095" cy="523220"/>
          </a:xfrm>
          <a:prstGeom prst="rect">
            <a:avLst/>
          </a:prstGeom>
        </p:spPr>
        <p:txBody>
          <a:bodyPr wrap="square">
            <a:spAutoFit/>
          </a:bodyPr>
          <a:lstStyle/>
          <a:p>
            <a:pPr algn="ctr"/>
            <a:r>
              <a:rPr lang="en-US" sz="1400" b="1" dirty="0">
                <a:solidFill>
                  <a:schemeClr val="tx2"/>
                </a:solidFill>
                <a:latin typeface="Metropolis" pitchFamily="2" charset="77"/>
              </a:rPr>
              <a:t>Standby SR</a:t>
            </a:r>
            <a:endParaRPr lang="en-GB" sz="1400" dirty="0"/>
          </a:p>
        </p:txBody>
      </p:sp>
      <p:cxnSp>
        <p:nvCxnSpPr>
          <p:cNvPr id="215" name="Straight Connector 214">
            <a:extLst>
              <a:ext uri="{FF2B5EF4-FFF2-40B4-BE49-F238E27FC236}">
                <a16:creationId xmlns:a16="http://schemas.microsoft.com/office/drawing/2014/main" id="{93C7F0B1-0EC2-E04F-861D-852A4D7DEC33}"/>
              </a:ext>
            </a:extLst>
          </p:cNvPr>
          <p:cNvCxnSpPr>
            <a:cxnSpLocks/>
          </p:cNvCxnSpPr>
          <p:nvPr/>
        </p:nvCxnSpPr>
        <p:spPr bwMode="gray">
          <a:xfrm>
            <a:off x="4449268" y="3567215"/>
            <a:ext cx="0" cy="476221"/>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216" name="Group 215">
            <a:extLst>
              <a:ext uri="{FF2B5EF4-FFF2-40B4-BE49-F238E27FC236}">
                <a16:creationId xmlns:a16="http://schemas.microsoft.com/office/drawing/2014/main" id="{197924DF-102E-9B43-86A3-3C7B9429DF89}"/>
              </a:ext>
            </a:extLst>
          </p:cNvPr>
          <p:cNvGrpSpPr/>
          <p:nvPr/>
        </p:nvGrpSpPr>
        <p:grpSpPr>
          <a:xfrm>
            <a:off x="4396048" y="4301304"/>
            <a:ext cx="540000" cy="540000"/>
            <a:chOff x="7736620" y="7009631"/>
            <a:chExt cx="4501800" cy="4503600"/>
          </a:xfrm>
          <a:solidFill>
            <a:schemeClr val="accent6"/>
          </a:solidFill>
        </p:grpSpPr>
        <p:sp>
          <p:nvSpPr>
            <p:cNvPr id="217" name="Freeform: Shape 1">
              <a:extLst>
                <a:ext uri="{FF2B5EF4-FFF2-40B4-BE49-F238E27FC236}">
                  <a16:creationId xmlns:a16="http://schemas.microsoft.com/office/drawing/2014/main" id="{D7D96CEE-35E7-D44E-B3E2-EE9C83D0A770}"/>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18" name="Freeform: Shape 2">
              <a:extLst>
                <a:ext uri="{FF2B5EF4-FFF2-40B4-BE49-F238E27FC236}">
                  <a16:creationId xmlns:a16="http://schemas.microsoft.com/office/drawing/2014/main" id="{43274B07-4F83-F643-B054-F61F048579FE}"/>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19" name="Freeform: Shape 3">
              <a:extLst>
                <a:ext uri="{FF2B5EF4-FFF2-40B4-BE49-F238E27FC236}">
                  <a16:creationId xmlns:a16="http://schemas.microsoft.com/office/drawing/2014/main" id="{C132D8B7-6FF7-264E-A888-0D3A8709E6B7}"/>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20" name="Freeform: Shape 4">
              <a:extLst>
                <a:ext uri="{FF2B5EF4-FFF2-40B4-BE49-F238E27FC236}">
                  <a16:creationId xmlns:a16="http://schemas.microsoft.com/office/drawing/2014/main" id="{CEB890D1-0A30-0543-A935-801C6A76FE6A}"/>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21" name="Freeform: Shape 5">
              <a:extLst>
                <a:ext uri="{FF2B5EF4-FFF2-40B4-BE49-F238E27FC236}">
                  <a16:creationId xmlns:a16="http://schemas.microsoft.com/office/drawing/2014/main" id="{E6F50213-9428-494F-A3B3-8ED60EF238BA}"/>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222" name="Rectangle 221">
            <a:extLst>
              <a:ext uri="{FF2B5EF4-FFF2-40B4-BE49-F238E27FC236}">
                <a16:creationId xmlns:a16="http://schemas.microsoft.com/office/drawing/2014/main" id="{0C7E84A5-DEC5-C344-B004-723238B45151}"/>
              </a:ext>
            </a:extLst>
          </p:cNvPr>
          <p:cNvSpPr/>
          <p:nvPr/>
        </p:nvSpPr>
        <p:spPr>
          <a:xfrm>
            <a:off x="3969607" y="4418279"/>
            <a:ext cx="482824" cy="338554"/>
          </a:xfrm>
          <a:prstGeom prst="rect">
            <a:avLst/>
          </a:prstGeom>
        </p:spPr>
        <p:txBody>
          <a:bodyPr wrap="none">
            <a:spAutoFit/>
          </a:bodyPr>
          <a:lstStyle/>
          <a:p>
            <a:r>
              <a:rPr lang="en-US" sz="1600" b="1" dirty="0">
                <a:solidFill>
                  <a:schemeClr val="tx2"/>
                </a:solidFill>
                <a:latin typeface="Metropolis" pitchFamily="2" charset="77"/>
              </a:rPr>
              <a:t>DR</a:t>
            </a:r>
            <a:endParaRPr lang="en-GB" sz="1600" dirty="0"/>
          </a:p>
        </p:txBody>
      </p:sp>
      <p:cxnSp>
        <p:nvCxnSpPr>
          <p:cNvPr id="223" name="Straight Connector 222">
            <a:extLst>
              <a:ext uri="{FF2B5EF4-FFF2-40B4-BE49-F238E27FC236}">
                <a16:creationId xmlns:a16="http://schemas.microsoft.com/office/drawing/2014/main" id="{A73F7665-4820-964F-A0C7-7386197B87B6}"/>
              </a:ext>
            </a:extLst>
          </p:cNvPr>
          <p:cNvCxnSpPr>
            <a:cxnSpLocks/>
          </p:cNvCxnSpPr>
          <p:nvPr/>
        </p:nvCxnSpPr>
        <p:spPr bwMode="gray">
          <a:xfrm>
            <a:off x="4661046" y="4043436"/>
            <a:ext cx="0" cy="257868"/>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24" name="Straight Connector 223">
            <a:extLst>
              <a:ext uri="{FF2B5EF4-FFF2-40B4-BE49-F238E27FC236}">
                <a16:creationId xmlns:a16="http://schemas.microsoft.com/office/drawing/2014/main" id="{34BCFF8E-53C4-5145-9E14-AD3DD52A956E}"/>
              </a:ext>
            </a:extLst>
          </p:cNvPr>
          <p:cNvCxnSpPr>
            <a:cxnSpLocks/>
          </p:cNvCxnSpPr>
          <p:nvPr/>
        </p:nvCxnSpPr>
        <p:spPr bwMode="gray">
          <a:xfrm>
            <a:off x="4528964" y="4838724"/>
            <a:ext cx="0" cy="236069"/>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25" name="Straight Connector 224">
            <a:extLst>
              <a:ext uri="{FF2B5EF4-FFF2-40B4-BE49-F238E27FC236}">
                <a16:creationId xmlns:a16="http://schemas.microsoft.com/office/drawing/2014/main" id="{39738C5B-ED2B-AC44-B436-4C79C974A3A9}"/>
              </a:ext>
            </a:extLst>
          </p:cNvPr>
          <p:cNvCxnSpPr>
            <a:cxnSpLocks/>
          </p:cNvCxnSpPr>
          <p:nvPr/>
        </p:nvCxnSpPr>
        <p:spPr bwMode="gray">
          <a:xfrm>
            <a:off x="4661046" y="4857082"/>
            <a:ext cx="0" cy="413226"/>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26" name="Straight Connector 225">
            <a:extLst>
              <a:ext uri="{FF2B5EF4-FFF2-40B4-BE49-F238E27FC236}">
                <a16:creationId xmlns:a16="http://schemas.microsoft.com/office/drawing/2014/main" id="{5650FE09-D5A8-2449-A08C-2654DA659886}"/>
              </a:ext>
            </a:extLst>
          </p:cNvPr>
          <p:cNvCxnSpPr>
            <a:cxnSpLocks/>
          </p:cNvCxnSpPr>
          <p:nvPr/>
        </p:nvCxnSpPr>
        <p:spPr bwMode="gray">
          <a:xfrm>
            <a:off x="4808710" y="4815369"/>
            <a:ext cx="0" cy="641174"/>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34" name="Straight Connector 233">
            <a:extLst>
              <a:ext uri="{FF2B5EF4-FFF2-40B4-BE49-F238E27FC236}">
                <a16:creationId xmlns:a16="http://schemas.microsoft.com/office/drawing/2014/main" id="{245E0ED9-8AED-9B4F-A0A7-372C82B5A58C}"/>
              </a:ext>
            </a:extLst>
          </p:cNvPr>
          <p:cNvCxnSpPr>
            <a:cxnSpLocks/>
          </p:cNvCxnSpPr>
          <p:nvPr/>
        </p:nvCxnSpPr>
        <p:spPr bwMode="gray">
          <a:xfrm flipH="1">
            <a:off x="2707237" y="1681067"/>
            <a:ext cx="1931353" cy="1414077"/>
          </a:xfrm>
          <a:prstGeom prst="line">
            <a:avLst/>
          </a:prstGeom>
          <a:ln w="25400" cap="rnd">
            <a:solidFill>
              <a:schemeClr val="bg1">
                <a:lumMod val="50000"/>
              </a:schemeClr>
            </a:solidFill>
            <a:miter lim="800000"/>
            <a:headEnd type="stealth" w="lg" len="lg"/>
            <a:tailEnd type="stealth" w="lg" len="lg"/>
          </a:ln>
        </p:spPr>
        <p:style>
          <a:lnRef idx="1">
            <a:schemeClr val="accent1"/>
          </a:lnRef>
          <a:fillRef idx="0">
            <a:schemeClr val="accent1"/>
          </a:fillRef>
          <a:effectRef idx="0">
            <a:schemeClr val="accent1"/>
          </a:effectRef>
          <a:fontRef idx="minor">
            <a:schemeClr val="tx1"/>
          </a:fontRef>
        </p:style>
      </p:cxnSp>
      <p:cxnSp>
        <p:nvCxnSpPr>
          <p:cNvPr id="236" name="Straight Connector 235">
            <a:extLst>
              <a:ext uri="{FF2B5EF4-FFF2-40B4-BE49-F238E27FC236}">
                <a16:creationId xmlns:a16="http://schemas.microsoft.com/office/drawing/2014/main" id="{60EC5485-294A-0746-9B0A-BD7641BAFD0C}"/>
              </a:ext>
            </a:extLst>
          </p:cNvPr>
          <p:cNvCxnSpPr>
            <a:cxnSpLocks/>
          </p:cNvCxnSpPr>
          <p:nvPr/>
        </p:nvCxnSpPr>
        <p:spPr bwMode="gray">
          <a:xfrm flipH="1">
            <a:off x="2373345" y="1718495"/>
            <a:ext cx="49116" cy="1277540"/>
          </a:xfrm>
          <a:prstGeom prst="line">
            <a:avLst/>
          </a:prstGeom>
          <a:ln w="25400" cap="rnd">
            <a:solidFill>
              <a:schemeClr val="bg1">
                <a:lumMod val="50000"/>
              </a:schemeClr>
            </a:solidFill>
            <a:miter lim="800000"/>
            <a:headEnd type="stealth" w="lg" len="lg"/>
            <a:tailEnd type="stealth" w="lg" len="lg"/>
          </a:ln>
        </p:spPr>
        <p:style>
          <a:lnRef idx="1">
            <a:schemeClr val="accent1"/>
          </a:lnRef>
          <a:fillRef idx="0">
            <a:schemeClr val="accent1"/>
          </a:fillRef>
          <a:effectRef idx="0">
            <a:schemeClr val="accent1"/>
          </a:effectRef>
          <a:fontRef idx="minor">
            <a:schemeClr val="tx1"/>
          </a:fontRef>
        </p:style>
      </p:cxnSp>
      <p:cxnSp>
        <p:nvCxnSpPr>
          <p:cNvPr id="242" name="Straight Connector 241">
            <a:extLst>
              <a:ext uri="{FF2B5EF4-FFF2-40B4-BE49-F238E27FC236}">
                <a16:creationId xmlns:a16="http://schemas.microsoft.com/office/drawing/2014/main" id="{DCF1B5E7-1953-E741-A5AB-FCA8F6CA45D9}"/>
              </a:ext>
            </a:extLst>
          </p:cNvPr>
          <p:cNvCxnSpPr>
            <a:cxnSpLocks/>
          </p:cNvCxnSpPr>
          <p:nvPr/>
        </p:nvCxnSpPr>
        <p:spPr bwMode="gray">
          <a:xfrm>
            <a:off x="2683484" y="1705350"/>
            <a:ext cx="1551165" cy="1345347"/>
          </a:xfrm>
          <a:prstGeom prst="line">
            <a:avLst/>
          </a:prstGeom>
          <a:ln w="25400" cap="rnd">
            <a:solidFill>
              <a:schemeClr val="bg1">
                <a:lumMod val="50000"/>
              </a:schemeClr>
            </a:solidFill>
            <a:miter lim="800000"/>
            <a:headEnd type="stealth" w="lg" len="lg"/>
            <a:tailEnd type="stealth" w="lg" len="lg"/>
          </a:ln>
        </p:spPr>
        <p:style>
          <a:lnRef idx="1">
            <a:schemeClr val="accent1"/>
          </a:lnRef>
          <a:fillRef idx="0">
            <a:schemeClr val="accent1"/>
          </a:fillRef>
          <a:effectRef idx="0">
            <a:schemeClr val="accent1"/>
          </a:effectRef>
          <a:fontRef idx="minor">
            <a:schemeClr val="tx1"/>
          </a:fontRef>
        </p:style>
      </p:cxnSp>
      <p:cxnSp>
        <p:nvCxnSpPr>
          <p:cNvPr id="245" name="Straight Connector 244">
            <a:extLst>
              <a:ext uri="{FF2B5EF4-FFF2-40B4-BE49-F238E27FC236}">
                <a16:creationId xmlns:a16="http://schemas.microsoft.com/office/drawing/2014/main" id="{F93A5F39-FC40-2E49-B09C-6A8FBDFE3BDA}"/>
              </a:ext>
            </a:extLst>
          </p:cNvPr>
          <p:cNvCxnSpPr>
            <a:cxnSpLocks/>
          </p:cNvCxnSpPr>
          <p:nvPr/>
        </p:nvCxnSpPr>
        <p:spPr bwMode="gray">
          <a:xfrm flipH="1">
            <a:off x="4689258" y="1705350"/>
            <a:ext cx="41022" cy="1365631"/>
          </a:xfrm>
          <a:prstGeom prst="line">
            <a:avLst/>
          </a:prstGeom>
          <a:ln w="25400" cap="rnd">
            <a:solidFill>
              <a:schemeClr val="bg1">
                <a:lumMod val="50000"/>
              </a:schemeClr>
            </a:solidFill>
            <a:miter lim="800000"/>
            <a:headEnd type="stealth" w="lg" len="lg"/>
            <a:tailEnd type="stealth" w="lg" len="lg"/>
          </a:ln>
        </p:spPr>
        <p:style>
          <a:lnRef idx="1">
            <a:schemeClr val="accent1"/>
          </a:lnRef>
          <a:fillRef idx="0">
            <a:schemeClr val="accent1"/>
          </a:fillRef>
          <a:effectRef idx="0">
            <a:schemeClr val="accent1"/>
          </a:effectRef>
          <a:fontRef idx="minor">
            <a:schemeClr val="tx1"/>
          </a:fontRef>
        </p:style>
      </p:cxnSp>
      <p:sp>
        <p:nvSpPr>
          <p:cNvPr id="248" name="Rectangle 247">
            <a:extLst>
              <a:ext uri="{FF2B5EF4-FFF2-40B4-BE49-F238E27FC236}">
                <a16:creationId xmlns:a16="http://schemas.microsoft.com/office/drawing/2014/main" id="{88A418A2-135E-4A4F-A471-816395E10A24}"/>
              </a:ext>
            </a:extLst>
          </p:cNvPr>
          <p:cNvSpPr/>
          <p:nvPr/>
        </p:nvSpPr>
        <p:spPr>
          <a:xfrm>
            <a:off x="6598889" y="3356451"/>
            <a:ext cx="3229121" cy="738664"/>
          </a:xfrm>
          <a:prstGeom prst="rect">
            <a:avLst/>
          </a:prstGeom>
          <a:noFill/>
        </p:spPr>
        <p:txBody>
          <a:bodyPr wrap="square">
            <a:spAutoFit/>
          </a:bodyPr>
          <a:lstStyle/>
          <a:p>
            <a:r>
              <a:rPr lang="en-US" sz="1050" b="1" dirty="0">
                <a:solidFill>
                  <a:schemeClr val="tx2"/>
                </a:solidFill>
                <a:latin typeface="Metropolis" pitchFamily="2" charset="77"/>
              </a:rPr>
              <a:t>Auto created </a:t>
            </a:r>
          </a:p>
          <a:p>
            <a:r>
              <a:rPr lang="en-US" sz="1050" b="1" dirty="0">
                <a:solidFill>
                  <a:schemeClr val="tx2"/>
                </a:solidFill>
                <a:latin typeface="Metropolis" pitchFamily="2" charset="77"/>
              </a:rPr>
              <a:t>Intra Tier Transit Link </a:t>
            </a:r>
          </a:p>
          <a:p>
            <a:r>
              <a:rPr lang="en-US" sz="1050" b="1" dirty="0">
                <a:solidFill>
                  <a:schemeClr val="tx2"/>
                </a:solidFill>
                <a:latin typeface="Metropolis" pitchFamily="2" charset="77"/>
              </a:rPr>
              <a:t>(Transit LS /GENEVE) </a:t>
            </a:r>
          </a:p>
          <a:p>
            <a:r>
              <a:rPr lang="en-US" sz="1050" b="1" dirty="0">
                <a:solidFill>
                  <a:schemeClr val="tx2"/>
                </a:solidFill>
                <a:latin typeface="Metropolis" pitchFamily="2" charset="77"/>
              </a:rPr>
              <a:t>169.254.0.x</a:t>
            </a:r>
            <a:endParaRPr lang="en-GB" sz="1050" dirty="0"/>
          </a:p>
        </p:txBody>
      </p:sp>
      <p:sp>
        <p:nvSpPr>
          <p:cNvPr id="249" name="Rectangle 248">
            <a:extLst>
              <a:ext uri="{FF2B5EF4-FFF2-40B4-BE49-F238E27FC236}">
                <a16:creationId xmlns:a16="http://schemas.microsoft.com/office/drawing/2014/main" id="{27CFF3FC-49CD-074C-B653-AFCD15D10E54}"/>
              </a:ext>
            </a:extLst>
          </p:cNvPr>
          <p:cNvSpPr/>
          <p:nvPr/>
        </p:nvSpPr>
        <p:spPr>
          <a:xfrm>
            <a:off x="4936103" y="2349301"/>
            <a:ext cx="1302956" cy="430887"/>
          </a:xfrm>
          <a:prstGeom prst="rect">
            <a:avLst/>
          </a:prstGeom>
          <a:noFill/>
        </p:spPr>
        <p:txBody>
          <a:bodyPr wrap="square">
            <a:spAutoFit/>
          </a:bodyPr>
          <a:lstStyle/>
          <a:p>
            <a:r>
              <a:rPr lang="en-US" sz="1100" b="1" dirty="0">
                <a:solidFill>
                  <a:schemeClr val="accent1">
                    <a:lumMod val="75000"/>
                  </a:schemeClr>
                </a:solidFill>
                <a:latin typeface="Metropolis" pitchFamily="2" charset="77"/>
              </a:rPr>
              <a:t>Uplink 2</a:t>
            </a:r>
          </a:p>
          <a:p>
            <a:r>
              <a:rPr lang="en-US" sz="1100" b="1" dirty="0">
                <a:solidFill>
                  <a:schemeClr val="accent1">
                    <a:lumMod val="75000"/>
                  </a:schemeClr>
                </a:solidFill>
                <a:latin typeface="Metropolis" pitchFamily="2" charset="77"/>
              </a:rPr>
              <a:t>(VLAN 20) /29</a:t>
            </a:r>
            <a:endParaRPr lang="en-GB" sz="1100" dirty="0">
              <a:solidFill>
                <a:schemeClr val="accent1">
                  <a:lumMod val="75000"/>
                </a:schemeClr>
              </a:solidFill>
            </a:endParaRPr>
          </a:p>
        </p:txBody>
      </p:sp>
      <p:sp>
        <p:nvSpPr>
          <p:cNvPr id="250" name="Rectangle 249">
            <a:extLst>
              <a:ext uri="{FF2B5EF4-FFF2-40B4-BE49-F238E27FC236}">
                <a16:creationId xmlns:a16="http://schemas.microsoft.com/office/drawing/2014/main" id="{2253DEB5-7FE8-0342-9B14-D8A55D496C74}"/>
              </a:ext>
            </a:extLst>
          </p:cNvPr>
          <p:cNvSpPr/>
          <p:nvPr/>
        </p:nvSpPr>
        <p:spPr>
          <a:xfrm>
            <a:off x="1021767" y="2212924"/>
            <a:ext cx="1877008" cy="430887"/>
          </a:xfrm>
          <a:prstGeom prst="rect">
            <a:avLst/>
          </a:prstGeom>
          <a:noFill/>
        </p:spPr>
        <p:txBody>
          <a:bodyPr wrap="square">
            <a:spAutoFit/>
          </a:bodyPr>
          <a:lstStyle/>
          <a:p>
            <a:r>
              <a:rPr lang="en-US" sz="1100" b="1" dirty="0">
                <a:solidFill>
                  <a:schemeClr val="accent5">
                    <a:lumMod val="75000"/>
                  </a:schemeClr>
                </a:solidFill>
                <a:latin typeface="Metropolis" pitchFamily="2" charset="77"/>
              </a:rPr>
              <a:t>Uplink 1 </a:t>
            </a:r>
          </a:p>
          <a:p>
            <a:r>
              <a:rPr lang="en-US" sz="1100" b="1" dirty="0">
                <a:solidFill>
                  <a:schemeClr val="accent5">
                    <a:lumMod val="75000"/>
                  </a:schemeClr>
                </a:solidFill>
                <a:latin typeface="Metropolis" pitchFamily="2" charset="77"/>
              </a:rPr>
              <a:t>(VLAN 10) /29</a:t>
            </a:r>
            <a:endParaRPr lang="en-GB" sz="1100" dirty="0">
              <a:solidFill>
                <a:schemeClr val="accent5">
                  <a:lumMod val="75000"/>
                </a:schemeClr>
              </a:solidFill>
            </a:endParaRPr>
          </a:p>
        </p:txBody>
      </p:sp>
      <p:cxnSp>
        <p:nvCxnSpPr>
          <p:cNvPr id="251" name="Straight Connector 250">
            <a:extLst>
              <a:ext uri="{FF2B5EF4-FFF2-40B4-BE49-F238E27FC236}">
                <a16:creationId xmlns:a16="http://schemas.microsoft.com/office/drawing/2014/main" id="{B21FB39C-D25F-C646-95D9-B1B0F358DCE1}"/>
              </a:ext>
            </a:extLst>
          </p:cNvPr>
          <p:cNvCxnSpPr>
            <a:cxnSpLocks/>
          </p:cNvCxnSpPr>
          <p:nvPr/>
        </p:nvCxnSpPr>
        <p:spPr bwMode="gray">
          <a:xfrm>
            <a:off x="345717" y="1791429"/>
            <a:ext cx="1120451" cy="0"/>
          </a:xfrm>
          <a:prstGeom prst="line">
            <a:avLst/>
          </a:prstGeom>
          <a:ln w="25400" cap="rnd">
            <a:solidFill>
              <a:schemeClr val="bg1">
                <a:lumMod val="50000"/>
              </a:schemeClr>
            </a:solidFill>
            <a:miter lim="800000"/>
            <a:headEnd type="stealth" w="lg" len="lg"/>
            <a:tailEnd type="stealth" w="lg" len="lg"/>
          </a:ln>
        </p:spPr>
        <p:style>
          <a:lnRef idx="1">
            <a:schemeClr val="accent1"/>
          </a:lnRef>
          <a:fillRef idx="0">
            <a:schemeClr val="accent1"/>
          </a:fillRef>
          <a:effectRef idx="0">
            <a:schemeClr val="accent1"/>
          </a:effectRef>
          <a:fontRef idx="minor">
            <a:schemeClr val="tx1"/>
          </a:fontRef>
        </p:style>
      </p:cxnSp>
      <p:sp>
        <p:nvSpPr>
          <p:cNvPr id="253" name="Rectangle 252">
            <a:extLst>
              <a:ext uri="{FF2B5EF4-FFF2-40B4-BE49-F238E27FC236}">
                <a16:creationId xmlns:a16="http://schemas.microsoft.com/office/drawing/2014/main" id="{D3987700-E318-D042-923B-B72DF61227D0}"/>
              </a:ext>
            </a:extLst>
          </p:cNvPr>
          <p:cNvSpPr/>
          <p:nvPr/>
        </p:nvSpPr>
        <p:spPr>
          <a:xfrm>
            <a:off x="274840" y="1443449"/>
            <a:ext cx="1322798" cy="276999"/>
          </a:xfrm>
          <a:prstGeom prst="rect">
            <a:avLst/>
          </a:prstGeom>
        </p:spPr>
        <p:txBody>
          <a:bodyPr wrap="none">
            <a:spAutoFit/>
          </a:bodyPr>
          <a:lstStyle/>
          <a:p>
            <a:pPr algn="ctr"/>
            <a:r>
              <a:rPr lang="en-US" sz="1200" b="1" dirty="0" err="1">
                <a:solidFill>
                  <a:schemeClr val="tx1">
                    <a:lumMod val="50000"/>
                  </a:schemeClr>
                </a:solidFill>
                <a:ea typeface="Gotham Rounded Book" charset="0"/>
                <a:cs typeface="Gotham Rounded Book" charset="0"/>
              </a:rPr>
              <a:t>eBGP</a:t>
            </a:r>
            <a:r>
              <a:rPr lang="en-US" sz="1200" b="1" dirty="0">
                <a:solidFill>
                  <a:schemeClr val="tx1">
                    <a:lumMod val="50000"/>
                  </a:schemeClr>
                </a:solidFill>
                <a:ea typeface="Gotham Rounded Book" charset="0"/>
                <a:cs typeface="Gotham Rounded Book" charset="0"/>
              </a:rPr>
              <a:t> </a:t>
            </a:r>
            <a:r>
              <a:rPr lang="en-US" sz="1200" b="1" dirty="0" err="1">
                <a:solidFill>
                  <a:schemeClr val="tx1">
                    <a:lumMod val="50000"/>
                  </a:schemeClr>
                </a:solidFill>
                <a:ea typeface="Gotham Rounded Book" charset="0"/>
                <a:cs typeface="Gotham Rounded Book" charset="0"/>
              </a:rPr>
              <a:t>Peerings</a:t>
            </a:r>
            <a:endParaRPr lang="en-US" sz="1200" b="1" dirty="0">
              <a:solidFill>
                <a:schemeClr val="tx1">
                  <a:lumMod val="50000"/>
                </a:schemeClr>
              </a:solidFill>
              <a:ea typeface="Gotham Rounded Book" charset="0"/>
              <a:cs typeface="Gotham Rounded Book" charset="0"/>
            </a:endParaRPr>
          </a:p>
        </p:txBody>
      </p:sp>
      <p:sp>
        <p:nvSpPr>
          <p:cNvPr id="254" name="Rectangle 253">
            <a:extLst>
              <a:ext uri="{FF2B5EF4-FFF2-40B4-BE49-F238E27FC236}">
                <a16:creationId xmlns:a16="http://schemas.microsoft.com/office/drawing/2014/main" id="{B6901C25-2D6D-554D-B5FD-5B7FFDFAB1ED}"/>
              </a:ext>
            </a:extLst>
          </p:cNvPr>
          <p:cNvSpPr/>
          <p:nvPr/>
        </p:nvSpPr>
        <p:spPr>
          <a:xfrm>
            <a:off x="2920892" y="1320210"/>
            <a:ext cx="1809594" cy="276999"/>
          </a:xfrm>
          <a:prstGeom prst="rect">
            <a:avLst/>
          </a:prstGeom>
        </p:spPr>
        <p:txBody>
          <a:bodyPr wrap="square">
            <a:spAutoFit/>
          </a:bodyPr>
          <a:lstStyle/>
          <a:p>
            <a:r>
              <a:rPr lang="en-US" sz="1200" b="1" dirty="0">
                <a:solidFill>
                  <a:schemeClr val="tx2"/>
                </a:solidFill>
                <a:latin typeface="Metropolis" pitchFamily="2" charset="77"/>
              </a:rPr>
              <a:t>Physical Routers</a:t>
            </a:r>
            <a:endParaRPr lang="en-GB" sz="1200" dirty="0">
              <a:solidFill>
                <a:schemeClr val="tx2"/>
              </a:solidFill>
            </a:endParaRPr>
          </a:p>
        </p:txBody>
      </p:sp>
      <p:sp>
        <p:nvSpPr>
          <p:cNvPr id="275" name="TextBox 274">
            <a:extLst>
              <a:ext uri="{FF2B5EF4-FFF2-40B4-BE49-F238E27FC236}">
                <a16:creationId xmlns:a16="http://schemas.microsoft.com/office/drawing/2014/main" id="{8E496DB4-6E50-6942-9053-BBFAB59B6BB0}"/>
              </a:ext>
            </a:extLst>
          </p:cNvPr>
          <p:cNvSpPr txBox="1"/>
          <p:nvPr/>
        </p:nvSpPr>
        <p:spPr>
          <a:xfrm>
            <a:off x="6115840" y="1153186"/>
            <a:ext cx="5887747" cy="1446550"/>
          </a:xfrm>
          <a:prstGeom prst="rect">
            <a:avLst/>
          </a:prstGeom>
        </p:spPr>
        <p:txBody>
          <a:bodyPr wrap="square" lIns="0" tIns="0" rIns="0" bIns="0" rtlCol="0">
            <a:spAutoFit/>
          </a:bodyPr>
          <a:lstStyle/>
          <a:p>
            <a:pPr marL="228600" indent="-228600">
              <a:spcAft>
                <a:spcPts val="600"/>
              </a:spcAft>
              <a:buFont typeface="+mj-lt"/>
              <a:buAutoNum type="arabicPeriod"/>
            </a:pPr>
            <a:r>
              <a:rPr lang="en-US" sz="1400" b="1" dirty="0">
                <a:solidFill>
                  <a:schemeClr val="tx2"/>
                </a:solidFill>
              </a:rPr>
              <a:t>Both Active and Standby SR forms BGP </a:t>
            </a:r>
            <a:r>
              <a:rPr lang="en-US" sz="1400" b="1" dirty="0" err="1">
                <a:solidFill>
                  <a:schemeClr val="tx2"/>
                </a:solidFill>
              </a:rPr>
              <a:t>neighborships</a:t>
            </a:r>
            <a:r>
              <a:rPr lang="en-US" sz="1400" b="1" dirty="0">
                <a:solidFill>
                  <a:schemeClr val="tx2"/>
                </a:solidFill>
              </a:rPr>
              <a:t> with physical (</a:t>
            </a:r>
            <a:r>
              <a:rPr lang="en-US" sz="1400" b="1" dirty="0" err="1">
                <a:solidFill>
                  <a:schemeClr val="tx2"/>
                </a:solidFill>
              </a:rPr>
              <a:t>Src</a:t>
            </a:r>
            <a:r>
              <a:rPr lang="en-US" sz="1400" b="1" dirty="0">
                <a:solidFill>
                  <a:schemeClr val="tx2"/>
                </a:solidFill>
              </a:rPr>
              <a:t>/</a:t>
            </a:r>
            <a:r>
              <a:rPr lang="en-US" sz="1400" b="1" dirty="0" err="1">
                <a:solidFill>
                  <a:schemeClr val="tx2"/>
                </a:solidFill>
              </a:rPr>
              <a:t>Dst</a:t>
            </a:r>
            <a:r>
              <a:rPr lang="en-US" sz="1400" b="1" dirty="0">
                <a:solidFill>
                  <a:schemeClr val="tx2"/>
                </a:solidFill>
              </a:rPr>
              <a:t> IP based ECMP on T0 to Physical Router)</a:t>
            </a:r>
          </a:p>
          <a:p>
            <a:pPr marL="228600" indent="-228600">
              <a:spcAft>
                <a:spcPts val="600"/>
              </a:spcAft>
              <a:buFont typeface="+mj-lt"/>
              <a:buAutoNum type="arabicPeriod"/>
            </a:pPr>
            <a:r>
              <a:rPr lang="en-US" sz="1400" b="1" dirty="0">
                <a:solidFill>
                  <a:schemeClr val="tx2"/>
                </a:solidFill>
              </a:rPr>
              <a:t>Standby SR automatically prepends the Local AS three times (influence ingress)</a:t>
            </a:r>
          </a:p>
          <a:p>
            <a:pPr marL="228600" indent="-228600">
              <a:spcAft>
                <a:spcPts val="600"/>
              </a:spcAft>
              <a:buFont typeface="+mj-lt"/>
              <a:buAutoNum type="arabicPeriod"/>
            </a:pPr>
            <a:r>
              <a:rPr lang="en-US" sz="1400" b="1" dirty="0">
                <a:solidFill>
                  <a:schemeClr val="tx2"/>
                </a:solidFill>
              </a:rPr>
              <a:t>Standby SR does not receive any traffic on its Intra Tier Transit Link (influence egress)</a:t>
            </a:r>
          </a:p>
        </p:txBody>
      </p:sp>
      <p:sp>
        <p:nvSpPr>
          <p:cNvPr id="277" name="TextBox 276">
            <a:extLst>
              <a:ext uri="{FF2B5EF4-FFF2-40B4-BE49-F238E27FC236}">
                <a16:creationId xmlns:a16="http://schemas.microsoft.com/office/drawing/2014/main" id="{8D5C1A45-E834-8E4A-ADA4-D1845342B05B}"/>
              </a:ext>
            </a:extLst>
          </p:cNvPr>
          <p:cNvSpPr txBox="1"/>
          <p:nvPr/>
        </p:nvSpPr>
        <p:spPr>
          <a:xfrm>
            <a:off x="2526111" y="3553502"/>
            <a:ext cx="225912" cy="215444"/>
          </a:xfrm>
          <a:prstGeom prst="rect">
            <a:avLst/>
          </a:prstGeom>
        </p:spPr>
        <p:txBody>
          <a:bodyPr wrap="square" lIns="0" tIns="0" rIns="0" bIns="0" rtlCol="0">
            <a:spAutoFit/>
          </a:bodyPr>
          <a:lstStyle/>
          <a:p>
            <a:pPr algn="l">
              <a:spcAft>
                <a:spcPts val="600"/>
              </a:spcAft>
            </a:pPr>
            <a:r>
              <a:rPr lang="en-US" sz="1400" b="1" dirty="0">
                <a:solidFill>
                  <a:schemeClr val="tx1">
                    <a:lumMod val="50000"/>
                  </a:schemeClr>
                </a:solidFill>
              </a:rPr>
              <a:t>.2</a:t>
            </a:r>
          </a:p>
        </p:txBody>
      </p:sp>
      <p:sp>
        <p:nvSpPr>
          <p:cNvPr id="278" name="TextBox 277">
            <a:extLst>
              <a:ext uri="{FF2B5EF4-FFF2-40B4-BE49-F238E27FC236}">
                <a16:creationId xmlns:a16="http://schemas.microsoft.com/office/drawing/2014/main" id="{BDF8F1B2-4D82-4943-A402-7E8997758E67}"/>
              </a:ext>
            </a:extLst>
          </p:cNvPr>
          <p:cNvSpPr txBox="1"/>
          <p:nvPr/>
        </p:nvSpPr>
        <p:spPr>
          <a:xfrm>
            <a:off x="4086658" y="3546743"/>
            <a:ext cx="213549" cy="215444"/>
          </a:xfrm>
          <a:prstGeom prst="rect">
            <a:avLst/>
          </a:prstGeom>
        </p:spPr>
        <p:txBody>
          <a:bodyPr wrap="square" lIns="0" tIns="0" rIns="0" bIns="0" rtlCol="0">
            <a:spAutoFit/>
          </a:bodyPr>
          <a:lstStyle/>
          <a:p>
            <a:pPr algn="r">
              <a:spcAft>
                <a:spcPts val="600"/>
              </a:spcAft>
            </a:pPr>
            <a:r>
              <a:rPr lang="en-US" sz="1400" b="1" dirty="0">
                <a:solidFill>
                  <a:schemeClr val="tx1">
                    <a:lumMod val="50000"/>
                  </a:schemeClr>
                </a:solidFill>
              </a:rPr>
              <a:t>.2</a:t>
            </a:r>
          </a:p>
        </p:txBody>
      </p:sp>
      <p:sp>
        <p:nvSpPr>
          <p:cNvPr id="279" name="TextBox 278">
            <a:extLst>
              <a:ext uri="{FF2B5EF4-FFF2-40B4-BE49-F238E27FC236}">
                <a16:creationId xmlns:a16="http://schemas.microsoft.com/office/drawing/2014/main" id="{687A55AE-CD45-CF46-9A43-CF6034A280BC}"/>
              </a:ext>
            </a:extLst>
          </p:cNvPr>
          <p:cNvSpPr txBox="1"/>
          <p:nvPr/>
        </p:nvSpPr>
        <p:spPr>
          <a:xfrm>
            <a:off x="2077849" y="4110522"/>
            <a:ext cx="225912" cy="215444"/>
          </a:xfrm>
          <a:prstGeom prst="rect">
            <a:avLst/>
          </a:prstGeom>
        </p:spPr>
        <p:txBody>
          <a:bodyPr wrap="square" lIns="0" tIns="0" rIns="0" bIns="0" rtlCol="0">
            <a:spAutoFit/>
          </a:bodyPr>
          <a:lstStyle/>
          <a:p>
            <a:pPr algn="l">
              <a:spcAft>
                <a:spcPts val="600"/>
              </a:spcAft>
            </a:pPr>
            <a:r>
              <a:rPr lang="en-US" sz="1400" b="1" dirty="0">
                <a:solidFill>
                  <a:schemeClr val="tx1">
                    <a:lumMod val="50000"/>
                  </a:schemeClr>
                </a:solidFill>
              </a:rPr>
              <a:t>.1</a:t>
            </a:r>
          </a:p>
        </p:txBody>
      </p:sp>
      <p:sp>
        <p:nvSpPr>
          <p:cNvPr id="2" name="TextBox 1">
            <a:extLst>
              <a:ext uri="{FF2B5EF4-FFF2-40B4-BE49-F238E27FC236}">
                <a16:creationId xmlns:a16="http://schemas.microsoft.com/office/drawing/2014/main" id="{183C67B9-E109-C644-864B-1EFD69470F6A}"/>
              </a:ext>
            </a:extLst>
          </p:cNvPr>
          <p:cNvSpPr txBox="1"/>
          <p:nvPr/>
        </p:nvSpPr>
        <p:spPr>
          <a:xfrm>
            <a:off x="4371467" y="3490805"/>
            <a:ext cx="183833" cy="430887"/>
          </a:xfrm>
          <a:prstGeom prst="rect">
            <a:avLst/>
          </a:prstGeom>
        </p:spPr>
        <p:txBody>
          <a:bodyPr wrap="square" lIns="0" tIns="0" rIns="0" bIns="0" rtlCol="0">
            <a:spAutoFit/>
          </a:bodyPr>
          <a:lstStyle/>
          <a:p>
            <a:pPr algn="ctr">
              <a:spcAft>
                <a:spcPts val="600"/>
              </a:spcAft>
            </a:pPr>
            <a:r>
              <a:rPr lang="en-US" sz="2800" dirty="0">
                <a:solidFill>
                  <a:srgbClr val="FF0000"/>
                </a:solidFill>
              </a:rPr>
              <a:t>X</a:t>
            </a:r>
          </a:p>
        </p:txBody>
      </p:sp>
      <p:sp>
        <p:nvSpPr>
          <p:cNvPr id="111" name="TextBox 110">
            <a:extLst>
              <a:ext uri="{FF2B5EF4-FFF2-40B4-BE49-F238E27FC236}">
                <a16:creationId xmlns:a16="http://schemas.microsoft.com/office/drawing/2014/main" id="{6F389472-4AAA-0947-985D-ABEB72A20B1D}"/>
              </a:ext>
            </a:extLst>
          </p:cNvPr>
          <p:cNvSpPr txBox="1"/>
          <p:nvPr/>
        </p:nvSpPr>
        <p:spPr>
          <a:xfrm>
            <a:off x="4466499" y="3637166"/>
            <a:ext cx="1072148" cy="369332"/>
          </a:xfrm>
          <a:prstGeom prst="rect">
            <a:avLst/>
          </a:prstGeom>
        </p:spPr>
        <p:txBody>
          <a:bodyPr wrap="square" lIns="0" tIns="0" rIns="0" bIns="0" rtlCol="0">
            <a:spAutoFit/>
          </a:bodyPr>
          <a:lstStyle/>
          <a:p>
            <a:pPr algn="ctr">
              <a:spcAft>
                <a:spcPts val="600"/>
              </a:spcAft>
            </a:pPr>
            <a:r>
              <a:rPr lang="en-US" sz="1200" b="1" dirty="0">
                <a:solidFill>
                  <a:schemeClr val="tx1">
                    <a:lumMod val="50000"/>
                  </a:schemeClr>
                </a:solidFill>
              </a:rPr>
              <a:t>Operational State : Down</a:t>
            </a:r>
          </a:p>
        </p:txBody>
      </p:sp>
      <p:grpSp>
        <p:nvGrpSpPr>
          <p:cNvPr id="27" name="Group 26">
            <a:extLst>
              <a:ext uri="{FF2B5EF4-FFF2-40B4-BE49-F238E27FC236}">
                <a16:creationId xmlns:a16="http://schemas.microsoft.com/office/drawing/2014/main" id="{7DDF3753-62D6-7F47-9C21-59344702B76B}"/>
              </a:ext>
            </a:extLst>
          </p:cNvPr>
          <p:cNvGrpSpPr/>
          <p:nvPr/>
        </p:nvGrpSpPr>
        <p:grpSpPr>
          <a:xfrm>
            <a:off x="2502766" y="1707176"/>
            <a:ext cx="2477627" cy="1350750"/>
            <a:chOff x="3842409" y="1973275"/>
            <a:chExt cx="2477627" cy="1350750"/>
          </a:xfrm>
        </p:grpSpPr>
        <p:cxnSp>
          <p:nvCxnSpPr>
            <p:cNvPr id="60" name="Straight Connector 59">
              <a:extLst>
                <a:ext uri="{FF2B5EF4-FFF2-40B4-BE49-F238E27FC236}">
                  <a16:creationId xmlns:a16="http://schemas.microsoft.com/office/drawing/2014/main" id="{20D6CB69-56B0-504A-9FA1-A2D83EF4EAA2}"/>
                </a:ext>
              </a:extLst>
            </p:cNvPr>
            <p:cNvCxnSpPr>
              <a:cxnSpLocks/>
            </p:cNvCxnSpPr>
            <p:nvPr/>
          </p:nvCxnSpPr>
          <p:spPr bwMode="gray">
            <a:xfrm>
              <a:off x="5940368" y="2925856"/>
              <a:ext cx="0" cy="374610"/>
            </a:xfrm>
            <a:prstGeom prst="line">
              <a:avLst/>
            </a:prstGeom>
            <a:ln w="25400" cap="rnd">
              <a:solidFill>
                <a:schemeClr val="accent1">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82" name="Straight Connector 81">
              <a:extLst>
                <a:ext uri="{FF2B5EF4-FFF2-40B4-BE49-F238E27FC236}">
                  <a16:creationId xmlns:a16="http://schemas.microsoft.com/office/drawing/2014/main" id="{655AB8BD-0DE5-A742-9AA9-EFE3AD2E2DEC}"/>
                </a:ext>
              </a:extLst>
            </p:cNvPr>
            <p:cNvCxnSpPr>
              <a:cxnSpLocks/>
            </p:cNvCxnSpPr>
            <p:nvPr/>
          </p:nvCxnSpPr>
          <p:spPr bwMode="gray">
            <a:xfrm flipH="1">
              <a:off x="3842409" y="2908492"/>
              <a:ext cx="2477627" cy="0"/>
            </a:xfrm>
            <a:prstGeom prst="line">
              <a:avLst/>
            </a:prstGeom>
            <a:ln w="25400" cap="rnd">
              <a:solidFill>
                <a:schemeClr val="accent1">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14" name="Straight Connector 113">
              <a:extLst>
                <a:ext uri="{FF2B5EF4-FFF2-40B4-BE49-F238E27FC236}">
                  <a16:creationId xmlns:a16="http://schemas.microsoft.com/office/drawing/2014/main" id="{EEED5324-37C4-E04A-998A-24706ECB75E3}"/>
                </a:ext>
              </a:extLst>
            </p:cNvPr>
            <p:cNvCxnSpPr>
              <a:cxnSpLocks/>
            </p:cNvCxnSpPr>
            <p:nvPr/>
          </p:nvCxnSpPr>
          <p:spPr bwMode="gray">
            <a:xfrm flipV="1">
              <a:off x="6173360" y="1973275"/>
              <a:ext cx="370" cy="934216"/>
            </a:xfrm>
            <a:prstGeom prst="line">
              <a:avLst/>
            </a:prstGeom>
            <a:ln w="25400" cap="rnd">
              <a:solidFill>
                <a:schemeClr val="accent1">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12" name="Straight Connector 111">
              <a:extLst>
                <a:ext uri="{FF2B5EF4-FFF2-40B4-BE49-F238E27FC236}">
                  <a16:creationId xmlns:a16="http://schemas.microsoft.com/office/drawing/2014/main" id="{8B4B81A2-79E5-2645-9D1C-B7342D971D1C}"/>
                </a:ext>
              </a:extLst>
            </p:cNvPr>
            <p:cNvCxnSpPr>
              <a:cxnSpLocks/>
            </p:cNvCxnSpPr>
            <p:nvPr/>
          </p:nvCxnSpPr>
          <p:spPr bwMode="gray">
            <a:xfrm flipH="1" flipV="1">
              <a:off x="3946352" y="2919187"/>
              <a:ext cx="1" cy="404838"/>
            </a:xfrm>
            <a:prstGeom prst="line">
              <a:avLst/>
            </a:prstGeom>
            <a:ln w="25400" cap="rnd">
              <a:solidFill>
                <a:schemeClr val="accent1">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grpSp>
      <p:sp>
        <p:nvSpPr>
          <p:cNvPr id="98" name="Rectangle 97">
            <a:extLst>
              <a:ext uri="{FF2B5EF4-FFF2-40B4-BE49-F238E27FC236}">
                <a16:creationId xmlns:a16="http://schemas.microsoft.com/office/drawing/2014/main" id="{070F7F92-606B-5D43-80E0-2B053BFCB3B6}"/>
              </a:ext>
            </a:extLst>
          </p:cNvPr>
          <p:cNvSpPr/>
          <p:nvPr/>
        </p:nvSpPr>
        <p:spPr>
          <a:xfrm>
            <a:off x="5428037" y="2901198"/>
            <a:ext cx="947091" cy="769441"/>
          </a:xfrm>
          <a:prstGeom prst="rect">
            <a:avLst/>
          </a:prstGeom>
        </p:spPr>
        <p:txBody>
          <a:bodyPr wrap="square">
            <a:spAutoFit/>
          </a:bodyPr>
          <a:lstStyle/>
          <a:p>
            <a:pPr algn="ctr"/>
            <a:r>
              <a:rPr lang="en-US" sz="1100" b="1" dirty="0">
                <a:solidFill>
                  <a:schemeClr val="tx2"/>
                </a:solidFill>
                <a:ea typeface="Gotham Rounded Book" charset="0"/>
                <a:cs typeface="Gotham Rounded Book" charset="0"/>
              </a:rPr>
              <a:t>Edge </a:t>
            </a:r>
          </a:p>
          <a:p>
            <a:pPr algn="ctr"/>
            <a:r>
              <a:rPr lang="en-US" sz="1100" b="1" dirty="0">
                <a:solidFill>
                  <a:schemeClr val="tx2"/>
                </a:solidFill>
                <a:ea typeface="Gotham Rounded Book" charset="0"/>
                <a:cs typeface="Gotham Rounded Book" charset="0"/>
              </a:rPr>
              <a:t>Transport</a:t>
            </a:r>
          </a:p>
          <a:p>
            <a:pPr algn="ctr"/>
            <a:r>
              <a:rPr lang="en-US" sz="1100" b="1" dirty="0">
                <a:solidFill>
                  <a:schemeClr val="tx2"/>
                </a:solidFill>
                <a:ea typeface="Gotham Rounded Book" charset="0"/>
                <a:cs typeface="Gotham Rounded Book" charset="0"/>
              </a:rPr>
              <a:t>Node #2 </a:t>
            </a:r>
          </a:p>
          <a:p>
            <a:pPr algn="ctr"/>
            <a:r>
              <a:rPr lang="en-US" sz="1100" b="1" dirty="0">
                <a:solidFill>
                  <a:schemeClr val="tx2"/>
                </a:solidFill>
                <a:ea typeface="Gotham Rounded Book" charset="0"/>
                <a:cs typeface="Gotham Rounded Book" charset="0"/>
              </a:rPr>
              <a:t>VM / BM</a:t>
            </a:r>
          </a:p>
        </p:txBody>
      </p:sp>
      <p:sp>
        <p:nvSpPr>
          <p:cNvPr id="99" name="Rectangle 98">
            <a:extLst>
              <a:ext uri="{FF2B5EF4-FFF2-40B4-BE49-F238E27FC236}">
                <a16:creationId xmlns:a16="http://schemas.microsoft.com/office/drawing/2014/main" id="{A85EA293-6D3C-6041-91DE-9D71BD1CA696}"/>
              </a:ext>
            </a:extLst>
          </p:cNvPr>
          <p:cNvSpPr/>
          <p:nvPr/>
        </p:nvSpPr>
        <p:spPr>
          <a:xfrm>
            <a:off x="8486221" y="3483177"/>
            <a:ext cx="2202462" cy="2672295"/>
          </a:xfrm>
          <a:prstGeom prst="rect">
            <a:avLst/>
          </a:prstGeom>
          <a:noFill/>
          <a:ln w="19050">
            <a:solidFill>
              <a:schemeClr val="tx1"/>
            </a:solidFill>
            <a:prstDash val="dash"/>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grpSp>
        <p:nvGrpSpPr>
          <p:cNvPr id="100" name="Group 99">
            <a:extLst>
              <a:ext uri="{FF2B5EF4-FFF2-40B4-BE49-F238E27FC236}">
                <a16:creationId xmlns:a16="http://schemas.microsoft.com/office/drawing/2014/main" id="{FCA2F711-C6FD-C14D-B405-36055057518E}"/>
              </a:ext>
            </a:extLst>
          </p:cNvPr>
          <p:cNvGrpSpPr/>
          <p:nvPr/>
        </p:nvGrpSpPr>
        <p:grpSpPr>
          <a:xfrm>
            <a:off x="9024149" y="4298724"/>
            <a:ext cx="540000" cy="540000"/>
            <a:chOff x="7736620" y="7009631"/>
            <a:chExt cx="4501800" cy="4503600"/>
          </a:xfrm>
          <a:solidFill>
            <a:schemeClr val="accent6"/>
          </a:solidFill>
        </p:grpSpPr>
        <p:sp>
          <p:nvSpPr>
            <p:cNvPr id="101" name="Freeform: Shape 1">
              <a:extLst>
                <a:ext uri="{FF2B5EF4-FFF2-40B4-BE49-F238E27FC236}">
                  <a16:creationId xmlns:a16="http://schemas.microsoft.com/office/drawing/2014/main" id="{2C6EE423-B355-1D4C-8F6A-A08D16D69D2B}"/>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2" name="Freeform: Shape 2">
              <a:extLst>
                <a:ext uri="{FF2B5EF4-FFF2-40B4-BE49-F238E27FC236}">
                  <a16:creationId xmlns:a16="http://schemas.microsoft.com/office/drawing/2014/main" id="{FB7A0008-F624-7041-ADCC-E6545160EA1B}"/>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3" name="Freeform: Shape 3">
              <a:extLst>
                <a:ext uri="{FF2B5EF4-FFF2-40B4-BE49-F238E27FC236}">
                  <a16:creationId xmlns:a16="http://schemas.microsoft.com/office/drawing/2014/main" id="{1F8C5CE5-2BE1-5D47-B1AD-E6C0CEF261A9}"/>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10" name="Freeform: Shape 4">
              <a:extLst>
                <a:ext uri="{FF2B5EF4-FFF2-40B4-BE49-F238E27FC236}">
                  <a16:creationId xmlns:a16="http://schemas.microsoft.com/office/drawing/2014/main" id="{FDACF5E2-7217-C446-88BB-F6D4A866125C}"/>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13" name="Freeform: Shape 5">
              <a:extLst>
                <a:ext uri="{FF2B5EF4-FFF2-40B4-BE49-F238E27FC236}">
                  <a16:creationId xmlns:a16="http://schemas.microsoft.com/office/drawing/2014/main" id="{87DE35FF-95CD-6C43-8A43-B155967473DC}"/>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115" name="Rectangle 114">
            <a:extLst>
              <a:ext uri="{FF2B5EF4-FFF2-40B4-BE49-F238E27FC236}">
                <a16:creationId xmlns:a16="http://schemas.microsoft.com/office/drawing/2014/main" id="{3B9D709D-3550-CC44-842E-02A3328C6831}"/>
              </a:ext>
            </a:extLst>
          </p:cNvPr>
          <p:cNvSpPr/>
          <p:nvPr/>
        </p:nvSpPr>
        <p:spPr>
          <a:xfrm>
            <a:off x="8820753" y="3044518"/>
            <a:ext cx="1563340" cy="461665"/>
          </a:xfrm>
          <a:prstGeom prst="rect">
            <a:avLst/>
          </a:prstGeom>
        </p:spPr>
        <p:txBody>
          <a:bodyPr wrap="square">
            <a:spAutoFit/>
          </a:bodyPr>
          <a:lstStyle/>
          <a:p>
            <a:pPr algn="ctr"/>
            <a:r>
              <a:rPr lang="en-US" sz="1200" b="1" dirty="0">
                <a:solidFill>
                  <a:schemeClr val="tx2"/>
                </a:solidFill>
                <a:ea typeface="Gotham Rounded Book" charset="0"/>
                <a:cs typeface="Gotham Rounded Book" charset="0"/>
              </a:rPr>
              <a:t>Host Transport Node</a:t>
            </a:r>
          </a:p>
        </p:txBody>
      </p:sp>
      <p:sp>
        <p:nvSpPr>
          <p:cNvPr id="116" name="Rectangle 115">
            <a:extLst>
              <a:ext uri="{FF2B5EF4-FFF2-40B4-BE49-F238E27FC236}">
                <a16:creationId xmlns:a16="http://schemas.microsoft.com/office/drawing/2014/main" id="{04894000-5B2C-8E46-AC50-3EF105A3E623}"/>
              </a:ext>
            </a:extLst>
          </p:cNvPr>
          <p:cNvSpPr/>
          <p:nvPr/>
        </p:nvSpPr>
        <p:spPr>
          <a:xfrm>
            <a:off x="8532139" y="4406468"/>
            <a:ext cx="482824" cy="338554"/>
          </a:xfrm>
          <a:prstGeom prst="rect">
            <a:avLst/>
          </a:prstGeom>
        </p:spPr>
        <p:txBody>
          <a:bodyPr wrap="none">
            <a:spAutoFit/>
          </a:bodyPr>
          <a:lstStyle/>
          <a:p>
            <a:r>
              <a:rPr lang="en-US" sz="1600" b="1" dirty="0">
                <a:solidFill>
                  <a:schemeClr val="tx2"/>
                </a:solidFill>
                <a:latin typeface="Metropolis" pitchFamily="2" charset="77"/>
              </a:rPr>
              <a:t>DR</a:t>
            </a:r>
            <a:endParaRPr lang="en-GB" sz="1600" dirty="0"/>
          </a:p>
        </p:txBody>
      </p:sp>
      <p:cxnSp>
        <p:nvCxnSpPr>
          <p:cNvPr id="122" name="Straight Connector 121">
            <a:extLst>
              <a:ext uri="{FF2B5EF4-FFF2-40B4-BE49-F238E27FC236}">
                <a16:creationId xmlns:a16="http://schemas.microsoft.com/office/drawing/2014/main" id="{A52AE6DD-5F2A-574F-8B83-48B947ADDF9E}"/>
              </a:ext>
            </a:extLst>
          </p:cNvPr>
          <p:cNvCxnSpPr>
            <a:cxnSpLocks/>
          </p:cNvCxnSpPr>
          <p:nvPr/>
        </p:nvCxnSpPr>
        <p:spPr bwMode="gray">
          <a:xfrm>
            <a:off x="9294149" y="4050713"/>
            <a:ext cx="0" cy="259162"/>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125" name="Group 124">
            <a:extLst>
              <a:ext uri="{FF2B5EF4-FFF2-40B4-BE49-F238E27FC236}">
                <a16:creationId xmlns:a16="http://schemas.microsoft.com/office/drawing/2014/main" id="{6B830455-D6C6-434A-85C2-EF800E1364C1}"/>
              </a:ext>
            </a:extLst>
          </p:cNvPr>
          <p:cNvGrpSpPr/>
          <p:nvPr/>
        </p:nvGrpSpPr>
        <p:grpSpPr>
          <a:xfrm>
            <a:off x="10216061" y="5714243"/>
            <a:ext cx="360000" cy="360000"/>
            <a:chOff x="6528282" y="2136284"/>
            <a:chExt cx="1828959" cy="1828959"/>
          </a:xfrm>
        </p:grpSpPr>
        <p:sp>
          <p:nvSpPr>
            <p:cNvPr id="126" name="Oval 125">
              <a:extLst>
                <a:ext uri="{FF2B5EF4-FFF2-40B4-BE49-F238E27FC236}">
                  <a16:creationId xmlns:a16="http://schemas.microsoft.com/office/drawing/2014/main" id="{78A8CE84-3622-194B-B0FE-47A558B82088}"/>
                </a:ext>
              </a:extLst>
            </p:cNvPr>
            <p:cNvSpPr/>
            <p:nvPr/>
          </p:nvSpPr>
          <p:spPr>
            <a:xfrm>
              <a:off x="6528282" y="2136284"/>
              <a:ext cx="1828959" cy="1828959"/>
            </a:xfrm>
            <a:prstGeom prst="ellipse">
              <a:avLst/>
            </a:prstGeom>
            <a:solidFill>
              <a:schemeClr val="accent1"/>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27" name="Freeform 5">
              <a:extLst>
                <a:ext uri="{FF2B5EF4-FFF2-40B4-BE49-F238E27FC236}">
                  <a16:creationId xmlns:a16="http://schemas.microsoft.com/office/drawing/2014/main" id="{40114E9C-F540-2B44-9980-0D739D950D63}"/>
                </a:ext>
              </a:extLst>
            </p:cNvPr>
            <p:cNvSpPr>
              <a:spLocks noChangeAspect="1" noEditPoints="1"/>
            </p:cNvSpPr>
            <p:nvPr/>
          </p:nvSpPr>
          <p:spPr bwMode="auto">
            <a:xfrm>
              <a:off x="6894675" y="2498449"/>
              <a:ext cx="1096168" cy="1096168"/>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28" name="Group 127">
            <a:extLst>
              <a:ext uri="{FF2B5EF4-FFF2-40B4-BE49-F238E27FC236}">
                <a16:creationId xmlns:a16="http://schemas.microsoft.com/office/drawing/2014/main" id="{98116417-F385-264D-BBEB-95FF70E161BB}"/>
              </a:ext>
            </a:extLst>
          </p:cNvPr>
          <p:cNvGrpSpPr/>
          <p:nvPr/>
        </p:nvGrpSpPr>
        <p:grpSpPr>
          <a:xfrm>
            <a:off x="9805522" y="5705924"/>
            <a:ext cx="360000" cy="360000"/>
            <a:chOff x="6528277" y="2132050"/>
            <a:chExt cx="1828959" cy="1828960"/>
          </a:xfrm>
        </p:grpSpPr>
        <p:sp>
          <p:nvSpPr>
            <p:cNvPr id="129" name="Oval 128">
              <a:extLst>
                <a:ext uri="{FF2B5EF4-FFF2-40B4-BE49-F238E27FC236}">
                  <a16:creationId xmlns:a16="http://schemas.microsoft.com/office/drawing/2014/main" id="{AEE0F3A7-32E5-B64F-9286-979E2C6ADD74}"/>
                </a:ext>
              </a:extLst>
            </p:cNvPr>
            <p:cNvSpPr/>
            <p:nvPr/>
          </p:nvSpPr>
          <p:spPr>
            <a:xfrm>
              <a:off x="6528277" y="2132050"/>
              <a:ext cx="1828959" cy="1828960"/>
            </a:xfrm>
            <a:prstGeom prst="ellipse">
              <a:avLst/>
            </a:prstGeom>
            <a:solidFill>
              <a:srgbClr val="002060"/>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30" name="Freeform 5">
              <a:extLst>
                <a:ext uri="{FF2B5EF4-FFF2-40B4-BE49-F238E27FC236}">
                  <a16:creationId xmlns:a16="http://schemas.microsoft.com/office/drawing/2014/main" id="{7A8C85F4-4769-264C-BC28-B588FB7A1784}"/>
                </a:ext>
              </a:extLst>
            </p:cNvPr>
            <p:cNvSpPr>
              <a:spLocks noChangeAspect="1" noEditPoints="1"/>
            </p:cNvSpPr>
            <p:nvPr/>
          </p:nvSpPr>
          <p:spPr bwMode="auto">
            <a:xfrm>
              <a:off x="6894675" y="2498449"/>
              <a:ext cx="1096168" cy="1096168"/>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cxnSp>
        <p:nvCxnSpPr>
          <p:cNvPr id="131" name="Straight Connector 130">
            <a:extLst>
              <a:ext uri="{FF2B5EF4-FFF2-40B4-BE49-F238E27FC236}">
                <a16:creationId xmlns:a16="http://schemas.microsoft.com/office/drawing/2014/main" id="{7D345352-92A9-3248-A000-1E9291982163}"/>
              </a:ext>
            </a:extLst>
          </p:cNvPr>
          <p:cNvCxnSpPr>
            <a:cxnSpLocks/>
            <a:stCxn id="126" idx="0"/>
          </p:cNvCxnSpPr>
          <p:nvPr/>
        </p:nvCxnSpPr>
        <p:spPr bwMode="gray">
          <a:xfrm flipH="1" flipV="1">
            <a:off x="10392935" y="5095972"/>
            <a:ext cx="0" cy="618271"/>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35" name="Straight Connector 134">
            <a:extLst>
              <a:ext uri="{FF2B5EF4-FFF2-40B4-BE49-F238E27FC236}">
                <a16:creationId xmlns:a16="http://schemas.microsoft.com/office/drawing/2014/main" id="{C842A639-C3B2-B941-ACA8-9FB7087858BB}"/>
              </a:ext>
            </a:extLst>
          </p:cNvPr>
          <p:cNvCxnSpPr>
            <a:cxnSpLocks/>
            <a:stCxn id="129" idx="0"/>
          </p:cNvCxnSpPr>
          <p:nvPr/>
        </p:nvCxnSpPr>
        <p:spPr bwMode="gray">
          <a:xfrm flipV="1">
            <a:off x="9985522" y="5264952"/>
            <a:ext cx="0" cy="440972"/>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138" name="Group 137">
            <a:extLst>
              <a:ext uri="{FF2B5EF4-FFF2-40B4-BE49-F238E27FC236}">
                <a16:creationId xmlns:a16="http://schemas.microsoft.com/office/drawing/2014/main" id="{543CA0E3-0198-C343-8BC7-A586D02D400E}"/>
              </a:ext>
            </a:extLst>
          </p:cNvPr>
          <p:cNvGrpSpPr/>
          <p:nvPr/>
        </p:nvGrpSpPr>
        <p:grpSpPr>
          <a:xfrm>
            <a:off x="9387715" y="5709630"/>
            <a:ext cx="360000" cy="360000"/>
            <a:chOff x="6528277" y="2132050"/>
            <a:chExt cx="1828959" cy="1828960"/>
          </a:xfrm>
        </p:grpSpPr>
        <p:sp>
          <p:nvSpPr>
            <p:cNvPr id="139" name="Oval 138">
              <a:extLst>
                <a:ext uri="{FF2B5EF4-FFF2-40B4-BE49-F238E27FC236}">
                  <a16:creationId xmlns:a16="http://schemas.microsoft.com/office/drawing/2014/main" id="{8DE144AF-D277-214C-A843-CD0BDC366716}"/>
                </a:ext>
              </a:extLst>
            </p:cNvPr>
            <p:cNvSpPr/>
            <p:nvPr/>
          </p:nvSpPr>
          <p:spPr>
            <a:xfrm>
              <a:off x="6528277" y="2132050"/>
              <a:ext cx="1828959" cy="1828960"/>
            </a:xfrm>
            <a:prstGeom prst="ellipse">
              <a:avLst/>
            </a:prstGeom>
            <a:solidFill>
              <a:srgbClr val="00B050"/>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40" name="Freeform 5">
              <a:extLst>
                <a:ext uri="{FF2B5EF4-FFF2-40B4-BE49-F238E27FC236}">
                  <a16:creationId xmlns:a16="http://schemas.microsoft.com/office/drawing/2014/main" id="{F9C592A3-514B-3C4E-BB59-0ECC9FF57ABA}"/>
                </a:ext>
              </a:extLst>
            </p:cNvPr>
            <p:cNvSpPr>
              <a:spLocks noChangeAspect="1" noEditPoints="1"/>
            </p:cNvSpPr>
            <p:nvPr/>
          </p:nvSpPr>
          <p:spPr bwMode="auto">
            <a:xfrm>
              <a:off x="6894669" y="2528486"/>
              <a:ext cx="1096169" cy="1096167"/>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cxnSp>
        <p:nvCxnSpPr>
          <p:cNvPr id="149" name="Straight Connector 148">
            <a:extLst>
              <a:ext uri="{FF2B5EF4-FFF2-40B4-BE49-F238E27FC236}">
                <a16:creationId xmlns:a16="http://schemas.microsoft.com/office/drawing/2014/main" id="{4291B4B6-D130-A243-93A3-4B882B4B1423}"/>
              </a:ext>
            </a:extLst>
          </p:cNvPr>
          <p:cNvCxnSpPr>
            <a:cxnSpLocks/>
          </p:cNvCxnSpPr>
          <p:nvPr/>
        </p:nvCxnSpPr>
        <p:spPr bwMode="gray">
          <a:xfrm flipV="1">
            <a:off x="9556564" y="5479991"/>
            <a:ext cx="0" cy="240790"/>
          </a:xfrm>
          <a:prstGeom prst="line">
            <a:avLst/>
          </a:prstGeom>
          <a:ln w="25400" cap="rnd">
            <a:solidFill>
              <a:srgbClr val="00B050"/>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54" name="TextBox 153">
            <a:extLst>
              <a:ext uri="{FF2B5EF4-FFF2-40B4-BE49-F238E27FC236}">
                <a16:creationId xmlns:a16="http://schemas.microsoft.com/office/drawing/2014/main" id="{DA04C90C-6301-C048-99FE-9B54999B74F4}"/>
              </a:ext>
            </a:extLst>
          </p:cNvPr>
          <p:cNvSpPr txBox="1"/>
          <p:nvPr/>
        </p:nvSpPr>
        <p:spPr>
          <a:xfrm>
            <a:off x="4473881" y="4111233"/>
            <a:ext cx="225912" cy="215444"/>
          </a:xfrm>
          <a:prstGeom prst="rect">
            <a:avLst/>
          </a:prstGeom>
        </p:spPr>
        <p:txBody>
          <a:bodyPr wrap="square" lIns="0" tIns="0" rIns="0" bIns="0" rtlCol="0">
            <a:spAutoFit/>
          </a:bodyPr>
          <a:lstStyle/>
          <a:p>
            <a:pPr algn="l">
              <a:spcAft>
                <a:spcPts val="600"/>
              </a:spcAft>
            </a:pPr>
            <a:r>
              <a:rPr lang="en-US" sz="1400" b="1" dirty="0">
                <a:solidFill>
                  <a:schemeClr val="tx1">
                    <a:lumMod val="50000"/>
                  </a:schemeClr>
                </a:solidFill>
              </a:rPr>
              <a:t>.1</a:t>
            </a:r>
          </a:p>
        </p:txBody>
      </p:sp>
      <p:sp>
        <p:nvSpPr>
          <p:cNvPr id="158" name="TextBox 157">
            <a:extLst>
              <a:ext uri="{FF2B5EF4-FFF2-40B4-BE49-F238E27FC236}">
                <a16:creationId xmlns:a16="http://schemas.microsoft.com/office/drawing/2014/main" id="{6BEA744E-9938-9E40-A940-997180571071}"/>
              </a:ext>
            </a:extLst>
          </p:cNvPr>
          <p:cNvSpPr txBox="1"/>
          <p:nvPr/>
        </p:nvSpPr>
        <p:spPr>
          <a:xfrm>
            <a:off x="9115328" y="4102109"/>
            <a:ext cx="225912" cy="215444"/>
          </a:xfrm>
          <a:prstGeom prst="rect">
            <a:avLst/>
          </a:prstGeom>
        </p:spPr>
        <p:txBody>
          <a:bodyPr wrap="square" lIns="0" tIns="0" rIns="0" bIns="0" rtlCol="0">
            <a:spAutoFit/>
          </a:bodyPr>
          <a:lstStyle/>
          <a:p>
            <a:pPr algn="l">
              <a:spcAft>
                <a:spcPts val="600"/>
              </a:spcAft>
            </a:pPr>
            <a:r>
              <a:rPr lang="en-US" sz="1400" b="1" dirty="0">
                <a:solidFill>
                  <a:schemeClr val="tx1">
                    <a:lumMod val="50000"/>
                  </a:schemeClr>
                </a:solidFill>
              </a:rPr>
              <a:t>.1</a:t>
            </a:r>
          </a:p>
        </p:txBody>
      </p:sp>
      <p:grpSp>
        <p:nvGrpSpPr>
          <p:cNvPr id="159" name="Group 158">
            <a:extLst>
              <a:ext uri="{FF2B5EF4-FFF2-40B4-BE49-F238E27FC236}">
                <a16:creationId xmlns:a16="http://schemas.microsoft.com/office/drawing/2014/main" id="{0A92FE60-A899-274A-B672-7E0739FF245B}"/>
              </a:ext>
            </a:extLst>
          </p:cNvPr>
          <p:cNvGrpSpPr/>
          <p:nvPr/>
        </p:nvGrpSpPr>
        <p:grpSpPr>
          <a:xfrm>
            <a:off x="10828815" y="3944492"/>
            <a:ext cx="1168314" cy="678966"/>
            <a:chOff x="10181414" y="4051265"/>
            <a:chExt cx="1168314" cy="969495"/>
          </a:xfrm>
        </p:grpSpPr>
        <p:sp>
          <p:nvSpPr>
            <p:cNvPr id="160" name="Rectangle 159">
              <a:extLst>
                <a:ext uri="{FF2B5EF4-FFF2-40B4-BE49-F238E27FC236}">
                  <a16:creationId xmlns:a16="http://schemas.microsoft.com/office/drawing/2014/main" id="{2C140BA3-36B0-5F4C-93F1-8B3ADB8206AD}"/>
                </a:ext>
              </a:extLst>
            </p:cNvPr>
            <p:cNvSpPr/>
            <p:nvPr/>
          </p:nvSpPr>
          <p:spPr bwMode="gray">
            <a:xfrm>
              <a:off x="10181414" y="4051265"/>
              <a:ext cx="1168313" cy="969495"/>
            </a:xfrm>
            <a:prstGeom prst="rect">
              <a:avLst/>
            </a:prstGeom>
            <a:gradFill>
              <a:gsLst>
                <a:gs pos="0">
                  <a:schemeClr val="accent4"/>
                </a:gs>
                <a:gs pos="98000">
                  <a:schemeClr val="accent4"/>
                </a:gs>
                <a:gs pos="98000">
                  <a:schemeClr val="accent6"/>
                </a:gs>
              </a:gsLst>
              <a:lin ang="5400000" scaled="1"/>
            </a:gradFill>
          </p:spPr>
          <p:txBody>
            <a:bodyPr vert="horz" lIns="594360" tIns="457200" rIns="457200" bIns="457200" rtlCol="0">
              <a:noAutofit/>
            </a:bodyPr>
            <a:lstStyle/>
            <a:p>
              <a:pPr>
                <a:lnSpc>
                  <a:spcPct val="90000"/>
                </a:lnSpc>
                <a:spcBef>
                  <a:spcPts val="1500"/>
                </a:spcBef>
                <a:buClr>
                  <a:schemeClr val="tx1">
                    <a:lumMod val="60000"/>
                    <a:lumOff val="40000"/>
                  </a:schemeClr>
                </a:buClr>
                <a:buSzPct val="90000"/>
              </a:pPr>
              <a:endParaRPr lang="en-US" sz="1600" dirty="0">
                <a:solidFill>
                  <a:schemeClr val="bg1"/>
                </a:solidFill>
              </a:endParaRPr>
            </a:p>
          </p:txBody>
        </p:sp>
        <p:sp>
          <p:nvSpPr>
            <p:cNvPr id="161" name="Rectangle 160">
              <a:extLst>
                <a:ext uri="{FF2B5EF4-FFF2-40B4-BE49-F238E27FC236}">
                  <a16:creationId xmlns:a16="http://schemas.microsoft.com/office/drawing/2014/main" id="{5B241FAE-7DFD-BF4D-A8D8-5233AF6E9E2D}"/>
                </a:ext>
              </a:extLst>
            </p:cNvPr>
            <p:cNvSpPr/>
            <p:nvPr/>
          </p:nvSpPr>
          <p:spPr>
            <a:xfrm>
              <a:off x="10181415" y="4111701"/>
              <a:ext cx="1168313" cy="646331"/>
            </a:xfrm>
            <a:prstGeom prst="rect">
              <a:avLst/>
            </a:prstGeom>
          </p:spPr>
          <p:txBody>
            <a:bodyPr wrap="square">
              <a:spAutoFit/>
            </a:bodyPr>
            <a:lstStyle/>
            <a:p>
              <a:pPr algn="ctr"/>
              <a:r>
                <a:rPr lang="en-US" sz="1200" b="1" dirty="0">
                  <a:solidFill>
                    <a:schemeClr val="bg1"/>
                  </a:solidFill>
                  <a:ea typeface="Gotham Rounded Book" charset="0"/>
                  <a:cs typeface="Gotham Rounded Book" charset="0"/>
                </a:rPr>
                <a:t>1. Routing Decision on Tier 0 DR</a:t>
              </a:r>
            </a:p>
          </p:txBody>
        </p:sp>
      </p:grpSp>
      <p:cxnSp>
        <p:nvCxnSpPr>
          <p:cNvPr id="202" name="Straight Connector 201">
            <a:extLst>
              <a:ext uri="{FF2B5EF4-FFF2-40B4-BE49-F238E27FC236}">
                <a16:creationId xmlns:a16="http://schemas.microsoft.com/office/drawing/2014/main" id="{EDD10BCB-50B9-7F47-A340-76CBA7794749}"/>
              </a:ext>
            </a:extLst>
          </p:cNvPr>
          <p:cNvCxnSpPr>
            <a:cxnSpLocks/>
          </p:cNvCxnSpPr>
          <p:nvPr/>
        </p:nvCxnSpPr>
        <p:spPr bwMode="gray">
          <a:xfrm>
            <a:off x="9153829" y="4836897"/>
            <a:ext cx="0" cy="236069"/>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03" name="Straight Connector 202">
            <a:extLst>
              <a:ext uri="{FF2B5EF4-FFF2-40B4-BE49-F238E27FC236}">
                <a16:creationId xmlns:a16="http://schemas.microsoft.com/office/drawing/2014/main" id="{CEA37A9B-67FA-7644-9328-B1D79BD60987}"/>
              </a:ext>
            </a:extLst>
          </p:cNvPr>
          <p:cNvCxnSpPr>
            <a:cxnSpLocks/>
          </p:cNvCxnSpPr>
          <p:nvPr/>
        </p:nvCxnSpPr>
        <p:spPr bwMode="gray">
          <a:xfrm>
            <a:off x="9285911" y="4855255"/>
            <a:ext cx="0" cy="413226"/>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04" name="Straight Connector 203">
            <a:extLst>
              <a:ext uri="{FF2B5EF4-FFF2-40B4-BE49-F238E27FC236}">
                <a16:creationId xmlns:a16="http://schemas.microsoft.com/office/drawing/2014/main" id="{0FA4FC96-62AD-8E47-BD18-4FF95DB403FF}"/>
              </a:ext>
            </a:extLst>
          </p:cNvPr>
          <p:cNvCxnSpPr>
            <a:cxnSpLocks/>
          </p:cNvCxnSpPr>
          <p:nvPr/>
        </p:nvCxnSpPr>
        <p:spPr bwMode="gray">
          <a:xfrm>
            <a:off x="9433575" y="4813542"/>
            <a:ext cx="0" cy="641174"/>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47" name="Freeform 46">
            <a:extLst>
              <a:ext uri="{FF2B5EF4-FFF2-40B4-BE49-F238E27FC236}">
                <a16:creationId xmlns:a16="http://schemas.microsoft.com/office/drawing/2014/main" id="{A856A5CB-501E-C645-B4AC-EE731002366B}"/>
              </a:ext>
            </a:extLst>
          </p:cNvPr>
          <p:cNvSpPr/>
          <p:nvPr/>
        </p:nvSpPr>
        <p:spPr>
          <a:xfrm>
            <a:off x="9316350" y="4776022"/>
            <a:ext cx="958916" cy="909148"/>
          </a:xfrm>
          <a:custGeom>
            <a:avLst/>
            <a:gdLst>
              <a:gd name="connsiteX0" fmla="*/ 1899698 w 1920272"/>
              <a:gd name="connsiteY0" fmla="*/ 714375 h 714375"/>
              <a:gd name="connsiteX1" fmla="*/ 1794923 w 1920272"/>
              <a:gd name="connsiteY1" fmla="*/ 304800 h 714375"/>
              <a:gd name="connsiteX2" fmla="*/ 947198 w 1920272"/>
              <a:gd name="connsiteY2" fmla="*/ 295275 h 714375"/>
              <a:gd name="connsiteX3" fmla="*/ 556673 w 1920272"/>
              <a:gd name="connsiteY3" fmla="*/ 285750 h 714375"/>
              <a:gd name="connsiteX4" fmla="*/ 156623 w 1920272"/>
              <a:gd name="connsiteY4" fmla="*/ 285750 h 714375"/>
              <a:gd name="connsiteX5" fmla="*/ 13748 w 1920272"/>
              <a:gd name="connsiteY5" fmla="*/ 180975 h 714375"/>
              <a:gd name="connsiteX6" fmla="*/ 13748 w 1920272"/>
              <a:gd name="connsiteY6"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20272" h="714375">
                <a:moveTo>
                  <a:pt x="1899698" y="714375"/>
                </a:moveTo>
                <a:cubicBezTo>
                  <a:pt x="1926685" y="544512"/>
                  <a:pt x="1953673" y="374650"/>
                  <a:pt x="1794923" y="304800"/>
                </a:cubicBezTo>
                <a:cubicBezTo>
                  <a:pt x="1636173" y="234950"/>
                  <a:pt x="947198" y="295275"/>
                  <a:pt x="947198" y="295275"/>
                </a:cubicBezTo>
                <a:lnTo>
                  <a:pt x="556673" y="285750"/>
                </a:lnTo>
                <a:cubicBezTo>
                  <a:pt x="424911" y="284163"/>
                  <a:pt x="247110" y="303212"/>
                  <a:pt x="156623" y="285750"/>
                </a:cubicBezTo>
                <a:cubicBezTo>
                  <a:pt x="66135" y="268287"/>
                  <a:pt x="37560" y="228600"/>
                  <a:pt x="13748" y="180975"/>
                </a:cubicBezTo>
                <a:cubicBezTo>
                  <a:pt x="-10065" y="133350"/>
                  <a:pt x="1841" y="66675"/>
                  <a:pt x="13748" y="0"/>
                </a:cubicBezTo>
              </a:path>
            </a:pathLst>
          </a:custGeom>
          <a:noFill/>
          <a:ln w="28575">
            <a:solidFill>
              <a:srgbClr val="820024"/>
            </a:solidFill>
            <a:headEnd type="none" w="med" len="med"/>
            <a:tailEnd type="triangle"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214" name="Group 213">
            <a:extLst>
              <a:ext uri="{FF2B5EF4-FFF2-40B4-BE49-F238E27FC236}">
                <a16:creationId xmlns:a16="http://schemas.microsoft.com/office/drawing/2014/main" id="{1F69B13E-6384-F74A-BCAA-1273D5A9F5AB}"/>
              </a:ext>
            </a:extLst>
          </p:cNvPr>
          <p:cNvGrpSpPr/>
          <p:nvPr/>
        </p:nvGrpSpPr>
        <p:grpSpPr>
          <a:xfrm>
            <a:off x="6096000" y="5933526"/>
            <a:ext cx="596533" cy="596533"/>
            <a:chOff x="10261967" y="190020"/>
            <a:chExt cx="1828959" cy="1828959"/>
          </a:xfrm>
        </p:grpSpPr>
        <p:sp>
          <p:nvSpPr>
            <p:cNvPr id="227" name="Oval 226">
              <a:extLst>
                <a:ext uri="{FF2B5EF4-FFF2-40B4-BE49-F238E27FC236}">
                  <a16:creationId xmlns:a16="http://schemas.microsoft.com/office/drawing/2014/main" id="{A0EA4A95-477B-E147-B44B-C469265913D5}"/>
                </a:ext>
              </a:extLst>
            </p:cNvPr>
            <p:cNvSpPr/>
            <p:nvPr/>
          </p:nvSpPr>
          <p:spPr>
            <a:xfrm>
              <a:off x="10261967" y="190020"/>
              <a:ext cx="1828959" cy="1828959"/>
            </a:xfrm>
            <a:prstGeom prst="ellipse">
              <a:avLst/>
            </a:prstGeom>
            <a:solidFill>
              <a:schemeClr val="tx1"/>
            </a:solidFill>
            <a:ln>
              <a:noFill/>
            </a:ln>
            <a:effectLst/>
          </p:spPr>
          <p:txBody>
            <a:bodyPr vert="horz" wrap="square" lIns="0" tIns="0" rIns="0" bIns="0" numCol="1" anchor="ctr" anchorCtr="0" compatLnSpc="1">
              <a:prstTxWarp prst="textNoShape">
                <a:avLst/>
              </a:prstTxWarp>
            </a:bodyPr>
            <a:lstStyle/>
            <a:p>
              <a:pPr lvl="0" algn="ctr"/>
              <a:endParaRPr lang="en-US" dirty="0">
                <a:solidFill>
                  <a:schemeClr val="bg1"/>
                </a:solidFill>
              </a:endParaRPr>
            </a:p>
          </p:txBody>
        </p:sp>
        <p:grpSp>
          <p:nvGrpSpPr>
            <p:cNvPr id="228" name="Group 227">
              <a:extLst>
                <a:ext uri="{FF2B5EF4-FFF2-40B4-BE49-F238E27FC236}">
                  <a16:creationId xmlns:a16="http://schemas.microsoft.com/office/drawing/2014/main" id="{3B615E7A-0555-344A-BF24-34BB1C92095D}"/>
                </a:ext>
              </a:extLst>
            </p:cNvPr>
            <p:cNvGrpSpPr/>
            <p:nvPr/>
          </p:nvGrpSpPr>
          <p:grpSpPr>
            <a:xfrm>
              <a:off x="10560991" y="592356"/>
              <a:ext cx="1267328" cy="1069344"/>
              <a:chOff x="1754188" y="989013"/>
              <a:chExt cx="6686550" cy="5641975"/>
            </a:xfrm>
            <a:solidFill>
              <a:schemeClr val="bg1"/>
            </a:solidFill>
          </p:grpSpPr>
          <p:sp>
            <p:nvSpPr>
              <p:cNvPr id="229" name="Freeform 1">
                <a:extLst>
                  <a:ext uri="{FF2B5EF4-FFF2-40B4-BE49-F238E27FC236}">
                    <a16:creationId xmlns:a16="http://schemas.microsoft.com/office/drawing/2014/main" id="{4F8E6B2F-68DC-C048-831B-B2CA4836AFC2}"/>
                  </a:ext>
                </a:extLst>
              </p:cNvPr>
              <p:cNvSpPr>
                <a:spLocks noChangeArrowheads="1"/>
              </p:cNvSpPr>
              <p:nvPr/>
            </p:nvSpPr>
            <p:spPr bwMode="auto">
              <a:xfrm>
                <a:off x="2849563" y="4981575"/>
                <a:ext cx="698500" cy="700088"/>
              </a:xfrm>
              <a:custGeom>
                <a:avLst/>
                <a:gdLst>
                  <a:gd name="T0" fmla="*/ 980 w 1942"/>
                  <a:gd name="T1" fmla="*/ 0 h 1943"/>
                  <a:gd name="T2" fmla="*/ 786 w 1942"/>
                  <a:gd name="T3" fmla="*/ 18 h 1943"/>
                  <a:gd name="T4" fmla="*/ 600 w 1942"/>
                  <a:gd name="T5" fmla="*/ 80 h 1943"/>
                  <a:gd name="T6" fmla="*/ 433 w 1942"/>
                  <a:gd name="T7" fmla="*/ 168 h 1943"/>
                  <a:gd name="T8" fmla="*/ 291 w 1942"/>
                  <a:gd name="T9" fmla="*/ 283 h 1943"/>
                  <a:gd name="T10" fmla="*/ 168 w 1942"/>
                  <a:gd name="T11" fmla="*/ 433 h 1943"/>
                  <a:gd name="T12" fmla="*/ 80 w 1942"/>
                  <a:gd name="T13" fmla="*/ 600 h 1943"/>
                  <a:gd name="T14" fmla="*/ 27 w 1942"/>
                  <a:gd name="T15" fmla="*/ 777 h 1943"/>
                  <a:gd name="T16" fmla="*/ 0 w 1942"/>
                  <a:gd name="T17" fmla="*/ 980 h 1943"/>
                  <a:gd name="T18" fmla="*/ 9 w 1942"/>
                  <a:gd name="T19" fmla="*/ 1077 h 1943"/>
                  <a:gd name="T20" fmla="*/ 44 w 1942"/>
                  <a:gd name="T21" fmla="*/ 1262 h 1943"/>
                  <a:gd name="T22" fmla="*/ 124 w 1942"/>
                  <a:gd name="T23" fmla="*/ 1439 h 1943"/>
                  <a:gd name="T24" fmla="*/ 230 w 1942"/>
                  <a:gd name="T25" fmla="*/ 1597 h 1943"/>
                  <a:gd name="T26" fmla="*/ 291 w 1942"/>
                  <a:gd name="T27" fmla="*/ 1668 h 1943"/>
                  <a:gd name="T28" fmla="*/ 433 w 1942"/>
                  <a:gd name="T29" fmla="*/ 1783 h 1943"/>
                  <a:gd name="T30" fmla="*/ 600 w 1942"/>
                  <a:gd name="T31" fmla="*/ 1871 h 1943"/>
                  <a:gd name="T32" fmla="*/ 777 w 1942"/>
                  <a:gd name="T33" fmla="*/ 1924 h 1943"/>
                  <a:gd name="T34" fmla="*/ 980 w 1942"/>
                  <a:gd name="T35" fmla="*/ 1942 h 1943"/>
                  <a:gd name="T36" fmla="*/ 1077 w 1942"/>
                  <a:gd name="T37" fmla="*/ 1933 h 1943"/>
                  <a:gd name="T38" fmla="*/ 1262 w 1942"/>
                  <a:gd name="T39" fmla="*/ 1897 h 1943"/>
                  <a:gd name="T40" fmla="*/ 1438 w 1942"/>
                  <a:gd name="T41" fmla="*/ 1827 h 1943"/>
                  <a:gd name="T42" fmla="*/ 1588 w 1942"/>
                  <a:gd name="T43" fmla="*/ 1721 h 1943"/>
                  <a:gd name="T44" fmla="*/ 1721 w 1942"/>
                  <a:gd name="T45" fmla="*/ 1589 h 1943"/>
                  <a:gd name="T46" fmla="*/ 1827 w 1942"/>
                  <a:gd name="T47" fmla="*/ 1439 h 1943"/>
                  <a:gd name="T48" fmla="*/ 1897 w 1942"/>
                  <a:gd name="T49" fmla="*/ 1262 h 1943"/>
                  <a:gd name="T50" fmla="*/ 1941 w 1942"/>
                  <a:gd name="T51" fmla="*/ 1077 h 1943"/>
                  <a:gd name="T52" fmla="*/ 1941 w 1942"/>
                  <a:gd name="T53" fmla="*/ 980 h 1943"/>
                  <a:gd name="T54" fmla="*/ 1924 w 1942"/>
                  <a:gd name="T55" fmla="*/ 786 h 1943"/>
                  <a:gd name="T56" fmla="*/ 1871 w 1942"/>
                  <a:gd name="T57" fmla="*/ 600 h 1943"/>
                  <a:gd name="T58" fmla="*/ 1783 w 1942"/>
                  <a:gd name="T59" fmla="*/ 441 h 1943"/>
                  <a:gd name="T60" fmla="*/ 1659 w 1942"/>
                  <a:gd name="T61" fmla="*/ 300 h 1943"/>
                  <a:gd name="T62" fmla="*/ 1588 w 1942"/>
                  <a:gd name="T63" fmla="*/ 230 h 1943"/>
                  <a:gd name="T64" fmla="*/ 1438 w 1942"/>
                  <a:gd name="T65" fmla="*/ 124 h 1943"/>
                  <a:gd name="T66" fmla="*/ 1262 w 1942"/>
                  <a:gd name="T67" fmla="*/ 44 h 1943"/>
                  <a:gd name="T68" fmla="*/ 1077 w 1942"/>
                  <a:gd name="T69" fmla="*/ 9 h 19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942" h="1943">
                    <a:moveTo>
                      <a:pt x="980" y="0"/>
                    </a:moveTo>
                    <a:lnTo>
                      <a:pt x="980" y="0"/>
                    </a:lnTo>
                    <a:lnTo>
                      <a:pt x="883" y="9"/>
                    </a:lnTo>
                    <a:lnTo>
                      <a:pt x="786" y="18"/>
                    </a:lnTo>
                    <a:lnTo>
                      <a:pt x="688" y="44"/>
                    </a:lnTo>
                    <a:lnTo>
                      <a:pt x="600" y="80"/>
                    </a:lnTo>
                    <a:lnTo>
                      <a:pt x="512" y="115"/>
                    </a:lnTo>
                    <a:lnTo>
                      <a:pt x="433" y="168"/>
                    </a:lnTo>
                    <a:lnTo>
                      <a:pt x="362" y="221"/>
                    </a:lnTo>
                    <a:lnTo>
                      <a:pt x="291" y="283"/>
                    </a:lnTo>
                    <a:lnTo>
                      <a:pt x="230" y="353"/>
                    </a:lnTo>
                    <a:lnTo>
                      <a:pt x="168" y="433"/>
                    </a:lnTo>
                    <a:lnTo>
                      <a:pt x="124" y="512"/>
                    </a:lnTo>
                    <a:lnTo>
                      <a:pt x="80" y="600"/>
                    </a:lnTo>
                    <a:lnTo>
                      <a:pt x="44" y="688"/>
                    </a:lnTo>
                    <a:lnTo>
                      <a:pt x="27" y="777"/>
                    </a:lnTo>
                    <a:lnTo>
                      <a:pt x="9" y="874"/>
                    </a:lnTo>
                    <a:lnTo>
                      <a:pt x="0" y="980"/>
                    </a:lnTo>
                    <a:lnTo>
                      <a:pt x="0" y="980"/>
                    </a:lnTo>
                    <a:lnTo>
                      <a:pt x="9" y="1077"/>
                    </a:lnTo>
                    <a:lnTo>
                      <a:pt x="27" y="1174"/>
                    </a:lnTo>
                    <a:lnTo>
                      <a:pt x="44" y="1262"/>
                    </a:lnTo>
                    <a:lnTo>
                      <a:pt x="80" y="1350"/>
                    </a:lnTo>
                    <a:lnTo>
                      <a:pt x="124" y="1439"/>
                    </a:lnTo>
                    <a:lnTo>
                      <a:pt x="168" y="1518"/>
                    </a:lnTo>
                    <a:lnTo>
                      <a:pt x="230" y="1597"/>
                    </a:lnTo>
                    <a:lnTo>
                      <a:pt x="291" y="1668"/>
                    </a:lnTo>
                    <a:lnTo>
                      <a:pt x="291" y="1668"/>
                    </a:lnTo>
                    <a:lnTo>
                      <a:pt x="362" y="1730"/>
                    </a:lnTo>
                    <a:lnTo>
                      <a:pt x="433" y="1783"/>
                    </a:lnTo>
                    <a:lnTo>
                      <a:pt x="512" y="1827"/>
                    </a:lnTo>
                    <a:lnTo>
                      <a:pt x="600" y="1871"/>
                    </a:lnTo>
                    <a:lnTo>
                      <a:pt x="688" y="1897"/>
                    </a:lnTo>
                    <a:lnTo>
                      <a:pt x="777" y="1924"/>
                    </a:lnTo>
                    <a:lnTo>
                      <a:pt x="883" y="1933"/>
                    </a:lnTo>
                    <a:lnTo>
                      <a:pt x="980" y="1942"/>
                    </a:lnTo>
                    <a:lnTo>
                      <a:pt x="980" y="1942"/>
                    </a:lnTo>
                    <a:lnTo>
                      <a:pt x="1077" y="1933"/>
                    </a:lnTo>
                    <a:lnTo>
                      <a:pt x="1174" y="1924"/>
                    </a:lnTo>
                    <a:lnTo>
                      <a:pt x="1262" y="1897"/>
                    </a:lnTo>
                    <a:lnTo>
                      <a:pt x="1350" y="1862"/>
                    </a:lnTo>
                    <a:lnTo>
                      <a:pt x="1438" y="1827"/>
                    </a:lnTo>
                    <a:lnTo>
                      <a:pt x="1518" y="1774"/>
                    </a:lnTo>
                    <a:lnTo>
                      <a:pt x="1588" y="1721"/>
                    </a:lnTo>
                    <a:lnTo>
                      <a:pt x="1659" y="1659"/>
                    </a:lnTo>
                    <a:lnTo>
                      <a:pt x="1721" y="1589"/>
                    </a:lnTo>
                    <a:lnTo>
                      <a:pt x="1783" y="1518"/>
                    </a:lnTo>
                    <a:lnTo>
                      <a:pt x="1827" y="1439"/>
                    </a:lnTo>
                    <a:lnTo>
                      <a:pt x="1871" y="1350"/>
                    </a:lnTo>
                    <a:lnTo>
                      <a:pt x="1897" y="1262"/>
                    </a:lnTo>
                    <a:lnTo>
                      <a:pt x="1924" y="1174"/>
                    </a:lnTo>
                    <a:lnTo>
                      <a:pt x="1941" y="1077"/>
                    </a:lnTo>
                    <a:lnTo>
                      <a:pt x="1941" y="980"/>
                    </a:lnTo>
                    <a:lnTo>
                      <a:pt x="1941" y="980"/>
                    </a:lnTo>
                    <a:lnTo>
                      <a:pt x="1941" y="883"/>
                    </a:lnTo>
                    <a:lnTo>
                      <a:pt x="1924" y="786"/>
                    </a:lnTo>
                    <a:lnTo>
                      <a:pt x="1897" y="688"/>
                    </a:lnTo>
                    <a:lnTo>
                      <a:pt x="1871" y="600"/>
                    </a:lnTo>
                    <a:lnTo>
                      <a:pt x="1827" y="521"/>
                    </a:lnTo>
                    <a:lnTo>
                      <a:pt x="1783" y="441"/>
                    </a:lnTo>
                    <a:lnTo>
                      <a:pt x="1721" y="362"/>
                    </a:lnTo>
                    <a:lnTo>
                      <a:pt x="1659" y="300"/>
                    </a:lnTo>
                    <a:lnTo>
                      <a:pt x="1659" y="300"/>
                    </a:lnTo>
                    <a:lnTo>
                      <a:pt x="1588" y="230"/>
                    </a:lnTo>
                    <a:lnTo>
                      <a:pt x="1518" y="168"/>
                    </a:lnTo>
                    <a:lnTo>
                      <a:pt x="1438" y="124"/>
                    </a:lnTo>
                    <a:lnTo>
                      <a:pt x="1350" y="80"/>
                    </a:lnTo>
                    <a:lnTo>
                      <a:pt x="1262" y="44"/>
                    </a:lnTo>
                    <a:lnTo>
                      <a:pt x="1174" y="18"/>
                    </a:lnTo>
                    <a:lnTo>
                      <a:pt x="1077" y="9"/>
                    </a:lnTo>
                    <a:lnTo>
                      <a:pt x="98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31" name="Freeform 2">
                <a:extLst>
                  <a:ext uri="{FF2B5EF4-FFF2-40B4-BE49-F238E27FC236}">
                    <a16:creationId xmlns:a16="http://schemas.microsoft.com/office/drawing/2014/main" id="{E11D6D29-3018-FE4E-B6C2-9B104BC526E2}"/>
                  </a:ext>
                </a:extLst>
              </p:cNvPr>
              <p:cNvSpPr>
                <a:spLocks noChangeArrowheads="1"/>
              </p:cNvSpPr>
              <p:nvPr/>
            </p:nvSpPr>
            <p:spPr bwMode="auto">
              <a:xfrm>
                <a:off x="7642225" y="3225800"/>
                <a:ext cx="798513" cy="796925"/>
              </a:xfrm>
              <a:custGeom>
                <a:avLst/>
                <a:gdLst>
                  <a:gd name="T0" fmla="*/ 1906 w 2216"/>
                  <a:gd name="T1" fmla="*/ 336 h 2215"/>
                  <a:gd name="T2" fmla="*/ 1739 w 2216"/>
                  <a:gd name="T3" fmla="*/ 194 h 2215"/>
                  <a:gd name="T4" fmla="*/ 1544 w 2216"/>
                  <a:gd name="T5" fmla="*/ 89 h 2215"/>
                  <a:gd name="T6" fmla="*/ 1333 w 2216"/>
                  <a:gd name="T7" fmla="*/ 18 h 2215"/>
                  <a:gd name="T8" fmla="*/ 1112 w 2216"/>
                  <a:gd name="T9" fmla="*/ 0 h 2215"/>
                  <a:gd name="T10" fmla="*/ 997 w 2216"/>
                  <a:gd name="T11" fmla="*/ 9 h 2215"/>
                  <a:gd name="T12" fmla="*/ 786 w 2216"/>
                  <a:gd name="T13" fmla="*/ 53 h 2215"/>
                  <a:gd name="T14" fmla="*/ 583 w 2216"/>
                  <a:gd name="T15" fmla="*/ 133 h 2215"/>
                  <a:gd name="T16" fmla="*/ 406 w 2216"/>
                  <a:gd name="T17" fmla="*/ 256 h 2215"/>
                  <a:gd name="T18" fmla="*/ 256 w 2216"/>
                  <a:gd name="T19" fmla="*/ 406 h 2215"/>
                  <a:gd name="T20" fmla="*/ 133 w 2216"/>
                  <a:gd name="T21" fmla="*/ 583 h 2215"/>
                  <a:gd name="T22" fmla="*/ 53 w 2216"/>
                  <a:gd name="T23" fmla="*/ 786 h 2215"/>
                  <a:gd name="T24" fmla="*/ 9 w 2216"/>
                  <a:gd name="T25" fmla="*/ 997 h 2215"/>
                  <a:gd name="T26" fmla="*/ 0 w 2216"/>
                  <a:gd name="T27" fmla="*/ 1112 h 2215"/>
                  <a:gd name="T28" fmla="*/ 18 w 2216"/>
                  <a:gd name="T29" fmla="*/ 1333 h 2215"/>
                  <a:gd name="T30" fmla="*/ 88 w 2216"/>
                  <a:gd name="T31" fmla="*/ 1545 h 2215"/>
                  <a:gd name="T32" fmla="*/ 194 w 2216"/>
                  <a:gd name="T33" fmla="*/ 1738 h 2215"/>
                  <a:gd name="T34" fmla="*/ 336 w 2216"/>
                  <a:gd name="T35" fmla="*/ 1905 h 2215"/>
                  <a:gd name="T36" fmla="*/ 415 w 2216"/>
                  <a:gd name="T37" fmla="*/ 1976 h 2215"/>
                  <a:gd name="T38" fmla="*/ 591 w 2216"/>
                  <a:gd name="T39" fmla="*/ 2091 h 2215"/>
                  <a:gd name="T40" fmla="*/ 786 w 2216"/>
                  <a:gd name="T41" fmla="*/ 2170 h 2215"/>
                  <a:gd name="T42" fmla="*/ 1006 w 2216"/>
                  <a:gd name="T43" fmla="*/ 2214 h 2215"/>
                  <a:gd name="T44" fmla="*/ 1112 w 2216"/>
                  <a:gd name="T45" fmla="*/ 2214 h 2215"/>
                  <a:gd name="T46" fmla="*/ 1280 w 2216"/>
                  <a:gd name="T47" fmla="*/ 2205 h 2215"/>
                  <a:gd name="T48" fmla="*/ 1439 w 2216"/>
                  <a:gd name="T49" fmla="*/ 2170 h 2215"/>
                  <a:gd name="T50" fmla="*/ 1589 w 2216"/>
                  <a:gd name="T51" fmla="*/ 2108 h 2215"/>
                  <a:gd name="T52" fmla="*/ 1730 w 2216"/>
                  <a:gd name="T53" fmla="*/ 2029 h 2215"/>
                  <a:gd name="T54" fmla="*/ 1853 w 2216"/>
                  <a:gd name="T55" fmla="*/ 1932 h 2215"/>
                  <a:gd name="T56" fmla="*/ 1968 w 2216"/>
                  <a:gd name="T57" fmla="*/ 1817 h 2215"/>
                  <a:gd name="T58" fmla="*/ 2056 w 2216"/>
                  <a:gd name="T59" fmla="*/ 1685 h 2215"/>
                  <a:gd name="T60" fmla="*/ 2127 w 2216"/>
                  <a:gd name="T61" fmla="*/ 1545 h 2215"/>
                  <a:gd name="T62" fmla="*/ 2171 w 2216"/>
                  <a:gd name="T63" fmla="*/ 1439 h 2215"/>
                  <a:gd name="T64" fmla="*/ 2215 w 2216"/>
                  <a:gd name="T65" fmla="*/ 1227 h 2215"/>
                  <a:gd name="T66" fmla="*/ 2215 w 2216"/>
                  <a:gd name="T67" fmla="*/ 1112 h 2215"/>
                  <a:gd name="T68" fmla="*/ 2197 w 2216"/>
                  <a:gd name="T69" fmla="*/ 892 h 2215"/>
                  <a:gd name="T70" fmla="*/ 2136 w 2216"/>
                  <a:gd name="T71" fmla="*/ 689 h 2215"/>
                  <a:gd name="T72" fmla="*/ 2039 w 2216"/>
                  <a:gd name="T73" fmla="*/ 503 h 2215"/>
                  <a:gd name="T74" fmla="*/ 1906 w 2216"/>
                  <a:gd name="T75" fmla="*/ 336 h 2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216" h="2215">
                    <a:moveTo>
                      <a:pt x="1906" y="336"/>
                    </a:moveTo>
                    <a:lnTo>
                      <a:pt x="1906" y="336"/>
                    </a:lnTo>
                    <a:lnTo>
                      <a:pt x="1827" y="265"/>
                    </a:lnTo>
                    <a:lnTo>
                      <a:pt x="1739" y="194"/>
                    </a:lnTo>
                    <a:lnTo>
                      <a:pt x="1641" y="133"/>
                    </a:lnTo>
                    <a:lnTo>
                      <a:pt x="1544" y="89"/>
                    </a:lnTo>
                    <a:lnTo>
                      <a:pt x="1447" y="53"/>
                    </a:lnTo>
                    <a:lnTo>
                      <a:pt x="1333" y="18"/>
                    </a:lnTo>
                    <a:lnTo>
                      <a:pt x="1227" y="9"/>
                    </a:lnTo>
                    <a:lnTo>
                      <a:pt x="1112" y="0"/>
                    </a:lnTo>
                    <a:lnTo>
                      <a:pt x="1112" y="0"/>
                    </a:lnTo>
                    <a:lnTo>
                      <a:pt x="997" y="9"/>
                    </a:lnTo>
                    <a:lnTo>
                      <a:pt x="891" y="18"/>
                    </a:lnTo>
                    <a:lnTo>
                      <a:pt x="786" y="53"/>
                    </a:lnTo>
                    <a:lnTo>
                      <a:pt x="680" y="89"/>
                    </a:lnTo>
                    <a:lnTo>
                      <a:pt x="583" y="133"/>
                    </a:lnTo>
                    <a:lnTo>
                      <a:pt x="494" y="194"/>
                    </a:lnTo>
                    <a:lnTo>
                      <a:pt x="406" y="256"/>
                    </a:lnTo>
                    <a:lnTo>
                      <a:pt x="327" y="327"/>
                    </a:lnTo>
                    <a:lnTo>
                      <a:pt x="256" y="406"/>
                    </a:lnTo>
                    <a:lnTo>
                      <a:pt x="194" y="494"/>
                    </a:lnTo>
                    <a:lnTo>
                      <a:pt x="133" y="583"/>
                    </a:lnTo>
                    <a:lnTo>
                      <a:pt x="88" y="680"/>
                    </a:lnTo>
                    <a:lnTo>
                      <a:pt x="53" y="786"/>
                    </a:lnTo>
                    <a:lnTo>
                      <a:pt x="18" y="892"/>
                    </a:lnTo>
                    <a:lnTo>
                      <a:pt x="9" y="997"/>
                    </a:lnTo>
                    <a:lnTo>
                      <a:pt x="0" y="1112"/>
                    </a:lnTo>
                    <a:lnTo>
                      <a:pt x="0" y="1112"/>
                    </a:lnTo>
                    <a:lnTo>
                      <a:pt x="9" y="1227"/>
                    </a:lnTo>
                    <a:lnTo>
                      <a:pt x="18" y="1333"/>
                    </a:lnTo>
                    <a:lnTo>
                      <a:pt x="53" y="1448"/>
                    </a:lnTo>
                    <a:lnTo>
                      <a:pt x="88" y="1545"/>
                    </a:lnTo>
                    <a:lnTo>
                      <a:pt x="133" y="1641"/>
                    </a:lnTo>
                    <a:lnTo>
                      <a:pt x="194" y="1738"/>
                    </a:lnTo>
                    <a:lnTo>
                      <a:pt x="265" y="1826"/>
                    </a:lnTo>
                    <a:lnTo>
                      <a:pt x="336" y="1905"/>
                    </a:lnTo>
                    <a:lnTo>
                      <a:pt x="336" y="1905"/>
                    </a:lnTo>
                    <a:lnTo>
                      <a:pt x="415" y="1976"/>
                    </a:lnTo>
                    <a:lnTo>
                      <a:pt x="503" y="2038"/>
                    </a:lnTo>
                    <a:lnTo>
                      <a:pt x="591" y="2091"/>
                    </a:lnTo>
                    <a:lnTo>
                      <a:pt x="688" y="2135"/>
                    </a:lnTo>
                    <a:lnTo>
                      <a:pt x="786" y="2170"/>
                    </a:lnTo>
                    <a:lnTo>
                      <a:pt x="891" y="2197"/>
                    </a:lnTo>
                    <a:lnTo>
                      <a:pt x="1006" y="2214"/>
                    </a:lnTo>
                    <a:lnTo>
                      <a:pt x="1112" y="2214"/>
                    </a:lnTo>
                    <a:lnTo>
                      <a:pt x="1112" y="2214"/>
                    </a:lnTo>
                    <a:lnTo>
                      <a:pt x="1200" y="2214"/>
                    </a:lnTo>
                    <a:lnTo>
                      <a:pt x="1280" y="2205"/>
                    </a:lnTo>
                    <a:lnTo>
                      <a:pt x="1359" y="2188"/>
                    </a:lnTo>
                    <a:lnTo>
                      <a:pt x="1439" y="2170"/>
                    </a:lnTo>
                    <a:lnTo>
                      <a:pt x="1518" y="2144"/>
                    </a:lnTo>
                    <a:lnTo>
                      <a:pt x="1589" y="2108"/>
                    </a:lnTo>
                    <a:lnTo>
                      <a:pt x="1659" y="2073"/>
                    </a:lnTo>
                    <a:lnTo>
                      <a:pt x="1730" y="2029"/>
                    </a:lnTo>
                    <a:lnTo>
                      <a:pt x="1791" y="1985"/>
                    </a:lnTo>
                    <a:lnTo>
                      <a:pt x="1853" y="1932"/>
                    </a:lnTo>
                    <a:lnTo>
                      <a:pt x="1915" y="1879"/>
                    </a:lnTo>
                    <a:lnTo>
                      <a:pt x="1968" y="1817"/>
                    </a:lnTo>
                    <a:lnTo>
                      <a:pt x="2012" y="1755"/>
                    </a:lnTo>
                    <a:lnTo>
                      <a:pt x="2056" y="1685"/>
                    </a:lnTo>
                    <a:lnTo>
                      <a:pt x="2100" y="1615"/>
                    </a:lnTo>
                    <a:lnTo>
                      <a:pt x="2127" y="1545"/>
                    </a:lnTo>
                    <a:lnTo>
                      <a:pt x="2127" y="1545"/>
                    </a:lnTo>
                    <a:lnTo>
                      <a:pt x="2171" y="1439"/>
                    </a:lnTo>
                    <a:lnTo>
                      <a:pt x="2197" y="1342"/>
                    </a:lnTo>
                    <a:lnTo>
                      <a:pt x="2215" y="1227"/>
                    </a:lnTo>
                    <a:lnTo>
                      <a:pt x="2215" y="1112"/>
                    </a:lnTo>
                    <a:lnTo>
                      <a:pt x="2215" y="1112"/>
                    </a:lnTo>
                    <a:lnTo>
                      <a:pt x="2215" y="1006"/>
                    </a:lnTo>
                    <a:lnTo>
                      <a:pt x="2197" y="892"/>
                    </a:lnTo>
                    <a:lnTo>
                      <a:pt x="2171" y="786"/>
                    </a:lnTo>
                    <a:lnTo>
                      <a:pt x="2136" y="689"/>
                    </a:lnTo>
                    <a:lnTo>
                      <a:pt x="2091" y="592"/>
                    </a:lnTo>
                    <a:lnTo>
                      <a:pt x="2039" y="503"/>
                    </a:lnTo>
                    <a:lnTo>
                      <a:pt x="1977" y="415"/>
                    </a:lnTo>
                    <a:lnTo>
                      <a:pt x="1906" y="336"/>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32" name="Freeform 3">
                <a:extLst>
                  <a:ext uri="{FF2B5EF4-FFF2-40B4-BE49-F238E27FC236}">
                    <a16:creationId xmlns:a16="http://schemas.microsoft.com/office/drawing/2014/main" id="{9D8691E5-3C1B-B841-B7E9-DDD65E1CB6B7}"/>
                  </a:ext>
                </a:extLst>
              </p:cNvPr>
              <p:cNvSpPr>
                <a:spLocks noChangeArrowheads="1"/>
              </p:cNvSpPr>
              <p:nvPr/>
            </p:nvSpPr>
            <p:spPr bwMode="auto">
              <a:xfrm>
                <a:off x="6924675" y="4981575"/>
                <a:ext cx="798513" cy="798513"/>
              </a:xfrm>
              <a:custGeom>
                <a:avLst/>
                <a:gdLst>
                  <a:gd name="T0" fmla="*/ 1112 w 2216"/>
                  <a:gd name="T1" fmla="*/ 0 h 2216"/>
                  <a:gd name="T2" fmla="*/ 891 w 2216"/>
                  <a:gd name="T3" fmla="*/ 27 h 2216"/>
                  <a:gd name="T4" fmla="*/ 679 w 2216"/>
                  <a:gd name="T5" fmla="*/ 88 h 2216"/>
                  <a:gd name="T6" fmla="*/ 494 w 2216"/>
                  <a:gd name="T7" fmla="*/ 194 h 2216"/>
                  <a:gd name="T8" fmla="*/ 327 w 2216"/>
                  <a:gd name="T9" fmla="*/ 327 h 2216"/>
                  <a:gd name="T10" fmla="*/ 194 w 2216"/>
                  <a:gd name="T11" fmla="*/ 494 h 2216"/>
                  <a:gd name="T12" fmla="*/ 88 w 2216"/>
                  <a:gd name="T13" fmla="*/ 680 h 2216"/>
                  <a:gd name="T14" fmla="*/ 27 w 2216"/>
                  <a:gd name="T15" fmla="*/ 891 h 2216"/>
                  <a:gd name="T16" fmla="*/ 0 w 2216"/>
                  <a:gd name="T17" fmla="*/ 1112 h 2216"/>
                  <a:gd name="T18" fmla="*/ 9 w 2216"/>
                  <a:gd name="T19" fmla="*/ 1227 h 2216"/>
                  <a:gd name="T20" fmla="*/ 53 w 2216"/>
                  <a:gd name="T21" fmla="*/ 1447 h 2216"/>
                  <a:gd name="T22" fmla="*/ 141 w 2216"/>
                  <a:gd name="T23" fmla="*/ 1650 h 2216"/>
                  <a:gd name="T24" fmla="*/ 265 w 2216"/>
                  <a:gd name="T25" fmla="*/ 1827 h 2216"/>
                  <a:gd name="T26" fmla="*/ 335 w 2216"/>
                  <a:gd name="T27" fmla="*/ 1906 h 2216"/>
                  <a:gd name="T28" fmla="*/ 503 w 2216"/>
                  <a:gd name="T29" fmla="*/ 2039 h 2216"/>
                  <a:gd name="T30" fmla="*/ 688 w 2216"/>
                  <a:gd name="T31" fmla="*/ 2136 h 2216"/>
                  <a:gd name="T32" fmla="*/ 891 w 2216"/>
                  <a:gd name="T33" fmla="*/ 2197 h 2216"/>
                  <a:gd name="T34" fmla="*/ 1112 w 2216"/>
                  <a:gd name="T35" fmla="*/ 2215 h 2216"/>
                  <a:gd name="T36" fmla="*/ 1200 w 2216"/>
                  <a:gd name="T37" fmla="*/ 2215 h 2216"/>
                  <a:gd name="T38" fmla="*/ 1359 w 2216"/>
                  <a:gd name="T39" fmla="*/ 2189 h 2216"/>
                  <a:gd name="T40" fmla="*/ 1518 w 2216"/>
                  <a:gd name="T41" fmla="*/ 2144 h 2216"/>
                  <a:gd name="T42" fmla="*/ 1659 w 2216"/>
                  <a:gd name="T43" fmla="*/ 2074 h 2216"/>
                  <a:gd name="T44" fmla="*/ 1800 w 2216"/>
                  <a:gd name="T45" fmla="*/ 1986 h 2216"/>
                  <a:gd name="T46" fmla="*/ 1915 w 2216"/>
                  <a:gd name="T47" fmla="*/ 1880 h 2216"/>
                  <a:gd name="T48" fmla="*/ 2012 w 2216"/>
                  <a:gd name="T49" fmla="*/ 1756 h 2216"/>
                  <a:gd name="T50" fmla="*/ 2100 w 2216"/>
                  <a:gd name="T51" fmla="*/ 1615 h 2216"/>
                  <a:gd name="T52" fmla="*/ 2127 w 2216"/>
                  <a:gd name="T53" fmla="*/ 1544 h 2216"/>
                  <a:gd name="T54" fmla="*/ 2197 w 2216"/>
                  <a:gd name="T55" fmla="*/ 1341 h 2216"/>
                  <a:gd name="T56" fmla="*/ 2215 w 2216"/>
                  <a:gd name="T57" fmla="*/ 1112 h 2216"/>
                  <a:gd name="T58" fmla="*/ 2215 w 2216"/>
                  <a:gd name="T59" fmla="*/ 1006 h 2216"/>
                  <a:gd name="T60" fmla="*/ 2171 w 2216"/>
                  <a:gd name="T61" fmla="*/ 794 h 2216"/>
                  <a:gd name="T62" fmla="*/ 2091 w 2216"/>
                  <a:gd name="T63" fmla="*/ 591 h 2216"/>
                  <a:gd name="T64" fmla="*/ 1977 w 2216"/>
                  <a:gd name="T65" fmla="*/ 415 h 2216"/>
                  <a:gd name="T66" fmla="*/ 1906 w 2216"/>
                  <a:gd name="T67" fmla="*/ 336 h 2216"/>
                  <a:gd name="T68" fmla="*/ 1738 w 2216"/>
                  <a:gd name="T69" fmla="*/ 194 h 2216"/>
                  <a:gd name="T70" fmla="*/ 1544 w 2216"/>
                  <a:gd name="T71" fmla="*/ 88 h 2216"/>
                  <a:gd name="T72" fmla="*/ 1341 w 2216"/>
                  <a:gd name="T73" fmla="*/ 27 h 2216"/>
                  <a:gd name="T74" fmla="*/ 1112 w 2216"/>
                  <a:gd name="T75" fmla="*/ 0 h 2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216" h="2216">
                    <a:moveTo>
                      <a:pt x="1112" y="0"/>
                    </a:moveTo>
                    <a:lnTo>
                      <a:pt x="1112" y="0"/>
                    </a:lnTo>
                    <a:lnTo>
                      <a:pt x="1006" y="9"/>
                    </a:lnTo>
                    <a:lnTo>
                      <a:pt x="891" y="27"/>
                    </a:lnTo>
                    <a:lnTo>
                      <a:pt x="785" y="53"/>
                    </a:lnTo>
                    <a:lnTo>
                      <a:pt x="679" y="88"/>
                    </a:lnTo>
                    <a:lnTo>
                      <a:pt x="582" y="133"/>
                    </a:lnTo>
                    <a:lnTo>
                      <a:pt x="494" y="194"/>
                    </a:lnTo>
                    <a:lnTo>
                      <a:pt x="406" y="256"/>
                    </a:lnTo>
                    <a:lnTo>
                      <a:pt x="327" y="327"/>
                    </a:lnTo>
                    <a:lnTo>
                      <a:pt x="256" y="406"/>
                    </a:lnTo>
                    <a:lnTo>
                      <a:pt x="194" y="494"/>
                    </a:lnTo>
                    <a:lnTo>
                      <a:pt x="132" y="583"/>
                    </a:lnTo>
                    <a:lnTo>
                      <a:pt x="88" y="680"/>
                    </a:lnTo>
                    <a:lnTo>
                      <a:pt x="53" y="786"/>
                    </a:lnTo>
                    <a:lnTo>
                      <a:pt x="27" y="891"/>
                    </a:lnTo>
                    <a:lnTo>
                      <a:pt x="9" y="1006"/>
                    </a:lnTo>
                    <a:lnTo>
                      <a:pt x="0" y="1112"/>
                    </a:lnTo>
                    <a:lnTo>
                      <a:pt x="0" y="1112"/>
                    </a:lnTo>
                    <a:lnTo>
                      <a:pt x="9" y="1227"/>
                    </a:lnTo>
                    <a:lnTo>
                      <a:pt x="27" y="1341"/>
                    </a:lnTo>
                    <a:lnTo>
                      <a:pt x="53" y="1447"/>
                    </a:lnTo>
                    <a:lnTo>
                      <a:pt x="88" y="1544"/>
                    </a:lnTo>
                    <a:lnTo>
                      <a:pt x="141" y="1650"/>
                    </a:lnTo>
                    <a:lnTo>
                      <a:pt x="194" y="1739"/>
                    </a:lnTo>
                    <a:lnTo>
                      <a:pt x="265" y="1827"/>
                    </a:lnTo>
                    <a:lnTo>
                      <a:pt x="335" y="1906"/>
                    </a:lnTo>
                    <a:lnTo>
                      <a:pt x="335" y="1906"/>
                    </a:lnTo>
                    <a:lnTo>
                      <a:pt x="415" y="1977"/>
                    </a:lnTo>
                    <a:lnTo>
                      <a:pt x="503" y="2039"/>
                    </a:lnTo>
                    <a:lnTo>
                      <a:pt x="591" y="2092"/>
                    </a:lnTo>
                    <a:lnTo>
                      <a:pt x="688" y="2136"/>
                    </a:lnTo>
                    <a:lnTo>
                      <a:pt x="794" y="2171"/>
                    </a:lnTo>
                    <a:lnTo>
                      <a:pt x="891" y="2197"/>
                    </a:lnTo>
                    <a:lnTo>
                      <a:pt x="1006" y="2215"/>
                    </a:lnTo>
                    <a:lnTo>
                      <a:pt x="1112" y="2215"/>
                    </a:lnTo>
                    <a:lnTo>
                      <a:pt x="1112" y="2215"/>
                    </a:lnTo>
                    <a:lnTo>
                      <a:pt x="1200" y="2215"/>
                    </a:lnTo>
                    <a:lnTo>
                      <a:pt x="1280" y="2206"/>
                    </a:lnTo>
                    <a:lnTo>
                      <a:pt x="1359" y="2189"/>
                    </a:lnTo>
                    <a:lnTo>
                      <a:pt x="1438" y="2171"/>
                    </a:lnTo>
                    <a:lnTo>
                      <a:pt x="1518" y="2144"/>
                    </a:lnTo>
                    <a:lnTo>
                      <a:pt x="1588" y="2109"/>
                    </a:lnTo>
                    <a:lnTo>
                      <a:pt x="1659" y="2074"/>
                    </a:lnTo>
                    <a:lnTo>
                      <a:pt x="1730" y="2030"/>
                    </a:lnTo>
                    <a:lnTo>
                      <a:pt x="1800" y="1986"/>
                    </a:lnTo>
                    <a:lnTo>
                      <a:pt x="1853" y="1933"/>
                    </a:lnTo>
                    <a:lnTo>
                      <a:pt x="1915" y="1880"/>
                    </a:lnTo>
                    <a:lnTo>
                      <a:pt x="1968" y="1818"/>
                    </a:lnTo>
                    <a:lnTo>
                      <a:pt x="2012" y="1756"/>
                    </a:lnTo>
                    <a:lnTo>
                      <a:pt x="2056" y="1686"/>
                    </a:lnTo>
                    <a:lnTo>
                      <a:pt x="2100" y="1615"/>
                    </a:lnTo>
                    <a:lnTo>
                      <a:pt x="2127" y="1544"/>
                    </a:lnTo>
                    <a:lnTo>
                      <a:pt x="2127" y="1544"/>
                    </a:lnTo>
                    <a:lnTo>
                      <a:pt x="2171" y="1447"/>
                    </a:lnTo>
                    <a:lnTo>
                      <a:pt x="2197" y="1341"/>
                    </a:lnTo>
                    <a:lnTo>
                      <a:pt x="2215" y="1227"/>
                    </a:lnTo>
                    <a:lnTo>
                      <a:pt x="2215" y="1112"/>
                    </a:lnTo>
                    <a:lnTo>
                      <a:pt x="2215" y="1112"/>
                    </a:lnTo>
                    <a:lnTo>
                      <a:pt x="2215" y="1006"/>
                    </a:lnTo>
                    <a:lnTo>
                      <a:pt x="2197" y="891"/>
                    </a:lnTo>
                    <a:lnTo>
                      <a:pt x="2171" y="794"/>
                    </a:lnTo>
                    <a:lnTo>
                      <a:pt x="2135" y="688"/>
                    </a:lnTo>
                    <a:lnTo>
                      <a:pt x="2091" y="591"/>
                    </a:lnTo>
                    <a:lnTo>
                      <a:pt x="2038" y="503"/>
                    </a:lnTo>
                    <a:lnTo>
                      <a:pt x="1977" y="415"/>
                    </a:lnTo>
                    <a:lnTo>
                      <a:pt x="1906" y="336"/>
                    </a:lnTo>
                    <a:lnTo>
                      <a:pt x="1906" y="336"/>
                    </a:lnTo>
                    <a:lnTo>
                      <a:pt x="1827" y="265"/>
                    </a:lnTo>
                    <a:lnTo>
                      <a:pt x="1738" y="194"/>
                    </a:lnTo>
                    <a:lnTo>
                      <a:pt x="1650" y="141"/>
                    </a:lnTo>
                    <a:lnTo>
                      <a:pt x="1544" y="88"/>
                    </a:lnTo>
                    <a:lnTo>
                      <a:pt x="1447" y="53"/>
                    </a:lnTo>
                    <a:lnTo>
                      <a:pt x="1341" y="27"/>
                    </a:lnTo>
                    <a:lnTo>
                      <a:pt x="1227" y="9"/>
                    </a:lnTo>
                    <a:lnTo>
                      <a:pt x="1112"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33" name="Freeform 4">
                <a:extLst>
                  <a:ext uri="{FF2B5EF4-FFF2-40B4-BE49-F238E27FC236}">
                    <a16:creationId xmlns:a16="http://schemas.microsoft.com/office/drawing/2014/main" id="{DD7F38EB-CB99-9C41-AA1B-45B1B4C72772}"/>
                  </a:ext>
                </a:extLst>
              </p:cNvPr>
              <p:cNvSpPr>
                <a:spLocks noChangeArrowheads="1"/>
              </p:cNvSpPr>
              <p:nvPr/>
            </p:nvSpPr>
            <p:spPr bwMode="auto">
              <a:xfrm>
                <a:off x="4365625" y="3333750"/>
                <a:ext cx="796925" cy="800100"/>
              </a:xfrm>
              <a:custGeom>
                <a:avLst/>
                <a:gdLst>
                  <a:gd name="T0" fmla="*/ 335 w 2215"/>
                  <a:gd name="T1" fmla="*/ 1905 h 2224"/>
                  <a:gd name="T2" fmla="*/ 494 w 2215"/>
                  <a:gd name="T3" fmla="*/ 2047 h 2224"/>
                  <a:gd name="T4" fmla="*/ 688 w 2215"/>
                  <a:gd name="T5" fmla="*/ 2144 h 2224"/>
                  <a:gd name="T6" fmla="*/ 891 w 2215"/>
                  <a:gd name="T7" fmla="*/ 2205 h 2224"/>
                  <a:gd name="T8" fmla="*/ 1112 w 2215"/>
                  <a:gd name="T9" fmla="*/ 2223 h 2224"/>
                  <a:gd name="T10" fmla="*/ 1191 w 2215"/>
                  <a:gd name="T11" fmla="*/ 2223 h 2224"/>
                  <a:gd name="T12" fmla="*/ 1359 w 2215"/>
                  <a:gd name="T13" fmla="*/ 2197 h 2224"/>
                  <a:gd name="T14" fmla="*/ 1518 w 2215"/>
                  <a:gd name="T15" fmla="*/ 2144 h 2224"/>
                  <a:gd name="T16" fmla="*/ 1659 w 2215"/>
                  <a:gd name="T17" fmla="*/ 2073 h 2224"/>
                  <a:gd name="T18" fmla="*/ 1791 w 2215"/>
                  <a:gd name="T19" fmla="*/ 1985 h 2224"/>
                  <a:gd name="T20" fmla="*/ 1906 w 2215"/>
                  <a:gd name="T21" fmla="*/ 1879 h 2224"/>
                  <a:gd name="T22" fmla="*/ 2012 w 2215"/>
                  <a:gd name="T23" fmla="*/ 1755 h 2224"/>
                  <a:gd name="T24" fmla="*/ 2090 w 2215"/>
                  <a:gd name="T25" fmla="*/ 1623 h 2224"/>
                  <a:gd name="T26" fmla="*/ 2126 w 2215"/>
                  <a:gd name="T27" fmla="*/ 1544 h 2224"/>
                  <a:gd name="T28" fmla="*/ 2196 w 2215"/>
                  <a:gd name="T29" fmla="*/ 1341 h 2224"/>
                  <a:gd name="T30" fmla="*/ 2214 w 2215"/>
                  <a:gd name="T31" fmla="*/ 1121 h 2224"/>
                  <a:gd name="T32" fmla="*/ 2205 w 2215"/>
                  <a:gd name="T33" fmla="*/ 1006 h 2224"/>
                  <a:gd name="T34" fmla="*/ 2170 w 2215"/>
                  <a:gd name="T35" fmla="*/ 795 h 2224"/>
                  <a:gd name="T36" fmla="*/ 2090 w 2215"/>
                  <a:gd name="T37" fmla="*/ 600 h 2224"/>
                  <a:gd name="T38" fmla="*/ 1977 w 2215"/>
                  <a:gd name="T39" fmla="*/ 424 h 2224"/>
                  <a:gd name="T40" fmla="*/ 1897 w 2215"/>
                  <a:gd name="T41" fmla="*/ 345 h 2224"/>
                  <a:gd name="T42" fmla="*/ 1738 w 2215"/>
                  <a:gd name="T43" fmla="*/ 203 h 2224"/>
                  <a:gd name="T44" fmla="*/ 1544 w 2215"/>
                  <a:gd name="T45" fmla="*/ 97 h 2224"/>
                  <a:gd name="T46" fmla="*/ 1333 w 2215"/>
                  <a:gd name="T47" fmla="*/ 27 h 2224"/>
                  <a:gd name="T48" fmla="*/ 1112 w 2215"/>
                  <a:gd name="T49" fmla="*/ 0 h 2224"/>
                  <a:gd name="T50" fmla="*/ 997 w 2215"/>
                  <a:gd name="T51" fmla="*/ 9 h 2224"/>
                  <a:gd name="T52" fmla="*/ 777 w 2215"/>
                  <a:gd name="T53" fmla="*/ 53 h 2224"/>
                  <a:gd name="T54" fmla="*/ 582 w 2215"/>
                  <a:gd name="T55" fmla="*/ 142 h 2224"/>
                  <a:gd name="T56" fmla="*/ 406 w 2215"/>
                  <a:gd name="T57" fmla="*/ 256 h 2224"/>
                  <a:gd name="T58" fmla="*/ 247 w 2215"/>
                  <a:gd name="T59" fmla="*/ 415 h 2224"/>
                  <a:gd name="T60" fmla="*/ 132 w 2215"/>
                  <a:gd name="T61" fmla="*/ 592 h 2224"/>
                  <a:gd name="T62" fmla="*/ 44 w 2215"/>
                  <a:gd name="T63" fmla="*/ 786 h 2224"/>
                  <a:gd name="T64" fmla="*/ 0 w 2215"/>
                  <a:gd name="T65" fmla="*/ 1006 h 2224"/>
                  <a:gd name="T66" fmla="*/ 0 w 2215"/>
                  <a:gd name="T67" fmla="*/ 1121 h 2224"/>
                  <a:gd name="T68" fmla="*/ 18 w 2215"/>
                  <a:gd name="T69" fmla="*/ 1341 h 2224"/>
                  <a:gd name="T70" fmla="*/ 88 w 2215"/>
                  <a:gd name="T71" fmla="*/ 1552 h 2224"/>
                  <a:gd name="T72" fmla="*/ 194 w 2215"/>
                  <a:gd name="T73" fmla="*/ 1747 h 2224"/>
                  <a:gd name="T74" fmla="*/ 335 w 2215"/>
                  <a:gd name="T75" fmla="*/ 1905 h 2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215" h="2224">
                    <a:moveTo>
                      <a:pt x="335" y="1905"/>
                    </a:moveTo>
                    <a:lnTo>
                      <a:pt x="335" y="1905"/>
                    </a:lnTo>
                    <a:lnTo>
                      <a:pt x="415" y="1976"/>
                    </a:lnTo>
                    <a:lnTo>
                      <a:pt x="494" y="2047"/>
                    </a:lnTo>
                    <a:lnTo>
                      <a:pt x="591" y="2100"/>
                    </a:lnTo>
                    <a:lnTo>
                      <a:pt x="688" y="2144"/>
                    </a:lnTo>
                    <a:lnTo>
                      <a:pt x="785" y="2179"/>
                    </a:lnTo>
                    <a:lnTo>
                      <a:pt x="891" y="2205"/>
                    </a:lnTo>
                    <a:lnTo>
                      <a:pt x="997" y="2214"/>
                    </a:lnTo>
                    <a:lnTo>
                      <a:pt x="1112" y="2223"/>
                    </a:lnTo>
                    <a:lnTo>
                      <a:pt x="1112" y="2223"/>
                    </a:lnTo>
                    <a:lnTo>
                      <a:pt x="1191" y="2223"/>
                    </a:lnTo>
                    <a:lnTo>
                      <a:pt x="1280" y="2205"/>
                    </a:lnTo>
                    <a:lnTo>
                      <a:pt x="1359" y="2197"/>
                    </a:lnTo>
                    <a:lnTo>
                      <a:pt x="1438" y="2170"/>
                    </a:lnTo>
                    <a:lnTo>
                      <a:pt x="1518" y="2144"/>
                    </a:lnTo>
                    <a:lnTo>
                      <a:pt x="1588" y="2117"/>
                    </a:lnTo>
                    <a:lnTo>
                      <a:pt x="1659" y="2073"/>
                    </a:lnTo>
                    <a:lnTo>
                      <a:pt x="1730" y="2038"/>
                    </a:lnTo>
                    <a:lnTo>
                      <a:pt x="1791" y="1985"/>
                    </a:lnTo>
                    <a:lnTo>
                      <a:pt x="1853" y="1932"/>
                    </a:lnTo>
                    <a:lnTo>
                      <a:pt x="1906" y="1879"/>
                    </a:lnTo>
                    <a:lnTo>
                      <a:pt x="1959" y="1817"/>
                    </a:lnTo>
                    <a:lnTo>
                      <a:pt x="2012" y="1755"/>
                    </a:lnTo>
                    <a:lnTo>
                      <a:pt x="2055" y="1694"/>
                    </a:lnTo>
                    <a:lnTo>
                      <a:pt x="2090" y="1623"/>
                    </a:lnTo>
                    <a:lnTo>
                      <a:pt x="2126" y="1544"/>
                    </a:lnTo>
                    <a:lnTo>
                      <a:pt x="2126" y="1544"/>
                    </a:lnTo>
                    <a:lnTo>
                      <a:pt x="2170" y="1447"/>
                    </a:lnTo>
                    <a:lnTo>
                      <a:pt x="2196" y="1341"/>
                    </a:lnTo>
                    <a:lnTo>
                      <a:pt x="2205" y="1236"/>
                    </a:lnTo>
                    <a:lnTo>
                      <a:pt x="2214" y="1121"/>
                    </a:lnTo>
                    <a:lnTo>
                      <a:pt x="2214" y="1121"/>
                    </a:lnTo>
                    <a:lnTo>
                      <a:pt x="2205" y="1006"/>
                    </a:lnTo>
                    <a:lnTo>
                      <a:pt x="2196" y="900"/>
                    </a:lnTo>
                    <a:lnTo>
                      <a:pt x="2170" y="795"/>
                    </a:lnTo>
                    <a:lnTo>
                      <a:pt x="2134" y="697"/>
                    </a:lnTo>
                    <a:lnTo>
                      <a:pt x="2090" y="600"/>
                    </a:lnTo>
                    <a:lnTo>
                      <a:pt x="2037" y="503"/>
                    </a:lnTo>
                    <a:lnTo>
                      <a:pt x="1977" y="424"/>
                    </a:lnTo>
                    <a:lnTo>
                      <a:pt x="1897" y="345"/>
                    </a:lnTo>
                    <a:lnTo>
                      <a:pt x="1897" y="345"/>
                    </a:lnTo>
                    <a:lnTo>
                      <a:pt x="1818" y="265"/>
                    </a:lnTo>
                    <a:lnTo>
                      <a:pt x="1738" y="203"/>
                    </a:lnTo>
                    <a:lnTo>
                      <a:pt x="1641" y="142"/>
                    </a:lnTo>
                    <a:lnTo>
                      <a:pt x="1544" y="97"/>
                    </a:lnTo>
                    <a:lnTo>
                      <a:pt x="1438" y="53"/>
                    </a:lnTo>
                    <a:lnTo>
                      <a:pt x="1333" y="27"/>
                    </a:lnTo>
                    <a:lnTo>
                      <a:pt x="1227" y="9"/>
                    </a:lnTo>
                    <a:lnTo>
                      <a:pt x="1112" y="0"/>
                    </a:lnTo>
                    <a:lnTo>
                      <a:pt x="1112" y="0"/>
                    </a:lnTo>
                    <a:lnTo>
                      <a:pt x="997" y="9"/>
                    </a:lnTo>
                    <a:lnTo>
                      <a:pt x="891" y="27"/>
                    </a:lnTo>
                    <a:lnTo>
                      <a:pt x="777" y="53"/>
                    </a:lnTo>
                    <a:lnTo>
                      <a:pt x="680" y="89"/>
                    </a:lnTo>
                    <a:lnTo>
                      <a:pt x="582" y="142"/>
                    </a:lnTo>
                    <a:lnTo>
                      <a:pt x="485" y="194"/>
                    </a:lnTo>
                    <a:lnTo>
                      <a:pt x="406" y="256"/>
                    </a:lnTo>
                    <a:lnTo>
                      <a:pt x="327" y="336"/>
                    </a:lnTo>
                    <a:lnTo>
                      <a:pt x="247" y="415"/>
                    </a:lnTo>
                    <a:lnTo>
                      <a:pt x="185" y="495"/>
                    </a:lnTo>
                    <a:lnTo>
                      <a:pt x="132" y="592"/>
                    </a:lnTo>
                    <a:lnTo>
                      <a:pt x="88" y="689"/>
                    </a:lnTo>
                    <a:lnTo>
                      <a:pt x="44" y="786"/>
                    </a:lnTo>
                    <a:lnTo>
                      <a:pt x="18" y="892"/>
                    </a:lnTo>
                    <a:lnTo>
                      <a:pt x="0" y="1006"/>
                    </a:lnTo>
                    <a:lnTo>
                      <a:pt x="0" y="1121"/>
                    </a:lnTo>
                    <a:lnTo>
                      <a:pt x="0" y="1121"/>
                    </a:lnTo>
                    <a:lnTo>
                      <a:pt x="0" y="1236"/>
                    </a:lnTo>
                    <a:lnTo>
                      <a:pt x="18" y="1341"/>
                    </a:lnTo>
                    <a:lnTo>
                      <a:pt x="44" y="1447"/>
                    </a:lnTo>
                    <a:lnTo>
                      <a:pt x="88" y="1552"/>
                    </a:lnTo>
                    <a:lnTo>
                      <a:pt x="132" y="1650"/>
                    </a:lnTo>
                    <a:lnTo>
                      <a:pt x="194" y="1747"/>
                    </a:lnTo>
                    <a:lnTo>
                      <a:pt x="256" y="1826"/>
                    </a:lnTo>
                    <a:lnTo>
                      <a:pt x="335" y="190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35" name="Freeform 5">
                <a:extLst>
                  <a:ext uri="{FF2B5EF4-FFF2-40B4-BE49-F238E27FC236}">
                    <a16:creationId xmlns:a16="http://schemas.microsoft.com/office/drawing/2014/main" id="{1F0CBC52-24B3-4C4F-BE19-EA0D01A4AE4A}"/>
                  </a:ext>
                </a:extLst>
              </p:cNvPr>
              <p:cNvSpPr>
                <a:spLocks noChangeArrowheads="1"/>
              </p:cNvSpPr>
              <p:nvPr/>
            </p:nvSpPr>
            <p:spPr bwMode="auto">
              <a:xfrm>
                <a:off x="4699000" y="5832475"/>
                <a:ext cx="796925" cy="798513"/>
              </a:xfrm>
              <a:custGeom>
                <a:avLst/>
                <a:gdLst>
                  <a:gd name="T0" fmla="*/ 1110 w 2214"/>
                  <a:gd name="T1" fmla="*/ 0 h 2216"/>
                  <a:gd name="T2" fmla="*/ 891 w 2214"/>
                  <a:gd name="T3" fmla="*/ 18 h 2216"/>
                  <a:gd name="T4" fmla="*/ 679 w 2214"/>
                  <a:gd name="T5" fmla="*/ 88 h 2216"/>
                  <a:gd name="T6" fmla="*/ 494 w 2214"/>
                  <a:gd name="T7" fmla="*/ 185 h 2216"/>
                  <a:gd name="T8" fmla="*/ 326 w 2214"/>
                  <a:gd name="T9" fmla="*/ 327 h 2216"/>
                  <a:gd name="T10" fmla="*/ 185 w 2214"/>
                  <a:gd name="T11" fmla="*/ 494 h 2216"/>
                  <a:gd name="T12" fmla="*/ 88 w 2214"/>
                  <a:gd name="T13" fmla="*/ 680 h 2216"/>
                  <a:gd name="T14" fmla="*/ 17 w 2214"/>
                  <a:gd name="T15" fmla="*/ 891 h 2216"/>
                  <a:gd name="T16" fmla="*/ 0 w 2214"/>
                  <a:gd name="T17" fmla="*/ 1112 h 2216"/>
                  <a:gd name="T18" fmla="*/ 0 w 2214"/>
                  <a:gd name="T19" fmla="*/ 1227 h 2216"/>
                  <a:gd name="T20" fmla="*/ 53 w 2214"/>
                  <a:gd name="T21" fmla="*/ 1447 h 2216"/>
                  <a:gd name="T22" fmla="*/ 132 w 2214"/>
                  <a:gd name="T23" fmla="*/ 1641 h 2216"/>
                  <a:gd name="T24" fmla="*/ 264 w 2214"/>
                  <a:gd name="T25" fmla="*/ 1827 h 2216"/>
                  <a:gd name="T26" fmla="*/ 335 w 2214"/>
                  <a:gd name="T27" fmla="*/ 1906 h 2216"/>
                  <a:gd name="T28" fmla="*/ 503 w 2214"/>
                  <a:gd name="T29" fmla="*/ 2039 h 2216"/>
                  <a:gd name="T30" fmla="*/ 688 w 2214"/>
                  <a:gd name="T31" fmla="*/ 2136 h 2216"/>
                  <a:gd name="T32" fmla="*/ 891 w 2214"/>
                  <a:gd name="T33" fmla="*/ 2197 h 2216"/>
                  <a:gd name="T34" fmla="*/ 1110 w 2214"/>
                  <a:gd name="T35" fmla="*/ 2215 h 2216"/>
                  <a:gd name="T36" fmla="*/ 1199 w 2214"/>
                  <a:gd name="T37" fmla="*/ 2215 h 2216"/>
                  <a:gd name="T38" fmla="*/ 1357 w 2214"/>
                  <a:gd name="T39" fmla="*/ 2189 h 2216"/>
                  <a:gd name="T40" fmla="*/ 1516 w 2214"/>
                  <a:gd name="T41" fmla="*/ 2144 h 2216"/>
                  <a:gd name="T42" fmla="*/ 1657 w 2214"/>
                  <a:gd name="T43" fmla="*/ 2074 h 2216"/>
                  <a:gd name="T44" fmla="*/ 1790 w 2214"/>
                  <a:gd name="T45" fmla="*/ 1986 h 2216"/>
                  <a:gd name="T46" fmla="*/ 1913 w 2214"/>
                  <a:gd name="T47" fmla="*/ 1871 h 2216"/>
                  <a:gd name="T48" fmla="*/ 2010 w 2214"/>
                  <a:gd name="T49" fmla="*/ 1747 h 2216"/>
                  <a:gd name="T50" fmla="*/ 2099 w 2214"/>
                  <a:gd name="T51" fmla="*/ 1615 h 2216"/>
                  <a:gd name="T52" fmla="*/ 2125 w 2214"/>
                  <a:gd name="T53" fmla="*/ 1544 h 2216"/>
                  <a:gd name="T54" fmla="*/ 2196 w 2214"/>
                  <a:gd name="T55" fmla="*/ 1333 h 2216"/>
                  <a:gd name="T56" fmla="*/ 2213 w 2214"/>
                  <a:gd name="T57" fmla="*/ 1112 h 2216"/>
                  <a:gd name="T58" fmla="*/ 2213 w 2214"/>
                  <a:gd name="T59" fmla="*/ 1006 h 2216"/>
                  <a:gd name="T60" fmla="*/ 2169 w 2214"/>
                  <a:gd name="T61" fmla="*/ 785 h 2216"/>
                  <a:gd name="T62" fmla="*/ 2090 w 2214"/>
                  <a:gd name="T63" fmla="*/ 591 h 2216"/>
                  <a:gd name="T64" fmla="*/ 1975 w 2214"/>
                  <a:gd name="T65" fmla="*/ 415 h 2216"/>
                  <a:gd name="T66" fmla="*/ 1905 w 2214"/>
                  <a:gd name="T67" fmla="*/ 335 h 2216"/>
                  <a:gd name="T68" fmla="*/ 1737 w 2214"/>
                  <a:gd name="T69" fmla="*/ 194 h 2216"/>
                  <a:gd name="T70" fmla="*/ 1543 w 2214"/>
                  <a:gd name="T71" fmla="*/ 88 h 2216"/>
                  <a:gd name="T72" fmla="*/ 1331 w 2214"/>
                  <a:gd name="T73" fmla="*/ 18 h 2216"/>
                  <a:gd name="T74" fmla="*/ 1110 w 2214"/>
                  <a:gd name="T75" fmla="*/ 0 h 2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214" h="2216">
                    <a:moveTo>
                      <a:pt x="1110" y="0"/>
                    </a:moveTo>
                    <a:lnTo>
                      <a:pt x="1110" y="0"/>
                    </a:lnTo>
                    <a:lnTo>
                      <a:pt x="997" y="0"/>
                    </a:lnTo>
                    <a:lnTo>
                      <a:pt x="891" y="18"/>
                    </a:lnTo>
                    <a:lnTo>
                      <a:pt x="785" y="53"/>
                    </a:lnTo>
                    <a:lnTo>
                      <a:pt x="679" y="88"/>
                    </a:lnTo>
                    <a:lnTo>
                      <a:pt x="582" y="132"/>
                    </a:lnTo>
                    <a:lnTo>
                      <a:pt x="494" y="185"/>
                    </a:lnTo>
                    <a:lnTo>
                      <a:pt x="406" y="256"/>
                    </a:lnTo>
                    <a:lnTo>
                      <a:pt x="326" y="327"/>
                    </a:lnTo>
                    <a:lnTo>
                      <a:pt x="256" y="406"/>
                    </a:lnTo>
                    <a:lnTo>
                      <a:pt x="185" y="494"/>
                    </a:lnTo>
                    <a:lnTo>
                      <a:pt x="132" y="583"/>
                    </a:lnTo>
                    <a:lnTo>
                      <a:pt x="88" y="680"/>
                    </a:lnTo>
                    <a:lnTo>
                      <a:pt x="53" y="785"/>
                    </a:lnTo>
                    <a:lnTo>
                      <a:pt x="17" y="891"/>
                    </a:lnTo>
                    <a:lnTo>
                      <a:pt x="0" y="997"/>
                    </a:lnTo>
                    <a:lnTo>
                      <a:pt x="0" y="1112"/>
                    </a:lnTo>
                    <a:lnTo>
                      <a:pt x="0" y="1112"/>
                    </a:lnTo>
                    <a:lnTo>
                      <a:pt x="0" y="1227"/>
                    </a:lnTo>
                    <a:lnTo>
                      <a:pt x="17" y="1333"/>
                    </a:lnTo>
                    <a:lnTo>
                      <a:pt x="53" y="1447"/>
                    </a:lnTo>
                    <a:lnTo>
                      <a:pt x="88" y="1544"/>
                    </a:lnTo>
                    <a:lnTo>
                      <a:pt x="132" y="1641"/>
                    </a:lnTo>
                    <a:lnTo>
                      <a:pt x="194" y="1738"/>
                    </a:lnTo>
                    <a:lnTo>
                      <a:pt x="264" y="1827"/>
                    </a:lnTo>
                    <a:lnTo>
                      <a:pt x="335" y="1906"/>
                    </a:lnTo>
                    <a:lnTo>
                      <a:pt x="335" y="1906"/>
                    </a:lnTo>
                    <a:lnTo>
                      <a:pt x="414" y="1977"/>
                    </a:lnTo>
                    <a:lnTo>
                      <a:pt x="503" y="2039"/>
                    </a:lnTo>
                    <a:lnTo>
                      <a:pt x="591" y="2091"/>
                    </a:lnTo>
                    <a:lnTo>
                      <a:pt x="688" y="2136"/>
                    </a:lnTo>
                    <a:lnTo>
                      <a:pt x="785" y="2171"/>
                    </a:lnTo>
                    <a:lnTo>
                      <a:pt x="891" y="2197"/>
                    </a:lnTo>
                    <a:lnTo>
                      <a:pt x="1006" y="2215"/>
                    </a:lnTo>
                    <a:lnTo>
                      <a:pt x="1110" y="2215"/>
                    </a:lnTo>
                    <a:lnTo>
                      <a:pt x="1110" y="2215"/>
                    </a:lnTo>
                    <a:lnTo>
                      <a:pt x="1199" y="2215"/>
                    </a:lnTo>
                    <a:lnTo>
                      <a:pt x="1278" y="2206"/>
                    </a:lnTo>
                    <a:lnTo>
                      <a:pt x="1357" y="2189"/>
                    </a:lnTo>
                    <a:lnTo>
                      <a:pt x="1437" y="2171"/>
                    </a:lnTo>
                    <a:lnTo>
                      <a:pt x="1516" y="2144"/>
                    </a:lnTo>
                    <a:lnTo>
                      <a:pt x="1587" y="2109"/>
                    </a:lnTo>
                    <a:lnTo>
                      <a:pt x="1657" y="2074"/>
                    </a:lnTo>
                    <a:lnTo>
                      <a:pt x="1728" y="2030"/>
                    </a:lnTo>
                    <a:lnTo>
                      <a:pt x="1790" y="1986"/>
                    </a:lnTo>
                    <a:lnTo>
                      <a:pt x="1852" y="1933"/>
                    </a:lnTo>
                    <a:lnTo>
                      <a:pt x="1913" y="1871"/>
                    </a:lnTo>
                    <a:lnTo>
                      <a:pt x="1966" y="1818"/>
                    </a:lnTo>
                    <a:lnTo>
                      <a:pt x="2010" y="1747"/>
                    </a:lnTo>
                    <a:lnTo>
                      <a:pt x="2055" y="1686"/>
                    </a:lnTo>
                    <a:lnTo>
                      <a:pt x="2099" y="1615"/>
                    </a:lnTo>
                    <a:lnTo>
                      <a:pt x="2125" y="1544"/>
                    </a:lnTo>
                    <a:lnTo>
                      <a:pt x="2125" y="1544"/>
                    </a:lnTo>
                    <a:lnTo>
                      <a:pt x="2169" y="1438"/>
                    </a:lnTo>
                    <a:lnTo>
                      <a:pt x="2196" y="1333"/>
                    </a:lnTo>
                    <a:lnTo>
                      <a:pt x="2213" y="1227"/>
                    </a:lnTo>
                    <a:lnTo>
                      <a:pt x="2213" y="1112"/>
                    </a:lnTo>
                    <a:lnTo>
                      <a:pt x="2213" y="1112"/>
                    </a:lnTo>
                    <a:lnTo>
                      <a:pt x="2213" y="1006"/>
                    </a:lnTo>
                    <a:lnTo>
                      <a:pt x="2196" y="891"/>
                    </a:lnTo>
                    <a:lnTo>
                      <a:pt x="2169" y="785"/>
                    </a:lnTo>
                    <a:lnTo>
                      <a:pt x="2134" y="688"/>
                    </a:lnTo>
                    <a:lnTo>
                      <a:pt x="2090" y="591"/>
                    </a:lnTo>
                    <a:lnTo>
                      <a:pt x="2037" y="503"/>
                    </a:lnTo>
                    <a:lnTo>
                      <a:pt x="1975" y="415"/>
                    </a:lnTo>
                    <a:lnTo>
                      <a:pt x="1905" y="335"/>
                    </a:lnTo>
                    <a:lnTo>
                      <a:pt x="1905" y="335"/>
                    </a:lnTo>
                    <a:lnTo>
                      <a:pt x="1825" y="265"/>
                    </a:lnTo>
                    <a:lnTo>
                      <a:pt x="1737" y="194"/>
                    </a:lnTo>
                    <a:lnTo>
                      <a:pt x="1640" y="132"/>
                    </a:lnTo>
                    <a:lnTo>
                      <a:pt x="1543" y="88"/>
                    </a:lnTo>
                    <a:lnTo>
                      <a:pt x="1446" y="53"/>
                    </a:lnTo>
                    <a:lnTo>
                      <a:pt x="1331" y="18"/>
                    </a:lnTo>
                    <a:lnTo>
                      <a:pt x="1225" y="0"/>
                    </a:lnTo>
                    <a:lnTo>
                      <a:pt x="111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37" name="Freeform 6">
                <a:extLst>
                  <a:ext uri="{FF2B5EF4-FFF2-40B4-BE49-F238E27FC236}">
                    <a16:creationId xmlns:a16="http://schemas.microsoft.com/office/drawing/2014/main" id="{769F38C7-8BCA-8843-B2E7-D37BAFD41E02}"/>
                  </a:ext>
                </a:extLst>
              </p:cNvPr>
              <p:cNvSpPr>
                <a:spLocks noChangeArrowheads="1"/>
              </p:cNvSpPr>
              <p:nvPr/>
            </p:nvSpPr>
            <p:spPr bwMode="auto">
              <a:xfrm>
                <a:off x="6445250" y="989013"/>
                <a:ext cx="796925" cy="798512"/>
              </a:xfrm>
              <a:custGeom>
                <a:avLst/>
                <a:gdLst>
                  <a:gd name="T0" fmla="*/ 1111 w 2215"/>
                  <a:gd name="T1" fmla="*/ 2215 h 2216"/>
                  <a:gd name="T2" fmla="*/ 1341 w 2215"/>
                  <a:gd name="T3" fmla="*/ 2197 h 2216"/>
                  <a:gd name="T4" fmla="*/ 1544 w 2215"/>
                  <a:gd name="T5" fmla="*/ 2127 h 2216"/>
                  <a:gd name="T6" fmla="*/ 1729 w 2215"/>
                  <a:gd name="T7" fmla="*/ 2030 h 2216"/>
                  <a:gd name="T8" fmla="*/ 1897 w 2215"/>
                  <a:gd name="T9" fmla="*/ 1888 h 2216"/>
                  <a:gd name="T10" fmla="*/ 2029 w 2215"/>
                  <a:gd name="T11" fmla="*/ 1730 h 2216"/>
                  <a:gd name="T12" fmla="*/ 2126 w 2215"/>
                  <a:gd name="T13" fmla="*/ 1535 h 2216"/>
                  <a:gd name="T14" fmla="*/ 2197 w 2215"/>
                  <a:gd name="T15" fmla="*/ 1324 h 2216"/>
                  <a:gd name="T16" fmla="*/ 2214 w 2215"/>
                  <a:gd name="T17" fmla="*/ 1103 h 2216"/>
                  <a:gd name="T18" fmla="*/ 2214 w 2215"/>
                  <a:gd name="T19" fmla="*/ 988 h 2216"/>
                  <a:gd name="T20" fmla="*/ 2170 w 2215"/>
                  <a:gd name="T21" fmla="*/ 777 h 2216"/>
                  <a:gd name="T22" fmla="*/ 2082 w 2215"/>
                  <a:gd name="T23" fmla="*/ 582 h 2216"/>
                  <a:gd name="T24" fmla="*/ 1967 w 2215"/>
                  <a:gd name="T25" fmla="*/ 406 h 2216"/>
                  <a:gd name="T26" fmla="*/ 1906 w 2215"/>
                  <a:gd name="T27" fmla="*/ 327 h 2216"/>
                  <a:gd name="T28" fmla="*/ 1738 w 2215"/>
                  <a:gd name="T29" fmla="*/ 194 h 2216"/>
                  <a:gd name="T30" fmla="*/ 1544 w 2215"/>
                  <a:gd name="T31" fmla="*/ 88 h 2216"/>
                  <a:gd name="T32" fmla="*/ 1332 w 2215"/>
                  <a:gd name="T33" fmla="*/ 26 h 2216"/>
                  <a:gd name="T34" fmla="*/ 1111 w 2215"/>
                  <a:gd name="T35" fmla="*/ 0 h 2216"/>
                  <a:gd name="T36" fmla="*/ 997 w 2215"/>
                  <a:gd name="T37" fmla="*/ 9 h 2216"/>
                  <a:gd name="T38" fmla="*/ 785 w 2215"/>
                  <a:gd name="T39" fmla="*/ 53 h 2216"/>
                  <a:gd name="T40" fmla="*/ 582 w 2215"/>
                  <a:gd name="T41" fmla="*/ 132 h 2216"/>
                  <a:gd name="T42" fmla="*/ 406 w 2215"/>
                  <a:gd name="T43" fmla="*/ 247 h 2216"/>
                  <a:gd name="T44" fmla="*/ 256 w 2215"/>
                  <a:gd name="T45" fmla="*/ 397 h 2216"/>
                  <a:gd name="T46" fmla="*/ 132 w 2215"/>
                  <a:gd name="T47" fmla="*/ 574 h 2216"/>
                  <a:gd name="T48" fmla="*/ 44 w 2215"/>
                  <a:gd name="T49" fmla="*/ 777 h 2216"/>
                  <a:gd name="T50" fmla="*/ 0 w 2215"/>
                  <a:gd name="T51" fmla="*/ 988 h 2216"/>
                  <a:gd name="T52" fmla="*/ 0 w 2215"/>
                  <a:gd name="T53" fmla="*/ 1103 h 2216"/>
                  <a:gd name="T54" fmla="*/ 17 w 2215"/>
                  <a:gd name="T55" fmla="*/ 1332 h 2216"/>
                  <a:gd name="T56" fmla="*/ 88 w 2215"/>
                  <a:gd name="T57" fmla="*/ 1535 h 2216"/>
                  <a:gd name="T58" fmla="*/ 185 w 2215"/>
                  <a:gd name="T59" fmla="*/ 1730 h 2216"/>
                  <a:gd name="T60" fmla="*/ 326 w 2215"/>
                  <a:gd name="T61" fmla="*/ 1888 h 2216"/>
                  <a:gd name="T62" fmla="*/ 406 w 2215"/>
                  <a:gd name="T63" fmla="*/ 1968 h 2216"/>
                  <a:gd name="T64" fmla="*/ 582 w 2215"/>
                  <a:gd name="T65" fmla="*/ 2083 h 2216"/>
                  <a:gd name="T66" fmla="*/ 776 w 2215"/>
                  <a:gd name="T67" fmla="*/ 2171 h 2216"/>
                  <a:gd name="T68" fmla="*/ 997 w 2215"/>
                  <a:gd name="T69" fmla="*/ 2215 h 2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215" h="2216">
                    <a:moveTo>
                      <a:pt x="1111" y="2215"/>
                    </a:moveTo>
                    <a:lnTo>
                      <a:pt x="1111" y="2215"/>
                    </a:lnTo>
                    <a:lnTo>
                      <a:pt x="1226" y="2215"/>
                    </a:lnTo>
                    <a:lnTo>
                      <a:pt x="1341" y="2197"/>
                    </a:lnTo>
                    <a:lnTo>
                      <a:pt x="1447" y="2171"/>
                    </a:lnTo>
                    <a:lnTo>
                      <a:pt x="1544" y="2127"/>
                    </a:lnTo>
                    <a:lnTo>
                      <a:pt x="1641" y="2083"/>
                    </a:lnTo>
                    <a:lnTo>
                      <a:pt x="1729" y="2030"/>
                    </a:lnTo>
                    <a:lnTo>
                      <a:pt x="1817" y="1959"/>
                    </a:lnTo>
                    <a:lnTo>
                      <a:pt x="1897" y="1888"/>
                    </a:lnTo>
                    <a:lnTo>
                      <a:pt x="1967" y="1809"/>
                    </a:lnTo>
                    <a:lnTo>
                      <a:pt x="2029" y="1730"/>
                    </a:lnTo>
                    <a:lnTo>
                      <a:pt x="2082" y="1633"/>
                    </a:lnTo>
                    <a:lnTo>
                      <a:pt x="2126" y="1535"/>
                    </a:lnTo>
                    <a:lnTo>
                      <a:pt x="2170" y="1430"/>
                    </a:lnTo>
                    <a:lnTo>
                      <a:pt x="2197" y="1324"/>
                    </a:lnTo>
                    <a:lnTo>
                      <a:pt x="2214" y="1218"/>
                    </a:lnTo>
                    <a:lnTo>
                      <a:pt x="2214" y="1103"/>
                    </a:lnTo>
                    <a:lnTo>
                      <a:pt x="2214" y="1103"/>
                    </a:lnTo>
                    <a:lnTo>
                      <a:pt x="2214" y="988"/>
                    </a:lnTo>
                    <a:lnTo>
                      <a:pt x="2197" y="882"/>
                    </a:lnTo>
                    <a:lnTo>
                      <a:pt x="2170" y="777"/>
                    </a:lnTo>
                    <a:lnTo>
                      <a:pt x="2126" y="679"/>
                    </a:lnTo>
                    <a:lnTo>
                      <a:pt x="2082" y="582"/>
                    </a:lnTo>
                    <a:lnTo>
                      <a:pt x="2029" y="485"/>
                    </a:lnTo>
                    <a:lnTo>
                      <a:pt x="1967" y="406"/>
                    </a:lnTo>
                    <a:lnTo>
                      <a:pt x="1906" y="327"/>
                    </a:lnTo>
                    <a:lnTo>
                      <a:pt x="1906" y="327"/>
                    </a:lnTo>
                    <a:lnTo>
                      <a:pt x="1826" y="256"/>
                    </a:lnTo>
                    <a:lnTo>
                      <a:pt x="1738" y="194"/>
                    </a:lnTo>
                    <a:lnTo>
                      <a:pt x="1641" y="132"/>
                    </a:lnTo>
                    <a:lnTo>
                      <a:pt x="1544" y="88"/>
                    </a:lnTo>
                    <a:lnTo>
                      <a:pt x="1438" y="53"/>
                    </a:lnTo>
                    <a:lnTo>
                      <a:pt x="1332" y="26"/>
                    </a:lnTo>
                    <a:lnTo>
                      <a:pt x="1226" y="9"/>
                    </a:lnTo>
                    <a:lnTo>
                      <a:pt x="1111" y="0"/>
                    </a:lnTo>
                    <a:lnTo>
                      <a:pt x="1111" y="0"/>
                    </a:lnTo>
                    <a:lnTo>
                      <a:pt x="997" y="9"/>
                    </a:lnTo>
                    <a:lnTo>
                      <a:pt x="891" y="18"/>
                    </a:lnTo>
                    <a:lnTo>
                      <a:pt x="785" y="53"/>
                    </a:lnTo>
                    <a:lnTo>
                      <a:pt x="679" y="88"/>
                    </a:lnTo>
                    <a:lnTo>
                      <a:pt x="582" y="132"/>
                    </a:lnTo>
                    <a:lnTo>
                      <a:pt x="494" y="185"/>
                    </a:lnTo>
                    <a:lnTo>
                      <a:pt x="406" y="247"/>
                    </a:lnTo>
                    <a:lnTo>
                      <a:pt x="326" y="318"/>
                    </a:lnTo>
                    <a:lnTo>
                      <a:pt x="256" y="397"/>
                    </a:lnTo>
                    <a:lnTo>
                      <a:pt x="185" y="485"/>
                    </a:lnTo>
                    <a:lnTo>
                      <a:pt x="132" y="574"/>
                    </a:lnTo>
                    <a:lnTo>
                      <a:pt x="88" y="671"/>
                    </a:lnTo>
                    <a:lnTo>
                      <a:pt x="44" y="777"/>
                    </a:lnTo>
                    <a:lnTo>
                      <a:pt x="17" y="882"/>
                    </a:lnTo>
                    <a:lnTo>
                      <a:pt x="0" y="988"/>
                    </a:lnTo>
                    <a:lnTo>
                      <a:pt x="0" y="1103"/>
                    </a:lnTo>
                    <a:lnTo>
                      <a:pt x="0" y="1103"/>
                    </a:lnTo>
                    <a:lnTo>
                      <a:pt x="0" y="1218"/>
                    </a:lnTo>
                    <a:lnTo>
                      <a:pt x="17" y="1332"/>
                    </a:lnTo>
                    <a:lnTo>
                      <a:pt x="44" y="1438"/>
                    </a:lnTo>
                    <a:lnTo>
                      <a:pt x="88" y="1535"/>
                    </a:lnTo>
                    <a:lnTo>
                      <a:pt x="132" y="1633"/>
                    </a:lnTo>
                    <a:lnTo>
                      <a:pt x="185" y="1730"/>
                    </a:lnTo>
                    <a:lnTo>
                      <a:pt x="256" y="1818"/>
                    </a:lnTo>
                    <a:lnTo>
                      <a:pt x="326" y="1888"/>
                    </a:lnTo>
                    <a:lnTo>
                      <a:pt x="326" y="1888"/>
                    </a:lnTo>
                    <a:lnTo>
                      <a:pt x="406" y="1968"/>
                    </a:lnTo>
                    <a:lnTo>
                      <a:pt x="485" y="2030"/>
                    </a:lnTo>
                    <a:lnTo>
                      <a:pt x="582" y="2083"/>
                    </a:lnTo>
                    <a:lnTo>
                      <a:pt x="679" y="2127"/>
                    </a:lnTo>
                    <a:lnTo>
                      <a:pt x="776" y="2171"/>
                    </a:lnTo>
                    <a:lnTo>
                      <a:pt x="882" y="2197"/>
                    </a:lnTo>
                    <a:lnTo>
                      <a:pt x="997" y="2215"/>
                    </a:lnTo>
                    <a:lnTo>
                      <a:pt x="1111" y="221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38" name="Freeform 7">
                <a:extLst>
                  <a:ext uri="{FF2B5EF4-FFF2-40B4-BE49-F238E27FC236}">
                    <a16:creationId xmlns:a16="http://schemas.microsoft.com/office/drawing/2014/main" id="{2D984E6B-BA13-D249-8325-A3BDA155BDC5}"/>
                  </a:ext>
                </a:extLst>
              </p:cNvPr>
              <p:cNvSpPr>
                <a:spLocks noChangeArrowheads="1"/>
              </p:cNvSpPr>
              <p:nvPr/>
            </p:nvSpPr>
            <p:spPr bwMode="auto">
              <a:xfrm>
                <a:off x="1754188" y="2087563"/>
                <a:ext cx="798512" cy="798512"/>
              </a:xfrm>
              <a:custGeom>
                <a:avLst/>
                <a:gdLst>
                  <a:gd name="T0" fmla="*/ 2215 w 2216"/>
                  <a:gd name="T1" fmla="*/ 1103 h 2216"/>
                  <a:gd name="T2" fmla="*/ 2197 w 2216"/>
                  <a:gd name="T3" fmla="*/ 883 h 2216"/>
                  <a:gd name="T4" fmla="*/ 2135 w 2216"/>
                  <a:gd name="T5" fmla="*/ 671 h 2216"/>
                  <a:gd name="T6" fmla="*/ 2038 w 2216"/>
                  <a:gd name="T7" fmla="*/ 486 h 2216"/>
                  <a:gd name="T8" fmla="*/ 1906 w 2216"/>
                  <a:gd name="T9" fmla="*/ 327 h 2216"/>
                  <a:gd name="T10" fmla="*/ 1827 w 2216"/>
                  <a:gd name="T11" fmla="*/ 247 h 2216"/>
                  <a:gd name="T12" fmla="*/ 1641 w 2216"/>
                  <a:gd name="T13" fmla="*/ 133 h 2216"/>
                  <a:gd name="T14" fmla="*/ 1438 w 2216"/>
                  <a:gd name="T15" fmla="*/ 44 h 2216"/>
                  <a:gd name="T16" fmla="*/ 1227 w 2216"/>
                  <a:gd name="T17" fmla="*/ 0 h 2216"/>
                  <a:gd name="T18" fmla="*/ 1112 w 2216"/>
                  <a:gd name="T19" fmla="*/ 0 h 2216"/>
                  <a:gd name="T20" fmla="*/ 891 w 2216"/>
                  <a:gd name="T21" fmla="*/ 18 h 2216"/>
                  <a:gd name="T22" fmla="*/ 679 w 2216"/>
                  <a:gd name="T23" fmla="*/ 80 h 2216"/>
                  <a:gd name="T24" fmla="*/ 494 w 2216"/>
                  <a:gd name="T25" fmla="*/ 186 h 2216"/>
                  <a:gd name="T26" fmla="*/ 326 w 2216"/>
                  <a:gd name="T27" fmla="*/ 318 h 2216"/>
                  <a:gd name="T28" fmla="*/ 185 w 2216"/>
                  <a:gd name="T29" fmla="*/ 477 h 2216"/>
                  <a:gd name="T30" fmla="*/ 88 w 2216"/>
                  <a:gd name="T31" fmla="*/ 671 h 2216"/>
                  <a:gd name="T32" fmla="*/ 18 w 2216"/>
                  <a:gd name="T33" fmla="*/ 874 h 2216"/>
                  <a:gd name="T34" fmla="*/ 0 w 2216"/>
                  <a:gd name="T35" fmla="*/ 1103 h 2216"/>
                  <a:gd name="T36" fmla="*/ 0 w 2216"/>
                  <a:gd name="T37" fmla="*/ 1218 h 2216"/>
                  <a:gd name="T38" fmla="*/ 44 w 2216"/>
                  <a:gd name="T39" fmla="*/ 1439 h 2216"/>
                  <a:gd name="T40" fmla="*/ 132 w 2216"/>
                  <a:gd name="T41" fmla="*/ 1633 h 2216"/>
                  <a:gd name="T42" fmla="*/ 256 w 2216"/>
                  <a:gd name="T43" fmla="*/ 1809 h 2216"/>
                  <a:gd name="T44" fmla="*/ 335 w 2216"/>
                  <a:gd name="T45" fmla="*/ 1889 h 2216"/>
                  <a:gd name="T46" fmla="*/ 503 w 2216"/>
                  <a:gd name="T47" fmla="*/ 2021 h 2216"/>
                  <a:gd name="T48" fmla="*/ 688 w 2216"/>
                  <a:gd name="T49" fmla="*/ 2127 h 2216"/>
                  <a:gd name="T50" fmla="*/ 891 w 2216"/>
                  <a:gd name="T51" fmla="*/ 2189 h 2216"/>
                  <a:gd name="T52" fmla="*/ 1112 w 2216"/>
                  <a:gd name="T53" fmla="*/ 2215 h 2216"/>
                  <a:gd name="T54" fmla="*/ 1227 w 2216"/>
                  <a:gd name="T55" fmla="*/ 2206 h 2216"/>
                  <a:gd name="T56" fmla="*/ 1447 w 2216"/>
                  <a:gd name="T57" fmla="*/ 2162 h 2216"/>
                  <a:gd name="T58" fmla="*/ 1641 w 2216"/>
                  <a:gd name="T59" fmla="*/ 2083 h 2216"/>
                  <a:gd name="T60" fmla="*/ 1818 w 2216"/>
                  <a:gd name="T61" fmla="*/ 1959 h 2216"/>
                  <a:gd name="T62" fmla="*/ 1968 w 2216"/>
                  <a:gd name="T63" fmla="*/ 1809 h 2216"/>
                  <a:gd name="T64" fmla="*/ 2082 w 2216"/>
                  <a:gd name="T65" fmla="*/ 1633 h 2216"/>
                  <a:gd name="T66" fmla="*/ 2171 w 2216"/>
                  <a:gd name="T67" fmla="*/ 1430 h 2216"/>
                  <a:gd name="T68" fmla="*/ 2206 w 2216"/>
                  <a:gd name="T69" fmla="*/ 1218 h 2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216" h="2216">
                    <a:moveTo>
                      <a:pt x="2215" y="1103"/>
                    </a:moveTo>
                    <a:lnTo>
                      <a:pt x="2215" y="1103"/>
                    </a:lnTo>
                    <a:lnTo>
                      <a:pt x="2215" y="989"/>
                    </a:lnTo>
                    <a:lnTo>
                      <a:pt x="2197" y="883"/>
                    </a:lnTo>
                    <a:lnTo>
                      <a:pt x="2171" y="777"/>
                    </a:lnTo>
                    <a:lnTo>
                      <a:pt x="2135" y="671"/>
                    </a:lnTo>
                    <a:lnTo>
                      <a:pt x="2091" y="574"/>
                    </a:lnTo>
                    <a:lnTo>
                      <a:pt x="2038" y="486"/>
                    </a:lnTo>
                    <a:lnTo>
                      <a:pt x="1977" y="397"/>
                    </a:lnTo>
                    <a:lnTo>
                      <a:pt x="1906" y="327"/>
                    </a:lnTo>
                    <a:lnTo>
                      <a:pt x="1906" y="327"/>
                    </a:lnTo>
                    <a:lnTo>
                      <a:pt x="1827" y="247"/>
                    </a:lnTo>
                    <a:lnTo>
                      <a:pt x="1738" y="186"/>
                    </a:lnTo>
                    <a:lnTo>
                      <a:pt x="1641" y="133"/>
                    </a:lnTo>
                    <a:lnTo>
                      <a:pt x="1544" y="88"/>
                    </a:lnTo>
                    <a:lnTo>
                      <a:pt x="1438" y="44"/>
                    </a:lnTo>
                    <a:lnTo>
                      <a:pt x="1332" y="18"/>
                    </a:lnTo>
                    <a:lnTo>
                      <a:pt x="1227" y="0"/>
                    </a:lnTo>
                    <a:lnTo>
                      <a:pt x="1112" y="0"/>
                    </a:lnTo>
                    <a:lnTo>
                      <a:pt x="1112" y="0"/>
                    </a:lnTo>
                    <a:lnTo>
                      <a:pt x="997" y="0"/>
                    </a:lnTo>
                    <a:lnTo>
                      <a:pt x="891" y="18"/>
                    </a:lnTo>
                    <a:lnTo>
                      <a:pt x="785" y="44"/>
                    </a:lnTo>
                    <a:lnTo>
                      <a:pt x="679" y="80"/>
                    </a:lnTo>
                    <a:lnTo>
                      <a:pt x="582" y="133"/>
                    </a:lnTo>
                    <a:lnTo>
                      <a:pt x="494" y="186"/>
                    </a:lnTo>
                    <a:lnTo>
                      <a:pt x="406" y="247"/>
                    </a:lnTo>
                    <a:lnTo>
                      <a:pt x="326" y="318"/>
                    </a:lnTo>
                    <a:lnTo>
                      <a:pt x="256" y="397"/>
                    </a:lnTo>
                    <a:lnTo>
                      <a:pt x="185" y="477"/>
                    </a:lnTo>
                    <a:lnTo>
                      <a:pt x="132" y="574"/>
                    </a:lnTo>
                    <a:lnTo>
                      <a:pt x="88" y="671"/>
                    </a:lnTo>
                    <a:lnTo>
                      <a:pt x="44" y="768"/>
                    </a:lnTo>
                    <a:lnTo>
                      <a:pt x="18" y="874"/>
                    </a:lnTo>
                    <a:lnTo>
                      <a:pt x="0" y="989"/>
                    </a:lnTo>
                    <a:lnTo>
                      <a:pt x="0" y="1103"/>
                    </a:lnTo>
                    <a:lnTo>
                      <a:pt x="0" y="1103"/>
                    </a:lnTo>
                    <a:lnTo>
                      <a:pt x="0" y="1218"/>
                    </a:lnTo>
                    <a:lnTo>
                      <a:pt x="18" y="1324"/>
                    </a:lnTo>
                    <a:lnTo>
                      <a:pt x="44" y="1439"/>
                    </a:lnTo>
                    <a:lnTo>
                      <a:pt x="88" y="1536"/>
                    </a:lnTo>
                    <a:lnTo>
                      <a:pt x="132" y="1633"/>
                    </a:lnTo>
                    <a:lnTo>
                      <a:pt x="194" y="1730"/>
                    </a:lnTo>
                    <a:lnTo>
                      <a:pt x="256" y="1809"/>
                    </a:lnTo>
                    <a:lnTo>
                      <a:pt x="335" y="1889"/>
                    </a:lnTo>
                    <a:lnTo>
                      <a:pt x="335" y="1889"/>
                    </a:lnTo>
                    <a:lnTo>
                      <a:pt x="415" y="1959"/>
                    </a:lnTo>
                    <a:lnTo>
                      <a:pt x="503" y="2021"/>
                    </a:lnTo>
                    <a:lnTo>
                      <a:pt x="591" y="2083"/>
                    </a:lnTo>
                    <a:lnTo>
                      <a:pt x="688" y="2127"/>
                    </a:lnTo>
                    <a:lnTo>
                      <a:pt x="785" y="2162"/>
                    </a:lnTo>
                    <a:lnTo>
                      <a:pt x="891" y="2189"/>
                    </a:lnTo>
                    <a:lnTo>
                      <a:pt x="997" y="2206"/>
                    </a:lnTo>
                    <a:lnTo>
                      <a:pt x="1112" y="2215"/>
                    </a:lnTo>
                    <a:lnTo>
                      <a:pt x="1112" y="2215"/>
                    </a:lnTo>
                    <a:lnTo>
                      <a:pt x="1227" y="2206"/>
                    </a:lnTo>
                    <a:lnTo>
                      <a:pt x="1332" y="2189"/>
                    </a:lnTo>
                    <a:lnTo>
                      <a:pt x="1447" y="2162"/>
                    </a:lnTo>
                    <a:lnTo>
                      <a:pt x="1544" y="2127"/>
                    </a:lnTo>
                    <a:lnTo>
                      <a:pt x="1641" y="2083"/>
                    </a:lnTo>
                    <a:lnTo>
                      <a:pt x="1729" y="2021"/>
                    </a:lnTo>
                    <a:lnTo>
                      <a:pt x="1818" y="1959"/>
                    </a:lnTo>
                    <a:lnTo>
                      <a:pt x="1897" y="1889"/>
                    </a:lnTo>
                    <a:lnTo>
                      <a:pt x="1968" y="1809"/>
                    </a:lnTo>
                    <a:lnTo>
                      <a:pt x="2029" y="1721"/>
                    </a:lnTo>
                    <a:lnTo>
                      <a:pt x="2082" y="1633"/>
                    </a:lnTo>
                    <a:lnTo>
                      <a:pt x="2127" y="1536"/>
                    </a:lnTo>
                    <a:lnTo>
                      <a:pt x="2171" y="1430"/>
                    </a:lnTo>
                    <a:lnTo>
                      <a:pt x="2197" y="1324"/>
                    </a:lnTo>
                    <a:lnTo>
                      <a:pt x="2206" y="1218"/>
                    </a:lnTo>
                    <a:lnTo>
                      <a:pt x="2215" y="1103"/>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39" name="Freeform 8">
                <a:extLst>
                  <a:ext uri="{FF2B5EF4-FFF2-40B4-BE49-F238E27FC236}">
                    <a16:creationId xmlns:a16="http://schemas.microsoft.com/office/drawing/2014/main" id="{FB0D5716-27CE-7A4B-904F-3EAA9EF79C54}"/>
                  </a:ext>
                </a:extLst>
              </p:cNvPr>
              <p:cNvSpPr>
                <a:spLocks noChangeArrowheads="1"/>
              </p:cNvSpPr>
              <p:nvPr/>
            </p:nvSpPr>
            <p:spPr bwMode="auto">
              <a:xfrm>
                <a:off x="1890713" y="3359150"/>
                <a:ext cx="798512" cy="796925"/>
              </a:xfrm>
              <a:custGeom>
                <a:avLst/>
                <a:gdLst>
                  <a:gd name="T0" fmla="*/ 1112 w 2216"/>
                  <a:gd name="T1" fmla="*/ 0 h 2215"/>
                  <a:gd name="T2" fmla="*/ 892 w 2216"/>
                  <a:gd name="T3" fmla="*/ 18 h 2215"/>
                  <a:gd name="T4" fmla="*/ 680 w 2216"/>
                  <a:gd name="T5" fmla="*/ 88 h 2215"/>
                  <a:gd name="T6" fmla="*/ 495 w 2216"/>
                  <a:gd name="T7" fmla="*/ 185 h 2215"/>
                  <a:gd name="T8" fmla="*/ 327 w 2216"/>
                  <a:gd name="T9" fmla="*/ 318 h 2215"/>
                  <a:gd name="T10" fmla="*/ 195 w 2216"/>
                  <a:gd name="T11" fmla="*/ 485 h 2215"/>
                  <a:gd name="T12" fmla="*/ 89 w 2216"/>
                  <a:gd name="T13" fmla="*/ 671 h 2215"/>
                  <a:gd name="T14" fmla="*/ 27 w 2216"/>
                  <a:gd name="T15" fmla="*/ 882 h 2215"/>
                  <a:gd name="T16" fmla="*/ 0 w 2216"/>
                  <a:gd name="T17" fmla="*/ 1103 h 2215"/>
                  <a:gd name="T18" fmla="*/ 9 w 2216"/>
                  <a:gd name="T19" fmla="*/ 1218 h 2215"/>
                  <a:gd name="T20" fmla="*/ 53 w 2216"/>
                  <a:gd name="T21" fmla="*/ 1437 h 2215"/>
                  <a:gd name="T22" fmla="*/ 142 w 2216"/>
                  <a:gd name="T23" fmla="*/ 1640 h 2215"/>
                  <a:gd name="T24" fmla="*/ 265 w 2216"/>
                  <a:gd name="T25" fmla="*/ 1817 h 2215"/>
                  <a:gd name="T26" fmla="*/ 336 w 2216"/>
                  <a:gd name="T27" fmla="*/ 1887 h 2215"/>
                  <a:gd name="T28" fmla="*/ 503 w 2216"/>
                  <a:gd name="T29" fmla="*/ 2029 h 2215"/>
                  <a:gd name="T30" fmla="*/ 689 w 2216"/>
                  <a:gd name="T31" fmla="*/ 2126 h 2215"/>
                  <a:gd name="T32" fmla="*/ 892 w 2216"/>
                  <a:gd name="T33" fmla="*/ 2196 h 2215"/>
                  <a:gd name="T34" fmla="*/ 1112 w 2216"/>
                  <a:gd name="T35" fmla="*/ 2214 h 2215"/>
                  <a:gd name="T36" fmla="*/ 1227 w 2216"/>
                  <a:gd name="T37" fmla="*/ 2214 h 2215"/>
                  <a:gd name="T38" fmla="*/ 1448 w 2216"/>
                  <a:gd name="T39" fmla="*/ 2170 h 2215"/>
                  <a:gd name="T40" fmla="*/ 1642 w 2216"/>
                  <a:gd name="T41" fmla="*/ 2081 h 2215"/>
                  <a:gd name="T42" fmla="*/ 1818 w 2216"/>
                  <a:gd name="T43" fmla="*/ 1958 h 2215"/>
                  <a:gd name="T44" fmla="*/ 1968 w 2216"/>
                  <a:gd name="T45" fmla="*/ 1808 h 2215"/>
                  <a:gd name="T46" fmla="*/ 2083 w 2216"/>
                  <a:gd name="T47" fmla="*/ 1631 h 2215"/>
                  <a:gd name="T48" fmla="*/ 2171 w 2216"/>
                  <a:gd name="T49" fmla="*/ 1428 h 2215"/>
                  <a:gd name="T50" fmla="*/ 2215 w 2216"/>
                  <a:gd name="T51" fmla="*/ 1218 h 2215"/>
                  <a:gd name="T52" fmla="*/ 2215 w 2216"/>
                  <a:gd name="T53" fmla="*/ 1103 h 2215"/>
                  <a:gd name="T54" fmla="*/ 2198 w 2216"/>
                  <a:gd name="T55" fmla="*/ 882 h 2215"/>
                  <a:gd name="T56" fmla="*/ 2136 w 2216"/>
                  <a:gd name="T57" fmla="*/ 679 h 2215"/>
                  <a:gd name="T58" fmla="*/ 2039 w 2216"/>
                  <a:gd name="T59" fmla="*/ 485 h 2215"/>
                  <a:gd name="T60" fmla="*/ 1906 w 2216"/>
                  <a:gd name="T61" fmla="*/ 326 h 2215"/>
                  <a:gd name="T62" fmla="*/ 1827 w 2216"/>
                  <a:gd name="T63" fmla="*/ 256 h 2215"/>
                  <a:gd name="T64" fmla="*/ 1650 w 2216"/>
                  <a:gd name="T65" fmla="*/ 132 h 2215"/>
                  <a:gd name="T66" fmla="*/ 1448 w 2216"/>
                  <a:gd name="T67" fmla="*/ 53 h 2215"/>
                  <a:gd name="T68" fmla="*/ 1227 w 2216"/>
                  <a:gd name="T69" fmla="*/ 9 h 2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216" h="2215">
                    <a:moveTo>
                      <a:pt x="1112" y="0"/>
                    </a:moveTo>
                    <a:lnTo>
                      <a:pt x="1112" y="0"/>
                    </a:lnTo>
                    <a:lnTo>
                      <a:pt x="998" y="9"/>
                    </a:lnTo>
                    <a:lnTo>
                      <a:pt x="892" y="18"/>
                    </a:lnTo>
                    <a:lnTo>
                      <a:pt x="786" y="53"/>
                    </a:lnTo>
                    <a:lnTo>
                      <a:pt x="680" y="88"/>
                    </a:lnTo>
                    <a:lnTo>
                      <a:pt x="583" y="132"/>
                    </a:lnTo>
                    <a:lnTo>
                      <a:pt x="495" y="185"/>
                    </a:lnTo>
                    <a:lnTo>
                      <a:pt x="406" y="247"/>
                    </a:lnTo>
                    <a:lnTo>
                      <a:pt x="327" y="318"/>
                    </a:lnTo>
                    <a:lnTo>
                      <a:pt x="256" y="397"/>
                    </a:lnTo>
                    <a:lnTo>
                      <a:pt x="195" y="485"/>
                    </a:lnTo>
                    <a:lnTo>
                      <a:pt x="133" y="574"/>
                    </a:lnTo>
                    <a:lnTo>
                      <a:pt x="89" y="671"/>
                    </a:lnTo>
                    <a:lnTo>
                      <a:pt x="53" y="776"/>
                    </a:lnTo>
                    <a:lnTo>
                      <a:pt x="27" y="882"/>
                    </a:lnTo>
                    <a:lnTo>
                      <a:pt x="9" y="988"/>
                    </a:lnTo>
                    <a:lnTo>
                      <a:pt x="0" y="1103"/>
                    </a:lnTo>
                    <a:lnTo>
                      <a:pt x="0" y="1103"/>
                    </a:lnTo>
                    <a:lnTo>
                      <a:pt x="9" y="1218"/>
                    </a:lnTo>
                    <a:lnTo>
                      <a:pt x="27" y="1331"/>
                    </a:lnTo>
                    <a:lnTo>
                      <a:pt x="53" y="1437"/>
                    </a:lnTo>
                    <a:lnTo>
                      <a:pt x="89" y="1543"/>
                    </a:lnTo>
                    <a:lnTo>
                      <a:pt x="142" y="1640"/>
                    </a:lnTo>
                    <a:lnTo>
                      <a:pt x="195" y="1729"/>
                    </a:lnTo>
                    <a:lnTo>
                      <a:pt x="265" y="1817"/>
                    </a:lnTo>
                    <a:lnTo>
                      <a:pt x="336" y="1887"/>
                    </a:lnTo>
                    <a:lnTo>
                      <a:pt x="336" y="1887"/>
                    </a:lnTo>
                    <a:lnTo>
                      <a:pt x="415" y="1967"/>
                    </a:lnTo>
                    <a:lnTo>
                      <a:pt x="503" y="2029"/>
                    </a:lnTo>
                    <a:lnTo>
                      <a:pt x="592" y="2081"/>
                    </a:lnTo>
                    <a:lnTo>
                      <a:pt x="689" y="2126"/>
                    </a:lnTo>
                    <a:lnTo>
                      <a:pt x="786" y="2170"/>
                    </a:lnTo>
                    <a:lnTo>
                      <a:pt x="892" y="2196"/>
                    </a:lnTo>
                    <a:lnTo>
                      <a:pt x="1006" y="2214"/>
                    </a:lnTo>
                    <a:lnTo>
                      <a:pt x="1112" y="2214"/>
                    </a:lnTo>
                    <a:lnTo>
                      <a:pt x="1112" y="2214"/>
                    </a:lnTo>
                    <a:lnTo>
                      <a:pt x="1227" y="2214"/>
                    </a:lnTo>
                    <a:lnTo>
                      <a:pt x="1342" y="2196"/>
                    </a:lnTo>
                    <a:lnTo>
                      <a:pt x="1448" y="2170"/>
                    </a:lnTo>
                    <a:lnTo>
                      <a:pt x="1545" y="2126"/>
                    </a:lnTo>
                    <a:lnTo>
                      <a:pt x="1642" y="2081"/>
                    </a:lnTo>
                    <a:lnTo>
                      <a:pt x="1730" y="2029"/>
                    </a:lnTo>
                    <a:lnTo>
                      <a:pt x="1818" y="1958"/>
                    </a:lnTo>
                    <a:lnTo>
                      <a:pt x="1898" y="1887"/>
                    </a:lnTo>
                    <a:lnTo>
                      <a:pt x="1968" y="1808"/>
                    </a:lnTo>
                    <a:lnTo>
                      <a:pt x="2030" y="1729"/>
                    </a:lnTo>
                    <a:lnTo>
                      <a:pt x="2083" y="1631"/>
                    </a:lnTo>
                    <a:lnTo>
                      <a:pt x="2136" y="1534"/>
                    </a:lnTo>
                    <a:lnTo>
                      <a:pt x="2171" y="1428"/>
                    </a:lnTo>
                    <a:lnTo>
                      <a:pt x="2198" y="1323"/>
                    </a:lnTo>
                    <a:lnTo>
                      <a:pt x="2215" y="1218"/>
                    </a:lnTo>
                    <a:lnTo>
                      <a:pt x="2215" y="1103"/>
                    </a:lnTo>
                    <a:lnTo>
                      <a:pt x="2215" y="1103"/>
                    </a:lnTo>
                    <a:lnTo>
                      <a:pt x="2215" y="988"/>
                    </a:lnTo>
                    <a:lnTo>
                      <a:pt x="2198" y="882"/>
                    </a:lnTo>
                    <a:lnTo>
                      <a:pt x="2171" y="776"/>
                    </a:lnTo>
                    <a:lnTo>
                      <a:pt x="2136" y="679"/>
                    </a:lnTo>
                    <a:lnTo>
                      <a:pt x="2092" y="582"/>
                    </a:lnTo>
                    <a:lnTo>
                      <a:pt x="2039" y="485"/>
                    </a:lnTo>
                    <a:lnTo>
                      <a:pt x="1977" y="406"/>
                    </a:lnTo>
                    <a:lnTo>
                      <a:pt x="1906" y="326"/>
                    </a:lnTo>
                    <a:lnTo>
                      <a:pt x="1906" y="326"/>
                    </a:lnTo>
                    <a:lnTo>
                      <a:pt x="1827" y="256"/>
                    </a:lnTo>
                    <a:lnTo>
                      <a:pt x="1739" y="194"/>
                    </a:lnTo>
                    <a:lnTo>
                      <a:pt x="1650" y="132"/>
                    </a:lnTo>
                    <a:lnTo>
                      <a:pt x="1545" y="88"/>
                    </a:lnTo>
                    <a:lnTo>
                      <a:pt x="1448" y="53"/>
                    </a:lnTo>
                    <a:lnTo>
                      <a:pt x="1342" y="26"/>
                    </a:lnTo>
                    <a:lnTo>
                      <a:pt x="1227" y="9"/>
                    </a:lnTo>
                    <a:lnTo>
                      <a:pt x="1112"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40" name="Freeform 9">
                <a:extLst>
                  <a:ext uri="{FF2B5EF4-FFF2-40B4-BE49-F238E27FC236}">
                    <a16:creationId xmlns:a16="http://schemas.microsoft.com/office/drawing/2014/main" id="{951BD223-E715-6D47-A0A8-E144479C442F}"/>
                  </a:ext>
                </a:extLst>
              </p:cNvPr>
              <p:cNvSpPr>
                <a:spLocks noChangeArrowheads="1"/>
              </p:cNvSpPr>
              <p:nvPr/>
            </p:nvSpPr>
            <p:spPr bwMode="auto">
              <a:xfrm>
                <a:off x="3176588" y="989013"/>
                <a:ext cx="798512" cy="798512"/>
              </a:xfrm>
              <a:custGeom>
                <a:avLst/>
                <a:gdLst>
                  <a:gd name="T0" fmla="*/ 335 w 2216"/>
                  <a:gd name="T1" fmla="*/ 1888 h 2216"/>
                  <a:gd name="T2" fmla="*/ 494 w 2216"/>
                  <a:gd name="T3" fmla="*/ 2030 h 2216"/>
                  <a:gd name="T4" fmla="*/ 688 w 2216"/>
                  <a:gd name="T5" fmla="*/ 2127 h 2216"/>
                  <a:gd name="T6" fmla="*/ 891 w 2216"/>
                  <a:gd name="T7" fmla="*/ 2197 h 2216"/>
                  <a:gd name="T8" fmla="*/ 1112 w 2216"/>
                  <a:gd name="T9" fmla="*/ 2215 h 2216"/>
                  <a:gd name="T10" fmla="*/ 1227 w 2216"/>
                  <a:gd name="T11" fmla="*/ 2215 h 2216"/>
                  <a:gd name="T12" fmla="*/ 1438 w 2216"/>
                  <a:gd name="T13" fmla="*/ 2171 h 2216"/>
                  <a:gd name="T14" fmla="*/ 1641 w 2216"/>
                  <a:gd name="T15" fmla="*/ 2083 h 2216"/>
                  <a:gd name="T16" fmla="*/ 1818 w 2216"/>
                  <a:gd name="T17" fmla="*/ 1959 h 2216"/>
                  <a:gd name="T18" fmla="*/ 1968 w 2216"/>
                  <a:gd name="T19" fmla="*/ 1809 h 2216"/>
                  <a:gd name="T20" fmla="*/ 2082 w 2216"/>
                  <a:gd name="T21" fmla="*/ 1633 h 2216"/>
                  <a:gd name="T22" fmla="*/ 2162 w 2216"/>
                  <a:gd name="T23" fmla="*/ 1430 h 2216"/>
                  <a:gd name="T24" fmla="*/ 2206 w 2216"/>
                  <a:gd name="T25" fmla="*/ 1218 h 2216"/>
                  <a:gd name="T26" fmla="*/ 2215 w 2216"/>
                  <a:gd name="T27" fmla="*/ 1103 h 2216"/>
                  <a:gd name="T28" fmla="*/ 2197 w 2216"/>
                  <a:gd name="T29" fmla="*/ 882 h 2216"/>
                  <a:gd name="T30" fmla="*/ 2135 w 2216"/>
                  <a:gd name="T31" fmla="*/ 679 h 2216"/>
                  <a:gd name="T32" fmla="*/ 2038 w 2216"/>
                  <a:gd name="T33" fmla="*/ 485 h 2216"/>
                  <a:gd name="T34" fmla="*/ 1897 w 2216"/>
                  <a:gd name="T35" fmla="*/ 327 h 2216"/>
                  <a:gd name="T36" fmla="*/ 1827 w 2216"/>
                  <a:gd name="T37" fmla="*/ 256 h 2216"/>
                  <a:gd name="T38" fmla="*/ 1641 w 2216"/>
                  <a:gd name="T39" fmla="*/ 132 h 2216"/>
                  <a:gd name="T40" fmla="*/ 1447 w 2216"/>
                  <a:gd name="T41" fmla="*/ 53 h 2216"/>
                  <a:gd name="T42" fmla="*/ 1227 w 2216"/>
                  <a:gd name="T43" fmla="*/ 9 h 2216"/>
                  <a:gd name="T44" fmla="*/ 1112 w 2216"/>
                  <a:gd name="T45" fmla="*/ 0 h 2216"/>
                  <a:gd name="T46" fmla="*/ 891 w 2216"/>
                  <a:gd name="T47" fmla="*/ 18 h 2216"/>
                  <a:gd name="T48" fmla="*/ 679 w 2216"/>
                  <a:gd name="T49" fmla="*/ 88 h 2216"/>
                  <a:gd name="T50" fmla="*/ 485 w 2216"/>
                  <a:gd name="T51" fmla="*/ 185 h 2216"/>
                  <a:gd name="T52" fmla="*/ 327 w 2216"/>
                  <a:gd name="T53" fmla="*/ 318 h 2216"/>
                  <a:gd name="T54" fmla="*/ 185 w 2216"/>
                  <a:gd name="T55" fmla="*/ 485 h 2216"/>
                  <a:gd name="T56" fmla="*/ 79 w 2216"/>
                  <a:gd name="T57" fmla="*/ 671 h 2216"/>
                  <a:gd name="T58" fmla="*/ 18 w 2216"/>
                  <a:gd name="T59" fmla="*/ 882 h 2216"/>
                  <a:gd name="T60" fmla="*/ 0 w 2216"/>
                  <a:gd name="T61" fmla="*/ 1103 h 2216"/>
                  <a:gd name="T62" fmla="*/ 0 w 2216"/>
                  <a:gd name="T63" fmla="*/ 1218 h 2216"/>
                  <a:gd name="T64" fmla="*/ 44 w 2216"/>
                  <a:gd name="T65" fmla="*/ 1438 h 2216"/>
                  <a:gd name="T66" fmla="*/ 132 w 2216"/>
                  <a:gd name="T67" fmla="*/ 1633 h 2216"/>
                  <a:gd name="T68" fmla="*/ 256 w 2216"/>
                  <a:gd name="T69" fmla="*/ 1818 h 2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216" h="2216">
                    <a:moveTo>
                      <a:pt x="335" y="1888"/>
                    </a:moveTo>
                    <a:lnTo>
                      <a:pt x="335" y="1888"/>
                    </a:lnTo>
                    <a:lnTo>
                      <a:pt x="415" y="1968"/>
                    </a:lnTo>
                    <a:lnTo>
                      <a:pt x="494" y="2030"/>
                    </a:lnTo>
                    <a:lnTo>
                      <a:pt x="591" y="2083"/>
                    </a:lnTo>
                    <a:lnTo>
                      <a:pt x="688" y="2127"/>
                    </a:lnTo>
                    <a:lnTo>
                      <a:pt x="785" y="2171"/>
                    </a:lnTo>
                    <a:lnTo>
                      <a:pt x="891" y="2197"/>
                    </a:lnTo>
                    <a:lnTo>
                      <a:pt x="997" y="2215"/>
                    </a:lnTo>
                    <a:lnTo>
                      <a:pt x="1112" y="2215"/>
                    </a:lnTo>
                    <a:lnTo>
                      <a:pt x="1112" y="2215"/>
                    </a:lnTo>
                    <a:lnTo>
                      <a:pt x="1227" y="2215"/>
                    </a:lnTo>
                    <a:lnTo>
                      <a:pt x="1332" y="2197"/>
                    </a:lnTo>
                    <a:lnTo>
                      <a:pt x="1438" y="2171"/>
                    </a:lnTo>
                    <a:lnTo>
                      <a:pt x="1544" y="2127"/>
                    </a:lnTo>
                    <a:lnTo>
                      <a:pt x="1641" y="2083"/>
                    </a:lnTo>
                    <a:lnTo>
                      <a:pt x="1729" y="2030"/>
                    </a:lnTo>
                    <a:lnTo>
                      <a:pt x="1818" y="1959"/>
                    </a:lnTo>
                    <a:lnTo>
                      <a:pt x="1897" y="1888"/>
                    </a:lnTo>
                    <a:lnTo>
                      <a:pt x="1968" y="1809"/>
                    </a:lnTo>
                    <a:lnTo>
                      <a:pt x="2030" y="1730"/>
                    </a:lnTo>
                    <a:lnTo>
                      <a:pt x="2082" y="1633"/>
                    </a:lnTo>
                    <a:lnTo>
                      <a:pt x="2127" y="1535"/>
                    </a:lnTo>
                    <a:lnTo>
                      <a:pt x="2162" y="1430"/>
                    </a:lnTo>
                    <a:lnTo>
                      <a:pt x="2188" y="1324"/>
                    </a:lnTo>
                    <a:lnTo>
                      <a:pt x="2206" y="1218"/>
                    </a:lnTo>
                    <a:lnTo>
                      <a:pt x="2215" y="1103"/>
                    </a:lnTo>
                    <a:lnTo>
                      <a:pt x="2215" y="1103"/>
                    </a:lnTo>
                    <a:lnTo>
                      <a:pt x="2206" y="988"/>
                    </a:lnTo>
                    <a:lnTo>
                      <a:pt x="2197" y="882"/>
                    </a:lnTo>
                    <a:lnTo>
                      <a:pt x="2171" y="777"/>
                    </a:lnTo>
                    <a:lnTo>
                      <a:pt x="2135" y="679"/>
                    </a:lnTo>
                    <a:lnTo>
                      <a:pt x="2091" y="582"/>
                    </a:lnTo>
                    <a:lnTo>
                      <a:pt x="2038" y="485"/>
                    </a:lnTo>
                    <a:lnTo>
                      <a:pt x="1968" y="406"/>
                    </a:lnTo>
                    <a:lnTo>
                      <a:pt x="1897" y="327"/>
                    </a:lnTo>
                    <a:lnTo>
                      <a:pt x="1897" y="327"/>
                    </a:lnTo>
                    <a:lnTo>
                      <a:pt x="1827" y="256"/>
                    </a:lnTo>
                    <a:lnTo>
                      <a:pt x="1738" y="194"/>
                    </a:lnTo>
                    <a:lnTo>
                      <a:pt x="1641" y="132"/>
                    </a:lnTo>
                    <a:lnTo>
                      <a:pt x="1544" y="88"/>
                    </a:lnTo>
                    <a:lnTo>
                      <a:pt x="1447" y="53"/>
                    </a:lnTo>
                    <a:lnTo>
                      <a:pt x="1341" y="26"/>
                    </a:lnTo>
                    <a:lnTo>
                      <a:pt x="1227" y="9"/>
                    </a:lnTo>
                    <a:lnTo>
                      <a:pt x="1112" y="0"/>
                    </a:lnTo>
                    <a:lnTo>
                      <a:pt x="1112" y="0"/>
                    </a:lnTo>
                    <a:lnTo>
                      <a:pt x="997" y="9"/>
                    </a:lnTo>
                    <a:lnTo>
                      <a:pt x="891" y="18"/>
                    </a:lnTo>
                    <a:lnTo>
                      <a:pt x="777" y="53"/>
                    </a:lnTo>
                    <a:lnTo>
                      <a:pt x="679" y="88"/>
                    </a:lnTo>
                    <a:lnTo>
                      <a:pt x="582" y="132"/>
                    </a:lnTo>
                    <a:lnTo>
                      <a:pt x="485" y="185"/>
                    </a:lnTo>
                    <a:lnTo>
                      <a:pt x="406" y="247"/>
                    </a:lnTo>
                    <a:lnTo>
                      <a:pt x="327" y="318"/>
                    </a:lnTo>
                    <a:lnTo>
                      <a:pt x="247" y="397"/>
                    </a:lnTo>
                    <a:lnTo>
                      <a:pt x="185" y="485"/>
                    </a:lnTo>
                    <a:lnTo>
                      <a:pt x="132" y="574"/>
                    </a:lnTo>
                    <a:lnTo>
                      <a:pt x="79" y="671"/>
                    </a:lnTo>
                    <a:lnTo>
                      <a:pt x="44" y="777"/>
                    </a:lnTo>
                    <a:lnTo>
                      <a:pt x="18" y="882"/>
                    </a:lnTo>
                    <a:lnTo>
                      <a:pt x="0" y="988"/>
                    </a:lnTo>
                    <a:lnTo>
                      <a:pt x="0" y="1103"/>
                    </a:lnTo>
                    <a:lnTo>
                      <a:pt x="0" y="1103"/>
                    </a:lnTo>
                    <a:lnTo>
                      <a:pt x="0" y="1218"/>
                    </a:lnTo>
                    <a:lnTo>
                      <a:pt x="18" y="1332"/>
                    </a:lnTo>
                    <a:lnTo>
                      <a:pt x="44" y="1438"/>
                    </a:lnTo>
                    <a:lnTo>
                      <a:pt x="88" y="1535"/>
                    </a:lnTo>
                    <a:lnTo>
                      <a:pt x="132" y="1633"/>
                    </a:lnTo>
                    <a:lnTo>
                      <a:pt x="194" y="1730"/>
                    </a:lnTo>
                    <a:lnTo>
                      <a:pt x="256" y="1818"/>
                    </a:lnTo>
                    <a:lnTo>
                      <a:pt x="335" y="188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41" name="Freeform 10">
                <a:extLst>
                  <a:ext uri="{FF2B5EF4-FFF2-40B4-BE49-F238E27FC236}">
                    <a16:creationId xmlns:a16="http://schemas.microsoft.com/office/drawing/2014/main" id="{E9674EE2-8B01-C642-91BB-2C27C07681CF}"/>
                  </a:ext>
                </a:extLst>
              </p:cNvPr>
              <p:cNvSpPr>
                <a:spLocks noChangeArrowheads="1"/>
              </p:cNvSpPr>
              <p:nvPr/>
            </p:nvSpPr>
            <p:spPr bwMode="auto">
              <a:xfrm>
                <a:off x="2586038" y="1887538"/>
                <a:ext cx="4948237" cy="3843337"/>
              </a:xfrm>
              <a:custGeom>
                <a:avLst/>
                <a:gdLst>
                  <a:gd name="T0" fmla="*/ 11981 w 13747"/>
                  <a:gd name="T1" fmla="*/ 5207 h 10678"/>
                  <a:gd name="T2" fmla="*/ 13746 w 13747"/>
                  <a:gd name="T3" fmla="*/ 5207 h 10678"/>
                  <a:gd name="T4" fmla="*/ 13746 w 13747"/>
                  <a:gd name="T5" fmla="*/ 4439 h 10678"/>
                  <a:gd name="T6" fmla="*/ 12211 w 13747"/>
                  <a:gd name="T7" fmla="*/ 4439 h 10678"/>
                  <a:gd name="T8" fmla="*/ 12211 w 13747"/>
                  <a:gd name="T9" fmla="*/ 0 h 10678"/>
                  <a:gd name="T10" fmla="*/ 11443 w 13747"/>
                  <a:gd name="T11" fmla="*/ 0 h 10678"/>
                  <a:gd name="T12" fmla="*/ 11443 w 13747"/>
                  <a:gd name="T13" fmla="*/ 3662 h 10678"/>
                  <a:gd name="T14" fmla="*/ 9052 w 13747"/>
                  <a:gd name="T15" fmla="*/ 1271 h 10678"/>
                  <a:gd name="T16" fmla="*/ 3194 w 13747"/>
                  <a:gd name="T17" fmla="*/ 1271 h 10678"/>
                  <a:gd name="T18" fmla="*/ 3194 w 13747"/>
                  <a:gd name="T19" fmla="*/ 97 h 10678"/>
                  <a:gd name="T20" fmla="*/ 2418 w 13747"/>
                  <a:gd name="T21" fmla="*/ 97 h 10678"/>
                  <a:gd name="T22" fmla="*/ 2418 w 13747"/>
                  <a:gd name="T23" fmla="*/ 1271 h 10678"/>
                  <a:gd name="T24" fmla="*/ 282 w 13747"/>
                  <a:gd name="T25" fmla="*/ 1271 h 10678"/>
                  <a:gd name="T26" fmla="*/ 282 w 13747"/>
                  <a:gd name="T27" fmla="*/ 2048 h 10678"/>
                  <a:gd name="T28" fmla="*/ 2020 w 13747"/>
                  <a:gd name="T29" fmla="*/ 2048 h 10678"/>
                  <a:gd name="T30" fmla="*/ 0 w 13747"/>
                  <a:gd name="T31" fmla="*/ 4068 h 10678"/>
                  <a:gd name="T32" fmla="*/ 547 w 13747"/>
                  <a:gd name="T33" fmla="*/ 4615 h 10678"/>
                  <a:gd name="T34" fmla="*/ 2850 w 13747"/>
                  <a:gd name="T35" fmla="*/ 2312 h 10678"/>
                  <a:gd name="T36" fmla="*/ 4826 w 13747"/>
                  <a:gd name="T37" fmla="*/ 4289 h 10678"/>
                  <a:gd name="T38" fmla="*/ 5373 w 13747"/>
                  <a:gd name="T39" fmla="*/ 3733 h 10678"/>
                  <a:gd name="T40" fmla="*/ 3688 w 13747"/>
                  <a:gd name="T41" fmla="*/ 2048 h 10678"/>
                  <a:gd name="T42" fmla="*/ 8734 w 13747"/>
                  <a:gd name="T43" fmla="*/ 2048 h 10678"/>
                  <a:gd name="T44" fmla="*/ 11390 w 13747"/>
                  <a:gd name="T45" fmla="*/ 4704 h 10678"/>
                  <a:gd name="T46" fmla="*/ 6821 w 13747"/>
                  <a:gd name="T47" fmla="*/ 9177 h 10678"/>
                  <a:gd name="T48" fmla="*/ 3088 w 13747"/>
                  <a:gd name="T49" fmla="*/ 9177 h 10678"/>
                  <a:gd name="T50" fmla="*/ 3088 w 13747"/>
                  <a:gd name="T51" fmla="*/ 9953 h 10678"/>
                  <a:gd name="T52" fmla="*/ 6591 w 13747"/>
                  <a:gd name="T53" fmla="*/ 9953 h 10678"/>
                  <a:gd name="T54" fmla="*/ 6591 w 13747"/>
                  <a:gd name="T55" fmla="*/ 10677 h 10678"/>
                  <a:gd name="T56" fmla="*/ 7358 w 13747"/>
                  <a:gd name="T57" fmla="*/ 10677 h 10678"/>
                  <a:gd name="T58" fmla="*/ 7358 w 13747"/>
                  <a:gd name="T59" fmla="*/ 9953 h 10678"/>
                  <a:gd name="T60" fmla="*/ 11611 w 13747"/>
                  <a:gd name="T61" fmla="*/ 9953 h 10678"/>
                  <a:gd name="T62" fmla="*/ 11611 w 13747"/>
                  <a:gd name="T63" fmla="*/ 9177 h 10678"/>
                  <a:gd name="T64" fmla="*/ 7931 w 13747"/>
                  <a:gd name="T65" fmla="*/ 9177 h 10678"/>
                  <a:gd name="T66" fmla="*/ 11981 w 13747"/>
                  <a:gd name="T67" fmla="*/ 5207 h 106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747" h="10678">
                    <a:moveTo>
                      <a:pt x="11981" y="5207"/>
                    </a:moveTo>
                    <a:lnTo>
                      <a:pt x="13746" y="5207"/>
                    </a:lnTo>
                    <a:lnTo>
                      <a:pt x="13746" y="4439"/>
                    </a:lnTo>
                    <a:lnTo>
                      <a:pt x="12211" y="4439"/>
                    </a:lnTo>
                    <a:lnTo>
                      <a:pt x="12211" y="0"/>
                    </a:lnTo>
                    <a:lnTo>
                      <a:pt x="11443" y="0"/>
                    </a:lnTo>
                    <a:lnTo>
                      <a:pt x="11443" y="3662"/>
                    </a:lnTo>
                    <a:lnTo>
                      <a:pt x="9052" y="1271"/>
                    </a:lnTo>
                    <a:lnTo>
                      <a:pt x="3194" y="1271"/>
                    </a:lnTo>
                    <a:lnTo>
                      <a:pt x="3194" y="97"/>
                    </a:lnTo>
                    <a:lnTo>
                      <a:pt x="2418" y="97"/>
                    </a:lnTo>
                    <a:lnTo>
                      <a:pt x="2418" y="1271"/>
                    </a:lnTo>
                    <a:lnTo>
                      <a:pt x="282" y="1271"/>
                    </a:lnTo>
                    <a:lnTo>
                      <a:pt x="282" y="2048"/>
                    </a:lnTo>
                    <a:lnTo>
                      <a:pt x="2020" y="2048"/>
                    </a:lnTo>
                    <a:lnTo>
                      <a:pt x="0" y="4068"/>
                    </a:lnTo>
                    <a:lnTo>
                      <a:pt x="547" y="4615"/>
                    </a:lnTo>
                    <a:lnTo>
                      <a:pt x="2850" y="2312"/>
                    </a:lnTo>
                    <a:lnTo>
                      <a:pt x="4826" y="4289"/>
                    </a:lnTo>
                    <a:lnTo>
                      <a:pt x="5373" y="3733"/>
                    </a:lnTo>
                    <a:lnTo>
                      <a:pt x="3688" y="2048"/>
                    </a:lnTo>
                    <a:lnTo>
                      <a:pt x="8734" y="2048"/>
                    </a:lnTo>
                    <a:lnTo>
                      <a:pt x="11390" y="4704"/>
                    </a:lnTo>
                    <a:lnTo>
                      <a:pt x="6821" y="9177"/>
                    </a:lnTo>
                    <a:lnTo>
                      <a:pt x="3088" y="9177"/>
                    </a:lnTo>
                    <a:lnTo>
                      <a:pt x="3088" y="9953"/>
                    </a:lnTo>
                    <a:lnTo>
                      <a:pt x="6591" y="9953"/>
                    </a:lnTo>
                    <a:lnTo>
                      <a:pt x="6591" y="10677"/>
                    </a:lnTo>
                    <a:lnTo>
                      <a:pt x="7358" y="10677"/>
                    </a:lnTo>
                    <a:lnTo>
                      <a:pt x="7358" y="9953"/>
                    </a:lnTo>
                    <a:lnTo>
                      <a:pt x="11611" y="9953"/>
                    </a:lnTo>
                    <a:lnTo>
                      <a:pt x="11611" y="9177"/>
                    </a:lnTo>
                    <a:lnTo>
                      <a:pt x="7931" y="9177"/>
                    </a:lnTo>
                    <a:lnTo>
                      <a:pt x="11981" y="520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43" name="Freeform 11">
                <a:extLst>
                  <a:ext uri="{FF2B5EF4-FFF2-40B4-BE49-F238E27FC236}">
                    <a16:creationId xmlns:a16="http://schemas.microsoft.com/office/drawing/2014/main" id="{CD658D0B-B4EB-5544-ACA9-352327DF2D48}"/>
                  </a:ext>
                </a:extLst>
              </p:cNvPr>
              <p:cNvSpPr>
                <a:spLocks noChangeArrowheads="1"/>
              </p:cNvSpPr>
              <p:nvPr/>
            </p:nvSpPr>
            <p:spPr bwMode="auto">
              <a:xfrm>
                <a:off x="3395663" y="4035425"/>
                <a:ext cx="1068387" cy="1068388"/>
              </a:xfrm>
              <a:custGeom>
                <a:avLst/>
                <a:gdLst>
                  <a:gd name="T0" fmla="*/ 2409 w 2966"/>
                  <a:gd name="T1" fmla="*/ 0 h 2966"/>
                  <a:gd name="T2" fmla="*/ 0 w 2966"/>
                  <a:gd name="T3" fmla="*/ 2409 h 2966"/>
                  <a:gd name="T4" fmla="*/ 547 w 2966"/>
                  <a:gd name="T5" fmla="*/ 2965 h 2966"/>
                  <a:gd name="T6" fmla="*/ 2965 w 2966"/>
                  <a:gd name="T7" fmla="*/ 547 h 2966"/>
                  <a:gd name="T8" fmla="*/ 2409 w 2966"/>
                  <a:gd name="T9" fmla="*/ 0 h 2966"/>
                </a:gdLst>
                <a:ahLst/>
                <a:cxnLst>
                  <a:cxn ang="0">
                    <a:pos x="T0" y="T1"/>
                  </a:cxn>
                  <a:cxn ang="0">
                    <a:pos x="T2" y="T3"/>
                  </a:cxn>
                  <a:cxn ang="0">
                    <a:pos x="T4" y="T5"/>
                  </a:cxn>
                  <a:cxn ang="0">
                    <a:pos x="T6" y="T7"/>
                  </a:cxn>
                  <a:cxn ang="0">
                    <a:pos x="T8" y="T9"/>
                  </a:cxn>
                </a:cxnLst>
                <a:rect l="0" t="0" r="r" b="b"/>
                <a:pathLst>
                  <a:path w="2966" h="2966">
                    <a:moveTo>
                      <a:pt x="2409" y="0"/>
                    </a:moveTo>
                    <a:lnTo>
                      <a:pt x="0" y="2409"/>
                    </a:lnTo>
                    <a:lnTo>
                      <a:pt x="547" y="2965"/>
                    </a:lnTo>
                    <a:lnTo>
                      <a:pt x="2965" y="547"/>
                    </a:lnTo>
                    <a:lnTo>
                      <a:pt x="240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grpSp>
      </p:grpSp>
      <p:cxnSp>
        <p:nvCxnSpPr>
          <p:cNvPr id="244" name="Straight Connector 243">
            <a:extLst>
              <a:ext uri="{FF2B5EF4-FFF2-40B4-BE49-F238E27FC236}">
                <a16:creationId xmlns:a16="http://schemas.microsoft.com/office/drawing/2014/main" id="{DC74299A-A642-E74D-B6DD-55E1DC2E404E}"/>
              </a:ext>
            </a:extLst>
          </p:cNvPr>
          <p:cNvCxnSpPr>
            <a:cxnSpLocks/>
            <a:stCxn id="227" idx="2"/>
            <a:endCxn id="6" idx="2"/>
          </p:cNvCxnSpPr>
          <p:nvPr/>
        </p:nvCxnSpPr>
        <p:spPr bwMode="gray">
          <a:xfrm flipH="1" flipV="1">
            <a:off x="2290154" y="5580207"/>
            <a:ext cx="3805846" cy="651586"/>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46" name="Straight Connector 245">
            <a:extLst>
              <a:ext uri="{FF2B5EF4-FFF2-40B4-BE49-F238E27FC236}">
                <a16:creationId xmlns:a16="http://schemas.microsoft.com/office/drawing/2014/main" id="{2576D62C-37C8-6242-BD3F-9034D0571FCB}"/>
              </a:ext>
            </a:extLst>
          </p:cNvPr>
          <p:cNvCxnSpPr>
            <a:cxnSpLocks/>
            <a:stCxn id="227" idx="1"/>
            <a:endCxn id="206" idx="2"/>
          </p:cNvCxnSpPr>
          <p:nvPr/>
        </p:nvCxnSpPr>
        <p:spPr bwMode="gray">
          <a:xfrm flipH="1" flipV="1">
            <a:off x="4762502" y="5582034"/>
            <a:ext cx="1420858" cy="438852"/>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47" name="Straight Connector 246">
            <a:extLst>
              <a:ext uri="{FF2B5EF4-FFF2-40B4-BE49-F238E27FC236}">
                <a16:creationId xmlns:a16="http://schemas.microsoft.com/office/drawing/2014/main" id="{51D5D48E-4CA0-084B-9D00-72701997C0DC}"/>
              </a:ext>
            </a:extLst>
          </p:cNvPr>
          <p:cNvCxnSpPr>
            <a:cxnSpLocks/>
            <a:stCxn id="227" idx="6"/>
          </p:cNvCxnSpPr>
          <p:nvPr/>
        </p:nvCxnSpPr>
        <p:spPr bwMode="gray">
          <a:xfrm flipV="1">
            <a:off x="6692533" y="5810092"/>
            <a:ext cx="1790305" cy="421701"/>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55" name="Rectangle 254">
            <a:extLst>
              <a:ext uri="{FF2B5EF4-FFF2-40B4-BE49-F238E27FC236}">
                <a16:creationId xmlns:a16="http://schemas.microsoft.com/office/drawing/2014/main" id="{41F58F69-A66A-134D-8F5C-F06A44D6D5E0}"/>
              </a:ext>
            </a:extLst>
          </p:cNvPr>
          <p:cNvSpPr/>
          <p:nvPr/>
        </p:nvSpPr>
        <p:spPr>
          <a:xfrm>
            <a:off x="4299423" y="5567424"/>
            <a:ext cx="579005" cy="276999"/>
          </a:xfrm>
          <a:prstGeom prst="rect">
            <a:avLst/>
          </a:prstGeom>
        </p:spPr>
        <p:txBody>
          <a:bodyPr wrap="none">
            <a:spAutoFit/>
          </a:bodyPr>
          <a:lstStyle/>
          <a:p>
            <a:pPr algn="ctr"/>
            <a:r>
              <a:rPr lang="en-US" sz="1200" b="1" dirty="0">
                <a:solidFill>
                  <a:schemeClr val="tx2"/>
                </a:solidFill>
                <a:ea typeface="Gotham Rounded Book" charset="0"/>
                <a:cs typeface="Gotham Rounded Book" charset="0"/>
              </a:rPr>
              <a:t>TEP2</a:t>
            </a:r>
          </a:p>
        </p:txBody>
      </p:sp>
      <p:sp>
        <p:nvSpPr>
          <p:cNvPr id="256" name="Rectangle 255">
            <a:extLst>
              <a:ext uri="{FF2B5EF4-FFF2-40B4-BE49-F238E27FC236}">
                <a16:creationId xmlns:a16="http://schemas.microsoft.com/office/drawing/2014/main" id="{4AF1A4B5-1D7F-7C4B-A673-3F62EA15AE78}"/>
              </a:ext>
            </a:extLst>
          </p:cNvPr>
          <p:cNvSpPr/>
          <p:nvPr/>
        </p:nvSpPr>
        <p:spPr>
          <a:xfrm>
            <a:off x="7961163" y="5593454"/>
            <a:ext cx="579005" cy="276999"/>
          </a:xfrm>
          <a:prstGeom prst="rect">
            <a:avLst/>
          </a:prstGeom>
        </p:spPr>
        <p:txBody>
          <a:bodyPr wrap="none">
            <a:spAutoFit/>
          </a:bodyPr>
          <a:lstStyle/>
          <a:p>
            <a:pPr algn="ctr"/>
            <a:r>
              <a:rPr lang="en-US" sz="1200" b="1" dirty="0">
                <a:solidFill>
                  <a:schemeClr val="tx2"/>
                </a:solidFill>
                <a:ea typeface="Gotham Rounded Book" charset="0"/>
                <a:cs typeface="Gotham Rounded Book" charset="0"/>
              </a:rPr>
              <a:t>TEP3</a:t>
            </a:r>
          </a:p>
        </p:txBody>
      </p:sp>
      <p:grpSp>
        <p:nvGrpSpPr>
          <p:cNvPr id="257" name="Group 256">
            <a:extLst>
              <a:ext uri="{FF2B5EF4-FFF2-40B4-BE49-F238E27FC236}">
                <a16:creationId xmlns:a16="http://schemas.microsoft.com/office/drawing/2014/main" id="{286BA708-E571-434B-96AE-414AED3F7908}"/>
              </a:ext>
            </a:extLst>
          </p:cNvPr>
          <p:cNvGrpSpPr/>
          <p:nvPr/>
        </p:nvGrpSpPr>
        <p:grpSpPr>
          <a:xfrm>
            <a:off x="6665246" y="6038383"/>
            <a:ext cx="1825737" cy="646332"/>
            <a:chOff x="9630427" y="1612337"/>
            <a:chExt cx="1825737" cy="646332"/>
          </a:xfrm>
        </p:grpSpPr>
        <p:sp>
          <p:nvSpPr>
            <p:cNvPr id="258" name="Rectangle 257">
              <a:extLst>
                <a:ext uri="{FF2B5EF4-FFF2-40B4-BE49-F238E27FC236}">
                  <a16:creationId xmlns:a16="http://schemas.microsoft.com/office/drawing/2014/main" id="{9894DB84-3619-D442-A480-0E1901A7625E}"/>
                </a:ext>
              </a:extLst>
            </p:cNvPr>
            <p:cNvSpPr/>
            <p:nvPr/>
          </p:nvSpPr>
          <p:spPr bwMode="gray">
            <a:xfrm>
              <a:off x="9742114" y="1612337"/>
              <a:ext cx="1607614" cy="646331"/>
            </a:xfrm>
            <a:prstGeom prst="rect">
              <a:avLst/>
            </a:prstGeom>
            <a:gradFill>
              <a:gsLst>
                <a:gs pos="0">
                  <a:schemeClr val="accent1"/>
                </a:gs>
                <a:gs pos="98000">
                  <a:schemeClr val="accent1"/>
                </a:gs>
                <a:gs pos="98000">
                  <a:schemeClr val="accent3"/>
                </a:gs>
              </a:gsLst>
              <a:lin ang="5400000" scaled="1"/>
            </a:gradFill>
          </p:spPr>
          <p:txBody>
            <a:bodyPr vert="horz" lIns="594360" tIns="457200" rIns="457200" bIns="0" rtlCol="0">
              <a:noAutofit/>
            </a:bodyPr>
            <a:lstStyle/>
            <a:p>
              <a:pPr>
                <a:lnSpc>
                  <a:spcPct val="90000"/>
                </a:lnSpc>
                <a:spcBef>
                  <a:spcPts val="1500"/>
                </a:spcBef>
                <a:buClr>
                  <a:schemeClr val="tx1">
                    <a:lumMod val="60000"/>
                    <a:lumOff val="40000"/>
                  </a:schemeClr>
                </a:buClr>
                <a:buSzPct val="90000"/>
              </a:pPr>
              <a:endParaRPr lang="en-US" sz="1600" dirty="0">
                <a:solidFill>
                  <a:schemeClr val="bg1"/>
                </a:solidFill>
              </a:endParaRPr>
            </a:p>
          </p:txBody>
        </p:sp>
        <p:sp>
          <p:nvSpPr>
            <p:cNvPr id="259" name="Rectangle 258">
              <a:extLst>
                <a:ext uri="{FF2B5EF4-FFF2-40B4-BE49-F238E27FC236}">
                  <a16:creationId xmlns:a16="http://schemas.microsoft.com/office/drawing/2014/main" id="{4607C8CF-3CDD-1342-9687-2F8A273F6AEC}"/>
                </a:ext>
              </a:extLst>
            </p:cNvPr>
            <p:cNvSpPr/>
            <p:nvPr/>
          </p:nvSpPr>
          <p:spPr>
            <a:xfrm>
              <a:off x="9630427" y="1612338"/>
              <a:ext cx="1825737" cy="646331"/>
            </a:xfrm>
            <a:prstGeom prst="rect">
              <a:avLst/>
            </a:prstGeom>
          </p:spPr>
          <p:txBody>
            <a:bodyPr wrap="square">
              <a:spAutoFit/>
            </a:bodyPr>
            <a:lstStyle/>
            <a:p>
              <a:pPr algn="ctr"/>
              <a:r>
                <a:rPr lang="en-US" sz="1200" b="1" dirty="0">
                  <a:solidFill>
                    <a:schemeClr val="bg1"/>
                  </a:solidFill>
                  <a:ea typeface="Gotham Rounded Book" charset="0"/>
                  <a:cs typeface="Gotham Rounded Book" charset="0"/>
                </a:rPr>
                <a:t>2. </a:t>
              </a:r>
              <a:r>
                <a:rPr lang="en-US" sz="1200" b="1" dirty="0" err="1">
                  <a:solidFill>
                    <a:schemeClr val="bg1"/>
                  </a:solidFill>
                  <a:ea typeface="Gotham Rounded Book" charset="0"/>
                  <a:cs typeface="Gotham Rounded Book" charset="0"/>
                </a:rPr>
                <a:t>Geneve</a:t>
              </a:r>
              <a:r>
                <a:rPr lang="en-US" sz="1200" b="1" dirty="0">
                  <a:solidFill>
                    <a:schemeClr val="bg1"/>
                  </a:solidFill>
                  <a:ea typeface="Gotham Rounded Book" charset="0"/>
                  <a:cs typeface="Gotham Rounded Book" charset="0"/>
                </a:rPr>
                <a:t> encapsulation from TEP3 to TEP1</a:t>
              </a:r>
            </a:p>
          </p:txBody>
        </p:sp>
      </p:grpSp>
      <p:sp>
        <p:nvSpPr>
          <p:cNvPr id="260" name="Rectangle 259">
            <a:extLst>
              <a:ext uri="{FF2B5EF4-FFF2-40B4-BE49-F238E27FC236}">
                <a16:creationId xmlns:a16="http://schemas.microsoft.com/office/drawing/2014/main" id="{395379D7-1EDD-2B41-8D59-35168EC59B05}"/>
              </a:ext>
            </a:extLst>
          </p:cNvPr>
          <p:cNvSpPr/>
          <p:nvPr/>
        </p:nvSpPr>
        <p:spPr>
          <a:xfrm>
            <a:off x="1893809" y="5575219"/>
            <a:ext cx="543740" cy="276999"/>
          </a:xfrm>
          <a:prstGeom prst="rect">
            <a:avLst/>
          </a:prstGeom>
        </p:spPr>
        <p:txBody>
          <a:bodyPr wrap="none">
            <a:spAutoFit/>
          </a:bodyPr>
          <a:lstStyle/>
          <a:p>
            <a:pPr algn="ctr"/>
            <a:r>
              <a:rPr lang="en-US" sz="1200" b="1" dirty="0">
                <a:solidFill>
                  <a:schemeClr val="tx2"/>
                </a:solidFill>
                <a:ea typeface="Gotham Rounded Book" charset="0"/>
                <a:cs typeface="Gotham Rounded Book" charset="0"/>
              </a:rPr>
              <a:t>TEP1</a:t>
            </a:r>
          </a:p>
        </p:txBody>
      </p:sp>
      <p:grpSp>
        <p:nvGrpSpPr>
          <p:cNvPr id="262" name="Group 261">
            <a:extLst>
              <a:ext uri="{FF2B5EF4-FFF2-40B4-BE49-F238E27FC236}">
                <a16:creationId xmlns:a16="http://schemas.microsoft.com/office/drawing/2014/main" id="{C1667F3D-C37C-9D4C-854F-008DD9229F1D}"/>
              </a:ext>
            </a:extLst>
          </p:cNvPr>
          <p:cNvGrpSpPr/>
          <p:nvPr/>
        </p:nvGrpSpPr>
        <p:grpSpPr>
          <a:xfrm>
            <a:off x="269603" y="2934884"/>
            <a:ext cx="1373149" cy="834169"/>
            <a:chOff x="286215" y="2650833"/>
            <a:chExt cx="1373149" cy="834169"/>
          </a:xfrm>
        </p:grpSpPr>
        <p:sp>
          <p:nvSpPr>
            <p:cNvPr id="263" name="Rectangle 262">
              <a:extLst>
                <a:ext uri="{FF2B5EF4-FFF2-40B4-BE49-F238E27FC236}">
                  <a16:creationId xmlns:a16="http://schemas.microsoft.com/office/drawing/2014/main" id="{E24D387F-FC54-0145-A4BF-A893439F05DB}"/>
                </a:ext>
              </a:extLst>
            </p:cNvPr>
            <p:cNvSpPr/>
            <p:nvPr/>
          </p:nvSpPr>
          <p:spPr bwMode="gray">
            <a:xfrm>
              <a:off x="394265" y="2650833"/>
              <a:ext cx="1162165" cy="798188"/>
            </a:xfrm>
            <a:prstGeom prst="rect">
              <a:avLst/>
            </a:prstGeom>
            <a:gradFill>
              <a:gsLst>
                <a:gs pos="0">
                  <a:schemeClr val="accent2"/>
                </a:gs>
                <a:gs pos="98000">
                  <a:schemeClr val="accent2"/>
                </a:gs>
                <a:gs pos="98000">
                  <a:schemeClr val="accent1"/>
                </a:gs>
              </a:gsLst>
              <a:lin ang="5400000" scaled="1"/>
            </a:gradFill>
          </p:spPr>
          <p:txBody>
            <a:bodyPr vert="horz" lIns="594360" tIns="457200" rIns="457200" bIns="0" rtlCol="0">
              <a:noAutofit/>
            </a:bodyPr>
            <a:lstStyle/>
            <a:p>
              <a:pPr>
                <a:lnSpc>
                  <a:spcPct val="90000"/>
                </a:lnSpc>
                <a:spcBef>
                  <a:spcPts val="1500"/>
                </a:spcBef>
                <a:buClr>
                  <a:schemeClr val="tx1">
                    <a:lumMod val="60000"/>
                    <a:lumOff val="40000"/>
                  </a:schemeClr>
                </a:buClr>
                <a:buSzPct val="90000"/>
                <a:buFont typeface="Arial" panose="020B0604020202020204" pitchFamily="34" charset="0"/>
                <a:buChar char="​"/>
              </a:pPr>
              <a:endParaRPr lang="en-US" sz="1600" dirty="0">
                <a:solidFill>
                  <a:schemeClr val="bg1"/>
                </a:solidFill>
              </a:endParaRPr>
            </a:p>
          </p:txBody>
        </p:sp>
        <p:sp>
          <p:nvSpPr>
            <p:cNvPr id="264" name="Rectangle 263">
              <a:extLst>
                <a:ext uri="{FF2B5EF4-FFF2-40B4-BE49-F238E27FC236}">
                  <a16:creationId xmlns:a16="http://schemas.microsoft.com/office/drawing/2014/main" id="{6D6FE879-2E55-4144-B6E7-0435C5D65A47}"/>
                </a:ext>
              </a:extLst>
            </p:cNvPr>
            <p:cNvSpPr/>
            <p:nvPr/>
          </p:nvSpPr>
          <p:spPr>
            <a:xfrm>
              <a:off x="286215" y="2654005"/>
              <a:ext cx="1373149" cy="830997"/>
            </a:xfrm>
            <a:prstGeom prst="rect">
              <a:avLst/>
            </a:prstGeom>
          </p:spPr>
          <p:txBody>
            <a:bodyPr wrap="square">
              <a:spAutoFit/>
            </a:bodyPr>
            <a:lstStyle/>
            <a:p>
              <a:pPr algn="ctr"/>
              <a:r>
                <a:rPr lang="en-US" sz="1200" b="1" dirty="0">
                  <a:solidFill>
                    <a:schemeClr val="bg1"/>
                  </a:solidFill>
                  <a:ea typeface="Gotham Rounded Book" charset="0"/>
                  <a:cs typeface="Gotham Rounded Book" charset="0"/>
                </a:rPr>
                <a:t>3. ECMP Routing Decision on Tier 0 SR</a:t>
              </a:r>
            </a:p>
          </p:txBody>
        </p:sp>
      </p:grpSp>
      <p:sp>
        <p:nvSpPr>
          <p:cNvPr id="165" name="Freeform 164">
            <a:extLst>
              <a:ext uri="{FF2B5EF4-FFF2-40B4-BE49-F238E27FC236}">
                <a16:creationId xmlns:a16="http://schemas.microsoft.com/office/drawing/2014/main" id="{557E466D-365B-A642-9C22-123D7E1D1D3F}"/>
              </a:ext>
            </a:extLst>
          </p:cNvPr>
          <p:cNvSpPr/>
          <p:nvPr/>
        </p:nvSpPr>
        <p:spPr>
          <a:xfrm>
            <a:off x="2330796" y="3590693"/>
            <a:ext cx="7003467" cy="680224"/>
          </a:xfrm>
          <a:custGeom>
            <a:avLst/>
            <a:gdLst>
              <a:gd name="connsiteX0" fmla="*/ 6779750 w 6813662"/>
              <a:gd name="connsiteY0" fmla="*/ 702527 h 702527"/>
              <a:gd name="connsiteX1" fmla="*/ 6701692 w 6813662"/>
              <a:gd name="connsiteY1" fmla="*/ 501805 h 702527"/>
              <a:gd name="connsiteX2" fmla="*/ 5854199 w 6813662"/>
              <a:gd name="connsiteY2" fmla="*/ 512956 h 702527"/>
              <a:gd name="connsiteX3" fmla="*/ 4872892 w 6813662"/>
              <a:gd name="connsiteY3" fmla="*/ 524107 h 702527"/>
              <a:gd name="connsiteX4" fmla="*/ 3579350 w 6813662"/>
              <a:gd name="connsiteY4" fmla="*/ 546409 h 702527"/>
              <a:gd name="connsiteX5" fmla="*/ 2553438 w 6813662"/>
              <a:gd name="connsiteY5" fmla="*/ 557561 h 702527"/>
              <a:gd name="connsiteX6" fmla="*/ 1360258 w 6813662"/>
              <a:gd name="connsiteY6" fmla="*/ 535258 h 702527"/>
              <a:gd name="connsiteX7" fmla="*/ 824999 w 6813662"/>
              <a:gd name="connsiteY7" fmla="*/ 546409 h 702527"/>
              <a:gd name="connsiteX8" fmla="*/ 378950 w 6813662"/>
              <a:gd name="connsiteY8" fmla="*/ 546409 h 702527"/>
              <a:gd name="connsiteX9" fmla="*/ 33263 w 6813662"/>
              <a:gd name="connsiteY9" fmla="*/ 334536 h 702527"/>
              <a:gd name="connsiteX10" fmla="*/ 33263 w 6813662"/>
              <a:gd name="connsiteY10" fmla="*/ 0 h 702527"/>
              <a:gd name="connsiteX0" fmla="*/ 7061686 w 7066450"/>
              <a:gd name="connsiteY0" fmla="*/ 680224 h 680224"/>
              <a:gd name="connsiteX1" fmla="*/ 6701692 w 7066450"/>
              <a:gd name="connsiteY1" fmla="*/ 501805 h 680224"/>
              <a:gd name="connsiteX2" fmla="*/ 5854199 w 7066450"/>
              <a:gd name="connsiteY2" fmla="*/ 512956 h 680224"/>
              <a:gd name="connsiteX3" fmla="*/ 4872892 w 7066450"/>
              <a:gd name="connsiteY3" fmla="*/ 524107 h 680224"/>
              <a:gd name="connsiteX4" fmla="*/ 3579350 w 7066450"/>
              <a:gd name="connsiteY4" fmla="*/ 546409 h 680224"/>
              <a:gd name="connsiteX5" fmla="*/ 2553438 w 7066450"/>
              <a:gd name="connsiteY5" fmla="*/ 557561 h 680224"/>
              <a:gd name="connsiteX6" fmla="*/ 1360258 w 7066450"/>
              <a:gd name="connsiteY6" fmla="*/ 535258 h 680224"/>
              <a:gd name="connsiteX7" fmla="*/ 824999 w 7066450"/>
              <a:gd name="connsiteY7" fmla="*/ 546409 h 680224"/>
              <a:gd name="connsiteX8" fmla="*/ 378950 w 7066450"/>
              <a:gd name="connsiteY8" fmla="*/ 546409 h 680224"/>
              <a:gd name="connsiteX9" fmla="*/ 33263 w 7066450"/>
              <a:gd name="connsiteY9" fmla="*/ 334536 h 680224"/>
              <a:gd name="connsiteX10" fmla="*/ 33263 w 7066450"/>
              <a:gd name="connsiteY10" fmla="*/ 0 h 680224"/>
              <a:gd name="connsiteX0" fmla="*/ 7061686 w 7082698"/>
              <a:gd name="connsiteY0" fmla="*/ 680224 h 680224"/>
              <a:gd name="connsiteX1" fmla="*/ 6904685 w 7082698"/>
              <a:gd name="connsiteY1" fmla="*/ 490654 h 680224"/>
              <a:gd name="connsiteX2" fmla="*/ 5854199 w 7082698"/>
              <a:gd name="connsiteY2" fmla="*/ 512956 h 680224"/>
              <a:gd name="connsiteX3" fmla="*/ 4872892 w 7082698"/>
              <a:gd name="connsiteY3" fmla="*/ 524107 h 680224"/>
              <a:gd name="connsiteX4" fmla="*/ 3579350 w 7082698"/>
              <a:gd name="connsiteY4" fmla="*/ 546409 h 680224"/>
              <a:gd name="connsiteX5" fmla="*/ 2553438 w 7082698"/>
              <a:gd name="connsiteY5" fmla="*/ 557561 h 680224"/>
              <a:gd name="connsiteX6" fmla="*/ 1360258 w 7082698"/>
              <a:gd name="connsiteY6" fmla="*/ 535258 h 680224"/>
              <a:gd name="connsiteX7" fmla="*/ 824999 w 7082698"/>
              <a:gd name="connsiteY7" fmla="*/ 546409 h 680224"/>
              <a:gd name="connsiteX8" fmla="*/ 378950 w 7082698"/>
              <a:gd name="connsiteY8" fmla="*/ 546409 h 680224"/>
              <a:gd name="connsiteX9" fmla="*/ 33263 w 7082698"/>
              <a:gd name="connsiteY9" fmla="*/ 334536 h 680224"/>
              <a:gd name="connsiteX10" fmla="*/ 33263 w 7082698"/>
              <a:gd name="connsiteY10" fmla="*/ 0 h 680224"/>
              <a:gd name="connsiteX0" fmla="*/ 7061686 w 7082698"/>
              <a:gd name="connsiteY0" fmla="*/ 680224 h 680224"/>
              <a:gd name="connsiteX1" fmla="*/ 6904685 w 7082698"/>
              <a:gd name="connsiteY1" fmla="*/ 490654 h 680224"/>
              <a:gd name="connsiteX2" fmla="*/ 5854199 w 7082698"/>
              <a:gd name="connsiteY2" fmla="*/ 512956 h 680224"/>
              <a:gd name="connsiteX3" fmla="*/ 4872892 w 7082698"/>
              <a:gd name="connsiteY3" fmla="*/ 524107 h 680224"/>
              <a:gd name="connsiteX4" fmla="*/ 3579350 w 7082698"/>
              <a:gd name="connsiteY4" fmla="*/ 546409 h 680224"/>
              <a:gd name="connsiteX5" fmla="*/ 2530883 w 7082698"/>
              <a:gd name="connsiteY5" fmla="*/ 512956 h 680224"/>
              <a:gd name="connsiteX6" fmla="*/ 1360258 w 7082698"/>
              <a:gd name="connsiteY6" fmla="*/ 535258 h 680224"/>
              <a:gd name="connsiteX7" fmla="*/ 824999 w 7082698"/>
              <a:gd name="connsiteY7" fmla="*/ 546409 h 680224"/>
              <a:gd name="connsiteX8" fmla="*/ 378950 w 7082698"/>
              <a:gd name="connsiteY8" fmla="*/ 546409 h 680224"/>
              <a:gd name="connsiteX9" fmla="*/ 33263 w 7082698"/>
              <a:gd name="connsiteY9" fmla="*/ 334536 h 680224"/>
              <a:gd name="connsiteX10" fmla="*/ 33263 w 7082698"/>
              <a:gd name="connsiteY10" fmla="*/ 0 h 680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082698" h="680224">
                <a:moveTo>
                  <a:pt x="7061686" y="680224"/>
                </a:moveTo>
                <a:cubicBezTo>
                  <a:pt x="7099786" y="595660"/>
                  <a:pt x="7105933" y="518532"/>
                  <a:pt x="6904685" y="490654"/>
                </a:cubicBezTo>
                <a:cubicBezTo>
                  <a:pt x="6703437" y="462776"/>
                  <a:pt x="6192831" y="507381"/>
                  <a:pt x="5854199" y="512956"/>
                </a:cubicBezTo>
                <a:lnTo>
                  <a:pt x="4872892" y="524107"/>
                </a:lnTo>
                <a:lnTo>
                  <a:pt x="3579350" y="546409"/>
                </a:lnTo>
                <a:cubicBezTo>
                  <a:pt x="3189015" y="544551"/>
                  <a:pt x="2880372" y="524107"/>
                  <a:pt x="2530883" y="512956"/>
                </a:cubicBezTo>
                <a:cubicBezTo>
                  <a:pt x="2161034" y="511097"/>
                  <a:pt x="1644572" y="529683"/>
                  <a:pt x="1360258" y="535258"/>
                </a:cubicBezTo>
                <a:lnTo>
                  <a:pt x="824999" y="546409"/>
                </a:lnTo>
                <a:cubicBezTo>
                  <a:pt x="661448" y="548267"/>
                  <a:pt x="510906" y="581721"/>
                  <a:pt x="378950" y="546409"/>
                </a:cubicBezTo>
                <a:cubicBezTo>
                  <a:pt x="246994" y="511097"/>
                  <a:pt x="90877" y="425604"/>
                  <a:pt x="33263" y="334536"/>
                </a:cubicBezTo>
                <a:cubicBezTo>
                  <a:pt x="-24351" y="243468"/>
                  <a:pt x="4456" y="121734"/>
                  <a:pt x="33263" y="0"/>
                </a:cubicBezTo>
              </a:path>
            </a:pathLst>
          </a:custGeom>
          <a:noFill/>
          <a:ln w="28575">
            <a:solidFill>
              <a:srgbClr val="820024"/>
            </a:solidFill>
            <a:headEnd type="none" w="med" len="med"/>
            <a:tailEnd type="triangle"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79" name="Freeform 178">
            <a:extLst>
              <a:ext uri="{FF2B5EF4-FFF2-40B4-BE49-F238E27FC236}">
                <a16:creationId xmlns:a16="http://schemas.microsoft.com/office/drawing/2014/main" id="{B351E78E-38FE-B145-9517-1494B358FA87}"/>
              </a:ext>
            </a:extLst>
          </p:cNvPr>
          <p:cNvSpPr/>
          <p:nvPr/>
        </p:nvSpPr>
        <p:spPr>
          <a:xfrm>
            <a:off x="2470065" y="1731264"/>
            <a:ext cx="114639" cy="1243584"/>
          </a:xfrm>
          <a:custGeom>
            <a:avLst/>
            <a:gdLst>
              <a:gd name="connsiteX0" fmla="*/ 29295 w 114639"/>
              <a:gd name="connsiteY0" fmla="*/ 1243584 h 1243584"/>
              <a:gd name="connsiteX1" fmla="*/ 4911 w 114639"/>
              <a:gd name="connsiteY1" fmla="*/ 816864 h 1243584"/>
              <a:gd name="connsiteX2" fmla="*/ 114639 w 114639"/>
              <a:gd name="connsiteY2" fmla="*/ 0 h 1243584"/>
            </a:gdLst>
            <a:ahLst/>
            <a:cxnLst>
              <a:cxn ang="0">
                <a:pos x="connsiteX0" y="connsiteY0"/>
              </a:cxn>
              <a:cxn ang="0">
                <a:pos x="connsiteX1" y="connsiteY1"/>
              </a:cxn>
              <a:cxn ang="0">
                <a:pos x="connsiteX2" y="connsiteY2"/>
              </a:cxn>
            </a:cxnLst>
            <a:rect l="l" t="t" r="r" b="b"/>
            <a:pathLst>
              <a:path w="114639" h="1243584">
                <a:moveTo>
                  <a:pt x="29295" y="1243584"/>
                </a:moveTo>
                <a:cubicBezTo>
                  <a:pt x="9991" y="1133856"/>
                  <a:pt x="-9313" y="1024128"/>
                  <a:pt x="4911" y="816864"/>
                </a:cubicBezTo>
                <a:cubicBezTo>
                  <a:pt x="19135" y="609600"/>
                  <a:pt x="66887" y="304800"/>
                  <a:pt x="114639" y="0"/>
                </a:cubicBezTo>
              </a:path>
            </a:pathLst>
          </a:custGeom>
          <a:noFill/>
          <a:ln w="28575">
            <a:solidFill>
              <a:srgbClr val="820024"/>
            </a:solidFill>
            <a:headEnd type="none" w="med" len="med"/>
            <a:tailEnd type="triangle"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81" name="Freeform 180">
            <a:extLst>
              <a:ext uri="{FF2B5EF4-FFF2-40B4-BE49-F238E27FC236}">
                <a16:creationId xmlns:a16="http://schemas.microsoft.com/office/drawing/2014/main" id="{AE194B8E-542C-9342-9C82-1633B756DE4F}"/>
              </a:ext>
            </a:extLst>
          </p:cNvPr>
          <p:cNvSpPr/>
          <p:nvPr/>
        </p:nvSpPr>
        <p:spPr>
          <a:xfrm>
            <a:off x="2579356" y="1748287"/>
            <a:ext cx="2391068" cy="1253705"/>
          </a:xfrm>
          <a:custGeom>
            <a:avLst/>
            <a:gdLst>
              <a:gd name="connsiteX0" fmla="*/ 66078 w 2391068"/>
              <a:gd name="connsiteY0" fmla="*/ 1253705 h 1253705"/>
              <a:gd name="connsiteX1" fmla="*/ 112086 w 2391068"/>
              <a:gd name="connsiteY1" fmla="*/ 977660 h 1253705"/>
              <a:gd name="connsiteX2" fmla="*/ 1106999 w 2391068"/>
              <a:gd name="connsiteY2" fmla="*/ 954656 h 1253705"/>
              <a:gd name="connsiteX3" fmla="*/ 1923633 w 2391068"/>
              <a:gd name="connsiteY3" fmla="*/ 960407 h 1253705"/>
              <a:gd name="connsiteX4" fmla="*/ 2308946 w 2391068"/>
              <a:gd name="connsiteY4" fmla="*/ 828136 h 1253705"/>
              <a:gd name="connsiteX5" fmla="*/ 2389459 w 2391068"/>
              <a:gd name="connsiteY5" fmla="*/ 385313 h 1253705"/>
              <a:gd name="connsiteX6" fmla="*/ 2354953 w 2391068"/>
              <a:gd name="connsiteY6" fmla="*/ 0 h 1253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91068" h="1253705">
                <a:moveTo>
                  <a:pt x="66078" y="1253705"/>
                </a:moveTo>
                <a:cubicBezTo>
                  <a:pt x="2338" y="1140603"/>
                  <a:pt x="-61401" y="1027501"/>
                  <a:pt x="112086" y="977660"/>
                </a:cubicBezTo>
                <a:cubicBezTo>
                  <a:pt x="285573" y="927819"/>
                  <a:pt x="1106999" y="954656"/>
                  <a:pt x="1106999" y="954656"/>
                </a:cubicBezTo>
                <a:cubicBezTo>
                  <a:pt x="1408923" y="951781"/>
                  <a:pt x="1723309" y="981494"/>
                  <a:pt x="1923633" y="960407"/>
                </a:cubicBezTo>
                <a:cubicBezTo>
                  <a:pt x="2123958" y="939320"/>
                  <a:pt x="2231308" y="923985"/>
                  <a:pt x="2308946" y="828136"/>
                </a:cubicBezTo>
                <a:cubicBezTo>
                  <a:pt x="2386584" y="732287"/>
                  <a:pt x="2381791" y="523336"/>
                  <a:pt x="2389459" y="385313"/>
                </a:cubicBezTo>
                <a:cubicBezTo>
                  <a:pt x="2397127" y="247290"/>
                  <a:pt x="2376040" y="123645"/>
                  <a:pt x="2354953" y="0"/>
                </a:cubicBezTo>
              </a:path>
            </a:pathLst>
          </a:custGeom>
          <a:noFill/>
          <a:ln w="28575">
            <a:solidFill>
              <a:srgbClr val="820024"/>
            </a:solidFill>
            <a:headEnd type="none" w="med" len="med"/>
            <a:tailEnd type="triangle"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66" name="Rectangle 265">
            <a:extLst>
              <a:ext uri="{FF2B5EF4-FFF2-40B4-BE49-F238E27FC236}">
                <a16:creationId xmlns:a16="http://schemas.microsoft.com/office/drawing/2014/main" id="{719D63AE-2D99-8C41-B460-8DAC3FF0D467}"/>
              </a:ext>
            </a:extLst>
          </p:cNvPr>
          <p:cNvSpPr/>
          <p:nvPr/>
        </p:nvSpPr>
        <p:spPr>
          <a:xfrm>
            <a:off x="4744126" y="6330388"/>
            <a:ext cx="1809594" cy="276999"/>
          </a:xfrm>
          <a:prstGeom prst="rect">
            <a:avLst/>
          </a:prstGeom>
        </p:spPr>
        <p:txBody>
          <a:bodyPr wrap="square">
            <a:spAutoFit/>
          </a:bodyPr>
          <a:lstStyle/>
          <a:p>
            <a:r>
              <a:rPr lang="en-US" sz="1200" b="1" dirty="0">
                <a:solidFill>
                  <a:schemeClr val="tx2"/>
                </a:solidFill>
                <a:latin typeface="Metropolis" pitchFamily="2" charset="77"/>
              </a:rPr>
              <a:t>Physical Network</a:t>
            </a:r>
            <a:endParaRPr lang="en-GB" sz="1200" dirty="0">
              <a:solidFill>
                <a:schemeClr val="tx2"/>
              </a:solidFill>
            </a:endParaRPr>
          </a:p>
        </p:txBody>
      </p:sp>
    </p:spTree>
    <p:extLst>
      <p:ext uri="{BB962C8B-B14F-4D97-AF65-F5344CB8AC3E}">
        <p14:creationId xmlns:p14="http://schemas.microsoft.com/office/powerpoint/2010/main" val="5467282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83"/>
                                        </p:tgtEl>
                                        <p:attrNameLst>
                                          <p:attrName>style.visibility</p:attrName>
                                        </p:attrNameLst>
                                      </p:cBhvr>
                                      <p:to>
                                        <p:strVal val="visible"/>
                                      </p:to>
                                    </p:set>
                                    <p:anim calcmode="lin" valueType="num">
                                      <p:cBhvr additive="base">
                                        <p:cTn id="7" dur="500" fill="hold"/>
                                        <p:tgtEl>
                                          <p:spTgt spid="83"/>
                                        </p:tgtEl>
                                        <p:attrNameLst>
                                          <p:attrName>ppt_x</p:attrName>
                                        </p:attrNameLst>
                                      </p:cBhvr>
                                      <p:tavLst>
                                        <p:tav tm="0">
                                          <p:val>
                                            <p:strVal val="#ppt_x"/>
                                          </p:val>
                                        </p:tav>
                                        <p:tav tm="100000">
                                          <p:val>
                                            <p:strVal val="#ppt_x"/>
                                          </p:val>
                                        </p:tav>
                                      </p:tavLst>
                                    </p:anim>
                                    <p:anim calcmode="lin" valueType="num">
                                      <p:cBhvr additive="base">
                                        <p:cTn id="8" dur="500" fill="hold"/>
                                        <p:tgtEl>
                                          <p:spTgt spid="83"/>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36"/>
                                        </p:tgtEl>
                                        <p:attrNameLst>
                                          <p:attrName>style.visibility</p:attrName>
                                        </p:attrNameLst>
                                      </p:cBhvr>
                                      <p:to>
                                        <p:strVal val="visible"/>
                                      </p:to>
                                    </p:set>
                                    <p:anim calcmode="lin" valueType="num">
                                      <p:cBhvr additive="base">
                                        <p:cTn id="11" dur="500" fill="hold"/>
                                        <p:tgtEl>
                                          <p:spTgt spid="36"/>
                                        </p:tgtEl>
                                        <p:attrNameLst>
                                          <p:attrName>ppt_x</p:attrName>
                                        </p:attrNameLst>
                                      </p:cBhvr>
                                      <p:tavLst>
                                        <p:tav tm="0">
                                          <p:val>
                                            <p:strVal val="#ppt_x"/>
                                          </p:val>
                                        </p:tav>
                                        <p:tav tm="100000">
                                          <p:val>
                                            <p:strVal val="#ppt_x"/>
                                          </p:val>
                                        </p:tav>
                                      </p:tavLst>
                                    </p:anim>
                                    <p:anim calcmode="lin" valueType="num">
                                      <p:cBhvr additive="base">
                                        <p:cTn id="12" dur="500" fill="hold"/>
                                        <p:tgtEl>
                                          <p:spTgt spid="36"/>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250"/>
                                        </p:tgtEl>
                                        <p:attrNameLst>
                                          <p:attrName>style.visibility</p:attrName>
                                        </p:attrNameLst>
                                      </p:cBhvr>
                                      <p:to>
                                        <p:strVal val="visible"/>
                                      </p:to>
                                    </p:set>
                                    <p:anim calcmode="lin" valueType="num">
                                      <p:cBhvr additive="base">
                                        <p:cTn id="15" dur="500" fill="hold"/>
                                        <p:tgtEl>
                                          <p:spTgt spid="250"/>
                                        </p:tgtEl>
                                        <p:attrNameLst>
                                          <p:attrName>ppt_x</p:attrName>
                                        </p:attrNameLst>
                                      </p:cBhvr>
                                      <p:tavLst>
                                        <p:tav tm="0">
                                          <p:val>
                                            <p:strVal val="#ppt_x"/>
                                          </p:val>
                                        </p:tav>
                                        <p:tav tm="100000">
                                          <p:val>
                                            <p:strVal val="#ppt_x"/>
                                          </p:val>
                                        </p:tav>
                                      </p:tavLst>
                                    </p:anim>
                                    <p:anim calcmode="lin" valueType="num">
                                      <p:cBhvr additive="base">
                                        <p:cTn id="16" dur="500" fill="hold"/>
                                        <p:tgtEl>
                                          <p:spTgt spid="250"/>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21"/>
                                        </p:tgtEl>
                                        <p:attrNameLst>
                                          <p:attrName>style.visibility</p:attrName>
                                        </p:attrNameLst>
                                      </p:cBhvr>
                                      <p:to>
                                        <p:strVal val="visible"/>
                                      </p:to>
                                    </p:set>
                                    <p:anim calcmode="lin" valueType="num">
                                      <p:cBhvr additive="base">
                                        <p:cTn id="19" dur="500" fill="hold"/>
                                        <p:tgtEl>
                                          <p:spTgt spid="21"/>
                                        </p:tgtEl>
                                        <p:attrNameLst>
                                          <p:attrName>ppt_x</p:attrName>
                                        </p:attrNameLst>
                                      </p:cBhvr>
                                      <p:tavLst>
                                        <p:tav tm="0">
                                          <p:val>
                                            <p:strVal val="#ppt_x"/>
                                          </p:val>
                                        </p:tav>
                                        <p:tav tm="100000">
                                          <p:val>
                                            <p:strVal val="#ppt_x"/>
                                          </p:val>
                                        </p:tav>
                                      </p:tavLst>
                                    </p:anim>
                                    <p:anim calcmode="lin" valueType="num">
                                      <p:cBhvr additive="base">
                                        <p:cTn id="20" dur="500" fill="hold"/>
                                        <p:tgtEl>
                                          <p:spTgt spid="21"/>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0"/>
                                  </p:stCondLst>
                                  <p:childTnLst>
                                    <p:set>
                                      <p:cBhvr>
                                        <p:cTn id="22" dur="1" fill="hold">
                                          <p:stCondLst>
                                            <p:cond delay="0"/>
                                          </p:stCondLst>
                                        </p:cTn>
                                        <p:tgtEl>
                                          <p:spTgt spid="7"/>
                                        </p:tgtEl>
                                        <p:attrNameLst>
                                          <p:attrName>style.visibility</p:attrName>
                                        </p:attrNameLst>
                                      </p:cBhvr>
                                      <p:to>
                                        <p:strVal val="visible"/>
                                      </p:to>
                                    </p:set>
                                    <p:anim calcmode="lin" valueType="num">
                                      <p:cBhvr additive="base">
                                        <p:cTn id="23" dur="500" fill="hold"/>
                                        <p:tgtEl>
                                          <p:spTgt spid="7"/>
                                        </p:tgtEl>
                                        <p:attrNameLst>
                                          <p:attrName>ppt_x</p:attrName>
                                        </p:attrNameLst>
                                      </p:cBhvr>
                                      <p:tavLst>
                                        <p:tav tm="0">
                                          <p:val>
                                            <p:strVal val="#ppt_x"/>
                                          </p:val>
                                        </p:tav>
                                        <p:tav tm="100000">
                                          <p:val>
                                            <p:strVal val="#ppt_x"/>
                                          </p:val>
                                        </p:tav>
                                      </p:tavLst>
                                    </p:anim>
                                    <p:anim calcmode="lin" valueType="num">
                                      <p:cBhvr additive="base">
                                        <p:cTn id="24" dur="500" fill="hold"/>
                                        <p:tgtEl>
                                          <p:spTgt spid="7"/>
                                        </p:tgtEl>
                                        <p:attrNameLst>
                                          <p:attrName>ppt_y</p:attrName>
                                        </p:attrNameLst>
                                      </p:cBhvr>
                                      <p:tavLst>
                                        <p:tav tm="0">
                                          <p:val>
                                            <p:strVal val="1+#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4" fill="hold" nodeType="clickEffect">
                                  <p:stCondLst>
                                    <p:cond delay="0"/>
                                  </p:stCondLst>
                                  <p:childTnLst>
                                    <p:set>
                                      <p:cBhvr>
                                        <p:cTn id="28" dur="1" fill="hold">
                                          <p:stCondLst>
                                            <p:cond delay="0"/>
                                          </p:stCondLst>
                                        </p:cTn>
                                        <p:tgtEl>
                                          <p:spTgt spid="104"/>
                                        </p:tgtEl>
                                        <p:attrNameLst>
                                          <p:attrName>style.visibility</p:attrName>
                                        </p:attrNameLst>
                                      </p:cBhvr>
                                      <p:to>
                                        <p:strVal val="visible"/>
                                      </p:to>
                                    </p:set>
                                    <p:anim calcmode="lin" valueType="num">
                                      <p:cBhvr additive="base">
                                        <p:cTn id="29" dur="500" fill="hold"/>
                                        <p:tgtEl>
                                          <p:spTgt spid="104"/>
                                        </p:tgtEl>
                                        <p:attrNameLst>
                                          <p:attrName>ppt_x</p:attrName>
                                        </p:attrNameLst>
                                      </p:cBhvr>
                                      <p:tavLst>
                                        <p:tav tm="0">
                                          <p:val>
                                            <p:strVal val="#ppt_x"/>
                                          </p:val>
                                        </p:tav>
                                        <p:tav tm="100000">
                                          <p:val>
                                            <p:strVal val="#ppt_x"/>
                                          </p:val>
                                        </p:tav>
                                      </p:tavLst>
                                    </p:anim>
                                    <p:anim calcmode="lin" valueType="num">
                                      <p:cBhvr additive="base">
                                        <p:cTn id="30" dur="500" fill="hold"/>
                                        <p:tgtEl>
                                          <p:spTgt spid="104"/>
                                        </p:tgtEl>
                                        <p:attrNameLst>
                                          <p:attrName>ppt_y</p:attrName>
                                        </p:attrNameLst>
                                      </p:cBhvr>
                                      <p:tavLst>
                                        <p:tav tm="0">
                                          <p:val>
                                            <p:strVal val="1+#ppt_h/2"/>
                                          </p:val>
                                        </p:tav>
                                        <p:tav tm="100000">
                                          <p:val>
                                            <p:strVal val="#ppt_y"/>
                                          </p:val>
                                        </p:tav>
                                      </p:tavLst>
                                    </p:anim>
                                  </p:childTnLst>
                                </p:cTn>
                              </p:par>
                              <p:par>
                                <p:cTn id="31" presetID="2" presetClass="entr" presetSubtype="4" fill="hold" grpId="0" nodeType="withEffect">
                                  <p:stCondLst>
                                    <p:cond delay="0"/>
                                  </p:stCondLst>
                                  <p:childTnLst>
                                    <p:set>
                                      <p:cBhvr>
                                        <p:cTn id="32" dur="1" fill="hold">
                                          <p:stCondLst>
                                            <p:cond delay="0"/>
                                          </p:stCondLst>
                                        </p:cTn>
                                        <p:tgtEl>
                                          <p:spTgt spid="249"/>
                                        </p:tgtEl>
                                        <p:attrNameLst>
                                          <p:attrName>style.visibility</p:attrName>
                                        </p:attrNameLst>
                                      </p:cBhvr>
                                      <p:to>
                                        <p:strVal val="visible"/>
                                      </p:to>
                                    </p:set>
                                    <p:anim calcmode="lin" valueType="num">
                                      <p:cBhvr additive="base">
                                        <p:cTn id="33" dur="500" fill="hold"/>
                                        <p:tgtEl>
                                          <p:spTgt spid="249"/>
                                        </p:tgtEl>
                                        <p:attrNameLst>
                                          <p:attrName>ppt_x</p:attrName>
                                        </p:attrNameLst>
                                      </p:cBhvr>
                                      <p:tavLst>
                                        <p:tav tm="0">
                                          <p:val>
                                            <p:strVal val="#ppt_x"/>
                                          </p:val>
                                        </p:tav>
                                        <p:tav tm="100000">
                                          <p:val>
                                            <p:strVal val="#ppt_x"/>
                                          </p:val>
                                        </p:tav>
                                      </p:tavLst>
                                    </p:anim>
                                    <p:anim calcmode="lin" valueType="num">
                                      <p:cBhvr additive="base">
                                        <p:cTn id="34" dur="500" fill="hold"/>
                                        <p:tgtEl>
                                          <p:spTgt spid="249"/>
                                        </p:tgtEl>
                                        <p:attrNameLst>
                                          <p:attrName>ppt_y</p:attrName>
                                        </p:attrNameLst>
                                      </p:cBhvr>
                                      <p:tavLst>
                                        <p:tav tm="0">
                                          <p:val>
                                            <p:strVal val="1+#ppt_h/2"/>
                                          </p:val>
                                        </p:tav>
                                        <p:tav tm="100000">
                                          <p:val>
                                            <p:strVal val="#ppt_y"/>
                                          </p:val>
                                        </p:tav>
                                      </p:tavLst>
                                    </p:anim>
                                  </p:childTnLst>
                                </p:cTn>
                              </p:par>
                              <p:par>
                                <p:cTn id="35" presetID="2" presetClass="entr" presetSubtype="4" fill="hold" nodeType="withEffect">
                                  <p:stCondLst>
                                    <p:cond delay="0"/>
                                  </p:stCondLst>
                                  <p:childTnLst>
                                    <p:set>
                                      <p:cBhvr>
                                        <p:cTn id="36" dur="1" fill="hold">
                                          <p:stCondLst>
                                            <p:cond delay="0"/>
                                          </p:stCondLst>
                                        </p:cTn>
                                        <p:tgtEl>
                                          <p:spTgt spid="207"/>
                                        </p:tgtEl>
                                        <p:attrNameLst>
                                          <p:attrName>style.visibility</p:attrName>
                                        </p:attrNameLst>
                                      </p:cBhvr>
                                      <p:to>
                                        <p:strVal val="visible"/>
                                      </p:to>
                                    </p:set>
                                    <p:anim calcmode="lin" valueType="num">
                                      <p:cBhvr additive="base">
                                        <p:cTn id="37" dur="500" fill="hold"/>
                                        <p:tgtEl>
                                          <p:spTgt spid="207"/>
                                        </p:tgtEl>
                                        <p:attrNameLst>
                                          <p:attrName>ppt_x</p:attrName>
                                        </p:attrNameLst>
                                      </p:cBhvr>
                                      <p:tavLst>
                                        <p:tav tm="0">
                                          <p:val>
                                            <p:strVal val="#ppt_x"/>
                                          </p:val>
                                        </p:tav>
                                        <p:tav tm="100000">
                                          <p:val>
                                            <p:strVal val="#ppt_x"/>
                                          </p:val>
                                        </p:tav>
                                      </p:tavLst>
                                    </p:anim>
                                    <p:anim calcmode="lin" valueType="num">
                                      <p:cBhvr additive="base">
                                        <p:cTn id="38" dur="500" fill="hold"/>
                                        <p:tgtEl>
                                          <p:spTgt spid="207"/>
                                        </p:tgtEl>
                                        <p:attrNameLst>
                                          <p:attrName>ppt_y</p:attrName>
                                        </p:attrNameLst>
                                      </p:cBhvr>
                                      <p:tavLst>
                                        <p:tav tm="0">
                                          <p:val>
                                            <p:strVal val="1+#ppt_h/2"/>
                                          </p:val>
                                        </p:tav>
                                        <p:tav tm="100000">
                                          <p:val>
                                            <p:strVal val="#ppt_y"/>
                                          </p:val>
                                        </p:tav>
                                      </p:tavLst>
                                    </p:anim>
                                  </p:childTnLst>
                                </p:cTn>
                              </p:par>
                              <p:par>
                                <p:cTn id="39" presetID="2" presetClass="entr" presetSubtype="4" fill="hold" nodeType="withEffect">
                                  <p:stCondLst>
                                    <p:cond delay="0"/>
                                  </p:stCondLst>
                                  <p:childTnLst>
                                    <p:set>
                                      <p:cBhvr>
                                        <p:cTn id="40" dur="1" fill="hold">
                                          <p:stCondLst>
                                            <p:cond delay="0"/>
                                          </p:stCondLst>
                                        </p:cTn>
                                        <p:tgtEl>
                                          <p:spTgt spid="27"/>
                                        </p:tgtEl>
                                        <p:attrNameLst>
                                          <p:attrName>style.visibility</p:attrName>
                                        </p:attrNameLst>
                                      </p:cBhvr>
                                      <p:to>
                                        <p:strVal val="visible"/>
                                      </p:to>
                                    </p:set>
                                    <p:anim calcmode="lin" valueType="num">
                                      <p:cBhvr additive="base">
                                        <p:cTn id="41" dur="500" fill="hold"/>
                                        <p:tgtEl>
                                          <p:spTgt spid="27"/>
                                        </p:tgtEl>
                                        <p:attrNameLst>
                                          <p:attrName>ppt_x</p:attrName>
                                        </p:attrNameLst>
                                      </p:cBhvr>
                                      <p:tavLst>
                                        <p:tav tm="0">
                                          <p:val>
                                            <p:strVal val="#ppt_x"/>
                                          </p:val>
                                        </p:tav>
                                        <p:tav tm="100000">
                                          <p:val>
                                            <p:strVal val="#ppt_x"/>
                                          </p:val>
                                        </p:tav>
                                      </p:tavLst>
                                    </p:anim>
                                    <p:anim calcmode="lin" valueType="num">
                                      <p:cBhvr additive="base">
                                        <p:cTn id="42" dur="500" fill="hold"/>
                                        <p:tgtEl>
                                          <p:spTgt spid="27"/>
                                        </p:tgtEl>
                                        <p:attrNameLst>
                                          <p:attrName>ppt_y</p:attrName>
                                        </p:attrNameLst>
                                      </p:cBhvr>
                                      <p:tavLst>
                                        <p:tav tm="0">
                                          <p:val>
                                            <p:strVal val="1+#ppt_h/2"/>
                                          </p:val>
                                        </p:tav>
                                        <p:tav tm="100000">
                                          <p:val>
                                            <p:strVal val="#ppt_y"/>
                                          </p:val>
                                        </p:tav>
                                      </p:tavLst>
                                    </p:anim>
                                  </p:childTnLst>
                                </p:cTn>
                              </p:par>
                              <p:par>
                                <p:cTn id="43" presetID="2" presetClass="entr" presetSubtype="4" fill="hold" grpId="0" nodeType="withEffect">
                                  <p:stCondLst>
                                    <p:cond delay="0"/>
                                  </p:stCondLst>
                                  <p:childTnLst>
                                    <p:set>
                                      <p:cBhvr>
                                        <p:cTn id="44" dur="1" fill="hold">
                                          <p:stCondLst>
                                            <p:cond delay="0"/>
                                          </p:stCondLst>
                                        </p:cTn>
                                        <p:tgtEl>
                                          <p:spTgt spid="213"/>
                                        </p:tgtEl>
                                        <p:attrNameLst>
                                          <p:attrName>style.visibility</p:attrName>
                                        </p:attrNameLst>
                                      </p:cBhvr>
                                      <p:to>
                                        <p:strVal val="visible"/>
                                      </p:to>
                                    </p:set>
                                    <p:anim calcmode="lin" valueType="num">
                                      <p:cBhvr additive="base">
                                        <p:cTn id="45" dur="500" fill="hold"/>
                                        <p:tgtEl>
                                          <p:spTgt spid="213"/>
                                        </p:tgtEl>
                                        <p:attrNameLst>
                                          <p:attrName>ppt_x</p:attrName>
                                        </p:attrNameLst>
                                      </p:cBhvr>
                                      <p:tavLst>
                                        <p:tav tm="0">
                                          <p:val>
                                            <p:strVal val="#ppt_x"/>
                                          </p:val>
                                        </p:tav>
                                        <p:tav tm="100000">
                                          <p:val>
                                            <p:strVal val="#ppt_x"/>
                                          </p:val>
                                        </p:tav>
                                      </p:tavLst>
                                    </p:anim>
                                    <p:anim calcmode="lin" valueType="num">
                                      <p:cBhvr additive="base">
                                        <p:cTn id="46" dur="500" fill="hold"/>
                                        <p:tgtEl>
                                          <p:spTgt spid="213"/>
                                        </p:tgtEl>
                                        <p:attrNameLst>
                                          <p:attrName>ppt_y</p:attrName>
                                        </p:attrNameLst>
                                      </p:cBhvr>
                                      <p:tavLst>
                                        <p:tav tm="0">
                                          <p:val>
                                            <p:strVal val="1+#ppt_h/2"/>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4" fill="hold" nodeType="clickEffect">
                                  <p:stCondLst>
                                    <p:cond delay="0"/>
                                  </p:stCondLst>
                                  <p:childTnLst>
                                    <p:set>
                                      <p:cBhvr>
                                        <p:cTn id="50" dur="1" fill="hold">
                                          <p:stCondLst>
                                            <p:cond delay="0"/>
                                          </p:stCondLst>
                                        </p:cTn>
                                        <p:tgtEl>
                                          <p:spTgt spid="251"/>
                                        </p:tgtEl>
                                        <p:attrNameLst>
                                          <p:attrName>style.visibility</p:attrName>
                                        </p:attrNameLst>
                                      </p:cBhvr>
                                      <p:to>
                                        <p:strVal val="visible"/>
                                      </p:to>
                                    </p:set>
                                    <p:anim calcmode="lin" valueType="num">
                                      <p:cBhvr additive="base">
                                        <p:cTn id="51" dur="500" fill="hold"/>
                                        <p:tgtEl>
                                          <p:spTgt spid="251"/>
                                        </p:tgtEl>
                                        <p:attrNameLst>
                                          <p:attrName>ppt_x</p:attrName>
                                        </p:attrNameLst>
                                      </p:cBhvr>
                                      <p:tavLst>
                                        <p:tav tm="0">
                                          <p:val>
                                            <p:strVal val="#ppt_x"/>
                                          </p:val>
                                        </p:tav>
                                        <p:tav tm="100000">
                                          <p:val>
                                            <p:strVal val="#ppt_x"/>
                                          </p:val>
                                        </p:tav>
                                      </p:tavLst>
                                    </p:anim>
                                    <p:anim calcmode="lin" valueType="num">
                                      <p:cBhvr additive="base">
                                        <p:cTn id="52" dur="500" fill="hold"/>
                                        <p:tgtEl>
                                          <p:spTgt spid="251"/>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stCondLst>
                                    <p:cond delay="0"/>
                                  </p:stCondLst>
                                  <p:childTnLst>
                                    <p:set>
                                      <p:cBhvr>
                                        <p:cTn id="54" dur="1" fill="hold">
                                          <p:stCondLst>
                                            <p:cond delay="0"/>
                                          </p:stCondLst>
                                        </p:cTn>
                                        <p:tgtEl>
                                          <p:spTgt spid="253"/>
                                        </p:tgtEl>
                                        <p:attrNameLst>
                                          <p:attrName>style.visibility</p:attrName>
                                        </p:attrNameLst>
                                      </p:cBhvr>
                                      <p:to>
                                        <p:strVal val="visible"/>
                                      </p:to>
                                    </p:set>
                                    <p:anim calcmode="lin" valueType="num">
                                      <p:cBhvr additive="base">
                                        <p:cTn id="55" dur="500" fill="hold"/>
                                        <p:tgtEl>
                                          <p:spTgt spid="253"/>
                                        </p:tgtEl>
                                        <p:attrNameLst>
                                          <p:attrName>ppt_x</p:attrName>
                                        </p:attrNameLst>
                                      </p:cBhvr>
                                      <p:tavLst>
                                        <p:tav tm="0">
                                          <p:val>
                                            <p:strVal val="#ppt_x"/>
                                          </p:val>
                                        </p:tav>
                                        <p:tav tm="100000">
                                          <p:val>
                                            <p:strVal val="#ppt_x"/>
                                          </p:val>
                                        </p:tav>
                                      </p:tavLst>
                                    </p:anim>
                                    <p:anim calcmode="lin" valueType="num">
                                      <p:cBhvr additive="base">
                                        <p:cTn id="56" dur="500" fill="hold"/>
                                        <p:tgtEl>
                                          <p:spTgt spid="253"/>
                                        </p:tgtEl>
                                        <p:attrNameLst>
                                          <p:attrName>ppt_y</p:attrName>
                                        </p:attrNameLst>
                                      </p:cBhvr>
                                      <p:tavLst>
                                        <p:tav tm="0">
                                          <p:val>
                                            <p:strVal val="1+#ppt_h/2"/>
                                          </p:val>
                                        </p:tav>
                                        <p:tav tm="100000">
                                          <p:val>
                                            <p:strVal val="#ppt_y"/>
                                          </p:val>
                                        </p:tav>
                                      </p:tavLst>
                                    </p:anim>
                                  </p:childTnLst>
                                </p:cTn>
                              </p:par>
                              <p:par>
                                <p:cTn id="57" presetID="2" presetClass="entr" presetSubtype="4" fill="hold" nodeType="withEffect">
                                  <p:stCondLst>
                                    <p:cond delay="0"/>
                                  </p:stCondLst>
                                  <p:childTnLst>
                                    <p:set>
                                      <p:cBhvr>
                                        <p:cTn id="58" dur="1" fill="hold">
                                          <p:stCondLst>
                                            <p:cond delay="0"/>
                                          </p:stCondLst>
                                        </p:cTn>
                                        <p:tgtEl>
                                          <p:spTgt spid="236"/>
                                        </p:tgtEl>
                                        <p:attrNameLst>
                                          <p:attrName>style.visibility</p:attrName>
                                        </p:attrNameLst>
                                      </p:cBhvr>
                                      <p:to>
                                        <p:strVal val="visible"/>
                                      </p:to>
                                    </p:set>
                                    <p:anim calcmode="lin" valueType="num">
                                      <p:cBhvr additive="base">
                                        <p:cTn id="59" dur="500" fill="hold"/>
                                        <p:tgtEl>
                                          <p:spTgt spid="236"/>
                                        </p:tgtEl>
                                        <p:attrNameLst>
                                          <p:attrName>ppt_x</p:attrName>
                                        </p:attrNameLst>
                                      </p:cBhvr>
                                      <p:tavLst>
                                        <p:tav tm="0">
                                          <p:val>
                                            <p:strVal val="#ppt_x"/>
                                          </p:val>
                                        </p:tav>
                                        <p:tav tm="100000">
                                          <p:val>
                                            <p:strVal val="#ppt_x"/>
                                          </p:val>
                                        </p:tav>
                                      </p:tavLst>
                                    </p:anim>
                                    <p:anim calcmode="lin" valueType="num">
                                      <p:cBhvr additive="base">
                                        <p:cTn id="60" dur="500" fill="hold"/>
                                        <p:tgtEl>
                                          <p:spTgt spid="236"/>
                                        </p:tgtEl>
                                        <p:attrNameLst>
                                          <p:attrName>ppt_y</p:attrName>
                                        </p:attrNameLst>
                                      </p:cBhvr>
                                      <p:tavLst>
                                        <p:tav tm="0">
                                          <p:val>
                                            <p:strVal val="1+#ppt_h/2"/>
                                          </p:val>
                                        </p:tav>
                                        <p:tav tm="100000">
                                          <p:val>
                                            <p:strVal val="#ppt_y"/>
                                          </p:val>
                                        </p:tav>
                                      </p:tavLst>
                                    </p:anim>
                                  </p:childTnLst>
                                </p:cTn>
                              </p:par>
                              <p:par>
                                <p:cTn id="61" presetID="2" presetClass="entr" presetSubtype="4" fill="hold" nodeType="withEffect">
                                  <p:stCondLst>
                                    <p:cond delay="0"/>
                                  </p:stCondLst>
                                  <p:childTnLst>
                                    <p:set>
                                      <p:cBhvr>
                                        <p:cTn id="62" dur="1" fill="hold">
                                          <p:stCondLst>
                                            <p:cond delay="0"/>
                                          </p:stCondLst>
                                        </p:cTn>
                                        <p:tgtEl>
                                          <p:spTgt spid="242"/>
                                        </p:tgtEl>
                                        <p:attrNameLst>
                                          <p:attrName>style.visibility</p:attrName>
                                        </p:attrNameLst>
                                      </p:cBhvr>
                                      <p:to>
                                        <p:strVal val="visible"/>
                                      </p:to>
                                    </p:set>
                                    <p:anim calcmode="lin" valueType="num">
                                      <p:cBhvr additive="base">
                                        <p:cTn id="63" dur="500" fill="hold"/>
                                        <p:tgtEl>
                                          <p:spTgt spid="242"/>
                                        </p:tgtEl>
                                        <p:attrNameLst>
                                          <p:attrName>ppt_x</p:attrName>
                                        </p:attrNameLst>
                                      </p:cBhvr>
                                      <p:tavLst>
                                        <p:tav tm="0">
                                          <p:val>
                                            <p:strVal val="#ppt_x"/>
                                          </p:val>
                                        </p:tav>
                                        <p:tav tm="100000">
                                          <p:val>
                                            <p:strVal val="#ppt_x"/>
                                          </p:val>
                                        </p:tav>
                                      </p:tavLst>
                                    </p:anim>
                                    <p:anim calcmode="lin" valueType="num">
                                      <p:cBhvr additive="base">
                                        <p:cTn id="64" dur="500" fill="hold"/>
                                        <p:tgtEl>
                                          <p:spTgt spid="242"/>
                                        </p:tgtEl>
                                        <p:attrNameLst>
                                          <p:attrName>ppt_y</p:attrName>
                                        </p:attrNameLst>
                                      </p:cBhvr>
                                      <p:tavLst>
                                        <p:tav tm="0">
                                          <p:val>
                                            <p:strVal val="1+#ppt_h/2"/>
                                          </p:val>
                                        </p:tav>
                                        <p:tav tm="100000">
                                          <p:val>
                                            <p:strVal val="#ppt_y"/>
                                          </p:val>
                                        </p:tav>
                                      </p:tavLst>
                                    </p:anim>
                                  </p:childTnLst>
                                </p:cTn>
                              </p:par>
                              <p:par>
                                <p:cTn id="65" presetID="2" presetClass="entr" presetSubtype="4" fill="hold" nodeType="withEffect">
                                  <p:stCondLst>
                                    <p:cond delay="0"/>
                                  </p:stCondLst>
                                  <p:childTnLst>
                                    <p:set>
                                      <p:cBhvr>
                                        <p:cTn id="66" dur="1" fill="hold">
                                          <p:stCondLst>
                                            <p:cond delay="0"/>
                                          </p:stCondLst>
                                        </p:cTn>
                                        <p:tgtEl>
                                          <p:spTgt spid="234"/>
                                        </p:tgtEl>
                                        <p:attrNameLst>
                                          <p:attrName>style.visibility</p:attrName>
                                        </p:attrNameLst>
                                      </p:cBhvr>
                                      <p:to>
                                        <p:strVal val="visible"/>
                                      </p:to>
                                    </p:set>
                                    <p:anim calcmode="lin" valueType="num">
                                      <p:cBhvr additive="base">
                                        <p:cTn id="67" dur="500" fill="hold"/>
                                        <p:tgtEl>
                                          <p:spTgt spid="234"/>
                                        </p:tgtEl>
                                        <p:attrNameLst>
                                          <p:attrName>ppt_x</p:attrName>
                                        </p:attrNameLst>
                                      </p:cBhvr>
                                      <p:tavLst>
                                        <p:tav tm="0">
                                          <p:val>
                                            <p:strVal val="#ppt_x"/>
                                          </p:val>
                                        </p:tav>
                                        <p:tav tm="100000">
                                          <p:val>
                                            <p:strVal val="#ppt_x"/>
                                          </p:val>
                                        </p:tav>
                                      </p:tavLst>
                                    </p:anim>
                                    <p:anim calcmode="lin" valueType="num">
                                      <p:cBhvr additive="base">
                                        <p:cTn id="68" dur="500" fill="hold"/>
                                        <p:tgtEl>
                                          <p:spTgt spid="234"/>
                                        </p:tgtEl>
                                        <p:attrNameLst>
                                          <p:attrName>ppt_y</p:attrName>
                                        </p:attrNameLst>
                                      </p:cBhvr>
                                      <p:tavLst>
                                        <p:tav tm="0">
                                          <p:val>
                                            <p:strVal val="1+#ppt_h/2"/>
                                          </p:val>
                                        </p:tav>
                                        <p:tav tm="100000">
                                          <p:val>
                                            <p:strVal val="#ppt_y"/>
                                          </p:val>
                                        </p:tav>
                                      </p:tavLst>
                                    </p:anim>
                                  </p:childTnLst>
                                </p:cTn>
                              </p:par>
                              <p:par>
                                <p:cTn id="69" presetID="2" presetClass="entr" presetSubtype="4" fill="hold" nodeType="withEffect">
                                  <p:stCondLst>
                                    <p:cond delay="0"/>
                                  </p:stCondLst>
                                  <p:childTnLst>
                                    <p:set>
                                      <p:cBhvr>
                                        <p:cTn id="70" dur="1" fill="hold">
                                          <p:stCondLst>
                                            <p:cond delay="0"/>
                                          </p:stCondLst>
                                        </p:cTn>
                                        <p:tgtEl>
                                          <p:spTgt spid="245"/>
                                        </p:tgtEl>
                                        <p:attrNameLst>
                                          <p:attrName>style.visibility</p:attrName>
                                        </p:attrNameLst>
                                      </p:cBhvr>
                                      <p:to>
                                        <p:strVal val="visible"/>
                                      </p:to>
                                    </p:set>
                                    <p:anim calcmode="lin" valueType="num">
                                      <p:cBhvr additive="base">
                                        <p:cTn id="71" dur="500" fill="hold"/>
                                        <p:tgtEl>
                                          <p:spTgt spid="245"/>
                                        </p:tgtEl>
                                        <p:attrNameLst>
                                          <p:attrName>ppt_x</p:attrName>
                                        </p:attrNameLst>
                                      </p:cBhvr>
                                      <p:tavLst>
                                        <p:tav tm="0">
                                          <p:val>
                                            <p:strVal val="#ppt_x"/>
                                          </p:val>
                                        </p:tav>
                                        <p:tav tm="100000">
                                          <p:val>
                                            <p:strVal val="#ppt_x"/>
                                          </p:val>
                                        </p:tav>
                                      </p:tavLst>
                                    </p:anim>
                                    <p:anim calcmode="lin" valueType="num">
                                      <p:cBhvr additive="base">
                                        <p:cTn id="72" dur="500" fill="hold"/>
                                        <p:tgtEl>
                                          <p:spTgt spid="245"/>
                                        </p:tgtEl>
                                        <p:attrNameLst>
                                          <p:attrName>ppt_y</p:attrName>
                                        </p:attrNameLst>
                                      </p:cBhvr>
                                      <p:tavLst>
                                        <p:tav tm="0">
                                          <p:val>
                                            <p:strVal val="1+#ppt_h/2"/>
                                          </p:val>
                                        </p:tav>
                                        <p:tav tm="100000">
                                          <p:val>
                                            <p:strVal val="#ppt_y"/>
                                          </p:val>
                                        </p:tav>
                                      </p:tavLst>
                                    </p:anim>
                                  </p:childTnLst>
                                </p:cTn>
                              </p:par>
                              <p:par>
                                <p:cTn id="73" presetID="2" presetClass="entr" presetSubtype="4" fill="hold" grpId="0" nodeType="withEffect">
                                  <p:stCondLst>
                                    <p:cond delay="0"/>
                                  </p:stCondLst>
                                  <p:childTnLst>
                                    <p:set>
                                      <p:cBhvr>
                                        <p:cTn id="74" dur="1" fill="hold">
                                          <p:stCondLst>
                                            <p:cond delay="0"/>
                                          </p:stCondLst>
                                        </p:cTn>
                                        <p:tgtEl>
                                          <p:spTgt spid="254"/>
                                        </p:tgtEl>
                                        <p:attrNameLst>
                                          <p:attrName>style.visibility</p:attrName>
                                        </p:attrNameLst>
                                      </p:cBhvr>
                                      <p:to>
                                        <p:strVal val="visible"/>
                                      </p:to>
                                    </p:set>
                                    <p:anim calcmode="lin" valueType="num">
                                      <p:cBhvr additive="base">
                                        <p:cTn id="75" dur="500" fill="hold"/>
                                        <p:tgtEl>
                                          <p:spTgt spid="254"/>
                                        </p:tgtEl>
                                        <p:attrNameLst>
                                          <p:attrName>ppt_x</p:attrName>
                                        </p:attrNameLst>
                                      </p:cBhvr>
                                      <p:tavLst>
                                        <p:tav tm="0">
                                          <p:val>
                                            <p:strVal val="#ppt_x"/>
                                          </p:val>
                                        </p:tav>
                                        <p:tav tm="100000">
                                          <p:val>
                                            <p:strVal val="#ppt_x"/>
                                          </p:val>
                                        </p:tav>
                                      </p:tavLst>
                                    </p:anim>
                                    <p:anim calcmode="lin" valueType="num">
                                      <p:cBhvr additive="base">
                                        <p:cTn id="76" dur="500" fill="hold"/>
                                        <p:tgtEl>
                                          <p:spTgt spid="254"/>
                                        </p:tgtEl>
                                        <p:attrNameLst>
                                          <p:attrName>ppt_y</p:attrName>
                                        </p:attrNameLst>
                                      </p:cBhvr>
                                      <p:tavLst>
                                        <p:tav tm="0">
                                          <p:val>
                                            <p:strVal val="1+#ppt_h/2"/>
                                          </p:val>
                                        </p:tav>
                                        <p:tav tm="100000">
                                          <p:val>
                                            <p:strVal val="#ppt_y"/>
                                          </p:val>
                                        </p:tav>
                                      </p:tavLst>
                                    </p:anim>
                                  </p:childTnLst>
                                </p:cTn>
                              </p:par>
                            </p:childTnLst>
                          </p:cTn>
                        </p:par>
                      </p:childTnLst>
                    </p:cTn>
                  </p:par>
                  <p:par>
                    <p:cTn id="77" fill="hold">
                      <p:stCondLst>
                        <p:cond delay="indefinite"/>
                      </p:stCondLst>
                      <p:childTnLst>
                        <p:par>
                          <p:cTn id="78" fill="hold">
                            <p:stCondLst>
                              <p:cond delay="0"/>
                            </p:stCondLst>
                            <p:childTnLst>
                              <p:par>
                                <p:cTn id="79" presetID="2" presetClass="entr" presetSubtype="4" fill="hold" nodeType="clickEffect">
                                  <p:stCondLst>
                                    <p:cond delay="0"/>
                                  </p:stCondLst>
                                  <p:childTnLst>
                                    <p:set>
                                      <p:cBhvr>
                                        <p:cTn id="80" dur="1" fill="hold">
                                          <p:stCondLst>
                                            <p:cond delay="0"/>
                                          </p:stCondLst>
                                        </p:cTn>
                                        <p:tgtEl>
                                          <p:spTgt spid="275">
                                            <p:txEl>
                                              <p:pRg st="0" end="0"/>
                                            </p:txEl>
                                          </p:spTgt>
                                        </p:tgtEl>
                                        <p:attrNameLst>
                                          <p:attrName>style.visibility</p:attrName>
                                        </p:attrNameLst>
                                      </p:cBhvr>
                                      <p:to>
                                        <p:strVal val="visible"/>
                                      </p:to>
                                    </p:set>
                                    <p:anim calcmode="lin" valueType="num">
                                      <p:cBhvr additive="base">
                                        <p:cTn id="81" dur="500" fill="hold"/>
                                        <p:tgtEl>
                                          <p:spTgt spid="275">
                                            <p:txEl>
                                              <p:pRg st="0" end="0"/>
                                            </p:txEl>
                                          </p:spTgt>
                                        </p:tgtEl>
                                        <p:attrNameLst>
                                          <p:attrName>ppt_x</p:attrName>
                                        </p:attrNameLst>
                                      </p:cBhvr>
                                      <p:tavLst>
                                        <p:tav tm="0">
                                          <p:val>
                                            <p:strVal val="#ppt_x"/>
                                          </p:val>
                                        </p:tav>
                                        <p:tav tm="100000">
                                          <p:val>
                                            <p:strVal val="#ppt_x"/>
                                          </p:val>
                                        </p:tav>
                                      </p:tavLst>
                                    </p:anim>
                                    <p:anim calcmode="lin" valueType="num">
                                      <p:cBhvr additive="base">
                                        <p:cTn id="82" dur="500" fill="hold"/>
                                        <p:tgtEl>
                                          <p:spTgt spid="275">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83" fill="hold">
                      <p:stCondLst>
                        <p:cond delay="indefinite"/>
                      </p:stCondLst>
                      <p:childTnLst>
                        <p:par>
                          <p:cTn id="84" fill="hold">
                            <p:stCondLst>
                              <p:cond delay="0"/>
                            </p:stCondLst>
                            <p:childTnLst>
                              <p:par>
                                <p:cTn id="85" presetID="2" presetClass="entr" presetSubtype="4" fill="hold" nodeType="clickEffect">
                                  <p:stCondLst>
                                    <p:cond delay="0"/>
                                  </p:stCondLst>
                                  <p:childTnLst>
                                    <p:set>
                                      <p:cBhvr>
                                        <p:cTn id="86" dur="1" fill="hold">
                                          <p:stCondLst>
                                            <p:cond delay="0"/>
                                          </p:stCondLst>
                                        </p:cTn>
                                        <p:tgtEl>
                                          <p:spTgt spid="275">
                                            <p:txEl>
                                              <p:pRg st="1" end="1"/>
                                            </p:txEl>
                                          </p:spTgt>
                                        </p:tgtEl>
                                        <p:attrNameLst>
                                          <p:attrName>style.visibility</p:attrName>
                                        </p:attrNameLst>
                                      </p:cBhvr>
                                      <p:to>
                                        <p:strVal val="visible"/>
                                      </p:to>
                                    </p:set>
                                    <p:anim calcmode="lin" valueType="num">
                                      <p:cBhvr additive="base">
                                        <p:cTn id="87" dur="500" fill="hold"/>
                                        <p:tgtEl>
                                          <p:spTgt spid="275">
                                            <p:txEl>
                                              <p:pRg st="1" end="1"/>
                                            </p:txEl>
                                          </p:spTgt>
                                        </p:tgtEl>
                                        <p:attrNameLst>
                                          <p:attrName>ppt_x</p:attrName>
                                        </p:attrNameLst>
                                      </p:cBhvr>
                                      <p:tavLst>
                                        <p:tav tm="0">
                                          <p:val>
                                            <p:strVal val="#ppt_x"/>
                                          </p:val>
                                        </p:tav>
                                        <p:tav tm="100000">
                                          <p:val>
                                            <p:strVal val="#ppt_x"/>
                                          </p:val>
                                        </p:tav>
                                      </p:tavLst>
                                    </p:anim>
                                    <p:anim calcmode="lin" valueType="num">
                                      <p:cBhvr additive="base">
                                        <p:cTn id="88" dur="500" fill="hold"/>
                                        <p:tgtEl>
                                          <p:spTgt spid="275">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89" fill="hold">
                      <p:stCondLst>
                        <p:cond delay="indefinite"/>
                      </p:stCondLst>
                      <p:childTnLst>
                        <p:par>
                          <p:cTn id="90" fill="hold">
                            <p:stCondLst>
                              <p:cond delay="0"/>
                            </p:stCondLst>
                            <p:childTnLst>
                              <p:par>
                                <p:cTn id="91" presetID="2" presetClass="entr" presetSubtype="4" fill="hold" nodeType="clickEffect">
                                  <p:stCondLst>
                                    <p:cond delay="0"/>
                                  </p:stCondLst>
                                  <p:childTnLst>
                                    <p:set>
                                      <p:cBhvr>
                                        <p:cTn id="92" dur="1" fill="hold">
                                          <p:stCondLst>
                                            <p:cond delay="0"/>
                                          </p:stCondLst>
                                        </p:cTn>
                                        <p:tgtEl>
                                          <p:spTgt spid="146"/>
                                        </p:tgtEl>
                                        <p:attrNameLst>
                                          <p:attrName>style.visibility</p:attrName>
                                        </p:attrNameLst>
                                      </p:cBhvr>
                                      <p:to>
                                        <p:strVal val="visible"/>
                                      </p:to>
                                    </p:set>
                                    <p:anim calcmode="lin" valueType="num">
                                      <p:cBhvr additive="base">
                                        <p:cTn id="93" dur="500" fill="hold"/>
                                        <p:tgtEl>
                                          <p:spTgt spid="146"/>
                                        </p:tgtEl>
                                        <p:attrNameLst>
                                          <p:attrName>ppt_x</p:attrName>
                                        </p:attrNameLst>
                                      </p:cBhvr>
                                      <p:tavLst>
                                        <p:tav tm="0">
                                          <p:val>
                                            <p:strVal val="#ppt_x"/>
                                          </p:val>
                                        </p:tav>
                                        <p:tav tm="100000">
                                          <p:val>
                                            <p:strVal val="#ppt_x"/>
                                          </p:val>
                                        </p:tav>
                                      </p:tavLst>
                                    </p:anim>
                                    <p:anim calcmode="lin" valueType="num">
                                      <p:cBhvr additive="base">
                                        <p:cTn id="94" dur="500" fill="hold"/>
                                        <p:tgtEl>
                                          <p:spTgt spid="146"/>
                                        </p:tgtEl>
                                        <p:attrNameLst>
                                          <p:attrName>ppt_y</p:attrName>
                                        </p:attrNameLst>
                                      </p:cBhvr>
                                      <p:tavLst>
                                        <p:tav tm="0">
                                          <p:val>
                                            <p:strVal val="1+#ppt_h/2"/>
                                          </p:val>
                                        </p:tav>
                                        <p:tav tm="100000">
                                          <p:val>
                                            <p:strVal val="#ppt_y"/>
                                          </p:val>
                                        </p:tav>
                                      </p:tavLst>
                                    </p:anim>
                                  </p:childTnLst>
                                </p:cTn>
                              </p:par>
                              <p:par>
                                <p:cTn id="95" presetID="2" presetClass="entr" presetSubtype="4" fill="hold" nodeType="withEffect">
                                  <p:stCondLst>
                                    <p:cond delay="0"/>
                                  </p:stCondLst>
                                  <p:childTnLst>
                                    <p:set>
                                      <p:cBhvr>
                                        <p:cTn id="96" dur="1" fill="hold">
                                          <p:stCondLst>
                                            <p:cond delay="0"/>
                                          </p:stCondLst>
                                        </p:cTn>
                                        <p:tgtEl>
                                          <p:spTgt spid="147"/>
                                        </p:tgtEl>
                                        <p:attrNameLst>
                                          <p:attrName>style.visibility</p:attrName>
                                        </p:attrNameLst>
                                      </p:cBhvr>
                                      <p:to>
                                        <p:strVal val="visible"/>
                                      </p:to>
                                    </p:set>
                                    <p:anim calcmode="lin" valueType="num">
                                      <p:cBhvr additive="base">
                                        <p:cTn id="97" dur="500" fill="hold"/>
                                        <p:tgtEl>
                                          <p:spTgt spid="147"/>
                                        </p:tgtEl>
                                        <p:attrNameLst>
                                          <p:attrName>ppt_x</p:attrName>
                                        </p:attrNameLst>
                                      </p:cBhvr>
                                      <p:tavLst>
                                        <p:tav tm="0">
                                          <p:val>
                                            <p:strVal val="#ppt_x"/>
                                          </p:val>
                                        </p:tav>
                                        <p:tav tm="100000">
                                          <p:val>
                                            <p:strVal val="#ppt_x"/>
                                          </p:val>
                                        </p:tav>
                                      </p:tavLst>
                                    </p:anim>
                                    <p:anim calcmode="lin" valueType="num">
                                      <p:cBhvr additive="base">
                                        <p:cTn id="98" dur="500" fill="hold"/>
                                        <p:tgtEl>
                                          <p:spTgt spid="147"/>
                                        </p:tgtEl>
                                        <p:attrNameLst>
                                          <p:attrName>ppt_y</p:attrName>
                                        </p:attrNameLst>
                                      </p:cBhvr>
                                      <p:tavLst>
                                        <p:tav tm="0">
                                          <p:val>
                                            <p:strVal val="1+#ppt_h/2"/>
                                          </p:val>
                                        </p:tav>
                                        <p:tav tm="100000">
                                          <p:val>
                                            <p:strVal val="#ppt_y"/>
                                          </p:val>
                                        </p:tav>
                                      </p:tavLst>
                                    </p:anim>
                                  </p:childTnLst>
                                </p:cTn>
                              </p:par>
                              <p:par>
                                <p:cTn id="99" presetID="2" presetClass="entr" presetSubtype="4" fill="hold" nodeType="withEffect">
                                  <p:stCondLst>
                                    <p:cond delay="0"/>
                                  </p:stCondLst>
                                  <p:childTnLst>
                                    <p:set>
                                      <p:cBhvr>
                                        <p:cTn id="100" dur="1" fill="hold">
                                          <p:stCondLst>
                                            <p:cond delay="0"/>
                                          </p:stCondLst>
                                        </p:cTn>
                                        <p:tgtEl>
                                          <p:spTgt spid="148"/>
                                        </p:tgtEl>
                                        <p:attrNameLst>
                                          <p:attrName>style.visibility</p:attrName>
                                        </p:attrNameLst>
                                      </p:cBhvr>
                                      <p:to>
                                        <p:strVal val="visible"/>
                                      </p:to>
                                    </p:set>
                                    <p:anim calcmode="lin" valueType="num">
                                      <p:cBhvr additive="base">
                                        <p:cTn id="101" dur="500" fill="hold"/>
                                        <p:tgtEl>
                                          <p:spTgt spid="148"/>
                                        </p:tgtEl>
                                        <p:attrNameLst>
                                          <p:attrName>ppt_x</p:attrName>
                                        </p:attrNameLst>
                                      </p:cBhvr>
                                      <p:tavLst>
                                        <p:tav tm="0">
                                          <p:val>
                                            <p:strVal val="#ppt_x"/>
                                          </p:val>
                                        </p:tav>
                                        <p:tav tm="100000">
                                          <p:val>
                                            <p:strVal val="#ppt_x"/>
                                          </p:val>
                                        </p:tav>
                                      </p:tavLst>
                                    </p:anim>
                                    <p:anim calcmode="lin" valueType="num">
                                      <p:cBhvr additive="base">
                                        <p:cTn id="102" dur="500" fill="hold"/>
                                        <p:tgtEl>
                                          <p:spTgt spid="148"/>
                                        </p:tgtEl>
                                        <p:attrNameLst>
                                          <p:attrName>ppt_y</p:attrName>
                                        </p:attrNameLst>
                                      </p:cBhvr>
                                      <p:tavLst>
                                        <p:tav tm="0">
                                          <p:val>
                                            <p:strVal val="1+#ppt_h/2"/>
                                          </p:val>
                                        </p:tav>
                                        <p:tav tm="100000">
                                          <p:val>
                                            <p:strVal val="#ppt_y"/>
                                          </p:val>
                                        </p:tav>
                                      </p:tavLst>
                                    </p:anim>
                                  </p:childTnLst>
                                </p:cTn>
                              </p:par>
                              <p:par>
                                <p:cTn id="103" presetID="2" presetClass="entr" presetSubtype="4" fill="hold" grpId="0" nodeType="withEffect">
                                  <p:stCondLst>
                                    <p:cond delay="0"/>
                                  </p:stCondLst>
                                  <p:childTnLst>
                                    <p:set>
                                      <p:cBhvr>
                                        <p:cTn id="104" dur="1" fill="hold">
                                          <p:stCondLst>
                                            <p:cond delay="0"/>
                                          </p:stCondLst>
                                        </p:cTn>
                                        <p:tgtEl>
                                          <p:spTgt spid="166"/>
                                        </p:tgtEl>
                                        <p:attrNameLst>
                                          <p:attrName>style.visibility</p:attrName>
                                        </p:attrNameLst>
                                      </p:cBhvr>
                                      <p:to>
                                        <p:strVal val="visible"/>
                                      </p:to>
                                    </p:set>
                                    <p:anim calcmode="lin" valueType="num">
                                      <p:cBhvr additive="base">
                                        <p:cTn id="105" dur="500" fill="hold"/>
                                        <p:tgtEl>
                                          <p:spTgt spid="166"/>
                                        </p:tgtEl>
                                        <p:attrNameLst>
                                          <p:attrName>ppt_x</p:attrName>
                                        </p:attrNameLst>
                                      </p:cBhvr>
                                      <p:tavLst>
                                        <p:tav tm="0">
                                          <p:val>
                                            <p:strVal val="#ppt_x"/>
                                          </p:val>
                                        </p:tav>
                                        <p:tav tm="100000">
                                          <p:val>
                                            <p:strVal val="#ppt_x"/>
                                          </p:val>
                                        </p:tav>
                                      </p:tavLst>
                                    </p:anim>
                                    <p:anim calcmode="lin" valueType="num">
                                      <p:cBhvr additive="base">
                                        <p:cTn id="106" dur="500" fill="hold"/>
                                        <p:tgtEl>
                                          <p:spTgt spid="166"/>
                                        </p:tgtEl>
                                        <p:attrNameLst>
                                          <p:attrName>ppt_y</p:attrName>
                                        </p:attrNameLst>
                                      </p:cBhvr>
                                      <p:tavLst>
                                        <p:tav tm="0">
                                          <p:val>
                                            <p:strVal val="1+#ppt_h/2"/>
                                          </p:val>
                                        </p:tav>
                                        <p:tav tm="100000">
                                          <p:val>
                                            <p:strVal val="#ppt_y"/>
                                          </p:val>
                                        </p:tav>
                                      </p:tavLst>
                                    </p:anim>
                                  </p:childTnLst>
                                </p:cTn>
                              </p:par>
                              <p:par>
                                <p:cTn id="107" presetID="2" presetClass="entr" presetSubtype="4" fill="hold" grpId="0" nodeType="withEffect">
                                  <p:stCondLst>
                                    <p:cond delay="0"/>
                                  </p:stCondLst>
                                  <p:childTnLst>
                                    <p:set>
                                      <p:cBhvr>
                                        <p:cTn id="108" dur="1" fill="hold">
                                          <p:stCondLst>
                                            <p:cond delay="0"/>
                                          </p:stCondLst>
                                        </p:cTn>
                                        <p:tgtEl>
                                          <p:spTgt spid="167"/>
                                        </p:tgtEl>
                                        <p:attrNameLst>
                                          <p:attrName>style.visibility</p:attrName>
                                        </p:attrNameLst>
                                      </p:cBhvr>
                                      <p:to>
                                        <p:strVal val="visible"/>
                                      </p:to>
                                    </p:set>
                                    <p:anim calcmode="lin" valueType="num">
                                      <p:cBhvr additive="base">
                                        <p:cTn id="109" dur="500" fill="hold"/>
                                        <p:tgtEl>
                                          <p:spTgt spid="167"/>
                                        </p:tgtEl>
                                        <p:attrNameLst>
                                          <p:attrName>ppt_x</p:attrName>
                                        </p:attrNameLst>
                                      </p:cBhvr>
                                      <p:tavLst>
                                        <p:tav tm="0">
                                          <p:val>
                                            <p:strVal val="#ppt_x"/>
                                          </p:val>
                                        </p:tav>
                                        <p:tav tm="100000">
                                          <p:val>
                                            <p:strVal val="#ppt_x"/>
                                          </p:val>
                                        </p:tav>
                                      </p:tavLst>
                                    </p:anim>
                                    <p:anim calcmode="lin" valueType="num">
                                      <p:cBhvr additive="base">
                                        <p:cTn id="110" dur="500" fill="hold"/>
                                        <p:tgtEl>
                                          <p:spTgt spid="167"/>
                                        </p:tgtEl>
                                        <p:attrNameLst>
                                          <p:attrName>ppt_y</p:attrName>
                                        </p:attrNameLst>
                                      </p:cBhvr>
                                      <p:tavLst>
                                        <p:tav tm="0">
                                          <p:val>
                                            <p:strVal val="1+#ppt_h/2"/>
                                          </p:val>
                                        </p:tav>
                                        <p:tav tm="100000">
                                          <p:val>
                                            <p:strVal val="#ppt_y"/>
                                          </p:val>
                                        </p:tav>
                                      </p:tavLst>
                                    </p:anim>
                                  </p:childTnLst>
                                </p:cTn>
                              </p:par>
                              <p:par>
                                <p:cTn id="111" presetID="2" presetClass="entr" presetSubtype="4" fill="hold" grpId="0" nodeType="withEffect">
                                  <p:stCondLst>
                                    <p:cond delay="0"/>
                                  </p:stCondLst>
                                  <p:childTnLst>
                                    <p:set>
                                      <p:cBhvr>
                                        <p:cTn id="112" dur="1" fill="hold">
                                          <p:stCondLst>
                                            <p:cond delay="0"/>
                                          </p:stCondLst>
                                        </p:cTn>
                                        <p:tgtEl>
                                          <p:spTgt spid="168"/>
                                        </p:tgtEl>
                                        <p:attrNameLst>
                                          <p:attrName>style.visibility</p:attrName>
                                        </p:attrNameLst>
                                      </p:cBhvr>
                                      <p:to>
                                        <p:strVal val="visible"/>
                                      </p:to>
                                    </p:set>
                                    <p:anim calcmode="lin" valueType="num">
                                      <p:cBhvr additive="base">
                                        <p:cTn id="113" dur="500" fill="hold"/>
                                        <p:tgtEl>
                                          <p:spTgt spid="168"/>
                                        </p:tgtEl>
                                        <p:attrNameLst>
                                          <p:attrName>ppt_x</p:attrName>
                                        </p:attrNameLst>
                                      </p:cBhvr>
                                      <p:tavLst>
                                        <p:tav tm="0">
                                          <p:val>
                                            <p:strVal val="#ppt_x"/>
                                          </p:val>
                                        </p:tav>
                                        <p:tav tm="100000">
                                          <p:val>
                                            <p:strVal val="#ppt_x"/>
                                          </p:val>
                                        </p:tav>
                                      </p:tavLst>
                                    </p:anim>
                                    <p:anim calcmode="lin" valueType="num">
                                      <p:cBhvr additive="base">
                                        <p:cTn id="114" dur="500" fill="hold"/>
                                        <p:tgtEl>
                                          <p:spTgt spid="168"/>
                                        </p:tgtEl>
                                        <p:attrNameLst>
                                          <p:attrName>ppt_y</p:attrName>
                                        </p:attrNameLst>
                                      </p:cBhvr>
                                      <p:tavLst>
                                        <p:tav tm="0">
                                          <p:val>
                                            <p:strVal val="1+#ppt_h/2"/>
                                          </p:val>
                                        </p:tav>
                                        <p:tav tm="100000">
                                          <p:val>
                                            <p:strVal val="#ppt_y"/>
                                          </p:val>
                                        </p:tav>
                                      </p:tavLst>
                                    </p:anim>
                                  </p:childTnLst>
                                </p:cTn>
                              </p:par>
                              <p:par>
                                <p:cTn id="115" presetID="2" presetClass="entr" presetSubtype="4" fill="hold" nodeType="withEffect">
                                  <p:stCondLst>
                                    <p:cond delay="0"/>
                                  </p:stCondLst>
                                  <p:childTnLst>
                                    <p:set>
                                      <p:cBhvr>
                                        <p:cTn id="116" dur="1" fill="hold">
                                          <p:stCondLst>
                                            <p:cond delay="0"/>
                                          </p:stCondLst>
                                        </p:cTn>
                                        <p:tgtEl>
                                          <p:spTgt spid="170"/>
                                        </p:tgtEl>
                                        <p:attrNameLst>
                                          <p:attrName>style.visibility</p:attrName>
                                        </p:attrNameLst>
                                      </p:cBhvr>
                                      <p:to>
                                        <p:strVal val="visible"/>
                                      </p:to>
                                    </p:set>
                                    <p:anim calcmode="lin" valueType="num">
                                      <p:cBhvr additive="base">
                                        <p:cTn id="117" dur="500" fill="hold"/>
                                        <p:tgtEl>
                                          <p:spTgt spid="170"/>
                                        </p:tgtEl>
                                        <p:attrNameLst>
                                          <p:attrName>ppt_x</p:attrName>
                                        </p:attrNameLst>
                                      </p:cBhvr>
                                      <p:tavLst>
                                        <p:tav tm="0">
                                          <p:val>
                                            <p:strVal val="#ppt_x"/>
                                          </p:val>
                                        </p:tav>
                                        <p:tav tm="100000">
                                          <p:val>
                                            <p:strVal val="#ppt_x"/>
                                          </p:val>
                                        </p:tav>
                                      </p:tavLst>
                                    </p:anim>
                                    <p:anim calcmode="lin" valueType="num">
                                      <p:cBhvr additive="base">
                                        <p:cTn id="118" dur="500" fill="hold"/>
                                        <p:tgtEl>
                                          <p:spTgt spid="170"/>
                                        </p:tgtEl>
                                        <p:attrNameLst>
                                          <p:attrName>ppt_y</p:attrName>
                                        </p:attrNameLst>
                                      </p:cBhvr>
                                      <p:tavLst>
                                        <p:tav tm="0">
                                          <p:val>
                                            <p:strVal val="1+#ppt_h/2"/>
                                          </p:val>
                                        </p:tav>
                                        <p:tav tm="100000">
                                          <p:val>
                                            <p:strVal val="#ppt_y"/>
                                          </p:val>
                                        </p:tav>
                                      </p:tavLst>
                                    </p:anim>
                                  </p:childTnLst>
                                </p:cTn>
                              </p:par>
                              <p:par>
                                <p:cTn id="119" presetID="2" presetClass="entr" presetSubtype="4" fill="hold" grpId="0" nodeType="withEffect">
                                  <p:stCondLst>
                                    <p:cond delay="0"/>
                                  </p:stCondLst>
                                  <p:childTnLst>
                                    <p:set>
                                      <p:cBhvr>
                                        <p:cTn id="120" dur="1" fill="hold">
                                          <p:stCondLst>
                                            <p:cond delay="0"/>
                                          </p:stCondLst>
                                        </p:cTn>
                                        <p:tgtEl>
                                          <p:spTgt spid="176"/>
                                        </p:tgtEl>
                                        <p:attrNameLst>
                                          <p:attrName>style.visibility</p:attrName>
                                        </p:attrNameLst>
                                      </p:cBhvr>
                                      <p:to>
                                        <p:strVal val="visible"/>
                                      </p:to>
                                    </p:set>
                                    <p:anim calcmode="lin" valueType="num">
                                      <p:cBhvr additive="base">
                                        <p:cTn id="121" dur="500" fill="hold"/>
                                        <p:tgtEl>
                                          <p:spTgt spid="176"/>
                                        </p:tgtEl>
                                        <p:attrNameLst>
                                          <p:attrName>ppt_x</p:attrName>
                                        </p:attrNameLst>
                                      </p:cBhvr>
                                      <p:tavLst>
                                        <p:tav tm="0">
                                          <p:val>
                                            <p:strVal val="#ppt_x"/>
                                          </p:val>
                                        </p:tav>
                                        <p:tav tm="100000">
                                          <p:val>
                                            <p:strVal val="#ppt_x"/>
                                          </p:val>
                                        </p:tav>
                                      </p:tavLst>
                                    </p:anim>
                                    <p:anim calcmode="lin" valueType="num">
                                      <p:cBhvr additive="base">
                                        <p:cTn id="122" dur="500" fill="hold"/>
                                        <p:tgtEl>
                                          <p:spTgt spid="176"/>
                                        </p:tgtEl>
                                        <p:attrNameLst>
                                          <p:attrName>ppt_y</p:attrName>
                                        </p:attrNameLst>
                                      </p:cBhvr>
                                      <p:tavLst>
                                        <p:tav tm="0">
                                          <p:val>
                                            <p:strVal val="1+#ppt_h/2"/>
                                          </p:val>
                                        </p:tav>
                                        <p:tav tm="100000">
                                          <p:val>
                                            <p:strVal val="#ppt_y"/>
                                          </p:val>
                                        </p:tav>
                                      </p:tavLst>
                                    </p:anim>
                                  </p:childTnLst>
                                </p:cTn>
                              </p:par>
                              <p:par>
                                <p:cTn id="123" presetID="2" presetClass="entr" presetSubtype="4" fill="hold" nodeType="withEffect">
                                  <p:stCondLst>
                                    <p:cond delay="0"/>
                                  </p:stCondLst>
                                  <p:childTnLst>
                                    <p:set>
                                      <p:cBhvr>
                                        <p:cTn id="124" dur="1" fill="hold">
                                          <p:stCondLst>
                                            <p:cond delay="0"/>
                                          </p:stCondLst>
                                        </p:cTn>
                                        <p:tgtEl>
                                          <p:spTgt spid="189"/>
                                        </p:tgtEl>
                                        <p:attrNameLst>
                                          <p:attrName>style.visibility</p:attrName>
                                        </p:attrNameLst>
                                      </p:cBhvr>
                                      <p:to>
                                        <p:strVal val="visible"/>
                                      </p:to>
                                    </p:set>
                                    <p:anim calcmode="lin" valueType="num">
                                      <p:cBhvr additive="base">
                                        <p:cTn id="125" dur="500" fill="hold"/>
                                        <p:tgtEl>
                                          <p:spTgt spid="189"/>
                                        </p:tgtEl>
                                        <p:attrNameLst>
                                          <p:attrName>ppt_x</p:attrName>
                                        </p:attrNameLst>
                                      </p:cBhvr>
                                      <p:tavLst>
                                        <p:tav tm="0">
                                          <p:val>
                                            <p:strVal val="#ppt_x"/>
                                          </p:val>
                                        </p:tav>
                                        <p:tav tm="100000">
                                          <p:val>
                                            <p:strVal val="#ppt_x"/>
                                          </p:val>
                                        </p:tav>
                                      </p:tavLst>
                                    </p:anim>
                                    <p:anim calcmode="lin" valueType="num">
                                      <p:cBhvr additive="base">
                                        <p:cTn id="126" dur="500" fill="hold"/>
                                        <p:tgtEl>
                                          <p:spTgt spid="189"/>
                                        </p:tgtEl>
                                        <p:attrNameLst>
                                          <p:attrName>ppt_y</p:attrName>
                                        </p:attrNameLst>
                                      </p:cBhvr>
                                      <p:tavLst>
                                        <p:tav tm="0">
                                          <p:val>
                                            <p:strVal val="1+#ppt_h/2"/>
                                          </p:val>
                                        </p:tav>
                                        <p:tav tm="100000">
                                          <p:val>
                                            <p:strVal val="#ppt_y"/>
                                          </p:val>
                                        </p:tav>
                                      </p:tavLst>
                                    </p:anim>
                                  </p:childTnLst>
                                </p:cTn>
                              </p:par>
                              <p:par>
                                <p:cTn id="127" presetID="2" presetClass="entr" presetSubtype="4" fill="hold" nodeType="withEffect">
                                  <p:stCondLst>
                                    <p:cond delay="0"/>
                                  </p:stCondLst>
                                  <p:childTnLst>
                                    <p:set>
                                      <p:cBhvr>
                                        <p:cTn id="128" dur="1" fill="hold">
                                          <p:stCondLst>
                                            <p:cond delay="0"/>
                                          </p:stCondLst>
                                        </p:cTn>
                                        <p:tgtEl>
                                          <p:spTgt spid="190"/>
                                        </p:tgtEl>
                                        <p:attrNameLst>
                                          <p:attrName>style.visibility</p:attrName>
                                        </p:attrNameLst>
                                      </p:cBhvr>
                                      <p:to>
                                        <p:strVal val="visible"/>
                                      </p:to>
                                    </p:set>
                                    <p:anim calcmode="lin" valueType="num">
                                      <p:cBhvr additive="base">
                                        <p:cTn id="129" dur="500" fill="hold"/>
                                        <p:tgtEl>
                                          <p:spTgt spid="190"/>
                                        </p:tgtEl>
                                        <p:attrNameLst>
                                          <p:attrName>ppt_x</p:attrName>
                                        </p:attrNameLst>
                                      </p:cBhvr>
                                      <p:tavLst>
                                        <p:tav tm="0">
                                          <p:val>
                                            <p:strVal val="#ppt_x"/>
                                          </p:val>
                                        </p:tav>
                                        <p:tav tm="100000">
                                          <p:val>
                                            <p:strVal val="#ppt_x"/>
                                          </p:val>
                                        </p:tav>
                                      </p:tavLst>
                                    </p:anim>
                                    <p:anim calcmode="lin" valueType="num">
                                      <p:cBhvr additive="base">
                                        <p:cTn id="130" dur="500" fill="hold"/>
                                        <p:tgtEl>
                                          <p:spTgt spid="190"/>
                                        </p:tgtEl>
                                        <p:attrNameLst>
                                          <p:attrName>ppt_y</p:attrName>
                                        </p:attrNameLst>
                                      </p:cBhvr>
                                      <p:tavLst>
                                        <p:tav tm="0">
                                          <p:val>
                                            <p:strVal val="1+#ppt_h/2"/>
                                          </p:val>
                                        </p:tav>
                                        <p:tav tm="100000">
                                          <p:val>
                                            <p:strVal val="#ppt_y"/>
                                          </p:val>
                                        </p:tav>
                                      </p:tavLst>
                                    </p:anim>
                                  </p:childTnLst>
                                </p:cTn>
                              </p:par>
                              <p:par>
                                <p:cTn id="131" presetID="2" presetClass="entr" presetSubtype="4" fill="hold" nodeType="withEffect">
                                  <p:stCondLst>
                                    <p:cond delay="0"/>
                                  </p:stCondLst>
                                  <p:childTnLst>
                                    <p:set>
                                      <p:cBhvr>
                                        <p:cTn id="132" dur="1" fill="hold">
                                          <p:stCondLst>
                                            <p:cond delay="0"/>
                                          </p:stCondLst>
                                        </p:cTn>
                                        <p:tgtEl>
                                          <p:spTgt spid="191"/>
                                        </p:tgtEl>
                                        <p:attrNameLst>
                                          <p:attrName>style.visibility</p:attrName>
                                        </p:attrNameLst>
                                      </p:cBhvr>
                                      <p:to>
                                        <p:strVal val="visible"/>
                                      </p:to>
                                    </p:set>
                                    <p:anim calcmode="lin" valueType="num">
                                      <p:cBhvr additive="base">
                                        <p:cTn id="133" dur="500" fill="hold"/>
                                        <p:tgtEl>
                                          <p:spTgt spid="191"/>
                                        </p:tgtEl>
                                        <p:attrNameLst>
                                          <p:attrName>ppt_x</p:attrName>
                                        </p:attrNameLst>
                                      </p:cBhvr>
                                      <p:tavLst>
                                        <p:tav tm="0">
                                          <p:val>
                                            <p:strVal val="#ppt_x"/>
                                          </p:val>
                                        </p:tav>
                                        <p:tav tm="100000">
                                          <p:val>
                                            <p:strVal val="#ppt_x"/>
                                          </p:val>
                                        </p:tav>
                                      </p:tavLst>
                                    </p:anim>
                                    <p:anim calcmode="lin" valueType="num">
                                      <p:cBhvr additive="base">
                                        <p:cTn id="134" dur="500" fill="hold"/>
                                        <p:tgtEl>
                                          <p:spTgt spid="191"/>
                                        </p:tgtEl>
                                        <p:attrNameLst>
                                          <p:attrName>ppt_y</p:attrName>
                                        </p:attrNameLst>
                                      </p:cBhvr>
                                      <p:tavLst>
                                        <p:tav tm="0">
                                          <p:val>
                                            <p:strVal val="1+#ppt_h/2"/>
                                          </p:val>
                                        </p:tav>
                                        <p:tav tm="100000">
                                          <p:val>
                                            <p:strVal val="#ppt_y"/>
                                          </p:val>
                                        </p:tav>
                                      </p:tavLst>
                                    </p:anim>
                                  </p:childTnLst>
                                </p:cTn>
                              </p:par>
                              <p:par>
                                <p:cTn id="135" presetID="2" presetClass="entr" presetSubtype="4" fill="hold" nodeType="withEffect">
                                  <p:stCondLst>
                                    <p:cond delay="0"/>
                                  </p:stCondLst>
                                  <p:childTnLst>
                                    <p:set>
                                      <p:cBhvr>
                                        <p:cTn id="136" dur="1" fill="hold">
                                          <p:stCondLst>
                                            <p:cond delay="0"/>
                                          </p:stCondLst>
                                        </p:cTn>
                                        <p:tgtEl>
                                          <p:spTgt spid="216"/>
                                        </p:tgtEl>
                                        <p:attrNameLst>
                                          <p:attrName>style.visibility</p:attrName>
                                        </p:attrNameLst>
                                      </p:cBhvr>
                                      <p:to>
                                        <p:strVal val="visible"/>
                                      </p:to>
                                    </p:set>
                                    <p:anim calcmode="lin" valueType="num">
                                      <p:cBhvr additive="base">
                                        <p:cTn id="137" dur="500" fill="hold"/>
                                        <p:tgtEl>
                                          <p:spTgt spid="216"/>
                                        </p:tgtEl>
                                        <p:attrNameLst>
                                          <p:attrName>ppt_x</p:attrName>
                                        </p:attrNameLst>
                                      </p:cBhvr>
                                      <p:tavLst>
                                        <p:tav tm="0">
                                          <p:val>
                                            <p:strVal val="#ppt_x"/>
                                          </p:val>
                                        </p:tav>
                                        <p:tav tm="100000">
                                          <p:val>
                                            <p:strVal val="#ppt_x"/>
                                          </p:val>
                                        </p:tav>
                                      </p:tavLst>
                                    </p:anim>
                                    <p:anim calcmode="lin" valueType="num">
                                      <p:cBhvr additive="base">
                                        <p:cTn id="138" dur="500" fill="hold"/>
                                        <p:tgtEl>
                                          <p:spTgt spid="216"/>
                                        </p:tgtEl>
                                        <p:attrNameLst>
                                          <p:attrName>ppt_y</p:attrName>
                                        </p:attrNameLst>
                                      </p:cBhvr>
                                      <p:tavLst>
                                        <p:tav tm="0">
                                          <p:val>
                                            <p:strVal val="1+#ppt_h/2"/>
                                          </p:val>
                                        </p:tav>
                                        <p:tav tm="100000">
                                          <p:val>
                                            <p:strVal val="#ppt_y"/>
                                          </p:val>
                                        </p:tav>
                                      </p:tavLst>
                                    </p:anim>
                                  </p:childTnLst>
                                </p:cTn>
                              </p:par>
                              <p:par>
                                <p:cTn id="139" presetID="2" presetClass="entr" presetSubtype="4" fill="hold" grpId="0" nodeType="withEffect">
                                  <p:stCondLst>
                                    <p:cond delay="0"/>
                                  </p:stCondLst>
                                  <p:childTnLst>
                                    <p:set>
                                      <p:cBhvr>
                                        <p:cTn id="140" dur="1" fill="hold">
                                          <p:stCondLst>
                                            <p:cond delay="0"/>
                                          </p:stCondLst>
                                        </p:cTn>
                                        <p:tgtEl>
                                          <p:spTgt spid="222"/>
                                        </p:tgtEl>
                                        <p:attrNameLst>
                                          <p:attrName>style.visibility</p:attrName>
                                        </p:attrNameLst>
                                      </p:cBhvr>
                                      <p:to>
                                        <p:strVal val="visible"/>
                                      </p:to>
                                    </p:set>
                                    <p:anim calcmode="lin" valueType="num">
                                      <p:cBhvr additive="base">
                                        <p:cTn id="141" dur="500" fill="hold"/>
                                        <p:tgtEl>
                                          <p:spTgt spid="222"/>
                                        </p:tgtEl>
                                        <p:attrNameLst>
                                          <p:attrName>ppt_x</p:attrName>
                                        </p:attrNameLst>
                                      </p:cBhvr>
                                      <p:tavLst>
                                        <p:tav tm="0">
                                          <p:val>
                                            <p:strVal val="#ppt_x"/>
                                          </p:val>
                                        </p:tav>
                                        <p:tav tm="100000">
                                          <p:val>
                                            <p:strVal val="#ppt_x"/>
                                          </p:val>
                                        </p:tav>
                                      </p:tavLst>
                                    </p:anim>
                                    <p:anim calcmode="lin" valueType="num">
                                      <p:cBhvr additive="base">
                                        <p:cTn id="142" dur="500" fill="hold"/>
                                        <p:tgtEl>
                                          <p:spTgt spid="222"/>
                                        </p:tgtEl>
                                        <p:attrNameLst>
                                          <p:attrName>ppt_y</p:attrName>
                                        </p:attrNameLst>
                                      </p:cBhvr>
                                      <p:tavLst>
                                        <p:tav tm="0">
                                          <p:val>
                                            <p:strVal val="1+#ppt_h/2"/>
                                          </p:val>
                                        </p:tav>
                                        <p:tav tm="100000">
                                          <p:val>
                                            <p:strVal val="#ppt_y"/>
                                          </p:val>
                                        </p:tav>
                                      </p:tavLst>
                                    </p:anim>
                                  </p:childTnLst>
                                </p:cTn>
                              </p:par>
                              <p:par>
                                <p:cTn id="143" presetID="2" presetClass="entr" presetSubtype="4" fill="hold" nodeType="withEffect">
                                  <p:stCondLst>
                                    <p:cond delay="0"/>
                                  </p:stCondLst>
                                  <p:childTnLst>
                                    <p:set>
                                      <p:cBhvr>
                                        <p:cTn id="144" dur="1" fill="hold">
                                          <p:stCondLst>
                                            <p:cond delay="0"/>
                                          </p:stCondLst>
                                        </p:cTn>
                                        <p:tgtEl>
                                          <p:spTgt spid="224"/>
                                        </p:tgtEl>
                                        <p:attrNameLst>
                                          <p:attrName>style.visibility</p:attrName>
                                        </p:attrNameLst>
                                      </p:cBhvr>
                                      <p:to>
                                        <p:strVal val="visible"/>
                                      </p:to>
                                    </p:set>
                                    <p:anim calcmode="lin" valueType="num">
                                      <p:cBhvr additive="base">
                                        <p:cTn id="145" dur="500" fill="hold"/>
                                        <p:tgtEl>
                                          <p:spTgt spid="224"/>
                                        </p:tgtEl>
                                        <p:attrNameLst>
                                          <p:attrName>ppt_x</p:attrName>
                                        </p:attrNameLst>
                                      </p:cBhvr>
                                      <p:tavLst>
                                        <p:tav tm="0">
                                          <p:val>
                                            <p:strVal val="#ppt_x"/>
                                          </p:val>
                                        </p:tav>
                                        <p:tav tm="100000">
                                          <p:val>
                                            <p:strVal val="#ppt_x"/>
                                          </p:val>
                                        </p:tav>
                                      </p:tavLst>
                                    </p:anim>
                                    <p:anim calcmode="lin" valueType="num">
                                      <p:cBhvr additive="base">
                                        <p:cTn id="146" dur="500" fill="hold"/>
                                        <p:tgtEl>
                                          <p:spTgt spid="224"/>
                                        </p:tgtEl>
                                        <p:attrNameLst>
                                          <p:attrName>ppt_y</p:attrName>
                                        </p:attrNameLst>
                                      </p:cBhvr>
                                      <p:tavLst>
                                        <p:tav tm="0">
                                          <p:val>
                                            <p:strVal val="1+#ppt_h/2"/>
                                          </p:val>
                                        </p:tav>
                                        <p:tav tm="100000">
                                          <p:val>
                                            <p:strVal val="#ppt_y"/>
                                          </p:val>
                                        </p:tav>
                                      </p:tavLst>
                                    </p:anim>
                                  </p:childTnLst>
                                </p:cTn>
                              </p:par>
                              <p:par>
                                <p:cTn id="147" presetID="2" presetClass="entr" presetSubtype="4" fill="hold" nodeType="withEffect">
                                  <p:stCondLst>
                                    <p:cond delay="0"/>
                                  </p:stCondLst>
                                  <p:childTnLst>
                                    <p:set>
                                      <p:cBhvr>
                                        <p:cTn id="148" dur="1" fill="hold">
                                          <p:stCondLst>
                                            <p:cond delay="0"/>
                                          </p:stCondLst>
                                        </p:cTn>
                                        <p:tgtEl>
                                          <p:spTgt spid="225"/>
                                        </p:tgtEl>
                                        <p:attrNameLst>
                                          <p:attrName>style.visibility</p:attrName>
                                        </p:attrNameLst>
                                      </p:cBhvr>
                                      <p:to>
                                        <p:strVal val="visible"/>
                                      </p:to>
                                    </p:set>
                                    <p:anim calcmode="lin" valueType="num">
                                      <p:cBhvr additive="base">
                                        <p:cTn id="149" dur="500" fill="hold"/>
                                        <p:tgtEl>
                                          <p:spTgt spid="225"/>
                                        </p:tgtEl>
                                        <p:attrNameLst>
                                          <p:attrName>ppt_x</p:attrName>
                                        </p:attrNameLst>
                                      </p:cBhvr>
                                      <p:tavLst>
                                        <p:tav tm="0">
                                          <p:val>
                                            <p:strVal val="#ppt_x"/>
                                          </p:val>
                                        </p:tav>
                                        <p:tav tm="100000">
                                          <p:val>
                                            <p:strVal val="#ppt_x"/>
                                          </p:val>
                                        </p:tav>
                                      </p:tavLst>
                                    </p:anim>
                                    <p:anim calcmode="lin" valueType="num">
                                      <p:cBhvr additive="base">
                                        <p:cTn id="150" dur="500" fill="hold"/>
                                        <p:tgtEl>
                                          <p:spTgt spid="225"/>
                                        </p:tgtEl>
                                        <p:attrNameLst>
                                          <p:attrName>ppt_y</p:attrName>
                                        </p:attrNameLst>
                                      </p:cBhvr>
                                      <p:tavLst>
                                        <p:tav tm="0">
                                          <p:val>
                                            <p:strVal val="1+#ppt_h/2"/>
                                          </p:val>
                                        </p:tav>
                                        <p:tav tm="100000">
                                          <p:val>
                                            <p:strVal val="#ppt_y"/>
                                          </p:val>
                                        </p:tav>
                                      </p:tavLst>
                                    </p:anim>
                                  </p:childTnLst>
                                </p:cTn>
                              </p:par>
                              <p:par>
                                <p:cTn id="151" presetID="2" presetClass="entr" presetSubtype="4" fill="hold" nodeType="withEffect">
                                  <p:stCondLst>
                                    <p:cond delay="0"/>
                                  </p:stCondLst>
                                  <p:childTnLst>
                                    <p:set>
                                      <p:cBhvr>
                                        <p:cTn id="152" dur="1" fill="hold">
                                          <p:stCondLst>
                                            <p:cond delay="0"/>
                                          </p:stCondLst>
                                        </p:cTn>
                                        <p:tgtEl>
                                          <p:spTgt spid="226"/>
                                        </p:tgtEl>
                                        <p:attrNameLst>
                                          <p:attrName>style.visibility</p:attrName>
                                        </p:attrNameLst>
                                      </p:cBhvr>
                                      <p:to>
                                        <p:strVal val="visible"/>
                                      </p:to>
                                    </p:set>
                                    <p:anim calcmode="lin" valueType="num">
                                      <p:cBhvr additive="base">
                                        <p:cTn id="153" dur="500" fill="hold"/>
                                        <p:tgtEl>
                                          <p:spTgt spid="226"/>
                                        </p:tgtEl>
                                        <p:attrNameLst>
                                          <p:attrName>ppt_x</p:attrName>
                                        </p:attrNameLst>
                                      </p:cBhvr>
                                      <p:tavLst>
                                        <p:tav tm="0">
                                          <p:val>
                                            <p:strVal val="#ppt_x"/>
                                          </p:val>
                                        </p:tav>
                                        <p:tav tm="100000">
                                          <p:val>
                                            <p:strVal val="#ppt_x"/>
                                          </p:val>
                                        </p:tav>
                                      </p:tavLst>
                                    </p:anim>
                                    <p:anim calcmode="lin" valueType="num">
                                      <p:cBhvr additive="base">
                                        <p:cTn id="154" dur="500" fill="hold"/>
                                        <p:tgtEl>
                                          <p:spTgt spid="226"/>
                                        </p:tgtEl>
                                        <p:attrNameLst>
                                          <p:attrName>ppt_y</p:attrName>
                                        </p:attrNameLst>
                                      </p:cBhvr>
                                      <p:tavLst>
                                        <p:tav tm="0">
                                          <p:val>
                                            <p:strVal val="1+#ppt_h/2"/>
                                          </p:val>
                                        </p:tav>
                                        <p:tav tm="100000">
                                          <p:val>
                                            <p:strVal val="#ppt_y"/>
                                          </p:val>
                                        </p:tav>
                                      </p:tavLst>
                                    </p:anim>
                                  </p:childTnLst>
                                </p:cTn>
                              </p:par>
                              <p:par>
                                <p:cTn id="155" presetID="2" presetClass="entr" presetSubtype="4" fill="hold" nodeType="withEffect">
                                  <p:stCondLst>
                                    <p:cond delay="0"/>
                                  </p:stCondLst>
                                  <p:childTnLst>
                                    <p:set>
                                      <p:cBhvr>
                                        <p:cTn id="156" dur="1" fill="hold">
                                          <p:stCondLst>
                                            <p:cond delay="0"/>
                                          </p:stCondLst>
                                        </p:cTn>
                                        <p:tgtEl>
                                          <p:spTgt spid="100"/>
                                        </p:tgtEl>
                                        <p:attrNameLst>
                                          <p:attrName>style.visibility</p:attrName>
                                        </p:attrNameLst>
                                      </p:cBhvr>
                                      <p:to>
                                        <p:strVal val="visible"/>
                                      </p:to>
                                    </p:set>
                                    <p:anim calcmode="lin" valueType="num">
                                      <p:cBhvr additive="base">
                                        <p:cTn id="157" dur="500" fill="hold"/>
                                        <p:tgtEl>
                                          <p:spTgt spid="100"/>
                                        </p:tgtEl>
                                        <p:attrNameLst>
                                          <p:attrName>ppt_x</p:attrName>
                                        </p:attrNameLst>
                                      </p:cBhvr>
                                      <p:tavLst>
                                        <p:tav tm="0">
                                          <p:val>
                                            <p:strVal val="#ppt_x"/>
                                          </p:val>
                                        </p:tav>
                                        <p:tav tm="100000">
                                          <p:val>
                                            <p:strVal val="#ppt_x"/>
                                          </p:val>
                                        </p:tav>
                                      </p:tavLst>
                                    </p:anim>
                                    <p:anim calcmode="lin" valueType="num">
                                      <p:cBhvr additive="base">
                                        <p:cTn id="158" dur="500" fill="hold"/>
                                        <p:tgtEl>
                                          <p:spTgt spid="100"/>
                                        </p:tgtEl>
                                        <p:attrNameLst>
                                          <p:attrName>ppt_y</p:attrName>
                                        </p:attrNameLst>
                                      </p:cBhvr>
                                      <p:tavLst>
                                        <p:tav tm="0">
                                          <p:val>
                                            <p:strVal val="1+#ppt_h/2"/>
                                          </p:val>
                                        </p:tav>
                                        <p:tav tm="100000">
                                          <p:val>
                                            <p:strVal val="#ppt_y"/>
                                          </p:val>
                                        </p:tav>
                                      </p:tavLst>
                                    </p:anim>
                                  </p:childTnLst>
                                </p:cTn>
                              </p:par>
                              <p:par>
                                <p:cTn id="159" presetID="2" presetClass="entr" presetSubtype="4" fill="hold" grpId="0" nodeType="withEffect">
                                  <p:stCondLst>
                                    <p:cond delay="0"/>
                                  </p:stCondLst>
                                  <p:childTnLst>
                                    <p:set>
                                      <p:cBhvr>
                                        <p:cTn id="160" dur="1" fill="hold">
                                          <p:stCondLst>
                                            <p:cond delay="0"/>
                                          </p:stCondLst>
                                        </p:cTn>
                                        <p:tgtEl>
                                          <p:spTgt spid="116"/>
                                        </p:tgtEl>
                                        <p:attrNameLst>
                                          <p:attrName>style.visibility</p:attrName>
                                        </p:attrNameLst>
                                      </p:cBhvr>
                                      <p:to>
                                        <p:strVal val="visible"/>
                                      </p:to>
                                    </p:set>
                                    <p:anim calcmode="lin" valueType="num">
                                      <p:cBhvr additive="base">
                                        <p:cTn id="161" dur="500" fill="hold"/>
                                        <p:tgtEl>
                                          <p:spTgt spid="116"/>
                                        </p:tgtEl>
                                        <p:attrNameLst>
                                          <p:attrName>ppt_x</p:attrName>
                                        </p:attrNameLst>
                                      </p:cBhvr>
                                      <p:tavLst>
                                        <p:tav tm="0">
                                          <p:val>
                                            <p:strVal val="#ppt_x"/>
                                          </p:val>
                                        </p:tav>
                                        <p:tav tm="100000">
                                          <p:val>
                                            <p:strVal val="#ppt_x"/>
                                          </p:val>
                                        </p:tav>
                                      </p:tavLst>
                                    </p:anim>
                                    <p:anim calcmode="lin" valueType="num">
                                      <p:cBhvr additive="base">
                                        <p:cTn id="162" dur="500" fill="hold"/>
                                        <p:tgtEl>
                                          <p:spTgt spid="116"/>
                                        </p:tgtEl>
                                        <p:attrNameLst>
                                          <p:attrName>ppt_y</p:attrName>
                                        </p:attrNameLst>
                                      </p:cBhvr>
                                      <p:tavLst>
                                        <p:tav tm="0">
                                          <p:val>
                                            <p:strVal val="1+#ppt_h/2"/>
                                          </p:val>
                                        </p:tav>
                                        <p:tav tm="100000">
                                          <p:val>
                                            <p:strVal val="#ppt_y"/>
                                          </p:val>
                                        </p:tav>
                                      </p:tavLst>
                                    </p:anim>
                                  </p:childTnLst>
                                </p:cTn>
                              </p:par>
                              <p:par>
                                <p:cTn id="163" presetID="2" presetClass="entr" presetSubtype="4" fill="hold" nodeType="withEffect">
                                  <p:stCondLst>
                                    <p:cond delay="0"/>
                                  </p:stCondLst>
                                  <p:childTnLst>
                                    <p:set>
                                      <p:cBhvr>
                                        <p:cTn id="164" dur="1" fill="hold">
                                          <p:stCondLst>
                                            <p:cond delay="0"/>
                                          </p:stCondLst>
                                        </p:cTn>
                                        <p:tgtEl>
                                          <p:spTgt spid="125"/>
                                        </p:tgtEl>
                                        <p:attrNameLst>
                                          <p:attrName>style.visibility</p:attrName>
                                        </p:attrNameLst>
                                      </p:cBhvr>
                                      <p:to>
                                        <p:strVal val="visible"/>
                                      </p:to>
                                    </p:set>
                                    <p:anim calcmode="lin" valueType="num">
                                      <p:cBhvr additive="base">
                                        <p:cTn id="165" dur="500" fill="hold"/>
                                        <p:tgtEl>
                                          <p:spTgt spid="125"/>
                                        </p:tgtEl>
                                        <p:attrNameLst>
                                          <p:attrName>ppt_x</p:attrName>
                                        </p:attrNameLst>
                                      </p:cBhvr>
                                      <p:tavLst>
                                        <p:tav tm="0">
                                          <p:val>
                                            <p:strVal val="#ppt_x"/>
                                          </p:val>
                                        </p:tav>
                                        <p:tav tm="100000">
                                          <p:val>
                                            <p:strVal val="#ppt_x"/>
                                          </p:val>
                                        </p:tav>
                                      </p:tavLst>
                                    </p:anim>
                                    <p:anim calcmode="lin" valueType="num">
                                      <p:cBhvr additive="base">
                                        <p:cTn id="166" dur="500" fill="hold"/>
                                        <p:tgtEl>
                                          <p:spTgt spid="125"/>
                                        </p:tgtEl>
                                        <p:attrNameLst>
                                          <p:attrName>ppt_y</p:attrName>
                                        </p:attrNameLst>
                                      </p:cBhvr>
                                      <p:tavLst>
                                        <p:tav tm="0">
                                          <p:val>
                                            <p:strVal val="1+#ppt_h/2"/>
                                          </p:val>
                                        </p:tav>
                                        <p:tav tm="100000">
                                          <p:val>
                                            <p:strVal val="#ppt_y"/>
                                          </p:val>
                                        </p:tav>
                                      </p:tavLst>
                                    </p:anim>
                                  </p:childTnLst>
                                </p:cTn>
                              </p:par>
                              <p:par>
                                <p:cTn id="167" presetID="2" presetClass="entr" presetSubtype="4" fill="hold" nodeType="withEffect">
                                  <p:stCondLst>
                                    <p:cond delay="0"/>
                                  </p:stCondLst>
                                  <p:childTnLst>
                                    <p:set>
                                      <p:cBhvr>
                                        <p:cTn id="168" dur="1" fill="hold">
                                          <p:stCondLst>
                                            <p:cond delay="0"/>
                                          </p:stCondLst>
                                        </p:cTn>
                                        <p:tgtEl>
                                          <p:spTgt spid="128"/>
                                        </p:tgtEl>
                                        <p:attrNameLst>
                                          <p:attrName>style.visibility</p:attrName>
                                        </p:attrNameLst>
                                      </p:cBhvr>
                                      <p:to>
                                        <p:strVal val="visible"/>
                                      </p:to>
                                    </p:set>
                                    <p:anim calcmode="lin" valueType="num">
                                      <p:cBhvr additive="base">
                                        <p:cTn id="169" dur="500" fill="hold"/>
                                        <p:tgtEl>
                                          <p:spTgt spid="128"/>
                                        </p:tgtEl>
                                        <p:attrNameLst>
                                          <p:attrName>ppt_x</p:attrName>
                                        </p:attrNameLst>
                                      </p:cBhvr>
                                      <p:tavLst>
                                        <p:tav tm="0">
                                          <p:val>
                                            <p:strVal val="#ppt_x"/>
                                          </p:val>
                                        </p:tav>
                                        <p:tav tm="100000">
                                          <p:val>
                                            <p:strVal val="#ppt_x"/>
                                          </p:val>
                                        </p:tav>
                                      </p:tavLst>
                                    </p:anim>
                                    <p:anim calcmode="lin" valueType="num">
                                      <p:cBhvr additive="base">
                                        <p:cTn id="170" dur="500" fill="hold"/>
                                        <p:tgtEl>
                                          <p:spTgt spid="128"/>
                                        </p:tgtEl>
                                        <p:attrNameLst>
                                          <p:attrName>ppt_y</p:attrName>
                                        </p:attrNameLst>
                                      </p:cBhvr>
                                      <p:tavLst>
                                        <p:tav tm="0">
                                          <p:val>
                                            <p:strVal val="1+#ppt_h/2"/>
                                          </p:val>
                                        </p:tav>
                                        <p:tav tm="100000">
                                          <p:val>
                                            <p:strVal val="#ppt_y"/>
                                          </p:val>
                                        </p:tav>
                                      </p:tavLst>
                                    </p:anim>
                                  </p:childTnLst>
                                </p:cTn>
                              </p:par>
                              <p:par>
                                <p:cTn id="171" presetID="2" presetClass="entr" presetSubtype="4" fill="hold" nodeType="withEffect">
                                  <p:stCondLst>
                                    <p:cond delay="0"/>
                                  </p:stCondLst>
                                  <p:childTnLst>
                                    <p:set>
                                      <p:cBhvr>
                                        <p:cTn id="172" dur="1" fill="hold">
                                          <p:stCondLst>
                                            <p:cond delay="0"/>
                                          </p:stCondLst>
                                        </p:cTn>
                                        <p:tgtEl>
                                          <p:spTgt spid="131"/>
                                        </p:tgtEl>
                                        <p:attrNameLst>
                                          <p:attrName>style.visibility</p:attrName>
                                        </p:attrNameLst>
                                      </p:cBhvr>
                                      <p:to>
                                        <p:strVal val="visible"/>
                                      </p:to>
                                    </p:set>
                                    <p:anim calcmode="lin" valueType="num">
                                      <p:cBhvr additive="base">
                                        <p:cTn id="173" dur="500" fill="hold"/>
                                        <p:tgtEl>
                                          <p:spTgt spid="131"/>
                                        </p:tgtEl>
                                        <p:attrNameLst>
                                          <p:attrName>ppt_x</p:attrName>
                                        </p:attrNameLst>
                                      </p:cBhvr>
                                      <p:tavLst>
                                        <p:tav tm="0">
                                          <p:val>
                                            <p:strVal val="#ppt_x"/>
                                          </p:val>
                                        </p:tav>
                                        <p:tav tm="100000">
                                          <p:val>
                                            <p:strVal val="#ppt_x"/>
                                          </p:val>
                                        </p:tav>
                                      </p:tavLst>
                                    </p:anim>
                                    <p:anim calcmode="lin" valueType="num">
                                      <p:cBhvr additive="base">
                                        <p:cTn id="174" dur="500" fill="hold"/>
                                        <p:tgtEl>
                                          <p:spTgt spid="131"/>
                                        </p:tgtEl>
                                        <p:attrNameLst>
                                          <p:attrName>ppt_y</p:attrName>
                                        </p:attrNameLst>
                                      </p:cBhvr>
                                      <p:tavLst>
                                        <p:tav tm="0">
                                          <p:val>
                                            <p:strVal val="1+#ppt_h/2"/>
                                          </p:val>
                                        </p:tav>
                                        <p:tav tm="100000">
                                          <p:val>
                                            <p:strVal val="#ppt_y"/>
                                          </p:val>
                                        </p:tav>
                                      </p:tavLst>
                                    </p:anim>
                                  </p:childTnLst>
                                </p:cTn>
                              </p:par>
                              <p:par>
                                <p:cTn id="175" presetID="2" presetClass="entr" presetSubtype="4" fill="hold" nodeType="withEffect">
                                  <p:stCondLst>
                                    <p:cond delay="0"/>
                                  </p:stCondLst>
                                  <p:childTnLst>
                                    <p:set>
                                      <p:cBhvr>
                                        <p:cTn id="176" dur="1" fill="hold">
                                          <p:stCondLst>
                                            <p:cond delay="0"/>
                                          </p:stCondLst>
                                        </p:cTn>
                                        <p:tgtEl>
                                          <p:spTgt spid="135"/>
                                        </p:tgtEl>
                                        <p:attrNameLst>
                                          <p:attrName>style.visibility</p:attrName>
                                        </p:attrNameLst>
                                      </p:cBhvr>
                                      <p:to>
                                        <p:strVal val="visible"/>
                                      </p:to>
                                    </p:set>
                                    <p:anim calcmode="lin" valueType="num">
                                      <p:cBhvr additive="base">
                                        <p:cTn id="177" dur="500" fill="hold"/>
                                        <p:tgtEl>
                                          <p:spTgt spid="135"/>
                                        </p:tgtEl>
                                        <p:attrNameLst>
                                          <p:attrName>ppt_x</p:attrName>
                                        </p:attrNameLst>
                                      </p:cBhvr>
                                      <p:tavLst>
                                        <p:tav tm="0">
                                          <p:val>
                                            <p:strVal val="#ppt_x"/>
                                          </p:val>
                                        </p:tav>
                                        <p:tav tm="100000">
                                          <p:val>
                                            <p:strVal val="#ppt_x"/>
                                          </p:val>
                                        </p:tav>
                                      </p:tavLst>
                                    </p:anim>
                                    <p:anim calcmode="lin" valueType="num">
                                      <p:cBhvr additive="base">
                                        <p:cTn id="178" dur="500" fill="hold"/>
                                        <p:tgtEl>
                                          <p:spTgt spid="135"/>
                                        </p:tgtEl>
                                        <p:attrNameLst>
                                          <p:attrName>ppt_y</p:attrName>
                                        </p:attrNameLst>
                                      </p:cBhvr>
                                      <p:tavLst>
                                        <p:tav tm="0">
                                          <p:val>
                                            <p:strVal val="1+#ppt_h/2"/>
                                          </p:val>
                                        </p:tav>
                                        <p:tav tm="100000">
                                          <p:val>
                                            <p:strVal val="#ppt_y"/>
                                          </p:val>
                                        </p:tav>
                                      </p:tavLst>
                                    </p:anim>
                                  </p:childTnLst>
                                </p:cTn>
                              </p:par>
                              <p:par>
                                <p:cTn id="179" presetID="2" presetClass="entr" presetSubtype="4" fill="hold" nodeType="withEffect">
                                  <p:stCondLst>
                                    <p:cond delay="0"/>
                                  </p:stCondLst>
                                  <p:childTnLst>
                                    <p:set>
                                      <p:cBhvr>
                                        <p:cTn id="180" dur="1" fill="hold">
                                          <p:stCondLst>
                                            <p:cond delay="0"/>
                                          </p:stCondLst>
                                        </p:cTn>
                                        <p:tgtEl>
                                          <p:spTgt spid="138"/>
                                        </p:tgtEl>
                                        <p:attrNameLst>
                                          <p:attrName>style.visibility</p:attrName>
                                        </p:attrNameLst>
                                      </p:cBhvr>
                                      <p:to>
                                        <p:strVal val="visible"/>
                                      </p:to>
                                    </p:set>
                                    <p:anim calcmode="lin" valueType="num">
                                      <p:cBhvr additive="base">
                                        <p:cTn id="181" dur="500" fill="hold"/>
                                        <p:tgtEl>
                                          <p:spTgt spid="138"/>
                                        </p:tgtEl>
                                        <p:attrNameLst>
                                          <p:attrName>ppt_x</p:attrName>
                                        </p:attrNameLst>
                                      </p:cBhvr>
                                      <p:tavLst>
                                        <p:tav tm="0">
                                          <p:val>
                                            <p:strVal val="#ppt_x"/>
                                          </p:val>
                                        </p:tav>
                                        <p:tav tm="100000">
                                          <p:val>
                                            <p:strVal val="#ppt_x"/>
                                          </p:val>
                                        </p:tav>
                                      </p:tavLst>
                                    </p:anim>
                                    <p:anim calcmode="lin" valueType="num">
                                      <p:cBhvr additive="base">
                                        <p:cTn id="182" dur="500" fill="hold"/>
                                        <p:tgtEl>
                                          <p:spTgt spid="138"/>
                                        </p:tgtEl>
                                        <p:attrNameLst>
                                          <p:attrName>ppt_y</p:attrName>
                                        </p:attrNameLst>
                                      </p:cBhvr>
                                      <p:tavLst>
                                        <p:tav tm="0">
                                          <p:val>
                                            <p:strVal val="1+#ppt_h/2"/>
                                          </p:val>
                                        </p:tav>
                                        <p:tav tm="100000">
                                          <p:val>
                                            <p:strVal val="#ppt_y"/>
                                          </p:val>
                                        </p:tav>
                                      </p:tavLst>
                                    </p:anim>
                                  </p:childTnLst>
                                </p:cTn>
                              </p:par>
                              <p:par>
                                <p:cTn id="183" presetID="2" presetClass="entr" presetSubtype="4" fill="hold" nodeType="withEffect">
                                  <p:stCondLst>
                                    <p:cond delay="0"/>
                                  </p:stCondLst>
                                  <p:childTnLst>
                                    <p:set>
                                      <p:cBhvr>
                                        <p:cTn id="184" dur="1" fill="hold">
                                          <p:stCondLst>
                                            <p:cond delay="0"/>
                                          </p:stCondLst>
                                        </p:cTn>
                                        <p:tgtEl>
                                          <p:spTgt spid="149"/>
                                        </p:tgtEl>
                                        <p:attrNameLst>
                                          <p:attrName>style.visibility</p:attrName>
                                        </p:attrNameLst>
                                      </p:cBhvr>
                                      <p:to>
                                        <p:strVal val="visible"/>
                                      </p:to>
                                    </p:set>
                                    <p:anim calcmode="lin" valueType="num">
                                      <p:cBhvr additive="base">
                                        <p:cTn id="185" dur="500" fill="hold"/>
                                        <p:tgtEl>
                                          <p:spTgt spid="149"/>
                                        </p:tgtEl>
                                        <p:attrNameLst>
                                          <p:attrName>ppt_x</p:attrName>
                                        </p:attrNameLst>
                                      </p:cBhvr>
                                      <p:tavLst>
                                        <p:tav tm="0">
                                          <p:val>
                                            <p:strVal val="#ppt_x"/>
                                          </p:val>
                                        </p:tav>
                                        <p:tav tm="100000">
                                          <p:val>
                                            <p:strVal val="#ppt_x"/>
                                          </p:val>
                                        </p:tav>
                                      </p:tavLst>
                                    </p:anim>
                                    <p:anim calcmode="lin" valueType="num">
                                      <p:cBhvr additive="base">
                                        <p:cTn id="186" dur="500" fill="hold"/>
                                        <p:tgtEl>
                                          <p:spTgt spid="149"/>
                                        </p:tgtEl>
                                        <p:attrNameLst>
                                          <p:attrName>ppt_y</p:attrName>
                                        </p:attrNameLst>
                                      </p:cBhvr>
                                      <p:tavLst>
                                        <p:tav tm="0">
                                          <p:val>
                                            <p:strVal val="1+#ppt_h/2"/>
                                          </p:val>
                                        </p:tav>
                                        <p:tav tm="100000">
                                          <p:val>
                                            <p:strVal val="#ppt_y"/>
                                          </p:val>
                                        </p:tav>
                                      </p:tavLst>
                                    </p:anim>
                                  </p:childTnLst>
                                </p:cTn>
                              </p:par>
                              <p:par>
                                <p:cTn id="187" presetID="2" presetClass="entr" presetSubtype="4" fill="hold" nodeType="withEffect">
                                  <p:stCondLst>
                                    <p:cond delay="0"/>
                                  </p:stCondLst>
                                  <p:childTnLst>
                                    <p:set>
                                      <p:cBhvr>
                                        <p:cTn id="188" dur="1" fill="hold">
                                          <p:stCondLst>
                                            <p:cond delay="0"/>
                                          </p:stCondLst>
                                        </p:cTn>
                                        <p:tgtEl>
                                          <p:spTgt spid="202"/>
                                        </p:tgtEl>
                                        <p:attrNameLst>
                                          <p:attrName>style.visibility</p:attrName>
                                        </p:attrNameLst>
                                      </p:cBhvr>
                                      <p:to>
                                        <p:strVal val="visible"/>
                                      </p:to>
                                    </p:set>
                                    <p:anim calcmode="lin" valueType="num">
                                      <p:cBhvr additive="base">
                                        <p:cTn id="189" dur="500" fill="hold"/>
                                        <p:tgtEl>
                                          <p:spTgt spid="202"/>
                                        </p:tgtEl>
                                        <p:attrNameLst>
                                          <p:attrName>ppt_x</p:attrName>
                                        </p:attrNameLst>
                                      </p:cBhvr>
                                      <p:tavLst>
                                        <p:tav tm="0">
                                          <p:val>
                                            <p:strVal val="#ppt_x"/>
                                          </p:val>
                                        </p:tav>
                                        <p:tav tm="100000">
                                          <p:val>
                                            <p:strVal val="#ppt_x"/>
                                          </p:val>
                                        </p:tav>
                                      </p:tavLst>
                                    </p:anim>
                                    <p:anim calcmode="lin" valueType="num">
                                      <p:cBhvr additive="base">
                                        <p:cTn id="190" dur="500" fill="hold"/>
                                        <p:tgtEl>
                                          <p:spTgt spid="202"/>
                                        </p:tgtEl>
                                        <p:attrNameLst>
                                          <p:attrName>ppt_y</p:attrName>
                                        </p:attrNameLst>
                                      </p:cBhvr>
                                      <p:tavLst>
                                        <p:tav tm="0">
                                          <p:val>
                                            <p:strVal val="1+#ppt_h/2"/>
                                          </p:val>
                                        </p:tav>
                                        <p:tav tm="100000">
                                          <p:val>
                                            <p:strVal val="#ppt_y"/>
                                          </p:val>
                                        </p:tav>
                                      </p:tavLst>
                                    </p:anim>
                                  </p:childTnLst>
                                </p:cTn>
                              </p:par>
                              <p:par>
                                <p:cTn id="191" presetID="2" presetClass="entr" presetSubtype="4" fill="hold" nodeType="withEffect">
                                  <p:stCondLst>
                                    <p:cond delay="0"/>
                                  </p:stCondLst>
                                  <p:childTnLst>
                                    <p:set>
                                      <p:cBhvr>
                                        <p:cTn id="192" dur="1" fill="hold">
                                          <p:stCondLst>
                                            <p:cond delay="0"/>
                                          </p:stCondLst>
                                        </p:cTn>
                                        <p:tgtEl>
                                          <p:spTgt spid="203"/>
                                        </p:tgtEl>
                                        <p:attrNameLst>
                                          <p:attrName>style.visibility</p:attrName>
                                        </p:attrNameLst>
                                      </p:cBhvr>
                                      <p:to>
                                        <p:strVal val="visible"/>
                                      </p:to>
                                    </p:set>
                                    <p:anim calcmode="lin" valueType="num">
                                      <p:cBhvr additive="base">
                                        <p:cTn id="193" dur="500" fill="hold"/>
                                        <p:tgtEl>
                                          <p:spTgt spid="203"/>
                                        </p:tgtEl>
                                        <p:attrNameLst>
                                          <p:attrName>ppt_x</p:attrName>
                                        </p:attrNameLst>
                                      </p:cBhvr>
                                      <p:tavLst>
                                        <p:tav tm="0">
                                          <p:val>
                                            <p:strVal val="#ppt_x"/>
                                          </p:val>
                                        </p:tav>
                                        <p:tav tm="100000">
                                          <p:val>
                                            <p:strVal val="#ppt_x"/>
                                          </p:val>
                                        </p:tav>
                                      </p:tavLst>
                                    </p:anim>
                                    <p:anim calcmode="lin" valueType="num">
                                      <p:cBhvr additive="base">
                                        <p:cTn id="194" dur="500" fill="hold"/>
                                        <p:tgtEl>
                                          <p:spTgt spid="203"/>
                                        </p:tgtEl>
                                        <p:attrNameLst>
                                          <p:attrName>ppt_y</p:attrName>
                                        </p:attrNameLst>
                                      </p:cBhvr>
                                      <p:tavLst>
                                        <p:tav tm="0">
                                          <p:val>
                                            <p:strVal val="1+#ppt_h/2"/>
                                          </p:val>
                                        </p:tav>
                                        <p:tav tm="100000">
                                          <p:val>
                                            <p:strVal val="#ppt_y"/>
                                          </p:val>
                                        </p:tav>
                                      </p:tavLst>
                                    </p:anim>
                                  </p:childTnLst>
                                </p:cTn>
                              </p:par>
                              <p:par>
                                <p:cTn id="195" presetID="2" presetClass="entr" presetSubtype="4" fill="hold" nodeType="withEffect">
                                  <p:stCondLst>
                                    <p:cond delay="0"/>
                                  </p:stCondLst>
                                  <p:childTnLst>
                                    <p:set>
                                      <p:cBhvr>
                                        <p:cTn id="196" dur="1" fill="hold">
                                          <p:stCondLst>
                                            <p:cond delay="0"/>
                                          </p:stCondLst>
                                        </p:cTn>
                                        <p:tgtEl>
                                          <p:spTgt spid="204"/>
                                        </p:tgtEl>
                                        <p:attrNameLst>
                                          <p:attrName>style.visibility</p:attrName>
                                        </p:attrNameLst>
                                      </p:cBhvr>
                                      <p:to>
                                        <p:strVal val="visible"/>
                                      </p:to>
                                    </p:set>
                                    <p:anim calcmode="lin" valueType="num">
                                      <p:cBhvr additive="base">
                                        <p:cTn id="197" dur="500" fill="hold"/>
                                        <p:tgtEl>
                                          <p:spTgt spid="204"/>
                                        </p:tgtEl>
                                        <p:attrNameLst>
                                          <p:attrName>ppt_x</p:attrName>
                                        </p:attrNameLst>
                                      </p:cBhvr>
                                      <p:tavLst>
                                        <p:tav tm="0">
                                          <p:val>
                                            <p:strVal val="#ppt_x"/>
                                          </p:val>
                                        </p:tav>
                                        <p:tav tm="100000">
                                          <p:val>
                                            <p:strVal val="#ppt_x"/>
                                          </p:val>
                                        </p:tav>
                                      </p:tavLst>
                                    </p:anim>
                                    <p:anim calcmode="lin" valueType="num">
                                      <p:cBhvr additive="base">
                                        <p:cTn id="198" dur="500" fill="hold"/>
                                        <p:tgtEl>
                                          <p:spTgt spid="204"/>
                                        </p:tgtEl>
                                        <p:attrNameLst>
                                          <p:attrName>ppt_y</p:attrName>
                                        </p:attrNameLst>
                                      </p:cBhvr>
                                      <p:tavLst>
                                        <p:tav tm="0">
                                          <p:val>
                                            <p:strVal val="1+#ppt_h/2"/>
                                          </p:val>
                                        </p:tav>
                                        <p:tav tm="100000">
                                          <p:val>
                                            <p:strVal val="#ppt_y"/>
                                          </p:val>
                                        </p:tav>
                                      </p:tavLst>
                                    </p:anim>
                                  </p:childTnLst>
                                </p:cTn>
                              </p:par>
                            </p:childTnLst>
                          </p:cTn>
                        </p:par>
                      </p:childTnLst>
                    </p:cTn>
                  </p:par>
                  <p:par>
                    <p:cTn id="199" fill="hold">
                      <p:stCondLst>
                        <p:cond delay="indefinite"/>
                      </p:stCondLst>
                      <p:childTnLst>
                        <p:par>
                          <p:cTn id="200" fill="hold">
                            <p:stCondLst>
                              <p:cond delay="0"/>
                            </p:stCondLst>
                            <p:childTnLst>
                              <p:par>
                                <p:cTn id="201" presetID="2" presetClass="entr" presetSubtype="4" fill="hold" nodeType="clickEffect">
                                  <p:stCondLst>
                                    <p:cond delay="0"/>
                                  </p:stCondLst>
                                  <p:childTnLst>
                                    <p:set>
                                      <p:cBhvr>
                                        <p:cTn id="202" dur="1" fill="hold">
                                          <p:stCondLst>
                                            <p:cond delay="0"/>
                                          </p:stCondLst>
                                        </p:cTn>
                                        <p:tgtEl>
                                          <p:spTgt spid="145"/>
                                        </p:tgtEl>
                                        <p:attrNameLst>
                                          <p:attrName>style.visibility</p:attrName>
                                        </p:attrNameLst>
                                      </p:cBhvr>
                                      <p:to>
                                        <p:strVal val="visible"/>
                                      </p:to>
                                    </p:set>
                                    <p:anim calcmode="lin" valueType="num">
                                      <p:cBhvr additive="base">
                                        <p:cTn id="203" dur="500" fill="hold"/>
                                        <p:tgtEl>
                                          <p:spTgt spid="145"/>
                                        </p:tgtEl>
                                        <p:attrNameLst>
                                          <p:attrName>ppt_x</p:attrName>
                                        </p:attrNameLst>
                                      </p:cBhvr>
                                      <p:tavLst>
                                        <p:tav tm="0">
                                          <p:val>
                                            <p:strVal val="#ppt_x"/>
                                          </p:val>
                                        </p:tav>
                                        <p:tav tm="100000">
                                          <p:val>
                                            <p:strVal val="#ppt_x"/>
                                          </p:val>
                                        </p:tav>
                                      </p:tavLst>
                                    </p:anim>
                                    <p:anim calcmode="lin" valueType="num">
                                      <p:cBhvr additive="base">
                                        <p:cTn id="204" dur="500" fill="hold"/>
                                        <p:tgtEl>
                                          <p:spTgt spid="145"/>
                                        </p:tgtEl>
                                        <p:attrNameLst>
                                          <p:attrName>ppt_y</p:attrName>
                                        </p:attrNameLst>
                                      </p:cBhvr>
                                      <p:tavLst>
                                        <p:tav tm="0">
                                          <p:val>
                                            <p:strVal val="1+#ppt_h/2"/>
                                          </p:val>
                                        </p:tav>
                                        <p:tav tm="100000">
                                          <p:val>
                                            <p:strVal val="#ppt_y"/>
                                          </p:val>
                                        </p:tav>
                                      </p:tavLst>
                                    </p:anim>
                                  </p:childTnLst>
                                </p:cTn>
                              </p:par>
                              <p:par>
                                <p:cTn id="205" presetID="2" presetClass="entr" presetSubtype="4" fill="hold" nodeType="withEffect">
                                  <p:stCondLst>
                                    <p:cond delay="0"/>
                                  </p:stCondLst>
                                  <p:childTnLst>
                                    <p:set>
                                      <p:cBhvr>
                                        <p:cTn id="206" dur="1" fill="hold">
                                          <p:stCondLst>
                                            <p:cond delay="0"/>
                                          </p:stCondLst>
                                        </p:cTn>
                                        <p:tgtEl>
                                          <p:spTgt spid="153"/>
                                        </p:tgtEl>
                                        <p:attrNameLst>
                                          <p:attrName>style.visibility</p:attrName>
                                        </p:attrNameLst>
                                      </p:cBhvr>
                                      <p:to>
                                        <p:strVal val="visible"/>
                                      </p:to>
                                    </p:set>
                                    <p:anim calcmode="lin" valueType="num">
                                      <p:cBhvr additive="base">
                                        <p:cTn id="207" dur="500" fill="hold"/>
                                        <p:tgtEl>
                                          <p:spTgt spid="153"/>
                                        </p:tgtEl>
                                        <p:attrNameLst>
                                          <p:attrName>ppt_x</p:attrName>
                                        </p:attrNameLst>
                                      </p:cBhvr>
                                      <p:tavLst>
                                        <p:tav tm="0">
                                          <p:val>
                                            <p:strVal val="#ppt_x"/>
                                          </p:val>
                                        </p:tav>
                                        <p:tav tm="100000">
                                          <p:val>
                                            <p:strVal val="#ppt_x"/>
                                          </p:val>
                                        </p:tav>
                                      </p:tavLst>
                                    </p:anim>
                                    <p:anim calcmode="lin" valueType="num">
                                      <p:cBhvr additive="base">
                                        <p:cTn id="208" dur="500" fill="hold"/>
                                        <p:tgtEl>
                                          <p:spTgt spid="153"/>
                                        </p:tgtEl>
                                        <p:attrNameLst>
                                          <p:attrName>ppt_y</p:attrName>
                                        </p:attrNameLst>
                                      </p:cBhvr>
                                      <p:tavLst>
                                        <p:tav tm="0">
                                          <p:val>
                                            <p:strVal val="1+#ppt_h/2"/>
                                          </p:val>
                                        </p:tav>
                                        <p:tav tm="100000">
                                          <p:val>
                                            <p:strVal val="#ppt_y"/>
                                          </p:val>
                                        </p:tav>
                                      </p:tavLst>
                                    </p:anim>
                                  </p:childTnLst>
                                </p:cTn>
                              </p:par>
                              <p:par>
                                <p:cTn id="209" presetID="2" presetClass="entr" presetSubtype="4" fill="hold" nodeType="withEffect">
                                  <p:stCondLst>
                                    <p:cond delay="0"/>
                                  </p:stCondLst>
                                  <p:childTnLst>
                                    <p:set>
                                      <p:cBhvr>
                                        <p:cTn id="210" dur="1" fill="hold">
                                          <p:stCondLst>
                                            <p:cond delay="0"/>
                                          </p:stCondLst>
                                        </p:cTn>
                                        <p:tgtEl>
                                          <p:spTgt spid="177"/>
                                        </p:tgtEl>
                                        <p:attrNameLst>
                                          <p:attrName>style.visibility</p:attrName>
                                        </p:attrNameLst>
                                      </p:cBhvr>
                                      <p:to>
                                        <p:strVal val="visible"/>
                                      </p:to>
                                    </p:set>
                                    <p:anim calcmode="lin" valueType="num">
                                      <p:cBhvr additive="base">
                                        <p:cTn id="211" dur="500" fill="hold"/>
                                        <p:tgtEl>
                                          <p:spTgt spid="177"/>
                                        </p:tgtEl>
                                        <p:attrNameLst>
                                          <p:attrName>ppt_x</p:attrName>
                                        </p:attrNameLst>
                                      </p:cBhvr>
                                      <p:tavLst>
                                        <p:tav tm="0">
                                          <p:val>
                                            <p:strVal val="#ppt_x"/>
                                          </p:val>
                                        </p:tav>
                                        <p:tav tm="100000">
                                          <p:val>
                                            <p:strVal val="#ppt_x"/>
                                          </p:val>
                                        </p:tav>
                                      </p:tavLst>
                                    </p:anim>
                                    <p:anim calcmode="lin" valueType="num">
                                      <p:cBhvr additive="base">
                                        <p:cTn id="212" dur="500" fill="hold"/>
                                        <p:tgtEl>
                                          <p:spTgt spid="177"/>
                                        </p:tgtEl>
                                        <p:attrNameLst>
                                          <p:attrName>ppt_y</p:attrName>
                                        </p:attrNameLst>
                                      </p:cBhvr>
                                      <p:tavLst>
                                        <p:tav tm="0">
                                          <p:val>
                                            <p:strVal val="1+#ppt_h/2"/>
                                          </p:val>
                                        </p:tav>
                                        <p:tav tm="100000">
                                          <p:val>
                                            <p:strVal val="#ppt_y"/>
                                          </p:val>
                                        </p:tav>
                                      </p:tavLst>
                                    </p:anim>
                                  </p:childTnLst>
                                </p:cTn>
                              </p:par>
                              <p:par>
                                <p:cTn id="213" presetID="2" presetClass="entr" presetSubtype="4" fill="hold" nodeType="withEffect">
                                  <p:stCondLst>
                                    <p:cond delay="0"/>
                                  </p:stCondLst>
                                  <p:childTnLst>
                                    <p:set>
                                      <p:cBhvr>
                                        <p:cTn id="214" dur="1" fill="hold">
                                          <p:stCondLst>
                                            <p:cond delay="0"/>
                                          </p:stCondLst>
                                        </p:cTn>
                                        <p:tgtEl>
                                          <p:spTgt spid="215"/>
                                        </p:tgtEl>
                                        <p:attrNameLst>
                                          <p:attrName>style.visibility</p:attrName>
                                        </p:attrNameLst>
                                      </p:cBhvr>
                                      <p:to>
                                        <p:strVal val="visible"/>
                                      </p:to>
                                    </p:set>
                                    <p:anim calcmode="lin" valueType="num">
                                      <p:cBhvr additive="base">
                                        <p:cTn id="215" dur="500" fill="hold"/>
                                        <p:tgtEl>
                                          <p:spTgt spid="215"/>
                                        </p:tgtEl>
                                        <p:attrNameLst>
                                          <p:attrName>ppt_x</p:attrName>
                                        </p:attrNameLst>
                                      </p:cBhvr>
                                      <p:tavLst>
                                        <p:tav tm="0">
                                          <p:val>
                                            <p:strVal val="#ppt_x"/>
                                          </p:val>
                                        </p:tav>
                                        <p:tav tm="100000">
                                          <p:val>
                                            <p:strVal val="#ppt_x"/>
                                          </p:val>
                                        </p:tav>
                                      </p:tavLst>
                                    </p:anim>
                                    <p:anim calcmode="lin" valueType="num">
                                      <p:cBhvr additive="base">
                                        <p:cTn id="216" dur="500" fill="hold"/>
                                        <p:tgtEl>
                                          <p:spTgt spid="215"/>
                                        </p:tgtEl>
                                        <p:attrNameLst>
                                          <p:attrName>ppt_y</p:attrName>
                                        </p:attrNameLst>
                                      </p:cBhvr>
                                      <p:tavLst>
                                        <p:tav tm="0">
                                          <p:val>
                                            <p:strVal val="1+#ppt_h/2"/>
                                          </p:val>
                                        </p:tav>
                                        <p:tav tm="100000">
                                          <p:val>
                                            <p:strVal val="#ppt_y"/>
                                          </p:val>
                                        </p:tav>
                                      </p:tavLst>
                                    </p:anim>
                                  </p:childTnLst>
                                </p:cTn>
                              </p:par>
                              <p:par>
                                <p:cTn id="217" presetID="2" presetClass="entr" presetSubtype="4" fill="hold" nodeType="withEffect">
                                  <p:stCondLst>
                                    <p:cond delay="0"/>
                                  </p:stCondLst>
                                  <p:childTnLst>
                                    <p:set>
                                      <p:cBhvr>
                                        <p:cTn id="218" dur="1" fill="hold">
                                          <p:stCondLst>
                                            <p:cond delay="0"/>
                                          </p:stCondLst>
                                        </p:cTn>
                                        <p:tgtEl>
                                          <p:spTgt spid="223"/>
                                        </p:tgtEl>
                                        <p:attrNameLst>
                                          <p:attrName>style.visibility</p:attrName>
                                        </p:attrNameLst>
                                      </p:cBhvr>
                                      <p:to>
                                        <p:strVal val="visible"/>
                                      </p:to>
                                    </p:set>
                                    <p:anim calcmode="lin" valueType="num">
                                      <p:cBhvr additive="base">
                                        <p:cTn id="219" dur="500" fill="hold"/>
                                        <p:tgtEl>
                                          <p:spTgt spid="223"/>
                                        </p:tgtEl>
                                        <p:attrNameLst>
                                          <p:attrName>ppt_x</p:attrName>
                                        </p:attrNameLst>
                                      </p:cBhvr>
                                      <p:tavLst>
                                        <p:tav tm="0">
                                          <p:val>
                                            <p:strVal val="#ppt_x"/>
                                          </p:val>
                                        </p:tav>
                                        <p:tav tm="100000">
                                          <p:val>
                                            <p:strVal val="#ppt_x"/>
                                          </p:val>
                                        </p:tav>
                                      </p:tavLst>
                                    </p:anim>
                                    <p:anim calcmode="lin" valueType="num">
                                      <p:cBhvr additive="base">
                                        <p:cTn id="220" dur="500" fill="hold"/>
                                        <p:tgtEl>
                                          <p:spTgt spid="223"/>
                                        </p:tgtEl>
                                        <p:attrNameLst>
                                          <p:attrName>ppt_y</p:attrName>
                                        </p:attrNameLst>
                                      </p:cBhvr>
                                      <p:tavLst>
                                        <p:tav tm="0">
                                          <p:val>
                                            <p:strVal val="1+#ppt_h/2"/>
                                          </p:val>
                                        </p:tav>
                                        <p:tav tm="100000">
                                          <p:val>
                                            <p:strVal val="#ppt_y"/>
                                          </p:val>
                                        </p:tav>
                                      </p:tavLst>
                                    </p:anim>
                                  </p:childTnLst>
                                </p:cTn>
                              </p:par>
                              <p:par>
                                <p:cTn id="221" presetID="2" presetClass="entr" presetSubtype="4" fill="hold" grpId="0" nodeType="withEffect">
                                  <p:stCondLst>
                                    <p:cond delay="0"/>
                                  </p:stCondLst>
                                  <p:childTnLst>
                                    <p:set>
                                      <p:cBhvr>
                                        <p:cTn id="222" dur="1" fill="hold">
                                          <p:stCondLst>
                                            <p:cond delay="0"/>
                                          </p:stCondLst>
                                        </p:cTn>
                                        <p:tgtEl>
                                          <p:spTgt spid="277"/>
                                        </p:tgtEl>
                                        <p:attrNameLst>
                                          <p:attrName>style.visibility</p:attrName>
                                        </p:attrNameLst>
                                      </p:cBhvr>
                                      <p:to>
                                        <p:strVal val="visible"/>
                                      </p:to>
                                    </p:set>
                                    <p:anim calcmode="lin" valueType="num">
                                      <p:cBhvr additive="base">
                                        <p:cTn id="223" dur="500" fill="hold"/>
                                        <p:tgtEl>
                                          <p:spTgt spid="277"/>
                                        </p:tgtEl>
                                        <p:attrNameLst>
                                          <p:attrName>ppt_x</p:attrName>
                                        </p:attrNameLst>
                                      </p:cBhvr>
                                      <p:tavLst>
                                        <p:tav tm="0">
                                          <p:val>
                                            <p:strVal val="#ppt_x"/>
                                          </p:val>
                                        </p:tav>
                                        <p:tav tm="100000">
                                          <p:val>
                                            <p:strVal val="#ppt_x"/>
                                          </p:val>
                                        </p:tav>
                                      </p:tavLst>
                                    </p:anim>
                                    <p:anim calcmode="lin" valueType="num">
                                      <p:cBhvr additive="base">
                                        <p:cTn id="224" dur="500" fill="hold"/>
                                        <p:tgtEl>
                                          <p:spTgt spid="277"/>
                                        </p:tgtEl>
                                        <p:attrNameLst>
                                          <p:attrName>ppt_y</p:attrName>
                                        </p:attrNameLst>
                                      </p:cBhvr>
                                      <p:tavLst>
                                        <p:tav tm="0">
                                          <p:val>
                                            <p:strVal val="1+#ppt_h/2"/>
                                          </p:val>
                                        </p:tav>
                                        <p:tav tm="100000">
                                          <p:val>
                                            <p:strVal val="#ppt_y"/>
                                          </p:val>
                                        </p:tav>
                                      </p:tavLst>
                                    </p:anim>
                                  </p:childTnLst>
                                </p:cTn>
                              </p:par>
                              <p:par>
                                <p:cTn id="225" presetID="2" presetClass="entr" presetSubtype="4" fill="hold" grpId="0" nodeType="withEffect">
                                  <p:stCondLst>
                                    <p:cond delay="0"/>
                                  </p:stCondLst>
                                  <p:childTnLst>
                                    <p:set>
                                      <p:cBhvr>
                                        <p:cTn id="226" dur="1" fill="hold">
                                          <p:stCondLst>
                                            <p:cond delay="0"/>
                                          </p:stCondLst>
                                        </p:cTn>
                                        <p:tgtEl>
                                          <p:spTgt spid="278"/>
                                        </p:tgtEl>
                                        <p:attrNameLst>
                                          <p:attrName>style.visibility</p:attrName>
                                        </p:attrNameLst>
                                      </p:cBhvr>
                                      <p:to>
                                        <p:strVal val="visible"/>
                                      </p:to>
                                    </p:set>
                                    <p:anim calcmode="lin" valueType="num">
                                      <p:cBhvr additive="base">
                                        <p:cTn id="227" dur="500" fill="hold"/>
                                        <p:tgtEl>
                                          <p:spTgt spid="278"/>
                                        </p:tgtEl>
                                        <p:attrNameLst>
                                          <p:attrName>ppt_x</p:attrName>
                                        </p:attrNameLst>
                                      </p:cBhvr>
                                      <p:tavLst>
                                        <p:tav tm="0">
                                          <p:val>
                                            <p:strVal val="#ppt_x"/>
                                          </p:val>
                                        </p:tav>
                                        <p:tav tm="100000">
                                          <p:val>
                                            <p:strVal val="#ppt_x"/>
                                          </p:val>
                                        </p:tav>
                                      </p:tavLst>
                                    </p:anim>
                                    <p:anim calcmode="lin" valueType="num">
                                      <p:cBhvr additive="base">
                                        <p:cTn id="228" dur="500" fill="hold"/>
                                        <p:tgtEl>
                                          <p:spTgt spid="278"/>
                                        </p:tgtEl>
                                        <p:attrNameLst>
                                          <p:attrName>ppt_y</p:attrName>
                                        </p:attrNameLst>
                                      </p:cBhvr>
                                      <p:tavLst>
                                        <p:tav tm="0">
                                          <p:val>
                                            <p:strVal val="1+#ppt_h/2"/>
                                          </p:val>
                                        </p:tav>
                                        <p:tav tm="100000">
                                          <p:val>
                                            <p:strVal val="#ppt_y"/>
                                          </p:val>
                                        </p:tav>
                                      </p:tavLst>
                                    </p:anim>
                                  </p:childTnLst>
                                </p:cTn>
                              </p:par>
                              <p:par>
                                <p:cTn id="229" presetID="2" presetClass="entr" presetSubtype="4" fill="hold" grpId="0" nodeType="withEffect">
                                  <p:stCondLst>
                                    <p:cond delay="0"/>
                                  </p:stCondLst>
                                  <p:childTnLst>
                                    <p:set>
                                      <p:cBhvr>
                                        <p:cTn id="230" dur="1" fill="hold">
                                          <p:stCondLst>
                                            <p:cond delay="0"/>
                                          </p:stCondLst>
                                        </p:cTn>
                                        <p:tgtEl>
                                          <p:spTgt spid="279"/>
                                        </p:tgtEl>
                                        <p:attrNameLst>
                                          <p:attrName>style.visibility</p:attrName>
                                        </p:attrNameLst>
                                      </p:cBhvr>
                                      <p:to>
                                        <p:strVal val="visible"/>
                                      </p:to>
                                    </p:set>
                                    <p:anim calcmode="lin" valueType="num">
                                      <p:cBhvr additive="base">
                                        <p:cTn id="231" dur="500" fill="hold"/>
                                        <p:tgtEl>
                                          <p:spTgt spid="279"/>
                                        </p:tgtEl>
                                        <p:attrNameLst>
                                          <p:attrName>ppt_x</p:attrName>
                                        </p:attrNameLst>
                                      </p:cBhvr>
                                      <p:tavLst>
                                        <p:tav tm="0">
                                          <p:val>
                                            <p:strVal val="#ppt_x"/>
                                          </p:val>
                                        </p:tav>
                                        <p:tav tm="100000">
                                          <p:val>
                                            <p:strVal val="#ppt_x"/>
                                          </p:val>
                                        </p:tav>
                                      </p:tavLst>
                                    </p:anim>
                                    <p:anim calcmode="lin" valueType="num">
                                      <p:cBhvr additive="base">
                                        <p:cTn id="232" dur="500" fill="hold"/>
                                        <p:tgtEl>
                                          <p:spTgt spid="279"/>
                                        </p:tgtEl>
                                        <p:attrNameLst>
                                          <p:attrName>ppt_y</p:attrName>
                                        </p:attrNameLst>
                                      </p:cBhvr>
                                      <p:tavLst>
                                        <p:tav tm="0">
                                          <p:val>
                                            <p:strVal val="1+#ppt_h/2"/>
                                          </p:val>
                                        </p:tav>
                                        <p:tav tm="100000">
                                          <p:val>
                                            <p:strVal val="#ppt_y"/>
                                          </p:val>
                                        </p:tav>
                                      </p:tavLst>
                                    </p:anim>
                                  </p:childTnLst>
                                </p:cTn>
                              </p:par>
                              <p:par>
                                <p:cTn id="233" presetID="2" presetClass="entr" presetSubtype="4" fill="hold" grpId="0" nodeType="withEffect">
                                  <p:stCondLst>
                                    <p:cond delay="0"/>
                                  </p:stCondLst>
                                  <p:childTnLst>
                                    <p:set>
                                      <p:cBhvr>
                                        <p:cTn id="234" dur="1" fill="hold">
                                          <p:stCondLst>
                                            <p:cond delay="0"/>
                                          </p:stCondLst>
                                        </p:cTn>
                                        <p:tgtEl>
                                          <p:spTgt spid="2"/>
                                        </p:tgtEl>
                                        <p:attrNameLst>
                                          <p:attrName>style.visibility</p:attrName>
                                        </p:attrNameLst>
                                      </p:cBhvr>
                                      <p:to>
                                        <p:strVal val="visible"/>
                                      </p:to>
                                    </p:set>
                                    <p:anim calcmode="lin" valueType="num">
                                      <p:cBhvr additive="base">
                                        <p:cTn id="235" dur="500" fill="hold"/>
                                        <p:tgtEl>
                                          <p:spTgt spid="2"/>
                                        </p:tgtEl>
                                        <p:attrNameLst>
                                          <p:attrName>ppt_x</p:attrName>
                                        </p:attrNameLst>
                                      </p:cBhvr>
                                      <p:tavLst>
                                        <p:tav tm="0">
                                          <p:val>
                                            <p:strVal val="#ppt_x"/>
                                          </p:val>
                                        </p:tav>
                                        <p:tav tm="100000">
                                          <p:val>
                                            <p:strVal val="#ppt_x"/>
                                          </p:val>
                                        </p:tav>
                                      </p:tavLst>
                                    </p:anim>
                                    <p:anim calcmode="lin" valueType="num">
                                      <p:cBhvr additive="base">
                                        <p:cTn id="236" dur="500" fill="hold"/>
                                        <p:tgtEl>
                                          <p:spTgt spid="2"/>
                                        </p:tgtEl>
                                        <p:attrNameLst>
                                          <p:attrName>ppt_y</p:attrName>
                                        </p:attrNameLst>
                                      </p:cBhvr>
                                      <p:tavLst>
                                        <p:tav tm="0">
                                          <p:val>
                                            <p:strVal val="1+#ppt_h/2"/>
                                          </p:val>
                                        </p:tav>
                                        <p:tav tm="100000">
                                          <p:val>
                                            <p:strVal val="#ppt_y"/>
                                          </p:val>
                                        </p:tav>
                                      </p:tavLst>
                                    </p:anim>
                                  </p:childTnLst>
                                </p:cTn>
                              </p:par>
                              <p:par>
                                <p:cTn id="237" presetID="2" presetClass="entr" presetSubtype="4" fill="hold" grpId="0" nodeType="withEffect">
                                  <p:stCondLst>
                                    <p:cond delay="0"/>
                                  </p:stCondLst>
                                  <p:childTnLst>
                                    <p:set>
                                      <p:cBhvr>
                                        <p:cTn id="238" dur="1" fill="hold">
                                          <p:stCondLst>
                                            <p:cond delay="0"/>
                                          </p:stCondLst>
                                        </p:cTn>
                                        <p:tgtEl>
                                          <p:spTgt spid="111"/>
                                        </p:tgtEl>
                                        <p:attrNameLst>
                                          <p:attrName>style.visibility</p:attrName>
                                        </p:attrNameLst>
                                      </p:cBhvr>
                                      <p:to>
                                        <p:strVal val="visible"/>
                                      </p:to>
                                    </p:set>
                                    <p:anim calcmode="lin" valueType="num">
                                      <p:cBhvr additive="base">
                                        <p:cTn id="239" dur="500" fill="hold"/>
                                        <p:tgtEl>
                                          <p:spTgt spid="111"/>
                                        </p:tgtEl>
                                        <p:attrNameLst>
                                          <p:attrName>ppt_x</p:attrName>
                                        </p:attrNameLst>
                                      </p:cBhvr>
                                      <p:tavLst>
                                        <p:tav tm="0">
                                          <p:val>
                                            <p:strVal val="#ppt_x"/>
                                          </p:val>
                                        </p:tav>
                                        <p:tav tm="100000">
                                          <p:val>
                                            <p:strVal val="#ppt_x"/>
                                          </p:val>
                                        </p:tav>
                                      </p:tavLst>
                                    </p:anim>
                                    <p:anim calcmode="lin" valueType="num">
                                      <p:cBhvr additive="base">
                                        <p:cTn id="240" dur="500" fill="hold"/>
                                        <p:tgtEl>
                                          <p:spTgt spid="111"/>
                                        </p:tgtEl>
                                        <p:attrNameLst>
                                          <p:attrName>ppt_y</p:attrName>
                                        </p:attrNameLst>
                                      </p:cBhvr>
                                      <p:tavLst>
                                        <p:tav tm="0">
                                          <p:val>
                                            <p:strVal val="1+#ppt_h/2"/>
                                          </p:val>
                                        </p:tav>
                                        <p:tav tm="100000">
                                          <p:val>
                                            <p:strVal val="#ppt_y"/>
                                          </p:val>
                                        </p:tav>
                                      </p:tavLst>
                                    </p:anim>
                                  </p:childTnLst>
                                </p:cTn>
                              </p:par>
                              <p:par>
                                <p:cTn id="241" presetID="2" presetClass="entr" presetSubtype="4" fill="hold" nodeType="withEffect">
                                  <p:stCondLst>
                                    <p:cond delay="0"/>
                                  </p:stCondLst>
                                  <p:childTnLst>
                                    <p:set>
                                      <p:cBhvr>
                                        <p:cTn id="242" dur="1" fill="hold">
                                          <p:stCondLst>
                                            <p:cond delay="0"/>
                                          </p:stCondLst>
                                        </p:cTn>
                                        <p:tgtEl>
                                          <p:spTgt spid="122"/>
                                        </p:tgtEl>
                                        <p:attrNameLst>
                                          <p:attrName>style.visibility</p:attrName>
                                        </p:attrNameLst>
                                      </p:cBhvr>
                                      <p:to>
                                        <p:strVal val="visible"/>
                                      </p:to>
                                    </p:set>
                                    <p:anim calcmode="lin" valueType="num">
                                      <p:cBhvr additive="base">
                                        <p:cTn id="243" dur="500" fill="hold"/>
                                        <p:tgtEl>
                                          <p:spTgt spid="122"/>
                                        </p:tgtEl>
                                        <p:attrNameLst>
                                          <p:attrName>ppt_x</p:attrName>
                                        </p:attrNameLst>
                                      </p:cBhvr>
                                      <p:tavLst>
                                        <p:tav tm="0">
                                          <p:val>
                                            <p:strVal val="#ppt_x"/>
                                          </p:val>
                                        </p:tav>
                                        <p:tav tm="100000">
                                          <p:val>
                                            <p:strVal val="#ppt_x"/>
                                          </p:val>
                                        </p:tav>
                                      </p:tavLst>
                                    </p:anim>
                                    <p:anim calcmode="lin" valueType="num">
                                      <p:cBhvr additive="base">
                                        <p:cTn id="244" dur="500" fill="hold"/>
                                        <p:tgtEl>
                                          <p:spTgt spid="122"/>
                                        </p:tgtEl>
                                        <p:attrNameLst>
                                          <p:attrName>ppt_y</p:attrName>
                                        </p:attrNameLst>
                                      </p:cBhvr>
                                      <p:tavLst>
                                        <p:tav tm="0">
                                          <p:val>
                                            <p:strVal val="1+#ppt_h/2"/>
                                          </p:val>
                                        </p:tav>
                                        <p:tav tm="100000">
                                          <p:val>
                                            <p:strVal val="#ppt_y"/>
                                          </p:val>
                                        </p:tav>
                                      </p:tavLst>
                                    </p:anim>
                                  </p:childTnLst>
                                </p:cTn>
                              </p:par>
                              <p:par>
                                <p:cTn id="245" presetID="2" presetClass="entr" presetSubtype="4" fill="hold" grpId="0" nodeType="withEffect">
                                  <p:stCondLst>
                                    <p:cond delay="0"/>
                                  </p:stCondLst>
                                  <p:childTnLst>
                                    <p:set>
                                      <p:cBhvr>
                                        <p:cTn id="246" dur="1" fill="hold">
                                          <p:stCondLst>
                                            <p:cond delay="0"/>
                                          </p:stCondLst>
                                        </p:cTn>
                                        <p:tgtEl>
                                          <p:spTgt spid="154"/>
                                        </p:tgtEl>
                                        <p:attrNameLst>
                                          <p:attrName>style.visibility</p:attrName>
                                        </p:attrNameLst>
                                      </p:cBhvr>
                                      <p:to>
                                        <p:strVal val="visible"/>
                                      </p:to>
                                    </p:set>
                                    <p:anim calcmode="lin" valueType="num">
                                      <p:cBhvr additive="base">
                                        <p:cTn id="247" dur="500" fill="hold"/>
                                        <p:tgtEl>
                                          <p:spTgt spid="154"/>
                                        </p:tgtEl>
                                        <p:attrNameLst>
                                          <p:attrName>ppt_x</p:attrName>
                                        </p:attrNameLst>
                                      </p:cBhvr>
                                      <p:tavLst>
                                        <p:tav tm="0">
                                          <p:val>
                                            <p:strVal val="#ppt_x"/>
                                          </p:val>
                                        </p:tav>
                                        <p:tav tm="100000">
                                          <p:val>
                                            <p:strVal val="#ppt_x"/>
                                          </p:val>
                                        </p:tav>
                                      </p:tavLst>
                                    </p:anim>
                                    <p:anim calcmode="lin" valueType="num">
                                      <p:cBhvr additive="base">
                                        <p:cTn id="248" dur="500" fill="hold"/>
                                        <p:tgtEl>
                                          <p:spTgt spid="154"/>
                                        </p:tgtEl>
                                        <p:attrNameLst>
                                          <p:attrName>ppt_y</p:attrName>
                                        </p:attrNameLst>
                                      </p:cBhvr>
                                      <p:tavLst>
                                        <p:tav tm="0">
                                          <p:val>
                                            <p:strVal val="1+#ppt_h/2"/>
                                          </p:val>
                                        </p:tav>
                                        <p:tav tm="100000">
                                          <p:val>
                                            <p:strVal val="#ppt_y"/>
                                          </p:val>
                                        </p:tav>
                                      </p:tavLst>
                                    </p:anim>
                                  </p:childTnLst>
                                </p:cTn>
                              </p:par>
                              <p:par>
                                <p:cTn id="249" presetID="2" presetClass="entr" presetSubtype="4" fill="hold" grpId="0" nodeType="withEffect">
                                  <p:stCondLst>
                                    <p:cond delay="0"/>
                                  </p:stCondLst>
                                  <p:childTnLst>
                                    <p:set>
                                      <p:cBhvr>
                                        <p:cTn id="250" dur="1" fill="hold">
                                          <p:stCondLst>
                                            <p:cond delay="0"/>
                                          </p:stCondLst>
                                        </p:cTn>
                                        <p:tgtEl>
                                          <p:spTgt spid="158"/>
                                        </p:tgtEl>
                                        <p:attrNameLst>
                                          <p:attrName>style.visibility</p:attrName>
                                        </p:attrNameLst>
                                      </p:cBhvr>
                                      <p:to>
                                        <p:strVal val="visible"/>
                                      </p:to>
                                    </p:set>
                                    <p:anim calcmode="lin" valueType="num">
                                      <p:cBhvr additive="base">
                                        <p:cTn id="251" dur="500" fill="hold"/>
                                        <p:tgtEl>
                                          <p:spTgt spid="158"/>
                                        </p:tgtEl>
                                        <p:attrNameLst>
                                          <p:attrName>ppt_x</p:attrName>
                                        </p:attrNameLst>
                                      </p:cBhvr>
                                      <p:tavLst>
                                        <p:tav tm="0">
                                          <p:val>
                                            <p:strVal val="#ppt_x"/>
                                          </p:val>
                                        </p:tav>
                                        <p:tav tm="100000">
                                          <p:val>
                                            <p:strVal val="#ppt_x"/>
                                          </p:val>
                                        </p:tav>
                                      </p:tavLst>
                                    </p:anim>
                                    <p:anim calcmode="lin" valueType="num">
                                      <p:cBhvr additive="base">
                                        <p:cTn id="252" dur="500" fill="hold"/>
                                        <p:tgtEl>
                                          <p:spTgt spid="158"/>
                                        </p:tgtEl>
                                        <p:attrNameLst>
                                          <p:attrName>ppt_y</p:attrName>
                                        </p:attrNameLst>
                                      </p:cBhvr>
                                      <p:tavLst>
                                        <p:tav tm="0">
                                          <p:val>
                                            <p:strVal val="1+#ppt_h/2"/>
                                          </p:val>
                                        </p:tav>
                                        <p:tav tm="100000">
                                          <p:val>
                                            <p:strVal val="#ppt_y"/>
                                          </p:val>
                                        </p:tav>
                                      </p:tavLst>
                                    </p:anim>
                                  </p:childTnLst>
                                </p:cTn>
                              </p:par>
                              <p:par>
                                <p:cTn id="253" presetID="2" presetClass="entr" presetSubtype="4" fill="hold" grpId="0" nodeType="withEffect">
                                  <p:stCondLst>
                                    <p:cond delay="0"/>
                                  </p:stCondLst>
                                  <p:childTnLst>
                                    <p:set>
                                      <p:cBhvr>
                                        <p:cTn id="254" dur="1" fill="hold">
                                          <p:stCondLst>
                                            <p:cond delay="0"/>
                                          </p:stCondLst>
                                        </p:cTn>
                                        <p:tgtEl>
                                          <p:spTgt spid="248"/>
                                        </p:tgtEl>
                                        <p:attrNameLst>
                                          <p:attrName>style.visibility</p:attrName>
                                        </p:attrNameLst>
                                      </p:cBhvr>
                                      <p:to>
                                        <p:strVal val="visible"/>
                                      </p:to>
                                    </p:set>
                                    <p:anim calcmode="lin" valueType="num">
                                      <p:cBhvr additive="base">
                                        <p:cTn id="255" dur="500" fill="hold"/>
                                        <p:tgtEl>
                                          <p:spTgt spid="248"/>
                                        </p:tgtEl>
                                        <p:attrNameLst>
                                          <p:attrName>ppt_x</p:attrName>
                                        </p:attrNameLst>
                                      </p:cBhvr>
                                      <p:tavLst>
                                        <p:tav tm="0">
                                          <p:val>
                                            <p:strVal val="#ppt_x"/>
                                          </p:val>
                                        </p:tav>
                                        <p:tav tm="100000">
                                          <p:val>
                                            <p:strVal val="#ppt_x"/>
                                          </p:val>
                                        </p:tav>
                                      </p:tavLst>
                                    </p:anim>
                                    <p:anim calcmode="lin" valueType="num">
                                      <p:cBhvr additive="base">
                                        <p:cTn id="256" dur="500" fill="hold"/>
                                        <p:tgtEl>
                                          <p:spTgt spid="248"/>
                                        </p:tgtEl>
                                        <p:attrNameLst>
                                          <p:attrName>ppt_y</p:attrName>
                                        </p:attrNameLst>
                                      </p:cBhvr>
                                      <p:tavLst>
                                        <p:tav tm="0">
                                          <p:val>
                                            <p:strVal val="1+#ppt_h/2"/>
                                          </p:val>
                                        </p:tav>
                                        <p:tav tm="100000">
                                          <p:val>
                                            <p:strVal val="#ppt_y"/>
                                          </p:val>
                                        </p:tav>
                                      </p:tavLst>
                                    </p:anim>
                                  </p:childTnLst>
                                </p:cTn>
                              </p:par>
                              <p:par>
                                <p:cTn id="257" presetID="2" presetClass="entr" presetSubtype="4" fill="hold" nodeType="withEffect">
                                  <p:stCondLst>
                                    <p:cond delay="0"/>
                                  </p:stCondLst>
                                  <p:childTnLst>
                                    <p:set>
                                      <p:cBhvr>
                                        <p:cTn id="258" dur="1" fill="hold">
                                          <p:stCondLst>
                                            <p:cond delay="0"/>
                                          </p:stCondLst>
                                        </p:cTn>
                                        <p:tgtEl>
                                          <p:spTgt spid="275">
                                            <p:txEl>
                                              <p:pRg st="2" end="2"/>
                                            </p:txEl>
                                          </p:spTgt>
                                        </p:tgtEl>
                                        <p:attrNameLst>
                                          <p:attrName>style.visibility</p:attrName>
                                        </p:attrNameLst>
                                      </p:cBhvr>
                                      <p:to>
                                        <p:strVal val="visible"/>
                                      </p:to>
                                    </p:set>
                                    <p:anim calcmode="lin" valueType="num">
                                      <p:cBhvr additive="base">
                                        <p:cTn id="259" dur="500" fill="hold"/>
                                        <p:tgtEl>
                                          <p:spTgt spid="275">
                                            <p:txEl>
                                              <p:pRg st="2" end="2"/>
                                            </p:txEl>
                                          </p:spTgt>
                                        </p:tgtEl>
                                        <p:attrNameLst>
                                          <p:attrName>ppt_x</p:attrName>
                                        </p:attrNameLst>
                                      </p:cBhvr>
                                      <p:tavLst>
                                        <p:tav tm="0">
                                          <p:val>
                                            <p:strVal val="#ppt_x"/>
                                          </p:val>
                                        </p:tav>
                                        <p:tav tm="100000">
                                          <p:val>
                                            <p:strVal val="#ppt_x"/>
                                          </p:val>
                                        </p:tav>
                                      </p:tavLst>
                                    </p:anim>
                                    <p:anim calcmode="lin" valueType="num">
                                      <p:cBhvr additive="base">
                                        <p:cTn id="260" dur="500" fill="hold"/>
                                        <p:tgtEl>
                                          <p:spTgt spid="275">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261" fill="hold">
                      <p:stCondLst>
                        <p:cond delay="indefinite"/>
                      </p:stCondLst>
                      <p:childTnLst>
                        <p:par>
                          <p:cTn id="262" fill="hold">
                            <p:stCondLst>
                              <p:cond delay="0"/>
                            </p:stCondLst>
                            <p:childTnLst>
                              <p:par>
                                <p:cTn id="263" presetID="22" presetClass="entr" presetSubtype="4" fill="hold" grpId="0" nodeType="clickEffect">
                                  <p:stCondLst>
                                    <p:cond delay="0"/>
                                  </p:stCondLst>
                                  <p:childTnLst>
                                    <p:set>
                                      <p:cBhvr>
                                        <p:cTn id="264" dur="1" fill="hold">
                                          <p:stCondLst>
                                            <p:cond delay="0"/>
                                          </p:stCondLst>
                                        </p:cTn>
                                        <p:tgtEl>
                                          <p:spTgt spid="47"/>
                                        </p:tgtEl>
                                        <p:attrNameLst>
                                          <p:attrName>style.visibility</p:attrName>
                                        </p:attrNameLst>
                                      </p:cBhvr>
                                      <p:to>
                                        <p:strVal val="visible"/>
                                      </p:to>
                                    </p:set>
                                    <p:animEffect transition="in" filter="wipe(down)">
                                      <p:cBhvr>
                                        <p:cTn id="265" dur="2000"/>
                                        <p:tgtEl>
                                          <p:spTgt spid="47"/>
                                        </p:tgtEl>
                                      </p:cBhvr>
                                    </p:animEffect>
                                  </p:childTnLst>
                                </p:cTn>
                              </p:par>
                            </p:childTnLst>
                          </p:cTn>
                        </p:par>
                      </p:childTnLst>
                    </p:cTn>
                  </p:par>
                  <p:par>
                    <p:cTn id="266" fill="hold">
                      <p:stCondLst>
                        <p:cond delay="indefinite"/>
                      </p:stCondLst>
                      <p:childTnLst>
                        <p:par>
                          <p:cTn id="267" fill="hold">
                            <p:stCondLst>
                              <p:cond delay="0"/>
                            </p:stCondLst>
                            <p:childTnLst>
                              <p:par>
                                <p:cTn id="268" presetID="2" presetClass="entr" presetSubtype="4" fill="hold" nodeType="clickEffect">
                                  <p:stCondLst>
                                    <p:cond delay="0"/>
                                  </p:stCondLst>
                                  <p:childTnLst>
                                    <p:set>
                                      <p:cBhvr>
                                        <p:cTn id="269" dur="1" fill="hold">
                                          <p:stCondLst>
                                            <p:cond delay="0"/>
                                          </p:stCondLst>
                                        </p:cTn>
                                        <p:tgtEl>
                                          <p:spTgt spid="159"/>
                                        </p:tgtEl>
                                        <p:attrNameLst>
                                          <p:attrName>style.visibility</p:attrName>
                                        </p:attrNameLst>
                                      </p:cBhvr>
                                      <p:to>
                                        <p:strVal val="visible"/>
                                      </p:to>
                                    </p:set>
                                    <p:anim calcmode="lin" valueType="num">
                                      <p:cBhvr additive="base">
                                        <p:cTn id="270" dur="500" fill="hold"/>
                                        <p:tgtEl>
                                          <p:spTgt spid="159"/>
                                        </p:tgtEl>
                                        <p:attrNameLst>
                                          <p:attrName>ppt_x</p:attrName>
                                        </p:attrNameLst>
                                      </p:cBhvr>
                                      <p:tavLst>
                                        <p:tav tm="0">
                                          <p:val>
                                            <p:strVal val="#ppt_x"/>
                                          </p:val>
                                        </p:tav>
                                        <p:tav tm="100000">
                                          <p:val>
                                            <p:strVal val="#ppt_x"/>
                                          </p:val>
                                        </p:tav>
                                      </p:tavLst>
                                    </p:anim>
                                    <p:anim calcmode="lin" valueType="num">
                                      <p:cBhvr additive="base">
                                        <p:cTn id="271" dur="500" fill="hold"/>
                                        <p:tgtEl>
                                          <p:spTgt spid="159"/>
                                        </p:tgtEl>
                                        <p:attrNameLst>
                                          <p:attrName>ppt_y</p:attrName>
                                        </p:attrNameLst>
                                      </p:cBhvr>
                                      <p:tavLst>
                                        <p:tav tm="0">
                                          <p:val>
                                            <p:strVal val="1+#ppt_h/2"/>
                                          </p:val>
                                        </p:tav>
                                        <p:tav tm="100000">
                                          <p:val>
                                            <p:strVal val="#ppt_y"/>
                                          </p:val>
                                        </p:tav>
                                      </p:tavLst>
                                    </p:anim>
                                  </p:childTnLst>
                                </p:cTn>
                              </p:par>
                            </p:childTnLst>
                          </p:cTn>
                        </p:par>
                      </p:childTnLst>
                    </p:cTn>
                  </p:par>
                  <p:par>
                    <p:cTn id="272" fill="hold">
                      <p:stCondLst>
                        <p:cond delay="indefinite"/>
                      </p:stCondLst>
                      <p:childTnLst>
                        <p:par>
                          <p:cTn id="273" fill="hold">
                            <p:stCondLst>
                              <p:cond delay="0"/>
                            </p:stCondLst>
                            <p:childTnLst>
                              <p:par>
                                <p:cTn id="274" presetID="22" presetClass="entr" presetSubtype="2" fill="hold" grpId="0" nodeType="clickEffect">
                                  <p:stCondLst>
                                    <p:cond delay="0"/>
                                  </p:stCondLst>
                                  <p:childTnLst>
                                    <p:set>
                                      <p:cBhvr>
                                        <p:cTn id="275" dur="1" fill="hold">
                                          <p:stCondLst>
                                            <p:cond delay="0"/>
                                          </p:stCondLst>
                                        </p:cTn>
                                        <p:tgtEl>
                                          <p:spTgt spid="165"/>
                                        </p:tgtEl>
                                        <p:attrNameLst>
                                          <p:attrName>style.visibility</p:attrName>
                                        </p:attrNameLst>
                                      </p:cBhvr>
                                      <p:to>
                                        <p:strVal val="visible"/>
                                      </p:to>
                                    </p:set>
                                    <p:animEffect transition="in" filter="wipe(right)">
                                      <p:cBhvr>
                                        <p:cTn id="276" dur="500"/>
                                        <p:tgtEl>
                                          <p:spTgt spid="165"/>
                                        </p:tgtEl>
                                      </p:cBhvr>
                                    </p:animEffect>
                                  </p:childTnLst>
                                </p:cTn>
                              </p:par>
                              <p:par>
                                <p:cTn id="277" presetID="2" presetClass="entr" presetSubtype="4" fill="hold" nodeType="withEffect">
                                  <p:stCondLst>
                                    <p:cond delay="0"/>
                                  </p:stCondLst>
                                  <p:childTnLst>
                                    <p:set>
                                      <p:cBhvr>
                                        <p:cTn id="278" dur="1" fill="hold">
                                          <p:stCondLst>
                                            <p:cond delay="0"/>
                                          </p:stCondLst>
                                        </p:cTn>
                                        <p:tgtEl>
                                          <p:spTgt spid="257"/>
                                        </p:tgtEl>
                                        <p:attrNameLst>
                                          <p:attrName>style.visibility</p:attrName>
                                        </p:attrNameLst>
                                      </p:cBhvr>
                                      <p:to>
                                        <p:strVal val="visible"/>
                                      </p:to>
                                    </p:set>
                                    <p:anim calcmode="lin" valueType="num">
                                      <p:cBhvr additive="base">
                                        <p:cTn id="279" dur="500" fill="hold"/>
                                        <p:tgtEl>
                                          <p:spTgt spid="257"/>
                                        </p:tgtEl>
                                        <p:attrNameLst>
                                          <p:attrName>ppt_x</p:attrName>
                                        </p:attrNameLst>
                                      </p:cBhvr>
                                      <p:tavLst>
                                        <p:tav tm="0">
                                          <p:val>
                                            <p:strVal val="#ppt_x"/>
                                          </p:val>
                                        </p:tav>
                                        <p:tav tm="100000">
                                          <p:val>
                                            <p:strVal val="#ppt_x"/>
                                          </p:val>
                                        </p:tav>
                                      </p:tavLst>
                                    </p:anim>
                                    <p:anim calcmode="lin" valueType="num">
                                      <p:cBhvr additive="base">
                                        <p:cTn id="280" dur="500" fill="hold"/>
                                        <p:tgtEl>
                                          <p:spTgt spid="257"/>
                                        </p:tgtEl>
                                        <p:attrNameLst>
                                          <p:attrName>ppt_y</p:attrName>
                                        </p:attrNameLst>
                                      </p:cBhvr>
                                      <p:tavLst>
                                        <p:tav tm="0">
                                          <p:val>
                                            <p:strVal val="1+#ppt_h/2"/>
                                          </p:val>
                                        </p:tav>
                                        <p:tav tm="100000">
                                          <p:val>
                                            <p:strVal val="#ppt_y"/>
                                          </p:val>
                                        </p:tav>
                                      </p:tavLst>
                                    </p:anim>
                                  </p:childTnLst>
                                </p:cTn>
                              </p:par>
                            </p:childTnLst>
                          </p:cTn>
                        </p:par>
                      </p:childTnLst>
                    </p:cTn>
                  </p:par>
                  <p:par>
                    <p:cTn id="281" fill="hold">
                      <p:stCondLst>
                        <p:cond delay="indefinite"/>
                      </p:stCondLst>
                      <p:childTnLst>
                        <p:par>
                          <p:cTn id="282" fill="hold">
                            <p:stCondLst>
                              <p:cond delay="0"/>
                            </p:stCondLst>
                            <p:childTnLst>
                              <p:par>
                                <p:cTn id="283" presetID="2" presetClass="entr" presetSubtype="4" fill="hold" nodeType="clickEffect">
                                  <p:stCondLst>
                                    <p:cond delay="0"/>
                                  </p:stCondLst>
                                  <p:childTnLst>
                                    <p:set>
                                      <p:cBhvr>
                                        <p:cTn id="284" dur="1" fill="hold">
                                          <p:stCondLst>
                                            <p:cond delay="0"/>
                                          </p:stCondLst>
                                        </p:cTn>
                                        <p:tgtEl>
                                          <p:spTgt spid="262"/>
                                        </p:tgtEl>
                                        <p:attrNameLst>
                                          <p:attrName>style.visibility</p:attrName>
                                        </p:attrNameLst>
                                      </p:cBhvr>
                                      <p:to>
                                        <p:strVal val="visible"/>
                                      </p:to>
                                    </p:set>
                                    <p:anim calcmode="lin" valueType="num">
                                      <p:cBhvr additive="base">
                                        <p:cTn id="285" dur="500" fill="hold"/>
                                        <p:tgtEl>
                                          <p:spTgt spid="262"/>
                                        </p:tgtEl>
                                        <p:attrNameLst>
                                          <p:attrName>ppt_x</p:attrName>
                                        </p:attrNameLst>
                                      </p:cBhvr>
                                      <p:tavLst>
                                        <p:tav tm="0">
                                          <p:val>
                                            <p:strVal val="#ppt_x"/>
                                          </p:val>
                                        </p:tav>
                                        <p:tav tm="100000">
                                          <p:val>
                                            <p:strVal val="#ppt_x"/>
                                          </p:val>
                                        </p:tav>
                                      </p:tavLst>
                                    </p:anim>
                                    <p:anim calcmode="lin" valueType="num">
                                      <p:cBhvr additive="base">
                                        <p:cTn id="286" dur="500" fill="hold"/>
                                        <p:tgtEl>
                                          <p:spTgt spid="262"/>
                                        </p:tgtEl>
                                        <p:attrNameLst>
                                          <p:attrName>ppt_y</p:attrName>
                                        </p:attrNameLst>
                                      </p:cBhvr>
                                      <p:tavLst>
                                        <p:tav tm="0">
                                          <p:val>
                                            <p:strVal val="1+#ppt_h/2"/>
                                          </p:val>
                                        </p:tav>
                                        <p:tav tm="100000">
                                          <p:val>
                                            <p:strVal val="#ppt_y"/>
                                          </p:val>
                                        </p:tav>
                                      </p:tavLst>
                                    </p:anim>
                                  </p:childTnLst>
                                </p:cTn>
                              </p:par>
                            </p:childTnLst>
                          </p:cTn>
                        </p:par>
                      </p:childTnLst>
                    </p:cTn>
                  </p:par>
                  <p:par>
                    <p:cTn id="287" fill="hold">
                      <p:stCondLst>
                        <p:cond delay="indefinite"/>
                      </p:stCondLst>
                      <p:childTnLst>
                        <p:par>
                          <p:cTn id="288" fill="hold">
                            <p:stCondLst>
                              <p:cond delay="0"/>
                            </p:stCondLst>
                            <p:childTnLst>
                              <p:par>
                                <p:cTn id="289" presetID="22" presetClass="entr" presetSubtype="4" fill="hold" grpId="0" nodeType="clickEffect">
                                  <p:stCondLst>
                                    <p:cond delay="0"/>
                                  </p:stCondLst>
                                  <p:childTnLst>
                                    <p:set>
                                      <p:cBhvr>
                                        <p:cTn id="290" dur="1" fill="hold">
                                          <p:stCondLst>
                                            <p:cond delay="0"/>
                                          </p:stCondLst>
                                        </p:cTn>
                                        <p:tgtEl>
                                          <p:spTgt spid="181"/>
                                        </p:tgtEl>
                                        <p:attrNameLst>
                                          <p:attrName>style.visibility</p:attrName>
                                        </p:attrNameLst>
                                      </p:cBhvr>
                                      <p:to>
                                        <p:strVal val="visible"/>
                                      </p:to>
                                    </p:set>
                                    <p:animEffect transition="in" filter="wipe(down)">
                                      <p:cBhvr>
                                        <p:cTn id="291" dur="2000"/>
                                        <p:tgtEl>
                                          <p:spTgt spid="181"/>
                                        </p:tgtEl>
                                      </p:cBhvr>
                                    </p:animEffect>
                                  </p:childTnLst>
                                </p:cTn>
                              </p:par>
                              <p:par>
                                <p:cTn id="292" presetID="22" presetClass="entr" presetSubtype="4" fill="hold" grpId="0" nodeType="withEffect">
                                  <p:stCondLst>
                                    <p:cond delay="0"/>
                                  </p:stCondLst>
                                  <p:childTnLst>
                                    <p:set>
                                      <p:cBhvr>
                                        <p:cTn id="293" dur="1" fill="hold">
                                          <p:stCondLst>
                                            <p:cond delay="0"/>
                                          </p:stCondLst>
                                        </p:cTn>
                                        <p:tgtEl>
                                          <p:spTgt spid="179"/>
                                        </p:tgtEl>
                                        <p:attrNameLst>
                                          <p:attrName>style.visibility</p:attrName>
                                        </p:attrNameLst>
                                      </p:cBhvr>
                                      <p:to>
                                        <p:strVal val="visible"/>
                                      </p:to>
                                    </p:set>
                                    <p:animEffect transition="in" filter="wipe(down)">
                                      <p:cBhvr>
                                        <p:cTn id="294" dur="2000"/>
                                        <p:tgtEl>
                                          <p:spTgt spid="179"/>
                                        </p:tgtEl>
                                      </p:cBhvr>
                                    </p:animEffect>
                                  </p:childTnLst>
                                </p:cTn>
                              </p:par>
                              <p:par>
                                <p:cTn id="295" presetID="2" presetClass="entr" presetSubtype="4" fill="hold" grpId="0" nodeType="withEffect">
                                  <p:stCondLst>
                                    <p:cond delay="0"/>
                                  </p:stCondLst>
                                  <p:childTnLst>
                                    <p:set>
                                      <p:cBhvr>
                                        <p:cTn id="296" dur="1" fill="hold">
                                          <p:stCondLst>
                                            <p:cond delay="0"/>
                                          </p:stCondLst>
                                        </p:cTn>
                                        <p:tgtEl>
                                          <p:spTgt spid="266"/>
                                        </p:tgtEl>
                                        <p:attrNameLst>
                                          <p:attrName>style.visibility</p:attrName>
                                        </p:attrNameLst>
                                      </p:cBhvr>
                                      <p:to>
                                        <p:strVal val="visible"/>
                                      </p:to>
                                    </p:set>
                                    <p:anim calcmode="lin" valueType="num">
                                      <p:cBhvr additive="base">
                                        <p:cTn id="297" dur="500" fill="hold"/>
                                        <p:tgtEl>
                                          <p:spTgt spid="266"/>
                                        </p:tgtEl>
                                        <p:attrNameLst>
                                          <p:attrName>ppt_x</p:attrName>
                                        </p:attrNameLst>
                                      </p:cBhvr>
                                      <p:tavLst>
                                        <p:tav tm="0">
                                          <p:val>
                                            <p:strVal val="#ppt_x"/>
                                          </p:val>
                                        </p:tav>
                                        <p:tav tm="100000">
                                          <p:val>
                                            <p:strVal val="#ppt_x"/>
                                          </p:val>
                                        </p:tav>
                                      </p:tavLst>
                                    </p:anim>
                                    <p:anim calcmode="lin" valueType="num">
                                      <p:cBhvr additive="base">
                                        <p:cTn id="298" dur="500" fill="hold"/>
                                        <p:tgtEl>
                                          <p:spTgt spid="26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P spid="166" grpId="0"/>
      <p:bldP spid="167" grpId="0"/>
      <p:bldP spid="168" grpId="0"/>
      <p:bldP spid="176" grpId="0"/>
      <p:bldP spid="213" grpId="0"/>
      <p:bldP spid="222" grpId="0"/>
      <p:bldP spid="248" grpId="0"/>
      <p:bldP spid="249" grpId="0"/>
      <p:bldP spid="250" grpId="0"/>
      <p:bldP spid="253" grpId="0"/>
      <p:bldP spid="254" grpId="0"/>
      <p:bldP spid="277" grpId="0"/>
      <p:bldP spid="278" grpId="0"/>
      <p:bldP spid="279" grpId="0"/>
      <p:bldP spid="2" grpId="0"/>
      <p:bldP spid="111" grpId="0"/>
      <p:bldP spid="116" grpId="0"/>
      <p:bldP spid="154" grpId="0"/>
      <p:bldP spid="158" grpId="0"/>
      <p:bldP spid="47" grpId="0" animBg="1"/>
      <p:bldP spid="165" grpId="0" animBg="1"/>
      <p:bldP spid="179" grpId="0" animBg="1"/>
      <p:bldP spid="181" grpId="0" animBg="1"/>
      <p:bldP spid="266" grpId="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96FF7D5-B86F-F444-9426-DF4CC9615D71}"/>
              </a:ext>
            </a:extLst>
          </p:cNvPr>
          <p:cNvSpPr>
            <a:spLocks noGrp="1"/>
          </p:cNvSpPr>
          <p:nvPr>
            <p:ph type="title"/>
          </p:nvPr>
        </p:nvSpPr>
        <p:spPr>
          <a:xfrm>
            <a:off x="579960" y="412751"/>
            <a:ext cx="11003870" cy="384048"/>
          </a:xfrm>
        </p:spPr>
        <p:txBody>
          <a:bodyPr/>
          <a:lstStyle/>
          <a:p>
            <a:r>
              <a:rPr lang="en-US" dirty="0"/>
              <a:t>Tier 0 Active/Standby</a:t>
            </a:r>
          </a:p>
        </p:txBody>
      </p:sp>
      <p:sp>
        <p:nvSpPr>
          <p:cNvPr id="4" name="Subtitle 3">
            <a:extLst>
              <a:ext uri="{FF2B5EF4-FFF2-40B4-BE49-F238E27FC236}">
                <a16:creationId xmlns:a16="http://schemas.microsoft.com/office/drawing/2014/main" id="{7D42E48E-87DA-2642-BB0B-1C5718A5649A}"/>
              </a:ext>
            </a:extLst>
          </p:cNvPr>
          <p:cNvSpPr>
            <a:spLocks noGrp="1"/>
          </p:cNvSpPr>
          <p:nvPr>
            <p:ph type="subTitle" idx="10"/>
          </p:nvPr>
        </p:nvSpPr>
        <p:spPr>
          <a:xfrm>
            <a:off x="593021" y="811831"/>
            <a:ext cx="10990809" cy="247743"/>
          </a:xfrm>
        </p:spPr>
        <p:txBody>
          <a:bodyPr/>
          <a:lstStyle/>
          <a:p>
            <a:r>
              <a:rPr lang="en-US" dirty="0"/>
              <a:t>Ingress</a:t>
            </a:r>
          </a:p>
        </p:txBody>
      </p:sp>
      <p:sp>
        <p:nvSpPr>
          <p:cNvPr id="6" name="Rectangle 5">
            <a:extLst>
              <a:ext uri="{FF2B5EF4-FFF2-40B4-BE49-F238E27FC236}">
                <a16:creationId xmlns:a16="http://schemas.microsoft.com/office/drawing/2014/main" id="{9139BD7D-0502-674B-AC1F-E45CD75B7105}"/>
              </a:ext>
            </a:extLst>
          </p:cNvPr>
          <p:cNvSpPr/>
          <p:nvPr/>
        </p:nvSpPr>
        <p:spPr>
          <a:xfrm>
            <a:off x="1546581" y="2873053"/>
            <a:ext cx="1487146" cy="2707154"/>
          </a:xfrm>
          <a:prstGeom prst="rect">
            <a:avLst/>
          </a:prstGeom>
          <a:noFill/>
          <a:ln w="19050">
            <a:solidFill>
              <a:schemeClr val="tx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grpSp>
        <p:nvGrpSpPr>
          <p:cNvPr id="7" name="Group 6">
            <a:extLst>
              <a:ext uri="{FF2B5EF4-FFF2-40B4-BE49-F238E27FC236}">
                <a16:creationId xmlns:a16="http://schemas.microsoft.com/office/drawing/2014/main" id="{5F4723CF-0481-734A-844D-134C3C7B7B5C}"/>
              </a:ext>
            </a:extLst>
          </p:cNvPr>
          <p:cNvGrpSpPr/>
          <p:nvPr/>
        </p:nvGrpSpPr>
        <p:grpSpPr>
          <a:xfrm>
            <a:off x="2185675" y="3021340"/>
            <a:ext cx="540000" cy="540000"/>
            <a:chOff x="7736620" y="7009631"/>
            <a:chExt cx="4501800" cy="4503600"/>
          </a:xfrm>
          <a:solidFill>
            <a:schemeClr val="accent6"/>
          </a:solidFill>
        </p:grpSpPr>
        <p:sp>
          <p:nvSpPr>
            <p:cNvPr id="8" name="Freeform: Shape 1">
              <a:extLst>
                <a:ext uri="{FF2B5EF4-FFF2-40B4-BE49-F238E27FC236}">
                  <a16:creationId xmlns:a16="http://schemas.microsoft.com/office/drawing/2014/main" id="{21F02C77-A943-6049-8594-5B112EA8DBFB}"/>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9" name="Freeform: Shape 2">
              <a:extLst>
                <a:ext uri="{FF2B5EF4-FFF2-40B4-BE49-F238E27FC236}">
                  <a16:creationId xmlns:a16="http://schemas.microsoft.com/office/drawing/2014/main" id="{7D23E242-9950-A64C-A616-F2A567467BDF}"/>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 name="Freeform: Shape 3">
              <a:extLst>
                <a:ext uri="{FF2B5EF4-FFF2-40B4-BE49-F238E27FC236}">
                  <a16:creationId xmlns:a16="http://schemas.microsoft.com/office/drawing/2014/main" id="{0E9F1CD8-D427-7342-87D0-0F6E2318BC4F}"/>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1" name="Freeform: Shape 4">
              <a:extLst>
                <a:ext uri="{FF2B5EF4-FFF2-40B4-BE49-F238E27FC236}">
                  <a16:creationId xmlns:a16="http://schemas.microsoft.com/office/drawing/2014/main" id="{A2DEE2AF-A44A-DD49-8EDD-23D49A18445E}"/>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2" name="Freeform: Shape 5">
              <a:extLst>
                <a:ext uri="{FF2B5EF4-FFF2-40B4-BE49-F238E27FC236}">
                  <a16:creationId xmlns:a16="http://schemas.microsoft.com/office/drawing/2014/main" id="{637BFE62-ACF6-B44B-8DFD-7AA2B1302B54}"/>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20" name="Rectangle 19">
            <a:extLst>
              <a:ext uri="{FF2B5EF4-FFF2-40B4-BE49-F238E27FC236}">
                <a16:creationId xmlns:a16="http://schemas.microsoft.com/office/drawing/2014/main" id="{C70E00A1-91EE-BF4E-B1B1-EC662ED88ADB}"/>
              </a:ext>
            </a:extLst>
          </p:cNvPr>
          <p:cNvSpPr/>
          <p:nvPr/>
        </p:nvSpPr>
        <p:spPr>
          <a:xfrm>
            <a:off x="673844" y="2898629"/>
            <a:ext cx="889614" cy="769441"/>
          </a:xfrm>
          <a:prstGeom prst="rect">
            <a:avLst/>
          </a:prstGeom>
        </p:spPr>
        <p:txBody>
          <a:bodyPr wrap="square">
            <a:spAutoFit/>
          </a:bodyPr>
          <a:lstStyle/>
          <a:p>
            <a:pPr algn="ctr"/>
            <a:r>
              <a:rPr lang="en-US" sz="1100" b="1" dirty="0">
                <a:solidFill>
                  <a:schemeClr val="tx2"/>
                </a:solidFill>
                <a:ea typeface="Gotham Rounded Book" charset="0"/>
                <a:cs typeface="Gotham Rounded Book" charset="0"/>
              </a:rPr>
              <a:t>Edge Transport Node #1 </a:t>
            </a:r>
          </a:p>
          <a:p>
            <a:pPr algn="ctr"/>
            <a:r>
              <a:rPr lang="en-US" sz="1100" b="1" dirty="0">
                <a:solidFill>
                  <a:schemeClr val="tx2"/>
                </a:solidFill>
                <a:ea typeface="Gotham Rounded Book" charset="0"/>
                <a:cs typeface="Gotham Rounded Book" charset="0"/>
              </a:rPr>
              <a:t>VM / BM</a:t>
            </a:r>
          </a:p>
        </p:txBody>
      </p:sp>
      <p:sp>
        <p:nvSpPr>
          <p:cNvPr id="21" name="Rectangle 20">
            <a:extLst>
              <a:ext uri="{FF2B5EF4-FFF2-40B4-BE49-F238E27FC236}">
                <a16:creationId xmlns:a16="http://schemas.microsoft.com/office/drawing/2014/main" id="{0D07FE50-8C61-204F-B1C6-2AFCC44683B9}"/>
              </a:ext>
            </a:extLst>
          </p:cNvPr>
          <p:cNvSpPr/>
          <p:nvPr/>
        </p:nvSpPr>
        <p:spPr>
          <a:xfrm>
            <a:off x="1439721" y="3034367"/>
            <a:ext cx="922369" cy="523220"/>
          </a:xfrm>
          <a:prstGeom prst="rect">
            <a:avLst/>
          </a:prstGeom>
        </p:spPr>
        <p:txBody>
          <a:bodyPr wrap="square">
            <a:spAutoFit/>
          </a:bodyPr>
          <a:lstStyle/>
          <a:p>
            <a:pPr algn="ctr"/>
            <a:r>
              <a:rPr lang="en-US" sz="1400" b="1" dirty="0">
                <a:solidFill>
                  <a:schemeClr val="tx2"/>
                </a:solidFill>
                <a:latin typeface="Metropolis" pitchFamily="2" charset="77"/>
              </a:rPr>
              <a:t>Active SR</a:t>
            </a:r>
            <a:endParaRPr lang="en-GB" sz="1400" b="1" dirty="0"/>
          </a:p>
        </p:txBody>
      </p:sp>
      <p:grpSp>
        <p:nvGrpSpPr>
          <p:cNvPr id="83" name="Group 82">
            <a:extLst>
              <a:ext uri="{FF2B5EF4-FFF2-40B4-BE49-F238E27FC236}">
                <a16:creationId xmlns:a16="http://schemas.microsoft.com/office/drawing/2014/main" id="{A87C146E-24CA-1D40-819E-96C8E2B0D666}"/>
              </a:ext>
            </a:extLst>
          </p:cNvPr>
          <p:cNvGrpSpPr/>
          <p:nvPr/>
        </p:nvGrpSpPr>
        <p:grpSpPr>
          <a:xfrm>
            <a:off x="2287766" y="1262199"/>
            <a:ext cx="450000" cy="450000"/>
            <a:chOff x="7736620" y="7009631"/>
            <a:chExt cx="4501800" cy="4503600"/>
          </a:xfrm>
          <a:solidFill>
            <a:schemeClr val="tx1"/>
          </a:solidFill>
        </p:grpSpPr>
        <p:sp>
          <p:nvSpPr>
            <p:cNvPr id="84" name="Freeform: Shape 1">
              <a:extLst>
                <a:ext uri="{FF2B5EF4-FFF2-40B4-BE49-F238E27FC236}">
                  <a16:creationId xmlns:a16="http://schemas.microsoft.com/office/drawing/2014/main" id="{F56EB08C-1577-554A-AD43-246F4678D74A}"/>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85" name="Freeform: Shape 2">
              <a:extLst>
                <a:ext uri="{FF2B5EF4-FFF2-40B4-BE49-F238E27FC236}">
                  <a16:creationId xmlns:a16="http://schemas.microsoft.com/office/drawing/2014/main" id="{2F4D1843-BCAF-5244-AF99-BAB62D1AE5E9}"/>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86" name="Freeform: Shape 3">
              <a:extLst>
                <a:ext uri="{FF2B5EF4-FFF2-40B4-BE49-F238E27FC236}">
                  <a16:creationId xmlns:a16="http://schemas.microsoft.com/office/drawing/2014/main" id="{D0C0606F-1D42-3D43-AB4A-4FD258CE323E}"/>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87" name="Freeform: Shape 4">
              <a:extLst>
                <a:ext uri="{FF2B5EF4-FFF2-40B4-BE49-F238E27FC236}">
                  <a16:creationId xmlns:a16="http://schemas.microsoft.com/office/drawing/2014/main" id="{8F70F831-8653-2A4C-8FBF-8455C41C32DF}"/>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88" name="Freeform: Shape 5">
              <a:extLst>
                <a:ext uri="{FF2B5EF4-FFF2-40B4-BE49-F238E27FC236}">
                  <a16:creationId xmlns:a16="http://schemas.microsoft.com/office/drawing/2014/main" id="{DFE1A85A-5313-AC45-8298-64BD8203D9C3}"/>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grpSp>
        <p:nvGrpSpPr>
          <p:cNvPr id="104" name="Group 103">
            <a:extLst>
              <a:ext uri="{FF2B5EF4-FFF2-40B4-BE49-F238E27FC236}">
                <a16:creationId xmlns:a16="http://schemas.microsoft.com/office/drawing/2014/main" id="{94859426-BA2A-444E-8B12-59C56B2661FB}"/>
              </a:ext>
            </a:extLst>
          </p:cNvPr>
          <p:cNvGrpSpPr/>
          <p:nvPr/>
        </p:nvGrpSpPr>
        <p:grpSpPr>
          <a:xfrm>
            <a:off x="4618957" y="1257586"/>
            <a:ext cx="450000" cy="450000"/>
            <a:chOff x="7736620" y="7009631"/>
            <a:chExt cx="4501800" cy="4503600"/>
          </a:xfrm>
          <a:solidFill>
            <a:schemeClr val="tx1"/>
          </a:solidFill>
        </p:grpSpPr>
        <p:sp>
          <p:nvSpPr>
            <p:cNvPr id="105" name="Freeform: Shape 1">
              <a:extLst>
                <a:ext uri="{FF2B5EF4-FFF2-40B4-BE49-F238E27FC236}">
                  <a16:creationId xmlns:a16="http://schemas.microsoft.com/office/drawing/2014/main" id="{9D362795-44F2-494E-A862-8C16D2B5C0F0}"/>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6" name="Freeform: Shape 2">
              <a:extLst>
                <a:ext uri="{FF2B5EF4-FFF2-40B4-BE49-F238E27FC236}">
                  <a16:creationId xmlns:a16="http://schemas.microsoft.com/office/drawing/2014/main" id="{EF4FF97F-28BE-9C4C-808C-FF18A8857ED9}"/>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7" name="Freeform: Shape 3">
              <a:extLst>
                <a:ext uri="{FF2B5EF4-FFF2-40B4-BE49-F238E27FC236}">
                  <a16:creationId xmlns:a16="http://schemas.microsoft.com/office/drawing/2014/main" id="{E9C2361B-2368-5846-8BCC-76B331CF012D}"/>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8" name="Freeform: Shape 4">
              <a:extLst>
                <a:ext uri="{FF2B5EF4-FFF2-40B4-BE49-F238E27FC236}">
                  <a16:creationId xmlns:a16="http://schemas.microsoft.com/office/drawing/2014/main" id="{85063070-FDB8-074B-BA99-3CA7877FF638}"/>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9" name="Freeform: Shape 5">
              <a:extLst>
                <a:ext uri="{FF2B5EF4-FFF2-40B4-BE49-F238E27FC236}">
                  <a16:creationId xmlns:a16="http://schemas.microsoft.com/office/drawing/2014/main" id="{684678FF-0802-6945-A381-9BA69C913C2E}"/>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grpSp>
        <p:nvGrpSpPr>
          <p:cNvPr id="36" name="Group 35">
            <a:extLst>
              <a:ext uri="{FF2B5EF4-FFF2-40B4-BE49-F238E27FC236}">
                <a16:creationId xmlns:a16="http://schemas.microsoft.com/office/drawing/2014/main" id="{89D572E4-08CF-3C48-A9F0-DE22D75444E1}"/>
              </a:ext>
            </a:extLst>
          </p:cNvPr>
          <p:cNvGrpSpPr/>
          <p:nvPr/>
        </p:nvGrpSpPr>
        <p:grpSpPr>
          <a:xfrm>
            <a:off x="2143142" y="1712199"/>
            <a:ext cx="2409869" cy="1373950"/>
            <a:chOff x="3482785" y="1835418"/>
            <a:chExt cx="2409869" cy="1373950"/>
          </a:xfrm>
        </p:grpSpPr>
        <p:cxnSp>
          <p:nvCxnSpPr>
            <p:cNvPr id="117" name="Straight Connector 116">
              <a:extLst>
                <a:ext uri="{FF2B5EF4-FFF2-40B4-BE49-F238E27FC236}">
                  <a16:creationId xmlns:a16="http://schemas.microsoft.com/office/drawing/2014/main" id="{D9DEF3B5-868D-3D47-983E-4C8F082744EF}"/>
                </a:ext>
              </a:extLst>
            </p:cNvPr>
            <p:cNvCxnSpPr>
              <a:cxnSpLocks/>
            </p:cNvCxnSpPr>
            <p:nvPr/>
          </p:nvCxnSpPr>
          <p:spPr bwMode="gray">
            <a:xfrm flipV="1">
              <a:off x="5654043" y="2626090"/>
              <a:ext cx="0" cy="531496"/>
            </a:xfrm>
            <a:prstGeom prst="line">
              <a:avLst/>
            </a:prstGeom>
            <a:ln w="25400" cap="rnd">
              <a:solidFill>
                <a:schemeClr val="accent5">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28" name="Group 27">
              <a:extLst>
                <a:ext uri="{FF2B5EF4-FFF2-40B4-BE49-F238E27FC236}">
                  <a16:creationId xmlns:a16="http://schemas.microsoft.com/office/drawing/2014/main" id="{EBA07927-E499-C34D-9680-F733412B2B7C}"/>
                </a:ext>
              </a:extLst>
            </p:cNvPr>
            <p:cNvGrpSpPr/>
            <p:nvPr/>
          </p:nvGrpSpPr>
          <p:grpSpPr>
            <a:xfrm>
              <a:off x="3482785" y="1835418"/>
              <a:ext cx="2409869" cy="1373950"/>
              <a:chOff x="3482785" y="1835418"/>
              <a:chExt cx="2409869" cy="1373950"/>
            </a:xfrm>
          </p:grpSpPr>
          <p:cxnSp>
            <p:nvCxnSpPr>
              <p:cNvPr id="45" name="Straight Connector 44">
                <a:extLst>
                  <a:ext uri="{FF2B5EF4-FFF2-40B4-BE49-F238E27FC236}">
                    <a16:creationId xmlns:a16="http://schemas.microsoft.com/office/drawing/2014/main" id="{C921FF1D-51D3-3645-96AD-5861B75F3258}"/>
                  </a:ext>
                </a:extLst>
              </p:cNvPr>
              <p:cNvCxnSpPr>
                <a:cxnSpLocks/>
              </p:cNvCxnSpPr>
              <p:nvPr/>
            </p:nvCxnSpPr>
            <p:spPr bwMode="gray">
              <a:xfrm>
                <a:off x="3601887" y="2629028"/>
                <a:ext cx="1710" cy="580340"/>
              </a:xfrm>
              <a:prstGeom prst="line">
                <a:avLst/>
              </a:prstGeom>
              <a:ln w="25400" cap="rnd">
                <a:solidFill>
                  <a:schemeClr val="accent5">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77" name="Straight Connector 76">
                <a:extLst>
                  <a:ext uri="{FF2B5EF4-FFF2-40B4-BE49-F238E27FC236}">
                    <a16:creationId xmlns:a16="http://schemas.microsoft.com/office/drawing/2014/main" id="{820CA06B-F0EC-134A-AC9C-A57FF59FE54B}"/>
                  </a:ext>
                </a:extLst>
              </p:cNvPr>
              <p:cNvCxnSpPr>
                <a:cxnSpLocks/>
              </p:cNvCxnSpPr>
              <p:nvPr/>
            </p:nvCxnSpPr>
            <p:spPr bwMode="gray">
              <a:xfrm flipH="1">
                <a:off x="3482785" y="2626089"/>
                <a:ext cx="2409869" cy="0"/>
              </a:xfrm>
              <a:prstGeom prst="line">
                <a:avLst/>
              </a:prstGeom>
              <a:ln w="25400" cap="rnd">
                <a:solidFill>
                  <a:schemeClr val="accent5">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8CD4959C-DEFC-1E46-97B3-E9FE6EE98C6C}"/>
                  </a:ext>
                </a:extLst>
              </p:cNvPr>
              <p:cNvCxnSpPr>
                <a:cxnSpLocks/>
                <a:endCxn id="84" idx="2"/>
              </p:cNvCxnSpPr>
              <p:nvPr/>
            </p:nvCxnSpPr>
            <p:spPr bwMode="gray">
              <a:xfrm flipV="1">
                <a:off x="3852408" y="1835418"/>
                <a:ext cx="1" cy="786639"/>
              </a:xfrm>
              <a:prstGeom prst="line">
                <a:avLst/>
              </a:prstGeom>
              <a:ln w="25400" cap="rnd">
                <a:solidFill>
                  <a:schemeClr val="accent5">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grpSp>
      </p:grpSp>
      <p:cxnSp>
        <p:nvCxnSpPr>
          <p:cNvPr id="145" name="Straight Connector 144">
            <a:extLst>
              <a:ext uri="{FF2B5EF4-FFF2-40B4-BE49-F238E27FC236}">
                <a16:creationId xmlns:a16="http://schemas.microsoft.com/office/drawing/2014/main" id="{3799C1DA-027C-B74A-A10F-16A27C9AC3DD}"/>
              </a:ext>
            </a:extLst>
          </p:cNvPr>
          <p:cNvCxnSpPr>
            <a:cxnSpLocks/>
          </p:cNvCxnSpPr>
          <p:nvPr/>
        </p:nvCxnSpPr>
        <p:spPr bwMode="gray">
          <a:xfrm flipH="1">
            <a:off x="1028406" y="4046374"/>
            <a:ext cx="8650853" cy="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46" name="Straight Connector 145">
            <a:extLst>
              <a:ext uri="{FF2B5EF4-FFF2-40B4-BE49-F238E27FC236}">
                <a16:creationId xmlns:a16="http://schemas.microsoft.com/office/drawing/2014/main" id="{B47A1189-C253-DD42-83B6-6715F4D8C38C}"/>
              </a:ext>
            </a:extLst>
          </p:cNvPr>
          <p:cNvCxnSpPr>
            <a:cxnSpLocks/>
          </p:cNvCxnSpPr>
          <p:nvPr/>
        </p:nvCxnSpPr>
        <p:spPr bwMode="gray">
          <a:xfrm>
            <a:off x="1259791" y="5072966"/>
            <a:ext cx="9316270" cy="0"/>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47" name="Straight Connector 146">
            <a:extLst>
              <a:ext uri="{FF2B5EF4-FFF2-40B4-BE49-F238E27FC236}">
                <a16:creationId xmlns:a16="http://schemas.microsoft.com/office/drawing/2014/main" id="{FBB48E44-50BD-9C44-98B9-335ED05F30E5}"/>
              </a:ext>
            </a:extLst>
          </p:cNvPr>
          <p:cNvCxnSpPr>
            <a:cxnSpLocks/>
          </p:cNvCxnSpPr>
          <p:nvPr/>
        </p:nvCxnSpPr>
        <p:spPr bwMode="gray">
          <a:xfrm>
            <a:off x="1277661" y="5261282"/>
            <a:ext cx="8816400" cy="0"/>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A7278263-6C8A-1B46-B5EA-71CBE93F165A}"/>
              </a:ext>
            </a:extLst>
          </p:cNvPr>
          <p:cNvCxnSpPr>
            <a:cxnSpLocks/>
          </p:cNvCxnSpPr>
          <p:nvPr/>
        </p:nvCxnSpPr>
        <p:spPr bwMode="gray">
          <a:xfrm flipH="1" flipV="1">
            <a:off x="1277670" y="5474558"/>
            <a:ext cx="8398800" cy="0"/>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7164A25F-6297-3340-B1A1-A4294E2CACEF}"/>
              </a:ext>
            </a:extLst>
          </p:cNvPr>
          <p:cNvCxnSpPr>
            <a:cxnSpLocks/>
            <a:stCxn id="8" idx="2"/>
          </p:cNvCxnSpPr>
          <p:nvPr/>
        </p:nvCxnSpPr>
        <p:spPr bwMode="gray">
          <a:xfrm>
            <a:off x="2455675" y="3561340"/>
            <a:ext cx="0" cy="472722"/>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66" name="Rectangle 165">
            <a:extLst>
              <a:ext uri="{FF2B5EF4-FFF2-40B4-BE49-F238E27FC236}">
                <a16:creationId xmlns:a16="http://schemas.microsoft.com/office/drawing/2014/main" id="{708E0073-4E89-1A4B-B3AA-2C7FDE303475}"/>
              </a:ext>
            </a:extLst>
          </p:cNvPr>
          <p:cNvSpPr/>
          <p:nvPr/>
        </p:nvSpPr>
        <p:spPr>
          <a:xfrm>
            <a:off x="3012805" y="4832094"/>
            <a:ext cx="784189" cy="276999"/>
          </a:xfrm>
          <a:prstGeom prst="rect">
            <a:avLst/>
          </a:prstGeom>
        </p:spPr>
        <p:txBody>
          <a:bodyPr wrap="none">
            <a:spAutoFit/>
          </a:bodyPr>
          <a:lstStyle/>
          <a:p>
            <a:r>
              <a:rPr lang="en-US" sz="1200" b="1" dirty="0">
                <a:solidFill>
                  <a:schemeClr val="accent2">
                    <a:lumMod val="60000"/>
                    <a:lumOff val="40000"/>
                  </a:schemeClr>
                </a:solidFill>
                <a:latin typeface="Metropolis" pitchFamily="2" charset="77"/>
              </a:rPr>
              <a:t>Web LS</a:t>
            </a:r>
            <a:endParaRPr lang="en-GB" sz="1200" dirty="0">
              <a:solidFill>
                <a:schemeClr val="accent2">
                  <a:lumMod val="60000"/>
                  <a:lumOff val="40000"/>
                </a:schemeClr>
              </a:solidFill>
            </a:endParaRPr>
          </a:p>
        </p:txBody>
      </p:sp>
      <p:sp>
        <p:nvSpPr>
          <p:cNvPr id="167" name="Rectangle 166">
            <a:extLst>
              <a:ext uri="{FF2B5EF4-FFF2-40B4-BE49-F238E27FC236}">
                <a16:creationId xmlns:a16="http://schemas.microsoft.com/office/drawing/2014/main" id="{71D0E6A5-3EC3-444B-AA12-D2CF8E7BB4B0}"/>
              </a:ext>
            </a:extLst>
          </p:cNvPr>
          <p:cNvSpPr/>
          <p:nvPr/>
        </p:nvSpPr>
        <p:spPr>
          <a:xfrm>
            <a:off x="3056764" y="5036533"/>
            <a:ext cx="739305" cy="276999"/>
          </a:xfrm>
          <a:prstGeom prst="rect">
            <a:avLst/>
          </a:prstGeom>
        </p:spPr>
        <p:txBody>
          <a:bodyPr wrap="none">
            <a:spAutoFit/>
          </a:bodyPr>
          <a:lstStyle/>
          <a:p>
            <a:r>
              <a:rPr lang="en-US" sz="1200" b="1" dirty="0">
                <a:solidFill>
                  <a:srgbClr val="002060"/>
                </a:solidFill>
                <a:latin typeface="Metropolis" pitchFamily="2" charset="77"/>
              </a:rPr>
              <a:t>App LS</a:t>
            </a:r>
            <a:endParaRPr lang="en-GB" sz="1200" dirty="0">
              <a:solidFill>
                <a:srgbClr val="002060"/>
              </a:solidFill>
            </a:endParaRPr>
          </a:p>
        </p:txBody>
      </p:sp>
      <p:sp>
        <p:nvSpPr>
          <p:cNvPr id="168" name="Rectangle 167">
            <a:extLst>
              <a:ext uri="{FF2B5EF4-FFF2-40B4-BE49-F238E27FC236}">
                <a16:creationId xmlns:a16="http://schemas.microsoft.com/office/drawing/2014/main" id="{CF03C614-0049-BF47-82DC-5EC939844BED}"/>
              </a:ext>
            </a:extLst>
          </p:cNvPr>
          <p:cNvSpPr/>
          <p:nvPr/>
        </p:nvSpPr>
        <p:spPr>
          <a:xfrm>
            <a:off x="3122541" y="5257613"/>
            <a:ext cx="639919" cy="276999"/>
          </a:xfrm>
          <a:prstGeom prst="rect">
            <a:avLst/>
          </a:prstGeom>
        </p:spPr>
        <p:txBody>
          <a:bodyPr wrap="none">
            <a:spAutoFit/>
          </a:bodyPr>
          <a:lstStyle/>
          <a:p>
            <a:r>
              <a:rPr lang="en-US" sz="1200" b="1" dirty="0">
                <a:solidFill>
                  <a:schemeClr val="accent4"/>
                </a:solidFill>
                <a:latin typeface="Metropolis" pitchFamily="2" charset="77"/>
              </a:rPr>
              <a:t>Db LS</a:t>
            </a:r>
            <a:endParaRPr lang="en-GB" sz="1200" dirty="0">
              <a:solidFill>
                <a:schemeClr val="accent4"/>
              </a:solidFill>
            </a:endParaRPr>
          </a:p>
        </p:txBody>
      </p:sp>
      <p:grpSp>
        <p:nvGrpSpPr>
          <p:cNvPr id="170" name="Group 169">
            <a:extLst>
              <a:ext uri="{FF2B5EF4-FFF2-40B4-BE49-F238E27FC236}">
                <a16:creationId xmlns:a16="http://schemas.microsoft.com/office/drawing/2014/main" id="{46A5EC44-B901-A347-8490-DD6FF6676051}"/>
              </a:ext>
            </a:extLst>
          </p:cNvPr>
          <p:cNvGrpSpPr/>
          <p:nvPr/>
        </p:nvGrpSpPr>
        <p:grpSpPr>
          <a:xfrm>
            <a:off x="1986670" y="4299477"/>
            <a:ext cx="540000" cy="540000"/>
            <a:chOff x="7736620" y="7009631"/>
            <a:chExt cx="4501800" cy="4503600"/>
          </a:xfrm>
          <a:solidFill>
            <a:schemeClr val="accent6"/>
          </a:solidFill>
        </p:grpSpPr>
        <p:sp>
          <p:nvSpPr>
            <p:cNvPr id="171" name="Freeform: Shape 1">
              <a:extLst>
                <a:ext uri="{FF2B5EF4-FFF2-40B4-BE49-F238E27FC236}">
                  <a16:creationId xmlns:a16="http://schemas.microsoft.com/office/drawing/2014/main" id="{BEAD1C08-5255-624A-8295-2F5C88BA5A72}"/>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72" name="Freeform: Shape 2">
              <a:extLst>
                <a:ext uri="{FF2B5EF4-FFF2-40B4-BE49-F238E27FC236}">
                  <a16:creationId xmlns:a16="http://schemas.microsoft.com/office/drawing/2014/main" id="{FD8043CE-3D64-B942-B15F-98693D5B9F1A}"/>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73" name="Freeform: Shape 3">
              <a:extLst>
                <a:ext uri="{FF2B5EF4-FFF2-40B4-BE49-F238E27FC236}">
                  <a16:creationId xmlns:a16="http://schemas.microsoft.com/office/drawing/2014/main" id="{B30857B2-C9BF-A847-99A5-0A3FBCE43022}"/>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74" name="Freeform: Shape 4">
              <a:extLst>
                <a:ext uri="{FF2B5EF4-FFF2-40B4-BE49-F238E27FC236}">
                  <a16:creationId xmlns:a16="http://schemas.microsoft.com/office/drawing/2014/main" id="{F09A124E-29C5-C14F-B7FA-680161266A3B}"/>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75" name="Freeform: Shape 5">
              <a:extLst>
                <a:ext uri="{FF2B5EF4-FFF2-40B4-BE49-F238E27FC236}">
                  <a16:creationId xmlns:a16="http://schemas.microsoft.com/office/drawing/2014/main" id="{14DA5384-B6F3-784D-AD6A-F50A1EA36AC9}"/>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176" name="Rectangle 175">
            <a:extLst>
              <a:ext uri="{FF2B5EF4-FFF2-40B4-BE49-F238E27FC236}">
                <a16:creationId xmlns:a16="http://schemas.microsoft.com/office/drawing/2014/main" id="{8CD068CA-57B7-FF48-AEC3-E06BD3DFC06B}"/>
              </a:ext>
            </a:extLst>
          </p:cNvPr>
          <p:cNvSpPr/>
          <p:nvPr/>
        </p:nvSpPr>
        <p:spPr>
          <a:xfrm>
            <a:off x="1560229" y="4416452"/>
            <a:ext cx="482824" cy="338554"/>
          </a:xfrm>
          <a:prstGeom prst="rect">
            <a:avLst/>
          </a:prstGeom>
        </p:spPr>
        <p:txBody>
          <a:bodyPr wrap="none">
            <a:spAutoFit/>
          </a:bodyPr>
          <a:lstStyle/>
          <a:p>
            <a:r>
              <a:rPr lang="en-US" sz="1600" b="1" dirty="0">
                <a:solidFill>
                  <a:schemeClr val="tx2"/>
                </a:solidFill>
                <a:latin typeface="Metropolis" pitchFamily="2" charset="77"/>
              </a:rPr>
              <a:t>DR</a:t>
            </a:r>
            <a:endParaRPr lang="en-GB" sz="1600" dirty="0"/>
          </a:p>
        </p:txBody>
      </p:sp>
      <p:cxnSp>
        <p:nvCxnSpPr>
          <p:cNvPr id="177" name="Straight Connector 176">
            <a:extLst>
              <a:ext uri="{FF2B5EF4-FFF2-40B4-BE49-F238E27FC236}">
                <a16:creationId xmlns:a16="http://schemas.microsoft.com/office/drawing/2014/main" id="{9CED8C0D-62EF-FF4B-A0B8-ED73066CF0F3}"/>
              </a:ext>
            </a:extLst>
          </p:cNvPr>
          <p:cNvCxnSpPr>
            <a:cxnSpLocks/>
          </p:cNvCxnSpPr>
          <p:nvPr/>
        </p:nvCxnSpPr>
        <p:spPr bwMode="gray">
          <a:xfrm>
            <a:off x="2256670" y="4043436"/>
            <a:ext cx="0" cy="256041"/>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89" name="Straight Connector 188">
            <a:extLst>
              <a:ext uri="{FF2B5EF4-FFF2-40B4-BE49-F238E27FC236}">
                <a16:creationId xmlns:a16="http://schemas.microsoft.com/office/drawing/2014/main" id="{3A3A4158-64A2-344E-89B8-D64DFF08B0F2}"/>
              </a:ext>
            </a:extLst>
          </p:cNvPr>
          <p:cNvCxnSpPr>
            <a:cxnSpLocks/>
          </p:cNvCxnSpPr>
          <p:nvPr/>
        </p:nvCxnSpPr>
        <p:spPr bwMode="gray">
          <a:xfrm>
            <a:off x="2119586" y="4836897"/>
            <a:ext cx="0" cy="236069"/>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90" name="Straight Connector 189">
            <a:extLst>
              <a:ext uri="{FF2B5EF4-FFF2-40B4-BE49-F238E27FC236}">
                <a16:creationId xmlns:a16="http://schemas.microsoft.com/office/drawing/2014/main" id="{FC4B1A36-BE76-5C45-84D7-2AFE4653F915}"/>
              </a:ext>
            </a:extLst>
          </p:cNvPr>
          <p:cNvCxnSpPr>
            <a:cxnSpLocks/>
          </p:cNvCxnSpPr>
          <p:nvPr/>
        </p:nvCxnSpPr>
        <p:spPr bwMode="gray">
          <a:xfrm>
            <a:off x="2251668" y="4855255"/>
            <a:ext cx="0" cy="413226"/>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91" name="Straight Connector 190">
            <a:extLst>
              <a:ext uri="{FF2B5EF4-FFF2-40B4-BE49-F238E27FC236}">
                <a16:creationId xmlns:a16="http://schemas.microsoft.com/office/drawing/2014/main" id="{F5492464-8349-EF48-BDA2-FB61BF5ED09C}"/>
              </a:ext>
            </a:extLst>
          </p:cNvPr>
          <p:cNvCxnSpPr>
            <a:cxnSpLocks/>
          </p:cNvCxnSpPr>
          <p:nvPr/>
        </p:nvCxnSpPr>
        <p:spPr bwMode="gray">
          <a:xfrm>
            <a:off x="2399332" y="4813542"/>
            <a:ext cx="0" cy="641174"/>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06" name="Rectangle 205">
            <a:extLst>
              <a:ext uri="{FF2B5EF4-FFF2-40B4-BE49-F238E27FC236}">
                <a16:creationId xmlns:a16="http://schemas.microsoft.com/office/drawing/2014/main" id="{A21CC6EE-42D9-414D-B238-537E57EDDEAF}"/>
              </a:ext>
            </a:extLst>
          </p:cNvPr>
          <p:cNvSpPr/>
          <p:nvPr/>
        </p:nvSpPr>
        <p:spPr>
          <a:xfrm>
            <a:off x="4030689" y="2873053"/>
            <a:ext cx="1463626" cy="2708981"/>
          </a:xfrm>
          <a:prstGeom prst="rect">
            <a:avLst/>
          </a:prstGeom>
          <a:noFill/>
          <a:ln w="19050">
            <a:solidFill>
              <a:schemeClr val="tx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grpSp>
        <p:nvGrpSpPr>
          <p:cNvPr id="207" name="Group 206">
            <a:extLst>
              <a:ext uri="{FF2B5EF4-FFF2-40B4-BE49-F238E27FC236}">
                <a16:creationId xmlns:a16="http://schemas.microsoft.com/office/drawing/2014/main" id="{82D12725-9F6F-9445-840A-FE43A10E6E6D}"/>
              </a:ext>
            </a:extLst>
          </p:cNvPr>
          <p:cNvGrpSpPr/>
          <p:nvPr/>
        </p:nvGrpSpPr>
        <p:grpSpPr>
          <a:xfrm>
            <a:off x="4172469" y="3016109"/>
            <a:ext cx="540000" cy="540000"/>
            <a:chOff x="7736620" y="7009631"/>
            <a:chExt cx="4501800" cy="4503600"/>
          </a:xfrm>
          <a:solidFill>
            <a:schemeClr val="accent6"/>
          </a:solidFill>
        </p:grpSpPr>
        <p:sp>
          <p:nvSpPr>
            <p:cNvPr id="208" name="Freeform: Shape 1">
              <a:extLst>
                <a:ext uri="{FF2B5EF4-FFF2-40B4-BE49-F238E27FC236}">
                  <a16:creationId xmlns:a16="http://schemas.microsoft.com/office/drawing/2014/main" id="{145DF850-6E2B-CC46-808A-259DF877B44C}"/>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09" name="Freeform: Shape 2">
              <a:extLst>
                <a:ext uri="{FF2B5EF4-FFF2-40B4-BE49-F238E27FC236}">
                  <a16:creationId xmlns:a16="http://schemas.microsoft.com/office/drawing/2014/main" id="{6E38A2CD-44CB-4B40-953D-F92FA63F2EBF}"/>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10" name="Freeform: Shape 3">
              <a:extLst>
                <a:ext uri="{FF2B5EF4-FFF2-40B4-BE49-F238E27FC236}">
                  <a16:creationId xmlns:a16="http://schemas.microsoft.com/office/drawing/2014/main" id="{B55FE7D9-80C2-AD48-8F28-04AA9610A4A9}"/>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11" name="Freeform: Shape 4">
              <a:extLst>
                <a:ext uri="{FF2B5EF4-FFF2-40B4-BE49-F238E27FC236}">
                  <a16:creationId xmlns:a16="http://schemas.microsoft.com/office/drawing/2014/main" id="{CAA1D68D-7923-F340-AF9B-92DEFA050F9A}"/>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12" name="Freeform: Shape 5">
              <a:extLst>
                <a:ext uri="{FF2B5EF4-FFF2-40B4-BE49-F238E27FC236}">
                  <a16:creationId xmlns:a16="http://schemas.microsoft.com/office/drawing/2014/main" id="{04449F20-C176-8B43-A175-BC4FE2FEC269}"/>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213" name="Rectangle 212">
            <a:extLst>
              <a:ext uri="{FF2B5EF4-FFF2-40B4-BE49-F238E27FC236}">
                <a16:creationId xmlns:a16="http://schemas.microsoft.com/office/drawing/2014/main" id="{6C8F3793-39C5-E240-B705-74CB8B3B69C2}"/>
              </a:ext>
            </a:extLst>
          </p:cNvPr>
          <p:cNvSpPr/>
          <p:nvPr/>
        </p:nvSpPr>
        <p:spPr>
          <a:xfrm>
            <a:off x="4600884" y="3025506"/>
            <a:ext cx="982095" cy="523220"/>
          </a:xfrm>
          <a:prstGeom prst="rect">
            <a:avLst/>
          </a:prstGeom>
        </p:spPr>
        <p:txBody>
          <a:bodyPr wrap="square">
            <a:spAutoFit/>
          </a:bodyPr>
          <a:lstStyle/>
          <a:p>
            <a:pPr algn="ctr"/>
            <a:r>
              <a:rPr lang="en-US" sz="1400" b="1" dirty="0">
                <a:solidFill>
                  <a:schemeClr val="tx2"/>
                </a:solidFill>
                <a:latin typeface="Metropolis" pitchFamily="2" charset="77"/>
              </a:rPr>
              <a:t>Standby SR</a:t>
            </a:r>
            <a:endParaRPr lang="en-GB" sz="1400" dirty="0"/>
          </a:p>
        </p:txBody>
      </p:sp>
      <p:cxnSp>
        <p:nvCxnSpPr>
          <p:cNvPr id="215" name="Straight Connector 214">
            <a:extLst>
              <a:ext uri="{FF2B5EF4-FFF2-40B4-BE49-F238E27FC236}">
                <a16:creationId xmlns:a16="http://schemas.microsoft.com/office/drawing/2014/main" id="{93C7F0B1-0EC2-E04F-861D-852A4D7DEC33}"/>
              </a:ext>
            </a:extLst>
          </p:cNvPr>
          <p:cNvCxnSpPr>
            <a:cxnSpLocks/>
          </p:cNvCxnSpPr>
          <p:nvPr/>
        </p:nvCxnSpPr>
        <p:spPr bwMode="gray">
          <a:xfrm>
            <a:off x="4449268" y="3567215"/>
            <a:ext cx="0" cy="476221"/>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216" name="Group 215">
            <a:extLst>
              <a:ext uri="{FF2B5EF4-FFF2-40B4-BE49-F238E27FC236}">
                <a16:creationId xmlns:a16="http://schemas.microsoft.com/office/drawing/2014/main" id="{197924DF-102E-9B43-86A3-3C7B9429DF89}"/>
              </a:ext>
            </a:extLst>
          </p:cNvPr>
          <p:cNvGrpSpPr/>
          <p:nvPr/>
        </p:nvGrpSpPr>
        <p:grpSpPr>
          <a:xfrm>
            <a:off x="4396048" y="4301304"/>
            <a:ext cx="540000" cy="540000"/>
            <a:chOff x="7736620" y="7009631"/>
            <a:chExt cx="4501800" cy="4503600"/>
          </a:xfrm>
          <a:solidFill>
            <a:schemeClr val="accent6"/>
          </a:solidFill>
        </p:grpSpPr>
        <p:sp>
          <p:nvSpPr>
            <p:cNvPr id="217" name="Freeform: Shape 1">
              <a:extLst>
                <a:ext uri="{FF2B5EF4-FFF2-40B4-BE49-F238E27FC236}">
                  <a16:creationId xmlns:a16="http://schemas.microsoft.com/office/drawing/2014/main" id="{D7D96CEE-35E7-D44E-B3E2-EE9C83D0A770}"/>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18" name="Freeform: Shape 2">
              <a:extLst>
                <a:ext uri="{FF2B5EF4-FFF2-40B4-BE49-F238E27FC236}">
                  <a16:creationId xmlns:a16="http://schemas.microsoft.com/office/drawing/2014/main" id="{43274B07-4F83-F643-B054-F61F048579FE}"/>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19" name="Freeform: Shape 3">
              <a:extLst>
                <a:ext uri="{FF2B5EF4-FFF2-40B4-BE49-F238E27FC236}">
                  <a16:creationId xmlns:a16="http://schemas.microsoft.com/office/drawing/2014/main" id="{C132D8B7-6FF7-264E-A888-0D3A8709E6B7}"/>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20" name="Freeform: Shape 4">
              <a:extLst>
                <a:ext uri="{FF2B5EF4-FFF2-40B4-BE49-F238E27FC236}">
                  <a16:creationId xmlns:a16="http://schemas.microsoft.com/office/drawing/2014/main" id="{CEB890D1-0A30-0543-A935-801C6A76FE6A}"/>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21" name="Freeform: Shape 5">
              <a:extLst>
                <a:ext uri="{FF2B5EF4-FFF2-40B4-BE49-F238E27FC236}">
                  <a16:creationId xmlns:a16="http://schemas.microsoft.com/office/drawing/2014/main" id="{E6F50213-9428-494F-A3B3-8ED60EF238BA}"/>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222" name="Rectangle 221">
            <a:extLst>
              <a:ext uri="{FF2B5EF4-FFF2-40B4-BE49-F238E27FC236}">
                <a16:creationId xmlns:a16="http://schemas.microsoft.com/office/drawing/2014/main" id="{0C7E84A5-DEC5-C344-B004-723238B45151}"/>
              </a:ext>
            </a:extLst>
          </p:cNvPr>
          <p:cNvSpPr/>
          <p:nvPr/>
        </p:nvSpPr>
        <p:spPr>
          <a:xfrm>
            <a:off x="3969607" y="4418279"/>
            <a:ext cx="482824" cy="338554"/>
          </a:xfrm>
          <a:prstGeom prst="rect">
            <a:avLst/>
          </a:prstGeom>
        </p:spPr>
        <p:txBody>
          <a:bodyPr wrap="none">
            <a:spAutoFit/>
          </a:bodyPr>
          <a:lstStyle/>
          <a:p>
            <a:r>
              <a:rPr lang="en-US" sz="1600" b="1" dirty="0">
                <a:solidFill>
                  <a:schemeClr val="tx2"/>
                </a:solidFill>
                <a:latin typeface="Metropolis" pitchFamily="2" charset="77"/>
              </a:rPr>
              <a:t>DR</a:t>
            </a:r>
            <a:endParaRPr lang="en-GB" sz="1600" dirty="0"/>
          </a:p>
        </p:txBody>
      </p:sp>
      <p:cxnSp>
        <p:nvCxnSpPr>
          <p:cNvPr id="223" name="Straight Connector 222">
            <a:extLst>
              <a:ext uri="{FF2B5EF4-FFF2-40B4-BE49-F238E27FC236}">
                <a16:creationId xmlns:a16="http://schemas.microsoft.com/office/drawing/2014/main" id="{A73F7665-4820-964F-A0C7-7386197B87B6}"/>
              </a:ext>
            </a:extLst>
          </p:cNvPr>
          <p:cNvCxnSpPr>
            <a:cxnSpLocks/>
          </p:cNvCxnSpPr>
          <p:nvPr/>
        </p:nvCxnSpPr>
        <p:spPr bwMode="gray">
          <a:xfrm>
            <a:off x="4661046" y="4043436"/>
            <a:ext cx="0" cy="257868"/>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24" name="Straight Connector 223">
            <a:extLst>
              <a:ext uri="{FF2B5EF4-FFF2-40B4-BE49-F238E27FC236}">
                <a16:creationId xmlns:a16="http://schemas.microsoft.com/office/drawing/2014/main" id="{34BCFF8E-53C4-5145-9E14-AD3DD52A956E}"/>
              </a:ext>
            </a:extLst>
          </p:cNvPr>
          <p:cNvCxnSpPr>
            <a:cxnSpLocks/>
          </p:cNvCxnSpPr>
          <p:nvPr/>
        </p:nvCxnSpPr>
        <p:spPr bwMode="gray">
          <a:xfrm>
            <a:off x="4528964" y="4838724"/>
            <a:ext cx="0" cy="236069"/>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25" name="Straight Connector 224">
            <a:extLst>
              <a:ext uri="{FF2B5EF4-FFF2-40B4-BE49-F238E27FC236}">
                <a16:creationId xmlns:a16="http://schemas.microsoft.com/office/drawing/2014/main" id="{39738C5B-ED2B-AC44-B436-4C79C974A3A9}"/>
              </a:ext>
            </a:extLst>
          </p:cNvPr>
          <p:cNvCxnSpPr>
            <a:cxnSpLocks/>
          </p:cNvCxnSpPr>
          <p:nvPr/>
        </p:nvCxnSpPr>
        <p:spPr bwMode="gray">
          <a:xfrm>
            <a:off x="4661046" y="4857082"/>
            <a:ext cx="0" cy="413226"/>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26" name="Straight Connector 225">
            <a:extLst>
              <a:ext uri="{FF2B5EF4-FFF2-40B4-BE49-F238E27FC236}">
                <a16:creationId xmlns:a16="http://schemas.microsoft.com/office/drawing/2014/main" id="{5650FE09-D5A8-2449-A08C-2654DA659886}"/>
              </a:ext>
            </a:extLst>
          </p:cNvPr>
          <p:cNvCxnSpPr>
            <a:cxnSpLocks/>
          </p:cNvCxnSpPr>
          <p:nvPr/>
        </p:nvCxnSpPr>
        <p:spPr bwMode="gray">
          <a:xfrm>
            <a:off x="4808710" y="4815369"/>
            <a:ext cx="0" cy="641174"/>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34" name="Straight Connector 233">
            <a:extLst>
              <a:ext uri="{FF2B5EF4-FFF2-40B4-BE49-F238E27FC236}">
                <a16:creationId xmlns:a16="http://schemas.microsoft.com/office/drawing/2014/main" id="{245E0ED9-8AED-9B4F-A0A7-372C82B5A58C}"/>
              </a:ext>
            </a:extLst>
          </p:cNvPr>
          <p:cNvCxnSpPr>
            <a:cxnSpLocks/>
          </p:cNvCxnSpPr>
          <p:nvPr/>
        </p:nvCxnSpPr>
        <p:spPr bwMode="gray">
          <a:xfrm flipH="1">
            <a:off x="2707237" y="1681067"/>
            <a:ext cx="1931353" cy="1414077"/>
          </a:xfrm>
          <a:prstGeom prst="line">
            <a:avLst/>
          </a:prstGeom>
          <a:ln w="25400" cap="rnd">
            <a:solidFill>
              <a:schemeClr val="bg1">
                <a:lumMod val="50000"/>
              </a:schemeClr>
            </a:solidFill>
            <a:miter lim="800000"/>
            <a:headEnd type="stealth" w="lg" len="lg"/>
            <a:tailEnd type="stealth" w="lg" len="lg"/>
          </a:ln>
        </p:spPr>
        <p:style>
          <a:lnRef idx="1">
            <a:schemeClr val="accent1"/>
          </a:lnRef>
          <a:fillRef idx="0">
            <a:schemeClr val="accent1"/>
          </a:fillRef>
          <a:effectRef idx="0">
            <a:schemeClr val="accent1"/>
          </a:effectRef>
          <a:fontRef idx="minor">
            <a:schemeClr val="tx1"/>
          </a:fontRef>
        </p:style>
      </p:cxnSp>
      <p:cxnSp>
        <p:nvCxnSpPr>
          <p:cNvPr id="236" name="Straight Connector 235">
            <a:extLst>
              <a:ext uri="{FF2B5EF4-FFF2-40B4-BE49-F238E27FC236}">
                <a16:creationId xmlns:a16="http://schemas.microsoft.com/office/drawing/2014/main" id="{60EC5485-294A-0746-9B0A-BD7641BAFD0C}"/>
              </a:ext>
            </a:extLst>
          </p:cNvPr>
          <p:cNvCxnSpPr>
            <a:cxnSpLocks/>
          </p:cNvCxnSpPr>
          <p:nvPr/>
        </p:nvCxnSpPr>
        <p:spPr bwMode="gray">
          <a:xfrm flipH="1">
            <a:off x="2373345" y="1718495"/>
            <a:ext cx="49116" cy="1277540"/>
          </a:xfrm>
          <a:prstGeom prst="line">
            <a:avLst/>
          </a:prstGeom>
          <a:ln w="25400" cap="rnd">
            <a:solidFill>
              <a:schemeClr val="bg1">
                <a:lumMod val="50000"/>
              </a:schemeClr>
            </a:solidFill>
            <a:miter lim="800000"/>
            <a:headEnd type="stealth" w="lg" len="lg"/>
            <a:tailEnd type="stealth" w="lg" len="lg"/>
          </a:ln>
        </p:spPr>
        <p:style>
          <a:lnRef idx="1">
            <a:schemeClr val="accent1"/>
          </a:lnRef>
          <a:fillRef idx="0">
            <a:schemeClr val="accent1"/>
          </a:fillRef>
          <a:effectRef idx="0">
            <a:schemeClr val="accent1"/>
          </a:effectRef>
          <a:fontRef idx="minor">
            <a:schemeClr val="tx1"/>
          </a:fontRef>
        </p:style>
      </p:cxnSp>
      <p:cxnSp>
        <p:nvCxnSpPr>
          <p:cNvPr id="242" name="Straight Connector 241">
            <a:extLst>
              <a:ext uri="{FF2B5EF4-FFF2-40B4-BE49-F238E27FC236}">
                <a16:creationId xmlns:a16="http://schemas.microsoft.com/office/drawing/2014/main" id="{DCF1B5E7-1953-E741-A5AB-FCA8F6CA45D9}"/>
              </a:ext>
            </a:extLst>
          </p:cNvPr>
          <p:cNvCxnSpPr>
            <a:cxnSpLocks/>
          </p:cNvCxnSpPr>
          <p:nvPr/>
        </p:nvCxnSpPr>
        <p:spPr bwMode="gray">
          <a:xfrm>
            <a:off x="2683484" y="1705350"/>
            <a:ext cx="1551165" cy="1345347"/>
          </a:xfrm>
          <a:prstGeom prst="line">
            <a:avLst/>
          </a:prstGeom>
          <a:ln w="25400" cap="rnd">
            <a:solidFill>
              <a:schemeClr val="bg1">
                <a:lumMod val="50000"/>
              </a:schemeClr>
            </a:solidFill>
            <a:miter lim="800000"/>
            <a:headEnd type="stealth" w="lg" len="lg"/>
            <a:tailEnd type="stealth" w="lg" len="lg"/>
          </a:ln>
        </p:spPr>
        <p:style>
          <a:lnRef idx="1">
            <a:schemeClr val="accent1"/>
          </a:lnRef>
          <a:fillRef idx="0">
            <a:schemeClr val="accent1"/>
          </a:fillRef>
          <a:effectRef idx="0">
            <a:schemeClr val="accent1"/>
          </a:effectRef>
          <a:fontRef idx="minor">
            <a:schemeClr val="tx1"/>
          </a:fontRef>
        </p:style>
      </p:cxnSp>
      <p:cxnSp>
        <p:nvCxnSpPr>
          <p:cNvPr id="245" name="Straight Connector 244">
            <a:extLst>
              <a:ext uri="{FF2B5EF4-FFF2-40B4-BE49-F238E27FC236}">
                <a16:creationId xmlns:a16="http://schemas.microsoft.com/office/drawing/2014/main" id="{F93A5F39-FC40-2E49-B09C-6A8FBDFE3BDA}"/>
              </a:ext>
            </a:extLst>
          </p:cNvPr>
          <p:cNvCxnSpPr>
            <a:cxnSpLocks/>
          </p:cNvCxnSpPr>
          <p:nvPr/>
        </p:nvCxnSpPr>
        <p:spPr bwMode="gray">
          <a:xfrm flipH="1">
            <a:off x="4689258" y="1705350"/>
            <a:ext cx="41022" cy="1365631"/>
          </a:xfrm>
          <a:prstGeom prst="line">
            <a:avLst/>
          </a:prstGeom>
          <a:ln w="25400" cap="rnd">
            <a:solidFill>
              <a:schemeClr val="bg1">
                <a:lumMod val="50000"/>
              </a:schemeClr>
            </a:solidFill>
            <a:miter lim="800000"/>
            <a:headEnd type="stealth" w="lg" len="lg"/>
            <a:tailEnd type="stealth" w="lg" len="lg"/>
          </a:ln>
        </p:spPr>
        <p:style>
          <a:lnRef idx="1">
            <a:schemeClr val="accent1"/>
          </a:lnRef>
          <a:fillRef idx="0">
            <a:schemeClr val="accent1"/>
          </a:fillRef>
          <a:effectRef idx="0">
            <a:schemeClr val="accent1"/>
          </a:effectRef>
          <a:fontRef idx="minor">
            <a:schemeClr val="tx1"/>
          </a:fontRef>
        </p:style>
      </p:cxnSp>
      <p:sp>
        <p:nvSpPr>
          <p:cNvPr id="248" name="Rectangle 247">
            <a:extLst>
              <a:ext uri="{FF2B5EF4-FFF2-40B4-BE49-F238E27FC236}">
                <a16:creationId xmlns:a16="http://schemas.microsoft.com/office/drawing/2014/main" id="{88A418A2-135E-4A4F-A471-816395E10A24}"/>
              </a:ext>
            </a:extLst>
          </p:cNvPr>
          <p:cNvSpPr/>
          <p:nvPr/>
        </p:nvSpPr>
        <p:spPr>
          <a:xfrm>
            <a:off x="6598889" y="3356451"/>
            <a:ext cx="3229121" cy="738664"/>
          </a:xfrm>
          <a:prstGeom prst="rect">
            <a:avLst/>
          </a:prstGeom>
          <a:noFill/>
        </p:spPr>
        <p:txBody>
          <a:bodyPr wrap="square">
            <a:spAutoFit/>
          </a:bodyPr>
          <a:lstStyle/>
          <a:p>
            <a:r>
              <a:rPr lang="en-US" sz="1050" b="1" dirty="0">
                <a:solidFill>
                  <a:schemeClr val="tx2"/>
                </a:solidFill>
                <a:latin typeface="Metropolis" pitchFamily="2" charset="77"/>
              </a:rPr>
              <a:t>Auto created </a:t>
            </a:r>
          </a:p>
          <a:p>
            <a:r>
              <a:rPr lang="en-US" sz="1050" b="1" dirty="0">
                <a:solidFill>
                  <a:schemeClr val="tx2"/>
                </a:solidFill>
                <a:latin typeface="Metropolis" pitchFamily="2" charset="77"/>
              </a:rPr>
              <a:t>Intra Tier Transit Link </a:t>
            </a:r>
          </a:p>
          <a:p>
            <a:r>
              <a:rPr lang="en-US" sz="1050" b="1" dirty="0">
                <a:solidFill>
                  <a:schemeClr val="tx2"/>
                </a:solidFill>
                <a:latin typeface="Metropolis" pitchFamily="2" charset="77"/>
              </a:rPr>
              <a:t>(Transit LS /GENEVE) </a:t>
            </a:r>
          </a:p>
          <a:p>
            <a:r>
              <a:rPr lang="en-US" sz="1050" b="1" dirty="0">
                <a:solidFill>
                  <a:schemeClr val="tx2"/>
                </a:solidFill>
                <a:latin typeface="Metropolis" pitchFamily="2" charset="77"/>
              </a:rPr>
              <a:t>169.254.0.x</a:t>
            </a:r>
            <a:endParaRPr lang="en-GB" sz="1050" dirty="0"/>
          </a:p>
        </p:txBody>
      </p:sp>
      <p:sp>
        <p:nvSpPr>
          <p:cNvPr id="249" name="Rectangle 248">
            <a:extLst>
              <a:ext uri="{FF2B5EF4-FFF2-40B4-BE49-F238E27FC236}">
                <a16:creationId xmlns:a16="http://schemas.microsoft.com/office/drawing/2014/main" id="{27CFF3FC-49CD-074C-B653-AFCD15D10E54}"/>
              </a:ext>
            </a:extLst>
          </p:cNvPr>
          <p:cNvSpPr/>
          <p:nvPr/>
        </p:nvSpPr>
        <p:spPr>
          <a:xfrm>
            <a:off x="4936103" y="2349301"/>
            <a:ext cx="1302956" cy="430887"/>
          </a:xfrm>
          <a:prstGeom prst="rect">
            <a:avLst/>
          </a:prstGeom>
          <a:noFill/>
        </p:spPr>
        <p:txBody>
          <a:bodyPr wrap="square">
            <a:spAutoFit/>
          </a:bodyPr>
          <a:lstStyle/>
          <a:p>
            <a:r>
              <a:rPr lang="en-US" sz="1100" b="1" dirty="0">
                <a:solidFill>
                  <a:schemeClr val="accent1">
                    <a:lumMod val="75000"/>
                  </a:schemeClr>
                </a:solidFill>
                <a:latin typeface="Metropolis" pitchFamily="2" charset="77"/>
              </a:rPr>
              <a:t>Uplink 2</a:t>
            </a:r>
          </a:p>
          <a:p>
            <a:r>
              <a:rPr lang="en-US" sz="1100" b="1" dirty="0">
                <a:solidFill>
                  <a:schemeClr val="accent1">
                    <a:lumMod val="75000"/>
                  </a:schemeClr>
                </a:solidFill>
                <a:latin typeface="Metropolis" pitchFamily="2" charset="77"/>
              </a:rPr>
              <a:t>(VLAN 20) /29</a:t>
            </a:r>
            <a:endParaRPr lang="en-GB" sz="1100" dirty="0">
              <a:solidFill>
                <a:schemeClr val="accent1">
                  <a:lumMod val="75000"/>
                </a:schemeClr>
              </a:solidFill>
            </a:endParaRPr>
          </a:p>
        </p:txBody>
      </p:sp>
      <p:sp>
        <p:nvSpPr>
          <p:cNvPr id="250" name="Rectangle 249">
            <a:extLst>
              <a:ext uri="{FF2B5EF4-FFF2-40B4-BE49-F238E27FC236}">
                <a16:creationId xmlns:a16="http://schemas.microsoft.com/office/drawing/2014/main" id="{2253DEB5-7FE8-0342-9B14-D8A55D496C74}"/>
              </a:ext>
            </a:extLst>
          </p:cNvPr>
          <p:cNvSpPr/>
          <p:nvPr/>
        </p:nvSpPr>
        <p:spPr>
          <a:xfrm>
            <a:off x="1021767" y="2212924"/>
            <a:ext cx="1877008" cy="430887"/>
          </a:xfrm>
          <a:prstGeom prst="rect">
            <a:avLst/>
          </a:prstGeom>
          <a:noFill/>
        </p:spPr>
        <p:txBody>
          <a:bodyPr wrap="square">
            <a:spAutoFit/>
          </a:bodyPr>
          <a:lstStyle/>
          <a:p>
            <a:r>
              <a:rPr lang="en-US" sz="1100" b="1" dirty="0">
                <a:solidFill>
                  <a:schemeClr val="accent5">
                    <a:lumMod val="75000"/>
                  </a:schemeClr>
                </a:solidFill>
                <a:latin typeface="Metropolis" pitchFamily="2" charset="77"/>
              </a:rPr>
              <a:t>Uplink 1 </a:t>
            </a:r>
          </a:p>
          <a:p>
            <a:r>
              <a:rPr lang="en-US" sz="1100" b="1" dirty="0">
                <a:solidFill>
                  <a:schemeClr val="accent5">
                    <a:lumMod val="75000"/>
                  </a:schemeClr>
                </a:solidFill>
                <a:latin typeface="Metropolis" pitchFamily="2" charset="77"/>
              </a:rPr>
              <a:t>(VLAN 10) /29</a:t>
            </a:r>
            <a:endParaRPr lang="en-GB" sz="1100" dirty="0">
              <a:solidFill>
                <a:schemeClr val="accent5">
                  <a:lumMod val="75000"/>
                </a:schemeClr>
              </a:solidFill>
            </a:endParaRPr>
          </a:p>
        </p:txBody>
      </p:sp>
      <p:cxnSp>
        <p:nvCxnSpPr>
          <p:cNvPr id="251" name="Straight Connector 250">
            <a:extLst>
              <a:ext uri="{FF2B5EF4-FFF2-40B4-BE49-F238E27FC236}">
                <a16:creationId xmlns:a16="http://schemas.microsoft.com/office/drawing/2014/main" id="{B21FB39C-D25F-C646-95D9-B1B0F358DCE1}"/>
              </a:ext>
            </a:extLst>
          </p:cNvPr>
          <p:cNvCxnSpPr>
            <a:cxnSpLocks/>
          </p:cNvCxnSpPr>
          <p:nvPr/>
        </p:nvCxnSpPr>
        <p:spPr bwMode="gray">
          <a:xfrm>
            <a:off x="345717" y="1791429"/>
            <a:ext cx="1120451" cy="0"/>
          </a:xfrm>
          <a:prstGeom prst="line">
            <a:avLst/>
          </a:prstGeom>
          <a:ln w="25400" cap="rnd">
            <a:solidFill>
              <a:schemeClr val="bg1">
                <a:lumMod val="50000"/>
              </a:schemeClr>
            </a:solidFill>
            <a:miter lim="800000"/>
            <a:headEnd type="stealth" w="lg" len="lg"/>
            <a:tailEnd type="stealth" w="lg" len="lg"/>
          </a:ln>
        </p:spPr>
        <p:style>
          <a:lnRef idx="1">
            <a:schemeClr val="accent1"/>
          </a:lnRef>
          <a:fillRef idx="0">
            <a:schemeClr val="accent1"/>
          </a:fillRef>
          <a:effectRef idx="0">
            <a:schemeClr val="accent1"/>
          </a:effectRef>
          <a:fontRef idx="minor">
            <a:schemeClr val="tx1"/>
          </a:fontRef>
        </p:style>
      </p:cxnSp>
      <p:sp>
        <p:nvSpPr>
          <p:cNvPr id="253" name="Rectangle 252">
            <a:extLst>
              <a:ext uri="{FF2B5EF4-FFF2-40B4-BE49-F238E27FC236}">
                <a16:creationId xmlns:a16="http://schemas.microsoft.com/office/drawing/2014/main" id="{D3987700-E318-D042-923B-B72DF61227D0}"/>
              </a:ext>
            </a:extLst>
          </p:cNvPr>
          <p:cNvSpPr/>
          <p:nvPr/>
        </p:nvSpPr>
        <p:spPr>
          <a:xfrm>
            <a:off x="274840" y="1443449"/>
            <a:ext cx="1322798" cy="276999"/>
          </a:xfrm>
          <a:prstGeom prst="rect">
            <a:avLst/>
          </a:prstGeom>
        </p:spPr>
        <p:txBody>
          <a:bodyPr wrap="none">
            <a:spAutoFit/>
          </a:bodyPr>
          <a:lstStyle/>
          <a:p>
            <a:pPr algn="ctr"/>
            <a:r>
              <a:rPr lang="en-US" sz="1200" b="1" dirty="0" err="1">
                <a:solidFill>
                  <a:schemeClr val="tx1">
                    <a:lumMod val="50000"/>
                  </a:schemeClr>
                </a:solidFill>
                <a:ea typeface="Gotham Rounded Book" charset="0"/>
                <a:cs typeface="Gotham Rounded Book" charset="0"/>
              </a:rPr>
              <a:t>eBGP</a:t>
            </a:r>
            <a:r>
              <a:rPr lang="en-US" sz="1200" b="1" dirty="0">
                <a:solidFill>
                  <a:schemeClr val="tx1">
                    <a:lumMod val="50000"/>
                  </a:schemeClr>
                </a:solidFill>
                <a:ea typeface="Gotham Rounded Book" charset="0"/>
                <a:cs typeface="Gotham Rounded Book" charset="0"/>
              </a:rPr>
              <a:t> </a:t>
            </a:r>
            <a:r>
              <a:rPr lang="en-US" sz="1200" b="1" dirty="0" err="1">
                <a:solidFill>
                  <a:schemeClr val="tx1">
                    <a:lumMod val="50000"/>
                  </a:schemeClr>
                </a:solidFill>
                <a:ea typeface="Gotham Rounded Book" charset="0"/>
                <a:cs typeface="Gotham Rounded Book" charset="0"/>
              </a:rPr>
              <a:t>Peerings</a:t>
            </a:r>
            <a:endParaRPr lang="en-US" sz="1200" b="1" dirty="0">
              <a:solidFill>
                <a:schemeClr val="tx1">
                  <a:lumMod val="50000"/>
                </a:schemeClr>
              </a:solidFill>
              <a:ea typeface="Gotham Rounded Book" charset="0"/>
              <a:cs typeface="Gotham Rounded Book" charset="0"/>
            </a:endParaRPr>
          </a:p>
        </p:txBody>
      </p:sp>
      <p:sp>
        <p:nvSpPr>
          <p:cNvPr id="254" name="Rectangle 253">
            <a:extLst>
              <a:ext uri="{FF2B5EF4-FFF2-40B4-BE49-F238E27FC236}">
                <a16:creationId xmlns:a16="http://schemas.microsoft.com/office/drawing/2014/main" id="{B6901C25-2D6D-554D-B5FD-5B7FFDFAB1ED}"/>
              </a:ext>
            </a:extLst>
          </p:cNvPr>
          <p:cNvSpPr/>
          <p:nvPr/>
        </p:nvSpPr>
        <p:spPr>
          <a:xfrm>
            <a:off x="2920892" y="1320210"/>
            <a:ext cx="1809594" cy="276999"/>
          </a:xfrm>
          <a:prstGeom prst="rect">
            <a:avLst/>
          </a:prstGeom>
        </p:spPr>
        <p:txBody>
          <a:bodyPr wrap="square">
            <a:spAutoFit/>
          </a:bodyPr>
          <a:lstStyle/>
          <a:p>
            <a:r>
              <a:rPr lang="en-US" sz="1200" b="1" dirty="0">
                <a:solidFill>
                  <a:schemeClr val="tx2"/>
                </a:solidFill>
                <a:latin typeface="Metropolis" pitchFamily="2" charset="77"/>
              </a:rPr>
              <a:t>Physical Routers</a:t>
            </a:r>
            <a:endParaRPr lang="en-GB" sz="1200" dirty="0">
              <a:solidFill>
                <a:schemeClr val="tx2"/>
              </a:solidFill>
            </a:endParaRPr>
          </a:p>
        </p:txBody>
      </p:sp>
      <p:sp>
        <p:nvSpPr>
          <p:cNvPr id="275" name="TextBox 274">
            <a:extLst>
              <a:ext uri="{FF2B5EF4-FFF2-40B4-BE49-F238E27FC236}">
                <a16:creationId xmlns:a16="http://schemas.microsoft.com/office/drawing/2014/main" id="{8E496DB4-6E50-6942-9053-BBFAB59B6BB0}"/>
              </a:ext>
            </a:extLst>
          </p:cNvPr>
          <p:cNvSpPr txBox="1"/>
          <p:nvPr/>
        </p:nvSpPr>
        <p:spPr>
          <a:xfrm>
            <a:off x="6012466" y="1164432"/>
            <a:ext cx="5940751" cy="1446550"/>
          </a:xfrm>
          <a:prstGeom prst="rect">
            <a:avLst/>
          </a:prstGeom>
        </p:spPr>
        <p:txBody>
          <a:bodyPr wrap="square" lIns="0" tIns="0" rIns="0" bIns="0" rtlCol="0">
            <a:spAutoFit/>
          </a:bodyPr>
          <a:lstStyle/>
          <a:p>
            <a:pPr marL="228600" indent="-228600">
              <a:spcAft>
                <a:spcPts val="600"/>
              </a:spcAft>
              <a:buFont typeface="+mj-lt"/>
              <a:buAutoNum type="arabicPeriod"/>
            </a:pPr>
            <a:r>
              <a:rPr lang="en-US" sz="1400" b="1" dirty="0">
                <a:solidFill>
                  <a:schemeClr val="tx2"/>
                </a:solidFill>
              </a:rPr>
              <a:t>Both Active and Standby SR forms BGP </a:t>
            </a:r>
            <a:r>
              <a:rPr lang="en-US" sz="1400" b="1" dirty="0" err="1">
                <a:solidFill>
                  <a:schemeClr val="tx2"/>
                </a:solidFill>
              </a:rPr>
              <a:t>neighborships</a:t>
            </a:r>
            <a:r>
              <a:rPr lang="en-US" sz="1400" b="1" dirty="0">
                <a:solidFill>
                  <a:schemeClr val="tx2"/>
                </a:solidFill>
              </a:rPr>
              <a:t> with physical (</a:t>
            </a:r>
            <a:r>
              <a:rPr lang="en-US" sz="1400" b="1" dirty="0" err="1">
                <a:solidFill>
                  <a:schemeClr val="tx2"/>
                </a:solidFill>
              </a:rPr>
              <a:t>Src</a:t>
            </a:r>
            <a:r>
              <a:rPr lang="en-US" sz="1400" b="1" dirty="0">
                <a:solidFill>
                  <a:schemeClr val="tx2"/>
                </a:solidFill>
              </a:rPr>
              <a:t>/</a:t>
            </a:r>
            <a:r>
              <a:rPr lang="en-US" sz="1400" b="1" dirty="0" err="1">
                <a:solidFill>
                  <a:schemeClr val="tx2"/>
                </a:solidFill>
              </a:rPr>
              <a:t>Dst</a:t>
            </a:r>
            <a:r>
              <a:rPr lang="en-US" sz="1400" b="1" dirty="0">
                <a:solidFill>
                  <a:schemeClr val="tx2"/>
                </a:solidFill>
              </a:rPr>
              <a:t> IP based ECMP on T0 to Physical Router)</a:t>
            </a:r>
          </a:p>
          <a:p>
            <a:pPr marL="228600" indent="-228600">
              <a:spcAft>
                <a:spcPts val="600"/>
              </a:spcAft>
              <a:buFont typeface="+mj-lt"/>
              <a:buAutoNum type="arabicPeriod"/>
            </a:pPr>
            <a:r>
              <a:rPr lang="en-US" sz="1400" b="1" dirty="0">
                <a:solidFill>
                  <a:schemeClr val="tx2"/>
                </a:solidFill>
              </a:rPr>
              <a:t>Standby SR automatically prepends the Local AS three times (influence ingress)</a:t>
            </a:r>
          </a:p>
          <a:p>
            <a:pPr marL="228600" indent="-228600">
              <a:spcAft>
                <a:spcPts val="600"/>
              </a:spcAft>
              <a:buFont typeface="+mj-lt"/>
              <a:buAutoNum type="arabicPeriod"/>
            </a:pPr>
            <a:r>
              <a:rPr lang="en-US" sz="1400" b="1" dirty="0">
                <a:solidFill>
                  <a:schemeClr val="tx2"/>
                </a:solidFill>
              </a:rPr>
              <a:t>Standby SR does not receive any traffic on its Intra Tier Transit Link (influence egress)</a:t>
            </a:r>
          </a:p>
        </p:txBody>
      </p:sp>
      <p:sp>
        <p:nvSpPr>
          <p:cNvPr id="277" name="TextBox 276">
            <a:extLst>
              <a:ext uri="{FF2B5EF4-FFF2-40B4-BE49-F238E27FC236}">
                <a16:creationId xmlns:a16="http://schemas.microsoft.com/office/drawing/2014/main" id="{8D5C1A45-E834-8E4A-ADA4-D1845342B05B}"/>
              </a:ext>
            </a:extLst>
          </p:cNvPr>
          <p:cNvSpPr txBox="1"/>
          <p:nvPr/>
        </p:nvSpPr>
        <p:spPr>
          <a:xfrm>
            <a:off x="2526111" y="3553502"/>
            <a:ext cx="225912" cy="215444"/>
          </a:xfrm>
          <a:prstGeom prst="rect">
            <a:avLst/>
          </a:prstGeom>
        </p:spPr>
        <p:txBody>
          <a:bodyPr wrap="square" lIns="0" tIns="0" rIns="0" bIns="0" rtlCol="0">
            <a:spAutoFit/>
          </a:bodyPr>
          <a:lstStyle/>
          <a:p>
            <a:pPr algn="l">
              <a:spcAft>
                <a:spcPts val="600"/>
              </a:spcAft>
            </a:pPr>
            <a:r>
              <a:rPr lang="en-US" sz="1400" b="1" dirty="0">
                <a:solidFill>
                  <a:schemeClr val="tx1">
                    <a:lumMod val="50000"/>
                  </a:schemeClr>
                </a:solidFill>
              </a:rPr>
              <a:t>.2</a:t>
            </a:r>
          </a:p>
        </p:txBody>
      </p:sp>
      <p:sp>
        <p:nvSpPr>
          <p:cNvPr id="278" name="TextBox 277">
            <a:extLst>
              <a:ext uri="{FF2B5EF4-FFF2-40B4-BE49-F238E27FC236}">
                <a16:creationId xmlns:a16="http://schemas.microsoft.com/office/drawing/2014/main" id="{BDF8F1B2-4D82-4943-A402-7E8997758E67}"/>
              </a:ext>
            </a:extLst>
          </p:cNvPr>
          <p:cNvSpPr txBox="1"/>
          <p:nvPr/>
        </p:nvSpPr>
        <p:spPr>
          <a:xfrm>
            <a:off x="4086658" y="3546743"/>
            <a:ext cx="213549" cy="215444"/>
          </a:xfrm>
          <a:prstGeom prst="rect">
            <a:avLst/>
          </a:prstGeom>
        </p:spPr>
        <p:txBody>
          <a:bodyPr wrap="square" lIns="0" tIns="0" rIns="0" bIns="0" rtlCol="0">
            <a:spAutoFit/>
          </a:bodyPr>
          <a:lstStyle/>
          <a:p>
            <a:pPr algn="r">
              <a:spcAft>
                <a:spcPts val="600"/>
              </a:spcAft>
            </a:pPr>
            <a:r>
              <a:rPr lang="en-US" sz="1400" b="1" dirty="0">
                <a:solidFill>
                  <a:schemeClr val="tx1">
                    <a:lumMod val="50000"/>
                  </a:schemeClr>
                </a:solidFill>
              </a:rPr>
              <a:t>.2</a:t>
            </a:r>
          </a:p>
        </p:txBody>
      </p:sp>
      <p:sp>
        <p:nvSpPr>
          <p:cNvPr id="279" name="TextBox 278">
            <a:extLst>
              <a:ext uri="{FF2B5EF4-FFF2-40B4-BE49-F238E27FC236}">
                <a16:creationId xmlns:a16="http://schemas.microsoft.com/office/drawing/2014/main" id="{687A55AE-CD45-CF46-9A43-CF6034A280BC}"/>
              </a:ext>
            </a:extLst>
          </p:cNvPr>
          <p:cNvSpPr txBox="1"/>
          <p:nvPr/>
        </p:nvSpPr>
        <p:spPr>
          <a:xfrm>
            <a:off x="2077849" y="4110522"/>
            <a:ext cx="225912" cy="215444"/>
          </a:xfrm>
          <a:prstGeom prst="rect">
            <a:avLst/>
          </a:prstGeom>
        </p:spPr>
        <p:txBody>
          <a:bodyPr wrap="square" lIns="0" tIns="0" rIns="0" bIns="0" rtlCol="0">
            <a:spAutoFit/>
          </a:bodyPr>
          <a:lstStyle/>
          <a:p>
            <a:pPr algn="l">
              <a:spcAft>
                <a:spcPts val="600"/>
              </a:spcAft>
            </a:pPr>
            <a:r>
              <a:rPr lang="en-US" sz="1400" b="1" dirty="0">
                <a:solidFill>
                  <a:schemeClr val="tx1">
                    <a:lumMod val="50000"/>
                  </a:schemeClr>
                </a:solidFill>
              </a:rPr>
              <a:t>.1</a:t>
            </a:r>
          </a:p>
        </p:txBody>
      </p:sp>
      <p:sp>
        <p:nvSpPr>
          <p:cNvPr id="2" name="TextBox 1">
            <a:extLst>
              <a:ext uri="{FF2B5EF4-FFF2-40B4-BE49-F238E27FC236}">
                <a16:creationId xmlns:a16="http://schemas.microsoft.com/office/drawing/2014/main" id="{183C67B9-E109-C644-864B-1EFD69470F6A}"/>
              </a:ext>
            </a:extLst>
          </p:cNvPr>
          <p:cNvSpPr txBox="1"/>
          <p:nvPr/>
        </p:nvSpPr>
        <p:spPr>
          <a:xfrm>
            <a:off x="4371467" y="3490805"/>
            <a:ext cx="183833" cy="430887"/>
          </a:xfrm>
          <a:prstGeom prst="rect">
            <a:avLst/>
          </a:prstGeom>
        </p:spPr>
        <p:txBody>
          <a:bodyPr wrap="square" lIns="0" tIns="0" rIns="0" bIns="0" rtlCol="0">
            <a:spAutoFit/>
          </a:bodyPr>
          <a:lstStyle/>
          <a:p>
            <a:pPr algn="ctr">
              <a:spcAft>
                <a:spcPts val="600"/>
              </a:spcAft>
            </a:pPr>
            <a:r>
              <a:rPr lang="en-US" sz="2800" dirty="0">
                <a:solidFill>
                  <a:srgbClr val="FF0000"/>
                </a:solidFill>
              </a:rPr>
              <a:t>X</a:t>
            </a:r>
          </a:p>
        </p:txBody>
      </p:sp>
      <p:sp>
        <p:nvSpPr>
          <p:cNvPr id="111" name="TextBox 110">
            <a:extLst>
              <a:ext uri="{FF2B5EF4-FFF2-40B4-BE49-F238E27FC236}">
                <a16:creationId xmlns:a16="http://schemas.microsoft.com/office/drawing/2014/main" id="{6F389472-4AAA-0947-985D-ABEB72A20B1D}"/>
              </a:ext>
            </a:extLst>
          </p:cNvPr>
          <p:cNvSpPr txBox="1"/>
          <p:nvPr/>
        </p:nvSpPr>
        <p:spPr>
          <a:xfrm>
            <a:off x="4453579" y="3636930"/>
            <a:ext cx="1062015" cy="369332"/>
          </a:xfrm>
          <a:prstGeom prst="rect">
            <a:avLst/>
          </a:prstGeom>
        </p:spPr>
        <p:txBody>
          <a:bodyPr wrap="square" lIns="0" tIns="0" rIns="0" bIns="0" rtlCol="0">
            <a:spAutoFit/>
          </a:bodyPr>
          <a:lstStyle/>
          <a:p>
            <a:pPr algn="ctr">
              <a:spcAft>
                <a:spcPts val="600"/>
              </a:spcAft>
            </a:pPr>
            <a:r>
              <a:rPr lang="en-US" sz="1200" b="1" dirty="0">
                <a:solidFill>
                  <a:schemeClr val="tx1">
                    <a:lumMod val="50000"/>
                  </a:schemeClr>
                </a:solidFill>
              </a:rPr>
              <a:t>Operational State : Down</a:t>
            </a:r>
          </a:p>
        </p:txBody>
      </p:sp>
      <p:grpSp>
        <p:nvGrpSpPr>
          <p:cNvPr id="27" name="Group 26">
            <a:extLst>
              <a:ext uri="{FF2B5EF4-FFF2-40B4-BE49-F238E27FC236}">
                <a16:creationId xmlns:a16="http://schemas.microsoft.com/office/drawing/2014/main" id="{7DDF3753-62D6-7F47-9C21-59344702B76B}"/>
              </a:ext>
            </a:extLst>
          </p:cNvPr>
          <p:cNvGrpSpPr/>
          <p:nvPr/>
        </p:nvGrpSpPr>
        <p:grpSpPr>
          <a:xfrm>
            <a:off x="2502766" y="1707176"/>
            <a:ext cx="2477627" cy="1350750"/>
            <a:chOff x="3842409" y="1973275"/>
            <a:chExt cx="2477627" cy="1350750"/>
          </a:xfrm>
        </p:grpSpPr>
        <p:cxnSp>
          <p:nvCxnSpPr>
            <p:cNvPr id="60" name="Straight Connector 59">
              <a:extLst>
                <a:ext uri="{FF2B5EF4-FFF2-40B4-BE49-F238E27FC236}">
                  <a16:creationId xmlns:a16="http://schemas.microsoft.com/office/drawing/2014/main" id="{20D6CB69-56B0-504A-9FA1-A2D83EF4EAA2}"/>
                </a:ext>
              </a:extLst>
            </p:cNvPr>
            <p:cNvCxnSpPr>
              <a:cxnSpLocks/>
            </p:cNvCxnSpPr>
            <p:nvPr/>
          </p:nvCxnSpPr>
          <p:spPr bwMode="gray">
            <a:xfrm>
              <a:off x="5940368" y="2925856"/>
              <a:ext cx="0" cy="374610"/>
            </a:xfrm>
            <a:prstGeom prst="line">
              <a:avLst/>
            </a:prstGeom>
            <a:ln w="25400" cap="rnd">
              <a:solidFill>
                <a:schemeClr val="accent1">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82" name="Straight Connector 81">
              <a:extLst>
                <a:ext uri="{FF2B5EF4-FFF2-40B4-BE49-F238E27FC236}">
                  <a16:creationId xmlns:a16="http://schemas.microsoft.com/office/drawing/2014/main" id="{655AB8BD-0DE5-A742-9AA9-EFE3AD2E2DEC}"/>
                </a:ext>
              </a:extLst>
            </p:cNvPr>
            <p:cNvCxnSpPr>
              <a:cxnSpLocks/>
            </p:cNvCxnSpPr>
            <p:nvPr/>
          </p:nvCxnSpPr>
          <p:spPr bwMode="gray">
            <a:xfrm flipH="1">
              <a:off x="3842409" y="2908492"/>
              <a:ext cx="2477627" cy="0"/>
            </a:xfrm>
            <a:prstGeom prst="line">
              <a:avLst/>
            </a:prstGeom>
            <a:ln w="25400" cap="rnd">
              <a:solidFill>
                <a:schemeClr val="accent1">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14" name="Straight Connector 113">
              <a:extLst>
                <a:ext uri="{FF2B5EF4-FFF2-40B4-BE49-F238E27FC236}">
                  <a16:creationId xmlns:a16="http://schemas.microsoft.com/office/drawing/2014/main" id="{EEED5324-37C4-E04A-998A-24706ECB75E3}"/>
                </a:ext>
              </a:extLst>
            </p:cNvPr>
            <p:cNvCxnSpPr>
              <a:cxnSpLocks/>
            </p:cNvCxnSpPr>
            <p:nvPr/>
          </p:nvCxnSpPr>
          <p:spPr bwMode="gray">
            <a:xfrm flipV="1">
              <a:off x="6173360" y="1973275"/>
              <a:ext cx="370" cy="934216"/>
            </a:xfrm>
            <a:prstGeom prst="line">
              <a:avLst/>
            </a:prstGeom>
            <a:ln w="25400" cap="rnd">
              <a:solidFill>
                <a:schemeClr val="accent1">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12" name="Straight Connector 111">
              <a:extLst>
                <a:ext uri="{FF2B5EF4-FFF2-40B4-BE49-F238E27FC236}">
                  <a16:creationId xmlns:a16="http://schemas.microsoft.com/office/drawing/2014/main" id="{8B4B81A2-79E5-2645-9D1C-B7342D971D1C}"/>
                </a:ext>
              </a:extLst>
            </p:cNvPr>
            <p:cNvCxnSpPr>
              <a:cxnSpLocks/>
            </p:cNvCxnSpPr>
            <p:nvPr/>
          </p:nvCxnSpPr>
          <p:spPr bwMode="gray">
            <a:xfrm flipH="1" flipV="1">
              <a:off x="3946352" y="2919187"/>
              <a:ext cx="1" cy="404838"/>
            </a:xfrm>
            <a:prstGeom prst="line">
              <a:avLst/>
            </a:prstGeom>
            <a:ln w="25400" cap="rnd">
              <a:solidFill>
                <a:schemeClr val="accent1">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grpSp>
      <p:sp>
        <p:nvSpPr>
          <p:cNvPr id="98" name="Rectangle 97">
            <a:extLst>
              <a:ext uri="{FF2B5EF4-FFF2-40B4-BE49-F238E27FC236}">
                <a16:creationId xmlns:a16="http://schemas.microsoft.com/office/drawing/2014/main" id="{070F7F92-606B-5D43-80E0-2B053BFCB3B6}"/>
              </a:ext>
            </a:extLst>
          </p:cNvPr>
          <p:cNvSpPr/>
          <p:nvPr/>
        </p:nvSpPr>
        <p:spPr>
          <a:xfrm>
            <a:off x="5428037" y="2901198"/>
            <a:ext cx="947091" cy="769441"/>
          </a:xfrm>
          <a:prstGeom prst="rect">
            <a:avLst/>
          </a:prstGeom>
        </p:spPr>
        <p:txBody>
          <a:bodyPr wrap="square">
            <a:spAutoFit/>
          </a:bodyPr>
          <a:lstStyle/>
          <a:p>
            <a:pPr algn="ctr"/>
            <a:r>
              <a:rPr lang="en-US" sz="1100" b="1" dirty="0">
                <a:solidFill>
                  <a:schemeClr val="tx2"/>
                </a:solidFill>
                <a:ea typeface="Gotham Rounded Book" charset="0"/>
                <a:cs typeface="Gotham Rounded Book" charset="0"/>
              </a:rPr>
              <a:t>Edge </a:t>
            </a:r>
          </a:p>
          <a:p>
            <a:pPr algn="ctr"/>
            <a:r>
              <a:rPr lang="en-US" sz="1100" b="1" dirty="0">
                <a:solidFill>
                  <a:schemeClr val="tx2"/>
                </a:solidFill>
                <a:ea typeface="Gotham Rounded Book" charset="0"/>
                <a:cs typeface="Gotham Rounded Book" charset="0"/>
              </a:rPr>
              <a:t>Transport</a:t>
            </a:r>
          </a:p>
          <a:p>
            <a:pPr algn="ctr"/>
            <a:r>
              <a:rPr lang="en-US" sz="1100" b="1" dirty="0">
                <a:solidFill>
                  <a:schemeClr val="tx2"/>
                </a:solidFill>
                <a:ea typeface="Gotham Rounded Book" charset="0"/>
                <a:cs typeface="Gotham Rounded Book" charset="0"/>
              </a:rPr>
              <a:t>Node #2 </a:t>
            </a:r>
          </a:p>
          <a:p>
            <a:pPr algn="ctr"/>
            <a:r>
              <a:rPr lang="en-US" sz="1100" b="1" dirty="0">
                <a:solidFill>
                  <a:schemeClr val="tx2"/>
                </a:solidFill>
                <a:ea typeface="Gotham Rounded Book" charset="0"/>
                <a:cs typeface="Gotham Rounded Book" charset="0"/>
              </a:rPr>
              <a:t>VM / BM</a:t>
            </a:r>
          </a:p>
        </p:txBody>
      </p:sp>
      <p:sp>
        <p:nvSpPr>
          <p:cNvPr id="99" name="Rectangle 98">
            <a:extLst>
              <a:ext uri="{FF2B5EF4-FFF2-40B4-BE49-F238E27FC236}">
                <a16:creationId xmlns:a16="http://schemas.microsoft.com/office/drawing/2014/main" id="{A85EA293-6D3C-6041-91DE-9D71BD1CA696}"/>
              </a:ext>
            </a:extLst>
          </p:cNvPr>
          <p:cNvSpPr/>
          <p:nvPr/>
        </p:nvSpPr>
        <p:spPr>
          <a:xfrm>
            <a:off x="8486221" y="3483177"/>
            <a:ext cx="2202462" cy="2672295"/>
          </a:xfrm>
          <a:prstGeom prst="rect">
            <a:avLst/>
          </a:prstGeom>
          <a:noFill/>
          <a:ln w="19050">
            <a:solidFill>
              <a:schemeClr val="tx1"/>
            </a:solidFill>
            <a:prstDash val="dash"/>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grpSp>
        <p:nvGrpSpPr>
          <p:cNvPr id="100" name="Group 99">
            <a:extLst>
              <a:ext uri="{FF2B5EF4-FFF2-40B4-BE49-F238E27FC236}">
                <a16:creationId xmlns:a16="http://schemas.microsoft.com/office/drawing/2014/main" id="{FCA2F711-C6FD-C14D-B405-36055057518E}"/>
              </a:ext>
            </a:extLst>
          </p:cNvPr>
          <p:cNvGrpSpPr/>
          <p:nvPr/>
        </p:nvGrpSpPr>
        <p:grpSpPr>
          <a:xfrm>
            <a:off x="9024149" y="4298724"/>
            <a:ext cx="540000" cy="540000"/>
            <a:chOff x="7736620" y="7009631"/>
            <a:chExt cx="4501800" cy="4503600"/>
          </a:xfrm>
          <a:solidFill>
            <a:schemeClr val="accent6"/>
          </a:solidFill>
        </p:grpSpPr>
        <p:sp>
          <p:nvSpPr>
            <p:cNvPr id="101" name="Freeform: Shape 1">
              <a:extLst>
                <a:ext uri="{FF2B5EF4-FFF2-40B4-BE49-F238E27FC236}">
                  <a16:creationId xmlns:a16="http://schemas.microsoft.com/office/drawing/2014/main" id="{2C6EE423-B355-1D4C-8F6A-A08D16D69D2B}"/>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2" name="Freeform: Shape 2">
              <a:extLst>
                <a:ext uri="{FF2B5EF4-FFF2-40B4-BE49-F238E27FC236}">
                  <a16:creationId xmlns:a16="http://schemas.microsoft.com/office/drawing/2014/main" id="{FB7A0008-F624-7041-ADCC-E6545160EA1B}"/>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3" name="Freeform: Shape 3">
              <a:extLst>
                <a:ext uri="{FF2B5EF4-FFF2-40B4-BE49-F238E27FC236}">
                  <a16:creationId xmlns:a16="http://schemas.microsoft.com/office/drawing/2014/main" id="{1F8C5CE5-2BE1-5D47-B1AD-E6C0CEF261A9}"/>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10" name="Freeform: Shape 4">
              <a:extLst>
                <a:ext uri="{FF2B5EF4-FFF2-40B4-BE49-F238E27FC236}">
                  <a16:creationId xmlns:a16="http://schemas.microsoft.com/office/drawing/2014/main" id="{FDACF5E2-7217-C446-88BB-F6D4A866125C}"/>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13" name="Freeform: Shape 5">
              <a:extLst>
                <a:ext uri="{FF2B5EF4-FFF2-40B4-BE49-F238E27FC236}">
                  <a16:creationId xmlns:a16="http://schemas.microsoft.com/office/drawing/2014/main" id="{87DE35FF-95CD-6C43-8A43-B155967473DC}"/>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115" name="Rectangle 114">
            <a:extLst>
              <a:ext uri="{FF2B5EF4-FFF2-40B4-BE49-F238E27FC236}">
                <a16:creationId xmlns:a16="http://schemas.microsoft.com/office/drawing/2014/main" id="{3B9D709D-3550-CC44-842E-02A3328C6831}"/>
              </a:ext>
            </a:extLst>
          </p:cNvPr>
          <p:cNvSpPr/>
          <p:nvPr/>
        </p:nvSpPr>
        <p:spPr>
          <a:xfrm>
            <a:off x="8820753" y="3044518"/>
            <a:ext cx="1563340" cy="461665"/>
          </a:xfrm>
          <a:prstGeom prst="rect">
            <a:avLst/>
          </a:prstGeom>
        </p:spPr>
        <p:txBody>
          <a:bodyPr wrap="square">
            <a:spAutoFit/>
          </a:bodyPr>
          <a:lstStyle/>
          <a:p>
            <a:pPr algn="ctr"/>
            <a:r>
              <a:rPr lang="en-US" sz="1200" b="1" dirty="0">
                <a:solidFill>
                  <a:schemeClr val="tx2"/>
                </a:solidFill>
                <a:ea typeface="Gotham Rounded Book" charset="0"/>
                <a:cs typeface="Gotham Rounded Book" charset="0"/>
              </a:rPr>
              <a:t>Host Transport Node</a:t>
            </a:r>
          </a:p>
        </p:txBody>
      </p:sp>
      <p:sp>
        <p:nvSpPr>
          <p:cNvPr id="116" name="Rectangle 115">
            <a:extLst>
              <a:ext uri="{FF2B5EF4-FFF2-40B4-BE49-F238E27FC236}">
                <a16:creationId xmlns:a16="http://schemas.microsoft.com/office/drawing/2014/main" id="{04894000-5B2C-8E46-AC50-3EF105A3E623}"/>
              </a:ext>
            </a:extLst>
          </p:cNvPr>
          <p:cNvSpPr/>
          <p:nvPr/>
        </p:nvSpPr>
        <p:spPr>
          <a:xfrm>
            <a:off x="8532139" y="4406468"/>
            <a:ext cx="482824" cy="338554"/>
          </a:xfrm>
          <a:prstGeom prst="rect">
            <a:avLst/>
          </a:prstGeom>
        </p:spPr>
        <p:txBody>
          <a:bodyPr wrap="none">
            <a:spAutoFit/>
          </a:bodyPr>
          <a:lstStyle/>
          <a:p>
            <a:r>
              <a:rPr lang="en-US" sz="1600" b="1" dirty="0">
                <a:solidFill>
                  <a:schemeClr val="tx2"/>
                </a:solidFill>
                <a:latin typeface="Metropolis" pitchFamily="2" charset="77"/>
              </a:rPr>
              <a:t>DR</a:t>
            </a:r>
            <a:endParaRPr lang="en-GB" sz="1600" dirty="0"/>
          </a:p>
        </p:txBody>
      </p:sp>
      <p:cxnSp>
        <p:nvCxnSpPr>
          <p:cNvPr id="122" name="Straight Connector 121">
            <a:extLst>
              <a:ext uri="{FF2B5EF4-FFF2-40B4-BE49-F238E27FC236}">
                <a16:creationId xmlns:a16="http://schemas.microsoft.com/office/drawing/2014/main" id="{A52AE6DD-5F2A-574F-8B83-48B947ADDF9E}"/>
              </a:ext>
            </a:extLst>
          </p:cNvPr>
          <p:cNvCxnSpPr>
            <a:cxnSpLocks/>
          </p:cNvCxnSpPr>
          <p:nvPr/>
        </p:nvCxnSpPr>
        <p:spPr bwMode="gray">
          <a:xfrm>
            <a:off x="9294149" y="4050713"/>
            <a:ext cx="0" cy="259162"/>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125" name="Group 124">
            <a:extLst>
              <a:ext uri="{FF2B5EF4-FFF2-40B4-BE49-F238E27FC236}">
                <a16:creationId xmlns:a16="http://schemas.microsoft.com/office/drawing/2014/main" id="{6B830455-D6C6-434A-85C2-EF800E1364C1}"/>
              </a:ext>
            </a:extLst>
          </p:cNvPr>
          <p:cNvGrpSpPr/>
          <p:nvPr/>
        </p:nvGrpSpPr>
        <p:grpSpPr>
          <a:xfrm>
            <a:off x="10216061" y="5714243"/>
            <a:ext cx="360000" cy="360000"/>
            <a:chOff x="6528282" y="2136284"/>
            <a:chExt cx="1828959" cy="1828959"/>
          </a:xfrm>
        </p:grpSpPr>
        <p:sp>
          <p:nvSpPr>
            <p:cNvPr id="126" name="Oval 125">
              <a:extLst>
                <a:ext uri="{FF2B5EF4-FFF2-40B4-BE49-F238E27FC236}">
                  <a16:creationId xmlns:a16="http://schemas.microsoft.com/office/drawing/2014/main" id="{78A8CE84-3622-194B-B0FE-47A558B82088}"/>
                </a:ext>
              </a:extLst>
            </p:cNvPr>
            <p:cNvSpPr/>
            <p:nvPr/>
          </p:nvSpPr>
          <p:spPr>
            <a:xfrm>
              <a:off x="6528282" y="2136284"/>
              <a:ext cx="1828959" cy="1828959"/>
            </a:xfrm>
            <a:prstGeom prst="ellipse">
              <a:avLst/>
            </a:prstGeom>
            <a:solidFill>
              <a:schemeClr val="accent1"/>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27" name="Freeform 5">
              <a:extLst>
                <a:ext uri="{FF2B5EF4-FFF2-40B4-BE49-F238E27FC236}">
                  <a16:creationId xmlns:a16="http://schemas.microsoft.com/office/drawing/2014/main" id="{40114E9C-F540-2B44-9980-0D739D950D63}"/>
                </a:ext>
              </a:extLst>
            </p:cNvPr>
            <p:cNvSpPr>
              <a:spLocks noChangeAspect="1" noEditPoints="1"/>
            </p:cNvSpPr>
            <p:nvPr/>
          </p:nvSpPr>
          <p:spPr bwMode="auto">
            <a:xfrm>
              <a:off x="6894675" y="2498449"/>
              <a:ext cx="1096168" cy="1096168"/>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28" name="Group 127">
            <a:extLst>
              <a:ext uri="{FF2B5EF4-FFF2-40B4-BE49-F238E27FC236}">
                <a16:creationId xmlns:a16="http://schemas.microsoft.com/office/drawing/2014/main" id="{98116417-F385-264D-BBEB-95FF70E161BB}"/>
              </a:ext>
            </a:extLst>
          </p:cNvPr>
          <p:cNvGrpSpPr/>
          <p:nvPr/>
        </p:nvGrpSpPr>
        <p:grpSpPr>
          <a:xfrm>
            <a:off x="9805522" y="5705924"/>
            <a:ext cx="360000" cy="360000"/>
            <a:chOff x="6528277" y="2132050"/>
            <a:chExt cx="1828959" cy="1828960"/>
          </a:xfrm>
        </p:grpSpPr>
        <p:sp>
          <p:nvSpPr>
            <p:cNvPr id="129" name="Oval 128">
              <a:extLst>
                <a:ext uri="{FF2B5EF4-FFF2-40B4-BE49-F238E27FC236}">
                  <a16:creationId xmlns:a16="http://schemas.microsoft.com/office/drawing/2014/main" id="{AEE0F3A7-32E5-B64F-9286-979E2C6ADD74}"/>
                </a:ext>
              </a:extLst>
            </p:cNvPr>
            <p:cNvSpPr/>
            <p:nvPr/>
          </p:nvSpPr>
          <p:spPr>
            <a:xfrm>
              <a:off x="6528277" y="2132050"/>
              <a:ext cx="1828959" cy="1828960"/>
            </a:xfrm>
            <a:prstGeom prst="ellipse">
              <a:avLst/>
            </a:prstGeom>
            <a:solidFill>
              <a:srgbClr val="002060"/>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30" name="Freeform 5">
              <a:extLst>
                <a:ext uri="{FF2B5EF4-FFF2-40B4-BE49-F238E27FC236}">
                  <a16:creationId xmlns:a16="http://schemas.microsoft.com/office/drawing/2014/main" id="{7A8C85F4-4769-264C-BC28-B588FB7A1784}"/>
                </a:ext>
              </a:extLst>
            </p:cNvPr>
            <p:cNvSpPr>
              <a:spLocks noChangeAspect="1" noEditPoints="1"/>
            </p:cNvSpPr>
            <p:nvPr/>
          </p:nvSpPr>
          <p:spPr bwMode="auto">
            <a:xfrm>
              <a:off x="6894675" y="2498449"/>
              <a:ext cx="1096168" cy="1096168"/>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cxnSp>
        <p:nvCxnSpPr>
          <p:cNvPr id="131" name="Straight Connector 130">
            <a:extLst>
              <a:ext uri="{FF2B5EF4-FFF2-40B4-BE49-F238E27FC236}">
                <a16:creationId xmlns:a16="http://schemas.microsoft.com/office/drawing/2014/main" id="{7D345352-92A9-3248-A000-1E9291982163}"/>
              </a:ext>
            </a:extLst>
          </p:cNvPr>
          <p:cNvCxnSpPr>
            <a:cxnSpLocks/>
            <a:stCxn id="126" idx="0"/>
          </p:cNvCxnSpPr>
          <p:nvPr/>
        </p:nvCxnSpPr>
        <p:spPr bwMode="gray">
          <a:xfrm flipH="1" flipV="1">
            <a:off x="10392935" y="5095972"/>
            <a:ext cx="0" cy="618271"/>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35" name="Straight Connector 134">
            <a:extLst>
              <a:ext uri="{FF2B5EF4-FFF2-40B4-BE49-F238E27FC236}">
                <a16:creationId xmlns:a16="http://schemas.microsoft.com/office/drawing/2014/main" id="{C842A639-C3B2-B941-ACA8-9FB7087858BB}"/>
              </a:ext>
            </a:extLst>
          </p:cNvPr>
          <p:cNvCxnSpPr>
            <a:cxnSpLocks/>
            <a:stCxn id="129" idx="0"/>
          </p:cNvCxnSpPr>
          <p:nvPr/>
        </p:nvCxnSpPr>
        <p:spPr bwMode="gray">
          <a:xfrm flipV="1">
            <a:off x="9985522" y="5264952"/>
            <a:ext cx="0" cy="440972"/>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138" name="Group 137">
            <a:extLst>
              <a:ext uri="{FF2B5EF4-FFF2-40B4-BE49-F238E27FC236}">
                <a16:creationId xmlns:a16="http://schemas.microsoft.com/office/drawing/2014/main" id="{543CA0E3-0198-C343-8BC7-A586D02D400E}"/>
              </a:ext>
            </a:extLst>
          </p:cNvPr>
          <p:cNvGrpSpPr/>
          <p:nvPr/>
        </p:nvGrpSpPr>
        <p:grpSpPr>
          <a:xfrm>
            <a:off x="9387715" y="5709630"/>
            <a:ext cx="360000" cy="360000"/>
            <a:chOff x="6528277" y="2132050"/>
            <a:chExt cx="1828959" cy="1828960"/>
          </a:xfrm>
        </p:grpSpPr>
        <p:sp>
          <p:nvSpPr>
            <p:cNvPr id="139" name="Oval 138">
              <a:extLst>
                <a:ext uri="{FF2B5EF4-FFF2-40B4-BE49-F238E27FC236}">
                  <a16:creationId xmlns:a16="http://schemas.microsoft.com/office/drawing/2014/main" id="{8DE144AF-D277-214C-A843-CD0BDC366716}"/>
                </a:ext>
              </a:extLst>
            </p:cNvPr>
            <p:cNvSpPr/>
            <p:nvPr/>
          </p:nvSpPr>
          <p:spPr>
            <a:xfrm>
              <a:off x="6528277" y="2132050"/>
              <a:ext cx="1828959" cy="1828960"/>
            </a:xfrm>
            <a:prstGeom prst="ellipse">
              <a:avLst/>
            </a:prstGeom>
            <a:solidFill>
              <a:srgbClr val="00B050"/>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40" name="Freeform 5">
              <a:extLst>
                <a:ext uri="{FF2B5EF4-FFF2-40B4-BE49-F238E27FC236}">
                  <a16:creationId xmlns:a16="http://schemas.microsoft.com/office/drawing/2014/main" id="{F9C592A3-514B-3C4E-BB59-0ECC9FF57ABA}"/>
                </a:ext>
              </a:extLst>
            </p:cNvPr>
            <p:cNvSpPr>
              <a:spLocks noChangeAspect="1" noEditPoints="1"/>
            </p:cNvSpPr>
            <p:nvPr/>
          </p:nvSpPr>
          <p:spPr bwMode="auto">
            <a:xfrm>
              <a:off x="6894669" y="2528486"/>
              <a:ext cx="1096169" cy="1096167"/>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cxnSp>
        <p:nvCxnSpPr>
          <p:cNvPr id="149" name="Straight Connector 148">
            <a:extLst>
              <a:ext uri="{FF2B5EF4-FFF2-40B4-BE49-F238E27FC236}">
                <a16:creationId xmlns:a16="http://schemas.microsoft.com/office/drawing/2014/main" id="{4291B4B6-D130-A243-93A3-4B882B4B1423}"/>
              </a:ext>
            </a:extLst>
          </p:cNvPr>
          <p:cNvCxnSpPr>
            <a:cxnSpLocks/>
          </p:cNvCxnSpPr>
          <p:nvPr/>
        </p:nvCxnSpPr>
        <p:spPr bwMode="gray">
          <a:xfrm flipV="1">
            <a:off x="9556564" y="5479991"/>
            <a:ext cx="0" cy="240790"/>
          </a:xfrm>
          <a:prstGeom prst="line">
            <a:avLst/>
          </a:prstGeom>
          <a:ln w="25400" cap="rnd">
            <a:solidFill>
              <a:srgbClr val="00B050"/>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54" name="TextBox 153">
            <a:extLst>
              <a:ext uri="{FF2B5EF4-FFF2-40B4-BE49-F238E27FC236}">
                <a16:creationId xmlns:a16="http://schemas.microsoft.com/office/drawing/2014/main" id="{DA04C90C-6301-C048-99FE-9B54999B74F4}"/>
              </a:ext>
            </a:extLst>
          </p:cNvPr>
          <p:cNvSpPr txBox="1"/>
          <p:nvPr/>
        </p:nvSpPr>
        <p:spPr>
          <a:xfrm>
            <a:off x="4473881" y="4111233"/>
            <a:ext cx="225912" cy="215444"/>
          </a:xfrm>
          <a:prstGeom prst="rect">
            <a:avLst/>
          </a:prstGeom>
        </p:spPr>
        <p:txBody>
          <a:bodyPr wrap="square" lIns="0" tIns="0" rIns="0" bIns="0" rtlCol="0">
            <a:spAutoFit/>
          </a:bodyPr>
          <a:lstStyle/>
          <a:p>
            <a:pPr algn="l">
              <a:spcAft>
                <a:spcPts val="600"/>
              </a:spcAft>
            </a:pPr>
            <a:r>
              <a:rPr lang="en-US" sz="1400" b="1" dirty="0">
                <a:solidFill>
                  <a:schemeClr val="tx1">
                    <a:lumMod val="50000"/>
                  </a:schemeClr>
                </a:solidFill>
              </a:rPr>
              <a:t>.1</a:t>
            </a:r>
          </a:p>
        </p:txBody>
      </p:sp>
      <p:sp>
        <p:nvSpPr>
          <p:cNvPr id="158" name="TextBox 157">
            <a:extLst>
              <a:ext uri="{FF2B5EF4-FFF2-40B4-BE49-F238E27FC236}">
                <a16:creationId xmlns:a16="http://schemas.microsoft.com/office/drawing/2014/main" id="{6BEA744E-9938-9E40-A940-997180571071}"/>
              </a:ext>
            </a:extLst>
          </p:cNvPr>
          <p:cNvSpPr txBox="1"/>
          <p:nvPr/>
        </p:nvSpPr>
        <p:spPr>
          <a:xfrm>
            <a:off x="9115328" y="4102109"/>
            <a:ext cx="225912" cy="215444"/>
          </a:xfrm>
          <a:prstGeom prst="rect">
            <a:avLst/>
          </a:prstGeom>
        </p:spPr>
        <p:txBody>
          <a:bodyPr wrap="square" lIns="0" tIns="0" rIns="0" bIns="0" rtlCol="0">
            <a:spAutoFit/>
          </a:bodyPr>
          <a:lstStyle/>
          <a:p>
            <a:pPr algn="l">
              <a:spcAft>
                <a:spcPts val="600"/>
              </a:spcAft>
            </a:pPr>
            <a:r>
              <a:rPr lang="en-US" sz="1400" b="1" dirty="0">
                <a:solidFill>
                  <a:schemeClr val="tx1">
                    <a:lumMod val="50000"/>
                  </a:schemeClr>
                </a:solidFill>
              </a:rPr>
              <a:t>.1</a:t>
            </a:r>
          </a:p>
        </p:txBody>
      </p:sp>
      <p:cxnSp>
        <p:nvCxnSpPr>
          <p:cNvPr id="202" name="Straight Connector 201">
            <a:extLst>
              <a:ext uri="{FF2B5EF4-FFF2-40B4-BE49-F238E27FC236}">
                <a16:creationId xmlns:a16="http://schemas.microsoft.com/office/drawing/2014/main" id="{EDD10BCB-50B9-7F47-A340-76CBA7794749}"/>
              </a:ext>
            </a:extLst>
          </p:cNvPr>
          <p:cNvCxnSpPr>
            <a:cxnSpLocks/>
          </p:cNvCxnSpPr>
          <p:nvPr/>
        </p:nvCxnSpPr>
        <p:spPr bwMode="gray">
          <a:xfrm>
            <a:off x="9153829" y="4836897"/>
            <a:ext cx="0" cy="236069"/>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03" name="Straight Connector 202">
            <a:extLst>
              <a:ext uri="{FF2B5EF4-FFF2-40B4-BE49-F238E27FC236}">
                <a16:creationId xmlns:a16="http://schemas.microsoft.com/office/drawing/2014/main" id="{CEA37A9B-67FA-7644-9328-B1D79BD60987}"/>
              </a:ext>
            </a:extLst>
          </p:cNvPr>
          <p:cNvCxnSpPr>
            <a:cxnSpLocks/>
          </p:cNvCxnSpPr>
          <p:nvPr/>
        </p:nvCxnSpPr>
        <p:spPr bwMode="gray">
          <a:xfrm>
            <a:off x="9285911" y="4855255"/>
            <a:ext cx="0" cy="413226"/>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04" name="Straight Connector 203">
            <a:extLst>
              <a:ext uri="{FF2B5EF4-FFF2-40B4-BE49-F238E27FC236}">
                <a16:creationId xmlns:a16="http://schemas.microsoft.com/office/drawing/2014/main" id="{0FA4FC96-62AD-8E47-BD18-4FF95DB403FF}"/>
              </a:ext>
            </a:extLst>
          </p:cNvPr>
          <p:cNvCxnSpPr>
            <a:cxnSpLocks/>
          </p:cNvCxnSpPr>
          <p:nvPr/>
        </p:nvCxnSpPr>
        <p:spPr bwMode="gray">
          <a:xfrm>
            <a:off x="9433575" y="4813542"/>
            <a:ext cx="0" cy="641174"/>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214" name="Group 213">
            <a:extLst>
              <a:ext uri="{FF2B5EF4-FFF2-40B4-BE49-F238E27FC236}">
                <a16:creationId xmlns:a16="http://schemas.microsoft.com/office/drawing/2014/main" id="{1F69B13E-6384-F74A-BCAA-1273D5A9F5AB}"/>
              </a:ext>
            </a:extLst>
          </p:cNvPr>
          <p:cNvGrpSpPr/>
          <p:nvPr/>
        </p:nvGrpSpPr>
        <p:grpSpPr>
          <a:xfrm>
            <a:off x="6096000" y="5933526"/>
            <a:ext cx="596533" cy="596533"/>
            <a:chOff x="10261967" y="190020"/>
            <a:chExt cx="1828959" cy="1828959"/>
          </a:xfrm>
        </p:grpSpPr>
        <p:sp>
          <p:nvSpPr>
            <p:cNvPr id="227" name="Oval 226">
              <a:extLst>
                <a:ext uri="{FF2B5EF4-FFF2-40B4-BE49-F238E27FC236}">
                  <a16:creationId xmlns:a16="http://schemas.microsoft.com/office/drawing/2014/main" id="{A0EA4A95-477B-E147-B44B-C469265913D5}"/>
                </a:ext>
              </a:extLst>
            </p:cNvPr>
            <p:cNvSpPr/>
            <p:nvPr/>
          </p:nvSpPr>
          <p:spPr>
            <a:xfrm>
              <a:off x="10261967" y="190020"/>
              <a:ext cx="1828959" cy="1828959"/>
            </a:xfrm>
            <a:prstGeom prst="ellipse">
              <a:avLst/>
            </a:prstGeom>
            <a:solidFill>
              <a:schemeClr val="tx1"/>
            </a:solidFill>
            <a:ln>
              <a:noFill/>
            </a:ln>
            <a:effectLst/>
          </p:spPr>
          <p:txBody>
            <a:bodyPr vert="horz" wrap="square" lIns="0" tIns="0" rIns="0" bIns="0" numCol="1" anchor="ctr" anchorCtr="0" compatLnSpc="1">
              <a:prstTxWarp prst="textNoShape">
                <a:avLst/>
              </a:prstTxWarp>
            </a:bodyPr>
            <a:lstStyle/>
            <a:p>
              <a:pPr lvl="0" algn="ctr"/>
              <a:endParaRPr lang="en-US" dirty="0">
                <a:solidFill>
                  <a:schemeClr val="bg1"/>
                </a:solidFill>
              </a:endParaRPr>
            </a:p>
          </p:txBody>
        </p:sp>
        <p:grpSp>
          <p:nvGrpSpPr>
            <p:cNvPr id="228" name="Group 227">
              <a:extLst>
                <a:ext uri="{FF2B5EF4-FFF2-40B4-BE49-F238E27FC236}">
                  <a16:creationId xmlns:a16="http://schemas.microsoft.com/office/drawing/2014/main" id="{3B615E7A-0555-344A-BF24-34BB1C92095D}"/>
                </a:ext>
              </a:extLst>
            </p:cNvPr>
            <p:cNvGrpSpPr/>
            <p:nvPr/>
          </p:nvGrpSpPr>
          <p:grpSpPr>
            <a:xfrm>
              <a:off x="10560991" y="592356"/>
              <a:ext cx="1267328" cy="1069344"/>
              <a:chOff x="1754188" y="989013"/>
              <a:chExt cx="6686550" cy="5641975"/>
            </a:xfrm>
            <a:solidFill>
              <a:schemeClr val="bg1"/>
            </a:solidFill>
          </p:grpSpPr>
          <p:sp>
            <p:nvSpPr>
              <p:cNvPr id="229" name="Freeform 1">
                <a:extLst>
                  <a:ext uri="{FF2B5EF4-FFF2-40B4-BE49-F238E27FC236}">
                    <a16:creationId xmlns:a16="http://schemas.microsoft.com/office/drawing/2014/main" id="{4F8E6B2F-68DC-C048-831B-B2CA4836AFC2}"/>
                  </a:ext>
                </a:extLst>
              </p:cNvPr>
              <p:cNvSpPr>
                <a:spLocks noChangeArrowheads="1"/>
              </p:cNvSpPr>
              <p:nvPr/>
            </p:nvSpPr>
            <p:spPr bwMode="auto">
              <a:xfrm>
                <a:off x="2849563" y="4981575"/>
                <a:ext cx="698500" cy="700088"/>
              </a:xfrm>
              <a:custGeom>
                <a:avLst/>
                <a:gdLst>
                  <a:gd name="T0" fmla="*/ 980 w 1942"/>
                  <a:gd name="T1" fmla="*/ 0 h 1943"/>
                  <a:gd name="T2" fmla="*/ 786 w 1942"/>
                  <a:gd name="T3" fmla="*/ 18 h 1943"/>
                  <a:gd name="T4" fmla="*/ 600 w 1942"/>
                  <a:gd name="T5" fmla="*/ 80 h 1943"/>
                  <a:gd name="T6" fmla="*/ 433 w 1942"/>
                  <a:gd name="T7" fmla="*/ 168 h 1943"/>
                  <a:gd name="T8" fmla="*/ 291 w 1942"/>
                  <a:gd name="T9" fmla="*/ 283 h 1943"/>
                  <a:gd name="T10" fmla="*/ 168 w 1942"/>
                  <a:gd name="T11" fmla="*/ 433 h 1943"/>
                  <a:gd name="T12" fmla="*/ 80 w 1942"/>
                  <a:gd name="T13" fmla="*/ 600 h 1943"/>
                  <a:gd name="T14" fmla="*/ 27 w 1942"/>
                  <a:gd name="T15" fmla="*/ 777 h 1943"/>
                  <a:gd name="T16" fmla="*/ 0 w 1942"/>
                  <a:gd name="T17" fmla="*/ 980 h 1943"/>
                  <a:gd name="T18" fmla="*/ 9 w 1942"/>
                  <a:gd name="T19" fmla="*/ 1077 h 1943"/>
                  <a:gd name="T20" fmla="*/ 44 w 1942"/>
                  <a:gd name="T21" fmla="*/ 1262 h 1943"/>
                  <a:gd name="T22" fmla="*/ 124 w 1942"/>
                  <a:gd name="T23" fmla="*/ 1439 h 1943"/>
                  <a:gd name="T24" fmla="*/ 230 w 1942"/>
                  <a:gd name="T25" fmla="*/ 1597 h 1943"/>
                  <a:gd name="T26" fmla="*/ 291 w 1942"/>
                  <a:gd name="T27" fmla="*/ 1668 h 1943"/>
                  <a:gd name="T28" fmla="*/ 433 w 1942"/>
                  <a:gd name="T29" fmla="*/ 1783 h 1943"/>
                  <a:gd name="T30" fmla="*/ 600 w 1942"/>
                  <a:gd name="T31" fmla="*/ 1871 h 1943"/>
                  <a:gd name="T32" fmla="*/ 777 w 1942"/>
                  <a:gd name="T33" fmla="*/ 1924 h 1943"/>
                  <a:gd name="T34" fmla="*/ 980 w 1942"/>
                  <a:gd name="T35" fmla="*/ 1942 h 1943"/>
                  <a:gd name="T36" fmla="*/ 1077 w 1942"/>
                  <a:gd name="T37" fmla="*/ 1933 h 1943"/>
                  <a:gd name="T38" fmla="*/ 1262 w 1942"/>
                  <a:gd name="T39" fmla="*/ 1897 h 1943"/>
                  <a:gd name="T40" fmla="*/ 1438 w 1942"/>
                  <a:gd name="T41" fmla="*/ 1827 h 1943"/>
                  <a:gd name="T42" fmla="*/ 1588 w 1942"/>
                  <a:gd name="T43" fmla="*/ 1721 h 1943"/>
                  <a:gd name="T44" fmla="*/ 1721 w 1942"/>
                  <a:gd name="T45" fmla="*/ 1589 h 1943"/>
                  <a:gd name="T46" fmla="*/ 1827 w 1942"/>
                  <a:gd name="T47" fmla="*/ 1439 h 1943"/>
                  <a:gd name="T48" fmla="*/ 1897 w 1942"/>
                  <a:gd name="T49" fmla="*/ 1262 h 1943"/>
                  <a:gd name="T50" fmla="*/ 1941 w 1942"/>
                  <a:gd name="T51" fmla="*/ 1077 h 1943"/>
                  <a:gd name="T52" fmla="*/ 1941 w 1942"/>
                  <a:gd name="T53" fmla="*/ 980 h 1943"/>
                  <a:gd name="T54" fmla="*/ 1924 w 1942"/>
                  <a:gd name="T55" fmla="*/ 786 h 1943"/>
                  <a:gd name="T56" fmla="*/ 1871 w 1942"/>
                  <a:gd name="T57" fmla="*/ 600 h 1943"/>
                  <a:gd name="T58" fmla="*/ 1783 w 1942"/>
                  <a:gd name="T59" fmla="*/ 441 h 1943"/>
                  <a:gd name="T60" fmla="*/ 1659 w 1942"/>
                  <a:gd name="T61" fmla="*/ 300 h 1943"/>
                  <a:gd name="T62" fmla="*/ 1588 w 1942"/>
                  <a:gd name="T63" fmla="*/ 230 h 1943"/>
                  <a:gd name="T64" fmla="*/ 1438 w 1942"/>
                  <a:gd name="T65" fmla="*/ 124 h 1943"/>
                  <a:gd name="T66" fmla="*/ 1262 w 1942"/>
                  <a:gd name="T67" fmla="*/ 44 h 1943"/>
                  <a:gd name="T68" fmla="*/ 1077 w 1942"/>
                  <a:gd name="T69" fmla="*/ 9 h 19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942" h="1943">
                    <a:moveTo>
                      <a:pt x="980" y="0"/>
                    </a:moveTo>
                    <a:lnTo>
                      <a:pt x="980" y="0"/>
                    </a:lnTo>
                    <a:lnTo>
                      <a:pt x="883" y="9"/>
                    </a:lnTo>
                    <a:lnTo>
                      <a:pt x="786" y="18"/>
                    </a:lnTo>
                    <a:lnTo>
                      <a:pt x="688" y="44"/>
                    </a:lnTo>
                    <a:lnTo>
                      <a:pt x="600" y="80"/>
                    </a:lnTo>
                    <a:lnTo>
                      <a:pt x="512" y="115"/>
                    </a:lnTo>
                    <a:lnTo>
                      <a:pt x="433" y="168"/>
                    </a:lnTo>
                    <a:lnTo>
                      <a:pt x="362" y="221"/>
                    </a:lnTo>
                    <a:lnTo>
                      <a:pt x="291" y="283"/>
                    </a:lnTo>
                    <a:lnTo>
                      <a:pt x="230" y="353"/>
                    </a:lnTo>
                    <a:lnTo>
                      <a:pt x="168" y="433"/>
                    </a:lnTo>
                    <a:lnTo>
                      <a:pt x="124" y="512"/>
                    </a:lnTo>
                    <a:lnTo>
                      <a:pt x="80" y="600"/>
                    </a:lnTo>
                    <a:lnTo>
                      <a:pt x="44" y="688"/>
                    </a:lnTo>
                    <a:lnTo>
                      <a:pt x="27" y="777"/>
                    </a:lnTo>
                    <a:lnTo>
                      <a:pt x="9" y="874"/>
                    </a:lnTo>
                    <a:lnTo>
                      <a:pt x="0" y="980"/>
                    </a:lnTo>
                    <a:lnTo>
                      <a:pt x="0" y="980"/>
                    </a:lnTo>
                    <a:lnTo>
                      <a:pt x="9" y="1077"/>
                    </a:lnTo>
                    <a:lnTo>
                      <a:pt x="27" y="1174"/>
                    </a:lnTo>
                    <a:lnTo>
                      <a:pt x="44" y="1262"/>
                    </a:lnTo>
                    <a:lnTo>
                      <a:pt x="80" y="1350"/>
                    </a:lnTo>
                    <a:lnTo>
                      <a:pt x="124" y="1439"/>
                    </a:lnTo>
                    <a:lnTo>
                      <a:pt x="168" y="1518"/>
                    </a:lnTo>
                    <a:lnTo>
                      <a:pt x="230" y="1597"/>
                    </a:lnTo>
                    <a:lnTo>
                      <a:pt x="291" y="1668"/>
                    </a:lnTo>
                    <a:lnTo>
                      <a:pt x="291" y="1668"/>
                    </a:lnTo>
                    <a:lnTo>
                      <a:pt x="362" y="1730"/>
                    </a:lnTo>
                    <a:lnTo>
                      <a:pt x="433" y="1783"/>
                    </a:lnTo>
                    <a:lnTo>
                      <a:pt x="512" y="1827"/>
                    </a:lnTo>
                    <a:lnTo>
                      <a:pt x="600" y="1871"/>
                    </a:lnTo>
                    <a:lnTo>
                      <a:pt x="688" y="1897"/>
                    </a:lnTo>
                    <a:lnTo>
                      <a:pt x="777" y="1924"/>
                    </a:lnTo>
                    <a:lnTo>
                      <a:pt x="883" y="1933"/>
                    </a:lnTo>
                    <a:lnTo>
                      <a:pt x="980" y="1942"/>
                    </a:lnTo>
                    <a:lnTo>
                      <a:pt x="980" y="1942"/>
                    </a:lnTo>
                    <a:lnTo>
                      <a:pt x="1077" y="1933"/>
                    </a:lnTo>
                    <a:lnTo>
                      <a:pt x="1174" y="1924"/>
                    </a:lnTo>
                    <a:lnTo>
                      <a:pt x="1262" y="1897"/>
                    </a:lnTo>
                    <a:lnTo>
                      <a:pt x="1350" y="1862"/>
                    </a:lnTo>
                    <a:lnTo>
                      <a:pt x="1438" y="1827"/>
                    </a:lnTo>
                    <a:lnTo>
                      <a:pt x="1518" y="1774"/>
                    </a:lnTo>
                    <a:lnTo>
                      <a:pt x="1588" y="1721"/>
                    </a:lnTo>
                    <a:lnTo>
                      <a:pt x="1659" y="1659"/>
                    </a:lnTo>
                    <a:lnTo>
                      <a:pt x="1721" y="1589"/>
                    </a:lnTo>
                    <a:lnTo>
                      <a:pt x="1783" y="1518"/>
                    </a:lnTo>
                    <a:lnTo>
                      <a:pt x="1827" y="1439"/>
                    </a:lnTo>
                    <a:lnTo>
                      <a:pt x="1871" y="1350"/>
                    </a:lnTo>
                    <a:lnTo>
                      <a:pt x="1897" y="1262"/>
                    </a:lnTo>
                    <a:lnTo>
                      <a:pt x="1924" y="1174"/>
                    </a:lnTo>
                    <a:lnTo>
                      <a:pt x="1941" y="1077"/>
                    </a:lnTo>
                    <a:lnTo>
                      <a:pt x="1941" y="980"/>
                    </a:lnTo>
                    <a:lnTo>
                      <a:pt x="1941" y="980"/>
                    </a:lnTo>
                    <a:lnTo>
                      <a:pt x="1941" y="883"/>
                    </a:lnTo>
                    <a:lnTo>
                      <a:pt x="1924" y="786"/>
                    </a:lnTo>
                    <a:lnTo>
                      <a:pt x="1897" y="688"/>
                    </a:lnTo>
                    <a:lnTo>
                      <a:pt x="1871" y="600"/>
                    </a:lnTo>
                    <a:lnTo>
                      <a:pt x="1827" y="521"/>
                    </a:lnTo>
                    <a:lnTo>
                      <a:pt x="1783" y="441"/>
                    </a:lnTo>
                    <a:lnTo>
                      <a:pt x="1721" y="362"/>
                    </a:lnTo>
                    <a:lnTo>
                      <a:pt x="1659" y="300"/>
                    </a:lnTo>
                    <a:lnTo>
                      <a:pt x="1659" y="300"/>
                    </a:lnTo>
                    <a:lnTo>
                      <a:pt x="1588" y="230"/>
                    </a:lnTo>
                    <a:lnTo>
                      <a:pt x="1518" y="168"/>
                    </a:lnTo>
                    <a:lnTo>
                      <a:pt x="1438" y="124"/>
                    </a:lnTo>
                    <a:lnTo>
                      <a:pt x="1350" y="80"/>
                    </a:lnTo>
                    <a:lnTo>
                      <a:pt x="1262" y="44"/>
                    </a:lnTo>
                    <a:lnTo>
                      <a:pt x="1174" y="18"/>
                    </a:lnTo>
                    <a:lnTo>
                      <a:pt x="1077" y="9"/>
                    </a:lnTo>
                    <a:lnTo>
                      <a:pt x="98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31" name="Freeform 2">
                <a:extLst>
                  <a:ext uri="{FF2B5EF4-FFF2-40B4-BE49-F238E27FC236}">
                    <a16:creationId xmlns:a16="http://schemas.microsoft.com/office/drawing/2014/main" id="{E11D6D29-3018-FE4E-B6C2-9B104BC526E2}"/>
                  </a:ext>
                </a:extLst>
              </p:cNvPr>
              <p:cNvSpPr>
                <a:spLocks noChangeArrowheads="1"/>
              </p:cNvSpPr>
              <p:nvPr/>
            </p:nvSpPr>
            <p:spPr bwMode="auto">
              <a:xfrm>
                <a:off x="7642225" y="3225800"/>
                <a:ext cx="798513" cy="796925"/>
              </a:xfrm>
              <a:custGeom>
                <a:avLst/>
                <a:gdLst>
                  <a:gd name="T0" fmla="*/ 1906 w 2216"/>
                  <a:gd name="T1" fmla="*/ 336 h 2215"/>
                  <a:gd name="T2" fmla="*/ 1739 w 2216"/>
                  <a:gd name="T3" fmla="*/ 194 h 2215"/>
                  <a:gd name="T4" fmla="*/ 1544 w 2216"/>
                  <a:gd name="T5" fmla="*/ 89 h 2215"/>
                  <a:gd name="T6" fmla="*/ 1333 w 2216"/>
                  <a:gd name="T7" fmla="*/ 18 h 2215"/>
                  <a:gd name="T8" fmla="*/ 1112 w 2216"/>
                  <a:gd name="T9" fmla="*/ 0 h 2215"/>
                  <a:gd name="T10" fmla="*/ 997 w 2216"/>
                  <a:gd name="T11" fmla="*/ 9 h 2215"/>
                  <a:gd name="T12" fmla="*/ 786 w 2216"/>
                  <a:gd name="T13" fmla="*/ 53 h 2215"/>
                  <a:gd name="T14" fmla="*/ 583 w 2216"/>
                  <a:gd name="T15" fmla="*/ 133 h 2215"/>
                  <a:gd name="T16" fmla="*/ 406 w 2216"/>
                  <a:gd name="T17" fmla="*/ 256 h 2215"/>
                  <a:gd name="T18" fmla="*/ 256 w 2216"/>
                  <a:gd name="T19" fmla="*/ 406 h 2215"/>
                  <a:gd name="T20" fmla="*/ 133 w 2216"/>
                  <a:gd name="T21" fmla="*/ 583 h 2215"/>
                  <a:gd name="T22" fmla="*/ 53 w 2216"/>
                  <a:gd name="T23" fmla="*/ 786 h 2215"/>
                  <a:gd name="T24" fmla="*/ 9 w 2216"/>
                  <a:gd name="T25" fmla="*/ 997 h 2215"/>
                  <a:gd name="T26" fmla="*/ 0 w 2216"/>
                  <a:gd name="T27" fmla="*/ 1112 h 2215"/>
                  <a:gd name="T28" fmla="*/ 18 w 2216"/>
                  <a:gd name="T29" fmla="*/ 1333 h 2215"/>
                  <a:gd name="T30" fmla="*/ 88 w 2216"/>
                  <a:gd name="T31" fmla="*/ 1545 h 2215"/>
                  <a:gd name="T32" fmla="*/ 194 w 2216"/>
                  <a:gd name="T33" fmla="*/ 1738 h 2215"/>
                  <a:gd name="T34" fmla="*/ 336 w 2216"/>
                  <a:gd name="T35" fmla="*/ 1905 h 2215"/>
                  <a:gd name="T36" fmla="*/ 415 w 2216"/>
                  <a:gd name="T37" fmla="*/ 1976 h 2215"/>
                  <a:gd name="T38" fmla="*/ 591 w 2216"/>
                  <a:gd name="T39" fmla="*/ 2091 h 2215"/>
                  <a:gd name="T40" fmla="*/ 786 w 2216"/>
                  <a:gd name="T41" fmla="*/ 2170 h 2215"/>
                  <a:gd name="T42" fmla="*/ 1006 w 2216"/>
                  <a:gd name="T43" fmla="*/ 2214 h 2215"/>
                  <a:gd name="T44" fmla="*/ 1112 w 2216"/>
                  <a:gd name="T45" fmla="*/ 2214 h 2215"/>
                  <a:gd name="T46" fmla="*/ 1280 w 2216"/>
                  <a:gd name="T47" fmla="*/ 2205 h 2215"/>
                  <a:gd name="T48" fmla="*/ 1439 w 2216"/>
                  <a:gd name="T49" fmla="*/ 2170 h 2215"/>
                  <a:gd name="T50" fmla="*/ 1589 w 2216"/>
                  <a:gd name="T51" fmla="*/ 2108 h 2215"/>
                  <a:gd name="T52" fmla="*/ 1730 w 2216"/>
                  <a:gd name="T53" fmla="*/ 2029 h 2215"/>
                  <a:gd name="T54" fmla="*/ 1853 w 2216"/>
                  <a:gd name="T55" fmla="*/ 1932 h 2215"/>
                  <a:gd name="T56" fmla="*/ 1968 w 2216"/>
                  <a:gd name="T57" fmla="*/ 1817 h 2215"/>
                  <a:gd name="T58" fmla="*/ 2056 w 2216"/>
                  <a:gd name="T59" fmla="*/ 1685 h 2215"/>
                  <a:gd name="T60" fmla="*/ 2127 w 2216"/>
                  <a:gd name="T61" fmla="*/ 1545 h 2215"/>
                  <a:gd name="T62" fmla="*/ 2171 w 2216"/>
                  <a:gd name="T63" fmla="*/ 1439 h 2215"/>
                  <a:gd name="T64" fmla="*/ 2215 w 2216"/>
                  <a:gd name="T65" fmla="*/ 1227 h 2215"/>
                  <a:gd name="T66" fmla="*/ 2215 w 2216"/>
                  <a:gd name="T67" fmla="*/ 1112 h 2215"/>
                  <a:gd name="T68" fmla="*/ 2197 w 2216"/>
                  <a:gd name="T69" fmla="*/ 892 h 2215"/>
                  <a:gd name="T70" fmla="*/ 2136 w 2216"/>
                  <a:gd name="T71" fmla="*/ 689 h 2215"/>
                  <a:gd name="T72" fmla="*/ 2039 w 2216"/>
                  <a:gd name="T73" fmla="*/ 503 h 2215"/>
                  <a:gd name="T74" fmla="*/ 1906 w 2216"/>
                  <a:gd name="T75" fmla="*/ 336 h 2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216" h="2215">
                    <a:moveTo>
                      <a:pt x="1906" y="336"/>
                    </a:moveTo>
                    <a:lnTo>
                      <a:pt x="1906" y="336"/>
                    </a:lnTo>
                    <a:lnTo>
                      <a:pt x="1827" y="265"/>
                    </a:lnTo>
                    <a:lnTo>
                      <a:pt x="1739" y="194"/>
                    </a:lnTo>
                    <a:lnTo>
                      <a:pt x="1641" y="133"/>
                    </a:lnTo>
                    <a:lnTo>
                      <a:pt x="1544" y="89"/>
                    </a:lnTo>
                    <a:lnTo>
                      <a:pt x="1447" y="53"/>
                    </a:lnTo>
                    <a:lnTo>
                      <a:pt x="1333" y="18"/>
                    </a:lnTo>
                    <a:lnTo>
                      <a:pt x="1227" y="9"/>
                    </a:lnTo>
                    <a:lnTo>
                      <a:pt x="1112" y="0"/>
                    </a:lnTo>
                    <a:lnTo>
                      <a:pt x="1112" y="0"/>
                    </a:lnTo>
                    <a:lnTo>
                      <a:pt x="997" y="9"/>
                    </a:lnTo>
                    <a:lnTo>
                      <a:pt x="891" y="18"/>
                    </a:lnTo>
                    <a:lnTo>
                      <a:pt x="786" y="53"/>
                    </a:lnTo>
                    <a:lnTo>
                      <a:pt x="680" y="89"/>
                    </a:lnTo>
                    <a:lnTo>
                      <a:pt x="583" y="133"/>
                    </a:lnTo>
                    <a:lnTo>
                      <a:pt x="494" y="194"/>
                    </a:lnTo>
                    <a:lnTo>
                      <a:pt x="406" y="256"/>
                    </a:lnTo>
                    <a:lnTo>
                      <a:pt x="327" y="327"/>
                    </a:lnTo>
                    <a:lnTo>
                      <a:pt x="256" y="406"/>
                    </a:lnTo>
                    <a:lnTo>
                      <a:pt x="194" y="494"/>
                    </a:lnTo>
                    <a:lnTo>
                      <a:pt x="133" y="583"/>
                    </a:lnTo>
                    <a:lnTo>
                      <a:pt x="88" y="680"/>
                    </a:lnTo>
                    <a:lnTo>
                      <a:pt x="53" y="786"/>
                    </a:lnTo>
                    <a:lnTo>
                      <a:pt x="18" y="892"/>
                    </a:lnTo>
                    <a:lnTo>
                      <a:pt x="9" y="997"/>
                    </a:lnTo>
                    <a:lnTo>
                      <a:pt x="0" y="1112"/>
                    </a:lnTo>
                    <a:lnTo>
                      <a:pt x="0" y="1112"/>
                    </a:lnTo>
                    <a:lnTo>
                      <a:pt x="9" y="1227"/>
                    </a:lnTo>
                    <a:lnTo>
                      <a:pt x="18" y="1333"/>
                    </a:lnTo>
                    <a:lnTo>
                      <a:pt x="53" y="1448"/>
                    </a:lnTo>
                    <a:lnTo>
                      <a:pt x="88" y="1545"/>
                    </a:lnTo>
                    <a:lnTo>
                      <a:pt x="133" y="1641"/>
                    </a:lnTo>
                    <a:lnTo>
                      <a:pt x="194" y="1738"/>
                    </a:lnTo>
                    <a:lnTo>
                      <a:pt x="265" y="1826"/>
                    </a:lnTo>
                    <a:lnTo>
                      <a:pt x="336" y="1905"/>
                    </a:lnTo>
                    <a:lnTo>
                      <a:pt x="336" y="1905"/>
                    </a:lnTo>
                    <a:lnTo>
                      <a:pt x="415" y="1976"/>
                    </a:lnTo>
                    <a:lnTo>
                      <a:pt x="503" y="2038"/>
                    </a:lnTo>
                    <a:lnTo>
                      <a:pt x="591" y="2091"/>
                    </a:lnTo>
                    <a:lnTo>
                      <a:pt x="688" y="2135"/>
                    </a:lnTo>
                    <a:lnTo>
                      <a:pt x="786" y="2170"/>
                    </a:lnTo>
                    <a:lnTo>
                      <a:pt x="891" y="2197"/>
                    </a:lnTo>
                    <a:lnTo>
                      <a:pt x="1006" y="2214"/>
                    </a:lnTo>
                    <a:lnTo>
                      <a:pt x="1112" y="2214"/>
                    </a:lnTo>
                    <a:lnTo>
                      <a:pt x="1112" y="2214"/>
                    </a:lnTo>
                    <a:lnTo>
                      <a:pt x="1200" y="2214"/>
                    </a:lnTo>
                    <a:lnTo>
                      <a:pt x="1280" y="2205"/>
                    </a:lnTo>
                    <a:lnTo>
                      <a:pt x="1359" y="2188"/>
                    </a:lnTo>
                    <a:lnTo>
                      <a:pt x="1439" y="2170"/>
                    </a:lnTo>
                    <a:lnTo>
                      <a:pt x="1518" y="2144"/>
                    </a:lnTo>
                    <a:lnTo>
                      <a:pt x="1589" y="2108"/>
                    </a:lnTo>
                    <a:lnTo>
                      <a:pt x="1659" y="2073"/>
                    </a:lnTo>
                    <a:lnTo>
                      <a:pt x="1730" y="2029"/>
                    </a:lnTo>
                    <a:lnTo>
                      <a:pt x="1791" y="1985"/>
                    </a:lnTo>
                    <a:lnTo>
                      <a:pt x="1853" y="1932"/>
                    </a:lnTo>
                    <a:lnTo>
                      <a:pt x="1915" y="1879"/>
                    </a:lnTo>
                    <a:lnTo>
                      <a:pt x="1968" y="1817"/>
                    </a:lnTo>
                    <a:lnTo>
                      <a:pt x="2012" y="1755"/>
                    </a:lnTo>
                    <a:lnTo>
                      <a:pt x="2056" y="1685"/>
                    </a:lnTo>
                    <a:lnTo>
                      <a:pt x="2100" y="1615"/>
                    </a:lnTo>
                    <a:lnTo>
                      <a:pt x="2127" y="1545"/>
                    </a:lnTo>
                    <a:lnTo>
                      <a:pt x="2127" y="1545"/>
                    </a:lnTo>
                    <a:lnTo>
                      <a:pt x="2171" y="1439"/>
                    </a:lnTo>
                    <a:lnTo>
                      <a:pt x="2197" y="1342"/>
                    </a:lnTo>
                    <a:lnTo>
                      <a:pt x="2215" y="1227"/>
                    </a:lnTo>
                    <a:lnTo>
                      <a:pt x="2215" y="1112"/>
                    </a:lnTo>
                    <a:lnTo>
                      <a:pt x="2215" y="1112"/>
                    </a:lnTo>
                    <a:lnTo>
                      <a:pt x="2215" y="1006"/>
                    </a:lnTo>
                    <a:lnTo>
                      <a:pt x="2197" y="892"/>
                    </a:lnTo>
                    <a:lnTo>
                      <a:pt x="2171" y="786"/>
                    </a:lnTo>
                    <a:lnTo>
                      <a:pt x="2136" y="689"/>
                    </a:lnTo>
                    <a:lnTo>
                      <a:pt x="2091" y="592"/>
                    </a:lnTo>
                    <a:lnTo>
                      <a:pt x="2039" y="503"/>
                    </a:lnTo>
                    <a:lnTo>
                      <a:pt x="1977" y="415"/>
                    </a:lnTo>
                    <a:lnTo>
                      <a:pt x="1906" y="336"/>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32" name="Freeform 3">
                <a:extLst>
                  <a:ext uri="{FF2B5EF4-FFF2-40B4-BE49-F238E27FC236}">
                    <a16:creationId xmlns:a16="http://schemas.microsoft.com/office/drawing/2014/main" id="{9D8691E5-3C1B-B841-B7E9-DDD65E1CB6B7}"/>
                  </a:ext>
                </a:extLst>
              </p:cNvPr>
              <p:cNvSpPr>
                <a:spLocks noChangeArrowheads="1"/>
              </p:cNvSpPr>
              <p:nvPr/>
            </p:nvSpPr>
            <p:spPr bwMode="auto">
              <a:xfrm>
                <a:off x="6924675" y="4981575"/>
                <a:ext cx="798513" cy="798513"/>
              </a:xfrm>
              <a:custGeom>
                <a:avLst/>
                <a:gdLst>
                  <a:gd name="T0" fmla="*/ 1112 w 2216"/>
                  <a:gd name="T1" fmla="*/ 0 h 2216"/>
                  <a:gd name="T2" fmla="*/ 891 w 2216"/>
                  <a:gd name="T3" fmla="*/ 27 h 2216"/>
                  <a:gd name="T4" fmla="*/ 679 w 2216"/>
                  <a:gd name="T5" fmla="*/ 88 h 2216"/>
                  <a:gd name="T6" fmla="*/ 494 w 2216"/>
                  <a:gd name="T7" fmla="*/ 194 h 2216"/>
                  <a:gd name="T8" fmla="*/ 327 w 2216"/>
                  <a:gd name="T9" fmla="*/ 327 h 2216"/>
                  <a:gd name="T10" fmla="*/ 194 w 2216"/>
                  <a:gd name="T11" fmla="*/ 494 h 2216"/>
                  <a:gd name="T12" fmla="*/ 88 w 2216"/>
                  <a:gd name="T13" fmla="*/ 680 h 2216"/>
                  <a:gd name="T14" fmla="*/ 27 w 2216"/>
                  <a:gd name="T15" fmla="*/ 891 h 2216"/>
                  <a:gd name="T16" fmla="*/ 0 w 2216"/>
                  <a:gd name="T17" fmla="*/ 1112 h 2216"/>
                  <a:gd name="T18" fmla="*/ 9 w 2216"/>
                  <a:gd name="T19" fmla="*/ 1227 h 2216"/>
                  <a:gd name="T20" fmla="*/ 53 w 2216"/>
                  <a:gd name="T21" fmla="*/ 1447 h 2216"/>
                  <a:gd name="T22" fmla="*/ 141 w 2216"/>
                  <a:gd name="T23" fmla="*/ 1650 h 2216"/>
                  <a:gd name="T24" fmla="*/ 265 w 2216"/>
                  <a:gd name="T25" fmla="*/ 1827 h 2216"/>
                  <a:gd name="T26" fmla="*/ 335 w 2216"/>
                  <a:gd name="T27" fmla="*/ 1906 h 2216"/>
                  <a:gd name="T28" fmla="*/ 503 w 2216"/>
                  <a:gd name="T29" fmla="*/ 2039 h 2216"/>
                  <a:gd name="T30" fmla="*/ 688 w 2216"/>
                  <a:gd name="T31" fmla="*/ 2136 h 2216"/>
                  <a:gd name="T32" fmla="*/ 891 w 2216"/>
                  <a:gd name="T33" fmla="*/ 2197 h 2216"/>
                  <a:gd name="T34" fmla="*/ 1112 w 2216"/>
                  <a:gd name="T35" fmla="*/ 2215 h 2216"/>
                  <a:gd name="T36" fmla="*/ 1200 w 2216"/>
                  <a:gd name="T37" fmla="*/ 2215 h 2216"/>
                  <a:gd name="T38" fmla="*/ 1359 w 2216"/>
                  <a:gd name="T39" fmla="*/ 2189 h 2216"/>
                  <a:gd name="T40" fmla="*/ 1518 w 2216"/>
                  <a:gd name="T41" fmla="*/ 2144 h 2216"/>
                  <a:gd name="T42" fmla="*/ 1659 w 2216"/>
                  <a:gd name="T43" fmla="*/ 2074 h 2216"/>
                  <a:gd name="T44" fmla="*/ 1800 w 2216"/>
                  <a:gd name="T45" fmla="*/ 1986 h 2216"/>
                  <a:gd name="T46" fmla="*/ 1915 w 2216"/>
                  <a:gd name="T47" fmla="*/ 1880 h 2216"/>
                  <a:gd name="T48" fmla="*/ 2012 w 2216"/>
                  <a:gd name="T49" fmla="*/ 1756 h 2216"/>
                  <a:gd name="T50" fmla="*/ 2100 w 2216"/>
                  <a:gd name="T51" fmla="*/ 1615 h 2216"/>
                  <a:gd name="T52" fmla="*/ 2127 w 2216"/>
                  <a:gd name="T53" fmla="*/ 1544 h 2216"/>
                  <a:gd name="T54" fmla="*/ 2197 w 2216"/>
                  <a:gd name="T55" fmla="*/ 1341 h 2216"/>
                  <a:gd name="T56" fmla="*/ 2215 w 2216"/>
                  <a:gd name="T57" fmla="*/ 1112 h 2216"/>
                  <a:gd name="T58" fmla="*/ 2215 w 2216"/>
                  <a:gd name="T59" fmla="*/ 1006 h 2216"/>
                  <a:gd name="T60" fmla="*/ 2171 w 2216"/>
                  <a:gd name="T61" fmla="*/ 794 h 2216"/>
                  <a:gd name="T62" fmla="*/ 2091 w 2216"/>
                  <a:gd name="T63" fmla="*/ 591 h 2216"/>
                  <a:gd name="T64" fmla="*/ 1977 w 2216"/>
                  <a:gd name="T65" fmla="*/ 415 h 2216"/>
                  <a:gd name="T66" fmla="*/ 1906 w 2216"/>
                  <a:gd name="T67" fmla="*/ 336 h 2216"/>
                  <a:gd name="T68" fmla="*/ 1738 w 2216"/>
                  <a:gd name="T69" fmla="*/ 194 h 2216"/>
                  <a:gd name="T70" fmla="*/ 1544 w 2216"/>
                  <a:gd name="T71" fmla="*/ 88 h 2216"/>
                  <a:gd name="T72" fmla="*/ 1341 w 2216"/>
                  <a:gd name="T73" fmla="*/ 27 h 2216"/>
                  <a:gd name="T74" fmla="*/ 1112 w 2216"/>
                  <a:gd name="T75" fmla="*/ 0 h 2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216" h="2216">
                    <a:moveTo>
                      <a:pt x="1112" y="0"/>
                    </a:moveTo>
                    <a:lnTo>
                      <a:pt x="1112" y="0"/>
                    </a:lnTo>
                    <a:lnTo>
                      <a:pt x="1006" y="9"/>
                    </a:lnTo>
                    <a:lnTo>
                      <a:pt x="891" y="27"/>
                    </a:lnTo>
                    <a:lnTo>
                      <a:pt x="785" y="53"/>
                    </a:lnTo>
                    <a:lnTo>
                      <a:pt x="679" y="88"/>
                    </a:lnTo>
                    <a:lnTo>
                      <a:pt x="582" y="133"/>
                    </a:lnTo>
                    <a:lnTo>
                      <a:pt x="494" y="194"/>
                    </a:lnTo>
                    <a:lnTo>
                      <a:pt x="406" y="256"/>
                    </a:lnTo>
                    <a:lnTo>
                      <a:pt x="327" y="327"/>
                    </a:lnTo>
                    <a:lnTo>
                      <a:pt x="256" y="406"/>
                    </a:lnTo>
                    <a:lnTo>
                      <a:pt x="194" y="494"/>
                    </a:lnTo>
                    <a:lnTo>
                      <a:pt x="132" y="583"/>
                    </a:lnTo>
                    <a:lnTo>
                      <a:pt x="88" y="680"/>
                    </a:lnTo>
                    <a:lnTo>
                      <a:pt x="53" y="786"/>
                    </a:lnTo>
                    <a:lnTo>
                      <a:pt x="27" y="891"/>
                    </a:lnTo>
                    <a:lnTo>
                      <a:pt x="9" y="1006"/>
                    </a:lnTo>
                    <a:lnTo>
                      <a:pt x="0" y="1112"/>
                    </a:lnTo>
                    <a:lnTo>
                      <a:pt x="0" y="1112"/>
                    </a:lnTo>
                    <a:lnTo>
                      <a:pt x="9" y="1227"/>
                    </a:lnTo>
                    <a:lnTo>
                      <a:pt x="27" y="1341"/>
                    </a:lnTo>
                    <a:lnTo>
                      <a:pt x="53" y="1447"/>
                    </a:lnTo>
                    <a:lnTo>
                      <a:pt x="88" y="1544"/>
                    </a:lnTo>
                    <a:lnTo>
                      <a:pt x="141" y="1650"/>
                    </a:lnTo>
                    <a:lnTo>
                      <a:pt x="194" y="1739"/>
                    </a:lnTo>
                    <a:lnTo>
                      <a:pt x="265" y="1827"/>
                    </a:lnTo>
                    <a:lnTo>
                      <a:pt x="335" y="1906"/>
                    </a:lnTo>
                    <a:lnTo>
                      <a:pt x="335" y="1906"/>
                    </a:lnTo>
                    <a:lnTo>
                      <a:pt x="415" y="1977"/>
                    </a:lnTo>
                    <a:lnTo>
                      <a:pt x="503" y="2039"/>
                    </a:lnTo>
                    <a:lnTo>
                      <a:pt x="591" y="2092"/>
                    </a:lnTo>
                    <a:lnTo>
                      <a:pt x="688" y="2136"/>
                    </a:lnTo>
                    <a:lnTo>
                      <a:pt x="794" y="2171"/>
                    </a:lnTo>
                    <a:lnTo>
                      <a:pt x="891" y="2197"/>
                    </a:lnTo>
                    <a:lnTo>
                      <a:pt x="1006" y="2215"/>
                    </a:lnTo>
                    <a:lnTo>
                      <a:pt x="1112" y="2215"/>
                    </a:lnTo>
                    <a:lnTo>
                      <a:pt x="1112" y="2215"/>
                    </a:lnTo>
                    <a:lnTo>
                      <a:pt x="1200" y="2215"/>
                    </a:lnTo>
                    <a:lnTo>
                      <a:pt x="1280" y="2206"/>
                    </a:lnTo>
                    <a:lnTo>
                      <a:pt x="1359" y="2189"/>
                    </a:lnTo>
                    <a:lnTo>
                      <a:pt x="1438" y="2171"/>
                    </a:lnTo>
                    <a:lnTo>
                      <a:pt x="1518" y="2144"/>
                    </a:lnTo>
                    <a:lnTo>
                      <a:pt x="1588" y="2109"/>
                    </a:lnTo>
                    <a:lnTo>
                      <a:pt x="1659" y="2074"/>
                    </a:lnTo>
                    <a:lnTo>
                      <a:pt x="1730" y="2030"/>
                    </a:lnTo>
                    <a:lnTo>
                      <a:pt x="1800" y="1986"/>
                    </a:lnTo>
                    <a:lnTo>
                      <a:pt x="1853" y="1933"/>
                    </a:lnTo>
                    <a:lnTo>
                      <a:pt x="1915" y="1880"/>
                    </a:lnTo>
                    <a:lnTo>
                      <a:pt x="1968" y="1818"/>
                    </a:lnTo>
                    <a:lnTo>
                      <a:pt x="2012" y="1756"/>
                    </a:lnTo>
                    <a:lnTo>
                      <a:pt x="2056" y="1686"/>
                    </a:lnTo>
                    <a:lnTo>
                      <a:pt x="2100" y="1615"/>
                    </a:lnTo>
                    <a:lnTo>
                      <a:pt x="2127" y="1544"/>
                    </a:lnTo>
                    <a:lnTo>
                      <a:pt x="2127" y="1544"/>
                    </a:lnTo>
                    <a:lnTo>
                      <a:pt x="2171" y="1447"/>
                    </a:lnTo>
                    <a:lnTo>
                      <a:pt x="2197" y="1341"/>
                    </a:lnTo>
                    <a:lnTo>
                      <a:pt x="2215" y="1227"/>
                    </a:lnTo>
                    <a:lnTo>
                      <a:pt x="2215" y="1112"/>
                    </a:lnTo>
                    <a:lnTo>
                      <a:pt x="2215" y="1112"/>
                    </a:lnTo>
                    <a:lnTo>
                      <a:pt x="2215" y="1006"/>
                    </a:lnTo>
                    <a:lnTo>
                      <a:pt x="2197" y="891"/>
                    </a:lnTo>
                    <a:lnTo>
                      <a:pt x="2171" y="794"/>
                    </a:lnTo>
                    <a:lnTo>
                      <a:pt x="2135" y="688"/>
                    </a:lnTo>
                    <a:lnTo>
                      <a:pt x="2091" y="591"/>
                    </a:lnTo>
                    <a:lnTo>
                      <a:pt x="2038" y="503"/>
                    </a:lnTo>
                    <a:lnTo>
                      <a:pt x="1977" y="415"/>
                    </a:lnTo>
                    <a:lnTo>
                      <a:pt x="1906" y="336"/>
                    </a:lnTo>
                    <a:lnTo>
                      <a:pt x="1906" y="336"/>
                    </a:lnTo>
                    <a:lnTo>
                      <a:pt x="1827" y="265"/>
                    </a:lnTo>
                    <a:lnTo>
                      <a:pt x="1738" y="194"/>
                    </a:lnTo>
                    <a:lnTo>
                      <a:pt x="1650" y="141"/>
                    </a:lnTo>
                    <a:lnTo>
                      <a:pt x="1544" y="88"/>
                    </a:lnTo>
                    <a:lnTo>
                      <a:pt x="1447" y="53"/>
                    </a:lnTo>
                    <a:lnTo>
                      <a:pt x="1341" y="27"/>
                    </a:lnTo>
                    <a:lnTo>
                      <a:pt x="1227" y="9"/>
                    </a:lnTo>
                    <a:lnTo>
                      <a:pt x="1112"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33" name="Freeform 4">
                <a:extLst>
                  <a:ext uri="{FF2B5EF4-FFF2-40B4-BE49-F238E27FC236}">
                    <a16:creationId xmlns:a16="http://schemas.microsoft.com/office/drawing/2014/main" id="{DD7F38EB-CB99-9C41-AA1B-45B1B4C72772}"/>
                  </a:ext>
                </a:extLst>
              </p:cNvPr>
              <p:cNvSpPr>
                <a:spLocks noChangeArrowheads="1"/>
              </p:cNvSpPr>
              <p:nvPr/>
            </p:nvSpPr>
            <p:spPr bwMode="auto">
              <a:xfrm>
                <a:off x="4365625" y="3333750"/>
                <a:ext cx="796925" cy="800100"/>
              </a:xfrm>
              <a:custGeom>
                <a:avLst/>
                <a:gdLst>
                  <a:gd name="T0" fmla="*/ 335 w 2215"/>
                  <a:gd name="T1" fmla="*/ 1905 h 2224"/>
                  <a:gd name="T2" fmla="*/ 494 w 2215"/>
                  <a:gd name="T3" fmla="*/ 2047 h 2224"/>
                  <a:gd name="T4" fmla="*/ 688 w 2215"/>
                  <a:gd name="T5" fmla="*/ 2144 h 2224"/>
                  <a:gd name="T6" fmla="*/ 891 w 2215"/>
                  <a:gd name="T7" fmla="*/ 2205 h 2224"/>
                  <a:gd name="T8" fmla="*/ 1112 w 2215"/>
                  <a:gd name="T9" fmla="*/ 2223 h 2224"/>
                  <a:gd name="T10" fmla="*/ 1191 w 2215"/>
                  <a:gd name="T11" fmla="*/ 2223 h 2224"/>
                  <a:gd name="T12" fmla="*/ 1359 w 2215"/>
                  <a:gd name="T13" fmla="*/ 2197 h 2224"/>
                  <a:gd name="T14" fmla="*/ 1518 w 2215"/>
                  <a:gd name="T15" fmla="*/ 2144 h 2224"/>
                  <a:gd name="T16" fmla="*/ 1659 w 2215"/>
                  <a:gd name="T17" fmla="*/ 2073 h 2224"/>
                  <a:gd name="T18" fmla="*/ 1791 w 2215"/>
                  <a:gd name="T19" fmla="*/ 1985 h 2224"/>
                  <a:gd name="T20" fmla="*/ 1906 w 2215"/>
                  <a:gd name="T21" fmla="*/ 1879 h 2224"/>
                  <a:gd name="T22" fmla="*/ 2012 w 2215"/>
                  <a:gd name="T23" fmla="*/ 1755 h 2224"/>
                  <a:gd name="T24" fmla="*/ 2090 w 2215"/>
                  <a:gd name="T25" fmla="*/ 1623 h 2224"/>
                  <a:gd name="T26" fmla="*/ 2126 w 2215"/>
                  <a:gd name="T27" fmla="*/ 1544 h 2224"/>
                  <a:gd name="T28" fmla="*/ 2196 w 2215"/>
                  <a:gd name="T29" fmla="*/ 1341 h 2224"/>
                  <a:gd name="T30" fmla="*/ 2214 w 2215"/>
                  <a:gd name="T31" fmla="*/ 1121 h 2224"/>
                  <a:gd name="T32" fmla="*/ 2205 w 2215"/>
                  <a:gd name="T33" fmla="*/ 1006 h 2224"/>
                  <a:gd name="T34" fmla="*/ 2170 w 2215"/>
                  <a:gd name="T35" fmla="*/ 795 h 2224"/>
                  <a:gd name="T36" fmla="*/ 2090 w 2215"/>
                  <a:gd name="T37" fmla="*/ 600 h 2224"/>
                  <a:gd name="T38" fmla="*/ 1977 w 2215"/>
                  <a:gd name="T39" fmla="*/ 424 h 2224"/>
                  <a:gd name="T40" fmla="*/ 1897 w 2215"/>
                  <a:gd name="T41" fmla="*/ 345 h 2224"/>
                  <a:gd name="T42" fmla="*/ 1738 w 2215"/>
                  <a:gd name="T43" fmla="*/ 203 h 2224"/>
                  <a:gd name="T44" fmla="*/ 1544 w 2215"/>
                  <a:gd name="T45" fmla="*/ 97 h 2224"/>
                  <a:gd name="T46" fmla="*/ 1333 w 2215"/>
                  <a:gd name="T47" fmla="*/ 27 h 2224"/>
                  <a:gd name="T48" fmla="*/ 1112 w 2215"/>
                  <a:gd name="T49" fmla="*/ 0 h 2224"/>
                  <a:gd name="T50" fmla="*/ 997 w 2215"/>
                  <a:gd name="T51" fmla="*/ 9 h 2224"/>
                  <a:gd name="T52" fmla="*/ 777 w 2215"/>
                  <a:gd name="T53" fmla="*/ 53 h 2224"/>
                  <a:gd name="T54" fmla="*/ 582 w 2215"/>
                  <a:gd name="T55" fmla="*/ 142 h 2224"/>
                  <a:gd name="T56" fmla="*/ 406 w 2215"/>
                  <a:gd name="T57" fmla="*/ 256 h 2224"/>
                  <a:gd name="T58" fmla="*/ 247 w 2215"/>
                  <a:gd name="T59" fmla="*/ 415 h 2224"/>
                  <a:gd name="T60" fmla="*/ 132 w 2215"/>
                  <a:gd name="T61" fmla="*/ 592 h 2224"/>
                  <a:gd name="T62" fmla="*/ 44 w 2215"/>
                  <a:gd name="T63" fmla="*/ 786 h 2224"/>
                  <a:gd name="T64" fmla="*/ 0 w 2215"/>
                  <a:gd name="T65" fmla="*/ 1006 h 2224"/>
                  <a:gd name="T66" fmla="*/ 0 w 2215"/>
                  <a:gd name="T67" fmla="*/ 1121 h 2224"/>
                  <a:gd name="T68" fmla="*/ 18 w 2215"/>
                  <a:gd name="T69" fmla="*/ 1341 h 2224"/>
                  <a:gd name="T70" fmla="*/ 88 w 2215"/>
                  <a:gd name="T71" fmla="*/ 1552 h 2224"/>
                  <a:gd name="T72" fmla="*/ 194 w 2215"/>
                  <a:gd name="T73" fmla="*/ 1747 h 2224"/>
                  <a:gd name="T74" fmla="*/ 335 w 2215"/>
                  <a:gd name="T75" fmla="*/ 1905 h 2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215" h="2224">
                    <a:moveTo>
                      <a:pt x="335" y="1905"/>
                    </a:moveTo>
                    <a:lnTo>
                      <a:pt x="335" y="1905"/>
                    </a:lnTo>
                    <a:lnTo>
                      <a:pt x="415" y="1976"/>
                    </a:lnTo>
                    <a:lnTo>
                      <a:pt x="494" y="2047"/>
                    </a:lnTo>
                    <a:lnTo>
                      <a:pt x="591" y="2100"/>
                    </a:lnTo>
                    <a:lnTo>
                      <a:pt x="688" y="2144"/>
                    </a:lnTo>
                    <a:lnTo>
                      <a:pt x="785" y="2179"/>
                    </a:lnTo>
                    <a:lnTo>
                      <a:pt x="891" y="2205"/>
                    </a:lnTo>
                    <a:lnTo>
                      <a:pt x="997" y="2214"/>
                    </a:lnTo>
                    <a:lnTo>
                      <a:pt x="1112" y="2223"/>
                    </a:lnTo>
                    <a:lnTo>
                      <a:pt x="1112" y="2223"/>
                    </a:lnTo>
                    <a:lnTo>
                      <a:pt x="1191" y="2223"/>
                    </a:lnTo>
                    <a:lnTo>
                      <a:pt x="1280" y="2205"/>
                    </a:lnTo>
                    <a:lnTo>
                      <a:pt x="1359" y="2197"/>
                    </a:lnTo>
                    <a:lnTo>
                      <a:pt x="1438" y="2170"/>
                    </a:lnTo>
                    <a:lnTo>
                      <a:pt x="1518" y="2144"/>
                    </a:lnTo>
                    <a:lnTo>
                      <a:pt x="1588" y="2117"/>
                    </a:lnTo>
                    <a:lnTo>
                      <a:pt x="1659" y="2073"/>
                    </a:lnTo>
                    <a:lnTo>
                      <a:pt x="1730" y="2038"/>
                    </a:lnTo>
                    <a:lnTo>
                      <a:pt x="1791" y="1985"/>
                    </a:lnTo>
                    <a:lnTo>
                      <a:pt x="1853" y="1932"/>
                    </a:lnTo>
                    <a:lnTo>
                      <a:pt x="1906" y="1879"/>
                    </a:lnTo>
                    <a:lnTo>
                      <a:pt x="1959" y="1817"/>
                    </a:lnTo>
                    <a:lnTo>
                      <a:pt x="2012" y="1755"/>
                    </a:lnTo>
                    <a:lnTo>
                      <a:pt x="2055" y="1694"/>
                    </a:lnTo>
                    <a:lnTo>
                      <a:pt x="2090" y="1623"/>
                    </a:lnTo>
                    <a:lnTo>
                      <a:pt x="2126" y="1544"/>
                    </a:lnTo>
                    <a:lnTo>
                      <a:pt x="2126" y="1544"/>
                    </a:lnTo>
                    <a:lnTo>
                      <a:pt x="2170" y="1447"/>
                    </a:lnTo>
                    <a:lnTo>
                      <a:pt x="2196" y="1341"/>
                    </a:lnTo>
                    <a:lnTo>
                      <a:pt x="2205" y="1236"/>
                    </a:lnTo>
                    <a:lnTo>
                      <a:pt x="2214" y="1121"/>
                    </a:lnTo>
                    <a:lnTo>
                      <a:pt x="2214" y="1121"/>
                    </a:lnTo>
                    <a:lnTo>
                      <a:pt x="2205" y="1006"/>
                    </a:lnTo>
                    <a:lnTo>
                      <a:pt x="2196" y="900"/>
                    </a:lnTo>
                    <a:lnTo>
                      <a:pt x="2170" y="795"/>
                    </a:lnTo>
                    <a:lnTo>
                      <a:pt x="2134" y="697"/>
                    </a:lnTo>
                    <a:lnTo>
                      <a:pt x="2090" y="600"/>
                    </a:lnTo>
                    <a:lnTo>
                      <a:pt x="2037" y="503"/>
                    </a:lnTo>
                    <a:lnTo>
                      <a:pt x="1977" y="424"/>
                    </a:lnTo>
                    <a:lnTo>
                      <a:pt x="1897" y="345"/>
                    </a:lnTo>
                    <a:lnTo>
                      <a:pt x="1897" y="345"/>
                    </a:lnTo>
                    <a:lnTo>
                      <a:pt x="1818" y="265"/>
                    </a:lnTo>
                    <a:lnTo>
                      <a:pt x="1738" y="203"/>
                    </a:lnTo>
                    <a:lnTo>
                      <a:pt x="1641" y="142"/>
                    </a:lnTo>
                    <a:lnTo>
                      <a:pt x="1544" y="97"/>
                    </a:lnTo>
                    <a:lnTo>
                      <a:pt x="1438" y="53"/>
                    </a:lnTo>
                    <a:lnTo>
                      <a:pt x="1333" y="27"/>
                    </a:lnTo>
                    <a:lnTo>
                      <a:pt x="1227" y="9"/>
                    </a:lnTo>
                    <a:lnTo>
                      <a:pt x="1112" y="0"/>
                    </a:lnTo>
                    <a:lnTo>
                      <a:pt x="1112" y="0"/>
                    </a:lnTo>
                    <a:lnTo>
                      <a:pt x="997" y="9"/>
                    </a:lnTo>
                    <a:lnTo>
                      <a:pt x="891" y="27"/>
                    </a:lnTo>
                    <a:lnTo>
                      <a:pt x="777" y="53"/>
                    </a:lnTo>
                    <a:lnTo>
                      <a:pt x="680" y="89"/>
                    </a:lnTo>
                    <a:lnTo>
                      <a:pt x="582" y="142"/>
                    </a:lnTo>
                    <a:lnTo>
                      <a:pt x="485" y="194"/>
                    </a:lnTo>
                    <a:lnTo>
                      <a:pt x="406" y="256"/>
                    </a:lnTo>
                    <a:lnTo>
                      <a:pt x="327" y="336"/>
                    </a:lnTo>
                    <a:lnTo>
                      <a:pt x="247" y="415"/>
                    </a:lnTo>
                    <a:lnTo>
                      <a:pt x="185" y="495"/>
                    </a:lnTo>
                    <a:lnTo>
                      <a:pt x="132" y="592"/>
                    </a:lnTo>
                    <a:lnTo>
                      <a:pt x="88" y="689"/>
                    </a:lnTo>
                    <a:lnTo>
                      <a:pt x="44" y="786"/>
                    </a:lnTo>
                    <a:lnTo>
                      <a:pt x="18" y="892"/>
                    </a:lnTo>
                    <a:lnTo>
                      <a:pt x="0" y="1006"/>
                    </a:lnTo>
                    <a:lnTo>
                      <a:pt x="0" y="1121"/>
                    </a:lnTo>
                    <a:lnTo>
                      <a:pt x="0" y="1121"/>
                    </a:lnTo>
                    <a:lnTo>
                      <a:pt x="0" y="1236"/>
                    </a:lnTo>
                    <a:lnTo>
                      <a:pt x="18" y="1341"/>
                    </a:lnTo>
                    <a:lnTo>
                      <a:pt x="44" y="1447"/>
                    </a:lnTo>
                    <a:lnTo>
                      <a:pt x="88" y="1552"/>
                    </a:lnTo>
                    <a:lnTo>
                      <a:pt x="132" y="1650"/>
                    </a:lnTo>
                    <a:lnTo>
                      <a:pt x="194" y="1747"/>
                    </a:lnTo>
                    <a:lnTo>
                      <a:pt x="256" y="1826"/>
                    </a:lnTo>
                    <a:lnTo>
                      <a:pt x="335" y="190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35" name="Freeform 5">
                <a:extLst>
                  <a:ext uri="{FF2B5EF4-FFF2-40B4-BE49-F238E27FC236}">
                    <a16:creationId xmlns:a16="http://schemas.microsoft.com/office/drawing/2014/main" id="{1F0CBC52-24B3-4C4F-BE19-EA0D01A4AE4A}"/>
                  </a:ext>
                </a:extLst>
              </p:cNvPr>
              <p:cNvSpPr>
                <a:spLocks noChangeArrowheads="1"/>
              </p:cNvSpPr>
              <p:nvPr/>
            </p:nvSpPr>
            <p:spPr bwMode="auto">
              <a:xfrm>
                <a:off x="4699000" y="5832475"/>
                <a:ext cx="796925" cy="798513"/>
              </a:xfrm>
              <a:custGeom>
                <a:avLst/>
                <a:gdLst>
                  <a:gd name="T0" fmla="*/ 1110 w 2214"/>
                  <a:gd name="T1" fmla="*/ 0 h 2216"/>
                  <a:gd name="T2" fmla="*/ 891 w 2214"/>
                  <a:gd name="T3" fmla="*/ 18 h 2216"/>
                  <a:gd name="T4" fmla="*/ 679 w 2214"/>
                  <a:gd name="T5" fmla="*/ 88 h 2216"/>
                  <a:gd name="T6" fmla="*/ 494 w 2214"/>
                  <a:gd name="T7" fmla="*/ 185 h 2216"/>
                  <a:gd name="T8" fmla="*/ 326 w 2214"/>
                  <a:gd name="T9" fmla="*/ 327 h 2216"/>
                  <a:gd name="T10" fmla="*/ 185 w 2214"/>
                  <a:gd name="T11" fmla="*/ 494 h 2216"/>
                  <a:gd name="T12" fmla="*/ 88 w 2214"/>
                  <a:gd name="T13" fmla="*/ 680 h 2216"/>
                  <a:gd name="T14" fmla="*/ 17 w 2214"/>
                  <a:gd name="T15" fmla="*/ 891 h 2216"/>
                  <a:gd name="T16" fmla="*/ 0 w 2214"/>
                  <a:gd name="T17" fmla="*/ 1112 h 2216"/>
                  <a:gd name="T18" fmla="*/ 0 w 2214"/>
                  <a:gd name="T19" fmla="*/ 1227 h 2216"/>
                  <a:gd name="T20" fmla="*/ 53 w 2214"/>
                  <a:gd name="T21" fmla="*/ 1447 h 2216"/>
                  <a:gd name="T22" fmla="*/ 132 w 2214"/>
                  <a:gd name="T23" fmla="*/ 1641 h 2216"/>
                  <a:gd name="T24" fmla="*/ 264 w 2214"/>
                  <a:gd name="T25" fmla="*/ 1827 h 2216"/>
                  <a:gd name="T26" fmla="*/ 335 w 2214"/>
                  <a:gd name="T27" fmla="*/ 1906 h 2216"/>
                  <a:gd name="T28" fmla="*/ 503 w 2214"/>
                  <a:gd name="T29" fmla="*/ 2039 h 2216"/>
                  <a:gd name="T30" fmla="*/ 688 w 2214"/>
                  <a:gd name="T31" fmla="*/ 2136 h 2216"/>
                  <a:gd name="T32" fmla="*/ 891 w 2214"/>
                  <a:gd name="T33" fmla="*/ 2197 h 2216"/>
                  <a:gd name="T34" fmla="*/ 1110 w 2214"/>
                  <a:gd name="T35" fmla="*/ 2215 h 2216"/>
                  <a:gd name="T36" fmla="*/ 1199 w 2214"/>
                  <a:gd name="T37" fmla="*/ 2215 h 2216"/>
                  <a:gd name="T38" fmla="*/ 1357 w 2214"/>
                  <a:gd name="T39" fmla="*/ 2189 h 2216"/>
                  <a:gd name="T40" fmla="*/ 1516 w 2214"/>
                  <a:gd name="T41" fmla="*/ 2144 h 2216"/>
                  <a:gd name="T42" fmla="*/ 1657 w 2214"/>
                  <a:gd name="T43" fmla="*/ 2074 h 2216"/>
                  <a:gd name="T44" fmla="*/ 1790 w 2214"/>
                  <a:gd name="T45" fmla="*/ 1986 h 2216"/>
                  <a:gd name="T46" fmla="*/ 1913 w 2214"/>
                  <a:gd name="T47" fmla="*/ 1871 h 2216"/>
                  <a:gd name="T48" fmla="*/ 2010 w 2214"/>
                  <a:gd name="T49" fmla="*/ 1747 h 2216"/>
                  <a:gd name="T50" fmla="*/ 2099 w 2214"/>
                  <a:gd name="T51" fmla="*/ 1615 h 2216"/>
                  <a:gd name="T52" fmla="*/ 2125 w 2214"/>
                  <a:gd name="T53" fmla="*/ 1544 h 2216"/>
                  <a:gd name="T54" fmla="*/ 2196 w 2214"/>
                  <a:gd name="T55" fmla="*/ 1333 h 2216"/>
                  <a:gd name="T56" fmla="*/ 2213 w 2214"/>
                  <a:gd name="T57" fmla="*/ 1112 h 2216"/>
                  <a:gd name="T58" fmla="*/ 2213 w 2214"/>
                  <a:gd name="T59" fmla="*/ 1006 h 2216"/>
                  <a:gd name="T60" fmla="*/ 2169 w 2214"/>
                  <a:gd name="T61" fmla="*/ 785 h 2216"/>
                  <a:gd name="T62" fmla="*/ 2090 w 2214"/>
                  <a:gd name="T63" fmla="*/ 591 h 2216"/>
                  <a:gd name="T64" fmla="*/ 1975 w 2214"/>
                  <a:gd name="T65" fmla="*/ 415 h 2216"/>
                  <a:gd name="T66" fmla="*/ 1905 w 2214"/>
                  <a:gd name="T67" fmla="*/ 335 h 2216"/>
                  <a:gd name="T68" fmla="*/ 1737 w 2214"/>
                  <a:gd name="T69" fmla="*/ 194 h 2216"/>
                  <a:gd name="T70" fmla="*/ 1543 w 2214"/>
                  <a:gd name="T71" fmla="*/ 88 h 2216"/>
                  <a:gd name="T72" fmla="*/ 1331 w 2214"/>
                  <a:gd name="T73" fmla="*/ 18 h 2216"/>
                  <a:gd name="T74" fmla="*/ 1110 w 2214"/>
                  <a:gd name="T75" fmla="*/ 0 h 2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214" h="2216">
                    <a:moveTo>
                      <a:pt x="1110" y="0"/>
                    </a:moveTo>
                    <a:lnTo>
                      <a:pt x="1110" y="0"/>
                    </a:lnTo>
                    <a:lnTo>
                      <a:pt x="997" y="0"/>
                    </a:lnTo>
                    <a:lnTo>
                      <a:pt x="891" y="18"/>
                    </a:lnTo>
                    <a:lnTo>
                      <a:pt x="785" y="53"/>
                    </a:lnTo>
                    <a:lnTo>
                      <a:pt x="679" y="88"/>
                    </a:lnTo>
                    <a:lnTo>
                      <a:pt x="582" y="132"/>
                    </a:lnTo>
                    <a:lnTo>
                      <a:pt x="494" y="185"/>
                    </a:lnTo>
                    <a:lnTo>
                      <a:pt x="406" y="256"/>
                    </a:lnTo>
                    <a:lnTo>
                      <a:pt x="326" y="327"/>
                    </a:lnTo>
                    <a:lnTo>
                      <a:pt x="256" y="406"/>
                    </a:lnTo>
                    <a:lnTo>
                      <a:pt x="185" y="494"/>
                    </a:lnTo>
                    <a:lnTo>
                      <a:pt x="132" y="583"/>
                    </a:lnTo>
                    <a:lnTo>
                      <a:pt x="88" y="680"/>
                    </a:lnTo>
                    <a:lnTo>
                      <a:pt x="53" y="785"/>
                    </a:lnTo>
                    <a:lnTo>
                      <a:pt x="17" y="891"/>
                    </a:lnTo>
                    <a:lnTo>
                      <a:pt x="0" y="997"/>
                    </a:lnTo>
                    <a:lnTo>
                      <a:pt x="0" y="1112"/>
                    </a:lnTo>
                    <a:lnTo>
                      <a:pt x="0" y="1112"/>
                    </a:lnTo>
                    <a:lnTo>
                      <a:pt x="0" y="1227"/>
                    </a:lnTo>
                    <a:lnTo>
                      <a:pt x="17" y="1333"/>
                    </a:lnTo>
                    <a:lnTo>
                      <a:pt x="53" y="1447"/>
                    </a:lnTo>
                    <a:lnTo>
                      <a:pt x="88" y="1544"/>
                    </a:lnTo>
                    <a:lnTo>
                      <a:pt x="132" y="1641"/>
                    </a:lnTo>
                    <a:lnTo>
                      <a:pt x="194" y="1738"/>
                    </a:lnTo>
                    <a:lnTo>
                      <a:pt x="264" y="1827"/>
                    </a:lnTo>
                    <a:lnTo>
                      <a:pt x="335" y="1906"/>
                    </a:lnTo>
                    <a:lnTo>
                      <a:pt x="335" y="1906"/>
                    </a:lnTo>
                    <a:lnTo>
                      <a:pt x="414" y="1977"/>
                    </a:lnTo>
                    <a:lnTo>
                      <a:pt x="503" y="2039"/>
                    </a:lnTo>
                    <a:lnTo>
                      <a:pt x="591" y="2091"/>
                    </a:lnTo>
                    <a:lnTo>
                      <a:pt x="688" y="2136"/>
                    </a:lnTo>
                    <a:lnTo>
                      <a:pt x="785" y="2171"/>
                    </a:lnTo>
                    <a:lnTo>
                      <a:pt x="891" y="2197"/>
                    </a:lnTo>
                    <a:lnTo>
                      <a:pt x="1006" y="2215"/>
                    </a:lnTo>
                    <a:lnTo>
                      <a:pt x="1110" y="2215"/>
                    </a:lnTo>
                    <a:lnTo>
                      <a:pt x="1110" y="2215"/>
                    </a:lnTo>
                    <a:lnTo>
                      <a:pt x="1199" y="2215"/>
                    </a:lnTo>
                    <a:lnTo>
                      <a:pt x="1278" y="2206"/>
                    </a:lnTo>
                    <a:lnTo>
                      <a:pt x="1357" y="2189"/>
                    </a:lnTo>
                    <a:lnTo>
                      <a:pt x="1437" y="2171"/>
                    </a:lnTo>
                    <a:lnTo>
                      <a:pt x="1516" y="2144"/>
                    </a:lnTo>
                    <a:lnTo>
                      <a:pt x="1587" y="2109"/>
                    </a:lnTo>
                    <a:lnTo>
                      <a:pt x="1657" y="2074"/>
                    </a:lnTo>
                    <a:lnTo>
                      <a:pt x="1728" y="2030"/>
                    </a:lnTo>
                    <a:lnTo>
                      <a:pt x="1790" y="1986"/>
                    </a:lnTo>
                    <a:lnTo>
                      <a:pt x="1852" y="1933"/>
                    </a:lnTo>
                    <a:lnTo>
                      <a:pt x="1913" y="1871"/>
                    </a:lnTo>
                    <a:lnTo>
                      <a:pt x="1966" y="1818"/>
                    </a:lnTo>
                    <a:lnTo>
                      <a:pt x="2010" y="1747"/>
                    </a:lnTo>
                    <a:lnTo>
                      <a:pt x="2055" y="1686"/>
                    </a:lnTo>
                    <a:lnTo>
                      <a:pt x="2099" y="1615"/>
                    </a:lnTo>
                    <a:lnTo>
                      <a:pt x="2125" y="1544"/>
                    </a:lnTo>
                    <a:lnTo>
                      <a:pt x="2125" y="1544"/>
                    </a:lnTo>
                    <a:lnTo>
                      <a:pt x="2169" y="1438"/>
                    </a:lnTo>
                    <a:lnTo>
                      <a:pt x="2196" y="1333"/>
                    </a:lnTo>
                    <a:lnTo>
                      <a:pt x="2213" y="1227"/>
                    </a:lnTo>
                    <a:lnTo>
                      <a:pt x="2213" y="1112"/>
                    </a:lnTo>
                    <a:lnTo>
                      <a:pt x="2213" y="1112"/>
                    </a:lnTo>
                    <a:lnTo>
                      <a:pt x="2213" y="1006"/>
                    </a:lnTo>
                    <a:lnTo>
                      <a:pt x="2196" y="891"/>
                    </a:lnTo>
                    <a:lnTo>
                      <a:pt x="2169" y="785"/>
                    </a:lnTo>
                    <a:lnTo>
                      <a:pt x="2134" y="688"/>
                    </a:lnTo>
                    <a:lnTo>
                      <a:pt x="2090" y="591"/>
                    </a:lnTo>
                    <a:lnTo>
                      <a:pt x="2037" y="503"/>
                    </a:lnTo>
                    <a:lnTo>
                      <a:pt x="1975" y="415"/>
                    </a:lnTo>
                    <a:lnTo>
                      <a:pt x="1905" y="335"/>
                    </a:lnTo>
                    <a:lnTo>
                      <a:pt x="1905" y="335"/>
                    </a:lnTo>
                    <a:lnTo>
                      <a:pt x="1825" y="265"/>
                    </a:lnTo>
                    <a:lnTo>
                      <a:pt x="1737" y="194"/>
                    </a:lnTo>
                    <a:lnTo>
                      <a:pt x="1640" y="132"/>
                    </a:lnTo>
                    <a:lnTo>
                      <a:pt x="1543" y="88"/>
                    </a:lnTo>
                    <a:lnTo>
                      <a:pt x="1446" y="53"/>
                    </a:lnTo>
                    <a:lnTo>
                      <a:pt x="1331" y="18"/>
                    </a:lnTo>
                    <a:lnTo>
                      <a:pt x="1225" y="0"/>
                    </a:lnTo>
                    <a:lnTo>
                      <a:pt x="111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37" name="Freeform 6">
                <a:extLst>
                  <a:ext uri="{FF2B5EF4-FFF2-40B4-BE49-F238E27FC236}">
                    <a16:creationId xmlns:a16="http://schemas.microsoft.com/office/drawing/2014/main" id="{769F38C7-8BCA-8843-B2E7-D37BAFD41E02}"/>
                  </a:ext>
                </a:extLst>
              </p:cNvPr>
              <p:cNvSpPr>
                <a:spLocks noChangeArrowheads="1"/>
              </p:cNvSpPr>
              <p:nvPr/>
            </p:nvSpPr>
            <p:spPr bwMode="auto">
              <a:xfrm>
                <a:off x="6445250" y="989013"/>
                <a:ext cx="796925" cy="798512"/>
              </a:xfrm>
              <a:custGeom>
                <a:avLst/>
                <a:gdLst>
                  <a:gd name="T0" fmla="*/ 1111 w 2215"/>
                  <a:gd name="T1" fmla="*/ 2215 h 2216"/>
                  <a:gd name="T2" fmla="*/ 1341 w 2215"/>
                  <a:gd name="T3" fmla="*/ 2197 h 2216"/>
                  <a:gd name="T4" fmla="*/ 1544 w 2215"/>
                  <a:gd name="T5" fmla="*/ 2127 h 2216"/>
                  <a:gd name="T6" fmla="*/ 1729 w 2215"/>
                  <a:gd name="T7" fmla="*/ 2030 h 2216"/>
                  <a:gd name="T8" fmla="*/ 1897 w 2215"/>
                  <a:gd name="T9" fmla="*/ 1888 h 2216"/>
                  <a:gd name="T10" fmla="*/ 2029 w 2215"/>
                  <a:gd name="T11" fmla="*/ 1730 h 2216"/>
                  <a:gd name="T12" fmla="*/ 2126 w 2215"/>
                  <a:gd name="T13" fmla="*/ 1535 h 2216"/>
                  <a:gd name="T14" fmla="*/ 2197 w 2215"/>
                  <a:gd name="T15" fmla="*/ 1324 h 2216"/>
                  <a:gd name="T16" fmla="*/ 2214 w 2215"/>
                  <a:gd name="T17" fmla="*/ 1103 h 2216"/>
                  <a:gd name="T18" fmla="*/ 2214 w 2215"/>
                  <a:gd name="T19" fmla="*/ 988 h 2216"/>
                  <a:gd name="T20" fmla="*/ 2170 w 2215"/>
                  <a:gd name="T21" fmla="*/ 777 h 2216"/>
                  <a:gd name="T22" fmla="*/ 2082 w 2215"/>
                  <a:gd name="T23" fmla="*/ 582 h 2216"/>
                  <a:gd name="T24" fmla="*/ 1967 w 2215"/>
                  <a:gd name="T25" fmla="*/ 406 h 2216"/>
                  <a:gd name="T26" fmla="*/ 1906 w 2215"/>
                  <a:gd name="T27" fmla="*/ 327 h 2216"/>
                  <a:gd name="T28" fmla="*/ 1738 w 2215"/>
                  <a:gd name="T29" fmla="*/ 194 h 2216"/>
                  <a:gd name="T30" fmla="*/ 1544 w 2215"/>
                  <a:gd name="T31" fmla="*/ 88 h 2216"/>
                  <a:gd name="T32" fmla="*/ 1332 w 2215"/>
                  <a:gd name="T33" fmla="*/ 26 h 2216"/>
                  <a:gd name="T34" fmla="*/ 1111 w 2215"/>
                  <a:gd name="T35" fmla="*/ 0 h 2216"/>
                  <a:gd name="T36" fmla="*/ 997 w 2215"/>
                  <a:gd name="T37" fmla="*/ 9 h 2216"/>
                  <a:gd name="T38" fmla="*/ 785 w 2215"/>
                  <a:gd name="T39" fmla="*/ 53 h 2216"/>
                  <a:gd name="T40" fmla="*/ 582 w 2215"/>
                  <a:gd name="T41" fmla="*/ 132 h 2216"/>
                  <a:gd name="T42" fmla="*/ 406 w 2215"/>
                  <a:gd name="T43" fmla="*/ 247 h 2216"/>
                  <a:gd name="T44" fmla="*/ 256 w 2215"/>
                  <a:gd name="T45" fmla="*/ 397 h 2216"/>
                  <a:gd name="T46" fmla="*/ 132 w 2215"/>
                  <a:gd name="T47" fmla="*/ 574 h 2216"/>
                  <a:gd name="T48" fmla="*/ 44 w 2215"/>
                  <a:gd name="T49" fmla="*/ 777 h 2216"/>
                  <a:gd name="T50" fmla="*/ 0 w 2215"/>
                  <a:gd name="T51" fmla="*/ 988 h 2216"/>
                  <a:gd name="T52" fmla="*/ 0 w 2215"/>
                  <a:gd name="T53" fmla="*/ 1103 h 2216"/>
                  <a:gd name="T54" fmla="*/ 17 w 2215"/>
                  <a:gd name="T55" fmla="*/ 1332 h 2216"/>
                  <a:gd name="T56" fmla="*/ 88 w 2215"/>
                  <a:gd name="T57" fmla="*/ 1535 h 2216"/>
                  <a:gd name="T58" fmla="*/ 185 w 2215"/>
                  <a:gd name="T59" fmla="*/ 1730 h 2216"/>
                  <a:gd name="T60" fmla="*/ 326 w 2215"/>
                  <a:gd name="T61" fmla="*/ 1888 h 2216"/>
                  <a:gd name="T62" fmla="*/ 406 w 2215"/>
                  <a:gd name="T63" fmla="*/ 1968 h 2216"/>
                  <a:gd name="T64" fmla="*/ 582 w 2215"/>
                  <a:gd name="T65" fmla="*/ 2083 h 2216"/>
                  <a:gd name="T66" fmla="*/ 776 w 2215"/>
                  <a:gd name="T67" fmla="*/ 2171 h 2216"/>
                  <a:gd name="T68" fmla="*/ 997 w 2215"/>
                  <a:gd name="T69" fmla="*/ 2215 h 2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215" h="2216">
                    <a:moveTo>
                      <a:pt x="1111" y="2215"/>
                    </a:moveTo>
                    <a:lnTo>
                      <a:pt x="1111" y="2215"/>
                    </a:lnTo>
                    <a:lnTo>
                      <a:pt x="1226" y="2215"/>
                    </a:lnTo>
                    <a:lnTo>
                      <a:pt x="1341" y="2197"/>
                    </a:lnTo>
                    <a:lnTo>
                      <a:pt x="1447" y="2171"/>
                    </a:lnTo>
                    <a:lnTo>
                      <a:pt x="1544" y="2127"/>
                    </a:lnTo>
                    <a:lnTo>
                      <a:pt x="1641" y="2083"/>
                    </a:lnTo>
                    <a:lnTo>
                      <a:pt x="1729" y="2030"/>
                    </a:lnTo>
                    <a:lnTo>
                      <a:pt x="1817" y="1959"/>
                    </a:lnTo>
                    <a:lnTo>
                      <a:pt x="1897" y="1888"/>
                    </a:lnTo>
                    <a:lnTo>
                      <a:pt x="1967" y="1809"/>
                    </a:lnTo>
                    <a:lnTo>
                      <a:pt x="2029" y="1730"/>
                    </a:lnTo>
                    <a:lnTo>
                      <a:pt x="2082" y="1633"/>
                    </a:lnTo>
                    <a:lnTo>
                      <a:pt x="2126" y="1535"/>
                    </a:lnTo>
                    <a:lnTo>
                      <a:pt x="2170" y="1430"/>
                    </a:lnTo>
                    <a:lnTo>
                      <a:pt x="2197" y="1324"/>
                    </a:lnTo>
                    <a:lnTo>
                      <a:pt x="2214" y="1218"/>
                    </a:lnTo>
                    <a:lnTo>
                      <a:pt x="2214" y="1103"/>
                    </a:lnTo>
                    <a:lnTo>
                      <a:pt x="2214" y="1103"/>
                    </a:lnTo>
                    <a:lnTo>
                      <a:pt x="2214" y="988"/>
                    </a:lnTo>
                    <a:lnTo>
                      <a:pt x="2197" y="882"/>
                    </a:lnTo>
                    <a:lnTo>
                      <a:pt x="2170" y="777"/>
                    </a:lnTo>
                    <a:lnTo>
                      <a:pt x="2126" y="679"/>
                    </a:lnTo>
                    <a:lnTo>
                      <a:pt x="2082" y="582"/>
                    </a:lnTo>
                    <a:lnTo>
                      <a:pt x="2029" y="485"/>
                    </a:lnTo>
                    <a:lnTo>
                      <a:pt x="1967" y="406"/>
                    </a:lnTo>
                    <a:lnTo>
                      <a:pt x="1906" y="327"/>
                    </a:lnTo>
                    <a:lnTo>
                      <a:pt x="1906" y="327"/>
                    </a:lnTo>
                    <a:lnTo>
                      <a:pt x="1826" y="256"/>
                    </a:lnTo>
                    <a:lnTo>
                      <a:pt x="1738" y="194"/>
                    </a:lnTo>
                    <a:lnTo>
                      <a:pt x="1641" y="132"/>
                    </a:lnTo>
                    <a:lnTo>
                      <a:pt x="1544" y="88"/>
                    </a:lnTo>
                    <a:lnTo>
                      <a:pt x="1438" y="53"/>
                    </a:lnTo>
                    <a:lnTo>
                      <a:pt x="1332" y="26"/>
                    </a:lnTo>
                    <a:lnTo>
                      <a:pt x="1226" y="9"/>
                    </a:lnTo>
                    <a:lnTo>
                      <a:pt x="1111" y="0"/>
                    </a:lnTo>
                    <a:lnTo>
                      <a:pt x="1111" y="0"/>
                    </a:lnTo>
                    <a:lnTo>
                      <a:pt x="997" y="9"/>
                    </a:lnTo>
                    <a:lnTo>
                      <a:pt x="891" y="18"/>
                    </a:lnTo>
                    <a:lnTo>
                      <a:pt x="785" y="53"/>
                    </a:lnTo>
                    <a:lnTo>
                      <a:pt x="679" y="88"/>
                    </a:lnTo>
                    <a:lnTo>
                      <a:pt x="582" y="132"/>
                    </a:lnTo>
                    <a:lnTo>
                      <a:pt x="494" y="185"/>
                    </a:lnTo>
                    <a:lnTo>
                      <a:pt x="406" y="247"/>
                    </a:lnTo>
                    <a:lnTo>
                      <a:pt x="326" y="318"/>
                    </a:lnTo>
                    <a:lnTo>
                      <a:pt x="256" y="397"/>
                    </a:lnTo>
                    <a:lnTo>
                      <a:pt x="185" y="485"/>
                    </a:lnTo>
                    <a:lnTo>
                      <a:pt x="132" y="574"/>
                    </a:lnTo>
                    <a:lnTo>
                      <a:pt x="88" y="671"/>
                    </a:lnTo>
                    <a:lnTo>
                      <a:pt x="44" y="777"/>
                    </a:lnTo>
                    <a:lnTo>
                      <a:pt x="17" y="882"/>
                    </a:lnTo>
                    <a:lnTo>
                      <a:pt x="0" y="988"/>
                    </a:lnTo>
                    <a:lnTo>
                      <a:pt x="0" y="1103"/>
                    </a:lnTo>
                    <a:lnTo>
                      <a:pt x="0" y="1103"/>
                    </a:lnTo>
                    <a:lnTo>
                      <a:pt x="0" y="1218"/>
                    </a:lnTo>
                    <a:lnTo>
                      <a:pt x="17" y="1332"/>
                    </a:lnTo>
                    <a:lnTo>
                      <a:pt x="44" y="1438"/>
                    </a:lnTo>
                    <a:lnTo>
                      <a:pt x="88" y="1535"/>
                    </a:lnTo>
                    <a:lnTo>
                      <a:pt x="132" y="1633"/>
                    </a:lnTo>
                    <a:lnTo>
                      <a:pt x="185" y="1730"/>
                    </a:lnTo>
                    <a:lnTo>
                      <a:pt x="256" y="1818"/>
                    </a:lnTo>
                    <a:lnTo>
                      <a:pt x="326" y="1888"/>
                    </a:lnTo>
                    <a:lnTo>
                      <a:pt x="326" y="1888"/>
                    </a:lnTo>
                    <a:lnTo>
                      <a:pt x="406" y="1968"/>
                    </a:lnTo>
                    <a:lnTo>
                      <a:pt x="485" y="2030"/>
                    </a:lnTo>
                    <a:lnTo>
                      <a:pt x="582" y="2083"/>
                    </a:lnTo>
                    <a:lnTo>
                      <a:pt x="679" y="2127"/>
                    </a:lnTo>
                    <a:lnTo>
                      <a:pt x="776" y="2171"/>
                    </a:lnTo>
                    <a:lnTo>
                      <a:pt x="882" y="2197"/>
                    </a:lnTo>
                    <a:lnTo>
                      <a:pt x="997" y="2215"/>
                    </a:lnTo>
                    <a:lnTo>
                      <a:pt x="1111" y="221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38" name="Freeform 7">
                <a:extLst>
                  <a:ext uri="{FF2B5EF4-FFF2-40B4-BE49-F238E27FC236}">
                    <a16:creationId xmlns:a16="http://schemas.microsoft.com/office/drawing/2014/main" id="{2D984E6B-BA13-D249-8325-A3BDA155BDC5}"/>
                  </a:ext>
                </a:extLst>
              </p:cNvPr>
              <p:cNvSpPr>
                <a:spLocks noChangeArrowheads="1"/>
              </p:cNvSpPr>
              <p:nvPr/>
            </p:nvSpPr>
            <p:spPr bwMode="auto">
              <a:xfrm>
                <a:off x="1754188" y="2087563"/>
                <a:ext cx="798512" cy="798512"/>
              </a:xfrm>
              <a:custGeom>
                <a:avLst/>
                <a:gdLst>
                  <a:gd name="T0" fmla="*/ 2215 w 2216"/>
                  <a:gd name="T1" fmla="*/ 1103 h 2216"/>
                  <a:gd name="T2" fmla="*/ 2197 w 2216"/>
                  <a:gd name="T3" fmla="*/ 883 h 2216"/>
                  <a:gd name="T4" fmla="*/ 2135 w 2216"/>
                  <a:gd name="T5" fmla="*/ 671 h 2216"/>
                  <a:gd name="T6" fmla="*/ 2038 w 2216"/>
                  <a:gd name="T7" fmla="*/ 486 h 2216"/>
                  <a:gd name="T8" fmla="*/ 1906 w 2216"/>
                  <a:gd name="T9" fmla="*/ 327 h 2216"/>
                  <a:gd name="T10" fmla="*/ 1827 w 2216"/>
                  <a:gd name="T11" fmla="*/ 247 h 2216"/>
                  <a:gd name="T12" fmla="*/ 1641 w 2216"/>
                  <a:gd name="T13" fmla="*/ 133 h 2216"/>
                  <a:gd name="T14" fmla="*/ 1438 w 2216"/>
                  <a:gd name="T15" fmla="*/ 44 h 2216"/>
                  <a:gd name="T16" fmla="*/ 1227 w 2216"/>
                  <a:gd name="T17" fmla="*/ 0 h 2216"/>
                  <a:gd name="T18" fmla="*/ 1112 w 2216"/>
                  <a:gd name="T19" fmla="*/ 0 h 2216"/>
                  <a:gd name="T20" fmla="*/ 891 w 2216"/>
                  <a:gd name="T21" fmla="*/ 18 h 2216"/>
                  <a:gd name="T22" fmla="*/ 679 w 2216"/>
                  <a:gd name="T23" fmla="*/ 80 h 2216"/>
                  <a:gd name="T24" fmla="*/ 494 w 2216"/>
                  <a:gd name="T25" fmla="*/ 186 h 2216"/>
                  <a:gd name="T26" fmla="*/ 326 w 2216"/>
                  <a:gd name="T27" fmla="*/ 318 h 2216"/>
                  <a:gd name="T28" fmla="*/ 185 w 2216"/>
                  <a:gd name="T29" fmla="*/ 477 h 2216"/>
                  <a:gd name="T30" fmla="*/ 88 w 2216"/>
                  <a:gd name="T31" fmla="*/ 671 h 2216"/>
                  <a:gd name="T32" fmla="*/ 18 w 2216"/>
                  <a:gd name="T33" fmla="*/ 874 h 2216"/>
                  <a:gd name="T34" fmla="*/ 0 w 2216"/>
                  <a:gd name="T35" fmla="*/ 1103 h 2216"/>
                  <a:gd name="T36" fmla="*/ 0 w 2216"/>
                  <a:gd name="T37" fmla="*/ 1218 h 2216"/>
                  <a:gd name="T38" fmla="*/ 44 w 2216"/>
                  <a:gd name="T39" fmla="*/ 1439 h 2216"/>
                  <a:gd name="T40" fmla="*/ 132 w 2216"/>
                  <a:gd name="T41" fmla="*/ 1633 h 2216"/>
                  <a:gd name="T42" fmla="*/ 256 w 2216"/>
                  <a:gd name="T43" fmla="*/ 1809 h 2216"/>
                  <a:gd name="T44" fmla="*/ 335 w 2216"/>
                  <a:gd name="T45" fmla="*/ 1889 h 2216"/>
                  <a:gd name="T46" fmla="*/ 503 w 2216"/>
                  <a:gd name="T47" fmla="*/ 2021 h 2216"/>
                  <a:gd name="T48" fmla="*/ 688 w 2216"/>
                  <a:gd name="T49" fmla="*/ 2127 h 2216"/>
                  <a:gd name="T50" fmla="*/ 891 w 2216"/>
                  <a:gd name="T51" fmla="*/ 2189 h 2216"/>
                  <a:gd name="T52" fmla="*/ 1112 w 2216"/>
                  <a:gd name="T53" fmla="*/ 2215 h 2216"/>
                  <a:gd name="T54" fmla="*/ 1227 w 2216"/>
                  <a:gd name="T55" fmla="*/ 2206 h 2216"/>
                  <a:gd name="T56" fmla="*/ 1447 w 2216"/>
                  <a:gd name="T57" fmla="*/ 2162 h 2216"/>
                  <a:gd name="T58" fmla="*/ 1641 w 2216"/>
                  <a:gd name="T59" fmla="*/ 2083 h 2216"/>
                  <a:gd name="T60" fmla="*/ 1818 w 2216"/>
                  <a:gd name="T61" fmla="*/ 1959 h 2216"/>
                  <a:gd name="T62" fmla="*/ 1968 w 2216"/>
                  <a:gd name="T63" fmla="*/ 1809 h 2216"/>
                  <a:gd name="T64" fmla="*/ 2082 w 2216"/>
                  <a:gd name="T65" fmla="*/ 1633 h 2216"/>
                  <a:gd name="T66" fmla="*/ 2171 w 2216"/>
                  <a:gd name="T67" fmla="*/ 1430 h 2216"/>
                  <a:gd name="T68" fmla="*/ 2206 w 2216"/>
                  <a:gd name="T69" fmla="*/ 1218 h 2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216" h="2216">
                    <a:moveTo>
                      <a:pt x="2215" y="1103"/>
                    </a:moveTo>
                    <a:lnTo>
                      <a:pt x="2215" y="1103"/>
                    </a:lnTo>
                    <a:lnTo>
                      <a:pt x="2215" y="989"/>
                    </a:lnTo>
                    <a:lnTo>
                      <a:pt x="2197" y="883"/>
                    </a:lnTo>
                    <a:lnTo>
                      <a:pt x="2171" y="777"/>
                    </a:lnTo>
                    <a:lnTo>
                      <a:pt x="2135" y="671"/>
                    </a:lnTo>
                    <a:lnTo>
                      <a:pt x="2091" y="574"/>
                    </a:lnTo>
                    <a:lnTo>
                      <a:pt x="2038" y="486"/>
                    </a:lnTo>
                    <a:lnTo>
                      <a:pt x="1977" y="397"/>
                    </a:lnTo>
                    <a:lnTo>
                      <a:pt x="1906" y="327"/>
                    </a:lnTo>
                    <a:lnTo>
                      <a:pt x="1906" y="327"/>
                    </a:lnTo>
                    <a:lnTo>
                      <a:pt x="1827" y="247"/>
                    </a:lnTo>
                    <a:lnTo>
                      <a:pt x="1738" y="186"/>
                    </a:lnTo>
                    <a:lnTo>
                      <a:pt x="1641" y="133"/>
                    </a:lnTo>
                    <a:lnTo>
                      <a:pt x="1544" y="88"/>
                    </a:lnTo>
                    <a:lnTo>
                      <a:pt x="1438" y="44"/>
                    </a:lnTo>
                    <a:lnTo>
                      <a:pt x="1332" y="18"/>
                    </a:lnTo>
                    <a:lnTo>
                      <a:pt x="1227" y="0"/>
                    </a:lnTo>
                    <a:lnTo>
                      <a:pt x="1112" y="0"/>
                    </a:lnTo>
                    <a:lnTo>
                      <a:pt x="1112" y="0"/>
                    </a:lnTo>
                    <a:lnTo>
                      <a:pt x="997" y="0"/>
                    </a:lnTo>
                    <a:lnTo>
                      <a:pt x="891" y="18"/>
                    </a:lnTo>
                    <a:lnTo>
                      <a:pt x="785" y="44"/>
                    </a:lnTo>
                    <a:lnTo>
                      <a:pt x="679" y="80"/>
                    </a:lnTo>
                    <a:lnTo>
                      <a:pt x="582" y="133"/>
                    </a:lnTo>
                    <a:lnTo>
                      <a:pt x="494" y="186"/>
                    </a:lnTo>
                    <a:lnTo>
                      <a:pt x="406" y="247"/>
                    </a:lnTo>
                    <a:lnTo>
                      <a:pt x="326" y="318"/>
                    </a:lnTo>
                    <a:lnTo>
                      <a:pt x="256" y="397"/>
                    </a:lnTo>
                    <a:lnTo>
                      <a:pt x="185" y="477"/>
                    </a:lnTo>
                    <a:lnTo>
                      <a:pt x="132" y="574"/>
                    </a:lnTo>
                    <a:lnTo>
                      <a:pt x="88" y="671"/>
                    </a:lnTo>
                    <a:lnTo>
                      <a:pt x="44" y="768"/>
                    </a:lnTo>
                    <a:lnTo>
                      <a:pt x="18" y="874"/>
                    </a:lnTo>
                    <a:lnTo>
                      <a:pt x="0" y="989"/>
                    </a:lnTo>
                    <a:lnTo>
                      <a:pt x="0" y="1103"/>
                    </a:lnTo>
                    <a:lnTo>
                      <a:pt x="0" y="1103"/>
                    </a:lnTo>
                    <a:lnTo>
                      <a:pt x="0" y="1218"/>
                    </a:lnTo>
                    <a:lnTo>
                      <a:pt x="18" y="1324"/>
                    </a:lnTo>
                    <a:lnTo>
                      <a:pt x="44" y="1439"/>
                    </a:lnTo>
                    <a:lnTo>
                      <a:pt x="88" y="1536"/>
                    </a:lnTo>
                    <a:lnTo>
                      <a:pt x="132" y="1633"/>
                    </a:lnTo>
                    <a:lnTo>
                      <a:pt x="194" y="1730"/>
                    </a:lnTo>
                    <a:lnTo>
                      <a:pt x="256" y="1809"/>
                    </a:lnTo>
                    <a:lnTo>
                      <a:pt x="335" y="1889"/>
                    </a:lnTo>
                    <a:lnTo>
                      <a:pt x="335" y="1889"/>
                    </a:lnTo>
                    <a:lnTo>
                      <a:pt x="415" y="1959"/>
                    </a:lnTo>
                    <a:lnTo>
                      <a:pt x="503" y="2021"/>
                    </a:lnTo>
                    <a:lnTo>
                      <a:pt x="591" y="2083"/>
                    </a:lnTo>
                    <a:lnTo>
                      <a:pt x="688" y="2127"/>
                    </a:lnTo>
                    <a:lnTo>
                      <a:pt x="785" y="2162"/>
                    </a:lnTo>
                    <a:lnTo>
                      <a:pt x="891" y="2189"/>
                    </a:lnTo>
                    <a:lnTo>
                      <a:pt x="997" y="2206"/>
                    </a:lnTo>
                    <a:lnTo>
                      <a:pt x="1112" y="2215"/>
                    </a:lnTo>
                    <a:lnTo>
                      <a:pt x="1112" y="2215"/>
                    </a:lnTo>
                    <a:lnTo>
                      <a:pt x="1227" y="2206"/>
                    </a:lnTo>
                    <a:lnTo>
                      <a:pt x="1332" y="2189"/>
                    </a:lnTo>
                    <a:lnTo>
                      <a:pt x="1447" y="2162"/>
                    </a:lnTo>
                    <a:lnTo>
                      <a:pt x="1544" y="2127"/>
                    </a:lnTo>
                    <a:lnTo>
                      <a:pt x="1641" y="2083"/>
                    </a:lnTo>
                    <a:lnTo>
                      <a:pt x="1729" y="2021"/>
                    </a:lnTo>
                    <a:lnTo>
                      <a:pt x="1818" y="1959"/>
                    </a:lnTo>
                    <a:lnTo>
                      <a:pt x="1897" y="1889"/>
                    </a:lnTo>
                    <a:lnTo>
                      <a:pt x="1968" y="1809"/>
                    </a:lnTo>
                    <a:lnTo>
                      <a:pt x="2029" y="1721"/>
                    </a:lnTo>
                    <a:lnTo>
                      <a:pt x="2082" y="1633"/>
                    </a:lnTo>
                    <a:lnTo>
                      <a:pt x="2127" y="1536"/>
                    </a:lnTo>
                    <a:lnTo>
                      <a:pt x="2171" y="1430"/>
                    </a:lnTo>
                    <a:lnTo>
                      <a:pt x="2197" y="1324"/>
                    </a:lnTo>
                    <a:lnTo>
                      <a:pt x="2206" y="1218"/>
                    </a:lnTo>
                    <a:lnTo>
                      <a:pt x="2215" y="1103"/>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39" name="Freeform 8">
                <a:extLst>
                  <a:ext uri="{FF2B5EF4-FFF2-40B4-BE49-F238E27FC236}">
                    <a16:creationId xmlns:a16="http://schemas.microsoft.com/office/drawing/2014/main" id="{FB0D5716-27CE-7A4B-904F-3EAA9EF79C54}"/>
                  </a:ext>
                </a:extLst>
              </p:cNvPr>
              <p:cNvSpPr>
                <a:spLocks noChangeArrowheads="1"/>
              </p:cNvSpPr>
              <p:nvPr/>
            </p:nvSpPr>
            <p:spPr bwMode="auto">
              <a:xfrm>
                <a:off x="1890713" y="3359150"/>
                <a:ext cx="798512" cy="796925"/>
              </a:xfrm>
              <a:custGeom>
                <a:avLst/>
                <a:gdLst>
                  <a:gd name="T0" fmla="*/ 1112 w 2216"/>
                  <a:gd name="T1" fmla="*/ 0 h 2215"/>
                  <a:gd name="T2" fmla="*/ 892 w 2216"/>
                  <a:gd name="T3" fmla="*/ 18 h 2215"/>
                  <a:gd name="T4" fmla="*/ 680 w 2216"/>
                  <a:gd name="T5" fmla="*/ 88 h 2215"/>
                  <a:gd name="T6" fmla="*/ 495 w 2216"/>
                  <a:gd name="T7" fmla="*/ 185 h 2215"/>
                  <a:gd name="T8" fmla="*/ 327 w 2216"/>
                  <a:gd name="T9" fmla="*/ 318 h 2215"/>
                  <a:gd name="T10" fmla="*/ 195 w 2216"/>
                  <a:gd name="T11" fmla="*/ 485 h 2215"/>
                  <a:gd name="T12" fmla="*/ 89 w 2216"/>
                  <a:gd name="T13" fmla="*/ 671 h 2215"/>
                  <a:gd name="T14" fmla="*/ 27 w 2216"/>
                  <a:gd name="T15" fmla="*/ 882 h 2215"/>
                  <a:gd name="T16" fmla="*/ 0 w 2216"/>
                  <a:gd name="T17" fmla="*/ 1103 h 2215"/>
                  <a:gd name="T18" fmla="*/ 9 w 2216"/>
                  <a:gd name="T19" fmla="*/ 1218 h 2215"/>
                  <a:gd name="T20" fmla="*/ 53 w 2216"/>
                  <a:gd name="T21" fmla="*/ 1437 h 2215"/>
                  <a:gd name="T22" fmla="*/ 142 w 2216"/>
                  <a:gd name="T23" fmla="*/ 1640 h 2215"/>
                  <a:gd name="T24" fmla="*/ 265 w 2216"/>
                  <a:gd name="T25" fmla="*/ 1817 h 2215"/>
                  <a:gd name="T26" fmla="*/ 336 w 2216"/>
                  <a:gd name="T27" fmla="*/ 1887 h 2215"/>
                  <a:gd name="T28" fmla="*/ 503 w 2216"/>
                  <a:gd name="T29" fmla="*/ 2029 h 2215"/>
                  <a:gd name="T30" fmla="*/ 689 w 2216"/>
                  <a:gd name="T31" fmla="*/ 2126 h 2215"/>
                  <a:gd name="T32" fmla="*/ 892 w 2216"/>
                  <a:gd name="T33" fmla="*/ 2196 h 2215"/>
                  <a:gd name="T34" fmla="*/ 1112 w 2216"/>
                  <a:gd name="T35" fmla="*/ 2214 h 2215"/>
                  <a:gd name="T36" fmla="*/ 1227 w 2216"/>
                  <a:gd name="T37" fmla="*/ 2214 h 2215"/>
                  <a:gd name="T38" fmla="*/ 1448 w 2216"/>
                  <a:gd name="T39" fmla="*/ 2170 h 2215"/>
                  <a:gd name="T40" fmla="*/ 1642 w 2216"/>
                  <a:gd name="T41" fmla="*/ 2081 h 2215"/>
                  <a:gd name="T42" fmla="*/ 1818 w 2216"/>
                  <a:gd name="T43" fmla="*/ 1958 h 2215"/>
                  <a:gd name="T44" fmla="*/ 1968 w 2216"/>
                  <a:gd name="T45" fmla="*/ 1808 h 2215"/>
                  <a:gd name="T46" fmla="*/ 2083 w 2216"/>
                  <a:gd name="T47" fmla="*/ 1631 h 2215"/>
                  <a:gd name="T48" fmla="*/ 2171 w 2216"/>
                  <a:gd name="T49" fmla="*/ 1428 h 2215"/>
                  <a:gd name="T50" fmla="*/ 2215 w 2216"/>
                  <a:gd name="T51" fmla="*/ 1218 h 2215"/>
                  <a:gd name="T52" fmla="*/ 2215 w 2216"/>
                  <a:gd name="T53" fmla="*/ 1103 h 2215"/>
                  <a:gd name="T54" fmla="*/ 2198 w 2216"/>
                  <a:gd name="T55" fmla="*/ 882 h 2215"/>
                  <a:gd name="T56" fmla="*/ 2136 w 2216"/>
                  <a:gd name="T57" fmla="*/ 679 h 2215"/>
                  <a:gd name="T58" fmla="*/ 2039 w 2216"/>
                  <a:gd name="T59" fmla="*/ 485 h 2215"/>
                  <a:gd name="T60" fmla="*/ 1906 w 2216"/>
                  <a:gd name="T61" fmla="*/ 326 h 2215"/>
                  <a:gd name="T62" fmla="*/ 1827 w 2216"/>
                  <a:gd name="T63" fmla="*/ 256 h 2215"/>
                  <a:gd name="T64" fmla="*/ 1650 w 2216"/>
                  <a:gd name="T65" fmla="*/ 132 h 2215"/>
                  <a:gd name="T66" fmla="*/ 1448 w 2216"/>
                  <a:gd name="T67" fmla="*/ 53 h 2215"/>
                  <a:gd name="T68" fmla="*/ 1227 w 2216"/>
                  <a:gd name="T69" fmla="*/ 9 h 2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216" h="2215">
                    <a:moveTo>
                      <a:pt x="1112" y="0"/>
                    </a:moveTo>
                    <a:lnTo>
                      <a:pt x="1112" y="0"/>
                    </a:lnTo>
                    <a:lnTo>
                      <a:pt x="998" y="9"/>
                    </a:lnTo>
                    <a:lnTo>
                      <a:pt x="892" y="18"/>
                    </a:lnTo>
                    <a:lnTo>
                      <a:pt x="786" y="53"/>
                    </a:lnTo>
                    <a:lnTo>
                      <a:pt x="680" y="88"/>
                    </a:lnTo>
                    <a:lnTo>
                      <a:pt x="583" y="132"/>
                    </a:lnTo>
                    <a:lnTo>
                      <a:pt x="495" y="185"/>
                    </a:lnTo>
                    <a:lnTo>
                      <a:pt x="406" y="247"/>
                    </a:lnTo>
                    <a:lnTo>
                      <a:pt x="327" y="318"/>
                    </a:lnTo>
                    <a:lnTo>
                      <a:pt x="256" y="397"/>
                    </a:lnTo>
                    <a:lnTo>
                      <a:pt x="195" y="485"/>
                    </a:lnTo>
                    <a:lnTo>
                      <a:pt x="133" y="574"/>
                    </a:lnTo>
                    <a:lnTo>
                      <a:pt x="89" y="671"/>
                    </a:lnTo>
                    <a:lnTo>
                      <a:pt x="53" y="776"/>
                    </a:lnTo>
                    <a:lnTo>
                      <a:pt x="27" y="882"/>
                    </a:lnTo>
                    <a:lnTo>
                      <a:pt x="9" y="988"/>
                    </a:lnTo>
                    <a:lnTo>
                      <a:pt x="0" y="1103"/>
                    </a:lnTo>
                    <a:lnTo>
                      <a:pt x="0" y="1103"/>
                    </a:lnTo>
                    <a:lnTo>
                      <a:pt x="9" y="1218"/>
                    </a:lnTo>
                    <a:lnTo>
                      <a:pt x="27" y="1331"/>
                    </a:lnTo>
                    <a:lnTo>
                      <a:pt x="53" y="1437"/>
                    </a:lnTo>
                    <a:lnTo>
                      <a:pt x="89" y="1543"/>
                    </a:lnTo>
                    <a:lnTo>
                      <a:pt x="142" y="1640"/>
                    </a:lnTo>
                    <a:lnTo>
                      <a:pt x="195" y="1729"/>
                    </a:lnTo>
                    <a:lnTo>
                      <a:pt x="265" y="1817"/>
                    </a:lnTo>
                    <a:lnTo>
                      <a:pt x="336" y="1887"/>
                    </a:lnTo>
                    <a:lnTo>
                      <a:pt x="336" y="1887"/>
                    </a:lnTo>
                    <a:lnTo>
                      <a:pt x="415" y="1967"/>
                    </a:lnTo>
                    <a:lnTo>
                      <a:pt x="503" y="2029"/>
                    </a:lnTo>
                    <a:lnTo>
                      <a:pt x="592" y="2081"/>
                    </a:lnTo>
                    <a:lnTo>
                      <a:pt x="689" y="2126"/>
                    </a:lnTo>
                    <a:lnTo>
                      <a:pt x="786" y="2170"/>
                    </a:lnTo>
                    <a:lnTo>
                      <a:pt x="892" y="2196"/>
                    </a:lnTo>
                    <a:lnTo>
                      <a:pt x="1006" y="2214"/>
                    </a:lnTo>
                    <a:lnTo>
                      <a:pt x="1112" y="2214"/>
                    </a:lnTo>
                    <a:lnTo>
                      <a:pt x="1112" y="2214"/>
                    </a:lnTo>
                    <a:lnTo>
                      <a:pt x="1227" y="2214"/>
                    </a:lnTo>
                    <a:lnTo>
                      <a:pt x="1342" y="2196"/>
                    </a:lnTo>
                    <a:lnTo>
                      <a:pt x="1448" y="2170"/>
                    </a:lnTo>
                    <a:lnTo>
                      <a:pt x="1545" y="2126"/>
                    </a:lnTo>
                    <a:lnTo>
                      <a:pt x="1642" y="2081"/>
                    </a:lnTo>
                    <a:lnTo>
                      <a:pt x="1730" y="2029"/>
                    </a:lnTo>
                    <a:lnTo>
                      <a:pt x="1818" y="1958"/>
                    </a:lnTo>
                    <a:lnTo>
                      <a:pt x="1898" y="1887"/>
                    </a:lnTo>
                    <a:lnTo>
                      <a:pt x="1968" y="1808"/>
                    </a:lnTo>
                    <a:lnTo>
                      <a:pt x="2030" y="1729"/>
                    </a:lnTo>
                    <a:lnTo>
                      <a:pt x="2083" y="1631"/>
                    </a:lnTo>
                    <a:lnTo>
                      <a:pt x="2136" y="1534"/>
                    </a:lnTo>
                    <a:lnTo>
                      <a:pt x="2171" y="1428"/>
                    </a:lnTo>
                    <a:lnTo>
                      <a:pt x="2198" y="1323"/>
                    </a:lnTo>
                    <a:lnTo>
                      <a:pt x="2215" y="1218"/>
                    </a:lnTo>
                    <a:lnTo>
                      <a:pt x="2215" y="1103"/>
                    </a:lnTo>
                    <a:lnTo>
                      <a:pt x="2215" y="1103"/>
                    </a:lnTo>
                    <a:lnTo>
                      <a:pt x="2215" y="988"/>
                    </a:lnTo>
                    <a:lnTo>
                      <a:pt x="2198" y="882"/>
                    </a:lnTo>
                    <a:lnTo>
                      <a:pt x="2171" y="776"/>
                    </a:lnTo>
                    <a:lnTo>
                      <a:pt x="2136" y="679"/>
                    </a:lnTo>
                    <a:lnTo>
                      <a:pt x="2092" y="582"/>
                    </a:lnTo>
                    <a:lnTo>
                      <a:pt x="2039" y="485"/>
                    </a:lnTo>
                    <a:lnTo>
                      <a:pt x="1977" y="406"/>
                    </a:lnTo>
                    <a:lnTo>
                      <a:pt x="1906" y="326"/>
                    </a:lnTo>
                    <a:lnTo>
                      <a:pt x="1906" y="326"/>
                    </a:lnTo>
                    <a:lnTo>
                      <a:pt x="1827" y="256"/>
                    </a:lnTo>
                    <a:lnTo>
                      <a:pt x="1739" y="194"/>
                    </a:lnTo>
                    <a:lnTo>
                      <a:pt x="1650" y="132"/>
                    </a:lnTo>
                    <a:lnTo>
                      <a:pt x="1545" y="88"/>
                    </a:lnTo>
                    <a:lnTo>
                      <a:pt x="1448" y="53"/>
                    </a:lnTo>
                    <a:lnTo>
                      <a:pt x="1342" y="26"/>
                    </a:lnTo>
                    <a:lnTo>
                      <a:pt x="1227" y="9"/>
                    </a:lnTo>
                    <a:lnTo>
                      <a:pt x="1112"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40" name="Freeform 9">
                <a:extLst>
                  <a:ext uri="{FF2B5EF4-FFF2-40B4-BE49-F238E27FC236}">
                    <a16:creationId xmlns:a16="http://schemas.microsoft.com/office/drawing/2014/main" id="{951BD223-E715-6D47-A0A8-E144479C442F}"/>
                  </a:ext>
                </a:extLst>
              </p:cNvPr>
              <p:cNvSpPr>
                <a:spLocks noChangeArrowheads="1"/>
              </p:cNvSpPr>
              <p:nvPr/>
            </p:nvSpPr>
            <p:spPr bwMode="auto">
              <a:xfrm>
                <a:off x="3176588" y="989013"/>
                <a:ext cx="798512" cy="798512"/>
              </a:xfrm>
              <a:custGeom>
                <a:avLst/>
                <a:gdLst>
                  <a:gd name="T0" fmla="*/ 335 w 2216"/>
                  <a:gd name="T1" fmla="*/ 1888 h 2216"/>
                  <a:gd name="T2" fmla="*/ 494 w 2216"/>
                  <a:gd name="T3" fmla="*/ 2030 h 2216"/>
                  <a:gd name="T4" fmla="*/ 688 w 2216"/>
                  <a:gd name="T5" fmla="*/ 2127 h 2216"/>
                  <a:gd name="T6" fmla="*/ 891 w 2216"/>
                  <a:gd name="T7" fmla="*/ 2197 h 2216"/>
                  <a:gd name="T8" fmla="*/ 1112 w 2216"/>
                  <a:gd name="T9" fmla="*/ 2215 h 2216"/>
                  <a:gd name="T10" fmla="*/ 1227 w 2216"/>
                  <a:gd name="T11" fmla="*/ 2215 h 2216"/>
                  <a:gd name="T12" fmla="*/ 1438 w 2216"/>
                  <a:gd name="T13" fmla="*/ 2171 h 2216"/>
                  <a:gd name="T14" fmla="*/ 1641 w 2216"/>
                  <a:gd name="T15" fmla="*/ 2083 h 2216"/>
                  <a:gd name="T16" fmla="*/ 1818 w 2216"/>
                  <a:gd name="T17" fmla="*/ 1959 h 2216"/>
                  <a:gd name="T18" fmla="*/ 1968 w 2216"/>
                  <a:gd name="T19" fmla="*/ 1809 h 2216"/>
                  <a:gd name="T20" fmla="*/ 2082 w 2216"/>
                  <a:gd name="T21" fmla="*/ 1633 h 2216"/>
                  <a:gd name="T22" fmla="*/ 2162 w 2216"/>
                  <a:gd name="T23" fmla="*/ 1430 h 2216"/>
                  <a:gd name="T24" fmla="*/ 2206 w 2216"/>
                  <a:gd name="T25" fmla="*/ 1218 h 2216"/>
                  <a:gd name="T26" fmla="*/ 2215 w 2216"/>
                  <a:gd name="T27" fmla="*/ 1103 h 2216"/>
                  <a:gd name="T28" fmla="*/ 2197 w 2216"/>
                  <a:gd name="T29" fmla="*/ 882 h 2216"/>
                  <a:gd name="T30" fmla="*/ 2135 w 2216"/>
                  <a:gd name="T31" fmla="*/ 679 h 2216"/>
                  <a:gd name="T32" fmla="*/ 2038 w 2216"/>
                  <a:gd name="T33" fmla="*/ 485 h 2216"/>
                  <a:gd name="T34" fmla="*/ 1897 w 2216"/>
                  <a:gd name="T35" fmla="*/ 327 h 2216"/>
                  <a:gd name="T36" fmla="*/ 1827 w 2216"/>
                  <a:gd name="T37" fmla="*/ 256 h 2216"/>
                  <a:gd name="T38" fmla="*/ 1641 w 2216"/>
                  <a:gd name="T39" fmla="*/ 132 h 2216"/>
                  <a:gd name="T40" fmla="*/ 1447 w 2216"/>
                  <a:gd name="T41" fmla="*/ 53 h 2216"/>
                  <a:gd name="T42" fmla="*/ 1227 w 2216"/>
                  <a:gd name="T43" fmla="*/ 9 h 2216"/>
                  <a:gd name="T44" fmla="*/ 1112 w 2216"/>
                  <a:gd name="T45" fmla="*/ 0 h 2216"/>
                  <a:gd name="T46" fmla="*/ 891 w 2216"/>
                  <a:gd name="T47" fmla="*/ 18 h 2216"/>
                  <a:gd name="T48" fmla="*/ 679 w 2216"/>
                  <a:gd name="T49" fmla="*/ 88 h 2216"/>
                  <a:gd name="T50" fmla="*/ 485 w 2216"/>
                  <a:gd name="T51" fmla="*/ 185 h 2216"/>
                  <a:gd name="T52" fmla="*/ 327 w 2216"/>
                  <a:gd name="T53" fmla="*/ 318 h 2216"/>
                  <a:gd name="T54" fmla="*/ 185 w 2216"/>
                  <a:gd name="T55" fmla="*/ 485 h 2216"/>
                  <a:gd name="T56" fmla="*/ 79 w 2216"/>
                  <a:gd name="T57" fmla="*/ 671 h 2216"/>
                  <a:gd name="T58" fmla="*/ 18 w 2216"/>
                  <a:gd name="T59" fmla="*/ 882 h 2216"/>
                  <a:gd name="T60" fmla="*/ 0 w 2216"/>
                  <a:gd name="T61" fmla="*/ 1103 h 2216"/>
                  <a:gd name="T62" fmla="*/ 0 w 2216"/>
                  <a:gd name="T63" fmla="*/ 1218 h 2216"/>
                  <a:gd name="T64" fmla="*/ 44 w 2216"/>
                  <a:gd name="T65" fmla="*/ 1438 h 2216"/>
                  <a:gd name="T66" fmla="*/ 132 w 2216"/>
                  <a:gd name="T67" fmla="*/ 1633 h 2216"/>
                  <a:gd name="T68" fmla="*/ 256 w 2216"/>
                  <a:gd name="T69" fmla="*/ 1818 h 2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216" h="2216">
                    <a:moveTo>
                      <a:pt x="335" y="1888"/>
                    </a:moveTo>
                    <a:lnTo>
                      <a:pt x="335" y="1888"/>
                    </a:lnTo>
                    <a:lnTo>
                      <a:pt x="415" y="1968"/>
                    </a:lnTo>
                    <a:lnTo>
                      <a:pt x="494" y="2030"/>
                    </a:lnTo>
                    <a:lnTo>
                      <a:pt x="591" y="2083"/>
                    </a:lnTo>
                    <a:lnTo>
                      <a:pt x="688" y="2127"/>
                    </a:lnTo>
                    <a:lnTo>
                      <a:pt x="785" y="2171"/>
                    </a:lnTo>
                    <a:lnTo>
                      <a:pt x="891" y="2197"/>
                    </a:lnTo>
                    <a:lnTo>
                      <a:pt x="997" y="2215"/>
                    </a:lnTo>
                    <a:lnTo>
                      <a:pt x="1112" y="2215"/>
                    </a:lnTo>
                    <a:lnTo>
                      <a:pt x="1112" y="2215"/>
                    </a:lnTo>
                    <a:lnTo>
                      <a:pt x="1227" y="2215"/>
                    </a:lnTo>
                    <a:lnTo>
                      <a:pt x="1332" y="2197"/>
                    </a:lnTo>
                    <a:lnTo>
                      <a:pt x="1438" y="2171"/>
                    </a:lnTo>
                    <a:lnTo>
                      <a:pt x="1544" y="2127"/>
                    </a:lnTo>
                    <a:lnTo>
                      <a:pt x="1641" y="2083"/>
                    </a:lnTo>
                    <a:lnTo>
                      <a:pt x="1729" y="2030"/>
                    </a:lnTo>
                    <a:lnTo>
                      <a:pt x="1818" y="1959"/>
                    </a:lnTo>
                    <a:lnTo>
                      <a:pt x="1897" y="1888"/>
                    </a:lnTo>
                    <a:lnTo>
                      <a:pt x="1968" y="1809"/>
                    </a:lnTo>
                    <a:lnTo>
                      <a:pt x="2030" y="1730"/>
                    </a:lnTo>
                    <a:lnTo>
                      <a:pt x="2082" y="1633"/>
                    </a:lnTo>
                    <a:lnTo>
                      <a:pt x="2127" y="1535"/>
                    </a:lnTo>
                    <a:lnTo>
                      <a:pt x="2162" y="1430"/>
                    </a:lnTo>
                    <a:lnTo>
                      <a:pt x="2188" y="1324"/>
                    </a:lnTo>
                    <a:lnTo>
                      <a:pt x="2206" y="1218"/>
                    </a:lnTo>
                    <a:lnTo>
                      <a:pt x="2215" y="1103"/>
                    </a:lnTo>
                    <a:lnTo>
                      <a:pt x="2215" y="1103"/>
                    </a:lnTo>
                    <a:lnTo>
                      <a:pt x="2206" y="988"/>
                    </a:lnTo>
                    <a:lnTo>
                      <a:pt x="2197" y="882"/>
                    </a:lnTo>
                    <a:lnTo>
                      <a:pt x="2171" y="777"/>
                    </a:lnTo>
                    <a:lnTo>
                      <a:pt x="2135" y="679"/>
                    </a:lnTo>
                    <a:lnTo>
                      <a:pt x="2091" y="582"/>
                    </a:lnTo>
                    <a:lnTo>
                      <a:pt x="2038" y="485"/>
                    </a:lnTo>
                    <a:lnTo>
                      <a:pt x="1968" y="406"/>
                    </a:lnTo>
                    <a:lnTo>
                      <a:pt x="1897" y="327"/>
                    </a:lnTo>
                    <a:lnTo>
                      <a:pt x="1897" y="327"/>
                    </a:lnTo>
                    <a:lnTo>
                      <a:pt x="1827" y="256"/>
                    </a:lnTo>
                    <a:lnTo>
                      <a:pt x="1738" y="194"/>
                    </a:lnTo>
                    <a:lnTo>
                      <a:pt x="1641" y="132"/>
                    </a:lnTo>
                    <a:lnTo>
                      <a:pt x="1544" y="88"/>
                    </a:lnTo>
                    <a:lnTo>
                      <a:pt x="1447" y="53"/>
                    </a:lnTo>
                    <a:lnTo>
                      <a:pt x="1341" y="26"/>
                    </a:lnTo>
                    <a:lnTo>
                      <a:pt x="1227" y="9"/>
                    </a:lnTo>
                    <a:lnTo>
                      <a:pt x="1112" y="0"/>
                    </a:lnTo>
                    <a:lnTo>
                      <a:pt x="1112" y="0"/>
                    </a:lnTo>
                    <a:lnTo>
                      <a:pt x="997" y="9"/>
                    </a:lnTo>
                    <a:lnTo>
                      <a:pt x="891" y="18"/>
                    </a:lnTo>
                    <a:lnTo>
                      <a:pt x="777" y="53"/>
                    </a:lnTo>
                    <a:lnTo>
                      <a:pt x="679" y="88"/>
                    </a:lnTo>
                    <a:lnTo>
                      <a:pt x="582" y="132"/>
                    </a:lnTo>
                    <a:lnTo>
                      <a:pt x="485" y="185"/>
                    </a:lnTo>
                    <a:lnTo>
                      <a:pt x="406" y="247"/>
                    </a:lnTo>
                    <a:lnTo>
                      <a:pt x="327" y="318"/>
                    </a:lnTo>
                    <a:lnTo>
                      <a:pt x="247" y="397"/>
                    </a:lnTo>
                    <a:lnTo>
                      <a:pt x="185" y="485"/>
                    </a:lnTo>
                    <a:lnTo>
                      <a:pt x="132" y="574"/>
                    </a:lnTo>
                    <a:lnTo>
                      <a:pt x="79" y="671"/>
                    </a:lnTo>
                    <a:lnTo>
                      <a:pt x="44" y="777"/>
                    </a:lnTo>
                    <a:lnTo>
                      <a:pt x="18" y="882"/>
                    </a:lnTo>
                    <a:lnTo>
                      <a:pt x="0" y="988"/>
                    </a:lnTo>
                    <a:lnTo>
                      <a:pt x="0" y="1103"/>
                    </a:lnTo>
                    <a:lnTo>
                      <a:pt x="0" y="1103"/>
                    </a:lnTo>
                    <a:lnTo>
                      <a:pt x="0" y="1218"/>
                    </a:lnTo>
                    <a:lnTo>
                      <a:pt x="18" y="1332"/>
                    </a:lnTo>
                    <a:lnTo>
                      <a:pt x="44" y="1438"/>
                    </a:lnTo>
                    <a:lnTo>
                      <a:pt x="88" y="1535"/>
                    </a:lnTo>
                    <a:lnTo>
                      <a:pt x="132" y="1633"/>
                    </a:lnTo>
                    <a:lnTo>
                      <a:pt x="194" y="1730"/>
                    </a:lnTo>
                    <a:lnTo>
                      <a:pt x="256" y="1818"/>
                    </a:lnTo>
                    <a:lnTo>
                      <a:pt x="335" y="188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41" name="Freeform 10">
                <a:extLst>
                  <a:ext uri="{FF2B5EF4-FFF2-40B4-BE49-F238E27FC236}">
                    <a16:creationId xmlns:a16="http://schemas.microsoft.com/office/drawing/2014/main" id="{E9674EE2-8B01-C642-91BB-2C27C07681CF}"/>
                  </a:ext>
                </a:extLst>
              </p:cNvPr>
              <p:cNvSpPr>
                <a:spLocks noChangeArrowheads="1"/>
              </p:cNvSpPr>
              <p:nvPr/>
            </p:nvSpPr>
            <p:spPr bwMode="auto">
              <a:xfrm>
                <a:off x="2586038" y="1887538"/>
                <a:ext cx="4948237" cy="3843337"/>
              </a:xfrm>
              <a:custGeom>
                <a:avLst/>
                <a:gdLst>
                  <a:gd name="T0" fmla="*/ 11981 w 13747"/>
                  <a:gd name="T1" fmla="*/ 5207 h 10678"/>
                  <a:gd name="T2" fmla="*/ 13746 w 13747"/>
                  <a:gd name="T3" fmla="*/ 5207 h 10678"/>
                  <a:gd name="T4" fmla="*/ 13746 w 13747"/>
                  <a:gd name="T5" fmla="*/ 4439 h 10678"/>
                  <a:gd name="T6" fmla="*/ 12211 w 13747"/>
                  <a:gd name="T7" fmla="*/ 4439 h 10678"/>
                  <a:gd name="T8" fmla="*/ 12211 w 13747"/>
                  <a:gd name="T9" fmla="*/ 0 h 10678"/>
                  <a:gd name="T10" fmla="*/ 11443 w 13747"/>
                  <a:gd name="T11" fmla="*/ 0 h 10678"/>
                  <a:gd name="T12" fmla="*/ 11443 w 13747"/>
                  <a:gd name="T13" fmla="*/ 3662 h 10678"/>
                  <a:gd name="T14" fmla="*/ 9052 w 13747"/>
                  <a:gd name="T15" fmla="*/ 1271 h 10678"/>
                  <a:gd name="T16" fmla="*/ 3194 w 13747"/>
                  <a:gd name="T17" fmla="*/ 1271 h 10678"/>
                  <a:gd name="T18" fmla="*/ 3194 w 13747"/>
                  <a:gd name="T19" fmla="*/ 97 h 10678"/>
                  <a:gd name="T20" fmla="*/ 2418 w 13747"/>
                  <a:gd name="T21" fmla="*/ 97 h 10678"/>
                  <a:gd name="T22" fmla="*/ 2418 w 13747"/>
                  <a:gd name="T23" fmla="*/ 1271 h 10678"/>
                  <a:gd name="T24" fmla="*/ 282 w 13747"/>
                  <a:gd name="T25" fmla="*/ 1271 h 10678"/>
                  <a:gd name="T26" fmla="*/ 282 w 13747"/>
                  <a:gd name="T27" fmla="*/ 2048 h 10678"/>
                  <a:gd name="T28" fmla="*/ 2020 w 13747"/>
                  <a:gd name="T29" fmla="*/ 2048 h 10678"/>
                  <a:gd name="T30" fmla="*/ 0 w 13747"/>
                  <a:gd name="T31" fmla="*/ 4068 h 10678"/>
                  <a:gd name="T32" fmla="*/ 547 w 13747"/>
                  <a:gd name="T33" fmla="*/ 4615 h 10678"/>
                  <a:gd name="T34" fmla="*/ 2850 w 13747"/>
                  <a:gd name="T35" fmla="*/ 2312 h 10678"/>
                  <a:gd name="T36" fmla="*/ 4826 w 13747"/>
                  <a:gd name="T37" fmla="*/ 4289 h 10678"/>
                  <a:gd name="T38" fmla="*/ 5373 w 13747"/>
                  <a:gd name="T39" fmla="*/ 3733 h 10678"/>
                  <a:gd name="T40" fmla="*/ 3688 w 13747"/>
                  <a:gd name="T41" fmla="*/ 2048 h 10678"/>
                  <a:gd name="T42" fmla="*/ 8734 w 13747"/>
                  <a:gd name="T43" fmla="*/ 2048 h 10678"/>
                  <a:gd name="T44" fmla="*/ 11390 w 13747"/>
                  <a:gd name="T45" fmla="*/ 4704 h 10678"/>
                  <a:gd name="T46" fmla="*/ 6821 w 13747"/>
                  <a:gd name="T47" fmla="*/ 9177 h 10678"/>
                  <a:gd name="T48" fmla="*/ 3088 w 13747"/>
                  <a:gd name="T49" fmla="*/ 9177 h 10678"/>
                  <a:gd name="T50" fmla="*/ 3088 w 13747"/>
                  <a:gd name="T51" fmla="*/ 9953 h 10678"/>
                  <a:gd name="T52" fmla="*/ 6591 w 13747"/>
                  <a:gd name="T53" fmla="*/ 9953 h 10678"/>
                  <a:gd name="T54" fmla="*/ 6591 w 13747"/>
                  <a:gd name="T55" fmla="*/ 10677 h 10678"/>
                  <a:gd name="T56" fmla="*/ 7358 w 13747"/>
                  <a:gd name="T57" fmla="*/ 10677 h 10678"/>
                  <a:gd name="T58" fmla="*/ 7358 w 13747"/>
                  <a:gd name="T59" fmla="*/ 9953 h 10678"/>
                  <a:gd name="T60" fmla="*/ 11611 w 13747"/>
                  <a:gd name="T61" fmla="*/ 9953 h 10678"/>
                  <a:gd name="T62" fmla="*/ 11611 w 13747"/>
                  <a:gd name="T63" fmla="*/ 9177 h 10678"/>
                  <a:gd name="T64" fmla="*/ 7931 w 13747"/>
                  <a:gd name="T65" fmla="*/ 9177 h 10678"/>
                  <a:gd name="T66" fmla="*/ 11981 w 13747"/>
                  <a:gd name="T67" fmla="*/ 5207 h 106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747" h="10678">
                    <a:moveTo>
                      <a:pt x="11981" y="5207"/>
                    </a:moveTo>
                    <a:lnTo>
                      <a:pt x="13746" y="5207"/>
                    </a:lnTo>
                    <a:lnTo>
                      <a:pt x="13746" y="4439"/>
                    </a:lnTo>
                    <a:lnTo>
                      <a:pt x="12211" y="4439"/>
                    </a:lnTo>
                    <a:lnTo>
                      <a:pt x="12211" y="0"/>
                    </a:lnTo>
                    <a:lnTo>
                      <a:pt x="11443" y="0"/>
                    </a:lnTo>
                    <a:lnTo>
                      <a:pt x="11443" y="3662"/>
                    </a:lnTo>
                    <a:lnTo>
                      <a:pt x="9052" y="1271"/>
                    </a:lnTo>
                    <a:lnTo>
                      <a:pt x="3194" y="1271"/>
                    </a:lnTo>
                    <a:lnTo>
                      <a:pt x="3194" y="97"/>
                    </a:lnTo>
                    <a:lnTo>
                      <a:pt x="2418" y="97"/>
                    </a:lnTo>
                    <a:lnTo>
                      <a:pt x="2418" y="1271"/>
                    </a:lnTo>
                    <a:lnTo>
                      <a:pt x="282" y="1271"/>
                    </a:lnTo>
                    <a:lnTo>
                      <a:pt x="282" y="2048"/>
                    </a:lnTo>
                    <a:lnTo>
                      <a:pt x="2020" y="2048"/>
                    </a:lnTo>
                    <a:lnTo>
                      <a:pt x="0" y="4068"/>
                    </a:lnTo>
                    <a:lnTo>
                      <a:pt x="547" y="4615"/>
                    </a:lnTo>
                    <a:lnTo>
                      <a:pt x="2850" y="2312"/>
                    </a:lnTo>
                    <a:lnTo>
                      <a:pt x="4826" y="4289"/>
                    </a:lnTo>
                    <a:lnTo>
                      <a:pt x="5373" y="3733"/>
                    </a:lnTo>
                    <a:lnTo>
                      <a:pt x="3688" y="2048"/>
                    </a:lnTo>
                    <a:lnTo>
                      <a:pt x="8734" y="2048"/>
                    </a:lnTo>
                    <a:lnTo>
                      <a:pt x="11390" y="4704"/>
                    </a:lnTo>
                    <a:lnTo>
                      <a:pt x="6821" y="9177"/>
                    </a:lnTo>
                    <a:lnTo>
                      <a:pt x="3088" y="9177"/>
                    </a:lnTo>
                    <a:lnTo>
                      <a:pt x="3088" y="9953"/>
                    </a:lnTo>
                    <a:lnTo>
                      <a:pt x="6591" y="9953"/>
                    </a:lnTo>
                    <a:lnTo>
                      <a:pt x="6591" y="10677"/>
                    </a:lnTo>
                    <a:lnTo>
                      <a:pt x="7358" y="10677"/>
                    </a:lnTo>
                    <a:lnTo>
                      <a:pt x="7358" y="9953"/>
                    </a:lnTo>
                    <a:lnTo>
                      <a:pt x="11611" y="9953"/>
                    </a:lnTo>
                    <a:lnTo>
                      <a:pt x="11611" y="9177"/>
                    </a:lnTo>
                    <a:lnTo>
                      <a:pt x="7931" y="9177"/>
                    </a:lnTo>
                    <a:lnTo>
                      <a:pt x="11981" y="520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43" name="Freeform 11">
                <a:extLst>
                  <a:ext uri="{FF2B5EF4-FFF2-40B4-BE49-F238E27FC236}">
                    <a16:creationId xmlns:a16="http://schemas.microsoft.com/office/drawing/2014/main" id="{CD658D0B-B4EB-5544-ACA9-352327DF2D48}"/>
                  </a:ext>
                </a:extLst>
              </p:cNvPr>
              <p:cNvSpPr>
                <a:spLocks noChangeArrowheads="1"/>
              </p:cNvSpPr>
              <p:nvPr/>
            </p:nvSpPr>
            <p:spPr bwMode="auto">
              <a:xfrm>
                <a:off x="3395663" y="4035425"/>
                <a:ext cx="1068387" cy="1068388"/>
              </a:xfrm>
              <a:custGeom>
                <a:avLst/>
                <a:gdLst>
                  <a:gd name="T0" fmla="*/ 2409 w 2966"/>
                  <a:gd name="T1" fmla="*/ 0 h 2966"/>
                  <a:gd name="T2" fmla="*/ 0 w 2966"/>
                  <a:gd name="T3" fmla="*/ 2409 h 2966"/>
                  <a:gd name="T4" fmla="*/ 547 w 2966"/>
                  <a:gd name="T5" fmla="*/ 2965 h 2966"/>
                  <a:gd name="T6" fmla="*/ 2965 w 2966"/>
                  <a:gd name="T7" fmla="*/ 547 h 2966"/>
                  <a:gd name="T8" fmla="*/ 2409 w 2966"/>
                  <a:gd name="T9" fmla="*/ 0 h 2966"/>
                </a:gdLst>
                <a:ahLst/>
                <a:cxnLst>
                  <a:cxn ang="0">
                    <a:pos x="T0" y="T1"/>
                  </a:cxn>
                  <a:cxn ang="0">
                    <a:pos x="T2" y="T3"/>
                  </a:cxn>
                  <a:cxn ang="0">
                    <a:pos x="T4" y="T5"/>
                  </a:cxn>
                  <a:cxn ang="0">
                    <a:pos x="T6" y="T7"/>
                  </a:cxn>
                  <a:cxn ang="0">
                    <a:pos x="T8" y="T9"/>
                  </a:cxn>
                </a:cxnLst>
                <a:rect l="0" t="0" r="r" b="b"/>
                <a:pathLst>
                  <a:path w="2966" h="2966">
                    <a:moveTo>
                      <a:pt x="2409" y="0"/>
                    </a:moveTo>
                    <a:lnTo>
                      <a:pt x="0" y="2409"/>
                    </a:lnTo>
                    <a:lnTo>
                      <a:pt x="547" y="2965"/>
                    </a:lnTo>
                    <a:lnTo>
                      <a:pt x="2965" y="547"/>
                    </a:lnTo>
                    <a:lnTo>
                      <a:pt x="240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grpSp>
      </p:grpSp>
      <p:cxnSp>
        <p:nvCxnSpPr>
          <p:cNvPr id="244" name="Straight Connector 243">
            <a:extLst>
              <a:ext uri="{FF2B5EF4-FFF2-40B4-BE49-F238E27FC236}">
                <a16:creationId xmlns:a16="http://schemas.microsoft.com/office/drawing/2014/main" id="{DC74299A-A642-E74D-B6DD-55E1DC2E404E}"/>
              </a:ext>
            </a:extLst>
          </p:cNvPr>
          <p:cNvCxnSpPr>
            <a:cxnSpLocks/>
            <a:stCxn id="227" idx="2"/>
            <a:endCxn id="6" idx="2"/>
          </p:cNvCxnSpPr>
          <p:nvPr/>
        </p:nvCxnSpPr>
        <p:spPr bwMode="gray">
          <a:xfrm flipH="1" flipV="1">
            <a:off x="2290154" y="5580207"/>
            <a:ext cx="3805846" cy="651586"/>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46" name="Straight Connector 245">
            <a:extLst>
              <a:ext uri="{FF2B5EF4-FFF2-40B4-BE49-F238E27FC236}">
                <a16:creationId xmlns:a16="http://schemas.microsoft.com/office/drawing/2014/main" id="{2576D62C-37C8-6242-BD3F-9034D0571FCB}"/>
              </a:ext>
            </a:extLst>
          </p:cNvPr>
          <p:cNvCxnSpPr>
            <a:cxnSpLocks/>
            <a:stCxn id="227" idx="1"/>
            <a:endCxn id="206" idx="2"/>
          </p:cNvCxnSpPr>
          <p:nvPr/>
        </p:nvCxnSpPr>
        <p:spPr bwMode="gray">
          <a:xfrm flipH="1" flipV="1">
            <a:off x="4762502" y="5582034"/>
            <a:ext cx="1420858" cy="438852"/>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47" name="Straight Connector 246">
            <a:extLst>
              <a:ext uri="{FF2B5EF4-FFF2-40B4-BE49-F238E27FC236}">
                <a16:creationId xmlns:a16="http://schemas.microsoft.com/office/drawing/2014/main" id="{51D5D48E-4CA0-084B-9D00-72701997C0DC}"/>
              </a:ext>
            </a:extLst>
          </p:cNvPr>
          <p:cNvCxnSpPr>
            <a:cxnSpLocks/>
            <a:stCxn id="227" idx="6"/>
          </p:cNvCxnSpPr>
          <p:nvPr/>
        </p:nvCxnSpPr>
        <p:spPr bwMode="gray">
          <a:xfrm flipV="1">
            <a:off x="6692533" y="5810092"/>
            <a:ext cx="1790305" cy="421701"/>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55" name="Rectangle 254">
            <a:extLst>
              <a:ext uri="{FF2B5EF4-FFF2-40B4-BE49-F238E27FC236}">
                <a16:creationId xmlns:a16="http://schemas.microsoft.com/office/drawing/2014/main" id="{41F58F69-A66A-134D-8F5C-F06A44D6D5E0}"/>
              </a:ext>
            </a:extLst>
          </p:cNvPr>
          <p:cNvSpPr/>
          <p:nvPr/>
        </p:nvSpPr>
        <p:spPr>
          <a:xfrm>
            <a:off x="4299423" y="5567424"/>
            <a:ext cx="579005" cy="276999"/>
          </a:xfrm>
          <a:prstGeom prst="rect">
            <a:avLst/>
          </a:prstGeom>
        </p:spPr>
        <p:txBody>
          <a:bodyPr wrap="none">
            <a:spAutoFit/>
          </a:bodyPr>
          <a:lstStyle/>
          <a:p>
            <a:pPr algn="ctr"/>
            <a:r>
              <a:rPr lang="en-US" sz="1200" b="1" dirty="0">
                <a:solidFill>
                  <a:schemeClr val="tx2"/>
                </a:solidFill>
                <a:ea typeface="Gotham Rounded Book" charset="0"/>
                <a:cs typeface="Gotham Rounded Book" charset="0"/>
              </a:rPr>
              <a:t>TEP2</a:t>
            </a:r>
          </a:p>
        </p:txBody>
      </p:sp>
      <p:sp>
        <p:nvSpPr>
          <p:cNvPr id="256" name="Rectangle 255">
            <a:extLst>
              <a:ext uri="{FF2B5EF4-FFF2-40B4-BE49-F238E27FC236}">
                <a16:creationId xmlns:a16="http://schemas.microsoft.com/office/drawing/2014/main" id="{4AF1A4B5-1D7F-7C4B-A673-3F62EA15AE78}"/>
              </a:ext>
            </a:extLst>
          </p:cNvPr>
          <p:cNvSpPr/>
          <p:nvPr/>
        </p:nvSpPr>
        <p:spPr>
          <a:xfrm>
            <a:off x="7961163" y="5593454"/>
            <a:ext cx="579005" cy="276999"/>
          </a:xfrm>
          <a:prstGeom prst="rect">
            <a:avLst/>
          </a:prstGeom>
        </p:spPr>
        <p:txBody>
          <a:bodyPr wrap="none">
            <a:spAutoFit/>
          </a:bodyPr>
          <a:lstStyle/>
          <a:p>
            <a:pPr algn="ctr"/>
            <a:r>
              <a:rPr lang="en-US" sz="1200" b="1" dirty="0">
                <a:solidFill>
                  <a:schemeClr val="tx2"/>
                </a:solidFill>
                <a:ea typeface="Gotham Rounded Book" charset="0"/>
                <a:cs typeface="Gotham Rounded Book" charset="0"/>
              </a:rPr>
              <a:t>TEP3</a:t>
            </a:r>
          </a:p>
        </p:txBody>
      </p:sp>
      <p:sp>
        <p:nvSpPr>
          <p:cNvPr id="260" name="Rectangle 259">
            <a:extLst>
              <a:ext uri="{FF2B5EF4-FFF2-40B4-BE49-F238E27FC236}">
                <a16:creationId xmlns:a16="http://schemas.microsoft.com/office/drawing/2014/main" id="{395379D7-1EDD-2B41-8D59-35168EC59B05}"/>
              </a:ext>
            </a:extLst>
          </p:cNvPr>
          <p:cNvSpPr/>
          <p:nvPr/>
        </p:nvSpPr>
        <p:spPr>
          <a:xfrm>
            <a:off x="1893809" y="5575219"/>
            <a:ext cx="543740" cy="276999"/>
          </a:xfrm>
          <a:prstGeom prst="rect">
            <a:avLst/>
          </a:prstGeom>
        </p:spPr>
        <p:txBody>
          <a:bodyPr wrap="none">
            <a:spAutoFit/>
          </a:bodyPr>
          <a:lstStyle/>
          <a:p>
            <a:pPr algn="ctr"/>
            <a:r>
              <a:rPr lang="en-US" sz="1200" b="1" dirty="0">
                <a:solidFill>
                  <a:schemeClr val="tx2"/>
                </a:solidFill>
                <a:ea typeface="Gotham Rounded Book" charset="0"/>
                <a:cs typeface="Gotham Rounded Book" charset="0"/>
              </a:rPr>
              <a:t>TEP1</a:t>
            </a:r>
          </a:p>
        </p:txBody>
      </p:sp>
      <p:sp>
        <p:nvSpPr>
          <p:cNvPr id="5" name="Freeform 4">
            <a:extLst>
              <a:ext uri="{FF2B5EF4-FFF2-40B4-BE49-F238E27FC236}">
                <a16:creationId xmlns:a16="http://schemas.microsoft.com/office/drawing/2014/main" id="{7B68E1C5-4ACE-5D45-855A-39136639CDED}"/>
              </a:ext>
            </a:extLst>
          </p:cNvPr>
          <p:cNvSpPr/>
          <p:nvPr/>
        </p:nvSpPr>
        <p:spPr>
          <a:xfrm>
            <a:off x="2537460" y="1783080"/>
            <a:ext cx="68580" cy="1165860"/>
          </a:xfrm>
          <a:custGeom>
            <a:avLst/>
            <a:gdLst>
              <a:gd name="connsiteX0" fmla="*/ 68580 w 68580"/>
              <a:gd name="connsiteY0" fmla="*/ 0 h 1165860"/>
              <a:gd name="connsiteX1" fmla="*/ 0 w 68580"/>
              <a:gd name="connsiteY1" fmla="*/ 1165860 h 1165860"/>
            </a:gdLst>
            <a:ahLst/>
            <a:cxnLst>
              <a:cxn ang="0">
                <a:pos x="connsiteX0" y="connsiteY0"/>
              </a:cxn>
              <a:cxn ang="0">
                <a:pos x="connsiteX1" y="connsiteY1"/>
              </a:cxn>
            </a:cxnLst>
            <a:rect l="l" t="t" r="r" b="b"/>
            <a:pathLst>
              <a:path w="68580" h="1165860">
                <a:moveTo>
                  <a:pt x="68580" y="0"/>
                </a:moveTo>
                <a:lnTo>
                  <a:pt x="0" y="1165860"/>
                </a:lnTo>
              </a:path>
            </a:pathLst>
          </a:custGeom>
          <a:noFill/>
          <a:ln w="28575">
            <a:solidFill>
              <a:srgbClr val="820024"/>
            </a:solidFill>
            <a:headEnd type="none" w="med" len="med"/>
            <a:tailEnd type="triangle"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55" name="Freeform 154">
            <a:extLst>
              <a:ext uri="{FF2B5EF4-FFF2-40B4-BE49-F238E27FC236}">
                <a16:creationId xmlns:a16="http://schemas.microsoft.com/office/drawing/2014/main" id="{53146FBB-C519-164A-BEDF-7663EC017E3D}"/>
              </a:ext>
            </a:extLst>
          </p:cNvPr>
          <p:cNvSpPr/>
          <p:nvPr/>
        </p:nvSpPr>
        <p:spPr>
          <a:xfrm>
            <a:off x="2663104" y="1638960"/>
            <a:ext cx="1891412" cy="1321603"/>
          </a:xfrm>
          <a:custGeom>
            <a:avLst/>
            <a:gdLst>
              <a:gd name="connsiteX0" fmla="*/ 68580 w 68580"/>
              <a:gd name="connsiteY0" fmla="*/ 0 h 1165860"/>
              <a:gd name="connsiteX1" fmla="*/ 0 w 68580"/>
              <a:gd name="connsiteY1" fmla="*/ 1165860 h 1165860"/>
            </a:gdLst>
            <a:ahLst/>
            <a:cxnLst>
              <a:cxn ang="0">
                <a:pos x="connsiteX0" y="connsiteY0"/>
              </a:cxn>
              <a:cxn ang="0">
                <a:pos x="connsiteX1" y="connsiteY1"/>
              </a:cxn>
            </a:cxnLst>
            <a:rect l="l" t="t" r="r" b="b"/>
            <a:pathLst>
              <a:path w="68580" h="1165860">
                <a:moveTo>
                  <a:pt x="68580" y="0"/>
                </a:moveTo>
                <a:lnTo>
                  <a:pt x="0" y="1165860"/>
                </a:lnTo>
              </a:path>
            </a:pathLst>
          </a:custGeom>
          <a:noFill/>
          <a:ln w="28575">
            <a:solidFill>
              <a:srgbClr val="820024"/>
            </a:solidFill>
            <a:headEnd type="none" w="med" len="med"/>
            <a:tailEnd type="triangle"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3" name="Freeform 12">
            <a:extLst>
              <a:ext uri="{FF2B5EF4-FFF2-40B4-BE49-F238E27FC236}">
                <a16:creationId xmlns:a16="http://schemas.microsoft.com/office/drawing/2014/main" id="{9EEFC8A2-AE0E-2540-8DB5-1A08512AB42B}"/>
              </a:ext>
            </a:extLst>
          </p:cNvPr>
          <p:cNvSpPr/>
          <p:nvPr/>
        </p:nvSpPr>
        <p:spPr>
          <a:xfrm>
            <a:off x="2339061" y="4676271"/>
            <a:ext cx="7646460" cy="1061667"/>
          </a:xfrm>
          <a:custGeom>
            <a:avLst/>
            <a:gdLst>
              <a:gd name="connsiteX0" fmla="*/ 71630 w 7050529"/>
              <a:gd name="connsiteY0" fmla="*/ 0 h 605790"/>
              <a:gd name="connsiteX1" fmla="*/ 37340 w 7050529"/>
              <a:gd name="connsiteY1" fmla="*/ 434340 h 605790"/>
              <a:gd name="connsiteX2" fmla="*/ 528830 w 7050529"/>
              <a:gd name="connsiteY2" fmla="*/ 502920 h 605790"/>
              <a:gd name="connsiteX3" fmla="*/ 1466090 w 7050529"/>
              <a:gd name="connsiteY3" fmla="*/ 502920 h 605790"/>
              <a:gd name="connsiteX4" fmla="*/ 2391920 w 7050529"/>
              <a:gd name="connsiteY4" fmla="*/ 480060 h 605790"/>
              <a:gd name="connsiteX5" fmla="*/ 3649220 w 7050529"/>
              <a:gd name="connsiteY5" fmla="*/ 537210 h 605790"/>
              <a:gd name="connsiteX6" fmla="*/ 4917950 w 7050529"/>
              <a:gd name="connsiteY6" fmla="*/ 491490 h 605790"/>
              <a:gd name="connsiteX7" fmla="*/ 5798060 w 7050529"/>
              <a:gd name="connsiteY7" fmla="*/ 491490 h 605790"/>
              <a:gd name="connsiteX8" fmla="*/ 6541010 w 7050529"/>
              <a:gd name="connsiteY8" fmla="*/ 502920 h 605790"/>
              <a:gd name="connsiteX9" fmla="*/ 6975350 w 7050529"/>
              <a:gd name="connsiteY9" fmla="*/ 457200 h 605790"/>
              <a:gd name="connsiteX10" fmla="*/ 7043930 w 7050529"/>
              <a:gd name="connsiteY10" fmla="*/ 537210 h 605790"/>
              <a:gd name="connsiteX11" fmla="*/ 7043930 w 7050529"/>
              <a:gd name="connsiteY11" fmla="*/ 605790 h 605790"/>
              <a:gd name="connsiteX0" fmla="*/ 71630 w 7080794"/>
              <a:gd name="connsiteY0" fmla="*/ 0 h 605790"/>
              <a:gd name="connsiteX1" fmla="*/ 37340 w 7080794"/>
              <a:gd name="connsiteY1" fmla="*/ 434340 h 605790"/>
              <a:gd name="connsiteX2" fmla="*/ 528830 w 7080794"/>
              <a:gd name="connsiteY2" fmla="*/ 502920 h 605790"/>
              <a:gd name="connsiteX3" fmla="*/ 1466090 w 7080794"/>
              <a:gd name="connsiteY3" fmla="*/ 502920 h 605790"/>
              <a:gd name="connsiteX4" fmla="*/ 2391920 w 7080794"/>
              <a:gd name="connsiteY4" fmla="*/ 480060 h 605790"/>
              <a:gd name="connsiteX5" fmla="*/ 3649220 w 7080794"/>
              <a:gd name="connsiteY5" fmla="*/ 537210 h 605790"/>
              <a:gd name="connsiteX6" fmla="*/ 4917950 w 7080794"/>
              <a:gd name="connsiteY6" fmla="*/ 491490 h 605790"/>
              <a:gd name="connsiteX7" fmla="*/ 5798060 w 7080794"/>
              <a:gd name="connsiteY7" fmla="*/ 491490 h 605790"/>
              <a:gd name="connsiteX8" fmla="*/ 6541010 w 7080794"/>
              <a:gd name="connsiteY8" fmla="*/ 502920 h 605790"/>
              <a:gd name="connsiteX9" fmla="*/ 6563870 w 7080794"/>
              <a:gd name="connsiteY9" fmla="*/ 502920 h 605790"/>
              <a:gd name="connsiteX10" fmla="*/ 7043930 w 7080794"/>
              <a:gd name="connsiteY10" fmla="*/ 537210 h 605790"/>
              <a:gd name="connsiteX11" fmla="*/ 7043930 w 7080794"/>
              <a:gd name="connsiteY11" fmla="*/ 605790 h 605790"/>
              <a:gd name="connsiteX0" fmla="*/ 71630 w 7105333"/>
              <a:gd name="connsiteY0" fmla="*/ 0 h 605790"/>
              <a:gd name="connsiteX1" fmla="*/ 37340 w 7105333"/>
              <a:gd name="connsiteY1" fmla="*/ 434340 h 605790"/>
              <a:gd name="connsiteX2" fmla="*/ 528830 w 7105333"/>
              <a:gd name="connsiteY2" fmla="*/ 502920 h 605790"/>
              <a:gd name="connsiteX3" fmla="*/ 1466090 w 7105333"/>
              <a:gd name="connsiteY3" fmla="*/ 502920 h 605790"/>
              <a:gd name="connsiteX4" fmla="*/ 2391920 w 7105333"/>
              <a:gd name="connsiteY4" fmla="*/ 480060 h 605790"/>
              <a:gd name="connsiteX5" fmla="*/ 3649220 w 7105333"/>
              <a:gd name="connsiteY5" fmla="*/ 537210 h 605790"/>
              <a:gd name="connsiteX6" fmla="*/ 4917950 w 7105333"/>
              <a:gd name="connsiteY6" fmla="*/ 491490 h 605790"/>
              <a:gd name="connsiteX7" fmla="*/ 5798060 w 7105333"/>
              <a:gd name="connsiteY7" fmla="*/ 491490 h 605790"/>
              <a:gd name="connsiteX8" fmla="*/ 6541010 w 7105333"/>
              <a:gd name="connsiteY8" fmla="*/ 502920 h 605790"/>
              <a:gd name="connsiteX9" fmla="*/ 6232400 w 7105333"/>
              <a:gd name="connsiteY9" fmla="*/ 502920 h 605790"/>
              <a:gd name="connsiteX10" fmla="*/ 7043930 w 7105333"/>
              <a:gd name="connsiteY10" fmla="*/ 537210 h 605790"/>
              <a:gd name="connsiteX11" fmla="*/ 7043930 w 7105333"/>
              <a:gd name="connsiteY11" fmla="*/ 605790 h 605790"/>
              <a:gd name="connsiteX0" fmla="*/ 71630 w 7079948"/>
              <a:gd name="connsiteY0" fmla="*/ 0 h 605790"/>
              <a:gd name="connsiteX1" fmla="*/ 37340 w 7079948"/>
              <a:gd name="connsiteY1" fmla="*/ 434340 h 605790"/>
              <a:gd name="connsiteX2" fmla="*/ 528830 w 7079948"/>
              <a:gd name="connsiteY2" fmla="*/ 502920 h 605790"/>
              <a:gd name="connsiteX3" fmla="*/ 1466090 w 7079948"/>
              <a:gd name="connsiteY3" fmla="*/ 502920 h 605790"/>
              <a:gd name="connsiteX4" fmla="*/ 2391920 w 7079948"/>
              <a:gd name="connsiteY4" fmla="*/ 480060 h 605790"/>
              <a:gd name="connsiteX5" fmla="*/ 3649220 w 7079948"/>
              <a:gd name="connsiteY5" fmla="*/ 537210 h 605790"/>
              <a:gd name="connsiteX6" fmla="*/ 4917950 w 7079948"/>
              <a:gd name="connsiteY6" fmla="*/ 491490 h 605790"/>
              <a:gd name="connsiteX7" fmla="*/ 5798060 w 7079948"/>
              <a:gd name="connsiteY7" fmla="*/ 491490 h 605790"/>
              <a:gd name="connsiteX8" fmla="*/ 6541010 w 7079948"/>
              <a:gd name="connsiteY8" fmla="*/ 502920 h 605790"/>
              <a:gd name="connsiteX9" fmla="*/ 6232400 w 7079948"/>
              <a:gd name="connsiteY9" fmla="*/ 502920 h 605790"/>
              <a:gd name="connsiteX10" fmla="*/ 6575299 w 7079948"/>
              <a:gd name="connsiteY10" fmla="*/ 502920 h 605790"/>
              <a:gd name="connsiteX11" fmla="*/ 7043930 w 7079948"/>
              <a:gd name="connsiteY11" fmla="*/ 537210 h 605790"/>
              <a:gd name="connsiteX12" fmla="*/ 7043930 w 7079948"/>
              <a:gd name="connsiteY12" fmla="*/ 605790 h 605790"/>
              <a:gd name="connsiteX0" fmla="*/ 71630 w 7044497"/>
              <a:gd name="connsiteY0" fmla="*/ 0 h 697230"/>
              <a:gd name="connsiteX1" fmla="*/ 37340 w 7044497"/>
              <a:gd name="connsiteY1" fmla="*/ 434340 h 697230"/>
              <a:gd name="connsiteX2" fmla="*/ 528830 w 7044497"/>
              <a:gd name="connsiteY2" fmla="*/ 502920 h 697230"/>
              <a:gd name="connsiteX3" fmla="*/ 1466090 w 7044497"/>
              <a:gd name="connsiteY3" fmla="*/ 502920 h 697230"/>
              <a:gd name="connsiteX4" fmla="*/ 2391920 w 7044497"/>
              <a:gd name="connsiteY4" fmla="*/ 480060 h 697230"/>
              <a:gd name="connsiteX5" fmla="*/ 3649220 w 7044497"/>
              <a:gd name="connsiteY5" fmla="*/ 537210 h 697230"/>
              <a:gd name="connsiteX6" fmla="*/ 4917950 w 7044497"/>
              <a:gd name="connsiteY6" fmla="*/ 491490 h 697230"/>
              <a:gd name="connsiteX7" fmla="*/ 5798060 w 7044497"/>
              <a:gd name="connsiteY7" fmla="*/ 491490 h 697230"/>
              <a:gd name="connsiteX8" fmla="*/ 6541010 w 7044497"/>
              <a:gd name="connsiteY8" fmla="*/ 502920 h 697230"/>
              <a:gd name="connsiteX9" fmla="*/ 6232400 w 7044497"/>
              <a:gd name="connsiteY9" fmla="*/ 502920 h 697230"/>
              <a:gd name="connsiteX10" fmla="*/ 6575299 w 7044497"/>
              <a:gd name="connsiteY10" fmla="*/ 502920 h 697230"/>
              <a:gd name="connsiteX11" fmla="*/ 7043930 w 7044497"/>
              <a:gd name="connsiteY11" fmla="*/ 537210 h 697230"/>
              <a:gd name="connsiteX12" fmla="*/ 6678170 w 7044497"/>
              <a:gd name="connsiteY12" fmla="*/ 697230 h 697230"/>
              <a:gd name="connsiteX0" fmla="*/ 71630 w 6679065"/>
              <a:gd name="connsiteY0" fmla="*/ 0 h 697230"/>
              <a:gd name="connsiteX1" fmla="*/ 37340 w 6679065"/>
              <a:gd name="connsiteY1" fmla="*/ 434340 h 697230"/>
              <a:gd name="connsiteX2" fmla="*/ 528830 w 6679065"/>
              <a:gd name="connsiteY2" fmla="*/ 502920 h 697230"/>
              <a:gd name="connsiteX3" fmla="*/ 1466090 w 6679065"/>
              <a:gd name="connsiteY3" fmla="*/ 502920 h 697230"/>
              <a:gd name="connsiteX4" fmla="*/ 2391920 w 6679065"/>
              <a:gd name="connsiteY4" fmla="*/ 480060 h 697230"/>
              <a:gd name="connsiteX5" fmla="*/ 3649220 w 6679065"/>
              <a:gd name="connsiteY5" fmla="*/ 537210 h 697230"/>
              <a:gd name="connsiteX6" fmla="*/ 4917950 w 6679065"/>
              <a:gd name="connsiteY6" fmla="*/ 491490 h 697230"/>
              <a:gd name="connsiteX7" fmla="*/ 5798060 w 6679065"/>
              <a:gd name="connsiteY7" fmla="*/ 491490 h 697230"/>
              <a:gd name="connsiteX8" fmla="*/ 6541010 w 6679065"/>
              <a:gd name="connsiteY8" fmla="*/ 502920 h 697230"/>
              <a:gd name="connsiteX9" fmla="*/ 6232400 w 6679065"/>
              <a:gd name="connsiteY9" fmla="*/ 502920 h 697230"/>
              <a:gd name="connsiteX10" fmla="*/ 6575299 w 6679065"/>
              <a:gd name="connsiteY10" fmla="*/ 502920 h 697230"/>
              <a:gd name="connsiteX11" fmla="*/ 6643880 w 6679065"/>
              <a:gd name="connsiteY11" fmla="*/ 548640 h 697230"/>
              <a:gd name="connsiteX12" fmla="*/ 6678170 w 6679065"/>
              <a:gd name="connsiteY12" fmla="*/ 697230 h 697230"/>
              <a:gd name="connsiteX0" fmla="*/ 71630 w 6679065"/>
              <a:gd name="connsiteY0" fmla="*/ 0 h 697230"/>
              <a:gd name="connsiteX1" fmla="*/ 37340 w 6679065"/>
              <a:gd name="connsiteY1" fmla="*/ 434340 h 697230"/>
              <a:gd name="connsiteX2" fmla="*/ 528830 w 6679065"/>
              <a:gd name="connsiteY2" fmla="*/ 502920 h 697230"/>
              <a:gd name="connsiteX3" fmla="*/ 1466090 w 6679065"/>
              <a:gd name="connsiteY3" fmla="*/ 502920 h 697230"/>
              <a:gd name="connsiteX4" fmla="*/ 2391920 w 6679065"/>
              <a:gd name="connsiteY4" fmla="*/ 480060 h 697230"/>
              <a:gd name="connsiteX5" fmla="*/ 3649220 w 6679065"/>
              <a:gd name="connsiteY5" fmla="*/ 537210 h 697230"/>
              <a:gd name="connsiteX6" fmla="*/ 4917950 w 6679065"/>
              <a:gd name="connsiteY6" fmla="*/ 491490 h 697230"/>
              <a:gd name="connsiteX7" fmla="*/ 5798060 w 6679065"/>
              <a:gd name="connsiteY7" fmla="*/ 491490 h 697230"/>
              <a:gd name="connsiteX8" fmla="*/ 6426710 w 6679065"/>
              <a:gd name="connsiteY8" fmla="*/ 502920 h 697230"/>
              <a:gd name="connsiteX9" fmla="*/ 6232400 w 6679065"/>
              <a:gd name="connsiteY9" fmla="*/ 502920 h 697230"/>
              <a:gd name="connsiteX10" fmla="*/ 6575299 w 6679065"/>
              <a:gd name="connsiteY10" fmla="*/ 502920 h 697230"/>
              <a:gd name="connsiteX11" fmla="*/ 6643880 w 6679065"/>
              <a:gd name="connsiteY11" fmla="*/ 548640 h 697230"/>
              <a:gd name="connsiteX12" fmla="*/ 6678170 w 6679065"/>
              <a:gd name="connsiteY12" fmla="*/ 697230 h 697230"/>
              <a:gd name="connsiteX0" fmla="*/ 71630 w 6680324"/>
              <a:gd name="connsiteY0" fmla="*/ 0 h 697230"/>
              <a:gd name="connsiteX1" fmla="*/ 37340 w 6680324"/>
              <a:gd name="connsiteY1" fmla="*/ 434340 h 697230"/>
              <a:gd name="connsiteX2" fmla="*/ 528830 w 6680324"/>
              <a:gd name="connsiteY2" fmla="*/ 502920 h 697230"/>
              <a:gd name="connsiteX3" fmla="*/ 1466090 w 6680324"/>
              <a:gd name="connsiteY3" fmla="*/ 502920 h 697230"/>
              <a:gd name="connsiteX4" fmla="*/ 2391920 w 6680324"/>
              <a:gd name="connsiteY4" fmla="*/ 480060 h 697230"/>
              <a:gd name="connsiteX5" fmla="*/ 3649220 w 6680324"/>
              <a:gd name="connsiteY5" fmla="*/ 537210 h 697230"/>
              <a:gd name="connsiteX6" fmla="*/ 4917950 w 6680324"/>
              <a:gd name="connsiteY6" fmla="*/ 491490 h 697230"/>
              <a:gd name="connsiteX7" fmla="*/ 5798060 w 6680324"/>
              <a:gd name="connsiteY7" fmla="*/ 491490 h 697230"/>
              <a:gd name="connsiteX8" fmla="*/ 6426710 w 6680324"/>
              <a:gd name="connsiteY8" fmla="*/ 502920 h 697230"/>
              <a:gd name="connsiteX9" fmla="*/ 6232400 w 6680324"/>
              <a:gd name="connsiteY9" fmla="*/ 502920 h 697230"/>
              <a:gd name="connsiteX10" fmla="*/ 6460999 w 6680324"/>
              <a:gd name="connsiteY10" fmla="*/ 514350 h 697230"/>
              <a:gd name="connsiteX11" fmla="*/ 6643880 w 6680324"/>
              <a:gd name="connsiteY11" fmla="*/ 548640 h 697230"/>
              <a:gd name="connsiteX12" fmla="*/ 6678170 w 6680324"/>
              <a:gd name="connsiteY12" fmla="*/ 697230 h 697230"/>
              <a:gd name="connsiteX0" fmla="*/ 71630 w 6680324"/>
              <a:gd name="connsiteY0" fmla="*/ 0 h 697230"/>
              <a:gd name="connsiteX1" fmla="*/ 37340 w 6680324"/>
              <a:gd name="connsiteY1" fmla="*/ 434340 h 697230"/>
              <a:gd name="connsiteX2" fmla="*/ 528830 w 6680324"/>
              <a:gd name="connsiteY2" fmla="*/ 502920 h 697230"/>
              <a:gd name="connsiteX3" fmla="*/ 1466090 w 6680324"/>
              <a:gd name="connsiteY3" fmla="*/ 502920 h 697230"/>
              <a:gd name="connsiteX4" fmla="*/ 2391920 w 6680324"/>
              <a:gd name="connsiteY4" fmla="*/ 480060 h 697230"/>
              <a:gd name="connsiteX5" fmla="*/ 3638692 w 6680324"/>
              <a:gd name="connsiteY5" fmla="*/ 504951 h 697230"/>
              <a:gd name="connsiteX6" fmla="*/ 4917950 w 6680324"/>
              <a:gd name="connsiteY6" fmla="*/ 491490 h 697230"/>
              <a:gd name="connsiteX7" fmla="*/ 5798060 w 6680324"/>
              <a:gd name="connsiteY7" fmla="*/ 491490 h 697230"/>
              <a:gd name="connsiteX8" fmla="*/ 6426710 w 6680324"/>
              <a:gd name="connsiteY8" fmla="*/ 502920 h 697230"/>
              <a:gd name="connsiteX9" fmla="*/ 6232400 w 6680324"/>
              <a:gd name="connsiteY9" fmla="*/ 502920 h 697230"/>
              <a:gd name="connsiteX10" fmla="*/ 6460999 w 6680324"/>
              <a:gd name="connsiteY10" fmla="*/ 514350 h 697230"/>
              <a:gd name="connsiteX11" fmla="*/ 6643880 w 6680324"/>
              <a:gd name="connsiteY11" fmla="*/ 548640 h 697230"/>
              <a:gd name="connsiteX12" fmla="*/ 6678170 w 6680324"/>
              <a:gd name="connsiteY12" fmla="*/ 697230 h 697230"/>
              <a:gd name="connsiteX0" fmla="*/ 71630 w 6680324"/>
              <a:gd name="connsiteY0" fmla="*/ 0 h 697230"/>
              <a:gd name="connsiteX1" fmla="*/ 37340 w 6680324"/>
              <a:gd name="connsiteY1" fmla="*/ 434340 h 697230"/>
              <a:gd name="connsiteX2" fmla="*/ 528830 w 6680324"/>
              <a:gd name="connsiteY2" fmla="*/ 502920 h 697230"/>
              <a:gd name="connsiteX3" fmla="*/ 1466090 w 6680324"/>
              <a:gd name="connsiteY3" fmla="*/ 502920 h 697230"/>
              <a:gd name="connsiteX4" fmla="*/ 2391920 w 6680324"/>
              <a:gd name="connsiteY4" fmla="*/ 480060 h 697230"/>
              <a:gd name="connsiteX5" fmla="*/ 3638692 w 6680324"/>
              <a:gd name="connsiteY5" fmla="*/ 504951 h 697230"/>
              <a:gd name="connsiteX6" fmla="*/ 4917950 w 6680324"/>
              <a:gd name="connsiteY6" fmla="*/ 511652 h 697230"/>
              <a:gd name="connsiteX7" fmla="*/ 5798060 w 6680324"/>
              <a:gd name="connsiteY7" fmla="*/ 491490 h 697230"/>
              <a:gd name="connsiteX8" fmla="*/ 6426710 w 6680324"/>
              <a:gd name="connsiteY8" fmla="*/ 502920 h 697230"/>
              <a:gd name="connsiteX9" fmla="*/ 6232400 w 6680324"/>
              <a:gd name="connsiteY9" fmla="*/ 502920 h 697230"/>
              <a:gd name="connsiteX10" fmla="*/ 6460999 w 6680324"/>
              <a:gd name="connsiteY10" fmla="*/ 514350 h 697230"/>
              <a:gd name="connsiteX11" fmla="*/ 6643880 w 6680324"/>
              <a:gd name="connsiteY11" fmla="*/ 548640 h 697230"/>
              <a:gd name="connsiteX12" fmla="*/ 6678170 w 6680324"/>
              <a:gd name="connsiteY12" fmla="*/ 697230 h 697230"/>
              <a:gd name="connsiteX0" fmla="*/ 71630 w 6680324"/>
              <a:gd name="connsiteY0" fmla="*/ 0 h 697230"/>
              <a:gd name="connsiteX1" fmla="*/ 37340 w 6680324"/>
              <a:gd name="connsiteY1" fmla="*/ 434340 h 697230"/>
              <a:gd name="connsiteX2" fmla="*/ 528830 w 6680324"/>
              <a:gd name="connsiteY2" fmla="*/ 502920 h 697230"/>
              <a:gd name="connsiteX3" fmla="*/ 1466090 w 6680324"/>
              <a:gd name="connsiteY3" fmla="*/ 502920 h 697230"/>
              <a:gd name="connsiteX4" fmla="*/ 2391921 w 6680324"/>
              <a:gd name="connsiteY4" fmla="*/ 512319 h 697230"/>
              <a:gd name="connsiteX5" fmla="*/ 3638692 w 6680324"/>
              <a:gd name="connsiteY5" fmla="*/ 504951 h 697230"/>
              <a:gd name="connsiteX6" fmla="*/ 4917950 w 6680324"/>
              <a:gd name="connsiteY6" fmla="*/ 511652 h 697230"/>
              <a:gd name="connsiteX7" fmla="*/ 5798060 w 6680324"/>
              <a:gd name="connsiteY7" fmla="*/ 491490 h 697230"/>
              <a:gd name="connsiteX8" fmla="*/ 6426710 w 6680324"/>
              <a:gd name="connsiteY8" fmla="*/ 502920 h 697230"/>
              <a:gd name="connsiteX9" fmla="*/ 6232400 w 6680324"/>
              <a:gd name="connsiteY9" fmla="*/ 502920 h 697230"/>
              <a:gd name="connsiteX10" fmla="*/ 6460999 w 6680324"/>
              <a:gd name="connsiteY10" fmla="*/ 514350 h 697230"/>
              <a:gd name="connsiteX11" fmla="*/ 6643880 w 6680324"/>
              <a:gd name="connsiteY11" fmla="*/ 548640 h 697230"/>
              <a:gd name="connsiteX12" fmla="*/ 6678170 w 6680324"/>
              <a:gd name="connsiteY12" fmla="*/ 697230 h 697230"/>
              <a:gd name="connsiteX0" fmla="*/ 48113 w 6698922"/>
              <a:gd name="connsiteY0" fmla="*/ 0 h 527869"/>
              <a:gd name="connsiteX1" fmla="*/ 55938 w 6698922"/>
              <a:gd name="connsiteY1" fmla="*/ 264979 h 527869"/>
              <a:gd name="connsiteX2" fmla="*/ 547428 w 6698922"/>
              <a:gd name="connsiteY2" fmla="*/ 333559 h 527869"/>
              <a:gd name="connsiteX3" fmla="*/ 1484688 w 6698922"/>
              <a:gd name="connsiteY3" fmla="*/ 333559 h 527869"/>
              <a:gd name="connsiteX4" fmla="*/ 2410519 w 6698922"/>
              <a:gd name="connsiteY4" fmla="*/ 342958 h 527869"/>
              <a:gd name="connsiteX5" fmla="*/ 3657290 w 6698922"/>
              <a:gd name="connsiteY5" fmla="*/ 335590 h 527869"/>
              <a:gd name="connsiteX6" fmla="*/ 4936548 w 6698922"/>
              <a:gd name="connsiteY6" fmla="*/ 342291 h 527869"/>
              <a:gd name="connsiteX7" fmla="*/ 5816658 w 6698922"/>
              <a:gd name="connsiteY7" fmla="*/ 322129 h 527869"/>
              <a:gd name="connsiteX8" fmla="*/ 6445308 w 6698922"/>
              <a:gd name="connsiteY8" fmla="*/ 333559 h 527869"/>
              <a:gd name="connsiteX9" fmla="*/ 6250998 w 6698922"/>
              <a:gd name="connsiteY9" fmla="*/ 333559 h 527869"/>
              <a:gd name="connsiteX10" fmla="*/ 6479597 w 6698922"/>
              <a:gd name="connsiteY10" fmla="*/ 344989 h 527869"/>
              <a:gd name="connsiteX11" fmla="*/ 6662478 w 6698922"/>
              <a:gd name="connsiteY11" fmla="*/ 379279 h 527869"/>
              <a:gd name="connsiteX12" fmla="*/ 6696768 w 6698922"/>
              <a:gd name="connsiteY12" fmla="*/ 527869 h 527869"/>
              <a:gd name="connsiteX0" fmla="*/ 33974 w 6684783"/>
              <a:gd name="connsiteY0" fmla="*/ 0 h 527869"/>
              <a:gd name="connsiteX1" fmla="*/ 73385 w 6684783"/>
              <a:gd name="connsiteY1" fmla="*/ 289174 h 527869"/>
              <a:gd name="connsiteX2" fmla="*/ 533289 w 6684783"/>
              <a:gd name="connsiteY2" fmla="*/ 333559 h 527869"/>
              <a:gd name="connsiteX3" fmla="*/ 1470549 w 6684783"/>
              <a:gd name="connsiteY3" fmla="*/ 333559 h 527869"/>
              <a:gd name="connsiteX4" fmla="*/ 2396380 w 6684783"/>
              <a:gd name="connsiteY4" fmla="*/ 342958 h 527869"/>
              <a:gd name="connsiteX5" fmla="*/ 3643151 w 6684783"/>
              <a:gd name="connsiteY5" fmla="*/ 335590 h 527869"/>
              <a:gd name="connsiteX6" fmla="*/ 4922409 w 6684783"/>
              <a:gd name="connsiteY6" fmla="*/ 342291 h 527869"/>
              <a:gd name="connsiteX7" fmla="*/ 5802519 w 6684783"/>
              <a:gd name="connsiteY7" fmla="*/ 322129 h 527869"/>
              <a:gd name="connsiteX8" fmla="*/ 6431169 w 6684783"/>
              <a:gd name="connsiteY8" fmla="*/ 333559 h 527869"/>
              <a:gd name="connsiteX9" fmla="*/ 6236859 w 6684783"/>
              <a:gd name="connsiteY9" fmla="*/ 333559 h 527869"/>
              <a:gd name="connsiteX10" fmla="*/ 6465458 w 6684783"/>
              <a:gd name="connsiteY10" fmla="*/ 344989 h 527869"/>
              <a:gd name="connsiteX11" fmla="*/ 6648339 w 6684783"/>
              <a:gd name="connsiteY11" fmla="*/ 379279 h 527869"/>
              <a:gd name="connsiteX12" fmla="*/ 6682629 w 6684783"/>
              <a:gd name="connsiteY12" fmla="*/ 527869 h 527869"/>
              <a:gd name="connsiteX0" fmla="*/ 30881 w 6692219"/>
              <a:gd name="connsiteY0" fmla="*/ 0 h 318184"/>
              <a:gd name="connsiteX1" fmla="*/ 80821 w 6692219"/>
              <a:gd name="connsiteY1" fmla="*/ 79489 h 318184"/>
              <a:gd name="connsiteX2" fmla="*/ 540725 w 6692219"/>
              <a:gd name="connsiteY2" fmla="*/ 123874 h 318184"/>
              <a:gd name="connsiteX3" fmla="*/ 1477985 w 6692219"/>
              <a:gd name="connsiteY3" fmla="*/ 123874 h 318184"/>
              <a:gd name="connsiteX4" fmla="*/ 2403816 w 6692219"/>
              <a:gd name="connsiteY4" fmla="*/ 133273 h 318184"/>
              <a:gd name="connsiteX5" fmla="*/ 3650587 w 6692219"/>
              <a:gd name="connsiteY5" fmla="*/ 125905 h 318184"/>
              <a:gd name="connsiteX6" fmla="*/ 4929845 w 6692219"/>
              <a:gd name="connsiteY6" fmla="*/ 132606 h 318184"/>
              <a:gd name="connsiteX7" fmla="*/ 5809955 w 6692219"/>
              <a:gd name="connsiteY7" fmla="*/ 112444 h 318184"/>
              <a:gd name="connsiteX8" fmla="*/ 6438605 w 6692219"/>
              <a:gd name="connsiteY8" fmla="*/ 123874 h 318184"/>
              <a:gd name="connsiteX9" fmla="*/ 6244295 w 6692219"/>
              <a:gd name="connsiteY9" fmla="*/ 123874 h 318184"/>
              <a:gd name="connsiteX10" fmla="*/ 6472894 w 6692219"/>
              <a:gd name="connsiteY10" fmla="*/ 135304 h 318184"/>
              <a:gd name="connsiteX11" fmla="*/ 6655775 w 6692219"/>
              <a:gd name="connsiteY11" fmla="*/ 169594 h 318184"/>
              <a:gd name="connsiteX12" fmla="*/ 6690065 w 6692219"/>
              <a:gd name="connsiteY12" fmla="*/ 318184 h 318184"/>
              <a:gd name="connsiteX0" fmla="*/ 12130 w 6673468"/>
              <a:gd name="connsiteY0" fmla="*/ 0 h 318184"/>
              <a:gd name="connsiteX1" fmla="*/ 188413 w 6673468"/>
              <a:gd name="connsiteY1" fmla="*/ 113540 h 318184"/>
              <a:gd name="connsiteX2" fmla="*/ 521974 w 6673468"/>
              <a:gd name="connsiteY2" fmla="*/ 123874 h 318184"/>
              <a:gd name="connsiteX3" fmla="*/ 1459234 w 6673468"/>
              <a:gd name="connsiteY3" fmla="*/ 123874 h 318184"/>
              <a:gd name="connsiteX4" fmla="*/ 2385065 w 6673468"/>
              <a:gd name="connsiteY4" fmla="*/ 133273 h 318184"/>
              <a:gd name="connsiteX5" fmla="*/ 3631836 w 6673468"/>
              <a:gd name="connsiteY5" fmla="*/ 125905 h 318184"/>
              <a:gd name="connsiteX6" fmla="*/ 4911094 w 6673468"/>
              <a:gd name="connsiteY6" fmla="*/ 132606 h 318184"/>
              <a:gd name="connsiteX7" fmla="*/ 5791204 w 6673468"/>
              <a:gd name="connsiteY7" fmla="*/ 112444 h 318184"/>
              <a:gd name="connsiteX8" fmla="*/ 6419854 w 6673468"/>
              <a:gd name="connsiteY8" fmla="*/ 123874 h 318184"/>
              <a:gd name="connsiteX9" fmla="*/ 6225544 w 6673468"/>
              <a:gd name="connsiteY9" fmla="*/ 123874 h 318184"/>
              <a:gd name="connsiteX10" fmla="*/ 6454143 w 6673468"/>
              <a:gd name="connsiteY10" fmla="*/ 135304 h 318184"/>
              <a:gd name="connsiteX11" fmla="*/ 6637024 w 6673468"/>
              <a:gd name="connsiteY11" fmla="*/ 169594 h 318184"/>
              <a:gd name="connsiteX12" fmla="*/ 6671314 w 6673468"/>
              <a:gd name="connsiteY12" fmla="*/ 318184 h 318184"/>
              <a:gd name="connsiteX0" fmla="*/ 7003 w 6668341"/>
              <a:gd name="connsiteY0" fmla="*/ 0 h 318184"/>
              <a:gd name="connsiteX1" fmla="*/ 183286 w 6668341"/>
              <a:gd name="connsiteY1" fmla="*/ 113540 h 318184"/>
              <a:gd name="connsiteX2" fmla="*/ 516847 w 6668341"/>
              <a:gd name="connsiteY2" fmla="*/ 123874 h 318184"/>
              <a:gd name="connsiteX3" fmla="*/ 1454107 w 6668341"/>
              <a:gd name="connsiteY3" fmla="*/ 123874 h 318184"/>
              <a:gd name="connsiteX4" fmla="*/ 2379938 w 6668341"/>
              <a:gd name="connsiteY4" fmla="*/ 133273 h 318184"/>
              <a:gd name="connsiteX5" fmla="*/ 3626709 w 6668341"/>
              <a:gd name="connsiteY5" fmla="*/ 125905 h 318184"/>
              <a:gd name="connsiteX6" fmla="*/ 4905967 w 6668341"/>
              <a:gd name="connsiteY6" fmla="*/ 132606 h 318184"/>
              <a:gd name="connsiteX7" fmla="*/ 5786077 w 6668341"/>
              <a:gd name="connsiteY7" fmla="*/ 112444 h 318184"/>
              <a:gd name="connsiteX8" fmla="*/ 6414727 w 6668341"/>
              <a:gd name="connsiteY8" fmla="*/ 123874 h 318184"/>
              <a:gd name="connsiteX9" fmla="*/ 6220417 w 6668341"/>
              <a:gd name="connsiteY9" fmla="*/ 123874 h 318184"/>
              <a:gd name="connsiteX10" fmla="*/ 6449016 w 6668341"/>
              <a:gd name="connsiteY10" fmla="*/ 135304 h 318184"/>
              <a:gd name="connsiteX11" fmla="*/ 6631897 w 6668341"/>
              <a:gd name="connsiteY11" fmla="*/ 169594 h 318184"/>
              <a:gd name="connsiteX12" fmla="*/ 6666187 w 6668341"/>
              <a:gd name="connsiteY12" fmla="*/ 318184 h 318184"/>
              <a:gd name="connsiteX0" fmla="*/ 14742 w 6676080"/>
              <a:gd name="connsiteY0" fmla="*/ 0 h 318184"/>
              <a:gd name="connsiteX1" fmla="*/ 191025 w 6676080"/>
              <a:gd name="connsiteY1" fmla="*/ 113540 h 318184"/>
              <a:gd name="connsiteX2" fmla="*/ 524586 w 6676080"/>
              <a:gd name="connsiteY2" fmla="*/ 123874 h 318184"/>
              <a:gd name="connsiteX3" fmla="*/ 1461846 w 6676080"/>
              <a:gd name="connsiteY3" fmla="*/ 123874 h 318184"/>
              <a:gd name="connsiteX4" fmla="*/ 2387677 w 6676080"/>
              <a:gd name="connsiteY4" fmla="*/ 133273 h 318184"/>
              <a:gd name="connsiteX5" fmla="*/ 3634448 w 6676080"/>
              <a:gd name="connsiteY5" fmla="*/ 125905 h 318184"/>
              <a:gd name="connsiteX6" fmla="*/ 4913706 w 6676080"/>
              <a:gd name="connsiteY6" fmla="*/ 132606 h 318184"/>
              <a:gd name="connsiteX7" fmla="*/ 5793816 w 6676080"/>
              <a:gd name="connsiteY7" fmla="*/ 112444 h 318184"/>
              <a:gd name="connsiteX8" fmla="*/ 6422466 w 6676080"/>
              <a:gd name="connsiteY8" fmla="*/ 123874 h 318184"/>
              <a:gd name="connsiteX9" fmla="*/ 6228156 w 6676080"/>
              <a:gd name="connsiteY9" fmla="*/ 123874 h 318184"/>
              <a:gd name="connsiteX10" fmla="*/ 6456755 w 6676080"/>
              <a:gd name="connsiteY10" fmla="*/ 135304 h 318184"/>
              <a:gd name="connsiteX11" fmla="*/ 6639636 w 6676080"/>
              <a:gd name="connsiteY11" fmla="*/ 169594 h 318184"/>
              <a:gd name="connsiteX12" fmla="*/ 6673926 w 6676080"/>
              <a:gd name="connsiteY12" fmla="*/ 318184 h 318184"/>
              <a:gd name="connsiteX0" fmla="*/ 10081 w 6718212"/>
              <a:gd name="connsiteY0" fmla="*/ 0 h 355820"/>
              <a:gd name="connsiteX1" fmla="*/ 233157 w 6718212"/>
              <a:gd name="connsiteY1" fmla="*/ 151176 h 355820"/>
              <a:gd name="connsiteX2" fmla="*/ 566718 w 6718212"/>
              <a:gd name="connsiteY2" fmla="*/ 161510 h 355820"/>
              <a:gd name="connsiteX3" fmla="*/ 1503978 w 6718212"/>
              <a:gd name="connsiteY3" fmla="*/ 161510 h 355820"/>
              <a:gd name="connsiteX4" fmla="*/ 2429809 w 6718212"/>
              <a:gd name="connsiteY4" fmla="*/ 170909 h 355820"/>
              <a:gd name="connsiteX5" fmla="*/ 3676580 w 6718212"/>
              <a:gd name="connsiteY5" fmla="*/ 163541 h 355820"/>
              <a:gd name="connsiteX6" fmla="*/ 4955838 w 6718212"/>
              <a:gd name="connsiteY6" fmla="*/ 170242 h 355820"/>
              <a:gd name="connsiteX7" fmla="*/ 5835948 w 6718212"/>
              <a:gd name="connsiteY7" fmla="*/ 150080 h 355820"/>
              <a:gd name="connsiteX8" fmla="*/ 6464598 w 6718212"/>
              <a:gd name="connsiteY8" fmla="*/ 161510 h 355820"/>
              <a:gd name="connsiteX9" fmla="*/ 6270288 w 6718212"/>
              <a:gd name="connsiteY9" fmla="*/ 161510 h 355820"/>
              <a:gd name="connsiteX10" fmla="*/ 6498887 w 6718212"/>
              <a:gd name="connsiteY10" fmla="*/ 172940 h 355820"/>
              <a:gd name="connsiteX11" fmla="*/ 6681768 w 6718212"/>
              <a:gd name="connsiteY11" fmla="*/ 207230 h 355820"/>
              <a:gd name="connsiteX12" fmla="*/ 6716058 w 6718212"/>
              <a:gd name="connsiteY12" fmla="*/ 355820 h 355820"/>
              <a:gd name="connsiteX0" fmla="*/ 11200 w 6719331"/>
              <a:gd name="connsiteY0" fmla="*/ 0 h 355820"/>
              <a:gd name="connsiteX1" fmla="*/ 234276 w 6719331"/>
              <a:gd name="connsiteY1" fmla="*/ 151176 h 355820"/>
              <a:gd name="connsiteX2" fmla="*/ 714995 w 6719331"/>
              <a:gd name="connsiteY2" fmla="*/ 157988 h 355820"/>
              <a:gd name="connsiteX3" fmla="*/ 1505097 w 6719331"/>
              <a:gd name="connsiteY3" fmla="*/ 161510 h 355820"/>
              <a:gd name="connsiteX4" fmla="*/ 2430928 w 6719331"/>
              <a:gd name="connsiteY4" fmla="*/ 170909 h 355820"/>
              <a:gd name="connsiteX5" fmla="*/ 3677699 w 6719331"/>
              <a:gd name="connsiteY5" fmla="*/ 163541 h 355820"/>
              <a:gd name="connsiteX6" fmla="*/ 4956957 w 6719331"/>
              <a:gd name="connsiteY6" fmla="*/ 170242 h 355820"/>
              <a:gd name="connsiteX7" fmla="*/ 5837067 w 6719331"/>
              <a:gd name="connsiteY7" fmla="*/ 150080 h 355820"/>
              <a:gd name="connsiteX8" fmla="*/ 6465717 w 6719331"/>
              <a:gd name="connsiteY8" fmla="*/ 161510 h 355820"/>
              <a:gd name="connsiteX9" fmla="*/ 6271407 w 6719331"/>
              <a:gd name="connsiteY9" fmla="*/ 161510 h 355820"/>
              <a:gd name="connsiteX10" fmla="*/ 6500006 w 6719331"/>
              <a:gd name="connsiteY10" fmla="*/ 172940 h 355820"/>
              <a:gd name="connsiteX11" fmla="*/ 6682887 w 6719331"/>
              <a:gd name="connsiteY11" fmla="*/ 207230 h 355820"/>
              <a:gd name="connsiteX12" fmla="*/ 6717177 w 6719331"/>
              <a:gd name="connsiteY12" fmla="*/ 355820 h 355820"/>
              <a:gd name="connsiteX0" fmla="*/ 12866 w 6720997"/>
              <a:gd name="connsiteY0" fmla="*/ 0 h 355820"/>
              <a:gd name="connsiteX1" fmla="*/ 208350 w 6720997"/>
              <a:gd name="connsiteY1" fmla="*/ 119473 h 355820"/>
              <a:gd name="connsiteX2" fmla="*/ 716661 w 6720997"/>
              <a:gd name="connsiteY2" fmla="*/ 157988 h 355820"/>
              <a:gd name="connsiteX3" fmla="*/ 1506763 w 6720997"/>
              <a:gd name="connsiteY3" fmla="*/ 161510 h 355820"/>
              <a:gd name="connsiteX4" fmla="*/ 2432594 w 6720997"/>
              <a:gd name="connsiteY4" fmla="*/ 170909 h 355820"/>
              <a:gd name="connsiteX5" fmla="*/ 3679365 w 6720997"/>
              <a:gd name="connsiteY5" fmla="*/ 163541 h 355820"/>
              <a:gd name="connsiteX6" fmla="*/ 4958623 w 6720997"/>
              <a:gd name="connsiteY6" fmla="*/ 170242 h 355820"/>
              <a:gd name="connsiteX7" fmla="*/ 5838733 w 6720997"/>
              <a:gd name="connsiteY7" fmla="*/ 150080 h 355820"/>
              <a:gd name="connsiteX8" fmla="*/ 6467383 w 6720997"/>
              <a:gd name="connsiteY8" fmla="*/ 161510 h 355820"/>
              <a:gd name="connsiteX9" fmla="*/ 6273073 w 6720997"/>
              <a:gd name="connsiteY9" fmla="*/ 161510 h 355820"/>
              <a:gd name="connsiteX10" fmla="*/ 6501672 w 6720997"/>
              <a:gd name="connsiteY10" fmla="*/ 172940 h 355820"/>
              <a:gd name="connsiteX11" fmla="*/ 6684553 w 6720997"/>
              <a:gd name="connsiteY11" fmla="*/ 207230 h 355820"/>
              <a:gd name="connsiteX12" fmla="*/ 6718843 w 6720997"/>
              <a:gd name="connsiteY12" fmla="*/ 355820 h 355820"/>
              <a:gd name="connsiteX0" fmla="*/ 22367 w 6730498"/>
              <a:gd name="connsiteY0" fmla="*/ 0 h 355820"/>
              <a:gd name="connsiteX1" fmla="*/ 135075 w 6730498"/>
              <a:gd name="connsiteY1" fmla="*/ 144131 h 355820"/>
              <a:gd name="connsiteX2" fmla="*/ 726162 w 6730498"/>
              <a:gd name="connsiteY2" fmla="*/ 157988 h 355820"/>
              <a:gd name="connsiteX3" fmla="*/ 1516264 w 6730498"/>
              <a:gd name="connsiteY3" fmla="*/ 161510 h 355820"/>
              <a:gd name="connsiteX4" fmla="*/ 2442095 w 6730498"/>
              <a:gd name="connsiteY4" fmla="*/ 170909 h 355820"/>
              <a:gd name="connsiteX5" fmla="*/ 3688866 w 6730498"/>
              <a:gd name="connsiteY5" fmla="*/ 163541 h 355820"/>
              <a:gd name="connsiteX6" fmla="*/ 4968124 w 6730498"/>
              <a:gd name="connsiteY6" fmla="*/ 170242 h 355820"/>
              <a:gd name="connsiteX7" fmla="*/ 5848234 w 6730498"/>
              <a:gd name="connsiteY7" fmla="*/ 150080 h 355820"/>
              <a:gd name="connsiteX8" fmla="*/ 6476884 w 6730498"/>
              <a:gd name="connsiteY8" fmla="*/ 161510 h 355820"/>
              <a:gd name="connsiteX9" fmla="*/ 6282574 w 6730498"/>
              <a:gd name="connsiteY9" fmla="*/ 161510 h 355820"/>
              <a:gd name="connsiteX10" fmla="*/ 6511173 w 6730498"/>
              <a:gd name="connsiteY10" fmla="*/ 172940 h 355820"/>
              <a:gd name="connsiteX11" fmla="*/ 6694054 w 6730498"/>
              <a:gd name="connsiteY11" fmla="*/ 207230 h 355820"/>
              <a:gd name="connsiteX12" fmla="*/ 6728344 w 6730498"/>
              <a:gd name="connsiteY12" fmla="*/ 355820 h 355820"/>
              <a:gd name="connsiteX0" fmla="*/ 12261 w 6720392"/>
              <a:gd name="connsiteY0" fmla="*/ 0 h 355820"/>
              <a:gd name="connsiteX1" fmla="*/ 216942 w 6720392"/>
              <a:gd name="connsiteY1" fmla="*/ 147654 h 355820"/>
              <a:gd name="connsiteX2" fmla="*/ 716056 w 6720392"/>
              <a:gd name="connsiteY2" fmla="*/ 157988 h 355820"/>
              <a:gd name="connsiteX3" fmla="*/ 1506158 w 6720392"/>
              <a:gd name="connsiteY3" fmla="*/ 161510 h 355820"/>
              <a:gd name="connsiteX4" fmla="*/ 2431989 w 6720392"/>
              <a:gd name="connsiteY4" fmla="*/ 170909 h 355820"/>
              <a:gd name="connsiteX5" fmla="*/ 3678760 w 6720392"/>
              <a:gd name="connsiteY5" fmla="*/ 163541 h 355820"/>
              <a:gd name="connsiteX6" fmla="*/ 4958018 w 6720392"/>
              <a:gd name="connsiteY6" fmla="*/ 170242 h 355820"/>
              <a:gd name="connsiteX7" fmla="*/ 5838128 w 6720392"/>
              <a:gd name="connsiteY7" fmla="*/ 150080 h 355820"/>
              <a:gd name="connsiteX8" fmla="*/ 6466778 w 6720392"/>
              <a:gd name="connsiteY8" fmla="*/ 161510 h 355820"/>
              <a:gd name="connsiteX9" fmla="*/ 6272468 w 6720392"/>
              <a:gd name="connsiteY9" fmla="*/ 161510 h 355820"/>
              <a:gd name="connsiteX10" fmla="*/ 6501067 w 6720392"/>
              <a:gd name="connsiteY10" fmla="*/ 172940 h 355820"/>
              <a:gd name="connsiteX11" fmla="*/ 6683948 w 6720392"/>
              <a:gd name="connsiteY11" fmla="*/ 207230 h 355820"/>
              <a:gd name="connsiteX12" fmla="*/ 6718238 w 6720392"/>
              <a:gd name="connsiteY12" fmla="*/ 355820 h 355820"/>
              <a:gd name="connsiteX0" fmla="*/ 14561 w 6685903"/>
              <a:gd name="connsiteY0" fmla="*/ 0 h 355820"/>
              <a:gd name="connsiteX1" fmla="*/ 182453 w 6685903"/>
              <a:gd name="connsiteY1" fmla="*/ 147654 h 355820"/>
              <a:gd name="connsiteX2" fmla="*/ 681567 w 6685903"/>
              <a:gd name="connsiteY2" fmla="*/ 157988 h 355820"/>
              <a:gd name="connsiteX3" fmla="*/ 1471669 w 6685903"/>
              <a:gd name="connsiteY3" fmla="*/ 161510 h 355820"/>
              <a:gd name="connsiteX4" fmla="*/ 2397500 w 6685903"/>
              <a:gd name="connsiteY4" fmla="*/ 170909 h 355820"/>
              <a:gd name="connsiteX5" fmla="*/ 3644271 w 6685903"/>
              <a:gd name="connsiteY5" fmla="*/ 163541 h 355820"/>
              <a:gd name="connsiteX6" fmla="*/ 4923529 w 6685903"/>
              <a:gd name="connsiteY6" fmla="*/ 170242 h 355820"/>
              <a:gd name="connsiteX7" fmla="*/ 5803639 w 6685903"/>
              <a:gd name="connsiteY7" fmla="*/ 150080 h 355820"/>
              <a:gd name="connsiteX8" fmla="*/ 6432289 w 6685903"/>
              <a:gd name="connsiteY8" fmla="*/ 161510 h 355820"/>
              <a:gd name="connsiteX9" fmla="*/ 6237979 w 6685903"/>
              <a:gd name="connsiteY9" fmla="*/ 161510 h 355820"/>
              <a:gd name="connsiteX10" fmla="*/ 6466578 w 6685903"/>
              <a:gd name="connsiteY10" fmla="*/ 172940 h 355820"/>
              <a:gd name="connsiteX11" fmla="*/ 6649459 w 6685903"/>
              <a:gd name="connsiteY11" fmla="*/ 207230 h 355820"/>
              <a:gd name="connsiteX12" fmla="*/ 6683749 w 6685903"/>
              <a:gd name="connsiteY12" fmla="*/ 355820 h 355820"/>
              <a:gd name="connsiteX0" fmla="*/ 19894 w 6691236"/>
              <a:gd name="connsiteY0" fmla="*/ 0 h 355820"/>
              <a:gd name="connsiteX1" fmla="*/ 141799 w 6691236"/>
              <a:gd name="connsiteY1" fmla="*/ 137086 h 355820"/>
              <a:gd name="connsiteX2" fmla="*/ 686900 w 6691236"/>
              <a:gd name="connsiteY2" fmla="*/ 157988 h 355820"/>
              <a:gd name="connsiteX3" fmla="*/ 1477002 w 6691236"/>
              <a:gd name="connsiteY3" fmla="*/ 161510 h 355820"/>
              <a:gd name="connsiteX4" fmla="*/ 2402833 w 6691236"/>
              <a:gd name="connsiteY4" fmla="*/ 170909 h 355820"/>
              <a:gd name="connsiteX5" fmla="*/ 3649604 w 6691236"/>
              <a:gd name="connsiteY5" fmla="*/ 163541 h 355820"/>
              <a:gd name="connsiteX6" fmla="*/ 4928862 w 6691236"/>
              <a:gd name="connsiteY6" fmla="*/ 170242 h 355820"/>
              <a:gd name="connsiteX7" fmla="*/ 5808972 w 6691236"/>
              <a:gd name="connsiteY7" fmla="*/ 150080 h 355820"/>
              <a:gd name="connsiteX8" fmla="*/ 6437622 w 6691236"/>
              <a:gd name="connsiteY8" fmla="*/ 161510 h 355820"/>
              <a:gd name="connsiteX9" fmla="*/ 6243312 w 6691236"/>
              <a:gd name="connsiteY9" fmla="*/ 161510 h 355820"/>
              <a:gd name="connsiteX10" fmla="*/ 6471911 w 6691236"/>
              <a:gd name="connsiteY10" fmla="*/ 172940 h 355820"/>
              <a:gd name="connsiteX11" fmla="*/ 6654792 w 6691236"/>
              <a:gd name="connsiteY11" fmla="*/ 207230 h 355820"/>
              <a:gd name="connsiteX12" fmla="*/ 6689082 w 6691236"/>
              <a:gd name="connsiteY12" fmla="*/ 355820 h 355820"/>
              <a:gd name="connsiteX0" fmla="*/ 19894 w 6691236"/>
              <a:gd name="connsiteY0" fmla="*/ 0 h 355820"/>
              <a:gd name="connsiteX1" fmla="*/ 141799 w 6691236"/>
              <a:gd name="connsiteY1" fmla="*/ 137086 h 355820"/>
              <a:gd name="connsiteX2" fmla="*/ 686900 w 6691236"/>
              <a:gd name="connsiteY2" fmla="*/ 157988 h 355820"/>
              <a:gd name="connsiteX3" fmla="*/ 1477002 w 6691236"/>
              <a:gd name="connsiteY3" fmla="*/ 161510 h 355820"/>
              <a:gd name="connsiteX4" fmla="*/ 2402833 w 6691236"/>
              <a:gd name="connsiteY4" fmla="*/ 170909 h 355820"/>
              <a:gd name="connsiteX5" fmla="*/ 3649604 w 6691236"/>
              <a:gd name="connsiteY5" fmla="*/ 163541 h 355820"/>
              <a:gd name="connsiteX6" fmla="*/ 4928862 w 6691236"/>
              <a:gd name="connsiteY6" fmla="*/ 170242 h 355820"/>
              <a:gd name="connsiteX7" fmla="*/ 5808972 w 6691236"/>
              <a:gd name="connsiteY7" fmla="*/ 150080 h 355820"/>
              <a:gd name="connsiteX8" fmla="*/ 6119876 w 6691236"/>
              <a:gd name="connsiteY8" fmla="*/ 148931 h 355820"/>
              <a:gd name="connsiteX9" fmla="*/ 6437622 w 6691236"/>
              <a:gd name="connsiteY9" fmla="*/ 161510 h 355820"/>
              <a:gd name="connsiteX10" fmla="*/ 6243312 w 6691236"/>
              <a:gd name="connsiteY10" fmla="*/ 161510 h 355820"/>
              <a:gd name="connsiteX11" fmla="*/ 6471911 w 6691236"/>
              <a:gd name="connsiteY11" fmla="*/ 172940 h 355820"/>
              <a:gd name="connsiteX12" fmla="*/ 6654792 w 6691236"/>
              <a:gd name="connsiteY12" fmla="*/ 207230 h 355820"/>
              <a:gd name="connsiteX13" fmla="*/ 6689082 w 6691236"/>
              <a:gd name="connsiteY13" fmla="*/ 355820 h 355820"/>
              <a:gd name="connsiteX0" fmla="*/ 19894 w 6691236"/>
              <a:gd name="connsiteY0" fmla="*/ 0 h 355820"/>
              <a:gd name="connsiteX1" fmla="*/ 141799 w 6691236"/>
              <a:gd name="connsiteY1" fmla="*/ 137086 h 355820"/>
              <a:gd name="connsiteX2" fmla="*/ 686900 w 6691236"/>
              <a:gd name="connsiteY2" fmla="*/ 157988 h 355820"/>
              <a:gd name="connsiteX3" fmla="*/ 1477002 w 6691236"/>
              <a:gd name="connsiteY3" fmla="*/ 161510 h 355820"/>
              <a:gd name="connsiteX4" fmla="*/ 2402833 w 6691236"/>
              <a:gd name="connsiteY4" fmla="*/ 170909 h 355820"/>
              <a:gd name="connsiteX5" fmla="*/ 3649604 w 6691236"/>
              <a:gd name="connsiteY5" fmla="*/ 163541 h 355820"/>
              <a:gd name="connsiteX6" fmla="*/ 4928862 w 6691236"/>
              <a:gd name="connsiteY6" fmla="*/ 170242 h 355820"/>
              <a:gd name="connsiteX7" fmla="*/ 5808972 w 6691236"/>
              <a:gd name="connsiteY7" fmla="*/ 150080 h 355820"/>
              <a:gd name="connsiteX8" fmla="*/ 6119876 w 6691236"/>
              <a:gd name="connsiteY8" fmla="*/ 148931 h 355820"/>
              <a:gd name="connsiteX9" fmla="*/ 6437622 w 6691236"/>
              <a:gd name="connsiteY9" fmla="*/ 161510 h 355820"/>
              <a:gd name="connsiteX10" fmla="*/ 6508369 w 6691236"/>
              <a:gd name="connsiteY10" fmla="*/ 169172 h 355820"/>
              <a:gd name="connsiteX11" fmla="*/ 6471911 w 6691236"/>
              <a:gd name="connsiteY11" fmla="*/ 172940 h 355820"/>
              <a:gd name="connsiteX12" fmla="*/ 6654792 w 6691236"/>
              <a:gd name="connsiteY12" fmla="*/ 207230 h 355820"/>
              <a:gd name="connsiteX13" fmla="*/ 6689082 w 6691236"/>
              <a:gd name="connsiteY13" fmla="*/ 355820 h 355820"/>
              <a:gd name="connsiteX0" fmla="*/ 19894 w 6691236"/>
              <a:gd name="connsiteY0" fmla="*/ 0 h 355820"/>
              <a:gd name="connsiteX1" fmla="*/ 141799 w 6691236"/>
              <a:gd name="connsiteY1" fmla="*/ 137086 h 355820"/>
              <a:gd name="connsiteX2" fmla="*/ 686900 w 6691236"/>
              <a:gd name="connsiteY2" fmla="*/ 157988 h 355820"/>
              <a:gd name="connsiteX3" fmla="*/ 1477002 w 6691236"/>
              <a:gd name="connsiteY3" fmla="*/ 161510 h 355820"/>
              <a:gd name="connsiteX4" fmla="*/ 2402833 w 6691236"/>
              <a:gd name="connsiteY4" fmla="*/ 170909 h 355820"/>
              <a:gd name="connsiteX5" fmla="*/ 3649604 w 6691236"/>
              <a:gd name="connsiteY5" fmla="*/ 163541 h 355820"/>
              <a:gd name="connsiteX6" fmla="*/ 4928862 w 6691236"/>
              <a:gd name="connsiteY6" fmla="*/ 170242 h 355820"/>
              <a:gd name="connsiteX7" fmla="*/ 5808972 w 6691236"/>
              <a:gd name="connsiteY7" fmla="*/ 150080 h 355820"/>
              <a:gd name="connsiteX8" fmla="*/ 6119876 w 6691236"/>
              <a:gd name="connsiteY8" fmla="*/ 148931 h 355820"/>
              <a:gd name="connsiteX9" fmla="*/ 6252583 w 6691236"/>
              <a:gd name="connsiteY9" fmla="*/ 151933 h 355820"/>
              <a:gd name="connsiteX10" fmla="*/ 6508369 w 6691236"/>
              <a:gd name="connsiteY10" fmla="*/ 169172 h 355820"/>
              <a:gd name="connsiteX11" fmla="*/ 6471911 w 6691236"/>
              <a:gd name="connsiteY11" fmla="*/ 172940 h 355820"/>
              <a:gd name="connsiteX12" fmla="*/ 6654792 w 6691236"/>
              <a:gd name="connsiteY12" fmla="*/ 207230 h 355820"/>
              <a:gd name="connsiteX13" fmla="*/ 6689082 w 6691236"/>
              <a:gd name="connsiteY13" fmla="*/ 355820 h 355820"/>
              <a:gd name="connsiteX0" fmla="*/ 19894 w 6691236"/>
              <a:gd name="connsiteY0" fmla="*/ 0 h 355820"/>
              <a:gd name="connsiteX1" fmla="*/ 141799 w 6691236"/>
              <a:gd name="connsiteY1" fmla="*/ 137086 h 355820"/>
              <a:gd name="connsiteX2" fmla="*/ 686900 w 6691236"/>
              <a:gd name="connsiteY2" fmla="*/ 157988 h 355820"/>
              <a:gd name="connsiteX3" fmla="*/ 1477002 w 6691236"/>
              <a:gd name="connsiteY3" fmla="*/ 161510 h 355820"/>
              <a:gd name="connsiteX4" fmla="*/ 2402833 w 6691236"/>
              <a:gd name="connsiteY4" fmla="*/ 170909 h 355820"/>
              <a:gd name="connsiteX5" fmla="*/ 3649604 w 6691236"/>
              <a:gd name="connsiteY5" fmla="*/ 163541 h 355820"/>
              <a:gd name="connsiteX6" fmla="*/ 4928862 w 6691236"/>
              <a:gd name="connsiteY6" fmla="*/ 170242 h 355820"/>
              <a:gd name="connsiteX7" fmla="*/ 5808972 w 6691236"/>
              <a:gd name="connsiteY7" fmla="*/ 150080 h 355820"/>
              <a:gd name="connsiteX8" fmla="*/ 6119876 w 6691236"/>
              <a:gd name="connsiteY8" fmla="*/ 148931 h 355820"/>
              <a:gd name="connsiteX9" fmla="*/ 6252583 w 6691236"/>
              <a:gd name="connsiteY9" fmla="*/ 151933 h 355820"/>
              <a:gd name="connsiteX10" fmla="*/ 6378342 w 6691236"/>
              <a:gd name="connsiteY10" fmla="*/ 163426 h 355820"/>
              <a:gd name="connsiteX11" fmla="*/ 6471911 w 6691236"/>
              <a:gd name="connsiteY11" fmla="*/ 172940 h 355820"/>
              <a:gd name="connsiteX12" fmla="*/ 6654792 w 6691236"/>
              <a:gd name="connsiteY12" fmla="*/ 207230 h 355820"/>
              <a:gd name="connsiteX13" fmla="*/ 6689082 w 6691236"/>
              <a:gd name="connsiteY13" fmla="*/ 355820 h 355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91236" h="355820">
                <a:moveTo>
                  <a:pt x="19894" y="0"/>
                </a:moveTo>
                <a:cubicBezTo>
                  <a:pt x="-35351" y="175260"/>
                  <a:pt x="30631" y="110755"/>
                  <a:pt x="141799" y="137086"/>
                </a:cubicBezTo>
                <a:cubicBezTo>
                  <a:pt x="252967" y="163417"/>
                  <a:pt x="464366" y="153917"/>
                  <a:pt x="686900" y="157988"/>
                </a:cubicBezTo>
                <a:cubicBezTo>
                  <a:pt x="909434" y="162059"/>
                  <a:pt x="1213635" y="160336"/>
                  <a:pt x="1477002" y="161510"/>
                </a:cubicBezTo>
                <a:lnTo>
                  <a:pt x="2402833" y="170909"/>
                </a:lnTo>
                <a:lnTo>
                  <a:pt x="3649604" y="163541"/>
                </a:lnTo>
                <a:lnTo>
                  <a:pt x="4928862" y="170242"/>
                </a:lnTo>
                <a:lnTo>
                  <a:pt x="5808972" y="150080"/>
                </a:lnTo>
                <a:cubicBezTo>
                  <a:pt x="6055818" y="148124"/>
                  <a:pt x="6015101" y="147026"/>
                  <a:pt x="6119876" y="148931"/>
                </a:cubicBezTo>
                <a:cubicBezTo>
                  <a:pt x="6224651" y="150836"/>
                  <a:pt x="6209505" y="149517"/>
                  <a:pt x="6252583" y="151933"/>
                </a:cubicBezTo>
                <a:cubicBezTo>
                  <a:pt x="6295661" y="154349"/>
                  <a:pt x="6341787" y="159925"/>
                  <a:pt x="6378342" y="163426"/>
                </a:cubicBezTo>
                <a:cubicBezTo>
                  <a:pt x="6414897" y="166927"/>
                  <a:pt x="6425836" y="165639"/>
                  <a:pt x="6471911" y="172940"/>
                </a:cubicBezTo>
                <a:cubicBezTo>
                  <a:pt x="6517986" y="180241"/>
                  <a:pt x="6618597" y="176750"/>
                  <a:pt x="6654792" y="207230"/>
                </a:cubicBezTo>
                <a:cubicBezTo>
                  <a:pt x="6690987" y="237710"/>
                  <a:pt x="6694797" y="333912"/>
                  <a:pt x="6689082" y="355820"/>
                </a:cubicBezTo>
              </a:path>
            </a:pathLst>
          </a:custGeom>
          <a:noFill/>
          <a:ln w="28575">
            <a:solidFill>
              <a:srgbClr val="820024"/>
            </a:solidFill>
            <a:headEnd type="none" w="med" len="med"/>
            <a:tailEnd type="triangle"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157" name="Group 156">
            <a:extLst>
              <a:ext uri="{FF2B5EF4-FFF2-40B4-BE49-F238E27FC236}">
                <a16:creationId xmlns:a16="http://schemas.microsoft.com/office/drawing/2014/main" id="{F5028456-A989-EF46-96A8-1F953444259E}"/>
              </a:ext>
            </a:extLst>
          </p:cNvPr>
          <p:cNvGrpSpPr/>
          <p:nvPr/>
        </p:nvGrpSpPr>
        <p:grpSpPr>
          <a:xfrm>
            <a:off x="233691" y="4249256"/>
            <a:ext cx="1168314" cy="688656"/>
            <a:chOff x="10181414" y="4051265"/>
            <a:chExt cx="1168314" cy="983332"/>
          </a:xfrm>
        </p:grpSpPr>
        <p:sp>
          <p:nvSpPr>
            <p:cNvPr id="162" name="Rectangle 161">
              <a:extLst>
                <a:ext uri="{FF2B5EF4-FFF2-40B4-BE49-F238E27FC236}">
                  <a16:creationId xmlns:a16="http://schemas.microsoft.com/office/drawing/2014/main" id="{240E616F-3FCC-5A4E-A9B2-1E99B76FC14D}"/>
                </a:ext>
              </a:extLst>
            </p:cNvPr>
            <p:cNvSpPr/>
            <p:nvPr/>
          </p:nvSpPr>
          <p:spPr bwMode="gray">
            <a:xfrm>
              <a:off x="10181414" y="4051265"/>
              <a:ext cx="1168313" cy="969495"/>
            </a:xfrm>
            <a:prstGeom prst="rect">
              <a:avLst/>
            </a:prstGeom>
            <a:gradFill>
              <a:gsLst>
                <a:gs pos="0">
                  <a:schemeClr val="accent4"/>
                </a:gs>
                <a:gs pos="98000">
                  <a:schemeClr val="accent4"/>
                </a:gs>
                <a:gs pos="98000">
                  <a:schemeClr val="accent6"/>
                </a:gs>
              </a:gsLst>
              <a:lin ang="5400000" scaled="1"/>
            </a:gradFill>
          </p:spPr>
          <p:txBody>
            <a:bodyPr vert="horz" lIns="594360" tIns="457200" rIns="457200" bIns="457200" rtlCol="0">
              <a:noAutofit/>
            </a:bodyPr>
            <a:lstStyle/>
            <a:p>
              <a:pPr>
                <a:lnSpc>
                  <a:spcPct val="90000"/>
                </a:lnSpc>
                <a:spcBef>
                  <a:spcPts val="1500"/>
                </a:spcBef>
                <a:buClr>
                  <a:schemeClr val="tx1">
                    <a:lumMod val="60000"/>
                    <a:lumOff val="40000"/>
                  </a:schemeClr>
                </a:buClr>
                <a:buSzPct val="90000"/>
              </a:pPr>
              <a:endParaRPr lang="en-US" sz="1600" dirty="0">
                <a:solidFill>
                  <a:schemeClr val="bg1"/>
                </a:solidFill>
              </a:endParaRPr>
            </a:p>
          </p:txBody>
        </p:sp>
        <p:sp>
          <p:nvSpPr>
            <p:cNvPr id="163" name="Rectangle 162">
              <a:extLst>
                <a:ext uri="{FF2B5EF4-FFF2-40B4-BE49-F238E27FC236}">
                  <a16:creationId xmlns:a16="http://schemas.microsoft.com/office/drawing/2014/main" id="{04E8C858-D7C6-2F4A-8366-59A4104E418B}"/>
                </a:ext>
              </a:extLst>
            </p:cNvPr>
            <p:cNvSpPr/>
            <p:nvPr/>
          </p:nvSpPr>
          <p:spPr>
            <a:xfrm>
              <a:off x="10181415" y="4111701"/>
              <a:ext cx="1168313" cy="922896"/>
            </a:xfrm>
            <a:prstGeom prst="rect">
              <a:avLst/>
            </a:prstGeom>
          </p:spPr>
          <p:txBody>
            <a:bodyPr wrap="square">
              <a:spAutoFit/>
            </a:bodyPr>
            <a:lstStyle/>
            <a:p>
              <a:pPr algn="ctr"/>
              <a:r>
                <a:rPr lang="en-US" sz="1200" b="1" dirty="0">
                  <a:solidFill>
                    <a:schemeClr val="bg1"/>
                  </a:solidFill>
                  <a:ea typeface="Gotham Rounded Book" charset="0"/>
                  <a:cs typeface="Gotham Rounded Book" charset="0"/>
                </a:rPr>
                <a:t>2. Routing Decision on Tier 0 DR</a:t>
              </a:r>
            </a:p>
          </p:txBody>
        </p:sp>
      </p:grpSp>
      <p:grpSp>
        <p:nvGrpSpPr>
          <p:cNvPr id="164" name="Group 163">
            <a:extLst>
              <a:ext uri="{FF2B5EF4-FFF2-40B4-BE49-F238E27FC236}">
                <a16:creationId xmlns:a16="http://schemas.microsoft.com/office/drawing/2014/main" id="{4D94C815-92BD-3645-90EE-54227ABCAD6F}"/>
              </a:ext>
            </a:extLst>
          </p:cNvPr>
          <p:cNvGrpSpPr/>
          <p:nvPr/>
        </p:nvGrpSpPr>
        <p:grpSpPr>
          <a:xfrm>
            <a:off x="6665246" y="6038383"/>
            <a:ext cx="1825737" cy="646332"/>
            <a:chOff x="9630427" y="1612337"/>
            <a:chExt cx="1825737" cy="646332"/>
          </a:xfrm>
        </p:grpSpPr>
        <p:sp>
          <p:nvSpPr>
            <p:cNvPr id="169" name="Rectangle 168">
              <a:extLst>
                <a:ext uri="{FF2B5EF4-FFF2-40B4-BE49-F238E27FC236}">
                  <a16:creationId xmlns:a16="http://schemas.microsoft.com/office/drawing/2014/main" id="{D1BA484A-2B66-0A4D-A610-C4CC1F27013D}"/>
                </a:ext>
              </a:extLst>
            </p:cNvPr>
            <p:cNvSpPr/>
            <p:nvPr/>
          </p:nvSpPr>
          <p:spPr bwMode="gray">
            <a:xfrm>
              <a:off x="9742114" y="1612337"/>
              <a:ext cx="1607614" cy="646331"/>
            </a:xfrm>
            <a:prstGeom prst="rect">
              <a:avLst/>
            </a:prstGeom>
            <a:gradFill>
              <a:gsLst>
                <a:gs pos="0">
                  <a:schemeClr val="accent1"/>
                </a:gs>
                <a:gs pos="98000">
                  <a:schemeClr val="accent1"/>
                </a:gs>
                <a:gs pos="98000">
                  <a:schemeClr val="accent3"/>
                </a:gs>
              </a:gsLst>
              <a:lin ang="5400000" scaled="1"/>
            </a:gradFill>
          </p:spPr>
          <p:txBody>
            <a:bodyPr vert="horz" lIns="594360" tIns="457200" rIns="457200" bIns="0" rtlCol="0">
              <a:noAutofit/>
            </a:bodyPr>
            <a:lstStyle/>
            <a:p>
              <a:pPr>
                <a:lnSpc>
                  <a:spcPct val="90000"/>
                </a:lnSpc>
                <a:spcBef>
                  <a:spcPts val="1500"/>
                </a:spcBef>
                <a:buClr>
                  <a:schemeClr val="tx1">
                    <a:lumMod val="60000"/>
                    <a:lumOff val="40000"/>
                  </a:schemeClr>
                </a:buClr>
                <a:buSzPct val="90000"/>
              </a:pPr>
              <a:endParaRPr lang="en-US" sz="1600" dirty="0">
                <a:solidFill>
                  <a:schemeClr val="bg1"/>
                </a:solidFill>
              </a:endParaRPr>
            </a:p>
          </p:txBody>
        </p:sp>
        <p:sp>
          <p:nvSpPr>
            <p:cNvPr id="178" name="Rectangle 177">
              <a:extLst>
                <a:ext uri="{FF2B5EF4-FFF2-40B4-BE49-F238E27FC236}">
                  <a16:creationId xmlns:a16="http://schemas.microsoft.com/office/drawing/2014/main" id="{9376DCA4-C8A2-2F4C-87EB-8CC9157D04E3}"/>
                </a:ext>
              </a:extLst>
            </p:cNvPr>
            <p:cNvSpPr/>
            <p:nvPr/>
          </p:nvSpPr>
          <p:spPr>
            <a:xfrm>
              <a:off x="9630427" y="1612338"/>
              <a:ext cx="1825737" cy="646331"/>
            </a:xfrm>
            <a:prstGeom prst="rect">
              <a:avLst/>
            </a:prstGeom>
          </p:spPr>
          <p:txBody>
            <a:bodyPr wrap="square">
              <a:spAutoFit/>
            </a:bodyPr>
            <a:lstStyle/>
            <a:p>
              <a:pPr algn="ctr"/>
              <a:r>
                <a:rPr lang="en-US" sz="1200" b="1" dirty="0">
                  <a:solidFill>
                    <a:schemeClr val="bg1"/>
                  </a:solidFill>
                  <a:ea typeface="Gotham Rounded Book" charset="0"/>
                  <a:cs typeface="Gotham Rounded Book" charset="0"/>
                </a:rPr>
                <a:t>3. </a:t>
              </a:r>
              <a:r>
                <a:rPr lang="en-US" sz="1200" b="1" dirty="0" err="1">
                  <a:solidFill>
                    <a:schemeClr val="bg1"/>
                  </a:solidFill>
                  <a:ea typeface="Gotham Rounded Book" charset="0"/>
                  <a:cs typeface="Gotham Rounded Book" charset="0"/>
                </a:rPr>
                <a:t>Geneve</a:t>
              </a:r>
              <a:r>
                <a:rPr lang="en-US" sz="1200" b="1" dirty="0">
                  <a:solidFill>
                    <a:schemeClr val="bg1"/>
                  </a:solidFill>
                  <a:ea typeface="Gotham Rounded Book" charset="0"/>
                  <a:cs typeface="Gotham Rounded Book" charset="0"/>
                </a:rPr>
                <a:t> encapsulation from TEP3 to TEP1</a:t>
              </a:r>
            </a:p>
          </p:txBody>
        </p:sp>
      </p:grpSp>
      <p:grpSp>
        <p:nvGrpSpPr>
          <p:cNvPr id="180" name="Group 179">
            <a:extLst>
              <a:ext uri="{FF2B5EF4-FFF2-40B4-BE49-F238E27FC236}">
                <a16:creationId xmlns:a16="http://schemas.microsoft.com/office/drawing/2014/main" id="{582D80B8-3DA9-7B4B-90B0-56240744A9DB}"/>
              </a:ext>
            </a:extLst>
          </p:cNvPr>
          <p:cNvGrpSpPr/>
          <p:nvPr/>
        </p:nvGrpSpPr>
        <p:grpSpPr>
          <a:xfrm>
            <a:off x="310914" y="2946125"/>
            <a:ext cx="1373149" cy="649503"/>
            <a:chOff x="286215" y="2650833"/>
            <a:chExt cx="1373149" cy="649503"/>
          </a:xfrm>
        </p:grpSpPr>
        <p:sp>
          <p:nvSpPr>
            <p:cNvPr id="182" name="Rectangle 181">
              <a:extLst>
                <a:ext uri="{FF2B5EF4-FFF2-40B4-BE49-F238E27FC236}">
                  <a16:creationId xmlns:a16="http://schemas.microsoft.com/office/drawing/2014/main" id="{89F70672-E8FA-CB46-AD8C-7D5DA37693E1}"/>
                </a:ext>
              </a:extLst>
            </p:cNvPr>
            <p:cNvSpPr/>
            <p:nvPr/>
          </p:nvSpPr>
          <p:spPr bwMode="gray">
            <a:xfrm>
              <a:off x="394265" y="2650833"/>
              <a:ext cx="1162165" cy="649503"/>
            </a:xfrm>
            <a:prstGeom prst="rect">
              <a:avLst/>
            </a:prstGeom>
            <a:gradFill>
              <a:gsLst>
                <a:gs pos="0">
                  <a:schemeClr val="accent2"/>
                </a:gs>
                <a:gs pos="98000">
                  <a:schemeClr val="accent2"/>
                </a:gs>
                <a:gs pos="98000">
                  <a:schemeClr val="accent1"/>
                </a:gs>
              </a:gsLst>
              <a:lin ang="5400000" scaled="1"/>
            </a:gradFill>
          </p:spPr>
          <p:txBody>
            <a:bodyPr vert="horz" lIns="594360" tIns="457200" rIns="457200" bIns="0" rtlCol="0">
              <a:noAutofit/>
            </a:bodyPr>
            <a:lstStyle/>
            <a:p>
              <a:pPr>
                <a:lnSpc>
                  <a:spcPct val="90000"/>
                </a:lnSpc>
                <a:spcBef>
                  <a:spcPts val="1500"/>
                </a:spcBef>
                <a:buClr>
                  <a:schemeClr val="tx1">
                    <a:lumMod val="60000"/>
                    <a:lumOff val="40000"/>
                  </a:schemeClr>
                </a:buClr>
                <a:buSzPct val="90000"/>
                <a:buFont typeface="Arial" panose="020B0604020202020204" pitchFamily="34" charset="0"/>
                <a:buChar char="​"/>
              </a:pPr>
              <a:endParaRPr lang="en-US" sz="1600" dirty="0">
                <a:solidFill>
                  <a:schemeClr val="bg1"/>
                </a:solidFill>
              </a:endParaRPr>
            </a:p>
          </p:txBody>
        </p:sp>
        <p:sp>
          <p:nvSpPr>
            <p:cNvPr id="183" name="Rectangle 182">
              <a:extLst>
                <a:ext uri="{FF2B5EF4-FFF2-40B4-BE49-F238E27FC236}">
                  <a16:creationId xmlns:a16="http://schemas.microsoft.com/office/drawing/2014/main" id="{6B186285-C180-A649-A700-8979BF23745B}"/>
                </a:ext>
              </a:extLst>
            </p:cNvPr>
            <p:cNvSpPr/>
            <p:nvPr/>
          </p:nvSpPr>
          <p:spPr>
            <a:xfrm>
              <a:off x="286215" y="2654005"/>
              <a:ext cx="1373149" cy="646331"/>
            </a:xfrm>
            <a:prstGeom prst="rect">
              <a:avLst/>
            </a:prstGeom>
          </p:spPr>
          <p:txBody>
            <a:bodyPr wrap="square">
              <a:spAutoFit/>
            </a:bodyPr>
            <a:lstStyle/>
            <a:p>
              <a:pPr algn="ctr"/>
              <a:r>
                <a:rPr lang="en-US" sz="1200" b="1" dirty="0">
                  <a:solidFill>
                    <a:schemeClr val="bg1"/>
                  </a:solidFill>
                  <a:ea typeface="Gotham Rounded Book" charset="0"/>
                  <a:cs typeface="Gotham Rounded Book" charset="0"/>
                </a:rPr>
                <a:t>1. Routing Decision on Tier 0 SR</a:t>
              </a:r>
            </a:p>
          </p:txBody>
        </p:sp>
      </p:grpSp>
      <p:sp>
        <p:nvSpPr>
          <p:cNvPr id="184" name="Freeform 183">
            <a:extLst>
              <a:ext uri="{FF2B5EF4-FFF2-40B4-BE49-F238E27FC236}">
                <a16:creationId xmlns:a16="http://schemas.microsoft.com/office/drawing/2014/main" id="{980F3561-3CE4-8C4A-BC40-F0DE3D77412C}"/>
              </a:ext>
            </a:extLst>
          </p:cNvPr>
          <p:cNvSpPr/>
          <p:nvPr/>
        </p:nvSpPr>
        <p:spPr>
          <a:xfrm>
            <a:off x="2343237" y="3570370"/>
            <a:ext cx="45719" cy="761088"/>
          </a:xfrm>
          <a:custGeom>
            <a:avLst/>
            <a:gdLst>
              <a:gd name="connsiteX0" fmla="*/ 68580 w 68580"/>
              <a:gd name="connsiteY0" fmla="*/ 0 h 1165860"/>
              <a:gd name="connsiteX1" fmla="*/ 0 w 68580"/>
              <a:gd name="connsiteY1" fmla="*/ 1165860 h 1165860"/>
            </a:gdLst>
            <a:ahLst/>
            <a:cxnLst>
              <a:cxn ang="0">
                <a:pos x="connsiteX0" y="connsiteY0"/>
              </a:cxn>
              <a:cxn ang="0">
                <a:pos x="connsiteX1" y="connsiteY1"/>
              </a:cxn>
            </a:cxnLst>
            <a:rect l="l" t="t" r="r" b="b"/>
            <a:pathLst>
              <a:path w="68580" h="1165860">
                <a:moveTo>
                  <a:pt x="68580" y="0"/>
                </a:moveTo>
                <a:lnTo>
                  <a:pt x="0" y="1165860"/>
                </a:lnTo>
              </a:path>
            </a:pathLst>
          </a:custGeom>
          <a:noFill/>
          <a:ln w="28575">
            <a:solidFill>
              <a:srgbClr val="820024"/>
            </a:solidFill>
            <a:headEnd type="none" w="med" len="med"/>
            <a:tailEnd type="triangle"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85" name="Rectangle 184">
            <a:extLst>
              <a:ext uri="{FF2B5EF4-FFF2-40B4-BE49-F238E27FC236}">
                <a16:creationId xmlns:a16="http://schemas.microsoft.com/office/drawing/2014/main" id="{62E0073F-EE79-8447-AAB6-ECFB62A22BDC}"/>
              </a:ext>
            </a:extLst>
          </p:cNvPr>
          <p:cNvSpPr/>
          <p:nvPr/>
        </p:nvSpPr>
        <p:spPr>
          <a:xfrm>
            <a:off x="4744126" y="6330388"/>
            <a:ext cx="1809594" cy="276999"/>
          </a:xfrm>
          <a:prstGeom prst="rect">
            <a:avLst/>
          </a:prstGeom>
        </p:spPr>
        <p:txBody>
          <a:bodyPr wrap="square">
            <a:spAutoFit/>
          </a:bodyPr>
          <a:lstStyle/>
          <a:p>
            <a:r>
              <a:rPr lang="en-US" sz="1200" b="1" dirty="0">
                <a:solidFill>
                  <a:schemeClr val="tx2"/>
                </a:solidFill>
                <a:latin typeface="Metropolis" pitchFamily="2" charset="77"/>
              </a:rPr>
              <a:t>Physical Network</a:t>
            </a:r>
            <a:endParaRPr lang="en-GB" sz="1200" dirty="0">
              <a:solidFill>
                <a:schemeClr val="tx2"/>
              </a:solidFill>
            </a:endParaRPr>
          </a:p>
        </p:txBody>
      </p:sp>
    </p:spTree>
    <p:extLst>
      <p:ext uri="{BB962C8B-B14F-4D97-AF65-F5344CB8AC3E}">
        <p14:creationId xmlns:p14="http://schemas.microsoft.com/office/powerpoint/2010/main" val="70907365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up)">
                                      <p:cBhvr>
                                        <p:cTn id="7" dur="500"/>
                                        <p:tgtEl>
                                          <p:spTgt spid="5"/>
                                        </p:tgtEl>
                                      </p:cBhvr>
                                    </p:animEffect>
                                  </p:childTnLst>
                                </p:cTn>
                              </p:par>
                              <p:par>
                                <p:cTn id="8" presetID="22" presetClass="entr" presetSubtype="1" fill="hold" grpId="0" nodeType="withEffect">
                                  <p:stCondLst>
                                    <p:cond delay="0"/>
                                  </p:stCondLst>
                                  <p:childTnLst>
                                    <p:set>
                                      <p:cBhvr>
                                        <p:cTn id="9" dur="1" fill="hold">
                                          <p:stCondLst>
                                            <p:cond delay="0"/>
                                          </p:stCondLst>
                                        </p:cTn>
                                        <p:tgtEl>
                                          <p:spTgt spid="155"/>
                                        </p:tgtEl>
                                        <p:attrNameLst>
                                          <p:attrName>style.visibility</p:attrName>
                                        </p:attrNameLst>
                                      </p:cBhvr>
                                      <p:to>
                                        <p:strVal val="visible"/>
                                      </p:to>
                                    </p:set>
                                    <p:animEffect transition="in" filter="wipe(up)">
                                      <p:cBhvr>
                                        <p:cTn id="10" dur="500"/>
                                        <p:tgtEl>
                                          <p:spTgt spid="155"/>
                                        </p:tgtEl>
                                      </p:cBhvr>
                                    </p:animEffect>
                                  </p:childTnLst>
                                </p:cTn>
                              </p:par>
                            </p:childTnLst>
                          </p:cTn>
                        </p:par>
                      </p:childTnLst>
                    </p:cTn>
                  </p:par>
                  <p:par>
                    <p:cTn id="11" fill="hold">
                      <p:stCondLst>
                        <p:cond delay="indefinite"/>
                      </p:stCondLst>
                      <p:childTnLst>
                        <p:par>
                          <p:cTn id="12" fill="hold">
                            <p:stCondLst>
                              <p:cond delay="0"/>
                            </p:stCondLst>
                            <p:childTnLst>
                              <p:par>
                                <p:cTn id="13" presetID="2" presetClass="entr" presetSubtype="4" fill="hold" nodeType="clickEffect">
                                  <p:stCondLst>
                                    <p:cond delay="0"/>
                                  </p:stCondLst>
                                  <p:childTnLst>
                                    <p:set>
                                      <p:cBhvr>
                                        <p:cTn id="14" dur="1" fill="hold">
                                          <p:stCondLst>
                                            <p:cond delay="0"/>
                                          </p:stCondLst>
                                        </p:cTn>
                                        <p:tgtEl>
                                          <p:spTgt spid="180"/>
                                        </p:tgtEl>
                                        <p:attrNameLst>
                                          <p:attrName>style.visibility</p:attrName>
                                        </p:attrNameLst>
                                      </p:cBhvr>
                                      <p:to>
                                        <p:strVal val="visible"/>
                                      </p:to>
                                    </p:set>
                                    <p:anim calcmode="lin" valueType="num">
                                      <p:cBhvr additive="base">
                                        <p:cTn id="15" dur="500" fill="hold"/>
                                        <p:tgtEl>
                                          <p:spTgt spid="180"/>
                                        </p:tgtEl>
                                        <p:attrNameLst>
                                          <p:attrName>ppt_x</p:attrName>
                                        </p:attrNameLst>
                                      </p:cBhvr>
                                      <p:tavLst>
                                        <p:tav tm="0">
                                          <p:val>
                                            <p:strVal val="#ppt_x"/>
                                          </p:val>
                                        </p:tav>
                                        <p:tav tm="100000">
                                          <p:val>
                                            <p:strVal val="#ppt_x"/>
                                          </p:val>
                                        </p:tav>
                                      </p:tavLst>
                                    </p:anim>
                                    <p:anim calcmode="lin" valueType="num">
                                      <p:cBhvr additive="base">
                                        <p:cTn id="16" dur="500" fill="hold"/>
                                        <p:tgtEl>
                                          <p:spTgt spid="180"/>
                                        </p:tgtEl>
                                        <p:attrNameLst>
                                          <p:attrName>ppt_y</p:attrName>
                                        </p:attrNameLst>
                                      </p:cBhvr>
                                      <p:tavLst>
                                        <p:tav tm="0">
                                          <p:val>
                                            <p:strVal val="1+#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2" presetClass="entr" presetSubtype="1" fill="hold" grpId="0" nodeType="clickEffect">
                                  <p:stCondLst>
                                    <p:cond delay="0"/>
                                  </p:stCondLst>
                                  <p:childTnLst>
                                    <p:set>
                                      <p:cBhvr>
                                        <p:cTn id="20" dur="1" fill="hold">
                                          <p:stCondLst>
                                            <p:cond delay="0"/>
                                          </p:stCondLst>
                                        </p:cTn>
                                        <p:tgtEl>
                                          <p:spTgt spid="184"/>
                                        </p:tgtEl>
                                        <p:attrNameLst>
                                          <p:attrName>style.visibility</p:attrName>
                                        </p:attrNameLst>
                                      </p:cBhvr>
                                      <p:to>
                                        <p:strVal val="visible"/>
                                      </p:to>
                                    </p:set>
                                    <p:animEffect transition="in" filter="wipe(up)">
                                      <p:cBhvr>
                                        <p:cTn id="21" dur="500"/>
                                        <p:tgtEl>
                                          <p:spTgt spid="184"/>
                                        </p:tgtEl>
                                      </p:cBhvr>
                                    </p:animEffect>
                                  </p:childTnLst>
                                </p:cTn>
                              </p:par>
                            </p:childTnLst>
                          </p:cTn>
                        </p:par>
                      </p:childTnLst>
                    </p:cTn>
                  </p:par>
                  <p:par>
                    <p:cTn id="22" fill="hold">
                      <p:stCondLst>
                        <p:cond delay="indefinite"/>
                      </p:stCondLst>
                      <p:childTnLst>
                        <p:par>
                          <p:cTn id="23" fill="hold">
                            <p:stCondLst>
                              <p:cond delay="0"/>
                            </p:stCondLst>
                            <p:childTnLst>
                              <p:par>
                                <p:cTn id="24" presetID="2" presetClass="entr" presetSubtype="4" fill="hold" nodeType="clickEffect">
                                  <p:stCondLst>
                                    <p:cond delay="0"/>
                                  </p:stCondLst>
                                  <p:childTnLst>
                                    <p:set>
                                      <p:cBhvr>
                                        <p:cTn id="25" dur="1" fill="hold">
                                          <p:stCondLst>
                                            <p:cond delay="0"/>
                                          </p:stCondLst>
                                        </p:cTn>
                                        <p:tgtEl>
                                          <p:spTgt spid="157"/>
                                        </p:tgtEl>
                                        <p:attrNameLst>
                                          <p:attrName>style.visibility</p:attrName>
                                        </p:attrNameLst>
                                      </p:cBhvr>
                                      <p:to>
                                        <p:strVal val="visible"/>
                                      </p:to>
                                    </p:set>
                                    <p:anim calcmode="lin" valueType="num">
                                      <p:cBhvr additive="base">
                                        <p:cTn id="26" dur="500" fill="hold"/>
                                        <p:tgtEl>
                                          <p:spTgt spid="157"/>
                                        </p:tgtEl>
                                        <p:attrNameLst>
                                          <p:attrName>ppt_x</p:attrName>
                                        </p:attrNameLst>
                                      </p:cBhvr>
                                      <p:tavLst>
                                        <p:tav tm="0">
                                          <p:val>
                                            <p:strVal val="#ppt_x"/>
                                          </p:val>
                                        </p:tav>
                                        <p:tav tm="100000">
                                          <p:val>
                                            <p:strVal val="#ppt_x"/>
                                          </p:val>
                                        </p:tav>
                                      </p:tavLst>
                                    </p:anim>
                                    <p:anim calcmode="lin" valueType="num">
                                      <p:cBhvr additive="base">
                                        <p:cTn id="27" dur="500" fill="hold"/>
                                        <p:tgtEl>
                                          <p:spTgt spid="157"/>
                                        </p:tgtEl>
                                        <p:attrNameLst>
                                          <p:attrName>ppt_y</p:attrName>
                                        </p:attrNameLst>
                                      </p:cBhvr>
                                      <p:tavLst>
                                        <p:tav tm="0">
                                          <p:val>
                                            <p:strVal val="1+#ppt_h/2"/>
                                          </p:val>
                                        </p:tav>
                                        <p:tav tm="100000">
                                          <p:val>
                                            <p:strVal val="#ppt_y"/>
                                          </p:val>
                                        </p:tav>
                                      </p:tavLst>
                                    </p:anim>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grpId="0" nodeType="clickEffect">
                                  <p:stCondLst>
                                    <p:cond delay="0"/>
                                  </p:stCondLst>
                                  <p:childTnLst>
                                    <p:set>
                                      <p:cBhvr>
                                        <p:cTn id="31" dur="1" fill="hold">
                                          <p:stCondLst>
                                            <p:cond delay="0"/>
                                          </p:stCondLst>
                                        </p:cTn>
                                        <p:tgtEl>
                                          <p:spTgt spid="13"/>
                                        </p:tgtEl>
                                        <p:attrNameLst>
                                          <p:attrName>style.visibility</p:attrName>
                                        </p:attrNameLst>
                                      </p:cBhvr>
                                      <p:to>
                                        <p:strVal val="visible"/>
                                      </p:to>
                                    </p:set>
                                    <p:animEffect transition="in" filter="wipe(left)">
                                      <p:cBhvr>
                                        <p:cTn id="32" dur="500"/>
                                        <p:tgtEl>
                                          <p:spTgt spid="13"/>
                                        </p:tgtEl>
                                      </p:cBhvr>
                                    </p:animEffect>
                                  </p:childTnLst>
                                </p:cTn>
                              </p:par>
                              <p:par>
                                <p:cTn id="33" presetID="2" presetClass="entr" presetSubtype="4" fill="hold" nodeType="withEffect">
                                  <p:stCondLst>
                                    <p:cond delay="0"/>
                                  </p:stCondLst>
                                  <p:childTnLst>
                                    <p:set>
                                      <p:cBhvr>
                                        <p:cTn id="34" dur="1" fill="hold">
                                          <p:stCondLst>
                                            <p:cond delay="0"/>
                                          </p:stCondLst>
                                        </p:cTn>
                                        <p:tgtEl>
                                          <p:spTgt spid="164"/>
                                        </p:tgtEl>
                                        <p:attrNameLst>
                                          <p:attrName>style.visibility</p:attrName>
                                        </p:attrNameLst>
                                      </p:cBhvr>
                                      <p:to>
                                        <p:strVal val="visible"/>
                                      </p:to>
                                    </p:set>
                                    <p:anim calcmode="lin" valueType="num">
                                      <p:cBhvr additive="base">
                                        <p:cTn id="35" dur="500" fill="hold"/>
                                        <p:tgtEl>
                                          <p:spTgt spid="164"/>
                                        </p:tgtEl>
                                        <p:attrNameLst>
                                          <p:attrName>ppt_x</p:attrName>
                                        </p:attrNameLst>
                                      </p:cBhvr>
                                      <p:tavLst>
                                        <p:tav tm="0">
                                          <p:val>
                                            <p:strVal val="#ppt_x"/>
                                          </p:val>
                                        </p:tav>
                                        <p:tav tm="100000">
                                          <p:val>
                                            <p:strVal val="#ppt_x"/>
                                          </p:val>
                                        </p:tav>
                                      </p:tavLst>
                                    </p:anim>
                                    <p:anim calcmode="lin" valueType="num">
                                      <p:cBhvr additive="base">
                                        <p:cTn id="36" dur="500" fill="hold"/>
                                        <p:tgtEl>
                                          <p:spTgt spid="164"/>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0"/>
                                  </p:stCondLst>
                                  <p:childTnLst>
                                    <p:set>
                                      <p:cBhvr>
                                        <p:cTn id="38" dur="1" fill="hold">
                                          <p:stCondLst>
                                            <p:cond delay="0"/>
                                          </p:stCondLst>
                                        </p:cTn>
                                        <p:tgtEl>
                                          <p:spTgt spid="185"/>
                                        </p:tgtEl>
                                        <p:attrNameLst>
                                          <p:attrName>style.visibility</p:attrName>
                                        </p:attrNameLst>
                                      </p:cBhvr>
                                      <p:to>
                                        <p:strVal val="visible"/>
                                      </p:to>
                                    </p:set>
                                    <p:anim calcmode="lin" valueType="num">
                                      <p:cBhvr additive="base">
                                        <p:cTn id="39" dur="500" fill="hold"/>
                                        <p:tgtEl>
                                          <p:spTgt spid="185"/>
                                        </p:tgtEl>
                                        <p:attrNameLst>
                                          <p:attrName>ppt_x</p:attrName>
                                        </p:attrNameLst>
                                      </p:cBhvr>
                                      <p:tavLst>
                                        <p:tav tm="0">
                                          <p:val>
                                            <p:strVal val="#ppt_x"/>
                                          </p:val>
                                        </p:tav>
                                        <p:tav tm="100000">
                                          <p:val>
                                            <p:strVal val="#ppt_x"/>
                                          </p:val>
                                        </p:tav>
                                      </p:tavLst>
                                    </p:anim>
                                    <p:anim calcmode="lin" valueType="num">
                                      <p:cBhvr additive="base">
                                        <p:cTn id="40" dur="500" fill="hold"/>
                                        <p:tgtEl>
                                          <p:spTgt spid="18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155" grpId="0" animBg="1"/>
      <p:bldP spid="13" grpId="0" animBg="1"/>
      <p:bldP spid="184" grpId="0" animBg="1"/>
      <p:bldP spid="185" grpId="0"/>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96FF7D5-B86F-F444-9426-DF4CC9615D71}"/>
              </a:ext>
            </a:extLst>
          </p:cNvPr>
          <p:cNvSpPr>
            <a:spLocks noGrp="1"/>
          </p:cNvSpPr>
          <p:nvPr>
            <p:ph type="title"/>
          </p:nvPr>
        </p:nvSpPr>
        <p:spPr>
          <a:xfrm>
            <a:off x="579960" y="412751"/>
            <a:ext cx="11003870" cy="384048"/>
          </a:xfrm>
        </p:spPr>
        <p:txBody>
          <a:bodyPr/>
          <a:lstStyle/>
          <a:p>
            <a:r>
              <a:rPr lang="en-US" dirty="0"/>
              <a:t>Tier 0 Active /Standby</a:t>
            </a:r>
          </a:p>
        </p:txBody>
      </p:sp>
      <p:sp>
        <p:nvSpPr>
          <p:cNvPr id="4" name="Subtitle 3">
            <a:extLst>
              <a:ext uri="{FF2B5EF4-FFF2-40B4-BE49-F238E27FC236}">
                <a16:creationId xmlns:a16="http://schemas.microsoft.com/office/drawing/2014/main" id="{7D42E48E-87DA-2642-BB0B-1C5718A5649A}"/>
              </a:ext>
            </a:extLst>
          </p:cNvPr>
          <p:cNvSpPr>
            <a:spLocks noGrp="1"/>
          </p:cNvSpPr>
          <p:nvPr>
            <p:ph type="subTitle" idx="10"/>
          </p:nvPr>
        </p:nvSpPr>
        <p:spPr>
          <a:xfrm>
            <a:off x="593021" y="811831"/>
            <a:ext cx="10990809" cy="247743"/>
          </a:xfrm>
        </p:spPr>
        <p:txBody>
          <a:bodyPr/>
          <a:lstStyle/>
          <a:p>
            <a:r>
              <a:rPr lang="en-US" dirty="0"/>
              <a:t>HA VIP</a:t>
            </a:r>
          </a:p>
        </p:txBody>
      </p:sp>
      <p:grpSp>
        <p:nvGrpSpPr>
          <p:cNvPr id="32" name="Group 31">
            <a:extLst>
              <a:ext uri="{FF2B5EF4-FFF2-40B4-BE49-F238E27FC236}">
                <a16:creationId xmlns:a16="http://schemas.microsoft.com/office/drawing/2014/main" id="{09D0895C-0756-4C41-94B2-394894AB4EC7}"/>
              </a:ext>
            </a:extLst>
          </p:cNvPr>
          <p:cNvGrpSpPr/>
          <p:nvPr/>
        </p:nvGrpSpPr>
        <p:grpSpPr>
          <a:xfrm>
            <a:off x="6872407" y="1194680"/>
            <a:ext cx="4945340" cy="1296302"/>
            <a:chOff x="6872407" y="1194680"/>
            <a:chExt cx="4945340" cy="1296302"/>
          </a:xfrm>
        </p:grpSpPr>
        <p:sp>
          <p:nvSpPr>
            <p:cNvPr id="274" name="Pentagon 273">
              <a:extLst>
                <a:ext uri="{FF2B5EF4-FFF2-40B4-BE49-F238E27FC236}">
                  <a16:creationId xmlns:a16="http://schemas.microsoft.com/office/drawing/2014/main" id="{D486F59B-4109-F04C-A68A-7A2C783C32B9}"/>
                </a:ext>
              </a:extLst>
            </p:cNvPr>
            <p:cNvSpPr/>
            <p:nvPr/>
          </p:nvSpPr>
          <p:spPr>
            <a:xfrm>
              <a:off x="6872407" y="1194680"/>
              <a:ext cx="4945340" cy="1296302"/>
            </a:xfrm>
            <a:prstGeom prst="homePlate">
              <a:avLst/>
            </a:prstGeom>
            <a:solidFill>
              <a:schemeClr val="accent1"/>
            </a:solidFill>
            <a:ln>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400">
                <a:solidFill>
                  <a:schemeClr val="bg1"/>
                </a:solidFill>
              </a:endParaRPr>
            </a:p>
          </p:txBody>
        </p:sp>
        <p:sp>
          <p:nvSpPr>
            <p:cNvPr id="275" name="TextBox 274">
              <a:extLst>
                <a:ext uri="{FF2B5EF4-FFF2-40B4-BE49-F238E27FC236}">
                  <a16:creationId xmlns:a16="http://schemas.microsoft.com/office/drawing/2014/main" id="{8E496DB4-6E50-6942-9053-BBFAB59B6BB0}"/>
                </a:ext>
              </a:extLst>
            </p:cNvPr>
            <p:cNvSpPr txBox="1"/>
            <p:nvPr/>
          </p:nvSpPr>
          <p:spPr>
            <a:xfrm>
              <a:off x="6998282" y="1251252"/>
              <a:ext cx="4619967" cy="430887"/>
            </a:xfrm>
            <a:prstGeom prst="rect">
              <a:avLst/>
            </a:prstGeom>
          </p:spPr>
          <p:txBody>
            <a:bodyPr wrap="square" lIns="0" tIns="0" rIns="0" bIns="0" rtlCol="0">
              <a:spAutoFit/>
            </a:bodyPr>
            <a:lstStyle/>
            <a:p>
              <a:pPr marL="228600" indent="-228600">
                <a:spcAft>
                  <a:spcPts val="600"/>
                </a:spcAft>
                <a:buFont typeface="+mj-lt"/>
                <a:buAutoNum type="arabicPeriod"/>
              </a:pPr>
              <a:r>
                <a:rPr lang="en-US" sz="1400" b="1" dirty="0">
                  <a:solidFill>
                    <a:schemeClr val="bg1"/>
                  </a:solidFill>
                </a:rPr>
                <a:t>Virtual IP address on uplink of SR (influence ingress)</a:t>
              </a:r>
            </a:p>
          </p:txBody>
        </p:sp>
      </p:grpSp>
      <p:sp>
        <p:nvSpPr>
          <p:cNvPr id="110" name="TextBox 109">
            <a:extLst>
              <a:ext uri="{FF2B5EF4-FFF2-40B4-BE49-F238E27FC236}">
                <a16:creationId xmlns:a16="http://schemas.microsoft.com/office/drawing/2014/main" id="{24A362EA-1824-FB41-9458-F86E54CF9D57}"/>
              </a:ext>
            </a:extLst>
          </p:cNvPr>
          <p:cNvSpPr txBox="1"/>
          <p:nvPr/>
        </p:nvSpPr>
        <p:spPr>
          <a:xfrm>
            <a:off x="2089585" y="2825985"/>
            <a:ext cx="470374" cy="184666"/>
          </a:xfrm>
          <a:prstGeom prst="rect">
            <a:avLst/>
          </a:prstGeom>
        </p:spPr>
        <p:txBody>
          <a:bodyPr wrap="square" lIns="0" tIns="0" rIns="0" bIns="0" rtlCol="0">
            <a:spAutoFit/>
          </a:bodyPr>
          <a:lstStyle/>
          <a:p>
            <a:pPr algn="l">
              <a:spcAft>
                <a:spcPts val="600"/>
              </a:spcAft>
            </a:pPr>
            <a:r>
              <a:rPr lang="en-US" sz="1200" b="1" dirty="0">
                <a:solidFill>
                  <a:schemeClr val="tx1">
                    <a:lumMod val="50000"/>
                  </a:schemeClr>
                </a:solidFill>
              </a:rPr>
              <a:t>.252</a:t>
            </a:r>
          </a:p>
        </p:txBody>
      </p:sp>
      <p:sp>
        <p:nvSpPr>
          <p:cNvPr id="113" name="TextBox 112">
            <a:extLst>
              <a:ext uri="{FF2B5EF4-FFF2-40B4-BE49-F238E27FC236}">
                <a16:creationId xmlns:a16="http://schemas.microsoft.com/office/drawing/2014/main" id="{4FBC6F40-16F6-504F-8BC6-0C0E928F6F6E}"/>
              </a:ext>
            </a:extLst>
          </p:cNvPr>
          <p:cNvSpPr txBox="1"/>
          <p:nvPr/>
        </p:nvSpPr>
        <p:spPr>
          <a:xfrm>
            <a:off x="4547224" y="2872867"/>
            <a:ext cx="494475" cy="184666"/>
          </a:xfrm>
          <a:prstGeom prst="rect">
            <a:avLst/>
          </a:prstGeom>
        </p:spPr>
        <p:txBody>
          <a:bodyPr wrap="square" lIns="0" tIns="0" rIns="0" bIns="0" rtlCol="0">
            <a:spAutoFit/>
          </a:bodyPr>
          <a:lstStyle/>
          <a:p>
            <a:pPr algn="l">
              <a:spcAft>
                <a:spcPts val="600"/>
              </a:spcAft>
            </a:pPr>
            <a:r>
              <a:rPr lang="en-US" sz="1200" b="1" dirty="0">
                <a:solidFill>
                  <a:schemeClr val="tx1">
                    <a:lumMod val="50000"/>
                  </a:schemeClr>
                </a:solidFill>
              </a:rPr>
              <a:t>.253</a:t>
            </a:r>
          </a:p>
        </p:txBody>
      </p:sp>
      <p:sp>
        <p:nvSpPr>
          <p:cNvPr id="115" name="TextBox 114">
            <a:extLst>
              <a:ext uri="{FF2B5EF4-FFF2-40B4-BE49-F238E27FC236}">
                <a16:creationId xmlns:a16="http://schemas.microsoft.com/office/drawing/2014/main" id="{5E55AD35-EE36-7347-A015-A9D0ED3EF752}"/>
              </a:ext>
            </a:extLst>
          </p:cNvPr>
          <p:cNvSpPr txBox="1"/>
          <p:nvPr/>
        </p:nvSpPr>
        <p:spPr>
          <a:xfrm>
            <a:off x="4936048" y="2010056"/>
            <a:ext cx="1715887" cy="377026"/>
          </a:xfrm>
          <a:prstGeom prst="rect">
            <a:avLst/>
          </a:prstGeom>
        </p:spPr>
        <p:txBody>
          <a:bodyPr wrap="square" lIns="0" tIns="0" rIns="0" bIns="0" rtlCol="0">
            <a:spAutoFit/>
          </a:bodyPr>
          <a:lstStyle/>
          <a:p>
            <a:pPr algn="ctr">
              <a:spcAft>
                <a:spcPts val="600"/>
              </a:spcAft>
            </a:pPr>
            <a:r>
              <a:rPr lang="en-US" sz="1400" b="1" dirty="0">
                <a:solidFill>
                  <a:schemeClr val="tx1">
                    <a:lumMod val="50000"/>
                  </a:schemeClr>
                </a:solidFill>
              </a:rPr>
              <a:t>VIP : .254           </a:t>
            </a:r>
            <a:r>
              <a:rPr lang="en-US" sz="1050" b="1" dirty="0">
                <a:solidFill>
                  <a:schemeClr val="tx1">
                    <a:lumMod val="50000"/>
                  </a:schemeClr>
                </a:solidFill>
              </a:rPr>
              <a:t>(Active SR owns the VIP)</a:t>
            </a:r>
            <a:endParaRPr lang="en-US" sz="1400" b="1" dirty="0">
              <a:solidFill>
                <a:schemeClr val="tx1">
                  <a:lumMod val="50000"/>
                </a:schemeClr>
              </a:solidFill>
            </a:endParaRPr>
          </a:p>
        </p:txBody>
      </p:sp>
      <p:cxnSp>
        <p:nvCxnSpPr>
          <p:cNvPr id="116" name="Straight Arrow Connector 115">
            <a:extLst>
              <a:ext uri="{FF2B5EF4-FFF2-40B4-BE49-F238E27FC236}">
                <a16:creationId xmlns:a16="http://schemas.microsoft.com/office/drawing/2014/main" id="{D7E44BB1-A5E6-7B48-83B6-951A719BBCEF}"/>
              </a:ext>
            </a:extLst>
          </p:cNvPr>
          <p:cNvCxnSpPr>
            <a:cxnSpLocks/>
          </p:cNvCxnSpPr>
          <p:nvPr/>
        </p:nvCxnSpPr>
        <p:spPr bwMode="gray">
          <a:xfrm flipV="1">
            <a:off x="4458448" y="2445699"/>
            <a:ext cx="944218" cy="521320"/>
          </a:xfrm>
          <a:prstGeom prst="straightConnector1">
            <a:avLst/>
          </a:prstGeom>
          <a:ln w="25400">
            <a:solidFill>
              <a:schemeClr val="tx1"/>
            </a:solidFill>
            <a:miter lim="800000"/>
            <a:tailEnd type="triangle"/>
          </a:ln>
        </p:spPr>
        <p:style>
          <a:lnRef idx="1">
            <a:schemeClr val="accent1"/>
          </a:lnRef>
          <a:fillRef idx="0">
            <a:schemeClr val="accent1"/>
          </a:fillRef>
          <a:effectRef idx="0">
            <a:schemeClr val="accent1"/>
          </a:effectRef>
          <a:fontRef idx="minor">
            <a:schemeClr val="tx1"/>
          </a:fontRef>
        </p:style>
      </p:cxnSp>
      <p:sp>
        <p:nvSpPr>
          <p:cNvPr id="466" name="Rectangle 465">
            <a:extLst>
              <a:ext uri="{FF2B5EF4-FFF2-40B4-BE49-F238E27FC236}">
                <a16:creationId xmlns:a16="http://schemas.microsoft.com/office/drawing/2014/main" id="{35483067-0A20-0B43-8DEB-5D8A42282A6B}"/>
              </a:ext>
            </a:extLst>
          </p:cNvPr>
          <p:cNvSpPr/>
          <p:nvPr/>
        </p:nvSpPr>
        <p:spPr>
          <a:xfrm>
            <a:off x="1546581" y="2792817"/>
            <a:ext cx="1487146" cy="2787390"/>
          </a:xfrm>
          <a:prstGeom prst="rect">
            <a:avLst/>
          </a:prstGeom>
          <a:noFill/>
          <a:ln w="19050">
            <a:solidFill>
              <a:schemeClr val="tx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grpSp>
        <p:nvGrpSpPr>
          <p:cNvPr id="467" name="Group 466">
            <a:extLst>
              <a:ext uri="{FF2B5EF4-FFF2-40B4-BE49-F238E27FC236}">
                <a16:creationId xmlns:a16="http://schemas.microsoft.com/office/drawing/2014/main" id="{E2690CA7-A6CA-A841-A935-1A54D40F4BD1}"/>
              </a:ext>
            </a:extLst>
          </p:cNvPr>
          <p:cNvGrpSpPr/>
          <p:nvPr/>
        </p:nvGrpSpPr>
        <p:grpSpPr>
          <a:xfrm>
            <a:off x="2185675" y="3021340"/>
            <a:ext cx="540000" cy="540000"/>
            <a:chOff x="7736620" y="7009631"/>
            <a:chExt cx="4501800" cy="4503600"/>
          </a:xfrm>
          <a:solidFill>
            <a:schemeClr val="accent6"/>
          </a:solidFill>
        </p:grpSpPr>
        <p:sp>
          <p:nvSpPr>
            <p:cNvPr id="468" name="Freeform: Shape 1">
              <a:extLst>
                <a:ext uri="{FF2B5EF4-FFF2-40B4-BE49-F238E27FC236}">
                  <a16:creationId xmlns:a16="http://schemas.microsoft.com/office/drawing/2014/main" id="{7CECF3F9-E23A-B14C-875D-3840C89B6160}"/>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69" name="Freeform: Shape 2">
              <a:extLst>
                <a:ext uri="{FF2B5EF4-FFF2-40B4-BE49-F238E27FC236}">
                  <a16:creationId xmlns:a16="http://schemas.microsoft.com/office/drawing/2014/main" id="{9AB9B004-C2FB-AE4E-A7B4-93635300E0B1}"/>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70" name="Freeform: Shape 3">
              <a:extLst>
                <a:ext uri="{FF2B5EF4-FFF2-40B4-BE49-F238E27FC236}">
                  <a16:creationId xmlns:a16="http://schemas.microsoft.com/office/drawing/2014/main" id="{5A45A5D9-0E34-564C-AC15-AC73F1891B30}"/>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71" name="Freeform: Shape 4">
              <a:extLst>
                <a:ext uri="{FF2B5EF4-FFF2-40B4-BE49-F238E27FC236}">
                  <a16:creationId xmlns:a16="http://schemas.microsoft.com/office/drawing/2014/main" id="{95107F91-86CA-1147-80CE-22ED861B1905}"/>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72" name="Freeform: Shape 5">
              <a:extLst>
                <a:ext uri="{FF2B5EF4-FFF2-40B4-BE49-F238E27FC236}">
                  <a16:creationId xmlns:a16="http://schemas.microsoft.com/office/drawing/2014/main" id="{0D415601-16FF-3D4A-A7DF-47E1505BAA74}"/>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473" name="Rectangle 472">
            <a:extLst>
              <a:ext uri="{FF2B5EF4-FFF2-40B4-BE49-F238E27FC236}">
                <a16:creationId xmlns:a16="http://schemas.microsoft.com/office/drawing/2014/main" id="{5BFD753A-97CA-4E4E-B464-8A84AF52C9B3}"/>
              </a:ext>
            </a:extLst>
          </p:cNvPr>
          <p:cNvSpPr/>
          <p:nvPr/>
        </p:nvSpPr>
        <p:spPr>
          <a:xfrm>
            <a:off x="673844" y="2898629"/>
            <a:ext cx="889614" cy="769441"/>
          </a:xfrm>
          <a:prstGeom prst="rect">
            <a:avLst/>
          </a:prstGeom>
        </p:spPr>
        <p:txBody>
          <a:bodyPr wrap="square">
            <a:spAutoFit/>
          </a:bodyPr>
          <a:lstStyle/>
          <a:p>
            <a:pPr algn="ctr"/>
            <a:r>
              <a:rPr lang="en-US" sz="1100" b="1" dirty="0">
                <a:solidFill>
                  <a:schemeClr val="tx2"/>
                </a:solidFill>
                <a:ea typeface="Gotham Rounded Book" charset="0"/>
                <a:cs typeface="Gotham Rounded Book" charset="0"/>
              </a:rPr>
              <a:t>Edge Transport Node #1 </a:t>
            </a:r>
          </a:p>
          <a:p>
            <a:pPr algn="ctr"/>
            <a:r>
              <a:rPr lang="en-US" sz="1100" b="1" dirty="0">
                <a:solidFill>
                  <a:schemeClr val="tx2"/>
                </a:solidFill>
                <a:ea typeface="Gotham Rounded Book" charset="0"/>
                <a:cs typeface="Gotham Rounded Book" charset="0"/>
              </a:rPr>
              <a:t>VM / BM</a:t>
            </a:r>
          </a:p>
        </p:txBody>
      </p:sp>
      <p:sp>
        <p:nvSpPr>
          <p:cNvPr id="474" name="Rectangle 473">
            <a:extLst>
              <a:ext uri="{FF2B5EF4-FFF2-40B4-BE49-F238E27FC236}">
                <a16:creationId xmlns:a16="http://schemas.microsoft.com/office/drawing/2014/main" id="{F136197E-E5C1-474A-885A-A032256A4802}"/>
              </a:ext>
            </a:extLst>
          </p:cNvPr>
          <p:cNvSpPr/>
          <p:nvPr/>
        </p:nvSpPr>
        <p:spPr>
          <a:xfrm>
            <a:off x="1439721" y="3034367"/>
            <a:ext cx="922369" cy="523220"/>
          </a:xfrm>
          <a:prstGeom prst="rect">
            <a:avLst/>
          </a:prstGeom>
        </p:spPr>
        <p:txBody>
          <a:bodyPr wrap="square">
            <a:spAutoFit/>
          </a:bodyPr>
          <a:lstStyle/>
          <a:p>
            <a:pPr algn="ctr"/>
            <a:r>
              <a:rPr lang="en-US" sz="1400" b="1" dirty="0">
                <a:solidFill>
                  <a:schemeClr val="tx2"/>
                </a:solidFill>
                <a:latin typeface="Metropolis" pitchFamily="2" charset="77"/>
              </a:rPr>
              <a:t>Active SR</a:t>
            </a:r>
            <a:endParaRPr lang="en-GB" sz="1400" b="1" dirty="0"/>
          </a:p>
        </p:txBody>
      </p:sp>
      <p:grpSp>
        <p:nvGrpSpPr>
          <p:cNvPr id="475" name="Group 474">
            <a:extLst>
              <a:ext uri="{FF2B5EF4-FFF2-40B4-BE49-F238E27FC236}">
                <a16:creationId xmlns:a16="http://schemas.microsoft.com/office/drawing/2014/main" id="{884E8F09-EBFB-AA45-BF9A-636B6FD92310}"/>
              </a:ext>
            </a:extLst>
          </p:cNvPr>
          <p:cNvGrpSpPr/>
          <p:nvPr/>
        </p:nvGrpSpPr>
        <p:grpSpPr>
          <a:xfrm>
            <a:off x="3293438" y="1257860"/>
            <a:ext cx="450000" cy="450000"/>
            <a:chOff x="7736620" y="7009631"/>
            <a:chExt cx="4501800" cy="4503600"/>
          </a:xfrm>
          <a:solidFill>
            <a:schemeClr val="tx1"/>
          </a:solidFill>
        </p:grpSpPr>
        <p:sp>
          <p:nvSpPr>
            <p:cNvPr id="476" name="Freeform: Shape 1">
              <a:extLst>
                <a:ext uri="{FF2B5EF4-FFF2-40B4-BE49-F238E27FC236}">
                  <a16:creationId xmlns:a16="http://schemas.microsoft.com/office/drawing/2014/main" id="{37EAEB1C-B64C-BA4D-B161-C2D9D8DB9624}"/>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77" name="Freeform: Shape 2">
              <a:extLst>
                <a:ext uri="{FF2B5EF4-FFF2-40B4-BE49-F238E27FC236}">
                  <a16:creationId xmlns:a16="http://schemas.microsoft.com/office/drawing/2014/main" id="{63369ABA-6A6F-2243-9C2B-DA050F766C0F}"/>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78" name="Freeform: Shape 3">
              <a:extLst>
                <a:ext uri="{FF2B5EF4-FFF2-40B4-BE49-F238E27FC236}">
                  <a16:creationId xmlns:a16="http://schemas.microsoft.com/office/drawing/2014/main" id="{5CC62212-F940-5A46-846E-6D6029D9B214}"/>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79" name="Freeform: Shape 4">
              <a:extLst>
                <a:ext uri="{FF2B5EF4-FFF2-40B4-BE49-F238E27FC236}">
                  <a16:creationId xmlns:a16="http://schemas.microsoft.com/office/drawing/2014/main" id="{85ABCF99-B5C1-8B49-B942-B3B1CA778A8E}"/>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80" name="Freeform: Shape 5">
              <a:extLst>
                <a:ext uri="{FF2B5EF4-FFF2-40B4-BE49-F238E27FC236}">
                  <a16:creationId xmlns:a16="http://schemas.microsoft.com/office/drawing/2014/main" id="{1AA2680D-6DFE-DC4A-A82B-4E00BDFB1DD1}"/>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grpSp>
        <p:nvGrpSpPr>
          <p:cNvPr id="487" name="Group 486">
            <a:extLst>
              <a:ext uri="{FF2B5EF4-FFF2-40B4-BE49-F238E27FC236}">
                <a16:creationId xmlns:a16="http://schemas.microsoft.com/office/drawing/2014/main" id="{DE1D4BDB-AC4A-864F-B2EA-D1E1287C976F}"/>
              </a:ext>
            </a:extLst>
          </p:cNvPr>
          <p:cNvGrpSpPr/>
          <p:nvPr/>
        </p:nvGrpSpPr>
        <p:grpSpPr>
          <a:xfrm>
            <a:off x="2248074" y="1706207"/>
            <a:ext cx="2540729" cy="1328160"/>
            <a:chOff x="3587717" y="1829426"/>
            <a:chExt cx="2540729" cy="1328160"/>
          </a:xfrm>
        </p:grpSpPr>
        <p:cxnSp>
          <p:nvCxnSpPr>
            <p:cNvPr id="488" name="Straight Connector 487">
              <a:extLst>
                <a:ext uri="{FF2B5EF4-FFF2-40B4-BE49-F238E27FC236}">
                  <a16:creationId xmlns:a16="http://schemas.microsoft.com/office/drawing/2014/main" id="{9CE318B4-3E31-E64D-933C-1DEC61195A82}"/>
                </a:ext>
              </a:extLst>
            </p:cNvPr>
            <p:cNvCxnSpPr>
              <a:cxnSpLocks/>
            </p:cNvCxnSpPr>
            <p:nvPr/>
          </p:nvCxnSpPr>
          <p:spPr bwMode="gray">
            <a:xfrm flipV="1">
              <a:off x="5792067" y="2626090"/>
              <a:ext cx="0" cy="531496"/>
            </a:xfrm>
            <a:prstGeom prst="line">
              <a:avLst/>
            </a:prstGeom>
            <a:ln w="25400" cap="rnd">
              <a:solidFill>
                <a:schemeClr val="accent5">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489" name="Group 488">
              <a:extLst>
                <a:ext uri="{FF2B5EF4-FFF2-40B4-BE49-F238E27FC236}">
                  <a16:creationId xmlns:a16="http://schemas.microsoft.com/office/drawing/2014/main" id="{0A3FA6A6-C7AD-4A40-989F-FFDEFE7A067B}"/>
                </a:ext>
              </a:extLst>
            </p:cNvPr>
            <p:cNvGrpSpPr/>
            <p:nvPr/>
          </p:nvGrpSpPr>
          <p:grpSpPr>
            <a:xfrm>
              <a:off x="3587717" y="1829426"/>
              <a:ext cx="2540729" cy="1315133"/>
              <a:chOff x="3587717" y="1829426"/>
              <a:chExt cx="2540729" cy="1315133"/>
            </a:xfrm>
          </p:grpSpPr>
          <p:cxnSp>
            <p:nvCxnSpPr>
              <p:cNvPr id="490" name="Straight Connector 489">
                <a:extLst>
                  <a:ext uri="{FF2B5EF4-FFF2-40B4-BE49-F238E27FC236}">
                    <a16:creationId xmlns:a16="http://schemas.microsoft.com/office/drawing/2014/main" id="{FF3B6681-FDAE-C54C-8AC3-C2EB19628097}"/>
                  </a:ext>
                </a:extLst>
              </p:cNvPr>
              <p:cNvCxnSpPr>
                <a:cxnSpLocks/>
                <a:endCxn id="468" idx="0"/>
              </p:cNvCxnSpPr>
              <p:nvPr/>
            </p:nvCxnSpPr>
            <p:spPr bwMode="gray">
              <a:xfrm>
                <a:off x="3795318" y="2623886"/>
                <a:ext cx="0" cy="520673"/>
              </a:xfrm>
              <a:prstGeom prst="line">
                <a:avLst/>
              </a:prstGeom>
              <a:ln w="25400" cap="rnd">
                <a:solidFill>
                  <a:schemeClr val="accent5">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91" name="Straight Connector 490">
                <a:extLst>
                  <a:ext uri="{FF2B5EF4-FFF2-40B4-BE49-F238E27FC236}">
                    <a16:creationId xmlns:a16="http://schemas.microsoft.com/office/drawing/2014/main" id="{450AB9E1-CD6D-A340-8731-FDE5AB5F8AE2}"/>
                  </a:ext>
                </a:extLst>
              </p:cNvPr>
              <p:cNvCxnSpPr>
                <a:cxnSpLocks/>
              </p:cNvCxnSpPr>
              <p:nvPr/>
            </p:nvCxnSpPr>
            <p:spPr bwMode="gray">
              <a:xfrm flipH="1">
                <a:off x="3587717" y="2626089"/>
                <a:ext cx="2540729" cy="0"/>
              </a:xfrm>
              <a:prstGeom prst="line">
                <a:avLst/>
              </a:prstGeom>
              <a:ln w="25400" cap="rnd">
                <a:solidFill>
                  <a:schemeClr val="accent5">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92" name="Straight Connector 491">
                <a:extLst>
                  <a:ext uri="{FF2B5EF4-FFF2-40B4-BE49-F238E27FC236}">
                    <a16:creationId xmlns:a16="http://schemas.microsoft.com/office/drawing/2014/main" id="{4DF0AF62-EE58-274F-8D87-A339C5AE30A9}"/>
                  </a:ext>
                </a:extLst>
              </p:cNvPr>
              <p:cNvCxnSpPr>
                <a:cxnSpLocks/>
              </p:cNvCxnSpPr>
              <p:nvPr/>
            </p:nvCxnSpPr>
            <p:spPr bwMode="gray">
              <a:xfrm flipV="1">
                <a:off x="4858827" y="1829426"/>
                <a:ext cx="1" cy="786639"/>
              </a:xfrm>
              <a:prstGeom prst="line">
                <a:avLst/>
              </a:prstGeom>
              <a:ln w="25400" cap="rnd">
                <a:solidFill>
                  <a:schemeClr val="accent5">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grpSp>
      </p:grpSp>
      <p:cxnSp>
        <p:nvCxnSpPr>
          <p:cNvPr id="493" name="Straight Connector 492">
            <a:extLst>
              <a:ext uri="{FF2B5EF4-FFF2-40B4-BE49-F238E27FC236}">
                <a16:creationId xmlns:a16="http://schemas.microsoft.com/office/drawing/2014/main" id="{514B5483-D673-B441-9D1D-FE7C33209C77}"/>
              </a:ext>
            </a:extLst>
          </p:cNvPr>
          <p:cNvCxnSpPr>
            <a:cxnSpLocks/>
          </p:cNvCxnSpPr>
          <p:nvPr/>
        </p:nvCxnSpPr>
        <p:spPr bwMode="gray">
          <a:xfrm flipH="1">
            <a:off x="1028406" y="4046374"/>
            <a:ext cx="8650853" cy="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94" name="Straight Connector 493">
            <a:extLst>
              <a:ext uri="{FF2B5EF4-FFF2-40B4-BE49-F238E27FC236}">
                <a16:creationId xmlns:a16="http://schemas.microsoft.com/office/drawing/2014/main" id="{35F69F37-C2A9-5E4A-9492-8CE12FDB1CA6}"/>
              </a:ext>
            </a:extLst>
          </p:cNvPr>
          <p:cNvCxnSpPr>
            <a:cxnSpLocks/>
          </p:cNvCxnSpPr>
          <p:nvPr/>
        </p:nvCxnSpPr>
        <p:spPr bwMode="gray">
          <a:xfrm>
            <a:off x="1259791" y="5072966"/>
            <a:ext cx="9316270" cy="0"/>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95" name="Straight Connector 494">
            <a:extLst>
              <a:ext uri="{FF2B5EF4-FFF2-40B4-BE49-F238E27FC236}">
                <a16:creationId xmlns:a16="http://schemas.microsoft.com/office/drawing/2014/main" id="{F8ED43BC-6FC8-124E-B2E7-A8B9F37C3052}"/>
              </a:ext>
            </a:extLst>
          </p:cNvPr>
          <p:cNvCxnSpPr>
            <a:cxnSpLocks/>
          </p:cNvCxnSpPr>
          <p:nvPr/>
        </p:nvCxnSpPr>
        <p:spPr bwMode="gray">
          <a:xfrm>
            <a:off x="1277661" y="5261282"/>
            <a:ext cx="8816400" cy="0"/>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96" name="Straight Connector 495">
            <a:extLst>
              <a:ext uri="{FF2B5EF4-FFF2-40B4-BE49-F238E27FC236}">
                <a16:creationId xmlns:a16="http://schemas.microsoft.com/office/drawing/2014/main" id="{1F2456BB-77D1-D346-8E6F-E88CD462B799}"/>
              </a:ext>
            </a:extLst>
          </p:cNvPr>
          <p:cNvCxnSpPr>
            <a:cxnSpLocks/>
          </p:cNvCxnSpPr>
          <p:nvPr/>
        </p:nvCxnSpPr>
        <p:spPr bwMode="gray">
          <a:xfrm flipH="1" flipV="1">
            <a:off x="1277670" y="5474558"/>
            <a:ext cx="8398800" cy="0"/>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97" name="Straight Connector 496">
            <a:extLst>
              <a:ext uri="{FF2B5EF4-FFF2-40B4-BE49-F238E27FC236}">
                <a16:creationId xmlns:a16="http://schemas.microsoft.com/office/drawing/2014/main" id="{D5E7567D-E0F1-7F4E-9EBD-F5DAFEAA506B}"/>
              </a:ext>
            </a:extLst>
          </p:cNvPr>
          <p:cNvCxnSpPr>
            <a:cxnSpLocks/>
            <a:stCxn id="468" idx="2"/>
          </p:cNvCxnSpPr>
          <p:nvPr/>
        </p:nvCxnSpPr>
        <p:spPr bwMode="gray">
          <a:xfrm>
            <a:off x="2455675" y="3561340"/>
            <a:ext cx="0" cy="472722"/>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498" name="Rectangle 497">
            <a:extLst>
              <a:ext uri="{FF2B5EF4-FFF2-40B4-BE49-F238E27FC236}">
                <a16:creationId xmlns:a16="http://schemas.microsoft.com/office/drawing/2014/main" id="{E26B21E0-E8B9-CB4F-82DA-7217A76F62E4}"/>
              </a:ext>
            </a:extLst>
          </p:cNvPr>
          <p:cNvSpPr/>
          <p:nvPr/>
        </p:nvSpPr>
        <p:spPr>
          <a:xfrm>
            <a:off x="3012805" y="4832094"/>
            <a:ext cx="784189" cy="276999"/>
          </a:xfrm>
          <a:prstGeom prst="rect">
            <a:avLst/>
          </a:prstGeom>
        </p:spPr>
        <p:txBody>
          <a:bodyPr wrap="none">
            <a:spAutoFit/>
          </a:bodyPr>
          <a:lstStyle/>
          <a:p>
            <a:r>
              <a:rPr lang="en-US" sz="1200" b="1" dirty="0">
                <a:solidFill>
                  <a:schemeClr val="accent2">
                    <a:lumMod val="60000"/>
                    <a:lumOff val="40000"/>
                  </a:schemeClr>
                </a:solidFill>
                <a:latin typeface="Metropolis" pitchFamily="2" charset="77"/>
              </a:rPr>
              <a:t>Web LS</a:t>
            </a:r>
            <a:endParaRPr lang="en-GB" sz="1200" dirty="0">
              <a:solidFill>
                <a:schemeClr val="accent2">
                  <a:lumMod val="60000"/>
                  <a:lumOff val="40000"/>
                </a:schemeClr>
              </a:solidFill>
            </a:endParaRPr>
          </a:p>
        </p:txBody>
      </p:sp>
      <p:sp>
        <p:nvSpPr>
          <p:cNvPr id="499" name="Rectangle 498">
            <a:extLst>
              <a:ext uri="{FF2B5EF4-FFF2-40B4-BE49-F238E27FC236}">
                <a16:creationId xmlns:a16="http://schemas.microsoft.com/office/drawing/2014/main" id="{BDF634AF-3B25-C447-A21A-5D465F830D3F}"/>
              </a:ext>
            </a:extLst>
          </p:cNvPr>
          <p:cNvSpPr/>
          <p:nvPr/>
        </p:nvSpPr>
        <p:spPr>
          <a:xfrm>
            <a:off x="3056764" y="5036533"/>
            <a:ext cx="739305" cy="276999"/>
          </a:xfrm>
          <a:prstGeom prst="rect">
            <a:avLst/>
          </a:prstGeom>
        </p:spPr>
        <p:txBody>
          <a:bodyPr wrap="none">
            <a:spAutoFit/>
          </a:bodyPr>
          <a:lstStyle/>
          <a:p>
            <a:r>
              <a:rPr lang="en-US" sz="1200" b="1" dirty="0">
                <a:solidFill>
                  <a:srgbClr val="002060"/>
                </a:solidFill>
                <a:latin typeface="Metropolis" pitchFamily="2" charset="77"/>
              </a:rPr>
              <a:t>App LS</a:t>
            </a:r>
            <a:endParaRPr lang="en-GB" sz="1200" dirty="0">
              <a:solidFill>
                <a:srgbClr val="002060"/>
              </a:solidFill>
            </a:endParaRPr>
          </a:p>
        </p:txBody>
      </p:sp>
      <p:sp>
        <p:nvSpPr>
          <p:cNvPr id="500" name="Rectangle 499">
            <a:extLst>
              <a:ext uri="{FF2B5EF4-FFF2-40B4-BE49-F238E27FC236}">
                <a16:creationId xmlns:a16="http://schemas.microsoft.com/office/drawing/2014/main" id="{5C1837E2-CBD4-A14A-B1A7-A7BAC8E12301}"/>
              </a:ext>
            </a:extLst>
          </p:cNvPr>
          <p:cNvSpPr/>
          <p:nvPr/>
        </p:nvSpPr>
        <p:spPr>
          <a:xfrm>
            <a:off x="3122541" y="5257613"/>
            <a:ext cx="639919" cy="276999"/>
          </a:xfrm>
          <a:prstGeom prst="rect">
            <a:avLst/>
          </a:prstGeom>
        </p:spPr>
        <p:txBody>
          <a:bodyPr wrap="none">
            <a:spAutoFit/>
          </a:bodyPr>
          <a:lstStyle/>
          <a:p>
            <a:r>
              <a:rPr lang="en-US" sz="1200" b="1" dirty="0">
                <a:solidFill>
                  <a:schemeClr val="accent4"/>
                </a:solidFill>
                <a:latin typeface="Metropolis" pitchFamily="2" charset="77"/>
              </a:rPr>
              <a:t>Db LS</a:t>
            </a:r>
            <a:endParaRPr lang="en-GB" sz="1200" dirty="0">
              <a:solidFill>
                <a:schemeClr val="accent4"/>
              </a:solidFill>
            </a:endParaRPr>
          </a:p>
        </p:txBody>
      </p:sp>
      <p:grpSp>
        <p:nvGrpSpPr>
          <p:cNvPr id="501" name="Group 500">
            <a:extLst>
              <a:ext uri="{FF2B5EF4-FFF2-40B4-BE49-F238E27FC236}">
                <a16:creationId xmlns:a16="http://schemas.microsoft.com/office/drawing/2014/main" id="{69A71E15-210C-294A-8AFA-C29BE1D2BDFD}"/>
              </a:ext>
            </a:extLst>
          </p:cNvPr>
          <p:cNvGrpSpPr/>
          <p:nvPr/>
        </p:nvGrpSpPr>
        <p:grpSpPr>
          <a:xfrm>
            <a:off x="1986670" y="4299477"/>
            <a:ext cx="540000" cy="540000"/>
            <a:chOff x="7736620" y="7009631"/>
            <a:chExt cx="4501800" cy="4503600"/>
          </a:xfrm>
          <a:solidFill>
            <a:schemeClr val="accent6"/>
          </a:solidFill>
        </p:grpSpPr>
        <p:sp>
          <p:nvSpPr>
            <p:cNvPr id="502" name="Freeform: Shape 1">
              <a:extLst>
                <a:ext uri="{FF2B5EF4-FFF2-40B4-BE49-F238E27FC236}">
                  <a16:creationId xmlns:a16="http://schemas.microsoft.com/office/drawing/2014/main" id="{A708C441-CD20-254D-A562-ED3C14127C09}"/>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503" name="Freeform: Shape 2">
              <a:extLst>
                <a:ext uri="{FF2B5EF4-FFF2-40B4-BE49-F238E27FC236}">
                  <a16:creationId xmlns:a16="http://schemas.microsoft.com/office/drawing/2014/main" id="{D2453A34-E047-2549-8395-D9D8B6DEA814}"/>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504" name="Freeform: Shape 3">
              <a:extLst>
                <a:ext uri="{FF2B5EF4-FFF2-40B4-BE49-F238E27FC236}">
                  <a16:creationId xmlns:a16="http://schemas.microsoft.com/office/drawing/2014/main" id="{EDB3DBEF-DF4D-1D48-B129-EA48FA94CFE0}"/>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505" name="Freeform: Shape 4">
              <a:extLst>
                <a:ext uri="{FF2B5EF4-FFF2-40B4-BE49-F238E27FC236}">
                  <a16:creationId xmlns:a16="http://schemas.microsoft.com/office/drawing/2014/main" id="{3A977CA1-3B2D-D94B-BDD2-B57DDF1E0D13}"/>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506" name="Freeform: Shape 5">
              <a:extLst>
                <a:ext uri="{FF2B5EF4-FFF2-40B4-BE49-F238E27FC236}">
                  <a16:creationId xmlns:a16="http://schemas.microsoft.com/office/drawing/2014/main" id="{5632E4C3-E847-B641-9CFD-8FF411DFCBBB}"/>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507" name="Rectangle 506">
            <a:extLst>
              <a:ext uri="{FF2B5EF4-FFF2-40B4-BE49-F238E27FC236}">
                <a16:creationId xmlns:a16="http://schemas.microsoft.com/office/drawing/2014/main" id="{912BCCCC-AB93-5147-98E0-A36520977083}"/>
              </a:ext>
            </a:extLst>
          </p:cNvPr>
          <p:cNvSpPr/>
          <p:nvPr/>
        </p:nvSpPr>
        <p:spPr>
          <a:xfrm>
            <a:off x="1560229" y="4416452"/>
            <a:ext cx="482824" cy="338554"/>
          </a:xfrm>
          <a:prstGeom prst="rect">
            <a:avLst/>
          </a:prstGeom>
        </p:spPr>
        <p:txBody>
          <a:bodyPr wrap="none">
            <a:spAutoFit/>
          </a:bodyPr>
          <a:lstStyle/>
          <a:p>
            <a:r>
              <a:rPr lang="en-US" sz="1600" b="1" dirty="0">
                <a:solidFill>
                  <a:schemeClr val="tx2"/>
                </a:solidFill>
                <a:latin typeface="Metropolis" pitchFamily="2" charset="77"/>
              </a:rPr>
              <a:t>DR</a:t>
            </a:r>
            <a:endParaRPr lang="en-GB" sz="1600" dirty="0"/>
          </a:p>
        </p:txBody>
      </p:sp>
      <p:cxnSp>
        <p:nvCxnSpPr>
          <p:cNvPr id="508" name="Straight Connector 507">
            <a:extLst>
              <a:ext uri="{FF2B5EF4-FFF2-40B4-BE49-F238E27FC236}">
                <a16:creationId xmlns:a16="http://schemas.microsoft.com/office/drawing/2014/main" id="{F0679509-2C5E-3F41-99C2-DE203089E925}"/>
              </a:ext>
            </a:extLst>
          </p:cNvPr>
          <p:cNvCxnSpPr>
            <a:cxnSpLocks/>
          </p:cNvCxnSpPr>
          <p:nvPr/>
        </p:nvCxnSpPr>
        <p:spPr bwMode="gray">
          <a:xfrm>
            <a:off x="2256670" y="4043436"/>
            <a:ext cx="0" cy="256041"/>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09" name="Straight Connector 508">
            <a:extLst>
              <a:ext uri="{FF2B5EF4-FFF2-40B4-BE49-F238E27FC236}">
                <a16:creationId xmlns:a16="http://schemas.microsoft.com/office/drawing/2014/main" id="{5DCD03FB-AFB8-9646-9BD3-5551F52B0BDB}"/>
              </a:ext>
            </a:extLst>
          </p:cNvPr>
          <p:cNvCxnSpPr>
            <a:cxnSpLocks/>
          </p:cNvCxnSpPr>
          <p:nvPr/>
        </p:nvCxnSpPr>
        <p:spPr bwMode="gray">
          <a:xfrm>
            <a:off x="2119586" y="4836897"/>
            <a:ext cx="0" cy="236069"/>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10" name="Straight Connector 509">
            <a:extLst>
              <a:ext uri="{FF2B5EF4-FFF2-40B4-BE49-F238E27FC236}">
                <a16:creationId xmlns:a16="http://schemas.microsoft.com/office/drawing/2014/main" id="{75457B1B-58AC-3F41-B33B-10237E33B6BC}"/>
              </a:ext>
            </a:extLst>
          </p:cNvPr>
          <p:cNvCxnSpPr>
            <a:cxnSpLocks/>
          </p:cNvCxnSpPr>
          <p:nvPr/>
        </p:nvCxnSpPr>
        <p:spPr bwMode="gray">
          <a:xfrm>
            <a:off x="2251668" y="4855255"/>
            <a:ext cx="0" cy="413226"/>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11" name="Straight Connector 510">
            <a:extLst>
              <a:ext uri="{FF2B5EF4-FFF2-40B4-BE49-F238E27FC236}">
                <a16:creationId xmlns:a16="http://schemas.microsoft.com/office/drawing/2014/main" id="{DB199864-FBB7-3945-ACB6-9F4F4715D959}"/>
              </a:ext>
            </a:extLst>
          </p:cNvPr>
          <p:cNvCxnSpPr>
            <a:cxnSpLocks/>
          </p:cNvCxnSpPr>
          <p:nvPr/>
        </p:nvCxnSpPr>
        <p:spPr bwMode="gray">
          <a:xfrm>
            <a:off x="2399332" y="4813542"/>
            <a:ext cx="0" cy="641174"/>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512" name="Rectangle 511">
            <a:extLst>
              <a:ext uri="{FF2B5EF4-FFF2-40B4-BE49-F238E27FC236}">
                <a16:creationId xmlns:a16="http://schemas.microsoft.com/office/drawing/2014/main" id="{FC6F65E8-876D-3447-AD39-961AAD622AC8}"/>
              </a:ext>
            </a:extLst>
          </p:cNvPr>
          <p:cNvSpPr/>
          <p:nvPr/>
        </p:nvSpPr>
        <p:spPr>
          <a:xfrm>
            <a:off x="4030689" y="2792817"/>
            <a:ext cx="1463626" cy="2789217"/>
          </a:xfrm>
          <a:prstGeom prst="rect">
            <a:avLst/>
          </a:prstGeom>
          <a:noFill/>
          <a:ln w="19050">
            <a:solidFill>
              <a:schemeClr val="tx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grpSp>
        <p:nvGrpSpPr>
          <p:cNvPr id="513" name="Group 512">
            <a:extLst>
              <a:ext uri="{FF2B5EF4-FFF2-40B4-BE49-F238E27FC236}">
                <a16:creationId xmlns:a16="http://schemas.microsoft.com/office/drawing/2014/main" id="{A423CA4D-79AB-DE49-A31A-6D462A3E0076}"/>
              </a:ext>
            </a:extLst>
          </p:cNvPr>
          <p:cNvGrpSpPr/>
          <p:nvPr/>
        </p:nvGrpSpPr>
        <p:grpSpPr>
          <a:xfrm>
            <a:off x="4172469" y="3016109"/>
            <a:ext cx="540000" cy="540000"/>
            <a:chOff x="7736620" y="7009631"/>
            <a:chExt cx="4501800" cy="4503600"/>
          </a:xfrm>
          <a:solidFill>
            <a:schemeClr val="accent6"/>
          </a:solidFill>
        </p:grpSpPr>
        <p:sp>
          <p:nvSpPr>
            <p:cNvPr id="514" name="Freeform: Shape 1">
              <a:extLst>
                <a:ext uri="{FF2B5EF4-FFF2-40B4-BE49-F238E27FC236}">
                  <a16:creationId xmlns:a16="http://schemas.microsoft.com/office/drawing/2014/main" id="{DF13858A-216C-7F4D-944E-384CCDF009F9}"/>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515" name="Freeform: Shape 2">
              <a:extLst>
                <a:ext uri="{FF2B5EF4-FFF2-40B4-BE49-F238E27FC236}">
                  <a16:creationId xmlns:a16="http://schemas.microsoft.com/office/drawing/2014/main" id="{1429BA78-1178-D246-BD50-9765B55BD9E1}"/>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516" name="Freeform: Shape 3">
              <a:extLst>
                <a:ext uri="{FF2B5EF4-FFF2-40B4-BE49-F238E27FC236}">
                  <a16:creationId xmlns:a16="http://schemas.microsoft.com/office/drawing/2014/main" id="{597BA62C-B062-AC4B-817E-79B18F73E5AA}"/>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517" name="Freeform: Shape 4">
              <a:extLst>
                <a:ext uri="{FF2B5EF4-FFF2-40B4-BE49-F238E27FC236}">
                  <a16:creationId xmlns:a16="http://schemas.microsoft.com/office/drawing/2014/main" id="{56E4B364-989C-F548-8E85-110D1ABBDC97}"/>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518" name="Freeform: Shape 5">
              <a:extLst>
                <a:ext uri="{FF2B5EF4-FFF2-40B4-BE49-F238E27FC236}">
                  <a16:creationId xmlns:a16="http://schemas.microsoft.com/office/drawing/2014/main" id="{14FF4407-C3D9-4847-9983-CE66D4619628}"/>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519" name="Rectangle 518">
            <a:extLst>
              <a:ext uri="{FF2B5EF4-FFF2-40B4-BE49-F238E27FC236}">
                <a16:creationId xmlns:a16="http://schemas.microsoft.com/office/drawing/2014/main" id="{1029D3F9-7712-884A-BFBF-6CDD83F53366}"/>
              </a:ext>
            </a:extLst>
          </p:cNvPr>
          <p:cNvSpPr/>
          <p:nvPr/>
        </p:nvSpPr>
        <p:spPr>
          <a:xfrm>
            <a:off x="4600884" y="3025506"/>
            <a:ext cx="982095" cy="523220"/>
          </a:xfrm>
          <a:prstGeom prst="rect">
            <a:avLst/>
          </a:prstGeom>
        </p:spPr>
        <p:txBody>
          <a:bodyPr wrap="square">
            <a:spAutoFit/>
          </a:bodyPr>
          <a:lstStyle/>
          <a:p>
            <a:pPr algn="ctr"/>
            <a:r>
              <a:rPr lang="en-US" sz="1400" b="1" dirty="0">
                <a:solidFill>
                  <a:schemeClr val="tx2"/>
                </a:solidFill>
                <a:latin typeface="Metropolis" pitchFamily="2" charset="77"/>
              </a:rPr>
              <a:t>Standby SR</a:t>
            </a:r>
            <a:endParaRPr lang="en-GB" sz="1400" dirty="0"/>
          </a:p>
        </p:txBody>
      </p:sp>
      <p:cxnSp>
        <p:nvCxnSpPr>
          <p:cNvPr id="520" name="Straight Connector 519">
            <a:extLst>
              <a:ext uri="{FF2B5EF4-FFF2-40B4-BE49-F238E27FC236}">
                <a16:creationId xmlns:a16="http://schemas.microsoft.com/office/drawing/2014/main" id="{E781A658-6231-3544-A5E6-22EE01DECB84}"/>
              </a:ext>
            </a:extLst>
          </p:cNvPr>
          <p:cNvCxnSpPr>
            <a:cxnSpLocks/>
          </p:cNvCxnSpPr>
          <p:nvPr/>
        </p:nvCxnSpPr>
        <p:spPr bwMode="gray">
          <a:xfrm>
            <a:off x="4449268" y="3567215"/>
            <a:ext cx="0" cy="476221"/>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521" name="Group 520">
            <a:extLst>
              <a:ext uri="{FF2B5EF4-FFF2-40B4-BE49-F238E27FC236}">
                <a16:creationId xmlns:a16="http://schemas.microsoft.com/office/drawing/2014/main" id="{86888F9D-9EE8-1447-BE05-9FBF07BA651D}"/>
              </a:ext>
            </a:extLst>
          </p:cNvPr>
          <p:cNvGrpSpPr/>
          <p:nvPr/>
        </p:nvGrpSpPr>
        <p:grpSpPr>
          <a:xfrm>
            <a:off x="4396048" y="4301304"/>
            <a:ext cx="540000" cy="540000"/>
            <a:chOff x="7736620" y="7009631"/>
            <a:chExt cx="4501800" cy="4503600"/>
          </a:xfrm>
          <a:solidFill>
            <a:schemeClr val="accent6"/>
          </a:solidFill>
        </p:grpSpPr>
        <p:sp>
          <p:nvSpPr>
            <p:cNvPr id="522" name="Freeform: Shape 1">
              <a:extLst>
                <a:ext uri="{FF2B5EF4-FFF2-40B4-BE49-F238E27FC236}">
                  <a16:creationId xmlns:a16="http://schemas.microsoft.com/office/drawing/2014/main" id="{04042351-7BA9-2C47-9421-FDC23FFA0667}"/>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523" name="Freeform: Shape 2">
              <a:extLst>
                <a:ext uri="{FF2B5EF4-FFF2-40B4-BE49-F238E27FC236}">
                  <a16:creationId xmlns:a16="http://schemas.microsoft.com/office/drawing/2014/main" id="{BFDC74D3-F284-5C48-83FF-8CCF12877906}"/>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524" name="Freeform: Shape 3">
              <a:extLst>
                <a:ext uri="{FF2B5EF4-FFF2-40B4-BE49-F238E27FC236}">
                  <a16:creationId xmlns:a16="http://schemas.microsoft.com/office/drawing/2014/main" id="{1A9D9DC6-68DD-0E4B-A821-57D896F9F66D}"/>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525" name="Freeform: Shape 4">
              <a:extLst>
                <a:ext uri="{FF2B5EF4-FFF2-40B4-BE49-F238E27FC236}">
                  <a16:creationId xmlns:a16="http://schemas.microsoft.com/office/drawing/2014/main" id="{7B4FF915-E0A0-5F46-9FD6-0461E0B5832C}"/>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526" name="Freeform: Shape 5">
              <a:extLst>
                <a:ext uri="{FF2B5EF4-FFF2-40B4-BE49-F238E27FC236}">
                  <a16:creationId xmlns:a16="http://schemas.microsoft.com/office/drawing/2014/main" id="{09BAEBB2-14E7-1641-876B-2F1C5A73170A}"/>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527" name="Rectangle 526">
            <a:extLst>
              <a:ext uri="{FF2B5EF4-FFF2-40B4-BE49-F238E27FC236}">
                <a16:creationId xmlns:a16="http://schemas.microsoft.com/office/drawing/2014/main" id="{3C903527-B898-3347-8807-5D8DC2DA9D1D}"/>
              </a:ext>
            </a:extLst>
          </p:cNvPr>
          <p:cNvSpPr/>
          <p:nvPr/>
        </p:nvSpPr>
        <p:spPr>
          <a:xfrm>
            <a:off x="3969607" y="4418279"/>
            <a:ext cx="482824" cy="338554"/>
          </a:xfrm>
          <a:prstGeom prst="rect">
            <a:avLst/>
          </a:prstGeom>
        </p:spPr>
        <p:txBody>
          <a:bodyPr wrap="none">
            <a:spAutoFit/>
          </a:bodyPr>
          <a:lstStyle/>
          <a:p>
            <a:r>
              <a:rPr lang="en-US" sz="1600" b="1" dirty="0">
                <a:solidFill>
                  <a:schemeClr val="tx2"/>
                </a:solidFill>
                <a:latin typeface="Metropolis" pitchFamily="2" charset="77"/>
              </a:rPr>
              <a:t>DR</a:t>
            </a:r>
            <a:endParaRPr lang="en-GB" sz="1600" dirty="0"/>
          </a:p>
        </p:txBody>
      </p:sp>
      <p:cxnSp>
        <p:nvCxnSpPr>
          <p:cNvPr id="528" name="Straight Connector 527">
            <a:extLst>
              <a:ext uri="{FF2B5EF4-FFF2-40B4-BE49-F238E27FC236}">
                <a16:creationId xmlns:a16="http://schemas.microsoft.com/office/drawing/2014/main" id="{9CF1EC9E-05A9-994F-BA93-0B3EFF86382C}"/>
              </a:ext>
            </a:extLst>
          </p:cNvPr>
          <p:cNvCxnSpPr>
            <a:cxnSpLocks/>
          </p:cNvCxnSpPr>
          <p:nvPr/>
        </p:nvCxnSpPr>
        <p:spPr bwMode="gray">
          <a:xfrm>
            <a:off x="4661046" y="4043436"/>
            <a:ext cx="0" cy="257868"/>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29" name="Straight Connector 528">
            <a:extLst>
              <a:ext uri="{FF2B5EF4-FFF2-40B4-BE49-F238E27FC236}">
                <a16:creationId xmlns:a16="http://schemas.microsoft.com/office/drawing/2014/main" id="{4C393D93-562F-3649-A2DA-2B1A022B5814}"/>
              </a:ext>
            </a:extLst>
          </p:cNvPr>
          <p:cNvCxnSpPr>
            <a:cxnSpLocks/>
          </p:cNvCxnSpPr>
          <p:nvPr/>
        </p:nvCxnSpPr>
        <p:spPr bwMode="gray">
          <a:xfrm>
            <a:off x="4528964" y="4838724"/>
            <a:ext cx="0" cy="236069"/>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30" name="Straight Connector 529">
            <a:extLst>
              <a:ext uri="{FF2B5EF4-FFF2-40B4-BE49-F238E27FC236}">
                <a16:creationId xmlns:a16="http://schemas.microsoft.com/office/drawing/2014/main" id="{F2D1DD9D-82FB-4C46-88D2-BD13DC78678A}"/>
              </a:ext>
            </a:extLst>
          </p:cNvPr>
          <p:cNvCxnSpPr>
            <a:cxnSpLocks/>
          </p:cNvCxnSpPr>
          <p:nvPr/>
        </p:nvCxnSpPr>
        <p:spPr bwMode="gray">
          <a:xfrm>
            <a:off x="4661046" y="4857082"/>
            <a:ext cx="0" cy="413226"/>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31" name="Straight Connector 530">
            <a:extLst>
              <a:ext uri="{FF2B5EF4-FFF2-40B4-BE49-F238E27FC236}">
                <a16:creationId xmlns:a16="http://schemas.microsoft.com/office/drawing/2014/main" id="{0CC78AB8-A145-6C43-B2C8-2DBDB5917CF2}"/>
              </a:ext>
            </a:extLst>
          </p:cNvPr>
          <p:cNvCxnSpPr>
            <a:cxnSpLocks/>
          </p:cNvCxnSpPr>
          <p:nvPr/>
        </p:nvCxnSpPr>
        <p:spPr bwMode="gray">
          <a:xfrm>
            <a:off x="4808710" y="4815369"/>
            <a:ext cx="0" cy="641174"/>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536" name="Rectangle 535">
            <a:extLst>
              <a:ext uri="{FF2B5EF4-FFF2-40B4-BE49-F238E27FC236}">
                <a16:creationId xmlns:a16="http://schemas.microsoft.com/office/drawing/2014/main" id="{F8FEA7C2-9453-B64F-A94E-C9990962E20A}"/>
              </a:ext>
            </a:extLst>
          </p:cNvPr>
          <p:cNvSpPr/>
          <p:nvPr/>
        </p:nvSpPr>
        <p:spPr>
          <a:xfrm>
            <a:off x="6598889" y="3356451"/>
            <a:ext cx="3229121" cy="738664"/>
          </a:xfrm>
          <a:prstGeom prst="rect">
            <a:avLst/>
          </a:prstGeom>
          <a:noFill/>
        </p:spPr>
        <p:txBody>
          <a:bodyPr wrap="square">
            <a:spAutoFit/>
          </a:bodyPr>
          <a:lstStyle/>
          <a:p>
            <a:r>
              <a:rPr lang="en-US" sz="1050" b="1" dirty="0">
                <a:solidFill>
                  <a:schemeClr val="tx2"/>
                </a:solidFill>
                <a:latin typeface="Metropolis" pitchFamily="2" charset="77"/>
              </a:rPr>
              <a:t>Auto created </a:t>
            </a:r>
          </a:p>
          <a:p>
            <a:r>
              <a:rPr lang="en-US" sz="1050" b="1" dirty="0">
                <a:solidFill>
                  <a:schemeClr val="tx2"/>
                </a:solidFill>
                <a:latin typeface="Metropolis" pitchFamily="2" charset="77"/>
              </a:rPr>
              <a:t>Intra Tier Transit Link </a:t>
            </a:r>
          </a:p>
          <a:p>
            <a:r>
              <a:rPr lang="en-US" sz="1050" b="1" dirty="0">
                <a:solidFill>
                  <a:schemeClr val="tx2"/>
                </a:solidFill>
                <a:latin typeface="Metropolis" pitchFamily="2" charset="77"/>
              </a:rPr>
              <a:t>(Transit LS /GENEVE) </a:t>
            </a:r>
          </a:p>
          <a:p>
            <a:r>
              <a:rPr lang="en-US" sz="1050" b="1" dirty="0">
                <a:solidFill>
                  <a:schemeClr val="tx2"/>
                </a:solidFill>
                <a:latin typeface="Metropolis" pitchFamily="2" charset="77"/>
              </a:rPr>
              <a:t>169.254.0.x</a:t>
            </a:r>
            <a:endParaRPr lang="en-GB" sz="1050" dirty="0"/>
          </a:p>
        </p:txBody>
      </p:sp>
      <p:sp>
        <p:nvSpPr>
          <p:cNvPr id="538" name="Rectangle 537">
            <a:extLst>
              <a:ext uri="{FF2B5EF4-FFF2-40B4-BE49-F238E27FC236}">
                <a16:creationId xmlns:a16="http://schemas.microsoft.com/office/drawing/2014/main" id="{1BA1EB41-F2A6-234C-96F2-F4A98D8DCC8B}"/>
              </a:ext>
            </a:extLst>
          </p:cNvPr>
          <p:cNvSpPr/>
          <p:nvPr/>
        </p:nvSpPr>
        <p:spPr>
          <a:xfrm>
            <a:off x="1021767" y="2212924"/>
            <a:ext cx="1877008" cy="430887"/>
          </a:xfrm>
          <a:prstGeom prst="rect">
            <a:avLst/>
          </a:prstGeom>
          <a:noFill/>
        </p:spPr>
        <p:txBody>
          <a:bodyPr wrap="square">
            <a:spAutoFit/>
          </a:bodyPr>
          <a:lstStyle/>
          <a:p>
            <a:r>
              <a:rPr lang="en-US" sz="1100" b="1" dirty="0">
                <a:solidFill>
                  <a:schemeClr val="accent5">
                    <a:lumMod val="75000"/>
                  </a:schemeClr>
                </a:solidFill>
                <a:latin typeface="Metropolis" pitchFamily="2" charset="77"/>
              </a:rPr>
              <a:t>Uplink 1 </a:t>
            </a:r>
          </a:p>
          <a:p>
            <a:r>
              <a:rPr lang="en-US" sz="1100" b="1" dirty="0">
                <a:solidFill>
                  <a:schemeClr val="accent5">
                    <a:lumMod val="75000"/>
                  </a:schemeClr>
                </a:solidFill>
                <a:latin typeface="Metropolis" pitchFamily="2" charset="77"/>
              </a:rPr>
              <a:t>(VLAN 10) /29</a:t>
            </a:r>
            <a:endParaRPr lang="en-GB" sz="1100" dirty="0">
              <a:solidFill>
                <a:schemeClr val="accent5">
                  <a:lumMod val="75000"/>
                </a:schemeClr>
              </a:solidFill>
            </a:endParaRPr>
          </a:p>
        </p:txBody>
      </p:sp>
      <p:sp>
        <p:nvSpPr>
          <p:cNvPr id="541" name="Rectangle 540">
            <a:extLst>
              <a:ext uri="{FF2B5EF4-FFF2-40B4-BE49-F238E27FC236}">
                <a16:creationId xmlns:a16="http://schemas.microsoft.com/office/drawing/2014/main" id="{68B553C3-080D-E347-8B46-CAD8AACD8706}"/>
              </a:ext>
            </a:extLst>
          </p:cNvPr>
          <p:cNvSpPr/>
          <p:nvPr/>
        </p:nvSpPr>
        <p:spPr>
          <a:xfrm>
            <a:off x="3743437" y="1223594"/>
            <a:ext cx="1809594" cy="461665"/>
          </a:xfrm>
          <a:prstGeom prst="rect">
            <a:avLst/>
          </a:prstGeom>
        </p:spPr>
        <p:txBody>
          <a:bodyPr wrap="square">
            <a:spAutoFit/>
          </a:bodyPr>
          <a:lstStyle/>
          <a:p>
            <a:r>
              <a:rPr lang="en-US" sz="1200" b="1" dirty="0">
                <a:solidFill>
                  <a:schemeClr val="tx2"/>
                </a:solidFill>
                <a:latin typeface="Metropolis" pitchFamily="2" charset="77"/>
              </a:rPr>
              <a:t>Physical Router/Firewall</a:t>
            </a:r>
            <a:endParaRPr lang="en-GB" sz="1200" dirty="0">
              <a:solidFill>
                <a:schemeClr val="tx2"/>
              </a:solidFill>
            </a:endParaRPr>
          </a:p>
        </p:txBody>
      </p:sp>
      <p:sp>
        <p:nvSpPr>
          <p:cNvPr id="542" name="TextBox 541">
            <a:extLst>
              <a:ext uri="{FF2B5EF4-FFF2-40B4-BE49-F238E27FC236}">
                <a16:creationId xmlns:a16="http://schemas.microsoft.com/office/drawing/2014/main" id="{A611EAE3-DA02-104C-A8FF-38D62CACDE90}"/>
              </a:ext>
            </a:extLst>
          </p:cNvPr>
          <p:cNvSpPr txBox="1"/>
          <p:nvPr/>
        </p:nvSpPr>
        <p:spPr>
          <a:xfrm>
            <a:off x="2526111" y="3553502"/>
            <a:ext cx="225912" cy="215444"/>
          </a:xfrm>
          <a:prstGeom prst="rect">
            <a:avLst/>
          </a:prstGeom>
        </p:spPr>
        <p:txBody>
          <a:bodyPr wrap="square" lIns="0" tIns="0" rIns="0" bIns="0" rtlCol="0">
            <a:spAutoFit/>
          </a:bodyPr>
          <a:lstStyle/>
          <a:p>
            <a:pPr algn="l">
              <a:spcAft>
                <a:spcPts val="600"/>
              </a:spcAft>
            </a:pPr>
            <a:r>
              <a:rPr lang="en-US" sz="1400" b="1" dirty="0">
                <a:solidFill>
                  <a:schemeClr val="tx1">
                    <a:lumMod val="50000"/>
                  </a:schemeClr>
                </a:solidFill>
              </a:rPr>
              <a:t>.2</a:t>
            </a:r>
          </a:p>
        </p:txBody>
      </p:sp>
      <p:sp>
        <p:nvSpPr>
          <p:cNvPr id="543" name="TextBox 542">
            <a:extLst>
              <a:ext uri="{FF2B5EF4-FFF2-40B4-BE49-F238E27FC236}">
                <a16:creationId xmlns:a16="http://schemas.microsoft.com/office/drawing/2014/main" id="{9701C9AE-7F4E-F24D-A195-A05F2F3AC71C}"/>
              </a:ext>
            </a:extLst>
          </p:cNvPr>
          <p:cNvSpPr txBox="1"/>
          <p:nvPr/>
        </p:nvSpPr>
        <p:spPr>
          <a:xfrm>
            <a:off x="4086658" y="3546743"/>
            <a:ext cx="213549" cy="215444"/>
          </a:xfrm>
          <a:prstGeom prst="rect">
            <a:avLst/>
          </a:prstGeom>
        </p:spPr>
        <p:txBody>
          <a:bodyPr wrap="square" lIns="0" tIns="0" rIns="0" bIns="0" rtlCol="0">
            <a:spAutoFit/>
          </a:bodyPr>
          <a:lstStyle/>
          <a:p>
            <a:pPr algn="r">
              <a:spcAft>
                <a:spcPts val="600"/>
              </a:spcAft>
            </a:pPr>
            <a:r>
              <a:rPr lang="en-US" sz="1400" b="1" dirty="0">
                <a:solidFill>
                  <a:schemeClr val="tx1">
                    <a:lumMod val="50000"/>
                  </a:schemeClr>
                </a:solidFill>
              </a:rPr>
              <a:t>.2</a:t>
            </a:r>
          </a:p>
        </p:txBody>
      </p:sp>
      <p:sp>
        <p:nvSpPr>
          <p:cNvPr id="544" name="TextBox 543">
            <a:extLst>
              <a:ext uri="{FF2B5EF4-FFF2-40B4-BE49-F238E27FC236}">
                <a16:creationId xmlns:a16="http://schemas.microsoft.com/office/drawing/2014/main" id="{2DF81545-6911-F242-8B9E-83B9C1ED6A80}"/>
              </a:ext>
            </a:extLst>
          </p:cNvPr>
          <p:cNvSpPr txBox="1"/>
          <p:nvPr/>
        </p:nvSpPr>
        <p:spPr>
          <a:xfrm>
            <a:off x="2077849" y="4110522"/>
            <a:ext cx="225912" cy="215444"/>
          </a:xfrm>
          <a:prstGeom prst="rect">
            <a:avLst/>
          </a:prstGeom>
        </p:spPr>
        <p:txBody>
          <a:bodyPr wrap="square" lIns="0" tIns="0" rIns="0" bIns="0" rtlCol="0">
            <a:spAutoFit/>
          </a:bodyPr>
          <a:lstStyle/>
          <a:p>
            <a:pPr algn="l">
              <a:spcAft>
                <a:spcPts val="600"/>
              </a:spcAft>
            </a:pPr>
            <a:r>
              <a:rPr lang="en-US" sz="1400" b="1" dirty="0">
                <a:solidFill>
                  <a:schemeClr val="tx1">
                    <a:lumMod val="50000"/>
                  </a:schemeClr>
                </a:solidFill>
              </a:rPr>
              <a:t>.1</a:t>
            </a:r>
          </a:p>
        </p:txBody>
      </p:sp>
      <p:sp>
        <p:nvSpPr>
          <p:cNvPr id="545" name="TextBox 544">
            <a:extLst>
              <a:ext uri="{FF2B5EF4-FFF2-40B4-BE49-F238E27FC236}">
                <a16:creationId xmlns:a16="http://schemas.microsoft.com/office/drawing/2014/main" id="{D9A97622-D2C5-1446-A719-3F7A179B2F2A}"/>
              </a:ext>
            </a:extLst>
          </p:cNvPr>
          <p:cNvSpPr txBox="1"/>
          <p:nvPr/>
        </p:nvSpPr>
        <p:spPr>
          <a:xfrm>
            <a:off x="4371467" y="3490805"/>
            <a:ext cx="183833" cy="430887"/>
          </a:xfrm>
          <a:prstGeom prst="rect">
            <a:avLst/>
          </a:prstGeom>
        </p:spPr>
        <p:txBody>
          <a:bodyPr wrap="square" lIns="0" tIns="0" rIns="0" bIns="0" rtlCol="0">
            <a:spAutoFit/>
          </a:bodyPr>
          <a:lstStyle/>
          <a:p>
            <a:pPr algn="ctr">
              <a:spcAft>
                <a:spcPts val="600"/>
              </a:spcAft>
            </a:pPr>
            <a:r>
              <a:rPr lang="en-US" sz="2800" dirty="0">
                <a:solidFill>
                  <a:srgbClr val="FF0000"/>
                </a:solidFill>
              </a:rPr>
              <a:t>X</a:t>
            </a:r>
          </a:p>
        </p:txBody>
      </p:sp>
      <p:sp>
        <p:nvSpPr>
          <p:cNvPr id="546" name="TextBox 545">
            <a:extLst>
              <a:ext uri="{FF2B5EF4-FFF2-40B4-BE49-F238E27FC236}">
                <a16:creationId xmlns:a16="http://schemas.microsoft.com/office/drawing/2014/main" id="{77707FB3-3FF1-F84F-9252-F7DF3DDE3F3E}"/>
              </a:ext>
            </a:extLst>
          </p:cNvPr>
          <p:cNvSpPr txBox="1"/>
          <p:nvPr/>
        </p:nvSpPr>
        <p:spPr>
          <a:xfrm>
            <a:off x="4466501" y="3636840"/>
            <a:ext cx="1072146" cy="369332"/>
          </a:xfrm>
          <a:prstGeom prst="rect">
            <a:avLst/>
          </a:prstGeom>
        </p:spPr>
        <p:txBody>
          <a:bodyPr wrap="square" lIns="0" tIns="0" rIns="0" bIns="0" rtlCol="0">
            <a:spAutoFit/>
          </a:bodyPr>
          <a:lstStyle/>
          <a:p>
            <a:pPr algn="ctr">
              <a:spcAft>
                <a:spcPts val="600"/>
              </a:spcAft>
            </a:pPr>
            <a:r>
              <a:rPr lang="en-US" sz="1200" b="1" dirty="0">
                <a:solidFill>
                  <a:schemeClr val="tx1">
                    <a:lumMod val="50000"/>
                  </a:schemeClr>
                </a:solidFill>
              </a:rPr>
              <a:t>Operational State : Down</a:t>
            </a:r>
          </a:p>
        </p:txBody>
      </p:sp>
      <p:sp>
        <p:nvSpPr>
          <p:cNvPr id="552" name="Rectangle 551">
            <a:extLst>
              <a:ext uri="{FF2B5EF4-FFF2-40B4-BE49-F238E27FC236}">
                <a16:creationId xmlns:a16="http://schemas.microsoft.com/office/drawing/2014/main" id="{EA619A5D-D248-A547-83C4-E4635010781C}"/>
              </a:ext>
            </a:extLst>
          </p:cNvPr>
          <p:cNvSpPr/>
          <p:nvPr/>
        </p:nvSpPr>
        <p:spPr>
          <a:xfrm>
            <a:off x="5428037" y="2901198"/>
            <a:ext cx="947091" cy="769441"/>
          </a:xfrm>
          <a:prstGeom prst="rect">
            <a:avLst/>
          </a:prstGeom>
        </p:spPr>
        <p:txBody>
          <a:bodyPr wrap="square">
            <a:spAutoFit/>
          </a:bodyPr>
          <a:lstStyle/>
          <a:p>
            <a:pPr algn="ctr"/>
            <a:r>
              <a:rPr lang="en-US" sz="1100" b="1" dirty="0">
                <a:solidFill>
                  <a:schemeClr val="tx2"/>
                </a:solidFill>
                <a:ea typeface="Gotham Rounded Book" charset="0"/>
                <a:cs typeface="Gotham Rounded Book" charset="0"/>
              </a:rPr>
              <a:t>Edge </a:t>
            </a:r>
          </a:p>
          <a:p>
            <a:pPr algn="ctr"/>
            <a:r>
              <a:rPr lang="en-US" sz="1100" b="1" dirty="0">
                <a:solidFill>
                  <a:schemeClr val="tx2"/>
                </a:solidFill>
                <a:ea typeface="Gotham Rounded Book" charset="0"/>
                <a:cs typeface="Gotham Rounded Book" charset="0"/>
              </a:rPr>
              <a:t>Transport</a:t>
            </a:r>
          </a:p>
          <a:p>
            <a:pPr algn="ctr"/>
            <a:r>
              <a:rPr lang="en-US" sz="1100" b="1" dirty="0">
                <a:solidFill>
                  <a:schemeClr val="tx2"/>
                </a:solidFill>
                <a:ea typeface="Gotham Rounded Book" charset="0"/>
                <a:cs typeface="Gotham Rounded Book" charset="0"/>
              </a:rPr>
              <a:t>Node #2 </a:t>
            </a:r>
          </a:p>
          <a:p>
            <a:pPr algn="ctr"/>
            <a:r>
              <a:rPr lang="en-US" sz="1100" b="1" dirty="0">
                <a:solidFill>
                  <a:schemeClr val="tx2"/>
                </a:solidFill>
                <a:ea typeface="Gotham Rounded Book" charset="0"/>
                <a:cs typeface="Gotham Rounded Book" charset="0"/>
              </a:rPr>
              <a:t>VM / BM</a:t>
            </a:r>
          </a:p>
        </p:txBody>
      </p:sp>
      <p:sp>
        <p:nvSpPr>
          <p:cNvPr id="553" name="Rectangle 552">
            <a:extLst>
              <a:ext uri="{FF2B5EF4-FFF2-40B4-BE49-F238E27FC236}">
                <a16:creationId xmlns:a16="http://schemas.microsoft.com/office/drawing/2014/main" id="{E1F53E67-1BE2-E54E-9F80-E38F754743C2}"/>
              </a:ext>
            </a:extLst>
          </p:cNvPr>
          <p:cNvSpPr/>
          <p:nvPr/>
        </p:nvSpPr>
        <p:spPr>
          <a:xfrm>
            <a:off x="8486221" y="3483177"/>
            <a:ext cx="2202462" cy="2672295"/>
          </a:xfrm>
          <a:prstGeom prst="rect">
            <a:avLst/>
          </a:prstGeom>
          <a:noFill/>
          <a:ln w="19050">
            <a:solidFill>
              <a:schemeClr val="tx1"/>
            </a:solidFill>
            <a:prstDash val="dash"/>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grpSp>
        <p:nvGrpSpPr>
          <p:cNvPr id="554" name="Group 553">
            <a:extLst>
              <a:ext uri="{FF2B5EF4-FFF2-40B4-BE49-F238E27FC236}">
                <a16:creationId xmlns:a16="http://schemas.microsoft.com/office/drawing/2014/main" id="{4749D213-515C-0C42-92C8-6AB49B650383}"/>
              </a:ext>
            </a:extLst>
          </p:cNvPr>
          <p:cNvGrpSpPr/>
          <p:nvPr/>
        </p:nvGrpSpPr>
        <p:grpSpPr>
          <a:xfrm>
            <a:off x="9024149" y="4298724"/>
            <a:ext cx="540000" cy="540000"/>
            <a:chOff x="7736620" y="7009631"/>
            <a:chExt cx="4501800" cy="4503600"/>
          </a:xfrm>
          <a:solidFill>
            <a:schemeClr val="accent6"/>
          </a:solidFill>
        </p:grpSpPr>
        <p:sp>
          <p:nvSpPr>
            <p:cNvPr id="555" name="Freeform: Shape 1">
              <a:extLst>
                <a:ext uri="{FF2B5EF4-FFF2-40B4-BE49-F238E27FC236}">
                  <a16:creationId xmlns:a16="http://schemas.microsoft.com/office/drawing/2014/main" id="{F4D9E13B-F0A0-A348-915D-03D49FBC6BE7}"/>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556" name="Freeform: Shape 2">
              <a:extLst>
                <a:ext uri="{FF2B5EF4-FFF2-40B4-BE49-F238E27FC236}">
                  <a16:creationId xmlns:a16="http://schemas.microsoft.com/office/drawing/2014/main" id="{04DF7236-56EF-A245-BD44-3A3AFE2DDD55}"/>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557" name="Freeform: Shape 3">
              <a:extLst>
                <a:ext uri="{FF2B5EF4-FFF2-40B4-BE49-F238E27FC236}">
                  <a16:creationId xmlns:a16="http://schemas.microsoft.com/office/drawing/2014/main" id="{281BB6A6-D78C-AC48-8C61-EF419692EC6D}"/>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558" name="Freeform: Shape 4">
              <a:extLst>
                <a:ext uri="{FF2B5EF4-FFF2-40B4-BE49-F238E27FC236}">
                  <a16:creationId xmlns:a16="http://schemas.microsoft.com/office/drawing/2014/main" id="{9EBA5480-69CA-4B4E-944B-AFF4AC8B2A03}"/>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559" name="Freeform: Shape 5">
              <a:extLst>
                <a:ext uri="{FF2B5EF4-FFF2-40B4-BE49-F238E27FC236}">
                  <a16:creationId xmlns:a16="http://schemas.microsoft.com/office/drawing/2014/main" id="{910480BB-8B3B-6443-8F1E-E99CCC44C27B}"/>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560" name="Rectangle 559">
            <a:extLst>
              <a:ext uri="{FF2B5EF4-FFF2-40B4-BE49-F238E27FC236}">
                <a16:creationId xmlns:a16="http://schemas.microsoft.com/office/drawing/2014/main" id="{01219D3F-CFF4-0F44-B21D-E4C4379ADB88}"/>
              </a:ext>
            </a:extLst>
          </p:cNvPr>
          <p:cNvSpPr/>
          <p:nvPr/>
        </p:nvSpPr>
        <p:spPr>
          <a:xfrm>
            <a:off x="8820753" y="3044518"/>
            <a:ext cx="1563340" cy="461665"/>
          </a:xfrm>
          <a:prstGeom prst="rect">
            <a:avLst/>
          </a:prstGeom>
        </p:spPr>
        <p:txBody>
          <a:bodyPr wrap="square">
            <a:spAutoFit/>
          </a:bodyPr>
          <a:lstStyle/>
          <a:p>
            <a:pPr algn="ctr"/>
            <a:r>
              <a:rPr lang="en-US" sz="1200" b="1" dirty="0">
                <a:solidFill>
                  <a:schemeClr val="tx2"/>
                </a:solidFill>
                <a:ea typeface="Gotham Rounded Book" charset="0"/>
                <a:cs typeface="Gotham Rounded Book" charset="0"/>
              </a:rPr>
              <a:t>Host Transport Node</a:t>
            </a:r>
          </a:p>
        </p:txBody>
      </p:sp>
      <p:sp>
        <p:nvSpPr>
          <p:cNvPr id="561" name="Rectangle 560">
            <a:extLst>
              <a:ext uri="{FF2B5EF4-FFF2-40B4-BE49-F238E27FC236}">
                <a16:creationId xmlns:a16="http://schemas.microsoft.com/office/drawing/2014/main" id="{19A6C7CB-B6E8-F247-9703-0F5B7D7811E8}"/>
              </a:ext>
            </a:extLst>
          </p:cNvPr>
          <p:cNvSpPr/>
          <p:nvPr/>
        </p:nvSpPr>
        <p:spPr>
          <a:xfrm>
            <a:off x="8532139" y="4406468"/>
            <a:ext cx="482824" cy="338554"/>
          </a:xfrm>
          <a:prstGeom prst="rect">
            <a:avLst/>
          </a:prstGeom>
        </p:spPr>
        <p:txBody>
          <a:bodyPr wrap="none">
            <a:spAutoFit/>
          </a:bodyPr>
          <a:lstStyle/>
          <a:p>
            <a:r>
              <a:rPr lang="en-US" sz="1600" b="1" dirty="0">
                <a:solidFill>
                  <a:schemeClr val="tx2"/>
                </a:solidFill>
                <a:latin typeface="Metropolis" pitchFamily="2" charset="77"/>
              </a:rPr>
              <a:t>DR</a:t>
            </a:r>
            <a:endParaRPr lang="en-GB" sz="1600" dirty="0"/>
          </a:p>
        </p:txBody>
      </p:sp>
      <p:cxnSp>
        <p:nvCxnSpPr>
          <p:cNvPr id="562" name="Straight Connector 561">
            <a:extLst>
              <a:ext uri="{FF2B5EF4-FFF2-40B4-BE49-F238E27FC236}">
                <a16:creationId xmlns:a16="http://schemas.microsoft.com/office/drawing/2014/main" id="{3F633155-B543-E143-BD7F-6B655CEF02C2}"/>
              </a:ext>
            </a:extLst>
          </p:cNvPr>
          <p:cNvCxnSpPr>
            <a:cxnSpLocks/>
          </p:cNvCxnSpPr>
          <p:nvPr/>
        </p:nvCxnSpPr>
        <p:spPr bwMode="gray">
          <a:xfrm>
            <a:off x="9294149" y="4050713"/>
            <a:ext cx="0" cy="259162"/>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563" name="Group 562">
            <a:extLst>
              <a:ext uri="{FF2B5EF4-FFF2-40B4-BE49-F238E27FC236}">
                <a16:creationId xmlns:a16="http://schemas.microsoft.com/office/drawing/2014/main" id="{0C572C9B-0E0E-9D4A-803E-85077B514707}"/>
              </a:ext>
            </a:extLst>
          </p:cNvPr>
          <p:cNvGrpSpPr/>
          <p:nvPr/>
        </p:nvGrpSpPr>
        <p:grpSpPr>
          <a:xfrm>
            <a:off x="10216061" y="5714243"/>
            <a:ext cx="360000" cy="360000"/>
            <a:chOff x="6528282" y="2136284"/>
            <a:chExt cx="1828959" cy="1828959"/>
          </a:xfrm>
        </p:grpSpPr>
        <p:sp>
          <p:nvSpPr>
            <p:cNvPr id="564" name="Oval 563">
              <a:extLst>
                <a:ext uri="{FF2B5EF4-FFF2-40B4-BE49-F238E27FC236}">
                  <a16:creationId xmlns:a16="http://schemas.microsoft.com/office/drawing/2014/main" id="{A4C1A18E-D571-3749-BB3C-F435E5B6416C}"/>
                </a:ext>
              </a:extLst>
            </p:cNvPr>
            <p:cNvSpPr/>
            <p:nvPr/>
          </p:nvSpPr>
          <p:spPr>
            <a:xfrm>
              <a:off x="6528282" y="2136284"/>
              <a:ext cx="1828959" cy="1828959"/>
            </a:xfrm>
            <a:prstGeom prst="ellipse">
              <a:avLst/>
            </a:prstGeom>
            <a:solidFill>
              <a:schemeClr val="accent1"/>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565" name="Freeform 5">
              <a:extLst>
                <a:ext uri="{FF2B5EF4-FFF2-40B4-BE49-F238E27FC236}">
                  <a16:creationId xmlns:a16="http://schemas.microsoft.com/office/drawing/2014/main" id="{63563FA5-9DC4-C046-BD43-FC17BEBB0B8B}"/>
                </a:ext>
              </a:extLst>
            </p:cNvPr>
            <p:cNvSpPr>
              <a:spLocks noChangeAspect="1" noEditPoints="1"/>
            </p:cNvSpPr>
            <p:nvPr/>
          </p:nvSpPr>
          <p:spPr bwMode="auto">
            <a:xfrm>
              <a:off x="6894675" y="2498449"/>
              <a:ext cx="1096168" cy="1096168"/>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566" name="Group 565">
            <a:extLst>
              <a:ext uri="{FF2B5EF4-FFF2-40B4-BE49-F238E27FC236}">
                <a16:creationId xmlns:a16="http://schemas.microsoft.com/office/drawing/2014/main" id="{C0A46534-F103-A048-BAEE-1B9D89E52F27}"/>
              </a:ext>
            </a:extLst>
          </p:cNvPr>
          <p:cNvGrpSpPr/>
          <p:nvPr/>
        </p:nvGrpSpPr>
        <p:grpSpPr>
          <a:xfrm>
            <a:off x="9805522" y="5705924"/>
            <a:ext cx="360000" cy="360000"/>
            <a:chOff x="6528277" y="2132050"/>
            <a:chExt cx="1828959" cy="1828960"/>
          </a:xfrm>
        </p:grpSpPr>
        <p:sp>
          <p:nvSpPr>
            <p:cNvPr id="567" name="Oval 566">
              <a:extLst>
                <a:ext uri="{FF2B5EF4-FFF2-40B4-BE49-F238E27FC236}">
                  <a16:creationId xmlns:a16="http://schemas.microsoft.com/office/drawing/2014/main" id="{DF82B441-5A31-B34A-9F35-378F89AEB0E4}"/>
                </a:ext>
              </a:extLst>
            </p:cNvPr>
            <p:cNvSpPr/>
            <p:nvPr/>
          </p:nvSpPr>
          <p:spPr>
            <a:xfrm>
              <a:off x="6528277" y="2132050"/>
              <a:ext cx="1828959" cy="1828960"/>
            </a:xfrm>
            <a:prstGeom prst="ellipse">
              <a:avLst/>
            </a:prstGeom>
            <a:solidFill>
              <a:srgbClr val="002060"/>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568" name="Freeform 5">
              <a:extLst>
                <a:ext uri="{FF2B5EF4-FFF2-40B4-BE49-F238E27FC236}">
                  <a16:creationId xmlns:a16="http://schemas.microsoft.com/office/drawing/2014/main" id="{6B244BA8-4E0B-9649-89F0-EAF760EE311D}"/>
                </a:ext>
              </a:extLst>
            </p:cNvPr>
            <p:cNvSpPr>
              <a:spLocks noChangeAspect="1" noEditPoints="1"/>
            </p:cNvSpPr>
            <p:nvPr/>
          </p:nvSpPr>
          <p:spPr bwMode="auto">
            <a:xfrm>
              <a:off x="6894675" y="2498449"/>
              <a:ext cx="1096168" cy="1096168"/>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cxnSp>
        <p:nvCxnSpPr>
          <p:cNvPr id="569" name="Straight Connector 568">
            <a:extLst>
              <a:ext uri="{FF2B5EF4-FFF2-40B4-BE49-F238E27FC236}">
                <a16:creationId xmlns:a16="http://schemas.microsoft.com/office/drawing/2014/main" id="{C770DEAF-98D9-A84A-9924-3842A97DCED5}"/>
              </a:ext>
            </a:extLst>
          </p:cNvPr>
          <p:cNvCxnSpPr>
            <a:cxnSpLocks/>
            <a:stCxn id="564" idx="0"/>
          </p:cNvCxnSpPr>
          <p:nvPr/>
        </p:nvCxnSpPr>
        <p:spPr bwMode="gray">
          <a:xfrm flipH="1" flipV="1">
            <a:off x="10392935" y="5095972"/>
            <a:ext cx="0" cy="618271"/>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70" name="Straight Connector 569">
            <a:extLst>
              <a:ext uri="{FF2B5EF4-FFF2-40B4-BE49-F238E27FC236}">
                <a16:creationId xmlns:a16="http://schemas.microsoft.com/office/drawing/2014/main" id="{119A46D6-4C71-EF41-B071-763A9AA10D68}"/>
              </a:ext>
            </a:extLst>
          </p:cNvPr>
          <p:cNvCxnSpPr>
            <a:cxnSpLocks/>
            <a:stCxn id="567" idx="0"/>
          </p:cNvCxnSpPr>
          <p:nvPr/>
        </p:nvCxnSpPr>
        <p:spPr bwMode="gray">
          <a:xfrm flipV="1">
            <a:off x="9985522" y="5264952"/>
            <a:ext cx="0" cy="440972"/>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571" name="Group 570">
            <a:extLst>
              <a:ext uri="{FF2B5EF4-FFF2-40B4-BE49-F238E27FC236}">
                <a16:creationId xmlns:a16="http://schemas.microsoft.com/office/drawing/2014/main" id="{75B4632D-8688-7346-8FF0-8699145716EA}"/>
              </a:ext>
            </a:extLst>
          </p:cNvPr>
          <p:cNvGrpSpPr/>
          <p:nvPr/>
        </p:nvGrpSpPr>
        <p:grpSpPr>
          <a:xfrm>
            <a:off x="9387715" y="5709630"/>
            <a:ext cx="360000" cy="360000"/>
            <a:chOff x="6528277" y="2132050"/>
            <a:chExt cx="1828959" cy="1828960"/>
          </a:xfrm>
        </p:grpSpPr>
        <p:sp>
          <p:nvSpPr>
            <p:cNvPr id="572" name="Oval 571">
              <a:extLst>
                <a:ext uri="{FF2B5EF4-FFF2-40B4-BE49-F238E27FC236}">
                  <a16:creationId xmlns:a16="http://schemas.microsoft.com/office/drawing/2014/main" id="{481A7E26-8A62-3643-8EC8-5D179546ABBE}"/>
                </a:ext>
              </a:extLst>
            </p:cNvPr>
            <p:cNvSpPr/>
            <p:nvPr/>
          </p:nvSpPr>
          <p:spPr>
            <a:xfrm>
              <a:off x="6528277" y="2132050"/>
              <a:ext cx="1828959" cy="1828960"/>
            </a:xfrm>
            <a:prstGeom prst="ellipse">
              <a:avLst/>
            </a:prstGeom>
            <a:solidFill>
              <a:srgbClr val="00B050"/>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573" name="Freeform 5">
              <a:extLst>
                <a:ext uri="{FF2B5EF4-FFF2-40B4-BE49-F238E27FC236}">
                  <a16:creationId xmlns:a16="http://schemas.microsoft.com/office/drawing/2014/main" id="{1E2E4F6F-98A0-EB4E-A567-0C7EFB833278}"/>
                </a:ext>
              </a:extLst>
            </p:cNvPr>
            <p:cNvSpPr>
              <a:spLocks noChangeAspect="1" noEditPoints="1"/>
            </p:cNvSpPr>
            <p:nvPr/>
          </p:nvSpPr>
          <p:spPr bwMode="auto">
            <a:xfrm>
              <a:off x="6894669" y="2528486"/>
              <a:ext cx="1096169" cy="1096167"/>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cxnSp>
        <p:nvCxnSpPr>
          <p:cNvPr id="574" name="Straight Connector 573">
            <a:extLst>
              <a:ext uri="{FF2B5EF4-FFF2-40B4-BE49-F238E27FC236}">
                <a16:creationId xmlns:a16="http://schemas.microsoft.com/office/drawing/2014/main" id="{5E24D7B7-C273-724F-8FD8-AA6FE883BF36}"/>
              </a:ext>
            </a:extLst>
          </p:cNvPr>
          <p:cNvCxnSpPr>
            <a:cxnSpLocks/>
          </p:cNvCxnSpPr>
          <p:nvPr/>
        </p:nvCxnSpPr>
        <p:spPr bwMode="gray">
          <a:xfrm flipV="1">
            <a:off x="9556564" y="5479991"/>
            <a:ext cx="0" cy="240790"/>
          </a:xfrm>
          <a:prstGeom prst="line">
            <a:avLst/>
          </a:prstGeom>
          <a:ln w="25400" cap="rnd">
            <a:solidFill>
              <a:srgbClr val="00B050"/>
            </a:solidFill>
            <a:miter lim="800000"/>
            <a:tailEnd type="none"/>
          </a:ln>
        </p:spPr>
        <p:style>
          <a:lnRef idx="1">
            <a:schemeClr val="accent1"/>
          </a:lnRef>
          <a:fillRef idx="0">
            <a:schemeClr val="accent1"/>
          </a:fillRef>
          <a:effectRef idx="0">
            <a:schemeClr val="accent1"/>
          </a:effectRef>
          <a:fontRef idx="minor">
            <a:schemeClr val="tx1"/>
          </a:fontRef>
        </p:style>
      </p:cxnSp>
      <p:sp>
        <p:nvSpPr>
          <p:cNvPr id="575" name="TextBox 574">
            <a:extLst>
              <a:ext uri="{FF2B5EF4-FFF2-40B4-BE49-F238E27FC236}">
                <a16:creationId xmlns:a16="http://schemas.microsoft.com/office/drawing/2014/main" id="{451C65C2-F93E-B14C-A60C-5516C99DE8B8}"/>
              </a:ext>
            </a:extLst>
          </p:cNvPr>
          <p:cNvSpPr txBox="1"/>
          <p:nvPr/>
        </p:nvSpPr>
        <p:spPr>
          <a:xfrm>
            <a:off x="4473881" y="4111233"/>
            <a:ext cx="225912" cy="215444"/>
          </a:xfrm>
          <a:prstGeom prst="rect">
            <a:avLst/>
          </a:prstGeom>
        </p:spPr>
        <p:txBody>
          <a:bodyPr wrap="square" lIns="0" tIns="0" rIns="0" bIns="0" rtlCol="0">
            <a:spAutoFit/>
          </a:bodyPr>
          <a:lstStyle/>
          <a:p>
            <a:pPr algn="l">
              <a:spcAft>
                <a:spcPts val="600"/>
              </a:spcAft>
            </a:pPr>
            <a:r>
              <a:rPr lang="en-US" sz="1400" b="1" dirty="0">
                <a:solidFill>
                  <a:schemeClr val="tx1">
                    <a:lumMod val="50000"/>
                  </a:schemeClr>
                </a:solidFill>
              </a:rPr>
              <a:t>.1</a:t>
            </a:r>
          </a:p>
        </p:txBody>
      </p:sp>
      <p:sp>
        <p:nvSpPr>
          <p:cNvPr id="576" name="TextBox 575">
            <a:extLst>
              <a:ext uri="{FF2B5EF4-FFF2-40B4-BE49-F238E27FC236}">
                <a16:creationId xmlns:a16="http://schemas.microsoft.com/office/drawing/2014/main" id="{607DB511-A891-414C-A1BB-053CA76949A1}"/>
              </a:ext>
            </a:extLst>
          </p:cNvPr>
          <p:cNvSpPr txBox="1"/>
          <p:nvPr/>
        </p:nvSpPr>
        <p:spPr>
          <a:xfrm>
            <a:off x="9115328" y="4102109"/>
            <a:ext cx="225912" cy="215444"/>
          </a:xfrm>
          <a:prstGeom prst="rect">
            <a:avLst/>
          </a:prstGeom>
        </p:spPr>
        <p:txBody>
          <a:bodyPr wrap="square" lIns="0" tIns="0" rIns="0" bIns="0" rtlCol="0">
            <a:spAutoFit/>
          </a:bodyPr>
          <a:lstStyle/>
          <a:p>
            <a:pPr algn="l">
              <a:spcAft>
                <a:spcPts val="600"/>
              </a:spcAft>
            </a:pPr>
            <a:r>
              <a:rPr lang="en-US" sz="1400" b="1" dirty="0">
                <a:solidFill>
                  <a:schemeClr val="tx1">
                    <a:lumMod val="50000"/>
                  </a:schemeClr>
                </a:solidFill>
              </a:rPr>
              <a:t>.1</a:t>
            </a:r>
          </a:p>
        </p:txBody>
      </p:sp>
      <p:cxnSp>
        <p:nvCxnSpPr>
          <p:cNvPr id="580" name="Straight Connector 579">
            <a:extLst>
              <a:ext uri="{FF2B5EF4-FFF2-40B4-BE49-F238E27FC236}">
                <a16:creationId xmlns:a16="http://schemas.microsoft.com/office/drawing/2014/main" id="{78B8595A-791B-8343-9870-898C71B67613}"/>
              </a:ext>
            </a:extLst>
          </p:cNvPr>
          <p:cNvCxnSpPr>
            <a:cxnSpLocks/>
          </p:cNvCxnSpPr>
          <p:nvPr/>
        </p:nvCxnSpPr>
        <p:spPr bwMode="gray">
          <a:xfrm>
            <a:off x="9153829" y="4836897"/>
            <a:ext cx="0" cy="236069"/>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81" name="Straight Connector 580">
            <a:extLst>
              <a:ext uri="{FF2B5EF4-FFF2-40B4-BE49-F238E27FC236}">
                <a16:creationId xmlns:a16="http://schemas.microsoft.com/office/drawing/2014/main" id="{A84B05FE-6890-934A-B045-029874692C43}"/>
              </a:ext>
            </a:extLst>
          </p:cNvPr>
          <p:cNvCxnSpPr>
            <a:cxnSpLocks/>
          </p:cNvCxnSpPr>
          <p:nvPr/>
        </p:nvCxnSpPr>
        <p:spPr bwMode="gray">
          <a:xfrm>
            <a:off x="9285911" y="4855255"/>
            <a:ext cx="0" cy="413226"/>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82" name="Straight Connector 581">
            <a:extLst>
              <a:ext uri="{FF2B5EF4-FFF2-40B4-BE49-F238E27FC236}">
                <a16:creationId xmlns:a16="http://schemas.microsoft.com/office/drawing/2014/main" id="{66E07F39-8807-9441-B549-E62907A80945}"/>
              </a:ext>
            </a:extLst>
          </p:cNvPr>
          <p:cNvCxnSpPr>
            <a:cxnSpLocks/>
          </p:cNvCxnSpPr>
          <p:nvPr/>
        </p:nvCxnSpPr>
        <p:spPr bwMode="gray">
          <a:xfrm>
            <a:off x="9433575" y="4813542"/>
            <a:ext cx="0" cy="641174"/>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584" name="Group 583">
            <a:extLst>
              <a:ext uri="{FF2B5EF4-FFF2-40B4-BE49-F238E27FC236}">
                <a16:creationId xmlns:a16="http://schemas.microsoft.com/office/drawing/2014/main" id="{904F02C6-F7E5-3540-A29E-3CA9F354FF6A}"/>
              </a:ext>
            </a:extLst>
          </p:cNvPr>
          <p:cNvGrpSpPr/>
          <p:nvPr/>
        </p:nvGrpSpPr>
        <p:grpSpPr>
          <a:xfrm>
            <a:off x="6096000" y="5933526"/>
            <a:ext cx="596533" cy="596533"/>
            <a:chOff x="10261967" y="190020"/>
            <a:chExt cx="1828959" cy="1828959"/>
          </a:xfrm>
        </p:grpSpPr>
        <p:sp>
          <p:nvSpPr>
            <p:cNvPr id="585" name="Oval 584">
              <a:extLst>
                <a:ext uri="{FF2B5EF4-FFF2-40B4-BE49-F238E27FC236}">
                  <a16:creationId xmlns:a16="http://schemas.microsoft.com/office/drawing/2014/main" id="{91C935C8-6575-E648-B290-F0A49A157E5A}"/>
                </a:ext>
              </a:extLst>
            </p:cNvPr>
            <p:cNvSpPr/>
            <p:nvPr/>
          </p:nvSpPr>
          <p:spPr>
            <a:xfrm>
              <a:off x="10261967" y="190020"/>
              <a:ext cx="1828959" cy="1828959"/>
            </a:xfrm>
            <a:prstGeom prst="ellipse">
              <a:avLst/>
            </a:prstGeom>
            <a:solidFill>
              <a:schemeClr val="tx1"/>
            </a:solidFill>
            <a:ln>
              <a:noFill/>
            </a:ln>
            <a:effectLst/>
          </p:spPr>
          <p:txBody>
            <a:bodyPr vert="horz" wrap="square" lIns="0" tIns="0" rIns="0" bIns="0" numCol="1" anchor="ctr" anchorCtr="0" compatLnSpc="1">
              <a:prstTxWarp prst="textNoShape">
                <a:avLst/>
              </a:prstTxWarp>
            </a:bodyPr>
            <a:lstStyle/>
            <a:p>
              <a:pPr lvl="0" algn="ctr"/>
              <a:endParaRPr lang="en-US" dirty="0">
                <a:solidFill>
                  <a:schemeClr val="bg1"/>
                </a:solidFill>
              </a:endParaRPr>
            </a:p>
          </p:txBody>
        </p:sp>
        <p:grpSp>
          <p:nvGrpSpPr>
            <p:cNvPr id="586" name="Group 585">
              <a:extLst>
                <a:ext uri="{FF2B5EF4-FFF2-40B4-BE49-F238E27FC236}">
                  <a16:creationId xmlns:a16="http://schemas.microsoft.com/office/drawing/2014/main" id="{1C96452A-8117-2641-ADD0-987B47A32EAB}"/>
                </a:ext>
              </a:extLst>
            </p:cNvPr>
            <p:cNvGrpSpPr/>
            <p:nvPr/>
          </p:nvGrpSpPr>
          <p:grpSpPr>
            <a:xfrm>
              <a:off x="10560991" y="592356"/>
              <a:ext cx="1267328" cy="1069344"/>
              <a:chOff x="1754188" y="989013"/>
              <a:chExt cx="6686550" cy="5641975"/>
            </a:xfrm>
            <a:solidFill>
              <a:schemeClr val="bg1"/>
            </a:solidFill>
          </p:grpSpPr>
          <p:sp>
            <p:nvSpPr>
              <p:cNvPr id="587" name="Freeform 1">
                <a:extLst>
                  <a:ext uri="{FF2B5EF4-FFF2-40B4-BE49-F238E27FC236}">
                    <a16:creationId xmlns:a16="http://schemas.microsoft.com/office/drawing/2014/main" id="{F53DD868-218F-014C-A0CF-286EF34733E8}"/>
                  </a:ext>
                </a:extLst>
              </p:cNvPr>
              <p:cNvSpPr>
                <a:spLocks noChangeArrowheads="1"/>
              </p:cNvSpPr>
              <p:nvPr/>
            </p:nvSpPr>
            <p:spPr bwMode="auto">
              <a:xfrm>
                <a:off x="2849563" y="4981575"/>
                <a:ext cx="698500" cy="700088"/>
              </a:xfrm>
              <a:custGeom>
                <a:avLst/>
                <a:gdLst>
                  <a:gd name="T0" fmla="*/ 980 w 1942"/>
                  <a:gd name="T1" fmla="*/ 0 h 1943"/>
                  <a:gd name="T2" fmla="*/ 786 w 1942"/>
                  <a:gd name="T3" fmla="*/ 18 h 1943"/>
                  <a:gd name="T4" fmla="*/ 600 w 1942"/>
                  <a:gd name="T5" fmla="*/ 80 h 1943"/>
                  <a:gd name="T6" fmla="*/ 433 w 1942"/>
                  <a:gd name="T7" fmla="*/ 168 h 1943"/>
                  <a:gd name="T8" fmla="*/ 291 w 1942"/>
                  <a:gd name="T9" fmla="*/ 283 h 1943"/>
                  <a:gd name="T10" fmla="*/ 168 w 1942"/>
                  <a:gd name="T11" fmla="*/ 433 h 1943"/>
                  <a:gd name="T12" fmla="*/ 80 w 1942"/>
                  <a:gd name="T13" fmla="*/ 600 h 1943"/>
                  <a:gd name="T14" fmla="*/ 27 w 1942"/>
                  <a:gd name="T15" fmla="*/ 777 h 1943"/>
                  <a:gd name="T16" fmla="*/ 0 w 1942"/>
                  <a:gd name="T17" fmla="*/ 980 h 1943"/>
                  <a:gd name="T18" fmla="*/ 9 w 1942"/>
                  <a:gd name="T19" fmla="*/ 1077 h 1943"/>
                  <a:gd name="T20" fmla="*/ 44 w 1942"/>
                  <a:gd name="T21" fmla="*/ 1262 h 1943"/>
                  <a:gd name="T22" fmla="*/ 124 w 1942"/>
                  <a:gd name="T23" fmla="*/ 1439 h 1943"/>
                  <a:gd name="T24" fmla="*/ 230 w 1942"/>
                  <a:gd name="T25" fmla="*/ 1597 h 1943"/>
                  <a:gd name="T26" fmla="*/ 291 w 1942"/>
                  <a:gd name="T27" fmla="*/ 1668 h 1943"/>
                  <a:gd name="T28" fmla="*/ 433 w 1942"/>
                  <a:gd name="T29" fmla="*/ 1783 h 1943"/>
                  <a:gd name="T30" fmla="*/ 600 w 1942"/>
                  <a:gd name="T31" fmla="*/ 1871 h 1943"/>
                  <a:gd name="T32" fmla="*/ 777 w 1942"/>
                  <a:gd name="T33" fmla="*/ 1924 h 1943"/>
                  <a:gd name="T34" fmla="*/ 980 w 1942"/>
                  <a:gd name="T35" fmla="*/ 1942 h 1943"/>
                  <a:gd name="T36" fmla="*/ 1077 w 1942"/>
                  <a:gd name="T37" fmla="*/ 1933 h 1943"/>
                  <a:gd name="T38" fmla="*/ 1262 w 1942"/>
                  <a:gd name="T39" fmla="*/ 1897 h 1943"/>
                  <a:gd name="T40" fmla="*/ 1438 w 1942"/>
                  <a:gd name="T41" fmla="*/ 1827 h 1943"/>
                  <a:gd name="T42" fmla="*/ 1588 w 1942"/>
                  <a:gd name="T43" fmla="*/ 1721 h 1943"/>
                  <a:gd name="T44" fmla="*/ 1721 w 1942"/>
                  <a:gd name="T45" fmla="*/ 1589 h 1943"/>
                  <a:gd name="T46" fmla="*/ 1827 w 1942"/>
                  <a:gd name="T47" fmla="*/ 1439 h 1943"/>
                  <a:gd name="T48" fmla="*/ 1897 w 1942"/>
                  <a:gd name="T49" fmla="*/ 1262 h 1943"/>
                  <a:gd name="T50" fmla="*/ 1941 w 1942"/>
                  <a:gd name="T51" fmla="*/ 1077 h 1943"/>
                  <a:gd name="T52" fmla="*/ 1941 w 1942"/>
                  <a:gd name="T53" fmla="*/ 980 h 1943"/>
                  <a:gd name="T54" fmla="*/ 1924 w 1942"/>
                  <a:gd name="T55" fmla="*/ 786 h 1943"/>
                  <a:gd name="T56" fmla="*/ 1871 w 1942"/>
                  <a:gd name="T57" fmla="*/ 600 h 1943"/>
                  <a:gd name="T58" fmla="*/ 1783 w 1942"/>
                  <a:gd name="T59" fmla="*/ 441 h 1943"/>
                  <a:gd name="T60" fmla="*/ 1659 w 1942"/>
                  <a:gd name="T61" fmla="*/ 300 h 1943"/>
                  <a:gd name="T62" fmla="*/ 1588 w 1942"/>
                  <a:gd name="T63" fmla="*/ 230 h 1943"/>
                  <a:gd name="T64" fmla="*/ 1438 w 1942"/>
                  <a:gd name="T65" fmla="*/ 124 h 1943"/>
                  <a:gd name="T66" fmla="*/ 1262 w 1942"/>
                  <a:gd name="T67" fmla="*/ 44 h 1943"/>
                  <a:gd name="T68" fmla="*/ 1077 w 1942"/>
                  <a:gd name="T69" fmla="*/ 9 h 19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942" h="1943">
                    <a:moveTo>
                      <a:pt x="980" y="0"/>
                    </a:moveTo>
                    <a:lnTo>
                      <a:pt x="980" y="0"/>
                    </a:lnTo>
                    <a:lnTo>
                      <a:pt x="883" y="9"/>
                    </a:lnTo>
                    <a:lnTo>
                      <a:pt x="786" y="18"/>
                    </a:lnTo>
                    <a:lnTo>
                      <a:pt x="688" y="44"/>
                    </a:lnTo>
                    <a:lnTo>
                      <a:pt x="600" y="80"/>
                    </a:lnTo>
                    <a:lnTo>
                      <a:pt x="512" y="115"/>
                    </a:lnTo>
                    <a:lnTo>
                      <a:pt x="433" y="168"/>
                    </a:lnTo>
                    <a:lnTo>
                      <a:pt x="362" y="221"/>
                    </a:lnTo>
                    <a:lnTo>
                      <a:pt x="291" y="283"/>
                    </a:lnTo>
                    <a:lnTo>
                      <a:pt x="230" y="353"/>
                    </a:lnTo>
                    <a:lnTo>
                      <a:pt x="168" y="433"/>
                    </a:lnTo>
                    <a:lnTo>
                      <a:pt x="124" y="512"/>
                    </a:lnTo>
                    <a:lnTo>
                      <a:pt x="80" y="600"/>
                    </a:lnTo>
                    <a:lnTo>
                      <a:pt x="44" y="688"/>
                    </a:lnTo>
                    <a:lnTo>
                      <a:pt x="27" y="777"/>
                    </a:lnTo>
                    <a:lnTo>
                      <a:pt x="9" y="874"/>
                    </a:lnTo>
                    <a:lnTo>
                      <a:pt x="0" y="980"/>
                    </a:lnTo>
                    <a:lnTo>
                      <a:pt x="0" y="980"/>
                    </a:lnTo>
                    <a:lnTo>
                      <a:pt x="9" y="1077"/>
                    </a:lnTo>
                    <a:lnTo>
                      <a:pt x="27" y="1174"/>
                    </a:lnTo>
                    <a:lnTo>
                      <a:pt x="44" y="1262"/>
                    </a:lnTo>
                    <a:lnTo>
                      <a:pt x="80" y="1350"/>
                    </a:lnTo>
                    <a:lnTo>
                      <a:pt x="124" y="1439"/>
                    </a:lnTo>
                    <a:lnTo>
                      <a:pt x="168" y="1518"/>
                    </a:lnTo>
                    <a:lnTo>
                      <a:pt x="230" y="1597"/>
                    </a:lnTo>
                    <a:lnTo>
                      <a:pt x="291" y="1668"/>
                    </a:lnTo>
                    <a:lnTo>
                      <a:pt x="291" y="1668"/>
                    </a:lnTo>
                    <a:lnTo>
                      <a:pt x="362" y="1730"/>
                    </a:lnTo>
                    <a:lnTo>
                      <a:pt x="433" y="1783"/>
                    </a:lnTo>
                    <a:lnTo>
                      <a:pt x="512" y="1827"/>
                    </a:lnTo>
                    <a:lnTo>
                      <a:pt x="600" y="1871"/>
                    </a:lnTo>
                    <a:lnTo>
                      <a:pt x="688" y="1897"/>
                    </a:lnTo>
                    <a:lnTo>
                      <a:pt x="777" y="1924"/>
                    </a:lnTo>
                    <a:lnTo>
                      <a:pt x="883" y="1933"/>
                    </a:lnTo>
                    <a:lnTo>
                      <a:pt x="980" y="1942"/>
                    </a:lnTo>
                    <a:lnTo>
                      <a:pt x="980" y="1942"/>
                    </a:lnTo>
                    <a:lnTo>
                      <a:pt x="1077" y="1933"/>
                    </a:lnTo>
                    <a:lnTo>
                      <a:pt x="1174" y="1924"/>
                    </a:lnTo>
                    <a:lnTo>
                      <a:pt x="1262" y="1897"/>
                    </a:lnTo>
                    <a:lnTo>
                      <a:pt x="1350" y="1862"/>
                    </a:lnTo>
                    <a:lnTo>
                      <a:pt x="1438" y="1827"/>
                    </a:lnTo>
                    <a:lnTo>
                      <a:pt x="1518" y="1774"/>
                    </a:lnTo>
                    <a:lnTo>
                      <a:pt x="1588" y="1721"/>
                    </a:lnTo>
                    <a:lnTo>
                      <a:pt x="1659" y="1659"/>
                    </a:lnTo>
                    <a:lnTo>
                      <a:pt x="1721" y="1589"/>
                    </a:lnTo>
                    <a:lnTo>
                      <a:pt x="1783" y="1518"/>
                    </a:lnTo>
                    <a:lnTo>
                      <a:pt x="1827" y="1439"/>
                    </a:lnTo>
                    <a:lnTo>
                      <a:pt x="1871" y="1350"/>
                    </a:lnTo>
                    <a:lnTo>
                      <a:pt x="1897" y="1262"/>
                    </a:lnTo>
                    <a:lnTo>
                      <a:pt x="1924" y="1174"/>
                    </a:lnTo>
                    <a:lnTo>
                      <a:pt x="1941" y="1077"/>
                    </a:lnTo>
                    <a:lnTo>
                      <a:pt x="1941" y="980"/>
                    </a:lnTo>
                    <a:lnTo>
                      <a:pt x="1941" y="980"/>
                    </a:lnTo>
                    <a:lnTo>
                      <a:pt x="1941" y="883"/>
                    </a:lnTo>
                    <a:lnTo>
                      <a:pt x="1924" y="786"/>
                    </a:lnTo>
                    <a:lnTo>
                      <a:pt x="1897" y="688"/>
                    </a:lnTo>
                    <a:lnTo>
                      <a:pt x="1871" y="600"/>
                    </a:lnTo>
                    <a:lnTo>
                      <a:pt x="1827" y="521"/>
                    </a:lnTo>
                    <a:lnTo>
                      <a:pt x="1783" y="441"/>
                    </a:lnTo>
                    <a:lnTo>
                      <a:pt x="1721" y="362"/>
                    </a:lnTo>
                    <a:lnTo>
                      <a:pt x="1659" y="300"/>
                    </a:lnTo>
                    <a:lnTo>
                      <a:pt x="1659" y="300"/>
                    </a:lnTo>
                    <a:lnTo>
                      <a:pt x="1588" y="230"/>
                    </a:lnTo>
                    <a:lnTo>
                      <a:pt x="1518" y="168"/>
                    </a:lnTo>
                    <a:lnTo>
                      <a:pt x="1438" y="124"/>
                    </a:lnTo>
                    <a:lnTo>
                      <a:pt x="1350" y="80"/>
                    </a:lnTo>
                    <a:lnTo>
                      <a:pt x="1262" y="44"/>
                    </a:lnTo>
                    <a:lnTo>
                      <a:pt x="1174" y="18"/>
                    </a:lnTo>
                    <a:lnTo>
                      <a:pt x="1077" y="9"/>
                    </a:lnTo>
                    <a:lnTo>
                      <a:pt x="98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88" name="Freeform 2">
                <a:extLst>
                  <a:ext uri="{FF2B5EF4-FFF2-40B4-BE49-F238E27FC236}">
                    <a16:creationId xmlns:a16="http://schemas.microsoft.com/office/drawing/2014/main" id="{41F90545-3998-BD48-B077-BA8DFAB7DB85}"/>
                  </a:ext>
                </a:extLst>
              </p:cNvPr>
              <p:cNvSpPr>
                <a:spLocks noChangeArrowheads="1"/>
              </p:cNvSpPr>
              <p:nvPr/>
            </p:nvSpPr>
            <p:spPr bwMode="auto">
              <a:xfrm>
                <a:off x="7642225" y="3225800"/>
                <a:ext cx="798513" cy="796925"/>
              </a:xfrm>
              <a:custGeom>
                <a:avLst/>
                <a:gdLst>
                  <a:gd name="T0" fmla="*/ 1906 w 2216"/>
                  <a:gd name="T1" fmla="*/ 336 h 2215"/>
                  <a:gd name="T2" fmla="*/ 1739 w 2216"/>
                  <a:gd name="T3" fmla="*/ 194 h 2215"/>
                  <a:gd name="T4" fmla="*/ 1544 w 2216"/>
                  <a:gd name="T5" fmla="*/ 89 h 2215"/>
                  <a:gd name="T6" fmla="*/ 1333 w 2216"/>
                  <a:gd name="T7" fmla="*/ 18 h 2215"/>
                  <a:gd name="T8" fmla="*/ 1112 w 2216"/>
                  <a:gd name="T9" fmla="*/ 0 h 2215"/>
                  <a:gd name="T10" fmla="*/ 997 w 2216"/>
                  <a:gd name="T11" fmla="*/ 9 h 2215"/>
                  <a:gd name="T12" fmla="*/ 786 w 2216"/>
                  <a:gd name="T13" fmla="*/ 53 h 2215"/>
                  <a:gd name="T14" fmla="*/ 583 w 2216"/>
                  <a:gd name="T15" fmla="*/ 133 h 2215"/>
                  <a:gd name="T16" fmla="*/ 406 w 2216"/>
                  <a:gd name="T17" fmla="*/ 256 h 2215"/>
                  <a:gd name="T18" fmla="*/ 256 w 2216"/>
                  <a:gd name="T19" fmla="*/ 406 h 2215"/>
                  <a:gd name="T20" fmla="*/ 133 w 2216"/>
                  <a:gd name="T21" fmla="*/ 583 h 2215"/>
                  <a:gd name="T22" fmla="*/ 53 w 2216"/>
                  <a:gd name="T23" fmla="*/ 786 h 2215"/>
                  <a:gd name="T24" fmla="*/ 9 w 2216"/>
                  <a:gd name="T25" fmla="*/ 997 h 2215"/>
                  <a:gd name="T26" fmla="*/ 0 w 2216"/>
                  <a:gd name="T27" fmla="*/ 1112 h 2215"/>
                  <a:gd name="T28" fmla="*/ 18 w 2216"/>
                  <a:gd name="T29" fmla="*/ 1333 h 2215"/>
                  <a:gd name="T30" fmla="*/ 88 w 2216"/>
                  <a:gd name="T31" fmla="*/ 1545 h 2215"/>
                  <a:gd name="T32" fmla="*/ 194 w 2216"/>
                  <a:gd name="T33" fmla="*/ 1738 h 2215"/>
                  <a:gd name="T34" fmla="*/ 336 w 2216"/>
                  <a:gd name="T35" fmla="*/ 1905 h 2215"/>
                  <a:gd name="T36" fmla="*/ 415 w 2216"/>
                  <a:gd name="T37" fmla="*/ 1976 h 2215"/>
                  <a:gd name="T38" fmla="*/ 591 w 2216"/>
                  <a:gd name="T39" fmla="*/ 2091 h 2215"/>
                  <a:gd name="T40" fmla="*/ 786 w 2216"/>
                  <a:gd name="T41" fmla="*/ 2170 h 2215"/>
                  <a:gd name="T42" fmla="*/ 1006 w 2216"/>
                  <a:gd name="T43" fmla="*/ 2214 h 2215"/>
                  <a:gd name="T44" fmla="*/ 1112 w 2216"/>
                  <a:gd name="T45" fmla="*/ 2214 h 2215"/>
                  <a:gd name="T46" fmla="*/ 1280 w 2216"/>
                  <a:gd name="T47" fmla="*/ 2205 h 2215"/>
                  <a:gd name="T48" fmla="*/ 1439 w 2216"/>
                  <a:gd name="T49" fmla="*/ 2170 h 2215"/>
                  <a:gd name="T50" fmla="*/ 1589 w 2216"/>
                  <a:gd name="T51" fmla="*/ 2108 h 2215"/>
                  <a:gd name="T52" fmla="*/ 1730 w 2216"/>
                  <a:gd name="T53" fmla="*/ 2029 h 2215"/>
                  <a:gd name="T54" fmla="*/ 1853 w 2216"/>
                  <a:gd name="T55" fmla="*/ 1932 h 2215"/>
                  <a:gd name="T56" fmla="*/ 1968 w 2216"/>
                  <a:gd name="T57" fmla="*/ 1817 h 2215"/>
                  <a:gd name="T58" fmla="*/ 2056 w 2216"/>
                  <a:gd name="T59" fmla="*/ 1685 h 2215"/>
                  <a:gd name="T60" fmla="*/ 2127 w 2216"/>
                  <a:gd name="T61" fmla="*/ 1545 h 2215"/>
                  <a:gd name="T62" fmla="*/ 2171 w 2216"/>
                  <a:gd name="T63" fmla="*/ 1439 h 2215"/>
                  <a:gd name="T64" fmla="*/ 2215 w 2216"/>
                  <a:gd name="T65" fmla="*/ 1227 h 2215"/>
                  <a:gd name="T66" fmla="*/ 2215 w 2216"/>
                  <a:gd name="T67" fmla="*/ 1112 h 2215"/>
                  <a:gd name="T68" fmla="*/ 2197 w 2216"/>
                  <a:gd name="T69" fmla="*/ 892 h 2215"/>
                  <a:gd name="T70" fmla="*/ 2136 w 2216"/>
                  <a:gd name="T71" fmla="*/ 689 h 2215"/>
                  <a:gd name="T72" fmla="*/ 2039 w 2216"/>
                  <a:gd name="T73" fmla="*/ 503 h 2215"/>
                  <a:gd name="T74" fmla="*/ 1906 w 2216"/>
                  <a:gd name="T75" fmla="*/ 336 h 2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216" h="2215">
                    <a:moveTo>
                      <a:pt x="1906" y="336"/>
                    </a:moveTo>
                    <a:lnTo>
                      <a:pt x="1906" y="336"/>
                    </a:lnTo>
                    <a:lnTo>
                      <a:pt x="1827" y="265"/>
                    </a:lnTo>
                    <a:lnTo>
                      <a:pt x="1739" y="194"/>
                    </a:lnTo>
                    <a:lnTo>
                      <a:pt x="1641" y="133"/>
                    </a:lnTo>
                    <a:lnTo>
                      <a:pt x="1544" y="89"/>
                    </a:lnTo>
                    <a:lnTo>
                      <a:pt x="1447" y="53"/>
                    </a:lnTo>
                    <a:lnTo>
                      <a:pt x="1333" y="18"/>
                    </a:lnTo>
                    <a:lnTo>
                      <a:pt x="1227" y="9"/>
                    </a:lnTo>
                    <a:lnTo>
                      <a:pt x="1112" y="0"/>
                    </a:lnTo>
                    <a:lnTo>
                      <a:pt x="1112" y="0"/>
                    </a:lnTo>
                    <a:lnTo>
                      <a:pt x="997" y="9"/>
                    </a:lnTo>
                    <a:lnTo>
                      <a:pt x="891" y="18"/>
                    </a:lnTo>
                    <a:lnTo>
                      <a:pt x="786" y="53"/>
                    </a:lnTo>
                    <a:lnTo>
                      <a:pt x="680" y="89"/>
                    </a:lnTo>
                    <a:lnTo>
                      <a:pt x="583" y="133"/>
                    </a:lnTo>
                    <a:lnTo>
                      <a:pt x="494" y="194"/>
                    </a:lnTo>
                    <a:lnTo>
                      <a:pt x="406" y="256"/>
                    </a:lnTo>
                    <a:lnTo>
                      <a:pt x="327" y="327"/>
                    </a:lnTo>
                    <a:lnTo>
                      <a:pt x="256" y="406"/>
                    </a:lnTo>
                    <a:lnTo>
                      <a:pt x="194" y="494"/>
                    </a:lnTo>
                    <a:lnTo>
                      <a:pt x="133" y="583"/>
                    </a:lnTo>
                    <a:lnTo>
                      <a:pt x="88" y="680"/>
                    </a:lnTo>
                    <a:lnTo>
                      <a:pt x="53" y="786"/>
                    </a:lnTo>
                    <a:lnTo>
                      <a:pt x="18" y="892"/>
                    </a:lnTo>
                    <a:lnTo>
                      <a:pt x="9" y="997"/>
                    </a:lnTo>
                    <a:lnTo>
                      <a:pt x="0" y="1112"/>
                    </a:lnTo>
                    <a:lnTo>
                      <a:pt x="0" y="1112"/>
                    </a:lnTo>
                    <a:lnTo>
                      <a:pt x="9" y="1227"/>
                    </a:lnTo>
                    <a:lnTo>
                      <a:pt x="18" y="1333"/>
                    </a:lnTo>
                    <a:lnTo>
                      <a:pt x="53" y="1448"/>
                    </a:lnTo>
                    <a:lnTo>
                      <a:pt x="88" y="1545"/>
                    </a:lnTo>
                    <a:lnTo>
                      <a:pt x="133" y="1641"/>
                    </a:lnTo>
                    <a:lnTo>
                      <a:pt x="194" y="1738"/>
                    </a:lnTo>
                    <a:lnTo>
                      <a:pt x="265" y="1826"/>
                    </a:lnTo>
                    <a:lnTo>
                      <a:pt x="336" y="1905"/>
                    </a:lnTo>
                    <a:lnTo>
                      <a:pt x="336" y="1905"/>
                    </a:lnTo>
                    <a:lnTo>
                      <a:pt x="415" y="1976"/>
                    </a:lnTo>
                    <a:lnTo>
                      <a:pt x="503" y="2038"/>
                    </a:lnTo>
                    <a:lnTo>
                      <a:pt x="591" y="2091"/>
                    </a:lnTo>
                    <a:lnTo>
                      <a:pt x="688" y="2135"/>
                    </a:lnTo>
                    <a:lnTo>
                      <a:pt x="786" y="2170"/>
                    </a:lnTo>
                    <a:lnTo>
                      <a:pt x="891" y="2197"/>
                    </a:lnTo>
                    <a:lnTo>
                      <a:pt x="1006" y="2214"/>
                    </a:lnTo>
                    <a:lnTo>
                      <a:pt x="1112" y="2214"/>
                    </a:lnTo>
                    <a:lnTo>
                      <a:pt x="1112" y="2214"/>
                    </a:lnTo>
                    <a:lnTo>
                      <a:pt x="1200" y="2214"/>
                    </a:lnTo>
                    <a:lnTo>
                      <a:pt x="1280" y="2205"/>
                    </a:lnTo>
                    <a:lnTo>
                      <a:pt x="1359" y="2188"/>
                    </a:lnTo>
                    <a:lnTo>
                      <a:pt x="1439" y="2170"/>
                    </a:lnTo>
                    <a:lnTo>
                      <a:pt x="1518" y="2144"/>
                    </a:lnTo>
                    <a:lnTo>
                      <a:pt x="1589" y="2108"/>
                    </a:lnTo>
                    <a:lnTo>
                      <a:pt x="1659" y="2073"/>
                    </a:lnTo>
                    <a:lnTo>
                      <a:pt x="1730" y="2029"/>
                    </a:lnTo>
                    <a:lnTo>
                      <a:pt x="1791" y="1985"/>
                    </a:lnTo>
                    <a:lnTo>
                      <a:pt x="1853" y="1932"/>
                    </a:lnTo>
                    <a:lnTo>
                      <a:pt x="1915" y="1879"/>
                    </a:lnTo>
                    <a:lnTo>
                      <a:pt x="1968" y="1817"/>
                    </a:lnTo>
                    <a:lnTo>
                      <a:pt x="2012" y="1755"/>
                    </a:lnTo>
                    <a:lnTo>
                      <a:pt x="2056" y="1685"/>
                    </a:lnTo>
                    <a:lnTo>
                      <a:pt x="2100" y="1615"/>
                    </a:lnTo>
                    <a:lnTo>
                      <a:pt x="2127" y="1545"/>
                    </a:lnTo>
                    <a:lnTo>
                      <a:pt x="2127" y="1545"/>
                    </a:lnTo>
                    <a:lnTo>
                      <a:pt x="2171" y="1439"/>
                    </a:lnTo>
                    <a:lnTo>
                      <a:pt x="2197" y="1342"/>
                    </a:lnTo>
                    <a:lnTo>
                      <a:pt x="2215" y="1227"/>
                    </a:lnTo>
                    <a:lnTo>
                      <a:pt x="2215" y="1112"/>
                    </a:lnTo>
                    <a:lnTo>
                      <a:pt x="2215" y="1112"/>
                    </a:lnTo>
                    <a:lnTo>
                      <a:pt x="2215" y="1006"/>
                    </a:lnTo>
                    <a:lnTo>
                      <a:pt x="2197" y="892"/>
                    </a:lnTo>
                    <a:lnTo>
                      <a:pt x="2171" y="786"/>
                    </a:lnTo>
                    <a:lnTo>
                      <a:pt x="2136" y="689"/>
                    </a:lnTo>
                    <a:lnTo>
                      <a:pt x="2091" y="592"/>
                    </a:lnTo>
                    <a:lnTo>
                      <a:pt x="2039" y="503"/>
                    </a:lnTo>
                    <a:lnTo>
                      <a:pt x="1977" y="415"/>
                    </a:lnTo>
                    <a:lnTo>
                      <a:pt x="1906" y="336"/>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89" name="Freeform 3">
                <a:extLst>
                  <a:ext uri="{FF2B5EF4-FFF2-40B4-BE49-F238E27FC236}">
                    <a16:creationId xmlns:a16="http://schemas.microsoft.com/office/drawing/2014/main" id="{CD60AE4E-CC71-C84F-B452-A2AE7F7BE730}"/>
                  </a:ext>
                </a:extLst>
              </p:cNvPr>
              <p:cNvSpPr>
                <a:spLocks noChangeArrowheads="1"/>
              </p:cNvSpPr>
              <p:nvPr/>
            </p:nvSpPr>
            <p:spPr bwMode="auto">
              <a:xfrm>
                <a:off x="6924675" y="4981575"/>
                <a:ext cx="798513" cy="798513"/>
              </a:xfrm>
              <a:custGeom>
                <a:avLst/>
                <a:gdLst>
                  <a:gd name="T0" fmla="*/ 1112 w 2216"/>
                  <a:gd name="T1" fmla="*/ 0 h 2216"/>
                  <a:gd name="T2" fmla="*/ 891 w 2216"/>
                  <a:gd name="T3" fmla="*/ 27 h 2216"/>
                  <a:gd name="T4" fmla="*/ 679 w 2216"/>
                  <a:gd name="T5" fmla="*/ 88 h 2216"/>
                  <a:gd name="T6" fmla="*/ 494 w 2216"/>
                  <a:gd name="T7" fmla="*/ 194 h 2216"/>
                  <a:gd name="T8" fmla="*/ 327 w 2216"/>
                  <a:gd name="T9" fmla="*/ 327 h 2216"/>
                  <a:gd name="T10" fmla="*/ 194 w 2216"/>
                  <a:gd name="T11" fmla="*/ 494 h 2216"/>
                  <a:gd name="T12" fmla="*/ 88 w 2216"/>
                  <a:gd name="T13" fmla="*/ 680 h 2216"/>
                  <a:gd name="T14" fmla="*/ 27 w 2216"/>
                  <a:gd name="T15" fmla="*/ 891 h 2216"/>
                  <a:gd name="T16" fmla="*/ 0 w 2216"/>
                  <a:gd name="T17" fmla="*/ 1112 h 2216"/>
                  <a:gd name="T18" fmla="*/ 9 w 2216"/>
                  <a:gd name="T19" fmla="*/ 1227 h 2216"/>
                  <a:gd name="T20" fmla="*/ 53 w 2216"/>
                  <a:gd name="T21" fmla="*/ 1447 h 2216"/>
                  <a:gd name="T22" fmla="*/ 141 w 2216"/>
                  <a:gd name="T23" fmla="*/ 1650 h 2216"/>
                  <a:gd name="T24" fmla="*/ 265 w 2216"/>
                  <a:gd name="T25" fmla="*/ 1827 h 2216"/>
                  <a:gd name="T26" fmla="*/ 335 w 2216"/>
                  <a:gd name="T27" fmla="*/ 1906 h 2216"/>
                  <a:gd name="T28" fmla="*/ 503 w 2216"/>
                  <a:gd name="T29" fmla="*/ 2039 h 2216"/>
                  <a:gd name="T30" fmla="*/ 688 w 2216"/>
                  <a:gd name="T31" fmla="*/ 2136 h 2216"/>
                  <a:gd name="T32" fmla="*/ 891 w 2216"/>
                  <a:gd name="T33" fmla="*/ 2197 h 2216"/>
                  <a:gd name="T34" fmla="*/ 1112 w 2216"/>
                  <a:gd name="T35" fmla="*/ 2215 h 2216"/>
                  <a:gd name="T36" fmla="*/ 1200 w 2216"/>
                  <a:gd name="T37" fmla="*/ 2215 h 2216"/>
                  <a:gd name="T38" fmla="*/ 1359 w 2216"/>
                  <a:gd name="T39" fmla="*/ 2189 h 2216"/>
                  <a:gd name="T40" fmla="*/ 1518 w 2216"/>
                  <a:gd name="T41" fmla="*/ 2144 h 2216"/>
                  <a:gd name="T42" fmla="*/ 1659 w 2216"/>
                  <a:gd name="T43" fmla="*/ 2074 h 2216"/>
                  <a:gd name="T44" fmla="*/ 1800 w 2216"/>
                  <a:gd name="T45" fmla="*/ 1986 h 2216"/>
                  <a:gd name="T46" fmla="*/ 1915 w 2216"/>
                  <a:gd name="T47" fmla="*/ 1880 h 2216"/>
                  <a:gd name="T48" fmla="*/ 2012 w 2216"/>
                  <a:gd name="T49" fmla="*/ 1756 h 2216"/>
                  <a:gd name="T50" fmla="*/ 2100 w 2216"/>
                  <a:gd name="T51" fmla="*/ 1615 h 2216"/>
                  <a:gd name="T52" fmla="*/ 2127 w 2216"/>
                  <a:gd name="T53" fmla="*/ 1544 h 2216"/>
                  <a:gd name="T54" fmla="*/ 2197 w 2216"/>
                  <a:gd name="T55" fmla="*/ 1341 h 2216"/>
                  <a:gd name="T56" fmla="*/ 2215 w 2216"/>
                  <a:gd name="T57" fmla="*/ 1112 h 2216"/>
                  <a:gd name="T58" fmla="*/ 2215 w 2216"/>
                  <a:gd name="T59" fmla="*/ 1006 h 2216"/>
                  <a:gd name="T60" fmla="*/ 2171 w 2216"/>
                  <a:gd name="T61" fmla="*/ 794 h 2216"/>
                  <a:gd name="T62" fmla="*/ 2091 w 2216"/>
                  <a:gd name="T63" fmla="*/ 591 h 2216"/>
                  <a:gd name="T64" fmla="*/ 1977 w 2216"/>
                  <a:gd name="T65" fmla="*/ 415 h 2216"/>
                  <a:gd name="T66" fmla="*/ 1906 w 2216"/>
                  <a:gd name="T67" fmla="*/ 336 h 2216"/>
                  <a:gd name="T68" fmla="*/ 1738 w 2216"/>
                  <a:gd name="T69" fmla="*/ 194 h 2216"/>
                  <a:gd name="T70" fmla="*/ 1544 w 2216"/>
                  <a:gd name="T71" fmla="*/ 88 h 2216"/>
                  <a:gd name="T72" fmla="*/ 1341 w 2216"/>
                  <a:gd name="T73" fmla="*/ 27 h 2216"/>
                  <a:gd name="T74" fmla="*/ 1112 w 2216"/>
                  <a:gd name="T75" fmla="*/ 0 h 2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216" h="2216">
                    <a:moveTo>
                      <a:pt x="1112" y="0"/>
                    </a:moveTo>
                    <a:lnTo>
                      <a:pt x="1112" y="0"/>
                    </a:lnTo>
                    <a:lnTo>
                      <a:pt x="1006" y="9"/>
                    </a:lnTo>
                    <a:lnTo>
                      <a:pt x="891" y="27"/>
                    </a:lnTo>
                    <a:lnTo>
                      <a:pt x="785" y="53"/>
                    </a:lnTo>
                    <a:lnTo>
                      <a:pt x="679" y="88"/>
                    </a:lnTo>
                    <a:lnTo>
                      <a:pt x="582" y="133"/>
                    </a:lnTo>
                    <a:lnTo>
                      <a:pt x="494" y="194"/>
                    </a:lnTo>
                    <a:lnTo>
                      <a:pt x="406" y="256"/>
                    </a:lnTo>
                    <a:lnTo>
                      <a:pt x="327" y="327"/>
                    </a:lnTo>
                    <a:lnTo>
                      <a:pt x="256" y="406"/>
                    </a:lnTo>
                    <a:lnTo>
                      <a:pt x="194" y="494"/>
                    </a:lnTo>
                    <a:lnTo>
                      <a:pt x="132" y="583"/>
                    </a:lnTo>
                    <a:lnTo>
                      <a:pt x="88" y="680"/>
                    </a:lnTo>
                    <a:lnTo>
                      <a:pt x="53" y="786"/>
                    </a:lnTo>
                    <a:lnTo>
                      <a:pt x="27" y="891"/>
                    </a:lnTo>
                    <a:lnTo>
                      <a:pt x="9" y="1006"/>
                    </a:lnTo>
                    <a:lnTo>
                      <a:pt x="0" y="1112"/>
                    </a:lnTo>
                    <a:lnTo>
                      <a:pt x="0" y="1112"/>
                    </a:lnTo>
                    <a:lnTo>
                      <a:pt x="9" y="1227"/>
                    </a:lnTo>
                    <a:lnTo>
                      <a:pt x="27" y="1341"/>
                    </a:lnTo>
                    <a:lnTo>
                      <a:pt x="53" y="1447"/>
                    </a:lnTo>
                    <a:lnTo>
                      <a:pt x="88" y="1544"/>
                    </a:lnTo>
                    <a:lnTo>
                      <a:pt x="141" y="1650"/>
                    </a:lnTo>
                    <a:lnTo>
                      <a:pt x="194" y="1739"/>
                    </a:lnTo>
                    <a:lnTo>
                      <a:pt x="265" y="1827"/>
                    </a:lnTo>
                    <a:lnTo>
                      <a:pt x="335" y="1906"/>
                    </a:lnTo>
                    <a:lnTo>
                      <a:pt x="335" y="1906"/>
                    </a:lnTo>
                    <a:lnTo>
                      <a:pt x="415" y="1977"/>
                    </a:lnTo>
                    <a:lnTo>
                      <a:pt x="503" y="2039"/>
                    </a:lnTo>
                    <a:lnTo>
                      <a:pt x="591" y="2092"/>
                    </a:lnTo>
                    <a:lnTo>
                      <a:pt x="688" y="2136"/>
                    </a:lnTo>
                    <a:lnTo>
                      <a:pt x="794" y="2171"/>
                    </a:lnTo>
                    <a:lnTo>
                      <a:pt x="891" y="2197"/>
                    </a:lnTo>
                    <a:lnTo>
                      <a:pt x="1006" y="2215"/>
                    </a:lnTo>
                    <a:lnTo>
                      <a:pt x="1112" y="2215"/>
                    </a:lnTo>
                    <a:lnTo>
                      <a:pt x="1112" y="2215"/>
                    </a:lnTo>
                    <a:lnTo>
                      <a:pt x="1200" y="2215"/>
                    </a:lnTo>
                    <a:lnTo>
                      <a:pt x="1280" y="2206"/>
                    </a:lnTo>
                    <a:lnTo>
                      <a:pt x="1359" y="2189"/>
                    </a:lnTo>
                    <a:lnTo>
                      <a:pt x="1438" y="2171"/>
                    </a:lnTo>
                    <a:lnTo>
                      <a:pt x="1518" y="2144"/>
                    </a:lnTo>
                    <a:lnTo>
                      <a:pt x="1588" y="2109"/>
                    </a:lnTo>
                    <a:lnTo>
                      <a:pt x="1659" y="2074"/>
                    </a:lnTo>
                    <a:lnTo>
                      <a:pt x="1730" y="2030"/>
                    </a:lnTo>
                    <a:lnTo>
                      <a:pt x="1800" y="1986"/>
                    </a:lnTo>
                    <a:lnTo>
                      <a:pt x="1853" y="1933"/>
                    </a:lnTo>
                    <a:lnTo>
                      <a:pt x="1915" y="1880"/>
                    </a:lnTo>
                    <a:lnTo>
                      <a:pt x="1968" y="1818"/>
                    </a:lnTo>
                    <a:lnTo>
                      <a:pt x="2012" y="1756"/>
                    </a:lnTo>
                    <a:lnTo>
                      <a:pt x="2056" y="1686"/>
                    </a:lnTo>
                    <a:lnTo>
                      <a:pt x="2100" y="1615"/>
                    </a:lnTo>
                    <a:lnTo>
                      <a:pt x="2127" y="1544"/>
                    </a:lnTo>
                    <a:lnTo>
                      <a:pt x="2127" y="1544"/>
                    </a:lnTo>
                    <a:lnTo>
                      <a:pt x="2171" y="1447"/>
                    </a:lnTo>
                    <a:lnTo>
                      <a:pt x="2197" y="1341"/>
                    </a:lnTo>
                    <a:lnTo>
                      <a:pt x="2215" y="1227"/>
                    </a:lnTo>
                    <a:lnTo>
                      <a:pt x="2215" y="1112"/>
                    </a:lnTo>
                    <a:lnTo>
                      <a:pt x="2215" y="1112"/>
                    </a:lnTo>
                    <a:lnTo>
                      <a:pt x="2215" y="1006"/>
                    </a:lnTo>
                    <a:lnTo>
                      <a:pt x="2197" y="891"/>
                    </a:lnTo>
                    <a:lnTo>
                      <a:pt x="2171" y="794"/>
                    </a:lnTo>
                    <a:lnTo>
                      <a:pt x="2135" y="688"/>
                    </a:lnTo>
                    <a:lnTo>
                      <a:pt x="2091" y="591"/>
                    </a:lnTo>
                    <a:lnTo>
                      <a:pt x="2038" y="503"/>
                    </a:lnTo>
                    <a:lnTo>
                      <a:pt x="1977" y="415"/>
                    </a:lnTo>
                    <a:lnTo>
                      <a:pt x="1906" y="336"/>
                    </a:lnTo>
                    <a:lnTo>
                      <a:pt x="1906" y="336"/>
                    </a:lnTo>
                    <a:lnTo>
                      <a:pt x="1827" y="265"/>
                    </a:lnTo>
                    <a:lnTo>
                      <a:pt x="1738" y="194"/>
                    </a:lnTo>
                    <a:lnTo>
                      <a:pt x="1650" y="141"/>
                    </a:lnTo>
                    <a:lnTo>
                      <a:pt x="1544" y="88"/>
                    </a:lnTo>
                    <a:lnTo>
                      <a:pt x="1447" y="53"/>
                    </a:lnTo>
                    <a:lnTo>
                      <a:pt x="1341" y="27"/>
                    </a:lnTo>
                    <a:lnTo>
                      <a:pt x="1227" y="9"/>
                    </a:lnTo>
                    <a:lnTo>
                      <a:pt x="1112"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90" name="Freeform 4">
                <a:extLst>
                  <a:ext uri="{FF2B5EF4-FFF2-40B4-BE49-F238E27FC236}">
                    <a16:creationId xmlns:a16="http://schemas.microsoft.com/office/drawing/2014/main" id="{3EEC50BE-C35A-EE4F-8FFE-959AC101714D}"/>
                  </a:ext>
                </a:extLst>
              </p:cNvPr>
              <p:cNvSpPr>
                <a:spLocks noChangeArrowheads="1"/>
              </p:cNvSpPr>
              <p:nvPr/>
            </p:nvSpPr>
            <p:spPr bwMode="auto">
              <a:xfrm>
                <a:off x="4365625" y="3333750"/>
                <a:ext cx="796925" cy="800100"/>
              </a:xfrm>
              <a:custGeom>
                <a:avLst/>
                <a:gdLst>
                  <a:gd name="T0" fmla="*/ 335 w 2215"/>
                  <a:gd name="T1" fmla="*/ 1905 h 2224"/>
                  <a:gd name="T2" fmla="*/ 494 w 2215"/>
                  <a:gd name="T3" fmla="*/ 2047 h 2224"/>
                  <a:gd name="T4" fmla="*/ 688 w 2215"/>
                  <a:gd name="T5" fmla="*/ 2144 h 2224"/>
                  <a:gd name="T6" fmla="*/ 891 w 2215"/>
                  <a:gd name="T7" fmla="*/ 2205 h 2224"/>
                  <a:gd name="T8" fmla="*/ 1112 w 2215"/>
                  <a:gd name="T9" fmla="*/ 2223 h 2224"/>
                  <a:gd name="T10" fmla="*/ 1191 w 2215"/>
                  <a:gd name="T11" fmla="*/ 2223 h 2224"/>
                  <a:gd name="T12" fmla="*/ 1359 w 2215"/>
                  <a:gd name="T13" fmla="*/ 2197 h 2224"/>
                  <a:gd name="T14" fmla="*/ 1518 w 2215"/>
                  <a:gd name="T15" fmla="*/ 2144 h 2224"/>
                  <a:gd name="T16" fmla="*/ 1659 w 2215"/>
                  <a:gd name="T17" fmla="*/ 2073 h 2224"/>
                  <a:gd name="T18" fmla="*/ 1791 w 2215"/>
                  <a:gd name="T19" fmla="*/ 1985 h 2224"/>
                  <a:gd name="T20" fmla="*/ 1906 w 2215"/>
                  <a:gd name="T21" fmla="*/ 1879 h 2224"/>
                  <a:gd name="T22" fmla="*/ 2012 w 2215"/>
                  <a:gd name="T23" fmla="*/ 1755 h 2224"/>
                  <a:gd name="T24" fmla="*/ 2090 w 2215"/>
                  <a:gd name="T25" fmla="*/ 1623 h 2224"/>
                  <a:gd name="T26" fmla="*/ 2126 w 2215"/>
                  <a:gd name="T27" fmla="*/ 1544 h 2224"/>
                  <a:gd name="T28" fmla="*/ 2196 w 2215"/>
                  <a:gd name="T29" fmla="*/ 1341 h 2224"/>
                  <a:gd name="T30" fmla="*/ 2214 w 2215"/>
                  <a:gd name="T31" fmla="*/ 1121 h 2224"/>
                  <a:gd name="T32" fmla="*/ 2205 w 2215"/>
                  <a:gd name="T33" fmla="*/ 1006 h 2224"/>
                  <a:gd name="T34" fmla="*/ 2170 w 2215"/>
                  <a:gd name="T35" fmla="*/ 795 h 2224"/>
                  <a:gd name="T36" fmla="*/ 2090 w 2215"/>
                  <a:gd name="T37" fmla="*/ 600 h 2224"/>
                  <a:gd name="T38" fmla="*/ 1977 w 2215"/>
                  <a:gd name="T39" fmla="*/ 424 h 2224"/>
                  <a:gd name="T40" fmla="*/ 1897 w 2215"/>
                  <a:gd name="T41" fmla="*/ 345 h 2224"/>
                  <a:gd name="T42" fmla="*/ 1738 w 2215"/>
                  <a:gd name="T43" fmla="*/ 203 h 2224"/>
                  <a:gd name="T44" fmla="*/ 1544 w 2215"/>
                  <a:gd name="T45" fmla="*/ 97 h 2224"/>
                  <a:gd name="T46" fmla="*/ 1333 w 2215"/>
                  <a:gd name="T47" fmla="*/ 27 h 2224"/>
                  <a:gd name="T48" fmla="*/ 1112 w 2215"/>
                  <a:gd name="T49" fmla="*/ 0 h 2224"/>
                  <a:gd name="T50" fmla="*/ 997 w 2215"/>
                  <a:gd name="T51" fmla="*/ 9 h 2224"/>
                  <a:gd name="T52" fmla="*/ 777 w 2215"/>
                  <a:gd name="T53" fmla="*/ 53 h 2224"/>
                  <a:gd name="T54" fmla="*/ 582 w 2215"/>
                  <a:gd name="T55" fmla="*/ 142 h 2224"/>
                  <a:gd name="T56" fmla="*/ 406 w 2215"/>
                  <a:gd name="T57" fmla="*/ 256 h 2224"/>
                  <a:gd name="T58" fmla="*/ 247 w 2215"/>
                  <a:gd name="T59" fmla="*/ 415 h 2224"/>
                  <a:gd name="T60" fmla="*/ 132 w 2215"/>
                  <a:gd name="T61" fmla="*/ 592 h 2224"/>
                  <a:gd name="T62" fmla="*/ 44 w 2215"/>
                  <a:gd name="T63" fmla="*/ 786 h 2224"/>
                  <a:gd name="T64" fmla="*/ 0 w 2215"/>
                  <a:gd name="T65" fmla="*/ 1006 h 2224"/>
                  <a:gd name="T66" fmla="*/ 0 w 2215"/>
                  <a:gd name="T67" fmla="*/ 1121 h 2224"/>
                  <a:gd name="T68" fmla="*/ 18 w 2215"/>
                  <a:gd name="T69" fmla="*/ 1341 h 2224"/>
                  <a:gd name="T70" fmla="*/ 88 w 2215"/>
                  <a:gd name="T71" fmla="*/ 1552 h 2224"/>
                  <a:gd name="T72" fmla="*/ 194 w 2215"/>
                  <a:gd name="T73" fmla="*/ 1747 h 2224"/>
                  <a:gd name="T74" fmla="*/ 335 w 2215"/>
                  <a:gd name="T75" fmla="*/ 1905 h 2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215" h="2224">
                    <a:moveTo>
                      <a:pt x="335" y="1905"/>
                    </a:moveTo>
                    <a:lnTo>
                      <a:pt x="335" y="1905"/>
                    </a:lnTo>
                    <a:lnTo>
                      <a:pt x="415" y="1976"/>
                    </a:lnTo>
                    <a:lnTo>
                      <a:pt x="494" y="2047"/>
                    </a:lnTo>
                    <a:lnTo>
                      <a:pt x="591" y="2100"/>
                    </a:lnTo>
                    <a:lnTo>
                      <a:pt x="688" y="2144"/>
                    </a:lnTo>
                    <a:lnTo>
                      <a:pt x="785" y="2179"/>
                    </a:lnTo>
                    <a:lnTo>
                      <a:pt x="891" y="2205"/>
                    </a:lnTo>
                    <a:lnTo>
                      <a:pt x="997" y="2214"/>
                    </a:lnTo>
                    <a:lnTo>
                      <a:pt x="1112" y="2223"/>
                    </a:lnTo>
                    <a:lnTo>
                      <a:pt x="1112" y="2223"/>
                    </a:lnTo>
                    <a:lnTo>
                      <a:pt x="1191" y="2223"/>
                    </a:lnTo>
                    <a:lnTo>
                      <a:pt x="1280" y="2205"/>
                    </a:lnTo>
                    <a:lnTo>
                      <a:pt x="1359" y="2197"/>
                    </a:lnTo>
                    <a:lnTo>
                      <a:pt x="1438" y="2170"/>
                    </a:lnTo>
                    <a:lnTo>
                      <a:pt x="1518" y="2144"/>
                    </a:lnTo>
                    <a:lnTo>
                      <a:pt x="1588" y="2117"/>
                    </a:lnTo>
                    <a:lnTo>
                      <a:pt x="1659" y="2073"/>
                    </a:lnTo>
                    <a:lnTo>
                      <a:pt x="1730" y="2038"/>
                    </a:lnTo>
                    <a:lnTo>
                      <a:pt x="1791" y="1985"/>
                    </a:lnTo>
                    <a:lnTo>
                      <a:pt x="1853" y="1932"/>
                    </a:lnTo>
                    <a:lnTo>
                      <a:pt x="1906" y="1879"/>
                    </a:lnTo>
                    <a:lnTo>
                      <a:pt x="1959" y="1817"/>
                    </a:lnTo>
                    <a:lnTo>
                      <a:pt x="2012" y="1755"/>
                    </a:lnTo>
                    <a:lnTo>
                      <a:pt x="2055" y="1694"/>
                    </a:lnTo>
                    <a:lnTo>
                      <a:pt x="2090" y="1623"/>
                    </a:lnTo>
                    <a:lnTo>
                      <a:pt x="2126" y="1544"/>
                    </a:lnTo>
                    <a:lnTo>
                      <a:pt x="2126" y="1544"/>
                    </a:lnTo>
                    <a:lnTo>
                      <a:pt x="2170" y="1447"/>
                    </a:lnTo>
                    <a:lnTo>
                      <a:pt x="2196" y="1341"/>
                    </a:lnTo>
                    <a:lnTo>
                      <a:pt x="2205" y="1236"/>
                    </a:lnTo>
                    <a:lnTo>
                      <a:pt x="2214" y="1121"/>
                    </a:lnTo>
                    <a:lnTo>
                      <a:pt x="2214" y="1121"/>
                    </a:lnTo>
                    <a:lnTo>
                      <a:pt x="2205" y="1006"/>
                    </a:lnTo>
                    <a:lnTo>
                      <a:pt x="2196" y="900"/>
                    </a:lnTo>
                    <a:lnTo>
                      <a:pt x="2170" y="795"/>
                    </a:lnTo>
                    <a:lnTo>
                      <a:pt x="2134" y="697"/>
                    </a:lnTo>
                    <a:lnTo>
                      <a:pt x="2090" y="600"/>
                    </a:lnTo>
                    <a:lnTo>
                      <a:pt x="2037" y="503"/>
                    </a:lnTo>
                    <a:lnTo>
                      <a:pt x="1977" y="424"/>
                    </a:lnTo>
                    <a:lnTo>
                      <a:pt x="1897" y="345"/>
                    </a:lnTo>
                    <a:lnTo>
                      <a:pt x="1897" y="345"/>
                    </a:lnTo>
                    <a:lnTo>
                      <a:pt x="1818" y="265"/>
                    </a:lnTo>
                    <a:lnTo>
                      <a:pt x="1738" y="203"/>
                    </a:lnTo>
                    <a:lnTo>
                      <a:pt x="1641" y="142"/>
                    </a:lnTo>
                    <a:lnTo>
                      <a:pt x="1544" y="97"/>
                    </a:lnTo>
                    <a:lnTo>
                      <a:pt x="1438" y="53"/>
                    </a:lnTo>
                    <a:lnTo>
                      <a:pt x="1333" y="27"/>
                    </a:lnTo>
                    <a:lnTo>
                      <a:pt x="1227" y="9"/>
                    </a:lnTo>
                    <a:lnTo>
                      <a:pt x="1112" y="0"/>
                    </a:lnTo>
                    <a:lnTo>
                      <a:pt x="1112" y="0"/>
                    </a:lnTo>
                    <a:lnTo>
                      <a:pt x="997" y="9"/>
                    </a:lnTo>
                    <a:lnTo>
                      <a:pt x="891" y="27"/>
                    </a:lnTo>
                    <a:lnTo>
                      <a:pt x="777" y="53"/>
                    </a:lnTo>
                    <a:lnTo>
                      <a:pt x="680" y="89"/>
                    </a:lnTo>
                    <a:lnTo>
                      <a:pt x="582" y="142"/>
                    </a:lnTo>
                    <a:lnTo>
                      <a:pt x="485" y="194"/>
                    </a:lnTo>
                    <a:lnTo>
                      <a:pt x="406" y="256"/>
                    </a:lnTo>
                    <a:lnTo>
                      <a:pt x="327" y="336"/>
                    </a:lnTo>
                    <a:lnTo>
                      <a:pt x="247" y="415"/>
                    </a:lnTo>
                    <a:lnTo>
                      <a:pt x="185" y="495"/>
                    </a:lnTo>
                    <a:lnTo>
                      <a:pt x="132" y="592"/>
                    </a:lnTo>
                    <a:lnTo>
                      <a:pt x="88" y="689"/>
                    </a:lnTo>
                    <a:lnTo>
                      <a:pt x="44" y="786"/>
                    </a:lnTo>
                    <a:lnTo>
                      <a:pt x="18" y="892"/>
                    </a:lnTo>
                    <a:lnTo>
                      <a:pt x="0" y="1006"/>
                    </a:lnTo>
                    <a:lnTo>
                      <a:pt x="0" y="1121"/>
                    </a:lnTo>
                    <a:lnTo>
                      <a:pt x="0" y="1121"/>
                    </a:lnTo>
                    <a:lnTo>
                      <a:pt x="0" y="1236"/>
                    </a:lnTo>
                    <a:lnTo>
                      <a:pt x="18" y="1341"/>
                    </a:lnTo>
                    <a:lnTo>
                      <a:pt x="44" y="1447"/>
                    </a:lnTo>
                    <a:lnTo>
                      <a:pt x="88" y="1552"/>
                    </a:lnTo>
                    <a:lnTo>
                      <a:pt x="132" y="1650"/>
                    </a:lnTo>
                    <a:lnTo>
                      <a:pt x="194" y="1747"/>
                    </a:lnTo>
                    <a:lnTo>
                      <a:pt x="256" y="1826"/>
                    </a:lnTo>
                    <a:lnTo>
                      <a:pt x="335" y="190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91" name="Freeform 5">
                <a:extLst>
                  <a:ext uri="{FF2B5EF4-FFF2-40B4-BE49-F238E27FC236}">
                    <a16:creationId xmlns:a16="http://schemas.microsoft.com/office/drawing/2014/main" id="{DFC913C4-CD36-154F-A195-D1DD9B2D4299}"/>
                  </a:ext>
                </a:extLst>
              </p:cNvPr>
              <p:cNvSpPr>
                <a:spLocks noChangeArrowheads="1"/>
              </p:cNvSpPr>
              <p:nvPr/>
            </p:nvSpPr>
            <p:spPr bwMode="auto">
              <a:xfrm>
                <a:off x="4699000" y="5832475"/>
                <a:ext cx="796925" cy="798513"/>
              </a:xfrm>
              <a:custGeom>
                <a:avLst/>
                <a:gdLst>
                  <a:gd name="T0" fmla="*/ 1110 w 2214"/>
                  <a:gd name="T1" fmla="*/ 0 h 2216"/>
                  <a:gd name="T2" fmla="*/ 891 w 2214"/>
                  <a:gd name="T3" fmla="*/ 18 h 2216"/>
                  <a:gd name="T4" fmla="*/ 679 w 2214"/>
                  <a:gd name="T5" fmla="*/ 88 h 2216"/>
                  <a:gd name="T6" fmla="*/ 494 w 2214"/>
                  <a:gd name="T7" fmla="*/ 185 h 2216"/>
                  <a:gd name="T8" fmla="*/ 326 w 2214"/>
                  <a:gd name="T9" fmla="*/ 327 h 2216"/>
                  <a:gd name="T10" fmla="*/ 185 w 2214"/>
                  <a:gd name="T11" fmla="*/ 494 h 2216"/>
                  <a:gd name="T12" fmla="*/ 88 w 2214"/>
                  <a:gd name="T13" fmla="*/ 680 h 2216"/>
                  <a:gd name="T14" fmla="*/ 17 w 2214"/>
                  <a:gd name="T15" fmla="*/ 891 h 2216"/>
                  <a:gd name="T16" fmla="*/ 0 w 2214"/>
                  <a:gd name="T17" fmla="*/ 1112 h 2216"/>
                  <a:gd name="T18" fmla="*/ 0 w 2214"/>
                  <a:gd name="T19" fmla="*/ 1227 h 2216"/>
                  <a:gd name="T20" fmla="*/ 53 w 2214"/>
                  <a:gd name="T21" fmla="*/ 1447 h 2216"/>
                  <a:gd name="T22" fmla="*/ 132 w 2214"/>
                  <a:gd name="T23" fmla="*/ 1641 h 2216"/>
                  <a:gd name="T24" fmla="*/ 264 w 2214"/>
                  <a:gd name="T25" fmla="*/ 1827 h 2216"/>
                  <a:gd name="T26" fmla="*/ 335 w 2214"/>
                  <a:gd name="T27" fmla="*/ 1906 h 2216"/>
                  <a:gd name="T28" fmla="*/ 503 w 2214"/>
                  <a:gd name="T29" fmla="*/ 2039 h 2216"/>
                  <a:gd name="T30" fmla="*/ 688 w 2214"/>
                  <a:gd name="T31" fmla="*/ 2136 h 2216"/>
                  <a:gd name="T32" fmla="*/ 891 w 2214"/>
                  <a:gd name="T33" fmla="*/ 2197 h 2216"/>
                  <a:gd name="T34" fmla="*/ 1110 w 2214"/>
                  <a:gd name="T35" fmla="*/ 2215 h 2216"/>
                  <a:gd name="T36" fmla="*/ 1199 w 2214"/>
                  <a:gd name="T37" fmla="*/ 2215 h 2216"/>
                  <a:gd name="T38" fmla="*/ 1357 w 2214"/>
                  <a:gd name="T39" fmla="*/ 2189 h 2216"/>
                  <a:gd name="T40" fmla="*/ 1516 w 2214"/>
                  <a:gd name="T41" fmla="*/ 2144 h 2216"/>
                  <a:gd name="T42" fmla="*/ 1657 w 2214"/>
                  <a:gd name="T43" fmla="*/ 2074 h 2216"/>
                  <a:gd name="T44" fmla="*/ 1790 w 2214"/>
                  <a:gd name="T45" fmla="*/ 1986 h 2216"/>
                  <a:gd name="T46" fmla="*/ 1913 w 2214"/>
                  <a:gd name="T47" fmla="*/ 1871 h 2216"/>
                  <a:gd name="T48" fmla="*/ 2010 w 2214"/>
                  <a:gd name="T49" fmla="*/ 1747 h 2216"/>
                  <a:gd name="T50" fmla="*/ 2099 w 2214"/>
                  <a:gd name="T51" fmla="*/ 1615 h 2216"/>
                  <a:gd name="T52" fmla="*/ 2125 w 2214"/>
                  <a:gd name="T53" fmla="*/ 1544 h 2216"/>
                  <a:gd name="T54" fmla="*/ 2196 w 2214"/>
                  <a:gd name="T55" fmla="*/ 1333 h 2216"/>
                  <a:gd name="T56" fmla="*/ 2213 w 2214"/>
                  <a:gd name="T57" fmla="*/ 1112 h 2216"/>
                  <a:gd name="T58" fmla="*/ 2213 w 2214"/>
                  <a:gd name="T59" fmla="*/ 1006 h 2216"/>
                  <a:gd name="T60" fmla="*/ 2169 w 2214"/>
                  <a:gd name="T61" fmla="*/ 785 h 2216"/>
                  <a:gd name="T62" fmla="*/ 2090 w 2214"/>
                  <a:gd name="T63" fmla="*/ 591 h 2216"/>
                  <a:gd name="T64" fmla="*/ 1975 w 2214"/>
                  <a:gd name="T65" fmla="*/ 415 h 2216"/>
                  <a:gd name="T66" fmla="*/ 1905 w 2214"/>
                  <a:gd name="T67" fmla="*/ 335 h 2216"/>
                  <a:gd name="T68" fmla="*/ 1737 w 2214"/>
                  <a:gd name="T69" fmla="*/ 194 h 2216"/>
                  <a:gd name="T70" fmla="*/ 1543 w 2214"/>
                  <a:gd name="T71" fmla="*/ 88 h 2216"/>
                  <a:gd name="T72" fmla="*/ 1331 w 2214"/>
                  <a:gd name="T73" fmla="*/ 18 h 2216"/>
                  <a:gd name="T74" fmla="*/ 1110 w 2214"/>
                  <a:gd name="T75" fmla="*/ 0 h 2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214" h="2216">
                    <a:moveTo>
                      <a:pt x="1110" y="0"/>
                    </a:moveTo>
                    <a:lnTo>
                      <a:pt x="1110" y="0"/>
                    </a:lnTo>
                    <a:lnTo>
                      <a:pt x="997" y="0"/>
                    </a:lnTo>
                    <a:lnTo>
                      <a:pt x="891" y="18"/>
                    </a:lnTo>
                    <a:lnTo>
                      <a:pt x="785" y="53"/>
                    </a:lnTo>
                    <a:lnTo>
                      <a:pt x="679" y="88"/>
                    </a:lnTo>
                    <a:lnTo>
                      <a:pt x="582" y="132"/>
                    </a:lnTo>
                    <a:lnTo>
                      <a:pt x="494" y="185"/>
                    </a:lnTo>
                    <a:lnTo>
                      <a:pt x="406" y="256"/>
                    </a:lnTo>
                    <a:lnTo>
                      <a:pt x="326" y="327"/>
                    </a:lnTo>
                    <a:lnTo>
                      <a:pt x="256" y="406"/>
                    </a:lnTo>
                    <a:lnTo>
                      <a:pt x="185" y="494"/>
                    </a:lnTo>
                    <a:lnTo>
                      <a:pt x="132" y="583"/>
                    </a:lnTo>
                    <a:lnTo>
                      <a:pt x="88" y="680"/>
                    </a:lnTo>
                    <a:lnTo>
                      <a:pt x="53" y="785"/>
                    </a:lnTo>
                    <a:lnTo>
                      <a:pt x="17" y="891"/>
                    </a:lnTo>
                    <a:lnTo>
                      <a:pt x="0" y="997"/>
                    </a:lnTo>
                    <a:lnTo>
                      <a:pt x="0" y="1112"/>
                    </a:lnTo>
                    <a:lnTo>
                      <a:pt x="0" y="1112"/>
                    </a:lnTo>
                    <a:lnTo>
                      <a:pt x="0" y="1227"/>
                    </a:lnTo>
                    <a:lnTo>
                      <a:pt x="17" y="1333"/>
                    </a:lnTo>
                    <a:lnTo>
                      <a:pt x="53" y="1447"/>
                    </a:lnTo>
                    <a:lnTo>
                      <a:pt x="88" y="1544"/>
                    </a:lnTo>
                    <a:lnTo>
                      <a:pt x="132" y="1641"/>
                    </a:lnTo>
                    <a:lnTo>
                      <a:pt x="194" y="1738"/>
                    </a:lnTo>
                    <a:lnTo>
                      <a:pt x="264" y="1827"/>
                    </a:lnTo>
                    <a:lnTo>
                      <a:pt x="335" y="1906"/>
                    </a:lnTo>
                    <a:lnTo>
                      <a:pt x="335" y="1906"/>
                    </a:lnTo>
                    <a:lnTo>
                      <a:pt x="414" y="1977"/>
                    </a:lnTo>
                    <a:lnTo>
                      <a:pt x="503" y="2039"/>
                    </a:lnTo>
                    <a:lnTo>
                      <a:pt x="591" y="2091"/>
                    </a:lnTo>
                    <a:lnTo>
                      <a:pt x="688" y="2136"/>
                    </a:lnTo>
                    <a:lnTo>
                      <a:pt x="785" y="2171"/>
                    </a:lnTo>
                    <a:lnTo>
                      <a:pt x="891" y="2197"/>
                    </a:lnTo>
                    <a:lnTo>
                      <a:pt x="1006" y="2215"/>
                    </a:lnTo>
                    <a:lnTo>
                      <a:pt x="1110" y="2215"/>
                    </a:lnTo>
                    <a:lnTo>
                      <a:pt x="1110" y="2215"/>
                    </a:lnTo>
                    <a:lnTo>
                      <a:pt x="1199" y="2215"/>
                    </a:lnTo>
                    <a:lnTo>
                      <a:pt x="1278" y="2206"/>
                    </a:lnTo>
                    <a:lnTo>
                      <a:pt x="1357" y="2189"/>
                    </a:lnTo>
                    <a:lnTo>
                      <a:pt x="1437" y="2171"/>
                    </a:lnTo>
                    <a:lnTo>
                      <a:pt x="1516" y="2144"/>
                    </a:lnTo>
                    <a:lnTo>
                      <a:pt x="1587" y="2109"/>
                    </a:lnTo>
                    <a:lnTo>
                      <a:pt x="1657" y="2074"/>
                    </a:lnTo>
                    <a:lnTo>
                      <a:pt x="1728" y="2030"/>
                    </a:lnTo>
                    <a:lnTo>
                      <a:pt x="1790" y="1986"/>
                    </a:lnTo>
                    <a:lnTo>
                      <a:pt x="1852" y="1933"/>
                    </a:lnTo>
                    <a:lnTo>
                      <a:pt x="1913" y="1871"/>
                    </a:lnTo>
                    <a:lnTo>
                      <a:pt x="1966" y="1818"/>
                    </a:lnTo>
                    <a:lnTo>
                      <a:pt x="2010" y="1747"/>
                    </a:lnTo>
                    <a:lnTo>
                      <a:pt x="2055" y="1686"/>
                    </a:lnTo>
                    <a:lnTo>
                      <a:pt x="2099" y="1615"/>
                    </a:lnTo>
                    <a:lnTo>
                      <a:pt x="2125" y="1544"/>
                    </a:lnTo>
                    <a:lnTo>
                      <a:pt x="2125" y="1544"/>
                    </a:lnTo>
                    <a:lnTo>
                      <a:pt x="2169" y="1438"/>
                    </a:lnTo>
                    <a:lnTo>
                      <a:pt x="2196" y="1333"/>
                    </a:lnTo>
                    <a:lnTo>
                      <a:pt x="2213" y="1227"/>
                    </a:lnTo>
                    <a:lnTo>
                      <a:pt x="2213" y="1112"/>
                    </a:lnTo>
                    <a:lnTo>
                      <a:pt x="2213" y="1112"/>
                    </a:lnTo>
                    <a:lnTo>
                      <a:pt x="2213" y="1006"/>
                    </a:lnTo>
                    <a:lnTo>
                      <a:pt x="2196" y="891"/>
                    </a:lnTo>
                    <a:lnTo>
                      <a:pt x="2169" y="785"/>
                    </a:lnTo>
                    <a:lnTo>
                      <a:pt x="2134" y="688"/>
                    </a:lnTo>
                    <a:lnTo>
                      <a:pt x="2090" y="591"/>
                    </a:lnTo>
                    <a:lnTo>
                      <a:pt x="2037" y="503"/>
                    </a:lnTo>
                    <a:lnTo>
                      <a:pt x="1975" y="415"/>
                    </a:lnTo>
                    <a:lnTo>
                      <a:pt x="1905" y="335"/>
                    </a:lnTo>
                    <a:lnTo>
                      <a:pt x="1905" y="335"/>
                    </a:lnTo>
                    <a:lnTo>
                      <a:pt x="1825" y="265"/>
                    </a:lnTo>
                    <a:lnTo>
                      <a:pt x="1737" y="194"/>
                    </a:lnTo>
                    <a:lnTo>
                      <a:pt x="1640" y="132"/>
                    </a:lnTo>
                    <a:lnTo>
                      <a:pt x="1543" y="88"/>
                    </a:lnTo>
                    <a:lnTo>
                      <a:pt x="1446" y="53"/>
                    </a:lnTo>
                    <a:lnTo>
                      <a:pt x="1331" y="18"/>
                    </a:lnTo>
                    <a:lnTo>
                      <a:pt x="1225" y="0"/>
                    </a:lnTo>
                    <a:lnTo>
                      <a:pt x="111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92" name="Freeform 6">
                <a:extLst>
                  <a:ext uri="{FF2B5EF4-FFF2-40B4-BE49-F238E27FC236}">
                    <a16:creationId xmlns:a16="http://schemas.microsoft.com/office/drawing/2014/main" id="{3A584FC3-7890-894D-867B-9AB2D7D46109}"/>
                  </a:ext>
                </a:extLst>
              </p:cNvPr>
              <p:cNvSpPr>
                <a:spLocks noChangeArrowheads="1"/>
              </p:cNvSpPr>
              <p:nvPr/>
            </p:nvSpPr>
            <p:spPr bwMode="auto">
              <a:xfrm>
                <a:off x="6445250" y="989013"/>
                <a:ext cx="796925" cy="798512"/>
              </a:xfrm>
              <a:custGeom>
                <a:avLst/>
                <a:gdLst>
                  <a:gd name="T0" fmla="*/ 1111 w 2215"/>
                  <a:gd name="T1" fmla="*/ 2215 h 2216"/>
                  <a:gd name="T2" fmla="*/ 1341 w 2215"/>
                  <a:gd name="T3" fmla="*/ 2197 h 2216"/>
                  <a:gd name="T4" fmla="*/ 1544 w 2215"/>
                  <a:gd name="T5" fmla="*/ 2127 h 2216"/>
                  <a:gd name="T6" fmla="*/ 1729 w 2215"/>
                  <a:gd name="T7" fmla="*/ 2030 h 2216"/>
                  <a:gd name="T8" fmla="*/ 1897 w 2215"/>
                  <a:gd name="T9" fmla="*/ 1888 h 2216"/>
                  <a:gd name="T10" fmla="*/ 2029 w 2215"/>
                  <a:gd name="T11" fmla="*/ 1730 h 2216"/>
                  <a:gd name="T12" fmla="*/ 2126 w 2215"/>
                  <a:gd name="T13" fmla="*/ 1535 h 2216"/>
                  <a:gd name="T14" fmla="*/ 2197 w 2215"/>
                  <a:gd name="T15" fmla="*/ 1324 h 2216"/>
                  <a:gd name="T16" fmla="*/ 2214 w 2215"/>
                  <a:gd name="T17" fmla="*/ 1103 h 2216"/>
                  <a:gd name="T18" fmla="*/ 2214 w 2215"/>
                  <a:gd name="T19" fmla="*/ 988 h 2216"/>
                  <a:gd name="T20" fmla="*/ 2170 w 2215"/>
                  <a:gd name="T21" fmla="*/ 777 h 2216"/>
                  <a:gd name="T22" fmla="*/ 2082 w 2215"/>
                  <a:gd name="T23" fmla="*/ 582 h 2216"/>
                  <a:gd name="T24" fmla="*/ 1967 w 2215"/>
                  <a:gd name="T25" fmla="*/ 406 h 2216"/>
                  <a:gd name="T26" fmla="*/ 1906 w 2215"/>
                  <a:gd name="T27" fmla="*/ 327 h 2216"/>
                  <a:gd name="T28" fmla="*/ 1738 w 2215"/>
                  <a:gd name="T29" fmla="*/ 194 h 2216"/>
                  <a:gd name="T30" fmla="*/ 1544 w 2215"/>
                  <a:gd name="T31" fmla="*/ 88 h 2216"/>
                  <a:gd name="T32" fmla="*/ 1332 w 2215"/>
                  <a:gd name="T33" fmla="*/ 26 h 2216"/>
                  <a:gd name="T34" fmla="*/ 1111 w 2215"/>
                  <a:gd name="T35" fmla="*/ 0 h 2216"/>
                  <a:gd name="T36" fmla="*/ 997 w 2215"/>
                  <a:gd name="T37" fmla="*/ 9 h 2216"/>
                  <a:gd name="T38" fmla="*/ 785 w 2215"/>
                  <a:gd name="T39" fmla="*/ 53 h 2216"/>
                  <a:gd name="T40" fmla="*/ 582 w 2215"/>
                  <a:gd name="T41" fmla="*/ 132 h 2216"/>
                  <a:gd name="T42" fmla="*/ 406 w 2215"/>
                  <a:gd name="T43" fmla="*/ 247 h 2216"/>
                  <a:gd name="T44" fmla="*/ 256 w 2215"/>
                  <a:gd name="T45" fmla="*/ 397 h 2216"/>
                  <a:gd name="T46" fmla="*/ 132 w 2215"/>
                  <a:gd name="T47" fmla="*/ 574 h 2216"/>
                  <a:gd name="T48" fmla="*/ 44 w 2215"/>
                  <a:gd name="T49" fmla="*/ 777 h 2216"/>
                  <a:gd name="T50" fmla="*/ 0 w 2215"/>
                  <a:gd name="T51" fmla="*/ 988 h 2216"/>
                  <a:gd name="T52" fmla="*/ 0 w 2215"/>
                  <a:gd name="T53" fmla="*/ 1103 h 2216"/>
                  <a:gd name="T54" fmla="*/ 17 w 2215"/>
                  <a:gd name="T55" fmla="*/ 1332 h 2216"/>
                  <a:gd name="T56" fmla="*/ 88 w 2215"/>
                  <a:gd name="T57" fmla="*/ 1535 h 2216"/>
                  <a:gd name="T58" fmla="*/ 185 w 2215"/>
                  <a:gd name="T59" fmla="*/ 1730 h 2216"/>
                  <a:gd name="T60" fmla="*/ 326 w 2215"/>
                  <a:gd name="T61" fmla="*/ 1888 h 2216"/>
                  <a:gd name="T62" fmla="*/ 406 w 2215"/>
                  <a:gd name="T63" fmla="*/ 1968 h 2216"/>
                  <a:gd name="T64" fmla="*/ 582 w 2215"/>
                  <a:gd name="T65" fmla="*/ 2083 h 2216"/>
                  <a:gd name="T66" fmla="*/ 776 w 2215"/>
                  <a:gd name="T67" fmla="*/ 2171 h 2216"/>
                  <a:gd name="T68" fmla="*/ 997 w 2215"/>
                  <a:gd name="T69" fmla="*/ 2215 h 2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215" h="2216">
                    <a:moveTo>
                      <a:pt x="1111" y="2215"/>
                    </a:moveTo>
                    <a:lnTo>
                      <a:pt x="1111" y="2215"/>
                    </a:lnTo>
                    <a:lnTo>
                      <a:pt x="1226" y="2215"/>
                    </a:lnTo>
                    <a:lnTo>
                      <a:pt x="1341" y="2197"/>
                    </a:lnTo>
                    <a:lnTo>
                      <a:pt x="1447" y="2171"/>
                    </a:lnTo>
                    <a:lnTo>
                      <a:pt x="1544" y="2127"/>
                    </a:lnTo>
                    <a:lnTo>
                      <a:pt x="1641" y="2083"/>
                    </a:lnTo>
                    <a:lnTo>
                      <a:pt x="1729" y="2030"/>
                    </a:lnTo>
                    <a:lnTo>
                      <a:pt x="1817" y="1959"/>
                    </a:lnTo>
                    <a:lnTo>
                      <a:pt x="1897" y="1888"/>
                    </a:lnTo>
                    <a:lnTo>
                      <a:pt x="1967" y="1809"/>
                    </a:lnTo>
                    <a:lnTo>
                      <a:pt x="2029" y="1730"/>
                    </a:lnTo>
                    <a:lnTo>
                      <a:pt x="2082" y="1633"/>
                    </a:lnTo>
                    <a:lnTo>
                      <a:pt x="2126" y="1535"/>
                    </a:lnTo>
                    <a:lnTo>
                      <a:pt x="2170" y="1430"/>
                    </a:lnTo>
                    <a:lnTo>
                      <a:pt x="2197" y="1324"/>
                    </a:lnTo>
                    <a:lnTo>
                      <a:pt x="2214" y="1218"/>
                    </a:lnTo>
                    <a:lnTo>
                      <a:pt x="2214" y="1103"/>
                    </a:lnTo>
                    <a:lnTo>
                      <a:pt x="2214" y="1103"/>
                    </a:lnTo>
                    <a:lnTo>
                      <a:pt x="2214" y="988"/>
                    </a:lnTo>
                    <a:lnTo>
                      <a:pt x="2197" y="882"/>
                    </a:lnTo>
                    <a:lnTo>
                      <a:pt x="2170" y="777"/>
                    </a:lnTo>
                    <a:lnTo>
                      <a:pt x="2126" y="679"/>
                    </a:lnTo>
                    <a:lnTo>
                      <a:pt x="2082" y="582"/>
                    </a:lnTo>
                    <a:lnTo>
                      <a:pt x="2029" y="485"/>
                    </a:lnTo>
                    <a:lnTo>
                      <a:pt x="1967" y="406"/>
                    </a:lnTo>
                    <a:lnTo>
                      <a:pt x="1906" y="327"/>
                    </a:lnTo>
                    <a:lnTo>
                      <a:pt x="1906" y="327"/>
                    </a:lnTo>
                    <a:lnTo>
                      <a:pt x="1826" y="256"/>
                    </a:lnTo>
                    <a:lnTo>
                      <a:pt x="1738" y="194"/>
                    </a:lnTo>
                    <a:lnTo>
                      <a:pt x="1641" y="132"/>
                    </a:lnTo>
                    <a:lnTo>
                      <a:pt x="1544" y="88"/>
                    </a:lnTo>
                    <a:lnTo>
                      <a:pt x="1438" y="53"/>
                    </a:lnTo>
                    <a:lnTo>
                      <a:pt x="1332" y="26"/>
                    </a:lnTo>
                    <a:lnTo>
                      <a:pt x="1226" y="9"/>
                    </a:lnTo>
                    <a:lnTo>
                      <a:pt x="1111" y="0"/>
                    </a:lnTo>
                    <a:lnTo>
                      <a:pt x="1111" y="0"/>
                    </a:lnTo>
                    <a:lnTo>
                      <a:pt x="997" y="9"/>
                    </a:lnTo>
                    <a:lnTo>
                      <a:pt x="891" y="18"/>
                    </a:lnTo>
                    <a:lnTo>
                      <a:pt x="785" y="53"/>
                    </a:lnTo>
                    <a:lnTo>
                      <a:pt x="679" y="88"/>
                    </a:lnTo>
                    <a:lnTo>
                      <a:pt x="582" y="132"/>
                    </a:lnTo>
                    <a:lnTo>
                      <a:pt x="494" y="185"/>
                    </a:lnTo>
                    <a:lnTo>
                      <a:pt x="406" y="247"/>
                    </a:lnTo>
                    <a:lnTo>
                      <a:pt x="326" y="318"/>
                    </a:lnTo>
                    <a:lnTo>
                      <a:pt x="256" y="397"/>
                    </a:lnTo>
                    <a:lnTo>
                      <a:pt x="185" y="485"/>
                    </a:lnTo>
                    <a:lnTo>
                      <a:pt x="132" y="574"/>
                    </a:lnTo>
                    <a:lnTo>
                      <a:pt x="88" y="671"/>
                    </a:lnTo>
                    <a:lnTo>
                      <a:pt x="44" y="777"/>
                    </a:lnTo>
                    <a:lnTo>
                      <a:pt x="17" y="882"/>
                    </a:lnTo>
                    <a:lnTo>
                      <a:pt x="0" y="988"/>
                    </a:lnTo>
                    <a:lnTo>
                      <a:pt x="0" y="1103"/>
                    </a:lnTo>
                    <a:lnTo>
                      <a:pt x="0" y="1103"/>
                    </a:lnTo>
                    <a:lnTo>
                      <a:pt x="0" y="1218"/>
                    </a:lnTo>
                    <a:lnTo>
                      <a:pt x="17" y="1332"/>
                    </a:lnTo>
                    <a:lnTo>
                      <a:pt x="44" y="1438"/>
                    </a:lnTo>
                    <a:lnTo>
                      <a:pt x="88" y="1535"/>
                    </a:lnTo>
                    <a:lnTo>
                      <a:pt x="132" y="1633"/>
                    </a:lnTo>
                    <a:lnTo>
                      <a:pt x="185" y="1730"/>
                    </a:lnTo>
                    <a:lnTo>
                      <a:pt x="256" y="1818"/>
                    </a:lnTo>
                    <a:lnTo>
                      <a:pt x="326" y="1888"/>
                    </a:lnTo>
                    <a:lnTo>
                      <a:pt x="326" y="1888"/>
                    </a:lnTo>
                    <a:lnTo>
                      <a:pt x="406" y="1968"/>
                    </a:lnTo>
                    <a:lnTo>
                      <a:pt x="485" y="2030"/>
                    </a:lnTo>
                    <a:lnTo>
                      <a:pt x="582" y="2083"/>
                    </a:lnTo>
                    <a:lnTo>
                      <a:pt x="679" y="2127"/>
                    </a:lnTo>
                    <a:lnTo>
                      <a:pt x="776" y="2171"/>
                    </a:lnTo>
                    <a:lnTo>
                      <a:pt x="882" y="2197"/>
                    </a:lnTo>
                    <a:lnTo>
                      <a:pt x="997" y="2215"/>
                    </a:lnTo>
                    <a:lnTo>
                      <a:pt x="1111" y="221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93" name="Freeform 7">
                <a:extLst>
                  <a:ext uri="{FF2B5EF4-FFF2-40B4-BE49-F238E27FC236}">
                    <a16:creationId xmlns:a16="http://schemas.microsoft.com/office/drawing/2014/main" id="{DC6E9CF6-59CA-A649-9F9F-966271E05193}"/>
                  </a:ext>
                </a:extLst>
              </p:cNvPr>
              <p:cNvSpPr>
                <a:spLocks noChangeArrowheads="1"/>
              </p:cNvSpPr>
              <p:nvPr/>
            </p:nvSpPr>
            <p:spPr bwMode="auto">
              <a:xfrm>
                <a:off x="1754188" y="2087563"/>
                <a:ext cx="798512" cy="798512"/>
              </a:xfrm>
              <a:custGeom>
                <a:avLst/>
                <a:gdLst>
                  <a:gd name="T0" fmla="*/ 2215 w 2216"/>
                  <a:gd name="T1" fmla="*/ 1103 h 2216"/>
                  <a:gd name="T2" fmla="*/ 2197 w 2216"/>
                  <a:gd name="T3" fmla="*/ 883 h 2216"/>
                  <a:gd name="T4" fmla="*/ 2135 w 2216"/>
                  <a:gd name="T5" fmla="*/ 671 h 2216"/>
                  <a:gd name="T6" fmla="*/ 2038 w 2216"/>
                  <a:gd name="T7" fmla="*/ 486 h 2216"/>
                  <a:gd name="T8" fmla="*/ 1906 w 2216"/>
                  <a:gd name="T9" fmla="*/ 327 h 2216"/>
                  <a:gd name="T10" fmla="*/ 1827 w 2216"/>
                  <a:gd name="T11" fmla="*/ 247 h 2216"/>
                  <a:gd name="T12" fmla="*/ 1641 w 2216"/>
                  <a:gd name="T13" fmla="*/ 133 h 2216"/>
                  <a:gd name="T14" fmla="*/ 1438 w 2216"/>
                  <a:gd name="T15" fmla="*/ 44 h 2216"/>
                  <a:gd name="T16" fmla="*/ 1227 w 2216"/>
                  <a:gd name="T17" fmla="*/ 0 h 2216"/>
                  <a:gd name="T18" fmla="*/ 1112 w 2216"/>
                  <a:gd name="T19" fmla="*/ 0 h 2216"/>
                  <a:gd name="T20" fmla="*/ 891 w 2216"/>
                  <a:gd name="T21" fmla="*/ 18 h 2216"/>
                  <a:gd name="T22" fmla="*/ 679 w 2216"/>
                  <a:gd name="T23" fmla="*/ 80 h 2216"/>
                  <a:gd name="T24" fmla="*/ 494 w 2216"/>
                  <a:gd name="T25" fmla="*/ 186 h 2216"/>
                  <a:gd name="T26" fmla="*/ 326 w 2216"/>
                  <a:gd name="T27" fmla="*/ 318 h 2216"/>
                  <a:gd name="T28" fmla="*/ 185 w 2216"/>
                  <a:gd name="T29" fmla="*/ 477 h 2216"/>
                  <a:gd name="T30" fmla="*/ 88 w 2216"/>
                  <a:gd name="T31" fmla="*/ 671 h 2216"/>
                  <a:gd name="T32" fmla="*/ 18 w 2216"/>
                  <a:gd name="T33" fmla="*/ 874 h 2216"/>
                  <a:gd name="T34" fmla="*/ 0 w 2216"/>
                  <a:gd name="T35" fmla="*/ 1103 h 2216"/>
                  <a:gd name="T36" fmla="*/ 0 w 2216"/>
                  <a:gd name="T37" fmla="*/ 1218 h 2216"/>
                  <a:gd name="T38" fmla="*/ 44 w 2216"/>
                  <a:gd name="T39" fmla="*/ 1439 h 2216"/>
                  <a:gd name="T40" fmla="*/ 132 w 2216"/>
                  <a:gd name="T41" fmla="*/ 1633 h 2216"/>
                  <a:gd name="T42" fmla="*/ 256 w 2216"/>
                  <a:gd name="T43" fmla="*/ 1809 h 2216"/>
                  <a:gd name="T44" fmla="*/ 335 w 2216"/>
                  <a:gd name="T45" fmla="*/ 1889 h 2216"/>
                  <a:gd name="T46" fmla="*/ 503 w 2216"/>
                  <a:gd name="T47" fmla="*/ 2021 h 2216"/>
                  <a:gd name="T48" fmla="*/ 688 w 2216"/>
                  <a:gd name="T49" fmla="*/ 2127 h 2216"/>
                  <a:gd name="T50" fmla="*/ 891 w 2216"/>
                  <a:gd name="T51" fmla="*/ 2189 h 2216"/>
                  <a:gd name="T52" fmla="*/ 1112 w 2216"/>
                  <a:gd name="T53" fmla="*/ 2215 h 2216"/>
                  <a:gd name="T54" fmla="*/ 1227 w 2216"/>
                  <a:gd name="T55" fmla="*/ 2206 h 2216"/>
                  <a:gd name="T56" fmla="*/ 1447 w 2216"/>
                  <a:gd name="T57" fmla="*/ 2162 h 2216"/>
                  <a:gd name="T58" fmla="*/ 1641 w 2216"/>
                  <a:gd name="T59" fmla="*/ 2083 h 2216"/>
                  <a:gd name="T60" fmla="*/ 1818 w 2216"/>
                  <a:gd name="T61" fmla="*/ 1959 h 2216"/>
                  <a:gd name="T62" fmla="*/ 1968 w 2216"/>
                  <a:gd name="T63" fmla="*/ 1809 h 2216"/>
                  <a:gd name="T64" fmla="*/ 2082 w 2216"/>
                  <a:gd name="T65" fmla="*/ 1633 h 2216"/>
                  <a:gd name="T66" fmla="*/ 2171 w 2216"/>
                  <a:gd name="T67" fmla="*/ 1430 h 2216"/>
                  <a:gd name="T68" fmla="*/ 2206 w 2216"/>
                  <a:gd name="T69" fmla="*/ 1218 h 2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216" h="2216">
                    <a:moveTo>
                      <a:pt x="2215" y="1103"/>
                    </a:moveTo>
                    <a:lnTo>
                      <a:pt x="2215" y="1103"/>
                    </a:lnTo>
                    <a:lnTo>
                      <a:pt x="2215" y="989"/>
                    </a:lnTo>
                    <a:lnTo>
                      <a:pt x="2197" y="883"/>
                    </a:lnTo>
                    <a:lnTo>
                      <a:pt x="2171" y="777"/>
                    </a:lnTo>
                    <a:lnTo>
                      <a:pt x="2135" y="671"/>
                    </a:lnTo>
                    <a:lnTo>
                      <a:pt x="2091" y="574"/>
                    </a:lnTo>
                    <a:lnTo>
                      <a:pt x="2038" y="486"/>
                    </a:lnTo>
                    <a:lnTo>
                      <a:pt x="1977" y="397"/>
                    </a:lnTo>
                    <a:lnTo>
                      <a:pt x="1906" y="327"/>
                    </a:lnTo>
                    <a:lnTo>
                      <a:pt x="1906" y="327"/>
                    </a:lnTo>
                    <a:lnTo>
                      <a:pt x="1827" y="247"/>
                    </a:lnTo>
                    <a:lnTo>
                      <a:pt x="1738" y="186"/>
                    </a:lnTo>
                    <a:lnTo>
                      <a:pt x="1641" y="133"/>
                    </a:lnTo>
                    <a:lnTo>
                      <a:pt x="1544" y="88"/>
                    </a:lnTo>
                    <a:lnTo>
                      <a:pt x="1438" y="44"/>
                    </a:lnTo>
                    <a:lnTo>
                      <a:pt x="1332" y="18"/>
                    </a:lnTo>
                    <a:lnTo>
                      <a:pt x="1227" y="0"/>
                    </a:lnTo>
                    <a:lnTo>
                      <a:pt x="1112" y="0"/>
                    </a:lnTo>
                    <a:lnTo>
                      <a:pt x="1112" y="0"/>
                    </a:lnTo>
                    <a:lnTo>
                      <a:pt x="997" y="0"/>
                    </a:lnTo>
                    <a:lnTo>
                      <a:pt x="891" y="18"/>
                    </a:lnTo>
                    <a:lnTo>
                      <a:pt x="785" y="44"/>
                    </a:lnTo>
                    <a:lnTo>
                      <a:pt x="679" y="80"/>
                    </a:lnTo>
                    <a:lnTo>
                      <a:pt x="582" y="133"/>
                    </a:lnTo>
                    <a:lnTo>
                      <a:pt x="494" y="186"/>
                    </a:lnTo>
                    <a:lnTo>
                      <a:pt x="406" y="247"/>
                    </a:lnTo>
                    <a:lnTo>
                      <a:pt x="326" y="318"/>
                    </a:lnTo>
                    <a:lnTo>
                      <a:pt x="256" y="397"/>
                    </a:lnTo>
                    <a:lnTo>
                      <a:pt x="185" y="477"/>
                    </a:lnTo>
                    <a:lnTo>
                      <a:pt x="132" y="574"/>
                    </a:lnTo>
                    <a:lnTo>
                      <a:pt x="88" y="671"/>
                    </a:lnTo>
                    <a:lnTo>
                      <a:pt x="44" y="768"/>
                    </a:lnTo>
                    <a:lnTo>
                      <a:pt x="18" y="874"/>
                    </a:lnTo>
                    <a:lnTo>
                      <a:pt x="0" y="989"/>
                    </a:lnTo>
                    <a:lnTo>
                      <a:pt x="0" y="1103"/>
                    </a:lnTo>
                    <a:lnTo>
                      <a:pt x="0" y="1103"/>
                    </a:lnTo>
                    <a:lnTo>
                      <a:pt x="0" y="1218"/>
                    </a:lnTo>
                    <a:lnTo>
                      <a:pt x="18" y="1324"/>
                    </a:lnTo>
                    <a:lnTo>
                      <a:pt x="44" y="1439"/>
                    </a:lnTo>
                    <a:lnTo>
                      <a:pt x="88" y="1536"/>
                    </a:lnTo>
                    <a:lnTo>
                      <a:pt x="132" y="1633"/>
                    </a:lnTo>
                    <a:lnTo>
                      <a:pt x="194" y="1730"/>
                    </a:lnTo>
                    <a:lnTo>
                      <a:pt x="256" y="1809"/>
                    </a:lnTo>
                    <a:lnTo>
                      <a:pt x="335" y="1889"/>
                    </a:lnTo>
                    <a:lnTo>
                      <a:pt x="335" y="1889"/>
                    </a:lnTo>
                    <a:lnTo>
                      <a:pt x="415" y="1959"/>
                    </a:lnTo>
                    <a:lnTo>
                      <a:pt x="503" y="2021"/>
                    </a:lnTo>
                    <a:lnTo>
                      <a:pt x="591" y="2083"/>
                    </a:lnTo>
                    <a:lnTo>
                      <a:pt x="688" y="2127"/>
                    </a:lnTo>
                    <a:lnTo>
                      <a:pt x="785" y="2162"/>
                    </a:lnTo>
                    <a:lnTo>
                      <a:pt x="891" y="2189"/>
                    </a:lnTo>
                    <a:lnTo>
                      <a:pt x="997" y="2206"/>
                    </a:lnTo>
                    <a:lnTo>
                      <a:pt x="1112" y="2215"/>
                    </a:lnTo>
                    <a:lnTo>
                      <a:pt x="1112" y="2215"/>
                    </a:lnTo>
                    <a:lnTo>
                      <a:pt x="1227" y="2206"/>
                    </a:lnTo>
                    <a:lnTo>
                      <a:pt x="1332" y="2189"/>
                    </a:lnTo>
                    <a:lnTo>
                      <a:pt x="1447" y="2162"/>
                    </a:lnTo>
                    <a:lnTo>
                      <a:pt x="1544" y="2127"/>
                    </a:lnTo>
                    <a:lnTo>
                      <a:pt x="1641" y="2083"/>
                    </a:lnTo>
                    <a:lnTo>
                      <a:pt x="1729" y="2021"/>
                    </a:lnTo>
                    <a:lnTo>
                      <a:pt x="1818" y="1959"/>
                    </a:lnTo>
                    <a:lnTo>
                      <a:pt x="1897" y="1889"/>
                    </a:lnTo>
                    <a:lnTo>
                      <a:pt x="1968" y="1809"/>
                    </a:lnTo>
                    <a:lnTo>
                      <a:pt x="2029" y="1721"/>
                    </a:lnTo>
                    <a:lnTo>
                      <a:pt x="2082" y="1633"/>
                    </a:lnTo>
                    <a:lnTo>
                      <a:pt x="2127" y="1536"/>
                    </a:lnTo>
                    <a:lnTo>
                      <a:pt x="2171" y="1430"/>
                    </a:lnTo>
                    <a:lnTo>
                      <a:pt x="2197" y="1324"/>
                    </a:lnTo>
                    <a:lnTo>
                      <a:pt x="2206" y="1218"/>
                    </a:lnTo>
                    <a:lnTo>
                      <a:pt x="2215" y="1103"/>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94" name="Freeform 8">
                <a:extLst>
                  <a:ext uri="{FF2B5EF4-FFF2-40B4-BE49-F238E27FC236}">
                    <a16:creationId xmlns:a16="http://schemas.microsoft.com/office/drawing/2014/main" id="{955B18DC-C678-0947-B8C1-20B0AC7D8889}"/>
                  </a:ext>
                </a:extLst>
              </p:cNvPr>
              <p:cNvSpPr>
                <a:spLocks noChangeArrowheads="1"/>
              </p:cNvSpPr>
              <p:nvPr/>
            </p:nvSpPr>
            <p:spPr bwMode="auto">
              <a:xfrm>
                <a:off x="1890713" y="3359150"/>
                <a:ext cx="798512" cy="796925"/>
              </a:xfrm>
              <a:custGeom>
                <a:avLst/>
                <a:gdLst>
                  <a:gd name="T0" fmla="*/ 1112 w 2216"/>
                  <a:gd name="T1" fmla="*/ 0 h 2215"/>
                  <a:gd name="T2" fmla="*/ 892 w 2216"/>
                  <a:gd name="T3" fmla="*/ 18 h 2215"/>
                  <a:gd name="T4" fmla="*/ 680 w 2216"/>
                  <a:gd name="T5" fmla="*/ 88 h 2215"/>
                  <a:gd name="T6" fmla="*/ 495 w 2216"/>
                  <a:gd name="T7" fmla="*/ 185 h 2215"/>
                  <a:gd name="T8" fmla="*/ 327 w 2216"/>
                  <a:gd name="T9" fmla="*/ 318 h 2215"/>
                  <a:gd name="T10" fmla="*/ 195 w 2216"/>
                  <a:gd name="T11" fmla="*/ 485 h 2215"/>
                  <a:gd name="T12" fmla="*/ 89 w 2216"/>
                  <a:gd name="T13" fmla="*/ 671 h 2215"/>
                  <a:gd name="T14" fmla="*/ 27 w 2216"/>
                  <a:gd name="T15" fmla="*/ 882 h 2215"/>
                  <a:gd name="T16" fmla="*/ 0 w 2216"/>
                  <a:gd name="T17" fmla="*/ 1103 h 2215"/>
                  <a:gd name="T18" fmla="*/ 9 w 2216"/>
                  <a:gd name="T19" fmla="*/ 1218 h 2215"/>
                  <a:gd name="T20" fmla="*/ 53 w 2216"/>
                  <a:gd name="T21" fmla="*/ 1437 h 2215"/>
                  <a:gd name="T22" fmla="*/ 142 w 2216"/>
                  <a:gd name="T23" fmla="*/ 1640 h 2215"/>
                  <a:gd name="T24" fmla="*/ 265 w 2216"/>
                  <a:gd name="T25" fmla="*/ 1817 h 2215"/>
                  <a:gd name="T26" fmla="*/ 336 w 2216"/>
                  <a:gd name="T27" fmla="*/ 1887 h 2215"/>
                  <a:gd name="T28" fmla="*/ 503 w 2216"/>
                  <a:gd name="T29" fmla="*/ 2029 h 2215"/>
                  <a:gd name="T30" fmla="*/ 689 w 2216"/>
                  <a:gd name="T31" fmla="*/ 2126 h 2215"/>
                  <a:gd name="T32" fmla="*/ 892 w 2216"/>
                  <a:gd name="T33" fmla="*/ 2196 h 2215"/>
                  <a:gd name="T34" fmla="*/ 1112 w 2216"/>
                  <a:gd name="T35" fmla="*/ 2214 h 2215"/>
                  <a:gd name="T36" fmla="*/ 1227 w 2216"/>
                  <a:gd name="T37" fmla="*/ 2214 h 2215"/>
                  <a:gd name="T38" fmla="*/ 1448 w 2216"/>
                  <a:gd name="T39" fmla="*/ 2170 h 2215"/>
                  <a:gd name="T40" fmla="*/ 1642 w 2216"/>
                  <a:gd name="T41" fmla="*/ 2081 h 2215"/>
                  <a:gd name="T42" fmla="*/ 1818 w 2216"/>
                  <a:gd name="T43" fmla="*/ 1958 h 2215"/>
                  <a:gd name="T44" fmla="*/ 1968 w 2216"/>
                  <a:gd name="T45" fmla="*/ 1808 h 2215"/>
                  <a:gd name="T46" fmla="*/ 2083 w 2216"/>
                  <a:gd name="T47" fmla="*/ 1631 h 2215"/>
                  <a:gd name="T48" fmla="*/ 2171 w 2216"/>
                  <a:gd name="T49" fmla="*/ 1428 h 2215"/>
                  <a:gd name="T50" fmla="*/ 2215 w 2216"/>
                  <a:gd name="T51" fmla="*/ 1218 h 2215"/>
                  <a:gd name="T52" fmla="*/ 2215 w 2216"/>
                  <a:gd name="T53" fmla="*/ 1103 h 2215"/>
                  <a:gd name="T54" fmla="*/ 2198 w 2216"/>
                  <a:gd name="T55" fmla="*/ 882 h 2215"/>
                  <a:gd name="T56" fmla="*/ 2136 w 2216"/>
                  <a:gd name="T57" fmla="*/ 679 h 2215"/>
                  <a:gd name="T58" fmla="*/ 2039 w 2216"/>
                  <a:gd name="T59" fmla="*/ 485 h 2215"/>
                  <a:gd name="T60" fmla="*/ 1906 w 2216"/>
                  <a:gd name="T61" fmla="*/ 326 h 2215"/>
                  <a:gd name="T62" fmla="*/ 1827 w 2216"/>
                  <a:gd name="T63" fmla="*/ 256 h 2215"/>
                  <a:gd name="T64" fmla="*/ 1650 w 2216"/>
                  <a:gd name="T65" fmla="*/ 132 h 2215"/>
                  <a:gd name="T66" fmla="*/ 1448 w 2216"/>
                  <a:gd name="T67" fmla="*/ 53 h 2215"/>
                  <a:gd name="T68" fmla="*/ 1227 w 2216"/>
                  <a:gd name="T69" fmla="*/ 9 h 2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216" h="2215">
                    <a:moveTo>
                      <a:pt x="1112" y="0"/>
                    </a:moveTo>
                    <a:lnTo>
                      <a:pt x="1112" y="0"/>
                    </a:lnTo>
                    <a:lnTo>
                      <a:pt x="998" y="9"/>
                    </a:lnTo>
                    <a:lnTo>
                      <a:pt x="892" y="18"/>
                    </a:lnTo>
                    <a:lnTo>
                      <a:pt x="786" y="53"/>
                    </a:lnTo>
                    <a:lnTo>
                      <a:pt x="680" y="88"/>
                    </a:lnTo>
                    <a:lnTo>
                      <a:pt x="583" y="132"/>
                    </a:lnTo>
                    <a:lnTo>
                      <a:pt x="495" y="185"/>
                    </a:lnTo>
                    <a:lnTo>
                      <a:pt x="406" y="247"/>
                    </a:lnTo>
                    <a:lnTo>
                      <a:pt x="327" y="318"/>
                    </a:lnTo>
                    <a:lnTo>
                      <a:pt x="256" y="397"/>
                    </a:lnTo>
                    <a:lnTo>
                      <a:pt x="195" y="485"/>
                    </a:lnTo>
                    <a:lnTo>
                      <a:pt x="133" y="574"/>
                    </a:lnTo>
                    <a:lnTo>
                      <a:pt x="89" y="671"/>
                    </a:lnTo>
                    <a:lnTo>
                      <a:pt x="53" y="776"/>
                    </a:lnTo>
                    <a:lnTo>
                      <a:pt x="27" y="882"/>
                    </a:lnTo>
                    <a:lnTo>
                      <a:pt x="9" y="988"/>
                    </a:lnTo>
                    <a:lnTo>
                      <a:pt x="0" y="1103"/>
                    </a:lnTo>
                    <a:lnTo>
                      <a:pt x="0" y="1103"/>
                    </a:lnTo>
                    <a:lnTo>
                      <a:pt x="9" y="1218"/>
                    </a:lnTo>
                    <a:lnTo>
                      <a:pt x="27" y="1331"/>
                    </a:lnTo>
                    <a:lnTo>
                      <a:pt x="53" y="1437"/>
                    </a:lnTo>
                    <a:lnTo>
                      <a:pt x="89" y="1543"/>
                    </a:lnTo>
                    <a:lnTo>
                      <a:pt x="142" y="1640"/>
                    </a:lnTo>
                    <a:lnTo>
                      <a:pt x="195" y="1729"/>
                    </a:lnTo>
                    <a:lnTo>
                      <a:pt x="265" y="1817"/>
                    </a:lnTo>
                    <a:lnTo>
                      <a:pt x="336" y="1887"/>
                    </a:lnTo>
                    <a:lnTo>
                      <a:pt x="336" y="1887"/>
                    </a:lnTo>
                    <a:lnTo>
                      <a:pt x="415" y="1967"/>
                    </a:lnTo>
                    <a:lnTo>
                      <a:pt x="503" y="2029"/>
                    </a:lnTo>
                    <a:lnTo>
                      <a:pt x="592" y="2081"/>
                    </a:lnTo>
                    <a:lnTo>
                      <a:pt x="689" y="2126"/>
                    </a:lnTo>
                    <a:lnTo>
                      <a:pt x="786" y="2170"/>
                    </a:lnTo>
                    <a:lnTo>
                      <a:pt x="892" y="2196"/>
                    </a:lnTo>
                    <a:lnTo>
                      <a:pt x="1006" y="2214"/>
                    </a:lnTo>
                    <a:lnTo>
                      <a:pt x="1112" y="2214"/>
                    </a:lnTo>
                    <a:lnTo>
                      <a:pt x="1112" y="2214"/>
                    </a:lnTo>
                    <a:lnTo>
                      <a:pt x="1227" y="2214"/>
                    </a:lnTo>
                    <a:lnTo>
                      <a:pt x="1342" y="2196"/>
                    </a:lnTo>
                    <a:lnTo>
                      <a:pt x="1448" y="2170"/>
                    </a:lnTo>
                    <a:lnTo>
                      <a:pt x="1545" y="2126"/>
                    </a:lnTo>
                    <a:lnTo>
                      <a:pt x="1642" y="2081"/>
                    </a:lnTo>
                    <a:lnTo>
                      <a:pt x="1730" y="2029"/>
                    </a:lnTo>
                    <a:lnTo>
                      <a:pt x="1818" y="1958"/>
                    </a:lnTo>
                    <a:lnTo>
                      <a:pt x="1898" y="1887"/>
                    </a:lnTo>
                    <a:lnTo>
                      <a:pt x="1968" y="1808"/>
                    </a:lnTo>
                    <a:lnTo>
                      <a:pt x="2030" y="1729"/>
                    </a:lnTo>
                    <a:lnTo>
                      <a:pt x="2083" y="1631"/>
                    </a:lnTo>
                    <a:lnTo>
                      <a:pt x="2136" y="1534"/>
                    </a:lnTo>
                    <a:lnTo>
                      <a:pt x="2171" y="1428"/>
                    </a:lnTo>
                    <a:lnTo>
                      <a:pt x="2198" y="1323"/>
                    </a:lnTo>
                    <a:lnTo>
                      <a:pt x="2215" y="1218"/>
                    </a:lnTo>
                    <a:lnTo>
                      <a:pt x="2215" y="1103"/>
                    </a:lnTo>
                    <a:lnTo>
                      <a:pt x="2215" y="1103"/>
                    </a:lnTo>
                    <a:lnTo>
                      <a:pt x="2215" y="988"/>
                    </a:lnTo>
                    <a:lnTo>
                      <a:pt x="2198" y="882"/>
                    </a:lnTo>
                    <a:lnTo>
                      <a:pt x="2171" y="776"/>
                    </a:lnTo>
                    <a:lnTo>
                      <a:pt x="2136" y="679"/>
                    </a:lnTo>
                    <a:lnTo>
                      <a:pt x="2092" y="582"/>
                    </a:lnTo>
                    <a:lnTo>
                      <a:pt x="2039" y="485"/>
                    </a:lnTo>
                    <a:lnTo>
                      <a:pt x="1977" y="406"/>
                    </a:lnTo>
                    <a:lnTo>
                      <a:pt x="1906" y="326"/>
                    </a:lnTo>
                    <a:lnTo>
                      <a:pt x="1906" y="326"/>
                    </a:lnTo>
                    <a:lnTo>
                      <a:pt x="1827" y="256"/>
                    </a:lnTo>
                    <a:lnTo>
                      <a:pt x="1739" y="194"/>
                    </a:lnTo>
                    <a:lnTo>
                      <a:pt x="1650" y="132"/>
                    </a:lnTo>
                    <a:lnTo>
                      <a:pt x="1545" y="88"/>
                    </a:lnTo>
                    <a:lnTo>
                      <a:pt x="1448" y="53"/>
                    </a:lnTo>
                    <a:lnTo>
                      <a:pt x="1342" y="26"/>
                    </a:lnTo>
                    <a:lnTo>
                      <a:pt x="1227" y="9"/>
                    </a:lnTo>
                    <a:lnTo>
                      <a:pt x="1112"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95" name="Freeform 9">
                <a:extLst>
                  <a:ext uri="{FF2B5EF4-FFF2-40B4-BE49-F238E27FC236}">
                    <a16:creationId xmlns:a16="http://schemas.microsoft.com/office/drawing/2014/main" id="{3BF03A0A-8F6E-A948-AF59-F8497A66B104}"/>
                  </a:ext>
                </a:extLst>
              </p:cNvPr>
              <p:cNvSpPr>
                <a:spLocks noChangeArrowheads="1"/>
              </p:cNvSpPr>
              <p:nvPr/>
            </p:nvSpPr>
            <p:spPr bwMode="auto">
              <a:xfrm>
                <a:off x="3176588" y="989013"/>
                <a:ext cx="798512" cy="798512"/>
              </a:xfrm>
              <a:custGeom>
                <a:avLst/>
                <a:gdLst>
                  <a:gd name="T0" fmla="*/ 335 w 2216"/>
                  <a:gd name="T1" fmla="*/ 1888 h 2216"/>
                  <a:gd name="T2" fmla="*/ 494 w 2216"/>
                  <a:gd name="T3" fmla="*/ 2030 h 2216"/>
                  <a:gd name="T4" fmla="*/ 688 w 2216"/>
                  <a:gd name="T5" fmla="*/ 2127 h 2216"/>
                  <a:gd name="T6" fmla="*/ 891 w 2216"/>
                  <a:gd name="T7" fmla="*/ 2197 h 2216"/>
                  <a:gd name="T8" fmla="*/ 1112 w 2216"/>
                  <a:gd name="T9" fmla="*/ 2215 h 2216"/>
                  <a:gd name="T10" fmla="*/ 1227 w 2216"/>
                  <a:gd name="T11" fmla="*/ 2215 h 2216"/>
                  <a:gd name="T12" fmla="*/ 1438 w 2216"/>
                  <a:gd name="T13" fmla="*/ 2171 h 2216"/>
                  <a:gd name="T14" fmla="*/ 1641 w 2216"/>
                  <a:gd name="T15" fmla="*/ 2083 h 2216"/>
                  <a:gd name="T16" fmla="*/ 1818 w 2216"/>
                  <a:gd name="T17" fmla="*/ 1959 h 2216"/>
                  <a:gd name="T18" fmla="*/ 1968 w 2216"/>
                  <a:gd name="T19" fmla="*/ 1809 h 2216"/>
                  <a:gd name="T20" fmla="*/ 2082 w 2216"/>
                  <a:gd name="T21" fmla="*/ 1633 h 2216"/>
                  <a:gd name="T22" fmla="*/ 2162 w 2216"/>
                  <a:gd name="T23" fmla="*/ 1430 h 2216"/>
                  <a:gd name="T24" fmla="*/ 2206 w 2216"/>
                  <a:gd name="T25" fmla="*/ 1218 h 2216"/>
                  <a:gd name="T26" fmla="*/ 2215 w 2216"/>
                  <a:gd name="T27" fmla="*/ 1103 h 2216"/>
                  <a:gd name="T28" fmla="*/ 2197 w 2216"/>
                  <a:gd name="T29" fmla="*/ 882 h 2216"/>
                  <a:gd name="T30" fmla="*/ 2135 w 2216"/>
                  <a:gd name="T31" fmla="*/ 679 h 2216"/>
                  <a:gd name="T32" fmla="*/ 2038 w 2216"/>
                  <a:gd name="T33" fmla="*/ 485 h 2216"/>
                  <a:gd name="T34" fmla="*/ 1897 w 2216"/>
                  <a:gd name="T35" fmla="*/ 327 h 2216"/>
                  <a:gd name="T36" fmla="*/ 1827 w 2216"/>
                  <a:gd name="T37" fmla="*/ 256 h 2216"/>
                  <a:gd name="T38" fmla="*/ 1641 w 2216"/>
                  <a:gd name="T39" fmla="*/ 132 h 2216"/>
                  <a:gd name="T40" fmla="*/ 1447 w 2216"/>
                  <a:gd name="T41" fmla="*/ 53 h 2216"/>
                  <a:gd name="T42" fmla="*/ 1227 w 2216"/>
                  <a:gd name="T43" fmla="*/ 9 h 2216"/>
                  <a:gd name="T44" fmla="*/ 1112 w 2216"/>
                  <a:gd name="T45" fmla="*/ 0 h 2216"/>
                  <a:gd name="T46" fmla="*/ 891 w 2216"/>
                  <a:gd name="T47" fmla="*/ 18 h 2216"/>
                  <a:gd name="T48" fmla="*/ 679 w 2216"/>
                  <a:gd name="T49" fmla="*/ 88 h 2216"/>
                  <a:gd name="T50" fmla="*/ 485 w 2216"/>
                  <a:gd name="T51" fmla="*/ 185 h 2216"/>
                  <a:gd name="T52" fmla="*/ 327 w 2216"/>
                  <a:gd name="T53" fmla="*/ 318 h 2216"/>
                  <a:gd name="T54" fmla="*/ 185 w 2216"/>
                  <a:gd name="T55" fmla="*/ 485 h 2216"/>
                  <a:gd name="T56" fmla="*/ 79 w 2216"/>
                  <a:gd name="T57" fmla="*/ 671 h 2216"/>
                  <a:gd name="T58" fmla="*/ 18 w 2216"/>
                  <a:gd name="T59" fmla="*/ 882 h 2216"/>
                  <a:gd name="T60" fmla="*/ 0 w 2216"/>
                  <a:gd name="T61" fmla="*/ 1103 h 2216"/>
                  <a:gd name="T62" fmla="*/ 0 w 2216"/>
                  <a:gd name="T63" fmla="*/ 1218 h 2216"/>
                  <a:gd name="T64" fmla="*/ 44 w 2216"/>
                  <a:gd name="T65" fmla="*/ 1438 h 2216"/>
                  <a:gd name="T66" fmla="*/ 132 w 2216"/>
                  <a:gd name="T67" fmla="*/ 1633 h 2216"/>
                  <a:gd name="T68" fmla="*/ 256 w 2216"/>
                  <a:gd name="T69" fmla="*/ 1818 h 2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216" h="2216">
                    <a:moveTo>
                      <a:pt x="335" y="1888"/>
                    </a:moveTo>
                    <a:lnTo>
                      <a:pt x="335" y="1888"/>
                    </a:lnTo>
                    <a:lnTo>
                      <a:pt x="415" y="1968"/>
                    </a:lnTo>
                    <a:lnTo>
                      <a:pt x="494" y="2030"/>
                    </a:lnTo>
                    <a:lnTo>
                      <a:pt x="591" y="2083"/>
                    </a:lnTo>
                    <a:lnTo>
                      <a:pt x="688" y="2127"/>
                    </a:lnTo>
                    <a:lnTo>
                      <a:pt x="785" y="2171"/>
                    </a:lnTo>
                    <a:lnTo>
                      <a:pt x="891" y="2197"/>
                    </a:lnTo>
                    <a:lnTo>
                      <a:pt x="997" y="2215"/>
                    </a:lnTo>
                    <a:lnTo>
                      <a:pt x="1112" y="2215"/>
                    </a:lnTo>
                    <a:lnTo>
                      <a:pt x="1112" y="2215"/>
                    </a:lnTo>
                    <a:lnTo>
                      <a:pt x="1227" y="2215"/>
                    </a:lnTo>
                    <a:lnTo>
                      <a:pt x="1332" y="2197"/>
                    </a:lnTo>
                    <a:lnTo>
                      <a:pt x="1438" y="2171"/>
                    </a:lnTo>
                    <a:lnTo>
                      <a:pt x="1544" y="2127"/>
                    </a:lnTo>
                    <a:lnTo>
                      <a:pt x="1641" y="2083"/>
                    </a:lnTo>
                    <a:lnTo>
                      <a:pt x="1729" y="2030"/>
                    </a:lnTo>
                    <a:lnTo>
                      <a:pt x="1818" y="1959"/>
                    </a:lnTo>
                    <a:lnTo>
                      <a:pt x="1897" y="1888"/>
                    </a:lnTo>
                    <a:lnTo>
                      <a:pt x="1968" y="1809"/>
                    </a:lnTo>
                    <a:lnTo>
                      <a:pt x="2030" y="1730"/>
                    </a:lnTo>
                    <a:lnTo>
                      <a:pt x="2082" y="1633"/>
                    </a:lnTo>
                    <a:lnTo>
                      <a:pt x="2127" y="1535"/>
                    </a:lnTo>
                    <a:lnTo>
                      <a:pt x="2162" y="1430"/>
                    </a:lnTo>
                    <a:lnTo>
                      <a:pt x="2188" y="1324"/>
                    </a:lnTo>
                    <a:lnTo>
                      <a:pt x="2206" y="1218"/>
                    </a:lnTo>
                    <a:lnTo>
                      <a:pt x="2215" y="1103"/>
                    </a:lnTo>
                    <a:lnTo>
                      <a:pt x="2215" y="1103"/>
                    </a:lnTo>
                    <a:lnTo>
                      <a:pt x="2206" y="988"/>
                    </a:lnTo>
                    <a:lnTo>
                      <a:pt x="2197" y="882"/>
                    </a:lnTo>
                    <a:lnTo>
                      <a:pt x="2171" y="777"/>
                    </a:lnTo>
                    <a:lnTo>
                      <a:pt x="2135" y="679"/>
                    </a:lnTo>
                    <a:lnTo>
                      <a:pt x="2091" y="582"/>
                    </a:lnTo>
                    <a:lnTo>
                      <a:pt x="2038" y="485"/>
                    </a:lnTo>
                    <a:lnTo>
                      <a:pt x="1968" y="406"/>
                    </a:lnTo>
                    <a:lnTo>
                      <a:pt x="1897" y="327"/>
                    </a:lnTo>
                    <a:lnTo>
                      <a:pt x="1897" y="327"/>
                    </a:lnTo>
                    <a:lnTo>
                      <a:pt x="1827" y="256"/>
                    </a:lnTo>
                    <a:lnTo>
                      <a:pt x="1738" y="194"/>
                    </a:lnTo>
                    <a:lnTo>
                      <a:pt x="1641" y="132"/>
                    </a:lnTo>
                    <a:lnTo>
                      <a:pt x="1544" y="88"/>
                    </a:lnTo>
                    <a:lnTo>
                      <a:pt x="1447" y="53"/>
                    </a:lnTo>
                    <a:lnTo>
                      <a:pt x="1341" y="26"/>
                    </a:lnTo>
                    <a:lnTo>
                      <a:pt x="1227" y="9"/>
                    </a:lnTo>
                    <a:lnTo>
                      <a:pt x="1112" y="0"/>
                    </a:lnTo>
                    <a:lnTo>
                      <a:pt x="1112" y="0"/>
                    </a:lnTo>
                    <a:lnTo>
                      <a:pt x="997" y="9"/>
                    </a:lnTo>
                    <a:lnTo>
                      <a:pt x="891" y="18"/>
                    </a:lnTo>
                    <a:lnTo>
                      <a:pt x="777" y="53"/>
                    </a:lnTo>
                    <a:lnTo>
                      <a:pt x="679" y="88"/>
                    </a:lnTo>
                    <a:lnTo>
                      <a:pt x="582" y="132"/>
                    </a:lnTo>
                    <a:lnTo>
                      <a:pt x="485" y="185"/>
                    </a:lnTo>
                    <a:lnTo>
                      <a:pt x="406" y="247"/>
                    </a:lnTo>
                    <a:lnTo>
                      <a:pt x="327" y="318"/>
                    </a:lnTo>
                    <a:lnTo>
                      <a:pt x="247" y="397"/>
                    </a:lnTo>
                    <a:lnTo>
                      <a:pt x="185" y="485"/>
                    </a:lnTo>
                    <a:lnTo>
                      <a:pt x="132" y="574"/>
                    </a:lnTo>
                    <a:lnTo>
                      <a:pt x="79" y="671"/>
                    </a:lnTo>
                    <a:lnTo>
                      <a:pt x="44" y="777"/>
                    </a:lnTo>
                    <a:lnTo>
                      <a:pt x="18" y="882"/>
                    </a:lnTo>
                    <a:lnTo>
                      <a:pt x="0" y="988"/>
                    </a:lnTo>
                    <a:lnTo>
                      <a:pt x="0" y="1103"/>
                    </a:lnTo>
                    <a:lnTo>
                      <a:pt x="0" y="1103"/>
                    </a:lnTo>
                    <a:lnTo>
                      <a:pt x="0" y="1218"/>
                    </a:lnTo>
                    <a:lnTo>
                      <a:pt x="18" y="1332"/>
                    </a:lnTo>
                    <a:lnTo>
                      <a:pt x="44" y="1438"/>
                    </a:lnTo>
                    <a:lnTo>
                      <a:pt x="88" y="1535"/>
                    </a:lnTo>
                    <a:lnTo>
                      <a:pt x="132" y="1633"/>
                    </a:lnTo>
                    <a:lnTo>
                      <a:pt x="194" y="1730"/>
                    </a:lnTo>
                    <a:lnTo>
                      <a:pt x="256" y="1818"/>
                    </a:lnTo>
                    <a:lnTo>
                      <a:pt x="335" y="188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96" name="Freeform 10">
                <a:extLst>
                  <a:ext uri="{FF2B5EF4-FFF2-40B4-BE49-F238E27FC236}">
                    <a16:creationId xmlns:a16="http://schemas.microsoft.com/office/drawing/2014/main" id="{649C90CB-52C8-EC41-B57A-8E04E8C4B29D}"/>
                  </a:ext>
                </a:extLst>
              </p:cNvPr>
              <p:cNvSpPr>
                <a:spLocks noChangeArrowheads="1"/>
              </p:cNvSpPr>
              <p:nvPr/>
            </p:nvSpPr>
            <p:spPr bwMode="auto">
              <a:xfrm>
                <a:off x="2586038" y="1887538"/>
                <a:ext cx="4948237" cy="3843337"/>
              </a:xfrm>
              <a:custGeom>
                <a:avLst/>
                <a:gdLst>
                  <a:gd name="T0" fmla="*/ 11981 w 13747"/>
                  <a:gd name="T1" fmla="*/ 5207 h 10678"/>
                  <a:gd name="T2" fmla="*/ 13746 w 13747"/>
                  <a:gd name="T3" fmla="*/ 5207 h 10678"/>
                  <a:gd name="T4" fmla="*/ 13746 w 13747"/>
                  <a:gd name="T5" fmla="*/ 4439 h 10678"/>
                  <a:gd name="T6" fmla="*/ 12211 w 13747"/>
                  <a:gd name="T7" fmla="*/ 4439 h 10678"/>
                  <a:gd name="T8" fmla="*/ 12211 w 13747"/>
                  <a:gd name="T9" fmla="*/ 0 h 10678"/>
                  <a:gd name="T10" fmla="*/ 11443 w 13747"/>
                  <a:gd name="T11" fmla="*/ 0 h 10678"/>
                  <a:gd name="T12" fmla="*/ 11443 w 13747"/>
                  <a:gd name="T13" fmla="*/ 3662 h 10678"/>
                  <a:gd name="T14" fmla="*/ 9052 w 13747"/>
                  <a:gd name="T15" fmla="*/ 1271 h 10678"/>
                  <a:gd name="T16" fmla="*/ 3194 w 13747"/>
                  <a:gd name="T17" fmla="*/ 1271 h 10678"/>
                  <a:gd name="T18" fmla="*/ 3194 w 13747"/>
                  <a:gd name="T19" fmla="*/ 97 h 10678"/>
                  <a:gd name="T20" fmla="*/ 2418 w 13747"/>
                  <a:gd name="T21" fmla="*/ 97 h 10678"/>
                  <a:gd name="T22" fmla="*/ 2418 w 13747"/>
                  <a:gd name="T23" fmla="*/ 1271 h 10678"/>
                  <a:gd name="T24" fmla="*/ 282 w 13747"/>
                  <a:gd name="T25" fmla="*/ 1271 h 10678"/>
                  <a:gd name="T26" fmla="*/ 282 w 13747"/>
                  <a:gd name="T27" fmla="*/ 2048 h 10678"/>
                  <a:gd name="T28" fmla="*/ 2020 w 13747"/>
                  <a:gd name="T29" fmla="*/ 2048 h 10678"/>
                  <a:gd name="T30" fmla="*/ 0 w 13747"/>
                  <a:gd name="T31" fmla="*/ 4068 h 10678"/>
                  <a:gd name="T32" fmla="*/ 547 w 13747"/>
                  <a:gd name="T33" fmla="*/ 4615 h 10678"/>
                  <a:gd name="T34" fmla="*/ 2850 w 13747"/>
                  <a:gd name="T35" fmla="*/ 2312 h 10678"/>
                  <a:gd name="T36" fmla="*/ 4826 w 13747"/>
                  <a:gd name="T37" fmla="*/ 4289 h 10678"/>
                  <a:gd name="T38" fmla="*/ 5373 w 13747"/>
                  <a:gd name="T39" fmla="*/ 3733 h 10678"/>
                  <a:gd name="T40" fmla="*/ 3688 w 13747"/>
                  <a:gd name="T41" fmla="*/ 2048 h 10678"/>
                  <a:gd name="T42" fmla="*/ 8734 w 13747"/>
                  <a:gd name="T43" fmla="*/ 2048 h 10678"/>
                  <a:gd name="T44" fmla="*/ 11390 w 13747"/>
                  <a:gd name="T45" fmla="*/ 4704 h 10678"/>
                  <a:gd name="T46" fmla="*/ 6821 w 13747"/>
                  <a:gd name="T47" fmla="*/ 9177 h 10678"/>
                  <a:gd name="T48" fmla="*/ 3088 w 13747"/>
                  <a:gd name="T49" fmla="*/ 9177 h 10678"/>
                  <a:gd name="T50" fmla="*/ 3088 w 13747"/>
                  <a:gd name="T51" fmla="*/ 9953 h 10678"/>
                  <a:gd name="T52" fmla="*/ 6591 w 13747"/>
                  <a:gd name="T53" fmla="*/ 9953 h 10678"/>
                  <a:gd name="T54" fmla="*/ 6591 w 13747"/>
                  <a:gd name="T55" fmla="*/ 10677 h 10678"/>
                  <a:gd name="T56" fmla="*/ 7358 w 13747"/>
                  <a:gd name="T57" fmla="*/ 10677 h 10678"/>
                  <a:gd name="T58" fmla="*/ 7358 w 13747"/>
                  <a:gd name="T59" fmla="*/ 9953 h 10678"/>
                  <a:gd name="T60" fmla="*/ 11611 w 13747"/>
                  <a:gd name="T61" fmla="*/ 9953 h 10678"/>
                  <a:gd name="T62" fmla="*/ 11611 w 13747"/>
                  <a:gd name="T63" fmla="*/ 9177 h 10678"/>
                  <a:gd name="T64" fmla="*/ 7931 w 13747"/>
                  <a:gd name="T65" fmla="*/ 9177 h 10678"/>
                  <a:gd name="T66" fmla="*/ 11981 w 13747"/>
                  <a:gd name="T67" fmla="*/ 5207 h 106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747" h="10678">
                    <a:moveTo>
                      <a:pt x="11981" y="5207"/>
                    </a:moveTo>
                    <a:lnTo>
                      <a:pt x="13746" y="5207"/>
                    </a:lnTo>
                    <a:lnTo>
                      <a:pt x="13746" y="4439"/>
                    </a:lnTo>
                    <a:lnTo>
                      <a:pt x="12211" y="4439"/>
                    </a:lnTo>
                    <a:lnTo>
                      <a:pt x="12211" y="0"/>
                    </a:lnTo>
                    <a:lnTo>
                      <a:pt x="11443" y="0"/>
                    </a:lnTo>
                    <a:lnTo>
                      <a:pt x="11443" y="3662"/>
                    </a:lnTo>
                    <a:lnTo>
                      <a:pt x="9052" y="1271"/>
                    </a:lnTo>
                    <a:lnTo>
                      <a:pt x="3194" y="1271"/>
                    </a:lnTo>
                    <a:lnTo>
                      <a:pt x="3194" y="97"/>
                    </a:lnTo>
                    <a:lnTo>
                      <a:pt x="2418" y="97"/>
                    </a:lnTo>
                    <a:lnTo>
                      <a:pt x="2418" y="1271"/>
                    </a:lnTo>
                    <a:lnTo>
                      <a:pt x="282" y="1271"/>
                    </a:lnTo>
                    <a:lnTo>
                      <a:pt x="282" y="2048"/>
                    </a:lnTo>
                    <a:lnTo>
                      <a:pt x="2020" y="2048"/>
                    </a:lnTo>
                    <a:lnTo>
                      <a:pt x="0" y="4068"/>
                    </a:lnTo>
                    <a:lnTo>
                      <a:pt x="547" y="4615"/>
                    </a:lnTo>
                    <a:lnTo>
                      <a:pt x="2850" y="2312"/>
                    </a:lnTo>
                    <a:lnTo>
                      <a:pt x="4826" y="4289"/>
                    </a:lnTo>
                    <a:lnTo>
                      <a:pt x="5373" y="3733"/>
                    </a:lnTo>
                    <a:lnTo>
                      <a:pt x="3688" y="2048"/>
                    </a:lnTo>
                    <a:lnTo>
                      <a:pt x="8734" y="2048"/>
                    </a:lnTo>
                    <a:lnTo>
                      <a:pt x="11390" y="4704"/>
                    </a:lnTo>
                    <a:lnTo>
                      <a:pt x="6821" y="9177"/>
                    </a:lnTo>
                    <a:lnTo>
                      <a:pt x="3088" y="9177"/>
                    </a:lnTo>
                    <a:lnTo>
                      <a:pt x="3088" y="9953"/>
                    </a:lnTo>
                    <a:lnTo>
                      <a:pt x="6591" y="9953"/>
                    </a:lnTo>
                    <a:lnTo>
                      <a:pt x="6591" y="10677"/>
                    </a:lnTo>
                    <a:lnTo>
                      <a:pt x="7358" y="10677"/>
                    </a:lnTo>
                    <a:lnTo>
                      <a:pt x="7358" y="9953"/>
                    </a:lnTo>
                    <a:lnTo>
                      <a:pt x="11611" y="9953"/>
                    </a:lnTo>
                    <a:lnTo>
                      <a:pt x="11611" y="9177"/>
                    </a:lnTo>
                    <a:lnTo>
                      <a:pt x="7931" y="9177"/>
                    </a:lnTo>
                    <a:lnTo>
                      <a:pt x="11981" y="520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597" name="Freeform 11">
                <a:extLst>
                  <a:ext uri="{FF2B5EF4-FFF2-40B4-BE49-F238E27FC236}">
                    <a16:creationId xmlns:a16="http://schemas.microsoft.com/office/drawing/2014/main" id="{A877CFC6-5176-A146-9059-880B40F28B86}"/>
                  </a:ext>
                </a:extLst>
              </p:cNvPr>
              <p:cNvSpPr>
                <a:spLocks noChangeArrowheads="1"/>
              </p:cNvSpPr>
              <p:nvPr/>
            </p:nvSpPr>
            <p:spPr bwMode="auto">
              <a:xfrm>
                <a:off x="3395663" y="4035425"/>
                <a:ext cx="1068387" cy="1068388"/>
              </a:xfrm>
              <a:custGeom>
                <a:avLst/>
                <a:gdLst>
                  <a:gd name="T0" fmla="*/ 2409 w 2966"/>
                  <a:gd name="T1" fmla="*/ 0 h 2966"/>
                  <a:gd name="T2" fmla="*/ 0 w 2966"/>
                  <a:gd name="T3" fmla="*/ 2409 h 2966"/>
                  <a:gd name="T4" fmla="*/ 547 w 2966"/>
                  <a:gd name="T5" fmla="*/ 2965 h 2966"/>
                  <a:gd name="T6" fmla="*/ 2965 w 2966"/>
                  <a:gd name="T7" fmla="*/ 547 h 2966"/>
                  <a:gd name="T8" fmla="*/ 2409 w 2966"/>
                  <a:gd name="T9" fmla="*/ 0 h 2966"/>
                </a:gdLst>
                <a:ahLst/>
                <a:cxnLst>
                  <a:cxn ang="0">
                    <a:pos x="T0" y="T1"/>
                  </a:cxn>
                  <a:cxn ang="0">
                    <a:pos x="T2" y="T3"/>
                  </a:cxn>
                  <a:cxn ang="0">
                    <a:pos x="T4" y="T5"/>
                  </a:cxn>
                  <a:cxn ang="0">
                    <a:pos x="T6" y="T7"/>
                  </a:cxn>
                  <a:cxn ang="0">
                    <a:pos x="T8" y="T9"/>
                  </a:cxn>
                </a:cxnLst>
                <a:rect l="0" t="0" r="r" b="b"/>
                <a:pathLst>
                  <a:path w="2966" h="2966">
                    <a:moveTo>
                      <a:pt x="2409" y="0"/>
                    </a:moveTo>
                    <a:lnTo>
                      <a:pt x="0" y="2409"/>
                    </a:lnTo>
                    <a:lnTo>
                      <a:pt x="547" y="2965"/>
                    </a:lnTo>
                    <a:lnTo>
                      <a:pt x="2965" y="547"/>
                    </a:lnTo>
                    <a:lnTo>
                      <a:pt x="240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grpSp>
      </p:grpSp>
      <p:cxnSp>
        <p:nvCxnSpPr>
          <p:cNvPr id="598" name="Straight Connector 597">
            <a:extLst>
              <a:ext uri="{FF2B5EF4-FFF2-40B4-BE49-F238E27FC236}">
                <a16:creationId xmlns:a16="http://schemas.microsoft.com/office/drawing/2014/main" id="{9285024F-7249-6845-93BF-A24937BB1FF9}"/>
              </a:ext>
            </a:extLst>
          </p:cNvPr>
          <p:cNvCxnSpPr>
            <a:cxnSpLocks/>
            <a:stCxn id="585" idx="2"/>
            <a:endCxn id="466" idx="2"/>
          </p:cNvCxnSpPr>
          <p:nvPr/>
        </p:nvCxnSpPr>
        <p:spPr bwMode="gray">
          <a:xfrm flipH="1" flipV="1">
            <a:off x="2290154" y="5580207"/>
            <a:ext cx="3805846" cy="651586"/>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99" name="Straight Connector 598">
            <a:extLst>
              <a:ext uri="{FF2B5EF4-FFF2-40B4-BE49-F238E27FC236}">
                <a16:creationId xmlns:a16="http://schemas.microsoft.com/office/drawing/2014/main" id="{DAA68789-3C22-F24C-95BE-C59BBBFF3F83}"/>
              </a:ext>
            </a:extLst>
          </p:cNvPr>
          <p:cNvCxnSpPr>
            <a:cxnSpLocks/>
            <a:stCxn id="585" idx="1"/>
            <a:endCxn id="512" idx="2"/>
          </p:cNvCxnSpPr>
          <p:nvPr/>
        </p:nvCxnSpPr>
        <p:spPr bwMode="gray">
          <a:xfrm flipH="1" flipV="1">
            <a:off x="4762502" y="5582034"/>
            <a:ext cx="1420858" cy="438852"/>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600" name="Straight Connector 599">
            <a:extLst>
              <a:ext uri="{FF2B5EF4-FFF2-40B4-BE49-F238E27FC236}">
                <a16:creationId xmlns:a16="http://schemas.microsoft.com/office/drawing/2014/main" id="{B0EE4646-7C98-0044-BDE2-0250D55EE6B4}"/>
              </a:ext>
            </a:extLst>
          </p:cNvPr>
          <p:cNvCxnSpPr>
            <a:cxnSpLocks/>
            <a:stCxn id="585" idx="6"/>
          </p:cNvCxnSpPr>
          <p:nvPr/>
        </p:nvCxnSpPr>
        <p:spPr bwMode="gray">
          <a:xfrm flipV="1">
            <a:off x="6692533" y="5810092"/>
            <a:ext cx="1790305" cy="421701"/>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602" name="Rectangle 601">
            <a:extLst>
              <a:ext uri="{FF2B5EF4-FFF2-40B4-BE49-F238E27FC236}">
                <a16:creationId xmlns:a16="http://schemas.microsoft.com/office/drawing/2014/main" id="{D84E6D88-4332-9145-BBEC-11710A405155}"/>
              </a:ext>
            </a:extLst>
          </p:cNvPr>
          <p:cNvSpPr/>
          <p:nvPr/>
        </p:nvSpPr>
        <p:spPr>
          <a:xfrm>
            <a:off x="4299423" y="5567424"/>
            <a:ext cx="579005" cy="276999"/>
          </a:xfrm>
          <a:prstGeom prst="rect">
            <a:avLst/>
          </a:prstGeom>
        </p:spPr>
        <p:txBody>
          <a:bodyPr wrap="none">
            <a:spAutoFit/>
          </a:bodyPr>
          <a:lstStyle/>
          <a:p>
            <a:pPr algn="ctr"/>
            <a:r>
              <a:rPr lang="en-US" sz="1200" b="1" dirty="0">
                <a:solidFill>
                  <a:schemeClr val="tx2"/>
                </a:solidFill>
                <a:ea typeface="Gotham Rounded Book" charset="0"/>
                <a:cs typeface="Gotham Rounded Book" charset="0"/>
              </a:rPr>
              <a:t>TEP2</a:t>
            </a:r>
          </a:p>
        </p:txBody>
      </p:sp>
      <p:sp>
        <p:nvSpPr>
          <p:cNvPr id="603" name="Rectangle 602">
            <a:extLst>
              <a:ext uri="{FF2B5EF4-FFF2-40B4-BE49-F238E27FC236}">
                <a16:creationId xmlns:a16="http://schemas.microsoft.com/office/drawing/2014/main" id="{6431F961-8B0A-D043-BFC5-14720CC4A13F}"/>
              </a:ext>
            </a:extLst>
          </p:cNvPr>
          <p:cNvSpPr/>
          <p:nvPr/>
        </p:nvSpPr>
        <p:spPr>
          <a:xfrm>
            <a:off x="7961163" y="5593454"/>
            <a:ext cx="579005" cy="276999"/>
          </a:xfrm>
          <a:prstGeom prst="rect">
            <a:avLst/>
          </a:prstGeom>
        </p:spPr>
        <p:txBody>
          <a:bodyPr wrap="none">
            <a:spAutoFit/>
          </a:bodyPr>
          <a:lstStyle/>
          <a:p>
            <a:pPr algn="ctr"/>
            <a:r>
              <a:rPr lang="en-US" sz="1200" b="1" dirty="0">
                <a:solidFill>
                  <a:schemeClr val="tx2"/>
                </a:solidFill>
                <a:ea typeface="Gotham Rounded Book" charset="0"/>
                <a:cs typeface="Gotham Rounded Book" charset="0"/>
              </a:rPr>
              <a:t>TEP3</a:t>
            </a:r>
          </a:p>
        </p:txBody>
      </p:sp>
      <p:sp>
        <p:nvSpPr>
          <p:cNvPr id="607" name="Rectangle 606">
            <a:extLst>
              <a:ext uri="{FF2B5EF4-FFF2-40B4-BE49-F238E27FC236}">
                <a16:creationId xmlns:a16="http://schemas.microsoft.com/office/drawing/2014/main" id="{20DACB2D-E642-1943-9023-6BEE805CE388}"/>
              </a:ext>
            </a:extLst>
          </p:cNvPr>
          <p:cNvSpPr/>
          <p:nvPr/>
        </p:nvSpPr>
        <p:spPr>
          <a:xfrm>
            <a:off x="1893809" y="5575219"/>
            <a:ext cx="543740" cy="276999"/>
          </a:xfrm>
          <a:prstGeom prst="rect">
            <a:avLst/>
          </a:prstGeom>
        </p:spPr>
        <p:txBody>
          <a:bodyPr wrap="none">
            <a:spAutoFit/>
          </a:bodyPr>
          <a:lstStyle/>
          <a:p>
            <a:pPr algn="ctr"/>
            <a:r>
              <a:rPr lang="en-US" sz="1200" b="1" dirty="0">
                <a:solidFill>
                  <a:schemeClr val="tx2"/>
                </a:solidFill>
                <a:ea typeface="Gotham Rounded Book" charset="0"/>
                <a:cs typeface="Gotham Rounded Book" charset="0"/>
              </a:rPr>
              <a:t>TEP1</a:t>
            </a:r>
          </a:p>
        </p:txBody>
      </p:sp>
      <p:cxnSp>
        <p:nvCxnSpPr>
          <p:cNvPr id="17" name="Straight Arrow Connector 16">
            <a:extLst>
              <a:ext uri="{FF2B5EF4-FFF2-40B4-BE49-F238E27FC236}">
                <a16:creationId xmlns:a16="http://schemas.microsoft.com/office/drawing/2014/main" id="{5E8D7724-621F-DF4A-B6DA-6DB7435DC4D6}"/>
              </a:ext>
            </a:extLst>
          </p:cNvPr>
          <p:cNvCxnSpPr>
            <a:cxnSpLocks/>
          </p:cNvCxnSpPr>
          <p:nvPr/>
        </p:nvCxnSpPr>
        <p:spPr bwMode="gray">
          <a:xfrm flipV="1">
            <a:off x="2464098" y="2163834"/>
            <a:ext cx="2688952" cy="770424"/>
          </a:xfrm>
          <a:prstGeom prst="straightConnector1">
            <a:avLst/>
          </a:prstGeom>
          <a:ln w="25400">
            <a:solidFill>
              <a:schemeClr val="tx1"/>
            </a:solidFill>
            <a:miter lim="800000"/>
            <a:tailEnd type="triangle"/>
          </a:ln>
        </p:spPr>
        <p:style>
          <a:lnRef idx="1">
            <a:schemeClr val="accent1"/>
          </a:lnRef>
          <a:fillRef idx="0">
            <a:schemeClr val="accent1"/>
          </a:fillRef>
          <a:effectRef idx="0">
            <a:schemeClr val="accent1"/>
          </a:effectRef>
          <a:fontRef idx="minor">
            <a:schemeClr val="tx1"/>
          </a:fontRef>
        </p:style>
      </p:cxnSp>
      <p:sp>
        <p:nvSpPr>
          <p:cNvPr id="30" name="Rectangle 29">
            <a:extLst>
              <a:ext uri="{FF2B5EF4-FFF2-40B4-BE49-F238E27FC236}">
                <a16:creationId xmlns:a16="http://schemas.microsoft.com/office/drawing/2014/main" id="{F88C224B-77EA-7845-8B23-67ABC15E95A7}"/>
              </a:ext>
            </a:extLst>
          </p:cNvPr>
          <p:cNvSpPr/>
          <p:nvPr/>
        </p:nvSpPr>
        <p:spPr>
          <a:xfrm>
            <a:off x="6865375" y="1691164"/>
            <a:ext cx="6096000" cy="307777"/>
          </a:xfrm>
          <a:prstGeom prst="rect">
            <a:avLst/>
          </a:prstGeom>
        </p:spPr>
        <p:txBody>
          <a:bodyPr>
            <a:spAutoFit/>
          </a:bodyPr>
          <a:lstStyle/>
          <a:p>
            <a:pPr>
              <a:spcAft>
                <a:spcPts val="600"/>
              </a:spcAft>
            </a:pPr>
            <a:r>
              <a:rPr lang="en-US" sz="1400" b="1" dirty="0">
                <a:solidFill>
                  <a:schemeClr val="bg1"/>
                </a:solidFill>
              </a:rPr>
              <a:t>2. No dynamic routing with physical</a:t>
            </a:r>
          </a:p>
        </p:txBody>
      </p:sp>
      <p:sp>
        <p:nvSpPr>
          <p:cNvPr id="31" name="Rectangle 30">
            <a:extLst>
              <a:ext uri="{FF2B5EF4-FFF2-40B4-BE49-F238E27FC236}">
                <a16:creationId xmlns:a16="http://schemas.microsoft.com/office/drawing/2014/main" id="{3B6D3C7E-5EAD-3D4C-9255-B8090BD97A91}"/>
              </a:ext>
            </a:extLst>
          </p:cNvPr>
          <p:cNvSpPr/>
          <p:nvPr/>
        </p:nvSpPr>
        <p:spPr>
          <a:xfrm>
            <a:off x="6865375" y="1979519"/>
            <a:ext cx="4478537" cy="523220"/>
          </a:xfrm>
          <a:prstGeom prst="rect">
            <a:avLst/>
          </a:prstGeom>
        </p:spPr>
        <p:txBody>
          <a:bodyPr wrap="square">
            <a:spAutoFit/>
          </a:bodyPr>
          <a:lstStyle/>
          <a:p>
            <a:pPr>
              <a:spcAft>
                <a:spcPts val="600"/>
              </a:spcAft>
            </a:pPr>
            <a:r>
              <a:rPr lang="en-US" sz="1400" b="1" dirty="0">
                <a:solidFill>
                  <a:schemeClr val="bg1"/>
                </a:solidFill>
              </a:rPr>
              <a:t>3. Enables peering with physical through simple static routing (e.g. A/P firewall cluster)</a:t>
            </a:r>
          </a:p>
        </p:txBody>
      </p:sp>
      <p:sp>
        <p:nvSpPr>
          <p:cNvPr id="614" name="Rectangle 613">
            <a:extLst>
              <a:ext uri="{FF2B5EF4-FFF2-40B4-BE49-F238E27FC236}">
                <a16:creationId xmlns:a16="http://schemas.microsoft.com/office/drawing/2014/main" id="{EC80CF98-9BE5-334C-BE76-CB4743E76337}"/>
              </a:ext>
            </a:extLst>
          </p:cNvPr>
          <p:cNvSpPr/>
          <p:nvPr/>
        </p:nvSpPr>
        <p:spPr>
          <a:xfrm>
            <a:off x="4744126" y="6330388"/>
            <a:ext cx="1809594" cy="276999"/>
          </a:xfrm>
          <a:prstGeom prst="rect">
            <a:avLst/>
          </a:prstGeom>
        </p:spPr>
        <p:txBody>
          <a:bodyPr wrap="square">
            <a:spAutoFit/>
          </a:bodyPr>
          <a:lstStyle/>
          <a:p>
            <a:r>
              <a:rPr lang="en-US" sz="1200" b="1" dirty="0">
                <a:solidFill>
                  <a:schemeClr val="tx2"/>
                </a:solidFill>
                <a:latin typeface="Metropolis" pitchFamily="2" charset="77"/>
              </a:rPr>
              <a:t>Physical Network</a:t>
            </a:r>
            <a:endParaRPr lang="en-GB" sz="1200" dirty="0">
              <a:solidFill>
                <a:schemeClr val="tx2"/>
              </a:solidFill>
            </a:endParaRPr>
          </a:p>
        </p:txBody>
      </p:sp>
    </p:spTree>
    <p:extLst>
      <p:ext uri="{BB962C8B-B14F-4D97-AF65-F5344CB8AC3E}">
        <p14:creationId xmlns:p14="http://schemas.microsoft.com/office/powerpoint/2010/main" val="96067651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475"/>
                                        </p:tgtEl>
                                        <p:attrNameLst>
                                          <p:attrName>style.visibility</p:attrName>
                                        </p:attrNameLst>
                                      </p:cBhvr>
                                      <p:to>
                                        <p:strVal val="visible"/>
                                      </p:to>
                                    </p:set>
                                    <p:anim calcmode="lin" valueType="num">
                                      <p:cBhvr additive="base">
                                        <p:cTn id="7" dur="500" fill="hold"/>
                                        <p:tgtEl>
                                          <p:spTgt spid="475"/>
                                        </p:tgtEl>
                                        <p:attrNameLst>
                                          <p:attrName>ppt_x</p:attrName>
                                        </p:attrNameLst>
                                      </p:cBhvr>
                                      <p:tavLst>
                                        <p:tav tm="0">
                                          <p:val>
                                            <p:strVal val="#ppt_x"/>
                                          </p:val>
                                        </p:tav>
                                        <p:tav tm="100000">
                                          <p:val>
                                            <p:strVal val="#ppt_x"/>
                                          </p:val>
                                        </p:tav>
                                      </p:tavLst>
                                    </p:anim>
                                    <p:anim calcmode="lin" valueType="num">
                                      <p:cBhvr additive="base">
                                        <p:cTn id="8" dur="500" fill="hold"/>
                                        <p:tgtEl>
                                          <p:spTgt spid="475"/>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487"/>
                                        </p:tgtEl>
                                        <p:attrNameLst>
                                          <p:attrName>style.visibility</p:attrName>
                                        </p:attrNameLst>
                                      </p:cBhvr>
                                      <p:to>
                                        <p:strVal val="visible"/>
                                      </p:to>
                                    </p:set>
                                    <p:anim calcmode="lin" valueType="num">
                                      <p:cBhvr additive="base">
                                        <p:cTn id="11" dur="500" fill="hold"/>
                                        <p:tgtEl>
                                          <p:spTgt spid="487"/>
                                        </p:tgtEl>
                                        <p:attrNameLst>
                                          <p:attrName>ppt_x</p:attrName>
                                        </p:attrNameLst>
                                      </p:cBhvr>
                                      <p:tavLst>
                                        <p:tav tm="0">
                                          <p:val>
                                            <p:strVal val="#ppt_x"/>
                                          </p:val>
                                        </p:tav>
                                        <p:tav tm="100000">
                                          <p:val>
                                            <p:strVal val="#ppt_x"/>
                                          </p:val>
                                        </p:tav>
                                      </p:tavLst>
                                    </p:anim>
                                    <p:anim calcmode="lin" valueType="num">
                                      <p:cBhvr additive="base">
                                        <p:cTn id="12" dur="500" fill="hold"/>
                                        <p:tgtEl>
                                          <p:spTgt spid="487"/>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538"/>
                                        </p:tgtEl>
                                        <p:attrNameLst>
                                          <p:attrName>style.visibility</p:attrName>
                                        </p:attrNameLst>
                                      </p:cBhvr>
                                      <p:to>
                                        <p:strVal val="visible"/>
                                      </p:to>
                                    </p:set>
                                    <p:anim calcmode="lin" valueType="num">
                                      <p:cBhvr additive="base">
                                        <p:cTn id="15" dur="500" fill="hold"/>
                                        <p:tgtEl>
                                          <p:spTgt spid="538"/>
                                        </p:tgtEl>
                                        <p:attrNameLst>
                                          <p:attrName>ppt_x</p:attrName>
                                        </p:attrNameLst>
                                      </p:cBhvr>
                                      <p:tavLst>
                                        <p:tav tm="0">
                                          <p:val>
                                            <p:strVal val="#ppt_x"/>
                                          </p:val>
                                        </p:tav>
                                        <p:tav tm="100000">
                                          <p:val>
                                            <p:strVal val="#ppt_x"/>
                                          </p:val>
                                        </p:tav>
                                      </p:tavLst>
                                    </p:anim>
                                    <p:anim calcmode="lin" valueType="num">
                                      <p:cBhvr additive="base">
                                        <p:cTn id="16" dur="500" fill="hold"/>
                                        <p:tgtEl>
                                          <p:spTgt spid="538"/>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474"/>
                                        </p:tgtEl>
                                        <p:attrNameLst>
                                          <p:attrName>style.visibility</p:attrName>
                                        </p:attrNameLst>
                                      </p:cBhvr>
                                      <p:to>
                                        <p:strVal val="visible"/>
                                      </p:to>
                                    </p:set>
                                    <p:anim calcmode="lin" valueType="num">
                                      <p:cBhvr additive="base">
                                        <p:cTn id="19" dur="500" fill="hold"/>
                                        <p:tgtEl>
                                          <p:spTgt spid="474"/>
                                        </p:tgtEl>
                                        <p:attrNameLst>
                                          <p:attrName>ppt_x</p:attrName>
                                        </p:attrNameLst>
                                      </p:cBhvr>
                                      <p:tavLst>
                                        <p:tav tm="0">
                                          <p:val>
                                            <p:strVal val="#ppt_x"/>
                                          </p:val>
                                        </p:tav>
                                        <p:tav tm="100000">
                                          <p:val>
                                            <p:strVal val="#ppt_x"/>
                                          </p:val>
                                        </p:tav>
                                      </p:tavLst>
                                    </p:anim>
                                    <p:anim calcmode="lin" valueType="num">
                                      <p:cBhvr additive="base">
                                        <p:cTn id="20" dur="500" fill="hold"/>
                                        <p:tgtEl>
                                          <p:spTgt spid="474"/>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0"/>
                                  </p:stCondLst>
                                  <p:childTnLst>
                                    <p:set>
                                      <p:cBhvr>
                                        <p:cTn id="22" dur="1" fill="hold">
                                          <p:stCondLst>
                                            <p:cond delay="0"/>
                                          </p:stCondLst>
                                        </p:cTn>
                                        <p:tgtEl>
                                          <p:spTgt spid="467"/>
                                        </p:tgtEl>
                                        <p:attrNameLst>
                                          <p:attrName>style.visibility</p:attrName>
                                        </p:attrNameLst>
                                      </p:cBhvr>
                                      <p:to>
                                        <p:strVal val="visible"/>
                                      </p:to>
                                    </p:set>
                                    <p:anim calcmode="lin" valueType="num">
                                      <p:cBhvr additive="base">
                                        <p:cTn id="23" dur="500" fill="hold"/>
                                        <p:tgtEl>
                                          <p:spTgt spid="467"/>
                                        </p:tgtEl>
                                        <p:attrNameLst>
                                          <p:attrName>ppt_x</p:attrName>
                                        </p:attrNameLst>
                                      </p:cBhvr>
                                      <p:tavLst>
                                        <p:tav tm="0">
                                          <p:val>
                                            <p:strVal val="#ppt_x"/>
                                          </p:val>
                                        </p:tav>
                                        <p:tav tm="100000">
                                          <p:val>
                                            <p:strVal val="#ppt_x"/>
                                          </p:val>
                                        </p:tav>
                                      </p:tavLst>
                                    </p:anim>
                                    <p:anim calcmode="lin" valueType="num">
                                      <p:cBhvr additive="base">
                                        <p:cTn id="24" dur="500" fill="hold"/>
                                        <p:tgtEl>
                                          <p:spTgt spid="467"/>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0"/>
                                  </p:stCondLst>
                                  <p:childTnLst>
                                    <p:set>
                                      <p:cBhvr>
                                        <p:cTn id="26" dur="1" fill="hold">
                                          <p:stCondLst>
                                            <p:cond delay="0"/>
                                          </p:stCondLst>
                                        </p:cTn>
                                        <p:tgtEl>
                                          <p:spTgt spid="513"/>
                                        </p:tgtEl>
                                        <p:attrNameLst>
                                          <p:attrName>style.visibility</p:attrName>
                                        </p:attrNameLst>
                                      </p:cBhvr>
                                      <p:to>
                                        <p:strVal val="visible"/>
                                      </p:to>
                                    </p:set>
                                    <p:anim calcmode="lin" valueType="num">
                                      <p:cBhvr additive="base">
                                        <p:cTn id="27" dur="500" fill="hold"/>
                                        <p:tgtEl>
                                          <p:spTgt spid="513"/>
                                        </p:tgtEl>
                                        <p:attrNameLst>
                                          <p:attrName>ppt_x</p:attrName>
                                        </p:attrNameLst>
                                      </p:cBhvr>
                                      <p:tavLst>
                                        <p:tav tm="0">
                                          <p:val>
                                            <p:strVal val="#ppt_x"/>
                                          </p:val>
                                        </p:tav>
                                        <p:tav tm="100000">
                                          <p:val>
                                            <p:strVal val="#ppt_x"/>
                                          </p:val>
                                        </p:tav>
                                      </p:tavLst>
                                    </p:anim>
                                    <p:anim calcmode="lin" valueType="num">
                                      <p:cBhvr additive="base">
                                        <p:cTn id="28" dur="500" fill="hold"/>
                                        <p:tgtEl>
                                          <p:spTgt spid="513"/>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stCondLst>
                                    <p:cond delay="0"/>
                                  </p:stCondLst>
                                  <p:childTnLst>
                                    <p:set>
                                      <p:cBhvr>
                                        <p:cTn id="30" dur="1" fill="hold">
                                          <p:stCondLst>
                                            <p:cond delay="0"/>
                                          </p:stCondLst>
                                        </p:cTn>
                                        <p:tgtEl>
                                          <p:spTgt spid="519"/>
                                        </p:tgtEl>
                                        <p:attrNameLst>
                                          <p:attrName>style.visibility</p:attrName>
                                        </p:attrNameLst>
                                      </p:cBhvr>
                                      <p:to>
                                        <p:strVal val="visible"/>
                                      </p:to>
                                    </p:set>
                                    <p:anim calcmode="lin" valueType="num">
                                      <p:cBhvr additive="base">
                                        <p:cTn id="31" dur="500" fill="hold"/>
                                        <p:tgtEl>
                                          <p:spTgt spid="519"/>
                                        </p:tgtEl>
                                        <p:attrNameLst>
                                          <p:attrName>ppt_x</p:attrName>
                                        </p:attrNameLst>
                                      </p:cBhvr>
                                      <p:tavLst>
                                        <p:tav tm="0">
                                          <p:val>
                                            <p:strVal val="#ppt_x"/>
                                          </p:val>
                                        </p:tav>
                                        <p:tav tm="100000">
                                          <p:val>
                                            <p:strVal val="#ppt_x"/>
                                          </p:val>
                                        </p:tav>
                                      </p:tavLst>
                                    </p:anim>
                                    <p:anim calcmode="lin" valueType="num">
                                      <p:cBhvr additive="base">
                                        <p:cTn id="32" dur="500" fill="hold"/>
                                        <p:tgtEl>
                                          <p:spTgt spid="519"/>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0"/>
                                  </p:stCondLst>
                                  <p:childTnLst>
                                    <p:set>
                                      <p:cBhvr>
                                        <p:cTn id="34" dur="1" fill="hold">
                                          <p:stCondLst>
                                            <p:cond delay="0"/>
                                          </p:stCondLst>
                                        </p:cTn>
                                        <p:tgtEl>
                                          <p:spTgt spid="541"/>
                                        </p:tgtEl>
                                        <p:attrNameLst>
                                          <p:attrName>style.visibility</p:attrName>
                                        </p:attrNameLst>
                                      </p:cBhvr>
                                      <p:to>
                                        <p:strVal val="visible"/>
                                      </p:to>
                                    </p:set>
                                    <p:anim calcmode="lin" valueType="num">
                                      <p:cBhvr additive="base">
                                        <p:cTn id="35" dur="500" fill="hold"/>
                                        <p:tgtEl>
                                          <p:spTgt spid="541"/>
                                        </p:tgtEl>
                                        <p:attrNameLst>
                                          <p:attrName>ppt_x</p:attrName>
                                        </p:attrNameLst>
                                      </p:cBhvr>
                                      <p:tavLst>
                                        <p:tav tm="0">
                                          <p:val>
                                            <p:strVal val="#ppt_x"/>
                                          </p:val>
                                        </p:tav>
                                        <p:tav tm="100000">
                                          <p:val>
                                            <p:strVal val="#ppt_x"/>
                                          </p:val>
                                        </p:tav>
                                      </p:tavLst>
                                    </p:anim>
                                    <p:anim calcmode="lin" valueType="num">
                                      <p:cBhvr additive="base">
                                        <p:cTn id="36" dur="500" fill="hold"/>
                                        <p:tgtEl>
                                          <p:spTgt spid="541"/>
                                        </p:tgtEl>
                                        <p:attrNameLst>
                                          <p:attrName>ppt_y</p:attrName>
                                        </p:attrNameLst>
                                      </p:cBhvr>
                                      <p:tavLst>
                                        <p:tav tm="0">
                                          <p:val>
                                            <p:strVal val="1+#ppt_h/2"/>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4" fill="hold" grpId="0" nodeType="clickEffect">
                                  <p:stCondLst>
                                    <p:cond delay="0"/>
                                  </p:stCondLst>
                                  <p:childTnLst>
                                    <p:set>
                                      <p:cBhvr>
                                        <p:cTn id="40" dur="1" fill="hold">
                                          <p:stCondLst>
                                            <p:cond delay="0"/>
                                          </p:stCondLst>
                                        </p:cTn>
                                        <p:tgtEl>
                                          <p:spTgt spid="115"/>
                                        </p:tgtEl>
                                        <p:attrNameLst>
                                          <p:attrName>style.visibility</p:attrName>
                                        </p:attrNameLst>
                                      </p:cBhvr>
                                      <p:to>
                                        <p:strVal val="visible"/>
                                      </p:to>
                                    </p:set>
                                    <p:anim calcmode="lin" valueType="num">
                                      <p:cBhvr additive="base">
                                        <p:cTn id="41" dur="500" fill="hold"/>
                                        <p:tgtEl>
                                          <p:spTgt spid="115"/>
                                        </p:tgtEl>
                                        <p:attrNameLst>
                                          <p:attrName>ppt_x</p:attrName>
                                        </p:attrNameLst>
                                      </p:cBhvr>
                                      <p:tavLst>
                                        <p:tav tm="0">
                                          <p:val>
                                            <p:strVal val="#ppt_x"/>
                                          </p:val>
                                        </p:tav>
                                        <p:tav tm="100000">
                                          <p:val>
                                            <p:strVal val="#ppt_x"/>
                                          </p:val>
                                        </p:tav>
                                      </p:tavLst>
                                    </p:anim>
                                    <p:anim calcmode="lin" valueType="num">
                                      <p:cBhvr additive="base">
                                        <p:cTn id="42" dur="500" fill="hold"/>
                                        <p:tgtEl>
                                          <p:spTgt spid="115"/>
                                        </p:tgtEl>
                                        <p:attrNameLst>
                                          <p:attrName>ppt_y</p:attrName>
                                        </p:attrNameLst>
                                      </p:cBhvr>
                                      <p:tavLst>
                                        <p:tav tm="0">
                                          <p:val>
                                            <p:strVal val="1+#ppt_h/2"/>
                                          </p:val>
                                        </p:tav>
                                        <p:tav tm="100000">
                                          <p:val>
                                            <p:strVal val="#ppt_y"/>
                                          </p:val>
                                        </p:tav>
                                      </p:tavLst>
                                    </p:anim>
                                  </p:childTnLst>
                                </p:cTn>
                              </p:par>
                              <p:par>
                                <p:cTn id="43" presetID="2" presetClass="entr" presetSubtype="4" fill="hold" nodeType="withEffect">
                                  <p:stCondLst>
                                    <p:cond delay="0"/>
                                  </p:stCondLst>
                                  <p:childTnLst>
                                    <p:set>
                                      <p:cBhvr>
                                        <p:cTn id="44" dur="1" fill="hold">
                                          <p:stCondLst>
                                            <p:cond delay="0"/>
                                          </p:stCondLst>
                                        </p:cTn>
                                        <p:tgtEl>
                                          <p:spTgt spid="17"/>
                                        </p:tgtEl>
                                        <p:attrNameLst>
                                          <p:attrName>style.visibility</p:attrName>
                                        </p:attrNameLst>
                                      </p:cBhvr>
                                      <p:to>
                                        <p:strVal val="visible"/>
                                      </p:to>
                                    </p:set>
                                    <p:anim calcmode="lin" valueType="num">
                                      <p:cBhvr additive="base">
                                        <p:cTn id="45" dur="500" fill="hold"/>
                                        <p:tgtEl>
                                          <p:spTgt spid="17"/>
                                        </p:tgtEl>
                                        <p:attrNameLst>
                                          <p:attrName>ppt_x</p:attrName>
                                        </p:attrNameLst>
                                      </p:cBhvr>
                                      <p:tavLst>
                                        <p:tav tm="0">
                                          <p:val>
                                            <p:strVal val="#ppt_x"/>
                                          </p:val>
                                        </p:tav>
                                        <p:tav tm="100000">
                                          <p:val>
                                            <p:strVal val="#ppt_x"/>
                                          </p:val>
                                        </p:tav>
                                      </p:tavLst>
                                    </p:anim>
                                    <p:anim calcmode="lin" valueType="num">
                                      <p:cBhvr additive="base">
                                        <p:cTn id="46" dur="500" fill="hold"/>
                                        <p:tgtEl>
                                          <p:spTgt spid="17"/>
                                        </p:tgtEl>
                                        <p:attrNameLst>
                                          <p:attrName>ppt_y</p:attrName>
                                        </p:attrNameLst>
                                      </p:cBhvr>
                                      <p:tavLst>
                                        <p:tav tm="0">
                                          <p:val>
                                            <p:strVal val="1+#ppt_h/2"/>
                                          </p:val>
                                        </p:tav>
                                        <p:tav tm="100000">
                                          <p:val>
                                            <p:strVal val="#ppt_y"/>
                                          </p:val>
                                        </p:tav>
                                      </p:tavLst>
                                    </p:anim>
                                  </p:childTnLst>
                                </p:cTn>
                              </p:par>
                              <p:par>
                                <p:cTn id="47" presetID="2" presetClass="entr" presetSubtype="4" fill="hold" nodeType="withEffect">
                                  <p:stCondLst>
                                    <p:cond delay="0"/>
                                  </p:stCondLst>
                                  <p:childTnLst>
                                    <p:set>
                                      <p:cBhvr>
                                        <p:cTn id="48" dur="1" fill="hold">
                                          <p:stCondLst>
                                            <p:cond delay="0"/>
                                          </p:stCondLst>
                                        </p:cTn>
                                        <p:tgtEl>
                                          <p:spTgt spid="116"/>
                                        </p:tgtEl>
                                        <p:attrNameLst>
                                          <p:attrName>style.visibility</p:attrName>
                                        </p:attrNameLst>
                                      </p:cBhvr>
                                      <p:to>
                                        <p:strVal val="visible"/>
                                      </p:to>
                                    </p:set>
                                    <p:anim calcmode="lin" valueType="num">
                                      <p:cBhvr additive="base">
                                        <p:cTn id="49" dur="500" fill="hold"/>
                                        <p:tgtEl>
                                          <p:spTgt spid="116"/>
                                        </p:tgtEl>
                                        <p:attrNameLst>
                                          <p:attrName>ppt_x</p:attrName>
                                        </p:attrNameLst>
                                      </p:cBhvr>
                                      <p:tavLst>
                                        <p:tav tm="0">
                                          <p:val>
                                            <p:strVal val="#ppt_x"/>
                                          </p:val>
                                        </p:tav>
                                        <p:tav tm="100000">
                                          <p:val>
                                            <p:strVal val="#ppt_x"/>
                                          </p:val>
                                        </p:tav>
                                      </p:tavLst>
                                    </p:anim>
                                    <p:anim calcmode="lin" valueType="num">
                                      <p:cBhvr additive="base">
                                        <p:cTn id="50" dur="500" fill="hold"/>
                                        <p:tgtEl>
                                          <p:spTgt spid="116"/>
                                        </p:tgtEl>
                                        <p:attrNameLst>
                                          <p:attrName>ppt_y</p:attrName>
                                        </p:attrNameLst>
                                      </p:cBhvr>
                                      <p:tavLst>
                                        <p:tav tm="0">
                                          <p:val>
                                            <p:strVal val="1+#ppt_h/2"/>
                                          </p:val>
                                        </p:tav>
                                        <p:tav tm="100000">
                                          <p:val>
                                            <p:strVal val="#ppt_y"/>
                                          </p:val>
                                        </p:tav>
                                      </p:tavLst>
                                    </p:anim>
                                  </p:childTnLst>
                                </p:cTn>
                              </p:par>
                              <p:par>
                                <p:cTn id="51" presetID="2" presetClass="entr" presetSubtype="4" fill="hold" grpId="0" nodeType="withEffect">
                                  <p:stCondLst>
                                    <p:cond delay="0"/>
                                  </p:stCondLst>
                                  <p:childTnLst>
                                    <p:set>
                                      <p:cBhvr>
                                        <p:cTn id="52" dur="1" fill="hold">
                                          <p:stCondLst>
                                            <p:cond delay="0"/>
                                          </p:stCondLst>
                                        </p:cTn>
                                        <p:tgtEl>
                                          <p:spTgt spid="113"/>
                                        </p:tgtEl>
                                        <p:attrNameLst>
                                          <p:attrName>style.visibility</p:attrName>
                                        </p:attrNameLst>
                                      </p:cBhvr>
                                      <p:to>
                                        <p:strVal val="visible"/>
                                      </p:to>
                                    </p:set>
                                    <p:anim calcmode="lin" valueType="num">
                                      <p:cBhvr additive="base">
                                        <p:cTn id="53" dur="500" fill="hold"/>
                                        <p:tgtEl>
                                          <p:spTgt spid="113"/>
                                        </p:tgtEl>
                                        <p:attrNameLst>
                                          <p:attrName>ppt_x</p:attrName>
                                        </p:attrNameLst>
                                      </p:cBhvr>
                                      <p:tavLst>
                                        <p:tav tm="0">
                                          <p:val>
                                            <p:strVal val="#ppt_x"/>
                                          </p:val>
                                        </p:tav>
                                        <p:tav tm="100000">
                                          <p:val>
                                            <p:strVal val="#ppt_x"/>
                                          </p:val>
                                        </p:tav>
                                      </p:tavLst>
                                    </p:anim>
                                    <p:anim calcmode="lin" valueType="num">
                                      <p:cBhvr additive="base">
                                        <p:cTn id="54" dur="500" fill="hold"/>
                                        <p:tgtEl>
                                          <p:spTgt spid="113"/>
                                        </p:tgtEl>
                                        <p:attrNameLst>
                                          <p:attrName>ppt_y</p:attrName>
                                        </p:attrNameLst>
                                      </p:cBhvr>
                                      <p:tavLst>
                                        <p:tav tm="0">
                                          <p:val>
                                            <p:strVal val="1+#ppt_h/2"/>
                                          </p:val>
                                        </p:tav>
                                        <p:tav tm="100000">
                                          <p:val>
                                            <p:strVal val="#ppt_y"/>
                                          </p:val>
                                        </p:tav>
                                      </p:tavLst>
                                    </p:anim>
                                  </p:childTnLst>
                                </p:cTn>
                              </p:par>
                              <p:par>
                                <p:cTn id="55" presetID="2" presetClass="entr" presetSubtype="4" fill="hold" grpId="0" nodeType="withEffect">
                                  <p:stCondLst>
                                    <p:cond delay="0"/>
                                  </p:stCondLst>
                                  <p:childTnLst>
                                    <p:set>
                                      <p:cBhvr>
                                        <p:cTn id="56" dur="1" fill="hold">
                                          <p:stCondLst>
                                            <p:cond delay="0"/>
                                          </p:stCondLst>
                                        </p:cTn>
                                        <p:tgtEl>
                                          <p:spTgt spid="110"/>
                                        </p:tgtEl>
                                        <p:attrNameLst>
                                          <p:attrName>style.visibility</p:attrName>
                                        </p:attrNameLst>
                                      </p:cBhvr>
                                      <p:to>
                                        <p:strVal val="visible"/>
                                      </p:to>
                                    </p:set>
                                    <p:anim calcmode="lin" valueType="num">
                                      <p:cBhvr additive="base">
                                        <p:cTn id="57" dur="500" fill="hold"/>
                                        <p:tgtEl>
                                          <p:spTgt spid="110"/>
                                        </p:tgtEl>
                                        <p:attrNameLst>
                                          <p:attrName>ppt_x</p:attrName>
                                        </p:attrNameLst>
                                      </p:cBhvr>
                                      <p:tavLst>
                                        <p:tav tm="0">
                                          <p:val>
                                            <p:strVal val="#ppt_x"/>
                                          </p:val>
                                        </p:tav>
                                        <p:tav tm="100000">
                                          <p:val>
                                            <p:strVal val="#ppt_x"/>
                                          </p:val>
                                        </p:tav>
                                      </p:tavLst>
                                    </p:anim>
                                    <p:anim calcmode="lin" valueType="num">
                                      <p:cBhvr additive="base">
                                        <p:cTn id="58" dur="500" fill="hold"/>
                                        <p:tgtEl>
                                          <p:spTgt spid="110"/>
                                        </p:tgtEl>
                                        <p:attrNameLst>
                                          <p:attrName>ppt_y</p:attrName>
                                        </p:attrNameLst>
                                      </p:cBhvr>
                                      <p:tavLst>
                                        <p:tav tm="0">
                                          <p:val>
                                            <p:strVal val="1+#ppt_h/2"/>
                                          </p:val>
                                        </p:tav>
                                        <p:tav tm="100000">
                                          <p:val>
                                            <p:strVal val="#ppt_y"/>
                                          </p:val>
                                        </p:tav>
                                      </p:tavLst>
                                    </p:anim>
                                  </p:childTnLst>
                                </p:cTn>
                              </p:par>
                              <p:par>
                                <p:cTn id="59" presetID="2" presetClass="entr" presetSubtype="4" fill="hold" nodeType="withEffect">
                                  <p:stCondLst>
                                    <p:cond delay="0"/>
                                  </p:stCondLst>
                                  <p:childTnLst>
                                    <p:set>
                                      <p:cBhvr>
                                        <p:cTn id="60" dur="1" fill="hold">
                                          <p:stCondLst>
                                            <p:cond delay="0"/>
                                          </p:stCondLst>
                                        </p:cTn>
                                        <p:tgtEl>
                                          <p:spTgt spid="32"/>
                                        </p:tgtEl>
                                        <p:attrNameLst>
                                          <p:attrName>style.visibility</p:attrName>
                                        </p:attrNameLst>
                                      </p:cBhvr>
                                      <p:to>
                                        <p:strVal val="visible"/>
                                      </p:to>
                                    </p:set>
                                    <p:anim calcmode="lin" valueType="num">
                                      <p:cBhvr additive="base">
                                        <p:cTn id="61" dur="500" fill="hold"/>
                                        <p:tgtEl>
                                          <p:spTgt spid="32"/>
                                        </p:tgtEl>
                                        <p:attrNameLst>
                                          <p:attrName>ppt_x</p:attrName>
                                        </p:attrNameLst>
                                      </p:cBhvr>
                                      <p:tavLst>
                                        <p:tav tm="0">
                                          <p:val>
                                            <p:strVal val="#ppt_x"/>
                                          </p:val>
                                        </p:tav>
                                        <p:tav tm="100000">
                                          <p:val>
                                            <p:strVal val="#ppt_x"/>
                                          </p:val>
                                        </p:tav>
                                      </p:tavLst>
                                    </p:anim>
                                    <p:anim calcmode="lin" valueType="num">
                                      <p:cBhvr additive="base">
                                        <p:cTn id="62" dur="500" fill="hold"/>
                                        <p:tgtEl>
                                          <p:spTgt spid="32"/>
                                        </p:tgtEl>
                                        <p:attrNameLst>
                                          <p:attrName>ppt_y</p:attrName>
                                        </p:attrNameLst>
                                      </p:cBhvr>
                                      <p:tavLst>
                                        <p:tav tm="0">
                                          <p:val>
                                            <p:strVal val="1+#ppt_h/2"/>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4" fill="hold" grpId="0" nodeType="clickEffect">
                                  <p:stCondLst>
                                    <p:cond delay="0"/>
                                  </p:stCondLst>
                                  <p:childTnLst>
                                    <p:set>
                                      <p:cBhvr>
                                        <p:cTn id="66" dur="1" fill="hold">
                                          <p:stCondLst>
                                            <p:cond delay="0"/>
                                          </p:stCondLst>
                                        </p:cTn>
                                        <p:tgtEl>
                                          <p:spTgt spid="30"/>
                                        </p:tgtEl>
                                        <p:attrNameLst>
                                          <p:attrName>style.visibility</p:attrName>
                                        </p:attrNameLst>
                                      </p:cBhvr>
                                      <p:to>
                                        <p:strVal val="visible"/>
                                      </p:to>
                                    </p:set>
                                    <p:anim calcmode="lin" valueType="num">
                                      <p:cBhvr additive="base">
                                        <p:cTn id="67" dur="500" fill="hold"/>
                                        <p:tgtEl>
                                          <p:spTgt spid="30"/>
                                        </p:tgtEl>
                                        <p:attrNameLst>
                                          <p:attrName>ppt_x</p:attrName>
                                        </p:attrNameLst>
                                      </p:cBhvr>
                                      <p:tavLst>
                                        <p:tav tm="0">
                                          <p:val>
                                            <p:strVal val="#ppt_x"/>
                                          </p:val>
                                        </p:tav>
                                        <p:tav tm="100000">
                                          <p:val>
                                            <p:strVal val="#ppt_x"/>
                                          </p:val>
                                        </p:tav>
                                      </p:tavLst>
                                    </p:anim>
                                    <p:anim calcmode="lin" valueType="num">
                                      <p:cBhvr additive="base">
                                        <p:cTn id="68" dur="500" fill="hold"/>
                                        <p:tgtEl>
                                          <p:spTgt spid="30"/>
                                        </p:tgtEl>
                                        <p:attrNameLst>
                                          <p:attrName>ppt_y</p:attrName>
                                        </p:attrNameLst>
                                      </p:cBhvr>
                                      <p:tavLst>
                                        <p:tav tm="0">
                                          <p:val>
                                            <p:strVal val="1+#ppt_h/2"/>
                                          </p:val>
                                        </p:tav>
                                        <p:tav tm="100000">
                                          <p:val>
                                            <p:strVal val="#ppt_y"/>
                                          </p:val>
                                        </p:tav>
                                      </p:tavLst>
                                    </p:anim>
                                  </p:childTnLst>
                                </p:cTn>
                              </p:par>
                              <p:par>
                                <p:cTn id="69" presetID="2" presetClass="entr" presetSubtype="4" fill="hold" grpId="0" nodeType="withEffect">
                                  <p:stCondLst>
                                    <p:cond delay="0"/>
                                  </p:stCondLst>
                                  <p:childTnLst>
                                    <p:set>
                                      <p:cBhvr>
                                        <p:cTn id="70" dur="1" fill="hold">
                                          <p:stCondLst>
                                            <p:cond delay="0"/>
                                          </p:stCondLst>
                                        </p:cTn>
                                        <p:tgtEl>
                                          <p:spTgt spid="31"/>
                                        </p:tgtEl>
                                        <p:attrNameLst>
                                          <p:attrName>style.visibility</p:attrName>
                                        </p:attrNameLst>
                                      </p:cBhvr>
                                      <p:to>
                                        <p:strVal val="visible"/>
                                      </p:to>
                                    </p:set>
                                    <p:anim calcmode="lin" valueType="num">
                                      <p:cBhvr additive="base">
                                        <p:cTn id="71" dur="500" fill="hold"/>
                                        <p:tgtEl>
                                          <p:spTgt spid="31"/>
                                        </p:tgtEl>
                                        <p:attrNameLst>
                                          <p:attrName>ppt_x</p:attrName>
                                        </p:attrNameLst>
                                      </p:cBhvr>
                                      <p:tavLst>
                                        <p:tav tm="0">
                                          <p:val>
                                            <p:strVal val="#ppt_x"/>
                                          </p:val>
                                        </p:tav>
                                        <p:tav tm="100000">
                                          <p:val>
                                            <p:strVal val="#ppt_x"/>
                                          </p:val>
                                        </p:tav>
                                      </p:tavLst>
                                    </p:anim>
                                    <p:anim calcmode="lin" valueType="num">
                                      <p:cBhvr additive="base">
                                        <p:cTn id="72" dur="500" fill="hold"/>
                                        <p:tgtEl>
                                          <p:spTgt spid="31"/>
                                        </p:tgtEl>
                                        <p:attrNameLst>
                                          <p:attrName>ppt_y</p:attrName>
                                        </p:attrNameLst>
                                      </p:cBhvr>
                                      <p:tavLst>
                                        <p:tav tm="0">
                                          <p:val>
                                            <p:strVal val="1+#ppt_h/2"/>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2" presetClass="entr" presetSubtype="4" fill="hold" nodeType="clickEffect">
                                  <p:stCondLst>
                                    <p:cond delay="0"/>
                                  </p:stCondLst>
                                  <p:childTnLst>
                                    <p:set>
                                      <p:cBhvr>
                                        <p:cTn id="76" dur="1" fill="hold">
                                          <p:stCondLst>
                                            <p:cond delay="0"/>
                                          </p:stCondLst>
                                        </p:cTn>
                                        <p:tgtEl>
                                          <p:spTgt spid="494"/>
                                        </p:tgtEl>
                                        <p:attrNameLst>
                                          <p:attrName>style.visibility</p:attrName>
                                        </p:attrNameLst>
                                      </p:cBhvr>
                                      <p:to>
                                        <p:strVal val="visible"/>
                                      </p:to>
                                    </p:set>
                                    <p:anim calcmode="lin" valueType="num">
                                      <p:cBhvr additive="base">
                                        <p:cTn id="77" dur="500" fill="hold"/>
                                        <p:tgtEl>
                                          <p:spTgt spid="494"/>
                                        </p:tgtEl>
                                        <p:attrNameLst>
                                          <p:attrName>ppt_x</p:attrName>
                                        </p:attrNameLst>
                                      </p:cBhvr>
                                      <p:tavLst>
                                        <p:tav tm="0">
                                          <p:val>
                                            <p:strVal val="#ppt_x"/>
                                          </p:val>
                                        </p:tav>
                                        <p:tav tm="100000">
                                          <p:val>
                                            <p:strVal val="#ppt_x"/>
                                          </p:val>
                                        </p:tav>
                                      </p:tavLst>
                                    </p:anim>
                                    <p:anim calcmode="lin" valueType="num">
                                      <p:cBhvr additive="base">
                                        <p:cTn id="78" dur="500" fill="hold"/>
                                        <p:tgtEl>
                                          <p:spTgt spid="494"/>
                                        </p:tgtEl>
                                        <p:attrNameLst>
                                          <p:attrName>ppt_y</p:attrName>
                                        </p:attrNameLst>
                                      </p:cBhvr>
                                      <p:tavLst>
                                        <p:tav tm="0">
                                          <p:val>
                                            <p:strVal val="1+#ppt_h/2"/>
                                          </p:val>
                                        </p:tav>
                                        <p:tav tm="100000">
                                          <p:val>
                                            <p:strVal val="#ppt_y"/>
                                          </p:val>
                                        </p:tav>
                                      </p:tavLst>
                                    </p:anim>
                                  </p:childTnLst>
                                </p:cTn>
                              </p:par>
                              <p:par>
                                <p:cTn id="79" presetID="2" presetClass="entr" presetSubtype="4" fill="hold" nodeType="withEffect">
                                  <p:stCondLst>
                                    <p:cond delay="0"/>
                                  </p:stCondLst>
                                  <p:childTnLst>
                                    <p:set>
                                      <p:cBhvr>
                                        <p:cTn id="80" dur="1" fill="hold">
                                          <p:stCondLst>
                                            <p:cond delay="0"/>
                                          </p:stCondLst>
                                        </p:cTn>
                                        <p:tgtEl>
                                          <p:spTgt spid="495"/>
                                        </p:tgtEl>
                                        <p:attrNameLst>
                                          <p:attrName>style.visibility</p:attrName>
                                        </p:attrNameLst>
                                      </p:cBhvr>
                                      <p:to>
                                        <p:strVal val="visible"/>
                                      </p:to>
                                    </p:set>
                                    <p:anim calcmode="lin" valueType="num">
                                      <p:cBhvr additive="base">
                                        <p:cTn id="81" dur="500" fill="hold"/>
                                        <p:tgtEl>
                                          <p:spTgt spid="495"/>
                                        </p:tgtEl>
                                        <p:attrNameLst>
                                          <p:attrName>ppt_x</p:attrName>
                                        </p:attrNameLst>
                                      </p:cBhvr>
                                      <p:tavLst>
                                        <p:tav tm="0">
                                          <p:val>
                                            <p:strVal val="#ppt_x"/>
                                          </p:val>
                                        </p:tav>
                                        <p:tav tm="100000">
                                          <p:val>
                                            <p:strVal val="#ppt_x"/>
                                          </p:val>
                                        </p:tav>
                                      </p:tavLst>
                                    </p:anim>
                                    <p:anim calcmode="lin" valueType="num">
                                      <p:cBhvr additive="base">
                                        <p:cTn id="82" dur="500" fill="hold"/>
                                        <p:tgtEl>
                                          <p:spTgt spid="495"/>
                                        </p:tgtEl>
                                        <p:attrNameLst>
                                          <p:attrName>ppt_y</p:attrName>
                                        </p:attrNameLst>
                                      </p:cBhvr>
                                      <p:tavLst>
                                        <p:tav tm="0">
                                          <p:val>
                                            <p:strVal val="1+#ppt_h/2"/>
                                          </p:val>
                                        </p:tav>
                                        <p:tav tm="100000">
                                          <p:val>
                                            <p:strVal val="#ppt_y"/>
                                          </p:val>
                                        </p:tav>
                                      </p:tavLst>
                                    </p:anim>
                                  </p:childTnLst>
                                </p:cTn>
                              </p:par>
                              <p:par>
                                <p:cTn id="83" presetID="2" presetClass="entr" presetSubtype="4" fill="hold" nodeType="withEffect">
                                  <p:stCondLst>
                                    <p:cond delay="0"/>
                                  </p:stCondLst>
                                  <p:childTnLst>
                                    <p:set>
                                      <p:cBhvr>
                                        <p:cTn id="84" dur="1" fill="hold">
                                          <p:stCondLst>
                                            <p:cond delay="0"/>
                                          </p:stCondLst>
                                        </p:cTn>
                                        <p:tgtEl>
                                          <p:spTgt spid="496"/>
                                        </p:tgtEl>
                                        <p:attrNameLst>
                                          <p:attrName>style.visibility</p:attrName>
                                        </p:attrNameLst>
                                      </p:cBhvr>
                                      <p:to>
                                        <p:strVal val="visible"/>
                                      </p:to>
                                    </p:set>
                                    <p:anim calcmode="lin" valueType="num">
                                      <p:cBhvr additive="base">
                                        <p:cTn id="85" dur="500" fill="hold"/>
                                        <p:tgtEl>
                                          <p:spTgt spid="496"/>
                                        </p:tgtEl>
                                        <p:attrNameLst>
                                          <p:attrName>ppt_x</p:attrName>
                                        </p:attrNameLst>
                                      </p:cBhvr>
                                      <p:tavLst>
                                        <p:tav tm="0">
                                          <p:val>
                                            <p:strVal val="#ppt_x"/>
                                          </p:val>
                                        </p:tav>
                                        <p:tav tm="100000">
                                          <p:val>
                                            <p:strVal val="#ppt_x"/>
                                          </p:val>
                                        </p:tav>
                                      </p:tavLst>
                                    </p:anim>
                                    <p:anim calcmode="lin" valueType="num">
                                      <p:cBhvr additive="base">
                                        <p:cTn id="86" dur="500" fill="hold"/>
                                        <p:tgtEl>
                                          <p:spTgt spid="496"/>
                                        </p:tgtEl>
                                        <p:attrNameLst>
                                          <p:attrName>ppt_y</p:attrName>
                                        </p:attrNameLst>
                                      </p:cBhvr>
                                      <p:tavLst>
                                        <p:tav tm="0">
                                          <p:val>
                                            <p:strVal val="1+#ppt_h/2"/>
                                          </p:val>
                                        </p:tav>
                                        <p:tav tm="100000">
                                          <p:val>
                                            <p:strVal val="#ppt_y"/>
                                          </p:val>
                                        </p:tav>
                                      </p:tavLst>
                                    </p:anim>
                                  </p:childTnLst>
                                </p:cTn>
                              </p:par>
                              <p:par>
                                <p:cTn id="87" presetID="2" presetClass="entr" presetSubtype="4" fill="hold" grpId="0" nodeType="withEffect">
                                  <p:stCondLst>
                                    <p:cond delay="0"/>
                                  </p:stCondLst>
                                  <p:childTnLst>
                                    <p:set>
                                      <p:cBhvr>
                                        <p:cTn id="88" dur="1" fill="hold">
                                          <p:stCondLst>
                                            <p:cond delay="0"/>
                                          </p:stCondLst>
                                        </p:cTn>
                                        <p:tgtEl>
                                          <p:spTgt spid="498"/>
                                        </p:tgtEl>
                                        <p:attrNameLst>
                                          <p:attrName>style.visibility</p:attrName>
                                        </p:attrNameLst>
                                      </p:cBhvr>
                                      <p:to>
                                        <p:strVal val="visible"/>
                                      </p:to>
                                    </p:set>
                                    <p:anim calcmode="lin" valueType="num">
                                      <p:cBhvr additive="base">
                                        <p:cTn id="89" dur="500" fill="hold"/>
                                        <p:tgtEl>
                                          <p:spTgt spid="498"/>
                                        </p:tgtEl>
                                        <p:attrNameLst>
                                          <p:attrName>ppt_x</p:attrName>
                                        </p:attrNameLst>
                                      </p:cBhvr>
                                      <p:tavLst>
                                        <p:tav tm="0">
                                          <p:val>
                                            <p:strVal val="#ppt_x"/>
                                          </p:val>
                                        </p:tav>
                                        <p:tav tm="100000">
                                          <p:val>
                                            <p:strVal val="#ppt_x"/>
                                          </p:val>
                                        </p:tav>
                                      </p:tavLst>
                                    </p:anim>
                                    <p:anim calcmode="lin" valueType="num">
                                      <p:cBhvr additive="base">
                                        <p:cTn id="90" dur="500" fill="hold"/>
                                        <p:tgtEl>
                                          <p:spTgt spid="498"/>
                                        </p:tgtEl>
                                        <p:attrNameLst>
                                          <p:attrName>ppt_y</p:attrName>
                                        </p:attrNameLst>
                                      </p:cBhvr>
                                      <p:tavLst>
                                        <p:tav tm="0">
                                          <p:val>
                                            <p:strVal val="1+#ppt_h/2"/>
                                          </p:val>
                                        </p:tav>
                                        <p:tav tm="100000">
                                          <p:val>
                                            <p:strVal val="#ppt_y"/>
                                          </p:val>
                                        </p:tav>
                                      </p:tavLst>
                                    </p:anim>
                                  </p:childTnLst>
                                </p:cTn>
                              </p:par>
                              <p:par>
                                <p:cTn id="91" presetID="2" presetClass="entr" presetSubtype="4" fill="hold" grpId="0" nodeType="withEffect">
                                  <p:stCondLst>
                                    <p:cond delay="0"/>
                                  </p:stCondLst>
                                  <p:childTnLst>
                                    <p:set>
                                      <p:cBhvr>
                                        <p:cTn id="92" dur="1" fill="hold">
                                          <p:stCondLst>
                                            <p:cond delay="0"/>
                                          </p:stCondLst>
                                        </p:cTn>
                                        <p:tgtEl>
                                          <p:spTgt spid="499"/>
                                        </p:tgtEl>
                                        <p:attrNameLst>
                                          <p:attrName>style.visibility</p:attrName>
                                        </p:attrNameLst>
                                      </p:cBhvr>
                                      <p:to>
                                        <p:strVal val="visible"/>
                                      </p:to>
                                    </p:set>
                                    <p:anim calcmode="lin" valueType="num">
                                      <p:cBhvr additive="base">
                                        <p:cTn id="93" dur="500" fill="hold"/>
                                        <p:tgtEl>
                                          <p:spTgt spid="499"/>
                                        </p:tgtEl>
                                        <p:attrNameLst>
                                          <p:attrName>ppt_x</p:attrName>
                                        </p:attrNameLst>
                                      </p:cBhvr>
                                      <p:tavLst>
                                        <p:tav tm="0">
                                          <p:val>
                                            <p:strVal val="#ppt_x"/>
                                          </p:val>
                                        </p:tav>
                                        <p:tav tm="100000">
                                          <p:val>
                                            <p:strVal val="#ppt_x"/>
                                          </p:val>
                                        </p:tav>
                                      </p:tavLst>
                                    </p:anim>
                                    <p:anim calcmode="lin" valueType="num">
                                      <p:cBhvr additive="base">
                                        <p:cTn id="94" dur="500" fill="hold"/>
                                        <p:tgtEl>
                                          <p:spTgt spid="499"/>
                                        </p:tgtEl>
                                        <p:attrNameLst>
                                          <p:attrName>ppt_y</p:attrName>
                                        </p:attrNameLst>
                                      </p:cBhvr>
                                      <p:tavLst>
                                        <p:tav tm="0">
                                          <p:val>
                                            <p:strVal val="1+#ppt_h/2"/>
                                          </p:val>
                                        </p:tav>
                                        <p:tav tm="100000">
                                          <p:val>
                                            <p:strVal val="#ppt_y"/>
                                          </p:val>
                                        </p:tav>
                                      </p:tavLst>
                                    </p:anim>
                                  </p:childTnLst>
                                </p:cTn>
                              </p:par>
                              <p:par>
                                <p:cTn id="95" presetID="2" presetClass="entr" presetSubtype="4" fill="hold" grpId="0" nodeType="withEffect">
                                  <p:stCondLst>
                                    <p:cond delay="0"/>
                                  </p:stCondLst>
                                  <p:childTnLst>
                                    <p:set>
                                      <p:cBhvr>
                                        <p:cTn id="96" dur="1" fill="hold">
                                          <p:stCondLst>
                                            <p:cond delay="0"/>
                                          </p:stCondLst>
                                        </p:cTn>
                                        <p:tgtEl>
                                          <p:spTgt spid="500"/>
                                        </p:tgtEl>
                                        <p:attrNameLst>
                                          <p:attrName>style.visibility</p:attrName>
                                        </p:attrNameLst>
                                      </p:cBhvr>
                                      <p:to>
                                        <p:strVal val="visible"/>
                                      </p:to>
                                    </p:set>
                                    <p:anim calcmode="lin" valueType="num">
                                      <p:cBhvr additive="base">
                                        <p:cTn id="97" dur="500" fill="hold"/>
                                        <p:tgtEl>
                                          <p:spTgt spid="500"/>
                                        </p:tgtEl>
                                        <p:attrNameLst>
                                          <p:attrName>ppt_x</p:attrName>
                                        </p:attrNameLst>
                                      </p:cBhvr>
                                      <p:tavLst>
                                        <p:tav tm="0">
                                          <p:val>
                                            <p:strVal val="#ppt_x"/>
                                          </p:val>
                                        </p:tav>
                                        <p:tav tm="100000">
                                          <p:val>
                                            <p:strVal val="#ppt_x"/>
                                          </p:val>
                                        </p:tav>
                                      </p:tavLst>
                                    </p:anim>
                                    <p:anim calcmode="lin" valueType="num">
                                      <p:cBhvr additive="base">
                                        <p:cTn id="98" dur="500" fill="hold"/>
                                        <p:tgtEl>
                                          <p:spTgt spid="500"/>
                                        </p:tgtEl>
                                        <p:attrNameLst>
                                          <p:attrName>ppt_y</p:attrName>
                                        </p:attrNameLst>
                                      </p:cBhvr>
                                      <p:tavLst>
                                        <p:tav tm="0">
                                          <p:val>
                                            <p:strVal val="1+#ppt_h/2"/>
                                          </p:val>
                                        </p:tav>
                                        <p:tav tm="100000">
                                          <p:val>
                                            <p:strVal val="#ppt_y"/>
                                          </p:val>
                                        </p:tav>
                                      </p:tavLst>
                                    </p:anim>
                                  </p:childTnLst>
                                </p:cTn>
                              </p:par>
                              <p:par>
                                <p:cTn id="99" presetID="2" presetClass="entr" presetSubtype="4" fill="hold" nodeType="withEffect">
                                  <p:stCondLst>
                                    <p:cond delay="0"/>
                                  </p:stCondLst>
                                  <p:childTnLst>
                                    <p:set>
                                      <p:cBhvr>
                                        <p:cTn id="100" dur="1" fill="hold">
                                          <p:stCondLst>
                                            <p:cond delay="0"/>
                                          </p:stCondLst>
                                        </p:cTn>
                                        <p:tgtEl>
                                          <p:spTgt spid="501"/>
                                        </p:tgtEl>
                                        <p:attrNameLst>
                                          <p:attrName>style.visibility</p:attrName>
                                        </p:attrNameLst>
                                      </p:cBhvr>
                                      <p:to>
                                        <p:strVal val="visible"/>
                                      </p:to>
                                    </p:set>
                                    <p:anim calcmode="lin" valueType="num">
                                      <p:cBhvr additive="base">
                                        <p:cTn id="101" dur="500" fill="hold"/>
                                        <p:tgtEl>
                                          <p:spTgt spid="501"/>
                                        </p:tgtEl>
                                        <p:attrNameLst>
                                          <p:attrName>ppt_x</p:attrName>
                                        </p:attrNameLst>
                                      </p:cBhvr>
                                      <p:tavLst>
                                        <p:tav tm="0">
                                          <p:val>
                                            <p:strVal val="#ppt_x"/>
                                          </p:val>
                                        </p:tav>
                                        <p:tav tm="100000">
                                          <p:val>
                                            <p:strVal val="#ppt_x"/>
                                          </p:val>
                                        </p:tav>
                                      </p:tavLst>
                                    </p:anim>
                                    <p:anim calcmode="lin" valueType="num">
                                      <p:cBhvr additive="base">
                                        <p:cTn id="102" dur="500" fill="hold"/>
                                        <p:tgtEl>
                                          <p:spTgt spid="501"/>
                                        </p:tgtEl>
                                        <p:attrNameLst>
                                          <p:attrName>ppt_y</p:attrName>
                                        </p:attrNameLst>
                                      </p:cBhvr>
                                      <p:tavLst>
                                        <p:tav tm="0">
                                          <p:val>
                                            <p:strVal val="1+#ppt_h/2"/>
                                          </p:val>
                                        </p:tav>
                                        <p:tav tm="100000">
                                          <p:val>
                                            <p:strVal val="#ppt_y"/>
                                          </p:val>
                                        </p:tav>
                                      </p:tavLst>
                                    </p:anim>
                                  </p:childTnLst>
                                </p:cTn>
                              </p:par>
                              <p:par>
                                <p:cTn id="103" presetID="2" presetClass="entr" presetSubtype="4" fill="hold" grpId="0" nodeType="withEffect">
                                  <p:stCondLst>
                                    <p:cond delay="0"/>
                                  </p:stCondLst>
                                  <p:childTnLst>
                                    <p:set>
                                      <p:cBhvr>
                                        <p:cTn id="104" dur="1" fill="hold">
                                          <p:stCondLst>
                                            <p:cond delay="0"/>
                                          </p:stCondLst>
                                        </p:cTn>
                                        <p:tgtEl>
                                          <p:spTgt spid="507"/>
                                        </p:tgtEl>
                                        <p:attrNameLst>
                                          <p:attrName>style.visibility</p:attrName>
                                        </p:attrNameLst>
                                      </p:cBhvr>
                                      <p:to>
                                        <p:strVal val="visible"/>
                                      </p:to>
                                    </p:set>
                                    <p:anim calcmode="lin" valueType="num">
                                      <p:cBhvr additive="base">
                                        <p:cTn id="105" dur="500" fill="hold"/>
                                        <p:tgtEl>
                                          <p:spTgt spid="507"/>
                                        </p:tgtEl>
                                        <p:attrNameLst>
                                          <p:attrName>ppt_x</p:attrName>
                                        </p:attrNameLst>
                                      </p:cBhvr>
                                      <p:tavLst>
                                        <p:tav tm="0">
                                          <p:val>
                                            <p:strVal val="#ppt_x"/>
                                          </p:val>
                                        </p:tav>
                                        <p:tav tm="100000">
                                          <p:val>
                                            <p:strVal val="#ppt_x"/>
                                          </p:val>
                                        </p:tav>
                                      </p:tavLst>
                                    </p:anim>
                                    <p:anim calcmode="lin" valueType="num">
                                      <p:cBhvr additive="base">
                                        <p:cTn id="106" dur="500" fill="hold"/>
                                        <p:tgtEl>
                                          <p:spTgt spid="507"/>
                                        </p:tgtEl>
                                        <p:attrNameLst>
                                          <p:attrName>ppt_y</p:attrName>
                                        </p:attrNameLst>
                                      </p:cBhvr>
                                      <p:tavLst>
                                        <p:tav tm="0">
                                          <p:val>
                                            <p:strVal val="1+#ppt_h/2"/>
                                          </p:val>
                                        </p:tav>
                                        <p:tav tm="100000">
                                          <p:val>
                                            <p:strVal val="#ppt_y"/>
                                          </p:val>
                                        </p:tav>
                                      </p:tavLst>
                                    </p:anim>
                                  </p:childTnLst>
                                </p:cTn>
                              </p:par>
                              <p:par>
                                <p:cTn id="107" presetID="2" presetClass="entr" presetSubtype="4" fill="hold" nodeType="withEffect">
                                  <p:stCondLst>
                                    <p:cond delay="0"/>
                                  </p:stCondLst>
                                  <p:childTnLst>
                                    <p:set>
                                      <p:cBhvr>
                                        <p:cTn id="108" dur="1" fill="hold">
                                          <p:stCondLst>
                                            <p:cond delay="0"/>
                                          </p:stCondLst>
                                        </p:cTn>
                                        <p:tgtEl>
                                          <p:spTgt spid="509"/>
                                        </p:tgtEl>
                                        <p:attrNameLst>
                                          <p:attrName>style.visibility</p:attrName>
                                        </p:attrNameLst>
                                      </p:cBhvr>
                                      <p:to>
                                        <p:strVal val="visible"/>
                                      </p:to>
                                    </p:set>
                                    <p:anim calcmode="lin" valueType="num">
                                      <p:cBhvr additive="base">
                                        <p:cTn id="109" dur="500" fill="hold"/>
                                        <p:tgtEl>
                                          <p:spTgt spid="509"/>
                                        </p:tgtEl>
                                        <p:attrNameLst>
                                          <p:attrName>ppt_x</p:attrName>
                                        </p:attrNameLst>
                                      </p:cBhvr>
                                      <p:tavLst>
                                        <p:tav tm="0">
                                          <p:val>
                                            <p:strVal val="#ppt_x"/>
                                          </p:val>
                                        </p:tav>
                                        <p:tav tm="100000">
                                          <p:val>
                                            <p:strVal val="#ppt_x"/>
                                          </p:val>
                                        </p:tav>
                                      </p:tavLst>
                                    </p:anim>
                                    <p:anim calcmode="lin" valueType="num">
                                      <p:cBhvr additive="base">
                                        <p:cTn id="110" dur="500" fill="hold"/>
                                        <p:tgtEl>
                                          <p:spTgt spid="509"/>
                                        </p:tgtEl>
                                        <p:attrNameLst>
                                          <p:attrName>ppt_y</p:attrName>
                                        </p:attrNameLst>
                                      </p:cBhvr>
                                      <p:tavLst>
                                        <p:tav tm="0">
                                          <p:val>
                                            <p:strVal val="1+#ppt_h/2"/>
                                          </p:val>
                                        </p:tav>
                                        <p:tav tm="100000">
                                          <p:val>
                                            <p:strVal val="#ppt_y"/>
                                          </p:val>
                                        </p:tav>
                                      </p:tavLst>
                                    </p:anim>
                                  </p:childTnLst>
                                </p:cTn>
                              </p:par>
                              <p:par>
                                <p:cTn id="111" presetID="2" presetClass="entr" presetSubtype="4" fill="hold" nodeType="withEffect">
                                  <p:stCondLst>
                                    <p:cond delay="0"/>
                                  </p:stCondLst>
                                  <p:childTnLst>
                                    <p:set>
                                      <p:cBhvr>
                                        <p:cTn id="112" dur="1" fill="hold">
                                          <p:stCondLst>
                                            <p:cond delay="0"/>
                                          </p:stCondLst>
                                        </p:cTn>
                                        <p:tgtEl>
                                          <p:spTgt spid="510"/>
                                        </p:tgtEl>
                                        <p:attrNameLst>
                                          <p:attrName>style.visibility</p:attrName>
                                        </p:attrNameLst>
                                      </p:cBhvr>
                                      <p:to>
                                        <p:strVal val="visible"/>
                                      </p:to>
                                    </p:set>
                                    <p:anim calcmode="lin" valueType="num">
                                      <p:cBhvr additive="base">
                                        <p:cTn id="113" dur="500" fill="hold"/>
                                        <p:tgtEl>
                                          <p:spTgt spid="510"/>
                                        </p:tgtEl>
                                        <p:attrNameLst>
                                          <p:attrName>ppt_x</p:attrName>
                                        </p:attrNameLst>
                                      </p:cBhvr>
                                      <p:tavLst>
                                        <p:tav tm="0">
                                          <p:val>
                                            <p:strVal val="#ppt_x"/>
                                          </p:val>
                                        </p:tav>
                                        <p:tav tm="100000">
                                          <p:val>
                                            <p:strVal val="#ppt_x"/>
                                          </p:val>
                                        </p:tav>
                                      </p:tavLst>
                                    </p:anim>
                                    <p:anim calcmode="lin" valueType="num">
                                      <p:cBhvr additive="base">
                                        <p:cTn id="114" dur="500" fill="hold"/>
                                        <p:tgtEl>
                                          <p:spTgt spid="510"/>
                                        </p:tgtEl>
                                        <p:attrNameLst>
                                          <p:attrName>ppt_y</p:attrName>
                                        </p:attrNameLst>
                                      </p:cBhvr>
                                      <p:tavLst>
                                        <p:tav tm="0">
                                          <p:val>
                                            <p:strVal val="1+#ppt_h/2"/>
                                          </p:val>
                                        </p:tav>
                                        <p:tav tm="100000">
                                          <p:val>
                                            <p:strVal val="#ppt_y"/>
                                          </p:val>
                                        </p:tav>
                                      </p:tavLst>
                                    </p:anim>
                                  </p:childTnLst>
                                </p:cTn>
                              </p:par>
                              <p:par>
                                <p:cTn id="115" presetID="2" presetClass="entr" presetSubtype="4" fill="hold" nodeType="withEffect">
                                  <p:stCondLst>
                                    <p:cond delay="0"/>
                                  </p:stCondLst>
                                  <p:childTnLst>
                                    <p:set>
                                      <p:cBhvr>
                                        <p:cTn id="116" dur="1" fill="hold">
                                          <p:stCondLst>
                                            <p:cond delay="0"/>
                                          </p:stCondLst>
                                        </p:cTn>
                                        <p:tgtEl>
                                          <p:spTgt spid="511"/>
                                        </p:tgtEl>
                                        <p:attrNameLst>
                                          <p:attrName>style.visibility</p:attrName>
                                        </p:attrNameLst>
                                      </p:cBhvr>
                                      <p:to>
                                        <p:strVal val="visible"/>
                                      </p:to>
                                    </p:set>
                                    <p:anim calcmode="lin" valueType="num">
                                      <p:cBhvr additive="base">
                                        <p:cTn id="117" dur="500" fill="hold"/>
                                        <p:tgtEl>
                                          <p:spTgt spid="511"/>
                                        </p:tgtEl>
                                        <p:attrNameLst>
                                          <p:attrName>ppt_x</p:attrName>
                                        </p:attrNameLst>
                                      </p:cBhvr>
                                      <p:tavLst>
                                        <p:tav tm="0">
                                          <p:val>
                                            <p:strVal val="#ppt_x"/>
                                          </p:val>
                                        </p:tav>
                                        <p:tav tm="100000">
                                          <p:val>
                                            <p:strVal val="#ppt_x"/>
                                          </p:val>
                                        </p:tav>
                                      </p:tavLst>
                                    </p:anim>
                                    <p:anim calcmode="lin" valueType="num">
                                      <p:cBhvr additive="base">
                                        <p:cTn id="118" dur="500" fill="hold"/>
                                        <p:tgtEl>
                                          <p:spTgt spid="511"/>
                                        </p:tgtEl>
                                        <p:attrNameLst>
                                          <p:attrName>ppt_y</p:attrName>
                                        </p:attrNameLst>
                                      </p:cBhvr>
                                      <p:tavLst>
                                        <p:tav tm="0">
                                          <p:val>
                                            <p:strVal val="1+#ppt_h/2"/>
                                          </p:val>
                                        </p:tav>
                                        <p:tav tm="100000">
                                          <p:val>
                                            <p:strVal val="#ppt_y"/>
                                          </p:val>
                                        </p:tav>
                                      </p:tavLst>
                                    </p:anim>
                                  </p:childTnLst>
                                </p:cTn>
                              </p:par>
                              <p:par>
                                <p:cTn id="119" presetID="2" presetClass="entr" presetSubtype="4" fill="hold" nodeType="withEffect">
                                  <p:stCondLst>
                                    <p:cond delay="0"/>
                                  </p:stCondLst>
                                  <p:childTnLst>
                                    <p:set>
                                      <p:cBhvr>
                                        <p:cTn id="120" dur="1" fill="hold">
                                          <p:stCondLst>
                                            <p:cond delay="0"/>
                                          </p:stCondLst>
                                        </p:cTn>
                                        <p:tgtEl>
                                          <p:spTgt spid="521"/>
                                        </p:tgtEl>
                                        <p:attrNameLst>
                                          <p:attrName>style.visibility</p:attrName>
                                        </p:attrNameLst>
                                      </p:cBhvr>
                                      <p:to>
                                        <p:strVal val="visible"/>
                                      </p:to>
                                    </p:set>
                                    <p:anim calcmode="lin" valueType="num">
                                      <p:cBhvr additive="base">
                                        <p:cTn id="121" dur="500" fill="hold"/>
                                        <p:tgtEl>
                                          <p:spTgt spid="521"/>
                                        </p:tgtEl>
                                        <p:attrNameLst>
                                          <p:attrName>ppt_x</p:attrName>
                                        </p:attrNameLst>
                                      </p:cBhvr>
                                      <p:tavLst>
                                        <p:tav tm="0">
                                          <p:val>
                                            <p:strVal val="#ppt_x"/>
                                          </p:val>
                                        </p:tav>
                                        <p:tav tm="100000">
                                          <p:val>
                                            <p:strVal val="#ppt_x"/>
                                          </p:val>
                                        </p:tav>
                                      </p:tavLst>
                                    </p:anim>
                                    <p:anim calcmode="lin" valueType="num">
                                      <p:cBhvr additive="base">
                                        <p:cTn id="122" dur="500" fill="hold"/>
                                        <p:tgtEl>
                                          <p:spTgt spid="521"/>
                                        </p:tgtEl>
                                        <p:attrNameLst>
                                          <p:attrName>ppt_y</p:attrName>
                                        </p:attrNameLst>
                                      </p:cBhvr>
                                      <p:tavLst>
                                        <p:tav tm="0">
                                          <p:val>
                                            <p:strVal val="1+#ppt_h/2"/>
                                          </p:val>
                                        </p:tav>
                                        <p:tav tm="100000">
                                          <p:val>
                                            <p:strVal val="#ppt_y"/>
                                          </p:val>
                                        </p:tav>
                                      </p:tavLst>
                                    </p:anim>
                                  </p:childTnLst>
                                </p:cTn>
                              </p:par>
                              <p:par>
                                <p:cTn id="123" presetID="2" presetClass="entr" presetSubtype="4" fill="hold" grpId="0" nodeType="withEffect">
                                  <p:stCondLst>
                                    <p:cond delay="0"/>
                                  </p:stCondLst>
                                  <p:childTnLst>
                                    <p:set>
                                      <p:cBhvr>
                                        <p:cTn id="124" dur="1" fill="hold">
                                          <p:stCondLst>
                                            <p:cond delay="0"/>
                                          </p:stCondLst>
                                        </p:cTn>
                                        <p:tgtEl>
                                          <p:spTgt spid="527"/>
                                        </p:tgtEl>
                                        <p:attrNameLst>
                                          <p:attrName>style.visibility</p:attrName>
                                        </p:attrNameLst>
                                      </p:cBhvr>
                                      <p:to>
                                        <p:strVal val="visible"/>
                                      </p:to>
                                    </p:set>
                                    <p:anim calcmode="lin" valueType="num">
                                      <p:cBhvr additive="base">
                                        <p:cTn id="125" dur="500" fill="hold"/>
                                        <p:tgtEl>
                                          <p:spTgt spid="527"/>
                                        </p:tgtEl>
                                        <p:attrNameLst>
                                          <p:attrName>ppt_x</p:attrName>
                                        </p:attrNameLst>
                                      </p:cBhvr>
                                      <p:tavLst>
                                        <p:tav tm="0">
                                          <p:val>
                                            <p:strVal val="#ppt_x"/>
                                          </p:val>
                                        </p:tav>
                                        <p:tav tm="100000">
                                          <p:val>
                                            <p:strVal val="#ppt_x"/>
                                          </p:val>
                                        </p:tav>
                                      </p:tavLst>
                                    </p:anim>
                                    <p:anim calcmode="lin" valueType="num">
                                      <p:cBhvr additive="base">
                                        <p:cTn id="126" dur="500" fill="hold"/>
                                        <p:tgtEl>
                                          <p:spTgt spid="527"/>
                                        </p:tgtEl>
                                        <p:attrNameLst>
                                          <p:attrName>ppt_y</p:attrName>
                                        </p:attrNameLst>
                                      </p:cBhvr>
                                      <p:tavLst>
                                        <p:tav tm="0">
                                          <p:val>
                                            <p:strVal val="1+#ppt_h/2"/>
                                          </p:val>
                                        </p:tav>
                                        <p:tav tm="100000">
                                          <p:val>
                                            <p:strVal val="#ppt_y"/>
                                          </p:val>
                                        </p:tav>
                                      </p:tavLst>
                                    </p:anim>
                                  </p:childTnLst>
                                </p:cTn>
                              </p:par>
                              <p:par>
                                <p:cTn id="127" presetID="2" presetClass="entr" presetSubtype="4" fill="hold" nodeType="withEffect">
                                  <p:stCondLst>
                                    <p:cond delay="0"/>
                                  </p:stCondLst>
                                  <p:childTnLst>
                                    <p:set>
                                      <p:cBhvr>
                                        <p:cTn id="128" dur="1" fill="hold">
                                          <p:stCondLst>
                                            <p:cond delay="0"/>
                                          </p:stCondLst>
                                        </p:cTn>
                                        <p:tgtEl>
                                          <p:spTgt spid="529"/>
                                        </p:tgtEl>
                                        <p:attrNameLst>
                                          <p:attrName>style.visibility</p:attrName>
                                        </p:attrNameLst>
                                      </p:cBhvr>
                                      <p:to>
                                        <p:strVal val="visible"/>
                                      </p:to>
                                    </p:set>
                                    <p:anim calcmode="lin" valueType="num">
                                      <p:cBhvr additive="base">
                                        <p:cTn id="129" dur="500" fill="hold"/>
                                        <p:tgtEl>
                                          <p:spTgt spid="529"/>
                                        </p:tgtEl>
                                        <p:attrNameLst>
                                          <p:attrName>ppt_x</p:attrName>
                                        </p:attrNameLst>
                                      </p:cBhvr>
                                      <p:tavLst>
                                        <p:tav tm="0">
                                          <p:val>
                                            <p:strVal val="#ppt_x"/>
                                          </p:val>
                                        </p:tav>
                                        <p:tav tm="100000">
                                          <p:val>
                                            <p:strVal val="#ppt_x"/>
                                          </p:val>
                                        </p:tav>
                                      </p:tavLst>
                                    </p:anim>
                                    <p:anim calcmode="lin" valueType="num">
                                      <p:cBhvr additive="base">
                                        <p:cTn id="130" dur="500" fill="hold"/>
                                        <p:tgtEl>
                                          <p:spTgt spid="529"/>
                                        </p:tgtEl>
                                        <p:attrNameLst>
                                          <p:attrName>ppt_y</p:attrName>
                                        </p:attrNameLst>
                                      </p:cBhvr>
                                      <p:tavLst>
                                        <p:tav tm="0">
                                          <p:val>
                                            <p:strVal val="1+#ppt_h/2"/>
                                          </p:val>
                                        </p:tav>
                                        <p:tav tm="100000">
                                          <p:val>
                                            <p:strVal val="#ppt_y"/>
                                          </p:val>
                                        </p:tav>
                                      </p:tavLst>
                                    </p:anim>
                                  </p:childTnLst>
                                </p:cTn>
                              </p:par>
                              <p:par>
                                <p:cTn id="131" presetID="2" presetClass="entr" presetSubtype="4" fill="hold" nodeType="withEffect">
                                  <p:stCondLst>
                                    <p:cond delay="0"/>
                                  </p:stCondLst>
                                  <p:childTnLst>
                                    <p:set>
                                      <p:cBhvr>
                                        <p:cTn id="132" dur="1" fill="hold">
                                          <p:stCondLst>
                                            <p:cond delay="0"/>
                                          </p:stCondLst>
                                        </p:cTn>
                                        <p:tgtEl>
                                          <p:spTgt spid="530"/>
                                        </p:tgtEl>
                                        <p:attrNameLst>
                                          <p:attrName>style.visibility</p:attrName>
                                        </p:attrNameLst>
                                      </p:cBhvr>
                                      <p:to>
                                        <p:strVal val="visible"/>
                                      </p:to>
                                    </p:set>
                                    <p:anim calcmode="lin" valueType="num">
                                      <p:cBhvr additive="base">
                                        <p:cTn id="133" dur="500" fill="hold"/>
                                        <p:tgtEl>
                                          <p:spTgt spid="530"/>
                                        </p:tgtEl>
                                        <p:attrNameLst>
                                          <p:attrName>ppt_x</p:attrName>
                                        </p:attrNameLst>
                                      </p:cBhvr>
                                      <p:tavLst>
                                        <p:tav tm="0">
                                          <p:val>
                                            <p:strVal val="#ppt_x"/>
                                          </p:val>
                                        </p:tav>
                                        <p:tav tm="100000">
                                          <p:val>
                                            <p:strVal val="#ppt_x"/>
                                          </p:val>
                                        </p:tav>
                                      </p:tavLst>
                                    </p:anim>
                                    <p:anim calcmode="lin" valueType="num">
                                      <p:cBhvr additive="base">
                                        <p:cTn id="134" dur="500" fill="hold"/>
                                        <p:tgtEl>
                                          <p:spTgt spid="530"/>
                                        </p:tgtEl>
                                        <p:attrNameLst>
                                          <p:attrName>ppt_y</p:attrName>
                                        </p:attrNameLst>
                                      </p:cBhvr>
                                      <p:tavLst>
                                        <p:tav tm="0">
                                          <p:val>
                                            <p:strVal val="1+#ppt_h/2"/>
                                          </p:val>
                                        </p:tav>
                                        <p:tav tm="100000">
                                          <p:val>
                                            <p:strVal val="#ppt_y"/>
                                          </p:val>
                                        </p:tav>
                                      </p:tavLst>
                                    </p:anim>
                                  </p:childTnLst>
                                </p:cTn>
                              </p:par>
                              <p:par>
                                <p:cTn id="135" presetID="2" presetClass="entr" presetSubtype="4" fill="hold" nodeType="withEffect">
                                  <p:stCondLst>
                                    <p:cond delay="0"/>
                                  </p:stCondLst>
                                  <p:childTnLst>
                                    <p:set>
                                      <p:cBhvr>
                                        <p:cTn id="136" dur="1" fill="hold">
                                          <p:stCondLst>
                                            <p:cond delay="0"/>
                                          </p:stCondLst>
                                        </p:cTn>
                                        <p:tgtEl>
                                          <p:spTgt spid="531"/>
                                        </p:tgtEl>
                                        <p:attrNameLst>
                                          <p:attrName>style.visibility</p:attrName>
                                        </p:attrNameLst>
                                      </p:cBhvr>
                                      <p:to>
                                        <p:strVal val="visible"/>
                                      </p:to>
                                    </p:set>
                                    <p:anim calcmode="lin" valueType="num">
                                      <p:cBhvr additive="base">
                                        <p:cTn id="137" dur="500" fill="hold"/>
                                        <p:tgtEl>
                                          <p:spTgt spid="531"/>
                                        </p:tgtEl>
                                        <p:attrNameLst>
                                          <p:attrName>ppt_x</p:attrName>
                                        </p:attrNameLst>
                                      </p:cBhvr>
                                      <p:tavLst>
                                        <p:tav tm="0">
                                          <p:val>
                                            <p:strVal val="#ppt_x"/>
                                          </p:val>
                                        </p:tav>
                                        <p:tav tm="100000">
                                          <p:val>
                                            <p:strVal val="#ppt_x"/>
                                          </p:val>
                                        </p:tav>
                                      </p:tavLst>
                                    </p:anim>
                                    <p:anim calcmode="lin" valueType="num">
                                      <p:cBhvr additive="base">
                                        <p:cTn id="138" dur="500" fill="hold"/>
                                        <p:tgtEl>
                                          <p:spTgt spid="531"/>
                                        </p:tgtEl>
                                        <p:attrNameLst>
                                          <p:attrName>ppt_y</p:attrName>
                                        </p:attrNameLst>
                                      </p:cBhvr>
                                      <p:tavLst>
                                        <p:tav tm="0">
                                          <p:val>
                                            <p:strVal val="1+#ppt_h/2"/>
                                          </p:val>
                                        </p:tav>
                                        <p:tav tm="100000">
                                          <p:val>
                                            <p:strVal val="#ppt_y"/>
                                          </p:val>
                                        </p:tav>
                                      </p:tavLst>
                                    </p:anim>
                                  </p:childTnLst>
                                </p:cTn>
                              </p:par>
                              <p:par>
                                <p:cTn id="139" presetID="2" presetClass="entr" presetSubtype="4" fill="hold" nodeType="withEffect">
                                  <p:stCondLst>
                                    <p:cond delay="0"/>
                                  </p:stCondLst>
                                  <p:childTnLst>
                                    <p:set>
                                      <p:cBhvr>
                                        <p:cTn id="140" dur="1" fill="hold">
                                          <p:stCondLst>
                                            <p:cond delay="0"/>
                                          </p:stCondLst>
                                        </p:cTn>
                                        <p:tgtEl>
                                          <p:spTgt spid="554"/>
                                        </p:tgtEl>
                                        <p:attrNameLst>
                                          <p:attrName>style.visibility</p:attrName>
                                        </p:attrNameLst>
                                      </p:cBhvr>
                                      <p:to>
                                        <p:strVal val="visible"/>
                                      </p:to>
                                    </p:set>
                                    <p:anim calcmode="lin" valueType="num">
                                      <p:cBhvr additive="base">
                                        <p:cTn id="141" dur="500" fill="hold"/>
                                        <p:tgtEl>
                                          <p:spTgt spid="554"/>
                                        </p:tgtEl>
                                        <p:attrNameLst>
                                          <p:attrName>ppt_x</p:attrName>
                                        </p:attrNameLst>
                                      </p:cBhvr>
                                      <p:tavLst>
                                        <p:tav tm="0">
                                          <p:val>
                                            <p:strVal val="#ppt_x"/>
                                          </p:val>
                                        </p:tav>
                                        <p:tav tm="100000">
                                          <p:val>
                                            <p:strVal val="#ppt_x"/>
                                          </p:val>
                                        </p:tav>
                                      </p:tavLst>
                                    </p:anim>
                                    <p:anim calcmode="lin" valueType="num">
                                      <p:cBhvr additive="base">
                                        <p:cTn id="142" dur="500" fill="hold"/>
                                        <p:tgtEl>
                                          <p:spTgt spid="554"/>
                                        </p:tgtEl>
                                        <p:attrNameLst>
                                          <p:attrName>ppt_y</p:attrName>
                                        </p:attrNameLst>
                                      </p:cBhvr>
                                      <p:tavLst>
                                        <p:tav tm="0">
                                          <p:val>
                                            <p:strVal val="1+#ppt_h/2"/>
                                          </p:val>
                                        </p:tav>
                                        <p:tav tm="100000">
                                          <p:val>
                                            <p:strVal val="#ppt_y"/>
                                          </p:val>
                                        </p:tav>
                                      </p:tavLst>
                                    </p:anim>
                                  </p:childTnLst>
                                </p:cTn>
                              </p:par>
                              <p:par>
                                <p:cTn id="143" presetID="2" presetClass="entr" presetSubtype="4" fill="hold" grpId="0" nodeType="withEffect">
                                  <p:stCondLst>
                                    <p:cond delay="0"/>
                                  </p:stCondLst>
                                  <p:childTnLst>
                                    <p:set>
                                      <p:cBhvr>
                                        <p:cTn id="144" dur="1" fill="hold">
                                          <p:stCondLst>
                                            <p:cond delay="0"/>
                                          </p:stCondLst>
                                        </p:cTn>
                                        <p:tgtEl>
                                          <p:spTgt spid="561"/>
                                        </p:tgtEl>
                                        <p:attrNameLst>
                                          <p:attrName>style.visibility</p:attrName>
                                        </p:attrNameLst>
                                      </p:cBhvr>
                                      <p:to>
                                        <p:strVal val="visible"/>
                                      </p:to>
                                    </p:set>
                                    <p:anim calcmode="lin" valueType="num">
                                      <p:cBhvr additive="base">
                                        <p:cTn id="145" dur="500" fill="hold"/>
                                        <p:tgtEl>
                                          <p:spTgt spid="561"/>
                                        </p:tgtEl>
                                        <p:attrNameLst>
                                          <p:attrName>ppt_x</p:attrName>
                                        </p:attrNameLst>
                                      </p:cBhvr>
                                      <p:tavLst>
                                        <p:tav tm="0">
                                          <p:val>
                                            <p:strVal val="#ppt_x"/>
                                          </p:val>
                                        </p:tav>
                                        <p:tav tm="100000">
                                          <p:val>
                                            <p:strVal val="#ppt_x"/>
                                          </p:val>
                                        </p:tav>
                                      </p:tavLst>
                                    </p:anim>
                                    <p:anim calcmode="lin" valueType="num">
                                      <p:cBhvr additive="base">
                                        <p:cTn id="146" dur="500" fill="hold"/>
                                        <p:tgtEl>
                                          <p:spTgt spid="561"/>
                                        </p:tgtEl>
                                        <p:attrNameLst>
                                          <p:attrName>ppt_y</p:attrName>
                                        </p:attrNameLst>
                                      </p:cBhvr>
                                      <p:tavLst>
                                        <p:tav tm="0">
                                          <p:val>
                                            <p:strVal val="1+#ppt_h/2"/>
                                          </p:val>
                                        </p:tav>
                                        <p:tav tm="100000">
                                          <p:val>
                                            <p:strVal val="#ppt_y"/>
                                          </p:val>
                                        </p:tav>
                                      </p:tavLst>
                                    </p:anim>
                                  </p:childTnLst>
                                </p:cTn>
                              </p:par>
                              <p:par>
                                <p:cTn id="147" presetID="2" presetClass="entr" presetSubtype="4" fill="hold" nodeType="withEffect">
                                  <p:stCondLst>
                                    <p:cond delay="0"/>
                                  </p:stCondLst>
                                  <p:childTnLst>
                                    <p:set>
                                      <p:cBhvr>
                                        <p:cTn id="148" dur="1" fill="hold">
                                          <p:stCondLst>
                                            <p:cond delay="0"/>
                                          </p:stCondLst>
                                        </p:cTn>
                                        <p:tgtEl>
                                          <p:spTgt spid="563"/>
                                        </p:tgtEl>
                                        <p:attrNameLst>
                                          <p:attrName>style.visibility</p:attrName>
                                        </p:attrNameLst>
                                      </p:cBhvr>
                                      <p:to>
                                        <p:strVal val="visible"/>
                                      </p:to>
                                    </p:set>
                                    <p:anim calcmode="lin" valueType="num">
                                      <p:cBhvr additive="base">
                                        <p:cTn id="149" dur="500" fill="hold"/>
                                        <p:tgtEl>
                                          <p:spTgt spid="563"/>
                                        </p:tgtEl>
                                        <p:attrNameLst>
                                          <p:attrName>ppt_x</p:attrName>
                                        </p:attrNameLst>
                                      </p:cBhvr>
                                      <p:tavLst>
                                        <p:tav tm="0">
                                          <p:val>
                                            <p:strVal val="#ppt_x"/>
                                          </p:val>
                                        </p:tav>
                                        <p:tav tm="100000">
                                          <p:val>
                                            <p:strVal val="#ppt_x"/>
                                          </p:val>
                                        </p:tav>
                                      </p:tavLst>
                                    </p:anim>
                                    <p:anim calcmode="lin" valueType="num">
                                      <p:cBhvr additive="base">
                                        <p:cTn id="150" dur="500" fill="hold"/>
                                        <p:tgtEl>
                                          <p:spTgt spid="563"/>
                                        </p:tgtEl>
                                        <p:attrNameLst>
                                          <p:attrName>ppt_y</p:attrName>
                                        </p:attrNameLst>
                                      </p:cBhvr>
                                      <p:tavLst>
                                        <p:tav tm="0">
                                          <p:val>
                                            <p:strVal val="1+#ppt_h/2"/>
                                          </p:val>
                                        </p:tav>
                                        <p:tav tm="100000">
                                          <p:val>
                                            <p:strVal val="#ppt_y"/>
                                          </p:val>
                                        </p:tav>
                                      </p:tavLst>
                                    </p:anim>
                                  </p:childTnLst>
                                </p:cTn>
                              </p:par>
                              <p:par>
                                <p:cTn id="151" presetID="2" presetClass="entr" presetSubtype="4" fill="hold" nodeType="withEffect">
                                  <p:stCondLst>
                                    <p:cond delay="0"/>
                                  </p:stCondLst>
                                  <p:childTnLst>
                                    <p:set>
                                      <p:cBhvr>
                                        <p:cTn id="152" dur="1" fill="hold">
                                          <p:stCondLst>
                                            <p:cond delay="0"/>
                                          </p:stCondLst>
                                        </p:cTn>
                                        <p:tgtEl>
                                          <p:spTgt spid="566"/>
                                        </p:tgtEl>
                                        <p:attrNameLst>
                                          <p:attrName>style.visibility</p:attrName>
                                        </p:attrNameLst>
                                      </p:cBhvr>
                                      <p:to>
                                        <p:strVal val="visible"/>
                                      </p:to>
                                    </p:set>
                                    <p:anim calcmode="lin" valueType="num">
                                      <p:cBhvr additive="base">
                                        <p:cTn id="153" dur="500" fill="hold"/>
                                        <p:tgtEl>
                                          <p:spTgt spid="566"/>
                                        </p:tgtEl>
                                        <p:attrNameLst>
                                          <p:attrName>ppt_x</p:attrName>
                                        </p:attrNameLst>
                                      </p:cBhvr>
                                      <p:tavLst>
                                        <p:tav tm="0">
                                          <p:val>
                                            <p:strVal val="#ppt_x"/>
                                          </p:val>
                                        </p:tav>
                                        <p:tav tm="100000">
                                          <p:val>
                                            <p:strVal val="#ppt_x"/>
                                          </p:val>
                                        </p:tav>
                                      </p:tavLst>
                                    </p:anim>
                                    <p:anim calcmode="lin" valueType="num">
                                      <p:cBhvr additive="base">
                                        <p:cTn id="154" dur="500" fill="hold"/>
                                        <p:tgtEl>
                                          <p:spTgt spid="566"/>
                                        </p:tgtEl>
                                        <p:attrNameLst>
                                          <p:attrName>ppt_y</p:attrName>
                                        </p:attrNameLst>
                                      </p:cBhvr>
                                      <p:tavLst>
                                        <p:tav tm="0">
                                          <p:val>
                                            <p:strVal val="1+#ppt_h/2"/>
                                          </p:val>
                                        </p:tav>
                                        <p:tav tm="100000">
                                          <p:val>
                                            <p:strVal val="#ppt_y"/>
                                          </p:val>
                                        </p:tav>
                                      </p:tavLst>
                                    </p:anim>
                                  </p:childTnLst>
                                </p:cTn>
                              </p:par>
                              <p:par>
                                <p:cTn id="155" presetID="2" presetClass="entr" presetSubtype="4" fill="hold" nodeType="withEffect">
                                  <p:stCondLst>
                                    <p:cond delay="0"/>
                                  </p:stCondLst>
                                  <p:childTnLst>
                                    <p:set>
                                      <p:cBhvr>
                                        <p:cTn id="156" dur="1" fill="hold">
                                          <p:stCondLst>
                                            <p:cond delay="0"/>
                                          </p:stCondLst>
                                        </p:cTn>
                                        <p:tgtEl>
                                          <p:spTgt spid="569"/>
                                        </p:tgtEl>
                                        <p:attrNameLst>
                                          <p:attrName>style.visibility</p:attrName>
                                        </p:attrNameLst>
                                      </p:cBhvr>
                                      <p:to>
                                        <p:strVal val="visible"/>
                                      </p:to>
                                    </p:set>
                                    <p:anim calcmode="lin" valueType="num">
                                      <p:cBhvr additive="base">
                                        <p:cTn id="157" dur="500" fill="hold"/>
                                        <p:tgtEl>
                                          <p:spTgt spid="569"/>
                                        </p:tgtEl>
                                        <p:attrNameLst>
                                          <p:attrName>ppt_x</p:attrName>
                                        </p:attrNameLst>
                                      </p:cBhvr>
                                      <p:tavLst>
                                        <p:tav tm="0">
                                          <p:val>
                                            <p:strVal val="#ppt_x"/>
                                          </p:val>
                                        </p:tav>
                                        <p:tav tm="100000">
                                          <p:val>
                                            <p:strVal val="#ppt_x"/>
                                          </p:val>
                                        </p:tav>
                                      </p:tavLst>
                                    </p:anim>
                                    <p:anim calcmode="lin" valueType="num">
                                      <p:cBhvr additive="base">
                                        <p:cTn id="158" dur="500" fill="hold"/>
                                        <p:tgtEl>
                                          <p:spTgt spid="569"/>
                                        </p:tgtEl>
                                        <p:attrNameLst>
                                          <p:attrName>ppt_y</p:attrName>
                                        </p:attrNameLst>
                                      </p:cBhvr>
                                      <p:tavLst>
                                        <p:tav tm="0">
                                          <p:val>
                                            <p:strVal val="1+#ppt_h/2"/>
                                          </p:val>
                                        </p:tav>
                                        <p:tav tm="100000">
                                          <p:val>
                                            <p:strVal val="#ppt_y"/>
                                          </p:val>
                                        </p:tav>
                                      </p:tavLst>
                                    </p:anim>
                                  </p:childTnLst>
                                </p:cTn>
                              </p:par>
                              <p:par>
                                <p:cTn id="159" presetID="2" presetClass="entr" presetSubtype="4" fill="hold" nodeType="withEffect">
                                  <p:stCondLst>
                                    <p:cond delay="0"/>
                                  </p:stCondLst>
                                  <p:childTnLst>
                                    <p:set>
                                      <p:cBhvr>
                                        <p:cTn id="160" dur="1" fill="hold">
                                          <p:stCondLst>
                                            <p:cond delay="0"/>
                                          </p:stCondLst>
                                        </p:cTn>
                                        <p:tgtEl>
                                          <p:spTgt spid="570"/>
                                        </p:tgtEl>
                                        <p:attrNameLst>
                                          <p:attrName>style.visibility</p:attrName>
                                        </p:attrNameLst>
                                      </p:cBhvr>
                                      <p:to>
                                        <p:strVal val="visible"/>
                                      </p:to>
                                    </p:set>
                                    <p:anim calcmode="lin" valueType="num">
                                      <p:cBhvr additive="base">
                                        <p:cTn id="161" dur="500" fill="hold"/>
                                        <p:tgtEl>
                                          <p:spTgt spid="570"/>
                                        </p:tgtEl>
                                        <p:attrNameLst>
                                          <p:attrName>ppt_x</p:attrName>
                                        </p:attrNameLst>
                                      </p:cBhvr>
                                      <p:tavLst>
                                        <p:tav tm="0">
                                          <p:val>
                                            <p:strVal val="#ppt_x"/>
                                          </p:val>
                                        </p:tav>
                                        <p:tav tm="100000">
                                          <p:val>
                                            <p:strVal val="#ppt_x"/>
                                          </p:val>
                                        </p:tav>
                                      </p:tavLst>
                                    </p:anim>
                                    <p:anim calcmode="lin" valueType="num">
                                      <p:cBhvr additive="base">
                                        <p:cTn id="162" dur="500" fill="hold"/>
                                        <p:tgtEl>
                                          <p:spTgt spid="570"/>
                                        </p:tgtEl>
                                        <p:attrNameLst>
                                          <p:attrName>ppt_y</p:attrName>
                                        </p:attrNameLst>
                                      </p:cBhvr>
                                      <p:tavLst>
                                        <p:tav tm="0">
                                          <p:val>
                                            <p:strVal val="1+#ppt_h/2"/>
                                          </p:val>
                                        </p:tav>
                                        <p:tav tm="100000">
                                          <p:val>
                                            <p:strVal val="#ppt_y"/>
                                          </p:val>
                                        </p:tav>
                                      </p:tavLst>
                                    </p:anim>
                                  </p:childTnLst>
                                </p:cTn>
                              </p:par>
                              <p:par>
                                <p:cTn id="163" presetID="2" presetClass="entr" presetSubtype="4" fill="hold" nodeType="withEffect">
                                  <p:stCondLst>
                                    <p:cond delay="0"/>
                                  </p:stCondLst>
                                  <p:childTnLst>
                                    <p:set>
                                      <p:cBhvr>
                                        <p:cTn id="164" dur="1" fill="hold">
                                          <p:stCondLst>
                                            <p:cond delay="0"/>
                                          </p:stCondLst>
                                        </p:cTn>
                                        <p:tgtEl>
                                          <p:spTgt spid="571"/>
                                        </p:tgtEl>
                                        <p:attrNameLst>
                                          <p:attrName>style.visibility</p:attrName>
                                        </p:attrNameLst>
                                      </p:cBhvr>
                                      <p:to>
                                        <p:strVal val="visible"/>
                                      </p:to>
                                    </p:set>
                                    <p:anim calcmode="lin" valueType="num">
                                      <p:cBhvr additive="base">
                                        <p:cTn id="165" dur="500" fill="hold"/>
                                        <p:tgtEl>
                                          <p:spTgt spid="571"/>
                                        </p:tgtEl>
                                        <p:attrNameLst>
                                          <p:attrName>ppt_x</p:attrName>
                                        </p:attrNameLst>
                                      </p:cBhvr>
                                      <p:tavLst>
                                        <p:tav tm="0">
                                          <p:val>
                                            <p:strVal val="#ppt_x"/>
                                          </p:val>
                                        </p:tav>
                                        <p:tav tm="100000">
                                          <p:val>
                                            <p:strVal val="#ppt_x"/>
                                          </p:val>
                                        </p:tav>
                                      </p:tavLst>
                                    </p:anim>
                                    <p:anim calcmode="lin" valueType="num">
                                      <p:cBhvr additive="base">
                                        <p:cTn id="166" dur="500" fill="hold"/>
                                        <p:tgtEl>
                                          <p:spTgt spid="571"/>
                                        </p:tgtEl>
                                        <p:attrNameLst>
                                          <p:attrName>ppt_y</p:attrName>
                                        </p:attrNameLst>
                                      </p:cBhvr>
                                      <p:tavLst>
                                        <p:tav tm="0">
                                          <p:val>
                                            <p:strVal val="1+#ppt_h/2"/>
                                          </p:val>
                                        </p:tav>
                                        <p:tav tm="100000">
                                          <p:val>
                                            <p:strVal val="#ppt_y"/>
                                          </p:val>
                                        </p:tav>
                                      </p:tavLst>
                                    </p:anim>
                                  </p:childTnLst>
                                </p:cTn>
                              </p:par>
                              <p:par>
                                <p:cTn id="167" presetID="2" presetClass="entr" presetSubtype="4" fill="hold" nodeType="withEffect">
                                  <p:stCondLst>
                                    <p:cond delay="0"/>
                                  </p:stCondLst>
                                  <p:childTnLst>
                                    <p:set>
                                      <p:cBhvr>
                                        <p:cTn id="168" dur="1" fill="hold">
                                          <p:stCondLst>
                                            <p:cond delay="0"/>
                                          </p:stCondLst>
                                        </p:cTn>
                                        <p:tgtEl>
                                          <p:spTgt spid="574"/>
                                        </p:tgtEl>
                                        <p:attrNameLst>
                                          <p:attrName>style.visibility</p:attrName>
                                        </p:attrNameLst>
                                      </p:cBhvr>
                                      <p:to>
                                        <p:strVal val="visible"/>
                                      </p:to>
                                    </p:set>
                                    <p:anim calcmode="lin" valueType="num">
                                      <p:cBhvr additive="base">
                                        <p:cTn id="169" dur="500" fill="hold"/>
                                        <p:tgtEl>
                                          <p:spTgt spid="574"/>
                                        </p:tgtEl>
                                        <p:attrNameLst>
                                          <p:attrName>ppt_x</p:attrName>
                                        </p:attrNameLst>
                                      </p:cBhvr>
                                      <p:tavLst>
                                        <p:tav tm="0">
                                          <p:val>
                                            <p:strVal val="#ppt_x"/>
                                          </p:val>
                                        </p:tav>
                                        <p:tav tm="100000">
                                          <p:val>
                                            <p:strVal val="#ppt_x"/>
                                          </p:val>
                                        </p:tav>
                                      </p:tavLst>
                                    </p:anim>
                                    <p:anim calcmode="lin" valueType="num">
                                      <p:cBhvr additive="base">
                                        <p:cTn id="170" dur="500" fill="hold"/>
                                        <p:tgtEl>
                                          <p:spTgt spid="574"/>
                                        </p:tgtEl>
                                        <p:attrNameLst>
                                          <p:attrName>ppt_y</p:attrName>
                                        </p:attrNameLst>
                                      </p:cBhvr>
                                      <p:tavLst>
                                        <p:tav tm="0">
                                          <p:val>
                                            <p:strVal val="1+#ppt_h/2"/>
                                          </p:val>
                                        </p:tav>
                                        <p:tav tm="100000">
                                          <p:val>
                                            <p:strVal val="#ppt_y"/>
                                          </p:val>
                                        </p:tav>
                                      </p:tavLst>
                                    </p:anim>
                                  </p:childTnLst>
                                </p:cTn>
                              </p:par>
                              <p:par>
                                <p:cTn id="171" presetID="2" presetClass="entr" presetSubtype="4" fill="hold" nodeType="withEffect">
                                  <p:stCondLst>
                                    <p:cond delay="0"/>
                                  </p:stCondLst>
                                  <p:childTnLst>
                                    <p:set>
                                      <p:cBhvr>
                                        <p:cTn id="172" dur="1" fill="hold">
                                          <p:stCondLst>
                                            <p:cond delay="0"/>
                                          </p:stCondLst>
                                        </p:cTn>
                                        <p:tgtEl>
                                          <p:spTgt spid="580"/>
                                        </p:tgtEl>
                                        <p:attrNameLst>
                                          <p:attrName>style.visibility</p:attrName>
                                        </p:attrNameLst>
                                      </p:cBhvr>
                                      <p:to>
                                        <p:strVal val="visible"/>
                                      </p:to>
                                    </p:set>
                                    <p:anim calcmode="lin" valueType="num">
                                      <p:cBhvr additive="base">
                                        <p:cTn id="173" dur="500" fill="hold"/>
                                        <p:tgtEl>
                                          <p:spTgt spid="580"/>
                                        </p:tgtEl>
                                        <p:attrNameLst>
                                          <p:attrName>ppt_x</p:attrName>
                                        </p:attrNameLst>
                                      </p:cBhvr>
                                      <p:tavLst>
                                        <p:tav tm="0">
                                          <p:val>
                                            <p:strVal val="#ppt_x"/>
                                          </p:val>
                                        </p:tav>
                                        <p:tav tm="100000">
                                          <p:val>
                                            <p:strVal val="#ppt_x"/>
                                          </p:val>
                                        </p:tav>
                                      </p:tavLst>
                                    </p:anim>
                                    <p:anim calcmode="lin" valueType="num">
                                      <p:cBhvr additive="base">
                                        <p:cTn id="174" dur="500" fill="hold"/>
                                        <p:tgtEl>
                                          <p:spTgt spid="580"/>
                                        </p:tgtEl>
                                        <p:attrNameLst>
                                          <p:attrName>ppt_y</p:attrName>
                                        </p:attrNameLst>
                                      </p:cBhvr>
                                      <p:tavLst>
                                        <p:tav tm="0">
                                          <p:val>
                                            <p:strVal val="1+#ppt_h/2"/>
                                          </p:val>
                                        </p:tav>
                                        <p:tav tm="100000">
                                          <p:val>
                                            <p:strVal val="#ppt_y"/>
                                          </p:val>
                                        </p:tav>
                                      </p:tavLst>
                                    </p:anim>
                                  </p:childTnLst>
                                </p:cTn>
                              </p:par>
                              <p:par>
                                <p:cTn id="175" presetID="2" presetClass="entr" presetSubtype="4" fill="hold" nodeType="withEffect">
                                  <p:stCondLst>
                                    <p:cond delay="0"/>
                                  </p:stCondLst>
                                  <p:childTnLst>
                                    <p:set>
                                      <p:cBhvr>
                                        <p:cTn id="176" dur="1" fill="hold">
                                          <p:stCondLst>
                                            <p:cond delay="0"/>
                                          </p:stCondLst>
                                        </p:cTn>
                                        <p:tgtEl>
                                          <p:spTgt spid="581"/>
                                        </p:tgtEl>
                                        <p:attrNameLst>
                                          <p:attrName>style.visibility</p:attrName>
                                        </p:attrNameLst>
                                      </p:cBhvr>
                                      <p:to>
                                        <p:strVal val="visible"/>
                                      </p:to>
                                    </p:set>
                                    <p:anim calcmode="lin" valueType="num">
                                      <p:cBhvr additive="base">
                                        <p:cTn id="177" dur="500" fill="hold"/>
                                        <p:tgtEl>
                                          <p:spTgt spid="581"/>
                                        </p:tgtEl>
                                        <p:attrNameLst>
                                          <p:attrName>ppt_x</p:attrName>
                                        </p:attrNameLst>
                                      </p:cBhvr>
                                      <p:tavLst>
                                        <p:tav tm="0">
                                          <p:val>
                                            <p:strVal val="#ppt_x"/>
                                          </p:val>
                                        </p:tav>
                                        <p:tav tm="100000">
                                          <p:val>
                                            <p:strVal val="#ppt_x"/>
                                          </p:val>
                                        </p:tav>
                                      </p:tavLst>
                                    </p:anim>
                                    <p:anim calcmode="lin" valueType="num">
                                      <p:cBhvr additive="base">
                                        <p:cTn id="178" dur="500" fill="hold"/>
                                        <p:tgtEl>
                                          <p:spTgt spid="581"/>
                                        </p:tgtEl>
                                        <p:attrNameLst>
                                          <p:attrName>ppt_y</p:attrName>
                                        </p:attrNameLst>
                                      </p:cBhvr>
                                      <p:tavLst>
                                        <p:tav tm="0">
                                          <p:val>
                                            <p:strVal val="1+#ppt_h/2"/>
                                          </p:val>
                                        </p:tav>
                                        <p:tav tm="100000">
                                          <p:val>
                                            <p:strVal val="#ppt_y"/>
                                          </p:val>
                                        </p:tav>
                                      </p:tavLst>
                                    </p:anim>
                                  </p:childTnLst>
                                </p:cTn>
                              </p:par>
                              <p:par>
                                <p:cTn id="179" presetID="2" presetClass="entr" presetSubtype="4" fill="hold" nodeType="withEffect">
                                  <p:stCondLst>
                                    <p:cond delay="0"/>
                                  </p:stCondLst>
                                  <p:childTnLst>
                                    <p:set>
                                      <p:cBhvr>
                                        <p:cTn id="180" dur="1" fill="hold">
                                          <p:stCondLst>
                                            <p:cond delay="0"/>
                                          </p:stCondLst>
                                        </p:cTn>
                                        <p:tgtEl>
                                          <p:spTgt spid="582"/>
                                        </p:tgtEl>
                                        <p:attrNameLst>
                                          <p:attrName>style.visibility</p:attrName>
                                        </p:attrNameLst>
                                      </p:cBhvr>
                                      <p:to>
                                        <p:strVal val="visible"/>
                                      </p:to>
                                    </p:set>
                                    <p:anim calcmode="lin" valueType="num">
                                      <p:cBhvr additive="base">
                                        <p:cTn id="181" dur="500" fill="hold"/>
                                        <p:tgtEl>
                                          <p:spTgt spid="582"/>
                                        </p:tgtEl>
                                        <p:attrNameLst>
                                          <p:attrName>ppt_x</p:attrName>
                                        </p:attrNameLst>
                                      </p:cBhvr>
                                      <p:tavLst>
                                        <p:tav tm="0">
                                          <p:val>
                                            <p:strVal val="#ppt_x"/>
                                          </p:val>
                                        </p:tav>
                                        <p:tav tm="100000">
                                          <p:val>
                                            <p:strVal val="#ppt_x"/>
                                          </p:val>
                                        </p:tav>
                                      </p:tavLst>
                                    </p:anim>
                                    <p:anim calcmode="lin" valueType="num">
                                      <p:cBhvr additive="base">
                                        <p:cTn id="182" dur="500" fill="hold"/>
                                        <p:tgtEl>
                                          <p:spTgt spid="582"/>
                                        </p:tgtEl>
                                        <p:attrNameLst>
                                          <p:attrName>ppt_y</p:attrName>
                                        </p:attrNameLst>
                                      </p:cBhvr>
                                      <p:tavLst>
                                        <p:tav tm="0">
                                          <p:val>
                                            <p:strVal val="1+#ppt_h/2"/>
                                          </p:val>
                                        </p:tav>
                                        <p:tav tm="100000">
                                          <p:val>
                                            <p:strVal val="#ppt_y"/>
                                          </p:val>
                                        </p:tav>
                                      </p:tavLst>
                                    </p:anim>
                                  </p:childTnLst>
                                </p:cTn>
                              </p:par>
                            </p:childTnLst>
                          </p:cTn>
                        </p:par>
                      </p:childTnLst>
                    </p:cTn>
                  </p:par>
                  <p:par>
                    <p:cTn id="183" fill="hold">
                      <p:stCondLst>
                        <p:cond delay="indefinite"/>
                      </p:stCondLst>
                      <p:childTnLst>
                        <p:par>
                          <p:cTn id="184" fill="hold">
                            <p:stCondLst>
                              <p:cond delay="0"/>
                            </p:stCondLst>
                            <p:childTnLst>
                              <p:par>
                                <p:cTn id="185" presetID="2" presetClass="entr" presetSubtype="4" fill="hold" nodeType="clickEffect">
                                  <p:stCondLst>
                                    <p:cond delay="0"/>
                                  </p:stCondLst>
                                  <p:childTnLst>
                                    <p:set>
                                      <p:cBhvr>
                                        <p:cTn id="186" dur="1" fill="hold">
                                          <p:stCondLst>
                                            <p:cond delay="0"/>
                                          </p:stCondLst>
                                        </p:cTn>
                                        <p:tgtEl>
                                          <p:spTgt spid="493"/>
                                        </p:tgtEl>
                                        <p:attrNameLst>
                                          <p:attrName>style.visibility</p:attrName>
                                        </p:attrNameLst>
                                      </p:cBhvr>
                                      <p:to>
                                        <p:strVal val="visible"/>
                                      </p:to>
                                    </p:set>
                                    <p:anim calcmode="lin" valueType="num">
                                      <p:cBhvr additive="base">
                                        <p:cTn id="187" dur="500" fill="hold"/>
                                        <p:tgtEl>
                                          <p:spTgt spid="493"/>
                                        </p:tgtEl>
                                        <p:attrNameLst>
                                          <p:attrName>ppt_x</p:attrName>
                                        </p:attrNameLst>
                                      </p:cBhvr>
                                      <p:tavLst>
                                        <p:tav tm="0">
                                          <p:val>
                                            <p:strVal val="#ppt_x"/>
                                          </p:val>
                                        </p:tav>
                                        <p:tav tm="100000">
                                          <p:val>
                                            <p:strVal val="#ppt_x"/>
                                          </p:val>
                                        </p:tav>
                                      </p:tavLst>
                                    </p:anim>
                                    <p:anim calcmode="lin" valueType="num">
                                      <p:cBhvr additive="base">
                                        <p:cTn id="188" dur="500" fill="hold"/>
                                        <p:tgtEl>
                                          <p:spTgt spid="493"/>
                                        </p:tgtEl>
                                        <p:attrNameLst>
                                          <p:attrName>ppt_y</p:attrName>
                                        </p:attrNameLst>
                                      </p:cBhvr>
                                      <p:tavLst>
                                        <p:tav tm="0">
                                          <p:val>
                                            <p:strVal val="1+#ppt_h/2"/>
                                          </p:val>
                                        </p:tav>
                                        <p:tav tm="100000">
                                          <p:val>
                                            <p:strVal val="#ppt_y"/>
                                          </p:val>
                                        </p:tav>
                                      </p:tavLst>
                                    </p:anim>
                                  </p:childTnLst>
                                </p:cTn>
                              </p:par>
                              <p:par>
                                <p:cTn id="189" presetID="2" presetClass="entr" presetSubtype="4" fill="hold" nodeType="withEffect">
                                  <p:stCondLst>
                                    <p:cond delay="0"/>
                                  </p:stCondLst>
                                  <p:childTnLst>
                                    <p:set>
                                      <p:cBhvr>
                                        <p:cTn id="190" dur="1" fill="hold">
                                          <p:stCondLst>
                                            <p:cond delay="0"/>
                                          </p:stCondLst>
                                        </p:cTn>
                                        <p:tgtEl>
                                          <p:spTgt spid="497"/>
                                        </p:tgtEl>
                                        <p:attrNameLst>
                                          <p:attrName>style.visibility</p:attrName>
                                        </p:attrNameLst>
                                      </p:cBhvr>
                                      <p:to>
                                        <p:strVal val="visible"/>
                                      </p:to>
                                    </p:set>
                                    <p:anim calcmode="lin" valueType="num">
                                      <p:cBhvr additive="base">
                                        <p:cTn id="191" dur="500" fill="hold"/>
                                        <p:tgtEl>
                                          <p:spTgt spid="497"/>
                                        </p:tgtEl>
                                        <p:attrNameLst>
                                          <p:attrName>ppt_x</p:attrName>
                                        </p:attrNameLst>
                                      </p:cBhvr>
                                      <p:tavLst>
                                        <p:tav tm="0">
                                          <p:val>
                                            <p:strVal val="#ppt_x"/>
                                          </p:val>
                                        </p:tav>
                                        <p:tav tm="100000">
                                          <p:val>
                                            <p:strVal val="#ppt_x"/>
                                          </p:val>
                                        </p:tav>
                                      </p:tavLst>
                                    </p:anim>
                                    <p:anim calcmode="lin" valueType="num">
                                      <p:cBhvr additive="base">
                                        <p:cTn id="192" dur="500" fill="hold"/>
                                        <p:tgtEl>
                                          <p:spTgt spid="497"/>
                                        </p:tgtEl>
                                        <p:attrNameLst>
                                          <p:attrName>ppt_y</p:attrName>
                                        </p:attrNameLst>
                                      </p:cBhvr>
                                      <p:tavLst>
                                        <p:tav tm="0">
                                          <p:val>
                                            <p:strVal val="1+#ppt_h/2"/>
                                          </p:val>
                                        </p:tav>
                                        <p:tav tm="100000">
                                          <p:val>
                                            <p:strVal val="#ppt_y"/>
                                          </p:val>
                                        </p:tav>
                                      </p:tavLst>
                                    </p:anim>
                                  </p:childTnLst>
                                </p:cTn>
                              </p:par>
                              <p:par>
                                <p:cTn id="193" presetID="2" presetClass="entr" presetSubtype="4" fill="hold" nodeType="withEffect">
                                  <p:stCondLst>
                                    <p:cond delay="0"/>
                                  </p:stCondLst>
                                  <p:childTnLst>
                                    <p:set>
                                      <p:cBhvr>
                                        <p:cTn id="194" dur="1" fill="hold">
                                          <p:stCondLst>
                                            <p:cond delay="0"/>
                                          </p:stCondLst>
                                        </p:cTn>
                                        <p:tgtEl>
                                          <p:spTgt spid="508"/>
                                        </p:tgtEl>
                                        <p:attrNameLst>
                                          <p:attrName>style.visibility</p:attrName>
                                        </p:attrNameLst>
                                      </p:cBhvr>
                                      <p:to>
                                        <p:strVal val="visible"/>
                                      </p:to>
                                    </p:set>
                                    <p:anim calcmode="lin" valueType="num">
                                      <p:cBhvr additive="base">
                                        <p:cTn id="195" dur="500" fill="hold"/>
                                        <p:tgtEl>
                                          <p:spTgt spid="508"/>
                                        </p:tgtEl>
                                        <p:attrNameLst>
                                          <p:attrName>ppt_x</p:attrName>
                                        </p:attrNameLst>
                                      </p:cBhvr>
                                      <p:tavLst>
                                        <p:tav tm="0">
                                          <p:val>
                                            <p:strVal val="#ppt_x"/>
                                          </p:val>
                                        </p:tav>
                                        <p:tav tm="100000">
                                          <p:val>
                                            <p:strVal val="#ppt_x"/>
                                          </p:val>
                                        </p:tav>
                                      </p:tavLst>
                                    </p:anim>
                                    <p:anim calcmode="lin" valueType="num">
                                      <p:cBhvr additive="base">
                                        <p:cTn id="196" dur="500" fill="hold"/>
                                        <p:tgtEl>
                                          <p:spTgt spid="508"/>
                                        </p:tgtEl>
                                        <p:attrNameLst>
                                          <p:attrName>ppt_y</p:attrName>
                                        </p:attrNameLst>
                                      </p:cBhvr>
                                      <p:tavLst>
                                        <p:tav tm="0">
                                          <p:val>
                                            <p:strVal val="1+#ppt_h/2"/>
                                          </p:val>
                                        </p:tav>
                                        <p:tav tm="100000">
                                          <p:val>
                                            <p:strVal val="#ppt_y"/>
                                          </p:val>
                                        </p:tav>
                                      </p:tavLst>
                                    </p:anim>
                                  </p:childTnLst>
                                </p:cTn>
                              </p:par>
                              <p:par>
                                <p:cTn id="197" presetID="2" presetClass="entr" presetSubtype="4" fill="hold" nodeType="withEffect">
                                  <p:stCondLst>
                                    <p:cond delay="0"/>
                                  </p:stCondLst>
                                  <p:childTnLst>
                                    <p:set>
                                      <p:cBhvr>
                                        <p:cTn id="198" dur="1" fill="hold">
                                          <p:stCondLst>
                                            <p:cond delay="0"/>
                                          </p:stCondLst>
                                        </p:cTn>
                                        <p:tgtEl>
                                          <p:spTgt spid="520"/>
                                        </p:tgtEl>
                                        <p:attrNameLst>
                                          <p:attrName>style.visibility</p:attrName>
                                        </p:attrNameLst>
                                      </p:cBhvr>
                                      <p:to>
                                        <p:strVal val="visible"/>
                                      </p:to>
                                    </p:set>
                                    <p:anim calcmode="lin" valueType="num">
                                      <p:cBhvr additive="base">
                                        <p:cTn id="199" dur="500" fill="hold"/>
                                        <p:tgtEl>
                                          <p:spTgt spid="520"/>
                                        </p:tgtEl>
                                        <p:attrNameLst>
                                          <p:attrName>ppt_x</p:attrName>
                                        </p:attrNameLst>
                                      </p:cBhvr>
                                      <p:tavLst>
                                        <p:tav tm="0">
                                          <p:val>
                                            <p:strVal val="#ppt_x"/>
                                          </p:val>
                                        </p:tav>
                                        <p:tav tm="100000">
                                          <p:val>
                                            <p:strVal val="#ppt_x"/>
                                          </p:val>
                                        </p:tav>
                                      </p:tavLst>
                                    </p:anim>
                                    <p:anim calcmode="lin" valueType="num">
                                      <p:cBhvr additive="base">
                                        <p:cTn id="200" dur="500" fill="hold"/>
                                        <p:tgtEl>
                                          <p:spTgt spid="520"/>
                                        </p:tgtEl>
                                        <p:attrNameLst>
                                          <p:attrName>ppt_y</p:attrName>
                                        </p:attrNameLst>
                                      </p:cBhvr>
                                      <p:tavLst>
                                        <p:tav tm="0">
                                          <p:val>
                                            <p:strVal val="1+#ppt_h/2"/>
                                          </p:val>
                                        </p:tav>
                                        <p:tav tm="100000">
                                          <p:val>
                                            <p:strVal val="#ppt_y"/>
                                          </p:val>
                                        </p:tav>
                                      </p:tavLst>
                                    </p:anim>
                                  </p:childTnLst>
                                </p:cTn>
                              </p:par>
                              <p:par>
                                <p:cTn id="201" presetID="2" presetClass="entr" presetSubtype="4" fill="hold" nodeType="withEffect">
                                  <p:stCondLst>
                                    <p:cond delay="0"/>
                                  </p:stCondLst>
                                  <p:childTnLst>
                                    <p:set>
                                      <p:cBhvr>
                                        <p:cTn id="202" dur="1" fill="hold">
                                          <p:stCondLst>
                                            <p:cond delay="0"/>
                                          </p:stCondLst>
                                        </p:cTn>
                                        <p:tgtEl>
                                          <p:spTgt spid="528"/>
                                        </p:tgtEl>
                                        <p:attrNameLst>
                                          <p:attrName>style.visibility</p:attrName>
                                        </p:attrNameLst>
                                      </p:cBhvr>
                                      <p:to>
                                        <p:strVal val="visible"/>
                                      </p:to>
                                    </p:set>
                                    <p:anim calcmode="lin" valueType="num">
                                      <p:cBhvr additive="base">
                                        <p:cTn id="203" dur="500" fill="hold"/>
                                        <p:tgtEl>
                                          <p:spTgt spid="528"/>
                                        </p:tgtEl>
                                        <p:attrNameLst>
                                          <p:attrName>ppt_x</p:attrName>
                                        </p:attrNameLst>
                                      </p:cBhvr>
                                      <p:tavLst>
                                        <p:tav tm="0">
                                          <p:val>
                                            <p:strVal val="#ppt_x"/>
                                          </p:val>
                                        </p:tav>
                                        <p:tav tm="100000">
                                          <p:val>
                                            <p:strVal val="#ppt_x"/>
                                          </p:val>
                                        </p:tav>
                                      </p:tavLst>
                                    </p:anim>
                                    <p:anim calcmode="lin" valueType="num">
                                      <p:cBhvr additive="base">
                                        <p:cTn id="204" dur="500" fill="hold"/>
                                        <p:tgtEl>
                                          <p:spTgt spid="528"/>
                                        </p:tgtEl>
                                        <p:attrNameLst>
                                          <p:attrName>ppt_y</p:attrName>
                                        </p:attrNameLst>
                                      </p:cBhvr>
                                      <p:tavLst>
                                        <p:tav tm="0">
                                          <p:val>
                                            <p:strVal val="1+#ppt_h/2"/>
                                          </p:val>
                                        </p:tav>
                                        <p:tav tm="100000">
                                          <p:val>
                                            <p:strVal val="#ppt_y"/>
                                          </p:val>
                                        </p:tav>
                                      </p:tavLst>
                                    </p:anim>
                                  </p:childTnLst>
                                </p:cTn>
                              </p:par>
                              <p:par>
                                <p:cTn id="205" presetID="2" presetClass="entr" presetSubtype="4" fill="hold" grpId="0" nodeType="withEffect">
                                  <p:stCondLst>
                                    <p:cond delay="0"/>
                                  </p:stCondLst>
                                  <p:childTnLst>
                                    <p:set>
                                      <p:cBhvr>
                                        <p:cTn id="206" dur="1" fill="hold">
                                          <p:stCondLst>
                                            <p:cond delay="0"/>
                                          </p:stCondLst>
                                        </p:cTn>
                                        <p:tgtEl>
                                          <p:spTgt spid="542"/>
                                        </p:tgtEl>
                                        <p:attrNameLst>
                                          <p:attrName>style.visibility</p:attrName>
                                        </p:attrNameLst>
                                      </p:cBhvr>
                                      <p:to>
                                        <p:strVal val="visible"/>
                                      </p:to>
                                    </p:set>
                                    <p:anim calcmode="lin" valueType="num">
                                      <p:cBhvr additive="base">
                                        <p:cTn id="207" dur="500" fill="hold"/>
                                        <p:tgtEl>
                                          <p:spTgt spid="542"/>
                                        </p:tgtEl>
                                        <p:attrNameLst>
                                          <p:attrName>ppt_x</p:attrName>
                                        </p:attrNameLst>
                                      </p:cBhvr>
                                      <p:tavLst>
                                        <p:tav tm="0">
                                          <p:val>
                                            <p:strVal val="#ppt_x"/>
                                          </p:val>
                                        </p:tav>
                                        <p:tav tm="100000">
                                          <p:val>
                                            <p:strVal val="#ppt_x"/>
                                          </p:val>
                                        </p:tav>
                                      </p:tavLst>
                                    </p:anim>
                                    <p:anim calcmode="lin" valueType="num">
                                      <p:cBhvr additive="base">
                                        <p:cTn id="208" dur="500" fill="hold"/>
                                        <p:tgtEl>
                                          <p:spTgt spid="542"/>
                                        </p:tgtEl>
                                        <p:attrNameLst>
                                          <p:attrName>ppt_y</p:attrName>
                                        </p:attrNameLst>
                                      </p:cBhvr>
                                      <p:tavLst>
                                        <p:tav tm="0">
                                          <p:val>
                                            <p:strVal val="1+#ppt_h/2"/>
                                          </p:val>
                                        </p:tav>
                                        <p:tav tm="100000">
                                          <p:val>
                                            <p:strVal val="#ppt_y"/>
                                          </p:val>
                                        </p:tav>
                                      </p:tavLst>
                                    </p:anim>
                                  </p:childTnLst>
                                </p:cTn>
                              </p:par>
                              <p:par>
                                <p:cTn id="209" presetID="2" presetClass="entr" presetSubtype="4" fill="hold" grpId="0" nodeType="withEffect">
                                  <p:stCondLst>
                                    <p:cond delay="0"/>
                                  </p:stCondLst>
                                  <p:childTnLst>
                                    <p:set>
                                      <p:cBhvr>
                                        <p:cTn id="210" dur="1" fill="hold">
                                          <p:stCondLst>
                                            <p:cond delay="0"/>
                                          </p:stCondLst>
                                        </p:cTn>
                                        <p:tgtEl>
                                          <p:spTgt spid="543"/>
                                        </p:tgtEl>
                                        <p:attrNameLst>
                                          <p:attrName>style.visibility</p:attrName>
                                        </p:attrNameLst>
                                      </p:cBhvr>
                                      <p:to>
                                        <p:strVal val="visible"/>
                                      </p:to>
                                    </p:set>
                                    <p:anim calcmode="lin" valueType="num">
                                      <p:cBhvr additive="base">
                                        <p:cTn id="211" dur="500" fill="hold"/>
                                        <p:tgtEl>
                                          <p:spTgt spid="543"/>
                                        </p:tgtEl>
                                        <p:attrNameLst>
                                          <p:attrName>ppt_x</p:attrName>
                                        </p:attrNameLst>
                                      </p:cBhvr>
                                      <p:tavLst>
                                        <p:tav tm="0">
                                          <p:val>
                                            <p:strVal val="#ppt_x"/>
                                          </p:val>
                                        </p:tav>
                                        <p:tav tm="100000">
                                          <p:val>
                                            <p:strVal val="#ppt_x"/>
                                          </p:val>
                                        </p:tav>
                                      </p:tavLst>
                                    </p:anim>
                                    <p:anim calcmode="lin" valueType="num">
                                      <p:cBhvr additive="base">
                                        <p:cTn id="212" dur="500" fill="hold"/>
                                        <p:tgtEl>
                                          <p:spTgt spid="543"/>
                                        </p:tgtEl>
                                        <p:attrNameLst>
                                          <p:attrName>ppt_y</p:attrName>
                                        </p:attrNameLst>
                                      </p:cBhvr>
                                      <p:tavLst>
                                        <p:tav tm="0">
                                          <p:val>
                                            <p:strVal val="1+#ppt_h/2"/>
                                          </p:val>
                                        </p:tav>
                                        <p:tav tm="100000">
                                          <p:val>
                                            <p:strVal val="#ppt_y"/>
                                          </p:val>
                                        </p:tav>
                                      </p:tavLst>
                                    </p:anim>
                                  </p:childTnLst>
                                </p:cTn>
                              </p:par>
                              <p:par>
                                <p:cTn id="213" presetID="2" presetClass="entr" presetSubtype="4" fill="hold" grpId="0" nodeType="withEffect">
                                  <p:stCondLst>
                                    <p:cond delay="0"/>
                                  </p:stCondLst>
                                  <p:childTnLst>
                                    <p:set>
                                      <p:cBhvr>
                                        <p:cTn id="214" dur="1" fill="hold">
                                          <p:stCondLst>
                                            <p:cond delay="0"/>
                                          </p:stCondLst>
                                        </p:cTn>
                                        <p:tgtEl>
                                          <p:spTgt spid="544"/>
                                        </p:tgtEl>
                                        <p:attrNameLst>
                                          <p:attrName>style.visibility</p:attrName>
                                        </p:attrNameLst>
                                      </p:cBhvr>
                                      <p:to>
                                        <p:strVal val="visible"/>
                                      </p:to>
                                    </p:set>
                                    <p:anim calcmode="lin" valueType="num">
                                      <p:cBhvr additive="base">
                                        <p:cTn id="215" dur="500" fill="hold"/>
                                        <p:tgtEl>
                                          <p:spTgt spid="544"/>
                                        </p:tgtEl>
                                        <p:attrNameLst>
                                          <p:attrName>ppt_x</p:attrName>
                                        </p:attrNameLst>
                                      </p:cBhvr>
                                      <p:tavLst>
                                        <p:tav tm="0">
                                          <p:val>
                                            <p:strVal val="#ppt_x"/>
                                          </p:val>
                                        </p:tav>
                                        <p:tav tm="100000">
                                          <p:val>
                                            <p:strVal val="#ppt_x"/>
                                          </p:val>
                                        </p:tav>
                                      </p:tavLst>
                                    </p:anim>
                                    <p:anim calcmode="lin" valueType="num">
                                      <p:cBhvr additive="base">
                                        <p:cTn id="216" dur="500" fill="hold"/>
                                        <p:tgtEl>
                                          <p:spTgt spid="544"/>
                                        </p:tgtEl>
                                        <p:attrNameLst>
                                          <p:attrName>ppt_y</p:attrName>
                                        </p:attrNameLst>
                                      </p:cBhvr>
                                      <p:tavLst>
                                        <p:tav tm="0">
                                          <p:val>
                                            <p:strVal val="1+#ppt_h/2"/>
                                          </p:val>
                                        </p:tav>
                                        <p:tav tm="100000">
                                          <p:val>
                                            <p:strVal val="#ppt_y"/>
                                          </p:val>
                                        </p:tav>
                                      </p:tavLst>
                                    </p:anim>
                                  </p:childTnLst>
                                </p:cTn>
                              </p:par>
                              <p:par>
                                <p:cTn id="217" presetID="2" presetClass="entr" presetSubtype="4" fill="hold" grpId="0" nodeType="withEffect">
                                  <p:stCondLst>
                                    <p:cond delay="0"/>
                                  </p:stCondLst>
                                  <p:childTnLst>
                                    <p:set>
                                      <p:cBhvr>
                                        <p:cTn id="218" dur="1" fill="hold">
                                          <p:stCondLst>
                                            <p:cond delay="0"/>
                                          </p:stCondLst>
                                        </p:cTn>
                                        <p:tgtEl>
                                          <p:spTgt spid="545"/>
                                        </p:tgtEl>
                                        <p:attrNameLst>
                                          <p:attrName>style.visibility</p:attrName>
                                        </p:attrNameLst>
                                      </p:cBhvr>
                                      <p:to>
                                        <p:strVal val="visible"/>
                                      </p:to>
                                    </p:set>
                                    <p:anim calcmode="lin" valueType="num">
                                      <p:cBhvr additive="base">
                                        <p:cTn id="219" dur="500" fill="hold"/>
                                        <p:tgtEl>
                                          <p:spTgt spid="545"/>
                                        </p:tgtEl>
                                        <p:attrNameLst>
                                          <p:attrName>ppt_x</p:attrName>
                                        </p:attrNameLst>
                                      </p:cBhvr>
                                      <p:tavLst>
                                        <p:tav tm="0">
                                          <p:val>
                                            <p:strVal val="#ppt_x"/>
                                          </p:val>
                                        </p:tav>
                                        <p:tav tm="100000">
                                          <p:val>
                                            <p:strVal val="#ppt_x"/>
                                          </p:val>
                                        </p:tav>
                                      </p:tavLst>
                                    </p:anim>
                                    <p:anim calcmode="lin" valueType="num">
                                      <p:cBhvr additive="base">
                                        <p:cTn id="220" dur="500" fill="hold"/>
                                        <p:tgtEl>
                                          <p:spTgt spid="545"/>
                                        </p:tgtEl>
                                        <p:attrNameLst>
                                          <p:attrName>ppt_y</p:attrName>
                                        </p:attrNameLst>
                                      </p:cBhvr>
                                      <p:tavLst>
                                        <p:tav tm="0">
                                          <p:val>
                                            <p:strVal val="1+#ppt_h/2"/>
                                          </p:val>
                                        </p:tav>
                                        <p:tav tm="100000">
                                          <p:val>
                                            <p:strVal val="#ppt_y"/>
                                          </p:val>
                                        </p:tav>
                                      </p:tavLst>
                                    </p:anim>
                                  </p:childTnLst>
                                </p:cTn>
                              </p:par>
                              <p:par>
                                <p:cTn id="221" presetID="2" presetClass="entr" presetSubtype="4" fill="hold" grpId="0" nodeType="withEffect">
                                  <p:stCondLst>
                                    <p:cond delay="0"/>
                                  </p:stCondLst>
                                  <p:childTnLst>
                                    <p:set>
                                      <p:cBhvr>
                                        <p:cTn id="222" dur="1" fill="hold">
                                          <p:stCondLst>
                                            <p:cond delay="0"/>
                                          </p:stCondLst>
                                        </p:cTn>
                                        <p:tgtEl>
                                          <p:spTgt spid="546"/>
                                        </p:tgtEl>
                                        <p:attrNameLst>
                                          <p:attrName>style.visibility</p:attrName>
                                        </p:attrNameLst>
                                      </p:cBhvr>
                                      <p:to>
                                        <p:strVal val="visible"/>
                                      </p:to>
                                    </p:set>
                                    <p:anim calcmode="lin" valueType="num">
                                      <p:cBhvr additive="base">
                                        <p:cTn id="223" dur="500" fill="hold"/>
                                        <p:tgtEl>
                                          <p:spTgt spid="546"/>
                                        </p:tgtEl>
                                        <p:attrNameLst>
                                          <p:attrName>ppt_x</p:attrName>
                                        </p:attrNameLst>
                                      </p:cBhvr>
                                      <p:tavLst>
                                        <p:tav tm="0">
                                          <p:val>
                                            <p:strVal val="#ppt_x"/>
                                          </p:val>
                                        </p:tav>
                                        <p:tav tm="100000">
                                          <p:val>
                                            <p:strVal val="#ppt_x"/>
                                          </p:val>
                                        </p:tav>
                                      </p:tavLst>
                                    </p:anim>
                                    <p:anim calcmode="lin" valueType="num">
                                      <p:cBhvr additive="base">
                                        <p:cTn id="224" dur="500" fill="hold"/>
                                        <p:tgtEl>
                                          <p:spTgt spid="546"/>
                                        </p:tgtEl>
                                        <p:attrNameLst>
                                          <p:attrName>ppt_y</p:attrName>
                                        </p:attrNameLst>
                                      </p:cBhvr>
                                      <p:tavLst>
                                        <p:tav tm="0">
                                          <p:val>
                                            <p:strVal val="1+#ppt_h/2"/>
                                          </p:val>
                                        </p:tav>
                                        <p:tav tm="100000">
                                          <p:val>
                                            <p:strVal val="#ppt_y"/>
                                          </p:val>
                                        </p:tav>
                                      </p:tavLst>
                                    </p:anim>
                                  </p:childTnLst>
                                </p:cTn>
                              </p:par>
                              <p:par>
                                <p:cTn id="225" presetID="2" presetClass="entr" presetSubtype="4" fill="hold" nodeType="withEffect">
                                  <p:stCondLst>
                                    <p:cond delay="0"/>
                                  </p:stCondLst>
                                  <p:childTnLst>
                                    <p:set>
                                      <p:cBhvr>
                                        <p:cTn id="226" dur="1" fill="hold">
                                          <p:stCondLst>
                                            <p:cond delay="0"/>
                                          </p:stCondLst>
                                        </p:cTn>
                                        <p:tgtEl>
                                          <p:spTgt spid="562"/>
                                        </p:tgtEl>
                                        <p:attrNameLst>
                                          <p:attrName>style.visibility</p:attrName>
                                        </p:attrNameLst>
                                      </p:cBhvr>
                                      <p:to>
                                        <p:strVal val="visible"/>
                                      </p:to>
                                    </p:set>
                                    <p:anim calcmode="lin" valueType="num">
                                      <p:cBhvr additive="base">
                                        <p:cTn id="227" dur="500" fill="hold"/>
                                        <p:tgtEl>
                                          <p:spTgt spid="562"/>
                                        </p:tgtEl>
                                        <p:attrNameLst>
                                          <p:attrName>ppt_x</p:attrName>
                                        </p:attrNameLst>
                                      </p:cBhvr>
                                      <p:tavLst>
                                        <p:tav tm="0">
                                          <p:val>
                                            <p:strVal val="#ppt_x"/>
                                          </p:val>
                                        </p:tav>
                                        <p:tav tm="100000">
                                          <p:val>
                                            <p:strVal val="#ppt_x"/>
                                          </p:val>
                                        </p:tav>
                                      </p:tavLst>
                                    </p:anim>
                                    <p:anim calcmode="lin" valueType="num">
                                      <p:cBhvr additive="base">
                                        <p:cTn id="228" dur="500" fill="hold"/>
                                        <p:tgtEl>
                                          <p:spTgt spid="562"/>
                                        </p:tgtEl>
                                        <p:attrNameLst>
                                          <p:attrName>ppt_y</p:attrName>
                                        </p:attrNameLst>
                                      </p:cBhvr>
                                      <p:tavLst>
                                        <p:tav tm="0">
                                          <p:val>
                                            <p:strVal val="1+#ppt_h/2"/>
                                          </p:val>
                                        </p:tav>
                                        <p:tav tm="100000">
                                          <p:val>
                                            <p:strVal val="#ppt_y"/>
                                          </p:val>
                                        </p:tav>
                                      </p:tavLst>
                                    </p:anim>
                                  </p:childTnLst>
                                </p:cTn>
                              </p:par>
                              <p:par>
                                <p:cTn id="229" presetID="2" presetClass="entr" presetSubtype="4" fill="hold" grpId="0" nodeType="withEffect">
                                  <p:stCondLst>
                                    <p:cond delay="0"/>
                                  </p:stCondLst>
                                  <p:childTnLst>
                                    <p:set>
                                      <p:cBhvr>
                                        <p:cTn id="230" dur="1" fill="hold">
                                          <p:stCondLst>
                                            <p:cond delay="0"/>
                                          </p:stCondLst>
                                        </p:cTn>
                                        <p:tgtEl>
                                          <p:spTgt spid="575"/>
                                        </p:tgtEl>
                                        <p:attrNameLst>
                                          <p:attrName>style.visibility</p:attrName>
                                        </p:attrNameLst>
                                      </p:cBhvr>
                                      <p:to>
                                        <p:strVal val="visible"/>
                                      </p:to>
                                    </p:set>
                                    <p:anim calcmode="lin" valueType="num">
                                      <p:cBhvr additive="base">
                                        <p:cTn id="231" dur="500" fill="hold"/>
                                        <p:tgtEl>
                                          <p:spTgt spid="575"/>
                                        </p:tgtEl>
                                        <p:attrNameLst>
                                          <p:attrName>ppt_x</p:attrName>
                                        </p:attrNameLst>
                                      </p:cBhvr>
                                      <p:tavLst>
                                        <p:tav tm="0">
                                          <p:val>
                                            <p:strVal val="#ppt_x"/>
                                          </p:val>
                                        </p:tav>
                                        <p:tav tm="100000">
                                          <p:val>
                                            <p:strVal val="#ppt_x"/>
                                          </p:val>
                                        </p:tav>
                                      </p:tavLst>
                                    </p:anim>
                                    <p:anim calcmode="lin" valueType="num">
                                      <p:cBhvr additive="base">
                                        <p:cTn id="232" dur="500" fill="hold"/>
                                        <p:tgtEl>
                                          <p:spTgt spid="575"/>
                                        </p:tgtEl>
                                        <p:attrNameLst>
                                          <p:attrName>ppt_y</p:attrName>
                                        </p:attrNameLst>
                                      </p:cBhvr>
                                      <p:tavLst>
                                        <p:tav tm="0">
                                          <p:val>
                                            <p:strVal val="1+#ppt_h/2"/>
                                          </p:val>
                                        </p:tav>
                                        <p:tav tm="100000">
                                          <p:val>
                                            <p:strVal val="#ppt_y"/>
                                          </p:val>
                                        </p:tav>
                                      </p:tavLst>
                                    </p:anim>
                                  </p:childTnLst>
                                </p:cTn>
                              </p:par>
                              <p:par>
                                <p:cTn id="233" presetID="2" presetClass="entr" presetSubtype="4" fill="hold" grpId="0" nodeType="withEffect">
                                  <p:stCondLst>
                                    <p:cond delay="0"/>
                                  </p:stCondLst>
                                  <p:childTnLst>
                                    <p:set>
                                      <p:cBhvr>
                                        <p:cTn id="234" dur="1" fill="hold">
                                          <p:stCondLst>
                                            <p:cond delay="0"/>
                                          </p:stCondLst>
                                        </p:cTn>
                                        <p:tgtEl>
                                          <p:spTgt spid="576"/>
                                        </p:tgtEl>
                                        <p:attrNameLst>
                                          <p:attrName>style.visibility</p:attrName>
                                        </p:attrNameLst>
                                      </p:cBhvr>
                                      <p:to>
                                        <p:strVal val="visible"/>
                                      </p:to>
                                    </p:set>
                                    <p:anim calcmode="lin" valueType="num">
                                      <p:cBhvr additive="base">
                                        <p:cTn id="235" dur="500" fill="hold"/>
                                        <p:tgtEl>
                                          <p:spTgt spid="576"/>
                                        </p:tgtEl>
                                        <p:attrNameLst>
                                          <p:attrName>ppt_x</p:attrName>
                                        </p:attrNameLst>
                                      </p:cBhvr>
                                      <p:tavLst>
                                        <p:tav tm="0">
                                          <p:val>
                                            <p:strVal val="#ppt_x"/>
                                          </p:val>
                                        </p:tav>
                                        <p:tav tm="100000">
                                          <p:val>
                                            <p:strVal val="#ppt_x"/>
                                          </p:val>
                                        </p:tav>
                                      </p:tavLst>
                                    </p:anim>
                                    <p:anim calcmode="lin" valueType="num">
                                      <p:cBhvr additive="base">
                                        <p:cTn id="236" dur="500" fill="hold"/>
                                        <p:tgtEl>
                                          <p:spTgt spid="576"/>
                                        </p:tgtEl>
                                        <p:attrNameLst>
                                          <p:attrName>ppt_y</p:attrName>
                                        </p:attrNameLst>
                                      </p:cBhvr>
                                      <p:tavLst>
                                        <p:tav tm="0">
                                          <p:val>
                                            <p:strVal val="1+#ppt_h/2"/>
                                          </p:val>
                                        </p:tav>
                                        <p:tav tm="100000">
                                          <p:val>
                                            <p:strVal val="#ppt_y"/>
                                          </p:val>
                                        </p:tav>
                                      </p:tavLst>
                                    </p:anim>
                                  </p:childTnLst>
                                </p:cTn>
                              </p:par>
                              <p:par>
                                <p:cTn id="237" presetID="2" presetClass="entr" presetSubtype="4" fill="hold" grpId="0" nodeType="withEffect">
                                  <p:stCondLst>
                                    <p:cond delay="0"/>
                                  </p:stCondLst>
                                  <p:childTnLst>
                                    <p:set>
                                      <p:cBhvr>
                                        <p:cTn id="238" dur="1" fill="hold">
                                          <p:stCondLst>
                                            <p:cond delay="0"/>
                                          </p:stCondLst>
                                        </p:cTn>
                                        <p:tgtEl>
                                          <p:spTgt spid="536"/>
                                        </p:tgtEl>
                                        <p:attrNameLst>
                                          <p:attrName>style.visibility</p:attrName>
                                        </p:attrNameLst>
                                      </p:cBhvr>
                                      <p:to>
                                        <p:strVal val="visible"/>
                                      </p:to>
                                    </p:set>
                                    <p:anim calcmode="lin" valueType="num">
                                      <p:cBhvr additive="base">
                                        <p:cTn id="239" dur="500" fill="hold"/>
                                        <p:tgtEl>
                                          <p:spTgt spid="536"/>
                                        </p:tgtEl>
                                        <p:attrNameLst>
                                          <p:attrName>ppt_x</p:attrName>
                                        </p:attrNameLst>
                                      </p:cBhvr>
                                      <p:tavLst>
                                        <p:tav tm="0">
                                          <p:val>
                                            <p:strVal val="#ppt_x"/>
                                          </p:val>
                                        </p:tav>
                                        <p:tav tm="100000">
                                          <p:val>
                                            <p:strVal val="#ppt_x"/>
                                          </p:val>
                                        </p:tav>
                                      </p:tavLst>
                                    </p:anim>
                                    <p:anim calcmode="lin" valueType="num">
                                      <p:cBhvr additive="base">
                                        <p:cTn id="240" dur="500" fill="hold"/>
                                        <p:tgtEl>
                                          <p:spTgt spid="536"/>
                                        </p:tgtEl>
                                        <p:attrNameLst>
                                          <p:attrName>ppt_y</p:attrName>
                                        </p:attrNameLst>
                                      </p:cBhvr>
                                      <p:tavLst>
                                        <p:tav tm="0">
                                          <p:val>
                                            <p:strVal val="1+#ppt_h/2"/>
                                          </p:val>
                                        </p:tav>
                                        <p:tav tm="100000">
                                          <p:val>
                                            <p:strVal val="#ppt_y"/>
                                          </p:val>
                                        </p:tav>
                                      </p:tavLst>
                                    </p:anim>
                                  </p:childTnLst>
                                </p:cTn>
                              </p:par>
                              <p:par>
                                <p:cTn id="241" presetID="2" presetClass="entr" presetSubtype="4" fill="hold" grpId="0" nodeType="withEffect">
                                  <p:stCondLst>
                                    <p:cond delay="0"/>
                                  </p:stCondLst>
                                  <p:childTnLst>
                                    <p:set>
                                      <p:cBhvr>
                                        <p:cTn id="242" dur="1" fill="hold">
                                          <p:stCondLst>
                                            <p:cond delay="0"/>
                                          </p:stCondLst>
                                        </p:cTn>
                                        <p:tgtEl>
                                          <p:spTgt spid="614"/>
                                        </p:tgtEl>
                                        <p:attrNameLst>
                                          <p:attrName>style.visibility</p:attrName>
                                        </p:attrNameLst>
                                      </p:cBhvr>
                                      <p:to>
                                        <p:strVal val="visible"/>
                                      </p:to>
                                    </p:set>
                                    <p:anim calcmode="lin" valueType="num">
                                      <p:cBhvr additive="base">
                                        <p:cTn id="243" dur="500" fill="hold"/>
                                        <p:tgtEl>
                                          <p:spTgt spid="614"/>
                                        </p:tgtEl>
                                        <p:attrNameLst>
                                          <p:attrName>ppt_x</p:attrName>
                                        </p:attrNameLst>
                                      </p:cBhvr>
                                      <p:tavLst>
                                        <p:tav tm="0">
                                          <p:val>
                                            <p:strVal val="#ppt_x"/>
                                          </p:val>
                                        </p:tav>
                                        <p:tav tm="100000">
                                          <p:val>
                                            <p:strVal val="#ppt_x"/>
                                          </p:val>
                                        </p:tav>
                                      </p:tavLst>
                                    </p:anim>
                                    <p:anim calcmode="lin" valueType="num">
                                      <p:cBhvr additive="base">
                                        <p:cTn id="244" dur="500" fill="hold"/>
                                        <p:tgtEl>
                                          <p:spTgt spid="61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0" grpId="0"/>
      <p:bldP spid="113" grpId="0"/>
      <p:bldP spid="115" grpId="0"/>
      <p:bldP spid="474" grpId="0"/>
      <p:bldP spid="498" grpId="0"/>
      <p:bldP spid="499" grpId="0"/>
      <p:bldP spid="500" grpId="0"/>
      <p:bldP spid="507" grpId="0"/>
      <p:bldP spid="519" grpId="0"/>
      <p:bldP spid="527" grpId="0"/>
      <p:bldP spid="536" grpId="0"/>
      <p:bldP spid="538" grpId="0"/>
      <p:bldP spid="541" grpId="0"/>
      <p:bldP spid="542" grpId="0"/>
      <p:bldP spid="543" grpId="0"/>
      <p:bldP spid="544" grpId="0"/>
      <p:bldP spid="545" grpId="0"/>
      <p:bldP spid="546" grpId="0"/>
      <p:bldP spid="561" grpId="0"/>
      <p:bldP spid="575" grpId="0"/>
      <p:bldP spid="576" grpId="0"/>
      <p:bldP spid="30" grpId="0"/>
      <p:bldP spid="31" grpId="0"/>
      <p:bldP spid="614" grpId="0"/>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96FF7D5-B86F-F444-9426-DF4CC9615D71}"/>
              </a:ext>
            </a:extLst>
          </p:cNvPr>
          <p:cNvSpPr>
            <a:spLocks noGrp="1"/>
          </p:cNvSpPr>
          <p:nvPr>
            <p:ph type="title"/>
          </p:nvPr>
        </p:nvSpPr>
        <p:spPr>
          <a:xfrm>
            <a:off x="579960" y="412751"/>
            <a:ext cx="11003870" cy="384048"/>
          </a:xfrm>
        </p:spPr>
        <p:txBody>
          <a:bodyPr/>
          <a:lstStyle/>
          <a:p>
            <a:r>
              <a:rPr lang="en-US" dirty="0"/>
              <a:t>Tier 0 Active/Active</a:t>
            </a:r>
          </a:p>
        </p:txBody>
      </p:sp>
      <p:sp>
        <p:nvSpPr>
          <p:cNvPr id="4" name="Subtitle 3">
            <a:extLst>
              <a:ext uri="{FF2B5EF4-FFF2-40B4-BE49-F238E27FC236}">
                <a16:creationId xmlns:a16="http://schemas.microsoft.com/office/drawing/2014/main" id="{7D42E48E-87DA-2642-BB0B-1C5718A5649A}"/>
              </a:ext>
            </a:extLst>
          </p:cNvPr>
          <p:cNvSpPr>
            <a:spLocks noGrp="1"/>
          </p:cNvSpPr>
          <p:nvPr>
            <p:ph type="subTitle" idx="10"/>
          </p:nvPr>
        </p:nvSpPr>
        <p:spPr>
          <a:xfrm>
            <a:off x="593021" y="811831"/>
            <a:ext cx="10990809" cy="247743"/>
          </a:xfrm>
        </p:spPr>
        <p:txBody>
          <a:bodyPr/>
          <a:lstStyle/>
          <a:p>
            <a:r>
              <a:rPr lang="en-US" dirty="0"/>
              <a:t>Egress</a:t>
            </a:r>
          </a:p>
        </p:txBody>
      </p:sp>
      <p:sp>
        <p:nvSpPr>
          <p:cNvPr id="275" name="TextBox 274">
            <a:extLst>
              <a:ext uri="{FF2B5EF4-FFF2-40B4-BE49-F238E27FC236}">
                <a16:creationId xmlns:a16="http://schemas.microsoft.com/office/drawing/2014/main" id="{8E496DB4-6E50-6942-9053-BBFAB59B6BB0}"/>
              </a:ext>
            </a:extLst>
          </p:cNvPr>
          <p:cNvSpPr txBox="1"/>
          <p:nvPr/>
        </p:nvSpPr>
        <p:spPr>
          <a:xfrm>
            <a:off x="6538392" y="1160174"/>
            <a:ext cx="5417331" cy="1446550"/>
          </a:xfrm>
          <a:prstGeom prst="rect">
            <a:avLst/>
          </a:prstGeom>
        </p:spPr>
        <p:txBody>
          <a:bodyPr wrap="square" lIns="0" tIns="0" rIns="0" bIns="0" rtlCol="0">
            <a:spAutoFit/>
          </a:bodyPr>
          <a:lstStyle/>
          <a:p>
            <a:pPr marL="228600" indent="-228600">
              <a:spcAft>
                <a:spcPts val="600"/>
              </a:spcAft>
              <a:buFont typeface="+mj-lt"/>
              <a:buAutoNum type="arabicPeriod"/>
            </a:pPr>
            <a:r>
              <a:rPr lang="en-US" sz="1400" b="1" dirty="0">
                <a:solidFill>
                  <a:schemeClr val="tx2"/>
                </a:solidFill>
              </a:rPr>
              <a:t>Both Active SRs form BGP </a:t>
            </a:r>
            <a:r>
              <a:rPr lang="en-US" sz="1400" b="1" dirty="0" err="1">
                <a:solidFill>
                  <a:schemeClr val="tx2"/>
                </a:solidFill>
              </a:rPr>
              <a:t>neighborships</a:t>
            </a:r>
            <a:r>
              <a:rPr lang="en-US" sz="1400" b="1" dirty="0">
                <a:solidFill>
                  <a:schemeClr val="tx2"/>
                </a:solidFill>
              </a:rPr>
              <a:t> with physical (ECMP on T0 to Physical Router)</a:t>
            </a:r>
          </a:p>
          <a:p>
            <a:pPr marL="228600" indent="-228600">
              <a:spcAft>
                <a:spcPts val="600"/>
              </a:spcAft>
              <a:buFont typeface="+mj-lt"/>
              <a:buAutoNum type="arabicPeriod"/>
            </a:pPr>
            <a:r>
              <a:rPr lang="en-US" sz="1400" b="1" dirty="0">
                <a:solidFill>
                  <a:schemeClr val="tx2"/>
                </a:solidFill>
              </a:rPr>
              <a:t>Both SR Intra Tier Transit Links receive traffic (influence egress)</a:t>
            </a:r>
          </a:p>
          <a:p>
            <a:pPr marL="228600" indent="-228600">
              <a:spcAft>
                <a:spcPts val="600"/>
              </a:spcAft>
              <a:buFont typeface="+mj-lt"/>
              <a:buAutoNum type="arabicPeriod"/>
            </a:pPr>
            <a:r>
              <a:rPr lang="en-US" sz="1400" b="1" u="sng" dirty="0">
                <a:solidFill>
                  <a:schemeClr val="tx2"/>
                </a:solidFill>
              </a:rPr>
              <a:t>ECMP on T0 DR (towards T0 SR) (influence egress) </a:t>
            </a:r>
            <a:r>
              <a:rPr lang="en-US" sz="1400" dirty="0">
                <a:solidFill>
                  <a:schemeClr val="tx2"/>
                </a:solidFill>
              </a:rPr>
              <a:t>(Hashing based on SRC/DST IP)</a:t>
            </a:r>
          </a:p>
        </p:txBody>
      </p:sp>
      <p:sp>
        <p:nvSpPr>
          <p:cNvPr id="94" name="Rectangle 93">
            <a:extLst>
              <a:ext uri="{FF2B5EF4-FFF2-40B4-BE49-F238E27FC236}">
                <a16:creationId xmlns:a16="http://schemas.microsoft.com/office/drawing/2014/main" id="{C68752C3-AE8C-304D-BDC4-D09E5FD09D71}"/>
              </a:ext>
            </a:extLst>
          </p:cNvPr>
          <p:cNvSpPr/>
          <p:nvPr/>
        </p:nvSpPr>
        <p:spPr>
          <a:xfrm>
            <a:off x="1546581" y="2873053"/>
            <a:ext cx="1487146" cy="2707154"/>
          </a:xfrm>
          <a:prstGeom prst="rect">
            <a:avLst/>
          </a:prstGeom>
          <a:noFill/>
          <a:ln w="19050">
            <a:solidFill>
              <a:schemeClr val="tx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grpSp>
        <p:nvGrpSpPr>
          <p:cNvPr id="95" name="Group 94">
            <a:extLst>
              <a:ext uri="{FF2B5EF4-FFF2-40B4-BE49-F238E27FC236}">
                <a16:creationId xmlns:a16="http://schemas.microsoft.com/office/drawing/2014/main" id="{CCA55A03-0DE4-6942-8DE9-7BAFB1B69748}"/>
              </a:ext>
            </a:extLst>
          </p:cNvPr>
          <p:cNvGrpSpPr/>
          <p:nvPr/>
        </p:nvGrpSpPr>
        <p:grpSpPr>
          <a:xfrm>
            <a:off x="2185675" y="3021340"/>
            <a:ext cx="540000" cy="540000"/>
            <a:chOff x="7736620" y="7009631"/>
            <a:chExt cx="4501800" cy="4503600"/>
          </a:xfrm>
          <a:solidFill>
            <a:schemeClr val="accent6"/>
          </a:solidFill>
        </p:grpSpPr>
        <p:sp>
          <p:nvSpPr>
            <p:cNvPr id="96" name="Freeform: Shape 1">
              <a:extLst>
                <a:ext uri="{FF2B5EF4-FFF2-40B4-BE49-F238E27FC236}">
                  <a16:creationId xmlns:a16="http://schemas.microsoft.com/office/drawing/2014/main" id="{755FE3F5-0AC6-6A42-8234-52DC0D61CCE9}"/>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97" name="Freeform: Shape 2">
              <a:extLst>
                <a:ext uri="{FF2B5EF4-FFF2-40B4-BE49-F238E27FC236}">
                  <a16:creationId xmlns:a16="http://schemas.microsoft.com/office/drawing/2014/main" id="{47431498-684E-B141-AE1D-3D13A7B00E7D}"/>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98" name="Freeform: Shape 3">
              <a:extLst>
                <a:ext uri="{FF2B5EF4-FFF2-40B4-BE49-F238E27FC236}">
                  <a16:creationId xmlns:a16="http://schemas.microsoft.com/office/drawing/2014/main" id="{DB2D6C16-1531-694E-876A-595CC8201F17}"/>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99" name="Freeform: Shape 4">
              <a:extLst>
                <a:ext uri="{FF2B5EF4-FFF2-40B4-BE49-F238E27FC236}">
                  <a16:creationId xmlns:a16="http://schemas.microsoft.com/office/drawing/2014/main" id="{B1633187-1FA5-B549-A6A1-AC5A0E3A91B4}"/>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0" name="Freeform: Shape 5">
              <a:extLst>
                <a:ext uri="{FF2B5EF4-FFF2-40B4-BE49-F238E27FC236}">
                  <a16:creationId xmlns:a16="http://schemas.microsoft.com/office/drawing/2014/main" id="{C2EE4080-D26F-6341-A590-F01C6E251C0A}"/>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101" name="Rectangle 100">
            <a:extLst>
              <a:ext uri="{FF2B5EF4-FFF2-40B4-BE49-F238E27FC236}">
                <a16:creationId xmlns:a16="http://schemas.microsoft.com/office/drawing/2014/main" id="{8A21A6AD-55B5-A345-A45D-76D3098F25D5}"/>
              </a:ext>
            </a:extLst>
          </p:cNvPr>
          <p:cNvSpPr/>
          <p:nvPr/>
        </p:nvSpPr>
        <p:spPr>
          <a:xfrm>
            <a:off x="673844" y="2898629"/>
            <a:ext cx="889614" cy="769441"/>
          </a:xfrm>
          <a:prstGeom prst="rect">
            <a:avLst/>
          </a:prstGeom>
        </p:spPr>
        <p:txBody>
          <a:bodyPr wrap="square">
            <a:spAutoFit/>
          </a:bodyPr>
          <a:lstStyle/>
          <a:p>
            <a:pPr algn="ctr"/>
            <a:r>
              <a:rPr lang="en-US" sz="1100" b="1" dirty="0">
                <a:solidFill>
                  <a:schemeClr val="tx2"/>
                </a:solidFill>
                <a:ea typeface="Gotham Rounded Book" charset="0"/>
                <a:cs typeface="Gotham Rounded Book" charset="0"/>
              </a:rPr>
              <a:t>Edge Transport Node #1 </a:t>
            </a:r>
          </a:p>
          <a:p>
            <a:pPr algn="ctr"/>
            <a:r>
              <a:rPr lang="en-US" sz="1100" b="1" dirty="0">
                <a:solidFill>
                  <a:schemeClr val="tx2"/>
                </a:solidFill>
                <a:ea typeface="Gotham Rounded Book" charset="0"/>
                <a:cs typeface="Gotham Rounded Book" charset="0"/>
              </a:rPr>
              <a:t>VM / BM</a:t>
            </a:r>
          </a:p>
        </p:txBody>
      </p:sp>
      <p:sp>
        <p:nvSpPr>
          <p:cNvPr id="102" name="Rectangle 101">
            <a:extLst>
              <a:ext uri="{FF2B5EF4-FFF2-40B4-BE49-F238E27FC236}">
                <a16:creationId xmlns:a16="http://schemas.microsoft.com/office/drawing/2014/main" id="{1374F417-5626-744A-8BC5-B1AFE7F416E8}"/>
              </a:ext>
            </a:extLst>
          </p:cNvPr>
          <p:cNvSpPr/>
          <p:nvPr/>
        </p:nvSpPr>
        <p:spPr>
          <a:xfrm>
            <a:off x="1439721" y="3034367"/>
            <a:ext cx="922369" cy="523220"/>
          </a:xfrm>
          <a:prstGeom prst="rect">
            <a:avLst/>
          </a:prstGeom>
        </p:spPr>
        <p:txBody>
          <a:bodyPr wrap="square">
            <a:spAutoFit/>
          </a:bodyPr>
          <a:lstStyle/>
          <a:p>
            <a:pPr algn="ctr"/>
            <a:r>
              <a:rPr lang="en-US" sz="1400" b="1" dirty="0">
                <a:solidFill>
                  <a:schemeClr val="tx2"/>
                </a:solidFill>
                <a:latin typeface="Metropolis" pitchFamily="2" charset="77"/>
              </a:rPr>
              <a:t>Active SR</a:t>
            </a:r>
            <a:endParaRPr lang="en-GB" sz="1400" b="1" dirty="0"/>
          </a:p>
        </p:txBody>
      </p:sp>
      <p:grpSp>
        <p:nvGrpSpPr>
          <p:cNvPr id="103" name="Group 102">
            <a:extLst>
              <a:ext uri="{FF2B5EF4-FFF2-40B4-BE49-F238E27FC236}">
                <a16:creationId xmlns:a16="http://schemas.microsoft.com/office/drawing/2014/main" id="{AA6DA674-B9C3-5D43-8F92-93396B2374A4}"/>
              </a:ext>
            </a:extLst>
          </p:cNvPr>
          <p:cNvGrpSpPr/>
          <p:nvPr/>
        </p:nvGrpSpPr>
        <p:grpSpPr>
          <a:xfrm>
            <a:off x="2287766" y="1262199"/>
            <a:ext cx="450000" cy="450000"/>
            <a:chOff x="7736620" y="7009631"/>
            <a:chExt cx="4501800" cy="4503600"/>
          </a:xfrm>
          <a:solidFill>
            <a:schemeClr val="tx1"/>
          </a:solidFill>
        </p:grpSpPr>
        <p:sp>
          <p:nvSpPr>
            <p:cNvPr id="110" name="Freeform: Shape 1">
              <a:extLst>
                <a:ext uri="{FF2B5EF4-FFF2-40B4-BE49-F238E27FC236}">
                  <a16:creationId xmlns:a16="http://schemas.microsoft.com/office/drawing/2014/main" id="{87B03253-AC6B-EA47-B4AE-FCB2704C0700}"/>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11" name="Freeform: Shape 2">
              <a:extLst>
                <a:ext uri="{FF2B5EF4-FFF2-40B4-BE49-F238E27FC236}">
                  <a16:creationId xmlns:a16="http://schemas.microsoft.com/office/drawing/2014/main" id="{97472756-1DC5-0146-B886-941E5D752B1F}"/>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13" name="Freeform: Shape 3">
              <a:extLst>
                <a:ext uri="{FF2B5EF4-FFF2-40B4-BE49-F238E27FC236}">
                  <a16:creationId xmlns:a16="http://schemas.microsoft.com/office/drawing/2014/main" id="{DC01636A-E42B-8E43-9281-E4D0798770BA}"/>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15" name="Freeform: Shape 4">
              <a:extLst>
                <a:ext uri="{FF2B5EF4-FFF2-40B4-BE49-F238E27FC236}">
                  <a16:creationId xmlns:a16="http://schemas.microsoft.com/office/drawing/2014/main" id="{58511D06-C311-5A48-9138-64260DEBD70D}"/>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16" name="Freeform: Shape 5">
              <a:extLst>
                <a:ext uri="{FF2B5EF4-FFF2-40B4-BE49-F238E27FC236}">
                  <a16:creationId xmlns:a16="http://schemas.microsoft.com/office/drawing/2014/main" id="{F96C5DFF-B865-5845-B362-3CC0B0058D77}"/>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grpSp>
        <p:nvGrpSpPr>
          <p:cNvPr id="118" name="Group 117">
            <a:extLst>
              <a:ext uri="{FF2B5EF4-FFF2-40B4-BE49-F238E27FC236}">
                <a16:creationId xmlns:a16="http://schemas.microsoft.com/office/drawing/2014/main" id="{F862A261-AC2F-B848-AA51-344B8E3F8E1C}"/>
              </a:ext>
            </a:extLst>
          </p:cNvPr>
          <p:cNvGrpSpPr/>
          <p:nvPr/>
        </p:nvGrpSpPr>
        <p:grpSpPr>
          <a:xfrm>
            <a:off x="4618957" y="1257586"/>
            <a:ext cx="450000" cy="450000"/>
            <a:chOff x="7736620" y="7009631"/>
            <a:chExt cx="4501800" cy="4503600"/>
          </a:xfrm>
          <a:solidFill>
            <a:schemeClr val="tx1"/>
          </a:solidFill>
        </p:grpSpPr>
        <p:sp>
          <p:nvSpPr>
            <p:cNvPr id="119" name="Freeform: Shape 1">
              <a:extLst>
                <a:ext uri="{FF2B5EF4-FFF2-40B4-BE49-F238E27FC236}">
                  <a16:creationId xmlns:a16="http://schemas.microsoft.com/office/drawing/2014/main" id="{734A513A-5B41-6043-A19E-9141F54987F7}"/>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21" name="Freeform: Shape 2">
              <a:extLst>
                <a:ext uri="{FF2B5EF4-FFF2-40B4-BE49-F238E27FC236}">
                  <a16:creationId xmlns:a16="http://schemas.microsoft.com/office/drawing/2014/main" id="{380616BA-E3C5-9848-95A1-4C2660CB175C}"/>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22" name="Freeform: Shape 3">
              <a:extLst>
                <a:ext uri="{FF2B5EF4-FFF2-40B4-BE49-F238E27FC236}">
                  <a16:creationId xmlns:a16="http://schemas.microsoft.com/office/drawing/2014/main" id="{74036774-6402-8F45-98FC-1E85BDDAF019}"/>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23" name="Freeform: Shape 4">
              <a:extLst>
                <a:ext uri="{FF2B5EF4-FFF2-40B4-BE49-F238E27FC236}">
                  <a16:creationId xmlns:a16="http://schemas.microsoft.com/office/drawing/2014/main" id="{A56AEE3A-58E1-1A4D-91A0-BCB34F0E339C}"/>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24" name="Freeform: Shape 5">
              <a:extLst>
                <a:ext uri="{FF2B5EF4-FFF2-40B4-BE49-F238E27FC236}">
                  <a16:creationId xmlns:a16="http://schemas.microsoft.com/office/drawing/2014/main" id="{20BF17F1-09D5-E443-B7F6-DB1631ECAD8F}"/>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grpSp>
        <p:nvGrpSpPr>
          <p:cNvPr id="125" name="Group 124">
            <a:extLst>
              <a:ext uri="{FF2B5EF4-FFF2-40B4-BE49-F238E27FC236}">
                <a16:creationId xmlns:a16="http://schemas.microsoft.com/office/drawing/2014/main" id="{63E93601-CC7F-5042-942D-74D1242CC797}"/>
              </a:ext>
            </a:extLst>
          </p:cNvPr>
          <p:cNvGrpSpPr/>
          <p:nvPr/>
        </p:nvGrpSpPr>
        <p:grpSpPr>
          <a:xfrm>
            <a:off x="2143142" y="1712199"/>
            <a:ext cx="2409869" cy="1373950"/>
            <a:chOff x="3482785" y="1835418"/>
            <a:chExt cx="2409869" cy="1373950"/>
          </a:xfrm>
        </p:grpSpPr>
        <p:cxnSp>
          <p:nvCxnSpPr>
            <p:cNvPr id="126" name="Straight Connector 125">
              <a:extLst>
                <a:ext uri="{FF2B5EF4-FFF2-40B4-BE49-F238E27FC236}">
                  <a16:creationId xmlns:a16="http://schemas.microsoft.com/office/drawing/2014/main" id="{03F18F78-C53A-8240-A7B7-F1AF98EFF710}"/>
                </a:ext>
              </a:extLst>
            </p:cNvPr>
            <p:cNvCxnSpPr>
              <a:cxnSpLocks/>
            </p:cNvCxnSpPr>
            <p:nvPr/>
          </p:nvCxnSpPr>
          <p:spPr bwMode="gray">
            <a:xfrm flipV="1">
              <a:off x="5654043" y="2626090"/>
              <a:ext cx="0" cy="531496"/>
            </a:xfrm>
            <a:prstGeom prst="line">
              <a:avLst/>
            </a:prstGeom>
            <a:ln w="25400" cap="rnd">
              <a:solidFill>
                <a:schemeClr val="accent5">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127" name="Group 126">
              <a:extLst>
                <a:ext uri="{FF2B5EF4-FFF2-40B4-BE49-F238E27FC236}">
                  <a16:creationId xmlns:a16="http://schemas.microsoft.com/office/drawing/2014/main" id="{31EA7193-8501-9A42-BDDA-86FB08C529A2}"/>
                </a:ext>
              </a:extLst>
            </p:cNvPr>
            <p:cNvGrpSpPr/>
            <p:nvPr/>
          </p:nvGrpSpPr>
          <p:grpSpPr>
            <a:xfrm>
              <a:off x="3482785" y="1835418"/>
              <a:ext cx="2409869" cy="1373950"/>
              <a:chOff x="3482785" y="1835418"/>
              <a:chExt cx="2409869" cy="1373950"/>
            </a:xfrm>
          </p:grpSpPr>
          <p:cxnSp>
            <p:nvCxnSpPr>
              <p:cNvPr id="128" name="Straight Connector 127">
                <a:extLst>
                  <a:ext uri="{FF2B5EF4-FFF2-40B4-BE49-F238E27FC236}">
                    <a16:creationId xmlns:a16="http://schemas.microsoft.com/office/drawing/2014/main" id="{41602D81-0201-D441-A752-410054B741D5}"/>
                  </a:ext>
                </a:extLst>
              </p:cNvPr>
              <p:cNvCxnSpPr>
                <a:cxnSpLocks/>
              </p:cNvCxnSpPr>
              <p:nvPr/>
            </p:nvCxnSpPr>
            <p:spPr bwMode="gray">
              <a:xfrm>
                <a:off x="3601887" y="2629028"/>
                <a:ext cx="1710" cy="580340"/>
              </a:xfrm>
              <a:prstGeom prst="line">
                <a:avLst/>
              </a:prstGeom>
              <a:ln w="25400" cap="rnd">
                <a:solidFill>
                  <a:schemeClr val="accent5">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29" name="Straight Connector 128">
                <a:extLst>
                  <a:ext uri="{FF2B5EF4-FFF2-40B4-BE49-F238E27FC236}">
                    <a16:creationId xmlns:a16="http://schemas.microsoft.com/office/drawing/2014/main" id="{6CA5EB03-09B4-B648-A520-AD402CB1A503}"/>
                  </a:ext>
                </a:extLst>
              </p:cNvPr>
              <p:cNvCxnSpPr>
                <a:cxnSpLocks/>
              </p:cNvCxnSpPr>
              <p:nvPr/>
            </p:nvCxnSpPr>
            <p:spPr bwMode="gray">
              <a:xfrm flipH="1">
                <a:off x="3482785" y="2626089"/>
                <a:ext cx="2409869" cy="0"/>
              </a:xfrm>
              <a:prstGeom prst="line">
                <a:avLst/>
              </a:prstGeom>
              <a:ln w="25400" cap="rnd">
                <a:solidFill>
                  <a:schemeClr val="accent5">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30" name="Straight Connector 129">
                <a:extLst>
                  <a:ext uri="{FF2B5EF4-FFF2-40B4-BE49-F238E27FC236}">
                    <a16:creationId xmlns:a16="http://schemas.microsoft.com/office/drawing/2014/main" id="{9687E110-5146-9C4A-BA9A-0140B8B6349E}"/>
                  </a:ext>
                </a:extLst>
              </p:cNvPr>
              <p:cNvCxnSpPr>
                <a:cxnSpLocks/>
                <a:endCxn id="110" idx="2"/>
              </p:cNvCxnSpPr>
              <p:nvPr/>
            </p:nvCxnSpPr>
            <p:spPr bwMode="gray">
              <a:xfrm flipV="1">
                <a:off x="3852408" y="1835418"/>
                <a:ext cx="1" cy="786639"/>
              </a:xfrm>
              <a:prstGeom prst="line">
                <a:avLst/>
              </a:prstGeom>
              <a:ln w="25400" cap="rnd">
                <a:solidFill>
                  <a:schemeClr val="accent5">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grpSp>
      </p:grpSp>
      <p:cxnSp>
        <p:nvCxnSpPr>
          <p:cNvPr id="131" name="Straight Connector 130">
            <a:extLst>
              <a:ext uri="{FF2B5EF4-FFF2-40B4-BE49-F238E27FC236}">
                <a16:creationId xmlns:a16="http://schemas.microsoft.com/office/drawing/2014/main" id="{F81974A8-C9A0-574C-9BCB-63001D9B9AF7}"/>
              </a:ext>
            </a:extLst>
          </p:cNvPr>
          <p:cNvCxnSpPr>
            <a:cxnSpLocks/>
          </p:cNvCxnSpPr>
          <p:nvPr/>
        </p:nvCxnSpPr>
        <p:spPr bwMode="gray">
          <a:xfrm flipH="1">
            <a:off x="1028406" y="4046374"/>
            <a:ext cx="8650853" cy="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32" name="Straight Connector 131">
            <a:extLst>
              <a:ext uri="{FF2B5EF4-FFF2-40B4-BE49-F238E27FC236}">
                <a16:creationId xmlns:a16="http://schemas.microsoft.com/office/drawing/2014/main" id="{3EA40B7E-20BF-C244-838C-E226A6EA382A}"/>
              </a:ext>
            </a:extLst>
          </p:cNvPr>
          <p:cNvCxnSpPr>
            <a:cxnSpLocks/>
          </p:cNvCxnSpPr>
          <p:nvPr/>
        </p:nvCxnSpPr>
        <p:spPr bwMode="gray">
          <a:xfrm>
            <a:off x="1259791" y="5072966"/>
            <a:ext cx="9316270" cy="0"/>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33" name="Straight Connector 132">
            <a:extLst>
              <a:ext uri="{FF2B5EF4-FFF2-40B4-BE49-F238E27FC236}">
                <a16:creationId xmlns:a16="http://schemas.microsoft.com/office/drawing/2014/main" id="{11A289DA-A1BF-6F4F-8579-965A659C01D9}"/>
              </a:ext>
            </a:extLst>
          </p:cNvPr>
          <p:cNvCxnSpPr>
            <a:cxnSpLocks/>
          </p:cNvCxnSpPr>
          <p:nvPr/>
        </p:nvCxnSpPr>
        <p:spPr bwMode="gray">
          <a:xfrm>
            <a:off x="1277661" y="5261282"/>
            <a:ext cx="8816400" cy="0"/>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34" name="Straight Connector 133">
            <a:extLst>
              <a:ext uri="{FF2B5EF4-FFF2-40B4-BE49-F238E27FC236}">
                <a16:creationId xmlns:a16="http://schemas.microsoft.com/office/drawing/2014/main" id="{9DFD590C-F4CA-8D40-81A0-F8604AA93253}"/>
              </a:ext>
            </a:extLst>
          </p:cNvPr>
          <p:cNvCxnSpPr>
            <a:cxnSpLocks/>
          </p:cNvCxnSpPr>
          <p:nvPr/>
        </p:nvCxnSpPr>
        <p:spPr bwMode="gray">
          <a:xfrm flipH="1" flipV="1">
            <a:off x="1277670" y="5474558"/>
            <a:ext cx="8398800" cy="0"/>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35" name="Straight Connector 134">
            <a:extLst>
              <a:ext uri="{FF2B5EF4-FFF2-40B4-BE49-F238E27FC236}">
                <a16:creationId xmlns:a16="http://schemas.microsoft.com/office/drawing/2014/main" id="{1BFB936D-21FB-5A40-906B-A3796F662086}"/>
              </a:ext>
            </a:extLst>
          </p:cNvPr>
          <p:cNvCxnSpPr>
            <a:cxnSpLocks/>
            <a:stCxn id="96" idx="2"/>
          </p:cNvCxnSpPr>
          <p:nvPr/>
        </p:nvCxnSpPr>
        <p:spPr bwMode="gray">
          <a:xfrm>
            <a:off x="2455675" y="3561340"/>
            <a:ext cx="0" cy="472722"/>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36" name="Rectangle 135">
            <a:extLst>
              <a:ext uri="{FF2B5EF4-FFF2-40B4-BE49-F238E27FC236}">
                <a16:creationId xmlns:a16="http://schemas.microsoft.com/office/drawing/2014/main" id="{FBDE8173-AFFA-7F4A-895F-983DFCE20539}"/>
              </a:ext>
            </a:extLst>
          </p:cNvPr>
          <p:cNvSpPr/>
          <p:nvPr/>
        </p:nvSpPr>
        <p:spPr>
          <a:xfrm>
            <a:off x="3012805" y="4832094"/>
            <a:ext cx="784189" cy="276999"/>
          </a:xfrm>
          <a:prstGeom prst="rect">
            <a:avLst/>
          </a:prstGeom>
        </p:spPr>
        <p:txBody>
          <a:bodyPr wrap="none">
            <a:spAutoFit/>
          </a:bodyPr>
          <a:lstStyle/>
          <a:p>
            <a:r>
              <a:rPr lang="en-US" sz="1200" b="1" dirty="0">
                <a:solidFill>
                  <a:schemeClr val="accent2">
                    <a:lumMod val="60000"/>
                    <a:lumOff val="40000"/>
                  </a:schemeClr>
                </a:solidFill>
                <a:latin typeface="Metropolis" pitchFamily="2" charset="77"/>
              </a:rPr>
              <a:t>Web LS</a:t>
            </a:r>
            <a:endParaRPr lang="en-GB" sz="1200" dirty="0">
              <a:solidFill>
                <a:schemeClr val="accent2">
                  <a:lumMod val="60000"/>
                  <a:lumOff val="40000"/>
                </a:schemeClr>
              </a:solidFill>
            </a:endParaRPr>
          </a:p>
        </p:txBody>
      </p:sp>
      <p:sp>
        <p:nvSpPr>
          <p:cNvPr id="137" name="Rectangle 136">
            <a:extLst>
              <a:ext uri="{FF2B5EF4-FFF2-40B4-BE49-F238E27FC236}">
                <a16:creationId xmlns:a16="http://schemas.microsoft.com/office/drawing/2014/main" id="{10F00E01-FE36-8B48-B085-BBC93DC60CF6}"/>
              </a:ext>
            </a:extLst>
          </p:cNvPr>
          <p:cNvSpPr/>
          <p:nvPr/>
        </p:nvSpPr>
        <p:spPr>
          <a:xfrm>
            <a:off x="3056764" y="5036533"/>
            <a:ext cx="739305" cy="276999"/>
          </a:xfrm>
          <a:prstGeom prst="rect">
            <a:avLst/>
          </a:prstGeom>
        </p:spPr>
        <p:txBody>
          <a:bodyPr wrap="none">
            <a:spAutoFit/>
          </a:bodyPr>
          <a:lstStyle/>
          <a:p>
            <a:r>
              <a:rPr lang="en-US" sz="1200" b="1" dirty="0">
                <a:solidFill>
                  <a:srgbClr val="002060"/>
                </a:solidFill>
                <a:latin typeface="Metropolis" pitchFamily="2" charset="77"/>
              </a:rPr>
              <a:t>App LS</a:t>
            </a:r>
            <a:endParaRPr lang="en-GB" sz="1200" dirty="0">
              <a:solidFill>
                <a:srgbClr val="002060"/>
              </a:solidFill>
            </a:endParaRPr>
          </a:p>
        </p:txBody>
      </p:sp>
      <p:sp>
        <p:nvSpPr>
          <p:cNvPr id="138" name="Rectangle 137">
            <a:extLst>
              <a:ext uri="{FF2B5EF4-FFF2-40B4-BE49-F238E27FC236}">
                <a16:creationId xmlns:a16="http://schemas.microsoft.com/office/drawing/2014/main" id="{D873CE0D-0FA2-9446-AFA5-4EDDB997DE92}"/>
              </a:ext>
            </a:extLst>
          </p:cNvPr>
          <p:cNvSpPr/>
          <p:nvPr/>
        </p:nvSpPr>
        <p:spPr>
          <a:xfrm>
            <a:off x="3122541" y="5257613"/>
            <a:ext cx="639919" cy="276999"/>
          </a:xfrm>
          <a:prstGeom prst="rect">
            <a:avLst/>
          </a:prstGeom>
        </p:spPr>
        <p:txBody>
          <a:bodyPr wrap="none">
            <a:spAutoFit/>
          </a:bodyPr>
          <a:lstStyle/>
          <a:p>
            <a:r>
              <a:rPr lang="en-US" sz="1200" b="1" dirty="0">
                <a:solidFill>
                  <a:schemeClr val="accent4"/>
                </a:solidFill>
                <a:latin typeface="Metropolis" pitchFamily="2" charset="77"/>
              </a:rPr>
              <a:t>Db LS</a:t>
            </a:r>
            <a:endParaRPr lang="en-GB" sz="1200" dirty="0">
              <a:solidFill>
                <a:schemeClr val="accent4"/>
              </a:solidFill>
            </a:endParaRPr>
          </a:p>
        </p:txBody>
      </p:sp>
      <p:grpSp>
        <p:nvGrpSpPr>
          <p:cNvPr id="139" name="Group 138">
            <a:extLst>
              <a:ext uri="{FF2B5EF4-FFF2-40B4-BE49-F238E27FC236}">
                <a16:creationId xmlns:a16="http://schemas.microsoft.com/office/drawing/2014/main" id="{C108AC46-C9E0-9448-A07E-B190E9D10427}"/>
              </a:ext>
            </a:extLst>
          </p:cNvPr>
          <p:cNvGrpSpPr/>
          <p:nvPr/>
        </p:nvGrpSpPr>
        <p:grpSpPr>
          <a:xfrm>
            <a:off x="1986670" y="4299477"/>
            <a:ext cx="540000" cy="540000"/>
            <a:chOff x="7736620" y="7009631"/>
            <a:chExt cx="4501800" cy="4503600"/>
          </a:xfrm>
          <a:solidFill>
            <a:schemeClr val="accent6"/>
          </a:solidFill>
        </p:grpSpPr>
        <p:sp>
          <p:nvSpPr>
            <p:cNvPr id="140" name="Freeform: Shape 1">
              <a:extLst>
                <a:ext uri="{FF2B5EF4-FFF2-40B4-BE49-F238E27FC236}">
                  <a16:creationId xmlns:a16="http://schemas.microsoft.com/office/drawing/2014/main" id="{4D089205-C6A5-184E-B001-A60E1E225651}"/>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41" name="Freeform: Shape 2">
              <a:extLst>
                <a:ext uri="{FF2B5EF4-FFF2-40B4-BE49-F238E27FC236}">
                  <a16:creationId xmlns:a16="http://schemas.microsoft.com/office/drawing/2014/main" id="{7E95251B-213E-AC4F-ADA4-145191E997B2}"/>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42" name="Freeform: Shape 3">
              <a:extLst>
                <a:ext uri="{FF2B5EF4-FFF2-40B4-BE49-F238E27FC236}">
                  <a16:creationId xmlns:a16="http://schemas.microsoft.com/office/drawing/2014/main" id="{16760896-5821-E047-AB09-E08C2F67707F}"/>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43" name="Freeform: Shape 4">
              <a:extLst>
                <a:ext uri="{FF2B5EF4-FFF2-40B4-BE49-F238E27FC236}">
                  <a16:creationId xmlns:a16="http://schemas.microsoft.com/office/drawing/2014/main" id="{C273578B-1374-2D41-88F9-9D217151C3FA}"/>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44" name="Freeform: Shape 5">
              <a:extLst>
                <a:ext uri="{FF2B5EF4-FFF2-40B4-BE49-F238E27FC236}">
                  <a16:creationId xmlns:a16="http://schemas.microsoft.com/office/drawing/2014/main" id="{74C05E49-C3E8-184B-B90C-445F98141477}"/>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149" name="Rectangle 148">
            <a:extLst>
              <a:ext uri="{FF2B5EF4-FFF2-40B4-BE49-F238E27FC236}">
                <a16:creationId xmlns:a16="http://schemas.microsoft.com/office/drawing/2014/main" id="{B2D4C06C-005A-0047-806A-0F144C6575F9}"/>
              </a:ext>
            </a:extLst>
          </p:cNvPr>
          <p:cNvSpPr/>
          <p:nvPr/>
        </p:nvSpPr>
        <p:spPr>
          <a:xfrm>
            <a:off x="1560229" y="4416452"/>
            <a:ext cx="482824" cy="338554"/>
          </a:xfrm>
          <a:prstGeom prst="rect">
            <a:avLst/>
          </a:prstGeom>
        </p:spPr>
        <p:txBody>
          <a:bodyPr wrap="none">
            <a:spAutoFit/>
          </a:bodyPr>
          <a:lstStyle/>
          <a:p>
            <a:r>
              <a:rPr lang="en-US" sz="1600" b="1" dirty="0">
                <a:solidFill>
                  <a:schemeClr val="tx2"/>
                </a:solidFill>
                <a:latin typeface="Metropolis" pitchFamily="2" charset="77"/>
              </a:rPr>
              <a:t>DR</a:t>
            </a:r>
            <a:endParaRPr lang="en-GB" sz="1600" dirty="0"/>
          </a:p>
        </p:txBody>
      </p:sp>
      <p:cxnSp>
        <p:nvCxnSpPr>
          <p:cNvPr id="150" name="Straight Connector 149">
            <a:extLst>
              <a:ext uri="{FF2B5EF4-FFF2-40B4-BE49-F238E27FC236}">
                <a16:creationId xmlns:a16="http://schemas.microsoft.com/office/drawing/2014/main" id="{5D07AB8A-7DBF-4945-9843-DC8B3C7D400F}"/>
              </a:ext>
            </a:extLst>
          </p:cNvPr>
          <p:cNvCxnSpPr>
            <a:cxnSpLocks/>
          </p:cNvCxnSpPr>
          <p:nvPr/>
        </p:nvCxnSpPr>
        <p:spPr bwMode="gray">
          <a:xfrm>
            <a:off x="2256670" y="4043436"/>
            <a:ext cx="0" cy="256041"/>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51" name="Straight Connector 150">
            <a:extLst>
              <a:ext uri="{FF2B5EF4-FFF2-40B4-BE49-F238E27FC236}">
                <a16:creationId xmlns:a16="http://schemas.microsoft.com/office/drawing/2014/main" id="{2BFA9450-B834-5342-AF32-A30781A1B22E}"/>
              </a:ext>
            </a:extLst>
          </p:cNvPr>
          <p:cNvCxnSpPr>
            <a:cxnSpLocks/>
          </p:cNvCxnSpPr>
          <p:nvPr/>
        </p:nvCxnSpPr>
        <p:spPr bwMode="gray">
          <a:xfrm>
            <a:off x="2119586" y="4836897"/>
            <a:ext cx="0" cy="236069"/>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52" name="Straight Connector 151">
            <a:extLst>
              <a:ext uri="{FF2B5EF4-FFF2-40B4-BE49-F238E27FC236}">
                <a16:creationId xmlns:a16="http://schemas.microsoft.com/office/drawing/2014/main" id="{C3F1B2A5-EB25-E94F-A072-F8CA6D3F83D3}"/>
              </a:ext>
            </a:extLst>
          </p:cNvPr>
          <p:cNvCxnSpPr>
            <a:cxnSpLocks/>
          </p:cNvCxnSpPr>
          <p:nvPr/>
        </p:nvCxnSpPr>
        <p:spPr bwMode="gray">
          <a:xfrm>
            <a:off x="2251668" y="4855255"/>
            <a:ext cx="0" cy="413226"/>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54" name="Straight Connector 153">
            <a:extLst>
              <a:ext uri="{FF2B5EF4-FFF2-40B4-BE49-F238E27FC236}">
                <a16:creationId xmlns:a16="http://schemas.microsoft.com/office/drawing/2014/main" id="{082C9FB9-ABB0-CD4B-99E8-95B76A95CA19}"/>
              </a:ext>
            </a:extLst>
          </p:cNvPr>
          <p:cNvCxnSpPr>
            <a:cxnSpLocks/>
          </p:cNvCxnSpPr>
          <p:nvPr/>
        </p:nvCxnSpPr>
        <p:spPr bwMode="gray">
          <a:xfrm>
            <a:off x="2399332" y="4813542"/>
            <a:ext cx="0" cy="641174"/>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55" name="Rectangle 154">
            <a:extLst>
              <a:ext uri="{FF2B5EF4-FFF2-40B4-BE49-F238E27FC236}">
                <a16:creationId xmlns:a16="http://schemas.microsoft.com/office/drawing/2014/main" id="{4DB0E952-6C10-7845-AD67-82F44160D85F}"/>
              </a:ext>
            </a:extLst>
          </p:cNvPr>
          <p:cNvSpPr/>
          <p:nvPr/>
        </p:nvSpPr>
        <p:spPr>
          <a:xfrm>
            <a:off x="4030689" y="2873053"/>
            <a:ext cx="1463626" cy="2708981"/>
          </a:xfrm>
          <a:prstGeom prst="rect">
            <a:avLst/>
          </a:prstGeom>
          <a:noFill/>
          <a:ln w="19050">
            <a:solidFill>
              <a:schemeClr val="tx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grpSp>
        <p:nvGrpSpPr>
          <p:cNvPr id="156" name="Group 155">
            <a:extLst>
              <a:ext uri="{FF2B5EF4-FFF2-40B4-BE49-F238E27FC236}">
                <a16:creationId xmlns:a16="http://schemas.microsoft.com/office/drawing/2014/main" id="{E274C020-2DA4-6443-B009-FAAA6734DB4D}"/>
              </a:ext>
            </a:extLst>
          </p:cNvPr>
          <p:cNvGrpSpPr/>
          <p:nvPr/>
        </p:nvGrpSpPr>
        <p:grpSpPr>
          <a:xfrm>
            <a:off x="4172469" y="3016109"/>
            <a:ext cx="540000" cy="540000"/>
            <a:chOff x="7736620" y="7009631"/>
            <a:chExt cx="4501800" cy="4503600"/>
          </a:xfrm>
          <a:solidFill>
            <a:schemeClr val="accent6"/>
          </a:solidFill>
        </p:grpSpPr>
        <p:sp>
          <p:nvSpPr>
            <p:cNvPr id="157" name="Freeform: Shape 1">
              <a:extLst>
                <a:ext uri="{FF2B5EF4-FFF2-40B4-BE49-F238E27FC236}">
                  <a16:creationId xmlns:a16="http://schemas.microsoft.com/office/drawing/2014/main" id="{60E2448D-1462-EB47-8C1F-9CB83F287BF9}"/>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58" name="Freeform: Shape 2">
              <a:extLst>
                <a:ext uri="{FF2B5EF4-FFF2-40B4-BE49-F238E27FC236}">
                  <a16:creationId xmlns:a16="http://schemas.microsoft.com/office/drawing/2014/main" id="{923845F4-975A-7344-9E43-72651067B09E}"/>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59" name="Freeform: Shape 3">
              <a:extLst>
                <a:ext uri="{FF2B5EF4-FFF2-40B4-BE49-F238E27FC236}">
                  <a16:creationId xmlns:a16="http://schemas.microsoft.com/office/drawing/2014/main" id="{7334B372-45DC-374A-82CA-1852E74BEFAD}"/>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60" name="Freeform: Shape 4">
              <a:extLst>
                <a:ext uri="{FF2B5EF4-FFF2-40B4-BE49-F238E27FC236}">
                  <a16:creationId xmlns:a16="http://schemas.microsoft.com/office/drawing/2014/main" id="{CE835084-C097-D042-ADF3-E6FBDB410E45}"/>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61" name="Freeform: Shape 5">
              <a:extLst>
                <a:ext uri="{FF2B5EF4-FFF2-40B4-BE49-F238E27FC236}">
                  <a16:creationId xmlns:a16="http://schemas.microsoft.com/office/drawing/2014/main" id="{3DD32171-FBF8-3040-B099-0EA4790BFD37}"/>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162" name="Rectangle 161">
            <a:extLst>
              <a:ext uri="{FF2B5EF4-FFF2-40B4-BE49-F238E27FC236}">
                <a16:creationId xmlns:a16="http://schemas.microsoft.com/office/drawing/2014/main" id="{DC284EFD-D566-914B-A45B-EA6D534F9D47}"/>
              </a:ext>
            </a:extLst>
          </p:cNvPr>
          <p:cNvSpPr/>
          <p:nvPr/>
        </p:nvSpPr>
        <p:spPr>
          <a:xfrm>
            <a:off x="4600884" y="3025506"/>
            <a:ext cx="982095" cy="523220"/>
          </a:xfrm>
          <a:prstGeom prst="rect">
            <a:avLst/>
          </a:prstGeom>
        </p:spPr>
        <p:txBody>
          <a:bodyPr wrap="square">
            <a:spAutoFit/>
          </a:bodyPr>
          <a:lstStyle/>
          <a:p>
            <a:pPr algn="ctr"/>
            <a:r>
              <a:rPr lang="en-US" sz="1400" b="1" dirty="0">
                <a:solidFill>
                  <a:schemeClr val="tx2"/>
                </a:solidFill>
                <a:latin typeface="Metropolis" pitchFamily="2" charset="77"/>
              </a:rPr>
              <a:t>Active SR</a:t>
            </a:r>
            <a:endParaRPr lang="en-GB" sz="1400" dirty="0"/>
          </a:p>
        </p:txBody>
      </p:sp>
      <p:cxnSp>
        <p:nvCxnSpPr>
          <p:cNvPr id="163" name="Straight Connector 162">
            <a:extLst>
              <a:ext uri="{FF2B5EF4-FFF2-40B4-BE49-F238E27FC236}">
                <a16:creationId xmlns:a16="http://schemas.microsoft.com/office/drawing/2014/main" id="{C9F8ADA4-55E9-2749-A224-B969069B1133}"/>
              </a:ext>
            </a:extLst>
          </p:cNvPr>
          <p:cNvCxnSpPr>
            <a:cxnSpLocks/>
          </p:cNvCxnSpPr>
          <p:nvPr/>
        </p:nvCxnSpPr>
        <p:spPr bwMode="gray">
          <a:xfrm>
            <a:off x="4449268" y="3567215"/>
            <a:ext cx="0" cy="476221"/>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164" name="Group 163">
            <a:extLst>
              <a:ext uri="{FF2B5EF4-FFF2-40B4-BE49-F238E27FC236}">
                <a16:creationId xmlns:a16="http://schemas.microsoft.com/office/drawing/2014/main" id="{41F64182-D18F-4742-8A8A-063140D66AFC}"/>
              </a:ext>
            </a:extLst>
          </p:cNvPr>
          <p:cNvGrpSpPr/>
          <p:nvPr/>
        </p:nvGrpSpPr>
        <p:grpSpPr>
          <a:xfrm>
            <a:off x="4396048" y="4301304"/>
            <a:ext cx="540000" cy="540000"/>
            <a:chOff x="7736620" y="7009631"/>
            <a:chExt cx="4501800" cy="4503600"/>
          </a:xfrm>
          <a:solidFill>
            <a:schemeClr val="accent6"/>
          </a:solidFill>
        </p:grpSpPr>
        <p:sp>
          <p:nvSpPr>
            <p:cNvPr id="165" name="Freeform: Shape 1">
              <a:extLst>
                <a:ext uri="{FF2B5EF4-FFF2-40B4-BE49-F238E27FC236}">
                  <a16:creationId xmlns:a16="http://schemas.microsoft.com/office/drawing/2014/main" id="{1CF83638-7812-E642-B43D-4063B3A07A44}"/>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69" name="Freeform: Shape 2">
              <a:extLst>
                <a:ext uri="{FF2B5EF4-FFF2-40B4-BE49-F238E27FC236}">
                  <a16:creationId xmlns:a16="http://schemas.microsoft.com/office/drawing/2014/main" id="{DD910353-B559-A14F-8389-D4858D3B3C45}"/>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78" name="Freeform: Shape 3">
              <a:extLst>
                <a:ext uri="{FF2B5EF4-FFF2-40B4-BE49-F238E27FC236}">
                  <a16:creationId xmlns:a16="http://schemas.microsoft.com/office/drawing/2014/main" id="{DDF03F27-BFFB-1442-BD60-8236E58D04CA}"/>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79" name="Freeform: Shape 4">
              <a:extLst>
                <a:ext uri="{FF2B5EF4-FFF2-40B4-BE49-F238E27FC236}">
                  <a16:creationId xmlns:a16="http://schemas.microsoft.com/office/drawing/2014/main" id="{A8D77298-6B1C-7B43-B9BC-FDD9CDEB7F0D}"/>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80" name="Freeform: Shape 5">
              <a:extLst>
                <a:ext uri="{FF2B5EF4-FFF2-40B4-BE49-F238E27FC236}">
                  <a16:creationId xmlns:a16="http://schemas.microsoft.com/office/drawing/2014/main" id="{5F37E178-2553-274B-B363-47DFD4BF5364}"/>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181" name="Rectangle 180">
            <a:extLst>
              <a:ext uri="{FF2B5EF4-FFF2-40B4-BE49-F238E27FC236}">
                <a16:creationId xmlns:a16="http://schemas.microsoft.com/office/drawing/2014/main" id="{33CEA1D1-4411-0B45-AC88-62B8DE0EE690}"/>
              </a:ext>
            </a:extLst>
          </p:cNvPr>
          <p:cNvSpPr/>
          <p:nvPr/>
        </p:nvSpPr>
        <p:spPr>
          <a:xfrm>
            <a:off x="3969607" y="4418279"/>
            <a:ext cx="482824" cy="338554"/>
          </a:xfrm>
          <a:prstGeom prst="rect">
            <a:avLst/>
          </a:prstGeom>
        </p:spPr>
        <p:txBody>
          <a:bodyPr wrap="none">
            <a:spAutoFit/>
          </a:bodyPr>
          <a:lstStyle/>
          <a:p>
            <a:r>
              <a:rPr lang="en-US" sz="1600" b="1" dirty="0">
                <a:solidFill>
                  <a:schemeClr val="tx2"/>
                </a:solidFill>
                <a:latin typeface="Metropolis" pitchFamily="2" charset="77"/>
              </a:rPr>
              <a:t>DR</a:t>
            </a:r>
            <a:endParaRPr lang="en-GB" sz="1600" dirty="0"/>
          </a:p>
        </p:txBody>
      </p:sp>
      <p:cxnSp>
        <p:nvCxnSpPr>
          <p:cNvPr id="182" name="Straight Connector 181">
            <a:extLst>
              <a:ext uri="{FF2B5EF4-FFF2-40B4-BE49-F238E27FC236}">
                <a16:creationId xmlns:a16="http://schemas.microsoft.com/office/drawing/2014/main" id="{42AF4B83-36AA-154C-A471-B84FB66F6490}"/>
              </a:ext>
            </a:extLst>
          </p:cNvPr>
          <p:cNvCxnSpPr>
            <a:cxnSpLocks/>
          </p:cNvCxnSpPr>
          <p:nvPr/>
        </p:nvCxnSpPr>
        <p:spPr bwMode="gray">
          <a:xfrm>
            <a:off x="4661046" y="4043436"/>
            <a:ext cx="0" cy="257868"/>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83" name="Straight Connector 182">
            <a:extLst>
              <a:ext uri="{FF2B5EF4-FFF2-40B4-BE49-F238E27FC236}">
                <a16:creationId xmlns:a16="http://schemas.microsoft.com/office/drawing/2014/main" id="{F811632E-9A96-DE44-859F-740CF9B6D1BC}"/>
              </a:ext>
            </a:extLst>
          </p:cNvPr>
          <p:cNvCxnSpPr>
            <a:cxnSpLocks/>
          </p:cNvCxnSpPr>
          <p:nvPr/>
        </p:nvCxnSpPr>
        <p:spPr bwMode="gray">
          <a:xfrm>
            <a:off x="4528964" y="4838724"/>
            <a:ext cx="0" cy="236069"/>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84" name="Straight Connector 183">
            <a:extLst>
              <a:ext uri="{FF2B5EF4-FFF2-40B4-BE49-F238E27FC236}">
                <a16:creationId xmlns:a16="http://schemas.microsoft.com/office/drawing/2014/main" id="{BB0108CD-567F-DD4B-BC89-B8A055C84ADF}"/>
              </a:ext>
            </a:extLst>
          </p:cNvPr>
          <p:cNvCxnSpPr>
            <a:cxnSpLocks/>
          </p:cNvCxnSpPr>
          <p:nvPr/>
        </p:nvCxnSpPr>
        <p:spPr bwMode="gray">
          <a:xfrm>
            <a:off x="4661046" y="4857082"/>
            <a:ext cx="0" cy="413226"/>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85" name="Straight Connector 184">
            <a:extLst>
              <a:ext uri="{FF2B5EF4-FFF2-40B4-BE49-F238E27FC236}">
                <a16:creationId xmlns:a16="http://schemas.microsoft.com/office/drawing/2014/main" id="{11B4DEA3-B9CE-B248-A585-628F10B067F0}"/>
              </a:ext>
            </a:extLst>
          </p:cNvPr>
          <p:cNvCxnSpPr>
            <a:cxnSpLocks/>
          </p:cNvCxnSpPr>
          <p:nvPr/>
        </p:nvCxnSpPr>
        <p:spPr bwMode="gray">
          <a:xfrm>
            <a:off x="4808710" y="4815369"/>
            <a:ext cx="0" cy="641174"/>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86" name="Straight Connector 185">
            <a:extLst>
              <a:ext uri="{FF2B5EF4-FFF2-40B4-BE49-F238E27FC236}">
                <a16:creationId xmlns:a16="http://schemas.microsoft.com/office/drawing/2014/main" id="{7FD251B2-9043-D345-8693-33B18332C855}"/>
              </a:ext>
            </a:extLst>
          </p:cNvPr>
          <p:cNvCxnSpPr>
            <a:cxnSpLocks/>
          </p:cNvCxnSpPr>
          <p:nvPr/>
        </p:nvCxnSpPr>
        <p:spPr bwMode="gray">
          <a:xfrm flipH="1">
            <a:off x="2707237" y="1681067"/>
            <a:ext cx="1931353" cy="1414077"/>
          </a:xfrm>
          <a:prstGeom prst="line">
            <a:avLst/>
          </a:prstGeom>
          <a:ln w="25400" cap="rnd">
            <a:solidFill>
              <a:schemeClr val="bg1">
                <a:lumMod val="50000"/>
              </a:schemeClr>
            </a:solidFill>
            <a:miter lim="800000"/>
            <a:headEnd type="stealth" w="lg" len="lg"/>
            <a:tailEnd type="stealth" w="lg" len="lg"/>
          </a:ln>
        </p:spPr>
        <p:style>
          <a:lnRef idx="1">
            <a:schemeClr val="accent1"/>
          </a:lnRef>
          <a:fillRef idx="0">
            <a:schemeClr val="accent1"/>
          </a:fillRef>
          <a:effectRef idx="0">
            <a:schemeClr val="accent1"/>
          </a:effectRef>
          <a:fontRef idx="minor">
            <a:schemeClr val="tx1"/>
          </a:fontRef>
        </p:style>
      </p:cxnSp>
      <p:cxnSp>
        <p:nvCxnSpPr>
          <p:cNvPr id="187" name="Straight Connector 186">
            <a:extLst>
              <a:ext uri="{FF2B5EF4-FFF2-40B4-BE49-F238E27FC236}">
                <a16:creationId xmlns:a16="http://schemas.microsoft.com/office/drawing/2014/main" id="{676227A2-9BE0-5A45-849D-C4F7A21B4139}"/>
              </a:ext>
            </a:extLst>
          </p:cNvPr>
          <p:cNvCxnSpPr>
            <a:cxnSpLocks/>
          </p:cNvCxnSpPr>
          <p:nvPr/>
        </p:nvCxnSpPr>
        <p:spPr bwMode="gray">
          <a:xfrm flipH="1">
            <a:off x="2373345" y="1718495"/>
            <a:ext cx="49116" cy="1277540"/>
          </a:xfrm>
          <a:prstGeom prst="line">
            <a:avLst/>
          </a:prstGeom>
          <a:ln w="25400" cap="rnd">
            <a:solidFill>
              <a:schemeClr val="bg1">
                <a:lumMod val="50000"/>
              </a:schemeClr>
            </a:solidFill>
            <a:miter lim="800000"/>
            <a:headEnd type="stealth" w="lg" len="lg"/>
            <a:tailEnd type="stealth" w="lg" len="lg"/>
          </a:ln>
        </p:spPr>
        <p:style>
          <a:lnRef idx="1">
            <a:schemeClr val="accent1"/>
          </a:lnRef>
          <a:fillRef idx="0">
            <a:schemeClr val="accent1"/>
          </a:fillRef>
          <a:effectRef idx="0">
            <a:schemeClr val="accent1"/>
          </a:effectRef>
          <a:fontRef idx="minor">
            <a:schemeClr val="tx1"/>
          </a:fontRef>
        </p:style>
      </p:cxnSp>
      <p:cxnSp>
        <p:nvCxnSpPr>
          <p:cNvPr id="188" name="Straight Connector 187">
            <a:extLst>
              <a:ext uri="{FF2B5EF4-FFF2-40B4-BE49-F238E27FC236}">
                <a16:creationId xmlns:a16="http://schemas.microsoft.com/office/drawing/2014/main" id="{F59E58C5-AB80-9A4F-93EF-B4CF1D10D5C0}"/>
              </a:ext>
            </a:extLst>
          </p:cNvPr>
          <p:cNvCxnSpPr>
            <a:cxnSpLocks/>
          </p:cNvCxnSpPr>
          <p:nvPr/>
        </p:nvCxnSpPr>
        <p:spPr bwMode="gray">
          <a:xfrm>
            <a:off x="2683484" y="1705350"/>
            <a:ext cx="1551165" cy="1345347"/>
          </a:xfrm>
          <a:prstGeom prst="line">
            <a:avLst/>
          </a:prstGeom>
          <a:ln w="25400" cap="rnd">
            <a:solidFill>
              <a:schemeClr val="bg1">
                <a:lumMod val="50000"/>
              </a:schemeClr>
            </a:solidFill>
            <a:miter lim="800000"/>
            <a:headEnd type="stealth" w="lg" len="lg"/>
            <a:tailEnd type="stealth" w="lg" len="lg"/>
          </a:ln>
        </p:spPr>
        <p:style>
          <a:lnRef idx="1">
            <a:schemeClr val="accent1"/>
          </a:lnRef>
          <a:fillRef idx="0">
            <a:schemeClr val="accent1"/>
          </a:fillRef>
          <a:effectRef idx="0">
            <a:schemeClr val="accent1"/>
          </a:effectRef>
          <a:fontRef idx="minor">
            <a:schemeClr val="tx1"/>
          </a:fontRef>
        </p:style>
      </p:cxnSp>
      <p:cxnSp>
        <p:nvCxnSpPr>
          <p:cNvPr id="192" name="Straight Connector 191">
            <a:extLst>
              <a:ext uri="{FF2B5EF4-FFF2-40B4-BE49-F238E27FC236}">
                <a16:creationId xmlns:a16="http://schemas.microsoft.com/office/drawing/2014/main" id="{26D214B4-C09F-874A-BA14-0C48388027ED}"/>
              </a:ext>
            </a:extLst>
          </p:cNvPr>
          <p:cNvCxnSpPr>
            <a:cxnSpLocks/>
          </p:cNvCxnSpPr>
          <p:nvPr/>
        </p:nvCxnSpPr>
        <p:spPr bwMode="gray">
          <a:xfrm flipH="1">
            <a:off x="4689258" y="1705350"/>
            <a:ext cx="41022" cy="1365631"/>
          </a:xfrm>
          <a:prstGeom prst="line">
            <a:avLst/>
          </a:prstGeom>
          <a:ln w="25400" cap="rnd">
            <a:solidFill>
              <a:schemeClr val="bg1">
                <a:lumMod val="50000"/>
              </a:schemeClr>
            </a:solidFill>
            <a:miter lim="800000"/>
            <a:headEnd type="stealth" w="lg" len="lg"/>
            <a:tailEnd type="stealth" w="lg" len="lg"/>
          </a:ln>
        </p:spPr>
        <p:style>
          <a:lnRef idx="1">
            <a:schemeClr val="accent1"/>
          </a:lnRef>
          <a:fillRef idx="0">
            <a:schemeClr val="accent1"/>
          </a:fillRef>
          <a:effectRef idx="0">
            <a:schemeClr val="accent1"/>
          </a:effectRef>
          <a:fontRef idx="minor">
            <a:schemeClr val="tx1"/>
          </a:fontRef>
        </p:style>
      </p:cxnSp>
      <p:sp>
        <p:nvSpPr>
          <p:cNvPr id="193" name="Rectangle 192">
            <a:extLst>
              <a:ext uri="{FF2B5EF4-FFF2-40B4-BE49-F238E27FC236}">
                <a16:creationId xmlns:a16="http://schemas.microsoft.com/office/drawing/2014/main" id="{6658EF75-AA0E-B74D-811A-CE8099E641B5}"/>
              </a:ext>
            </a:extLst>
          </p:cNvPr>
          <p:cNvSpPr/>
          <p:nvPr/>
        </p:nvSpPr>
        <p:spPr>
          <a:xfrm>
            <a:off x="6598889" y="3356451"/>
            <a:ext cx="3229121" cy="738664"/>
          </a:xfrm>
          <a:prstGeom prst="rect">
            <a:avLst/>
          </a:prstGeom>
          <a:noFill/>
        </p:spPr>
        <p:txBody>
          <a:bodyPr wrap="square">
            <a:spAutoFit/>
          </a:bodyPr>
          <a:lstStyle/>
          <a:p>
            <a:r>
              <a:rPr lang="en-US" sz="1050" b="1" dirty="0">
                <a:solidFill>
                  <a:schemeClr val="tx2"/>
                </a:solidFill>
                <a:latin typeface="Metropolis" pitchFamily="2" charset="77"/>
              </a:rPr>
              <a:t>Auto created </a:t>
            </a:r>
          </a:p>
          <a:p>
            <a:r>
              <a:rPr lang="en-US" sz="1050" b="1" dirty="0">
                <a:solidFill>
                  <a:schemeClr val="tx2"/>
                </a:solidFill>
                <a:latin typeface="Metropolis" pitchFamily="2" charset="77"/>
              </a:rPr>
              <a:t>Intra Tier Transit Link </a:t>
            </a:r>
          </a:p>
          <a:p>
            <a:r>
              <a:rPr lang="en-US" sz="1050" b="1" dirty="0">
                <a:solidFill>
                  <a:schemeClr val="tx2"/>
                </a:solidFill>
                <a:latin typeface="Metropolis" pitchFamily="2" charset="77"/>
              </a:rPr>
              <a:t>(Transit LS /GENEVE) </a:t>
            </a:r>
          </a:p>
          <a:p>
            <a:r>
              <a:rPr lang="en-US" sz="1050" b="1" dirty="0">
                <a:solidFill>
                  <a:schemeClr val="tx2"/>
                </a:solidFill>
                <a:latin typeface="Metropolis" pitchFamily="2" charset="77"/>
              </a:rPr>
              <a:t>169.254.0.x</a:t>
            </a:r>
            <a:endParaRPr lang="en-GB" sz="1050" dirty="0"/>
          </a:p>
        </p:txBody>
      </p:sp>
      <p:sp>
        <p:nvSpPr>
          <p:cNvPr id="194" name="Rectangle 193">
            <a:extLst>
              <a:ext uri="{FF2B5EF4-FFF2-40B4-BE49-F238E27FC236}">
                <a16:creationId xmlns:a16="http://schemas.microsoft.com/office/drawing/2014/main" id="{1FB21919-9127-624E-A8EC-577D01D0B1AB}"/>
              </a:ext>
            </a:extLst>
          </p:cNvPr>
          <p:cNvSpPr/>
          <p:nvPr/>
        </p:nvSpPr>
        <p:spPr>
          <a:xfrm>
            <a:off x="4936103" y="2349301"/>
            <a:ext cx="1302956" cy="430887"/>
          </a:xfrm>
          <a:prstGeom prst="rect">
            <a:avLst/>
          </a:prstGeom>
          <a:noFill/>
        </p:spPr>
        <p:txBody>
          <a:bodyPr wrap="square">
            <a:spAutoFit/>
          </a:bodyPr>
          <a:lstStyle/>
          <a:p>
            <a:r>
              <a:rPr lang="en-US" sz="1100" b="1" dirty="0">
                <a:solidFill>
                  <a:schemeClr val="accent1">
                    <a:lumMod val="75000"/>
                  </a:schemeClr>
                </a:solidFill>
                <a:latin typeface="Metropolis" pitchFamily="2" charset="77"/>
              </a:rPr>
              <a:t>Uplink 2</a:t>
            </a:r>
          </a:p>
          <a:p>
            <a:r>
              <a:rPr lang="en-US" sz="1100" b="1" dirty="0">
                <a:solidFill>
                  <a:schemeClr val="accent1">
                    <a:lumMod val="75000"/>
                  </a:schemeClr>
                </a:solidFill>
                <a:latin typeface="Metropolis" pitchFamily="2" charset="77"/>
              </a:rPr>
              <a:t>(VLAN 20) /29</a:t>
            </a:r>
            <a:endParaRPr lang="en-GB" sz="1100" dirty="0">
              <a:solidFill>
                <a:schemeClr val="accent1">
                  <a:lumMod val="75000"/>
                </a:schemeClr>
              </a:solidFill>
            </a:endParaRPr>
          </a:p>
        </p:txBody>
      </p:sp>
      <p:sp>
        <p:nvSpPr>
          <p:cNvPr id="195" name="Rectangle 194">
            <a:extLst>
              <a:ext uri="{FF2B5EF4-FFF2-40B4-BE49-F238E27FC236}">
                <a16:creationId xmlns:a16="http://schemas.microsoft.com/office/drawing/2014/main" id="{4EE54AEB-BDE7-5C4A-88DD-84763B697C5E}"/>
              </a:ext>
            </a:extLst>
          </p:cNvPr>
          <p:cNvSpPr/>
          <p:nvPr/>
        </p:nvSpPr>
        <p:spPr>
          <a:xfrm>
            <a:off x="1021767" y="2212924"/>
            <a:ext cx="1877008" cy="430887"/>
          </a:xfrm>
          <a:prstGeom prst="rect">
            <a:avLst/>
          </a:prstGeom>
          <a:noFill/>
        </p:spPr>
        <p:txBody>
          <a:bodyPr wrap="square">
            <a:spAutoFit/>
          </a:bodyPr>
          <a:lstStyle/>
          <a:p>
            <a:r>
              <a:rPr lang="en-US" sz="1100" b="1" dirty="0">
                <a:solidFill>
                  <a:schemeClr val="accent5">
                    <a:lumMod val="75000"/>
                  </a:schemeClr>
                </a:solidFill>
                <a:latin typeface="Metropolis" pitchFamily="2" charset="77"/>
              </a:rPr>
              <a:t>Uplink 1 </a:t>
            </a:r>
          </a:p>
          <a:p>
            <a:r>
              <a:rPr lang="en-US" sz="1100" b="1" dirty="0">
                <a:solidFill>
                  <a:schemeClr val="accent5">
                    <a:lumMod val="75000"/>
                  </a:schemeClr>
                </a:solidFill>
                <a:latin typeface="Metropolis" pitchFamily="2" charset="77"/>
              </a:rPr>
              <a:t>(VLAN 10) /29</a:t>
            </a:r>
            <a:endParaRPr lang="en-GB" sz="1100" dirty="0">
              <a:solidFill>
                <a:schemeClr val="accent5">
                  <a:lumMod val="75000"/>
                </a:schemeClr>
              </a:solidFill>
            </a:endParaRPr>
          </a:p>
        </p:txBody>
      </p:sp>
      <p:cxnSp>
        <p:nvCxnSpPr>
          <p:cNvPr id="196" name="Straight Connector 195">
            <a:extLst>
              <a:ext uri="{FF2B5EF4-FFF2-40B4-BE49-F238E27FC236}">
                <a16:creationId xmlns:a16="http://schemas.microsoft.com/office/drawing/2014/main" id="{D65D775F-EA2B-3142-A407-1DBC4DD0D0A7}"/>
              </a:ext>
            </a:extLst>
          </p:cNvPr>
          <p:cNvCxnSpPr>
            <a:cxnSpLocks/>
          </p:cNvCxnSpPr>
          <p:nvPr/>
        </p:nvCxnSpPr>
        <p:spPr bwMode="gray">
          <a:xfrm>
            <a:off x="345717" y="1791429"/>
            <a:ext cx="1120451" cy="0"/>
          </a:xfrm>
          <a:prstGeom prst="line">
            <a:avLst/>
          </a:prstGeom>
          <a:ln w="25400" cap="rnd">
            <a:solidFill>
              <a:schemeClr val="bg1">
                <a:lumMod val="50000"/>
              </a:schemeClr>
            </a:solidFill>
            <a:miter lim="800000"/>
            <a:headEnd type="stealth" w="lg" len="lg"/>
            <a:tailEnd type="stealth" w="lg" len="lg"/>
          </a:ln>
        </p:spPr>
        <p:style>
          <a:lnRef idx="1">
            <a:schemeClr val="accent1"/>
          </a:lnRef>
          <a:fillRef idx="0">
            <a:schemeClr val="accent1"/>
          </a:fillRef>
          <a:effectRef idx="0">
            <a:schemeClr val="accent1"/>
          </a:effectRef>
          <a:fontRef idx="minor">
            <a:schemeClr val="tx1"/>
          </a:fontRef>
        </p:style>
      </p:cxnSp>
      <p:sp>
        <p:nvSpPr>
          <p:cNvPr id="197" name="Rectangle 196">
            <a:extLst>
              <a:ext uri="{FF2B5EF4-FFF2-40B4-BE49-F238E27FC236}">
                <a16:creationId xmlns:a16="http://schemas.microsoft.com/office/drawing/2014/main" id="{A3692B73-F357-B04A-81EF-0823654308AF}"/>
              </a:ext>
            </a:extLst>
          </p:cNvPr>
          <p:cNvSpPr/>
          <p:nvPr/>
        </p:nvSpPr>
        <p:spPr>
          <a:xfrm>
            <a:off x="274840" y="1443449"/>
            <a:ext cx="1322798" cy="276999"/>
          </a:xfrm>
          <a:prstGeom prst="rect">
            <a:avLst/>
          </a:prstGeom>
        </p:spPr>
        <p:txBody>
          <a:bodyPr wrap="none">
            <a:spAutoFit/>
          </a:bodyPr>
          <a:lstStyle/>
          <a:p>
            <a:pPr algn="ctr"/>
            <a:r>
              <a:rPr lang="en-US" sz="1200" b="1" dirty="0" err="1">
                <a:solidFill>
                  <a:schemeClr val="tx1">
                    <a:lumMod val="50000"/>
                  </a:schemeClr>
                </a:solidFill>
                <a:ea typeface="Gotham Rounded Book" charset="0"/>
                <a:cs typeface="Gotham Rounded Book" charset="0"/>
              </a:rPr>
              <a:t>eBGP</a:t>
            </a:r>
            <a:r>
              <a:rPr lang="en-US" sz="1200" b="1" dirty="0">
                <a:solidFill>
                  <a:schemeClr val="tx1">
                    <a:lumMod val="50000"/>
                  </a:schemeClr>
                </a:solidFill>
                <a:ea typeface="Gotham Rounded Book" charset="0"/>
                <a:cs typeface="Gotham Rounded Book" charset="0"/>
              </a:rPr>
              <a:t> </a:t>
            </a:r>
            <a:r>
              <a:rPr lang="en-US" sz="1200" b="1" dirty="0" err="1">
                <a:solidFill>
                  <a:schemeClr val="tx1">
                    <a:lumMod val="50000"/>
                  </a:schemeClr>
                </a:solidFill>
                <a:ea typeface="Gotham Rounded Book" charset="0"/>
                <a:cs typeface="Gotham Rounded Book" charset="0"/>
              </a:rPr>
              <a:t>Peerings</a:t>
            </a:r>
            <a:endParaRPr lang="en-US" sz="1200" b="1" dirty="0">
              <a:solidFill>
                <a:schemeClr val="tx1">
                  <a:lumMod val="50000"/>
                </a:schemeClr>
              </a:solidFill>
              <a:ea typeface="Gotham Rounded Book" charset="0"/>
              <a:cs typeface="Gotham Rounded Book" charset="0"/>
            </a:endParaRPr>
          </a:p>
        </p:txBody>
      </p:sp>
      <p:sp>
        <p:nvSpPr>
          <p:cNvPr id="198" name="Rectangle 197">
            <a:extLst>
              <a:ext uri="{FF2B5EF4-FFF2-40B4-BE49-F238E27FC236}">
                <a16:creationId xmlns:a16="http://schemas.microsoft.com/office/drawing/2014/main" id="{7112084B-F180-E348-920E-535FD7DF1772}"/>
              </a:ext>
            </a:extLst>
          </p:cNvPr>
          <p:cNvSpPr/>
          <p:nvPr/>
        </p:nvSpPr>
        <p:spPr>
          <a:xfrm>
            <a:off x="2920892" y="1320210"/>
            <a:ext cx="1809594" cy="276999"/>
          </a:xfrm>
          <a:prstGeom prst="rect">
            <a:avLst/>
          </a:prstGeom>
        </p:spPr>
        <p:txBody>
          <a:bodyPr wrap="square">
            <a:spAutoFit/>
          </a:bodyPr>
          <a:lstStyle/>
          <a:p>
            <a:r>
              <a:rPr lang="en-US" sz="1200" b="1" dirty="0">
                <a:solidFill>
                  <a:schemeClr val="tx2"/>
                </a:solidFill>
                <a:latin typeface="Metropolis" pitchFamily="2" charset="77"/>
              </a:rPr>
              <a:t>Physical Routers</a:t>
            </a:r>
            <a:endParaRPr lang="en-GB" sz="1200" dirty="0">
              <a:solidFill>
                <a:schemeClr val="tx2"/>
              </a:solidFill>
            </a:endParaRPr>
          </a:p>
        </p:txBody>
      </p:sp>
      <p:sp>
        <p:nvSpPr>
          <p:cNvPr id="199" name="TextBox 198">
            <a:extLst>
              <a:ext uri="{FF2B5EF4-FFF2-40B4-BE49-F238E27FC236}">
                <a16:creationId xmlns:a16="http://schemas.microsoft.com/office/drawing/2014/main" id="{7DA26860-4174-8245-A80B-6E3E1B489984}"/>
              </a:ext>
            </a:extLst>
          </p:cNvPr>
          <p:cNvSpPr txBox="1"/>
          <p:nvPr/>
        </p:nvSpPr>
        <p:spPr>
          <a:xfrm>
            <a:off x="2526111" y="3553502"/>
            <a:ext cx="225912" cy="215444"/>
          </a:xfrm>
          <a:prstGeom prst="rect">
            <a:avLst/>
          </a:prstGeom>
          <a:ln w="12700">
            <a:solidFill>
              <a:srgbClr val="0070C0"/>
            </a:solidFill>
          </a:ln>
        </p:spPr>
        <p:txBody>
          <a:bodyPr wrap="square" lIns="0" tIns="0" rIns="0" bIns="0" rtlCol="0">
            <a:spAutoFit/>
          </a:bodyPr>
          <a:lstStyle>
            <a:defPPr>
              <a:defRPr lang="en-US"/>
            </a:defPPr>
            <a:lvl1pPr algn="ctr">
              <a:spcAft>
                <a:spcPts val="600"/>
              </a:spcAft>
              <a:defRPr sz="1600" b="1">
                <a:solidFill>
                  <a:schemeClr val="tx1">
                    <a:lumMod val="50000"/>
                  </a:schemeClr>
                </a:solidFill>
              </a:defRPr>
            </a:lvl1pPr>
          </a:lstStyle>
          <a:p>
            <a:r>
              <a:rPr lang="en-US" dirty="0"/>
              <a:t>.2</a:t>
            </a:r>
          </a:p>
        </p:txBody>
      </p:sp>
      <p:sp>
        <p:nvSpPr>
          <p:cNvPr id="200" name="TextBox 199">
            <a:extLst>
              <a:ext uri="{FF2B5EF4-FFF2-40B4-BE49-F238E27FC236}">
                <a16:creationId xmlns:a16="http://schemas.microsoft.com/office/drawing/2014/main" id="{1A0F9C95-789C-B545-A685-F9FAC7585DED}"/>
              </a:ext>
            </a:extLst>
          </p:cNvPr>
          <p:cNvSpPr txBox="1"/>
          <p:nvPr/>
        </p:nvSpPr>
        <p:spPr>
          <a:xfrm>
            <a:off x="4086658" y="3546742"/>
            <a:ext cx="290464" cy="246221"/>
          </a:xfrm>
          <a:prstGeom prst="rect">
            <a:avLst/>
          </a:prstGeom>
          <a:ln w="12700">
            <a:solidFill>
              <a:srgbClr val="0070C0"/>
            </a:solidFill>
          </a:ln>
        </p:spPr>
        <p:txBody>
          <a:bodyPr wrap="square" lIns="0" tIns="0" rIns="0" bIns="0" rtlCol="0">
            <a:spAutoFit/>
          </a:bodyPr>
          <a:lstStyle/>
          <a:p>
            <a:pPr algn="ctr">
              <a:spcAft>
                <a:spcPts val="600"/>
              </a:spcAft>
            </a:pPr>
            <a:r>
              <a:rPr lang="en-US" sz="1600" b="1" dirty="0">
                <a:solidFill>
                  <a:schemeClr val="tx1">
                    <a:lumMod val="50000"/>
                  </a:schemeClr>
                </a:solidFill>
              </a:rPr>
              <a:t>.3</a:t>
            </a:r>
          </a:p>
        </p:txBody>
      </p:sp>
      <p:sp>
        <p:nvSpPr>
          <p:cNvPr id="201" name="TextBox 200">
            <a:extLst>
              <a:ext uri="{FF2B5EF4-FFF2-40B4-BE49-F238E27FC236}">
                <a16:creationId xmlns:a16="http://schemas.microsoft.com/office/drawing/2014/main" id="{5B03801F-E68B-2D4D-8D99-78E09FD0381D}"/>
              </a:ext>
            </a:extLst>
          </p:cNvPr>
          <p:cNvSpPr txBox="1"/>
          <p:nvPr/>
        </p:nvSpPr>
        <p:spPr>
          <a:xfrm>
            <a:off x="2077849" y="4110522"/>
            <a:ext cx="225912" cy="215444"/>
          </a:xfrm>
          <a:prstGeom prst="rect">
            <a:avLst/>
          </a:prstGeom>
        </p:spPr>
        <p:txBody>
          <a:bodyPr wrap="square" lIns="0" tIns="0" rIns="0" bIns="0" rtlCol="0">
            <a:spAutoFit/>
          </a:bodyPr>
          <a:lstStyle/>
          <a:p>
            <a:pPr algn="l">
              <a:spcAft>
                <a:spcPts val="600"/>
              </a:spcAft>
            </a:pPr>
            <a:r>
              <a:rPr lang="en-US" sz="1400" b="1" dirty="0">
                <a:solidFill>
                  <a:schemeClr val="tx1">
                    <a:lumMod val="50000"/>
                  </a:schemeClr>
                </a:solidFill>
              </a:rPr>
              <a:t>.1</a:t>
            </a:r>
          </a:p>
        </p:txBody>
      </p:sp>
      <p:grpSp>
        <p:nvGrpSpPr>
          <p:cNvPr id="204" name="Group 203">
            <a:extLst>
              <a:ext uri="{FF2B5EF4-FFF2-40B4-BE49-F238E27FC236}">
                <a16:creationId xmlns:a16="http://schemas.microsoft.com/office/drawing/2014/main" id="{4CA7CC63-CECF-CD46-B3EA-4AED069D1D8D}"/>
              </a:ext>
            </a:extLst>
          </p:cNvPr>
          <p:cNvGrpSpPr/>
          <p:nvPr/>
        </p:nvGrpSpPr>
        <p:grpSpPr>
          <a:xfrm>
            <a:off x="2502766" y="1707176"/>
            <a:ext cx="2477627" cy="1350750"/>
            <a:chOff x="3842409" y="1973275"/>
            <a:chExt cx="2477627" cy="1350750"/>
          </a:xfrm>
        </p:grpSpPr>
        <p:cxnSp>
          <p:nvCxnSpPr>
            <p:cNvPr id="205" name="Straight Connector 204">
              <a:extLst>
                <a:ext uri="{FF2B5EF4-FFF2-40B4-BE49-F238E27FC236}">
                  <a16:creationId xmlns:a16="http://schemas.microsoft.com/office/drawing/2014/main" id="{4536373F-AD1F-A147-B13E-22FE008E153C}"/>
                </a:ext>
              </a:extLst>
            </p:cNvPr>
            <p:cNvCxnSpPr>
              <a:cxnSpLocks/>
            </p:cNvCxnSpPr>
            <p:nvPr/>
          </p:nvCxnSpPr>
          <p:spPr bwMode="gray">
            <a:xfrm>
              <a:off x="5940368" y="2925856"/>
              <a:ext cx="0" cy="374610"/>
            </a:xfrm>
            <a:prstGeom prst="line">
              <a:avLst/>
            </a:prstGeom>
            <a:ln w="25400" cap="rnd">
              <a:solidFill>
                <a:schemeClr val="accent1">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14" name="Straight Connector 213">
              <a:extLst>
                <a:ext uri="{FF2B5EF4-FFF2-40B4-BE49-F238E27FC236}">
                  <a16:creationId xmlns:a16="http://schemas.microsoft.com/office/drawing/2014/main" id="{E6338A80-6E2E-9E43-B520-E0C3105EBBF1}"/>
                </a:ext>
              </a:extLst>
            </p:cNvPr>
            <p:cNvCxnSpPr>
              <a:cxnSpLocks/>
            </p:cNvCxnSpPr>
            <p:nvPr/>
          </p:nvCxnSpPr>
          <p:spPr bwMode="gray">
            <a:xfrm flipH="1">
              <a:off x="3842409" y="2908492"/>
              <a:ext cx="2477627" cy="0"/>
            </a:xfrm>
            <a:prstGeom prst="line">
              <a:avLst/>
            </a:prstGeom>
            <a:ln w="25400" cap="rnd">
              <a:solidFill>
                <a:schemeClr val="accent1">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27" name="Straight Connector 226">
              <a:extLst>
                <a:ext uri="{FF2B5EF4-FFF2-40B4-BE49-F238E27FC236}">
                  <a16:creationId xmlns:a16="http://schemas.microsoft.com/office/drawing/2014/main" id="{D0B11638-9F7F-514C-944D-8B2CE3C0AA98}"/>
                </a:ext>
              </a:extLst>
            </p:cNvPr>
            <p:cNvCxnSpPr>
              <a:cxnSpLocks/>
            </p:cNvCxnSpPr>
            <p:nvPr/>
          </p:nvCxnSpPr>
          <p:spPr bwMode="gray">
            <a:xfrm flipV="1">
              <a:off x="6173360" y="1973275"/>
              <a:ext cx="370" cy="934216"/>
            </a:xfrm>
            <a:prstGeom prst="line">
              <a:avLst/>
            </a:prstGeom>
            <a:ln w="25400" cap="rnd">
              <a:solidFill>
                <a:schemeClr val="accent1">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28" name="Straight Connector 227">
              <a:extLst>
                <a:ext uri="{FF2B5EF4-FFF2-40B4-BE49-F238E27FC236}">
                  <a16:creationId xmlns:a16="http://schemas.microsoft.com/office/drawing/2014/main" id="{9CFE6C27-C567-5846-9290-7259E6A05506}"/>
                </a:ext>
              </a:extLst>
            </p:cNvPr>
            <p:cNvCxnSpPr>
              <a:cxnSpLocks/>
            </p:cNvCxnSpPr>
            <p:nvPr/>
          </p:nvCxnSpPr>
          <p:spPr bwMode="gray">
            <a:xfrm flipH="1" flipV="1">
              <a:off x="3946352" y="2919187"/>
              <a:ext cx="1" cy="404838"/>
            </a:xfrm>
            <a:prstGeom prst="line">
              <a:avLst/>
            </a:prstGeom>
            <a:ln w="25400" cap="rnd">
              <a:solidFill>
                <a:schemeClr val="accent1">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grpSp>
      <p:sp>
        <p:nvSpPr>
          <p:cNvPr id="229" name="Rectangle 228">
            <a:extLst>
              <a:ext uri="{FF2B5EF4-FFF2-40B4-BE49-F238E27FC236}">
                <a16:creationId xmlns:a16="http://schemas.microsoft.com/office/drawing/2014/main" id="{8A3B2754-57A4-0949-8A39-D1E8F685091B}"/>
              </a:ext>
            </a:extLst>
          </p:cNvPr>
          <p:cNvSpPr/>
          <p:nvPr/>
        </p:nvSpPr>
        <p:spPr>
          <a:xfrm>
            <a:off x="5428037" y="2901198"/>
            <a:ext cx="947091" cy="769441"/>
          </a:xfrm>
          <a:prstGeom prst="rect">
            <a:avLst/>
          </a:prstGeom>
        </p:spPr>
        <p:txBody>
          <a:bodyPr wrap="square">
            <a:spAutoFit/>
          </a:bodyPr>
          <a:lstStyle/>
          <a:p>
            <a:pPr algn="ctr"/>
            <a:r>
              <a:rPr lang="en-US" sz="1100" b="1" dirty="0">
                <a:solidFill>
                  <a:schemeClr val="tx2"/>
                </a:solidFill>
                <a:ea typeface="Gotham Rounded Book" charset="0"/>
                <a:cs typeface="Gotham Rounded Book" charset="0"/>
              </a:rPr>
              <a:t>Edge </a:t>
            </a:r>
          </a:p>
          <a:p>
            <a:pPr algn="ctr"/>
            <a:r>
              <a:rPr lang="en-US" sz="1100" b="1" dirty="0">
                <a:solidFill>
                  <a:schemeClr val="tx2"/>
                </a:solidFill>
                <a:ea typeface="Gotham Rounded Book" charset="0"/>
                <a:cs typeface="Gotham Rounded Book" charset="0"/>
              </a:rPr>
              <a:t>Transport</a:t>
            </a:r>
          </a:p>
          <a:p>
            <a:pPr algn="ctr"/>
            <a:r>
              <a:rPr lang="en-US" sz="1100" b="1" dirty="0">
                <a:solidFill>
                  <a:schemeClr val="tx2"/>
                </a:solidFill>
                <a:ea typeface="Gotham Rounded Book" charset="0"/>
                <a:cs typeface="Gotham Rounded Book" charset="0"/>
              </a:rPr>
              <a:t>Node #2 </a:t>
            </a:r>
          </a:p>
          <a:p>
            <a:pPr algn="ctr"/>
            <a:r>
              <a:rPr lang="en-US" sz="1100" b="1" dirty="0">
                <a:solidFill>
                  <a:schemeClr val="tx2"/>
                </a:solidFill>
                <a:ea typeface="Gotham Rounded Book" charset="0"/>
                <a:cs typeface="Gotham Rounded Book" charset="0"/>
              </a:rPr>
              <a:t>VM / BM</a:t>
            </a:r>
          </a:p>
        </p:txBody>
      </p:sp>
      <p:sp>
        <p:nvSpPr>
          <p:cNvPr id="231" name="Rectangle 230">
            <a:extLst>
              <a:ext uri="{FF2B5EF4-FFF2-40B4-BE49-F238E27FC236}">
                <a16:creationId xmlns:a16="http://schemas.microsoft.com/office/drawing/2014/main" id="{F5BD987E-B22E-6940-9F22-31EB44845CEA}"/>
              </a:ext>
            </a:extLst>
          </p:cNvPr>
          <p:cNvSpPr/>
          <p:nvPr/>
        </p:nvSpPr>
        <p:spPr>
          <a:xfrm>
            <a:off x="8486221" y="3483177"/>
            <a:ext cx="2202462" cy="2672295"/>
          </a:xfrm>
          <a:prstGeom prst="rect">
            <a:avLst/>
          </a:prstGeom>
          <a:noFill/>
          <a:ln w="19050">
            <a:solidFill>
              <a:schemeClr val="tx1"/>
            </a:solidFill>
            <a:prstDash val="dash"/>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grpSp>
        <p:nvGrpSpPr>
          <p:cNvPr id="232" name="Group 231">
            <a:extLst>
              <a:ext uri="{FF2B5EF4-FFF2-40B4-BE49-F238E27FC236}">
                <a16:creationId xmlns:a16="http://schemas.microsoft.com/office/drawing/2014/main" id="{9DEA9224-026A-A841-A195-3866EC66E303}"/>
              </a:ext>
            </a:extLst>
          </p:cNvPr>
          <p:cNvGrpSpPr/>
          <p:nvPr/>
        </p:nvGrpSpPr>
        <p:grpSpPr>
          <a:xfrm>
            <a:off x="9024149" y="4298724"/>
            <a:ext cx="540000" cy="540000"/>
            <a:chOff x="7736620" y="7009631"/>
            <a:chExt cx="4501800" cy="4503600"/>
          </a:xfrm>
          <a:solidFill>
            <a:schemeClr val="accent6"/>
          </a:solidFill>
        </p:grpSpPr>
        <p:sp>
          <p:nvSpPr>
            <p:cNvPr id="233" name="Freeform: Shape 1">
              <a:extLst>
                <a:ext uri="{FF2B5EF4-FFF2-40B4-BE49-F238E27FC236}">
                  <a16:creationId xmlns:a16="http://schemas.microsoft.com/office/drawing/2014/main" id="{23778C49-3A67-B24A-A7C6-E91AF10D764E}"/>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35" name="Freeform: Shape 2">
              <a:extLst>
                <a:ext uri="{FF2B5EF4-FFF2-40B4-BE49-F238E27FC236}">
                  <a16:creationId xmlns:a16="http://schemas.microsoft.com/office/drawing/2014/main" id="{BB9812D3-C41F-574C-8763-63A487348578}"/>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37" name="Freeform: Shape 3">
              <a:extLst>
                <a:ext uri="{FF2B5EF4-FFF2-40B4-BE49-F238E27FC236}">
                  <a16:creationId xmlns:a16="http://schemas.microsoft.com/office/drawing/2014/main" id="{DEE0C75F-01E3-6F43-815D-486C89606F91}"/>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38" name="Freeform: Shape 4">
              <a:extLst>
                <a:ext uri="{FF2B5EF4-FFF2-40B4-BE49-F238E27FC236}">
                  <a16:creationId xmlns:a16="http://schemas.microsoft.com/office/drawing/2014/main" id="{5F7D09B9-09B4-9B4A-9412-EF85E481AFAE}"/>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39" name="Freeform: Shape 5">
              <a:extLst>
                <a:ext uri="{FF2B5EF4-FFF2-40B4-BE49-F238E27FC236}">
                  <a16:creationId xmlns:a16="http://schemas.microsoft.com/office/drawing/2014/main" id="{64C54CE4-A789-134D-93D4-ED22D118EA29}"/>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240" name="Rectangle 239">
            <a:extLst>
              <a:ext uri="{FF2B5EF4-FFF2-40B4-BE49-F238E27FC236}">
                <a16:creationId xmlns:a16="http://schemas.microsoft.com/office/drawing/2014/main" id="{96E63FAC-CAE4-ED4D-8470-E1D658912AE1}"/>
              </a:ext>
            </a:extLst>
          </p:cNvPr>
          <p:cNvSpPr/>
          <p:nvPr/>
        </p:nvSpPr>
        <p:spPr>
          <a:xfrm>
            <a:off x="8820753" y="3044518"/>
            <a:ext cx="1563340" cy="461665"/>
          </a:xfrm>
          <a:prstGeom prst="rect">
            <a:avLst/>
          </a:prstGeom>
        </p:spPr>
        <p:txBody>
          <a:bodyPr wrap="square">
            <a:spAutoFit/>
          </a:bodyPr>
          <a:lstStyle/>
          <a:p>
            <a:pPr algn="ctr"/>
            <a:r>
              <a:rPr lang="en-US" sz="1200" b="1" dirty="0">
                <a:solidFill>
                  <a:schemeClr val="tx2"/>
                </a:solidFill>
                <a:ea typeface="Gotham Rounded Book" charset="0"/>
                <a:cs typeface="Gotham Rounded Book" charset="0"/>
              </a:rPr>
              <a:t>Host Transport Node</a:t>
            </a:r>
          </a:p>
        </p:txBody>
      </p:sp>
      <p:sp>
        <p:nvSpPr>
          <p:cNvPr id="241" name="Rectangle 240">
            <a:extLst>
              <a:ext uri="{FF2B5EF4-FFF2-40B4-BE49-F238E27FC236}">
                <a16:creationId xmlns:a16="http://schemas.microsoft.com/office/drawing/2014/main" id="{7CE64D2E-497A-4D40-8D57-6550FCB51B57}"/>
              </a:ext>
            </a:extLst>
          </p:cNvPr>
          <p:cNvSpPr/>
          <p:nvPr/>
        </p:nvSpPr>
        <p:spPr>
          <a:xfrm>
            <a:off x="8532139" y="4406468"/>
            <a:ext cx="482824" cy="338554"/>
          </a:xfrm>
          <a:prstGeom prst="rect">
            <a:avLst/>
          </a:prstGeom>
        </p:spPr>
        <p:txBody>
          <a:bodyPr wrap="none">
            <a:spAutoFit/>
          </a:bodyPr>
          <a:lstStyle/>
          <a:p>
            <a:r>
              <a:rPr lang="en-US" sz="1600" b="1" dirty="0">
                <a:solidFill>
                  <a:schemeClr val="tx2"/>
                </a:solidFill>
                <a:latin typeface="Metropolis" pitchFamily="2" charset="77"/>
              </a:rPr>
              <a:t>DR</a:t>
            </a:r>
            <a:endParaRPr lang="en-GB" sz="1600" dirty="0"/>
          </a:p>
        </p:txBody>
      </p:sp>
      <p:cxnSp>
        <p:nvCxnSpPr>
          <p:cNvPr id="243" name="Straight Connector 242">
            <a:extLst>
              <a:ext uri="{FF2B5EF4-FFF2-40B4-BE49-F238E27FC236}">
                <a16:creationId xmlns:a16="http://schemas.microsoft.com/office/drawing/2014/main" id="{4F9158E0-42B3-1542-A58B-BDE6C9721CD1}"/>
              </a:ext>
            </a:extLst>
          </p:cNvPr>
          <p:cNvCxnSpPr>
            <a:cxnSpLocks/>
          </p:cNvCxnSpPr>
          <p:nvPr/>
        </p:nvCxnSpPr>
        <p:spPr bwMode="gray">
          <a:xfrm>
            <a:off x="9294149" y="4050713"/>
            <a:ext cx="0" cy="259162"/>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244" name="Group 243">
            <a:extLst>
              <a:ext uri="{FF2B5EF4-FFF2-40B4-BE49-F238E27FC236}">
                <a16:creationId xmlns:a16="http://schemas.microsoft.com/office/drawing/2014/main" id="{C34DA665-C66F-3744-9FE8-C242212A7A79}"/>
              </a:ext>
            </a:extLst>
          </p:cNvPr>
          <p:cNvGrpSpPr/>
          <p:nvPr/>
        </p:nvGrpSpPr>
        <p:grpSpPr>
          <a:xfrm>
            <a:off x="10216061" y="5714243"/>
            <a:ext cx="360000" cy="360000"/>
            <a:chOff x="6528282" y="2136284"/>
            <a:chExt cx="1828959" cy="1828959"/>
          </a:xfrm>
        </p:grpSpPr>
        <p:sp>
          <p:nvSpPr>
            <p:cNvPr id="246" name="Oval 245">
              <a:extLst>
                <a:ext uri="{FF2B5EF4-FFF2-40B4-BE49-F238E27FC236}">
                  <a16:creationId xmlns:a16="http://schemas.microsoft.com/office/drawing/2014/main" id="{86FE6B09-0245-7540-BEA1-ADFB3E87370E}"/>
                </a:ext>
              </a:extLst>
            </p:cNvPr>
            <p:cNvSpPr/>
            <p:nvPr/>
          </p:nvSpPr>
          <p:spPr>
            <a:xfrm>
              <a:off x="6528282" y="2136284"/>
              <a:ext cx="1828959" cy="1828959"/>
            </a:xfrm>
            <a:prstGeom prst="ellipse">
              <a:avLst/>
            </a:prstGeom>
            <a:solidFill>
              <a:schemeClr val="accent1"/>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247" name="Freeform 5">
              <a:extLst>
                <a:ext uri="{FF2B5EF4-FFF2-40B4-BE49-F238E27FC236}">
                  <a16:creationId xmlns:a16="http://schemas.microsoft.com/office/drawing/2014/main" id="{111511EC-5022-A142-9377-250225D774E2}"/>
                </a:ext>
              </a:extLst>
            </p:cNvPr>
            <p:cNvSpPr>
              <a:spLocks noChangeAspect="1" noEditPoints="1"/>
            </p:cNvSpPr>
            <p:nvPr/>
          </p:nvSpPr>
          <p:spPr bwMode="auto">
            <a:xfrm>
              <a:off x="6894675" y="2498449"/>
              <a:ext cx="1096168" cy="1096168"/>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52" name="Group 251">
            <a:extLst>
              <a:ext uri="{FF2B5EF4-FFF2-40B4-BE49-F238E27FC236}">
                <a16:creationId xmlns:a16="http://schemas.microsoft.com/office/drawing/2014/main" id="{89675C9F-86C1-AD4F-A7F2-B99152A6AF62}"/>
              </a:ext>
            </a:extLst>
          </p:cNvPr>
          <p:cNvGrpSpPr/>
          <p:nvPr/>
        </p:nvGrpSpPr>
        <p:grpSpPr>
          <a:xfrm>
            <a:off x="9805522" y="5705924"/>
            <a:ext cx="360000" cy="360000"/>
            <a:chOff x="6528277" y="2132050"/>
            <a:chExt cx="1828959" cy="1828960"/>
          </a:xfrm>
        </p:grpSpPr>
        <p:sp>
          <p:nvSpPr>
            <p:cNvPr id="255" name="Oval 254">
              <a:extLst>
                <a:ext uri="{FF2B5EF4-FFF2-40B4-BE49-F238E27FC236}">
                  <a16:creationId xmlns:a16="http://schemas.microsoft.com/office/drawing/2014/main" id="{75955973-4470-6547-BE83-A90731B4EA06}"/>
                </a:ext>
              </a:extLst>
            </p:cNvPr>
            <p:cNvSpPr/>
            <p:nvPr/>
          </p:nvSpPr>
          <p:spPr>
            <a:xfrm>
              <a:off x="6528277" y="2132050"/>
              <a:ext cx="1828959" cy="1828960"/>
            </a:xfrm>
            <a:prstGeom prst="ellipse">
              <a:avLst/>
            </a:prstGeom>
            <a:solidFill>
              <a:srgbClr val="002060"/>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256" name="Freeform 5">
              <a:extLst>
                <a:ext uri="{FF2B5EF4-FFF2-40B4-BE49-F238E27FC236}">
                  <a16:creationId xmlns:a16="http://schemas.microsoft.com/office/drawing/2014/main" id="{ACFBBB73-1A95-084A-BFC9-08D34D417FC0}"/>
                </a:ext>
              </a:extLst>
            </p:cNvPr>
            <p:cNvSpPr>
              <a:spLocks noChangeAspect="1" noEditPoints="1"/>
            </p:cNvSpPr>
            <p:nvPr/>
          </p:nvSpPr>
          <p:spPr bwMode="auto">
            <a:xfrm>
              <a:off x="6894675" y="2498449"/>
              <a:ext cx="1096168" cy="1096168"/>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cxnSp>
        <p:nvCxnSpPr>
          <p:cNvPr id="257" name="Straight Connector 256">
            <a:extLst>
              <a:ext uri="{FF2B5EF4-FFF2-40B4-BE49-F238E27FC236}">
                <a16:creationId xmlns:a16="http://schemas.microsoft.com/office/drawing/2014/main" id="{CC8A3061-1008-7F4F-9F59-D44010356091}"/>
              </a:ext>
            </a:extLst>
          </p:cNvPr>
          <p:cNvCxnSpPr>
            <a:cxnSpLocks/>
            <a:stCxn id="246" idx="0"/>
          </p:cNvCxnSpPr>
          <p:nvPr/>
        </p:nvCxnSpPr>
        <p:spPr bwMode="gray">
          <a:xfrm flipH="1" flipV="1">
            <a:off x="10392935" y="5095972"/>
            <a:ext cx="0" cy="618271"/>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58" name="Straight Connector 257">
            <a:extLst>
              <a:ext uri="{FF2B5EF4-FFF2-40B4-BE49-F238E27FC236}">
                <a16:creationId xmlns:a16="http://schemas.microsoft.com/office/drawing/2014/main" id="{CEEAC9E2-61E5-414A-97DC-7EEC1D29D500}"/>
              </a:ext>
            </a:extLst>
          </p:cNvPr>
          <p:cNvCxnSpPr>
            <a:cxnSpLocks/>
            <a:stCxn id="255" idx="0"/>
          </p:cNvCxnSpPr>
          <p:nvPr/>
        </p:nvCxnSpPr>
        <p:spPr bwMode="gray">
          <a:xfrm flipV="1">
            <a:off x="9985522" y="5264952"/>
            <a:ext cx="0" cy="440972"/>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259" name="Group 258">
            <a:extLst>
              <a:ext uri="{FF2B5EF4-FFF2-40B4-BE49-F238E27FC236}">
                <a16:creationId xmlns:a16="http://schemas.microsoft.com/office/drawing/2014/main" id="{96AC075C-0A28-7444-A40F-BDD89659D4E1}"/>
              </a:ext>
            </a:extLst>
          </p:cNvPr>
          <p:cNvGrpSpPr/>
          <p:nvPr/>
        </p:nvGrpSpPr>
        <p:grpSpPr>
          <a:xfrm>
            <a:off x="9387715" y="5709630"/>
            <a:ext cx="360000" cy="360000"/>
            <a:chOff x="6528277" y="2132050"/>
            <a:chExt cx="1828959" cy="1828960"/>
          </a:xfrm>
        </p:grpSpPr>
        <p:sp>
          <p:nvSpPr>
            <p:cNvPr id="260" name="Oval 259">
              <a:extLst>
                <a:ext uri="{FF2B5EF4-FFF2-40B4-BE49-F238E27FC236}">
                  <a16:creationId xmlns:a16="http://schemas.microsoft.com/office/drawing/2014/main" id="{9E0AC065-B1A6-374A-BC24-2C6103B02194}"/>
                </a:ext>
              </a:extLst>
            </p:cNvPr>
            <p:cNvSpPr/>
            <p:nvPr/>
          </p:nvSpPr>
          <p:spPr>
            <a:xfrm>
              <a:off x="6528277" y="2132050"/>
              <a:ext cx="1828959" cy="1828960"/>
            </a:xfrm>
            <a:prstGeom prst="ellipse">
              <a:avLst/>
            </a:prstGeom>
            <a:solidFill>
              <a:srgbClr val="00B050"/>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261" name="Freeform 5">
              <a:extLst>
                <a:ext uri="{FF2B5EF4-FFF2-40B4-BE49-F238E27FC236}">
                  <a16:creationId xmlns:a16="http://schemas.microsoft.com/office/drawing/2014/main" id="{7779BEDD-1BEF-5441-914A-F8A17247A810}"/>
                </a:ext>
              </a:extLst>
            </p:cNvPr>
            <p:cNvSpPr>
              <a:spLocks noChangeAspect="1" noEditPoints="1"/>
            </p:cNvSpPr>
            <p:nvPr/>
          </p:nvSpPr>
          <p:spPr bwMode="auto">
            <a:xfrm>
              <a:off x="6894669" y="2528486"/>
              <a:ext cx="1096169" cy="1096167"/>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cxnSp>
        <p:nvCxnSpPr>
          <p:cNvPr id="262" name="Straight Connector 261">
            <a:extLst>
              <a:ext uri="{FF2B5EF4-FFF2-40B4-BE49-F238E27FC236}">
                <a16:creationId xmlns:a16="http://schemas.microsoft.com/office/drawing/2014/main" id="{CC7CB5AD-C8CB-4046-8795-1F03F64A0037}"/>
              </a:ext>
            </a:extLst>
          </p:cNvPr>
          <p:cNvCxnSpPr>
            <a:cxnSpLocks/>
          </p:cNvCxnSpPr>
          <p:nvPr/>
        </p:nvCxnSpPr>
        <p:spPr bwMode="gray">
          <a:xfrm flipV="1">
            <a:off x="9556564" y="5479991"/>
            <a:ext cx="0" cy="240790"/>
          </a:xfrm>
          <a:prstGeom prst="line">
            <a:avLst/>
          </a:prstGeom>
          <a:ln w="25400" cap="rnd">
            <a:solidFill>
              <a:srgbClr val="00B050"/>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63" name="TextBox 262">
            <a:extLst>
              <a:ext uri="{FF2B5EF4-FFF2-40B4-BE49-F238E27FC236}">
                <a16:creationId xmlns:a16="http://schemas.microsoft.com/office/drawing/2014/main" id="{0B8BDACA-7F87-2B4D-8358-2E72EAFC200D}"/>
              </a:ext>
            </a:extLst>
          </p:cNvPr>
          <p:cNvSpPr txBox="1"/>
          <p:nvPr/>
        </p:nvSpPr>
        <p:spPr>
          <a:xfrm>
            <a:off x="4473881" y="4111233"/>
            <a:ext cx="225912" cy="215444"/>
          </a:xfrm>
          <a:prstGeom prst="rect">
            <a:avLst/>
          </a:prstGeom>
        </p:spPr>
        <p:txBody>
          <a:bodyPr wrap="square" lIns="0" tIns="0" rIns="0" bIns="0" rtlCol="0">
            <a:spAutoFit/>
          </a:bodyPr>
          <a:lstStyle/>
          <a:p>
            <a:pPr algn="l">
              <a:spcAft>
                <a:spcPts val="600"/>
              </a:spcAft>
            </a:pPr>
            <a:r>
              <a:rPr lang="en-US" sz="1400" b="1" dirty="0">
                <a:solidFill>
                  <a:schemeClr val="tx1">
                    <a:lumMod val="50000"/>
                  </a:schemeClr>
                </a:solidFill>
              </a:rPr>
              <a:t>.1</a:t>
            </a:r>
          </a:p>
        </p:txBody>
      </p:sp>
      <p:sp>
        <p:nvSpPr>
          <p:cNvPr id="264" name="TextBox 263">
            <a:extLst>
              <a:ext uri="{FF2B5EF4-FFF2-40B4-BE49-F238E27FC236}">
                <a16:creationId xmlns:a16="http://schemas.microsoft.com/office/drawing/2014/main" id="{C64217E1-1BB0-BF44-8027-4B63C7DAB39A}"/>
              </a:ext>
            </a:extLst>
          </p:cNvPr>
          <p:cNvSpPr txBox="1"/>
          <p:nvPr/>
        </p:nvSpPr>
        <p:spPr>
          <a:xfrm>
            <a:off x="9115328" y="4102109"/>
            <a:ext cx="225912" cy="215444"/>
          </a:xfrm>
          <a:prstGeom prst="rect">
            <a:avLst/>
          </a:prstGeom>
        </p:spPr>
        <p:txBody>
          <a:bodyPr wrap="square" lIns="0" tIns="0" rIns="0" bIns="0" rtlCol="0">
            <a:spAutoFit/>
          </a:bodyPr>
          <a:lstStyle/>
          <a:p>
            <a:pPr algn="l">
              <a:spcAft>
                <a:spcPts val="600"/>
              </a:spcAft>
            </a:pPr>
            <a:r>
              <a:rPr lang="en-US" sz="1400" b="1" dirty="0">
                <a:solidFill>
                  <a:schemeClr val="tx1">
                    <a:lumMod val="50000"/>
                  </a:schemeClr>
                </a:solidFill>
              </a:rPr>
              <a:t>.1</a:t>
            </a:r>
          </a:p>
        </p:txBody>
      </p:sp>
      <p:grpSp>
        <p:nvGrpSpPr>
          <p:cNvPr id="265" name="Group 264">
            <a:extLst>
              <a:ext uri="{FF2B5EF4-FFF2-40B4-BE49-F238E27FC236}">
                <a16:creationId xmlns:a16="http://schemas.microsoft.com/office/drawing/2014/main" id="{ECF8538A-AB70-7243-8B4F-7DB1A65ADF03}"/>
              </a:ext>
            </a:extLst>
          </p:cNvPr>
          <p:cNvGrpSpPr/>
          <p:nvPr/>
        </p:nvGrpSpPr>
        <p:grpSpPr>
          <a:xfrm>
            <a:off x="10828815" y="3944489"/>
            <a:ext cx="1168314" cy="873322"/>
            <a:chOff x="10181414" y="4051265"/>
            <a:chExt cx="1168314" cy="1247017"/>
          </a:xfrm>
        </p:grpSpPr>
        <p:sp>
          <p:nvSpPr>
            <p:cNvPr id="266" name="Rectangle 265">
              <a:extLst>
                <a:ext uri="{FF2B5EF4-FFF2-40B4-BE49-F238E27FC236}">
                  <a16:creationId xmlns:a16="http://schemas.microsoft.com/office/drawing/2014/main" id="{140B383B-E91E-0748-82B0-B1836BBBEB32}"/>
                </a:ext>
              </a:extLst>
            </p:cNvPr>
            <p:cNvSpPr/>
            <p:nvPr/>
          </p:nvSpPr>
          <p:spPr bwMode="gray">
            <a:xfrm>
              <a:off x="10181414" y="4051265"/>
              <a:ext cx="1168313" cy="1240921"/>
            </a:xfrm>
            <a:prstGeom prst="rect">
              <a:avLst/>
            </a:prstGeom>
            <a:gradFill>
              <a:gsLst>
                <a:gs pos="0">
                  <a:schemeClr val="accent4"/>
                </a:gs>
                <a:gs pos="98000">
                  <a:schemeClr val="accent4"/>
                </a:gs>
                <a:gs pos="98000">
                  <a:schemeClr val="accent6"/>
                </a:gs>
              </a:gsLst>
              <a:lin ang="5400000" scaled="1"/>
            </a:gradFill>
          </p:spPr>
          <p:txBody>
            <a:bodyPr vert="horz" lIns="594360" tIns="457200" rIns="457200" bIns="457200" rtlCol="0">
              <a:noAutofit/>
            </a:bodyPr>
            <a:lstStyle/>
            <a:p>
              <a:pPr>
                <a:lnSpc>
                  <a:spcPct val="90000"/>
                </a:lnSpc>
                <a:spcBef>
                  <a:spcPts val="1500"/>
                </a:spcBef>
                <a:buClr>
                  <a:schemeClr val="tx1">
                    <a:lumMod val="60000"/>
                    <a:lumOff val="40000"/>
                  </a:schemeClr>
                </a:buClr>
                <a:buSzPct val="90000"/>
              </a:pPr>
              <a:endParaRPr lang="en-US" sz="1600" dirty="0">
                <a:solidFill>
                  <a:schemeClr val="bg1"/>
                </a:solidFill>
              </a:endParaRPr>
            </a:p>
          </p:txBody>
        </p:sp>
        <p:sp>
          <p:nvSpPr>
            <p:cNvPr id="267" name="Rectangle 266">
              <a:extLst>
                <a:ext uri="{FF2B5EF4-FFF2-40B4-BE49-F238E27FC236}">
                  <a16:creationId xmlns:a16="http://schemas.microsoft.com/office/drawing/2014/main" id="{23CD4492-494F-2E42-AE5A-329942AC6F1A}"/>
                </a:ext>
              </a:extLst>
            </p:cNvPr>
            <p:cNvSpPr/>
            <p:nvPr/>
          </p:nvSpPr>
          <p:spPr>
            <a:xfrm>
              <a:off x="10181415" y="4111701"/>
              <a:ext cx="1168313" cy="1186581"/>
            </a:xfrm>
            <a:prstGeom prst="rect">
              <a:avLst/>
            </a:prstGeom>
          </p:spPr>
          <p:txBody>
            <a:bodyPr wrap="square">
              <a:spAutoFit/>
            </a:bodyPr>
            <a:lstStyle/>
            <a:p>
              <a:pPr algn="ctr"/>
              <a:r>
                <a:rPr lang="en-US" sz="1200" b="1" dirty="0">
                  <a:solidFill>
                    <a:schemeClr val="bg1"/>
                  </a:solidFill>
                  <a:ea typeface="Gotham Rounded Book" charset="0"/>
                  <a:cs typeface="Gotham Rounded Book" charset="0"/>
                </a:rPr>
                <a:t>1. ECMP Routing Decision on Tier 0 DR</a:t>
              </a:r>
            </a:p>
          </p:txBody>
        </p:sp>
      </p:grpSp>
      <p:cxnSp>
        <p:nvCxnSpPr>
          <p:cNvPr id="268" name="Straight Connector 267">
            <a:extLst>
              <a:ext uri="{FF2B5EF4-FFF2-40B4-BE49-F238E27FC236}">
                <a16:creationId xmlns:a16="http://schemas.microsoft.com/office/drawing/2014/main" id="{5BA70672-9EAF-6C48-AD96-7D4A9EC53D30}"/>
              </a:ext>
            </a:extLst>
          </p:cNvPr>
          <p:cNvCxnSpPr>
            <a:cxnSpLocks/>
          </p:cNvCxnSpPr>
          <p:nvPr/>
        </p:nvCxnSpPr>
        <p:spPr bwMode="gray">
          <a:xfrm>
            <a:off x="9153829" y="4836897"/>
            <a:ext cx="0" cy="236069"/>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69" name="Straight Connector 268">
            <a:extLst>
              <a:ext uri="{FF2B5EF4-FFF2-40B4-BE49-F238E27FC236}">
                <a16:creationId xmlns:a16="http://schemas.microsoft.com/office/drawing/2014/main" id="{A0877FA8-2126-0447-9052-9FFF67935371}"/>
              </a:ext>
            </a:extLst>
          </p:cNvPr>
          <p:cNvCxnSpPr>
            <a:cxnSpLocks/>
          </p:cNvCxnSpPr>
          <p:nvPr/>
        </p:nvCxnSpPr>
        <p:spPr bwMode="gray">
          <a:xfrm>
            <a:off x="9285911" y="4855255"/>
            <a:ext cx="0" cy="413226"/>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70" name="Straight Connector 269">
            <a:extLst>
              <a:ext uri="{FF2B5EF4-FFF2-40B4-BE49-F238E27FC236}">
                <a16:creationId xmlns:a16="http://schemas.microsoft.com/office/drawing/2014/main" id="{D5DB7134-78F9-1841-8468-8E3DE7F59C47}"/>
              </a:ext>
            </a:extLst>
          </p:cNvPr>
          <p:cNvCxnSpPr>
            <a:cxnSpLocks/>
          </p:cNvCxnSpPr>
          <p:nvPr/>
        </p:nvCxnSpPr>
        <p:spPr bwMode="gray">
          <a:xfrm>
            <a:off x="9433575" y="4813542"/>
            <a:ext cx="0" cy="641174"/>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71" name="Freeform 270">
            <a:extLst>
              <a:ext uri="{FF2B5EF4-FFF2-40B4-BE49-F238E27FC236}">
                <a16:creationId xmlns:a16="http://schemas.microsoft.com/office/drawing/2014/main" id="{07E4D2D9-F5B6-5642-8143-640DFBA1B5F7}"/>
              </a:ext>
            </a:extLst>
          </p:cNvPr>
          <p:cNvSpPr/>
          <p:nvPr/>
        </p:nvSpPr>
        <p:spPr>
          <a:xfrm>
            <a:off x="9349803" y="4776022"/>
            <a:ext cx="789746" cy="909148"/>
          </a:xfrm>
          <a:custGeom>
            <a:avLst/>
            <a:gdLst>
              <a:gd name="connsiteX0" fmla="*/ 1899698 w 1920272"/>
              <a:gd name="connsiteY0" fmla="*/ 714375 h 714375"/>
              <a:gd name="connsiteX1" fmla="*/ 1794923 w 1920272"/>
              <a:gd name="connsiteY1" fmla="*/ 304800 h 714375"/>
              <a:gd name="connsiteX2" fmla="*/ 947198 w 1920272"/>
              <a:gd name="connsiteY2" fmla="*/ 295275 h 714375"/>
              <a:gd name="connsiteX3" fmla="*/ 556673 w 1920272"/>
              <a:gd name="connsiteY3" fmla="*/ 285750 h 714375"/>
              <a:gd name="connsiteX4" fmla="*/ 156623 w 1920272"/>
              <a:gd name="connsiteY4" fmla="*/ 285750 h 714375"/>
              <a:gd name="connsiteX5" fmla="*/ 13748 w 1920272"/>
              <a:gd name="connsiteY5" fmla="*/ 180975 h 714375"/>
              <a:gd name="connsiteX6" fmla="*/ 13748 w 1920272"/>
              <a:gd name="connsiteY6" fmla="*/ 0 h 714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20272" h="714375">
                <a:moveTo>
                  <a:pt x="1899698" y="714375"/>
                </a:moveTo>
                <a:cubicBezTo>
                  <a:pt x="1926685" y="544512"/>
                  <a:pt x="1953673" y="374650"/>
                  <a:pt x="1794923" y="304800"/>
                </a:cubicBezTo>
                <a:cubicBezTo>
                  <a:pt x="1636173" y="234950"/>
                  <a:pt x="947198" y="295275"/>
                  <a:pt x="947198" y="295275"/>
                </a:cubicBezTo>
                <a:lnTo>
                  <a:pt x="556673" y="285750"/>
                </a:lnTo>
                <a:cubicBezTo>
                  <a:pt x="424911" y="284163"/>
                  <a:pt x="247110" y="303212"/>
                  <a:pt x="156623" y="285750"/>
                </a:cubicBezTo>
                <a:cubicBezTo>
                  <a:pt x="66135" y="268287"/>
                  <a:pt x="37560" y="228600"/>
                  <a:pt x="13748" y="180975"/>
                </a:cubicBezTo>
                <a:cubicBezTo>
                  <a:pt x="-10065" y="133350"/>
                  <a:pt x="1841" y="66675"/>
                  <a:pt x="13748" y="0"/>
                </a:cubicBezTo>
              </a:path>
            </a:pathLst>
          </a:custGeom>
          <a:noFill/>
          <a:ln w="28575">
            <a:solidFill>
              <a:srgbClr val="820024"/>
            </a:solidFill>
            <a:headEnd type="none" w="med" len="med"/>
            <a:tailEnd type="triangle"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272" name="Group 271">
            <a:extLst>
              <a:ext uri="{FF2B5EF4-FFF2-40B4-BE49-F238E27FC236}">
                <a16:creationId xmlns:a16="http://schemas.microsoft.com/office/drawing/2014/main" id="{EEBF8142-8135-7446-9A8E-98C76C2CF808}"/>
              </a:ext>
            </a:extLst>
          </p:cNvPr>
          <p:cNvGrpSpPr/>
          <p:nvPr/>
        </p:nvGrpSpPr>
        <p:grpSpPr>
          <a:xfrm>
            <a:off x="6096000" y="5933526"/>
            <a:ext cx="596533" cy="596533"/>
            <a:chOff x="10261967" y="190020"/>
            <a:chExt cx="1828959" cy="1828959"/>
          </a:xfrm>
        </p:grpSpPr>
        <p:sp>
          <p:nvSpPr>
            <p:cNvPr id="273" name="Oval 272">
              <a:extLst>
                <a:ext uri="{FF2B5EF4-FFF2-40B4-BE49-F238E27FC236}">
                  <a16:creationId xmlns:a16="http://schemas.microsoft.com/office/drawing/2014/main" id="{3E286736-5DC6-424B-B8FC-FB55F5008052}"/>
                </a:ext>
              </a:extLst>
            </p:cNvPr>
            <p:cNvSpPr/>
            <p:nvPr/>
          </p:nvSpPr>
          <p:spPr>
            <a:xfrm>
              <a:off x="10261967" y="190020"/>
              <a:ext cx="1828959" cy="1828959"/>
            </a:xfrm>
            <a:prstGeom prst="ellipse">
              <a:avLst/>
            </a:prstGeom>
            <a:solidFill>
              <a:schemeClr val="tx1"/>
            </a:solidFill>
            <a:ln>
              <a:noFill/>
            </a:ln>
            <a:effectLst/>
          </p:spPr>
          <p:txBody>
            <a:bodyPr vert="horz" wrap="square" lIns="0" tIns="0" rIns="0" bIns="0" numCol="1" anchor="ctr" anchorCtr="0" compatLnSpc="1">
              <a:prstTxWarp prst="textNoShape">
                <a:avLst/>
              </a:prstTxWarp>
            </a:bodyPr>
            <a:lstStyle/>
            <a:p>
              <a:pPr lvl="0" algn="ctr"/>
              <a:endParaRPr lang="en-US" dirty="0">
                <a:solidFill>
                  <a:schemeClr val="bg1"/>
                </a:solidFill>
              </a:endParaRPr>
            </a:p>
          </p:txBody>
        </p:sp>
        <p:grpSp>
          <p:nvGrpSpPr>
            <p:cNvPr id="274" name="Group 273">
              <a:extLst>
                <a:ext uri="{FF2B5EF4-FFF2-40B4-BE49-F238E27FC236}">
                  <a16:creationId xmlns:a16="http://schemas.microsoft.com/office/drawing/2014/main" id="{A1ECC8A9-ABB4-3742-9721-43D3826D1064}"/>
                </a:ext>
              </a:extLst>
            </p:cNvPr>
            <p:cNvGrpSpPr/>
            <p:nvPr/>
          </p:nvGrpSpPr>
          <p:grpSpPr>
            <a:xfrm>
              <a:off x="10560991" y="592356"/>
              <a:ext cx="1267328" cy="1069344"/>
              <a:chOff x="1754188" y="989013"/>
              <a:chExt cx="6686550" cy="5641975"/>
            </a:xfrm>
            <a:solidFill>
              <a:schemeClr val="bg1"/>
            </a:solidFill>
          </p:grpSpPr>
          <p:sp>
            <p:nvSpPr>
              <p:cNvPr id="276" name="Freeform 1">
                <a:extLst>
                  <a:ext uri="{FF2B5EF4-FFF2-40B4-BE49-F238E27FC236}">
                    <a16:creationId xmlns:a16="http://schemas.microsoft.com/office/drawing/2014/main" id="{7E325D0A-CC47-1141-98AC-6B7C9E8DD15F}"/>
                  </a:ext>
                </a:extLst>
              </p:cNvPr>
              <p:cNvSpPr>
                <a:spLocks noChangeArrowheads="1"/>
              </p:cNvSpPr>
              <p:nvPr/>
            </p:nvSpPr>
            <p:spPr bwMode="auto">
              <a:xfrm>
                <a:off x="2849563" y="4981575"/>
                <a:ext cx="698500" cy="700088"/>
              </a:xfrm>
              <a:custGeom>
                <a:avLst/>
                <a:gdLst>
                  <a:gd name="T0" fmla="*/ 980 w 1942"/>
                  <a:gd name="T1" fmla="*/ 0 h 1943"/>
                  <a:gd name="T2" fmla="*/ 786 w 1942"/>
                  <a:gd name="T3" fmla="*/ 18 h 1943"/>
                  <a:gd name="T4" fmla="*/ 600 w 1942"/>
                  <a:gd name="T5" fmla="*/ 80 h 1943"/>
                  <a:gd name="T6" fmla="*/ 433 w 1942"/>
                  <a:gd name="T7" fmla="*/ 168 h 1943"/>
                  <a:gd name="T8" fmla="*/ 291 w 1942"/>
                  <a:gd name="T9" fmla="*/ 283 h 1943"/>
                  <a:gd name="T10" fmla="*/ 168 w 1942"/>
                  <a:gd name="T11" fmla="*/ 433 h 1943"/>
                  <a:gd name="T12" fmla="*/ 80 w 1942"/>
                  <a:gd name="T13" fmla="*/ 600 h 1943"/>
                  <a:gd name="T14" fmla="*/ 27 w 1942"/>
                  <a:gd name="T15" fmla="*/ 777 h 1943"/>
                  <a:gd name="T16" fmla="*/ 0 w 1942"/>
                  <a:gd name="T17" fmla="*/ 980 h 1943"/>
                  <a:gd name="T18" fmla="*/ 9 w 1942"/>
                  <a:gd name="T19" fmla="*/ 1077 h 1943"/>
                  <a:gd name="T20" fmla="*/ 44 w 1942"/>
                  <a:gd name="T21" fmla="*/ 1262 h 1943"/>
                  <a:gd name="T22" fmla="*/ 124 w 1942"/>
                  <a:gd name="T23" fmla="*/ 1439 h 1943"/>
                  <a:gd name="T24" fmla="*/ 230 w 1942"/>
                  <a:gd name="T25" fmla="*/ 1597 h 1943"/>
                  <a:gd name="T26" fmla="*/ 291 w 1942"/>
                  <a:gd name="T27" fmla="*/ 1668 h 1943"/>
                  <a:gd name="T28" fmla="*/ 433 w 1942"/>
                  <a:gd name="T29" fmla="*/ 1783 h 1943"/>
                  <a:gd name="T30" fmla="*/ 600 w 1942"/>
                  <a:gd name="T31" fmla="*/ 1871 h 1943"/>
                  <a:gd name="T32" fmla="*/ 777 w 1942"/>
                  <a:gd name="T33" fmla="*/ 1924 h 1943"/>
                  <a:gd name="T34" fmla="*/ 980 w 1942"/>
                  <a:gd name="T35" fmla="*/ 1942 h 1943"/>
                  <a:gd name="T36" fmla="*/ 1077 w 1942"/>
                  <a:gd name="T37" fmla="*/ 1933 h 1943"/>
                  <a:gd name="T38" fmla="*/ 1262 w 1942"/>
                  <a:gd name="T39" fmla="*/ 1897 h 1943"/>
                  <a:gd name="T40" fmla="*/ 1438 w 1942"/>
                  <a:gd name="T41" fmla="*/ 1827 h 1943"/>
                  <a:gd name="T42" fmla="*/ 1588 w 1942"/>
                  <a:gd name="T43" fmla="*/ 1721 h 1943"/>
                  <a:gd name="T44" fmla="*/ 1721 w 1942"/>
                  <a:gd name="T45" fmla="*/ 1589 h 1943"/>
                  <a:gd name="T46" fmla="*/ 1827 w 1942"/>
                  <a:gd name="T47" fmla="*/ 1439 h 1943"/>
                  <a:gd name="T48" fmla="*/ 1897 w 1942"/>
                  <a:gd name="T49" fmla="*/ 1262 h 1943"/>
                  <a:gd name="T50" fmla="*/ 1941 w 1942"/>
                  <a:gd name="T51" fmla="*/ 1077 h 1943"/>
                  <a:gd name="T52" fmla="*/ 1941 w 1942"/>
                  <a:gd name="T53" fmla="*/ 980 h 1943"/>
                  <a:gd name="T54" fmla="*/ 1924 w 1942"/>
                  <a:gd name="T55" fmla="*/ 786 h 1943"/>
                  <a:gd name="T56" fmla="*/ 1871 w 1942"/>
                  <a:gd name="T57" fmla="*/ 600 h 1943"/>
                  <a:gd name="T58" fmla="*/ 1783 w 1942"/>
                  <a:gd name="T59" fmla="*/ 441 h 1943"/>
                  <a:gd name="T60" fmla="*/ 1659 w 1942"/>
                  <a:gd name="T61" fmla="*/ 300 h 1943"/>
                  <a:gd name="T62" fmla="*/ 1588 w 1942"/>
                  <a:gd name="T63" fmla="*/ 230 h 1943"/>
                  <a:gd name="T64" fmla="*/ 1438 w 1942"/>
                  <a:gd name="T65" fmla="*/ 124 h 1943"/>
                  <a:gd name="T66" fmla="*/ 1262 w 1942"/>
                  <a:gd name="T67" fmla="*/ 44 h 1943"/>
                  <a:gd name="T68" fmla="*/ 1077 w 1942"/>
                  <a:gd name="T69" fmla="*/ 9 h 19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942" h="1943">
                    <a:moveTo>
                      <a:pt x="980" y="0"/>
                    </a:moveTo>
                    <a:lnTo>
                      <a:pt x="980" y="0"/>
                    </a:lnTo>
                    <a:lnTo>
                      <a:pt x="883" y="9"/>
                    </a:lnTo>
                    <a:lnTo>
                      <a:pt x="786" y="18"/>
                    </a:lnTo>
                    <a:lnTo>
                      <a:pt x="688" y="44"/>
                    </a:lnTo>
                    <a:lnTo>
                      <a:pt x="600" y="80"/>
                    </a:lnTo>
                    <a:lnTo>
                      <a:pt x="512" y="115"/>
                    </a:lnTo>
                    <a:lnTo>
                      <a:pt x="433" y="168"/>
                    </a:lnTo>
                    <a:lnTo>
                      <a:pt x="362" y="221"/>
                    </a:lnTo>
                    <a:lnTo>
                      <a:pt x="291" y="283"/>
                    </a:lnTo>
                    <a:lnTo>
                      <a:pt x="230" y="353"/>
                    </a:lnTo>
                    <a:lnTo>
                      <a:pt x="168" y="433"/>
                    </a:lnTo>
                    <a:lnTo>
                      <a:pt x="124" y="512"/>
                    </a:lnTo>
                    <a:lnTo>
                      <a:pt x="80" y="600"/>
                    </a:lnTo>
                    <a:lnTo>
                      <a:pt x="44" y="688"/>
                    </a:lnTo>
                    <a:lnTo>
                      <a:pt x="27" y="777"/>
                    </a:lnTo>
                    <a:lnTo>
                      <a:pt x="9" y="874"/>
                    </a:lnTo>
                    <a:lnTo>
                      <a:pt x="0" y="980"/>
                    </a:lnTo>
                    <a:lnTo>
                      <a:pt x="0" y="980"/>
                    </a:lnTo>
                    <a:lnTo>
                      <a:pt x="9" y="1077"/>
                    </a:lnTo>
                    <a:lnTo>
                      <a:pt x="27" y="1174"/>
                    </a:lnTo>
                    <a:lnTo>
                      <a:pt x="44" y="1262"/>
                    </a:lnTo>
                    <a:lnTo>
                      <a:pt x="80" y="1350"/>
                    </a:lnTo>
                    <a:lnTo>
                      <a:pt x="124" y="1439"/>
                    </a:lnTo>
                    <a:lnTo>
                      <a:pt x="168" y="1518"/>
                    </a:lnTo>
                    <a:lnTo>
                      <a:pt x="230" y="1597"/>
                    </a:lnTo>
                    <a:lnTo>
                      <a:pt x="291" y="1668"/>
                    </a:lnTo>
                    <a:lnTo>
                      <a:pt x="291" y="1668"/>
                    </a:lnTo>
                    <a:lnTo>
                      <a:pt x="362" y="1730"/>
                    </a:lnTo>
                    <a:lnTo>
                      <a:pt x="433" y="1783"/>
                    </a:lnTo>
                    <a:lnTo>
                      <a:pt x="512" y="1827"/>
                    </a:lnTo>
                    <a:lnTo>
                      <a:pt x="600" y="1871"/>
                    </a:lnTo>
                    <a:lnTo>
                      <a:pt x="688" y="1897"/>
                    </a:lnTo>
                    <a:lnTo>
                      <a:pt x="777" y="1924"/>
                    </a:lnTo>
                    <a:lnTo>
                      <a:pt x="883" y="1933"/>
                    </a:lnTo>
                    <a:lnTo>
                      <a:pt x="980" y="1942"/>
                    </a:lnTo>
                    <a:lnTo>
                      <a:pt x="980" y="1942"/>
                    </a:lnTo>
                    <a:lnTo>
                      <a:pt x="1077" y="1933"/>
                    </a:lnTo>
                    <a:lnTo>
                      <a:pt x="1174" y="1924"/>
                    </a:lnTo>
                    <a:lnTo>
                      <a:pt x="1262" y="1897"/>
                    </a:lnTo>
                    <a:lnTo>
                      <a:pt x="1350" y="1862"/>
                    </a:lnTo>
                    <a:lnTo>
                      <a:pt x="1438" y="1827"/>
                    </a:lnTo>
                    <a:lnTo>
                      <a:pt x="1518" y="1774"/>
                    </a:lnTo>
                    <a:lnTo>
                      <a:pt x="1588" y="1721"/>
                    </a:lnTo>
                    <a:lnTo>
                      <a:pt x="1659" y="1659"/>
                    </a:lnTo>
                    <a:lnTo>
                      <a:pt x="1721" y="1589"/>
                    </a:lnTo>
                    <a:lnTo>
                      <a:pt x="1783" y="1518"/>
                    </a:lnTo>
                    <a:lnTo>
                      <a:pt x="1827" y="1439"/>
                    </a:lnTo>
                    <a:lnTo>
                      <a:pt x="1871" y="1350"/>
                    </a:lnTo>
                    <a:lnTo>
                      <a:pt x="1897" y="1262"/>
                    </a:lnTo>
                    <a:lnTo>
                      <a:pt x="1924" y="1174"/>
                    </a:lnTo>
                    <a:lnTo>
                      <a:pt x="1941" y="1077"/>
                    </a:lnTo>
                    <a:lnTo>
                      <a:pt x="1941" y="980"/>
                    </a:lnTo>
                    <a:lnTo>
                      <a:pt x="1941" y="980"/>
                    </a:lnTo>
                    <a:lnTo>
                      <a:pt x="1941" y="883"/>
                    </a:lnTo>
                    <a:lnTo>
                      <a:pt x="1924" y="786"/>
                    </a:lnTo>
                    <a:lnTo>
                      <a:pt x="1897" y="688"/>
                    </a:lnTo>
                    <a:lnTo>
                      <a:pt x="1871" y="600"/>
                    </a:lnTo>
                    <a:lnTo>
                      <a:pt x="1827" y="521"/>
                    </a:lnTo>
                    <a:lnTo>
                      <a:pt x="1783" y="441"/>
                    </a:lnTo>
                    <a:lnTo>
                      <a:pt x="1721" y="362"/>
                    </a:lnTo>
                    <a:lnTo>
                      <a:pt x="1659" y="300"/>
                    </a:lnTo>
                    <a:lnTo>
                      <a:pt x="1659" y="300"/>
                    </a:lnTo>
                    <a:lnTo>
                      <a:pt x="1588" y="230"/>
                    </a:lnTo>
                    <a:lnTo>
                      <a:pt x="1518" y="168"/>
                    </a:lnTo>
                    <a:lnTo>
                      <a:pt x="1438" y="124"/>
                    </a:lnTo>
                    <a:lnTo>
                      <a:pt x="1350" y="80"/>
                    </a:lnTo>
                    <a:lnTo>
                      <a:pt x="1262" y="44"/>
                    </a:lnTo>
                    <a:lnTo>
                      <a:pt x="1174" y="18"/>
                    </a:lnTo>
                    <a:lnTo>
                      <a:pt x="1077" y="9"/>
                    </a:lnTo>
                    <a:lnTo>
                      <a:pt x="98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81" name="Freeform 2">
                <a:extLst>
                  <a:ext uri="{FF2B5EF4-FFF2-40B4-BE49-F238E27FC236}">
                    <a16:creationId xmlns:a16="http://schemas.microsoft.com/office/drawing/2014/main" id="{358E809E-BA9A-4B43-BF12-ED933EBDC91E}"/>
                  </a:ext>
                </a:extLst>
              </p:cNvPr>
              <p:cNvSpPr>
                <a:spLocks noChangeArrowheads="1"/>
              </p:cNvSpPr>
              <p:nvPr/>
            </p:nvSpPr>
            <p:spPr bwMode="auto">
              <a:xfrm>
                <a:off x="7642225" y="3225800"/>
                <a:ext cx="798513" cy="796925"/>
              </a:xfrm>
              <a:custGeom>
                <a:avLst/>
                <a:gdLst>
                  <a:gd name="T0" fmla="*/ 1906 w 2216"/>
                  <a:gd name="T1" fmla="*/ 336 h 2215"/>
                  <a:gd name="T2" fmla="*/ 1739 w 2216"/>
                  <a:gd name="T3" fmla="*/ 194 h 2215"/>
                  <a:gd name="T4" fmla="*/ 1544 w 2216"/>
                  <a:gd name="T5" fmla="*/ 89 h 2215"/>
                  <a:gd name="T6" fmla="*/ 1333 w 2216"/>
                  <a:gd name="T7" fmla="*/ 18 h 2215"/>
                  <a:gd name="T8" fmla="*/ 1112 w 2216"/>
                  <a:gd name="T9" fmla="*/ 0 h 2215"/>
                  <a:gd name="T10" fmla="*/ 997 w 2216"/>
                  <a:gd name="T11" fmla="*/ 9 h 2215"/>
                  <a:gd name="T12" fmla="*/ 786 w 2216"/>
                  <a:gd name="T13" fmla="*/ 53 h 2215"/>
                  <a:gd name="T14" fmla="*/ 583 w 2216"/>
                  <a:gd name="T15" fmla="*/ 133 h 2215"/>
                  <a:gd name="T16" fmla="*/ 406 w 2216"/>
                  <a:gd name="T17" fmla="*/ 256 h 2215"/>
                  <a:gd name="T18" fmla="*/ 256 w 2216"/>
                  <a:gd name="T19" fmla="*/ 406 h 2215"/>
                  <a:gd name="T20" fmla="*/ 133 w 2216"/>
                  <a:gd name="T21" fmla="*/ 583 h 2215"/>
                  <a:gd name="T22" fmla="*/ 53 w 2216"/>
                  <a:gd name="T23" fmla="*/ 786 h 2215"/>
                  <a:gd name="T24" fmla="*/ 9 w 2216"/>
                  <a:gd name="T25" fmla="*/ 997 h 2215"/>
                  <a:gd name="T26" fmla="*/ 0 w 2216"/>
                  <a:gd name="T27" fmla="*/ 1112 h 2215"/>
                  <a:gd name="T28" fmla="*/ 18 w 2216"/>
                  <a:gd name="T29" fmla="*/ 1333 h 2215"/>
                  <a:gd name="T30" fmla="*/ 88 w 2216"/>
                  <a:gd name="T31" fmla="*/ 1545 h 2215"/>
                  <a:gd name="T32" fmla="*/ 194 w 2216"/>
                  <a:gd name="T33" fmla="*/ 1738 h 2215"/>
                  <a:gd name="T34" fmla="*/ 336 w 2216"/>
                  <a:gd name="T35" fmla="*/ 1905 h 2215"/>
                  <a:gd name="T36" fmla="*/ 415 w 2216"/>
                  <a:gd name="T37" fmla="*/ 1976 h 2215"/>
                  <a:gd name="T38" fmla="*/ 591 w 2216"/>
                  <a:gd name="T39" fmla="*/ 2091 h 2215"/>
                  <a:gd name="T40" fmla="*/ 786 w 2216"/>
                  <a:gd name="T41" fmla="*/ 2170 h 2215"/>
                  <a:gd name="T42" fmla="*/ 1006 w 2216"/>
                  <a:gd name="T43" fmla="*/ 2214 h 2215"/>
                  <a:gd name="T44" fmla="*/ 1112 w 2216"/>
                  <a:gd name="T45" fmla="*/ 2214 h 2215"/>
                  <a:gd name="T46" fmla="*/ 1280 w 2216"/>
                  <a:gd name="T47" fmla="*/ 2205 h 2215"/>
                  <a:gd name="T48" fmla="*/ 1439 w 2216"/>
                  <a:gd name="T49" fmla="*/ 2170 h 2215"/>
                  <a:gd name="T50" fmla="*/ 1589 w 2216"/>
                  <a:gd name="T51" fmla="*/ 2108 h 2215"/>
                  <a:gd name="T52" fmla="*/ 1730 w 2216"/>
                  <a:gd name="T53" fmla="*/ 2029 h 2215"/>
                  <a:gd name="T54" fmla="*/ 1853 w 2216"/>
                  <a:gd name="T55" fmla="*/ 1932 h 2215"/>
                  <a:gd name="T56" fmla="*/ 1968 w 2216"/>
                  <a:gd name="T57" fmla="*/ 1817 h 2215"/>
                  <a:gd name="T58" fmla="*/ 2056 w 2216"/>
                  <a:gd name="T59" fmla="*/ 1685 h 2215"/>
                  <a:gd name="T60" fmla="*/ 2127 w 2216"/>
                  <a:gd name="T61" fmla="*/ 1545 h 2215"/>
                  <a:gd name="T62" fmla="*/ 2171 w 2216"/>
                  <a:gd name="T63" fmla="*/ 1439 h 2215"/>
                  <a:gd name="T64" fmla="*/ 2215 w 2216"/>
                  <a:gd name="T65" fmla="*/ 1227 h 2215"/>
                  <a:gd name="T66" fmla="*/ 2215 w 2216"/>
                  <a:gd name="T67" fmla="*/ 1112 h 2215"/>
                  <a:gd name="T68" fmla="*/ 2197 w 2216"/>
                  <a:gd name="T69" fmla="*/ 892 h 2215"/>
                  <a:gd name="T70" fmla="*/ 2136 w 2216"/>
                  <a:gd name="T71" fmla="*/ 689 h 2215"/>
                  <a:gd name="T72" fmla="*/ 2039 w 2216"/>
                  <a:gd name="T73" fmla="*/ 503 h 2215"/>
                  <a:gd name="T74" fmla="*/ 1906 w 2216"/>
                  <a:gd name="T75" fmla="*/ 336 h 2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216" h="2215">
                    <a:moveTo>
                      <a:pt x="1906" y="336"/>
                    </a:moveTo>
                    <a:lnTo>
                      <a:pt x="1906" y="336"/>
                    </a:lnTo>
                    <a:lnTo>
                      <a:pt x="1827" y="265"/>
                    </a:lnTo>
                    <a:lnTo>
                      <a:pt x="1739" y="194"/>
                    </a:lnTo>
                    <a:lnTo>
                      <a:pt x="1641" y="133"/>
                    </a:lnTo>
                    <a:lnTo>
                      <a:pt x="1544" y="89"/>
                    </a:lnTo>
                    <a:lnTo>
                      <a:pt x="1447" y="53"/>
                    </a:lnTo>
                    <a:lnTo>
                      <a:pt x="1333" y="18"/>
                    </a:lnTo>
                    <a:lnTo>
                      <a:pt x="1227" y="9"/>
                    </a:lnTo>
                    <a:lnTo>
                      <a:pt x="1112" y="0"/>
                    </a:lnTo>
                    <a:lnTo>
                      <a:pt x="1112" y="0"/>
                    </a:lnTo>
                    <a:lnTo>
                      <a:pt x="997" y="9"/>
                    </a:lnTo>
                    <a:lnTo>
                      <a:pt x="891" y="18"/>
                    </a:lnTo>
                    <a:lnTo>
                      <a:pt x="786" y="53"/>
                    </a:lnTo>
                    <a:lnTo>
                      <a:pt x="680" y="89"/>
                    </a:lnTo>
                    <a:lnTo>
                      <a:pt x="583" y="133"/>
                    </a:lnTo>
                    <a:lnTo>
                      <a:pt x="494" y="194"/>
                    </a:lnTo>
                    <a:lnTo>
                      <a:pt x="406" y="256"/>
                    </a:lnTo>
                    <a:lnTo>
                      <a:pt x="327" y="327"/>
                    </a:lnTo>
                    <a:lnTo>
                      <a:pt x="256" y="406"/>
                    </a:lnTo>
                    <a:lnTo>
                      <a:pt x="194" y="494"/>
                    </a:lnTo>
                    <a:lnTo>
                      <a:pt x="133" y="583"/>
                    </a:lnTo>
                    <a:lnTo>
                      <a:pt x="88" y="680"/>
                    </a:lnTo>
                    <a:lnTo>
                      <a:pt x="53" y="786"/>
                    </a:lnTo>
                    <a:lnTo>
                      <a:pt x="18" y="892"/>
                    </a:lnTo>
                    <a:lnTo>
                      <a:pt x="9" y="997"/>
                    </a:lnTo>
                    <a:lnTo>
                      <a:pt x="0" y="1112"/>
                    </a:lnTo>
                    <a:lnTo>
                      <a:pt x="0" y="1112"/>
                    </a:lnTo>
                    <a:lnTo>
                      <a:pt x="9" y="1227"/>
                    </a:lnTo>
                    <a:lnTo>
                      <a:pt x="18" y="1333"/>
                    </a:lnTo>
                    <a:lnTo>
                      <a:pt x="53" y="1448"/>
                    </a:lnTo>
                    <a:lnTo>
                      <a:pt x="88" y="1545"/>
                    </a:lnTo>
                    <a:lnTo>
                      <a:pt x="133" y="1641"/>
                    </a:lnTo>
                    <a:lnTo>
                      <a:pt x="194" y="1738"/>
                    </a:lnTo>
                    <a:lnTo>
                      <a:pt x="265" y="1826"/>
                    </a:lnTo>
                    <a:lnTo>
                      <a:pt x="336" y="1905"/>
                    </a:lnTo>
                    <a:lnTo>
                      <a:pt x="336" y="1905"/>
                    </a:lnTo>
                    <a:lnTo>
                      <a:pt x="415" y="1976"/>
                    </a:lnTo>
                    <a:lnTo>
                      <a:pt x="503" y="2038"/>
                    </a:lnTo>
                    <a:lnTo>
                      <a:pt x="591" y="2091"/>
                    </a:lnTo>
                    <a:lnTo>
                      <a:pt x="688" y="2135"/>
                    </a:lnTo>
                    <a:lnTo>
                      <a:pt x="786" y="2170"/>
                    </a:lnTo>
                    <a:lnTo>
                      <a:pt x="891" y="2197"/>
                    </a:lnTo>
                    <a:lnTo>
                      <a:pt x="1006" y="2214"/>
                    </a:lnTo>
                    <a:lnTo>
                      <a:pt x="1112" y="2214"/>
                    </a:lnTo>
                    <a:lnTo>
                      <a:pt x="1112" y="2214"/>
                    </a:lnTo>
                    <a:lnTo>
                      <a:pt x="1200" y="2214"/>
                    </a:lnTo>
                    <a:lnTo>
                      <a:pt x="1280" y="2205"/>
                    </a:lnTo>
                    <a:lnTo>
                      <a:pt x="1359" y="2188"/>
                    </a:lnTo>
                    <a:lnTo>
                      <a:pt x="1439" y="2170"/>
                    </a:lnTo>
                    <a:lnTo>
                      <a:pt x="1518" y="2144"/>
                    </a:lnTo>
                    <a:lnTo>
                      <a:pt x="1589" y="2108"/>
                    </a:lnTo>
                    <a:lnTo>
                      <a:pt x="1659" y="2073"/>
                    </a:lnTo>
                    <a:lnTo>
                      <a:pt x="1730" y="2029"/>
                    </a:lnTo>
                    <a:lnTo>
                      <a:pt x="1791" y="1985"/>
                    </a:lnTo>
                    <a:lnTo>
                      <a:pt x="1853" y="1932"/>
                    </a:lnTo>
                    <a:lnTo>
                      <a:pt x="1915" y="1879"/>
                    </a:lnTo>
                    <a:lnTo>
                      <a:pt x="1968" y="1817"/>
                    </a:lnTo>
                    <a:lnTo>
                      <a:pt x="2012" y="1755"/>
                    </a:lnTo>
                    <a:lnTo>
                      <a:pt x="2056" y="1685"/>
                    </a:lnTo>
                    <a:lnTo>
                      <a:pt x="2100" y="1615"/>
                    </a:lnTo>
                    <a:lnTo>
                      <a:pt x="2127" y="1545"/>
                    </a:lnTo>
                    <a:lnTo>
                      <a:pt x="2127" y="1545"/>
                    </a:lnTo>
                    <a:lnTo>
                      <a:pt x="2171" y="1439"/>
                    </a:lnTo>
                    <a:lnTo>
                      <a:pt x="2197" y="1342"/>
                    </a:lnTo>
                    <a:lnTo>
                      <a:pt x="2215" y="1227"/>
                    </a:lnTo>
                    <a:lnTo>
                      <a:pt x="2215" y="1112"/>
                    </a:lnTo>
                    <a:lnTo>
                      <a:pt x="2215" y="1112"/>
                    </a:lnTo>
                    <a:lnTo>
                      <a:pt x="2215" y="1006"/>
                    </a:lnTo>
                    <a:lnTo>
                      <a:pt x="2197" y="892"/>
                    </a:lnTo>
                    <a:lnTo>
                      <a:pt x="2171" y="786"/>
                    </a:lnTo>
                    <a:lnTo>
                      <a:pt x="2136" y="689"/>
                    </a:lnTo>
                    <a:lnTo>
                      <a:pt x="2091" y="592"/>
                    </a:lnTo>
                    <a:lnTo>
                      <a:pt x="2039" y="503"/>
                    </a:lnTo>
                    <a:lnTo>
                      <a:pt x="1977" y="415"/>
                    </a:lnTo>
                    <a:lnTo>
                      <a:pt x="1906" y="336"/>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82" name="Freeform 3">
                <a:extLst>
                  <a:ext uri="{FF2B5EF4-FFF2-40B4-BE49-F238E27FC236}">
                    <a16:creationId xmlns:a16="http://schemas.microsoft.com/office/drawing/2014/main" id="{00C68466-B6C3-F244-8924-BF9D27F672F5}"/>
                  </a:ext>
                </a:extLst>
              </p:cNvPr>
              <p:cNvSpPr>
                <a:spLocks noChangeArrowheads="1"/>
              </p:cNvSpPr>
              <p:nvPr/>
            </p:nvSpPr>
            <p:spPr bwMode="auto">
              <a:xfrm>
                <a:off x="6924675" y="4981575"/>
                <a:ext cx="798513" cy="798513"/>
              </a:xfrm>
              <a:custGeom>
                <a:avLst/>
                <a:gdLst>
                  <a:gd name="T0" fmla="*/ 1112 w 2216"/>
                  <a:gd name="T1" fmla="*/ 0 h 2216"/>
                  <a:gd name="T2" fmla="*/ 891 w 2216"/>
                  <a:gd name="T3" fmla="*/ 27 h 2216"/>
                  <a:gd name="T4" fmla="*/ 679 w 2216"/>
                  <a:gd name="T5" fmla="*/ 88 h 2216"/>
                  <a:gd name="T6" fmla="*/ 494 w 2216"/>
                  <a:gd name="T7" fmla="*/ 194 h 2216"/>
                  <a:gd name="T8" fmla="*/ 327 w 2216"/>
                  <a:gd name="T9" fmla="*/ 327 h 2216"/>
                  <a:gd name="T10" fmla="*/ 194 w 2216"/>
                  <a:gd name="T11" fmla="*/ 494 h 2216"/>
                  <a:gd name="T12" fmla="*/ 88 w 2216"/>
                  <a:gd name="T13" fmla="*/ 680 h 2216"/>
                  <a:gd name="T14" fmla="*/ 27 w 2216"/>
                  <a:gd name="T15" fmla="*/ 891 h 2216"/>
                  <a:gd name="T16" fmla="*/ 0 w 2216"/>
                  <a:gd name="T17" fmla="*/ 1112 h 2216"/>
                  <a:gd name="T18" fmla="*/ 9 w 2216"/>
                  <a:gd name="T19" fmla="*/ 1227 h 2216"/>
                  <a:gd name="T20" fmla="*/ 53 w 2216"/>
                  <a:gd name="T21" fmla="*/ 1447 h 2216"/>
                  <a:gd name="T22" fmla="*/ 141 w 2216"/>
                  <a:gd name="T23" fmla="*/ 1650 h 2216"/>
                  <a:gd name="T24" fmla="*/ 265 w 2216"/>
                  <a:gd name="T25" fmla="*/ 1827 h 2216"/>
                  <a:gd name="T26" fmla="*/ 335 w 2216"/>
                  <a:gd name="T27" fmla="*/ 1906 h 2216"/>
                  <a:gd name="T28" fmla="*/ 503 w 2216"/>
                  <a:gd name="T29" fmla="*/ 2039 h 2216"/>
                  <a:gd name="T30" fmla="*/ 688 w 2216"/>
                  <a:gd name="T31" fmla="*/ 2136 h 2216"/>
                  <a:gd name="T32" fmla="*/ 891 w 2216"/>
                  <a:gd name="T33" fmla="*/ 2197 h 2216"/>
                  <a:gd name="T34" fmla="*/ 1112 w 2216"/>
                  <a:gd name="T35" fmla="*/ 2215 h 2216"/>
                  <a:gd name="T36" fmla="*/ 1200 w 2216"/>
                  <a:gd name="T37" fmla="*/ 2215 h 2216"/>
                  <a:gd name="T38" fmla="*/ 1359 w 2216"/>
                  <a:gd name="T39" fmla="*/ 2189 h 2216"/>
                  <a:gd name="T40" fmla="*/ 1518 w 2216"/>
                  <a:gd name="T41" fmla="*/ 2144 h 2216"/>
                  <a:gd name="T42" fmla="*/ 1659 w 2216"/>
                  <a:gd name="T43" fmla="*/ 2074 h 2216"/>
                  <a:gd name="T44" fmla="*/ 1800 w 2216"/>
                  <a:gd name="T45" fmla="*/ 1986 h 2216"/>
                  <a:gd name="T46" fmla="*/ 1915 w 2216"/>
                  <a:gd name="T47" fmla="*/ 1880 h 2216"/>
                  <a:gd name="T48" fmla="*/ 2012 w 2216"/>
                  <a:gd name="T49" fmla="*/ 1756 h 2216"/>
                  <a:gd name="T50" fmla="*/ 2100 w 2216"/>
                  <a:gd name="T51" fmla="*/ 1615 h 2216"/>
                  <a:gd name="T52" fmla="*/ 2127 w 2216"/>
                  <a:gd name="T53" fmla="*/ 1544 h 2216"/>
                  <a:gd name="T54" fmla="*/ 2197 w 2216"/>
                  <a:gd name="T55" fmla="*/ 1341 h 2216"/>
                  <a:gd name="T56" fmla="*/ 2215 w 2216"/>
                  <a:gd name="T57" fmla="*/ 1112 h 2216"/>
                  <a:gd name="T58" fmla="*/ 2215 w 2216"/>
                  <a:gd name="T59" fmla="*/ 1006 h 2216"/>
                  <a:gd name="T60" fmla="*/ 2171 w 2216"/>
                  <a:gd name="T61" fmla="*/ 794 h 2216"/>
                  <a:gd name="T62" fmla="*/ 2091 w 2216"/>
                  <a:gd name="T63" fmla="*/ 591 h 2216"/>
                  <a:gd name="T64" fmla="*/ 1977 w 2216"/>
                  <a:gd name="T65" fmla="*/ 415 h 2216"/>
                  <a:gd name="T66" fmla="*/ 1906 w 2216"/>
                  <a:gd name="T67" fmla="*/ 336 h 2216"/>
                  <a:gd name="T68" fmla="*/ 1738 w 2216"/>
                  <a:gd name="T69" fmla="*/ 194 h 2216"/>
                  <a:gd name="T70" fmla="*/ 1544 w 2216"/>
                  <a:gd name="T71" fmla="*/ 88 h 2216"/>
                  <a:gd name="T72" fmla="*/ 1341 w 2216"/>
                  <a:gd name="T73" fmla="*/ 27 h 2216"/>
                  <a:gd name="T74" fmla="*/ 1112 w 2216"/>
                  <a:gd name="T75" fmla="*/ 0 h 2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216" h="2216">
                    <a:moveTo>
                      <a:pt x="1112" y="0"/>
                    </a:moveTo>
                    <a:lnTo>
                      <a:pt x="1112" y="0"/>
                    </a:lnTo>
                    <a:lnTo>
                      <a:pt x="1006" y="9"/>
                    </a:lnTo>
                    <a:lnTo>
                      <a:pt x="891" y="27"/>
                    </a:lnTo>
                    <a:lnTo>
                      <a:pt x="785" y="53"/>
                    </a:lnTo>
                    <a:lnTo>
                      <a:pt x="679" y="88"/>
                    </a:lnTo>
                    <a:lnTo>
                      <a:pt x="582" y="133"/>
                    </a:lnTo>
                    <a:lnTo>
                      <a:pt x="494" y="194"/>
                    </a:lnTo>
                    <a:lnTo>
                      <a:pt x="406" y="256"/>
                    </a:lnTo>
                    <a:lnTo>
                      <a:pt x="327" y="327"/>
                    </a:lnTo>
                    <a:lnTo>
                      <a:pt x="256" y="406"/>
                    </a:lnTo>
                    <a:lnTo>
                      <a:pt x="194" y="494"/>
                    </a:lnTo>
                    <a:lnTo>
                      <a:pt x="132" y="583"/>
                    </a:lnTo>
                    <a:lnTo>
                      <a:pt x="88" y="680"/>
                    </a:lnTo>
                    <a:lnTo>
                      <a:pt x="53" y="786"/>
                    </a:lnTo>
                    <a:lnTo>
                      <a:pt x="27" y="891"/>
                    </a:lnTo>
                    <a:lnTo>
                      <a:pt x="9" y="1006"/>
                    </a:lnTo>
                    <a:lnTo>
                      <a:pt x="0" y="1112"/>
                    </a:lnTo>
                    <a:lnTo>
                      <a:pt x="0" y="1112"/>
                    </a:lnTo>
                    <a:lnTo>
                      <a:pt x="9" y="1227"/>
                    </a:lnTo>
                    <a:lnTo>
                      <a:pt x="27" y="1341"/>
                    </a:lnTo>
                    <a:lnTo>
                      <a:pt x="53" y="1447"/>
                    </a:lnTo>
                    <a:lnTo>
                      <a:pt x="88" y="1544"/>
                    </a:lnTo>
                    <a:lnTo>
                      <a:pt x="141" y="1650"/>
                    </a:lnTo>
                    <a:lnTo>
                      <a:pt x="194" y="1739"/>
                    </a:lnTo>
                    <a:lnTo>
                      <a:pt x="265" y="1827"/>
                    </a:lnTo>
                    <a:lnTo>
                      <a:pt x="335" y="1906"/>
                    </a:lnTo>
                    <a:lnTo>
                      <a:pt x="335" y="1906"/>
                    </a:lnTo>
                    <a:lnTo>
                      <a:pt x="415" y="1977"/>
                    </a:lnTo>
                    <a:lnTo>
                      <a:pt x="503" y="2039"/>
                    </a:lnTo>
                    <a:lnTo>
                      <a:pt x="591" y="2092"/>
                    </a:lnTo>
                    <a:lnTo>
                      <a:pt x="688" y="2136"/>
                    </a:lnTo>
                    <a:lnTo>
                      <a:pt x="794" y="2171"/>
                    </a:lnTo>
                    <a:lnTo>
                      <a:pt x="891" y="2197"/>
                    </a:lnTo>
                    <a:lnTo>
                      <a:pt x="1006" y="2215"/>
                    </a:lnTo>
                    <a:lnTo>
                      <a:pt x="1112" y="2215"/>
                    </a:lnTo>
                    <a:lnTo>
                      <a:pt x="1112" y="2215"/>
                    </a:lnTo>
                    <a:lnTo>
                      <a:pt x="1200" y="2215"/>
                    </a:lnTo>
                    <a:lnTo>
                      <a:pt x="1280" y="2206"/>
                    </a:lnTo>
                    <a:lnTo>
                      <a:pt x="1359" y="2189"/>
                    </a:lnTo>
                    <a:lnTo>
                      <a:pt x="1438" y="2171"/>
                    </a:lnTo>
                    <a:lnTo>
                      <a:pt x="1518" y="2144"/>
                    </a:lnTo>
                    <a:lnTo>
                      <a:pt x="1588" y="2109"/>
                    </a:lnTo>
                    <a:lnTo>
                      <a:pt x="1659" y="2074"/>
                    </a:lnTo>
                    <a:lnTo>
                      <a:pt x="1730" y="2030"/>
                    </a:lnTo>
                    <a:lnTo>
                      <a:pt x="1800" y="1986"/>
                    </a:lnTo>
                    <a:lnTo>
                      <a:pt x="1853" y="1933"/>
                    </a:lnTo>
                    <a:lnTo>
                      <a:pt x="1915" y="1880"/>
                    </a:lnTo>
                    <a:lnTo>
                      <a:pt x="1968" y="1818"/>
                    </a:lnTo>
                    <a:lnTo>
                      <a:pt x="2012" y="1756"/>
                    </a:lnTo>
                    <a:lnTo>
                      <a:pt x="2056" y="1686"/>
                    </a:lnTo>
                    <a:lnTo>
                      <a:pt x="2100" y="1615"/>
                    </a:lnTo>
                    <a:lnTo>
                      <a:pt x="2127" y="1544"/>
                    </a:lnTo>
                    <a:lnTo>
                      <a:pt x="2127" y="1544"/>
                    </a:lnTo>
                    <a:lnTo>
                      <a:pt x="2171" y="1447"/>
                    </a:lnTo>
                    <a:lnTo>
                      <a:pt x="2197" y="1341"/>
                    </a:lnTo>
                    <a:lnTo>
                      <a:pt x="2215" y="1227"/>
                    </a:lnTo>
                    <a:lnTo>
                      <a:pt x="2215" y="1112"/>
                    </a:lnTo>
                    <a:lnTo>
                      <a:pt x="2215" y="1112"/>
                    </a:lnTo>
                    <a:lnTo>
                      <a:pt x="2215" y="1006"/>
                    </a:lnTo>
                    <a:lnTo>
                      <a:pt x="2197" y="891"/>
                    </a:lnTo>
                    <a:lnTo>
                      <a:pt x="2171" y="794"/>
                    </a:lnTo>
                    <a:lnTo>
                      <a:pt x="2135" y="688"/>
                    </a:lnTo>
                    <a:lnTo>
                      <a:pt x="2091" y="591"/>
                    </a:lnTo>
                    <a:lnTo>
                      <a:pt x="2038" y="503"/>
                    </a:lnTo>
                    <a:lnTo>
                      <a:pt x="1977" y="415"/>
                    </a:lnTo>
                    <a:lnTo>
                      <a:pt x="1906" y="336"/>
                    </a:lnTo>
                    <a:lnTo>
                      <a:pt x="1906" y="336"/>
                    </a:lnTo>
                    <a:lnTo>
                      <a:pt x="1827" y="265"/>
                    </a:lnTo>
                    <a:lnTo>
                      <a:pt x="1738" y="194"/>
                    </a:lnTo>
                    <a:lnTo>
                      <a:pt x="1650" y="141"/>
                    </a:lnTo>
                    <a:lnTo>
                      <a:pt x="1544" y="88"/>
                    </a:lnTo>
                    <a:lnTo>
                      <a:pt x="1447" y="53"/>
                    </a:lnTo>
                    <a:lnTo>
                      <a:pt x="1341" y="27"/>
                    </a:lnTo>
                    <a:lnTo>
                      <a:pt x="1227" y="9"/>
                    </a:lnTo>
                    <a:lnTo>
                      <a:pt x="1112"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84" name="Freeform 4">
                <a:extLst>
                  <a:ext uri="{FF2B5EF4-FFF2-40B4-BE49-F238E27FC236}">
                    <a16:creationId xmlns:a16="http://schemas.microsoft.com/office/drawing/2014/main" id="{82383A40-5CF1-0049-A850-02AB6C55E9BB}"/>
                  </a:ext>
                </a:extLst>
              </p:cNvPr>
              <p:cNvSpPr>
                <a:spLocks noChangeArrowheads="1"/>
              </p:cNvSpPr>
              <p:nvPr/>
            </p:nvSpPr>
            <p:spPr bwMode="auto">
              <a:xfrm>
                <a:off x="4365625" y="3333750"/>
                <a:ext cx="796925" cy="800100"/>
              </a:xfrm>
              <a:custGeom>
                <a:avLst/>
                <a:gdLst>
                  <a:gd name="T0" fmla="*/ 335 w 2215"/>
                  <a:gd name="T1" fmla="*/ 1905 h 2224"/>
                  <a:gd name="T2" fmla="*/ 494 w 2215"/>
                  <a:gd name="T3" fmla="*/ 2047 h 2224"/>
                  <a:gd name="T4" fmla="*/ 688 w 2215"/>
                  <a:gd name="T5" fmla="*/ 2144 h 2224"/>
                  <a:gd name="T6" fmla="*/ 891 w 2215"/>
                  <a:gd name="T7" fmla="*/ 2205 h 2224"/>
                  <a:gd name="T8" fmla="*/ 1112 w 2215"/>
                  <a:gd name="T9" fmla="*/ 2223 h 2224"/>
                  <a:gd name="T10" fmla="*/ 1191 w 2215"/>
                  <a:gd name="T11" fmla="*/ 2223 h 2224"/>
                  <a:gd name="T12" fmla="*/ 1359 w 2215"/>
                  <a:gd name="T13" fmla="*/ 2197 h 2224"/>
                  <a:gd name="T14" fmla="*/ 1518 w 2215"/>
                  <a:gd name="T15" fmla="*/ 2144 h 2224"/>
                  <a:gd name="T16" fmla="*/ 1659 w 2215"/>
                  <a:gd name="T17" fmla="*/ 2073 h 2224"/>
                  <a:gd name="T18" fmla="*/ 1791 w 2215"/>
                  <a:gd name="T19" fmla="*/ 1985 h 2224"/>
                  <a:gd name="T20" fmla="*/ 1906 w 2215"/>
                  <a:gd name="T21" fmla="*/ 1879 h 2224"/>
                  <a:gd name="T22" fmla="*/ 2012 w 2215"/>
                  <a:gd name="T23" fmla="*/ 1755 h 2224"/>
                  <a:gd name="T24" fmla="*/ 2090 w 2215"/>
                  <a:gd name="T25" fmla="*/ 1623 h 2224"/>
                  <a:gd name="T26" fmla="*/ 2126 w 2215"/>
                  <a:gd name="T27" fmla="*/ 1544 h 2224"/>
                  <a:gd name="T28" fmla="*/ 2196 w 2215"/>
                  <a:gd name="T29" fmla="*/ 1341 h 2224"/>
                  <a:gd name="T30" fmla="*/ 2214 w 2215"/>
                  <a:gd name="T31" fmla="*/ 1121 h 2224"/>
                  <a:gd name="T32" fmla="*/ 2205 w 2215"/>
                  <a:gd name="T33" fmla="*/ 1006 h 2224"/>
                  <a:gd name="T34" fmla="*/ 2170 w 2215"/>
                  <a:gd name="T35" fmla="*/ 795 h 2224"/>
                  <a:gd name="T36" fmla="*/ 2090 w 2215"/>
                  <a:gd name="T37" fmla="*/ 600 h 2224"/>
                  <a:gd name="T38" fmla="*/ 1977 w 2215"/>
                  <a:gd name="T39" fmla="*/ 424 h 2224"/>
                  <a:gd name="T40" fmla="*/ 1897 w 2215"/>
                  <a:gd name="T41" fmla="*/ 345 h 2224"/>
                  <a:gd name="T42" fmla="*/ 1738 w 2215"/>
                  <a:gd name="T43" fmla="*/ 203 h 2224"/>
                  <a:gd name="T44" fmla="*/ 1544 w 2215"/>
                  <a:gd name="T45" fmla="*/ 97 h 2224"/>
                  <a:gd name="T46" fmla="*/ 1333 w 2215"/>
                  <a:gd name="T47" fmla="*/ 27 h 2224"/>
                  <a:gd name="T48" fmla="*/ 1112 w 2215"/>
                  <a:gd name="T49" fmla="*/ 0 h 2224"/>
                  <a:gd name="T50" fmla="*/ 997 w 2215"/>
                  <a:gd name="T51" fmla="*/ 9 h 2224"/>
                  <a:gd name="T52" fmla="*/ 777 w 2215"/>
                  <a:gd name="T53" fmla="*/ 53 h 2224"/>
                  <a:gd name="T54" fmla="*/ 582 w 2215"/>
                  <a:gd name="T55" fmla="*/ 142 h 2224"/>
                  <a:gd name="T56" fmla="*/ 406 w 2215"/>
                  <a:gd name="T57" fmla="*/ 256 h 2224"/>
                  <a:gd name="T58" fmla="*/ 247 w 2215"/>
                  <a:gd name="T59" fmla="*/ 415 h 2224"/>
                  <a:gd name="T60" fmla="*/ 132 w 2215"/>
                  <a:gd name="T61" fmla="*/ 592 h 2224"/>
                  <a:gd name="T62" fmla="*/ 44 w 2215"/>
                  <a:gd name="T63" fmla="*/ 786 h 2224"/>
                  <a:gd name="T64" fmla="*/ 0 w 2215"/>
                  <a:gd name="T65" fmla="*/ 1006 h 2224"/>
                  <a:gd name="T66" fmla="*/ 0 w 2215"/>
                  <a:gd name="T67" fmla="*/ 1121 h 2224"/>
                  <a:gd name="T68" fmla="*/ 18 w 2215"/>
                  <a:gd name="T69" fmla="*/ 1341 h 2224"/>
                  <a:gd name="T70" fmla="*/ 88 w 2215"/>
                  <a:gd name="T71" fmla="*/ 1552 h 2224"/>
                  <a:gd name="T72" fmla="*/ 194 w 2215"/>
                  <a:gd name="T73" fmla="*/ 1747 h 2224"/>
                  <a:gd name="T74" fmla="*/ 335 w 2215"/>
                  <a:gd name="T75" fmla="*/ 1905 h 2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215" h="2224">
                    <a:moveTo>
                      <a:pt x="335" y="1905"/>
                    </a:moveTo>
                    <a:lnTo>
                      <a:pt x="335" y="1905"/>
                    </a:lnTo>
                    <a:lnTo>
                      <a:pt x="415" y="1976"/>
                    </a:lnTo>
                    <a:lnTo>
                      <a:pt x="494" y="2047"/>
                    </a:lnTo>
                    <a:lnTo>
                      <a:pt x="591" y="2100"/>
                    </a:lnTo>
                    <a:lnTo>
                      <a:pt x="688" y="2144"/>
                    </a:lnTo>
                    <a:lnTo>
                      <a:pt x="785" y="2179"/>
                    </a:lnTo>
                    <a:lnTo>
                      <a:pt x="891" y="2205"/>
                    </a:lnTo>
                    <a:lnTo>
                      <a:pt x="997" y="2214"/>
                    </a:lnTo>
                    <a:lnTo>
                      <a:pt x="1112" y="2223"/>
                    </a:lnTo>
                    <a:lnTo>
                      <a:pt x="1112" y="2223"/>
                    </a:lnTo>
                    <a:lnTo>
                      <a:pt x="1191" y="2223"/>
                    </a:lnTo>
                    <a:lnTo>
                      <a:pt x="1280" y="2205"/>
                    </a:lnTo>
                    <a:lnTo>
                      <a:pt x="1359" y="2197"/>
                    </a:lnTo>
                    <a:lnTo>
                      <a:pt x="1438" y="2170"/>
                    </a:lnTo>
                    <a:lnTo>
                      <a:pt x="1518" y="2144"/>
                    </a:lnTo>
                    <a:lnTo>
                      <a:pt x="1588" y="2117"/>
                    </a:lnTo>
                    <a:lnTo>
                      <a:pt x="1659" y="2073"/>
                    </a:lnTo>
                    <a:lnTo>
                      <a:pt x="1730" y="2038"/>
                    </a:lnTo>
                    <a:lnTo>
                      <a:pt x="1791" y="1985"/>
                    </a:lnTo>
                    <a:lnTo>
                      <a:pt x="1853" y="1932"/>
                    </a:lnTo>
                    <a:lnTo>
                      <a:pt x="1906" y="1879"/>
                    </a:lnTo>
                    <a:lnTo>
                      <a:pt x="1959" y="1817"/>
                    </a:lnTo>
                    <a:lnTo>
                      <a:pt x="2012" y="1755"/>
                    </a:lnTo>
                    <a:lnTo>
                      <a:pt x="2055" y="1694"/>
                    </a:lnTo>
                    <a:lnTo>
                      <a:pt x="2090" y="1623"/>
                    </a:lnTo>
                    <a:lnTo>
                      <a:pt x="2126" y="1544"/>
                    </a:lnTo>
                    <a:lnTo>
                      <a:pt x="2126" y="1544"/>
                    </a:lnTo>
                    <a:lnTo>
                      <a:pt x="2170" y="1447"/>
                    </a:lnTo>
                    <a:lnTo>
                      <a:pt x="2196" y="1341"/>
                    </a:lnTo>
                    <a:lnTo>
                      <a:pt x="2205" y="1236"/>
                    </a:lnTo>
                    <a:lnTo>
                      <a:pt x="2214" y="1121"/>
                    </a:lnTo>
                    <a:lnTo>
                      <a:pt x="2214" y="1121"/>
                    </a:lnTo>
                    <a:lnTo>
                      <a:pt x="2205" y="1006"/>
                    </a:lnTo>
                    <a:lnTo>
                      <a:pt x="2196" y="900"/>
                    </a:lnTo>
                    <a:lnTo>
                      <a:pt x="2170" y="795"/>
                    </a:lnTo>
                    <a:lnTo>
                      <a:pt x="2134" y="697"/>
                    </a:lnTo>
                    <a:lnTo>
                      <a:pt x="2090" y="600"/>
                    </a:lnTo>
                    <a:lnTo>
                      <a:pt x="2037" y="503"/>
                    </a:lnTo>
                    <a:lnTo>
                      <a:pt x="1977" y="424"/>
                    </a:lnTo>
                    <a:lnTo>
                      <a:pt x="1897" y="345"/>
                    </a:lnTo>
                    <a:lnTo>
                      <a:pt x="1897" y="345"/>
                    </a:lnTo>
                    <a:lnTo>
                      <a:pt x="1818" y="265"/>
                    </a:lnTo>
                    <a:lnTo>
                      <a:pt x="1738" y="203"/>
                    </a:lnTo>
                    <a:lnTo>
                      <a:pt x="1641" y="142"/>
                    </a:lnTo>
                    <a:lnTo>
                      <a:pt x="1544" y="97"/>
                    </a:lnTo>
                    <a:lnTo>
                      <a:pt x="1438" y="53"/>
                    </a:lnTo>
                    <a:lnTo>
                      <a:pt x="1333" y="27"/>
                    </a:lnTo>
                    <a:lnTo>
                      <a:pt x="1227" y="9"/>
                    </a:lnTo>
                    <a:lnTo>
                      <a:pt x="1112" y="0"/>
                    </a:lnTo>
                    <a:lnTo>
                      <a:pt x="1112" y="0"/>
                    </a:lnTo>
                    <a:lnTo>
                      <a:pt x="997" y="9"/>
                    </a:lnTo>
                    <a:lnTo>
                      <a:pt x="891" y="27"/>
                    </a:lnTo>
                    <a:lnTo>
                      <a:pt x="777" y="53"/>
                    </a:lnTo>
                    <a:lnTo>
                      <a:pt x="680" y="89"/>
                    </a:lnTo>
                    <a:lnTo>
                      <a:pt x="582" y="142"/>
                    </a:lnTo>
                    <a:lnTo>
                      <a:pt x="485" y="194"/>
                    </a:lnTo>
                    <a:lnTo>
                      <a:pt x="406" y="256"/>
                    </a:lnTo>
                    <a:lnTo>
                      <a:pt x="327" y="336"/>
                    </a:lnTo>
                    <a:lnTo>
                      <a:pt x="247" y="415"/>
                    </a:lnTo>
                    <a:lnTo>
                      <a:pt x="185" y="495"/>
                    </a:lnTo>
                    <a:lnTo>
                      <a:pt x="132" y="592"/>
                    </a:lnTo>
                    <a:lnTo>
                      <a:pt x="88" y="689"/>
                    </a:lnTo>
                    <a:lnTo>
                      <a:pt x="44" y="786"/>
                    </a:lnTo>
                    <a:lnTo>
                      <a:pt x="18" y="892"/>
                    </a:lnTo>
                    <a:lnTo>
                      <a:pt x="0" y="1006"/>
                    </a:lnTo>
                    <a:lnTo>
                      <a:pt x="0" y="1121"/>
                    </a:lnTo>
                    <a:lnTo>
                      <a:pt x="0" y="1121"/>
                    </a:lnTo>
                    <a:lnTo>
                      <a:pt x="0" y="1236"/>
                    </a:lnTo>
                    <a:lnTo>
                      <a:pt x="18" y="1341"/>
                    </a:lnTo>
                    <a:lnTo>
                      <a:pt x="44" y="1447"/>
                    </a:lnTo>
                    <a:lnTo>
                      <a:pt x="88" y="1552"/>
                    </a:lnTo>
                    <a:lnTo>
                      <a:pt x="132" y="1650"/>
                    </a:lnTo>
                    <a:lnTo>
                      <a:pt x="194" y="1747"/>
                    </a:lnTo>
                    <a:lnTo>
                      <a:pt x="256" y="1826"/>
                    </a:lnTo>
                    <a:lnTo>
                      <a:pt x="335" y="190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85" name="Freeform 5">
                <a:extLst>
                  <a:ext uri="{FF2B5EF4-FFF2-40B4-BE49-F238E27FC236}">
                    <a16:creationId xmlns:a16="http://schemas.microsoft.com/office/drawing/2014/main" id="{E73E8B02-B57B-8E45-BB96-52C22620B92D}"/>
                  </a:ext>
                </a:extLst>
              </p:cNvPr>
              <p:cNvSpPr>
                <a:spLocks noChangeArrowheads="1"/>
              </p:cNvSpPr>
              <p:nvPr/>
            </p:nvSpPr>
            <p:spPr bwMode="auto">
              <a:xfrm>
                <a:off x="4699000" y="5832475"/>
                <a:ext cx="796925" cy="798513"/>
              </a:xfrm>
              <a:custGeom>
                <a:avLst/>
                <a:gdLst>
                  <a:gd name="T0" fmla="*/ 1110 w 2214"/>
                  <a:gd name="T1" fmla="*/ 0 h 2216"/>
                  <a:gd name="T2" fmla="*/ 891 w 2214"/>
                  <a:gd name="T3" fmla="*/ 18 h 2216"/>
                  <a:gd name="T4" fmla="*/ 679 w 2214"/>
                  <a:gd name="T5" fmla="*/ 88 h 2216"/>
                  <a:gd name="T6" fmla="*/ 494 w 2214"/>
                  <a:gd name="T7" fmla="*/ 185 h 2216"/>
                  <a:gd name="T8" fmla="*/ 326 w 2214"/>
                  <a:gd name="T9" fmla="*/ 327 h 2216"/>
                  <a:gd name="T10" fmla="*/ 185 w 2214"/>
                  <a:gd name="T11" fmla="*/ 494 h 2216"/>
                  <a:gd name="T12" fmla="*/ 88 w 2214"/>
                  <a:gd name="T13" fmla="*/ 680 h 2216"/>
                  <a:gd name="T14" fmla="*/ 17 w 2214"/>
                  <a:gd name="T15" fmla="*/ 891 h 2216"/>
                  <a:gd name="T16" fmla="*/ 0 w 2214"/>
                  <a:gd name="T17" fmla="*/ 1112 h 2216"/>
                  <a:gd name="T18" fmla="*/ 0 w 2214"/>
                  <a:gd name="T19" fmla="*/ 1227 h 2216"/>
                  <a:gd name="T20" fmla="*/ 53 w 2214"/>
                  <a:gd name="T21" fmla="*/ 1447 h 2216"/>
                  <a:gd name="T22" fmla="*/ 132 w 2214"/>
                  <a:gd name="T23" fmla="*/ 1641 h 2216"/>
                  <a:gd name="T24" fmla="*/ 264 w 2214"/>
                  <a:gd name="T25" fmla="*/ 1827 h 2216"/>
                  <a:gd name="T26" fmla="*/ 335 w 2214"/>
                  <a:gd name="T27" fmla="*/ 1906 h 2216"/>
                  <a:gd name="T28" fmla="*/ 503 w 2214"/>
                  <a:gd name="T29" fmla="*/ 2039 h 2216"/>
                  <a:gd name="T30" fmla="*/ 688 w 2214"/>
                  <a:gd name="T31" fmla="*/ 2136 h 2216"/>
                  <a:gd name="T32" fmla="*/ 891 w 2214"/>
                  <a:gd name="T33" fmla="*/ 2197 h 2216"/>
                  <a:gd name="T34" fmla="*/ 1110 w 2214"/>
                  <a:gd name="T35" fmla="*/ 2215 h 2216"/>
                  <a:gd name="T36" fmla="*/ 1199 w 2214"/>
                  <a:gd name="T37" fmla="*/ 2215 h 2216"/>
                  <a:gd name="T38" fmla="*/ 1357 w 2214"/>
                  <a:gd name="T39" fmla="*/ 2189 h 2216"/>
                  <a:gd name="T40" fmla="*/ 1516 w 2214"/>
                  <a:gd name="T41" fmla="*/ 2144 h 2216"/>
                  <a:gd name="T42" fmla="*/ 1657 w 2214"/>
                  <a:gd name="T43" fmla="*/ 2074 h 2216"/>
                  <a:gd name="T44" fmla="*/ 1790 w 2214"/>
                  <a:gd name="T45" fmla="*/ 1986 h 2216"/>
                  <a:gd name="T46" fmla="*/ 1913 w 2214"/>
                  <a:gd name="T47" fmla="*/ 1871 h 2216"/>
                  <a:gd name="T48" fmla="*/ 2010 w 2214"/>
                  <a:gd name="T49" fmla="*/ 1747 h 2216"/>
                  <a:gd name="T50" fmla="*/ 2099 w 2214"/>
                  <a:gd name="T51" fmla="*/ 1615 h 2216"/>
                  <a:gd name="T52" fmla="*/ 2125 w 2214"/>
                  <a:gd name="T53" fmla="*/ 1544 h 2216"/>
                  <a:gd name="T54" fmla="*/ 2196 w 2214"/>
                  <a:gd name="T55" fmla="*/ 1333 h 2216"/>
                  <a:gd name="T56" fmla="*/ 2213 w 2214"/>
                  <a:gd name="T57" fmla="*/ 1112 h 2216"/>
                  <a:gd name="T58" fmla="*/ 2213 w 2214"/>
                  <a:gd name="T59" fmla="*/ 1006 h 2216"/>
                  <a:gd name="T60" fmla="*/ 2169 w 2214"/>
                  <a:gd name="T61" fmla="*/ 785 h 2216"/>
                  <a:gd name="T62" fmla="*/ 2090 w 2214"/>
                  <a:gd name="T63" fmla="*/ 591 h 2216"/>
                  <a:gd name="T64" fmla="*/ 1975 w 2214"/>
                  <a:gd name="T65" fmla="*/ 415 h 2216"/>
                  <a:gd name="T66" fmla="*/ 1905 w 2214"/>
                  <a:gd name="T67" fmla="*/ 335 h 2216"/>
                  <a:gd name="T68" fmla="*/ 1737 w 2214"/>
                  <a:gd name="T69" fmla="*/ 194 h 2216"/>
                  <a:gd name="T70" fmla="*/ 1543 w 2214"/>
                  <a:gd name="T71" fmla="*/ 88 h 2216"/>
                  <a:gd name="T72" fmla="*/ 1331 w 2214"/>
                  <a:gd name="T73" fmla="*/ 18 h 2216"/>
                  <a:gd name="T74" fmla="*/ 1110 w 2214"/>
                  <a:gd name="T75" fmla="*/ 0 h 2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214" h="2216">
                    <a:moveTo>
                      <a:pt x="1110" y="0"/>
                    </a:moveTo>
                    <a:lnTo>
                      <a:pt x="1110" y="0"/>
                    </a:lnTo>
                    <a:lnTo>
                      <a:pt x="997" y="0"/>
                    </a:lnTo>
                    <a:lnTo>
                      <a:pt x="891" y="18"/>
                    </a:lnTo>
                    <a:lnTo>
                      <a:pt x="785" y="53"/>
                    </a:lnTo>
                    <a:lnTo>
                      <a:pt x="679" y="88"/>
                    </a:lnTo>
                    <a:lnTo>
                      <a:pt x="582" y="132"/>
                    </a:lnTo>
                    <a:lnTo>
                      <a:pt x="494" y="185"/>
                    </a:lnTo>
                    <a:lnTo>
                      <a:pt x="406" y="256"/>
                    </a:lnTo>
                    <a:lnTo>
                      <a:pt x="326" y="327"/>
                    </a:lnTo>
                    <a:lnTo>
                      <a:pt x="256" y="406"/>
                    </a:lnTo>
                    <a:lnTo>
                      <a:pt x="185" y="494"/>
                    </a:lnTo>
                    <a:lnTo>
                      <a:pt x="132" y="583"/>
                    </a:lnTo>
                    <a:lnTo>
                      <a:pt x="88" y="680"/>
                    </a:lnTo>
                    <a:lnTo>
                      <a:pt x="53" y="785"/>
                    </a:lnTo>
                    <a:lnTo>
                      <a:pt x="17" y="891"/>
                    </a:lnTo>
                    <a:lnTo>
                      <a:pt x="0" y="997"/>
                    </a:lnTo>
                    <a:lnTo>
                      <a:pt x="0" y="1112"/>
                    </a:lnTo>
                    <a:lnTo>
                      <a:pt x="0" y="1112"/>
                    </a:lnTo>
                    <a:lnTo>
                      <a:pt x="0" y="1227"/>
                    </a:lnTo>
                    <a:lnTo>
                      <a:pt x="17" y="1333"/>
                    </a:lnTo>
                    <a:lnTo>
                      <a:pt x="53" y="1447"/>
                    </a:lnTo>
                    <a:lnTo>
                      <a:pt x="88" y="1544"/>
                    </a:lnTo>
                    <a:lnTo>
                      <a:pt x="132" y="1641"/>
                    </a:lnTo>
                    <a:lnTo>
                      <a:pt x="194" y="1738"/>
                    </a:lnTo>
                    <a:lnTo>
                      <a:pt x="264" y="1827"/>
                    </a:lnTo>
                    <a:lnTo>
                      <a:pt x="335" y="1906"/>
                    </a:lnTo>
                    <a:lnTo>
                      <a:pt x="335" y="1906"/>
                    </a:lnTo>
                    <a:lnTo>
                      <a:pt x="414" y="1977"/>
                    </a:lnTo>
                    <a:lnTo>
                      <a:pt x="503" y="2039"/>
                    </a:lnTo>
                    <a:lnTo>
                      <a:pt x="591" y="2091"/>
                    </a:lnTo>
                    <a:lnTo>
                      <a:pt x="688" y="2136"/>
                    </a:lnTo>
                    <a:lnTo>
                      <a:pt x="785" y="2171"/>
                    </a:lnTo>
                    <a:lnTo>
                      <a:pt x="891" y="2197"/>
                    </a:lnTo>
                    <a:lnTo>
                      <a:pt x="1006" y="2215"/>
                    </a:lnTo>
                    <a:lnTo>
                      <a:pt x="1110" y="2215"/>
                    </a:lnTo>
                    <a:lnTo>
                      <a:pt x="1110" y="2215"/>
                    </a:lnTo>
                    <a:lnTo>
                      <a:pt x="1199" y="2215"/>
                    </a:lnTo>
                    <a:lnTo>
                      <a:pt x="1278" y="2206"/>
                    </a:lnTo>
                    <a:lnTo>
                      <a:pt x="1357" y="2189"/>
                    </a:lnTo>
                    <a:lnTo>
                      <a:pt x="1437" y="2171"/>
                    </a:lnTo>
                    <a:lnTo>
                      <a:pt x="1516" y="2144"/>
                    </a:lnTo>
                    <a:lnTo>
                      <a:pt x="1587" y="2109"/>
                    </a:lnTo>
                    <a:lnTo>
                      <a:pt x="1657" y="2074"/>
                    </a:lnTo>
                    <a:lnTo>
                      <a:pt x="1728" y="2030"/>
                    </a:lnTo>
                    <a:lnTo>
                      <a:pt x="1790" y="1986"/>
                    </a:lnTo>
                    <a:lnTo>
                      <a:pt x="1852" y="1933"/>
                    </a:lnTo>
                    <a:lnTo>
                      <a:pt x="1913" y="1871"/>
                    </a:lnTo>
                    <a:lnTo>
                      <a:pt x="1966" y="1818"/>
                    </a:lnTo>
                    <a:lnTo>
                      <a:pt x="2010" y="1747"/>
                    </a:lnTo>
                    <a:lnTo>
                      <a:pt x="2055" y="1686"/>
                    </a:lnTo>
                    <a:lnTo>
                      <a:pt x="2099" y="1615"/>
                    </a:lnTo>
                    <a:lnTo>
                      <a:pt x="2125" y="1544"/>
                    </a:lnTo>
                    <a:lnTo>
                      <a:pt x="2125" y="1544"/>
                    </a:lnTo>
                    <a:lnTo>
                      <a:pt x="2169" y="1438"/>
                    </a:lnTo>
                    <a:lnTo>
                      <a:pt x="2196" y="1333"/>
                    </a:lnTo>
                    <a:lnTo>
                      <a:pt x="2213" y="1227"/>
                    </a:lnTo>
                    <a:lnTo>
                      <a:pt x="2213" y="1112"/>
                    </a:lnTo>
                    <a:lnTo>
                      <a:pt x="2213" y="1112"/>
                    </a:lnTo>
                    <a:lnTo>
                      <a:pt x="2213" y="1006"/>
                    </a:lnTo>
                    <a:lnTo>
                      <a:pt x="2196" y="891"/>
                    </a:lnTo>
                    <a:lnTo>
                      <a:pt x="2169" y="785"/>
                    </a:lnTo>
                    <a:lnTo>
                      <a:pt x="2134" y="688"/>
                    </a:lnTo>
                    <a:lnTo>
                      <a:pt x="2090" y="591"/>
                    </a:lnTo>
                    <a:lnTo>
                      <a:pt x="2037" y="503"/>
                    </a:lnTo>
                    <a:lnTo>
                      <a:pt x="1975" y="415"/>
                    </a:lnTo>
                    <a:lnTo>
                      <a:pt x="1905" y="335"/>
                    </a:lnTo>
                    <a:lnTo>
                      <a:pt x="1905" y="335"/>
                    </a:lnTo>
                    <a:lnTo>
                      <a:pt x="1825" y="265"/>
                    </a:lnTo>
                    <a:lnTo>
                      <a:pt x="1737" y="194"/>
                    </a:lnTo>
                    <a:lnTo>
                      <a:pt x="1640" y="132"/>
                    </a:lnTo>
                    <a:lnTo>
                      <a:pt x="1543" y="88"/>
                    </a:lnTo>
                    <a:lnTo>
                      <a:pt x="1446" y="53"/>
                    </a:lnTo>
                    <a:lnTo>
                      <a:pt x="1331" y="18"/>
                    </a:lnTo>
                    <a:lnTo>
                      <a:pt x="1225" y="0"/>
                    </a:lnTo>
                    <a:lnTo>
                      <a:pt x="111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86" name="Freeform 6">
                <a:extLst>
                  <a:ext uri="{FF2B5EF4-FFF2-40B4-BE49-F238E27FC236}">
                    <a16:creationId xmlns:a16="http://schemas.microsoft.com/office/drawing/2014/main" id="{A05403C4-FA5B-6146-B302-FEF01DE75DFD}"/>
                  </a:ext>
                </a:extLst>
              </p:cNvPr>
              <p:cNvSpPr>
                <a:spLocks noChangeArrowheads="1"/>
              </p:cNvSpPr>
              <p:nvPr/>
            </p:nvSpPr>
            <p:spPr bwMode="auto">
              <a:xfrm>
                <a:off x="6445250" y="989013"/>
                <a:ext cx="796925" cy="798512"/>
              </a:xfrm>
              <a:custGeom>
                <a:avLst/>
                <a:gdLst>
                  <a:gd name="T0" fmla="*/ 1111 w 2215"/>
                  <a:gd name="T1" fmla="*/ 2215 h 2216"/>
                  <a:gd name="T2" fmla="*/ 1341 w 2215"/>
                  <a:gd name="T3" fmla="*/ 2197 h 2216"/>
                  <a:gd name="T4" fmla="*/ 1544 w 2215"/>
                  <a:gd name="T5" fmla="*/ 2127 h 2216"/>
                  <a:gd name="T6" fmla="*/ 1729 w 2215"/>
                  <a:gd name="T7" fmla="*/ 2030 h 2216"/>
                  <a:gd name="T8" fmla="*/ 1897 w 2215"/>
                  <a:gd name="T9" fmla="*/ 1888 h 2216"/>
                  <a:gd name="T10" fmla="*/ 2029 w 2215"/>
                  <a:gd name="T11" fmla="*/ 1730 h 2216"/>
                  <a:gd name="T12" fmla="*/ 2126 w 2215"/>
                  <a:gd name="T13" fmla="*/ 1535 h 2216"/>
                  <a:gd name="T14" fmla="*/ 2197 w 2215"/>
                  <a:gd name="T15" fmla="*/ 1324 h 2216"/>
                  <a:gd name="T16" fmla="*/ 2214 w 2215"/>
                  <a:gd name="T17" fmla="*/ 1103 h 2216"/>
                  <a:gd name="T18" fmla="*/ 2214 w 2215"/>
                  <a:gd name="T19" fmla="*/ 988 h 2216"/>
                  <a:gd name="T20" fmla="*/ 2170 w 2215"/>
                  <a:gd name="T21" fmla="*/ 777 h 2216"/>
                  <a:gd name="T22" fmla="*/ 2082 w 2215"/>
                  <a:gd name="T23" fmla="*/ 582 h 2216"/>
                  <a:gd name="T24" fmla="*/ 1967 w 2215"/>
                  <a:gd name="T25" fmla="*/ 406 h 2216"/>
                  <a:gd name="T26" fmla="*/ 1906 w 2215"/>
                  <a:gd name="T27" fmla="*/ 327 h 2216"/>
                  <a:gd name="T28" fmla="*/ 1738 w 2215"/>
                  <a:gd name="T29" fmla="*/ 194 h 2216"/>
                  <a:gd name="T30" fmla="*/ 1544 w 2215"/>
                  <a:gd name="T31" fmla="*/ 88 h 2216"/>
                  <a:gd name="T32" fmla="*/ 1332 w 2215"/>
                  <a:gd name="T33" fmla="*/ 26 h 2216"/>
                  <a:gd name="T34" fmla="*/ 1111 w 2215"/>
                  <a:gd name="T35" fmla="*/ 0 h 2216"/>
                  <a:gd name="T36" fmla="*/ 997 w 2215"/>
                  <a:gd name="T37" fmla="*/ 9 h 2216"/>
                  <a:gd name="T38" fmla="*/ 785 w 2215"/>
                  <a:gd name="T39" fmla="*/ 53 h 2216"/>
                  <a:gd name="T40" fmla="*/ 582 w 2215"/>
                  <a:gd name="T41" fmla="*/ 132 h 2216"/>
                  <a:gd name="T42" fmla="*/ 406 w 2215"/>
                  <a:gd name="T43" fmla="*/ 247 h 2216"/>
                  <a:gd name="T44" fmla="*/ 256 w 2215"/>
                  <a:gd name="T45" fmla="*/ 397 h 2216"/>
                  <a:gd name="T46" fmla="*/ 132 w 2215"/>
                  <a:gd name="T47" fmla="*/ 574 h 2216"/>
                  <a:gd name="T48" fmla="*/ 44 w 2215"/>
                  <a:gd name="T49" fmla="*/ 777 h 2216"/>
                  <a:gd name="T50" fmla="*/ 0 w 2215"/>
                  <a:gd name="T51" fmla="*/ 988 h 2216"/>
                  <a:gd name="T52" fmla="*/ 0 w 2215"/>
                  <a:gd name="T53" fmla="*/ 1103 h 2216"/>
                  <a:gd name="T54" fmla="*/ 17 w 2215"/>
                  <a:gd name="T55" fmla="*/ 1332 h 2216"/>
                  <a:gd name="T56" fmla="*/ 88 w 2215"/>
                  <a:gd name="T57" fmla="*/ 1535 h 2216"/>
                  <a:gd name="T58" fmla="*/ 185 w 2215"/>
                  <a:gd name="T59" fmla="*/ 1730 h 2216"/>
                  <a:gd name="T60" fmla="*/ 326 w 2215"/>
                  <a:gd name="T61" fmla="*/ 1888 h 2216"/>
                  <a:gd name="T62" fmla="*/ 406 w 2215"/>
                  <a:gd name="T63" fmla="*/ 1968 h 2216"/>
                  <a:gd name="T64" fmla="*/ 582 w 2215"/>
                  <a:gd name="T65" fmla="*/ 2083 h 2216"/>
                  <a:gd name="T66" fmla="*/ 776 w 2215"/>
                  <a:gd name="T67" fmla="*/ 2171 h 2216"/>
                  <a:gd name="T68" fmla="*/ 997 w 2215"/>
                  <a:gd name="T69" fmla="*/ 2215 h 2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215" h="2216">
                    <a:moveTo>
                      <a:pt x="1111" y="2215"/>
                    </a:moveTo>
                    <a:lnTo>
                      <a:pt x="1111" y="2215"/>
                    </a:lnTo>
                    <a:lnTo>
                      <a:pt x="1226" y="2215"/>
                    </a:lnTo>
                    <a:lnTo>
                      <a:pt x="1341" y="2197"/>
                    </a:lnTo>
                    <a:lnTo>
                      <a:pt x="1447" y="2171"/>
                    </a:lnTo>
                    <a:lnTo>
                      <a:pt x="1544" y="2127"/>
                    </a:lnTo>
                    <a:lnTo>
                      <a:pt x="1641" y="2083"/>
                    </a:lnTo>
                    <a:lnTo>
                      <a:pt x="1729" y="2030"/>
                    </a:lnTo>
                    <a:lnTo>
                      <a:pt x="1817" y="1959"/>
                    </a:lnTo>
                    <a:lnTo>
                      <a:pt x="1897" y="1888"/>
                    </a:lnTo>
                    <a:lnTo>
                      <a:pt x="1967" y="1809"/>
                    </a:lnTo>
                    <a:lnTo>
                      <a:pt x="2029" y="1730"/>
                    </a:lnTo>
                    <a:lnTo>
                      <a:pt x="2082" y="1633"/>
                    </a:lnTo>
                    <a:lnTo>
                      <a:pt x="2126" y="1535"/>
                    </a:lnTo>
                    <a:lnTo>
                      <a:pt x="2170" y="1430"/>
                    </a:lnTo>
                    <a:lnTo>
                      <a:pt x="2197" y="1324"/>
                    </a:lnTo>
                    <a:lnTo>
                      <a:pt x="2214" y="1218"/>
                    </a:lnTo>
                    <a:lnTo>
                      <a:pt x="2214" y="1103"/>
                    </a:lnTo>
                    <a:lnTo>
                      <a:pt x="2214" y="1103"/>
                    </a:lnTo>
                    <a:lnTo>
                      <a:pt x="2214" y="988"/>
                    </a:lnTo>
                    <a:lnTo>
                      <a:pt x="2197" y="882"/>
                    </a:lnTo>
                    <a:lnTo>
                      <a:pt x="2170" y="777"/>
                    </a:lnTo>
                    <a:lnTo>
                      <a:pt x="2126" y="679"/>
                    </a:lnTo>
                    <a:lnTo>
                      <a:pt x="2082" y="582"/>
                    </a:lnTo>
                    <a:lnTo>
                      <a:pt x="2029" y="485"/>
                    </a:lnTo>
                    <a:lnTo>
                      <a:pt x="1967" y="406"/>
                    </a:lnTo>
                    <a:lnTo>
                      <a:pt x="1906" y="327"/>
                    </a:lnTo>
                    <a:lnTo>
                      <a:pt x="1906" y="327"/>
                    </a:lnTo>
                    <a:lnTo>
                      <a:pt x="1826" y="256"/>
                    </a:lnTo>
                    <a:lnTo>
                      <a:pt x="1738" y="194"/>
                    </a:lnTo>
                    <a:lnTo>
                      <a:pt x="1641" y="132"/>
                    </a:lnTo>
                    <a:lnTo>
                      <a:pt x="1544" y="88"/>
                    </a:lnTo>
                    <a:lnTo>
                      <a:pt x="1438" y="53"/>
                    </a:lnTo>
                    <a:lnTo>
                      <a:pt x="1332" y="26"/>
                    </a:lnTo>
                    <a:lnTo>
                      <a:pt x="1226" y="9"/>
                    </a:lnTo>
                    <a:lnTo>
                      <a:pt x="1111" y="0"/>
                    </a:lnTo>
                    <a:lnTo>
                      <a:pt x="1111" y="0"/>
                    </a:lnTo>
                    <a:lnTo>
                      <a:pt x="997" y="9"/>
                    </a:lnTo>
                    <a:lnTo>
                      <a:pt x="891" y="18"/>
                    </a:lnTo>
                    <a:lnTo>
                      <a:pt x="785" y="53"/>
                    </a:lnTo>
                    <a:lnTo>
                      <a:pt x="679" y="88"/>
                    </a:lnTo>
                    <a:lnTo>
                      <a:pt x="582" y="132"/>
                    </a:lnTo>
                    <a:lnTo>
                      <a:pt x="494" y="185"/>
                    </a:lnTo>
                    <a:lnTo>
                      <a:pt x="406" y="247"/>
                    </a:lnTo>
                    <a:lnTo>
                      <a:pt x="326" y="318"/>
                    </a:lnTo>
                    <a:lnTo>
                      <a:pt x="256" y="397"/>
                    </a:lnTo>
                    <a:lnTo>
                      <a:pt x="185" y="485"/>
                    </a:lnTo>
                    <a:lnTo>
                      <a:pt x="132" y="574"/>
                    </a:lnTo>
                    <a:lnTo>
                      <a:pt x="88" y="671"/>
                    </a:lnTo>
                    <a:lnTo>
                      <a:pt x="44" y="777"/>
                    </a:lnTo>
                    <a:lnTo>
                      <a:pt x="17" y="882"/>
                    </a:lnTo>
                    <a:lnTo>
                      <a:pt x="0" y="988"/>
                    </a:lnTo>
                    <a:lnTo>
                      <a:pt x="0" y="1103"/>
                    </a:lnTo>
                    <a:lnTo>
                      <a:pt x="0" y="1103"/>
                    </a:lnTo>
                    <a:lnTo>
                      <a:pt x="0" y="1218"/>
                    </a:lnTo>
                    <a:lnTo>
                      <a:pt x="17" y="1332"/>
                    </a:lnTo>
                    <a:lnTo>
                      <a:pt x="44" y="1438"/>
                    </a:lnTo>
                    <a:lnTo>
                      <a:pt x="88" y="1535"/>
                    </a:lnTo>
                    <a:lnTo>
                      <a:pt x="132" y="1633"/>
                    </a:lnTo>
                    <a:lnTo>
                      <a:pt x="185" y="1730"/>
                    </a:lnTo>
                    <a:lnTo>
                      <a:pt x="256" y="1818"/>
                    </a:lnTo>
                    <a:lnTo>
                      <a:pt x="326" y="1888"/>
                    </a:lnTo>
                    <a:lnTo>
                      <a:pt x="326" y="1888"/>
                    </a:lnTo>
                    <a:lnTo>
                      <a:pt x="406" y="1968"/>
                    </a:lnTo>
                    <a:lnTo>
                      <a:pt x="485" y="2030"/>
                    </a:lnTo>
                    <a:lnTo>
                      <a:pt x="582" y="2083"/>
                    </a:lnTo>
                    <a:lnTo>
                      <a:pt x="679" y="2127"/>
                    </a:lnTo>
                    <a:lnTo>
                      <a:pt x="776" y="2171"/>
                    </a:lnTo>
                    <a:lnTo>
                      <a:pt x="882" y="2197"/>
                    </a:lnTo>
                    <a:lnTo>
                      <a:pt x="997" y="2215"/>
                    </a:lnTo>
                    <a:lnTo>
                      <a:pt x="1111" y="221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87" name="Freeform 7">
                <a:extLst>
                  <a:ext uri="{FF2B5EF4-FFF2-40B4-BE49-F238E27FC236}">
                    <a16:creationId xmlns:a16="http://schemas.microsoft.com/office/drawing/2014/main" id="{6E8CD05C-5E34-3B43-87FB-146B2DFA68C2}"/>
                  </a:ext>
                </a:extLst>
              </p:cNvPr>
              <p:cNvSpPr>
                <a:spLocks noChangeArrowheads="1"/>
              </p:cNvSpPr>
              <p:nvPr/>
            </p:nvSpPr>
            <p:spPr bwMode="auto">
              <a:xfrm>
                <a:off x="1754188" y="2087563"/>
                <a:ext cx="798512" cy="798512"/>
              </a:xfrm>
              <a:custGeom>
                <a:avLst/>
                <a:gdLst>
                  <a:gd name="T0" fmla="*/ 2215 w 2216"/>
                  <a:gd name="T1" fmla="*/ 1103 h 2216"/>
                  <a:gd name="T2" fmla="*/ 2197 w 2216"/>
                  <a:gd name="T3" fmla="*/ 883 h 2216"/>
                  <a:gd name="T4" fmla="*/ 2135 w 2216"/>
                  <a:gd name="T5" fmla="*/ 671 h 2216"/>
                  <a:gd name="T6" fmla="*/ 2038 w 2216"/>
                  <a:gd name="T7" fmla="*/ 486 h 2216"/>
                  <a:gd name="T8" fmla="*/ 1906 w 2216"/>
                  <a:gd name="T9" fmla="*/ 327 h 2216"/>
                  <a:gd name="T10" fmla="*/ 1827 w 2216"/>
                  <a:gd name="T11" fmla="*/ 247 h 2216"/>
                  <a:gd name="T12" fmla="*/ 1641 w 2216"/>
                  <a:gd name="T13" fmla="*/ 133 h 2216"/>
                  <a:gd name="T14" fmla="*/ 1438 w 2216"/>
                  <a:gd name="T15" fmla="*/ 44 h 2216"/>
                  <a:gd name="T16" fmla="*/ 1227 w 2216"/>
                  <a:gd name="T17" fmla="*/ 0 h 2216"/>
                  <a:gd name="T18" fmla="*/ 1112 w 2216"/>
                  <a:gd name="T19" fmla="*/ 0 h 2216"/>
                  <a:gd name="T20" fmla="*/ 891 w 2216"/>
                  <a:gd name="T21" fmla="*/ 18 h 2216"/>
                  <a:gd name="T22" fmla="*/ 679 w 2216"/>
                  <a:gd name="T23" fmla="*/ 80 h 2216"/>
                  <a:gd name="T24" fmla="*/ 494 w 2216"/>
                  <a:gd name="T25" fmla="*/ 186 h 2216"/>
                  <a:gd name="T26" fmla="*/ 326 w 2216"/>
                  <a:gd name="T27" fmla="*/ 318 h 2216"/>
                  <a:gd name="T28" fmla="*/ 185 w 2216"/>
                  <a:gd name="T29" fmla="*/ 477 h 2216"/>
                  <a:gd name="T30" fmla="*/ 88 w 2216"/>
                  <a:gd name="T31" fmla="*/ 671 h 2216"/>
                  <a:gd name="T32" fmla="*/ 18 w 2216"/>
                  <a:gd name="T33" fmla="*/ 874 h 2216"/>
                  <a:gd name="T34" fmla="*/ 0 w 2216"/>
                  <a:gd name="T35" fmla="*/ 1103 h 2216"/>
                  <a:gd name="T36" fmla="*/ 0 w 2216"/>
                  <a:gd name="T37" fmla="*/ 1218 h 2216"/>
                  <a:gd name="T38" fmla="*/ 44 w 2216"/>
                  <a:gd name="T39" fmla="*/ 1439 h 2216"/>
                  <a:gd name="T40" fmla="*/ 132 w 2216"/>
                  <a:gd name="T41" fmla="*/ 1633 h 2216"/>
                  <a:gd name="T42" fmla="*/ 256 w 2216"/>
                  <a:gd name="T43" fmla="*/ 1809 h 2216"/>
                  <a:gd name="T44" fmla="*/ 335 w 2216"/>
                  <a:gd name="T45" fmla="*/ 1889 h 2216"/>
                  <a:gd name="T46" fmla="*/ 503 w 2216"/>
                  <a:gd name="T47" fmla="*/ 2021 h 2216"/>
                  <a:gd name="T48" fmla="*/ 688 w 2216"/>
                  <a:gd name="T49" fmla="*/ 2127 h 2216"/>
                  <a:gd name="T50" fmla="*/ 891 w 2216"/>
                  <a:gd name="T51" fmla="*/ 2189 h 2216"/>
                  <a:gd name="T52" fmla="*/ 1112 w 2216"/>
                  <a:gd name="T53" fmla="*/ 2215 h 2216"/>
                  <a:gd name="T54" fmla="*/ 1227 w 2216"/>
                  <a:gd name="T55" fmla="*/ 2206 h 2216"/>
                  <a:gd name="T56" fmla="*/ 1447 w 2216"/>
                  <a:gd name="T57" fmla="*/ 2162 h 2216"/>
                  <a:gd name="T58" fmla="*/ 1641 w 2216"/>
                  <a:gd name="T59" fmla="*/ 2083 h 2216"/>
                  <a:gd name="T60" fmla="*/ 1818 w 2216"/>
                  <a:gd name="T61" fmla="*/ 1959 h 2216"/>
                  <a:gd name="T62" fmla="*/ 1968 w 2216"/>
                  <a:gd name="T63" fmla="*/ 1809 h 2216"/>
                  <a:gd name="T64" fmla="*/ 2082 w 2216"/>
                  <a:gd name="T65" fmla="*/ 1633 h 2216"/>
                  <a:gd name="T66" fmla="*/ 2171 w 2216"/>
                  <a:gd name="T67" fmla="*/ 1430 h 2216"/>
                  <a:gd name="T68" fmla="*/ 2206 w 2216"/>
                  <a:gd name="T69" fmla="*/ 1218 h 2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216" h="2216">
                    <a:moveTo>
                      <a:pt x="2215" y="1103"/>
                    </a:moveTo>
                    <a:lnTo>
                      <a:pt x="2215" y="1103"/>
                    </a:lnTo>
                    <a:lnTo>
                      <a:pt x="2215" y="989"/>
                    </a:lnTo>
                    <a:lnTo>
                      <a:pt x="2197" y="883"/>
                    </a:lnTo>
                    <a:lnTo>
                      <a:pt x="2171" y="777"/>
                    </a:lnTo>
                    <a:lnTo>
                      <a:pt x="2135" y="671"/>
                    </a:lnTo>
                    <a:lnTo>
                      <a:pt x="2091" y="574"/>
                    </a:lnTo>
                    <a:lnTo>
                      <a:pt x="2038" y="486"/>
                    </a:lnTo>
                    <a:lnTo>
                      <a:pt x="1977" y="397"/>
                    </a:lnTo>
                    <a:lnTo>
                      <a:pt x="1906" y="327"/>
                    </a:lnTo>
                    <a:lnTo>
                      <a:pt x="1906" y="327"/>
                    </a:lnTo>
                    <a:lnTo>
                      <a:pt x="1827" y="247"/>
                    </a:lnTo>
                    <a:lnTo>
                      <a:pt x="1738" y="186"/>
                    </a:lnTo>
                    <a:lnTo>
                      <a:pt x="1641" y="133"/>
                    </a:lnTo>
                    <a:lnTo>
                      <a:pt x="1544" y="88"/>
                    </a:lnTo>
                    <a:lnTo>
                      <a:pt x="1438" y="44"/>
                    </a:lnTo>
                    <a:lnTo>
                      <a:pt x="1332" y="18"/>
                    </a:lnTo>
                    <a:lnTo>
                      <a:pt x="1227" y="0"/>
                    </a:lnTo>
                    <a:lnTo>
                      <a:pt x="1112" y="0"/>
                    </a:lnTo>
                    <a:lnTo>
                      <a:pt x="1112" y="0"/>
                    </a:lnTo>
                    <a:lnTo>
                      <a:pt x="997" y="0"/>
                    </a:lnTo>
                    <a:lnTo>
                      <a:pt x="891" y="18"/>
                    </a:lnTo>
                    <a:lnTo>
                      <a:pt x="785" y="44"/>
                    </a:lnTo>
                    <a:lnTo>
                      <a:pt x="679" y="80"/>
                    </a:lnTo>
                    <a:lnTo>
                      <a:pt x="582" y="133"/>
                    </a:lnTo>
                    <a:lnTo>
                      <a:pt x="494" y="186"/>
                    </a:lnTo>
                    <a:lnTo>
                      <a:pt x="406" y="247"/>
                    </a:lnTo>
                    <a:lnTo>
                      <a:pt x="326" y="318"/>
                    </a:lnTo>
                    <a:lnTo>
                      <a:pt x="256" y="397"/>
                    </a:lnTo>
                    <a:lnTo>
                      <a:pt x="185" y="477"/>
                    </a:lnTo>
                    <a:lnTo>
                      <a:pt x="132" y="574"/>
                    </a:lnTo>
                    <a:lnTo>
                      <a:pt x="88" y="671"/>
                    </a:lnTo>
                    <a:lnTo>
                      <a:pt x="44" y="768"/>
                    </a:lnTo>
                    <a:lnTo>
                      <a:pt x="18" y="874"/>
                    </a:lnTo>
                    <a:lnTo>
                      <a:pt x="0" y="989"/>
                    </a:lnTo>
                    <a:lnTo>
                      <a:pt x="0" y="1103"/>
                    </a:lnTo>
                    <a:lnTo>
                      <a:pt x="0" y="1103"/>
                    </a:lnTo>
                    <a:lnTo>
                      <a:pt x="0" y="1218"/>
                    </a:lnTo>
                    <a:lnTo>
                      <a:pt x="18" y="1324"/>
                    </a:lnTo>
                    <a:lnTo>
                      <a:pt x="44" y="1439"/>
                    </a:lnTo>
                    <a:lnTo>
                      <a:pt x="88" y="1536"/>
                    </a:lnTo>
                    <a:lnTo>
                      <a:pt x="132" y="1633"/>
                    </a:lnTo>
                    <a:lnTo>
                      <a:pt x="194" y="1730"/>
                    </a:lnTo>
                    <a:lnTo>
                      <a:pt x="256" y="1809"/>
                    </a:lnTo>
                    <a:lnTo>
                      <a:pt x="335" y="1889"/>
                    </a:lnTo>
                    <a:lnTo>
                      <a:pt x="335" y="1889"/>
                    </a:lnTo>
                    <a:lnTo>
                      <a:pt x="415" y="1959"/>
                    </a:lnTo>
                    <a:lnTo>
                      <a:pt x="503" y="2021"/>
                    </a:lnTo>
                    <a:lnTo>
                      <a:pt x="591" y="2083"/>
                    </a:lnTo>
                    <a:lnTo>
                      <a:pt x="688" y="2127"/>
                    </a:lnTo>
                    <a:lnTo>
                      <a:pt x="785" y="2162"/>
                    </a:lnTo>
                    <a:lnTo>
                      <a:pt x="891" y="2189"/>
                    </a:lnTo>
                    <a:lnTo>
                      <a:pt x="997" y="2206"/>
                    </a:lnTo>
                    <a:lnTo>
                      <a:pt x="1112" y="2215"/>
                    </a:lnTo>
                    <a:lnTo>
                      <a:pt x="1112" y="2215"/>
                    </a:lnTo>
                    <a:lnTo>
                      <a:pt x="1227" y="2206"/>
                    </a:lnTo>
                    <a:lnTo>
                      <a:pt x="1332" y="2189"/>
                    </a:lnTo>
                    <a:lnTo>
                      <a:pt x="1447" y="2162"/>
                    </a:lnTo>
                    <a:lnTo>
                      <a:pt x="1544" y="2127"/>
                    </a:lnTo>
                    <a:lnTo>
                      <a:pt x="1641" y="2083"/>
                    </a:lnTo>
                    <a:lnTo>
                      <a:pt x="1729" y="2021"/>
                    </a:lnTo>
                    <a:lnTo>
                      <a:pt x="1818" y="1959"/>
                    </a:lnTo>
                    <a:lnTo>
                      <a:pt x="1897" y="1889"/>
                    </a:lnTo>
                    <a:lnTo>
                      <a:pt x="1968" y="1809"/>
                    </a:lnTo>
                    <a:lnTo>
                      <a:pt x="2029" y="1721"/>
                    </a:lnTo>
                    <a:lnTo>
                      <a:pt x="2082" y="1633"/>
                    </a:lnTo>
                    <a:lnTo>
                      <a:pt x="2127" y="1536"/>
                    </a:lnTo>
                    <a:lnTo>
                      <a:pt x="2171" y="1430"/>
                    </a:lnTo>
                    <a:lnTo>
                      <a:pt x="2197" y="1324"/>
                    </a:lnTo>
                    <a:lnTo>
                      <a:pt x="2206" y="1218"/>
                    </a:lnTo>
                    <a:lnTo>
                      <a:pt x="2215" y="1103"/>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88" name="Freeform 8">
                <a:extLst>
                  <a:ext uri="{FF2B5EF4-FFF2-40B4-BE49-F238E27FC236}">
                    <a16:creationId xmlns:a16="http://schemas.microsoft.com/office/drawing/2014/main" id="{F65A8F47-E57A-0242-83D3-C037058C82AC}"/>
                  </a:ext>
                </a:extLst>
              </p:cNvPr>
              <p:cNvSpPr>
                <a:spLocks noChangeArrowheads="1"/>
              </p:cNvSpPr>
              <p:nvPr/>
            </p:nvSpPr>
            <p:spPr bwMode="auto">
              <a:xfrm>
                <a:off x="1890713" y="3359150"/>
                <a:ext cx="798512" cy="796925"/>
              </a:xfrm>
              <a:custGeom>
                <a:avLst/>
                <a:gdLst>
                  <a:gd name="T0" fmla="*/ 1112 w 2216"/>
                  <a:gd name="T1" fmla="*/ 0 h 2215"/>
                  <a:gd name="T2" fmla="*/ 892 w 2216"/>
                  <a:gd name="T3" fmla="*/ 18 h 2215"/>
                  <a:gd name="T4" fmla="*/ 680 w 2216"/>
                  <a:gd name="T5" fmla="*/ 88 h 2215"/>
                  <a:gd name="T6" fmla="*/ 495 w 2216"/>
                  <a:gd name="T7" fmla="*/ 185 h 2215"/>
                  <a:gd name="T8" fmla="*/ 327 w 2216"/>
                  <a:gd name="T9" fmla="*/ 318 h 2215"/>
                  <a:gd name="T10" fmla="*/ 195 w 2216"/>
                  <a:gd name="T11" fmla="*/ 485 h 2215"/>
                  <a:gd name="T12" fmla="*/ 89 w 2216"/>
                  <a:gd name="T13" fmla="*/ 671 h 2215"/>
                  <a:gd name="T14" fmla="*/ 27 w 2216"/>
                  <a:gd name="T15" fmla="*/ 882 h 2215"/>
                  <a:gd name="T16" fmla="*/ 0 w 2216"/>
                  <a:gd name="T17" fmla="*/ 1103 h 2215"/>
                  <a:gd name="T18" fmla="*/ 9 w 2216"/>
                  <a:gd name="T19" fmla="*/ 1218 h 2215"/>
                  <a:gd name="T20" fmla="*/ 53 w 2216"/>
                  <a:gd name="T21" fmla="*/ 1437 h 2215"/>
                  <a:gd name="T22" fmla="*/ 142 w 2216"/>
                  <a:gd name="T23" fmla="*/ 1640 h 2215"/>
                  <a:gd name="T24" fmla="*/ 265 w 2216"/>
                  <a:gd name="T25" fmla="*/ 1817 h 2215"/>
                  <a:gd name="T26" fmla="*/ 336 w 2216"/>
                  <a:gd name="T27" fmla="*/ 1887 h 2215"/>
                  <a:gd name="T28" fmla="*/ 503 w 2216"/>
                  <a:gd name="T29" fmla="*/ 2029 h 2215"/>
                  <a:gd name="T30" fmla="*/ 689 w 2216"/>
                  <a:gd name="T31" fmla="*/ 2126 h 2215"/>
                  <a:gd name="T32" fmla="*/ 892 w 2216"/>
                  <a:gd name="T33" fmla="*/ 2196 h 2215"/>
                  <a:gd name="T34" fmla="*/ 1112 w 2216"/>
                  <a:gd name="T35" fmla="*/ 2214 h 2215"/>
                  <a:gd name="T36" fmla="*/ 1227 w 2216"/>
                  <a:gd name="T37" fmla="*/ 2214 h 2215"/>
                  <a:gd name="T38" fmla="*/ 1448 w 2216"/>
                  <a:gd name="T39" fmla="*/ 2170 h 2215"/>
                  <a:gd name="T40" fmla="*/ 1642 w 2216"/>
                  <a:gd name="T41" fmla="*/ 2081 h 2215"/>
                  <a:gd name="T42" fmla="*/ 1818 w 2216"/>
                  <a:gd name="T43" fmla="*/ 1958 h 2215"/>
                  <a:gd name="T44" fmla="*/ 1968 w 2216"/>
                  <a:gd name="T45" fmla="*/ 1808 h 2215"/>
                  <a:gd name="T46" fmla="*/ 2083 w 2216"/>
                  <a:gd name="T47" fmla="*/ 1631 h 2215"/>
                  <a:gd name="T48" fmla="*/ 2171 w 2216"/>
                  <a:gd name="T49" fmla="*/ 1428 h 2215"/>
                  <a:gd name="T50" fmla="*/ 2215 w 2216"/>
                  <a:gd name="T51" fmla="*/ 1218 h 2215"/>
                  <a:gd name="T52" fmla="*/ 2215 w 2216"/>
                  <a:gd name="T53" fmla="*/ 1103 h 2215"/>
                  <a:gd name="T54" fmla="*/ 2198 w 2216"/>
                  <a:gd name="T55" fmla="*/ 882 h 2215"/>
                  <a:gd name="T56" fmla="*/ 2136 w 2216"/>
                  <a:gd name="T57" fmla="*/ 679 h 2215"/>
                  <a:gd name="T58" fmla="*/ 2039 w 2216"/>
                  <a:gd name="T59" fmla="*/ 485 h 2215"/>
                  <a:gd name="T60" fmla="*/ 1906 w 2216"/>
                  <a:gd name="T61" fmla="*/ 326 h 2215"/>
                  <a:gd name="T62" fmla="*/ 1827 w 2216"/>
                  <a:gd name="T63" fmla="*/ 256 h 2215"/>
                  <a:gd name="T64" fmla="*/ 1650 w 2216"/>
                  <a:gd name="T65" fmla="*/ 132 h 2215"/>
                  <a:gd name="T66" fmla="*/ 1448 w 2216"/>
                  <a:gd name="T67" fmla="*/ 53 h 2215"/>
                  <a:gd name="T68" fmla="*/ 1227 w 2216"/>
                  <a:gd name="T69" fmla="*/ 9 h 2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216" h="2215">
                    <a:moveTo>
                      <a:pt x="1112" y="0"/>
                    </a:moveTo>
                    <a:lnTo>
                      <a:pt x="1112" y="0"/>
                    </a:lnTo>
                    <a:lnTo>
                      <a:pt x="998" y="9"/>
                    </a:lnTo>
                    <a:lnTo>
                      <a:pt x="892" y="18"/>
                    </a:lnTo>
                    <a:lnTo>
                      <a:pt x="786" y="53"/>
                    </a:lnTo>
                    <a:lnTo>
                      <a:pt x="680" y="88"/>
                    </a:lnTo>
                    <a:lnTo>
                      <a:pt x="583" y="132"/>
                    </a:lnTo>
                    <a:lnTo>
                      <a:pt x="495" y="185"/>
                    </a:lnTo>
                    <a:lnTo>
                      <a:pt x="406" y="247"/>
                    </a:lnTo>
                    <a:lnTo>
                      <a:pt x="327" y="318"/>
                    </a:lnTo>
                    <a:lnTo>
                      <a:pt x="256" y="397"/>
                    </a:lnTo>
                    <a:lnTo>
                      <a:pt x="195" y="485"/>
                    </a:lnTo>
                    <a:lnTo>
                      <a:pt x="133" y="574"/>
                    </a:lnTo>
                    <a:lnTo>
                      <a:pt x="89" y="671"/>
                    </a:lnTo>
                    <a:lnTo>
                      <a:pt x="53" y="776"/>
                    </a:lnTo>
                    <a:lnTo>
                      <a:pt x="27" y="882"/>
                    </a:lnTo>
                    <a:lnTo>
                      <a:pt x="9" y="988"/>
                    </a:lnTo>
                    <a:lnTo>
                      <a:pt x="0" y="1103"/>
                    </a:lnTo>
                    <a:lnTo>
                      <a:pt x="0" y="1103"/>
                    </a:lnTo>
                    <a:lnTo>
                      <a:pt x="9" y="1218"/>
                    </a:lnTo>
                    <a:lnTo>
                      <a:pt x="27" y="1331"/>
                    </a:lnTo>
                    <a:lnTo>
                      <a:pt x="53" y="1437"/>
                    </a:lnTo>
                    <a:lnTo>
                      <a:pt x="89" y="1543"/>
                    </a:lnTo>
                    <a:lnTo>
                      <a:pt x="142" y="1640"/>
                    </a:lnTo>
                    <a:lnTo>
                      <a:pt x="195" y="1729"/>
                    </a:lnTo>
                    <a:lnTo>
                      <a:pt x="265" y="1817"/>
                    </a:lnTo>
                    <a:lnTo>
                      <a:pt x="336" y="1887"/>
                    </a:lnTo>
                    <a:lnTo>
                      <a:pt x="336" y="1887"/>
                    </a:lnTo>
                    <a:lnTo>
                      <a:pt x="415" y="1967"/>
                    </a:lnTo>
                    <a:lnTo>
                      <a:pt x="503" y="2029"/>
                    </a:lnTo>
                    <a:lnTo>
                      <a:pt x="592" y="2081"/>
                    </a:lnTo>
                    <a:lnTo>
                      <a:pt x="689" y="2126"/>
                    </a:lnTo>
                    <a:lnTo>
                      <a:pt x="786" y="2170"/>
                    </a:lnTo>
                    <a:lnTo>
                      <a:pt x="892" y="2196"/>
                    </a:lnTo>
                    <a:lnTo>
                      <a:pt x="1006" y="2214"/>
                    </a:lnTo>
                    <a:lnTo>
                      <a:pt x="1112" y="2214"/>
                    </a:lnTo>
                    <a:lnTo>
                      <a:pt x="1112" y="2214"/>
                    </a:lnTo>
                    <a:lnTo>
                      <a:pt x="1227" y="2214"/>
                    </a:lnTo>
                    <a:lnTo>
                      <a:pt x="1342" y="2196"/>
                    </a:lnTo>
                    <a:lnTo>
                      <a:pt x="1448" y="2170"/>
                    </a:lnTo>
                    <a:lnTo>
                      <a:pt x="1545" y="2126"/>
                    </a:lnTo>
                    <a:lnTo>
                      <a:pt x="1642" y="2081"/>
                    </a:lnTo>
                    <a:lnTo>
                      <a:pt x="1730" y="2029"/>
                    </a:lnTo>
                    <a:lnTo>
                      <a:pt x="1818" y="1958"/>
                    </a:lnTo>
                    <a:lnTo>
                      <a:pt x="1898" y="1887"/>
                    </a:lnTo>
                    <a:lnTo>
                      <a:pt x="1968" y="1808"/>
                    </a:lnTo>
                    <a:lnTo>
                      <a:pt x="2030" y="1729"/>
                    </a:lnTo>
                    <a:lnTo>
                      <a:pt x="2083" y="1631"/>
                    </a:lnTo>
                    <a:lnTo>
                      <a:pt x="2136" y="1534"/>
                    </a:lnTo>
                    <a:lnTo>
                      <a:pt x="2171" y="1428"/>
                    </a:lnTo>
                    <a:lnTo>
                      <a:pt x="2198" y="1323"/>
                    </a:lnTo>
                    <a:lnTo>
                      <a:pt x="2215" y="1218"/>
                    </a:lnTo>
                    <a:lnTo>
                      <a:pt x="2215" y="1103"/>
                    </a:lnTo>
                    <a:lnTo>
                      <a:pt x="2215" y="1103"/>
                    </a:lnTo>
                    <a:lnTo>
                      <a:pt x="2215" y="988"/>
                    </a:lnTo>
                    <a:lnTo>
                      <a:pt x="2198" y="882"/>
                    </a:lnTo>
                    <a:lnTo>
                      <a:pt x="2171" y="776"/>
                    </a:lnTo>
                    <a:lnTo>
                      <a:pt x="2136" y="679"/>
                    </a:lnTo>
                    <a:lnTo>
                      <a:pt x="2092" y="582"/>
                    </a:lnTo>
                    <a:lnTo>
                      <a:pt x="2039" y="485"/>
                    </a:lnTo>
                    <a:lnTo>
                      <a:pt x="1977" y="406"/>
                    </a:lnTo>
                    <a:lnTo>
                      <a:pt x="1906" y="326"/>
                    </a:lnTo>
                    <a:lnTo>
                      <a:pt x="1906" y="326"/>
                    </a:lnTo>
                    <a:lnTo>
                      <a:pt x="1827" y="256"/>
                    </a:lnTo>
                    <a:lnTo>
                      <a:pt x="1739" y="194"/>
                    </a:lnTo>
                    <a:lnTo>
                      <a:pt x="1650" y="132"/>
                    </a:lnTo>
                    <a:lnTo>
                      <a:pt x="1545" y="88"/>
                    </a:lnTo>
                    <a:lnTo>
                      <a:pt x="1448" y="53"/>
                    </a:lnTo>
                    <a:lnTo>
                      <a:pt x="1342" y="26"/>
                    </a:lnTo>
                    <a:lnTo>
                      <a:pt x="1227" y="9"/>
                    </a:lnTo>
                    <a:lnTo>
                      <a:pt x="1112"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89" name="Freeform 9">
                <a:extLst>
                  <a:ext uri="{FF2B5EF4-FFF2-40B4-BE49-F238E27FC236}">
                    <a16:creationId xmlns:a16="http://schemas.microsoft.com/office/drawing/2014/main" id="{260427DA-3465-CF40-A015-23C8BFC2D663}"/>
                  </a:ext>
                </a:extLst>
              </p:cNvPr>
              <p:cNvSpPr>
                <a:spLocks noChangeArrowheads="1"/>
              </p:cNvSpPr>
              <p:nvPr/>
            </p:nvSpPr>
            <p:spPr bwMode="auto">
              <a:xfrm>
                <a:off x="3176588" y="989013"/>
                <a:ext cx="798512" cy="798512"/>
              </a:xfrm>
              <a:custGeom>
                <a:avLst/>
                <a:gdLst>
                  <a:gd name="T0" fmla="*/ 335 w 2216"/>
                  <a:gd name="T1" fmla="*/ 1888 h 2216"/>
                  <a:gd name="T2" fmla="*/ 494 w 2216"/>
                  <a:gd name="T3" fmla="*/ 2030 h 2216"/>
                  <a:gd name="T4" fmla="*/ 688 w 2216"/>
                  <a:gd name="T5" fmla="*/ 2127 h 2216"/>
                  <a:gd name="T6" fmla="*/ 891 w 2216"/>
                  <a:gd name="T7" fmla="*/ 2197 h 2216"/>
                  <a:gd name="T8" fmla="*/ 1112 w 2216"/>
                  <a:gd name="T9" fmla="*/ 2215 h 2216"/>
                  <a:gd name="T10" fmla="*/ 1227 w 2216"/>
                  <a:gd name="T11" fmla="*/ 2215 h 2216"/>
                  <a:gd name="T12" fmla="*/ 1438 w 2216"/>
                  <a:gd name="T13" fmla="*/ 2171 h 2216"/>
                  <a:gd name="T14" fmla="*/ 1641 w 2216"/>
                  <a:gd name="T15" fmla="*/ 2083 h 2216"/>
                  <a:gd name="T16" fmla="*/ 1818 w 2216"/>
                  <a:gd name="T17" fmla="*/ 1959 h 2216"/>
                  <a:gd name="T18" fmla="*/ 1968 w 2216"/>
                  <a:gd name="T19" fmla="*/ 1809 h 2216"/>
                  <a:gd name="T20" fmla="*/ 2082 w 2216"/>
                  <a:gd name="T21" fmla="*/ 1633 h 2216"/>
                  <a:gd name="T22" fmla="*/ 2162 w 2216"/>
                  <a:gd name="T23" fmla="*/ 1430 h 2216"/>
                  <a:gd name="T24" fmla="*/ 2206 w 2216"/>
                  <a:gd name="T25" fmla="*/ 1218 h 2216"/>
                  <a:gd name="T26" fmla="*/ 2215 w 2216"/>
                  <a:gd name="T27" fmla="*/ 1103 h 2216"/>
                  <a:gd name="T28" fmla="*/ 2197 w 2216"/>
                  <a:gd name="T29" fmla="*/ 882 h 2216"/>
                  <a:gd name="T30" fmla="*/ 2135 w 2216"/>
                  <a:gd name="T31" fmla="*/ 679 h 2216"/>
                  <a:gd name="T32" fmla="*/ 2038 w 2216"/>
                  <a:gd name="T33" fmla="*/ 485 h 2216"/>
                  <a:gd name="T34" fmla="*/ 1897 w 2216"/>
                  <a:gd name="T35" fmla="*/ 327 h 2216"/>
                  <a:gd name="T36" fmla="*/ 1827 w 2216"/>
                  <a:gd name="T37" fmla="*/ 256 h 2216"/>
                  <a:gd name="T38" fmla="*/ 1641 w 2216"/>
                  <a:gd name="T39" fmla="*/ 132 h 2216"/>
                  <a:gd name="T40" fmla="*/ 1447 w 2216"/>
                  <a:gd name="T41" fmla="*/ 53 h 2216"/>
                  <a:gd name="T42" fmla="*/ 1227 w 2216"/>
                  <a:gd name="T43" fmla="*/ 9 h 2216"/>
                  <a:gd name="T44" fmla="*/ 1112 w 2216"/>
                  <a:gd name="T45" fmla="*/ 0 h 2216"/>
                  <a:gd name="T46" fmla="*/ 891 w 2216"/>
                  <a:gd name="T47" fmla="*/ 18 h 2216"/>
                  <a:gd name="T48" fmla="*/ 679 w 2216"/>
                  <a:gd name="T49" fmla="*/ 88 h 2216"/>
                  <a:gd name="T50" fmla="*/ 485 w 2216"/>
                  <a:gd name="T51" fmla="*/ 185 h 2216"/>
                  <a:gd name="T52" fmla="*/ 327 w 2216"/>
                  <a:gd name="T53" fmla="*/ 318 h 2216"/>
                  <a:gd name="T54" fmla="*/ 185 w 2216"/>
                  <a:gd name="T55" fmla="*/ 485 h 2216"/>
                  <a:gd name="T56" fmla="*/ 79 w 2216"/>
                  <a:gd name="T57" fmla="*/ 671 h 2216"/>
                  <a:gd name="T58" fmla="*/ 18 w 2216"/>
                  <a:gd name="T59" fmla="*/ 882 h 2216"/>
                  <a:gd name="T60" fmla="*/ 0 w 2216"/>
                  <a:gd name="T61" fmla="*/ 1103 h 2216"/>
                  <a:gd name="T62" fmla="*/ 0 w 2216"/>
                  <a:gd name="T63" fmla="*/ 1218 h 2216"/>
                  <a:gd name="T64" fmla="*/ 44 w 2216"/>
                  <a:gd name="T65" fmla="*/ 1438 h 2216"/>
                  <a:gd name="T66" fmla="*/ 132 w 2216"/>
                  <a:gd name="T67" fmla="*/ 1633 h 2216"/>
                  <a:gd name="T68" fmla="*/ 256 w 2216"/>
                  <a:gd name="T69" fmla="*/ 1818 h 2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216" h="2216">
                    <a:moveTo>
                      <a:pt x="335" y="1888"/>
                    </a:moveTo>
                    <a:lnTo>
                      <a:pt x="335" y="1888"/>
                    </a:lnTo>
                    <a:lnTo>
                      <a:pt x="415" y="1968"/>
                    </a:lnTo>
                    <a:lnTo>
                      <a:pt x="494" y="2030"/>
                    </a:lnTo>
                    <a:lnTo>
                      <a:pt x="591" y="2083"/>
                    </a:lnTo>
                    <a:lnTo>
                      <a:pt x="688" y="2127"/>
                    </a:lnTo>
                    <a:lnTo>
                      <a:pt x="785" y="2171"/>
                    </a:lnTo>
                    <a:lnTo>
                      <a:pt x="891" y="2197"/>
                    </a:lnTo>
                    <a:lnTo>
                      <a:pt x="997" y="2215"/>
                    </a:lnTo>
                    <a:lnTo>
                      <a:pt x="1112" y="2215"/>
                    </a:lnTo>
                    <a:lnTo>
                      <a:pt x="1112" y="2215"/>
                    </a:lnTo>
                    <a:lnTo>
                      <a:pt x="1227" y="2215"/>
                    </a:lnTo>
                    <a:lnTo>
                      <a:pt x="1332" y="2197"/>
                    </a:lnTo>
                    <a:lnTo>
                      <a:pt x="1438" y="2171"/>
                    </a:lnTo>
                    <a:lnTo>
                      <a:pt x="1544" y="2127"/>
                    </a:lnTo>
                    <a:lnTo>
                      <a:pt x="1641" y="2083"/>
                    </a:lnTo>
                    <a:lnTo>
                      <a:pt x="1729" y="2030"/>
                    </a:lnTo>
                    <a:lnTo>
                      <a:pt x="1818" y="1959"/>
                    </a:lnTo>
                    <a:lnTo>
                      <a:pt x="1897" y="1888"/>
                    </a:lnTo>
                    <a:lnTo>
                      <a:pt x="1968" y="1809"/>
                    </a:lnTo>
                    <a:lnTo>
                      <a:pt x="2030" y="1730"/>
                    </a:lnTo>
                    <a:lnTo>
                      <a:pt x="2082" y="1633"/>
                    </a:lnTo>
                    <a:lnTo>
                      <a:pt x="2127" y="1535"/>
                    </a:lnTo>
                    <a:lnTo>
                      <a:pt x="2162" y="1430"/>
                    </a:lnTo>
                    <a:lnTo>
                      <a:pt x="2188" y="1324"/>
                    </a:lnTo>
                    <a:lnTo>
                      <a:pt x="2206" y="1218"/>
                    </a:lnTo>
                    <a:lnTo>
                      <a:pt x="2215" y="1103"/>
                    </a:lnTo>
                    <a:lnTo>
                      <a:pt x="2215" y="1103"/>
                    </a:lnTo>
                    <a:lnTo>
                      <a:pt x="2206" y="988"/>
                    </a:lnTo>
                    <a:lnTo>
                      <a:pt x="2197" y="882"/>
                    </a:lnTo>
                    <a:lnTo>
                      <a:pt x="2171" y="777"/>
                    </a:lnTo>
                    <a:lnTo>
                      <a:pt x="2135" y="679"/>
                    </a:lnTo>
                    <a:lnTo>
                      <a:pt x="2091" y="582"/>
                    </a:lnTo>
                    <a:lnTo>
                      <a:pt x="2038" y="485"/>
                    </a:lnTo>
                    <a:lnTo>
                      <a:pt x="1968" y="406"/>
                    </a:lnTo>
                    <a:lnTo>
                      <a:pt x="1897" y="327"/>
                    </a:lnTo>
                    <a:lnTo>
                      <a:pt x="1897" y="327"/>
                    </a:lnTo>
                    <a:lnTo>
                      <a:pt x="1827" y="256"/>
                    </a:lnTo>
                    <a:lnTo>
                      <a:pt x="1738" y="194"/>
                    </a:lnTo>
                    <a:lnTo>
                      <a:pt x="1641" y="132"/>
                    </a:lnTo>
                    <a:lnTo>
                      <a:pt x="1544" y="88"/>
                    </a:lnTo>
                    <a:lnTo>
                      <a:pt x="1447" y="53"/>
                    </a:lnTo>
                    <a:lnTo>
                      <a:pt x="1341" y="26"/>
                    </a:lnTo>
                    <a:lnTo>
                      <a:pt x="1227" y="9"/>
                    </a:lnTo>
                    <a:lnTo>
                      <a:pt x="1112" y="0"/>
                    </a:lnTo>
                    <a:lnTo>
                      <a:pt x="1112" y="0"/>
                    </a:lnTo>
                    <a:lnTo>
                      <a:pt x="997" y="9"/>
                    </a:lnTo>
                    <a:lnTo>
                      <a:pt x="891" y="18"/>
                    </a:lnTo>
                    <a:lnTo>
                      <a:pt x="777" y="53"/>
                    </a:lnTo>
                    <a:lnTo>
                      <a:pt x="679" y="88"/>
                    </a:lnTo>
                    <a:lnTo>
                      <a:pt x="582" y="132"/>
                    </a:lnTo>
                    <a:lnTo>
                      <a:pt x="485" y="185"/>
                    </a:lnTo>
                    <a:lnTo>
                      <a:pt x="406" y="247"/>
                    </a:lnTo>
                    <a:lnTo>
                      <a:pt x="327" y="318"/>
                    </a:lnTo>
                    <a:lnTo>
                      <a:pt x="247" y="397"/>
                    </a:lnTo>
                    <a:lnTo>
                      <a:pt x="185" y="485"/>
                    </a:lnTo>
                    <a:lnTo>
                      <a:pt x="132" y="574"/>
                    </a:lnTo>
                    <a:lnTo>
                      <a:pt x="79" y="671"/>
                    </a:lnTo>
                    <a:lnTo>
                      <a:pt x="44" y="777"/>
                    </a:lnTo>
                    <a:lnTo>
                      <a:pt x="18" y="882"/>
                    </a:lnTo>
                    <a:lnTo>
                      <a:pt x="0" y="988"/>
                    </a:lnTo>
                    <a:lnTo>
                      <a:pt x="0" y="1103"/>
                    </a:lnTo>
                    <a:lnTo>
                      <a:pt x="0" y="1103"/>
                    </a:lnTo>
                    <a:lnTo>
                      <a:pt x="0" y="1218"/>
                    </a:lnTo>
                    <a:lnTo>
                      <a:pt x="18" y="1332"/>
                    </a:lnTo>
                    <a:lnTo>
                      <a:pt x="44" y="1438"/>
                    </a:lnTo>
                    <a:lnTo>
                      <a:pt x="88" y="1535"/>
                    </a:lnTo>
                    <a:lnTo>
                      <a:pt x="132" y="1633"/>
                    </a:lnTo>
                    <a:lnTo>
                      <a:pt x="194" y="1730"/>
                    </a:lnTo>
                    <a:lnTo>
                      <a:pt x="256" y="1818"/>
                    </a:lnTo>
                    <a:lnTo>
                      <a:pt x="335" y="188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90" name="Freeform 10">
                <a:extLst>
                  <a:ext uri="{FF2B5EF4-FFF2-40B4-BE49-F238E27FC236}">
                    <a16:creationId xmlns:a16="http://schemas.microsoft.com/office/drawing/2014/main" id="{9FF4B9CE-63FA-7349-92B6-24E45949A370}"/>
                  </a:ext>
                </a:extLst>
              </p:cNvPr>
              <p:cNvSpPr>
                <a:spLocks noChangeArrowheads="1"/>
              </p:cNvSpPr>
              <p:nvPr/>
            </p:nvSpPr>
            <p:spPr bwMode="auto">
              <a:xfrm>
                <a:off x="2586038" y="1887538"/>
                <a:ext cx="4948237" cy="3843337"/>
              </a:xfrm>
              <a:custGeom>
                <a:avLst/>
                <a:gdLst>
                  <a:gd name="T0" fmla="*/ 11981 w 13747"/>
                  <a:gd name="T1" fmla="*/ 5207 h 10678"/>
                  <a:gd name="T2" fmla="*/ 13746 w 13747"/>
                  <a:gd name="T3" fmla="*/ 5207 h 10678"/>
                  <a:gd name="T4" fmla="*/ 13746 w 13747"/>
                  <a:gd name="T5" fmla="*/ 4439 h 10678"/>
                  <a:gd name="T6" fmla="*/ 12211 w 13747"/>
                  <a:gd name="T7" fmla="*/ 4439 h 10678"/>
                  <a:gd name="T8" fmla="*/ 12211 w 13747"/>
                  <a:gd name="T9" fmla="*/ 0 h 10678"/>
                  <a:gd name="T10" fmla="*/ 11443 w 13747"/>
                  <a:gd name="T11" fmla="*/ 0 h 10678"/>
                  <a:gd name="T12" fmla="*/ 11443 w 13747"/>
                  <a:gd name="T13" fmla="*/ 3662 h 10678"/>
                  <a:gd name="T14" fmla="*/ 9052 w 13747"/>
                  <a:gd name="T15" fmla="*/ 1271 h 10678"/>
                  <a:gd name="T16" fmla="*/ 3194 w 13747"/>
                  <a:gd name="T17" fmla="*/ 1271 h 10678"/>
                  <a:gd name="T18" fmla="*/ 3194 w 13747"/>
                  <a:gd name="T19" fmla="*/ 97 h 10678"/>
                  <a:gd name="T20" fmla="*/ 2418 w 13747"/>
                  <a:gd name="T21" fmla="*/ 97 h 10678"/>
                  <a:gd name="T22" fmla="*/ 2418 w 13747"/>
                  <a:gd name="T23" fmla="*/ 1271 h 10678"/>
                  <a:gd name="T24" fmla="*/ 282 w 13747"/>
                  <a:gd name="T25" fmla="*/ 1271 h 10678"/>
                  <a:gd name="T26" fmla="*/ 282 w 13747"/>
                  <a:gd name="T27" fmla="*/ 2048 h 10678"/>
                  <a:gd name="T28" fmla="*/ 2020 w 13747"/>
                  <a:gd name="T29" fmla="*/ 2048 h 10678"/>
                  <a:gd name="T30" fmla="*/ 0 w 13747"/>
                  <a:gd name="T31" fmla="*/ 4068 h 10678"/>
                  <a:gd name="T32" fmla="*/ 547 w 13747"/>
                  <a:gd name="T33" fmla="*/ 4615 h 10678"/>
                  <a:gd name="T34" fmla="*/ 2850 w 13747"/>
                  <a:gd name="T35" fmla="*/ 2312 h 10678"/>
                  <a:gd name="T36" fmla="*/ 4826 w 13747"/>
                  <a:gd name="T37" fmla="*/ 4289 h 10678"/>
                  <a:gd name="T38" fmla="*/ 5373 w 13747"/>
                  <a:gd name="T39" fmla="*/ 3733 h 10678"/>
                  <a:gd name="T40" fmla="*/ 3688 w 13747"/>
                  <a:gd name="T41" fmla="*/ 2048 h 10678"/>
                  <a:gd name="T42" fmla="*/ 8734 w 13747"/>
                  <a:gd name="T43" fmla="*/ 2048 h 10678"/>
                  <a:gd name="T44" fmla="*/ 11390 w 13747"/>
                  <a:gd name="T45" fmla="*/ 4704 h 10678"/>
                  <a:gd name="T46" fmla="*/ 6821 w 13747"/>
                  <a:gd name="T47" fmla="*/ 9177 h 10678"/>
                  <a:gd name="T48" fmla="*/ 3088 w 13747"/>
                  <a:gd name="T49" fmla="*/ 9177 h 10678"/>
                  <a:gd name="T50" fmla="*/ 3088 w 13747"/>
                  <a:gd name="T51" fmla="*/ 9953 h 10678"/>
                  <a:gd name="T52" fmla="*/ 6591 w 13747"/>
                  <a:gd name="T53" fmla="*/ 9953 h 10678"/>
                  <a:gd name="T54" fmla="*/ 6591 w 13747"/>
                  <a:gd name="T55" fmla="*/ 10677 h 10678"/>
                  <a:gd name="T56" fmla="*/ 7358 w 13747"/>
                  <a:gd name="T57" fmla="*/ 10677 h 10678"/>
                  <a:gd name="T58" fmla="*/ 7358 w 13747"/>
                  <a:gd name="T59" fmla="*/ 9953 h 10678"/>
                  <a:gd name="T60" fmla="*/ 11611 w 13747"/>
                  <a:gd name="T61" fmla="*/ 9953 h 10678"/>
                  <a:gd name="T62" fmla="*/ 11611 w 13747"/>
                  <a:gd name="T63" fmla="*/ 9177 h 10678"/>
                  <a:gd name="T64" fmla="*/ 7931 w 13747"/>
                  <a:gd name="T65" fmla="*/ 9177 h 10678"/>
                  <a:gd name="T66" fmla="*/ 11981 w 13747"/>
                  <a:gd name="T67" fmla="*/ 5207 h 106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747" h="10678">
                    <a:moveTo>
                      <a:pt x="11981" y="5207"/>
                    </a:moveTo>
                    <a:lnTo>
                      <a:pt x="13746" y="5207"/>
                    </a:lnTo>
                    <a:lnTo>
                      <a:pt x="13746" y="4439"/>
                    </a:lnTo>
                    <a:lnTo>
                      <a:pt x="12211" y="4439"/>
                    </a:lnTo>
                    <a:lnTo>
                      <a:pt x="12211" y="0"/>
                    </a:lnTo>
                    <a:lnTo>
                      <a:pt x="11443" y="0"/>
                    </a:lnTo>
                    <a:lnTo>
                      <a:pt x="11443" y="3662"/>
                    </a:lnTo>
                    <a:lnTo>
                      <a:pt x="9052" y="1271"/>
                    </a:lnTo>
                    <a:lnTo>
                      <a:pt x="3194" y="1271"/>
                    </a:lnTo>
                    <a:lnTo>
                      <a:pt x="3194" y="97"/>
                    </a:lnTo>
                    <a:lnTo>
                      <a:pt x="2418" y="97"/>
                    </a:lnTo>
                    <a:lnTo>
                      <a:pt x="2418" y="1271"/>
                    </a:lnTo>
                    <a:lnTo>
                      <a:pt x="282" y="1271"/>
                    </a:lnTo>
                    <a:lnTo>
                      <a:pt x="282" y="2048"/>
                    </a:lnTo>
                    <a:lnTo>
                      <a:pt x="2020" y="2048"/>
                    </a:lnTo>
                    <a:lnTo>
                      <a:pt x="0" y="4068"/>
                    </a:lnTo>
                    <a:lnTo>
                      <a:pt x="547" y="4615"/>
                    </a:lnTo>
                    <a:lnTo>
                      <a:pt x="2850" y="2312"/>
                    </a:lnTo>
                    <a:lnTo>
                      <a:pt x="4826" y="4289"/>
                    </a:lnTo>
                    <a:lnTo>
                      <a:pt x="5373" y="3733"/>
                    </a:lnTo>
                    <a:lnTo>
                      <a:pt x="3688" y="2048"/>
                    </a:lnTo>
                    <a:lnTo>
                      <a:pt x="8734" y="2048"/>
                    </a:lnTo>
                    <a:lnTo>
                      <a:pt x="11390" y="4704"/>
                    </a:lnTo>
                    <a:lnTo>
                      <a:pt x="6821" y="9177"/>
                    </a:lnTo>
                    <a:lnTo>
                      <a:pt x="3088" y="9177"/>
                    </a:lnTo>
                    <a:lnTo>
                      <a:pt x="3088" y="9953"/>
                    </a:lnTo>
                    <a:lnTo>
                      <a:pt x="6591" y="9953"/>
                    </a:lnTo>
                    <a:lnTo>
                      <a:pt x="6591" y="10677"/>
                    </a:lnTo>
                    <a:lnTo>
                      <a:pt x="7358" y="10677"/>
                    </a:lnTo>
                    <a:lnTo>
                      <a:pt x="7358" y="9953"/>
                    </a:lnTo>
                    <a:lnTo>
                      <a:pt x="11611" y="9953"/>
                    </a:lnTo>
                    <a:lnTo>
                      <a:pt x="11611" y="9177"/>
                    </a:lnTo>
                    <a:lnTo>
                      <a:pt x="7931" y="9177"/>
                    </a:lnTo>
                    <a:lnTo>
                      <a:pt x="11981" y="520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91" name="Freeform 11">
                <a:extLst>
                  <a:ext uri="{FF2B5EF4-FFF2-40B4-BE49-F238E27FC236}">
                    <a16:creationId xmlns:a16="http://schemas.microsoft.com/office/drawing/2014/main" id="{20E85111-D779-6B4C-B2E4-5F5842317C61}"/>
                  </a:ext>
                </a:extLst>
              </p:cNvPr>
              <p:cNvSpPr>
                <a:spLocks noChangeArrowheads="1"/>
              </p:cNvSpPr>
              <p:nvPr/>
            </p:nvSpPr>
            <p:spPr bwMode="auto">
              <a:xfrm>
                <a:off x="3395663" y="4035425"/>
                <a:ext cx="1068387" cy="1068388"/>
              </a:xfrm>
              <a:custGeom>
                <a:avLst/>
                <a:gdLst>
                  <a:gd name="T0" fmla="*/ 2409 w 2966"/>
                  <a:gd name="T1" fmla="*/ 0 h 2966"/>
                  <a:gd name="T2" fmla="*/ 0 w 2966"/>
                  <a:gd name="T3" fmla="*/ 2409 h 2966"/>
                  <a:gd name="T4" fmla="*/ 547 w 2966"/>
                  <a:gd name="T5" fmla="*/ 2965 h 2966"/>
                  <a:gd name="T6" fmla="*/ 2965 w 2966"/>
                  <a:gd name="T7" fmla="*/ 547 h 2966"/>
                  <a:gd name="T8" fmla="*/ 2409 w 2966"/>
                  <a:gd name="T9" fmla="*/ 0 h 2966"/>
                </a:gdLst>
                <a:ahLst/>
                <a:cxnLst>
                  <a:cxn ang="0">
                    <a:pos x="T0" y="T1"/>
                  </a:cxn>
                  <a:cxn ang="0">
                    <a:pos x="T2" y="T3"/>
                  </a:cxn>
                  <a:cxn ang="0">
                    <a:pos x="T4" y="T5"/>
                  </a:cxn>
                  <a:cxn ang="0">
                    <a:pos x="T6" y="T7"/>
                  </a:cxn>
                  <a:cxn ang="0">
                    <a:pos x="T8" y="T9"/>
                  </a:cxn>
                </a:cxnLst>
                <a:rect l="0" t="0" r="r" b="b"/>
                <a:pathLst>
                  <a:path w="2966" h="2966">
                    <a:moveTo>
                      <a:pt x="2409" y="0"/>
                    </a:moveTo>
                    <a:lnTo>
                      <a:pt x="0" y="2409"/>
                    </a:lnTo>
                    <a:lnTo>
                      <a:pt x="547" y="2965"/>
                    </a:lnTo>
                    <a:lnTo>
                      <a:pt x="2965" y="547"/>
                    </a:lnTo>
                    <a:lnTo>
                      <a:pt x="240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grpSp>
      </p:grpSp>
      <p:cxnSp>
        <p:nvCxnSpPr>
          <p:cNvPr id="292" name="Straight Connector 291">
            <a:extLst>
              <a:ext uri="{FF2B5EF4-FFF2-40B4-BE49-F238E27FC236}">
                <a16:creationId xmlns:a16="http://schemas.microsoft.com/office/drawing/2014/main" id="{58526BD8-7AE7-CA42-8CC2-991D35EA816A}"/>
              </a:ext>
            </a:extLst>
          </p:cNvPr>
          <p:cNvCxnSpPr>
            <a:cxnSpLocks/>
            <a:stCxn id="273" idx="2"/>
            <a:endCxn id="94" idx="2"/>
          </p:cNvCxnSpPr>
          <p:nvPr/>
        </p:nvCxnSpPr>
        <p:spPr bwMode="gray">
          <a:xfrm flipH="1" flipV="1">
            <a:off x="2290154" y="5580207"/>
            <a:ext cx="3805846" cy="651586"/>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93" name="Straight Connector 292">
            <a:extLst>
              <a:ext uri="{FF2B5EF4-FFF2-40B4-BE49-F238E27FC236}">
                <a16:creationId xmlns:a16="http://schemas.microsoft.com/office/drawing/2014/main" id="{AC634689-C55A-0A49-AEA6-DCD7AE1824B6}"/>
              </a:ext>
            </a:extLst>
          </p:cNvPr>
          <p:cNvCxnSpPr>
            <a:cxnSpLocks/>
            <a:stCxn id="273" idx="1"/>
            <a:endCxn id="155" idx="2"/>
          </p:cNvCxnSpPr>
          <p:nvPr/>
        </p:nvCxnSpPr>
        <p:spPr bwMode="gray">
          <a:xfrm flipH="1" flipV="1">
            <a:off x="4762502" y="5582034"/>
            <a:ext cx="1420858" cy="438852"/>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94" name="Straight Connector 293">
            <a:extLst>
              <a:ext uri="{FF2B5EF4-FFF2-40B4-BE49-F238E27FC236}">
                <a16:creationId xmlns:a16="http://schemas.microsoft.com/office/drawing/2014/main" id="{A35DA90A-0F1D-9F4D-A1A6-B39F2C9CAB36}"/>
              </a:ext>
            </a:extLst>
          </p:cNvPr>
          <p:cNvCxnSpPr>
            <a:cxnSpLocks/>
            <a:stCxn id="273" idx="6"/>
          </p:cNvCxnSpPr>
          <p:nvPr/>
        </p:nvCxnSpPr>
        <p:spPr bwMode="gray">
          <a:xfrm flipV="1">
            <a:off x="6692533" y="5810092"/>
            <a:ext cx="1790305" cy="421701"/>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96" name="Rectangle 295">
            <a:extLst>
              <a:ext uri="{FF2B5EF4-FFF2-40B4-BE49-F238E27FC236}">
                <a16:creationId xmlns:a16="http://schemas.microsoft.com/office/drawing/2014/main" id="{EB5271BB-7EB1-7C49-BE36-6883CBF8FD12}"/>
              </a:ext>
            </a:extLst>
          </p:cNvPr>
          <p:cNvSpPr/>
          <p:nvPr/>
        </p:nvSpPr>
        <p:spPr>
          <a:xfrm>
            <a:off x="4299423" y="5567424"/>
            <a:ext cx="579005" cy="276999"/>
          </a:xfrm>
          <a:prstGeom prst="rect">
            <a:avLst/>
          </a:prstGeom>
        </p:spPr>
        <p:txBody>
          <a:bodyPr wrap="none">
            <a:spAutoFit/>
          </a:bodyPr>
          <a:lstStyle/>
          <a:p>
            <a:pPr algn="ctr"/>
            <a:r>
              <a:rPr lang="en-US" sz="1200" b="1" dirty="0">
                <a:solidFill>
                  <a:schemeClr val="tx2"/>
                </a:solidFill>
                <a:ea typeface="Gotham Rounded Book" charset="0"/>
                <a:cs typeface="Gotham Rounded Book" charset="0"/>
              </a:rPr>
              <a:t>TEP2</a:t>
            </a:r>
          </a:p>
        </p:txBody>
      </p:sp>
      <p:sp>
        <p:nvSpPr>
          <p:cNvPr id="297" name="Rectangle 296">
            <a:extLst>
              <a:ext uri="{FF2B5EF4-FFF2-40B4-BE49-F238E27FC236}">
                <a16:creationId xmlns:a16="http://schemas.microsoft.com/office/drawing/2014/main" id="{0402669F-C0B7-A742-84CC-02247A04D07E}"/>
              </a:ext>
            </a:extLst>
          </p:cNvPr>
          <p:cNvSpPr/>
          <p:nvPr/>
        </p:nvSpPr>
        <p:spPr>
          <a:xfrm>
            <a:off x="7961163" y="5593454"/>
            <a:ext cx="579005" cy="276999"/>
          </a:xfrm>
          <a:prstGeom prst="rect">
            <a:avLst/>
          </a:prstGeom>
        </p:spPr>
        <p:txBody>
          <a:bodyPr wrap="none">
            <a:spAutoFit/>
          </a:bodyPr>
          <a:lstStyle/>
          <a:p>
            <a:pPr algn="ctr"/>
            <a:r>
              <a:rPr lang="en-US" sz="1200" b="1" dirty="0">
                <a:solidFill>
                  <a:schemeClr val="tx2"/>
                </a:solidFill>
                <a:ea typeface="Gotham Rounded Book" charset="0"/>
                <a:cs typeface="Gotham Rounded Book" charset="0"/>
              </a:rPr>
              <a:t>TEP3</a:t>
            </a:r>
          </a:p>
        </p:txBody>
      </p:sp>
      <p:grpSp>
        <p:nvGrpSpPr>
          <p:cNvPr id="298" name="Group 297">
            <a:extLst>
              <a:ext uri="{FF2B5EF4-FFF2-40B4-BE49-F238E27FC236}">
                <a16:creationId xmlns:a16="http://schemas.microsoft.com/office/drawing/2014/main" id="{21E93309-A6EC-C74D-9044-AA37C4976AB6}"/>
              </a:ext>
            </a:extLst>
          </p:cNvPr>
          <p:cNvGrpSpPr/>
          <p:nvPr/>
        </p:nvGrpSpPr>
        <p:grpSpPr>
          <a:xfrm>
            <a:off x="6665246" y="6038383"/>
            <a:ext cx="1825737" cy="646332"/>
            <a:chOff x="9630427" y="1612337"/>
            <a:chExt cx="1825737" cy="646332"/>
          </a:xfrm>
        </p:grpSpPr>
        <p:sp>
          <p:nvSpPr>
            <p:cNvPr id="299" name="Rectangle 298">
              <a:extLst>
                <a:ext uri="{FF2B5EF4-FFF2-40B4-BE49-F238E27FC236}">
                  <a16:creationId xmlns:a16="http://schemas.microsoft.com/office/drawing/2014/main" id="{DA0E5961-2DFE-594F-815C-4D6BA25020F5}"/>
                </a:ext>
              </a:extLst>
            </p:cNvPr>
            <p:cNvSpPr/>
            <p:nvPr/>
          </p:nvSpPr>
          <p:spPr bwMode="gray">
            <a:xfrm>
              <a:off x="9742114" y="1612337"/>
              <a:ext cx="1607614" cy="646331"/>
            </a:xfrm>
            <a:prstGeom prst="rect">
              <a:avLst/>
            </a:prstGeom>
            <a:gradFill>
              <a:gsLst>
                <a:gs pos="0">
                  <a:schemeClr val="accent1"/>
                </a:gs>
                <a:gs pos="98000">
                  <a:schemeClr val="accent1"/>
                </a:gs>
                <a:gs pos="98000">
                  <a:schemeClr val="accent3"/>
                </a:gs>
              </a:gsLst>
              <a:lin ang="5400000" scaled="1"/>
            </a:gradFill>
          </p:spPr>
          <p:txBody>
            <a:bodyPr vert="horz" lIns="594360" tIns="457200" rIns="457200" bIns="0" rtlCol="0">
              <a:noAutofit/>
            </a:bodyPr>
            <a:lstStyle/>
            <a:p>
              <a:pPr>
                <a:lnSpc>
                  <a:spcPct val="90000"/>
                </a:lnSpc>
                <a:spcBef>
                  <a:spcPts val="1500"/>
                </a:spcBef>
                <a:buClr>
                  <a:schemeClr val="tx1">
                    <a:lumMod val="60000"/>
                    <a:lumOff val="40000"/>
                  </a:schemeClr>
                </a:buClr>
                <a:buSzPct val="90000"/>
              </a:pPr>
              <a:endParaRPr lang="en-US" sz="1600" dirty="0">
                <a:solidFill>
                  <a:schemeClr val="bg1"/>
                </a:solidFill>
              </a:endParaRPr>
            </a:p>
          </p:txBody>
        </p:sp>
        <p:sp>
          <p:nvSpPr>
            <p:cNvPr id="300" name="Rectangle 299">
              <a:extLst>
                <a:ext uri="{FF2B5EF4-FFF2-40B4-BE49-F238E27FC236}">
                  <a16:creationId xmlns:a16="http://schemas.microsoft.com/office/drawing/2014/main" id="{9A5AF319-0894-E04C-953F-8C6F5F70D359}"/>
                </a:ext>
              </a:extLst>
            </p:cNvPr>
            <p:cNvSpPr/>
            <p:nvPr/>
          </p:nvSpPr>
          <p:spPr>
            <a:xfrm>
              <a:off x="9630427" y="1612338"/>
              <a:ext cx="1825737" cy="646331"/>
            </a:xfrm>
            <a:prstGeom prst="rect">
              <a:avLst/>
            </a:prstGeom>
          </p:spPr>
          <p:txBody>
            <a:bodyPr wrap="square">
              <a:spAutoFit/>
            </a:bodyPr>
            <a:lstStyle/>
            <a:p>
              <a:pPr algn="ctr"/>
              <a:r>
                <a:rPr lang="en-US" sz="1200" b="1" dirty="0">
                  <a:solidFill>
                    <a:schemeClr val="bg1"/>
                  </a:solidFill>
                  <a:ea typeface="Gotham Rounded Book" charset="0"/>
                  <a:cs typeface="Gotham Rounded Book" charset="0"/>
                </a:rPr>
                <a:t>2. </a:t>
              </a:r>
              <a:r>
                <a:rPr lang="en-US" sz="1200" b="1" dirty="0" err="1">
                  <a:solidFill>
                    <a:schemeClr val="bg1"/>
                  </a:solidFill>
                  <a:ea typeface="Gotham Rounded Book" charset="0"/>
                  <a:cs typeface="Gotham Rounded Book" charset="0"/>
                </a:rPr>
                <a:t>Geneve</a:t>
              </a:r>
              <a:r>
                <a:rPr lang="en-US" sz="1200" b="1" dirty="0">
                  <a:solidFill>
                    <a:schemeClr val="bg1"/>
                  </a:solidFill>
                  <a:ea typeface="Gotham Rounded Book" charset="0"/>
                  <a:cs typeface="Gotham Rounded Book" charset="0"/>
                </a:rPr>
                <a:t> encapsulation from TEP3 to TEP1/Tep2</a:t>
              </a:r>
            </a:p>
          </p:txBody>
        </p:sp>
      </p:grpSp>
      <p:sp>
        <p:nvSpPr>
          <p:cNvPr id="301" name="Rectangle 300">
            <a:extLst>
              <a:ext uri="{FF2B5EF4-FFF2-40B4-BE49-F238E27FC236}">
                <a16:creationId xmlns:a16="http://schemas.microsoft.com/office/drawing/2014/main" id="{9E205099-BFED-3D4C-9835-DA2A0DD751B1}"/>
              </a:ext>
            </a:extLst>
          </p:cNvPr>
          <p:cNvSpPr/>
          <p:nvPr/>
        </p:nvSpPr>
        <p:spPr>
          <a:xfrm>
            <a:off x="1893809" y="5575219"/>
            <a:ext cx="543740" cy="276999"/>
          </a:xfrm>
          <a:prstGeom prst="rect">
            <a:avLst/>
          </a:prstGeom>
        </p:spPr>
        <p:txBody>
          <a:bodyPr wrap="none">
            <a:spAutoFit/>
          </a:bodyPr>
          <a:lstStyle/>
          <a:p>
            <a:pPr algn="ctr"/>
            <a:r>
              <a:rPr lang="en-US" sz="1200" b="1" dirty="0">
                <a:solidFill>
                  <a:schemeClr val="tx2"/>
                </a:solidFill>
                <a:ea typeface="Gotham Rounded Book" charset="0"/>
                <a:cs typeface="Gotham Rounded Book" charset="0"/>
              </a:rPr>
              <a:t>TEP1</a:t>
            </a:r>
          </a:p>
        </p:txBody>
      </p:sp>
      <p:grpSp>
        <p:nvGrpSpPr>
          <p:cNvPr id="302" name="Group 301">
            <a:extLst>
              <a:ext uri="{FF2B5EF4-FFF2-40B4-BE49-F238E27FC236}">
                <a16:creationId xmlns:a16="http://schemas.microsoft.com/office/drawing/2014/main" id="{B7019A80-CF4F-9446-B0D7-95A5CB77B6AB}"/>
              </a:ext>
            </a:extLst>
          </p:cNvPr>
          <p:cNvGrpSpPr/>
          <p:nvPr/>
        </p:nvGrpSpPr>
        <p:grpSpPr>
          <a:xfrm>
            <a:off x="214959" y="2941190"/>
            <a:ext cx="1373149" cy="834169"/>
            <a:chOff x="286215" y="2650833"/>
            <a:chExt cx="1373149" cy="834169"/>
          </a:xfrm>
        </p:grpSpPr>
        <p:sp>
          <p:nvSpPr>
            <p:cNvPr id="303" name="Rectangle 302">
              <a:extLst>
                <a:ext uri="{FF2B5EF4-FFF2-40B4-BE49-F238E27FC236}">
                  <a16:creationId xmlns:a16="http://schemas.microsoft.com/office/drawing/2014/main" id="{E67B09A6-5771-6B47-A188-D908421202E2}"/>
                </a:ext>
              </a:extLst>
            </p:cNvPr>
            <p:cNvSpPr/>
            <p:nvPr/>
          </p:nvSpPr>
          <p:spPr bwMode="gray">
            <a:xfrm>
              <a:off x="394265" y="2650833"/>
              <a:ext cx="1162165" cy="798188"/>
            </a:xfrm>
            <a:prstGeom prst="rect">
              <a:avLst/>
            </a:prstGeom>
            <a:gradFill>
              <a:gsLst>
                <a:gs pos="0">
                  <a:schemeClr val="accent2"/>
                </a:gs>
                <a:gs pos="98000">
                  <a:schemeClr val="accent2"/>
                </a:gs>
                <a:gs pos="98000">
                  <a:schemeClr val="accent1"/>
                </a:gs>
              </a:gsLst>
              <a:lin ang="5400000" scaled="1"/>
            </a:gradFill>
          </p:spPr>
          <p:txBody>
            <a:bodyPr vert="horz" lIns="594360" tIns="457200" rIns="457200" bIns="0" rtlCol="0">
              <a:noAutofit/>
            </a:bodyPr>
            <a:lstStyle/>
            <a:p>
              <a:pPr>
                <a:lnSpc>
                  <a:spcPct val="90000"/>
                </a:lnSpc>
                <a:spcBef>
                  <a:spcPts val="1500"/>
                </a:spcBef>
                <a:buClr>
                  <a:schemeClr val="tx1">
                    <a:lumMod val="60000"/>
                    <a:lumOff val="40000"/>
                  </a:schemeClr>
                </a:buClr>
                <a:buSzPct val="90000"/>
                <a:buFont typeface="Arial" panose="020B0604020202020204" pitchFamily="34" charset="0"/>
                <a:buChar char="​"/>
              </a:pPr>
              <a:endParaRPr lang="en-US" sz="1600" dirty="0">
                <a:solidFill>
                  <a:schemeClr val="bg1"/>
                </a:solidFill>
              </a:endParaRPr>
            </a:p>
          </p:txBody>
        </p:sp>
        <p:sp>
          <p:nvSpPr>
            <p:cNvPr id="304" name="Rectangle 303">
              <a:extLst>
                <a:ext uri="{FF2B5EF4-FFF2-40B4-BE49-F238E27FC236}">
                  <a16:creationId xmlns:a16="http://schemas.microsoft.com/office/drawing/2014/main" id="{8FF998E1-6BCB-E442-B8B2-3C0D1F572653}"/>
                </a:ext>
              </a:extLst>
            </p:cNvPr>
            <p:cNvSpPr/>
            <p:nvPr/>
          </p:nvSpPr>
          <p:spPr>
            <a:xfrm>
              <a:off x="286215" y="2654005"/>
              <a:ext cx="1373149" cy="830997"/>
            </a:xfrm>
            <a:prstGeom prst="rect">
              <a:avLst/>
            </a:prstGeom>
          </p:spPr>
          <p:txBody>
            <a:bodyPr wrap="square">
              <a:spAutoFit/>
            </a:bodyPr>
            <a:lstStyle/>
            <a:p>
              <a:pPr algn="ctr"/>
              <a:r>
                <a:rPr lang="en-US" sz="1200" b="1" dirty="0">
                  <a:solidFill>
                    <a:schemeClr val="bg1"/>
                  </a:solidFill>
                  <a:ea typeface="Gotham Rounded Book" charset="0"/>
                  <a:cs typeface="Gotham Rounded Book" charset="0"/>
                </a:rPr>
                <a:t>3. ECMP Routing Decision on Tier 0 SR</a:t>
              </a:r>
            </a:p>
          </p:txBody>
        </p:sp>
      </p:grpSp>
      <p:sp>
        <p:nvSpPr>
          <p:cNvPr id="305" name="Freeform 304">
            <a:extLst>
              <a:ext uri="{FF2B5EF4-FFF2-40B4-BE49-F238E27FC236}">
                <a16:creationId xmlns:a16="http://schemas.microsoft.com/office/drawing/2014/main" id="{790CB6ED-F8DA-AD4F-8B47-6451B9C17895}"/>
              </a:ext>
            </a:extLst>
          </p:cNvPr>
          <p:cNvSpPr/>
          <p:nvPr/>
        </p:nvSpPr>
        <p:spPr>
          <a:xfrm>
            <a:off x="2330796" y="3590693"/>
            <a:ext cx="7056919" cy="680224"/>
          </a:xfrm>
          <a:custGeom>
            <a:avLst/>
            <a:gdLst>
              <a:gd name="connsiteX0" fmla="*/ 6779750 w 6813662"/>
              <a:gd name="connsiteY0" fmla="*/ 702527 h 702527"/>
              <a:gd name="connsiteX1" fmla="*/ 6701692 w 6813662"/>
              <a:gd name="connsiteY1" fmla="*/ 501805 h 702527"/>
              <a:gd name="connsiteX2" fmla="*/ 5854199 w 6813662"/>
              <a:gd name="connsiteY2" fmla="*/ 512956 h 702527"/>
              <a:gd name="connsiteX3" fmla="*/ 4872892 w 6813662"/>
              <a:gd name="connsiteY3" fmla="*/ 524107 h 702527"/>
              <a:gd name="connsiteX4" fmla="*/ 3579350 w 6813662"/>
              <a:gd name="connsiteY4" fmla="*/ 546409 h 702527"/>
              <a:gd name="connsiteX5" fmla="*/ 2553438 w 6813662"/>
              <a:gd name="connsiteY5" fmla="*/ 557561 h 702527"/>
              <a:gd name="connsiteX6" fmla="*/ 1360258 w 6813662"/>
              <a:gd name="connsiteY6" fmla="*/ 535258 h 702527"/>
              <a:gd name="connsiteX7" fmla="*/ 824999 w 6813662"/>
              <a:gd name="connsiteY7" fmla="*/ 546409 h 702527"/>
              <a:gd name="connsiteX8" fmla="*/ 378950 w 6813662"/>
              <a:gd name="connsiteY8" fmla="*/ 546409 h 702527"/>
              <a:gd name="connsiteX9" fmla="*/ 33263 w 6813662"/>
              <a:gd name="connsiteY9" fmla="*/ 334536 h 702527"/>
              <a:gd name="connsiteX10" fmla="*/ 33263 w 6813662"/>
              <a:gd name="connsiteY10" fmla="*/ 0 h 702527"/>
              <a:gd name="connsiteX0" fmla="*/ 7061686 w 7066450"/>
              <a:gd name="connsiteY0" fmla="*/ 680224 h 680224"/>
              <a:gd name="connsiteX1" fmla="*/ 6701692 w 7066450"/>
              <a:gd name="connsiteY1" fmla="*/ 501805 h 680224"/>
              <a:gd name="connsiteX2" fmla="*/ 5854199 w 7066450"/>
              <a:gd name="connsiteY2" fmla="*/ 512956 h 680224"/>
              <a:gd name="connsiteX3" fmla="*/ 4872892 w 7066450"/>
              <a:gd name="connsiteY3" fmla="*/ 524107 h 680224"/>
              <a:gd name="connsiteX4" fmla="*/ 3579350 w 7066450"/>
              <a:gd name="connsiteY4" fmla="*/ 546409 h 680224"/>
              <a:gd name="connsiteX5" fmla="*/ 2553438 w 7066450"/>
              <a:gd name="connsiteY5" fmla="*/ 557561 h 680224"/>
              <a:gd name="connsiteX6" fmla="*/ 1360258 w 7066450"/>
              <a:gd name="connsiteY6" fmla="*/ 535258 h 680224"/>
              <a:gd name="connsiteX7" fmla="*/ 824999 w 7066450"/>
              <a:gd name="connsiteY7" fmla="*/ 546409 h 680224"/>
              <a:gd name="connsiteX8" fmla="*/ 378950 w 7066450"/>
              <a:gd name="connsiteY8" fmla="*/ 546409 h 680224"/>
              <a:gd name="connsiteX9" fmla="*/ 33263 w 7066450"/>
              <a:gd name="connsiteY9" fmla="*/ 334536 h 680224"/>
              <a:gd name="connsiteX10" fmla="*/ 33263 w 7066450"/>
              <a:gd name="connsiteY10" fmla="*/ 0 h 680224"/>
              <a:gd name="connsiteX0" fmla="*/ 7061686 w 7082698"/>
              <a:gd name="connsiteY0" fmla="*/ 680224 h 680224"/>
              <a:gd name="connsiteX1" fmla="*/ 6904685 w 7082698"/>
              <a:gd name="connsiteY1" fmla="*/ 490654 h 680224"/>
              <a:gd name="connsiteX2" fmla="*/ 5854199 w 7082698"/>
              <a:gd name="connsiteY2" fmla="*/ 512956 h 680224"/>
              <a:gd name="connsiteX3" fmla="*/ 4872892 w 7082698"/>
              <a:gd name="connsiteY3" fmla="*/ 524107 h 680224"/>
              <a:gd name="connsiteX4" fmla="*/ 3579350 w 7082698"/>
              <a:gd name="connsiteY4" fmla="*/ 546409 h 680224"/>
              <a:gd name="connsiteX5" fmla="*/ 2553438 w 7082698"/>
              <a:gd name="connsiteY5" fmla="*/ 557561 h 680224"/>
              <a:gd name="connsiteX6" fmla="*/ 1360258 w 7082698"/>
              <a:gd name="connsiteY6" fmla="*/ 535258 h 680224"/>
              <a:gd name="connsiteX7" fmla="*/ 824999 w 7082698"/>
              <a:gd name="connsiteY7" fmla="*/ 546409 h 680224"/>
              <a:gd name="connsiteX8" fmla="*/ 378950 w 7082698"/>
              <a:gd name="connsiteY8" fmla="*/ 546409 h 680224"/>
              <a:gd name="connsiteX9" fmla="*/ 33263 w 7082698"/>
              <a:gd name="connsiteY9" fmla="*/ 334536 h 680224"/>
              <a:gd name="connsiteX10" fmla="*/ 33263 w 7082698"/>
              <a:gd name="connsiteY10" fmla="*/ 0 h 680224"/>
              <a:gd name="connsiteX0" fmla="*/ 7061686 w 7082698"/>
              <a:gd name="connsiteY0" fmla="*/ 680224 h 680224"/>
              <a:gd name="connsiteX1" fmla="*/ 6904685 w 7082698"/>
              <a:gd name="connsiteY1" fmla="*/ 490654 h 680224"/>
              <a:gd name="connsiteX2" fmla="*/ 5854199 w 7082698"/>
              <a:gd name="connsiteY2" fmla="*/ 512956 h 680224"/>
              <a:gd name="connsiteX3" fmla="*/ 4872892 w 7082698"/>
              <a:gd name="connsiteY3" fmla="*/ 524107 h 680224"/>
              <a:gd name="connsiteX4" fmla="*/ 3579350 w 7082698"/>
              <a:gd name="connsiteY4" fmla="*/ 546409 h 680224"/>
              <a:gd name="connsiteX5" fmla="*/ 2530883 w 7082698"/>
              <a:gd name="connsiteY5" fmla="*/ 512956 h 680224"/>
              <a:gd name="connsiteX6" fmla="*/ 1360258 w 7082698"/>
              <a:gd name="connsiteY6" fmla="*/ 535258 h 680224"/>
              <a:gd name="connsiteX7" fmla="*/ 824999 w 7082698"/>
              <a:gd name="connsiteY7" fmla="*/ 546409 h 680224"/>
              <a:gd name="connsiteX8" fmla="*/ 378950 w 7082698"/>
              <a:gd name="connsiteY8" fmla="*/ 546409 h 680224"/>
              <a:gd name="connsiteX9" fmla="*/ 33263 w 7082698"/>
              <a:gd name="connsiteY9" fmla="*/ 334536 h 680224"/>
              <a:gd name="connsiteX10" fmla="*/ 33263 w 7082698"/>
              <a:gd name="connsiteY10" fmla="*/ 0 h 680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082698" h="680224">
                <a:moveTo>
                  <a:pt x="7061686" y="680224"/>
                </a:moveTo>
                <a:cubicBezTo>
                  <a:pt x="7099786" y="595660"/>
                  <a:pt x="7105933" y="518532"/>
                  <a:pt x="6904685" y="490654"/>
                </a:cubicBezTo>
                <a:cubicBezTo>
                  <a:pt x="6703437" y="462776"/>
                  <a:pt x="6192831" y="507381"/>
                  <a:pt x="5854199" y="512956"/>
                </a:cubicBezTo>
                <a:lnTo>
                  <a:pt x="4872892" y="524107"/>
                </a:lnTo>
                <a:lnTo>
                  <a:pt x="3579350" y="546409"/>
                </a:lnTo>
                <a:cubicBezTo>
                  <a:pt x="3189015" y="544551"/>
                  <a:pt x="2880372" y="524107"/>
                  <a:pt x="2530883" y="512956"/>
                </a:cubicBezTo>
                <a:cubicBezTo>
                  <a:pt x="2161034" y="511097"/>
                  <a:pt x="1644572" y="529683"/>
                  <a:pt x="1360258" y="535258"/>
                </a:cubicBezTo>
                <a:lnTo>
                  <a:pt x="824999" y="546409"/>
                </a:lnTo>
                <a:cubicBezTo>
                  <a:pt x="661448" y="548267"/>
                  <a:pt x="510906" y="581721"/>
                  <a:pt x="378950" y="546409"/>
                </a:cubicBezTo>
                <a:cubicBezTo>
                  <a:pt x="246994" y="511097"/>
                  <a:pt x="90877" y="425604"/>
                  <a:pt x="33263" y="334536"/>
                </a:cubicBezTo>
                <a:cubicBezTo>
                  <a:pt x="-24351" y="243468"/>
                  <a:pt x="4456" y="121734"/>
                  <a:pt x="33263" y="0"/>
                </a:cubicBezTo>
              </a:path>
            </a:pathLst>
          </a:custGeom>
          <a:noFill/>
          <a:ln w="28575">
            <a:solidFill>
              <a:srgbClr val="820024"/>
            </a:solidFill>
            <a:headEnd type="none" w="med" len="med"/>
            <a:tailEnd type="triangle"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306" name="Freeform 305">
            <a:extLst>
              <a:ext uri="{FF2B5EF4-FFF2-40B4-BE49-F238E27FC236}">
                <a16:creationId xmlns:a16="http://schemas.microsoft.com/office/drawing/2014/main" id="{7A01FAE4-117F-2446-A7D2-3DBEE418C724}"/>
              </a:ext>
            </a:extLst>
          </p:cNvPr>
          <p:cNvSpPr/>
          <p:nvPr/>
        </p:nvSpPr>
        <p:spPr>
          <a:xfrm>
            <a:off x="2321475" y="1731264"/>
            <a:ext cx="114639" cy="1243584"/>
          </a:xfrm>
          <a:custGeom>
            <a:avLst/>
            <a:gdLst>
              <a:gd name="connsiteX0" fmla="*/ 29295 w 114639"/>
              <a:gd name="connsiteY0" fmla="*/ 1243584 h 1243584"/>
              <a:gd name="connsiteX1" fmla="*/ 4911 w 114639"/>
              <a:gd name="connsiteY1" fmla="*/ 816864 h 1243584"/>
              <a:gd name="connsiteX2" fmla="*/ 114639 w 114639"/>
              <a:gd name="connsiteY2" fmla="*/ 0 h 1243584"/>
            </a:gdLst>
            <a:ahLst/>
            <a:cxnLst>
              <a:cxn ang="0">
                <a:pos x="connsiteX0" y="connsiteY0"/>
              </a:cxn>
              <a:cxn ang="0">
                <a:pos x="connsiteX1" y="connsiteY1"/>
              </a:cxn>
              <a:cxn ang="0">
                <a:pos x="connsiteX2" y="connsiteY2"/>
              </a:cxn>
            </a:cxnLst>
            <a:rect l="l" t="t" r="r" b="b"/>
            <a:pathLst>
              <a:path w="114639" h="1243584">
                <a:moveTo>
                  <a:pt x="29295" y="1243584"/>
                </a:moveTo>
                <a:cubicBezTo>
                  <a:pt x="9991" y="1133856"/>
                  <a:pt x="-9313" y="1024128"/>
                  <a:pt x="4911" y="816864"/>
                </a:cubicBezTo>
                <a:cubicBezTo>
                  <a:pt x="19135" y="609600"/>
                  <a:pt x="66887" y="304800"/>
                  <a:pt x="114639" y="0"/>
                </a:cubicBezTo>
              </a:path>
            </a:pathLst>
          </a:custGeom>
          <a:noFill/>
          <a:ln w="28575">
            <a:solidFill>
              <a:srgbClr val="820024"/>
            </a:solidFill>
            <a:headEnd type="none" w="med" len="med"/>
            <a:tailEnd type="triangle"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307" name="Freeform 306">
            <a:extLst>
              <a:ext uri="{FF2B5EF4-FFF2-40B4-BE49-F238E27FC236}">
                <a16:creationId xmlns:a16="http://schemas.microsoft.com/office/drawing/2014/main" id="{C53ED98E-0DD6-F941-93C7-292C04CC421E}"/>
              </a:ext>
            </a:extLst>
          </p:cNvPr>
          <p:cNvSpPr/>
          <p:nvPr/>
        </p:nvSpPr>
        <p:spPr>
          <a:xfrm>
            <a:off x="2579356" y="1748287"/>
            <a:ext cx="2391068" cy="1253705"/>
          </a:xfrm>
          <a:custGeom>
            <a:avLst/>
            <a:gdLst>
              <a:gd name="connsiteX0" fmla="*/ 66078 w 2391068"/>
              <a:gd name="connsiteY0" fmla="*/ 1253705 h 1253705"/>
              <a:gd name="connsiteX1" fmla="*/ 112086 w 2391068"/>
              <a:gd name="connsiteY1" fmla="*/ 977660 h 1253705"/>
              <a:gd name="connsiteX2" fmla="*/ 1106999 w 2391068"/>
              <a:gd name="connsiteY2" fmla="*/ 954656 h 1253705"/>
              <a:gd name="connsiteX3" fmla="*/ 1923633 w 2391068"/>
              <a:gd name="connsiteY3" fmla="*/ 960407 h 1253705"/>
              <a:gd name="connsiteX4" fmla="*/ 2308946 w 2391068"/>
              <a:gd name="connsiteY4" fmla="*/ 828136 h 1253705"/>
              <a:gd name="connsiteX5" fmla="*/ 2389459 w 2391068"/>
              <a:gd name="connsiteY5" fmla="*/ 385313 h 1253705"/>
              <a:gd name="connsiteX6" fmla="*/ 2354953 w 2391068"/>
              <a:gd name="connsiteY6" fmla="*/ 0 h 1253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91068" h="1253705">
                <a:moveTo>
                  <a:pt x="66078" y="1253705"/>
                </a:moveTo>
                <a:cubicBezTo>
                  <a:pt x="2338" y="1140603"/>
                  <a:pt x="-61401" y="1027501"/>
                  <a:pt x="112086" y="977660"/>
                </a:cubicBezTo>
                <a:cubicBezTo>
                  <a:pt x="285573" y="927819"/>
                  <a:pt x="1106999" y="954656"/>
                  <a:pt x="1106999" y="954656"/>
                </a:cubicBezTo>
                <a:cubicBezTo>
                  <a:pt x="1408923" y="951781"/>
                  <a:pt x="1723309" y="981494"/>
                  <a:pt x="1923633" y="960407"/>
                </a:cubicBezTo>
                <a:cubicBezTo>
                  <a:pt x="2123958" y="939320"/>
                  <a:pt x="2231308" y="923985"/>
                  <a:pt x="2308946" y="828136"/>
                </a:cubicBezTo>
                <a:cubicBezTo>
                  <a:pt x="2386584" y="732287"/>
                  <a:pt x="2381791" y="523336"/>
                  <a:pt x="2389459" y="385313"/>
                </a:cubicBezTo>
                <a:cubicBezTo>
                  <a:pt x="2397127" y="247290"/>
                  <a:pt x="2376040" y="123645"/>
                  <a:pt x="2354953" y="0"/>
                </a:cubicBezTo>
              </a:path>
            </a:pathLst>
          </a:custGeom>
          <a:noFill/>
          <a:ln w="28575">
            <a:solidFill>
              <a:srgbClr val="820024"/>
            </a:solidFill>
            <a:headEnd type="none" w="med" len="med"/>
            <a:tailEnd type="triangle"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308" name="Freeform 307">
            <a:extLst>
              <a:ext uri="{FF2B5EF4-FFF2-40B4-BE49-F238E27FC236}">
                <a16:creationId xmlns:a16="http://schemas.microsoft.com/office/drawing/2014/main" id="{F16D9CFD-2908-D24C-B8D5-542E1B3D97ED}"/>
              </a:ext>
            </a:extLst>
          </p:cNvPr>
          <p:cNvSpPr/>
          <p:nvPr/>
        </p:nvSpPr>
        <p:spPr>
          <a:xfrm>
            <a:off x="4434709" y="3582787"/>
            <a:ext cx="5024433" cy="668490"/>
          </a:xfrm>
          <a:custGeom>
            <a:avLst/>
            <a:gdLst>
              <a:gd name="connsiteX0" fmla="*/ 6779750 w 6813662"/>
              <a:gd name="connsiteY0" fmla="*/ 702527 h 702527"/>
              <a:gd name="connsiteX1" fmla="*/ 6701692 w 6813662"/>
              <a:gd name="connsiteY1" fmla="*/ 501805 h 702527"/>
              <a:gd name="connsiteX2" fmla="*/ 5854199 w 6813662"/>
              <a:gd name="connsiteY2" fmla="*/ 512956 h 702527"/>
              <a:gd name="connsiteX3" fmla="*/ 4872892 w 6813662"/>
              <a:gd name="connsiteY3" fmla="*/ 524107 h 702527"/>
              <a:gd name="connsiteX4" fmla="*/ 3579350 w 6813662"/>
              <a:gd name="connsiteY4" fmla="*/ 546409 h 702527"/>
              <a:gd name="connsiteX5" fmla="*/ 2553438 w 6813662"/>
              <a:gd name="connsiteY5" fmla="*/ 557561 h 702527"/>
              <a:gd name="connsiteX6" fmla="*/ 1360258 w 6813662"/>
              <a:gd name="connsiteY6" fmla="*/ 535258 h 702527"/>
              <a:gd name="connsiteX7" fmla="*/ 824999 w 6813662"/>
              <a:gd name="connsiteY7" fmla="*/ 546409 h 702527"/>
              <a:gd name="connsiteX8" fmla="*/ 378950 w 6813662"/>
              <a:gd name="connsiteY8" fmla="*/ 546409 h 702527"/>
              <a:gd name="connsiteX9" fmla="*/ 33263 w 6813662"/>
              <a:gd name="connsiteY9" fmla="*/ 334536 h 702527"/>
              <a:gd name="connsiteX10" fmla="*/ 33263 w 6813662"/>
              <a:gd name="connsiteY10" fmla="*/ 0 h 702527"/>
              <a:gd name="connsiteX0" fmla="*/ 7061686 w 7066450"/>
              <a:gd name="connsiteY0" fmla="*/ 680224 h 680224"/>
              <a:gd name="connsiteX1" fmla="*/ 6701692 w 7066450"/>
              <a:gd name="connsiteY1" fmla="*/ 501805 h 680224"/>
              <a:gd name="connsiteX2" fmla="*/ 5854199 w 7066450"/>
              <a:gd name="connsiteY2" fmla="*/ 512956 h 680224"/>
              <a:gd name="connsiteX3" fmla="*/ 4872892 w 7066450"/>
              <a:gd name="connsiteY3" fmla="*/ 524107 h 680224"/>
              <a:gd name="connsiteX4" fmla="*/ 3579350 w 7066450"/>
              <a:gd name="connsiteY4" fmla="*/ 546409 h 680224"/>
              <a:gd name="connsiteX5" fmla="*/ 2553438 w 7066450"/>
              <a:gd name="connsiteY5" fmla="*/ 557561 h 680224"/>
              <a:gd name="connsiteX6" fmla="*/ 1360258 w 7066450"/>
              <a:gd name="connsiteY6" fmla="*/ 535258 h 680224"/>
              <a:gd name="connsiteX7" fmla="*/ 824999 w 7066450"/>
              <a:gd name="connsiteY7" fmla="*/ 546409 h 680224"/>
              <a:gd name="connsiteX8" fmla="*/ 378950 w 7066450"/>
              <a:gd name="connsiteY8" fmla="*/ 546409 h 680224"/>
              <a:gd name="connsiteX9" fmla="*/ 33263 w 7066450"/>
              <a:gd name="connsiteY9" fmla="*/ 334536 h 680224"/>
              <a:gd name="connsiteX10" fmla="*/ 33263 w 7066450"/>
              <a:gd name="connsiteY10" fmla="*/ 0 h 680224"/>
              <a:gd name="connsiteX0" fmla="*/ 7061686 w 7082698"/>
              <a:gd name="connsiteY0" fmla="*/ 680224 h 680224"/>
              <a:gd name="connsiteX1" fmla="*/ 6904685 w 7082698"/>
              <a:gd name="connsiteY1" fmla="*/ 490654 h 680224"/>
              <a:gd name="connsiteX2" fmla="*/ 5854199 w 7082698"/>
              <a:gd name="connsiteY2" fmla="*/ 512956 h 680224"/>
              <a:gd name="connsiteX3" fmla="*/ 4872892 w 7082698"/>
              <a:gd name="connsiteY3" fmla="*/ 524107 h 680224"/>
              <a:gd name="connsiteX4" fmla="*/ 3579350 w 7082698"/>
              <a:gd name="connsiteY4" fmla="*/ 546409 h 680224"/>
              <a:gd name="connsiteX5" fmla="*/ 2553438 w 7082698"/>
              <a:gd name="connsiteY5" fmla="*/ 557561 h 680224"/>
              <a:gd name="connsiteX6" fmla="*/ 1360258 w 7082698"/>
              <a:gd name="connsiteY6" fmla="*/ 535258 h 680224"/>
              <a:gd name="connsiteX7" fmla="*/ 824999 w 7082698"/>
              <a:gd name="connsiteY7" fmla="*/ 546409 h 680224"/>
              <a:gd name="connsiteX8" fmla="*/ 378950 w 7082698"/>
              <a:gd name="connsiteY8" fmla="*/ 546409 h 680224"/>
              <a:gd name="connsiteX9" fmla="*/ 33263 w 7082698"/>
              <a:gd name="connsiteY9" fmla="*/ 334536 h 680224"/>
              <a:gd name="connsiteX10" fmla="*/ 33263 w 7082698"/>
              <a:gd name="connsiteY10" fmla="*/ 0 h 680224"/>
              <a:gd name="connsiteX0" fmla="*/ 7061686 w 7082698"/>
              <a:gd name="connsiteY0" fmla="*/ 680224 h 680224"/>
              <a:gd name="connsiteX1" fmla="*/ 6904685 w 7082698"/>
              <a:gd name="connsiteY1" fmla="*/ 490654 h 680224"/>
              <a:gd name="connsiteX2" fmla="*/ 5854199 w 7082698"/>
              <a:gd name="connsiteY2" fmla="*/ 512956 h 680224"/>
              <a:gd name="connsiteX3" fmla="*/ 4872892 w 7082698"/>
              <a:gd name="connsiteY3" fmla="*/ 524107 h 680224"/>
              <a:gd name="connsiteX4" fmla="*/ 3579350 w 7082698"/>
              <a:gd name="connsiteY4" fmla="*/ 546409 h 680224"/>
              <a:gd name="connsiteX5" fmla="*/ 2530883 w 7082698"/>
              <a:gd name="connsiteY5" fmla="*/ 512956 h 680224"/>
              <a:gd name="connsiteX6" fmla="*/ 1360258 w 7082698"/>
              <a:gd name="connsiteY6" fmla="*/ 535258 h 680224"/>
              <a:gd name="connsiteX7" fmla="*/ 824999 w 7082698"/>
              <a:gd name="connsiteY7" fmla="*/ 546409 h 680224"/>
              <a:gd name="connsiteX8" fmla="*/ 378950 w 7082698"/>
              <a:gd name="connsiteY8" fmla="*/ 546409 h 680224"/>
              <a:gd name="connsiteX9" fmla="*/ 33263 w 7082698"/>
              <a:gd name="connsiteY9" fmla="*/ 334536 h 680224"/>
              <a:gd name="connsiteX10" fmla="*/ 33263 w 7082698"/>
              <a:gd name="connsiteY10" fmla="*/ 0 h 680224"/>
              <a:gd name="connsiteX0" fmla="*/ 7069878 w 7090890"/>
              <a:gd name="connsiteY0" fmla="*/ 506887 h 506887"/>
              <a:gd name="connsiteX1" fmla="*/ 6912877 w 7090890"/>
              <a:gd name="connsiteY1" fmla="*/ 317317 h 506887"/>
              <a:gd name="connsiteX2" fmla="*/ 5862391 w 7090890"/>
              <a:gd name="connsiteY2" fmla="*/ 339619 h 506887"/>
              <a:gd name="connsiteX3" fmla="*/ 4881084 w 7090890"/>
              <a:gd name="connsiteY3" fmla="*/ 350770 h 506887"/>
              <a:gd name="connsiteX4" fmla="*/ 3587542 w 7090890"/>
              <a:gd name="connsiteY4" fmla="*/ 373072 h 506887"/>
              <a:gd name="connsiteX5" fmla="*/ 2539075 w 7090890"/>
              <a:gd name="connsiteY5" fmla="*/ 339619 h 506887"/>
              <a:gd name="connsiteX6" fmla="*/ 1368450 w 7090890"/>
              <a:gd name="connsiteY6" fmla="*/ 361921 h 506887"/>
              <a:gd name="connsiteX7" fmla="*/ 833191 w 7090890"/>
              <a:gd name="connsiteY7" fmla="*/ 373072 h 506887"/>
              <a:gd name="connsiteX8" fmla="*/ 387142 w 7090890"/>
              <a:gd name="connsiteY8" fmla="*/ 373072 h 506887"/>
              <a:gd name="connsiteX9" fmla="*/ 41455 w 7090890"/>
              <a:gd name="connsiteY9" fmla="*/ 161199 h 506887"/>
              <a:gd name="connsiteX10" fmla="*/ 25372 w 7090890"/>
              <a:gd name="connsiteY10" fmla="*/ 0 h 506887"/>
              <a:gd name="connsiteX0" fmla="*/ 7051548 w 7072560"/>
              <a:gd name="connsiteY0" fmla="*/ 506887 h 506887"/>
              <a:gd name="connsiteX1" fmla="*/ 6894547 w 7072560"/>
              <a:gd name="connsiteY1" fmla="*/ 317317 h 506887"/>
              <a:gd name="connsiteX2" fmla="*/ 5844061 w 7072560"/>
              <a:gd name="connsiteY2" fmla="*/ 339619 h 506887"/>
              <a:gd name="connsiteX3" fmla="*/ 4862754 w 7072560"/>
              <a:gd name="connsiteY3" fmla="*/ 350770 h 506887"/>
              <a:gd name="connsiteX4" fmla="*/ 3569212 w 7072560"/>
              <a:gd name="connsiteY4" fmla="*/ 373072 h 506887"/>
              <a:gd name="connsiteX5" fmla="*/ 2520745 w 7072560"/>
              <a:gd name="connsiteY5" fmla="*/ 339619 h 506887"/>
              <a:gd name="connsiteX6" fmla="*/ 1350120 w 7072560"/>
              <a:gd name="connsiteY6" fmla="*/ 361921 h 506887"/>
              <a:gd name="connsiteX7" fmla="*/ 814861 w 7072560"/>
              <a:gd name="connsiteY7" fmla="*/ 373072 h 506887"/>
              <a:gd name="connsiteX8" fmla="*/ 368812 w 7072560"/>
              <a:gd name="connsiteY8" fmla="*/ 373072 h 506887"/>
              <a:gd name="connsiteX9" fmla="*/ 103543 w 7072560"/>
              <a:gd name="connsiteY9" fmla="*/ 247868 h 506887"/>
              <a:gd name="connsiteX10" fmla="*/ 7042 w 7072560"/>
              <a:gd name="connsiteY10" fmla="*/ 0 h 506887"/>
              <a:gd name="connsiteX0" fmla="*/ 7051548 w 7072560"/>
              <a:gd name="connsiteY0" fmla="*/ 506887 h 506887"/>
              <a:gd name="connsiteX1" fmla="*/ 6894547 w 7072560"/>
              <a:gd name="connsiteY1" fmla="*/ 317317 h 506887"/>
              <a:gd name="connsiteX2" fmla="*/ 5844061 w 7072560"/>
              <a:gd name="connsiteY2" fmla="*/ 339619 h 506887"/>
              <a:gd name="connsiteX3" fmla="*/ 4862754 w 7072560"/>
              <a:gd name="connsiteY3" fmla="*/ 350770 h 506887"/>
              <a:gd name="connsiteX4" fmla="*/ 3569212 w 7072560"/>
              <a:gd name="connsiteY4" fmla="*/ 373072 h 506887"/>
              <a:gd name="connsiteX5" fmla="*/ 2520745 w 7072560"/>
              <a:gd name="connsiteY5" fmla="*/ 339619 h 506887"/>
              <a:gd name="connsiteX6" fmla="*/ 1350120 w 7072560"/>
              <a:gd name="connsiteY6" fmla="*/ 361921 h 506887"/>
              <a:gd name="connsiteX7" fmla="*/ 814861 w 7072560"/>
              <a:gd name="connsiteY7" fmla="*/ 373072 h 506887"/>
              <a:gd name="connsiteX8" fmla="*/ 368812 w 7072560"/>
              <a:gd name="connsiteY8" fmla="*/ 321071 h 506887"/>
              <a:gd name="connsiteX9" fmla="*/ 103543 w 7072560"/>
              <a:gd name="connsiteY9" fmla="*/ 247868 h 506887"/>
              <a:gd name="connsiteX10" fmla="*/ 7042 w 7072560"/>
              <a:gd name="connsiteY10" fmla="*/ 0 h 506887"/>
              <a:gd name="connsiteX0" fmla="*/ 7051548 w 7072560"/>
              <a:gd name="connsiteY0" fmla="*/ 506887 h 506887"/>
              <a:gd name="connsiteX1" fmla="*/ 6894547 w 7072560"/>
              <a:gd name="connsiteY1" fmla="*/ 317317 h 506887"/>
              <a:gd name="connsiteX2" fmla="*/ 5844061 w 7072560"/>
              <a:gd name="connsiteY2" fmla="*/ 339619 h 506887"/>
              <a:gd name="connsiteX3" fmla="*/ 4862754 w 7072560"/>
              <a:gd name="connsiteY3" fmla="*/ 350770 h 506887"/>
              <a:gd name="connsiteX4" fmla="*/ 3569212 w 7072560"/>
              <a:gd name="connsiteY4" fmla="*/ 373072 h 506887"/>
              <a:gd name="connsiteX5" fmla="*/ 2520745 w 7072560"/>
              <a:gd name="connsiteY5" fmla="*/ 339619 h 506887"/>
              <a:gd name="connsiteX6" fmla="*/ 1350120 w 7072560"/>
              <a:gd name="connsiteY6" fmla="*/ 361921 h 506887"/>
              <a:gd name="connsiteX7" fmla="*/ 959614 w 7072560"/>
              <a:gd name="connsiteY7" fmla="*/ 347072 h 506887"/>
              <a:gd name="connsiteX8" fmla="*/ 368812 w 7072560"/>
              <a:gd name="connsiteY8" fmla="*/ 321071 h 506887"/>
              <a:gd name="connsiteX9" fmla="*/ 103543 w 7072560"/>
              <a:gd name="connsiteY9" fmla="*/ 247868 h 506887"/>
              <a:gd name="connsiteX10" fmla="*/ 7042 w 7072560"/>
              <a:gd name="connsiteY10" fmla="*/ 0 h 506887"/>
              <a:gd name="connsiteX0" fmla="*/ 7051548 w 7072560"/>
              <a:gd name="connsiteY0" fmla="*/ 506887 h 506887"/>
              <a:gd name="connsiteX1" fmla="*/ 6894547 w 7072560"/>
              <a:gd name="connsiteY1" fmla="*/ 317317 h 506887"/>
              <a:gd name="connsiteX2" fmla="*/ 5844061 w 7072560"/>
              <a:gd name="connsiteY2" fmla="*/ 339619 h 506887"/>
              <a:gd name="connsiteX3" fmla="*/ 4862754 w 7072560"/>
              <a:gd name="connsiteY3" fmla="*/ 350770 h 506887"/>
              <a:gd name="connsiteX4" fmla="*/ 3569212 w 7072560"/>
              <a:gd name="connsiteY4" fmla="*/ 321071 h 506887"/>
              <a:gd name="connsiteX5" fmla="*/ 2520745 w 7072560"/>
              <a:gd name="connsiteY5" fmla="*/ 339619 h 506887"/>
              <a:gd name="connsiteX6" fmla="*/ 1350120 w 7072560"/>
              <a:gd name="connsiteY6" fmla="*/ 361921 h 506887"/>
              <a:gd name="connsiteX7" fmla="*/ 959614 w 7072560"/>
              <a:gd name="connsiteY7" fmla="*/ 347072 h 506887"/>
              <a:gd name="connsiteX8" fmla="*/ 368812 w 7072560"/>
              <a:gd name="connsiteY8" fmla="*/ 321071 h 506887"/>
              <a:gd name="connsiteX9" fmla="*/ 103543 w 7072560"/>
              <a:gd name="connsiteY9" fmla="*/ 247868 h 506887"/>
              <a:gd name="connsiteX10" fmla="*/ 7042 w 7072560"/>
              <a:gd name="connsiteY10" fmla="*/ 0 h 506887"/>
              <a:gd name="connsiteX0" fmla="*/ 7051548 w 7072560"/>
              <a:gd name="connsiteY0" fmla="*/ 506887 h 506887"/>
              <a:gd name="connsiteX1" fmla="*/ 6894547 w 7072560"/>
              <a:gd name="connsiteY1" fmla="*/ 317317 h 506887"/>
              <a:gd name="connsiteX2" fmla="*/ 5844061 w 7072560"/>
              <a:gd name="connsiteY2" fmla="*/ 339619 h 506887"/>
              <a:gd name="connsiteX3" fmla="*/ 4862755 w 7072560"/>
              <a:gd name="connsiteY3" fmla="*/ 281435 h 506887"/>
              <a:gd name="connsiteX4" fmla="*/ 3569212 w 7072560"/>
              <a:gd name="connsiteY4" fmla="*/ 321071 h 506887"/>
              <a:gd name="connsiteX5" fmla="*/ 2520745 w 7072560"/>
              <a:gd name="connsiteY5" fmla="*/ 339619 h 506887"/>
              <a:gd name="connsiteX6" fmla="*/ 1350120 w 7072560"/>
              <a:gd name="connsiteY6" fmla="*/ 361921 h 506887"/>
              <a:gd name="connsiteX7" fmla="*/ 959614 w 7072560"/>
              <a:gd name="connsiteY7" fmla="*/ 347072 h 506887"/>
              <a:gd name="connsiteX8" fmla="*/ 368812 w 7072560"/>
              <a:gd name="connsiteY8" fmla="*/ 321071 h 506887"/>
              <a:gd name="connsiteX9" fmla="*/ 103543 w 7072560"/>
              <a:gd name="connsiteY9" fmla="*/ 247868 h 506887"/>
              <a:gd name="connsiteX10" fmla="*/ 7042 w 7072560"/>
              <a:gd name="connsiteY10" fmla="*/ 0 h 506887"/>
              <a:gd name="connsiteX0" fmla="*/ 7051548 w 7072560"/>
              <a:gd name="connsiteY0" fmla="*/ 506887 h 506887"/>
              <a:gd name="connsiteX1" fmla="*/ 6894547 w 7072560"/>
              <a:gd name="connsiteY1" fmla="*/ 317317 h 506887"/>
              <a:gd name="connsiteX2" fmla="*/ 5844061 w 7072560"/>
              <a:gd name="connsiteY2" fmla="*/ 278951 h 506887"/>
              <a:gd name="connsiteX3" fmla="*/ 4862755 w 7072560"/>
              <a:gd name="connsiteY3" fmla="*/ 281435 h 506887"/>
              <a:gd name="connsiteX4" fmla="*/ 3569212 w 7072560"/>
              <a:gd name="connsiteY4" fmla="*/ 321071 h 506887"/>
              <a:gd name="connsiteX5" fmla="*/ 2520745 w 7072560"/>
              <a:gd name="connsiteY5" fmla="*/ 339619 h 506887"/>
              <a:gd name="connsiteX6" fmla="*/ 1350120 w 7072560"/>
              <a:gd name="connsiteY6" fmla="*/ 361921 h 506887"/>
              <a:gd name="connsiteX7" fmla="*/ 959614 w 7072560"/>
              <a:gd name="connsiteY7" fmla="*/ 347072 h 506887"/>
              <a:gd name="connsiteX8" fmla="*/ 368812 w 7072560"/>
              <a:gd name="connsiteY8" fmla="*/ 321071 h 506887"/>
              <a:gd name="connsiteX9" fmla="*/ 103543 w 7072560"/>
              <a:gd name="connsiteY9" fmla="*/ 247868 h 506887"/>
              <a:gd name="connsiteX10" fmla="*/ 7042 w 7072560"/>
              <a:gd name="connsiteY10" fmla="*/ 0 h 506887"/>
              <a:gd name="connsiteX0" fmla="*/ 7051548 w 7072560"/>
              <a:gd name="connsiteY0" fmla="*/ 506887 h 506887"/>
              <a:gd name="connsiteX1" fmla="*/ 6894547 w 7072560"/>
              <a:gd name="connsiteY1" fmla="*/ 317317 h 506887"/>
              <a:gd name="connsiteX2" fmla="*/ 5844061 w 7072560"/>
              <a:gd name="connsiteY2" fmla="*/ 278951 h 506887"/>
              <a:gd name="connsiteX3" fmla="*/ 4862755 w 7072560"/>
              <a:gd name="connsiteY3" fmla="*/ 281435 h 506887"/>
              <a:gd name="connsiteX4" fmla="*/ 3569212 w 7072560"/>
              <a:gd name="connsiteY4" fmla="*/ 321071 h 506887"/>
              <a:gd name="connsiteX5" fmla="*/ 2520745 w 7072560"/>
              <a:gd name="connsiteY5" fmla="*/ 339619 h 506887"/>
              <a:gd name="connsiteX6" fmla="*/ 1350120 w 7072560"/>
              <a:gd name="connsiteY6" fmla="*/ 327254 h 506887"/>
              <a:gd name="connsiteX7" fmla="*/ 959614 w 7072560"/>
              <a:gd name="connsiteY7" fmla="*/ 347072 h 506887"/>
              <a:gd name="connsiteX8" fmla="*/ 368812 w 7072560"/>
              <a:gd name="connsiteY8" fmla="*/ 321071 h 506887"/>
              <a:gd name="connsiteX9" fmla="*/ 103543 w 7072560"/>
              <a:gd name="connsiteY9" fmla="*/ 247868 h 506887"/>
              <a:gd name="connsiteX10" fmla="*/ 7042 w 7072560"/>
              <a:gd name="connsiteY10" fmla="*/ 0 h 506887"/>
              <a:gd name="connsiteX0" fmla="*/ 7051548 w 7072560"/>
              <a:gd name="connsiteY0" fmla="*/ 506887 h 506887"/>
              <a:gd name="connsiteX1" fmla="*/ 6894547 w 7072560"/>
              <a:gd name="connsiteY1" fmla="*/ 317317 h 506887"/>
              <a:gd name="connsiteX2" fmla="*/ 5844061 w 7072560"/>
              <a:gd name="connsiteY2" fmla="*/ 278951 h 506887"/>
              <a:gd name="connsiteX3" fmla="*/ 4862755 w 7072560"/>
              <a:gd name="connsiteY3" fmla="*/ 281435 h 506887"/>
              <a:gd name="connsiteX4" fmla="*/ 3569212 w 7072560"/>
              <a:gd name="connsiteY4" fmla="*/ 321071 h 506887"/>
              <a:gd name="connsiteX5" fmla="*/ 2520745 w 7072560"/>
              <a:gd name="connsiteY5" fmla="*/ 339619 h 506887"/>
              <a:gd name="connsiteX6" fmla="*/ 1350120 w 7072560"/>
              <a:gd name="connsiteY6" fmla="*/ 327254 h 506887"/>
              <a:gd name="connsiteX7" fmla="*/ 943530 w 7072560"/>
              <a:gd name="connsiteY7" fmla="*/ 321072 h 506887"/>
              <a:gd name="connsiteX8" fmla="*/ 368812 w 7072560"/>
              <a:gd name="connsiteY8" fmla="*/ 321071 h 506887"/>
              <a:gd name="connsiteX9" fmla="*/ 103543 w 7072560"/>
              <a:gd name="connsiteY9" fmla="*/ 247868 h 506887"/>
              <a:gd name="connsiteX10" fmla="*/ 7042 w 7072560"/>
              <a:gd name="connsiteY10" fmla="*/ 0 h 506887"/>
              <a:gd name="connsiteX0" fmla="*/ 7051548 w 7072560"/>
              <a:gd name="connsiteY0" fmla="*/ 506887 h 506887"/>
              <a:gd name="connsiteX1" fmla="*/ 6894547 w 7072560"/>
              <a:gd name="connsiteY1" fmla="*/ 317317 h 506887"/>
              <a:gd name="connsiteX2" fmla="*/ 5844061 w 7072560"/>
              <a:gd name="connsiteY2" fmla="*/ 278951 h 506887"/>
              <a:gd name="connsiteX3" fmla="*/ 4862755 w 7072560"/>
              <a:gd name="connsiteY3" fmla="*/ 281435 h 506887"/>
              <a:gd name="connsiteX4" fmla="*/ 3569212 w 7072560"/>
              <a:gd name="connsiteY4" fmla="*/ 321071 h 506887"/>
              <a:gd name="connsiteX5" fmla="*/ 2520745 w 7072560"/>
              <a:gd name="connsiteY5" fmla="*/ 339619 h 506887"/>
              <a:gd name="connsiteX6" fmla="*/ 1350120 w 7072560"/>
              <a:gd name="connsiteY6" fmla="*/ 327254 h 506887"/>
              <a:gd name="connsiteX7" fmla="*/ 943530 w 7072560"/>
              <a:gd name="connsiteY7" fmla="*/ 321072 h 506887"/>
              <a:gd name="connsiteX8" fmla="*/ 368812 w 7072560"/>
              <a:gd name="connsiteY8" fmla="*/ 260403 h 506887"/>
              <a:gd name="connsiteX9" fmla="*/ 103543 w 7072560"/>
              <a:gd name="connsiteY9" fmla="*/ 247868 h 506887"/>
              <a:gd name="connsiteX10" fmla="*/ 7042 w 7072560"/>
              <a:gd name="connsiteY10" fmla="*/ 0 h 506887"/>
              <a:gd name="connsiteX0" fmla="*/ 7049115 w 7070127"/>
              <a:gd name="connsiteY0" fmla="*/ 506887 h 506887"/>
              <a:gd name="connsiteX1" fmla="*/ 6892114 w 7070127"/>
              <a:gd name="connsiteY1" fmla="*/ 317317 h 506887"/>
              <a:gd name="connsiteX2" fmla="*/ 5841628 w 7070127"/>
              <a:gd name="connsiteY2" fmla="*/ 278951 h 506887"/>
              <a:gd name="connsiteX3" fmla="*/ 4860322 w 7070127"/>
              <a:gd name="connsiteY3" fmla="*/ 281435 h 506887"/>
              <a:gd name="connsiteX4" fmla="*/ 3566779 w 7070127"/>
              <a:gd name="connsiteY4" fmla="*/ 321071 h 506887"/>
              <a:gd name="connsiteX5" fmla="*/ 2518312 w 7070127"/>
              <a:gd name="connsiteY5" fmla="*/ 339619 h 506887"/>
              <a:gd name="connsiteX6" fmla="*/ 1347687 w 7070127"/>
              <a:gd name="connsiteY6" fmla="*/ 327254 h 506887"/>
              <a:gd name="connsiteX7" fmla="*/ 941097 w 7070127"/>
              <a:gd name="connsiteY7" fmla="*/ 321072 h 506887"/>
              <a:gd name="connsiteX8" fmla="*/ 366379 w 7070127"/>
              <a:gd name="connsiteY8" fmla="*/ 260403 h 506887"/>
              <a:gd name="connsiteX9" fmla="*/ 149362 w 7070127"/>
              <a:gd name="connsiteY9" fmla="*/ 195867 h 506887"/>
              <a:gd name="connsiteX10" fmla="*/ 4609 w 7070127"/>
              <a:gd name="connsiteY10" fmla="*/ 0 h 506887"/>
              <a:gd name="connsiteX0" fmla="*/ 7049115 w 7070127"/>
              <a:gd name="connsiteY0" fmla="*/ 506887 h 506887"/>
              <a:gd name="connsiteX1" fmla="*/ 6892114 w 7070127"/>
              <a:gd name="connsiteY1" fmla="*/ 317317 h 506887"/>
              <a:gd name="connsiteX2" fmla="*/ 5841628 w 7070127"/>
              <a:gd name="connsiteY2" fmla="*/ 278951 h 506887"/>
              <a:gd name="connsiteX3" fmla="*/ 4860322 w 7070127"/>
              <a:gd name="connsiteY3" fmla="*/ 281435 h 506887"/>
              <a:gd name="connsiteX4" fmla="*/ 3566779 w 7070127"/>
              <a:gd name="connsiteY4" fmla="*/ 321071 h 506887"/>
              <a:gd name="connsiteX5" fmla="*/ 2518312 w 7070127"/>
              <a:gd name="connsiteY5" fmla="*/ 339619 h 506887"/>
              <a:gd name="connsiteX6" fmla="*/ 1347687 w 7070127"/>
              <a:gd name="connsiteY6" fmla="*/ 327254 h 506887"/>
              <a:gd name="connsiteX7" fmla="*/ 941097 w 7070127"/>
              <a:gd name="connsiteY7" fmla="*/ 251737 h 506887"/>
              <a:gd name="connsiteX8" fmla="*/ 366379 w 7070127"/>
              <a:gd name="connsiteY8" fmla="*/ 260403 h 506887"/>
              <a:gd name="connsiteX9" fmla="*/ 149362 w 7070127"/>
              <a:gd name="connsiteY9" fmla="*/ 195867 h 506887"/>
              <a:gd name="connsiteX10" fmla="*/ 4609 w 7070127"/>
              <a:gd name="connsiteY10" fmla="*/ 0 h 506887"/>
              <a:gd name="connsiteX0" fmla="*/ 7049115 w 7070127"/>
              <a:gd name="connsiteY0" fmla="*/ 506887 h 506887"/>
              <a:gd name="connsiteX1" fmla="*/ 6892114 w 7070127"/>
              <a:gd name="connsiteY1" fmla="*/ 317317 h 506887"/>
              <a:gd name="connsiteX2" fmla="*/ 5841628 w 7070127"/>
              <a:gd name="connsiteY2" fmla="*/ 278951 h 506887"/>
              <a:gd name="connsiteX3" fmla="*/ 4860322 w 7070127"/>
              <a:gd name="connsiteY3" fmla="*/ 281435 h 506887"/>
              <a:gd name="connsiteX4" fmla="*/ 3566779 w 7070127"/>
              <a:gd name="connsiteY4" fmla="*/ 321071 h 506887"/>
              <a:gd name="connsiteX5" fmla="*/ 2518312 w 7070127"/>
              <a:gd name="connsiteY5" fmla="*/ 339619 h 506887"/>
              <a:gd name="connsiteX6" fmla="*/ 1363771 w 7070127"/>
              <a:gd name="connsiteY6" fmla="*/ 240585 h 506887"/>
              <a:gd name="connsiteX7" fmla="*/ 941097 w 7070127"/>
              <a:gd name="connsiteY7" fmla="*/ 251737 h 506887"/>
              <a:gd name="connsiteX8" fmla="*/ 366379 w 7070127"/>
              <a:gd name="connsiteY8" fmla="*/ 260403 h 506887"/>
              <a:gd name="connsiteX9" fmla="*/ 149362 w 7070127"/>
              <a:gd name="connsiteY9" fmla="*/ 195867 h 506887"/>
              <a:gd name="connsiteX10" fmla="*/ 4609 w 7070127"/>
              <a:gd name="connsiteY10" fmla="*/ 0 h 506887"/>
              <a:gd name="connsiteX0" fmla="*/ 7049115 w 7070127"/>
              <a:gd name="connsiteY0" fmla="*/ 506887 h 506887"/>
              <a:gd name="connsiteX1" fmla="*/ 6892114 w 7070127"/>
              <a:gd name="connsiteY1" fmla="*/ 317317 h 506887"/>
              <a:gd name="connsiteX2" fmla="*/ 5841628 w 7070127"/>
              <a:gd name="connsiteY2" fmla="*/ 278951 h 506887"/>
              <a:gd name="connsiteX3" fmla="*/ 4860322 w 7070127"/>
              <a:gd name="connsiteY3" fmla="*/ 281435 h 506887"/>
              <a:gd name="connsiteX4" fmla="*/ 3566779 w 7070127"/>
              <a:gd name="connsiteY4" fmla="*/ 321071 h 506887"/>
              <a:gd name="connsiteX5" fmla="*/ 2518312 w 7070127"/>
              <a:gd name="connsiteY5" fmla="*/ 270284 h 506887"/>
              <a:gd name="connsiteX6" fmla="*/ 1363771 w 7070127"/>
              <a:gd name="connsiteY6" fmla="*/ 240585 h 506887"/>
              <a:gd name="connsiteX7" fmla="*/ 941097 w 7070127"/>
              <a:gd name="connsiteY7" fmla="*/ 251737 h 506887"/>
              <a:gd name="connsiteX8" fmla="*/ 366379 w 7070127"/>
              <a:gd name="connsiteY8" fmla="*/ 260403 h 506887"/>
              <a:gd name="connsiteX9" fmla="*/ 149362 w 7070127"/>
              <a:gd name="connsiteY9" fmla="*/ 195867 h 506887"/>
              <a:gd name="connsiteX10" fmla="*/ 4609 w 7070127"/>
              <a:gd name="connsiteY10" fmla="*/ 0 h 506887"/>
              <a:gd name="connsiteX0" fmla="*/ 7049115 w 7070127"/>
              <a:gd name="connsiteY0" fmla="*/ 506887 h 506887"/>
              <a:gd name="connsiteX1" fmla="*/ 6892114 w 7070127"/>
              <a:gd name="connsiteY1" fmla="*/ 317317 h 506887"/>
              <a:gd name="connsiteX2" fmla="*/ 5841628 w 7070127"/>
              <a:gd name="connsiteY2" fmla="*/ 278951 h 506887"/>
              <a:gd name="connsiteX3" fmla="*/ 4860322 w 7070127"/>
              <a:gd name="connsiteY3" fmla="*/ 281435 h 506887"/>
              <a:gd name="connsiteX4" fmla="*/ 3566779 w 7070127"/>
              <a:gd name="connsiteY4" fmla="*/ 251736 h 506887"/>
              <a:gd name="connsiteX5" fmla="*/ 2518312 w 7070127"/>
              <a:gd name="connsiteY5" fmla="*/ 270284 h 506887"/>
              <a:gd name="connsiteX6" fmla="*/ 1363771 w 7070127"/>
              <a:gd name="connsiteY6" fmla="*/ 240585 h 506887"/>
              <a:gd name="connsiteX7" fmla="*/ 941097 w 7070127"/>
              <a:gd name="connsiteY7" fmla="*/ 251737 h 506887"/>
              <a:gd name="connsiteX8" fmla="*/ 366379 w 7070127"/>
              <a:gd name="connsiteY8" fmla="*/ 260403 h 506887"/>
              <a:gd name="connsiteX9" fmla="*/ 149362 w 7070127"/>
              <a:gd name="connsiteY9" fmla="*/ 195867 h 506887"/>
              <a:gd name="connsiteX10" fmla="*/ 4609 w 7070127"/>
              <a:gd name="connsiteY10" fmla="*/ 0 h 506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070127" h="506887">
                <a:moveTo>
                  <a:pt x="7049115" y="506887"/>
                </a:moveTo>
                <a:cubicBezTo>
                  <a:pt x="7087215" y="422323"/>
                  <a:pt x="7093362" y="355306"/>
                  <a:pt x="6892114" y="317317"/>
                </a:cubicBezTo>
                <a:cubicBezTo>
                  <a:pt x="6690866" y="279328"/>
                  <a:pt x="6180260" y="284931"/>
                  <a:pt x="5841628" y="278951"/>
                </a:cubicBezTo>
                <a:cubicBezTo>
                  <a:pt x="5502996" y="272971"/>
                  <a:pt x="5239464" y="285971"/>
                  <a:pt x="4860322" y="281435"/>
                </a:cubicBezTo>
                <a:cubicBezTo>
                  <a:pt x="4481181" y="276899"/>
                  <a:pt x="3957114" y="253595"/>
                  <a:pt x="3566779" y="251736"/>
                </a:cubicBezTo>
                <a:cubicBezTo>
                  <a:pt x="3176444" y="249878"/>
                  <a:pt x="2885480" y="272143"/>
                  <a:pt x="2518312" y="270284"/>
                </a:cubicBezTo>
                <a:cubicBezTo>
                  <a:pt x="2151144" y="268426"/>
                  <a:pt x="1626640" y="243676"/>
                  <a:pt x="1363771" y="240585"/>
                </a:cubicBezTo>
                <a:cubicBezTo>
                  <a:pt x="1100902" y="237494"/>
                  <a:pt x="1107329" y="248434"/>
                  <a:pt x="941097" y="251737"/>
                </a:cubicBezTo>
                <a:cubicBezTo>
                  <a:pt x="774865" y="255040"/>
                  <a:pt x="498335" y="269715"/>
                  <a:pt x="366379" y="260403"/>
                </a:cubicBezTo>
                <a:cubicBezTo>
                  <a:pt x="234423" y="251091"/>
                  <a:pt x="209657" y="239267"/>
                  <a:pt x="149362" y="195867"/>
                </a:cubicBezTo>
                <a:cubicBezTo>
                  <a:pt x="89067" y="152467"/>
                  <a:pt x="-24198" y="121734"/>
                  <a:pt x="4609" y="0"/>
                </a:cubicBezTo>
              </a:path>
            </a:pathLst>
          </a:custGeom>
          <a:noFill/>
          <a:ln w="28575">
            <a:solidFill>
              <a:srgbClr val="820024"/>
            </a:solidFill>
            <a:headEnd type="none" w="med" len="med"/>
            <a:tailEnd type="triangle"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309" name="Freeform 308">
            <a:extLst>
              <a:ext uri="{FF2B5EF4-FFF2-40B4-BE49-F238E27FC236}">
                <a16:creationId xmlns:a16="http://schemas.microsoft.com/office/drawing/2014/main" id="{38E77E21-808F-8F40-BF7F-CE6CAE61CD9F}"/>
              </a:ext>
            </a:extLst>
          </p:cNvPr>
          <p:cNvSpPr/>
          <p:nvPr/>
        </p:nvSpPr>
        <p:spPr>
          <a:xfrm rot="523900">
            <a:off x="4511356" y="1723945"/>
            <a:ext cx="114639" cy="1243584"/>
          </a:xfrm>
          <a:custGeom>
            <a:avLst/>
            <a:gdLst>
              <a:gd name="connsiteX0" fmla="*/ 29295 w 114639"/>
              <a:gd name="connsiteY0" fmla="*/ 1243584 h 1243584"/>
              <a:gd name="connsiteX1" fmla="*/ 4911 w 114639"/>
              <a:gd name="connsiteY1" fmla="*/ 816864 h 1243584"/>
              <a:gd name="connsiteX2" fmla="*/ 114639 w 114639"/>
              <a:gd name="connsiteY2" fmla="*/ 0 h 1243584"/>
            </a:gdLst>
            <a:ahLst/>
            <a:cxnLst>
              <a:cxn ang="0">
                <a:pos x="connsiteX0" y="connsiteY0"/>
              </a:cxn>
              <a:cxn ang="0">
                <a:pos x="connsiteX1" y="connsiteY1"/>
              </a:cxn>
              <a:cxn ang="0">
                <a:pos x="connsiteX2" y="connsiteY2"/>
              </a:cxn>
            </a:cxnLst>
            <a:rect l="l" t="t" r="r" b="b"/>
            <a:pathLst>
              <a:path w="114639" h="1243584">
                <a:moveTo>
                  <a:pt x="29295" y="1243584"/>
                </a:moveTo>
                <a:cubicBezTo>
                  <a:pt x="9991" y="1133856"/>
                  <a:pt x="-9313" y="1024128"/>
                  <a:pt x="4911" y="816864"/>
                </a:cubicBezTo>
                <a:cubicBezTo>
                  <a:pt x="19135" y="609600"/>
                  <a:pt x="66887" y="304800"/>
                  <a:pt x="114639" y="0"/>
                </a:cubicBezTo>
              </a:path>
            </a:pathLst>
          </a:custGeom>
          <a:noFill/>
          <a:ln w="28575">
            <a:solidFill>
              <a:srgbClr val="820024"/>
            </a:solidFill>
            <a:headEnd type="none" w="med" len="med"/>
            <a:tailEnd type="triangle"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310" name="Freeform 309">
            <a:extLst>
              <a:ext uri="{FF2B5EF4-FFF2-40B4-BE49-F238E27FC236}">
                <a16:creationId xmlns:a16="http://schemas.microsoft.com/office/drawing/2014/main" id="{05A5DCEF-DB65-0044-BC67-8C01FAFCA2DA}"/>
              </a:ext>
            </a:extLst>
          </p:cNvPr>
          <p:cNvSpPr/>
          <p:nvPr/>
        </p:nvSpPr>
        <p:spPr>
          <a:xfrm flipH="1">
            <a:off x="2514388" y="1672388"/>
            <a:ext cx="1866229" cy="1253705"/>
          </a:xfrm>
          <a:custGeom>
            <a:avLst/>
            <a:gdLst>
              <a:gd name="connsiteX0" fmla="*/ 66078 w 2391068"/>
              <a:gd name="connsiteY0" fmla="*/ 1253705 h 1253705"/>
              <a:gd name="connsiteX1" fmla="*/ 112086 w 2391068"/>
              <a:gd name="connsiteY1" fmla="*/ 977660 h 1253705"/>
              <a:gd name="connsiteX2" fmla="*/ 1106999 w 2391068"/>
              <a:gd name="connsiteY2" fmla="*/ 954656 h 1253705"/>
              <a:gd name="connsiteX3" fmla="*/ 1923633 w 2391068"/>
              <a:gd name="connsiteY3" fmla="*/ 960407 h 1253705"/>
              <a:gd name="connsiteX4" fmla="*/ 2308946 w 2391068"/>
              <a:gd name="connsiteY4" fmla="*/ 828136 h 1253705"/>
              <a:gd name="connsiteX5" fmla="*/ 2389459 w 2391068"/>
              <a:gd name="connsiteY5" fmla="*/ 385313 h 1253705"/>
              <a:gd name="connsiteX6" fmla="*/ 2354953 w 2391068"/>
              <a:gd name="connsiteY6" fmla="*/ 0 h 1253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91068" h="1253705">
                <a:moveTo>
                  <a:pt x="66078" y="1253705"/>
                </a:moveTo>
                <a:cubicBezTo>
                  <a:pt x="2338" y="1140603"/>
                  <a:pt x="-61401" y="1027501"/>
                  <a:pt x="112086" y="977660"/>
                </a:cubicBezTo>
                <a:cubicBezTo>
                  <a:pt x="285573" y="927819"/>
                  <a:pt x="1106999" y="954656"/>
                  <a:pt x="1106999" y="954656"/>
                </a:cubicBezTo>
                <a:cubicBezTo>
                  <a:pt x="1408923" y="951781"/>
                  <a:pt x="1723309" y="981494"/>
                  <a:pt x="1923633" y="960407"/>
                </a:cubicBezTo>
                <a:cubicBezTo>
                  <a:pt x="2123958" y="939320"/>
                  <a:pt x="2231308" y="923985"/>
                  <a:pt x="2308946" y="828136"/>
                </a:cubicBezTo>
                <a:cubicBezTo>
                  <a:pt x="2386584" y="732287"/>
                  <a:pt x="2381791" y="523336"/>
                  <a:pt x="2389459" y="385313"/>
                </a:cubicBezTo>
                <a:cubicBezTo>
                  <a:pt x="2397127" y="247290"/>
                  <a:pt x="2376040" y="123645"/>
                  <a:pt x="2354953" y="0"/>
                </a:cubicBezTo>
              </a:path>
            </a:pathLst>
          </a:custGeom>
          <a:noFill/>
          <a:ln w="28575">
            <a:solidFill>
              <a:srgbClr val="820024"/>
            </a:solidFill>
            <a:headEnd type="none" w="med" len="med"/>
            <a:tailEnd type="triangle"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17" name="Group 16">
            <a:extLst>
              <a:ext uri="{FF2B5EF4-FFF2-40B4-BE49-F238E27FC236}">
                <a16:creationId xmlns:a16="http://schemas.microsoft.com/office/drawing/2014/main" id="{9176CF81-9DBD-E449-AA05-81C297B77D15}"/>
              </a:ext>
            </a:extLst>
          </p:cNvPr>
          <p:cNvGrpSpPr/>
          <p:nvPr/>
        </p:nvGrpSpPr>
        <p:grpSpPr>
          <a:xfrm>
            <a:off x="6323626" y="1148849"/>
            <a:ext cx="5409792" cy="2099326"/>
            <a:chOff x="12243452" y="1059574"/>
            <a:chExt cx="5409792" cy="2099326"/>
          </a:xfrm>
        </p:grpSpPr>
        <p:sp>
          <p:nvSpPr>
            <p:cNvPr id="16" name="Rectangle 15">
              <a:extLst>
                <a:ext uri="{FF2B5EF4-FFF2-40B4-BE49-F238E27FC236}">
                  <a16:creationId xmlns:a16="http://schemas.microsoft.com/office/drawing/2014/main" id="{C4BB8BBA-DFDB-934B-A859-E948D4AC514E}"/>
                </a:ext>
              </a:extLst>
            </p:cNvPr>
            <p:cNvSpPr/>
            <p:nvPr/>
          </p:nvSpPr>
          <p:spPr>
            <a:xfrm>
              <a:off x="12243452" y="1059574"/>
              <a:ext cx="5409792" cy="2099326"/>
            </a:xfrm>
            <a:prstGeom prst="rect">
              <a:avLst/>
            </a:prstGeom>
            <a:solidFill>
              <a:schemeClr val="bg1"/>
            </a:solidFill>
            <a:ln>
              <a:solidFill>
                <a:srgbClr val="0070C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4" name="Rectangle 13">
              <a:extLst>
                <a:ext uri="{FF2B5EF4-FFF2-40B4-BE49-F238E27FC236}">
                  <a16:creationId xmlns:a16="http://schemas.microsoft.com/office/drawing/2014/main" id="{CCE95945-60B2-7E41-A2E8-F4FEC80C00B4}"/>
                </a:ext>
              </a:extLst>
            </p:cNvPr>
            <p:cNvSpPr/>
            <p:nvPr/>
          </p:nvSpPr>
          <p:spPr>
            <a:xfrm>
              <a:off x="12288639" y="1227877"/>
              <a:ext cx="5364605" cy="738664"/>
            </a:xfrm>
            <a:prstGeom prst="rect">
              <a:avLst/>
            </a:prstGeom>
          </p:spPr>
          <p:txBody>
            <a:bodyPr wrap="square">
              <a:spAutoFit/>
            </a:bodyPr>
            <a:lstStyle/>
            <a:p>
              <a:pPr>
                <a:spcAft>
                  <a:spcPts val="600"/>
                </a:spcAft>
              </a:pPr>
              <a:r>
                <a:rPr lang="en-US" sz="1400" dirty="0">
                  <a:solidFill>
                    <a:schemeClr val="tx2"/>
                  </a:solidFill>
                </a:rPr>
                <a:t>If any of the Edge Transport Nodes go down, the SR on the remaining Edge Transport Node will take the ownership of failed SR’ s Intra Tier Link Transit IP.</a:t>
              </a:r>
            </a:p>
          </p:txBody>
        </p:sp>
      </p:grpSp>
      <p:sp>
        <p:nvSpPr>
          <p:cNvPr id="15" name="Rectangle 14">
            <a:extLst>
              <a:ext uri="{FF2B5EF4-FFF2-40B4-BE49-F238E27FC236}">
                <a16:creationId xmlns:a16="http://schemas.microsoft.com/office/drawing/2014/main" id="{EF1576B2-766F-A642-B804-F4E0C5C40CDC}"/>
              </a:ext>
            </a:extLst>
          </p:cNvPr>
          <p:cNvSpPr/>
          <p:nvPr/>
        </p:nvSpPr>
        <p:spPr>
          <a:xfrm>
            <a:off x="6366173" y="2056317"/>
            <a:ext cx="5536824" cy="954107"/>
          </a:xfrm>
          <a:prstGeom prst="rect">
            <a:avLst/>
          </a:prstGeom>
        </p:spPr>
        <p:txBody>
          <a:bodyPr wrap="square">
            <a:spAutoFit/>
          </a:bodyPr>
          <a:lstStyle/>
          <a:p>
            <a:pPr>
              <a:spcAft>
                <a:spcPts val="600"/>
              </a:spcAft>
            </a:pPr>
            <a:r>
              <a:rPr lang="en-US" sz="1400" dirty="0">
                <a:solidFill>
                  <a:schemeClr val="tx2"/>
                </a:solidFill>
              </a:rPr>
              <a:t>For instance if the Edge Transport Node 1 goes down, T0 SR on Edge Transport Node 2 will take the </a:t>
            </a:r>
            <a:r>
              <a:rPr lang="en-US" sz="1400" dirty="0" err="1">
                <a:solidFill>
                  <a:schemeClr val="tx2"/>
                </a:solidFill>
              </a:rPr>
              <a:t>ownerhip</a:t>
            </a:r>
            <a:r>
              <a:rPr lang="en-US" sz="1400" dirty="0">
                <a:solidFill>
                  <a:schemeClr val="tx2"/>
                </a:solidFill>
              </a:rPr>
              <a:t> of </a:t>
            </a:r>
            <a:r>
              <a:rPr lang="en-US" sz="1400" b="1" u="sng" dirty="0">
                <a:solidFill>
                  <a:schemeClr val="tx2"/>
                </a:solidFill>
              </a:rPr>
              <a:t>“.2”</a:t>
            </a:r>
            <a:r>
              <a:rPr lang="en-US" sz="1400" dirty="0">
                <a:solidFill>
                  <a:schemeClr val="tx2"/>
                </a:solidFill>
              </a:rPr>
              <a:t> IP; which means that there will be no routing table change on T0 DR component on any Transport Nodes at all. </a:t>
            </a:r>
          </a:p>
        </p:txBody>
      </p:sp>
      <p:sp>
        <p:nvSpPr>
          <p:cNvPr id="311" name="Rectangle 310">
            <a:extLst>
              <a:ext uri="{FF2B5EF4-FFF2-40B4-BE49-F238E27FC236}">
                <a16:creationId xmlns:a16="http://schemas.microsoft.com/office/drawing/2014/main" id="{8B9D24B9-A482-E245-9CFC-FD539CE327BE}"/>
              </a:ext>
            </a:extLst>
          </p:cNvPr>
          <p:cNvSpPr/>
          <p:nvPr/>
        </p:nvSpPr>
        <p:spPr>
          <a:xfrm>
            <a:off x="4744126" y="6330388"/>
            <a:ext cx="1809594" cy="276999"/>
          </a:xfrm>
          <a:prstGeom prst="rect">
            <a:avLst/>
          </a:prstGeom>
        </p:spPr>
        <p:txBody>
          <a:bodyPr wrap="square">
            <a:spAutoFit/>
          </a:bodyPr>
          <a:lstStyle/>
          <a:p>
            <a:r>
              <a:rPr lang="en-US" sz="1200" b="1" dirty="0">
                <a:solidFill>
                  <a:schemeClr val="tx2"/>
                </a:solidFill>
                <a:latin typeface="Metropolis" pitchFamily="2" charset="77"/>
              </a:rPr>
              <a:t>Physical Network</a:t>
            </a:r>
            <a:endParaRPr lang="en-GB" sz="1200" dirty="0">
              <a:solidFill>
                <a:schemeClr val="tx2"/>
              </a:solidFill>
            </a:endParaRPr>
          </a:p>
        </p:txBody>
      </p:sp>
    </p:spTree>
    <p:extLst>
      <p:ext uri="{BB962C8B-B14F-4D97-AF65-F5344CB8AC3E}">
        <p14:creationId xmlns:p14="http://schemas.microsoft.com/office/powerpoint/2010/main" val="397475876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103"/>
                                        </p:tgtEl>
                                        <p:attrNameLst>
                                          <p:attrName>style.visibility</p:attrName>
                                        </p:attrNameLst>
                                      </p:cBhvr>
                                      <p:to>
                                        <p:strVal val="visible"/>
                                      </p:to>
                                    </p:set>
                                    <p:anim calcmode="lin" valueType="num">
                                      <p:cBhvr additive="base">
                                        <p:cTn id="7" dur="500" fill="hold"/>
                                        <p:tgtEl>
                                          <p:spTgt spid="103"/>
                                        </p:tgtEl>
                                        <p:attrNameLst>
                                          <p:attrName>ppt_x</p:attrName>
                                        </p:attrNameLst>
                                      </p:cBhvr>
                                      <p:tavLst>
                                        <p:tav tm="0">
                                          <p:val>
                                            <p:strVal val="#ppt_x"/>
                                          </p:val>
                                        </p:tav>
                                        <p:tav tm="100000">
                                          <p:val>
                                            <p:strVal val="#ppt_x"/>
                                          </p:val>
                                        </p:tav>
                                      </p:tavLst>
                                    </p:anim>
                                    <p:anim calcmode="lin" valueType="num">
                                      <p:cBhvr additive="base">
                                        <p:cTn id="8" dur="500" fill="hold"/>
                                        <p:tgtEl>
                                          <p:spTgt spid="103"/>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125"/>
                                        </p:tgtEl>
                                        <p:attrNameLst>
                                          <p:attrName>style.visibility</p:attrName>
                                        </p:attrNameLst>
                                      </p:cBhvr>
                                      <p:to>
                                        <p:strVal val="visible"/>
                                      </p:to>
                                    </p:set>
                                    <p:anim calcmode="lin" valueType="num">
                                      <p:cBhvr additive="base">
                                        <p:cTn id="11" dur="500" fill="hold"/>
                                        <p:tgtEl>
                                          <p:spTgt spid="125"/>
                                        </p:tgtEl>
                                        <p:attrNameLst>
                                          <p:attrName>ppt_x</p:attrName>
                                        </p:attrNameLst>
                                      </p:cBhvr>
                                      <p:tavLst>
                                        <p:tav tm="0">
                                          <p:val>
                                            <p:strVal val="#ppt_x"/>
                                          </p:val>
                                        </p:tav>
                                        <p:tav tm="100000">
                                          <p:val>
                                            <p:strVal val="#ppt_x"/>
                                          </p:val>
                                        </p:tav>
                                      </p:tavLst>
                                    </p:anim>
                                    <p:anim calcmode="lin" valueType="num">
                                      <p:cBhvr additive="base">
                                        <p:cTn id="12" dur="500" fill="hold"/>
                                        <p:tgtEl>
                                          <p:spTgt spid="125"/>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195"/>
                                        </p:tgtEl>
                                        <p:attrNameLst>
                                          <p:attrName>style.visibility</p:attrName>
                                        </p:attrNameLst>
                                      </p:cBhvr>
                                      <p:to>
                                        <p:strVal val="visible"/>
                                      </p:to>
                                    </p:set>
                                    <p:anim calcmode="lin" valueType="num">
                                      <p:cBhvr additive="base">
                                        <p:cTn id="15" dur="500" fill="hold"/>
                                        <p:tgtEl>
                                          <p:spTgt spid="195"/>
                                        </p:tgtEl>
                                        <p:attrNameLst>
                                          <p:attrName>ppt_x</p:attrName>
                                        </p:attrNameLst>
                                      </p:cBhvr>
                                      <p:tavLst>
                                        <p:tav tm="0">
                                          <p:val>
                                            <p:strVal val="#ppt_x"/>
                                          </p:val>
                                        </p:tav>
                                        <p:tav tm="100000">
                                          <p:val>
                                            <p:strVal val="#ppt_x"/>
                                          </p:val>
                                        </p:tav>
                                      </p:tavLst>
                                    </p:anim>
                                    <p:anim calcmode="lin" valueType="num">
                                      <p:cBhvr additive="base">
                                        <p:cTn id="16" dur="500" fill="hold"/>
                                        <p:tgtEl>
                                          <p:spTgt spid="195"/>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102"/>
                                        </p:tgtEl>
                                        <p:attrNameLst>
                                          <p:attrName>style.visibility</p:attrName>
                                        </p:attrNameLst>
                                      </p:cBhvr>
                                      <p:to>
                                        <p:strVal val="visible"/>
                                      </p:to>
                                    </p:set>
                                    <p:anim calcmode="lin" valueType="num">
                                      <p:cBhvr additive="base">
                                        <p:cTn id="19" dur="500" fill="hold"/>
                                        <p:tgtEl>
                                          <p:spTgt spid="102"/>
                                        </p:tgtEl>
                                        <p:attrNameLst>
                                          <p:attrName>ppt_x</p:attrName>
                                        </p:attrNameLst>
                                      </p:cBhvr>
                                      <p:tavLst>
                                        <p:tav tm="0">
                                          <p:val>
                                            <p:strVal val="#ppt_x"/>
                                          </p:val>
                                        </p:tav>
                                        <p:tav tm="100000">
                                          <p:val>
                                            <p:strVal val="#ppt_x"/>
                                          </p:val>
                                        </p:tav>
                                      </p:tavLst>
                                    </p:anim>
                                    <p:anim calcmode="lin" valueType="num">
                                      <p:cBhvr additive="base">
                                        <p:cTn id="20" dur="500" fill="hold"/>
                                        <p:tgtEl>
                                          <p:spTgt spid="102"/>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0"/>
                                  </p:stCondLst>
                                  <p:childTnLst>
                                    <p:set>
                                      <p:cBhvr>
                                        <p:cTn id="22" dur="1" fill="hold">
                                          <p:stCondLst>
                                            <p:cond delay="0"/>
                                          </p:stCondLst>
                                        </p:cTn>
                                        <p:tgtEl>
                                          <p:spTgt spid="95"/>
                                        </p:tgtEl>
                                        <p:attrNameLst>
                                          <p:attrName>style.visibility</p:attrName>
                                        </p:attrNameLst>
                                      </p:cBhvr>
                                      <p:to>
                                        <p:strVal val="visible"/>
                                      </p:to>
                                    </p:set>
                                    <p:anim calcmode="lin" valueType="num">
                                      <p:cBhvr additive="base">
                                        <p:cTn id="23" dur="500" fill="hold"/>
                                        <p:tgtEl>
                                          <p:spTgt spid="95"/>
                                        </p:tgtEl>
                                        <p:attrNameLst>
                                          <p:attrName>ppt_x</p:attrName>
                                        </p:attrNameLst>
                                      </p:cBhvr>
                                      <p:tavLst>
                                        <p:tav tm="0">
                                          <p:val>
                                            <p:strVal val="#ppt_x"/>
                                          </p:val>
                                        </p:tav>
                                        <p:tav tm="100000">
                                          <p:val>
                                            <p:strVal val="#ppt_x"/>
                                          </p:val>
                                        </p:tav>
                                      </p:tavLst>
                                    </p:anim>
                                    <p:anim calcmode="lin" valueType="num">
                                      <p:cBhvr additive="base">
                                        <p:cTn id="24" dur="500" fill="hold"/>
                                        <p:tgtEl>
                                          <p:spTgt spid="95"/>
                                        </p:tgtEl>
                                        <p:attrNameLst>
                                          <p:attrName>ppt_y</p:attrName>
                                        </p:attrNameLst>
                                      </p:cBhvr>
                                      <p:tavLst>
                                        <p:tav tm="0">
                                          <p:val>
                                            <p:strVal val="1+#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4" fill="hold" nodeType="clickEffect">
                                  <p:stCondLst>
                                    <p:cond delay="0"/>
                                  </p:stCondLst>
                                  <p:childTnLst>
                                    <p:set>
                                      <p:cBhvr>
                                        <p:cTn id="28" dur="1" fill="hold">
                                          <p:stCondLst>
                                            <p:cond delay="0"/>
                                          </p:stCondLst>
                                        </p:cTn>
                                        <p:tgtEl>
                                          <p:spTgt spid="118"/>
                                        </p:tgtEl>
                                        <p:attrNameLst>
                                          <p:attrName>style.visibility</p:attrName>
                                        </p:attrNameLst>
                                      </p:cBhvr>
                                      <p:to>
                                        <p:strVal val="visible"/>
                                      </p:to>
                                    </p:set>
                                    <p:anim calcmode="lin" valueType="num">
                                      <p:cBhvr additive="base">
                                        <p:cTn id="29" dur="500" fill="hold"/>
                                        <p:tgtEl>
                                          <p:spTgt spid="118"/>
                                        </p:tgtEl>
                                        <p:attrNameLst>
                                          <p:attrName>ppt_x</p:attrName>
                                        </p:attrNameLst>
                                      </p:cBhvr>
                                      <p:tavLst>
                                        <p:tav tm="0">
                                          <p:val>
                                            <p:strVal val="#ppt_x"/>
                                          </p:val>
                                        </p:tav>
                                        <p:tav tm="100000">
                                          <p:val>
                                            <p:strVal val="#ppt_x"/>
                                          </p:val>
                                        </p:tav>
                                      </p:tavLst>
                                    </p:anim>
                                    <p:anim calcmode="lin" valueType="num">
                                      <p:cBhvr additive="base">
                                        <p:cTn id="30" dur="500" fill="hold"/>
                                        <p:tgtEl>
                                          <p:spTgt spid="118"/>
                                        </p:tgtEl>
                                        <p:attrNameLst>
                                          <p:attrName>ppt_y</p:attrName>
                                        </p:attrNameLst>
                                      </p:cBhvr>
                                      <p:tavLst>
                                        <p:tav tm="0">
                                          <p:val>
                                            <p:strVal val="1+#ppt_h/2"/>
                                          </p:val>
                                        </p:tav>
                                        <p:tav tm="100000">
                                          <p:val>
                                            <p:strVal val="#ppt_y"/>
                                          </p:val>
                                        </p:tav>
                                      </p:tavLst>
                                    </p:anim>
                                  </p:childTnLst>
                                </p:cTn>
                              </p:par>
                              <p:par>
                                <p:cTn id="31" presetID="2" presetClass="entr" presetSubtype="4" fill="hold" grpId="0" nodeType="withEffect">
                                  <p:stCondLst>
                                    <p:cond delay="0"/>
                                  </p:stCondLst>
                                  <p:childTnLst>
                                    <p:set>
                                      <p:cBhvr>
                                        <p:cTn id="32" dur="1" fill="hold">
                                          <p:stCondLst>
                                            <p:cond delay="0"/>
                                          </p:stCondLst>
                                        </p:cTn>
                                        <p:tgtEl>
                                          <p:spTgt spid="194"/>
                                        </p:tgtEl>
                                        <p:attrNameLst>
                                          <p:attrName>style.visibility</p:attrName>
                                        </p:attrNameLst>
                                      </p:cBhvr>
                                      <p:to>
                                        <p:strVal val="visible"/>
                                      </p:to>
                                    </p:set>
                                    <p:anim calcmode="lin" valueType="num">
                                      <p:cBhvr additive="base">
                                        <p:cTn id="33" dur="500" fill="hold"/>
                                        <p:tgtEl>
                                          <p:spTgt spid="194"/>
                                        </p:tgtEl>
                                        <p:attrNameLst>
                                          <p:attrName>ppt_x</p:attrName>
                                        </p:attrNameLst>
                                      </p:cBhvr>
                                      <p:tavLst>
                                        <p:tav tm="0">
                                          <p:val>
                                            <p:strVal val="#ppt_x"/>
                                          </p:val>
                                        </p:tav>
                                        <p:tav tm="100000">
                                          <p:val>
                                            <p:strVal val="#ppt_x"/>
                                          </p:val>
                                        </p:tav>
                                      </p:tavLst>
                                    </p:anim>
                                    <p:anim calcmode="lin" valueType="num">
                                      <p:cBhvr additive="base">
                                        <p:cTn id="34" dur="500" fill="hold"/>
                                        <p:tgtEl>
                                          <p:spTgt spid="194"/>
                                        </p:tgtEl>
                                        <p:attrNameLst>
                                          <p:attrName>ppt_y</p:attrName>
                                        </p:attrNameLst>
                                      </p:cBhvr>
                                      <p:tavLst>
                                        <p:tav tm="0">
                                          <p:val>
                                            <p:strVal val="1+#ppt_h/2"/>
                                          </p:val>
                                        </p:tav>
                                        <p:tav tm="100000">
                                          <p:val>
                                            <p:strVal val="#ppt_y"/>
                                          </p:val>
                                        </p:tav>
                                      </p:tavLst>
                                    </p:anim>
                                  </p:childTnLst>
                                </p:cTn>
                              </p:par>
                              <p:par>
                                <p:cTn id="35" presetID="2" presetClass="entr" presetSubtype="4" fill="hold" nodeType="withEffect">
                                  <p:stCondLst>
                                    <p:cond delay="0"/>
                                  </p:stCondLst>
                                  <p:childTnLst>
                                    <p:set>
                                      <p:cBhvr>
                                        <p:cTn id="36" dur="1" fill="hold">
                                          <p:stCondLst>
                                            <p:cond delay="0"/>
                                          </p:stCondLst>
                                        </p:cTn>
                                        <p:tgtEl>
                                          <p:spTgt spid="156"/>
                                        </p:tgtEl>
                                        <p:attrNameLst>
                                          <p:attrName>style.visibility</p:attrName>
                                        </p:attrNameLst>
                                      </p:cBhvr>
                                      <p:to>
                                        <p:strVal val="visible"/>
                                      </p:to>
                                    </p:set>
                                    <p:anim calcmode="lin" valueType="num">
                                      <p:cBhvr additive="base">
                                        <p:cTn id="37" dur="500" fill="hold"/>
                                        <p:tgtEl>
                                          <p:spTgt spid="156"/>
                                        </p:tgtEl>
                                        <p:attrNameLst>
                                          <p:attrName>ppt_x</p:attrName>
                                        </p:attrNameLst>
                                      </p:cBhvr>
                                      <p:tavLst>
                                        <p:tav tm="0">
                                          <p:val>
                                            <p:strVal val="#ppt_x"/>
                                          </p:val>
                                        </p:tav>
                                        <p:tav tm="100000">
                                          <p:val>
                                            <p:strVal val="#ppt_x"/>
                                          </p:val>
                                        </p:tav>
                                      </p:tavLst>
                                    </p:anim>
                                    <p:anim calcmode="lin" valueType="num">
                                      <p:cBhvr additive="base">
                                        <p:cTn id="38" dur="500" fill="hold"/>
                                        <p:tgtEl>
                                          <p:spTgt spid="156"/>
                                        </p:tgtEl>
                                        <p:attrNameLst>
                                          <p:attrName>ppt_y</p:attrName>
                                        </p:attrNameLst>
                                      </p:cBhvr>
                                      <p:tavLst>
                                        <p:tav tm="0">
                                          <p:val>
                                            <p:strVal val="1+#ppt_h/2"/>
                                          </p:val>
                                        </p:tav>
                                        <p:tav tm="100000">
                                          <p:val>
                                            <p:strVal val="#ppt_y"/>
                                          </p:val>
                                        </p:tav>
                                      </p:tavLst>
                                    </p:anim>
                                  </p:childTnLst>
                                </p:cTn>
                              </p:par>
                              <p:par>
                                <p:cTn id="39" presetID="2" presetClass="entr" presetSubtype="4" fill="hold" nodeType="withEffect">
                                  <p:stCondLst>
                                    <p:cond delay="0"/>
                                  </p:stCondLst>
                                  <p:childTnLst>
                                    <p:set>
                                      <p:cBhvr>
                                        <p:cTn id="40" dur="1" fill="hold">
                                          <p:stCondLst>
                                            <p:cond delay="0"/>
                                          </p:stCondLst>
                                        </p:cTn>
                                        <p:tgtEl>
                                          <p:spTgt spid="204"/>
                                        </p:tgtEl>
                                        <p:attrNameLst>
                                          <p:attrName>style.visibility</p:attrName>
                                        </p:attrNameLst>
                                      </p:cBhvr>
                                      <p:to>
                                        <p:strVal val="visible"/>
                                      </p:to>
                                    </p:set>
                                    <p:anim calcmode="lin" valueType="num">
                                      <p:cBhvr additive="base">
                                        <p:cTn id="41" dur="500" fill="hold"/>
                                        <p:tgtEl>
                                          <p:spTgt spid="204"/>
                                        </p:tgtEl>
                                        <p:attrNameLst>
                                          <p:attrName>ppt_x</p:attrName>
                                        </p:attrNameLst>
                                      </p:cBhvr>
                                      <p:tavLst>
                                        <p:tav tm="0">
                                          <p:val>
                                            <p:strVal val="#ppt_x"/>
                                          </p:val>
                                        </p:tav>
                                        <p:tav tm="100000">
                                          <p:val>
                                            <p:strVal val="#ppt_x"/>
                                          </p:val>
                                        </p:tav>
                                      </p:tavLst>
                                    </p:anim>
                                    <p:anim calcmode="lin" valueType="num">
                                      <p:cBhvr additive="base">
                                        <p:cTn id="42" dur="500" fill="hold"/>
                                        <p:tgtEl>
                                          <p:spTgt spid="204"/>
                                        </p:tgtEl>
                                        <p:attrNameLst>
                                          <p:attrName>ppt_y</p:attrName>
                                        </p:attrNameLst>
                                      </p:cBhvr>
                                      <p:tavLst>
                                        <p:tav tm="0">
                                          <p:val>
                                            <p:strVal val="1+#ppt_h/2"/>
                                          </p:val>
                                        </p:tav>
                                        <p:tav tm="100000">
                                          <p:val>
                                            <p:strVal val="#ppt_y"/>
                                          </p:val>
                                        </p:tav>
                                      </p:tavLst>
                                    </p:anim>
                                  </p:childTnLst>
                                </p:cTn>
                              </p:par>
                              <p:par>
                                <p:cTn id="43" presetID="2" presetClass="entr" presetSubtype="4" fill="hold" grpId="0" nodeType="withEffect">
                                  <p:stCondLst>
                                    <p:cond delay="0"/>
                                  </p:stCondLst>
                                  <p:childTnLst>
                                    <p:set>
                                      <p:cBhvr>
                                        <p:cTn id="44" dur="1" fill="hold">
                                          <p:stCondLst>
                                            <p:cond delay="0"/>
                                          </p:stCondLst>
                                        </p:cTn>
                                        <p:tgtEl>
                                          <p:spTgt spid="162"/>
                                        </p:tgtEl>
                                        <p:attrNameLst>
                                          <p:attrName>style.visibility</p:attrName>
                                        </p:attrNameLst>
                                      </p:cBhvr>
                                      <p:to>
                                        <p:strVal val="visible"/>
                                      </p:to>
                                    </p:set>
                                    <p:anim calcmode="lin" valueType="num">
                                      <p:cBhvr additive="base">
                                        <p:cTn id="45" dur="500" fill="hold"/>
                                        <p:tgtEl>
                                          <p:spTgt spid="162"/>
                                        </p:tgtEl>
                                        <p:attrNameLst>
                                          <p:attrName>ppt_x</p:attrName>
                                        </p:attrNameLst>
                                      </p:cBhvr>
                                      <p:tavLst>
                                        <p:tav tm="0">
                                          <p:val>
                                            <p:strVal val="#ppt_x"/>
                                          </p:val>
                                        </p:tav>
                                        <p:tav tm="100000">
                                          <p:val>
                                            <p:strVal val="#ppt_x"/>
                                          </p:val>
                                        </p:tav>
                                      </p:tavLst>
                                    </p:anim>
                                    <p:anim calcmode="lin" valueType="num">
                                      <p:cBhvr additive="base">
                                        <p:cTn id="46" dur="500" fill="hold"/>
                                        <p:tgtEl>
                                          <p:spTgt spid="162"/>
                                        </p:tgtEl>
                                        <p:attrNameLst>
                                          <p:attrName>ppt_y</p:attrName>
                                        </p:attrNameLst>
                                      </p:cBhvr>
                                      <p:tavLst>
                                        <p:tav tm="0">
                                          <p:val>
                                            <p:strVal val="1+#ppt_h/2"/>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4" fill="hold" nodeType="clickEffect">
                                  <p:stCondLst>
                                    <p:cond delay="0"/>
                                  </p:stCondLst>
                                  <p:childTnLst>
                                    <p:set>
                                      <p:cBhvr>
                                        <p:cTn id="50" dur="1" fill="hold">
                                          <p:stCondLst>
                                            <p:cond delay="0"/>
                                          </p:stCondLst>
                                        </p:cTn>
                                        <p:tgtEl>
                                          <p:spTgt spid="196"/>
                                        </p:tgtEl>
                                        <p:attrNameLst>
                                          <p:attrName>style.visibility</p:attrName>
                                        </p:attrNameLst>
                                      </p:cBhvr>
                                      <p:to>
                                        <p:strVal val="visible"/>
                                      </p:to>
                                    </p:set>
                                    <p:anim calcmode="lin" valueType="num">
                                      <p:cBhvr additive="base">
                                        <p:cTn id="51" dur="500" fill="hold"/>
                                        <p:tgtEl>
                                          <p:spTgt spid="196"/>
                                        </p:tgtEl>
                                        <p:attrNameLst>
                                          <p:attrName>ppt_x</p:attrName>
                                        </p:attrNameLst>
                                      </p:cBhvr>
                                      <p:tavLst>
                                        <p:tav tm="0">
                                          <p:val>
                                            <p:strVal val="#ppt_x"/>
                                          </p:val>
                                        </p:tav>
                                        <p:tav tm="100000">
                                          <p:val>
                                            <p:strVal val="#ppt_x"/>
                                          </p:val>
                                        </p:tav>
                                      </p:tavLst>
                                    </p:anim>
                                    <p:anim calcmode="lin" valueType="num">
                                      <p:cBhvr additive="base">
                                        <p:cTn id="52" dur="500" fill="hold"/>
                                        <p:tgtEl>
                                          <p:spTgt spid="196"/>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stCondLst>
                                    <p:cond delay="0"/>
                                  </p:stCondLst>
                                  <p:childTnLst>
                                    <p:set>
                                      <p:cBhvr>
                                        <p:cTn id="54" dur="1" fill="hold">
                                          <p:stCondLst>
                                            <p:cond delay="0"/>
                                          </p:stCondLst>
                                        </p:cTn>
                                        <p:tgtEl>
                                          <p:spTgt spid="197"/>
                                        </p:tgtEl>
                                        <p:attrNameLst>
                                          <p:attrName>style.visibility</p:attrName>
                                        </p:attrNameLst>
                                      </p:cBhvr>
                                      <p:to>
                                        <p:strVal val="visible"/>
                                      </p:to>
                                    </p:set>
                                    <p:anim calcmode="lin" valueType="num">
                                      <p:cBhvr additive="base">
                                        <p:cTn id="55" dur="500" fill="hold"/>
                                        <p:tgtEl>
                                          <p:spTgt spid="197"/>
                                        </p:tgtEl>
                                        <p:attrNameLst>
                                          <p:attrName>ppt_x</p:attrName>
                                        </p:attrNameLst>
                                      </p:cBhvr>
                                      <p:tavLst>
                                        <p:tav tm="0">
                                          <p:val>
                                            <p:strVal val="#ppt_x"/>
                                          </p:val>
                                        </p:tav>
                                        <p:tav tm="100000">
                                          <p:val>
                                            <p:strVal val="#ppt_x"/>
                                          </p:val>
                                        </p:tav>
                                      </p:tavLst>
                                    </p:anim>
                                    <p:anim calcmode="lin" valueType="num">
                                      <p:cBhvr additive="base">
                                        <p:cTn id="56" dur="500" fill="hold"/>
                                        <p:tgtEl>
                                          <p:spTgt spid="197"/>
                                        </p:tgtEl>
                                        <p:attrNameLst>
                                          <p:attrName>ppt_y</p:attrName>
                                        </p:attrNameLst>
                                      </p:cBhvr>
                                      <p:tavLst>
                                        <p:tav tm="0">
                                          <p:val>
                                            <p:strVal val="1+#ppt_h/2"/>
                                          </p:val>
                                        </p:tav>
                                        <p:tav tm="100000">
                                          <p:val>
                                            <p:strVal val="#ppt_y"/>
                                          </p:val>
                                        </p:tav>
                                      </p:tavLst>
                                    </p:anim>
                                  </p:childTnLst>
                                </p:cTn>
                              </p:par>
                              <p:par>
                                <p:cTn id="57" presetID="2" presetClass="entr" presetSubtype="4" fill="hold" nodeType="withEffect">
                                  <p:stCondLst>
                                    <p:cond delay="0"/>
                                  </p:stCondLst>
                                  <p:childTnLst>
                                    <p:set>
                                      <p:cBhvr>
                                        <p:cTn id="58" dur="1" fill="hold">
                                          <p:stCondLst>
                                            <p:cond delay="0"/>
                                          </p:stCondLst>
                                        </p:cTn>
                                        <p:tgtEl>
                                          <p:spTgt spid="187"/>
                                        </p:tgtEl>
                                        <p:attrNameLst>
                                          <p:attrName>style.visibility</p:attrName>
                                        </p:attrNameLst>
                                      </p:cBhvr>
                                      <p:to>
                                        <p:strVal val="visible"/>
                                      </p:to>
                                    </p:set>
                                    <p:anim calcmode="lin" valueType="num">
                                      <p:cBhvr additive="base">
                                        <p:cTn id="59" dur="500" fill="hold"/>
                                        <p:tgtEl>
                                          <p:spTgt spid="187"/>
                                        </p:tgtEl>
                                        <p:attrNameLst>
                                          <p:attrName>ppt_x</p:attrName>
                                        </p:attrNameLst>
                                      </p:cBhvr>
                                      <p:tavLst>
                                        <p:tav tm="0">
                                          <p:val>
                                            <p:strVal val="#ppt_x"/>
                                          </p:val>
                                        </p:tav>
                                        <p:tav tm="100000">
                                          <p:val>
                                            <p:strVal val="#ppt_x"/>
                                          </p:val>
                                        </p:tav>
                                      </p:tavLst>
                                    </p:anim>
                                    <p:anim calcmode="lin" valueType="num">
                                      <p:cBhvr additive="base">
                                        <p:cTn id="60" dur="500" fill="hold"/>
                                        <p:tgtEl>
                                          <p:spTgt spid="187"/>
                                        </p:tgtEl>
                                        <p:attrNameLst>
                                          <p:attrName>ppt_y</p:attrName>
                                        </p:attrNameLst>
                                      </p:cBhvr>
                                      <p:tavLst>
                                        <p:tav tm="0">
                                          <p:val>
                                            <p:strVal val="1+#ppt_h/2"/>
                                          </p:val>
                                        </p:tav>
                                        <p:tav tm="100000">
                                          <p:val>
                                            <p:strVal val="#ppt_y"/>
                                          </p:val>
                                        </p:tav>
                                      </p:tavLst>
                                    </p:anim>
                                  </p:childTnLst>
                                </p:cTn>
                              </p:par>
                              <p:par>
                                <p:cTn id="61" presetID="2" presetClass="entr" presetSubtype="4" fill="hold" nodeType="withEffect">
                                  <p:stCondLst>
                                    <p:cond delay="0"/>
                                  </p:stCondLst>
                                  <p:childTnLst>
                                    <p:set>
                                      <p:cBhvr>
                                        <p:cTn id="62" dur="1" fill="hold">
                                          <p:stCondLst>
                                            <p:cond delay="0"/>
                                          </p:stCondLst>
                                        </p:cTn>
                                        <p:tgtEl>
                                          <p:spTgt spid="188"/>
                                        </p:tgtEl>
                                        <p:attrNameLst>
                                          <p:attrName>style.visibility</p:attrName>
                                        </p:attrNameLst>
                                      </p:cBhvr>
                                      <p:to>
                                        <p:strVal val="visible"/>
                                      </p:to>
                                    </p:set>
                                    <p:anim calcmode="lin" valueType="num">
                                      <p:cBhvr additive="base">
                                        <p:cTn id="63" dur="500" fill="hold"/>
                                        <p:tgtEl>
                                          <p:spTgt spid="188"/>
                                        </p:tgtEl>
                                        <p:attrNameLst>
                                          <p:attrName>ppt_x</p:attrName>
                                        </p:attrNameLst>
                                      </p:cBhvr>
                                      <p:tavLst>
                                        <p:tav tm="0">
                                          <p:val>
                                            <p:strVal val="#ppt_x"/>
                                          </p:val>
                                        </p:tav>
                                        <p:tav tm="100000">
                                          <p:val>
                                            <p:strVal val="#ppt_x"/>
                                          </p:val>
                                        </p:tav>
                                      </p:tavLst>
                                    </p:anim>
                                    <p:anim calcmode="lin" valueType="num">
                                      <p:cBhvr additive="base">
                                        <p:cTn id="64" dur="500" fill="hold"/>
                                        <p:tgtEl>
                                          <p:spTgt spid="188"/>
                                        </p:tgtEl>
                                        <p:attrNameLst>
                                          <p:attrName>ppt_y</p:attrName>
                                        </p:attrNameLst>
                                      </p:cBhvr>
                                      <p:tavLst>
                                        <p:tav tm="0">
                                          <p:val>
                                            <p:strVal val="1+#ppt_h/2"/>
                                          </p:val>
                                        </p:tav>
                                        <p:tav tm="100000">
                                          <p:val>
                                            <p:strVal val="#ppt_y"/>
                                          </p:val>
                                        </p:tav>
                                      </p:tavLst>
                                    </p:anim>
                                  </p:childTnLst>
                                </p:cTn>
                              </p:par>
                              <p:par>
                                <p:cTn id="65" presetID="2" presetClass="entr" presetSubtype="4" fill="hold" nodeType="withEffect">
                                  <p:stCondLst>
                                    <p:cond delay="0"/>
                                  </p:stCondLst>
                                  <p:childTnLst>
                                    <p:set>
                                      <p:cBhvr>
                                        <p:cTn id="66" dur="1" fill="hold">
                                          <p:stCondLst>
                                            <p:cond delay="0"/>
                                          </p:stCondLst>
                                        </p:cTn>
                                        <p:tgtEl>
                                          <p:spTgt spid="186"/>
                                        </p:tgtEl>
                                        <p:attrNameLst>
                                          <p:attrName>style.visibility</p:attrName>
                                        </p:attrNameLst>
                                      </p:cBhvr>
                                      <p:to>
                                        <p:strVal val="visible"/>
                                      </p:to>
                                    </p:set>
                                    <p:anim calcmode="lin" valueType="num">
                                      <p:cBhvr additive="base">
                                        <p:cTn id="67" dur="500" fill="hold"/>
                                        <p:tgtEl>
                                          <p:spTgt spid="186"/>
                                        </p:tgtEl>
                                        <p:attrNameLst>
                                          <p:attrName>ppt_x</p:attrName>
                                        </p:attrNameLst>
                                      </p:cBhvr>
                                      <p:tavLst>
                                        <p:tav tm="0">
                                          <p:val>
                                            <p:strVal val="#ppt_x"/>
                                          </p:val>
                                        </p:tav>
                                        <p:tav tm="100000">
                                          <p:val>
                                            <p:strVal val="#ppt_x"/>
                                          </p:val>
                                        </p:tav>
                                      </p:tavLst>
                                    </p:anim>
                                    <p:anim calcmode="lin" valueType="num">
                                      <p:cBhvr additive="base">
                                        <p:cTn id="68" dur="500" fill="hold"/>
                                        <p:tgtEl>
                                          <p:spTgt spid="186"/>
                                        </p:tgtEl>
                                        <p:attrNameLst>
                                          <p:attrName>ppt_y</p:attrName>
                                        </p:attrNameLst>
                                      </p:cBhvr>
                                      <p:tavLst>
                                        <p:tav tm="0">
                                          <p:val>
                                            <p:strVal val="1+#ppt_h/2"/>
                                          </p:val>
                                        </p:tav>
                                        <p:tav tm="100000">
                                          <p:val>
                                            <p:strVal val="#ppt_y"/>
                                          </p:val>
                                        </p:tav>
                                      </p:tavLst>
                                    </p:anim>
                                  </p:childTnLst>
                                </p:cTn>
                              </p:par>
                              <p:par>
                                <p:cTn id="69" presetID="2" presetClass="entr" presetSubtype="4" fill="hold" nodeType="withEffect">
                                  <p:stCondLst>
                                    <p:cond delay="0"/>
                                  </p:stCondLst>
                                  <p:childTnLst>
                                    <p:set>
                                      <p:cBhvr>
                                        <p:cTn id="70" dur="1" fill="hold">
                                          <p:stCondLst>
                                            <p:cond delay="0"/>
                                          </p:stCondLst>
                                        </p:cTn>
                                        <p:tgtEl>
                                          <p:spTgt spid="192"/>
                                        </p:tgtEl>
                                        <p:attrNameLst>
                                          <p:attrName>style.visibility</p:attrName>
                                        </p:attrNameLst>
                                      </p:cBhvr>
                                      <p:to>
                                        <p:strVal val="visible"/>
                                      </p:to>
                                    </p:set>
                                    <p:anim calcmode="lin" valueType="num">
                                      <p:cBhvr additive="base">
                                        <p:cTn id="71" dur="500" fill="hold"/>
                                        <p:tgtEl>
                                          <p:spTgt spid="192"/>
                                        </p:tgtEl>
                                        <p:attrNameLst>
                                          <p:attrName>ppt_x</p:attrName>
                                        </p:attrNameLst>
                                      </p:cBhvr>
                                      <p:tavLst>
                                        <p:tav tm="0">
                                          <p:val>
                                            <p:strVal val="#ppt_x"/>
                                          </p:val>
                                        </p:tav>
                                        <p:tav tm="100000">
                                          <p:val>
                                            <p:strVal val="#ppt_x"/>
                                          </p:val>
                                        </p:tav>
                                      </p:tavLst>
                                    </p:anim>
                                    <p:anim calcmode="lin" valueType="num">
                                      <p:cBhvr additive="base">
                                        <p:cTn id="72" dur="500" fill="hold"/>
                                        <p:tgtEl>
                                          <p:spTgt spid="192"/>
                                        </p:tgtEl>
                                        <p:attrNameLst>
                                          <p:attrName>ppt_y</p:attrName>
                                        </p:attrNameLst>
                                      </p:cBhvr>
                                      <p:tavLst>
                                        <p:tav tm="0">
                                          <p:val>
                                            <p:strVal val="1+#ppt_h/2"/>
                                          </p:val>
                                        </p:tav>
                                        <p:tav tm="100000">
                                          <p:val>
                                            <p:strVal val="#ppt_y"/>
                                          </p:val>
                                        </p:tav>
                                      </p:tavLst>
                                    </p:anim>
                                  </p:childTnLst>
                                </p:cTn>
                              </p:par>
                              <p:par>
                                <p:cTn id="73" presetID="2" presetClass="entr" presetSubtype="4" fill="hold" grpId="0" nodeType="withEffect">
                                  <p:stCondLst>
                                    <p:cond delay="0"/>
                                  </p:stCondLst>
                                  <p:childTnLst>
                                    <p:set>
                                      <p:cBhvr>
                                        <p:cTn id="74" dur="1" fill="hold">
                                          <p:stCondLst>
                                            <p:cond delay="0"/>
                                          </p:stCondLst>
                                        </p:cTn>
                                        <p:tgtEl>
                                          <p:spTgt spid="198"/>
                                        </p:tgtEl>
                                        <p:attrNameLst>
                                          <p:attrName>style.visibility</p:attrName>
                                        </p:attrNameLst>
                                      </p:cBhvr>
                                      <p:to>
                                        <p:strVal val="visible"/>
                                      </p:to>
                                    </p:set>
                                    <p:anim calcmode="lin" valueType="num">
                                      <p:cBhvr additive="base">
                                        <p:cTn id="75" dur="500" fill="hold"/>
                                        <p:tgtEl>
                                          <p:spTgt spid="198"/>
                                        </p:tgtEl>
                                        <p:attrNameLst>
                                          <p:attrName>ppt_x</p:attrName>
                                        </p:attrNameLst>
                                      </p:cBhvr>
                                      <p:tavLst>
                                        <p:tav tm="0">
                                          <p:val>
                                            <p:strVal val="#ppt_x"/>
                                          </p:val>
                                        </p:tav>
                                        <p:tav tm="100000">
                                          <p:val>
                                            <p:strVal val="#ppt_x"/>
                                          </p:val>
                                        </p:tav>
                                      </p:tavLst>
                                    </p:anim>
                                    <p:anim calcmode="lin" valueType="num">
                                      <p:cBhvr additive="base">
                                        <p:cTn id="76" dur="500" fill="hold"/>
                                        <p:tgtEl>
                                          <p:spTgt spid="198"/>
                                        </p:tgtEl>
                                        <p:attrNameLst>
                                          <p:attrName>ppt_y</p:attrName>
                                        </p:attrNameLst>
                                      </p:cBhvr>
                                      <p:tavLst>
                                        <p:tav tm="0">
                                          <p:val>
                                            <p:strVal val="1+#ppt_h/2"/>
                                          </p:val>
                                        </p:tav>
                                        <p:tav tm="100000">
                                          <p:val>
                                            <p:strVal val="#ppt_y"/>
                                          </p:val>
                                        </p:tav>
                                      </p:tavLst>
                                    </p:anim>
                                  </p:childTnLst>
                                </p:cTn>
                              </p:par>
                              <p:par>
                                <p:cTn id="77" presetID="2" presetClass="entr" presetSubtype="4" fill="hold" nodeType="withEffect">
                                  <p:stCondLst>
                                    <p:cond delay="0"/>
                                  </p:stCondLst>
                                  <p:childTnLst>
                                    <p:set>
                                      <p:cBhvr>
                                        <p:cTn id="78" dur="1" fill="hold">
                                          <p:stCondLst>
                                            <p:cond delay="0"/>
                                          </p:stCondLst>
                                        </p:cTn>
                                        <p:tgtEl>
                                          <p:spTgt spid="275">
                                            <p:txEl>
                                              <p:pRg st="0" end="0"/>
                                            </p:txEl>
                                          </p:spTgt>
                                        </p:tgtEl>
                                        <p:attrNameLst>
                                          <p:attrName>style.visibility</p:attrName>
                                        </p:attrNameLst>
                                      </p:cBhvr>
                                      <p:to>
                                        <p:strVal val="visible"/>
                                      </p:to>
                                    </p:set>
                                    <p:anim calcmode="lin" valueType="num">
                                      <p:cBhvr additive="base">
                                        <p:cTn id="79" dur="500" fill="hold"/>
                                        <p:tgtEl>
                                          <p:spTgt spid="275">
                                            <p:txEl>
                                              <p:pRg st="0" end="0"/>
                                            </p:txEl>
                                          </p:spTgt>
                                        </p:tgtEl>
                                        <p:attrNameLst>
                                          <p:attrName>ppt_x</p:attrName>
                                        </p:attrNameLst>
                                      </p:cBhvr>
                                      <p:tavLst>
                                        <p:tav tm="0">
                                          <p:val>
                                            <p:strVal val="#ppt_x"/>
                                          </p:val>
                                        </p:tav>
                                        <p:tav tm="100000">
                                          <p:val>
                                            <p:strVal val="#ppt_x"/>
                                          </p:val>
                                        </p:tav>
                                      </p:tavLst>
                                    </p:anim>
                                    <p:anim calcmode="lin" valueType="num">
                                      <p:cBhvr additive="base">
                                        <p:cTn id="80" dur="500" fill="hold"/>
                                        <p:tgtEl>
                                          <p:spTgt spid="275">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81" fill="hold">
                      <p:stCondLst>
                        <p:cond delay="indefinite"/>
                      </p:stCondLst>
                      <p:childTnLst>
                        <p:par>
                          <p:cTn id="82" fill="hold">
                            <p:stCondLst>
                              <p:cond delay="0"/>
                            </p:stCondLst>
                            <p:childTnLst>
                              <p:par>
                                <p:cTn id="83" presetID="2" presetClass="entr" presetSubtype="4" fill="hold" nodeType="clickEffect">
                                  <p:stCondLst>
                                    <p:cond delay="0"/>
                                  </p:stCondLst>
                                  <p:childTnLst>
                                    <p:set>
                                      <p:cBhvr>
                                        <p:cTn id="84" dur="1" fill="hold">
                                          <p:stCondLst>
                                            <p:cond delay="0"/>
                                          </p:stCondLst>
                                        </p:cTn>
                                        <p:tgtEl>
                                          <p:spTgt spid="132"/>
                                        </p:tgtEl>
                                        <p:attrNameLst>
                                          <p:attrName>style.visibility</p:attrName>
                                        </p:attrNameLst>
                                      </p:cBhvr>
                                      <p:to>
                                        <p:strVal val="visible"/>
                                      </p:to>
                                    </p:set>
                                    <p:anim calcmode="lin" valueType="num">
                                      <p:cBhvr additive="base">
                                        <p:cTn id="85" dur="500" fill="hold"/>
                                        <p:tgtEl>
                                          <p:spTgt spid="132"/>
                                        </p:tgtEl>
                                        <p:attrNameLst>
                                          <p:attrName>ppt_x</p:attrName>
                                        </p:attrNameLst>
                                      </p:cBhvr>
                                      <p:tavLst>
                                        <p:tav tm="0">
                                          <p:val>
                                            <p:strVal val="#ppt_x"/>
                                          </p:val>
                                        </p:tav>
                                        <p:tav tm="100000">
                                          <p:val>
                                            <p:strVal val="#ppt_x"/>
                                          </p:val>
                                        </p:tav>
                                      </p:tavLst>
                                    </p:anim>
                                    <p:anim calcmode="lin" valueType="num">
                                      <p:cBhvr additive="base">
                                        <p:cTn id="86" dur="500" fill="hold"/>
                                        <p:tgtEl>
                                          <p:spTgt spid="132"/>
                                        </p:tgtEl>
                                        <p:attrNameLst>
                                          <p:attrName>ppt_y</p:attrName>
                                        </p:attrNameLst>
                                      </p:cBhvr>
                                      <p:tavLst>
                                        <p:tav tm="0">
                                          <p:val>
                                            <p:strVal val="1+#ppt_h/2"/>
                                          </p:val>
                                        </p:tav>
                                        <p:tav tm="100000">
                                          <p:val>
                                            <p:strVal val="#ppt_y"/>
                                          </p:val>
                                        </p:tav>
                                      </p:tavLst>
                                    </p:anim>
                                  </p:childTnLst>
                                </p:cTn>
                              </p:par>
                              <p:par>
                                <p:cTn id="87" presetID="2" presetClass="entr" presetSubtype="4" fill="hold" nodeType="withEffect">
                                  <p:stCondLst>
                                    <p:cond delay="0"/>
                                  </p:stCondLst>
                                  <p:childTnLst>
                                    <p:set>
                                      <p:cBhvr>
                                        <p:cTn id="88" dur="1" fill="hold">
                                          <p:stCondLst>
                                            <p:cond delay="0"/>
                                          </p:stCondLst>
                                        </p:cTn>
                                        <p:tgtEl>
                                          <p:spTgt spid="133"/>
                                        </p:tgtEl>
                                        <p:attrNameLst>
                                          <p:attrName>style.visibility</p:attrName>
                                        </p:attrNameLst>
                                      </p:cBhvr>
                                      <p:to>
                                        <p:strVal val="visible"/>
                                      </p:to>
                                    </p:set>
                                    <p:anim calcmode="lin" valueType="num">
                                      <p:cBhvr additive="base">
                                        <p:cTn id="89" dur="500" fill="hold"/>
                                        <p:tgtEl>
                                          <p:spTgt spid="133"/>
                                        </p:tgtEl>
                                        <p:attrNameLst>
                                          <p:attrName>ppt_x</p:attrName>
                                        </p:attrNameLst>
                                      </p:cBhvr>
                                      <p:tavLst>
                                        <p:tav tm="0">
                                          <p:val>
                                            <p:strVal val="#ppt_x"/>
                                          </p:val>
                                        </p:tav>
                                        <p:tav tm="100000">
                                          <p:val>
                                            <p:strVal val="#ppt_x"/>
                                          </p:val>
                                        </p:tav>
                                      </p:tavLst>
                                    </p:anim>
                                    <p:anim calcmode="lin" valueType="num">
                                      <p:cBhvr additive="base">
                                        <p:cTn id="90" dur="500" fill="hold"/>
                                        <p:tgtEl>
                                          <p:spTgt spid="133"/>
                                        </p:tgtEl>
                                        <p:attrNameLst>
                                          <p:attrName>ppt_y</p:attrName>
                                        </p:attrNameLst>
                                      </p:cBhvr>
                                      <p:tavLst>
                                        <p:tav tm="0">
                                          <p:val>
                                            <p:strVal val="1+#ppt_h/2"/>
                                          </p:val>
                                        </p:tav>
                                        <p:tav tm="100000">
                                          <p:val>
                                            <p:strVal val="#ppt_y"/>
                                          </p:val>
                                        </p:tav>
                                      </p:tavLst>
                                    </p:anim>
                                  </p:childTnLst>
                                </p:cTn>
                              </p:par>
                              <p:par>
                                <p:cTn id="91" presetID="2" presetClass="entr" presetSubtype="4" fill="hold" nodeType="withEffect">
                                  <p:stCondLst>
                                    <p:cond delay="0"/>
                                  </p:stCondLst>
                                  <p:childTnLst>
                                    <p:set>
                                      <p:cBhvr>
                                        <p:cTn id="92" dur="1" fill="hold">
                                          <p:stCondLst>
                                            <p:cond delay="0"/>
                                          </p:stCondLst>
                                        </p:cTn>
                                        <p:tgtEl>
                                          <p:spTgt spid="134"/>
                                        </p:tgtEl>
                                        <p:attrNameLst>
                                          <p:attrName>style.visibility</p:attrName>
                                        </p:attrNameLst>
                                      </p:cBhvr>
                                      <p:to>
                                        <p:strVal val="visible"/>
                                      </p:to>
                                    </p:set>
                                    <p:anim calcmode="lin" valueType="num">
                                      <p:cBhvr additive="base">
                                        <p:cTn id="93" dur="500" fill="hold"/>
                                        <p:tgtEl>
                                          <p:spTgt spid="134"/>
                                        </p:tgtEl>
                                        <p:attrNameLst>
                                          <p:attrName>ppt_x</p:attrName>
                                        </p:attrNameLst>
                                      </p:cBhvr>
                                      <p:tavLst>
                                        <p:tav tm="0">
                                          <p:val>
                                            <p:strVal val="#ppt_x"/>
                                          </p:val>
                                        </p:tav>
                                        <p:tav tm="100000">
                                          <p:val>
                                            <p:strVal val="#ppt_x"/>
                                          </p:val>
                                        </p:tav>
                                      </p:tavLst>
                                    </p:anim>
                                    <p:anim calcmode="lin" valueType="num">
                                      <p:cBhvr additive="base">
                                        <p:cTn id="94" dur="500" fill="hold"/>
                                        <p:tgtEl>
                                          <p:spTgt spid="134"/>
                                        </p:tgtEl>
                                        <p:attrNameLst>
                                          <p:attrName>ppt_y</p:attrName>
                                        </p:attrNameLst>
                                      </p:cBhvr>
                                      <p:tavLst>
                                        <p:tav tm="0">
                                          <p:val>
                                            <p:strVal val="1+#ppt_h/2"/>
                                          </p:val>
                                        </p:tav>
                                        <p:tav tm="100000">
                                          <p:val>
                                            <p:strVal val="#ppt_y"/>
                                          </p:val>
                                        </p:tav>
                                      </p:tavLst>
                                    </p:anim>
                                  </p:childTnLst>
                                </p:cTn>
                              </p:par>
                              <p:par>
                                <p:cTn id="95" presetID="2" presetClass="entr" presetSubtype="4" fill="hold" grpId="0" nodeType="withEffect">
                                  <p:stCondLst>
                                    <p:cond delay="0"/>
                                  </p:stCondLst>
                                  <p:childTnLst>
                                    <p:set>
                                      <p:cBhvr>
                                        <p:cTn id="96" dur="1" fill="hold">
                                          <p:stCondLst>
                                            <p:cond delay="0"/>
                                          </p:stCondLst>
                                        </p:cTn>
                                        <p:tgtEl>
                                          <p:spTgt spid="136"/>
                                        </p:tgtEl>
                                        <p:attrNameLst>
                                          <p:attrName>style.visibility</p:attrName>
                                        </p:attrNameLst>
                                      </p:cBhvr>
                                      <p:to>
                                        <p:strVal val="visible"/>
                                      </p:to>
                                    </p:set>
                                    <p:anim calcmode="lin" valueType="num">
                                      <p:cBhvr additive="base">
                                        <p:cTn id="97" dur="500" fill="hold"/>
                                        <p:tgtEl>
                                          <p:spTgt spid="136"/>
                                        </p:tgtEl>
                                        <p:attrNameLst>
                                          <p:attrName>ppt_x</p:attrName>
                                        </p:attrNameLst>
                                      </p:cBhvr>
                                      <p:tavLst>
                                        <p:tav tm="0">
                                          <p:val>
                                            <p:strVal val="#ppt_x"/>
                                          </p:val>
                                        </p:tav>
                                        <p:tav tm="100000">
                                          <p:val>
                                            <p:strVal val="#ppt_x"/>
                                          </p:val>
                                        </p:tav>
                                      </p:tavLst>
                                    </p:anim>
                                    <p:anim calcmode="lin" valueType="num">
                                      <p:cBhvr additive="base">
                                        <p:cTn id="98" dur="500" fill="hold"/>
                                        <p:tgtEl>
                                          <p:spTgt spid="136"/>
                                        </p:tgtEl>
                                        <p:attrNameLst>
                                          <p:attrName>ppt_y</p:attrName>
                                        </p:attrNameLst>
                                      </p:cBhvr>
                                      <p:tavLst>
                                        <p:tav tm="0">
                                          <p:val>
                                            <p:strVal val="1+#ppt_h/2"/>
                                          </p:val>
                                        </p:tav>
                                        <p:tav tm="100000">
                                          <p:val>
                                            <p:strVal val="#ppt_y"/>
                                          </p:val>
                                        </p:tav>
                                      </p:tavLst>
                                    </p:anim>
                                  </p:childTnLst>
                                </p:cTn>
                              </p:par>
                              <p:par>
                                <p:cTn id="99" presetID="2" presetClass="entr" presetSubtype="4" fill="hold" grpId="0" nodeType="withEffect">
                                  <p:stCondLst>
                                    <p:cond delay="0"/>
                                  </p:stCondLst>
                                  <p:childTnLst>
                                    <p:set>
                                      <p:cBhvr>
                                        <p:cTn id="100" dur="1" fill="hold">
                                          <p:stCondLst>
                                            <p:cond delay="0"/>
                                          </p:stCondLst>
                                        </p:cTn>
                                        <p:tgtEl>
                                          <p:spTgt spid="137"/>
                                        </p:tgtEl>
                                        <p:attrNameLst>
                                          <p:attrName>style.visibility</p:attrName>
                                        </p:attrNameLst>
                                      </p:cBhvr>
                                      <p:to>
                                        <p:strVal val="visible"/>
                                      </p:to>
                                    </p:set>
                                    <p:anim calcmode="lin" valueType="num">
                                      <p:cBhvr additive="base">
                                        <p:cTn id="101" dur="500" fill="hold"/>
                                        <p:tgtEl>
                                          <p:spTgt spid="137"/>
                                        </p:tgtEl>
                                        <p:attrNameLst>
                                          <p:attrName>ppt_x</p:attrName>
                                        </p:attrNameLst>
                                      </p:cBhvr>
                                      <p:tavLst>
                                        <p:tav tm="0">
                                          <p:val>
                                            <p:strVal val="#ppt_x"/>
                                          </p:val>
                                        </p:tav>
                                        <p:tav tm="100000">
                                          <p:val>
                                            <p:strVal val="#ppt_x"/>
                                          </p:val>
                                        </p:tav>
                                      </p:tavLst>
                                    </p:anim>
                                    <p:anim calcmode="lin" valueType="num">
                                      <p:cBhvr additive="base">
                                        <p:cTn id="102" dur="500" fill="hold"/>
                                        <p:tgtEl>
                                          <p:spTgt spid="137"/>
                                        </p:tgtEl>
                                        <p:attrNameLst>
                                          <p:attrName>ppt_y</p:attrName>
                                        </p:attrNameLst>
                                      </p:cBhvr>
                                      <p:tavLst>
                                        <p:tav tm="0">
                                          <p:val>
                                            <p:strVal val="1+#ppt_h/2"/>
                                          </p:val>
                                        </p:tav>
                                        <p:tav tm="100000">
                                          <p:val>
                                            <p:strVal val="#ppt_y"/>
                                          </p:val>
                                        </p:tav>
                                      </p:tavLst>
                                    </p:anim>
                                  </p:childTnLst>
                                </p:cTn>
                              </p:par>
                              <p:par>
                                <p:cTn id="103" presetID="2" presetClass="entr" presetSubtype="4" fill="hold" grpId="0" nodeType="withEffect">
                                  <p:stCondLst>
                                    <p:cond delay="0"/>
                                  </p:stCondLst>
                                  <p:childTnLst>
                                    <p:set>
                                      <p:cBhvr>
                                        <p:cTn id="104" dur="1" fill="hold">
                                          <p:stCondLst>
                                            <p:cond delay="0"/>
                                          </p:stCondLst>
                                        </p:cTn>
                                        <p:tgtEl>
                                          <p:spTgt spid="138"/>
                                        </p:tgtEl>
                                        <p:attrNameLst>
                                          <p:attrName>style.visibility</p:attrName>
                                        </p:attrNameLst>
                                      </p:cBhvr>
                                      <p:to>
                                        <p:strVal val="visible"/>
                                      </p:to>
                                    </p:set>
                                    <p:anim calcmode="lin" valueType="num">
                                      <p:cBhvr additive="base">
                                        <p:cTn id="105" dur="500" fill="hold"/>
                                        <p:tgtEl>
                                          <p:spTgt spid="138"/>
                                        </p:tgtEl>
                                        <p:attrNameLst>
                                          <p:attrName>ppt_x</p:attrName>
                                        </p:attrNameLst>
                                      </p:cBhvr>
                                      <p:tavLst>
                                        <p:tav tm="0">
                                          <p:val>
                                            <p:strVal val="#ppt_x"/>
                                          </p:val>
                                        </p:tav>
                                        <p:tav tm="100000">
                                          <p:val>
                                            <p:strVal val="#ppt_x"/>
                                          </p:val>
                                        </p:tav>
                                      </p:tavLst>
                                    </p:anim>
                                    <p:anim calcmode="lin" valueType="num">
                                      <p:cBhvr additive="base">
                                        <p:cTn id="106" dur="500" fill="hold"/>
                                        <p:tgtEl>
                                          <p:spTgt spid="138"/>
                                        </p:tgtEl>
                                        <p:attrNameLst>
                                          <p:attrName>ppt_y</p:attrName>
                                        </p:attrNameLst>
                                      </p:cBhvr>
                                      <p:tavLst>
                                        <p:tav tm="0">
                                          <p:val>
                                            <p:strVal val="1+#ppt_h/2"/>
                                          </p:val>
                                        </p:tav>
                                        <p:tav tm="100000">
                                          <p:val>
                                            <p:strVal val="#ppt_y"/>
                                          </p:val>
                                        </p:tav>
                                      </p:tavLst>
                                    </p:anim>
                                  </p:childTnLst>
                                </p:cTn>
                              </p:par>
                              <p:par>
                                <p:cTn id="107" presetID="2" presetClass="entr" presetSubtype="4" fill="hold" nodeType="withEffect">
                                  <p:stCondLst>
                                    <p:cond delay="0"/>
                                  </p:stCondLst>
                                  <p:childTnLst>
                                    <p:set>
                                      <p:cBhvr>
                                        <p:cTn id="108" dur="1" fill="hold">
                                          <p:stCondLst>
                                            <p:cond delay="0"/>
                                          </p:stCondLst>
                                        </p:cTn>
                                        <p:tgtEl>
                                          <p:spTgt spid="139"/>
                                        </p:tgtEl>
                                        <p:attrNameLst>
                                          <p:attrName>style.visibility</p:attrName>
                                        </p:attrNameLst>
                                      </p:cBhvr>
                                      <p:to>
                                        <p:strVal val="visible"/>
                                      </p:to>
                                    </p:set>
                                    <p:anim calcmode="lin" valueType="num">
                                      <p:cBhvr additive="base">
                                        <p:cTn id="109" dur="500" fill="hold"/>
                                        <p:tgtEl>
                                          <p:spTgt spid="139"/>
                                        </p:tgtEl>
                                        <p:attrNameLst>
                                          <p:attrName>ppt_x</p:attrName>
                                        </p:attrNameLst>
                                      </p:cBhvr>
                                      <p:tavLst>
                                        <p:tav tm="0">
                                          <p:val>
                                            <p:strVal val="#ppt_x"/>
                                          </p:val>
                                        </p:tav>
                                        <p:tav tm="100000">
                                          <p:val>
                                            <p:strVal val="#ppt_x"/>
                                          </p:val>
                                        </p:tav>
                                      </p:tavLst>
                                    </p:anim>
                                    <p:anim calcmode="lin" valueType="num">
                                      <p:cBhvr additive="base">
                                        <p:cTn id="110" dur="500" fill="hold"/>
                                        <p:tgtEl>
                                          <p:spTgt spid="139"/>
                                        </p:tgtEl>
                                        <p:attrNameLst>
                                          <p:attrName>ppt_y</p:attrName>
                                        </p:attrNameLst>
                                      </p:cBhvr>
                                      <p:tavLst>
                                        <p:tav tm="0">
                                          <p:val>
                                            <p:strVal val="1+#ppt_h/2"/>
                                          </p:val>
                                        </p:tav>
                                        <p:tav tm="100000">
                                          <p:val>
                                            <p:strVal val="#ppt_y"/>
                                          </p:val>
                                        </p:tav>
                                      </p:tavLst>
                                    </p:anim>
                                  </p:childTnLst>
                                </p:cTn>
                              </p:par>
                              <p:par>
                                <p:cTn id="111" presetID="2" presetClass="entr" presetSubtype="4" fill="hold" grpId="0" nodeType="withEffect">
                                  <p:stCondLst>
                                    <p:cond delay="0"/>
                                  </p:stCondLst>
                                  <p:childTnLst>
                                    <p:set>
                                      <p:cBhvr>
                                        <p:cTn id="112" dur="1" fill="hold">
                                          <p:stCondLst>
                                            <p:cond delay="0"/>
                                          </p:stCondLst>
                                        </p:cTn>
                                        <p:tgtEl>
                                          <p:spTgt spid="149"/>
                                        </p:tgtEl>
                                        <p:attrNameLst>
                                          <p:attrName>style.visibility</p:attrName>
                                        </p:attrNameLst>
                                      </p:cBhvr>
                                      <p:to>
                                        <p:strVal val="visible"/>
                                      </p:to>
                                    </p:set>
                                    <p:anim calcmode="lin" valueType="num">
                                      <p:cBhvr additive="base">
                                        <p:cTn id="113" dur="500" fill="hold"/>
                                        <p:tgtEl>
                                          <p:spTgt spid="149"/>
                                        </p:tgtEl>
                                        <p:attrNameLst>
                                          <p:attrName>ppt_x</p:attrName>
                                        </p:attrNameLst>
                                      </p:cBhvr>
                                      <p:tavLst>
                                        <p:tav tm="0">
                                          <p:val>
                                            <p:strVal val="#ppt_x"/>
                                          </p:val>
                                        </p:tav>
                                        <p:tav tm="100000">
                                          <p:val>
                                            <p:strVal val="#ppt_x"/>
                                          </p:val>
                                        </p:tav>
                                      </p:tavLst>
                                    </p:anim>
                                    <p:anim calcmode="lin" valueType="num">
                                      <p:cBhvr additive="base">
                                        <p:cTn id="114" dur="500" fill="hold"/>
                                        <p:tgtEl>
                                          <p:spTgt spid="149"/>
                                        </p:tgtEl>
                                        <p:attrNameLst>
                                          <p:attrName>ppt_y</p:attrName>
                                        </p:attrNameLst>
                                      </p:cBhvr>
                                      <p:tavLst>
                                        <p:tav tm="0">
                                          <p:val>
                                            <p:strVal val="1+#ppt_h/2"/>
                                          </p:val>
                                        </p:tav>
                                        <p:tav tm="100000">
                                          <p:val>
                                            <p:strVal val="#ppt_y"/>
                                          </p:val>
                                        </p:tav>
                                      </p:tavLst>
                                    </p:anim>
                                  </p:childTnLst>
                                </p:cTn>
                              </p:par>
                              <p:par>
                                <p:cTn id="115" presetID="2" presetClass="entr" presetSubtype="4" fill="hold" nodeType="withEffect">
                                  <p:stCondLst>
                                    <p:cond delay="0"/>
                                  </p:stCondLst>
                                  <p:childTnLst>
                                    <p:set>
                                      <p:cBhvr>
                                        <p:cTn id="116" dur="1" fill="hold">
                                          <p:stCondLst>
                                            <p:cond delay="0"/>
                                          </p:stCondLst>
                                        </p:cTn>
                                        <p:tgtEl>
                                          <p:spTgt spid="151"/>
                                        </p:tgtEl>
                                        <p:attrNameLst>
                                          <p:attrName>style.visibility</p:attrName>
                                        </p:attrNameLst>
                                      </p:cBhvr>
                                      <p:to>
                                        <p:strVal val="visible"/>
                                      </p:to>
                                    </p:set>
                                    <p:anim calcmode="lin" valueType="num">
                                      <p:cBhvr additive="base">
                                        <p:cTn id="117" dur="500" fill="hold"/>
                                        <p:tgtEl>
                                          <p:spTgt spid="151"/>
                                        </p:tgtEl>
                                        <p:attrNameLst>
                                          <p:attrName>ppt_x</p:attrName>
                                        </p:attrNameLst>
                                      </p:cBhvr>
                                      <p:tavLst>
                                        <p:tav tm="0">
                                          <p:val>
                                            <p:strVal val="#ppt_x"/>
                                          </p:val>
                                        </p:tav>
                                        <p:tav tm="100000">
                                          <p:val>
                                            <p:strVal val="#ppt_x"/>
                                          </p:val>
                                        </p:tav>
                                      </p:tavLst>
                                    </p:anim>
                                    <p:anim calcmode="lin" valueType="num">
                                      <p:cBhvr additive="base">
                                        <p:cTn id="118" dur="500" fill="hold"/>
                                        <p:tgtEl>
                                          <p:spTgt spid="151"/>
                                        </p:tgtEl>
                                        <p:attrNameLst>
                                          <p:attrName>ppt_y</p:attrName>
                                        </p:attrNameLst>
                                      </p:cBhvr>
                                      <p:tavLst>
                                        <p:tav tm="0">
                                          <p:val>
                                            <p:strVal val="1+#ppt_h/2"/>
                                          </p:val>
                                        </p:tav>
                                        <p:tav tm="100000">
                                          <p:val>
                                            <p:strVal val="#ppt_y"/>
                                          </p:val>
                                        </p:tav>
                                      </p:tavLst>
                                    </p:anim>
                                  </p:childTnLst>
                                </p:cTn>
                              </p:par>
                              <p:par>
                                <p:cTn id="119" presetID="2" presetClass="entr" presetSubtype="4" fill="hold" nodeType="withEffect">
                                  <p:stCondLst>
                                    <p:cond delay="0"/>
                                  </p:stCondLst>
                                  <p:childTnLst>
                                    <p:set>
                                      <p:cBhvr>
                                        <p:cTn id="120" dur="1" fill="hold">
                                          <p:stCondLst>
                                            <p:cond delay="0"/>
                                          </p:stCondLst>
                                        </p:cTn>
                                        <p:tgtEl>
                                          <p:spTgt spid="152"/>
                                        </p:tgtEl>
                                        <p:attrNameLst>
                                          <p:attrName>style.visibility</p:attrName>
                                        </p:attrNameLst>
                                      </p:cBhvr>
                                      <p:to>
                                        <p:strVal val="visible"/>
                                      </p:to>
                                    </p:set>
                                    <p:anim calcmode="lin" valueType="num">
                                      <p:cBhvr additive="base">
                                        <p:cTn id="121" dur="500" fill="hold"/>
                                        <p:tgtEl>
                                          <p:spTgt spid="152"/>
                                        </p:tgtEl>
                                        <p:attrNameLst>
                                          <p:attrName>ppt_x</p:attrName>
                                        </p:attrNameLst>
                                      </p:cBhvr>
                                      <p:tavLst>
                                        <p:tav tm="0">
                                          <p:val>
                                            <p:strVal val="#ppt_x"/>
                                          </p:val>
                                        </p:tav>
                                        <p:tav tm="100000">
                                          <p:val>
                                            <p:strVal val="#ppt_x"/>
                                          </p:val>
                                        </p:tav>
                                      </p:tavLst>
                                    </p:anim>
                                    <p:anim calcmode="lin" valueType="num">
                                      <p:cBhvr additive="base">
                                        <p:cTn id="122" dur="500" fill="hold"/>
                                        <p:tgtEl>
                                          <p:spTgt spid="152"/>
                                        </p:tgtEl>
                                        <p:attrNameLst>
                                          <p:attrName>ppt_y</p:attrName>
                                        </p:attrNameLst>
                                      </p:cBhvr>
                                      <p:tavLst>
                                        <p:tav tm="0">
                                          <p:val>
                                            <p:strVal val="1+#ppt_h/2"/>
                                          </p:val>
                                        </p:tav>
                                        <p:tav tm="100000">
                                          <p:val>
                                            <p:strVal val="#ppt_y"/>
                                          </p:val>
                                        </p:tav>
                                      </p:tavLst>
                                    </p:anim>
                                  </p:childTnLst>
                                </p:cTn>
                              </p:par>
                              <p:par>
                                <p:cTn id="123" presetID="2" presetClass="entr" presetSubtype="4" fill="hold" nodeType="withEffect">
                                  <p:stCondLst>
                                    <p:cond delay="0"/>
                                  </p:stCondLst>
                                  <p:childTnLst>
                                    <p:set>
                                      <p:cBhvr>
                                        <p:cTn id="124" dur="1" fill="hold">
                                          <p:stCondLst>
                                            <p:cond delay="0"/>
                                          </p:stCondLst>
                                        </p:cTn>
                                        <p:tgtEl>
                                          <p:spTgt spid="154"/>
                                        </p:tgtEl>
                                        <p:attrNameLst>
                                          <p:attrName>style.visibility</p:attrName>
                                        </p:attrNameLst>
                                      </p:cBhvr>
                                      <p:to>
                                        <p:strVal val="visible"/>
                                      </p:to>
                                    </p:set>
                                    <p:anim calcmode="lin" valueType="num">
                                      <p:cBhvr additive="base">
                                        <p:cTn id="125" dur="500" fill="hold"/>
                                        <p:tgtEl>
                                          <p:spTgt spid="154"/>
                                        </p:tgtEl>
                                        <p:attrNameLst>
                                          <p:attrName>ppt_x</p:attrName>
                                        </p:attrNameLst>
                                      </p:cBhvr>
                                      <p:tavLst>
                                        <p:tav tm="0">
                                          <p:val>
                                            <p:strVal val="#ppt_x"/>
                                          </p:val>
                                        </p:tav>
                                        <p:tav tm="100000">
                                          <p:val>
                                            <p:strVal val="#ppt_x"/>
                                          </p:val>
                                        </p:tav>
                                      </p:tavLst>
                                    </p:anim>
                                    <p:anim calcmode="lin" valueType="num">
                                      <p:cBhvr additive="base">
                                        <p:cTn id="126" dur="500" fill="hold"/>
                                        <p:tgtEl>
                                          <p:spTgt spid="154"/>
                                        </p:tgtEl>
                                        <p:attrNameLst>
                                          <p:attrName>ppt_y</p:attrName>
                                        </p:attrNameLst>
                                      </p:cBhvr>
                                      <p:tavLst>
                                        <p:tav tm="0">
                                          <p:val>
                                            <p:strVal val="1+#ppt_h/2"/>
                                          </p:val>
                                        </p:tav>
                                        <p:tav tm="100000">
                                          <p:val>
                                            <p:strVal val="#ppt_y"/>
                                          </p:val>
                                        </p:tav>
                                      </p:tavLst>
                                    </p:anim>
                                  </p:childTnLst>
                                </p:cTn>
                              </p:par>
                              <p:par>
                                <p:cTn id="127" presetID="2" presetClass="entr" presetSubtype="4" fill="hold" nodeType="withEffect">
                                  <p:stCondLst>
                                    <p:cond delay="0"/>
                                  </p:stCondLst>
                                  <p:childTnLst>
                                    <p:set>
                                      <p:cBhvr>
                                        <p:cTn id="128" dur="1" fill="hold">
                                          <p:stCondLst>
                                            <p:cond delay="0"/>
                                          </p:stCondLst>
                                        </p:cTn>
                                        <p:tgtEl>
                                          <p:spTgt spid="164"/>
                                        </p:tgtEl>
                                        <p:attrNameLst>
                                          <p:attrName>style.visibility</p:attrName>
                                        </p:attrNameLst>
                                      </p:cBhvr>
                                      <p:to>
                                        <p:strVal val="visible"/>
                                      </p:to>
                                    </p:set>
                                    <p:anim calcmode="lin" valueType="num">
                                      <p:cBhvr additive="base">
                                        <p:cTn id="129" dur="500" fill="hold"/>
                                        <p:tgtEl>
                                          <p:spTgt spid="164"/>
                                        </p:tgtEl>
                                        <p:attrNameLst>
                                          <p:attrName>ppt_x</p:attrName>
                                        </p:attrNameLst>
                                      </p:cBhvr>
                                      <p:tavLst>
                                        <p:tav tm="0">
                                          <p:val>
                                            <p:strVal val="#ppt_x"/>
                                          </p:val>
                                        </p:tav>
                                        <p:tav tm="100000">
                                          <p:val>
                                            <p:strVal val="#ppt_x"/>
                                          </p:val>
                                        </p:tav>
                                      </p:tavLst>
                                    </p:anim>
                                    <p:anim calcmode="lin" valueType="num">
                                      <p:cBhvr additive="base">
                                        <p:cTn id="130" dur="500" fill="hold"/>
                                        <p:tgtEl>
                                          <p:spTgt spid="164"/>
                                        </p:tgtEl>
                                        <p:attrNameLst>
                                          <p:attrName>ppt_y</p:attrName>
                                        </p:attrNameLst>
                                      </p:cBhvr>
                                      <p:tavLst>
                                        <p:tav tm="0">
                                          <p:val>
                                            <p:strVal val="1+#ppt_h/2"/>
                                          </p:val>
                                        </p:tav>
                                        <p:tav tm="100000">
                                          <p:val>
                                            <p:strVal val="#ppt_y"/>
                                          </p:val>
                                        </p:tav>
                                      </p:tavLst>
                                    </p:anim>
                                  </p:childTnLst>
                                </p:cTn>
                              </p:par>
                              <p:par>
                                <p:cTn id="131" presetID="2" presetClass="entr" presetSubtype="4" fill="hold" grpId="0" nodeType="withEffect">
                                  <p:stCondLst>
                                    <p:cond delay="0"/>
                                  </p:stCondLst>
                                  <p:childTnLst>
                                    <p:set>
                                      <p:cBhvr>
                                        <p:cTn id="132" dur="1" fill="hold">
                                          <p:stCondLst>
                                            <p:cond delay="0"/>
                                          </p:stCondLst>
                                        </p:cTn>
                                        <p:tgtEl>
                                          <p:spTgt spid="181"/>
                                        </p:tgtEl>
                                        <p:attrNameLst>
                                          <p:attrName>style.visibility</p:attrName>
                                        </p:attrNameLst>
                                      </p:cBhvr>
                                      <p:to>
                                        <p:strVal val="visible"/>
                                      </p:to>
                                    </p:set>
                                    <p:anim calcmode="lin" valueType="num">
                                      <p:cBhvr additive="base">
                                        <p:cTn id="133" dur="500" fill="hold"/>
                                        <p:tgtEl>
                                          <p:spTgt spid="181"/>
                                        </p:tgtEl>
                                        <p:attrNameLst>
                                          <p:attrName>ppt_x</p:attrName>
                                        </p:attrNameLst>
                                      </p:cBhvr>
                                      <p:tavLst>
                                        <p:tav tm="0">
                                          <p:val>
                                            <p:strVal val="#ppt_x"/>
                                          </p:val>
                                        </p:tav>
                                        <p:tav tm="100000">
                                          <p:val>
                                            <p:strVal val="#ppt_x"/>
                                          </p:val>
                                        </p:tav>
                                      </p:tavLst>
                                    </p:anim>
                                    <p:anim calcmode="lin" valueType="num">
                                      <p:cBhvr additive="base">
                                        <p:cTn id="134" dur="500" fill="hold"/>
                                        <p:tgtEl>
                                          <p:spTgt spid="181"/>
                                        </p:tgtEl>
                                        <p:attrNameLst>
                                          <p:attrName>ppt_y</p:attrName>
                                        </p:attrNameLst>
                                      </p:cBhvr>
                                      <p:tavLst>
                                        <p:tav tm="0">
                                          <p:val>
                                            <p:strVal val="1+#ppt_h/2"/>
                                          </p:val>
                                        </p:tav>
                                        <p:tav tm="100000">
                                          <p:val>
                                            <p:strVal val="#ppt_y"/>
                                          </p:val>
                                        </p:tav>
                                      </p:tavLst>
                                    </p:anim>
                                  </p:childTnLst>
                                </p:cTn>
                              </p:par>
                              <p:par>
                                <p:cTn id="135" presetID="2" presetClass="entr" presetSubtype="4" fill="hold" nodeType="withEffect">
                                  <p:stCondLst>
                                    <p:cond delay="0"/>
                                  </p:stCondLst>
                                  <p:childTnLst>
                                    <p:set>
                                      <p:cBhvr>
                                        <p:cTn id="136" dur="1" fill="hold">
                                          <p:stCondLst>
                                            <p:cond delay="0"/>
                                          </p:stCondLst>
                                        </p:cTn>
                                        <p:tgtEl>
                                          <p:spTgt spid="183"/>
                                        </p:tgtEl>
                                        <p:attrNameLst>
                                          <p:attrName>style.visibility</p:attrName>
                                        </p:attrNameLst>
                                      </p:cBhvr>
                                      <p:to>
                                        <p:strVal val="visible"/>
                                      </p:to>
                                    </p:set>
                                    <p:anim calcmode="lin" valueType="num">
                                      <p:cBhvr additive="base">
                                        <p:cTn id="137" dur="500" fill="hold"/>
                                        <p:tgtEl>
                                          <p:spTgt spid="183"/>
                                        </p:tgtEl>
                                        <p:attrNameLst>
                                          <p:attrName>ppt_x</p:attrName>
                                        </p:attrNameLst>
                                      </p:cBhvr>
                                      <p:tavLst>
                                        <p:tav tm="0">
                                          <p:val>
                                            <p:strVal val="#ppt_x"/>
                                          </p:val>
                                        </p:tav>
                                        <p:tav tm="100000">
                                          <p:val>
                                            <p:strVal val="#ppt_x"/>
                                          </p:val>
                                        </p:tav>
                                      </p:tavLst>
                                    </p:anim>
                                    <p:anim calcmode="lin" valueType="num">
                                      <p:cBhvr additive="base">
                                        <p:cTn id="138" dur="500" fill="hold"/>
                                        <p:tgtEl>
                                          <p:spTgt spid="183"/>
                                        </p:tgtEl>
                                        <p:attrNameLst>
                                          <p:attrName>ppt_y</p:attrName>
                                        </p:attrNameLst>
                                      </p:cBhvr>
                                      <p:tavLst>
                                        <p:tav tm="0">
                                          <p:val>
                                            <p:strVal val="1+#ppt_h/2"/>
                                          </p:val>
                                        </p:tav>
                                        <p:tav tm="100000">
                                          <p:val>
                                            <p:strVal val="#ppt_y"/>
                                          </p:val>
                                        </p:tav>
                                      </p:tavLst>
                                    </p:anim>
                                  </p:childTnLst>
                                </p:cTn>
                              </p:par>
                              <p:par>
                                <p:cTn id="139" presetID="2" presetClass="entr" presetSubtype="4" fill="hold" nodeType="withEffect">
                                  <p:stCondLst>
                                    <p:cond delay="0"/>
                                  </p:stCondLst>
                                  <p:childTnLst>
                                    <p:set>
                                      <p:cBhvr>
                                        <p:cTn id="140" dur="1" fill="hold">
                                          <p:stCondLst>
                                            <p:cond delay="0"/>
                                          </p:stCondLst>
                                        </p:cTn>
                                        <p:tgtEl>
                                          <p:spTgt spid="184"/>
                                        </p:tgtEl>
                                        <p:attrNameLst>
                                          <p:attrName>style.visibility</p:attrName>
                                        </p:attrNameLst>
                                      </p:cBhvr>
                                      <p:to>
                                        <p:strVal val="visible"/>
                                      </p:to>
                                    </p:set>
                                    <p:anim calcmode="lin" valueType="num">
                                      <p:cBhvr additive="base">
                                        <p:cTn id="141" dur="500" fill="hold"/>
                                        <p:tgtEl>
                                          <p:spTgt spid="184"/>
                                        </p:tgtEl>
                                        <p:attrNameLst>
                                          <p:attrName>ppt_x</p:attrName>
                                        </p:attrNameLst>
                                      </p:cBhvr>
                                      <p:tavLst>
                                        <p:tav tm="0">
                                          <p:val>
                                            <p:strVal val="#ppt_x"/>
                                          </p:val>
                                        </p:tav>
                                        <p:tav tm="100000">
                                          <p:val>
                                            <p:strVal val="#ppt_x"/>
                                          </p:val>
                                        </p:tav>
                                      </p:tavLst>
                                    </p:anim>
                                    <p:anim calcmode="lin" valueType="num">
                                      <p:cBhvr additive="base">
                                        <p:cTn id="142" dur="500" fill="hold"/>
                                        <p:tgtEl>
                                          <p:spTgt spid="184"/>
                                        </p:tgtEl>
                                        <p:attrNameLst>
                                          <p:attrName>ppt_y</p:attrName>
                                        </p:attrNameLst>
                                      </p:cBhvr>
                                      <p:tavLst>
                                        <p:tav tm="0">
                                          <p:val>
                                            <p:strVal val="1+#ppt_h/2"/>
                                          </p:val>
                                        </p:tav>
                                        <p:tav tm="100000">
                                          <p:val>
                                            <p:strVal val="#ppt_y"/>
                                          </p:val>
                                        </p:tav>
                                      </p:tavLst>
                                    </p:anim>
                                  </p:childTnLst>
                                </p:cTn>
                              </p:par>
                              <p:par>
                                <p:cTn id="143" presetID="2" presetClass="entr" presetSubtype="4" fill="hold" nodeType="withEffect">
                                  <p:stCondLst>
                                    <p:cond delay="0"/>
                                  </p:stCondLst>
                                  <p:childTnLst>
                                    <p:set>
                                      <p:cBhvr>
                                        <p:cTn id="144" dur="1" fill="hold">
                                          <p:stCondLst>
                                            <p:cond delay="0"/>
                                          </p:stCondLst>
                                        </p:cTn>
                                        <p:tgtEl>
                                          <p:spTgt spid="185"/>
                                        </p:tgtEl>
                                        <p:attrNameLst>
                                          <p:attrName>style.visibility</p:attrName>
                                        </p:attrNameLst>
                                      </p:cBhvr>
                                      <p:to>
                                        <p:strVal val="visible"/>
                                      </p:to>
                                    </p:set>
                                    <p:anim calcmode="lin" valueType="num">
                                      <p:cBhvr additive="base">
                                        <p:cTn id="145" dur="500" fill="hold"/>
                                        <p:tgtEl>
                                          <p:spTgt spid="185"/>
                                        </p:tgtEl>
                                        <p:attrNameLst>
                                          <p:attrName>ppt_x</p:attrName>
                                        </p:attrNameLst>
                                      </p:cBhvr>
                                      <p:tavLst>
                                        <p:tav tm="0">
                                          <p:val>
                                            <p:strVal val="#ppt_x"/>
                                          </p:val>
                                        </p:tav>
                                        <p:tav tm="100000">
                                          <p:val>
                                            <p:strVal val="#ppt_x"/>
                                          </p:val>
                                        </p:tav>
                                      </p:tavLst>
                                    </p:anim>
                                    <p:anim calcmode="lin" valueType="num">
                                      <p:cBhvr additive="base">
                                        <p:cTn id="146" dur="500" fill="hold"/>
                                        <p:tgtEl>
                                          <p:spTgt spid="185"/>
                                        </p:tgtEl>
                                        <p:attrNameLst>
                                          <p:attrName>ppt_y</p:attrName>
                                        </p:attrNameLst>
                                      </p:cBhvr>
                                      <p:tavLst>
                                        <p:tav tm="0">
                                          <p:val>
                                            <p:strVal val="1+#ppt_h/2"/>
                                          </p:val>
                                        </p:tav>
                                        <p:tav tm="100000">
                                          <p:val>
                                            <p:strVal val="#ppt_y"/>
                                          </p:val>
                                        </p:tav>
                                      </p:tavLst>
                                    </p:anim>
                                  </p:childTnLst>
                                </p:cTn>
                              </p:par>
                              <p:par>
                                <p:cTn id="147" presetID="2" presetClass="entr" presetSubtype="4" fill="hold" nodeType="withEffect">
                                  <p:stCondLst>
                                    <p:cond delay="0"/>
                                  </p:stCondLst>
                                  <p:childTnLst>
                                    <p:set>
                                      <p:cBhvr>
                                        <p:cTn id="148" dur="1" fill="hold">
                                          <p:stCondLst>
                                            <p:cond delay="0"/>
                                          </p:stCondLst>
                                        </p:cTn>
                                        <p:tgtEl>
                                          <p:spTgt spid="232"/>
                                        </p:tgtEl>
                                        <p:attrNameLst>
                                          <p:attrName>style.visibility</p:attrName>
                                        </p:attrNameLst>
                                      </p:cBhvr>
                                      <p:to>
                                        <p:strVal val="visible"/>
                                      </p:to>
                                    </p:set>
                                    <p:anim calcmode="lin" valueType="num">
                                      <p:cBhvr additive="base">
                                        <p:cTn id="149" dur="500" fill="hold"/>
                                        <p:tgtEl>
                                          <p:spTgt spid="232"/>
                                        </p:tgtEl>
                                        <p:attrNameLst>
                                          <p:attrName>ppt_x</p:attrName>
                                        </p:attrNameLst>
                                      </p:cBhvr>
                                      <p:tavLst>
                                        <p:tav tm="0">
                                          <p:val>
                                            <p:strVal val="#ppt_x"/>
                                          </p:val>
                                        </p:tav>
                                        <p:tav tm="100000">
                                          <p:val>
                                            <p:strVal val="#ppt_x"/>
                                          </p:val>
                                        </p:tav>
                                      </p:tavLst>
                                    </p:anim>
                                    <p:anim calcmode="lin" valueType="num">
                                      <p:cBhvr additive="base">
                                        <p:cTn id="150" dur="500" fill="hold"/>
                                        <p:tgtEl>
                                          <p:spTgt spid="232"/>
                                        </p:tgtEl>
                                        <p:attrNameLst>
                                          <p:attrName>ppt_y</p:attrName>
                                        </p:attrNameLst>
                                      </p:cBhvr>
                                      <p:tavLst>
                                        <p:tav tm="0">
                                          <p:val>
                                            <p:strVal val="1+#ppt_h/2"/>
                                          </p:val>
                                        </p:tav>
                                        <p:tav tm="100000">
                                          <p:val>
                                            <p:strVal val="#ppt_y"/>
                                          </p:val>
                                        </p:tav>
                                      </p:tavLst>
                                    </p:anim>
                                  </p:childTnLst>
                                </p:cTn>
                              </p:par>
                              <p:par>
                                <p:cTn id="151" presetID="2" presetClass="entr" presetSubtype="4" fill="hold" grpId="0" nodeType="withEffect">
                                  <p:stCondLst>
                                    <p:cond delay="0"/>
                                  </p:stCondLst>
                                  <p:childTnLst>
                                    <p:set>
                                      <p:cBhvr>
                                        <p:cTn id="152" dur="1" fill="hold">
                                          <p:stCondLst>
                                            <p:cond delay="0"/>
                                          </p:stCondLst>
                                        </p:cTn>
                                        <p:tgtEl>
                                          <p:spTgt spid="241"/>
                                        </p:tgtEl>
                                        <p:attrNameLst>
                                          <p:attrName>style.visibility</p:attrName>
                                        </p:attrNameLst>
                                      </p:cBhvr>
                                      <p:to>
                                        <p:strVal val="visible"/>
                                      </p:to>
                                    </p:set>
                                    <p:anim calcmode="lin" valueType="num">
                                      <p:cBhvr additive="base">
                                        <p:cTn id="153" dur="500" fill="hold"/>
                                        <p:tgtEl>
                                          <p:spTgt spid="241"/>
                                        </p:tgtEl>
                                        <p:attrNameLst>
                                          <p:attrName>ppt_x</p:attrName>
                                        </p:attrNameLst>
                                      </p:cBhvr>
                                      <p:tavLst>
                                        <p:tav tm="0">
                                          <p:val>
                                            <p:strVal val="#ppt_x"/>
                                          </p:val>
                                        </p:tav>
                                        <p:tav tm="100000">
                                          <p:val>
                                            <p:strVal val="#ppt_x"/>
                                          </p:val>
                                        </p:tav>
                                      </p:tavLst>
                                    </p:anim>
                                    <p:anim calcmode="lin" valueType="num">
                                      <p:cBhvr additive="base">
                                        <p:cTn id="154" dur="500" fill="hold"/>
                                        <p:tgtEl>
                                          <p:spTgt spid="241"/>
                                        </p:tgtEl>
                                        <p:attrNameLst>
                                          <p:attrName>ppt_y</p:attrName>
                                        </p:attrNameLst>
                                      </p:cBhvr>
                                      <p:tavLst>
                                        <p:tav tm="0">
                                          <p:val>
                                            <p:strVal val="1+#ppt_h/2"/>
                                          </p:val>
                                        </p:tav>
                                        <p:tav tm="100000">
                                          <p:val>
                                            <p:strVal val="#ppt_y"/>
                                          </p:val>
                                        </p:tav>
                                      </p:tavLst>
                                    </p:anim>
                                  </p:childTnLst>
                                </p:cTn>
                              </p:par>
                              <p:par>
                                <p:cTn id="155" presetID="2" presetClass="entr" presetSubtype="4" fill="hold" nodeType="withEffect">
                                  <p:stCondLst>
                                    <p:cond delay="0"/>
                                  </p:stCondLst>
                                  <p:childTnLst>
                                    <p:set>
                                      <p:cBhvr>
                                        <p:cTn id="156" dur="1" fill="hold">
                                          <p:stCondLst>
                                            <p:cond delay="0"/>
                                          </p:stCondLst>
                                        </p:cTn>
                                        <p:tgtEl>
                                          <p:spTgt spid="244"/>
                                        </p:tgtEl>
                                        <p:attrNameLst>
                                          <p:attrName>style.visibility</p:attrName>
                                        </p:attrNameLst>
                                      </p:cBhvr>
                                      <p:to>
                                        <p:strVal val="visible"/>
                                      </p:to>
                                    </p:set>
                                    <p:anim calcmode="lin" valueType="num">
                                      <p:cBhvr additive="base">
                                        <p:cTn id="157" dur="500" fill="hold"/>
                                        <p:tgtEl>
                                          <p:spTgt spid="244"/>
                                        </p:tgtEl>
                                        <p:attrNameLst>
                                          <p:attrName>ppt_x</p:attrName>
                                        </p:attrNameLst>
                                      </p:cBhvr>
                                      <p:tavLst>
                                        <p:tav tm="0">
                                          <p:val>
                                            <p:strVal val="#ppt_x"/>
                                          </p:val>
                                        </p:tav>
                                        <p:tav tm="100000">
                                          <p:val>
                                            <p:strVal val="#ppt_x"/>
                                          </p:val>
                                        </p:tav>
                                      </p:tavLst>
                                    </p:anim>
                                    <p:anim calcmode="lin" valueType="num">
                                      <p:cBhvr additive="base">
                                        <p:cTn id="158" dur="500" fill="hold"/>
                                        <p:tgtEl>
                                          <p:spTgt spid="244"/>
                                        </p:tgtEl>
                                        <p:attrNameLst>
                                          <p:attrName>ppt_y</p:attrName>
                                        </p:attrNameLst>
                                      </p:cBhvr>
                                      <p:tavLst>
                                        <p:tav tm="0">
                                          <p:val>
                                            <p:strVal val="1+#ppt_h/2"/>
                                          </p:val>
                                        </p:tav>
                                        <p:tav tm="100000">
                                          <p:val>
                                            <p:strVal val="#ppt_y"/>
                                          </p:val>
                                        </p:tav>
                                      </p:tavLst>
                                    </p:anim>
                                  </p:childTnLst>
                                </p:cTn>
                              </p:par>
                              <p:par>
                                <p:cTn id="159" presetID="2" presetClass="entr" presetSubtype="4" fill="hold" nodeType="withEffect">
                                  <p:stCondLst>
                                    <p:cond delay="0"/>
                                  </p:stCondLst>
                                  <p:childTnLst>
                                    <p:set>
                                      <p:cBhvr>
                                        <p:cTn id="160" dur="1" fill="hold">
                                          <p:stCondLst>
                                            <p:cond delay="0"/>
                                          </p:stCondLst>
                                        </p:cTn>
                                        <p:tgtEl>
                                          <p:spTgt spid="252"/>
                                        </p:tgtEl>
                                        <p:attrNameLst>
                                          <p:attrName>style.visibility</p:attrName>
                                        </p:attrNameLst>
                                      </p:cBhvr>
                                      <p:to>
                                        <p:strVal val="visible"/>
                                      </p:to>
                                    </p:set>
                                    <p:anim calcmode="lin" valueType="num">
                                      <p:cBhvr additive="base">
                                        <p:cTn id="161" dur="500" fill="hold"/>
                                        <p:tgtEl>
                                          <p:spTgt spid="252"/>
                                        </p:tgtEl>
                                        <p:attrNameLst>
                                          <p:attrName>ppt_x</p:attrName>
                                        </p:attrNameLst>
                                      </p:cBhvr>
                                      <p:tavLst>
                                        <p:tav tm="0">
                                          <p:val>
                                            <p:strVal val="#ppt_x"/>
                                          </p:val>
                                        </p:tav>
                                        <p:tav tm="100000">
                                          <p:val>
                                            <p:strVal val="#ppt_x"/>
                                          </p:val>
                                        </p:tav>
                                      </p:tavLst>
                                    </p:anim>
                                    <p:anim calcmode="lin" valueType="num">
                                      <p:cBhvr additive="base">
                                        <p:cTn id="162" dur="500" fill="hold"/>
                                        <p:tgtEl>
                                          <p:spTgt spid="252"/>
                                        </p:tgtEl>
                                        <p:attrNameLst>
                                          <p:attrName>ppt_y</p:attrName>
                                        </p:attrNameLst>
                                      </p:cBhvr>
                                      <p:tavLst>
                                        <p:tav tm="0">
                                          <p:val>
                                            <p:strVal val="1+#ppt_h/2"/>
                                          </p:val>
                                        </p:tav>
                                        <p:tav tm="100000">
                                          <p:val>
                                            <p:strVal val="#ppt_y"/>
                                          </p:val>
                                        </p:tav>
                                      </p:tavLst>
                                    </p:anim>
                                  </p:childTnLst>
                                </p:cTn>
                              </p:par>
                              <p:par>
                                <p:cTn id="163" presetID="2" presetClass="entr" presetSubtype="4" fill="hold" nodeType="withEffect">
                                  <p:stCondLst>
                                    <p:cond delay="0"/>
                                  </p:stCondLst>
                                  <p:childTnLst>
                                    <p:set>
                                      <p:cBhvr>
                                        <p:cTn id="164" dur="1" fill="hold">
                                          <p:stCondLst>
                                            <p:cond delay="0"/>
                                          </p:stCondLst>
                                        </p:cTn>
                                        <p:tgtEl>
                                          <p:spTgt spid="257"/>
                                        </p:tgtEl>
                                        <p:attrNameLst>
                                          <p:attrName>style.visibility</p:attrName>
                                        </p:attrNameLst>
                                      </p:cBhvr>
                                      <p:to>
                                        <p:strVal val="visible"/>
                                      </p:to>
                                    </p:set>
                                    <p:anim calcmode="lin" valueType="num">
                                      <p:cBhvr additive="base">
                                        <p:cTn id="165" dur="500" fill="hold"/>
                                        <p:tgtEl>
                                          <p:spTgt spid="257"/>
                                        </p:tgtEl>
                                        <p:attrNameLst>
                                          <p:attrName>ppt_x</p:attrName>
                                        </p:attrNameLst>
                                      </p:cBhvr>
                                      <p:tavLst>
                                        <p:tav tm="0">
                                          <p:val>
                                            <p:strVal val="#ppt_x"/>
                                          </p:val>
                                        </p:tav>
                                        <p:tav tm="100000">
                                          <p:val>
                                            <p:strVal val="#ppt_x"/>
                                          </p:val>
                                        </p:tav>
                                      </p:tavLst>
                                    </p:anim>
                                    <p:anim calcmode="lin" valueType="num">
                                      <p:cBhvr additive="base">
                                        <p:cTn id="166" dur="500" fill="hold"/>
                                        <p:tgtEl>
                                          <p:spTgt spid="257"/>
                                        </p:tgtEl>
                                        <p:attrNameLst>
                                          <p:attrName>ppt_y</p:attrName>
                                        </p:attrNameLst>
                                      </p:cBhvr>
                                      <p:tavLst>
                                        <p:tav tm="0">
                                          <p:val>
                                            <p:strVal val="1+#ppt_h/2"/>
                                          </p:val>
                                        </p:tav>
                                        <p:tav tm="100000">
                                          <p:val>
                                            <p:strVal val="#ppt_y"/>
                                          </p:val>
                                        </p:tav>
                                      </p:tavLst>
                                    </p:anim>
                                  </p:childTnLst>
                                </p:cTn>
                              </p:par>
                              <p:par>
                                <p:cTn id="167" presetID="2" presetClass="entr" presetSubtype="4" fill="hold" nodeType="withEffect">
                                  <p:stCondLst>
                                    <p:cond delay="0"/>
                                  </p:stCondLst>
                                  <p:childTnLst>
                                    <p:set>
                                      <p:cBhvr>
                                        <p:cTn id="168" dur="1" fill="hold">
                                          <p:stCondLst>
                                            <p:cond delay="0"/>
                                          </p:stCondLst>
                                        </p:cTn>
                                        <p:tgtEl>
                                          <p:spTgt spid="258"/>
                                        </p:tgtEl>
                                        <p:attrNameLst>
                                          <p:attrName>style.visibility</p:attrName>
                                        </p:attrNameLst>
                                      </p:cBhvr>
                                      <p:to>
                                        <p:strVal val="visible"/>
                                      </p:to>
                                    </p:set>
                                    <p:anim calcmode="lin" valueType="num">
                                      <p:cBhvr additive="base">
                                        <p:cTn id="169" dur="500" fill="hold"/>
                                        <p:tgtEl>
                                          <p:spTgt spid="258"/>
                                        </p:tgtEl>
                                        <p:attrNameLst>
                                          <p:attrName>ppt_x</p:attrName>
                                        </p:attrNameLst>
                                      </p:cBhvr>
                                      <p:tavLst>
                                        <p:tav tm="0">
                                          <p:val>
                                            <p:strVal val="#ppt_x"/>
                                          </p:val>
                                        </p:tav>
                                        <p:tav tm="100000">
                                          <p:val>
                                            <p:strVal val="#ppt_x"/>
                                          </p:val>
                                        </p:tav>
                                      </p:tavLst>
                                    </p:anim>
                                    <p:anim calcmode="lin" valueType="num">
                                      <p:cBhvr additive="base">
                                        <p:cTn id="170" dur="500" fill="hold"/>
                                        <p:tgtEl>
                                          <p:spTgt spid="258"/>
                                        </p:tgtEl>
                                        <p:attrNameLst>
                                          <p:attrName>ppt_y</p:attrName>
                                        </p:attrNameLst>
                                      </p:cBhvr>
                                      <p:tavLst>
                                        <p:tav tm="0">
                                          <p:val>
                                            <p:strVal val="1+#ppt_h/2"/>
                                          </p:val>
                                        </p:tav>
                                        <p:tav tm="100000">
                                          <p:val>
                                            <p:strVal val="#ppt_y"/>
                                          </p:val>
                                        </p:tav>
                                      </p:tavLst>
                                    </p:anim>
                                  </p:childTnLst>
                                </p:cTn>
                              </p:par>
                              <p:par>
                                <p:cTn id="171" presetID="2" presetClass="entr" presetSubtype="4" fill="hold" nodeType="withEffect">
                                  <p:stCondLst>
                                    <p:cond delay="0"/>
                                  </p:stCondLst>
                                  <p:childTnLst>
                                    <p:set>
                                      <p:cBhvr>
                                        <p:cTn id="172" dur="1" fill="hold">
                                          <p:stCondLst>
                                            <p:cond delay="0"/>
                                          </p:stCondLst>
                                        </p:cTn>
                                        <p:tgtEl>
                                          <p:spTgt spid="259"/>
                                        </p:tgtEl>
                                        <p:attrNameLst>
                                          <p:attrName>style.visibility</p:attrName>
                                        </p:attrNameLst>
                                      </p:cBhvr>
                                      <p:to>
                                        <p:strVal val="visible"/>
                                      </p:to>
                                    </p:set>
                                    <p:anim calcmode="lin" valueType="num">
                                      <p:cBhvr additive="base">
                                        <p:cTn id="173" dur="500" fill="hold"/>
                                        <p:tgtEl>
                                          <p:spTgt spid="259"/>
                                        </p:tgtEl>
                                        <p:attrNameLst>
                                          <p:attrName>ppt_x</p:attrName>
                                        </p:attrNameLst>
                                      </p:cBhvr>
                                      <p:tavLst>
                                        <p:tav tm="0">
                                          <p:val>
                                            <p:strVal val="#ppt_x"/>
                                          </p:val>
                                        </p:tav>
                                        <p:tav tm="100000">
                                          <p:val>
                                            <p:strVal val="#ppt_x"/>
                                          </p:val>
                                        </p:tav>
                                      </p:tavLst>
                                    </p:anim>
                                    <p:anim calcmode="lin" valueType="num">
                                      <p:cBhvr additive="base">
                                        <p:cTn id="174" dur="500" fill="hold"/>
                                        <p:tgtEl>
                                          <p:spTgt spid="259"/>
                                        </p:tgtEl>
                                        <p:attrNameLst>
                                          <p:attrName>ppt_y</p:attrName>
                                        </p:attrNameLst>
                                      </p:cBhvr>
                                      <p:tavLst>
                                        <p:tav tm="0">
                                          <p:val>
                                            <p:strVal val="1+#ppt_h/2"/>
                                          </p:val>
                                        </p:tav>
                                        <p:tav tm="100000">
                                          <p:val>
                                            <p:strVal val="#ppt_y"/>
                                          </p:val>
                                        </p:tav>
                                      </p:tavLst>
                                    </p:anim>
                                  </p:childTnLst>
                                </p:cTn>
                              </p:par>
                              <p:par>
                                <p:cTn id="175" presetID="2" presetClass="entr" presetSubtype="4" fill="hold" nodeType="withEffect">
                                  <p:stCondLst>
                                    <p:cond delay="0"/>
                                  </p:stCondLst>
                                  <p:childTnLst>
                                    <p:set>
                                      <p:cBhvr>
                                        <p:cTn id="176" dur="1" fill="hold">
                                          <p:stCondLst>
                                            <p:cond delay="0"/>
                                          </p:stCondLst>
                                        </p:cTn>
                                        <p:tgtEl>
                                          <p:spTgt spid="262"/>
                                        </p:tgtEl>
                                        <p:attrNameLst>
                                          <p:attrName>style.visibility</p:attrName>
                                        </p:attrNameLst>
                                      </p:cBhvr>
                                      <p:to>
                                        <p:strVal val="visible"/>
                                      </p:to>
                                    </p:set>
                                    <p:anim calcmode="lin" valueType="num">
                                      <p:cBhvr additive="base">
                                        <p:cTn id="177" dur="500" fill="hold"/>
                                        <p:tgtEl>
                                          <p:spTgt spid="262"/>
                                        </p:tgtEl>
                                        <p:attrNameLst>
                                          <p:attrName>ppt_x</p:attrName>
                                        </p:attrNameLst>
                                      </p:cBhvr>
                                      <p:tavLst>
                                        <p:tav tm="0">
                                          <p:val>
                                            <p:strVal val="#ppt_x"/>
                                          </p:val>
                                        </p:tav>
                                        <p:tav tm="100000">
                                          <p:val>
                                            <p:strVal val="#ppt_x"/>
                                          </p:val>
                                        </p:tav>
                                      </p:tavLst>
                                    </p:anim>
                                    <p:anim calcmode="lin" valueType="num">
                                      <p:cBhvr additive="base">
                                        <p:cTn id="178" dur="500" fill="hold"/>
                                        <p:tgtEl>
                                          <p:spTgt spid="262"/>
                                        </p:tgtEl>
                                        <p:attrNameLst>
                                          <p:attrName>ppt_y</p:attrName>
                                        </p:attrNameLst>
                                      </p:cBhvr>
                                      <p:tavLst>
                                        <p:tav tm="0">
                                          <p:val>
                                            <p:strVal val="1+#ppt_h/2"/>
                                          </p:val>
                                        </p:tav>
                                        <p:tav tm="100000">
                                          <p:val>
                                            <p:strVal val="#ppt_y"/>
                                          </p:val>
                                        </p:tav>
                                      </p:tavLst>
                                    </p:anim>
                                  </p:childTnLst>
                                </p:cTn>
                              </p:par>
                              <p:par>
                                <p:cTn id="179" presetID="2" presetClass="entr" presetSubtype="4" fill="hold" nodeType="withEffect">
                                  <p:stCondLst>
                                    <p:cond delay="0"/>
                                  </p:stCondLst>
                                  <p:childTnLst>
                                    <p:set>
                                      <p:cBhvr>
                                        <p:cTn id="180" dur="1" fill="hold">
                                          <p:stCondLst>
                                            <p:cond delay="0"/>
                                          </p:stCondLst>
                                        </p:cTn>
                                        <p:tgtEl>
                                          <p:spTgt spid="268"/>
                                        </p:tgtEl>
                                        <p:attrNameLst>
                                          <p:attrName>style.visibility</p:attrName>
                                        </p:attrNameLst>
                                      </p:cBhvr>
                                      <p:to>
                                        <p:strVal val="visible"/>
                                      </p:to>
                                    </p:set>
                                    <p:anim calcmode="lin" valueType="num">
                                      <p:cBhvr additive="base">
                                        <p:cTn id="181" dur="500" fill="hold"/>
                                        <p:tgtEl>
                                          <p:spTgt spid="268"/>
                                        </p:tgtEl>
                                        <p:attrNameLst>
                                          <p:attrName>ppt_x</p:attrName>
                                        </p:attrNameLst>
                                      </p:cBhvr>
                                      <p:tavLst>
                                        <p:tav tm="0">
                                          <p:val>
                                            <p:strVal val="#ppt_x"/>
                                          </p:val>
                                        </p:tav>
                                        <p:tav tm="100000">
                                          <p:val>
                                            <p:strVal val="#ppt_x"/>
                                          </p:val>
                                        </p:tav>
                                      </p:tavLst>
                                    </p:anim>
                                    <p:anim calcmode="lin" valueType="num">
                                      <p:cBhvr additive="base">
                                        <p:cTn id="182" dur="500" fill="hold"/>
                                        <p:tgtEl>
                                          <p:spTgt spid="268"/>
                                        </p:tgtEl>
                                        <p:attrNameLst>
                                          <p:attrName>ppt_y</p:attrName>
                                        </p:attrNameLst>
                                      </p:cBhvr>
                                      <p:tavLst>
                                        <p:tav tm="0">
                                          <p:val>
                                            <p:strVal val="1+#ppt_h/2"/>
                                          </p:val>
                                        </p:tav>
                                        <p:tav tm="100000">
                                          <p:val>
                                            <p:strVal val="#ppt_y"/>
                                          </p:val>
                                        </p:tav>
                                      </p:tavLst>
                                    </p:anim>
                                  </p:childTnLst>
                                </p:cTn>
                              </p:par>
                              <p:par>
                                <p:cTn id="183" presetID="2" presetClass="entr" presetSubtype="4" fill="hold" nodeType="withEffect">
                                  <p:stCondLst>
                                    <p:cond delay="0"/>
                                  </p:stCondLst>
                                  <p:childTnLst>
                                    <p:set>
                                      <p:cBhvr>
                                        <p:cTn id="184" dur="1" fill="hold">
                                          <p:stCondLst>
                                            <p:cond delay="0"/>
                                          </p:stCondLst>
                                        </p:cTn>
                                        <p:tgtEl>
                                          <p:spTgt spid="269"/>
                                        </p:tgtEl>
                                        <p:attrNameLst>
                                          <p:attrName>style.visibility</p:attrName>
                                        </p:attrNameLst>
                                      </p:cBhvr>
                                      <p:to>
                                        <p:strVal val="visible"/>
                                      </p:to>
                                    </p:set>
                                    <p:anim calcmode="lin" valueType="num">
                                      <p:cBhvr additive="base">
                                        <p:cTn id="185" dur="500" fill="hold"/>
                                        <p:tgtEl>
                                          <p:spTgt spid="269"/>
                                        </p:tgtEl>
                                        <p:attrNameLst>
                                          <p:attrName>ppt_x</p:attrName>
                                        </p:attrNameLst>
                                      </p:cBhvr>
                                      <p:tavLst>
                                        <p:tav tm="0">
                                          <p:val>
                                            <p:strVal val="#ppt_x"/>
                                          </p:val>
                                        </p:tav>
                                        <p:tav tm="100000">
                                          <p:val>
                                            <p:strVal val="#ppt_x"/>
                                          </p:val>
                                        </p:tav>
                                      </p:tavLst>
                                    </p:anim>
                                    <p:anim calcmode="lin" valueType="num">
                                      <p:cBhvr additive="base">
                                        <p:cTn id="186" dur="500" fill="hold"/>
                                        <p:tgtEl>
                                          <p:spTgt spid="269"/>
                                        </p:tgtEl>
                                        <p:attrNameLst>
                                          <p:attrName>ppt_y</p:attrName>
                                        </p:attrNameLst>
                                      </p:cBhvr>
                                      <p:tavLst>
                                        <p:tav tm="0">
                                          <p:val>
                                            <p:strVal val="1+#ppt_h/2"/>
                                          </p:val>
                                        </p:tav>
                                        <p:tav tm="100000">
                                          <p:val>
                                            <p:strVal val="#ppt_y"/>
                                          </p:val>
                                        </p:tav>
                                      </p:tavLst>
                                    </p:anim>
                                  </p:childTnLst>
                                </p:cTn>
                              </p:par>
                              <p:par>
                                <p:cTn id="187" presetID="2" presetClass="entr" presetSubtype="4" fill="hold" nodeType="withEffect">
                                  <p:stCondLst>
                                    <p:cond delay="0"/>
                                  </p:stCondLst>
                                  <p:childTnLst>
                                    <p:set>
                                      <p:cBhvr>
                                        <p:cTn id="188" dur="1" fill="hold">
                                          <p:stCondLst>
                                            <p:cond delay="0"/>
                                          </p:stCondLst>
                                        </p:cTn>
                                        <p:tgtEl>
                                          <p:spTgt spid="270"/>
                                        </p:tgtEl>
                                        <p:attrNameLst>
                                          <p:attrName>style.visibility</p:attrName>
                                        </p:attrNameLst>
                                      </p:cBhvr>
                                      <p:to>
                                        <p:strVal val="visible"/>
                                      </p:to>
                                    </p:set>
                                    <p:anim calcmode="lin" valueType="num">
                                      <p:cBhvr additive="base">
                                        <p:cTn id="189" dur="500" fill="hold"/>
                                        <p:tgtEl>
                                          <p:spTgt spid="270"/>
                                        </p:tgtEl>
                                        <p:attrNameLst>
                                          <p:attrName>ppt_x</p:attrName>
                                        </p:attrNameLst>
                                      </p:cBhvr>
                                      <p:tavLst>
                                        <p:tav tm="0">
                                          <p:val>
                                            <p:strVal val="#ppt_x"/>
                                          </p:val>
                                        </p:tav>
                                        <p:tav tm="100000">
                                          <p:val>
                                            <p:strVal val="#ppt_x"/>
                                          </p:val>
                                        </p:tav>
                                      </p:tavLst>
                                    </p:anim>
                                    <p:anim calcmode="lin" valueType="num">
                                      <p:cBhvr additive="base">
                                        <p:cTn id="190" dur="500" fill="hold"/>
                                        <p:tgtEl>
                                          <p:spTgt spid="270"/>
                                        </p:tgtEl>
                                        <p:attrNameLst>
                                          <p:attrName>ppt_y</p:attrName>
                                        </p:attrNameLst>
                                      </p:cBhvr>
                                      <p:tavLst>
                                        <p:tav tm="0">
                                          <p:val>
                                            <p:strVal val="1+#ppt_h/2"/>
                                          </p:val>
                                        </p:tav>
                                        <p:tav tm="100000">
                                          <p:val>
                                            <p:strVal val="#ppt_y"/>
                                          </p:val>
                                        </p:tav>
                                      </p:tavLst>
                                    </p:anim>
                                  </p:childTnLst>
                                </p:cTn>
                              </p:par>
                            </p:childTnLst>
                          </p:cTn>
                        </p:par>
                      </p:childTnLst>
                    </p:cTn>
                  </p:par>
                  <p:par>
                    <p:cTn id="191" fill="hold">
                      <p:stCondLst>
                        <p:cond delay="indefinite"/>
                      </p:stCondLst>
                      <p:childTnLst>
                        <p:par>
                          <p:cTn id="192" fill="hold">
                            <p:stCondLst>
                              <p:cond delay="0"/>
                            </p:stCondLst>
                            <p:childTnLst>
                              <p:par>
                                <p:cTn id="193" presetID="2" presetClass="entr" presetSubtype="4" fill="hold" nodeType="clickEffect">
                                  <p:stCondLst>
                                    <p:cond delay="0"/>
                                  </p:stCondLst>
                                  <p:childTnLst>
                                    <p:set>
                                      <p:cBhvr>
                                        <p:cTn id="194" dur="1" fill="hold">
                                          <p:stCondLst>
                                            <p:cond delay="0"/>
                                          </p:stCondLst>
                                        </p:cTn>
                                        <p:tgtEl>
                                          <p:spTgt spid="131"/>
                                        </p:tgtEl>
                                        <p:attrNameLst>
                                          <p:attrName>style.visibility</p:attrName>
                                        </p:attrNameLst>
                                      </p:cBhvr>
                                      <p:to>
                                        <p:strVal val="visible"/>
                                      </p:to>
                                    </p:set>
                                    <p:anim calcmode="lin" valueType="num">
                                      <p:cBhvr additive="base">
                                        <p:cTn id="195" dur="500" fill="hold"/>
                                        <p:tgtEl>
                                          <p:spTgt spid="131"/>
                                        </p:tgtEl>
                                        <p:attrNameLst>
                                          <p:attrName>ppt_x</p:attrName>
                                        </p:attrNameLst>
                                      </p:cBhvr>
                                      <p:tavLst>
                                        <p:tav tm="0">
                                          <p:val>
                                            <p:strVal val="#ppt_x"/>
                                          </p:val>
                                        </p:tav>
                                        <p:tav tm="100000">
                                          <p:val>
                                            <p:strVal val="#ppt_x"/>
                                          </p:val>
                                        </p:tav>
                                      </p:tavLst>
                                    </p:anim>
                                    <p:anim calcmode="lin" valueType="num">
                                      <p:cBhvr additive="base">
                                        <p:cTn id="196" dur="500" fill="hold"/>
                                        <p:tgtEl>
                                          <p:spTgt spid="131"/>
                                        </p:tgtEl>
                                        <p:attrNameLst>
                                          <p:attrName>ppt_y</p:attrName>
                                        </p:attrNameLst>
                                      </p:cBhvr>
                                      <p:tavLst>
                                        <p:tav tm="0">
                                          <p:val>
                                            <p:strVal val="1+#ppt_h/2"/>
                                          </p:val>
                                        </p:tav>
                                        <p:tav tm="100000">
                                          <p:val>
                                            <p:strVal val="#ppt_y"/>
                                          </p:val>
                                        </p:tav>
                                      </p:tavLst>
                                    </p:anim>
                                  </p:childTnLst>
                                </p:cTn>
                              </p:par>
                              <p:par>
                                <p:cTn id="197" presetID="2" presetClass="entr" presetSubtype="4" fill="hold" nodeType="withEffect">
                                  <p:stCondLst>
                                    <p:cond delay="0"/>
                                  </p:stCondLst>
                                  <p:childTnLst>
                                    <p:set>
                                      <p:cBhvr>
                                        <p:cTn id="198" dur="1" fill="hold">
                                          <p:stCondLst>
                                            <p:cond delay="0"/>
                                          </p:stCondLst>
                                        </p:cTn>
                                        <p:tgtEl>
                                          <p:spTgt spid="135"/>
                                        </p:tgtEl>
                                        <p:attrNameLst>
                                          <p:attrName>style.visibility</p:attrName>
                                        </p:attrNameLst>
                                      </p:cBhvr>
                                      <p:to>
                                        <p:strVal val="visible"/>
                                      </p:to>
                                    </p:set>
                                    <p:anim calcmode="lin" valueType="num">
                                      <p:cBhvr additive="base">
                                        <p:cTn id="199" dur="500" fill="hold"/>
                                        <p:tgtEl>
                                          <p:spTgt spid="135"/>
                                        </p:tgtEl>
                                        <p:attrNameLst>
                                          <p:attrName>ppt_x</p:attrName>
                                        </p:attrNameLst>
                                      </p:cBhvr>
                                      <p:tavLst>
                                        <p:tav tm="0">
                                          <p:val>
                                            <p:strVal val="#ppt_x"/>
                                          </p:val>
                                        </p:tav>
                                        <p:tav tm="100000">
                                          <p:val>
                                            <p:strVal val="#ppt_x"/>
                                          </p:val>
                                        </p:tav>
                                      </p:tavLst>
                                    </p:anim>
                                    <p:anim calcmode="lin" valueType="num">
                                      <p:cBhvr additive="base">
                                        <p:cTn id="200" dur="500" fill="hold"/>
                                        <p:tgtEl>
                                          <p:spTgt spid="135"/>
                                        </p:tgtEl>
                                        <p:attrNameLst>
                                          <p:attrName>ppt_y</p:attrName>
                                        </p:attrNameLst>
                                      </p:cBhvr>
                                      <p:tavLst>
                                        <p:tav tm="0">
                                          <p:val>
                                            <p:strVal val="1+#ppt_h/2"/>
                                          </p:val>
                                        </p:tav>
                                        <p:tav tm="100000">
                                          <p:val>
                                            <p:strVal val="#ppt_y"/>
                                          </p:val>
                                        </p:tav>
                                      </p:tavLst>
                                    </p:anim>
                                  </p:childTnLst>
                                </p:cTn>
                              </p:par>
                              <p:par>
                                <p:cTn id="201" presetID="2" presetClass="entr" presetSubtype="4" fill="hold" nodeType="withEffect">
                                  <p:stCondLst>
                                    <p:cond delay="0"/>
                                  </p:stCondLst>
                                  <p:childTnLst>
                                    <p:set>
                                      <p:cBhvr>
                                        <p:cTn id="202" dur="1" fill="hold">
                                          <p:stCondLst>
                                            <p:cond delay="0"/>
                                          </p:stCondLst>
                                        </p:cTn>
                                        <p:tgtEl>
                                          <p:spTgt spid="150"/>
                                        </p:tgtEl>
                                        <p:attrNameLst>
                                          <p:attrName>style.visibility</p:attrName>
                                        </p:attrNameLst>
                                      </p:cBhvr>
                                      <p:to>
                                        <p:strVal val="visible"/>
                                      </p:to>
                                    </p:set>
                                    <p:anim calcmode="lin" valueType="num">
                                      <p:cBhvr additive="base">
                                        <p:cTn id="203" dur="500" fill="hold"/>
                                        <p:tgtEl>
                                          <p:spTgt spid="150"/>
                                        </p:tgtEl>
                                        <p:attrNameLst>
                                          <p:attrName>ppt_x</p:attrName>
                                        </p:attrNameLst>
                                      </p:cBhvr>
                                      <p:tavLst>
                                        <p:tav tm="0">
                                          <p:val>
                                            <p:strVal val="#ppt_x"/>
                                          </p:val>
                                        </p:tav>
                                        <p:tav tm="100000">
                                          <p:val>
                                            <p:strVal val="#ppt_x"/>
                                          </p:val>
                                        </p:tav>
                                      </p:tavLst>
                                    </p:anim>
                                    <p:anim calcmode="lin" valueType="num">
                                      <p:cBhvr additive="base">
                                        <p:cTn id="204" dur="500" fill="hold"/>
                                        <p:tgtEl>
                                          <p:spTgt spid="150"/>
                                        </p:tgtEl>
                                        <p:attrNameLst>
                                          <p:attrName>ppt_y</p:attrName>
                                        </p:attrNameLst>
                                      </p:cBhvr>
                                      <p:tavLst>
                                        <p:tav tm="0">
                                          <p:val>
                                            <p:strVal val="1+#ppt_h/2"/>
                                          </p:val>
                                        </p:tav>
                                        <p:tav tm="100000">
                                          <p:val>
                                            <p:strVal val="#ppt_y"/>
                                          </p:val>
                                        </p:tav>
                                      </p:tavLst>
                                    </p:anim>
                                  </p:childTnLst>
                                </p:cTn>
                              </p:par>
                              <p:par>
                                <p:cTn id="205" presetID="2" presetClass="entr" presetSubtype="4" fill="hold" nodeType="withEffect">
                                  <p:stCondLst>
                                    <p:cond delay="0"/>
                                  </p:stCondLst>
                                  <p:childTnLst>
                                    <p:set>
                                      <p:cBhvr>
                                        <p:cTn id="206" dur="1" fill="hold">
                                          <p:stCondLst>
                                            <p:cond delay="0"/>
                                          </p:stCondLst>
                                        </p:cTn>
                                        <p:tgtEl>
                                          <p:spTgt spid="163"/>
                                        </p:tgtEl>
                                        <p:attrNameLst>
                                          <p:attrName>style.visibility</p:attrName>
                                        </p:attrNameLst>
                                      </p:cBhvr>
                                      <p:to>
                                        <p:strVal val="visible"/>
                                      </p:to>
                                    </p:set>
                                    <p:anim calcmode="lin" valueType="num">
                                      <p:cBhvr additive="base">
                                        <p:cTn id="207" dur="500" fill="hold"/>
                                        <p:tgtEl>
                                          <p:spTgt spid="163"/>
                                        </p:tgtEl>
                                        <p:attrNameLst>
                                          <p:attrName>ppt_x</p:attrName>
                                        </p:attrNameLst>
                                      </p:cBhvr>
                                      <p:tavLst>
                                        <p:tav tm="0">
                                          <p:val>
                                            <p:strVal val="#ppt_x"/>
                                          </p:val>
                                        </p:tav>
                                        <p:tav tm="100000">
                                          <p:val>
                                            <p:strVal val="#ppt_x"/>
                                          </p:val>
                                        </p:tav>
                                      </p:tavLst>
                                    </p:anim>
                                    <p:anim calcmode="lin" valueType="num">
                                      <p:cBhvr additive="base">
                                        <p:cTn id="208" dur="500" fill="hold"/>
                                        <p:tgtEl>
                                          <p:spTgt spid="163"/>
                                        </p:tgtEl>
                                        <p:attrNameLst>
                                          <p:attrName>ppt_y</p:attrName>
                                        </p:attrNameLst>
                                      </p:cBhvr>
                                      <p:tavLst>
                                        <p:tav tm="0">
                                          <p:val>
                                            <p:strVal val="1+#ppt_h/2"/>
                                          </p:val>
                                        </p:tav>
                                        <p:tav tm="100000">
                                          <p:val>
                                            <p:strVal val="#ppt_y"/>
                                          </p:val>
                                        </p:tav>
                                      </p:tavLst>
                                    </p:anim>
                                  </p:childTnLst>
                                </p:cTn>
                              </p:par>
                              <p:par>
                                <p:cTn id="209" presetID="2" presetClass="entr" presetSubtype="4" fill="hold" nodeType="withEffect">
                                  <p:stCondLst>
                                    <p:cond delay="0"/>
                                  </p:stCondLst>
                                  <p:childTnLst>
                                    <p:set>
                                      <p:cBhvr>
                                        <p:cTn id="210" dur="1" fill="hold">
                                          <p:stCondLst>
                                            <p:cond delay="0"/>
                                          </p:stCondLst>
                                        </p:cTn>
                                        <p:tgtEl>
                                          <p:spTgt spid="182"/>
                                        </p:tgtEl>
                                        <p:attrNameLst>
                                          <p:attrName>style.visibility</p:attrName>
                                        </p:attrNameLst>
                                      </p:cBhvr>
                                      <p:to>
                                        <p:strVal val="visible"/>
                                      </p:to>
                                    </p:set>
                                    <p:anim calcmode="lin" valueType="num">
                                      <p:cBhvr additive="base">
                                        <p:cTn id="211" dur="500" fill="hold"/>
                                        <p:tgtEl>
                                          <p:spTgt spid="182"/>
                                        </p:tgtEl>
                                        <p:attrNameLst>
                                          <p:attrName>ppt_x</p:attrName>
                                        </p:attrNameLst>
                                      </p:cBhvr>
                                      <p:tavLst>
                                        <p:tav tm="0">
                                          <p:val>
                                            <p:strVal val="#ppt_x"/>
                                          </p:val>
                                        </p:tav>
                                        <p:tav tm="100000">
                                          <p:val>
                                            <p:strVal val="#ppt_x"/>
                                          </p:val>
                                        </p:tav>
                                      </p:tavLst>
                                    </p:anim>
                                    <p:anim calcmode="lin" valueType="num">
                                      <p:cBhvr additive="base">
                                        <p:cTn id="212" dur="500" fill="hold"/>
                                        <p:tgtEl>
                                          <p:spTgt spid="182"/>
                                        </p:tgtEl>
                                        <p:attrNameLst>
                                          <p:attrName>ppt_y</p:attrName>
                                        </p:attrNameLst>
                                      </p:cBhvr>
                                      <p:tavLst>
                                        <p:tav tm="0">
                                          <p:val>
                                            <p:strVal val="1+#ppt_h/2"/>
                                          </p:val>
                                        </p:tav>
                                        <p:tav tm="100000">
                                          <p:val>
                                            <p:strVal val="#ppt_y"/>
                                          </p:val>
                                        </p:tav>
                                      </p:tavLst>
                                    </p:anim>
                                  </p:childTnLst>
                                </p:cTn>
                              </p:par>
                              <p:par>
                                <p:cTn id="213" presetID="2" presetClass="entr" presetSubtype="4" fill="hold" grpId="0" nodeType="withEffect">
                                  <p:stCondLst>
                                    <p:cond delay="0"/>
                                  </p:stCondLst>
                                  <p:childTnLst>
                                    <p:set>
                                      <p:cBhvr>
                                        <p:cTn id="214" dur="1" fill="hold">
                                          <p:stCondLst>
                                            <p:cond delay="0"/>
                                          </p:stCondLst>
                                        </p:cTn>
                                        <p:tgtEl>
                                          <p:spTgt spid="199"/>
                                        </p:tgtEl>
                                        <p:attrNameLst>
                                          <p:attrName>style.visibility</p:attrName>
                                        </p:attrNameLst>
                                      </p:cBhvr>
                                      <p:to>
                                        <p:strVal val="visible"/>
                                      </p:to>
                                    </p:set>
                                    <p:anim calcmode="lin" valueType="num">
                                      <p:cBhvr additive="base">
                                        <p:cTn id="215" dur="500" fill="hold"/>
                                        <p:tgtEl>
                                          <p:spTgt spid="199"/>
                                        </p:tgtEl>
                                        <p:attrNameLst>
                                          <p:attrName>ppt_x</p:attrName>
                                        </p:attrNameLst>
                                      </p:cBhvr>
                                      <p:tavLst>
                                        <p:tav tm="0">
                                          <p:val>
                                            <p:strVal val="#ppt_x"/>
                                          </p:val>
                                        </p:tav>
                                        <p:tav tm="100000">
                                          <p:val>
                                            <p:strVal val="#ppt_x"/>
                                          </p:val>
                                        </p:tav>
                                      </p:tavLst>
                                    </p:anim>
                                    <p:anim calcmode="lin" valueType="num">
                                      <p:cBhvr additive="base">
                                        <p:cTn id="216" dur="500" fill="hold"/>
                                        <p:tgtEl>
                                          <p:spTgt spid="199"/>
                                        </p:tgtEl>
                                        <p:attrNameLst>
                                          <p:attrName>ppt_y</p:attrName>
                                        </p:attrNameLst>
                                      </p:cBhvr>
                                      <p:tavLst>
                                        <p:tav tm="0">
                                          <p:val>
                                            <p:strVal val="1+#ppt_h/2"/>
                                          </p:val>
                                        </p:tav>
                                        <p:tav tm="100000">
                                          <p:val>
                                            <p:strVal val="#ppt_y"/>
                                          </p:val>
                                        </p:tav>
                                      </p:tavLst>
                                    </p:anim>
                                  </p:childTnLst>
                                </p:cTn>
                              </p:par>
                              <p:par>
                                <p:cTn id="217" presetID="2" presetClass="entr" presetSubtype="4" fill="hold" grpId="0" nodeType="withEffect">
                                  <p:stCondLst>
                                    <p:cond delay="0"/>
                                  </p:stCondLst>
                                  <p:childTnLst>
                                    <p:set>
                                      <p:cBhvr>
                                        <p:cTn id="218" dur="1" fill="hold">
                                          <p:stCondLst>
                                            <p:cond delay="0"/>
                                          </p:stCondLst>
                                        </p:cTn>
                                        <p:tgtEl>
                                          <p:spTgt spid="200"/>
                                        </p:tgtEl>
                                        <p:attrNameLst>
                                          <p:attrName>style.visibility</p:attrName>
                                        </p:attrNameLst>
                                      </p:cBhvr>
                                      <p:to>
                                        <p:strVal val="visible"/>
                                      </p:to>
                                    </p:set>
                                    <p:anim calcmode="lin" valueType="num">
                                      <p:cBhvr additive="base">
                                        <p:cTn id="219" dur="500" fill="hold"/>
                                        <p:tgtEl>
                                          <p:spTgt spid="200"/>
                                        </p:tgtEl>
                                        <p:attrNameLst>
                                          <p:attrName>ppt_x</p:attrName>
                                        </p:attrNameLst>
                                      </p:cBhvr>
                                      <p:tavLst>
                                        <p:tav tm="0">
                                          <p:val>
                                            <p:strVal val="#ppt_x"/>
                                          </p:val>
                                        </p:tav>
                                        <p:tav tm="100000">
                                          <p:val>
                                            <p:strVal val="#ppt_x"/>
                                          </p:val>
                                        </p:tav>
                                      </p:tavLst>
                                    </p:anim>
                                    <p:anim calcmode="lin" valueType="num">
                                      <p:cBhvr additive="base">
                                        <p:cTn id="220" dur="500" fill="hold"/>
                                        <p:tgtEl>
                                          <p:spTgt spid="200"/>
                                        </p:tgtEl>
                                        <p:attrNameLst>
                                          <p:attrName>ppt_y</p:attrName>
                                        </p:attrNameLst>
                                      </p:cBhvr>
                                      <p:tavLst>
                                        <p:tav tm="0">
                                          <p:val>
                                            <p:strVal val="1+#ppt_h/2"/>
                                          </p:val>
                                        </p:tav>
                                        <p:tav tm="100000">
                                          <p:val>
                                            <p:strVal val="#ppt_y"/>
                                          </p:val>
                                        </p:tav>
                                      </p:tavLst>
                                    </p:anim>
                                  </p:childTnLst>
                                </p:cTn>
                              </p:par>
                              <p:par>
                                <p:cTn id="221" presetID="2" presetClass="entr" presetSubtype="4" fill="hold" grpId="0" nodeType="withEffect">
                                  <p:stCondLst>
                                    <p:cond delay="0"/>
                                  </p:stCondLst>
                                  <p:childTnLst>
                                    <p:set>
                                      <p:cBhvr>
                                        <p:cTn id="222" dur="1" fill="hold">
                                          <p:stCondLst>
                                            <p:cond delay="0"/>
                                          </p:stCondLst>
                                        </p:cTn>
                                        <p:tgtEl>
                                          <p:spTgt spid="201"/>
                                        </p:tgtEl>
                                        <p:attrNameLst>
                                          <p:attrName>style.visibility</p:attrName>
                                        </p:attrNameLst>
                                      </p:cBhvr>
                                      <p:to>
                                        <p:strVal val="visible"/>
                                      </p:to>
                                    </p:set>
                                    <p:anim calcmode="lin" valueType="num">
                                      <p:cBhvr additive="base">
                                        <p:cTn id="223" dur="500" fill="hold"/>
                                        <p:tgtEl>
                                          <p:spTgt spid="201"/>
                                        </p:tgtEl>
                                        <p:attrNameLst>
                                          <p:attrName>ppt_x</p:attrName>
                                        </p:attrNameLst>
                                      </p:cBhvr>
                                      <p:tavLst>
                                        <p:tav tm="0">
                                          <p:val>
                                            <p:strVal val="#ppt_x"/>
                                          </p:val>
                                        </p:tav>
                                        <p:tav tm="100000">
                                          <p:val>
                                            <p:strVal val="#ppt_x"/>
                                          </p:val>
                                        </p:tav>
                                      </p:tavLst>
                                    </p:anim>
                                    <p:anim calcmode="lin" valueType="num">
                                      <p:cBhvr additive="base">
                                        <p:cTn id="224" dur="500" fill="hold"/>
                                        <p:tgtEl>
                                          <p:spTgt spid="201"/>
                                        </p:tgtEl>
                                        <p:attrNameLst>
                                          <p:attrName>ppt_y</p:attrName>
                                        </p:attrNameLst>
                                      </p:cBhvr>
                                      <p:tavLst>
                                        <p:tav tm="0">
                                          <p:val>
                                            <p:strVal val="1+#ppt_h/2"/>
                                          </p:val>
                                        </p:tav>
                                        <p:tav tm="100000">
                                          <p:val>
                                            <p:strVal val="#ppt_y"/>
                                          </p:val>
                                        </p:tav>
                                      </p:tavLst>
                                    </p:anim>
                                  </p:childTnLst>
                                </p:cTn>
                              </p:par>
                              <p:par>
                                <p:cTn id="225" presetID="2" presetClass="entr" presetSubtype="4" fill="hold" nodeType="withEffect">
                                  <p:stCondLst>
                                    <p:cond delay="0"/>
                                  </p:stCondLst>
                                  <p:childTnLst>
                                    <p:set>
                                      <p:cBhvr>
                                        <p:cTn id="226" dur="1" fill="hold">
                                          <p:stCondLst>
                                            <p:cond delay="0"/>
                                          </p:stCondLst>
                                        </p:cTn>
                                        <p:tgtEl>
                                          <p:spTgt spid="243"/>
                                        </p:tgtEl>
                                        <p:attrNameLst>
                                          <p:attrName>style.visibility</p:attrName>
                                        </p:attrNameLst>
                                      </p:cBhvr>
                                      <p:to>
                                        <p:strVal val="visible"/>
                                      </p:to>
                                    </p:set>
                                    <p:anim calcmode="lin" valueType="num">
                                      <p:cBhvr additive="base">
                                        <p:cTn id="227" dur="500" fill="hold"/>
                                        <p:tgtEl>
                                          <p:spTgt spid="243"/>
                                        </p:tgtEl>
                                        <p:attrNameLst>
                                          <p:attrName>ppt_x</p:attrName>
                                        </p:attrNameLst>
                                      </p:cBhvr>
                                      <p:tavLst>
                                        <p:tav tm="0">
                                          <p:val>
                                            <p:strVal val="#ppt_x"/>
                                          </p:val>
                                        </p:tav>
                                        <p:tav tm="100000">
                                          <p:val>
                                            <p:strVal val="#ppt_x"/>
                                          </p:val>
                                        </p:tav>
                                      </p:tavLst>
                                    </p:anim>
                                    <p:anim calcmode="lin" valueType="num">
                                      <p:cBhvr additive="base">
                                        <p:cTn id="228" dur="500" fill="hold"/>
                                        <p:tgtEl>
                                          <p:spTgt spid="243"/>
                                        </p:tgtEl>
                                        <p:attrNameLst>
                                          <p:attrName>ppt_y</p:attrName>
                                        </p:attrNameLst>
                                      </p:cBhvr>
                                      <p:tavLst>
                                        <p:tav tm="0">
                                          <p:val>
                                            <p:strVal val="1+#ppt_h/2"/>
                                          </p:val>
                                        </p:tav>
                                        <p:tav tm="100000">
                                          <p:val>
                                            <p:strVal val="#ppt_y"/>
                                          </p:val>
                                        </p:tav>
                                      </p:tavLst>
                                    </p:anim>
                                  </p:childTnLst>
                                </p:cTn>
                              </p:par>
                              <p:par>
                                <p:cTn id="229" presetID="2" presetClass="entr" presetSubtype="4" fill="hold" grpId="0" nodeType="withEffect">
                                  <p:stCondLst>
                                    <p:cond delay="0"/>
                                  </p:stCondLst>
                                  <p:childTnLst>
                                    <p:set>
                                      <p:cBhvr>
                                        <p:cTn id="230" dur="1" fill="hold">
                                          <p:stCondLst>
                                            <p:cond delay="0"/>
                                          </p:stCondLst>
                                        </p:cTn>
                                        <p:tgtEl>
                                          <p:spTgt spid="263"/>
                                        </p:tgtEl>
                                        <p:attrNameLst>
                                          <p:attrName>style.visibility</p:attrName>
                                        </p:attrNameLst>
                                      </p:cBhvr>
                                      <p:to>
                                        <p:strVal val="visible"/>
                                      </p:to>
                                    </p:set>
                                    <p:anim calcmode="lin" valueType="num">
                                      <p:cBhvr additive="base">
                                        <p:cTn id="231" dur="500" fill="hold"/>
                                        <p:tgtEl>
                                          <p:spTgt spid="263"/>
                                        </p:tgtEl>
                                        <p:attrNameLst>
                                          <p:attrName>ppt_x</p:attrName>
                                        </p:attrNameLst>
                                      </p:cBhvr>
                                      <p:tavLst>
                                        <p:tav tm="0">
                                          <p:val>
                                            <p:strVal val="#ppt_x"/>
                                          </p:val>
                                        </p:tav>
                                        <p:tav tm="100000">
                                          <p:val>
                                            <p:strVal val="#ppt_x"/>
                                          </p:val>
                                        </p:tav>
                                      </p:tavLst>
                                    </p:anim>
                                    <p:anim calcmode="lin" valueType="num">
                                      <p:cBhvr additive="base">
                                        <p:cTn id="232" dur="500" fill="hold"/>
                                        <p:tgtEl>
                                          <p:spTgt spid="263"/>
                                        </p:tgtEl>
                                        <p:attrNameLst>
                                          <p:attrName>ppt_y</p:attrName>
                                        </p:attrNameLst>
                                      </p:cBhvr>
                                      <p:tavLst>
                                        <p:tav tm="0">
                                          <p:val>
                                            <p:strVal val="1+#ppt_h/2"/>
                                          </p:val>
                                        </p:tav>
                                        <p:tav tm="100000">
                                          <p:val>
                                            <p:strVal val="#ppt_y"/>
                                          </p:val>
                                        </p:tav>
                                      </p:tavLst>
                                    </p:anim>
                                  </p:childTnLst>
                                </p:cTn>
                              </p:par>
                              <p:par>
                                <p:cTn id="233" presetID="2" presetClass="entr" presetSubtype="4" fill="hold" grpId="0" nodeType="withEffect">
                                  <p:stCondLst>
                                    <p:cond delay="0"/>
                                  </p:stCondLst>
                                  <p:childTnLst>
                                    <p:set>
                                      <p:cBhvr>
                                        <p:cTn id="234" dur="1" fill="hold">
                                          <p:stCondLst>
                                            <p:cond delay="0"/>
                                          </p:stCondLst>
                                        </p:cTn>
                                        <p:tgtEl>
                                          <p:spTgt spid="264"/>
                                        </p:tgtEl>
                                        <p:attrNameLst>
                                          <p:attrName>style.visibility</p:attrName>
                                        </p:attrNameLst>
                                      </p:cBhvr>
                                      <p:to>
                                        <p:strVal val="visible"/>
                                      </p:to>
                                    </p:set>
                                    <p:anim calcmode="lin" valueType="num">
                                      <p:cBhvr additive="base">
                                        <p:cTn id="235" dur="500" fill="hold"/>
                                        <p:tgtEl>
                                          <p:spTgt spid="264"/>
                                        </p:tgtEl>
                                        <p:attrNameLst>
                                          <p:attrName>ppt_x</p:attrName>
                                        </p:attrNameLst>
                                      </p:cBhvr>
                                      <p:tavLst>
                                        <p:tav tm="0">
                                          <p:val>
                                            <p:strVal val="#ppt_x"/>
                                          </p:val>
                                        </p:tav>
                                        <p:tav tm="100000">
                                          <p:val>
                                            <p:strVal val="#ppt_x"/>
                                          </p:val>
                                        </p:tav>
                                      </p:tavLst>
                                    </p:anim>
                                    <p:anim calcmode="lin" valueType="num">
                                      <p:cBhvr additive="base">
                                        <p:cTn id="236" dur="500" fill="hold"/>
                                        <p:tgtEl>
                                          <p:spTgt spid="264"/>
                                        </p:tgtEl>
                                        <p:attrNameLst>
                                          <p:attrName>ppt_y</p:attrName>
                                        </p:attrNameLst>
                                      </p:cBhvr>
                                      <p:tavLst>
                                        <p:tav tm="0">
                                          <p:val>
                                            <p:strVal val="1+#ppt_h/2"/>
                                          </p:val>
                                        </p:tav>
                                        <p:tav tm="100000">
                                          <p:val>
                                            <p:strVal val="#ppt_y"/>
                                          </p:val>
                                        </p:tav>
                                      </p:tavLst>
                                    </p:anim>
                                  </p:childTnLst>
                                </p:cTn>
                              </p:par>
                              <p:par>
                                <p:cTn id="237" presetID="2" presetClass="entr" presetSubtype="4" fill="hold" nodeType="withEffect">
                                  <p:stCondLst>
                                    <p:cond delay="0"/>
                                  </p:stCondLst>
                                  <p:childTnLst>
                                    <p:set>
                                      <p:cBhvr>
                                        <p:cTn id="238" dur="1" fill="hold">
                                          <p:stCondLst>
                                            <p:cond delay="0"/>
                                          </p:stCondLst>
                                        </p:cTn>
                                        <p:tgtEl>
                                          <p:spTgt spid="275">
                                            <p:txEl>
                                              <p:pRg st="1" end="1"/>
                                            </p:txEl>
                                          </p:spTgt>
                                        </p:tgtEl>
                                        <p:attrNameLst>
                                          <p:attrName>style.visibility</p:attrName>
                                        </p:attrNameLst>
                                      </p:cBhvr>
                                      <p:to>
                                        <p:strVal val="visible"/>
                                      </p:to>
                                    </p:set>
                                    <p:anim calcmode="lin" valueType="num">
                                      <p:cBhvr additive="base">
                                        <p:cTn id="239" dur="500" fill="hold"/>
                                        <p:tgtEl>
                                          <p:spTgt spid="275">
                                            <p:txEl>
                                              <p:pRg st="1" end="1"/>
                                            </p:txEl>
                                          </p:spTgt>
                                        </p:tgtEl>
                                        <p:attrNameLst>
                                          <p:attrName>ppt_x</p:attrName>
                                        </p:attrNameLst>
                                      </p:cBhvr>
                                      <p:tavLst>
                                        <p:tav tm="0">
                                          <p:val>
                                            <p:strVal val="#ppt_x"/>
                                          </p:val>
                                        </p:tav>
                                        <p:tav tm="100000">
                                          <p:val>
                                            <p:strVal val="#ppt_x"/>
                                          </p:val>
                                        </p:tav>
                                      </p:tavLst>
                                    </p:anim>
                                    <p:anim calcmode="lin" valueType="num">
                                      <p:cBhvr additive="base">
                                        <p:cTn id="240" dur="500" fill="hold"/>
                                        <p:tgtEl>
                                          <p:spTgt spid="275">
                                            <p:txEl>
                                              <p:pRg st="1" end="1"/>
                                            </p:txEl>
                                          </p:spTgt>
                                        </p:tgtEl>
                                        <p:attrNameLst>
                                          <p:attrName>ppt_y</p:attrName>
                                        </p:attrNameLst>
                                      </p:cBhvr>
                                      <p:tavLst>
                                        <p:tav tm="0">
                                          <p:val>
                                            <p:strVal val="1+#ppt_h/2"/>
                                          </p:val>
                                        </p:tav>
                                        <p:tav tm="100000">
                                          <p:val>
                                            <p:strVal val="#ppt_y"/>
                                          </p:val>
                                        </p:tav>
                                      </p:tavLst>
                                    </p:anim>
                                  </p:childTnLst>
                                </p:cTn>
                              </p:par>
                              <p:par>
                                <p:cTn id="241" presetID="2" presetClass="entr" presetSubtype="4" fill="hold" grpId="0" nodeType="withEffect">
                                  <p:stCondLst>
                                    <p:cond delay="0"/>
                                  </p:stCondLst>
                                  <p:childTnLst>
                                    <p:set>
                                      <p:cBhvr>
                                        <p:cTn id="242" dur="1" fill="hold">
                                          <p:stCondLst>
                                            <p:cond delay="0"/>
                                          </p:stCondLst>
                                        </p:cTn>
                                        <p:tgtEl>
                                          <p:spTgt spid="193"/>
                                        </p:tgtEl>
                                        <p:attrNameLst>
                                          <p:attrName>style.visibility</p:attrName>
                                        </p:attrNameLst>
                                      </p:cBhvr>
                                      <p:to>
                                        <p:strVal val="visible"/>
                                      </p:to>
                                    </p:set>
                                    <p:anim calcmode="lin" valueType="num">
                                      <p:cBhvr additive="base">
                                        <p:cTn id="243" dur="500" fill="hold"/>
                                        <p:tgtEl>
                                          <p:spTgt spid="193"/>
                                        </p:tgtEl>
                                        <p:attrNameLst>
                                          <p:attrName>ppt_x</p:attrName>
                                        </p:attrNameLst>
                                      </p:cBhvr>
                                      <p:tavLst>
                                        <p:tav tm="0">
                                          <p:val>
                                            <p:strVal val="#ppt_x"/>
                                          </p:val>
                                        </p:tav>
                                        <p:tav tm="100000">
                                          <p:val>
                                            <p:strVal val="#ppt_x"/>
                                          </p:val>
                                        </p:tav>
                                      </p:tavLst>
                                    </p:anim>
                                    <p:anim calcmode="lin" valueType="num">
                                      <p:cBhvr additive="base">
                                        <p:cTn id="244" dur="500" fill="hold"/>
                                        <p:tgtEl>
                                          <p:spTgt spid="193"/>
                                        </p:tgtEl>
                                        <p:attrNameLst>
                                          <p:attrName>ppt_y</p:attrName>
                                        </p:attrNameLst>
                                      </p:cBhvr>
                                      <p:tavLst>
                                        <p:tav tm="0">
                                          <p:val>
                                            <p:strVal val="1+#ppt_h/2"/>
                                          </p:val>
                                        </p:tav>
                                        <p:tav tm="100000">
                                          <p:val>
                                            <p:strVal val="#ppt_y"/>
                                          </p:val>
                                        </p:tav>
                                      </p:tavLst>
                                    </p:anim>
                                  </p:childTnLst>
                                </p:cTn>
                              </p:par>
                            </p:childTnLst>
                          </p:cTn>
                        </p:par>
                      </p:childTnLst>
                    </p:cTn>
                  </p:par>
                  <p:par>
                    <p:cTn id="245" fill="hold">
                      <p:stCondLst>
                        <p:cond delay="indefinite"/>
                      </p:stCondLst>
                      <p:childTnLst>
                        <p:par>
                          <p:cTn id="246" fill="hold">
                            <p:stCondLst>
                              <p:cond delay="0"/>
                            </p:stCondLst>
                            <p:childTnLst>
                              <p:par>
                                <p:cTn id="247" presetID="2" presetClass="entr" presetSubtype="4" fill="hold" nodeType="clickEffect">
                                  <p:stCondLst>
                                    <p:cond delay="0"/>
                                  </p:stCondLst>
                                  <p:childTnLst>
                                    <p:set>
                                      <p:cBhvr>
                                        <p:cTn id="248" dur="1" fill="hold">
                                          <p:stCondLst>
                                            <p:cond delay="0"/>
                                          </p:stCondLst>
                                        </p:cTn>
                                        <p:tgtEl>
                                          <p:spTgt spid="275">
                                            <p:txEl>
                                              <p:pRg st="2" end="2"/>
                                            </p:txEl>
                                          </p:spTgt>
                                        </p:tgtEl>
                                        <p:attrNameLst>
                                          <p:attrName>style.visibility</p:attrName>
                                        </p:attrNameLst>
                                      </p:cBhvr>
                                      <p:to>
                                        <p:strVal val="visible"/>
                                      </p:to>
                                    </p:set>
                                    <p:anim calcmode="lin" valueType="num">
                                      <p:cBhvr additive="base">
                                        <p:cTn id="249" dur="500" fill="hold"/>
                                        <p:tgtEl>
                                          <p:spTgt spid="275">
                                            <p:txEl>
                                              <p:pRg st="2" end="2"/>
                                            </p:txEl>
                                          </p:spTgt>
                                        </p:tgtEl>
                                        <p:attrNameLst>
                                          <p:attrName>ppt_x</p:attrName>
                                        </p:attrNameLst>
                                      </p:cBhvr>
                                      <p:tavLst>
                                        <p:tav tm="0">
                                          <p:val>
                                            <p:strVal val="#ppt_x"/>
                                          </p:val>
                                        </p:tav>
                                        <p:tav tm="100000">
                                          <p:val>
                                            <p:strVal val="#ppt_x"/>
                                          </p:val>
                                        </p:tav>
                                      </p:tavLst>
                                    </p:anim>
                                    <p:anim calcmode="lin" valueType="num">
                                      <p:cBhvr additive="base">
                                        <p:cTn id="250" dur="500" fill="hold"/>
                                        <p:tgtEl>
                                          <p:spTgt spid="275">
                                            <p:txEl>
                                              <p:pRg st="2" end="2"/>
                                            </p:txEl>
                                          </p:spTgt>
                                        </p:tgtEl>
                                        <p:attrNameLst>
                                          <p:attrName>ppt_y</p:attrName>
                                        </p:attrNameLst>
                                      </p:cBhvr>
                                      <p:tavLst>
                                        <p:tav tm="0">
                                          <p:val>
                                            <p:strVal val="1+#ppt_h/2"/>
                                          </p:val>
                                        </p:tav>
                                        <p:tav tm="100000">
                                          <p:val>
                                            <p:strVal val="#ppt_y"/>
                                          </p:val>
                                        </p:tav>
                                      </p:tavLst>
                                    </p:anim>
                                  </p:childTnLst>
                                </p:cTn>
                              </p:par>
                              <p:par>
                                <p:cTn id="251" presetID="6" presetClass="emph" presetSubtype="0" autoRev="1" fill="hold" nodeType="withEffect">
                                  <p:stCondLst>
                                    <p:cond delay="0"/>
                                  </p:stCondLst>
                                  <p:childTnLst>
                                    <p:animScale>
                                      <p:cBhvr>
                                        <p:cTn id="252" dur="2000" fill="hold"/>
                                        <p:tgtEl>
                                          <p:spTgt spid="232"/>
                                        </p:tgtEl>
                                      </p:cBhvr>
                                      <p:by x="150000" y="150000"/>
                                    </p:animScale>
                                  </p:childTnLst>
                                </p:cTn>
                              </p:par>
                              <p:par>
                                <p:cTn id="253" presetID="6" presetClass="emph" presetSubtype="0" autoRev="1" fill="hold" grpId="1" nodeType="withEffect">
                                  <p:stCondLst>
                                    <p:cond delay="0"/>
                                  </p:stCondLst>
                                  <p:childTnLst>
                                    <p:animScale>
                                      <p:cBhvr>
                                        <p:cTn id="254" dur="2000" fill="hold"/>
                                        <p:tgtEl>
                                          <p:spTgt spid="241"/>
                                        </p:tgtEl>
                                      </p:cBhvr>
                                      <p:by x="150000" y="150000"/>
                                    </p:animScale>
                                  </p:childTnLst>
                                </p:cTn>
                              </p:par>
                              <p:par>
                                <p:cTn id="255" presetID="6" presetClass="emph" presetSubtype="0" autoRev="1" fill="hold" nodeType="withEffect">
                                  <p:stCondLst>
                                    <p:cond delay="0"/>
                                  </p:stCondLst>
                                  <p:childTnLst>
                                    <p:animScale>
                                      <p:cBhvr>
                                        <p:cTn id="256" dur="2000" fill="hold"/>
                                        <p:tgtEl>
                                          <p:spTgt spid="243"/>
                                        </p:tgtEl>
                                      </p:cBhvr>
                                      <p:by x="150000" y="150000"/>
                                    </p:animScale>
                                  </p:childTnLst>
                                </p:cTn>
                              </p:par>
                              <p:par>
                                <p:cTn id="257" presetID="6" presetClass="emph" presetSubtype="0" autoRev="1" fill="hold" grpId="1" nodeType="withEffect">
                                  <p:stCondLst>
                                    <p:cond delay="0"/>
                                  </p:stCondLst>
                                  <p:childTnLst>
                                    <p:animScale>
                                      <p:cBhvr>
                                        <p:cTn id="258" dur="2000" fill="hold"/>
                                        <p:tgtEl>
                                          <p:spTgt spid="264"/>
                                        </p:tgtEl>
                                      </p:cBhvr>
                                      <p:by x="150000" y="150000"/>
                                    </p:animScale>
                                  </p:childTnLst>
                                </p:cTn>
                              </p:par>
                            </p:childTnLst>
                          </p:cTn>
                        </p:par>
                      </p:childTnLst>
                    </p:cTn>
                  </p:par>
                  <p:par>
                    <p:cTn id="259" fill="hold">
                      <p:stCondLst>
                        <p:cond delay="indefinite"/>
                      </p:stCondLst>
                      <p:childTnLst>
                        <p:par>
                          <p:cTn id="260" fill="hold">
                            <p:stCondLst>
                              <p:cond delay="0"/>
                            </p:stCondLst>
                            <p:childTnLst>
                              <p:par>
                                <p:cTn id="261" presetID="22" presetClass="entr" presetSubtype="4" fill="hold" grpId="0" nodeType="clickEffect">
                                  <p:stCondLst>
                                    <p:cond delay="0"/>
                                  </p:stCondLst>
                                  <p:childTnLst>
                                    <p:set>
                                      <p:cBhvr>
                                        <p:cTn id="262" dur="1" fill="hold">
                                          <p:stCondLst>
                                            <p:cond delay="0"/>
                                          </p:stCondLst>
                                        </p:cTn>
                                        <p:tgtEl>
                                          <p:spTgt spid="271"/>
                                        </p:tgtEl>
                                        <p:attrNameLst>
                                          <p:attrName>style.visibility</p:attrName>
                                        </p:attrNameLst>
                                      </p:cBhvr>
                                      <p:to>
                                        <p:strVal val="visible"/>
                                      </p:to>
                                    </p:set>
                                    <p:animEffect transition="in" filter="wipe(down)">
                                      <p:cBhvr>
                                        <p:cTn id="263" dur="2000"/>
                                        <p:tgtEl>
                                          <p:spTgt spid="271"/>
                                        </p:tgtEl>
                                      </p:cBhvr>
                                    </p:animEffect>
                                  </p:childTnLst>
                                </p:cTn>
                              </p:par>
                            </p:childTnLst>
                          </p:cTn>
                        </p:par>
                      </p:childTnLst>
                    </p:cTn>
                  </p:par>
                  <p:par>
                    <p:cTn id="264" fill="hold">
                      <p:stCondLst>
                        <p:cond delay="indefinite"/>
                      </p:stCondLst>
                      <p:childTnLst>
                        <p:par>
                          <p:cTn id="265" fill="hold">
                            <p:stCondLst>
                              <p:cond delay="0"/>
                            </p:stCondLst>
                            <p:childTnLst>
                              <p:par>
                                <p:cTn id="266" presetID="2" presetClass="entr" presetSubtype="4" fill="hold" nodeType="clickEffect">
                                  <p:stCondLst>
                                    <p:cond delay="0"/>
                                  </p:stCondLst>
                                  <p:childTnLst>
                                    <p:set>
                                      <p:cBhvr>
                                        <p:cTn id="267" dur="1" fill="hold">
                                          <p:stCondLst>
                                            <p:cond delay="0"/>
                                          </p:stCondLst>
                                        </p:cTn>
                                        <p:tgtEl>
                                          <p:spTgt spid="265"/>
                                        </p:tgtEl>
                                        <p:attrNameLst>
                                          <p:attrName>style.visibility</p:attrName>
                                        </p:attrNameLst>
                                      </p:cBhvr>
                                      <p:to>
                                        <p:strVal val="visible"/>
                                      </p:to>
                                    </p:set>
                                    <p:anim calcmode="lin" valueType="num">
                                      <p:cBhvr additive="base">
                                        <p:cTn id="268" dur="500" fill="hold"/>
                                        <p:tgtEl>
                                          <p:spTgt spid="265"/>
                                        </p:tgtEl>
                                        <p:attrNameLst>
                                          <p:attrName>ppt_x</p:attrName>
                                        </p:attrNameLst>
                                      </p:cBhvr>
                                      <p:tavLst>
                                        <p:tav tm="0">
                                          <p:val>
                                            <p:strVal val="#ppt_x"/>
                                          </p:val>
                                        </p:tav>
                                        <p:tav tm="100000">
                                          <p:val>
                                            <p:strVal val="#ppt_x"/>
                                          </p:val>
                                        </p:tav>
                                      </p:tavLst>
                                    </p:anim>
                                    <p:anim calcmode="lin" valueType="num">
                                      <p:cBhvr additive="base">
                                        <p:cTn id="269" dur="500" fill="hold"/>
                                        <p:tgtEl>
                                          <p:spTgt spid="265"/>
                                        </p:tgtEl>
                                        <p:attrNameLst>
                                          <p:attrName>ppt_y</p:attrName>
                                        </p:attrNameLst>
                                      </p:cBhvr>
                                      <p:tavLst>
                                        <p:tav tm="0">
                                          <p:val>
                                            <p:strVal val="1+#ppt_h/2"/>
                                          </p:val>
                                        </p:tav>
                                        <p:tav tm="100000">
                                          <p:val>
                                            <p:strVal val="#ppt_y"/>
                                          </p:val>
                                        </p:tav>
                                      </p:tavLst>
                                    </p:anim>
                                  </p:childTnLst>
                                </p:cTn>
                              </p:par>
                            </p:childTnLst>
                          </p:cTn>
                        </p:par>
                      </p:childTnLst>
                    </p:cTn>
                  </p:par>
                  <p:par>
                    <p:cTn id="270" fill="hold">
                      <p:stCondLst>
                        <p:cond delay="indefinite"/>
                      </p:stCondLst>
                      <p:childTnLst>
                        <p:par>
                          <p:cTn id="271" fill="hold">
                            <p:stCondLst>
                              <p:cond delay="0"/>
                            </p:stCondLst>
                            <p:childTnLst>
                              <p:par>
                                <p:cTn id="272" presetID="22" presetClass="entr" presetSubtype="4" fill="hold" grpId="0" nodeType="clickEffect">
                                  <p:stCondLst>
                                    <p:cond delay="0"/>
                                  </p:stCondLst>
                                  <p:childTnLst>
                                    <p:set>
                                      <p:cBhvr>
                                        <p:cTn id="273" dur="1" fill="hold">
                                          <p:stCondLst>
                                            <p:cond delay="0"/>
                                          </p:stCondLst>
                                        </p:cTn>
                                        <p:tgtEl>
                                          <p:spTgt spid="305"/>
                                        </p:tgtEl>
                                        <p:attrNameLst>
                                          <p:attrName>style.visibility</p:attrName>
                                        </p:attrNameLst>
                                      </p:cBhvr>
                                      <p:to>
                                        <p:strVal val="visible"/>
                                      </p:to>
                                    </p:set>
                                    <p:animEffect transition="in" filter="wipe(down)">
                                      <p:cBhvr>
                                        <p:cTn id="274" dur="3000"/>
                                        <p:tgtEl>
                                          <p:spTgt spid="305"/>
                                        </p:tgtEl>
                                      </p:cBhvr>
                                    </p:animEffect>
                                  </p:childTnLst>
                                </p:cTn>
                              </p:par>
                              <p:par>
                                <p:cTn id="275" presetID="22" presetClass="entr" presetSubtype="2" fill="hold" grpId="0" nodeType="withEffect">
                                  <p:stCondLst>
                                    <p:cond delay="500"/>
                                  </p:stCondLst>
                                  <p:childTnLst>
                                    <p:set>
                                      <p:cBhvr>
                                        <p:cTn id="276" dur="1" fill="hold">
                                          <p:stCondLst>
                                            <p:cond delay="0"/>
                                          </p:stCondLst>
                                        </p:cTn>
                                        <p:tgtEl>
                                          <p:spTgt spid="308"/>
                                        </p:tgtEl>
                                        <p:attrNameLst>
                                          <p:attrName>style.visibility</p:attrName>
                                        </p:attrNameLst>
                                      </p:cBhvr>
                                      <p:to>
                                        <p:strVal val="visible"/>
                                      </p:to>
                                    </p:set>
                                    <p:animEffect transition="in" filter="wipe(right)">
                                      <p:cBhvr>
                                        <p:cTn id="277" dur="2000"/>
                                        <p:tgtEl>
                                          <p:spTgt spid="308"/>
                                        </p:tgtEl>
                                      </p:cBhvr>
                                    </p:animEffect>
                                  </p:childTnLst>
                                </p:cTn>
                              </p:par>
                              <p:par>
                                <p:cTn id="278" presetID="2" presetClass="entr" presetSubtype="4" fill="hold" nodeType="withEffect">
                                  <p:stCondLst>
                                    <p:cond delay="0"/>
                                  </p:stCondLst>
                                  <p:childTnLst>
                                    <p:set>
                                      <p:cBhvr>
                                        <p:cTn id="279" dur="1" fill="hold">
                                          <p:stCondLst>
                                            <p:cond delay="0"/>
                                          </p:stCondLst>
                                        </p:cTn>
                                        <p:tgtEl>
                                          <p:spTgt spid="298"/>
                                        </p:tgtEl>
                                        <p:attrNameLst>
                                          <p:attrName>style.visibility</p:attrName>
                                        </p:attrNameLst>
                                      </p:cBhvr>
                                      <p:to>
                                        <p:strVal val="visible"/>
                                      </p:to>
                                    </p:set>
                                    <p:anim calcmode="lin" valueType="num">
                                      <p:cBhvr additive="base">
                                        <p:cTn id="280" dur="500" fill="hold"/>
                                        <p:tgtEl>
                                          <p:spTgt spid="298"/>
                                        </p:tgtEl>
                                        <p:attrNameLst>
                                          <p:attrName>ppt_x</p:attrName>
                                        </p:attrNameLst>
                                      </p:cBhvr>
                                      <p:tavLst>
                                        <p:tav tm="0">
                                          <p:val>
                                            <p:strVal val="#ppt_x"/>
                                          </p:val>
                                        </p:tav>
                                        <p:tav tm="100000">
                                          <p:val>
                                            <p:strVal val="#ppt_x"/>
                                          </p:val>
                                        </p:tav>
                                      </p:tavLst>
                                    </p:anim>
                                    <p:anim calcmode="lin" valueType="num">
                                      <p:cBhvr additive="base">
                                        <p:cTn id="281" dur="500" fill="hold"/>
                                        <p:tgtEl>
                                          <p:spTgt spid="298"/>
                                        </p:tgtEl>
                                        <p:attrNameLst>
                                          <p:attrName>ppt_y</p:attrName>
                                        </p:attrNameLst>
                                      </p:cBhvr>
                                      <p:tavLst>
                                        <p:tav tm="0">
                                          <p:val>
                                            <p:strVal val="1+#ppt_h/2"/>
                                          </p:val>
                                        </p:tav>
                                        <p:tav tm="100000">
                                          <p:val>
                                            <p:strVal val="#ppt_y"/>
                                          </p:val>
                                        </p:tav>
                                      </p:tavLst>
                                    </p:anim>
                                  </p:childTnLst>
                                </p:cTn>
                              </p:par>
                            </p:childTnLst>
                          </p:cTn>
                        </p:par>
                      </p:childTnLst>
                    </p:cTn>
                  </p:par>
                  <p:par>
                    <p:cTn id="282" fill="hold">
                      <p:stCondLst>
                        <p:cond delay="indefinite"/>
                      </p:stCondLst>
                      <p:childTnLst>
                        <p:par>
                          <p:cTn id="283" fill="hold">
                            <p:stCondLst>
                              <p:cond delay="0"/>
                            </p:stCondLst>
                            <p:childTnLst>
                              <p:par>
                                <p:cTn id="284" presetID="2" presetClass="entr" presetSubtype="4" fill="hold" nodeType="clickEffect">
                                  <p:stCondLst>
                                    <p:cond delay="0"/>
                                  </p:stCondLst>
                                  <p:childTnLst>
                                    <p:set>
                                      <p:cBhvr>
                                        <p:cTn id="285" dur="1" fill="hold">
                                          <p:stCondLst>
                                            <p:cond delay="0"/>
                                          </p:stCondLst>
                                        </p:cTn>
                                        <p:tgtEl>
                                          <p:spTgt spid="302"/>
                                        </p:tgtEl>
                                        <p:attrNameLst>
                                          <p:attrName>style.visibility</p:attrName>
                                        </p:attrNameLst>
                                      </p:cBhvr>
                                      <p:to>
                                        <p:strVal val="visible"/>
                                      </p:to>
                                    </p:set>
                                    <p:anim calcmode="lin" valueType="num">
                                      <p:cBhvr additive="base">
                                        <p:cTn id="286" dur="500" fill="hold"/>
                                        <p:tgtEl>
                                          <p:spTgt spid="302"/>
                                        </p:tgtEl>
                                        <p:attrNameLst>
                                          <p:attrName>ppt_x</p:attrName>
                                        </p:attrNameLst>
                                      </p:cBhvr>
                                      <p:tavLst>
                                        <p:tav tm="0">
                                          <p:val>
                                            <p:strVal val="#ppt_x"/>
                                          </p:val>
                                        </p:tav>
                                        <p:tav tm="100000">
                                          <p:val>
                                            <p:strVal val="#ppt_x"/>
                                          </p:val>
                                        </p:tav>
                                      </p:tavLst>
                                    </p:anim>
                                    <p:anim calcmode="lin" valueType="num">
                                      <p:cBhvr additive="base">
                                        <p:cTn id="287" dur="500" fill="hold"/>
                                        <p:tgtEl>
                                          <p:spTgt spid="302"/>
                                        </p:tgtEl>
                                        <p:attrNameLst>
                                          <p:attrName>ppt_y</p:attrName>
                                        </p:attrNameLst>
                                      </p:cBhvr>
                                      <p:tavLst>
                                        <p:tav tm="0">
                                          <p:val>
                                            <p:strVal val="1+#ppt_h/2"/>
                                          </p:val>
                                        </p:tav>
                                        <p:tav tm="100000">
                                          <p:val>
                                            <p:strVal val="#ppt_y"/>
                                          </p:val>
                                        </p:tav>
                                      </p:tavLst>
                                    </p:anim>
                                  </p:childTnLst>
                                </p:cTn>
                              </p:par>
                            </p:childTnLst>
                          </p:cTn>
                        </p:par>
                      </p:childTnLst>
                    </p:cTn>
                  </p:par>
                  <p:par>
                    <p:cTn id="288" fill="hold">
                      <p:stCondLst>
                        <p:cond delay="indefinite"/>
                      </p:stCondLst>
                      <p:childTnLst>
                        <p:par>
                          <p:cTn id="289" fill="hold">
                            <p:stCondLst>
                              <p:cond delay="0"/>
                            </p:stCondLst>
                            <p:childTnLst>
                              <p:par>
                                <p:cTn id="290" presetID="22" presetClass="entr" presetSubtype="4" fill="hold" grpId="0" nodeType="clickEffect">
                                  <p:stCondLst>
                                    <p:cond delay="0"/>
                                  </p:stCondLst>
                                  <p:childTnLst>
                                    <p:set>
                                      <p:cBhvr>
                                        <p:cTn id="291" dur="1" fill="hold">
                                          <p:stCondLst>
                                            <p:cond delay="0"/>
                                          </p:stCondLst>
                                        </p:cTn>
                                        <p:tgtEl>
                                          <p:spTgt spid="307"/>
                                        </p:tgtEl>
                                        <p:attrNameLst>
                                          <p:attrName>style.visibility</p:attrName>
                                        </p:attrNameLst>
                                      </p:cBhvr>
                                      <p:to>
                                        <p:strVal val="visible"/>
                                      </p:to>
                                    </p:set>
                                    <p:animEffect transition="in" filter="wipe(down)">
                                      <p:cBhvr>
                                        <p:cTn id="292" dur="2000"/>
                                        <p:tgtEl>
                                          <p:spTgt spid="307"/>
                                        </p:tgtEl>
                                      </p:cBhvr>
                                    </p:animEffect>
                                  </p:childTnLst>
                                </p:cTn>
                              </p:par>
                              <p:par>
                                <p:cTn id="293" presetID="22" presetClass="entr" presetSubtype="4" fill="hold" grpId="0" nodeType="withEffect">
                                  <p:stCondLst>
                                    <p:cond delay="0"/>
                                  </p:stCondLst>
                                  <p:childTnLst>
                                    <p:set>
                                      <p:cBhvr>
                                        <p:cTn id="294" dur="1" fill="hold">
                                          <p:stCondLst>
                                            <p:cond delay="0"/>
                                          </p:stCondLst>
                                        </p:cTn>
                                        <p:tgtEl>
                                          <p:spTgt spid="306"/>
                                        </p:tgtEl>
                                        <p:attrNameLst>
                                          <p:attrName>style.visibility</p:attrName>
                                        </p:attrNameLst>
                                      </p:cBhvr>
                                      <p:to>
                                        <p:strVal val="visible"/>
                                      </p:to>
                                    </p:set>
                                    <p:animEffect transition="in" filter="wipe(down)">
                                      <p:cBhvr>
                                        <p:cTn id="295" dur="2000"/>
                                        <p:tgtEl>
                                          <p:spTgt spid="306"/>
                                        </p:tgtEl>
                                      </p:cBhvr>
                                    </p:animEffect>
                                  </p:childTnLst>
                                </p:cTn>
                              </p:par>
                              <p:par>
                                <p:cTn id="296" presetID="22" presetClass="entr" presetSubtype="4" fill="hold" grpId="0" nodeType="withEffect">
                                  <p:stCondLst>
                                    <p:cond delay="0"/>
                                  </p:stCondLst>
                                  <p:childTnLst>
                                    <p:set>
                                      <p:cBhvr>
                                        <p:cTn id="297" dur="1" fill="hold">
                                          <p:stCondLst>
                                            <p:cond delay="0"/>
                                          </p:stCondLst>
                                        </p:cTn>
                                        <p:tgtEl>
                                          <p:spTgt spid="310"/>
                                        </p:tgtEl>
                                        <p:attrNameLst>
                                          <p:attrName>style.visibility</p:attrName>
                                        </p:attrNameLst>
                                      </p:cBhvr>
                                      <p:to>
                                        <p:strVal val="visible"/>
                                      </p:to>
                                    </p:set>
                                    <p:animEffect transition="in" filter="wipe(down)">
                                      <p:cBhvr>
                                        <p:cTn id="298" dur="2000"/>
                                        <p:tgtEl>
                                          <p:spTgt spid="310"/>
                                        </p:tgtEl>
                                      </p:cBhvr>
                                    </p:animEffect>
                                  </p:childTnLst>
                                </p:cTn>
                              </p:par>
                              <p:par>
                                <p:cTn id="299" presetID="22" presetClass="entr" presetSubtype="4" fill="hold" grpId="0" nodeType="withEffect">
                                  <p:stCondLst>
                                    <p:cond delay="0"/>
                                  </p:stCondLst>
                                  <p:childTnLst>
                                    <p:set>
                                      <p:cBhvr>
                                        <p:cTn id="300" dur="1" fill="hold">
                                          <p:stCondLst>
                                            <p:cond delay="0"/>
                                          </p:stCondLst>
                                        </p:cTn>
                                        <p:tgtEl>
                                          <p:spTgt spid="309"/>
                                        </p:tgtEl>
                                        <p:attrNameLst>
                                          <p:attrName>style.visibility</p:attrName>
                                        </p:attrNameLst>
                                      </p:cBhvr>
                                      <p:to>
                                        <p:strVal val="visible"/>
                                      </p:to>
                                    </p:set>
                                    <p:animEffect transition="in" filter="wipe(down)">
                                      <p:cBhvr>
                                        <p:cTn id="301" dur="2000"/>
                                        <p:tgtEl>
                                          <p:spTgt spid="309"/>
                                        </p:tgtEl>
                                      </p:cBhvr>
                                    </p:animEffect>
                                  </p:childTnLst>
                                </p:cTn>
                              </p:par>
                            </p:childTnLst>
                          </p:cTn>
                        </p:par>
                      </p:childTnLst>
                    </p:cTn>
                  </p:par>
                  <p:par>
                    <p:cTn id="302" fill="hold">
                      <p:stCondLst>
                        <p:cond delay="indefinite"/>
                      </p:stCondLst>
                      <p:childTnLst>
                        <p:par>
                          <p:cTn id="303" fill="hold">
                            <p:stCondLst>
                              <p:cond delay="0"/>
                            </p:stCondLst>
                            <p:childTnLst>
                              <p:par>
                                <p:cTn id="304" presetID="2" presetClass="entr" presetSubtype="4" fill="hold" nodeType="clickEffect">
                                  <p:stCondLst>
                                    <p:cond delay="0"/>
                                  </p:stCondLst>
                                  <p:childTnLst>
                                    <p:set>
                                      <p:cBhvr>
                                        <p:cTn id="305" dur="1" fill="hold">
                                          <p:stCondLst>
                                            <p:cond delay="0"/>
                                          </p:stCondLst>
                                        </p:cTn>
                                        <p:tgtEl>
                                          <p:spTgt spid="17"/>
                                        </p:tgtEl>
                                        <p:attrNameLst>
                                          <p:attrName>style.visibility</p:attrName>
                                        </p:attrNameLst>
                                      </p:cBhvr>
                                      <p:to>
                                        <p:strVal val="visible"/>
                                      </p:to>
                                    </p:set>
                                    <p:anim calcmode="lin" valueType="num">
                                      <p:cBhvr additive="base">
                                        <p:cTn id="306" dur="500" fill="hold"/>
                                        <p:tgtEl>
                                          <p:spTgt spid="17"/>
                                        </p:tgtEl>
                                        <p:attrNameLst>
                                          <p:attrName>ppt_x</p:attrName>
                                        </p:attrNameLst>
                                      </p:cBhvr>
                                      <p:tavLst>
                                        <p:tav tm="0">
                                          <p:val>
                                            <p:strVal val="#ppt_x"/>
                                          </p:val>
                                        </p:tav>
                                        <p:tav tm="100000">
                                          <p:val>
                                            <p:strVal val="#ppt_x"/>
                                          </p:val>
                                        </p:tav>
                                      </p:tavLst>
                                    </p:anim>
                                    <p:anim calcmode="lin" valueType="num">
                                      <p:cBhvr additive="base">
                                        <p:cTn id="307" dur="500" fill="hold"/>
                                        <p:tgtEl>
                                          <p:spTgt spid="17"/>
                                        </p:tgtEl>
                                        <p:attrNameLst>
                                          <p:attrName>ppt_y</p:attrName>
                                        </p:attrNameLst>
                                      </p:cBhvr>
                                      <p:tavLst>
                                        <p:tav tm="0">
                                          <p:val>
                                            <p:strVal val="1+#ppt_h/2"/>
                                          </p:val>
                                        </p:tav>
                                        <p:tav tm="100000">
                                          <p:val>
                                            <p:strVal val="#ppt_y"/>
                                          </p:val>
                                        </p:tav>
                                      </p:tavLst>
                                    </p:anim>
                                  </p:childTnLst>
                                </p:cTn>
                              </p:par>
                            </p:childTnLst>
                          </p:cTn>
                        </p:par>
                      </p:childTnLst>
                    </p:cTn>
                  </p:par>
                  <p:par>
                    <p:cTn id="308" fill="hold">
                      <p:stCondLst>
                        <p:cond delay="indefinite"/>
                      </p:stCondLst>
                      <p:childTnLst>
                        <p:par>
                          <p:cTn id="309" fill="hold">
                            <p:stCondLst>
                              <p:cond delay="0"/>
                            </p:stCondLst>
                            <p:childTnLst>
                              <p:par>
                                <p:cTn id="310" presetID="2" presetClass="entr" presetSubtype="4" fill="hold" grpId="0" nodeType="clickEffect">
                                  <p:stCondLst>
                                    <p:cond delay="0"/>
                                  </p:stCondLst>
                                  <p:childTnLst>
                                    <p:set>
                                      <p:cBhvr>
                                        <p:cTn id="311" dur="1" fill="hold">
                                          <p:stCondLst>
                                            <p:cond delay="0"/>
                                          </p:stCondLst>
                                        </p:cTn>
                                        <p:tgtEl>
                                          <p:spTgt spid="15"/>
                                        </p:tgtEl>
                                        <p:attrNameLst>
                                          <p:attrName>style.visibility</p:attrName>
                                        </p:attrNameLst>
                                      </p:cBhvr>
                                      <p:to>
                                        <p:strVal val="visible"/>
                                      </p:to>
                                    </p:set>
                                    <p:anim calcmode="lin" valueType="num">
                                      <p:cBhvr additive="base">
                                        <p:cTn id="312" dur="500" fill="hold"/>
                                        <p:tgtEl>
                                          <p:spTgt spid="15"/>
                                        </p:tgtEl>
                                        <p:attrNameLst>
                                          <p:attrName>ppt_x</p:attrName>
                                        </p:attrNameLst>
                                      </p:cBhvr>
                                      <p:tavLst>
                                        <p:tav tm="0">
                                          <p:val>
                                            <p:strVal val="#ppt_x"/>
                                          </p:val>
                                        </p:tav>
                                        <p:tav tm="100000">
                                          <p:val>
                                            <p:strVal val="#ppt_x"/>
                                          </p:val>
                                        </p:tav>
                                      </p:tavLst>
                                    </p:anim>
                                    <p:anim calcmode="lin" valueType="num">
                                      <p:cBhvr additive="base">
                                        <p:cTn id="313" dur="500" fill="hold"/>
                                        <p:tgtEl>
                                          <p:spTgt spid="15"/>
                                        </p:tgtEl>
                                        <p:attrNameLst>
                                          <p:attrName>ppt_y</p:attrName>
                                        </p:attrNameLst>
                                      </p:cBhvr>
                                      <p:tavLst>
                                        <p:tav tm="0">
                                          <p:val>
                                            <p:strVal val="1+#ppt_h/2"/>
                                          </p:val>
                                        </p:tav>
                                        <p:tav tm="100000">
                                          <p:val>
                                            <p:strVal val="#ppt_y"/>
                                          </p:val>
                                        </p:tav>
                                      </p:tavLst>
                                    </p:anim>
                                  </p:childTnLst>
                                </p:cTn>
                              </p:par>
                              <p:par>
                                <p:cTn id="314" presetID="0" presetClass="path" presetSubtype="0" accel="50000" decel="50000" fill="hold" grpId="1" nodeType="withEffect">
                                  <p:stCondLst>
                                    <p:cond delay="0"/>
                                  </p:stCondLst>
                                  <p:childTnLst>
                                    <p:animMotion origin="layout" path="M 3.75E-6 -1.11111E-6 L 0.1625 0.00324 " pathEditMode="relative" rAng="0" ptsTypes="AA">
                                      <p:cBhvr>
                                        <p:cTn id="315" dur="2000" fill="hold"/>
                                        <p:tgtEl>
                                          <p:spTgt spid="199"/>
                                        </p:tgtEl>
                                        <p:attrNameLst>
                                          <p:attrName>ppt_x</p:attrName>
                                          <p:attrName>ppt_y</p:attrName>
                                        </p:attrNameLst>
                                      </p:cBhvr>
                                      <p:rCtr x="8125" y="162"/>
                                    </p:animMotion>
                                  </p:childTnLst>
                                </p:cTn>
                              </p:par>
                              <p:par>
                                <p:cTn id="316" presetID="2" presetClass="entr" presetSubtype="4" fill="hold" grpId="0" nodeType="withEffect">
                                  <p:stCondLst>
                                    <p:cond delay="0"/>
                                  </p:stCondLst>
                                  <p:childTnLst>
                                    <p:set>
                                      <p:cBhvr>
                                        <p:cTn id="317" dur="1" fill="hold">
                                          <p:stCondLst>
                                            <p:cond delay="0"/>
                                          </p:stCondLst>
                                        </p:cTn>
                                        <p:tgtEl>
                                          <p:spTgt spid="311"/>
                                        </p:tgtEl>
                                        <p:attrNameLst>
                                          <p:attrName>style.visibility</p:attrName>
                                        </p:attrNameLst>
                                      </p:cBhvr>
                                      <p:to>
                                        <p:strVal val="visible"/>
                                      </p:to>
                                    </p:set>
                                    <p:anim calcmode="lin" valueType="num">
                                      <p:cBhvr additive="base">
                                        <p:cTn id="318" dur="500" fill="hold"/>
                                        <p:tgtEl>
                                          <p:spTgt spid="311"/>
                                        </p:tgtEl>
                                        <p:attrNameLst>
                                          <p:attrName>ppt_x</p:attrName>
                                        </p:attrNameLst>
                                      </p:cBhvr>
                                      <p:tavLst>
                                        <p:tav tm="0">
                                          <p:val>
                                            <p:strVal val="#ppt_x"/>
                                          </p:val>
                                        </p:tav>
                                        <p:tav tm="100000">
                                          <p:val>
                                            <p:strVal val="#ppt_x"/>
                                          </p:val>
                                        </p:tav>
                                      </p:tavLst>
                                    </p:anim>
                                    <p:anim calcmode="lin" valueType="num">
                                      <p:cBhvr additive="base">
                                        <p:cTn id="319" dur="500" fill="hold"/>
                                        <p:tgtEl>
                                          <p:spTgt spid="31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 grpId="0"/>
      <p:bldP spid="136" grpId="0"/>
      <p:bldP spid="137" grpId="0"/>
      <p:bldP spid="138" grpId="0"/>
      <p:bldP spid="149" grpId="0"/>
      <p:bldP spid="162" grpId="0"/>
      <p:bldP spid="181" grpId="0"/>
      <p:bldP spid="193" grpId="0"/>
      <p:bldP spid="194" grpId="0"/>
      <p:bldP spid="195" grpId="0"/>
      <p:bldP spid="197" grpId="0"/>
      <p:bldP spid="198" grpId="0"/>
      <p:bldP spid="199" grpId="0" animBg="1"/>
      <p:bldP spid="199" grpId="1" animBg="1"/>
      <p:bldP spid="200" grpId="0" animBg="1"/>
      <p:bldP spid="201" grpId="0"/>
      <p:bldP spid="241" grpId="0"/>
      <p:bldP spid="241" grpId="1"/>
      <p:bldP spid="263" grpId="0"/>
      <p:bldP spid="264" grpId="0"/>
      <p:bldP spid="264" grpId="1"/>
      <p:bldP spid="271" grpId="0" animBg="1"/>
      <p:bldP spid="305" grpId="0" animBg="1"/>
      <p:bldP spid="306" grpId="0" animBg="1"/>
      <p:bldP spid="307" grpId="0" animBg="1"/>
      <p:bldP spid="308" grpId="0" animBg="1"/>
      <p:bldP spid="309" grpId="0" animBg="1"/>
      <p:bldP spid="310" grpId="0" animBg="1"/>
      <p:bldP spid="15" grpId="0"/>
      <p:bldP spid="311"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96FF7D5-B86F-F444-9426-DF4CC9615D71}"/>
              </a:ext>
            </a:extLst>
          </p:cNvPr>
          <p:cNvSpPr>
            <a:spLocks noGrp="1"/>
          </p:cNvSpPr>
          <p:nvPr>
            <p:ph type="title"/>
          </p:nvPr>
        </p:nvSpPr>
        <p:spPr>
          <a:xfrm>
            <a:off x="579960" y="412751"/>
            <a:ext cx="11003870" cy="384048"/>
          </a:xfrm>
        </p:spPr>
        <p:txBody>
          <a:bodyPr/>
          <a:lstStyle/>
          <a:p>
            <a:r>
              <a:rPr lang="en-US" dirty="0"/>
              <a:t>Tier 0 Active/Active – Continued …</a:t>
            </a:r>
          </a:p>
        </p:txBody>
      </p:sp>
      <p:sp>
        <p:nvSpPr>
          <p:cNvPr id="4" name="Subtitle 3">
            <a:extLst>
              <a:ext uri="{FF2B5EF4-FFF2-40B4-BE49-F238E27FC236}">
                <a16:creationId xmlns:a16="http://schemas.microsoft.com/office/drawing/2014/main" id="{7D42E48E-87DA-2642-BB0B-1C5718A5649A}"/>
              </a:ext>
            </a:extLst>
          </p:cNvPr>
          <p:cNvSpPr>
            <a:spLocks noGrp="1"/>
          </p:cNvSpPr>
          <p:nvPr>
            <p:ph type="subTitle" idx="10"/>
          </p:nvPr>
        </p:nvSpPr>
        <p:spPr>
          <a:xfrm>
            <a:off x="593021" y="811831"/>
            <a:ext cx="10990809" cy="247743"/>
          </a:xfrm>
        </p:spPr>
        <p:txBody>
          <a:bodyPr/>
          <a:lstStyle/>
          <a:p>
            <a:r>
              <a:rPr lang="en-US" dirty="0"/>
              <a:t>Ingress</a:t>
            </a:r>
          </a:p>
        </p:txBody>
      </p:sp>
      <p:sp>
        <p:nvSpPr>
          <p:cNvPr id="94" name="Rectangle 93">
            <a:extLst>
              <a:ext uri="{FF2B5EF4-FFF2-40B4-BE49-F238E27FC236}">
                <a16:creationId xmlns:a16="http://schemas.microsoft.com/office/drawing/2014/main" id="{C68752C3-AE8C-304D-BDC4-D09E5FD09D71}"/>
              </a:ext>
            </a:extLst>
          </p:cNvPr>
          <p:cNvSpPr/>
          <p:nvPr/>
        </p:nvSpPr>
        <p:spPr>
          <a:xfrm>
            <a:off x="1546581" y="2873053"/>
            <a:ext cx="1487146" cy="2707154"/>
          </a:xfrm>
          <a:prstGeom prst="rect">
            <a:avLst/>
          </a:prstGeom>
          <a:noFill/>
          <a:ln w="19050">
            <a:solidFill>
              <a:schemeClr val="tx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grpSp>
        <p:nvGrpSpPr>
          <p:cNvPr id="95" name="Group 94">
            <a:extLst>
              <a:ext uri="{FF2B5EF4-FFF2-40B4-BE49-F238E27FC236}">
                <a16:creationId xmlns:a16="http://schemas.microsoft.com/office/drawing/2014/main" id="{CCA55A03-0DE4-6942-8DE9-7BAFB1B69748}"/>
              </a:ext>
            </a:extLst>
          </p:cNvPr>
          <p:cNvGrpSpPr/>
          <p:nvPr/>
        </p:nvGrpSpPr>
        <p:grpSpPr>
          <a:xfrm>
            <a:off x="2185675" y="3021340"/>
            <a:ext cx="540000" cy="540000"/>
            <a:chOff x="7736620" y="7009631"/>
            <a:chExt cx="4501800" cy="4503600"/>
          </a:xfrm>
          <a:solidFill>
            <a:schemeClr val="accent6"/>
          </a:solidFill>
        </p:grpSpPr>
        <p:sp>
          <p:nvSpPr>
            <p:cNvPr id="96" name="Freeform: Shape 1">
              <a:extLst>
                <a:ext uri="{FF2B5EF4-FFF2-40B4-BE49-F238E27FC236}">
                  <a16:creationId xmlns:a16="http://schemas.microsoft.com/office/drawing/2014/main" id="{755FE3F5-0AC6-6A42-8234-52DC0D61CCE9}"/>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97" name="Freeform: Shape 2">
              <a:extLst>
                <a:ext uri="{FF2B5EF4-FFF2-40B4-BE49-F238E27FC236}">
                  <a16:creationId xmlns:a16="http://schemas.microsoft.com/office/drawing/2014/main" id="{47431498-684E-B141-AE1D-3D13A7B00E7D}"/>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98" name="Freeform: Shape 3">
              <a:extLst>
                <a:ext uri="{FF2B5EF4-FFF2-40B4-BE49-F238E27FC236}">
                  <a16:creationId xmlns:a16="http://schemas.microsoft.com/office/drawing/2014/main" id="{DB2D6C16-1531-694E-876A-595CC8201F17}"/>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99" name="Freeform: Shape 4">
              <a:extLst>
                <a:ext uri="{FF2B5EF4-FFF2-40B4-BE49-F238E27FC236}">
                  <a16:creationId xmlns:a16="http://schemas.microsoft.com/office/drawing/2014/main" id="{B1633187-1FA5-B549-A6A1-AC5A0E3A91B4}"/>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0" name="Freeform: Shape 5">
              <a:extLst>
                <a:ext uri="{FF2B5EF4-FFF2-40B4-BE49-F238E27FC236}">
                  <a16:creationId xmlns:a16="http://schemas.microsoft.com/office/drawing/2014/main" id="{C2EE4080-D26F-6341-A590-F01C6E251C0A}"/>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101" name="Rectangle 100">
            <a:extLst>
              <a:ext uri="{FF2B5EF4-FFF2-40B4-BE49-F238E27FC236}">
                <a16:creationId xmlns:a16="http://schemas.microsoft.com/office/drawing/2014/main" id="{8A21A6AD-55B5-A345-A45D-76D3098F25D5}"/>
              </a:ext>
            </a:extLst>
          </p:cNvPr>
          <p:cNvSpPr/>
          <p:nvPr/>
        </p:nvSpPr>
        <p:spPr>
          <a:xfrm>
            <a:off x="673844" y="2898629"/>
            <a:ext cx="889614" cy="769441"/>
          </a:xfrm>
          <a:prstGeom prst="rect">
            <a:avLst/>
          </a:prstGeom>
        </p:spPr>
        <p:txBody>
          <a:bodyPr wrap="square">
            <a:spAutoFit/>
          </a:bodyPr>
          <a:lstStyle/>
          <a:p>
            <a:pPr algn="ctr"/>
            <a:r>
              <a:rPr lang="en-US" sz="1100" b="1" dirty="0">
                <a:solidFill>
                  <a:schemeClr val="tx2"/>
                </a:solidFill>
                <a:ea typeface="Gotham Rounded Book" charset="0"/>
                <a:cs typeface="Gotham Rounded Book" charset="0"/>
              </a:rPr>
              <a:t>Edge Transport Node #1 </a:t>
            </a:r>
          </a:p>
          <a:p>
            <a:pPr algn="ctr"/>
            <a:r>
              <a:rPr lang="en-US" sz="1100" b="1" dirty="0">
                <a:solidFill>
                  <a:schemeClr val="tx2"/>
                </a:solidFill>
                <a:ea typeface="Gotham Rounded Book" charset="0"/>
                <a:cs typeface="Gotham Rounded Book" charset="0"/>
              </a:rPr>
              <a:t>VM / BM</a:t>
            </a:r>
          </a:p>
        </p:txBody>
      </p:sp>
      <p:sp>
        <p:nvSpPr>
          <p:cNvPr id="102" name="Rectangle 101">
            <a:extLst>
              <a:ext uri="{FF2B5EF4-FFF2-40B4-BE49-F238E27FC236}">
                <a16:creationId xmlns:a16="http://schemas.microsoft.com/office/drawing/2014/main" id="{1374F417-5626-744A-8BC5-B1AFE7F416E8}"/>
              </a:ext>
            </a:extLst>
          </p:cNvPr>
          <p:cNvSpPr/>
          <p:nvPr/>
        </p:nvSpPr>
        <p:spPr>
          <a:xfrm>
            <a:off x="1439721" y="3034367"/>
            <a:ext cx="922369" cy="523220"/>
          </a:xfrm>
          <a:prstGeom prst="rect">
            <a:avLst/>
          </a:prstGeom>
        </p:spPr>
        <p:txBody>
          <a:bodyPr wrap="square">
            <a:spAutoFit/>
          </a:bodyPr>
          <a:lstStyle/>
          <a:p>
            <a:pPr algn="ctr"/>
            <a:r>
              <a:rPr lang="en-US" sz="1400" b="1" dirty="0">
                <a:solidFill>
                  <a:schemeClr val="tx2"/>
                </a:solidFill>
                <a:latin typeface="Metropolis" pitchFamily="2" charset="77"/>
              </a:rPr>
              <a:t>Active SR</a:t>
            </a:r>
            <a:endParaRPr lang="en-GB" sz="1400" b="1" dirty="0"/>
          </a:p>
        </p:txBody>
      </p:sp>
      <p:grpSp>
        <p:nvGrpSpPr>
          <p:cNvPr id="103" name="Group 102">
            <a:extLst>
              <a:ext uri="{FF2B5EF4-FFF2-40B4-BE49-F238E27FC236}">
                <a16:creationId xmlns:a16="http://schemas.microsoft.com/office/drawing/2014/main" id="{AA6DA674-B9C3-5D43-8F92-93396B2374A4}"/>
              </a:ext>
            </a:extLst>
          </p:cNvPr>
          <p:cNvGrpSpPr/>
          <p:nvPr/>
        </p:nvGrpSpPr>
        <p:grpSpPr>
          <a:xfrm>
            <a:off x="2287766" y="1262199"/>
            <a:ext cx="450000" cy="450000"/>
            <a:chOff x="7736620" y="7009631"/>
            <a:chExt cx="4501800" cy="4503600"/>
          </a:xfrm>
          <a:solidFill>
            <a:schemeClr val="tx1"/>
          </a:solidFill>
        </p:grpSpPr>
        <p:sp>
          <p:nvSpPr>
            <p:cNvPr id="110" name="Freeform: Shape 1">
              <a:extLst>
                <a:ext uri="{FF2B5EF4-FFF2-40B4-BE49-F238E27FC236}">
                  <a16:creationId xmlns:a16="http://schemas.microsoft.com/office/drawing/2014/main" id="{87B03253-AC6B-EA47-B4AE-FCB2704C0700}"/>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11" name="Freeform: Shape 2">
              <a:extLst>
                <a:ext uri="{FF2B5EF4-FFF2-40B4-BE49-F238E27FC236}">
                  <a16:creationId xmlns:a16="http://schemas.microsoft.com/office/drawing/2014/main" id="{97472756-1DC5-0146-B886-941E5D752B1F}"/>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13" name="Freeform: Shape 3">
              <a:extLst>
                <a:ext uri="{FF2B5EF4-FFF2-40B4-BE49-F238E27FC236}">
                  <a16:creationId xmlns:a16="http://schemas.microsoft.com/office/drawing/2014/main" id="{DC01636A-E42B-8E43-9281-E4D0798770BA}"/>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15" name="Freeform: Shape 4">
              <a:extLst>
                <a:ext uri="{FF2B5EF4-FFF2-40B4-BE49-F238E27FC236}">
                  <a16:creationId xmlns:a16="http://schemas.microsoft.com/office/drawing/2014/main" id="{58511D06-C311-5A48-9138-64260DEBD70D}"/>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16" name="Freeform: Shape 5">
              <a:extLst>
                <a:ext uri="{FF2B5EF4-FFF2-40B4-BE49-F238E27FC236}">
                  <a16:creationId xmlns:a16="http://schemas.microsoft.com/office/drawing/2014/main" id="{F96C5DFF-B865-5845-B362-3CC0B0058D77}"/>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grpSp>
        <p:nvGrpSpPr>
          <p:cNvPr id="118" name="Group 117">
            <a:extLst>
              <a:ext uri="{FF2B5EF4-FFF2-40B4-BE49-F238E27FC236}">
                <a16:creationId xmlns:a16="http://schemas.microsoft.com/office/drawing/2014/main" id="{F862A261-AC2F-B848-AA51-344B8E3F8E1C}"/>
              </a:ext>
            </a:extLst>
          </p:cNvPr>
          <p:cNvGrpSpPr/>
          <p:nvPr/>
        </p:nvGrpSpPr>
        <p:grpSpPr>
          <a:xfrm>
            <a:off x="4618957" y="1257586"/>
            <a:ext cx="450000" cy="450000"/>
            <a:chOff x="7736620" y="7009631"/>
            <a:chExt cx="4501800" cy="4503600"/>
          </a:xfrm>
          <a:solidFill>
            <a:schemeClr val="tx1"/>
          </a:solidFill>
        </p:grpSpPr>
        <p:sp>
          <p:nvSpPr>
            <p:cNvPr id="119" name="Freeform: Shape 1">
              <a:extLst>
                <a:ext uri="{FF2B5EF4-FFF2-40B4-BE49-F238E27FC236}">
                  <a16:creationId xmlns:a16="http://schemas.microsoft.com/office/drawing/2014/main" id="{734A513A-5B41-6043-A19E-9141F54987F7}"/>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21" name="Freeform: Shape 2">
              <a:extLst>
                <a:ext uri="{FF2B5EF4-FFF2-40B4-BE49-F238E27FC236}">
                  <a16:creationId xmlns:a16="http://schemas.microsoft.com/office/drawing/2014/main" id="{380616BA-E3C5-9848-95A1-4C2660CB175C}"/>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22" name="Freeform: Shape 3">
              <a:extLst>
                <a:ext uri="{FF2B5EF4-FFF2-40B4-BE49-F238E27FC236}">
                  <a16:creationId xmlns:a16="http://schemas.microsoft.com/office/drawing/2014/main" id="{74036774-6402-8F45-98FC-1E85BDDAF019}"/>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23" name="Freeform: Shape 4">
              <a:extLst>
                <a:ext uri="{FF2B5EF4-FFF2-40B4-BE49-F238E27FC236}">
                  <a16:creationId xmlns:a16="http://schemas.microsoft.com/office/drawing/2014/main" id="{A56AEE3A-58E1-1A4D-91A0-BCB34F0E339C}"/>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24" name="Freeform: Shape 5">
              <a:extLst>
                <a:ext uri="{FF2B5EF4-FFF2-40B4-BE49-F238E27FC236}">
                  <a16:creationId xmlns:a16="http://schemas.microsoft.com/office/drawing/2014/main" id="{20BF17F1-09D5-E443-B7F6-DB1631ECAD8F}"/>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grpSp>
        <p:nvGrpSpPr>
          <p:cNvPr id="125" name="Group 124">
            <a:extLst>
              <a:ext uri="{FF2B5EF4-FFF2-40B4-BE49-F238E27FC236}">
                <a16:creationId xmlns:a16="http://schemas.microsoft.com/office/drawing/2014/main" id="{63E93601-CC7F-5042-942D-74D1242CC797}"/>
              </a:ext>
            </a:extLst>
          </p:cNvPr>
          <p:cNvGrpSpPr/>
          <p:nvPr/>
        </p:nvGrpSpPr>
        <p:grpSpPr>
          <a:xfrm>
            <a:off x="2143142" y="1712199"/>
            <a:ext cx="2409869" cy="1373950"/>
            <a:chOff x="3482785" y="1835418"/>
            <a:chExt cx="2409869" cy="1373950"/>
          </a:xfrm>
        </p:grpSpPr>
        <p:cxnSp>
          <p:nvCxnSpPr>
            <p:cNvPr id="126" name="Straight Connector 125">
              <a:extLst>
                <a:ext uri="{FF2B5EF4-FFF2-40B4-BE49-F238E27FC236}">
                  <a16:creationId xmlns:a16="http://schemas.microsoft.com/office/drawing/2014/main" id="{03F18F78-C53A-8240-A7B7-F1AF98EFF710}"/>
                </a:ext>
              </a:extLst>
            </p:cNvPr>
            <p:cNvCxnSpPr>
              <a:cxnSpLocks/>
            </p:cNvCxnSpPr>
            <p:nvPr/>
          </p:nvCxnSpPr>
          <p:spPr bwMode="gray">
            <a:xfrm flipV="1">
              <a:off x="5654043" y="2626090"/>
              <a:ext cx="0" cy="531496"/>
            </a:xfrm>
            <a:prstGeom prst="line">
              <a:avLst/>
            </a:prstGeom>
            <a:ln w="25400" cap="rnd">
              <a:solidFill>
                <a:schemeClr val="accent5">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127" name="Group 126">
              <a:extLst>
                <a:ext uri="{FF2B5EF4-FFF2-40B4-BE49-F238E27FC236}">
                  <a16:creationId xmlns:a16="http://schemas.microsoft.com/office/drawing/2014/main" id="{31EA7193-8501-9A42-BDDA-86FB08C529A2}"/>
                </a:ext>
              </a:extLst>
            </p:cNvPr>
            <p:cNvGrpSpPr/>
            <p:nvPr/>
          </p:nvGrpSpPr>
          <p:grpSpPr>
            <a:xfrm>
              <a:off x="3482785" y="1835418"/>
              <a:ext cx="2409869" cy="1373950"/>
              <a:chOff x="3482785" y="1835418"/>
              <a:chExt cx="2409869" cy="1373950"/>
            </a:xfrm>
          </p:grpSpPr>
          <p:cxnSp>
            <p:nvCxnSpPr>
              <p:cNvPr id="128" name="Straight Connector 127">
                <a:extLst>
                  <a:ext uri="{FF2B5EF4-FFF2-40B4-BE49-F238E27FC236}">
                    <a16:creationId xmlns:a16="http://schemas.microsoft.com/office/drawing/2014/main" id="{41602D81-0201-D441-A752-410054B741D5}"/>
                  </a:ext>
                </a:extLst>
              </p:cNvPr>
              <p:cNvCxnSpPr>
                <a:cxnSpLocks/>
              </p:cNvCxnSpPr>
              <p:nvPr/>
            </p:nvCxnSpPr>
            <p:spPr bwMode="gray">
              <a:xfrm>
                <a:off x="3601887" y="2629028"/>
                <a:ext cx="1710" cy="580340"/>
              </a:xfrm>
              <a:prstGeom prst="line">
                <a:avLst/>
              </a:prstGeom>
              <a:ln w="25400" cap="rnd">
                <a:solidFill>
                  <a:schemeClr val="accent5">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29" name="Straight Connector 128">
                <a:extLst>
                  <a:ext uri="{FF2B5EF4-FFF2-40B4-BE49-F238E27FC236}">
                    <a16:creationId xmlns:a16="http://schemas.microsoft.com/office/drawing/2014/main" id="{6CA5EB03-09B4-B648-A520-AD402CB1A503}"/>
                  </a:ext>
                </a:extLst>
              </p:cNvPr>
              <p:cNvCxnSpPr>
                <a:cxnSpLocks/>
              </p:cNvCxnSpPr>
              <p:nvPr/>
            </p:nvCxnSpPr>
            <p:spPr bwMode="gray">
              <a:xfrm flipH="1">
                <a:off x="3482785" y="2626089"/>
                <a:ext cx="2409869" cy="0"/>
              </a:xfrm>
              <a:prstGeom prst="line">
                <a:avLst/>
              </a:prstGeom>
              <a:ln w="25400" cap="rnd">
                <a:solidFill>
                  <a:schemeClr val="accent5">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30" name="Straight Connector 129">
                <a:extLst>
                  <a:ext uri="{FF2B5EF4-FFF2-40B4-BE49-F238E27FC236}">
                    <a16:creationId xmlns:a16="http://schemas.microsoft.com/office/drawing/2014/main" id="{9687E110-5146-9C4A-BA9A-0140B8B6349E}"/>
                  </a:ext>
                </a:extLst>
              </p:cNvPr>
              <p:cNvCxnSpPr>
                <a:cxnSpLocks/>
                <a:endCxn id="110" idx="2"/>
              </p:cNvCxnSpPr>
              <p:nvPr/>
            </p:nvCxnSpPr>
            <p:spPr bwMode="gray">
              <a:xfrm flipV="1">
                <a:off x="3852408" y="1835418"/>
                <a:ext cx="1" cy="786639"/>
              </a:xfrm>
              <a:prstGeom prst="line">
                <a:avLst/>
              </a:prstGeom>
              <a:ln w="25400" cap="rnd">
                <a:solidFill>
                  <a:schemeClr val="accent5">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grpSp>
      </p:grpSp>
      <p:cxnSp>
        <p:nvCxnSpPr>
          <p:cNvPr id="131" name="Straight Connector 130">
            <a:extLst>
              <a:ext uri="{FF2B5EF4-FFF2-40B4-BE49-F238E27FC236}">
                <a16:creationId xmlns:a16="http://schemas.microsoft.com/office/drawing/2014/main" id="{F81974A8-C9A0-574C-9BCB-63001D9B9AF7}"/>
              </a:ext>
            </a:extLst>
          </p:cNvPr>
          <p:cNvCxnSpPr>
            <a:cxnSpLocks/>
          </p:cNvCxnSpPr>
          <p:nvPr/>
        </p:nvCxnSpPr>
        <p:spPr bwMode="gray">
          <a:xfrm flipH="1">
            <a:off x="1028406" y="4046374"/>
            <a:ext cx="8650853" cy="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32" name="Straight Connector 131">
            <a:extLst>
              <a:ext uri="{FF2B5EF4-FFF2-40B4-BE49-F238E27FC236}">
                <a16:creationId xmlns:a16="http://schemas.microsoft.com/office/drawing/2014/main" id="{3EA40B7E-20BF-C244-838C-E226A6EA382A}"/>
              </a:ext>
            </a:extLst>
          </p:cNvPr>
          <p:cNvCxnSpPr>
            <a:cxnSpLocks/>
          </p:cNvCxnSpPr>
          <p:nvPr/>
        </p:nvCxnSpPr>
        <p:spPr bwMode="gray">
          <a:xfrm>
            <a:off x="1259791" y="5072966"/>
            <a:ext cx="9316270" cy="0"/>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33" name="Straight Connector 132">
            <a:extLst>
              <a:ext uri="{FF2B5EF4-FFF2-40B4-BE49-F238E27FC236}">
                <a16:creationId xmlns:a16="http://schemas.microsoft.com/office/drawing/2014/main" id="{11A289DA-A1BF-6F4F-8579-965A659C01D9}"/>
              </a:ext>
            </a:extLst>
          </p:cNvPr>
          <p:cNvCxnSpPr>
            <a:cxnSpLocks/>
          </p:cNvCxnSpPr>
          <p:nvPr/>
        </p:nvCxnSpPr>
        <p:spPr bwMode="gray">
          <a:xfrm>
            <a:off x="1277661" y="5261282"/>
            <a:ext cx="8816400" cy="0"/>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34" name="Straight Connector 133">
            <a:extLst>
              <a:ext uri="{FF2B5EF4-FFF2-40B4-BE49-F238E27FC236}">
                <a16:creationId xmlns:a16="http://schemas.microsoft.com/office/drawing/2014/main" id="{9DFD590C-F4CA-8D40-81A0-F8604AA93253}"/>
              </a:ext>
            </a:extLst>
          </p:cNvPr>
          <p:cNvCxnSpPr>
            <a:cxnSpLocks/>
          </p:cNvCxnSpPr>
          <p:nvPr/>
        </p:nvCxnSpPr>
        <p:spPr bwMode="gray">
          <a:xfrm flipH="1" flipV="1">
            <a:off x="1277670" y="5474558"/>
            <a:ext cx="8398800" cy="0"/>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35" name="Straight Connector 134">
            <a:extLst>
              <a:ext uri="{FF2B5EF4-FFF2-40B4-BE49-F238E27FC236}">
                <a16:creationId xmlns:a16="http://schemas.microsoft.com/office/drawing/2014/main" id="{1BFB936D-21FB-5A40-906B-A3796F662086}"/>
              </a:ext>
            </a:extLst>
          </p:cNvPr>
          <p:cNvCxnSpPr>
            <a:cxnSpLocks/>
            <a:stCxn id="96" idx="2"/>
          </p:cNvCxnSpPr>
          <p:nvPr/>
        </p:nvCxnSpPr>
        <p:spPr bwMode="gray">
          <a:xfrm>
            <a:off x="2455675" y="3561340"/>
            <a:ext cx="0" cy="472722"/>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36" name="Rectangle 135">
            <a:extLst>
              <a:ext uri="{FF2B5EF4-FFF2-40B4-BE49-F238E27FC236}">
                <a16:creationId xmlns:a16="http://schemas.microsoft.com/office/drawing/2014/main" id="{FBDE8173-AFFA-7F4A-895F-983DFCE20539}"/>
              </a:ext>
            </a:extLst>
          </p:cNvPr>
          <p:cNvSpPr/>
          <p:nvPr/>
        </p:nvSpPr>
        <p:spPr>
          <a:xfrm>
            <a:off x="3012805" y="4832094"/>
            <a:ext cx="784189" cy="276999"/>
          </a:xfrm>
          <a:prstGeom prst="rect">
            <a:avLst/>
          </a:prstGeom>
        </p:spPr>
        <p:txBody>
          <a:bodyPr wrap="none">
            <a:spAutoFit/>
          </a:bodyPr>
          <a:lstStyle/>
          <a:p>
            <a:r>
              <a:rPr lang="en-US" sz="1200" b="1" dirty="0">
                <a:solidFill>
                  <a:schemeClr val="accent2">
                    <a:lumMod val="60000"/>
                    <a:lumOff val="40000"/>
                  </a:schemeClr>
                </a:solidFill>
                <a:latin typeface="Metropolis" pitchFamily="2" charset="77"/>
              </a:rPr>
              <a:t>Web LS</a:t>
            </a:r>
            <a:endParaRPr lang="en-GB" sz="1200" dirty="0">
              <a:solidFill>
                <a:schemeClr val="accent2">
                  <a:lumMod val="60000"/>
                  <a:lumOff val="40000"/>
                </a:schemeClr>
              </a:solidFill>
            </a:endParaRPr>
          </a:p>
        </p:txBody>
      </p:sp>
      <p:sp>
        <p:nvSpPr>
          <p:cNvPr id="137" name="Rectangle 136">
            <a:extLst>
              <a:ext uri="{FF2B5EF4-FFF2-40B4-BE49-F238E27FC236}">
                <a16:creationId xmlns:a16="http://schemas.microsoft.com/office/drawing/2014/main" id="{10F00E01-FE36-8B48-B085-BBC93DC60CF6}"/>
              </a:ext>
            </a:extLst>
          </p:cNvPr>
          <p:cNvSpPr/>
          <p:nvPr/>
        </p:nvSpPr>
        <p:spPr>
          <a:xfrm>
            <a:off x="3056764" y="5036533"/>
            <a:ext cx="739305" cy="276999"/>
          </a:xfrm>
          <a:prstGeom prst="rect">
            <a:avLst/>
          </a:prstGeom>
        </p:spPr>
        <p:txBody>
          <a:bodyPr wrap="none">
            <a:spAutoFit/>
          </a:bodyPr>
          <a:lstStyle/>
          <a:p>
            <a:r>
              <a:rPr lang="en-US" sz="1200" b="1" dirty="0">
                <a:solidFill>
                  <a:srgbClr val="002060"/>
                </a:solidFill>
                <a:latin typeface="Metropolis" pitchFamily="2" charset="77"/>
              </a:rPr>
              <a:t>App LS</a:t>
            </a:r>
            <a:endParaRPr lang="en-GB" sz="1200" dirty="0">
              <a:solidFill>
                <a:srgbClr val="002060"/>
              </a:solidFill>
            </a:endParaRPr>
          </a:p>
        </p:txBody>
      </p:sp>
      <p:sp>
        <p:nvSpPr>
          <p:cNvPr id="138" name="Rectangle 137">
            <a:extLst>
              <a:ext uri="{FF2B5EF4-FFF2-40B4-BE49-F238E27FC236}">
                <a16:creationId xmlns:a16="http://schemas.microsoft.com/office/drawing/2014/main" id="{D873CE0D-0FA2-9446-AFA5-4EDDB997DE92}"/>
              </a:ext>
            </a:extLst>
          </p:cNvPr>
          <p:cNvSpPr/>
          <p:nvPr/>
        </p:nvSpPr>
        <p:spPr>
          <a:xfrm>
            <a:off x="3122541" y="5257613"/>
            <a:ext cx="639919" cy="276999"/>
          </a:xfrm>
          <a:prstGeom prst="rect">
            <a:avLst/>
          </a:prstGeom>
        </p:spPr>
        <p:txBody>
          <a:bodyPr wrap="none">
            <a:spAutoFit/>
          </a:bodyPr>
          <a:lstStyle/>
          <a:p>
            <a:r>
              <a:rPr lang="en-US" sz="1200" b="1" dirty="0">
                <a:solidFill>
                  <a:schemeClr val="accent4"/>
                </a:solidFill>
                <a:latin typeface="Metropolis" pitchFamily="2" charset="77"/>
              </a:rPr>
              <a:t>Db LS</a:t>
            </a:r>
            <a:endParaRPr lang="en-GB" sz="1200" dirty="0">
              <a:solidFill>
                <a:schemeClr val="accent4"/>
              </a:solidFill>
            </a:endParaRPr>
          </a:p>
        </p:txBody>
      </p:sp>
      <p:grpSp>
        <p:nvGrpSpPr>
          <p:cNvPr id="139" name="Group 138">
            <a:extLst>
              <a:ext uri="{FF2B5EF4-FFF2-40B4-BE49-F238E27FC236}">
                <a16:creationId xmlns:a16="http://schemas.microsoft.com/office/drawing/2014/main" id="{C108AC46-C9E0-9448-A07E-B190E9D10427}"/>
              </a:ext>
            </a:extLst>
          </p:cNvPr>
          <p:cNvGrpSpPr/>
          <p:nvPr/>
        </p:nvGrpSpPr>
        <p:grpSpPr>
          <a:xfrm>
            <a:off x="1986670" y="4299477"/>
            <a:ext cx="540000" cy="540000"/>
            <a:chOff x="7736620" y="7009631"/>
            <a:chExt cx="4501800" cy="4503600"/>
          </a:xfrm>
          <a:solidFill>
            <a:schemeClr val="accent6"/>
          </a:solidFill>
        </p:grpSpPr>
        <p:sp>
          <p:nvSpPr>
            <p:cNvPr id="140" name="Freeform: Shape 1">
              <a:extLst>
                <a:ext uri="{FF2B5EF4-FFF2-40B4-BE49-F238E27FC236}">
                  <a16:creationId xmlns:a16="http://schemas.microsoft.com/office/drawing/2014/main" id="{4D089205-C6A5-184E-B001-A60E1E225651}"/>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41" name="Freeform: Shape 2">
              <a:extLst>
                <a:ext uri="{FF2B5EF4-FFF2-40B4-BE49-F238E27FC236}">
                  <a16:creationId xmlns:a16="http://schemas.microsoft.com/office/drawing/2014/main" id="{7E95251B-213E-AC4F-ADA4-145191E997B2}"/>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42" name="Freeform: Shape 3">
              <a:extLst>
                <a:ext uri="{FF2B5EF4-FFF2-40B4-BE49-F238E27FC236}">
                  <a16:creationId xmlns:a16="http://schemas.microsoft.com/office/drawing/2014/main" id="{16760896-5821-E047-AB09-E08C2F67707F}"/>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43" name="Freeform: Shape 4">
              <a:extLst>
                <a:ext uri="{FF2B5EF4-FFF2-40B4-BE49-F238E27FC236}">
                  <a16:creationId xmlns:a16="http://schemas.microsoft.com/office/drawing/2014/main" id="{C273578B-1374-2D41-88F9-9D217151C3FA}"/>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44" name="Freeform: Shape 5">
              <a:extLst>
                <a:ext uri="{FF2B5EF4-FFF2-40B4-BE49-F238E27FC236}">
                  <a16:creationId xmlns:a16="http://schemas.microsoft.com/office/drawing/2014/main" id="{74C05E49-C3E8-184B-B90C-445F98141477}"/>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149" name="Rectangle 148">
            <a:extLst>
              <a:ext uri="{FF2B5EF4-FFF2-40B4-BE49-F238E27FC236}">
                <a16:creationId xmlns:a16="http://schemas.microsoft.com/office/drawing/2014/main" id="{B2D4C06C-005A-0047-806A-0F144C6575F9}"/>
              </a:ext>
            </a:extLst>
          </p:cNvPr>
          <p:cNvSpPr/>
          <p:nvPr/>
        </p:nvSpPr>
        <p:spPr>
          <a:xfrm>
            <a:off x="1560229" y="4416452"/>
            <a:ext cx="482824" cy="338554"/>
          </a:xfrm>
          <a:prstGeom prst="rect">
            <a:avLst/>
          </a:prstGeom>
        </p:spPr>
        <p:txBody>
          <a:bodyPr wrap="none">
            <a:spAutoFit/>
          </a:bodyPr>
          <a:lstStyle/>
          <a:p>
            <a:r>
              <a:rPr lang="en-US" sz="1600" b="1" dirty="0">
                <a:solidFill>
                  <a:schemeClr val="tx2"/>
                </a:solidFill>
                <a:latin typeface="Metropolis" pitchFamily="2" charset="77"/>
              </a:rPr>
              <a:t>DR</a:t>
            </a:r>
            <a:endParaRPr lang="en-GB" sz="1600" dirty="0"/>
          </a:p>
        </p:txBody>
      </p:sp>
      <p:cxnSp>
        <p:nvCxnSpPr>
          <p:cNvPr id="150" name="Straight Connector 149">
            <a:extLst>
              <a:ext uri="{FF2B5EF4-FFF2-40B4-BE49-F238E27FC236}">
                <a16:creationId xmlns:a16="http://schemas.microsoft.com/office/drawing/2014/main" id="{5D07AB8A-7DBF-4945-9843-DC8B3C7D400F}"/>
              </a:ext>
            </a:extLst>
          </p:cNvPr>
          <p:cNvCxnSpPr>
            <a:cxnSpLocks/>
          </p:cNvCxnSpPr>
          <p:nvPr/>
        </p:nvCxnSpPr>
        <p:spPr bwMode="gray">
          <a:xfrm>
            <a:off x="2256670" y="4043436"/>
            <a:ext cx="0" cy="256041"/>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51" name="Straight Connector 150">
            <a:extLst>
              <a:ext uri="{FF2B5EF4-FFF2-40B4-BE49-F238E27FC236}">
                <a16:creationId xmlns:a16="http://schemas.microsoft.com/office/drawing/2014/main" id="{2BFA9450-B834-5342-AF32-A30781A1B22E}"/>
              </a:ext>
            </a:extLst>
          </p:cNvPr>
          <p:cNvCxnSpPr>
            <a:cxnSpLocks/>
          </p:cNvCxnSpPr>
          <p:nvPr/>
        </p:nvCxnSpPr>
        <p:spPr bwMode="gray">
          <a:xfrm>
            <a:off x="2119586" y="4836897"/>
            <a:ext cx="0" cy="236069"/>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52" name="Straight Connector 151">
            <a:extLst>
              <a:ext uri="{FF2B5EF4-FFF2-40B4-BE49-F238E27FC236}">
                <a16:creationId xmlns:a16="http://schemas.microsoft.com/office/drawing/2014/main" id="{C3F1B2A5-EB25-E94F-A072-F8CA6D3F83D3}"/>
              </a:ext>
            </a:extLst>
          </p:cNvPr>
          <p:cNvCxnSpPr>
            <a:cxnSpLocks/>
          </p:cNvCxnSpPr>
          <p:nvPr/>
        </p:nvCxnSpPr>
        <p:spPr bwMode="gray">
          <a:xfrm>
            <a:off x="2251668" y="4855255"/>
            <a:ext cx="0" cy="413226"/>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54" name="Straight Connector 153">
            <a:extLst>
              <a:ext uri="{FF2B5EF4-FFF2-40B4-BE49-F238E27FC236}">
                <a16:creationId xmlns:a16="http://schemas.microsoft.com/office/drawing/2014/main" id="{082C9FB9-ABB0-CD4B-99E8-95B76A95CA19}"/>
              </a:ext>
            </a:extLst>
          </p:cNvPr>
          <p:cNvCxnSpPr>
            <a:cxnSpLocks/>
          </p:cNvCxnSpPr>
          <p:nvPr/>
        </p:nvCxnSpPr>
        <p:spPr bwMode="gray">
          <a:xfrm>
            <a:off x="2399332" y="4813542"/>
            <a:ext cx="0" cy="641174"/>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55" name="Rectangle 154">
            <a:extLst>
              <a:ext uri="{FF2B5EF4-FFF2-40B4-BE49-F238E27FC236}">
                <a16:creationId xmlns:a16="http://schemas.microsoft.com/office/drawing/2014/main" id="{4DB0E952-6C10-7845-AD67-82F44160D85F}"/>
              </a:ext>
            </a:extLst>
          </p:cNvPr>
          <p:cNvSpPr/>
          <p:nvPr/>
        </p:nvSpPr>
        <p:spPr>
          <a:xfrm>
            <a:off x="4030689" y="2873053"/>
            <a:ext cx="1463626" cy="2708981"/>
          </a:xfrm>
          <a:prstGeom prst="rect">
            <a:avLst/>
          </a:prstGeom>
          <a:noFill/>
          <a:ln w="19050">
            <a:solidFill>
              <a:schemeClr val="tx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grpSp>
        <p:nvGrpSpPr>
          <p:cNvPr id="156" name="Group 155">
            <a:extLst>
              <a:ext uri="{FF2B5EF4-FFF2-40B4-BE49-F238E27FC236}">
                <a16:creationId xmlns:a16="http://schemas.microsoft.com/office/drawing/2014/main" id="{E274C020-2DA4-6443-B009-FAAA6734DB4D}"/>
              </a:ext>
            </a:extLst>
          </p:cNvPr>
          <p:cNvGrpSpPr/>
          <p:nvPr/>
        </p:nvGrpSpPr>
        <p:grpSpPr>
          <a:xfrm>
            <a:off x="4172469" y="3016109"/>
            <a:ext cx="540000" cy="540000"/>
            <a:chOff x="7736620" y="7009631"/>
            <a:chExt cx="4501800" cy="4503600"/>
          </a:xfrm>
          <a:solidFill>
            <a:schemeClr val="accent6"/>
          </a:solidFill>
        </p:grpSpPr>
        <p:sp>
          <p:nvSpPr>
            <p:cNvPr id="157" name="Freeform: Shape 1">
              <a:extLst>
                <a:ext uri="{FF2B5EF4-FFF2-40B4-BE49-F238E27FC236}">
                  <a16:creationId xmlns:a16="http://schemas.microsoft.com/office/drawing/2014/main" id="{60E2448D-1462-EB47-8C1F-9CB83F287BF9}"/>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58" name="Freeform: Shape 2">
              <a:extLst>
                <a:ext uri="{FF2B5EF4-FFF2-40B4-BE49-F238E27FC236}">
                  <a16:creationId xmlns:a16="http://schemas.microsoft.com/office/drawing/2014/main" id="{923845F4-975A-7344-9E43-72651067B09E}"/>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59" name="Freeform: Shape 3">
              <a:extLst>
                <a:ext uri="{FF2B5EF4-FFF2-40B4-BE49-F238E27FC236}">
                  <a16:creationId xmlns:a16="http://schemas.microsoft.com/office/drawing/2014/main" id="{7334B372-45DC-374A-82CA-1852E74BEFAD}"/>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60" name="Freeform: Shape 4">
              <a:extLst>
                <a:ext uri="{FF2B5EF4-FFF2-40B4-BE49-F238E27FC236}">
                  <a16:creationId xmlns:a16="http://schemas.microsoft.com/office/drawing/2014/main" id="{CE835084-C097-D042-ADF3-E6FBDB410E45}"/>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61" name="Freeform: Shape 5">
              <a:extLst>
                <a:ext uri="{FF2B5EF4-FFF2-40B4-BE49-F238E27FC236}">
                  <a16:creationId xmlns:a16="http://schemas.microsoft.com/office/drawing/2014/main" id="{3DD32171-FBF8-3040-B099-0EA4790BFD37}"/>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162" name="Rectangle 161">
            <a:extLst>
              <a:ext uri="{FF2B5EF4-FFF2-40B4-BE49-F238E27FC236}">
                <a16:creationId xmlns:a16="http://schemas.microsoft.com/office/drawing/2014/main" id="{DC284EFD-D566-914B-A45B-EA6D534F9D47}"/>
              </a:ext>
            </a:extLst>
          </p:cNvPr>
          <p:cNvSpPr/>
          <p:nvPr/>
        </p:nvSpPr>
        <p:spPr>
          <a:xfrm>
            <a:off x="4600884" y="3025506"/>
            <a:ext cx="982095" cy="523220"/>
          </a:xfrm>
          <a:prstGeom prst="rect">
            <a:avLst/>
          </a:prstGeom>
        </p:spPr>
        <p:txBody>
          <a:bodyPr wrap="square">
            <a:spAutoFit/>
          </a:bodyPr>
          <a:lstStyle/>
          <a:p>
            <a:pPr algn="ctr"/>
            <a:r>
              <a:rPr lang="en-US" sz="1400" b="1" dirty="0">
                <a:solidFill>
                  <a:schemeClr val="tx2"/>
                </a:solidFill>
                <a:latin typeface="Metropolis" pitchFamily="2" charset="77"/>
              </a:rPr>
              <a:t>Active SR</a:t>
            </a:r>
            <a:endParaRPr lang="en-GB" sz="1400" dirty="0"/>
          </a:p>
        </p:txBody>
      </p:sp>
      <p:cxnSp>
        <p:nvCxnSpPr>
          <p:cNvPr id="163" name="Straight Connector 162">
            <a:extLst>
              <a:ext uri="{FF2B5EF4-FFF2-40B4-BE49-F238E27FC236}">
                <a16:creationId xmlns:a16="http://schemas.microsoft.com/office/drawing/2014/main" id="{C9F8ADA4-55E9-2749-A224-B969069B1133}"/>
              </a:ext>
            </a:extLst>
          </p:cNvPr>
          <p:cNvCxnSpPr>
            <a:cxnSpLocks/>
          </p:cNvCxnSpPr>
          <p:nvPr/>
        </p:nvCxnSpPr>
        <p:spPr bwMode="gray">
          <a:xfrm>
            <a:off x="4449268" y="3567215"/>
            <a:ext cx="0" cy="476221"/>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164" name="Group 163">
            <a:extLst>
              <a:ext uri="{FF2B5EF4-FFF2-40B4-BE49-F238E27FC236}">
                <a16:creationId xmlns:a16="http://schemas.microsoft.com/office/drawing/2014/main" id="{41F64182-D18F-4742-8A8A-063140D66AFC}"/>
              </a:ext>
            </a:extLst>
          </p:cNvPr>
          <p:cNvGrpSpPr/>
          <p:nvPr/>
        </p:nvGrpSpPr>
        <p:grpSpPr>
          <a:xfrm>
            <a:off x="4396048" y="4301304"/>
            <a:ext cx="540000" cy="540000"/>
            <a:chOff x="7736620" y="7009631"/>
            <a:chExt cx="4501800" cy="4503600"/>
          </a:xfrm>
          <a:solidFill>
            <a:schemeClr val="accent6"/>
          </a:solidFill>
        </p:grpSpPr>
        <p:sp>
          <p:nvSpPr>
            <p:cNvPr id="165" name="Freeform: Shape 1">
              <a:extLst>
                <a:ext uri="{FF2B5EF4-FFF2-40B4-BE49-F238E27FC236}">
                  <a16:creationId xmlns:a16="http://schemas.microsoft.com/office/drawing/2014/main" id="{1CF83638-7812-E642-B43D-4063B3A07A44}"/>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69" name="Freeform: Shape 2">
              <a:extLst>
                <a:ext uri="{FF2B5EF4-FFF2-40B4-BE49-F238E27FC236}">
                  <a16:creationId xmlns:a16="http://schemas.microsoft.com/office/drawing/2014/main" id="{DD910353-B559-A14F-8389-D4858D3B3C45}"/>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78" name="Freeform: Shape 3">
              <a:extLst>
                <a:ext uri="{FF2B5EF4-FFF2-40B4-BE49-F238E27FC236}">
                  <a16:creationId xmlns:a16="http://schemas.microsoft.com/office/drawing/2014/main" id="{DDF03F27-BFFB-1442-BD60-8236E58D04CA}"/>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79" name="Freeform: Shape 4">
              <a:extLst>
                <a:ext uri="{FF2B5EF4-FFF2-40B4-BE49-F238E27FC236}">
                  <a16:creationId xmlns:a16="http://schemas.microsoft.com/office/drawing/2014/main" id="{A8D77298-6B1C-7B43-B9BC-FDD9CDEB7F0D}"/>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80" name="Freeform: Shape 5">
              <a:extLst>
                <a:ext uri="{FF2B5EF4-FFF2-40B4-BE49-F238E27FC236}">
                  <a16:creationId xmlns:a16="http://schemas.microsoft.com/office/drawing/2014/main" id="{5F37E178-2553-274B-B363-47DFD4BF5364}"/>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181" name="Rectangle 180">
            <a:extLst>
              <a:ext uri="{FF2B5EF4-FFF2-40B4-BE49-F238E27FC236}">
                <a16:creationId xmlns:a16="http://schemas.microsoft.com/office/drawing/2014/main" id="{33CEA1D1-4411-0B45-AC88-62B8DE0EE690}"/>
              </a:ext>
            </a:extLst>
          </p:cNvPr>
          <p:cNvSpPr/>
          <p:nvPr/>
        </p:nvSpPr>
        <p:spPr>
          <a:xfrm>
            <a:off x="3969607" y="4418279"/>
            <a:ext cx="482824" cy="338554"/>
          </a:xfrm>
          <a:prstGeom prst="rect">
            <a:avLst/>
          </a:prstGeom>
        </p:spPr>
        <p:txBody>
          <a:bodyPr wrap="none">
            <a:spAutoFit/>
          </a:bodyPr>
          <a:lstStyle/>
          <a:p>
            <a:r>
              <a:rPr lang="en-US" sz="1600" b="1" dirty="0">
                <a:solidFill>
                  <a:schemeClr val="tx2"/>
                </a:solidFill>
                <a:latin typeface="Metropolis" pitchFamily="2" charset="77"/>
              </a:rPr>
              <a:t>DR</a:t>
            </a:r>
            <a:endParaRPr lang="en-GB" sz="1600" dirty="0"/>
          </a:p>
        </p:txBody>
      </p:sp>
      <p:cxnSp>
        <p:nvCxnSpPr>
          <p:cNvPr id="182" name="Straight Connector 181">
            <a:extLst>
              <a:ext uri="{FF2B5EF4-FFF2-40B4-BE49-F238E27FC236}">
                <a16:creationId xmlns:a16="http://schemas.microsoft.com/office/drawing/2014/main" id="{42AF4B83-36AA-154C-A471-B84FB66F6490}"/>
              </a:ext>
            </a:extLst>
          </p:cNvPr>
          <p:cNvCxnSpPr>
            <a:cxnSpLocks/>
          </p:cNvCxnSpPr>
          <p:nvPr/>
        </p:nvCxnSpPr>
        <p:spPr bwMode="gray">
          <a:xfrm>
            <a:off x="4661046" y="4043436"/>
            <a:ext cx="0" cy="257868"/>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83" name="Straight Connector 182">
            <a:extLst>
              <a:ext uri="{FF2B5EF4-FFF2-40B4-BE49-F238E27FC236}">
                <a16:creationId xmlns:a16="http://schemas.microsoft.com/office/drawing/2014/main" id="{F811632E-9A96-DE44-859F-740CF9B6D1BC}"/>
              </a:ext>
            </a:extLst>
          </p:cNvPr>
          <p:cNvCxnSpPr>
            <a:cxnSpLocks/>
          </p:cNvCxnSpPr>
          <p:nvPr/>
        </p:nvCxnSpPr>
        <p:spPr bwMode="gray">
          <a:xfrm>
            <a:off x="4528964" y="4838724"/>
            <a:ext cx="0" cy="236069"/>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84" name="Straight Connector 183">
            <a:extLst>
              <a:ext uri="{FF2B5EF4-FFF2-40B4-BE49-F238E27FC236}">
                <a16:creationId xmlns:a16="http://schemas.microsoft.com/office/drawing/2014/main" id="{BB0108CD-567F-DD4B-BC89-B8A055C84ADF}"/>
              </a:ext>
            </a:extLst>
          </p:cNvPr>
          <p:cNvCxnSpPr>
            <a:cxnSpLocks/>
          </p:cNvCxnSpPr>
          <p:nvPr/>
        </p:nvCxnSpPr>
        <p:spPr bwMode="gray">
          <a:xfrm>
            <a:off x="4661046" y="4857082"/>
            <a:ext cx="0" cy="413226"/>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85" name="Straight Connector 184">
            <a:extLst>
              <a:ext uri="{FF2B5EF4-FFF2-40B4-BE49-F238E27FC236}">
                <a16:creationId xmlns:a16="http://schemas.microsoft.com/office/drawing/2014/main" id="{11B4DEA3-B9CE-B248-A585-628F10B067F0}"/>
              </a:ext>
            </a:extLst>
          </p:cNvPr>
          <p:cNvCxnSpPr>
            <a:cxnSpLocks/>
          </p:cNvCxnSpPr>
          <p:nvPr/>
        </p:nvCxnSpPr>
        <p:spPr bwMode="gray">
          <a:xfrm>
            <a:off x="4808710" y="4815369"/>
            <a:ext cx="0" cy="641174"/>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86" name="Straight Connector 185">
            <a:extLst>
              <a:ext uri="{FF2B5EF4-FFF2-40B4-BE49-F238E27FC236}">
                <a16:creationId xmlns:a16="http://schemas.microsoft.com/office/drawing/2014/main" id="{7FD251B2-9043-D345-8693-33B18332C855}"/>
              </a:ext>
            </a:extLst>
          </p:cNvPr>
          <p:cNvCxnSpPr>
            <a:cxnSpLocks/>
          </p:cNvCxnSpPr>
          <p:nvPr/>
        </p:nvCxnSpPr>
        <p:spPr bwMode="gray">
          <a:xfrm flipH="1">
            <a:off x="2707237" y="1681067"/>
            <a:ext cx="1931353" cy="1414077"/>
          </a:xfrm>
          <a:prstGeom prst="line">
            <a:avLst/>
          </a:prstGeom>
          <a:ln w="25400" cap="rnd">
            <a:solidFill>
              <a:schemeClr val="bg1">
                <a:lumMod val="50000"/>
              </a:schemeClr>
            </a:solidFill>
            <a:miter lim="800000"/>
            <a:headEnd type="stealth" w="lg" len="lg"/>
            <a:tailEnd type="stealth" w="lg" len="lg"/>
          </a:ln>
        </p:spPr>
        <p:style>
          <a:lnRef idx="1">
            <a:schemeClr val="accent1"/>
          </a:lnRef>
          <a:fillRef idx="0">
            <a:schemeClr val="accent1"/>
          </a:fillRef>
          <a:effectRef idx="0">
            <a:schemeClr val="accent1"/>
          </a:effectRef>
          <a:fontRef idx="minor">
            <a:schemeClr val="tx1"/>
          </a:fontRef>
        </p:style>
      </p:cxnSp>
      <p:cxnSp>
        <p:nvCxnSpPr>
          <p:cNvPr id="187" name="Straight Connector 186">
            <a:extLst>
              <a:ext uri="{FF2B5EF4-FFF2-40B4-BE49-F238E27FC236}">
                <a16:creationId xmlns:a16="http://schemas.microsoft.com/office/drawing/2014/main" id="{676227A2-9BE0-5A45-849D-C4F7A21B4139}"/>
              </a:ext>
            </a:extLst>
          </p:cNvPr>
          <p:cNvCxnSpPr>
            <a:cxnSpLocks/>
          </p:cNvCxnSpPr>
          <p:nvPr/>
        </p:nvCxnSpPr>
        <p:spPr bwMode="gray">
          <a:xfrm flipH="1">
            <a:off x="2373345" y="1718495"/>
            <a:ext cx="49116" cy="1277540"/>
          </a:xfrm>
          <a:prstGeom prst="line">
            <a:avLst/>
          </a:prstGeom>
          <a:ln w="25400" cap="rnd">
            <a:solidFill>
              <a:schemeClr val="bg1">
                <a:lumMod val="50000"/>
              </a:schemeClr>
            </a:solidFill>
            <a:miter lim="800000"/>
            <a:headEnd type="stealth" w="lg" len="lg"/>
            <a:tailEnd type="stealth" w="lg" len="lg"/>
          </a:ln>
        </p:spPr>
        <p:style>
          <a:lnRef idx="1">
            <a:schemeClr val="accent1"/>
          </a:lnRef>
          <a:fillRef idx="0">
            <a:schemeClr val="accent1"/>
          </a:fillRef>
          <a:effectRef idx="0">
            <a:schemeClr val="accent1"/>
          </a:effectRef>
          <a:fontRef idx="minor">
            <a:schemeClr val="tx1"/>
          </a:fontRef>
        </p:style>
      </p:cxnSp>
      <p:cxnSp>
        <p:nvCxnSpPr>
          <p:cNvPr id="188" name="Straight Connector 187">
            <a:extLst>
              <a:ext uri="{FF2B5EF4-FFF2-40B4-BE49-F238E27FC236}">
                <a16:creationId xmlns:a16="http://schemas.microsoft.com/office/drawing/2014/main" id="{F59E58C5-AB80-9A4F-93EF-B4CF1D10D5C0}"/>
              </a:ext>
            </a:extLst>
          </p:cNvPr>
          <p:cNvCxnSpPr>
            <a:cxnSpLocks/>
          </p:cNvCxnSpPr>
          <p:nvPr/>
        </p:nvCxnSpPr>
        <p:spPr bwMode="gray">
          <a:xfrm>
            <a:off x="2683484" y="1705350"/>
            <a:ext cx="1551165" cy="1345347"/>
          </a:xfrm>
          <a:prstGeom prst="line">
            <a:avLst/>
          </a:prstGeom>
          <a:ln w="25400" cap="rnd">
            <a:solidFill>
              <a:schemeClr val="bg1">
                <a:lumMod val="50000"/>
              </a:schemeClr>
            </a:solidFill>
            <a:miter lim="800000"/>
            <a:headEnd type="stealth" w="lg" len="lg"/>
            <a:tailEnd type="stealth" w="lg" len="lg"/>
          </a:ln>
        </p:spPr>
        <p:style>
          <a:lnRef idx="1">
            <a:schemeClr val="accent1"/>
          </a:lnRef>
          <a:fillRef idx="0">
            <a:schemeClr val="accent1"/>
          </a:fillRef>
          <a:effectRef idx="0">
            <a:schemeClr val="accent1"/>
          </a:effectRef>
          <a:fontRef idx="minor">
            <a:schemeClr val="tx1"/>
          </a:fontRef>
        </p:style>
      </p:cxnSp>
      <p:cxnSp>
        <p:nvCxnSpPr>
          <p:cNvPr id="192" name="Straight Connector 191">
            <a:extLst>
              <a:ext uri="{FF2B5EF4-FFF2-40B4-BE49-F238E27FC236}">
                <a16:creationId xmlns:a16="http://schemas.microsoft.com/office/drawing/2014/main" id="{26D214B4-C09F-874A-BA14-0C48388027ED}"/>
              </a:ext>
            </a:extLst>
          </p:cNvPr>
          <p:cNvCxnSpPr>
            <a:cxnSpLocks/>
          </p:cNvCxnSpPr>
          <p:nvPr/>
        </p:nvCxnSpPr>
        <p:spPr bwMode="gray">
          <a:xfrm flipH="1">
            <a:off x="4689258" y="1705350"/>
            <a:ext cx="41022" cy="1365631"/>
          </a:xfrm>
          <a:prstGeom prst="line">
            <a:avLst/>
          </a:prstGeom>
          <a:ln w="25400" cap="rnd">
            <a:solidFill>
              <a:schemeClr val="bg1">
                <a:lumMod val="50000"/>
              </a:schemeClr>
            </a:solidFill>
            <a:miter lim="800000"/>
            <a:headEnd type="stealth" w="lg" len="lg"/>
            <a:tailEnd type="stealth" w="lg" len="lg"/>
          </a:ln>
        </p:spPr>
        <p:style>
          <a:lnRef idx="1">
            <a:schemeClr val="accent1"/>
          </a:lnRef>
          <a:fillRef idx="0">
            <a:schemeClr val="accent1"/>
          </a:fillRef>
          <a:effectRef idx="0">
            <a:schemeClr val="accent1"/>
          </a:effectRef>
          <a:fontRef idx="minor">
            <a:schemeClr val="tx1"/>
          </a:fontRef>
        </p:style>
      </p:cxnSp>
      <p:sp>
        <p:nvSpPr>
          <p:cNvPr id="193" name="Rectangle 192">
            <a:extLst>
              <a:ext uri="{FF2B5EF4-FFF2-40B4-BE49-F238E27FC236}">
                <a16:creationId xmlns:a16="http://schemas.microsoft.com/office/drawing/2014/main" id="{6658EF75-AA0E-B74D-811A-CE8099E641B5}"/>
              </a:ext>
            </a:extLst>
          </p:cNvPr>
          <p:cNvSpPr/>
          <p:nvPr/>
        </p:nvSpPr>
        <p:spPr>
          <a:xfrm>
            <a:off x="6598889" y="3356451"/>
            <a:ext cx="3229121" cy="738664"/>
          </a:xfrm>
          <a:prstGeom prst="rect">
            <a:avLst/>
          </a:prstGeom>
          <a:noFill/>
        </p:spPr>
        <p:txBody>
          <a:bodyPr wrap="square">
            <a:spAutoFit/>
          </a:bodyPr>
          <a:lstStyle/>
          <a:p>
            <a:r>
              <a:rPr lang="en-US" sz="1050" b="1" dirty="0">
                <a:solidFill>
                  <a:schemeClr val="tx2"/>
                </a:solidFill>
                <a:latin typeface="Metropolis" pitchFamily="2" charset="77"/>
              </a:rPr>
              <a:t>Auto created </a:t>
            </a:r>
          </a:p>
          <a:p>
            <a:r>
              <a:rPr lang="en-US" sz="1050" b="1" dirty="0">
                <a:solidFill>
                  <a:schemeClr val="tx2"/>
                </a:solidFill>
                <a:latin typeface="Metropolis" pitchFamily="2" charset="77"/>
              </a:rPr>
              <a:t>Intra Tier Transit Link </a:t>
            </a:r>
          </a:p>
          <a:p>
            <a:r>
              <a:rPr lang="en-US" sz="1050" b="1" dirty="0">
                <a:solidFill>
                  <a:schemeClr val="tx2"/>
                </a:solidFill>
                <a:latin typeface="Metropolis" pitchFamily="2" charset="77"/>
              </a:rPr>
              <a:t>(Transit LS /GENEVE) </a:t>
            </a:r>
          </a:p>
          <a:p>
            <a:r>
              <a:rPr lang="en-US" sz="1050" b="1" dirty="0">
                <a:solidFill>
                  <a:schemeClr val="tx2"/>
                </a:solidFill>
                <a:latin typeface="Metropolis" pitchFamily="2" charset="77"/>
              </a:rPr>
              <a:t>169.254.0.x</a:t>
            </a:r>
            <a:endParaRPr lang="en-GB" sz="1050" dirty="0"/>
          </a:p>
        </p:txBody>
      </p:sp>
      <p:sp>
        <p:nvSpPr>
          <p:cNvPr id="194" name="Rectangle 193">
            <a:extLst>
              <a:ext uri="{FF2B5EF4-FFF2-40B4-BE49-F238E27FC236}">
                <a16:creationId xmlns:a16="http://schemas.microsoft.com/office/drawing/2014/main" id="{1FB21919-9127-624E-A8EC-577D01D0B1AB}"/>
              </a:ext>
            </a:extLst>
          </p:cNvPr>
          <p:cNvSpPr/>
          <p:nvPr/>
        </p:nvSpPr>
        <p:spPr>
          <a:xfrm>
            <a:off x="4936103" y="2349301"/>
            <a:ext cx="1302956" cy="430887"/>
          </a:xfrm>
          <a:prstGeom prst="rect">
            <a:avLst/>
          </a:prstGeom>
          <a:noFill/>
        </p:spPr>
        <p:txBody>
          <a:bodyPr wrap="square">
            <a:spAutoFit/>
          </a:bodyPr>
          <a:lstStyle/>
          <a:p>
            <a:r>
              <a:rPr lang="en-US" sz="1100" b="1" dirty="0">
                <a:solidFill>
                  <a:schemeClr val="accent1">
                    <a:lumMod val="75000"/>
                  </a:schemeClr>
                </a:solidFill>
                <a:latin typeface="Metropolis" pitchFamily="2" charset="77"/>
              </a:rPr>
              <a:t>Uplink 2</a:t>
            </a:r>
          </a:p>
          <a:p>
            <a:r>
              <a:rPr lang="en-US" sz="1100" b="1" dirty="0">
                <a:solidFill>
                  <a:schemeClr val="accent1">
                    <a:lumMod val="75000"/>
                  </a:schemeClr>
                </a:solidFill>
                <a:latin typeface="Metropolis" pitchFamily="2" charset="77"/>
              </a:rPr>
              <a:t>(VLAN 20) /29</a:t>
            </a:r>
            <a:endParaRPr lang="en-GB" sz="1100" dirty="0">
              <a:solidFill>
                <a:schemeClr val="accent1">
                  <a:lumMod val="75000"/>
                </a:schemeClr>
              </a:solidFill>
            </a:endParaRPr>
          </a:p>
        </p:txBody>
      </p:sp>
      <p:sp>
        <p:nvSpPr>
          <p:cNvPr id="195" name="Rectangle 194">
            <a:extLst>
              <a:ext uri="{FF2B5EF4-FFF2-40B4-BE49-F238E27FC236}">
                <a16:creationId xmlns:a16="http://schemas.microsoft.com/office/drawing/2014/main" id="{4EE54AEB-BDE7-5C4A-88DD-84763B697C5E}"/>
              </a:ext>
            </a:extLst>
          </p:cNvPr>
          <p:cNvSpPr/>
          <p:nvPr/>
        </p:nvSpPr>
        <p:spPr>
          <a:xfrm>
            <a:off x="1021767" y="2212924"/>
            <a:ext cx="1877008" cy="430887"/>
          </a:xfrm>
          <a:prstGeom prst="rect">
            <a:avLst/>
          </a:prstGeom>
          <a:noFill/>
        </p:spPr>
        <p:txBody>
          <a:bodyPr wrap="square">
            <a:spAutoFit/>
          </a:bodyPr>
          <a:lstStyle/>
          <a:p>
            <a:r>
              <a:rPr lang="en-US" sz="1100" b="1" dirty="0">
                <a:solidFill>
                  <a:schemeClr val="accent5">
                    <a:lumMod val="75000"/>
                  </a:schemeClr>
                </a:solidFill>
                <a:latin typeface="Metropolis" pitchFamily="2" charset="77"/>
              </a:rPr>
              <a:t>Uplink 1 </a:t>
            </a:r>
          </a:p>
          <a:p>
            <a:r>
              <a:rPr lang="en-US" sz="1100" b="1" dirty="0">
                <a:solidFill>
                  <a:schemeClr val="accent5">
                    <a:lumMod val="75000"/>
                  </a:schemeClr>
                </a:solidFill>
                <a:latin typeface="Metropolis" pitchFamily="2" charset="77"/>
              </a:rPr>
              <a:t>(VLAN 10) /29</a:t>
            </a:r>
            <a:endParaRPr lang="en-GB" sz="1100" dirty="0">
              <a:solidFill>
                <a:schemeClr val="accent5">
                  <a:lumMod val="75000"/>
                </a:schemeClr>
              </a:solidFill>
            </a:endParaRPr>
          </a:p>
        </p:txBody>
      </p:sp>
      <p:cxnSp>
        <p:nvCxnSpPr>
          <p:cNvPr id="196" name="Straight Connector 195">
            <a:extLst>
              <a:ext uri="{FF2B5EF4-FFF2-40B4-BE49-F238E27FC236}">
                <a16:creationId xmlns:a16="http://schemas.microsoft.com/office/drawing/2014/main" id="{D65D775F-EA2B-3142-A407-1DBC4DD0D0A7}"/>
              </a:ext>
            </a:extLst>
          </p:cNvPr>
          <p:cNvCxnSpPr>
            <a:cxnSpLocks/>
          </p:cNvCxnSpPr>
          <p:nvPr/>
        </p:nvCxnSpPr>
        <p:spPr bwMode="gray">
          <a:xfrm>
            <a:off x="345717" y="1791429"/>
            <a:ext cx="1120451" cy="0"/>
          </a:xfrm>
          <a:prstGeom prst="line">
            <a:avLst/>
          </a:prstGeom>
          <a:ln w="25400" cap="rnd">
            <a:solidFill>
              <a:schemeClr val="bg1">
                <a:lumMod val="50000"/>
              </a:schemeClr>
            </a:solidFill>
            <a:miter lim="800000"/>
            <a:headEnd type="stealth" w="lg" len="lg"/>
            <a:tailEnd type="stealth" w="lg" len="lg"/>
          </a:ln>
        </p:spPr>
        <p:style>
          <a:lnRef idx="1">
            <a:schemeClr val="accent1"/>
          </a:lnRef>
          <a:fillRef idx="0">
            <a:schemeClr val="accent1"/>
          </a:fillRef>
          <a:effectRef idx="0">
            <a:schemeClr val="accent1"/>
          </a:effectRef>
          <a:fontRef idx="minor">
            <a:schemeClr val="tx1"/>
          </a:fontRef>
        </p:style>
      </p:cxnSp>
      <p:sp>
        <p:nvSpPr>
          <p:cNvPr id="197" name="Rectangle 196">
            <a:extLst>
              <a:ext uri="{FF2B5EF4-FFF2-40B4-BE49-F238E27FC236}">
                <a16:creationId xmlns:a16="http://schemas.microsoft.com/office/drawing/2014/main" id="{A3692B73-F357-B04A-81EF-0823654308AF}"/>
              </a:ext>
            </a:extLst>
          </p:cNvPr>
          <p:cNvSpPr/>
          <p:nvPr/>
        </p:nvSpPr>
        <p:spPr>
          <a:xfrm>
            <a:off x="274840" y="1443449"/>
            <a:ext cx="1322798" cy="276999"/>
          </a:xfrm>
          <a:prstGeom prst="rect">
            <a:avLst/>
          </a:prstGeom>
        </p:spPr>
        <p:txBody>
          <a:bodyPr wrap="none">
            <a:spAutoFit/>
          </a:bodyPr>
          <a:lstStyle/>
          <a:p>
            <a:pPr algn="ctr"/>
            <a:r>
              <a:rPr lang="en-US" sz="1200" b="1" dirty="0" err="1">
                <a:solidFill>
                  <a:schemeClr val="tx1">
                    <a:lumMod val="50000"/>
                  </a:schemeClr>
                </a:solidFill>
                <a:ea typeface="Gotham Rounded Book" charset="0"/>
                <a:cs typeface="Gotham Rounded Book" charset="0"/>
              </a:rPr>
              <a:t>eBGP</a:t>
            </a:r>
            <a:r>
              <a:rPr lang="en-US" sz="1200" b="1" dirty="0">
                <a:solidFill>
                  <a:schemeClr val="tx1">
                    <a:lumMod val="50000"/>
                  </a:schemeClr>
                </a:solidFill>
                <a:ea typeface="Gotham Rounded Book" charset="0"/>
                <a:cs typeface="Gotham Rounded Book" charset="0"/>
              </a:rPr>
              <a:t> </a:t>
            </a:r>
            <a:r>
              <a:rPr lang="en-US" sz="1200" b="1" dirty="0" err="1">
                <a:solidFill>
                  <a:schemeClr val="tx1">
                    <a:lumMod val="50000"/>
                  </a:schemeClr>
                </a:solidFill>
                <a:ea typeface="Gotham Rounded Book" charset="0"/>
                <a:cs typeface="Gotham Rounded Book" charset="0"/>
              </a:rPr>
              <a:t>Peerings</a:t>
            </a:r>
            <a:endParaRPr lang="en-US" sz="1200" b="1" dirty="0">
              <a:solidFill>
                <a:schemeClr val="tx1">
                  <a:lumMod val="50000"/>
                </a:schemeClr>
              </a:solidFill>
              <a:ea typeface="Gotham Rounded Book" charset="0"/>
              <a:cs typeface="Gotham Rounded Book" charset="0"/>
            </a:endParaRPr>
          </a:p>
        </p:txBody>
      </p:sp>
      <p:sp>
        <p:nvSpPr>
          <p:cNvPr id="198" name="Rectangle 197">
            <a:extLst>
              <a:ext uri="{FF2B5EF4-FFF2-40B4-BE49-F238E27FC236}">
                <a16:creationId xmlns:a16="http://schemas.microsoft.com/office/drawing/2014/main" id="{7112084B-F180-E348-920E-535FD7DF1772}"/>
              </a:ext>
            </a:extLst>
          </p:cNvPr>
          <p:cNvSpPr/>
          <p:nvPr/>
        </p:nvSpPr>
        <p:spPr>
          <a:xfrm>
            <a:off x="2920892" y="1320210"/>
            <a:ext cx="1809594" cy="276999"/>
          </a:xfrm>
          <a:prstGeom prst="rect">
            <a:avLst/>
          </a:prstGeom>
        </p:spPr>
        <p:txBody>
          <a:bodyPr wrap="square">
            <a:spAutoFit/>
          </a:bodyPr>
          <a:lstStyle/>
          <a:p>
            <a:r>
              <a:rPr lang="en-US" sz="1200" b="1" dirty="0">
                <a:solidFill>
                  <a:schemeClr val="tx2"/>
                </a:solidFill>
                <a:latin typeface="Metropolis" pitchFamily="2" charset="77"/>
              </a:rPr>
              <a:t>Physical Routers</a:t>
            </a:r>
            <a:endParaRPr lang="en-GB" sz="1200" dirty="0">
              <a:solidFill>
                <a:schemeClr val="tx2"/>
              </a:solidFill>
            </a:endParaRPr>
          </a:p>
        </p:txBody>
      </p:sp>
      <p:sp>
        <p:nvSpPr>
          <p:cNvPr id="199" name="TextBox 198">
            <a:extLst>
              <a:ext uri="{FF2B5EF4-FFF2-40B4-BE49-F238E27FC236}">
                <a16:creationId xmlns:a16="http://schemas.microsoft.com/office/drawing/2014/main" id="{7DA26860-4174-8245-A80B-6E3E1B489984}"/>
              </a:ext>
            </a:extLst>
          </p:cNvPr>
          <p:cNvSpPr txBox="1"/>
          <p:nvPr/>
        </p:nvSpPr>
        <p:spPr>
          <a:xfrm>
            <a:off x="2526111" y="3553502"/>
            <a:ext cx="225912" cy="246221"/>
          </a:xfrm>
          <a:prstGeom prst="rect">
            <a:avLst/>
          </a:prstGeom>
          <a:ln w="12700">
            <a:solidFill>
              <a:srgbClr val="0070C0"/>
            </a:solidFill>
          </a:ln>
        </p:spPr>
        <p:txBody>
          <a:bodyPr wrap="square" lIns="0" tIns="0" rIns="0" bIns="0" rtlCol="0">
            <a:spAutoFit/>
          </a:bodyPr>
          <a:lstStyle>
            <a:defPPr>
              <a:defRPr lang="en-US"/>
            </a:defPPr>
            <a:lvl1pPr algn="ctr">
              <a:spcAft>
                <a:spcPts val="600"/>
              </a:spcAft>
              <a:defRPr sz="1600" b="1">
                <a:solidFill>
                  <a:schemeClr val="tx1">
                    <a:lumMod val="50000"/>
                  </a:schemeClr>
                </a:solidFill>
              </a:defRPr>
            </a:lvl1pPr>
          </a:lstStyle>
          <a:p>
            <a:r>
              <a:rPr lang="en-US" dirty="0"/>
              <a:t>.2</a:t>
            </a:r>
          </a:p>
        </p:txBody>
      </p:sp>
      <p:sp>
        <p:nvSpPr>
          <p:cNvPr id="200" name="TextBox 199">
            <a:extLst>
              <a:ext uri="{FF2B5EF4-FFF2-40B4-BE49-F238E27FC236}">
                <a16:creationId xmlns:a16="http://schemas.microsoft.com/office/drawing/2014/main" id="{1A0F9C95-789C-B545-A685-F9FAC7585DED}"/>
              </a:ext>
            </a:extLst>
          </p:cNvPr>
          <p:cNvSpPr txBox="1"/>
          <p:nvPr/>
        </p:nvSpPr>
        <p:spPr>
          <a:xfrm>
            <a:off x="4086658" y="3546742"/>
            <a:ext cx="290464" cy="246221"/>
          </a:xfrm>
          <a:prstGeom prst="rect">
            <a:avLst/>
          </a:prstGeom>
          <a:ln w="12700">
            <a:solidFill>
              <a:srgbClr val="0070C0"/>
            </a:solidFill>
          </a:ln>
        </p:spPr>
        <p:txBody>
          <a:bodyPr wrap="square" lIns="0" tIns="0" rIns="0" bIns="0" rtlCol="0">
            <a:spAutoFit/>
          </a:bodyPr>
          <a:lstStyle/>
          <a:p>
            <a:pPr algn="ctr">
              <a:spcAft>
                <a:spcPts val="600"/>
              </a:spcAft>
            </a:pPr>
            <a:r>
              <a:rPr lang="en-US" sz="1600" b="1" dirty="0">
                <a:solidFill>
                  <a:schemeClr val="tx1">
                    <a:lumMod val="50000"/>
                  </a:schemeClr>
                </a:solidFill>
              </a:rPr>
              <a:t>.3</a:t>
            </a:r>
          </a:p>
        </p:txBody>
      </p:sp>
      <p:sp>
        <p:nvSpPr>
          <p:cNvPr id="201" name="TextBox 200">
            <a:extLst>
              <a:ext uri="{FF2B5EF4-FFF2-40B4-BE49-F238E27FC236}">
                <a16:creationId xmlns:a16="http://schemas.microsoft.com/office/drawing/2014/main" id="{5B03801F-E68B-2D4D-8D99-78E09FD0381D}"/>
              </a:ext>
            </a:extLst>
          </p:cNvPr>
          <p:cNvSpPr txBox="1"/>
          <p:nvPr/>
        </p:nvSpPr>
        <p:spPr>
          <a:xfrm>
            <a:off x="2077849" y="4110522"/>
            <a:ext cx="225912" cy="215444"/>
          </a:xfrm>
          <a:prstGeom prst="rect">
            <a:avLst/>
          </a:prstGeom>
        </p:spPr>
        <p:txBody>
          <a:bodyPr wrap="square" lIns="0" tIns="0" rIns="0" bIns="0" rtlCol="0">
            <a:spAutoFit/>
          </a:bodyPr>
          <a:lstStyle/>
          <a:p>
            <a:pPr algn="l">
              <a:spcAft>
                <a:spcPts val="600"/>
              </a:spcAft>
            </a:pPr>
            <a:r>
              <a:rPr lang="en-US" sz="1400" b="1" dirty="0">
                <a:solidFill>
                  <a:schemeClr val="tx1">
                    <a:lumMod val="50000"/>
                  </a:schemeClr>
                </a:solidFill>
              </a:rPr>
              <a:t>.1</a:t>
            </a:r>
          </a:p>
        </p:txBody>
      </p:sp>
      <p:grpSp>
        <p:nvGrpSpPr>
          <p:cNvPr id="204" name="Group 203">
            <a:extLst>
              <a:ext uri="{FF2B5EF4-FFF2-40B4-BE49-F238E27FC236}">
                <a16:creationId xmlns:a16="http://schemas.microsoft.com/office/drawing/2014/main" id="{4CA7CC63-CECF-CD46-B3EA-4AED069D1D8D}"/>
              </a:ext>
            </a:extLst>
          </p:cNvPr>
          <p:cNvGrpSpPr/>
          <p:nvPr/>
        </p:nvGrpSpPr>
        <p:grpSpPr>
          <a:xfrm>
            <a:off x="2502766" y="1707176"/>
            <a:ext cx="2477627" cy="1350750"/>
            <a:chOff x="3842409" y="1973275"/>
            <a:chExt cx="2477627" cy="1350750"/>
          </a:xfrm>
        </p:grpSpPr>
        <p:cxnSp>
          <p:nvCxnSpPr>
            <p:cNvPr id="205" name="Straight Connector 204">
              <a:extLst>
                <a:ext uri="{FF2B5EF4-FFF2-40B4-BE49-F238E27FC236}">
                  <a16:creationId xmlns:a16="http://schemas.microsoft.com/office/drawing/2014/main" id="{4536373F-AD1F-A147-B13E-22FE008E153C}"/>
                </a:ext>
              </a:extLst>
            </p:cNvPr>
            <p:cNvCxnSpPr>
              <a:cxnSpLocks/>
            </p:cNvCxnSpPr>
            <p:nvPr/>
          </p:nvCxnSpPr>
          <p:spPr bwMode="gray">
            <a:xfrm>
              <a:off x="5940368" y="2925856"/>
              <a:ext cx="0" cy="374610"/>
            </a:xfrm>
            <a:prstGeom prst="line">
              <a:avLst/>
            </a:prstGeom>
            <a:ln w="25400" cap="rnd">
              <a:solidFill>
                <a:schemeClr val="accent1">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14" name="Straight Connector 213">
              <a:extLst>
                <a:ext uri="{FF2B5EF4-FFF2-40B4-BE49-F238E27FC236}">
                  <a16:creationId xmlns:a16="http://schemas.microsoft.com/office/drawing/2014/main" id="{E6338A80-6E2E-9E43-B520-E0C3105EBBF1}"/>
                </a:ext>
              </a:extLst>
            </p:cNvPr>
            <p:cNvCxnSpPr>
              <a:cxnSpLocks/>
            </p:cNvCxnSpPr>
            <p:nvPr/>
          </p:nvCxnSpPr>
          <p:spPr bwMode="gray">
            <a:xfrm flipH="1">
              <a:off x="3842409" y="2908492"/>
              <a:ext cx="2477627" cy="0"/>
            </a:xfrm>
            <a:prstGeom prst="line">
              <a:avLst/>
            </a:prstGeom>
            <a:ln w="25400" cap="rnd">
              <a:solidFill>
                <a:schemeClr val="accent1">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27" name="Straight Connector 226">
              <a:extLst>
                <a:ext uri="{FF2B5EF4-FFF2-40B4-BE49-F238E27FC236}">
                  <a16:creationId xmlns:a16="http://schemas.microsoft.com/office/drawing/2014/main" id="{D0B11638-9F7F-514C-944D-8B2CE3C0AA98}"/>
                </a:ext>
              </a:extLst>
            </p:cNvPr>
            <p:cNvCxnSpPr>
              <a:cxnSpLocks/>
            </p:cNvCxnSpPr>
            <p:nvPr/>
          </p:nvCxnSpPr>
          <p:spPr bwMode="gray">
            <a:xfrm flipV="1">
              <a:off x="6173360" y="1973275"/>
              <a:ext cx="370" cy="934216"/>
            </a:xfrm>
            <a:prstGeom prst="line">
              <a:avLst/>
            </a:prstGeom>
            <a:ln w="25400" cap="rnd">
              <a:solidFill>
                <a:schemeClr val="accent1">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28" name="Straight Connector 227">
              <a:extLst>
                <a:ext uri="{FF2B5EF4-FFF2-40B4-BE49-F238E27FC236}">
                  <a16:creationId xmlns:a16="http://schemas.microsoft.com/office/drawing/2014/main" id="{9CFE6C27-C567-5846-9290-7259E6A05506}"/>
                </a:ext>
              </a:extLst>
            </p:cNvPr>
            <p:cNvCxnSpPr>
              <a:cxnSpLocks/>
            </p:cNvCxnSpPr>
            <p:nvPr/>
          </p:nvCxnSpPr>
          <p:spPr bwMode="gray">
            <a:xfrm flipH="1" flipV="1">
              <a:off x="3946352" y="2919187"/>
              <a:ext cx="1" cy="404838"/>
            </a:xfrm>
            <a:prstGeom prst="line">
              <a:avLst/>
            </a:prstGeom>
            <a:ln w="25400" cap="rnd">
              <a:solidFill>
                <a:schemeClr val="accent1">
                  <a:lumMod val="75000"/>
                </a:schemeClr>
              </a:solidFill>
              <a:miter lim="800000"/>
              <a:tailEnd type="none"/>
            </a:ln>
          </p:spPr>
          <p:style>
            <a:lnRef idx="1">
              <a:schemeClr val="accent1"/>
            </a:lnRef>
            <a:fillRef idx="0">
              <a:schemeClr val="accent1"/>
            </a:fillRef>
            <a:effectRef idx="0">
              <a:schemeClr val="accent1"/>
            </a:effectRef>
            <a:fontRef idx="minor">
              <a:schemeClr val="tx1"/>
            </a:fontRef>
          </p:style>
        </p:cxnSp>
      </p:grpSp>
      <p:sp>
        <p:nvSpPr>
          <p:cNvPr id="229" name="Rectangle 228">
            <a:extLst>
              <a:ext uri="{FF2B5EF4-FFF2-40B4-BE49-F238E27FC236}">
                <a16:creationId xmlns:a16="http://schemas.microsoft.com/office/drawing/2014/main" id="{8A3B2754-57A4-0949-8A39-D1E8F685091B}"/>
              </a:ext>
            </a:extLst>
          </p:cNvPr>
          <p:cNvSpPr/>
          <p:nvPr/>
        </p:nvSpPr>
        <p:spPr>
          <a:xfrm>
            <a:off x="5428037" y="2901198"/>
            <a:ext cx="947091" cy="769441"/>
          </a:xfrm>
          <a:prstGeom prst="rect">
            <a:avLst/>
          </a:prstGeom>
        </p:spPr>
        <p:txBody>
          <a:bodyPr wrap="square">
            <a:spAutoFit/>
          </a:bodyPr>
          <a:lstStyle/>
          <a:p>
            <a:pPr algn="ctr"/>
            <a:r>
              <a:rPr lang="en-US" sz="1100" b="1" dirty="0">
                <a:solidFill>
                  <a:schemeClr val="tx2"/>
                </a:solidFill>
                <a:ea typeface="Gotham Rounded Book" charset="0"/>
                <a:cs typeface="Gotham Rounded Book" charset="0"/>
              </a:rPr>
              <a:t>Edge </a:t>
            </a:r>
          </a:p>
          <a:p>
            <a:pPr algn="ctr"/>
            <a:r>
              <a:rPr lang="en-US" sz="1100" b="1" dirty="0">
                <a:solidFill>
                  <a:schemeClr val="tx2"/>
                </a:solidFill>
                <a:ea typeface="Gotham Rounded Book" charset="0"/>
                <a:cs typeface="Gotham Rounded Book" charset="0"/>
              </a:rPr>
              <a:t>Transport</a:t>
            </a:r>
          </a:p>
          <a:p>
            <a:pPr algn="ctr"/>
            <a:r>
              <a:rPr lang="en-US" sz="1100" b="1" dirty="0">
                <a:solidFill>
                  <a:schemeClr val="tx2"/>
                </a:solidFill>
                <a:ea typeface="Gotham Rounded Book" charset="0"/>
                <a:cs typeface="Gotham Rounded Book" charset="0"/>
              </a:rPr>
              <a:t>Node #2 </a:t>
            </a:r>
          </a:p>
          <a:p>
            <a:pPr algn="ctr"/>
            <a:r>
              <a:rPr lang="en-US" sz="1100" b="1" dirty="0">
                <a:solidFill>
                  <a:schemeClr val="tx2"/>
                </a:solidFill>
                <a:ea typeface="Gotham Rounded Book" charset="0"/>
                <a:cs typeface="Gotham Rounded Book" charset="0"/>
              </a:rPr>
              <a:t>VM / BM</a:t>
            </a:r>
          </a:p>
        </p:txBody>
      </p:sp>
      <p:sp>
        <p:nvSpPr>
          <p:cNvPr id="231" name="Rectangle 230">
            <a:extLst>
              <a:ext uri="{FF2B5EF4-FFF2-40B4-BE49-F238E27FC236}">
                <a16:creationId xmlns:a16="http://schemas.microsoft.com/office/drawing/2014/main" id="{F5BD987E-B22E-6940-9F22-31EB44845CEA}"/>
              </a:ext>
            </a:extLst>
          </p:cNvPr>
          <p:cNvSpPr/>
          <p:nvPr/>
        </p:nvSpPr>
        <p:spPr>
          <a:xfrm>
            <a:off x="8486221" y="3483177"/>
            <a:ext cx="2202462" cy="2672295"/>
          </a:xfrm>
          <a:prstGeom prst="rect">
            <a:avLst/>
          </a:prstGeom>
          <a:noFill/>
          <a:ln w="19050">
            <a:solidFill>
              <a:schemeClr val="tx1"/>
            </a:solidFill>
            <a:prstDash val="dash"/>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grpSp>
        <p:nvGrpSpPr>
          <p:cNvPr id="232" name="Group 231">
            <a:extLst>
              <a:ext uri="{FF2B5EF4-FFF2-40B4-BE49-F238E27FC236}">
                <a16:creationId xmlns:a16="http://schemas.microsoft.com/office/drawing/2014/main" id="{9DEA9224-026A-A841-A195-3866EC66E303}"/>
              </a:ext>
            </a:extLst>
          </p:cNvPr>
          <p:cNvGrpSpPr/>
          <p:nvPr/>
        </p:nvGrpSpPr>
        <p:grpSpPr>
          <a:xfrm>
            <a:off x="9024149" y="4298724"/>
            <a:ext cx="540000" cy="540000"/>
            <a:chOff x="7736620" y="7009631"/>
            <a:chExt cx="4501800" cy="4503600"/>
          </a:xfrm>
          <a:solidFill>
            <a:schemeClr val="accent6"/>
          </a:solidFill>
        </p:grpSpPr>
        <p:sp>
          <p:nvSpPr>
            <p:cNvPr id="233" name="Freeform: Shape 1">
              <a:extLst>
                <a:ext uri="{FF2B5EF4-FFF2-40B4-BE49-F238E27FC236}">
                  <a16:creationId xmlns:a16="http://schemas.microsoft.com/office/drawing/2014/main" id="{23778C49-3A67-B24A-A7C6-E91AF10D764E}"/>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35" name="Freeform: Shape 2">
              <a:extLst>
                <a:ext uri="{FF2B5EF4-FFF2-40B4-BE49-F238E27FC236}">
                  <a16:creationId xmlns:a16="http://schemas.microsoft.com/office/drawing/2014/main" id="{BB9812D3-C41F-574C-8763-63A487348578}"/>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37" name="Freeform: Shape 3">
              <a:extLst>
                <a:ext uri="{FF2B5EF4-FFF2-40B4-BE49-F238E27FC236}">
                  <a16:creationId xmlns:a16="http://schemas.microsoft.com/office/drawing/2014/main" id="{DEE0C75F-01E3-6F43-815D-486C89606F91}"/>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38" name="Freeform: Shape 4">
              <a:extLst>
                <a:ext uri="{FF2B5EF4-FFF2-40B4-BE49-F238E27FC236}">
                  <a16:creationId xmlns:a16="http://schemas.microsoft.com/office/drawing/2014/main" id="{5F7D09B9-09B4-9B4A-9412-EF85E481AFAE}"/>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39" name="Freeform: Shape 5">
              <a:extLst>
                <a:ext uri="{FF2B5EF4-FFF2-40B4-BE49-F238E27FC236}">
                  <a16:creationId xmlns:a16="http://schemas.microsoft.com/office/drawing/2014/main" id="{64C54CE4-A789-134D-93D4-ED22D118EA29}"/>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240" name="Rectangle 239">
            <a:extLst>
              <a:ext uri="{FF2B5EF4-FFF2-40B4-BE49-F238E27FC236}">
                <a16:creationId xmlns:a16="http://schemas.microsoft.com/office/drawing/2014/main" id="{96E63FAC-CAE4-ED4D-8470-E1D658912AE1}"/>
              </a:ext>
            </a:extLst>
          </p:cNvPr>
          <p:cNvSpPr/>
          <p:nvPr/>
        </p:nvSpPr>
        <p:spPr>
          <a:xfrm>
            <a:off x="8820753" y="3044518"/>
            <a:ext cx="1563340" cy="461665"/>
          </a:xfrm>
          <a:prstGeom prst="rect">
            <a:avLst/>
          </a:prstGeom>
        </p:spPr>
        <p:txBody>
          <a:bodyPr wrap="square">
            <a:spAutoFit/>
          </a:bodyPr>
          <a:lstStyle/>
          <a:p>
            <a:pPr algn="ctr"/>
            <a:r>
              <a:rPr lang="en-US" sz="1200" b="1" dirty="0">
                <a:solidFill>
                  <a:schemeClr val="tx2"/>
                </a:solidFill>
                <a:ea typeface="Gotham Rounded Book" charset="0"/>
                <a:cs typeface="Gotham Rounded Book" charset="0"/>
              </a:rPr>
              <a:t>Host Transport Node</a:t>
            </a:r>
          </a:p>
        </p:txBody>
      </p:sp>
      <p:sp>
        <p:nvSpPr>
          <p:cNvPr id="241" name="Rectangle 240">
            <a:extLst>
              <a:ext uri="{FF2B5EF4-FFF2-40B4-BE49-F238E27FC236}">
                <a16:creationId xmlns:a16="http://schemas.microsoft.com/office/drawing/2014/main" id="{7CE64D2E-497A-4D40-8D57-6550FCB51B57}"/>
              </a:ext>
            </a:extLst>
          </p:cNvPr>
          <p:cNvSpPr/>
          <p:nvPr/>
        </p:nvSpPr>
        <p:spPr>
          <a:xfrm>
            <a:off x="8532139" y="4406468"/>
            <a:ext cx="482824" cy="338554"/>
          </a:xfrm>
          <a:prstGeom prst="rect">
            <a:avLst/>
          </a:prstGeom>
        </p:spPr>
        <p:txBody>
          <a:bodyPr wrap="none">
            <a:spAutoFit/>
          </a:bodyPr>
          <a:lstStyle/>
          <a:p>
            <a:r>
              <a:rPr lang="en-US" sz="1600" b="1" dirty="0">
                <a:solidFill>
                  <a:schemeClr val="tx2"/>
                </a:solidFill>
                <a:latin typeface="Metropolis" pitchFamily="2" charset="77"/>
              </a:rPr>
              <a:t>DR</a:t>
            </a:r>
            <a:endParaRPr lang="en-GB" sz="1600" dirty="0"/>
          </a:p>
        </p:txBody>
      </p:sp>
      <p:cxnSp>
        <p:nvCxnSpPr>
          <p:cNvPr id="243" name="Straight Connector 242">
            <a:extLst>
              <a:ext uri="{FF2B5EF4-FFF2-40B4-BE49-F238E27FC236}">
                <a16:creationId xmlns:a16="http://schemas.microsoft.com/office/drawing/2014/main" id="{4F9158E0-42B3-1542-A58B-BDE6C9721CD1}"/>
              </a:ext>
            </a:extLst>
          </p:cNvPr>
          <p:cNvCxnSpPr>
            <a:cxnSpLocks/>
          </p:cNvCxnSpPr>
          <p:nvPr/>
        </p:nvCxnSpPr>
        <p:spPr bwMode="gray">
          <a:xfrm>
            <a:off x="9294149" y="4050713"/>
            <a:ext cx="0" cy="259162"/>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244" name="Group 243">
            <a:extLst>
              <a:ext uri="{FF2B5EF4-FFF2-40B4-BE49-F238E27FC236}">
                <a16:creationId xmlns:a16="http://schemas.microsoft.com/office/drawing/2014/main" id="{C34DA665-C66F-3744-9FE8-C242212A7A79}"/>
              </a:ext>
            </a:extLst>
          </p:cNvPr>
          <p:cNvGrpSpPr/>
          <p:nvPr/>
        </p:nvGrpSpPr>
        <p:grpSpPr>
          <a:xfrm>
            <a:off x="10216061" y="5714243"/>
            <a:ext cx="360000" cy="360000"/>
            <a:chOff x="6528282" y="2136284"/>
            <a:chExt cx="1828959" cy="1828959"/>
          </a:xfrm>
        </p:grpSpPr>
        <p:sp>
          <p:nvSpPr>
            <p:cNvPr id="246" name="Oval 245">
              <a:extLst>
                <a:ext uri="{FF2B5EF4-FFF2-40B4-BE49-F238E27FC236}">
                  <a16:creationId xmlns:a16="http://schemas.microsoft.com/office/drawing/2014/main" id="{86FE6B09-0245-7540-BEA1-ADFB3E87370E}"/>
                </a:ext>
              </a:extLst>
            </p:cNvPr>
            <p:cNvSpPr/>
            <p:nvPr/>
          </p:nvSpPr>
          <p:spPr>
            <a:xfrm>
              <a:off x="6528282" y="2136284"/>
              <a:ext cx="1828959" cy="1828959"/>
            </a:xfrm>
            <a:prstGeom prst="ellipse">
              <a:avLst/>
            </a:prstGeom>
            <a:solidFill>
              <a:schemeClr val="accent1"/>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247" name="Freeform 5">
              <a:extLst>
                <a:ext uri="{FF2B5EF4-FFF2-40B4-BE49-F238E27FC236}">
                  <a16:creationId xmlns:a16="http://schemas.microsoft.com/office/drawing/2014/main" id="{111511EC-5022-A142-9377-250225D774E2}"/>
                </a:ext>
              </a:extLst>
            </p:cNvPr>
            <p:cNvSpPr>
              <a:spLocks noChangeAspect="1" noEditPoints="1"/>
            </p:cNvSpPr>
            <p:nvPr/>
          </p:nvSpPr>
          <p:spPr bwMode="auto">
            <a:xfrm>
              <a:off x="6894675" y="2498449"/>
              <a:ext cx="1096168" cy="1096168"/>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52" name="Group 251">
            <a:extLst>
              <a:ext uri="{FF2B5EF4-FFF2-40B4-BE49-F238E27FC236}">
                <a16:creationId xmlns:a16="http://schemas.microsoft.com/office/drawing/2014/main" id="{89675C9F-86C1-AD4F-A7F2-B99152A6AF62}"/>
              </a:ext>
            </a:extLst>
          </p:cNvPr>
          <p:cNvGrpSpPr/>
          <p:nvPr/>
        </p:nvGrpSpPr>
        <p:grpSpPr>
          <a:xfrm>
            <a:off x="9805522" y="5705924"/>
            <a:ext cx="360000" cy="360000"/>
            <a:chOff x="6528277" y="2132050"/>
            <a:chExt cx="1828959" cy="1828960"/>
          </a:xfrm>
        </p:grpSpPr>
        <p:sp>
          <p:nvSpPr>
            <p:cNvPr id="255" name="Oval 254">
              <a:extLst>
                <a:ext uri="{FF2B5EF4-FFF2-40B4-BE49-F238E27FC236}">
                  <a16:creationId xmlns:a16="http://schemas.microsoft.com/office/drawing/2014/main" id="{75955973-4470-6547-BE83-A90731B4EA06}"/>
                </a:ext>
              </a:extLst>
            </p:cNvPr>
            <p:cNvSpPr/>
            <p:nvPr/>
          </p:nvSpPr>
          <p:spPr>
            <a:xfrm>
              <a:off x="6528277" y="2132050"/>
              <a:ext cx="1828959" cy="1828960"/>
            </a:xfrm>
            <a:prstGeom prst="ellipse">
              <a:avLst/>
            </a:prstGeom>
            <a:solidFill>
              <a:srgbClr val="002060"/>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256" name="Freeform 5">
              <a:extLst>
                <a:ext uri="{FF2B5EF4-FFF2-40B4-BE49-F238E27FC236}">
                  <a16:creationId xmlns:a16="http://schemas.microsoft.com/office/drawing/2014/main" id="{ACFBBB73-1A95-084A-BFC9-08D34D417FC0}"/>
                </a:ext>
              </a:extLst>
            </p:cNvPr>
            <p:cNvSpPr>
              <a:spLocks noChangeAspect="1" noEditPoints="1"/>
            </p:cNvSpPr>
            <p:nvPr/>
          </p:nvSpPr>
          <p:spPr bwMode="auto">
            <a:xfrm>
              <a:off x="6894675" y="2498449"/>
              <a:ext cx="1096168" cy="1096168"/>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cxnSp>
        <p:nvCxnSpPr>
          <p:cNvPr id="257" name="Straight Connector 256">
            <a:extLst>
              <a:ext uri="{FF2B5EF4-FFF2-40B4-BE49-F238E27FC236}">
                <a16:creationId xmlns:a16="http://schemas.microsoft.com/office/drawing/2014/main" id="{CC8A3061-1008-7F4F-9F59-D44010356091}"/>
              </a:ext>
            </a:extLst>
          </p:cNvPr>
          <p:cNvCxnSpPr>
            <a:cxnSpLocks/>
            <a:stCxn id="246" idx="0"/>
          </p:cNvCxnSpPr>
          <p:nvPr/>
        </p:nvCxnSpPr>
        <p:spPr bwMode="gray">
          <a:xfrm flipH="1" flipV="1">
            <a:off x="10392935" y="5095972"/>
            <a:ext cx="0" cy="618271"/>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58" name="Straight Connector 257">
            <a:extLst>
              <a:ext uri="{FF2B5EF4-FFF2-40B4-BE49-F238E27FC236}">
                <a16:creationId xmlns:a16="http://schemas.microsoft.com/office/drawing/2014/main" id="{CEEAC9E2-61E5-414A-97DC-7EEC1D29D500}"/>
              </a:ext>
            </a:extLst>
          </p:cNvPr>
          <p:cNvCxnSpPr>
            <a:cxnSpLocks/>
            <a:stCxn id="255" idx="0"/>
          </p:cNvCxnSpPr>
          <p:nvPr/>
        </p:nvCxnSpPr>
        <p:spPr bwMode="gray">
          <a:xfrm flipV="1">
            <a:off x="9985522" y="5264952"/>
            <a:ext cx="0" cy="440972"/>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259" name="Group 258">
            <a:extLst>
              <a:ext uri="{FF2B5EF4-FFF2-40B4-BE49-F238E27FC236}">
                <a16:creationId xmlns:a16="http://schemas.microsoft.com/office/drawing/2014/main" id="{96AC075C-0A28-7444-A40F-BDD89659D4E1}"/>
              </a:ext>
            </a:extLst>
          </p:cNvPr>
          <p:cNvGrpSpPr/>
          <p:nvPr/>
        </p:nvGrpSpPr>
        <p:grpSpPr>
          <a:xfrm>
            <a:off x="9387715" y="5709630"/>
            <a:ext cx="360000" cy="360000"/>
            <a:chOff x="6528277" y="2132050"/>
            <a:chExt cx="1828959" cy="1828960"/>
          </a:xfrm>
        </p:grpSpPr>
        <p:sp>
          <p:nvSpPr>
            <p:cNvPr id="260" name="Oval 259">
              <a:extLst>
                <a:ext uri="{FF2B5EF4-FFF2-40B4-BE49-F238E27FC236}">
                  <a16:creationId xmlns:a16="http://schemas.microsoft.com/office/drawing/2014/main" id="{9E0AC065-B1A6-374A-BC24-2C6103B02194}"/>
                </a:ext>
              </a:extLst>
            </p:cNvPr>
            <p:cNvSpPr/>
            <p:nvPr/>
          </p:nvSpPr>
          <p:spPr>
            <a:xfrm>
              <a:off x="6528277" y="2132050"/>
              <a:ext cx="1828959" cy="1828960"/>
            </a:xfrm>
            <a:prstGeom prst="ellipse">
              <a:avLst/>
            </a:prstGeom>
            <a:solidFill>
              <a:srgbClr val="00B050"/>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261" name="Freeform 5">
              <a:extLst>
                <a:ext uri="{FF2B5EF4-FFF2-40B4-BE49-F238E27FC236}">
                  <a16:creationId xmlns:a16="http://schemas.microsoft.com/office/drawing/2014/main" id="{7779BEDD-1BEF-5441-914A-F8A17247A810}"/>
                </a:ext>
              </a:extLst>
            </p:cNvPr>
            <p:cNvSpPr>
              <a:spLocks noChangeAspect="1" noEditPoints="1"/>
            </p:cNvSpPr>
            <p:nvPr/>
          </p:nvSpPr>
          <p:spPr bwMode="auto">
            <a:xfrm>
              <a:off x="6894669" y="2528486"/>
              <a:ext cx="1096169" cy="1096167"/>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cxnSp>
        <p:nvCxnSpPr>
          <p:cNvPr id="262" name="Straight Connector 261">
            <a:extLst>
              <a:ext uri="{FF2B5EF4-FFF2-40B4-BE49-F238E27FC236}">
                <a16:creationId xmlns:a16="http://schemas.microsoft.com/office/drawing/2014/main" id="{CC7CB5AD-C8CB-4046-8795-1F03F64A0037}"/>
              </a:ext>
            </a:extLst>
          </p:cNvPr>
          <p:cNvCxnSpPr>
            <a:cxnSpLocks/>
          </p:cNvCxnSpPr>
          <p:nvPr/>
        </p:nvCxnSpPr>
        <p:spPr bwMode="gray">
          <a:xfrm flipV="1">
            <a:off x="9556564" y="5479991"/>
            <a:ext cx="0" cy="240790"/>
          </a:xfrm>
          <a:prstGeom prst="line">
            <a:avLst/>
          </a:prstGeom>
          <a:ln w="25400" cap="rnd">
            <a:solidFill>
              <a:srgbClr val="00B050"/>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63" name="TextBox 262">
            <a:extLst>
              <a:ext uri="{FF2B5EF4-FFF2-40B4-BE49-F238E27FC236}">
                <a16:creationId xmlns:a16="http://schemas.microsoft.com/office/drawing/2014/main" id="{0B8BDACA-7F87-2B4D-8358-2E72EAFC200D}"/>
              </a:ext>
            </a:extLst>
          </p:cNvPr>
          <p:cNvSpPr txBox="1"/>
          <p:nvPr/>
        </p:nvSpPr>
        <p:spPr>
          <a:xfrm>
            <a:off x="4473881" y="4111233"/>
            <a:ext cx="225912" cy="215444"/>
          </a:xfrm>
          <a:prstGeom prst="rect">
            <a:avLst/>
          </a:prstGeom>
        </p:spPr>
        <p:txBody>
          <a:bodyPr wrap="square" lIns="0" tIns="0" rIns="0" bIns="0" rtlCol="0">
            <a:spAutoFit/>
          </a:bodyPr>
          <a:lstStyle/>
          <a:p>
            <a:pPr algn="l">
              <a:spcAft>
                <a:spcPts val="600"/>
              </a:spcAft>
            </a:pPr>
            <a:r>
              <a:rPr lang="en-US" sz="1400" b="1" dirty="0">
                <a:solidFill>
                  <a:schemeClr val="tx1">
                    <a:lumMod val="50000"/>
                  </a:schemeClr>
                </a:solidFill>
              </a:rPr>
              <a:t>.1</a:t>
            </a:r>
          </a:p>
        </p:txBody>
      </p:sp>
      <p:sp>
        <p:nvSpPr>
          <p:cNvPr id="264" name="TextBox 263">
            <a:extLst>
              <a:ext uri="{FF2B5EF4-FFF2-40B4-BE49-F238E27FC236}">
                <a16:creationId xmlns:a16="http://schemas.microsoft.com/office/drawing/2014/main" id="{C64217E1-1BB0-BF44-8027-4B63C7DAB39A}"/>
              </a:ext>
            </a:extLst>
          </p:cNvPr>
          <p:cNvSpPr txBox="1"/>
          <p:nvPr/>
        </p:nvSpPr>
        <p:spPr>
          <a:xfrm>
            <a:off x="9115328" y="4102109"/>
            <a:ext cx="225912" cy="215444"/>
          </a:xfrm>
          <a:prstGeom prst="rect">
            <a:avLst/>
          </a:prstGeom>
        </p:spPr>
        <p:txBody>
          <a:bodyPr wrap="square" lIns="0" tIns="0" rIns="0" bIns="0" rtlCol="0">
            <a:spAutoFit/>
          </a:bodyPr>
          <a:lstStyle/>
          <a:p>
            <a:pPr algn="l">
              <a:spcAft>
                <a:spcPts val="600"/>
              </a:spcAft>
            </a:pPr>
            <a:r>
              <a:rPr lang="en-US" sz="1400" b="1" dirty="0">
                <a:solidFill>
                  <a:schemeClr val="tx1">
                    <a:lumMod val="50000"/>
                  </a:schemeClr>
                </a:solidFill>
              </a:rPr>
              <a:t>.1</a:t>
            </a:r>
          </a:p>
        </p:txBody>
      </p:sp>
      <p:grpSp>
        <p:nvGrpSpPr>
          <p:cNvPr id="265" name="Group 264">
            <a:extLst>
              <a:ext uri="{FF2B5EF4-FFF2-40B4-BE49-F238E27FC236}">
                <a16:creationId xmlns:a16="http://schemas.microsoft.com/office/drawing/2014/main" id="{ECF8538A-AB70-7243-8B4F-7DB1A65ADF03}"/>
              </a:ext>
            </a:extLst>
          </p:cNvPr>
          <p:cNvGrpSpPr/>
          <p:nvPr/>
        </p:nvGrpSpPr>
        <p:grpSpPr>
          <a:xfrm>
            <a:off x="325297" y="4233598"/>
            <a:ext cx="1168314" cy="688656"/>
            <a:chOff x="10181414" y="4051265"/>
            <a:chExt cx="1168314" cy="983332"/>
          </a:xfrm>
        </p:grpSpPr>
        <p:sp>
          <p:nvSpPr>
            <p:cNvPr id="266" name="Rectangle 265">
              <a:extLst>
                <a:ext uri="{FF2B5EF4-FFF2-40B4-BE49-F238E27FC236}">
                  <a16:creationId xmlns:a16="http://schemas.microsoft.com/office/drawing/2014/main" id="{140B383B-E91E-0748-82B0-B1836BBBEB32}"/>
                </a:ext>
              </a:extLst>
            </p:cNvPr>
            <p:cNvSpPr/>
            <p:nvPr/>
          </p:nvSpPr>
          <p:spPr bwMode="gray">
            <a:xfrm>
              <a:off x="10181414" y="4051265"/>
              <a:ext cx="1168313" cy="969495"/>
            </a:xfrm>
            <a:prstGeom prst="rect">
              <a:avLst/>
            </a:prstGeom>
            <a:gradFill>
              <a:gsLst>
                <a:gs pos="0">
                  <a:schemeClr val="accent4"/>
                </a:gs>
                <a:gs pos="98000">
                  <a:schemeClr val="accent4"/>
                </a:gs>
                <a:gs pos="98000">
                  <a:schemeClr val="accent6"/>
                </a:gs>
              </a:gsLst>
              <a:lin ang="5400000" scaled="1"/>
            </a:gradFill>
          </p:spPr>
          <p:txBody>
            <a:bodyPr vert="horz" lIns="594360" tIns="457200" rIns="457200" bIns="457200" rtlCol="0">
              <a:noAutofit/>
            </a:bodyPr>
            <a:lstStyle/>
            <a:p>
              <a:pPr>
                <a:lnSpc>
                  <a:spcPct val="90000"/>
                </a:lnSpc>
                <a:spcBef>
                  <a:spcPts val="1500"/>
                </a:spcBef>
                <a:buClr>
                  <a:schemeClr val="tx1">
                    <a:lumMod val="60000"/>
                    <a:lumOff val="40000"/>
                  </a:schemeClr>
                </a:buClr>
                <a:buSzPct val="90000"/>
              </a:pPr>
              <a:endParaRPr lang="en-US" sz="1600" dirty="0">
                <a:solidFill>
                  <a:schemeClr val="bg1"/>
                </a:solidFill>
              </a:endParaRPr>
            </a:p>
          </p:txBody>
        </p:sp>
        <p:sp>
          <p:nvSpPr>
            <p:cNvPr id="267" name="Rectangle 266">
              <a:extLst>
                <a:ext uri="{FF2B5EF4-FFF2-40B4-BE49-F238E27FC236}">
                  <a16:creationId xmlns:a16="http://schemas.microsoft.com/office/drawing/2014/main" id="{23CD4492-494F-2E42-AE5A-329942AC6F1A}"/>
                </a:ext>
              </a:extLst>
            </p:cNvPr>
            <p:cNvSpPr/>
            <p:nvPr/>
          </p:nvSpPr>
          <p:spPr>
            <a:xfrm>
              <a:off x="10181415" y="4111701"/>
              <a:ext cx="1168313" cy="922896"/>
            </a:xfrm>
            <a:prstGeom prst="rect">
              <a:avLst/>
            </a:prstGeom>
          </p:spPr>
          <p:txBody>
            <a:bodyPr wrap="square">
              <a:spAutoFit/>
            </a:bodyPr>
            <a:lstStyle/>
            <a:p>
              <a:pPr algn="ctr"/>
              <a:r>
                <a:rPr lang="en-US" sz="1200" b="1" dirty="0">
                  <a:solidFill>
                    <a:schemeClr val="bg1"/>
                  </a:solidFill>
                  <a:ea typeface="Gotham Rounded Book" charset="0"/>
                  <a:cs typeface="Gotham Rounded Book" charset="0"/>
                </a:rPr>
                <a:t>2. Routing Decision on Tier 0 DR</a:t>
              </a:r>
            </a:p>
          </p:txBody>
        </p:sp>
      </p:grpSp>
      <p:cxnSp>
        <p:nvCxnSpPr>
          <p:cNvPr id="268" name="Straight Connector 267">
            <a:extLst>
              <a:ext uri="{FF2B5EF4-FFF2-40B4-BE49-F238E27FC236}">
                <a16:creationId xmlns:a16="http://schemas.microsoft.com/office/drawing/2014/main" id="{5BA70672-9EAF-6C48-AD96-7D4A9EC53D30}"/>
              </a:ext>
            </a:extLst>
          </p:cNvPr>
          <p:cNvCxnSpPr>
            <a:cxnSpLocks/>
          </p:cNvCxnSpPr>
          <p:nvPr/>
        </p:nvCxnSpPr>
        <p:spPr bwMode="gray">
          <a:xfrm>
            <a:off x="9153829" y="4836897"/>
            <a:ext cx="0" cy="236069"/>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69" name="Straight Connector 268">
            <a:extLst>
              <a:ext uri="{FF2B5EF4-FFF2-40B4-BE49-F238E27FC236}">
                <a16:creationId xmlns:a16="http://schemas.microsoft.com/office/drawing/2014/main" id="{A0877FA8-2126-0447-9052-9FFF67935371}"/>
              </a:ext>
            </a:extLst>
          </p:cNvPr>
          <p:cNvCxnSpPr>
            <a:cxnSpLocks/>
          </p:cNvCxnSpPr>
          <p:nvPr/>
        </p:nvCxnSpPr>
        <p:spPr bwMode="gray">
          <a:xfrm>
            <a:off x="9285911" y="4855255"/>
            <a:ext cx="0" cy="413226"/>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70" name="Straight Connector 269">
            <a:extLst>
              <a:ext uri="{FF2B5EF4-FFF2-40B4-BE49-F238E27FC236}">
                <a16:creationId xmlns:a16="http://schemas.microsoft.com/office/drawing/2014/main" id="{D5DB7134-78F9-1841-8468-8E3DE7F59C47}"/>
              </a:ext>
            </a:extLst>
          </p:cNvPr>
          <p:cNvCxnSpPr>
            <a:cxnSpLocks/>
          </p:cNvCxnSpPr>
          <p:nvPr/>
        </p:nvCxnSpPr>
        <p:spPr bwMode="gray">
          <a:xfrm>
            <a:off x="9433575" y="4813542"/>
            <a:ext cx="0" cy="641174"/>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272" name="Group 271">
            <a:extLst>
              <a:ext uri="{FF2B5EF4-FFF2-40B4-BE49-F238E27FC236}">
                <a16:creationId xmlns:a16="http://schemas.microsoft.com/office/drawing/2014/main" id="{EEBF8142-8135-7446-9A8E-98C76C2CF808}"/>
              </a:ext>
            </a:extLst>
          </p:cNvPr>
          <p:cNvGrpSpPr/>
          <p:nvPr/>
        </p:nvGrpSpPr>
        <p:grpSpPr>
          <a:xfrm>
            <a:off x="6096000" y="5933526"/>
            <a:ext cx="596533" cy="596533"/>
            <a:chOff x="10261967" y="190020"/>
            <a:chExt cx="1828959" cy="1828959"/>
          </a:xfrm>
        </p:grpSpPr>
        <p:sp>
          <p:nvSpPr>
            <p:cNvPr id="273" name="Oval 272">
              <a:extLst>
                <a:ext uri="{FF2B5EF4-FFF2-40B4-BE49-F238E27FC236}">
                  <a16:creationId xmlns:a16="http://schemas.microsoft.com/office/drawing/2014/main" id="{3E286736-5DC6-424B-B8FC-FB55F5008052}"/>
                </a:ext>
              </a:extLst>
            </p:cNvPr>
            <p:cNvSpPr/>
            <p:nvPr/>
          </p:nvSpPr>
          <p:spPr>
            <a:xfrm>
              <a:off x="10261967" y="190020"/>
              <a:ext cx="1828959" cy="1828959"/>
            </a:xfrm>
            <a:prstGeom prst="ellipse">
              <a:avLst/>
            </a:prstGeom>
            <a:solidFill>
              <a:schemeClr val="tx1"/>
            </a:solidFill>
            <a:ln>
              <a:noFill/>
            </a:ln>
            <a:effectLst/>
          </p:spPr>
          <p:txBody>
            <a:bodyPr vert="horz" wrap="square" lIns="0" tIns="0" rIns="0" bIns="0" numCol="1" anchor="ctr" anchorCtr="0" compatLnSpc="1">
              <a:prstTxWarp prst="textNoShape">
                <a:avLst/>
              </a:prstTxWarp>
            </a:bodyPr>
            <a:lstStyle/>
            <a:p>
              <a:pPr lvl="0" algn="ctr"/>
              <a:endParaRPr lang="en-US" dirty="0">
                <a:solidFill>
                  <a:schemeClr val="bg1"/>
                </a:solidFill>
              </a:endParaRPr>
            </a:p>
          </p:txBody>
        </p:sp>
        <p:grpSp>
          <p:nvGrpSpPr>
            <p:cNvPr id="274" name="Group 273">
              <a:extLst>
                <a:ext uri="{FF2B5EF4-FFF2-40B4-BE49-F238E27FC236}">
                  <a16:creationId xmlns:a16="http://schemas.microsoft.com/office/drawing/2014/main" id="{A1ECC8A9-ABB4-3742-9721-43D3826D1064}"/>
                </a:ext>
              </a:extLst>
            </p:cNvPr>
            <p:cNvGrpSpPr/>
            <p:nvPr/>
          </p:nvGrpSpPr>
          <p:grpSpPr>
            <a:xfrm>
              <a:off x="10560991" y="592356"/>
              <a:ext cx="1267328" cy="1069344"/>
              <a:chOff x="1754188" y="989013"/>
              <a:chExt cx="6686550" cy="5641975"/>
            </a:xfrm>
            <a:solidFill>
              <a:schemeClr val="bg1"/>
            </a:solidFill>
          </p:grpSpPr>
          <p:sp>
            <p:nvSpPr>
              <p:cNvPr id="276" name="Freeform 1">
                <a:extLst>
                  <a:ext uri="{FF2B5EF4-FFF2-40B4-BE49-F238E27FC236}">
                    <a16:creationId xmlns:a16="http://schemas.microsoft.com/office/drawing/2014/main" id="{7E325D0A-CC47-1141-98AC-6B7C9E8DD15F}"/>
                  </a:ext>
                </a:extLst>
              </p:cNvPr>
              <p:cNvSpPr>
                <a:spLocks noChangeArrowheads="1"/>
              </p:cNvSpPr>
              <p:nvPr/>
            </p:nvSpPr>
            <p:spPr bwMode="auto">
              <a:xfrm>
                <a:off x="2849563" y="4981575"/>
                <a:ext cx="698500" cy="700088"/>
              </a:xfrm>
              <a:custGeom>
                <a:avLst/>
                <a:gdLst>
                  <a:gd name="T0" fmla="*/ 980 w 1942"/>
                  <a:gd name="T1" fmla="*/ 0 h 1943"/>
                  <a:gd name="T2" fmla="*/ 786 w 1942"/>
                  <a:gd name="T3" fmla="*/ 18 h 1943"/>
                  <a:gd name="T4" fmla="*/ 600 w 1942"/>
                  <a:gd name="T5" fmla="*/ 80 h 1943"/>
                  <a:gd name="T6" fmla="*/ 433 w 1942"/>
                  <a:gd name="T7" fmla="*/ 168 h 1943"/>
                  <a:gd name="T8" fmla="*/ 291 w 1942"/>
                  <a:gd name="T9" fmla="*/ 283 h 1943"/>
                  <a:gd name="T10" fmla="*/ 168 w 1942"/>
                  <a:gd name="T11" fmla="*/ 433 h 1943"/>
                  <a:gd name="T12" fmla="*/ 80 w 1942"/>
                  <a:gd name="T13" fmla="*/ 600 h 1943"/>
                  <a:gd name="T14" fmla="*/ 27 w 1942"/>
                  <a:gd name="T15" fmla="*/ 777 h 1943"/>
                  <a:gd name="T16" fmla="*/ 0 w 1942"/>
                  <a:gd name="T17" fmla="*/ 980 h 1943"/>
                  <a:gd name="T18" fmla="*/ 9 w 1942"/>
                  <a:gd name="T19" fmla="*/ 1077 h 1943"/>
                  <a:gd name="T20" fmla="*/ 44 w 1942"/>
                  <a:gd name="T21" fmla="*/ 1262 h 1943"/>
                  <a:gd name="T22" fmla="*/ 124 w 1942"/>
                  <a:gd name="T23" fmla="*/ 1439 h 1943"/>
                  <a:gd name="T24" fmla="*/ 230 w 1942"/>
                  <a:gd name="T25" fmla="*/ 1597 h 1943"/>
                  <a:gd name="T26" fmla="*/ 291 w 1942"/>
                  <a:gd name="T27" fmla="*/ 1668 h 1943"/>
                  <a:gd name="T28" fmla="*/ 433 w 1942"/>
                  <a:gd name="T29" fmla="*/ 1783 h 1943"/>
                  <a:gd name="T30" fmla="*/ 600 w 1942"/>
                  <a:gd name="T31" fmla="*/ 1871 h 1943"/>
                  <a:gd name="T32" fmla="*/ 777 w 1942"/>
                  <a:gd name="T33" fmla="*/ 1924 h 1943"/>
                  <a:gd name="T34" fmla="*/ 980 w 1942"/>
                  <a:gd name="T35" fmla="*/ 1942 h 1943"/>
                  <a:gd name="T36" fmla="*/ 1077 w 1942"/>
                  <a:gd name="T37" fmla="*/ 1933 h 1943"/>
                  <a:gd name="T38" fmla="*/ 1262 w 1942"/>
                  <a:gd name="T39" fmla="*/ 1897 h 1943"/>
                  <a:gd name="T40" fmla="*/ 1438 w 1942"/>
                  <a:gd name="T41" fmla="*/ 1827 h 1943"/>
                  <a:gd name="T42" fmla="*/ 1588 w 1942"/>
                  <a:gd name="T43" fmla="*/ 1721 h 1943"/>
                  <a:gd name="T44" fmla="*/ 1721 w 1942"/>
                  <a:gd name="T45" fmla="*/ 1589 h 1943"/>
                  <a:gd name="T46" fmla="*/ 1827 w 1942"/>
                  <a:gd name="T47" fmla="*/ 1439 h 1943"/>
                  <a:gd name="T48" fmla="*/ 1897 w 1942"/>
                  <a:gd name="T49" fmla="*/ 1262 h 1943"/>
                  <a:gd name="T50" fmla="*/ 1941 w 1942"/>
                  <a:gd name="T51" fmla="*/ 1077 h 1943"/>
                  <a:gd name="T52" fmla="*/ 1941 w 1942"/>
                  <a:gd name="T53" fmla="*/ 980 h 1943"/>
                  <a:gd name="T54" fmla="*/ 1924 w 1942"/>
                  <a:gd name="T55" fmla="*/ 786 h 1943"/>
                  <a:gd name="T56" fmla="*/ 1871 w 1942"/>
                  <a:gd name="T57" fmla="*/ 600 h 1943"/>
                  <a:gd name="T58" fmla="*/ 1783 w 1942"/>
                  <a:gd name="T59" fmla="*/ 441 h 1943"/>
                  <a:gd name="T60" fmla="*/ 1659 w 1942"/>
                  <a:gd name="T61" fmla="*/ 300 h 1943"/>
                  <a:gd name="T62" fmla="*/ 1588 w 1942"/>
                  <a:gd name="T63" fmla="*/ 230 h 1943"/>
                  <a:gd name="T64" fmla="*/ 1438 w 1942"/>
                  <a:gd name="T65" fmla="*/ 124 h 1943"/>
                  <a:gd name="T66" fmla="*/ 1262 w 1942"/>
                  <a:gd name="T67" fmla="*/ 44 h 1943"/>
                  <a:gd name="T68" fmla="*/ 1077 w 1942"/>
                  <a:gd name="T69" fmla="*/ 9 h 19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942" h="1943">
                    <a:moveTo>
                      <a:pt x="980" y="0"/>
                    </a:moveTo>
                    <a:lnTo>
                      <a:pt x="980" y="0"/>
                    </a:lnTo>
                    <a:lnTo>
                      <a:pt x="883" y="9"/>
                    </a:lnTo>
                    <a:lnTo>
                      <a:pt x="786" y="18"/>
                    </a:lnTo>
                    <a:lnTo>
                      <a:pt x="688" y="44"/>
                    </a:lnTo>
                    <a:lnTo>
                      <a:pt x="600" y="80"/>
                    </a:lnTo>
                    <a:lnTo>
                      <a:pt x="512" y="115"/>
                    </a:lnTo>
                    <a:lnTo>
                      <a:pt x="433" y="168"/>
                    </a:lnTo>
                    <a:lnTo>
                      <a:pt x="362" y="221"/>
                    </a:lnTo>
                    <a:lnTo>
                      <a:pt x="291" y="283"/>
                    </a:lnTo>
                    <a:lnTo>
                      <a:pt x="230" y="353"/>
                    </a:lnTo>
                    <a:lnTo>
                      <a:pt x="168" y="433"/>
                    </a:lnTo>
                    <a:lnTo>
                      <a:pt x="124" y="512"/>
                    </a:lnTo>
                    <a:lnTo>
                      <a:pt x="80" y="600"/>
                    </a:lnTo>
                    <a:lnTo>
                      <a:pt x="44" y="688"/>
                    </a:lnTo>
                    <a:lnTo>
                      <a:pt x="27" y="777"/>
                    </a:lnTo>
                    <a:lnTo>
                      <a:pt x="9" y="874"/>
                    </a:lnTo>
                    <a:lnTo>
                      <a:pt x="0" y="980"/>
                    </a:lnTo>
                    <a:lnTo>
                      <a:pt x="0" y="980"/>
                    </a:lnTo>
                    <a:lnTo>
                      <a:pt x="9" y="1077"/>
                    </a:lnTo>
                    <a:lnTo>
                      <a:pt x="27" y="1174"/>
                    </a:lnTo>
                    <a:lnTo>
                      <a:pt x="44" y="1262"/>
                    </a:lnTo>
                    <a:lnTo>
                      <a:pt x="80" y="1350"/>
                    </a:lnTo>
                    <a:lnTo>
                      <a:pt x="124" y="1439"/>
                    </a:lnTo>
                    <a:lnTo>
                      <a:pt x="168" y="1518"/>
                    </a:lnTo>
                    <a:lnTo>
                      <a:pt x="230" y="1597"/>
                    </a:lnTo>
                    <a:lnTo>
                      <a:pt x="291" y="1668"/>
                    </a:lnTo>
                    <a:lnTo>
                      <a:pt x="291" y="1668"/>
                    </a:lnTo>
                    <a:lnTo>
                      <a:pt x="362" y="1730"/>
                    </a:lnTo>
                    <a:lnTo>
                      <a:pt x="433" y="1783"/>
                    </a:lnTo>
                    <a:lnTo>
                      <a:pt x="512" y="1827"/>
                    </a:lnTo>
                    <a:lnTo>
                      <a:pt x="600" y="1871"/>
                    </a:lnTo>
                    <a:lnTo>
                      <a:pt x="688" y="1897"/>
                    </a:lnTo>
                    <a:lnTo>
                      <a:pt x="777" y="1924"/>
                    </a:lnTo>
                    <a:lnTo>
                      <a:pt x="883" y="1933"/>
                    </a:lnTo>
                    <a:lnTo>
                      <a:pt x="980" y="1942"/>
                    </a:lnTo>
                    <a:lnTo>
                      <a:pt x="980" y="1942"/>
                    </a:lnTo>
                    <a:lnTo>
                      <a:pt x="1077" y="1933"/>
                    </a:lnTo>
                    <a:lnTo>
                      <a:pt x="1174" y="1924"/>
                    </a:lnTo>
                    <a:lnTo>
                      <a:pt x="1262" y="1897"/>
                    </a:lnTo>
                    <a:lnTo>
                      <a:pt x="1350" y="1862"/>
                    </a:lnTo>
                    <a:lnTo>
                      <a:pt x="1438" y="1827"/>
                    </a:lnTo>
                    <a:lnTo>
                      <a:pt x="1518" y="1774"/>
                    </a:lnTo>
                    <a:lnTo>
                      <a:pt x="1588" y="1721"/>
                    </a:lnTo>
                    <a:lnTo>
                      <a:pt x="1659" y="1659"/>
                    </a:lnTo>
                    <a:lnTo>
                      <a:pt x="1721" y="1589"/>
                    </a:lnTo>
                    <a:lnTo>
                      <a:pt x="1783" y="1518"/>
                    </a:lnTo>
                    <a:lnTo>
                      <a:pt x="1827" y="1439"/>
                    </a:lnTo>
                    <a:lnTo>
                      <a:pt x="1871" y="1350"/>
                    </a:lnTo>
                    <a:lnTo>
                      <a:pt x="1897" y="1262"/>
                    </a:lnTo>
                    <a:lnTo>
                      <a:pt x="1924" y="1174"/>
                    </a:lnTo>
                    <a:lnTo>
                      <a:pt x="1941" y="1077"/>
                    </a:lnTo>
                    <a:lnTo>
                      <a:pt x="1941" y="980"/>
                    </a:lnTo>
                    <a:lnTo>
                      <a:pt x="1941" y="980"/>
                    </a:lnTo>
                    <a:lnTo>
                      <a:pt x="1941" y="883"/>
                    </a:lnTo>
                    <a:lnTo>
                      <a:pt x="1924" y="786"/>
                    </a:lnTo>
                    <a:lnTo>
                      <a:pt x="1897" y="688"/>
                    </a:lnTo>
                    <a:lnTo>
                      <a:pt x="1871" y="600"/>
                    </a:lnTo>
                    <a:lnTo>
                      <a:pt x="1827" y="521"/>
                    </a:lnTo>
                    <a:lnTo>
                      <a:pt x="1783" y="441"/>
                    </a:lnTo>
                    <a:lnTo>
                      <a:pt x="1721" y="362"/>
                    </a:lnTo>
                    <a:lnTo>
                      <a:pt x="1659" y="300"/>
                    </a:lnTo>
                    <a:lnTo>
                      <a:pt x="1659" y="300"/>
                    </a:lnTo>
                    <a:lnTo>
                      <a:pt x="1588" y="230"/>
                    </a:lnTo>
                    <a:lnTo>
                      <a:pt x="1518" y="168"/>
                    </a:lnTo>
                    <a:lnTo>
                      <a:pt x="1438" y="124"/>
                    </a:lnTo>
                    <a:lnTo>
                      <a:pt x="1350" y="80"/>
                    </a:lnTo>
                    <a:lnTo>
                      <a:pt x="1262" y="44"/>
                    </a:lnTo>
                    <a:lnTo>
                      <a:pt x="1174" y="18"/>
                    </a:lnTo>
                    <a:lnTo>
                      <a:pt x="1077" y="9"/>
                    </a:lnTo>
                    <a:lnTo>
                      <a:pt x="98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81" name="Freeform 2">
                <a:extLst>
                  <a:ext uri="{FF2B5EF4-FFF2-40B4-BE49-F238E27FC236}">
                    <a16:creationId xmlns:a16="http://schemas.microsoft.com/office/drawing/2014/main" id="{358E809E-BA9A-4B43-BF12-ED933EBDC91E}"/>
                  </a:ext>
                </a:extLst>
              </p:cNvPr>
              <p:cNvSpPr>
                <a:spLocks noChangeArrowheads="1"/>
              </p:cNvSpPr>
              <p:nvPr/>
            </p:nvSpPr>
            <p:spPr bwMode="auto">
              <a:xfrm>
                <a:off x="7642225" y="3225800"/>
                <a:ext cx="798513" cy="796925"/>
              </a:xfrm>
              <a:custGeom>
                <a:avLst/>
                <a:gdLst>
                  <a:gd name="T0" fmla="*/ 1906 w 2216"/>
                  <a:gd name="T1" fmla="*/ 336 h 2215"/>
                  <a:gd name="T2" fmla="*/ 1739 w 2216"/>
                  <a:gd name="T3" fmla="*/ 194 h 2215"/>
                  <a:gd name="T4" fmla="*/ 1544 w 2216"/>
                  <a:gd name="T5" fmla="*/ 89 h 2215"/>
                  <a:gd name="T6" fmla="*/ 1333 w 2216"/>
                  <a:gd name="T7" fmla="*/ 18 h 2215"/>
                  <a:gd name="T8" fmla="*/ 1112 w 2216"/>
                  <a:gd name="T9" fmla="*/ 0 h 2215"/>
                  <a:gd name="T10" fmla="*/ 997 w 2216"/>
                  <a:gd name="T11" fmla="*/ 9 h 2215"/>
                  <a:gd name="T12" fmla="*/ 786 w 2216"/>
                  <a:gd name="T13" fmla="*/ 53 h 2215"/>
                  <a:gd name="T14" fmla="*/ 583 w 2216"/>
                  <a:gd name="T15" fmla="*/ 133 h 2215"/>
                  <a:gd name="T16" fmla="*/ 406 w 2216"/>
                  <a:gd name="T17" fmla="*/ 256 h 2215"/>
                  <a:gd name="T18" fmla="*/ 256 w 2216"/>
                  <a:gd name="T19" fmla="*/ 406 h 2215"/>
                  <a:gd name="T20" fmla="*/ 133 w 2216"/>
                  <a:gd name="T21" fmla="*/ 583 h 2215"/>
                  <a:gd name="T22" fmla="*/ 53 w 2216"/>
                  <a:gd name="T23" fmla="*/ 786 h 2215"/>
                  <a:gd name="T24" fmla="*/ 9 w 2216"/>
                  <a:gd name="T25" fmla="*/ 997 h 2215"/>
                  <a:gd name="T26" fmla="*/ 0 w 2216"/>
                  <a:gd name="T27" fmla="*/ 1112 h 2215"/>
                  <a:gd name="T28" fmla="*/ 18 w 2216"/>
                  <a:gd name="T29" fmla="*/ 1333 h 2215"/>
                  <a:gd name="T30" fmla="*/ 88 w 2216"/>
                  <a:gd name="T31" fmla="*/ 1545 h 2215"/>
                  <a:gd name="T32" fmla="*/ 194 w 2216"/>
                  <a:gd name="T33" fmla="*/ 1738 h 2215"/>
                  <a:gd name="T34" fmla="*/ 336 w 2216"/>
                  <a:gd name="T35" fmla="*/ 1905 h 2215"/>
                  <a:gd name="T36" fmla="*/ 415 w 2216"/>
                  <a:gd name="T37" fmla="*/ 1976 h 2215"/>
                  <a:gd name="T38" fmla="*/ 591 w 2216"/>
                  <a:gd name="T39" fmla="*/ 2091 h 2215"/>
                  <a:gd name="T40" fmla="*/ 786 w 2216"/>
                  <a:gd name="T41" fmla="*/ 2170 h 2215"/>
                  <a:gd name="T42" fmla="*/ 1006 w 2216"/>
                  <a:gd name="T43" fmla="*/ 2214 h 2215"/>
                  <a:gd name="T44" fmla="*/ 1112 w 2216"/>
                  <a:gd name="T45" fmla="*/ 2214 h 2215"/>
                  <a:gd name="T46" fmla="*/ 1280 w 2216"/>
                  <a:gd name="T47" fmla="*/ 2205 h 2215"/>
                  <a:gd name="T48" fmla="*/ 1439 w 2216"/>
                  <a:gd name="T49" fmla="*/ 2170 h 2215"/>
                  <a:gd name="T50" fmla="*/ 1589 w 2216"/>
                  <a:gd name="T51" fmla="*/ 2108 h 2215"/>
                  <a:gd name="T52" fmla="*/ 1730 w 2216"/>
                  <a:gd name="T53" fmla="*/ 2029 h 2215"/>
                  <a:gd name="T54" fmla="*/ 1853 w 2216"/>
                  <a:gd name="T55" fmla="*/ 1932 h 2215"/>
                  <a:gd name="T56" fmla="*/ 1968 w 2216"/>
                  <a:gd name="T57" fmla="*/ 1817 h 2215"/>
                  <a:gd name="T58" fmla="*/ 2056 w 2216"/>
                  <a:gd name="T59" fmla="*/ 1685 h 2215"/>
                  <a:gd name="T60" fmla="*/ 2127 w 2216"/>
                  <a:gd name="T61" fmla="*/ 1545 h 2215"/>
                  <a:gd name="T62" fmla="*/ 2171 w 2216"/>
                  <a:gd name="T63" fmla="*/ 1439 h 2215"/>
                  <a:gd name="T64" fmla="*/ 2215 w 2216"/>
                  <a:gd name="T65" fmla="*/ 1227 h 2215"/>
                  <a:gd name="T66" fmla="*/ 2215 w 2216"/>
                  <a:gd name="T67" fmla="*/ 1112 h 2215"/>
                  <a:gd name="T68" fmla="*/ 2197 w 2216"/>
                  <a:gd name="T69" fmla="*/ 892 h 2215"/>
                  <a:gd name="T70" fmla="*/ 2136 w 2216"/>
                  <a:gd name="T71" fmla="*/ 689 h 2215"/>
                  <a:gd name="T72" fmla="*/ 2039 w 2216"/>
                  <a:gd name="T73" fmla="*/ 503 h 2215"/>
                  <a:gd name="T74" fmla="*/ 1906 w 2216"/>
                  <a:gd name="T75" fmla="*/ 336 h 2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216" h="2215">
                    <a:moveTo>
                      <a:pt x="1906" y="336"/>
                    </a:moveTo>
                    <a:lnTo>
                      <a:pt x="1906" y="336"/>
                    </a:lnTo>
                    <a:lnTo>
                      <a:pt x="1827" y="265"/>
                    </a:lnTo>
                    <a:lnTo>
                      <a:pt x="1739" y="194"/>
                    </a:lnTo>
                    <a:lnTo>
                      <a:pt x="1641" y="133"/>
                    </a:lnTo>
                    <a:lnTo>
                      <a:pt x="1544" y="89"/>
                    </a:lnTo>
                    <a:lnTo>
                      <a:pt x="1447" y="53"/>
                    </a:lnTo>
                    <a:lnTo>
                      <a:pt x="1333" y="18"/>
                    </a:lnTo>
                    <a:lnTo>
                      <a:pt x="1227" y="9"/>
                    </a:lnTo>
                    <a:lnTo>
                      <a:pt x="1112" y="0"/>
                    </a:lnTo>
                    <a:lnTo>
                      <a:pt x="1112" y="0"/>
                    </a:lnTo>
                    <a:lnTo>
                      <a:pt x="997" y="9"/>
                    </a:lnTo>
                    <a:lnTo>
                      <a:pt x="891" y="18"/>
                    </a:lnTo>
                    <a:lnTo>
                      <a:pt x="786" y="53"/>
                    </a:lnTo>
                    <a:lnTo>
                      <a:pt x="680" y="89"/>
                    </a:lnTo>
                    <a:lnTo>
                      <a:pt x="583" y="133"/>
                    </a:lnTo>
                    <a:lnTo>
                      <a:pt x="494" y="194"/>
                    </a:lnTo>
                    <a:lnTo>
                      <a:pt x="406" y="256"/>
                    </a:lnTo>
                    <a:lnTo>
                      <a:pt x="327" y="327"/>
                    </a:lnTo>
                    <a:lnTo>
                      <a:pt x="256" y="406"/>
                    </a:lnTo>
                    <a:lnTo>
                      <a:pt x="194" y="494"/>
                    </a:lnTo>
                    <a:lnTo>
                      <a:pt x="133" y="583"/>
                    </a:lnTo>
                    <a:lnTo>
                      <a:pt x="88" y="680"/>
                    </a:lnTo>
                    <a:lnTo>
                      <a:pt x="53" y="786"/>
                    </a:lnTo>
                    <a:lnTo>
                      <a:pt x="18" y="892"/>
                    </a:lnTo>
                    <a:lnTo>
                      <a:pt x="9" y="997"/>
                    </a:lnTo>
                    <a:lnTo>
                      <a:pt x="0" y="1112"/>
                    </a:lnTo>
                    <a:lnTo>
                      <a:pt x="0" y="1112"/>
                    </a:lnTo>
                    <a:lnTo>
                      <a:pt x="9" y="1227"/>
                    </a:lnTo>
                    <a:lnTo>
                      <a:pt x="18" y="1333"/>
                    </a:lnTo>
                    <a:lnTo>
                      <a:pt x="53" y="1448"/>
                    </a:lnTo>
                    <a:lnTo>
                      <a:pt x="88" y="1545"/>
                    </a:lnTo>
                    <a:lnTo>
                      <a:pt x="133" y="1641"/>
                    </a:lnTo>
                    <a:lnTo>
                      <a:pt x="194" y="1738"/>
                    </a:lnTo>
                    <a:lnTo>
                      <a:pt x="265" y="1826"/>
                    </a:lnTo>
                    <a:lnTo>
                      <a:pt x="336" y="1905"/>
                    </a:lnTo>
                    <a:lnTo>
                      <a:pt x="336" y="1905"/>
                    </a:lnTo>
                    <a:lnTo>
                      <a:pt x="415" y="1976"/>
                    </a:lnTo>
                    <a:lnTo>
                      <a:pt x="503" y="2038"/>
                    </a:lnTo>
                    <a:lnTo>
                      <a:pt x="591" y="2091"/>
                    </a:lnTo>
                    <a:lnTo>
                      <a:pt x="688" y="2135"/>
                    </a:lnTo>
                    <a:lnTo>
                      <a:pt x="786" y="2170"/>
                    </a:lnTo>
                    <a:lnTo>
                      <a:pt x="891" y="2197"/>
                    </a:lnTo>
                    <a:lnTo>
                      <a:pt x="1006" y="2214"/>
                    </a:lnTo>
                    <a:lnTo>
                      <a:pt x="1112" y="2214"/>
                    </a:lnTo>
                    <a:lnTo>
                      <a:pt x="1112" y="2214"/>
                    </a:lnTo>
                    <a:lnTo>
                      <a:pt x="1200" y="2214"/>
                    </a:lnTo>
                    <a:lnTo>
                      <a:pt x="1280" y="2205"/>
                    </a:lnTo>
                    <a:lnTo>
                      <a:pt x="1359" y="2188"/>
                    </a:lnTo>
                    <a:lnTo>
                      <a:pt x="1439" y="2170"/>
                    </a:lnTo>
                    <a:lnTo>
                      <a:pt x="1518" y="2144"/>
                    </a:lnTo>
                    <a:lnTo>
                      <a:pt x="1589" y="2108"/>
                    </a:lnTo>
                    <a:lnTo>
                      <a:pt x="1659" y="2073"/>
                    </a:lnTo>
                    <a:lnTo>
                      <a:pt x="1730" y="2029"/>
                    </a:lnTo>
                    <a:lnTo>
                      <a:pt x="1791" y="1985"/>
                    </a:lnTo>
                    <a:lnTo>
                      <a:pt x="1853" y="1932"/>
                    </a:lnTo>
                    <a:lnTo>
                      <a:pt x="1915" y="1879"/>
                    </a:lnTo>
                    <a:lnTo>
                      <a:pt x="1968" y="1817"/>
                    </a:lnTo>
                    <a:lnTo>
                      <a:pt x="2012" y="1755"/>
                    </a:lnTo>
                    <a:lnTo>
                      <a:pt x="2056" y="1685"/>
                    </a:lnTo>
                    <a:lnTo>
                      <a:pt x="2100" y="1615"/>
                    </a:lnTo>
                    <a:lnTo>
                      <a:pt x="2127" y="1545"/>
                    </a:lnTo>
                    <a:lnTo>
                      <a:pt x="2127" y="1545"/>
                    </a:lnTo>
                    <a:lnTo>
                      <a:pt x="2171" y="1439"/>
                    </a:lnTo>
                    <a:lnTo>
                      <a:pt x="2197" y="1342"/>
                    </a:lnTo>
                    <a:lnTo>
                      <a:pt x="2215" y="1227"/>
                    </a:lnTo>
                    <a:lnTo>
                      <a:pt x="2215" y="1112"/>
                    </a:lnTo>
                    <a:lnTo>
                      <a:pt x="2215" y="1112"/>
                    </a:lnTo>
                    <a:lnTo>
                      <a:pt x="2215" y="1006"/>
                    </a:lnTo>
                    <a:lnTo>
                      <a:pt x="2197" y="892"/>
                    </a:lnTo>
                    <a:lnTo>
                      <a:pt x="2171" y="786"/>
                    </a:lnTo>
                    <a:lnTo>
                      <a:pt x="2136" y="689"/>
                    </a:lnTo>
                    <a:lnTo>
                      <a:pt x="2091" y="592"/>
                    </a:lnTo>
                    <a:lnTo>
                      <a:pt x="2039" y="503"/>
                    </a:lnTo>
                    <a:lnTo>
                      <a:pt x="1977" y="415"/>
                    </a:lnTo>
                    <a:lnTo>
                      <a:pt x="1906" y="336"/>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82" name="Freeform 3">
                <a:extLst>
                  <a:ext uri="{FF2B5EF4-FFF2-40B4-BE49-F238E27FC236}">
                    <a16:creationId xmlns:a16="http://schemas.microsoft.com/office/drawing/2014/main" id="{00C68466-B6C3-F244-8924-BF9D27F672F5}"/>
                  </a:ext>
                </a:extLst>
              </p:cNvPr>
              <p:cNvSpPr>
                <a:spLocks noChangeArrowheads="1"/>
              </p:cNvSpPr>
              <p:nvPr/>
            </p:nvSpPr>
            <p:spPr bwMode="auto">
              <a:xfrm>
                <a:off x="6924675" y="4981575"/>
                <a:ext cx="798513" cy="798513"/>
              </a:xfrm>
              <a:custGeom>
                <a:avLst/>
                <a:gdLst>
                  <a:gd name="T0" fmla="*/ 1112 w 2216"/>
                  <a:gd name="T1" fmla="*/ 0 h 2216"/>
                  <a:gd name="T2" fmla="*/ 891 w 2216"/>
                  <a:gd name="T3" fmla="*/ 27 h 2216"/>
                  <a:gd name="T4" fmla="*/ 679 w 2216"/>
                  <a:gd name="T5" fmla="*/ 88 h 2216"/>
                  <a:gd name="T6" fmla="*/ 494 w 2216"/>
                  <a:gd name="T7" fmla="*/ 194 h 2216"/>
                  <a:gd name="T8" fmla="*/ 327 w 2216"/>
                  <a:gd name="T9" fmla="*/ 327 h 2216"/>
                  <a:gd name="T10" fmla="*/ 194 w 2216"/>
                  <a:gd name="T11" fmla="*/ 494 h 2216"/>
                  <a:gd name="T12" fmla="*/ 88 w 2216"/>
                  <a:gd name="T13" fmla="*/ 680 h 2216"/>
                  <a:gd name="T14" fmla="*/ 27 w 2216"/>
                  <a:gd name="T15" fmla="*/ 891 h 2216"/>
                  <a:gd name="T16" fmla="*/ 0 w 2216"/>
                  <a:gd name="T17" fmla="*/ 1112 h 2216"/>
                  <a:gd name="T18" fmla="*/ 9 w 2216"/>
                  <a:gd name="T19" fmla="*/ 1227 h 2216"/>
                  <a:gd name="T20" fmla="*/ 53 w 2216"/>
                  <a:gd name="T21" fmla="*/ 1447 h 2216"/>
                  <a:gd name="T22" fmla="*/ 141 w 2216"/>
                  <a:gd name="T23" fmla="*/ 1650 h 2216"/>
                  <a:gd name="T24" fmla="*/ 265 w 2216"/>
                  <a:gd name="T25" fmla="*/ 1827 h 2216"/>
                  <a:gd name="T26" fmla="*/ 335 w 2216"/>
                  <a:gd name="T27" fmla="*/ 1906 h 2216"/>
                  <a:gd name="T28" fmla="*/ 503 w 2216"/>
                  <a:gd name="T29" fmla="*/ 2039 h 2216"/>
                  <a:gd name="T30" fmla="*/ 688 w 2216"/>
                  <a:gd name="T31" fmla="*/ 2136 h 2216"/>
                  <a:gd name="T32" fmla="*/ 891 w 2216"/>
                  <a:gd name="T33" fmla="*/ 2197 h 2216"/>
                  <a:gd name="T34" fmla="*/ 1112 w 2216"/>
                  <a:gd name="T35" fmla="*/ 2215 h 2216"/>
                  <a:gd name="T36" fmla="*/ 1200 w 2216"/>
                  <a:gd name="T37" fmla="*/ 2215 h 2216"/>
                  <a:gd name="T38" fmla="*/ 1359 w 2216"/>
                  <a:gd name="T39" fmla="*/ 2189 h 2216"/>
                  <a:gd name="T40" fmla="*/ 1518 w 2216"/>
                  <a:gd name="T41" fmla="*/ 2144 h 2216"/>
                  <a:gd name="T42" fmla="*/ 1659 w 2216"/>
                  <a:gd name="T43" fmla="*/ 2074 h 2216"/>
                  <a:gd name="T44" fmla="*/ 1800 w 2216"/>
                  <a:gd name="T45" fmla="*/ 1986 h 2216"/>
                  <a:gd name="T46" fmla="*/ 1915 w 2216"/>
                  <a:gd name="T47" fmla="*/ 1880 h 2216"/>
                  <a:gd name="T48" fmla="*/ 2012 w 2216"/>
                  <a:gd name="T49" fmla="*/ 1756 h 2216"/>
                  <a:gd name="T50" fmla="*/ 2100 w 2216"/>
                  <a:gd name="T51" fmla="*/ 1615 h 2216"/>
                  <a:gd name="T52" fmla="*/ 2127 w 2216"/>
                  <a:gd name="T53" fmla="*/ 1544 h 2216"/>
                  <a:gd name="T54" fmla="*/ 2197 w 2216"/>
                  <a:gd name="T55" fmla="*/ 1341 h 2216"/>
                  <a:gd name="T56" fmla="*/ 2215 w 2216"/>
                  <a:gd name="T57" fmla="*/ 1112 h 2216"/>
                  <a:gd name="T58" fmla="*/ 2215 w 2216"/>
                  <a:gd name="T59" fmla="*/ 1006 h 2216"/>
                  <a:gd name="T60" fmla="*/ 2171 w 2216"/>
                  <a:gd name="T61" fmla="*/ 794 h 2216"/>
                  <a:gd name="T62" fmla="*/ 2091 w 2216"/>
                  <a:gd name="T63" fmla="*/ 591 h 2216"/>
                  <a:gd name="T64" fmla="*/ 1977 w 2216"/>
                  <a:gd name="T65" fmla="*/ 415 h 2216"/>
                  <a:gd name="T66" fmla="*/ 1906 w 2216"/>
                  <a:gd name="T67" fmla="*/ 336 h 2216"/>
                  <a:gd name="T68" fmla="*/ 1738 w 2216"/>
                  <a:gd name="T69" fmla="*/ 194 h 2216"/>
                  <a:gd name="T70" fmla="*/ 1544 w 2216"/>
                  <a:gd name="T71" fmla="*/ 88 h 2216"/>
                  <a:gd name="T72" fmla="*/ 1341 w 2216"/>
                  <a:gd name="T73" fmla="*/ 27 h 2216"/>
                  <a:gd name="T74" fmla="*/ 1112 w 2216"/>
                  <a:gd name="T75" fmla="*/ 0 h 2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216" h="2216">
                    <a:moveTo>
                      <a:pt x="1112" y="0"/>
                    </a:moveTo>
                    <a:lnTo>
                      <a:pt x="1112" y="0"/>
                    </a:lnTo>
                    <a:lnTo>
                      <a:pt x="1006" y="9"/>
                    </a:lnTo>
                    <a:lnTo>
                      <a:pt x="891" y="27"/>
                    </a:lnTo>
                    <a:lnTo>
                      <a:pt x="785" y="53"/>
                    </a:lnTo>
                    <a:lnTo>
                      <a:pt x="679" y="88"/>
                    </a:lnTo>
                    <a:lnTo>
                      <a:pt x="582" y="133"/>
                    </a:lnTo>
                    <a:lnTo>
                      <a:pt x="494" y="194"/>
                    </a:lnTo>
                    <a:lnTo>
                      <a:pt x="406" y="256"/>
                    </a:lnTo>
                    <a:lnTo>
                      <a:pt x="327" y="327"/>
                    </a:lnTo>
                    <a:lnTo>
                      <a:pt x="256" y="406"/>
                    </a:lnTo>
                    <a:lnTo>
                      <a:pt x="194" y="494"/>
                    </a:lnTo>
                    <a:lnTo>
                      <a:pt x="132" y="583"/>
                    </a:lnTo>
                    <a:lnTo>
                      <a:pt x="88" y="680"/>
                    </a:lnTo>
                    <a:lnTo>
                      <a:pt x="53" y="786"/>
                    </a:lnTo>
                    <a:lnTo>
                      <a:pt x="27" y="891"/>
                    </a:lnTo>
                    <a:lnTo>
                      <a:pt x="9" y="1006"/>
                    </a:lnTo>
                    <a:lnTo>
                      <a:pt x="0" y="1112"/>
                    </a:lnTo>
                    <a:lnTo>
                      <a:pt x="0" y="1112"/>
                    </a:lnTo>
                    <a:lnTo>
                      <a:pt x="9" y="1227"/>
                    </a:lnTo>
                    <a:lnTo>
                      <a:pt x="27" y="1341"/>
                    </a:lnTo>
                    <a:lnTo>
                      <a:pt x="53" y="1447"/>
                    </a:lnTo>
                    <a:lnTo>
                      <a:pt x="88" y="1544"/>
                    </a:lnTo>
                    <a:lnTo>
                      <a:pt x="141" y="1650"/>
                    </a:lnTo>
                    <a:lnTo>
                      <a:pt x="194" y="1739"/>
                    </a:lnTo>
                    <a:lnTo>
                      <a:pt x="265" y="1827"/>
                    </a:lnTo>
                    <a:lnTo>
                      <a:pt x="335" y="1906"/>
                    </a:lnTo>
                    <a:lnTo>
                      <a:pt x="335" y="1906"/>
                    </a:lnTo>
                    <a:lnTo>
                      <a:pt x="415" y="1977"/>
                    </a:lnTo>
                    <a:lnTo>
                      <a:pt x="503" y="2039"/>
                    </a:lnTo>
                    <a:lnTo>
                      <a:pt x="591" y="2092"/>
                    </a:lnTo>
                    <a:lnTo>
                      <a:pt x="688" y="2136"/>
                    </a:lnTo>
                    <a:lnTo>
                      <a:pt x="794" y="2171"/>
                    </a:lnTo>
                    <a:lnTo>
                      <a:pt x="891" y="2197"/>
                    </a:lnTo>
                    <a:lnTo>
                      <a:pt x="1006" y="2215"/>
                    </a:lnTo>
                    <a:lnTo>
                      <a:pt x="1112" y="2215"/>
                    </a:lnTo>
                    <a:lnTo>
                      <a:pt x="1112" y="2215"/>
                    </a:lnTo>
                    <a:lnTo>
                      <a:pt x="1200" y="2215"/>
                    </a:lnTo>
                    <a:lnTo>
                      <a:pt x="1280" y="2206"/>
                    </a:lnTo>
                    <a:lnTo>
                      <a:pt x="1359" y="2189"/>
                    </a:lnTo>
                    <a:lnTo>
                      <a:pt x="1438" y="2171"/>
                    </a:lnTo>
                    <a:lnTo>
                      <a:pt x="1518" y="2144"/>
                    </a:lnTo>
                    <a:lnTo>
                      <a:pt x="1588" y="2109"/>
                    </a:lnTo>
                    <a:lnTo>
                      <a:pt x="1659" y="2074"/>
                    </a:lnTo>
                    <a:lnTo>
                      <a:pt x="1730" y="2030"/>
                    </a:lnTo>
                    <a:lnTo>
                      <a:pt x="1800" y="1986"/>
                    </a:lnTo>
                    <a:lnTo>
                      <a:pt x="1853" y="1933"/>
                    </a:lnTo>
                    <a:lnTo>
                      <a:pt x="1915" y="1880"/>
                    </a:lnTo>
                    <a:lnTo>
                      <a:pt x="1968" y="1818"/>
                    </a:lnTo>
                    <a:lnTo>
                      <a:pt x="2012" y="1756"/>
                    </a:lnTo>
                    <a:lnTo>
                      <a:pt x="2056" y="1686"/>
                    </a:lnTo>
                    <a:lnTo>
                      <a:pt x="2100" y="1615"/>
                    </a:lnTo>
                    <a:lnTo>
                      <a:pt x="2127" y="1544"/>
                    </a:lnTo>
                    <a:lnTo>
                      <a:pt x="2127" y="1544"/>
                    </a:lnTo>
                    <a:lnTo>
                      <a:pt x="2171" y="1447"/>
                    </a:lnTo>
                    <a:lnTo>
                      <a:pt x="2197" y="1341"/>
                    </a:lnTo>
                    <a:lnTo>
                      <a:pt x="2215" y="1227"/>
                    </a:lnTo>
                    <a:lnTo>
                      <a:pt x="2215" y="1112"/>
                    </a:lnTo>
                    <a:lnTo>
                      <a:pt x="2215" y="1112"/>
                    </a:lnTo>
                    <a:lnTo>
                      <a:pt x="2215" y="1006"/>
                    </a:lnTo>
                    <a:lnTo>
                      <a:pt x="2197" y="891"/>
                    </a:lnTo>
                    <a:lnTo>
                      <a:pt x="2171" y="794"/>
                    </a:lnTo>
                    <a:lnTo>
                      <a:pt x="2135" y="688"/>
                    </a:lnTo>
                    <a:lnTo>
                      <a:pt x="2091" y="591"/>
                    </a:lnTo>
                    <a:lnTo>
                      <a:pt x="2038" y="503"/>
                    </a:lnTo>
                    <a:lnTo>
                      <a:pt x="1977" y="415"/>
                    </a:lnTo>
                    <a:lnTo>
                      <a:pt x="1906" y="336"/>
                    </a:lnTo>
                    <a:lnTo>
                      <a:pt x="1906" y="336"/>
                    </a:lnTo>
                    <a:lnTo>
                      <a:pt x="1827" y="265"/>
                    </a:lnTo>
                    <a:lnTo>
                      <a:pt x="1738" y="194"/>
                    </a:lnTo>
                    <a:lnTo>
                      <a:pt x="1650" y="141"/>
                    </a:lnTo>
                    <a:lnTo>
                      <a:pt x="1544" y="88"/>
                    </a:lnTo>
                    <a:lnTo>
                      <a:pt x="1447" y="53"/>
                    </a:lnTo>
                    <a:lnTo>
                      <a:pt x="1341" y="27"/>
                    </a:lnTo>
                    <a:lnTo>
                      <a:pt x="1227" y="9"/>
                    </a:lnTo>
                    <a:lnTo>
                      <a:pt x="1112"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84" name="Freeform 4">
                <a:extLst>
                  <a:ext uri="{FF2B5EF4-FFF2-40B4-BE49-F238E27FC236}">
                    <a16:creationId xmlns:a16="http://schemas.microsoft.com/office/drawing/2014/main" id="{82383A40-5CF1-0049-A850-02AB6C55E9BB}"/>
                  </a:ext>
                </a:extLst>
              </p:cNvPr>
              <p:cNvSpPr>
                <a:spLocks noChangeArrowheads="1"/>
              </p:cNvSpPr>
              <p:nvPr/>
            </p:nvSpPr>
            <p:spPr bwMode="auto">
              <a:xfrm>
                <a:off x="4365625" y="3333750"/>
                <a:ext cx="796925" cy="800100"/>
              </a:xfrm>
              <a:custGeom>
                <a:avLst/>
                <a:gdLst>
                  <a:gd name="T0" fmla="*/ 335 w 2215"/>
                  <a:gd name="T1" fmla="*/ 1905 h 2224"/>
                  <a:gd name="T2" fmla="*/ 494 w 2215"/>
                  <a:gd name="T3" fmla="*/ 2047 h 2224"/>
                  <a:gd name="T4" fmla="*/ 688 w 2215"/>
                  <a:gd name="T5" fmla="*/ 2144 h 2224"/>
                  <a:gd name="T6" fmla="*/ 891 w 2215"/>
                  <a:gd name="T7" fmla="*/ 2205 h 2224"/>
                  <a:gd name="T8" fmla="*/ 1112 w 2215"/>
                  <a:gd name="T9" fmla="*/ 2223 h 2224"/>
                  <a:gd name="T10" fmla="*/ 1191 w 2215"/>
                  <a:gd name="T11" fmla="*/ 2223 h 2224"/>
                  <a:gd name="T12" fmla="*/ 1359 w 2215"/>
                  <a:gd name="T13" fmla="*/ 2197 h 2224"/>
                  <a:gd name="T14" fmla="*/ 1518 w 2215"/>
                  <a:gd name="T15" fmla="*/ 2144 h 2224"/>
                  <a:gd name="T16" fmla="*/ 1659 w 2215"/>
                  <a:gd name="T17" fmla="*/ 2073 h 2224"/>
                  <a:gd name="T18" fmla="*/ 1791 w 2215"/>
                  <a:gd name="T19" fmla="*/ 1985 h 2224"/>
                  <a:gd name="T20" fmla="*/ 1906 w 2215"/>
                  <a:gd name="T21" fmla="*/ 1879 h 2224"/>
                  <a:gd name="T22" fmla="*/ 2012 w 2215"/>
                  <a:gd name="T23" fmla="*/ 1755 h 2224"/>
                  <a:gd name="T24" fmla="*/ 2090 w 2215"/>
                  <a:gd name="T25" fmla="*/ 1623 h 2224"/>
                  <a:gd name="T26" fmla="*/ 2126 w 2215"/>
                  <a:gd name="T27" fmla="*/ 1544 h 2224"/>
                  <a:gd name="T28" fmla="*/ 2196 w 2215"/>
                  <a:gd name="T29" fmla="*/ 1341 h 2224"/>
                  <a:gd name="T30" fmla="*/ 2214 w 2215"/>
                  <a:gd name="T31" fmla="*/ 1121 h 2224"/>
                  <a:gd name="T32" fmla="*/ 2205 w 2215"/>
                  <a:gd name="T33" fmla="*/ 1006 h 2224"/>
                  <a:gd name="T34" fmla="*/ 2170 w 2215"/>
                  <a:gd name="T35" fmla="*/ 795 h 2224"/>
                  <a:gd name="T36" fmla="*/ 2090 w 2215"/>
                  <a:gd name="T37" fmla="*/ 600 h 2224"/>
                  <a:gd name="T38" fmla="*/ 1977 w 2215"/>
                  <a:gd name="T39" fmla="*/ 424 h 2224"/>
                  <a:gd name="T40" fmla="*/ 1897 w 2215"/>
                  <a:gd name="T41" fmla="*/ 345 h 2224"/>
                  <a:gd name="T42" fmla="*/ 1738 w 2215"/>
                  <a:gd name="T43" fmla="*/ 203 h 2224"/>
                  <a:gd name="T44" fmla="*/ 1544 w 2215"/>
                  <a:gd name="T45" fmla="*/ 97 h 2224"/>
                  <a:gd name="T46" fmla="*/ 1333 w 2215"/>
                  <a:gd name="T47" fmla="*/ 27 h 2224"/>
                  <a:gd name="T48" fmla="*/ 1112 w 2215"/>
                  <a:gd name="T49" fmla="*/ 0 h 2224"/>
                  <a:gd name="T50" fmla="*/ 997 w 2215"/>
                  <a:gd name="T51" fmla="*/ 9 h 2224"/>
                  <a:gd name="T52" fmla="*/ 777 w 2215"/>
                  <a:gd name="T53" fmla="*/ 53 h 2224"/>
                  <a:gd name="T54" fmla="*/ 582 w 2215"/>
                  <a:gd name="T55" fmla="*/ 142 h 2224"/>
                  <a:gd name="T56" fmla="*/ 406 w 2215"/>
                  <a:gd name="T57" fmla="*/ 256 h 2224"/>
                  <a:gd name="T58" fmla="*/ 247 w 2215"/>
                  <a:gd name="T59" fmla="*/ 415 h 2224"/>
                  <a:gd name="T60" fmla="*/ 132 w 2215"/>
                  <a:gd name="T61" fmla="*/ 592 h 2224"/>
                  <a:gd name="T62" fmla="*/ 44 w 2215"/>
                  <a:gd name="T63" fmla="*/ 786 h 2224"/>
                  <a:gd name="T64" fmla="*/ 0 w 2215"/>
                  <a:gd name="T65" fmla="*/ 1006 h 2224"/>
                  <a:gd name="T66" fmla="*/ 0 w 2215"/>
                  <a:gd name="T67" fmla="*/ 1121 h 2224"/>
                  <a:gd name="T68" fmla="*/ 18 w 2215"/>
                  <a:gd name="T69" fmla="*/ 1341 h 2224"/>
                  <a:gd name="T70" fmla="*/ 88 w 2215"/>
                  <a:gd name="T71" fmla="*/ 1552 h 2224"/>
                  <a:gd name="T72" fmla="*/ 194 w 2215"/>
                  <a:gd name="T73" fmla="*/ 1747 h 2224"/>
                  <a:gd name="T74" fmla="*/ 335 w 2215"/>
                  <a:gd name="T75" fmla="*/ 1905 h 2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215" h="2224">
                    <a:moveTo>
                      <a:pt x="335" y="1905"/>
                    </a:moveTo>
                    <a:lnTo>
                      <a:pt x="335" y="1905"/>
                    </a:lnTo>
                    <a:lnTo>
                      <a:pt x="415" y="1976"/>
                    </a:lnTo>
                    <a:lnTo>
                      <a:pt x="494" y="2047"/>
                    </a:lnTo>
                    <a:lnTo>
                      <a:pt x="591" y="2100"/>
                    </a:lnTo>
                    <a:lnTo>
                      <a:pt x="688" y="2144"/>
                    </a:lnTo>
                    <a:lnTo>
                      <a:pt x="785" y="2179"/>
                    </a:lnTo>
                    <a:lnTo>
                      <a:pt x="891" y="2205"/>
                    </a:lnTo>
                    <a:lnTo>
                      <a:pt x="997" y="2214"/>
                    </a:lnTo>
                    <a:lnTo>
                      <a:pt x="1112" y="2223"/>
                    </a:lnTo>
                    <a:lnTo>
                      <a:pt x="1112" y="2223"/>
                    </a:lnTo>
                    <a:lnTo>
                      <a:pt x="1191" y="2223"/>
                    </a:lnTo>
                    <a:lnTo>
                      <a:pt x="1280" y="2205"/>
                    </a:lnTo>
                    <a:lnTo>
                      <a:pt x="1359" y="2197"/>
                    </a:lnTo>
                    <a:lnTo>
                      <a:pt x="1438" y="2170"/>
                    </a:lnTo>
                    <a:lnTo>
                      <a:pt x="1518" y="2144"/>
                    </a:lnTo>
                    <a:lnTo>
                      <a:pt x="1588" y="2117"/>
                    </a:lnTo>
                    <a:lnTo>
                      <a:pt x="1659" y="2073"/>
                    </a:lnTo>
                    <a:lnTo>
                      <a:pt x="1730" y="2038"/>
                    </a:lnTo>
                    <a:lnTo>
                      <a:pt x="1791" y="1985"/>
                    </a:lnTo>
                    <a:lnTo>
                      <a:pt x="1853" y="1932"/>
                    </a:lnTo>
                    <a:lnTo>
                      <a:pt x="1906" y="1879"/>
                    </a:lnTo>
                    <a:lnTo>
                      <a:pt x="1959" y="1817"/>
                    </a:lnTo>
                    <a:lnTo>
                      <a:pt x="2012" y="1755"/>
                    </a:lnTo>
                    <a:lnTo>
                      <a:pt x="2055" y="1694"/>
                    </a:lnTo>
                    <a:lnTo>
                      <a:pt x="2090" y="1623"/>
                    </a:lnTo>
                    <a:lnTo>
                      <a:pt x="2126" y="1544"/>
                    </a:lnTo>
                    <a:lnTo>
                      <a:pt x="2126" y="1544"/>
                    </a:lnTo>
                    <a:lnTo>
                      <a:pt x="2170" y="1447"/>
                    </a:lnTo>
                    <a:lnTo>
                      <a:pt x="2196" y="1341"/>
                    </a:lnTo>
                    <a:lnTo>
                      <a:pt x="2205" y="1236"/>
                    </a:lnTo>
                    <a:lnTo>
                      <a:pt x="2214" y="1121"/>
                    </a:lnTo>
                    <a:lnTo>
                      <a:pt x="2214" y="1121"/>
                    </a:lnTo>
                    <a:lnTo>
                      <a:pt x="2205" y="1006"/>
                    </a:lnTo>
                    <a:lnTo>
                      <a:pt x="2196" y="900"/>
                    </a:lnTo>
                    <a:lnTo>
                      <a:pt x="2170" y="795"/>
                    </a:lnTo>
                    <a:lnTo>
                      <a:pt x="2134" y="697"/>
                    </a:lnTo>
                    <a:lnTo>
                      <a:pt x="2090" y="600"/>
                    </a:lnTo>
                    <a:lnTo>
                      <a:pt x="2037" y="503"/>
                    </a:lnTo>
                    <a:lnTo>
                      <a:pt x="1977" y="424"/>
                    </a:lnTo>
                    <a:lnTo>
                      <a:pt x="1897" y="345"/>
                    </a:lnTo>
                    <a:lnTo>
                      <a:pt x="1897" y="345"/>
                    </a:lnTo>
                    <a:lnTo>
                      <a:pt x="1818" y="265"/>
                    </a:lnTo>
                    <a:lnTo>
                      <a:pt x="1738" y="203"/>
                    </a:lnTo>
                    <a:lnTo>
                      <a:pt x="1641" y="142"/>
                    </a:lnTo>
                    <a:lnTo>
                      <a:pt x="1544" y="97"/>
                    </a:lnTo>
                    <a:lnTo>
                      <a:pt x="1438" y="53"/>
                    </a:lnTo>
                    <a:lnTo>
                      <a:pt x="1333" y="27"/>
                    </a:lnTo>
                    <a:lnTo>
                      <a:pt x="1227" y="9"/>
                    </a:lnTo>
                    <a:lnTo>
                      <a:pt x="1112" y="0"/>
                    </a:lnTo>
                    <a:lnTo>
                      <a:pt x="1112" y="0"/>
                    </a:lnTo>
                    <a:lnTo>
                      <a:pt x="997" y="9"/>
                    </a:lnTo>
                    <a:lnTo>
                      <a:pt x="891" y="27"/>
                    </a:lnTo>
                    <a:lnTo>
                      <a:pt x="777" y="53"/>
                    </a:lnTo>
                    <a:lnTo>
                      <a:pt x="680" y="89"/>
                    </a:lnTo>
                    <a:lnTo>
                      <a:pt x="582" y="142"/>
                    </a:lnTo>
                    <a:lnTo>
                      <a:pt x="485" y="194"/>
                    </a:lnTo>
                    <a:lnTo>
                      <a:pt x="406" y="256"/>
                    </a:lnTo>
                    <a:lnTo>
                      <a:pt x="327" y="336"/>
                    </a:lnTo>
                    <a:lnTo>
                      <a:pt x="247" y="415"/>
                    </a:lnTo>
                    <a:lnTo>
                      <a:pt x="185" y="495"/>
                    </a:lnTo>
                    <a:lnTo>
                      <a:pt x="132" y="592"/>
                    </a:lnTo>
                    <a:lnTo>
                      <a:pt x="88" y="689"/>
                    </a:lnTo>
                    <a:lnTo>
                      <a:pt x="44" y="786"/>
                    </a:lnTo>
                    <a:lnTo>
                      <a:pt x="18" y="892"/>
                    </a:lnTo>
                    <a:lnTo>
                      <a:pt x="0" y="1006"/>
                    </a:lnTo>
                    <a:lnTo>
                      <a:pt x="0" y="1121"/>
                    </a:lnTo>
                    <a:lnTo>
                      <a:pt x="0" y="1121"/>
                    </a:lnTo>
                    <a:lnTo>
                      <a:pt x="0" y="1236"/>
                    </a:lnTo>
                    <a:lnTo>
                      <a:pt x="18" y="1341"/>
                    </a:lnTo>
                    <a:lnTo>
                      <a:pt x="44" y="1447"/>
                    </a:lnTo>
                    <a:lnTo>
                      <a:pt x="88" y="1552"/>
                    </a:lnTo>
                    <a:lnTo>
                      <a:pt x="132" y="1650"/>
                    </a:lnTo>
                    <a:lnTo>
                      <a:pt x="194" y="1747"/>
                    </a:lnTo>
                    <a:lnTo>
                      <a:pt x="256" y="1826"/>
                    </a:lnTo>
                    <a:lnTo>
                      <a:pt x="335" y="190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85" name="Freeform 5">
                <a:extLst>
                  <a:ext uri="{FF2B5EF4-FFF2-40B4-BE49-F238E27FC236}">
                    <a16:creationId xmlns:a16="http://schemas.microsoft.com/office/drawing/2014/main" id="{E73E8B02-B57B-8E45-BB96-52C22620B92D}"/>
                  </a:ext>
                </a:extLst>
              </p:cNvPr>
              <p:cNvSpPr>
                <a:spLocks noChangeArrowheads="1"/>
              </p:cNvSpPr>
              <p:nvPr/>
            </p:nvSpPr>
            <p:spPr bwMode="auto">
              <a:xfrm>
                <a:off x="4699000" y="5832475"/>
                <a:ext cx="796925" cy="798513"/>
              </a:xfrm>
              <a:custGeom>
                <a:avLst/>
                <a:gdLst>
                  <a:gd name="T0" fmla="*/ 1110 w 2214"/>
                  <a:gd name="T1" fmla="*/ 0 h 2216"/>
                  <a:gd name="T2" fmla="*/ 891 w 2214"/>
                  <a:gd name="T3" fmla="*/ 18 h 2216"/>
                  <a:gd name="T4" fmla="*/ 679 w 2214"/>
                  <a:gd name="T5" fmla="*/ 88 h 2216"/>
                  <a:gd name="T6" fmla="*/ 494 w 2214"/>
                  <a:gd name="T7" fmla="*/ 185 h 2216"/>
                  <a:gd name="T8" fmla="*/ 326 w 2214"/>
                  <a:gd name="T9" fmla="*/ 327 h 2216"/>
                  <a:gd name="T10" fmla="*/ 185 w 2214"/>
                  <a:gd name="T11" fmla="*/ 494 h 2216"/>
                  <a:gd name="T12" fmla="*/ 88 w 2214"/>
                  <a:gd name="T13" fmla="*/ 680 h 2216"/>
                  <a:gd name="T14" fmla="*/ 17 w 2214"/>
                  <a:gd name="T15" fmla="*/ 891 h 2216"/>
                  <a:gd name="T16" fmla="*/ 0 w 2214"/>
                  <a:gd name="T17" fmla="*/ 1112 h 2216"/>
                  <a:gd name="T18" fmla="*/ 0 w 2214"/>
                  <a:gd name="T19" fmla="*/ 1227 h 2216"/>
                  <a:gd name="T20" fmla="*/ 53 w 2214"/>
                  <a:gd name="T21" fmla="*/ 1447 h 2216"/>
                  <a:gd name="T22" fmla="*/ 132 w 2214"/>
                  <a:gd name="T23" fmla="*/ 1641 h 2216"/>
                  <a:gd name="T24" fmla="*/ 264 w 2214"/>
                  <a:gd name="T25" fmla="*/ 1827 h 2216"/>
                  <a:gd name="T26" fmla="*/ 335 w 2214"/>
                  <a:gd name="T27" fmla="*/ 1906 h 2216"/>
                  <a:gd name="T28" fmla="*/ 503 w 2214"/>
                  <a:gd name="T29" fmla="*/ 2039 h 2216"/>
                  <a:gd name="T30" fmla="*/ 688 w 2214"/>
                  <a:gd name="T31" fmla="*/ 2136 h 2216"/>
                  <a:gd name="T32" fmla="*/ 891 w 2214"/>
                  <a:gd name="T33" fmla="*/ 2197 h 2216"/>
                  <a:gd name="T34" fmla="*/ 1110 w 2214"/>
                  <a:gd name="T35" fmla="*/ 2215 h 2216"/>
                  <a:gd name="T36" fmla="*/ 1199 w 2214"/>
                  <a:gd name="T37" fmla="*/ 2215 h 2216"/>
                  <a:gd name="T38" fmla="*/ 1357 w 2214"/>
                  <a:gd name="T39" fmla="*/ 2189 h 2216"/>
                  <a:gd name="T40" fmla="*/ 1516 w 2214"/>
                  <a:gd name="T41" fmla="*/ 2144 h 2216"/>
                  <a:gd name="T42" fmla="*/ 1657 w 2214"/>
                  <a:gd name="T43" fmla="*/ 2074 h 2216"/>
                  <a:gd name="T44" fmla="*/ 1790 w 2214"/>
                  <a:gd name="T45" fmla="*/ 1986 h 2216"/>
                  <a:gd name="T46" fmla="*/ 1913 w 2214"/>
                  <a:gd name="T47" fmla="*/ 1871 h 2216"/>
                  <a:gd name="T48" fmla="*/ 2010 w 2214"/>
                  <a:gd name="T49" fmla="*/ 1747 h 2216"/>
                  <a:gd name="T50" fmla="*/ 2099 w 2214"/>
                  <a:gd name="T51" fmla="*/ 1615 h 2216"/>
                  <a:gd name="T52" fmla="*/ 2125 w 2214"/>
                  <a:gd name="T53" fmla="*/ 1544 h 2216"/>
                  <a:gd name="T54" fmla="*/ 2196 w 2214"/>
                  <a:gd name="T55" fmla="*/ 1333 h 2216"/>
                  <a:gd name="T56" fmla="*/ 2213 w 2214"/>
                  <a:gd name="T57" fmla="*/ 1112 h 2216"/>
                  <a:gd name="T58" fmla="*/ 2213 w 2214"/>
                  <a:gd name="T59" fmla="*/ 1006 h 2216"/>
                  <a:gd name="T60" fmla="*/ 2169 w 2214"/>
                  <a:gd name="T61" fmla="*/ 785 h 2216"/>
                  <a:gd name="T62" fmla="*/ 2090 w 2214"/>
                  <a:gd name="T63" fmla="*/ 591 h 2216"/>
                  <a:gd name="T64" fmla="*/ 1975 w 2214"/>
                  <a:gd name="T65" fmla="*/ 415 h 2216"/>
                  <a:gd name="T66" fmla="*/ 1905 w 2214"/>
                  <a:gd name="T67" fmla="*/ 335 h 2216"/>
                  <a:gd name="T68" fmla="*/ 1737 w 2214"/>
                  <a:gd name="T69" fmla="*/ 194 h 2216"/>
                  <a:gd name="T70" fmla="*/ 1543 w 2214"/>
                  <a:gd name="T71" fmla="*/ 88 h 2216"/>
                  <a:gd name="T72" fmla="*/ 1331 w 2214"/>
                  <a:gd name="T73" fmla="*/ 18 h 2216"/>
                  <a:gd name="T74" fmla="*/ 1110 w 2214"/>
                  <a:gd name="T75" fmla="*/ 0 h 2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214" h="2216">
                    <a:moveTo>
                      <a:pt x="1110" y="0"/>
                    </a:moveTo>
                    <a:lnTo>
                      <a:pt x="1110" y="0"/>
                    </a:lnTo>
                    <a:lnTo>
                      <a:pt x="997" y="0"/>
                    </a:lnTo>
                    <a:lnTo>
                      <a:pt x="891" y="18"/>
                    </a:lnTo>
                    <a:lnTo>
                      <a:pt x="785" y="53"/>
                    </a:lnTo>
                    <a:lnTo>
                      <a:pt x="679" y="88"/>
                    </a:lnTo>
                    <a:lnTo>
                      <a:pt x="582" y="132"/>
                    </a:lnTo>
                    <a:lnTo>
                      <a:pt x="494" y="185"/>
                    </a:lnTo>
                    <a:lnTo>
                      <a:pt x="406" y="256"/>
                    </a:lnTo>
                    <a:lnTo>
                      <a:pt x="326" y="327"/>
                    </a:lnTo>
                    <a:lnTo>
                      <a:pt x="256" y="406"/>
                    </a:lnTo>
                    <a:lnTo>
                      <a:pt x="185" y="494"/>
                    </a:lnTo>
                    <a:lnTo>
                      <a:pt x="132" y="583"/>
                    </a:lnTo>
                    <a:lnTo>
                      <a:pt x="88" y="680"/>
                    </a:lnTo>
                    <a:lnTo>
                      <a:pt x="53" y="785"/>
                    </a:lnTo>
                    <a:lnTo>
                      <a:pt x="17" y="891"/>
                    </a:lnTo>
                    <a:lnTo>
                      <a:pt x="0" y="997"/>
                    </a:lnTo>
                    <a:lnTo>
                      <a:pt x="0" y="1112"/>
                    </a:lnTo>
                    <a:lnTo>
                      <a:pt x="0" y="1112"/>
                    </a:lnTo>
                    <a:lnTo>
                      <a:pt x="0" y="1227"/>
                    </a:lnTo>
                    <a:lnTo>
                      <a:pt x="17" y="1333"/>
                    </a:lnTo>
                    <a:lnTo>
                      <a:pt x="53" y="1447"/>
                    </a:lnTo>
                    <a:lnTo>
                      <a:pt x="88" y="1544"/>
                    </a:lnTo>
                    <a:lnTo>
                      <a:pt x="132" y="1641"/>
                    </a:lnTo>
                    <a:lnTo>
                      <a:pt x="194" y="1738"/>
                    </a:lnTo>
                    <a:lnTo>
                      <a:pt x="264" y="1827"/>
                    </a:lnTo>
                    <a:lnTo>
                      <a:pt x="335" y="1906"/>
                    </a:lnTo>
                    <a:lnTo>
                      <a:pt x="335" y="1906"/>
                    </a:lnTo>
                    <a:lnTo>
                      <a:pt x="414" y="1977"/>
                    </a:lnTo>
                    <a:lnTo>
                      <a:pt x="503" y="2039"/>
                    </a:lnTo>
                    <a:lnTo>
                      <a:pt x="591" y="2091"/>
                    </a:lnTo>
                    <a:lnTo>
                      <a:pt x="688" y="2136"/>
                    </a:lnTo>
                    <a:lnTo>
                      <a:pt x="785" y="2171"/>
                    </a:lnTo>
                    <a:lnTo>
                      <a:pt x="891" y="2197"/>
                    </a:lnTo>
                    <a:lnTo>
                      <a:pt x="1006" y="2215"/>
                    </a:lnTo>
                    <a:lnTo>
                      <a:pt x="1110" y="2215"/>
                    </a:lnTo>
                    <a:lnTo>
                      <a:pt x="1110" y="2215"/>
                    </a:lnTo>
                    <a:lnTo>
                      <a:pt x="1199" y="2215"/>
                    </a:lnTo>
                    <a:lnTo>
                      <a:pt x="1278" y="2206"/>
                    </a:lnTo>
                    <a:lnTo>
                      <a:pt x="1357" y="2189"/>
                    </a:lnTo>
                    <a:lnTo>
                      <a:pt x="1437" y="2171"/>
                    </a:lnTo>
                    <a:lnTo>
                      <a:pt x="1516" y="2144"/>
                    </a:lnTo>
                    <a:lnTo>
                      <a:pt x="1587" y="2109"/>
                    </a:lnTo>
                    <a:lnTo>
                      <a:pt x="1657" y="2074"/>
                    </a:lnTo>
                    <a:lnTo>
                      <a:pt x="1728" y="2030"/>
                    </a:lnTo>
                    <a:lnTo>
                      <a:pt x="1790" y="1986"/>
                    </a:lnTo>
                    <a:lnTo>
                      <a:pt x="1852" y="1933"/>
                    </a:lnTo>
                    <a:lnTo>
                      <a:pt x="1913" y="1871"/>
                    </a:lnTo>
                    <a:lnTo>
                      <a:pt x="1966" y="1818"/>
                    </a:lnTo>
                    <a:lnTo>
                      <a:pt x="2010" y="1747"/>
                    </a:lnTo>
                    <a:lnTo>
                      <a:pt x="2055" y="1686"/>
                    </a:lnTo>
                    <a:lnTo>
                      <a:pt x="2099" y="1615"/>
                    </a:lnTo>
                    <a:lnTo>
                      <a:pt x="2125" y="1544"/>
                    </a:lnTo>
                    <a:lnTo>
                      <a:pt x="2125" y="1544"/>
                    </a:lnTo>
                    <a:lnTo>
                      <a:pt x="2169" y="1438"/>
                    </a:lnTo>
                    <a:lnTo>
                      <a:pt x="2196" y="1333"/>
                    </a:lnTo>
                    <a:lnTo>
                      <a:pt x="2213" y="1227"/>
                    </a:lnTo>
                    <a:lnTo>
                      <a:pt x="2213" y="1112"/>
                    </a:lnTo>
                    <a:lnTo>
                      <a:pt x="2213" y="1112"/>
                    </a:lnTo>
                    <a:lnTo>
                      <a:pt x="2213" y="1006"/>
                    </a:lnTo>
                    <a:lnTo>
                      <a:pt x="2196" y="891"/>
                    </a:lnTo>
                    <a:lnTo>
                      <a:pt x="2169" y="785"/>
                    </a:lnTo>
                    <a:lnTo>
                      <a:pt x="2134" y="688"/>
                    </a:lnTo>
                    <a:lnTo>
                      <a:pt x="2090" y="591"/>
                    </a:lnTo>
                    <a:lnTo>
                      <a:pt x="2037" y="503"/>
                    </a:lnTo>
                    <a:lnTo>
                      <a:pt x="1975" y="415"/>
                    </a:lnTo>
                    <a:lnTo>
                      <a:pt x="1905" y="335"/>
                    </a:lnTo>
                    <a:lnTo>
                      <a:pt x="1905" y="335"/>
                    </a:lnTo>
                    <a:lnTo>
                      <a:pt x="1825" y="265"/>
                    </a:lnTo>
                    <a:lnTo>
                      <a:pt x="1737" y="194"/>
                    </a:lnTo>
                    <a:lnTo>
                      <a:pt x="1640" y="132"/>
                    </a:lnTo>
                    <a:lnTo>
                      <a:pt x="1543" y="88"/>
                    </a:lnTo>
                    <a:lnTo>
                      <a:pt x="1446" y="53"/>
                    </a:lnTo>
                    <a:lnTo>
                      <a:pt x="1331" y="18"/>
                    </a:lnTo>
                    <a:lnTo>
                      <a:pt x="1225" y="0"/>
                    </a:lnTo>
                    <a:lnTo>
                      <a:pt x="111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86" name="Freeform 6">
                <a:extLst>
                  <a:ext uri="{FF2B5EF4-FFF2-40B4-BE49-F238E27FC236}">
                    <a16:creationId xmlns:a16="http://schemas.microsoft.com/office/drawing/2014/main" id="{A05403C4-FA5B-6146-B302-FEF01DE75DFD}"/>
                  </a:ext>
                </a:extLst>
              </p:cNvPr>
              <p:cNvSpPr>
                <a:spLocks noChangeArrowheads="1"/>
              </p:cNvSpPr>
              <p:nvPr/>
            </p:nvSpPr>
            <p:spPr bwMode="auto">
              <a:xfrm>
                <a:off x="6445250" y="989013"/>
                <a:ext cx="796925" cy="798512"/>
              </a:xfrm>
              <a:custGeom>
                <a:avLst/>
                <a:gdLst>
                  <a:gd name="T0" fmla="*/ 1111 w 2215"/>
                  <a:gd name="T1" fmla="*/ 2215 h 2216"/>
                  <a:gd name="T2" fmla="*/ 1341 w 2215"/>
                  <a:gd name="T3" fmla="*/ 2197 h 2216"/>
                  <a:gd name="T4" fmla="*/ 1544 w 2215"/>
                  <a:gd name="T5" fmla="*/ 2127 h 2216"/>
                  <a:gd name="T6" fmla="*/ 1729 w 2215"/>
                  <a:gd name="T7" fmla="*/ 2030 h 2216"/>
                  <a:gd name="T8" fmla="*/ 1897 w 2215"/>
                  <a:gd name="T9" fmla="*/ 1888 h 2216"/>
                  <a:gd name="T10" fmla="*/ 2029 w 2215"/>
                  <a:gd name="T11" fmla="*/ 1730 h 2216"/>
                  <a:gd name="T12" fmla="*/ 2126 w 2215"/>
                  <a:gd name="T13" fmla="*/ 1535 h 2216"/>
                  <a:gd name="T14" fmla="*/ 2197 w 2215"/>
                  <a:gd name="T15" fmla="*/ 1324 h 2216"/>
                  <a:gd name="T16" fmla="*/ 2214 w 2215"/>
                  <a:gd name="T17" fmla="*/ 1103 h 2216"/>
                  <a:gd name="T18" fmla="*/ 2214 w 2215"/>
                  <a:gd name="T19" fmla="*/ 988 h 2216"/>
                  <a:gd name="T20" fmla="*/ 2170 w 2215"/>
                  <a:gd name="T21" fmla="*/ 777 h 2216"/>
                  <a:gd name="T22" fmla="*/ 2082 w 2215"/>
                  <a:gd name="T23" fmla="*/ 582 h 2216"/>
                  <a:gd name="T24" fmla="*/ 1967 w 2215"/>
                  <a:gd name="T25" fmla="*/ 406 h 2216"/>
                  <a:gd name="T26" fmla="*/ 1906 w 2215"/>
                  <a:gd name="T27" fmla="*/ 327 h 2216"/>
                  <a:gd name="T28" fmla="*/ 1738 w 2215"/>
                  <a:gd name="T29" fmla="*/ 194 h 2216"/>
                  <a:gd name="T30" fmla="*/ 1544 w 2215"/>
                  <a:gd name="T31" fmla="*/ 88 h 2216"/>
                  <a:gd name="T32" fmla="*/ 1332 w 2215"/>
                  <a:gd name="T33" fmla="*/ 26 h 2216"/>
                  <a:gd name="T34" fmla="*/ 1111 w 2215"/>
                  <a:gd name="T35" fmla="*/ 0 h 2216"/>
                  <a:gd name="T36" fmla="*/ 997 w 2215"/>
                  <a:gd name="T37" fmla="*/ 9 h 2216"/>
                  <a:gd name="T38" fmla="*/ 785 w 2215"/>
                  <a:gd name="T39" fmla="*/ 53 h 2216"/>
                  <a:gd name="T40" fmla="*/ 582 w 2215"/>
                  <a:gd name="T41" fmla="*/ 132 h 2216"/>
                  <a:gd name="T42" fmla="*/ 406 w 2215"/>
                  <a:gd name="T43" fmla="*/ 247 h 2216"/>
                  <a:gd name="T44" fmla="*/ 256 w 2215"/>
                  <a:gd name="T45" fmla="*/ 397 h 2216"/>
                  <a:gd name="T46" fmla="*/ 132 w 2215"/>
                  <a:gd name="T47" fmla="*/ 574 h 2216"/>
                  <a:gd name="T48" fmla="*/ 44 w 2215"/>
                  <a:gd name="T49" fmla="*/ 777 h 2216"/>
                  <a:gd name="T50" fmla="*/ 0 w 2215"/>
                  <a:gd name="T51" fmla="*/ 988 h 2216"/>
                  <a:gd name="T52" fmla="*/ 0 w 2215"/>
                  <a:gd name="T53" fmla="*/ 1103 h 2216"/>
                  <a:gd name="T54" fmla="*/ 17 w 2215"/>
                  <a:gd name="T55" fmla="*/ 1332 h 2216"/>
                  <a:gd name="T56" fmla="*/ 88 w 2215"/>
                  <a:gd name="T57" fmla="*/ 1535 h 2216"/>
                  <a:gd name="T58" fmla="*/ 185 w 2215"/>
                  <a:gd name="T59" fmla="*/ 1730 h 2216"/>
                  <a:gd name="T60" fmla="*/ 326 w 2215"/>
                  <a:gd name="T61" fmla="*/ 1888 h 2216"/>
                  <a:gd name="T62" fmla="*/ 406 w 2215"/>
                  <a:gd name="T63" fmla="*/ 1968 h 2216"/>
                  <a:gd name="T64" fmla="*/ 582 w 2215"/>
                  <a:gd name="T65" fmla="*/ 2083 h 2216"/>
                  <a:gd name="T66" fmla="*/ 776 w 2215"/>
                  <a:gd name="T67" fmla="*/ 2171 h 2216"/>
                  <a:gd name="T68" fmla="*/ 997 w 2215"/>
                  <a:gd name="T69" fmla="*/ 2215 h 2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215" h="2216">
                    <a:moveTo>
                      <a:pt x="1111" y="2215"/>
                    </a:moveTo>
                    <a:lnTo>
                      <a:pt x="1111" y="2215"/>
                    </a:lnTo>
                    <a:lnTo>
                      <a:pt x="1226" y="2215"/>
                    </a:lnTo>
                    <a:lnTo>
                      <a:pt x="1341" y="2197"/>
                    </a:lnTo>
                    <a:lnTo>
                      <a:pt x="1447" y="2171"/>
                    </a:lnTo>
                    <a:lnTo>
                      <a:pt x="1544" y="2127"/>
                    </a:lnTo>
                    <a:lnTo>
                      <a:pt x="1641" y="2083"/>
                    </a:lnTo>
                    <a:lnTo>
                      <a:pt x="1729" y="2030"/>
                    </a:lnTo>
                    <a:lnTo>
                      <a:pt x="1817" y="1959"/>
                    </a:lnTo>
                    <a:lnTo>
                      <a:pt x="1897" y="1888"/>
                    </a:lnTo>
                    <a:lnTo>
                      <a:pt x="1967" y="1809"/>
                    </a:lnTo>
                    <a:lnTo>
                      <a:pt x="2029" y="1730"/>
                    </a:lnTo>
                    <a:lnTo>
                      <a:pt x="2082" y="1633"/>
                    </a:lnTo>
                    <a:lnTo>
                      <a:pt x="2126" y="1535"/>
                    </a:lnTo>
                    <a:lnTo>
                      <a:pt x="2170" y="1430"/>
                    </a:lnTo>
                    <a:lnTo>
                      <a:pt x="2197" y="1324"/>
                    </a:lnTo>
                    <a:lnTo>
                      <a:pt x="2214" y="1218"/>
                    </a:lnTo>
                    <a:lnTo>
                      <a:pt x="2214" y="1103"/>
                    </a:lnTo>
                    <a:lnTo>
                      <a:pt x="2214" y="1103"/>
                    </a:lnTo>
                    <a:lnTo>
                      <a:pt x="2214" y="988"/>
                    </a:lnTo>
                    <a:lnTo>
                      <a:pt x="2197" y="882"/>
                    </a:lnTo>
                    <a:lnTo>
                      <a:pt x="2170" y="777"/>
                    </a:lnTo>
                    <a:lnTo>
                      <a:pt x="2126" y="679"/>
                    </a:lnTo>
                    <a:lnTo>
                      <a:pt x="2082" y="582"/>
                    </a:lnTo>
                    <a:lnTo>
                      <a:pt x="2029" y="485"/>
                    </a:lnTo>
                    <a:lnTo>
                      <a:pt x="1967" y="406"/>
                    </a:lnTo>
                    <a:lnTo>
                      <a:pt x="1906" y="327"/>
                    </a:lnTo>
                    <a:lnTo>
                      <a:pt x="1906" y="327"/>
                    </a:lnTo>
                    <a:lnTo>
                      <a:pt x="1826" y="256"/>
                    </a:lnTo>
                    <a:lnTo>
                      <a:pt x="1738" y="194"/>
                    </a:lnTo>
                    <a:lnTo>
                      <a:pt x="1641" y="132"/>
                    </a:lnTo>
                    <a:lnTo>
                      <a:pt x="1544" y="88"/>
                    </a:lnTo>
                    <a:lnTo>
                      <a:pt x="1438" y="53"/>
                    </a:lnTo>
                    <a:lnTo>
                      <a:pt x="1332" y="26"/>
                    </a:lnTo>
                    <a:lnTo>
                      <a:pt x="1226" y="9"/>
                    </a:lnTo>
                    <a:lnTo>
                      <a:pt x="1111" y="0"/>
                    </a:lnTo>
                    <a:lnTo>
                      <a:pt x="1111" y="0"/>
                    </a:lnTo>
                    <a:lnTo>
                      <a:pt x="997" y="9"/>
                    </a:lnTo>
                    <a:lnTo>
                      <a:pt x="891" y="18"/>
                    </a:lnTo>
                    <a:lnTo>
                      <a:pt x="785" y="53"/>
                    </a:lnTo>
                    <a:lnTo>
                      <a:pt x="679" y="88"/>
                    </a:lnTo>
                    <a:lnTo>
                      <a:pt x="582" y="132"/>
                    </a:lnTo>
                    <a:lnTo>
                      <a:pt x="494" y="185"/>
                    </a:lnTo>
                    <a:lnTo>
                      <a:pt x="406" y="247"/>
                    </a:lnTo>
                    <a:lnTo>
                      <a:pt x="326" y="318"/>
                    </a:lnTo>
                    <a:lnTo>
                      <a:pt x="256" y="397"/>
                    </a:lnTo>
                    <a:lnTo>
                      <a:pt x="185" y="485"/>
                    </a:lnTo>
                    <a:lnTo>
                      <a:pt x="132" y="574"/>
                    </a:lnTo>
                    <a:lnTo>
                      <a:pt x="88" y="671"/>
                    </a:lnTo>
                    <a:lnTo>
                      <a:pt x="44" y="777"/>
                    </a:lnTo>
                    <a:lnTo>
                      <a:pt x="17" y="882"/>
                    </a:lnTo>
                    <a:lnTo>
                      <a:pt x="0" y="988"/>
                    </a:lnTo>
                    <a:lnTo>
                      <a:pt x="0" y="1103"/>
                    </a:lnTo>
                    <a:lnTo>
                      <a:pt x="0" y="1103"/>
                    </a:lnTo>
                    <a:lnTo>
                      <a:pt x="0" y="1218"/>
                    </a:lnTo>
                    <a:lnTo>
                      <a:pt x="17" y="1332"/>
                    </a:lnTo>
                    <a:lnTo>
                      <a:pt x="44" y="1438"/>
                    </a:lnTo>
                    <a:lnTo>
                      <a:pt x="88" y="1535"/>
                    </a:lnTo>
                    <a:lnTo>
                      <a:pt x="132" y="1633"/>
                    </a:lnTo>
                    <a:lnTo>
                      <a:pt x="185" y="1730"/>
                    </a:lnTo>
                    <a:lnTo>
                      <a:pt x="256" y="1818"/>
                    </a:lnTo>
                    <a:lnTo>
                      <a:pt x="326" y="1888"/>
                    </a:lnTo>
                    <a:lnTo>
                      <a:pt x="326" y="1888"/>
                    </a:lnTo>
                    <a:lnTo>
                      <a:pt x="406" y="1968"/>
                    </a:lnTo>
                    <a:lnTo>
                      <a:pt x="485" y="2030"/>
                    </a:lnTo>
                    <a:lnTo>
                      <a:pt x="582" y="2083"/>
                    </a:lnTo>
                    <a:lnTo>
                      <a:pt x="679" y="2127"/>
                    </a:lnTo>
                    <a:lnTo>
                      <a:pt x="776" y="2171"/>
                    </a:lnTo>
                    <a:lnTo>
                      <a:pt x="882" y="2197"/>
                    </a:lnTo>
                    <a:lnTo>
                      <a:pt x="997" y="2215"/>
                    </a:lnTo>
                    <a:lnTo>
                      <a:pt x="1111" y="221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87" name="Freeform 7">
                <a:extLst>
                  <a:ext uri="{FF2B5EF4-FFF2-40B4-BE49-F238E27FC236}">
                    <a16:creationId xmlns:a16="http://schemas.microsoft.com/office/drawing/2014/main" id="{6E8CD05C-5E34-3B43-87FB-146B2DFA68C2}"/>
                  </a:ext>
                </a:extLst>
              </p:cNvPr>
              <p:cNvSpPr>
                <a:spLocks noChangeArrowheads="1"/>
              </p:cNvSpPr>
              <p:nvPr/>
            </p:nvSpPr>
            <p:spPr bwMode="auto">
              <a:xfrm>
                <a:off x="1754188" y="2087563"/>
                <a:ext cx="798512" cy="798512"/>
              </a:xfrm>
              <a:custGeom>
                <a:avLst/>
                <a:gdLst>
                  <a:gd name="T0" fmla="*/ 2215 w 2216"/>
                  <a:gd name="T1" fmla="*/ 1103 h 2216"/>
                  <a:gd name="T2" fmla="*/ 2197 w 2216"/>
                  <a:gd name="T3" fmla="*/ 883 h 2216"/>
                  <a:gd name="T4" fmla="*/ 2135 w 2216"/>
                  <a:gd name="T5" fmla="*/ 671 h 2216"/>
                  <a:gd name="T6" fmla="*/ 2038 w 2216"/>
                  <a:gd name="T7" fmla="*/ 486 h 2216"/>
                  <a:gd name="T8" fmla="*/ 1906 w 2216"/>
                  <a:gd name="T9" fmla="*/ 327 h 2216"/>
                  <a:gd name="T10" fmla="*/ 1827 w 2216"/>
                  <a:gd name="T11" fmla="*/ 247 h 2216"/>
                  <a:gd name="T12" fmla="*/ 1641 w 2216"/>
                  <a:gd name="T13" fmla="*/ 133 h 2216"/>
                  <a:gd name="T14" fmla="*/ 1438 w 2216"/>
                  <a:gd name="T15" fmla="*/ 44 h 2216"/>
                  <a:gd name="T16" fmla="*/ 1227 w 2216"/>
                  <a:gd name="T17" fmla="*/ 0 h 2216"/>
                  <a:gd name="T18" fmla="*/ 1112 w 2216"/>
                  <a:gd name="T19" fmla="*/ 0 h 2216"/>
                  <a:gd name="T20" fmla="*/ 891 w 2216"/>
                  <a:gd name="T21" fmla="*/ 18 h 2216"/>
                  <a:gd name="T22" fmla="*/ 679 w 2216"/>
                  <a:gd name="T23" fmla="*/ 80 h 2216"/>
                  <a:gd name="T24" fmla="*/ 494 w 2216"/>
                  <a:gd name="T25" fmla="*/ 186 h 2216"/>
                  <a:gd name="T26" fmla="*/ 326 w 2216"/>
                  <a:gd name="T27" fmla="*/ 318 h 2216"/>
                  <a:gd name="T28" fmla="*/ 185 w 2216"/>
                  <a:gd name="T29" fmla="*/ 477 h 2216"/>
                  <a:gd name="T30" fmla="*/ 88 w 2216"/>
                  <a:gd name="T31" fmla="*/ 671 h 2216"/>
                  <a:gd name="T32" fmla="*/ 18 w 2216"/>
                  <a:gd name="T33" fmla="*/ 874 h 2216"/>
                  <a:gd name="T34" fmla="*/ 0 w 2216"/>
                  <a:gd name="T35" fmla="*/ 1103 h 2216"/>
                  <a:gd name="T36" fmla="*/ 0 w 2216"/>
                  <a:gd name="T37" fmla="*/ 1218 h 2216"/>
                  <a:gd name="T38" fmla="*/ 44 w 2216"/>
                  <a:gd name="T39" fmla="*/ 1439 h 2216"/>
                  <a:gd name="T40" fmla="*/ 132 w 2216"/>
                  <a:gd name="T41" fmla="*/ 1633 h 2216"/>
                  <a:gd name="T42" fmla="*/ 256 w 2216"/>
                  <a:gd name="T43" fmla="*/ 1809 h 2216"/>
                  <a:gd name="T44" fmla="*/ 335 w 2216"/>
                  <a:gd name="T45" fmla="*/ 1889 h 2216"/>
                  <a:gd name="T46" fmla="*/ 503 w 2216"/>
                  <a:gd name="T47" fmla="*/ 2021 h 2216"/>
                  <a:gd name="T48" fmla="*/ 688 w 2216"/>
                  <a:gd name="T49" fmla="*/ 2127 h 2216"/>
                  <a:gd name="T50" fmla="*/ 891 w 2216"/>
                  <a:gd name="T51" fmla="*/ 2189 h 2216"/>
                  <a:gd name="T52" fmla="*/ 1112 w 2216"/>
                  <a:gd name="T53" fmla="*/ 2215 h 2216"/>
                  <a:gd name="T54" fmla="*/ 1227 w 2216"/>
                  <a:gd name="T55" fmla="*/ 2206 h 2216"/>
                  <a:gd name="T56" fmla="*/ 1447 w 2216"/>
                  <a:gd name="T57" fmla="*/ 2162 h 2216"/>
                  <a:gd name="T58" fmla="*/ 1641 w 2216"/>
                  <a:gd name="T59" fmla="*/ 2083 h 2216"/>
                  <a:gd name="T60" fmla="*/ 1818 w 2216"/>
                  <a:gd name="T61" fmla="*/ 1959 h 2216"/>
                  <a:gd name="T62" fmla="*/ 1968 w 2216"/>
                  <a:gd name="T63" fmla="*/ 1809 h 2216"/>
                  <a:gd name="T64" fmla="*/ 2082 w 2216"/>
                  <a:gd name="T65" fmla="*/ 1633 h 2216"/>
                  <a:gd name="T66" fmla="*/ 2171 w 2216"/>
                  <a:gd name="T67" fmla="*/ 1430 h 2216"/>
                  <a:gd name="T68" fmla="*/ 2206 w 2216"/>
                  <a:gd name="T69" fmla="*/ 1218 h 2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216" h="2216">
                    <a:moveTo>
                      <a:pt x="2215" y="1103"/>
                    </a:moveTo>
                    <a:lnTo>
                      <a:pt x="2215" y="1103"/>
                    </a:lnTo>
                    <a:lnTo>
                      <a:pt x="2215" y="989"/>
                    </a:lnTo>
                    <a:lnTo>
                      <a:pt x="2197" y="883"/>
                    </a:lnTo>
                    <a:lnTo>
                      <a:pt x="2171" y="777"/>
                    </a:lnTo>
                    <a:lnTo>
                      <a:pt x="2135" y="671"/>
                    </a:lnTo>
                    <a:lnTo>
                      <a:pt x="2091" y="574"/>
                    </a:lnTo>
                    <a:lnTo>
                      <a:pt x="2038" y="486"/>
                    </a:lnTo>
                    <a:lnTo>
                      <a:pt x="1977" y="397"/>
                    </a:lnTo>
                    <a:lnTo>
                      <a:pt x="1906" y="327"/>
                    </a:lnTo>
                    <a:lnTo>
                      <a:pt x="1906" y="327"/>
                    </a:lnTo>
                    <a:lnTo>
                      <a:pt x="1827" y="247"/>
                    </a:lnTo>
                    <a:lnTo>
                      <a:pt x="1738" y="186"/>
                    </a:lnTo>
                    <a:lnTo>
                      <a:pt x="1641" y="133"/>
                    </a:lnTo>
                    <a:lnTo>
                      <a:pt x="1544" y="88"/>
                    </a:lnTo>
                    <a:lnTo>
                      <a:pt x="1438" y="44"/>
                    </a:lnTo>
                    <a:lnTo>
                      <a:pt x="1332" y="18"/>
                    </a:lnTo>
                    <a:lnTo>
                      <a:pt x="1227" y="0"/>
                    </a:lnTo>
                    <a:lnTo>
                      <a:pt x="1112" y="0"/>
                    </a:lnTo>
                    <a:lnTo>
                      <a:pt x="1112" y="0"/>
                    </a:lnTo>
                    <a:lnTo>
                      <a:pt x="997" y="0"/>
                    </a:lnTo>
                    <a:lnTo>
                      <a:pt x="891" y="18"/>
                    </a:lnTo>
                    <a:lnTo>
                      <a:pt x="785" y="44"/>
                    </a:lnTo>
                    <a:lnTo>
                      <a:pt x="679" y="80"/>
                    </a:lnTo>
                    <a:lnTo>
                      <a:pt x="582" y="133"/>
                    </a:lnTo>
                    <a:lnTo>
                      <a:pt x="494" y="186"/>
                    </a:lnTo>
                    <a:lnTo>
                      <a:pt x="406" y="247"/>
                    </a:lnTo>
                    <a:lnTo>
                      <a:pt x="326" y="318"/>
                    </a:lnTo>
                    <a:lnTo>
                      <a:pt x="256" y="397"/>
                    </a:lnTo>
                    <a:lnTo>
                      <a:pt x="185" y="477"/>
                    </a:lnTo>
                    <a:lnTo>
                      <a:pt x="132" y="574"/>
                    </a:lnTo>
                    <a:lnTo>
                      <a:pt x="88" y="671"/>
                    </a:lnTo>
                    <a:lnTo>
                      <a:pt x="44" y="768"/>
                    </a:lnTo>
                    <a:lnTo>
                      <a:pt x="18" y="874"/>
                    </a:lnTo>
                    <a:lnTo>
                      <a:pt x="0" y="989"/>
                    </a:lnTo>
                    <a:lnTo>
                      <a:pt x="0" y="1103"/>
                    </a:lnTo>
                    <a:lnTo>
                      <a:pt x="0" y="1103"/>
                    </a:lnTo>
                    <a:lnTo>
                      <a:pt x="0" y="1218"/>
                    </a:lnTo>
                    <a:lnTo>
                      <a:pt x="18" y="1324"/>
                    </a:lnTo>
                    <a:lnTo>
                      <a:pt x="44" y="1439"/>
                    </a:lnTo>
                    <a:lnTo>
                      <a:pt x="88" y="1536"/>
                    </a:lnTo>
                    <a:lnTo>
                      <a:pt x="132" y="1633"/>
                    </a:lnTo>
                    <a:lnTo>
                      <a:pt x="194" y="1730"/>
                    </a:lnTo>
                    <a:lnTo>
                      <a:pt x="256" y="1809"/>
                    </a:lnTo>
                    <a:lnTo>
                      <a:pt x="335" y="1889"/>
                    </a:lnTo>
                    <a:lnTo>
                      <a:pt x="335" y="1889"/>
                    </a:lnTo>
                    <a:lnTo>
                      <a:pt x="415" y="1959"/>
                    </a:lnTo>
                    <a:lnTo>
                      <a:pt x="503" y="2021"/>
                    </a:lnTo>
                    <a:lnTo>
                      <a:pt x="591" y="2083"/>
                    </a:lnTo>
                    <a:lnTo>
                      <a:pt x="688" y="2127"/>
                    </a:lnTo>
                    <a:lnTo>
                      <a:pt x="785" y="2162"/>
                    </a:lnTo>
                    <a:lnTo>
                      <a:pt x="891" y="2189"/>
                    </a:lnTo>
                    <a:lnTo>
                      <a:pt x="997" y="2206"/>
                    </a:lnTo>
                    <a:lnTo>
                      <a:pt x="1112" y="2215"/>
                    </a:lnTo>
                    <a:lnTo>
                      <a:pt x="1112" y="2215"/>
                    </a:lnTo>
                    <a:lnTo>
                      <a:pt x="1227" y="2206"/>
                    </a:lnTo>
                    <a:lnTo>
                      <a:pt x="1332" y="2189"/>
                    </a:lnTo>
                    <a:lnTo>
                      <a:pt x="1447" y="2162"/>
                    </a:lnTo>
                    <a:lnTo>
                      <a:pt x="1544" y="2127"/>
                    </a:lnTo>
                    <a:lnTo>
                      <a:pt x="1641" y="2083"/>
                    </a:lnTo>
                    <a:lnTo>
                      <a:pt x="1729" y="2021"/>
                    </a:lnTo>
                    <a:lnTo>
                      <a:pt x="1818" y="1959"/>
                    </a:lnTo>
                    <a:lnTo>
                      <a:pt x="1897" y="1889"/>
                    </a:lnTo>
                    <a:lnTo>
                      <a:pt x="1968" y="1809"/>
                    </a:lnTo>
                    <a:lnTo>
                      <a:pt x="2029" y="1721"/>
                    </a:lnTo>
                    <a:lnTo>
                      <a:pt x="2082" y="1633"/>
                    </a:lnTo>
                    <a:lnTo>
                      <a:pt x="2127" y="1536"/>
                    </a:lnTo>
                    <a:lnTo>
                      <a:pt x="2171" y="1430"/>
                    </a:lnTo>
                    <a:lnTo>
                      <a:pt x="2197" y="1324"/>
                    </a:lnTo>
                    <a:lnTo>
                      <a:pt x="2206" y="1218"/>
                    </a:lnTo>
                    <a:lnTo>
                      <a:pt x="2215" y="1103"/>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88" name="Freeform 8">
                <a:extLst>
                  <a:ext uri="{FF2B5EF4-FFF2-40B4-BE49-F238E27FC236}">
                    <a16:creationId xmlns:a16="http://schemas.microsoft.com/office/drawing/2014/main" id="{F65A8F47-E57A-0242-83D3-C037058C82AC}"/>
                  </a:ext>
                </a:extLst>
              </p:cNvPr>
              <p:cNvSpPr>
                <a:spLocks noChangeArrowheads="1"/>
              </p:cNvSpPr>
              <p:nvPr/>
            </p:nvSpPr>
            <p:spPr bwMode="auto">
              <a:xfrm>
                <a:off x="1890713" y="3359150"/>
                <a:ext cx="798512" cy="796925"/>
              </a:xfrm>
              <a:custGeom>
                <a:avLst/>
                <a:gdLst>
                  <a:gd name="T0" fmla="*/ 1112 w 2216"/>
                  <a:gd name="T1" fmla="*/ 0 h 2215"/>
                  <a:gd name="T2" fmla="*/ 892 w 2216"/>
                  <a:gd name="T3" fmla="*/ 18 h 2215"/>
                  <a:gd name="T4" fmla="*/ 680 w 2216"/>
                  <a:gd name="T5" fmla="*/ 88 h 2215"/>
                  <a:gd name="T6" fmla="*/ 495 w 2216"/>
                  <a:gd name="T7" fmla="*/ 185 h 2215"/>
                  <a:gd name="T8" fmla="*/ 327 w 2216"/>
                  <a:gd name="T9" fmla="*/ 318 h 2215"/>
                  <a:gd name="T10" fmla="*/ 195 w 2216"/>
                  <a:gd name="T11" fmla="*/ 485 h 2215"/>
                  <a:gd name="T12" fmla="*/ 89 w 2216"/>
                  <a:gd name="T13" fmla="*/ 671 h 2215"/>
                  <a:gd name="T14" fmla="*/ 27 w 2216"/>
                  <a:gd name="T15" fmla="*/ 882 h 2215"/>
                  <a:gd name="T16" fmla="*/ 0 w 2216"/>
                  <a:gd name="T17" fmla="*/ 1103 h 2215"/>
                  <a:gd name="T18" fmla="*/ 9 w 2216"/>
                  <a:gd name="T19" fmla="*/ 1218 h 2215"/>
                  <a:gd name="T20" fmla="*/ 53 w 2216"/>
                  <a:gd name="T21" fmla="*/ 1437 h 2215"/>
                  <a:gd name="T22" fmla="*/ 142 w 2216"/>
                  <a:gd name="T23" fmla="*/ 1640 h 2215"/>
                  <a:gd name="T24" fmla="*/ 265 w 2216"/>
                  <a:gd name="T25" fmla="*/ 1817 h 2215"/>
                  <a:gd name="T26" fmla="*/ 336 w 2216"/>
                  <a:gd name="T27" fmla="*/ 1887 h 2215"/>
                  <a:gd name="T28" fmla="*/ 503 w 2216"/>
                  <a:gd name="T29" fmla="*/ 2029 h 2215"/>
                  <a:gd name="T30" fmla="*/ 689 w 2216"/>
                  <a:gd name="T31" fmla="*/ 2126 h 2215"/>
                  <a:gd name="T32" fmla="*/ 892 w 2216"/>
                  <a:gd name="T33" fmla="*/ 2196 h 2215"/>
                  <a:gd name="T34" fmla="*/ 1112 w 2216"/>
                  <a:gd name="T35" fmla="*/ 2214 h 2215"/>
                  <a:gd name="T36" fmla="*/ 1227 w 2216"/>
                  <a:gd name="T37" fmla="*/ 2214 h 2215"/>
                  <a:gd name="T38" fmla="*/ 1448 w 2216"/>
                  <a:gd name="T39" fmla="*/ 2170 h 2215"/>
                  <a:gd name="T40" fmla="*/ 1642 w 2216"/>
                  <a:gd name="T41" fmla="*/ 2081 h 2215"/>
                  <a:gd name="T42" fmla="*/ 1818 w 2216"/>
                  <a:gd name="T43" fmla="*/ 1958 h 2215"/>
                  <a:gd name="T44" fmla="*/ 1968 w 2216"/>
                  <a:gd name="T45" fmla="*/ 1808 h 2215"/>
                  <a:gd name="T46" fmla="*/ 2083 w 2216"/>
                  <a:gd name="T47" fmla="*/ 1631 h 2215"/>
                  <a:gd name="T48" fmla="*/ 2171 w 2216"/>
                  <a:gd name="T49" fmla="*/ 1428 h 2215"/>
                  <a:gd name="T50" fmla="*/ 2215 w 2216"/>
                  <a:gd name="T51" fmla="*/ 1218 h 2215"/>
                  <a:gd name="T52" fmla="*/ 2215 w 2216"/>
                  <a:gd name="T53" fmla="*/ 1103 h 2215"/>
                  <a:gd name="T54" fmla="*/ 2198 w 2216"/>
                  <a:gd name="T55" fmla="*/ 882 h 2215"/>
                  <a:gd name="T56" fmla="*/ 2136 w 2216"/>
                  <a:gd name="T57" fmla="*/ 679 h 2215"/>
                  <a:gd name="T58" fmla="*/ 2039 w 2216"/>
                  <a:gd name="T59" fmla="*/ 485 h 2215"/>
                  <a:gd name="T60" fmla="*/ 1906 w 2216"/>
                  <a:gd name="T61" fmla="*/ 326 h 2215"/>
                  <a:gd name="T62" fmla="*/ 1827 w 2216"/>
                  <a:gd name="T63" fmla="*/ 256 h 2215"/>
                  <a:gd name="T64" fmla="*/ 1650 w 2216"/>
                  <a:gd name="T65" fmla="*/ 132 h 2215"/>
                  <a:gd name="T66" fmla="*/ 1448 w 2216"/>
                  <a:gd name="T67" fmla="*/ 53 h 2215"/>
                  <a:gd name="T68" fmla="*/ 1227 w 2216"/>
                  <a:gd name="T69" fmla="*/ 9 h 2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216" h="2215">
                    <a:moveTo>
                      <a:pt x="1112" y="0"/>
                    </a:moveTo>
                    <a:lnTo>
                      <a:pt x="1112" y="0"/>
                    </a:lnTo>
                    <a:lnTo>
                      <a:pt x="998" y="9"/>
                    </a:lnTo>
                    <a:lnTo>
                      <a:pt x="892" y="18"/>
                    </a:lnTo>
                    <a:lnTo>
                      <a:pt x="786" y="53"/>
                    </a:lnTo>
                    <a:lnTo>
                      <a:pt x="680" y="88"/>
                    </a:lnTo>
                    <a:lnTo>
                      <a:pt x="583" y="132"/>
                    </a:lnTo>
                    <a:lnTo>
                      <a:pt x="495" y="185"/>
                    </a:lnTo>
                    <a:lnTo>
                      <a:pt x="406" y="247"/>
                    </a:lnTo>
                    <a:lnTo>
                      <a:pt x="327" y="318"/>
                    </a:lnTo>
                    <a:lnTo>
                      <a:pt x="256" y="397"/>
                    </a:lnTo>
                    <a:lnTo>
                      <a:pt x="195" y="485"/>
                    </a:lnTo>
                    <a:lnTo>
                      <a:pt x="133" y="574"/>
                    </a:lnTo>
                    <a:lnTo>
                      <a:pt x="89" y="671"/>
                    </a:lnTo>
                    <a:lnTo>
                      <a:pt x="53" y="776"/>
                    </a:lnTo>
                    <a:lnTo>
                      <a:pt x="27" y="882"/>
                    </a:lnTo>
                    <a:lnTo>
                      <a:pt x="9" y="988"/>
                    </a:lnTo>
                    <a:lnTo>
                      <a:pt x="0" y="1103"/>
                    </a:lnTo>
                    <a:lnTo>
                      <a:pt x="0" y="1103"/>
                    </a:lnTo>
                    <a:lnTo>
                      <a:pt x="9" y="1218"/>
                    </a:lnTo>
                    <a:lnTo>
                      <a:pt x="27" y="1331"/>
                    </a:lnTo>
                    <a:lnTo>
                      <a:pt x="53" y="1437"/>
                    </a:lnTo>
                    <a:lnTo>
                      <a:pt x="89" y="1543"/>
                    </a:lnTo>
                    <a:lnTo>
                      <a:pt x="142" y="1640"/>
                    </a:lnTo>
                    <a:lnTo>
                      <a:pt x="195" y="1729"/>
                    </a:lnTo>
                    <a:lnTo>
                      <a:pt x="265" y="1817"/>
                    </a:lnTo>
                    <a:lnTo>
                      <a:pt x="336" y="1887"/>
                    </a:lnTo>
                    <a:lnTo>
                      <a:pt x="336" y="1887"/>
                    </a:lnTo>
                    <a:lnTo>
                      <a:pt x="415" y="1967"/>
                    </a:lnTo>
                    <a:lnTo>
                      <a:pt x="503" y="2029"/>
                    </a:lnTo>
                    <a:lnTo>
                      <a:pt x="592" y="2081"/>
                    </a:lnTo>
                    <a:lnTo>
                      <a:pt x="689" y="2126"/>
                    </a:lnTo>
                    <a:lnTo>
                      <a:pt x="786" y="2170"/>
                    </a:lnTo>
                    <a:lnTo>
                      <a:pt x="892" y="2196"/>
                    </a:lnTo>
                    <a:lnTo>
                      <a:pt x="1006" y="2214"/>
                    </a:lnTo>
                    <a:lnTo>
                      <a:pt x="1112" y="2214"/>
                    </a:lnTo>
                    <a:lnTo>
                      <a:pt x="1112" y="2214"/>
                    </a:lnTo>
                    <a:lnTo>
                      <a:pt x="1227" y="2214"/>
                    </a:lnTo>
                    <a:lnTo>
                      <a:pt x="1342" y="2196"/>
                    </a:lnTo>
                    <a:lnTo>
                      <a:pt x="1448" y="2170"/>
                    </a:lnTo>
                    <a:lnTo>
                      <a:pt x="1545" y="2126"/>
                    </a:lnTo>
                    <a:lnTo>
                      <a:pt x="1642" y="2081"/>
                    </a:lnTo>
                    <a:lnTo>
                      <a:pt x="1730" y="2029"/>
                    </a:lnTo>
                    <a:lnTo>
                      <a:pt x="1818" y="1958"/>
                    </a:lnTo>
                    <a:lnTo>
                      <a:pt x="1898" y="1887"/>
                    </a:lnTo>
                    <a:lnTo>
                      <a:pt x="1968" y="1808"/>
                    </a:lnTo>
                    <a:lnTo>
                      <a:pt x="2030" y="1729"/>
                    </a:lnTo>
                    <a:lnTo>
                      <a:pt x="2083" y="1631"/>
                    </a:lnTo>
                    <a:lnTo>
                      <a:pt x="2136" y="1534"/>
                    </a:lnTo>
                    <a:lnTo>
                      <a:pt x="2171" y="1428"/>
                    </a:lnTo>
                    <a:lnTo>
                      <a:pt x="2198" y="1323"/>
                    </a:lnTo>
                    <a:lnTo>
                      <a:pt x="2215" y="1218"/>
                    </a:lnTo>
                    <a:lnTo>
                      <a:pt x="2215" y="1103"/>
                    </a:lnTo>
                    <a:lnTo>
                      <a:pt x="2215" y="1103"/>
                    </a:lnTo>
                    <a:lnTo>
                      <a:pt x="2215" y="988"/>
                    </a:lnTo>
                    <a:lnTo>
                      <a:pt x="2198" y="882"/>
                    </a:lnTo>
                    <a:lnTo>
                      <a:pt x="2171" y="776"/>
                    </a:lnTo>
                    <a:lnTo>
                      <a:pt x="2136" y="679"/>
                    </a:lnTo>
                    <a:lnTo>
                      <a:pt x="2092" y="582"/>
                    </a:lnTo>
                    <a:lnTo>
                      <a:pt x="2039" y="485"/>
                    </a:lnTo>
                    <a:lnTo>
                      <a:pt x="1977" y="406"/>
                    </a:lnTo>
                    <a:lnTo>
                      <a:pt x="1906" y="326"/>
                    </a:lnTo>
                    <a:lnTo>
                      <a:pt x="1906" y="326"/>
                    </a:lnTo>
                    <a:lnTo>
                      <a:pt x="1827" y="256"/>
                    </a:lnTo>
                    <a:lnTo>
                      <a:pt x="1739" y="194"/>
                    </a:lnTo>
                    <a:lnTo>
                      <a:pt x="1650" y="132"/>
                    </a:lnTo>
                    <a:lnTo>
                      <a:pt x="1545" y="88"/>
                    </a:lnTo>
                    <a:lnTo>
                      <a:pt x="1448" y="53"/>
                    </a:lnTo>
                    <a:lnTo>
                      <a:pt x="1342" y="26"/>
                    </a:lnTo>
                    <a:lnTo>
                      <a:pt x="1227" y="9"/>
                    </a:lnTo>
                    <a:lnTo>
                      <a:pt x="1112"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89" name="Freeform 9">
                <a:extLst>
                  <a:ext uri="{FF2B5EF4-FFF2-40B4-BE49-F238E27FC236}">
                    <a16:creationId xmlns:a16="http://schemas.microsoft.com/office/drawing/2014/main" id="{260427DA-3465-CF40-A015-23C8BFC2D663}"/>
                  </a:ext>
                </a:extLst>
              </p:cNvPr>
              <p:cNvSpPr>
                <a:spLocks noChangeArrowheads="1"/>
              </p:cNvSpPr>
              <p:nvPr/>
            </p:nvSpPr>
            <p:spPr bwMode="auto">
              <a:xfrm>
                <a:off x="3176588" y="989013"/>
                <a:ext cx="798512" cy="798512"/>
              </a:xfrm>
              <a:custGeom>
                <a:avLst/>
                <a:gdLst>
                  <a:gd name="T0" fmla="*/ 335 w 2216"/>
                  <a:gd name="T1" fmla="*/ 1888 h 2216"/>
                  <a:gd name="T2" fmla="*/ 494 w 2216"/>
                  <a:gd name="T3" fmla="*/ 2030 h 2216"/>
                  <a:gd name="T4" fmla="*/ 688 w 2216"/>
                  <a:gd name="T5" fmla="*/ 2127 h 2216"/>
                  <a:gd name="T6" fmla="*/ 891 w 2216"/>
                  <a:gd name="T7" fmla="*/ 2197 h 2216"/>
                  <a:gd name="T8" fmla="*/ 1112 w 2216"/>
                  <a:gd name="T9" fmla="*/ 2215 h 2216"/>
                  <a:gd name="T10" fmla="*/ 1227 w 2216"/>
                  <a:gd name="T11" fmla="*/ 2215 h 2216"/>
                  <a:gd name="T12" fmla="*/ 1438 w 2216"/>
                  <a:gd name="T13" fmla="*/ 2171 h 2216"/>
                  <a:gd name="T14" fmla="*/ 1641 w 2216"/>
                  <a:gd name="T15" fmla="*/ 2083 h 2216"/>
                  <a:gd name="T16" fmla="*/ 1818 w 2216"/>
                  <a:gd name="T17" fmla="*/ 1959 h 2216"/>
                  <a:gd name="T18" fmla="*/ 1968 w 2216"/>
                  <a:gd name="T19" fmla="*/ 1809 h 2216"/>
                  <a:gd name="T20" fmla="*/ 2082 w 2216"/>
                  <a:gd name="T21" fmla="*/ 1633 h 2216"/>
                  <a:gd name="T22" fmla="*/ 2162 w 2216"/>
                  <a:gd name="T23" fmla="*/ 1430 h 2216"/>
                  <a:gd name="T24" fmla="*/ 2206 w 2216"/>
                  <a:gd name="T25" fmla="*/ 1218 h 2216"/>
                  <a:gd name="T26" fmla="*/ 2215 w 2216"/>
                  <a:gd name="T27" fmla="*/ 1103 h 2216"/>
                  <a:gd name="T28" fmla="*/ 2197 w 2216"/>
                  <a:gd name="T29" fmla="*/ 882 h 2216"/>
                  <a:gd name="T30" fmla="*/ 2135 w 2216"/>
                  <a:gd name="T31" fmla="*/ 679 h 2216"/>
                  <a:gd name="T32" fmla="*/ 2038 w 2216"/>
                  <a:gd name="T33" fmla="*/ 485 h 2216"/>
                  <a:gd name="T34" fmla="*/ 1897 w 2216"/>
                  <a:gd name="T35" fmla="*/ 327 h 2216"/>
                  <a:gd name="T36" fmla="*/ 1827 w 2216"/>
                  <a:gd name="T37" fmla="*/ 256 h 2216"/>
                  <a:gd name="T38" fmla="*/ 1641 w 2216"/>
                  <a:gd name="T39" fmla="*/ 132 h 2216"/>
                  <a:gd name="T40" fmla="*/ 1447 w 2216"/>
                  <a:gd name="T41" fmla="*/ 53 h 2216"/>
                  <a:gd name="T42" fmla="*/ 1227 w 2216"/>
                  <a:gd name="T43" fmla="*/ 9 h 2216"/>
                  <a:gd name="T44" fmla="*/ 1112 w 2216"/>
                  <a:gd name="T45" fmla="*/ 0 h 2216"/>
                  <a:gd name="T46" fmla="*/ 891 w 2216"/>
                  <a:gd name="T47" fmla="*/ 18 h 2216"/>
                  <a:gd name="T48" fmla="*/ 679 w 2216"/>
                  <a:gd name="T49" fmla="*/ 88 h 2216"/>
                  <a:gd name="T50" fmla="*/ 485 w 2216"/>
                  <a:gd name="T51" fmla="*/ 185 h 2216"/>
                  <a:gd name="T52" fmla="*/ 327 w 2216"/>
                  <a:gd name="T53" fmla="*/ 318 h 2216"/>
                  <a:gd name="T54" fmla="*/ 185 w 2216"/>
                  <a:gd name="T55" fmla="*/ 485 h 2216"/>
                  <a:gd name="T56" fmla="*/ 79 w 2216"/>
                  <a:gd name="T57" fmla="*/ 671 h 2216"/>
                  <a:gd name="T58" fmla="*/ 18 w 2216"/>
                  <a:gd name="T59" fmla="*/ 882 h 2216"/>
                  <a:gd name="T60" fmla="*/ 0 w 2216"/>
                  <a:gd name="T61" fmla="*/ 1103 h 2216"/>
                  <a:gd name="T62" fmla="*/ 0 w 2216"/>
                  <a:gd name="T63" fmla="*/ 1218 h 2216"/>
                  <a:gd name="T64" fmla="*/ 44 w 2216"/>
                  <a:gd name="T65" fmla="*/ 1438 h 2216"/>
                  <a:gd name="T66" fmla="*/ 132 w 2216"/>
                  <a:gd name="T67" fmla="*/ 1633 h 2216"/>
                  <a:gd name="T68" fmla="*/ 256 w 2216"/>
                  <a:gd name="T69" fmla="*/ 1818 h 2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216" h="2216">
                    <a:moveTo>
                      <a:pt x="335" y="1888"/>
                    </a:moveTo>
                    <a:lnTo>
                      <a:pt x="335" y="1888"/>
                    </a:lnTo>
                    <a:lnTo>
                      <a:pt x="415" y="1968"/>
                    </a:lnTo>
                    <a:lnTo>
                      <a:pt x="494" y="2030"/>
                    </a:lnTo>
                    <a:lnTo>
                      <a:pt x="591" y="2083"/>
                    </a:lnTo>
                    <a:lnTo>
                      <a:pt x="688" y="2127"/>
                    </a:lnTo>
                    <a:lnTo>
                      <a:pt x="785" y="2171"/>
                    </a:lnTo>
                    <a:lnTo>
                      <a:pt x="891" y="2197"/>
                    </a:lnTo>
                    <a:lnTo>
                      <a:pt x="997" y="2215"/>
                    </a:lnTo>
                    <a:lnTo>
                      <a:pt x="1112" y="2215"/>
                    </a:lnTo>
                    <a:lnTo>
                      <a:pt x="1112" y="2215"/>
                    </a:lnTo>
                    <a:lnTo>
                      <a:pt x="1227" y="2215"/>
                    </a:lnTo>
                    <a:lnTo>
                      <a:pt x="1332" y="2197"/>
                    </a:lnTo>
                    <a:lnTo>
                      <a:pt x="1438" y="2171"/>
                    </a:lnTo>
                    <a:lnTo>
                      <a:pt x="1544" y="2127"/>
                    </a:lnTo>
                    <a:lnTo>
                      <a:pt x="1641" y="2083"/>
                    </a:lnTo>
                    <a:lnTo>
                      <a:pt x="1729" y="2030"/>
                    </a:lnTo>
                    <a:lnTo>
                      <a:pt x="1818" y="1959"/>
                    </a:lnTo>
                    <a:lnTo>
                      <a:pt x="1897" y="1888"/>
                    </a:lnTo>
                    <a:lnTo>
                      <a:pt x="1968" y="1809"/>
                    </a:lnTo>
                    <a:lnTo>
                      <a:pt x="2030" y="1730"/>
                    </a:lnTo>
                    <a:lnTo>
                      <a:pt x="2082" y="1633"/>
                    </a:lnTo>
                    <a:lnTo>
                      <a:pt x="2127" y="1535"/>
                    </a:lnTo>
                    <a:lnTo>
                      <a:pt x="2162" y="1430"/>
                    </a:lnTo>
                    <a:lnTo>
                      <a:pt x="2188" y="1324"/>
                    </a:lnTo>
                    <a:lnTo>
                      <a:pt x="2206" y="1218"/>
                    </a:lnTo>
                    <a:lnTo>
                      <a:pt x="2215" y="1103"/>
                    </a:lnTo>
                    <a:lnTo>
                      <a:pt x="2215" y="1103"/>
                    </a:lnTo>
                    <a:lnTo>
                      <a:pt x="2206" y="988"/>
                    </a:lnTo>
                    <a:lnTo>
                      <a:pt x="2197" y="882"/>
                    </a:lnTo>
                    <a:lnTo>
                      <a:pt x="2171" y="777"/>
                    </a:lnTo>
                    <a:lnTo>
                      <a:pt x="2135" y="679"/>
                    </a:lnTo>
                    <a:lnTo>
                      <a:pt x="2091" y="582"/>
                    </a:lnTo>
                    <a:lnTo>
                      <a:pt x="2038" y="485"/>
                    </a:lnTo>
                    <a:lnTo>
                      <a:pt x="1968" y="406"/>
                    </a:lnTo>
                    <a:lnTo>
                      <a:pt x="1897" y="327"/>
                    </a:lnTo>
                    <a:lnTo>
                      <a:pt x="1897" y="327"/>
                    </a:lnTo>
                    <a:lnTo>
                      <a:pt x="1827" y="256"/>
                    </a:lnTo>
                    <a:lnTo>
                      <a:pt x="1738" y="194"/>
                    </a:lnTo>
                    <a:lnTo>
                      <a:pt x="1641" y="132"/>
                    </a:lnTo>
                    <a:lnTo>
                      <a:pt x="1544" y="88"/>
                    </a:lnTo>
                    <a:lnTo>
                      <a:pt x="1447" y="53"/>
                    </a:lnTo>
                    <a:lnTo>
                      <a:pt x="1341" y="26"/>
                    </a:lnTo>
                    <a:lnTo>
                      <a:pt x="1227" y="9"/>
                    </a:lnTo>
                    <a:lnTo>
                      <a:pt x="1112" y="0"/>
                    </a:lnTo>
                    <a:lnTo>
                      <a:pt x="1112" y="0"/>
                    </a:lnTo>
                    <a:lnTo>
                      <a:pt x="997" y="9"/>
                    </a:lnTo>
                    <a:lnTo>
                      <a:pt x="891" y="18"/>
                    </a:lnTo>
                    <a:lnTo>
                      <a:pt x="777" y="53"/>
                    </a:lnTo>
                    <a:lnTo>
                      <a:pt x="679" y="88"/>
                    </a:lnTo>
                    <a:lnTo>
                      <a:pt x="582" y="132"/>
                    </a:lnTo>
                    <a:lnTo>
                      <a:pt x="485" y="185"/>
                    </a:lnTo>
                    <a:lnTo>
                      <a:pt x="406" y="247"/>
                    </a:lnTo>
                    <a:lnTo>
                      <a:pt x="327" y="318"/>
                    </a:lnTo>
                    <a:lnTo>
                      <a:pt x="247" y="397"/>
                    </a:lnTo>
                    <a:lnTo>
                      <a:pt x="185" y="485"/>
                    </a:lnTo>
                    <a:lnTo>
                      <a:pt x="132" y="574"/>
                    </a:lnTo>
                    <a:lnTo>
                      <a:pt x="79" y="671"/>
                    </a:lnTo>
                    <a:lnTo>
                      <a:pt x="44" y="777"/>
                    </a:lnTo>
                    <a:lnTo>
                      <a:pt x="18" y="882"/>
                    </a:lnTo>
                    <a:lnTo>
                      <a:pt x="0" y="988"/>
                    </a:lnTo>
                    <a:lnTo>
                      <a:pt x="0" y="1103"/>
                    </a:lnTo>
                    <a:lnTo>
                      <a:pt x="0" y="1103"/>
                    </a:lnTo>
                    <a:lnTo>
                      <a:pt x="0" y="1218"/>
                    </a:lnTo>
                    <a:lnTo>
                      <a:pt x="18" y="1332"/>
                    </a:lnTo>
                    <a:lnTo>
                      <a:pt x="44" y="1438"/>
                    </a:lnTo>
                    <a:lnTo>
                      <a:pt x="88" y="1535"/>
                    </a:lnTo>
                    <a:lnTo>
                      <a:pt x="132" y="1633"/>
                    </a:lnTo>
                    <a:lnTo>
                      <a:pt x="194" y="1730"/>
                    </a:lnTo>
                    <a:lnTo>
                      <a:pt x="256" y="1818"/>
                    </a:lnTo>
                    <a:lnTo>
                      <a:pt x="335" y="188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90" name="Freeform 10">
                <a:extLst>
                  <a:ext uri="{FF2B5EF4-FFF2-40B4-BE49-F238E27FC236}">
                    <a16:creationId xmlns:a16="http://schemas.microsoft.com/office/drawing/2014/main" id="{9FF4B9CE-63FA-7349-92B6-24E45949A370}"/>
                  </a:ext>
                </a:extLst>
              </p:cNvPr>
              <p:cNvSpPr>
                <a:spLocks noChangeArrowheads="1"/>
              </p:cNvSpPr>
              <p:nvPr/>
            </p:nvSpPr>
            <p:spPr bwMode="auto">
              <a:xfrm>
                <a:off x="2586038" y="1887538"/>
                <a:ext cx="4948237" cy="3843337"/>
              </a:xfrm>
              <a:custGeom>
                <a:avLst/>
                <a:gdLst>
                  <a:gd name="T0" fmla="*/ 11981 w 13747"/>
                  <a:gd name="T1" fmla="*/ 5207 h 10678"/>
                  <a:gd name="T2" fmla="*/ 13746 w 13747"/>
                  <a:gd name="T3" fmla="*/ 5207 h 10678"/>
                  <a:gd name="T4" fmla="*/ 13746 w 13747"/>
                  <a:gd name="T5" fmla="*/ 4439 h 10678"/>
                  <a:gd name="T6" fmla="*/ 12211 w 13747"/>
                  <a:gd name="T7" fmla="*/ 4439 h 10678"/>
                  <a:gd name="T8" fmla="*/ 12211 w 13747"/>
                  <a:gd name="T9" fmla="*/ 0 h 10678"/>
                  <a:gd name="T10" fmla="*/ 11443 w 13747"/>
                  <a:gd name="T11" fmla="*/ 0 h 10678"/>
                  <a:gd name="T12" fmla="*/ 11443 w 13747"/>
                  <a:gd name="T13" fmla="*/ 3662 h 10678"/>
                  <a:gd name="T14" fmla="*/ 9052 w 13747"/>
                  <a:gd name="T15" fmla="*/ 1271 h 10678"/>
                  <a:gd name="T16" fmla="*/ 3194 w 13747"/>
                  <a:gd name="T17" fmla="*/ 1271 h 10678"/>
                  <a:gd name="T18" fmla="*/ 3194 w 13747"/>
                  <a:gd name="T19" fmla="*/ 97 h 10678"/>
                  <a:gd name="T20" fmla="*/ 2418 w 13747"/>
                  <a:gd name="T21" fmla="*/ 97 h 10678"/>
                  <a:gd name="T22" fmla="*/ 2418 w 13747"/>
                  <a:gd name="T23" fmla="*/ 1271 h 10678"/>
                  <a:gd name="T24" fmla="*/ 282 w 13747"/>
                  <a:gd name="T25" fmla="*/ 1271 h 10678"/>
                  <a:gd name="T26" fmla="*/ 282 w 13747"/>
                  <a:gd name="T27" fmla="*/ 2048 h 10678"/>
                  <a:gd name="T28" fmla="*/ 2020 w 13747"/>
                  <a:gd name="T29" fmla="*/ 2048 h 10678"/>
                  <a:gd name="T30" fmla="*/ 0 w 13747"/>
                  <a:gd name="T31" fmla="*/ 4068 h 10678"/>
                  <a:gd name="T32" fmla="*/ 547 w 13747"/>
                  <a:gd name="T33" fmla="*/ 4615 h 10678"/>
                  <a:gd name="T34" fmla="*/ 2850 w 13747"/>
                  <a:gd name="T35" fmla="*/ 2312 h 10678"/>
                  <a:gd name="T36" fmla="*/ 4826 w 13747"/>
                  <a:gd name="T37" fmla="*/ 4289 h 10678"/>
                  <a:gd name="T38" fmla="*/ 5373 w 13747"/>
                  <a:gd name="T39" fmla="*/ 3733 h 10678"/>
                  <a:gd name="T40" fmla="*/ 3688 w 13747"/>
                  <a:gd name="T41" fmla="*/ 2048 h 10678"/>
                  <a:gd name="T42" fmla="*/ 8734 w 13747"/>
                  <a:gd name="T43" fmla="*/ 2048 h 10678"/>
                  <a:gd name="T44" fmla="*/ 11390 w 13747"/>
                  <a:gd name="T45" fmla="*/ 4704 h 10678"/>
                  <a:gd name="T46" fmla="*/ 6821 w 13747"/>
                  <a:gd name="T47" fmla="*/ 9177 h 10678"/>
                  <a:gd name="T48" fmla="*/ 3088 w 13747"/>
                  <a:gd name="T49" fmla="*/ 9177 h 10678"/>
                  <a:gd name="T50" fmla="*/ 3088 w 13747"/>
                  <a:gd name="T51" fmla="*/ 9953 h 10678"/>
                  <a:gd name="T52" fmla="*/ 6591 w 13747"/>
                  <a:gd name="T53" fmla="*/ 9953 h 10678"/>
                  <a:gd name="T54" fmla="*/ 6591 w 13747"/>
                  <a:gd name="T55" fmla="*/ 10677 h 10678"/>
                  <a:gd name="T56" fmla="*/ 7358 w 13747"/>
                  <a:gd name="T57" fmla="*/ 10677 h 10678"/>
                  <a:gd name="T58" fmla="*/ 7358 w 13747"/>
                  <a:gd name="T59" fmla="*/ 9953 h 10678"/>
                  <a:gd name="T60" fmla="*/ 11611 w 13747"/>
                  <a:gd name="T61" fmla="*/ 9953 h 10678"/>
                  <a:gd name="T62" fmla="*/ 11611 w 13747"/>
                  <a:gd name="T63" fmla="*/ 9177 h 10678"/>
                  <a:gd name="T64" fmla="*/ 7931 w 13747"/>
                  <a:gd name="T65" fmla="*/ 9177 h 10678"/>
                  <a:gd name="T66" fmla="*/ 11981 w 13747"/>
                  <a:gd name="T67" fmla="*/ 5207 h 106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747" h="10678">
                    <a:moveTo>
                      <a:pt x="11981" y="5207"/>
                    </a:moveTo>
                    <a:lnTo>
                      <a:pt x="13746" y="5207"/>
                    </a:lnTo>
                    <a:lnTo>
                      <a:pt x="13746" y="4439"/>
                    </a:lnTo>
                    <a:lnTo>
                      <a:pt x="12211" y="4439"/>
                    </a:lnTo>
                    <a:lnTo>
                      <a:pt x="12211" y="0"/>
                    </a:lnTo>
                    <a:lnTo>
                      <a:pt x="11443" y="0"/>
                    </a:lnTo>
                    <a:lnTo>
                      <a:pt x="11443" y="3662"/>
                    </a:lnTo>
                    <a:lnTo>
                      <a:pt x="9052" y="1271"/>
                    </a:lnTo>
                    <a:lnTo>
                      <a:pt x="3194" y="1271"/>
                    </a:lnTo>
                    <a:lnTo>
                      <a:pt x="3194" y="97"/>
                    </a:lnTo>
                    <a:lnTo>
                      <a:pt x="2418" y="97"/>
                    </a:lnTo>
                    <a:lnTo>
                      <a:pt x="2418" y="1271"/>
                    </a:lnTo>
                    <a:lnTo>
                      <a:pt x="282" y="1271"/>
                    </a:lnTo>
                    <a:lnTo>
                      <a:pt x="282" y="2048"/>
                    </a:lnTo>
                    <a:lnTo>
                      <a:pt x="2020" y="2048"/>
                    </a:lnTo>
                    <a:lnTo>
                      <a:pt x="0" y="4068"/>
                    </a:lnTo>
                    <a:lnTo>
                      <a:pt x="547" y="4615"/>
                    </a:lnTo>
                    <a:lnTo>
                      <a:pt x="2850" y="2312"/>
                    </a:lnTo>
                    <a:lnTo>
                      <a:pt x="4826" y="4289"/>
                    </a:lnTo>
                    <a:lnTo>
                      <a:pt x="5373" y="3733"/>
                    </a:lnTo>
                    <a:lnTo>
                      <a:pt x="3688" y="2048"/>
                    </a:lnTo>
                    <a:lnTo>
                      <a:pt x="8734" y="2048"/>
                    </a:lnTo>
                    <a:lnTo>
                      <a:pt x="11390" y="4704"/>
                    </a:lnTo>
                    <a:lnTo>
                      <a:pt x="6821" y="9177"/>
                    </a:lnTo>
                    <a:lnTo>
                      <a:pt x="3088" y="9177"/>
                    </a:lnTo>
                    <a:lnTo>
                      <a:pt x="3088" y="9953"/>
                    </a:lnTo>
                    <a:lnTo>
                      <a:pt x="6591" y="9953"/>
                    </a:lnTo>
                    <a:lnTo>
                      <a:pt x="6591" y="10677"/>
                    </a:lnTo>
                    <a:lnTo>
                      <a:pt x="7358" y="10677"/>
                    </a:lnTo>
                    <a:lnTo>
                      <a:pt x="7358" y="9953"/>
                    </a:lnTo>
                    <a:lnTo>
                      <a:pt x="11611" y="9953"/>
                    </a:lnTo>
                    <a:lnTo>
                      <a:pt x="11611" y="9177"/>
                    </a:lnTo>
                    <a:lnTo>
                      <a:pt x="7931" y="9177"/>
                    </a:lnTo>
                    <a:lnTo>
                      <a:pt x="11981" y="520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91" name="Freeform 11">
                <a:extLst>
                  <a:ext uri="{FF2B5EF4-FFF2-40B4-BE49-F238E27FC236}">
                    <a16:creationId xmlns:a16="http://schemas.microsoft.com/office/drawing/2014/main" id="{20E85111-D779-6B4C-B2E4-5F5842317C61}"/>
                  </a:ext>
                </a:extLst>
              </p:cNvPr>
              <p:cNvSpPr>
                <a:spLocks noChangeArrowheads="1"/>
              </p:cNvSpPr>
              <p:nvPr/>
            </p:nvSpPr>
            <p:spPr bwMode="auto">
              <a:xfrm>
                <a:off x="3395663" y="4035425"/>
                <a:ext cx="1068387" cy="1068388"/>
              </a:xfrm>
              <a:custGeom>
                <a:avLst/>
                <a:gdLst>
                  <a:gd name="T0" fmla="*/ 2409 w 2966"/>
                  <a:gd name="T1" fmla="*/ 0 h 2966"/>
                  <a:gd name="T2" fmla="*/ 0 w 2966"/>
                  <a:gd name="T3" fmla="*/ 2409 h 2966"/>
                  <a:gd name="T4" fmla="*/ 547 w 2966"/>
                  <a:gd name="T5" fmla="*/ 2965 h 2966"/>
                  <a:gd name="T6" fmla="*/ 2965 w 2966"/>
                  <a:gd name="T7" fmla="*/ 547 h 2966"/>
                  <a:gd name="T8" fmla="*/ 2409 w 2966"/>
                  <a:gd name="T9" fmla="*/ 0 h 2966"/>
                </a:gdLst>
                <a:ahLst/>
                <a:cxnLst>
                  <a:cxn ang="0">
                    <a:pos x="T0" y="T1"/>
                  </a:cxn>
                  <a:cxn ang="0">
                    <a:pos x="T2" y="T3"/>
                  </a:cxn>
                  <a:cxn ang="0">
                    <a:pos x="T4" y="T5"/>
                  </a:cxn>
                  <a:cxn ang="0">
                    <a:pos x="T6" y="T7"/>
                  </a:cxn>
                  <a:cxn ang="0">
                    <a:pos x="T8" y="T9"/>
                  </a:cxn>
                </a:cxnLst>
                <a:rect l="0" t="0" r="r" b="b"/>
                <a:pathLst>
                  <a:path w="2966" h="2966">
                    <a:moveTo>
                      <a:pt x="2409" y="0"/>
                    </a:moveTo>
                    <a:lnTo>
                      <a:pt x="0" y="2409"/>
                    </a:lnTo>
                    <a:lnTo>
                      <a:pt x="547" y="2965"/>
                    </a:lnTo>
                    <a:lnTo>
                      <a:pt x="2965" y="547"/>
                    </a:lnTo>
                    <a:lnTo>
                      <a:pt x="240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grpSp>
      </p:grpSp>
      <p:cxnSp>
        <p:nvCxnSpPr>
          <p:cNvPr id="292" name="Straight Connector 291">
            <a:extLst>
              <a:ext uri="{FF2B5EF4-FFF2-40B4-BE49-F238E27FC236}">
                <a16:creationId xmlns:a16="http://schemas.microsoft.com/office/drawing/2014/main" id="{58526BD8-7AE7-CA42-8CC2-991D35EA816A}"/>
              </a:ext>
            </a:extLst>
          </p:cNvPr>
          <p:cNvCxnSpPr>
            <a:cxnSpLocks/>
            <a:stCxn id="273" idx="2"/>
            <a:endCxn id="94" idx="2"/>
          </p:cNvCxnSpPr>
          <p:nvPr/>
        </p:nvCxnSpPr>
        <p:spPr bwMode="gray">
          <a:xfrm flipH="1" flipV="1">
            <a:off x="2290154" y="5580207"/>
            <a:ext cx="3805846" cy="651586"/>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93" name="Straight Connector 292">
            <a:extLst>
              <a:ext uri="{FF2B5EF4-FFF2-40B4-BE49-F238E27FC236}">
                <a16:creationId xmlns:a16="http://schemas.microsoft.com/office/drawing/2014/main" id="{AC634689-C55A-0A49-AEA6-DCD7AE1824B6}"/>
              </a:ext>
            </a:extLst>
          </p:cNvPr>
          <p:cNvCxnSpPr>
            <a:cxnSpLocks/>
            <a:stCxn id="273" idx="1"/>
            <a:endCxn id="155" idx="2"/>
          </p:cNvCxnSpPr>
          <p:nvPr/>
        </p:nvCxnSpPr>
        <p:spPr bwMode="gray">
          <a:xfrm flipH="1" flipV="1">
            <a:off x="4762502" y="5582034"/>
            <a:ext cx="1420858" cy="438852"/>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94" name="Straight Connector 293">
            <a:extLst>
              <a:ext uri="{FF2B5EF4-FFF2-40B4-BE49-F238E27FC236}">
                <a16:creationId xmlns:a16="http://schemas.microsoft.com/office/drawing/2014/main" id="{A35DA90A-0F1D-9F4D-A1A6-B39F2C9CAB36}"/>
              </a:ext>
            </a:extLst>
          </p:cNvPr>
          <p:cNvCxnSpPr>
            <a:cxnSpLocks/>
            <a:stCxn id="273" idx="6"/>
          </p:cNvCxnSpPr>
          <p:nvPr/>
        </p:nvCxnSpPr>
        <p:spPr bwMode="gray">
          <a:xfrm flipV="1">
            <a:off x="6692533" y="5810092"/>
            <a:ext cx="1790305" cy="421701"/>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96" name="Rectangle 295">
            <a:extLst>
              <a:ext uri="{FF2B5EF4-FFF2-40B4-BE49-F238E27FC236}">
                <a16:creationId xmlns:a16="http://schemas.microsoft.com/office/drawing/2014/main" id="{EB5271BB-7EB1-7C49-BE36-6883CBF8FD12}"/>
              </a:ext>
            </a:extLst>
          </p:cNvPr>
          <p:cNvSpPr/>
          <p:nvPr/>
        </p:nvSpPr>
        <p:spPr>
          <a:xfrm>
            <a:off x="4299423" y="5567424"/>
            <a:ext cx="579005" cy="276999"/>
          </a:xfrm>
          <a:prstGeom prst="rect">
            <a:avLst/>
          </a:prstGeom>
        </p:spPr>
        <p:txBody>
          <a:bodyPr wrap="none">
            <a:spAutoFit/>
          </a:bodyPr>
          <a:lstStyle/>
          <a:p>
            <a:pPr algn="ctr"/>
            <a:r>
              <a:rPr lang="en-US" sz="1200" b="1" dirty="0">
                <a:solidFill>
                  <a:schemeClr val="tx2"/>
                </a:solidFill>
                <a:ea typeface="Gotham Rounded Book" charset="0"/>
                <a:cs typeface="Gotham Rounded Book" charset="0"/>
              </a:rPr>
              <a:t>TEP2</a:t>
            </a:r>
          </a:p>
        </p:txBody>
      </p:sp>
      <p:sp>
        <p:nvSpPr>
          <p:cNvPr id="297" name="Rectangle 296">
            <a:extLst>
              <a:ext uri="{FF2B5EF4-FFF2-40B4-BE49-F238E27FC236}">
                <a16:creationId xmlns:a16="http://schemas.microsoft.com/office/drawing/2014/main" id="{0402669F-C0B7-A742-84CC-02247A04D07E}"/>
              </a:ext>
            </a:extLst>
          </p:cNvPr>
          <p:cNvSpPr/>
          <p:nvPr/>
        </p:nvSpPr>
        <p:spPr>
          <a:xfrm>
            <a:off x="7961163" y="5593454"/>
            <a:ext cx="579005" cy="276999"/>
          </a:xfrm>
          <a:prstGeom prst="rect">
            <a:avLst/>
          </a:prstGeom>
        </p:spPr>
        <p:txBody>
          <a:bodyPr wrap="none">
            <a:spAutoFit/>
          </a:bodyPr>
          <a:lstStyle/>
          <a:p>
            <a:pPr algn="ctr"/>
            <a:r>
              <a:rPr lang="en-US" sz="1200" b="1" dirty="0">
                <a:solidFill>
                  <a:schemeClr val="tx2"/>
                </a:solidFill>
                <a:ea typeface="Gotham Rounded Book" charset="0"/>
                <a:cs typeface="Gotham Rounded Book" charset="0"/>
              </a:rPr>
              <a:t>TEP3</a:t>
            </a:r>
          </a:p>
        </p:txBody>
      </p:sp>
      <p:grpSp>
        <p:nvGrpSpPr>
          <p:cNvPr id="298" name="Group 297">
            <a:extLst>
              <a:ext uri="{FF2B5EF4-FFF2-40B4-BE49-F238E27FC236}">
                <a16:creationId xmlns:a16="http://schemas.microsoft.com/office/drawing/2014/main" id="{21E93309-A6EC-C74D-9044-AA37C4976AB6}"/>
              </a:ext>
            </a:extLst>
          </p:cNvPr>
          <p:cNvGrpSpPr/>
          <p:nvPr/>
        </p:nvGrpSpPr>
        <p:grpSpPr>
          <a:xfrm>
            <a:off x="6665246" y="6038383"/>
            <a:ext cx="1825737" cy="646332"/>
            <a:chOff x="9630427" y="1612337"/>
            <a:chExt cx="1825737" cy="646332"/>
          </a:xfrm>
        </p:grpSpPr>
        <p:sp>
          <p:nvSpPr>
            <p:cNvPr id="299" name="Rectangle 298">
              <a:extLst>
                <a:ext uri="{FF2B5EF4-FFF2-40B4-BE49-F238E27FC236}">
                  <a16:creationId xmlns:a16="http://schemas.microsoft.com/office/drawing/2014/main" id="{DA0E5961-2DFE-594F-815C-4D6BA25020F5}"/>
                </a:ext>
              </a:extLst>
            </p:cNvPr>
            <p:cNvSpPr/>
            <p:nvPr/>
          </p:nvSpPr>
          <p:spPr bwMode="gray">
            <a:xfrm>
              <a:off x="9742114" y="1612337"/>
              <a:ext cx="1607614" cy="646331"/>
            </a:xfrm>
            <a:prstGeom prst="rect">
              <a:avLst/>
            </a:prstGeom>
            <a:gradFill>
              <a:gsLst>
                <a:gs pos="0">
                  <a:schemeClr val="accent1"/>
                </a:gs>
                <a:gs pos="98000">
                  <a:schemeClr val="accent1"/>
                </a:gs>
                <a:gs pos="98000">
                  <a:schemeClr val="accent3"/>
                </a:gs>
              </a:gsLst>
              <a:lin ang="5400000" scaled="1"/>
            </a:gradFill>
          </p:spPr>
          <p:txBody>
            <a:bodyPr vert="horz" lIns="594360" tIns="457200" rIns="457200" bIns="0" rtlCol="0">
              <a:noAutofit/>
            </a:bodyPr>
            <a:lstStyle/>
            <a:p>
              <a:pPr>
                <a:lnSpc>
                  <a:spcPct val="90000"/>
                </a:lnSpc>
                <a:spcBef>
                  <a:spcPts val="1500"/>
                </a:spcBef>
                <a:buClr>
                  <a:schemeClr val="tx1">
                    <a:lumMod val="60000"/>
                    <a:lumOff val="40000"/>
                  </a:schemeClr>
                </a:buClr>
                <a:buSzPct val="90000"/>
              </a:pPr>
              <a:endParaRPr lang="en-US" sz="1600" dirty="0">
                <a:solidFill>
                  <a:schemeClr val="bg1"/>
                </a:solidFill>
              </a:endParaRPr>
            </a:p>
          </p:txBody>
        </p:sp>
        <p:sp>
          <p:nvSpPr>
            <p:cNvPr id="300" name="Rectangle 299">
              <a:extLst>
                <a:ext uri="{FF2B5EF4-FFF2-40B4-BE49-F238E27FC236}">
                  <a16:creationId xmlns:a16="http://schemas.microsoft.com/office/drawing/2014/main" id="{9A5AF319-0894-E04C-953F-8C6F5F70D359}"/>
                </a:ext>
              </a:extLst>
            </p:cNvPr>
            <p:cNvSpPr/>
            <p:nvPr/>
          </p:nvSpPr>
          <p:spPr>
            <a:xfrm>
              <a:off x="9630427" y="1612338"/>
              <a:ext cx="1825737" cy="646331"/>
            </a:xfrm>
            <a:prstGeom prst="rect">
              <a:avLst/>
            </a:prstGeom>
          </p:spPr>
          <p:txBody>
            <a:bodyPr wrap="square">
              <a:spAutoFit/>
            </a:bodyPr>
            <a:lstStyle/>
            <a:p>
              <a:pPr algn="ctr"/>
              <a:r>
                <a:rPr lang="en-US" sz="1200" b="1" dirty="0">
                  <a:solidFill>
                    <a:schemeClr val="bg1"/>
                  </a:solidFill>
                  <a:ea typeface="Gotham Rounded Book" charset="0"/>
                  <a:cs typeface="Gotham Rounded Book" charset="0"/>
                </a:rPr>
                <a:t>2. </a:t>
              </a:r>
              <a:r>
                <a:rPr lang="en-US" sz="1200" b="1" dirty="0" err="1">
                  <a:solidFill>
                    <a:schemeClr val="bg1"/>
                  </a:solidFill>
                  <a:ea typeface="Gotham Rounded Book" charset="0"/>
                  <a:cs typeface="Gotham Rounded Book" charset="0"/>
                </a:rPr>
                <a:t>Geneve</a:t>
              </a:r>
              <a:r>
                <a:rPr lang="en-US" sz="1200" b="1" dirty="0">
                  <a:solidFill>
                    <a:schemeClr val="bg1"/>
                  </a:solidFill>
                  <a:ea typeface="Gotham Rounded Book" charset="0"/>
                  <a:cs typeface="Gotham Rounded Book" charset="0"/>
                </a:rPr>
                <a:t> encapsulation from TEP1/Tep2 to TEP3</a:t>
              </a:r>
            </a:p>
          </p:txBody>
        </p:sp>
      </p:grpSp>
      <p:sp>
        <p:nvSpPr>
          <p:cNvPr id="301" name="Rectangle 300">
            <a:extLst>
              <a:ext uri="{FF2B5EF4-FFF2-40B4-BE49-F238E27FC236}">
                <a16:creationId xmlns:a16="http://schemas.microsoft.com/office/drawing/2014/main" id="{9E205099-BFED-3D4C-9835-DA2A0DD751B1}"/>
              </a:ext>
            </a:extLst>
          </p:cNvPr>
          <p:cNvSpPr/>
          <p:nvPr/>
        </p:nvSpPr>
        <p:spPr>
          <a:xfrm>
            <a:off x="1893809" y="5575219"/>
            <a:ext cx="543740" cy="276999"/>
          </a:xfrm>
          <a:prstGeom prst="rect">
            <a:avLst/>
          </a:prstGeom>
        </p:spPr>
        <p:txBody>
          <a:bodyPr wrap="none">
            <a:spAutoFit/>
          </a:bodyPr>
          <a:lstStyle/>
          <a:p>
            <a:pPr algn="ctr"/>
            <a:r>
              <a:rPr lang="en-US" sz="1200" b="1" dirty="0">
                <a:solidFill>
                  <a:schemeClr val="tx2"/>
                </a:solidFill>
                <a:ea typeface="Gotham Rounded Book" charset="0"/>
                <a:cs typeface="Gotham Rounded Book" charset="0"/>
              </a:rPr>
              <a:t>TEP1</a:t>
            </a:r>
          </a:p>
        </p:txBody>
      </p:sp>
      <p:grpSp>
        <p:nvGrpSpPr>
          <p:cNvPr id="302" name="Group 301">
            <a:extLst>
              <a:ext uri="{FF2B5EF4-FFF2-40B4-BE49-F238E27FC236}">
                <a16:creationId xmlns:a16="http://schemas.microsoft.com/office/drawing/2014/main" id="{B7019A80-CF4F-9446-B0D7-95A5CB77B6AB}"/>
              </a:ext>
            </a:extLst>
          </p:cNvPr>
          <p:cNvGrpSpPr/>
          <p:nvPr/>
        </p:nvGrpSpPr>
        <p:grpSpPr>
          <a:xfrm>
            <a:off x="2805041" y="3065680"/>
            <a:ext cx="1373149" cy="649503"/>
            <a:chOff x="286215" y="2650833"/>
            <a:chExt cx="1373149" cy="649503"/>
          </a:xfrm>
        </p:grpSpPr>
        <p:sp>
          <p:nvSpPr>
            <p:cNvPr id="303" name="Rectangle 302">
              <a:extLst>
                <a:ext uri="{FF2B5EF4-FFF2-40B4-BE49-F238E27FC236}">
                  <a16:creationId xmlns:a16="http://schemas.microsoft.com/office/drawing/2014/main" id="{E67B09A6-5771-6B47-A188-D908421202E2}"/>
                </a:ext>
              </a:extLst>
            </p:cNvPr>
            <p:cNvSpPr/>
            <p:nvPr/>
          </p:nvSpPr>
          <p:spPr bwMode="gray">
            <a:xfrm>
              <a:off x="394265" y="2650833"/>
              <a:ext cx="1162165" cy="649503"/>
            </a:xfrm>
            <a:prstGeom prst="rect">
              <a:avLst/>
            </a:prstGeom>
            <a:gradFill>
              <a:gsLst>
                <a:gs pos="0">
                  <a:schemeClr val="accent2"/>
                </a:gs>
                <a:gs pos="98000">
                  <a:schemeClr val="accent2"/>
                </a:gs>
                <a:gs pos="98000">
                  <a:schemeClr val="accent1"/>
                </a:gs>
              </a:gsLst>
              <a:lin ang="5400000" scaled="1"/>
            </a:gradFill>
          </p:spPr>
          <p:txBody>
            <a:bodyPr vert="horz" lIns="594360" tIns="457200" rIns="457200" bIns="0" rtlCol="0">
              <a:noAutofit/>
            </a:bodyPr>
            <a:lstStyle/>
            <a:p>
              <a:pPr>
                <a:lnSpc>
                  <a:spcPct val="90000"/>
                </a:lnSpc>
                <a:spcBef>
                  <a:spcPts val="1500"/>
                </a:spcBef>
                <a:buClr>
                  <a:schemeClr val="tx1">
                    <a:lumMod val="60000"/>
                    <a:lumOff val="40000"/>
                  </a:schemeClr>
                </a:buClr>
                <a:buSzPct val="90000"/>
                <a:buFont typeface="Arial" panose="020B0604020202020204" pitchFamily="34" charset="0"/>
                <a:buChar char="​"/>
              </a:pPr>
              <a:endParaRPr lang="en-US" sz="1600" dirty="0">
                <a:solidFill>
                  <a:schemeClr val="bg1"/>
                </a:solidFill>
              </a:endParaRPr>
            </a:p>
          </p:txBody>
        </p:sp>
        <p:sp>
          <p:nvSpPr>
            <p:cNvPr id="304" name="Rectangle 303">
              <a:extLst>
                <a:ext uri="{FF2B5EF4-FFF2-40B4-BE49-F238E27FC236}">
                  <a16:creationId xmlns:a16="http://schemas.microsoft.com/office/drawing/2014/main" id="{8FF998E1-6BCB-E442-B8B2-3C0D1F572653}"/>
                </a:ext>
              </a:extLst>
            </p:cNvPr>
            <p:cNvSpPr/>
            <p:nvPr/>
          </p:nvSpPr>
          <p:spPr>
            <a:xfrm>
              <a:off x="286215" y="2654005"/>
              <a:ext cx="1373149" cy="646331"/>
            </a:xfrm>
            <a:prstGeom prst="rect">
              <a:avLst/>
            </a:prstGeom>
          </p:spPr>
          <p:txBody>
            <a:bodyPr wrap="square">
              <a:spAutoFit/>
            </a:bodyPr>
            <a:lstStyle/>
            <a:p>
              <a:pPr algn="ctr"/>
              <a:r>
                <a:rPr lang="en-US" sz="1200" b="1" dirty="0">
                  <a:solidFill>
                    <a:schemeClr val="bg1"/>
                  </a:solidFill>
                  <a:ea typeface="Gotham Rounded Book" charset="0"/>
                  <a:cs typeface="Gotham Rounded Book" charset="0"/>
                </a:rPr>
                <a:t>1. Routing Decision on Tier 0 SR</a:t>
              </a:r>
            </a:p>
          </p:txBody>
        </p:sp>
      </p:grpSp>
      <p:sp>
        <p:nvSpPr>
          <p:cNvPr id="166" name="Freeform 165">
            <a:extLst>
              <a:ext uri="{FF2B5EF4-FFF2-40B4-BE49-F238E27FC236}">
                <a16:creationId xmlns:a16="http://schemas.microsoft.com/office/drawing/2014/main" id="{512A7944-BE0B-0049-BDA5-336AB24D9898}"/>
              </a:ext>
            </a:extLst>
          </p:cNvPr>
          <p:cNvSpPr/>
          <p:nvPr/>
        </p:nvSpPr>
        <p:spPr>
          <a:xfrm>
            <a:off x="2537460" y="1783080"/>
            <a:ext cx="68580" cy="1165860"/>
          </a:xfrm>
          <a:custGeom>
            <a:avLst/>
            <a:gdLst>
              <a:gd name="connsiteX0" fmla="*/ 68580 w 68580"/>
              <a:gd name="connsiteY0" fmla="*/ 0 h 1165860"/>
              <a:gd name="connsiteX1" fmla="*/ 0 w 68580"/>
              <a:gd name="connsiteY1" fmla="*/ 1165860 h 1165860"/>
            </a:gdLst>
            <a:ahLst/>
            <a:cxnLst>
              <a:cxn ang="0">
                <a:pos x="connsiteX0" y="connsiteY0"/>
              </a:cxn>
              <a:cxn ang="0">
                <a:pos x="connsiteX1" y="connsiteY1"/>
              </a:cxn>
            </a:cxnLst>
            <a:rect l="l" t="t" r="r" b="b"/>
            <a:pathLst>
              <a:path w="68580" h="1165860">
                <a:moveTo>
                  <a:pt x="68580" y="0"/>
                </a:moveTo>
                <a:lnTo>
                  <a:pt x="0" y="1165860"/>
                </a:lnTo>
              </a:path>
            </a:pathLst>
          </a:custGeom>
          <a:noFill/>
          <a:ln w="28575">
            <a:solidFill>
              <a:srgbClr val="820024"/>
            </a:solidFill>
            <a:headEnd type="none" w="med" len="med"/>
            <a:tailEnd type="triangle"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67" name="Freeform 166">
            <a:extLst>
              <a:ext uri="{FF2B5EF4-FFF2-40B4-BE49-F238E27FC236}">
                <a16:creationId xmlns:a16="http://schemas.microsoft.com/office/drawing/2014/main" id="{F19915FF-7B0A-AE43-9C1C-F25BB7B266FB}"/>
              </a:ext>
            </a:extLst>
          </p:cNvPr>
          <p:cNvSpPr/>
          <p:nvPr/>
        </p:nvSpPr>
        <p:spPr>
          <a:xfrm>
            <a:off x="2663104" y="1638960"/>
            <a:ext cx="1891412" cy="1321603"/>
          </a:xfrm>
          <a:custGeom>
            <a:avLst/>
            <a:gdLst>
              <a:gd name="connsiteX0" fmla="*/ 68580 w 68580"/>
              <a:gd name="connsiteY0" fmla="*/ 0 h 1165860"/>
              <a:gd name="connsiteX1" fmla="*/ 0 w 68580"/>
              <a:gd name="connsiteY1" fmla="*/ 1165860 h 1165860"/>
            </a:gdLst>
            <a:ahLst/>
            <a:cxnLst>
              <a:cxn ang="0">
                <a:pos x="connsiteX0" y="connsiteY0"/>
              </a:cxn>
              <a:cxn ang="0">
                <a:pos x="connsiteX1" y="connsiteY1"/>
              </a:cxn>
            </a:cxnLst>
            <a:rect l="l" t="t" r="r" b="b"/>
            <a:pathLst>
              <a:path w="68580" h="1165860">
                <a:moveTo>
                  <a:pt x="68580" y="0"/>
                </a:moveTo>
                <a:lnTo>
                  <a:pt x="0" y="1165860"/>
                </a:lnTo>
              </a:path>
            </a:pathLst>
          </a:custGeom>
          <a:noFill/>
          <a:ln w="28575">
            <a:solidFill>
              <a:srgbClr val="820024"/>
            </a:solidFill>
            <a:headEnd type="none" w="med" len="med"/>
            <a:tailEnd type="triangle"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68" name="Freeform 167">
            <a:extLst>
              <a:ext uri="{FF2B5EF4-FFF2-40B4-BE49-F238E27FC236}">
                <a16:creationId xmlns:a16="http://schemas.microsoft.com/office/drawing/2014/main" id="{C2243237-D1BB-8C42-ADDE-B96A740AD90D}"/>
              </a:ext>
            </a:extLst>
          </p:cNvPr>
          <p:cNvSpPr/>
          <p:nvPr/>
        </p:nvSpPr>
        <p:spPr>
          <a:xfrm>
            <a:off x="4581833" y="1811047"/>
            <a:ext cx="68580" cy="1165860"/>
          </a:xfrm>
          <a:custGeom>
            <a:avLst/>
            <a:gdLst>
              <a:gd name="connsiteX0" fmla="*/ 68580 w 68580"/>
              <a:gd name="connsiteY0" fmla="*/ 0 h 1165860"/>
              <a:gd name="connsiteX1" fmla="*/ 0 w 68580"/>
              <a:gd name="connsiteY1" fmla="*/ 1165860 h 1165860"/>
            </a:gdLst>
            <a:ahLst/>
            <a:cxnLst>
              <a:cxn ang="0">
                <a:pos x="connsiteX0" y="connsiteY0"/>
              </a:cxn>
              <a:cxn ang="0">
                <a:pos x="connsiteX1" y="connsiteY1"/>
              </a:cxn>
            </a:cxnLst>
            <a:rect l="l" t="t" r="r" b="b"/>
            <a:pathLst>
              <a:path w="68580" h="1165860">
                <a:moveTo>
                  <a:pt x="68580" y="0"/>
                </a:moveTo>
                <a:lnTo>
                  <a:pt x="0" y="1165860"/>
                </a:lnTo>
              </a:path>
            </a:pathLst>
          </a:custGeom>
          <a:noFill/>
          <a:ln w="28575">
            <a:solidFill>
              <a:srgbClr val="820024"/>
            </a:solidFill>
            <a:headEnd type="none" w="med" len="med"/>
            <a:tailEnd type="triangle"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70" name="Freeform 169">
            <a:extLst>
              <a:ext uri="{FF2B5EF4-FFF2-40B4-BE49-F238E27FC236}">
                <a16:creationId xmlns:a16="http://schemas.microsoft.com/office/drawing/2014/main" id="{243A272D-5F8E-4C48-A50F-34604CD82A5D}"/>
              </a:ext>
            </a:extLst>
          </p:cNvPr>
          <p:cNvSpPr/>
          <p:nvPr/>
        </p:nvSpPr>
        <p:spPr>
          <a:xfrm flipH="1">
            <a:off x="2851329" y="1642804"/>
            <a:ext cx="1435780" cy="1304466"/>
          </a:xfrm>
          <a:custGeom>
            <a:avLst/>
            <a:gdLst>
              <a:gd name="connsiteX0" fmla="*/ 68580 w 68580"/>
              <a:gd name="connsiteY0" fmla="*/ 0 h 1165860"/>
              <a:gd name="connsiteX1" fmla="*/ 0 w 68580"/>
              <a:gd name="connsiteY1" fmla="*/ 1165860 h 1165860"/>
            </a:gdLst>
            <a:ahLst/>
            <a:cxnLst>
              <a:cxn ang="0">
                <a:pos x="connsiteX0" y="connsiteY0"/>
              </a:cxn>
              <a:cxn ang="0">
                <a:pos x="connsiteX1" y="connsiteY1"/>
              </a:cxn>
            </a:cxnLst>
            <a:rect l="l" t="t" r="r" b="b"/>
            <a:pathLst>
              <a:path w="68580" h="1165860">
                <a:moveTo>
                  <a:pt x="68580" y="0"/>
                </a:moveTo>
                <a:lnTo>
                  <a:pt x="0" y="1165860"/>
                </a:lnTo>
              </a:path>
            </a:pathLst>
          </a:custGeom>
          <a:noFill/>
          <a:ln w="28575">
            <a:solidFill>
              <a:srgbClr val="820024"/>
            </a:solidFill>
            <a:headEnd type="none" w="med" len="med"/>
            <a:tailEnd type="triangle"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71" name="Freeform 170">
            <a:extLst>
              <a:ext uri="{FF2B5EF4-FFF2-40B4-BE49-F238E27FC236}">
                <a16:creationId xmlns:a16="http://schemas.microsoft.com/office/drawing/2014/main" id="{3A005D29-7791-374A-AEEE-4D12D948E59C}"/>
              </a:ext>
            </a:extLst>
          </p:cNvPr>
          <p:cNvSpPr/>
          <p:nvPr/>
        </p:nvSpPr>
        <p:spPr>
          <a:xfrm>
            <a:off x="2333034" y="3576732"/>
            <a:ext cx="45719" cy="672213"/>
          </a:xfrm>
          <a:custGeom>
            <a:avLst/>
            <a:gdLst>
              <a:gd name="connsiteX0" fmla="*/ 68580 w 68580"/>
              <a:gd name="connsiteY0" fmla="*/ 0 h 1165860"/>
              <a:gd name="connsiteX1" fmla="*/ 0 w 68580"/>
              <a:gd name="connsiteY1" fmla="*/ 1165860 h 1165860"/>
            </a:gdLst>
            <a:ahLst/>
            <a:cxnLst>
              <a:cxn ang="0">
                <a:pos x="connsiteX0" y="connsiteY0"/>
              </a:cxn>
              <a:cxn ang="0">
                <a:pos x="connsiteX1" y="connsiteY1"/>
              </a:cxn>
            </a:cxnLst>
            <a:rect l="l" t="t" r="r" b="b"/>
            <a:pathLst>
              <a:path w="68580" h="1165860">
                <a:moveTo>
                  <a:pt x="68580" y="0"/>
                </a:moveTo>
                <a:lnTo>
                  <a:pt x="0" y="1165860"/>
                </a:lnTo>
              </a:path>
            </a:pathLst>
          </a:custGeom>
          <a:noFill/>
          <a:ln w="28575">
            <a:solidFill>
              <a:srgbClr val="820024"/>
            </a:solidFill>
            <a:headEnd type="none" w="med" len="med"/>
            <a:tailEnd type="triangle"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72" name="Freeform 171">
            <a:extLst>
              <a:ext uri="{FF2B5EF4-FFF2-40B4-BE49-F238E27FC236}">
                <a16:creationId xmlns:a16="http://schemas.microsoft.com/office/drawing/2014/main" id="{CDBC4808-08F6-A740-B6DA-756B08965DC5}"/>
              </a:ext>
            </a:extLst>
          </p:cNvPr>
          <p:cNvSpPr/>
          <p:nvPr/>
        </p:nvSpPr>
        <p:spPr>
          <a:xfrm flipH="1">
            <a:off x="4625644" y="3530691"/>
            <a:ext cx="136635" cy="774277"/>
          </a:xfrm>
          <a:custGeom>
            <a:avLst/>
            <a:gdLst>
              <a:gd name="connsiteX0" fmla="*/ 68580 w 68580"/>
              <a:gd name="connsiteY0" fmla="*/ 0 h 1165860"/>
              <a:gd name="connsiteX1" fmla="*/ 0 w 68580"/>
              <a:gd name="connsiteY1" fmla="*/ 1165860 h 1165860"/>
            </a:gdLst>
            <a:ahLst/>
            <a:cxnLst>
              <a:cxn ang="0">
                <a:pos x="connsiteX0" y="connsiteY0"/>
              </a:cxn>
              <a:cxn ang="0">
                <a:pos x="connsiteX1" y="connsiteY1"/>
              </a:cxn>
            </a:cxnLst>
            <a:rect l="l" t="t" r="r" b="b"/>
            <a:pathLst>
              <a:path w="68580" h="1165860">
                <a:moveTo>
                  <a:pt x="68580" y="0"/>
                </a:moveTo>
                <a:lnTo>
                  <a:pt x="0" y="1165860"/>
                </a:lnTo>
              </a:path>
            </a:pathLst>
          </a:custGeom>
          <a:noFill/>
          <a:ln w="28575">
            <a:solidFill>
              <a:srgbClr val="820024"/>
            </a:solidFill>
            <a:headEnd type="none" w="med" len="med"/>
            <a:tailEnd type="triangle"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 name="Freeform 4">
            <a:extLst>
              <a:ext uri="{FF2B5EF4-FFF2-40B4-BE49-F238E27FC236}">
                <a16:creationId xmlns:a16="http://schemas.microsoft.com/office/drawing/2014/main" id="{E7AD455B-7774-414F-B07B-E71DF9CE5847}"/>
              </a:ext>
            </a:extLst>
          </p:cNvPr>
          <p:cNvSpPr/>
          <p:nvPr/>
        </p:nvSpPr>
        <p:spPr>
          <a:xfrm>
            <a:off x="2311491" y="4870580"/>
            <a:ext cx="7419376" cy="793102"/>
          </a:xfrm>
          <a:custGeom>
            <a:avLst/>
            <a:gdLst>
              <a:gd name="connsiteX0" fmla="*/ 24408 w 7445836"/>
              <a:gd name="connsiteY0" fmla="*/ 0 h 793102"/>
              <a:gd name="connsiteX1" fmla="*/ 33739 w 7445836"/>
              <a:gd name="connsiteY1" fmla="*/ 466530 h 793102"/>
              <a:gd name="connsiteX2" fmla="*/ 350980 w 7445836"/>
              <a:gd name="connsiteY2" fmla="*/ 522514 h 793102"/>
              <a:gd name="connsiteX3" fmla="*/ 1862539 w 7445836"/>
              <a:gd name="connsiteY3" fmla="*/ 513183 h 793102"/>
              <a:gd name="connsiteX4" fmla="*/ 3122171 w 7445836"/>
              <a:gd name="connsiteY4" fmla="*/ 513183 h 793102"/>
              <a:gd name="connsiteX5" fmla="*/ 4307159 w 7445836"/>
              <a:gd name="connsiteY5" fmla="*/ 513183 h 793102"/>
              <a:gd name="connsiteX6" fmla="*/ 5510808 w 7445836"/>
              <a:gd name="connsiteY6" fmla="*/ 522514 h 793102"/>
              <a:gd name="connsiteX7" fmla="*/ 6369225 w 7445836"/>
              <a:gd name="connsiteY7" fmla="*/ 513183 h 793102"/>
              <a:gd name="connsiteX8" fmla="*/ 7348939 w 7445836"/>
              <a:gd name="connsiteY8" fmla="*/ 503853 h 793102"/>
              <a:gd name="connsiteX9" fmla="*/ 7404923 w 7445836"/>
              <a:gd name="connsiteY9" fmla="*/ 569167 h 793102"/>
              <a:gd name="connsiteX10" fmla="*/ 7442245 w 7445836"/>
              <a:gd name="connsiteY10" fmla="*/ 625151 h 793102"/>
              <a:gd name="connsiteX11" fmla="*/ 7442245 w 7445836"/>
              <a:gd name="connsiteY11" fmla="*/ 793102 h 793102"/>
              <a:gd name="connsiteX0" fmla="*/ 24408 w 7457880"/>
              <a:gd name="connsiteY0" fmla="*/ 0 h 793102"/>
              <a:gd name="connsiteX1" fmla="*/ 33739 w 7457880"/>
              <a:gd name="connsiteY1" fmla="*/ 466530 h 793102"/>
              <a:gd name="connsiteX2" fmla="*/ 350980 w 7457880"/>
              <a:gd name="connsiteY2" fmla="*/ 522514 h 793102"/>
              <a:gd name="connsiteX3" fmla="*/ 1862539 w 7457880"/>
              <a:gd name="connsiteY3" fmla="*/ 513183 h 793102"/>
              <a:gd name="connsiteX4" fmla="*/ 3122171 w 7457880"/>
              <a:gd name="connsiteY4" fmla="*/ 513183 h 793102"/>
              <a:gd name="connsiteX5" fmla="*/ 4307159 w 7457880"/>
              <a:gd name="connsiteY5" fmla="*/ 513183 h 793102"/>
              <a:gd name="connsiteX6" fmla="*/ 5510808 w 7457880"/>
              <a:gd name="connsiteY6" fmla="*/ 522514 h 793102"/>
              <a:gd name="connsiteX7" fmla="*/ 6369225 w 7457880"/>
              <a:gd name="connsiteY7" fmla="*/ 513183 h 793102"/>
              <a:gd name="connsiteX8" fmla="*/ 7348939 w 7457880"/>
              <a:gd name="connsiteY8" fmla="*/ 503853 h 793102"/>
              <a:gd name="connsiteX9" fmla="*/ 7433698 w 7457880"/>
              <a:gd name="connsiteY9" fmla="*/ 578758 h 793102"/>
              <a:gd name="connsiteX10" fmla="*/ 7442245 w 7457880"/>
              <a:gd name="connsiteY10" fmla="*/ 625151 h 793102"/>
              <a:gd name="connsiteX11" fmla="*/ 7442245 w 7457880"/>
              <a:gd name="connsiteY11" fmla="*/ 793102 h 793102"/>
              <a:gd name="connsiteX0" fmla="*/ 24408 w 7450614"/>
              <a:gd name="connsiteY0" fmla="*/ 0 h 793102"/>
              <a:gd name="connsiteX1" fmla="*/ 33739 w 7450614"/>
              <a:gd name="connsiteY1" fmla="*/ 466530 h 793102"/>
              <a:gd name="connsiteX2" fmla="*/ 350980 w 7450614"/>
              <a:gd name="connsiteY2" fmla="*/ 522514 h 793102"/>
              <a:gd name="connsiteX3" fmla="*/ 1862539 w 7450614"/>
              <a:gd name="connsiteY3" fmla="*/ 513183 h 793102"/>
              <a:gd name="connsiteX4" fmla="*/ 3122171 w 7450614"/>
              <a:gd name="connsiteY4" fmla="*/ 513183 h 793102"/>
              <a:gd name="connsiteX5" fmla="*/ 4307159 w 7450614"/>
              <a:gd name="connsiteY5" fmla="*/ 513183 h 793102"/>
              <a:gd name="connsiteX6" fmla="*/ 5510808 w 7450614"/>
              <a:gd name="connsiteY6" fmla="*/ 522514 h 793102"/>
              <a:gd name="connsiteX7" fmla="*/ 6369225 w 7450614"/>
              <a:gd name="connsiteY7" fmla="*/ 513183 h 793102"/>
              <a:gd name="connsiteX8" fmla="*/ 7243431 w 7450614"/>
              <a:gd name="connsiteY8" fmla="*/ 491064 h 793102"/>
              <a:gd name="connsiteX9" fmla="*/ 7433698 w 7450614"/>
              <a:gd name="connsiteY9" fmla="*/ 578758 h 793102"/>
              <a:gd name="connsiteX10" fmla="*/ 7442245 w 7450614"/>
              <a:gd name="connsiteY10" fmla="*/ 625151 h 793102"/>
              <a:gd name="connsiteX11" fmla="*/ 7442245 w 7450614"/>
              <a:gd name="connsiteY11" fmla="*/ 793102 h 793102"/>
              <a:gd name="connsiteX0" fmla="*/ 24408 w 7450614"/>
              <a:gd name="connsiteY0" fmla="*/ 0 h 793102"/>
              <a:gd name="connsiteX1" fmla="*/ 33739 w 7450614"/>
              <a:gd name="connsiteY1" fmla="*/ 466530 h 793102"/>
              <a:gd name="connsiteX2" fmla="*/ 350980 w 7450614"/>
              <a:gd name="connsiteY2" fmla="*/ 522514 h 793102"/>
              <a:gd name="connsiteX3" fmla="*/ 1862539 w 7450614"/>
              <a:gd name="connsiteY3" fmla="*/ 513183 h 793102"/>
              <a:gd name="connsiteX4" fmla="*/ 3122171 w 7450614"/>
              <a:gd name="connsiteY4" fmla="*/ 513183 h 793102"/>
              <a:gd name="connsiteX5" fmla="*/ 4307159 w 7450614"/>
              <a:gd name="connsiteY5" fmla="*/ 513183 h 793102"/>
              <a:gd name="connsiteX6" fmla="*/ 5510808 w 7450614"/>
              <a:gd name="connsiteY6" fmla="*/ 522514 h 793102"/>
              <a:gd name="connsiteX7" fmla="*/ 6369225 w 7450614"/>
              <a:gd name="connsiteY7" fmla="*/ 513183 h 793102"/>
              <a:gd name="connsiteX8" fmla="*/ 7243431 w 7450614"/>
              <a:gd name="connsiteY8" fmla="*/ 491064 h 793102"/>
              <a:gd name="connsiteX9" fmla="*/ 7433698 w 7450614"/>
              <a:gd name="connsiteY9" fmla="*/ 540392 h 793102"/>
              <a:gd name="connsiteX10" fmla="*/ 7442245 w 7450614"/>
              <a:gd name="connsiteY10" fmla="*/ 625151 h 793102"/>
              <a:gd name="connsiteX11" fmla="*/ 7442245 w 7450614"/>
              <a:gd name="connsiteY11" fmla="*/ 793102 h 793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450614" h="793102">
                <a:moveTo>
                  <a:pt x="24408" y="0"/>
                </a:moveTo>
                <a:cubicBezTo>
                  <a:pt x="1859" y="189722"/>
                  <a:pt x="-20690" y="379444"/>
                  <a:pt x="33739" y="466530"/>
                </a:cubicBezTo>
                <a:cubicBezTo>
                  <a:pt x="88168" y="553616"/>
                  <a:pt x="46180" y="514739"/>
                  <a:pt x="350980" y="522514"/>
                </a:cubicBezTo>
                <a:cubicBezTo>
                  <a:pt x="655780" y="530289"/>
                  <a:pt x="1862539" y="513183"/>
                  <a:pt x="1862539" y="513183"/>
                </a:cubicBezTo>
                <a:lnTo>
                  <a:pt x="3122171" y="513183"/>
                </a:lnTo>
                <a:lnTo>
                  <a:pt x="4307159" y="513183"/>
                </a:lnTo>
                <a:lnTo>
                  <a:pt x="5510808" y="522514"/>
                </a:lnTo>
                <a:cubicBezTo>
                  <a:pt x="5854486" y="522514"/>
                  <a:pt x="6080455" y="518425"/>
                  <a:pt x="6369225" y="513183"/>
                </a:cubicBezTo>
                <a:cubicBezTo>
                  <a:pt x="6657995" y="507941"/>
                  <a:pt x="7066019" y="486529"/>
                  <a:pt x="7243431" y="491064"/>
                </a:cubicBezTo>
                <a:cubicBezTo>
                  <a:pt x="7420843" y="495599"/>
                  <a:pt x="7400562" y="518044"/>
                  <a:pt x="7433698" y="540392"/>
                </a:cubicBezTo>
                <a:cubicBezTo>
                  <a:pt x="7466834" y="562740"/>
                  <a:pt x="7440821" y="583033"/>
                  <a:pt x="7442245" y="625151"/>
                </a:cubicBezTo>
                <a:cubicBezTo>
                  <a:pt x="7443670" y="667269"/>
                  <a:pt x="7445355" y="727787"/>
                  <a:pt x="7442245" y="793102"/>
                </a:cubicBezTo>
              </a:path>
            </a:pathLst>
          </a:custGeom>
          <a:noFill/>
          <a:ln w="28575">
            <a:solidFill>
              <a:srgbClr val="820024"/>
            </a:solidFill>
            <a:headEnd type="none" w="med" len="med"/>
            <a:tailEnd type="triangle"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6" name="Freeform 5">
            <a:extLst>
              <a:ext uri="{FF2B5EF4-FFF2-40B4-BE49-F238E27FC236}">
                <a16:creationId xmlns:a16="http://schemas.microsoft.com/office/drawing/2014/main" id="{0F2C1CDA-9549-294E-B3A3-038B5A428B94}"/>
              </a:ext>
            </a:extLst>
          </p:cNvPr>
          <p:cNvSpPr/>
          <p:nvPr/>
        </p:nvSpPr>
        <p:spPr>
          <a:xfrm>
            <a:off x="4718036" y="4884821"/>
            <a:ext cx="5179943" cy="705853"/>
          </a:xfrm>
          <a:custGeom>
            <a:avLst/>
            <a:gdLst>
              <a:gd name="connsiteX0" fmla="*/ 22406 w 5179943"/>
              <a:gd name="connsiteY0" fmla="*/ 0 h 705853"/>
              <a:gd name="connsiteX1" fmla="*/ 22406 w 5179943"/>
              <a:gd name="connsiteY1" fmla="*/ 136358 h 705853"/>
              <a:gd name="connsiteX2" fmla="*/ 38448 w 5179943"/>
              <a:gd name="connsiteY2" fmla="*/ 304800 h 705853"/>
              <a:gd name="connsiteX3" fmla="*/ 487627 w 5179943"/>
              <a:gd name="connsiteY3" fmla="*/ 296779 h 705853"/>
              <a:gd name="connsiteX4" fmla="*/ 2797690 w 5179943"/>
              <a:gd name="connsiteY4" fmla="*/ 296779 h 705853"/>
              <a:gd name="connsiteX5" fmla="*/ 3936680 w 5179943"/>
              <a:gd name="connsiteY5" fmla="*/ 296779 h 705853"/>
              <a:gd name="connsiteX6" fmla="*/ 4450027 w 5179943"/>
              <a:gd name="connsiteY6" fmla="*/ 288758 h 705853"/>
              <a:gd name="connsiteX7" fmla="*/ 4883164 w 5179943"/>
              <a:gd name="connsiteY7" fmla="*/ 296779 h 705853"/>
              <a:gd name="connsiteX8" fmla="*/ 4907227 w 5179943"/>
              <a:gd name="connsiteY8" fmla="*/ 280737 h 705853"/>
              <a:gd name="connsiteX9" fmla="*/ 5035564 w 5179943"/>
              <a:gd name="connsiteY9" fmla="*/ 328863 h 705853"/>
              <a:gd name="connsiteX10" fmla="*/ 5123796 w 5179943"/>
              <a:gd name="connsiteY10" fmla="*/ 513347 h 705853"/>
              <a:gd name="connsiteX11" fmla="*/ 5179943 w 5179943"/>
              <a:gd name="connsiteY11" fmla="*/ 705853 h 705853"/>
              <a:gd name="connsiteX0" fmla="*/ 22406 w 5179943"/>
              <a:gd name="connsiteY0" fmla="*/ 0 h 705853"/>
              <a:gd name="connsiteX1" fmla="*/ 22406 w 5179943"/>
              <a:gd name="connsiteY1" fmla="*/ 136358 h 705853"/>
              <a:gd name="connsiteX2" fmla="*/ 38448 w 5179943"/>
              <a:gd name="connsiteY2" fmla="*/ 304800 h 705853"/>
              <a:gd name="connsiteX3" fmla="*/ 487627 w 5179943"/>
              <a:gd name="connsiteY3" fmla="*/ 296779 h 705853"/>
              <a:gd name="connsiteX4" fmla="*/ 2797690 w 5179943"/>
              <a:gd name="connsiteY4" fmla="*/ 296779 h 705853"/>
              <a:gd name="connsiteX5" fmla="*/ 3936680 w 5179943"/>
              <a:gd name="connsiteY5" fmla="*/ 296779 h 705853"/>
              <a:gd name="connsiteX6" fmla="*/ 4450027 w 5179943"/>
              <a:gd name="connsiteY6" fmla="*/ 288758 h 705853"/>
              <a:gd name="connsiteX7" fmla="*/ 4883164 w 5179943"/>
              <a:gd name="connsiteY7" fmla="*/ 296779 h 705853"/>
              <a:gd name="connsiteX8" fmla="*/ 4962798 w 5179943"/>
              <a:gd name="connsiteY8" fmla="*/ 290841 h 705853"/>
              <a:gd name="connsiteX9" fmla="*/ 5035564 w 5179943"/>
              <a:gd name="connsiteY9" fmla="*/ 328863 h 705853"/>
              <a:gd name="connsiteX10" fmla="*/ 5123796 w 5179943"/>
              <a:gd name="connsiteY10" fmla="*/ 513347 h 705853"/>
              <a:gd name="connsiteX11" fmla="*/ 5179943 w 5179943"/>
              <a:gd name="connsiteY11" fmla="*/ 705853 h 705853"/>
              <a:gd name="connsiteX0" fmla="*/ 22406 w 5179943"/>
              <a:gd name="connsiteY0" fmla="*/ 0 h 705853"/>
              <a:gd name="connsiteX1" fmla="*/ 22406 w 5179943"/>
              <a:gd name="connsiteY1" fmla="*/ 136358 h 705853"/>
              <a:gd name="connsiteX2" fmla="*/ 38448 w 5179943"/>
              <a:gd name="connsiteY2" fmla="*/ 304800 h 705853"/>
              <a:gd name="connsiteX3" fmla="*/ 487627 w 5179943"/>
              <a:gd name="connsiteY3" fmla="*/ 296779 h 705853"/>
              <a:gd name="connsiteX4" fmla="*/ 2797690 w 5179943"/>
              <a:gd name="connsiteY4" fmla="*/ 296779 h 705853"/>
              <a:gd name="connsiteX5" fmla="*/ 3936680 w 5179943"/>
              <a:gd name="connsiteY5" fmla="*/ 296779 h 705853"/>
              <a:gd name="connsiteX6" fmla="*/ 4450027 w 5179943"/>
              <a:gd name="connsiteY6" fmla="*/ 288758 h 705853"/>
              <a:gd name="connsiteX7" fmla="*/ 4847800 w 5179943"/>
              <a:gd name="connsiteY7" fmla="*/ 291727 h 705853"/>
              <a:gd name="connsiteX8" fmla="*/ 4962798 w 5179943"/>
              <a:gd name="connsiteY8" fmla="*/ 290841 h 705853"/>
              <a:gd name="connsiteX9" fmla="*/ 5035564 w 5179943"/>
              <a:gd name="connsiteY9" fmla="*/ 328863 h 705853"/>
              <a:gd name="connsiteX10" fmla="*/ 5123796 w 5179943"/>
              <a:gd name="connsiteY10" fmla="*/ 513347 h 705853"/>
              <a:gd name="connsiteX11" fmla="*/ 5179943 w 5179943"/>
              <a:gd name="connsiteY11" fmla="*/ 705853 h 705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179943" h="705853">
                <a:moveTo>
                  <a:pt x="22406" y="0"/>
                </a:moveTo>
                <a:cubicBezTo>
                  <a:pt x="21069" y="42779"/>
                  <a:pt x="19732" y="85558"/>
                  <a:pt x="22406" y="136358"/>
                </a:cubicBezTo>
                <a:cubicBezTo>
                  <a:pt x="25080" y="187158"/>
                  <a:pt x="-39089" y="278063"/>
                  <a:pt x="38448" y="304800"/>
                </a:cubicBezTo>
                <a:cubicBezTo>
                  <a:pt x="115985" y="331537"/>
                  <a:pt x="487627" y="296779"/>
                  <a:pt x="487627" y="296779"/>
                </a:cubicBezTo>
                <a:lnTo>
                  <a:pt x="2797690" y="296779"/>
                </a:lnTo>
                <a:lnTo>
                  <a:pt x="3936680" y="296779"/>
                </a:lnTo>
                <a:cubicBezTo>
                  <a:pt x="4212069" y="295442"/>
                  <a:pt x="4298174" y="289600"/>
                  <a:pt x="4450027" y="288758"/>
                </a:cubicBezTo>
                <a:lnTo>
                  <a:pt x="4847800" y="291727"/>
                </a:lnTo>
                <a:cubicBezTo>
                  <a:pt x="4933262" y="292074"/>
                  <a:pt x="4931504" y="284652"/>
                  <a:pt x="4962798" y="290841"/>
                </a:cubicBezTo>
                <a:cubicBezTo>
                  <a:pt x="4994092" y="297030"/>
                  <a:pt x="5008731" y="291779"/>
                  <a:pt x="5035564" y="328863"/>
                </a:cubicBezTo>
                <a:cubicBezTo>
                  <a:pt x="5062397" y="365947"/>
                  <a:pt x="5099733" y="450515"/>
                  <a:pt x="5123796" y="513347"/>
                </a:cubicBezTo>
                <a:cubicBezTo>
                  <a:pt x="5147859" y="576179"/>
                  <a:pt x="5163901" y="641016"/>
                  <a:pt x="5179943" y="705853"/>
                </a:cubicBezTo>
              </a:path>
            </a:pathLst>
          </a:custGeom>
          <a:noFill/>
          <a:ln w="28575">
            <a:solidFill>
              <a:srgbClr val="820024"/>
            </a:solidFill>
            <a:headEnd type="none" w="med" len="med"/>
            <a:tailEnd type="triangle"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73" name="Rectangle 172">
            <a:extLst>
              <a:ext uri="{FF2B5EF4-FFF2-40B4-BE49-F238E27FC236}">
                <a16:creationId xmlns:a16="http://schemas.microsoft.com/office/drawing/2014/main" id="{44B747DF-55F1-0745-946B-793CA183A5F0}"/>
              </a:ext>
            </a:extLst>
          </p:cNvPr>
          <p:cNvSpPr/>
          <p:nvPr/>
        </p:nvSpPr>
        <p:spPr>
          <a:xfrm>
            <a:off x="4744126" y="6330388"/>
            <a:ext cx="1809594" cy="276999"/>
          </a:xfrm>
          <a:prstGeom prst="rect">
            <a:avLst/>
          </a:prstGeom>
        </p:spPr>
        <p:txBody>
          <a:bodyPr wrap="square">
            <a:spAutoFit/>
          </a:bodyPr>
          <a:lstStyle/>
          <a:p>
            <a:r>
              <a:rPr lang="en-US" sz="1200" b="1" dirty="0">
                <a:solidFill>
                  <a:schemeClr val="tx2"/>
                </a:solidFill>
                <a:latin typeface="Metropolis" pitchFamily="2" charset="77"/>
              </a:rPr>
              <a:t>Physical Network</a:t>
            </a:r>
            <a:endParaRPr lang="en-GB" sz="1200" dirty="0">
              <a:solidFill>
                <a:schemeClr val="tx2"/>
              </a:solidFill>
            </a:endParaRPr>
          </a:p>
        </p:txBody>
      </p:sp>
    </p:spTree>
    <p:extLst>
      <p:ext uri="{BB962C8B-B14F-4D97-AF65-F5344CB8AC3E}">
        <p14:creationId xmlns:p14="http://schemas.microsoft.com/office/powerpoint/2010/main" val="91732643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166"/>
                                        </p:tgtEl>
                                        <p:attrNameLst>
                                          <p:attrName>style.visibility</p:attrName>
                                        </p:attrNameLst>
                                      </p:cBhvr>
                                      <p:to>
                                        <p:strVal val="visible"/>
                                      </p:to>
                                    </p:set>
                                    <p:animEffect transition="in" filter="wipe(up)">
                                      <p:cBhvr>
                                        <p:cTn id="7" dur="500"/>
                                        <p:tgtEl>
                                          <p:spTgt spid="166"/>
                                        </p:tgtEl>
                                      </p:cBhvr>
                                    </p:animEffect>
                                  </p:childTnLst>
                                </p:cTn>
                              </p:par>
                              <p:par>
                                <p:cTn id="8" presetID="22" presetClass="entr" presetSubtype="1" fill="hold" grpId="0" nodeType="withEffect">
                                  <p:stCondLst>
                                    <p:cond delay="0"/>
                                  </p:stCondLst>
                                  <p:childTnLst>
                                    <p:set>
                                      <p:cBhvr>
                                        <p:cTn id="9" dur="1" fill="hold">
                                          <p:stCondLst>
                                            <p:cond delay="0"/>
                                          </p:stCondLst>
                                        </p:cTn>
                                        <p:tgtEl>
                                          <p:spTgt spid="167"/>
                                        </p:tgtEl>
                                        <p:attrNameLst>
                                          <p:attrName>style.visibility</p:attrName>
                                        </p:attrNameLst>
                                      </p:cBhvr>
                                      <p:to>
                                        <p:strVal val="visible"/>
                                      </p:to>
                                    </p:set>
                                    <p:animEffect transition="in" filter="wipe(up)">
                                      <p:cBhvr>
                                        <p:cTn id="10" dur="500"/>
                                        <p:tgtEl>
                                          <p:spTgt spid="167"/>
                                        </p:tgtEl>
                                      </p:cBhvr>
                                    </p:animEffect>
                                  </p:childTnLst>
                                </p:cTn>
                              </p:par>
                              <p:par>
                                <p:cTn id="11" presetID="22" presetClass="entr" presetSubtype="1" fill="hold" grpId="0" nodeType="withEffect">
                                  <p:stCondLst>
                                    <p:cond delay="0"/>
                                  </p:stCondLst>
                                  <p:childTnLst>
                                    <p:set>
                                      <p:cBhvr>
                                        <p:cTn id="12" dur="1" fill="hold">
                                          <p:stCondLst>
                                            <p:cond delay="0"/>
                                          </p:stCondLst>
                                        </p:cTn>
                                        <p:tgtEl>
                                          <p:spTgt spid="168"/>
                                        </p:tgtEl>
                                        <p:attrNameLst>
                                          <p:attrName>style.visibility</p:attrName>
                                        </p:attrNameLst>
                                      </p:cBhvr>
                                      <p:to>
                                        <p:strVal val="visible"/>
                                      </p:to>
                                    </p:set>
                                    <p:animEffect transition="in" filter="wipe(up)">
                                      <p:cBhvr>
                                        <p:cTn id="13" dur="500"/>
                                        <p:tgtEl>
                                          <p:spTgt spid="168"/>
                                        </p:tgtEl>
                                      </p:cBhvr>
                                    </p:animEffect>
                                  </p:childTnLst>
                                </p:cTn>
                              </p:par>
                              <p:par>
                                <p:cTn id="14" presetID="22" presetClass="entr" presetSubtype="1" fill="hold" grpId="0" nodeType="withEffect">
                                  <p:stCondLst>
                                    <p:cond delay="0"/>
                                  </p:stCondLst>
                                  <p:childTnLst>
                                    <p:set>
                                      <p:cBhvr>
                                        <p:cTn id="15" dur="1" fill="hold">
                                          <p:stCondLst>
                                            <p:cond delay="0"/>
                                          </p:stCondLst>
                                        </p:cTn>
                                        <p:tgtEl>
                                          <p:spTgt spid="170"/>
                                        </p:tgtEl>
                                        <p:attrNameLst>
                                          <p:attrName>style.visibility</p:attrName>
                                        </p:attrNameLst>
                                      </p:cBhvr>
                                      <p:to>
                                        <p:strVal val="visible"/>
                                      </p:to>
                                    </p:set>
                                    <p:animEffect transition="in" filter="wipe(up)">
                                      <p:cBhvr>
                                        <p:cTn id="16" dur="500"/>
                                        <p:tgtEl>
                                          <p:spTgt spid="170"/>
                                        </p:tgtEl>
                                      </p:cBhvr>
                                    </p:animEffect>
                                  </p:childTnLst>
                                </p:cTn>
                              </p:par>
                            </p:childTnLst>
                          </p:cTn>
                        </p:par>
                      </p:childTnLst>
                    </p:cTn>
                  </p:par>
                  <p:par>
                    <p:cTn id="17" fill="hold">
                      <p:stCondLst>
                        <p:cond delay="indefinite"/>
                      </p:stCondLst>
                      <p:childTnLst>
                        <p:par>
                          <p:cTn id="18" fill="hold">
                            <p:stCondLst>
                              <p:cond delay="0"/>
                            </p:stCondLst>
                            <p:childTnLst>
                              <p:par>
                                <p:cTn id="19" presetID="2" presetClass="entr" presetSubtype="4" fill="hold" nodeType="clickEffect">
                                  <p:stCondLst>
                                    <p:cond delay="0"/>
                                  </p:stCondLst>
                                  <p:childTnLst>
                                    <p:set>
                                      <p:cBhvr>
                                        <p:cTn id="20" dur="1" fill="hold">
                                          <p:stCondLst>
                                            <p:cond delay="0"/>
                                          </p:stCondLst>
                                        </p:cTn>
                                        <p:tgtEl>
                                          <p:spTgt spid="302"/>
                                        </p:tgtEl>
                                        <p:attrNameLst>
                                          <p:attrName>style.visibility</p:attrName>
                                        </p:attrNameLst>
                                      </p:cBhvr>
                                      <p:to>
                                        <p:strVal val="visible"/>
                                      </p:to>
                                    </p:set>
                                    <p:anim calcmode="lin" valueType="num">
                                      <p:cBhvr additive="base">
                                        <p:cTn id="21" dur="500" fill="hold"/>
                                        <p:tgtEl>
                                          <p:spTgt spid="302"/>
                                        </p:tgtEl>
                                        <p:attrNameLst>
                                          <p:attrName>ppt_x</p:attrName>
                                        </p:attrNameLst>
                                      </p:cBhvr>
                                      <p:tavLst>
                                        <p:tav tm="0">
                                          <p:val>
                                            <p:strVal val="#ppt_x"/>
                                          </p:val>
                                        </p:tav>
                                        <p:tav tm="100000">
                                          <p:val>
                                            <p:strVal val="#ppt_x"/>
                                          </p:val>
                                        </p:tav>
                                      </p:tavLst>
                                    </p:anim>
                                    <p:anim calcmode="lin" valueType="num">
                                      <p:cBhvr additive="base">
                                        <p:cTn id="22" dur="500" fill="hold"/>
                                        <p:tgtEl>
                                          <p:spTgt spid="302"/>
                                        </p:tgtEl>
                                        <p:attrNameLst>
                                          <p:attrName>ppt_y</p:attrName>
                                        </p:attrNameLst>
                                      </p:cBhvr>
                                      <p:tavLst>
                                        <p:tav tm="0">
                                          <p:val>
                                            <p:strVal val="1+#ppt_h/2"/>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2" presetClass="entr" presetSubtype="1" fill="hold" grpId="0" nodeType="clickEffect">
                                  <p:stCondLst>
                                    <p:cond delay="0"/>
                                  </p:stCondLst>
                                  <p:childTnLst>
                                    <p:set>
                                      <p:cBhvr>
                                        <p:cTn id="26" dur="1" fill="hold">
                                          <p:stCondLst>
                                            <p:cond delay="0"/>
                                          </p:stCondLst>
                                        </p:cTn>
                                        <p:tgtEl>
                                          <p:spTgt spid="171"/>
                                        </p:tgtEl>
                                        <p:attrNameLst>
                                          <p:attrName>style.visibility</p:attrName>
                                        </p:attrNameLst>
                                      </p:cBhvr>
                                      <p:to>
                                        <p:strVal val="visible"/>
                                      </p:to>
                                    </p:set>
                                    <p:animEffect transition="in" filter="wipe(up)">
                                      <p:cBhvr>
                                        <p:cTn id="27" dur="500"/>
                                        <p:tgtEl>
                                          <p:spTgt spid="171"/>
                                        </p:tgtEl>
                                      </p:cBhvr>
                                    </p:animEffect>
                                  </p:childTnLst>
                                </p:cTn>
                              </p:par>
                              <p:par>
                                <p:cTn id="28" presetID="22" presetClass="entr" presetSubtype="1" fill="hold" grpId="0" nodeType="withEffect">
                                  <p:stCondLst>
                                    <p:cond delay="0"/>
                                  </p:stCondLst>
                                  <p:childTnLst>
                                    <p:set>
                                      <p:cBhvr>
                                        <p:cTn id="29" dur="1" fill="hold">
                                          <p:stCondLst>
                                            <p:cond delay="0"/>
                                          </p:stCondLst>
                                        </p:cTn>
                                        <p:tgtEl>
                                          <p:spTgt spid="172"/>
                                        </p:tgtEl>
                                        <p:attrNameLst>
                                          <p:attrName>style.visibility</p:attrName>
                                        </p:attrNameLst>
                                      </p:cBhvr>
                                      <p:to>
                                        <p:strVal val="visible"/>
                                      </p:to>
                                    </p:set>
                                    <p:animEffect transition="in" filter="wipe(up)">
                                      <p:cBhvr>
                                        <p:cTn id="30" dur="500"/>
                                        <p:tgtEl>
                                          <p:spTgt spid="172"/>
                                        </p:tgtEl>
                                      </p:cBhvr>
                                    </p:animEffect>
                                  </p:childTnLst>
                                </p:cTn>
                              </p:par>
                            </p:childTnLst>
                          </p:cTn>
                        </p:par>
                      </p:childTnLst>
                    </p:cTn>
                  </p:par>
                  <p:par>
                    <p:cTn id="31" fill="hold">
                      <p:stCondLst>
                        <p:cond delay="indefinite"/>
                      </p:stCondLst>
                      <p:childTnLst>
                        <p:par>
                          <p:cTn id="32" fill="hold">
                            <p:stCondLst>
                              <p:cond delay="0"/>
                            </p:stCondLst>
                            <p:childTnLst>
                              <p:par>
                                <p:cTn id="33" presetID="2" presetClass="entr" presetSubtype="4" fill="hold" nodeType="clickEffect">
                                  <p:stCondLst>
                                    <p:cond delay="0"/>
                                  </p:stCondLst>
                                  <p:childTnLst>
                                    <p:set>
                                      <p:cBhvr>
                                        <p:cTn id="34" dur="1" fill="hold">
                                          <p:stCondLst>
                                            <p:cond delay="0"/>
                                          </p:stCondLst>
                                        </p:cTn>
                                        <p:tgtEl>
                                          <p:spTgt spid="265"/>
                                        </p:tgtEl>
                                        <p:attrNameLst>
                                          <p:attrName>style.visibility</p:attrName>
                                        </p:attrNameLst>
                                      </p:cBhvr>
                                      <p:to>
                                        <p:strVal val="visible"/>
                                      </p:to>
                                    </p:set>
                                    <p:anim calcmode="lin" valueType="num">
                                      <p:cBhvr additive="base">
                                        <p:cTn id="35" dur="500" fill="hold"/>
                                        <p:tgtEl>
                                          <p:spTgt spid="265"/>
                                        </p:tgtEl>
                                        <p:attrNameLst>
                                          <p:attrName>ppt_x</p:attrName>
                                        </p:attrNameLst>
                                      </p:cBhvr>
                                      <p:tavLst>
                                        <p:tav tm="0">
                                          <p:val>
                                            <p:strVal val="#ppt_x"/>
                                          </p:val>
                                        </p:tav>
                                        <p:tav tm="100000">
                                          <p:val>
                                            <p:strVal val="#ppt_x"/>
                                          </p:val>
                                        </p:tav>
                                      </p:tavLst>
                                    </p:anim>
                                    <p:anim calcmode="lin" valueType="num">
                                      <p:cBhvr additive="base">
                                        <p:cTn id="36" dur="500" fill="hold"/>
                                        <p:tgtEl>
                                          <p:spTgt spid="265"/>
                                        </p:tgtEl>
                                        <p:attrNameLst>
                                          <p:attrName>ppt_y</p:attrName>
                                        </p:attrNameLst>
                                      </p:cBhvr>
                                      <p:tavLst>
                                        <p:tav tm="0">
                                          <p:val>
                                            <p:strVal val="1+#ppt_h/2"/>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2" presetClass="entr" presetSubtype="8" fill="hold" grpId="0" nodeType="clickEffect">
                                  <p:stCondLst>
                                    <p:cond delay="0"/>
                                  </p:stCondLst>
                                  <p:childTnLst>
                                    <p:set>
                                      <p:cBhvr>
                                        <p:cTn id="40" dur="1" fill="hold">
                                          <p:stCondLst>
                                            <p:cond delay="0"/>
                                          </p:stCondLst>
                                        </p:cTn>
                                        <p:tgtEl>
                                          <p:spTgt spid="5"/>
                                        </p:tgtEl>
                                        <p:attrNameLst>
                                          <p:attrName>style.visibility</p:attrName>
                                        </p:attrNameLst>
                                      </p:cBhvr>
                                      <p:to>
                                        <p:strVal val="visible"/>
                                      </p:to>
                                    </p:set>
                                    <p:animEffect transition="in" filter="wipe(left)">
                                      <p:cBhvr>
                                        <p:cTn id="41" dur="2000"/>
                                        <p:tgtEl>
                                          <p:spTgt spid="5"/>
                                        </p:tgtEl>
                                      </p:cBhvr>
                                    </p:animEffect>
                                  </p:childTnLst>
                                </p:cTn>
                              </p:par>
                              <p:par>
                                <p:cTn id="42" presetID="22" presetClass="entr" presetSubtype="8" fill="hold" grpId="0" nodeType="withEffect">
                                  <p:stCondLst>
                                    <p:cond delay="0"/>
                                  </p:stCondLst>
                                  <p:childTnLst>
                                    <p:set>
                                      <p:cBhvr>
                                        <p:cTn id="43" dur="1" fill="hold">
                                          <p:stCondLst>
                                            <p:cond delay="0"/>
                                          </p:stCondLst>
                                        </p:cTn>
                                        <p:tgtEl>
                                          <p:spTgt spid="6"/>
                                        </p:tgtEl>
                                        <p:attrNameLst>
                                          <p:attrName>style.visibility</p:attrName>
                                        </p:attrNameLst>
                                      </p:cBhvr>
                                      <p:to>
                                        <p:strVal val="visible"/>
                                      </p:to>
                                    </p:set>
                                    <p:animEffect transition="in" filter="wipe(left)">
                                      <p:cBhvr>
                                        <p:cTn id="44" dur="2000"/>
                                        <p:tgtEl>
                                          <p:spTgt spid="6"/>
                                        </p:tgtEl>
                                      </p:cBhvr>
                                    </p:animEffect>
                                  </p:childTnLst>
                                </p:cTn>
                              </p:par>
                              <p:par>
                                <p:cTn id="45" presetID="2" presetClass="entr" presetSubtype="4" fill="hold" nodeType="withEffect">
                                  <p:stCondLst>
                                    <p:cond delay="0"/>
                                  </p:stCondLst>
                                  <p:childTnLst>
                                    <p:set>
                                      <p:cBhvr>
                                        <p:cTn id="46" dur="1" fill="hold">
                                          <p:stCondLst>
                                            <p:cond delay="0"/>
                                          </p:stCondLst>
                                        </p:cTn>
                                        <p:tgtEl>
                                          <p:spTgt spid="298"/>
                                        </p:tgtEl>
                                        <p:attrNameLst>
                                          <p:attrName>style.visibility</p:attrName>
                                        </p:attrNameLst>
                                      </p:cBhvr>
                                      <p:to>
                                        <p:strVal val="visible"/>
                                      </p:to>
                                    </p:set>
                                    <p:anim calcmode="lin" valueType="num">
                                      <p:cBhvr additive="base">
                                        <p:cTn id="47" dur="500" fill="hold"/>
                                        <p:tgtEl>
                                          <p:spTgt spid="298"/>
                                        </p:tgtEl>
                                        <p:attrNameLst>
                                          <p:attrName>ppt_x</p:attrName>
                                        </p:attrNameLst>
                                      </p:cBhvr>
                                      <p:tavLst>
                                        <p:tav tm="0">
                                          <p:val>
                                            <p:strVal val="#ppt_x"/>
                                          </p:val>
                                        </p:tav>
                                        <p:tav tm="100000">
                                          <p:val>
                                            <p:strVal val="#ppt_x"/>
                                          </p:val>
                                        </p:tav>
                                      </p:tavLst>
                                    </p:anim>
                                    <p:anim calcmode="lin" valueType="num">
                                      <p:cBhvr additive="base">
                                        <p:cTn id="48" dur="500" fill="hold"/>
                                        <p:tgtEl>
                                          <p:spTgt spid="298"/>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stCondLst>
                                    <p:cond delay="0"/>
                                  </p:stCondLst>
                                  <p:childTnLst>
                                    <p:set>
                                      <p:cBhvr>
                                        <p:cTn id="50" dur="1" fill="hold">
                                          <p:stCondLst>
                                            <p:cond delay="0"/>
                                          </p:stCondLst>
                                        </p:cTn>
                                        <p:tgtEl>
                                          <p:spTgt spid="173"/>
                                        </p:tgtEl>
                                        <p:attrNameLst>
                                          <p:attrName>style.visibility</p:attrName>
                                        </p:attrNameLst>
                                      </p:cBhvr>
                                      <p:to>
                                        <p:strVal val="visible"/>
                                      </p:to>
                                    </p:set>
                                    <p:anim calcmode="lin" valueType="num">
                                      <p:cBhvr additive="base">
                                        <p:cTn id="51" dur="500" fill="hold"/>
                                        <p:tgtEl>
                                          <p:spTgt spid="173"/>
                                        </p:tgtEl>
                                        <p:attrNameLst>
                                          <p:attrName>ppt_x</p:attrName>
                                        </p:attrNameLst>
                                      </p:cBhvr>
                                      <p:tavLst>
                                        <p:tav tm="0">
                                          <p:val>
                                            <p:strVal val="#ppt_x"/>
                                          </p:val>
                                        </p:tav>
                                        <p:tav tm="100000">
                                          <p:val>
                                            <p:strVal val="#ppt_x"/>
                                          </p:val>
                                        </p:tav>
                                      </p:tavLst>
                                    </p:anim>
                                    <p:anim calcmode="lin" valueType="num">
                                      <p:cBhvr additive="base">
                                        <p:cTn id="52" dur="500" fill="hold"/>
                                        <p:tgtEl>
                                          <p:spTgt spid="17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6" grpId="0" animBg="1"/>
      <p:bldP spid="167" grpId="0" animBg="1"/>
      <p:bldP spid="168" grpId="0" animBg="1"/>
      <p:bldP spid="170" grpId="0" animBg="1"/>
      <p:bldP spid="171" grpId="0" animBg="1"/>
      <p:bldP spid="172" grpId="0" animBg="1"/>
      <p:bldP spid="5" grpId="0" animBg="1"/>
      <p:bldP spid="6" grpId="0" animBg="1"/>
      <p:bldP spid="173" grpId="0"/>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55B60992-317E-DE41-B058-6ED75DC19026}"/>
              </a:ext>
            </a:extLst>
          </p:cNvPr>
          <p:cNvSpPr>
            <a:spLocks noGrp="1"/>
          </p:cNvSpPr>
          <p:nvPr>
            <p:ph type="title"/>
          </p:nvPr>
        </p:nvSpPr>
        <p:spPr/>
        <p:txBody>
          <a:bodyPr/>
          <a:lstStyle/>
          <a:p>
            <a:r>
              <a:rPr lang="en-GB" dirty="0" err="1"/>
              <a:t>vSwitch</a:t>
            </a:r>
            <a:r>
              <a:rPr lang="en-GB" dirty="0"/>
              <a:t> Forwarding Basics</a:t>
            </a:r>
          </a:p>
        </p:txBody>
      </p:sp>
      <p:sp>
        <p:nvSpPr>
          <p:cNvPr id="4" name="Subtitle 3">
            <a:extLst>
              <a:ext uri="{FF2B5EF4-FFF2-40B4-BE49-F238E27FC236}">
                <a16:creationId xmlns:a16="http://schemas.microsoft.com/office/drawing/2014/main" id="{B7CF3103-4218-FF4E-9CE1-C52E7308791A}"/>
              </a:ext>
            </a:extLst>
          </p:cNvPr>
          <p:cNvSpPr>
            <a:spLocks noGrp="1"/>
          </p:cNvSpPr>
          <p:nvPr>
            <p:ph type="subTitle" idx="10"/>
          </p:nvPr>
        </p:nvSpPr>
        <p:spPr/>
        <p:txBody>
          <a:bodyPr/>
          <a:lstStyle/>
          <a:p>
            <a:r>
              <a:rPr lang="en-GB" dirty="0"/>
              <a:t>Applies to both </a:t>
            </a:r>
            <a:r>
              <a:rPr lang="en-GB" dirty="0" err="1"/>
              <a:t>vSS</a:t>
            </a:r>
            <a:r>
              <a:rPr lang="en-GB" dirty="0"/>
              <a:t> / </a:t>
            </a:r>
            <a:r>
              <a:rPr lang="en-GB" dirty="0" err="1"/>
              <a:t>vDS</a:t>
            </a:r>
            <a:r>
              <a:rPr lang="en-GB" dirty="0"/>
              <a:t> </a:t>
            </a:r>
          </a:p>
        </p:txBody>
      </p:sp>
      <p:sp>
        <p:nvSpPr>
          <p:cNvPr id="22" name="Text Placeholder 2">
            <a:extLst>
              <a:ext uri="{FF2B5EF4-FFF2-40B4-BE49-F238E27FC236}">
                <a16:creationId xmlns:a16="http://schemas.microsoft.com/office/drawing/2014/main" id="{45B64B21-E5BB-B049-9863-715657646516}"/>
              </a:ext>
            </a:extLst>
          </p:cNvPr>
          <p:cNvSpPr txBox="1">
            <a:spLocks/>
          </p:cNvSpPr>
          <p:nvPr/>
        </p:nvSpPr>
        <p:spPr bwMode="auto">
          <a:xfrm>
            <a:off x="284493" y="1231161"/>
            <a:ext cx="11691551" cy="5250512"/>
          </a:xfrm>
          <a:prstGeom prst="rect">
            <a:avLst/>
          </a:prstGeom>
          <a:solidFill>
            <a:schemeClr val="bg1">
              <a:alpha val="23000"/>
            </a:schemeClr>
          </a:solidFill>
          <a:ln w="9525">
            <a:noFill/>
            <a:miter lim="800000"/>
            <a:headEnd/>
            <a:tailEnd/>
          </a:ln>
        </p:spPr>
        <p:txBody>
          <a:bodyPr vert="horz" wrap="square" lIns="0" tIns="0" rIns="0" bIns="0" numCol="1" anchor="t" anchorCtr="0" compatLnSpc="1">
            <a:prstTxWarp prst="textNoShape">
              <a:avLst/>
            </a:prstTxWarp>
          </a:bodyPr>
          <a:lstStyle>
            <a:lvl1pPr marL="233363" indent="-233363" algn="l" rtl="0" eaLnBrk="0" fontAlgn="base" hangingPunct="0">
              <a:lnSpc>
                <a:spcPts val="2400"/>
              </a:lnSpc>
              <a:spcBef>
                <a:spcPts val="1000"/>
              </a:spcBef>
              <a:spcAft>
                <a:spcPct val="0"/>
              </a:spcAft>
              <a:buClr>
                <a:schemeClr val="accent1">
                  <a:lumMod val="75000"/>
                </a:schemeClr>
              </a:buClr>
              <a:buSzPct val="115000"/>
              <a:buFont typeface="Wingdings" pitchFamily="2" charset="2"/>
              <a:buChar char="§"/>
              <a:defRPr sz="2000" b="1">
                <a:solidFill>
                  <a:srgbClr val="333333"/>
                </a:solidFill>
                <a:latin typeface="+mn-lt"/>
                <a:ea typeface="+mn-ea"/>
                <a:cs typeface="+mn-cs"/>
              </a:defRPr>
            </a:lvl1pPr>
            <a:lvl2pPr marL="400050" indent="-171450" algn="l" rtl="0" eaLnBrk="0" fontAlgn="base" hangingPunct="0">
              <a:lnSpc>
                <a:spcPts val="2200"/>
              </a:lnSpc>
              <a:spcBef>
                <a:spcPts val="800"/>
              </a:spcBef>
              <a:spcAft>
                <a:spcPct val="0"/>
              </a:spcAft>
              <a:buClr>
                <a:schemeClr val="accent1">
                  <a:lumMod val="75000"/>
                </a:schemeClr>
              </a:buClr>
              <a:buSzPct val="110000"/>
              <a:buFont typeface="Arial" pitchFamily="34" charset="0"/>
              <a:buChar char="•"/>
              <a:defRPr>
                <a:solidFill>
                  <a:srgbClr val="333333"/>
                </a:solidFill>
                <a:latin typeface="+mn-lt"/>
                <a:ea typeface="+mn-ea"/>
              </a:defRPr>
            </a:lvl2pPr>
            <a:lvl3pPr marL="628650" indent="-171450" algn="l" rtl="0" eaLnBrk="0" fontAlgn="base" hangingPunct="0">
              <a:lnSpc>
                <a:spcPts val="2000"/>
              </a:lnSpc>
              <a:spcBef>
                <a:spcPts val="600"/>
              </a:spcBef>
              <a:spcAft>
                <a:spcPct val="0"/>
              </a:spcAft>
              <a:buClr>
                <a:schemeClr val="accent1">
                  <a:lumMod val="75000"/>
                </a:schemeClr>
              </a:buClr>
              <a:buSzPct val="110000"/>
              <a:buFont typeface="Arial" pitchFamily="34" charset="0"/>
              <a:buChar char="•"/>
              <a:defRPr sz="1600">
                <a:solidFill>
                  <a:srgbClr val="333333"/>
                </a:solidFill>
                <a:latin typeface="+mn-lt"/>
                <a:ea typeface="+mn-ea"/>
              </a:defRPr>
            </a:lvl3pPr>
            <a:lvl4pPr marL="914400" indent="-171450" algn="l" rtl="0" eaLnBrk="0" fontAlgn="base" hangingPunct="0">
              <a:lnSpc>
                <a:spcPts val="2000"/>
              </a:lnSpc>
              <a:spcBef>
                <a:spcPts val="600"/>
              </a:spcBef>
              <a:spcAft>
                <a:spcPct val="0"/>
              </a:spcAft>
              <a:buClr>
                <a:schemeClr val="accent1">
                  <a:lumMod val="75000"/>
                </a:schemeClr>
              </a:buClr>
              <a:buSzPct val="110000"/>
              <a:buFont typeface="Arial" pitchFamily="34" charset="0"/>
              <a:buChar char="•"/>
              <a:defRPr sz="1600">
                <a:solidFill>
                  <a:srgbClr val="333333"/>
                </a:solidFill>
                <a:latin typeface="+mn-lt"/>
                <a:ea typeface="+mn-ea"/>
              </a:defRPr>
            </a:lvl4pPr>
            <a:lvl5pPr marL="1200150" indent="-171450" algn="l" rtl="0" eaLnBrk="0" fontAlgn="base" hangingPunct="0">
              <a:lnSpc>
                <a:spcPts val="2000"/>
              </a:lnSpc>
              <a:spcBef>
                <a:spcPts val="600"/>
              </a:spcBef>
              <a:spcAft>
                <a:spcPct val="0"/>
              </a:spcAft>
              <a:buClr>
                <a:schemeClr val="accent1">
                  <a:lumMod val="75000"/>
                </a:schemeClr>
              </a:buClr>
              <a:buSzPct val="110000"/>
              <a:buFont typeface="Arial" pitchFamily="34" charset="0"/>
              <a:buChar char="•"/>
              <a:defRPr sz="1600">
                <a:solidFill>
                  <a:srgbClr val="333333"/>
                </a:solidFill>
                <a:latin typeface="+mn-lt"/>
                <a:ea typeface="+mn-ea"/>
              </a:defRPr>
            </a:lvl5pPr>
            <a:lvl6pPr marL="1600200" indent="-171450" algn="l" rtl="0" fontAlgn="base">
              <a:spcBef>
                <a:spcPct val="0"/>
              </a:spcBef>
              <a:spcAft>
                <a:spcPct val="40000"/>
              </a:spcAft>
              <a:buClr>
                <a:schemeClr val="accent2"/>
              </a:buClr>
              <a:buFont typeface="Arial" charset="0"/>
              <a:buChar char="­"/>
              <a:defRPr sz="1600">
                <a:solidFill>
                  <a:schemeClr val="tx1"/>
                </a:solidFill>
                <a:latin typeface="+mn-lt"/>
                <a:ea typeface="+mn-ea"/>
              </a:defRPr>
            </a:lvl6pPr>
            <a:lvl7pPr marL="2057400" indent="-171450" algn="l" rtl="0" fontAlgn="base">
              <a:spcBef>
                <a:spcPct val="0"/>
              </a:spcBef>
              <a:spcAft>
                <a:spcPct val="40000"/>
              </a:spcAft>
              <a:buClr>
                <a:schemeClr val="accent2"/>
              </a:buClr>
              <a:buFont typeface="Arial" charset="0"/>
              <a:buChar char="­"/>
              <a:defRPr sz="1600">
                <a:solidFill>
                  <a:schemeClr val="tx1"/>
                </a:solidFill>
                <a:latin typeface="+mn-lt"/>
                <a:ea typeface="+mn-ea"/>
              </a:defRPr>
            </a:lvl7pPr>
            <a:lvl8pPr marL="2514600" indent="-171450" algn="l" rtl="0" fontAlgn="base">
              <a:spcBef>
                <a:spcPct val="0"/>
              </a:spcBef>
              <a:spcAft>
                <a:spcPct val="40000"/>
              </a:spcAft>
              <a:buClr>
                <a:schemeClr val="accent2"/>
              </a:buClr>
              <a:buFont typeface="Arial" charset="0"/>
              <a:buChar char="­"/>
              <a:defRPr sz="1600">
                <a:solidFill>
                  <a:schemeClr val="tx1"/>
                </a:solidFill>
                <a:latin typeface="+mn-lt"/>
                <a:ea typeface="+mn-ea"/>
              </a:defRPr>
            </a:lvl8pPr>
            <a:lvl9pPr marL="2971800" indent="-171450" algn="l" rtl="0" fontAlgn="base">
              <a:spcBef>
                <a:spcPct val="0"/>
              </a:spcBef>
              <a:spcAft>
                <a:spcPct val="40000"/>
              </a:spcAft>
              <a:buClr>
                <a:schemeClr val="accent2"/>
              </a:buClr>
              <a:buFont typeface="Arial" charset="0"/>
              <a:buChar char="­"/>
              <a:defRPr sz="1600">
                <a:solidFill>
                  <a:schemeClr val="tx1"/>
                </a:solidFill>
                <a:latin typeface="+mn-lt"/>
                <a:ea typeface="+mn-ea"/>
              </a:defRPr>
            </a:lvl9pPr>
          </a:lstStyle>
          <a:p>
            <a:pPr marL="285750" lvl="2" indent="-285750" eaLnBrk="1" hangingPunct="1">
              <a:lnSpc>
                <a:spcPct val="150000"/>
              </a:lnSpc>
              <a:buClr>
                <a:srgbClr val="717074"/>
              </a:buClr>
            </a:pPr>
            <a:r>
              <a:rPr lang="en-US" dirty="0">
                <a:solidFill>
                  <a:schemeClr val="tx2"/>
                </a:solidFill>
              </a:rPr>
              <a:t>Different Forwarding Rules for Downlinks and Uplinks</a:t>
            </a:r>
          </a:p>
          <a:p>
            <a:pPr marL="285750" lvl="2" indent="-285750" eaLnBrk="1" hangingPunct="1">
              <a:lnSpc>
                <a:spcPct val="150000"/>
              </a:lnSpc>
              <a:buClr>
                <a:srgbClr val="717074"/>
              </a:buClr>
            </a:pPr>
            <a:r>
              <a:rPr lang="en-US" dirty="0">
                <a:solidFill>
                  <a:schemeClr val="tx2"/>
                </a:solidFill>
              </a:rPr>
              <a:t>No MAC Learning on a Virtual Switch (It is supported on ESX 6.7 onwards) (</a:t>
            </a:r>
            <a:r>
              <a:rPr lang="en-US" dirty="0">
                <a:solidFill>
                  <a:schemeClr val="tx2"/>
                </a:solidFill>
                <a:hlinkClick r:id="rId3"/>
              </a:rPr>
              <a:t>Blog Article</a:t>
            </a:r>
            <a:r>
              <a:rPr lang="en-US" dirty="0">
                <a:solidFill>
                  <a:schemeClr val="tx2"/>
                </a:solidFill>
              </a:rPr>
              <a:t>)</a:t>
            </a:r>
          </a:p>
          <a:p>
            <a:pPr marL="285750" lvl="2" indent="-285750" eaLnBrk="1" hangingPunct="1">
              <a:lnSpc>
                <a:spcPct val="150000"/>
              </a:lnSpc>
              <a:buClr>
                <a:srgbClr val="717074"/>
              </a:buClr>
            </a:pPr>
            <a:r>
              <a:rPr lang="en-US" dirty="0">
                <a:solidFill>
                  <a:schemeClr val="tx2"/>
                </a:solidFill>
              </a:rPr>
              <a:t>Virtual Switch does not run Spanning Tree Protocol (no need) </a:t>
            </a:r>
          </a:p>
          <a:p>
            <a:pPr marL="285750" lvl="2" indent="-285750" eaLnBrk="1" hangingPunct="1">
              <a:lnSpc>
                <a:spcPct val="150000"/>
              </a:lnSpc>
              <a:buClr>
                <a:srgbClr val="717074"/>
              </a:buClr>
            </a:pPr>
            <a:r>
              <a:rPr lang="en-US" dirty="0">
                <a:solidFill>
                  <a:schemeClr val="tx2"/>
                </a:solidFill>
              </a:rPr>
              <a:t>Split Horizon Forwarding On Uplinks (</a:t>
            </a:r>
            <a:r>
              <a:rPr lang="en-GB" dirty="0">
                <a:solidFill>
                  <a:schemeClr val="tx2"/>
                </a:solidFill>
              </a:rPr>
              <a:t>Packets received ingress on one uplink are never forwarded back to physical network through other uplinks. This prevents forwarding loops through the virtual switch.)</a:t>
            </a:r>
          </a:p>
          <a:p>
            <a:pPr marL="285750" lvl="2" indent="-285750" eaLnBrk="1" hangingPunct="1">
              <a:lnSpc>
                <a:spcPct val="150000"/>
              </a:lnSpc>
              <a:buClr>
                <a:srgbClr val="717074"/>
              </a:buClr>
            </a:pPr>
            <a:r>
              <a:rPr lang="en-US" dirty="0">
                <a:solidFill>
                  <a:schemeClr val="tx2"/>
                </a:solidFill>
              </a:rPr>
              <a:t>Multicast and Broadcast Packets, originated in a Virtual Machine, are sent through only one uplink towards the physical network</a:t>
            </a:r>
          </a:p>
          <a:p>
            <a:pPr marL="285750" lvl="2" indent="-285750" eaLnBrk="1" hangingPunct="1">
              <a:lnSpc>
                <a:spcPct val="150000"/>
              </a:lnSpc>
              <a:buClr>
                <a:srgbClr val="717074"/>
              </a:buClr>
            </a:pPr>
            <a:r>
              <a:rPr lang="en-US" dirty="0">
                <a:solidFill>
                  <a:schemeClr val="tx2"/>
                </a:solidFill>
              </a:rPr>
              <a:t>Unknown Unicast Packets, originated in a Virtual Machine, are also sent through only one uplink  towards the physical network (Unknown unicast packets received from physical network, ingress to ESX Host, are immediately dropped, but not sent through the other uplinks – split horizon forwarding applies)</a:t>
            </a:r>
          </a:p>
          <a:p>
            <a:pPr marL="285750" lvl="2" indent="-285750" eaLnBrk="1" hangingPunct="1">
              <a:lnSpc>
                <a:spcPct val="150000"/>
              </a:lnSpc>
              <a:buClr>
                <a:srgbClr val="717074"/>
              </a:buClr>
            </a:pPr>
            <a:r>
              <a:rPr lang="en-GB" dirty="0">
                <a:solidFill>
                  <a:schemeClr val="tx2"/>
                </a:solidFill>
              </a:rPr>
              <a:t>If a packet received through one of the uplinks and if the source MAC address belongs to one of the virtual machines on that host then the packet is immediately dropped (This prevents forwarding loops through physical network)</a:t>
            </a:r>
            <a:endParaRPr lang="en-US" dirty="0">
              <a:solidFill>
                <a:schemeClr val="tx2"/>
              </a:solidFill>
            </a:endParaRPr>
          </a:p>
          <a:p>
            <a:pPr marL="285750" lvl="2" indent="-285750" eaLnBrk="1" hangingPunct="1">
              <a:lnSpc>
                <a:spcPct val="150000"/>
              </a:lnSpc>
              <a:buClr>
                <a:srgbClr val="717074"/>
              </a:buClr>
            </a:pPr>
            <a:endParaRPr lang="en-US" dirty="0">
              <a:solidFill>
                <a:srgbClr val="717074"/>
              </a:solidFill>
              <a:ea typeface="Avenir Book" charset="0"/>
              <a:cs typeface="Avenir Book" charset="0"/>
            </a:endParaRPr>
          </a:p>
          <a:p>
            <a:pPr marL="285750" lvl="2" indent="-285750" eaLnBrk="1" hangingPunct="1">
              <a:lnSpc>
                <a:spcPct val="150000"/>
              </a:lnSpc>
              <a:buClr>
                <a:srgbClr val="717074"/>
              </a:buClr>
            </a:pPr>
            <a:endParaRPr lang="en-US" dirty="0">
              <a:solidFill>
                <a:srgbClr val="717074"/>
              </a:solidFill>
              <a:ea typeface="Avenir Book" charset="0"/>
              <a:cs typeface="Avenir Book" charset="0"/>
            </a:endParaRPr>
          </a:p>
          <a:p>
            <a:pPr marL="285750" lvl="2" indent="-285750" eaLnBrk="1" hangingPunct="1">
              <a:lnSpc>
                <a:spcPct val="150000"/>
              </a:lnSpc>
              <a:buClr>
                <a:srgbClr val="717074"/>
              </a:buClr>
            </a:pPr>
            <a:endParaRPr lang="en-US" dirty="0">
              <a:solidFill>
                <a:srgbClr val="717074"/>
              </a:solidFill>
              <a:ea typeface="Avenir Book" charset="0"/>
              <a:cs typeface="Avenir Book" charset="0"/>
            </a:endParaRPr>
          </a:p>
        </p:txBody>
      </p:sp>
    </p:spTree>
    <p:extLst>
      <p:ext uri="{BB962C8B-B14F-4D97-AF65-F5344CB8AC3E}">
        <p14:creationId xmlns:p14="http://schemas.microsoft.com/office/powerpoint/2010/main" val="226670995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E4838A6-20AC-2148-A9A0-629A4AF42BB0}"/>
              </a:ext>
            </a:extLst>
          </p:cNvPr>
          <p:cNvSpPr>
            <a:spLocks noGrp="1"/>
          </p:cNvSpPr>
          <p:nvPr>
            <p:ph type="title"/>
          </p:nvPr>
        </p:nvSpPr>
        <p:spPr/>
        <p:txBody>
          <a:bodyPr/>
          <a:lstStyle/>
          <a:p>
            <a:r>
              <a:rPr lang="en-US" dirty="0"/>
              <a:t>Multi Tiered Routing</a:t>
            </a:r>
          </a:p>
        </p:txBody>
      </p:sp>
      <p:sp>
        <p:nvSpPr>
          <p:cNvPr id="4" name="Subtitle 3">
            <a:extLst>
              <a:ext uri="{FF2B5EF4-FFF2-40B4-BE49-F238E27FC236}">
                <a16:creationId xmlns:a16="http://schemas.microsoft.com/office/drawing/2014/main" id="{F3AAF7ED-6493-D844-8678-648552430AB6}"/>
              </a:ext>
            </a:extLst>
          </p:cNvPr>
          <p:cNvSpPr>
            <a:spLocks noGrp="1"/>
          </p:cNvSpPr>
          <p:nvPr>
            <p:ph type="subTitle" idx="10"/>
          </p:nvPr>
        </p:nvSpPr>
        <p:spPr/>
        <p:txBody>
          <a:bodyPr/>
          <a:lstStyle/>
          <a:p>
            <a:r>
              <a:rPr lang="en-US" dirty="0"/>
              <a:t>Architecture</a:t>
            </a:r>
          </a:p>
        </p:txBody>
      </p:sp>
      <p:sp>
        <p:nvSpPr>
          <p:cNvPr id="5" name="Rectangle 4">
            <a:extLst>
              <a:ext uri="{FF2B5EF4-FFF2-40B4-BE49-F238E27FC236}">
                <a16:creationId xmlns:a16="http://schemas.microsoft.com/office/drawing/2014/main" id="{9A9AF2EB-5067-9541-9AF9-CD98DF14276F}"/>
              </a:ext>
            </a:extLst>
          </p:cNvPr>
          <p:cNvSpPr/>
          <p:nvPr/>
        </p:nvSpPr>
        <p:spPr>
          <a:xfrm>
            <a:off x="796413" y="1875260"/>
            <a:ext cx="3775587" cy="3335837"/>
          </a:xfrm>
          <a:prstGeom prst="rect">
            <a:avLst/>
          </a:prstGeom>
          <a:noFill/>
          <a:ln w="19050">
            <a:solidFill>
              <a:schemeClr val="tx1"/>
            </a:solidFill>
            <a:prstDash val="dash"/>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2" name="Rectangle 11">
            <a:extLst>
              <a:ext uri="{FF2B5EF4-FFF2-40B4-BE49-F238E27FC236}">
                <a16:creationId xmlns:a16="http://schemas.microsoft.com/office/drawing/2014/main" id="{622D6444-7C2F-324D-BB10-B4C021631768}"/>
              </a:ext>
            </a:extLst>
          </p:cNvPr>
          <p:cNvSpPr/>
          <p:nvPr/>
        </p:nvSpPr>
        <p:spPr>
          <a:xfrm>
            <a:off x="1553935" y="1294713"/>
            <a:ext cx="2130711" cy="523220"/>
          </a:xfrm>
          <a:prstGeom prst="rect">
            <a:avLst/>
          </a:prstGeom>
        </p:spPr>
        <p:txBody>
          <a:bodyPr wrap="none">
            <a:spAutoFit/>
          </a:bodyPr>
          <a:lstStyle/>
          <a:p>
            <a:pPr algn="ctr"/>
            <a:r>
              <a:rPr lang="en-US" sz="1400" b="1" dirty="0">
                <a:solidFill>
                  <a:srgbClr val="717074"/>
                </a:solidFill>
                <a:ea typeface="Gotham Rounded Book" charset="0"/>
                <a:cs typeface="Gotham Rounded Book" charset="0"/>
              </a:rPr>
              <a:t>Host Transport Node </a:t>
            </a:r>
          </a:p>
          <a:p>
            <a:pPr algn="ctr"/>
            <a:r>
              <a:rPr lang="en-US" sz="1400" b="1" dirty="0" err="1">
                <a:solidFill>
                  <a:srgbClr val="717074"/>
                </a:solidFill>
                <a:ea typeface="Gotham Rounded Book" charset="0"/>
                <a:cs typeface="Gotham Rounded Book" charset="0"/>
              </a:rPr>
              <a:t>ESXi</a:t>
            </a:r>
            <a:r>
              <a:rPr lang="en-US" sz="1400" b="1" dirty="0">
                <a:solidFill>
                  <a:srgbClr val="717074"/>
                </a:solidFill>
                <a:ea typeface="Gotham Rounded Book" charset="0"/>
                <a:cs typeface="Gotham Rounded Book" charset="0"/>
              </a:rPr>
              <a:t> Host</a:t>
            </a:r>
          </a:p>
        </p:txBody>
      </p:sp>
      <p:grpSp>
        <p:nvGrpSpPr>
          <p:cNvPr id="34" name="Group 33">
            <a:extLst>
              <a:ext uri="{FF2B5EF4-FFF2-40B4-BE49-F238E27FC236}">
                <a16:creationId xmlns:a16="http://schemas.microsoft.com/office/drawing/2014/main" id="{0D569534-D679-0544-A7C2-E46FAC6021AC}"/>
              </a:ext>
            </a:extLst>
          </p:cNvPr>
          <p:cNvGrpSpPr/>
          <p:nvPr/>
        </p:nvGrpSpPr>
        <p:grpSpPr>
          <a:xfrm>
            <a:off x="1556687" y="3294829"/>
            <a:ext cx="745200" cy="745200"/>
            <a:chOff x="7736620" y="7009631"/>
            <a:chExt cx="4501800" cy="4503600"/>
          </a:xfrm>
          <a:solidFill>
            <a:schemeClr val="accent4"/>
          </a:solidFill>
        </p:grpSpPr>
        <p:sp>
          <p:nvSpPr>
            <p:cNvPr id="35" name="Freeform: Shape 1">
              <a:extLst>
                <a:ext uri="{FF2B5EF4-FFF2-40B4-BE49-F238E27FC236}">
                  <a16:creationId xmlns:a16="http://schemas.microsoft.com/office/drawing/2014/main" id="{3A591C3B-8423-254E-88FF-A12465D0F989}"/>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36" name="Freeform: Shape 2">
              <a:extLst>
                <a:ext uri="{FF2B5EF4-FFF2-40B4-BE49-F238E27FC236}">
                  <a16:creationId xmlns:a16="http://schemas.microsoft.com/office/drawing/2014/main" id="{DD7204E3-6CF6-1240-A5DA-291F083F5883}"/>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37" name="Freeform: Shape 3">
              <a:extLst>
                <a:ext uri="{FF2B5EF4-FFF2-40B4-BE49-F238E27FC236}">
                  <a16:creationId xmlns:a16="http://schemas.microsoft.com/office/drawing/2014/main" id="{93300647-33B6-FF4F-9013-E99095BFA006}"/>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38" name="Freeform: Shape 4">
              <a:extLst>
                <a:ext uri="{FF2B5EF4-FFF2-40B4-BE49-F238E27FC236}">
                  <a16:creationId xmlns:a16="http://schemas.microsoft.com/office/drawing/2014/main" id="{F5C9FA9D-9691-8D47-A7D2-E93555BC56E8}"/>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39" name="Freeform: Shape 5">
              <a:extLst>
                <a:ext uri="{FF2B5EF4-FFF2-40B4-BE49-F238E27FC236}">
                  <a16:creationId xmlns:a16="http://schemas.microsoft.com/office/drawing/2014/main" id="{74E6D511-4EB1-6740-AA75-73634F2859F8}"/>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grpSp>
        <p:nvGrpSpPr>
          <p:cNvPr id="40" name="Group 39">
            <a:extLst>
              <a:ext uri="{FF2B5EF4-FFF2-40B4-BE49-F238E27FC236}">
                <a16:creationId xmlns:a16="http://schemas.microsoft.com/office/drawing/2014/main" id="{FD66C09C-E878-CA4A-BDC4-ED2418826FD9}"/>
              </a:ext>
            </a:extLst>
          </p:cNvPr>
          <p:cNvGrpSpPr/>
          <p:nvPr/>
        </p:nvGrpSpPr>
        <p:grpSpPr>
          <a:xfrm>
            <a:off x="2311988" y="2221816"/>
            <a:ext cx="744436" cy="744436"/>
            <a:chOff x="7736620" y="7009631"/>
            <a:chExt cx="4501800" cy="4503600"/>
          </a:xfrm>
          <a:solidFill>
            <a:schemeClr val="accent6"/>
          </a:solidFill>
        </p:grpSpPr>
        <p:sp>
          <p:nvSpPr>
            <p:cNvPr id="41" name="Freeform: Shape 1">
              <a:extLst>
                <a:ext uri="{FF2B5EF4-FFF2-40B4-BE49-F238E27FC236}">
                  <a16:creationId xmlns:a16="http://schemas.microsoft.com/office/drawing/2014/main" id="{99E3D7FF-E8E9-C544-A300-7BEE761F0ABA}"/>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2" name="Freeform: Shape 2">
              <a:extLst>
                <a:ext uri="{FF2B5EF4-FFF2-40B4-BE49-F238E27FC236}">
                  <a16:creationId xmlns:a16="http://schemas.microsoft.com/office/drawing/2014/main" id="{22A3635E-E7B3-F245-972B-54E3C858E37E}"/>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3" name="Freeform: Shape 3">
              <a:extLst>
                <a:ext uri="{FF2B5EF4-FFF2-40B4-BE49-F238E27FC236}">
                  <a16:creationId xmlns:a16="http://schemas.microsoft.com/office/drawing/2014/main" id="{D1A4D7F2-03DC-9142-B335-630FF234BBD5}"/>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4" name="Freeform: Shape 4">
              <a:extLst>
                <a:ext uri="{FF2B5EF4-FFF2-40B4-BE49-F238E27FC236}">
                  <a16:creationId xmlns:a16="http://schemas.microsoft.com/office/drawing/2014/main" id="{D1E37BA8-661F-154E-BC19-1EE14C1E7BCB}"/>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5" name="Freeform: Shape 5">
              <a:extLst>
                <a:ext uri="{FF2B5EF4-FFF2-40B4-BE49-F238E27FC236}">
                  <a16:creationId xmlns:a16="http://schemas.microsoft.com/office/drawing/2014/main" id="{D8362338-DC2D-CA43-83FB-A5DF88B83D95}"/>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grpSp>
        <p:nvGrpSpPr>
          <p:cNvPr id="46" name="Group 45">
            <a:extLst>
              <a:ext uri="{FF2B5EF4-FFF2-40B4-BE49-F238E27FC236}">
                <a16:creationId xmlns:a16="http://schemas.microsoft.com/office/drawing/2014/main" id="{3F03F3E4-5DF6-5B48-952C-BCFAA4EAD067}"/>
              </a:ext>
            </a:extLst>
          </p:cNvPr>
          <p:cNvGrpSpPr/>
          <p:nvPr/>
        </p:nvGrpSpPr>
        <p:grpSpPr>
          <a:xfrm>
            <a:off x="3058025" y="3283925"/>
            <a:ext cx="745200" cy="745200"/>
            <a:chOff x="7736620" y="7009631"/>
            <a:chExt cx="4501800" cy="4503600"/>
          </a:xfrm>
          <a:solidFill>
            <a:schemeClr val="accent1"/>
          </a:solidFill>
        </p:grpSpPr>
        <p:sp>
          <p:nvSpPr>
            <p:cNvPr id="47" name="Freeform: Shape 1">
              <a:extLst>
                <a:ext uri="{FF2B5EF4-FFF2-40B4-BE49-F238E27FC236}">
                  <a16:creationId xmlns:a16="http://schemas.microsoft.com/office/drawing/2014/main" id="{40863655-1ED4-464C-886F-3D0E87EB3316}"/>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8" name="Freeform: Shape 2">
              <a:extLst>
                <a:ext uri="{FF2B5EF4-FFF2-40B4-BE49-F238E27FC236}">
                  <a16:creationId xmlns:a16="http://schemas.microsoft.com/office/drawing/2014/main" id="{1A87A44B-4D96-3B41-871A-D6732957C92B}"/>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9" name="Freeform: Shape 3">
              <a:extLst>
                <a:ext uri="{FF2B5EF4-FFF2-40B4-BE49-F238E27FC236}">
                  <a16:creationId xmlns:a16="http://schemas.microsoft.com/office/drawing/2014/main" id="{1D8F3F24-08C0-7846-8450-6A8B36103680}"/>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50" name="Freeform: Shape 4">
              <a:extLst>
                <a:ext uri="{FF2B5EF4-FFF2-40B4-BE49-F238E27FC236}">
                  <a16:creationId xmlns:a16="http://schemas.microsoft.com/office/drawing/2014/main" id="{58B32E0E-5A20-6F42-95A5-141822026B84}"/>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51" name="Freeform: Shape 5">
              <a:extLst>
                <a:ext uri="{FF2B5EF4-FFF2-40B4-BE49-F238E27FC236}">
                  <a16:creationId xmlns:a16="http://schemas.microsoft.com/office/drawing/2014/main" id="{37246EA7-61F1-AB44-91B4-75B04D95DC3D}"/>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52" name="Rectangle 51">
            <a:extLst>
              <a:ext uri="{FF2B5EF4-FFF2-40B4-BE49-F238E27FC236}">
                <a16:creationId xmlns:a16="http://schemas.microsoft.com/office/drawing/2014/main" id="{13BA4CF0-4C44-5C4A-B2F7-72065CE3EA22}"/>
              </a:ext>
            </a:extLst>
          </p:cNvPr>
          <p:cNvSpPr/>
          <p:nvPr/>
        </p:nvSpPr>
        <p:spPr>
          <a:xfrm>
            <a:off x="1249696" y="3015639"/>
            <a:ext cx="861706" cy="338554"/>
          </a:xfrm>
          <a:prstGeom prst="rect">
            <a:avLst/>
          </a:prstGeom>
        </p:spPr>
        <p:txBody>
          <a:bodyPr wrap="square">
            <a:spAutoFit/>
          </a:bodyPr>
          <a:lstStyle/>
          <a:p>
            <a:r>
              <a:rPr lang="en-US" sz="1600" b="1" dirty="0">
                <a:solidFill>
                  <a:schemeClr val="tx2"/>
                </a:solidFill>
                <a:latin typeface="Metropolis" pitchFamily="2" charset="77"/>
              </a:rPr>
              <a:t>T1 LR</a:t>
            </a:r>
            <a:endParaRPr lang="en-GB" sz="1600" dirty="0"/>
          </a:p>
        </p:txBody>
      </p:sp>
      <p:sp>
        <p:nvSpPr>
          <p:cNvPr id="53" name="Rectangle 52">
            <a:extLst>
              <a:ext uri="{FF2B5EF4-FFF2-40B4-BE49-F238E27FC236}">
                <a16:creationId xmlns:a16="http://schemas.microsoft.com/office/drawing/2014/main" id="{38FD9FBD-804B-2F4F-8BC4-5B8EFB1A36CB}"/>
              </a:ext>
            </a:extLst>
          </p:cNvPr>
          <p:cNvSpPr/>
          <p:nvPr/>
        </p:nvSpPr>
        <p:spPr>
          <a:xfrm>
            <a:off x="3413087" y="3027967"/>
            <a:ext cx="861706" cy="338554"/>
          </a:xfrm>
          <a:prstGeom prst="rect">
            <a:avLst/>
          </a:prstGeom>
        </p:spPr>
        <p:txBody>
          <a:bodyPr wrap="square">
            <a:spAutoFit/>
          </a:bodyPr>
          <a:lstStyle/>
          <a:p>
            <a:r>
              <a:rPr lang="en-US" sz="1600" b="1" dirty="0">
                <a:solidFill>
                  <a:schemeClr val="tx2"/>
                </a:solidFill>
                <a:latin typeface="Metropolis" pitchFamily="2" charset="77"/>
              </a:rPr>
              <a:t>T1 LR</a:t>
            </a:r>
            <a:endParaRPr lang="en-GB" sz="1600" dirty="0"/>
          </a:p>
        </p:txBody>
      </p:sp>
      <p:sp>
        <p:nvSpPr>
          <p:cNvPr id="54" name="Rectangle 53">
            <a:extLst>
              <a:ext uri="{FF2B5EF4-FFF2-40B4-BE49-F238E27FC236}">
                <a16:creationId xmlns:a16="http://schemas.microsoft.com/office/drawing/2014/main" id="{41C55062-FCA6-194C-9B7B-5BD8602F24BA}"/>
              </a:ext>
            </a:extLst>
          </p:cNvPr>
          <p:cNvSpPr/>
          <p:nvPr/>
        </p:nvSpPr>
        <p:spPr>
          <a:xfrm>
            <a:off x="1706295" y="2011463"/>
            <a:ext cx="861706" cy="338554"/>
          </a:xfrm>
          <a:prstGeom prst="rect">
            <a:avLst/>
          </a:prstGeom>
        </p:spPr>
        <p:txBody>
          <a:bodyPr wrap="square">
            <a:spAutoFit/>
          </a:bodyPr>
          <a:lstStyle/>
          <a:p>
            <a:r>
              <a:rPr lang="en-US" sz="1600" b="1" dirty="0">
                <a:solidFill>
                  <a:schemeClr val="tx2"/>
                </a:solidFill>
                <a:latin typeface="Metropolis" pitchFamily="2" charset="77"/>
              </a:rPr>
              <a:t>T0 LR</a:t>
            </a:r>
            <a:endParaRPr lang="en-GB" sz="1600" dirty="0"/>
          </a:p>
        </p:txBody>
      </p:sp>
      <p:sp>
        <p:nvSpPr>
          <p:cNvPr id="55" name="Arc 54">
            <a:extLst>
              <a:ext uri="{FF2B5EF4-FFF2-40B4-BE49-F238E27FC236}">
                <a16:creationId xmlns:a16="http://schemas.microsoft.com/office/drawing/2014/main" id="{169CF14E-5FA0-D845-9F5A-6FC042D970F2}"/>
              </a:ext>
            </a:extLst>
          </p:cNvPr>
          <p:cNvSpPr/>
          <p:nvPr/>
        </p:nvSpPr>
        <p:spPr bwMode="gray">
          <a:xfrm>
            <a:off x="2568001" y="2798977"/>
            <a:ext cx="860402" cy="952047"/>
          </a:xfrm>
          <a:prstGeom prst="arc">
            <a:avLst>
              <a:gd name="adj1" fmla="val 16200000"/>
              <a:gd name="adj2" fmla="val 151431"/>
            </a:avLst>
          </a:prstGeom>
          <a:ln w="2540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59" name="Arc 58">
            <a:extLst>
              <a:ext uri="{FF2B5EF4-FFF2-40B4-BE49-F238E27FC236}">
                <a16:creationId xmlns:a16="http://schemas.microsoft.com/office/drawing/2014/main" id="{C619DCE1-B4A1-7945-B760-B424E3EC4DD2}"/>
              </a:ext>
            </a:extLst>
          </p:cNvPr>
          <p:cNvSpPr/>
          <p:nvPr/>
        </p:nvSpPr>
        <p:spPr bwMode="gray">
          <a:xfrm rot="16200000">
            <a:off x="1861216" y="2852458"/>
            <a:ext cx="952044" cy="845086"/>
          </a:xfrm>
          <a:prstGeom prst="arc">
            <a:avLst>
              <a:gd name="adj1" fmla="val 16200000"/>
              <a:gd name="adj2" fmla="val 71214"/>
            </a:avLst>
          </a:prstGeom>
          <a:ln w="2540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cxnSp>
        <p:nvCxnSpPr>
          <p:cNvPr id="64" name="Straight Connector 63">
            <a:extLst>
              <a:ext uri="{FF2B5EF4-FFF2-40B4-BE49-F238E27FC236}">
                <a16:creationId xmlns:a16="http://schemas.microsoft.com/office/drawing/2014/main" id="{20E3AD12-0FA1-294C-9FD7-4BBA6648558E}"/>
              </a:ext>
            </a:extLst>
          </p:cNvPr>
          <p:cNvCxnSpPr>
            <a:cxnSpLocks/>
          </p:cNvCxnSpPr>
          <p:nvPr/>
        </p:nvCxnSpPr>
        <p:spPr bwMode="gray">
          <a:xfrm>
            <a:off x="2627551" y="4300414"/>
            <a:ext cx="778437" cy="0"/>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65" name="Straight Connector 64">
            <a:extLst>
              <a:ext uri="{FF2B5EF4-FFF2-40B4-BE49-F238E27FC236}">
                <a16:creationId xmlns:a16="http://schemas.microsoft.com/office/drawing/2014/main" id="{3834607A-1FA2-BA43-972E-E01AB38D1AB7}"/>
              </a:ext>
            </a:extLst>
          </p:cNvPr>
          <p:cNvCxnSpPr>
            <a:cxnSpLocks/>
          </p:cNvCxnSpPr>
          <p:nvPr/>
        </p:nvCxnSpPr>
        <p:spPr bwMode="gray">
          <a:xfrm flipH="1">
            <a:off x="1179232" y="4302784"/>
            <a:ext cx="881870" cy="0"/>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69" name="Straight Connector 68">
            <a:extLst>
              <a:ext uri="{FF2B5EF4-FFF2-40B4-BE49-F238E27FC236}">
                <a16:creationId xmlns:a16="http://schemas.microsoft.com/office/drawing/2014/main" id="{3E823273-DBC7-DE4A-8DD0-C30529A9C5AB}"/>
              </a:ext>
            </a:extLst>
          </p:cNvPr>
          <p:cNvCxnSpPr>
            <a:cxnSpLocks/>
          </p:cNvCxnSpPr>
          <p:nvPr/>
        </p:nvCxnSpPr>
        <p:spPr bwMode="gray">
          <a:xfrm flipV="1">
            <a:off x="1755115" y="3974713"/>
            <a:ext cx="0" cy="328071"/>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72" name="Straight Connector 71">
            <a:extLst>
              <a:ext uri="{FF2B5EF4-FFF2-40B4-BE49-F238E27FC236}">
                <a16:creationId xmlns:a16="http://schemas.microsoft.com/office/drawing/2014/main" id="{7FCFB8B0-3A3E-1C45-B28D-3EB660C4C23F}"/>
              </a:ext>
            </a:extLst>
          </p:cNvPr>
          <p:cNvCxnSpPr>
            <a:cxnSpLocks/>
          </p:cNvCxnSpPr>
          <p:nvPr/>
        </p:nvCxnSpPr>
        <p:spPr bwMode="gray">
          <a:xfrm>
            <a:off x="3152445" y="3910153"/>
            <a:ext cx="0" cy="392631"/>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75" name="Group 74">
            <a:extLst>
              <a:ext uri="{FF2B5EF4-FFF2-40B4-BE49-F238E27FC236}">
                <a16:creationId xmlns:a16="http://schemas.microsoft.com/office/drawing/2014/main" id="{C8C9582A-D72A-E348-9A01-251778901FB3}"/>
              </a:ext>
            </a:extLst>
          </p:cNvPr>
          <p:cNvGrpSpPr/>
          <p:nvPr/>
        </p:nvGrpSpPr>
        <p:grpSpPr>
          <a:xfrm>
            <a:off x="1179764" y="4560912"/>
            <a:ext cx="475288" cy="475288"/>
            <a:chOff x="6490447" y="2136284"/>
            <a:chExt cx="1828959" cy="1828959"/>
          </a:xfrm>
        </p:grpSpPr>
        <p:sp>
          <p:nvSpPr>
            <p:cNvPr id="76" name="Oval 75">
              <a:extLst>
                <a:ext uri="{FF2B5EF4-FFF2-40B4-BE49-F238E27FC236}">
                  <a16:creationId xmlns:a16="http://schemas.microsoft.com/office/drawing/2014/main" id="{21D4F83C-A1E9-A048-BE78-09DACF0FCD57}"/>
                </a:ext>
              </a:extLst>
            </p:cNvPr>
            <p:cNvSpPr/>
            <p:nvPr/>
          </p:nvSpPr>
          <p:spPr>
            <a:xfrm>
              <a:off x="6490447" y="2136284"/>
              <a:ext cx="1828959" cy="1828959"/>
            </a:xfrm>
            <a:prstGeom prst="ellipse">
              <a:avLst/>
            </a:prstGeom>
            <a:solidFill>
              <a:schemeClr val="accent4"/>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77" name="Freeform 5">
              <a:extLst>
                <a:ext uri="{FF2B5EF4-FFF2-40B4-BE49-F238E27FC236}">
                  <a16:creationId xmlns:a16="http://schemas.microsoft.com/office/drawing/2014/main" id="{DB07CAEF-3495-4C45-B74E-82B1D3BFBB1C}"/>
                </a:ext>
              </a:extLst>
            </p:cNvPr>
            <p:cNvSpPr>
              <a:spLocks noChangeAspect="1" noEditPoints="1"/>
            </p:cNvSpPr>
            <p:nvPr/>
          </p:nvSpPr>
          <p:spPr bwMode="auto">
            <a:xfrm>
              <a:off x="6857538" y="2502679"/>
              <a:ext cx="1096167" cy="1096167"/>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78" name="Group 77">
            <a:extLst>
              <a:ext uri="{FF2B5EF4-FFF2-40B4-BE49-F238E27FC236}">
                <a16:creationId xmlns:a16="http://schemas.microsoft.com/office/drawing/2014/main" id="{3675D364-129C-B748-963D-9D86031014B5}"/>
              </a:ext>
            </a:extLst>
          </p:cNvPr>
          <p:cNvGrpSpPr/>
          <p:nvPr/>
        </p:nvGrpSpPr>
        <p:grpSpPr>
          <a:xfrm>
            <a:off x="1680848" y="4560912"/>
            <a:ext cx="475288" cy="475288"/>
            <a:chOff x="6490447" y="2136284"/>
            <a:chExt cx="1828959" cy="1828959"/>
          </a:xfrm>
        </p:grpSpPr>
        <p:sp>
          <p:nvSpPr>
            <p:cNvPr id="79" name="Oval 78">
              <a:extLst>
                <a:ext uri="{FF2B5EF4-FFF2-40B4-BE49-F238E27FC236}">
                  <a16:creationId xmlns:a16="http://schemas.microsoft.com/office/drawing/2014/main" id="{C00C083B-8852-EF45-8AAE-F34243D88AA4}"/>
                </a:ext>
              </a:extLst>
            </p:cNvPr>
            <p:cNvSpPr/>
            <p:nvPr/>
          </p:nvSpPr>
          <p:spPr>
            <a:xfrm>
              <a:off x="6490447" y="2136284"/>
              <a:ext cx="1828959" cy="1828959"/>
            </a:xfrm>
            <a:prstGeom prst="ellipse">
              <a:avLst/>
            </a:prstGeom>
            <a:solidFill>
              <a:schemeClr val="accent4"/>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80" name="Freeform 5">
              <a:extLst>
                <a:ext uri="{FF2B5EF4-FFF2-40B4-BE49-F238E27FC236}">
                  <a16:creationId xmlns:a16="http://schemas.microsoft.com/office/drawing/2014/main" id="{7546ED4C-3199-124F-8899-5D75A1BD7BAB}"/>
                </a:ext>
              </a:extLst>
            </p:cNvPr>
            <p:cNvSpPr>
              <a:spLocks noChangeAspect="1" noEditPoints="1"/>
            </p:cNvSpPr>
            <p:nvPr/>
          </p:nvSpPr>
          <p:spPr bwMode="auto">
            <a:xfrm>
              <a:off x="6857538" y="2502679"/>
              <a:ext cx="1096167" cy="1096167"/>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cxnSp>
        <p:nvCxnSpPr>
          <p:cNvPr id="81" name="Straight Connector 80">
            <a:extLst>
              <a:ext uri="{FF2B5EF4-FFF2-40B4-BE49-F238E27FC236}">
                <a16:creationId xmlns:a16="http://schemas.microsoft.com/office/drawing/2014/main" id="{5FC2FA05-30DF-284B-A8CE-6199D06BA5F6}"/>
              </a:ext>
            </a:extLst>
          </p:cNvPr>
          <p:cNvCxnSpPr>
            <a:cxnSpLocks/>
            <a:stCxn id="76" idx="0"/>
          </p:cNvCxnSpPr>
          <p:nvPr/>
        </p:nvCxnSpPr>
        <p:spPr bwMode="gray">
          <a:xfrm flipV="1">
            <a:off x="1417408" y="4302784"/>
            <a:ext cx="0" cy="258128"/>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85" name="Straight Connector 84">
            <a:extLst>
              <a:ext uri="{FF2B5EF4-FFF2-40B4-BE49-F238E27FC236}">
                <a16:creationId xmlns:a16="http://schemas.microsoft.com/office/drawing/2014/main" id="{A10D7D1B-2C71-4042-8EE4-B9721DD10F12}"/>
              </a:ext>
            </a:extLst>
          </p:cNvPr>
          <p:cNvCxnSpPr>
            <a:cxnSpLocks/>
          </p:cNvCxnSpPr>
          <p:nvPr/>
        </p:nvCxnSpPr>
        <p:spPr bwMode="gray">
          <a:xfrm flipV="1">
            <a:off x="1918492" y="4302784"/>
            <a:ext cx="0" cy="258128"/>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90" name="Group 89">
            <a:extLst>
              <a:ext uri="{FF2B5EF4-FFF2-40B4-BE49-F238E27FC236}">
                <a16:creationId xmlns:a16="http://schemas.microsoft.com/office/drawing/2014/main" id="{112072D8-5E81-B549-B751-151B9A0549B2}"/>
              </a:ext>
            </a:extLst>
          </p:cNvPr>
          <p:cNvGrpSpPr/>
          <p:nvPr/>
        </p:nvGrpSpPr>
        <p:grpSpPr>
          <a:xfrm>
            <a:off x="3066080" y="4565872"/>
            <a:ext cx="475288" cy="475288"/>
            <a:chOff x="6528282" y="2136284"/>
            <a:chExt cx="1828959" cy="1828959"/>
          </a:xfrm>
        </p:grpSpPr>
        <p:sp>
          <p:nvSpPr>
            <p:cNvPr id="91" name="Oval 90">
              <a:extLst>
                <a:ext uri="{FF2B5EF4-FFF2-40B4-BE49-F238E27FC236}">
                  <a16:creationId xmlns:a16="http://schemas.microsoft.com/office/drawing/2014/main" id="{98D1B51B-E1EA-C44B-9C52-9911CDD3932E}"/>
                </a:ext>
              </a:extLst>
            </p:cNvPr>
            <p:cNvSpPr/>
            <p:nvPr/>
          </p:nvSpPr>
          <p:spPr>
            <a:xfrm>
              <a:off x="6528282" y="2136284"/>
              <a:ext cx="1828959" cy="1828959"/>
            </a:xfrm>
            <a:prstGeom prst="ellipse">
              <a:avLst/>
            </a:prstGeom>
            <a:solidFill>
              <a:schemeClr val="accent1"/>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92" name="Freeform 5">
              <a:extLst>
                <a:ext uri="{FF2B5EF4-FFF2-40B4-BE49-F238E27FC236}">
                  <a16:creationId xmlns:a16="http://schemas.microsoft.com/office/drawing/2014/main" id="{EC4E23C5-20B3-1945-80FF-358108337C54}"/>
                </a:ext>
              </a:extLst>
            </p:cNvPr>
            <p:cNvSpPr>
              <a:spLocks noChangeAspect="1" noEditPoints="1"/>
            </p:cNvSpPr>
            <p:nvPr/>
          </p:nvSpPr>
          <p:spPr bwMode="auto">
            <a:xfrm>
              <a:off x="6894675" y="2498449"/>
              <a:ext cx="1096168" cy="1096168"/>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cxnSp>
        <p:nvCxnSpPr>
          <p:cNvPr id="93" name="Straight Connector 92">
            <a:extLst>
              <a:ext uri="{FF2B5EF4-FFF2-40B4-BE49-F238E27FC236}">
                <a16:creationId xmlns:a16="http://schemas.microsoft.com/office/drawing/2014/main" id="{467B9A15-55E8-6B4A-A0EF-8B5674DBC6DC}"/>
              </a:ext>
            </a:extLst>
          </p:cNvPr>
          <p:cNvCxnSpPr>
            <a:cxnSpLocks/>
          </p:cNvCxnSpPr>
          <p:nvPr/>
        </p:nvCxnSpPr>
        <p:spPr bwMode="gray">
          <a:xfrm flipV="1">
            <a:off x="2757244" y="4304797"/>
            <a:ext cx="0" cy="258128"/>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a16="http://schemas.microsoft.com/office/drawing/2014/main" id="{91490CF4-A60E-F14B-87B7-47925FD232B6}"/>
              </a:ext>
            </a:extLst>
          </p:cNvPr>
          <p:cNvCxnSpPr>
            <a:cxnSpLocks/>
          </p:cNvCxnSpPr>
          <p:nvPr/>
        </p:nvCxnSpPr>
        <p:spPr bwMode="gray">
          <a:xfrm flipV="1">
            <a:off x="3290987" y="4304797"/>
            <a:ext cx="0" cy="258128"/>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95" name="Group 94">
            <a:extLst>
              <a:ext uri="{FF2B5EF4-FFF2-40B4-BE49-F238E27FC236}">
                <a16:creationId xmlns:a16="http://schemas.microsoft.com/office/drawing/2014/main" id="{16E35DCE-1F5C-774B-9461-C6F2FE4D285F}"/>
              </a:ext>
            </a:extLst>
          </p:cNvPr>
          <p:cNvGrpSpPr/>
          <p:nvPr/>
        </p:nvGrpSpPr>
        <p:grpSpPr>
          <a:xfrm>
            <a:off x="2532337" y="4556388"/>
            <a:ext cx="475288" cy="475288"/>
            <a:chOff x="6528282" y="2136284"/>
            <a:chExt cx="1828959" cy="1828959"/>
          </a:xfrm>
        </p:grpSpPr>
        <p:sp>
          <p:nvSpPr>
            <p:cNvPr id="96" name="Oval 95">
              <a:extLst>
                <a:ext uri="{FF2B5EF4-FFF2-40B4-BE49-F238E27FC236}">
                  <a16:creationId xmlns:a16="http://schemas.microsoft.com/office/drawing/2014/main" id="{D1C2FB39-1377-1747-9C5C-4851495FAF21}"/>
                </a:ext>
              </a:extLst>
            </p:cNvPr>
            <p:cNvSpPr/>
            <p:nvPr/>
          </p:nvSpPr>
          <p:spPr>
            <a:xfrm>
              <a:off x="6528282" y="2136284"/>
              <a:ext cx="1828959" cy="1828959"/>
            </a:xfrm>
            <a:prstGeom prst="ellipse">
              <a:avLst/>
            </a:prstGeom>
            <a:solidFill>
              <a:schemeClr val="accent1"/>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97" name="Freeform 5">
              <a:extLst>
                <a:ext uri="{FF2B5EF4-FFF2-40B4-BE49-F238E27FC236}">
                  <a16:creationId xmlns:a16="http://schemas.microsoft.com/office/drawing/2014/main" id="{64B1B0ED-C890-FC47-B254-C11A6A8C15DF}"/>
                </a:ext>
              </a:extLst>
            </p:cNvPr>
            <p:cNvSpPr>
              <a:spLocks noChangeAspect="1" noEditPoints="1"/>
            </p:cNvSpPr>
            <p:nvPr/>
          </p:nvSpPr>
          <p:spPr bwMode="auto">
            <a:xfrm>
              <a:off x="6894675" y="2498449"/>
              <a:ext cx="1096168" cy="1096168"/>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99" name="Content Placeholder 2">
            <a:extLst>
              <a:ext uri="{FF2B5EF4-FFF2-40B4-BE49-F238E27FC236}">
                <a16:creationId xmlns:a16="http://schemas.microsoft.com/office/drawing/2014/main" id="{8D27580B-2FCC-CB42-86FF-3EDA3A268393}"/>
              </a:ext>
            </a:extLst>
          </p:cNvPr>
          <p:cNvSpPr txBox="1">
            <a:spLocks/>
          </p:cNvSpPr>
          <p:nvPr/>
        </p:nvSpPr>
        <p:spPr>
          <a:xfrm>
            <a:off x="4868643" y="2045283"/>
            <a:ext cx="7120157" cy="1122425"/>
          </a:xfrm>
          <a:prstGeom prst="rect">
            <a:avLst/>
          </a:prstGeom>
        </p:spPr>
        <p:txBody>
          <a:bodyPr/>
          <a:lstStyle>
            <a:lvl1pPr marL="0" indent="0" algn="l" defTabSz="914400" rtl="0" eaLnBrk="1" latinLnBrk="0" hangingPunct="1">
              <a:lnSpc>
                <a:spcPct val="100000"/>
              </a:lnSpc>
              <a:spcBef>
                <a:spcPts val="1800"/>
              </a:spcBef>
              <a:buClr>
                <a:schemeClr val="tx1">
                  <a:lumMod val="60000"/>
                  <a:lumOff val="40000"/>
                </a:schemeClr>
              </a:buClr>
              <a:buSzPct val="90000"/>
              <a:buFont typeface="Arial" panose="020B0604020202020204" pitchFamily="34" charset="0"/>
              <a:buChar char="​"/>
              <a:defRPr sz="2000" kern="1200">
                <a:solidFill>
                  <a:schemeClr val="tx2"/>
                </a:solidFill>
                <a:latin typeface="+mn-lt"/>
                <a:ea typeface="+mn-ea"/>
                <a:cs typeface="+mn-cs"/>
              </a:defRPr>
            </a:lvl1pPr>
            <a:lvl2pPr marL="457200" indent="-184150" algn="l" defTabSz="914400" rtl="0" eaLnBrk="1" latinLnBrk="0" hangingPunct="1">
              <a:lnSpc>
                <a:spcPct val="100000"/>
              </a:lnSpc>
              <a:spcBef>
                <a:spcPts val="300"/>
              </a:spcBef>
              <a:buClr>
                <a:schemeClr val="tx2"/>
              </a:buClr>
              <a:buSzPct val="90000"/>
              <a:buFont typeface="Arial" panose="020B0604020202020204" pitchFamily="34" charset="0"/>
              <a:buChar char="•"/>
              <a:defRPr sz="1800" kern="1200">
                <a:solidFill>
                  <a:schemeClr val="tx2"/>
                </a:solidFill>
                <a:latin typeface="+mn-lt"/>
                <a:ea typeface="+mn-ea"/>
                <a:cs typeface="+mn-cs"/>
              </a:defRPr>
            </a:lvl2pPr>
            <a:lvl3pPr marL="744538" indent="-169863" algn="l" defTabSz="914400" rtl="0" eaLnBrk="1" latinLnBrk="0" hangingPunct="1">
              <a:lnSpc>
                <a:spcPct val="100000"/>
              </a:lnSpc>
              <a:spcBef>
                <a:spcPts val="300"/>
              </a:spcBef>
              <a:spcAft>
                <a:spcPts val="0"/>
              </a:spcAft>
              <a:buClr>
                <a:schemeClr val="tx2"/>
              </a:buClr>
              <a:buSzPct val="90000"/>
              <a:buFont typeface="Camphor Std" panose="020B0504030404020204" pitchFamily="34" charset="0"/>
              <a:buChar char="–"/>
              <a:defRPr sz="1600" kern="1200">
                <a:solidFill>
                  <a:schemeClr val="tx2"/>
                </a:solidFill>
                <a:latin typeface="+mn-lt"/>
                <a:ea typeface="+mn-ea"/>
                <a:cs typeface="+mn-cs"/>
              </a:defRPr>
            </a:lvl3pPr>
            <a:lvl4pPr marL="969963" indent="-166688" algn="l" defTabSz="914400" rtl="0" eaLnBrk="1" latinLnBrk="0" hangingPunct="1">
              <a:lnSpc>
                <a:spcPct val="100000"/>
              </a:lnSpc>
              <a:spcBef>
                <a:spcPts val="300"/>
              </a:spcBef>
              <a:buClr>
                <a:schemeClr val="tx2"/>
              </a:buClr>
              <a:buSzPct val="90000"/>
              <a:buFont typeface="Arial" panose="020B0604020202020204" pitchFamily="34" charset="0"/>
              <a:buChar char="•"/>
              <a:defRPr sz="1400" kern="1200">
                <a:solidFill>
                  <a:schemeClr val="tx2"/>
                </a:solidFill>
                <a:latin typeface="+mn-lt"/>
                <a:ea typeface="+mn-ea"/>
                <a:cs typeface="+mn-cs"/>
              </a:defRPr>
            </a:lvl4pPr>
            <a:lvl5pPr marL="1143000" indent="-138113" algn="l" defTabSz="914400" rtl="0" eaLnBrk="1" latinLnBrk="0" hangingPunct="1">
              <a:lnSpc>
                <a:spcPct val="100000"/>
              </a:lnSpc>
              <a:spcBef>
                <a:spcPts val="300"/>
              </a:spcBef>
              <a:buClr>
                <a:schemeClr val="tx2"/>
              </a:buClr>
              <a:buSzPct val="90000"/>
              <a:buFont typeface="Camphor Std" panose="020B0504030404020204" pitchFamily="34" charset="0"/>
              <a:buChar char="–"/>
              <a:tabLst/>
              <a:defRPr sz="1400" kern="1200">
                <a:solidFill>
                  <a:schemeClr val="tx2"/>
                </a:solidFill>
                <a:latin typeface="+mn-lt"/>
                <a:ea typeface="+mn-ea"/>
                <a:cs typeface="+mn-cs"/>
              </a:defRPr>
            </a:lvl5pPr>
            <a:lvl6pPr marL="228600" indent="-228600" algn="l" defTabSz="914400" rtl="0" eaLnBrk="1" latinLnBrk="0" hangingPunct="1">
              <a:lnSpc>
                <a:spcPct val="100000"/>
              </a:lnSpc>
              <a:spcBef>
                <a:spcPts val="1800"/>
              </a:spcBef>
              <a:buClr>
                <a:schemeClr val="tx2"/>
              </a:buClr>
              <a:buSzPct val="90000"/>
              <a:buFont typeface="+mj-lt"/>
              <a:buAutoNum type="arabicPeriod"/>
              <a:defRPr sz="2000" kern="1200">
                <a:solidFill>
                  <a:schemeClr val="tx2"/>
                </a:solidFill>
                <a:latin typeface="+mn-lt"/>
                <a:ea typeface="+mn-ea"/>
                <a:cs typeface="+mn-cs"/>
              </a:defRPr>
            </a:lvl6pPr>
            <a:lvl7pPr marL="512763" indent="-228600" algn="l" defTabSz="914400" rtl="0" eaLnBrk="1" latinLnBrk="0" hangingPunct="1">
              <a:lnSpc>
                <a:spcPct val="100000"/>
              </a:lnSpc>
              <a:spcBef>
                <a:spcPts val="300"/>
              </a:spcBef>
              <a:buClr>
                <a:schemeClr val="tx2"/>
              </a:buClr>
              <a:buSzPct val="90000"/>
              <a:buFont typeface="+mj-lt"/>
              <a:buAutoNum type="alphaLcPeriod"/>
              <a:defRPr sz="1600" kern="1200">
                <a:solidFill>
                  <a:schemeClr val="tx2"/>
                </a:solidFill>
                <a:latin typeface="+mn-lt"/>
                <a:ea typeface="+mn-ea"/>
                <a:cs typeface="+mn-cs"/>
              </a:defRPr>
            </a:lvl7pPr>
            <a:lvl8pPr marL="741363" indent="-166688" algn="l" defTabSz="914400" rtl="0" eaLnBrk="1" latinLnBrk="0" hangingPunct="1">
              <a:lnSpc>
                <a:spcPct val="90000"/>
              </a:lnSpc>
              <a:spcBef>
                <a:spcPts val="600"/>
              </a:spcBef>
              <a:buClr>
                <a:schemeClr val="tx2"/>
              </a:buClr>
              <a:buSzPct val="90000"/>
              <a:buFont typeface="+mj-lt"/>
              <a:buAutoNum type="romanLcPeriod"/>
              <a:defRPr sz="1400" kern="1200">
                <a:solidFill>
                  <a:schemeClr val="tx2"/>
                </a:solidFill>
                <a:latin typeface="+mn-lt"/>
                <a:ea typeface="+mn-ea"/>
                <a:cs typeface="+mn-cs"/>
              </a:defRPr>
            </a:lvl8pPr>
            <a:lvl9pPr marL="284163" indent="-284163" algn="l" defTabSz="914400" rtl="0" eaLnBrk="1" latinLnBrk="0" hangingPunct="1">
              <a:lnSpc>
                <a:spcPct val="100000"/>
              </a:lnSpc>
              <a:spcBef>
                <a:spcPts val="1800"/>
              </a:spcBef>
              <a:buClr>
                <a:schemeClr val="tx2"/>
              </a:buClr>
              <a:buSzPct val="90000"/>
              <a:buFont typeface="+mj-lt"/>
              <a:buAutoNum type="alphaUcPeriod"/>
              <a:defRPr sz="2000" kern="1200">
                <a:solidFill>
                  <a:schemeClr val="tx2"/>
                </a:solidFill>
                <a:latin typeface="+mn-lt"/>
                <a:ea typeface="+mn-ea"/>
                <a:cs typeface="+mn-cs"/>
              </a:defRPr>
            </a:lvl9pPr>
          </a:lstStyle>
          <a:p>
            <a:pPr marL="342900" indent="-342900">
              <a:buClr>
                <a:schemeClr val="tx2"/>
              </a:buClr>
              <a:buFont typeface="Arial" panose="020B0604020202020204" pitchFamily="34" charset="0"/>
              <a:buChar char="•"/>
            </a:pPr>
            <a:r>
              <a:rPr lang="en-US" sz="1800" dirty="0"/>
              <a:t>Provider Logical Router (T0)</a:t>
            </a:r>
            <a:endParaRPr lang="en-US" sz="1600" dirty="0"/>
          </a:p>
          <a:p>
            <a:pPr marL="800100" lvl="1" indent="-342900"/>
            <a:r>
              <a:rPr lang="en-US" sz="1600" dirty="0"/>
              <a:t>Attachment to physical underlay (with BGP/FW/NAT/</a:t>
            </a:r>
            <a:r>
              <a:rPr lang="en-US" sz="1600" b="1" u="sng" dirty="0"/>
              <a:t>VPN</a:t>
            </a:r>
            <a:r>
              <a:rPr lang="en-US" sz="1600" dirty="0"/>
              <a:t>)</a:t>
            </a:r>
          </a:p>
          <a:p>
            <a:pPr marL="800100" lvl="1" indent="-342900"/>
            <a:r>
              <a:rPr lang="en-US" sz="1600" dirty="0"/>
              <a:t>Manually managed</a:t>
            </a:r>
            <a:endParaRPr lang="en-US" sz="1400" dirty="0"/>
          </a:p>
        </p:txBody>
      </p:sp>
      <p:sp>
        <p:nvSpPr>
          <p:cNvPr id="100" name="Content Placeholder 2">
            <a:extLst>
              <a:ext uri="{FF2B5EF4-FFF2-40B4-BE49-F238E27FC236}">
                <a16:creationId xmlns:a16="http://schemas.microsoft.com/office/drawing/2014/main" id="{19A2EE4C-F81B-0447-AD8E-CBAE7F907607}"/>
              </a:ext>
            </a:extLst>
          </p:cNvPr>
          <p:cNvSpPr txBox="1">
            <a:spLocks/>
          </p:cNvSpPr>
          <p:nvPr/>
        </p:nvSpPr>
        <p:spPr>
          <a:xfrm>
            <a:off x="4995386" y="3260342"/>
            <a:ext cx="5715948" cy="1122425"/>
          </a:xfrm>
          <a:prstGeom prst="rect">
            <a:avLst/>
          </a:prstGeom>
        </p:spPr>
        <p:txBody>
          <a:bodyPr/>
          <a:lstStyle>
            <a:lvl1pPr marL="0" indent="0" algn="l" defTabSz="914400" rtl="0" eaLnBrk="1" latinLnBrk="0" hangingPunct="1">
              <a:lnSpc>
                <a:spcPct val="100000"/>
              </a:lnSpc>
              <a:spcBef>
                <a:spcPts val="1800"/>
              </a:spcBef>
              <a:buClr>
                <a:schemeClr val="tx1">
                  <a:lumMod val="60000"/>
                  <a:lumOff val="40000"/>
                </a:schemeClr>
              </a:buClr>
              <a:buSzPct val="90000"/>
              <a:buFont typeface="Arial" panose="020B0604020202020204" pitchFamily="34" charset="0"/>
              <a:buChar char="​"/>
              <a:defRPr sz="2000" kern="1200">
                <a:solidFill>
                  <a:schemeClr val="tx2"/>
                </a:solidFill>
                <a:latin typeface="+mn-lt"/>
                <a:ea typeface="+mn-ea"/>
                <a:cs typeface="+mn-cs"/>
              </a:defRPr>
            </a:lvl1pPr>
            <a:lvl2pPr marL="457200" indent="-184150" algn="l" defTabSz="914400" rtl="0" eaLnBrk="1" latinLnBrk="0" hangingPunct="1">
              <a:lnSpc>
                <a:spcPct val="100000"/>
              </a:lnSpc>
              <a:spcBef>
                <a:spcPts val="300"/>
              </a:spcBef>
              <a:buClr>
                <a:schemeClr val="tx2"/>
              </a:buClr>
              <a:buSzPct val="90000"/>
              <a:buFont typeface="Arial" panose="020B0604020202020204" pitchFamily="34" charset="0"/>
              <a:buChar char="•"/>
              <a:defRPr sz="1800" kern="1200">
                <a:solidFill>
                  <a:schemeClr val="tx2"/>
                </a:solidFill>
                <a:latin typeface="+mn-lt"/>
                <a:ea typeface="+mn-ea"/>
                <a:cs typeface="+mn-cs"/>
              </a:defRPr>
            </a:lvl2pPr>
            <a:lvl3pPr marL="744538" indent="-169863" algn="l" defTabSz="914400" rtl="0" eaLnBrk="1" latinLnBrk="0" hangingPunct="1">
              <a:lnSpc>
                <a:spcPct val="100000"/>
              </a:lnSpc>
              <a:spcBef>
                <a:spcPts val="300"/>
              </a:spcBef>
              <a:spcAft>
                <a:spcPts val="0"/>
              </a:spcAft>
              <a:buClr>
                <a:schemeClr val="tx2"/>
              </a:buClr>
              <a:buSzPct val="90000"/>
              <a:buFont typeface="Camphor Std" panose="020B0504030404020204" pitchFamily="34" charset="0"/>
              <a:buChar char="–"/>
              <a:defRPr sz="1600" kern="1200">
                <a:solidFill>
                  <a:schemeClr val="tx2"/>
                </a:solidFill>
                <a:latin typeface="+mn-lt"/>
                <a:ea typeface="+mn-ea"/>
                <a:cs typeface="+mn-cs"/>
              </a:defRPr>
            </a:lvl3pPr>
            <a:lvl4pPr marL="969963" indent="-166688" algn="l" defTabSz="914400" rtl="0" eaLnBrk="1" latinLnBrk="0" hangingPunct="1">
              <a:lnSpc>
                <a:spcPct val="100000"/>
              </a:lnSpc>
              <a:spcBef>
                <a:spcPts val="300"/>
              </a:spcBef>
              <a:buClr>
                <a:schemeClr val="tx2"/>
              </a:buClr>
              <a:buSzPct val="90000"/>
              <a:buFont typeface="Arial" panose="020B0604020202020204" pitchFamily="34" charset="0"/>
              <a:buChar char="•"/>
              <a:defRPr sz="1400" kern="1200">
                <a:solidFill>
                  <a:schemeClr val="tx2"/>
                </a:solidFill>
                <a:latin typeface="+mn-lt"/>
                <a:ea typeface="+mn-ea"/>
                <a:cs typeface="+mn-cs"/>
              </a:defRPr>
            </a:lvl4pPr>
            <a:lvl5pPr marL="1143000" indent="-138113" algn="l" defTabSz="914400" rtl="0" eaLnBrk="1" latinLnBrk="0" hangingPunct="1">
              <a:lnSpc>
                <a:spcPct val="100000"/>
              </a:lnSpc>
              <a:spcBef>
                <a:spcPts val="300"/>
              </a:spcBef>
              <a:buClr>
                <a:schemeClr val="tx2"/>
              </a:buClr>
              <a:buSzPct val="90000"/>
              <a:buFont typeface="Camphor Std" panose="020B0504030404020204" pitchFamily="34" charset="0"/>
              <a:buChar char="–"/>
              <a:tabLst/>
              <a:defRPr sz="1400" kern="1200">
                <a:solidFill>
                  <a:schemeClr val="tx2"/>
                </a:solidFill>
                <a:latin typeface="+mn-lt"/>
                <a:ea typeface="+mn-ea"/>
                <a:cs typeface="+mn-cs"/>
              </a:defRPr>
            </a:lvl5pPr>
            <a:lvl6pPr marL="228600" indent="-228600" algn="l" defTabSz="914400" rtl="0" eaLnBrk="1" latinLnBrk="0" hangingPunct="1">
              <a:lnSpc>
                <a:spcPct val="100000"/>
              </a:lnSpc>
              <a:spcBef>
                <a:spcPts val="1800"/>
              </a:spcBef>
              <a:buClr>
                <a:schemeClr val="tx2"/>
              </a:buClr>
              <a:buSzPct val="90000"/>
              <a:buFont typeface="+mj-lt"/>
              <a:buAutoNum type="arabicPeriod"/>
              <a:defRPr sz="2000" kern="1200">
                <a:solidFill>
                  <a:schemeClr val="tx2"/>
                </a:solidFill>
                <a:latin typeface="+mn-lt"/>
                <a:ea typeface="+mn-ea"/>
                <a:cs typeface="+mn-cs"/>
              </a:defRPr>
            </a:lvl6pPr>
            <a:lvl7pPr marL="512763" indent="-228600" algn="l" defTabSz="914400" rtl="0" eaLnBrk="1" latinLnBrk="0" hangingPunct="1">
              <a:lnSpc>
                <a:spcPct val="100000"/>
              </a:lnSpc>
              <a:spcBef>
                <a:spcPts val="300"/>
              </a:spcBef>
              <a:buClr>
                <a:schemeClr val="tx2"/>
              </a:buClr>
              <a:buSzPct val="90000"/>
              <a:buFont typeface="+mj-lt"/>
              <a:buAutoNum type="alphaLcPeriod"/>
              <a:defRPr sz="1600" kern="1200">
                <a:solidFill>
                  <a:schemeClr val="tx2"/>
                </a:solidFill>
                <a:latin typeface="+mn-lt"/>
                <a:ea typeface="+mn-ea"/>
                <a:cs typeface="+mn-cs"/>
              </a:defRPr>
            </a:lvl7pPr>
            <a:lvl8pPr marL="741363" indent="-166688" algn="l" defTabSz="914400" rtl="0" eaLnBrk="1" latinLnBrk="0" hangingPunct="1">
              <a:lnSpc>
                <a:spcPct val="90000"/>
              </a:lnSpc>
              <a:spcBef>
                <a:spcPts val="600"/>
              </a:spcBef>
              <a:buClr>
                <a:schemeClr val="tx2"/>
              </a:buClr>
              <a:buSzPct val="90000"/>
              <a:buFont typeface="+mj-lt"/>
              <a:buAutoNum type="romanLcPeriod"/>
              <a:defRPr sz="1400" kern="1200">
                <a:solidFill>
                  <a:schemeClr val="tx2"/>
                </a:solidFill>
                <a:latin typeface="+mn-lt"/>
                <a:ea typeface="+mn-ea"/>
                <a:cs typeface="+mn-cs"/>
              </a:defRPr>
            </a:lvl8pPr>
            <a:lvl9pPr marL="284163" indent="-284163" algn="l" defTabSz="914400" rtl="0" eaLnBrk="1" latinLnBrk="0" hangingPunct="1">
              <a:lnSpc>
                <a:spcPct val="100000"/>
              </a:lnSpc>
              <a:spcBef>
                <a:spcPts val="1800"/>
              </a:spcBef>
              <a:buClr>
                <a:schemeClr val="tx2"/>
              </a:buClr>
              <a:buSzPct val="90000"/>
              <a:buFont typeface="+mj-lt"/>
              <a:buAutoNum type="alphaUcPeriod"/>
              <a:defRPr sz="2000" kern="1200">
                <a:solidFill>
                  <a:schemeClr val="tx2"/>
                </a:solidFill>
                <a:latin typeface="+mn-lt"/>
                <a:ea typeface="+mn-ea"/>
                <a:cs typeface="+mn-cs"/>
              </a:defRPr>
            </a:lvl9pPr>
          </a:lstStyle>
          <a:p>
            <a:pPr marL="342900" indent="-342900">
              <a:buClr>
                <a:schemeClr val="tx2"/>
              </a:buClr>
              <a:buFont typeface="Arial" panose="020B0604020202020204" pitchFamily="34" charset="0"/>
              <a:buChar char="•"/>
            </a:pPr>
            <a:r>
              <a:rPr lang="en-US" sz="1800" dirty="0"/>
              <a:t>Tenant Logical Router (T1)</a:t>
            </a:r>
          </a:p>
          <a:p>
            <a:pPr marL="800100" lvl="1" indent="-342900"/>
            <a:r>
              <a:rPr lang="en-US" sz="1600" dirty="0"/>
              <a:t>Per tenant (with FW/NAT/</a:t>
            </a:r>
            <a:r>
              <a:rPr lang="en-US" sz="1600" b="1" u="sng" dirty="0"/>
              <a:t>LB</a:t>
            </a:r>
            <a:r>
              <a:rPr lang="en-US" sz="1600" dirty="0"/>
              <a:t>)</a:t>
            </a:r>
          </a:p>
          <a:p>
            <a:pPr marL="800100" lvl="1" indent="-342900"/>
            <a:r>
              <a:rPr lang="en-US" sz="1600" dirty="0"/>
              <a:t>Orchestration layer (</a:t>
            </a:r>
            <a:r>
              <a:rPr lang="en-US" sz="1600" dirty="0" err="1"/>
              <a:t>vRA</a:t>
            </a:r>
            <a:r>
              <a:rPr lang="en-US" sz="1600" dirty="0"/>
              <a:t>/VIO etc.) managed</a:t>
            </a:r>
            <a:endParaRPr lang="en-US" sz="1400" dirty="0"/>
          </a:p>
        </p:txBody>
      </p:sp>
      <p:sp>
        <p:nvSpPr>
          <p:cNvPr id="102" name="Pentagon 101">
            <a:extLst>
              <a:ext uri="{FF2B5EF4-FFF2-40B4-BE49-F238E27FC236}">
                <a16:creationId xmlns:a16="http://schemas.microsoft.com/office/drawing/2014/main" id="{32F49E0D-E805-0942-99F1-2DE8048C3EC6}"/>
              </a:ext>
            </a:extLst>
          </p:cNvPr>
          <p:cNvSpPr/>
          <p:nvPr/>
        </p:nvSpPr>
        <p:spPr>
          <a:xfrm>
            <a:off x="5257193" y="4475402"/>
            <a:ext cx="4655483" cy="1777914"/>
          </a:xfrm>
          <a:prstGeom prst="homePlate">
            <a:avLst/>
          </a:prstGeom>
          <a:solidFill>
            <a:schemeClr val="accent1"/>
          </a:solidFill>
          <a:ln>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400">
              <a:solidFill>
                <a:schemeClr val="bg1"/>
              </a:solidFill>
            </a:endParaRPr>
          </a:p>
        </p:txBody>
      </p:sp>
      <p:sp>
        <p:nvSpPr>
          <p:cNvPr id="101" name="Content Placeholder 2">
            <a:extLst>
              <a:ext uri="{FF2B5EF4-FFF2-40B4-BE49-F238E27FC236}">
                <a16:creationId xmlns:a16="http://schemas.microsoft.com/office/drawing/2014/main" id="{6936981E-58B7-334D-8AAF-A18441CAF21C}"/>
              </a:ext>
            </a:extLst>
          </p:cNvPr>
          <p:cNvSpPr txBox="1">
            <a:spLocks/>
          </p:cNvSpPr>
          <p:nvPr/>
        </p:nvSpPr>
        <p:spPr>
          <a:xfrm>
            <a:off x="5277292" y="4578969"/>
            <a:ext cx="4174440" cy="1324595"/>
          </a:xfrm>
          <a:prstGeom prst="rect">
            <a:avLst/>
          </a:prstGeom>
        </p:spPr>
        <p:txBody>
          <a:bodyPr/>
          <a:lstStyle>
            <a:lvl1pPr marL="0" indent="0" algn="l" defTabSz="914400" rtl="0" eaLnBrk="1" latinLnBrk="0" hangingPunct="1">
              <a:lnSpc>
                <a:spcPct val="100000"/>
              </a:lnSpc>
              <a:spcBef>
                <a:spcPts val="1800"/>
              </a:spcBef>
              <a:buClr>
                <a:schemeClr val="tx1">
                  <a:lumMod val="60000"/>
                  <a:lumOff val="40000"/>
                </a:schemeClr>
              </a:buClr>
              <a:buSzPct val="90000"/>
              <a:buFont typeface="Arial" panose="020B0604020202020204" pitchFamily="34" charset="0"/>
              <a:buChar char="​"/>
              <a:defRPr sz="2000" kern="1200">
                <a:solidFill>
                  <a:schemeClr val="tx2"/>
                </a:solidFill>
                <a:latin typeface="+mn-lt"/>
                <a:ea typeface="+mn-ea"/>
                <a:cs typeface="+mn-cs"/>
              </a:defRPr>
            </a:lvl1pPr>
            <a:lvl2pPr marL="457200" indent="-184150" algn="l" defTabSz="914400" rtl="0" eaLnBrk="1" latinLnBrk="0" hangingPunct="1">
              <a:lnSpc>
                <a:spcPct val="100000"/>
              </a:lnSpc>
              <a:spcBef>
                <a:spcPts val="300"/>
              </a:spcBef>
              <a:buClr>
                <a:schemeClr val="tx2"/>
              </a:buClr>
              <a:buSzPct val="90000"/>
              <a:buFont typeface="Arial" panose="020B0604020202020204" pitchFamily="34" charset="0"/>
              <a:buChar char="•"/>
              <a:defRPr sz="1800" kern="1200">
                <a:solidFill>
                  <a:schemeClr val="tx2"/>
                </a:solidFill>
                <a:latin typeface="+mn-lt"/>
                <a:ea typeface="+mn-ea"/>
                <a:cs typeface="+mn-cs"/>
              </a:defRPr>
            </a:lvl2pPr>
            <a:lvl3pPr marL="744538" indent="-169863" algn="l" defTabSz="914400" rtl="0" eaLnBrk="1" latinLnBrk="0" hangingPunct="1">
              <a:lnSpc>
                <a:spcPct val="100000"/>
              </a:lnSpc>
              <a:spcBef>
                <a:spcPts val="300"/>
              </a:spcBef>
              <a:spcAft>
                <a:spcPts val="0"/>
              </a:spcAft>
              <a:buClr>
                <a:schemeClr val="tx2"/>
              </a:buClr>
              <a:buSzPct val="90000"/>
              <a:buFont typeface="Camphor Std" panose="020B0504030404020204" pitchFamily="34" charset="0"/>
              <a:buChar char="–"/>
              <a:defRPr sz="1600" kern="1200">
                <a:solidFill>
                  <a:schemeClr val="tx2"/>
                </a:solidFill>
                <a:latin typeface="+mn-lt"/>
                <a:ea typeface="+mn-ea"/>
                <a:cs typeface="+mn-cs"/>
              </a:defRPr>
            </a:lvl3pPr>
            <a:lvl4pPr marL="969963" indent="-166688" algn="l" defTabSz="914400" rtl="0" eaLnBrk="1" latinLnBrk="0" hangingPunct="1">
              <a:lnSpc>
                <a:spcPct val="100000"/>
              </a:lnSpc>
              <a:spcBef>
                <a:spcPts val="300"/>
              </a:spcBef>
              <a:buClr>
                <a:schemeClr val="tx2"/>
              </a:buClr>
              <a:buSzPct val="90000"/>
              <a:buFont typeface="Arial" panose="020B0604020202020204" pitchFamily="34" charset="0"/>
              <a:buChar char="•"/>
              <a:defRPr sz="1400" kern="1200">
                <a:solidFill>
                  <a:schemeClr val="tx2"/>
                </a:solidFill>
                <a:latin typeface="+mn-lt"/>
                <a:ea typeface="+mn-ea"/>
                <a:cs typeface="+mn-cs"/>
              </a:defRPr>
            </a:lvl4pPr>
            <a:lvl5pPr marL="1143000" indent="-138113" algn="l" defTabSz="914400" rtl="0" eaLnBrk="1" latinLnBrk="0" hangingPunct="1">
              <a:lnSpc>
                <a:spcPct val="100000"/>
              </a:lnSpc>
              <a:spcBef>
                <a:spcPts val="300"/>
              </a:spcBef>
              <a:buClr>
                <a:schemeClr val="tx2"/>
              </a:buClr>
              <a:buSzPct val="90000"/>
              <a:buFont typeface="Camphor Std" panose="020B0504030404020204" pitchFamily="34" charset="0"/>
              <a:buChar char="–"/>
              <a:tabLst/>
              <a:defRPr sz="1400" kern="1200">
                <a:solidFill>
                  <a:schemeClr val="tx2"/>
                </a:solidFill>
                <a:latin typeface="+mn-lt"/>
                <a:ea typeface="+mn-ea"/>
                <a:cs typeface="+mn-cs"/>
              </a:defRPr>
            </a:lvl5pPr>
            <a:lvl6pPr marL="228600" indent="-228600" algn="l" defTabSz="914400" rtl="0" eaLnBrk="1" latinLnBrk="0" hangingPunct="1">
              <a:lnSpc>
                <a:spcPct val="100000"/>
              </a:lnSpc>
              <a:spcBef>
                <a:spcPts val="1800"/>
              </a:spcBef>
              <a:buClr>
                <a:schemeClr val="tx2"/>
              </a:buClr>
              <a:buSzPct val="90000"/>
              <a:buFont typeface="+mj-lt"/>
              <a:buAutoNum type="arabicPeriod"/>
              <a:defRPr sz="2000" kern="1200">
                <a:solidFill>
                  <a:schemeClr val="tx2"/>
                </a:solidFill>
                <a:latin typeface="+mn-lt"/>
                <a:ea typeface="+mn-ea"/>
                <a:cs typeface="+mn-cs"/>
              </a:defRPr>
            </a:lvl6pPr>
            <a:lvl7pPr marL="512763" indent="-228600" algn="l" defTabSz="914400" rtl="0" eaLnBrk="1" latinLnBrk="0" hangingPunct="1">
              <a:lnSpc>
                <a:spcPct val="100000"/>
              </a:lnSpc>
              <a:spcBef>
                <a:spcPts val="300"/>
              </a:spcBef>
              <a:buClr>
                <a:schemeClr val="tx2"/>
              </a:buClr>
              <a:buSzPct val="90000"/>
              <a:buFont typeface="+mj-lt"/>
              <a:buAutoNum type="alphaLcPeriod"/>
              <a:defRPr sz="1600" kern="1200">
                <a:solidFill>
                  <a:schemeClr val="tx2"/>
                </a:solidFill>
                <a:latin typeface="+mn-lt"/>
                <a:ea typeface="+mn-ea"/>
                <a:cs typeface="+mn-cs"/>
              </a:defRPr>
            </a:lvl7pPr>
            <a:lvl8pPr marL="741363" indent="-166688" algn="l" defTabSz="914400" rtl="0" eaLnBrk="1" latinLnBrk="0" hangingPunct="1">
              <a:lnSpc>
                <a:spcPct val="90000"/>
              </a:lnSpc>
              <a:spcBef>
                <a:spcPts val="600"/>
              </a:spcBef>
              <a:buClr>
                <a:schemeClr val="tx2"/>
              </a:buClr>
              <a:buSzPct val="90000"/>
              <a:buFont typeface="+mj-lt"/>
              <a:buAutoNum type="romanLcPeriod"/>
              <a:defRPr sz="1400" kern="1200">
                <a:solidFill>
                  <a:schemeClr val="tx2"/>
                </a:solidFill>
                <a:latin typeface="+mn-lt"/>
                <a:ea typeface="+mn-ea"/>
                <a:cs typeface="+mn-cs"/>
              </a:defRPr>
            </a:lvl8pPr>
            <a:lvl9pPr marL="284163" indent="-284163" algn="l" defTabSz="914400" rtl="0" eaLnBrk="1" latinLnBrk="0" hangingPunct="1">
              <a:lnSpc>
                <a:spcPct val="100000"/>
              </a:lnSpc>
              <a:spcBef>
                <a:spcPts val="1800"/>
              </a:spcBef>
              <a:buClr>
                <a:schemeClr val="tx2"/>
              </a:buClr>
              <a:buSzPct val="90000"/>
              <a:buFont typeface="+mj-lt"/>
              <a:buAutoNum type="alphaUcPeriod"/>
              <a:defRPr sz="2000" kern="1200">
                <a:solidFill>
                  <a:schemeClr val="tx2"/>
                </a:solidFill>
                <a:latin typeface="+mn-lt"/>
                <a:ea typeface="+mn-ea"/>
                <a:cs typeface="+mn-cs"/>
              </a:defRPr>
            </a:lvl9pPr>
          </a:lstStyle>
          <a:p>
            <a:pPr marL="342900" indent="-342900">
              <a:buClr>
                <a:schemeClr val="bg1"/>
              </a:buClr>
              <a:buFont typeface="Arial" panose="020B0604020202020204" pitchFamily="34" charset="0"/>
              <a:buChar char="•"/>
            </a:pPr>
            <a:r>
              <a:rPr lang="en-US" sz="1400" b="1" dirty="0">
                <a:solidFill>
                  <a:schemeClr val="bg1"/>
                </a:solidFill>
              </a:rPr>
              <a:t>Routes between T0 and T1 is plumbed by NSX management plane  </a:t>
            </a:r>
            <a:r>
              <a:rPr lang="en-US" sz="1400" b="1" dirty="0">
                <a:solidFill>
                  <a:schemeClr val="bg1"/>
                </a:solidFill>
                <a:highlight>
                  <a:srgbClr val="FF0000"/>
                </a:highlight>
                <a:latin typeface="Metropolis" pitchFamily="2" charset="77"/>
              </a:rPr>
              <a:t>(No dynamic routing)</a:t>
            </a:r>
            <a:endParaRPr lang="en-US" sz="1400" b="1" dirty="0">
              <a:solidFill>
                <a:schemeClr val="bg1"/>
              </a:solidFill>
            </a:endParaRPr>
          </a:p>
          <a:p>
            <a:pPr marL="342900" indent="-342900">
              <a:buClr>
                <a:schemeClr val="bg1"/>
              </a:buClr>
              <a:buFont typeface="Arial" panose="020B0604020202020204" pitchFamily="34" charset="0"/>
              <a:buChar char="•"/>
            </a:pPr>
            <a:r>
              <a:rPr lang="en-US" sz="1400" b="1" dirty="0">
                <a:solidFill>
                  <a:schemeClr val="bg1"/>
                </a:solidFill>
              </a:rPr>
              <a:t>Removes dependency on the physical underlay when a new tenant is provisioned</a:t>
            </a:r>
          </a:p>
        </p:txBody>
      </p:sp>
      <p:cxnSp>
        <p:nvCxnSpPr>
          <p:cNvPr id="56" name="Straight Connector 55">
            <a:extLst>
              <a:ext uri="{FF2B5EF4-FFF2-40B4-BE49-F238E27FC236}">
                <a16:creationId xmlns:a16="http://schemas.microsoft.com/office/drawing/2014/main" id="{CCC44EEA-50BB-BB49-AB5E-679E3EFB9B8C}"/>
              </a:ext>
            </a:extLst>
          </p:cNvPr>
          <p:cNvCxnSpPr>
            <a:cxnSpLocks/>
          </p:cNvCxnSpPr>
          <p:nvPr/>
        </p:nvCxnSpPr>
        <p:spPr bwMode="gray">
          <a:xfrm>
            <a:off x="3635628" y="4318828"/>
            <a:ext cx="403864" cy="0"/>
          </a:xfrm>
          <a:prstGeom prst="line">
            <a:avLst/>
          </a:prstGeom>
          <a:ln w="25400" cap="rnd">
            <a:solidFill>
              <a:srgbClr val="82002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a16="http://schemas.microsoft.com/office/drawing/2014/main" id="{0BC90942-F8C9-A448-A2B1-5DFCCDA277B5}"/>
              </a:ext>
            </a:extLst>
          </p:cNvPr>
          <p:cNvCxnSpPr>
            <a:cxnSpLocks/>
          </p:cNvCxnSpPr>
          <p:nvPr/>
        </p:nvCxnSpPr>
        <p:spPr bwMode="gray">
          <a:xfrm>
            <a:off x="3720041" y="3910153"/>
            <a:ext cx="0" cy="403001"/>
          </a:xfrm>
          <a:prstGeom prst="line">
            <a:avLst/>
          </a:prstGeom>
          <a:ln w="25400" cap="rnd">
            <a:solidFill>
              <a:srgbClr val="82002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62" name="Straight Connector 61">
            <a:extLst>
              <a:ext uri="{FF2B5EF4-FFF2-40B4-BE49-F238E27FC236}">
                <a16:creationId xmlns:a16="http://schemas.microsoft.com/office/drawing/2014/main" id="{20DF4B52-BB41-E64B-8EAA-B02B64B14DCC}"/>
              </a:ext>
            </a:extLst>
          </p:cNvPr>
          <p:cNvCxnSpPr>
            <a:cxnSpLocks/>
          </p:cNvCxnSpPr>
          <p:nvPr/>
        </p:nvCxnSpPr>
        <p:spPr bwMode="gray">
          <a:xfrm flipV="1">
            <a:off x="3886884" y="4320841"/>
            <a:ext cx="0" cy="258128"/>
          </a:xfrm>
          <a:prstGeom prst="line">
            <a:avLst/>
          </a:prstGeom>
          <a:ln w="25400" cap="rnd">
            <a:solidFill>
              <a:srgbClr val="820024"/>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74" name="Group 73">
            <a:extLst>
              <a:ext uri="{FF2B5EF4-FFF2-40B4-BE49-F238E27FC236}">
                <a16:creationId xmlns:a16="http://schemas.microsoft.com/office/drawing/2014/main" id="{4A8B4753-44F4-5A4B-ADF3-86CBA3B53CBA}"/>
              </a:ext>
            </a:extLst>
          </p:cNvPr>
          <p:cNvGrpSpPr/>
          <p:nvPr/>
        </p:nvGrpSpPr>
        <p:grpSpPr>
          <a:xfrm>
            <a:off x="3649240" y="4553413"/>
            <a:ext cx="475288" cy="475288"/>
            <a:chOff x="6506487" y="2132051"/>
            <a:chExt cx="1828959" cy="1828959"/>
          </a:xfrm>
        </p:grpSpPr>
        <p:sp>
          <p:nvSpPr>
            <p:cNvPr id="82" name="Oval 81">
              <a:extLst>
                <a:ext uri="{FF2B5EF4-FFF2-40B4-BE49-F238E27FC236}">
                  <a16:creationId xmlns:a16="http://schemas.microsoft.com/office/drawing/2014/main" id="{08C0FDE7-4EC3-E043-9497-4BA7C0FD62FC}"/>
                </a:ext>
              </a:extLst>
            </p:cNvPr>
            <p:cNvSpPr/>
            <p:nvPr/>
          </p:nvSpPr>
          <p:spPr>
            <a:xfrm>
              <a:off x="6506487" y="2132051"/>
              <a:ext cx="1828959" cy="1828959"/>
            </a:xfrm>
            <a:prstGeom prst="ellipse">
              <a:avLst/>
            </a:prstGeom>
            <a:solidFill>
              <a:srgbClr val="820024"/>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83" name="Freeform 5">
              <a:extLst>
                <a:ext uri="{FF2B5EF4-FFF2-40B4-BE49-F238E27FC236}">
                  <a16:creationId xmlns:a16="http://schemas.microsoft.com/office/drawing/2014/main" id="{8BB6F2D4-3755-E949-A07C-FFB0EBA229E8}"/>
                </a:ext>
              </a:extLst>
            </p:cNvPr>
            <p:cNvSpPr>
              <a:spLocks noChangeAspect="1" noEditPoints="1"/>
            </p:cNvSpPr>
            <p:nvPr/>
          </p:nvSpPr>
          <p:spPr bwMode="auto">
            <a:xfrm>
              <a:off x="6894675" y="2498449"/>
              <a:ext cx="1096168" cy="1096168"/>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129371293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40"/>
                                        </p:tgtEl>
                                        <p:attrNameLst>
                                          <p:attrName>style.visibility</p:attrName>
                                        </p:attrNameLst>
                                      </p:cBhvr>
                                      <p:to>
                                        <p:strVal val="visible"/>
                                      </p:to>
                                    </p:set>
                                    <p:anim calcmode="lin" valueType="num">
                                      <p:cBhvr additive="base">
                                        <p:cTn id="7" dur="500" fill="hold"/>
                                        <p:tgtEl>
                                          <p:spTgt spid="40"/>
                                        </p:tgtEl>
                                        <p:attrNameLst>
                                          <p:attrName>ppt_x</p:attrName>
                                        </p:attrNameLst>
                                      </p:cBhvr>
                                      <p:tavLst>
                                        <p:tav tm="0">
                                          <p:val>
                                            <p:strVal val="#ppt_x"/>
                                          </p:val>
                                        </p:tav>
                                        <p:tav tm="100000">
                                          <p:val>
                                            <p:strVal val="#ppt_x"/>
                                          </p:val>
                                        </p:tav>
                                      </p:tavLst>
                                    </p:anim>
                                    <p:anim calcmode="lin" valueType="num">
                                      <p:cBhvr additive="base">
                                        <p:cTn id="8" dur="500" fill="hold"/>
                                        <p:tgtEl>
                                          <p:spTgt spid="40"/>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54"/>
                                        </p:tgtEl>
                                        <p:attrNameLst>
                                          <p:attrName>style.visibility</p:attrName>
                                        </p:attrNameLst>
                                      </p:cBhvr>
                                      <p:to>
                                        <p:strVal val="visible"/>
                                      </p:to>
                                    </p:set>
                                    <p:anim calcmode="lin" valueType="num">
                                      <p:cBhvr additive="base">
                                        <p:cTn id="11" dur="500" fill="hold"/>
                                        <p:tgtEl>
                                          <p:spTgt spid="54"/>
                                        </p:tgtEl>
                                        <p:attrNameLst>
                                          <p:attrName>ppt_x</p:attrName>
                                        </p:attrNameLst>
                                      </p:cBhvr>
                                      <p:tavLst>
                                        <p:tav tm="0">
                                          <p:val>
                                            <p:strVal val="#ppt_x"/>
                                          </p:val>
                                        </p:tav>
                                        <p:tav tm="100000">
                                          <p:val>
                                            <p:strVal val="#ppt_x"/>
                                          </p:val>
                                        </p:tav>
                                      </p:tavLst>
                                    </p:anim>
                                    <p:anim calcmode="lin" valueType="num">
                                      <p:cBhvr additive="base">
                                        <p:cTn id="12" dur="500" fill="hold"/>
                                        <p:tgtEl>
                                          <p:spTgt spid="54"/>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99"/>
                                        </p:tgtEl>
                                        <p:attrNameLst>
                                          <p:attrName>style.visibility</p:attrName>
                                        </p:attrNameLst>
                                      </p:cBhvr>
                                      <p:to>
                                        <p:strVal val="visible"/>
                                      </p:to>
                                    </p:set>
                                    <p:anim calcmode="lin" valueType="num">
                                      <p:cBhvr additive="base">
                                        <p:cTn id="15" dur="500" fill="hold"/>
                                        <p:tgtEl>
                                          <p:spTgt spid="99"/>
                                        </p:tgtEl>
                                        <p:attrNameLst>
                                          <p:attrName>ppt_x</p:attrName>
                                        </p:attrNameLst>
                                      </p:cBhvr>
                                      <p:tavLst>
                                        <p:tav tm="0">
                                          <p:val>
                                            <p:strVal val="#ppt_x"/>
                                          </p:val>
                                        </p:tav>
                                        <p:tav tm="100000">
                                          <p:val>
                                            <p:strVal val="#ppt_x"/>
                                          </p:val>
                                        </p:tav>
                                      </p:tavLst>
                                    </p:anim>
                                    <p:anim calcmode="lin" valueType="num">
                                      <p:cBhvr additive="base">
                                        <p:cTn id="16" dur="500" fill="hold"/>
                                        <p:tgtEl>
                                          <p:spTgt spid="99"/>
                                        </p:tgtEl>
                                        <p:attrNameLst>
                                          <p:attrName>ppt_y</p:attrName>
                                        </p:attrNameLst>
                                      </p:cBhvr>
                                      <p:tavLst>
                                        <p:tav tm="0">
                                          <p:val>
                                            <p:strVal val="1+#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4" fill="hold" nodeType="clickEffect">
                                  <p:stCondLst>
                                    <p:cond delay="0"/>
                                  </p:stCondLst>
                                  <p:childTnLst>
                                    <p:set>
                                      <p:cBhvr>
                                        <p:cTn id="20" dur="1" fill="hold">
                                          <p:stCondLst>
                                            <p:cond delay="0"/>
                                          </p:stCondLst>
                                        </p:cTn>
                                        <p:tgtEl>
                                          <p:spTgt spid="34"/>
                                        </p:tgtEl>
                                        <p:attrNameLst>
                                          <p:attrName>style.visibility</p:attrName>
                                        </p:attrNameLst>
                                      </p:cBhvr>
                                      <p:to>
                                        <p:strVal val="visible"/>
                                      </p:to>
                                    </p:set>
                                    <p:anim calcmode="lin" valueType="num">
                                      <p:cBhvr additive="base">
                                        <p:cTn id="21" dur="500" fill="hold"/>
                                        <p:tgtEl>
                                          <p:spTgt spid="34"/>
                                        </p:tgtEl>
                                        <p:attrNameLst>
                                          <p:attrName>ppt_x</p:attrName>
                                        </p:attrNameLst>
                                      </p:cBhvr>
                                      <p:tavLst>
                                        <p:tav tm="0">
                                          <p:val>
                                            <p:strVal val="#ppt_x"/>
                                          </p:val>
                                        </p:tav>
                                        <p:tav tm="100000">
                                          <p:val>
                                            <p:strVal val="#ppt_x"/>
                                          </p:val>
                                        </p:tav>
                                      </p:tavLst>
                                    </p:anim>
                                    <p:anim calcmode="lin" valueType="num">
                                      <p:cBhvr additive="base">
                                        <p:cTn id="22" dur="500" fill="hold"/>
                                        <p:tgtEl>
                                          <p:spTgt spid="34"/>
                                        </p:tgtEl>
                                        <p:attrNameLst>
                                          <p:attrName>ppt_y</p:attrName>
                                        </p:attrNameLst>
                                      </p:cBhvr>
                                      <p:tavLst>
                                        <p:tav tm="0">
                                          <p:val>
                                            <p:strVal val="1+#ppt_h/2"/>
                                          </p:val>
                                        </p:tav>
                                        <p:tav tm="100000">
                                          <p:val>
                                            <p:strVal val="#ppt_y"/>
                                          </p:val>
                                        </p:tav>
                                      </p:tavLst>
                                    </p:anim>
                                  </p:childTnLst>
                                </p:cTn>
                              </p:par>
                              <p:par>
                                <p:cTn id="23" presetID="2" presetClass="entr" presetSubtype="4" fill="hold" nodeType="withEffect">
                                  <p:stCondLst>
                                    <p:cond delay="0"/>
                                  </p:stCondLst>
                                  <p:childTnLst>
                                    <p:set>
                                      <p:cBhvr>
                                        <p:cTn id="24" dur="1" fill="hold">
                                          <p:stCondLst>
                                            <p:cond delay="0"/>
                                          </p:stCondLst>
                                        </p:cTn>
                                        <p:tgtEl>
                                          <p:spTgt spid="46"/>
                                        </p:tgtEl>
                                        <p:attrNameLst>
                                          <p:attrName>style.visibility</p:attrName>
                                        </p:attrNameLst>
                                      </p:cBhvr>
                                      <p:to>
                                        <p:strVal val="visible"/>
                                      </p:to>
                                    </p:set>
                                    <p:anim calcmode="lin" valueType="num">
                                      <p:cBhvr additive="base">
                                        <p:cTn id="25" dur="500" fill="hold"/>
                                        <p:tgtEl>
                                          <p:spTgt spid="46"/>
                                        </p:tgtEl>
                                        <p:attrNameLst>
                                          <p:attrName>ppt_x</p:attrName>
                                        </p:attrNameLst>
                                      </p:cBhvr>
                                      <p:tavLst>
                                        <p:tav tm="0">
                                          <p:val>
                                            <p:strVal val="#ppt_x"/>
                                          </p:val>
                                        </p:tav>
                                        <p:tav tm="100000">
                                          <p:val>
                                            <p:strVal val="#ppt_x"/>
                                          </p:val>
                                        </p:tav>
                                      </p:tavLst>
                                    </p:anim>
                                    <p:anim calcmode="lin" valueType="num">
                                      <p:cBhvr additive="base">
                                        <p:cTn id="26" dur="500" fill="hold"/>
                                        <p:tgtEl>
                                          <p:spTgt spid="46"/>
                                        </p:tgtEl>
                                        <p:attrNameLst>
                                          <p:attrName>ppt_y</p:attrName>
                                        </p:attrNameLst>
                                      </p:cBhvr>
                                      <p:tavLst>
                                        <p:tav tm="0">
                                          <p:val>
                                            <p:strVal val="1+#ppt_h/2"/>
                                          </p:val>
                                        </p:tav>
                                        <p:tav tm="100000">
                                          <p:val>
                                            <p:strVal val="#ppt_y"/>
                                          </p:val>
                                        </p:tav>
                                      </p:tavLst>
                                    </p:anim>
                                  </p:childTnLst>
                                </p:cTn>
                              </p:par>
                              <p:par>
                                <p:cTn id="27" presetID="2" presetClass="entr" presetSubtype="4" fill="hold" grpId="0" nodeType="withEffect">
                                  <p:stCondLst>
                                    <p:cond delay="0"/>
                                  </p:stCondLst>
                                  <p:childTnLst>
                                    <p:set>
                                      <p:cBhvr>
                                        <p:cTn id="28" dur="1" fill="hold">
                                          <p:stCondLst>
                                            <p:cond delay="0"/>
                                          </p:stCondLst>
                                        </p:cTn>
                                        <p:tgtEl>
                                          <p:spTgt spid="52"/>
                                        </p:tgtEl>
                                        <p:attrNameLst>
                                          <p:attrName>style.visibility</p:attrName>
                                        </p:attrNameLst>
                                      </p:cBhvr>
                                      <p:to>
                                        <p:strVal val="visible"/>
                                      </p:to>
                                    </p:set>
                                    <p:anim calcmode="lin" valueType="num">
                                      <p:cBhvr additive="base">
                                        <p:cTn id="29" dur="500" fill="hold"/>
                                        <p:tgtEl>
                                          <p:spTgt spid="52"/>
                                        </p:tgtEl>
                                        <p:attrNameLst>
                                          <p:attrName>ppt_x</p:attrName>
                                        </p:attrNameLst>
                                      </p:cBhvr>
                                      <p:tavLst>
                                        <p:tav tm="0">
                                          <p:val>
                                            <p:strVal val="#ppt_x"/>
                                          </p:val>
                                        </p:tav>
                                        <p:tav tm="100000">
                                          <p:val>
                                            <p:strVal val="#ppt_x"/>
                                          </p:val>
                                        </p:tav>
                                      </p:tavLst>
                                    </p:anim>
                                    <p:anim calcmode="lin" valueType="num">
                                      <p:cBhvr additive="base">
                                        <p:cTn id="30" dur="500" fill="hold"/>
                                        <p:tgtEl>
                                          <p:spTgt spid="52"/>
                                        </p:tgtEl>
                                        <p:attrNameLst>
                                          <p:attrName>ppt_y</p:attrName>
                                        </p:attrNameLst>
                                      </p:cBhvr>
                                      <p:tavLst>
                                        <p:tav tm="0">
                                          <p:val>
                                            <p:strVal val="1+#ppt_h/2"/>
                                          </p:val>
                                        </p:tav>
                                        <p:tav tm="100000">
                                          <p:val>
                                            <p:strVal val="#ppt_y"/>
                                          </p:val>
                                        </p:tav>
                                      </p:tavLst>
                                    </p:anim>
                                  </p:childTnLst>
                                </p:cTn>
                              </p:par>
                              <p:par>
                                <p:cTn id="31" presetID="2" presetClass="entr" presetSubtype="4" fill="hold" grpId="0" nodeType="withEffect">
                                  <p:stCondLst>
                                    <p:cond delay="0"/>
                                  </p:stCondLst>
                                  <p:childTnLst>
                                    <p:set>
                                      <p:cBhvr>
                                        <p:cTn id="32" dur="1" fill="hold">
                                          <p:stCondLst>
                                            <p:cond delay="0"/>
                                          </p:stCondLst>
                                        </p:cTn>
                                        <p:tgtEl>
                                          <p:spTgt spid="53"/>
                                        </p:tgtEl>
                                        <p:attrNameLst>
                                          <p:attrName>style.visibility</p:attrName>
                                        </p:attrNameLst>
                                      </p:cBhvr>
                                      <p:to>
                                        <p:strVal val="visible"/>
                                      </p:to>
                                    </p:set>
                                    <p:anim calcmode="lin" valueType="num">
                                      <p:cBhvr additive="base">
                                        <p:cTn id="33" dur="500" fill="hold"/>
                                        <p:tgtEl>
                                          <p:spTgt spid="53"/>
                                        </p:tgtEl>
                                        <p:attrNameLst>
                                          <p:attrName>ppt_x</p:attrName>
                                        </p:attrNameLst>
                                      </p:cBhvr>
                                      <p:tavLst>
                                        <p:tav tm="0">
                                          <p:val>
                                            <p:strVal val="#ppt_x"/>
                                          </p:val>
                                        </p:tav>
                                        <p:tav tm="100000">
                                          <p:val>
                                            <p:strVal val="#ppt_x"/>
                                          </p:val>
                                        </p:tav>
                                      </p:tavLst>
                                    </p:anim>
                                    <p:anim calcmode="lin" valueType="num">
                                      <p:cBhvr additive="base">
                                        <p:cTn id="34" dur="500" fill="hold"/>
                                        <p:tgtEl>
                                          <p:spTgt spid="53"/>
                                        </p:tgtEl>
                                        <p:attrNameLst>
                                          <p:attrName>ppt_y</p:attrName>
                                        </p:attrNameLst>
                                      </p:cBhvr>
                                      <p:tavLst>
                                        <p:tav tm="0">
                                          <p:val>
                                            <p:strVal val="1+#ppt_h/2"/>
                                          </p:val>
                                        </p:tav>
                                        <p:tav tm="100000">
                                          <p:val>
                                            <p:strVal val="#ppt_y"/>
                                          </p:val>
                                        </p:tav>
                                      </p:tavLst>
                                    </p:anim>
                                  </p:childTnLst>
                                </p:cTn>
                              </p:par>
                              <p:par>
                                <p:cTn id="35" presetID="2" presetClass="entr" presetSubtype="4" fill="hold" grpId="0" nodeType="withEffect">
                                  <p:stCondLst>
                                    <p:cond delay="0"/>
                                  </p:stCondLst>
                                  <p:childTnLst>
                                    <p:set>
                                      <p:cBhvr>
                                        <p:cTn id="36" dur="1" fill="hold">
                                          <p:stCondLst>
                                            <p:cond delay="0"/>
                                          </p:stCondLst>
                                        </p:cTn>
                                        <p:tgtEl>
                                          <p:spTgt spid="55"/>
                                        </p:tgtEl>
                                        <p:attrNameLst>
                                          <p:attrName>style.visibility</p:attrName>
                                        </p:attrNameLst>
                                      </p:cBhvr>
                                      <p:to>
                                        <p:strVal val="visible"/>
                                      </p:to>
                                    </p:set>
                                    <p:anim calcmode="lin" valueType="num">
                                      <p:cBhvr additive="base">
                                        <p:cTn id="37" dur="500" fill="hold"/>
                                        <p:tgtEl>
                                          <p:spTgt spid="55"/>
                                        </p:tgtEl>
                                        <p:attrNameLst>
                                          <p:attrName>ppt_x</p:attrName>
                                        </p:attrNameLst>
                                      </p:cBhvr>
                                      <p:tavLst>
                                        <p:tav tm="0">
                                          <p:val>
                                            <p:strVal val="#ppt_x"/>
                                          </p:val>
                                        </p:tav>
                                        <p:tav tm="100000">
                                          <p:val>
                                            <p:strVal val="#ppt_x"/>
                                          </p:val>
                                        </p:tav>
                                      </p:tavLst>
                                    </p:anim>
                                    <p:anim calcmode="lin" valueType="num">
                                      <p:cBhvr additive="base">
                                        <p:cTn id="38" dur="500" fill="hold"/>
                                        <p:tgtEl>
                                          <p:spTgt spid="55"/>
                                        </p:tgtEl>
                                        <p:attrNameLst>
                                          <p:attrName>ppt_y</p:attrName>
                                        </p:attrNameLst>
                                      </p:cBhvr>
                                      <p:tavLst>
                                        <p:tav tm="0">
                                          <p:val>
                                            <p:strVal val="1+#ppt_h/2"/>
                                          </p:val>
                                        </p:tav>
                                        <p:tav tm="100000">
                                          <p:val>
                                            <p:strVal val="#ppt_y"/>
                                          </p:val>
                                        </p:tav>
                                      </p:tavLst>
                                    </p:anim>
                                  </p:childTnLst>
                                </p:cTn>
                              </p:par>
                              <p:par>
                                <p:cTn id="39" presetID="2" presetClass="entr" presetSubtype="4" fill="hold" grpId="0" nodeType="withEffect">
                                  <p:stCondLst>
                                    <p:cond delay="0"/>
                                  </p:stCondLst>
                                  <p:childTnLst>
                                    <p:set>
                                      <p:cBhvr>
                                        <p:cTn id="40" dur="1" fill="hold">
                                          <p:stCondLst>
                                            <p:cond delay="0"/>
                                          </p:stCondLst>
                                        </p:cTn>
                                        <p:tgtEl>
                                          <p:spTgt spid="59"/>
                                        </p:tgtEl>
                                        <p:attrNameLst>
                                          <p:attrName>style.visibility</p:attrName>
                                        </p:attrNameLst>
                                      </p:cBhvr>
                                      <p:to>
                                        <p:strVal val="visible"/>
                                      </p:to>
                                    </p:set>
                                    <p:anim calcmode="lin" valueType="num">
                                      <p:cBhvr additive="base">
                                        <p:cTn id="41" dur="500" fill="hold"/>
                                        <p:tgtEl>
                                          <p:spTgt spid="59"/>
                                        </p:tgtEl>
                                        <p:attrNameLst>
                                          <p:attrName>ppt_x</p:attrName>
                                        </p:attrNameLst>
                                      </p:cBhvr>
                                      <p:tavLst>
                                        <p:tav tm="0">
                                          <p:val>
                                            <p:strVal val="#ppt_x"/>
                                          </p:val>
                                        </p:tav>
                                        <p:tav tm="100000">
                                          <p:val>
                                            <p:strVal val="#ppt_x"/>
                                          </p:val>
                                        </p:tav>
                                      </p:tavLst>
                                    </p:anim>
                                    <p:anim calcmode="lin" valueType="num">
                                      <p:cBhvr additive="base">
                                        <p:cTn id="42" dur="500" fill="hold"/>
                                        <p:tgtEl>
                                          <p:spTgt spid="59"/>
                                        </p:tgtEl>
                                        <p:attrNameLst>
                                          <p:attrName>ppt_y</p:attrName>
                                        </p:attrNameLst>
                                      </p:cBhvr>
                                      <p:tavLst>
                                        <p:tav tm="0">
                                          <p:val>
                                            <p:strVal val="1+#ppt_h/2"/>
                                          </p:val>
                                        </p:tav>
                                        <p:tav tm="100000">
                                          <p:val>
                                            <p:strVal val="#ppt_y"/>
                                          </p:val>
                                        </p:tav>
                                      </p:tavLst>
                                    </p:anim>
                                  </p:childTnLst>
                                </p:cTn>
                              </p:par>
                              <p:par>
                                <p:cTn id="43" presetID="2" presetClass="entr" presetSubtype="4" fill="hold" nodeType="withEffect">
                                  <p:stCondLst>
                                    <p:cond delay="0"/>
                                  </p:stCondLst>
                                  <p:childTnLst>
                                    <p:set>
                                      <p:cBhvr>
                                        <p:cTn id="44" dur="1" fill="hold">
                                          <p:stCondLst>
                                            <p:cond delay="0"/>
                                          </p:stCondLst>
                                        </p:cTn>
                                        <p:tgtEl>
                                          <p:spTgt spid="64"/>
                                        </p:tgtEl>
                                        <p:attrNameLst>
                                          <p:attrName>style.visibility</p:attrName>
                                        </p:attrNameLst>
                                      </p:cBhvr>
                                      <p:to>
                                        <p:strVal val="visible"/>
                                      </p:to>
                                    </p:set>
                                    <p:anim calcmode="lin" valueType="num">
                                      <p:cBhvr additive="base">
                                        <p:cTn id="45" dur="500" fill="hold"/>
                                        <p:tgtEl>
                                          <p:spTgt spid="64"/>
                                        </p:tgtEl>
                                        <p:attrNameLst>
                                          <p:attrName>ppt_x</p:attrName>
                                        </p:attrNameLst>
                                      </p:cBhvr>
                                      <p:tavLst>
                                        <p:tav tm="0">
                                          <p:val>
                                            <p:strVal val="#ppt_x"/>
                                          </p:val>
                                        </p:tav>
                                        <p:tav tm="100000">
                                          <p:val>
                                            <p:strVal val="#ppt_x"/>
                                          </p:val>
                                        </p:tav>
                                      </p:tavLst>
                                    </p:anim>
                                    <p:anim calcmode="lin" valueType="num">
                                      <p:cBhvr additive="base">
                                        <p:cTn id="46" dur="500" fill="hold"/>
                                        <p:tgtEl>
                                          <p:spTgt spid="64"/>
                                        </p:tgtEl>
                                        <p:attrNameLst>
                                          <p:attrName>ppt_y</p:attrName>
                                        </p:attrNameLst>
                                      </p:cBhvr>
                                      <p:tavLst>
                                        <p:tav tm="0">
                                          <p:val>
                                            <p:strVal val="1+#ppt_h/2"/>
                                          </p:val>
                                        </p:tav>
                                        <p:tav tm="100000">
                                          <p:val>
                                            <p:strVal val="#ppt_y"/>
                                          </p:val>
                                        </p:tav>
                                      </p:tavLst>
                                    </p:anim>
                                  </p:childTnLst>
                                </p:cTn>
                              </p:par>
                              <p:par>
                                <p:cTn id="47" presetID="2" presetClass="entr" presetSubtype="4" fill="hold" nodeType="withEffect">
                                  <p:stCondLst>
                                    <p:cond delay="0"/>
                                  </p:stCondLst>
                                  <p:childTnLst>
                                    <p:set>
                                      <p:cBhvr>
                                        <p:cTn id="48" dur="1" fill="hold">
                                          <p:stCondLst>
                                            <p:cond delay="0"/>
                                          </p:stCondLst>
                                        </p:cTn>
                                        <p:tgtEl>
                                          <p:spTgt spid="65"/>
                                        </p:tgtEl>
                                        <p:attrNameLst>
                                          <p:attrName>style.visibility</p:attrName>
                                        </p:attrNameLst>
                                      </p:cBhvr>
                                      <p:to>
                                        <p:strVal val="visible"/>
                                      </p:to>
                                    </p:set>
                                    <p:anim calcmode="lin" valueType="num">
                                      <p:cBhvr additive="base">
                                        <p:cTn id="49" dur="500" fill="hold"/>
                                        <p:tgtEl>
                                          <p:spTgt spid="65"/>
                                        </p:tgtEl>
                                        <p:attrNameLst>
                                          <p:attrName>ppt_x</p:attrName>
                                        </p:attrNameLst>
                                      </p:cBhvr>
                                      <p:tavLst>
                                        <p:tav tm="0">
                                          <p:val>
                                            <p:strVal val="#ppt_x"/>
                                          </p:val>
                                        </p:tav>
                                        <p:tav tm="100000">
                                          <p:val>
                                            <p:strVal val="#ppt_x"/>
                                          </p:val>
                                        </p:tav>
                                      </p:tavLst>
                                    </p:anim>
                                    <p:anim calcmode="lin" valueType="num">
                                      <p:cBhvr additive="base">
                                        <p:cTn id="50" dur="500" fill="hold"/>
                                        <p:tgtEl>
                                          <p:spTgt spid="65"/>
                                        </p:tgtEl>
                                        <p:attrNameLst>
                                          <p:attrName>ppt_y</p:attrName>
                                        </p:attrNameLst>
                                      </p:cBhvr>
                                      <p:tavLst>
                                        <p:tav tm="0">
                                          <p:val>
                                            <p:strVal val="1+#ppt_h/2"/>
                                          </p:val>
                                        </p:tav>
                                        <p:tav tm="100000">
                                          <p:val>
                                            <p:strVal val="#ppt_y"/>
                                          </p:val>
                                        </p:tav>
                                      </p:tavLst>
                                    </p:anim>
                                  </p:childTnLst>
                                </p:cTn>
                              </p:par>
                              <p:par>
                                <p:cTn id="51" presetID="2" presetClass="entr" presetSubtype="4" fill="hold" nodeType="withEffect">
                                  <p:stCondLst>
                                    <p:cond delay="0"/>
                                  </p:stCondLst>
                                  <p:childTnLst>
                                    <p:set>
                                      <p:cBhvr>
                                        <p:cTn id="52" dur="1" fill="hold">
                                          <p:stCondLst>
                                            <p:cond delay="0"/>
                                          </p:stCondLst>
                                        </p:cTn>
                                        <p:tgtEl>
                                          <p:spTgt spid="69"/>
                                        </p:tgtEl>
                                        <p:attrNameLst>
                                          <p:attrName>style.visibility</p:attrName>
                                        </p:attrNameLst>
                                      </p:cBhvr>
                                      <p:to>
                                        <p:strVal val="visible"/>
                                      </p:to>
                                    </p:set>
                                    <p:anim calcmode="lin" valueType="num">
                                      <p:cBhvr additive="base">
                                        <p:cTn id="53" dur="500" fill="hold"/>
                                        <p:tgtEl>
                                          <p:spTgt spid="69"/>
                                        </p:tgtEl>
                                        <p:attrNameLst>
                                          <p:attrName>ppt_x</p:attrName>
                                        </p:attrNameLst>
                                      </p:cBhvr>
                                      <p:tavLst>
                                        <p:tav tm="0">
                                          <p:val>
                                            <p:strVal val="#ppt_x"/>
                                          </p:val>
                                        </p:tav>
                                        <p:tav tm="100000">
                                          <p:val>
                                            <p:strVal val="#ppt_x"/>
                                          </p:val>
                                        </p:tav>
                                      </p:tavLst>
                                    </p:anim>
                                    <p:anim calcmode="lin" valueType="num">
                                      <p:cBhvr additive="base">
                                        <p:cTn id="54" dur="500" fill="hold"/>
                                        <p:tgtEl>
                                          <p:spTgt spid="69"/>
                                        </p:tgtEl>
                                        <p:attrNameLst>
                                          <p:attrName>ppt_y</p:attrName>
                                        </p:attrNameLst>
                                      </p:cBhvr>
                                      <p:tavLst>
                                        <p:tav tm="0">
                                          <p:val>
                                            <p:strVal val="1+#ppt_h/2"/>
                                          </p:val>
                                        </p:tav>
                                        <p:tav tm="100000">
                                          <p:val>
                                            <p:strVal val="#ppt_y"/>
                                          </p:val>
                                        </p:tav>
                                      </p:tavLst>
                                    </p:anim>
                                  </p:childTnLst>
                                </p:cTn>
                              </p:par>
                              <p:par>
                                <p:cTn id="55" presetID="2" presetClass="entr" presetSubtype="4" fill="hold" nodeType="withEffect">
                                  <p:stCondLst>
                                    <p:cond delay="0"/>
                                  </p:stCondLst>
                                  <p:childTnLst>
                                    <p:set>
                                      <p:cBhvr>
                                        <p:cTn id="56" dur="1" fill="hold">
                                          <p:stCondLst>
                                            <p:cond delay="0"/>
                                          </p:stCondLst>
                                        </p:cTn>
                                        <p:tgtEl>
                                          <p:spTgt spid="72"/>
                                        </p:tgtEl>
                                        <p:attrNameLst>
                                          <p:attrName>style.visibility</p:attrName>
                                        </p:attrNameLst>
                                      </p:cBhvr>
                                      <p:to>
                                        <p:strVal val="visible"/>
                                      </p:to>
                                    </p:set>
                                    <p:anim calcmode="lin" valueType="num">
                                      <p:cBhvr additive="base">
                                        <p:cTn id="57" dur="500" fill="hold"/>
                                        <p:tgtEl>
                                          <p:spTgt spid="72"/>
                                        </p:tgtEl>
                                        <p:attrNameLst>
                                          <p:attrName>ppt_x</p:attrName>
                                        </p:attrNameLst>
                                      </p:cBhvr>
                                      <p:tavLst>
                                        <p:tav tm="0">
                                          <p:val>
                                            <p:strVal val="#ppt_x"/>
                                          </p:val>
                                        </p:tav>
                                        <p:tav tm="100000">
                                          <p:val>
                                            <p:strVal val="#ppt_x"/>
                                          </p:val>
                                        </p:tav>
                                      </p:tavLst>
                                    </p:anim>
                                    <p:anim calcmode="lin" valueType="num">
                                      <p:cBhvr additive="base">
                                        <p:cTn id="58" dur="500" fill="hold"/>
                                        <p:tgtEl>
                                          <p:spTgt spid="72"/>
                                        </p:tgtEl>
                                        <p:attrNameLst>
                                          <p:attrName>ppt_y</p:attrName>
                                        </p:attrNameLst>
                                      </p:cBhvr>
                                      <p:tavLst>
                                        <p:tav tm="0">
                                          <p:val>
                                            <p:strVal val="1+#ppt_h/2"/>
                                          </p:val>
                                        </p:tav>
                                        <p:tav tm="100000">
                                          <p:val>
                                            <p:strVal val="#ppt_y"/>
                                          </p:val>
                                        </p:tav>
                                      </p:tavLst>
                                    </p:anim>
                                  </p:childTnLst>
                                </p:cTn>
                              </p:par>
                              <p:par>
                                <p:cTn id="59" presetID="2" presetClass="entr" presetSubtype="4" fill="hold" nodeType="withEffect">
                                  <p:stCondLst>
                                    <p:cond delay="0"/>
                                  </p:stCondLst>
                                  <p:childTnLst>
                                    <p:set>
                                      <p:cBhvr>
                                        <p:cTn id="60" dur="1" fill="hold">
                                          <p:stCondLst>
                                            <p:cond delay="0"/>
                                          </p:stCondLst>
                                        </p:cTn>
                                        <p:tgtEl>
                                          <p:spTgt spid="75"/>
                                        </p:tgtEl>
                                        <p:attrNameLst>
                                          <p:attrName>style.visibility</p:attrName>
                                        </p:attrNameLst>
                                      </p:cBhvr>
                                      <p:to>
                                        <p:strVal val="visible"/>
                                      </p:to>
                                    </p:set>
                                    <p:anim calcmode="lin" valueType="num">
                                      <p:cBhvr additive="base">
                                        <p:cTn id="61" dur="500" fill="hold"/>
                                        <p:tgtEl>
                                          <p:spTgt spid="75"/>
                                        </p:tgtEl>
                                        <p:attrNameLst>
                                          <p:attrName>ppt_x</p:attrName>
                                        </p:attrNameLst>
                                      </p:cBhvr>
                                      <p:tavLst>
                                        <p:tav tm="0">
                                          <p:val>
                                            <p:strVal val="#ppt_x"/>
                                          </p:val>
                                        </p:tav>
                                        <p:tav tm="100000">
                                          <p:val>
                                            <p:strVal val="#ppt_x"/>
                                          </p:val>
                                        </p:tav>
                                      </p:tavLst>
                                    </p:anim>
                                    <p:anim calcmode="lin" valueType="num">
                                      <p:cBhvr additive="base">
                                        <p:cTn id="62" dur="500" fill="hold"/>
                                        <p:tgtEl>
                                          <p:spTgt spid="75"/>
                                        </p:tgtEl>
                                        <p:attrNameLst>
                                          <p:attrName>ppt_y</p:attrName>
                                        </p:attrNameLst>
                                      </p:cBhvr>
                                      <p:tavLst>
                                        <p:tav tm="0">
                                          <p:val>
                                            <p:strVal val="1+#ppt_h/2"/>
                                          </p:val>
                                        </p:tav>
                                        <p:tav tm="100000">
                                          <p:val>
                                            <p:strVal val="#ppt_y"/>
                                          </p:val>
                                        </p:tav>
                                      </p:tavLst>
                                    </p:anim>
                                  </p:childTnLst>
                                </p:cTn>
                              </p:par>
                              <p:par>
                                <p:cTn id="63" presetID="2" presetClass="entr" presetSubtype="4" fill="hold" nodeType="withEffect">
                                  <p:stCondLst>
                                    <p:cond delay="0"/>
                                  </p:stCondLst>
                                  <p:childTnLst>
                                    <p:set>
                                      <p:cBhvr>
                                        <p:cTn id="64" dur="1" fill="hold">
                                          <p:stCondLst>
                                            <p:cond delay="0"/>
                                          </p:stCondLst>
                                        </p:cTn>
                                        <p:tgtEl>
                                          <p:spTgt spid="78"/>
                                        </p:tgtEl>
                                        <p:attrNameLst>
                                          <p:attrName>style.visibility</p:attrName>
                                        </p:attrNameLst>
                                      </p:cBhvr>
                                      <p:to>
                                        <p:strVal val="visible"/>
                                      </p:to>
                                    </p:set>
                                    <p:anim calcmode="lin" valueType="num">
                                      <p:cBhvr additive="base">
                                        <p:cTn id="65" dur="500" fill="hold"/>
                                        <p:tgtEl>
                                          <p:spTgt spid="78"/>
                                        </p:tgtEl>
                                        <p:attrNameLst>
                                          <p:attrName>ppt_x</p:attrName>
                                        </p:attrNameLst>
                                      </p:cBhvr>
                                      <p:tavLst>
                                        <p:tav tm="0">
                                          <p:val>
                                            <p:strVal val="#ppt_x"/>
                                          </p:val>
                                        </p:tav>
                                        <p:tav tm="100000">
                                          <p:val>
                                            <p:strVal val="#ppt_x"/>
                                          </p:val>
                                        </p:tav>
                                      </p:tavLst>
                                    </p:anim>
                                    <p:anim calcmode="lin" valueType="num">
                                      <p:cBhvr additive="base">
                                        <p:cTn id="66" dur="500" fill="hold"/>
                                        <p:tgtEl>
                                          <p:spTgt spid="78"/>
                                        </p:tgtEl>
                                        <p:attrNameLst>
                                          <p:attrName>ppt_y</p:attrName>
                                        </p:attrNameLst>
                                      </p:cBhvr>
                                      <p:tavLst>
                                        <p:tav tm="0">
                                          <p:val>
                                            <p:strVal val="1+#ppt_h/2"/>
                                          </p:val>
                                        </p:tav>
                                        <p:tav tm="100000">
                                          <p:val>
                                            <p:strVal val="#ppt_y"/>
                                          </p:val>
                                        </p:tav>
                                      </p:tavLst>
                                    </p:anim>
                                  </p:childTnLst>
                                </p:cTn>
                              </p:par>
                              <p:par>
                                <p:cTn id="67" presetID="2" presetClass="entr" presetSubtype="4" fill="hold" nodeType="withEffect">
                                  <p:stCondLst>
                                    <p:cond delay="0"/>
                                  </p:stCondLst>
                                  <p:childTnLst>
                                    <p:set>
                                      <p:cBhvr>
                                        <p:cTn id="68" dur="1" fill="hold">
                                          <p:stCondLst>
                                            <p:cond delay="0"/>
                                          </p:stCondLst>
                                        </p:cTn>
                                        <p:tgtEl>
                                          <p:spTgt spid="81"/>
                                        </p:tgtEl>
                                        <p:attrNameLst>
                                          <p:attrName>style.visibility</p:attrName>
                                        </p:attrNameLst>
                                      </p:cBhvr>
                                      <p:to>
                                        <p:strVal val="visible"/>
                                      </p:to>
                                    </p:set>
                                    <p:anim calcmode="lin" valueType="num">
                                      <p:cBhvr additive="base">
                                        <p:cTn id="69" dur="500" fill="hold"/>
                                        <p:tgtEl>
                                          <p:spTgt spid="81"/>
                                        </p:tgtEl>
                                        <p:attrNameLst>
                                          <p:attrName>ppt_x</p:attrName>
                                        </p:attrNameLst>
                                      </p:cBhvr>
                                      <p:tavLst>
                                        <p:tav tm="0">
                                          <p:val>
                                            <p:strVal val="#ppt_x"/>
                                          </p:val>
                                        </p:tav>
                                        <p:tav tm="100000">
                                          <p:val>
                                            <p:strVal val="#ppt_x"/>
                                          </p:val>
                                        </p:tav>
                                      </p:tavLst>
                                    </p:anim>
                                    <p:anim calcmode="lin" valueType="num">
                                      <p:cBhvr additive="base">
                                        <p:cTn id="70" dur="500" fill="hold"/>
                                        <p:tgtEl>
                                          <p:spTgt spid="81"/>
                                        </p:tgtEl>
                                        <p:attrNameLst>
                                          <p:attrName>ppt_y</p:attrName>
                                        </p:attrNameLst>
                                      </p:cBhvr>
                                      <p:tavLst>
                                        <p:tav tm="0">
                                          <p:val>
                                            <p:strVal val="1+#ppt_h/2"/>
                                          </p:val>
                                        </p:tav>
                                        <p:tav tm="100000">
                                          <p:val>
                                            <p:strVal val="#ppt_y"/>
                                          </p:val>
                                        </p:tav>
                                      </p:tavLst>
                                    </p:anim>
                                  </p:childTnLst>
                                </p:cTn>
                              </p:par>
                              <p:par>
                                <p:cTn id="71" presetID="2" presetClass="entr" presetSubtype="4" fill="hold" nodeType="withEffect">
                                  <p:stCondLst>
                                    <p:cond delay="0"/>
                                  </p:stCondLst>
                                  <p:childTnLst>
                                    <p:set>
                                      <p:cBhvr>
                                        <p:cTn id="72" dur="1" fill="hold">
                                          <p:stCondLst>
                                            <p:cond delay="0"/>
                                          </p:stCondLst>
                                        </p:cTn>
                                        <p:tgtEl>
                                          <p:spTgt spid="85"/>
                                        </p:tgtEl>
                                        <p:attrNameLst>
                                          <p:attrName>style.visibility</p:attrName>
                                        </p:attrNameLst>
                                      </p:cBhvr>
                                      <p:to>
                                        <p:strVal val="visible"/>
                                      </p:to>
                                    </p:set>
                                    <p:anim calcmode="lin" valueType="num">
                                      <p:cBhvr additive="base">
                                        <p:cTn id="73" dur="500" fill="hold"/>
                                        <p:tgtEl>
                                          <p:spTgt spid="85"/>
                                        </p:tgtEl>
                                        <p:attrNameLst>
                                          <p:attrName>ppt_x</p:attrName>
                                        </p:attrNameLst>
                                      </p:cBhvr>
                                      <p:tavLst>
                                        <p:tav tm="0">
                                          <p:val>
                                            <p:strVal val="#ppt_x"/>
                                          </p:val>
                                        </p:tav>
                                        <p:tav tm="100000">
                                          <p:val>
                                            <p:strVal val="#ppt_x"/>
                                          </p:val>
                                        </p:tav>
                                      </p:tavLst>
                                    </p:anim>
                                    <p:anim calcmode="lin" valueType="num">
                                      <p:cBhvr additive="base">
                                        <p:cTn id="74" dur="500" fill="hold"/>
                                        <p:tgtEl>
                                          <p:spTgt spid="85"/>
                                        </p:tgtEl>
                                        <p:attrNameLst>
                                          <p:attrName>ppt_y</p:attrName>
                                        </p:attrNameLst>
                                      </p:cBhvr>
                                      <p:tavLst>
                                        <p:tav tm="0">
                                          <p:val>
                                            <p:strVal val="1+#ppt_h/2"/>
                                          </p:val>
                                        </p:tav>
                                        <p:tav tm="100000">
                                          <p:val>
                                            <p:strVal val="#ppt_y"/>
                                          </p:val>
                                        </p:tav>
                                      </p:tavLst>
                                    </p:anim>
                                  </p:childTnLst>
                                </p:cTn>
                              </p:par>
                              <p:par>
                                <p:cTn id="75" presetID="2" presetClass="entr" presetSubtype="4" fill="hold" nodeType="withEffect">
                                  <p:stCondLst>
                                    <p:cond delay="0"/>
                                  </p:stCondLst>
                                  <p:childTnLst>
                                    <p:set>
                                      <p:cBhvr>
                                        <p:cTn id="76" dur="1" fill="hold">
                                          <p:stCondLst>
                                            <p:cond delay="0"/>
                                          </p:stCondLst>
                                        </p:cTn>
                                        <p:tgtEl>
                                          <p:spTgt spid="90"/>
                                        </p:tgtEl>
                                        <p:attrNameLst>
                                          <p:attrName>style.visibility</p:attrName>
                                        </p:attrNameLst>
                                      </p:cBhvr>
                                      <p:to>
                                        <p:strVal val="visible"/>
                                      </p:to>
                                    </p:set>
                                    <p:anim calcmode="lin" valueType="num">
                                      <p:cBhvr additive="base">
                                        <p:cTn id="77" dur="500" fill="hold"/>
                                        <p:tgtEl>
                                          <p:spTgt spid="90"/>
                                        </p:tgtEl>
                                        <p:attrNameLst>
                                          <p:attrName>ppt_x</p:attrName>
                                        </p:attrNameLst>
                                      </p:cBhvr>
                                      <p:tavLst>
                                        <p:tav tm="0">
                                          <p:val>
                                            <p:strVal val="#ppt_x"/>
                                          </p:val>
                                        </p:tav>
                                        <p:tav tm="100000">
                                          <p:val>
                                            <p:strVal val="#ppt_x"/>
                                          </p:val>
                                        </p:tav>
                                      </p:tavLst>
                                    </p:anim>
                                    <p:anim calcmode="lin" valueType="num">
                                      <p:cBhvr additive="base">
                                        <p:cTn id="78" dur="500" fill="hold"/>
                                        <p:tgtEl>
                                          <p:spTgt spid="90"/>
                                        </p:tgtEl>
                                        <p:attrNameLst>
                                          <p:attrName>ppt_y</p:attrName>
                                        </p:attrNameLst>
                                      </p:cBhvr>
                                      <p:tavLst>
                                        <p:tav tm="0">
                                          <p:val>
                                            <p:strVal val="1+#ppt_h/2"/>
                                          </p:val>
                                        </p:tav>
                                        <p:tav tm="100000">
                                          <p:val>
                                            <p:strVal val="#ppt_y"/>
                                          </p:val>
                                        </p:tav>
                                      </p:tavLst>
                                    </p:anim>
                                  </p:childTnLst>
                                </p:cTn>
                              </p:par>
                              <p:par>
                                <p:cTn id="79" presetID="2" presetClass="entr" presetSubtype="4" fill="hold" nodeType="withEffect">
                                  <p:stCondLst>
                                    <p:cond delay="0"/>
                                  </p:stCondLst>
                                  <p:childTnLst>
                                    <p:set>
                                      <p:cBhvr>
                                        <p:cTn id="80" dur="1" fill="hold">
                                          <p:stCondLst>
                                            <p:cond delay="0"/>
                                          </p:stCondLst>
                                        </p:cTn>
                                        <p:tgtEl>
                                          <p:spTgt spid="93"/>
                                        </p:tgtEl>
                                        <p:attrNameLst>
                                          <p:attrName>style.visibility</p:attrName>
                                        </p:attrNameLst>
                                      </p:cBhvr>
                                      <p:to>
                                        <p:strVal val="visible"/>
                                      </p:to>
                                    </p:set>
                                    <p:anim calcmode="lin" valueType="num">
                                      <p:cBhvr additive="base">
                                        <p:cTn id="81" dur="500" fill="hold"/>
                                        <p:tgtEl>
                                          <p:spTgt spid="93"/>
                                        </p:tgtEl>
                                        <p:attrNameLst>
                                          <p:attrName>ppt_x</p:attrName>
                                        </p:attrNameLst>
                                      </p:cBhvr>
                                      <p:tavLst>
                                        <p:tav tm="0">
                                          <p:val>
                                            <p:strVal val="#ppt_x"/>
                                          </p:val>
                                        </p:tav>
                                        <p:tav tm="100000">
                                          <p:val>
                                            <p:strVal val="#ppt_x"/>
                                          </p:val>
                                        </p:tav>
                                      </p:tavLst>
                                    </p:anim>
                                    <p:anim calcmode="lin" valueType="num">
                                      <p:cBhvr additive="base">
                                        <p:cTn id="82" dur="500" fill="hold"/>
                                        <p:tgtEl>
                                          <p:spTgt spid="93"/>
                                        </p:tgtEl>
                                        <p:attrNameLst>
                                          <p:attrName>ppt_y</p:attrName>
                                        </p:attrNameLst>
                                      </p:cBhvr>
                                      <p:tavLst>
                                        <p:tav tm="0">
                                          <p:val>
                                            <p:strVal val="1+#ppt_h/2"/>
                                          </p:val>
                                        </p:tav>
                                        <p:tav tm="100000">
                                          <p:val>
                                            <p:strVal val="#ppt_y"/>
                                          </p:val>
                                        </p:tav>
                                      </p:tavLst>
                                    </p:anim>
                                  </p:childTnLst>
                                </p:cTn>
                              </p:par>
                              <p:par>
                                <p:cTn id="83" presetID="2" presetClass="entr" presetSubtype="4" fill="hold" nodeType="withEffect">
                                  <p:stCondLst>
                                    <p:cond delay="0"/>
                                  </p:stCondLst>
                                  <p:childTnLst>
                                    <p:set>
                                      <p:cBhvr>
                                        <p:cTn id="84" dur="1" fill="hold">
                                          <p:stCondLst>
                                            <p:cond delay="0"/>
                                          </p:stCondLst>
                                        </p:cTn>
                                        <p:tgtEl>
                                          <p:spTgt spid="94"/>
                                        </p:tgtEl>
                                        <p:attrNameLst>
                                          <p:attrName>style.visibility</p:attrName>
                                        </p:attrNameLst>
                                      </p:cBhvr>
                                      <p:to>
                                        <p:strVal val="visible"/>
                                      </p:to>
                                    </p:set>
                                    <p:anim calcmode="lin" valueType="num">
                                      <p:cBhvr additive="base">
                                        <p:cTn id="85" dur="500" fill="hold"/>
                                        <p:tgtEl>
                                          <p:spTgt spid="94"/>
                                        </p:tgtEl>
                                        <p:attrNameLst>
                                          <p:attrName>ppt_x</p:attrName>
                                        </p:attrNameLst>
                                      </p:cBhvr>
                                      <p:tavLst>
                                        <p:tav tm="0">
                                          <p:val>
                                            <p:strVal val="#ppt_x"/>
                                          </p:val>
                                        </p:tav>
                                        <p:tav tm="100000">
                                          <p:val>
                                            <p:strVal val="#ppt_x"/>
                                          </p:val>
                                        </p:tav>
                                      </p:tavLst>
                                    </p:anim>
                                    <p:anim calcmode="lin" valueType="num">
                                      <p:cBhvr additive="base">
                                        <p:cTn id="86" dur="500" fill="hold"/>
                                        <p:tgtEl>
                                          <p:spTgt spid="94"/>
                                        </p:tgtEl>
                                        <p:attrNameLst>
                                          <p:attrName>ppt_y</p:attrName>
                                        </p:attrNameLst>
                                      </p:cBhvr>
                                      <p:tavLst>
                                        <p:tav tm="0">
                                          <p:val>
                                            <p:strVal val="1+#ppt_h/2"/>
                                          </p:val>
                                        </p:tav>
                                        <p:tav tm="100000">
                                          <p:val>
                                            <p:strVal val="#ppt_y"/>
                                          </p:val>
                                        </p:tav>
                                      </p:tavLst>
                                    </p:anim>
                                  </p:childTnLst>
                                </p:cTn>
                              </p:par>
                              <p:par>
                                <p:cTn id="87" presetID="2" presetClass="entr" presetSubtype="4" fill="hold" nodeType="withEffect">
                                  <p:stCondLst>
                                    <p:cond delay="0"/>
                                  </p:stCondLst>
                                  <p:childTnLst>
                                    <p:set>
                                      <p:cBhvr>
                                        <p:cTn id="88" dur="1" fill="hold">
                                          <p:stCondLst>
                                            <p:cond delay="0"/>
                                          </p:stCondLst>
                                        </p:cTn>
                                        <p:tgtEl>
                                          <p:spTgt spid="95"/>
                                        </p:tgtEl>
                                        <p:attrNameLst>
                                          <p:attrName>style.visibility</p:attrName>
                                        </p:attrNameLst>
                                      </p:cBhvr>
                                      <p:to>
                                        <p:strVal val="visible"/>
                                      </p:to>
                                    </p:set>
                                    <p:anim calcmode="lin" valueType="num">
                                      <p:cBhvr additive="base">
                                        <p:cTn id="89" dur="500" fill="hold"/>
                                        <p:tgtEl>
                                          <p:spTgt spid="95"/>
                                        </p:tgtEl>
                                        <p:attrNameLst>
                                          <p:attrName>ppt_x</p:attrName>
                                        </p:attrNameLst>
                                      </p:cBhvr>
                                      <p:tavLst>
                                        <p:tav tm="0">
                                          <p:val>
                                            <p:strVal val="#ppt_x"/>
                                          </p:val>
                                        </p:tav>
                                        <p:tav tm="100000">
                                          <p:val>
                                            <p:strVal val="#ppt_x"/>
                                          </p:val>
                                        </p:tav>
                                      </p:tavLst>
                                    </p:anim>
                                    <p:anim calcmode="lin" valueType="num">
                                      <p:cBhvr additive="base">
                                        <p:cTn id="90" dur="500" fill="hold"/>
                                        <p:tgtEl>
                                          <p:spTgt spid="95"/>
                                        </p:tgtEl>
                                        <p:attrNameLst>
                                          <p:attrName>ppt_y</p:attrName>
                                        </p:attrNameLst>
                                      </p:cBhvr>
                                      <p:tavLst>
                                        <p:tav tm="0">
                                          <p:val>
                                            <p:strVal val="1+#ppt_h/2"/>
                                          </p:val>
                                        </p:tav>
                                        <p:tav tm="100000">
                                          <p:val>
                                            <p:strVal val="#ppt_y"/>
                                          </p:val>
                                        </p:tav>
                                      </p:tavLst>
                                    </p:anim>
                                  </p:childTnLst>
                                </p:cTn>
                              </p:par>
                              <p:par>
                                <p:cTn id="91" presetID="2" presetClass="entr" presetSubtype="4" fill="hold" nodeType="withEffect">
                                  <p:stCondLst>
                                    <p:cond delay="0"/>
                                  </p:stCondLst>
                                  <p:childTnLst>
                                    <p:set>
                                      <p:cBhvr>
                                        <p:cTn id="92" dur="1" fill="hold">
                                          <p:stCondLst>
                                            <p:cond delay="0"/>
                                          </p:stCondLst>
                                        </p:cTn>
                                        <p:tgtEl>
                                          <p:spTgt spid="56"/>
                                        </p:tgtEl>
                                        <p:attrNameLst>
                                          <p:attrName>style.visibility</p:attrName>
                                        </p:attrNameLst>
                                      </p:cBhvr>
                                      <p:to>
                                        <p:strVal val="visible"/>
                                      </p:to>
                                    </p:set>
                                    <p:anim calcmode="lin" valueType="num">
                                      <p:cBhvr additive="base">
                                        <p:cTn id="93" dur="500" fill="hold"/>
                                        <p:tgtEl>
                                          <p:spTgt spid="56"/>
                                        </p:tgtEl>
                                        <p:attrNameLst>
                                          <p:attrName>ppt_x</p:attrName>
                                        </p:attrNameLst>
                                      </p:cBhvr>
                                      <p:tavLst>
                                        <p:tav tm="0">
                                          <p:val>
                                            <p:strVal val="#ppt_x"/>
                                          </p:val>
                                        </p:tav>
                                        <p:tav tm="100000">
                                          <p:val>
                                            <p:strVal val="#ppt_x"/>
                                          </p:val>
                                        </p:tav>
                                      </p:tavLst>
                                    </p:anim>
                                    <p:anim calcmode="lin" valueType="num">
                                      <p:cBhvr additive="base">
                                        <p:cTn id="94" dur="500" fill="hold"/>
                                        <p:tgtEl>
                                          <p:spTgt spid="56"/>
                                        </p:tgtEl>
                                        <p:attrNameLst>
                                          <p:attrName>ppt_y</p:attrName>
                                        </p:attrNameLst>
                                      </p:cBhvr>
                                      <p:tavLst>
                                        <p:tav tm="0">
                                          <p:val>
                                            <p:strVal val="1+#ppt_h/2"/>
                                          </p:val>
                                        </p:tav>
                                        <p:tav tm="100000">
                                          <p:val>
                                            <p:strVal val="#ppt_y"/>
                                          </p:val>
                                        </p:tav>
                                      </p:tavLst>
                                    </p:anim>
                                  </p:childTnLst>
                                </p:cTn>
                              </p:par>
                              <p:par>
                                <p:cTn id="95" presetID="2" presetClass="entr" presetSubtype="4" fill="hold" nodeType="withEffect">
                                  <p:stCondLst>
                                    <p:cond delay="0"/>
                                  </p:stCondLst>
                                  <p:childTnLst>
                                    <p:set>
                                      <p:cBhvr>
                                        <p:cTn id="96" dur="1" fill="hold">
                                          <p:stCondLst>
                                            <p:cond delay="0"/>
                                          </p:stCondLst>
                                        </p:cTn>
                                        <p:tgtEl>
                                          <p:spTgt spid="57"/>
                                        </p:tgtEl>
                                        <p:attrNameLst>
                                          <p:attrName>style.visibility</p:attrName>
                                        </p:attrNameLst>
                                      </p:cBhvr>
                                      <p:to>
                                        <p:strVal val="visible"/>
                                      </p:to>
                                    </p:set>
                                    <p:anim calcmode="lin" valueType="num">
                                      <p:cBhvr additive="base">
                                        <p:cTn id="97" dur="500" fill="hold"/>
                                        <p:tgtEl>
                                          <p:spTgt spid="57"/>
                                        </p:tgtEl>
                                        <p:attrNameLst>
                                          <p:attrName>ppt_x</p:attrName>
                                        </p:attrNameLst>
                                      </p:cBhvr>
                                      <p:tavLst>
                                        <p:tav tm="0">
                                          <p:val>
                                            <p:strVal val="#ppt_x"/>
                                          </p:val>
                                        </p:tav>
                                        <p:tav tm="100000">
                                          <p:val>
                                            <p:strVal val="#ppt_x"/>
                                          </p:val>
                                        </p:tav>
                                      </p:tavLst>
                                    </p:anim>
                                    <p:anim calcmode="lin" valueType="num">
                                      <p:cBhvr additive="base">
                                        <p:cTn id="98" dur="500" fill="hold"/>
                                        <p:tgtEl>
                                          <p:spTgt spid="57"/>
                                        </p:tgtEl>
                                        <p:attrNameLst>
                                          <p:attrName>ppt_y</p:attrName>
                                        </p:attrNameLst>
                                      </p:cBhvr>
                                      <p:tavLst>
                                        <p:tav tm="0">
                                          <p:val>
                                            <p:strVal val="1+#ppt_h/2"/>
                                          </p:val>
                                        </p:tav>
                                        <p:tav tm="100000">
                                          <p:val>
                                            <p:strVal val="#ppt_y"/>
                                          </p:val>
                                        </p:tav>
                                      </p:tavLst>
                                    </p:anim>
                                  </p:childTnLst>
                                </p:cTn>
                              </p:par>
                              <p:par>
                                <p:cTn id="99" presetID="2" presetClass="entr" presetSubtype="4" fill="hold" nodeType="withEffect">
                                  <p:stCondLst>
                                    <p:cond delay="0"/>
                                  </p:stCondLst>
                                  <p:childTnLst>
                                    <p:set>
                                      <p:cBhvr>
                                        <p:cTn id="100" dur="1" fill="hold">
                                          <p:stCondLst>
                                            <p:cond delay="0"/>
                                          </p:stCondLst>
                                        </p:cTn>
                                        <p:tgtEl>
                                          <p:spTgt spid="62"/>
                                        </p:tgtEl>
                                        <p:attrNameLst>
                                          <p:attrName>style.visibility</p:attrName>
                                        </p:attrNameLst>
                                      </p:cBhvr>
                                      <p:to>
                                        <p:strVal val="visible"/>
                                      </p:to>
                                    </p:set>
                                    <p:anim calcmode="lin" valueType="num">
                                      <p:cBhvr additive="base">
                                        <p:cTn id="101" dur="500" fill="hold"/>
                                        <p:tgtEl>
                                          <p:spTgt spid="62"/>
                                        </p:tgtEl>
                                        <p:attrNameLst>
                                          <p:attrName>ppt_x</p:attrName>
                                        </p:attrNameLst>
                                      </p:cBhvr>
                                      <p:tavLst>
                                        <p:tav tm="0">
                                          <p:val>
                                            <p:strVal val="#ppt_x"/>
                                          </p:val>
                                        </p:tav>
                                        <p:tav tm="100000">
                                          <p:val>
                                            <p:strVal val="#ppt_x"/>
                                          </p:val>
                                        </p:tav>
                                      </p:tavLst>
                                    </p:anim>
                                    <p:anim calcmode="lin" valueType="num">
                                      <p:cBhvr additive="base">
                                        <p:cTn id="102" dur="500" fill="hold"/>
                                        <p:tgtEl>
                                          <p:spTgt spid="62"/>
                                        </p:tgtEl>
                                        <p:attrNameLst>
                                          <p:attrName>ppt_y</p:attrName>
                                        </p:attrNameLst>
                                      </p:cBhvr>
                                      <p:tavLst>
                                        <p:tav tm="0">
                                          <p:val>
                                            <p:strVal val="1+#ppt_h/2"/>
                                          </p:val>
                                        </p:tav>
                                        <p:tav tm="100000">
                                          <p:val>
                                            <p:strVal val="#ppt_y"/>
                                          </p:val>
                                        </p:tav>
                                      </p:tavLst>
                                    </p:anim>
                                  </p:childTnLst>
                                </p:cTn>
                              </p:par>
                              <p:par>
                                <p:cTn id="103" presetID="2" presetClass="entr" presetSubtype="4" fill="hold" nodeType="withEffect">
                                  <p:stCondLst>
                                    <p:cond delay="0"/>
                                  </p:stCondLst>
                                  <p:childTnLst>
                                    <p:set>
                                      <p:cBhvr>
                                        <p:cTn id="104" dur="1" fill="hold">
                                          <p:stCondLst>
                                            <p:cond delay="0"/>
                                          </p:stCondLst>
                                        </p:cTn>
                                        <p:tgtEl>
                                          <p:spTgt spid="74"/>
                                        </p:tgtEl>
                                        <p:attrNameLst>
                                          <p:attrName>style.visibility</p:attrName>
                                        </p:attrNameLst>
                                      </p:cBhvr>
                                      <p:to>
                                        <p:strVal val="visible"/>
                                      </p:to>
                                    </p:set>
                                    <p:anim calcmode="lin" valueType="num">
                                      <p:cBhvr additive="base">
                                        <p:cTn id="105" dur="500" fill="hold"/>
                                        <p:tgtEl>
                                          <p:spTgt spid="74"/>
                                        </p:tgtEl>
                                        <p:attrNameLst>
                                          <p:attrName>ppt_x</p:attrName>
                                        </p:attrNameLst>
                                      </p:cBhvr>
                                      <p:tavLst>
                                        <p:tav tm="0">
                                          <p:val>
                                            <p:strVal val="#ppt_x"/>
                                          </p:val>
                                        </p:tav>
                                        <p:tav tm="100000">
                                          <p:val>
                                            <p:strVal val="#ppt_x"/>
                                          </p:val>
                                        </p:tav>
                                      </p:tavLst>
                                    </p:anim>
                                    <p:anim calcmode="lin" valueType="num">
                                      <p:cBhvr additive="base">
                                        <p:cTn id="106" dur="500" fill="hold"/>
                                        <p:tgtEl>
                                          <p:spTgt spid="74"/>
                                        </p:tgtEl>
                                        <p:attrNameLst>
                                          <p:attrName>ppt_y</p:attrName>
                                        </p:attrNameLst>
                                      </p:cBhvr>
                                      <p:tavLst>
                                        <p:tav tm="0">
                                          <p:val>
                                            <p:strVal val="1+#ppt_h/2"/>
                                          </p:val>
                                        </p:tav>
                                        <p:tav tm="100000">
                                          <p:val>
                                            <p:strVal val="#ppt_y"/>
                                          </p:val>
                                        </p:tav>
                                      </p:tavLst>
                                    </p:anim>
                                  </p:childTnLst>
                                </p:cTn>
                              </p:par>
                              <p:par>
                                <p:cTn id="107" presetID="2" presetClass="entr" presetSubtype="4" fill="hold" grpId="0" nodeType="withEffect">
                                  <p:stCondLst>
                                    <p:cond delay="0"/>
                                  </p:stCondLst>
                                  <p:childTnLst>
                                    <p:set>
                                      <p:cBhvr>
                                        <p:cTn id="108" dur="1" fill="hold">
                                          <p:stCondLst>
                                            <p:cond delay="0"/>
                                          </p:stCondLst>
                                        </p:cTn>
                                        <p:tgtEl>
                                          <p:spTgt spid="100"/>
                                        </p:tgtEl>
                                        <p:attrNameLst>
                                          <p:attrName>style.visibility</p:attrName>
                                        </p:attrNameLst>
                                      </p:cBhvr>
                                      <p:to>
                                        <p:strVal val="visible"/>
                                      </p:to>
                                    </p:set>
                                    <p:anim calcmode="lin" valueType="num">
                                      <p:cBhvr additive="base">
                                        <p:cTn id="109" dur="500" fill="hold"/>
                                        <p:tgtEl>
                                          <p:spTgt spid="100"/>
                                        </p:tgtEl>
                                        <p:attrNameLst>
                                          <p:attrName>ppt_x</p:attrName>
                                        </p:attrNameLst>
                                      </p:cBhvr>
                                      <p:tavLst>
                                        <p:tav tm="0">
                                          <p:val>
                                            <p:strVal val="#ppt_x"/>
                                          </p:val>
                                        </p:tav>
                                        <p:tav tm="100000">
                                          <p:val>
                                            <p:strVal val="#ppt_x"/>
                                          </p:val>
                                        </p:tav>
                                      </p:tavLst>
                                    </p:anim>
                                    <p:anim calcmode="lin" valueType="num">
                                      <p:cBhvr additive="base">
                                        <p:cTn id="110" dur="500" fill="hold"/>
                                        <p:tgtEl>
                                          <p:spTgt spid="100"/>
                                        </p:tgtEl>
                                        <p:attrNameLst>
                                          <p:attrName>ppt_y</p:attrName>
                                        </p:attrNameLst>
                                      </p:cBhvr>
                                      <p:tavLst>
                                        <p:tav tm="0">
                                          <p:val>
                                            <p:strVal val="1+#ppt_h/2"/>
                                          </p:val>
                                        </p:tav>
                                        <p:tav tm="100000">
                                          <p:val>
                                            <p:strVal val="#ppt_y"/>
                                          </p:val>
                                        </p:tav>
                                      </p:tavLst>
                                    </p:anim>
                                  </p:childTnLst>
                                </p:cTn>
                              </p:par>
                            </p:childTnLst>
                          </p:cTn>
                        </p:par>
                      </p:childTnLst>
                    </p:cTn>
                  </p:par>
                  <p:par>
                    <p:cTn id="111" fill="hold">
                      <p:stCondLst>
                        <p:cond delay="indefinite"/>
                      </p:stCondLst>
                      <p:childTnLst>
                        <p:par>
                          <p:cTn id="112" fill="hold">
                            <p:stCondLst>
                              <p:cond delay="0"/>
                            </p:stCondLst>
                            <p:childTnLst>
                              <p:par>
                                <p:cTn id="113" presetID="2" presetClass="entr" presetSubtype="4" fill="hold" grpId="0" nodeType="clickEffect">
                                  <p:stCondLst>
                                    <p:cond delay="0"/>
                                  </p:stCondLst>
                                  <p:childTnLst>
                                    <p:set>
                                      <p:cBhvr>
                                        <p:cTn id="114" dur="1" fill="hold">
                                          <p:stCondLst>
                                            <p:cond delay="0"/>
                                          </p:stCondLst>
                                        </p:cTn>
                                        <p:tgtEl>
                                          <p:spTgt spid="102"/>
                                        </p:tgtEl>
                                        <p:attrNameLst>
                                          <p:attrName>style.visibility</p:attrName>
                                        </p:attrNameLst>
                                      </p:cBhvr>
                                      <p:to>
                                        <p:strVal val="visible"/>
                                      </p:to>
                                    </p:set>
                                    <p:anim calcmode="lin" valueType="num">
                                      <p:cBhvr additive="base">
                                        <p:cTn id="115" dur="500" fill="hold"/>
                                        <p:tgtEl>
                                          <p:spTgt spid="102"/>
                                        </p:tgtEl>
                                        <p:attrNameLst>
                                          <p:attrName>ppt_x</p:attrName>
                                        </p:attrNameLst>
                                      </p:cBhvr>
                                      <p:tavLst>
                                        <p:tav tm="0">
                                          <p:val>
                                            <p:strVal val="#ppt_x"/>
                                          </p:val>
                                        </p:tav>
                                        <p:tav tm="100000">
                                          <p:val>
                                            <p:strVal val="#ppt_x"/>
                                          </p:val>
                                        </p:tav>
                                      </p:tavLst>
                                    </p:anim>
                                    <p:anim calcmode="lin" valueType="num">
                                      <p:cBhvr additive="base">
                                        <p:cTn id="116" dur="500" fill="hold"/>
                                        <p:tgtEl>
                                          <p:spTgt spid="102"/>
                                        </p:tgtEl>
                                        <p:attrNameLst>
                                          <p:attrName>ppt_y</p:attrName>
                                        </p:attrNameLst>
                                      </p:cBhvr>
                                      <p:tavLst>
                                        <p:tav tm="0">
                                          <p:val>
                                            <p:strVal val="1+#ppt_h/2"/>
                                          </p:val>
                                        </p:tav>
                                        <p:tav tm="100000">
                                          <p:val>
                                            <p:strVal val="#ppt_y"/>
                                          </p:val>
                                        </p:tav>
                                      </p:tavLst>
                                    </p:anim>
                                  </p:childTnLst>
                                </p:cTn>
                              </p:par>
                              <p:par>
                                <p:cTn id="117" presetID="2" presetClass="entr" presetSubtype="4" fill="hold" grpId="0" nodeType="withEffect">
                                  <p:stCondLst>
                                    <p:cond delay="0"/>
                                  </p:stCondLst>
                                  <p:childTnLst>
                                    <p:set>
                                      <p:cBhvr>
                                        <p:cTn id="118" dur="1" fill="hold">
                                          <p:stCondLst>
                                            <p:cond delay="0"/>
                                          </p:stCondLst>
                                        </p:cTn>
                                        <p:tgtEl>
                                          <p:spTgt spid="101"/>
                                        </p:tgtEl>
                                        <p:attrNameLst>
                                          <p:attrName>style.visibility</p:attrName>
                                        </p:attrNameLst>
                                      </p:cBhvr>
                                      <p:to>
                                        <p:strVal val="visible"/>
                                      </p:to>
                                    </p:set>
                                    <p:anim calcmode="lin" valueType="num">
                                      <p:cBhvr additive="base">
                                        <p:cTn id="119" dur="500" fill="hold"/>
                                        <p:tgtEl>
                                          <p:spTgt spid="101"/>
                                        </p:tgtEl>
                                        <p:attrNameLst>
                                          <p:attrName>ppt_x</p:attrName>
                                        </p:attrNameLst>
                                      </p:cBhvr>
                                      <p:tavLst>
                                        <p:tav tm="0">
                                          <p:val>
                                            <p:strVal val="#ppt_x"/>
                                          </p:val>
                                        </p:tav>
                                        <p:tav tm="100000">
                                          <p:val>
                                            <p:strVal val="#ppt_x"/>
                                          </p:val>
                                        </p:tav>
                                      </p:tavLst>
                                    </p:anim>
                                    <p:anim calcmode="lin" valueType="num">
                                      <p:cBhvr additive="base">
                                        <p:cTn id="120" dur="500" fill="hold"/>
                                        <p:tgtEl>
                                          <p:spTgt spid="10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 grpId="0"/>
      <p:bldP spid="53" grpId="0"/>
      <p:bldP spid="54" grpId="0"/>
      <p:bldP spid="55" grpId="0" animBg="1"/>
      <p:bldP spid="59" grpId="0" animBg="1"/>
      <p:bldP spid="99" grpId="0"/>
      <p:bldP spid="100" grpId="0"/>
      <p:bldP spid="102" grpId="0" animBg="1"/>
      <p:bldP spid="101" grpId="0"/>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27CA1B50-66B2-B047-B222-2BF1287AE6D7}"/>
              </a:ext>
            </a:extLst>
          </p:cNvPr>
          <p:cNvSpPr>
            <a:spLocks noGrp="1"/>
          </p:cNvSpPr>
          <p:nvPr>
            <p:ph type="title"/>
          </p:nvPr>
        </p:nvSpPr>
        <p:spPr/>
        <p:txBody>
          <a:bodyPr/>
          <a:lstStyle/>
          <a:p>
            <a:r>
              <a:rPr lang="en-US" dirty="0"/>
              <a:t>Multi Tiered Routing (East – West Packet Walk)</a:t>
            </a:r>
          </a:p>
        </p:txBody>
      </p:sp>
      <p:sp>
        <p:nvSpPr>
          <p:cNvPr id="4" name="Subtitle 3">
            <a:extLst>
              <a:ext uri="{FF2B5EF4-FFF2-40B4-BE49-F238E27FC236}">
                <a16:creationId xmlns:a16="http://schemas.microsoft.com/office/drawing/2014/main" id="{EB25EE95-81CC-854E-9657-616289DB6677}"/>
              </a:ext>
            </a:extLst>
          </p:cNvPr>
          <p:cNvSpPr>
            <a:spLocks noGrp="1"/>
          </p:cNvSpPr>
          <p:nvPr>
            <p:ph type="subTitle" idx="10"/>
          </p:nvPr>
        </p:nvSpPr>
        <p:spPr/>
        <p:txBody>
          <a:bodyPr/>
          <a:lstStyle/>
          <a:p>
            <a:r>
              <a:rPr lang="en-US" dirty="0"/>
              <a:t>Routing at the source</a:t>
            </a:r>
          </a:p>
        </p:txBody>
      </p:sp>
      <p:sp>
        <p:nvSpPr>
          <p:cNvPr id="99" name="Rectangle 98">
            <a:extLst>
              <a:ext uri="{FF2B5EF4-FFF2-40B4-BE49-F238E27FC236}">
                <a16:creationId xmlns:a16="http://schemas.microsoft.com/office/drawing/2014/main" id="{C63F139C-E637-D949-8651-F52647F5654D}"/>
              </a:ext>
            </a:extLst>
          </p:cNvPr>
          <p:cNvSpPr/>
          <p:nvPr/>
        </p:nvSpPr>
        <p:spPr>
          <a:xfrm>
            <a:off x="785527" y="2071203"/>
            <a:ext cx="3775587" cy="3335837"/>
          </a:xfrm>
          <a:prstGeom prst="rect">
            <a:avLst/>
          </a:prstGeom>
          <a:noFill/>
          <a:ln w="19050">
            <a:solidFill>
              <a:schemeClr val="tx1"/>
            </a:solidFill>
            <a:prstDash val="dash"/>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00" name="Rectangle 99">
            <a:extLst>
              <a:ext uri="{FF2B5EF4-FFF2-40B4-BE49-F238E27FC236}">
                <a16:creationId xmlns:a16="http://schemas.microsoft.com/office/drawing/2014/main" id="{A935E470-3FDB-4148-89EC-0749E253DA4C}"/>
              </a:ext>
            </a:extLst>
          </p:cNvPr>
          <p:cNvSpPr/>
          <p:nvPr/>
        </p:nvSpPr>
        <p:spPr>
          <a:xfrm>
            <a:off x="1543049" y="1490656"/>
            <a:ext cx="2130711" cy="523220"/>
          </a:xfrm>
          <a:prstGeom prst="rect">
            <a:avLst/>
          </a:prstGeom>
        </p:spPr>
        <p:txBody>
          <a:bodyPr wrap="none">
            <a:spAutoFit/>
          </a:bodyPr>
          <a:lstStyle/>
          <a:p>
            <a:pPr algn="ctr"/>
            <a:r>
              <a:rPr lang="en-US" sz="1400" b="1" dirty="0">
                <a:solidFill>
                  <a:srgbClr val="717074"/>
                </a:solidFill>
                <a:ea typeface="Gotham Rounded Book" charset="0"/>
                <a:cs typeface="Gotham Rounded Book" charset="0"/>
              </a:rPr>
              <a:t>Host Transport Node </a:t>
            </a:r>
          </a:p>
          <a:p>
            <a:pPr algn="ctr"/>
            <a:r>
              <a:rPr lang="en-US" sz="1400" b="1" dirty="0" err="1">
                <a:solidFill>
                  <a:srgbClr val="717074"/>
                </a:solidFill>
                <a:ea typeface="Gotham Rounded Book" charset="0"/>
                <a:cs typeface="Gotham Rounded Book" charset="0"/>
              </a:rPr>
              <a:t>ESXi</a:t>
            </a:r>
            <a:r>
              <a:rPr lang="en-US" sz="1400" b="1" dirty="0">
                <a:solidFill>
                  <a:srgbClr val="717074"/>
                </a:solidFill>
                <a:ea typeface="Gotham Rounded Book" charset="0"/>
                <a:cs typeface="Gotham Rounded Book" charset="0"/>
              </a:rPr>
              <a:t> Host</a:t>
            </a:r>
          </a:p>
        </p:txBody>
      </p:sp>
      <p:grpSp>
        <p:nvGrpSpPr>
          <p:cNvPr id="101" name="Group 100">
            <a:extLst>
              <a:ext uri="{FF2B5EF4-FFF2-40B4-BE49-F238E27FC236}">
                <a16:creationId xmlns:a16="http://schemas.microsoft.com/office/drawing/2014/main" id="{83C6B7BA-CDF3-8446-87BD-174001124858}"/>
              </a:ext>
            </a:extLst>
          </p:cNvPr>
          <p:cNvGrpSpPr/>
          <p:nvPr/>
        </p:nvGrpSpPr>
        <p:grpSpPr>
          <a:xfrm>
            <a:off x="1545801" y="3490772"/>
            <a:ext cx="745200" cy="745200"/>
            <a:chOff x="7736620" y="7009631"/>
            <a:chExt cx="4501800" cy="4503600"/>
          </a:xfrm>
          <a:solidFill>
            <a:schemeClr val="accent4"/>
          </a:solidFill>
        </p:grpSpPr>
        <p:sp>
          <p:nvSpPr>
            <p:cNvPr id="102" name="Freeform: Shape 1">
              <a:extLst>
                <a:ext uri="{FF2B5EF4-FFF2-40B4-BE49-F238E27FC236}">
                  <a16:creationId xmlns:a16="http://schemas.microsoft.com/office/drawing/2014/main" id="{DFD2FE61-9323-4C4F-8BBD-9DB65A0C95A6}"/>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3" name="Freeform: Shape 2">
              <a:extLst>
                <a:ext uri="{FF2B5EF4-FFF2-40B4-BE49-F238E27FC236}">
                  <a16:creationId xmlns:a16="http://schemas.microsoft.com/office/drawing/2014/main" id="{6DF78241-B3B0-CD43-A27E-4E9827BBED7F}"/>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4" name="Freeform: Shape 3">
              <a:extLst>
                <a:ext uri="{FF2B5EF4-FFF2-40B4-BE49-F238E27FC236}">
                  <a16:creationId xmlns:a16="http://schemas.microsoft.com/office/drawing/2014/main" id="{E70DB84F-AD34-F34E-BAC7-A1A44D0E2297}"/>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5" name="Freeform: Shape 4">
              <a:extLst>
                <a:ext uri="{FF2B5EF4-FFF2-40B4-BE49-F238E27FC236}">
                  <a16:creationId xmlns:a16="http://schemas.microsoft.com/office/drawing/2014/main" id="{266AFB5F-B7C5-134D-A021-48A0B90C234E}"/>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6" name="Freeform: Shape 5">
              <a:extLst>
                <a:ext uri="{FF2B5EF4-FFF2-40B4-BE49-F238E27FC236}">
                  <a16:creationId xmlns:a16="http://schemas.microsoft.com/office/drawing/2014/main" id="{638BC57D-5B68-F147-8C2A-8A2F54265881}"/>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grpSp>
        <p:nvGrpSpPr>
          <p:cNvPr id="107" name="Group 106">
            <a:extLst>
              <a:ext uri="{FF2B5EF4-FFF2-40B4-BE49-F238E27FC236}">
                <a16:creationId xmlns:a16="http://schemas.microsoft.com/office/drawing/2014/main" id="{6B2EAB20-AE87-064A-BAE5-501336412F74}"/>
              </a:ext>
            </a:extLst>
          </p:cNvPr>
          <p:cNvGrpSpPr/>
          <p:nvPr/>
        </p:nvGrpSpPr>
        <p:grpSpPr>
          <a:xfrm>
            <a:off x="2301102" y="2417759"/>
            <a:ext cx="744436" cy="744436"/>
            <a:chOff x="7736620" y="7009631"/>
            <a:chExt cx="4501800" cy="4503600"/>
          </a:xfrm>
          <a:solidFill>
            <a:schemeClr val="accent6"/>
          </a:solidFill>
        </p:grpSpPr>
        <p:sp>
          <p:nvSpPr>
            <p:cNvPr id="108" name="Freeform: Shape 1">
              <a:extLst>
                <a:ext uri="{FF2B5EF4-FFF2-40B4-BE49-F238E27FC236}">
                  <a16:creationId xmlns:a16="http://schemas.microsoft.com/office/drawing/2014/main" id="{CF4353B4-CAA8-FD42-8456-6B41EBBF16DF}"/>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9" name="Freeform: Shape 2">
              <a:extLst>
                <a:ext uri="{FF2B5EF4-FFF2-40B4-BE49-F238E27FC236}">
                  <a16:creationId xmlns:a16="http://schemas.microsoft.com/office/drawing/2014/main" id="{648F3DD7-21C0-9842-A779-7C8D0447AA0B}"/>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10" name="Freeform: Shape 3">
              <a:extLst>
                <a:ext uri="{FF2B5EF4-FFF2-40B4-BE49-F238E27FC236}">
                  <a16:creationId xmlns:a16="http://schemas.microsoft.com/office/drawing/2014/main" id="{1CF43E73-CF21-4E45-A639-5ED019C97564}"/>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11" name="Freeform: Shape 4">
              <a:extLst>
                <a:ext uri="{FF2B5EF4-FFF2-40B4-BE49-F238E27FC236}">
                  <a16:creationId xmlns:a16="http://schemas.microsoft.com/office/drawing/2014/main" id="{A39ED792-A2FF-1741-9A8C-108658663AAE}"/>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12" name="Freeform: Shape 5">
              <a:extLst>
                <a:ext uri="{FF2B5EF4-FFF2-40B4-BE49-F238E27FC236}">
                  <a16:creationId xmlns:a16="http://schemas.microsoft.com/office/drawing/2014/main" id="{4EC79180-EA67-2946-8851-7FBBB4116F48}"/>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grpSp>
        <p:nvGrpSpPr>
          <p:cNvPr id="113" name="Group 112">
            <a:extLst>
              <a:ext uri="{FF2B5EF4-FFF2-40B4-BE49-F238E27FC236}">
                <a16:creationId xmlns:a16="http://schemas.microsoft.com/office/drawing/2014/main" id="{1083BE21-C682-B14A-B283-963B0A5DC3C6}"/>
              </a:ext>
            </a:extLst>
          </p:cNvPr>
          <p:cNvGrpSpPr/>
          <p:nvPr/>
        </p:nvGrpSpPr>
        <p:grpSpPr>
          <a:xfrm>
            <a:off x="3047139" y="3479868"/>
            <a:ext cx="745200" cy="745200"/>
            <a:chOff x="7736620" y="7009631"/>
            <a:chExt cx="4501800" cy="4503600"/>
          </a:xfrm>
          <a:solidFill>
            <a:schemeClr val="accent1"/>
          </a:solidFill>
        </p:grpSpPr>
        <p:sp>
          <p:nvSpPr>
            <p:cNvPr id="114" name="Freeform: Shape 1">
              <a:extLst>
                <a:ext uri="{FF2B5EF4-FFF2-40B4-BE49-F238E27FC236}">
                  <a16:creationId xmlns:a16="http://schemas.microsoft.com/office/drawing/2014/main" id="{C19EFE03-1DDD-F944-95B1-35A28F96643E}"/>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15" name="Freeform: Shape 2">
              <a:extLst>
                <a:ext uri="{FF2B5EF4-FFF2-40B4-BE49-F238E27FC236}">
                  <a16:creationId xmlns:a16="http://schemas.microsoft.com/office/drawing/2014/main" id="{DDA6623A-F745-9A4F-BB39-58425F6015D5}"/>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16" name="Freeform: Shape 3">
              <a:extLst>
                <a:ext uri="{FF2B5EF4-FFF2-40B4-BE49-F238E27FC236}">
                  <a16:creationId xmlns:a16="http://schemas.microsoft.com/office/drawing/2014/main" id="{BCBB425B-04A9-2E49-B5C6-8E1DA7A8E083}"/>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17" name="Freeform: Shape 4">
              <a:extLst>
                <a:ext uri="{FF2B5EF4-FFF2-40B4-BE49-F238E27FC236}">
                  <a16:creationId xmlns:a16="http://schemas.microsoft.com/office/drawing/2014/main" id="{DA7D52EB-D53C-FA4F-99E9-BBF30C0DA6DC}"/>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18" name="Freeform: Shape 5">
              <a:extLst>
                <a:ext uri="{FF2B5EF4-FFF2-40B4-BE49-F238E27FC236}">
                  <a16:creationId xmlns:a16="http://schemas.microsoft.com/office/drawing/2014/main" id="{333AD149-58A2-A140-B042-E11DDF50D236}"/>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119" name="Rectangle 118">
            <a:extLst>
              <a:ext uri="{FF2B5EF4-FFF2-40B4-BE49-F238E27FC236}">
                <a16:creationId xmlns:a16="http://schemas.microsoft.com/office/drawing/2014/main" id="{400EF2FB-D485-6749-83EE-057C8901A55D}"/>
              </a:ext>
            </a:extLst>
          </p:cNvPr>
          <p:cNvSpPr/>
          <p:nvPr/>
        </p:nvSpPr>
        <p:spPr>
          <a:xfrm>
            <a:off x="1238810" y="3211582"/>
            <a:ext cx="861706" cy="338554"/>
          </a:xfrm>
          <a:prstGeom prst="rect">
            <a:avLst/>
          </a:prstGeom>
        </p:spPr>
        <p:txBody>
          <a:bodyPr wrap="square">
            <a:spAutoFit/>
          </a:bodyPr>
          <a:lstStyle/>
          <a:p>
            <a:r>
              <a:rPr lang="en-US" sz="1600" b="1" dirty="0">
                <a:solidFill>
                  <a:schemeClr val="tx2"/>
                </a:solidFill>
                <a:latin typeface="Metropolis" pitchFamily="2" charset="77"/>
              </a:rPr>
              <a:t>T1 LR</a:t>
            </a:r>
            <a:endParaRPr lang="en-GB" sz="1600" dirty="0"/>
          </a:p>
        </p:txBody>
      </p:sp>
      <p:sp>
        <p:nvSpPr>
          <p:cNvPr id="120" name="Rectangle 119">
            <a:extLst>
              <a:ext uri="{FF2B5EF4-FFF2-40B4-BE49-F238E27FC236}">
                <a16:creationId xmlns:a16="http://schemas.microsoft.com/office/drawing/2014/main" id="{4B62CC70-4EAF-BF4B-BD6B-28154C5D17B2}"/>
              </a:ext>
            </a:extLst>
          </p:cNvPr>
          <p:cNvSpPr/>
          <p:nvPr/>
        </p:nvSpPr>
        <p:spPr>
          <a:xfrm>
            <a:off x="3402201" y="3223910"/>
            <a:ext cx="861706" cy="338554"/>
          </a:xfrm>
          <a:prstGeom prst="rect">
            <a:avLst/>
          </a:prstGeom>
        </p:spPr>
        <p:txBody>
          <a:bodyPr wrap="square">
            <a:spAutoFit/>
          </a:bodyPr>
          <a:lstStyle/>
          <a:p>
            <a:r>
              <a:rPr lang="en-US" sz="1600" b="1" dirty="0">
                <a:solidFill>
                  <a:schemeClr val="tx2"/>
                </a:solidFill>
                <a:latin typeface="Metropolis" pitchFamily="2" charset="77"/>
              </a:rPr>
              <a:t>T1 LR</a:t>
            </a:r>
            <a:endParaRPr lang="en-GB" sz="1600" dirty="0"/>
          </a:p>
        </p:txBody>
      </p:sp>
      <p:sp>
        <p:nvSpPr>
          <p:cNvPr id="121" name="Rectangle 120">
            <a:extLst>
              <a:ext uri="{FF2B5EF4-FFF2-40B4-BE49-F238E27FC236}">
                <a16:creationId xmlns:a16="http://schemas.microsoft.com/office/drawing/2014/main" id="{C71731DE-A35E-174A-8C93-04043B10EEFF}"/>
              </a:ext>
            </a:extLst>
          </p:cNvPr>
          <p:cNvSpPr/>
          <p:nvPr/>
        </p:nvSpPr>
        <p:spPr>
          <a:xfrm>
            <a:off x="1695409" y="2207406"/>
            <a:ext cx="861706" cy="338554"/>
          </a:xfrm>
          <a:prstGeom prst="rect">
            <a:avLst/>
          </a:prstGeom>
        </p:spPr>
        <p:txBody>
          <a:bodyPr wrap="square">
            <a:spAutoFit/>
          </a:bodyPr>
          <a:lstStyle/>
          <a:p>
            <a:r>
              <a:rPr lang="en-US" sz="1600" b="1" dirty="0">
                <a:solidFill>
                  <a:schemeClr val="tx2"/>
                </a:solidFill>
                <a:latin typeface="Metropolis" pitchFamily="2" charset="77"/>
              </a:rPr>
              <a:t>T0 LR</a:t>
            </a:r>
            <a:endParaRPr lang="en-GB" sz="1600" dirty="0"/>
          </a:p>
        </p:txBody>
      </p:sp>
      <p:sp>
        <p:nvSpPr>
          <p:cNvPr id="122" name="Arc 121">
            <a:extLst>
              <a:ext uri="{FF2B5EF4-FFF2-40B4-BE49-F238E27FC236}">
                <a16:creationId xmlns:a16="http://schemas.microsoft.com/office/drawing/2014/main" id="{51FB77E2-9287-E648-A956-C08ECC653C1A}"/>
              </a:ext>
            </a:extLst>
          </p:cNvPr>
          <p:cNvSpPr/>
          <p:nvPr/>
        </p:nvSpPr>
        <p:spPr bwMode="gray">
          <a:xfrm>
            <a:off x="2557115" y="2994920"/>
            <a:ext cx="860402" cy="952047"/>
          </a:xfrm>
          <a:prstGeom prst="arc">
            <a:avLst>
              <a:gd name="adj1" fmla="val 16200000"/>
              <a:gd name="adj2" fmla="val 151431"/>
            </a:avLst>
          </a:prstGeom>
          <a:ln w="2540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23" name="Arc 122">
            <a:extLst>
              <a:ext uri="{FF2B5EF4-FFF2-40B4-BE49-F238E27FC236}">
                <a16:creationId xmlns:a16="http://schemas.microsoft.com/office/drawing/2014/main" id="{244E7FAD-4811-DB45-BFE1-529EA6B5E886}"/>
              </a:ext>
            </a:extLst>
          </p:cNvPr>
          <p:cNvSpPr/>
          <p:nvPr/>
        </p:nvSpPr>
        <p:spPr bwMode="gray">
          <a:xfrm rot="16200000">
            <a:off x="1850330" y="3048401"/>
            <a:ext cx="952044" cy="845086"/>
          </a:xfrm>
          <a:prstGeom prst="arc">
            <a:avLst>
              <a:gd name="adj1" fmla="val 16200000"/>
              <a:gd name="adj2" fmla="val 71214"/>
            </a:avLst>
          </a:prstGeom>
          <a:ln w="2540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cxnSp>
        <p:nvCxnSpPr>
          <p:cNvPr id="124" name="Straight Connector 123">
            <a:extLst>
              <a:ext uri="{FF2B5EF4-FFF2-40B4-BE49-F238E27FC236}">
                <a16:creationId xmlns:a16="http://schemas.microsoft.com/office/drawing/2014/main" id="{16E1BA56-4470-3F4B-8701-E2288A5C52C4}"/>
              </a:ext>
            </a:extLst>
          </p:cNvPr>
          <p:cNvCxnSpPr>
            <a:cxnSpLocks/>
          </p:cNvCxnSpPr>
          <p:nvPr/>
        </p:nvCxnSpPr>
        <p:spPr bwMode="gray">
          <a:xfrm>
            <a:off x="2616665" y="4496357"/>
            <a:ext cx="778437" cy="0"/>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25" name="Straight Connector 124">
            <a:extLst>
              <a:ext uri="{FF2B5EF4-FFF2-40B4-BE49-F238E27FC236}">
                <a16:creationId xmlns:a16="http://schemas.microsoft.com/office/drawing/2014/main" id="{7486CB53-9FD4-3D40-96BC-B65CD5B883BD}"/>
              </a:ext>
            </a:extLst>
          </p:cNvPr>
          <p:cNvCxnSpPr>
            <a:cxnSpLocks/>
          </p:cNvCxnSpPr>
          <p:nvPr/>
        </p:nvCxnSpPr>
        <p:spPr bwMode="gray">
          <a:xfrm flipH="1">
            <a:off x="1168346" y="4498727"/>
            <a:ext cx="881870" cy="0"/>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26" name="Straight Connector 125">
            <a:extLst>
              <a:ext uri="{FF2B5EF4-FFF2-40B4-BE49-F238E27FC236}">
                <a16:creationId xmlns:a16="http://schemas.microsoft.com/office/drawing/2014/main" id="{93C8D85E-D316-1E4D-B061-7605C4BEFD9F}"/>
              </a:ext>
            </a:extLst>
          </p:cNvPr>
          <p:cNvCxnSpPr>
            <a:cxnSpLocks/>
          </p:cNvCxnSpPr>
          <p:nvPr/>
        </p:nvCxnSpPr>
        <p:spPr bwMode="gray">
          <a:xfrm flipV="1">
            <a:off x="1744229" y="4170656"/>
            <a:ext cx="0" cy="328071"/>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27" name="Straight Connector 126">
            <a:extLst>
              <a:ext uri="{FF2B5EF4-FFF2-40B4-BE49-F238E27FC236}">
                <a16:creationId xmlns:a16="http://schemas.microsoft.com/office/drawing/2014/main" id="{879BDFF2-20ED-0448-8B63-B981FC2D892F}"/>
              </a:ext>
            </a:extLst>
          </p:cNvPr>
          <p:cNvCxnSpPr>
            <a:cxnSpLocks/>
          </p:cNvCxnSpPr>
          <p:nvPr/>
        </p:nvCxnSpPr>
        <p:spPr bwMode="gray">
          <a:xfrm>
            <a:off x="3141559" y="4106096"/>
            <a:ext cx="0" cy="392631"/>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128" name="Group 127">
            <a:extLst>
              <a:ext uri="{FF2B5EF4-FFF2-40B4-BE49-F238E27FC236}">
                <a16:creationId xmlns:a16="http://schemas.microsoft.com/office/drawing/2014/main" id="{981CB411-BCDB-A548-BEFC-5DDCA2D101F4}"/>
              </a:ext>
            </a:extLst>
          </p:cNvPr>
          <p:cNvGrpSpPr/>
          <p:nvPr/>
        </p:nvGrpSpPr>
        <p:grpSpPr>
          <a:xfrm>
            <a:off x="1168878" y="4756855"/>
            <a:ext cx="475288" cy="475288"/>
            <a:chOff x="6490447" y="2136284"/>
            <a:chExt cx="1828959" cy="1828959"/>
          </a:xfrm>
        </p:grpSpPr>
        <p:sp>
          <p:nvSpPr>
            <p:cNvPr id="129" name="Oval 128">
              <a:extLst>
                <a:ext uri="{FF2B5EF4-FFF2-40B4-BE49-F238E27FC236}">
                  <a16:creationId xmlns:a16="http://schemas.microsoft.com/office/drawing/2014/main" id="{80E28A2A-715A-6349-98CC-3DEAD7EC2FAE}"/>
                </a:ext>
              </a:extLst>
            </p:cNvPr>
            <p:cNvSpPr/>
            <p:nvPr/>
          </p:nvSpPr>
          <p:spPr>
            <a:xfrm>
              <a:off x="6490447" y="2136284"/>
              <a:ext cx="1828959" cy="1828959"/>
            </a:xfrm>
            <a:prstGeom prst="ellipse">
              <a:avLst/>
            </a:prstGeom>
            <a:solidFill>
              <a:schemeClr val="accent4"/>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30" name="Freeform 5">
              <a:extLst>
                <a:ext uri="{FF2B5EF4-FFF2-40B4-BE49-F238E27FC236}">
                  <a16:creationId xmlns:a16="http://schemas.microsoft.com/office/drawing/2014/main" id="{EF69392C-3BA2-624A-BFBE-24BB68D819BD}"/>
                </a:ext>
              </a:extLst>
            </p:cNvPr>
            <p:cNvSpPr>
              <a:spLocks noChangeAspect="1" noEditPoints="1"/>
            </p:cNvSpPr>
            <p:nvPr/>
          </p:nvSpPr>
          <p:spPr bwMode="auto">
            <a:xfrm>
              <a:off x="6857538" y="2502679"/>
              <a:ext cx="1096167" cy="1096167"/>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31" name="Group 130">
            <a:extLst>
              <a:ext uri="{FF2B5EF4-FFF2-40B4-BE49-F238E27FC236}">
                <a16:creationId xmlns:a16="http://schemas.microsoft.com/office/drawing/2014/main" id="{C135331E-C6E8-B544-B92B-2F047D3376E2}"/>
              </a:ext>
            </a:extLst>
          </p:cNvPr>
          <p:cNvGrpSpPr/>
          <p:nvPr/>
        </p:nvGrpSpPr>
        <p:grpSpPr>
          <a:xfrm>
            <a:off x="1669962" y="4756855"/>
            <a:ext cx="475288" cy="475288"/>
            <a:chOff x="6490447" y="2136284"/>
            <a:chExt cx="1828959" cy="1828959"/>
          </a:xfrm>
        </p:grpSpPr>
        <p:sp>
          <p:nvSpPr>
            <p:cNvPr id="132" name="Oval 131">
              <a:extLst>
                <a:ext uri="{FF2B5EF4-FFF2-40B4-BE49-F238E27FC236}">
                  <a16:creationId xmlns:a16="http://schemas.microsoft.com/office/drawing/2014/main" id="{B38718F0-3B2F-2143-83CF-0CAF51508406}"/>
                </a:ext>
              </a:extLst>
            </p:cNvPr>
            <p:cNvSpPr/>
            <p:nvPr/>
          </p:nvSpPr>
          <p:spPr>
            <a:xfrm>
              <a:off x="6490447" y="2136284"/>
              <a:ext cx="1828959" cy="1828959"/>
            </a:xfrm>
            <a:prstGeom prst="ellipse">
              <a:avLst/>
            </a:prstGeom>
            <a:solidFill>
              <a:schemeClr val="accent4"/>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33" name="Freeform 5">
              <a:extLst>
                <a:ext uri="{FF2B5EF4-FFF2-40B4-BE49-F238E27FC236}">
                  <a16:creationId xmlns:a16="http://schemas.microsoft.com/office/drawing/2014/main" id="{6A895FEB-BEC6-4D43-B7AB-FBE3F5375845}"/>
                </a:ext>
              </a:extLst>
            </p:cNvPr>
            <p:cNvSpPr>
              <a:spLocks noChangeAspect="1" noEditPoints="1"/>
            </p:cNvSpPr>
            <p:nvPr/>
          </p:nvSpPr>
          <p:spPr bwMode="auto">
            <a:xfrm>
              <a:off x="6857538" y="2502679"/>
              <a:ext cx="1096167" cy="1096167"/>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cxnSp>
        <p:nvCxnSpPr>
          <p:cNvPr id="134" name="Straight Connector 133">
            <a:extLst>
              <a:ext uri="{FF2B5EF4-FFF2-40B4-BE49-F238E27FC236}">
                <a16:creationId xmlns:a16="http://schemas.microsoft.com/office/drawing/2014/main" id="{2F53915F-0AC4-4445-AC5E-FADC41261B24}"/>
              </a:ext>
            </a:extLst>
          </p:cNvPr>
          <p:cNvCxnSpPr>
            <a:cxnSpLocks/>
            <a:stCxn id="129" idx="0"/>
          </p:cNvCxnSpPr>
          <p:nvPr/>
        </p:nvCxnSpPr>
        <p:spPr bwMode="gray">
          <a:xfrm flipV="1">
            <a:off x="1406522" y="4498727"/>
            <a:ext cx="0" cy="258128"/>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35" name="Straight Connector 134">
            <a:extLst>
              <a:ext uri="{FF2B5EF4-FFF2-40B4-BE49-F238E27FC236}">
                <a16:creationId xmlns:a16="http://schemas.microsoft.com/office/drawing/2014/main" id="{2A27C0AA-9F53-3646-A7F4-4C513705A063}"/>
              </a:ext>
            </a:extLst>
          </p:cNvPr>
          <p:cNvCxnSpPr>
            <a:cxnSpLocks/>
          </p:cNvCxnSpPr>
          <p:nvPr/>
        </p:nvCxnSpPr>
        <p:spPr bwMode="gray">
          <a:xfrm flipV="1">
            <a:off x="1907606" y="4498727"/>
            <a:ext cx="0" cy="258128"/>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136" name="Group 135">
            <a:extLst>
              <a:ext uri="{FF2B5EF4-FFF2-40B4-BE49-F238E27FC236}">
                <a16:creationId xmlns:a16="http://schemas.microsoft.com/office/drawing/2014/main" id="{62387745-7F19-D341-91B3-C7D566BD9DEF}"/>
              </a:ext>
            </a:extLst>
          </p:cNvPr>
          <p:cNvGrpSpPr/>
          <p:nvPr/>
        </p:nvGrpSpPr>
        <p:grpSpPr>
          <a:xfrm>
            <a:off x="3055194" y="4761815"/>
            <a:ext cx="475288" cy="475288"/>
            <a:chOff x="6528282" y="2136284"/>
            <a:chExt cx="1828959" cy="1828959"/>
          </a:xfrm>
        </p:grpSpPr>
        <p:sp>
          <p:nvSpPr>
            <p:cNvPr id="137" name="Oval 136">
              <a:extLst>
                <a:ext uri="{FF2B5EF4-FFF2-40B4-BE49-F238E27FC236}">
                  <a16:creationId xmlns:a16="http://schemas.microsoft.com/office/drawing/2014/main" id="{DEF234E9-2E32-7A4E-B827-0A9F97E8A1E2}"/>
                </a:ext>
              </a:extLst>
            </p:cNvPr>
            <p:cNvSpPr/>
            <p:nvPr/>
          </p:nvSpPr>
          <p:spPr>
            <a:xfrm>
              <a:off x="6528282" y="2136284"/>
              <a:ext cx="1828959" cy="1828959"/>
            </a:xfrm>
            <a:prstGeom prst="ellipse">
              <a:avLst/>
            </a:prstGeom>
            <a:solidFill>
              <a:schemeClr val="accent1"/>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38" name="Freeform 5">
              <a:extLst>
                <a:ext uri="{FF2B5EF4-FFF2-40B4-BE49-F238E27FC236}">
                  <a16:creationId xmlns:a16="http://schemas.microsoft.com/office/drawing/2014/main" id="{31940A05-4594-4546-9C27-1E74B220FC1D}"/>
                </a:ext>
              </a:extLst>
            </p:cNvPr>
            <p:cNvSpPr>
              <a:spLocks noChangeAspect="1" noEditPoints="1"/>
            </p:cNvSpPr>
            <p:nvPr/>
          </p:nvSpPr>
          <p:spPr bwMode="auto">
            <a:xfrm>
              <a:off x="6894675" y="2498449"/>
              <a:ext cx="1096168" cy="1096168"/>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cxnSp>
        <p:nvCxnSpPr>
          <p:cNvPr id="139" name="Straight Connector 138">
            <a:extLst>
              <a:ext uri="{FF2B5EF4-FFF2-40B4-BE49-F238E27FC236}">
                <a16:creationId xmlns:a16="http://schemas.microsoft.com/office/drawing/2014/main" id="{0D56D21F-5FF8-CF4A-A4DA-1B41EFC7A31A}"/>
              </a:ext>
            </a:extLst>
          </p:cNvPr>
          <p:cNvCxnSpPr>
            <a:cxnSpLocks/>
          </p:cNvCxnSpPr>
          <p:nvPr/>
        </p:nvCxnSpPr>
        <p:spPr bwMode="gray">
          <a:xfrm flipV="1">
            <a:off x="2746358" y="4500740"/>
            <a:ext cx="0" cy="258128"/>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45523991-D605-5849-9976-C2976E96B4CF}"/>
              </a:ext>
            </a:extLst>
          </p:cNvPr>
          <p:cNvCxnSpPr>
            <a:cxnSpLocks/>
          </p:cNvCxnSpPr>
          <p:nvPr/>
        </p:nvCxnSpPr>
        <p:spPr bwMode="gray">
          <a:xfrm flipV="1">
            <a:off x="3280101" y="4500740"/>
            <a:ext cx="0" cy="258128"/>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141" name="Group 140">
            <a:extLst>
              <a:ext uri="{FF2B5EF4-FFF2-40B4-BE49-F238E27FC236}">
                <a16:creationId xmlns:a16="http://schemas.microsoft.com/office/drawing/2014/main" id="{9052BAAA-EF8B-BC4A-AA3B-17CDE0E41626}"/>
              </a:ext>
            </a:extLst>
          </p:cNvPr>
          <p:cNvGrpSpPr/>
          <p:nvPr/>
        </p:nvGrpSpPr>
        <p:grpSpPr>
          <a:xfrm>
            <a:off x="2521451" y="4752331"/>
            <a:ext cx="475288" cy="475288"/>
            <a:chOff x="6528282" y="2136284"/>
            <a:chExt cx="1828959" cy="1828959"/>
          </a:xfrm>
        </p:grpSpPr>
        <p:sp>
          <p:nvSpPr>
            <p:cNvPr id="142" name="Oval 141">
              <a:extLst>
                <a:ext uri="{FF2B5EF4-FFF2-40B4-BE49-F238E27FC236}">
                  <a16:creationId xmlns:a16="http://schemas.microsoft.com/office/drawing/2014/main" id="{4C81429F-28A1-F249-AF0A-5CD5579501E6}"/>
                </a:ext>
              </a:extLst>
            </p:cNvPr>
            <p:cNvSpPr/>
            <p:nvPr/>
          </p:nvSpPr>
          <p:spPr>
            <a:xfrm>
              <a:off x="6528282" y="2136284"/>
              <a:ext cx="1828959" cy="1828959"/>
            </a:xfrm>
            <a:prstGeom prst="ellipse">
              <a:avLst/>
            </a:prstGeom>
            <a:solidFill>
              <a:schemeClr val="accent1"/>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43" name="Freeform 5">
              <a:extLst>
                <a:ext uri="{FF2B5EF4-FFF2-40B4-BE49-F238E27FC236}">
                  <a16:creationId xmlns:a16="http://schemas.microsoft.com/office/drawing/2014/main" id="{1809BC64-712C-7A47-9990-80387A0D287D}"/>
                </a:ext>
              </a:extLst>
            </p:cNvPr>
            <p:cNvSpPr>
              <a:spLocks noChangeAspect="1" noEditPoints="1"/>
            </p:cNvSpPr>
            <p:nvPr/>
          </p:nvSpPr>
          <p:spPr bwMode="auto">
            <a:xfrm>
              <a:off x="6894675" y="2498449"/>
              <a:ext cx="1096168" cy="1096168"/>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cxnSp>
        <p:nvCxnSpPr>
          <p:cNvPr id="144" name="Straight Connector 143">
            <a:extLst>
              <a:ext uri="{FF2B5EF4-FFF2-40B4-BE49-F238E27FC236}">
                <a16:creationId xmlns:a16="http://schemas.microsoft.com/office/drawing/2014/main" id="{49F06C84-962F-9149-87FE-35C506F9AF1C}"/>
              </a:ext>
            </a:extLst>
          </p:cNvPr>
          <p:cNvCxnSpPr>
            <a:cxnSpLocks/>
          </p:cNvCxnSpPr>
          <p:nvPr/>
        </p:nvCxnSpPr>
        <p:spPr bwMode="gray">
          <a:xfrm>
            <a:off x="3624742" y="4514771"/>
            <a:ext cx="403864" cy="0"/>
          </a:xfrm>
          <a:prstGeom prst="line">
            <a:avLst/>
          </a:prstGeom>
          <a:ln w="25400" cap="rnd">
            <a:solidFill>
              <a:srgbClr val="82002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D11D4509-03AD-FE45-89A5-72A60079E8BE}"/>
              </a:ext>
            </a:extLst>
          </p:cNvPr>
          <p:cNvCxnSpPr>
            <a:cxnSpLocks/>
          </p:cNvCxnSpPr>
          <p:nvPr/>
        </p:nvCxnSpPr>
        <p:spPr bwMode="gray">
          <a:xfrm>
            <a:off x="3709155" y="4106096"/>
            <a:ext cx="0" cy="403001"/>
          </a:xfrm>
          <a:prstGeom prst="line">
            <a:avLst/>
          </a:prstGeom>
          <a:ln w="25400" cap="rnd">
            <a:solidFill>
              <a:srgbClr val="82002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46" name="Straight Connector 145">
            <a:extLst>
              <a:ext uri="{FF2B5EF4-FFF2-40B4-BE49-F238E27FC236}">
                <a16:creationId xmlns:a16="http://schemas.microsoft.com/office/drawing/2014/main" id="{48A42596-22CE-0842-A429-DE91329F7440}"/>
              </a:ext>
            </a:extLst>
          </p:cNvPr>
          <p:cNvCxnSpPr>
            <a:cxnSpLocks/>
          </p:cNvCxnSpPr>
          <p:nvPr/>
        </p:nvCxnSpPr>
        <p:spPr bwMode="gray">
          <a:xfrm flipV="1">
            <a:off x="3875998" y="4516784"/>
            <a:ext cx="0" cy="258128"/>
          </a:xfrm>
          <a:prstGeom prst="line">
            <a:avLst/>
          </a:prstGeom>
          <a:ln w="25400" cap="rnd">
            <a:solidFill>
              <a:srgbClr val="820024"/>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147" name="Group 146">
            <a:extLst>
              <a:ext uri="{FF2B5EF4-FFF2-40B4-BE49-F238E27FC236}">
                <a16:creationId xmlns:a16="http://schemas.microsoft.com/office/drawing/2014/main" id="{00EAA92B-399E-954F-86A2-58DD907D2478}"/>
              </a:ext>
            </a:extLst>
          </p:cNvPr>
          <p:cNvGrpSpPr/>
          <p:nvPr/>
        </p:nvGrpSpPr>
        <p:grpSpPr>
          <a:xfrm>
            <a:off x="3638354" y="4749356"/>
            <a:ext cx="475288" cy="475288"/>
            <a:chOff x="6506487" y="2132051"/>
            <a:chExt cx="1828959" cy="1828959"/>
          </a:xfrm>
        </p:grpSpPr>
        <p:sp>
          <p:nvSpPr>
            <p:cNvPr id="148" name="Oval 147">
              <a:extLst>
                <a:ext uri="{FF2B5EF4-FFF2-40B4-BE49-F238E27FC236}">
                  <a16:creationId xmlns:a16="http://schemas.microsoft.com/office/drawing/2014/main" id="{913AB98A-391E-554C-BC96-91658919A9D6}"/>
                </a:ext>
              </a:extLst>
            </p:cNvPr>
            <p:cNvSpPr/>
            <p:nvPr/>
          </p:nvSpPr>
          <p:spPr>
            <a:xfrm>
              <a:off x="6506487" y="2132051"/>
              <a:ext cx="1828959" cy="1828959"/>
            </a:xfrm>
            <a:prstGeom prst="ellipse">
              <a:avLst/>
            </a:prstGeom>
            <a:solidFill>
              <a:srgbClr val="820024"/>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49" name="Freeform 5">
              <a:extLst>
                <a:ext uri="{FF2B5EF4-FFF2-40B4-BE49-F238E27FC236}">
                  <a16:creationId xmlns:a16="http://schemas.microsoft.com/office/drawing/2014/main" id="{CCB39880-CCC0-FA44-AEA2-F0BD7E31904A}"/>
                </a:ext>
              </a:extLst>
            </p:cNvPr>
            <p:cNvSpPr>
              <a:spLocks noChangeAspect="1" noEditPoints="1"/>
            </p:cNvSpPr>
            <p:nvPr/>
          </p:nvSpPr>
          <p:spPr bwMode="auto">
            <a:xfrm>
              <a:off x="6894675" y="2498449"/>
              <a:ext cx="1096168" cy="1096168"/>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52" name="Rectangle 151">
            <a:extLst>
              <a:ext uri="{FF2B5EF4-FFF2-40B4-BE49-F238E27FC236}">
                <a16:creationId xmlns:a16="http://schemas.microsoft.com/office/drawing/2014/main" id="{F5440FF7-66D6-9C4C-BC4A-ADC36EA73113}"/>
              </a:ext>
            </a:extLst>
          </p:cNvPr>
          <p:cNvSpPr/>
          <p:nvPr/>
        </p:nvSpPr>
        <p:spPr>
          <a:xfrm>
            <a:off x="7525985" y="2071203"/>
            <a:ext cx="3775587" cy="3335837"/>
          </a:xfrm>
          <a:prstGeom prst="rect">
            <a:avLst/>
          </a:prstGeom>
          <a:noFill/>
          <a:ln w="19050">
            <a:solidFill>
              <a:schemeClr val="tx1"/>
            </a:solidFill>
            <a:prstDash val="dash"/>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53" name="Rectangle 152">
            <a:extLst>
              <a:ext uri="{FF2B5EF4-FFF2-40B4-BE49-F238E27FC236}">
                <a16:creationId xmlns:a16="http://schemas.microsoft.com/office/drawing/2014/main" id="{D91FA11B-15E4-4545-9AA7-4FC83C822C39}"/>
              </a:ext>
            </a:extLst>
          </p:cNvPr>
          <p:cNvSpPr/>
          <p:nvPr/>
        </p:nvSpPr>
        <p:spPr>
          <a:xfrm>
            <a:off x="8283507" y="1490656"/>
            <a:ext cx="2130711" cy="523220"/>
          </a:xfrm>
          <a:prstGeom prst="rect">
            <a:avLst/>
          </a:prstGeom>
        </p:spPr>
        <p:txBody>
          <a:bodyPr wrap="none">
            <a:spAutoFit/>
          </a:bodyPr>
          <a:lstStyle/>
          <a:p>
            <a:pPr algn="ctr"/>
            <a:r>
              <a:rPr lang="en-US" sz="1400" b="1" dirty="0">
                <a:solidFill>
                  <a:srgbClr val="717074"/>
                </a:solidFill>
                <a:ea typeface="Gotham Rounded Book" charset="0"/>
                <a:cs typeface="Gotham Rounded Book" charset="0"/>
              </a:rPr>
              <a:t>Host Transport Node </a:t>
            </a:r>
          </a:p>
          <a:p>
            <a:pPr algn="ctr"/>
            <a:r>
              <a:rPr lang="en-US" sz="1400" b="1" dirty="0" err="1">
                <a:solidFill>
                  <a:srgbClr val="717074"/>
                </a:solidFill>
                <a:ea typeface="Gotham Rounded Book" charset="0"/>
                <a:cs typeface="Gotham Rounded Book" charset="0"/>
              </a:rPr>
              <a:t>ESXi</a:t>
            </a:r>
            <a:r>
              <a:rPr lang="en-US" sz="1400" b="1" dirty="0">
                <a:solidFill>
                  <a:srgbClr val="717074"/>
                </a:solidFill>
                <a:ea typeface="Gotham Rounded Book" charset="0"/>
                <a:cs typeface="Gotham Rounded Book" charset="0"/>
              </a:rPr>
              <a:t> Host</a:t>
            </a:r>
          </a:p>
        </p:txBody>
      </p:sp>
      <p:grpSp>
        <p:nvGrpSpPr>
          <p:cNvPr id="154" name="Group 153">
            <a:extLst>
              <a:ext uri="{FF2B5EF4-FFF2-40B4-BE49-F238E27FC236}">
                <a16:creationId xmlns:a16="http://schemas.microsoft.com/office/drawing/2014/main" id="{6C12F431-E3C2-ED4E-BF19-1A83A6DE15F8}"/>
              </a:ext>
            </a:extLst>
          </p:cNvPr>
          <p:cNvGrpSpPr/>
          <p:nvPr/>
        </p:nvGrpSpPr>
        <p:grpSpPr>
          <a:xfrm>
            <a:off x="8286259" y="3490772"/>
            <a:ext cx="745200" cy="745200"/>
            <a:chOff x="7736620" y="7009631"/>
            <a:chExt cx="4501800" cy="4503600"/>
          </a:xfrm>
          <a:solidFill>
            <a:schemeClr val="accent4"/>
          </a:solidFill>
        </p:grpSpPr>
        <p:sp>
          <p:nvSpPr>
            <p:cNvPr id="155" name="Freeform: Shape 1">
              <a:extLst>
                <a:ext uri="{FF2B5EF4-FFF2-40B4-BE49-F238E27FC236}">
                  <a16:creationId xmlns:a16="http://schemas.microsoft.com/office/drawing/2014/main" id="{A94C1835-2BA4-A44C-ABD8-F2CA4629D880}"/>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56" name="Freeform: Shape 2">
              <a:extLst>
                <a:ext uri="{FF2B5EF4-FFF2-40B4-BE49-F238E27FC236}">
                  <a16:creationId xmlns:a16="http://schemas.microsoft.com/office/drawing/2014/main" id="{19130F00-2A06-2644-BF8B-A04A524B7AB8}"/>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57" name="Freeform: Shape 3">
              <a:extLst>
                <a:ext uri="{FF2B5EF4-FFF2-40B4-BE49-F238E27FC236}">
                  <a16:creationId xmlns:a16="http://schemas.microsoft.com/office/drawing/2014/main" id="{57B59A67-D8FD-CB49-B9E1-3FF069A01E01}"/>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58" name="Freeform: Shape 4">
              <a:extLst>
                <a:ext uri="{FF2B5EF4-FFF2-40B4-BE49-F238E27FC236}">
                  <a16:creationId xmlns:a16="http://schemas.microsoft.com/office/drawing/2014/main" id="{B58F81BD-E83E-D346-8A1F-5D483BABDD86}"/>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59" name="Freeform: Shape 5">
              <a:extLst>
                <a:ext uri="{FF2B5EF4-FFF2-40B4-BE49-F238E27FC236}">
                  <a16:creationId xmlns:a16="http://schemas.microsoft.com/office/drawing/2014/main" id="{3FACDA55-814F-DA48-BE8D-369E645CF9AB}"/>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grpSp>
        <p:nvGrpSpPr>
          <p:cNvPr id="160" name="Group 159">
            <a:extLst>
              <a:ext uri="{FF2B5EF4-FFF2-40B4-BE49-F238E27FC236}">
                <a16:creationId xmlns:a16="http://schemas.microsoft.com/office/drawing/2014/main" id="{651F65D1-456B-1D4C-8762-8767F1F31C8D}"/>
              </a:ext>
            </a:extLst>
          </p:cNvPr>
          <p:cNvGrpSpPr/>
          <p:nvPr/>
        </p:nvGrpSpPr>
        <p:grpSpPr>
          <a:xfrm>
            <a:off x="9041560" y="2417759"/>
            <a:ext cx="744436" cy="744436"/>
            <a:chOff x="7736620" y="7009631"/>
            <a:chExt cx="4501800" cy="4503600"/>
          </a:xfrm>
          <a:solidFill>
            <a:schemeClr val="accent6"/>
          </a:solidFill>
        </p:grpSpPr>
        <p:sp>
          <p:nvSpPr>
            <p:cNvPr id="161" name="Freeform: Shape 1">
              <a:extLst>
                <a:ext uri="{FF2B5EF4-FFF2-40B4-BE49-F238E27FC236}">
                  <a16:creationId xmlns:a16="http://schemas.microsoft.com/office/drawing/2014/main" id="{BBF2CAE1-79B7-784D-AFC4-E792424E4904}"/>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62" name="Freeform: Shape 2">
              <a:extLst>
                <a:ext uri="{FF2B5EF4-FFF2-40B4-BE49-F238E27FC236}">
                  <a16:creationId xmlns:a16="http://schemas.microsoft.com/office/drawing/2014/main" id="{5254D0E4-E2D9-CD4A-ACBB-C2C46C74FD75}"/>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63" name="Freeform: Shape 3">
              <a:extLst>
                <a:ext uri="{FF2B5EF4-FFF2-40B4-BE49-F238E27FC236}">
                  <a16:creationId xmlns:a16="http://schemas.microsoft.com/office/drawing/2014/main" id="{10549162-F3E6-A448-A7DA-B30011EA9CA9}"/>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64" name="Freeform: Shape 4">
              <a:extLst>
                <a:ext uri="{FF2B5EF4-FFF2-40B4-BE49-F238E27FC236}">
                  <a16:creationId xmlns:a16="http://schemas.microsoft.com/office/drawing/2014/main" id="{3B5908F0-5F8C-3F46-BA6B-71CF880F85D2}"/>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65" name="Freeform: Shape 5">
              <a:extLst>
                <a:ext uri="{FF2B5EF4-FFF2-40B4-BE49-F238E27FC236}">
                  <a16:creationId xmlns:a16="http://schemas.microsoft.com/office/drawing/2014/main" id="{5BB33EC1-634B-B34B-B9C7-2D30F1A66EB7}"/>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grpSp>
        <p:nvGrpSpPr>
          <p:cNvPr id="166" name="Group 165">
            <a:extLst>
              <a:ext uri="{FF2B5EF4-FFF2-40B4-BE49-F238E27FC236}">
                <a16:creationId xmlns:a16="http://schemas.microsoft.com/office/drawing/2014/main" id="{B852DCCE-9071-7245-8DDF-2A61F0933B3E}"/>
              </a:ext>
            </a:extLst>
          </p:cNvPr>
          <p:cNvGrpSpPr/>
          <p:nvPr/>
        </p:nvGrpSpPr>
        <p:grpSpPr>
          <a:xfrm>
            <a:off x="9787597" y="3479868"/>
            <a:ext cx="745200" cy="745200"/>
            <a:chOff x="7736620" y="7009631"/>
            <a:chExt cx="4501800" cy="4503600"/>
          </a:xfrm>
          <a:solidFill>
            <a:schemeClr val="accent1"/>
          </a:solidFill>
        </p:grpSpPr>
        <p:sp>
          <p:nvSpPr>
            <p:cNvPr id="167" name="Freeform: Shape 1">
              <a:extLst>
                <a:ext uri="{FF2B5EF4-FFF2-40B4-BE49-F238E27FC236}">
                  <a16:creationId xmlns:a16="http://schemas.microsoft.com/office/drawing/2014/main" id="{37C988D4-6840-E547-A212-064C41008A93}"/>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68" name="Freeform: Shape 2">
              <a:extLst>
                <a:ext uri="{FF2B5EF4-FFF2-40B4-BE49-F238E27FC236}">
                  <a16:creationId xmlns:a16="http://schemas.microsoft.com/office/drawing/2014/main" id="{7C756CE5-9BB3-9B46-8CDF-C2E54E114591}"/>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69" name="Freeform: Shape 3">
              <a:extLst>
                <a:ext uri="{FF2B5EF4-FFF2-40B4-BE49-F238E27FC236}">
                  <a16:creationId xmlns:a16="http://schemas.microsoft.com/office/drawing/2014/main" id="{811EA7BE-D2AE-2A48-949F-8AF80D6CF503}"/>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70" name="Freeform: Shape 4">
              <a:extLst>
                <a:ext uri="{FF2B5EF4-FFF2-40B4-BE49-F238E27FC236}">
                  <a16:creationId xmlns:a16="http://schemas.microsoft.com/office/drawing/2014/main" id="{42DD511B-8180-5248-82C6-11E585EFB621}"/>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71" name="Freeform: Shape 5">
              <a:extLst>
                <a:ext uri="{FF2B5EF4-FFF2-40B4-BE49-F238E27FC236}">
                  <a16:creationId xmlns:a16="http://schemas.microsoft.com/office/drawing/2014/main" id="{7EC19FDD-9F1D-6B4D-B3DC-FEEB5DA3C7AD}"/>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172" name="Rectangle 171">
            <a:extLst>
              <a:ext uri="{FF2B5EF4-FFF2-40B4-BE49-F238E27FC236}">
                <a16:creationId xmlns:a16="http://schemas.microsoft.com/office/drawing/2014/main" id="{E89F465F-6700-E844-BED7-19B0F1E079BE}"/>
              </a:ext>
            </a:extLst>
          </p:cNvPr>
          <p:cNvSpPr/>
          <p:nvPr/>
        </p:nvSpPr>
        <p:spPr>
          <a:xfrm>
            <a:off x="7979268" y="3211582"/>
            <a:ext cx="861706" cy="338554"/>
          </a:xfrm>
          <a:prstGeom prst="rect">
            <a:avLst/>
          </a:prstGeom>
        </p:spPr>
        <p:txBody>
          <a:bodyPr wrap="square">
            <a:spAutoFit/>
          </a:bodyPr>
          <a:lstStyle/>
          <a:p>
            <a:r>
              <a:rPr lang="en-US" sz="1600" b="1" dirty="0">
                <a:solidFill>
                  <a:schemeClr val="tx2"/>
                </a:solidFill>
                <a:latin typeface="Metropolis" pitchFamily="2" charset="77"/>
              </a:rPr>
              <a:t>T1 LR</a:t>
            </a:r>
            <a:endParaRPr lang="en-GB" sz="1600" dirty="0"/>
          </a:p>
        </p:txBody>
      </p:sp>
      <p:sp>
        <p:nvSpPr>
          <p:cNvPr id="173" name="Rectangle 172">
            <a:extLst>
              <a:ext uri="{FF2B5EF4-FFF2-40B4-BE49-F238E27FC236}">
                <a16:creationId xmlns:a16="http://schemas.microsoft.com/office/drawing/2014/main" id="{4AA75F5F-06BD-1C43-B5AF-2186987CFA9A}"/>
              </a:ext>
            </a:extLst>
          </p:cNvPr>
          <p:cNvSpPr/>
          <p:nvPr/>
        </p:nvSpPr>
        <p:spPr>
          <a:xfrm>
            <a:off x="10142659" y="3223910"/>
            <a:ext cx="861706" cy="338554"/>
          </a:xfrm>
          <a:prstGeom prst="rect">
            <a:avLst/>
          </a:prstGeom>
        </p:spPr>
        <p:txBody>
          <a:bodyPr wrap="square">
            <a:spAutoFit/>
          </a:bodyPr>
          <a:lstStyle/>
          <a:p>
            <a:r>
              <a:rPr lang="en-US" sz="1600" b="1" dirty="0">
                <a:solidFill>
                  <a:schemeClr val="tx2"/>
                </a:solidFill>
                <a:latin typeface="Metropolis" pitchFamily="2" charset="77"/>
              </a:rPr>
              <a:t>T1 LR</a:t>
            </a:r>
            <a:endParaRPr lang="en-GB" sz="1600" dirty="0"/>
          </a:p>
        </p:txBody>
      </p:sp>
      <p:sp>
        <p:nvSpPr>
          <p:cNvPr id="174" name="Rectangle 173">
            <a:extLst>
              <a:ext uri="{FF2B5EF4-FFF2-40B4-BE49-F238E27FC236}">
                <a16:creationId xmlns:a16="http://schemas.microsoft.com/office/drawing/2014/main" id="{F7B4F9AB-4D8D-8644-9016-5B18675825AD}"/>
              </a:ext>
            </a:extLst>
          </p:cNvPr>
          <p:cNvSpPr/>
          <p:nvPr/>
        </p:nvSpPr>
        <p:spPr>
          <a:xfrm>
            <a:off x="8435867" y="2207406"/>
            <a:ext cx="861706" cy="338554"/>
          </a:xfrm>
          <a:prstGeom prst="rect">
            <a:avLst/>
          </a:prstGeom>
        </p:spPr>
        <p:txBody>
          <a:bodyPr wrap="square">
            <a:spAutoFit/>
          </a:bodyPr>
          <a:lstStyle/>
          <a:p>
            <a:r>
              <a:rPr lang="en-US" sz="1600" b="1" dirty="0">
                <a:solidFill>
                  <a:schemeClr val="tx2"/>
                </a:solidFill>
                <a:latin typeface="Metropolis" pitchFamily="2" charset="77"/>
              </a:rPr>
              <a:t>T0 LR</a:t>
            </a:r>
            <a:endParaRPr lang="en-GB" sz="1600" dirty="0"/>
          </a:p>
        </p:txBody>
      </p:sp>
      <p:sp>
        <p:nvSpPr>
          <p:cNvPr id="175" name="Arc 174">
            <a:extLst>
              <a:ext uri="{FF2B5EF4-FFF2-40B4-BE49-F238E27FC236}">
                <a16:creationId xmlns:a16="http://schemas.microsoft.com/office/drawing/2014/main" id="{33B62D15-8E7A-2741-A2C3-04CA79F835E8}"/>
              </a:ext>
            </a:extLst>
          </p:cNvPr>
          <p:cNvSpPr/>
          <p:nvPr/>
        </p:nvSpPr>
        <p:spPr bwMode="gray">
          <a:xfrm>
            <a:off x="9297573" y="2994920"/>
            <a:ext cx="860402" cy="952047"/>
          </a:xfrm>
          <a:prstGeom prst="arc">
            <a:avLst>
              <a:gd name="adj1" fmla="val 16200000"/>
              <a:gd name="adj2" fmla="val 151431"/>
            </a:avLst>
          </a:prstGeom>
          <a:ln w="2540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76" name="Arc 175">
            <a:extLst>
              <a:ext uri="{FF2B5EF4-FFF2-40B4-BE49-F238E27FC236}">
                <a16:creationId xmlns:a16="http://schemas.microsoft.com/office/drawing/2014/main" id="{E22EAE34-BBA0-A84B-B607-393C4ACEB400}"/>
              </a:ext>
            </a:extLst>
          </p:cNvPr>
          <p:cNvSpPr/>
          <p:nvPr/>
        </p:nvSpPr>
        <p:spPr bwMode="gray">
          <a:xfrm rot="16200000">
            <a:off x="8590788" y="3048401"/>
            <a:ext cx="952044" cy="845086"/>
          </a:xfrm>
          <a:prstGeom prst="arc">
            <a:avLst>
              <a:gd name="adj1" fmla="val 16200000"/>
              <a:gd name="adj2" fmla="val 71214"/>
            </a:avLst>
          </a:prstGeom>
          <a:ln w="2540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cxnSp>
        <p:nvCxnSpPr>
          <p:cNvPr id="177" name="Straight Connector 176">
            <a:extLst>
              <a:ext uri="{FF2B5EF4-FFF2-40B4-BE49-F238E27FC236}">
                <a16:creationId xmlns:a16="http://schemas.microsoft.com/office/drawing/2014/main" id="{A5F9C1B3-9D28-3F4C-8F76-05991AADFE28}"/>
              </a:ext>
            </a:extLst>
          </p:cNvPr>
          <p:cNvCxnSpPr>
            <a:cxnSpLocks/>
          </p:cNvCxnSpPr>
          <p:nvPr/>
        </p:nvCxnSpPr>
        <p:spPr bwMode="gray">
          <a:xfrm>
            <a:off x="9357123" y="4496357"/>
            <a:ext cx="778437" cy="0"/>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78" name="Straight Connector 177">
            <a:extLst>
              <a:ext uri="{FF2B5EF4-FFF2-40B4-BE49-F238E27FC236}">
                <a16:creationId xmlns:a16="http://schemas.microsoft.com/office/drawing/2014/main" id="{674F0163-FC79-034C-A593-8E3DE32DE134}"/>
              </a:ext>
            </a:extLst>
          </p:cNvPr>
          <p:cNvCxnSpPr>
            <a:cxnSpLocks/>
          </p:cNvCxnSpPr>
          <p:nvPr/>
        </p:nvCxnSpPr>
        <p:spPr bwMode="gray">
          <a:xfrm flipH="1">
            <a:off x="7908804" y="4498727"/>
            <a:ext cx="881870" cy="0"/>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79" name="Straight Connector 178">
            <a:extLst>
              <a:ext uri="{FF2B5EF4-FFF2-40B4-BE49-F238E27FC236}">
                <a16:creationId xmlns:a16="http://schemas.microsoft.com/office/drawing/2014/main" id="{723AA1AB-8631-D748-8C9E-E77A97F6BA94}"/>
              </a:ext>
            </a:extLst>
          </p:cNvPr>
          <p:cNvCxnSpPr>
            <a:cxnSpLocks/>
          </p:cNvCxnSpPr>
          <p:nvPr/>
        </p:nvCxnSpPr>
        <p:spPr bwMode="gray">
          <a:xfrm flipV="1">
            <a:off x="8484687" y="4170656"/>
            <a:ext cx="0" cy="328071"/>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078F408F-8B9B-8448-BA6B-53171923E9FB}"/>
              </a:ext>
            </a:extLst>
          </p:cNvPr>
          <p:cNvCxnSpPr>
            <a:cxnSpLocks/>
          </p:cNvCxnSpPr>
          <p:nvPr/>
        </p:nvCxnSpPr>
        <p:spPr bwMode="gray">
          <a:xfrm>
            <a:off x="9882017" y="4106096"/>
            <a:ext cx="0" cy="392631"/>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181" name="Group 180">
            <a:extLst>
              <a:ext uri="{FF2B5EF4-FFF2-40B4-BE49-F238E27FC236}">
                <a16:creationId xmlns:a16="http://schemas.microsoft.com/office/drawing/2014/main" id="{4EFC328D-B57E-B74E-80A3-96006E57C872}"/>
              </a:ext>
            </a:extLst>
          </p:cNvPr>
          <p:cNvGrpSpPr/>
          <p:nvPr/>
        </p:nvGrpSpPr>
        <p:grpSpPr>
          <a:xfrm>
            <a:off x="7909336" y="4756855"/>
            <a:ext cx="475288" cy="475288"/>
            <a:chOff x="6490447" y="2136284"/>
            <a:chExt cx="1828959" cy="1828959"/>
          </a:xfrm>
        </p:grpSpPr>
        <p:sp>
          <p:nvSpPr>
            <p:cNvPr id="182" name="Oval 181">
              <a:extLst>
                <a:ext uri="{FF2B5EF4-FFF2-40B4-BE49-F238E27FC236}">
                  <a16:creationId xmlns:a16="http://schemas.microsoft.com/office/drawing/2014/main" id="{D3DDE295-EC9A-314C-8257-6516EDB6AE6A}"/>
                </a:ext>
              </a:extLst>
            </p:cNvPr>
            <p:cNvSpPr/>
            <p:nvPr/>
          </p:nvSpPr>
          <p:spPr>
            <a:xfrm>
              <a:off x="6490447" y="2136284"/>
              <a:ext cx="1828959" cy="1828959"/>
            </a:xfrm>
            <a:prstGeom prst="ellipse">
              <a:avLst/>
            </a:prstGeom>
            <a:solidFill>
              <a:schemeClr val="accent4"/>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83" name="Freeform 5">
              <a:extLst>
                <a:ext uri="{FF2B5EF4-FFF2-40B4-BE49-F238E27FC236}">
                  <a16:creationId xmlns:a16="http://schemas.microsoft.com/office/drawing/2014/main" id="{58E0A2F9-B241-814E-9096-69B0AC06378A}"/>
                </a:ext>
              </a:extLst>
            </p:cNvPr>
            <p:cNvSpPr>
              <a:spLocks noChangeAspect="1" noEditPoints="1"/>
            </p:cNvSpPr>
            <p:nvPr/>
          </p:nvSpPr>
          <p:spPr bwMode="auto">
            <a:xfrm>
              <a:off x="6857538" y="2502679"/>
              <a:ext cx="1096167" cy="1096167"/>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84" name="Group 183">
            <a:extLst>
              <a:ext uri="{FF2B5EF4-FFF2-40B4-BE49-F238E27FC236}">
                <a16:creationId xmlns:a16="http://schemas.microsoft.com/office/drawing/2014/main" id="{B99B2F81-AE3C-824F-9ED6-139970718DF8}"/>
              </a:ext>
            </a:extLst>
          </p:cNvPr>
          <p:cNvGrpSpPr/>
          <p:nvPr/>
        </p:nvGrpSpPr>
        <p:grpSpPr>
          <a:xfrm>
            <a:off x="8410420" y="4756855"/>
            <a:ext cx="475288" cy="475288"/>
            <a:chOff x="6490447" y="2136284"/>
            <a:chExt cx="1828959" cy="1828959"/>
          </a:xfrm>
        </p:grpSpPr>
        <p:sp>
          <p:nvSpPr>
            <p:cNvPr id="185" name="Oval 184">
              <a:extLst>
                <a:ext uri="{FF2B5EF4-FFF2-40B4-BE49-F238E27FC236}">
                  <a16:creationId xmlns:a16="http://schemas.microsoft.com/office/drawing/2014/main" id="{458CEEFA-F061-9743-8583-165064D44056}"/>
                </a:ext>
              </a:extLst>
            </p:cNvPr>
            <p:cNvSpPr/>
            <p:nvPr/>
          </p:nvSpPr>
          <p:spPr>
            <a:xfrm>
              <a:off x="6490447" y="2136284"/>
              <a:ext cx="1828959" cy="1828959"/>
            </a:xfrm>
            <a:prstGeom prst="ellipse">
              <a:avLst/>
            </a:prstGeom>
            <a:solidFill>
              <a:schemeClr val="accent4"/>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86" name="Freeform 5">
              <a:extLst>
                <a:ext uri="{FF2B5EF4-FFF2-40B4-BE49-F238E27FC236}">
                  <a16:creationId xmlns:a16="http://schemas.microsoft.com/office/drawing/2014/main" id="{FE13F5F7-A3B3-A448-AB43-6CEE25217A8A}"/>
                </a:ext>
              </a:extLst>
            </p:cNvPr>
            <p:cNvSpPr>
              <a:spLocks noChangeAspect="1" noEditPoints="1"/>
            </p:cNvSpPr>
            <p:nvPr/>
          </p:nvSpPr>
          <p:spPr bwMode="auto">
            <a:xfrm>
              <a:off x="6857538" y="2502679"/>
              <a:ext cx="1096167" cy="1096167"/>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cxnSp>
        <p:nvCxnSpPr>
          <p:cNvPr id="187" name="Straight Connector 186">
            <a:extLst>
              <a:ext uri="{FF2B5EF4-FFF2-40B4-BE49-F238E27FC236}">
                <a16:creationId xmlns:a16="http://schemas.microsoft.com/office/drawing/2014/main" id="{AE8E74F3-6364-A443-9E98-096796805E4A}"/>
              </a:ext>
            </a:extLst>
          </p:cNvPr>
          <p:cNvCxnSpPr>
            <a:cxnSpLocks/>
            <a:stCxn id="182" idx="0"/>
          </p:cNvCxnSpPr>
          <p:nvPr/>
        </p:nvCxnSpPr>
        <p:spPr bwMode="gray">
          <a:xfrm flipV="1">
            <a:off x="8146980" y="4498727"/>
            <a:ext cx="0" cy="258128"/>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88" name="Straight Connector 187">
            <a:extLst>
              <a:ext uri="{FF2B5EF4-FFF2-40B4-BE49-F238E27FC236}">
                <a16:creationId xmlns:a16="http://schemas.microsoft.com/office/drawing/2014/main" id="{37BCBEF4-10E5-9049-AF91-CC6DF9D521E2}"/>
              </a:ext>
            </a:extLst>
          </p:cNvPr>
          <p:cNvCxnSpPr>
            <a:cxnSpLocks/>
          </p:cNvCxnSpPr>
          <p:nvPr/>
        </p:nvCxnSpPr>
        <p:spPr bwMode="gray">
          <a:xfrm flipV="1">
            <a:off x="8648064" y="4498727"/>
            <a:ext cx="0" cy="258128"/>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189" name="Group 188">
            <a:extLst>
              <a:ext uri="{FF2B5EF4-FFF2-40B4-BE49-F238E27FC236}">
                <a16:creationId xmlns:a16="http://schemas.microsoft.com/office/drawing/2014/main" id="{0CAAC61C-25A3-7F48-8B89-EB91B91E68F3}"/>
              </a:ext>
            </a:extLst>
          </p:cNvPr>
          <p:cNvGrpSpPr/>
          <p:nvPr/>
        </p:nvGrpSpPr>
        <p:grpSpPr>
          <a:xfrm>
            <a:off x="9795652" y="4761815"/>
            <a:ext cx="475288" cy="475288"/>
            <a:chOff x="6528282" y="2136284"/>
            <a:chExt cx="1828959" cy="1828959"/>
          </a:xfrm>
        </p:grpSpPr>
        <p:sp>
          <p:nvSpPr>
            <p:cNvPr id="190" name="Oval 189">
              <a:extLst>
                <a:ext uri="{FF2B5EF4-FFF2-40B4-BE49-F238E27FC236}">
                  <a16:creationId xmlns:a16="http://schemas.microsoft.com/office/drawing/2014/main" id="{FB74014B-E6DD-0248-850C-DC4DCBCD4DEF}"/>
                </a:ext>
              </a:extLst>
            </p:cNvPr>
            <p:cNvSpPr/>
            <p:nvPr/>
          </p:nvSpPr>
          <p:spPr>
            <a:xfrm>
              <a:off x="6528282" y="2136284"/>
              <a:ext cx="1828959" cy="1828959"/>
            </a:xfrm>
            <a:prstGeom prst="ellipse">
              <a:avLst/>
            </a:prstGeom>
            <a:solidFill>
              <a:schemeClr val="accent1"/>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91" name="Freeform 5">
              <a:extLst>
                <a:ext uri="{FF2B5EF4-FFF2-40B4-BE49-F238E27FC236}">
                  <a16:creationId xmlns:a16="http://schemas.microsoft.com/office/drawing/2014/main" id="{8234C249-6B00-834B-8C51-BDB5BDA8BFA1}"/>
                </a:ext>
              </a:extLst>
            </p:cNvPr>
            <p:cNvSpPr>
              <a:spLocks noChangeAspect="1" noEditPoints="1"/>
            </p:cNvSpPr>
            <p:nvPr/>
          </p:nvSpPr>
          <p:spPr bwMode="auto">
            <a:xfrm>
              <a:off x="6894675" y="2498449"/>
              <a:ext cx="1096168" cy="1096168"/>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cxnSp>
        <p:nvCxnSpPr>
          <p:cNvPr id="192" name="Straight Connector 191">
            <a:extLst>
              <a:ext uri="{FF2B5EF4-FFF2-40B4-BE49-F238E27FC236}">
                <a16:creationId xmlns:a16="http://schemas.microsoft.com/office/drawing/2014/main" id="{1E67FF34-60AB-9142-9176-415F1C59B1F8}"/>
              </a:ext>
            </a:extLst>
          </p:cNvPr>
          <p:cNvCxnSpPr>
            <a:cxnSpLocks/>
          </p:cNvCxnSpPr>
          <p:nvPr/>
        </p:nvCxnSpPr>
        <p:spPr bwMode="gray">
          <a:xfrm flipV="1">
            <a:off x="9486816" y="4500740"/>
            <a:ext cx="0" cy="258128"/>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93" name="Straight Connector 192">
            <a:extLst>
              <a:ext uri="{FF2B5EF4-FFF2-40B4-BE49-F238E27FC236}">
                <a16:creationId xmlns:a16="http://schemas.microsoft.com/office/drawing/2014/main" id="{EAC0877A-7243-4F43-995B-B2214973CEC3}"/>
              </a:ext>
            </a:extLst>
          </p:cNvPr>
          <p:cNvCxnSpPr>
            <a:cxnSpLocks/>
          </p:cNvCxnSpPr>
          <p:nvPr/>
        </p:nvCxnSpPr>
        <p:spPr bwMode="gray">
          <a:xfrm flipV="1">
            <a:off x="10020559" y="4500740"/>
            <a:ext cx="0" cy="258128"/>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194" name="Group 193">
            <a:extLst>
              <a:ext uri="{FF2B5EF4-FFF2-40B4-BE49-F238E27FC236}">
                <a16:creationId xmlns:a16="http://schemas.microsoft.com/office/drawing/2014/main" id="{6FBA323B-05FF-3041-A58F-60F5AE8E3592}"/>
              </a:ext>
            </a:extLst>
          </p:cNvPr>
          <p:cNvGrpSpPr/>
          <p:nvPr/>
        </p:nvGrpSpPr>
        <p:grpSpPr>
          <a:xfrm>
            <a:off x="9261909" y="4752331"/>
            <a:ext cx="475288" cy="475288"/>
            <a:chOff x="6528282" y="2136284"/>
            <a:chExt cx="1828959" cy="1828959"/>
          </a:xfrm>
        </p:grpSpPr>
        <p:sp>
          <p:nvSpPr>
            <p:cNvPr id="195" name="Oval 194">
              <a:extLst>
                <a:ext uri="{FF2B5EF4-FFF2-40B4-BE49-F238E27FC236}">
                  <a16:creationId xmlns:a16="http://schemas.microsoft.com/office/drawing/2014/main" id="{AC76BC56-0374-AE4E-8D81-5383132E671A}"/>
                </a:ext>
              </a:extLst>
            </p:cNvPr>
            <p:cNvSpPr/>
            <p:nvPr/>
          </p:nvSpPr>
          <p:spPr>
            <a:xfrm>
              <a:off x="6528282" y="2136284"/>
              <a:ext cx="1828959" cy="1828959"/>
            </a:xfrm>
            <a:prstGeom prst="ellipse">
              <a:avLst/>
            </a:prstGeom>
            <a:solidFill>
              <a:schemeClr val="accent1"/>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96" name="Freeform 5">
              <a:extLst>
                <a:ext uri="{FF2B5EF4-FFF2-40B4-BE49-F238E27FC236}">
                  <a16:creationId xmlns:a16="http://schemas.microsoft.com/office/drawing/2014/main" id="{46D84C0F-59B1-3149-A28A-278134D5F0E1}"/>
                </a:ext>
              </a:extLst>
            </p:cNvPr>
            <p:cNvSpPr>
              <a:spLocks noChangeAspect="1" noEditPoints="1"/>
            </p:cNvSpPr>
            <p:nvPr/>
          </p:nvSpPr>
          <p:spPr bwMode="auto">
            <a:xfrm>
              <a:off x="6894675" y="2498449"/>
              <a:ext cx="1096168" cy="1096168"/>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cxnSp>
        <p:nvCxnSpPr>
          <p:cNvPr id="197" name="Straight Connector 196">
            <a:extLst>
              <a:ext uri="{FF2B5EF4-FFF2-40B4-BE49-F238E27FC236}">
                <a16:creationId xmlns:a16="http://schemas.microsoft.com/office/drawing/2014/main" id="{4633FC9D-5311-C84D-991E-A57A3845AE64}"/>
              </a:ext>
            </a:extLst>
          </p:cNvPr>
          <p:cNvCxnSpPr>
            <a:cxnSpLocks/>
          </p:cNvCxnSpPr>
          <p:nvPr/>
        </p:nvCxnSpPr>
        <p:spPr bwMode="gray">
          <a:xfrm>
            <a:off x="10365200" y="4514771"/>
            <a:ext cx="403864" cy="0"/>
          </a:xfrm>
          <a:prstGeom prst="line">
            <a:avLst/>
          </a:prstGeom>
          <a:ln w="25400" cap="rnd">
            <a:solidFill>
              <a:srgbClr val="82002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98" name="Straight Connector 197">
            <a:extLst>
              <a:ext uri="{FF2B5EF4-FFF2-40B4-BE49-F238E27FC236}">
                <a16:creationId xmlns:a16="http://schemas.microsoft.com/office/drawing/2014/main" id="{AFB90E91-0E21-6146-B46B-0CC7D2FAA42B}"/>
              </a:ext>
            </a:extLst>
          </p:cNvPr>
          <p:cNvCxnSpPr>
            <a:cxnSpLocks/>
          </p:cNvCxnSpPr>
          <p:nvPr/>
        </p:nvCxnSpPr>
        <p:spPr bwMode="gray">
          <a:xfrm>
            <a:off x="10449613" y="4106096"/>
            <a:ext cx="0" cy="403001"/>
          </a:xfrm>
          <a:prstGeom prst="line">
            <a:avLst/>
          </a:prstGeom>
          <a:ln w="25400" cap="rnd">
            <a:solidFill>
              <a:srgbClr val="82002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99" name="Straight Connector 198">
            <a:extLst>
              <a:ext uri="{FF2B5EF4-FFF2-40B4-BE49-F238E27FC236}">
                <a16:creationId xmlns:a16="http://schemas.microsoft.com/office/drawing/2014/main" id="{D9DA586E-448F-574D-BD63-218F84419B18}"/>
              </a:ext>
            </a:extLst>
          </p:cNvPr>
          <p:cNvCxnSpPr>
            <a:cxnSpLocks/>
          </p:cNvCxnSpPr>
          <p:nvPr/>
        </p:nvCxnSpPr>
        <p:spPr bwMode="gray">
          <a:xfrm flipV="1">
            <a:off x="10616456" y="4516784"/>
            <a:ext cx="0" cy="258128"/>
          </a:xfrm>
          <a:prstGeom prst="line">
            <a:avLst/>
          </a:prstGeom>
          <a:ln w="25400" cap="rnd">
            <a:solidFill>
              <a:srgbClr val="820024"/>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200" name="Group 199">
            <a:extLst>
              <a:ext uri="{FF2B5EF4-FFF2-40B4-BE49-F238E27FC236}">
                <a16:creationId xmlns:a16="http://schemas.microsoft.com/office/drawing/2014/main" id="{F8772318-41DF-4B4A-8042-49249C466F9F}"/>
              </a:ext>
            </a:extLst>
          </p:cNvPr>
          <p:cNvGrpSpPr/>
          <p:nvPr/>
        </p:nvGrpSpPr>
        <p:grpSpPr>
          <a:xfrm>
            <a:off x="10378812" y="4749356"/>
            <a:ext cx="475288" cy="475288"/>
            <a:chOff x="6506487" y="2132051"/>
            <a:chExt cx="1828959" cy="1828959"/>
          </a:xfrm>
        </p:grpSpPr>
        <p:sp>
          <p:nvSpPr>
            <p:cNvPr id="201" name="Oval 200">
              <a:extLst>
                <a:ext uri="{FF2B5EF4-FFF2-40B4-BE49-F238E27FC236}">
                  <a16:creationId xmlns:a16="http://schemas.microsoft.com/office/drawing/2014/main" id="{91E2FB31-5719-CD43-9D10-E7A2BC404E8B}"/>
                </a:ext>
              </a:extLst>
            </p:cNvPr>
            <p:cNvSpPr/>
            <p:nvPr/>
          </p:nvSpPr>
          <p:spPr>
            <a:xfrm>
              <a:off x="6506487" y="2132051"/>
              <a:ext cx="1828959" cy="1828959"/>
            </a:xfrm>
            <a:prstGeom prst="ellipse">
              <a:avLst/>
            </a:prstGeom>
            <a:solidFill>
              <a:srgbClr val="820024"/>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202" name="Freeform 5">
              <a:extLst>
                <a:ext uri="{FF2B5EF4-FFF2-40B4-BE49-F238E27FC236}">
                  <a16:creationId xmlns:a16="http://schemas.microsoft.com/office/drawing/2014/main" id="{683D9226-8CBD-EE41-A4A6-8E0F5CD59A24}"/>
                </a:ext>
              </a:extLst>
            </p:cNvPr>
            <p:cNvSpPr>
              <a:spLocks noChangeAspect="1" noEditPoints="1"/>
            </p:cNvSpPr>
            <p:nvPr/>
          </p:nvSpPr>
          <p:spPr bwMode="auto">
            <a:xfrm>
              <a:off x="6894675" y="2498449"/>
              <a:ext cx="1096168" cy="1096168"/>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203" name="Freeform 202">
            <a:extLst>
              <a:ext uri="{FF2B5EF4-FFF2-40B4-BE49-F238E27FC236}">
                <a16:creationId xmlns:a16="http://schemas.microsoft.com/office/drawing/2014/main" id="{BE0420EB-D619-E340-8EBD-6A19BDD8291B}"/>
              </a:ext>
            </a:extLst>
          </p:cNvPr>
          <p:cNvSpPr/>
          <p:nvPr/>
        </p:nvSpPr>
        <p:spPr>
          <a:xfrm>
            <a:off x="1952097" y="2904009"/>
            <a:ext cx="8155619" cy="3000582"/>
          </a:xfrm>
          <a:custGeom>
            <a:avLst/>
            <a:gdLst>
              <a:gd name="connsiteX0" fmla="*/ 7332 w 8030297"/>
              <a:gd name="connsiteY0" fmla="*/ 1828944 h 3093886"/>
              <a:gd name="connsiteX1" fmla="*/ 7332 w 8030297"/>
              <a:gd name="connsiteY1" fmla="*/ 1317315 h 3093886"/>
              <a:gd name="connsiteX2" fmla="*/ 83532 w 8030297"/>
              <a:gd name="connsiteY2" fmla="*/ 783915 h 3093886"/>
              <a:gd name="connsiteX3" fmla="*/ 159732 w 8030297"/>
              <a:gd name="connsiteY3" fmla="*/ 413801 h 3093886"/>
              <a:gd name="connsiteX4" fmla="*/ 475417 w 8030297"/>
              <a:gd name="connsiteY4" fmla="*/ 130772 h 3093886"/>
              <a:gd name="connsiteX5" fmla="*/ 769332 w 8030297"/>
              <a:gd name="connsiteY5" fmla="*/ 144 h 3093886"/>
              <a:gd name="connsiteX6" fmla="*/ 1280960 w 8030297"/>
              <a:gd name="connsiteY6" fmla="*/ 152544 h 3093886"/>
              <a:gd name="connsiteX7" fmla="*/ 1531332 w 8030297"/>
              <a:gd name="connsiteY7" fmla="*/ 783915 h 3093886"/>
              <a:gd name="connsiteX8" fmla="*/ 1509560 w 8030297"/>
              <a:gd name="connsiteY8" fmla="*/ 2482087 h 3093886"/>
              <a:gd name="connsiteX9" fmla="*/ 1847017 w 8030297"/>
              <a:gd name="connsiteY9" fmla="*/ 2961058 h 3093886"/>
              <a:gd name="connsiteX10" fmla="*/ 2641674 w 8030297"/>
              <a:gd name="connsiteY10" fmla="*/ 3080801 h 3093886"/>
              <a:gd name="connsiteX11" fmla="*/ 4078589 w 8030297"/>
              <a:gd name="connsiteY11" fmla="*/ 3069915 h 3093886"/>
              <a:gd name="connsiteX12" fmla="*/ 6027132 w 8030297"/>
              <a:gd name="connsiteY12" fmla="*/ 2895744 h 3093886"/>
              <a:gd name="connsiteX13" fmla="*/ 7050389 w 8030297"/>
              <a:gd name="connsiteY13" fmla="*/ 2449429 h 3093886"/>
              <a:gd name="connsiteX14" fmla="*/ 7562017 w 8030297"/>
              <a:gd name="connsiteY14" fmla="*/ 1578572 h 3093886"/>
              <a:gd name="connsiteX15" fmla="*/ 7953903 w 8030297"/>
              <a:gd name="connsiteY15" fmla="*/ 1578572 h 3093886"/>
              <a:gd name="connsiteX16" fmla="*/ 8030103 w 8030297"/>
              <a:gd name="connsiteY16" fmla="*/ 1828944 h 3093886"/>
              <a:gd name="connsiteX0" fmla="*/ 7332 w 8030297"/>
              <a:gd name="connsiteY0" fmla="*/ 1828944 h 3092507"/>
              <a:gd name="connsiteX1" fmla="*/ 7332 w 8030297"/>
              <a:gd name="connsiteY1" fmla="*/ 1317315 h 3092507"/>
              <a:gd name="connsiteX2" fmla="*/ 83532 w 8030297"/>
              <a:gd name="connsiteY2" fmla="*/ 783915 h 3092507"/>
              <a:gd name="connsiteX3" fmla="*/ 159732 w 8030297"/>
              <a:gd name="connsiteY3" fmla="*/ 413801 h 3092507"/>
              <a:gd name="connsiteX4" fmla="*/ 475417 w 8030297"/>
              <a:gd name="connsiteY4" fmla="*/ 130772 h 3092507"/>
              <a:gd name="connsiteX5" fmla="*/ 769332 w 8030297"/>
              <a:gd name="connsiteY5" fmla="*/ 144 h 3092507"/>
              <a:gd name="connsiteX6" fmla="*/ 1280960 w 8030297"/>
              <a:gd name="connsiteY6" fmla="*/ 152544 h 3092507"/>
              <a:gd name="connsiteX7" fmla="*/ 1531332 w 8030297"/>
              <a:gd name="connsiteY7" fmla="*/ 783915 h 3092507"/>
              <a:gd name="connsiteX8" fmla="*/ 1509560 w 8030297"/>
              <a:gd name="connsiteY8" fmla="*/ 2482087 h 3092507"/>
              <a:gd name="connsiteX9" fmla="*/ 2277941 w 8030297"/>
              <a:gd name="connsiteY9" fmla="*/ 2981651 h 3092507"/>
              <a:gd name="connsiteX10" fmla="*/ 2641674 w 8030297"/>
              <a:gd name="connsiteY10" fmla="*/ 3080801 h 3092507"/>
              <a:gd name="connsiteX11" fmla="*/ 4078589 w 8030297"/>
              <a:gd name="connsiteY11" fmla="*/ 3069915 h 3092507"/>
              <a:gd name="connsiteX12" fmla="*/ 6027132 w 8030297"/>
              <a:gd name="connsiteY12" fmla="*/ 2895744 h 3092507"/>
              <a:gd name="connsiteX13" fmla="*/ 7050389 w 8030297"/>
              <a:gd name="connsiteY13" fmla="*/ 2449429 h 3092507"/>
              <a:gd name="connsiteX14" fmla="*/ 7562017 w 8030297"/>
              <a:gd name="connsiteY14" fmla="*/ 1578572 h 3092507"/>
              <a:gd name="connsiteX15" fmla="*/ 7953903 w 8030297"/>
              <a:gd name="connsiteY15" fmla="*/ 1578572 h 3092507"/>
              <a:gd name="connsiteX16" fmla="*/ 8030103 w 8030297"/>
              <a:gd name="connsiteY16" fmla="*/ 1828944 h 3092507"/>
              <a:gd name="connsiteX0" fmla="*/ 7332 w 8030297"/>
              <a:gd name="connsiteY0" fmla="*/ 1828944 h 3082858"/>
              <a:gd name="connsiteX1" fmla="*/ 7332 w 8030297"/>
              <a:gd name="connsiteY1" fmla="*/ 1317315 h 3082858"/>
              <a:gd name="connsiteX2" fmla="*/ 83532 w 8030297"/>
              <a:gd name="connsiteY2" fmla="*/ 783915 h 3082858"/>
              <a:gd name="connsiteX3" fmla="*/ 159732 w 8030297"/>
              <a:gd name="connsiteY3" fmla="*/ 413801 h 3082858"/>
              <a:gd name="connsiteX4" fmla="*/ 475417 w 8030297"/>
              <a:gd name="connsiteY4" fmla="*/ 130772 h 3082858"/>
              <a:gd name="connsiteX5" fmla="*/ 769332 w 8030297"/>
              <a:gd name="connsiteY5" fmla="*/ 144 h 3082858"/>
              <a:gd name="connsiteX6" fmla="*/ 1280960 w 8030297"/>
              <a:gd name="connsiteY6" fmla="*/ 152544 h 3082858"/>
              <a:gd name="connsiteX7" fmla="*/ 1531332 w 8030297"/>
              <a:gd name="connsiteY7" fmla="*/ 783915 h 3082858"/>
              <a:gd name="connsiteX8" fmla="*/ 1509560 w 8030297"/>
              <a:gd name="connsiteY8" fmla="*/ 2482087 h 3082858"/>
              <a:gd name="connsiteX9" fmla="*/ 2277941 w 8030297"/>
              <a:gd name="connsiteY9" fmla="*/ 2981651 h 3082858"/>
              <a:gd name="connsiteX10" fmla="*/ 2914943 w 8030297"/>
              <a:gd name="connsiteY10" fmla="*/ 3060208 h 3082858"/>
              <a:gd name="connsiteX11" fmla="*/ 4078589 w 8030297"/>
              <a:gd name="connsiteY11" fmla="*/ 3069915 h 3082858"/>
              <a:gd name="connsiteX12" fmla="*/ 6027132 w 8030297"/>
              <a:gd name="connsiteY12" fmla="*/ 2895744 h 3082858"/>
              <a:gd name="connsiteX13" fmla="*/ 7050389 w 8030297"/>
              <a:gd name="connsiteY13" fmla="*/ 2449429 h 3082858"/>
              <a:gd name="connsiteX14" fmla="*/ 7562017 w 8030297"/>
              <a:gd name="connsiteY14" fmla="*/ 1578572 h 3082858"/>
              <a:gd name="connsiteX15" fmla="*/ 7953903 w 8030297"/>
              <a:gd name="connsiteY15" fmla="*/ 1578572 h 3082858"/>
              <a:gd name="connsiteX16" fmla="*/ 8030103 w 8030297"/>
              <a:gd name="connsiteY16" fmla="*/ 1828944 h 3082858"/>
              <a:gd name="connsiteX0" fmla="*/ 7332 w 8030297"/>
              <a:gd name="connsiteY0" fmla="*/ 1828944 h 3082858"/>
              <a:gd name="connsiteX1" fmla="*/ 7332 w 8030297"/>
              <a:gd name="connsiteY1" fmla="*/ 1317315 h 3082858"/>
              <a:gd name="connsiteX2" fmla="*/ 83532 w 8030297"/>
              <a:gd name="connsiteY2" fmla="*/ 783915 h 3082858"/>
              <a:gd name="connsiteX3" fmla="*/ 159732 w 8030297"/>
              <a:gd name="connsiteY3" fmla="*/ 413801 h 3082858"/>
              <a:gd name="connsiteX4" fmla="*/ 475417 w 8030297"/>
              <a:gd name="connsiteY4" fmla="*/ 130772 h 3082858"/>
              <a:gd name="connsiteX5" fmla="*/ 769332 w 8030297"/>
              <a:gd name="connsiteY5" fmla="*/ 144 h 3082858"/>
              <a:gd name="connsiteX6" fmla="*/ 1280960 w 8030297"/>
              <a:gd name="connsiteY6" fmla="*/ 152544 h 3082858"/>
              <a:gd name="connsiteX7" fmla="*/ 1531332 w 8030297"/>
              <a:gd name="connsiteY7" fmla="*/ 783915 h 3082858"/>
              <a:gd name="connsiteX8" fmla="*/ 1078636 w 8030297"/>
              <a:gd name="connsiteY8" fmla="*/ 2307046 h 3082858"/>
              <a:gd name="connsiteX9" fmla="*/ 2277941 w 8030297"/>
              <a:gd name="connsiteY9" fmla="*/ 2981651 h 3082858"/>
              <a:gd name="connsiteX10" fmla="*/ 2914943 w 8030297"/>
              <a:gd name="connsiteY10" fmla="*/ 3060208 h 3082858"/>
              <a:gd name="connsiteX11" fmla="*/ 4078589 w 8030297"/>
              <a:gd name="connsiteY11" fmla="*/ 3069915 h 3082858"/>
              <a:gd name="connsiteX12" fmla="*/ 6027132 w 8030297"/>
              <a:gd name="connsiteY12" fmla="*/ 2895744 h 3082858"/>
              <a:gd name="connsiteX13" fmla="*/ 7050389 w 8030297"/>
              <a:gd name="connsiteY13" fmla="*/ 2449429 h 3082858"/>
              <a:gd name="connsiteX14" fmla="*/ 7562017 w 8030297"/>
              <a:gd name="connsiteY14" fmla="*/ 1578572 h 3082858"/>
              <a:gd name="connsiteX15" fmla="*/ 7953903 w 8030297"/>
              <a:gd name="connsiteY15" fmla="*/ 1578572 h 3082858"/>
              <a:gd name="connsiteX16" fmla="*/ 8030103 w 8030297"/>
              <a:gd name="connsiteY16" fmla="*/ 1828944 h 3082858"/>
              <a:gd name="connsiteX0" fmla="*/ 7332 w 8030297"/>
              <a:gd name="connsiteY0" fmla="*/ 1828944 h 3082858"/>
              <a:gd name="connsiteX1" fmla="*/ 7332 w 8030297"/>
              <a:gd name="connsiteY1" fmla="*/ 1317315 h 3082858"/>
              <a:gd name="connsiteX2" fmla="*/ 83532 w 8030297"/>
              <a:gd name="connsiteY2" fmla="*/ 783915 h 3082858"/>
              <a:gd name="connsiteX3" fmla="*/ 159732 w 8030297"/>
              <a:gd name="connsiteY3" fmla="*/ 413801 h 3082858"/>
              <a:gd name="connsiteX4" fmla="*/ 475417 w 8030297"/>
              <a:gd name="connsiteY4" fmla="*/ 130772 h 3082858"/>
              <a:gd name="connsiteX5" fmla="*/ 769332 w 8030297"/>
              <a:gd name="connsiteY5" fmla="*/ 144 h 3082858"/>
              <a:gd name="connsiteX6" fmla="*/ 1280960 w 8030297"/>
              <a:gd name="connsiteY6" fmla="*/ 152544 h 3082858"/>
              <a:gd name="connsiteX7" fmla="*/ 1352656 w 8030297"/>
              <a:gd name="connsiteY7" fmla="*/ 876584 h 3082858"/>
              <a:gd name="connsiteX8" fmla="*/ 1078636 w 8030297"/>
              <a:gd name="connsiteY8" fmla="*/ 2307046 h 3082858"/>
              <a:gd name="connsiteX9" fmla="*/ 2277941 w 8030297"/>
              <a:gd name="connsiteY9" fmla="*/ 2981651 h 3082858"/>
              <a:gd name="connsiteX10" fmla="*/ 2914943 w 8030297"/>
              <a:gd name="connsiteY10" fmla="*/ 3060208 h 3082858"/>
              <a:gd name="connsiteX11" fmla="*/ 4078589 w 8030297"/>
              <a:gd name="connsiteY11" fmla="*/ 3069915 h 3082858"/>
              <a:gd name="connsiteX12" fmla="*/ 6027132 w 8030297"/>
              <a:gd name="connsiteY12" fmla="*/ 2895744 h 3082858"/>
              <a:gd name="connsiteX13" fmla="*/ 7050389 w 8030297"/>
              <a:gd name="connsiteY13" fmla="*/ 2449429 h 3082858"/>
              <a:gd name="connsiteX14" fmla="*/ 7562017 w 8030297"/>
              <a:gd name="connsiteY14" fmla="*/ 1578572 h 3082858"/>
              <a:gd name="connsiteX15" fmla="*/ 7953903 w 8030297"/>
              <a:gd name="connsiteY15" fmla="*/ 1578572 h 3082858"/>
              <a:gd name="connsiteX16" fmla="*/ 8030103 w 8030297"/>
              <a:gd name="connsiteY16" fmla="*/ 1828944 h 3082858"/>
              <a:gd name="connsiteX0" fmla="*/ 7332 w 8030297"/>
              <a:gd name="connsiteY0" fmla="*/ 1831228 h 3085142"/>
              <a:gd name="connsiteX1" fmla="*/ 7332 w 8030297"/>
              <a:gd name="connsiteY1" fmla="*/ 1319599 h 3085142"/>
              <a:gd name="connsiteX2" fmla="*/ 83532 w 8030297"/>
              <a:gd name="connsiteY2" fmla="*/ 786199 h 3085142"/>
              <a:gd name="connsiteX3" fmla="*/ 159732 w 8030297"/>
              <a:gd name="connsiteY3" fmla="*/ 416085 h 3085142"/>
              <a:gd name="connsiteX4" fmla="*/ 475417 w 8030297"/>
              <a:gd name="connsiteY4" fmla="*/ 133056 h 3085142"/>
              <a:gd name="connsiteX5" fmla="*/ 769332 w 8030297"/>
              <a:gd name="connsiteY5" fmla="*/ 2428 h 3085142"/>
              <a:gd name="connsiteX6" fmla="*/ 1280960 w 8030297"/>
              <a:gd name="connsiteY6" fmla="*/ 237199 h 3085142"/>
              <a:gd name="connsiteX7" fmla="*/ 1352656 w 8030297"/>
              <a:gd name="connsiteY7" fmla="*/ 878868 h 3085142"/>
              <a:gd name="connsiteX8" fmla="*/ 1078636 w 8030297"/>
              <a:gd name="connsiteY8" fmla="*/ 2309330 h 3085142"/>
              <a:gd name="connsiteX9" fmla="*/ 2277941 w 8030297"/>
              <a:gd name="connsiteY9" fmla="*/ 2983935 h 3085142"/>
              <a:gd name="connsiteX10" fmla="*/ 2914943 w 8030297"/>
              <a:gd name="connsiteY10" fmla="*/ 3062492 h 3085142"/>
              <a:gd name="connsiteX11" fmla="*/ 4078589 w 8030297"/>
              <a:gd name="connsiteY11" fmla="*/ 3072199 h 3085142"/>
              <a:gd name="connsiteX12" fmla="*/ 6027132 w 8030297"/>
              <a:gd name="connsiteY12" fmla="*/ 2898028 h 3085142"/>
              <a:gd name="connsiteX13" fmla="*/ 7050389 w 8030297"/>
              <a:gd name="connsiteY13" fmla="*/ 2451713 h 3085142"/>
              <a:gd name="connsiteX14" fmla="*/ 7562017 w 8030297"/>
              <a:gd name="connsiteY14" fmla="*/ 1580856 h 3085142"/>
              <a:gd name="connsiteX15" fmla="*/ 7953903 w 8030297"/>
              <a:gd name="connsiteY15" fmla="*/ 1580856 h 3085142"/>
              <a:gd name="connsiteX16" fmla="*/ 8030103 w 8030297"/>
              <a:gd name="connsiteY16" fmla="*/ 1831228 h 3085142"/>
              <a:gd name="connsiteX0" fmla="*/ 7332 w 8030297"/>
              <a:gd name="connsiteY0" fmla="*/ 1831228 h 3085142"/>
              <a:gd name="connsiteX1" fmla="*/ 7332 w 8030297"/>
              <a:gd name="connsiteY1" fmla="*/ 1319599 h 3085142"/>
              <a:gd name="connsiteX2" fmla="*/ 83532 w 8030297"/>
              <a:gd name="connsiteY2" fmla="*/ 786199 h 3085142"/>
              <a:gd name="connsiteX3" fmla="*/ 159732 w 8030297"/>
              <a:gd name="connsiteY3" fmla="*/ 416085 h 3085142"/>
              <a:gd name="connsiteX4" fmla="*/ 475417 w 8030297"/>
              <a:gd name="connsiteY4" fmla="*/ 133056 h 3085142"/>
              <a:gd name="connsiteX5" fmla="*/ 769332 w 8030297"/>
              <a:gd name="connsiteY5" fmla="*/ 2428 h 3085142"/>
              <a:gd name="connsiteX6" fmla="*/ 1280960 w 8030297"/>
              <a:gd name="connsiteY6" fmla="*/ 237199 h 3085142"/>
              <a:gd name="connsiteX7" fmla="*/ 1468269 w 8030297"/>
              <a:gd name="connsiteY7" fmla="*/ 899462 h 3085142"/>
              <a:gd name="connsiteX8" fmla="*/ 1078636 w 8030297"/>
              <a:gd name="connsiteY8" fmla="*/ 2309330 h 3085142"/>
              <a:gd name="connsiteX9" fmla="*/ 2277941 w 8030297"/>
              <a:gd name="connsiteY9" fmla="*/ 2983935 h 3085142"/>
              <a:gd name="connsiteX10" fmla="*/ 2914943 w 8030297"/>
              <a:gd name="connsiteY10" fmla="*/ 3062492 h 3085142"/>
              <a:gd name="connsiteX11" fmla="*/ 4078589 w 8030297"/>
              <a:gd name="connsiteY11" fmla="*/ 3072199 h 3085142"/>
              <a:gd name="connsiteX12" fmla="*/ 6027132 w 8030297"/>
              <a:gd name="connsiteY12" fmla="*/ 2898028 h 3085142"/>
              <a:gd name="connsiteX13" fmla="*/ 7050389 w 8030297"/>
              <a:gd name="connsiteY13" fmla="*/ 2451713 h 3085142"/>
              <a:gd name="connsiteX14" fmla="*/ 7562017 w 8030297"/>
              <a:gd name="connsiteY14" fmla="*/ 1580856 h 3085142"/>
              <a:gd name="connsiteX15" fmla="*/ 7953903 w 8030297"/>
              <a:gd name="connsiteY15" fmla="*/ 1580856 h 3085142"/>
              <a:gd name="connsiteX16" fmla="*/ 8030103 w 8030297"/>
              <a:gd name="connsiteY16" fmla="*/ 1831228 h 3085142"/>
              <a:gd name="connsiteX0" fmla="*/ 7332 w 8030297"/>
              <a:gd name="connsiteY0" fmla="*/ 1831228 h 3085142"/>
              <a:gd name="connsiteX1" fmla="*/ 7332 w 8030297"/>
              <a:gd name="connsiteY1" fmla="*/ 1319599 h 3085142"/>
              <a:gd name="connsiteX2" fmla="*/ 83532 w 8030297"/>
              <a:gd name="connsiteY2" fmla="*/ 786199 h 3085142"/>
              <a:gd name="connsiteX3" fmla="*/ 159732 w 8030297"/>
              <a:gd name="connsiteY3" fmla="*/ 416085 h 3085142"/>
              <a:gd name="connsiteX4" fmla="*/ 475417 w 8030297"/>
              <a:gd name="connsiteY4" fmla="*/ 133056 h 3085142"/>
              <a:gd name="connsiteX5" fmla="*/ 769332 w 8030297"/>
              <a:gd name="connsiteY5" fmla="*/ 2428 h 3085142"/>
              <a:gd name="connsiteX6" fmla="*/ 1280960 w 8030297"/>
              <a:gd name="connsiteY6" fmla="*/ 237199 h 3085142"/>
              <a:gd name="connsiteX7" fmla="*/ 1468269 w 8030297"/>
              <a:gd name="connsiteY7" fmla="*/ 899462 h 3085142"/>
              <a:gd name="connsiteX8" fmla="*/ 1078636 w 8030297"/>
              <a:gd name="connsiteY8" fmla="*/ 2309330 h 3085142"/>
              <a:gd name="connsiteX9" fmla="*/ 2277941 w 8030297"/>
              <a:gd name="connsiteY9" fmla="*/ 2983935 h 3085142"/>
              <a:gd name="connsiteX10" fmla="*/ 2914943 w 8030297"/>
              <a:gd name="connsiteY10" fmla="*/ 3062492 h 3085142"/>
              <a:gd name="connsiteX11" fmla="*/ 4078589 w 8030297"/>
              <a:gd name="connsiteY11" fmla="*/ 3072199 h 3085142"/>
              <a:gd name="connsiteX12" fmla="*/ 6027132 w 8030297"/>
              <a:gd name="connsiteY12" fmla="*/ 2898028 h 3085142"/>
              <a:gd name="connsiteX13" fmla="*/ 7050389 w 8030297"/>
              <a:gd name="connsiteY13" fmla="*/ 2451713 h 3085142"/>
              <a:gd name="connsiteX14" fmla="*/ 7562017 w 8030297"/>
              <a:gd name="connsiteY14" fmla="*/ 1580856 h 3085142"/>
              <a:gd name="connsiteX15" fmla="*/ 7953903 w 8030297"/>
              <a:gd name="connsiteY15" fmla="*/ 1580856 h 3085142"/>
              <a:gd name="connsiteX16" fmla="*/ 8030103 w 8030297"/>
              <a:gd name="connsiteY16" fmla="*/ 1831228 h 3085142"/>
              <a:gd name="connsiteX0" fmla="*/ 7332 w 8030297"/>
              <a:gd name="connsiteY0" fmla="*/ 1831228 h 3085142"/>
              <a:gd name="connsiteX1" fmla="*/ 7332 w 8030297"/>
              <a:gd name="connsiteY1" fmla="*/ 1319599 h 3085142"/>
              <a:gd name="connsiteX2" fmla="*/ 83532 w 8030297"/>
              <a:gd name="connsiteY2" fmla="*/ 786199 h 3085142"/>
              <a:gd name="connsiteX3" fmla="*/ 159732 w 8030297"/>
              <a:gd name="connsiteY3" fmla="*/ 416085 h 3085142"/>
              <a:gd name="connsiteX4" fmla="*/ 475417 w 8030297"/>
              <a:gd name="connsiteY4" fmla="*/ 133056 h 3085142"/>
              <a:gd name="connsiteX5" fmla="*/ 769332 w 8030297"/>
              <a:gd name="connsiteY5" fmla="*/ 2428 h 3085142"/>
              <a:gd name="connsiteX6" fmla="*/ 1280960 w 8030297"/>
              <a:gd name="connsiteY6" fmla="*/ 237199 h 3085142"/>
              <a:gd name="connsiteX7" fmla="*/ 1468269 w 8030297"/>
              <a:gd name="connsiteY7" fmla="*/ 899462 h 3085142"/>
              <a:gd name="connsiteX8" fmla="*/ 1078636 w 8030297"/>
              <a:gd name="connsiteY8" fmla="*/ 2247551 h 3085142"/>
              <a:gd name="connsiteX9" fmla="*/ 2277941 w 8030297"/>
              <a:gd name="connsiteY9" fmla="*/ 2983935 h 3085142"/>
              <a:gd name="connsiteX10" fmla="*/ 2914943 w 8030297"/>
              <a:gd name="connsiteY10" fmla="*/ 3062492 h 3085142"/>
              <a:gd name="connsiteX11" fmla="*/ 4078589 w 8030297"/>
              <a:gd name="connsiteY11" fmla="*/ 3072199 h 3085142"/>
              <a:gd name="connsiteX12" fmla="*/ 6027132 w 8030297"/>
              <a:gd name="connsiteY12" fmla="*/ 2898028 h 3085142"/>
              <a:gd name="connsiteX13" fmla="*/ 7050389 w 8030297"/>
              <a:gd name="connsiteY13" fmla="*/ 2451713 h 3085142"/>
              <a:gd name="connsiteX14" fmla="*/ 7562017 w 8030297"/>
              <a:gd name="connsiteY14" fmla="*/ 1580856 h 3085142"/>
              <a:gd name="connsiteX15" fmla="*/ 7953903 w 8030297"/>
              <a:gd name="connsiteY15" fmla="*/ 1580856 h 3085142"/>
              <a:gd name="connsiteX16" fmla="*/ 8030103 w 8030297"/>
              <a:gd name="connsiteY16" fmla="*/ 1831228 h 3085142"/>
              <a:gd name="connsiteX0" fmla="*/ 7332 w 8030297"/>
              <a:gd name="connsiteY0" fmla="*/ 1831228 h 3093466"/>
              <a:gd name="connsiteX1" fmla="*/ 7332 w 8030297"/>
              <a:gd name="connsiteY1" fmla="*/ 1319599 h 3093466"/>
              <a:gd name="connsiteX2" fmla="*/ 83532 w 8030297"/>
              <a:gd name="connsiteY2" fmla="*/ 786199 h 3093466"/>
              <a:gd name="connsiteX3" fmla="*/ 159732 w 8030297"/>
              <a:gd name="connsiteY3" fmla="*/ 416085 h 3093466"/>
              <a:gd name="connsiteX4" fmla="*/ 475417 w 8030297"/>
              <a:gd name="connsiteY4" fmla="*/ 133056 h 3093466"/>
              <a:gd name="connsiteX5" fmla="*/ 769332 w 8030297"/>
              <a:gd name="connsiteY5" fmla="*/ 2428 h 3093466"/>
              <a:gd name="connsiteX6" fmla="*/ 1280960 w 8030297"/>
              <a:gd name="connsiteY6" fmla="*/ 237199 h 3093466"/>
              <a:gd name="connsiteX7" fmla="*/ 1468269 w 8030297"/>
              <a:gd name="connsiteY7" fmla="*/ 899462 h 3093466"/>
              <a:gd name="connsiteX8" fmla="*/ 1078636 w 8030297"/>
              <a:gd name="connsiteY8" fmla="*/ 2247551 h 3093466"/>
              <a:gd name="connsiteX9" fmla="*/ 1983652 w 8030297"/>
              <a:gd name="connsiteY9" fmla="*/ 2819190 h 3093466"/>
              <a:gd name="connsiteX10" fmla="*/ 2914943 w 8030297"/>
              <a:gd name="connsiteY10" fmla="*/ 3062492 h 3093466"/>
              <a:gd name="connsiteX11" fmla="*/ 4078589 w 8030297"/>
              <a:gd name="connsiteY11" fmla="*/ 3072199 h 3093466"/>
              <a:gd name="connsiteX12" fmla="*/ 6027132 w 8030297"/>
              <a:gd name="connsiteY12" fmla="*/ 2898028 h 3093466"/>
              <a:gd name="connsiteX13" fmla="*/ 7050389 w 8030297"/>
              <a:gd name="connsiteY13" fmla="*/ 2451713 h 3093466"/>
              <a:gd name="connsiteX14" fmla="*/ 7562017 w 8030297"/>
              <a:gd name="connsiteY14" fmla="*/ 1580856 h 3093466"/>
              <a:gd name="connsiteX15" fmla="*/ 7953903 w 8030297"/>
              <a:gd name="connsiteY15" fmla="*/ 1580856 h 3093466"/>
              <a:gd name="connsiteX16" fmla="*/ 8030103 w 8030297"/>
              <a:gd name="connsiteY16" fmla="*/ 1831228 h 3093466"/>
              <a:gd name="connsiteX0" fmla="*/ 7332 w 8030297"/>
              <a:gd name="connsiteY0" fmla="*/ 1831228 h 3072272"/>
              <a:gd name="connsiteX1" fmla="*/ 7332 w 8030297"/>
              <a:gd name="connsiteY1" fmla="*/ 1319599 h 3072272"/>
              <a:gd name="connsiteX2" fmla="*/ 83532 w 8030297"/>
              <a:gd name="connsiteY2" fmla="*/ 786199 h 3072272"/>
              <a:gd name="connsiteX3" fmla="*/ 159732 w 8030297"/>
              <a:gd name="connsiteY3" fmla="*/ 416085 h 3072272"/>
              <a:gd name="connsiteX4" fmla="*/ 475417 w 8030297"/>
              <a:gd name="connsiteY4" fmla="*/ 133056 h 3072272"/>
              <a:gd name="connsiteX5" fmla="*/ 769332 w 8030297"/>
              <a:gd name="connsiteY5" fmla="*/ 2428 h 3072272"/>
              <a:gd name="connsiteX6" fmla="*/ 1280960 w 8030297"/>
              <a:gd name="connsiteY6" fmla="*/ 237199 h 3072272"/>
              <a:gd name="connsiteX7" fmla="*/ 1468269 w 8030297"/>
              <a:gd name="connsiteY7" fmla="*/ 899462 h 3072272"/>
              <a:gd name="connsiteX8" fmla="*/ 1078636 w 8030297"/>
              <a:gd name="connsiteY8" fmla="*/ 2247551 h 3072272"/>
              <a:gd name="connsiteX9" fmla="*/ 1983652 w 8030297"/>
              <a:gd name="connsiteY9" fmla="*/ 2819190 h 3072272"/>
              <a:gd name="connsiteX10" fmla="*/ 2904433 w 8030297"/>
              <a:gd name="connsiteY10" fmla="*/ 2918340 h 3072272"/>
              <a:gd name="connsiteX11" fmla="*/ 4078589 w 8030297"/>
              <a:gd name="connsiteY11" fmla="*/ 3072199 h 3072272"/>
              <a:gd name="connsiteX12" fmla="*/ 6027132 w 8030297"/>
              <a:gd name="connsiteY12" fmla="*/ 2898028 h 3072272"/>
              <a:gd name="connsiteX13" fmla="*/ 7050389 w 8030297"/>
              <a:gd name="connsiteY13" fmla="*/ 2451713 h 3072272"/>
              <a:gd name="connsiteX14" fmla="*/ 7562017 w 8030297"/>
              <a:gd name="connsiteY14" fmla="*/ 1580856 h 3072272"/>
              <a:gd name="connsiteX15" fmla="*/ 7953903 w 8030297"/>
              <a:gd name="connsiteY15" fmla="*/ 1580856 h 3072272"/>
              <a:gd name="connsiteX16" fmla="*/ 8030103 w 8030297"/>
              <a:gd name="connsiteY16" fmla="*/ 1831228 h 3072272"/>
              <a:gd name="connsiteX0" fmla="*/ 7332 w 8030297"/>
              <a:gd name="connsiteY0" fmla="*/ 1831228 h 2942114"/>
              <a:gd name="connsiteX1" fmla="*/ 7332 w 8030297"/>
              <a:gd name="connsiteY1" fmla="*/ 1319599 h 2942114"/>
              <a:gd name="connsiteX2" fmla="*/ 83532 w 8030297"/>
              <a:gd name="connsiteY2" fmla="*/ 786199 h 2942114"/>
              <a:gd name="connsiteX3" fmla="*/ 159732 w 8030297"/>
              <a:gd name="connsiteY3" fmla="*/ 416085 h 2942114"/>
              <a:gd name="connsiteX4" fmla="*/ 475417 w 8030297"/>
              <a:gd name="connsiteY4" fmla="*/ 133056 h 2942114"/>
              <a:gd name="connsiteX5" fmla="*/ 769332 w 8030297"/>
              <a:gd name="connsiteY5" fmla="*/ 2428 h 2942114"/>
              <a:gd name="connsiteX6" fmla="*/ 1280960 w 8030297"/>
              <a:gd name="connsiteY6" fmla="*/ 237199 h 2942114"/>
              <a:gd name="connsiteX7" fmla="*/ 1468269 w 8030297"/>
              <a:gd name="connsiteY7" fmla="*/ 899462 h 2942114"/>
              <a:gd name="connsiteX8" fmla="*/ 1078636 w 8030297"/>
              <a:gd name="connsiteY8" fmla="*/ 2247551 h 2942114"/>
              <a:gd name="connsiteX9" fmla="*/ 1983652 w 8030297"/>
              <a:gd name="connsiteY9" fmla="*/ 2819190 h 2942114"/>
              <a:gd name="connsiteX10" fmla="*/ 2904433 w 8030297"/>
              <a:gd name="connsiteY10" fmla="*/ 2918340 h 2942114"/>
              <a:gd name="connsiteX11" fmla="*/ 4078589 w 8030297"/>
              <a:gd name="connsiteY11" fmla="*/ 2928048 h 2942114"/>
              <a:gd name="connsiteX12" fmla="*/ 6027132 w 8030297"/>
              <a:gd name="connsiteY12" fmla="*/ 2898028 h 2942114"/>
              <a:gd name="connsiteX13" fmla="*/ 7050389 w 8030297"/>
              <a:gd name="connsiteY13" fmla="*/ 2451713 h 2942114"/>
              <a:gd name="connsiteX14" fmla="*/ 7562017 w 8030297"/>
              <a:gd name="connsiteY14" fmla="*/ 1580856 h 2942114"/>
              <a:gd name="connsiteX15" fmla="*/ 7953903 w 8030297"/>
              <a:gd name="connsiteY15" fmla="*/ 1580856 h 2942114"/>
              <a:gd name="connsiteX16" fmla="*/ 8030103 w 8030297"/>
              <a:gd name="connsiteY16" fmla="*/ 1831228 h 2942114"/>
              <a:gd name="connsiteX0" fmla="*/ 7332 w 8030297"/>
              <a:gd name="connsiteY0" fmla="*/ 1831228 h 2939546"/>
              <a:gd name="connsiteX1" fmla="*/ 7332 w 8030297"/>
              <a:gd name="connsiteY1" fmla="*/ 1319599 h 2939546"/>
              <a:gd name="connsiteX2" fmla="*/ 83532 w 8030297"/>
              <a:gd name="connsiteY2" fmla="*/ 786199 h 2939546"/>
              <a:gd name="connsiteX3" fmla="*/ 159732 w 8030297"/>
              <a:gd name="connsiteY3" fmla="*/ 416085 h 2939546"/>
              <a:gd name="connsiteX4" fmla="*/ 475417 w 8030297"/>
              <a:gd name="connsiteY4" fmla="*/ 133056 h 2939546"/>
              <a:gd name="connsiteX5" fmla="*/ 769332 w 8030297"/>
              <a:gd name="connsiteY5" fmla="*/ 2428 h 2939546"/>
              <a:gd name="connsiteX6" fmla="*/ 1280960 w 8030297"/>
              <a:gd name="connsiteY6" fmla="*/ 237199 h 2939546"/>
              <a:gd name="connsiteX7" fmla="*/ 1468269 w 8030297"/>
              <a:gd name="connsiteY7" fmla="*/ 899462 h 2939546"/>
              <a:gd name="connsiteX8" fmla="*/ 1078636 w 8030297"/>
              <a:gd name="connsiteY8" fmla="*/ 2247551 h 2939546"/>
              <a:gd name="connsiteX9" fmla="*/ 1983652 w 8030297"/>
              <a:gd name="connsiteY9" fmla="*/ 2819190 h 2939546"/>
              <a:gd name="connsiteX10" fmla="*/ 2904433 w 8030297"/>
              <a:gd name="connsiteY10" fmla="*/ 2918340 h 2939546"/>
              <a:gd name="connsiteX11" fmla="*/ 4078589 w 8030297"/>
              <a:gd name="connsiteY11" fmla="*/ 2928048 h 2939546"/>
              <a:gd name="connsiteX12" fmla="*/ 6027132 w 8030297"/>
              <a:gd name="connsiteY12" fmla="*/ 2784766 h 2939546"/>
              <a:gd name="connsiteX13" fmla="*/ 7050389 w 8030297"/>
              <a:gd name="connsiteY13" fmla="*/ 2451713 h 2939546"/>
              <a:gd name="connsiteX14" fmla="*/ 7562017 w 8030297"/>
              <a:gd name="connsiteY14" fmla="*/ 1580856 h 2939546"/>
              <a:gd name="connsiteX15" fmla="*/ 7953903 w 8030297"/>
              <a:gd name="connsiteY15" fmla="*/ 1580856 h 2939546"/>
              <a:gd name="connsiteX16" fmla="*/ 8030103 w 8030297"/>
              <a:gd name="connsiteY16" fmla="*/ 1831228 h 2939546"/>
              <a:gd name="connsiteX0" fmla="*/ 7332 w 8030297"/>
              <a:gd name="connsiteY0" fmla="*/ 1831228 h 2939546"/>
              <a:gd name="connsiteX1" fmla="*/ 7332 w 8030297"/>
              <a:gd name="connsiteY1" fmla="*/ 1319599 h 2939546"/>
              <a:gd name="connsiteX2" fmla="*/ 83532 w 8030297"/>
              <a:gd name="connsiteY2" fmla="*/ 786199 h 2939546"/>
              <a:gd name="connsiteX3" fmla="*/ 159732 w 8030297"/>
              <a:gd name="connsiteY3" fmla="*/ 416085 h 2939546"/>
              <a:gd name="connsiteX4" fmla="*/ 475417 w 8030297"/>
              <a:gd name="connsiteY4" fmla="*/ 133056 h 2939546"/>
              <a:gd name="connsiteX5" fmla="*/ 769332 w 8030297"/>
              <a:gd name="connsiteY5" fmla="*/ 2428 h 2939546"/>
              <a:gd name="connsiteX6" fmla="*/ 1280960 w 8030297"/>
              <a:gd name="connsiteY6" fmla="*/ 237199 h 2939546"/>
              <a:gd name="connsiteX7" fmla="*/ 1468269 w 8030297"/>
              <a:gd name="connsiteY7" fmla="*/ 899462 h 2939546"/>
              <a:gd name="connsiteX8" fmla="*/ 1078636 w 8030297"/>
              <a:gd name="connsiteY8" fmla="*/ 2247551 h 2939546"/>
              <a:gd name="connsiteX9" fmla="*/ 1983652 w 8030297"/>
              <a:gd name="connsiteY9" fmla="*/ 2819190 h 2939546"/>
              <a:gd name="connsiteX10" fmla="*/ 2904433 w 8030297"/>
              <a:gd name="connsiteY10" fmla="*/ 2918340 h 2939546"/>
              <a:gd name="connsiteX11" fmla="*/ 4078589 w 8030297"/>
              <a:gd name="connsiteY11" fmla="*/ 2928048 h 2939546"/>
              <a:gd name="connsiteX12" fmla="*/ 6027132 w 8030297"/>
              <a:gd name="connsiteY12" fmla="*/ 2784766 h 2939546"/>
              <a:gd name="connsiteX13" fmla="*/ 7039879 w 8030297"/>
              <a:gd name="connsiteY13" fmla="*/ 2328155 h 2939546"/>
              <a:gd name="connsiteX14" fmla="*/ 7562017 w 8030297"/>
              <a:gd name="connsiteY14" fmla="*/ 1580856 h 2939546"/>
              <a:gd name="connsiteX15" fmla="*/ 7953903 w 8030297"/>
              <a:gd name="connsiteY15" fmla="*/ 1580856 h 2939546"/>
              <a:gd name="connsiteX16" fmla="*/ 8030103 w 8030297"/>
              <a:gd name="connsiteY16" fmla="*/ 1831228 h 2939546"/>
              <a:gd name="connsiteX0" fmla="*/ 7332 w 8034817"/>
              <a:gd name="connsiteY0" fmla="*/ 1831228 h 2939546"/>
              <a:gd name="connsiteX1" fmla="*/ 7332 w 8034817"/>
              <a:gd name="connsiteY1" fmla="*/ 1319599 h 2939546"/>
              <a:gd name="connsiteX2" fmla="*/ 83532 w 8034817"/>
              <a:gd name="connsiteY2" fmla="*/ 786199 h 2939546"/>
              <a:gd name="connsiteX3" fmla="*/ 159732 w 8034817"/>
              <a:gd name="connsiteY3" fmla="*/ 416085 h 2939546"/>
              <a:gd name="connsiteX4" fmla="*/ 475417 w 8034817"/>
              <a:gd name="connsiteY4" fmla="*/ 133056 h 2939546"/>
              <a:gd name="connsiteX5" fmla="*/ 769332 w 8034817"/>
              <a:gd name="connsiteY5" fmla="*/ 2428 h 2939546"/>
              <a:gd name="connsiteX6" fmla="*/ 1280960 w 8034817"/>
              <a:gd name="connsiteY6" fmla="*/ 237199 h 2939546"/>
              <a:gd name="connsiteX7" fmla="*/ 1468269 w 8034817"/>
              <a:gd name="connsiteY7" fmla="*/ 899462 h 2939546"/>
              <a:gd name="connsiteX8" fmla="*/ 1078636 w 8034817"/>
              <a:gd name="connsiteY8" fmla="*/ 2247551 h 2939546"/>
              <a:gd name="connsiteX9" fmla="*/ 1983652 w 8034817"/>
              <a:gd name="connsiteY9" fmla="*/ 2819190 h 2939546"/>
              <a:gd name="connsiteX10" fmla="*/ 2904433 w 8034817"/>
              <a:gd name="connsiteY10" fmla="*/ 2918340 h 2939546"/>
              <a:gd name="connsiteX11" fmla="*/ 4078589 w 8034817"/>
              <a:gd name="connsiteY11" fmla="*/ 2928048 h 2939546"/>
              <a:gd name="connsiteX12" fmla="*/ 6027132 w 8034817"/>
              <a:gd name="connsiteY12" fmla="*/ 2784766 h 2939546"/>
              <a:gd name="connsiteX13" fmla="*/ 7039879 w 8034817"/>
              <a:gd name="connsiteY13" fmla="*/ 2328155 h 2939546"/>
              <a:gd name="connsiteX14" fmla="*/ 7383341 w 8034817"/>
              <a:gd name="connsiteY14" fmla="*/ 1601449 h 2939546"/>
              <a:gd name="connsiteX15" fmla="*/ 7953903 w 8034817"/>
              <a:gd name="connsiteY15" fmla="*/ 1580856 h 2939546"/>
              <a:gd name="connsiteX16" fmla="*/ 8030103 w 8034817"/>
              <a:gd name="connsiteY16" fmla="*/ 1831228 h 2939546"/>
              <a:gd name="connsiteX0" fmla="*/ 7332 w 8041813"/>
              <a:gd name="connsiteY0" fmla="*/ 1831228 h 2939546"/>
              <a:gd name="connsiteX1" fmla="*/ 7332 w 8041813"/>
              <a:gd name="connsiteY1" fmla="*/ 1319599 h 2939546"/>
              <a:gd name="connsiteX2" fmla="*/ 83532 w 8041813"/>
              <a:gd name="connsiteY2" fmla="*/ 786199 h 2939546"/>
              <a:gd name="connsiteX3" fmla="*/ 159732 w 8041813"/>
              <a:gd name="connsiteY3" fmla="*/ 416085 h 2939546"/>
              <a:gd name="connsiteX4" fmla="*/ 475417 w 8041813"/>
              <a:gd name="connsiteY4" fmla="*/ 133056 h 2939546"/>
              <a:gd name="connsiteX5" fmla="*/ 769332 w 8041813"/>
              <a:gd name="connsiteY5" fmla="*/ 2428 h 2939546"/>
              <a:gd name="connsiteX6" fmla="*/ 1280960 w 8041813"/>
              <a:gd name="connsiteY6" fmla="*/ 237199 h 2939546"/>
              <a:gd name="connsiteX7" fmla="*/ 1468269 w 8041813"/>
              <a:gd name="connsiteY7" fmla="*/ 899462 h 2939546"/>
              <a:gd name="connsiteX8" fmla="*/ 1078636 w 8041813"/>
              <a:gd name="connsiteY8" fmla="*/ 2247551 h 2939546"/>
              <a:gd name="connsiteX9" fmla="*/ 1983652 w 8041813"/>
              <a:gd name="connsiteY9" fmla="*/ 2819190 h 2939546"/>
              <a:gd name="connsiteX10" fmla="*/ 2904433 w 8041813"/>
              <a:gd name="connsiteY10" fmla="*/ 2918340 h 2939546"/>
              <a:gd name="connsiteX11" fmla="*/ 4078589 w 8041813"/>
              <a:gd name="connsiteY11" fmla="*/ 2928048 h 2939546"/>
              <a:gd name="connsiteX12" fmla="*/ 6027132 w 8041813"/>
              <a:gd name="connsiteY12" fmla="*/ 2784766 h 2939546"/>
              <a:gd name="connsiteX13" fmla="*/ 7039879 w 8041813"/>
              <a:gd name="connsiteY13" fmla="*/ 2328155 h 2939546"/>
              <a:gd name="connsiteX14" fmla="*/ 7383341 w 8041813"/>
              <a:gd name="connsiteY14" fmla="*/ 1601449 h 2939546"/>
              <a:gd name="connsiteX15" fmla="*/ 7971832 w 8041813"/>
              <a:gd name="connsiteY15" fmla="*/ 1501815 h 2939546"/>
              <a:gd name="connsiteX16" fmla="*/ 8030103 w 8041813"/>
              <a:gd name="connsiteY16" fmla="*/ 1831228 h 2939546"/>
              <a:gd name="connsiteX0" fmla="*/ 7332 w 8155619"/>
              <a:gd name="connsiteY0" fmla="*/ 1831228 h 2939546"/>
              <a:gd name="connsiteX1" fmla="*/ 7332 w 8155619"/>
              <a:gd name="connsiteY1" fmla="*/ 1319599 h 2939546"/>
              <a:gd name="connsiteX2" fmla="*/ 83532 w 8155619"/>
              <a:gd name="connsiteY2" fmla="*/ 786199 h 2939546"/>
              <a:gd name="connsiteX3" fmla="*/ 159732 w 8155619"/>
              <a:gd name="connsiteY3" fmla="*/ 416085 h 2939546"/>
              <a:gd name="connsiteX4" fmla="*/ 475417 w 8155619"/>
              <a:gd name="connsiteY4" fmla="*/ 133056 h 2939546"/>
              <a:gd name="connsiteX5" fmla="*/ 769332 w 8155619"/>
              <a:gd name="connsiteY5" fmla="*/ 2428 h 2939546"/>
              <a:gd name="connsiteX6" fmla="*/ 1280960 w 8155619"/>
              <a:gd name="connsiteY6" fmla="*/ 237199 h 2939546"/>
              <a:gd name="connsiteX7" fmla="*/ 1468269 w 8155619"/>
              <a:gd name="connsiteY7" fmla="*/ 899462 h 2939546"/>
              <a:gd name="connsiteX8" fmla="*/ 1078636 w 8155619"/>
              <a:gd name="connsiteY8" fmla="*/ 2247551 h 2939546"/>
              <a:gd name="connsiteX9" fmla="*/ 1983652 w 8155619"/>
              <a:gd name="connsiteY9" fmla="*/ 2819190 h 2939546"/>
              <a:gd name="connsiteX10" fmla="*/ 2904433 w 8155619"/>
              <a:gd name="connsiteY10" fmla="*/ 2918340 h 2939546"/>
              <a:gd name="connsiteX11" fmla="*/ 4078589 w 8155619"/>
              <a:gd name="connsiteY11" fmla="*/ 2928048 h 2939546"/>
              <a:gd name="connsiteX12" fmla="*/ 6027132 w 8155619"/>
              <a:gd name="connsiteY12" fmla="*/ 2784766 h 2939546"/>
              <a:gd name="connsiteX13" fmla="*/ 7039879 w 8155619"/>
              <a:gd name="connsiteY13" fmla="*/ 2328155 h 2939546"/>
              <a:gd name="connsiteX14" fmla="*/ 7383341 w 8155619"/>
              <a:gd name="connsiteY14" fmla="*/ 1601449 h 2939546"/>
              <a:gd name="connsiteX15" fmla="*/ 7971832 w 8155619"/>
              <a:gd name="connsiteY15" fmla="*/ 1501815 h 2939546"/>
              <a:gd name="connsiteX16" fmla="*/ 8155609 w 8155619"/>
              <a:gd name="connsiteY16" fmla="*/ 1892704 h 2939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155619" h="2939546">
                <a:moveTo>
                  <a:pt x="7332" y="1831228"/>
                </a:moveTo>
                <a:cubicBezTo>
                  <a:pt x="982" y="1662499"/>
                  <a:pt x="-5368" y="1493770"/>
                  <a:pt x="7332" y="1319599"/>
                </a:cubicBezTo>
                <a:cubicBezTo>
                  <a:pt x="20032" y="1145427"/>
                  <a:pt x="58132" y="936784"/>
                  <a:pt x="83532" y="786199"/>
                </a:cubicBezTo>
                <a:cubicBezTo>
                  <a:pt x="108932" y="635614"/>
                  <a:pt x="94418" y="524942"/>
                  <a:pt x="159732" y="416085"/>
                </a:cubicBezTo>
                <a:cubicBezTo>
                  <a:pt x="225046" y="307228"/>
                  <a:pt x="373817" y="201999"/>
                  <a:pt x="475417" y="133056"/>
                </a:cubicBezTo>
                <a:cubicBezTo>
                  <a:pt x="577017" y="64113"/>
                  <a:pt x="635075" y="-14929"/>
                  <a:pt x="769332" y="2428"/>
                </a:cubicBezTo>
                <a:cubicBezTo>
                  <a:pt x="903589" y="19785"/>
                  <a:pt x="1164471" y="87693"/>
                  <a:pt x="1280960" y="237199"/>
                </a:cubicBezTo>
                <a:cubicBezTo>
                  <a:pt x="1397450" y="386705"/>
                  <a:pt x="1501990" y="564403"/>
                  <a:pt x="1468269" y="899462"/>
                </a:cubicBezTo>
                <a:cubicBezTo>
                  <a:pt x="1434548" y="1234521"/>
                  <a:pt x="992739" y="1927596"/>
                  <a:pt x="1078636" y="2247551"/>
                </a:cubicBezTo>
                <a:cubicBezTo>
                  <a:pt x="1164533" y="2567506"/>
                  <a:pt x="1679353" y="2707392"/>
                  <a:pt x="1983652" y="2819190"/>
                </a:cubicBezTo>
                <a:cubicBezTo>
                  <a:pt x="2287952" y="2930988"/>
                  <a:pt x="2555277" y="2900197"/>
                  <a:pt x="2904433" y="2918340"/>
                </a:cubicBezTo>
                <a:cubicBezTo>
                  <a:pt x="3253589" y="2936483"/>
                  <a:pt x="3558139" y="2950310"/>
                  <a:pt x="4078589" y="2928048"/>
                </a:cubicBezTo>
                <a:cubicBezTo>
                  <a:pt x="4599039" y="2905786"/>
                  <a:pt x="5533584" y="2884748"/>
                  <a:pt x="6027132" y="2784766"/>
                </a:cubicBezTo>
                <a:cubicBezTo>
                  <a:pt x="6520680" y="2684784"/>
                  <a:pt x="6813844" y="2525374"/>
                  <a:pt x="7039879" y="2328155"/>
                </a:cubicBezTo>
                <a:cubicBezTo>
                  <a:pt x="7265914" y="2130936"/>
                  <a:pt x="7228015" y="1739172"/>
                  <a:pt x="7383341" y="1601449"/>
                </a:cubicBezTo>
                <a:cubicBezTo>
                  <a:pt x="7538667" y="1463726"/>
                  <a:pt x="7843121" y="1453273"/>
                  <a:pt x="7971832" y="1501815"/>
                </a:cubicBezTo>
                <a:cubicBezTo>
                  <a:pt x="8100543" y="1550357"/>
                  <a:pt x="8156516" y="1788382"/>
                  <a:pt x="8155609" y="1892704"/>
                </a:cubicBezTo>
              </a:path>
            </a:pathLst>
          </a:custGeom>
          <a:noFill/>
          <a:ln w="57150">
            <a:gradFill flip="none" rotWithShape="1">
              <a:gsLst>
                <a:gs pos="0">
                  <a:schemeClr val="accent4">
                    <a:lumMod val="89000"/>
                  </a:schemeClr>
                </a:gs>
                <a:gs pos="23000">
                  <a:srgbClr val="002060"/>
                </a:gs>
                <a:gs pos="69000">
                  <a:srgbClr val="0070C0"/>
                </a:gs>
                <a:gs pos="97000">
                  <a:srgbClr val="00B0F0"/>
                </a:gs>
              </a:gsLst>
              <a:path path="circle">
                <a:fillToRect l="50000" t="50000" r="50000" b="50000"/>
              </a:path>
              <a:tileRect/>
            </a:gradFill>
            <a:tailEnd type="stealth"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sp>
        <p:nvSpPr>
          <p:cNvPr id="98" name="Freeform 97">
            <a:extLst>
              <a:ext uri="{FF2B5EF4-FFF2-40B4-BE49-F238E27FC236}">
                <a16:creationId xmlns:a16="http://schemas.microsoft.com/office/drawing/2014/main" id="{6CF85BBD-418D-BD45-A7B5-6E9A652E90C2}"/>
              </a:ext>
            </a:extLst>
          </p:cNvPr>
          <p:cNvSpPr/>
          <p:nvPr/>
        </p:nvSpPr>
        <p:spPr>
          <a:xfrm>
            <a:off x="1577701" y="2959547"/>
            <a:ext cx="1689964" cy="1928884"/>
          </a:xfrm>
          <a:custGeom>
            <a:avLst/>
            <a:gdLst>
              <a:gd name="connsiteX0" fmla="*/ 0 w 1763877"/>
              <a:gd name="connsiteY0" fmla="*/ 1885341 h 1928884"/>
              <a:gd name="connsiteX1" fmla="*/ 65314 w 1763877"/>
              <a:gd name="connsiteY1" fmla="*/ 1330170 h 1928884"/>
              <a:gd name="connsiteX2" fmla="*/ 293914 w 1763877"/>
              <a:gd name="connsiteY2" fmla="*/ 568170 h 1928884"/>
              <a:gd name="connsiteX3" fmla="*/ 566057 w 1763877"/>
              <a:gd name="connsiteY3" fmla="*/ 143627 h 1928884"/>
              <a:gd name="connsiteX4" fmla="*/ 1077685 w 1763877"/>
              <a:gd name="connsiteY4" fmla="*/ 2112 h 1928884"/>
              <a:gd name="connsiteX5" fmla="*/ 1545771 w 1763877"/>
              <a:gd name="connsiteY5" fmla="*/ 230712 h 1928884"/>
              <a:gd name="connsiteX6" fmla="*/ 1709057 w 1763877"/>
              <a:gd name="connsiteY6" fmla="*/ 720570 h 1928884"/>
              <a:gd name="connsiteX7" fmla="*/ 1763485 w 1763877"/>
              <a:gd name="connsiteY7" fmla="*/ 1526112 h 1928884"/>
              <a:gd name="connsiteX8" fmla="*/ 1687285 w 1763877"/>
              <a:gd name="connsiteY8" fmla="*/ 1928884 h 1928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63877" h="1928884">
                <a:moveTo>
                  <a:pt x="0" y="1885341"/>
                </a:moveTo>
                <a:cubicBezTo>
                  <a:pt x="8164" y="1717519"/>
                  <a:pt x="16328" y="1549698"/>
                  <a:pt x="65314" y="1330170"/>
                </a:cubicBezTo>
                <a:cubicBezTo>
                  <a:pt x="114300" y="1110642"/>
                  <a:pt x="210457" y="765927"/>
                  <a:pt x="293914" y="568170"/>
                </a:cubicBezTo>
                <a:cubicBezTo>
                  <a:pt x="377371" y="370413"/>
                  <a:pt x="435429" y="237970"/>
                  <a:pt x="566057" y="143627"/>
                </a:cubicBezTo>
                <a:cubicBezTo>
                  <a:pt x="696685" y="49284"/>
                  <a:pt x="914399" y="-12402"/>
                  <a:pt x="1077685" y="2112"/>
                </a:cubicBezTo>
                <a:cubicBezTo>
                  <a:pt x="1240971" y="16626"/>
                  <a:pt x="1440542" y="110969"/>
                  <a:pt x="1545771" y="230712"/>
                </a:cubicBezTo>
                <a:cubicBezTo>
                  <a:pt x="1651000" y="350455"/>
                  <a:pt x="1672771" y="504670"/>
                  <a:pt x="1709057" y="720570"/>
                </a:cubicBezTo>
                <a:cubicBezTo>
                  <a:pt x="1745343" y="936470"/>
                  <a:pt x="1767114" y="1324726"/>
                  <a:pt x="1763485" y="1526112"/>
                </a:cubicBezTo>
                <a:cubicBezTo>
                  <a:pt x="1759856" y="1727498"/>
                  <a:pt x="1723570" y="1828191"/>
                  <a:pt x="1687285" y="1928884"/>
                </a:cubicBezTo>
              </a:path>
            </a:pathLst>
          </a:custGeom>
          <a:noFill/>
          <a:ln w="57150">
            <a:gradFill flip="none" rotWithShape="1">
              <a:gsLst>
                <a:gs pos="0">
                  <a:schemeClr val="accent4">
                    <a:lumMod val="89000"/>
                  </a:schemeClr>
                </a:gs>
                <a:gs pos="23000">
                  <a:schemeClr val="accent4">
                    <a:lumMod val="89000"/>
                  </a:schemeClr>
                </a:gs>
                <a:gs pos="69000">
                  <a:srgbClr val="002060"/>
                </a:gs>
                <a:gs pos="97000">
                  <a:srgbClr val="00B0F0"/>
                </a:gs>
              </a:gsLst>
              <a:path path="circle">
                <a:fillToRect t="100000" r="100000"/>
              </a:path>
              <a:tileRect l="-100000" b="-100000"/>
            </a:gradFill>
            <a:tailEnd type="stealth" w="lg" len="lg"/>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04" name="Freeform 203">
            <a:extLst>
              <a:ext uri="{FF2B5EF4-FFF2-40B4-BE49-F238E27FC236}">
                <a16:creationId xmlns:a16="http://schemas.microsoft.com/office/drawing/2014/main" id="{81EA04EB-C79E-6D4D-AAC0-55B436B88A31}"/>
              </a:ext>
            </a:extLst>
          </p:cNvPr>
          <p:cNvSpPr/>
          <p:nvPr/>
        </p:nvSpPr>
        <p:spPr>
          <a:xfrm>
            <a:off x="1861150" y="2993424"/>
            <a:ext cx="8114120" cy="2619268"/>
          </a:xfrm>
          <a:custGeom>
            <a:avLst/>
            <a:gdLst>
              <a:gd name="connsiteX0" fmla="*/ 8064469 w 8107463"/>
              <a:gd name="connsiteY0" fmla="*/ 1757252 h 2619268"/>
              <a:gd name="connsiteX1" fmla="*/ 8053959 w 8107463"/>
              <a:gd name="connsiteY1" fmla="*/ 1137142 h 2619268"/>
              <a:gd name="connsiteX2" fmla="*/ 8106510 w 8107463"/>
              <a:gd name="connsiteY2" fmla="*/ 548562 h 2619268"/>
              <a:gd name="connsiteX3" fmla="*/ 8001407 w 8107463"/>
              <a:gd name="connsiteY3" fmla="*/ 254273 h 2619268"/>
              <a:gd name="connsiteX4" fmla="*/ 7707117 w 8107463"/>
              <a:gd name="connsiteY4" fmla="*/ 33555 h 2619268"/>
              <a:gd name="connsiteX5" fmla="*/ 7391807 w 8107463"/>
              <a:gd name="connsiteY5" fmla="*/ 12535 h 2619268"/>
              <a:gd name="connsiteX6" fmla="*/ 7055476 w 8107463"/>
              <a:gd name="connsiteY6" fmla="*/ 149169 h 2619268"/>
              <a:gd name="connsiteX7" fmla="*/ 7055476 w 8107463"/>
              <a:gd name="connsiteY7" fmla="*/ 159679 h 2619268"/>
              <a:gd name="connsiteX8" fmla="*/ 6918841 w 8107463"/>
              <a:gd name="connsiteY8" fmla="*/ 285804 h 2619268"/>
              <a:gd name="connsiteX9" fmla="*/ 6845269 w 8107463"/>
              <a:gd name="connsiteY9" fmla="*/ 611624 h 2619268"/>
              <a:gd name="connsiteX10" fmla="*/ 6666593 w 8107463"/>
              <a:gd name="connsiteY10" fmla="*/ 1368369 h 2619268"/>
              <a:gd name="connsiteX11" fmla="*/ 6529959 w 8107463"/>
              <a:gd name="connsiteY11" fmla="*/ 2125114 h 2619268"/>
              <a:gd name="connsiteX12" fmla="*/ 6099034 w 8107463"/>
              <a:gd name="connsiteY12" fmla="*/ 2503486 h 2619268"/>
              <a:gd name="connsiteX13" fmla="*/ 5405352 w 8107463"/>
              <a:gd name="connsiteY13" fmla="*/ 2556038 h 2619268"/>
              <a:gd name="connsiteX14" fmla="*/ 4060027 w 8107463"/>
              <a:gd name="connsiteY14" fmla="*/ 2598079 h 2619268"/>
              <a:gd name="connsiteX15" fmla="*/ 2935421 w 8107463"/>
              <a:gd name="connsiteY15" fmla="*/ 2619100 h 2619268"/>
              <a:gd name="connsiteX16" fmla="*/ 1590096 w 8107463"/>
              <a:gd name="connsiteY16" fmla="*/ 2587569 h 2619268"/>
              <a:gd name="connsiteX17" fmla="*/ 969986 w 8107463"/>
              <a:gd name="connsiteY17" fmla="*/ 2503486 h 2619268"/>
              <a:gd name="connsiteX18" fmla="*/ 581103 w 8107463"/>
              <a:gd name="connsiteY18" fmla="*/ 2209197 h 2619268"/>
              <a:gd name="connsiteX19" fmla="*/ 318345 w 8107463"/>
              <a:gd name="connsiteY19" fmla="*/ 1631128 h 2619268"/>
              <a:gd name="connsiteX20" fmla="*/ 160690 w 8107463"/>
              <a:gd name="connsiteY20" fmla="*/ 1536535 h 2619268"/>
              <a:gd name="connsiteX21" fmla="*/ 34565 w 8107463"/>
              <a:gd name="connsiteY21" fmla="*/ 1515514 h 2619268"/>
              <a:gd name="connsiteX22" fmla="*/ 3034 w 8107463"/>
              <a:gd name="connsiteY22" fmla="*/ 1652148 h 2619268"/>
              <a:gd name="connsiteX23" fmla="*/ 3034 w 8107463"/>
              <a:gd name="connsiteY23" fmla="*/ 1736231 h 2619268"/>
              <a:gd name="connsiteX0" fmla="*/ 8064469 w 8107463"/>
              <a:gd name="connsiteY0" fmla="*/ 1757252 h 2619268"/>
              <a:gd name="connsiteX1" fmla="*/ 8053959 w 8107463"/>
              <a:gd name="connsiteY1" fmla="*/ 1137142 h 2619268"/>
              <a:gd name="connsiteX2" fmla="*/ 8106510 w 8107463"/>
              <a:gd name="connsiteY2" fmla="*/ 548562 h 2619268"/>
              <a:gd name="connsiteX3" fmla="*/ 8001407 w 8107463"/>
              <a:gd name="connsiteY3" fmla="*/ 254273 h 2619268"/>
              <a:gd name="connsiteX4" fmla="*/ 7707117 w 8107463"/>
              <a:gd name="connsiteY4" fmla="*/ 33555 h 2619268"/>
              <a:gd name="connsiteX5" fmla="*/ 7391807 w 8107463"/>
              <a:gd name="connsiteY5" fmla="*/ 12535 h 2619268"/>
              <a:gd name="connsiteX6" fmla="*/ 7055476 w 8107463"/>
              <a:gd name="connsiteY6" fmla="*/ 149169 h 2619268"/>
              <a:gd name="connsiteX7" fmla="*/ 7055476 w 8107463"/>
              <a:gd name="connsiteY7" fmla="*/ 159679 h 2619268"/>
              <a:gd name="connsiteX8" fmla="*/ 6918841 w 8107463"/>
              <a:gd name="connsiteY8" fmla="*/ 285804 h 2619268"/>
              <a:gd name="connsiteX9" fmla="*/ 6845269 w 8107463"/>
              <a:gd name="connsiteY9" fmla="*/ 611624 h 2619268"/>
              <a:gd name="connsiteX10" fmla="*/ 6666593 w 8107463"/>
              <a:gd name="connsiteY10" fmla="*/ 1368369 h 2619268"/>
              <a:gd name="connsiteX11" fmla="*/ 6529959 w 8107463"/>
              <a:gd name="connsiteY11" fmla="*/ 2125114 h 2619268"/>
              <a:gd name="connsiteX12" fmla="*/ 6099034 w 8107463"/>
              <a:gd name="connsiteY12" fmla="*/ 2503486 h 2619268"/>
              <a:gd name="connsiteX13" fmla="*/ 5405352 w 8107463"/>
              <a:gd name="connsiteY13" fmla="*/ 2556038 h 2619268"/>
              <a:gd name="connsiteX14" fmla="*/ 4060027 w 8107463"/>
              <a:gd name="connsiteY14" fmla="*/ 2598079 h 2619268"/>
              <a:gd name="connsiteX15" fmla="*/ 2935421 w 8107463"/>
              <a:gd name="connsiteY15" fmla="*/ 2619100 h 2619268"/>
              <a:gd name="connsiteX16" fmla="*/ 1590096 w 8107463"/>
              <a:gd name="connsiteY16" fmla="*/ 2587569 h 2619268"/>
              <a:gd name="connsiteX17" fmla="*/ 969986 w 8107463"/>
              <a:gd name="connsiteY17" fmla="*/ 2503486 h 2619268"/>
              <a:gd name="connsiteX18" fmla="*/ 581103 w 8107463"/>
              <a:gd name="connsiteY18" fmla="*/ 2209197 h 2619268"/>
              <a:gd name="connsiteX19" fmla="*/ 318345 w 8107463"/>
              <a:gd name="connsiteY19" fmla="*/ 1550446 h 2619268"/>
              <a:gd name="connsiteX20" fmla="*/ 160690 w 8107463"/>
              <a:gd name="connsiteY20" fmla="*/ 1536535 h 2619268"/>
              <a:gd name="connsiteX21" fmla="*/ 34565 w 8107463"/>
              <a:gd name="connsiteY21" fmla="*/ 1515514 h 2619268"/>
              <a:gd name="connsiteX22" fmla="*/ 3034 w 8107463"/>
              <a:gd name="connsiteY22" fmla="*/ 1652148 h 2619268"/>
              <a:gd name="connsiteX23" fmla="*/ 3034 w 8107463"/>
              <a:gd name="connsiteY23" fmla="*/ 1736231 h 2619268"/>
              <a:gd name="connsiteX0" fmla="*/ 8064469 w 8107463"/>
              <a:gd name="connsiteY0" fmla="*/ 1757252 h 2619268"/>
              <a:gd name="connsiteX1" fmla="*/ 8053959 w 8107463"/>
              <a:gd name="connsiteY1" fmla="*/ 1137142 h 2619268"/>
              <a:gd name="connsiteX2" fmla="*/ 8106510 w 8107463"/>
              <a:gd name="connsiteY2" fmla="*/ 548562 h 2619268"/>
              <a:gd name="connsiteX3" fmla="*/ 8001407 w 8107463"/>
              <a:gd name="connsiteY3" fmla="*/ 254273 h 2619268"/>
              <a:gd name="connsiteX4" fmla="*/ 7707117 w 8107463"/>
              <a:gd name="connsiteY4" fmla="*/ 33555 h 2619268"/>
              <a:gd name="connsiteX5" fmla="*/ 7391807 w 8107463"/>
              <a:gd name="connsiteY5" fmla="*/ 12535 h 2619268"/>
              <a:gd name="connsiteX6" fmla="*/ 7055476 w 8107463"/>
              <a:gd name="connsiteY6" fmla="*/ 149169 h 2619268"/>
              <a:gd name="connsiteX7" fmla="*/ 7055476 w 8107463"/>
              <a:gd name="connsiteY7" fmla="*/ 159679 h 2619268"/>
              <a:gd name="connsiteX8" fmla="*/ 6918841 w 8107463"/>
              <a:gd name="connsiteY8" fmla="*/ 285804 h 2619268"/>
              <a:gd name="connsiteX9" fmla="*/ 6845269 w 8107463"/>
              <a:gd name="connsiteY9" fmla="*/ 611624 h 2619268"/>
              <a:gd name="connsiteX10" fmla="*/ 6666593 w 8107463"/>
              <a:gd name="connsiteY10" fmla="*/ 1368369 h 2619268"/>
              <a:gd name="connsiteX11" fmla="*/ 6529959 w 8107463"/>
              <a:gd name="connsiteY11" fmla="*/ 2125114 h 2619268"/>
              <a:gd name="connsiteX12" fmla="*/ 6099034 w 8107463"/>
              <a:gd name="connsiteY12" fmla="*/ 2503486 h 2619268"/>
              <a:gd name="connsiteX13" fmla="*/ 5405352 w 8107463"/>
              <a:gd name="connsiteY13" fmla="*/ 2556038 h 2619268"/>
              <a:gd name="connsiteX14" fmla="*/ 4060027 w 8107463"/>
              <a:gd name="connsiteY14" fmla="*/ 2598079 h 2619268"/>
              <a:gd name="connsiteX15" fmla="*/ 2935421 w 8107463"/>
              <a:gd name="connsiteY15" fmla="*/ 2619100 h 2619268"/>
              <a:gd name="connsiteX16" fmla="*/ 1590096 w 8107463"/>
              <a:gd name="connsiteY16" fmla="*/ 2587569 h 2619268"/>
              <a:gd name="connsiteX17" fmla="*/ 969986 w 8107463"/>
              <a:gd name="connsiteY17" fmla="*/ 2503486 h 2619268"/>
              <a:gd name="connsiteX18" fmla="*/ 581103 w 8107463"/>
              <a:gd name="connsiteY18" fmla="*/ 2209197 h 2619268"/>
              <a:gd name="connsiteX19" fmla="*/ 318345 w 8107463"/>
              <a:gd name="connsiteY19" fmla="*/ 1550446 h 2619268"/>
              <a:gd name="connsiteX20" fmla="*/ 124832 w 8107463"/>
              <a:gd name="connsiteY20" fmla="*/ 1464818 h 2619268"/>
              <a:gd name="connsiteX21" fmla="*/ 34565 w 8107463"/>
              <a:gd name="connsiteY21" fmla="*/ 1515514 h 2619268"/>
              <a:gd name="connsiteX22" fmla="*/ 3034 w 8107463"/>
              <a:gd name="connsiteY22" fmla="*/ 1652148 h 2619268"/>
              <a:gd name="connsiteX23" fmla="*/ 3034 w 8107463"/>
              <a:gd name="connsiteY23" fmla="*/ 1736231 h 2619268"/>
              <a:gd name="connsiteX0" fmla="*/ 8064469 w 8107463"/>
              <a:gd name="connsiteY0" fmla="*/ 1757252 h 2619268"/>
              <a:gd name="connsiteX1" fmla="*/ 8053959 w 8107463"/>
              <a:gd name="connsiteY1" fmla="*/ 1137142 h 2619268"/>
              <a:gd name="connsiteX2" fmla="*/ 8106510 w 8107463"/>
              <a:gd name="connsiteY2" fmla="*/ 548562 h 2619268"/>
              <a:gd name="connsiteX3" fmla="*/ 8001407 w 8107463"/>
              <a:gd name="connsiteY3" fmla="*/ 254273 h 2619268"/>
              <a:gd name="connsiteX4" fmla="*/ 7707117 w 8107463"/>
              <a:gd name="connsiteY4" fmla="*/ 33555 h 2619268"/>
              <a:gd name="connsiteX5" fmla="*/ 7391807 w 8107463"/>
              <a:gd name="connsiteY5" fmla="*/ 12535 h 2619268"/>
              <a:gd name="connsiteX6" fmla="*/ 7055476 w 8107463"/>
              <a:gd name="connsiteY6" fmla="*/ 149169 h 2619268"/>
              <a:gd name="connsiteX7" fmla="*/ 7055476 w 8107463"/>
              <a:gd name="connsiteY7" fmla="*/ 159679 h 2619268"/>
              <a:gd name="connsiteX8" fmla="*/ 6918841 w 8107463"/>
              <a:gd name="connsiteY8" fmla="*/ 285804 h 2619268"/>
              <a:gd name="connsiteX9" fmla="*/ 6845269 w 8107463"/>
              <a:gd name="connsiteY9" fmla="*/ 611624 h 2619268"/>
              <a:gd name="connsiteX10" fmla="*/ 6666593 w 8107463"/>
              <a:gd name="connsiteY10" fmla="*/ 1368369 h 2619268"/>
              <a:gd name="connsiteX11" fmla="*/ 6529959 w 8107463"/>
              <a:gd name="connsiteY11" fmla="*/ 2125114 h 2619268"/>
              <a:gd name="connsiteX12" fmla="*/ 6099034 w 8107463"/>
              <a:gd name="connsiteY12" fmla="*/ 2503486 h 2619268"/>
              <a:gd name="connsiteX13" fmla="*/ 5405352 w 8107463"/>
              <a:gd name="connsiteY13" fmla="*/ 2556038 h 2619268"/>
              <a:gd name="connsiteX14" fmla="*/ 4060027 w 8107463"/>
              <a:gd name="connsiteY14" fmla="*/ 2598079 h 2619268"/>
              <a:gd name="connsiteX15" fmla="*/ 2935421 w 8107463"/>
              <a:gd name="connsiteY15" fmla="*/ 2619100 h 2619268"/>
              <a:gd name="connsiteX16" fmla="*/ 1590096 w 8107463"/>
              <a:gd name="connsiteY16" fmla="*/ 2587569 h 2619268"/>
              <a:gd name="connsiteX17" fmla="*/ 969986 w 8107463"/>
              <a:gd name="connsiteY17" fmla="*/ 2503486 h 2619268"/>
              <a:gd name="connsiteX18" fmla="*/ 581103 w 8107463"/>
              <a:gd name="connsiteY18" fmla="*/ 2209197 h 2619268"/>
              <a:gd name="connsiteX19" fmla="*/ 336274 w 8107463"/>
              <a:gd name="connsiteY19" fmla="*/ 1496658 h 2619268"/>
              <a:gd name="connsiteX20" fmla="*/ 124832 w 8107463"/>
              <a:gd name="connsiteY20" fmla="*/ 1464818 h 2619268"/>
              <a:gd name="connsiteX21" fmla="*/ 34565 w 8107463"/>
              <a:gd name="connsiteY21" fmla="*/ 1515514 h 2619268"/>
              <a:gd name="connsiteX22" fmla="*/ 3034 w 8107463"/>
              <a:gd name="connsiteY22" fmla="*/ 1652148 h 2619268"/>
              <a:gd name="connsiteX23" fmla="*/ 3034 w 8107463"/>
              <a:gd name="connsiteY23" fmla="*/ 1736231 h 2619268"/>
              <a:gd name="connsiteX0" fmla="*/ 8071126 w 8114120"/>
              <a:gd name="connsiteY0" fmla="*/ 1757252 h 2619268"/>
              <a:gd name="connsiteX1" fmla="*/ 8060616 w 8114120"/>
              <a:gd name="connsiteY1" fmla="*/ 1137142 h 2619268"/>
              <a:gd name="connsiteX2" fmla="*/ 8113167 w 8114120"/>
              <a:gd name="connsiteY2" fmla="*/ 548562 h 2619268"/>
              <a:gd name="connsiteX3" fmla="*/ 8008064 w 8114120"/>
              <a:gd name="connsiteY3" fmla="*/ 254273 h 2619268"/>
              <a:gd name="connsiteX4" fmla="*/ 7713774 w 8114120"/>
              <a:gd name="connsiteY4" fmla="*/ 33555 h 2619268"/>
              <a:gd name="connsiteX5" fmla="*/ 7398464 w 8114120"/>
              <a:gd name="connsiteY5" fmla="*/ 12535 h 2619268"/>
              <a:gd name="connsiteX6" fmla="*/ 7062133 w 8114120"/>
              <a:gd name="connsiteY6" fmla="*/ 149169 h 2619268"/>
              <a:gd name="connsiteX7" fmla="*/ 7062133 w 8114120"/>
              <a:gd name="connsiteY7" fmla="*/ 159679 h 2619268"/>
              <a:gd name="connsiteX8" fmla="*/ 6925498 w 8114120"/>
              <a:gd name="connsiteY8" fmla="*/ 285804 h 2619268"/>
              <a:gd name="connsiteX9" fmla="*/ 6851926 w 8114120"/>
              <a:gd name="connsiteY9" fmla="*/ 611624 h 2619268"/>
              <a:gd name="connsiteX10" fmla="*/ 6673250 w 8114120"/>
              <a:gd name="connsiteY10" fmla="*/ 1368369 h 2619268"/>
              <a:gd name="connsiteX11" fmla="*/ 6536616 w 8114120"/>
              <a:gd name="connsiteY11" fmla="*/ 2125114 h 2619268"/>
              <a:gd name="connsiteX12" fmla="*/ 6105691 w 8114120"/>
              <a:gd name="connsiteY12" fmla="*/ 2503486 h 2619268"/>
              <a:gd name="connsiteX13" fmla="*/ 5412009 w 8114120"/>
              <a:gd name="connsiteY13" fmla="*/ 2556038 h 2619268"/>
              <a:gd name="connsiteX14" fmla="*/ 4066684 w 8114120"/>
              <a:gd name="connsiteY14" fmla="*/ 2598079 h 2619268"/>
              <a:gd name="connsiteX15" fmla="*/ 2942078 w 8114120"/>
              <a:gd name="connsiteY15" fmla="*/ 2619100 h 2619268"/>
              <a:gd name="connsiteX16" fmla="*/ 1596753 w 8114120"/>
              <a:gd name="connsiteY16" fmla="*/ 2587569 h 2619268"/>
              <a:gd name="connsiteX17" fmla="*/ 976643 w 8114120"/>
              <a:gd name="connsiteY17" fmla="*/ 2503486 h 2619268"/>
              <a:gd name="connsiteX18" fmla="*/ 587760 w 8114120"/>
              <a:gd name="connsiteY18" fmla="*/ 2209197 h 2619268"/>
              <a:gd name="connsiteX19" fmla="*/ 342931 w 8114120"/>
              <a:gd name="connsiteY19" fmla="*/ 1496658 h 2619268"/>
              <a:gd name="connsiteX20" fmla="*/ 131489 w 8114120"/>
              <a:gd name="connsiteY20" fmla="*/ 1464818 h 2619268"/>
              <a:gd name="connsiteX21" fmla="*/ 41222 w 8114120"/>
              <a:gd name="connsiteY21" fmla="*/ 1515514 h 2619268"/>
              <a:gd name="connsiteX22" fmla="*/ 9691 w 8114120"/>
              <a:gd name="connsiteY22" fmla="*/ 1652148 h 2619268"/>
              <a:gd name="connsiteX23" fmla="*/ 726 w 8114120"/>
              <a:gd name="connsiteY23" fmla="*/ 1807948 h 2619268"/>
              <a:gd name="connsiteX0" fmla="*/ 8071126 w 8114120"/>
              <a:gd name="connsiteY0" fmla="*/ 1757252 h 2619268"/>
              <a:gd name="connsiteX1" fmla="*/ 8060616 w 8114120"/>
              <a:gd name="connsiteY1" fmla="*/ 1137142 h 2619268"/>
              <a:gd name="connsiteX2" fmla="*/ 8113167 w 8114120"/>
              <a:gd name="connsiteY2" fmla="*/ 548562 h 2619268"/>
              <a:gd name="connsiteX3" fmla="*/ 8008064 w 8114120"/>
              <a:gd name="connsiteY3" fmla="*/ 254273 h 2619268"/>
              <a:gd name="connsiteX4" fmla="*/ 7713774 w 8114120"/>
              <a:gd name="connsiteY4" fmla="*/ 33555 h 2619268"/>
              <a:gd name="connsiteX5" fmla="*/ 7398464 w 8114120"/>
              <a:gd name="connsiteY5" fmla="*/ 12535 h 2619268"/>
              <a:gd name="connsiteX6" fmla="*/ 7062133 w 8114120"/>
              <a:gd name="connsiteY6" fmla="*/ 149169 h 2619268"/>
              <a:gd name="connsiteX7" fmla="*/ 7062133 w 8114120"/>
              <a:gd name="connsiteY7" fmla="*/ 159679 h 2619268"/>
              <a:gd name="connsiteX8" fmla="*/ 6925498 w 8114120"/>
              <a:gd name="connsiteY8" fmla="*/ 285804 h 2619268"/>
              <a:gd name="connsiteX9" fmla="*/ 6851926 w 8114120"/>
              <a:gd name="connsiteY9" fmla="*/ 611624 h 2619268"/>
              <a:gd name="connsiteX10" fmla="*/ 6673250 w 8114120"/>
              <a:gd name="connsiteY10" fmla="*/ 1368369 h 2619268"/>
              <a:gd name="connsiteX11" fmla="*/ 6536616 w 8114120"/>
              <a:gd name="connsiteY11" fmla="*/ 2125114 h 2619268"/>
              <a:gd name="connsiteX12" fmla="*/ 6105691 w 8114120"/>
              <a:gd name="connsiteY12" fmla="*/ 2503486 h 2619268"/>
              <a:gd name="connsiteX13" fmla="*/ 5412009 w 8114120"/>
              <a:gd name="connsiteY13" fmla="*/ 2556038 h 2619268"/>
              <a:gd name="connsiteX14" fmla="*/ 4066684 w 8114120"/>
              <a:gd name="connsiteY14" fmla="*/ 2598079 h 2619268"/>
              <a:gd name="connsiteX15" fmla="*/ 2942078 w 8114120"/>
              <a:gd name="connsiteY15" fmla="*/ 2619100 h 2619268"/>
              <a:gd name="connsiteX16" fmla="*/ 1596753 w 8114120"/>
              <a:gd name="connsiteY16" fmla="*/ 2587569 h 2619268"/>
              <a:gd name="connsiteX17" fmla="*/ 976643 w 8114120"/>
              <a:gd name="connsiteY17" fmla="*/ 2503486 h 2619268"/>
              <a:gd name="connsiteX18" fmla="*/ 587760 w 8114120"/>
              <a:gd name="connsiteY18" fmla="*/ 2209197 h 2619268"/>
              <a:gd name="connsiteX19" fmla="*/ 342931 w 8114120"/>
              <a:gd name="connsiteY19" fmla="*/ 1496658 h 2619268"/>
              <a:gd name="connsiteX20" fmla="*/ 131489 w 8114120"/>
              <a:gd name="connsiteY20" fmla="*/ 1419995 h 2619268"/>
              <a:gd name="connsiteX21" fmla="*/ 41222 w 8114120"/>
              <a:gd name="connsiteY21" fmla="*/ 1515514 h 2619268"/>
              <a:gd name="connsiteX22" fmla="*/ 9691 w 8114120"/>
              <a:gd name="connsiteY22" fmla="*/ 1652148 h 2619268"/>
              <a:gd name="connsiteX23" fmla="*/ 726 w 8114120"/>
              <a:gd name="connsiteY23" fmla="*/ 1807948 h 26192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114120" h="2619268">
                <a:moveTo>
                  <a:pt x="8071126" y="1757252"/>
                </a:moveTo>
                <a:cubicBezTo>
                  <a:pt x="8062367" y="1547921"/>
                  <a:pt x="8053609" y="1338590"/>
                  <a:pt x="8060616" y="1137142"/>
                </a:cubicBezTo>
                <a:cubicBezTo>
                  <a:pt x="8067623" y="935694"/>
                  <a:pt x="8121926" y="695707"/>
                  <a:pt x="8113167" y="548562"/>
                </a:cubicBezTo>
                <a:cubicBezTo>
                  <a:pt x="8104408" y="401417"/>
                  <a:pt x="8074630" y="340107"/>
                  <a:pt x="8008064" y="254273"/>
                </a:cubicBezTo>
                <a:cubicBezTo>
                  <a:pt x="7941498" y="168438"/>
                  <a:pt x="7815374" y="73845"/>
                  <a:pt x="7713774" y="33555"/>
                </a:cubicBezTo>
                <a:cubicBezTo>
                  <a:pt x="7612174" y="-6735"/>
                  <a:pt x="7507071" y="-6734"/>
                  <a:pt x="7398464" y="12535"/>
                </a:cubicBezTo>
                <a:cubicBezTo>
                  <a:pt x="7289857" y="31804"/>
                  <a:pt x="7062133" y="149169"/>
                  <a:pt x="7062133" y="149169"/>
                </a:cubicBezTo>
                <a:cubicBezTo>
                  <a:pt x="7006078" y="173693"/>
                  <a:pt x="7084905" y="136907"/>
                  <a:pt x="7062133" y="159679"/>
                </a:cubicBezTo>
                <a:cubicBezTo>
                  <a:pt x="7039361" y="182451"/>
                  <a:pt x="6960532" y="210480"/>
                  <a:pt x="6925498" y="285804"/>
                </a:cubicBezTo>
                <a:cubicBezTo>
                  <a:pt x="6890463" y="361128"/>
                  <a:pt x="6893967" y="431197"/>
                  <a:pt x="6851926" y="611624"/>
                </a:cubicBezTo>
                <a:cubicBezTo>
                  <a:pt x="6809885" y="792051"/>
                  <a:pt x="6725802" y="1116121"/>
                  <a:pt x="6673250" y="1368369"/>
                </a:cubicBezTo>
                <a:cubicBezTo>
                  <a:pt x="6620698" y="1620617"/>
                  <a:pt x="6631209" y="1935928"/>
                  <a:pt x="6536616" y="2125114"/>
                </a:cubicBezTo>
                <a:cubicBezTo>
                  <a:pt x="6442023" y="2314300"/>
                  <a:pt x="6293126" y="2431665"/>
                  <a:pt x="6105691" y="2503486"/>
                </a:cubicBezTo>
                <a:cubicBezTo>
                  <a:pt x="5918256" y="2575307"/>
                  <a:pt x="5751844" y="2540272"/>
                  <a:pt x="5412009" y="2556038"/>
                </a:cubicBezTo>
                <a:cubicBezTo>
                  <a:pt x="5072174" y="2571804"/>
                  <a:pt x="4066684" y="2598079"/>
                  <a:pt x="4066684" y="2598079"/>
                </a:cubicBezTo>
                <a:cubicBezTo>
                  <a:pt x="3655029" y="2608589"/>
                  <a:pt x="3353733" y="2620852"/>
                  <a:pt x="2942078" y="2619100"/>
                </a:cubicBezTo>
                <a:cubicBezTo>
                  <a:pt x="2530423" y="2617348"/>
                  <a:pt x="1924325" y="2606838"/>
                  <a:pt x="1596753" y="2587569"/>
                </a:cubicBezTo>
                <a:cubicBezTo>
                  <a:pt x="1269180" y="2568300"/>
                  <a:pt x="1144808" y="2566548"/>
                  <a:pt x="976643" y="2503486"/>
                </a:cubicBezTo>
                <a:cubicBezTo>
                  <a:pt x="808477" y="2440424"/>
                  <a:pt x="693379" y="2377002"/>
                  <a:pt x="587760" y="2209197"/>
                </a:cubicBezTo>
                <a:cubicBezTo>
                  <a:pt x="482141" y="2041392"/>
                  <a:pt x="418976" y="1628192"/>
                  <a:pt x="342931" y="1496658"/>
                </a:cubicBezTo>
                <a:cubicBezTo>
                  <a:pt x="266886" y="1365124"/>
                  <a:pt x="181774" y="1416852"/>
                  <a:pt x="131489" y="1419995"/>
                </a:cubicBezTo>
                <a:cubicBezTo>
                  <a:pt x="81204" y="1423138"/>
                  <a:pt x="61522" y="1476822"/>
                  <a:pt x="41222" y="1515514"/>
                </a:cubicBezTo>
                <a:cubicBezTo>
                  <a:pt x="20922" y="1554206"/>
                  <a:pt x="16440" y="1603409"/>
                  <a:pt x="9691" y="1652148"/>
                </a:cubicBezTo>
                <a:cubicBezTo>
                  <a:pt x="2942" y="1700887"/>
                  <a:pt x="-1902" y="1784299"/>
                  <a:pt x="726" y="1807948"/>
                </a:cubicBezTo>
              </a:path>
            </a:pathLst>
          </a:custGeom>
          <a:noFill/>
          <a:ln w="57150">
            <a:gradFill flip="none" rotWithShape="1">
              <a:gsLst>
                <a:gs pos="0">
                  <a:schemeClr val="accent4">
                    <a:lumMod val="89000"/>
                  </a:schemeClr>
                </a:gs>
                <a:gs pos="23000">
                  <a:srgbClr val="002060"/>
                </a:gs>
                <a:gs pos="69000">
                  <a:srgbClr val="0070C0"/>
                </a:gs>
                <a:gs pos="97000">
                  <a:srgbClr val="00B0F0"/>
                </a:gs>
              </a:gsLst>
              <a:path path="circle">
                <a:fillToRect l="50000" t="50000" r="50000" b="50000"/>
              </a:path>
              <a:tileRect/>
            </a:gradFill>
            <a:tailEnd type="stealth"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150" name="Group 149">
            <a:extLst>
              <a:ext uri="{FF2B5EF4-FFF2-40B4-BE49-F238E27FC236}">
                <a16:creationId xmlns:a16="http://schemas.microsoft.com/office/drawing/2014/main" id="{7CEEF278-4702-FD40-A267-4E1F06EABC99}"/>
              </a:ext>
            </a:extLst>
          </p:cNvPr>
          <p:cNvGrpSpPr/>
          <p:nvPr/>
        </p:nvGrpSpPr>
        <p:grpSpPr>
          <a:xfrm>
            <a:off x="6096000" y="5933526"/>
            <a:ext cx="596533" cy="596533"/>
            <a:chOff x="10261967" y="190020"/>
            <a:chExt cx="1828959" cy="1828959"/>
          </a:xfrm>
        </p:grpSpPr>
        <p:sp>
          <p:nvSpPr>
            <p:cNvPr id="151" name="Oval 150">
              <a:extLst>
                <a:ext uri="{FF2B5EF4-FFF2-40B4-BE49-F238E27FC236}">
                  <a16:creationId xmlns:a16="http://schemas.microsoft.com/office/drawing/2014/main" id="{419F3631-100D-BE42-BF4C-C2EBC243E7E9}"/>
                </a:ext>
              </a:extLst>
            </p:cNvPr>
            <p:cNvSpPr/>
            <p:nvPr/>
          </p:nvSpPr>
          <p:spPr>
            <a:xfrm>
              <a:off x="10261967" y="190020"/>
              <a:ext cx="1828959" cy="1828959"/>
            </a:xfrm>
            <a:prstGeom prst="ellipse">
              <a:avLst/>
            </a:prstGeom>
            <a:solidFill>
              <a:schemeClr val="tx1"/>
            </a:solidFill>
            <a:ln>
              <a:noFill/>
            </a:ln>
            <a:effectLst/>
          </p:spPr>
          <p:txBody>
            <a:bodyPr vert="horz" wrap="square" lIns="0" tIns="0" rIns="0" bIns="0" numCol="1" anchor="ctr" anchorCtr="0" compatLnSpc="1">
              <a:prstTxWarp prst="textNoShape">
                <a:avLst/>
              </a:prstTxWarp>
            </a:bodyPr>
            <a:lstStyle/>
            <a:p>
              <a:pPr lvl="0" algn="ctr"/>
              <a:endParaRPr lang="en-US" dirty="0">
                <a:solidFill>
                  <a:schemeClr val="bg1"/>
                </a:solidFill>
              </a:endParaRPr>
            </a:p>
          </p:txBody>
        </p:sp>
        <p:grpSp>
          <p:nvGrpSpPr>
            <p:cNvPr id="205" name="Group 204">
              <a:extLst>
                <a:ext uri="{FF2B5EF4-FFF2-40B4-BE49-F238E27FC236}">
                  <a16:creationId xmlns:a16="http://schemas.microsoft.com/office/drawing/2014/main" id="{31FEC367-BE73-7244-8E8A-40F54A145107}"/>
                </a:ext>
              </a:extLst>
            </p:cNvPr>
            <p:cNvGrpSpPr/>
            <p:nvPr/>
          </p:nvGrpSpPr>
          <p:grpSpPr>
            <a:xfrm>
              <a:off x="10560991" y="592356"/>
              <a:ext cx="1267328" cy="1069344"/>
              <a:chOff x="1754188" y="989013"/>
              <a:chExt cx="6686550" cy="5641975"/>
            </a:xfrm>
            <a:solidFill>
              <a:schemeClr val="bg1"/>
            </a:solidFill>
          </p:grpSpPr>
          <p:sp>
            <p:nvSpPr>
              <p:cNvPr id="206" name="Freeform 1">
                <a:extLst>
                  <a:ext uri="{FF2B5EF4-FFF2-40B4-BE49-F238E27FC236}">
                    <a16:creationId xmlns:a16="http://schemas.microsoft.com/office/drawing/2014/main" id="{74D160ED-28BE-5D44-9F73-3C018A4C7C81}"/>
                  </a:ext>
                </a:extLst>
              </p:cNvPr>
              <p:cNvSpPr>
                <a:spLocks noChangeArrowheads="1"/>
              </p:cNvSpPr>
              <p:nvPr/>
            </p:nvSpPr>
            <p:spPr bwMode="auto">
              <a:xfrm>
                <a:off x="2849563" y="4981575"/>
                <a:ext cx="698500" cy="700088"/>
              </a:xfrm>
              <a:custGeom>
                <a:avLst/>
                <a:gdLst>
                  <a:gd name="T0" fmla="*/ 980 w 1942"/>
                  <a:gd name="T1" fmla="*/ 0 h 1943"/>
                  <a:gd name="T2" fmla="*/ 786 w 1942"/>
                  <a:gd name="T3" fmla="*/ 18 h 1943"/>
                  <a:gd name="T4" fmla="*/ 600 w 1942"/>
                  <a:gd name="T5" fmla="*/ 80 h 1943"/>
                  <a:gd name="T6" fmla="*/ 433 w 1942"/>
                  <a:gd name="T7" fmla="*/ 168 h 1943"/>
                  <a:gd name="T8" fmla="*/ 291 w 1942"/>
                  <a:gd name="T9" fmla="*/ 283 h 1943"/>
                  <a:gd name="T10" fmla="*/ 168 w 1942"/>
                  <a:gd name="T11" fmla="*/ 433 h 1943"/>
                  <a:gd name="T12" fmla="*/ 80 w 1942"/>
                  <a:gd name="T13" fmla="*/ 600 h 1943"/>
                  <a:gd name="T14" fmla="*/ 27 w 1942"/>
                  <a:gd name="T15" fmla="*/ 777 h 1943"/>
                  <a:gd name="T16" fmla="*/ 0 w 1942"/>
                  <a:gd name="T17" fmla="*/ 980 h 1943"/>
                  <a:gd name="T18" fmla="*/ 9 w 1942"/>
                  <a:gd name="T19" fmla="*/ 1077 h 1943"/>
                  <a:gd name="T20" fmla="*/ 44 w 1942"/>
                  <a:gd name="T21" fmla="*/ 1262 h 1943"/>
                  <a:gd name="T22" fmla="*/ 124 w 1942"/>
                  <a:gd name="T23" fmla="*/ 1439 h 1943"/>
                  <a:gd name="T24" fmla="*/ 230 w 1942"/>
                  <a:gd name="T25" fmla="*/ 1597 h 1943"/>
                  <a:gd name="T26" fmla="*/ 291 w 1942"/>
                  <a:gd name="T27" fmla="*/ 1668 h 1943"/>
                  <a:gd name="T28" fmla="*/ 433 w 1942"/>
                  <a:gd name="T29" fmla="*/ 1783 h 1943"/>
                  <a:gd name="T30" fmla="*/ 600 w 1942"/>
                  <a:gd name="T31" fmla="*/ 1871 h 1943"/>
                  <a:gd name="T32" fmla="*/ 777 w 1942"/>
                  <a:gd name="T33" fmla="*/ 1924 h 1943"/>
                  <a:gd name="T34" fmla="*/ 980 w 1942"/>
                  <a:gd name="T35" fmla="*/ 1942 h 1943"/>
                  <a:gd name="T36" fmla="*/ 1077 w 1942"/>
                  <a:gd name="T37" fmla="*/ 1933 h 1943"/>
                  <a:gd name="T38" fmla="*/ 1262 w 1942"/>
                  <a:gd name="T39" fmla="*/ 1897 h 1943"/>
                  <a:gd name="T40" fmla="*/ 1438 w 1942"/>
                  <a:gd name="T41" fmla="*/ 1827 h 1943"/>
                  <a:gd name="T42" fmla="*/ 1588 w 1942"/>
                  <a:gd name="T43" fmla="*/ 1721 h 1943"/>
                  <a:gd name="T44" fmla="*/ 1721 w 1942"/>
                  <a:gd name="T45" fmla="*/ 1589 h 1943"/>
                  <a:gd name="T46" fmla="*/ 1827 w 1942"/>
                  <a:gd name="T47" fmla="*/ 1439 h 1943"/>
                  <a:gd name="T48" fmla="*/ 1897 w 1942"/>
                  <a:gd name="T49" fmla="*/ 1262 h 1943"/>
                  <a:gd name="T50" fmla="*/ 1941 w 1942"/>
                  <a:gd name="T51" fmla="*/ 1077 h 1943"/>
                  <a:gd name="T52" fmla="*/ 1941 w 1942"/>
                  <a:gd name="T53" fmla="*/ 980 h 1943"/>
                  <a:gd name="T54" fmla="*/ 1924 w 1942"/>
                  <a:gd name="T55" fmla="*/ 786 h 1943"/>
                  <a:gd name="T56" fmla="*/ 1871 w 1942"/>
                  <a:gd name="T57" fmla="*/ 600 h 1943"/>
                  <a:gd name="T58" fmla="*/ 1783 w 1942"/>
                  <a:gd name="T59" fmla="*/ 441 h 1943"/>
                  <a:gd name="T60" fmla="*/ 1659 w 1942"/>
                  <a:gd name="T61" fmla="*/ 300 h 1943"/>
                  <a:gd name="T62" fmla="*/ 1588 w 1942"/>
                  <a:gd name="T63" fmla="*/ 230 h 1943"/>
                  <a:gd name="T64" fmla="*/ 1438 w 1942"/>
                  <a:gd name="T65" fmla="*/ 124 h 1943"/>
                  <a:gd name="T66" fmla="*/ 1262 w 1942"/>
                  <a:gd name="T67" fmla="*/ 44 h 1943"/>
                  <a:gd name="T68" fmla="*/ 1077 w 1942"/>
                  <a:gd name="T69" fmla="*/ 9 h 19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942" h="1943">
                    <a:moveTo>
                      <a:pt x="980" y="0"/>
                    </a:moveTo>
                    <a:lnTo>
                      <a:pt x="980" y="0"/>
                    </a:lnTo>
                    <a:lnTo>
                      <a:pt x="883" y="9"/>
                    </a:lnTo>
                    <a:lnTo>
                      <a:pt x="786" y="18"/>
                    </a:lnTo>
                    <a:lnTo>
                      <a:pt x="688" y="44"/>
                    </a:lnTo>
                    <a:lnTo>
                      <a:pt x="600" y="80"/>
                    </a:lnTo>
                    <a:lnTo>
                      <a:pt x="512" y="115"/>
                    </a:lnTo>
                    <a:lnTo>
                      <a:pt x="433" y="168"/>
                    </a:lnTo>
                    <a:lnTo>
                      <a:pt x="362" y="221"/>
                    </a:lnTo>
                    <a:lnTo>
                      <a:pt x="291" y="283"/>
                    </a:lnTo>
                    <a:lnTo>
                      <a:pt x="230" y="353"/>
                    </a:lnTo>
                    <a:lnTo>
                      <a:pt x="168" y="433"/>
                    </a:lnTo>
                    <a:lnTo>
                      <a:pt x="124" y="512"/>
                    </a:lnTo>
                    <a:lnTo>
                      <a:pt x="80" y="600"/>
                    </a:lnTo>
                    <a:lnTo>
                      <a:pt x="44" y="688"/>
                    </a:lnTo>
                    <a:lnTo>
                      <a:pt x="27" y="777"/>
                    </a:lnTo>
                    <a:lnTo>
                      <a:pt x="9" y="874"/>
                    </a:lnTo>
                    <a:lnTo>
                      <a:pt x="0" y="980"/>
                    </a:lnTo>
                    <a:lnTo>
                      <a:pt x="0" y="980"/>
                    </a:lnTo>
                    <a:lnTo>
                      <a:pt x="9" y="1077"/>
                    </a:lnTo>
                    <a:lnTo>
                      <a:pt x="27" y="1174"/>
                    </a:lnTo>
                    <a:lnTo>
                      <a:pt x="44" y="1262"/>
                    </a:lnTo>
                    <a:lnTo>
                      <a:pt x="80" y="1350"/>
                    </a:lnTo>
                    <a:lnTo>
                      <a:pt x="124" y="1439"/>
                    </a:lnTo>
                    <a:lnTo>
                      <a:pt x="168" y="1518"/>
                    </a:lnTo>
                    <a:lnTo>
                      <a:pt x="230" y="1597"/>
                    </a:lnTo>
                    <a:lnTo>
                      <a:pt x="291" y="1668"/>
                    </a:lnTo>
                    <a:lnTo>
                      <a:pt x="291" y="1668"/>
                    </a:lnTo>
                    <a:lnTo>
                      <a:pt x="362" y="1730"/>
                    </a:lnTo>
                    <a:lnTo>
                      <a:pt x="433" y="1783"/>
                    </a:lnTo>
                    <a:lnTo>
                      <a:pt x="512" y="1827"/>
                    </a:lnTo>
                    <a:lnTo>
                      <a:pt x="600" y="1871"/>
                    </a:lnTo>
                    <a:lnTo>
                      <a:pt x="688" y="1897"/>
                    </a:lnTo>
                    <a:lnTo>
                      <a:pt x="777" y="1924"/>
                    </a:lnTo>
                    <a:lnTo>
                      <a:pt x="883" y="1933"/>
                    </a:lnTo>
                    <a:lnTo>
                      <a:pt x="980" y="1942"/>
                    </a:lnTo>
                    <a:lnTo>
                      <a:pt x="980" y="1942"/>
                    </a:lnTo>
                    <a:lnTo>
                      <a:pt x="1077" y="1933"/>
                    </a:lnTo>
                    <a:lnTo>
                      <a:pt x="1174" y="1924"/>
                    </a:lnTo>
                    <a:lnTo>
                      <a:pt x="1262" y="1897"/>
                    </a:lnTo>
                    <a:lnTo>
                      <a:pt x="1350" y="1862"/>
                    </a:lnTo>
                    <a:lnTo>
                      <a:pt x="1438" y="1827"/>
                    </a:lnTo>
                    <a:lnTo>
                      <a:pt x="1518" y="1774"/>
                    </a:lnTo>
                    <a:lnTo>
                      <a:pt x="1588" y="1721"/>
                    </a:lnTo>
                    <a:lnTo>
                      <a:pt x="1659" y="1659"/>
                    </a:lnTo>
                    <a:lnTo>
                      <a:pt x="1721" y="1589"/>
                    </a:lnTo>
                    <a:lnTo>
                      <a:pt x="1783" y="1518"/>
                    </a:lnTo>
                    <a:lnTo>
                      <a:pt x="1827" y="1439"/>
                    </a:lnTo>
                    <a:lnTo>
                      <a:pt x="1871" y="1350"/>
                    </a:lnTo>
                    <a:lnTo>
                      <a:pt x="1897" y="1262"/>
                    </a:lnTo>
                    <a:lnTo>
                      <a:pt x="1924" y="1174"/>
                    </a:lnTo>
                    <a:lnTo>
                      <a:pt x="1941" y="1077"/>
                    </a:lnTo>
                    <a:lnTo>
                      <a:pt x="1941" y="980"/>
                    </a:lnTo>
                    <a:lnTo>
                      <a:pt x="1941" y="980"/>
                    </a:lnTo>
                    <a:lnTo>
                      <a:pt x="1941" y="883"/>
                    </a:lnTo>
                    <a:lnTo>
                      <a:pt x="1924" y="786"/>
                    </a:lnTo>
                    <a:lnTo>
                      <a:pt x="1897" y="688"/>
                    </a:lnTo>
                    <a:lnTo>
                      <a:pt x="1871" y="600"/>
                    </a:lnTo>
                    <a:lnTo>
                      <a:pt x="1827" y="521"/>
                    </a:lnTo>
                    <a:lnTo>
                      <a:pt x="1783" y="441"/>
                    </a:lnTo>
                    <a:lnTo>
                      <a:pt x="1721" y="362"/>
                    </a:lnTo>
                    <a:lnTo>
                      <a:pt x="1659" y="300"/>
                    </a:lnTo>
                    <a:lnTo>
                      <a:pt x="1659" y="300"/>
                    </a:lnTo>
                    <a:lnTo>
                      <a:pt x="1588" y="230"/>
                    </a:lnTo>
                    <a:lnTo>
                      <a:pt x="1518" y="168"/>
                    </a:lnTo>
                    <a:lnTo>
                      <a:pt x="1438" y="124"/>
                    </a:lnTo>
                    <a:lnTo>
                      <a:pt x="1350" y="80"/>
                    </a:lnTo>
                    <a:lnTo>
                      <a:pt x="1262" y="44"/>
                    </a:lnTo>
                    <a:lnTo>
                      <a:pt x="1174" y="18"/>
                    </a:lnTo>
                    <a:lnTo>
                      <a:pt x="1077" y="9"/>
                    </a:lnTo>
                    <a:lnTo>
                      <a:pt x="98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07" name="Freeform 2">
                <a:extLst>
                  <a:ext uri="{FF2B5EF4-FFF2-40B4-BE49-F238E27FC236}">
                    <a16:creationId xmlns:a16="http://schemas.microsoft.com/office/drawing/2014/main" id="{7F93DFF9-EF54-114E-9998-9C79E3654F3D}"/>
                  </a:ext>
                </a:extLst>
              </p:cNvPr>
              <p:cNvSpPr>
                <a:spLocks noChangeArrowheads="1"/>
              </p:cNvSpPr>
              <p:nvPr/>
            </p:nvSpPr>
            <p:spPr bwMode="auto">
              <a:xfrm>
                <a:off x="7642225" y="3225800"/>
                <a:ext cx="798513" cy="796925"/>
              </a:xfrm>
              <a:custGeom>
                <a:avLst/>
                <a:gdLst>
                  <a:gd name="T0" fmla="*/ 1906 w 2216"/>
                  <a:gd name="T1" fmla="*/ 336 h 2215"/>
                  <a:gd name="T2" fmla="*/ 1739 w 2216"/>
                  <a:gd name="T3" fmla="*/ 194 h 2215"/>
                  <a:gd name="T4" fmla="*/ 1544 w 2216"/>
                  <a:gd name="T5" fmla="*/ 89 h 2215"/>
                  <a:gd name="T6" fmla="*/ 1333 w 2216"/>
                  <a:gd name="T7" fmla="*/ 18 h 2215"/>
                  <a:gd name="T8" fmla="*/ 1112 w 2216"/>
                  <a:gd name="T9" fmla="*/ 0 h 2215"/>
                  <a:gd name="T10" fmla="*/ 997 w 2216"/>
                  <a:gd name="T11" fmla="*/ 9 h 2215"/>
                  <a:gd name="T12" fmla="*/ 786 w 2216"/>
                  <a:gd name="T13" fmla="*/ 53 h 2215"/>
                  <a:gd name="T14" fmla="*/ 583 w 2216"/>
                  <a:gd name="T15" fmla="*/ 133 h 2215"/>
                  <a:gd name="T16" fmla="*/ 406 w 2216"/>
                  <a:gd name="T17" fmla="*/ 256 h 2215"/>
                  <a:gd name="T18" fmla="*/ 256 w 2216"/>
                  <a:gd name="T19" fmla="*/ 406 h 2215"/>
                  <a:gd name="T20" fmla="*/ 133 w 2216"/>
                  <a:gd name="T21" fmla="*/ 583 h 2215"/>
                  <a:gd name="T22" fmla="*/ 53 w 2216"/>
                  <a:gd name="T23" fmla="*/ 786 h 2215"/>
                  <a:gd name="T24" fmla="*/ 9 w 2216"/>
                  <a:gd name="T25" fmla="*/ 997 h 2215"/>
                  <a:gd name="T26" fmla="*/ 0 w 2216"/>
                  <a:gd name="T27" fmla="*/ 1112 h 2215"/>
                  <a:gd name="T28" fmla="*/ 18 w 2216"/>
                  <a:gd name="T29" fmla="*/ 1333 h 2215"/>
                  <a:gd name="T30" fmla="*/ 88 w 2216"/>
                  <a:gd name="T31" fmla="*/ 1545 h 2215"/>
                  <a:gd name="T32" fmla="*/ 194 w 2216"/>
                  <a:gd name="T33" fmla="*/ 1738 h 2215"/>
                  <a:gd name="T34" fmla="*/ 336 w 2216"/>
                  <a:gd name="T35" fmla="*/ 1905 h 2215"/>
                  <a:gd name="T36" fmla="*/ 415 w 2216"/>
                  <a:gd name="T37" fmla="*/ 1976 h 2215"/>
                  <a:gd name="T38" fmla="*/ 591 w 2216"/>
                  <a:gd name="T39" fmla="*/ 2091 h 2215"/>
                  <a:gd name="T40" fmla="*/ 786 w 2216"/>
                  <a:gd name="T41" fmla="*/ 2170 h 2215"/>
                  <a:gd name="T42" fmla="*/ 1006 w 2216"/>
                  <a:gd name="T43" fmla="*/ 2214 h 2215"/>
                  <a:gd name="T44" fmla="*/ 1112 w 2216"/>
                  <a:gd name="T45" fmla="*/ 2214 h 2215"/>
                  <a:gd name="T46" fmla="*/ 1280 w 2216"/>
                  <a:gd name="T47" fmla="*/ 2205 h 2215"/>
                  <a:gd name="T48" fmla="*/ 1439 w 2216"/>
                  <a:gd name="T49" fmla="*/ 2170 h 2215"/>
                  <a:gd name="T50" fmla="*/ 1589 w 2216"/>
                  <a:gd name="T51" fmla="*/ 2108 h 2215"/>
                  <a:gd name="T52" fmla="*/ 1730 w 2216"/>
                  <a:gd name="T53" fmla="*/ 2029 h 2215"/>
                  <a:gd name="T54" fmla="*/ 1853 w 2216"/>
                  <a:gd name="T55" fmla="*/ 1932 h 2215"/>
                  <a:gd name="T56" fmla="*/ 1968 w 2216"/>
                  <a:gd name="T57" fmla="*/ 1817 h 2215"/>
                  <a:gd name="T58" fmla="*/ 2056 w 2216"/>
                  <a:gd name="T59" fmla="*/ 1685 h 2215"/>
                  <a:gd name="T60" fmla="*/ 2127 w 2216"/>
                  <a:gd name="T61" fmla="*/ 1545 h 2215"/>
                  <a:gd name="T62" fmla="*/ 2171 w 2216"/>
                  <a:gd name="T63" fmla="*/ 1439 h 2215"/>
                  <a:gd name="T64" fmla="*/ 2215 w 2216"/>
                  <a:gd name="T65" fmla="*/ 1227 h 2215"/>
                  <a:gd name="T66" fmla="*/ 2215 w 2216"/>
                  <a:gd name="T67" fmla="*/ 1112 h 2215"/>
                  <a:gd name="T68" fmla="*/ 2197 w 2216"/>
                  <a:gd name="T69" fmla="*/ 892 h 2215"/>
                  <a:gd name="T70" fmla="*/ 2136 w 2216"/>
                  <a:gd name="T71" fmla="*/ 689 h 2215"/>
                  <a:gd name="T72" fmla="*/ 2039 w 2216"/>
                  <a:gd name="T73" fmla="*/ 503 h 2215"/>
                  <a:gd name="T74" fmla="*/ 1906 w 2216"/>
                  <a:gd name="T75" fmla="*/ 336 h 2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216" h="2215">
                    <a:moveTo>
                      <a:pt x="1906" y="336"/>
                    </a:moveTo>
                    <a:lnTo>
                      <a:pt x="1906" y="336"/>
                    </a:lnTo>
                    <a:lnTo>
                      <a:pt x="1827" y="265"/>
                    </a:lnTo>
                    <a:lnTo>
                      <a:pt x="1739" y="194"/>
                    </a:lnTo>
                    <a:lnTo>
                      <a:pt x="1641" y="133"/>
                    </a:lnTo>
                    <a:lnTo>
                      <a:pt x="1544" y="89"/>
                    </a:lnTo>
                    <a:lnTo>
                      <a:pt x="1447" y="53"/>
                    </a:lnTo>
                    <a:lnTo>
                      <a:pt x="1333" y="18"/>
                    </a:lnTo>
                    <a:lnTo>
                      <a:pt x="1227" y="9"/>
                    </a:lnTo>
                    <a:lnTo>
                      <a:pt x="1112" y="0"/>
                    </a:lnTo>
                    <a:lnTo>
                      <a:pt x="1112" y="0"/>
                    </a:lnTo>
                    <a:lnTo>
                      <a:pt x="997" y="9"/>
                    </a:lnTo>
                    <a:lnTo>
                      <a:pt x="891" y="18"/>
                    </a:lnTo>
                    <a:lnTo>
                      <a:pt x="786" y="53"/>
                    </a:lnTo>
                    <a:lnTo>
                      <a:pt x="680" y="89"/>
                    </a:lnTo>
                    <a:lnTo>
                      <a:pt x="583" y="133"/>
                    </a:lnTo>
                    <a:lnTo>
                      <a:pt x="494" y="194"/>
                    </a:lnTo>
                    <a:lnTo>
                      <a:pt x="406" y="256"/>
                    </a:lnTo>
                    <a:lnTo>
                      <a:pt x="327" y="327"/>
                    </a:lnTo>
                    <a:lnTo>
                      <a:pt x="256" y="406"/>
                    </a:lnTo>
                    <a:lnTo>
                      <a:pt x="194" y="494"/>
                    </a:lnTo>
                    <a:lnTo>
                      <a:pt x="133" y="583"/>
                    </a:lnTo>
                    <a:lnTo>
                      <a:pt x="88" y="680"/>
                    </a:lnTo>
                    <a:lnTo>
                      <a:pt x="53" y="786"/>
                    </a:lnTo>
                    <a:lnTo>
                      <a:pt x="18" y="892"/>
                    </a:lnTo>
                    <a:lnTo>
                      <a:pt x="9" y="997"/>
                    </a:lnTo>
                    <a:lnTo>
                      <a:pt x="0" y="1112"/>
                    </a:lnTo>
                    <a:lnTo>
                      <a:pt x="0" y="1112"/>
                    </a:lnTo>
                    <a:lnTo>
                      <a:pt x="9" y="1227"/>
                    </a:lnTo>
                    <a:lnTo>
                      <a:pt x="18" y="1333"/>
                    </a:lnTo>
                    <a:lnTo>
                      <a:pt x="53" y="1448"/>
                    </a:lnTo>
                    <a:lnTo>
                      <a:pt x="88" y="1545"/>
                    </a:lnTo>
                    <a:lnTo>
                      <a:pt x="133" y="1641"/>
                    </a:lnTo>
                    <a:lnTo>
                      <a:pt x="194" y="1738"/>
                    </a:lnTo>
                    <a:lnTo>
                      <a:pt x="265" y="1826"/>
                    </a:lnTo>
                    <a:lnTo>
                      <a:pt x="336" y="1905"/>
                    </a:lnTo>
                    <a:lnTo>
                      <a:pt x="336" y="1905"/>
                    </a:lnTo>
                    <a:lnTo>
                      <a:pt x="415" y="1976"/>
                    </a:lnTo>
                    <a:lnTo>
                      <a:pt x="503" y="2038"/>
                    </a:lnTo>
                    <a:lnTo>
                      <a:pt x="591" y="2091"/>
                    </a:lnTo>
                    <a:lnTo>
                      <a:pt x="688" y="2135"/>
                    </a:lnTo>
                    <a:lnTo>
                      <a:pt x="786" y="2170"/>
                    </a:lnTo>
                    <a:lnTo>
                      <a:pt x="891" y="2197"/>
                    </a:lnTo>
                    <a:lnTo>
                      <a:pt x="1006" y="2214"/>
                    </a:lnTo>
                    <a:lnTo>
                      <a:pt x="1112" y="2214"/>
                    </a:lnTo>
                    <a:lnTo>
                      <a:pt x="1112" y="2214"/>
                    </a:lnTo>
                    <a:lnTo>
                      <a:pt x="1200" y="2214"/>
                    </a:lnTo>
                    <a:lnTo>
                      <a:pt x="1280" y="2205"/>
                    </a:lnTo>
                    <a:lnTo>
                      <a:pt x="1359" y="2188"/>
                    </a:lnTo>
                    <a:lnTo>
                      <a:pt x="1439" y="2170"/>
                    </a:lnTo>
                    <a:lnTo>
                      <a:pt x="1518" y="2144"/>
                    </a:lnTo>
                    <a:lnTo>
                      <a:pt x="1589" y="2108"/>
                    </a:lnTo>
                    <a:lnTo>
                      <a:pt x="1659" y="2073"/>
                    </a:lnTo>
                    <a:lnTo>
                      <a:pt x="1730" y="2029"/>
                    </a:lnTo>
                    <a:lnTo>
                      <a:pt x="1791" y="1985"/>
                    </a:lnTo>
                    <a:lnTo>
                      <a:pt x="1853" y="1932"/>
                    </a:lnTo>
                    <a:lnTo>
                      <a:pt x="1915" y="1879"/>
                    </a:lnTo>
                    <a:lnTo>
                      <a:pt x="1968" y="1817"/>
                    </a:lnTo>
                    <a:lnTo>
                      <a:pt x="2012" y="1755"/>
                    </a:lnTo>
                    <a:lnTo>
                      <a:pt x="2056" y="1685"/>
                    </a:lnTo>
                    <a:lnTo>
                      <a:pt x="2100" y="1615"/>
                    </a:lnTo>
                    <a:lnTo>
                      <a:pt x="2127" y="1545"/>
                    </a:lnTo>
                    <a:lnTo>
                      <a:pt x="2127" y="1545"/>
                    </a:lnTo>
                    <a:lnTo>
                      <a:pt x="2171" y="1439"/>
                    </a:lnTo>
                    <a:lnTo>
                      <a:pt x="2197" y="1342"/>
                    </a:lnTo>
                    <a:lnTo>
                      <a:pt x="2215" y="1227"/>
                    </a:lnTo>
                    <a:lnTo>
                      <a:pt x="2215" y="1112"/>
                    </a:lnTo>
                    <a:lnTo>
                      <a:pt x="2215" y="1112"/>
                    </a:lnTo>
                    <a:lnTo>
                      <a:pt x="2215" y="1006"/>
                    </a:lnTo>
                    <a:lnTo>
                      <a:pt x="2197" y="892"/>
                    </a:lnTo>
                    <a:lnTo>
                      <a:pt x="2171" y="786"/>
                    </a:lnTo>
                    <a:lnTo>
                      <a:pt x="2136" y="689"/>
                    </a:lnTo>
                    <a:lnTo>
                      <a:pt x="2091" y="592"/>
                    </a:lnTo>
                    <a:lnTo>
                      <a:pt x="2039" y="503"/>
                    </a:lnTo>
                    <a:lnTo>
                      <a:pt x="1977" y="415"/>
                    </a:lnTo>
                    <a:lnTo>
                      <a:pt x="1906" y="336"/>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08" name="Freeform 3">
                <a:extLst>
                  <a:ext uri="{FF2B5EF4-FFF2-40B4-BE49-F238E27FC236}">
                    <a16:creationId xmlns:a16="http://schemas.microsoft.com/office/drawing/2014/main" id="{156214D4-673A-A14A-B48B-1C19551826C2}"/>
                  </a:ext>
                </a:extLst>
              </p:cNvPr>
              <p:cNvSpPr>
                <a:spLocks noChangeArrowheads="1"/>
              </p:cNvSpPr>
              <p:nvPr/>
            </p:nvSpPr>
            <p:spPr bwMode="auto">
              <a:xfrm>
                <a:off x="6924675" y="4981575"/>
                <a:ext cx="798513" cy="798513"/>
              </a:xfrm>
              <a:custGeom>
                <a:avLst/>
                <a:gdLst>
                  <a:gd name="T0" fmla="*/ 1112 w 2216"/>
                  <a:gd name="T1" fmla="*/ 0 h 2216"/>
                  <a:gd name="T2" fmla="*/ 891 w 2216"/>
                  <a:gd name="T3" fmla="*/ 27 h 2216"/>
                  <a:gd name="T4" fmla="*/ 679 w 2216"/>
                  <a:gd name="T5" fmla="*/ 88 h 2216"/>
                  <a:gd name="T6" fmla="*/ 494 w 2216"/>
                  <a:gd name="T7" fmla="*/ 194 h 2216"/>
                  <a:gd name="T8" fmla="*/ 327 w 2216"/>
                  <a:gd name="T9" fmla="*/ 327 h 2216"/>
                  <a:gd name="T10" fmla="*/ 194 w 2216"/>
                  <a:gd name="T11" fmla="*/ 494 h 2216"/>
                  <a:gd name="T12" fmla="*/ 88 w 2216"/>
                  <a:gd name="T13" fmla="*/ 680 h 2216"/>
                  <a:gd name="T14" fmla="*/ 27 w 2216"/>
                  <a:gd name="T15" fmla="*/ 891 h 2216"/>
                  <a:gd name="T16" fmla="*/ 0 w 2216"/>
                  <a:gd name="T17" fmla="*/ 1112 h 2216"/>
                  <a:gd name="T18" fmla="*/ 9 w 2216"/>
                  <a:gd name="T19" fmla="*/ 1227 h 2216"/>
                  <a:gd name="T20" fmla="*/ 53 w 2216"/>
                  <a:gd name="T21" fmla="*/ 1447 h 2216"/>
                  <a:gd name="T22" fmla="*/ 141 w 2216"/>
                  <a:gd name="T23" fmla="*/ 1650 h 2216"/>
                  <a:gd name="T24" fmla="*/ 265 w 2216"/>
                  <a:gd name="T25" fmla="*/ 1827 h 2216"/>
                  <a:gd name="T26" fmla="*/ 335 w 2216"/>
                  <a:gd name="T27" fmla="*/ 1906 h 2216"/>
                  <a:gd name="T28" fmla="*/ 503 w 2216"/>
                  <a:gd name="T29" fmla="*/ 2039 h 2216"/>
                  <a:gd name="T30" fmla="*/ 688 w 2216"/>
                  <a:gd name="T31" fmla="*/ 2136 h 2216"/>
                  <a:gd name="T32" fmla="*/ 891 w 2216"/>
                  <a:gd name="T33" fmla="*/ 2197 h 2216"/>
                  <a:gd name="T34" fmla="*/ 1112 w 2216"/>
                  <a:gd name="T35" fmla="*/ 2215 h 2216"/>
                  <a:gd name="T36" fmla="*/ 1200 w 2216"/>
                  <a:gd name="T37" fmla="*/ 2215 h 2216"/>
                  <a:gd name="T38" fmla="*/ 1359 w 2216"/>
                  <a:gd name="T39" fmla="*/ 2189 h 2216"/>
                  <a:gd name="T40" fmla="*/ 1518 w 2216"/>
                  <a:gd name="T41" fmla="*/ 2144 h 2216"/>
                  <a:gd name="T42" fmla="*/ 1659 w 2216"/>
                  <a:gd name="T43" fmla="*/ 2074 h 2216"/>
                  <a:gd name="T44" fmla="*/ 1800 w 2216"/>
                  <a:gd name="T45" fmla="*/ 1986 h 2216"/>
                  <a:gd name="T46" fmla="*/ 1915 w 2216"/>
                  <a:gd name="T47" fmla="*/ 1880 h 2216"/>
                  <a:gd name="T48" fmla="*/ 2012 w 2216"/>
                  <a:gd name="T49" fmla="*/ 1756 h 2216"/>
                  <a:gd name="T50" fmla="*/ 2100 w 2216"/>
                  <a:gd name="T51" fmla="*/ 1615 h 2216"/>
                  <a:gd name="T52" fmla="*/ 2127 w 2216"/>
                  <a:gd name="T53" fmla="*/ 1544 h 2216"/>
                  <a:gd name="T54" fmla="*/ 2197 w 2216"/>
                  <a:gd name="T55" fmla="*/ 1341 h 2216"/>
                  <a:gd name="T56" fmla="*/ 2215 w 2216"/>
                  <a:gd name="T57" fmla="*/ 1112 h 2216"/>
                  <a:gd name="T58" fmla="*/ 2215 w 2216"/>
                  <a:gd name="T59" fmla="*/ 1006 h 2216"/>
                  <a:gd name="T60" fmla="*/ 2171 w 2216"/>
                  <a:gd name="T61" fmla="*/ 794 h 2216"/>
                  <a:gd name="T62" fmla="*/ 2091 w 2216"/>
                  <a:gd name="T63" fmla="*/ 591 h 2216"/>
                  <a:gd name="T64" fmla="*/ 1977 w 2216"/>
                  <a:gd name="T65" fmla="*/ 415 h 2216"/>
                  <a:gd name="T66" fmla="*/ 1906 w 2216"/>
                  <a:gd name="T67" fmla="*/ 336 h 2216"/>
                  <a:gd name="T68" fmla="*/ 1738 w 2216"/>
                  <a:gd name="T69" fmla="*/ 194 h 2216"/>
                  <a:gd name="T70" fmla="*/ 1544 w 2216"/>
                  <a:gd name="T71" fmla="*/ 88 h 2216"/>
                  <a:gd name="T72" fmla="*/ 1341 w 2216"/>
                  <a:gd name="T73" fmla="*/ 27 h 2216"/>
                  <a:gd name="T74" fmla="*/ 1112 w 2216"/>
                  <a:gd name="T75" fmla="*/ 0 h 2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216" h="2216">
                    <a:moveTo>
                      <a:pt x="1112" y="0"/>
                    </a:moveTo>
                    <a:lnTo>
                      <a:pt x="1112" y="0"/>
                    </a:lnTo>
                    <a:lnTo>
                      <a:pt x="1006" y="9"/>
                    </a:lnTo>
                    <a:lnTo>
                      <a:pt x="891" y="27"/>
                    </a:lnTo>
                    <a:lnTo>
                      <a:pt x="785" y="53"/>
                    </a:lnTo>
                    <a:lnTo>
                      <a:pt x="679" y="88"/>
                    </a:lnTo>
                    <a:lnTo>
                      <a:pt x="582" y="133"/>
                    </a:lnTo>
                    <a:lnTo>
                      <a:pt x="494" y="194"/>
                    </a:lnTo>
                    <a:lnTo>
                      <a:pt x="406" y="256"/>
                    </a:lnTo>
                    <a:lnTo>
                      <a:pt x="327" y="327"/>
                    </a:lnTo>
                    <a:lnTo>
                      <a:pt x="256" y="406"/>
                    </a:lnTo>
                    <a:lnTo>
                      <a:pt x="194" y="494"/>
                    </a:lnTo>
                    <a:lnTo>
                      <a:pt x="132" y="583"/>
                    </a:lnTo>
                    <a:lnTo>
                      <a:pt x="88" y="680"/>
                    </a:lnTo>
                    <a:lnTo>
                      <a:pt x="53" y="786"/>
                    </a:lnTo>
                    <a:lnTo>
                      <a:pt x="27" y="891"/>
                    </a:lnTo>
                    <a:lnTo>
                      <a:pt x="9" y="1006"/>
                    </a:lnTo>
                    <a:lnTo>
                      <a:pt x="0" y="1112"/>
                    </a:lnTo>
                    <a:lnTo>
                      <a:pt x="0" y="1112"/>
                    </a:lnTo>
                    <a:lnTo>
                      <a:pt x="9" y="1227"/>
                    </a:lnTo>
                    <a:lnTo>
                      <a:pt x="27" y="1341"/>
                    </a:lnTo>
                    <a:lnTo>
                      <a:pt x="53" y="1447"/>
                    </a:lnTo>
                    <a:lnTo>
                      <a:pt x="88" y="1544"/>
                    </a:lnTo>
                    <a:lnTo>
                      <a:pt x="141" y="1650"/>
                    </a:lnTo>
                    <a:lnTo>
                      <a:pt x="194" y="1739"/>
                    </a:lnTo>
                    <a:lnTo>
                      <a:pt x="265" y="1827"/>
                    </a:lnTo>
                    <a:lnTo>
                      <a:pt x="335" y="1906"/>
                    </a:lnTo>
                    <a:lnTo>
                      <a:pt x="335" y="1906"/>
                    </a:lnTo>
                    <a:lnTo>
                      <a:pt x="415" y="1977"/>
                    </a:lnTo>
                    <a:lnTo>
                      <a:pt x="503" y="2039"/>
                    </a:lnTo>
                    <a:lnTo>
                      <a:pt x="591" y="2092"/>
                    </a:lnTo>
                    <a:lnTo>
                      <a:pt x="688" y="2136"/>
                    </a:lnTo>
                    <a:lnTo>
                      <a:pt x="794" y="2171"/>
                    </a:lnTo>
                    <a:lnTo>
                      <a:pt x="891" y="2197"/>
                    </a:lnTo>
                    <a:lnTo>
                      <a:pt x="1006" y="2215"/>
                    </a:lnTo>
                    <a:lnTo>
                      <a:pt x="1112" y="2215"/>
                    </a:lnTo>
                    <a:lnTo>
                      <a:pt x="1112" y="2215"/>
                    </a:lnTo>
                    <a:lnTo>
                      <a:pt x="1200" y="2215"/>
                    </a:lnTo>
                    <a:lnTo>
                      <a:pt x="1280" y="2206"/>
                    </a:lnTo>
                    <a:lnTo>
                      <a:pt x="1359" y="2189"/>
                    </a:lnTo>
                    <a:lnTo>
                      <a:pt x="1438" y="2171"/>
                    </a:lnTo>
                    <a:lnTo>
                      <a:pt x="1518" y="2144"/>
                    </a:lnTo>
                    <a:lnTo>
                      <a:pt x="1588" y="2109"/>
                    </a:lnTo>
                    <a:lnTo>
                      <a:pt x="1659" y="2074"/>
                    </a:lnTo>
                    <a:lnTo>
                      <a:pt x="1730" y="2030"/>
                    </a:lnTo>
                    <a:lnTo>
                      <a:pt x="1800" y="1986"/>
                    </a:lnTo>
                    <a:lnTo>
                      <a:pt x="1853" y="1933"/>
                    </a:lnTo>
                    <a:lnTo>
                      <a:pt x="1915" y="1880"/>
                    </a:lnTo>
                    <a:lnTo>
                      <a:pt x="1968" y="1818"/>
                    </a:lnTo>
                    <a:lnTo>
                      <a:pt x="2012" y="1756"/>
                    </a:lnTo>
                    <a:lnTo>
                      <a:pt x="2056" y="1686"/>
                    </a:lnTo>
                    <a:lnTo>
                      <a:pt x="2100" y="1615"/>
                    </a:lnTo>
                    <a:lnTo>
                      <a:pt x="2127" y="1544"/>
                    </a:lnTo>
                    <a:lnTo>
                      <a:pt x="2127" y="1544"/>
                    </a:lnTo>
                    <a:lnTo>
                      <a:pt x="2171" y="1447"/>
                    </a:lnTo>
                    <a:lnTo>
                      <a:pt x="2197" y="1341"/>
                    </a:lnTo>
                    <a:lnTo>
                      <a:pt x="2215" y="1227"/>
                    </a:lnTo>
                    <a:lnTo>
                      <a:pt x="2215" y="1112"/>
                    </a:lnTo>
                    <a:lnTo>
                      <a:pt x="2215" y="1112"/>
                    </a:lnTo>
                    <a:lnTo>
                      <a:pt x="2215" y="1006"/>
                    </a:lnTo>
                    <a:lnTo>
                      <a:pt x="2197" y="891"/>
                    </a:lnTo>
                    <a:lnTo>
                      <a:pt x="2171" y="794"/>
                    </a:lnTo>
                    <a:lnTo>
                      <a:pt x="2135" y="688"/>
                    </a:lnTo>
                    <a:lnTo>
                      <a:pt x="2091" y="591"/>
                    </a:lnTo>
                    <a:lnTo>
                      <a:pt x="2038" y="503"/>
                    </a:lnTo>
                    <a:lnTo>
                      <a:pt x="1977" y="415"/>
                    </a:lnTo>
                    <a:lnTo>
                      <a:pt x="1906" y="336"/>
                    </a:lnTo>
                    <a:lnTo>
                      <a:pt x="1906" y="336"/>
                    </a:lnTo>
                    <a:lnTo>
                      <a:pt x="1827" y="265"/>
                    </a:lnTo>
                    <a:lnTo>
                      <a:pt x="1738" y="194"/>
                    </a:lnTo>
                    <a:lnTo>
                      <a:pt x="1650" y="141"/>
                    </a:lnTo>
                    <a:lnTo>
                      <a:pt x="1544" y="88"/>
                    </a:lnTo>
                    <a:lnTo>
                      <a:pt x="1447" y="53"/>
                    </a:lnTo>
                    <a:lnTo>
                      <a:pt x="1341" y="27"/>
                    </a:lnTo>
                    <a:lnTo>
                      <a:pt x="1227" y="9"/>
                    </a:lnTo>
                    <a:lnTo>
                      <a:pt x="1112"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09" name="Freeform 4">
                <a:extLst>
                  <a:ext uri="{FF2B5EF4-FFF2-40B4-BE49-F238E27FC236}">
                    <a16:creationId xmlns:a16="http://schemas.microsoft.com/office/drawing/2014/main" id="{95540DD0-AE67-1D4E-A337-207BBAAFC263}"/>
                  </a:ext>
                </a:extLst>
              </p:cNvPr>
              <p:cNvSpPr>
                <a:spLocks noChangeArrowheads="1"/>
              </p:cNvSpPr>
              <p:nvPr/>
            </p:nvSpPr>
            <p:spPr bwMode="auto">
              <a:xfrm>
                <a:off x="4365625" y="3333750"/>
                <a:ext cx="796925" cy="800100"/>
              </a:xfrm>
              <a:custGeom>
                <a:avLst/>
                <a:gdLst>
                  <a:gd name="T0" fmla="*/ 335 w 2215"/>
                  <a:gd name="T1" fmla="*/ 1905 h 2224"/>
                  <a:gd name="T2" fmla="*/ 494 w 2215"/>
                  <a:gd name="T3" fmla="*/ 2047 h 2224"/>
                  <a:gd name="T4" fmla="*/ 688 w 2215"/>
                  <a:gd name="T5" fmla="*/ 2144 h 2224"/>
                  <a:gd name="T6" fmla="*/ 891 w 2215"/>
                  <a:gd name="T7" fmla="*/ 2205 h 2224"/>
                  <a:gd name="T8" fmla="*/ 1112 w 2215"/>
                  <a:gd name="T9" fmla="*/ 2223 h 2224"/>
                  <a:gd name="T10" fmla="*/ 1191 w 2215"/>
                  <a:gd name="T11" fmla="*/ 2223 h 2224"/>
                  <a:gd name="T12" fmla="*/ 1359 w 2215"/>
                  <a:gd name="T13" fmla="*/ 2197 h 2224"/>
                  <a:gd name="T14" fmla="*/ 1518 w 2215"/>
                  <a:gd name="T15" fmla="*/ 2144 h 2224"/>
                  <a:gd name="T16" fmla="*/ 1659 w 2215"/>
                  <a:gd name="T17" fmla="*/ 2073 h 2224"/>
                  <a:gd name="T18" fmla="*/ 1791 w 2215"/>
                  <a:gd name="T19" fmla="*/ 1985 h 2224"/>
                  <a:gd name="T20" fmla="*/ 1906 w 2215"/>
                  <a:gd name="T21" fmla="*/ 1879 h 2224"/>
                  <a:gd name="T22" fmla="*/ 2012 w 2215"/>
                  <a:gd name="T23" fmla="*/ 1755 h 2224"/>
                  <a:gd name="T24" fmla="*/ 2090 w 2215"/>
                  <a:gd name="T25" fmla="*/ 1623 h 2224"/>
                  <a:gd name="T26" fmla="*/ 2126 w 2215"/>
                  <a:gd name="T27" fmla="*/ 1544 h 2224"/>
                  <a:gd name="T28" fmla="*/ 2196 w 2215"/>
                  <a:gd name="T29" fmla="*/ 1341 h 2224"/>
                  <a:gd name="T30" fmla="*/ 2214 w 2215"/>
                  <a:gd name="T31" fmla="*/ 1121 h 2224"/>
                  <a:gd name="T32" fmla="*/ 2205 w 2215"/>
                  <a:gd name="T33" fmla="*/ 1006 h 2224"/>
                  <a:gd name="T34" fmla="*/ 2170 w 2215"/>
                  <a:gd name="T35" fmla="*/ 795 h 2224"/>
                  <a:gd name="T36" fmla="*/ 2090 w 2215"/>
                  <a:gd name="T37" fmla="*/ 600 h 2224"/>
                  <a:gd name="T38" fmla="*/ 1977 w 2215"/>
                  <a:gd name="T39" fmla="*/ 424 h 2224"/>
                  <a:gd name="T40" fmla="*/ 1897 w 2215"/>
                  <a:gd name="T41" fmla="*/ 345 h 2224"/>
                  <a:gd name="T42" fmla="*/ 1738 w 2215"/>
                  <a:gd name="T43" fmla="*/ 203 h 2224"/>
                  <a:gd name="T44" fmla="*/ 1544 w 2215"/>
                  <a:gd name="T45" fmla="*/ 97 h 2224"/>
                  <a:gd name="T46" fmla="*/ 1333 w 2215"/>
                  <a:gd name="T47" fmla="*/ 27 h 2224"/>
                  <a:gd name="T48" fmla="*/ 1112 w 2215"/>
                  <a:gd name="T49" fmla="*/ 0 h 2224"/>
                  <a:gd name="T50" fmla="*/ 997 w 2215"/>
                  <a:gd name="T51" fmla="*/ 9 h 2224"/>
                  <a:gd name="T52" fmla="*/ 777 w 2215"/>
                  <a:gd name="T53" fmla="*/ 53 h 2224"/>
                  <a:gd name="T54" fmla="*/ 582 w 2215"/>
                  <a:gd name="T55" fmla="*/ 142 h 2224"/>
                  <a:gd name="T56" fmla="*/ 406 w 2215"/>
                  <a:gd name="T57" fmla="*/ 256 h 2224"/>
                  <a:gd name="T58" fmla="*/ 247 w 2215"/>
                  <a:gd name="T59" fmla="*/ 415 h 2224"/>
                  <a:gd name="T60" fmla="*/ 132 w 2215"/>
                  <a:gd name="T61" fmla="*/ 592 h 2224"/>
                  <a:gd name="T62" fmla="*/ 44 w 2215"/>
                  <a:gd name="T63" fmla="*/ 786 h 2224"/>
                  <a:gd name="T64" fmla="*/ 0 w 2215"/>
                  <a:gd name="T65" fmla="*/ 1006 h 2224"/>
                  <a:gd name="T66" fmla="*/ 0 w 2215"/>
                  <a:gd name="T67" fmla="*/ 1121 h 2224"/>
                  <a:gd name="T68" fmla="*/ 18 w 2215"/>
                  <a:gd name="T69" fmla="*/ 1341 h 2224"/>
                  <a:gd name="T70" fmla="*/ 88 w 2215"/>
                  <a:gd name="T71" fmla="*/ 1552 h 2224"/>
                  <a:gd name="T72" fmla="*/ 194 w 2215"/>
                  <a:gd name="T73" fmla="*/ 1747 h 2224"/>
                  <a:gd name="T74" fmla="*/ 335 w 2215"/>
                  <a:gd name="T75" fmla="*/ 1905 h 2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215" h="2224">
                    <a:moveTo>
                      <a:pt x="335" y="1905"/>
                    </a:moveTo>
                    <a:lnTo>
                      <a:pt x="335" y="1905"/>
                    </a:lnTo>
                    <a:lnTo>
                      <a:pt x="415" y="1976"/>
                    </a:lnTo>
                    <a:lnTo>
                      <a:pt x="494" y="2047"/>
                    </a:lnTo>
                    <a:lnTo>
                      <a:pt x="591" y="2100"/>
                    </a:lnTo>
                    <a:lnTo>
                      <a:pt x="688" y="2144"/>
                    </a:lnTo>
                    <a:lnTo>
                      <a:pt x="785" y="2179"/>
                    </a:lnTo>
                    <a:lnTo>
                      <a:pt x="891" y="2205"/>
                    </a:lnTo>
                    <a:lnTo>
                      <a:pt x="997" y="2214"/>
                    </a:lnTo>
                    <a:lnTo>
                      <a:pt x="1112" y="2223"/>
                    </a:lnTo>
                    <a:lnTo>
                      <a:pt x="1112" y="2223"/>
                    </a:lnTo>
                    <a:lnTo>
                      <a:pt x="1191" y="2223"/>
                    </a:lnTo>
                    <a:lnTo>
                      <a:pt x="1280" y="2205"/>
                    </a:lnTo>
                    <a:lnTo>
                      <a:pt x="1359" y="2197"/>
                    </a:lnTo>
                    <a:lnTo>
                      <a:pt x="1438" y="2170"/>
                    </a:lnTo>
                    <a:lnTo>
                      <a:pt x="1518" y="2144"/>
                    </a:lnTo>
                    <a:lnTo>
                      <a:pt x="1588" y="2117"/>
                    </a:lnTo>
                    <a:lnTo>
                      <a:pt x="1659" y="2073"/>
                    </a:lnTo>
                    <a:lnTo>
                      <a:pt x="1730" y="2038"/>
                    </a:lnTo>
                    <a:lnTo>
                      <a:pt x="1791" y="1985"/>
                    </a:lnTo>
                    <a:lnTo>
                      <a:pt x="1853" y="1932"/>
                    </a:lnTo>
                    <a:lnTo>
                      <a:pt x="1906" y="1879"/>
                    </a:lnTo>
                    <a:lnTo>
                      <a:pt x="1959" y="1817"/>
                    </a:lnTo>
                    <a:lnTo>
                      <a:pt x="2012" y="1755"/>
                    </a:lnTo>
                    <a:lnTo>
                      <a:pt x="2055" y="1694"/>
                    </a:lnTo>
                    <a:lnTo>
                      <a:pt x="2090" y="1623"/>
                    </a:lnTo>
                    <a:lnTo>
                      <a:pt x="2126" y="1544"/>
                    </a:lnTo>
                    <a:lnTo>
                      <a:pt x="2126" y="1544"/>
                    </a:lnTo>
                    <a:lnTo>
                      <a:pt x="2170" y="1447"/>
                    </a:lnTo>
                    <a:lnTo>
                      <a:pt x="2196" y="1341"/>
                    </a:lnTo>
                    <a:lnTo>
                      <a:pt x="2205" y="1236"/>
                    </a:lnTo>
                    <a:lnTo>
                      <a:pt x="2214" y="1121"/>
                    </a:lnTo>
                    <a:lnTo>
                      <a:pt x="2214" y="1121"/>
                    </a:lnTo>
                    <a:lnTo>
                      <a:pt x="2205" y="1006"/>
                    </a:lnTo>
                    <a:lnTo>
                      <a:pt x="2196" y="900"/>
                    </a:lnTo>
                    <a:lnTo>
                      <a:pt x="2170" y="795"/>
                    </a:lnTo>
                    <a:lnTo>
                      <a:pt x="2134" y="697"/>
                    </a:lnTo>
                    <a:lnTo>
                      <a:pt x="2090" y="600"/>
                    </a:lnTo>
                    <a:lnTo>
                      <a:pt x="2037" y="503"/>
                    </a:lnTo>
                    <a:lnTo>
                      <a:pt x="1977" y="424"/>
                    </a:lnTo>
                    <a:lnTo>
                      <a:pt x="1897" y="345"/>
                    </a:lnTo>
                    <a:lnTo>
                      <a:pt x="1897" y="345"/>
                    </a:lnTo>
                    <a:lnTo>
                      <a:pt x="1818" y="265"/>
                    </a:lnTo>
                    <a:lnTo>
                      <a:pt x="1738" y="203"/>
                    </a:lnTo>
                    <a:lnTo>
                      <a:pt x="1641" y="142"/>
                    </a:lnTo>
                    <a:lnTo>
                      <a:pt x="1544" y="97"/>
                    </a:lnTo>
                    <a:lnTo>
                      <a:pt x="1438" y="53"/>
                    </a:lnTo>
                    <a:lnTo>
                      <a:pt x="1333" y="27"/>
                    </a:lnTo>
                    <a:lnTo>
                      <a:pt x="1227" y="9"/>
                    </a:lnTo>
                    <a:lnTo>
                      <a:pt x="1112" y="0"/>
                    </a:lnTo>
                    <a:lnTo>
                      <a:pt x="1112" y="0"/>
                    </a:lnTo>
                    <a:lnTo>
                      <a:pt x="997" y="9"/>
                    </a:lnTo>
                    <a:lnTo>
                      <a:pt x="891" y="27"/>
                    </a:lnTo>
                    <a:lnTo>
                      <a:pt x="777" y="53"/>
                    </a:lnTo>
                    <a:lnTo>
                      <a:pt x="680" y="89"/>
                    </a:lnTo>
                    <a:lnTo>
                      <a:pt x="582" y="142"/>
                    </a:lnTo>
                    <a:lnTo>
                      <a:pt x="485" y="194"/>
                    </a:lnTo>
                    <a:lnTo>
                      <a:pt x="406" y="256"/>
                    </a:lnTo>
                    <a:lnTo>
                      <a:pt x="327" y="336"/>
                    </a:lnTo>
                    <a:lnTo>
                      <a:pt x="247" y="415"/>
                    </a:lnTo>
                    <a:lnTo>
                      <a:pt x="185" y="495"/>
                    </a:lnTo>
                    <a:lnTo>
                      <a:pt x="132" y="592"/>
                    </a:lnTo>
                    <a:lnTo>
                      <a:pt x="88" y="689"/>
                    </a:lnTo>
                    <a:lnTo>
                      <a:pt x="44" y="786"/>
                    </a:lnTo>
                    <a:lnTo>
                      <a:pt x="18" y="892"/>
                    </a:lnTo>
                    <a:lnTo>
                      <a:pt x="0" y="1006"/>
                    </a:lnTo>
                    <a:lnTo>
                      <a:pt x="0" y="1121"/>
                    </a:lnTo>
                    <a:lnTo>
                      <a:pt x="0" y="1121"/>
                    </a:lnTo>
                    <a:lnTo>
                      <a:pt x="0" y="1236"/>
                    </a:lnTo>
                    <a:lnTo>
                      <a:pt x="18" y="1341"/>
                    </a:lnTo>
                    <a:lnTo>
                      <a:pt x="44" y="1447"/>
                    </a:lnTo>
                    <a:lnTo>
                      <a:pt x="88" y="1552"/>
                    </a:lnTo>
                    <a:lnTo>
                      <a:pt x="132" y="1650"/>
                    </a:lnTo>
                    <a:lnTo>
                      <a:pt x="194" y="1747"/>
                    </a:lnTo>
                    <a:lnTo>
                      <a:pt x="256" y="1826"/>
                    </a:lnTo>
                    <a:lnTo>
                      <a:pt x="335" y="190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10" name="Freeform 5">
                <a:extLst>
                  <a:ext uri="{FF2B5EF4-FFF2-40B4-BE49-F238E27FC236}">
                    <a16:creationId xmlns:a16="http://schemas.microsoft.com/office/drawing/2014/main" id="{5063E077-B90C-B74F-9223-43DA9512B441}"/>
                  </a:ext>
                </a:extLst>
              </p:cNvPr>
              <p:cNvSpPr>
                <a:spLocks noChangeArrowheads="1"/>
              </p:cNvSpPr>
              <p:nvPr/>
            </p:nvSpPr>
            <p:spPr bwMode="auto">
              <a:xfrm>
                <a:off x="4699000" y="5832475"/>
                <a:ext cx="796925" cy="798513"/>
              </a:xfrm>
              <a:custGeom>
                <a:avLst/>
                <a:gdLst>
                  <a:gd name="T0" fmla="*/ 1110 w 2214"/>
                  <a:gd name="T1" fmla="*/ 0 h 2216"/>
                  <a:gd name="T2" fmla="*/ 891 w 2214"/>
                  <a:gd name="T3" fmla="*/ 18 h 2216"/>
                  <a:gd name="T4" fmla="*/ 679 w 2214"/>
                  <a:gd name="T5" fmla="*/ 88 h 2216"/>
                  <a:gd name="T6" fmla="*/ 494 w 2214"/>
                  <a:gd name="T7" fmla="*/ 185 h 2216"/>
                  <a:gd name="T8" fmla="*/ 326 w 2214"/>
                  <a:gd name="T9" fmla="*/ 327 h 2216"/>
                  <a:gd name="T10" fmla="*/ 185 w 2214"/>
                  <a:gd name="T11" fmla="*/ 494 h 2216"/>
                  <a:gd name="T12" fmla="*/ 88 w 2214"/>
                  <a:gd name="T13" fmla="*/ 680 h 2216"/>
                  <a:gd name="T14" fmla="*/ 17 w 2214"/>
                  <a:gd name="T15" fmla="*/ 891 h 2216"/>
                  <a:gd name="T16" fmla="*/ 0 w 2214"/>
                  <a:gd name="T17" fmla="*/ 1112 h 2216"/>
                  <a:gd name="T18" fmla="*/ 0 w 2214"/>
                  <a:gd name="T19" fmla="*/ 1227 h 2216"/>
                  <a:gd name="T20" fmla="*/ 53 w 2214"/>
                  <a:gd name="T21" fmla="*/ 1447 h 2216"/>
                  <a:gd name="T22" fmla="*/ 132 w 2214"/>
                  <a:gd name="T23" fmla="*/ 1641 h 2216"/>
                  <a:gd name="T24" fmla="*/ 264 w 2214"/>
                  <a:gd name="T25" fmla="*/ 1827 h 2216"/>
                  <a:gd name="T26" fmla="*/ 335 w 2214"/>
                  <a:gd name="T27" fmla="*/ 1906 h 2216"/>
                  <a:gd name="T28" fmla="*/ 503 w 2214"/>
                  <a:gd name="T29" fmla="*/ 2039 h 2216"/>
                  <a:gd name="T30" fmla="*/ 688 w 2214"/>
                  <a:gd name="T31" fmla="*/ 2136 h 2216"/>
                  <a:gd name="T32" fmla="*/ 891 w 2214"/>
                  <a:gd name="T33" fmla="*/ 2197 h 2216"/>
                  <a:gd name="T34" fmla="*/ 1110 w 2214"/>
                  <a:gd name="T35" fmla="*/ 2215 h 2216"/>
                  <a:gd name="T36" fmla="*/ 1199 w 2214"/>
                  <a:gd name="T37" fmla="*/ 2215 h 2216"/>
                  <a:gd name="T38" fmla="*/ 1357 w 2214"/>
                  <a:gd name="T39" fmla="*/ 2189 h 2216"/>
                  <a:gd name="T40" fmla="*/ 1516 w 2214"/>
                  <a:gd name="T41" fmla="*/ 2144 h 2216"/>
                  <a:gd name="T42" fmla="*/ 1657 w 2214"/>
                  <a:gd name="T43" fmla="*/ 2074 h 2216"/>
                  <a:gd name="T44" fmla="*/ 1790 w 2214"/>
                  <a:gd name="T45" fmla="*/ 1986 h 2216"/>
                  <a:gd name="T46" fmla="*/ 1913 w 2214"/>
                  <a:gd name="T47" fmla="*/ 1871 h 2216"/>
                  <a:gd name="T48" fmla="*/ 2010 w 2214"/>
                  <a:gd name="T49" fmla="*/ 1747 h 2216"/>
                  <a:gd name="T50" fmla="*/ 2099 w 2214"/>
                  <a:gd name="T51" fmla="*/ 1615 h 2216"/>
                  <a:gd name="T52" fmla="*/ 2125 w 2214"/>
                  <a:gd name="T53" fmla="*/ 1544 h 2216"/>
                  <a:gd name="T54" fmla="*/ 2196 w 2214"/>
                  <a:gd name="T55" fmla="*/ 1333 h 2216"/>
                  <a:gd name="T56" fmla="*/ 2213 w 2214"/>
                  <a:gd name="T57" fmla="*/ 1112 h 2216"/>
                  <a:gd name="T58" fmla="*/ 2213 w 2214"/>
                  <a:gd name="T59" fmla="*/ 1006 h 2216"/>
                  <a:gd name="T60" fmla="*/ 2169 w 2214"/>
                  <a:gd name="T61" fmla="*/ 785 h 2216"/>
                  <a:gd name="T62" fmla="*/ 2090 w 2214"/>
                  <a:gd name="T63" fmla="*/ 591 h 2216"/>
                  <a:gd name="T64" fmla="*/ 1975 w 2214"/>
                  <a:gd name="T65" fmla="*/ 415 h 2216"/>
                  <a:gd name="T66" fmla="*/ 1905 w 2214"/>
                  <a:gd name="T67" fmla="*/ 335 h 2216"/>
                  <a:gd name="T68" fmla="*/ 1737 w 2214"/>
                  <a:gd name="T69" fmla="*/ 194 h 2216"/>
                  <a:gd name="T70" fmla="*/ 1543 w 2214"/>
                  <a:gd name="T71" fmla="*/ 88 h 2216"/>
                  <a:gd name="T72" fmla="*/ 1331 w 2214"/>
                  <a:gd name="T73" fmla="*/ 18 h 2216"/>
                  <a:gd name="T74" fmla="*/ 1110 w 2214"/>
                  <a:gd name="T75" fmla="*/ 0 h 2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214" h="2216">
                    <a:moveTo>
                      <a:pt x="1110" y="0"/>
                    </a:moveTo>
                    <a:lnTo>
                      <a:pt x="1110" y="0"/>
                    </a:lnTo>
                    <a:lnTo>
                      <a:pt x="997" y="0"/>
                    </a:lnTo>
                    <a:lnTo>
                      <a:pt x="891" y="18"/>
                    </a:lnTo>
                    <a:lnTo>
                      <a:pt x="785" y="53"/>
                    </a:lnTo>
                    <a:lnTo>
                      <a:pt x="679" y="88"/>
                    </a:lnTo>
                    <a:lnTo>
                      <a:pt x="582" y="132"/>
                    </a:lnTo>
                    <a:lnTo>
                      <a:pt x="494" y="185"/>
                    </a:lnTo>
                    <a:lnTo>
                      <a:pt x="406" y="256"/>
                    </a:lnTo>
                    <a:lnTo>
                      <a:pt x="326" y="327"/>
                    </a:lnTo>
                    <a:lnTo>
                      <a:pt x="256" y="406"/>
                    </a:lnTo>
                    <a:lnTo>
                      <a:pt x="185" y="494"/>
                    </a:lnTo>
                    <a:lnTo>
                      <a:pt x="132" y="583"/>
                    </a:lnTo>
                    <a:lnTo>
                      <a:pt x="88" y="680"/>
                    </a:lnTo>
                    <a:lnTo>
                      <a:pt x="53" y="785"/>
                    </a:lnTo>
                    <a:lnTo>
                      <a:pt x="17" y="891"/>
                    </a:lnTo>
                    <a:lnTo>
                      <a:pt x="0" y="997"/>
                    </a:lnTo>
                    <a:lnTo>
                      <a:pt x="0" y="1112"/>
                    </a:lnTo>
                    <a:lnTo>
                      <a:pt x="0" y="1112"/>
                    </a:lnTo>
                    <a:lnTo>
                      <a:pt x="0" y="1227"/>
                    </a:lnTo>
                    <a:lnTo>
                      <a:pt x="17" y="1333"/>
                    </a:lnTo>
                    <a:lnTo>
                      <a:pt x="53" y="1447"/>
                    </a:lnTo>
                    <a:lnTo>
                      <a:pt x="88" y="1544"/>
                    </a:lnTo>
                    <a:lnTo>
                      <a:pt x="132" y="1641"/>
                    </a:lnTo>
                    <a:lnTo>
                      <a:pt x="194" y="1738"/>
                    </a:lnTo>
                    <a:lnTo>
                      <a:pt x="264" y="1827"/>
                    </a:lnTo>
                    <a:lnTo>
                      <a:pt x="335" y="1906"/>
                    </a:lnTo>
                    <a:lnTo>
                      <a:pt x="335" y="1906"/>
                    </a:lnTo>
                    <a:lnTo>
                      <a:pt x="414" y="1977"/>
                    </a:lnTo>
                    <a:lnTo>
                      <a:pt x="503" y="2039"/>
                    </a:lnTo>
                    <a:lnTo>
                      <a:pt x="591" y="2091"/>
                    </a:lnTo>
                    <a:lnTo>
                      <a:pt x="688" y="2136"/>
                    </a:lnTo>
                    <a:lnTo>
                      <a:pt x="785" y="2171"/>
                    </a:lnTo>
                    <a:lnTo>
                      <a:pt x="891" y="2197"/>
                    </a:lnTo>
                    <a:lnTo>
                      <a:pt x="1006" y="2215"/>
                    </a:lnTo>
                    <a:lnTo>
                      <a:pt x="1110" y="2215"/>
                    </a:lnTo>
                    <a:lnTo>
                      <a:pt x="1110" y="2215"/>
                    </a:lnTo>
                    <a:lnTo>
                      <a:pt x="1199" y="2215"/>
                    </a:lnTo>
                    <a:lnTo>
                      <a:pt x="1278" y="2206"/>
                    </a:lnTo>
                    <a:lnTo>
                      <a:pt x="1357" y="2189"/>
                    </a:lnTo>
                    <a:lnTo>
                      <a:pt x="1437" y="2171"/>
                    </a:lnTo>
                    <a:lnTo>
                      <a:pt x="1516" y="2144"/>
                    </a:lnTo>
                    <a:lnTo>
                      <a:pt x="1587" y="2109"/>
                    </a:lnTo>
                    <a:lnTo>
                      <a:pt x="1657" y="2074"/>
                    </a:lnTo>
                    <a:lnTo>
                      <a:pt x="1728" y="2030"/>
                    </a:lnTo>
                    <a:lnTo>
                      <a:pt x="1790" y="1986"/>
                    </a:lnTo>
                    <a:lnTo>
                      <a:pt x="1852" y="1933"/>
                    </a:lnTo>
                    <a:lnTo>
                      <a:pt x="1913" y="1871"/>
                    </a:lnTo>
                    <a:lnTo>
                      <a:pt x="1966" y="1818"/>
                    </a:lnTo>
                    <a:lnTo>
                      <a:pt x="2010" y="1747"/>
                    </a:lnTo>
                    <a:lnTo>
                      <a:pt x="2055" y="1686"/>
                    </a:lnTo>
                    <a:lnTo>
                      <a:pt x="2099" y="1615"/>
                    </a:lnTo>
                    <a:lnTo>
                      <a:pt x="2125" y="1544"/>
                    </a:lnTo>
                    <a:lnTo>
                      <a:pt x="2125" y="1544"/>
                    </a:lnTo>
                    <a:lnTo>
                      <a:pt x="2169" y="1438"/>
                    </a:lnTo>
                    <a:lnTo>
                      <a:pt x="2196" y="1333"/>
                    </a:lnTo>
                    <a:lnTo>
                      <a:pt x="2213" y="1227"/>
                    </a:lnTo>
                    <a:lnTo>
                      <a:pt x="2213" y="1112"/>
                    </a:lnTo>
                    <a:lnTo>
                      <a:pt x="2213" y="1112"/>
                    </a:lnTo>
                    <a:lnTo>
                      <a:pt x="2213" y="1006"/>
                    </a:lnTo>
                    <a:lnTo>
                      <a:pt x="2196" y="891"/>
                    </a:lnTo>
                    <a:lnTo>
                      <a:pt x="2169" y="785"/>
                    </a:lnTo>
                    <a:lnTo>
                      <a:pt x="2134" y="688"/>
                    </a:lnTo>
                    <a:lnTo>
                      <a:pt x="2090" y="591"/>
                    </a:lnTo>
                    <a:lnTo>
                      <a:pt x="2037" y="503"/>
                    </a:lnTo>
                    <a:lnTo>
                      <a:pt x="1975" y="415"/>
                    </a:lnTo>
                    <a:lnTo>
                      <a:pt x="1905" y="335"/>
                    </a:lnTo>
                    <a:lnTo>
                      <a:pt x="1905" y="335"/>
                    </a:lnTo>
                    <a:lnTo>
                      <a:pt x="1825" y="265"/>
                    </a:lnTo>
                    <a:lnTo>
                      <a:pt x="1737" y="194"/>
                    </a:lnTo>
                    <a:lnTo>
                      <a:pt x="1640" y="132"/>
                    </a:lnTo>
                    <a:lnTo>
                      <a:pt x="1543" y="88"/>
                    </a:lnTo>
                    <a:lnTo>
                      <a:pt x="1446" y="53"/>
                    </a:lnTo>
                    <a:lnTo>
                      <a:pt x="1331" y="18"/>
                    </a:lnTo>
                    <a:lnTo>
                      <a:pt x="1225" y="0"/>
                    </a:lnTo>
                    <a:lnTo>
                      <a:pt x="111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11" name="Freeform 6">
                <a:extLst>
                  <a:ext uri="{FF2B5EF4-FFF2-40B4-BE49-F238E27FC236}">
                    <a16:creationId xmlns:a16="http://schemas.microsoft.com/office/drawing/2014/main" id="{4439A94C-13A6-E844-A8E0-39FE082821C7}"/>
                  </a:ext>
                </a:extLst>
              </p:cNvPr>
              <p:cNvSpPr>
                <a:spLocks noChangeArrowheads="1"/>
              </p:cNvSpPr>
              <p:nvPr/>
            </p:nvSpPr>
            <p:spPr bwMode="auto">
              <a:xfrm>
                <a:off x="6445250" y="989013"/>
                <a:ext cx="796925" cy="798512"/>
              </a:xfrm>
              <a:custGeom>
                <a:avLst/>
                <a:gdLst>
                  <a:gd name="T0" fmla="*/ 1111 w 2215"/>
                  <a:gd name="T1" fmla="*/ 2215 h 2216"/>
                  <a:gd name="T2" fmla="*/ 1341 w 2215"/>
                  <a:gd name="T3" fmla="*/ 2197 h 2216"/>
                  <a:gd name="T4" fmla="*/ 1544 w 2215"/>
                  <a:gd name="T5" fmla="*/ 2127 h 2216"/>
                  <a:gd name="T6" fmla="*/ 1729 w 2215"/>
                  <a:gd name="T7" fmla="*/ 2030 h 2216"/>
                  <a:gd name="T8" fmla="*/ 1897 w 2215"/>
                  <a:gd name="T9" fmla="*/ 1888 h 2216"/>
                  <a:gd name="T10" fmla="*/ 2029 w 2215"/>
                  <a:gd name="T11" fmla="*/ 1730 h 2216"/>
                  <a:gd name="T12" fmla="*/ 2126 w 2215"/>
                  <a:gd name="T13" fmla="*/ 1535 h 2216"/>
                  <a:gd name="T14" fmla="*/ 2197 w 2215"/>
                  <a:gd name="T15" fmla="*/ 1324 h 2216"/>
                  <a:gd name="T16" fmla="*/ 2214 w 2215"/>
                  <a:gd name="T17" fmla="*/ 1103 h 2216"/>
                  <a:gd name="T18" fmla="*/ 2214 w 2215"/>
                  <a:gd name="T19" fmla="*/ 988 h 2216"/>
                  <a:gd name="T20" fmla="*/ 2170 w 2215"/>
                  <a:gd name="T21" fmla="*/ 777 h 2216"/>
                  <a:gd name="T22" fmla="*/ 2082 w 2215"/>
                  <a:gd name="T23" fmla="*/ 582 h 2216"/>
                  <a:gd name="T24" fmla="*/ 1967 w 2215"/>
                  <a:gd name="T25" fmla="*/ 406 h 2216"/>
                  <a:gd name="T26" fmla="*/ 1906 w 2215"/>
                  <a:gd name="T27" fmla="*/ 327 h 2216"/>
                  <a:gd name="T28" fmla="*/ 1738 w 2215"/>
                  <a:gd name="T29" fmla="*/ 194 h 2216"/>
                  <a:gd name="T30" fmla="*/ 1544 w 2215"/>
                  <a:gd name="T31" fmla="*/ 88 h 2216"/>
                  <a:gd name="T32" fmla="*/ 1332 w 2215"/>
                  <a:gd name="T33" fmla="*/ 26 h 2216"/>
                  <a:gd name="T34" fmla="*/ 1111 w 2215"/>
                  <a:gd name="T35" fmla="*/ 0 h 2216"/>
                  <a:gd name="T36" fmla="*/ 997 w 2215"/>
                  <a:gd name="T37" fmla="*/ 9 h 2216"/>
                  <a:gd name="T38" fmla="*/ 785 w 2215"/>
                  <a:gd name="T39" fmla="*/ 53 h 2216"/>
                  <a:gd name="T40" fmla="*/ 582 w 2215"/>
                  <a:gd name="T41" fmla="*/ 132 h 2216"/>
                  <a:gd name="T42" fmla="*/ 406 w 2215"/>
                  <a:gd name="T43" fmla="*/ 247 h 2216"/>
                  <a:gd name="T44" fmla="*/ 256 w 2215"/>
                  <a:gd name="T45" fmla="*/ 397 h 2216"/>
                  <a:gd name="T46" fmla="*/ 132 w 2215"/>
                  <a:gd name="T47" fmla="*/ 574 h 2216"/>
                  <a:gd name="T48" fmla="*/ 44 w 2215"/>
                  <a:gd name="T49" fmla="*/ 777 h 2216"/>
                  <a:gd name="T50" fmla="*/ 0 w 2215"/>
                  <a:gd name="T51" fmla="*/ 988 h 2216"/>
                  <a:gd name="T52" fmla="*/ 0 w 2215"/>
                  <a:gd name="T53" fmla="*/ 1103 h 2216"/>
                  <a:gd name="T54" fmla="*/ 17 w 2215"/>
                  <a:gd name="T55" fmla="*/ 1332 h 2216"/>
                  <a:gd name="T56" fmla="*/ 88 w 2215"/>
                  <a:gd name="T57" fmla="*/ 1535 h 2216"/>
                  <a:gd name="T58" fmla="*/ 185 w 2215"/>
                  <a:gd name="T59" fmla="*/ 1730 h 2216"/>
                  <a:gd name="T60" fmla="*/ 326 w 2215"/>
                  <a:gd name="T61" fmla="*/ 1888 h 2216"/>
                  <a:gd name="T62" fmla="*/ 406 w 2215"/>
                  <a:gd name="T63" fmla="*/ 1968 h 2216"/>
                  <a:gd name="T64" fmla="*/ 582 w 2215"/>
                  <a:gd name="T65" fmla="*/ 2083 h 2216"/>
                  <a:gd name="T66" fmla="*/ 776 w 2215"/>
                  <a:gd name="T67" fmla="*/ 2171 h 2216"/>
                  <a:gd name="T68" fmla="*/ 997 w 2215"/>
                  <a:gd name="T69" fmla="*/ 2215 h 2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215" h="2216">
                    <a:moveTo>
                      <a:pt x="1111" y="2215"/>
                    </a:moveTo>
                    <a:lnTo>
                      <a:pt x="1111" y="2215"/>
                    </a:lnTo>
                    <a:lnTo>
                      <a:pt x="1226" y="2215"/>
                    </a:lnTo>
                    <a:lnTo>
                      <a:pt x="1341" y="2197"/>
                    </a:lnTo>
                    <a:lnTo>
                      <a:pt x="1447" y="2171"/>
                    </a:lnTo>
                    <a:lnTo>
                      <a:pt x="1544" y="2127"/>
                    </a:lnTo>
                    <a:lnTo>
                      <a:pt x="1641" y="2083"/>
                    </a:lnTo>
                    <a:lnTo>
                      <a:pt x="1729" y="2030"/>
                    </a:lnTo>
                    <a:lnTo>
                      <a:pt x="1817" y="1959"/>
                    </a:lnTo>
                    <a:lnTo>
                      <a:pt x="1897" y="1888"/>
                    </a:lnTo>
                    <a:lnTo>
                      <a:pt x="1967" y="1809"/>
                    </a:lnTo>
                    <a:lnTo>
                      <a:pt x="2029" y="1730"/>
                    </a:lnTo>
                    <a:lnTo>
                      <a:pt x="2082" y="1633"/>
                    </a:lnTo>
                    <a:lnTo>
                      <a:pt x="2126" y="1535"/>
                    </a:lnTo>
                    <a:lnTo>
                      <a:pt x="2170" y="1430"/>
                    </a:lnTo>
                    <a:lnTo>
                      <a:pt x="2197" y="1324"/>
                    </a:lnTo>
                    <a:lnTo>
                      <a:pt x="2214" y="1218"/>
                    </a:lnTo>
                    <a:lnTo>
                      <a:pt x="2214" y="1103"/>
                    </a:lnTo>
                    <a:lnTo>
                      <a:pt x="2214" y="1103"/>
                    </a:lnTo>
                    <a:lnTo>
                      <a:pt x="2214" y="988"/>
                    </a:lnTo>
                    <a:lnTo>
                      <a:pt x="2197" y="882"/>
                    </a:lnTo>
                    <a:lnTo>
                      <a:pt x="2170" y="777"/>
                    </a:lnTo>
                    <a:lnTo>
                      <a:pt x="2126" y="679"/>
                    </a:lnTo>
                    <a:lnTo>
                      <a:pt x="2082" y="582"/>
                    </a:lnTo>
                    <a:lnTo>
                      <a:pt x="2029" y="485"/>
                    </a:lnTo>
                    <a:lnTo>
                      <a:pt x="1967" y="406"/>
                    </a:lnTo>
                    <a:lnTo>
                      <a:pt x="1906" y="327"/>
                    </a:lnTo>
                    <a:lnTo>
                      <a:pt x="1906" y="327"/>
                    </a:lnTo>
                    <a:lnTo>
                      <a:pt x="1826" y="256"/>
                    </a:lnTo>
                    <a:lnTo>
                      <a:pt x="1738" y="194"/>
                    </a:lnTo>
                    <a:lnTo>
                      <a:pt x="1641" y="132"/>
                    </a:lnTo>
                    <a:lnTo>
                      <a:pt x="1544" y="88"/>
                    </a:lnTo>
                    <a:lnTo>
                      <a:pt x="1438" y="53"/>
                    </a:lnTo>
                    <a:lnTo>
                      <a:pt x="1332" y="26"/>
                    </a:lnTo>
                    <a:lnTo>
                      <a:pt x="1226" y="9"/>
                    </a:lnTo>
                    <a:lnTo>
                      <a:pt x="1111" y="0"/>
                    </a:lnTo>
                    <a:lnTo>
                      <a:pt x="1111" y="0"/>
                    </a:lnTo>
                    <a:lnTo>
                      <a:pt x="997" y="9"/>
                    </a:lnTo>
                    <a:lnTo>
                      <a:pt x="891" y="18"/>
                    </a:lnTo>
                    <a:lnTo>
                      <a:pt x="785" y="53"/>
                    </a:lnTo>
                    <a:lnTo>
                      <a:pt x="679" y="88"/>
                    </a:lnTo>
                    <a:lnTo>
                      <a:pt x="582" y="132"/>
                    </a:lnTo>
                    <a:lnTo>
                      <a:pt x="494" y="185"/>
                    </a:lnTo>
                    <a:lnTo>
                      <a:pt x="406" y="247"/>
                    </a:lnTo>
                    <a:lnTo>
                      <a:pt x="326" y="318"/>
                    </a:lnTo>
                    <a:lnTo>
                      <a:pt x="256" y="397"/>
                    </a:lnTo>
                    <a:lnTo>
                      <a:pt x="185" y="485"/>
                    </a:lnTo>
                    <a:lnTo>
                      <a:pt x="132" y="574"/>
                    </a:lnTo>
                    <a:lnTo>
                      <a:pt x="88" y="671"/>
                    </a:lnTo>
                    <a:lnTo>
                      <a:pt x="44" y="777"/>
                    </a:lnTo>
                    <a:lnTo>
                      <a:pt x="17" y="882"/>
                    </a:lnTo>
                    <a:lnTo>
                      <a:pt x="0" y="988"/>
                    </a:lnTo>
                    <a:lnTo>
                      <a:pt x="0" y="1103"/>
                    </a:lnTo>
                    <a:lnTo>
                      <a:pt x="0" y="1103"/>
                    </a:lnTo>
                    <a:lnTo>
                      <a:pt x="0" y="1218"/>
                    </a:lnTo>
                    <a:lnTo>
                      <a:pt x="17" y="1332"/>
                    </a:lnTo>
                    <a:lnTo>
                      <a:pt x="44" y="1438"/>
                    </a:lnTo>
                    <a:lnTo>
                      <a:pt x="88" y="1535"/>
                    </a:lnTo>
                    <a:lnTo>
                      <a:pt x="132" y="1633"/>
                    </a:lnTo>
                    <a:lnTo>
                      <a:pt x="185" y="1730"/>
                    </a:lnTo>
                    <a:lnTo>
                      <a:pt x="256" y="1818"/>
                    </a:lnTo>
                    <a:lnTo>
                      <a:pt x="326" y="1888"/>
                    </a:lnTo>
                    <a:lnTo>
                      <a:pt x="326" y="1888"/>
                    </a:lnTo>
                    <a:lnTo>
                      <a:pt x="406" y="1968"/>
                    </a:lnTo>
                    <a:lnTo>
                      <a:pt x="485" y="2030"/>
                    </a:lnTo>
                    <a:lnTo>
                      <a:pt x="582" y="2083"/>
                    </a:lnTo>
                    <a:lnTo>
                      <a:pt x="679" y="2127"/>
                    </a:lnTo>
                    <a:lnTo>
                      <a:pt x="776" y="2171"/>
                    </a:lnTo>
                    <a:lnTo>
                      <a:pt x="882" y="2197"/>
                    </a:lnTo>
                    <a:lnTo>
                      <a:pt x="997" y="2215"/>
                    </a:lnTo>
                    <a:lnTo>
                      <a:pt x="1111" y="221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12" name="Freeform 7">
                <a:extLst>
                  <a:ext uri="{FF2B5EF4-FFF2-40B4-BE49-F238E27FC236}">
                    <a16:creationId xmlns:a16="http://schemas.microsoft.com/office/drawing/2014/main" id="{9DC97FC4-352E-0E46-AA39-4BB8DB8F9E5F}"/>
                  </a:ext>
                </a:extLst>
              </p:cNvPr>
              <p:cNvSpPr>
                <a:spLocks noChangeArrowheads="1"/>
              </p:cNvSpPr>
              <p:nvPr/>
            </p:nvSpPr>
            <p:spPr bwMode="auto">
              <a:xfrm>
                <a:off x="1754188" y="2087563"/>
                <a:ext cx="798512" cy="798512"/>
              </a:xfrm>
              <a:custGeom>
                <a:avLst/>
                <a:gdLst>
                  <a:gd name="T0" fmla="*/ 2215 w 2216"/>
                  <a:gd name="T1" fmla="*/ 1103 h 2216"/>
                  <a:gd name="T2" fmla="*/ 2197 w 2216"/>
                  <a:gd name="T3" fmla="*/ 883 h 2216"/>
                  <a:gd name="T4" fmla="*/ 2135 w 2216"/>
                  <a:gd name="T5" fmla="*/ 671 h 2216"/>
                  <a:gd name="T6" fmla="*/ 2038 w 2216"/>
                  <a:gd name="T7" fmla="*/ 486 h 2216"/>
                  <a:gd name="T8" fmla="*/ 1906 w 2216"/>
                  <a:gd name="T9" fmla="*/ 327 h 2216"/>
                  <a:gd name="T10" fmla="*/ 1827 w 2216"/>
                  <a:gd name="T11" fmla="*/ 247 h 2216"/>
                  <a:gd name="T12" fmla="*/ 1641 w 2216"/>
                  <a:gd name="T13" fmla="*/ 133 h 2216"/>
                  <a:gd name="T14" fmla="*/ 1438 w 2216"/>
                  <a:gd name="T15" fmla="*/ 44 h 2216"/>
                  <a:gd name="T16" fmla="*/ 1227 w 2216"/>
                  <a:gd name="T17" fmla="*/ 0 h 2216"/>
                  <a:gd name="T18" fmla="*/ 1112 w 2216"/>
                  <a:gd name="T19" fmla="*/ 0 h 2216"/>
                  <a:gd name="T20" fmla="*/ 891 w 2216"/>
                  <a:gd name="T21" fmla="*/ 18 h 2216"/>
                  <a:gd name="T22" fmla="*/ 679 w 2216"/>
                  <a:gd name="T23" fmla="*/ 80 h 2216"/>
                  <a:gd name="T24" fmla="*/ 494 w 2216"/>
                  <a:gd name="T25" fmla="*/ 186 h 2216"/>
                  <a:gd name="T26" fmla="*/ 326 w 2216"/>
                  <a:gd name="T27" fmla="*/ 318 h 2216"/>
                  <a:gd name="T28" fmla="*/ 185 w 2216"/>
                  <a:gd name="T29" fmla="*/ 477 h 2216"/>
                  <a:gd name="T30" fmla="*/ 88 w 2216"/>
                  <a:gd name="T31" fmla="*/ 671 h 2216"/>
                  <a:gd name="T32" fmla="*/ 18 w 2216"/>
                  <a:gd name="T33" fmla="*/ 874 h 2216"/>
                  <a:gd name="T34" fmla="*/ 0 w 2216"/>
                  <a:gd name="T35" fmla="*/ 1103 h 2216"/>
                  <a:gd name="T36" fmla="*/ 0 w 2216"/>
                  <a:gd name="T37" fmla="*/ 1218 h 2216"/>
                  <a:gd name="T38" fmla="*/ 44 w 2216"/>
                  <a:gd name="T39" fmla="*/ 1439 h 2216"/>
                  <a:gd name="T40" fmla="*/ 132 w 2216"/>
                  <a:gd name="T41" fmla="*/ 1633 h 2216"/>
                  <a:gd name="T42" fmla="*/ 256 w 2216"/>
                  <a:gd name="T43" fmla="*/ 1809 h 2216"/>
                  <a:gd name="T44" fmla="*/ 335 w 2216"/>
                  <a:gd name="T45" fmla="*/ 1889 h 2216"/>
                  <a:gd name="T46" fmla="*/ 503 w 2216"/>
                  <a:gd name="T47" fmla="*/ 2021 h 2216"/>
                  <a:gd name="T48" fmla="*/ 688 w 2216"/>
                  <a:gd name="T49" fmla="*/ 2127 h 2216"/>
                  <a:gd name="T50" fmla="*/ 891 w 2216"/>
                  <a:gd name="T51" fmla="*/ 2189 h 2216"/>
                  <a:gd name="T52" fmla="*/ 1112 w 2216"/>
                  <a:gd name="T53" fmla="*/ 2215 h 2216"/>
                  <a:gd name="T54" fmla="*/ 1227 w 2216"/>
                  <a:gd name="T55" fmla="*/ 2206 h 2216"/>
                  <a:gd name="T56" fmla="*/ 1447 w 2216"/>
                  <a:gd name="T57" fmla="*/ 2162 h 2216"/>
                  <a:gd name="T58" fmla="*/ 1641 w 2216"/>
                  <a:gd name="T59" fmla="*/ 2083 h 2216"/>
                  <a:gd name="T60" fmla="*/ 1818 w 2216"/>
                  <a:gd name="T61" fmla="*/ 1959 h 2216"/>
                  <a:gd name="T62" fmla="*/ 1968 w 2216"/>
                  <a:gd name="T63" fmla="*/ 1809 h 2216"/>
                  <a:gd name="T64" fmla="*/ 2082 w 2216"/>
                  <a:gd name="T65" fmla="*/ 1633 h 2216"/>
                  <a:gd name="T66" fmla="*/ 2171 w 2216"/>
                  <a:gd name="T67" fmla="*/ 1430 h 2216"/>
                  <a:gd name="T68" fmla="*/ 2206 w 2216"/>
                  <a:gd name="T69" fmla="*/ 1218 h 2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216" h="2216">
                    <a:moveTo>
                      <a:pt x="2215" y="1103"/>
                    </a:moveTo>
                    <a:lnTo>
                      <a:pt x="2215" y="1103"/>
                    </a:lnTo>
                    <a:lnTo>
                      <a:pt x="2215" y="989"/>
                    </a:lnTo>
                    <a:lnTo>
                      <a:pt x="2197" y="883"/>
                    </a:lnTo>
                    <a:lnTo>
                      <a:pt x="2171" y="777"/>
                    </a:lnTo>
                    <a:lnTo>
                      <a:pt x="2135" y="671"/>
                    </a:lnTo>
                    <a:lnTo>
                      <a:pt x="2091" y="574"/>
                    </a:lnTo>
                    <a:lnTo>
                      <a:pt x="2038" y="486"/>
                    </a:lnTo>
                    <a:lnTo>
                      <a:pt x="1977" y="397"/>
                    </a:lnTo>
                    <a:lnTo>
                      <a:pt x="1906" y="327"/>
                    </a:lnTo>
                    <a:lnTo>
                      <a:pt x="1906" y="327"/>
                    </a:lnTo>
                    <a:lnTo>
                      <a:pt x="1827" y="247"/>
                    </a:lnTo>
                    <a:lnTo>
                      <a:pt x="1738" y="186"/>
                    </a:lnTo>
                    <a:lnTo>
                      <a:pt x="1641" y="133"/>
                    </a:lnTo>
                    <a:lnTo>
                      <a:pt x="1544" y="88"/>
                    </a:lnTo>
                    <a:lnTo>
                      <a:pt x="1438" y="44"/>
                    </a:lnTo>
                    <a:lnTo>
                      <a:pt x="1332" y="18"/>
                    </a:lnTo>
                    <a:lnTo>
                      <a:pt x="1227" y="0"/>
                    </a:lnTo>
                    <a:lnTo>
                      <a:pt x="1112" y="0"/>
                    </a:lnTo>
                    <a:lnTo>
                      <a:pt x="1112" y="0"/>
                    </a:lnTo>
                    <a:lnTo>
                      <a:pt x="997" y="0"/>
                    </a:lnTo>
                    <a:lnTo>
                      <a:pt x="891" y="18"/>
                    </a:lnTo>
                    <a:lnTo>
                      <a:pt x="785" y="44"/>
                    </a:lnTo>
                    <a:lnTo>
                      <a:pt x="679" y="80"/>
                    </a:lnTo>
                    <a:lnTo>
                      <a:pt x="582" y="133"/>
                    </a:lnTo>
                    <a:lnTo>
                      <a:pt x="494" y="186"/>
                    </a:lnTo>
                    <a:lnTo>
                      <a:pt x="406" y="247"/>
                    </a:lnTo>
                    <a:lnTo>
                      <a:pt x="326" y="318"/>
                    </a:lnTo>
                    <a:lnTo>
                      <a:pt x="256" y="397"/>
                    </a:lnTo>
                    <a:lnTo>
                      <a:pt x="185" y="477"/>
                    </a:lnTo>
                    <a:lnTo>
                      <a:pt x="132" y="574"/>
                    </a:lnTo>
                    <a:lnTo>
                      <a:pt x="88" y="671"/>
                    </a:lnTo>
                    <a:lnTo>
                      <a:pt x="44" y="768"/>
                    </a:lnTo>
                    <a:lnTo>
                      <a:pt x="18" y="874"/>
                    </a:lnTo>
                    <a:lnTo>
                      <a:pt x="0" y="989"/>
                    </a:lnTo>
                    <a:lnTo>
                      <a:pt x="0" y="1103"/>
                    </a:lnTo>
                    <a:lnTo>
                      <a:pt x="0" y="1103"/>
                    </a:lnTo>
                    <a:lnTo>
                      <a:pt x="0" y="1218"/>
                    </a:lnTo>
                    <a:lnTo>
                      <a:pt x="18" y="1324"/>
                    </a:lnTo>
                    <a:lnTo>
                      <a:pt x="44" y="1439"/>
                    </a:lnTo>
                    <a:lnTo>
                      <a:pt x="88" y="1536"/>
                    </a:lnTo>
                    <a:lnTo>
                      <a:pt x="132" y="1633"/>
                    </a:lnTo>
                    <a:lnTo>
                      <a:pt x="194" y="1730"/>
                    </a:lnTo>
                    <a:lnTo>
                      <a:pt x="256" y="1809"/>
                    </a:lnTo>
                    <a:lnTo>
                      <a:pt x="335" y="1889"/>
                    </a:lnTo>
                    <a:lnTo>
                      <a:pt x="335" y="1889"/>
                    </a:lnTo>
                    <a:lnTo>
                      <a:pt x="415" y="1959"/>
                    </a:lnTo>
                    <a:lnTo>
                      <a:pt x="503" y="2021"/>
                    </a:lnTo>
                    <a:lnTo>
                      <a:pt x="591" y="2083"/>
                    </a:lnTo>
                    <a:lnTo>
                      <a:pt x="688" y="2127"/>
                    </a:lnTo>
                    <a:lnTo>
                      <a:pt x="785" y="2162"/>
                    </a:lnTo>
                    <a:lnTo>
                      <a:pt x="891" y="2189"/>
                    </a:lnTo>
                    <a:lnTo>
                      <a:pt x="997" y="2206"/>
                    </a:lnTo>
                    <a:lnTo>
                      <a:pt x="1112" y="2215"/>
                    </a:lnTo>
                    <a:lnTo>
                      <a:pt x="1112" y="2215"/>
                    </a:lnTo>
                    <a:lnTo>
                      <a:pt x="1227" y="2206"/>
                    </a:lnTo>
                    <a:lnTo>
                      <a:pt x="1332" y="2189"/>
                    </a:lnTo>
                    <a:lnTo>
                      <a:pt x="1447" y="2162"/>
                    </a:lnTo>
                    <a:lnTo>
                      <a:pt x="1544" y="2127"/>
                    </a:lnTo>
                    <a:lnTo>
                      <a:pt x="1641" y="2083"/>
                    </a:lnTo>
                    <a:lnTo>
                      <a:pt x="1729" y="2021"/>
                    </a:lnTo>
                    <a:lnTo>
                      <a:pt x="1818" y="1959"/>
                    </a:lnTo>
                    <a:lnTo>
                      <a:pt x="1897" y="1889"/>
                    </a:lnTo>
                    <a:lnTo>
                      <a:pt x="1968" y="1809"/>
                    </a:lnTo>
                    <a:lnTo>
                      <a:pt x="2029" y="1721"/>
                    </a:lnTo>
                    <a:lnTo>
                      <a:pt x="2082" y="1633"/>
                    </a:lnTo>
                    <a:lnTo>
                      <a:pt x="2127" y="1536"/>
                    </a:lnTo>
                    <a:lnTo>
                      <a:pt x="2171" y="1430"/>
                    </a:lnTo>
                    <a:lnTo>
                      <a:pt x="2197" y="1324"/>
                    </a:lnTo>
                    <a:lnTo>
                      <a:pt x="2206" y="1218"/>
                    </a:lnTo>
                    <a:lnTo>
                      <a:pt x="2215" y="1103"/>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13" name="Freeform 8">
                <a:extLst>
                  <a:ext uri="{FF2B5EF4-FFF2-40B4-BE49-F238E27FC236}">
                    <a16:creationId xmlns:a16="http://schemas.microsoft.com/office/drawing/2014/main" id="{97C9940E-2482-B943-8EB8-14315BD2A5A3}"/>
                  </a:ext>
                </a:extLst>
              </p:cNvPr>
              <p:cNvSpPr>
                <a:spLocks noChangeArrowheads="1"/>
              </p:cNvSpPr>
              <p:nvPr/>
            </p:nvSpPr>
            <p:spPr bwMode="auto">
              <a:xfrm>
                <a:off x="1890713" y="3359150"/>
                <a:ext cx="798512" cy="796925"/>
              </a:xfrm>
              <a:custGeom>
                <a:avLst/>
                <a:gdLst>
                  <a:gd name="T0" fmla="*/ 1112 w 2216"/>
                  <a:gd name="T1" fmla="*/ 0 h 2215"/>
                  <a:gd name="T2" fmla="*/ 892 w 2216"/>
                  <a:gd name="T3" fmla="*/ 18 h 2215"/>
                  <a:gd name="T4" fmla="*/ 680 w 2216"/>
                  <a:gd name="T5" fmla="*/ 88 h 2215"/>
                  <a:gd name="T6" fmla="*/ 495 w 2216"/>
                  <a:gd name="T7" fmla="*/ 185 h 2215"/>
                  <a:gd name="T8" fmla="*/ 327 w 2216"/>
                  <a:gd name="T9" fmla="*/ 318 h 2215"/>
                  <a:gd name="T10" fmla="*/ 195 w 2216"/>
                  <a:gd name="T11" fmla="*/ 485 h 2215"/>
                  <a:gd name="T12" fmla="*/ 89 w 2216"/>
                  <a:gd name="T13" fmla="*/ 671 h 2215"/>
                  <a:gd name="T14" fmla="*/ 27 w 2216"/>
                  <a:gd name="T15" fmla="*/ 882 h 2215"/>
                  <a:gd name="T16" fmla="*/ 0 w 2216"/>
                  <a:gd name="T17" fmla="*/ 1103 h 2215"/>
                  <a:gd name="T18" fmla="*/ 9 w 2216"/>
                  <a:gd name="T19" fmla="*/ 1218 h 2215"/>
                  <a:gd name="T20" fmla="*/ 53 w 2216"/>
                  <a:gd name="T21" fmla="*/ 1437 h 2215"/>
                  <a:gd name="T22" fmla="*/ 142 w 2216"/>
                  <a:gd name="T23" fmla="*/ 1640 h 2215"/>
                  <a:gd name="T24" fmla="*/ 265 w 2216"/>
                  <a:gd name="T25" fmla="*/ 1817 h 2215"/>
                  <a:gd name="T26" fmla="*/ 336 w 2216"/>
                  <a:gd name="T27" fmla="*/ 1887 h 2215"/>
                  <a:gd name="T28" fmla="*/ 503 w 2216"/>
                  <a:gd name="T29" fmla="*/ 2029 h 2215"/>
                  <a:gd name="T30" fmla="*/ 689 w 2216"/>
                  <a:gd name="T31" fmla="*/ 2126 h 2215"/>
                  <a:gd name="T32" fmla="*/ 892 w 2216"/>
                  <a:gd name="T33" fmla="*/ 2196 h 2215"/>
                  <a:gd name="T34" fmla="*/ 1112 w 2216"/>
                  <a:gd name="T35" fmla="*/ 2214 h 2215"/>
                  <a:gd name="T36" fmla="*/ 1227 w 2216"/>
                  <a:gd name="T37" fmla="*/ 2214 h 2215"/>
                  <a:gd name="T38" fmla="*/ 1448 w 2216"/>
                  <a:gd name="T39" fmla="*/ 2170 h 2215"/>
                  <a:gd name="T40" fmla="*/ 1642 w 2216"/>
                  <a:gd name="T41" fmla="*/ 2081 h 2215"/>
                  <a:gd name="T42" fmla="*/ 1818 w 2216"/>
                  <a:gd name="T43" fmla="*/ 1958 h 2215"/>
                  <a:gd name="T44" fmla="*/ 1968 w 2216"/>
                  <a:gd name="T45" fmla="*/ 1808 h 2215"/>
                  <a:gd name="T46" fmla="*/ 2083 w 2216"/>
                  <a:gd name="T47" fmla="*/ 1631 h 2215"/>
                  <a:gd name="T48" fmla="*/ 2171 w 2216"/>
                  <a:gd name="T49" fmla="*/ 1428 h 2215"/>
                  <a:gd name="T50" fmla="*/ 2215 w 2216"/>
                  <a:gd name="T51" fmla="*/ 1218 h 2215"/>
                  <a:gd name="T52" fmla="*/ 2215 w 2216"/>
                  <a:gd name="T53" fmla="*/ 1103 h 2215"/>
                  <a:gd name="T54" fmla="*/ 2198 w 2216"/>
                  <a:gd name="T55" fmla="*/ 882 h 2215"/>
                  <a:gd name="T56" fmla="*/ 2136 w 2216"/>
                  <a:gd name="T57" fmla="*/ 679 h 2215"/>
                  <a:gd name="T58" fmla="*/ 2039 w 2216"/>
                  <a:gd name="T59" fmla="*/ 485 h 2215"/>
                  <a:gd name="T60" fmla="*/ 1906 w 2216"/>
                  <a:gd name="T61" fmla="*/ 326 h 2215"/>
                  <a:gd name="T62" fmla="*/ 1827 w 2216"/>
                  <a:gd name="T63" fmla="*/ 256 h 2215"/>
                  <a:gd name="T64" fmla="*/ 1650 w 2216"/>
                  <a:gd name="T65" fmla="*/ 132 h 2215"/>
                  <a:gd name="T66" fmla="*/ 1448 w 2216"/>
                  <a:gd name="T67" fmla="*/ 53 h 2215"/>
                  <a:gd name="T68" fmla="*/ 1227 w 2216"/>
                  <a:gd name="T69" fmla="*/ 9 h 2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216" h="2215">
                    <a:moveTo>
                      <a:pt x="1112" y="0"/>
                    </a:moveTo>
                    <a:lnTo>
                      <a:pt x="1112" y="0"/>
                    </a:lnTo>
                    <a:lnTo>
                      <a:pt x="998" y="9"/>
                    </a:lnTo>
                    <a:lnTo>
                      <a:pt x="892" y="18"/>
                    </a:lnTo>
                    <a:lnTo>
                      <a:pt x="786" y="53"/>
                    </a:lnTo>
                    <a:lnTo>
                      <a:pt x="680" y="88"/>
                    </a:lnTo>
                    <a:lnTo>
                      <a:pt x="583" y="132"/>
                    </a:lnTo>
                    <a:lnTo>
                      <a:pt x="495" y="185"/>
                    </a:lnTo>
                    <a:lnTo>
                      <a:pt x="406" y="247"/>
                    </a:lnTo>
                    <a:lnTo>
                      <a:pt x="327" y="318"/>
                    </a:lnTo>
                    <a:lnTo>
                      <a:pt x="256" y="397"/>
                    </a:lnTo>
                    <a:lnTo>
                      <a:pt x="195" y="485"/>
                    </a:lnTo>
                    <a:lnTo>
                      <a:pt x="133" y="574"/>
                    </a:lnTo>
                    <a:lnTo>
                      <a:pt x="89" y="671"/>
                    </a:lnTo>
                    <a:lnTo>
                      <a:pt x="53" y="776"/>
                    </a:lnTo>
                    <a:lnTo>
                      <a:pt x="27" y="882"/>
                    </a:lnTo>
                    <a:lnTo>
                      <a:pt x="9" y="988"/>
                    </a:lnTo>
                    <a:lnTo>
                      <a:pt x="0" y="1103"/>
                    </a:lnTo>
                    <a:lnTo>
                      <a:pt x="0" y="1103"/>
                    </a:lnTo>
                    <a:lnTo>
                      <a:pt x="9" y="1218"/>
                    </a:lnTo>
                    <a:lnTo>
                      <a:pt x="27" y="1331"/>
                    </a:lnTo>
                    <a:lnTo>
                      <a:pt x="53" y="1437"/>
                    </a:lnTo>
                    <a:lnTo>
                      <a:pt x="89" y="1543"/>
                    </a:lnTo>
                    <a:lnTo>
                      <a:pt x="142" y="1640"/>
                    </a:lnTo>
                    <a:lnTo>
                      <a:pt x="195" y="1729"/>
                    </a:lnTo>
                    <a:lnTo>
                      <a:pt x="265" y="1817"/>
                    </a:lnTo>
                    <a:lnTo>
                      <a:pt x="336" y="1887"/>
                    </a:lnTo>
                    <a:lnTo>
                      <a:pt x="336" y="1887"/>
                    </a:lnTo>
                    <a:lnTo>
                      <a:pt x="415" y="1967"/>
                    </a:lnTo>
                    <a:lnTo>
                      <a:pt x="503" y="2029"/>
                    </a:lnTo>
                    <a:lnTo>
                      <a:pt x="592" y="2081"/>
                    </a:lnTo>
                    <a:lnTo>
                      <a:pt x="689" y="2126"/>
                    </a:lnTo>
                    <a:lnTo>
                      <a:pt x="786" y="2170"/>
                    </a:lnTo>
                    <a:lnTo>
                      <a:pt x="892" y="2196"/>
                    </a:lnTo>
                    <a:lnTo>
                      <a:pt x="1006" y="2214"/>
                    </a:lnTo>
                    <a:lnTo>
                      <a:pt x="1112" y="2214"/>
                    </a:lnTo>
                    <a:lnTo>
                      <a:pt x="1112" y="2214"/>
                    </a:lnTo>
                    <a:lnTo>
                      <a:pt x="1227" y="2214"/>
                    </a:lnTo>
                    <a:lnTo>
                      <a:pt x="1342" y="2196"/>
                    </a:lnTo>
                    <a:lnTo>
                      <a:pt x="1448" y="2170"/>
                    </a:lnTo>
                    <a:lnTo>
                      <a:pt x="1545" y="2126"/>
                    </a:lnTo>
                    <a:lnTo>
                      <a:pt x="1642" y="2081"/>
                    </a:lnTo>
                    <a:lnTo>
                      <a:pt x="1730" y="2029"/>
                    </a:lnTo>
                    <a:lnTo>
                      <a:pt x="1818" y="1958"/>
                    </a:lnTo>
                    <a:lnTo>
                      <a:pt x="1898" y="1887"/>
                    </a:lnTo>
                    <a:lnTo>
                      <a:pt x="1968" y="1808"/>
                    </a:lnTo>
                    <a:lnTo>
                      <a:pt x="2030" y="1729"/>
                    </a:lnTo>
                    <a:lnTo>
                      <a:pt x="2083" y="1631"/>
                    </a:lnTo>
                    <a:lnTo>
                      <a:pt x="2136" y="1534"/>
                    </a:lnTo>
                    <a:lnTo>
                      <a:pt x="2171" y="1428"/>
                    </a:lnTo>
                    <a:lnTo>
                      <a:pt x="2198" y="1323"/>
                    </a:lnTo>
                    <a:lnTo>
                      <a:pt x="2215" y="1218"/>
                    </a:lnTo>
                    <a:lnTo>
                      <a:pt x="2215" y="1103"/>
                    </a:lnTo>
                    <a:lnTo>
                      <a:pt x="2215" y="1103"/>
                    </a:lnTo>
                    <a:lnTo>
                      <a:pt x="2215" y="988"/>
                    </a:lnTo>
                    <a:lnTo>
                      <a:pt x="2198" y="882"/>
                    </a:lnTo>
                    <a:lnTo>
                      <a:pt x="2171" y="776"/>
                    </a:lnTo>
                    <a:lnTo>
                      <a:pt x="2136" y="679"/>
                    </a:lnTo>
                    <a:lnTo>
                      <a:pt x="2092" y="582"/>
                    </a:lnTo>
                    <a:lnTo>
                      <a:pt x="2039" y="485"/>
                    </a:lnTo>
                    <a:lnTo>
                      <a:pt x="1977" y="406"/>
                    </a:lnTo>
                    <a:lnTo>
                      <a:pt x="1906" y="326"/>
                    </a:lnTo>
                    <a:lnTo>
                      <a:pt x="1906" y="326"/>
                    </a:lnTo>
                    <a:lnTo>
                      <a:pt x="1827" y="256"/>
                    </a:lnTo>
                    <a:lnTo>
                      <a:pt x="1739" y="194"/>
                    </a:lnTo>
                    <a:lnTo>
                      <a:pt x="1650" y="132"/>
                    </a:lnTo>
                    <a:lnTo>
                      <a:pt x="1545" y="88"/>
                    </a:lnTo>
                    <a:lnTo>
                      <a:pt x="1448" y="53"/>
                    </a:lnTo>
                    <a:lnTo>
                      <a:pt x="1342" y="26"/>
                    </a:lnTo>
                    <a:lnTo>
                      <a:pt x="1227" y="9"/>
                    </a:lnTo>
                    <a:lnTo>
                      <a:pt x="1112"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14" name="Freeform 9">
                <a:extLst>
                  <a:ext uri="{FF2B5EF4-FFF2-40B4-BE49-F238E27FC236}">
                    <a16:creationId xmlns:a16="http://schemas.microsoft.com/office/drawing/2014/main" id="{9AB5FB09-78A1-3D4B-86BC-D0CE794B691D}"/>
                  </a:ext>
                </a:extLst>
              </p:cNvPr>
              <p:cNvSpPr>
                <a:spLocks noChangeArrowheads="1"/>
              </p:cNvSpPr>
              <p:nvPr/>
            </p:nvSpPr>
            <p:spPr bwMode="auto">
              <a:xfrm>
                <a:off x="3176588" y="989013"/>
                <a:ext cx="798512" cy="798512"/>
              </a:xfrm>
              <a:custGeom>
                <a:avLst/>
                <a:gdLst>
                  <a:gd name="T0" fmla="*/ 335 w 2216"/>
                  <a:gd name="T1" fmla="*/ 1888 h 2216"/>
                  <a:gd name="T2" fmla="*/ 494 w 2216"/>
                  <a:gd name="T3" fmla="*/ 2030 h 2216"/>
                  <a:gd name="T4" fmla="*/ 688 w 2216"/>
                  <a:gd name="T5" fmla="*/ 2127 h 2216"/>
                  <a:gd name="T6" fmla="*/ 891 w 2216"/>
                  <a:gd name="T7" fmla="*/ 2197 h 2216"/>
                  <a:gd name="T8" fmla="*/ 1112 w 2216"/>
                  <a:gd name="T9" fmla="*/ 2215 h 2216"/>
                  <a:gd name="T10" fmla="*/ 1227 w 2216"/>
                  <a:gd name="T11" fmla="*/ 2215 h 2216"/>
                  <a:gd name="T12" fmla="*/ 1438 w 2216"/>
                  <a:gd name="T13" fmla="*/ 2171 h 2216"/>
                  <a:gd name="T14" fmla="*/ 1641 w 2216"/>
                  <a:gd name="T15" fmla="*/ 2083 h 2216"/>
                  <a:gd name="T16" fmla="*/ 1818 w 2216"/>
                  <a:gd name="T17" fmla="*/ 1959 h 2216"/>
                  <a:gd name="T18" fmla="*/ 1968 w 2216"/>
                  <a:gd name="T19" fmla="*/ 1809 h 2216"/>
                  <a:gd name="T20" fmla="*/ 2082 w 2216"/>
                  <a:gd name="T21" fmla="*/ 1633 h 2216"/>
                  <a:gd name="T22" fmla="*/ 2162 w 2216"/>
                  <a:gd name="T23" fmla="*/ 1430 h 2216"/>
                  <a:gd name="T24" fmla="*/ 2206 w 2216"/>
                  <a:gd name="T25" fmla="*/ 1218 h 2216"/>
                  <a:gd name="T26" fmla="*/ 2215 w 2216"/>
                  <a:gd name="T27" fmla="*/ 1103 h 2216"/>
                  <a:gd name="T28" fmla="*/ 2197 w 2216"/>
                  <a:gd name="T29" fmla="*/ 882 h 2216"/>
                  <a:gd name="T30" fmla="*/ 2135 w 2216"/>
                  <a:gd name="T31" fmla="*/ 679 h 2216"/>
                  <a:gd name="T32" fmla="*/ 2038 w 2216"/>
                  <a:gd name="T33" fmla="*/ 485 h 2216"/>
                  <a:gd name="T34" fmla="*/ 1897 w 2216"/>
                  <a:gd name="T35" fmla="*/ 327 h 2216"/>
                  <a:gd name="T36" fmla="*/ 1827 w 2216"/>
                  <a:gd name="T37" fmla="*/ 256 h 2216"/>
                  <a:gd name="T38" fmla="*/ 1641 w 2216"/>
                  <a:gd name="T39" fmla="*/ 132 h 2216"/>
                  <a:gd name="T40" fmla="*/ 1447 w 2216"/>
                  <a:gd name="T41" fmla="*/ 53 h 2216"/>
                  <a:gd name="T42" fmla="*/ 1227 w 2216"/>
                  <a:gd name="T43" fmla="*/ 9 h 2216"/>
                  <a:gd name="T44" fmla="*/ 1112 w 2216"/>
                  <a:gd name="T45" fmla="*/ 0 h 2216"/>
                  <a:gd name="T46" fmla="*/ 891 w 2216"/>
                  <a:gd name="T47" fmla="*/ 18 h 2216"/>
                  <a:gd name="T48" fmla="*/ 679 w 2216"/>
                  <a:gd name="T49" fmla="*/ 88 h 2216"/>
                  <a:gd name="T50" fmla="*/ 485 w 2216"/>
                  <a:gd name="T51" fmla="*/ 185 h 2216"/>
                  <a:gd name="T52" fmla="*/ 327 w 2216"/>
                  <a:gd name="T53" fmla="*/ 318 h 2216"/>
                  <a:gd name="T54" fmla="*/ 185 w 2216"/>
                  <a:gd name="T55" fmla="*/ 485 h 2216"/>
                  <a:gd name="T56" fmla="*/ 79 w 2216"/>
                  <a:gd name="T57" fmla="*/ 671 h 2216"/>
                  <a:gd name="T58" fmla="*/ 18 w 2216"/>
                  <a:gd name="T59" fmla="*/ 882 h 2216"/>
                  <a:gd name="T60" fmla="*/ 0 w 2216"/>
                  <a:gd name="T61" fmla="*/ 1103 h 2216"/>
                  <a:gd name="T62" fmla="*/ 0 w 2216"/>
                  <a:gd name="T63" fmla="*/ 1218 h 2216"/>
                  <a:gd name="T64" fmla="*/ 44 w 2216"/>
                  <a:gd name="T65" fmla="*/ 1438 h 2216"/>
                  <a:gd name="T66" fmla="*/ 132 w 2216"/>
                  <a:gd name="T67" fmla="*/ 1633 h 2216"/>
                  <a:gd name="T68" fmla="*/ 256 w 2216"/>
                  <a:gd name="T69" fmla="*/ 1818 h 2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216" h="2216">
                    <a:moveTo>
                      <a:pt x="335" y="1888"/>
                    </a:moveTo>
                    <a:lnTo>
                      <a:pt x="335" y="1888"/>
                    </a:lnTo>
                    <a:lnTo>
                      <a:pt x="415" y="1968"/>
                    </a:lnTo>
                    <a:lnTo>
                      <a:pt x="494" y="2030"/>
                    </a:lnTo>
                    <a:lnTo>
                      <a:pt x="591" y="2083"/>
                    </a:lnTo>
                    <a:lnTo>
                      <a:pt x="688" y="2127"/>
                    </a:lnTo>
                    <a:lnTo>
                      <a:pt x="785" y="2171"/>
                    </a:lnTo>
                    <a:lnTo>
                      <a:pt x="891" y="2197"/>
                    </a:lnTo>
                    <a:lnTo>
                      <a:pt x="997" y="2215"/>
                    </a:lnTo>
                    <a:lnTo>
                      <a:pt x="1112" y="2215"/>
                    </a:lnTo>
                    <a:lnTo>
                      <a:pt x="1112" y="2215"/>
                    </a:lnTo>
                    <a:lnTo>
                      <a:pt x="1227" y="2215"/>
                    </a:lnTo>
                    <a:lnTo>
                      <a:pt x="1332" y="2197"/>
                    </a:lnTo>
                    <a:lnTo>
                      <a:pt x="1438" y="2171"/>
                    </a:lnTo>
                    <a:lnTo>
                      <a:pt x="1544" y="2127"/>
                    </a:lnTo>
                    <a:lnTo>
                      <a:pt x="1641" y="2083"/>
                    </a:lnTo>
                    <a:lnTo>
                      <a:pt x="1729" y="2030"/>
                    </a:lnTo>
                    <a:lnTo>
                      <a:pt x="1818" y="1959"/>
                    </a:lnTo>
                    <a:lnTo>
                      <a:pt x="1897" y="1888"/>
                    </a:lnTo>
                    <a:lnTo>
                      <a:pt x="1968" y="1809"/>
                    </a:lnTo>
                    <a:lnTo>
                      <a:pt x="2030" y="1730"/>
                    </a:lnTo>
                    <a:lnTo>
                      <a:pt x="2082" y="1633"/>
                    </a:lnTo>
                    <a:lnTo>
                      <a:pt x="2127" y="1535"/>
                    </a:lnTo>
                    <a:lnTo>
                      <a:pt x="2162" y="1430"/>
                    </a:lnTo>
                    <a:lnTo>
                      <a:pt x="2188" y="1324"/>
                    </a:lnTo>
                    <a:lnTo>
                      <a:pt x="2206" y="1218"/>
                    </a:lnTo>
                    <a:lnTo>
                      <a:pt x="2215" y="1103"/>
                    </a:lnTo>
                    <a:lnTo>
                      <a:pt x="2215" y="1103"/>
                    </a:lnTo>
                    <a:lnTo>
                      <a:pt x="2206" y="988"/>
                    </a:lnTo>
                    <a:lnTo>
                      <a:pt x="2197" y="882"/>
                    </a:lnTo>
                    <a:lnTo>
                      <a:pt x="2171" y="777"/>
                    </a:lnTo>
                    <a:lnTo>
                      <a:pt x="2135" y="679"/>
                    </a:lnTo>
                    <a:lnTo>
                      <a:pt x="2091" y="582"/>
                    </a:lnTo>
                    <a:lnTo>
                      <a:pt x="2038" y="485"/>
                    </a:lnTo>
                    <a:lnTo>
                      <a:pt x="1968" y="406"/>
                    </a:lnTo>
                    <a:lnTo>
                      <a:pt x="1897" y="327"/>
                    </a:lnTo>
                    <a:lnTo>
                      <a:pt x="1897" y="327"/>
                    </a:lnTo>
                    <a:lnTo>
                      <a:pt x="1827" y="256"/>
                    </a:lnTo>
                    <a:lnTo>
                      <a:pt x="1738" y="194"/>
                    </a:lnTo>
                    <a:lnTo>
                      <a:pt x="1641" y="132"/>
                    </a:lnTo>
                    <a:lnTo>
                      <a:pt x="1544" y="88"/>
                    </a:lnTo>
                    <a:lnTo>
                      <a:pt x="1447" y="53"/>
                    </a:lnTo>
                    <a:lnTo>
                      <a:pt x="1341" y="26"/>
                    </a:lnTo>
                    <a:lnTo>
                      <a:pt x="1227" y="9"/>
                    </a:lnTo>
                    <a:lnTo>
                      <a:pt x="1112" y="0"/>
                    </a:lnTo>
                    <a:lnTo>
                      <a:pt x="1112" y="0"/>
                    </a:lnTo>
                    <a:lnTo>
                      <a:pt x="997" y="9"/>
                    </a:lnTo>
                    <a:lnTo>
                      <a:pt x="891" y="18"/>
                    </a:lnTo>
                    <a:lnTo>
                      <a:pt x="777" y="53"/>
                    </a:lnTo>
                    <a:lnTo>
                      <a:pt x="679" y="88"/>
                    </a:lnTo>
                    <a:lnTo>
                      <a:pt x="582" y="132"/>
                    </a:lnTo>
                    <a:lnTo>
                      <a:pt x="485" y="185"/>
                    </a:lnTo>
                    <a:lnTo>
                      <a:pt x="406" y="247"/>
                    </a:lnTo>
                    <a:lnTo>
                      <a:pt x="327" y="318"/>
                    </a:lnTo>
                    <a:lnTo>
                      <a:pt x="247" y="397"/>
                    </a:lnTo>
                    <a:lnTo>
                      <a:pt x="185" y="485"/>
                    </a:lnTo>
                    <a:lnTo>
                      <a:pt x="132" y="574"/>
                    </a:lnTo>
                    <a:lnTo>
                      <a:pt x="79" y="671"/>
                    </a:lnTo>
                    <a:lnTo>
                      <a:pt x="44" y="777"/>
                    </a:lnTo>
                    <a:lnTo>
                      <a:pt x="18" y="882"/>
                    </a:lnTo>
                    <a:lnTo>
                      <a:pt x="0" y="988"/>
                    </a:lnTo>
                    <a:lnTo>
                      <a:pt x="0" y="1103"/>
                    </a:lnTo>
                    <a:lnTo>
                      <a:pt x="0" y="1103"/>
                    </a:lnTo>
                    <a:lnTo>
                      <a:pt x="0" y="1218"/>
                    </a:lnTo>
                    <a:lnTo>
                      <a:pt x="18" y="1332"/>
                    </a:lnTo>
                    <a:lnTo>
                      <a:pt x="44" y="1438"/>
                    </a:lnTo>
                    <a:lnTo>
                      <a:pt x="88" y="1535"/>
                    </a:lnTo>
                    <a:lnTo>
                      <a:pt x="132" y="1633"/>
                    </a:lnTo>
                    <a:lnTo>
                      <a:pt x="194" y="1730"/>
                    </a:lnTo>
                    <a:lnTo>
                      <a:pt x="256" y="1818"/>
                    </a:lnTo>
                    <a:lnTo>
                      <a:pt x="335" y="188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15" name="Freeform 10">
                <a:extLst>
                  <a:ext uri="{FF2B5EF4-FFF2-40B4-BE49-F238E27FC236}">
                    <a16:creationId xmlns:a16="http://schemas.microsoft.com/office/drawing/2014/main" id="{25F637BA-9616-A041-A84D-AD241D24EE47}"/>
                  </a:ext>
                </a:extLst>
              </p:cNvPr>
              <p:cNvSpPr>
                <a:spLocks noChangeArrowheads="1"/>
              </p:cNvSpPr>
              <p:nvPr/>
            </p:nvSpPr>
            <p:spPr bwMode="auto">
              <a:xfrm>
                <a:off x="2586038" y="1887538"/>
                <a:ext cx="4948237" cy="3843337"/>
              </a:xfrm>
              <a:custGeom>
                <a:avLst/>
                <a:gdLst>
                  <a:gd name="T0" fmla="*/ 11981 w 13747"/>
                  <a:gd name="T1" fmla="*/ 5207 h 10678"/>
                  <a:gd name="T2" fmla="*/ 13746 w 13747"/>
                  <a:gd name="T3" fmla="*/ 5207 h 10678"/>
                  <a:gd name="T4" fmla="*/ 13746 w 13747"/>
                  <a:gd name="T5" fmla="*/ 4439 h 10678"/>
                  <a:gd name="T6" fmla="*/ 12211 w 13747"/>
                  <a:gd name="T7" fmla="*/ 4439 h 10678"/>
                  <a:gd name="T8" fmla="*/ 12211 w 13747"/>
                  <a:gd name="T9" fmla="*/ 0 h 10678"/>
                  <a:gd name="T10" fmla="*/ 11443 w 13747"/>
                  <a:gd name="T11" fmla="*/ 0 h 10678"/>
                  <a:gd name="T12" fmla="*/ 11443 w 13747"/>
                  <a:gd name="T13" fmla="*/ 3662 h 10678"/>
                  <a:gd name="T14" fmla="*/ 9052 w 13747"/>
                  <a:gd name="T15" fmla="*/ 1271 h 10678"/>
                  <a:gd name="T16" fmla="*/ 3194 w 13747"/>
                  <a:gd name="T17" fmla="*/ 1271 h 10678"/>
                  <a:gd name="T18" fmla="*/ 3194 w 13747"/>
                  <a:gd name="T19" fmla="*/ 97 h 10678"/>
                  <a:gd name="T20" fmla="*/ 2418 w 13747"/>
                  <a:gd name="T21" fmla="*/ 97 h 10678"/>
                  <a:gd name="T22" fmla="*/ 2418 w 13747"/>
                  <a:gd name="T23" fmla="*/ 1271 h 10678"/>
                  <a:gd name="T24" fmla="*/ 282 w 13747"/>
                  <a:gd name="T25" fmla="*/ 1271 h 10678"/>
                  <a:gd name="T26" fmla="*/ 282 w 13747"/>
                  <a:gd name="T27" fmla="*/ 2048 h 10678"/>
                  <a:gd name="T28" fmla="*/ 2020 w 13747"/>
                  <a:gd name="T29" fmla="*/ 2048 h 10678"/>
                  <a:gd name="T30" fmla="*/ 0 w 13747"/>
                  <a:gd name="T31" fmla="*/ 4068 h 10678"/>
                  <a:gd name="T32" fmla="*/ 547 w 13747"/>
                  <a:gd name="T33" fmla="*/ 4615 h 10678"/>
                  <a:gd name="T34" fmla="*/ 2850 w 13747"/>
                  <a:gd name="T35" fmla="*/ 2312 h 10678"/>
                  <a:gd name="T36" fmla="*/ 4826 w 13747"/>
                  <a:gd name="T37" fmla="*/ 4289 h 10678"/>
                  <a:gd name="T38" fmla="*/ 5373 w 13747"/>
                  <a:gd name="T39" fmla="*/ 3733 h 10678"/>
                  <a:gd name="T40" fmla="*/ 3688 w 13747"/>
                  <a:gd name="T41" fmla="*/ 2048 h 10678"/>
                  <a:gd name="T42" fmla="*/ 8734 w 13747"/>
                  <a:gd name="T43" fmla="*/ 2048 h 10678"/>
                  <a:gd name="T44" fmla="*/ 11390 w 13747"/>
                  <a:gd name="T45" fmla="*/ 4704 h 10678"/>
                  <a:gd name="T46" fmla="*/ 6821 w 13747"/>
                  <a:gd name="T47" fmla="*/ 9177 h 10678"/>
                  <a:gd name="T48" fmla="*/ 3088 w 13747"/>
                  <a:gd name="T49" fmla="*/ 9177 h 10678"/>
                  <a:gd name="T50" fmla="*/ 3088 w 13747"/>
                  <a:gd name="T51" fmla="*/ 9953 h 10678"/>
                  <a:gd name="T52" fmla="*/ 6591 w 13747"/>
                  <a:gd name="T53" fmla="*/ 9953 h 10678"/>
                  <a:gd name="T54" fmla="*/ 6591 w 13747"/>
                  <a:gd name="T55" fmla="*/ 10677 h 10678"/>
                  <a:gd name="T56" fmla="*/ 7358 w 13747"/>
                  <a:gd name="T57" fmla="*/ 10677 h 10678"/>
                  <a:gd name="T58" fmla="*/ 7358 w 13747"/>
                  <a:gd name="T59" fmla="*/ 9953 h 10678"/>
                  <a:gd name="T60" fmla="*/ 11611 w 13747"/>
                  <a:gd name="T61" fmla="*/ 9953 h 10678"/>
                  <a:gd name="T62" fmla="*/ 11611 w 13747"/>
                  <a:gd name="T63" fmla="*/ 9177 h 10678"/>
                  <a:gd name="T64" fmla="*/ 7931 w 13747"/>
                  <a:gd name="T65" fmla="*/ 9177 h 10678"/>
                  <a:gd name="T66" fmla="*/ 11981 w 13747"/>
                  <a:gd name="T67" fmla="*/ 5207 h 106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747" h="10678">
                    <a:moveTo>
                      <a:pt x="11981" y="5207"/>
                    </a:moveTo>
                    <a:lnTo>
                      <a:pt x="13746" y="5207"/>
                    </a:lnTo>
                    <a:lnTo>
                      <a:pt x="13746" y="4439"/>
                    </a:lnTo>
                    <a:lnTo>
                      <a:pt x="12211" y="4439"/>
                    </a:lnTo>
                    <a:lnTo>
                      <a:pt x="12211" y="0"/>
                    </a:lnTo>
                    <a:lnTo>
                      <a:pt x="11443" y="0"/>
                    </a:lnTo>
                    <a:lnTo>
                      <a:pt x="11443" y="3662"/>
                    </a:lnTo>
                    <a:lnTo>
                      <a:pt x="9052" y="1271"/>
                    </a:lnTo>
                    <a:lnTo>
                      <a:pt x="3194" y="1271"/>
                    </a:lnTo>
                    <a:lnTo>
                      <a:pt x="3194" y="97"/>
                    </a:lnTo>
                    <a:lnTo>
                      <a:pt x="2418" y="97"/>
                    </a:lnTo>
                    <a:lnTo>
                      <a:pt x="2418" y="1271"/>
                    </a:lnTo>
                    <a:lnTo>
                      <a:pt x="282" y="1271"/>
                    </a:lnTo>
                    <a:lnTo>
                      <a:pt x="282" y="2048"/>
                    </a:lnTo>
                    <a:lnTo>
                      <a:pt x="2020" y="2048"/>
                    </a:lnTo>
                    <a:lnTo>
                      <a:pt x="0" y="4068"/>
                    </a:lnTo>
                    <a:lnTo>
                      <a:pt x="547" y="4615"/>
                    </a:lnTo>
                    <a:lnTo>
                      <a:pt x="2850" y="2312"/>
                    </a:lnTo>
                    <a:lnTo>
                      <a:pt x="4826" y="4289"/>
                    </a:lnTo>
                    <a:lnTo>
                      <a:pt x="5373" y="3733"/>
                    </a:lnTo>
                    <a:lnTo>
                      <a:pt x="3688" y="2048"/>
                    </a:lnTo>
                    <a:lnTo>
                      <a:pt x="8734" y="2048"/>
                    </a:lnTo>
                    <a:lnTo>
                      <a:pt x="11390" y="4704"/>
                    </a:lnTo>
                    <a:lnTo>
                      <a:pt x="6821" y="9177"/>
                    </a:lnTo>
                    <a:lnTo>
                      <a:pt x="3088" y="9177"/>
                    </a:lnTo>
                    <a:lnTo>
                      <a:pt x="3088" y="9953"/>
                    </a:lnTo>
                    <a:lnTo>
                      <a:pt x="6591" y="9953"/>
                    </a:lnTo>
                    <a:lnTo>
                      <a:pt x="6591" y="10677"/>
                    </a:lnTo>
                    <a:lnTo>
                      <a:pt x="7358" y="10677"/>
                    </a:lnTo>
                    <a:lnTo>
                      <a:pt x="7358" y="9953"/>
                    </a:lnTo>
                    <a:lnTo>
                      <a:pt x="11611" y="9953"/>
                    </a:lnTo>
                    <a:lnTo>
                      <a:pt x="11611" y="9177"/>
                    </a:lnTo>
                    <a:lnTo>
                      <a:pt x="7931" y="9177"/>
                    </a:lnTo>
                    <a:lnTo>
                      <a:pt x="11981" y="520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216" name="Freeform 11">
                <a:extLst>
                  <a:ext uri="{FF2B5EF4-FFF2-40B4-BE49-F238E27FC236}">
                    <a16:creationId xmlns:a16="http://schemas.microsoft.com/office/drawing/2014/main" id="{9B45D4D7-526A-4741-921B-55378B1C668D}"/>
                  </a:ext>
                </a:extLst>
              </p:cNvPr>
              <p:cNvSpPr>
                <a:spLocks noChangeArrowheads="1"/>
              </p:cNvSpPr>
              <p:nvPr/>
            </p:nvSpPr>
            <p:spPr bwMode="auto">
              <a:xfrm>
                <a:off x="3395663" y="4035425"/>
                <a:ext cx="1068387" cy="1068388"/>
              </a:xfrm>
              <a:custGeom>
                <a:avLst/>
                <a:gdLst>
                  <a:gd name="T0" fmla="*/ 2409 w 2966"/>
                  <a:gd name="T1" fmla="*/ 0 h 2966"/>
                  <a:gd name="T2" fmla="*/ 0 w 2966"/>
                  <a:gd name="T3" fmla="*/ 2409 h 2966"/>
                  <a:gd name="T4" fmla="*/ 547 w 2966"/>
                  <a:gd name="T5" fmla="*/ 2965 h 2966"/>
                  <a:gd name="T6" fmla="*/ 2965 w 2966"/>
                  <a:gd name="T7" fmla="*/ 547 h 2966"/>
                  <a:gd name="T8" fmla="*/ 2409 w 2966"/>
                  <a:gd name="T9" fmla="*/ 0 h 2966"/>
                </a:gdLst>
                <a:ahLst/>
                <a:cxnLst>
                  <a:cxn ang="0">
                    <a:pos x="T0" y="T1"/>
                  </a:cxn>
                  <a:cxn ang="0">
                    <a:pos x="T2" y="T3"/>
                  </a:cxn>
                  <a:cxn ang="0">
                    <a:pos x="T4" y="T5"/>
                  </a:cxn>
                  <a:cxn ang="0">
                    <a:pos x="T6" y="T7"/>
                  </a:cxn>
                  <a:cxn ang="0">
                    <a:pos x="T8" y="T9"/>
                  </a:cxn>
                </a:cxnLst>
                <a:rect l="0" t="0" r="r" b="b"/>
                <a:pathLst>
                  <a:path w="2966" h="2966">
                    <a:moveTo>
                      <a:pt x="2409" y="0"/>
                    </a:moveTo>
                    <a:lnTo>
                      <a:pt x="0" y="2409"/>
                    </a:lnTo>
                    <a:lnTo>
                      <a:pt x="547" y="2965"/>
                    </a:lnTo>
                    <a:lnTo>
                      <a:pt x="2965" y="547"/>
                    </a:lnTo>
                    <a:lnTo>
                      <a:pt x="240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grpSp>
      </p:grpSp>
      <p:cxnSp>
        <p:nvCxnSpPr>
          <p:cNvPr id="217" name="Straight Connector 216">
            <a:extLst>
              <a:ext uri="{FF2B5EF4-FFF2-40B4-BE49-F238E27FC236}">
                <a16:creationId xmlns:a16="http://schemas.microsoft.com/office/drawing/2014/main" id="{80147197-AC51-E041-9F75-A9054D57E468}"/>
              </a:ext>
            </a:extLst>
          </p:cNvPr>
          <p:cNvCxnSpPr>
            <a:cxnSpLocks/>
            <a:stCxn id="151" idx="2"/>
          </p:cNvCxnSpPr>
          <p:nvPr/>
        </p:nvCxnSpPr>
        <p:spPr bwMode="gray">
          <a:xfrm flipH="1" flipV="1">
            <a:off x="2301102" y="5407040"/>
            <a:ext cx="3794898" cy="824753"/>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18" name="Straight Connector 217">
            <a:extLst>
              <a:ext uri="{FF2B5EF4-FFF2-40B4-BE49-F238E27FC236}">
                <a16:creationId xmlns:a16="http://schemas.microsoft.com/office/drawing/2014/main" id="{58370237-4424-2041-A41F-B014EF7A00FF}"/>
              </a:ext>
            </a:extLst>
          </p:cNvPr>
          <p:cNvCxnSpPr>
            <a:cxnSpLocks/>
            <a:stCxn id="151" idx="6"/>
            <a:endCxn id="152" idx="2"/>
          </p:cNvCxnSpPr>
          <p:nvPr/>
        </p:nvCxnSpPr>
        <p:spPr bwMode="gray">
          <a:xfrm flipV="1">
            <a:off x="6692533" y="5407040"/>
            <a:ext cx="2721246" cy="824753"/>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19" name="Rectangle 218">
            <a:extLst>
              <a:ext uri="{FF2B5EF4-FFF2-40B4-BE49-F238E27FC236}">
                <a16:creationId xmlns:a16="http://schemas.microsoft.com/office/drawing/2014/main" id="{85468BF0-E987-364A-ACE9-C9FA79C15ACF}"/>
              </a:ext>
            </a:extLst>
          </p:cNvPr>
          <p:cNvSpPr/>
          <p:nvPr/>
        </p:nvSpPr>
        <p:spPr>
          <a:xfrm>
            <a:off x="9099149" y="5429808"/>
            <a:ext cx="644728" cy="307777"/>
          </a:xfrm>
          <a:prstGeom prst="rect">
            <a:avLst/>
          </a:prstGeom>
        </p:spPr>
        <p:txBody>
          <a:bodyPr wrap="none">
            <a:spAutoFit/>
          </a:bodyPr>
          <a:lstStyle/>
          <a:p>
            <a:pPr algn="ctr"/>
            <a:r>
              <a:rPr lang="en-US" sz="1400" b="1" dirty="0">
                <a:solidFill>
                  <a:schemeClr val="tx2"/>
                </a:solidFill>
                <a:ea typeface="Gotham Rounded Book" charset="0"/>
                <a:cs typeface="Gotham Rounded Book" charset="0"/>
              </a:rPr>
              <a:t>TEP2</a:t>
            </a:r>
          </a:p>
        </p:txBody>
      </p:sp>
      <p:sp>
        <p:nvSpPr>
          <p:cNvPr id="220" name="Rectangle 219">
            <a:extLst>
              <a:ext uri="{FF2B5EF4-FFF2-40B4-BE49-F238E27FC236}">
                <a16:creationId xmlns:a16="http://schemas.microsoft.com/office/drawing/2014/main" id="{C63CF803-ABBB-8242-91A2-AC634C8C56AF}"/>
              </a:ext>
            </a:extLst>
          </p:cNvPr>
          <p:cNvSpPr/>
          <p:nvPr/>
        </p:nvSpPr>
        <p:spPr>
          <a:xfrm>
            <a:off x="1819327" y="5392045"/>
            <a:ext cx="603050" cy="307777"/>
          </a:xfrm>
          <a:prstGeom prst="rect">
            <a:avLst/>
          </a:prstGeom>
        </p:spPr>
        <p:txBody>
          <a:bodyPr wrap="none">
            <a:spAutoFit/>
          </a:bodyPr>
          <a:lstStyle/>
          <a:p>
            <a:pPr algn="ctr"/>
            <a:r>
              <a:rPr lang="en-US" sz="1400" b="1" dirty="0">
                <a:solidFill>
                  <a:schemeClr val="tx2"/>
                </a:solidFill>
                <a:ea typeface="Gotham Rounded Book" charset="0"/>
                <a:cs typeface="Gotham Rounded Book" charset="0"/>
              </a:rPr>
              <a:t>TEP1</a:t>
            </a:r>
          </a:p>
        </p:txBody>
      </p:sp>
      <p:sp>
        <p:nvSpPr>
          <p:cNvPr id="221" name="Rectangle 220">
            <a:extLst>
              <a:ext uri="{FF2B5EF4-FFF2-40B4-BE49-F238E27FC236}">
                <a16:creationId xmlns:a16="http://schemas.microsoft.com/office/drawing/2014/main" id="{CDB3E6BA-5CA7-0F45-AE08-2AF201D33C15}"/>
              </a:ext>
            </a:extLst>
          </p:cNvPr>
          <p:cNvSpPr/>
          <p:nvPr/>
        </p:nvSpPr>
        <p:spPr>
          <a:xfrm>
            <a:off x="4420099" y="6209700"/>
            <a:ext cx="1809594" cy="307777"/>
          </a:xfrm>
          <a:prstGeom prst="rect">
            <a:avLst/>
          </a:prstGeom>
        </p:spPr>
        <p:txBody>
          <a:bodyPr wrap="square">
            <a:spAutoFit/>
          </a:bodyPr>
          <a:lstStyle/>
          <a:p>
            <a:r>
              <a:rPr lang="en-US" sz="1400" b="1" dirty="0">
                <a:solidFill>
                  <a:schemeClr val="tx2"/>
                </a:solidFill>
                <a:latin typeface="Metropolis" pitchFamily="2" charset="77"/>
              </a:rPr>
              <a:t>Physical Network</a:t>
            </a:r>
            <a:endParaRPr lang="en-GB" sz="1400" dirty="0">
              <a:solidFill>
                <a:schemeClr val="tx2"/>
              </a:solidFill>
            </a:endParaRPr>
          </a:p>
        </p:txBody>
      </p:sp>
    </p:spTree>
    <p:extLst>
      <p:ext uri="{BB962C8B-B14F-4D97-AF65-F5344CB8AC3E}">
        <p14:creationId xmlns:p14="http://schemas.microsoft.com/office/powerpoint/2010/main" val="5935841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98"/>
                                        </p:tgtEl>
                                        <p:attrNameLst>
                                          <p:attrName>style.visibility</p:attrName>
                                        </p:attrNameLst>
                                      </p:cBhvr>
                                      <p:to>
                                        <p:strVal val="visible"/>
                                      </p:to>
                                    </p:set>
                                    <p:animEffect transition="in" filter="wipe(left)">
                                      <p:cBhvr>
                                        <p:cTn id="7" dur="2000"/>
                                        <p:tgtEl>
                                          <p:spTgt spid="9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grpId="1" nodeType="clickEffect">
                                  <p:stCondLst>
                                    <p:cond delay="0"/>
                                  </p:stCondLst>
                                  <p:childTnLst>
                                    <p:animEffect transition="out" filter="dissolve">
                                      <p:cBhvr>
                                        <p:cTn id="11" dur="500"/>
                                        <p:tgtEl>
                                          <p:spTgt spid="98"/>
                                        </p:tgtEl>
                                      </p:cBhvr>
                                    </p:animEffect>
                                    <p:set>
                                      <p:cBhvr>
                                        <p:cTn id="12" dur="1" fill="hold">
                                          <p:stCondLst>
                                            <p:cond delay="499"/>
                                          </p:stCondLst>
                                        </p:cTn>
                                        <p:tgtEl>
                                          <p:spTgt spid="98"/>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203"/>
                                        </p:tgtEl>
                                        <p:attrNameLst>
                                          <p:attrName>style.visibility</p:attrName>
                                        </p:attrNameLst>
                                      </p:cBhvr>
                                      <p:to>
                                        <p:strVal val="visible"/>
                                      </p:to>
                                    </p:set>
                                    <p:animEffect transition="in" filter="wipe(left)">
                                      <p:cBhvr>
                                        <p:cTn id="17" dur="2000"/>
                                        <p:tgtEl>
                                          <p:spTgt spid="203"/>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xit" presetSubtype="0" fill="hold" grpId="1" nodeType="clickEffect">
                                  <p:stCondLst>
                                    <p:cond delay="0"/>
                                  </p:stCondLst>
                                  <p:childTnLst>
                                    <p:animEffect transition="out" filter="dissolve">
                                      <p:cBhvr>
                                        <p:cTn id="21" dur="500"/>
                                        <p:tgtEl>
                                          <p:spTgt spid="203"/>
                                        </p:tgtEl>
                                      </p:cBhvr>
                                    </p:animEffect>
                                    <p:set>
                                      <p:cBhvr>
                                        <p:cTn id="22" dur="1" fill="hold">
                                          <p:stCondLst>
                                            <p:cond delay="499"/>
                                          </p:stCondLst>
                                        </p:cTn>
                                        <p:tgtEl>
                                          <p:spTgt spid="203"/>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22" presetClass="entr" presetSubtype="2" fill="hold" grpId="0" nodeType="clickEffect">
                                  <p:stCondLst>
                                    <p:cond delay="0"/>
                                  </p:stCondLst>
                                  <p:childTnLst>
                                    <p:set>
                                      <p:cBhvr>
                                        <p:cTn id="26" dur="1" fill="hold">
                                          <p:stCondLst>
                                            <p:cond delay="0"/>
                                          </p:stCondLst>
                                        </p:cTn>
                                        <p:tgtEl>
                                          <p:spTgt spid="204"/>
                                        </p:tgtEl>
                                        <p:attrNameLst>
                                          <p:attrName>style.visibility</p:attrName>
                                        </p:attrNameLst>
                                      </p:cBhvr>
                                      <p:to>
                                        <p:strVal val="visible"/>
                                      </p:to>
                                    </p:set>
                                    <p:animEffect transition="in" filter="wipe(right)">
                                      <p:cBhvr>
                                        <p:cTn id="27" dur="2500"/>
                                        <p:tgtEl>
                                          <p:spTgt spid="204"/>
                                        </p:tgtEl>
                                      </p:cBhvr>
                                    </p:animEffect>
                                  </p:childTnLst>
                                </p:cTn>
                              </p:par>
                              <p:par>
                                <p:cTn id="28" presetID="2" presetClass="entr" presetSubtype="4" fill="hold" grpId="0" nodeType="withEffect">
                                  <p:stCondLst>
                                    <p:cond delay="0"/>
                                  </p:stCondLst>
                                  <p:childTnLst>
                                    <p:set>
                                      <p:cBhvr>
                                        <p:cTn id="29" dur="1" fill="hold">
                                          <p:stCondLst>
                                            <p:cond delay="0"/>
                                          </p:stCondLst>
                                        </p:cTn>
                                        <p:tgtEl>
                                          <p:spTgt spid="221"/>
                                        </p:tgtEl>
                                        <p:attrNameLst>
                                          <p:attrName>style.visibility</p:attrName>
                                        </p:attrNameLst>
                                      </p:cBhvr>
                                      <p:to>
                                        <p:strVal val="visible"/>
                                      </p:to>
                                    </p:set>
                                    <p:anim calcmode="lin" valueType="num">
                                      <p:cBhvr additive="base">
                                        <p:cTn id="30" dur="500" fill="hold"/>
                                        <p:tgtEl>
                                          <p:spTgt spid="221"/>
                                        </p:tgtEl>
                                        <p:attrNameLst>
                                          <p:attrName>ppt_x</p:attrName>
                                        </p:attrNameLst>
                                      </p:cBhvr>
                                      <p:tavLst>
                                        <p:tav tm="0">
                                          <p:val>
                                            <p:strVal val="#ppt_x"/>
                                          </p:val>
                                        </p:tav>
                                        <p:tav tm="100000">
                                          <p:val>
                                            <p:strVal val="#ppt_x"/>
                                          </p:val>
                                        </p:tav>
                                      </p:tavLst>
                                    </p:anim>
                                    <p:anim calcmode="lin" valueType="num">
                                      <p:cBhvr additive="base">
                                        <p:cTn id="31" dur="500" fill="hold"/>
                                        <p:tgtEl>
                                          <p:spTgt spid="22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3" grpId="0" animBg="1"/>
      <p:bldP spid="203" grpId="1" animBg="1"/>
      <p:bldP spid="98" grpId="0" animBg="1"/>
      <p:bldP spid="98" grpId="1" animBg="1"/>
      <p:bldP spid="204" grpId="0" animBg="1"/>
      <p:bldP spid="221" grpId="0"/>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Trapezoid 32">
            <a:extLst>
              <a:ext uri="{FF2B5EF4-FFF2-40B4-BE49-F238E27FC236}">
                <a16:creationId xmlns:a16="http://schemas.microsoft.com/office/drawing/2014/main" id="{29C53595-EA22-694E-8028-7FE9F6AD4F82}"/>
              </a:ext>
            </a:extLst>
          </p:cNvPr>
          <p:cNvSpPr/>
          <p:nvPr/>
        </p:nvSpPr>
        <p:spPr>
          <a:xfrm rot="16466821">
            <a:off x="3991937" y="-178627"/>
            <a:ext cx="1842173" cy="5953036"/>
          </a:xfrm>
          <a:prstGeom prst="trapezoid">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314" name="Trapezoid 313">
            <a:extLst>
              <a:ext uri="{FF2B5EF4-FFF2-40B4-BE49-F238E27FC236}">
                <a16:creationId xmlns:a16="http://schemas.microsoft.com/office/drawing/2014/main" id="{6696017C-13B2-B649-AABD-A114C8809494}"/>
              </a:ext>
            </a:extLst>
          </p:cNvPr>
          <p:cNvSpPr/>
          <p:nvPr/>
        </p:nvSpPr>
        <p:spPr>
          <a:xfrm rot="16983460">
            <a:off x="3847069" y="1720874"/>
            <a:ext cx="1842173" cy="5939537"/>
          </a:xfrm>
          <a:prstGeom prst="trapezoid">
            <a:avLst/>
          </a:prstGeom>
          <a:solidFill>
            <a:schemeClr val="tx1">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3" name="Title 2">
            <a:extLst>
              <a:ext uri="{FF2B5EF4-FFF2-40B4-BE49-F238E27FC236}">
                <a16:creationId xmlns:a16="http://schemas.microsoft.com/office/drawing/2014/main" id="{5184E905-F456-A14C-8B8A-4DBB511EF703}"/>
              </a:ext>
            </a:extLst>
          </p:cNvPr>
          <p:cNvSpPr>
            <a:spLocks noGrp="1"/>
          </p:cNvSpPr>
          <p:nvPr>
            <p:ph type="title"/>
          </p:nvPr>
        </p:nvSpPr>
        <p:spPr/>
        <p:txBody>
          <a:bodyPr/>
          <a:lstStyle/>
          <a:p>
            <a:r>
              <a:rPr lang="en-GB" dirty="0"/>
              <a:t>Multi Tiered Routing </a:t>
            </a:r>
            <a:r>
              <a:rPr lang="en-US" dirty="0"/>
              <a:t>– Components</a:t>
            </a:r>
            <a:endParaRPr lang="en-GB" dirty="0"/>
          </a:p>
        </p:txBody>
      </p:sp>
      <p:sp>
        <p:nvSpPr>
          <p:cNvPr id="4" name="Subtitle 3">
            <a:extLst>
              <a:ext uri="{FF2B5EF4-FFF2-40B4-BE49-F238E27FC236}">
                <a16:creationId xmlns:a16="http://schemas.microsoft.com/office/drawing/2014/main" id="{5526F38F-677F-2547-9808-0AD594CB61D4}"/>
              </a:ext>
            </a:extLst>
          </p:cNvPr>
          <p:cNvSpPr>
            <a:spLocks noGrp="1"/>
          </p:cNvSpPr>
          <p:nvPr>
            <p:ph type="subTitle" idx="10"/>
          </p:nvPr>
        </p:nvSpPr>
        <p:spPr>
          <a:xfrm>
            <a:off x="593021" y="811831"/>
            <a:ext cx="10990809" cy="247743"/>
          </a:xfrm>
        </p:spPr>
        <p:txBody>
          <a:bodyPr/>
          <a:lstStyle/>
          <a:p>
            <a:r>
              <a:rPr lang="en-GB" dirty="0"/>
              <a:t>Behind The Scenes</a:t>
            </a:r>
          </a:p>
        </p:txBody>
      </p:sp>
      <p:grpSp>
        <p:nvGrpSpPr>
          <p:cNvPr id="118" name="Group 117">
            <a:extLst>
              <a:ext uri="{FF2B5EF4-FFF2-40B4-BE49-F238E27FC236}">
                <a16:creationId xmlns:a16="http://schemas.microsoft.com/office/drawing/2014/main" id="{33AD06F3-E920-234D-84BF-65233C63E652}"/>
              </a:ext>
            </a:extLst>
          </p:cNvPr>
          <p:cNvGrpSpPr/>
          <p:nvPr/>
        </p:nvGrpSpPr>
        <p:grpSpPr>
          <a:xfrm>
            <a:off x="7035835" y="2164189"/>
            <a:ext cx="432702" cy="432702"/>
            <a:chOff x="7736620" y="7009631"/>
            <a:chExt cx="4501800" cy="4503600"/>
          </a:xfrm>
          <a:solidFill>
            <a:schemeClr val="accent6"/>
          </a:solidFill>
        </p:grpSpPr>
        <p:sp>
          <p:nvSpPr>
            <p:cNvPr id="119" name="Freeform: Shape 1">
              <a:extLst>
                <a:ext uri="{FF2B5EF4-FFF2-40B4-BE49-F238E27FC236}">
                  <a16:creationId xmlns:a16="http://schemas.microsoft.com/office/drawing/2014/main" id="{E14D233D-FDFD-564B-B66D-4D392675A6A5}"/>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20" name="Freeform: Shape 2">
              <a:extLst>
                <a:ext uri="{FF2B5EF4-FFF2-40B4-BE49-F238E27FC236}">
                  <a16:creationId xmlns:a16="http://schemas.microsoft.com/office/drawing/2014/main" id="{900F6751-2221-434D-92E4-A426E9483FB3}"/>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21" name="Freeform: Shape 3">
              <a:extLst>
                <a:ext uri="{FF2B5EF4-FFF2-40B4-BE49-F238E27FC236}">
                  <a16:creationId xmlns:a16="http://schemas.microsoft.com/office/drawing/2014/main" id="{6E1B860D-5794-394F-A3C5-A89CECD26FBD}"/>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22" name="Freeform: Shape 4">
              <a:extLst>
                <a:ext uri="{FF2B5EF4-FFF2-40B4-BE49-F238E27FC236}">
                  <a16:creationId xmlns:a16="http://schemas.microsoft.com/office/drawing/2014/main" id="{B4F93B62-C7DA-CF46-A381-FF1C19E4B17A}"/>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23" name="Freeform: Shape 5">
              <a:extLst>
                <a:ext uri="{FF2B5EF4-FFF2-40B4-BE49-F238E27FC236}">
                  <a16:creationId xmlns:a16="http://schemas.microsoft.com/office/drawing/2014/main" id="{9ADCF40D-6E4F-0E46-8915-35B922A3A43E}"/>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cxnSp>
        <p:nvCxnSpPr>
          <p:cNvPr id="124" name="Straight Connector 123">
            <a:extLst>
              <a:ext uri="{FF2B5EF4-FFF2-40B4-BE49-F238E27FC236}">
                <a16:creationId xmlns:a16="http://schemas.microsoft.com/office/drawing/2014/main" id="{73238F57-85BC-C54F-8AC7-DCABB4090973}"/>
              </a:ext>
            </a:extLst>
          </p:cNvPr>
          <p:cNvCxnSpPr>
            <a:cxnSpLocks/>
            <a:stCxn id="201" idx="0"/>
            <a:endCxn id="119" idx="2"/>
          </p:cNvCxnSpPr>
          <p:nvPr/>
        </p:nvCxnSpPr>
        <p:spPr bwMode="gray">
          <a:xfrm flipV="1">
            <a:off x="7249284" y="2596891"/>
            <a:ext cx="2902" cy="727765"/>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29" name="Rectangle 128">
            <a:extLst>
              <a:ext uri="{FF2B5EF4-FFF2-40B4-BE49-F238E27FC236}">
                <a16:creationId xmlns:a16="http://schemas.microsoft.com/office/drawing/2014/main" id="{8CA81169-09F7-F04C-AAD7-1B6909ADA367}"/>
              </a:ext>
            </a:extLst>
          </p:cNvPr>
          <p:cNvSpPr/>
          <p:nvPr/>
        </p:nvSpPr>
        <p:spPr>
          <a:xfrm>
            <a:off x="6283766" y="2202988"/>
            <a:ext cx="861706" cy="338554"/>
          </a:xfrm>
          <a:prstGeom prst="rect">
            <a:avLst/>
          </a:prstGeom>
        </p:spPr>
        <p:txBody>
          <a:bodyPr wrap="square">
            <a:spAutoFit/>
          </a:bodyPr>
          <a:lstStyle/>
          <a:p>
            <a:r>
              <a:rPr lang="en-US" sz="1600" b="1" dirty="0">
                <a:solidFill>
                  <a:schemeClr val="tx2"/>
                </a:solidFill>
                <a:latin typeface="Metropolis" pitchFamily="2" charset="77"/>
              </a:rPr>
              <a:t>T0 SR</a:t>
            </a:r>
            <a:endParaRPr lang="en-GB" sz="1600" dirty="0"/>
          </a:p>
        </p:txBody>
      </p:sp>
      <p:sp>
        <p:nvSpPr>
          <p:cNvPr id="130" name="Rectangle 129">
            <a:extLst>
              <a:ext uri="{FF2B5EF4-FFF2-40B4-BE49-F238E27FC236}">
                <a16:creationId xmlns:a16="http://schemas.microsoft.com/office/drawing/2014/main" id="{379EAAAA-7046-0E46-885D-C6FEDA3E62E1}"/>
              </a:ext>
            </a:extLst>
          </p:cNvPr>
          <p:cNvSpPr/>
          <p:nvPr/>
        </p:nvSpPr>
        <p:spPr>
          <a:xfrm>
            <a:off x="6266232" y="3349770"/>
            <a:ext cx="825867" cy="338554"/>
          </a:xfrm>
          <a:prstGeom prst="rect">
            <a:avLst/>
          </a:prstGeom>
        </p:spPr>
        <p:txBody>
          <a:bodyPr wrap="none">
            <a:spAutoFit/>
          </a:bodyPr>
          <a:lstStyle/>
          <a:p>
            <a:r>
              <a:rPr lang="en-US" sz="1600" b="1" dirty="0">
                <a:solidFill>
                  <a:schemeClr val="tx2"/>
                </a:solidFill>
                <a:latin typeface="Metropolis" pitchFamily="2" charset="77"/>
              </a:rPr>
              <a:t>T0 DR</a:t>
            </a:r>
            <a:endParaRPr lang="en-GB" sz="1600" dirty="0"/>
          </a:p>
        </p:txBody>
      </p:sp>
      <p:sp>
        <p:nvSpPr>
          <p:cNvPr id="137" name="Rectangle 136">
            <a:extLst>
              <a:ext uri="{FF2B5EF4-FFF2-40B4-BE49-F238E27FC236}">
                <a16:creationId xmlns:a16="http://schemas.microsoft.com/office/drawing/2014/main" id="{E48740F9-2C4D-DE4C-A000-35EC1E88C884}"/>
              </a:ext>
            </a:extLst>
          </p:cNvPr>
          <p:cNvSpPr/>
          <p:nvPr/>
        </p:nvSpPr>
        <p:spPr>
          <a:xfrm>
            <a:off x="4187736" y="2617360"/>
            <a:ext cx="2110705" cy="646331"/>
          </a:xfrm>
          <a:prstGeom prst="rect">
            <a:avLst/>
          </a:prstGeom>
        </p:spPr>
        <p:txBody>
          <a:bodyPr wrap="square">
            <a:spAutoFit/>
          </a:bodyPr>
          <a:lstStyle/>
          <a:p>
            <a:r>
              <a:rPr lang="en-US" sz="1200" b="1" u="sng" dirty="0">
                <a:solidFill>
                  <a:schemeClr val="tx2"/>
                </a:solidFill>
                <a:latin typeface="Metropolis" pitchFamily="2" charset="77"/>
              </a:rPr>
              <a:t>Auto </a:t>
            </a:r>
            <a:r>
              <a:rPr lang="en-US" sz="1200" b="1" dirty="0">
                <a:solidFill>
                  <a:schemeClr val="tx2"/>
                </a:solidFill>
                <a:latin typeface="Metropolis" pitchFamily="2" charset="77"/>
              </a:rPr>
              <a:t>created </a:t>
            </a:r>
          </a:p>
          <a:p>
            <a:r>
              <a:rPr lang="en-US" sz="1200" b="1" dirty="0">
                <a:solidFill>
                  <a:schemeClr val="tx2"/>
                </a:solidFill>
                <a:latin typeface="Metropolis" pitchFamily="2" charset="77"/>
              </a:rPr>
              <a:t>Intra Tier Transit Link</a:t>
            </a:r>
            <a:br>
              <a:rPr lang="en-US" sz="1200" b="1" dirty="0">
                <a:solidFill>
                  <a:schemeClr val="tx2"/>
                </a:solidFill>
                <a:latin typeface="Metropolis" pitchFamily="2" charset="77"/>
              </a:rPr>
            </a:br>
            <a:r>
              <a:rPr lang="en-US" sz="1200" b="1" dirty="0">
                <a:solidFill>
                  <a:schemeClr val="tx2"/>
                </a:solidFill>
                <a:latin typeface="Metropolis" pitchFamily="2" charset="77"/>
              </a:rPr>
              <a:t>(Transit LS / GENEVE)</a:t>
            </a:r>
            <a:endParaRPr lang="en-GB" sz="1200" dirty="0"/>
          </a:p>
        </p:txBody>
      </p:sp>
      <p:sp>
        <p:nvSpPr>
          <p:cNvPr id="138" name="Rectangle 137">
            <a:extLst>
              <a:ext uri="{FF2B5EF4-FFF2-40B4-BE49-F238E27FC236}">
                <a16:creationId xmlns:a16="http://schemas.microsoft.com/office/drawing/2014/main" id="{EC78019C-BFE1-424F-B795-7A5AF4462F04}"/>
              </a:ext>
            </a:extLst>
          </p:cNvPr>
          <p:cNvSpPr/>
          <p:nvPr/>
        </p:nvSpPr>
        <p:spPr>
          <a:xfrm>
            <a:off x="5977065" y="2551370"/>
            <a:ext cx="1359668" cy="276999"/>
          </a:xfrm>
          <a:prstGeom prst="rect">
            <a:avLst/>
          </a:prstGeom>
        </p:spPr>
        <p:txBody>
          <a:bodyPr wrap="none">
            <a:spAutoFit/>
          </a:bodyPr>
          <a:lstStyle/>
          <a:p>
            <a:r>
              <a:rPr lang="en-US" sz="1200" b="1" dirty="0">
                <a:solidFill>
                  <a:schemeClr val="tx2"/>
                </a:solidFill>
                <a:latin typeface="Metropolis" pitchFamily="2" charset="77"/>
              </a:rPr>
              <a:t>169.254.0.2 /28</a:t>
            </a:r>
            <a:endParaRPr lang="en-GB" sz="1200" dirty="0"/>
          </a:p>
        </p:txBody>
      </p:sp>
      <p:sp>
        <p:nvSpPr>
          <p:cNvPr id="139" name="Rectangle 138">
            <a:extLst>
              <a:ext uri="{FF2B5EF4-FFF2-40B4-BE49-F238E27FC236}">
                <a16:creationId xmlns:a16="http://schemas.microsoft.com/office/drawing/2014/main" id="{5D1B529B-7545-EC47-89DD-3774B92811A6}"/>
              </a:ext>
            </a:extLst>
          </p:cNvPr>
          <p:cNvSpPr/>
          <p:nvPr/>
        </p:nvSpPr>
        <p:spPr>
          <a:xfrm>
            <a:off x="6012331" y="3089805"/>
            <a:ext cx="1324402" cy="276999"/>
          </a:xfrm>
          <a:prstGeom prst="rect">
            <a:avLst/>
          </a:prstGeom>
        </p:spPr>
        <p:txBody>
          <a:bodyPr wrap="none">
            <a:spAutoFit/>
          </a:bodyPr>
          <a:lstStyle/>
          <a:p>
            <a:r>
              <a:rPr lang="en-US" sz="1200" b="1" dirty="0">
                <a:solidFill>
                  <a:schemeClr val="tx2"/>
                </a:solidFill>
                <a:latin typeface="Metropolis" pitchFamily="2" charset="77"/>
              </a:rPr>
              <a:t>169.254.0.1 /28</a:t>
            </a:r>
            <a:endParaRPr lang="en-GB" sz="1200" dirty="0"/>
          </a:p>
        </p:txBody>
      </p:sp>
      <p:cxnSp>
        <p:nvCxnSpPr>
          <p:cNvPr id="140" name="Straight Connector 139">
            <a:extLst>
              <a:ext uri="{FF2B5EF4-FFF2-40B4-BE49-F238E27FC236}">
                <a16:creationId xmlns:a16="http://schemas.microsoft.com/office/drawing/2014/main" id="{A9414E24-4B97-E044-B537-E2704522F458}"/>
              </a:ext>
            </a:extLst>
          </p:cNvPr>
          <p:cNvCxnSpPr>
            <a:cxnSpLocks/>
          </p:cNvCxnSpPr>
          <p:nvPr/>
        </p:nvCxnSpPr>
        <p:spPr bwMode="gray">
          <a:xfrm>
            <a:off x="5918937" y="3000664"/>
            <a:ext cx="1262197" cy="0"/>
          </a:xfrm>
          <a:prstGeom prst="line">
            <a:avLst/>
          </a:prstGeom>
          <a:ln w="25400" cap="rnd">
            <a:solidFill>
              <a:schemeClr val="tx1"/>
            </a:solidFill>
            <a:miter lim="800000"/>
            <a:headEnd type="stealth" w="lg" len="lg"/>
            <a:tailEnd type="none"/>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B4F98513-A4CA-5945-BE66-37F5AD02022E}"/>
              </a:ext>
            </a:extLst>
          </p:cNvPr>
          <p:cNvCxnSpPr>
            <a:cxnSpLocks/>
            <a:stCxn id="119" idx="0"/>
            <a:endCxn id="148" idx="2"/>
          </p:cNvCxnSpPr>
          <p:nvPr/>
        </p:nvCxnSpPr>
        <p:spPr bwMode="gray">
          <a:xfrm flipH="1" flipV="1">
            <a:off x="7250982" y="1697832"/>
            <a:ext cx="0" cy="466357"/>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147" name="Group 146">
            <a:extLst>
              <a:ext uri="{FF2B5EF4-FFF2-40B4-BE49-F238E27FC236}">
                <a16:creationId xmlns:a16="http://schemas.microsoft.com/office/drawing/2014/main" id="{95F1E940-45D3-B441-B5E2-775D22FF85DD}"/>
              </a:ext>
            </a:extLst>
          </p:cNvPr>
          <p:cNvGrpSpPr/>
          <p:nvPr/>
        </p:nvGrpSpPr>
        <p:grpSpPr>
          <a:xfrm>
            <a:off x="7035813" y="1267495"/>
            <a:ext cx="430337" cy="430337"/>
            <a:chOff x="7736620" y="7009631"/>
            <a:chExt cx="4501800" cy="4503600"/>
          </a:xfrm>
          <a:solidFill>
            <a:schemeClr val="tx1"/>
          </a:solidFill>
        </p:grpSpPr>
        <p:sp>
          <p:nvSpPr>
            <p:cNvPr id="148" name="Freeform: Shape 1">
              <a:extLst>
                <a:ext uri="{FF2B5EF4-FFF2-40B4-BE49-F238E27FC236}">
                  <a16:creationId xmlns:a16="http://schemas.microsoft.com/office/drawing/2014/main" id="{3E317628-D105-614E-928B-0E3CF5B5E2FC}"/>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49" name="Freeform: Shape 2">
              <a:extLst>
                <a:ext uri="{FF2B5EF4-FFF2-40B4-BE49-F238E27FC236}">
                  <a16:creationId xmlns:a16="http://schemas.microsoft.com/office/drawing/2014/main" id="{53A0211D-6AA5-D942-B87B-9C3C58E30F70}"/>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50" name="Freeform: Shape 3">
              <a:extLst>
                <a:ext uri="{FF2B5EF4-FFF2-40B4-BE49-F238E27FC236}">
                  <a16:creationId xmlns:a16="http://schemas.microsoft.com/office/drawing/2014/main" id="{FDA7BA08-7CEC-684E-9C7E-3A2AC1DA7F81}"/>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51" name="Freeform: Shape 4">
              <a:extLst>
                <a:ext uri="{FF2B5EF4-FFF2-40B4-BE49-F238E27FC236}">
                  <a16:creationId xmlns:a16="http://schemas.microsoft.com/office/drawing/2014/main" id="{5DC1C80F-DF33-DD45-9B50-0FF698FB43E6}"/>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52" name="Freeform: Shape 5">
              <a:extLst>
                <a:ext uri="{FF2B5EF4-FFF2-40B4-BE49-F238E27FC236}">
                  <a16:creationId xmlns:a16="http://schemas.microsoft.com/office/drawing/2014/main" id="{6AA9B5B9-BE58-594A-8D9C-00AC8AB795F0}"/>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153" name="Rectangle 152">
            <a:extLst>
              <a:ext uri="{FF2B5EF4-FFF2-40B4-BE49-F238E27FC236}">
                <a16:creationId xmlns:a16="http://schemas.microsoft.com/office/drawing/2014/main" id="{D9CFC3D0-256B-6143-A09D-6F7D9F5DC99D}"/>
              </a:ext>
            </a:extLst>
          </p:cNvPr>
          <p:cNvSpPr/>
          <p:nvPr/>
        </p:nvSpPr>
        <p:spPr>
          <a:xfrm>
            <a:off x="6355641" y="1142808"/>
            <a:ext cx="1151886" cy="461665"/>
          </a:xfrm>
          <a:prstGeom prst="rect">
            <a:avLst/>
          </a:prstGeom>
        </p:spPr>
        <p:txBody>
          <a:bodyPr wrap="square">
            <a:spAutoFit/>
          </a:bodyPr>
          <a:lstStyle/>
          <a:p>
            <a:r>
              <a:rPr lang="en-US" sz="1200" b="1" dirty="0">
                <a:solidFill>
                  <a:schemeClr val="tx2"/>
                </a:solidFill>
                <a:latin typeface="Metropolis" pitchFamily="2" charset="77"/>
              </a:rPr>
              <a:t>Physical Router</a:t>
            </a:r>
            <a:endParaRPr lang="en-GB" sz="1200" dirty="0"/>
          </a:p>
        </p:txBody>
      </p:sp>
      <p:cxnSp>
        <p:nvCxnSpPr>
          <p:cNvPr id="57" name="Straight Connector 56">
            <a:extLst>
              <a:ext uri="{FF2B5EF4-FFF2-40B4-BE49-F238E27FC236}">
                <a16:creationId xmlns:a16="http://schemas.microsoft.com/office/drawing/2014/main" id="{020CB849-0DE8-CC44-B402-7AC4311BB0B9}"/>
              </a:ext>
            </a:extLst>
          </p:cNvPr>
          <p:cNvCxnSpPr>
            <a:cxnSpLocks/>
          </p:cNvCxnSpPr>
          <p:nvPr/>
        </p:nvCxnSpPr>
        <p:spPr bwMode="gray">
          <a:xfrm flipH="1">
            <a:off x="6720599" y="5991657"/>
            <a:ext cx="421971" cy="283283"/>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7794D9B3-0205-854B-9097-1BD11CF64387}"/>
              </a:ext>
            </a:extLst>
          </p:cNvPr>
          <p:cNvCxnSpPr>
            <a:cxnSpLocks/>
          </p:cNvCxnSpPr>
          <p:nvPr/>
        </p:nvCxnSpPr>
        <p:spPr bwMode="gray">
          <a:xfrm>
            <a:off x="7256442" y="6012736"/>
            <a:ext cx="387" cy="327829"/>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62" name="Straight Connector 61">
            <a:extLst>
              <a:ext uri="{FF2B5EF4-FFF2-40B4-BE49-F238E27FC236}">
                <a16:creationId xmlns:a16="http://schemas.microsoft.com/office/drawing/2014/main" id="{7ADF52FE-3BA5-F04D-9F2E-8A73131B647D}"/>
              </a:ext>
            </a:extLst>
          </p:cNvPr>
          <p:cNvCxnSpPr>
            <a:cxnSpLocks/>
          </p:cNvCxnSpPr>
          <p:nvPr/>
        </p:nvCxnSpPr>
        <p:spPr bwMode="gray">
          <a:xfrm flipH="1" flipV="1">
            <a:off x="7378220" y="5989438"/>
            <a:ext cx="350368" cy="250847"/>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63" name="Rectangle 62">
            <a:extLst>
              <a:ext uri="{FF2B5EF4-FFF2-40B4-BE49-F238E27FC236}">
                <a16:creationId xmlns:a16="http://schemas.microsoft.com/office/drawing/2014/main" id="{91F6FD4C-8E25-E74E-9CE5-9CB1658641AD}"/>
              </a:ext>
            </a:extLst>
          </p:cNvPr>
          <p:cNvSpPr/>
          <p:nvPr/>
        </p:nvSpPr>
        <p:spPr>
          <a:xfrm>
            <a:off x="5222269" y="5986366"/>
            <a:ext cx="968535" cy="461665"/>
          </a:xfrm>
          <a:prstGeom prst="rect">
            <a:avLst/>
          </a:prstGeom>
        </p:spPr>
        <p:txBody>
          <a:bodyPr wrap="none">
            <a:spAutoFit/>
          </a:bodyPr>
          <a:lstStyle/>
          <a:p>
            <a:r>
              <a:rPr lang="en-US" sz="1200" b="1" dirty="0">
                <a:solidFill>
                  <a:schemeClr val="tx2"/>
                </a:solidFill>
                <a:latin typeface="Metropolis" pitchFamily="2" charset="77"/>
              </a:rPr>
              <a:t>Downlink</a:t>
            </a:r>
          </a:p>
          <a:p>
            <a:r>
              <a:rPr lang="en-US" sz="1200" b="1" dirty="0">
                <a:solidFill>
                  <a:schemeClr val="tx2"/>
                </a:solidFill>
                <a:latin typeface="Metropolis" pitchFamily="2" charset="77"/>
              </a:rPr>
              <a:t>(GENEVE)</a:t>
            </a:r>
            <a:endParaRPr lang="en-GB" sz="1200" dirty="0"/>
          </a:p>
        </p:txBody>
      </p:sp>
      <p:cxnSp>
        <p:nvCxnSpPr>
          <p:cNvPr id="64" name="Straight Connector 63">
            <a:extLst>
              <a:ext uri="{FF2B5EF4-FFF2-40B4-BE49-F238E27FC236}">
                <a16:creationId xmlns:a16="http://schemas.microsoft.com/office/drawing/2014/main" id="{7198155A-5F9E-BE45-9C01-A504EC2582F7}"/>
              </a:ext>
            </a:extLst>
          </p:cNvPr>
          <p:cNvCxnSpPr>
            <a:cxnSpLocks/>
          </p:cNvCxnSpPr>
          <p:nvPr/>
        </p:nvCxnSpPr>
        <p:spPr bwMode="gray">
          <a:xfrm>
            <a:off x="6104641" y="6150791"/>
            <a:ext cx="615007" cy="0"/>
          </a:xfrm>
          <a:prstGeom prst="line">
            <a:avLst/>
          </a:prstGeom>
          <a:ln w="25400" cap="rnd">
            <a:solidFill>
              <a:schemeClr val="tx1"/>
            </a:solidFill>
            <a:miter lim="800000"/>
            <a:headEnd type="stealth" w="lg" len="lg"/>
            <a:tailEnd type="none"/>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DCC98A30-AA06-7C49-A9E1-8EAB9FDA0CF2}"/>
              </a:ext>
            </a:extLst>
          </p:cNvPr>
          <p:cNvCxnSpPr>
            <a:cxnSpLocks/>
          </p:cNvCxnSpPr>
          <p:nvPr/>
        </p:nvCxnSpPr>
        <p:spPr bwMode="gray">
          <a:xfrm>
            <a:off x="6167374" y="1829427"/>
            <a:ext cx="825992" cy="0"/>
          </a:xfrm>
          <a:prstGeom prst="line">
            <a:avLst/>
          </a:prstGeom>
          <a:ln w="25400" cap="rnd">
            <a:solidFill>
              <a:schemeClr val="tx1"/>
            </a:solidFill>
            <a:miter lim="800000"/>
            <a:headEnd type="stealth" w="lg" len="lg"/>
            <a:tailEnd type="none"/>
          </a:ln>
        </p:spPr>
        <p:style>
          <a:lnRef idx="1">
            <a:schemeClr val="accent1"/>
          </a:lnRef>
          <a:fillRef idx="0">
            <a:schemeClr val="accent1"/>
          </a:fillRef>
          <a:effectRef idx="0">
            <a:schemeClr val="accent1"/>
          </a:effectRef>
          <a:fontRef idx="minor">
            <a:schemeClr val="tx1"/>
          </a:fontRef>
        </p:style>
      </p:cxnSp>
      <p:sp>
        <p:nvSpPr>
          <p:cNvPr id="68" name="Rectangle 67">
            <a:extLst>
              <a:ext uri="{FF2B5EF4-FFF2-40B4-BE49-F238E27FC236}">
                <a16:creationId xmlns:a16="http://schemas.microsoft.com/office/drawing/2014/main" id="{300B5E51-1D0F-8C44-BF91-9FB63818B477}"/>
              </a:ext>
            </a:extLst>
          </p:cNvPr>
          <p:cNvSpPr/>
          <p:nvPr/>
        </p:nvSpPr>
        <p:spPr>
          <a:xfrm>
            <a:off x="5358685" y="1602407"/>
            <a:ext cx="1003769" cy="461665"/>
          </a:xfrm>
          <a:prstGeom prst="rect">
            <a:avLst/>
          </a:prstGeom>
        </p:spPr>
        <p:txBody>
          <a:bodyPr wrap="square">
            <a:spAutoFit/>
          </a:bodyPr>
          <a:lstStyle/>
          <a:p>
            <a:r>
              <a:rPr lang="en-US" sz="1200" b="1" dirty="0">
                <a:solidFill>
                  <a:schemeClr val="tx2"/>
                </a:solidFill>
                <a:latin typeface="Metropolis" pitchFamily="2" charset="77"/>
              </a:rPr>
              <a:t>Uplink LS (VLAN)</a:t>
            </a:r>
            <a:endParaRPr lang="en-GB" sz="1200" dirty="0"/>
          </a:p>
        </p:txBody>
      </p:sp>
      <p:sp>
        <p:nvSpPr>
          <p:cNvPr id="70" name="Rectangle 69">
            <a:extLst>
              <a:ext uri="{FF2B5EF4-FFF2-40B4-BE49-F238E27FC236}">
                <a16:creationId xmlns:a16="http://schemas.microsoft.com/office/drawing/2014/main" id="{0C39FFA8-C9C5-3C4A-95A8-2E0E732B0E21}"/>
              </a:ext>
            </a:extLst>
          </p:cNvPr>
          <p:cNvSpPr/>
          <p:nvPr/>
        </p:nvSpPr>
        <p:spPr>
          <a:xfrm>
            <a:off x="7277128" y="2600167"/>
            <a:ext cx="1741828" cy="769441"/>
          </a:xfrm>
          <a:prstGeom prst="rect">
            <a:avLst/>
          </a:prstGeom>
        </p:spPr>
        <p:txBody>
          <a:bodyPr wrap="square">
            <a:spAutoFit/>
          </a:bodyPr>
          <a:lstStyle/>
          <a:p>
            <a:r>
              <a:rPr lang="en-US" sz="1100" b="1" dirty="0">
                <a:solidFill>
                  <a:schemeClr val="tx2"/>
                </a:solidFill>
              </a:rPr>
              <a:t>Routes between SR and DR is auto plumbed by NSX management plane</a:t>
            </a:r>
          </a:p>
        </p:txBody>
      </p:sp>
      <p:grpSp>
        <p:nvGrpSpPr>
          <p:cNvPr id="52" name="Group 51">
            <a:extLst>
              <a:ext uri="{FF2B5EF4-FFF2-40B4-BE49-F238E27FC236}">
                <a16:creationId xmlns:a16="http://schemas.microsoft.com/office/drawing/2014/main" id="{3FD96AA8-30A1-3644-B7BC-EC636E74C820}"/>
              </a:ext>
            </a:extLst>
          </p:cNvPr>
          <p:cNvGrpSpPr/>
          <p:nvPr/>
        </p:nvGrpSpPr>
        <p:grpSpPr>
          <a:xfrm>
            <a:off x="8970464" y="2509121"/>
            <a:ext cx="3132242" cy="2046272"/>
            <a:chOff x="8734426" y="1381513"/>
            <a:chExt cx="2648186" cy="2046272"/>
          </a:xfrm>
        </p:grpSpPr>
        <p:sp>
          <p:nvSpPr>
            <p:cNvPr id="254" name="Pentagon 253">
              <a:extLst>
                <a:ext uri="{FF2B5EF4-FFF2-40B4-BE49-F238E27FC236}">
                  <a16:creationId xmlns:a16="http://schemas.microsoft.com/office/drawing/2014/main" id="{1EADD327-D343-9349-8B3A-03815B2DE7CB}"/>
                </a:ext>
              </a:extLst>
            </p:cNvPr>
            <p:cNvSpPr/>
            <p:nvPr/>
          </p:nvSpPr>
          <p:spPr>
            <a:xfrm>
              <a:off x="8734426" y="1381513"/>
              <a:ext cx="2648186" cy="2046272"/>
            </a:xfrm>
            <a:prstGeom prst="homePlate">
              <a:avLst/>
            </a:prstGeom>
            <a:solidFill>
              <a:schemeClr val="accent1"/>
            </a:solidFill>
            <a:ln>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400">
                <a:solidFill>
                  <a:schemeClr val="bg1"/>
                </a:solidFill>
              </a:endParaRPr>
            </a:p>
          </p:txBody>
        </p:sp>
        <p:sp>
          <p:nvSpPr>
            <p:cNvPr id="41" name="TextBox 40">
              <a:extLst>
                <a:ext uri="{FF2B5EF4-FFF2-40B4-BE49-F238E27FC236}">
                  <a16:creationId xmlns:a16="http://schemas.microsoft.com/office/drawing/2014/main" id="{3BFA55F7-45E7-B541-ADFD-1066EA87714B}"/>
                </a:ext>
              </a:extLst>
            </p:cNvPr>
            <p:cNvSpPr txBox="1"/>
            <p:nvPr/>
          </p:nvSpPr>
          <p:spPr>
            <a:xfrm>
              <a:off x="8787518" y="1546678"/>
              <a:ext cx="1929417" cy="1800493"/>
            </a:xfrm>
            <a:prstGeom prst="rect">
              <a:avLst/>
            </a:prstGeom>
          </p:spPr>
          <p:txBody>
            <a:bodyPr wrap="square" lIns="0" tIns="0" rIns="0" bIns="0" rtlCol="0">
              <a:spAutoFit/>
            </a:bodyPr>
            <a:lstStyle/>
            <a:p>
              <a:pPr marL="342900" indent="-342900" algn="l">
                <a:spcAft>
                  <a:spcPts val="600"/>
                </a:spcAft>
                <a:buFont typeface="+mj-lt"/>
                <a:buAutoNum type="arabicPeriod"/>
              </a:pPr>
              <a:r>
                <a:rPr lang="en-US" sz="1400" b="1" dirty="0">
                  <a:solidFill>
                    <a:schemeClr val="bg1"/>
                  </a:solidFill>
                </a:rPr>
                <a:t>SR component for T1 Router is NOT mandatory</a:t>
              </a:r>
            </a:p>
            <a:p>
              <a:pPr marL="342900" indent="-342900" algn="l">
                <a:spcAft>
                  <a:spcPts val="600"/>
                </a:spcAft>
                <a:buFont typeface="+mj-lt"/>
                <a:buAutoNum type="arabicPeriod"/>
              </a:pPr>
              <a:r>
                <a:rPr lang="en-US" sz="1400" b="1" dirty="0">
                  <a:solidFill>
                    <a:schemeClr val="bg1"/>
                  </a:solidFill>
                </a:rPr>
                <a:t>If T1 does not have an SR component then T1 DR is connected directly to T0 DR </a:t>
              </a:r>
            </a:p>
          </p:txBody>
        </p:sp>
      </p:grpSp>
      <p:grpSp>
        <p:nvGrpSpPr>
          <p:cNvPr id="200" name="Group 199">
            <a:extLst>
              <a:ext uri="{FF2B5EF4-FFF2-40B4-BE49-F238E27FC236}">
                <a16:creationId xmlns:a16="http://schemas.microsoft.com/office/drawing/2014/main" id="{8F7E872D-9C58-5149-B10C-D82D58D01CBD}"/>
              </a:ext>
            </a:extLst>
          </p:cNvPr>
          <p:cNvGrpSpPr/>
          <p:nvPr/>
        </p:nvGrpSpPr>
        <p:grpSpPr>
          <a:xfrm>
            <a:off x="7032933" y="3324656"/>
            <a:ext cx="432702" cy="432702"/>
            <a:chOff x="7736620" y="7009631"/>
            <a:chExt cx="4501800" cy="4503600"/>
          </a:xfrm>
          <a:solidFill>
            <a:schemeClr val="accent6"/>
          </a:solidFill>
        </p:grpSpPr>
        <p:sp>
          <p:nvSpPr>
            <p:cNvPr id="201" name="Freeform: Shape 1">
              <a:extLst>
                <a:ext uri="{FF2B5EF4-FFF2-40B4-BE49-F238E27FC236}">
                  <a16:creationId xmlns:a16="http://schemas.microsoft.com/office/drawing/2014/main" id="{D54746C9-4CCB-194F-96E8-E6910926D242}"/>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02" name="Freeform: Shape 2">
              <a:extLst>
                <a:ext uri="{FF2B5EF4-FFF2-40B4-BE49-F238E27FC236}">
                  <a16:creationId xmlns:a16="http://schemas.microsoft.com/office/drawing/2014/main" id="{510AFA15-883C-DA47-8F77-063713B7E503}"/>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03" name="Freeform: Shape 3">
              <a:extLst>
                <a:ext uri="{FF2B5EF4-FFF2-40B4-BE49-F238E27FC236}">
                  <a16:creationId xmlns:a16="http://schemas.microsoft.com/office/drawing/2014/main" id="{DFD2537C-B4CF-BA4B-9170-FACE4A85BC5B}"/>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04" name="Freeform: Shape 4">
              <a:extLst>
                <a:ext uri="{FF2B5EF4-FFF2-40B4-BE49-F238E27FC236}">
                  <a16:creationId xmlns:a16="http://schemas.microsoft.com/office/drawing/2014/main" id="{7363D5F1-9A1F-2044-BBF6-46154BB73811}"/>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05" name="Freeform: Shape 5">
              <a:extLst>
                <a:ext uri="{FF2B5EF4-FFF2-40B4-BE49-F238E27FC236}">
                  <a16:creationId xmlns:a16="http://schemas.microsoft.com/office/drawing/2014/main" id="{01D7E035-6839-4445-A56B-094AE77398DE}"/>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grpSp>
        <p:nvGrpSpPr>
          <p:cNvPr id="208" name="Group 207">
            <a:extLst>
              <a:ext uri="{FF2B5EF4-FFF2-40B4-BE49-F238E27FC236}">
                <a16:creationId xmlns:a16="http://schemas.microsoft.com/office/drawing/2014/main" id="{B8C36EAC-2AFF-434F-956F-7E21CBCD1DF4}"/>
              </a:ext>
            </a:extLst>
          </p:cNvPr>
          <p:cNvGrpSpPr/>
          <p:nvPr/>
        </p:nvGrpSpPr>
        <p:grpSpPr>
          <a:xfrm>
            <a:off x="7032933" y="4402177"/>
            <a:ext cx="432702" cy="432702"/>
            <a:chOff x="7736620" y="7009631"/>
            <a:chExt cx="4501800" cy="4503600"/>
          </a:xfrm>
          <a:solidFill>
            <a:schemeClr val="accent4"/>
          </a:solidFill>
        </p:grpSpPr>
        <p:sp>
          <p:nvSpPr>
            <p:cNvPr id="209" name="Freeform: Shape 1">
              <a:extLst>
                <a:ext uri="{FF2B5EF4-FFF2-40B4-BE49-F238E27FC236}">
                  <a16:creationId xmlns:a16="http://schemas.microsoft.com/office/drawing/2014/main" id="{C8D7AA8F-541E-CE4C-BA45-EE3D0C9D42D2}"/>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10" name="Freeform: Shape 2">
              <a:extLst>
                <a:ext uri="{FF2B5EF4-FFF2-40B4-BE49-F238E27FC236}">
                  <a16:creationId xmlns:a16="http://schemas.microsoft.com/office/drawing/2014/main" id="{570341F3-77A4-1249-AACE-C97B4B526D09}"/>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12" name="Freeform: Shape 3">
              <a:extLst>
                <a:ext uri="{FF2B5EF4-FFF2-40B4-BE49-F238E27FC236}">
                  <a16:creationId xmlns:a16="http://schemas.microsoft.com/office/drawing/2014/main" id="{E0301A2C-8659-C147-BC29-F11A6610B2AB}"/>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13" name="Freeform: Shape 4">
              <a:extLst>
                <a:ext uri="{FF2B5EF4-FFF2-40B4-BE49-F238E27FC236}">
                  <a16:creationId xmlns:a16="http://schemas.microsoft.com/office/drawing/2014/main" id="{B75A2389-F02B-EA47-811A-8A6013414CFA}"/>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14" name="Freeform: Shape 5">
              <a:extLst>
                <a:ext uri="{FF2B5EF4-FFF2-40B4-BE49-F238E27FC236}">
                  <a16:creationId xmlns:a16="http://schemas.microsoft.com/office/drawing/2014/main" id="{31D2A750-4C6E-8843-8D64-8868C7788A33}"/>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cxnSp>
        <p:nvCxnSpPr>
          <p:cNvPr id="215" name="Straight Connector 214">
            <a:extLst>
              <a:ext uri="{FF2B5EF4-FFF2-40B4-BE49-F238E27FC236}">
                <a16:creationId xmlns:a16="http://schemas.microsoft.com/office/drawing/2014/main" id="{FC283391-A737-C34B-911B-17616D1A69E5}"/>
              </a:ext>
            </a:extLst>
          </p:cNvPr>
          <p:cNvCxnSpPr>
            <a:cxnSpLocks/>
            <a:stCxn id="223" idx="0"/>
            <a:endCxn id="209" idx="2"/>
          </p:cNvCxnSpPr>
          <p:nvPr/>
        </p:nvCxnSpPr>
        <p:spPr bwMode="gray">
          <a:xfrm flipV="1">
            <a:off x="7246382" y="4834879"/>
            <a:ext cx="2902" cy="727765"/>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16" name="Rectangle 215">
            <a:extLst>
              <a:ext uri="{FF2B5EF4-FFF2-40B4-BE49-F238E27FC236}">
                <a16:creationId xmlns:a16="http://schemas.microsoft.com/office/drawing/2014/main" id="{11E4ED52-8BE2-BE4D-A4F1-BC91CA162500}"/>
              </a:ext>
            </a:extLst>
          </p:cNvPr>
          <p:cNvSpPr/>
          <p:nvPr/>
        </p:nvSpPr>
        <p:spPr>
          <a:xfrm>
            <a:off x="6314161" y="4439418"/>
            <a:ext cx="861706" cy="338554"/>
          </a:xfrm>
          <a:prstGeom prst="rect">
            <a:avLst/>
          </a:prstGeom>
        </p:spPr>
        <p:txBody>
          <a:bodyPr wrap="square">
            <a:spAutoFit/>
          </a:bodyPr>
          <a:lstStyle/>
          <a:p>
            <a:r>
              <a:rPr lang="en-US" sz="1600" b="1" dirty="0">
                <a:solidFill>
                  <a:schemeClr val="tx2"/>
                </a:solidFill>
                <a:latin typeface="Metropolis" pitchFamily="2" charset="77"/>
              </a:rPr>
              <a:t>T1 SR</a:t>
            </a:r>
            <a:endParaRPr lang="en-GB" sz="1600" dirty="0"/>
          </a:p>
        </p:txBody>
      </p:sp>
      <p:sp>
        <p:nvSpPr>
          <p:cNvPr id="217" name="Rectangle 216">
            <a:extLst>
              <a:ext uri="{FF2B5EF4-FFF2-40B4-BE49-F238E27FC236}">
                <a16:creationId xmlns:a16="http://schemas.microsoft.com/office/drawing/2014/main" id="{A1F33537-FCB9-604B-9AAE-22DD75B8726A}"/>
              </a:ext>
            </a:extLst>
          </p:cNvPr>
          <p:cNvSpPr/>
          <p:nvPr/>
        </p:nvSpPr>
        <p:spPr>
          <a:xfrm>
            <a:off x="6263330" y="5587758"/>
            <a:ext cx="756938" cy="338554"/>
          </a:xfrm>
          <a:prstGeom prst="rect">
            <a:avLst/>
          </a:prstGeom>
        </p:spPr>
        <p:txBody>
          <a:bodyPr wrap="none">
            <a:spAutoFit/>
          </a:bodyPr>
          <a:lstStyle/>
          <a:p>
            <a:r>
              <a:rPr lang="en-US" sz="1600" b="1" dirty="0">
                <a:solidFill>
                  <a:schemeClr val="tx2"/>
                </a:solidFill>
                <a:latin typeface="Metropolis" pitchFamily="2" charset="77"/>
              </a:rPr>
              <a:t>T1 DR</a:t>
            </a:r>
            <a:endParaRPr lang="en-GB" sz="1600" dirty="0"/>
          </a:p>
        </p:txBody>
      </p:sp>
      <p:sp>
        <p:nvSpPr>
          <p:cNvPr id="218" name="Rectangle 217">
            <a:extLst>
              <a:ext uri="{FF2B5EF4-FFF2-40B4-BE49-F238E27FC236}">
                <a16:creationId xmlns:a16="http://schemas.microsoft.com/office/drawing/2014/main" id="{10A599C8-1B75-E44F-BF4A-692BB966C30C}"/>
              </a:ext>
            </a:extLst>
          </p:cNvPr>
          <p:cNvSpPr/>
          <p:nvPr/>
        </p:nvSpPr>
        <p:spPr>
          <a:xfrm>
            <a:off x="4193628" y="4849964"/>
            <a:ext cx="2026243" cy="646331"/>
          </a:xfrm>
          <a:prstGeom prst="rect">
            <a:avLst/>
          </a:prstGeom>
        </p:spPr>
        <p:txBody>
          <a:bodyPr wrap="square">
            <a:spAutoFit/>
          </a:bodyPr>
          <a:lstStyle/>
          <a:p>
            <a:r>
              <a:rPr lang="en-US" sz="1200" b="1" u="sng" dirty="0">
                <a:solidFill>
                  <a:schemeClr val="tx2"/>
                </a:solidFill>
                <a:latin typeface="Metropolis" pitchFamily="2" charset="77"/>
              </a:rPr>
              <a:t>Auto </a:t>
            </a:r>
            <a:r>
              <a:rPr lang="en-US" sz="1200" b="1" dirty="0">
                <a:solidFill>
                  <a:schemeClr val="tx2"/>
                </a:solidFill>
                <a:latin typeface="Metropolis" pitchFamily="2" charset="77"/>
              </a:rPr>
              <a:t>created </a:t>
            </a:r>
          </a:p>
          <a:p>
            <a:r>
              <a:rPr lang="en-US" sz="1200" b="1" dirty="0">
                <a:solidFill>
                  <a:schemeClr val="tx2"/>
                </a:solidFill>
                <a:latin typeface="Metropolis" pitchFamily="2" charset="77"/>
              </a:rPr>
              <a:t>Intra Tier Transit Link</a:t>
            </a:r>
            <a:br>
              <a:rPr lang="en-US" sz="1200" b="1" dirty="0">
                <a:solidFill>
                  <a:schemeClr val="tx2"/>
                </a:solidFill>
                <a:latin typeface="Metropolis" pitchFamily="2" charset="77"/>
              </a:rPr>
            </a:br>
            <a:r>
              <a:rPr lang="en-US" sz="1200" b="1" dirty="0">
                <a:solidFill>
                  <a:schemeClr val="tx2"/>
                </a:solidFill>
                <a:latin typeface="Metropolis" pitchFamily="2" charset="77"/>
              </a:rPr>
              <a:t>(Transit LS / GENEVE)</a:t>
            </a:r>
            <a:endParaRPr lang="en-GB" sz="1200" dirty="0"/>
          </a:p>
        </p:txBody>
      </p:sp>
      <p:sp>
        <p:nvSpPr>
          <p:cNvPr id="219" name="Rectangle 218">
            <a:extLst>
              <a:ext uri="{FF2B5EF4-FFF2-40B4-BE49-F238E27FC236}">
                <a16:creationId xmlns:a16="http://schemas.microsoft.com/office/drawing/2014/main" id="{43EBEE18-D534-3643-92E9-20BADC28186D}"/>
              </a:ext>
            </a:extLst>
          </p:cNvPr>
          <p:cNvSpPr/>
          <p:nvPr/>
        </p:nvSpPr>
        <p:spPr>
          <a:xfrm>
            <a:off x="5904820" y="4789525"/>
            <a:ext cx="1417376" cy="276999"/>
          </a:xfrm>
          <a:prstGeom prst="rect">
            <a:avLst/>
          </a:prstGeom>
        </p:spPr>
        <p:txBody>
          <a:bodyPr wrap="none">
            <a:spAutoFit/>
          </a:bodyPr>
          <a:lstStyle/>
          <a:p>
            <a:r>
              <a:rPr lang="en-US" sz="1200" b="1" dirty="0">
                <a:solidFill>
                  <a:schemeClr val="tx2"/>
                </a:solidFill>
                <a:latin typeface="Metropolis" pitchFamily="2" charset="77"/>
              </a:rPr>
              <a:t>169.254.10.2 /28</a:t>
            </a:r>
            <a:endParaRPr lang="en-GB" sz="1200" dirty="0"/>
          </a:p>
        </p:txBody>
      </p:sp>
      <p:sp>
        <p:nvSpPr>
          <p:cNvPr id="220" name="Rectangle 219">
            <a:extLst>
              <a:ext uri="{FF2B5EF4-FFF2-40B4-BE49-F238E27FC236}">
                <a16:creationId xmlns:a16="http://schemas.microsoft.com/office/drawing/2014/main" id="{4C85808A-454A-0045-AADC-1D0543C59DE1}"/>
              </a:ext>
            </a:extLst>
          </p:cNvPr>
          <p:cNvSpPr/>
          <p:nvPr/>
        </p:nvSpPr>
        <p:spPr>
          <a:xfrm>
            <a:off x="5933954" y="5341764"/>
            <a:ext cx="1382110" cy="276999"/>
          </a:xfrm>
          <a:prstGeom prst="rect">
            <a:avLst/>
          </a:prstGeom>
        </p:spPr>
        <p:txBody>
          <a:bodyPr wrap="none">
            <a:spAutoFit/>
          </a:bodyPr>
          <a:lstStyle/>
          <a:p>
            <a:r>
              <a:rPr lang="en-US" sz="1200" b="1" dirty="0">
                <a:solidFill>
                  <a:schemeClr val="tx2"/>
                </a:solidFill>
                <a:latin typeface="Metropolis" pitchFamily="2" charset="77"/>
              </a:rPr>
              <a:t>169.254.10.1 /28</a:t>
            </a:r>
            <a:endParaRPr lang="en-GB" sz="1200" dirty="0"/>
          </a:p>
        </p:txBody>
      </p:sp>
      <p:cxnSp>
        <p:nvCxnSpPr>
          <p:cNvPr id="221" name="Straight Connector 220">
            <a:extLst>
              <a:ext uri="{FF2B5EF4-FFF2-40B4-BE49-F238E27FC236}">
                <a16:creationId xmlns:a16="http://schemas.microsoft.com/office/drawing/2014/main" id="{E1F4EB5A-38A5-E542-AA33-12DE3BBD2CBA}"/>
              </a:ext>
            </a:extLst>
          </p:cNvPr>
          <p:cNvCxnSpPr>
            <a:cxnSpLocks/>
          </p:cNvCxnSpPr>
          <p:nvPr/>
        </p:nvCxnSpPr>
        <p:spPr bwMode="gray">
          <a:xfrm>
            <a:off x="5977065" y="5238652"/>
            <a:ext cx="1201167" cy="0"/>
          </a:xfrm>
          <a:prstGeom prst="line">
            <a:avLst/>
          </a:prstGeom>
          <a:ln w="25400" cap="rnd">
            <a:solidFill>
              <a:schemeClr val="tx1"/>
            </a:solidFill>
            <a:miter lim="800000"/>
            <a:headEnd type="stealth" w="lg" len="lg"/>
            <a:tailEnd type="none"/>
          </a:ln>
        </p:spPr>
        <p:style>
          <a:lnRef idx="1">
            <a:schemeClr val="accent1"/>
          </a:lnRef>
          <a:fillRef idx="0">
            <a:schemeClr val="accent1"/>
          </a:fillRef>
          <a:effectRef idx="0">
            <a:schemeClr val="accent1"/>
          </a:effectRef>
          <a:fontRef idx="minor">
            <a:schemeClr val="tx1"/>
          </a:fontRef>
        </p:style>
      </p:cxnSp>
      <p:grpSp>
        <p:nvGrpSpPr>
          <p:cNvPr id="222" name="Group 221">
            <a:extLst>
              <a:ext uri="{FF2B5EF4-FFF2-40B4-BE49-F238E27FC236}">
                <a16:creationId xmlns:a16="http://schemas.microsoft.com/office/drawing/2014/main" id="{2081E11B-7D07-6C4C-9B9E-6A460DB66D9D}"/>
              </a:ext>
            </a:extLst>
          </p:cNvPr>
          <p:cNvGrpSpPr/>
          <p:nvPr/>
        </p:nvGrpSpPr>
        <p:grpSpPr>
          <a:xfrm>
            <a:off x="7030031" y="5562644"/>
            <a:ext cx="432702" cy="432702"/>
            <a:chOff x="7736620" y="7009631"/>
            <a:chExt cx="4501800" cy="4503600"/>
          </a:xfrm>
          <a:solidFill>
            <a:schemeClr val="accent4"/>
          </a:solidFill>
        </p:grpSpPr>
        <p:sp>
          <p:nvSpPr>
            <p:cNvPr id="223" name="Freeform: Shape 1">
              <a:extLst>
                <a:ext uri="{FF2B5EF4-FFF2-40B4-BE49-F238E27FC236}">
                  <a16:creationId xmlns:a16="http://schemas.microsoft.com/office/drawing/2014/main" id="{3739EDD8-F008-9D4E-85A8-F6BDBDB6797B}"/>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24" name="Freeform: Shape 2">
              <a:extLst>
                <a:ext uri="{FF2B5EF4-FFF2-40B4-BE49-F238E27FC236}">
                  <a16:creationId xmlns:a16="http://schemas.microsoft.com/office/drawing/2014/main" id="{E6BA61DB-CC68-654D-80A8-D9C66EDEAEAA}"/>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25" name="Freeform: Shape 3">
              <a:extLst>
                <a:ext uri="{FF2B5EF4-FFF2-40B4-BE49-F238E27FC236}">
                  <a16:creationId xmlns:a16="http://schemas.microsoft.com/office/drawing/2014/main" id="{41835461-C8F4-AC40-832A-5B655D964BE3}"/>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26" name="Freeform: Shape 4">
              <a:extLst>
                <a:ext uri="{FF2B5EF4-FFF2-40B4-BE49-F238E27FC236}">
                  <a16:creationId xmlns:a16="http://schemas.microsoft.com/office/drawing/2014/main" id="{EC5F6ADB-FA59-5340-AE78-51D7D83FE503}"/>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37" name="Freeform: Shape 5">
              <a:extLst>
                <a:ext uri="{FF2B5EF4-FFF2-40B4-BE49-F238E27FC236}">
                  <a16:creationId xmlns:a16="http://schemas.microsoft.com/office/drawing/2014/main" id="{2CDFE958-971F-8346-A01F-C1A7B69544AB}"/>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cxnSp>
        <p:nvCxnSpPr>
          <p:cNvPr id="239" name="Straight Connector 238">
            <a:extLst>
              <a:ext uri="{FF2B5EF4-FFF2-40B4-BE49-F238E27FC236}">
                <a16:creationId xmlns:a16="http://schemas.microsoft.com/office/drawing/2014/main" id="{5F6AE5C1-7298-C24E-BA2F-957955A16571}"/>
              </a:ext>
            </a:extLst>
          </p:cNvPr>
          <p:cNvCxnSpPr>
            <a:cxnSpLocks/>
            <a:stCxn id="209" idx="0"/>
            <a:endCxn id="201" idx="2"/>
          </p:cNvCxnSpPr>
          <p:nvPr/>
        </p:nvCxnSpPr>
        <p:spPr bwMode="gray">
          <a:xfrm flipV="1">
            <a:off x="7249284" y="3757358"/>
            <a:ext cx="0" cy="644819"/>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44" name="Rectangle 243">
            <a:extLst>
              <a:ext uri="{FF2B5EF4-FFF2-40B4-BE49-F238E27FC236}">
                <a16:creationId xmlns:a16="http://schemas.microsoft.com/office/drawing/2014/main" id="{D14C8981-983C-E54E-976F-C952445DB1E9}"/>
              </a:ext>
            </a:extLst>
          </p:cNvPr>
          <p:cNvSpPr/>
          <p:nvPr/>
        </p:nvSpPr>
        <p:spPr>
          <a:xfrm>
            <a:off x="5917498" y="3722172"/>
            <a:ext cx="1409360" cy="276999"/>
          </a:xfrm>
          <a:prstGeom prst="rect">
            <a:avLst/>
          </a:prstGeom>
        </p:spPr>
        <p:txBody>
          <a:bodyPr wrap="none">
            <a:spAutoFit/>
          </a:bodyPr>
          <a:lstStyle/>
          <a:p>
            <a:r>
              <a:rPr lang="en-US" sz="1200" b="1" dirty="0">
                <a:solidFill>
                  <a:schemeClr val="tx2"/>
                </a:solidFill>
                <a:latin typeface="Metropolis" pitchFamily="2" charset="77"/>
              </a:rPr>
              <a:t>100.64.192.0 /31</a:t>
            </a:r>
            <a:endParaRPr lang="en-GB" sz="1200" dirty="0"/>
          </a:p>
        </p:txBody>
      </p:sp>
      <p:sp>
        <p:nvSpPr>
          <p:cNvPr id="245" name="Rectangle 244">
            <a:extLst>
              <a:ext uri="{FF2B5EF4-FFF2-40B4-BE49-F238E27FC236}">
                <a16:creationId xmlns:a16="http://schemas.microsoft.com/office/drawing/2014/main" id="{2F67B147-2CC0-A541-A34C-21777578B9CB}"/>
              </a:ext>
            </a:extLst>
          </p:cNvPr>
          <p:cNvSpPr/>
          <p:nvPr/>
        </p:nvSpPr>
        <p:spPr>
          <a:xfrm>
            <a:off x="5981493" y="4156956"/>
            <a:ext cx="1358064" cy="276999"/>
          </a:xfrm>
          <a:prstGeom prst="rect">
            <a:avLst/>
          </a:prstGeom>
        </p:spPr>
        <p:txBody>
          <a:bodyPr wrap="none">
            <a:spAutoFit/>
          </a:bodyPr>
          <a:lstStyle/>
          <a:p>
            <a:r>
              <a:rPr lang="en-US" sz="1200" b="1" dirty="0">
                <a:solidFill>
                  <a:schemeClr val="tx2"/>
                </a:solidFill>
                <a:latin typeface="Metropolis" pitchFamily="2" charset="77"/>
              </a:rPr>
              <a:t>100.64.192.1 /31</a:t>
            </a:r>
            <a:endParaRPr lang="en-GB" sz="1200" dirty="0"/>
          </a:p>
        </p:txBody>
      </p:sp>
      <p:cxnSp>
        <p:nvCxnSpPr>
          <p:cNvPr id="253" name="Straight Connector 252">
            <a:extLst>
              <a:ext uri="{FF2B5EF4-FFF2-40B4-BE49-F238E27FC236}">
                <a16:creationId xmlns:a16="http://schemas.microsoft.com/office/drawing/2014/main" id="{9EC05BAE-3F1F-D14B-92FC-5BB6ECA6CC53}"/>
              </a:ext>
            </a:extLst>
          </p:cNvPr>
          <p:cNvCxnSpPr>
            <a:cxnSpLocks/>
          </p:cNvCxnSpPr>
          <p:nvPr/>
        </p:nvCxnSpPr>
        <p:spPr bwMode="gray">
          <a:xfrm>
            <a:off x="5918937" y="4079767"/>
            <a:ext cx="1267079" cy="0"/>
          </a:xfrm>
          <a:prstGeom prst="line">
            <a:avLst/>
          </a:prstGeom>
          <a:ln w="25400" cap="rnd">
            <a:solidFill>
              <a:schemeClr val="tx1"/>
            </a:solidFill>
            <a:miter lim="800000"/>
            <a:headEnd type="stealth" w="lg" len="lg"/>
            <a:tailEnd type="none"/>
          </a:ln>
        </p:spPr>
        <p:style>
          <a:lnRef idx="1">
            <a:schemeClr val="accent1"/>
          </a:lnRef>
          <a:fillRef idx="0">
            <a:schemeClr val="accent1"/>
          </a:fillRef>
          <a:effectRef idx="0">
            <a:schemeClr val="accent1"/>
          </a:effectRef>
          <a:fontRef idx="minor">
            <a:schemeClr val="tx1"/>
          </a:fontRef>
        </p:style>
      </p:cxnSp>
      <p:sp>
        <p:nvSpPr>
          <p:cNvPr id="277" name="Rectangle 276">
            <a:extLst>
              <a:ext uri="{FF2B5EF4-FFF2-40B4-BE49-F238E27FC236}">
                <a16:creationId xmlns:a16="http://schemas.microsoft.com/office/drawing/2014/main" id="{AB6AEAA1-B8AB-AF4E-A582-DD053A96D976}"/>
              </a:ext>
            </a:extLst>
          </p:cNvPr>
          <p:cNvSpPr/>
          <p:nvPr/>
        </p:nvSpPr>
        <p:spPr>
          <a:xfrm>
            <a:off x="4757460" y="3857693"/>
            <a:ext cx="1424274" cy="461665"/>
          </a:xfrm>
          <a:prstGeom prst="rect">
            <a:avLst/>
          </a:prstGeom>
        </p:spPr>
        <p:txBody>
          <a:bodyPr wrap="square">
            <a:spAutoFit/>
          </a:bodyPr>
          <a:lstStyle/>
          <a:p>
            <a:r>
              <a:rPr lang="en-US" sz="1200" b="1" dirty="0">
                <a:solidFill>
                  <a:schemeClr val="tx2"/>
                </a:solidFill>
                <a:latin typeface="Metropolis" pitchFamily="2" charset="77"/>
              </a:rPr>
              <a:t>Router Link      (LS / GENEVE)</a:t>
            </a:r>
            <a:endParaRPr lang="en-GB" sz="1200" dirty="0"/>
          </a:p>
        </p:txBody>
      </p:sp>
      <p:sp>
        <p:nvSpPr>
          <p:cNvPr id="279" name="Rectangle 278">
            <a:extLst>
              <a:ext uri="{FF2B5EF4-FFF2-40B4-BE49-F238E27FC236}">
                <a16:creationId xmlns:a16="http://schemas.microsoft.com/office/drawing/2014/main" id="{19766E68-8230-5744-8C48-FD4DE10C018C}"/>
              </a:ext>
            </a:extLst>
          </p:cNvPr>
          <p:cNvSpPr/>
          <p:nvPr/>
        </p:nvSpPr>
        <p:spPr>
          <a:xfrm>
            <a:off x="7271439" y="4868588"/>
            <a:ext cx="1741828" cy="769441"/>
          </a:xfrm>
          <a:prstGeom prst="rect">
            <a:avLst/>
          </a:prstGeom>
        </p:spPr>
        <p:txBody>
          <a:bodyPr wrap="square">
            <a:spAutoFit/>
          </a:bodyPr>
          <a:lstStyle/>
          <a:p>
            <a:r>
              <a:rPr lang="en-US" sz="1100" b="1" dirty="0">
                <a:solidFill>
                  <a:schemeClr val="tx2"/>
                </a:solidFill>
              </a:rPr>
              <a:t>Routes between SR and DR is auto plumbed by NSX management plane</a:t>
            </a:r>
          </a:p>
        </p:txBody>
      </p:sp>
      <p:cxnSp>
        <p:nvCxnSpPr>
          <p:cNvPr id="280" name="Straight Connector 279">
            <a:extLst>
              <a:ext uri="{FF2B5EF4-FFF2-40B4-BE49-F238E27FC236}">
                <a16:creationId xmlns:a16="http://schemas.microsoft.com/office/drawing/2014/main" id="{E1E36AFE-18B1-284F-9125-65CD81A80903}"/>
              </a:ext>
            </a:extLst>
          </p:cNvPr>
          <p:cNvCxnSpPr>
            <a:cxnSpLocks/>
          </p:cNvCxnSpPr>
          <p:nvPr/>
        </p:nvCxnSpPr>
        <p:spPr bwMode="gray">
          <a:xfrm flipH="1" flipV="1">
            <a:off x="7438915" y="3640219"/>
            <a:ext cx="243071" cy="146626"/>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81" name="Straight Connector 280">
            <a:extLst>
              <a:ext uri="{FF2B5EF4-FFF2-40B4-BE49-F238E27FC236}">
                <a16:creationId xmlns:a16="http://schemas.microsoft.com/office/drawing/2014/main" id="{D75C9051-2601-D742-8A7E-441F99717D2C}"/>
              </a:ext>
            </a:extLst>
          </p:cNvPr>
          <p:cNvCxnSpPr>
            <a:cxnSpLocks/>
          </p:cNvCxnSpPr>
          <p:nvPr/>
        </p:nvCxnSpPr>
        <p:spPr bwMode="gray">
          <a:xfrm flipH="1">
            <a:off x="7450621" y="3355826"/>
            <a:ext cx="265628" cy="84630"/>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82" name="Straight Connector 281">
            <a:extLst>
              <a:ext uri="{FF2B5EF4-FFF2-40B4-BE49-F238E27FC236}">
                <a16:creationId xmlns:a16="http://schemas.microsoft.com/office/drawing/2014/main" id="{B77FB183-1BB2-114D-ACCA-EE0BAB963FD7}"/>
              </a:ext>
            </a:extLst>
          </p:cNvPr>
          <p:cNvCxnSpPr>
            <a:cxnSpLocks/>
          </p:cNvCxnSpPr>
          <p:nvPr/>
        </p:nvCxnSpPr>
        <p:spPr bwMode="gray">
          <a:xfrm flipH="1" flipV="1">
            <a:off x="7465560" y="3533405"/>
            <a:ext cx="262800" cy="0"/>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83" name="Rectangle 282">
            <a:extLst>
              <a:ext uri="{FF2B5EF4-FFF2-40B4-BE49-F238E27FC236}">
                <a16:creationId xmlns:a16="http://schemas.microsoft.com/office/drawing/2014/main" id="{7805FB91-9EBA-224E-AD2A-A8878854BC90}"/>
              </a:ext>
            </a:extLst>
          </p:cNvPr>
          <p:cNvSpPr/>
          <p:nvPr/>
        </p:nvSpPr>
        <p:spPr>
          <a:xfrm>
            <a:off x="7723266" y="3380885"/>
            <a:ext cx="968535" cy="461665"/>
          </a:xfrm>
          <a:prstGeom prst="rect">
            <a:avLst/>
          </a:prstGeom>
        </p:spPr>
        <p:txBody>
          <a:bodyPr wrap="none">
            <a:spAutoFit/>
          </a:bodyPr>
          <a:lstStyle/>
          <a:p>
            <a:r>
              <a:rPr lang="en-US" sz="1200" b="1" dirty="0">
                <a:solidFill>
                  <a:schemeClr val="tx2"/>
                </a:solidFill>
                <a:latin typeface="Metropolis" pitchFamily="2" charset="77"/>
              </a:rPr>
              <a:t>Downlink</a:t>
            </a:r>
          </a:p>
          <a:p>
            <a:r>
              <a:rPr lang="en-US" sz="1200" b="1" dirty="0">
                <a:solidFill>
                  <a:schemeClr val="tx2"/>
                </a:solidFill>
                <a:latin typeface="Metropolis" pitchFamily="2" charset="77"/>
              </a:rPr>
              <a:t>(GENEVE)</a:t>
            </a:r>
            <a:endParaRPr lang="en-GB" sz="1200" dirty="0"/>
          </a:p>
        </p:txBody>
      </p:sp>
      <p:sp>
        <p:nvSpPr>
          <p:cNvPr id="284" name="Rectangle 283">
            <a:extLst>
              <a:ext uri="{FF2B5EF4-FFF2-40B4-BE49-F238E27FC236}">
                <a16:creationId xmlns:a16="http://schemas.microsoft.com/office/drawing/2014/main" id="{927948B1-435C-4547-A84B-4EBB318DD923}"/>
              </a:ext>
            </a:extLst>
          </p:cNvPr>
          <p:cNvSpPr/>
          <p:nvPr/>
        </p:nvSpPr>
        <p:spPr>
          <a:xfrm>
            <a:off x="1791501" y="2801740"/>
            <a:ext cx="2133554" cy="1015663"/>
          </a:xfrm>
          <a:prstGeom prst="rect">
            <a:avLst/>
          </a:prstGeom>
        </p:spPr>
        <p:txBody>
          <a:bodyPr wrap="square">
            <a:spAutoFit/>
          </a:bodyPr>
          <a:lstStyle/>
          <a:p>
            <a:r>
              <a:rPr lang="en-US" sz="1200" b="1" dirty="0">
                <a:solidFill>
                  <a:schemeClr val="tx2"/>
                </a:solidFill>
              </a:rPr>
              <a:t>Routes between T0 and T1 is plumbed by NSX management plane (Route Advertisement Configuration on T1)</a:t>
            </a:r>
          </a:p>
        </p:txBody>
      </p:sp>
      <p:grpSp>
        <p:nvGrpSpPr>
          <p:cNvPr id="285" name="Group 284">
            <a:extLst>
              <a:ext uri="{FF2B5EF4-FFF2-40B4-BE49-F238E27FC236}">
                <a16:creationId xmlns:a16="http://schemas.microsoft.com/office/drawing/2014/main" id="{3242AE6A-A989-E541-A8B5-84C5DF847F49}"/>
              </a:ext>
            </a:extLst>
          </p:cNvPr>
          <p:cNvGrpSpPr/>
          <p:nvPr/>
        </p:nvGrpSpPr>
        <p:grpSpPr>
          <a:xfrm>
            <a:off x="1343709" y="2136903"/>
            <a:ext cx="744436" cy="744436"/>
            <a:chOff x="7736620" y="7009631"/>
            <a:chExt cx="4501800" cy="4503600"/>
          </a:xfrm>
          <a:solidFill>
            <a:schemeClr val="accent6"/>
          </a:solidFill>
        </p:grpSpPr>
        <p:sp>
          <p:nvSpPr>
            <p:cNvPr id="286" name="Freeform: Shape 1">
              <a:extLst>
                <a:ext uri="{FF2B5EF4-FFF2-40B4-BE49-F238E27FC236}">
                  <a16:creationId xmlns:a16="http://schemas.microsoft.com/office/drawing/2014/main" id="{6D5BF71F-11B4-B44D-BE2E-D22873B45EC6}"/>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87" name="Freeform: Shape 2">
              <a:extLst>
                <a:ext uri="{FF2B5EF4-FFF2-40B4-BE49-F238E27FC236}">
                  <a16:creationId xmlns:a16="http://schemas.microsoft.com/office/drawing/2014/main" id="{8936C7B2-F790-E04C-8610-0D362DEC76E4}"/>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88" name="Freeform: Shape 3">
              <a:extLst>
                <a:ext uri="{FF2B5EF4-FFF2-40B4-BE49-F238E27FC236}">
                  <a16:creationId xmlns:a16="http://schemas.microsoft.com/office/drawing/2014/main" id="{A7925987-EE80-3548-B32A-E62FE11A4BC2}"/>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89" name="Freeform: Shape 4">
              <a:extLst>
                <a:ext uri="{FF2B5EF4-FFF2-40B4-BE49-F238E27FC236}">
                  <a16:creationId xmlns:a16="http://schemas.microsoft.com/office/drawing/2014/main" id="{83F57405-D8AD-534A-9B67-72B6019D3C69}"/>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90" name="Freeform: Shape 5">
              <a:extLst>
                <a:ext uri="{FF2B5EF4-FFF2-40B4-BE49-F238E27FC236}">
                  <a16:creationId xmlns:a16="http://schemas.microsoft.com/office/drawing/2014/main" id="{E59AA445-8E1E-C846-9638-AAF8D2ABCE55}"/>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grpSp>
        <p:nvGrpSpPr>
          <p:cNvPr id="297" name="Group 296">
            <a:extLst>
              <a:ext uri="{FF2B5EF4-FFF2-40B4-BE49-F238E27FC236}">
                <a16:creationId xmlns:a16="http://schemas.microsoft.com/office/drawing/2014/main" id="{42D5B2F2-0BA3-514C-9548-A6B991E28AC1}"/>
              </a:ext>
            </a:extLst>
          </p:cNvPr>
          <p:cNvGrpSpPr/>
          <p:nvPr/>
        </p:nvGrpSpPr>
        <p:grpSpPr>
          <a:xfrm>
            <a:off x="1336676" y="3670484"/>
            <a:ext cx="745200" cy="745200"/>
            <a:chOff x="7736620" y="7009631"/>
            <a:chExt cx="4501800" cy="4503600"/>
          </a:xfrm>
          <a:solidFill>
            <a:schemeClr val="accent4"/>
          </a:solidFill>
        </p:grpSpPr>
        <p:sp>
          <p:nvSpPr>
            <p:cNvPr id="298" name="Freeform: Shape 1">
              <a:extLst>
                <a:ext uri="{FF2B5EF4-FFF2-40B4-BE49-F238E27FC236}">
                  <a16:creationId xmlns:a16="http://schemas.microsoft.com/office/drawing/2014/main" id="{29719E9B-C5B8-7A45-BC3D-96E26A05395F}"/>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99" name="Freeform: Shape 2">
              <a:extLst>
                <a:ext uri="{FF2B5EF4-FFF2-40B4-BE49-F238E27FC236}">
                  <a16:creationId xmlns:a16="http://schemas.microsoft.com/office/drawing/2014/main" id="{4334432D-8DBE-1A47-8603-813CDD467903}"/>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300" name="Freeform: Shape 3">
              <a:extLst>
                <a:ext uri="{FF2B5EF4-FFF2-40B4-BE49-F238E27FC236}">
                  <a16:creationId xmlns:a16="http://schemas.microsoft.com/office/drawing/2014/main" id="{CA2AE7A2-04B0-164A-8F67-56DDC96D588A}"/>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301" name="Freeform: Shape 4">
              <a:extLst>
                <a:ext uri="{FF2B5EF4-FFF2-40B4-BE49-F238E27FC236}">
                  <a16:creationId xmlns:a16="http://schemas.microsoft.com/office/drawing/2014/main" id="{CCD96FCD-DDBE-2241-B47D-5941F009EF07}"/>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302" name="Freeform: Shape 5">
              <a:extLst>
                <a:ext uri="{FF2B5EF4-FFF2-40B4-BE49-F238E27FC236}">
                  <a16:creationId xmlns:a16="http://schemas.microsoft.com/office/drawing/2014/main" id="{436BFE00-C3E6-0340-A120-D7070DEDA923}"/>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cxnSp>
        <p:nvCxnSpPr>
          <p:cNvPr id="303" name="Straight Connector 302">
            <a:extLst>
              <a:ext uri="{FF2B5EF4-FFF2-40B4-BE49-F238E27FC236}">
                <a16:creationId xmlns:a16="http://schemas.microsoft.com/office/drawing/2014/main" id="{0735AA9B-2EEF-2745-8D24-0C12F9E75834}"/>
              </a:ext>
            </a:extLst>
          </p:cNvPr>
          <p:cNvCxnSpPr>
            <a:cxnSpLocks/>
            <a:stCxn id="298" idx="0"/>
            <a:endCxn id="286" idx="2"/>
          </p:cNvCxnSpPr>
          <p:nvPr/>
        </p:nvCxnSpPr>
        <p:spPr bwMode="gray">
          <a:xfrm flipV="1">
            <a:off x="1709276" y="2881339"/>
            <a:ext cx="0" cy="789145"/>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304" name="Rectangle 303">
            <a:extLst>
              <a:ext uri="{FF2B5EF4-FFF2-40B4-BE49-F238E27FC236}">
                <a16:creationId xmlns:a16="http://schemas.microsoft.com/office/drawing/2014/main" id="{209C24E6-0E05-D448-927C-70A1C63EBBAA}"/>
              </a:ext>
            </a:extLst>
          </p:cNvPr>
          <p:cNvSpPr/>
          <p:nvPr/>
        </p:nvSpPr>
        <p:spPr>
          <a:xfrm>
            <a:off x="675310" y="3050545"/>
            <a:ext cx="1053494" cy="461665"/>
          </a:xfrm>
          <a:prstGeom prst="rect">
            <a:avLst/>
          </a:prstGeom>
        </p:spPr>
        <p:txBody>
          <a:bodyPr wrap="none">
            <a:spAutoFit/>
          </a:bodyPr>
          <a:lstStyle/>
          <a:p>
            <a:r>
              <a:rPr lang="en-US" sz="1200" b="1" dirty="0">
                <a:solidFill>
                  <a:schemeClr val="tx2"/>
                </a:solidFill>
                <a:latin typeface="Metropolis" pitchFamily="2" charset="77"/>
              </a:rPr>
              <a:t>Router Link</a:t>
            </a:r>
          </a:p>
          <a:p>
            <a:r>
              <a:rPr lang="en-US" sz="1200" b="1" dirty="0">
                <a:solidFill>
                  <a:schemeClr val="tx2"/>
                </a:solidFill>
                <a:latin typeface="Metropolis" pitchFamily="2" charset="77"/>
              </a:rPr>
              <a:t>(GENEVE)</a:t>
            </a:r>
            <a:endParaRPr lang="en-GB" sz="1200" dirty="0"/>
          </a:p>
        </p:txBody>
      </p:sp>
      <p:sp>
        <p:nvSpPr>
          <p:cNvPr id="305" name="Rectangle 304">
            <a:extLst>
              <a:ext uri="{FF2B5EF4-FFF2-40B4-BE49-F238E27FC236}">
                <a16:creationId xmlns:a16="http://schemas.microsoft.com/office/drawing/2014/main" id="{880683FB-8DB6-724E-A175-3A8883B23C91}"/>
              </a:ext>
            </a:extLst>
          </p:cNvPr>
          <p:cNvSpPr/>
          <p:nvPr/>
        </p:nvSpPr>
        <p:spPr>
          <a:xfrm>
            <a:off x="568025" y="2339844"/>
            <a:ext cx="861706" cy="338554"/>
          </a:xfrm>
          <a:prstGeom prst="rect">
            <a:avLst/>
          </a:prstGeom>
        </p:spPr>
        <p:txBody>
          <a:bodyPr wrap="square">
            <a:spAutoFit/>
          </a:bodyPr>
          <a:lstStyle/>
          <a:p>
            <a:r>
              <a:rPr lang="en-US" sz="1600" b="1" dirty="0">
                <a:solidFill>
                  <a:schemeClr val="tx2"/>
                </a:solidFill>
                <a:latin typeface="Metropolis" pitchFamily="2" charset="77"/>
              </a:rPr>
              <a:t>T0 LR</a:t>
            </a:r>
            <a:endParaRPr lang="en-GB" sz="1600" dirty="0"/>
          </a:p>
        </p:txBody>
      </p:sp>
      <p:sp>
        <p:nvSpPr>
          <p:cNvPr id="306" name="Rectangle 305">
            <a:extLst>
              <a:ext uri="{FF2B5EF4-FFF2-40B4-BE49-F238E27FC236}">
                <a16:creationId xmlns:a16="http://schemas.microsoft.com/office/drawing/2014/main" id="{5E44D0F1-ACB2-AB4A-86CC-9FB2D10CE1D7}"/>
              </a:ext>
            </a:extLst>
          </p:cNvPr>
          <p:cNvSpPr/>
          <p:nvPr/>
        </p:nvSpPr>
        <p:spPr>
          <a:xfrm>
            <a:off x="629342" y="3809350"/>
            <a:ext cx="861706" cy="338554"/>
          </a:xfrm>
          <a:prstGeom prst="rect">
            <a:avLst/>
          </a:prstGeom>
        </p:spPr>
        <p:txBody>
          <a:bodyPr wrap="square">
            <a:spAutoFit/>
          </a:bodyPr>
          <a:lstStyle/>
          <a:p>
            <a:r>
              <a:rPr lang="en-US" sz="1600" b="1" dirty="0">
                <a:solidFill>
                  <a:schemeClr val="tx2"/>
                </a:solidFill>
                <a:latin typeface="Metropolis" pitchFamily="2" charset="77"/>
              </a:rPr>
              <a:t>T1 LR</a:t>
            </a:r>
            <a:endParaRPr lang="en-GB" sz="1600" dirty="0"/>
          </a:p>
        </p:txBody>
      </p:sp>
      <p:cxnSp>
        <p:nvCxnSpPr>
          <p:cNvPr id="307" name="Straight Connector 306">
            <a:extLst>
              <a:ext uri="{FF2B5EF4-FFF2-40B4-BE49-F238E27FC236}">
                <a16:creationId xmlns:a16="http://schemas.microsoft.com/office/drawing/2014/main" id="{CE888965-A9CE-8847-956F-9D832263489A}"/>
              </a:ext>
            </a:extLst>
          </p:cNvPr>
          <p:cNvCxnSpPr>
            <a:cxnSpLocks/>
          </p:cNvCxnSpPr>
          <p:nvPr/>
        </p:nvCxnSpPr>
        <p:spPr bwMode="gray">
          <a:xfrm flipH="1">
            <a:off x="1180648" y="4401284"/>
            <a:ext cx="421971" cy="283283"/>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308" name="Straight Connector 307">
            <a:extLst>
              <a:ext uri="{FF2B5EF4-FFF2-40B4-BE49-F238E27FC236}">
                <a16:creationId xmlns:a16="http://schemas.microsoft.com/office/drawing/2014/main" id="{45C26CDB-C9D4-1E48-A756-B972C5F10DB3}"/>
              </a:ext>
            </a:extLst>
          </p:cNvPr>
          <p:cNvCxnSpPr>
            <a:cxnSpLocks/>
          </p:cNvCxnSpPr>
          <p:nvPr/>
        </p:nvCxnSpPr>
        <p:spPr bwMode="gray">
          <a:xfrm>
            <a:off x="1701251" y="4437603"/>
            <a:ext cx="387" cy="327829"/>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309" name="Straight Connector 308">
            <a:extLst>
              <a:ext uri="{FF2B5EF4-FFF2-40B4-BE49-F238E27FC236}">
                <a16:creationId xmlns:a16="http://schemas.microsoft.com/office/drawing/2014/main" id="{23459FE1-BA52-0242-8941-52FE1EF9B1CC}"/>
              </a:ext>
            </a:extLst>
          </p:cNvPr>
          <p:cNvCxnSpPr>
            <a:cxnSpLocks/>
          </p:cNvCxnSpPr>
          <p:nvPr/>
        </p:nvCxnSpPr>
        <p:spPr bwMode="gray">
          <a:xfrm flipH="1" flipV="1">
            <a:off x="1823029" y="4414305"/>
            <a:ext cx="350368" cy="250847"/>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310" name="Rectangle 309">
            <a:extLst>
              <a:ext uri="{FF2B5EF4-FFF2-40B4-BE49-F238E27FC236}">
                <a16:creationId xmlns:a16="http://schemas.microsoft.com/office/drawing/2014/main" id="{78E1674D-ACDE-8C4E-9A78-F46DE45DF966}"/>
              </a:ext>
            </a:extLst>
          </p:cNvPr>
          <p:cNvSpPr/>
          <p:nvPr/>
        </p:nvSpPr>
        <p:spPr>
          <a:xfrm>
            <a:off x="1274433" y="4810043"/>
            <a:ext cx="968535" cy="461665"/>
          </a:xfrm>
          <a:prstGeom prst="rect">
            <a:avLst/>
          </a:prstGeom>
        </p:spPr>
        <p:txBody>
          <a:bodyPr wrap="none">
            <a:spAutoFit/>
          </a:bodyPr>
          <a:lstStyle/>
          <a:p>
            <a:r>
              <a:rPr lang="en-US" sz="1200" b="1" dirty="0">
                <a:solidFill>
                  <a:schemeClr val="tx2"/>
                </a:solidFill>
                <a:latin typeface="Metropolis" pitchFamily="2" charset="77"/>
              </a:rPr>
              <a:t>Downlinks</a:t>
            </a:r>
          </a:p>
          <a:p>
            <a:r>
              <a:rPr lang="en-US" sz="1200" b="1" dirty="0">
                <a:solidFill>
                  <a:schemeClr val="tx2"/>
                </a:solidFill>
                <a:latin typeface="Metropolis" pitchFamily="2" charset="77"/>
              </a:rPr>
              <a:t>(GENEVE)</a:t>
            </a:r>
            <a:endParaRPr lang="en-GB" sz="1200" dirty="0"/>
          </a:p>
        </p:txBody>
      </p:sp>
      <p:cxnSp>
        <p:nvCxnSpPr>
          <p:cNvPr id="312" name="Straight Connector 311">
            <a:extLst>
              <a:ext uri="{FF2B5EF4-FFF2-40B4-BE49-F238E27FC236}">
                <a16:creationId xmlns:a16="http://schemas.microsoft.com/office/drawing/2014/main" id="{27F69FC3-85E3-4547-AADD-ABF9AC52780B}"/>
              </a:ext>
            </a:extLst>
          </p:cNvPr>
          <p:cNvCxnSpPr>
            <a:cxnSpLocks/>
            <a:stCxn id="286" idx="0"/>
          </p:cNvCxnSpPr>
          <p:nvPr/>
        </p:nvCxnSpPr>
        <p:spPr bwMode="gray">
          <a:xfrm flipV="1">
            <a:off x="1715927" y="1829427"/>
            <a:ext cx="0" cy="307476"/>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313" name="Rectangle 312">
            <a:extLst>
              <a:ext uri="{FF2B5EF4-FFF2-40B4-BE49-F238E27FC236}">
                <a16:creationId xmlns:a16="http://schemas.microsoft.com/office/drawing/2014/main" id="{7C831122-56D5-8D4E-B1FA-15370596CA6F}"/>
              </a:ext>
            </a:extLst>
          </p:cNvPr>
          <p:cNvSpPr/>
          <p:nvPr/>
        </p:nvSpPr>
        <p:spPr>
          <a:xfrm>
            <a:off x="777621" y="1750521"/>
            <a:ext cx="1003769" cy="461665"/>
          </a:xfrm>
          <a:prstGeom prst="rect">
            <a:avLst/>
          </a:prstGeom>
        </p:spPr>
        <p:txBody>
          <a:bodyPr wrap="square">
            <a:spAutoFit/>
          </a:bodyPr>
          <a:lstStyle/>
          <a:p>
            <a:r>
              <a:rPr lang="en-US" sz="1200" b="1" dirty="0">
                <a:solidFill>
                  <a:schemeClr val="tx2"/>
                </a:solidFill>
                <a:latin typeface="Metropolis" pitchFamily="2" charset="77"/>
              </a:rPr>
              <a:t>Uplink LS</a:t>
            </a:r>
          </a:p>
          <a:p>
            <a:r>
              <a:rPr lang="en-US" sz="1200" b="1" dirty="0">
                <a:solidFill>
                  <a:schemeClr val="tx2"/>
                </a:solidFill>
                <a:latin typeface="Metropolis" pitchFamily="2" charset="77"/>
              </a:rPr>
              <a:t>(VLAN)</a:t>
            </a:r>
            <a:endParaRPr lang="en-GB" sz="1200" dirty="0"/>
          </a:p>
        </p:txBody>
      </p:sp>
      <p:grpSp>
        <p:nvGrpSpPr>
          <p:cNvPr id="98" name="Group 97">
            <a:extLst>
              <a:ext uri="{FF2B5EF4-FFF2-40B4-BE49-F238E27FC236}">
                <a16:creationId xmlns:a16="http://schemas.microsoft.com/office/drawing/2014/main" id="{D0628B08-E71A-9D47-BBF1-F52BF2365BA8}"/>
              </a:ext>
            </a:extLst>
          </p:cNvPr>
          <p:cNvGrpSpPr/>
          <p:nvPr/>
        </p:nvGrpSpPr>
        <p:grpSpPr>
          <a:xfrm>
            <a:off x="1503458" y="1409742"/>
            <a:ext cx="430337" cy="430337"/>
            <a:chOff x="7736620" y="7009631"/>
            <a:chExt cx="4501800" cy="4503600"/>
          </a:xfrm>
          <a:solidFill>
            <a:schemeClr val="tx1"/>
          </a:solidFill>
        </p:grpSpPr>
        <p:sp>
          <p:nvSpPr>
            <p:cNvPr id="99" name="Freeform: Shape 1">
              <a:extLst>
                <a:ext uri="{FF2B5EF4-FFF2-40B4-BE49-F238E27FC236}">
                  <a16:creationId xmlns:a16="http://schemas.microsoft.com/office/drawing/2014/main" id="{CDCD7847-E1A9-D444-88C2-FE860CA1758A}"/>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0" name="Freeform: Shape 2">
              <a:extLst>
                <a:ext uri="{FF2B5EF4-FFF2-40B4-BE49-F238E27FC236}">
                  <a16:creationId xmlns:a16="http://schemas.microsoft.com/office/drawing/2014/main" id="{B2DFB1FA-1D70-DF46-B8A5-113C6CF9AFBB}"/>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1" name="Freeform: Shape 3">
              <a:extLst>
                <a:ext uri="{FF2B5EF4-FFF2-40B4-BE49-F238E27FC236}">
                  <a16:creationId xmlns:a16="http://schemas.microsoft.com/office/drawing/2014/main" id="{FB31DFB6-8CF5-D140-A2E5-55A7E8C1243E}"/>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2" name="Freeform: Shape 4">
              <a:extLst>
                <a:ext uri="{FF2B5EF4-FFF2-40B4-BE49-F238E27FC236}">
                  <a16:creationId xmlns:a16="http://schemas.microsoft.com/office/drawing/2014/main" id="{F5B6DD9E-9CF2-784E-B1E7-5D466ED17392}"/>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3" name="Freeform: Shape 5">
              <a:extLst>
                <a:ext uri="{FF2B5EF4-FFF2-40B4-BE49-F238E27FC236}">
                  <a16:creationId xmlns:a16="http://schemas.microsoft.com/office/drawing/2014/main" id="{35B0B3EE-D86D-BE42-BB7D-0A9F21AC3FC8}"/>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104" name="Rectangle 103">
            <a:extLst>
              <a:ext uri="{FF2B5EF4-FFF2-40B4-BE49-F238E27FC236}">
                <a16:creationId xmlns:a16="http://schemas.microsoft.com/office/drawing/2014/main" id="{3E935FE1-6628-FD4F-8103-4F91C117C356}"/>
              </a:ext>
            </a:extLst>
          </p:cNvPr>
          <p:cNvSpPr/>
          <p:nvPr/>
        </p:nvSpPr>
        <p:spPr>
          <a:xfrm>
            <a:off x="758675" y="1256831"/>
            <a:ext cx="1151886" cy="461665"/>
          </a:xfrm>
          <a:prstGeom prst="rect">
            <a:avLst/>
          </a:prstGeom>
        </p:spPr>
        <p:txBody>
          <a:bodyPr wrap="square">
            <a:spAutoFit/>
          </a:bodyPr>
          <a:lstStyle/>
          <a:p>
            <a:r>
              <a:rPr lang="en-US" sz="1200" b="1" dirty="0">
                <a:solidFill>
                  <a:schemeClr val="tx2"/>
                </a:solidFill>
                <a:latin typeface="Metropolis" pitchFamily="2" charset="77"/>
              </a:rPr>
              <a:t>Physical Router</a:t>
            </a:r>
            <a:endParaRPr lang="en-GB" sz="1200" dirty="0"/>
          </a:p>
        </p:txBody>
      </p:sp>
      <p:sp>
        <p:nvSpPr>
          <p:cNvPr id="105" name="Rectangle 104">
            <a:extLst>
              <a:ext uri="{FF2B5EF4-FFF2-40B4-BE49-F238E27FC236}">
                <a16:creationId xmlns:a16="http://schemas.microsoft.com/office/drawing/2014/main" id="{66686509-5F4D-7E47-A6A4-744C36BD483E}"/>
              </a:ext>
            </a:extLst>
          </p:cNvPr>
          <p:cNvSpPr/>
          <p:nvPr/>
        </p:nvSpPr>
        <p:spPr>
          <a:xfrm>
            <a:off x="7254149" y="3780732"/>
            <a:ext cx="1741828" cy="861774"/>
          </a:xfrm>
          <a:prstGeom prst="rect">
            <a:avLst/>
          </a:prstGeom>
        </p:spPr>
        <p:txBody>
          <a:bodyPr wrap="square">
            <a:spAutoFit/>
          </a:bodyPr>
          <a:lstStyle/>
          <a:p>
            <a:r>
              <a:rPr lang="en-US" sz="1000" b="1" dirty="0">
                <a:solidFill>
                  <a:schemeClr val="tx2"/>
                </a:solidFill>
              </a:rPr>
              <a:t>Routes between T0 and T1 is plumbed by NSX management plane</a:t>
            </a:r>
          </a:p>
          <a:p>
            <a:r>
              <a:rPr lang="en-US" sz="1000" b="1" dirty="0">
                <a:solidFill>
                  <a:schemeClr val="tx2"/>
                </a:solidFill>
              </a:rPr>
              <a:t>(Route Advertisement Configuration on T1)</a:t>
            </a:r>
          </a:p>
        </p:txBody>
      </p:sp>
      <p:cxnSp>
        <p:nvCxnSpPr>
          <p:cNvPr id="106" name="Straight Connector 105">
            <a:extLst>
              <a:ext uri="{FF2B5EF4-FFF2-40B4-BE49-F238E27FC236}">
                <a16:creationId xmlns:a16="http://schemas.microsoft.com/office/drawing/2014/main" id="{5D44D6AF-03B4-1A46-A2EE-083C3DBA5777}"/>
              </a:ext>
            </a:extLst>
          </p:cNvPr>
          <p:cNvCxnSpPr>
            <a:cxnSpLocks/>
          </p:cNvCxnSpPr>
          <p:nvPr/>
        </p:nvCxnSpPr>
        <p:spPr bwMode="gray">
          <a:xfrm flipH="1" flipV="1">
            <a:off x="2079297" y="2578794"/>
            <a:ext cx="243071" cy="146626"/>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FF75E0EF-FA82-3A40-A763-2036C2804367}"/>
              </a:ext>
            </a:extLst>
          </p:cNvPr>
          <p:cNvCxnSpPr>
            <a:cxnSpLocks/>
          </p:cNvCxnSpPr>
          <p:nvPr/>
        </p:nvCxnSpPr>
        <p:spPr bwMode="gray">
          <a:xfrm flipH="1">
            <a:off x="2091003" y="2294401"/>
            <a:ext cx="265628" cy="84630"/>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08" name="Straight Connector 107">
            <a:extLst>
              <a:ext uri="{FF2B5EF4-FFF2-40B4-BE49-F238E27FC236}">
                <a16:creationId xmlns:a16="http://schemas.microsoft.com/office/drawing/2014/main" id="{14595F2A-1E7D-1A4A-9536-70AF6740F79F}"/>
              </a:ext>
            </a:extLst>
          </p:cNvPr>
          <p:cNvCxnSpPr>
            <a:cxnSpLocks/>
          </p:cNvCxnSpPr>
          <p:nvPr/>
        </p:nvCxnSpPr>
        <p:spPr bwMode="gray">
          <a:xfrm flipH="1" flipV="1">
            <a:off x="2105942" y="2471980"/>
            <a:ext cx="262800" cy="0"/>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09" name="Rectangle 108">
            <a:extLst>
              <a:ext uri="{FF2B5EF4-FFF2-40B4-BE49-F238E27FC236}">
                <a16:creationId xmlns:a16="http://schemas.microsoft.com/office/drawing/2014/main" id="{12762FC1-8EDE-C641-99F6-D11E4DCB3BFE}"/>
              </a:ext>
            </a:extLst>
          </p:cNvPr>
          <p:cNvSpPr/>
          <p:nvPr/>
        </p:nvSpPr>
        <p:spPr>
          <a:xfrm>
            <a:off x="2363648" y="2319460"/>
            <a:ext cx="968535" cy="461665"/>
          </a:xfrm>
          <a:prstGeom prst="rect">
            <a:avLst/>
          </a:prstGeom>
        </p:spPr>
        <p:txBody>
          <a:bodyPr wrap="none">
            <a:spAutoFit/>
          </a:bodyPr>
          <a:lstStyle/>
          <a:p>
            <a:r>
              <a:rPr lang="en-US" sz="1200" b="1" dirty="0">
                <a:solidFill>
                  <a:schemeClr val="tx2"/>
                </a:solidFill>
                <a:latin typeface="Metropolis" pitchFamily="2" charset="77"/>
              </a:rPr>
              <a:t>Downlink</a:t>
            </a:r>
          </a:p>
          <a:p>
            <a:r>
              <a:rPr lang="en-US" sz="1200" b="1" dirty="0">
                <a:solidFill>
                  <a:schemeClr val="tx2"/>
                </a:solidFill>
                <a:latin typeface="Metropolis" pitchFamily="2" charset="77"/>
              </a:rPr>
              <a:t>(GENEVE)</a:t>
            </a:r>
            <a:endParaRPr lang="en-GB" sz="1200" dirty="0"/>
          </a:p>
        </p:txBody>
      </p:sp>
    </p:spTree>
    <p:extLst>
      <p:ext uri="{BB962C8B-B14F-4D97-AF65-F5344CB8AC3E}">
        <p14:creationId xmlns:p14="http://schemas.microsoft.com/office/powerpoint/2010/main" val="13725007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312"/>
                                        </p:tgtEl>
                                        <p:attrNameLst>
                                          <p:attrName>style.visibility</p:attrName>
                                        </p:attrNameLst>
                                      </p:cBhvr>
                                      <p:to>
                                        <p:strVal val="visible"/>
                                      </p:to>
                                    </p:set>
                                    <p:anim calcmode="lin" valueType="num">
                                      <p:cBhvr additive="base">
                                        <p:cTn id="7" dur="500" fill="hold"/>
                                        <p:tgtEl>
                                          <p:spTgt spid="312"/>
                                        </p:tgtEl>
                                        <p:attrNameLst>
                                          <p:attrName>ppt_x</p:attrName>
                                        </p:attrNameLst>
                                      </p:cBhvr>
                                      <p:tavLst>
                                        <p:tav tm="0">
                                          <p:val>
                                            <p:strVal val="#ppt_x"/>
                                          </p:val>
                                        </p:tav>
                                        <p:tav tm="100000">
                                          <p:val>
                                            <p:strVal val="#ppt_x"/>
                                          </p:val>
                                        </p:tav>
                                      </p:tavLst>
                                    </p:anim>
                                    <p:anim calcmode="lin" valueType="num">
                                      <p:cBhvr additive="base">
                                        <p:cTn id="8" dur="500" fill="hold"/>
                                        <p:tgtEl>
                                          <p:spTgt spid="312"/>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313"/>
                                        </p:tgtEl>
                                        <p:attrNameLst>
                                          <p:attrName>style.visibility</p:attrName>
                                        </p:attrNameLst>
                                      </p:cBhvr>
                                      <p:to>
                                        <p:strVal val="visible"/>
                                      </p:to>
                                    </p:set>
                                    <p:anim calcmode="lin" valueType="num">
                                      <p:cBhvr additive="base">
                                        <p:cTn id="11" dur="500" fill="hold"/>
                                        <p:tgtEl>
                                          <p:spTgt spid="313"/>
                                        </p:tgtEl>
                                        <p:attrNameLst>
                                          <p:attrName>ppt_x</p:attrName>
                                        </p:attrNameLst>
                                      </p:cBhvr>
                                      <p:tavLst>
                                        <p:tav tm="0">
                                          <p:val>
                                            <p:strVal val="#ppt_x"/>
                                          </p:val>
                                        </p:tav>
                                        <p:tav tm="100000">
                                          <p:val>
                                            <p:strVal val="#ppt_x"/>
                                          </p:val>
                                        </p:tav>
                                      </p:tavLst>
                                    </p:anim>
                                    <p:anim calcmode="lin" valueType="num">
                                      <p:cBhvr additive="base">
                                        <p:cTn id="12" dur="500" fill="hold"/>
                                        <p:tgtEl>
                                          <p:spTgt spid="313"/>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98"/>
                                        </p:tgtEl>
                                        <p:attrNameLst>
                                          <p:attrName>style.visibility</p:attrName>
                                        </p:attrNameLst>
                                      </p:cBhvr>
                                      <p:to>
                                        <p:strVal val="visible"/>
                                      </p:to>
                                    </p:set>
                                    <p:anim calcmode="lin" valueType="num">
                                      <p:cBhvr additive="base">
                                        <p:cTn id="15" dur="500" fill="hold"/>
                                        <p:tgtEl>
                                          <p:spTgt spid="98"/>
                                        </p:tgtEl>
                                        <p:attrNameLst>
                                          <p:attrName>ppt_x</p:attrName>
                                        </p:attrNameLst>
                                      </p:cBhvr>
                                      <p:tavLst>
                                        <p:tav tm="0">
                                          <p:val>
                                            <p:strVal val="#ppt_x"/>
                                          </p:val>
                                        </p:tav>
                                        <p:tav tm="100000">
                                          <p:val>
                                            <p:strVal val="#ppt_x"/>
                                          </p:val>
                                        </p:tav>
                                      </p:tavLst>
                                    </p:anim>
                                    <p:anim calcmode="lin" valueType="num">
                                      <p:cBhvr additive="base">
                                        <p:cTn id="16" dur="500" fill="hold"/>
                                        <p:tgtEl>
                                          <p:spTgt spid="98"/>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104"/>
                                        </p:tgtEl>
                                        <p:attrNameLst>
                                          <p:attrName>style.visibility</p:attrName>
                                        </p:attrNameLst>
                                      </p:cBhvr>
                                      <p:to>
                                        <p:strVal val="visible"/>
                                      </p:to>
                                    </p:set>
                                    <p:anim calcmode="lin" valueType="num">
                                      <p:cBhvr additive="base">
                                        <p:cTn id="19" dur="500" fill="hold"/>
                                        <p:tgtEl>
                                          <p:spTgt spid="104"/>
                                        </p:tgtEl>
                                        <p:attrNameLst>
                                          <p:attrName>ppt_x</p:attrName>
                                        </p:attrNameLst>
                                      </p:cBhvr>
                                      <p:tavLst>
                                        <p:tav tm="0">
                                          <p:val>
                                            <p:strVal val="#ppt_x"/>
                                          </p:val>
                                        </p:tav>
                                        <p:tav tm="100000">
                                          <p:val>
                                            <p:strVal val="#ppt_x"/>
                                          </p:val>
                                        </p:tav>
                                      </p:tavLst>
                                    </p:anim>
                                    <p:anim calcmode="lin" valueType="num">
                                      <p:cBhvr additive="base">
                                        <p:cTn id="20" dur="500" fill="hold"/>
                                        <p:tgtEl>
                                          <p:spTgt spid="104"/>
                                        </p:tgtEl>
                                        <p:attrNameLst>
                                          <p:attrName>ppt_y</p:attrName>
                                        </p:attrNameLst>
                                      </p:cBhvr>
                                      <p:tavLst>
                                        <p:tav tm="0">
                                          <p:val>
                                            <p:strVal val="1+#ppt_h/2"/>
                                          </p:val>
                                        </p:tav>
                                        <p:tav tm="100000">
                                          <p:val>
                                            <p:strVal val="#ppt_y"/>
                                          </p:val>
                                        </p:tav>
                                      </p:tavLst>
                                    </p:anim>
                                  </p:childTnLst>
                                </p:cTn>
                              </p:par>
                            </p:childTnLst>
                          </p:cTn>
                        </p:par>
                        <p:par>
                          <p:cTn id="21" fill="hold">
                            <p:stCondLst>
                              <p:cond delay="500"/>
                            </p:stCondLst>
                            <p:childTnLst>
                              <p:par>
                                <p:cTn id="22" presetID="2" presetClass="entr" presetSubtype="4" fill="hold" nodeType="afterEffect">
                                  <p:stCondLst>
                                    <p:cond delay="0"/>
                                  </p:stCondLst>
                                  <p:childTnLst>
                                    <p:set>
                                      <p:cBhvr>
                                        <p:cTn id="23" dur="1" fill="hold">
                                          <p:stCondLst>
                                            <p:cond delay="0"/>
                                          </p:stCondLst>
                                        </p:cTn>
                                        <p:tgtEl>
                                          <p:spTgt spid="285"/>
                                        </p:tgtEl>
                                        <p:attrNameLst>
                                          <p:attrName>style.visibility</p:attrName>
                                        </p:attrNameLst>
                                      </p:cBhvr>
                                      <p:to>
                                        <p:strVal val="visible"/>
                                      </p:to>
                                    </p:set>
                                    <p:anim calcmode="lin" valueType="num">
                                      <p:cBhvr additive="base">
                                        <p:cTn id="24" dur="1000" fill="hold"/>
                                        <p:tgtEl>
                                          <p:spTgt spid="285"/>
                                        </p:tgtEl>
                                        <p:attrNameLst>
                                          <p:attrName>ppt_x</p:attrName>
                                        </p:attrNameLst>
                                      </p:cBhvr>
                                      <p:tavLst>
                                        <p:tav tm="0">
                                          <p:val>
                                            <p:strVal val="#ppt_x"/>
                                          </p:val>
                                        </p:tav>
                                        <p:tav tm="100000">
                                          <p:val>
                                            <p:strVal val="#ppt_x"/>
                                          </p:val>
                                        </p:tav>
                                      </p:tavLst>
                                    </p:anim>
                                    <p:anim calcmode="lin" valueType="num">
                                      <p:cBhvr additive="base">
                                        <p:cTn id="25" dur="1000" fill="hold"/>
                                        <p:tgtEl>
                                          <p:spTgt spid="285"/>
                                        </p:tgtEl>
                                        <p:attrNameLst>
                                          <p:attrName>ppt_y</p:attrName>
                                        </p:attrNameLst>
                                      </p:cBhvr>
                                      <p:tavLst>
                                        <p:tav tm="0">
                                          <p:val>
                                            <p:strVal val="1+#ppt_h/2"/>
                                          </p:val>
                                        </p:tav>
                                        <p:tav tm="100000">
                                          <p:val>
                                            <p:strVal val="#ppt_y"/>
                                          </p:val>
                                        </p:tav>
                                      </p:tavLst>
                                    </p:anim>
                                  </p:childTnLst>
                                </p:cTn>
                              </p:par>
                            </p:childTnLst>
                          </p:cTn>
                        </p:par>
                        <p:par>
                          <p:cTn id="26" fill="hold">
                            <p:stCondLst>
                              <p:cond delay="1500"/>
                            </p:stCondLst>
                            <p:childTnLst>
                              <p:par>
                                <p:cTn id="27" presetID="2" presetClass="entr" presetSubtype="4" fill="hold" grpId="0" nodeType="afterEffect">
                                  <p:stCondLst>
                                    <p:cond delay="0"/>
                                  </p:stCondLst>
                                  <p:childTnLst>
                                    <p:set>
                                      <p:cBhvr>
                                        <p:cTn id="28" dur="1" fill="hold">
                                          <p:stCondLst>
                                            <p:cond delay="0"/>
                                          </p:stCondLst>
                                        </p:cTn>
                                        <p:tgtEl>
                                          <p:spTgt spid="305"/>
                                        </p:tgtEl>
                                        <p:attrNameLst>
                                          <p:attrName>style.visibility</p:attrName>
                                        </p:attrNameLst>
                                      </p:cBhvr>
                                      <p:to>
                                        <p:strVal val="visible"/>
                                      </p:to>
                                    </p:set>
                                    <p:anim calcmode="lin" valueType="num">
                                      <p:cBhvr additive="base">
                                        <p:cTn id="29" dur="500" fill="hold"/>
                                        <p:tgtEl>
                                          <p:spTgt spid="305"/>
                                        </p:tgtEl>
                                        <p:attrNameLst>
                                          <p:attrName>ppt_x</p:attrName>
                                        </p:attrNameLst>
                                      </p:cBhvr>
                                      <p:tavLst>
                                        <p:tav tm="0">
                                          <p:val>
                                            <p:strVal val="#ppt_x"/>
                                          </p:val>
                                        </p:tav>
                                        <p:tav tm="100000">
                                          <p:val>
                                            <p:strVal val="#ppt_x"/>
                                          </p:val>
                                        </p:tav>
                                      </p:tavLst>
                                    </p:anim>
                                    <p:anim calcmode="lin" valueType="num">
                                      <p:cBhvr additive="base">
                                        <p:cTn id="30" dur="500" fill="hold"/>
                                        <p:tgtEl>
                                          <p:spTgt spid="305"/>
                                        </p:tgtEl>
                                        <p:attrNameLst>
                                          <p:attrName>ppt_y</p:attrName>
                                        </p:attrNameLst>
                                      </p:cBhvr>
                                      <p:tavLst>
                                        <p:tav tm="0">
                                          <p:val>
                                            <p:strVal val="1+#ppt_h/2"/>
                                          </p:val>
                                        </p:tav>
                                        <p:tav tm="100000">
                                          <p:val>
                                            <p:strVal val="#ppt_y"/>
                                          </p:val>
                                        </p:tav>
                                      </p:tavLst>
                                    </p:anim>
                                  </p:childTnLst>
                                </p:cTn>
                              </p:par>
                              <p:par>
                                <p:cTn id="31" presetID="2" presetClass="entr" presetSubtype="4" fill="hold" nodeType="withEffect">
                                  <p:stCondLst>
                                    <p:cond delay="0"/>
                                  </p:stCondLst>
                                  <p:childTnLst>
                                    <p:set>
                                      <p:cBhvr>
                                        <p:cTn id="32" dur="1" fill="hold">
                                          <p:stCondLst>
                                            <p:cond delay="0"/>
                                          </p:stCondLst>
                                        </p:cTn>
                                        <p:tgtEl>
                                          <p:spTgt spid="106"/>
                                        </p:tgtEl>
                                        <p:attrNameLst>
                                          <p:attrName>style.visibility</p:attrName>
                                        </p:attrNameLst>
                                      </p:cBhvr>
                                      <p:to>
                                        <p:strVal val="visible"/>
                                      </p:to>
                                    </p:set>
                                    <p:anim calcmode="lin" valueType="num">
                                      <p:cBhvr additive="base">
                                        <p:cTn id="33" dur="500" fill="hold"/>
                                        <p:tgtEl>
                                          <p:spTgt spid="106"/>
                                        </p:tgtEl>
                                        <p:attrNameLst>
                                          <p:attrName>ppt_x</p:attrName>
                                        </p:attrNameLst>
                                      </p:cBhvr>
                                      <p:tavLst>
                                        <p:tav tm="0">
                                          <p:val>
                                            <p:strVal val="#ppt_x"/>
                                          </p:val>
                                        </p:tav>
                                        <p:tav tm="100000">
                                          <p:val>
                                            <p:strVal val="#ppt_x"/>
                                          </p:val>
                                        </p:tav>
                                      </p:tavLst>
                                    </p:anim>
                                    <p:anim calcmode="lin" valueType="num">
                                      <p:cBhvr additive="base">
                                        <p:cTn id="34" dur="500" fill="hold"/>
                                        <p:tgtEl>
                                          <p:spTgt spid="106"/>
                                        </p:tgtEl>
                                        <p:attrNameLst>
                                          <p:attrName>ppt_y</p:attrName>
                                        </p:attrNameLst>
                                      </p:cBhvr>
                                      <p:tavLst>
                                        <p:tav tm="0">
                                          <p:val>
                                            <p:strVal val="1+#ppt_h/2"/>
                                          </p:val>
                                        </p:tav>
                                        <p:tav tm="100000">
                                          <p:val>
                                            <p:strVal val="#ppt_y"/>
                                          </p:val>
                                        </p:tav>
                                      </p:tavLst>
                                    </p:anim>
                                  </p:childTnLst>
                                </p:cTn>
                              </p:par>
                              <p:par>
                                <p:cTn id="35" presetID="2" presetClass="entr" presetSubtype="4" fill="hold" nodeType="withEffect">
                                  <p:stCondLst>
                                    <p:cond delay="0"/>
                                  </p:stCondLst>
                                  <p:childTnLst>
                                    <p:set>
                                      <p:cBhvr>
                                        <p:cTn id="36" dur="1" fill="hold">
                                          <p:stCondLst>
                                            <p:cond delay="0"/>
                                          </p:stCondLst>
                                        </p:cTn>
                                        <p:tgtEl>
                                          <p:spTgt spid="107"/>
                                        </p:tgtEl>
                                        <p:attrNameLst>
                                          <p:attrName>style.visibility</p:attrName>
                                        </p:attrNameLst>
                                      </p:cBhvr>
                                      <p:to>
                                        <p:strVal val="visible"/>
                                      </p:to>
                                    </p:set>
                                    <p:anim calcmode="lin" valueType="num">
                                      <p:cBhvr additive="base">
                                        <p:cTn id="37" dur="500" fill="hold"/>
                                        <p:tgtEl>
                                          <p:spTgt spid="107"/>
                                        </p:tgtEl>
                                        <p:attrNameLst>
                                          <p:attrName>ppt_x</p:attrName>
                                        </p:attrNameLst>
                                      </p:cBhvr>
                                      <p:tavLst>
                                        <p:tav tm="0">
                                          <p:val>
                                            <p:strVal val="#ppt_x"/>
                                          </p:val>
                                        </p:tav>
                                        <p:tav tm="100000">
                                          <p:val>
                                            <p:strVal val="#ppt_x"/>
                                          </p:val>
                                        </p:tav>
                                      </p:tavLst>
                                    </p:anim>
                                    <p:anim calcmode="lin" valueType="num">
                                      <p:cBhvr additive="base">
                                        <p:cTn id="38" dur="500" fill="hold"/>
                                        <p:tgtEl>
                                          <p:spTgt spid="107"/>
                                        </p:tgtEl>
                                        <p:attrNameLst>
                                          <p:attrName>ppt_y</p:attrName>
                                        </p:attrNameLst>
                                      </p:cBhvr>
                                      <p:tavLst>
                                        <p:tav tm="0">
                                          <p:val>
                                            <p:strVal val="1+#ppt_h/2"/>
                                          </p:val>
                                        </p:tav>
                                        <p:tav tm="100000">
                                          <p:val>
                                            <p:strVal val="#ppt_y"/>
                                          </p:val>
                                        </p:tav>
                                      </p:tavLst>
                                    </p:anim>
                                  </p:childTnLst>
                                </p:cTn>
                              </p:par>
                              <p:par>
                                <p:cTn id="39" presetID="2" presetClass="entr" presetSubtype="4" fill="hold" nodeType="withEffect">
                                  <p:stCondLst>
                                    <p:cond delay="0"/>
                                  </p:stCondLst>
                                  <p:childTnLst>
                                    <p:set>
                                      <p:cBhvr>
                                        <p:cTn id="40" dur="1" fill="hold">
                                          <p:stCondLst>
                                            <p:cond delay="0"/>
                                          </p:stCondLst>
                                        </p:cTn>
                                        <p:tgtEl>
                                          <p:spTgt spid="108"/>
                                        </p:tgtEl>
                                        <p:attrNameLst>
                                          <p:attrName>style.visibility</p:attrName>
                                        </p:attrNameLst>
                                      </p:cBhvr>
                                      <p:to>
                                        <p:strVal val="visible"/>
                                      </p:to>
                                    </p:set>
                                    <p:anim calcmode="lin" valueType="num">
                                      <p:cBhvr additive="base">
                                        <p:cTn id="41" dur="500" fill="hold"/>
                                        <p:tgtEl>
                                          <p:spTgt spid="108"/>
                                        </p:tgtEl>
                                        <p:attrNameLst>
                                          <p:attrName>ppt_x</p:attrName>
                                        </p:attrNameLst>
                                      </p:cBhvr>
                                      <p:tavLst>
                                        <p:tav tm="0">
                                          <p:val>
                                            <p:strVal val="#ppt_x"/>
                                          </p:val>
                                        </p:tav>
                                        <p:tav tm="100000">
                                          <p:val>
                                            <p:strVal val="#ppt_x"/>
                                          </p:val>
                                        </p:tav>
                                      </p:tavLst>
                                    </p:anim>
                                    <p:anim calcmode="lin" valueType="num">
                                      <p:cBhvr additive="base">
                                        <p:cTn id="42" dur="500" fill="hold"/>
                                        <p:tgtEl>
                                          <p:spTgt spid="108"/>
                                        </p:tgtEl>
                                        <p:attrNameLst>
                                          <p:attrName>ppt_y</p:attrName>
                                        </p:attrNameLst>
                                      </p:cBhvr>
                                      <p:tavLst>
                                        <p:tav tm="0">
                                          <p:val>
                                            <p:strVal val="1+#ppt_h/2"/>
                                          </p:val>
                                        </p:tav>
                                        <p:tav tm="100000">
                                          <p:val>
                                            <p:strVal val="#ppt_y"/>
                                          </p:val>
                                        </p:tav>
                                      </p:tavLst>
                                    </p:anim>
                                  </p:childTnLst>
                                </p:cTn>
                              </p:par>
                              <p:par>
                                <p:cTn id="43" presetID="2" presetClass="entr" presetSubtype="4" fill="hold" grpId="0" nodeType="withEffect">
                                  <p:stCondLst>
                                    <p:cond delay="0"/>
                                  </p:stCondLst>
                                  <p:childTnLst>
                                    <p:set>
                                      <p:cBhvr>
                                        <p:cTn id="44" dur="1" fill="hold">
                                          <p:stCondLst>
                                            <p:cond delay="0"/>
                                          </p:stCondLst>
                                        </p:cTn>
                                        <p:tgtEl>
                                          <p:spTgt spid="109"/>
                                        </p:tgtEl>
                                        <p:attrNameLst>
                                          <p:attrName>style.visibility</p:attrName>
                                        </p:attrNameLst>
                                      </p:cBhvr>
                                      <p:to>
                                        <p:strVal val="visible"/>
                                      </p:to>
                                    </p:set>
                                    <p:anim calcmode="lin" valueType="num">
                                      <p:cBhvr additive="base">
                                        <p:cTn id="45" dur="500" fill="hold"/>
                                        <p:tgtEl>
                                          <p:spTgt spid="109"/>
                                        </p:tgtEl>
                                        <p:attrNameLst>
                                          <p:attrName>ppt_x</p:attrName>
                                        </p:attrNameLst>
                                      </p:cBhvr>
                                      <p:tavLst>
                                        <p:tav tm="0">
                                          <p:val>
                                            <p:strVal val="#ppt_x"/>
                                          </p:val>
                                        </p:tav>
                                        <p:tav tm="100000">
                                          <p:val>
                                            <p:strVal val="#ppt_x"/>
                                          </p:val>
                                        </p:tav>
                                      </p:tavLst>
                                    </p:anim>
                                    <p:anim calcmode="lin" valueType="num">
                                      <p:cBhvr additive="base">
                                        <p:cTn id="46" dur="500" fill="hold"/>
                                        <p:tgtEl>
                                          <p:spTgt spid="109"/>
                                        </p:tgtEl>
                                        <p:attrNameLst>
                                          <p:attrName>ppt_y</p:attrName>
                                        </p:attrNameLst>
                                      </p:cBhvr>
                                      <p:tavLst>
                                        <p:tav tm="0">
                                          <p:val>
                                            <p:strVal val="1+#ppt_h/2"/>
                                          </p:val>
                                        </p:tav>
                                        <p:tav tm="100000">
                                          <p:val>
                                            <p:strVal val="#ppt_y"/>
                                          </p:val>
                                        </p:tav>
                                      </p:tavLst>
                                    </p:anim>
                                  </p:childTnLst>
                                </p:cTn>
                              </p:par>
                            </p:childTnLst>
                          </p:cTn>
                        </p:par>
                        <p:par>
                          <p:cTn id="47" fill="hold">
                            <p:stCondLst>
                              <p:cond delay="2000"/>
                            </p:stCondLst>
                            <p:childTnLst>
                              <p:par>
                                <p:cTn id="48" presetID="2" presetClass="entr" presetSubtype="4" fill="hold" nodeType="afterEffect">
                                  <p:stCondLst>
                                    <p:cond delay="0"/>
                                  </p:stCondLst>
                                  <p:childTnLst>
                                    <p:set>
                                      <p:cBhvr>
                                        <p:cTn id="49" dur="1" fill="hold">
                                          <p:stCondLst>
                                            <p:cond delay="0"/>
                                          </p:stCondLst>
                                        </p:cTn>
                                        <p:tgtEl>
                                          <p:spTgt spid="297"/>
                                        </p:tgtEl>
                                        <p:attrNameLst>
                                          <p:attrName>style.visibility</p:attrName>
                                        </p:attrNameLst>
                                      </p:cBhvr>
                                      <p:to>
                                        <p:strVal val="visible"/>
                                      </p:to>
                                    </p:set>
                                    <p:anim calcmode="lin" valueType="num">
                                      <p:cBhvr additive="base">
                                        <p:cTn id="50" dur="500" fill="hold"/>
                                        <p:tgtEl>
                                          <p:spTgt spid="297"/>
                                        </p:tgtEl>
                                        <p:attrNameLst>
                                          <p:attrName>ppt_x</p:attrName>
                                        </p:attrNameLst>
                                      </p:cBhvr>
                                      <p:tavLst>
                                        <p:tav tm="0">
                                          <p:val>
                                            <p:strVal val="#ppt_x"/>
                                          </p:val>
                                        </p:tav>
                                        <p:tav tm="100000">
                                          <p:val>
                                            <p:strVal val="#ppt_x"/>
                                          </p:val>
                                        </p:tav>
                                      </p:tavLst>
                                    </p:anim>
                                    <p:anim calcmode="lin" valueType="num">
                                      <p:cBhvr additive="base">
                                        <p:cTn id="51" dur="500" fill="hold"/>
                                        <p:tgtEl>
                                          <p:spTgt spid="297"/>
                                        </p:tgtEl>
                                        <p:attrNameLst>
                                          <p:attrName>ppt_y</p:attrName>
                                        </p:attrNameLst>
                                      </p:cBhvr>
                                      <p:tavLst>
                                        <p:tav tm="0">
                                          <p:val>
                                            <p:strVal val="1+#ppt_h/2"/>
                                          </p:val>
                                        </p:tav>
                                        <p:tav tm="100000">
                                          <p:val>
                                            <p:strVal val="#ppt_y"/>
                                          </p:val>
                                        </p:tav>
                                      </p:tavLst>
                                    </p:anim>
                                  </p:childTnLst>
                                </p:cTn>
                              </p:par>
                            </p:childTnLst>
                          </p:cTn>
                        </p:par>
                        <p:par>
                          <p:cTn id="52" fill="hold">
                            <p:stCondLst>
                              <p:cond delay="2500"/>
                            </p:stCondLst>
                            <p:childTnLst>
                              <p:par>
                                <p:cTn id="53" presetID="2" presetClass="entr" presetSubtype="4" fill="hold" nodeType="afterEffect">
                                  <p:stCondLst>
                                    <p:cond delay="0"/>
                                  </p:stCondLst>
                                  <p:childTnLst>
                                    <p:set>
                                      <p:cBhvr>
                                        <p:cTn id="54" dur="1" fill="hold">
                                          <p:stCondLst>
                                            <p:cond delay="0"/>
                                          </p:stCondLst>
                                        </p:cTn>
                                        <p:tgtEl>
                                          <p:spTgt spid="303"/>
                                        </p:tgtEl>
                                        <p:attrNameLst>
                                          <p:attrName>style.visibility</p:attrName>
                                        </p:attrNameLst>
                                      </p:cBhvr>
                                      <p:to>
                                        <p:strVal val="visible"/>
                                      </p:to>
                                    </p:set>
                                    <p:anim calcmode="lin" valueType="num">
                                      <p:cBhvr additive="base">
                                        <p:cTn id="55" dur="500" fill="hold"/>
                                        <p:tgtEl>
                                          <p:spTgt spid="303"/>
                                        </p:tgtEl>
                                        <p:attrNameLst>
                                          <p:attrName>ppt_x</p:attrName>
                                        </p:attrNameLst>
                                      </p:cBhvr>
                                      <p:tavLst>
                                        <p:tav tm="0">
                                          <p:val>
                                            <p:strVal val="#ppt_x"/>
                                          </p:val>
                                        </p:tav>
                                        <p:tav tm="100000">
                                          <p:val>
                                            <p:strVal val="#ppt_x"/>
                                          </p:val>
                                        </p:tav>
                                      </p:tavLst>
                                    </p:anim>
                                    <p:anim calcmode="lin" valueType="num">
                                      <p:cBhvr additive="base">
                                        <p:cTn id="56" dur="500" fill="hold"/>
                                        <p:tgtEl>
                                          <p:spTgt spid="303"/>
                                        </p:tgtEl>
                                        <p:attrNameLst>
                                          <p:attrName>ppt_y</p:attrName>
                                        </p:attrNameLst>
                                      </p:cBhvr>
                                      <p:tavLst>
                                        <p:tav tm="0">
                                          <p:val>
                                            <p:strVal val="1+#ppt_h/2"/>
                                          </p:val>
                                        </p:tav>
                                        <p:tav tm="100000">
                                          <p:val>
                                            <p:strVal val="#ppt_y"/>
                                          </p:val>
                                        </p:tav>
                                      </p:tavLst>
                                    </p:anim>
                                  </p:childTnLst>
                                </p:cTn>
                              </p:par>
                            </p:childTnLst>
                          </p:cTn>
                        </p:par>
                        <p:par>
                          <p:cTn id="57" fill="hold">
                            <p:stCondLst>
                              <p:cond delay="3000"/>
                            </p:stCondLst>
                            <p:childTnLst>
                              <p:par>
                                <p:cTn id="58" presetID="2" presetClass="entr" presetSubtype="4" fill="hold" grpId="0" nodeType="afterEffect">
                                  <p:stCondLst>
                                    <p:cond delay="0"/>
                                  </p:stCondLst>
                                  <p:childTnLst>
                                    <p:set>
                                      <p:cBhvr>
                                        <p:cTn id="59" dur="1" fill="hold">
                                          <p:stCondLst>
                                            <p:cond delay="0"/>
                                          </p:stCondLst>
                                        </p:cTn>
                                        <p:tgtEl>
                                          <p:spTgt spid="304"/>
                                        </p:tgtEl>
                                        <p:attrNameLst>
                                          <p:attrName>style.visibility</p:attrName>
                                        </p:attrNameLst>
                                      </p:cBhvr>
                                      <p:to>
                                        <p:strVal val="visible"/>
                                      </p:to>
                                    </p:set>
                                    <p:anim calcmode="lin" valueType="num">
                                      <p:cBhvr additive="base">
                                        <p:cTn id="60" dur="500" fill="hold"/>
                                        <p:tgtEl>
                                          <p:spTgt spid="304"/>
                                        </p:tgtEl>
                                        <p:attrNameLst>
                                          <p:attrName>ppt_x</p:attrName>
                                        </p:attrNameLst>
                                      </p:cBhvr>
                                      <p:tavLst>
                                        <p:tav tm="0">
                                          <p:val>
                                            <p:strVal val="#ppt_x"/>
                                          </p:val>
                                        </p:tav>
                                        <p:tav tm="100000">
                                          <p:val>
                                            <p:strVal val="#ppt_x"/>
                                          </p:val>
                                        </p:tav>
                                      </p:tavLst>
                                    </p:anim>
                                    <p:anim calcmode="lin" valueType="num">
                                      <p:cBhvr additive="base">
                                        <p:cTn id="61" dur="500" fill="hold"/>
                                        <p:tgtEl>
                                          <p:spTgt spid="304"/>
                                        </p:tgtEl>
                                        <p:attrNameLst>
                                          <p:attrName>ppt_y</p:attrName>
                                        </p:attrNameLst>
                                      </p:cBhvr>
                                      <p:tavLst>
                                        <p:tav tm="0">
                                          <p:val>
                                            <p:strVal val="1+#ppt_h/2"/>
                                          </p:val>
                                        </p:tav>
                                        <p:tav tm="100000">
                                          <p:val>
                                            <p:strVal val="#ppt_y"/>
                                          </p:val>
                                        </p:tav>
                                      </p:tavLst>
                                    </p:anim>
                                  </p:childTnLst>
                                </p:cTn>
                              </p:par>
                            </p:childTnLst>
                          </p:cTn>
                        </p:par>
                        <p:par>
                          <p:cTn id="62" fill="hold">
                            <p:stCondLst>
                              <p:cond delay="3500"/>
                            </p:stCondLst>
                            <p:childTnLst>
                              <p:par>
                                <p:cTn id="63" presetID="2" presetClass="entr" presetSubtype="4" fill="hold" grpId="0" nodeType="afterEffect">
                                  <p:stCondLst>
                                    <p:cond delay="0"/>
                                  </p:stCondLst>
                                  <p:childTnLst>
                                    <p:set>
                                      <p:cBhvr>
                                        <p:cTn id="64" dur="1" fill="hold">
                                          <p:stCondLst>
                                            <p:cond delay="0"/>
                                          </p:stCondLst>
                                        </p:cTn>
                                        <p:tgtEl>
                                          <p:spTgt spid="306"/>
                                        </p:tgtEl>
                                        <p:attrNameLst>
                                          <p:attrName>style.visibility</p:attrName>
                                        </p:attrNameLst>
                                      </p:cBhvr>
                                      <p:to>
                                        <p:strVal val="visible"/>
                                      </p:to>
                                    </p:set>
                                    <p:anim calcmode="lin" valueType="num">
                                      <p:cBhvr additive="base">
                                        <p:cTn id="65" dur="500" fill="hold"/>
                                        <p:tgtEl>
                                          <p:spTgt spid="306"/>
                                        </p:tgtEl>
                                        <p:attrNameLst>
                                          <p:attrName>ppt_x</p:attrName>
                                        </p:attrNameLst>
                                      </p:cBhvr>
                                      <p:tavLst>
                                        <p:tav tm="0">
                                          <p:val>
                                            <p:strVal val="#ppt_x"/>
                                          </p:val>
                                        </p:tav>
                                        <p:tav tm="100000">
                                          <p:val>
                                            <p:strVal val="#ppt_x"/>
                                          </p:val>
                                        </p:tav>
                                      </p:tavLst>
                                    </p:anim>
                                    <p:anim calcmode="lin" valueType="num">
                                      <p:cBhvr additive="base">
                                        <p:cTn id="66" dur="500" fill="hold"/>
                                        <p:tgtEl>
                                          <p:spTgt spid="306"/>
                                        </p:tgtEl>
                                        <p:attrNameLst>
                                          <p:attrName>ppt_y</p:attrName>
                                        </p:attrNameLst>
                                      </p:cBhvr>
                                      <p:tavLst>
                                        <p:tav tm="0">
                                          <p:val>
                                            <p:strVal val="1+#ppt_h/2"/>
                                          </p:val>
                                        </p:tav>
                                        <p:tav tm="100000">
                                          <p:val>
                                            <p:strVal val="#ppt_y"/>
                                          </p:val>
                                        </p:tav>
                                      </p:tavLst>
                                    </p:anim>
                                  </p:childTnLst>
                                </p:cTn>
                              </p:par>
                            </p:childTnLst>
                          </p:cTn>
                        </p:par>
                        <p:par>
                          <p:cTn id="67" fill="hold">
                            <p:stCondLst>
                              <p:cond delay="4000"/>
                            </p:stCondLst>
                            <p:childTnLst>
                              <p:par>
                                <p:cTn id="68" presetID="2" presetClass="entr" presetSubtype="4" fill="hold" nodeType="afterEffect">
                                  <p:stCondLst>
                                    <p:cond delay="0"/>
                                  </p:stCondLst>
                                  <p:childTnLst>
                                    <p:set>
                                      <p:cBhvr>
                                        <p:cTn id="69" dur="1" fill="hold">
                                          <p:stCondLst>
                                            <p:cond delay="0"/>
                                          </p:stCondLst>
                                        </p:cTn>
                                        <p:tgtEl>
                                          <p:spTgt spid="307"/>
                                        </p:tgtEl>
                                        <p:attrNameLst>
                                          <p:attrName>style.visibility</p:attrName>
                                        </p:attrNameLst>
                                      </p:cBhvr>
                                      <p:to>
                                        <p:strVal val="visible"/>
                                      </p:to>
                                    </p:set>
                                    <p:anim calcmode="lin" valueType="num">
                                      <p:cBhvr additive="base">
                                        <p:cTn id="70" dur="500" fill="hold"/>
                                        <p:tgtEl>
                                          <p:spTgt spid="307"/>
                                        </p:tgtEl>
                                        <p:attrNameLst>
                                          <p:attrName>ppt_x</p:attrName>
                                        </p:attrNameLst>
                                      </p:cBhvr>
                                      <p:tavLst>
                                        <p:tav tm="0">
                                          <p:val>
                                            <p:strVal val="#ppt_x"/>
                                          </p:val>
                                        </p:tav>
                                        <p:tav tm="100000">
                                          <p:val>
                                            <p:strVal val="#ppt_x"/>
                                          </p:val>
                                        </p:tav>
                                      </p:tavLst>
                                    </p:anim>
                                    <p:anim calcmode="lin" valueType="num">
                                      <p:cBhvr additive="base">
                                        <p:cTn id="71" dur="500" fill="hold"/>
                                        <p:tgtEl>
                                          <p:spTgt spid="307"/>
                                        </p:tgtEl>
                                        <p:attrNameLst>
                                          <p:attrName>ppt_y</p:attrName>
                                        </p:attrNameLst>
                                      </p:cBhvr>
                                      <p:tavLst>
                                        <p:tav tm="0">
                                          <p:val>
                                            <p:strVal val="1+#ppt_h/2"/>
                                          </p:val>
                                        </p:tav>
                                        <p:tav tm="100000">
                                          <p:val>
                                            <p:strVal val="#ppt_y"/>
                                          </p:val>
                                        </p:tav>
                                      </p:tavLst>
                                    </p:anim>
                                  </p:childTnLst>
                                </p:cTn>
                              </p:par>
                            </p:childTnLst>
                          </p:cTn>
                        </p:par>
                        <p:par>
                          <p:cTn id="72" fill="hold">
                            <p:stCondLst>
                              <p:cond delay="4500"/>
                            </p:stCondLst>
                            <p:childTnLst>
                              <p:par>
                                <p:cTn id="73" presetID="2" presetClass="entr" presetSubtype="4" fill="hold" nodeType="afterEffect">
                                  <p:stCondLst>
                                    <p:cond delay="0"/>
                                  </p:stCondLst>
                                  <p:childTnLst>
                                    <p:set>
                                      <p:cBhvr>
                                        <p:cTn id="74" dur="1" fill="hold">
                                          <p:stCondLst>
                                            <p:cond delay="0"/>
                                          </p:stCondLst>
                                        </p:cTn>
                                        <p:tgtEl>
                                          <p:spTgt spid="308"/>
                                        </p:tgtEl>
                                        <p:attrNameLst>
                                          <p:attrName>style.visibility</p:attrName>
                                        </p:attrNameLst>
                                      </p:cBhvr>
                                      <p:to>
                                        <p:strVal val="visible"/>
                                      </p:to>
                                    </p:set>
                                    <p:anim calcmode="lin" valueType="num">
                                      <p:cBhvr additive="base">
                                        <p:cTn id="75" dur="500" fill="hold"/>
                                        <p:tgtEl>
                                          <p:spTgt spid="308"/>
                                        </p:tgtEl>
                                        <p:attrNameLst>
                                          <p:attrName>ppt_x</p:attrName>
                                        </p:attrNameLst>
                                      </p:cBhvr>
                                      <p:tavLst>
                                        <p:tav tm="0">
                                          <p:val>
                                            <p:strVal val="#ppt_x"/>
                                          </p:val>
                                        </p:tav>
                                        <p:tav tm="100000">
                                          <p:val>
                                            <p:strVal val="#ppt_x"/>
                                          </p:val>
                                        </p:tav>
                                      </p:tavLst>
                                    </p:anim>
                                    <p:anim calcmode="lin" valueType="num">
                                      <p:cBhvr additive="base">
                                        <p:cTn id="76" dur="500" fill="hold"/>
                                        <p:tgtEl>
                                          <p:spTgt spid="308"/>
                                        </p:tgtEl>
                                        <p:attrNameLst>
                                          <p:attrName>ppt_y</p:attrName>
                                        </p:attrNameLst>
                                      </p:cBhvr>
                                      <p:tavLst>
                                        <p:tav tm="0">
                                          <p:val>
                                            <p:strVal val="1+#ppt_h/2"/>
                                          </p:val>
                                        </p:tav>
                                        <p:tav tm="100000">
                                          <p:val>
                                            <p:strVal val="#ppt_y"/>
                                          </p:val>
                                        </p:tav>
                                      </p:tavLst>
                                    </p:anim>
                                  </p:childTnLst>
                                </p:cTn>
                              </p:par>
                            </p:childTnLst>
                          </p:cTn>
                        </p:par>
                        <p:par>
                          <p:cTn id="77" fill="hold">
                            <p:stCondLst>
                              <p:cond delay="5000"/>
                            </p:stCondLst>
                            <p:childTnLst>
                              <p:par>
                                <p:cTn id="78" presetID="2" presetClass="entr" presetSubtype="4" fill="hold" nodeType="afterEffect">
                                  <p:stCondLst>
                                    <p:cond delay="0"/>
                                  </p:stCondLst>
                                  <p:childTnLst>
                                    <p:set>
                                      <p:cBhvr>
                                        <p:cTn id="79" dur="1" fill="hold">
                                          <p:stCondLst>
                                            <p:cond delay="0"/>
                                          </p:stCondLst>
                                        </p:cTn>
                                        <p:tgtEl>
                                          <p:spTgt spid="309"/>
                                        </p:tgtEl>
                                        <p:attrNameLst>
                                          <p:attrName>style.visibility</p:attrName>
                                        </p:attrNameLst>
                                      </p:cBhvr>
                                      <p:to>
                                        <p:strVal val="visible"/>
                                      </p:to>
                                    </p:set>
                                    <p:anim calcmode="lin" valueType="num">
                                      <p:cBhvr additive="base">
                                        <p:cTn id="80" dur="500" fill="hold"/>
                                        <p:tgtEl>
                                          <p:spTgt spid="309"/>
                                        </p:tgtEl>
                                        <p:attrNameLst>
                                          <p:attrName>ppt_x</p:attrName>
                                        </p:attrNameLst>
                                      </p:cBhvr>
                                      <p:tavLst>
                                        <p:tav tm="0">
                                          <p:val>
                                            <p:strVal val="#ppt_x"/>
                                          </p:val>
                                        </p:tav>
                                        <p:tav tm="100000">
                                          <p:val>
                                            <p:strVal val="#ppt_x"/>
                                          </p:val>
                                        </p:tav>
                                      </p:tavLst>
                                    </p:anim>
                                    <p:anim calcmode="lin" valueType="num">
                                      <p:cBhvr additive="base">
                                        <p:cTn id="81" dur="500" fill="hold"/>
                                        <p:tgtEl>
                                          <p:spTgt spid="309"/>
                                        </p:tgtEl>
                                        <p:attrNameLst>
                                          <p:attrName>ppt_y</p:attrName>
                                        </p:attrNameLst>
                                      </p:cBhvr>
                                      <p:tavLst>
                                        <p:tav tm="0">
                                          <p:val>
                                            <p:strVal val="1+#ppt_h/2"/>
                                          </p:val>
                                        </p:tav>
                                        <p:tav tm="100000">
                                          <p:val>
                                            <p:strVal val="#ppt_y"/>
                                          </p:val>
                                        </p:tav>
                                      </p:tavLst>
                                    </p:anim>
                                  </p:childTnLst>
                                </p:cTn>
                              </p:par>
                            </p:childTnLst>
                          </p:cTn>
                        </p:par>
                        <p:par>
                          <p:cTn id="82" fill="hold">
                            <p:stCondLst>
                              <p:cond delay="5500"/>
                            </p:stCondLst>
                            <p:childTnLst>
                              <p:par>
                                <p:cTn id="83" presetID="2" presetClass="entr" presetSubtype="4" fill="hold" grpId="0" nodeType="afterEffect">
                                  <p:stCondLst>
                                    <p:cond delay="0"/>
                                  </p:stCondLst>
                                  <p:childTnLst>
                                    <p:set>
                                      <p:cBhvr>
                                        <p:cTn id="84" dur="1" fill="hold">
                                          <p:stCondLst>
                                            <p:cond delay="0"/>
                                          </p:stCondLst>
                                        </p:cTn>
                                        <p:tgtEl>
                                          <p:spTgt spid="310"/>
                                        </p:tgtEl>
                                        <p:attrNameLst>
                                          <p:attrName>style.visibility</p:attrName>
                                        </p:attrNameLst>
                                      </p:cBhvr>
                                      <p:to>
                                        <p:strVal val="visible"/>
                                      </p:to>
                                    </p:set>
                                    <p:anim calcmode="lin" valueType="num">
                                      <p:cBhvr additive="base">
                                        <p:cTn id="85" dur="500" fill="hold"/>
                                        <p:tgtEl>
                                          <p:spTgt spid="310"/>
                                        </p:tgtEl>
                                        <p:attrNameLst>
                                          <p:attrName>ppt_x</p:attrName>
                                        </p:attrNameLst>
                                      </p:cBhvr>
                                      <p:tavLst>
                                        <p:tav tm="0">
                                          <p:val>
                                            <p:strVal val="#ppt_x"/>
                                          </p:val>
                                        </p:tav>
                                        <p:tav tm="100000">
                                          <p:val>
                                            <p:strVal val="#ppt_x"/>
                                          </p:val>
                                        </p:tav>
                                      </p:tavLst>
                                    </p:anim>
                                    <p:anim calcmode="lin" valueType="num">
                                      <p:cBhvr additive="base">
                                        <p:cTn id="86" dur="500" fill="hold"/>
                                        <p:tgtEl>
                                          <p:spTgt spid="310"/>
                                        </p:tgtEl>
                                        <p:attrNameLst>
                                          <p:attrName>ppt_y</p:attrName>
                                        </p:attrNameLst>
                                      </p:cBhvr>
                                      <p:tavLst>
                                        <p:tav tm="0">
                                          <p:val>
                                            <p:strVal val="1+#ppt_h/2"/>
                                          </p:val>
                                        </p:tav>
                                        <p:tav tm="100000">
                                          <p:val>
                                            <p:strVal val="#ppt_y"/>
                                          </p:val>
                                        </p:tav>
                                      </p:tavLst>
                                    </p:anim>
                                  </p:childTnLst>
                                </p:cTn>
                              </p:par>
                            </p:childTnLst>
                          </p:cTn>
                        </p:par>
                        <p:par>
                          <p:cTn id="87" fill="hold">
                            <p:stCondLst>
                              <p:cond delay="6000"/>
                            </p:stCondLst>
                            <p:childTnLst>
                              <p:par>
                                <p:cTn id="88" presetID="2" presetClass="entr" presetSubtype="4" fill="hold" grpId="0" nodeType="afterEffect">
                                  <p:stCondLst>
                                    <p:cond delay="0"/>
                                  </p:stCondLst>
                                  <p:childTnLst>
                                    <p:set>
                                      <p:cBhvr>
                                        <p:cTn id="89" dur="1" fill="hold">
                                          <p:stCondLst>
                                            <p:cond delay="0"/>
                                          </p:stCondLst>
                                        </p:cTn>
                                        <p:tgtEl>
                                          <p:spTgt spid="284"/>
                                        </p:tgtEl>
                                        <p:attrNameLst>
                                          <p:attrName>style.visibility</p:attrName>
                                        </p:attrNameLst>
                                      </p:cBhvr>
                                      <p:to>
                                        <p:strVal val="visible"/>
                                      </p:to>
                                    </p:set>
                                    <p:anim calcmode="lin" valueType="num">
                                      <p:cBhvr additive="base">
                                        <p:cTn id="90" dur="500" fill="hold"/>
                                        <p:tgtEl>
                                          <p:spTgt spid="284"/>
                                        </p:tgtEl>
                                        <p:attrNameLst>
                                          <p:attrName>ppt_x</p:attrName>
                                        </p:attrNameLst>
                                      </p:cBhvr>
                                      <p:tavLst>
                                        <p:tav tm="0">
                                          <p:val>
                                            <p:strVal val="#ppt_x"/>
                                          </p:val>
                                        </p:tav>
                                        <p:tav tm="100000">
                                          <p:val>
                                            <p:strVal val="#ppt_x"/>
                                          </p:val>
                                        </p:tav>
                                      </p:tavLst>
                                    </p:anim>
                                    <p:anim calcmode="lin" valueType="num">
                                      <p:cBhvr additive="base">
                                        <p:cTn id="91" dur="500" fill="hold"/>
                                        <p:tgtEl>
                                          <p:spTgt spid="284"/>
                                        </p:tgtEl>
                                        <p:attrNameLst>
                                          <p:attrName>ppt_y</p:attrName>
                                        </p:attrNameLst>
                                      </p:cBhvr>
                                      <p:tavLst>
                                        <p:tav tm="0">
                                          <p:val>
                                            <p:strVal val="1+#ppt_h/2"/>
                                          </p:val>
                                        </p:tav>
                                        <p:tav tm="100000">
                                          <p:val>
                                            <p:strVal val="#ppt_y"/>
                                          </p:val>
                                        </p:tav>
                                      </p:tavLst>
                                    </p:anim>
                                  </p:childTnLst>
                                </p:cTn>
                              </p:par>
                            </p:childTnLst>
                          </p:cTn>
                        </p:par>
                      </p:childTnLst>
                    </p:cTn>
                  </p:par>
                  <p:par>
                    <p:cTn id="92" fill="hold">
                      <p:stCondLst>
                        <p:cond delay="indefinite"/>
                      </p:stCondLst>
                      <p:childTnLst>
                        <p:par>
                          <p:cTn id="93" fill="hold">
                            <p:stCondLst>
                              <p:cond delay="0"/>
                            </p:stCondLst>
                            <p:childTnLst>
                              <p:par>
                                <p:cTn id="94" presetID="2" presetClass="entr" presetSubtype="4" fill="hold" nodeType="clickEffect">
                                  <p:stCondLst>
                                    <p:cond delay="0"/>
                                  </p:stCondLst>
                                  <p:childTnLst>
                                    <p:set>
                                      <p:cBhvr>
                                        <p:cTn id="95" dur="1" fill="hold">
                                          <p:stCondLst>
                                            <p:cond delay="0"/>
                                          </p:stCondLst>
                                        </p:cTn>
                                        <p:tgtEl>
                                          <p:spTgt spid="147"/>
                                        </p:tgtEl>
                                        <p:attrNameLst>
                                          <p:attrName>style.visibility</p:attrName>
                                        </p:attrNameLst>
                                      </p:cBhvr>
                                      <p:to>
                                        <p:strVal val="visible"/>
                                      </p:to>
                                    </p:set>
                                    <p:anim calcmode="lin" valueType="num">
                                      <p:cBhvr additive="base">
                                        <p:cTn id="96" dur="500" fill="hold"/>
                                        <p:tgtEl>
                                          <p:spTgt spid="147"/>
                                        </p:tgtEl>
                                        <p:attrNameLst>
                                          <p:attrName>ppt_x</p:attrName>
                                        </p:attrNameLst>
                                      </p:cBhvr>
                                      <p:tavLst>
                                        <p:tav tm="0">
                                          <p:val>
                                            <p:strVal val="#ppt_x"/>
                                          </p:val>
                                        </p:tav>
                                        <p:tav tm="100000">
                                          <p:val>
                                            <p:strVal val="#ppt_x"/>
                                          </p:val>
                                        </p:tav>
                                      </p:tavLst>
                                    </p:anim>
                                    <p:anim calcmode="lin" valueType="num">
                                      <p:cBhvr additive="base">
                                        <p:cTn id="97" dur="500" fill="hold"/>
                                        <p:tgtEl>
                                          <p:spTgt spid="147"/>
                                        </p:tgtEl>
                                        <p:attrNameLst>
                                          <p:attrName>ppt_y</p:attrName>
                                        </p:attrNameLst>
                                      </p:cBhvr>
                                      <p:tavLst>
                                        <p:tav tm="0">
                                          <p:val>
                                            <p:strVal val="1+#ppt_h/2"/>
                                          </p:val>
                                        </p:tav>
                                        <p:tav tm="100000">
                                          <p:val>
                                            <p:strVal val="#ppt_y"/>
                                          </p:val>
                                        </p:tav>
                                      </p:tavLst>
                                    </p:anim>
                                  </p:childTnLst>
                                </p:cTn>
                              </p:par>
                              <p:par>
                                <p:cTn id="98" presetID="2" presetClass="entr" presetSubtype="4" fill="hold" grpId="0" nodeType="withEffect">
                                  <p:stCondLst>
                                    <p:cond delay="0"/>
                                  </p:stCondLst>
                                  <p:childTnLst>
                                    <p:set>
                                      <p:cBhvr>
                                        <p:cTn id="99" dur="1" fill="hold">
                                          <p:stCondLst>
                                            <p:cond delay="0"/>
                                          </p:stCondLst>
                                        </p:cTn>
                                        <p:tgtEl>
                                          <p:spTgt spid="153"/>
                                        </p:tgtEl>
                                        <p:attrNameLst>
                                          <p:attrName>style.visibility</p:attrName>
                                        </p:attrNameLst>
                                      </p:cBhvr>
                                      <p:to>
                                        <p:strVal val="visible"/>
                                      </p:to>
                                    </p:set>
                                    <p:anim calcmode="lin" valueType="num">
                                      <p:cBhvr additive="base">
                                        <p:cTn id="100" dur="500" fill="hold"/>
                                        <p:tgtEl>
                                          <p:spTgt spid="153"/>
                                        </p:tgtEl>
                                        <p:attrNameLst>
                                          <p:attrName>ppt_x</p:attrName>
                                        </p:attrNameLst>
                                      </p:cBhvr>
                                      <p:tavLst>
                                        <p:tav tm="0">
                                          <p:val>
                                            <p:strVal val="#ppt_x"/>
                                          </p:val>
                                        </p:tav>
                                        <p:tav tm="100000">
                                          <p:val>
                                            <p:strVal val="#ppt_x"/>
                                          </p:val>
                                        </p:tav>
                                      </p:tavLst>
                                    </p:anim>
                                    <p:anim calcmode="lin" valueType="num">
                                      <p:cBhvr additive="base">
                                        <p:cTn id="101" dur="500" fill="hold"/>
                                        <p:tgtEl>
                                          <p:spTgt spid="153"/>
                                        </p:tgtEl>
                                        <p:attrNameLst>
                                          <p:attrName>ppt_y</p:attrName>
                                        </p:attrNameLst>
                                      </p:cBhvr>
                                      <p:tavLst>
                                        <p:tav tm="0">
                                          <p:val>
                                            <p:strVal val="1+#ppt_h/2"/>
                                          </p:val>
                                        </p:tav>
                                        <p:tav tm="100000">
                                          <p:val>
                                            <p:strVal val="#ppt_y"/>
                                          </p:val>
                                        </p:tav>
                                      </p:tavLst>
                                    </p:anim>
                                  </p:childTnLst>
                                </p:cTn>
                              </p:par>
                              <p:par>
                                <p:cTn id="102" presetID="2" presetClass="entr" presetSubtype="4" fill="hold" grpId="0" nodeType="withEffect">
                                  <p:stCondLst>
                                    <p:cond delay="0"/>
                                  </p:stCondLst>
                                  <p:childTnLst>
                                    <p:set>
                                      <p:cBhvr>
                                        <p:cTn id="103" dur="1" fill="hold">
                                          <p:stCondLst>
                                            <p:cond delay="0"/>
                                          </p:stCondLst>
                                        </p:cTn>
                                        <p:tgtEl>
                                          <p:spTgt spid="68"/>
                                        </p:tgtEl>
                                        <p:attrNameLst>
                                          <p:attrName>style.visibility</p:attrName>
                                        </p:attrNameLst>
                                      </p:cBhvr>
                                      <p:to>
                                        <p:strVal val="visible"/>
                                      </p:to>
                                    </p:set>
                                    <p:anim calcmode="lin" valueType="num">
                                      <p:cBhvr additive="base">
                                        <p:cTn id="104" dur="500" fill="hold"/>
                                        <p:tgtEl>
                                          <p:spTgt spid="68"/>
                                        </p:tgtEl>
                                        <p:attrNameLst>
                                          <p:attrName>ppt_x</p:attrName>
                                        </p:attrNameLst>
                                      </p:cBhvr>
                                      <p:tavLst>
                                        <p:tav tm="0">
                                          <p:val>
                                            <p:strVal val="#ppt_x"/>
                                          </p:val>
                                        </p:tav>
                                        <p:tav tm="100000">
                                          <p:val>
                                            <p:strVal val="#ppt_x"/>
                                          </p:val>
                                        </p:tav>
                                      </p:tavLst>
                                    </p:anim>
                                    <p:anim calcmode="lin" valueType="num">
                                      <p:cBhvr additive="base">
                                        <p:cTn id="105" dur="500" fill="hold"/>
                                        <p:tgtEl>
                                          <p:spTgt spid="68"/>
                                        </p:tgtEl>
                                        <p:attrNameLst>
                                          <p:attrName>ppt_y</p:attrName>
                                        </p:attrNameLst>
                                      </p:cBhvr>
                                      <p:tavLst>
                                        <p:tav tm="0">
                                          <p:val>
                                            <p:strVal val="1+#ppt_h/2"/>
                                          </p:val>
                                        </p:tav>
                                        <p:tav tm="100000">
                                          <p:val>
                                            <p:strVal val="#ppt_y"/>
                                          </p:val>
                                        </p:tav>
                                      </p:tavLst>
                                    </p:anim>
                                  </p:childTnLst>
                                </p:cTn>
                              </p:par>
                              <p:par>
                                <p:cTn id="106" presetID="2" presetClass="entr" presetSubtype="4" fill="hold" nodeType="withEffect">
                                  <p:stCondLst>
                                    <p:cond delay="0"/>
                                  </p:stCondLst>
                                  <p:childTnLst>
                                    <p:set>
                                      <p:cBhvr>
                                        <p:cTn id="107" dur="1" fill="hold">
                                          <p:stCondLst>
                                            <p:cond delay="0"/>
                                          </p:stCondLst>
                                        </p:cTn>
                                        <p:tgtEl>
                                          <p:spTgt spid="67"/>
                                        </p:tgtEl>
                                        <p:attrNameLst>
                                          <p:attrName>style.visibility</p:attrName>
                                        </p:attrNameLst>
                                      </p:cBhvr>
                                      <p:to>
                                        <p:strVal val="visible"/>
                                      </p:to>
                                    </p:set>
                                    <p:anim calcmode="lin" valueType="num">
                                      <p:cBhvr additive="base">
                                        <p:cTn id="108" dur="500" fill="hold"/>
                                        <p:tgtEl>
                                          <p:spTgt spid="67"/>
                                        </p:tgtEl>
                                        <p:attrNameLst>
                                          <p:attrName>ppt_x</p:attrName>
                                        </p:attrNameLst>
                                      </p:cBhvr>
                                      <p:tavLst>
                                        <p:tav tm="0">
                                          <p:val>
                                            <p:strVal val="#ppt_x"/>
                                          </p:val>
                                        </p:tav>
                                        <p:tav tm="100000">
                                          <p:val>
                                            <p:strVal val="#ppt_x"/>
                                          </p:val>
                                        </p:tav>
                                      </p:tavLst>
                                    </p:anim>
                                    <p:anim calcmode="lin" valueType="num">
                                      <p:cBhvr additive="base">
                                        <p:cTn id="109" dur="500" fill="hold"/>
                                        <p:tgtEl>
                                          <p:spTgt spid="67"/>
                                        </p:tgtEl>
                                        <p:attrNameLst>
                                          <p:attrName>ppt_y</p:attrName>
                                        </p:attrNameLst>
                                      </p:cBhvr>
                                      <p:tavLst>
                                        <p:tav tm="0">
                                          <p:val>
                                            <p:strVal val="1+#ppt_h/2"/>
                                          </p:val>
                                        </p:tav>
                                        <p:tav tm="100000">
                                          <p:val>
                                            <p:strVal val="#ppt_y"/>
                                          </p:val>
                                        </p:tav>
                                      </p:tavLst>
                                    </p:anim>
                                  </p:childTnLst>
                                </p:cTn>
                              </p:par>
                              <p:par>
                                <p:cTn id="110" presetID="2" presetClass="entr" presetSubtype="4" fill="hold" nodeType="withEffect">
                                  <p:stCondLst>
                                    <p:cond delay="0"/>
                                  </p:stCondLst>
                                  <p:childTnLst>
                                    <p:set>
                                      <p:cBhvr>
                                        <p:cTn id="111" dur="1" fill="hold">
                                          <p:stCondLst>
                                            <p:cond delay="0"/>
                                          </p:stCondLst>
                                        </p:cTn>
                                        <p:tgtEl>
                                          <p:spTgt spid="143"/>
                                        </p:tgtEl>
                                        <p:attrNameLst>
                                          <p:attrName>style.visibility</p:attrName>
                                        </p:attrNameLst>
                                      </p:cBhvr>
                                      <p:to>
                                        <p:strVal val="visible"/>
                                      </p:to>
                                    </p:set>
                                    <p:anim calcmode="lin" valueType="num">
                                      <p:cBhvr additive="base">
                                        <p:cTn id="112" dur="500" fill="hold"/>
                                        <p:tgtEl>
                                          <p:spTgt spid="143"/>
                                        </p:tgtEl>
                                        <p:attrNameLst>
                                          <p:attrName>ppt_x</p:attrName>
                                        </p:attrNameLst>
                                      </p:cBhvr>
                                      <p:tavLst>
                                        <p:tav tm="0">
                                          <p:val>
                                            <p:strVal val="#ppt_x"/>
                                          </p:val>
                                        </p:tav>
                                        <p:tav tm="100000">
                                          <p:val>
                                            <p:strVal val="#ppt_x"/>
                                          </p:val>
                                        </p:tav>
                                      </p:tavLst>
                                    </p:anim>
                                    <p:anim calcmode="lin" valueType="num">
                                      <p:cBhvr additive="base">
                                        <p:cTn id="113" dur="500" fill="hold"/>
                                        <p:tgtEl>
                                          <p:spTgt spid="143"/>
                                        </p:tgtEl>
                                        <p:attrNameLst>
                                          <p:attrName>ppt_y</p:attrName>
                                        </p:attrNameLst>
                                      </p:cBhvr>
                                      <p:tavLst>
                                        <p:tav tm="0">
                                          <p:val>
                                            <p:strVal val="1+#ppt_h/2"/>
                                          </p:val>
                                        </p:tav>
                                        <p:tav tm="100000">
                                          <p:val>
                                            <p:strVal val="#ppt_y"/>
                                          </p:val>
                                        </p:tav>
                                      </p:tavLst>
                                    </p:anim>
                                  </p:childTnLst>
                                </p:cTn>
                              </p:par>
                            </p:childTnLst>
                          </p:cTn>
                        </p:par>
                      </p:childTnLst>
                    </p:cTn>
                  </p:par>
                  <p:par>
                    <p:cTn id="114" fill="hold">
                      <p:stCondLst>
                        <p:cond delay="indefinite"/>
                      </p:stCondLst>
                      <p:childTnLst>
                        <p:par>
                          <p:cTn id="115" fill="hold">
                            <p:stCondLst>
                              <p:cond delay="0"/>
                            </p:stCondLst>
                            <p:childTnLst>
                              <p:par>
                                <p:cTn id="116" presetID="9" presetClass="entr" presetSubtype="0" fill="hold" grpId="0" nodeType="clickEffect">
                                  <p:stCondLst>
                                    <p:cond delay="0"/>
                                  </p:stCondLst>
                                  <p:childTnLst>
                                    <p:set>
                                      <p:cBhvr>
                                        <p:cTn id="117" dur="1" fill="hold">
                                          <p:stCondLst>
                                            <p:cond delay="0"/>
                                          </p:stCondLst>
                                        </p:cTn>
                                        <p:tgtEl>
                                          <p:spTgt spid="33"/>
                                        </p:tgtEl>
                                        <p:attrNameLst>
                                          <p:attrName>style.visibility</p:attrName>
                                        </p:attrNameLst>
                                      </p:cBhvr>
                                      <p:to>
                                        <p:strVal val="visible"/>
                                      </p:to>
                                    </p:set>
                                    <p:animEffect transition="in" filter="dissolve">
                                      <p:cBhvr>
                                        <p:cTn id="118" dur="500"/>
                                        <p:tgtEl>
                                          <p:spTgt spid="33"/>
                                        </p:tgtEl>
                                      </p:cBhvr>
                                    </p:animEffect>
                                  </p:childTnLst>
                                </p:cTn>
                              </p:par>
                            </p:childTnLst>
                          </p:cTn>
                        </p:par>
                      </p:childTnLst>
                    </p:cTn>
                  </p:par>
                  <p:par>
                    <p:cTn id="119" fill="hold">
                      <p:stCondLst>
                        <p:cond delay="indefinite"/>
                      </p:stCondLst>
                      <p:childTnLst>
                        <p:par>
                          <p:cTn id="120" fill="hold">
                            <p:stCondLst>
                              <p:cond delay="0"/>
                            </p:stCondLst>
                            <p:childTnLst>
                              <p:par>
                                <p:cTn id="121" presetID="2" presetClass="entr" presetSubtype="4" fill="hold" grpId="0" nodeType="clickEffect">
                                  <p:stCondLst>
                                    <p:cond delay="0"/>
                                  </p:stCondLst>
                                  <p:childTnLst>
                                    <p:set>
                                      <p:cBhvr>
                                        <p:cTn id="122" dur="1" fill="hold">
                                          <p:stCondLst>
                                            <p:cond delay="0"/>
                                          </p:stCondLst>
                                        </p:cTn>
                                        <p:tgtEl>
                                          <p:spTgt spid="129"/>
                                        </p:tgtEl>
                                        <p:attrNameLst>
                                          <p:attrName>style.visibility</p:attrName>
                                        </p:attrNameLst>
                                      </p:cBhvr>
                                      <p:to>
                                        <p:strVal val="visible"/>
                                      </p:to>
                                    </p:set>
                                    <p:anim calcmode="lin" valueType="num">
                                      <p:cBhvr additive="base">
                                        <p:cTn id="123" dur="500" fill="hold"/>
                                        <p:tgtEl>
                                          <p:spTgt spid="129"/>
                                        </p:tgtEl>
                                        <p:attrNameLst>
                                          <p:attrName>ppt_x</p:attrName>
                                        </p:attrNameLst>
                                      </p:cBhvr>
                                      <p:tavLst>
                                        <p:tav tm="0">
                                          <p:val>
                                            <p:strVal val="#ppt_x"/>
                                          </p:val>
                                        </p:tav>
                                        <p:tav tm="100000">
                                          <p:val>
                                            <p:strVal val="#ppt_x"/>
                                          </p:val>
                                        </p:tav>
                                      </p:tavLst>
                                    </p:anim>
                                    <p:anim calcmode="lin" valueType="num">
                                      <p:cBhvr additive="base">
                                        <p:cTn id="124" dur="500" fill="hold"/>
                                        <p:tgtEl>
                                          <p:spTgt spid="129"/>
                                        </p:tgtEl>
                                        <p:attrNameLst>
                                          <p:attrName>ppt_y</p:attrName>
                                        </p:attrNameLst>
                                      </p:cBhvr>
                                      <p:tavLst>
                                        <p:tav tm="0">
                                          <p:val>
                                            <p:strVal val="1+#ppt_h/2"/>
                                          </p:val>
                                        </p:tav>
                                        <p:tav tm="100000">
                                          <p:val>
                                            <p:strVal val="#ppt_y"/>
                                          </p:val>
                                        </p:tav>
                                      </p:tavLst>
                                    </p:anim>
                                  </p:childTnLst>
                                </p:cTn>
                              </p:par>
                              <p:par>
                                <p:cTn id="125" presetID="2" presetClass="entr" presetSubtype="4" fill="hold" grpId="0" nodeType="withEffect">
                                  <p:stCondLst>
                                    <p:cond delay="0"/>
                                  </p:stCondLst>
                                  <p:childTnLst>
                                    <p:set>
                                      <p:cBhvr>
                                        <p:cTn id="126" dur="1" fill="hold">
                                          <p:stCondLst>
                                            <p:cond delay="0"/>
                                          </p:stCondLst>
                                        </p:cTn>
                                        <p:tgtEl>
                                          <p:spTgt spid="130"/>
                                        </p:tgtEl>
                                        <p:attrNameLst>
                                          <p:attrName>style.visibility</p:attrName>
                                        </p:attrNameLst>
                                      </p:cBhvr>
                                      <p:to>
                                        <p:strVal val="visible"/>
                                      </p:to>
                                    </p:set>
                                    <p:anim calcmode="lin" valueType="num">
                                      <p:cBhvr additive="base">
                                        <p:cTn id="127" dur="500" fill="hold"/>
                                        <p:tgtEl>
                                          <p:spTgt spid="130"/>
                                        </p:tgtEl>
                                        <p:attrNameLst>
                                          <p:attrName>ppt_x</p:attrName>
                                        </p:attrNameLst>
                                      </p:cBhvr>
                                      <p:tavLst>
                                        <p:tav tm="0">
                                          <p:val>
                                            <p:strVal val="#ppt_x"/>
                                          </p:val>
                                        </p:tav>
                                        <p:tav tm="100000">
                                          <p:val>
                                            <p:strVal val="#ppt_x"/>
                                          </p:val>
                                        </p:tav>
                                      </p:tavLst>
                                    </p:anim>
                                    <p:anim calcmode="lin" valueType="num">
                                      <p:cBhvr additive="base">
                                        <p:cTn id="128" dur="500" fill="hold"/>
                                        <p:tgtEl>
                                          <p:spTgt spid="130"/>
                                        </p:tgtEl>
                                        <p:attrNameLst>
                                          <p:attrName>ppt_y</p:attrName>
                                        </p:attrNameLst>
                                      </p:cBhvr>
                                      <p:tavLst>
                                        <p:tav tm="0">
                                          <p:val>
                                            <p:strVal val="1+#ppt_h/2"/>
                                          </p:val>
                                        </p:tav>
                                        <p:tav tm="100000">
                                          <p:val>
                                            <p:strVal val="#ppt_y"/>
                                          </p:val>
                                        </p:tav>
                                      </p:tavLst>
                                    </p:anim>
                                  </p:childTnLst>
                                </p:cTn>
                              </p:par>
                              <p:par>
                                <p:cTn id="129" presetID="2" presetClass="entr" presetSubtype="4" fill="hold" nodeType="withEffect">
                                  <p:stCondLst>
                                    <p:cond delay="0"/>
                                  </p:stCondLst>
                                  <p:childTnLst>
                                    <p:set>
                                      <p:cBhvr>
                                        <p:cTn id="130" dur="1" fill="hold">
                                          <p:stCondLst>
                                            <p:cond delay="0"/>
                                          </p:stCondLst>
                                        </p:cTn>
                                        <p:tgtEl>
                                          <p:spTgt spid="200"/>
                                        </p:tgtEl>
                                        <p:attrNameLst>
                                          <p:attrName>style.visibility</p:attrName>
                                        </p:attrNameLst>
                                      </p:cBhvr>
                                      <p:to>
                                        <p:strVal val="visible"/>
                                      </p:to>
                                    </p:set>
                                    <p:anim calcmode="lin" valueType="num">
                                      <p:cBhvr additive="base">
                                        <p:cTn id="131" dur="500" fill="hold"/>
                                        <p:tgtEl>
                                          <p:spTgt spid="200"/>
                                        </p:tgtEl>
                                        <p:attrNameLst>
                                          <p:attrName>ppt_x</p:attrName>
                                        </p:attrNameLst>
                                      </p:cBhvr>
                                      <p:tavLst>
                                        <p:tav tm="0">
                                          <p:val>
                                            <p:strVal val="#ppt_x"/>
                                          </p:val>
                                        </p:tav>
                                        <p:tav tm="100000">
                                          <p:val>
                                            <p:strVal val="#ppt_x"/>
                                          </p:val>
                                        </p:tav>
                                      </p:tavLst>
                                    </p:anim>
                                    <p:anim calcmode="lin" valueType="num">
                                      <p:cBhvr additive="base">
                                        <p:cTn id="132" dur="500" fill="hold"/>
                                        <p:tgtEl>
                                          <p:spTgt spid="200"/>
                                        </p:tgtEl>
                                        <p:attrNameLst>
                                          <p:attrName>ppt_y</p:attrName>
                                        </p:attrNameLst>
                                      </p:cBhvr>
                                      <p:tavLst>
                                        <p:tav tm="0">
                                          <p:val>
                                            <p:strVal val="1+#ppt_h/2"/>
                                          </p:val>
                                        </p:tav>
                                        <p:tav tm="100000">
                                          <p:val>
                                            <p:strVal val="#ppt_y"/>
                                          </p:val>
                                        </p:tav>
                                      </p:tavLst>
                                    </p:anim>
                                  </p:childTnLst>
                                </p:cTn>
                              </p:par>
                              <p:par>
                                <p:cTn id="133" presetID="2" presetClass="entr" presetSubtype="4" fill="hold" nodeType="withEffect">
                                  <p:stCondLst>
                                    <p:cond delay="0"/>
                                  </p:stCondLst>
                                  <p:childTnLst>
                                    <p:set>
                                      <p:cBhvr>
                                        <p:cTn id="134" dur="1" fill="hold">
                                          <p:stCondLst>
                                            <p:cond delay="0"/>
                                          </p:stCondLst>
                                        </p:cTn>
                                        <p:tgtEl>
                                          <p:spTgt spid="124"/>
                                        </p:tgtEl>
                                        <p:attrNameLst>
                                          <p:attrName>style.visibility</p:attrName>
                                        </p:attrNameLst>
                                      </p:cBhvr>
                                      <p:to>
                                        <p:strVal val="visible"/>
                                      </p:to>
                                    </p:set>
                                    <p:anim calcmode="lin" valueType="num">
                                      <p:cBhvr additive="base">
                                        <p:cTn id="135" dur="500" fill="hold"/>
                                        <p:tgtEl>
                                          <p:spTgt spid="124"/>
                                        </p:tgtEl>
                                        <p:attrNameLst>
                                          <p:attrName>ppt_x</p:attrName>
                                        </p:attrNameLst>
                                      </p:cBhvr>
                                      <p:tavLst>
                                        <p:tav tm="0">
                                          <p:val>
                                            <p:strVal val="#ppt_x"/>
                                          </p:val>
                                        </p:tav>
                                        <p:tav tm="100000">
                                          <p:val>
                                            <p:strVal val="#ppt_x"/>
                                          </p:val>
                                        </p:tav>
                                      </p:tavLst>
                                    </p:anim>
                                    <p:anim calcmode="lin" valueType="num">
                                      <p:cBhvr additive="base">
                                        <p:cTn id="136" dur="500" fill="hold"/>
                                        <p:tgtEl>
                                          <p:spTgt spid="124"/>
                                        </p:tgtEl>
                                        <p:attrNameLst>
                                          <p:attrName>ppt_y</p:attrName>
                                        </p:attrNameLst>
                                      </p:cBhvr>
                                      <p:tavLst>
                                        <p:tav tm="0">
                                          <p:val>
                                            <p:strVal val="1+#ppt_h/2"/>
                                          </p:val>
                                        </p:tav>
                                        <p:tav tm="100000">
                                          <p:val>
                                            <p:strVal val="#ppt_y"/>
                                          </p:val>
                                        </p:tav>
                                      </p:tavLst>
                                    </p:anim>
                                  </p:childTnLst>
                                </p:cTn>
                              </p:par>
                              <p:par>
                                <p:cTn id="137" presetID="2" presetClass="entr" presetSubtype="4" fill="hold" nodeType="withEffect">
                                  <p:stCondLst>
                                    <p:cond delay="0"/>
                                  </p:stCondLst>
                                  <p:childTnLst>
                                    <p:set>
                                      <p:cBhvr>
                                        <p:cTn id="138" dur="1" fill="hold">
                                          <p:stCondLst>
                                            <p:cond delay="0"/>
                                          </p:stCondLst>
                                        </p:cTn>
                                        <p:tgtEl>
                                          <p:spTgt spid="118"/>
                                        </p:tgtEl>
                                        <p:attrNameLst>
                                          <p:attrName>style.visibility</p:attrName>
                                        </p:attrNameLst>
                                      </p:cBhvr>
                                      <p:to>
                                        <p:strVal val="visible"/>
                                      </p:to>
                                    </p:set>
                                    <p:anim calcmode="lin" valueType="num">
                                      <p:cBhvr additive="base">
                                        <p:cTn id="139" dur="500" fill="hold"/>
                                        <p:tgtEl>
                                          <p:spTgt spid="118"/>
                                        </p:tgtEl>
                                        <p:attrNameLst>
                                          <p:attrName>ppt_x</p:attrName>
                                        </p:attrNameLst>
                                      </p:cBhvr>
                                      <p:tavLst>
                                        <p:tav tm="0">
                                          <p:val>
                                            <p:strVal val="#ppt_x"/>
                                          </p:val>
                                        </p:tav>
                                        <p:tav tm="100000">
                                          <p:val>
                                            <p:strVal val="#ppt_x"/>
                                          </p:val>
                                        </p:tav>
                                      </p:tavLst>
                                    </p:anim>
                                    <p:anim calcmode="lin" valueType="num">
                                      <p:cBhvr additive="base">
                                        <p:cTn id="140" dur="500" fill="hold"/>
                                        <p:tgtEl>
                                          <p:spTgt spid="118"/>
                                        </p:tgtEl>
                                        <p:attrNameLst>
                                          <p:attrName>ppt_y</p:attrName>
                                        </p:attrNameLst>
                                      </p:cBhvr>
                                      <p:tavLst>
                                        <p:tav tm="0">
                                          <p:val>
                                            <p:strVal val="1+#ppt_h/2"/>
                                          </p:val>
                                        </p:tav>
                                        <p:tav tm="100000">
                                          <p:val>
                                            <p:strVal val="#ppt_y"/>
                                          </p:val>
                                        </p:tav>
                                      </p:tavLst>
                                    </p:anim>
                                  </p:childTnLst>
                                </p:cTn>
                              </p:par>
                            </p:childTnLst>
                          </p:cTn>
                        </p:par>
                      </p:childTnLst>
                    </p:cTn>
                  </p:par>
                  <p:par>
                    <p:cTn id="141" fill="hold">
                      <p:stCondLst>
                        <p:cond delay="indefinite"/>
                      </p:stCondLst>
                      <p:childTnLst>
                        <p:par>
                          <p:cTn id="142" fill="hold">
                            <p:stCondLst>
                              <p:cond delay="0"/>
                            </p:stCondLst>
                            <p:childTnLst>
                              <p:par>
                                <p:cTn id="143" presetID="2" presetClass="entr" presetSubtype="4" fill="hold" grpId="0" nodeType="clickEffect">
                                  <p:stCondLst>
                                    <p:cond delay="0"/>
                                  </p:stCondLst>
                                  <p:childTnLst>
                                    <p:set>
                                      <p:cBhvr>
                                        <p:cTn id="144" dur="1" fill="hold">
                                          <p:stCondLst>
                                            <p:cond delay="0"/>
                                          </p:stCondLst>
                                        </p:cTn>
                                        <p:tgtEl>
                                          <p:spTgt spid="139"/>
                                        </p:tgtEl>
                                        <p:attrNameLst>
                                          <p:attrName>style.visibility</p:attrName>
                                        </p:attrNameLst>
                                      </p:cBhvr>
                                      <p:to>
                                        <p:strVal val="visible"/>
                                      </p:to>
                                    </p:set>
                                    <p:anim calcmode="lin" valueType="num">
                                      <p:cBhvr additive="base">
                                        <p:cTn id="145" dur="500" fill="hold"/>
                                        <p:tgtEl>
                                          <p:spTgt spid="139"/>
                                        </p:tgtEl>
                                        <p:attrNameLst>
                                          <p:attrName>ppt_x</p:attrName>
                                        </p:attrNameLst>
                                      </p:cBhvr>
                                      <p:tavLst>
                                        <p:tav tm="0">
                                          <p:val>
                                            <p:strVal val="#ppt_x"/>
                                          </p:val>
                                        </p:tav>
                                        <p:tav tm="100000">
                                          <p:val>
                                            <p:strVal val="#ppt_x"/>
                                          </p:val>
                                        </p:tav>
                                      </p:tavLst>
                                    </p:anim>
                                    <p:anim calcmode="lin" valueType="num">
                                      <p:cBhvr additive="base">
                                        <p:cTn id="146" dur="500" fill="hold"/>
                                        <p:tgtEl>
                                          <p:spTgt spid="139"/>
                                        </p:tgtEl>
                                        <p:attrNameLst>
                                          <p:attrName>ppt_y</p:attrName>
                                        </p:attrNameLst>
                                      </p:cBhvr>
                                      <p:tavLst>
                                        <p:tav tm="0">
                                          <p:val>
                                            <p:strVal val="1+#ppt_h/2"/>
                                          </p:val>
                                        </p:tav>
                                        <p:tav tm="100000">
                                          <p:val>
                                            <p:strVal val="#ppt_y"/>
                                          </p:val>
                                        </p:tav>
                                      </p:tavLst>
                                    </p:anim>
                                  </p:childTnLst>
                                </p:cTn>
                              </p:par>
                              <p:par>
                                <p:cTn id="147" presetID="2" presetClass="entr" presetSubtype="4" fill="hold" grpId="0" nodeType="withEffect">
                                  <p:stCondLst>
                                    <p:cond delay="0"/>
                                  </p:stCondLst>
                                  <p:childTnLst>
                                    <p:set>
                                      <p:cBhvr>
                                        <p:cTn id="148" dur="1" fill="hold">
                                          <p:stCondLst>
                                            <p:cond delay="0"/>
                                          </p:stCondLst>
                                        </p:cTn>
                                        <p:tgtEl>
                                          <p:spTgt spid="283"/>
                                        </p:tgtEl>
                                        <p:attrNameLst>
                                          <p:attrName>style.visibility</p:attrName>
                                        </p:attrNameLst>
                                      </p:cBhvr>
                                      <p:to>
                                        <p:strVal val="visible"/>
                                      </p:to>
                                    </p:set>
                                    <p:anim calcmode="lin" valueType="num">
                                      <p:cBhvr additive="base">
                                        <p:cTn id="149" dur="500" fill="hold"/>
                                        <p:tgtEl>
                                          <p:spTgt spid="283"/>
                                        </p:tgtEl>
                                        <p:attrNameLst>
                                          <p:attrName>ppt_x</p:attrName>
                                        </p:attrNameLst>
                                      </p:cBhvr>
                                      <p:tavLst>
                                        <p:tav tm="0">
                                          <p:val>
                                            <p:strVal val="#ppt_x"/>
                                          </p:val>
                                        </p:tav>
                                        <p:tav tm="100000">
                                          <p:val>
                                            <p:strVal val="#ppt_x"/>
                                          </p:val>
                                        </p:tav>
                                      </p:tavLst>
                                    </p:anim>
                                    <p:anim calcmode="lin" valueType="num">
                                      <p:cBhvr additive="base">
                                        <p:cTn id="150" dur="500" fill="hold"/>
                                        <p:tgtEl>
                                          <p:spTgt spid="283"/>
                                        </p:tgtEl>
                                        <p:attrNameLst>
                                          <p:attrName>ppt_y</p:attrName>
                                        </p:attrNameLst>
                                      </p:cBhvr>
                                      <p:tavLst>
                                        <p:tav tm="0">
                                          <p:val>
                                            <p:strVal val="1+#ppt_h/2"/>
                                          </p:val>
                                        </p:tav>
                                        <p:tav tm="100000">
                                          <p:val>
                                            <p:strVal val="#ppt_y"/>
                                          </p:val>
                                        </p:tav>
                                      </p:tavLst>
                                    </p:anim>
                                  </p:childTnLst>
                                </p:cTn>
                              </p:par>
                              <p:par>
                                <p:cTn id="151" presetID="2" presetClass="entr" presetSubtype="4" fill="hold" grpId="0" nodeType="withEffect">
                                  <p:stCondLst>
                                    <p:cond delay="0"/>
                                  </p:stCondLst>
                                  <p:childTnLst>
                                    <p:set>
                                      <p:cBhvr>
                                        <p:cTn id="152" dur="1" fill="hold">
                                          <p:stCondLst>
                                            <p:cond delay="0"/>
                                          </p:stCondLst>
                                        </p:cTn>
                                        <p:tgtEl>
                                          <p:spTgt spid="138"/>
                                        </p:tgtEl>
                                        <p:attrNameLst>
                                          <p:attrName>style.visibility</p:attrName>
                                        </p:attrNameLst>
                                      </p:cBhvr>
                                      <p:to>
                                        <p:strVal val="visible"/>
                                      </p:to>
                                    </p:set>
                                    <p:anim calcmode="lin" valueType="num">
                                      <p:cBhvr additive="base">
                                        <p:cTn id="153" dur="500" fill="hold"/>
                                        <p:tgtEl>
                                          <p:spTgt spid="138"/>
                                        </p:tgtEl>
                                        <p:attrNameLst>
                                          <p:attrName>ppt_x</p:attrName>
                                        </p:attrNameLst>
                                      </p:cBhvr>
                                      <p:tavLst>
                                        <p:tav tm="0">
                                          <p:val>
                                            <p:strVal val="#ppt_x"/>
                                          </p:val>
                                        </p:tav>
                                        <p:tav tm="100000">
                                          <p:val>
                                            <p:strVal val="#ppt_x"/>
                                          </p:val>
                                        </p:tav>
                                      </p:tavLst>
                                    </p:anim>
                                    <p:anim calcmode="lin" valueType="num">
                                      <p:cBhvr additive="base">
                                        <p:cTn id="154" dur="500" fill="hold"/>
                                        <p:tgtEl>
                                          <p:spTgt spid="138"/>
                                        </p:tgtEl>
                                        <p:attrNameLst>
                                          <p:attrName>ppt_y</p:attrName>
                                        </p:attrNameLst>
                                      </p:cBhvr>
                                      <p:tavLst>
                                        <p:tav tm="0">
                                          <p:val>
                                            <p:strVal val="1+#ppt_h/2"/>
                                          </p:val>
                                        </p:tav>
                                        <p:tav tm="100000">
                                          <p:val>
                                            <p:strVal val="#ppt_y"/>
                                          </p:val>
                                        </p:tav>
                                      </p:tavLst>
                                    </p:anim>
                                  </p:childTnLst>
                                </p:cTn>
                              </p:par>
                              <p:par>
                                <p:cTn id="155" presetID="2" presetClass="entr" presetSubtype="4" fill="hold" grpId="0" nodeType="withEffect">
                                  <p:stCondLst>
                                    <p:cond delay="0"/>
                                  </p:stCondLst>
                                  <p:childTnLst>
                                    <p:set>
                                      <p:cBhvr>
                                        <p:cTn id="156" dur="1" fill="hold">
                                          <p:stCondLst>
                                            <p:cond delay="0"/>
                                          </p:stCondLst>
                                        </p:cTn>
                                        <p:tgtEl>
                                          <p:spTgt spid="70"/>
                                        </p:tgtEl>
                                        <p:attrNameLst>
                                          <p:attrName>style.visibility</p:attrName>
                                        </p:attrNameLst>
                                      </p:cBhvr>
                                      <p:to>
                                        <p:strVal val="visible"/>
                                      </p:to>
                                    </p:set>
                                    <p:anim calcmode="lin" valueType="num">
                                      <p:cBhvr additive="base">
                                        <p:cTn id="157" dur="500" fill="hold"/>
                                        <p:tgtEl>
                                          <p:spTgt spid="70"/>
                                        </p:tgtEl>
                                        <p:attrNameLst>
                                          <p:attrName>ppt_x</p:attrName>
                                        </p:attrNameLst>
                                      </p:cBhvr>
                                      <p:tavLst>
                                        <p:tav tm="0">
                                          <p:val>
                                            <p:strVal val="#ppt_x"/>
                                          </p:val>
                                        </p:tav>
                                        <p:tav tm="100000">
                                          <p:val>
                                            <p:strVal val="#ppt_x"/>
                                          </p:val>
                                        </p:tav>
                                      </p:tavLst>
                                    </p:anim>
                                    <p:anim calcmode="lin" valueType="num">
                                      <p:cBhvr additive="base">
                                        <p:cTn id="158" dur="500" fill="hold"/>
                                        <p:tgtEl>
                                          <p:spTgt spid="70"/>
                                        </p:tgtEl>
                                        <p:attrNameLst>
                                          <p:attrName>ppt_y</p:attrName>
                                        </p:attrNameLst>
                                      </p:cBhvr>
                                      <p:tavLst>
                                        <p:tav tm="0">
                                          <p:val>
                                            <p:strVal val="1+#ppt_h/2"/>
                                          </p:val>
                                        </p:tav>
                                        <p:tav tm="100000">
                                          <p:val>
                                            <p:strVal val="#ppt_y"/>
                                          </p:val>
                                        </p:tav>
                                      </p:tavLst>
                                    </p:anim>
                                  </p:childTnLst>
                                </p:cTn>
                              </p:par>
                              <p:par>
                                <p:cTn id="159" presetID="2" presetClass="entr" presetSubtype="4" fill="hold" nodeType="withEffect">
                                  <p:stCondLst>
                                    <p:cond delay="0"/>
                                  </p:stCondLst>
                                  <p:childTnLst>
                                    <p:set>
                                      <p:cBhvr>
                                        <p:cTn id="160" dur="1" fill="hold">
                                          <p:stCondLst>
                                            <p:cond delay="0"/>
                                          </p:stCondLst>
                                        </p:cTn>
                                        <p:tgtEl>
                                          <p:spTgt spid="140"/>
                                        </p:tgtEl>
                                        <p:attrNameLst>
                                          <p:attrName>style.visibility</p:attrName>
                                        </p:attrNameLst>
                                      </p:cBhvr>
                                      <p:to>
                                        <p:strVal val="visible"/>
                                      </p:to>
                                    </p:set>
                                    <p:anim calcmode="lin" valueType="num">
                                      <p:cBhvr additive="base">
                                        <p:cTn id="161" dur="500" fill="hold"/>
                                        <p:tgtEl>
                                          <p:spTgt spid="140"/>
                                        </p:tgtEl>
                                        <p:attrNameLst>
                                          <p:attrName>ppt_x</p:attrName>
                                        </p:attrNameLst>
                                      </p:cBhvr>
                                      <p:tavLst>
                                        <p:tav tm="0">
                                          <p:val>
                                            <p:strVal val="#ppt_x"/>
                                          </p:val>
                                        </p:tav>
                                        <p:tav tm="100000">
                                          <p:val>
                                            <p:strVal val="#ppt_x"/>
                                          </p:val>
                                        </p:tav>
                                      </p:tavLst>
                                    </p:anim>
                                    <p:anim calcmode="lin" valueType="num">
                                      <p:cBhvr additive="base">
                                        <p:cTn id="162" dur="500" fill="hold"/>
                                        <p:tgtEl>
                                          <p:spTgt spid="140"/>
                                        </p:tgtEl>
                                        <p:attrNameLst>
                                          <p:attrName>ppt_y</p:attrName>
                                        </p:attrNameLst>
                                      </p:cBhvr>
                                      <p:tavLst>
                                        <p:tav tm="0">
                                          <p:val>
                                            <p:strVal val="1+#ppt_h/2"/>
                                          </p:val>
                                        </p:tav>
                                        <p:tav tm="100000">
                                          <p:val>
                                            <p:strVal val="#ppt_y"/>
                                          </p:val>
                                        </p:tav>
                                      </p:tavLst>
                                    </p:anim>
                                  </p:childTnLst>
                                </p:cTn>
                              </p:par>
                              <p:par>
                                <p:cTn id="163" presetID="2" presetClass="entr" presetSubtype="4" fill="hold" grpId="0" nodeType="withEffect">
                                  <p:stCondLst>
                                    <p:cond delay="0"/>
                                  </p:stCondLst>
                                  <p:childTnLst>
                                    <p:set>
                                      <p:cBhvr>
                                        <p:cTn id="164" dur="1" fill="hold">
                                          <p:stCondLst>
                                            <p:cond delay="0"/>
                                          </p:stCondLst>
                                        </p:cTn>
                                        <p:tgtEl>
                                          <p:spTgt spid="137"/>
                                        </p:tgtEl>
                                        <p:attrNameLst>
                                          <p:attrName>style.visibility</p:attrName>
                                        </p:attrNameLst>
                                      </p:cBhvr>
                                      <p:to>
                                        <p:strVal val="visible"/>
                                      </p:to>
                                    </p:set>
                                    <p:anim calcmode="lin" valueType="num">
                                      <p:cBhvr additive="base">
                                        <p:cTn id="165" dur="500" fill="hold"/>
                                        <p:tgtEl>
                                          <p:spTgt spid="137"/>
                                        </p:tgtEl>
                                        <p:attrNameLst>
                                          <p:attrName>ppt_x</p:attrName>
                                        </p:attrNameLst>
                                      </p:cBhvr>
                                      <p:tavLst>
                                        <p:tav tm="0">
                                          <p:val>
                                            <p:strVal val="#ppt_x"/>
                                          </p:val>
                                        </p:tav>
                                        <p:tav tm="100000">
                                          <p:val>
                                            <p:strVal val="#ppt_x"/>
                                          </p:val>
                                        </p:tav>
                                      </p:tavLst>
                                    </p:anim>
                                    <p:anim calcmode="lin" valueType="num">
                                      <p:cBhvr additive="base">
                                        <p:cTn id="166" dur="500" fill="hold"/>
                                        <p:tgtEl>
                                          <p:spTgt spid="137"/>
                                        </p:tgtEl>
                                        <p:attrNameLst>
                                          <p:attrName>ppt_y</p:attrName>
                                        </p:attrNameLst>
                                      </p:cBhvr>
                                      <p:tavLst>
                                        <p:tav tm="0">
                                          <p:val>
                                            <p:strVal val="1+#ppt_h/2"/>
                                          </p:val>
                                        </p:tav>
                                        <p:tav tm="100000">
                                          <p:val>
                                            <p:strVal val="#ppt_y"/>
                                          </p:val>
                                        </p:tav>
                                      </p:tavLst>
                                    </p:anim>
                                  </p:childTnLst>
                                </p:cTn>
                              </p:par>
                              <p:par>
                                <p:cTn id="167" presetID="2" presetClass="entr" presetSubtype="4" fill="hold" nodeType="withEffect">
                                  <p:stCondLst>
                                    <p:cond delay="0"/>
                                  </p:stCondLst>
                                  <p:childTnLst>
                                    <p:set>
                                      <p:cBhvr>
                                        <p:cTn id="168" dur="1" fill="hold">
                                          <p:stCondLst>
                                            <p:cond delay="0"/>
                                          </p:stCondLst>
                                        </p:cTn>
                                        <p:tgtEl>
                                          <p:spTgt spid="281"/>
                                        </p:tgtEl>
                                        <p:attrNameLst>
                                          <p:attrName>style.visibility</p:attrName>
                                        </p:attrNameLst>
                                      </p:cBhvr>
                                      <p:to>
                                        <p:strVal val="visible"/>
                                      </p:to>
                                    </p:set>
                                    <p:anim calcmode="lin" valueType="num">
                                      <p:cBhvr additive="base">
                                        <p:cTn id="169" dur="500" fill="hold"/>
                                        <p:tgtEl>
                                          <p:spTgt spid="281"/>
                                        </p:tgtEl>
                                        <p:attrNameLst>
                                          <p:attrName>ppt_x</p:attrName>
                                        </p:attrNameLst>
                                      </p:cBhvr>
                                      <p:tavLst>
                                        <p:tav tm="0">
                                          <p:val>
                                            <p:strVal val="#ppt_x"/>
                                          </p:val>
                                        </p:tav>
                                        <p:tav tm="100000">
                                          <p:val>
                                            <p:strVal val="#ppt_x"/>
                                          </p:val>
                                        </p:tav>
                                      </p:tavLst>
                                    </p:anim>
                                    <p:anim calcmode="lin" valueType="num">
                                      <p:cBhvr additive="base">
                                        <p:cTn id="170" dur="500" fill="hold"/>
                                        <p:tgtEl>
                                          <p:spTgt spid="281"/>
                                        </p:tgtEl>
                                        <p:attrNameLst>
                                          <p:attrName>ppt_y</p:attrName>
                                        </p:attrNameLst>
                                      </p:cBhvr>
                                      <p:tavLst>
                                        <p:tav tm="0">
                                          <p:val>
                                            <p:strVal val="1+#ppt_h/2"/>
                                          </p:val>
                                        </p:tav>
                                        <p:tav tm="100000">
                                          <p:val>
                                            <p:strVal val="#ppt_y"/>
                                          </p:val>
                                        </p:tav>
                                      </p:tavLst>
                                    </p:anim>
                                  </p:childTnLst>
                                </p:cTn>
                              </p:par>
                              <p:par>
                                <p:cTn id="171" presetID="2" presetClass="entr" presetSubtype="4" fill="hold" nodeType="withEffect">
                                  <p:stCondLst>
                                    <p:cond delay="0"/>
                                  </p:stCondLst>
                                  <p:childTnLst>
                                    <p:set>
                                      <p:cBhvr>
                                        <p:cTn id="172" dur="1" fill="hold">
                                          <p:stCondLst>
                                            <p:cond delay="0"/>
                                          </p:stCondLst>
                                        </p:cTn>
                                        <p:tgtEl>
                                          <p:spTgt spid="282"/>
                                        </p:tgtEl>
                                        <p:attrNameLst>
                                          <p:attrName>style.visibility</p:attrName>
                                        </p:attrNameLst>
                                      </p:cBhvr>
                                      <p:to>
                                        <p:strVal val="visible"/>
                                      </p:to>
                                    </p:set>
                                    <p:anim calcmode="lin" valueType="num">
                                      <p:cBhvr additive="base">
                                        <p:cTn id="173" dur="500" fill="hold"/>
                                        <p:tgtEl>
                                          <p:spTgt spid="282"/>
                                        </p:tgtEl>
                                        <p:attrNameLst>
                                          <p:attrName>ppt_x</p:attrName>
                                        </p:attrNameLst>
                                      </p:cBhvr>
                                      <p:tavLst>
                                        <p:tav tm="0">
                                          <p:val>
                                            <p:strVal val="#ppt_x"/>
                                          </p:val>
                                        </p:tav>
                                        <p:tav tm="100000">
                                          <p:val>
                                            <p:strVal val="#ppt_x"/>
                                          </p:val>
                                        </p:tav>
                                      </p:tavLst>
                                    </p:anim>
                                    <p:anim calcmode="lin" valueType="num">
                                      <p:cBhvr additive="base">
                                        <p:cTn id="174" dur="500" fill="hold"/>
                                        <p:tgtEl>
                                          <p:spTgt spid="282"/>
                                        </p:tgtEl>
                                        <p:attrNameLst>
                                          <p:attrName>ppt_y</p:attrName>
                                        </p:attrNameLst>
                                      </p:cBhvr>
                                      <p:tavLst>
                                        <p:tav tm="0">
                                          <p:val>
                                            <p:strVal val="1+#ppt_h/2"/>
                                          </p:val>
                                        </p:tav>
                                        <p:tav tm="100000">
                                          <p:val>
                                            <p:strVal val="#ppt_y"/>
                                          </p:val>
                                        </p:tav>
                                      </p:tavLst>
                                    </p:anim>
                                  </p:childTnLst>
                                </p:cTn>
                              </p:par>
                              <p:par>
                                <p:cTn id="175" presetID="2" presetClass="entr" presetSubtype="4" fill="hold" nodeType="withEffect">
                                  <p:stCondLst>
                                    <p:cond delay="0"/>
                                  </p:stCondLst>
                                  <p:childTnLst>
                                    <p:set>
                                      <p:cBhvr>
                                        <p:cTn id="176" dur="1" fill="hold">
                                          <p:stCondLst>
                                            <p:cond delay="0"/>
                                          </p:stCondLst>
                                        </p:cTn>
                                        <p:tgtEl>
                                          <p:spTgt spid="280"/>
                                        </p:tgtEl>
                                        <p:attrNameLst>
                                          <p:attrName>style.visibility</p:attrName>
                                        </p:attrNameLst>
                                      </p:cBhvr>
                                      <p:to>
                                        <p:strVal val="visible"/>
                                      </p:to>
                                    </p:set>
                                    <p:anim calcmode="lin" valueType="num">
                                      <p:cBhvr additive="base">
                                        <p:cTn id="177" dur="500" fill="hold"/>
                                        <p:tgtEl>
                                          <p:spTgt spid="280"/>
                                        </p:tgtEl>
                                        <p:attrNameLst>
                                          <p:attrName>ppt_x</p:attrName>
                                        </p:attrNameLst>
                                      </p:cBhvr>
                                      <p:tavLst>
                                        <p:tav tm="0">
                                          <p:val>
                                            <p:strVal val="#ppt_x"/>
                                          </p:val>
                                        </p:tav>
                                        <p:tav tm="100000">
                                          <p:val>
                                            <p:strVal val="#ppt_x"/>
                                          </p:val>
                                        </p:tav>
                                      </p:tavLst>
                                    </p:anim>
                                    <p:anim calcmode="lin" valueType="num">
                                      <p:cBhvr additive="base">
                                        <p:cTn id="178" dur="500" fill="hold"/>
                                        <p:tgtEl>
                                          <p:spTgt spid="280"/>
                                        </p:tgtEl>
                                        <p:attrNameLst>
                                          <p:attrName>ppt_y</p:attrName>
                                        </p:attrNameLst>
                                      </p:cBhvr>
                                      <p:tavLst>
                                        <p:tav tm="0">
                                          <p:val>
                                            <p:strVal val="1+#ppt_h/2"/>
                                          </p:val>
                                        </p:tav>
                                        <p:tav tm="100000">
                                          <p:val>
                                            <p:strVal val="#ppt_y"/>
                                          </p:val>
                                        </p:tav>
                                      </p:tavLst>
                                    </p:anim>
                                  </p:childTnLst>
                                </p:cTn>
                              </p:par>
                            </p:childTnLst>
                          </p:cTn>
                        </p:par>
                      </p:childTnLst>
                    </p:cTn>
                  </p:par>
                  <p:par>
                    <p:cTn id="179" fill="hold">
                      <p:stCondLst>
                        <p:cond delay="indefinite"/>
                      </p:stCondLst>
                      <p:childTnLst>
                        <p:par>
                          <p:cTn id="180" fill="hold">
                            <p:stCondLst>
                              <p:cond delay="0"/>
                            </p:stCondLst>
                            <p:childTnLst>
                              <p:par>
                                <p:cTn id="181" presetID="2" presetClass="entr" presetSubtype="4" fill="hold" nodeType="clickEffect">
                                  <p:stCondLst>
                                    <p:cond delay="0"/>
                                  </p:stCondLst>
                                  <p:childTnLst>
                                    <p:set>
                                      <p:cBhvr>
                                        <p:cTn id="182" dur="1" fill="hold">
                                          <p:stCondLst>
                                            <p:cond delay="0"/>
                                          </p:stCondLst>
                                        </p:cTn>
                                        <p:tgtEl>
                                          <p:spTgt spid="208"/>
                                        </p:tgtEl>
                                        <p:attrNameLst>
                                          <p:attrName>style.visibility</p:attrName>
                                        </p:attrNameLst>
                                      </p:cBhvr>
                                      <p:to>
                                        <p:strVal val="visible"/>
                                      </p:to>
                                    </p:set>
                                    <p:anim calcmode="lin" valueType="num">
                                      <p:cBhvr additive="base">
                                        <p:cTn id="183" dur="500" fill="hold"/>
                                        <p:tgtEl>
                                          <p:spTgt spid="208"/>
                                        </p:tgtEl>
                                        <p:attrNameLst>
                                          <p:attrName>ppt_x</p:attrName>
                                        </p:attrNameLst>
                                      </p:cBhvr>
                                      <p:tavLst>
                                        <p:tav tm="0">
                                          <p:val>
                                            <p:strVal val="#ppt_x"/>
                                          </p:val>
                                        </p:tav>
                                        <p:tav tm="100000">
                                          <p:val>
                                            <p:strVal val="#ppt_x"/>
                                          </p:val>
                                        </p:tav>
                                      </p:tavLst>
                                    </p:anim>
                                    <p:anim calcmode="lin" valueType="num">
                                      <p:cBhvr additive="base">
                                        <p:cTn id="184" dur="500" fill="hold"/>
                                        <p:tgtEl>
                                          <p:spTgt spid="208"/>
                                        </p:tgtEl>
                                        <p:attrNameLst>
                                          <p:attrName>ppt_y</p:attrName>
                                        </p:attrNameLst>
                                      </p:cBhvr>
                                      <p:tavLst>
                                        <p:tav tm="0">
                                          <p:val>
                                            <p:strVal val="1+#ppt_h/2"/>
                                          </p:val>
                                        </p:tav>
                                        <p:tav tm="100000">
                                          <p:val>
                                            <p:strVal val="#ppt_y"/>
                                          </p:val>
                                        </p:tav>
                                      </p:tavLst>
                                    </p:anim>
                                  </p:childTnLst>
                                </p:cTn>
                              </p:par>
                              <p:par>
                                <p:cTn id="185" presetID="2" presetClass="entr" presetSubtype="4" fill="hold" nodeType="withEffect">
                                  <p:stCondLst>
                                    <p:cond delay="0"/>
                                  </p:stCondLst>
                                  <p:childTnLst>
                                    <p:set>
                                      <p:cBhvr>
                                        <p:cTn id="186" dur="1" fill="hold">
                                          <p:stCondLst>
                                            <p:cond delay="0"/>
                                          </p:stCondLst>
                                        </p:cTn>
                                        <p:tgtEl>
                                          <p:spTgt spid="222"/>
                                        </p:tgtEl>
                                        <p:attrNameLst>
                                          <p:attrName>style.visibility</p:attrName>
                                        </p:attrNameLst>
                                      </p:cBhvr>
                                      <p:to>
                                        <p:strVal val="visible"/>
                                      </p:to>
                                    </p:set>
                                    <p:anim calcmode="lin" valueType="num">
                                      <p:cBhvr additive="base">
                                        <p:cTn id="187" dur="500" fill="hold"/>
                                        <p:tgtEl>
                                          <p:spTgt spid="222"/>
                                        </p:tgtEl>
                                        <p:attrNameLst>
                                          <p:attrName>ppt_x</p:attrName>
                                        </p:attrNameLst>
                                      </p:cBhvr>
                                      <p:tavLst>
                                        <p:tav tm="0">
                                          <p:val>
                                            <p:strVal val="#ppt_x"/>
                                          </p:val>
                                        </p:tav>
                                        <p:tav tm="100000">
                                          <p:val>
                                            <p:strVal val="#ppt_x"/>
                                          </p:val>
                                        </p:tav>
                                      </p:tavLst>
                                    </p:anim>
                                    <p:anim calcmode="lin" valueType="num">
                                      <p:cBhvr additive="base">
                                        <p:cTn id="188" dur="500" fill="hold"/>
                                        <p:tgtEl>
                                          <p:spTgt spid="222"/>
                                        </p:tgtEl>
                                        <p:attrNameLst>
                                          <p:attrName>ppt_y</p:attrName>
                                        </p:attrNameLst>
                                      </p:cBhvr>
                                      <p:tavLst>
                                        <p:tav tm="0">
                                          <p:val>
                                            <p:strVal val="1+#ppt_h/2"/>
                                          </p:val>
                                        </p:tav>
                                        <p:tav tm="100000">
                                          <p:val>
                                            <p:strVal val="#ppt_y"/>
                                          </p:val>
                                        </p:tav>
                                      </p:tavLst>
                                    </p:anim>
                                  </p:childTnLst>
                                </p:cTn>
                              </p:par>
                              <p:par>
                                <p:cTn id="189" presetID="2" presetClass="entr" presetSubtype="4" fill="hold" nodeType="withEffect">
                                  <p:stCondLst>
                                    <p:cond delay="0"/>
                                  </p:stCondLst>
                                  <p:childTnLst>
                                    <p:set>
                                      <p:cBhvr>
                                        <p:cTn id="190" dur="1" fill="hold">
                                          <p:stCondLst>
                                            <p:cond delay="0"/>
                                          </p:stCondLst>
                                        </p:cTn>
                                        <p:tgtEl>
                                          <p:spTgt spid="215"/>
                                        </p:tgtEl>
                                        <p:attrNameLst>
                                          <p:attrName>style.visibility</p:attrName>
                                        </p:attrNameLst>
                                      </p:cBhvr>
                                      <p:to>
                                        <p:strVal val="visible"/>
                                      </p:to>
                                    </p:set>
                                    <p:anim calcmode="lin" valueType="num">
                                      <p:cBhvr additive="base">
                                        <p:cTn id="191" dur="500" fill="hold"/>
                                        <p:tgtEl>
                                          <p:spTgt spid="215"/>
                                        </p:tgtEl>
                                        <p:attrNameLst>
                                          <p:attrName>ppt_x</p:attrName>
                                        </p:attrNameLst>
                                      </p:cBhvr>
                                      <p:tavLst>
                                        <p:tav tm="0">
                                          <p:val>
                                            <p:strVal val="#ppt_x"/>
                                          </p:val>
                                        </p:tav>
                                        <p:tav tm="100000">
                                          <p:val>
                                            <p:strVal val="#ppt_x"/>
                                          </p:val>
                                        </p:tav>
                                      </p:tavLst>
                                    </p:anim>
                                    <p:anim calcmode="lin" valueType="num">
                                      <p:cBhvr additive="base">
                                        <p:cTn id="192" dur="500" fill="hold"/>
                                        <p:tgtEl>
                                          <p:spTgt spid="215"/>
                                        </p:tgtEl>
                                        <p:attrNameLst>
                                          <p:attrName>ppt_y</p:attrName>
                                        </p:attrNameLst>
                                      </p:cBhvr>
                                      <p:tavLst>
                                        <p:tav tm="0">
                                          <p:val>
                                            <p:strVal val="1+#ppt_h/2"/>
                                          </p:val>
                                        </p:tav>
                                        <p:tav tm="100000">
                                          <p:val>
                                            <p:strVal val="#ppt_y"/>
                                          </p:val>
                                        </p:tav>
                                      </p:tavLst>
                                    </p:anim>
                                  </p:childTnLst>
                                </p:cTn>
                              </p:par>
                              <p:par>
                                <p:cTn id="193" presetID="2" presetClass="entr" presetSubtype="4" fill="hold" grpId="0" nodeType="withEffect">
                                  <p:stCondLst>
                                    <p:cond delay="0"/>
                                  </p:stCondLst>
                                  <p:childTnLst>
                                    <p:set>
                                      <p:cBhvr>
                                        <p:cTn id="194" dur="1" fill="hold">
                                          <p:stCondLst>
                                            <p:cond delay="0"/>
                                          </p:stCondLst>
                                        </p:cTn>
                                        <p:tgtEl>
                                          <p:spTgt spid="314"/>
                                        </p:tgtEl>
                                        <p:attrNameLst>
                                          <p:attrName>style.visibility</p:attrName>
                                        </p:attrNameLst>
                                      </p:cBhvr>
                                      <p:to>
                                        <p:strVal val="visible"/>
                                      </p:to>
                                    </p:set>
                                    <p:anim calcmode="lin" valueType="num">
                                      <p:cBhvr additive="base">
                                        <p:cTn id="195" dur="500" fill="hold"/>
                                        <p:tgtEl>
                                          <p:spTgt spid="314"/>
                                        </p:tgtEl>
                                        <p:attrNameLst>
                                          <p:attrName>ppt_x</p:attrName>
                                        </p:attrNameLst>
                                      </p:cBhvr>
                                      <p:tavLst>
                                        <p:tav tm="0">
                                          <p:val>
                                            <p:strVal val="#ppt_x"/>
                                          </p:val>
                                        </p:tav>
                                        <p:tav tm="100000">
                                          <p:val>
                                            <p:strVal val="#ppt_x"/>
                                          </p:val>
                                        </p:tav>
                                      </p:tavLst>
                                    </p:anim>
                                    <p:anim calcmode="lin" valueType="num">
                                      <p:cBhvr additive="base">
                                        <p:cTn id="196" dur="500" fill="hold"/>
                                        <p:tgtEl>
                                          <p:spTgt spid="314"/>
                                        </p:tgtEl>
                                        <p:attrNameLst>
                                          <p:attrName>ppt_y</p:attrName>
                                        </p:attrNameLst>
                                      </p:cBhvr>
                                      <p:tavLst>
                                        <p:tav tm="0">
                                          <p:val>
                                            <p:strVal val="1+#ppt_h/2"/>
                                          </p:val>
                                        </p:tav>
                                        <p:tav tm="100000">
                                          <p:val>
                                            <p:strVal val="#ppt_y"/>
                                          </p:val>
                                        </p:tav>
                                      </p:tavLst>
                                    </p:anim>
                                  </p:childTnLst>
                                </p:cTn>
                              </p:par>
                              <p:par>
                                <p:cTn id="197" presetID="2" presetClass="entr" presetSubtype="4" fill="hold" grpId="0" nodeType="withEffect">
                                  <p:stCondLst>
                                    <p:cond delay="0"/>
                                  </p:stCondLst>
                                  <p:childTnLst>
                                    <p:set>
                                      <p:cBhvr>
                                        <p:cTn id="198" dur="1" fill="hold">
                                          <p:stCondLst>
                                            <p:cond delay="0"/>
                                          </p:stCondLst>
                                        </p:cTn>
                                        <p:tgtEl>
                                          <p:spTgt spid="216"/>
                                        </p:tgtEl>
                                        <p:attrNameLst>
                                          <p:attrName>style.visibility</p:attrName>
                                        </p:attrNameLst>
                                      </p:cBhvr>
                                      <p:to>
                                        <p:strVal val="visible"/>
                                      </p:to>
                                    </p:set>
                                    <p:anim calcmode="lin" valueType="num">
                                      <p:cBhvr additive="base">
                                        <p:cTn id="199" dur="500" fill="hold"/>
                                        <p:tgtEl>
                                          <p:spTgt spid="216"/>
                                        </p:tgtEl>
                                        <p:attrNameLst>
                                          <p:attrName>ppt_x</p:attrName>
                                        </p:attrNameLst>
                                      </p:cBhvr>
                                      <p:tavLst>
                                        <p:tav tm="0">
                                          <p:val>
                                            <p:strVal val="#ppt_x"/>
                                          </p:val>
                                        </p:tav>
                                        <p:tav tm="100000">
                                          <p:val>
                                            <p:strVal val="#ppt_x"/>
                                          </p:val>
                                        </p:tav>
                                      </p:tavLst>
                                    </p:anim>
                                    <p:anim calcmode="lin" valueType="num">
                                      <p:cBhvr additive="base">
                                        <p:cTn id="200" dur="500" fill="hold"/>
                                        <p:tgtEl>
                                          <p:spTgt spid="216"/>
                                        </p:tgtEl>
                                        <p:attrNameLst>
                                          <p:attrName>ppt_y</p:attrName>
                                        </p:attrNameLst>
                                      </p:cBhvr>
                                      <p:tavLst>
                                        <p:tav tm="0">
                                          <p:val>
                                            <p:strVal val="1+#ppt_h/2"/>
                                          </p:val>
                                        </p:tav>
                                        <p:tav tm="100000">
                                          <p:val>
                                            <p:strVal val="#ppt_y"/>
                                          </p:val>
                                        </p:tav>
                                      </p:tavLst>
                                    </p:anim>
                                  </p:childTnLst>
                                </p:cTn>
                              </p:par>
                              <p:par>
                                <p:cTn id="201" presetID="2" presetClass="entr" presetSubtype="4" fill="hold" grpId="0" nodeType="withEffect">
                                  <p:stCondLst>
                                    <p:cond delay="0"/>
                                  </p:stCondLst>
                                  <p:childTnLst>
                                    <p:set>
                                      <p:cBhvr>
                                        <p:cTn id="202" dur="1" fill="hold">
                                          <p:stCondLst>
                                            <p:cond delay="0"/>
                                          </p:stCondLst>
                                        </p:cTn>
                                        <p:tgtEl>
                                          <p:spTgt spid="217"/>
                                        </p:tgtEl>
                                        <p:attrNameLst>
                                          <p:attrName>style.visibility</p:attrName>
                                        </p:attrNameLst>
                                      </p:cBhvr>
                                      <p:to>
                                        <p:strVal val="visible"/>
                                      </p:to>
                                    </p:set>
                                    <p:anim calcmode="lin" valueType="num">
                                      <p:cBhvr additive="base">
                                        <p:cTn id="203" dur="500" fill="hold"/>
                                        <p:tgtEl>
                                          <p:spTgt spid="217"/>
                                        </p:tgtEl>
                                        <p:attrNameLst>
                                          <p:attrName>ppt_x</p:attrName>
                                        </p:attrNameLst>
                                      </p:cBhvr>
                                      <p:tavLst>
                                        <p:tav tm="0">
                                          <p:val>
                                            <p:strVal val="#ppt_x"/>
                                          </p:val>
                                        </p:tav>
                                        <p:tav tm="100000">
                                          <p:val>
                                            <p:strVal val="#ppt_x"/>
                                          </p:val>
                                        </p:tav>
                                      </p:tavLst>
                                    </p:anim>
                                    <p:anim calcmode="lin" valueType="num">
                                      <p:cBhvr additive="base">
                                        <p:cTn id="204" dur="500" fill="hold"/>
                                        <p:tgtEl>
                                          <p:spTgt spid="217"/>
                                        </p:tgtEl>
                                        <p:attrNameLst>
                                          <p:attrName>ppt_y</p:attrName>
                                        </p:attrNameLst>
                                      </p:cBhvr>
                                      <p:tavLst>
                                        <p:tav tm="0">
                                          <p:val>
                                            <p:strVal val="1+#ppt_h/2"/>
                                          </p:val>
                                        </p:tav>
                                        <p:tav tm="100000">
                                          <p:val>
                                            <p:strVal val="#ppt_y"/>
                                          </p:val>
                                        </p:tav>
                                      </p:tavLst>
                                    </p:anim>
                                  </p:childTnLst>
                                </p:cTn>
                              </p:par>
                            </p:childTnLst>
                          </p:cTn>
                        </p:par>
                      </p:childTnLst>
                    </p:cTn>
                  </p:par>
                  <p:par>
                    <p:cTn id="205" fill="hold">
                      <p:stCondLst>
                        <p:cond delay="indefinite"/>
                      </p:stCondLst>
                      <p:childTnLst>
                        <p:par>
                          <p:cTn id="206" fill="hold">
                            <p:stCondLst>
                              <p:cond delay="0"/>
                            </p:stCondLst>
                            <p:childTnLst>
                              <p:par>
                                <p:cTn id="207" presetID="2" presetClass="entr" presetSubtype="4" fill="hold" nodeType="clickEffect">
                                  <p:stCondLst>
                                    <p:cond delay="0"/>
                                  </p:stCondLst>
                                  <p:childTnLst>
                                    <p:set>
                                      <p:cBhvr>
                                        <p:cTn id="208" dur="1" fill="hold">
                                          <p:stCondLst>
                                            <p:cond delay="0"/>
                                          </p:stCondLst>
                                        </p:cTn>
                                        <p:tgtEl>
                                          <p:spTgt spid="239"/>
                                        </p:tgtEl>
                                        <p:attrNameLst>
                                          <p:attrName>style.visibility</p:attrName>
                                        </p:attrNameLst>
                                      </p:cBhvr>
                                      <p:to>
                                        <p:strVal val="visible"/>
                                      </p:to>
                                    </p:set>
                                    <p:anim calcmode="lin" valueType="num">
                                      <p:cBhvr additive="base">
                                        <p:cTn id="209" dur="500" fill="hold"/>
                                        <p:tgtEl>
                                          <p:spTgt spid="239"/>
                                        </p:tgtEl>
                                        <p:attrNameLst>
                                          <p:attrName>ppt_x</p:attrName>
                                        </p:attrNameLst>
                                      </p:cBhvr>
                                      <p:tavLst>
                                        <p:tav tm="0">
                                          <p:val>
                                            <p:strVal val="#ppt_x"/>
                                          </p:val>
                                        </p:tav>
                                        <p:tav tm="100000">
                                          <p:val>
                                            <p:strVal val="#ppt_x"/>
                                          </p:val>
                                        </p:tav>
                                      </p:tavLst>
                                    </p:anim>
                                    <p:anim calcmode="lin" valueType="num">
                                      <p:cBhvr additive="base">
                                        <p:cTn id="210" dur="500" fill="hold"/>
                                        <p:tgtEl>
                                          <p:spTgt spid="239"/>
                                        </p:tgtEl>
                                        <p:attrNameLst>
                                          <p:attrName>ppt_y</p:attrName>
                                        </p:attrNameLst>
                                      </p:cBhvr>
                                      <p:tavLst>
                                        <p:tav tm="0">
                                          <p:val>
                                            <p:strVal val="1+#ppt_h/2"/>
                                          </p:val>
                                        </p:tav>
                                        <p:tav tm="100000">
                                          <p:val>
                                            <p:strVal val="#ppt_y"/>
                                          </p:val>
                                        </p:tav>
                                      </p:tavLst>
                                    </p:anim>
                                  </p:childTnLst>
                                </p:cTn>
                              </p:par>
                              <p:par>
                                <p:cTn id="211" presetID="2" presetClass="entr" presetSubtype="4" fill="hold" grpId="0" nodeType="withEffect">
                                  <p:stCondLst>
                                    <p:cond delay="0"/>
                                  </p:stCondLst>
                                  <p:childTnLst>
                                    <p:set>
                                      <p:cBhvr>
                                        <p:cTn id="212" dur="1" fill="hold">
                                          <p:stCondLst>
                                            <p:cond delay="0"/>
                                          </p:stCondLst>
                                        </p:cTn>
                                        <p:tgtEl>
                                          <p:spTgt spid="244"/>
                                        </p:tgtEl>
                                        <p:attrNameLst>
                                          <p:attrName>style.visibility</p:attrName>
                                        </p:attrNameLst>
                                      </p:cBhvr>
                                      <p:to>
                                        <p:strVal val="visible"/>
                                      </p:to>
                                    </p:set>
                                    <p:anim calcmode="lin" valueType="num">
                                      <p:cBhvr additive="base">
                                        <p:cTn id="213" dur="500" fill="hold"/>
                                        <p:tgtEl>
                                          <p:spTgt spid="244"/>
                                        </p:tgtEl>
                                        <p:attrNameLst>
                                          <p:attrName>ppt_x</p:attrName>
                                        </p:attrNameLst>
                                      </p:cBhvr>
                                      <p:tavLst>
                                        <p:tav tm="0">
                                          <p:val>
                                            <p:strVal val="#ppt_x"/>
                                          </p:val>
                                        </p:tav>
                                        <p:tav tm="100000">
                                          <p:val>
                                            <p:strVal val="#ppt_x"/>
                                          </p:val>
                                        </p:tav>
                                      </p:tavLst>
                                    </p:anim>
                                    <p:anim calcmode="lin" valueType="num">
                                      <p:cBhvr additive="base">
                                        <p:cTn id="214" dur="500" fill="hold"/>
                                        <p:tgtEl>
                                          <p:spTgt spid="244"/>
                                        </p:tgtEl>
                                        <p:attrNameLst>
                                          <p:attrName>ppt_y</p:attrName>
                                        </p:attrNameLst>
                                      </p:cBhvr>
                                      <p:tavLst>
                                        <p:tav tm="0">
                                          <p:val>
                                            <p:strVal val="1+#ppt_h/2"/>
                                          </p:val>
                                        </p:tav>
                                        <p:tav tm="100000">
                                          <p:val>
                                            <p:strVal val="#ppt_y"/>
                                          </p:val>
                                        </p:tav>
                                      </p:tavLst>
                                    </p:anim>
                                  </p:childTnLst>
                                </p:cTn>
                              </p:par>
                              <p:par>
                                <p:cTn id="215" presetID="2" presetClass="entr" presetSubtype="4" fill="hold" grpId="0" nodeType="withEffect">
                                  <p:stCondLst>
                                    <p:cond delay="0"/>
                                  </p:stCondLst>
                                  <p:childTnLst>
                                    <p:set>
                                      <p:cBhvr>
                                        <p:cTn id="216" dur="1" fill="hold">
                                          <p:stCondLst>
                                            <p:cond delay="0"/>
                                          </p:stCondLst>
                                        </p:cTn>
                                        <p:tgtEl>
                                          <p:spTgt spid="245"/>
                                        </p:tgtEl>
                                        <p:attrNameLst>
                                          <p:attrName>style.visibility</p:attrName>
                                        </p:attrNameLst>
                                      </p:cBhvr>
                                      <p:to>
                                        <p:strVal val="visible"/>
                                      </p:to>
                                    </p:set>
                                    <p:anim calcmode="lin" valueType="num">
                                      <p:cBhvr additive="base">
                                        <p:cTn id="217" dur="500" fill="hold"/>
                                        <p:tgtEl>
                                          <p:spTgt spid="245"/>
                                        </p:tgtEl>
                                        <p:attrNameLst>
                                          <p:attrName>ppt_x</p:attrName>
                                        </p:attrNameLst>
                                      </p:cBhvr>
                                      <p:tavLst>
                                        <p:tav tm="0">
                                          <p:val>
                                            <p:strVal val="#ppt_x"/>
                                          </p:val>
                                        </p:tav>
                                        <p:tav tm="100000">
                                          <p:val>
                                            <p:strVal val="#ppt_x"/>
                                          </p:val>
                                        </p:tav>
                                      </p:tavLst>
                                    </p:anim>
                                    <p:anim calcmode="lin" valueType="num">
                                      <p:cBhvr additive="base">
                                        <p:cTn id="218" dur="500" fill="hold"/>
                                        <p:tgtEl>
                                          <p:spTgt spid="245"/>
                                        </p:tgtEl>
                                        <p:attrNameLst>
                                          <p:attrName>ppt_y</p:attrName>
                                        </p:attrNameLst>
                                      </p:cBhvr>
                                      <p:tavLst>
                                        <p:tav tm="0">
                                          <p:val>
                                            <p:strVal val="1+#ppt_h/2"/>
                                          </p:val>
                                        </p:tav>
                                        <p:tav tm="100000">
                                          <p:val>
                                            <p:strVal val="#ppt_y"/>
                                          </p:val>
                                        </p:tav>
                                      </p:tavLst>
                                    </p:anim>
                                  </p:childTnLst>
                                </p:cTn>
                              </p:par>
                              <p:par>
                                <p:cTn id="219" presetID="2" presetClass="entr" presetSubtype="4" fill="hold" nodeType="withEffect">
                                  <p:stCondLst>
                                    <p:cond delay="0"/>
                                  </p:stCondLst>
                                  <p:childTnLst>
                                    <p:set>
                                      <p:cBhvr>
                                        <p:cTn id="220" dur="1" fill="hold">
                                          <p:stCondLst>
                                            <p:cond delay="0"/>
                                          </p:stCondLst>
                                        </p:cTn>
                                        <p:tgtEl>
                                          <p:spTgt spid="253"/>
                                        </p:tgtEl>
                                        <p:attrNameLst>
                                          <p:attrName>style.visibility</p:attrName>
                                        </p:attrNameLst>
                                      </p:cBhvr>
                                      <p:to>
                                        <p:strVal val="visible"/>
                                      </p:to>
                                    </p:set>
                                    <p:anim calcmode="lin" valueType="num">
                                      <p:cBhvr additive="base">
                                        <p:cTn id="221" dur="500" fill="hold"/>
                                        <p:tgtEl>
                                          <p:spTgt spid="253"/>
                                        </p:tgtEl>
                                        <p:attrNameLst>
                                          <p:attrName>ppt_x</p:attrName>
                                        </p:attrNameLst>
                                      </p:cBhvr>
                                      <p:tavLst>
                                        <p:tav tm="0">
                                          <p:val>
                                            <p:strVal val="#ppt_x"/>
                                          </p:val>
                                        </p:tav>
                                        <p:tav tm="100000">
                                          <p:val>
                                            <p:strVal val="#ppt_x"/>
                                          </p:val>
                                        </p:tav>
                                      </p:tavLst>
                                    </p:anim>
                                    <p:anim calcmode="lin" valueType="num">
                                      <p:cBhvr additive="base">
                                        <p:cTn id="222" dur="500" fill="hold"/>
                                        <p:tgtEl>
                                          <p:spTgt spid="253"/>
                                        </p:tgtEl>
                                        <p:attrNameLst>
                                          <p:attrName>ppt_y</p:attrName>
                                        </p:attrNameLst>
                                      </p:cBhvr>
                                      <p:tavLst>
                                        <p:tav tm="0">
                                          <p:val>
                                            <p:strVal val="1+#ppt_h/2"/>
                                          </p:val>
                                        </p:tav>
                                        <p:tav tm="100000">
                                          <p:val>
                                            <p:strVal val="#ppt_y"/>
                                          </p:val>
                                        </p:tav>
                                      </p:tavLst>
                                    </p:anim>
                                  </p:childTnLst>
                                </p:cTn>
                              </p:par>
                              <p:par>
                                <p:cTn id="223" presetID="2" presetClass="entr" presetSubtype="4" fill="hold" grpId="0" nodeType="withEffect">
                                  <p:stCondLst>
                                    <p:cond delay="0"/>
                                  </p:stCondLst>
                                  <p:childTnLst>
                                    <p:set>
                                      <p:cBhvr>
                                        <p:cTn id="224" dur="1" fill="hold">
                                          <p:stCondLst>
                                            <p:cond delay="0"/>
                                          </p:stCondLst>
                                        </p:cTn>
                                        <p:tgtEl>
                                          <p:spTgt spid="277"/>
                                        </p:tgtEl>
                                        <p:attrNameLst>
                                          <p:attrName>style.visibility</p:attrName>
                                        </p:attrNameLst>
                                      </p:cBhvr>
                                      <p:to>
                                        <p:strVal val="visible"/>
                                      </p:to>
                                    </p:set>
                                    <p:anim calcmode="lin" valueType="num">
                                      <p:cBhvr additive="base">
                                        <p:cTn id="225" dur="500" fill="hold"/>
                                        <p:tgtEl>
                                          <p:spTgt spid="277"/>
                                        </p:tgtEl>
                                        <p:attrNameLst>
                                          <p:attrName>ppt_x</p:attrName>
                                        </p:attrNameLst>
                                      </p:cBhvr>
                                      <p:tavLst>
                                        <p:tav tm="0">
                                          <p:val>
                                            <p:strVal val="#ppt_x"/>
                                          </p:val>
                                        </p:tav>
                                        <p:tav tm="100000">
                                          <p:val>
                                            <p:strVal val="#ppt_x"/>
                                          </p:val>
                                        </p:tav>
                                      </p:tavLst>
                                    </p:anim>
                                    <p:anim calcmode="lin" valueType="num">
                                      <p:cBhvr additive="base">
                                        <p:cTn id="226" dur="500" fill="hold"/>
                                        <p:tgtEl>
                                          <p:spTgt spid="277"/>
                                        </p:tgtEl>
                                        <p:attrNameLst>
                                          <p:attrName>ppt_y</p:attrName>
                                        </p:attrNameLst>
                                      </p:cBhvr>
                                      <p:tavLst>
                                        <p:tav tm="0">
                                          <p:val>
                                            <p:strVal val="1+#ppt_h/2"/>
                                          </p:val>
                                        </p:tav>
                                        <p:tav tm="100000">
                                          <p:val>
                                            <p:strVal val="#ppt_y"/>
                                          </p:val>
                                        </p:tav>
                                      </p:tavLst>
                                    </p:anim>
                                  </p:childTnLst>
                                </p:cTn>
                              </p:par>
                              <p:par>
                                <p:cTn id="227" presetID="2" presetClass="entr" presetSubtype="4" fill="hold" grpId="0" nodeType="withEffect">
                                  <p:stCondLst>
                                    <p:cond delay="0"/>
                                  </p:stCondLst>
                                  <p:childTnLst>
                                    <p:set>
                                      <p:cBhvr>
                                        <p:cTn id="228" dur="1" fill="hold">
                                          <p:stCondLst>
                                            <p:cond delay="0"/>
                                          </p:stCondLst>
                                        </p:cTn>
                                        <p:tgtEl>
                                          <p:spTgt spid="105"/>
                                        </p:tgtEl>
                                        <p:attrNameLst>
                                          <p:attrName>style.visibility</p:attrName>
                                        </p:attrNameLst>
                                      </p:cBhvr>
                                      <p:to>
                                        <p:strVal val="visible"/>
                                      </p:to>
                                    </p:set>
                                    <p:anim calcmode="lin" valueType="num">
                                      <p:cBhvr additive="base">
                                        <p:cTn id="229" dur="500" fill="hold"/>
                                        <p:tgtEl>
                                          <p:spTgt spid="105"/>
                                        </p:tgtEl>
                                        <p:attrNameLst>
                                          <p:attrName>ppt_x</p:attrName>
                                        </p:attrNameLst>
                                      </p:cBhvr>
                                      <p:tavLst>
                                        <p:tav tm="0">
                                          <p:val>
                                            <p:strVal val="#ppt_x"/>
                                          </p:val>
                                        </p:tav>
                                        <p:tav tm="100000">
                                          <p:val>
                                            <p:strVal val="#ppt_x"/>
                                          </p:val>
                                        </p:tav>
                                      </p:tavLst>
                                    </p:anim>
                                    <p:anim calcmode="lin" valueType="num">
                                      <p:cBhvr additive="base">
                                        <p:cTn id="230" dur="500" fill="hold"/>
                                        <p:tgtEl>
                                          <p:spTgt spid="105"/>
                                        </p:tgtEl>
                                        <p:attrNameLst>
                                          <p:attrName>ppt_y</p:attrName>
                                        </p:attrNameLst>
                                      </p:cBhvr>
                                      <p:tavLst>
                                        <p:tav tm="0">
                                          <p:val>
                                            <p:strVal val="1+#ppt_h/2"/>
                                          </p:val>
                                        </p:tav>
                                        <p:tav tm="100000">
                                          <p:val>
                                            <p:strVal val="#ppt_y"/>
                                          </p:val>
                                        </p:tav>
                                      </p:tavLst>
                                    </p:anim>
                                  </p:childTnLst>
                                </p:cTn>
                              </p:par>
                            </p:childTnLst>
                          </p:cTn>
                        </p:par>
                      </p:childTnLst>
                    </p:cTn>
                  </p:par>
                  <p:par>
                    <p:cTn id="231" fill="hold">
                      <p:stCondLst>
                        <p:cond delay="indefinite"/>
                      </p:stCondLst>
                      <p:childTnLst>
                        <p:par>
                          <p:cTn id="232" fill="hold">
                            <p:stCondLst>
                              <p:cond delay="0"/>
                            </p:stCondLst>
                            <p:childTnLst>
                              <p:par>
                                <p:cTn id="233" presetID="2" presetClass="entr" presetSubtype="4" fill="hold" grpId="0" nodeType="clickEffect">
                                  <p:stCondLst>
                                    <p:cond delay="0"/>
                                  </p:stCondLst>
                                  <p:childTnLst>
                                    <p:set>
                                      <p:cBhvr>
                                        <p:cTn id="234" dur="1" fill="hold">
                                          <p:stCondLst>
                                            <p:cond delay="0"/>
                                          </p:stCondLst>
                                        </p:cTn>
                                        <p:tgtEl>
                                          <p:spTgt spid="219"/>
                                        </p:tgtEl>
                                        <p:attrNameLst>
                                          <p:attrName>style.visibility</p:attrName>
                                        </p:attrNameLst>
                                      </p:cBhvr>
                                      <p:to>
                                        <p:strVal val="visible"/>
                                      </p:to>
                                    </p:set>
                                    <p:anim calcmode="lin" valueType="num">
                                      <p:cBhvr additive="base">
                                        <p:cTn id="235" dur="500" fill="hold"/>
                                        <p:tgtEl>
                                          <p:spTgt spid="219"/>
                                        </p:tgtEl>
                                        <p:attrNameLst>
                                          <p:attrName>ppt_x</p:attrName>
                                        </p:attrNameLst>
                                      </p:cBhvr>
                                      <p:tavLst>
                                        <p:tav tm="0">
                                          <p:val>
                                            <p:strVal val="#ppt_x"/>
                                          </p:val>
                                        </p:tav>
                                        <p:tav tm="100000">
                                          <p:val>
                                            <p:strVal val="#ppt_x"/>
                                          </p:val>
                                        </p:tav>
                                      </p:tavLst>
                                    </p:anim>
                                    <p:anim calcmode="lin" valueType="num">
                                      <p:cBhvr additive="base">
                                        <p:cTn id="236" dur="500" fill="hold"/>
                                        <p:tgtEl>
                                          <p:spTgt spid="219"/>
                                        </p:tgtEl>
                                        <p:attrNameLst>
                                          <p:attrName>ppt_y</p:attrName>
                                        </p:attrNameLst>
                                      </p:cBhvr>
                                      <p:tavLst>
                                        <p:tav tm="0">
                                          <p:val>
                                            <p:strVal val="1+#ppt_h/2"/>
                                          </p:val>
                                        </p:tav>
                                        <p:tav tm="100000">
                                          <p:val>
                                            <p:strVal val="#ppt_y"/>
                                          </p:val>
                                        </p:tav>
                                      </p:tavLst>
                                    </p:anim>
                                  </p:childTnLst>
                                </p:cTn>
                              </p:par>
                              <p:par>
                                <p:cTn id="237" presetID="2" presetClass="entr" presetSubtype="4" fill="hold" grpId="0" nodeType="withEffect">
                                  <p:stCondLst>
                                    <p:cond delay="0"/>
                                  </p:stCondLst>
                                  <p:childTnLst>
                                    <p:set>
                                      <p:cBhvr>
                                        <p:cTn id="238" dur="1" fill="hold">
                                          <p:stCondLst>
                                            <p:cond delay="0"/>
                                          </p:stCondLst>
                                        </p:cTn>
                                        <p:tgtEl>
                                          <p:spTgt spid="220"/>
                                        </p:tgtEl>
                                        <p:attrNameLst>
                                          <p:attrName>style.visibility</p:attrName>
                                        </p:attrNameLst>
                                      </p:cBhvr>
                                      <p:to>
                                        <p:strVal val="visible"/>
                                      </p:to>
                                    </p:set>
                                    <p:anim calcmode="lin" valueType="num">
                                      <p:cBhvr additive="base">
                                        <p:cTn id="239" dur="500" fill="hold"/>
                                        <p:tgtEl>
                                          <p:spTgt spid="220"/>
                                        </p:tgtEl>
                                        <p:attrNameLst>
                                          <p:attrName>ppt_x</p:attrName>
                                        </p:attrNameLst>
                                      </p:cBhvr>
                                      <p:tavLst>
                                        <p:tav tm="0">
                                          <p:val>
                                            <p:strVal val="#ppt_x"/>
                                          </p:val>
                                        </p:tav>
                                        <p:tav tm="100000">
                                          <p:val>
                                            <p:strVal val="#ppt_x"/>
                                          </p:val>
                                        </p:tav>
                                      </p:tavLst>
                                    </p:anim>
                                    <p:anim calcmode="lin" valueType="num">
                                      <p:cBhvr additive="base">
                                        <p:cTn id="240" dur="500" fill="hold"/>
                                        <p:tgtEl>
                                          <p:spTgt spid="220"/>
                                        </p:tgtEl>
                                        <p:attrNameLst>
                                          <p:attrName>ppt_y</p:attrName>
                                        </p:attrNameLst>
                                      </p:cBhvr>
                                      <p:tavLst>
                                        <p:tav tm="0">
                                          <p:val>
                                            <p:strVal val="1+#ppt_h/2"/>
                                          </p:val>
                                        </p:tav>
                                        <p:tav tm="100000">
                                          <p:val>
                                            <p:strVal val="#ppt_y"/>
                                          </p:val>
                                        </p:tav>
                                      </p:tavLst>
                                    </p:anim>
                                  </p:childTnLst>
                                </p:cTn>
                              </p:par>
                              <p:par>
                                <p:cTn id="241" presetID="2" presetClass="entr" presetSubtype="4" fill="hold" nodeType="withEffect">
                                  <p:stCondLst>
                                    <p:cond delay="0"/>
                                  </p:stCondLst>
                                  <p:childTnLst>
                                    <p:set>
                                      <p:cBhvr>
                                        <p:cTn id="242" dur="1" fill="hold">
                                          <p:stCondLst>
                                            <p:cond delay="0"/>
                                          </p:stCondLst>
                                        </p:cTn>
                                        <p:tgtEl>
                                          <p:spTgt spid="221"/>
                                        </p:tgtEl>
                                        <p:attrNameLst>
                                          <p:attrName>style.visibility</p:attrName>
                                        </p:attrNameLst>
                                      </p:cBhvr>
                                      <p:to>
                                        <p:strVal val="visible"/>
                                      </p:to>
                                    </p:set>
                                    <p:anim calcmode="lin" valueType="num">
                                      <p:cBhvr additive="base">
                                        <p:cTn id="243" dur="500" fill="hold"/>
                                        <p:tgtEl>
                                          <p:spTgt spid="221"/>
                                        </p:tgtEl>
                                        <p:attrNameLst>
                                          <p:attrName>ppt_x</p:attrName>
                                        </p:attrNameLst>
                                      </p:cBhvr>
                                      <p:tavLst>
                                        <p:tav tm="0">
                                          <p:val>
                                            <p:strVal val="#ppt_x"/>
                                          </p:val>
                                        </p:tav>
                                        <p:tav tm="100000">
                                          <p:val>
                                            <p:strVal val="#ppt_x"/>
                                          </p:val>
                                        </p:tav>
                                      </p:tavLst>
                                    </p:anim>
                                    <p:anim calcmode="lin" valueType="num">
                                      <p:cBhvr additive="base">
                                        <p:cTn id="244" dur="500" fill="hold"/>
                                        <p:tgtEl>
                                          <p:spTgt spid="221"/>
                                        </p:tgtEl>
                                        <p:attrNameLst>
                                          <p:attrName>ppt_y</p:attrName>
                                        </p:attrNameLst>
                                      </p:cBhvr>
                                      <p:tavLst>
                                        <p:tav tm="0">
                                          <p:val>
                                            <p:strVal val="1+#ppt_h/2"/>
                                          </p:val>
                                        </p:tav>
                                        <p:tav tm="100000">
                                          <p:val>
                                            <p:strVal val="#ppt_y"/>
                                          </p:val>
                                        </p:tav>
                                      </p:tavLst>
                                    </p:anim>
                                  </p:childTnLst>
                                </p:cTn>
                              </p:par>
                              <p:par>
                                <p:cTn id="245" presetID="2" presetClass="entr" presetSubtype="4" fill="hold" grpId="0" nodeType="withEffect">
                                  <p:stCondLst>
                                    <p:cond delay="0"/>
                                  </p:stCondLst>
                                  <p:childTnLst>
                                    <p:set>
                                      <p:cBhvr>
                                        <p:cTn id="246" dur="1" fill="hold">
                                          <p:stCondLst>
                                            <p:cond delay="0"/>
                                          </p:stCondLst>
                                        </p:cTn>
                                        <p:tgtEl>
                                          <p:spTgt spid="279"/>
                                        </p:tgtEl>
                                        <p:attrNameLst>
                                          <p:attrName>style.visibility</p:attrName>
                                        </p:attrNameLst>
                                      </p:cBhvr>
                                      <p:to>
                                        <p:strVal val="visible"/>
                                      </p:to>
                                    </p:set>
                                    <p:anim calcmode="lin" valueType="num">
                                      <p:cBhvr additive="base">
                                        <p:cTn id="247" dur="500" fill="hold"/>
                                        <p:tgtEl>
                                          <p:spTgt spid="279"/>
                                        </p:tgtEl>
                                        <p:attrNameLst>
                                          <p:attrName>ppt_x</p:attrName>
                                        </p:attrNameLst>
                                      </p:cBhvr>
                                      <p:tavLst>
                                        <p:tav tm="0">
                                          <p:val>
                                            <p:strVal val="#ppt_x"/>
                                          </p:val>
                                        </p:tav>
                                        <p:tav tm="100000">
                                          <p:val>
                                            <p:strVal val="#ppt_x"/>
                                          </p:val>
                                        </p:tav>
                                      </p:tavLst>
                                    </p:anim>
                                    <p:anim calcmode="lin" valueType="num">
                                      <p:cBhvr additive="base">
                                        <p:cTn id="248" dur="500" fill="hold"/>
                                        <p:tgtEl>
                                          <p:spTgt spid="279"/>
                                        </p:tgtEl>
                                        <p:attrNameLst>
                                          <p:attrName>ppt_y</p:attrName>
                                        </p:attrNameLst>
                                      </p:cBhvr>
                                      <p:tavLst>
                                        <p:tav tm="0">
                                          <p:val>
                                            <p:strVal val="1+#ppt_h/2"/>
                                          </p:val>
                                        </p:tav>
                                        <p:tav tm="100000">
                                          <p:val>
                                            <p:strVal val="#ppt_y"/>
                                          </p:val>
                                        </p:tav>
                                      </p:tavLst>
                                    </p:anim>
                                  </p:childTnLst>
                                </p:cTn>
                              </p:par>
                              <p:par>
                                <p:cTn id="249" presetID="2" presetClass="entr" presetSubtype="4" fill="hold" grpId="0" nodeType="withEffect">
                                  <p:stCondLst>
                                    <p:cond delay="0"/>
                                  </p:stCondLst>
                                  <p:childTnLst>
                                    <p:set>
                                      <p:cBhvr>
                                        <p:cTn id="250" dur="1" fill="hold">
                                          <p:stCondLst>
                                            <p:cond delay="0"/>
                                          </p:stCondLst>
                                        </p:cTn>
                                        <p:tgtEl>
                                          <p:spTgt spid="218"/>
                                        </p:tgtEl>
                                        <p:attrNameLst>
                                          <p:attrName>style.visibility</p:attrName>
                                        </p:attrNameLst>
                                      </p:cBhvr>
                                      <p:to>
                                        <p:strVal val="visible"/>
                                      </p:to>
                                    </p:set>
                                    <p:anim calcmode="lin" valueType="num">
                                      <p:cBhvr additive="base">
                                        <p:cTn id="251" dur="500" fill="hold"/>
                                        <p:tgtEl>
                                          <p:spTgt spid="218"/>
                                        </p:tgtEl>
                                        <p:attrNameLst>
                                          <p:attrName>ppt_x</p:attrName>
                                        </p:attrNameLst>
                                      </p:cBhvr>
                                      <p:tavLst>
                                        <p:tav tm="0">
                                          <p:val>
                                            <p:strVal val="#ppt_x"/>
                                          </p:val>
                                        </p:tav>
                                        <p:tav tm="100000">
                                          <p:val>
                                            <p:strVal val="#ppt_x"/>
                                          </p:val>
                                        </p:tav>
                                      </p:tavLst>
                                    </p:anim>
                                    <p:anim calcmode="lin" valueType="num">
                                      <p:cBhvr additive="base">
                                        <p:cTn id="252" dur="500" fill="hold"/>
                                        <p:tgtEl>
                                          <p:spTgt spid="218"/>
                                        </p:tgtEl>
                                        <p:attrNameLst>
                                          <p:attrName>ppt_y</p:attrName>
                                        </p:attrNameLst>
                                      </p:cBhvr>
                                      <p:tavLst>
                                        <p:tav tm="0">
                                          <p:val>
                                            <p:strVal val="1+#ppt_h/2"/>
                                          </p:val>
                                        </p:tav>
                                        <p:tav tm="100000">
                                          <p:val>
                                            <p:strVal val="#ppt_y"/>
                                          </p:val>
                                        </p:tav>
                                      </p:tavLst>
                                    </p:anim>
                                  </p:childTnLst>
                                </p:cTn>
                              </p:par>
                              <p:par>
                                <p:cTn id="253" presetID="2" presetClass="entr" presetSubtype="4" fill="hold" nodeType="withEffect">
                                  <p:stCondLst>
                                    <p:cond delay="0"/>
                                  </p:stCondLst>
                                  <p:childTnLst>
                                    <p:set>
                                      <p:cBhvr>
                                        <p:cTn id="254" dur="1" fill="hold">
                                          <p:stCondLst>
                                            <p:cond delay="0"/>
                                          </p:stCondLst>
                                        </p:cTn>
                                        <p:tgtEl>
                                          <p:spTgt spid="57"/>
                                        </p:tgtEl>
                                        <p:attrNameLst>
                                          <p:attrName>style.visibility</p:attrName>
                                        </p:attrNameLst>
                                      </p:cBhvr>
                                      <p:to>
                                        <p:strVal val="visible"/>
                                      </p:to>
                                    </p:set>
                                    <p:anim calcmode="lin" valueType="num">
                                      <p:cBhvr additive="base">
                                        <p:cTn id="255" dur="500" fill="hold"/>
                                        <p:tgtEl>
                                          <p:spTgt spid="57"/>
                                        </p:tgtEl>
                                        <p:attrNameLst>
                                          <p:attrName>ppt_x</p:attrName>
                                        </p:attrNameLst>
                                      </p:cBhvr>
                                      <p:tavLst>
                                        <p:tav tm="0">
                                          <p:val>
                                            <p:strVal val="#ppt_x"/>
                                          </p:val>
                                        </p:tav>
                                        <p:tav tm="100000">
                                          <p:val>
                                            <p:strVal val="#ppt_x"/>
                                          </p:val>
                                        </p:tav>
                                      </p:tavLst>
                                    </p:anim>
                                    <p:anim calcmode="lin" valueType="num">
                                      <p:cBhvr additive="base">
                                        <p:cTn id="256" dur="500" fill="hold"/>
                                        <p:tgtEl>
                                          <p:spTgt spid="57"/>
                                        </p:tgtEl>
                                        <p:attrNameLst>
                                          <p:attrName>ppt_y</p:attrName>
                                        </p:attrNameLst>
                                      </p:cBhvr>
                                      <p:tavLst>
                                        <p:tav tm="0">
                                          <p:val>
                                            <p:strVal val="1+#ppt_h/2"/>
                                          </p:val>
                                        </p:tav>
                                        <p:tav tm="100000">
                                          <p:val>
                                            <p:strVal val="#ppt_y"/>
                                          </p:val>
                                        </p:tav>
                                      </p:tavLst>
                                    </p:anim>
                                  </p:childTnLst>
                                </p:cTn>
                              </p:par>
                              <p:par>
                                <p:cTn id="257" presetID="2" presetClass="entr" presetSubtype="4" fill="hold" nodeType="withEffect">
                                  <p:stCondLst>
                                    <p:cond delay="0"/>
                                  </p:stCondLst>
                                  <p:childTnLst>
                                    <p:set>
                                      <p:cBhvr>
                                        <p:cTn id="258" dur="1" fill="hold">
                                          <p:stCondLst>
                                            <p:cond delay="0"/>
                                          </p:stCondLst>
                                        </p:cTn>
                                        <p:tgtEl>
                                          <p:spTgt spid="60"/>
                                        </p:tgtEl>
                                        <p:attrNameLst>
                                          <p:attrName>style.visibility</p:attrName>
                                        </p:attrNameLst>
                                      </p:cBhvr>
                                      <p:to>
                                        <p:strVal val="visible"/>
                                      </p:to>
                                    </p:set>
                                    <p:anim calcmode="lin" valueType="num">
                                      <p:cBhvr additive="base">
                                        <p:cTn id="259" dur="500" fill="hold"/>
                                        <p:tgtEl>
                                          <p:spTgt spid="60"/>
                                        </p:tgtEl>
                                        <p:attrNameLst>
                                          <p:attrName>ppt_x</p:attrName>
                                        </p:attrNameLst>
                                      </p:cBhvr>
                                      <p:tavLst>
                                        <p:tav tm="0">
                                          <p:val>
                                            <p:strVal val="#ppt_x"/>
                                          </p:val>
                                        </p:tav>
                                        <p:tav tm="100000">
                                          <p:val>
                                            <p:strVal val="#ppt_x"/>
                                          </p:val>
                                        </p:tav>
                                      </p:tavLst>
                                    </p:anim>
                                    <p:anim calcmode="lin" valueType="num">
                                      <p:cBhvr additive="base">
                                        <p:cTn id="260" dur="500" fill="hold"/>
                                        <p:tgtEl>
                                          <p:spTgt spid="60"/>
                                        </p:tgtEl>
                                        <p:attrNameLst>
                                          <p:attrName>ppt_y</p:attrName>
                                        </p:attrNameLst>
                                      </p:cBhvr>
                                      <p:tavLst>
                                        <p:tav tm="0">
                                          <p:val>
                                            <p:strVal val="1+#ppt_h/2"/>
                                          </p:val>
                                        </p:tav>
                                        <p:tav tm="100000">
                                          <p:val>
                                            <p:strVal val="#ppt_y"/>
                                          </p:val>
                                        </p:tav>
                                      </p:tavLst>
                                    </p:anim>
                                  </p:childTnLst>
                                </p:cTn>
                              </p:par>
                              <p:par>
                                <p:cTn id="261" presetID="2" presetClass="entr" presetSubtype="4" fill="hold" nodeType="withEffect">
                                  <p:stCondLst>
                                    <p:cond delay="0"/>
                                  </p:stCondLst>
                                  <p:childTnLst>
                                    <p:set>
                                      <p:cBhvr>
                                        <p:cTn id="262" dur="1" fill="hold">
                                          <p:stCondLst>
                                            <p:cond delay="0"/>
                                          </p:stCondLst>
                                        </p:cTn>
                                        <p:tgtEl>
                                          <p:spTgt spid="62"/>
                                        </p:tgtEl>
                                        <p:attrNameLst>
                                          <p:attrName>style.visibility</p:attrName>
                                        </p:attrNameLst>
                                      </p:cBhvr>
                                      <p:to>
                                        <p:strVal val="visible"/>
                                      </p:to>
                                    </p:set>
                                    <p:anim calcmode="lin" valueType="num">
                                      <p:cBhvr additive="base">
                                        <p:cTn id="263" dur="500" fill="hold"/>
                                        <p:tgtEl>
                                          <p:spTgt spid="62"/>
                                        </p:tgtEl>
                                        <p:attrNameLst>
                                          <p:attrName>ppt_x</p:attrName>
                                        </p:attrNameLst>
                                      </p:cBhvr>
                                      <p:tavLst>
                                        <p:tav tm="0">
                                          <p:val>
                                            <p:strVal val="#ppt_x"/>
                                          </p:val>
                                        </p:tav>
                                        <p:tav tm="100000">
                                          <p:val>
                                            <p:strVal val="#ppt_x"/>
                                          </p:val>
                                        </p:tav>
                                      </p:tavLst>
                                    </p:anim>
                                    <p:anim calcmode="lin" valueType="num">
                                      <p:cBhvr additive="base">
                                        <p:cTn id="264" dur="500" fill="hold"/>
                                        <p:tgtEl>
                                          <p:spTgt spid="62"/>
                                        </p:tgtEl>
                                        <p:attrNameLst>
                                          <p:attrName>ppt_y</p:attrName>
                                        </p:attrNameLst>
                                      </p:cBhvr>
                                      <p:tavLst>
                                        <p:tav tm="0">
                                          <p:val>
                                            <p:strVal val="1+#ppt_h/2"/>
                                          </p:val>
                                        </p:tav>
                                        <p:tav tm="100000">
                                          <p:val>
                                            <p:strVal val="#ppt_y"/>
                                          </p:val>
                                        </p:tav>
                                      </p:tavLst>
                                    </p:anim>
                                  </p:childTnLst>
                                </p:cTn>
                              </p:par>
                              <p:par>
                                <p:cTn id="265" presetID="2" presetClass="entr" presetSubtype="4" fill="hold" grpId="0" nodeType="withEffect">
                                  <p:stCondLst>
                                    <p:cond delay="0"/>
                                  </p:stCondLst>
                                  <p:childTnLst>
                                    <p:set>
                                      <p:cBhvr>
                                        <p:cTn id="266" dur="1" fill="hold">
                                          <p:stCondLst>
                                            <p:cond delay="0"/>
                                          </p:stCondLst>
                                        </p:cTn>
                                        <p:tgtEl>
                                          <p:spTgt spid="63"/>
                                        </p:tgtEl>
                                        <p:attrNameLst>
                                          <p:attrName>style.visibility</p:attrName>
                                        </p:attrNameLst>
                                      </p:cBhvr>
                                      <p:to>
                                        <p:strVal val="visible"/>
                                      </p:to>
                                    </p:set>
                                    <p:anim calcmode="lin" valueType="num">
                                      <p:cBhvr additive="base">
                                        <p:cTn id="267" dur="500" fill="hold"/>
                                        <p:tgtEl>
                                          <p:spTgt spid="63"/>
                                        </p:tgtEl>
                                        <p:attrNameLst>
                                          <p:attrName>ppt_x</p:attrName>
                                        </p:attrNameLst>
                                      </p:cBhvr>
                                      <p:tavLst>
                                        <p:tav tm="0">
                                          <p:val>
                                            <p:strVal val="#ppt_x"/>
                                          </p:val>
                                        </p:tav>
                                        <p:tav tm="100000">
                                          <p:val>
                                            <p:strVal val="#ppt_x"/>
                                          </p:val>
                                        </p:tav>
                                      </p:tavLst>
                                    </p:anim>
                                    <p:anim calcmode="lin" valueType="num">
                                      <p:cBhvr additive="base">
                                        <p:cTn id="268" dur="500" fill="hold"/>
                                        <p:tgtEl>
                                          <p:spTgt spid="63"/>
                                        </p:tgtEl>
                                        <p:attrNameLst>
                                          <p:attrName>ppt_y</p:attrName>
                                        </p:attrNameLst>
                                      </p:cBhvr>
                                      <p:tavLst>
                                        <p:tav tm="0">
                                          <p:val>
                                            <p:strVal val="1+#ppt_h/2"/>
                                          </p:val>
                                        </p:tav>
                                        <p:tav tm="100000">
                                          <p:val>
                                            <p:strVal val="#ppt_y"/>
                                          </p:val>
                                        </p:tav>
                                      </p:tavLst>
                                    </p:anim>
                                  </p:childTnLst>
                                </p:cTn>
                              </p:par>
                              <p:par>
                                <p:cTn id="269" presetID="2" presetClass="entr" presetSubtype="4" fill="hold" nodeType="withEffect">
                                  <p:stCondLst>
                                    <p:cond delay="0"/>
                                  </p:stCondLst>
                                  <p:childTnLst>
                                    <p:set>
                                      <p:cBhvr>
                                        <p:cTn id="270" dur="1" fill="hold">
                                          <p:stCondLst>
                                            <p:cond delay="0"/>
                                          </p:stCondLst>
                                        </p:cTn>
                                        <p:tgtEl>
                                          <p:spTgt spid="64"/>
                                        </p:tgtEl>
                                        <p:attrNameLst>
                                          <p:attrName>style.visibility</p:attrName>
                                        </p:attrNameLst>
                                      </p:cBhvr>
                                      <p:to>
                                        <p:strVal val="visible"/>
                                      </p:to>
                                    </p:set>
                                    <p:anim calcmode="lin" valueType="num">
                                      <p:cBhvr additive="base">
                                        <p:cTn id="271" dur="500" fill="hold"/>
                                        <p:tgtEl>
                                          <p:spTgt spid="64"/>
                                        </p:tgtEl>
                                        <p:attrNameLst>
                                          <p:attrName>ppt_x</p:attrName>
                                        </p:attrNameLst>
                                      </p:cBhvr>
                                      <p:tavLst>
                                        <p:tav tm="0">
                                          <p:val>
                                            <p:strVal val="#ppt_x"/>
                                          </p:val>
                                        </p:tav>
                                        <p:tav tm="100000">
                                          <p:val>
                                            <p:strVal val="#ppt_x"/>
                                          </p:val>
                                        </p:tav>
                                      </p:tavLst>
                                    </p:anim>
                                    <p:anim calcmode="lin" valueType="num">
                                      <p:cBhvr additive="base">
                                        <p:cTn id="272" dur="500" fill="hold"/>
                                        <p:tgtEl>
                                          <p:spTgt spid="64"/>
                                        </p:tgtEl>
                                        <p:attrNameLst>
                                          <p:attrName>ppt_y</p:attrName>
                                        </p:attrNameLst>
                                      </p:cBhvr>
                                      <p:tavLst>
                                        <p:tav tm="0">
                                          <p:val>
                                            <p:strVal val="1+#ppt_h/2"/>
                                          </p:val>
                                        </p:tav>
                                        <p:tav tm="100000">
                                          <p:val>
                                            <p:strVal val="#ppt_y"/>
                                          </p:val>
                                        </p:tav>
                                      </p:tavLst>
                                    </p:anim>
                                  </p:childTnLst>
                                </p:cTn>
                              </p:par>
                            </p:childTnLst>
                          </p:cTn>
                        </p:par>
                      </p:childTnLst>
                    </p:cTn>
                  </p:par>
                  <p:par>
                    <p:cTn id="273" fill="hold">
                      <p:stCondLst>
                        <p:cond delay="indefinite"/>
                      </p:stCondLst>
                      <p:childTnLst>
                        <p:par>
                          <p:cTn id="274" fill="hold">
                            <p:stCondLst>
                              <p:cond delay="0"/>
                            </p:stCondLst>
                            <p:childTnLst>
                              <p:par>
                                <p:cTn id="275" presetID="2" presetClass="entr" presetSubtype="4" fill="hold" nodeType="clickEffect">
                                  <p:stCondLst>
                                    <p:cond delay="0"/>
                                  </p:stCondLst>
                                  <p:childTnLst>
                                    <p:set>
                                      <p:cBhvr>
                                        <p:cTn id="276" dur="1" fill="hold">
                                          <p:stCondLst>
                                            <p:cond delay="0"/>
                                          </p:stCondLst>
                                        </p:cTn>
                                        <p:tgtEl>
                                          <p:spTgt spid="52"/>
                                        </p:tgtEl>
                                        <p:attrNameLst>
                                          <p:attrName>style.visibility</p:attrName>
                                        </p:attrNameLst>
                                      </p:cBhvr>
                                      <p:to>
                                        <p:strVal val="visible"/>
                                      </p:to>
                                    </p:set>
                                    <p:anim calcmode="lin" valueType="num">
                                      <p:cBhvr additive="base">
                                        <p:cTn id="277" dur="500" fill="hold"/>
                                        <p:tgtEl>
                                          <p:spTgt spid="52"/>
                                        </p:tgtEl>
                                        <p:attrNameLst>
                                          <p:attrName>ppt_x</p:attrName>
                                        </p:attrNameLst>
                                      </p:cBhvr>
                                      <p:tavLst>
                                        <p:tav tm="0">
                                          <p:val>
                                            <p:strVal val="#ppt_x"/>
                                          </p:val>
                                        </p:tav>
                                        <p:tav tm="100000">
                                          <p:val>
                                            <p:strVal val="#ppt_x"/>
                                          </p:val>
                                        </p:tav>
                                      </p:tavLst>
                                    </p:anim>
                                    <p:anim calcmode="lin" valueType="num">
                                      <p:cBhvr additive="base">
                                        <p:cTn id="278" dur="500" fill="hold"/>
                                        <p:tgtEl>
                                          <p:spTgt spid="5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animBg="1"/>
      <p:bldP spid="314" grpId="0" animBg="1"/>
      <p:bldP spid="129" grpId="0"/>
      <p:bldP spid="130" grpId="0"/>
      <p:bldP spid="137" grpId="0"/>
      <p:bldP spid="138" grpId="0"/>
      <p:bldP spid="139" grpId="0"/>
      <p:bldP spid="153" grpId="0"/>
      <p:bldP spid="63" grpId="0"/>
      <p:bldP spid="68" grpId="0"/>
      <p:bldP spid="70" grpId="0"/>
      <p:bldP spid="216" grpId="0"/>
      <p:bldP spid="217" grpId="0"/>
      <p:bldP spid="218" grpId="0"/>
      <p:bldP spid="219" grpId="0"/>
      <p:bldP spid="220" grpId="0"/>
      <p:bldP spid="244" grpId="0"/>
      <p:bldP spid="245" grpId="0"/>
      <p:bldP spid="277" grpId="0"/>
      <p:bldP spid="279" grpId="0"/>
      <p:bldP spid="283" grpId="0"/>
      <p:bldP spid="284" grpId="0"/>
      <p:bldP spid="304" grpId="0"/>
      <p:bldP spid="305" grpId="0"/>
      <p:bldP spid="306" grpId="0"/>
      <p:bldP spid="310" grpId="0"/>
      <p:bldP spid="313" grpId="0"/>
      <p:bldP spid="104" grpId="0"/>
      <p:bldP spid="105" grpId="0"/>
      <p:bldP spid="109" grpId="0"/>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78" name="Straight Connector 177">
            <a:extLst>
              <a:ext uri="{FF2B5EF4-FFF2-40B4-BE49-F238E27FC236}">
                <a16:creationId xmlns:a16="http://schemas.microsoft.com/office/drawing/2014/main" id="{8C185FF9-15DB-0E41-BF43-FA328BA4620F}"/>
              </a:ext>
            </a:extLst>
          </p:cNvPr>
          <p:cNvCxnSpPr>
            <a:cxnSpLocks/>
          </p:cNvCxnSpPr>
          <p:nvPr/>
        </p:nvCxnSpPr>
        <p:spPr bwMode="gray">
          <a:xfrm flipV="1">
            <a:off x="7655525" y="5849814"/>
            <a:ext cx="0" cy="240790"/>
          </a:xfrm>
          <a:prstGeom prst="line">
            <a:avLst/>
          </a:prstGeom>
          <a:ln w="25400" cap="rnd">
            <a:solidFill>
              <a:srgbClr val="00B050"/>
            </a:solidFill>
            <a:miter lim="800000"/>
            <a:tailEnd type="none"/>
          </a:ln>
        </p:spPr>
        <p:style>
          <a:lnRef idx="1">
            <a:schemeClr val="accent1"/>
          </a:lnRef>
          <a:fillRef idx="0">
            <a:schemeClr val="accent1"/>
          </a:fillRef>
          <a:effectRef idx="0">
            <a:schemeClr val="accent1"/>
          </a:effectRef>
          <a:fontRef idx="minor">
            <a:schemeClr val="tx1"/>
          </a:fontRef>
        </p:style>
      </p:cxnSp>
      <p:sp>
        <p:nvSpPr>
          <p:cNvPr id="3" name="Title 2">
            <a:extLst>
              <a:ext uri="{FF2B5EF4-FFF2-40B4-BE49-F238E27FC236}">
                <a16:creationId xmlns:a16="http://schemas.microsoft.com/office/drawing/2014/main" id="{ED5FB803-A491-7A40-A2A3-54A240D2CC91}"/>
              </a:ext>
            </a:extLst>
          </p:cNvPr>
          <p:cNvSpPr>
            <a:spLocks noGrp="1"/>
          </p:cNvSpPr>
          <p:nvPr>
            <p:ph type="title"/>
          </p:nvPr>
        </p:nvSpPr>
        <p:spPr>
          <a:xfrm>
            <a:off x="579960" y="412751"/>
            <a:ext cx="11003870" cy="384048"/>
          </a:xfrm>
        </p:spPr>
        <p:txBody>
          <a:bodyPr/>
          <a:lstStyle/>
          <a:p>
            <a:r>
              <a:rPr lang="en-US" dirty="0"/>
              <a:t>Multi Tier Routing Deep Dive</a:t>
            </a:r>
          </a:p>
        </p:txBody>
      </p:sp>
      <p:sp>
        <p:nvSpPr>
          <p:cNvPr id="4" name="Subtitle 3">
            <a:extLst>
              <a:ext uri="{FF2B5EF4-FFF2-40B4-BE49-F238E27FC236}">
                <a16:creationId xmlns:a16="http://schemas.microsoft.com/office/drawing/2014/main" id="{35B3BD73-D711-7342-A40A-EEE23A176BD9}"/>
              </a:ext>
            </a:extLst>
          </p:cNvPr>
          <p:cNvSpPr>
            <a:spLocks noGrp="1"/>
          </p:cNvSpPr>
          <p:nvPr>
            <p:ph type="subTitle" idx="10"/>
          </p:nvPr>
        </p:nvSpPr>
        <p:spPr>
          <a:xfrm>
            <a:off x="593021" y="811831"/>
            <a:ext cx="10990809" cy="247743"/>
          </a:xfrm>
        </p:spPr>
        <p:txBody>
          <a:bodyPr/>
          <a:lstStyle/>
          <a:p>
            <a:r>
              <a:rPr lang="en-US" dirty="0"/>
              <a:t>Stateful Services on both T0 &amp; T1</a:t>
            </a:r>
          </a:p>
        </p:txBody>
      </p:sp>
      <p:sp>
        <p:nvSpPr>
          <p:cNvPr id="90" name="Rectangle 89">
            <a:extLst>
              <a:ext uri="{FF2B5EF4-FFF2-40B4-BE49-F238E27FC236}">
                <a16:creationId xmlns:a16="http://schemas.microsoft.com/office/drawing/2014/main" id="{02308D3F-C5EC-AE40-B236-C617C212FA88}"/>
              </a:ext>
            </a:extLst>
          </p:cNvPr>
          <p:cNvSpPr/>
          <p:nvPr/>
        </p:nvSpPr>
        <p:spPr>
          <a:xfrm>
            <a:off x="5188894" y="1544321"/>
            <a:ext cx="1588034" cy="4797102"/>
          </a:xfrm>
          <a:prstGeom prst="rect">
            <a:avLst/>
          </a:prstGeom>
          <a:noFill/>
          <a:ln w="19050">
            <a:solidFill>
              <a:schemeClr val="tx1"/>
            </a:solidFill>
            <a:prstDash val="dash"/>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91" name="Rectangle 90">
            <a:extLst>
              <a:ext uri="{FF2B5EF4-FFF2-40B4-BE49-F238E27FC236}">
                <a16:creationId xmlns:a16="http://schemas.microsoft.com/office/drawing/2014/main" id="{15A11EED-7E45-C94D-9B5D-F0F6427E67E1}"/>
              </a:ext>
            </a:extLst>
          </p:cNvPr>
          <p:cNvSpPr/>
          <p:nvPr/>
        </p:nvSpPr>
        <p:spPr>
          <a:xfrm>
            <a:off x="661244" y="1544320"/>
            <a:ext cx="1634054" cy="4797101"/>
          </a:xfrm>
          <a:prstGeom prst="rect">
            <a:avLst/>
          </a:prstGeom>
          <a:noFill/>
          <a:ln w="19050">
            <a:solidFill>
              <a:schemeClr val="tx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grpSp>
        <p:nvGrpSpPr>
          <p:cNvPr id="92" name="Group 91">
            <a:extLst>
              <a:ext uri="{FF2B5EF4-FFF2-40B4-BE49-F238E27FC236}">
                <a16:creationId xmlns:a16="http://schemas.microsoft.com/office/drawing/2014/main" id="{9C10AABA-5686-8049-A0FF-9371E4027746}"/>
              </a:ext>
            </a:extLst>
          </p:cNvPr>
          <p:cNvGrpSpPr/>
          <p:nvPr/>
        </p:nvGrpSpPr>
        <p:grpSpPr>
          <a:xfrm>
            <a:off x="1364429" y="1698069"/>
            <a:ext cx="450000" cy="450000"/>
            <a:chOff x="7736620" y="7009631"/>
            <a:chExt cx="4501800" cy="4503600"/>
          </a:xfrm>
          <a:solidFill>
            <a:schemeClr val="accent6"/>
          </a:solidFill>
        </p:grpSpPr>
        <p:sp>
          <p:nvSpPr>
            <p:cNvPr id="93" name="Freeform: Shape 1">
              <a:extLst>
                <a:ext uri="{FF2B5EF4-FFF2-40B4-BE49-F238E27FC236}">
                  <a16:creationId xmlns:a16="http://schemas.microsoft.com/office/drawing/2014/main" id="{EBF66CC2-5026-684D-99D7-8F8CA2056EAC}"/>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94" name="Freeform: Shape 2">
              <a:extLst>
                <a:ext uri="{FF2B5EF4-FFF2-40B4-BE49-F238E27FC236}">
                  <a16:creationId xmlns:a16="http://schemas.microsoft.com/office/drawing/2014/main" id="{73DE163A-CB71-8344-8EE6-AEAFEE738C45}"/>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95" name="Freeform: Shape 3">
              <a:extLst>
                <a:ext uri="{FF2B5EF4-FFF2-40B4-BE49-F238E27FC236}">
                  <a16:creationId xmlns:a16="http://schemas.microsoft.com/office/drawing/2014/main" id="{9AD2F698-71C6-9F4C-9437-0F126864FDB6}"/>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96" name="Freeform: Shape 4">
              <a:extLst>
                <a:ext uri="{FF2B5EF4-FFF2-40B4-BE49-F238E27FC236}">
                  <a16:creationId xmlns:a16="http://schemas.microsoft.com/office/drawing/2014/main" id="{53FFFB6F-60BE-8744-B624-8EC326113CBE}"/>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97" name="Freeform: Shape 5">
              <a:extLst>
                <a:ext uri="{FF2B5EF4-FFF2-40B4-BE49-F238E27FC236}">
                  <a16:creationId xmlns:a16="http://schemas.microsoft.com/office/drawing/2014/main" id="{E1063BAD-4F9D-2D4B-B248-F5EABBE03AE9}"/>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105" name="Rectangle 104">
            <a:extLst>
              <a:ext uri="{FF2B5EF4-FFF2-40B4-BE49-F238E27FC236}">
                <a16:creationId xmlns:a16="http://schemas.microsoft.com/office/drawing/2014/main" id="{EFB4BFE0-0927-A84D-B58A-F058F75BC0AE}"/>
              </a:ext>
            </a:extLst>
          </p:cNvPr>
          <p:cNvSpPr/>
          <p:nvPr/>
        </p:nvSpPr>
        <p:spPr>
          <a:xfrm>
            <a:off x="147122" y="1129283"/>
            <a:ext cx="1276169" cy="430887"/>
          </a:xfrm>
          <a:prstGeom prst="rect">
            <a:avLst/>
          </a:prstGeom>
        </p:spPr>
        <p:txBody>
          <a:bodyPr wrap="square">
            <a:spAutoFit/>
          </a:bodyPr>
          <a:lstStyle/>
          <a:p>
            <a:pPr algn="ctr"/>
            <a:r>
              <a:rPr lang="en-US" sz="1100" b="1" dirty="0">
                <a:solidFill>
                  <a:srgbClr val="717074"/>
                </a:solidFill>
                <a:ea typeface="Gotham Rounded Book" charset="0"/>
                <a:cs typeface="Gotham Rounded Book" charset="0"/>
              </a:rPr>
              <a:t>Edge Transport  </a:t>
            </a:r>
          </a:p>
          <a:p>
            <a:pPr algn="ctr"/>
            <a:r>
              <a:rPr lang="en-US" sz="1100" b="1" dirty="0">
                <a:solidFill>
                  <a:srgbClr val="717074"/>
                </a:solidFill>
                <a:ea typeface="Gotham Rounded Book" charset="0"/>
                <a:cs typeface="Gotham Rounded Book" charset="0"/>
              </a:rPr>
              <a:t>Node #1</a:t>
            </a:r>
          </a:p>
        </p:txBody>
      </p:sp>
      <p:sp>
        <p:nvSpPr>
          <p:cNvPr id="106" name="Rectangle 105">
            <a:extLst>
              <a:ext uri="{FF2B5EF4-FFF2-40B4-BE49-F238E27FC236}">
                <a16:creationId xmlns:a16="http://schemas.microsoft.com/office/drawing/2014/main" id="{A982E43B-9A66-5E44-B154-DCEC3165F79F}"/>
              </a:ext>
            </a:extLst>
          </p:cNvPr>
          <p:cNvSpPr/>
          <p:nvPr/>
        </p:nvSpPr>
        <p:spPr>
          <a:xfrm>
            <a:off x="579960" y="1714566"/>
            <a:ext cx="856639" cy="461665"/>
          </a:xfrm>
          <a:prstGeom prst="rect">
            <a:avLst/>
          </a:prstGeom>
        </p:spPr>
        <p:txBody>
          <a:bodyPr wrap="square">
            <a:spAutoFit/>
          </a:bodyPr>
          <a:lstStyle/>
          <a:p>
            <a:pPr algn="r"/>
            <a:r>
              <a:rPr lang="en-US" sz="1200" b="1" dirty="0">
                <a:solidFill>
                  <a:schemeClr val="tx2"/>
                </a:solidFill>
                <a:latin typeface="Metropolis" pitchFamily="2" charset="77"/>
              </a:rPr>
              <a:t>Active Tier0 SR</a:t>
            </a:r>
            <a:endParaRPr lang="en-GB" sz="1200" dirty="0"/>
          </a:p>
        </p:txBody>
      </p:sp>
      <p:grpSp>
        <p:nvGrpSpPr>
          <p:cNvPr id="149" name="Group 148">
            <a:extLst>
              <a:ext uri="{FF2B5EF4-FFF2-40B4-BE49-F238E27FC236}">
                <a16:creationId xmlns:a16="http://schemas.microsoft.com/office/drawing/2014/main" id="{8DEA9BBF-8A42-0940-A1BF-92D4C5CA0EB5}"/>
              </a:ext>
            </a:extLst>
          </p:cNvPr>
          <p:cNvGrpSpPr/>
          <p:nvPr/>
        </p:nvGrpSpPr>
        <p:grpSpPr>
          <a:xfrm>
            <a:off x="1360692" y="2708065"/>
            <a:ext cx="450000" cy="450000"/>
            <a:chOff x="7736620" y="7009631"/>
            <a:chExt cx="4501800" cy="4503600"/>
          </a:xfrm>
          <a:solidFill>
            <a:schemeClr val="accent6"/>
          </a:solidFill>
        </p:grpSpPr>
        <p:sp>
          <p:nvSpPr>
            <p:cNvPr id="150" name="Freeform: Shape 1">
              <a:extLst>
                <a:ext uri="{FF2B5EF4-FFF2-40B4-BE49-F238E27FC236}">
                  <a16:creationId xmlns:a16="http://schemas.microsoft.com/office/drawing/2014/main" id="{C6318A33-45AD-EC49-ADE5-9FA2AC5F50D8}"/>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51" name="Freeform: Shape 2">
              <a:extLst>
                <a:ext uri="{FF2B5EF4-FFF2-40B4-BE49-F238E27FC236}">
                  <a16:creationId xmlns:a16="http://schemas.microsoft.com/office/drawing/2014/main" id="{3964E38D-62C0-B245-8DC2-991ED56BF559}"/>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52" name="Freeform: Shape 3">
              <a:extLst>
                <a:ext uri="{FF2B5EF4-FFF2-40B4-BE49-F238E27FC236}">
                  <a16:creationId xmlns:a16="http://schemas.microsoft.com/office/drawing/2014/main" id="{EC880FFE-46E1-2C48-AD6C-963B1854CFF7}"/>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53" name="Freeform: Shape 4">
              <a:extLst>
                <a:ext uri="{FF2B5EF4-FFF2-40B4-BE49-F238E27FC236}">
                  <a16:creationId xmlns:a16="http://schemas.microsoft.com/office/drawing/2014/main" id="{909A7ECB-BA95-9047-A1CB-A508878C1835}"/>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54" name="Freeform: Shape 5">
              <a:extLst>
                <a:ext uri="{FF2B5EF4-FFF2-40B4-BE49-F238E27FC236}">
                  <a16:creationId xmlns:a16="http://schemas.microsoft.com/office/drawing/2014/main" id="{24C941EC-8B97-444C-9E5C-70663AA2F512}"/>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142" name="Rectangle 141">
            <a:extLst>
              <a:ext uri="{FF2B5EF4-FFF2-40B4-BE49-F238E27FC236}">
                <a16:creationId xmlns:a16="http://schemas.microsoft.com/office/drawing/2014/main" id="{6E01AB04-8687-0A41-B253-136FC2C5B26E}"/>
              </a:ext>
            </a:extLst>
          </p:cNvPr>
          <p:cNvSpPr/>
          <p:nvPr/>
        </p:nvSpPr>
        <p:spPr>
          <a:xfrm>
            <a:off x="768052" y="2723664"/>
            <a:ext cx="659763" cy="461665"/>
          </a:xfrm>
          <a:prstGeom prst="rect">
            <a:avLst/>
          </a:prstGeom>
        </p:spPr>
        <p:txBody>
          <a:bodyPr wrap="square">
            <a:spAutoFit/>
          </a:bodyPr>
          <a:lstStyle/>
          <a:p>
            <a:pPr algn="r"/>
            <a:r>
              <a:rPr lang="en-US" sz="1200" b="1" dirty="0">
                <a:solidFill>
                  <a:schemeClr val="tx2"/>
                </a:solidFill>
                <a:latin typeface="Metropolis" pitchFamily="2" charset="77"/>
              </a:rPr>
              <a:t>Tier0 DR</a:t>
            </a:r>
            <a:endParaRPr lang="en-GB" sz="1200" dirty="0"/>
          </a:p>
        </p:txBody>
      </p:sp>
      <p:sp>
        <p:nvSpPr>
          <p:cNvPr id="143" name="Rectangle 142">
            <a:extLst>
              <a:ext uri="{FF2B5EF4-FFF2-40B4-BE49-F238E27FC236}">
                <a16:creationId xmlns:a16="http://schemas.microsoft.com/office/drawing/2014/main" id="{C9FA6D47-FF08-054B-A495-DDFC40DDEB0C}"/>
              </a:ext>
            </a:extLst>
          </p:cNvPr>
          <p:cNvSpPr/>
          <p:nvPr/>
        </p:nvSpPr>
        <p:spPr>
          <a:xfrm>
            <a:off x="5096484" y="1114596"/>
            <a:ext cx="1747593" cy="430887"/>
          </a:xfrm>
          <a:prstGeom prst="rect">
            <a:avLst/>
          </a:prstGeom>
        </p:spPr>
        <p:txBody>
          <a:bodyPr wrap="square">
            <a:spAutoFit/>
          </a:bodyPr>
          <a:lstStyle/>
          <a:p>
            <a:pPr algn="ctr"/>
            <a:r>
              <a:rPr lang="en-US" sz="1100" b="1" dirty="0">
                <a:solidFill>
                  <a:srgbClr val="717074"/>
                </a:solidFill>
                <a:ea typeface="Gotham Rounded Book" charset="0"/>
                <a:cs typeface="Gotham Rounded Book" charset="0"/>
              </a:rPr>
              <a:t>Host Transport Node #1 </a:t>
            </a:r>
          </a:p>
        </p:txBody>
      </p:sp>
      <p:cxnSp>
        <p:nvCxnSpPr>
          <p:cNvPr id="145" name="Straight Connector 144">
            <a:extLst>
              <a:ext uri="{FF2B5EF4-FFF2-40B4-BE49-F238E27FC236}">
                <a16:creationId xmlns:a16="http://schemas.microsoft.com/office/drawing/2014/main" id="{D4866DB5-B1D4-4348-89C2-DCEF925C26FC}"/>
              </a:ext>
            </a:extLst>
          </p:cNvPr>
          <p:cNvCxnSpPr>
            <a:cxnSpLocks/>
          </p:cNvCxnSpPr>
          <p:nvPr/>
        </p:nvCxnSpPr>
        <p:spPr bwMode="gray">
          <a:xfrm>
            <a:off x="1588050" y="1242395"/>
            <a:ext cx="0" cy="46440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274" name="Group 273">
            <a:extLst>
              <a:ext uri="{FF2B5EF4-FFF2-40B4-BE49-F238E27FC236}">
                <a16:creationId xmlns:a16="http://schemas.microsoft.com/office/drawing/2014/main" id="{5F6F2C18-9379-3842-A010-63E12CD77B1B}"/>
              </a:ext>
            </a:extLst>
          </p:cNvPr>
          <p:cNvGrpSpPr/>
          <p:nvPr/>
        </p:nvGrpSpPr>
        <p:grpSpPr>
          <a:xfrm>
            <a:off x="1342029" y="3731098"/>
            <a:ext cx="450000" cy="450000"/>
            <a:chOff x="7736620" y="7009631"/>
            <a:chExt cx="4501800" cy="4503600"/>
          </a:xfrm>
          <a:solidFill>
            <a:schemeClr val="accent4"/>
          </a:solidFill>
        </p:grpSpPr>
        <p:sp>
          <p:nvSpPr>
            <p:cNvPr id="275" name="Freeform: Shape 1">
              <a:extLst>
                <a:ext uri="{FF2B5EF4-FFF2-40B4-BE49-F238E27FC236}">
                  <a16:creationId xmlns:a16="http://schemas.microsoft.com/office/drawing/2014/main" id="{BE9002C7-A82E-2A4C-B3A8-F29FF308548C}"/>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76" name="Freeform: Shape 2">
              <a:extLst>
                <a:ext uri="{FF2B5EF4-FFF2-40B4-BE49-F238E27FC236}">
                  <a16:creationId xmlns:a16="http://schemas.microsoft.com/office/drawing/2014/main" id="{019B3A63-D432-4840-9179-A6145697EF94}"/>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77" name="Freeform: Shape 3">
              <a:extLst>
                <a:ext uri="{FF2B5EF4-FFF2-40B4-BE49-F238E27FC236}">
                  <a16:creationId xmlns:a16="http://schemas.microsoft.com/office/drawing/2014/main" id="{BE1AD48C-3AED-B443-997D-92F50BF1D278}"/>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78" name="Freeform: Shape 4">
              <a:extLst>
                <a:ext uri="{FF2B5EF4-FFF2-40B4-BE49-F238E27FC236}">
                  <a16:creationId xmlns:a16="http://schemas.microsoft.com/office/drawing/2014/main" id="{A8EBFD82-7878-C946-8A4C-A68F077D62D5}"/>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79" name="Freeform: Shape 5">
              <a:extLst>
                <a:ext uri="{FF2B5EF4-FFF2-40B4-BE49-F238E27FC236}">
                  <a16:creationId xmlns:a16="http://schemas.microsoft.com/office/drawing/2014/main" id="{575287B8-A2C7-994D-A350-6FC259AFAFAC}"/>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grpSp>
        <p:nvGrpSpPr>
          <p:cNvPr id="280" name="Group 279">
            <a:extLst>
              <a:ext uri="{FF2B5EF4-FFF2-40B4-BE49-F238E27FC236}">
                <a16:creationId xmlns:a16="http://schemas.microsoft.com/office/drawing/2014/main" id="{CA1C0FC8-7F07-9D47-8831-CEE2EE2FC526}"/>
              </a:ext>
            </a:extLst>
          </p:cNvPr>
          <p:cNvGrpSpPr/>
          <p:nvPr/>
        </p:nvGrpSpPr>
        <p:grpSpPr>
          <a:xfrm>
            <a:off x="1342028" y="4756529"/>
            <a:ext cx="450000" cy="450000"/>
            <a:chOff x="7736620" y="7009631"/>
            <a:chExt cx="4501800" cy="4503600"/>
          </a:xfrm>
          <a:solidFill>
            <a:schemeClr val="accent4"/>
          </a:solidFill>
        </p:grpSpPr>
        <p:sp>
          <p:nvSpPr>
            <p:cNvPr id="281" name="Freeform: Shape 1">
              <a:extLst>
                <a:ext uri="{FF2B5EF4-FFF2-40B4-BE49-F238E27FC236}">
                  <a16:creationId xmlns:a16="http://schemas.microsoft.com/office/drawing/2014/main" id="{C4FD5E6A-5FA0-5D4D-ADBC-8F610C417AA1}"/>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82" name="Freeform: Shape 2">
              <a:extLst>
                <a:ext uri="{FF2B5EF4-FFF2-40B4-BE49-F238E27FC236}">
                  <a16:creationId xmlns:a16="http://schemas.microsoft.com/office/drawing/2014/main" id="{4072F8C5-6E0C-2746-9EBA-B19826CC5FCF}"/>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83" name="Freeform: Shape 3">
              <a:extLst>
                <a:ext uri="{FF2B5EF4-FFF2-40B4-BE49-F238E27FC236}">
                  <a16:creationId xmlns:a16="http://schemas.microsoft.com/office/drawing/2014/main" id="{8EE12275-A490-1C46-A9F5-B79E85D1C5AD}"/>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84" name="Freeform: Shape 4">
              <a:extLst>
                <a:ext uri="{FF2B5EF4-FFF2-40B4-BE49-F238E27FC236}">
                  <a16:creationId xmlns:a16="http://schemas.microsoft.com/office/drawing/2014/main" id="{3E8D4F28-E53B-BF4A-98B5-8D014D21232A}"/>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85" name="Freeform: Shape 5">
              <a:extLst>
                <a:ext uri="{FF2B5EF4-FFF2-40B4-BE49-F238E27FC236}">
                  <a16:creationId xmlns:a16="http://schemas.microsoft.com/office/drawing/2014/main" id="{85A3E787-A48B-D442-82D9-5ABCE014F7C4}"/>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374" name="Rectangle 373">
            <a:extLst>
              <a:ext uri="{FF2B5EF4-FFF2-40B4-BE49-F238E27FC236}">
                <a16:creationId xmlns:a16="http://schemas.microsoft.com/office/drawing/2014/main" id="{37A46353-8370-ED4C-AB11-15C6762B73A8}"/>
              </a:ext>
            </a:extLst>
          </p:cNvPr>
          <p:cNvSpPr/>
          <p:nvPr/>
        </p:nvSpPr>
        <p:spPr>
          <a:xfrm>
            <a:off x="7421177" y="1544320"/>
            <a:ext cx="1588034" cy="4797091"/>
          </a:xfrm>
          <a:prstGeom prst="rect">
            <a:avLst/>
          </a:prstGeom>
          <a:noFill/>
          <a:ln w="19050">
            <a:solidFill>
              <a:schemeClr val="tx1"/>
            </a:solidFill>
            <a:prstDash val="dash"/>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375" name="Rectangle 374">
            <a:extLst>
              <a:ext uri="{FF2B5EF4-FFF2-40B4-BE49-F238E27FC236}">
                <a16:creationId xmlns:a16="http://schemas.microsoft.com/office/drawing/2014/main" id="{74613191-7D9D-034A-954B-C23E3A6435FD}"/>
              </a:ext>
            </a:extLst>
          </p:cNvPr>
          <p:cNvSpPr/>
          <p:nvPr/>
        </p:nvSpPr>
        <p:spPr>
          <a:xfrm>
            <a:off x="7350528" y="1132934"/>
            <a:ext cx="1782859" cy="430887"/>
          </a:xfrm>
          <a:prstGeom prst="rect">
            <a:avLst/>
          </a:prstGeom>
        </p:spPr>
        <p:txBody>
          <a:bodyPr wrap="square">
            <a:spAutoFit/>
          </a:bodyPr>
          <a:lstStyle/>
          <a:p>
            <a:pPr algn="ctr"/>
            <a:r>
              <a:rPr lang="en-US" sz="1100" b="1" dirty="0">
                <a:solidFill>
                  <a:srgbClr val="717074"/>
                </a:solidFill>
                <a:ea typeface="Gotham Rounded Book" charset="0"/>
                <a:cs typeface="Gotham Rounded Book" charset="0"/>
              </a:rPr>
              <a:t>Host Transport Node #2 </a:t>
            </a:r>
          </a:p>
        </p:txBody>
      </p:sp>
      <p:sp>
        <p:nvSpPr>
          <p:cNvPr id="378" name="Rectangle 377">
            <a:extLst>
              <a:ext uri="{FF2B5EF4-FFF2-40B4-BE49-F238E27FC236}">
                <a16:creationId xmlns:a16="http://schemas.microsoft.com/office/drawing/2014/main" id="{9AD113E8-1604-C54E-B7A6-0A46E878CB56}"/>
              </a:ext>
            </a:extLst>
          </p:cNvPr>
          <p:cNvSpPr/>
          <p:nvPr/>
        </p:nvSpPr>
        <p:spPr>
          <a:xfrm>
            <a:off x="495138" y="3698340"/>
            <a:ext cx="917330" cy="461665"/>
          </a:xfrm>
          <a:prstGeom prst="rect">
            <a:avLst/>
          </a:prstGeom>
        </p:spPr>
        <p:txBody>
          <a:bodyPr wrap="square">
            <a:spAutoFit/>
          </a:bodyPr>
          <a:lstStyle/>
          <a:p>
            <a:pPr algn="r"/>
            <a:r>
              <a:rPr lang="en-US" sz="1200" b="1" dirty="0">
                <a:solidFill>
                  <a:schemeClr val="tx2"/>
                </a:solidFill>
                <a:latin typeface="Metropolis" pitchFamily="2" charset="77"/>
              </a:rPr>
              <a:t>Active Tier1 SR</a:t>
            </a:r>
            <a:endParaRPr lang="en-GB" sz="1200" dirty="0"/>
          </a:p>
        </p:txBody>
      </p:sp>
      <p:sp>
        <p:nvSpPr>
          <p:cNvPr id="379" name="Rectangle 378">
            <a:extLst>
              <a:ext uri="{FF2B5EF4-FFF2-40B4-BE49-F238E27FC236}">
                <a16:creationId xmlns:a16="http://schemas.microsoft.com/office/drawing/2014/main" id="{A4E659B3-08D7-864D-9B3A-4F185B91040E}"/>
              </a:ext>
            </a:extLst>
          </p:cNvPr>
          <p:cNvSpPr/>
          <p:nvPr/>
        </p:nvSpPr>
        <p:spPr>
          <a:xfrm>
            <a:off x="712725" y="4754684"/>
            <a:ext cx="659763" cy="461665"/>
          </a:xfrm>
          <a:prstGeom prst="rect">
            <a:avLst/>
          </a:prstGeom>
        </p:spPr>
        <p:txBody>
          <a:bodyPr wrap="square">
            <a:spAutoFit/>
          </a:bodyPr>
          <a:lstStyle/>
          <a:p>
            <a:pPr algn="r"/>
            <a:r>
              <a:rPr lang="en-US" sz="1200" b="1" dirty="0">
                <a:solidFill>
                  <a:schemeClr val="tx2"/>
                </a:solidFill>
                <a:latin typeface="Metropolis" pitchFamily="2" charset="77"/>
              </a:rPr>
              <a:t>Tier1 DR</a:t>
            </a:r>
            <a:endParaRPr lang="en-GB" sz="1200" dirty="0"/>
          </a:p>
        </p:txBody>
      </p:sp>
      <p:sp>
        <p:nvSpPr>
          <p:cNvPr id="380" name="Rectangle 379">
            <a:extLst>
              <a:ext uri="{FF2B5EF4-FFF2-40B4-BE49-F238E27FC236}">
                <a16:creationId xmlns:a16="http://schemas.microsoft.com/office/drawing/2014/main" id="{F69C3EF0-FA2B-624B-A0E2-949F83380909}"/>
              </a:ext>
            </a:extLst>
          </p:cNvPr>
          <p:cNvSpPr/>
          <p:nvPr/>
        </p:nvSpPr>
        <p:spPr>
          <a:xfrm>
            <a:off x="2731837" y="1544320"/>
            <a:ext cx="1616182" cy="4797102"/>
          </a:xfrm>
          <a:prstGeom prst="rect">
            <a:avLst/>
          </a:prstGeom>
          <a:noFill/>
          <a:ln w="19050">
            <a:solidFill>
              <a:schemeClr val="tx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grpSp>
        <p:nvGrpSpPr>
          <p:cNvPr id="381" name="Group 380">
            <a:extLst>
              <a:ext uri="{FF2B5EF4-FFF2-40B4-BE49-F238E27FC236}">
                <a16:creationId xmlns:a16="http://schemas.microsoft.com/office/drawing/2014/main" id="{E5784D17-7158-1841-9871-441E3596921C}"/>
              </a:ext>
            </a:extLst>
          </p:cNvPr>
          <p:cNvGrpSpPr/>
          <p:nvPr/>
        </p:nvGrpSpPr>
        <p:grpSpPr>
          <a:xfrm>
            <a:off x="3417150" y="1698069"/>
            <a:ext cx="450000" cy="450000"/>
            <a:chOff x="7736620" y="7009631"/>
            <a:chExt cx="4501800" cy="4503600"/>
          </a:xfrm>
          <a:solidFill>
            <a:schemeClr val="accent6"/>
          </a:solidFill>
        </p:grpSpPr>
        <p:sp>
          <p:nvSpPr>
            <p:cNvPr id="382" name="Freeform: Shape 1">
              <a:extLst>
                <a:ext uri="{FF2B5EF4-FFF2-40B4-BE49-F238E27FC236}">
                  <a16:creationId xmlns:a16="http://schemas.microsoft.com/office/drawing/2014/main" id="{CA4F13CD-2DDD-4445-B2B2-A65CF6A489BA}"/>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383" name="Freeform: Shape 2">
              <a:extLst>
                <a:ext uri="{FF2B5EF4-FFF2-40B4-BE49-F238E27FC236}">
                  <a16:creationId xmlns:a16="http://schemas.microsoft.com/office/drawing/2014/main" id="{488A5A27-E103-C447-8A75-B91C574939B1}"/>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384" name="Freeform: Shape 3">
              <a:extLst>
                <a:ext uri="{FF2B5EF4-FFF2-40B4-BE49-F238E27FC236}">
                  <a16:creationId xmlns:a16="http://schemas.microsoft.com/office/drawing/2014/main" id="{2838C58A-AC3B-FF4F-B4CB-EC4DA3352A9B}"/>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385" name="Freeform: Shape 4">
              <a:extLst>
                <a:ext uri="{FF2B5EF4-FFF2-40B4-BE49-F238E27FC236}">
                  <a16:creationId xmlns:a16="http://schemas.microsoft.com/office/drawing/2014/main" id="{9DDA2A9B-F4D2-944E-AF1D-1777FFBA48D3}"/>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386" name="Freeform: Shape 5">
              <a:extLst>
                <a:ext uri="{FF2B5EF4-FFF2-40B4-BE49-F238E27FC236}">
                  <a16:creationId xmlns:a16="http://schemas.microsoft.com/office/drawing/2014/main" id="{1F07ECA3-D33E-324E-A8B1-99853AB5BC21}"/>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387" name="Rectangle 386">
            <a:extLst>
              <a:ext uri="{FF2B5EF4-FFF2-40B4-BE49-F238E27FC236}">
                <a16:creationId xmlns:a16="http://schemas.microsoft.com/office/drawing/2014/main" id="{0CECC4A7-C410-5442-B5E5-83D4DC2CBA94}"/>
              </a:ext>
            </a:extLst>
          </p:cNvPr>
          <p:cNvSpPr/>
          <p:nvPr/>
        </p:nvSpPr>
        <p:spPr>
          <a:xfrm>
            <a:off x="3734690" y="1119918"/>
            <a:ext cx="1276169" cy="430887"/>
          </a:xfrm>
          <a:prstGeom prst="rect">
            <a:avLst/>
          </a:prstGeom>
        </p:spPr>
        <p:txBody>
          <a:bodyPr wrap="square">
            <a:spAutoFit/>
          </a:bodyPr>
          <a:lstStyle/>
          <a:p>
            <a:pPr algn="ctr"/>
            <a:r>
              <a:rPr lang="en-US" sz="1100" b="1" dirty="0">
                <a:solidFill>
                  <a:srgbClr val="717074"/>
                </a:solidFill>
                <a:ea typeface="Gotham Rounded Book" charset="0"/>
                <a:cs typeface="Gotham Rounded Book" charset="0"/>
              </a:rPr>
              <a:t>Edge Transport  </a:t>
            </a:r>
          </a:p>
          <a:p>
            <a:pPr algn="ctr"/>
            <a:r>
              <a:rPr lang="en-US" sz="1100" b="1" dirty="0">
                <a:solidFill>
                  <a:srgbClr val="717074"/>
                </a:solidFill>
                <a:ea typeface="Gotham Rounded Book" charset="0"/>
                <a:cs typeface="Gotham Rounded Book" charset="0"/>
              </a:rPr>
              <a:t>Node #2</a:t>
            </a:r>
          </a:p>
        </p:txBody>
      </p:sp>
      <p:sp>
        <p:nvSpPr>
          <p:cNvPr id="388" name="Rectangle 387">
            <a:extLst>
              <a:ext uri="{FF2B5EF4-FFF2-40B4-BE49-F238E27FC236}">
                <a16:creationId xmlns:a16="http://schemas.microsoft.com/office/drawing/2014/main" id="{D82CBFF6-3F75-E64C-93B7-E207BD6A36E0}"/>
              </a:ext>
            </a:extLst>
          </p:cNvPr>
          <p:cNvSpPr/>
          <p:nvPr/>
        </p:nvSpPr>
        <p:spPr>
          <a:xfrm>
            <a:off x="2592373" y="1717960"/>
            <a:ext cx="920098" cy="461665"/>
          </a:xfrm>
          <a:prstGeom prst="rect">
            <a:avLst/>
          </a:prstGeom>
        </p:spPr>
        <p:txBody>
          <a:bodyPr wrap="square">
            <a:spAutoFit/>
          </a:bodyPr>
          <a:lstStyle/>
          <a:p>
            <a:pPr algn="r"/>
            <a:r>
              <a:rPr lang="en-US" sz="1200" b="1" dirty="0">
                <a:solidFill>
                  <a:schemeClr val="tx2"/>
                </a:solidFill>
                <a:latin typeface="Metropolis" pitchFamily="2" charset="77"/>
              </a:rPr>
              <a:t>Standby Tier0 SR</a:t>
            </a:r>
            <a:endParaRPr lang="en-GB" sz="1200" dirty="0"/>
          </a:p>
        </p:txBody>
      </p:sp>
      <p:grpSp>
        <p:nvGrpSpPr>
          <p:cNvPr id="389" name="Group 388">
            <a:extLst>
              <a:ext uri="{FF2B5EF4-FFF2-40B4-BE49-F238E27FC236}">
                <a16:creationId xmlns:a16="http://schemas.microsoft.com/office/drawing/2014/main" id="{B9175B41-B013-F84D-906A-3FBFDCFB7E32}"/>
              </a:ext>
            </a:extLst>
          </p:cNvPr>
          <p:cNvGrpSpPr/>
          <p:nvPr/>
        </p:nvGrpSpPr>
        <p:grpSpPr>
          <a:xfrm>
            <a:off x="3413413" y="2708065"/>
            <a:ext cx="450000" cy="450000"/>
            <a:chOff x="7736620" y="7009631"/>
            <a:chExt cx="4501800" cy="4503600"/>
          </a:xfrm>
          <a:solidFill>
            <a:schemeClr val="accent6"/>
          </a:solidFill>
        </p:grpSpPr>
        <p:sp>
          <p:nvSpPr>
            <p:cNvPr id="390" name="Freeform: Shape 1">
              <a:extLst>
                <a:ext uri="{FF2B5EF4-FFF2-40B4-BE49-F238E27FC236}">
                  <a16:creationId xmlns:a16="http://schemas.microsoft.com/office/drawing/2014/main" id="{CCB4A52D-C07F-634D-A063-831B49710B17}"/>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391" name="Freeform: Shape 2">
              <a:extLst>
                <a:ext uri="{FF2B5EF4-FFF2-40B4-BE49-F238E27FC236}">
                  <a16:creationId xmlns:a16="http://schemas.microsoft.com/office/drawing/2014/main" id="{282AF6CF-E0EB-004B-A86C-B69CE77986AE}"/>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392" name="Freeform: Shape 3">
              <a:extLst>
                <a:ext uri="{FF2B5EF4-FFF2-40B4-BE49-F238E27FC236}">
                  <a16:creationId xmlns:a16="http://schemas.microsoft.com/office/drawing/2014/main" id="{DBBD4C9C-D986-9348-96E0-6AA559735B50}"/>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393" name="Freeform: Shape 4">
              <a:extLst>
                <a:ext uri="{FF2B5EF4-FFF2-40B4-BE49-F238E27FC236}">
                  <a16:creationId xmlns:a16="http://schemas.microsoft.com/office/drawing/2014/main" id="{77D9D9D5-3CE7-F64F-A6B6-B6152EB5DC18}"/>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394" name="Freeform: Shape 5">
              <a:extLst>
                <a:ext uri="{FF2B5EF4-FFF2-40B4-BE49-F238E27FC236}">
                  <a16:creationId xmlns:a16="http://schemas.microsoft.com/office/drawing/2014/main" id="{1F143B42-65FD-6F45-8A81-9E1DD71DB24D}"/>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395" name="Rectangle 394">
            <a:extLst>
              <a:ext uri="{FF2B5EF4-FFF2-40B4-BE49-F238E27FC236}">
                <a16:creationId xmlns:a16="http://schemas.microsoft.com/office/drawing/2014/main" id="{1C86D4C2-8158-9648-AD5F-9D894DD86EA7}"/>
              </a:ext>
            </a:extLst>
          </p:cNvPr>
          <p:cNvSpPr/>
          <p:nvPr/>
        </p:nvSpPr>
        <p:spPr>
          <a:xfrm>
            <a:off x="2820773" y="2723664"/>
            <a:ext cx="659763" cy="461665"/>
          </a:xfrm>
          <a:prstGeom prst="rect">
            <a:avLst/>
          </a:prstGeom>
        </p:spPr>
        <p:txBody>
          <a:bodyPr wrap="square">
            <a:spAutoFit/>
          </a:bodyPr>
          <a:lstStyle/>
          <a:p>
            <a:pPr algn="r"/>
            <a:r>
              <a:rPr lang="en-US" sz="1200" b="1" dirty="0">
                <a:solidFill>
                  <a:schemeClr val="tx2"/>
                </a:solidFill>
                <a:latin typeface="Metropolis" pitchFamily="2" charset="77"/>
              </a:rPr>
              <a:t>Tier0 DR</a:t>
            </a:r>
            <a:endParaRPr lang="en-GB" sz="1200" dirty="0"/>
          </a:p>
        </p:txBody>
      </p:sp>
      <p:cxnSp>
        <p:nvCxnSpPr>
          <p:cNvPr id="396" name="Straight Connector 395">
            <a:extLst>
              <a:ext uri="{FF2B5EF4-FFF2-40B4-BE49-F238E27FC236}">
                <a16:creationId xmlns:a16="http://schemas.microsoft.com/office/drawing/2014/main" id="{AC88124A-61A2-2840-A090-D15C2E4E33FB}"/>
              </a:ext>
            </a:extLst>
          </p:cNvPr>
          <p:cNvCxnSpPr>
            <a:cxnSpLocks/>
          </p:cNvCxnSpPr>
          <p:nvPr/>
        </p:nvCxnSpPr>
        <p:spPr bwMode="gray">
          <a:xfrm>
            <a:off x="3630611" y="1212726"/>
            <a:ext cx="0" cy="464013"/>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397" name="Group 396">
            <a:extLst>
              <a:ext uri="{FF2B5EF4-FFF2-40B4-BE49-F238E27FC236}">
                <a16:creationId xmlns:a16="http://schemas.microsoft.com/office/drawing/2014/main" id="{4D14285E-90A6-3341-9721-F8A96C8545E0}"/>
              </a:ext>
            </a:extLst>
          </p:cNvPr>
          <p:cNvGrpSpPr/>
          <p:nvPr/>
        </p:nvGrpSpPr>
        <p:grpSpPr>
          <a:xfrm>
            <a:off x="3394750" y="3731098"/>
            <a:ext cx="450000" cy="450000"/>
            <a:chOff x="7736620" y="7009631"/>
            <a:chExt cx="4501800" cy="4503600"/>
          </a:xfrm>
          <a:solidFill>
            <a:schemeClr val="accent4"/>
          </a:solidFill>
        </p:grpSpPr>
        <p:sp>
          <p:nvSpPr>
            <p:cNvPr id="398" name="Freeform: Shape 1">
              <a:extLst>
                <a:ext uri="{FF2B5EF4-FFF2-40B4-BE49-F238E27FC236}">
                  <a16:creationId xmlns:a16="http://schemas.microsoft.com/office/drawing/2014/main" id="{F8137EFB-FF98-AE48-93FA-A823CEEF6DD0}"/>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399" name="Freeform: Shape 2">
              <a:extLst>
                <a:ext uri="{FF2B5EF4-FFF2-40B4-BE49-F238E27FC236}">
                  <a16:creationId xmlns:a16="http://schemas.microsoft.com/office/drawing/2014/main" id="{93C60CDB-F6C4-964F-8309-44FF3DA408AF}"/>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00" name="Freeform: Shape 3">
              <a:extLst>
                <a:ext uri="{FF2B5EF4-FFF2-40B4-BE49-F238E27FC236}">
                  <a16:creationId xmlns:a16="http://schemas.microsoft.com/office/drawing/2014/main" id="{26C246BC-AD4A-AC40-ADE5-C347FE77B7B6}"/>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01" name="Freeform: Shape 4">
              <a:extLst>
                <a:ext uri="{FF2B5EF4-FFF2-40B4-BE49-F238E27FC236}">
                  <a16:creationId xmlns:a16="http://schemas.microsoft.com/office/drawing/2014/main" id="{C966C691-B25E-1E44-86C1-0C311DF4C920}"/>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02" name="Freeform: Shape 5">
              <a:extLst>
                <a:ext uri="{FF2B5EF4-FFF2-40B4-BE49-F238E27FC236}">
                  <a16:creationId xmlns:a16="http://schemas.microsoft.com/office/drawing/2014/main" id="{59A080C0-FD17-744C-BF1C-C56DB4DC0672}"/>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grpSp>
        <p:nvGrpSpPr>
          <p:cNvPr id="403" name="Group 402">
            <a:extLst>
              <a:ext uri="{FF2B5EF4-FFF2-40B4-BE49-F238E27FC236}">
                <a16:creationId xmlns:a16="http://schemas.microsoft.com/office/drawing/2014/main" id="{504D7A59-9C25-E84B-BA2C-BA88C6AB89AD}"/>
              </a:ext>
            </a:extLst>
          </p:cNvPr>
          <p:cNvGrpSpPr/>
          <p:nvPr/>
        </p:nvGrpSpPr>
        <p:grpSpPr>
          <a:xfrm>
            <a:off x="3394749" y="4756529"/>
            <a:ext cx="450000" cy="450000"/>
            <a:chOff x="7736620" y="7009631"/>
            <a:chExt cx="4501800" cy="4503600"/>
          </a:xfrm>
          <a:solidFill>
            <a:schemeClr val="accent4"/>
          </a:solidFill>
        </p:grpSpPr>
        <p:sp>
          <p:nvSpPr>
            <p:cNvPr id="404" name="Freeform: Shape 1">
              <a:extLst>
                <a:ext uri="{FF2B5EF4-FFF2-40B4-BE49-F238E27FC236}">
                  <a16:creationId xmlns:a16="http://schemas.microsoft.com/office/drawing/2014/main" id="{93ABAC35-49E7-AF46-8DD9-6D3B54B91D0A}"/>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05" name="Freeform: Shape 2">
              <a:extLst>
                <a:ext uri="{FF2B5EF4-FFF2-40B4-BE49-F238E27FC236}">
                  <a16:creationId xmlns:a16="http://schemas.microsoft.com/office/drawing/2014/main" id="{0C0B24D2-7FC0-4642-8481-ABE1D4A5D563}"/>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06" name="Freeform: Shape 3">
              <a:extLst>
                <a:ext uri="{FF2B5EF4-FFF2-40B4-BE49-F238E27FC236}">
                  <a16:creationId xmlns:a16="http://schemas.microsoft.com/office/drawing/2014/main" id="{5978E15D-E98C-EB4C-B01C-9E901B62CE97}"/>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07" name="Freeform: Shape 4">
              <a:extLst>
                <a:ext uri="{FF2B5EF4-FFF2-40B4-BE49-F238E27FC236}">
                  <a16:creationId xmlns:a16="http://schemas.microsoft.com/office/drawing/2014/main" id="{58A4AB9F-5F76-1944-8272-61C03E790A26}"/>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08" name="Freeform: Shape 5">
              <a:extLst>
                <a:ext uri="{FF2B5EF4-FFF2-40B4-BE49-F238E27FC236}">
                  <a16:creationId xmlns:a16="http://schemas.microsoft.com/office/drawing/2014/main" id="{E63A0794-F73B-334F-940A-DE3777D138C8}"/>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409" name="Rectangle 408">
            <a:extLst>
              <a:ext uri="{FF2B5EF4-FFF2-40B4-BE49-F238E27FC236}">
                <a16:creationId xmlns:a16="http://schemas.microsoft.com/office/drawing/2014/main" id="{941E740A-9C7E-EB42-A5DC-51E03DF69F68}"/>
              </a:ext>
            </a:extLst>
          </p:cNvPr>
          <p:cNvSpPr/>
          <p:nvPr/>
        </p:nvSpPr>
        <p:spPr>
          <a:xfrm>
            <a:off x="2520856" y="3701529"/>
            <a:ext cx="984567" cy="461665"/>
          </a:xfrm>
          <a:prstGeom prst="rect">
            <a:avLst/>
          </a:prstGeom>
        </p:spPr>
        <p:txBody>
          <a:bodyPr wrap="square">
            <a:spAutoFit/>
          </a:bodyPr>
          <a:lstStyle/>
          <a:p>
            <a:pPr algn="r"/>
            <a:r>
              <a:rPr lang="en-US" sz="1200" b="1" dirty="0">
                <a:solidFill>
                  <a:schemeClr val="tx2"/>
                </a:solidFill>
                <a:latin typeface="Metropolis" pitchFamily="2" charset="77"/>
              </a:rPr>
              <a:t>Standby Tier1 SR</a:t>
            </a:r>
            <a:endParaRPr lang="en-GB" sz="1200" dirty="0"/>
          </a:p>
        </p:txBody>
      </p:sp>
      <p:sp>
        <p:nvSpPr>
          <p:cNvPr id="410" name="Rectangle 409">
            <a:extLst>
              <a:ext uri="{FF2B5EF4-FFF2-40B4-BE49-F238E27FC236}">
                <a16:creationId xmlns:a16="http://schemas.microsoft.com/office/drawing/2014/main" id="{0DC14C62-A74A-FD44-A928-C0CFD90FD769}"/>
              </a:ext>
            </a:extLst>
          </p:cNvPr>
          <p:cNvSpPr/>
          <p:nvPr/>
        </p:nvSpPr>
        <p:spPr>
          <a:xfrm>
            <a:off x="2765446" y="4754684"/>
            <a:ext cx="659763" cy="461665"/>
          </a:xfrm>
          <a:prstGeom prst="rect">
            <a:avLst/>
          </a:prstGeom>
        </p:spPr>
        <p:txBody>
          <a:bodyPr wrap="square">
            <a:spAutoFit/>
          </a:bodyPr>
          <a:lstStyle/>
          <a:p>
            <a:pPr algn="r"/>
            <a:r>
              <a:rPr lang="en-US" sz="1200" b="1" dirty="0">
                <a:solidFill>
                  <a:schemeClr val="tx2"/>
                </a:solidFill>
                <a:latin typeface="Metropolis" pitchFamily="2" charset="77"/>
              </a:rPr>
              <a:t>Tier1 DR</a:t>
            </a:r>
            <a:endParaRPr lang="en-GB" sz="1200" dirty="0"/>
          </a:p>
        </p:txBody>
      </p:sp>
      <p:sp>
        <p:nvSpPr>
          <p:cNvPr id="411" name="Rectangle 410">
            <a:extLst>
              <a:ext uri="{FF2B5EF4-FFF2-40B4-BE49-F238E27FC236}">
                <a16:creationId xmlns:a16="http://schemas.microsoft.com/office/drawing/2014/main" id="{DFCC73C4-A404-AD4A-A473-39EEFA1E9D18}"/>
              </a:ext>
            </a:extLst>
          </p:cNvPr>
          <p:cNvSpPr/>
          <p:nvPr/>
        </p:nvSpPr>
        <p:spPr>
          <a:xfrm>
            <a:off x="1512649" y="1241734"/>
            <a:ext cx="2103006" cy="430887"/>
          </a:xfrm>
          <a:prstGeom prst="rect">
            <a:avLst/>
          </a:prstGeom>
        </p:spPr>
        <p:txBody>
          <a:bodyPr wrap="square">
            <a:spAutoFit/>
          </a:bodyPr>
          <a:lstStyle/>
          <a:p>
            <a:pPr algn="ctr"/>
            <a:r>
              <a:rPr lang="en-US" sz="1100" b="1" dirty="0">
                <a:solidFill>
                  <a:srgbClr val="717074"/>
                </a:solidFill>
                <a:ea typeface="Gotham Rounded Book" charset="0"/>
                <a:cs typeface="Gotham Rounded Book" charset="0"/>
              </a:rPr>
              <a:t>Uplinks to physical router</a:t>
            </a:r>
          </a:p>
          <a:p>
            <a:pPr algn="ctr"/>
            <a:endParaRPr lang="en-US" sz="1100" b="1" dirty="0">
              <a:solidFill>
                <a:srgbClr val="717074"/>
              </a:solidFill>
              <a:ea typeface="Gotham Rounded Book" charset="0"/>
              <a:cs typeface="Gotham Rounded Book" charset="0"/>
            </a:endParaRPr>
          </a:p>
        </p:txBody>
      </p:sp>
      <p:grpSp>
        <p:nvGrpSpPr>
          <p:cNvPr id="470" name="Group 469">
            <a:extLst>
              <a:ext uri="{FF2B5EF4-FFF2-40B4-BE49-F238E27FC236}">
                <a16:creationId xmlns:a16="http://schemas.microsoft.com/office/drawing/2014/main" id="{6F1D085F-D287-C14A-A7EA-1027C1DDC292}"/>
              </a:ext>
            </a:extLst>
          </p:cNvPr>
          <p:cNvGrpSpPr/>
          <p:nvPr/>
        </p:nvGrpSpPr>
        <p:grpSpPr>
          <a:xfrm>
            <a:off x="5870767" y="4756529"/>
            <a:ext cx="450000" cy="450000"/>
            <a:chOff x="7736620" y="7009631"/>
            <a:chExt cx="4501800" cy="4503600"/>
          </a:xfrm>
          <a:solidFill>
            <a:schemeClr val="accent4"/>
          </a:solidFill>
        </p:grpSpPr>
        <p:sp>
          <p:nvSpPr>
            <p:cNvPr id="471" name="Freeform: Shape 1">
              <a:extLst>
                <a:ext uri="{FF2B5EF4-FFF2-40B4-BE49-F238E27FC236}">
                  <a16:creationId xmlns:a16="http://schemas.microsoft.com/office/drawing/2014/main" id="{353CF2C6-9B1C-2542-91D3-C21B95CF458B}"/>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72" name="Freeform: Shape 2">
              <a:extLst>
                <a:ext uri="{FF2B5EF4-FFF2-40B4-BE49-F238E27FC236}">
                  <a16:creationId xmlns:a16="http://schemas.microsoft.com/office/drawing/2014/main" id="{DCF6ADD7-9F55-E643-9D27-50C1F1254430}"/>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73" name="Freeform: Shape 3">
              <a:extLst>
                <a:ext uri="{FF2B5EF4-FFF2-40B4-BE49-F238E27FC236}">
                  <a16:creationId xmlns:a16="http://schemas.microsoft.com/office/drawing/2014/main" id="{A8DD63CD-739F-634A-9B4A-736757827C0E}"/>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74" name="Freeform: Shape 4">
              <a:extLst>
                <a:ext uri="{FF2B5EF4-FFF2-40B4-BE49-F238E27FC236}">
                  <a16:creationId xmlns:a16="http://schemas.microsoft.com/office/drawing/2014/main" id="{28856174-C764-A944-9971-D89873FDA176}"/>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75" name="Freeform: Shape 5">
              <a:extLst>
                <a:ext uri="{FF2B5EF4-FFF2-40B4-BE49-F238E27FC236}">
                  <a16:creationId xmlns:a16="http://schemas.microsoft.com/office/drawing/2014/main" id="{FBDD207E-5F26-EB40-9C63-E37A209579CA}"/>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476" name="Rectangle 475">
            <a:extLst>
              <a:ext uri="{FF2B5EF4-FFF2-40B4-BE49-F238E27FC236}">
                <a16:creationId xmlns:a16="http://schemas.microsoft.com/office/drawing/2014/main" id="{73529944-27A2-AA47-BD04-9F58E5D62E8B}"/>
              </a:ext>
            </a:extLst>
          </p:cNvPr>
          <p:cNvSpPr/>
          <p:nvPr/>
        </p:nvSpPr>
        <p:spPr>
          <a:xfrm>
            <a:off x="5241464" y="4754684"/>
            <a:ext cx="659763" cy="461665"/>
          </a:xfrm>
          <a:prstGeom prst="rect">
            <a:avLst/>
          </a:prstGeom>
        </p:spPr>
        <p:txBody>
          <a:bodyPr wrap="square">
            <a:spAutoFit/>
          </a:bodyPr>
          <a:lstStyle/>
          <a:p>
            <a:pPr algn="r"/>
            <a:r>
              <a:rPr lang="en-US" sz="1200" b="1" dirty="0">
                <a:solidFill>
                  <a:schemeClr val="tx2"/>
                </a:solidFill>
                <a:latin typeface="Metropolis" pitchFamily="2" charset="77"/>
              </a:rPr>
              <a:t>Tier1 DR</a:t>
            </a:r>
            <a:endParaRPr lang="en-GB" sz="1200" dirty="0"/>
          </a:p>
        </p:txBody>
      </p:sp>
      <p:grpSp>
        <p:nvGrpSpPr>
          <p:cNvPr id="477" name="Group 476">
            <a:extLst>
              <a:ext uri="{FF2B5EF4-FFF2-40B4-BE49-F238E27FC236}">
                <a16:creationId xmlns:a16="http://schemas.microsoft.com/office/drawing/2014/main" id="{427EEF78-B05D-7946-9611-24DEB6F8FF31}"/>
              </a:ext>
            </a:extLst>
          </p:cNvPr>
          <p:cNvGrpSpPr/>
          <p:nvPr/>
        </p:nvGrpSpPr>
        <p:grpSpPr>
          <a:xfrm>
            <a:off x="7961729" y="4744814"/>
            <a:ext cx="450000" cy="450000"/>
            <a:chOff x="7736620" y="7009631"/>
            <a:chExt cx="4501800" cy="4503600"/>
          </a:xfrm>
          <a:solidFill>
            <a:schemeClr val="accent4"/>
          </a:solidFill>
        </p:grpSpPr>
        <p:sp>
          <p:nvSpPr>
            <p:cNvPr id="478" name="Freeform: Shape 1">
              <a:extLst>
                <a:ext uri="{FF2B5EF4-FFF2-40B4-BE49-F238E27FC236}">
                  <a16:creationId xmlns:a16="http://schemas.microsoft.com/office/drawing/2014/main" id="{FE71338B-BD3B-7A4E-82B9-F5CD1DD1951C}"/>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79" name="Freeform: Shape 2">
              <a:extLst>
                <a:ext uri="{FF2B5EF4-FFF2-40B4-BE49-F238E27FC236}">
                  <a16:creationId xmlns:a16="http://schemas.microsoft.com/office/drawing/2014/main" id="{C1EF3D3F-3092-584E-864C-5FB5FF5CA52F}"/>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80" name="Freeform: Shape 3">
              <a:extLst>
                <a:ext uri="{FF2B5EF4-FFF2-40B4-BE49-F238E27FC236}">
                  <a16:creationId xmlns:a16="http://schemas.microsoft.com/office/drawing/2014/main" id="{EDBAA094-986B-5243-BA47-D0F2C7D1CB4B}"/>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81" name="Freeform: Shape 4">
              <a:extLst>
                <a:ext uri="{FF2B5EF4-FFF2-40B4-BE49-F238E27FC236}">
                  <a16:creationId xmlns:a16="http://schemas.microsoft.com/office/drawing/2014/main" id="{99A9692F-992A-9543-A794-6950E083D3CA}"/>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82" name="Freeform: Shape 5">
              <a:extLst>
                <a:ext uri="{FF2B5EF4-FFF2-40B4-BE49-F238E27FC236}">
                  <a16:creationId xmlns:a16="http://schemas.microsoft.com/office/drawing/2014/main" id="{166AF0AE-C817-1E4F-9866-E8E18D08D5FC}"/>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483" name="Rectangle 482">
            <a:extLst>
              <a:ext uri="{FF2B5EF4-FFF2-40B4-BE49-F238E27FC236}">
                <a16:creationId xmlns:a16="http://schemas.microsoft.com/office/drawing/2014/main" id="{8AAE75F6-AA5A-ED48-933D-93C3B6273ACC}"/>
              </a:ext>
            </a:extLst>
          </p:cNvPr>
          <p:cNvSpPr/>
          <p:nvPr/>
        </p:nvSpPr>
        <p:spPr>
          <a:xfrm>
            <a:off x="7270035" y="4754684"/>
            <a:ext cx="659763" cy="461665"/>
          </a:xfrm>
          <a:prstGeom prst="rect">
            <a:avLst/>
          </a:prstGeom>
        </p:spPr>
        <p:txBody>
          <a:bodyPr wrap="square">
            <a:spAutoFit/>
          </a:bodyPr>
          <a:lstStyle/>
          <a:p>
            <a:pPr algn="r"/>
            <a:r>
              <a:rPr lang="en-US" sz="1200" b="1" dirty="0">
                <a:solidFill>
                  <a:schemeClr val="tx2"/>
                </a:solidFill>
                <a:latin typeface="Metropolis" pitchFamily="2" charset="77"/>
              </a:rPr>
              <a:t>Tier1 DR</a:t>
            </a:r>
            <a:endParaRPr lang="en-GB" sz="1200" dirty="0"/>
          </a:p>
        </p:txBody>
      </p:sp>
      <p:grpSp>
        <p:nvGrpSpPr>
          <p:cNvPr id="22" name="Group 21">
            <a:extLst>
              <a:ext uri="{FF2B5EF4-FFF2-40B4-BE49-F238E27FC236}">
                <a16:creationId xmlns:a16="http://schemas.microsoft.com/office/drawing/2014/main" id="{6D3C927C-ABCC-D643-B10E-8E25E14AD975}"/>
              </a:ext>
            </a:extLst>
          </p:cNvPr>
          <p:cNvGrpSpPr/>
          <p:nvPr/>
        </p:nvGrpSpPr>
        <p:grpSpPr>
          <a:xfrm>
            <a:off x="947643" y="2147623"/>
            <a:ext cx="8343136" cy="573628"/>
            <a:chOff x="947643" y="2147623"/>
            <a:chExt cx="8343136" cy="573628"/>
          </a:xfrm>
        </p:grpSpPr>
        <p:cxnSp>
          <p:nvCxnSpPr>
            <p:cNvPr id="109" name="Straight Connector 108">
              <a:extLst>
                <a:ext uri="{FF2B5EF4-FFF2-40B4-BE49-F238E27FC236}">
                  <a16:creationId xmlns:a16="http://schemas.microsoft.com/office/drawing/2014/main" id="{AD6E0C78-8EA0-3647-8B4E-A54EEA0F733A}"/>
                </a:ext>
              </a:extLst>
            </p:cNvPr>
            <p:cNvCxnSpPr>
              <a:cxnSpLocks/>
            </p:cNvCxnSpPr>
            <p:nvPr/>
          </p:nvCxnSpPr>
          <p:spPr bwMode="gray">
            <a:xfrm>
              <a:off x="947643" y="2335819"/>
              <a:ext cx="8343136" cy="0"/>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68" name="Straight Connector 167">
              <a:extLst>
                <a:ext uri="{FF2B5EF4-FFF2-40B4-BE49-F238E27FC236}">
                  <a16:creationId xmlns:a16="http://schemas.microsoft.com/office/drawing/2014/main" id="{14DA5871-FE00-9543-AC98-474E215ABF0B}"/>
                </a:ext>
              </a:extLst>
            </p:cNvPr>
            <p:cNvCxnSpPr>
              <a:cxnSpLocks/>
            </p:cNvCxnSpPr>
            <p:nvPr/>
          </p:nvCxnSpPr>
          <p:spPr bwMode="gray">
            <a:xfrm flipH="1">
              <a:off x="1584975" y="2147623"/>
              <a:ext cx="0" cy="170429"/>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89" name="Straight Connector 88">
              <a:extLst>
                <a:ext uri="{FF2B5EF4-FFF2-40B4-BE49-F238E27FC236}">
                  <a16:creationId xmlns:a16="http://schemas.microsoft.com/office/drawing/2014/main" id="{08C70E11-81C9-8240-829C-00E39DD2E29A}"/>
                </a:ext>
              </a:extLst>
            </p:cNvPr>
            <p:cNvCxnSpPr>
              <a:cxnSpLocks/>
            </p:cNvCxnSpPr>
            <p:nvPr/>
          </p:nvCxnSpPr>
          <p:spPr bwMode="gray">
            <a:xfrm flipH="1">
              <a:off x="3640643" y="2165390"/>
              <a:ext cx="0" cy="170429"/>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17" name="Straight Connector 116">
              <a:extLst>
                <a:ext uri="{FF2B5EF4-FFF2-40B4-BE49-F238E27FC236}">
                  <a16:creationId xmlns:a16="http://schemas.microsoft.com/office/drawing/2014/main" id="{BDD830F3-4756-7B4D-A14C-D4AB13626CE0}"/>
                </a:ext>
              </a:extLst>
            </p:cNvPr>
            <p:cNvCxnSpPr>
              <a:cxnSpLocks/>
            </p:cNvCxnSpPr>
            <p:nvPr/>
          </p:nvCxnSpPr>
          <p:spPr bwMode="gray">
            <a:xfrm flipH="1">
              <a:off x="1576362" y="2318052"/>
              <a:ext cx="2358" cy="390013"/>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84" name="Straight Connector 483">
              <a:extLst>
                <a:ext uri="{FF2B5EF4-FFF2-40B4-BE49-F238E27FC236}">
                  <a16:creationId xmlns:a16="http://schemas.microsoft.com/office/drawing/2014/main" id="{EE81935A-24E2-C349-9460-988E3183CE22}"/>
                </a:ext>
              </a:extLst>
            </p:cNvPr>
            <p:cNvCxnSpPr>
              <a:cxnSpLocks/>
            </p:cNvCxnSpPr>
            <p:nvPr/>
          </p:nvCxnSpPr>
          <p:spPr bwMode="gray">
            <a:xfrm flipH="1">
              <a:off x="3639424" y="2331238"/>
              <a:ext cx="2358" cy="390013"/>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grpSp>
      <p:grpSp>
        <p:nvGrpSpPr>
          <p:cNvPr id="487" name="Group 486">
            <a:extLst>
              <a:ext uri="{FF2B5EF4-FFF2-40B4-BE49-F238E27FC236}">
                <a16:creationId xmlns:a16="http://schemas.microsoft.com/office/drawing/2014/main" id="{06A27E0F-2538-1048-9724-3B43690F5510}"/>
              </a:ext>
            </a:extLst>
          </p:cNvPr>
          <p:cNvGrpSpPr/>
          <p:nvPr/>
        </p:nvGrpSpPr>
        <p:grpSpPr>
          <a:xfrm>
            <a:off x="925746" y="4167111"/>
            <a:ext cx="8474769" cy="573628"/>
            <a:chOff x="947643" y="2147623"/>
            <a:chExt cx="8474769" cy="573628"/>
          </a:xfrm>
        </p:grpSpPr>
        <p:cxnSp>
          <p:nvCxnSpPr>
            <p:cNvPr id="488" name="Straight Connector 487">
              <a:extLst>
                <a:ext uri="{FF2B5EF4-FFF2-40B4-BE49-F238E27FC236}">
                  <a16:creationId xmlns:a16="http://schemas.microsoft.com/office/drawing/2014/main" id="{A7639BEA-B095-8942-9656-9DB1520D0D4B}"/>
                </a:ext>
              </a:extLst>
            </p:cNvPr>
            <p:cNvCxnSpPr>
              <a:cxnSpLocks/>
            </p:cNvCxnSpPr>
            <p:nvPr/>
          </p:nvCxnSpPr>
          <p:spPr bwMode="gray">
            <a:xfrm>
              <a:off x="947643" y="2335819"/>
              <a:ext cx="8474769" cy="0"/>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89" name="Straight Connector 488">
              <a:extLst>
                <a:ext uri="{FF2B5EF4-FFF2-40B4-BE49-F238E27FC236}">
                  <a16:creationId xmlns:a16="http://schemas.microsoft.com/office/drawing/2014/main" id="{3C70E481-2CC5-6547-BA36-E9BBFD507558}"/>
                </a:ext>
              </a:extLst>
            </p:cNvPr>
            <p:cNvCxnSpPr>
              <a:cxnSpLocks/>
            </p:cNvCxnSpPr>
            <p:nvPr/>
          </p:nvCxnSpPr>
          <p:spPr bwMode="gray">
            <a:xfrm flipH="1">
              <a:off x="1573100" y="2147623"/>
              <a:ext cx="0" cy="170429"/>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90" name="Straight Connector 489">
              <a:extLst>
                <a:ext uri="{FF2B5EF4-FFF2-40B4-BE49-F238E27FC236}">
                  <a16:creationId xmlns:a16="http://schemas.microsoft.com/office/drawing/2014/main" id="{E1C4DC59-ECA5-B34A-A661-578B3824116C}"/>
                </a:ext>
              </a:extLst>
            </p:cNvPr>
            <p:cNvCxnSpPr>
              <a:cxnSpLocks/>
            </p:cNvCxnSpPr>
            <p:nvPr/>
          </p:nvCxnSpPr>
          <p:spPr bwMode="gray">
            <a:xfrm flipH="1">
              <a:off x="3640643" y="2165390"/>
              <a:ext cx="0" cy="170429"/>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91" name="Straight Connector 490">
              <a:extLst>
                <a:ext uri="{FF2B5EF4-FFF2-40B4-BE49-F238E27FC236}">
                  <a16:creationId xmlns:a16="http://schemas.microsoft.com/office/drawing/2014/main" id="{74B1CE8F-E707-A642-B5BD-301E17F3A0A9}"/>
                </a:ext>
              </a:extLst>
            </p:cNvPr>
            <p:cNvCxnSpPr>
              <a:cxnSpLocks/>
            </p:cNvCxnSpPr>
            <p:nvPr/>
          </p:nvCxnSpPr>
          <p:spPr bwMode="gray">
            <a:xfrm flipH="1">
              <a:off x="1567031" y="2318052"/>
              <a:ext cx="2358" cy="390013"/>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92" name="Straight Connector 491">
              <a:extLst>
                <a:ext uri="{FF2B5EF4-FFF2-40B4-BE49-F238E27FC236}">
                  <a16:creationId xmlns:a16="http://schemas.microsoft.com/office/drawing/2014/main" id="{EB2BC854-9F7B-6B4E-99BF-2F76FB3C2E3C}"/>
                </a:ext>
              </a:extLst>
            </p:cNvPr>
            <p:cNvCxnSpPr>
              <a:cxnSpLocks/>
            </p:cNvCxnSpPr>
            <p:nvPr/>
          </p:nvCxnSpPr>
          <p:spPr bwMode="gray">
            <a:xfrm flipH="1">
              <a:off x="3639424" y="2331238"/>
              <a:ext cx="2358" cy="390013"/>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grpSp>
      <p:grpSp>
        <p:nvGrpSpPr>
          <p:cNvPr id="497" name="Group 496">
            <a:extLst>
              <a:ext uri="{FF2B5EF4-FFF2-40B4-BE49-F238E27FC236}">
                <a16:creationId xmlns:a16="http://schemas.microsoft.com/office/drawing/2014/main" id="{3D683AB2-0651-AE44-8C83-5195BD3DAE17}"/>
              </a:ext>
            </a:extLst>
          </p:cNvPr>
          <p:cNvGrpSpPr/>
          <p:nvPr/>
        </p:nvGrpSpPr>
        <p:grpSpPr>
          <a:xfrm>
            <a:off x="928521" y="3154439"/>
            <a:ext cx="8406217" cy="573628"/>
            <a:chOff x="947643" y="2147623"/>
            <a:chExt cx="8406217" cy="573628"/>
          </a:xfrm>
        </p:grpSpPr>
        <p:cxnSp>
          <p:nvCxnSpPr>
            <p:cNvPr id="498" name="Straight Connector 497">
              <a:extLst>
                <a:ext uri="{FF2B5EF4-FFF2-40B4-BE49-F238E27FC236}">
                  <a16:creationId xmlns:a16="http://schemas.microsoft.com/office/drawing/2014/main" id="{5D78BE78-D0CB-754B-80C3-5E42AFE3189F}"/>
                </a:ext>
              </a:extLst>
            </p:cNvPr>
            <p:cNvCxnSpPr>
              <a:cxnSpLocks/>
            </p:cNvCxnSpPr>
            <p:nvPr/>
          </p:nvCxnSpPr>
          <p:spPr bwMode="gray">
            <a:xfrm>
              <a:off x="947643" y="2335819"/>
              <a:ext cx="8406217" cy="0"/>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99" name="Straight Connector 498">
              <a:extLst>
                <a:ext uri="{FF2B5EF4-FFF2-40B4-BE49-F238E27FC236}">
                  <a16:creationId xmlns:a16="http://schemas.microsoft.com/office/drawing/2014/main" id="{4005095C-2A52-654A-8C36-76785046932B}"/>
                </a:ext>
              </a:extLst>
            </p:cNvPr>
            <p:cNvCxnSpPr>
              <a:cxnSpLocks/>
            </p:cNvCxnSpPr>
            <p:nvPr/>
          </p:nvCxnSpPr>
          <p:spPr bwMode="gray">
            <a:xfrm flipH="1">
              <a:off x="1573100" y="2147623"/>
              <a:ext cx="0" cy="170429"/>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00" name="Straight Connector 499">
              <a:extLst>
                <a:ext uri="{FF2B5EF4-FFF2-40B4-BE49-F238E27FC236}">
                  <a16:creationId xmlns:a16="http://schemas.microsoft.com/office/drawing/2014/main" id="{59897605-7305-274E-A305-E65572EABC4D}"/>
                </a:ext>
              </a:extLst>
            </p:cNvPr>
            <p:cNvCxnSpPr>
              <a:cxnSpLocks/>
            </p:cNvCxnSpPr>
            <p:nvPr/>
          </p:nvCxnSpPr>
          <p:spPr bwMode="gray">
            <a:xfrm flipH="1">
              <a:off x="3640643" y="2165390"/>
              <a:ext cx="0" cy="170429"/>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01" name="Straight Connector 500">
              <a:extLst>
                <a:ext uri="{FF2B5EF4-FFF2-40B4-BE49-F238E27FC236}">
                  <a16:creationId xmlns:a16="http://schemas.microsoft.com/office/drawing/2014/main" id="{DC8CCDE0-0616-7847-A148-F83AA2117CF6}"/>
                </a:ext>
              </a:extLst>
            </p:cNvPr>
            <p:cNvCxnSpPr>
              <a:cxnSpLocks/>
            </p:cNvCxnSpPr>
            <p:nvPr/>
          </p:nvCxnSpPr>
          <p:spPr bwMode="gray">
            <a:xfrm flipH="1">
              <a:off x="1576362" y="2318052"/>
              <a:ext cx="2358" cy="390013"/>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02" name="Straight Connector 501">
              <a:extLst>
                <a:ext uri="{FF2B5EF4-FFF2-40B4-BE49-F238E27FC236}">
                  <a16:creationId xmlns:a16="http://schemas.microsoft.com/office/drawing/2014/main" id="{8FE4237E-494D-1247-8A2F-F4B2C3B88FBC}"/>
                </a:ext>
              </a:extLst>
            </p:cNvPr>
            <p:cNvCxnSpPr>
              <a:cxnSpLocks/>
            </p:cNvCxnSpPr>
            <p:nvPr/>
          </p:nvCxnSpPr>
          <p:spPr bwMode="gray">
            <a:xfrm flipH="1">
              <a:off x="3639424" y="2331238"/>
              <a:ext cx="2358" cy="390013"/>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grpSp>
      <p:cxnSp>
        <p:nvCxnSpPr>
          <p:cNvPr id="505" name="Straight Connector 504">
            <a:extLst>
              <a:ext uri="{FF2B5EF4-FFF2-40B4-BE49-F238E27FC236}">
                <a16:creationId xmlns:a16="http://schemas.microsoft.com/office/drawing/2014/main" id="{FE825CF8-FCF3-A144-A185-FAE1D193DA4F}"/>
              </a:ext>
            </a:extLst>
          </p:cNvPr>
          <p:cNvCxnSpPr>
            <a:cxnSpLocks/>
            <a:endCxn id="508" idx="1"/>
          </p:cNvCxnSpPr>
          <p:nvPr/>
        </p:nvCxnSpPr>
        <p:spPr bwMode="gray">
          <a:xfrm>
            <a:off x="694853" y="5424296"/>
            <a:ext cx="8595926" cy="0"/>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06" name="Straight Connector 505">
            <a:extLst>
              <a:ext uri="{FF2B5EF4-FFF2-40B4-BE49-F238E27FC236}">
                <a16:creationId xmlns:a16="http://schemas.microsoft.com/office/drawing/2014/main" id="{291949B7-3BEB-294E-9158-8B0356A08C14}"/>
              </a:ext>
            </a:extLst>
          </p:cNvPr>
          <p:cNvCxnSpPr>
            <a:cxnSpLocks/>
          </p:cNvCxnSpPr>
          <p:nvPr/>
        </p:nvCxnSpPr>
        <p:spPr bwMode="gray">
          <a:xfrm>
            <a:off x="712725" y="5615887"/>
            <a:ext cx="8578054" cy="0"/>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07" name="Straight Connector 506">
            <a:extLst>
              <a:ext uri="{FF2B5EF4-FFF2-40B4-BE49-F238E27FC236}">
                <a16:creationId xmlns:a16="http://schemas.microsoft.com/office/drawing/2014/main" id="{A0D1A317-7905-9D4D-A80D-159612BAC5F8}"/>
              </a:ext>
            </a:extLst>
          </p:cNvPr>
          <p:cNvCxnSpPr>
            <a:cxnSpLocks/>
          </p:cNvCxnSpPr>
          <p:nvPr/>
        </p:nvCxnSpPr>
        <p:spPr bwMode="gray">
          <a:xfrm flipH="1">
            <a:off x="712725" y="5829291"/>
            <a:ext cx="8578054" cy="0"/>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508" name="Rectangle 507">
            <a:extLst>
              <a:ext uri="{FF2B5EF4-FFF2-40B4-BE49-F238E27FC236}">
                <a16:creationId xmlns:a16="http://schemas.microsoft.com/office/drawing/2014/main" id="{5DD1C2EE-1E19-6440-951A-4B66864D010C}"/>
              </a:ext>
            </a:extLst>
          </p:cNvPr>
          <p:cNvSpPr/>
          <p:nvPr/>
        </p:nvSpPr>
        <p:spPr>
          <a:xfrm>
            <a:off x="9290779" y="5285796"/>
            <a:ext cx="784189" cy="276999"/>
          </a:xfrm>
          <a:prstGeom prst="rect">
            <a:avLst/>
          </a:prstGeom>
        </p:spPr>
        <p:txBody>
          <a:bodyPr wrap="square">
            <a:spAutoFit/>
          </a:bodyPr>
          <a:lstStyle/>
          <a:p>
            <a:r>
              <a:rPr lang="en-US" sz="1200" b="1" dirty="0">
                <a:solidFill>
                  <a:schemeClr val="accent2">
                    <a:lumMod val="60000"/>
                    <a:lumOff val="40000"/>
                  </a:schemeClr>
                </a:solidFill>
                <a:latin typeface="Metropolis" pitchFamily="2" charset="77"/>
              </a:rPr>
              <a:t>Web LS</a:t>
            </a:r>
            <a:endParaRPr lang="en-GB" sz="1200" dirty="0">
              <a:solidFill>
                <a:schemeClr val="accent2">
                  <a:lumMod val="60000"/>
                  <a:lumOff val="40000"/>
                </a:schemeClr>
              </a:solidFill>
            </a:endParaRPr>
          </a:p>
        </p:txBody>
      </p:sp>
      <p:sp>
        <p:nvSpPr>
          <p:cNvPr id="509" name="Rectangle 508">
            <a:extLst>
              <a:ext uri="{FF2B5EF4-FFF2-40B4-BE49-F238E27FC236}">
                <a16:creationId xmlns:a16="http://schemas.microsoft.com/office/drawing/2014/main" id="{C100CFAF-6B8C-E644-AA86-85B78DC3919E}"/>
              </a:ext>
            </a:extLst>
          </p:cNvPr>
          <p:cNvSpPr/>
          <p:nvPr/>
        </p:nvSpPr>
        <p:spPr>
          <a:xfrm>
            <a:off x="9334738" y="5490235"/>
            <a:ext cx="739305" cy="276999"/>
          </a:xfrm>
          <a:prstGeom prst="rect">
            <a:avLst/>
          </a:prstGeom>
        </p:spPr>
        <p:txBody>
          <a:bodyPr wrap="square">
            <a:spAutoFit/>
          </a:bodyPr>
          <a:lstStyle/>
          <a:p>
            <a:r>
              <a:rPr lang="en-US" sz="1200" b="1" dirty="0">
                <a:solidFill>
                  <a:srgbClr val="002060"/>
                </a:solidFill>
                <a:latin typeface="Metropolis" pitchFamily="2" charset="77"/>
              </a:rPr>
              <a:t>App LS</a:t>
            </a:r>
            <a:endParaRPr lang="en-GB" sz="1200" dirty="0">
              <a:solidFill>
                <a:srgbClr val="002060"/>
              </a:solidFill>
            </a:endParaRPr>
          </a:p>
        </p:txBody>
      </p:sp>
      <p:sp>
        <p:nvSpPr>
          <p:cNvPr id="510" name="Rectangle 509">
            <a:extLst>
              <a:ext uri="{FF2B5EF4-FFF2-40B4-BE49-F238E27FC236}">
                <a16:creationId xmlns:a16="http://schemas.microsoft.com/office/drawing/2014/main" id="{F7A23226-26FC-C347-9BE0-51172293AF02}"/>
              </a:ext>
            </a:extLst>
          </p:cNvPr>
          <p:cNvSpPr/>
          <p:nvPr/>
        </p:nvSpPr>
        <p:spPr>
          <a:xfrm>
            <a:off x="9400515" y="5711315"/>
            <a:ext cx="639919" cy="276999"/>
          </a:xfrm>
          <a:prstGeom prst="rect">
            <a:avLst/>
          </a:prstGeom>
        </p:spPr>
        <p:txBody>
          <a:bodyPr wrap="square">
            <a:spAutoFit/>
          </a:bodyPr>
          <a:lstStyle/>
          <a:p>
            <a:r>
              <a:rPr lang="en-US" sz="1200" b="1" dirty="0">
                <a:solidFill>
                  <a:schemeClr val="accent4"/>
                </a:solidFill>
                <a:latin typeface="Metropolis" pitchFamily="2" charset="77"/>
              </a:rPr>
              <a:t>Db LS</a:t>
            </a:r>
            <a:endParaRPr lang="en-GB" sz="1200" dirty="0">
              <a:solidFill>
                <a:schemeClr val="accent4"/>
              </a:solidFill>
            </a:endParaRPr>
          </a:p>
        </p:txBody>
      </p:sp>
      <p:cxnSp>
        <p:nvCxnSpPr>
          <p:cNvPr id="511" name="Straight Connector 510">
            <a:extLst>
              <a:ext uri="{FF2B5EF4-FFF2-40B4-BE49-F238E27FC236}">
                <a16:creationId xmlns:a16="http://schemas.microsoft.com/office/drawing/2014/main" id="{014E68F9-A099-3B4C-840F-23D6104BF17F}"/>
              </a:ext>
            </a:extLst>
          </p:cNvPr>
          <p:cNvCxnSpPr>
            <a:cxnSpLocks/>
          </p:cNvCxnSpPr>
          <p:nvPr/>
        </p:nvCxnSpPr>
        <p:spPr bwMode="gray">
          <a:xfrm>
            <a:off x="1421916" y="5188227"/>
            <a:ext cx="0" cy="236069"/>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12" name="Straight Connector 511">
            <a:extLst>
              <a:ext uri="{FF2B5EF4-FFF2-40B4-BE49-F238E27FC236}">
                <a16:creationId xmlns:a16="http://schemas.microsoft.com/office/drawing/2014/main" id="{04661A82-C9EE-D740-B806-E149566E6C94}"/>
              </a:ext>
            </a:extLst>
          </p:cNvPr>
          <p:cNvCxnSpPr>
            <a:cxnSpLocks/>
          </p:cNvCxnSpPr>
          <p:nvPr/>
        </p:nvCxnSpPr>
        <p:spPr bwMode="gray">
          <a:xfrm>
            <a:off x="1553998" y="5206585"/>
            <a:ext cx="0" cy="413226"/>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13" name="Straight Connector 512">
            <a:extLst>
              <a:ext uri="{FF2B5EF4-FFF2-40B4-BE49-F238E27FC236}">
                <a16:creationId xmlns:a16="http://schemas.microsoft.com/office/drawing/2014/main" id="{6213BC47-1C50-8B42-B999-08C56A002A1D}"/>
              </a:ext>
            </a:extLst>
          </p:cNvPr>
          <p:cNvCxnSpPr>
            <a:cxnSpLocks/>
          </p:cNvCxnSpPr>
          <p:nvPr/>
        </p:nvCxnSpPr>
        <p:spPr bwMode="gray">
          <a:xfrm>
            <a:off x="1701662" y="5164872"/>
            <a:ext cx="0" cy="641174"/>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14" name="Straight Connector 513">
            <a:extLst>
              <a:ext uri="{FF2B5EF4-FFF2-40B4-BE49-F238E27FC236}">
                <a16:creationId xmlns:a16="http://schemas.microsoft.com/office/drawing/2014/main" id="{4023BD6B-7D4A-1341-9DEF-E65E5B9C3A75}"/>
              </a:ext>
            </a:extLst>
          </p:cNvPr>
          <p:cNvCxnSpPr>
            <a:cxnSpLocks/>
          </p:cNvCxnSpPr>
          <p:nvPr/>
        </p:nvCxnSpPr>
        <p:spPr bwMode="gray">
          <a:xfrm>
            <a:off x="3484743" y="5190054"/>
            <a:ext cx="0" cy="236069"/>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15" name="Straight Connector 514">
            <a:extLst>
              <a:ext uri="{FF2B5EF4-FFF2-40B4-BE49-F238E27FC236}">
                <a16:creationId xmlns:a16="http://schemas.microsoft.com/office/drawing/2014/main" id="{77F07ED5-8E15-3640-8AAA-58B232A3F2B2}"/>
              </a:ext>
            </a:extLst>
          </p:cNvPr>
          <p:cNvCxnSpPr>
            <a:cxnSpLocks/>
          </p:cNvCxnSpPr>
          <p:nvPr/>
        </p:nvCxnSpPr>
        <p:spPr bwMode="gray">
          <a:xfrm>
            <a:off x="3616825" y="5208412"/>
            <a:ext cx="0" cy="413226"/>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16" name="Straight Connector 515">
            <a:extLst>
              <a:ext uri="{FF2B5EF4-FFF2-40B4-BE49-F238E27FC236}">
                <a16:creationId xmlns:a16="http://schemas.microsoft.com/office/drawing/2014/main" id="{A9795C00-D2A8-FE46-B516-44F66227D0BC}"/>
              </a:ext>
            </a:extLst>
          </p:cNvPr>
          <p:cNvCxnSpPr>
            <a:cxnSpLocks/>
          </p:cNvCxnSpPr>
          <p:nvPr/>
        </p:nvCxnSpPr>
        <p:spPr bwMode="gray">
          <a:xfrm>
            <a:off x="3764489" y="5166699"/>
            <a:ext cx="0" cy="641174"/>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17" name="Straight Connector 516">
            <a:extLst>
              <a:ext uri="{FF2B5EF4-FFF2-40B4-BE49-F238E27FC236}">
                <a16:creationId xmlns:a16="http://schemas.microsoft.com/office/drawing/2014/main" id="{720DCD49-A496-9C4B-B9A2-D442FABDF58F}"/>
              </a:ext>
            </a:extLst>
          </p:cNvPr>
          <p:cNvCxnSpPr>
            <a:cxnSpLocks/>
          </p:cNvCxnSpPr>
          <p:nvPr/>
        </p:nvCxnSpPr>
        <p:spPr bwMode="gray">
          <a:xfrm>
            <a:off x="5967858" y="5175289"/>
            <a:ext cx="0" cy="236069"/>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18" name="Straight Connector 517">
            <a:extLst>
              <a:ext uri="{FF2B5EF4-FFF2-40B4-BE49-F238E27FC236}">
                <a16:creationId xmlns:a16="http://schemas.microsoft.com/office/drawing/2014/main" id="{CCF8ECD2-5D23-4048-8D6A-803574B2EA76}"/>
              </a:ext>
            </a:extLst>
          </p:cNvPr>
          <p:cNvCxnSpPr>
            <a:cxnSpLocks/>
          </p:cNvCxnSpPr>
          <p:nvPr/>
        </p:nvCxnSpPr>
        <p:spPr bwMode="gray">
          <a:xfrm>
            <a:off x="6099940" y="5217095"/>
            <a:ext cx="0" cy="413226"/>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19" name="Straight Connector 518">
            <a:extLst>
              <a:ext uri="{FF2B5EF4-FFF2-40B4-BE49-F238E27FC236}">
                <a16:creationId xmlns:a16="http://schemas.microsoft.com/office/drawing/2014/main" id="{0B37BCE7-6E62-8242-82FF-7BE4D0083D82}"/>
              </a:ext>
            </a:extLst>
          </p:cNvPr>
          <p:cNvCxnSpPr>
            <a:cxnSpLocks/>
          </p:cNvCxnSpPr>
          <p:nvPr/>
        </p:nvCxnSpPr>
        <p:spPr bwMode="gray">
          <a:xfrm>
            <a:off x="6247604" y="5175382"/>
            <a:ext cx="0" cy="641174"/>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20" name="Straight Connector 519">
            <a:extLst>
              <a:ext uri="{FF2B5EF4-FFF2-40B4-BE49-F238E27FC236}">
                <a16:creationId xmlns:a16="http://schemas.microsoft.com/office/drawing/2014/main" id="{70E8E817-38AD-5B46-A4B4-D8A6A86E6087}"/>
              </a:ext>
            </a:extLst>
          </p:cNvPr>
          <p:cNvCxnSpPr>
            <a:cxnSpLocks/>
          </p:cNvCxnSpPr>
          <p:nvPr/>
        </p:nvCxnSpPr>
        <p:spPr bwMode="gray">
          <a:xfrm>
            <a:off x="8054647" y="5169427"/>
            <a:ext cx="0" cy="236069"/>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21" name="Straight Connector 520">
            <a:extLst>
              <a:ext uri="{FF2B5EF4-FFF2-40B4-BE49-F238E27FC236}">
                <a16:creationId xmlns:a16="http://schemas.microsoft.com/office/drawing/2014/main" id="{005A1C9A-AF7B-C248-87EE-A2E33B8C5E56}"/>
              </a:ext>
            </a:extLst>
          </p:cNvPr>
          <p:cNvCxnSpPr>
            <a:cxnSpLocks/>
          </p:cNvCxnSpPr>
          <p:nvPr/>
        </p:nvCxnSpPr>
        <p:spPr bwMode="gray">
          <a:xfrm>
            <a:off x="8195438" y="5208386"/>
            <a:ext cx="0" cy="413226"/>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22" name="Straight Connector 521">
            <a:extLst>
              <a:ext uri="{FF2B5EF4-FFF2-40B4-BE49-F238E27FC236}">
                <a16:creationId xmlns:a16="http://schemas.microsoft.com/office/drawing/2014/main" id="{2FD419DA-D2C9-7A40-AA2E-8539BA8E90C7}"/>
              </a:ext>
            </a:extLst>
          </p:cNvPr>
          <p:cNvCxnSpPr>
            <a:cxnSpLocks/>
          </p:cNvCxnSpPr>
          <p:nvPr/>
        </p:nvCxnSpPr>
        <p:spPr bwMode="gray">
          <a:xfrm>
            <a:off x="8334393" y="5164872"/>
            <a:ext cx="0" cy="651684"/>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523" name="Rectangle 522">
            <a:extLst>
              <a:ext uri="{FF2B5EF4-FFF2-40B4-BE49-F238E27FC236}">
                <a16:creationId xmlns:a16="http://schemas.microsoft.com/office/drawing/2014/main" id="{CB15FDD6-9F91-5547-BE64-75FBDF4A4996}"/>
              </a:ext>
            </a:extLst>
          </p:cNvPr>
          <p:cNvSpPr/>
          <p:nvPr/>
        </p:nvSpPr>
        <p:spPr>
          <a:xfrm>
            <a:off x="9285700" y="2194990"/>
            <a:ext cx="1375698"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169.254.0.0 /28</a:t>
            </a:r>
          </a:p>
        </p:txBody>
      </p:sp>
      <p:sp>
        <p:nvSpPr>
          <p:cNvPr id="526" name="Rectangle 525">
            <a:extLst>
              <a:ext uri="{FF2B5EF4-FFF2-40B4-BE49-F238E27FC236}">
                <a16:creationId xmlns:a16="http://schemas.microsoft.com/office/drawing/2014/main" id="{0CF4D338-737C-814D-8D1B-9B0E06C2331F}"/>
              </a:ext>
            </a:extLst>
          </p:cNvPr>
          <p:cNvSpPr/>
          <p:nvPr/>
        </p:nvSpPr>
        <p:spPr>
          <a:xfrm>
            <a:off x="3403131" y="2483144"/>
            <a:ext cx="284052"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a:t>
            </a:r>
          </a:p>
        </p:txBody>
      </p:sp>
      <p:sp>
        <p:nvSpPr>
          <p:cNvPr id="527" name="Rectangle 526">
            <a:extLst>
              <a:ext uri="{FF2B5EF4-FFF2-40B4-BE49-F238E27FC236}">
                <a16:creationId xmlns:a16="http://schemas.microsoft.com/office/drawing/2014/main" id="{ED83E079-5597-D74F-9B8A-A1238F48A2C8}"/>
              </a:ext>
            </a:extLst>
          </p:cNvPr>
          <p:cNvSpPr/>
          <p:nvPr/>
        </p:nvSpPr>
        <p:spPr>
          <a:xfrm>
            <a:off x="1306405" y="2477620"/>
            <a:ext cx="284052"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a:t>
            </a:r>
          </a:p>
        </p:txBody>
      </p:sp>
      <p:sp>
        <p:nvSpPr>
          <p:cNvPr id="528" name="Rectangle 527">
            <a:extLst>
              <a:ext uri="{FF2B5EF4-FFF2-40B4-BE49-F238E27FC236}">
                <a16:creationId xmlns:a16="http://schemas.microsoft.com/office/drawing/2014/main" id="{8E50F391-0311-0D43-B148-485F66123432}"/>
              </a:ext>
            </a:extLst>
          </p:cNvPr>
          <p:cNvSpPr/>
          <p:nvPr/>
        </p:nvSpPr>
        <p:spPr>
          <a:xfrm>
            <a:off x="3363747" y="2095250"/>
            <a:ext cx="319318" cy="276999"/>
          </a:xfrm>
          <a:prstGeom prst="rect">
            <a:avLst/>
          </a:prstGeom>
        </p:spPr>
        <p:txBody>
          <a:bodyPr wrap="square">
            <a:spAutoFit/>
          </a:bodyPr>
          <a:lstStyle/>
          <a:p>
            <a:pPr algn="ctr"/>
            <a:r>
              <a:rPr lang="en-US" sz="1200" b="1" dirty="0">
                <a:ea typeface="Gotham Rounded Book" charset="0"/>
                <a:cs typeface="Gotham Rounded Book" charset="0"/>
              </a:rPr>
              <a:t>.2</a:t>
            </a:r>
          </a:p>
        </p:txBody>
      </p:sp>
      <p:sp>
        <p:nvSpPr>
          <p:cNvPr id="529" name="Rectangle 528">
            <a:extLst>
              <a:ext uri="{FF2B5EF4-FFF2-40B4-BE49-F238E27FC236}">
                <a16:creationId xmlns:a16="http://schemas.microsoft.com/office/drawing/2014/main" id="{CB64DBF7-05EB-EA41-A6D2-29CAC701FC82}"/>
              </a:ext>
            </a:extLst>
          </p:cNvPr>
          <p:cNvSpPr/>
          <p:nvPr/>
        </p:nvSpPr>
        <p:spPr>
          <a:xfrm>
            <a:off x="1288685" y="2078889"/>
            <a:ext cx="319318"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.2</a:t>
            </a:r>
          </a:p>
        </p:txBody>
      </p:sp>
      <p:sp>
        <p:nvSpPr>
          <p:cNvPr id="530" name="Rectangle 529">
            <a:extLst>
              <a:ext uri="{FF2B5EF4-FFF2-40B4-BE49-F238E27FC236}">
                <a16:creationId xmlns:a16="http://schemas.microsoft.com/office/drawing/2014/main" id="{5BC20C55-FDDB-1A4A-8B76-EB46BF68B710}"/>
              </a:ext>
            </a:extLst>
          </p:cNvPr>
          <p:cNvSpPr/>
          <p:nvPr/>
        </p:nvSpPr>
        <p:spPr>
          <a:xfrm>
            <a:off x="9299609" y="3197410"/>
            <a:ext cx="1409361"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100.64.192.0 /31</a:t>
            </a:r>
          </a:p>
        </p:txBody>
      </p:sp>
      <p:sp>
        <p:nvSpPr>
          <p:cNvPr id="532" name="Rectangle 531">
            <a:extLst>
              <a:ext uri="{FF2B5EF4-FFF2-40B4-BE49-F238E27FC236}">
                <a16:creationId xmlns:a16="http://schemas.microsoft.com/office/drawing/2014/main" id="{F9AFA509-12EC-C940-A2AD-BA7A0F99A4D3}"/>
              </a:ext>
            </a:extLst>
          </p:cNvPr>
          <p:cNvSpPr/>
          <p:nvPr/>
        </p:nvSpPr>
        <p:spPr>
          <a:xfrm>
            <a:off x="3289215" y="3498947"/>
            <a:ext cx="284053"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a:t>
            </a:r>
          </a:p>
        </p:txBody>
      </p:sp>
      <p:sp>
        <p:nvSpPr>
          <p:cNvPr id="533" name="Rectangle 532">
            <a:extLst>
              <a:ext uri="{FF2B5EF4-FFF2-40B4-BE49-F238E27FC236}">
                <a16:creationId xmlns:a16="http://schemas.microsoft.com/office/drawing/2014/main" id="{67AC9E67-794D-8740-AED7-FE20A4DFD822}"/>
              </a:ext>
            </a:extLst>
          </p:cNvPr>
          <p:cNvSpPr/>
          <p:nvPr/>
        </p:nvSpPr>
        <p:spPr>
          <a:xfrm>
            <a:off x="1320595" y="3482774"/>
            <a:ext cx="284053"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a:t>
            </a:r>
          </a:p>
        </p:txBody>
      </p:sp>
      <p:sp>
        <p:nvSpPr>
          <p:cNvPr id="39" name="TextBox 38">
            <a:extLst>
              <a:ext uri="{FF2B5EF4-FFF2-40B4-BE49-F238E27FC236}">
                <a16:creationId xmlns:a16="http://schemas.microsoft.com/office/drawing/2014/main" id="{EDB79DA8-3610-5C43-B4F7-A4FA777C61FC}"/>
              </a:ext>
            </a:extLst>
          </p:cNvPr>
          <p:cNvSpPr txBox="1"/>
          <p:nvPr/>
        </p:nvSpPr>
        <p:spPr>
          <a:xfrm>
            <a:off x="3546025" y="3448620"/>
            <a:ext cx="96912" cy="276999"/>
          </a:xfrm>
          <a:prstGeom prst="rect">
            <a:avLst/>
          </a:prstGeom>
        </p:spPr>
        <p:txBody>
          <a:bodyPr wrap="square" lIns="0" tIns="0" rIns="0" bIns="0" rtlCol="0">
            <a:spAutoFit/>
          </a:bodyPr>
          <a:lstStyle/>
          <a:p>
            <a:pPr algn="l">
              <a:spcAft>
                <a:spcPts val="600"/>
              </a:spcAft>
            </a:pPr>
            <a:r>
              <a:rPr lang="en-US" b="1" dirty="0">
                <a:solidFill>
                  <a:srgbClr val="FF0000"/>
                </a:solidFill>
              </a:rPr>
              <a:t>X</a:t>
            </a:r>
          </a:p>
        </p:txBody>
      </p:sp>
      <p:sp>
        <p:nvSpPr>
          <p:cNvPr id="534" name="TextBox 533">
            <a:extLst>
              <a:ext uri="{FF2B5EF4-FFF2-40B4-BE49-F238E27FC236}">
                <a16:creationId xmlns:a16="http://schemas.microsoft.com/office/drawing/2014/main" id="{277F20EE-C4A9-B94A-A42B-A6E0D55538FB}"/>
              </a:ext>
            </a:extLst>
          </p:cNvPr>
          <p:cNvSpPr txBox="1"/>
          <p:nvPr/>
        </p:nvSpPr>
        <p:spPr>
          <a:xfrm>
            <a:off x="3531039" y="4142055"/>
            <a:ext cx="96912" cy="276999"/>
          </a:xfrm>
          <a:prstGeom prst="rect">
            <a:avLst/>
          </a:prstGeom>
        </p:spPr>
        <p:txBody>
          <a:bodyPr wrap="square" lIns="0" tIns="0" rIns="0" bIns="0" rtlCol="0">
            <a:spAutoFit/>
          </a:bodyPr>
          <a:lstStyle/>
          <a:p>
            <a:pPr algn="l">
              <a:spcAft>
                <a:spcPts val="600"/>
              </a:spcAft>
            </a:pPr>
            <a:r>
              <a:rPr lang="en-US" b="1" dirty="0">
                <a:solidFill>
                  <a:srgbClr val="FF0000"/>
                </a:solidFill>
              </a:rPr>
              <a:t>X</a:t>
            </a:r>
          </a:p>
        </p:txBody>
      </p:sp>
      <p:sp>
        <p:nvSpPr>
          <p:cNvPr id="535" name="Rectangle 534">
            <a:extLst>
              <a:ext uri="{FF2B5EF4-FFF2-40B4-BE49-F238E27FC236}">
                <a16:creationId xmlns:a16="http://schemas.microsoft.com/office/drawing/2014/main" id="{AFE87926-66A4-1648-95CD-40D8B558647D}"/>
              </a:ext>
            </a:extLst>
          </p:cNvPr>
          <p:cNvSpPr/>
          <p:nvPr/>
        </p:nvSpPr>
        <p:spPr>
          <a:xfrm>
            <a:off x="3320745" y="3092626"/>
            <a:ext cx="399885"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.0</a:t>
            </a:r>
          </a:p>
        </p:txBody>
      </p:sp>
      <p:sp>
        <p:nvSpPr>
          <p:cNvPr id="536" name="Rectangle 535">
            <a:extLst>
              <a:ext uri="{FF2B5EF4-FFF2-40B4-BE49-F238E27FC236}">
                <a16:creationId xmlns:a16="http://schemas.microsoft.com/office/drawing/2014/main" id="{280BA556-E53B-8D4D-A253-1964A3523CD4}"/>
              </a:ext>
            </a:extLst>
          </p:cNvPr>
          <p:cNvSpPr/>
          <p:nvPr/>
        </p:nvSpPr>
        <p:spPr>
          <a:xfrm>
            <a:off x="1265768" y="3098094"/>
            <a:ext cx="399885"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.0</a:t>
            </a:r>
          </a:p>
        </p:txBody>
      </p:sp>
      <p:sp>
        <p:nvSpPr>
          <p:cNvPr id="537" name="Rectangle 536">
            <a:extLst>
              <a:ext uri="{FF2B5EF4-FFF2-40B4-BE49-F238E27FC236}">
                <a16:creationId xmlns:a16="http://schemas.microsoft.com/office/drawing/2014/main" id="{BEC320D8-0640-7441-8383-E18DB3BFD9F6}"/>
              </a:ext>
            </a:extLst>
          </p:cNvPr>
          <p:cNvSpPr/>
          <p:nvPr/>
        </p:nvSpPr>
        <p:spPr>
          <a:xfrm>
            <a:off x="9249188" y="4207251"/>
            <a:ext cx="1650038"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169.254.10.0 /28</a:t>
            </a:r>
          </a:p>
        </p:txBody>
      </p:sp>
      <p:sp>
        <p:nvSpPr>
          <p:cNvPr id="538" name="Rectangle 537">
            <a:extLst>
              <a:ext uri="{FF2B5EF4-FFF2-40B4-BE49-F238E27FC236}">
                <a16:creationId xmlns:a16="http://schemas.microsoft.com/office/drawing/2014/main" id="{CBEE3555-15AD-8B4C-89A2-024E6A246F0F}"/>
              </a:ext>
            </a:extLst>
          </p:cNvPr>
          <p:cNvSpPr/>
          <p:nvPr/>
        </p:nvSpPr>
        <p:spPr>
          <a:xfrm>
            <a:off x="9052885" y="2380623"/>
            <a:ext cx="2007344" cy="261610"/>
          </a:xfrm>
          <a:prstGeom prst="rect">
            <a:avLst/>
          </a:prstGeom>
        </p:spPr>
        <p:txBody>
          <a:bodyPr wrap="square">
            <a:spAutoFit/>
          </a:bodyPr>
          <a:lstStyle/>
          <a:p>
            <a:pPr algn="ctr"/>
            <a:r>
              <a:rPr lang="en-US" sz="1100" b="1" dirty="0">
                <a:solidFill>
                  <a:srgbClr val="717074"/>
                </a:solidFill>
                <a:ea typeface="Gotham Rounded Book" charset="0"/>
                <a:cs typeface="Gotham Rounded Book" charset="0"/>
              </a:rPr>
              <a:t>(transit-</a:t>
            </a:r>
            <a:r>
              <a:rPr lang="en-US" sz="1100" b="1" u="sng" dirty="0" err="1">
                <a:solidFill>
                  <a:srgbClr val="717074"/>
                </a:solidFill>
                <a:ea typeface="Gotham Rounded Book" charset="0"/>
                <a:cs typeface="Gotham Rounded Book" charset="0"/>
              </a:rPr>
              <a:t>bp</a:t>
            </a:r>
            <a:r>
              <a:rPr lang="en-US" sz="1100" b="1" dirty="0">
                <a:solidFill>
                  <a:srgbClr val="717074"/>
                </a:solidFill>
                <a:ea typeface="Gotham Rounded Book" charset="0"/>
                <a:cs typeface="Gotham Rounded Book" charset="0"/>
              </a:rPr>
              <a:t>-….-switch)</a:t>
            </a:r>
          </a:p>
        </p:txBody>
      </p:sp>
      <p:sp>
        <p:nvSpPr>
          <p:cNvPr id="539" name="Rectangle 538">
            <a:extLst>
              <a:ext uri="{FF2B5EF4-FFF2-40B4-BE49-F238E27FC236}">
                <a16:creationId xmlns:a16="http://schemas.microsoft.com/office/drawing/2014/main" id="{C8841C3E-63AC-5145-87AD-E4394808B0BD}"/>
              </a:ext>
            </a:extLst>
          </p:cNvPr>
          <p:cNvSpPr/>
          <p:nvPr/>
        </p:nvSpPr>
        <p:spPr>
          <a:xfrm>
            <a:off x="9133387" y="3361428"/>
            <a:ext cx="2007344" cy="261610"/>
          </a:xfrm>
          <a:prstGeom prst="rect">
            <a:avLst/>
          </a:prstGeom>
        </p:spPr>
        <p:txBody>
          <a:bodyPr wrap="square">
            <a:spAutoFit/>
          </a:bodyPr>
          <a:lstStyle/>
          <a:p>
            <a:pPr algn="ctr"/>
            <a:r>
              <a:rPr lang="en-US" sz="1100" b="1" dirty="0">
                <a:solidFill>
                  <a:srgbClr val="717074"/>
                </a:solidFill>
                <a:ea typeface="Gotham Rounded Book" charset="0"/>
                <a:cs typeface="Gotham Rounded Book" charset="0"/>
              </a:rPr>
              <a:t>(transit-</a:t>
            </a:r>
            <a:r>
              <a:rPr lang="en-US" sz="1100" b="1" u="sng" dirty="0" err="1">
                <a:solidFill>
                  <a:srgbClr val="717074"/>
                </a:solidFill>
                <a:ea typeface="Gotham Rounded Book" charset="0"/>
                <a:cs typeface="Gotham Rounded Book" charset="0"/>
              </a:rPr>
              <a:t>rl</a:t>
            </a:r>
            <a:r>
              <a:rPr lang="en-US" sz="1100" b="1" dirty="0">
                <a:solidFill>
                  <a:srgbClr val="717074"/>
                </a:solidFill>
                <a:ea typeface="Gotham Rounded Book" charset="0"/>
                <a:cs typeface="Gotham Rounded Book" charset="0"/>
              </a:rPr>
              <a:t>-….-switch)</a:t>
            </a:r>
          </a:p>
        </p:txBody>
      </p:sp>
      <p:sp>
        <p:nvSpPr>
          <p:cNvPr id="540" name="Rectangle 539">
            <a:extLst>
              <a:ext uri="{FF2B5EF4-FFF2-40B4-BE49-F238E27FC236}">
                <a16:creationId xmlns:a16="http://schemas.microsoft.com/office/drawing/2014/main" id="{0358F8C4-FD95-A54F-AF0A-AB3634F8CD48}"/>
              </a:ext>
            </a:extLst>
          </p:cNvPr>
          <p:cNvSpPr/>
          <p:nvPr/>
        </p:nvSpPr>
        <p:spPr>
          <a:xfrm>
            <a:off x="9070371" y="4406537"/>
            <a:ext cx="2007344" cy="261610"/>
          </a:xfrm>
          <a:prstGeom prst="rect">
            <a:avLst/>
          </a:prstGeom>
        </p:spPr>
        <p:txBody>
          <a:bodyPr wrap="square">
            <a:spAutoFit/>
          </a:bodyPr>
          <a:lstStyle/>
          <a:p>
            <a:pPr algn="ctr"/>
            <a:r>
              <a:rPr lang="en-US" sz="1100" b="1" dirty="0">
                <a:solidFill>
                  <a:srgbClr val="717074"/>
                </a:solidFill>
                <a:ea typeface="Gotham Rounded Book" charset="0"/>
                <a:cs typeface="Gotham Rounded Book" charset="0"/>
              </a:rPr>
              <a:t>(transit-</a:t>
            </a:r>
            <a:r>
              <a:rPr lang="en-US" sz="1100" b="1" u="sng" dirty="0" err="1">
                <a:solidFill>
                  <a:srgbClr val="717074"/>
                </a:solidFill>
                <a:ea typeface="Gotham Rounded Book" charset="0"/>
                <a:cs typeface="Gotham Rounded Book" charset="0"/>
              </a:rPr>
              <a:t>bp</a:t>
            </a:r>
            <a:r>
              <a:rPr lang="en-US" sz="1100" b="1" dirty="0">
                <a:solidFill>
                  <a:srgbClr val="717074"/>
                </a:solidFill>
                <a:ea typeface="Gotham Rounded Book" charset="0"/>
                <a:cs typeface="Gotham Rounded Book" charset="0"/>
              </a:rPr>
              <a:t>-….-switch)</a:t>
            </a:r>
          </a:p>
        </p:txBody>
      </p:sp>
      <p:sp>
        <p:nvSpPr>
          <p:cNvPr id="541" name="Rectangle 540">
            <a:extLst>
              <a:ext uri="{FF2B5EF4-FFF2-40B4-BE49-F238E27FC236}">
                <a16:creationId xmlns:a16="http://schemas.microsoft.com/office/drawing/2014/main" id="{1526A978-0810-4B43-9BFA-AD1F93210BB4}"/>
              </a:ext>
            </a:extLst>
          </p:cNvPr>
          <p:cNvSpPr/>
          <p:nvPr/>
        </p:nvSpPr>
        <p:spPr>
          <a:xfrm>
            <a:off x="3304981" y="4523706"/>
            <a:ext cx="284053"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a:t>
            </a:r>
          </a:p>
        </p:txBody>
      </p:sp>
      <p:sp>
        <p:nvSpPr>
          <p:cNvPr id="542" name="Rectangle 541">
            <a:extLst>
              <a:ext uri="{FF2B5EF4-FFF2-40B4-BE49-F238E27FC236}">
                <a16:creationId xmlns:a16="http://schemas.microsoft.com/office/drawing/2014/main" id="{F41FC3A6-41BA-4646-9426-3A13392E156C}"/>
              </a:ext>
            </a:extLst>
          </p:cNvPr>
          <p:cNvSpPr/>
          <p:nvPr/>
        </p:nvSpPr>
        <p:spPr>
          <a:xfrm>
            <a:off x="1336361" y="4507533"/>
            <a:ext cx="284053"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a:t>
            </a:r>
          </a:p>
        </p:txBody>
      </p:sp>
      <p:sp>
        <p:nvSpPr>
          <p:cNvPr id="544" name="Rectangle 543">
            <a:extLst>
              <a:ext uri="{FF2B5EF4-FFF2-40B4-BE49-F238E27FC236}">
                <a16:creationId xmlns:a16="http://schemas.microsoft.com/office/drawing/2014/main" id="{D7B8EDA7-55F9-274A-B597-A68D440C7F42}"/>
              </a:ext>
            </a:extLst>
          </p:cNvPr>
          <p:cNvSpPr/>
          <p:nvPr/>
        </p:nvSpPr>
        <p:spPr>
          <a:xfrm>
            <a:off x="3231409" y="4117385"/>
            <a:ext cx="399885"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.2</a:t>
            </a:r>
          </a:p>
        </p:txBody>
      </p:sp>
      <p:sp>
        <p:nvSpPr>
          <p:cNvPr id="545" name="Rectangle 544">
            <a:extLst>
              <a:ext uri="{FF2B5EF4-FFF2-40B4-BE49-F238E27FC236}">
                <a16:creationId xmlns:a16="http://schemas.microsoft.com/office/drawing/2014/main" id="{8843B28D-1614-C148-8439-5382FFD0D609}"/>
              </a:ext>
            </a:extLst>
          </p:cNvPr>
          <p:cNvSpPr/>
          <p:nvPr/>
        </p:nvSpPr>
        <p:spPr>
          <a:xfrm>
            <a:off x="1214299" y="4122853"/>
            <a:ext cx="399885"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.2</a:t>
            </a:r>
          </a:p>
        </p:txBody>
      </p:sp>
      <p:sp>
        <p:nvSpPr>
          <p:cNvPr id="546" name="Rectangle 545">
            <a:extLst>
              <a:ext uri="{FF2B5EF4-FFF2-40B4-BE49-F238E27FC236}">
                <a16:creationId xmlns:a16="http://schemas.microsoft.com/office/drawing/2014/main" id="{99A7DD44-A290-5142-AF0C-57DF6A7347B7}"/>
              </a:ext>
            </a:extLst>
          </p:cNvPr>
          <p:cNvSpPr/>
          <p:nvPr/>
        </p:nvSpPr>
        <p:spPr>
          <a:xfrm>
            <a:off x="5821289" y="4528548"/>
            <a:ext cx="284053"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a:t>
            </a:r>
          </a:p>
        </p:txBody>
      </p:sp>
      <p:sp>
        <p:nvSpPr>
          <p:cNvPr id="547" name="Rectangle 546">
            <a:extLst>
              <a:ext uri="{FF2B5EF4-FFF2-40B4-BE49-F238E27FC236}">
                <a16:creationId xmlns:a16="http://schemas.microsoft.com/office/drawing/2014/main" id="{C0533629-D21A-9049-AA1B-946992CFB860}"/>
              </a:ext>
            </a:extLst>
          </p:cNvPr>
          <p:cNvSpPr/>
          <p:nvPr/>
        </p:nvSpPr>
        <p:spPr>
          <a:xfrm>
            <a:off x="7860069" y="4523706"/>
            <a:ext cx="284053"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a:t>
            </a:r>
          </a:p>
        </p:txBody>
      </p:sp>
      <p:sp>
        <p:nvSpPr>
          <p:cNvPr id="548" name="TextBox 547">
            <a:extLst>
              <a:ext uri="{FF2B5EF4-FFF2-40B4-BE49-F238E27FC236}">
                <a16:creationId xmlns:a16="http://schemas.microsoft.com/office/drawing/2014/main" id="{D40622D6-A19A-C54B-A963-603BE1A57480}"/>
              </a:ext>
            </a:extLst>
          </p:cNvPr>
          <p:cNvSpPr txBox="1"/>
          <p:nvPr/>
        </p:nvSpPr>
        <p:spPr>
          <a:xfrm>
            <a:off x="3578325" y="2105015"/>
            <a:ext cx="96912" cy="276999"/>
          </a:xfrm>
          <a:prstGeom prst="rect">
            <a:avLst/>
          </a:prstGeom>
        </p:spPr>
        <p:txBody>
          <a:bodyPr wrap="square" lIns="0" tIns="0" rIns="0" bIns="0" rtlCol="0">
            <a:spAutoFit/>
          </a:bodyPr>
          <a:lstStyle/>
          <a:p>
            <a:pPr algn="l">
              <a:spcAft>
                <a:spcPts val="600"/>
              </a:spcAft>
            </a:pPr>
            <a:r>
              <a:rPr lang="en-US" b="1" dirty="0">
                <a:solidFill>
                  <a:srgbClr val="FF0000"/>
                </a:solidFill>
              </a:rPr>
              <a:t>X</a:t>
            </a:r>
          </a:p>
        </p:txBody>
      </p:sp>
      <p:sp>
        <p:nvSpPr>
          <p:cNvPr id="164" name="TextBox 163">
            <a:extLst>
              <a:ext uri="{FF2B5EF4-FFF2-40B4-BE49-F238E27FC236}">
                <a16:creationId xmlns:a16="http://schemas.microsoft.com/office/drawing/2014/main" id="{439957C7-34DA-0F45-B619-C2050E7C2E00}"/>
              </a:ext>
            </a:extLst>
          </p:cNvPr>
          <p:cNvSpPr txBox="1"/>
          <p:nvPr/>
        </p:nvSpPr>
        <p:spPr>
          <a:xfrm>
            <a:off x="3726739" y="2164212"/>
            <a:ext cx="931235" cy="338554"/>
          </a:xfrm>
          <a:prstGeom prst="rect">
            <a:avLst/>
          </a:prstGeom>
        </p:spPr>
        <p:txBody>
          <a:bodyPr wrap="square" lIns="0" tIns="0" rIns="0" bIns="0" rtlCol="0">
            <a:spAutoFit/>
          </a:bodyPr>
          <a:lstStyle/>
          <a:p>
            <a:pPr algn="ctr">
              <a:spcAft>
                <a:spcPts val="600"/>
              </a:spcAft>
            </a:pPr>
            <a:r>
              <a:rPr lang="en-US" sz="1100" b="1" dirty="0">
                <a:solidFill>
                  <a:schemeClr val="tx1">
                    <a:lumMod val="50000"/>
                  </a:schemeClr>
                </a:solidFill>
              </a:rPr>
              <a:t>Operational State : Down</a:t>
            </a:r>
          </a:p>
        </p:txBody>
      </p:sp>
      <p:grpSp>
        <p:nvGrpSpPr>
          <p:cNvPr id="166" name="Group 165">
            <a:extLst>
              <a:ext uri="{FF2B5EF4-FFF2-40B4-BE49-F238E27FC236}">
                <a16:creationId xmlns:a16="http://schemas.microsoft.com/office/drawing/2014/main" id="{13F59E17-586D-1145-9221-8741DD81BDF6}"/>
              </a:ext>
            </a:extLst>
          </p:cNvPr>
          <p:cNvGrpSpPr/>
          <p:nvPr/>
        </p:nvGrpSpPr>
        <p:grpSpPr>
          <a:xfrm>
            <a:off x="8438135" y="5943070"/>
            <a:ext cx="306000" cy="306000"/>
            <a:chOff x="6528282" y="2136284"/>
            <a:chExt cx="1828959" cy="1828959"/>
          </a:xfrm>
        </p:grpSpPr>
        <p:sp>
          <p:nvSpPr>
            <p:cNvPr id="167" name="Oval 166">
              <a:extLst>
                <a:ext uri="{FF2B5EF4-FFF2-40B4-BE49-F238E27FC236}">
                  <a16:creationId xmlns:a16="http://schemas.microsoft.com/office/drawing/2014/main" id="{FF83CFB8-9DED-A644-8A98-FBFCA175019D}"/>
                </a:ext>
              </a:extLst>
            </p:cNvPr>
            <p:cNvSpPr/>
            <p:nvPr/>
          </p:nvSpPr>
          <p:spPr>
            <a:xfrm>
              <a:off x="6528282" y="2136284"/>
              <a:ext cx="1828959" cy="1828959"/>
            </a:xfrm>
            <a:prstGeom prst="ellipse">
              <a:avLst/>
            </a:prstGeom>
            <a:solidFill>
              <a:schemeClr val="accent1"/>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69" name="Freeform 5">
              <a:extLst>
                <a:ext uri="{FF2B5EF4-FFF2-40B4-BE49-F238E27FC236}">
                  <a16:creationId xmlns:a16="http://schemas.microsoft.com/office/drawing/2014/main" id="{DB78EF09-6FA4-224A-B7D6-B42AB7E2774C}"/>
                </a:ext>
              </a:extLst>
            </p:cNvPr>
            <p:cNvSpPr>
              <a:spLocks noChangeAspect="1" noEditPoints="1"/>
            </p:cNvSpPr>
            <p:nvPr/>
          </p:nvSpPr>
          <p:spPr bwMode="auto">
            <a:xfrm>
              <a:off x="6894675" y="2498449"/>
              <a:ext cx="1096168" cy="1096168"/>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70" name="Group 169">
            <a:extLst>
              <a:ext uri="{FF2B5EF4-FFF2-40B4-BE49-F238E27FC236}">
                <a16:creationId xmlns:a16="http://schemas.microsoft.com/office/drawing/2014/main" id="{F514C4B0-9E57-D34D-A8D4-7A9D73F09D6F}"/>
              </a:ext>
            </a:extLst>
          </p:cNvPr>
          <p:cNvGrpSpPr/>
          <p:nvPr/>
        </p:nvGrpSpPr>
        <p:grpSpPr>
          <a:xfrm>
            <a:off x="7928666" y="5943070"/>
            <a:ext cx="306000" cy="306000"/>
            <a:chOff x="6528277" y="2132050"/>
            <a:chExt cx="1828959" cy="1828960"/>
          </a:xfrm>
        </p:grpSpPr>
        <p:sp>
          <p:nvSpPr>
            <p:cNvPr id="171" name="Oval 170">
              <a:extLst>
                <a:ext uri="{FF2B5EF4-FFF2-40B4-BE49-F238E27FC236}">
                  <a16:creationId xmlns:a16="http://schemas.microsoft.com/office/drawing/2014/main" id="{662906E5-08C9-D44D-B715-7CA93514BEEB}"/>
                </a:ext>
              </a:extLst>
            </p:cNvPr>
            <p:cNvSpPr/>
            <p:nvPr/>
          </p:nvSpPr>
          <p:spPr>
            <a:xfrm>
              <a:off x="6528277" y="2132050"/>
              <a:ext cx="1828959" cy="1828960"/>
            </a:xfrm>
            <a:prstGeom prst="ellipse">
              <a:avLst/>
            </a:prstGeom>
            <a:solidFill>
              <a:srgbClr val="002060"/>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72" name="Freeform 5">
              <a:extLst>
                <a:ext uri="{FF2B5EF4-FFF2-40B4-BE49-F238E27FC236}">
                  <a16:creationId xmlns:a16="http://schemas.microsoft.com/office/drawing/2014/main" id="{2DB7F16D-9ADF-9349-B29B-AB27B305F5D8}"/>
                </a:ext>
              </a:extLst>
            </p:cNvPr>
            <p:cNvSpPr>
              <a:spLocks noChangeAspect="1" noEditPoints="1"/>
            </p:cNvSpPr>
            <p:nvPr/>
          </p:nvSpPr>
          <p:spPr bwMode="auto">
            <a:xfrm>
              <a:off x="6894675" y="2498449"/>
              <a:ext cx="1096168" cy="1096168"/>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cxnSp>
        <p:nvCxnSpPr>
          <p:cNvPr id="173" name="Straight Connector 172">
            <a:extLst>
              <a:ext uri="{FF2B5EF4-FFF2-40B4-BE49-F238E27FC236}">
                <a16:creationId xmlns:a16="http://schemas.microsoft.com/office/drawing/2014/main" id="{34FD3AD0-2167-2944-82E7-4E1C36825C8E}"/>
              </a:ext>
            </a:extLst>
          </p:cNvPr>
          <p:cNvCxnSpPr>
            <a:cxnSpLocks/>
            <a:stCxn id="167" idx="0"/>
          </p:cNvCxnSpPr>
          <p:nvPr/>
        </p:nvCxnSpPr>
        <p:spPr bwMode="gray">
          <a:xfrm flipV="1">
            <a:off x="8591135" y="5434806"/>
            <a:ext cx="0" cy="508264"/>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74" name="Straight Connector 173">
            <a:extLst>
              <a:ext uri="{FF2B5EF4-FFF2-40B4-BE49-F238E27FC236}">
                <a16:creationId xmlns:a16="http://schemas.microsoft.com/office/drawing/2014/main" id="{D9298180-E574-6647-8A40-FA158E287F3E}"/>
              </a:ext>
            </a:extLst>
          </p:cNvPr>
          <p:cNvCxnSpPr>
            <a:cxnSpLocks/>
            <a:stCxn id="171" idx="0"/>
          </p:cNvCxnSpPr>
          <p:nvPr/>
        </p:nvCxnSpPr>
        <p:spPr bwMode="gray">
          <a:xfrm flipV="1">
            <a:off x="8081666" y="5630321"/>
            <a:ext cx="0" cy="312749"/>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175" name="Group 174">
            <a:extLst>
              <a:ext uri="{FF2B5EF4-FFF2-40B4-BE49-F238E27FC236}">
                <a16:creationId xmlns:a16="http://schemas.microsoft.com/office/drawing/2014/main" id="{0C4E96D6-0575-2A4B-8396-194676424FBA}"/>
              </a:ext>
            </a:extLst>
          </p:cNvPr>
          <p:cNvGrpSpPr/>
          <p:nvPr/>
        </p:nvGrpSpPr>
        <p:grpSpPr>
          <a:xfrm>
            <a:off x="7508667" y="5951591"/>
            <a:ext cx="306000" cy="306000"/>
            <a:chOff x="6528277" y="2132050"/>
            <a:chExt cx="1828959" cy="1828960"/>
          </a:xfrm>
        </p:grpSpPr>
        <p:sp>
          <p:nvSpPr>
            <p:cNvPr id="176" name="Oval 175">
              <a:extLst>
                <a:ext uri="{FF2B5EF4-FFF2-40B4-BE49-F238E27FC236}">
                  <a16:creationId xmlns:a16="http://schemas.microsoft.com/office/drawing/2014/main" id="{3BF4DD27-38CA-854D-95F9-040D3FB150A9}"/>
                </a:ext>
              </a:extLst>
            </p:cNvPr>
            <p:cNvSpPr/>
            <p:nvPr/>
          </p:nvSpPr>
          <p:spPr>
            <a:xfrm>
              <a:off x="6528277" y="2132050"/>
              <a:ext cx="1828959" cy="1828960"/>
            </a:xfrm>
            <a:prstGeom prst="ellipse">
              <a:avLst/>
            </a:prstGeom>
            <a:solidFill>
              <a:srgbClr val="00B050"/>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77" name="Freeform 5">
              <a:extLst>
                <a:ext uri="{FF2B5EF4-FFF2-40B4-BE49-F238E27FC236}">
                  <a16:creationId xmlns:a16="http://schemas.microsoft.com/office/drawing/2014/main" id="{23BAF70D-1F5F-8A4C-8592-34A6839C0EF8}"/>
                </a:ext>
              </a:extLst>
            </p:cNvPr>
            <p:cNvSpPr>
              <a:spLocks noChangeAspect="1" noEditPoints="1"/>
            </p:cNvSpPr>
            <p:nvPr/>
          </p:nvSpPr>
          <p:spPr bwMode="auto">
            <a:xfrm>
              <a:off x="6894669" y="2528486"/>
              <a:ext cx="1096169" cy="1096167"/>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cxnSp>
        <p:nvCxnSpPr>
          <p:cNvPr id="180" name="Straight Connector 179">
            <a:extLst>
              <a:ext uri="{FF2B5EF4-FFF2-40B4-BE49-F238E27FC236}">
                <a16:creationId xmlns:a16="http://schemas.microsoft.com/office/drawing/2014/main" id="{03213CB8-AA96-E449-943E-DD06BF37619E}"/>
              </a:ext>
            </a:extLst>
          </p:cNvPr>
          <p:cNvCxnSpPr>
            <a:cxnSpLocks/>
          </p:cNvCxnSpPr>
          <p:nvPr/>
        </p:nvCxnSpPr>
        <p:spPr bwMode="gray">
          <a:xfrm flipV="1">
            <a:off x="5530264" y="5846997"/>
            <a:ext cx="0" cy="240790"/>
          </a:xfrm>
          <a:prstGeom prst="line">
            <a:avLst/>
          </a:prstGeom>
          <a:ln w="25400" cap="rnd">
            <a:solidFill>
              <a:srgbClr val="00B050"/>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181" name="Group 180">
            <a:extLst>
              <a:ext uri="{FF2B5EF4-FFF2-40B4-BE49-F238E27FC236}">
                <a16:creationId xmlns:a16="http://schemas.microsoft.com/office/drawing/2014/main" id="{F752CE94-83CC-CE42-9DC6-2409FD5EF75C}"/>
              </a:ext>
            </a:extLst>
          </p:cNvPr>
          <p:cNvGrpSpPr/>
          <p:nvPr/>
        </p:nvGrpSpPr>
        <p:grpSpPr>
          <a:xfrm>
            <a:off x="6312874" y="5940253"/>
            <a:ext cx="306000" cy="306000"/>
            <a:chOff x="6528282" y="2136284"/>
            <a:chExt cx="1828959" cy="1828959"/>
          </a:xfrm>
        </p:grpSpPr>
        <p:sp>
          <p:nvSpPr>
            <p:cNvPr id="182" name="Oval 181">
              <a:extLst>
                <a:ext uri="{FF2B5EF4-FFF2-40B4-BE49-F238E27FC236}">
                  <a16:creationId xmlns:a16="http://schemas.microsoft.com/office/drawing/2014/main" id="{52ACA7CA-D8B1-E842-9116-E5B145D81136}"/>
                </a:ext>
              </a:extLst>
            </p:cNvPr>
            <p:cNvSpPr/>
            <p:nvPr/>
          </p:nvSpPr>
          <p:spPr>
            <a:xfrm>
              <a:off x="6528282" y="2136284"/>
              <a:ext cx="1828959" cy="1828959"/>
            </a:xfrm>
            <a:prstGeom prst="ellipse">
              <a:avLst/>
            </a:prstGeom>
            <a:solidFill>
              <a:schemeClr val="accent1"/>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83" name="Freeform 5">
              <a:extLst>
                <a:ext uri="{FF2B5EF4-FFF2-40B4-BE49-F238E27FC236}">
                  <a16:creationId xmlns:a16="http://schemas.microsoft.com/office/drawing/2014/main" id="{FC6D16BF-BC17-F64C-9FA0-09111FBFD728}"/>
                </a:ext>
              </a:extLst>
            </p:cNvPr>
            <p:cNvSpPr>
              <a:spLocks noChangeAspect="1" noEditPoints="1"/>
            </p:cNvSpPr>
            <p:nvPr/>
          </p:nvSpPr>
          <p:spPr bwMode="auto">
            <a:xfrm>
              <a:off x="6894675" y="2498449"/>
              <a:ext cx="1096168" cy="1096168"/>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84" name="Group 183">
            <a:extLst>
              <a:ext uri="{FF2B5EF4-FFF2-40B4-BE49-F238E27FC236}">
                <a16:creationId xmlns:a16="http://schemas.microsoft.com/office/drawing/2014/main" id="{9A21FD80-8DE5-C849-8460-FB2DD4C753AB}"/>
              </a:ext>
            </a:extLst>
          </p:cNvPr>
          <p:cNvGrpSpPr/>
          <p:nvPr/>
        </p:nvGrpSpPr>
        <p:grpSpPr>
          <a:xfrm>
            <a:off x="5803405" y="5940253"/>
            <a:ext cx="306000" cy="306000"/>
            <a:chOff x="6528277" y="2132050"/>
            <a:chExt cx="1828959" cy="1828960"/>
          </a:xfrm>
        </p:grpSpPr>
        <p:sp>
          <p:nvSpPr>
            <p:cNvPr id="185" name="Oval 184">
              <a:extLst>
                <a:ext uri="{FF2B5EF4-FFF2-40B4-BE49-F238E27FC236}">
                  <a16:creationId xmlns:a16="http://schemas.microsoft.com/office/drawing/2014/main" id="{55A77CB3-FF46-4840-8D10-6102867278B8}"/>
                </a:ext>
              </a:extLst>
            </p:cNvPr>
            <p:cNvSpPr/>
            <p:nvPr/>
          </p:nvSpPr>
          <p:spPr>
            <a:xfrm>
              <a:off x="6528277" y="2132050"/>
              <a:ext cx="1828959" cy="1828960"/>
            </a:xfrm>
            <a:prstGeom prst="ellipse">
              <a:avLst/>
            </a:prstGeom>
            <a:solidFill>
              <a:srgbClr val="002060"/>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86" name="Freeform 5">
              <a:extLst>
                <a:ext uri="{FF2B5EF4-FFF2-40B4-BE49-F238E27FC236}">
                  <a16:creationId xmlns:a16="http://schemas.microsoft.com/office/drawing/2014/main" id="{A215E7D6-8830-834E-8785-25B07136B239}"/>
                </a:ext>
              </a:extLst>
            </p:cNvPr>
            <p:cNvSpPr>
              <a:spLocks noChangeAspect="1" noEditPoints="1"/>
            </p:cNvSpPr>
            <p:nvPr/>
          </p:nvSpPr>
          <p:spPr bwMode="auto">
            <a:xfrm>
              <a:off x="6894675" y="2498449"/>
              <a:ext cx="1096168" cy="1096168"/>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cxnSp>
        <p:nvCxnSpPr>
          <p:cNvPr id="187" name="Straight Connector 186">
            <a:extLst>
              <a:ext uri="{FF2B5EF4-FFF2-40B4-BE49-F238E27FC236}">
                <a16:creationId xmlns:a16="http://schemas.microsoft.com/office/drawing/2014/main" id="{28DEE47A-B0DC-A74A-9269-A0132A6A8EA2}"/>
              </a:ext>
            </a:extLst>
          </p:cNvPr>
          <p:cNvCxnSpPr>
            <a:cxnSpLocks/>
            <a:stCxn id="182" idx="0"/>
          </p:cNvCxnSpPr>
          <p:nvPr/>
        </p:nvCxnSpPr>
        <p:spPr bwMode="gray">
          <a:xfrm flipV="1">
            <a:off x="6465874" y="5431989"/>
            <a:ext cx="0" cy="508264"/>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88" name="Straight Connector 187">
            <a:extLst>
              <a:ext uri="{FF2B5EF4-FFF2-40B4-BE49-F238E27FC236}">
                <a16:creationId xmlns:a16="http://schemas.microsoft.com/office/drawing/2014/main" id="{22D52AA9-A329-684E-AC86-59C1B99BE3FD}"/>
              </a:ext>
            </a:extLst>
          </p:cNvPr>
          <p:cNvCxnSpPr>
            <a:cxnSpLocks/>
            <a:stCxn id="185" idx="0"/>
          </p:cNvCxnSpPr>
          <p:nvPr/>
        </p:nvCxnSpPr>
        <p:spPr bwMode="gray">
          <a:xfrm flipV="1">
            <a:off x="5956405" y="5627504"/>
            <a:ext cx="0" cy="312749"/>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189" name="Group 188">
            <a:extLst>
              <a:ext uri="{FF2B5EF4-FFF2-40B4-BE49-F238E27FC236}">
                <a16:creationId xmlns:a16="http://schemas.microsoft.com/office/drawing/2014/main" id="{094D1725-FA8A-C847-AD12-813B263F7508}"/>
              </a:ext>
            </a:extLst>
          </p:cNvPr>
          <p:cNvGrpSpPr/>
          <p:nvPr/>
        </p:nvGrpSpPr>
        <p:grpSpPr>
          <a:xfrm>
            <a:off x="5383406" y="5948774"/>
            <a:ext cx="306000" cy="306000"/>
            <a:chOff x="6528277" y="2132050"/>
            <a:chExt cx="1828959" cy="1828960"/>
          </a:xfrm>
        </p:grpSpPr>
        <p:sp>
          <p:nvSpPr>
            <p:cNvPr id="190" name="Oval 189">
              <a:extLst>
                <a:ext uri="{FF2B5EF4-FFF2-40B4-BE49-F238E27FC236}">
                  <a16:creationId xmlns:a16="http://schemas.microsoft.com/office/drawing/2014/main" id="{B1D6F422-A756-3C43-8BF6-6D070160DA74}"/>
                </a:ext>
              </a:extLst>
            </p:cNvPr>
            <p:cNvSpPr/>
            <p:nvPr/>
          </p:nvSpPr>
          <p:spPr>
            <a:xfrm>
              <a:off x="6528277" y="2132050"/>
              <a:ext cx="1828959" cy="1828960"/>
            </a:xfrm>
            <a:prstGeom prst="ellipse">
              <a:avLst/>
            </a:prstGeom>
            <a:solidFill>
              <a:srgbClr val="00B050"/>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91" name="Freeform 5">
              <a:extLst>
                <a:ext uri="{FF2B5EF4-FFF2-40B4-BE49-F238E27FC236}">
                  <a16:creationId xmlns:a16="http://schemas.microsoft.com/office/drawing/2014/main" id="{CE152D76-5043-3A4A-9F42-3944451938E2}"/>
                </a:ext>
              </a:extLst>
            </p:cNvPr>
            <p:cNvSpPr>
              <a:spLocks noChangeAspect="1" noEditPoints="1"/>
            </p:cNvSpPr>
            <p:nvPr/>
          </p:nvSpPr>
          <p:spPr bwMode="auto">
            <a:xfrm>
              <a:off x="6894669" y="2528486"/>
              <a:ext cx="1096169" cy="1096167"/>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cxnSp>
        <p:nvCxnSpPr>
          <p:cNvPr id="192" name="Straight Connector 191">
            <a:extLst>
              <a:ext uri="{FF2B5EF4-FFF2-40B4-BE49-F238E27FC236}">
                <a16:creationId xmlns:a16="http://schemas.microsoft.com/office/drawing/2014/main" id="{28DF1E27-C675-5346-9914-518F8D206331}"/>
              </a:ext>
            </a:extLst>
          </p:cNvPr>
          <p:cNvCxnSpPr>
            <a:cxnSpLocks/>
          </p:cNvCxnSpPr>
          <p:nvPr/>
        </p:nvCxnSpPr>
        <p:spPr bwMode="gray">
          <a:xfrm flipH="1">
            <a:off x="6096748" y="4371329"/>
            <a:ext cx="2358" cy="390013"/>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93" name="Straight Connector 192">
            <a:extLst>
              <a:ext uri="{FF2B5EF4-FFF2-40B4-BE49-F238E27FC236}">
                <a16:creationId xmlns:a16="http://schemas.microsoft.com/office/drawing/2014/main" id="{36FDB57B-786E-BD4B-8B03-853DFAAF25C4}"/>
              </a:ext>
            </a:extLst>
          </p:cNvPr>
          <p:cNvCxnSpPr>
            <a:cxnSpLocks/>
          </p:cNvCxnSpPr>
          <p:nvPr/>
        </p:nvCxnSpPr>
        <p:spPr bwMode="gray">
          <a:xfrm flipH="1">
            <a:off x="8189560" y="4359197"/>
            <a:ext cx="2358" cy="390013"/>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772742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mph" presetSubtype="0" autoRev="1" fill="hold" grpId="0" nodeType="clickEffect">
                                  <p:stCondLst>
                                    <p:cond delay="0"/>
                                  </p:stCondLst>
                                  <p:childTnLst>
                                    <p:animScale>
                                      <p:cBhvr>
                                        <p:cTn id="6" dur="2000" fill="hold"/>
                                        <p:tgtEl>
                                          <p:spTgt spid="4">
                                            <p:txEl>
                                              <p:pRg st="0" end="0"/>
                                            </p:txEl>
                                          </p:spTgt>
                                        </p:tgtEl>
                                      </p:cBhvr>
                                      <p:by x="125000" y="125000"/>
                                    </p:animScale>
                                  </p:childTnLst>
                                </p:cTn>
                              </p:par>
                            </p:childTnLst>
                          </p:cTn>
                        </p:par>
                      </p:childTnLst>
                    </p:cTn>
                  </p:par>
                  <p:par>
                    <p:cTn id="7" fill="hold">
                      <p:stCondLst>
                        <p:cond delay="indefinite"/>
                      </p:stCondLst>
                      <p:childTnLst>
                        <p:par>
                          <p:cTn id="8" fill="hold">
                            <p:stCondLst>
                              <p:cond delay="0"/>
                            </p:stCondLst>
                            <p:childTnLst>
                              <p:par>
                                <p:cTn id="9" presetID="2" presetClass="entr" presetSubtype="4" fill="hold" nodeType="clickEffect">
                                  <p:stCondLst>
                                    <p:cond delay="0"/>
                                  </p:stCondLst>
                                  <p:childTnLst>
                                    <p:set>
                                      <p:cBhvr>
                                        <p:cTn id="10" dur="1" fill="hold">
                                          <p:stCondLst>
                                            <p:cond delay="0"/>
                                          </p:stCondLst>
                                        </p:cTn>
                                        <p:tgtEl>
                                          <p:spTgt spid="92"/>
                                        </p:tgtEl>
                                        <p:attrNameLst>
                                          <p:attrName>style.visibility</p:attrName>
                                        </p:attrNameLst>
                                      </p:cBhvr>
                                      <p:to>
                                        <p:strVal val="visible"/>
                                      </p:to>
                                    </p:set>
                                    <p:anim calcmode="lin" valueType="num">
                                      <p:cBhvr additive="base">
                                        <p:cTn id="11" dur="500" fill="hold"/>
                                        <p:tgtEl>
                                          <p:spTgt spid="92"/>
                                        </p:tgtEl>
                                        <p:attrNameLst>
                                          <p:attrName>ppt_x</p:attrName>
                                        </p:attrNameLst>
                                      </p:cBhvr>
                                      <p:tavLst>
                                        <p:tav tm="0">
                                          <p:val>
                                            <p:strVal val="#ppt_x"/>
                                          </p:val>
                                        </p:tav>
                                        <p:tav tm="100000">
                                          <p:val>
                                            <p:strVal val="#ppt_x"/>
                                          </p:val>
                                        </p:tav>
                                      </p:tavLst>
                                    </p:anim>
                                    <p:anim calcmode="lin" valueType="num">
                                      <p:cBhvr additive="base">
                                        <p:cTn id="12" dur="500" fill="hold"/>
                                        <p:tgtEl>
                                          <p:spTgt spid="92"/>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106"/>
                                        </p:tgtEl>
                                        <p:attrNameLst>
                                          <p:attrName>style.visibility</p:attrName>
                                        </p:attrNameLst>
                                      </p:cBhvr>
                                      <p:to>
                                        <p:strVal val="visible"/>
                                      </p:to>
                                    </p:set>
                                    <p:anim calcmode="lin" valueType="num">
                                      <p:cBhvr additive="base">
                                        <p:cTn id="15" dur="500" fill="hold"/>
                                        <p:tgtEl>
                                          <p:spTgt spid="106"/>
                                        </p:tgtEl>
                                        <p:attrNameLst>
                                          <p:attrName>ppt_x</p:attrName>
                                        </p:attrNameLst>
                                      </p:cBhvr>
                                      <p:tavLst>
                                        <p:tav tm="0">
                                          <p:val>
                                            <p:strVal val="#ppt_x"/>
                                          </p:val>
                                        </p:tav>
                                        <p:tav tm="100000">
                                          <p:val>
                                            <p:strVal val="#ppt_x"/>
                                          </p:val>
                                        </p:tav>
                                      </p:tavLst>
                                    </p:anim>
                                    <p:anim calcmode="lin" valueType="num">
                                      <p:cBhvr additive="base">
                                        <p:cTn id="16" dur="500" fill="hold"/>
                                        <p:tgtEl>
                                          <p:spTgt spid="106"/>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0"/>
                                  </p:stCondLst>
                                  <p:childTnLst>
                                    <p:set>
                                      <p:cBhvr>
                                        <p:cTn id="18" dur="1" fill="hold">
                                          <p:stCondLst>
                                            <p:cond delay="0"/>
                                          </p:stCondLst>
                                        </p:cTn>
                                        <p:tgtEl>
                                          <p:spTgt spid="145"/>
                                        </p:tgtEl>
                                        <p:attrNameLst>
                                          <p:attrName>style.visibility</p:attrName>
                                        </p:attrNameLst>
                                      </p:cBhvr>
                                      <p:to>
                                        <p:strVal val="visible"/>
                                      </p:to>
                                    </p:set>
                                    <p:anim calcmode="lin" valueType="num">
                                      <p:cBhvr additive="base">
                                        <p:cTn id="19" dur="500" fill="hold"/>
                                        <p:tgtEl>
                                          <p:spTgt spid="145"/>
                                        </p:tgtEl>
                                        <p:attrNameLst>
                                          <p:attrName>ppt_x</p:attrName>
                                        </p:attrNameLst>
                                      </p:cBhvr>
                                      <p:tavLst>
                                        <p:tav tm="0">
                                          <p:val>
                                            <p:strVal val="#ppt_x"/>
                                          </p:val>
                                        </p:tav>
                                        <p:tav tm="100000">
                                          <p:val>
                                            <p:strVal val="#ppt_x"/>
                                          </p:val>
                                        </p:tav>
                                      </p:tavLst>
                                    </p:anim>
                                    <p:anim calcmode="lin" valueType="num">
                                      <p:cBhvr additive="base">
                                        <p:cTn id="20" dur="500" fill="hold"/>
                                        <p:tgtEl>
                                          <p:spTgt spid="145"/>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0"/>
                                  </p:stCondLst>
                                  <p:childTnLst>
                                    <p:set>
                                      <p:cBhvr>
                                        <p:cTn id="22" dur="1" fill="hold">
                                          <p:stCondLst>
                                            <p:cond delay="0"/>
                                          </p:stCondLst>
                                        </p:cTn>
                                        <p:tgtEl>
                                          <p:spTgt spid="381"/>
                                        </p:tgtEl>
                                        <p:attrNameLst>
                                          <p:attrName>style.visibility</p:attrName>
                                        </p:attrNameLst>
                                      </p:cBhvr>
                                      <p:to>
                                        <p:strVal val="visible"/>
                                      </p:to>
                                    </p:set>
                                    <p:anim calcmode="lin" valueType="num">
                                      <p:cBhvr additive="base">
                                        <p:cTn id="23" dur="500" fill="hold"/>
                                        <p:tgtEl>
                                          <p:spTgt spid="381"/>
                                        </p:tgtEl>
                                        <p:attrNameLst>
                                          <p:attrName>ppt_x</p:attrName>
                                        </p:attrNameLst>
                                      </p:cBhvr>
                                      <p:tavLst>
                                        <p:tav tm="0">
                                          <p:val>
                                            <p:strVal val="#ppt_x"/>
                                          </p:val>
                                        </p:tav>
                                        <p:tav tm="100000">
                                          <p:val>
                                            <p:strVal val="#ppt_x"/>
                                          </p:val>
                                        </p:tav>
                                      </p:tavLst>
                                    </p:anim>
                                    <p:anim calcmode="lin" valueType="num">
                                      <p:cBhvr additive="base">
                                        <p:cTn id="24" dur="500" fill="hold"/>
                                        <p:tgtEl>
                                          <p:spTgt spid="381"/>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0"/>
                                  </p:stCondLst>
                                  <p:childTnLst>
                                    <p:set>
                                      <p:cBhvr>
                                        <p:cTn id="26" dur="1" fill="hold">
                                          <p:stCondLst>
                                            <p:cond delay="0"/>
                                          </p:stCondLst>
                                        </p:cTn>
                                        <p:tgtEl>
                                          <p:spTgt spid="388"/>
                                        </p:tgtEl>
                                        <p:attrNameLst>
                                          <p:attrName>style.visibility</p:attrName>
                                        </p:attrNameLst>
                                      </p:cBhvr>
                                      <p:to>
                                        <p:strVal val="visible"/>
                                      </p:to>
                                    </p:set>
                                    <p:anim calcmode="lin" valueType="num">
                                      <p:cBhvr additive="base">
                                        <p:cTn id="27" dur="500" fill="hold"/>
                                        <p:tgtEl>
                                          <p:spTgt spid="388"/>
                                        </p:tgtEl>
                                        <p:attrNameLst>
                                          <p:attrName>ppt_x</p:attrName>
                                        </p:attrNameLst>
                                      </p:cBhvr>
                                      <p:tavLst>
                                        <p:tav tm="0">
                                          <p:val>
                                            <p:strVal val="#ppt_x"/>
                                          </p:val>
                                        </p:tav>
                                        <p:tav tm="100000">
                                          <p:val>
                                            <p:strVal val="#ppt_x"/>
                                          </p:val>
                                        </p:tav>
                                      </p:tavLst>
                                    </p:anim>
                                    <p:anim calcmode="lin" valueType="num">
                                      <p:cBhvr additive="base">
                                        <p:cTn id="28" dur="500" fill="hold"/>
                                        <p:tgtEl>
                                          <p:spTgt spid="388"/>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0"/>
                                  </p:stCondLst>
                                  <p:childTnLst>
                                    <p:set>
                                      <p:cBhvr>
                                        <p:cTn id="30" dur="1" fill="hold">
                                          <p:stCondLst>
                                            <p:cond delay="0"/>
                                          </p:stCondLst>
                                        </p:cTn>
                                        <p:tgtEl>
                                          <p:spTgt spid="396"/>
                                        </p:tgtEl>
                                        <p:attrNameLst>
                                          <p:attrName>style.visibility</p:attrName>
                                        </p:attrNameLst>
                                      </p:cBhvr>
                                      <p:to>
                                        <p:strVal val="visible"/>
                                      </p:to>
                                    </p:set>
                                    <p:anim calcmode="lin" valueType="num">
                                      <p:cBhvr additive="base">
                                        <p:cTn id="31" dur="500" fill="hold"/>
                                        <p:tgtEl>
                                          <p:spTgt spid="396"/>
                                        </p:tgtEl>
                                        <p:attrNameLst>
                                          <p:attrName>ppt_x</p:attrName>
                                        </p:attrNameLst>
                                      </p:cBhvr>
                                      <p:tavLst>
                                        <p:tav tm="0">
                                          <p:val>
                                            <p:strVal val="#ppt_x"/>
                                          </p:val>
                                        </p:tav>
                                        <p:tav tm="100000">
                                          <p:val>
                                            <p:strVal val="#ppt_x"/>
                                          </p:val>
                                        </p:tav>
                                      </p:tavLst>
                                    </p:anim>
                                    <p:anim calcmode="lin" valueType="num">
                                      <p:cBhvr additive="base">
                                        <p:cTn id="32" dur="500" fill="hold"/>
                                        <p:tgtEl>
                                          <p:spTgt spid="396"/>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0"/>
                                  </p:stCondLst>
                                  <p:childTnLst>
                                    <p:set>
                                      <p:cBhvr>
                                        <p:cTn id="34" dur="1" fill="hold">
                                          <p:stCondLst>
                                            <p:cond delay="0"/>
                                          </p:stCondLst>
                                        </p:cTn>
                                        <p:tgtEl>
                                          <p:spTgt spid="411"/>
                                        </p:tgtEl>
                                        <p:attrNameLst>
                                          <p:attrName>style.visibility</p:attrName>
                                        </p:attrNameLst>
                                      </p:cBhvr>
                                      <p:to>
                                        <p:strVal val="visible"/>
                                      </p:to>
                                    </p:set>
                                    <p:anim calcmode="lin" valueType="num">
                                      <p:cBhvr additive="base">
                                        <p:cTn id="35" dur="500" fill="hold"/>
                                        <p:tgtEl>
                                          <p:spTgt spid="411"/>
                                        </p:tgtEl>
                                        <p:attrNameLst>
                                          <p:attrName>ppt_x</p:attrName>
                                        </p:attrNameLst>
                                      </p:cBhvr>
                                      <p:tavLst>
                                        <p:tav tm="0">
                                          <p:val>
                                            <p:strVal val="#ppt_x"/>
                                          </p:val>
                                        </p:tav>
                                        <p:tav tm="100000">
                                          <p:val>
                                            <p:strVal val="#ppt_x"/>
                                          </p:val>
                                        </p:tav>
                                      </p:tavLst>
                                    </p:anim>
                                    <p:anim calcmode="lin" valueType="num">
                                      <p:cBhvr additive="base">
                                        <p:cTn id="36" dur="500" fill="hold"/>
                                        <p:tgtEl>
                                          <p:spTgt spid="411"/>
                                        </p:tgtEl>
                                        <p:attrNameLst>
                                          <p:attrName>ppt_y</p:attrName>
                                        </p:attrNameLst>
                                      </p:cBhvr>
                                      <p:tavLst>
                                        <p:tav tm="0">
                                          <p:val>
                                            <p:strVal val="1+#ppt_h/2"/>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4" fill="hold" nodeType="clickEffect">
                                  <p:stCondLst>
                                    <p:cond delay="0"/>
                                  </p:stCondLst>
                                  <p:childTnLst>
                                    <p:set>
                                      <p:cBhvr>
                                        <p:cTn id="40" dur="1" fill="hold">
                                          <p:stCondLst>
                                            <p:cond delay="0"/>
                                          </p:stCondLst>
                                        </p:cTn>
                                        <p:tgtEl>
                                          <p:spTgt spid="274"/>
                                        </p:tgtEl>
                                        <p:attrNameLst>
                                          <p:attrName>style.visibility</p:attrName>
                                        </p:attrNameLst>
                                      </p:cBhvr>
                                      <p:to>
                                        <p:strVal val="visible"/>
                                      </p:to>
                                    </p:set>
                                    <p:anim calcmode="lin" valueType="num">
                                      <p:cBhvr additive="base">
                                        <p:cTn id="41" dur="500" fill="hold"/>
                                        <p:tgtEl>
                                          <p:spTgt spid="274"/>
                                        </p:tgtEl>
                                        <p:attrNameLst>
                                          <p:attrName>ppt_x</p:attrName>
                                        </p:attrNameLst>
                                      </p:cBhvr>
                                      <p:tavLst>
                                        <p:tav tm="0">
                                          <p:val>
                                            <p:strVal val="#ppt_x"/>
                                          </p:val>
                                        </p:tav>
                                        <p:tav tm="100000">
                                          <p:val>
                                            <p:strVal val="#ppt_x"/>
                                          </p:val>
                                        </p:tav>
                                      </p:tavLst>
                                    </p:anim>
                                    <p:anim calcmode="lin" valueType="num">
                                      <p:cBhvr additive="base">
                                        <p:cTn id="42" dur="500" fill="hold"/>
                                        <p:tgtEl>
                                          <p:spTgt spid="274"/>
                                        </p:tgtEl>
                                        <p:attrNameLst>
                                          <p:attrName>ppt_y</p:attrName>
                                        </p:attrNameLst>
                                      </p:cBhvr>
                                      <p:tavLst>
                                        <p:tav tm="0">
                                          <p:val>
                                            <p:strVal val="1+#ppt_h/2"/>
                                          </p:val>
                                        </p:tav>
                                        <p:tav tm="100000">
                                          <p:val>
                                            <p:strVal val="#ppt_y"/>
                                          </p:val>
                                        </p:tav>
                                      </p:tavLst>
                                    </p:anim>
                                  </p:childTnLst>
                                </p:cTn>
                              </p:par>
                              <p:par>
                                <p:cTn id="43" presetID="2" presetClass="entr" presetSubtype="4" fill="hold" grpId="0" nodeType="withEffect">
                                  <p:stCondLst>
                                    <p:cond delay="0"/>
                                  </p:stCondLst>
                                  <p:childTnLst>
                                    <p:set>
                                      <p:cBhvr>
                                        <p:cTn id="44" dur="1" fill="hold">
                                          <p:stCondLst>
                                            <p:cond delay="0"/>
                                          </p:stCondLst>
                                        </p:cTn>
                                        <p:tgtEl>
                                          <p:spTgt spid="378"/>
                                        </p:tgtEl>
                                        <p:attrNameLst>
                                          <p:attrName>style.visibility</p:attrName>
                                        </p:attrNameLst>
                                      </p:cBhvr>
                                      <p:to>
                                        <p:strVal val="visible"/>
                                      </p:to>
                                    </p:set>
                                    <p:anim calcmode="lin" valueType="num">
                                      <p:cBhvr additive="base">
                                        <p:cTn id="45" dur="500" fill="hold"/>
                                        <p:tgtEl>
                                          <p:spTgt spid="378"/>
                                        </p:tgtEl>
                                        <p:attrNameLst>
                                          <p:attrName>ppt_x</p:attrName>
                                        </p:attrNameLst>
                                      </p:cBhvr>
                                      <p:tavLst>
                                        <p:tav tm="0">
                                          <p:val>
                                            <p:strVal val="#ppt_x"/>
                                          </p:val>
                                        </p:tav>
                                        <p:tav tm="100000">
                                          <p:val>
                                            <p:strVal val="#ppt_x"/>
                                          </p:val>
                                        </p:tav>
                                      </p:tavLst>
                                    </p:anim>
                                    <p:anim calcmode="lin" valueType="num">
                                      <p:cBhvr additive="base">
                                        <p:cTn id="46" dur="500" fill="hold"/>
                                        <p:tgtEl>
                                          <p:spTgt spid="378"/>
                                        </p:tgtEl>
                                        <p:attrNameLst>
                                          <p:attrName>ppt_y</p:attrName>
                                        </p:attrNameLst>
                                      </p:cBhvr>
                                      <p:tavLst>
                                        <p:tav tm="0">
                                          <p:val>
                                            <p:strVal val="1+#ppt_h/2"/>
                                          </p:val>
                                        </p:tav>
                                        <p:tav tm="100000">
                                          <p:val>
                                            <p:strVal val="#ppt_y"/>
                                          </p:val>
                                        </p:tav>
                                      </p:tavLst>
                                    </p:anim>
                                  </p:childTnLst>
                                </p:cTn>
                              </p:par>
                              <p:par>
                                <p:cTn id="47" presetID="2" presetClass="entr" presetSubtype="4" fill="hold" nodeType="withEffect">
                                  <p:stCondLst>
                                    <p:cond delay="0"/>
                                  </p:stCondLst>
                                  <p:childTnLst>
                                    <p:set>
                                      <p:cBhvr>
                                        <p:cTn id="48" dur="1" fill="hold">
                                          <p:stCondLst>
                                            <p:cond delay="0"/>
                                          </p:stCondLst>
                                        </p:cTn>
                                        <p:tgtEl>
                                          <p:spTgt spid="397"/>
                                        </p:tgtEl>
                                        <p:attrNameLst>
                                          <p:attrName>style.visibility</p:attrName>
                                        </p:attrNameLst>
                                      </p:cBhvr>
                                      <p:to>
                                        <p:strVal val="visible"/>
                                      </p:to>
                                    </p:set>
                                    <p:anim calcmode="lin" valueType="num">
                                      <p:cBhvr additive="base">
                                        <p:cTn id="49" dur="500" fill="hold"/>
                                        <p:tgtEl>
                                          <p:spTgt spid="397"/>
                                        </p:tgtEl>
                                        <p:attrNameLst>
                                          <p:attrName>ppt_x</p:attrName>
                                        </p:attrNameLst>
                                      </p:cBhvr>
                                      <p:tavLst>
                                        <p:tav tm="0">
                                          <p:val>
                                            <p:strVal val="#ppt_x"/>
                                          </p:val>
                                        </p:tav>
                                        <p:tav tm="100000">
                                          <p:val>
                                            <p:strVal val="#ppt_x"/>
                                          </p:val>
                                        </p:tav>
                                      </p:tavLst>
                                    </p:anim>
                                    <p:anim calcmode="lin" valueType="num">
                                      <p:cBhvr additive="base">
                                        <p:cTn id="50" dur="500" fill="hold"/>
                                        <p:tgtEl>
                                          <p:spTgt spid="397"/>
                                        </p:tgtEl>
                                        <p:attrNameLst>
                                          <p:attrName>ppt_y</p:attrName>
                                        </p:attrNameLst>
                                      </p:cBhvr>
                                      <p:tavLst>
                                        <p:tav tm="0">
                                          <p:val>
                                            <p:strVal val="1+#ppt_h/2"/>
                                          </p:val>
                                        </p:tav>
                                        <p:tav tm="100000">
                                          <p:val>
                                            <p:strVal val="#ppt_y"/>
                                          </p:val>
                                        </p:tav>
                                      </p:tavLst>
                                    </p:anim>
                                  </p:childTnLst>
                                </p:cTn>
                              </p:par>
                              <p:par>
                                <p:cTn id="51" presetID="2" presetClass="entr" presetSubtype="4" fill="hold" grpId="0" nodeType="withEffect">
                                  <p:stCondLst>
                                    <p:cond delay="0"/>
                                  </p:stCondLst>
                                  <p:childTnLst>
                                    <p:set>
                                      <p:cBhvr>
                                        <p:cTn id="52" dur="1" fill="hold">
                                          <p:stCondLst>
                                            <p:cond delay="0"/>
                                          </p:stCondLst>
                                        </p:cTn>
                                        <p:tgtEl>
                                          <p:spTgt spid="409"/>
                                        </p:tgtEl>
                                        <p:attrNameLst>
                                          <p:attrName>style.visibility</p:attrName>
                                        </p:attrNameLst>
                                      </p:cBhvr>
                                      <p:to>
                                        <p:strVal val="visible"/>
                                      </p:to>
                                    </p:set>
                                    <p:anim calcmode="lin" valueType="num">
                                      <p:cBhvr additive="base">
                                        <p:cTn id="53" dur="500" fill="hold"/>
                                        <p:tgtEl>
                                          <p:spTgt spid="409"/>
                                        </p:tgtEl>
                                        <p:attrNameLst>
                                          <p:attrName>ppt_x</p:attrName>
                                        </p:attrNameLst>
                                      </p:cBhvr>
                                      <p:tavLst>
                                        <p:tav tm="0">
                                          <p:val>
                                            <p:strVal val="#ppt_x"/>
                                          </p:val>
                                        </p:tav>
                                        <p:tav tm="100000">
                                          <p:val>
                                            <p:strVal val="#ppt_x"/>
                                          </p:val>
                                        </p:tav>
                                      </p:tavLst>
                                    </p:anim>
                                    <p:anim calcmode="lin" valueType="num">
                                      <p:cBhvr additive="base">
                                        <p:cTn id="54" dur="500" fill="hold"/>
                                        <p:tgtEl>
                                          <p:spTgt spid="409"/>
                                        </p:tgtEl>
                                        <p:attrNameLst>
                                          <p:attrName>ppt_y</p:attrName>
                                        </p:attrNameLst>
                                      </p:cBhvr>
                                      <p:tavLst>
                                        <p:tav tm="0">
                                          <p:val>
                                            <p:strVal val="1+#ppt_h/2"/>
                                          </p:val>
                                        </p:tav>
                                        <p:tav tm="100000">
                                          <p:val>
                                            <p:strVal val="#ppt_y"/>
                                          </p:val>
                                        </p:tav>
                                      </p:tavLst>
                                    </p:anim>
                                  </p:childTnLst>
                                </p:cTn>
                              </p:par>
                            </p:childTnLst>
                          </p:cTn>
                        </p:par>
                      </p:childTnLst>
                    </p:cTn>
                  </p:par>
                  <p:par>
                    <p:cTn id="55" fill="hold">
                      <p:stCondLst>
                        <p:cond delay="indefinite"/>
                      </p:stCondLst>
                      <p:childTnLst>
                        <p:par>
                          <p:cTn id="56" fill="hold">
                            <p:stCondLst>
                              <p:cond delay="0"/>
                            </p:stCondLst>
                            <p:childTnLst>
                              <p:par>
                                <p:cTn id="57" presetID="2" presetClass="entr" presetSubtype="4" fill="hold" nodeType="clickEffect">
                                  <p:stCondLst>
                                    <p:cond delay="0"/>
                                  </p:stCondLst>
                                  <p:childTnLst>
                                    <p:set>
                                      <p:cBhvr>
                                        <p:cTn id="58" dur="1" fill="hold">
                                          <p:stCondLst>
                                            <p:cond delay="0"/>
                                          </p:stCondLst>
                                        </p:cTn>
                                        <p:tgtEl>
                                          <p:spTgt spid="280"/>
                                        </p:tgtEl>
                                        <p:attrNameLst>
                                          <p:attrName>style.visibility</p:attrName>
                                        </p:attrNameLst>
                                      </p:cBhvr>
                                      <p:to>
                                        <p:strVal val="visible"/>
                                      </p:to>
                                    </p:set>
                                    <p:anim calcmode="lin" valueType="num">
                                      <p:cBhvr additive="base">
                                        <p:cTn id="59" dur="500" fill="hold"/>
                                        <p:tgtEl>
                                          <p:spTgt spid="280"/>
                                        </p:tgtEl>
                                        <p:attrNameLst>
                                          <p:attrName>ppt_x</p:attrName>
                                        </p:attrNameLst>
                                      </p:cBhvr>
                                      <p:tavLst>
                                        <p:tav tm="0">
                                          <p:val>
                                            <p:strVal val="#ppt_x"/>
                                          </p:val>
                                        </p:tav>
                                        <p:tav tm="100000">
                                          <p:val>
                                            <p:strVal val="#ppt_x"/>
                                          </p:val>
                                        </p:tav>
                                      </p:tavLst>
                                    </p:anim>
                                    <p:anim calcmode="lin" valueType="num">
                                      <p:cBhvr additive="base">
                                        <p:cTn id="60" dur="500" fill="hold"/>
                                        <p:tgtEl>
                                          <p:spTgt spid="280"/>
                                        </p:tgtEl>
                                        <p:attrNameLst>
                                          <p:attrName>ppt_y</p:attrName>
                                        </p:attrNameLst>
                                      </p:cBhvr>
                                      <p:tavLst>
                                        <p:tav tm="0">
                                          <p:val>
                                            <p:strVal val="1+#ppt_h/2"/>
                                          </p:val>
                                        </p:tav>
                                        <p:tav tm="100000">
                                          <p:val>
                                            <p:strVal val="#ppt_y"/>
                                          </p:val>
                                        </p:tav>
                                      </p:tavLst>
                                    </p:anim>
                                  </p:childTnLst>
                                </p:cTn>
                              </p:par>
                              <p:par>
                                <p:cTn id="61" presetID="2" presetClass="entr" presetSubtype="4" fill="hold" grpId="0" nodeType="withEffect">
                                  <p:stCondLst>
                                    <p:cond delay="0"/>
                                  </p:stCondLst>
                                  <p:childTnLst>
                                    <p:set>
                                      <p:cBhvr>
                                        <p:cTn id="62" dur="1" fill="hold">
                                          <p:stCondLst>
                                            <p:cond delay="0"/>
                                          </p:stCondLst>
                                        </p:cTn>
                                        <p:tgtEl>
                                          <p:spTgt spid="379"/>
                                        </p:tgtEl>
                                        <p:attrNameLst>
                                          <p:attrName>style.visibility</p:attrName>
                                        </p:attrNameLst>
                                      </p:cBhvr>
                                      <p:to>
                                        <p:strVal val="visible"/>
                                      </p:to>
                                    </p:set>
                                    <p:anim calcmode="lin" valueType="num">
                                      <p:cBhvr additive="base">
                                        <p:cTn id="63" dur="500" fill="hold"/>
                                        <p:tgtEl>
                                          <p:spTgt spid="379"/>
                                        </p:tgtEl>
                                        <p:attrNameLst>
                                          <p:attrName>ppt_x</p:attrName>
                                        </p:attrNameLst>
                                      </p:cBhvr>
                                      <p:tavLst>
                                        <p:tav tm="0">
                                          <p:val>
                                            <p:strVal val="#ppt_x"/>
                                          </p:val>
                                        </p:tav>
                                        <p:tav tm="100000">
                                          <p:val>
                                            <p:strVal val="#ppt_x"/>
                                          </p:val>
                                        </p:tav>
                                      </p:tavLst>
                                    </p:anim>
                                    <p:anim calcmode="lin" valueType="num">
                                      <p:cBhvr additive="base">
                                        <p:cTn id="64" dur="500" fill="hold"/>
                                        <p:tgtEl>
                                          <p:spTgt spid="379"/>
                                        </p:tgtEl>
                                        <p:attrNameLst>
                                          <p:attrName>ppt_y</p:attrName>
                                        </p:attrNameLst>
                                      </p:cBhvr>
                                      <p:tavLst>
                                        <p:tav tm="0">
                                          <p:val>
                                            <p:strVal val="1+#ppt_h/2"/>
                                          </p:val>
                                        </p:tav>
                                        <p:tav tm="100000">
                                          <p:val>
                                            <p:strVal val="#ppt_y"/>
                                          </p:val>
                                        </p:tav>
                                      </p:tavLst>
                                    </p:anim>
                                  </p:childTnLst>
                                </p:cTn>
                              </p:par>
                              <p:par>
                                <p:cTn id="65" presetID="2" presetClass="entr" presetSubtype="4" fill="hold" nodeType="withEffect">
                                  <p:stCondLst>
                                    <p:cond delay="0"/>
                                  </p:stCondLst>
                                  <p:childTnLst>
                                    <p:set>
                                      <p:cBhvr>
                                        <p:cTn id="66" dur="1" fill="hold">
                                          <p:stCondLst>
                                            <p:cond delay="0"/>
                                          </p:stCondLst>
                                        </p:cTn>
                                        <p:tgtEl>
                                          <p:spTgt spid="403"/>
                                        </p:tgtEl>
                                        <p:attrNameLst>
                                          <p:attrName>style.visibility</p:attrName>
                                        </p:attrNameLst>
                                      </p:cBhvr>
                                      <p:to>
                                        <p:strVal val="visible"/>
                                      </p:to>
                                    </p:set>
                                    <p:anim calcmode="lin" valueType="num">
                                      <p:cBhvr additive="base">
                                        <p:cTn id="67" dur="500" fill="hold"/>
                                        <p:tgtEl>
                                          <p:spTgt spid="403"/>
                                        </p:tgtEl>
                                        <p:attrNameLst>
                                          <p:attrName>ppt_x</p:attrName>
                                        </p:attrNameLst>
                                      </p:cBhvr>
                                      <p:tavLst>
                                        <p:tav tm="0">
                                          <p:val>
                                            <p:strVal val="#ppt_x"/>
                                          </p:val>
                                        </p:tav>
                                        <p:tav tm="100000">
                                          <p:val>
                                            <p:strVal val="#ppt_x"/>
                                          </p:val>
                                        </p:tav>
                                      </p:tavLst>
                                    </p:anim>
                                    <p:anim calcmode="lin" valueType="num">
                                      <p:cBhvr additive="base">
                                        <p:cTn id="68" dur="500" fill="hold"/>
                                        <p:tgtEl>
                                          <p:spTgt spid="403"/>
                                        </p:tgtEl>
                                        <p:attrNameLst>
                                          <p:attrName>ppt_y</p:attrName>
                                        </p:attrNameLst>
                                      </p:cBhvr>
                                      <p:tavLst>
                                        <p:tav tm="0">
                                          <p:val>
                                            <p:strVal val="1+#ppt_h/2"/>
                                          </p:val>
                                        </p:tav>
                                        <p:tav tm="100000">
                                          <p:val>
                                            <p:strVal val="#ppt_y"/>
                                          </p:val>
                                        </p:tav>
                                      </p:tavLst>
                                    </p:anim>
                                  </p:childTnLst>
                                </p:cTn>
                              </p:par>
                              <p:par>
                                <p:cTn id="69" presetID="2" presetClass="entr" presetSubtype="4" fill="hold" grpId="0" nodeType="withEffect">
                                  <p:stCondLst>
                                    <p:cond delay="0"/>
                                  </p:stCondLst>
                                  <p:childTnLst>
                                    <p:set>
                                      <p:cBhvr>
                                        <p:cTn id="70" dur="1" fill="hold">
                                          <p:stCondLst>
                                            <p:cond delay="0"/>
                                          </p:stCondLst>
                                        </p:cTn>
                                        <p:tgtEl>
                                          <p:spTgt spid="410"/>
                                        </p:tgtEl>
                                        <p:attrNameLst>
                                          <p:attrName>style.visibility</p:attrName>
                                        </p:attrNameLst>
                                      </p:cBhvr>
                                      <p:to>
                                        <p:strVal val="visible"/>
                                      </p:to>
                                    </p:set>
                                    <p:anim calcmode="lin" valueType="num">
                                      <p:cBhvr additive="base">
                                        <p:cTn id="71" dur="500" fill="hold"/>
                                        <p:tgtEl>
                                          <p:spTgt spid="410"/>
                                        </p:tgtEl>
                                        <p:attrNameLst>
                                          <p:attrName>ppt_x</p:attrName>
                                        </p:attrNameLst>
                                      </p:cBhvr>
                                      <p:tavLst>
                                        <p:tav tm="0">
                                          <p:val>
                                            <p:strVal val="#ppt_x"/>
                                          </p:val>
                                        </p:tav>
                                        <p:tav tm="100000">
                                          <p:val>
                                            <p:strVal val="#ppt_x"/>
                                          </p:val>
                                        </p:tav>
                                      </p:tavLst>
                                    </p:anim>
                                    <p:anim calcmode="lin" valueType="num">
                                      <p:cBhvr additive="base">
                                        <p:cTn id="72" dur="500" fill="hold"/>
                                        <p:tgtEl>
                                          <p:spTgt spid="410"/>
                                        </p:tgtEl>
                                        <p:attrNameLst>
                                          <p:attrName>ppt_y</p:attrName>
                                        </p:attrNameLst>
                                      </p:cBhvr>
                                      <p:tavLst>
                                        <p:tav tm="0">
                                          <p:val>
                                            <p:strVal val="1+#ppt_h/2"/>
                                          </p:val>
                                        </p:tav>
                                        <p:tav tm="100000">
                                          <p:val>
                                            <p:strVal val="#ppt_y"/>
                                          </p:val>
                                        </p:tav>
                                      </p:tavLst>
                                    </p:anim>
                                  </p:childTnLst>
                                </p:cTn>
                              </p:par>
                              <p:par>
                                <p:cTn id="73" presetID="2" presetClass="entr" presetSubtype="4" fill="hold" nodeType="withEffect">
                                  <p:stCondLst>
                                    <p:cond delay="0"/>
                                  </p:stCondLst>
                                  <p:childTnLst>
                                    <p:set>
                                      <p:cBhvr>
                                        <p:cTn id="74" dur="1" fill="hold">
                                          <p:stCondLst>
                                            <p:cond delay="0"/>
                                          </p:stCondLst>
                                        </p:cTn>
                                        <p:tgtEl>
                                          <p:spTgt spid="511"/>
                                        </p:tgtEl>
                                        <p:attrNameLst>
                                          <p:attrName>style.visibility</p:attrName>
                                        </p:attrNameLst>
                                      </p:cBhvr>
                                      <p:to>
                                        <p:strVal val="visible"/>
                                      </p:to>
                                    </p:set>
                                    <p:anim calcmode="lin" valueType="num">
                                      <p:cBhvr additive="base">
                                        <p:cTn id="75" dur="500" fill="hold"/>
                                        <p:tgtEl>
                                          <p:spTgt spid="511"/>
                                        </p:tgtEl>
                                        <p:attrNameLst>
                                          <p:attrName>ppt_x</p:attrName>
                                        </p:attrNameLst>
                                      </p:cBhvr>
                                      <p:tavLst>
                                        <p:tav tm="0">
                                          <p:val>
                                            <p:strVal val="#ppt_x"/>
                                          </p:val>
                                        </p:tav>
                                        <p:tav tm="100000">
                                          <p:val>
                                            <p:strVal val="#ppt_x"/>
                                          </p:val>
                                        </p:tav>
                                      </p:tavLst>
                                    </p:anim>
                                    <p:anim calcmode="lin" valueType="num">
                                      <p:cBhvr additive="base">
                                        <p:cTn id="76" dur="500" fill="hold"/>
                                        <p:tgtEl>
                                          <p:spTgt spid="511"/>
                                        </p:tgtEl>
                                        <p:attrNameLst>
                                          <p:attrName>ppt_y</p:attrName>
                                        </p:attrNameLst>
                                      </p:cBhvr>
                                      <p:tavLst>
                                        <p:tav tm="0">
                                          <p:val>
                                            <p:strVal val="1+#ppt_h/2"/>
                                          </p:val>
                                        </p:tav>
                                        <p:tav tm="100000">
                                          <p:val>
                                            <p:strVal val="#ppt_y"/>
                                          </p:val>
                                        </p:tav>
                                      </p:tavLst>
                                    </p:anim>
                                  </p:childTnLst>
                                </p:cTn>
                              </p:par>
                              <p:par>
                                <p:cTn id="77" presetID="2" presetClass="entr" presetSubtype="4" fill="hold" nodeType="withEffect">
                                  <p:stCondLst>
                                    <p:cond delay="0"/>
                                  </p:stCondLst>
                                  <p:childTnLst>
                                    <p:set>
                                      <p:cBhvr>
                                        <p:cTn id="78" dur="1" fill="hold">
                                          <p:stCondLst>
                                            <p:cond delay="0"/>
                                          </p:stCondLst>
                                        </p:cTn>
                                        <p:tgtEl>
                                          <p:spTgt spid="512"/>
                                        </p:tgtEl>
                                        <p:attrNameLst>
                                          <p:attrName>style.visibility</p:attrName>
                                        </p:attrNameLst>
                                      </p:cBhvr>
                                      <p:to>
                                        <p:strVal val="visible"/>
                                      </p:to>
                                    </p:set>
                                    <p:anim calcmode="lin" valueType="num">
                                      <p:cBhvr additive="base">
                                        <p:cTn id="79" dur="500" fill="hold"/>
                                        <p:tgtEl>
                                          <p:spTgt spid="512"/>
                                        </p:tgtEl>
                                        <p:attrNameLst>
                                          <p:attrName>ppt_x</p:attrName>
                                        </p:attrNameLst>
                                      </p:cBhvr>
                                      <p:tavLst>
                                        <p:tav tm="0">
                                          <p:val>
                                            <p:strVal val="#ppt_x"/>
                                          </p:val>
                                        </p:tav>
                                        <p:tav tm="100000">
                                          <p:val>
                                            <p:strVal val="#ppt_x"/>
                                          </p:val>
                                        </p:tav>
                                      </p:tavLst>
                                    </p:anim>
                                    <p:anim calcmode="lin" valueType="num">
                                      <p:cBhvr additive="base">
                                        <p:cTn id="80" dur="500" fill="hold"/>
                                        <p:tgtEl>
                                          <p:spTgt spid="512"/>
                                        </p:tgtEl>
                                        <p:attrNameLst>
                                          <p:attrName>ppt_y</p:attrName>
                                        </p:attrNameLst>
                                      </p:cBhvr>
                                      <p:tavLst>
                                        <p:tav tm="0">
                                          <p:val>
                                            <p:strVal val="1+#ppt_h/2"/>
                                          </p:val>
                                        </p:tav>
                                        <p:tav tm="100000">
                                          <p:val>
                                            <p:strVal val="#ppt_y"/>
                                          </p:val>
                                        </p:tav>
                                      </p:tavLst>
                                    </p:anim>
                                  </p:childTnLst>
                                </p:cTn>
                              </p:par>
                              <p:par>
                                <p:cTn id="81" presetID="2" presetClass="entr" presetSubtype="4" fill="hold" nodeType="withEffect">
                                  <p:stCondLst>
                                    <p:cond delay="0"/>
                                  </p:stCondLst>
                                  <p:childTnLst>
                                    <p:set>
                                      <p:cBhvr>
                                        <p:cTn id="82" dur="1" fill="hold">
                                          <p:stCondLst>
                                            <p:cond delay="0"/>
                                          </p:stCondLst>
                                        </p:cTn>
                                        <p:tgtEl>
                                          <p:spTgt spid="513"/>
                                        </p:tgtEl>
                                        <p:attrNameLst>
                                          <p:attrName>style.visibility</p:attrName>
                                        </p:attrNameLst>
                                      </p:cBhvr>
                                      <p:to>
                                        <p:strVal val="visible"/>
                                      </p:to>
                                    </p:set>
                                    <p:anim calcmode="lin" valueType="num">
                                      <p:cBhvr additive="base">
                                        <p:cTn id="83" dur="500" fill="hold"/>
                                        <p:tgtEl>
                                          <p:spTgt spid="513"/>
                                        </p:tgtEl>
                                        <p:attrNameLst>
                                          <p:attrName>ppt_x</p:attrName>
                                        </p:attrNameLst>
                                      </p:cBhvr>
                                      <p:tavLst>
                                        <p:tav tm="0">
                                          <p:val>
                                            <p:strVal val="#ppt_x"/>
                                          </p:val>
                                        </p:tav>
                                        <p:tav tm="100000">
                                          <p:val>
                                            <p:strVal val="#ppt_x"/>
                                          </p:val>
                                        </p:tav>
                                      </p:tavLst>
                                    </p:anim>
                                    <p:anim calcmode="lin" valueType="num">
                                      <p:cBhvr additive="base">
                                        <p:cTn id="84" dur="500" fill="hold"/>
                                        <p:tgtEl>
                                          <p:spTgt spid="513"/>
                                        </p:tgtEl>
                                        <p:attrNameLst>
                                          <p:attrName>ppt_y</p:attrName>
                                        </p:attrNameLst>
                                      </p:cBhvr>
                                      <p:tavLst>
                                        <p:tav tm="0">
                                          <p:val>
                                            <p:strVal val="1+#ppt_h/2"/>
                                          </p:val>
                                        </p:tav>
                                        <p:tav tm="100000">
                                          <p:val>
                                            <p:strVal val="#ppt_y"/>
                                          </p:val>
                                        </p:tav>
                                      </p:tavLst>
                                    </p:anim>
                                  </p:childTnLst>
                                </p:cTn>
                              </p:par>
                              <p:par>
                                <p:cTn id="85" presetID="2" presetClass="entr" presetSubtype="4" fill="hold" nodeType="withEffect">
                                  <p:stCondLst>
                                    <p:cond delay="0"/>
                                  </p:stCondLst>
                                  <p:childTnLst>
                                    <p:set>
                                      <p:cBhvr>
                                        <p:cTn id="86" dur="1" fill="hold">
                                          <p:stCondLst>
                                            <p:cond delay="0"/>
                                          </p:stCondLst>
                                        </p:cTn>
                                        <p:tgtEl>
                                          <p:spTgt spid="514"/>
                                        </p:tgtEl>
                                        <p:attrNameLst>
                                          <p:attrName>style.visibility</p:attrName>
                                        </p:attrNameLst>
                                      </p:cBhvr>
                                      <p:to>
                                        <p:strVal val="visible"/>
                                      </p:to>
                                    </p:set>
                                    <p:anim calcmode="lin" valueType="num">
                                      <p:cBhvr additive="base">
                                        <p:cTn id="87" dur="500" fill="hold"/>
                                        <p:tgtEl>
                                          <p:spTgt spid="514"/>
                                        </p:tgtEl>
                                        <p:attrNameLst>
                                          <p:attrName>ppt_x</p:attrName>
                                        </p:attrNameLst>
                                      </p:cBhvr>
                                      <p:tavLst>
                                        <p:tav tm="0">
                                          <p:val>
                                            <p:strVal val="#ppt_x"/>
                                          </p:val>
                                        </p:tav>
                                        <p:tav tm="100000">
                                          <p:val>
                                            <p:strVal val="#ppt_x"/>
                                          </p:val>
                                        </p:tav>
                                      </p:tavLst>
                                    </p:anim>
                                    <p:anim calcmode="lin" valueType="num">
                                      <p:cBhvr additive="base">
                                        <p:cTn id="88" dur="500" fill="hold"/>
                                        <p:tgtEl>
                                          <p:spTgt spid="514"/>
                                        </p:tgtEl>
                                        <p:attrNameLst>
                                          <p:attrName>ppt_y</p:attrName>
                                        </p:attrNameLst>
                                      </p:cBhvr>
                                      <p:tavLst>
                                        <p:tav tm="0">
                                          <p:val>
                                            <p:strVal val="1+#ppt_h/2"/>
                                          </p:val>
                                        </p:tav>
                                        <p:tav tm="100000">
                                          <p:val>
                                            <p:strVal val="#ppt_y"/>
                                          </p:val>
                                        </p:tav>
                                      </p:tavLst>
                                    </p:anim>
                                  </p:childTnLst>
                                </p:cTn>
                              </p:par>
                              <p:par>
                                <p:cTn id="89" presetID="2" presetClass="entr" presetSubtype="4" fill="hold" nodeType="withEffect">
                                  <p:stCondLst>
                                    <p:cond delay="0"/>
                                  </p:stCondLst>
                                  <p:childTnLst>
                                    <p:set>
                                      <p:cBhvr>
                                        <p:cTn id="90" dur="1" fill="hold">
                                          <p:stCondLst>
                                            <p:cond delay="0"/>
                                          </p:stCondLst>
                                        </p:cTn>
                                        <p:tgtEl>
                                          <p:spTgt spid="515"/>
                                        </p:tgtEl>
                                        <p:attrNameLst>
                                          <p:attrName>style.visibility</p:attrName>
                                        </p:attrNameLst>
                                      </p:cBhvr>
                                      <p:to>
                                        <p:strVal val="visible"/>
                                      </p:to>
                                    </p:set>
                                    <p:anim calcmode="lin" valueType="num">
                                      <p:cBhvr additive="base">
                                        <p:cTn id="91" dur="500" fill="hold"/>
                                        <p:tgtEl>
                                          <p:spTgt spid="515"/>
                                        </p:tgtEl>
                                        <p:attrNameLst>
                                          <p:attrName>ppt_x</p:attrName>
                                        </p:attrNameLst>
                                      </p:cBhvr>
                                      <p:tavLst>
                                        <p:tav tm="0">
                                          <p:val>
                                            <p:strVal val="#ppt_x"/>
                                          </p:val>
                                        </p:tav>
                                        <p:tav tm="100000">
                                          <p:val>
                                            <p:strVal val="#ppt_x"/>
                                          </p:val>
                                        </p:tav>
                                      </p:tavLst>
                                    </p:anim>
                                    <p:anim calcmode="lin" valueType="num">
                                      <p:cBhvr additive="base">
                                        <p:cTn id="92" dur="500" fill="hold"/>
                                        <p:tgtEl>
                                          <p:spTgt spid="515"/>
                                        </p:tgtEl>
                                        <p:attrNameLst>
                                          <p:attrName>ppt_y</p:attrName>
                                        </p:attrNameLst>
                                      </p:cBhvr>
                                      <p:tavLst>
                                        <p:tav tm="0">
                                          <p:val>
                                            <p:strVal val="1+#ppt_h/2"/>
                                          </p:val>
                                        </p:tav>
                                        <p:tav tm="100000">
                                          <p:val>
                                            <p:strVal val="#ppt_y"/>
                                          </p:val>
                                        </p:tav>
                                      </p:tavLst>
                                    </p:anim>
                                  </p:childTnLst>
                                </p:cTn>
                              </p:par>
                              <p:par>
                                <p:cTn id="93" presetID="2" presetClass="entr" presetSubtype="4" fill="hold" nodeType="withEffect">
                                  <p:stCondLst>
                                    <p:cond delay="0"/>
                                  </p:stCondLst>
                                  <p:childTnLst>
                                    <p:set>
                                      <p:cBhvr>
                                        <p:cTn id="94" dur="1" fill="hold">
                                          <p:stCondLst>
                                            <p:cond delay="0"/>
                                          </p:stCondLst>
                                        </p:cTn>
                                        <p:tgtEl>
                                          <p:spTgt spid="516"/>
                                        </p:tgtEl>
                                        <p:attrNameLst>
                                          <p:attrName>style.visibility</p:attrName>
                                        </p:attrNameLst>
                                      </p:cBhvr>
                                      <p:to>
                                        <p:strVal val="visible"/>
                                      </p:to>
                                    </p:set>
                                    <p:anim calcmode="lin" valueType="num">
                                      <p:cBhvr additive="base">
                                        <p:cTn id="95" dur="500" fill="hold"/>
                                        <p:tgtEl>
                                          <p:spTgt spid="516"/>
                                        </p:tgtEl>
                                        <p:attrNameLst>
                                          <p:attrName>ppt_x</p:attrName>
                                        </p:attrNameLst>
                                      </p:cBhvr>
                                      <p:tavLst>
                                        <p:tav tm="0">
                                          <p:val>
                                            <p:strVal val="#ppt_x"/>
                                          </p:val>
                                        </p:tav>
                                        <p:tav tm="100000">
                                          <p:val>
                                            <p:strVal val="#ppt_x"/>
                                          </p:val>
                                        </p:tav>
                                      </p:tavLst>
                                    </p:anim>
                                    <p:anim calcmode="lin" valueType="num">
                                      <p:cBhvr additive="base">
                                        <p:cTn id="96" dur="500" fill="hold"/>
                                        <p:tgtEl>
                                          <p:spTgt spid="516"/>
                                        </p:tgtEl>
                                        <p:attrNameLst>
                                          <p:attrName>ppt_y</p:attrName>
                                        </p:attrNameLst>
                                      </p:cBhvr>
                                      <p:tavLst>
                                        <p:tav tm="0">
                                          <p:val>
                                            <p:strVal val="1+#ppt_h/2"/>
                                          </p:val>
                                        </p:tav>
                                        <p:tav tm="100000">
                                          <p:val>
                                            <p:strVal val="#ppt_y"/>
                                          </p:val>
                                        </p:tav>
                                      </p:tavLst>
                                    </p:anim>
                                  </p:childTnLst>
                                </p:cTn>
                              </p:par>
                              <p:par>
                                <p:cTn id="97" presetID="2" presetClass="entr" presetSubtype="4" fill="hold" nodeType="withEffect">
                                  <p:stCondLst>
                                    <p:cond delay="0"/>
                                  </p:stCondLst>
                                  <p:childTnLst>
                                    <p:set>
                                      <p:cBhvr>
                                        <p:cTn id="98" dur="1" fill="hold">
                                          <p:stCondLst>
                                            <p:cond delay="0"/>
                                          </p:stCondLst>
                                        </p:cTn>
                                        <p:tgtEl>
                                          <p:spTgt spid="505"/>
                                        </p:tgtEl>
                                        <p:attrNameLst>
                                          <p:attrName>style.visibility</p:attrName>
                                        </p:attrNameLst>
                                      </p:cBhvr>
                                      <p:to>
                                        <p:strVal val="visible"/>
                                      </p:to>
                                    </p:set>
                                    <p:anim calcmode="lin" valueType="num">
                                      <p:cBhvr additive="base">
                                        <p:cTn id="99" dur="500" fill="hold"/>
                                        <p:tgtEl>
                                          <p:spTgt spid="505"/>
                                        </p:tgtEl>
                                        <p:attrNameLst>
                                          <p:attrName>ppt_x</p:attrName>
                                        </p:attrNameLst>
                                      </p:cBhvr>
                                      <p:tavLst>
                                        <p:tav tm="0">
                                          <p:val>
                                            <p:strVal val="#ppt_x"/>
                                          </p:val>
                                        </p:tav>
                                        <p:tav tm="100000">
                                          <p:val>
                                            <p:strVal val="#ppt_x"/>
                                          </p:val>
                                        </p:tav>
                                      </p:tavLst>
                                    </p:anim>
                                    <p:anim calcmode="lin" valueType="num">
                                      <p:cBhvr additive="base">
                                        <p:cTn id="100" dur="500" fill="hold"/>
                                        <p:tgtEl>
                                          <p:spTgt spid="505"/>
                                        </p:tgtEl>
                                        <p:attrNameLst>
                                          <p:attrName>ppt_y</p:attrName>
                                        </p:attrNameLst>
                                      </p:cBhvr>
                                      <p:tavLst>
                                        <p:tav tm="0">
                                          <p:val>
                                            <p:strVal val="1+#ppt_h/2"/>
                                          </p:val>
                                        </p:tav>
                                        <p:tav tm="100000">
                                          <p:val>
                                            <p:strVal val="#ppt_y"/>
                                          </p:val>
                                        </p:tav>
                                      </p:tavLst>
                                    </p:anim>
                                  </p:childTnLst>
                                </p:cTn>
                              </p:par>
                              <p:par>
                                <p:cTn id="101" presetID="2" presetClass="entr" presetSubtype="4" fill="hold" nodeType="withEffect">
                                  <p:stCondLst>
                                    <p:cond delay="0"/>
                                  </p:stCondLst>
                                  <p:childTnLst>
                                    <p:set>
                                      <p:cBhvr>
                                        <p:cTn id="102" dur="1" fill="hold">
                                          <p:stCondLst>
                                            <p:cond delay="0"/>
                                          </p:stCondLst>
                                        </p:cTn>
                                        <p:tgtEl>
                                          <p:spTgt spid="506"/>
                                        </p:tgtEl>
                                        <p:attrNameLst>
                                          <p:attrName>style.visibility</p:attrName>
                                        </p:attrNameLst>
                                      </p:cBhvr>
                                      <p:to>
                                        <p:strVal val="visible"/>
                                      </p:to>
                                    </p:set>
                                    <p:anim calcmode="lin" valueType="num">
                                      <p:cBhvr additive="base">
                                        <p:cTn id="103" dur="500" fill="hold"/>
                                        <p:tgtEl>
                                          <p:spTgt spid="506"/>
                                        </p:tgtEl>
                                        <p:attrNameLst>
                                          <p:attrName>ppt_x</p:attrName>
                                        </p:attrNameLst>
                                      </p:cBhvr>
                                      <p:tavLst>
                                        <p:tav tm="0">
                                          <p:val>
                                            <p:strVal val="#ppt_x"/>
                                          </p:val>
                                        </p:tav>
                                        <p:tav tm="100000">
                                          <p:val>
                                            <p:strVal val="#ppt_x"/>
                                          </p:val>
                                        </p:tav>
                                      </p:tavLst>
                                    </p:anim>
                                    <p:anim calcmode="lin" valueType="num">
                                      <p:cBhvr additive="base">
                                        <p:cTn id="104" dur="500" fill="hold"/>
                                        <p:tgtEl>
                                          <p:spTgt spid="506"/>
                                        </p:tgtEl>
                                        <p:attrNameLst>
                                          <p:attrName>ppt_y</p:attrName>
                                        </p:attrNameLst>
                                      </p:cBhvr>
                                      <p:tavLst>
                                        <p:tav tm="0">
                                          <p:val>
                                            <p:strVal val="1+#ppt_h/2"/>
                                          </p:val>
                                        </p:tav>
                                        <p:tav tm="100000">
                                          <p:val>
                                            <p:strVal val="#ppt_y"/>
                                          </p:val>
                                        </p:tav>
                                      </p:tavLst>
                                    </p:anim>
                                  </p:childTnLst>
                                </p:cTn>
                              </p:par>
                              <p:par>
                                <p:cTn id="105" presetID="2" presetClass="entr" presetSubtype="4" fill="hold" nodeType="withEffect">
                                  <p:stCondLst>
                                    <p:cond delay="0"/>
                                  </p:stCondLst>
                                  <p:childTnLst>
                                    <p:set>
                                      <p:cBhvr>
                                        <p:cTn id="106" dur="1" fill="hold">
                                          <p:stCondLst>
                                            <p:cond delay="0"/>
                                          </p:stCondLst>
                                        </p:cTn>
                                        <p:tgtEl>
                                          <p:spTgt spid="507"/>
                                        </p:tgtEl>
                                        <p:attrNameLst>
                                          <p:attrName>style.visibility</p:attrName>
                                        </p:attrNameLst>
                                      </p:cBhvr>
                                      <p:to>
                                        <p:strVal val="visible"/>
                                      </p:to>
                                    </p:set>
                                    <p:anim calcmode="lin" valueType="num">
                                      <p:cBhvr additive="base">
                                        <p:cTn id="107" dur="500" fill="hold"/>
                                        <p:tgtEl>
                                          <p:spTgt spid="507"/>
                                        </p:tgtEl>
                                        <p:attrNameLst>
                                          <p:attrName>ppt_x</p:attrName>
                                        </p:attrNameLst>
                                      </p:cBhvr>
                                      <p:tavLst>
                                        <p:tav tm="0">
                                          <p:val>
                                            <p:strVal val="#ppt_x"/>
                                          </p:val>
                                        </p:tav>
                                        <p:tav tm="100000">
                                          <p:val>
                                            <p:strVal val="#ppt_x"/>
                                          </p:val>
                                        </p:tav>
                                      </p:tavLst>
                                    </p:anim>
                                    <p:anim calcmode="lin" valueType="num">
                                      <p:cBhvr additive="base">
                                        <p:cTn id="108" dur="500" fill="hold"/>
                                        <p:tgtEl>
                                          <p:spTgt spid="507"/>
                                        </p:tgtEl>
                                        <p:attrNameLst>
                                          <p:attrName>ppt_y</p:attrName>
                                        </p:attrNameLst>
                                      </p:cBhvr>
                                      <p:tavLst>
                                        <p:tav tm="0">
                                          <p:val>
                                            <p:strVal val="1+#ppt_h/2"/>
                                          </p:val>
                                        </p:tav>
                                        <p:tav tm="100000">
                                          <p:val>
                                            <p:strVal val="#ppt_y"/>
                                          </p:val>
                                        </p:tav>
                                      </p:tavLst>
                                    </p:anim>
                                  </p:childTnLst>
                                </p:cTn>
                              </p:par>
                              <p:par>
                                <p:cTn id="109" presetID="2" presetClass="entr" presetSubtype="4" fill="hold" grpId="0" nodeType="withEffect">
                                  <p:stCondLst>
                                    <p:cond delay="0"/>
                                  </p:stCondLst>
                                  <p:childTnLst>
                                    <p:set>
                                      <p:cBhvr>
                                        <p:cTn id="110" dur="1" fill="hold">
                                          <p:stCondLst>
                                            <p:cond delay="0"/>
                                          </p:stCondLst>
                                        </p:cTn>
                                        <p:tgtEl>
                                          <p:spTgt spid="508"/>
                                        </p:tgtEl>
                                        <p:attrNameLst>
                                          <p:attrName>style.visibility</p:attrName>
                                        </p:attrNameLst>
                                      </p:cBhvr>
                                      <p:to>
                                        <p:strVal val="visible"/>
                                      </p:to>
                                    </p:set>
                                    <p:anim calcmode="lin" valueType="num">
                                      <p:cBhvr additive="base">
                                        <p:cTn id="111" dur="500" fill="hold"/>
                                        <p:tgtEl>
                                          <p:spTgt spid="508"/>
                                        </p:tgtEl>
                                        <p:attrNameLst>
                                          <p:attrName>ppt_x</p:attrName>
                                        </p:attrNameLst>
                                      </p:cBhvr>
                                      <p:tavLst>
                                        <p:tav tm="0">
                                          <p:val>
                                            <p:strVal val="#ppt_x"/>
                                          </p:val>
                                        </p:tav>
                                        <p:tav tm="100000">
                                          <p:val>
                                            <p:strVal val="#ppt_x"/>
                                          </p:val>
                                        </p:tav>
                                      </p:tavLst>
                                    </p:anim>
                                    <p:anim calcmode="lin" valueType="num">
                                      <p:cBhvr additive="base">
                                        <p:cTn id="112" dur="500" fill="hold"/>
                                        <p:tgtEl>
                                          <p:spTgt spid="508"/>
                                        </p:tgtEl>
                                        <p:attrNameLst>
                                          <p:attrName>ppt_y</p:attrName>
                                        </p:attrNameLst>
                                      </p:cBhvr>
                                      <p:tavLst>
                                        <p:tav tm="0">
                                          <p:val>
                                            <p:strVal val="1+#ppt_h/2"/>
                                          </p:val>
                                        </p:tav>
                                        <p:tav tm="100000">
                                          <p:val>
                                            <p:strVal val="#ppt_y"/>
                                          </p:val>
                                        </p:tav>
                                      </p:tavLst>
                                    </p:anim>
                                  </p:childTnLst>
                                </p:cTn>
                              </p:par>
                              <p:par>
                                <p:cTn id="113" presetID="2" presetClass="entr" presetSubtype="4" fill="hold" grpId="0" nodeType="withEffect">
                                  <p:stCondLst>
                                    <p:cond delay="0"/>
                                  </p:stCondLst>
                                  <p:childTnLst>
                                    <p:set>
                                      <p:cBhvr>
                                        <p:cTn id="114" dur="1" fill="hold">
                                          <p:stCondLst>
                                            <p:cond delay="0"/>
                                          </p:stCondLst>
                                        </p:cTn>
                                        <p:tgtEl>
                                          <p:spTgt spid="509"/>
                                        </p:tgtEl>
                                        <p:attrNameLst>
                                          <p:attrName>style.visibility</p:attrName>
                                        </p:attrNameLst>
                                      </p:cBhvr>
                                      <p:to>
                                        <p:strVal val="visible"/>
                                      </p:to>
                                    </p:set>
                                    <p:anim calcmode="lin" valueType="num">
                                      <p:cBhvr additive="base">
                                        <p:cTn id="115" dur="500" fill="hold"/>
                                        <p:tgtEl>
                                          <p:spTgt spid="509"/>
                                        </p:tgtEl>
                                        <p:attrNameLst>
                                          <p:attrName>ppt_x</p:attrName>
                                        </p:attrNameLst>
                                      </p:cBhvr>
                                      <p:tavLst>
                                        <p:tav tm="0">
                                          <p:val>
                                            <p:strVal val="#ppt_x"/>
                                          </p:val>
                                        </p:tav>
                                        <p:tav tm="100000">
                                          <p:val>
                                            <p:strVal val="#ppt_x"/>
                                          </p:val>
                                        </p:tav>
                                      </p:tavLst>
                                    </p:anim>
                                    <p:anim calcmode="lin" valueType="num">
                                      <p:cBhvr additive="base">
                                        <p:cTn id="116" dur="500" fill="hold"/>
                                        <p:tgtEl>
                                          <p:spTgt spid="509"/>
                                        </p:tgtEl>
                                        <p:attrNameLst>
                                          <p:attrName>ppt_y</p:attrName>
                                        </p:attrNameLst>
                                      </p:cBhvr>
                                      <p:tavLst>
                                        <p:tav tm="0">
                                          <p:val>
                                            <p:strVal val="1+#ppt_h/2"/>
                                          </p:val>
                                        </p:tav>
                                        <p:tav tm="100000">
                                          <p:val>
                                            <p:strVal val="#ppt_y"/>
                                          </p:val>
                                        </p:tav>
                                      </p:tavLst>
                                    </p:anim>
                                  </p:childTnLst>
                                </p:cTn>
                              </p:par>
                              <p:par>
                                <p:cTn id="117" presetID="2" presetClass="entr" presetSubtype="4" fill="hold" grpId="0" nodeType="withEffect">
                                  <p:stCondLst>
                                    <p:cond delay="0"/>
                                  </p:stCondLst>
                                  <p:childTnLst>
                                    <p:set>
                                      <p:cBhvr>
                                        <p:cTn id="118" dur="1" fill="hold">
                                          <p:stCondLst>
                                            <p:cond delay="0"/>
                                          </p:stCondLst>
                                        </p:cTn>
                                        <p:tgtEl>
                                          <p:spTgt spid="510"/>
                                        </p:tgtEl>
                                        <p:attrNameLst>
                                          <p:attrName>style.visibility</p:attrName>
                                        </p:attrNameLst>
                                      </p:cBhvr>
                                      <p:to>
                                        <p:strVal val="visible"/>
                                      </p:to>
                                    </p:set>
                                    <p:anim calcmode="lin" valueType="num">
                                      <p:cBhvr additive="base">
                                        <p:cTn id="119" dur="500" fill="hold"/>
                                        <p:tgtEl>
                                          <p:spTgt spid="510"/>
                                        </p:tgtEl>
                                        <p:attrNameLst>
                                          <p:attrName>ppt_x</p:attrName>
                                        </p:attrNameLst>
                                      </p:cBhvr>
                                      <p:tavLst>
                                        <p:tav tm="0">
                                          <p:val>
                                            <p:strVal val="#ppt_x"/>
                                          </p:val>
                                        </p:tav>
                                        <p:tav tm="100000">
                                          <p:val>
                                            <p:strVal val="#ppt_x"/>
                                          </p:val>
                                        </p:tav>
                                      </p:tavLst>
                                    </p:anim>
                                    <p:anim calcmode="lin" valueType="num">
                                      <p:cBhvr additive="base">
                                        <p:cTn id="120" dur="500" fill="hold"/>
                                        <p:tgtEl>
                                          <p:spTgt spid="510"/>
                                        </p:tgtEl>
                                        <p:attrNameLst>
                                          <p:attrName>ppt_y</p:attrName>
                                        </p:attrNameLst>
                                      </p:cBhvr>
                                      <p:tavLst>
                                        <p:tav tm="0">
                                          <p:val>
                                            <p:strVal val="1+#ppt_h/2"/>
                                          </p:val>
                                        </p:tav>
                                        <p:tav tm="100000">
                                          <p:val>
                                            <p:strVal val="#ppt_y"/>
                                          </p:val>
                                        </p:tav>
                                      </p:tavLst>
                                    </p:anim>
                                  </p:childTnLst>
                                </p:cTn>
                              </p:par>
                            </p:childTnLst>
                          </p:cTn>
                        </p:par>
                        <p:par>
                          <p:cTn id="121" fill="hold">
                            <p:stCondLst>
                              <p:cond delay="500"/>
                            </p:stCondLst>
                            <p:childTnLst>
                              <p:par>
                                <p:cTn id="122" presetID="2" presetClass="entr" presetSubtype="4" fill="hold" grpId="0" nodeType="afterEffect">
                                  <p:stCondLst>
                                    <p:cond delay="0"/>
                                  </p:stCondLst>
                                  <p:childTnLst>
                                    <p:set>
                                      <p:cBhvr>
                                        <p:cTn id="123" dur="1" fill="hold">
                                          <p:stCondLst>
                                            <p:cond delay="0"/>
                                          </p:stCondLst>
                                        </p:cTn>
                                        <p:tgtEl>
                                          <p:spTgt spid="534"/>
                                        </p:tgtEl>
                                        <p:attrNameLst>
                                          <p:attrName>style.visibility</p:attrName>
                                        </p:attrNameLst>
                                      </p:cBhvr>
                                      <p:to>
                                        <p:strVal val="visible"/>
                                      </p:to>
                                    </p:set>
                                    <p:anim calcmode="lin" valueType="num">
                                      <p:cBhvr additive="base">
                                        <p:cTn id="124" dur="500" fill="hold"/>
                                        <p:tgtEl>
                                          <p:spTgt spid="534"/>
                                        </p:tgtEl>
                                        <p:attrNameLst>
                                          <p:attrName>ppt_x</p:attrName>
                                        </p:attrNameLst>
                                      </p:cBhvr>
                                      <p:tavLst>
                                        <p:tav tm="0">
                                          <p:val>
                                            <p:strVal val="#ppt_x"/>
                                          </p:val>
                                        </p:tav>
                                        <p:tav tm="100000">
                                          <p:val>
                                            <p:strVal val="#ppt_x"/>
                                          </p:val>
                                        </p:tav>
                                      </p:tavLst>
                                    </p:anim>
                                    <p:anim calcmode="lin" valueType="num">
                                      <p:cBhvr additive="base">
                                        <p:cTn id="125" dur="500" fill="hold"/>
                                        <p:tgtEl>
                                          <p:spTgt spid="534"/>
                                        </p:tgtEl>
                                        <p:attrNameLst>
                                          <p:attrName>ppt_y</p:attrName>
                                        </p:attrNameLst>
                                      </p:cBhvr>
                                      <p:tavLst>
                                        <p:tav tm="0">
                                          <p:val>
                                            <p:strVal val="1+#ppt_h/2"/>
                                          </p:val>
                                        </p:tav>
                                        <p:tav tm="100000">
                                          <p:val>
                                            <p:strVal val="#ppt_y"/>
                                          </p:val>
                                        </p:tav>
                                      </p:tavLst>
                                    </p:anim>
                                  </p:childTnLst>
                                </p:cTn>
                              </p:par>
                              <p:par>
                                <p:cTn id="126" presetID="2" presetClass="entr" presetSubtype="4" fill="hold" grpId="0" nodeType="withEffect">
                                  <p:stCondLst>
                                    <p:cond delay="0"/>
                                  </p:stCondLst>
                                  <p:childTnLst>
                                    <p:set>
                                      <p:cBhvr>
                                        <p:cTn id="127" dur="1" fill="hold">
                                          <p:stCondLst>
                                            <p:cond delay="0"/>
                                          </p:stCondLst>
                                        </p:cTn>
                                        <p:tgtEl>
                                          <p:spTgt spid="541"/>
                                        </p:tgtEl>
                                        <p:attrNameLst>
                                          <p:attrName>style.visibility</p:attrName>
                                        </p:attrNameLst>
                                      </p:cBhvr>
                                      <p:to>
                                        <p:strVal val="visible"/>
                                      </p:to>
                                    </p:set>
                                    <p:anim calcmode="lin" valueType="num">
                                      <p:cBhvr additive="base">
                                        <p:cTn id="128" dur="500" fill="hold"/>
                                        <p:tgtEl>
                                          <p:spTgt spid="541"/>
                                        </p:tgtEl>
                                        <p:attrNameLst>
                                          <p:attrName>ppt_x</p:attrName>
                                        </p:attrNameLst>
                                      </p:cBhvr>
                                      <p:tavLst>
                                        <p:tav tm="0">
                                          <p:val>
                                            <p:strVal val="#ppt_x"/>
                                          </p:val>
                                        </p:tav>
                                        <p:tav tm="100000">
                                          <p:val>
                                            <p:strVal val="#ppt_x"/>
                                          </p:val>
                                        </p:tav>
                                      </p:tavLst>
                                    </p:anim>
                                    <p:anim calcmode="lin" valueType="num">
                                      <p:cBhvr additive="base">
                                        <p:cTn id="129" dur="500" fill="hold"/>
                                        <p:tgtEl>
                                          <p:spTgt spid="541"/>
                                        </p:tgtEl>
                                        <p:attrNameLst>
                                          <p:attrName>ppt_y</p:attrName>
                                        </p:attrNameLst>
                                      </p:cBhvr>
                                      <p:tavLst>
                                        <p:tav tm="0">
                                          <p:val>
                                            <p:strVal val="1+#ppt_h/2"/>
                                          </p:val>
                                        </p:tav>
                                        <p:tav tm="100000">
                                          <p:val>
                                            <p:strVal val="#ppt_y"/>
                                          </p:val>
                                        </p:tav>
                                      </p:tavLst>
                                    </p:anim>
                                  </p:childTnLst>
                                </p:cTn>
                              </p:par>
                              <p:par>
                                <p:cTn id="130" presetID="2" presetClass="entr" presetSubtype="4" fill="hold" grpId="0" nodeType="withEffect">
                                  <p:stCondLst>
                                    <p:cond delay="0"/>
                                  </p:stCondLst>
                                  <p:childTnLst>
                                    <p:set>
                                      <p:cBhvr>
                                        <p:cTn id="131" dur="1" fill="hold">
                                          <p:stCondLst>
                                            <p:cond delay="0"/>
                                          </p:stCondLst>
                                        </p:cTn>
                                        <p:tgtEl>
                                          <p:spTgt spid="542"/>
                                        </p:tgtEl>
                                        <p:attrNameLst>
                                          <p:attrName>style.visibility</p:attrName>
                                        </p:attrNameLst>
                                      </p:cBhvr>
                                      <p:to>
                                        <p:strVal val="visible"/>
                                      </p:to>
                                    </p:set>
                                    <p:anim calcmode="lin" valueType="num">
                                      <p:cBhvr additive="base">
                                        <p:cTn id="132" dur="500" fill="hold"/>
                                        <p:tgtEl>
                                          <p:spTgt spid="542"/>
                                        </p:tgtEl>
                                        <p:attrNameLst>
                                          <p:attrName>ppt_x</p:attrName>
                                        </p:attrNameLst>
                                      </p:cBhvr>
                                      <p:tavLst>
                                        <p:tav tm="0">
                                          <p:val>
                                            <p:strVal val="#ppt_x"/>
                                          </p:val>
                                        </p:tav>
                                        <p:tav tm="100000">
                                          <p:val>
                                            <p:strVal val="#ppt_x"/>
                                          </p:val>
                                        </p:tav>
                                      </p:tavLst>
                                    </p:anim>
                                    <p:anim calcmode="lin" valueType="num">
                                      <p:cBhvr additive="base">
                                        <p:cTn id="133" dur="500" fill="hold"/>
                                        <p:tgtEl>
                                          <p:spTgt spid="542"/>
                                        </p:tgtEl>
                                        <p:attrNameLst>
                                          <p:attrName>ppt_y</p:attrName>
                                        </p:attrNameLst>
                                      </p:cBhvr>
                                      <p:tavLst>
                                        <p:tav tm="0">
                                          <p:val>
                                            <p:strVal val="1+#ppt_h/2"/>
                                          </p:val>
                                        </p:tav>
                                        <p:tav tm="100000">
                                          <p:val>
                                            <p:strVal val="#ppt_y"/>
                                          </p:val>
                                        </p:tav>
                                      </p:tavLst>
                                    </p:anim>
                                  </p:childTnLst>
                                </p:cTn>
                              </p:par>
                              <p:par>
                                <p:cTn id="134" presetID="2" presetClass="entr" presetSubtype="4" fill="hold" grpId="0" nodeType="withEffect">
                                  <p:stCondLst>
                                    <p:cond delay="0"/>
                                  </p:stCondLst>
                                  <p:childTnLst>
                                    <p:set>
                                      <p:cBhvr>
                                        <p:cTn id="135" dur="1" fill="hold">
                                          <p:stCondLst>
                                            <p:cond delay="0"/>
                                          </p:stCondLst>
                                        </p:cTn>
                                        <p:tgtEl>
                                          <p:spTgt spid="544"/>
                                        </p:tgtEl>
                                        <p:attrNameLst>
                                          <p:attrName>style.visibility</p:attrName>
                                        </p:attrNameLst>
                                      </p:cBhvr>
                                      <p:to>
                                        <p:strVal val="visible"/>
                                      </p:to>
                                    </p:set>
                                    <p:anim calcmode="lin" valueType="num">
                                      <p:cBhvr additive="base">
                                        <p:cTn id="136" dur="500" fill="hold"/>
                                        <p:tgtEl>
                                          <p:spTgt spid="544"/>
                                        </p:tgtEl>
                                        <p:attrNameLst>
                                          <p:attrName>ppt_x</p:attrName>
                                        </p:attrNameLst>
                                      </p:cBhvr>
                                      <p:tavLst>
                                        <p:tav tm="0">
                                          <p:val>
                                            <p:strVal val="#ppt_x"/>
                                          </p:val>
                                        </p:tav>
                                        <p:tav tm="100000">
                                          <p:val>
                                            <p:strVal val="#ppt_x"/>
                                          </p:val>
                                        </p:tav>
                                      </p:tavLst>
                                    </p:anim>
                                    <p:anim calcmode="lin" valueType="num">
                                      <p:cBhvr additive="base">
                                        <p:cTn id="137" dur="500" fill="hold"/>
                                        <p:tgtEl>
                                          <p:spTgt spid="544"/>
                                        </p:tgtEl>
                                        <p:attrNameLst>
                                          <p:attrName>ppt_y</p:attrName>
                                        </p:attrNameLst>
                                      </p:cBhvr>
                                      <p:tavLst>
                                        <p:tav tm="0">
                                          <p:val>
                                            <p:strVal val="1+#ppt_h/2"/>
                                          </p:val>
                                        </p:tav>
                                        <p:tav tm="100000">
                                          <p:val>
                                            <p:strVal val="#ppt_y"/>
                                          </p:val>
                                        </p:tav>
                                      </p:tavLst>
                                    </p:anim>
                                  </p:childTnLst>
                                </p:cTn>
                              </p:par>
                              <p:par>
                                <p:cTn id="138" presetID="2" presetClass="entr" presetSubtype="4" fill="hold" grpId="0" nodeType="withEffect">
                                  <p:stCondLst>
                                    <p:cond delay="0"/>
                                  </p:stCondLst>
                                  <p:childTnLst>
                                    <p:set>
                                      <p:cBhvr>
                                        <p:cTn id="139" dur="1" fill="hold">
                                          <p:stCondLst>
                                            <p:cond delay="0"/>
                                          </p:stCondLst>
                                        </p:cTn>
                                        <p:tgtEl>
                                          <p:spTgt spid="545"/>
                                        </p:tgtEl>
                                        <p:attrNameLst>
                                          <p:attrName>style.visibility</p:attrName>
                                        </p:attrNameLst>
                                      </p:cBhvr>
                                      <p:to>
                                        <p:strVal val="visible"/>
                                      </p:to>
                                    </p:set>
                                    <p:anim calcmode="lin" valueType="num">
                                      <p:cBhvr additive="base">
                                        <p:cTn id="140" dur="500" fill="hold"/>
                                        <p:tgtEl>
                                          <p:spTgt spid="545"/>
                                        </p:tgtEl>
                                        <p:attrNameLst>
                                          <p:attrName>ppt_x</p:attrName>
                                        </p:attrNameLst>
                                      </p:cBhvr>
                                      <p:tavLst>
                                        <p:tav tm="0">
                                          <p:val>
                                            <p:strVal val="#ppt_x"/>
                                          </p:val>
                                        </p:tav>
                                        <p:tav tm="100000">
                                          <p:val>
                                            <p:strVal val="#ppt_x"/>
                                          </p:val>
                                        </p:tav>
                                      </p:tavLst>
                                    </p:anim>
                                    <p:anim calcmode="lin" valueType="num">
                                      <p:cBhvr additive="base">
                                        <p:cTn id="141" dur="500" fill="hold"/>
                                        <p:tgtEl>
                                          <p:spTgt spid="545"/>
                                        </p:tgtEl>
                                        <p:attrNameLst>
                                          <p:attrName>ppt_y</p:attrName>
                                        </p:attrNameLst>
                                      </p:cBhvr>
                                      <p:tavLst>
                                        <p:tav tm="0">
                                          <p:val>
                                            <p:strVal val="1+#ppt_h/2"/>
                                          </p:val>
                                        </p:tav>
                                        <p:tav tm="100000">
                                          <p:val>
                                            <p:strVal val="#ppt_y"/>
                                          </p:val>
                                        </p:tav>
                                      </p:tavLst>
                                    </p:anim>
                                  </p:childTnLst>
                                </p:cTn>
                              </p:par>
                              <p:par>
                                <p:cTn id="142" presetID="2" presetClass="entr" presetSubtype="4" fill="hold" nodeType="withEffect">
                                  <p:stCondLst>
                                    <p:cond delay="0"/>
                                  </p:stCondLst>
                                  <p:childTnLst>
                                    <p:set>
                                      <p:cBhvr>
                                        <p:cTn id="143" dur="1" fill="hold">
                                          <p:stCondLst>
                                            <p:cond delay="0"/>
                                          </p:stCondLst>
                                        </p:cTn>
                                        <p:tgtEl>
                                          <p:spTgt spid="487"/>
                                        </p:tgtEl>
                                        <p:attrNameLst>
                                          <p:attrName>style.visibility</p:attrName>
                                        </p:attrNameLst>
                                      </p:cBhvr>
                                      <p:to>
                                        <p:strVal val="visible"/>
                                      </p:to>
                                    </p:set>
                                    <p:anim calcmode="lin" valueType="num">
                                      <p:cBhvr additive="base">
                                        <p:cTn id="144" dur="500" fill="hold"/>
                                        <p:tgtEl>
                                          <p:spTgt spid="487"/>
                                        </p:tgtEl>
                                        <p:attrNameLst>
                                          <p:attrName>ppt_x</p:attrName>
                                        </p:attrNameLst>
                                      </p:cBhvr>
                                      <p:tavLst>
                                        <p:tav tm="0">
                                          <p:val>
                                            <p:strVal val="#ppt_x"/>
                                          </p:val>
                                        </p:tav>
                                        <p:tav tm="100000">
                                          <p:val>
                                            <p:strVal val="#ppt_x"/>
                                          </p:val>
                                        </p:tav>
                                      </p:tavLst>
                                    </p:anim>
                                    <p:anim calcmode="lin" valueType="num">
                                      <p:cBhvr additive="base">
                                        <p:cTn id="145" dur="500" fill="hold"/>
                                        <p:tgtEl>
                                          <p:spTgt spid="487"/>
                                        </p:tgtEl>
                                        <p:attrNameLst>
                                          <p:attrName>ppt_y</p:attrName>
                                        </p:attrNameLst>
                                      </p:cBhvr>
                                      <p:tavLst>
                                        <p:tav tm="0">
                                          <p:val>
                                            <p:strVal val="1+#ppt_h/2"/>
                                          </p:val>
                                        </p:tav>
                                        <p:tav tm="100000">
                                          <p:val>
                                            <p:strVal val="#ppt_y"/>
                                          </p:val>
                                        </p:tav>
                                      </p:tavLst>
                                    </p:anim>
                                  </p:childTnLst>
                                </p:cTn>
                              </p:par>
                              <p:par>
                                <p:cTn id="146" presetID="2" presetClass="entr" presetSubtype="4" fill="hold" grpId="0" nodeType="withEffect">
                                  <p:stCondLst>
                                    <p:cond delay="0"/>
                                  </p:stCondLst>
                                  <p:childTnLst>
                                    <p:set>
                                      <p:cBhvr>
                                        <p:cTn id="147" dur="1" fill="hold">
                                          <p:stCondLst>
                                            <p:cond delay="0"/>
                                          </p:stCondLst>
                                        </p:cTn>
                                        <p:tgtEl>
                                          <p:spTgt spid="537"/>
                                        </p:tgtEl>
                                        <p:attrNameLst>
                                          <p:attrName>style.visibility</p:attrName>
                                        </p:attrNameLst>
                                      </p:cBhvr>
                                      <p:to>
                                        <p:strVal val="visible"/>
                                      </p:to>
                                    </p:set>
                                    <p:anim calcmode="lin" valueType="num">
                                      <p:cBhvr additive="base">
                                        <p:cTn id="148" dur="500" fill="hold"/>
                                        <p:tgtEl>
                                          <p:spTgt spid="537"/>
                                        </p:tgtEl>
                                        <p:attrNameLst>
                                          <p:attrName>ppt_x</p:attrName>
                                        </p:attrNameLst>
                                      </p:cBhvr>
                                      <p:tavLst>
                                        <p:tav tm="0">
                                          <p:val>
                                            <p:strVal val="#ppt_x"/>
                                          </p:val>
                                        </p:tav>
                                        <p:tav tm="100000">
                                          <p:val>
                                            <p:strVal val="#ppt_x"/>
                                          </p:val>
                                        </p:tav>
                                      </p:tavLst>
                                    </p:anim>
                                    <p:anim calcmode="lin" valueType="num">
                                      <p:cBhvr additive="base">
                                        <p:cTn id="149" dur="500" fill="hold"/>
                                        <p:tgtEl>
                                          <p:spTgt spid="537"/>
                                        </p:tgtEl>
                                        <p:attrNameLst>
                                          <p:attrName>ppt_y</p:attrName>
                                        </p:attrNameLst>
                                      </p:cBhvr>
                                      <p:tavLst>
                                        <p:tav tm="0">
                                          <p:val>
                                            <p:strVal val="1+#ppt_h/2"/>
                                          </p:val>
                                        </p:tav>
                                        <p:tav tm="100000">
                                          <p:val>
                                            <p:strVal val="#ppt_y"/>
                                          </p:val>
                                        </p:tav>
                                      </p:tavLst>
                                    </p:anim>
                                  </p:childTnLst>
                                </p:cTn>
                              </p:par>
                              <p:par>
                                <p:cTn id="150" presetID="2" presetClass="entr" presetSubtype="4" fill="hold" grpId="0" nodeType="withEffect">
                                  <p:stCondLst>
                                    <p:cond delay="0"/>
                                  </p:stCondLst>
                                  <p:childTnLst>
                                    <p:set>
                                      <p:cBhvr>
                                        <p:cTn id="151" dur="1" fill="hold">
                                          <p:stCondLst>
                                            <p:cond delay="0"/>
                                          </p:stCondLst>
                                        </p:cTn>
                                        <p:tgtEl>
                                          <p:spTgt spid="540"/>
                                        </p:tgtEl>
                                        <p:attrNameLst>
                                          <p:attrName>style.visibility</p:attrName>
                                        </p:attrNameLst>
                                      </p:cBhvr>
                                      <p:to>
                                        <p:strVal val="visible"/>
                                      </p:to>
                                    </p:set>
                                    <p:anim calcmode="lin" valueType="num">
                                      <p:cBhvr additive="base">
                                        <p:cTn id="152" dur="500" fill="hold"/>
                                        <p:tgtEl>
                                          <p:spTgt spid="540"/>
                                        </p:tgtEl>
                                        <p:attrNameLst>
                                          <p:attrName>ppt_x</p:attrName>
                                        </p:attrNameLst>
                                      </p:cBhvr>
                                      <p:tavLst>
                                        <p:tav tm="0">
                                          <p:val>
                                            <p:strVal val="#ppt_x"/>
                                          </p:val>
                                        </p:tav>
                                        <p:tav tm="100000">
                                          <p:val>
                                            <p:strVal val="#ppt_x"/>
                                          </p:val>
                                        </p:tav>
                                      </p:tavLst>
                                    </p:anim>
                                    <p:anim calcmode="lin" valueType="num">
                                      <p:cBhvr additive="base">
                                        <p:cTn id="153" dur="500" fill="hold"/>
                                        <p:tgtEl>
                                          <p:spTgt spid="540"/>
                                        </p:tgtEl>
                                        <p:attrNameLst>
                                          <p:attrName>ppt_y</p:attrName>
                                        </p:attrNameLst>
                                      </p:cBhvr>
                                      <p:tavLst>
                                        <p:tav tm="0">
                                          <p:val>
                                            <p:strVal val="1+#ppt_h/2"/>
                                          </p:val>
                                        </p:tav>
                                        <p:tav tm="100000">
                                          <p:val>
                                            <p:strVal val="#ppt_y"/>
                                          </p:val>
                                        </p:tav>
                                      </p:tavLst>
                                    </p:anim>
                                  </p:childTnLst>
                                </p:cTn>
                              </p:par>
                            </p:childTnLst>
                          </p:cTn>
                        </p:par>
                        <p:par>
                          <p:cTn id="154" fill="hold">
                            <p:stCondLst>
                              <p:cond delay="1000"/>
                            </p:stCondLst>
                            <p:childTnLst>
                              <p:par>
                                <p:cTn id="155" presetID="2" presetClass="entr" presetSubtype="4" fill="hold" nodeType="afterEffect">
                                  <p:stCondLst>
                                    <p:cond delay="0"/>
                                  </p:stCondLst>
                                  <p:childTnLst>
                                    <p:set>
                                      <p:cBhvr>
                                        <p:cTn id="156" dur="1" fill="hold">
                                          <p:stCondLst>
                                            <p:cond delay="0"/>
                                          </p:stCondLst>
                                        </p:cTn>
                                        <p:tgtEl>
                                          <p:spTgt spid="497"/>
                                        </p:tgtEl>
                                        <p:attrNameLst>
                                          <p:attrName>style.visibility</p:attrName>
                                        </p:attrNameLst>
                                      </p:cBhvr>
                                      <p:to>
                                        <p:strVal val="visible"/>
                                      </p:to>
                                    </p:set>
                                    <p:anim calcmode="lin" valueType="num">
                                      <p:cBhvr additive="base">
                                        <p:cTn id="157" dur="500" fill="hold"/>
                                        <p:tgtEl>
                                          <p:spTgt spid="497"/>
                                        </p:tgtEl>
                                        <p:attrNameLst>
                                          <p:attrName>ppt_x</p:attrName>
                                        </p:attrNameLst>
                                      </p:cBhvr>
                                      <p:tavLst>
                                        <p:tav tm="0">
                                          <p:val>
                                            <p:strVal val="#ppt_x"/>
                                          </p:val>
                                        </p:tav>
                                        <p:tav tm="100000">
                                          <p:val>
                                            <p:strVal val="#ppt_x"/>
                                          </p:val>
                                        </p:tav>
                                      </p:tavLst>
                                    </p:anim>
                                    <p:anim calcmode="lin" valueType="num">
                                      <p:cBhvr additive="base">
                                        <p:cTn id="158" dur="500" fill="hold"/>
                                        <p:tgtEl>
                                          <p:spTgt spid="497"/>
                                        </p:tgtEl>
                                        <p:attrNameLst>
                                          <p:attrName>ppt_y</p:attrName>
                                        </p:attrNameLst>
                                      </p:cBhvr>
                                      <p:tavLst>
                                        <p:tav tm="0">
                                          <p:val>
                                            <p:strVal val="1+#ppt_h/2"/>
                                          </p:val>
                                        </p:tav>
                                        <p:tav tm="100000">
                                          <p:val>
                                            <p:strVal val="#ppt_y"/>
                                          </p:val>
                                        </p:tav>
                                      </p:tavLst>
                                    </p:anim>
                                  </p:childTnLst>
                                </p:cTn>
                              </p:par>
                              <p:par>
                                <p:cTn id="159" presetID="2" presetClass="entr" presetSubtype="4" fill="hold" grpId="0" nodeType="withEffect">
                                  <p:stCondLst>
                                    <p:cond delay="0"/>
                                  </p:stCondLst>
                                  <p:childTnLst>
                                    <p:set>
                                      <p:cBhvr>
                                        <p:cTn id="160" dur="1" fill="hold">
                                          <p:stCondLst>
                                            <p:cond delay="0"/>
                                          </p:stCondLst>
                                        </p:cTn>
                                        <p:tgtEl>
                                          <p:spTgt spid="530"/>
                                        </p:tgtEl>
                                        <p:attrNameLst>
                                          <p:attrName>style.visibility</p:attrName>
                                        </p:attrNameLst>
                                      </p:cBhvr>
                                      <p:to>
                                        <p:strVal val="visible"/>
                                      </p:to>
                                    </p:set>
                                    <p:anim calcmode="lin" valueType="num">
                                      <p:cBhvr additive="base">
                                        <p:cTn id="161" dur="500" fill="hold"/>
                                        <p:tgtEl>
                                          <p:spTgt spid="530"/>
                                        </p:tgtEl>
                                        <p:attrNameLst>
                                          <p:attrName>ppt_x</p:attrName>
                                        </p:attrNameLst>
                                      </p:cBhvr>
                                      <p:tavLst>
                                        <p:tav tm="0">
                                          <p:val>
                                            <p:strVal val="#ppt_x"/>
                                          </p:val>
                                        </p:tav>
                                        <p:tav tm="100000">
                                          <p:val>
                                            <p:strVal val="#ppt_x"/>
                                          </p:val>
                                        </p:tav>
                                      </p:tavLst>
                                    </p:anim>
                                    <p:anim calcmode="lin" valueType="num">
                                      <p:cBhvr additive="base">
                                        <p:cTn id="162" dur="500" fill="hold"/>
                                        <p:tgtEl>
                                          <p:spTgt spid="530"/>
                                        </p:tgtEl>
                                        <p:attrNameLst>
                                          <p:attrName>ppt_y</p:attrName>
                                        </p:attrNameLst>
                                      </p:cBhvr>
                                      <p:tavLst>
                                        <p:tav tm="0">
                                          <p:val>
                                            <p:strVal val="1+#ppt_h/2"/>
                                          </p:val>
                                        </p:tav>
                                        <p:tav tm="100000">
                                          <p:val>
                                            <p:strVal val="#ppt_y"/>
                                          </p:val>
                                        </p:tav>
                                      </p:tavLst>
                                    </p:anim>
                                  </p:childTnLst>
                                </p:cTn>
                              </p:par>
                              <p:par>
                                <p:cTn id="163" presetID="2" presetClass="entr" presetSubtype="4" fill="hold" grpId="0" nodeType="withEffect">
                                  <p:stCondLst>
                                    <p:cond delay="0"/>
                                  </p:stCondLst>
                                  <p:childTnLst>
                                    <p:set>
                                      <p:cBhvr>
                                        <p:cTn id="164" dur="1" fill="hold">
                                          <p:stCondLst>
                                            <p:cond delay="0"/>
                                          </p:stCondLst>
                                        </p:cTn>
                                        <p:tgtEl>
                                          <p:spTgt spid="532"/>
                                        </p:tgtEl>
                                        <p:attrNameLst>
                                          <p:attrName>style.visibility</p:attrName>
                                        </p:attrNameLst>
                                      </p:cBhvr>
                                      <p:to>
                                        <p:strVal val="visible"/>
                                      </p:to>
                                    </p:set>
                                    <p:anim calcmode="lin" valueType="num">
                                      <p:cBhvr additive="base">
                                        <p:cTn id="165" dur="500" fill="hold"/>
                                        <p:tgtEl>
                                          <p:spTgt spid="532"/>
                                        </p:tgtEl>
                                        <p:attrNameLst>
                                          <p:attrName>ppt_x</p:attrName>
                                        </p:attrNameLst>
                                      </p:cBhvr>
                                      <p:tavLst>
                                        <p:tav tm="0">
                                          <p:val>
                                            <p:strVal val="#ppt_x"/>
                                          </p:val>
                                        </p:tav>
                                        <p:tav tm="100000">
                                          <p:val>
                                            <p:strVal val="#ppt_x"/>
                                          </p:val>
                                        </p:tav>
                                      </p:tavLst>
                                    </p:anim>
                                    <p:anim calcmode="lin" valueType="num">
                                      <p:cBhvr additive="base">
                                        <p:cTn id="166" dur="500" fill="hold"/>
                                        <p:tgtEl>
                                          <p:spTgt spid="532"/>
                                        </p:tgtEl>
                                        <p:attrNameLst>
                                          <p:attrName>ppt_y</p:attrName>
                                        </p:attrNameLst>
                                      </p:cBhvr>
                                      <p:tavLst>
                                        <p:tav tm="0">
                                          <p:val>
                                            <p:strVal val="1+#ppt_h/2"/>
                                          </p:val>
                                        </p:tav>
                                        <p:tav tm="100000">
                                          <p:val>
                                            <p:strVal val="#ppt_y"/>
                                          </p:val>
                                        </p:tav>
                                      </p:tavLst>
                                    </p:anim>
                                  </p:childTnLst>
                                </p:cTn>
                              </p:par>
                              <p:par>
                                <p:cTn id="167" presetID="2" presetClass="entr" presetSubtype="4" fill="hold" grpId="0" nodeType="withEffect">
                                  <p:stCondLst>
                                    <p:cond delay="0"/>
                                  </p:stCondLst>
                                  <p:childTnLst>
                                    <p:set>
                                      <p:cBhvr>
                                        <p:cTn id="168" dur="1" fill="hold">
                                          <p:stCondLst>
                                            <p:cond delay="0"/>
                                          </p:stCondLst>
                                        </p:cTn>
                                        <p:tgtEl>
                                          <p:spTgt spid="533"/>
                                        </p:tgtEl>
                                        <p:attrNameLst>
                                          <p:attrName>style.visibility</p:attrName>
                                        </p:attrNameLst>
                                      </p:cBhvr>
                                      <p:to>
                                        <p:strVal val="visible"/>
                                      </p:to>
                                    </p:set>
                                    <p:anim calcmode="lin" valueType="num">
                                      <p:cBhvr additive="base">
                                        <p:cTn id="169" dur="500" fill="hold"/>
                                        <p:tgtEl>
                                          <p:spTgt spid="533"/>
                                        </p:tgtEl>
                                        <p:attrNameLst>
                                          <p:attrName>ppt_x</p:attrName>
                                        </p:attrNameLst>
                                      </p:cBhvr>
                                      <p:tavLst>
                                        <p:tav tm="0">
                                          <p:val>
                                            <p:strVal val="#ppt_x"/>
                                          </p:val>
                                        </p:tav>
                                        <p:tav tm="100000">
                                          <p:val>
                                            <p:strVal val="#ppt_x"/>
                                          </p:val>
                                        </p:tav>
                                      </p:tavLst>
                                    </p:anim>
                                    <p:anim calcmode="lin" valueType="num">
                                      <p:cBhvr additive="base">
                                        <p:cTn id="170" dur="500" fill="hold"/>
                                        <p:tgtEl>
                                          <p:spTgt spid="533"/>
                                        </p:tgtEl>
                                        <p:attrNameLst>
                                          <p:attrName>ppt_y</p:attrName>
                                        </p:attrNameLst>
                                      </p:cBhvr>
                                      <p:tavLst>
                                        <p:tav tm="0">
                                          <p:val>
                                            <p:strVal val="1+#ppt_h/2"/>
                                          </p:val>
                                        </p:tav>
                                        <p:tav tm="100000">
                                          <p:val>
                                            <p:strVal val="#ppt_y"/>
                                          </p:val>
                                        </p:tav>
                                      </p:tavLst>
                                    </p:anim>
                                  </p:childTnLst>
                                </p:cTn>
                              </p:par>
                              <p:par>
                                <p:cTn id="171" presetID="2" presetClass="entr" presetSubtype="4" fill="hold" grpId="0" nodeType="withEffect">
                                  <p:stCondLst>
                                    <p:cond delay="0"/>
                                  </p:stCondLst>
                                  <p:childTnLst>
                                    <p:set>
                                      <p:cBhvr>
                                        <p:cTn id="172" dur="1" fill="hold">
                                          <p:stCondLst>
                                            <p:cond delay="0"/>
                                          </p:stCondLst>
                                        </p:cTn>
                                        <p:tgtEl>
                                          <p:spTgt spid="39"/>
                                        </p:tgtEl>
                                        <p:attrNameLst>
                                          <p:attrName>style.visibility</p:attrName>
                                        </p:attrNameLst>
                                      </p:cBhvr>
                                      <p:to>
                                        <p:strVal val="visible"/>
                                      </p:to>
                                    </p:set>
                                    <p:anim calcmode="lin" valueType="num">
                                      <p:cBhvr additive="base">
                                        <p:cTn id="173" dur="500" fill="hold"/>
                                        <p:tgtEl>
                                          <p:spTgt spid="39"/>
                                        </p:tgtEl>
                                        <p:attrNameLst>
                                          <p:attrName>ppt_x</p:attrName>
                                        </p:attrNameLst>
                                      </p:cBhvr>
                                      <p:tavLst>
                                        <p:tav tm="0">
                                          <p:val>
                                            <p:strVal val="#ppt_x"/>
                                          </p:val>
                                        </p:tav>
                                        <p:tav tm="100000">
                                          <p:val>
                                            <p:strVal val="#ppt_x"/>
                                          </p:val>
                                        </p:tav>
                                      </p:tavLst>
                                    </p:anim>
                                    <p:anim calcmode="lin" valueType="num">
                                      <p:cBhvr additive="base">
                                        <p:cTn id="174" dur="500" fill="hold"/>
                                        <p:tgtEl>
                                          <p:spTgt spid="39"/>
                                        </p:tgtEl>
                                        <p:attrNameLst>
                                          <p:attrName>ppt_y</p:attrName>
                                        </p:attrNameLst>
                                      </p:cBhvr>
                                      <p:tavLst>
                                        <p:tav tm="0">
                                          <p:val>
                                            <p:strVal val="1+#ppt_h/2"/>
                                          </p:val>
                                        </p:tav>
                                        <p:tav tm="100000">
                                          <p:val>
                                            <p:strVal val="#ppt_y"/>
                                          </p:val>
                                        </p:tav>
                                      </p:tavLst>
                                    </p:anim>
                                  </p:childTnLst>
                                </p:cTn>
                              </p:par>
                              <p:par>
                                <p:cTn id="175" presetID="2" presetClass="entr" presetSubtype="4" fill="hold" grpId="0" nodeType="withEffect">
                                  <p:stCondLst>
                                    <p:cond delay="0"/>
                                  </p:stCondLst>
                                  <p:childTnLst>
                                    <p:set>
                                      <p:cBhvr>
                                        <p:cTn id="176" dur="1" fill="hold">
                                          <p:stCondLst>
                                            <p:cond delay="0"/>
                                          </p:stCondLst>
                                        </p:cTn>
                                        <p:tgtEl>
                                          <p:spTgt spid="535"/>
                                        </p:tgtEl>
                                        <p:attrNameLst>
                                          <p:attrName>style.visibility</p:attrName>
                                        </p:attrNameLst>
                                      </p:cBhvr>
                                      <p:to>
                                        <p:strVal val="visible"/>
                                      </p:to>
                                    </p:set>
                                    <p:anim calcmode="lin" valueType="num">
                                      <p:cBhvr additive="base">
                                        <p:cTn id="177" dur="500" fill="hold"/>
                                        <p:tgtEl>
                                          <p:spTgt spid="535"/>
                                        </p:tgtEl>
                                        <p:attrNameLst>
                                          <p:attrName>ppt_x</p:attrName>
                                        </p:attrNameLst>
                                      </p:cBhvr>
                                      <p:tavLst>
                                        <p:tav tm="0">
                                          <p:val>
                                            <p:strVal val="#ppt_x"/>
                                          </p:val>
                                        </p:tav>
                                        <p:tav tm="100000">
                                          <p:val>
                                            <p:strVal val="#ppt_x"/>
                                          </p:val>
                                        </p:tav>
                                      </p:tavLst>
                                    </p:anim>
                                    <p:anim calcmode="lin" valueType="num">
                                      <p:cBhvr additive="base">
                                        <p:cTn id="178" dur="500" fill="hold"/>
                                        <p:tgtEl>
                                          <p:spTgt spid="535"/>
                                        </p:tgtEl>
                                        <p:attrNameLst>
                                          <p:attrName>ppt_y</p:attrName>
                                        </p:attrNameLst>
                                      </p:cBhvr>
                                      <p:tavLst>
                                        <p:tav tm="0">
                                          <p:val>
                                            <p:strVal val="1+#ppt_h/2"/>
                                          </p:val>
                                        </p:tav>
                                        <p:tav tm="100000">
                                          <p:val>
                                            <p:strVal val="#ppt_y"/>
                                          </p:val>
                                        </p:tav>
                                      </p:tavLst>
                                    </p:anim>
                                  </p:childTnLst>
                                </p:cTn>
                              </p:par>
                              <p:par>
                                <p:cTn id="179" presetID="2" presetClass="entr" presetSubtype="4" fill="hold" grpId="0" nodeType="withEffect">
                                  <p:stCondLst>
                                    <p:cond delay="0"/>
                                  </p:stCondLst>
                                  <p:childTnLst>
                                    <p:set>
                                      <p:cBhvr>
                                        <p:cTn id="180" dur="1" fill="hold">
                                          <p:stCondLst>
                                            <p:cond delay="0"/>
                                          </p:stCondLst>
                                        </p:cTn>
                                        <p:tgtEl>
                                          <p:spTgt spid="536"/>
                                        </p:tgtEl>
                                        <p:attrNameLst>
                                          <p:attrName>style.visibility</p:attrName>
                                        </p:attrNameLst>
                                      </p:cBhvr>
                                      <p:to>
                                        <p:strVal val="visible"/>
                                      </p:to>
                                    </p:set>
                                    <p:anim calcmode="lin" valueType="num">
                                      <p:cBhvr additive="base">
                                        <p:cTn id="181" dur="500" fill="hold"/>
                                        <p:tgtEl>
                                          <p:spTgt spid="536"/>
                                        </p:tgtEl>
                                        <p:attrNameLst>
                                          <p:attrName>ppt_x</p:attrName>
                                        </p:attrNameLst>
                                      </p:cBhvr>
                                      <p:tavLst>
                                        <p:tav tm="0">
                                          <p:val>
                                            <p:strVal val="#ppt_x"/>
                                          </p:val>
                                        </p:tav>
                                        <p:tav tm="100000">
                                          <p:val>
                                            <p:strVal val="#ppt_x"/>
                                          </p:val>
                                        </p:tav>
                                      </p:tavLst>
                                    </p:anim>
                                    <p:anim calcmode="lin" valueType="num">
                                      <p:cBhvr additive="base">
                                        <p:cTn id="182" dur="500" fill="hold"/>
                                        <p:tgtEl>
                                          <p:spTgt spid="536"/>
                                        </p:tgtEl>
                                        <p:attrNameLst>
                                          <p:attrName>ppt_y</p:attrName>
                                        </p:attrNameLst>
                                      </p:cBhvr>
                                      <p:tavLst>
                                        <p:tav tm="0">
                                          <p:val>
                                            <p:strVal val="1+#ppt_h/2"/>
                                          </p:val>
                                        </p:tav>
                                        <p:tav tm="100000">
                                          <p:val>
                                            <p:strVal val="#ppt_y"/>
                                          </p:val>
                                        </p:tav>
                                      </p:tavLst>
                                    </p:anim>
                                  </p:childTnLst>
                                </p:cTn>
                              </p:par>
                              <p:par>
                                <p:cTn id="183" presetID="2" presetClass="entr" presetSubtype="4" fill="hold" grpId="0" nodeType="withEffect">
                                  <p:stCondLst>
                                    <p:cond delay="0"/>
                                  </p:stCondLst>
                                  <p:childTnLst>
                                    <p:set>
                                      <p:cBhvr>
                                        <p:cTn id="184" dur="1" fill="hold">
                                          <p:stCondLst>
                                            <p:cond delay="0"/>
                                          </p:stCondLst>
                                        </p:cTn>
                                        <p:tgtEl>
                                          <p:spTgt spid="539"/>
                                        </p:tgtEl>
                                        <p:attrNameLst>
                                          <p:attrName>style.visibility</p:attrName>
                                        </p:attrNameLst>
                                      </p:cBhvr>
                                      <p:to>
                                        <p:strVal val="visible"/>
                                      </p:to>
                                    </p:set>
                                    <p:anim calcmode="lin" valueType="num">
                                      <p:cBhvr additive="base">
                                        <p:cTn id="185" dur="500" fill="hold"/>
                                        <p:tgtEl>
                                          <p:spTgt spid="539"/>
                                        </p:tgtEl>
                                        <p:attrNameLst>
                                          <p:attrName>ppt_x</p:attrName>
                                        </p:attrNameLst>
                                      </p:cBhvr>
                                      <p:tavLst>
                                        <p:tav tm="0">
                                          <p:val>
                                            <p:strVal val="#ppt_x"/>
                                          </p:val>
                                        </p:tav>
                                        <p:tav tm="100000">
                                          <p:val>
                                            <p:strVal val="#ppt_x"/>
                                          </p:val>
                                        </p:tav>
                                      </p:tavLst>
                                    </p:anim>
                                    <p:anim calcmode="lin" valueType="num">
                                      <p:cBhvr additive="base">
                                        <p:cTn id="186" dur="500" fill="hold"/>
                                        <p:tgtEl>
                                          <p:spTgt spid="539"/>
                                        </p:tgtEl>
                                        <p:attrNameLst>
                                          <p:attrName>ppt_y</p:attrName>
                                        </p:attrNameLst>
                                      </p:cBhvr>
                                      <p:tavLst>
                                        <p:tav tm="0">
                                          <p:val>
                                            <p:strVal val="1+#ppt_h/2"/>
                                          </p:val>
                                        </p:tav>
                                        <p:tav tm="100000">
                                          <p:val>
                                            <p:strVal val="#ppt_y"/>
                                          </p:val>
                                        </p:tav>
                                      </p:tavLst>
                                    </p:anim>
                                  </p:childTnLst>
                                </p:cTn>
                              </p:par>
                            </p:childTnLst>
                          </p:cTn>
                        </p:par>
                        <p:par>
                          <p:cTn id="187" fill="hold">
                            <p:stCondLst>
                              <p:cond delay="1500"/>
                            </p:stCondLst>
                            <p:childTnLst>
                              <p:par>
                                <p:cTn id="188" presetID="2" presetClass="entr" presetSubtype="4" fill="hold" nodeType="afterEffect">
                                  <p:stCondLst>
                                    <p:cond delay="0"/>
                                  </p:stCondLst>
                                  <p:childTnLst>
                                    <p:set>
                                      <p:cBhvr>
                                        <p:cTn id="189" dur="1" fill="hold">
                                          <p:stCondLst>
                                            <p:cond delay="0"/>
                                          </p:stCondLst>
                                        </p:cTn>
                                        <p:tgtEl>
                                          <p:spTgt spid="22"/>
                                        </p:tgtEl>
                                        <p:attrNameLst>
                                          <p:attrName>style.visibility</p:attrName>
                                        </p:attrNameLst>
                                      </p:cBhvr>
                                      <p:to>
                                        <p:strVal val="visible"/>
                                      </p:to>
                                    </p:set>
                                    <p:anim calcmode="lin" valueType="num">
                                      <p:cBhvr additive="base">
                                        <p:cTn id="190" dur="500" fill="hold"/>
                                        <p:tgtEl>
                                          <p:spTgt spid="22"/>
                                        </p:tgtEl>
                                        <p:attrNameLst>
                                          <p:attrName>ppt_x</p:attrName>
                                        </p:attrNameLst>
                                      </p:cBhvr>
                                      <p:tavLst>
                                        <p:tav tm="0">
                                          <p:val>
                                            <p:strVal val="#ppt_x"/>
                                          </p:val>
                                        </p:tav>
                                        <p:tav tm="100000">
                                          <p:val>
                                            <p:strVal val="#ppt_x"/>
                                          </p:val>
                                        </p:tav>
                                      </p:tavLst>
                                    </p:anim>
                                    <p:anim calcmode="lin" valueType="num">
                                      <p:cBhvr additive="base">
                                        <p:cTn id="191" dur="500" fill="hold"/>
                                        <p:tgtEl>
                                          <p:spTgt spid="22"/>
                                        </p:tgtEl>
                                        <p:attrNameLst>
                                          <p:attrName>ppt_y</p:attrName>
                                        </p:attrNameLst>
                                      </p:cBhvr>
                                      <p:tavLst>
                                        <p:tav tm="0">
                                          <p:val>
                                            <p:strVal val="1+#ppt_h/2"/>
                                          </p:val>
                                        </p:tav>
                                        <p:tav tm="100000">
                                          <p:val>
                                            <p:strVal val="#ppt_y"/>
                                          </p:val>
                                        </p:tav>
                                      </p:tavLst>
                                    </p:anim>
                                  </p:childTnLst>
                                </p:cTn>
                              </p:par>
                              <p:par>
                                <p:cTn id="192" presetID="2" presetClass="entr" presetSubtype="4" fill="hold" grpId="0" nodeType="withEffect">
                                  <p:stCondLst>
                                    <p:cond delay="0"/>
                                  </p:stCondLst>
                                  <p:childTnLst>
                                    <p:set>
                                      <p:cBhvr>
                                        <p:cTn id="193" dur="1" fill="hold">
                                          <p:stCondLst>
                                            <p:cond delay="0"/>
                                          </p:stCondLst>
                                        </p:cTn>
                                        <p:tgtEl>
                                          <p:spTgt spid="523"/>
                                        </p:tgtEl>
                                        <p:attrNameLst>
                                          <p:attrName>style.visibility</p:attrName>
                                        </p:attrNameLst>
                                      </p:cBhvr>
                                      <p:to>
                                        <p:strVal val="visible"/>
                                      </p:to>
                                    </p:set>
                                    <p:anim calcmode="lin" valueType="num">
                                      <p:cBhvr additive="base">
                                        <p:cTn id="194" dur="500" fill="hold"/>
                                        <p:tgtEl>
                                          <p:spTgt spid="523"/>
                                        </p:tgtEl>
                                        <p:attrNameLst>
                                          <p:attrName>ppt_x</p:attrName>
                                        </p:attrNameLst>
                                      </p:cBhvr>
                                      <p:tavLst>
                                        <p:tav tm="0">
                                          <p:val>
                                            <p:strVal val="#ppt_x"/>
                                          </p:val>
                                        </p:tav>
                                        <p:tav tm="100000">
                                          <p:val>
                                            <p:strVal val="#ppt_x"/>
                                          </p:val>
                                        </p:tav>
                                      </p:tavLst>
                                    </p:anim>
                                    <p:anim calcmode="lin" valueType="num">
                                      <p:cBhvr additive="base">
                                        <p:cTn id="195" dur="500" fill="hold"/>
                                        <p:tgtEl>
                                          <p:spTgt spid="523"/>
                                        </p:tgtEl>
                                        <p:attrNameLst>
                                          <p:attrName>ppt_y</p:attrName>
                                        </p:attrNameLst>
                                      </p:cBhvr>
                                      <p:tavLst>
                                        <p:tav tm="0">
                                          <p:val>
                                            <p:strVal val="1+#ppt_h/2"/>
                                          </p:val>
                                        </p:tav>
                                        <p:tav tm="100000">
                                          <p:val>
                                            <p:strVal val="#ppt_y"/>
                                          </p:val>
                                        </p:tav>
                                      </p:tavLst>
                                    </p:anim>
                                  </p:childTnLst>
                                </p:cTn>
                              </p:par>
                              <p:par>
                                <p:cTn id="196" presetID="2" presetClass="entr" presetSubtype="4" fill="hold" grpId="0" nodeType="withEffect">
                                  <p:stCondLst>
                                    <p:cond delay="0"/>
                                  </p:stCondLst>
                                  <p:childTnLst>
                                    <p:set>
                                      <p:cBhvr>
                                        <p:cTn id="197" dur="1" fill="hold">
                                          <p:stCondLst>
                                            <p:cond delay="0"/>
                                          </p:stCondLst>
                                        </p:cTn>
                                        <p:tgtEl>
                                          <p:spTgt spid="526"/>
                                        </p:tgtEl>
                                        <p:attrNameLst>
                                          <p:attrName>style.visibility</p:attrName>
                                        </p:attrNameLst>
                                      </p:cBhvr>
                                      <p:to>
                                        <p:strVal val="visible"/>
                                      </p:to>
                                    </p:set>
                                    <p:anim calcmode="lin" valueType="num">
                                      <p:cBhvr additive="base">
                                        <p:cTn id="198" dur="500" fill="hold"/>
                                        <p:tgtEl>
                                          <p:spTgt spid="526"/>
                                        </p:tgtEl>
                                        <p:attrNameLst>
                                          <p:attrName>ppt_x</p:attrName>
                                        </p:attrNameLst>
                                      </p:cBhvr>
                                      <p:tavLst>
                                        <p:tav tm="0">
                                          <p:val>
                                            <p:strVal val="#ppt_x"/>
                                          </p:val>
                                        </p:tav>
                                        <p:tav tm="100000">
                                          <p:val>
                                            <p:strVal val="#ppt_x"/>
                                          </p:val>
                                        </p:tav>
                                      </p:tavLst>
                                    </p:anim>
                                    <p:anim calcmode="lin" valueType="num">
                                      <p:cBhvr additive="base">
                                        <p:cTn id="199" dur="500" fill="hold"/>
                                        <p:tgtEl>
                                          <p:spTgt spid="526"/>
                                        </p:tgtEl>
                                        <p:attrNameLst>
                                          <p:attrName>ppt_y</p:attrName>
                                        </p:attrNameLst>
                                      </p:cBhvr>
                                      <p:tavLst>
                                        <p:tav tm="0">
                                          <p:val>
                                            <p:strVal val="1+#ppt_h/2"/>
                                          </p:val>
                                        </p:tav>
                                        <p:tav tm="100000">
                                          <p:val>
                                            <p:strVal val="#ppt_y"/>
                                          </p:val>
                                        </p:tav>
                                      </p:tavLst>
                                    </p:anim>
                                  </p:childTnLst>
                                </p:cTn>
                              </p:par>
                              <p:par>
                                <p:cTn id="200" presetID="2" presetClass="entr" presetSubtype="4" fill="hold" grpId="0" nodeType="withEffect">
                                  <p:stCondLst>
                                    <p:cond delay="0"/>
                                  </p:stCondLst>
                                  <p:childTnLst>
                                    <p:set>
                                      <p:cBhvr>
                                        <p:cTn id="201" dur="1" fill="hold">
                                          <p:stCondLst>
                                            <p:cond delay="0"/>
                                          </p:stCondLst>
                                        </p:cTn>
                                        <p:tgtEl>
                                          <p:spTgt spid="527"/>
                                        </p:tgtEl>
                                        <p:attrNameLst>
                                          <p:attrName>style.visibility</p:attrName>
                                        </p:attrNameLst>
                                      </p:cBhvr>
                                      <p:to>
                                        <p:strVal val="visible"/>
                                      </p:to>
                                    </p:set>
                                    <p:anim calcmode="lin" valueType="num">
                                      <p:cBhvr additive="base">
                                        <p:cTn id="202" dur="500" fill="hold"/>
                                        <p:tgtEl>
                                          <p:spTgt spid="527"/>
                                        </p:tgtEl>
                                        <p:attrNameLst>
                                          <p:attrName>ppt_x</p:attrName>
                                        </p:attrNameLst>
                                      </p:cBhvr>
                                      <p:tavLst>
                                        <p:tav tm="0">
                                          <p:val>
                                            <p:strVal val="#ppt_x"/>
                                          </p:val>
                                        </p:tav>
                                        <p:tav tm="100000">
                                          <p:val>
                                            <p:strVal val="#ppt_x"/>
                                          </p:val>
                                        </p:tav>
                                      </p:tavLst>
                                    </p:anim>
                                    <p:anim calcmode="lin" valueType="num">
                                      <p:cBhvr additive="base">
                                        <p:cTn id="203" dur="500" fill="hold"/>
                                        <p:tgtEl>
                                          <p:spTgt spid="527"/>
                                        </p:tgtEl>
                                        <p:attrNameLst>
                                          <p:attrName>ppt_y</p:attrName>
                                        </p:attrNameLst>
                                      </p:cBhvr>
                                      <p:tavLst>
                                        <p:tav tm="0">
                                          <p:val>
                                            <p:strVal val="1+#ppt_h/2"/>
                                          </p:val>
                                        </p:tav>
                                        <p:tav tm="100000">
                                          <p:val>
                                            <p:strVal val="#ppt_y"/>
                                          </p:val>
                                        </p:tav>
                                      </p:tavLst>
                                    </p:anim>
                                  </p:childTnLst>
                                </p:cTn>
                              </p:par>
                              <p:par>
                                <p:cTn id="204" presetID="2" presetClass="entr" presetSubtype="4" fill="hold" grpId="0" nodeType="withEffect">
                                  <p:stCondLst>
                                    <p:cond delay="0"/>
                                  </p:stCondLst>
                                  <p:childTnLst>
                                    <p:set>
                                      <p:cBhvr>
                                        <p:cTn id="205" dur="1" fill="hold">
                                          <p:stCondLst>
                                            <p:cond delay="0"/>
                                          </p:stCondLst>
                                        </p:cTn>
                                        <p:tgtEl>
                                          <p:spTgt spid="528"/>
                                        </p:tgtEl>
                                        <p:attrNameLst>
                                          <p:attrName>style.visibility</p:attrName>
                                        </p:attrNameLst>
                                      </p:cBhvr>
                                      <p:to>
                                        <p:strVal val="visible"/>
                                      </p:to>
                                    </p:set>
                                    <p:anim calcmode="lin" valueType="num">
                                      <p:cBhvr additive="base">
                                        <p:cTn id="206" dur="500" fill="hold"/>
                                        <p:tgtEl>
                                          <p:spTgt spid="528"/>
                                        </p:tgtEl>
                                        <p:attrNameLst>
                                          <p:attrName>ppt_x</p:attrName>
                                        </p:attrNameLst>
                                      </p:cBhvr>
                                      <p:tavLst>
                                        <p:tav tm="0">
                                          <p:val>
                                            <p:strVal val="#ppt_x"/>
                                          </p:val>
                                        </p:tav>
                                        <p:tav tm="100000">
                                          <p:val>
                                            <p:strVal val="#ppt_x"/>
                                          </p:val>
                                        </p:tav>
                                      </p:tavLst>
                                    </p:anim>
                                    <p:anim calcmode="lin" valueType="num">
                                      <p:cBhvr additive="base">
                                        <p:cTn id="207" dur="500" fill="hold"/>
                                        <p:tgtEl>
                                          <p:spTgt spid="528"/>
                                        </p:tgtEl>
                                        <p:attrNameLst>
                                          <p:attrName>ppt_y</p:attrName>
                                        </p:attrNameLst>
                                      </p:cBhvr>
                                      <p:tavLst>
                                        <p:tav tm="0">
                                          <p:val>
                                            <p:strVal val="1+#ppt_h/2"/>
                                          </p:val>
                                        </p:tav>
                                        <p:tav tm="100000">
                                          <p:val>
                                            <p:strVal val="#ppt_y"/>
                                          </p:val>
                                        </p:tav>
                                      </p:tavLst>
                                    </p:anim>
                                  </p:childTnLst>
                                </p:cTn>
                              </p:par>
                              <p:par>
                                <p:cTn id="208" presetID="2" presetClass="entr" presetSubtype="4" fill="hold" grpId="0" nodeType="withEffect">
                                  <p:stCondLst>
                                    <p:cond delay="0"/>
                                  </p:stCondLst>
                                  <p:childTnLst>
                                    <p:set>
                                      <p:cBhvr>
                                        <p:cTn id="209" dur="1" fill="hold">
                                          <p:stCondLst>
                                            <p:cond delay="0"/>
                                          </p:stCondLst>
                                        </p:cTn>
                                        <p:tgtEl>
                                          <p:spTgt spid="529"/>
                                        </p:tgtEl>
                                        <p:attrNameLst>
                                          <p:attrName>style.visibility</p:attrName>
                                        </p:attrNameLst>
                                      </p:cBhvr>
                                      <p:to>
                                        <p:strVal val="visible"/>
                                      </p:to>
                                    </p:set>
                                    <p:anim calcmode="lin" valueType="num">
                                      <p:cBhvr additive="base">
                                        <p:cTn id="210" dur="500" fill="hold"/>
                                        <p:tgtEl>
                                          <p:spTgt spid="529"/>
                                        </p:tgtEl>
                                        <p:attrNameLst>
                                          <p:attrName>ppt_x</p:attrName>
                                        </p:attrNameLst>
                                      </p:cBhvr>
                                      <p:tavLst>
                                        <p:tav tm="0">
                                          <p:val>
                                            <p:strVal val="#ppt_x"/>
                                          </p:val>
                                        </p:tav>
                                        <p:tav tm="100000">
                                          <p:val>
                                            <p:strVal val="#ppt_x"/>
                                          </p:val>
                                        </p:tav>
                                      </p:tavLst>
                                    </p:anim>
                                    <p:anim calcmode="lin" valueType="num">
                                      <p:cBhvr additive="base">
                                        <p:cTn id="211" dur="500" fill="hold"/>
                                        <p:tgtEl>
                                          <p:spTgt spid="529"/>
                                        </p:tgtEl>
                                        <p:attrNameLst>
                                          <p:attrName>ppt_y</p:attrName>
                                        </p:attrNameLst>
                                      </p:cBhvr>
                                      <p:tavLst>
                                        <p:tav tm="0">
                                          <p:val>
                                            <p:strVal val="1+#ppt_h/2"/>
                                          </p:val>
                                        </p:tav>
                                        <p:tav tm="100000">
                                          <p:val>
                                            <p:strVal val="#ppt_y"/>
                                          </p:val>
                                        </p:tav>
                                      </p:tavLst>
                                    </p:anim>
                                  </p:childTnLst>
                                </p:cTn>
                              </p:par>
                              <p:par>
                                <p:cTn id="212" presetID="2" presetClass="entr" presetSubtype="4" fill="hold" grpId="0" nodeType="withEffect">
                                  <p:stCondLst>
                                    <p:cond delay="0"/>
                                  </p:stCondLst>
                                  <p:childTnLst>
                                    <p:set>
                                      <p:cBhvr>
                                        <p:cTn id="213" dur="1" fill="hold">
                                          <p:stCondLst>
                                            <p:cond delay="0"/>
                                          </p:stCondLst>
                                        </p:cTn>
                                        <p:tgtEl>
                                          <p:spTgt spid="538"/>
                                        </p:tgtEl>
                                        <p:attrNameLst>
                                          <p:attrName>style.visibility</p:attrName>
                                        </p:attrNameLst>
                                      </p:cBhvr>
                                      <p:to>
                                        <p:strVal val="visible"/>
                                      </p:to>
                                    </p:set>
                                    <p:anim calcmode="lin" valueType="num">
                                      <p:cBhvr additive="base">
                                        <p:cTn id="214" dur="500" fill="hold"/>
                                        <p:tgtEl>
                                          <p:spTgt spid="538"/>
                                        </p:tgtEl>
                                        <p:attrNameLst>
                                          <p:attrName>ppt_x</p:attrName>
                                        </p:attrNameLst>
                                      </p:cBhvr>
                                      <p:tavLst>
                                        <p:tav tm="0">
                                          <p:val>
                                            <p:strVal val="#ppt_x"/>
                                          </p:val>
                                        </p:tav>
                                        <p:tav tm="100000">
                                          <p:val>
                                            <p:strVal val="#ppt_x"/>
                                          </p:val>
                                        </p:tav>
                                      </p:tavLst>
                                    </p:anim>
                                    <p:anim calcmode="lin" valueType="num">
                                      <p:cBhvr additive="base">
                                        <p:cTn id="215" dur="500" fill="hold"/>
                                        <p:tgtEl>
                                          <p:spTgt spid="538"/>
                                        </p:tgtEl>
                                        <p:attrNameLst>
                                          <p:attrName>ppt_y</p:attrName>
                                        </p:attrNameLst>
                                      </p:cBhvr>
                                      <p:tavLst>
                                        <p:tav tm="0">
                                          <p:val>
                                            <p:strVal val="1+#ppt_h/2"/>
                                          </p:val>
                                        </p:tav>
                                        <p:tav tm="100000">
                                          <p:val>
                                            <p:strVal val="#ppt_y"/>
                                          </p:val>
                                        </p:tav>
                                      </p:tavLst>
                                    </p:anim>
                                  </p:childTnLst>
                                </p:cTn>
                              </p:par>
                              <p:par>
                                <p:cTn id="216" presetID="2" presetClass="entr" presetSubtype="4" fill="hold" grpId="0" nodeType="withEffect">
                                  <p:stCondLst>
                                    <p:cond delay="0"/>
                                  </p:stCondLst>
                                  <p:childTnLst>
                                    <p:set>
                                      <p:cBhvr>
                                        <p:cTn id="217" dur="1" fill="hold">
                                          <p:stCondLst>
                                            <p:cond delay="0"/>
                                          </p:stCondLst>
                                        </p:cTn>
                                        <p:tgtEl>
                                          <p:spTgt spid="548"/>
                                        </p:tgtEl>
                                        <p:attrNameLst>
                                          <p:attrName>style.visibility</p:attrName>
                                        </p:attrNameLst>
                                      </p:cBhvr>
                                      <p:to>
                                        <p:strVal val="visible"/>
                                      </p:to>
                                    </p:set>
                                    <p:anim calcmode="lin" valueType="num">
                                      <p:cBhvr additive="base">
                                        <p:cTn id="218" dur="500" fill="hold"/>
                                        <p:tgtEl>
                                          <p:spTgt spid="548"/>
                                        </p:tgtEl>
                                        <p:attrNameLst>
                                          <p:attrName>ppt_x</p:attrName>
                                        </p:attrNameLst>
                                      </p:cBhvr>
                                      <p:tavLst>
                                        <p:tav tm="0">
                                          <p:val>
                                            <p:strVal val="#ppt_x"/>
                                          </p:val>
                                        </p:tav>
                                        <p:tav tm="100000">
                                          <p:val>
                                            <p:strVal val="#ppt_x"/>
                                          </p:val>
                                        </p:tav>
                                      </p:tavLst>
                                    </p:anim>
                                    <p:anim calcmode="lin" valueType="num">
                                      <p:cBhvr additive="base">
                                        <p:cTn id="219" dur="500" fill="hold"/>
                                        <p:tgtEl>
                                          <p:spTgt spid="548"/>
                                        </p:tgtEl>
                                        <p:attrNameLst>
                                          <p:attrName>ppt_y</p:attrName>
                                        </p:attrNameLst>
                                      </p:cBhvr>
                                      <p:tavLst>
                                        <p:tav tm="0">
                                          <p:val>
                                            <p:strVal val="1+#ppt_h/2"/>
                                          </p:val>
                                        </p:tav>
                                        <p:tav tm="100000">
                                          <p:val>
                                            <p:strVal val="#ppt_y"/>
                                          </p:val>
                                        </p:tav>
                                      </p:tavLst>
                                    </p:anim>
                                  </p:childTnLst>
                                </p:cTn>
                              </p:par>
                              <p:par>
                                <p:cTn id="220" presetID="2" presetClass="entr" presetSubtype="4" fill="hold" grpId="0" nodeType="withEffect">
                                  <p:stCondLst>
                                    <p:cond delay="0"/>
                                  </p:stCondLst>
                                  <p:childTnLst>
                                    <p:set>
                                      <p:cBhvr>
                                        <p:cTn id="221" dur="1" fill="hold">
                                          <p:stCondLst>
                                            <p:cond delay="0"/>
                                          </p:stCondLst>
                                        </p:cTn>
                                        <p:tgtEl>
                                          <p:spTgt spid="164"/>
                                        </p:tgtEl>
                                        <p:attrNameLst>
                                          <p:attrName>style.visibility</p:attrName>
                                        </p:attrNameLst>
                                      </p:cBhvr>
                                      <p:to>
                                        <p:strVal val="visible"/>
                                      </p:to>
                                    </p:set>
                                    <p:anim calcmode="lin" valueType="num">
                                      <p:cBhvr additive="base">
                                        <p:cTn id="222" dur="500" fill="hold"/>
                                        <p:tgtEl>
                                          <p:spTgt spid="164"/>
                                        </p:tgtEl>
                                        <p:attrNameLst>
                                          <p:attrName>ppt_x</p:attrName>
                                        </p:attrNameLst>
                                      </p:cBhvr>
                                      <p:tavLst>
                                        <p:tav tm="0">
                                          <p:val>
                                            <p:strVal val="#ppt_x"/>
                                          </p:val>
                                        </p:tav>
                                        <p:tav tm="100000">
                                          <p:val>
                                            <p:strVal val="#ppt_x"/>
                                          </p:val>
                                        </p:tav>
                                      </p:tavLst>
                                    </p:anim>
                                    <p:anim calcmode="lin" valueType="num">
                                      <p:cBhvr additive="base">
                                        <p:cTn id="223" dur="500" fill="hold"/>
                                        <p:tgtEl>
                                          <p:spTgt spid="164"/>
                                        </p:tgtEl>
                                        <p:attrNameLst>
                                          <p:attrName>ppt_y</p:attrName>
                                        </p:attrNameLst>
                                      </p:cBhvr>
                                      <p:tavLst>
                                        <p:tav tm="0">
                                          <p:val>
                                            <p:strVal val="1+#ppt_h/2"/>
                                          </p:val>
                                        </p:tav>
                                        <p:tav tm="100000">
                                          <p:val>
                                            <p:strVal val="#ppt_y"/>
                                          </p:val>
                                        </p:tav>
                                      </p:tavLst>
                                    </p:anim>
                                  </p:childTnLst>
                                </p:cTn>
                              </p:par>
                              <p:par>
                                <p:cTn id="224" presetID="2" presetClass="entr" presetSubtype="4" fill="hold" grpId="0" nodeType="withEffect">
                                  <p:stCondLst>
                                    <p:cond delay="0"/>
                                  </p:stCondLst>
                                  <p:childTnLst>
                                    <p:set>
                                      <p:cBhvr>
                                        <p:cTn id="225" dur="1" fill="hold">
                                          <p:stCondLst>
                                            <p:cond delay="0"/>
                                          </p:stCondLst>
                                        </p:cTn>
                                        <p:tgtEl>
                                          <p:spTgt spid="142"/>
                                        </p:tgtEl>
                                        <p:attrNameLst>
                                          <p:attrName>style.visibility</p:attrName>
                                        </p:attrNameLst>
                                      </p:cBhvr>
                                      <p:to>
                                        <p:strVal val="visible"/>
                                      </p:to>
                                    </p:set>
                                    <p:anim calcmode="lin" valueType="num">
                                      <p:cBhvr additive="base">
                                        <p:cTn id="226" dur="500" fill="hold"/>
                                        <p:tgtEl>
                                          <p:spTgt spid="142"/>
                                        </p:tgtEl>
                                        <p:attrNameLst>
                                          <p:attrName>ppt_x</p:attrName>
                                        </p:attrNameLst>
                                      </p:cBhvr>
                                      <p:tavLst>
                                        <p:tav tm="0">
                                          <p:val>
                                            <p:strVal val="#ppt_x"/>
                                          </p:val>
                                        </p:tav>
                                        <p:tav tm="100000">
                                          <p:val>
                                            <p:strVal val="#ppt_x"/>
                                          </p:val>
                                        </p:tav>
                                      </p:tavLst>
                                    </p:anim>
                                    <p:anim calcmode="lin" valueType="num">
                                      <p:cBhvr additive="base">
                                        <p:cTn id="227" dur="500" fill="hold"/>
                                        <p:tgtEl>
                                          <p:spTgt spid="142"/>
                                        </p:tgtEl>
                                        <p:attrNameLst>
                                          <p:attrName>ppt_y</p:attrName>
                                        </p:attrNameLst>
                                      </p:cBhvr>
                                      <p:tavLst>
                                        <p:tav tm="0">
                                          <p:val>
                                            <p:strVal val="1+#ppt_h/2"/>
                                          </p:val>
                                        </p:tav>
                                        <p:tav tm="100000">
                                          <p:val>
                                            <p:strVal val="#ppt_y"/>
                                          </p:val>
                                        </p:tav>
                                      </p:tavLst>
                                    </p:anim>
                                  </p:childTnLst>
                                </p:cTn>
                              </p:par>
                              <p:par>
                                <p:cTn id="228" presetID="2" presetClass="entr" presetSubtype="4" fill="hold" nodeType="withEffect">
                                  <p:stCondLst>
                                    <p:cond delay="0"/>
                                  </p:stCondLst>
                                  <p:childTnLst>
                                    <p:set>
                                      <p:cBhvr>
                                        <p:cTn id="229" dur="1" fill="hold">
                                          <p:stCondLst>
                                            <p:cond delay="0"/>
                                          </p:stCondLst>
                                        </p:cTn>
                                        <p:tgtEl>
                                          <p:spTgt spid="149"/>
                                        </p:tgtEl>
                                        <p:attrNameLst>
                                          <p:attrName>style.visibility</p:attrName>
                                        </p:attrNameLst>
                                      </p:cBhvr>
                                      <p:to>
                                        <p:strVal val="visible"/>
                                      </p:to>
                                    </p:set>
                                    <p:anim calcmode="lin" valueType="num">
                                      <p:cBhvr additive="base">
                                        <p:cTn id="230" dur="500" fill="hold"/>
                                        <p:tgtEl>
                                          <p:spTgt spid="149"/>
                                        </p:tgtEl>
                                        <p:attrNameLst>
                                          <p:attrName>ppt_x</p:attrName>
                                        </p:attrNameLst>
                                      </p:cBhvr>
                                      <p:tavLst>
                                        <p:tav tm="0">
                                          <p:val>
                                            <p:strVal val="#ppt_x"/>
                                          </p:val>
                                        </p:tav>
                                        <p:tav tm="100000">
                                          <p:val>
                                            <p:strVal val="#ppt_x"/>
                                          </p:val>
                                        </p:tav>
                                      </p:tavLst>
                                    </p:anim>
                                    <p:anim calcmode="lin" valueType="num">
                                      <p:cBhvr additive="base">
                                        <p:cTn id="231" dur="500" fill="hold"/>
                                        <p:tgtEl>
                                          <p:spTgt spid="149"/>
                                        </p:tgtEl>
                                        <p:attrNameLst>
                                          <p:attrName>ppt_y</p:attrName>
                                        </p:attrNameLst>
                                      </p:cBhvr>
                                      <p:tavLst>
                                        <p:tav tm="0">
                                          <p:val>
                                            <p:strVal val="1+#ppt_h/2"/>
                                          </p:val>
                                        </p:tav>
                                        <p:tav tm="100000">
                                          <p:val>
                                            <p:strVal val="#ppt_y"/>
                                          </p:val>
                                        </p:tav>
                                      </p:tavLst>
                                    </p:anim>
                                  </p:childTnLst>
                                </p:cTn>
                              </p:par>
                              <p:par>
                                <p:cTn id="232" presetID="2" presetClass="entr" presetSubtype="4" fill="hold" grpId="0" nodeType="withEffect">
                                  <p:stCondLst>
                                    <p:cond delay="0"/>
                                  </p:stCondLst>
                                  <p:childTnLst>
                                    <p:set>
                                      <p:cBhvr>
                                        <p:cTn id="233" dur="1" fill="hold">
                                          <p:stCondLst>
                                            <p:cond delay="0"/>
                                          </p:stCondLst>
                                        </p:cTn>
                                        <p:tgtEl>
                                          <p:spTgt spid="395"/>
                                        </p:tgtEl>
                                        <p:attrNameLst>
                                          <p:attrName>style.visibility</p:attrName>
                                        </p:attrNameLst>
                                      </p:cBhvr>
                                      <p:to>
                                        <p:strVal val="visible"/>
                                      </p:to>
                                    </p:set>
                                    <p:anim calcmode="lin" valueType="num">
                                      <p:cBhvr additive="base">
                                        <p:cTn id="234" dur="500" fill="hold"/>
                                        <p:tgtEl>
                                          <p:spTgt spid="395"/>
                                        </p:tgtEl>
                                        <p:attrNameLst>
                                          <p:attrName>ppt_x</p:attrName>
                                        </p:attrNameLst>
                                      </p:cBhvr>
                                      <p:tavLst>
                                        <p:tav tm="0">
                                          <p:val>
                                            <p:strVal val="#ppt_x"/>
                                          </p:val>
                                        </p:tav>
                                        <p:tav tm="100000">
                                          <p:val>
                                            <p:strVal val="#ppt_x"/>
                                          </p:val>
                                        </p:tav>
                                      </p:tavLst>
                                    </p:anim>
                                    <p:anim calcmode="lin" valueType="num">
                                      <p:cBhvr additive="base">
                                        <p:cTn id="235" dur="500" fill="hold"/>
                                        <p:tgtEl>
                                          <p:spTgt spid="395"/>
                                        </p:tgtEl>
                                        <p:attrNameLst>
                                          <p:attrName>ppt_y</p:attrName>
                                        </p:attrNameLst>
                                      </p:cBhvr>
                                      <p:tavLst>
                                        <p:tav tm="0">
                                          <p:val>
                                            <p:strVal val="1+#ppt_h/2"/>
                                          </p:val>
                                        </p:tav>
                                        <p:tav tm="100000">
                                          <p:val>
                                            <p:strVal val="#ppt_y"/>
                                          </p:val>
                                        </p:tav>
                                      </p:tavLst>
                                    </p:anim>
                                  </p:childTnLst>
                                </p:cTn>
                              </p:par>
                              <p:par>
                                <p:cTn id="236" presetID="2" presetClass="entr" presetSubtype="4" fill="hold" nodeType="withEffect">
                                  <p:stCondLst>
                                    <p:cond delay="0"/>
                                  </p:stCondLst>
                                  <p:childTnLst>
                                    <p:set>
                                      <p:cBhvr>
                                        <p:cTn id="237" dur="1" fill="hold">
                                          <p:stCondLst>
                                            <p:cond delay="0"/>
                                          </p:stCondLst>
                                        </p:cTn>
                                        <p:tgtEl>
                                          <p:spTgt spid="389"/>
                                        </p:tgtEl>
                                        <p:attrNameLst>
                                          <p:attrName>style.visibility</p:attrName>
                                        </p:attrNameLst>
                                      </p:cBhvr>
                                      <p:to>
                                        <p:strVal val="visible"/>
                                      </p:to>
                                    </p:set>
                                    <p:anim calcmode="lin" valueType="num">
                                      <p:cBhvr additive="base">
                                        <p:cTn id="238" dur="500" fill="hold"/>
                                        <p:tgtEl>
                                          <p:spTgt spid="389"/>
                                        </p:tgtEl>
                                        <p:attrNameLst>
                                          <p:attrName>ppt_x</p:attrName>
                                        </p:attrNameLst>
                                      </p:cBhvr>
                                      <p:tavLst>
                                        <p:tav tm="0">
                                          <p:val>
                                            <p:strVal val="#ppt_x"/>
                                          </p:val>
                                        </p:tav>
                                        <p:tav tm="100000">
                                          <p:val>
                                            <p:strVal val="#ppt_x"/>
                                          </p:val>
                                        </p:tav>
                                      </p:tavLst>
                                    </p:anim>
                                    <p:anim calcmode="lin" valueType="num">
                                      <p:cBhvr additive="base">
                                        <p:cTn id="239" dur="500" fill="hold"/>
                                        <p:tgtEl>
                                          <p:spTgt spid="389"/>
                                        </p:tgtEl>
                                        <p:attrNameLst>
                                          <p:attrName>ppt_y</p:attrName>
                                        </p:attrNameLst>
                                      </p:cBhvr>
                                      <p:tavLst>
                                        <p:tav tm="0">
                                          <p:val>
                                            <p:strVal val="1+#ppt_h/2"/>
                                          </p:val>
                                        </p:tav>
                                        <p:tav tm="100000">
                                          <p:val>
                                            <p:strVal val="#ppt_y"/>
                                          </p:val>
                                        </p:tav>
                                      </p:tavLst>
                                    </p:anim>
                                  </p:childTnLst>
                                </p:cTn>
                              </p:par>
                            </p:childTnLst>
                          </p:cTn>
                        </p:par>
                      </p:childTnLst>
                    </p:cTn>
                  </p:par>
                  <p:par>
                    <p:cTn id="240" fill="hold">
                      <p:stCondLst>
                        <p:cond delay="indefinite"/>
                      </p:stCondLst>
                      <p:childTnLst>
                        <p:par>
                          <p:cTn id="241" fill="hold">
                            <p:stCondLst>
                              <p:cond delay="0"/>
                            </p:stCondLst>
                            <p:childTnLst>
                              <p:par>
                                <p:cTn id="242" presetID="2" presetClass="entr" presetSubtype="4" fill="hold" nodeType="clickEffect">
                                  <p:stCondLst>
                                    <p:cond delay="0"/>
                                  </p:stCondLst>
                                  <p:childTnLst>
                                    <p:set>
                                      <p:cBhvr>
                                        <p:cTn id="243" dur="1" fill="hold">
                                          <p:stCondLst>
                                            <p:cond delay="0"/>
                                          </p:stCondLst>
                                        </p:cTn>
                                        <p:tgtEl>
                                          <p:spTgt spid="178"/>
                                        </p:tgtEl>
                                        <p:attrNameLst>
                                          <p:attrName>style.visibility</p:attrName>
                                        </p:attrNameLst>
                                      </p:cBhvr>
                                      <p:to>
                                        <p:strVal val="visible"/>
                                      </p:to>
                                    </p:set>
                                    <p:anim calcmode="lin" valueType="num">
                                      <p:cBhvr additive="base">
                                        <p:cTn id="244" dur="500" fill="hold"/>
                                        <p:tgtEl>
                                          <p:spTgt spid="178"/>
                                        </p:tgtEl>
                                        <p:attrNameLst>
                                          <p:attrName>ppt_x</p:attrName>
                                        </p:attrNameLst>
                                      </p:cBhvr>
                                      <p:tavLst>
                                        <p:tav tm="0">
                                          <p:val>
                                            <p:strVal val="#ppt_x"/>
                                          </p:val>
                                        </p:tav>
                                        <p:tav tm="100000">
                                          <p:val>
                                            <p:strVal val="#ppt_x"/>
                                          </p:val>
                                        </p:tav>
                                      </p:tavLst>
                                    </p:anim>
                                    <p:anim calcmode="lin" valueType="num">
                                      <p:cBhvr additive="base">
                                        <p:cTn id="245" dur="500" fill="hold"/>
                                        <p:tgtEl>
                                          <p:spTgt spid="178"/>
                                        </p:tgtEl>
                                        <p:attrNameLst>
                                          <p:attrName>ppt_y</p:attrName>
                                        </p:attrNameLst>
                                      </p:cBhvr>
                                      <p:tavLst>
                                        <p:tav tm="0">
                                          <p:val>
                                            <p:strVal val="1+#ppt_h/2"/>
                                          </p:val>
                                        </p:tav>
                                        <p:tav tm="100000">
                                          <p:val>
                                            <p:strVal val="#ppt_y"/>
                                          </p:val>
                                        </p:tav>
                                      </p:tavLst>
                                    </p:anim>
                                  </p:childTnLst>
                                </p:cTn>
                              </p:par>
                              <p:par>
                                <p:cTn id="246" presetID="2" presetClass="entr" presetSubtype="4" fill="hold" nodeType="withEffect">
                                  <p:stCondLst>
                                    <p:cond delay="0"/>
                                  </p:stCondLst>
                                  <p:childTnLst>
                                    <p:set>
                                      <p:cBhvr>
                                        <p:cTn id="247" dur="1" fill="hold">
                                          <p:stCondLst>
                                            <p:cond delay="0"/>
                                          </p:stCondLst>
                                        </p:cTn>
                                        <p:tgtEl>
                                          <p:spTgt spid="166"/>
                                        </p:tgtEl>
                                        <p:attrNameLst>
                                          <p:attrName>style.visibility</p:attrName>
                                        </p:attrNameLst>
                                      </p:cBhvr>
                                      <p:to>
                                        <p:strVal val="visible"/>
                                      </p:to>
                                    </p:set>
                                    <p:anim calcmode="lin" valueType="num">
                                      <p:cBhvr additive="base">
                                        <p:cTn id="248" dur="500" fill="hold"/>
                                        <p:tgtEl>
                                          <p:spTgt spid="166"/>
                                        </p:tgtEl>
                                        <p:attrNameLst>
                                          <p:attrName>ppt_x</p:attrName>
                                        </p:attrNameLst>
                                      </p:cBhvr>
                                      <p:tavLst>
                                        <p:tav tm="0">
                                          <p:val>
                                            <p:strVal val="#ppt_x"/>
                                          </p:val>
                                        </p:tav>
                                        <p:tav tm="100000">
                                          <p:val>
                                            <p:strVal val="#ppt_x"/>
                                          </p:val>
                                        </p:tav>
                                      </p:tavLst>
                                    </p:anim>
                                    <p:anim calcmode="lin" valueType="num">
                                      <p:cBhvr additive="base">
                                        <p:cTn id="249" dur="500" fill="hold"/>
                                        <p:tgtEl>
                                          <p:spTgt spid="166"/>
                                        </p:tgtEl>
                                        <p:attrNameLst>
                                          <p:attrName>ppt_y</p:attrName>
                                        </p:attrNameLst>
                                      </p:cBhvr>
                                      <p:tavLst>
                                        <p:tav tm="0">
                                          <p:val>
                                            <p:strVal val="1+#ppt_h/2"/>
                                          </p:val>
                                        </p:tav>
                                        <p:tav tm="100000">
                                          <p:val>
                                            <p:strVal val="#ppt_y"/>
                                          </p:val>
                                        </p:tav>
                                      </p:tavLst>
                                    </p:anim>
                                  </p:childTnLst>
                                </p:cTn>
                              </p:par>
                              <p:par>
                                <p:cTn id="250" presetID="2" presetClass="entr" presetSubtype="4" fill="hold" nodeType="withEffect">
                                  <p:stCondLst>
                                    <p:cond delay="0"/>
                                  </p:stCondLst>
                                  <p:childTnLst>
                                    <p:set>
                                      <p:cBhvr>
                                        <p:cTn id="251" dur="1" fill="hold">
                                          <p:stCondLst>
                                            <p:cond delay="0"/>
                                          </p:stCondLst>
                                        </p:cTn>
                                        <p:tgtEl>
                                          <p:spTgt spid="170"/>
                                        </p:tgtEl>
                                        <p:attrNameLst>
                                          <p:attrName>style.visibility</p:attrName>
                                        </p:attrNameLst>
                                      </p:cBhvr>
                                      <p:to>
                                        <p:strVal val="visible"/>
                                      </p:to>
                                    </p:set>
                                    <p:anim calcmode="lin" valueType="num">
                                      <p:cBhvr additive="base">
                                        <p:cTn id="252" dur="500" fill="hold"/>
                                        <p:tgtEl>
                                          <p:spTgt spid="170"/>
                                        </p:tgtEl>
                                        <p:attrNameLst>
                                          <p:attrName>ppt_x</p:attrName>
                                        </p:attrNameLst>
                                      </p:cBhvr>
                                      <p:tavLst>
                                        <p:tav tm="0">
                                          <p:val>
                                            <p:strVal val="#ppt_x"/>
                                          </p:val>
                                        </p:tav>
                                        <p:tav tm="100000">
                                          <p:val>
                                            <p:strVal val="#ppt_x"/>
                                          </p:val>
                                        </p:tav>
                                      </p:tavLst>
                                    </p:anim>
                                    <p:anim calcmode="lin" valueType="num">
                                      <p:cBhvr additive="base">
                                        <p:cTn id="253" dur="500" fill="hold"/>
                                        <p:tgtEl>
                                          <p:spTgt spid="170"/>
                                        </p:tgtEl>
                                        <p:attrNameLst>
                                          <p:attrName>ppt_y</p:attrName>
                                        </p:attrNameLst>
                                      </p:cBhvr>
                                      <p:tavLst>
                                        <p:tav tm="0">
                                          <p:val>
                                            <p:strVal val="1+#ppt_h/2"/>
                                          </p:val>
                                        </p:tav>
                                        <p:tav tm="100000">
                                          <p:val>
                                            <p:strVal val="#ppt_y"/>
                                          </p:val>
                                        </p:tav>
                                      </p:tavLst>
                                    </p:anim>
                                  </p:childTnLst>
                                </p:cTn>
                              </p:par>
                              <p:par>
                                <p:cTn id="254" presetID="2" presetClass="entr" presetSubtype="4" fill="hold" nodeType="withEffect">
                                  <p:stCondLst>
                                    <p:cond delay="0"/>
                                  </p:stCondLst>
                                  <p:childTnLst>
                                    <p:set>
                                      <p:cBhvr>
                                        <p:cTn id="255" dur="1" fill="hold">
                                          <p:stCondLst>
                                            <p:cond delay="0"/>
                                          </p:stCondLst>
                                        </p:cTn>
                                        <p:tgtEl>
                                          <p:spTgt spid="173"/>
                                        </p:tgtEl>
                                        <p:attrNameLst>
                                          <p:attrName>style.visibility</p:attrName>
                                        </p:attrNameLst>
                                      </p:cBhvr>
                                      <p:to>
                                        <p:strVal val="visible"/>
                                      </p:to>
                                    </p:set>
                                    <p:anim calcmode="lin" valueType="num">
                                      <p:cBhvr additive="base">
                                        <p:cTn id="256" dur="500" fill="hold"/>
                                        <p:tgtEl>
                                          <p:spTgt spid="173"/>
                                        </p:tgtEl>
                                        <p:attrNameLst>
                                          <p:attrName>ppt_x</p:attrName>
                                        </p:attrNameLst>
                                      </p:cBhvr>
                                      <p:tavLst>
                                        <p:tav tm="0">
                                          <p:val>
                                            <p:strVal val="#ppt_x"/>
                                          </p:val>
                                        </p:tav>
                                        <p:tav tm="100000">
                                          <p:val>
                                            <p:strVal val="#ppt_x"/>
                                          </p:val>
                                        </p:tav>
                                      </p:tavLst>
                                    </p:anim>
                                    <p:anim calcmode="lin" valueType="num">
                                      <p:cBhvr additive="base">
                                        <p:cTn id="257" dur="500" fill="hold"/>
                                        <p:tgtEl>
                                          <p:spTgt spid="173"/>
                                        </p:tgtEl>
                                        <p:attrNameLst>
                                          <p:attrName>ppt_y</p:attrName>
                                        </p:attrNameLst>
                                      </p:cBhvr>
                                      <p:tavLst>
                                        <p:tav tm="0">
                                          <p:val>
                                            <p:strVal val="1+#ppt_h/2"/>
                                          </p:val>
                                        </p:tav>
                                        <p:tav tm="100000">
                                          <p:val>
                                            <p:strVal val="#ppt_y"/>
                                          </p:val>
                                        </p:tav>
                                      </p:tavLst>
                                    </p:anim>
                                  </p:childTnLst>
                                </p:cTn>
                              </p:par>
                              <p:par>
                                <p:cTn id="258" presetID="2" presetClass="entr" presetSubtype="4" fill="hold" nodeType="withEffect">
                                  <p:stCondLst>
                                    <p:cond delay="0"/>
                                  </p:stCondLst>
                                  <p:childTnLst>
                                    <p:set>
                                      <p:cBhvr>
                                        <p:cTn id="259" dur="1" fill="hold">
                                          <p:stCondLst>
                                            <p:cond delay="0"/>
                                          </p:stCondLst>
                                        </p:cTn>
                                        <p:tgtEl>
                                          <p:spTgt spid="174"/>
                                        </p:tgtEl>
                                        <p:attrNameLst>
                                          <p:attrName>style.visibility</p:attrName>
                                        </p:attrNameLst>
                                      </p:cBhvr>
                                      <p:to>
                                        <p:strVal val="visible"/>
                                      </p:to>
                                    </p:set>
                                    <p:anim calcmode="lin" valueType="num">
                                      <p:cBhvr additive="base">
                                        <p:cTn id="260" dur="500" fill="hold"/>
                                        <p:tgtEl>
                                          <p:spTgt spid="174"/>
                                        </p:tgtEl>
                                        <p:attrNameLst>
                                          <p:attrName>ppt_x</p:attrName>
                                        </p:attrNameLst>
                                      </p:cBhvr>
                                      <p:tavLst>
                                        <p:tav tm="0">
                                          <p:val>
                                            <p:strVal val="#ppt_x"/>
                                          </p:val>
                                        </p:tav>
                                        <p:tav tm="100000">
                                          <p:val>
                                            <p:strVal val="#ppt_x"/>
                                          </p:val>
                                        </p:tav>
                                      </p:tavLst>
                                    </p:anim>
                                    <p:anim calcmode="lin" valueType="num">
                                      <p:cBhvr additive="base">
                                        <p:cTn id="261" dur="500" fill="hold"/>
                                        <p:tgtEl>
                                          <p:spTgt spid="174"/>
                                        </p:tgtEl>
                                        <p:attrNameLst>
                                          <p:attrName>ppt_y</p:attrName>
                                        </p:attrNameLst>
                                      </p:cBhvr>
                                      <p:tavLst>
                                        <p:tav tm="0">
                                          <p:val>
                                            <p:strVal val="1+#ppt_h/2"/>
                                          </p:val>
                                        </p:tav>
                                        <p:tav tm="100000">
                                          <p:val>
                                            <p:strVal val="#ppt_y"/>
                                          </p:val>
                                        </p:tav>
                                      </p:tavLst>
                                    </p:anim>
                                  </p:childTnLst>
                                </p:cTn>
                              </p:par>
                              <p:par>
                                <p:cTn id="262" presetID="2" presetClass="entr" presetSubtype="4" fill="hold" nodeType="withEffect">
                                  <p:stCondLst>
                                    <p:cond delay="0"/>
                                  </p:stCondLst>
                                  <p:childTnLst>
                                    <p:set>
                                      <p:cBhvr>
                                        <p:cTn id="263" dur="1" fill="hold">
                                          <p:stCondLst>
                                            <p:cond delay="0"/>
                                          </p:stCondLst>
                                        </p:cTn>
                                        <p:tgtEl>
                                          <p:spTgt spid="175"/>
                                        </p:tgtEl>
                                        <p:attrNameLst>
                                          <p:attrName>style.visibility</p:attrName>
                                        </p:attrNameLst>
                                      </p:cBhvr>
                                      <p:to>
                                        <p:strVal val="visible"/>
                                      </p:to>
                                    </p:set>
                                    <p:anim calcmode="lin" valueType="num">
                                      <p:cBhvr additive="base">
                                        <p:cTn id="264" dur="500" fill="hold"/>
                                        <p:tgtEl>
                                          <p:spTgt spid="175"/>
                                        </p:tgtEl>
                                        <p:attrNameLst>
                                          <p:attrName>ppt_x</p:attrName>
                                        </p:attrNameLst>
                                      </p:cBhvr>
                                      <p:tavLst>
                                        <p:tav tm="0">
                                          <p:val>
                                            <p:strVal val="#ppt_x"/>
                                          </p:val>
                                        </p:tav>
                                        <p:tav tm="100000">
                                          <p:val>
                                            <p:strVal val="#ppt_x"/>
                                          </p:val>
                                        </p:tav>
                                      </p:tavLst>
                                    </p:anim>
                                    <p:anim calcmode="lin" valueType="num">
                                      <p:cBhvr additive="base">
                                        <p:cTn id="265" dur="500" fill="hold"/>
                                        <p:tgtEl>
                                          <p:spTgt spid="175"/>
                                        </p:tgtEl>
                                        <p:attrNameLst>
                                          <p:attrName>ppt_y</p:attrName>
                                        </p:attrNameLst>
                                      </p:cBhvr>
                                      <p:tavLst>
                                        <p:tav tm="0">
                                          <p:val>
                                            <p:strVal val="1+#ppt_h/2"/>
                                          </p:val>
                                        </p:tav>
                                        <p:tav tm="100000">
                                          <p:val>
                                            <p:strVal val="#ppt_y"/>
                                          </p:val>
                                        </p:tav>
                                      </p:tavLst>
                                    </p:anim>
                                  </p:childTnLst>
                                </p:cTn>
                              </p:par>
                              <p:par>
                                <p:cTn id="266" presetID="2" presetClass="entr" presetSubtype="4" fill="hold" nodeType="withEffect">
                                  <p:stCondLst>
                                    <p:cond delay="0"/>
                                  </p:stCondLst>
                                  <p:childTnLst>
                                    <p:set>
                                      <p:cBhvr>
                                        <p:cTn id="267" dur="1" fill="hold">
                                          <p:stCondLst>
                                            <p:cond delay="0"/>
                                          </p:stCondLst>
                                        </p:cTn>
                                        <p:tgtEl>
                                          <p:spTgt spid="180"/>
                                        </p:tgtEl>
                                        <p:attrNameLst>
                                          <p:attrName>style.visibility</p:attrName>
                                        </p:attrNameLst>
                                      </p:cBhvr>
                                      <p:to>
                                        <p:strVal val="visible"/>
                                      </p:to>
                                    </p:set>
                                    <p:anim calcmode="lin" valueType="num">
                                      <p:cBhvr additive="base">
                                        <p:cTn id="268" dur="500" fill="hold"/>
                                        <p:tgtEl>
                                          <p:spTgt spid="180"/>
                                        </p:tgtEl>
                                        <p:attrNameLst>
                                          <p:attrName>ppt_x</p:attrName>
                                        </p:attrNameLst>
                                      </p:cBhvr>
                                      <p:tavLst>
                                        <p:tav tm="0">
                                          <p:val>
                                            <p:strVal val="#ppt_x"/>
                                          </p:val>
                                        </p:tav>
                                        <p:tav tm="100000">
                                          <p:val>
                                            <p:strVal val="#ppt_x"/>
                                          </p:val>
                                        </p:tav>
                                      </p:tavLst>
                                    </p:anim>
                                    <p:anim calcmode="lin" valueType="num">
                                      <p:cBhvr additive="base">
                                        <p:cTn id="269" dur="500" fill="hold"/>
                                        <p:tgtEl>
                                          <p:spTgt spid="180"/>
                                        </p:tgtEl>
                                        <p:attrNameLst>
                                          <p:attrName>ppt_y</p:attrName>
                                        </p:attrNameLst>
                                      </p:cBhvr>
                                      <p:tavLst>
                                        <p:tav tm="0">
                                          <p:val>
                                            <p:strVal val="1+#ppt_h/2"/>
                                          </p:val>
                                        </p:tav>
                                        <p:tav tm="100000">
                                          <p:val>
                                            <p:strVal val="#ppt_y"/>
                                          </p:val>
                                        </p:tav>
                                      </p:tavLst>
                                    </p:anim>
                                  </p:childTnLst>
                                </p:cTn>
                              </p:par>
                              <p:par>
                                <p:cTn id="270" presetID="2" presetClass="entr" presetSubtype="4" fill="hold" nodeType="withEffect">
                                  <p:stCondLst>
                                    <p:cond delay="0"/>
                                  </p:stCondLst>
                                  <p:childTnLst>
                                    <p:set>
                                      <p:cBhvr>
                                        <p:cTn id="271" dur="1" fill="hold">
                                          <p:stCondLst>
                                            <p:cond delay="0"/>
                                          </p:stCondLst>
                                        </p:cTn>
                                        <p:tgtEl>
                                          <p:spTgt spid="181"/>
                                        </p:tgtEl>
                                        <p:attrNameLst>
                                          <p:attrName>style.visibility</p:attrName>
                                        </p:attrNameLst>
                                      </p:cBhvr>
                                      <p:to>
                                        <p:strVal val="visible"/>
                                      </p:to>
                                    </p:set>
                                    <p:anim calcmode="lin" valueType="num">
                                      <p:cBhvr additive="base">
                                        <p:cTn id="272" dur="500" fill="hold"/>
                                        <p:tgtEl>
                                          <p:spTgt spid="181"/>
                                        </p:tgtEl>
                                        <p:attrNameLst>
                                          <p:attrName>ppt_x</p:attrName>
                                        </p:attrNameLst>
                                      </p:cBhvr>
                                      <p:tavLst>
                                        <p:tav tm="0">
                                          <p:val>
                                            <p:strVal val="#ppt_x"/>
                                          </p:val>
                                        </p:tav>
                                        <p:tav tm="100000">
                                          <p:val>
                                            <p:strVal val="#ppt_x"/>
                                          </p:val>
                                        </p:tav>
                                      </p:tavLst>
                                    </p:anim>
                                    <p:anim calcmode="lin" valueType="num">
                                      <p:cBhvr additive="base">
                                        <p:cTn id="273" dur="500" fill="hold"/>
                                        <p:tgtEl>
                                          <p:spTgt spid="181"/>
                                        </p:tgtEl>
                                        <p:attrNameLst>
                                          <p:attrName>ppt_y</p:attrName>
                                        </p:attrNameLst>
                                      </p:cBhvr>
                                      <p:tavLst>
                                        <p:tav tm="0">
                                          <p:val>
                                            <p:strVal val="1+#ppt_h/2"/>
                                          </p:val>
                                        </p:tav>
                                        <p:tav tm="100000">
                                          <p:val>
                                            <p:strVal val="#ppt_y"/>
                                          </p:val>
                                        </p:tav>
                                      </p:tavLst>
                                    </p:anim>
                                  </p:childTnLst>
                                </p:cTn>
                              </p:par>
                              <p:par>
                                <p:cTn id="274" presetID="2" presetClass="entr" presetSubtype="4" fill="hold" nodeType="withEffect">
                                  <p:stCondLst>
                                    <p:cond delay="0"/>
                                  </p:stCondLst>
                                  <p:childTnLst>
                                    <p:set>
                                      <p:cBhvr>
                                        <p:cTn id="275" dur="1" fill="hold">
                                          <p:stCondLst>
                                            <p:cond delay="0"/>
                                          </p:stCondLst>
                                        </p:cTn>
                                        <p:tgtEl>
                                          <p:spTgt spid="184"/>
                                        </p:tgtEl>
                                        <p:attrNameLst>
                                          <p:attrName>style.visibility</p:attrName>
                                        </p:attrNameLst>
                                      </p:cBhvr>
                                      <p:to>
                                        <p:strVal val="visible"/>
                                      </p:to>
                                    </p:set>
                                    <p:anim calcmode="lin" valueType="num">
                                      <p:cBhvr additive="base">
                                        <p:cTn id="276" dur="500" fill="hold"/>
                                        <p:tgtEl>
                                          <p:spTgt spid="184"/>
                                        </p:tgtEl>
                                        <p:attrNameLst>
                                          <p:attrName>ppt_x</p:attrName>
                                        </p:attrNameLst>
                                      </p:cBhvr>
                                      <p:tavLst>
                                        <p:tav tm="0">
                                          <p:val>
                                            <p:strVal val="#ppt_x"/>
                                          </p:val>
                                        </p:tav>
                                        <p:tav tm="100000">
                                          <p:val>
                                            <p:strVal val="#ppt_x"/>
                                          </p:val>
                                        </p:tav>
                                      </p:tavLst>
                                    </p:anim>
                                    <p:anim calcmode="lin" valueType="num">
                                      <p:cBhvr additive="base">
                                        <p:cTn id="277" dur="500" fill="hold"/>
                                        <p:tgtEl>
                                          <p:spTgt spid="184"/>
                                        </p:tgtEl>
                                        <p:attrNameLst>
                                          <p:attrName>ppt_y</p:attrName>
                                        </p:attrNameLst>
                                      </p:cBhvr>
                                      <p:tavLst>
                                        <p:tav tm="0">
                                          <p:val>
                                            <p:strVal val="1+#ppt_h/2"/>
                                          </p:val>
                                        </p:tav>
                                        <p:tav tm="100000">
                                          <p:val>
                                            <p:strVal val="#ppt_y"/>
                                          </p:val>
                                        </p:tav>
                                      </p:tavLst>
                                    </p:anim>
                                  </p:childTnLst>
                                </p:cTn>
                              </p:par>
                              <p:par>
                                <p:cTn id="278" presetID="2" presetClass="entr" presetSubtype="4" fill="hold" nodeType="withEffect">
                                  <p:stCondLst>
                                    <p:cond delay="0"/>
                                  </p:stCondLst>
                                  <p:childTnLst>
                                    <p:set>
                                      <p:cBhvr>
                                        <p:cTn id="279" dur="1" fill="hold">
                                          <p:stCondLst>
                                            <p:cond delay="0"/>
                                          </p:stCondLst>
                                        </p:cTn>
                                        <p:tgtEl>
                                          <p:spTgt spid="187"/>
                                        </p:tgtEl>
                                        <p:attrNameLst>
                                          <p:attrName>style.visibility</p:attrName>
                                        </p:attrNameLst>
                                      </p:cBhvr>
                                      <p:to>
                                        <p:strVal val="visible"/>
                                      </p:to>
                                    </p:set>
                                    <p:anim calcmode="lin" valueType="num">
                                      <p:cBhvr additive="base">
                                        <p:cTn id="280" dur="500" fill="hold"/>
                                        <p:tgtEl>
                                          <p:spTgt spid="187"/>
                                        </p:tgtEl>
                                        <p:attrNameLst>
                                          <p:attrName>ppt_x</p:attrName>
                                        </p:attrNameLst>
                                      </p:cBhvr>
                                      <p:tavLst>
                                        <p:tav tm="0">
                                          <p:val>
                                            <p:strVal val="#ppt_x"/>
                                          </p:val>
                                        </p:tav>
                                        <p:tav tm="100000">
                                          <p:val>
                                            <p:strVal val="#ppt_x"/>
                                          </p:val>
                                        </p:tav>
                                      </p:tavLst>
                                    </p:anim>
                                    <p:anim calcmode="lin" valueType="num">
                                      <p:cBhvr additive="base">
                                        <p:cTn id="281" dur="500" fill="hold"/>
                                        <p:tgtEl>
                                          <p:spTgt spid="187"/>
                                        </p:tgtEl>
                                        <p:attrNameLst>
                                          <p:attrName>ppt_y</p:attrName>
                                        </p:attrNameLst>
                                      </p:cBhvr>
                                      <p:tavLst>
                                        <p:tav tm="0">
                                          <p:val>
                                            <p:strVal val="1+#ppt_h/2"/>
                                          </p:val>
                                        </p:tav>
                                        <p:tav tm="100000">
                                          <p:val>
                                            <p:strVal val="#ppt_y"/>
                                          </p:val>
                                        </p:tav>
                                      </p:tavLst>
                                    </p:anim>
                                  </p:childTnLst>
                                </p:cTn>
                              </p:par>
                              <p:par>
                                <p:cTn id="282" presetID="2" presetClass="entr" presetSubtype="4" fill="hold" nodeType="withEffect">
                                  <p:stCondLst>
                                    <p:cond delay="0"/>
                                  </p:stCondLst>
                                  <p:childTnLst>
                                    <p:set>
                                      <p:cBhvr>
                                        <p:cTn id="283" dur="1" fill="hold">
                                          <p:stCondLst>
                                            <p:cond delay="0"/>
                                          </p:stCondLst>
                                        </p:cTn>
                                        <p:tgtEl>
                                          <p:spTgt spid="188"/>
                                        </p:tgtEl>
                                        <p:attrNameLst>
                                          <p:attrName>style.visibility</p:attrName>
                                        </p:attrNameLst>
                                      </p:cBhvr>
                                      <p:to>
                                        <p:strVal val="visible"/>
                                      </p:to>
                                    </p:set>
                                    <p:anim calcmode="lin" valueType="num">
                                      <p:cBhvr additive="base">
                                        <p:cTn id="284" dur="500" fill="hold"/>
                                        <p:tgtEl>
                                          <p:spTgt spid="188"/>
                                        </p:tgtEl>
                                        <p:attrNameLst>
                                          <p:attrName>ppt_x</p:attrName>
                                        </p:attrNameLst>
                                      </p:cBhvr>
                                      <p:tavLst>
                                        <p:tav tm="0">
                                          <p:val>
                                            <p:strVal val="#ppt_x"/>
                                          </p:val>
                                        </p:tav>
                                        <p:tav tm="100000">
                                          <p:val>
                                            <p:strVal val="#ppt_x"/>
                                          </p:val>
                                        </p:tav>
                                      </p:tavLst>
                                    </p:anim>
                                    <p:anim calcmode="lin" valueType="num">
                                      <p:cBhvr additive="base">
                                        <p:cTn id="285" dur="500" fill="hold"/>
                                        <p:tgtEl>
                                          <p:spTgt spid="188"/>
                                        </p:tgtEl>
                                        <p:attrNameLst>
                                          <p:attrName>ppt_y</p:attrName>
                                        </p:attrNameLst>
                                      </p:cBhvr>
                                      <p:tavLst>
                                        <p:tav tm="0">
                                          <p:val>
                                            <p:strVal val="1+#ppt_h/2"/>
                                          </p:val>
                                        </p:tav>
                                        <p:tav tm="100000">
                                          <p:val>
                                            <p:strVal val="#ppt_y"/>
                                          </p:val>
                                        </p:tav>
                                      </p:tavLst>
                                    </p:anim>
                                  </p:childTnLst>
                                </p:cTn>
                              </p:par>
                              <p:par>
                                <p:cTn id="286" presetID="2" presetClass="entr" presetSubtype="4" fill="hold" nodeType="withEffect">
                                  <p:stCondLst>
                                    <p:cond delay="0"/>
                                  </p:stCondLst>
                                  <p:childTnLst>
                                    <p:set>
                                      <p:cBhvr>
                                        <p:cTn id="287" dur="1" fill="hold">
                                          <p:stCondLst>
                                            <p:cond delay="0"/>
                                          </p:stCondLst>
                                        </p:cTn>
                                        <p:tgtEl>
                                          <p:spTgt spid="189"/>
                                        </p:tgtEl>
                                        <p:attrNameLst>
                                          <p:attrName>style.visibility</p:attrName>
                                        </p:attrNameLst>
                                      </p:cBhvr>
                                      <p:to>
                                        <p:strVal val="visible"/>
                                      </p:to>
                                    </p:set>
                                    <p:anim calcmode="lin" valueType="num">
                                      <p:cBhvr additive="base">
                                        <p:cTn id="288" dur="500" fill="hold"/>
                                        <p:tgtEl>
                                          <p:spTgt spid="189"/>
                                        </p:tgtEl>
                                        <p:attrNameLst>
                                          <p:attrName>ppt_x</p:attrName>
                                        </p:attrNameLst>
                                      </p:cBhvr>
                                      <p:tavLst>
                                        <p:tav tm="0">
                                          <p:val>
                                            <p:strVal val="#ppt_x"/>
                                          </p:val>
                                        </p:tav>
                                        <p:tav tm="100000">
                                          <p:val>
                                            <p:strVal val="#ppt_x"/>
                                          </p:val>
                                        </p:tav>
                                      </p:tavLst>
                                    </p:anim>
                                    <p:anim calcmode="lin" valueType="num">
                                      <p:cBhvr additive="base">
                                        <p:cTn id="289" dur="500" fill="hold"/>
                                        <p:tgtEl>
                                          <p:spTgt spid="189"/>
                                        </p:tgtEl>
                                        <p:attrNameLst>
                                          <p:attrName>ppt_y</p:attrName>
                                        </p:attrNameLst>
                                      </p:cBhvr>
                                      <p:tavLst>
                                        <p:tav tm="0">
                                          <p:val>
                                            <p:strVal val="1+#ppt_h/2"/>
                                          </p:val>
                                        </p:tav>
                                        <p:tav tm="100000">
                                          <p:val>
                                            <p:strVal val="#ppt_y"/>
                                          </p:val>
                                        </p:tav>
                                      </p:tavLst>
                                    </p:anim>
                                  </p:childTnLst>
                                </p:cTn>
                              </p:par>
                            </p:childTnLst>
                          </p:cTn>
                        </p:par>
                        <p:par>
                          <p:cTn id="290" fill="hold">
                            <p:stCondLst>
                              <p:cond delay="500"/>
                            </p:stCondLst>
                            <p:childTnLst>
                              <p:par>
                                <p:cTn id="291" presetID="2" presetClass="entr" presetSubtype="4" fill="hold" nodeType="afterEffect">
                                  <p:stCondLst>
                                    <p:cond delay="0"/>
                                  </p:stCondLst>
                                  <p:childTnLst>
                                    <p:set>
                                      <p:cBhvr>
                                        <p:cTn id="292" dur="1" fill="hold">
                                          <p:stCondLst>
                                            <p:cond delay="0"/>
                                          </p:stCondLst>
                                        </p:cTn>
                                        <p:tgtEl>
                                          <p:spTgt spid="470"/>
                                        </p:tgtEl>
                                        <p:attrNameLst>
                                          <p:attrName>style.visibility</p:attrName>
                                        </p:attrNameLst>
                                      </p:cBhvr>
                                      <p:to>
                                        <p:strVal val="visible"/>
                                      </p:to>
                                    </p:set>
                                    <p:anim calcmode="lin" valueType="num">
                                      <p:cBhvr additive="base">
                                        <p:cTn id="293" dur="500" fill="hold"/>
                                        <p:tgtEl>
                                          <p:spTgt spid="470"/>
                                        </p:tgtEl>
                                        <p:attrNameLst>
                                          <p:attrName>ppt_x</p:attrName>
                                        </p:attrNameLst>
                                      </p:cBhvr>
                                      <p:tavLst>
                                        <p:tav tm="0">
                                          <p:val>
                                            <p:strVal val="#ppt_x"/>
                                          </p:val>
                                        </p:tav>
                                        <p:tav tm="100000">
                                          <p:val>
                                            <p:strVal val="#ppt_x"/>
                                          </p:val>
                                        </p:tav>
                                      </p:tavLst>
                                    </p:anim>
                                    <p:anim calcmode="lin" valueType="num">
                                      <p:cBhvr additive="base">
                                        <p:cTn id="294" dur="500" fill="hold"/>
                                        <p:tgtEl>
                                          <p:spTgt spid="470"/>
                                        </p:tgtEl>
                                        <p:attrNameLst>
                                          <p:attrName>ppt_y</p:attrName>
                                        </p:attrNameLst>
                                      </p:cBhvr>
                                      <p:tavLst>
                                        <p:tav tm="0">
                                          <p:val>
                                            <p:strVal val="1+#ppt_h/2"/>
                                          </p:val>
                                        </p:tav>
                                        <p:tav tm="100000">
                                          <p:val>
                                            <p:strVal val="#ppt_y"/>
                                          </p:val>
                                        </p:tav>
                                      </p:tavLst>
                                    </p:anim>
                                  </p:childTnLst>
                                </p:cTn>
                              </p:par>
                              <p:par>
                                <p:cTn id="295" presetID="2" presetClass="entr" presetSubtype="4" fill="hold" nodeType="withEffect">
                                  <p:stCondLst>
                                    <p:cond delay="0"/>
                                  </p:stCondLst>
                                  <p:childTnLst>
                                    <p:set>
                                      <p:cBhvr>
                                        <p:cTn id="296" dur="1" fill="hold">
                                          <p:stCondLst>
                                            <p:cond delay="0"/>
                                          </p:stCondLst>
                                        </p:cTn>
                                        <p:tgtEl>
                                          <p:spTgt spid="477"/>
                                        </p:tgtEl>
                                        <p:attrNameLst>
                                          <p:attrName>style.visibility</p:attrName>
                                        </p:attrNameLst>
                                      </p:cBhvr>
                                      <p:to>
                                        <p:strVal val="visible"/>
                                      </p:to>
                                    </p:set>
                                    <p:anim calcmode="lin" valueType="num">
                                      <p:cBhvr additive="base">
                                        <p:cTn id="297" dur="500" fill="hold"/>
                                        <p:tgtEl>
                                          <p:spTgt spid="477"/>
                                        </p:tgtEl>
                                        <p:attrNameLst>
                                          <p:attrName>ppt_x</p:attrName>
                                        </p:attrNameLst>
                                      </p:cBhvr>
                                      <p:tavLst>
                                        <p:tav tm="0">
                                          <p:val>
                                            <p:strVal val="#ppt_x"/>
                                          </p:val>
                                        </p:tav>
                                        <p:tav tm="100000">
                                          <p:val>
                                            <p:strVal val="#ppt_x"/>
                                          </p:val>
                                        </p:tav>
                                      </p:tavLst>
                                    </p:anim>
                                    <p:anim calcmode="lin" valueType="num">
                                      <p:cBhvr additive="base">
                                        <p:cTn id="298" dur="500" fill="hold"/>
                                        <p:tgtEl>
                                          <p:spTgt spid="477"/>
                                        </p:tgtEl>
                                        <p:attrNameLst>
                                          <p:attrName>ppt_y</p:attrName>
                                        </p:attrNameLst>
                                      </p:cBhvr>
                                      <p:tavLst>
                                        <p:tav tm="0">
                                          <p:val>
                                            <p:strVal val="1+#ppt_h/2"/>
                                          </p:val>
                                        </p:tav>
                                        <p:tav tm="100000">
                                          <p:val>
                                            <p:strVal val="#ppt_y"/>
                                          </p:val>
                                        </p:tav>
                                      </p:tavLst>
                                    </p:anim>
                                  </p:childTnLst>
                                </p:cTn>
                              </p:par>
                              <p:par>
                                <p:cTn id="299" presetID="2" presetClass="entr" presetSubtype="4" fill="hold" grpId="0" nodeType="withEffect">
                                  <p:stCondLst>
                                    <p:cond delay="0"/>
                                  </p:stCondLst>
                                  <p:childTnLst>
                                    <p:set>
                                      <p:cBhvr>
                                        <p:cTn id="300" dur="1" fill="hold">
                                          <p:stCondLst>
                                            <p:cond delay="0"/>
                                          </p:stCondLst>
                                        </p:cTn>
                                        <p:tgtEl>
                                          <p:spTgt spid="483"/>
                                        </p:tgtEl>
                                        <p:attrNameLst>
                                          <p:attrName>style.visibility</p:attrName>
                                        </p:attrNameLst>
                                      </p:cBhvr>
                                      <p:to>
                                        <p:strVal val="visible"/>
                                      </p:to>
                                    </p:set>
                                    <p:anim calcmode="lin" valueType="num">
                                      <p:cBhvr additive="base">
                                        <p:cTn id="301" dur="500" fill="hold"/>
                                        <p:tgtEl>
                                          <p:spTgt spid="483"/>
                                        </p:tgtEl>
                                        <p:attrNameLst>
                                          <p:attrName>ppt_x</p:attrName>
                                        </p:attrNameLst>
                                      </p:cBhvr>
                                      <p:tavLst>
                                        <p:tav tm="0">
                                          <p:val>
                                            <p:strVal val="#ppt_x"/>
                                          </p:val>
                                        </p:tav>
                                        <p:tav tm="100000">
                                          <p:val>
                                            <p:strVal val="#ppt_x"/>
                                          </p:val>
                                        </p:tav>
                                      </p:tavLst>
                                    </p:anim>
                                    <p:anim calcmode="lin" valueType="num">
                                      <p:cBhvr additive="base">
                                        <p:cTn id="302" dur="500" fill="hold"/>
                                        <p:tgtEl>
                                          <p:spTgt spid="483"/>
                                        </p:tgtEl>
                                        <p:attrNameLst>
                                          <p:attrName>ppt_y</p:attrName>
                                        </p:attrNameLst>
                                      </p:cBhvr>
                                      <p:tavLst>
                                        <p:tav tm="0">
                                          <p:val>
                                            <p:strVal val="1+#ppt_h/2"/>
                                          </p:val>
                                        </p:tav>
                                        <p:tav tm="100000">
                                          <p:val>
                                            <p:strVal val="#ppt_y"/>
                                          </p:val>
                                        </p:tav>
                                      </p:tavLst>
                                    </p:anim>
                                  </p:childTnLst>
                                </p:cTn>
                              </p:par>
                              <p:par>
                                <p:cTn id="303" presetID="2" presetClass="entr" presetSubtype="4" fill="hold" nodeType="withEffect">
                                  <p:stCondLst>
                                    <p:cond delay="0"/>
                                  </p:stCondLst>
                                  <p:childTnLst>
                                    <p:set>
                                      <p:cBhvr>
                                        <p:cTn id="304" dur="1" fill="hold">
                                          <p:stCondLst>
                                            <p:cond delay="0"/>
                                          </p:stCondLst>
                                        </p:cTn>
                                        <p:tgtEl>
                                          <p:spTgt spid="517"/>
                                        </p:tgtEl>
                                        <p:attrNameLst>
                                          <p:attrName>style.visibility</p:attrName>
                                        </p:attrNameLst>
                                      </p:cBhvr>
                                      <p:to>
                                        <p:strVal val="visible"/>
                                      </p:to>
                                    </p:set>
                                    <p:anim calcmode="lin" valueType="num">
                                      <p:cBhvr additive="base">
                                        <p:cTn id="305" dur="500" fill="hold"/>
                                        <p:tgtEl>
                                          <p:spTgt spid="517"/>
                                        </p:tgtEl>
                                        <p:attrNameLst>
                                          <p:attrName>ppt_x</p:attrName>
                                        </p:attrNameLst>
                                      </p:cBhvr>
                                      <p:tavLst>
                                        <p:tav tm="0">
                                          <p:val>
                                            <p:strVal val="#ppt_x"/>
                                          </p:val>
                                        </p:tav>
                                        <p:tav tm="100000">
                                          <p:val>
                                            <p:strVal val="#ppt_x"/>
                                          </p:val>
                                        </p:tav>
                                      </p:tavLst>
                                    </p:anim>
                                    <p:anim calcmode="lin" valueType="num">
                                      <p:cBhvr additive="base">
                                        <p:cTn id="306" dur="500" fill="hold"/>
                                        <p:tgtEl>
                                          <p:spTgt spid="517"/>
                                        </p:tgtEl>
                                        <p:attrNameLst>
                                          <p:attrName>ppt_y</p:attrName>
                                        </p:attrNameLst>
                                      </p:cBhvr>
                                      <p:tavLst>
                                        <p:tav tm="0">
                                          <p:val>
                                            <p:strVal val="1+#ppt_h/2"/>
                                          </p:val>
                                        </p:tav>
                                        <p:tav tm="100000">
                                          <p:val>
                                            <p:strVal val="#ppt_y"/>
                                          </p:val>
                                        </p:tav>
                                      </p:tavLst>
                                    </p:anim>
                                  </p:childTnLst>
                                </p:cTn>
                              </p:par>
                              <p:par>
                                <p:cTn id="307" presetID="2" presetClass="entr" presetSubtype="4" fill="hold" nodeType="withEffect">
                                  <p:stCondLst>
                                    <p:cond delay="0"/>
                                  </p:stCondLst>
                                  <p:childTnLst>
                                    <p:set>
                                      <p:cBhvr>
                                        <p:cTn id="308" dur="1" fill="hold">
                                          <p:stCondLst>
                                            <p:cond delay="0"/>
                                          </p:stCondLst>
                                        </p:cTn>
                                        <p:tgtEl>
                                          <p:spTgt spid="518"/>
                                        </p:tgtEl>
                                        <p:attrNameLst>
                                          <p:attrName>style.visibility</p:attrName>
                                        </p:attrNameLst>
                                      </p:cBhvr>
                                      <p:to>
                                        <p:strVal val="visible"/>
                                      </p:to>
                                    </p:set>
                                    <p:anim calcmode="lin" valueType="num">
                                      <p:cBhvr additive="base">
                                        <p:cTn id="309" dur="500" fill="hold"/>
                                        <p:tgtEl>
                                          <p:spTgt spid="518"/>
                                        </p:tgtEl>
                                        <p:attrNameLst>
                                          <p:attrName>ppt_x</p:attrName>
                                        </p:attrNameLst>
                                      </p:cBhvr>
                                      <p:tavLst>
                                        <p:tav tm="0">
                                          <p:val>
                                            <p:strVal val="#ppt_x"/>
                                          </p:val>
                                        </p:tav>
                                        <p:tav tm="100000">
                                          <p:val>
                                            <p:strVal val="#ppt_x"/>
                                          </p:val>
                                        </p:tav>
                                      </p:tavLst>
                                    </p:anim>
                                    <p:anim calcmode="lin" valueType="num">
                                      <p:cBhvr additive="base">
                                        <p:cTn id="310" dur="500" fill="hold"/>
                                        <p:tgtEl>
                                          <p:spTgt spid="518"/>
                                        </p:tgtEl>
                                        <p:attrNameLst>
                                          <p:attrName>ppt_y</p:attrName>
                                        </p:attrNameLst>
                                      </p:cBhvr>
                                      <p:tavLst>
                                        <p:tav tm="0">
                                          <p:val>
                                            <p:strVal val="1+#ppt_h/2"/>
                                          </p:val>
                                        </p:tav>
                                        <p:tav tm="100000">
                                          <p:val>
                                            <p:strVal val="#ppt_y"/>
                                          </p:val>
                                        </p:tav>
                                      </p:tavLst>
                                    </p:anim>
                                  </p:childTnLst>
                                </p:cTn>
                              </p:par>
                              <p:par>
                                <p:cTn id="311" presetID="2" presetClass="entr" presetSubtype="4" fill="hold" nodeType="withEffect">
                                  <p:stCondLst>
                                    <p:cond delay="0"/>
                                  </p:stCondLst>
                                  <p:childTnLst>
                                    <p:set>
                                      <p:cBhvr>
                                        <p:cTn id="312" dur="1" fill="hold">
                                          <p:stCondLst>
                                            <p:cond delay="0"/>
                                          </p:stCondLst>
                                        </p:cTn>
                                        <p:tgtEl>
                                          <p:spTgt spid="519"/>
                                        </p:tgtEl>
                                        <p:attrNameLst>
                                          <p:attrName>style.visibility</p:attrName>
                                        </p:attrNameLst>
                                      </p:cBhvr>
                                      <p:to>
                                        <p:strVal val="visible"/>
                                      </p:to>
                                    </p:set>
                                    <p:anim calcmode="lin" valueType="num">
                                      <p:cBhvr additive="base">
                                        <p:cTn id="313" dur="500" fill="hold"/>
                                        <p:tgtEl>
                                          <p:spTgt spid="519"/>
                                        </p:tgtEl>
                                        <p:attrNameLst>
                                          <p:attrName>ppt_x</p:attrName>
                                        </p:attrNameLst>
                                      </p:cBhvr>
                                      <p:tavLst>
                                        <p:tav tm="0">
                                          <p:val>
                                            <p:strVal val="#ppt_x"/>
                                          </p:val>
                                        </p:tav>
                                        <p:tav tm="100000">
                                          <p:val>
                                            <p:strVal val="#ppt_x"/>
                                          </p:val>
                                        </p:tav>
                                      </p:tavLst>
                                    </p:anim>
                                    <p:anim calcmode="lin" valueType="num">
                                      <p:cBhvr additive="base">
                                        <p:cTn id="314" dur="500" fill="hold"/>
                                        <p:tgtEl>
                                          <p:spTgt spid="519"/>
                                        </p:tgtEl>
                                        <p:attrNameLst>
                                          <p:attrName>ppt_y</p:attrName>
                                        </p:attrNameLst>
                                      </p:cBhvr>
                                      <p:tavLst>
                                        <p:tav tm="0">
                                          <p:val>
                                            <p:strVal val="1+#ppt_h/2"/>
                                          </p:val>
                                        </p:tav>
                                        <p:tav tm="100000">
                                          <p:val>
                                            <p:strVal val="#ppt_y"/>
                                          </p:val>
                                        </p:tav>
                                      </p:tavLst>
                                    </p:anim>
                                  </p:childTnLst>
                                </p:cTn>
                              </p:par>
                              <p:par>
                                <p:cTn id="315" presetID="2" presetClass="entr" presetSubtype="4" fill="hold" nodeType="withEffect">
                                  <p:stCondLst>
                                    <p:cond delay="0"/>
                                  </p:stCondLst>
                                  <p:childTnLst>
                                    <p:set>
                                      <p:cBhvr>
                                        <p:cTn id="316" dur="1" fill="hold">
                                          <p:stCondLst>
                                            <p:cond delay="0"/>
                                          </p:stCondLst>
                                        </p:cTn>
                                        <p:tgtEl>
                                          <p:spTgt spid="520"/>
                                        </p:tgtEl>
                                        <p:attrNameLst>
                                          <p:attrName>style.visibility</p:attrName>
                                        </p:attrNameLst>
                                      </p:cBhvr>
                                      <p:to>
                                        <p:strVal val="visible"/>
                                      </p:to>
                                    </p:set>
                                    <p:anim calcmode="lin" valueType="num">
                                      <p:cBhvr additive="base">
                                        <p:cTn id="317" dur="500" fill="hold"/>
                                        <p:tgtEl>
                                          <p:spTgt spid="520"/>
                                        </p:tgtEl>
                                        <p:attrNameLst>
                                          <p:attrName>ppt_x</p:attrName>
                                        </p:attrNameLst>
                                      </p:cBhvr>
                                      <p:tavLst>
                                        <p:tav tm="0">
                                          <p:val>
                                            <p:strVal val="#ppt_x"/>
                                          </p:val>
                                        </p:tav>
                                        <p:tav tm="100000">
                                          <p:val>
                                            <p:strVal val="#ppt_x"/>
                                          </p:val>
                                        </p:tav>
                                      </p:tavLst>
                                    </p:anim>
                                    <p:anim calcmode="lin" valueType="num">
                                      <p:cBhvr additive="base">
                                        <p:cTn id="318" dur="500" fill="hold"/>
                                        <p:tgtEl>
                                          <p:spTgt spid="520"/>
                                        </p:tgtEl>
                                        <p:attrNameLst>
                                          <p:attrName>ppt_y</p:attrName>
                                        </p:attrNameLst>
                                      </p:cBhvr>
                                      <p:tavLst>
                                        <p:tav tm="0">
                                          <p:val>
                                            <p:strVal val="1+#ppt_h/2"/>
                                          </p:val>
                                        </p:tav>
                                        <p:tav tm="100000">
                                          <p:val>
                                            <p:strVal val="#ppt_y"/>
                                          </p:val>
                                        </p:tav>
                                      </p:tavLst>
                                    </p:anim>
                                  </p:childTnLst>
                                </p:cTn>
                              </p:par>
                              <p:par>
                                <p:cTn id="319" presetID="2" presetClass="entr" presetSubtype="4" fill="hold" nodeType="withEffect">
                                  <p:stCondLst>
                                    <p:cond delay="0"/>
                                  </p:stCondLst>
                                  <p:childTnLst>
                                    <p:set>
                                      <p:cBhvr>
                                        <p:cTn id="320" dur="1" fill="hold">
                                          <p:stCondLst>
                                            <p:cond delay="0"/>
                                          </p:stCondLst>
                                        </p:cTn>
                                        <p:tgtEl>
                                          <p:spTgt spid="521"/>
                                        </p:tgtEl>
                                        <p:attrNameLst>
                                          <p:attrName>style.visibility</p:attrName>
                                        </p:attrNameLst>
                                      </p:cBhvr>
                                      <p:to>
                                        <p:strVal val="visible"/>
                                      </p:to>
                                    </p:set>
                                    <p:anim calcmode="lin" valueType="num">
                                      <p:cBhvr additive="base">
                                        <p:cTn id="321" dur="500" fill="hold"/>
                                        <p:tgtEl>
                                          <p:spTgt spid="521"/>
                                        </p:tgtEl>
                                        <p:attrNameLst>
                                          <p:attrName>ppt_x</p:attrName>
                                        </p:attrNameLst>
                                      </p:cBhvr>
                                      <p:tavLst>
                                        <p:tav tm="0">
                                          <p:val>
                                            <p:strVal val="#ppt_x"/>
                                          </p:val>
                                        </p:tav>
                                        <p:tav tm="100000">
                                          <p:val>
                                            <p:strVal val="#ppt_x"/>
                                          </p:val>
                                        </p:tav>
                                      </p:tavLst>
                                    </p:anim>
                                    <p:anim calcmode="lin" valueType="num">
                                      <p:cBhvr additive="base">
                                        <p:cTn id="322" dur="500" fill="hold"/>
                                        <p:tgtEl>
                                          <p:spTgt spid="521"/>
                                        </p:tgtEl>
                                        <p:attrNameLst>
                                          <p:attrName>ppt_y</p:attrName>
                                        </p:attrNameLst>
                                      </p:cBhvr>
                                      <p:tavLst>
                                        <p:tav tm="0">
                                          <p:val>
                                            <p:strVal val="1+#ppt_h/2"/>
                                          </p:val>
                                        </p:tav>
                                        <p:tav tm="100000">
                                          <p:val>
                                            <p:strVal val="#ppt_y"/>
                                          </p:val>
                                        </p:tav>
                                      </p:tavLst>
                                    </p:anim>
                                  </p:childTnLst>
                                </p:cTn>
                              </p:par>
                              <p:par>
                                <p:cTn id="323" presetID="2" presetClass="entr" presetSubtype="4" fill="hold" nodeType="withEffect">
                                  <p:stCondLst>
                                    <p:cond delay="0"/>
                                  </p:stCondLst>
                                  <p:childTnLst>
                                    <p:set>
                                      <p:cBhvr>
                                        <p:cTn id="324" dur="1" fill="hold">
                                          <p:stCondLst>
                                            <p:cond delay="0"/>
                                          </p:stCondLst>
                                        </p:cTn>
                                        <p:tgtEl>
                                          <p:spTgt spid="522"/>
                                        </p:tgtEl>
                                        <p:attrNameLst>
                                          <p:attrName>style.visibility</p:attrName>
                                        </p:attrNameLst>
                                      </p:cBhvr>
                                      <p:to>
                                        <p:strVal val="visible"/>
                                      </p:to>
                                    </p:set>
                                    <p:anim calcmode="lin" valueType="num">
                                      <p:cBhvr additive="base">
                                        <p:cTn id="325" dur="500" fill="hold"/>
                                        <p:tgtEl>
                                          <p:spTgt spid="522"/>
                                        </p:tgtEl>
                                        <p:attrNameLst>
                                          <p:attrName>ppt_x</p:attrName>
                                        </p:attrNameLst>
                                      </p:cBhvr>
                                      <p:tavLst>
                                        <p:tav tm="0">
                                          <p:val>
                                            <p:strVal val="#ppt_x"/>
                                          </p:val>
                                        </p:tav>
                                        <p:tav tm="100000">
                                          <p:val>
                                            <p:strVal val="#ppt_x"/>
                                          </p:val>
                                        </p:tav>
                                      </p:tavLst>
                                    </p:anim>
                                    <p:anim calcmode="lin" valueType="num">
                                      <p:cBhvr additive="base">
                                        <p:cTn id="326" dur="500" fill="hold"/>
                                        <p:tgtEl>
                                          <p:spTgt spid="522"/>
                                        </p:tgtEl>
                                        <p:attrNameLst>
                                          <p:attrName>ppt_y</p:attrName>
                                        </p:attrNameLst>
                                      </p:cBhvr>
                                      <p:tavLst>
                                        <p:tav tm="0">
                                          <p:val>
                                            <p:strVal val="1+#ppt_h/2"/>
                                          </p:val>
                                        </p:tav>
                                        <p:tav tm="100000">
                                          <p:val>
                                            <p:strVal val="#ppt_y"/>
                                          </p:val>
                                        </p:tav>
                                      </p:tavLst>
                                    </p:anim>
                                  </p:childTnLst>
                                </p:cTn>
                              </p:par>
                              <p:par>
                                <p:cTn id="327" presetID="2" presetClass="entr" presetSubtype="4" fill="hold" grpId="0" nodeType="withEffect">
                                  <p:stCondLst>
                                    <p:cond delay="0"/>
                                  </p:stCondLst>
                                  <p:childTnLst>
                                    <p:set>
                                      <p:cBhvr>
                                        <p:cTn id="328" dur="1" fill="hold">
                                          <p:stCondLst>
                                            <p:cond delay="0"/>
                                          </p:stCondLst>
                                        </p:cTn>
                                        <p:tgtEl>
                                          <p:spTgt spid="546"/>
                                        </p:tgtEl>
                                        <p:attrNameLst>
                                          <p:attrName>style.visibility</p:attrName>
                                        </p:attrNameLst>
                                      </p:cBhvr>
                                      <p:to>
                                        <p:strVal val="visible"/>
                                      </p:to>
                                    </p:set>
                                    <p:anim calcmode="lin" valueType="num">
                                      <p:cBhvr additive="base">
                                        <p:cTn id="329" dur="500" fill="hold"/>
                                        <p:tgtEl>
                                          <p:spTgt spid="546"/>
                                        </p:tgtEl>
                                        <p:attrNameLst>
                                          <p:attrName>ppt_x</p:attrName>
                                        </p:attrNameLst>
                                      </p:cBhvr>
                                      <p:tavLst>
                                        <p:tav tm="0">
                                          <p:val>
                                            <p:strVal val="#ppt_x"/>
                                          </p:val>
                                        </p:tav>
                                        <p:tav tm="100000">
                                          <p:val>
                                            <p:strVal val="#ppt_x"/>
                                          </p:val>
                                        </p:tav>
                                      </p:tavLst>
                                    </p:anim>
                                    <p:anim calcmode="lin" valueType="num">
                                      <p:cBhvr additive="base">
                                        <p:cTn id="330" dur="500" fill="hold"/>
                                        <p:tgtEl>
                                          <p:spTgt spid="546"/>
                                        </p:tgtEl>
                                        <p:attrNameLst>
                                          <p:attrName>ppt_y</p:attrName>
                                        </p:attrNameLst>
                                      </p:cBhvr>
                                      <p:tavLst>
                                        <p:tav tm="0">
                                          <p:val>
                                            <p:strVal val="1+#ppt_h/2"/>
                                          </p:val>
                                        </p:tav>
                                        <p:tav tm="100000">
                                          <p:val>
                                            <p:strVal val="#ppt_y"/>
                                          </p:val>
                                        </p:tav>
                                      </p:tavLst>
                                    </p:anim>
                                  </p:childTnLst>
                                </p:cTn>
                              </p:par>
                              <p:par>
                                <p:cTn id="331" presetID="2" presetClass="entr" presetSubtype="4" fill="hold" grpId="0" nodeType="withEffect">
                                  <p:stCondLst>
                                    <p:cond delay="0"/>
                                  </p:stCondLst>
                                  <p:childTnLst>
                                    <p:set>
                                      <p:cBhvr>
                                        <p:cTn id="332" dur="1" fill="hold">
                                          <p:stCondLst>
                                            <p:cond delay="0"/>
                                          </p:stCondLst>
                                        </p:cTn>
                                        <p:tgtEl>
                                          <p:spTgt spid="547"/>
                                        </p:tgtEl>
                                        <p:attrNameLst>
                                          <p:attrName>style.visibility</p:attrName>
                                        </p:attrNameLst>
                                      </p:cBhvr>
                                      <p:to>
                                        <p:strVal val="visible"/>
                                      </p:to>
                                    </p:set>
                                    <p:anim calcmode="lin" valueType="num">
                                      <p:cBhvr additive="base">
                                        <p:cTn id="333" dur="500" fill="hold"/>
                                        <p:tgtEl>
                                          <p:spTgt spid="547"/>
                                        </p:tgtEl>
                                        <p:attrNameLst>
                                          <p:attrName>ppt_x</p:attrName>
                                        </p:attrNameLst>
                                      </p:cBhvr>
                                      <p:tavLst>
                                        <p:tav tm="0">
                                          <p:val>
                                            <p:strVal val="#ppt_x"/>
                                          </p:val>
                                        </p:tav>
                                        <p:tav tm="100000">
                                          <p:val>
                                            <p:strVal val="#ppt_x"/>
                                          </p:val>
                                        </p:tav>
                                      </p:tavLst>
                                    </p:anim>
                                    <p:anim calcmode="lin" valueType="num">
                                      <p:cBhvr additive="base">
                                        <p:cTn id="334" dur="500" fill="hold"/>
                                        <p:tgtEl>
                                          <p:spTgt spid="547"/>
                                        </p:tgtEl>
                                        <p:attrNameLst>
                                          <p:attrName>ppt_y</p:attrName>
                                        </p:attrNameLst>
                                      </p:cBhvr>
                                      <p:tavLst>
                                        <p:tav tm="0">
                                          <p:val>
                                            <p:strVal val="1+#ppt_h/2"/>
                                          </p:val>
                                        </p:tav>
                                        <p:tav tm="100000">
                                          <p:val>
                                            <p:strVal val="#ppt_y"/>
                                          </p:val>
                                        </p:tav>
                                      </p:tavLst>
                                    </p:anim>
                                  </p:childTnLst>
                                </p:cTn>
                              </p:par>
                              <p:par>
                                <p:cTn id="335" presetID="2" presetClass="entr" presetSubtype="4" fill="hold" nodeType="withEffect">
                                  <p:stCondLst>
                                    <p:cond delay="0"/>
                                  </p:stCondLst>
                                  <p:childTnLst>
                                    <p:set>
                                      <p:cBhvr>
                                        <p:cTn id="336" dur="1" fill="hold">
                                          <p:stCondLst>
                                            <p:cond delay="0"/>
                                          </p:stCondLst>
                                        </p:cTn>
                                        <p:tgtEl>
                                          <p:spTgt spid="192"/>
                                        </p:tgtEl>
                                        <p:attrNameLst>
                                          <p:attrName>style.visibility</p:attrName>
                                        </p:attrNameLst>
                                      </p:cBhvr>
                                      <p:to>
                                        <p:strVal val="visible"/>
                                      </p:to>
                                    </p:set>
                                    <p:anim calcmode="lin" valueType="num">
                                      <p:cBhvr additive="base">
                                        <p:cTn id="337" dur="500" fill="hold"/>
                                        <p:tgtEl>
                                          <p:spTgt spid="192"/>
                                        </p:tgtEl>
                                        <p:attrNameLst>
                                          <p:attrName>ppt_x</p:attrName>
                                        </p:attrNameLst>
                                      </p:cBhvr>
                                      <p:tavLst>
                                        <p:tav tm="0">
                                          <p:val>
                                            <p:strVal val="#ppt_x"/>
                                          </p:val>
                                        </p:tav>
                                        <p:tav tm="100000">
                                          <p:val>
                                            <p:strVal val="#ppt_x"/>
                                          </p:val>
                                        </p:tav>
                                      </p:tavLst>
                                    </p:anim>
                                    <p:anim calcmode="lin" valueType="num">
                                      <p:cBhvr additive="base">
                                        <p:cTn id="338" dur="500" fill="hold"/>
                                        <p:tgtEl>
                                          <p:spTgt spid="192"/>
                                        </p:tgtEl>
                                        <p:attrNameLst>
                                          <p:attrName>ppt_y</p:attrName>
                                        </p:attrNameLst>
                                      </p:cBhvr>
                                      <p:tavLst>
                                        <p:tav tm="0">
                                          <p:val>
                                            <p:strVal val="1+#ppt_h/2"/>
                                          </p:val>
                                        </p:tav>
                                        <p:tav tm="100000">
                                          <p:val>
                                            <p:strVal val="#ppt_y"/>
                                          </p:val>
                                        </p:tav>
                                      </p:tavLst>
                                    </p:anim>
                                  </p:childTnLst>
                                </p:cTn>
                              </p:par>
                              <p:par>
                                <p:cTn id="339" presetID="2" presetClass="entr" presetSubtype="4" fill="hold" nodeType="withEffect">
                                  <p:stCondLst>
                                    <p:cond delay="0"/>
                                  </p:stCondLst>
                                  <p:childTnLst>
                                    <p:set>
                                      <p:cBhvr>
                                        <p:cTn id="340" dur="1" fill="hold">
                                          <p:stCondLst>
                                            <p:cond delay="0"/>
                                          </p:stCondLst>
                                        </p:cTn>
                                        <p:tgtEl>
                                          <p:spTgt spid="193"/>
                                        </p:tgtEl>
                                        <p:attrNameLst>
                                          <p:attrName>style.visibility</p:attrName>
                                        </p:attrNameLst>
                                      </p:cBhvr>
                                      <p:to>
                                        <p:strVal val="visible"/>
                                      </p:to>
                                    </p:set>
                                    <p:anim calcmode="lin" valueType="num">
                                      <p:cBhvr additive="base">
                                        <p:cTn id="341" dur="500" fill="hold"/>
                                        <p:tgtEl>
                                          <p:spTgt spid="193"/>
                                        </p:tgtEl>
                                        <p:attrNameLst>
                                          <p:attrName>ppt_x</p:attrName>
                                        </p:attrNameLst>
                                      </p:cBhvr>
                                      <p:tavLst>
                                        <p:tav tm="0">
                                          <p:val>
                                            <p:strVal val="#ppt_x"/>
                                          </p:val>
                                        </p:tav>
                                        <p:tav tm="100000">
                                          <p:val>
                                            <p:strVal val="#ppt_x"/>
                                          </p:val>
                                        </p:tav>
                                      </p:tavLst>
                                    </p:anim>
                                    <p:anim calcmode="lin" valueType="num">
                                      <p:cBhvr additive="base">
                                        <p:cTn id="342" dur="500" fill="hold"/>
                                        <p:tgtEl>
                                          <p:spTgt spid="193"/>
                                        </p:tgtEl>
                                        <p:attrNameLst>
                                          <p:attrName>ppt_y</p:attrName>
                                        </p:attrNameLst>
                                      </p:cBhvr>
                                      <p:tavLst>
                                        <p:tav tm="0">
                                          <p:val>
                                            <p:strVal val="1+#ppt_h/2"/>
                                          </p:val>
                                        </p:tav>
                                        <p:tav tm="100000">
                                          <p:val>
                                            <p:strVal val="#ppt_y"/>
                                          </p:val>
                                        </p:tav>
                                      </p:tavLst>
                                    </p:anim>
                                  </p:childTnLst>
                                </p:cTn>
                              </p:par>
                              <p:par>
                                <p:cTn id="343" presetID="2" presetClass="entr" presetSubtype="4" fill="hold" grpId="0" nodeType="withEffect">
                                  <p:stCondLst>
                                    <p:cond delay="0"/>
                                  </p:stCondLst>
                                  <p:childTnLst>
                                    <p:set>
                                      <p:cBhvr>
                                        <p:cTn id="344" dur="1" fill="hold">
                                          <p:stCondLst>
                                            <p:cond delay="0"/>
                                          </p:stCondLst>
                                        </p:cTn>
                                        <p:tgtEl>
                                          <p:spTgt spid="476"/>
                                        </p:tgtEl>
                                        <p:attrNameLst>
                                          <p:attrName>style.visibility</p:attrName>
                                        </p:attrNameLst>
                                      </p:cBhvr>
                                      <p:to>
                                        <p:strVal val="visible"/>
                                      </p:to>
                                    </p:set>
                                    <p:anim calcmode="lin" valueType="num">
                                      <p:cBhvr additive="base">
                                        <p:cTn id="345" dur="500" fill="hold"/>
                                        <p:tgtEl>
                                          <p:spTgt spid="476"/>
                                        </p:tgtEl>
                                        <p:attrNameLst>
                                          <p:attrName>ppt_x</p:attrName>
                                        </p:attrNameLst>
                                      </p:cBhvr>
                                      <p:tavLst>
                                        <p:tav tm="0">
                                          <p:val>
                                            <p:strVal val="#ppt_x"/>
                                          </p:val>
                                        </p:tav>
                                        <p:tav tm="100000">
                                          <p:val>
                                            <p:strVal val="#ppt_x"/>
                                          </p:val>
                                        </p:tav>
                                      </p:tavLst>
                                    </p:anim>
                                    <p:anim calcmode="lin" valueType="num">
                                      <p:cBhvr additive="base">
                                        <p:cTn id="346" dur="500" fill="hold"/>
                                        <p:tgtEl>
                                          <p:spTgt spid="47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build="p"/>
      <p:bldP spid="106" grpId="0"/>
      <p:bldP spid="142" grpId="0"/>
      <p:bldP spid="378" grpId="0"/>
      <p:bldP spid="379" grpId="0"/>
      <p:bldP spid="388" grpId="0"/>
      <p:bldP spid="395" grpId="0"/>
      <p:bldP spid="409" grpId="0"/>
      <p:bldP spid="410" grpId="0"/>
      <p:bldP spid="411" grpId="0"/>
      <p:bldP spid="476" grpId="0"/>
      <p:bldP spid="483" grpId="0"/>
      <p:bldP spid="508" grpId="0"/>
      <p:bldP spid="509" grpId="0"/>
      <p:bldP spid="510" grpId="0"/>
      <p:bldP spid="523" grpId="0"/>
      <p:bldP spid="526" grpId="0"/>
      <p:bldP spid="527" grpId="0"/>
      <p:bldP spid="528" grpId="0"/>
      <p:bldP spid="529" grpId="0"/>
      <p:bldP spid="530" grpId="0"/>
      <p:bldP spid="532" grpId="0"/>
      <p:bldP spid="533" grpId="0"/>
      <p:bldP spid="39" grpId="0"/>
      <p:bldP spid="534" grpId="0"/>
      <p:bldP spid="535" grpId="0"/>
      <p:bldP spid="536" grpId="0"/>
      <p:bldP spid="537" grpId="0"/>
      <p:bldP spid="538" grpId="0"/>
      <p:bldP spid="539" grpId="0"/>
      <p:bldP spid="540" grpId="0"/>
      <p:bldP spid="541" grpId="0"/>
      <p:bldP spid="542" grpId="0"/>
      <p:bldP spid="544" grpId="0"/>
      <p:bldP spid="545" grpId="0"/>
      <p:bldP spid="546" grpId="0"/>
      <p:bldP spid="547" grpId="0"/>
      <p:bldP spid="548" grpId="0"/>
      <p:bldP spid="164" grpId="0"/>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78" name="Straight Connector 177">
            <a:extLst>
              <a:ext uri="{FF2B5EF4-FFF2-40B4-BE49-F238E27FC236}">
                <a16:creationId xmlns:a16="http://schemas.microsoft.com/office/drawing/2014/main" id="{8C185FF9-15DB-0E41-BF43-FA328BA4620F}"/>
              </a:ext>
            </a:extLst>
          </p:cNvPr>
          <p:cNvCxnSpPr>
            <a:cxnSpLocks/>
          </p:cNvCxnSpPr>
          <p:nvPr/>
        </p:nvCxnSpPr>
        <p:spPr bwMode="gray">
          <a:xfrm flipV="1">
            <a:off x="7655525" y="5849814"/>
            <a:ext cx="0" cy="240790"/>
          </a:xfrm>
          <a:prstGeom prst="line">
            <a:avLst/>
          </a:prstGeom>
          <a:ln w="25400" cap="rnd">
            <a:solidFill>
              <a:srgbClr val="00B050"/>
            </a:solidFill>
            <a:miter lim="800000"/>
            <a:tailEnd type="none"/>
          </a:ln>
        </p:spPr>
        <p:style>
          <a:lnRef idx="1">
            <a:schemeClr val="accent1"/>
          </a:lnRef>
          <a:fillRef idx="0">
            <a:schemeClr val="accent1"/>
          </a:fillRef>
          <a:effectRef idx="0">
            <a:schemeClr val="accent1"/>
          </a:effectRef>
          <a:fontRef idx="minor">
            <a:schemeClr val="tx1"/>
          </a:fontRef>
        </p:style>
      </p:cxnSp>
      <p:sp>
        <p:nvSpPr>
          <p:cNvPr id="3" name="Title 2">
            <a:extLst>
              <a:ext uri="{FF2B5EF4-FFF2-40B4-BE49-F238E27FC236}">
                <a16:creationId xmlns:a16="http://schemas.microsoft.com/office/drawing/2014/main" id="{ED5FB803-A491-7A40-A2A3-54A240D2CC91}"/>
              </a:ext>
            </a:extLst>
          </p:cNvPr>
          <p:cNvSpPr>
            <a:spLocks noGrp="1"/>
          </p:cNvSpPr>
          <p:nvPr>
            <p:ph type="title"/>
          </p:nvPr>
        </p:nvSpPr>
        <p:spPr>
          <a:xfrm>
            <a:off x="579960" y="412751"/>
            <a:ext cx="11003870" cy="384048"/>
          </a:xfrm>
        </p:spPr>
        <p:txBody>
          <a:bodyPr/>
          <a:lstStyle/>
          <a:p>
            <a:r>
              <a:rPr lang="en-US" dirty="0"/>
              <a:t>Multi Tier Routing Deep Dive (South =&gt; North Packet Walk)</a:t>
            </a:r>
          </a:p>
        </p:txBody>
      </p:sp>
      <p:sp>
        <p:nvSpPr>
          <p:cNvPr id="4" name="Subtitle 3">
            <a:extLst>
              <a:ext uri="{FF2B5EF4-FFF2-40B4-BE49-F238E27FC236}">
                <a16:creationId xmlns:a16="http://schemas.microsoft.com/office/drawing/2014/main" id="{35B3BD73-D711-7342-A40A-EEE23A176BD9}"/>
              </a:ext>
            </a:extLst>
          </p:cNvPr>
          <p:cNvSpPr>
            <a:spLocks noGrp="1"/>
          </p:cNvSpPr>
          <p:nvPr>
            <p:ph type="subTitle" idx="10"/>
          </p:nvPr>
        </p:nvSpPr>
        <p:spPr>
          <a:xfrm>
            <a:off x="593021" y="811831"/>
            <a:ext cx="10990809" cy="247743"/>
          </a:xfrm>
        </p:spPr>
        <p:txBody>
          <a:bodyPr/>
          <a:lstStyle/>
          <a:p>
            <a:r>
              <a:rPr lang="en-US" dirty="0"/>
              <a:t>Stateful Services on both T0 &amp; T1</a:t>
            </a:r>
          </a:p>
        </p:txBody>
      </p:sp>
      <p:sp>
        <p:nvSpPr>
          <p:cNvPr id="90" name="Rectangle 89">
            <a:extLst>
              <a:ext uri="{FF2B5EF4-FFF2-40B4-BE49-F238E27FC236}">
                <a16:creationId xmlns:a16="http://schemas.microsoft.com/office/drawing/2014/main" id="{02308D3F-C5EC-AE40-B236-C617C212FA88}"/>
              </a:ext>
            </a:extLst>
          </p:cNvPr>
          <p:cNvSpPr/>
          <p:nvPr/>
        </p:nvSpPr>
        <p:spPr>
          <a:xfrm>
            <a:off x="5188894" y="1544321"/>
            <a:ext cx="1588034" cy="4797102"/>
          </a:xfrm>
          <a:prstGeom prst="rect">
            <a:avLst/>
          </a:prstGeom>
          <a:noFill/>
          <a:ln w="19050">
            <a:solidFill>
              <a:schemeClr val="tx1"/>
            </a:solidFill>
            <a:prstDash val="dash"/>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91" name="Rectangle 90">
            <a:extLst>
              <a:ext uri="{FF2B5EF4-FFF2-40B4-BE49-F238E27FC236}">
                <a16:creationId xmlns:a16="http://schemas.microsoft.com/office/drawing/2014/main" id="{15A11EED-7E45-C94D-9B5D-F0F6427E67E1}"/>
              </a:ext>
            </a:extLst>
          </p:cNvPr>
          <p:cNvSpPr/>
          <p:nvPr/>
        </p:nvSpPr>
        <p:spPr>
          <a:xfrm>
            <a:off x="661244" y="1544320"/>
            <a:ext cx="1634054" cy="4797101"/>
          </a:xfrm>
          <a:prstGeom prst="rect">
            <a:avLst/>
          </a:prstGeom>
          <a:noFill/>
          <a:ln w="19050">
            <a:solidFill>
              <a:schemeClr val="tx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grpSp>
        <p:nvGrpSpPr>
          <p:cNvPr id="92" name="Group 91">
            <a:extLst>
              <a:ext uri="{FF2B5EF4-FFF2-40B4-BE49-F238E27FC236}">
                <a16:creationId xmlns:a16="http://schemas.microsoft.com/office/drawing/2014/main" id="{9C10AABA-5686-8049-A0FF-9371E4027746}"/>
              </a:ext>
            </a:extLst>
          </p:cNvPr>
          <p:cNvGrpSpPr/>
          <p:nvPr/>
        </p:nvGrpSpPr>
        <p:grpSpPr>
          <a:xfrm>
            <a:off x="1364429" y="1698069"/>
            <a:ext cx="450000" cy="450000"/>
            <a:chOff x="7736620" y="7009631"/>
            <a:chExt cx="4501800" cy="4503600"/>
          </a:xfrm>
          <a:solidFill>
            <a:schemeClr val="accent6"/>
          </a:solidFill>
        </p:grpSpPr>
        <p:sp>
          <p:nvSpPr>
            <p:cNvPr id="93" name="Freeform: Shape 1">
              <a:extLst>
                <a:ext uri="{FF2B5EF4-FFF2-40B4-BE49-F238E27FC236}">
                  <a16:creationId xmlns:a16="http://schemas.microsoft.com/office/drawing/2014/main" id="{EBF66CC2-5026-684D-99D7-8F8CA2056EAC}"/>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94" name="Freeform: Shape 2">
              <a:extLst>
                <a:ext uri="{FF2B5EF4-FFF2-40B4-BE49-F238E27FC236}">
                  <a16:creationId xmlns:a16="http://schemas.microsoft.com/office/drawing/2014/main" id="{73DE163A-CB71-8344-8EE6-AEAFEE738C45}"/>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95" name="Freeform: Shape 3">
              <a:extLst>
                <a:ext uri="{FF2B5EF4-FFF2-40B4-BE49-F238E27FC236}">
                  <a16:creationId xmlns:a16="http://schemas.microsoft.com/office/drawing/2014/main" id="{9AD2F698-71C6-9F4C-9437-0F126864FDB6}"/>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96" name="Freeform: Shape 4">
              <a:extLst>
                <a:ext uri="{FF2B5EF4-FFF2-40B4-BE49-F238E27FC236}">
                  <a16:creationId xmlns:a16="http://schemas.microsoft.com/office/drawing/2014/main" id="{53FFFB6F-60BE-8744-B624-8EC326113CBE}"/>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97" name="Freeform: Shape 5">
              <a:extLst>
                <a:ext uri="{FF2B5EF4-FFF2-40B4-BE49-F238E27FC236}">
                  <a16:creationId xmlns:a16="http://schemas.microsoft.com/office/drawing/2014/main" id="{E1063BAD-4F9D-2D4B-B248-F5EABBE03AE9}"/>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105" name="Rectangle 104">
            <a:extLst>
              <a:ext uri="{FF2B5EF4-FFF2-40B4-BE49-F238E27FC236}">
                <a16:creationId xmlns:a16="http://schemas.microsoft.com/office/drawing/2014/main" id="{EFB4BFE0-0927-A84D-B58A-F058F75BC0AE}"/>
              </a:ext>
            </a:extLst>
          </p:cNvPr>
          <p:cNvSpPr/>
          <p:nvPr/>
        </p:nvSpPr>
        <p:spPr>
          <a:xfrm>
            <a:off x="147122" y="1129283"/>
            <a:ext cx="1276169" cy="430887"/>
          </a:xfrm>
          <a:prstGeom prst="rect">
            <a:avLst/>
          </a:prstGeom>
        </p:spPr>
        <p:txBody>
          <a:bodyPr wrap="square">
            <a:spAutoFit/>
          </a:bodyPr>
          <a:lstStyle/>
          <a:p>
            <a:pPr algn="ctr"/>
            <a:r>
              <a:rPr lang="en-US" sz="1100" b="1" dirty="0">
                <a:solidFill>
                  <a:srgbClr val="717074"/>
                </a:solidFill>
                <a:ea typeface="Gotham Rounded Book" charset="0"/>
                <a:cs typeface="Gotham Rounded Book" charset="0"/>
              </a:rPr>
              <a:t>Edge Transport  </a:t>
            </a:r>
          </a:p>
          <a:p>
            <a:pPr algn="ctr"/>
            <a:r>
              <a:rPr lang="en-US" sz="1100" b="1" dirty="0">
                <a:solidFill>
                  <a:srgbClr val="717074"/>
                </a:solidFill>
                <a:ea typeface="Gotham Rounded Book" charset="0"/>
                <a:cs typeface="Gotham Rounded Book" charset="0"/>
              </a:rPr>
              <a:t>Node #1</a:t>
            </a:r>
          </a:p>
        </p:txBody>
      </p:sp>
      <p:sp>
        <p:nvSpPr>
          <p:cNvPr id="106" name="Rectangle 105">
            <a:extLst>
              <a:ext uri="{FF2B5EF4-FFF2-40B4-BE49-F238E27FC236}">
                <a16:creationId xmlns:a16="http://schemas.microsoft.com/office/drawing/2014/main" id="{A982E43B-9A66-5E44-B154-DCEC3165F79F}"/>
              </a:ext>
            </a:extLst>
          </p:cNvPr>
          <p:cNvSpPr/>
          <p:nvPr/>
        </p:nvSpPr>
        <p:spPr>
          <a:xfrm>
            <a:off x="579960" y="1714566"/>
            <a:ext cx="856639" cy="461665"/>
          </a:xfrm>
          <a:prstGeom prst="rect">
            <a:avLst/>
          </a:prstGeom>
        </p:spPr>
        <p:txBody>
          <a:bodyPr wrap="square">
            <a:spAutoFit/>
          </a:bodyPr>
          <a:lstStyle/>
          <a:p>
            <a:pPr algn="r"/>
            <a:r>
              <a:rPr lang="en-US" sz="1200" b="1" dirty="0">
                <a:solidFill>
                  <a:schemeClr val="tx2"/>
                </a:solidFill>
                <a:latin typeface="Metropolis" pitchFamily="2" charset="77"/>
              </a:rPr>
              <a:t>Active Tier0 SR</a:t>
            </a:r>
            <a:endParaRPr lang="en-GB" sz="1200" dirty="0"/>
          </a:p>
        </p:txBody>
      </p:sp>
      <p:grpSp>
        <p:nvGrpSpPr>
          <p:cNvPr id="149" name="Group 148">
            <a:extLst>
              <a:ext uri="{FF2B5EF4-FFF2-40B4-BE49-F238E27FC236}">
                <a16:creationId xmlns:a16="http://schemas.microsoft.com/office/drawing/2014/main" id="{8DEA9BBF-8A42-0940-A1BF-92D4C5CA0EB5}"/>
              </a:ext>
            </a:extLst>
          </p:cNvPr>
          <p:cNvGrpSpPr/>
          <p:nvPr/>
        </p:nvGrpSpPr>
        <p:grpSpPr>
          <a:xfrm>
            <a:off x="1360692" y="2708065"/>
            <a:ext cx="450000" cy="450000"/>
            <a:chOff x="7736620" y="7009631"/>
            <a:chExt cx="4501800" cy="4503600"/>
          </a:xfrm>
          <a:solidFill>
            <a:schemeClr val="accent6"/>
          </a:solidFill>
        </p:grpSpPr>
        <p:sp>
          <p:nvSpPr>
            <p:cNvPr id="150" name="Freeform: Shape 1">
              <a:extLst>
                <a:ext uri="{FF2B5EF4-FFF2-40B4-BE49-F238E27FC236}">
                  <a16:creationId xmlns:a16="http://schemas.microsoft.com/office/drawing/2014/main" id="{C6318A33-45AD-EC49-ADE5-9FA2AC5F50D8}"/>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51" name="Freeform: Shape 2">
              <a:extLst>
                <a:ext uri="{FF2B5EF4-FFF2-40B4-BE49-F238E27FC236}">
                  <a16:creationId xmlns:a16="http://schemas.microsoft.com/office/drawing/2014/main" id="{3964E38D-62C0-B245-8DC2-991ED56BF559}"/>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52" name="Freeform: Shape 3">
              <a:extLst>
                <a:ext uri="{FF2B5EF4-FFF2-40B4-BE49-F238E27FC236}">
                  <a16:creationId xmlns:a16="http://schemas.microsoft.com/office/drawing/2014/main" id="{EC880FFE-46E1-2C48-AD6C-963B1854CFF7}"/>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53" name="Freeform: Shape 4">
              <a:extLst>
                <a:ext uri="{FF2B5EF4-FFF2-40B4-BE49-F238E27FC236}">
                  <a16:creationId xmlns:a16="http://schemas.microsoft.com/office/drawing/2014/main" id="{909A7ECB-BA95-9047-A1CB-A508878C1835}"/>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54" name="Freeform: Shape 5">
              <a:extLst>
                <a:ext uri="{FF2B5EF4-FFF2-40B4-BE49-F238E27FC236}">
                  <a16:creationId xmlns:a16="http://schemas.microsoft.com/office/drawing/2014/main" id="{24C941EC-8B97-444C-9E5C-70663AA2F512}"/>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142" name="Rectangle 141">
            <a:extLst>
              <a:ext uri="{FF2B5EF4-FFF2-40B4-BE49-F238E27FC236}">
                <a16:creationId xmlns:a16="http://schemas.microsoft.com/office/drawing/2014/main" id="{6E01AB04-8687-0A41-B253-136FC2C5B26E}"/>
              </a:ext>
            </a:extLst>
          </p:cNvPr>
          <p:cNvSpPr/>
          <p:nvPr/>
        </p:nvSpPr>
        <p:spPr>
          <a:xfrm>
            <a:off x="768052" y="2723664"/>
            <a:ext cx="659763" cy="461665"/>
          </a:xfrm>
          <a:prstGeom prst="rect">
            <a:avLst/>
          </a:prstGeom>
        </p:spPr>
        <p:txBody>
          <a:bodyPr wrap="square">
            <a:spAutoFit/>
          </a:bodyPr>
          <a:lstStyle/>
          <a:p>
            <a:pPr algn="r"/>
            <a:r>
              <a:rPr lang="en-US" sz="1200" b="1" dirty="0">
                <a:solidFill>
                  <a:schemeClr val="tx2"/>
                </a:solidFill>
                <a:latin typeface="Metropolis" pitchFamily="2" charset="77"/>
              </a:rPr>
              <a:t>Tier0 DR</a:t>
            </a:r>
            <a:endParaRPr lang="en-GB" sz="1200" dirty="0"/>
          </a:p>
        </p:txBody>
      </p:sp>
      <p:sp>
        <p:nvSpPr>
          <p:cNvPr id="143" name="Rectangle 142">
            <a:extLst>
              <a:ext uri="{FF2B5EF4-FFF2-40B4-BE49-F238E27FC236}">
                <a16:creationId xmlns:a16="http://schemas.microsoft.com/office/drawing/2014/main" id="{C9FA6D47-FF08-054B-A495-DDFC40DDEB0C}"/>
              </a:ext>
            </a:extLst>
          </p:cNvPr>
          <p:cNvSpPr/>
          <p:nvPr/>
        </p:nvSpPr>
        <p:spPr>
          <a:xfrm>
            <a:off x="5096484" y="1114596"/>
            <a:ext cx="1747593" cy="430887"/>
          </a:xfrm>
          <a:prstGeom prst="rect">
            <a:avLst/>
          </a:prstGeom>
        </p:spPr>
        <p:txBody>
          <a:bodyPr wrap="square">
            <a:spAutoFit/>
          </a:bodyPr>
          <a:lstStyle/>
          <a:p>
            <a:pPr algn="ctr"/>
            <a:r>
              <a:rPr lang="en-US" sz="1100" b="1" dirty="0">
                <a:solidFill>
                  <a:srgbClr val="717074"/>
                </a:solidFill>
                <a:ea typeface="Gotham Rounded Book" charset="0"/>
                <a:cs typeface="Gotham Rounded Book" charset="0"/>
              </a:rPr>
              <a:t>Host Transport Node #1 </a:t>
            </a:r>
          </a:p>
        </p:txBody>
      </p:sp>
      <p:cxnSp>
        <p:nvCxnSpPr>
          <p:cNvPr id="145" name="Straight Connector 144">
            <a:extLst>
              <a:ext uri="{FF2B5EF4-FFF2-40B4-BE49-F238E27FC236}">
                <a16:creationId xmlns:a16="http://schemas.microsoft.com/office/drawing/2014/main" id="{D4866DB5-B1D4-4348-89C2-DCEF925C26FC}"/>
              </a:ext>
            </a:extLst>
          </p:cNvPr>
          <p:cNvCxnSpPr>
            <a:cxnSpLocks/>
          </p:cNvCxnSpPr>
          <p:nvPr/>
        </p:nvCxnSpPr>
        <p:spPr bwMode="gray">
          <a:xfrm>
            <a:off x="1588050" y="1242395"/>
            <a:ext cx="0" cy="46440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274" name="Group 273">
            <a:extLst>
              <a:ext uri="{FF2B5EF4-FFF2-40B4-BE49-F238E27FC236}">
                <a16:creationId xmlns:a16="http://schemas.microsoft.com/office/drawing/2014/main" id="{5F6F2C18-9379-3842-A010-63E12CD77B1B}"/>
              </a:ext>
            </a:extLst>
          </p:cNvPr>
          <p:cNvGrpSpPr/>
          <p:nvPr/>
        </p:nvGrpSpPr>
        <p:grpSpPr>
          <a:xfrm>
            <a:off x="1342029" y="3731098"/>
            <a:ext cx="450000" cy="450000"/>
            <a:chOff x="7736620" y="7009631"/>
            <a:chExt cx="4501800" cy="4503600"/>
          </a:xfrm>
          <a:solidFill>
            <a:schemeClr val="accent4"/>
          </a:solidFill>
        </p:grpSpPr>
        <p:sp>
          <p:nvSpPr>
            <p:cNvPr id="275" name="Freeform: Shape 1">
              <a:extLst>
                <a:ext uri="{FF2B5EF4-FFF2-40B4-BE49-F238E27FC236}">
                  <a16:creationId xmlns:a16="http://schemas.microsoft.com/office/drawing/2014/main" id="{BE9002C7-A82E-2A4C-B3A8-F29FF308548C}"/>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76" name="Freeform: Shape 2">
              <a:extLst>
                <a:ext uri="{FF2B5EF4-FFF2-40B4-BE49-F238E27FC236}">
                  <a16:creationId xmlns:a16="http://schemas.microsoft.com/office/drawing/2014/main" id="{019B3A63-D432-4840-9179-A6145697EF94}"/>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77" name="Freeform: Shape 3">
              <a:extLst>
                <a:ext uri="{FF2B5EF4-FFF2-40B4-BE49-F238E27FC236}">
                  <a16:creationId xmlns:a16="http://schemas.microsoft.com/office/drawing/2014/main" id="{BE1AD48C-3AED-B443-997D-92F50BF1D278}"/>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78" name="Freeform: Shape 4">
              <a:extLst>
                <a:ext uri="{FF2B5EF4-FFF2-40B4-BE49-F238E27FC236}">
                  <a16:creationId xmlns:a16="http://schemas.microsoft.com/office/drawing/2014/main" id="{A8EBFD82-7878-C946-8A4C-A68F077D62D5}"/>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79" name="Freeform: Shape 5">
              <a:extLst>
                <a:ext uri="{FF2B5EF4-FFF2-40B4-BE49-F238E27FC236}">
                  <a16:creationId xmlns:a16="http://schemas.microsoft.com/office/drawing/2014/main" id="{575287B8-A2C7-994D-A350-6FC259AFAFAC}"/>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grpSp>
        <p:nvGrpSpPr>
          <p:cNvPr id="280" name="Group 279">
            <a:extLst>
              <a:ext uri="{FF2B5EF4-FFF2-40B4-BE49-F238E27FC236}">
                <a16:creationId xmlns:a16="http://schemas.microsoft.com/office/drawing/2014/main" id="{CA1C0FC8-7F07-9D47-8831-CEE2EE2FC526}"/>
              </a:ext>
            </a:extLst>
          </p:cNvPr>
          <p:cNvGrpSpPr/>
          <p:nvPr/>
        </p:nvGrpSpPr>
        <p:grpSpPr>
          <a:xfrm>
            <a:off x="1342028" y="4756529"/>
            <a:ext cx="450000" cy="450000"/>
            <a:chOff x="7736620" y="7009631"/>
            <a:chExt cx="4501800" cy="4503600"/>
          </a:xfrm>
          <a:solidFill>
            <a:schemeClr val="accent4"/>
          </a:solidFill>
        </p:grpSpPr>
        <p:sp>
          <p:nvSpPr>
            <p:cNvPr id="281" name="Freeform: Shape 1">
              <a:extLst>
                <a:ext uri="{FF2B5EF4-FFF2-40B4-BE49-F238E27FC236}">
                  <a16:creationId xmlns:a16="http://schemas.microsoft.com/office/drawing/2014/main" id="{C4FD5E6A-5FA0-5D4D-ADBC-8F610C417AA1}"/>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82" name="Freeform: Shape 2">
              <a:extLst>
                <a:ext uri="{FF2B5EF4-FFF2-40B4-BE49-F238E27FC236}">
                  <a16:creationId xmlns:a16="http://schemas.microsoft.com/office/drawing/2014/main" id="{4072F8C5-6E0C-2746-9EBA-B19826CC5FCF}"/>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83" name="Freeform: Shape 3">
              <a:extLst>
                <a:ext uri="{FF2B5EF4-FFF2-40B4-BE49-F238E27FC236}">
                  <a16:creationId xmlns:a16="http://schemas.microsoft.com/office/drawing/2014/main" id="{8EE12275-A490-1C46-A9F5-B79E85D1C5AD}"/>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84" name="Freeform: Shape 4">
              <a:extLst>
                <a:ext uri="{FF2B5EF4-FFF2-40B4-BE49-F238E27FC236}">
                  <a16:creationId xmlns:a16="http://schemas.microsoft.com/office/drawing/2014/main" id="{3E8D4F28-E53B-BF4A-98B5-8D014D21232A}"/>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85" name="Freeform: Shape 5">
              <a:extLst>
                <a:ext uri="{FF2B5EF4-FFF2-40B4-BE49-F238E27FC236}">
                  <a16:creationId xmlns:a16="http://schemas.microsoft.com/office/drawing/2014/main" id="{85A3E787-A48B-D442-82D9-5ABCE014F7C4}"/>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374" name="Rectangle 373">
            <a:extLst>
              <a:ext uri="{FF2B5EF4-FFF2-40B4-BE49-F238E27FC236}">
                <a16:creationId xmlns:a16="http://schemas.microsoft.com/office/drawing/2014/main" id="{37A46353-8370-ED4C-AB11-15C6762B73A8}"/>
              </a:ext>
            </a:extLst>
          </p:cNvPr>
          <p:cNvSpPr/>
          <p:nvPr/>
        </p:nvSpPr>
        <p:spPr>
          <a:xfrm>
            <a:off x="7421177" y="1544320"/>
            <a:ext cx="1588034" cy="4797091"/>
          </a:xfrm>
          <a:prstGeom prst="rect">
            <a:avLst/>
          </a:prstGeom>
          <a:noFill/>
          <a:ln w="19050">
            <a:solidFill>
              <a:schemeClr val="tx1"/>
            </a:solidFill>
            <a:prstDash val="dash"/>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375" name="Rectangle 374">
            <a:extLst>
              <a:ext uri="{FF2B5EF4-FFF2-40B4-BE49-F238E27FC236}">
                <a16:creationId xmlns:a16="http://schemas.microsoft.com/office/drawing/2014/main" id="{74613191-7D9D-034A-954B-C23E3A6435FD}"/>
              </a:ext>
            </a:extLst>
          </p:cNvPr>
          <p:cNvSpPr/>
          <p:nvPr/>
        </p:nvSpPr>
        <p:spPr>
          <a:xfrm>
            <a:off x="7350528" y="1132934"/>
            <a:ext cx="1782859" cy="430887"/>
          </a:xfrm>
          <a:prstGeom prst="rect">
            <a:avLst/>
          </a:prstGeom>
        </p:spPr>
        <p:txBody>
          <a:bodyPr wrap="square">
            <a:spAutoFit/>
          </a:bodyPr>
          <a:lstStyle/>
          <a:p>
            <a:pPr algn="ctr"/>
            <a:r>
              <a:rPr lang="en-US" sz="1100" b="1" dirty="0">
                <a:solidFill>
                  <a:srgbClr val="717074"/>
                </a:solidFill>
                <a:ea typeface="Gotham Rounded Book" charset="0"/>
                <a:cs typeface="Gotham Rounded Book" charset="0"/>
              </a:rPr>
              <a:t>Host Transport Node #2 </a:t>
            </a:r>
          </a:p>
        </p:txBody>
      </p:sp>
      <p:sp>
        <p:nvSpPr>
          <p:cNvPr id="378" name="Rectangle 377">
            <a:extLst>
              <a:ext uri="{FF2B5EF4-FFF2-40B4-BE49-F238E27FC236}">
                <a16:creationId xmlns:a16="http://schemas.microsoft.com/office/drawing/2014/main" id="{9AD113E8-1604-C54E-B7A6-0A46E878CB56}"/>
              </a:ext>
            </a:extLst>
          </p:cNvPr>
          <p:cNvSpPr/>
          <p:nvPr/>
        </p:nvSpPr>
        <p:spPr>
          <a:xfrm>
            <a:off x="495138" y="3698340"/>
            <a:ext cx="917330" cy="461665"/>
          </a:xfrm>
          <a:prstGeom prst="rect">
            <a:avLst/>
          </a:prstGeom>
        </p:spPr>
        <p:txBody>
          <a:bodyPr wrap="square">
            <a:spAutoFit/>
          </a:bodyPr>
          <a:lstStyle/>
          <a:p>
            <a:pPr algn="r"/>
            <a:r>
              <a:rPr lang="en-US" sz="1200" b="1" dirty="0">
                <a:solidFill>
                  <a:schemeClr val="tx2"/>
                </a:solidFill>
                <a:latin typeface="Metropolis" pitchFamily="2" charset="77"/>
              </a:rPr>
              <a:t>Active Tier1 SR</a:t>
            </a:r>
            <a:endParaRPr lang="en-GB" sz="1200" dirty="0"/>
          </a:p>
        </p:txBody>
      </p:sp>
      <p:sp>
        <p:nvSpPr>
          <p:cNvPr id="379" name="Rectangle 378">
            <a:extLst>
              <a:ext uri="{FF2B5EF4-FFF2-40B4-BE49-F238E27FC236}">
                <a16:creationId xmlns:a16="http://schemas.microsoft.com/office/drawing/2014/main" id="{A4E659B3-08D7-864D-9B3A-4F185B91040E}"/>
              </a:ext>
            </a:extLst>
          </p:cNvPr>
          <p:cNvSpPr/>
          <p:nvPr/>
        </p:nvSpPr>
        <p:spPr>
          <a:xfrm>
            <a:off x="712725" y="4754684"/>
            <a:ext cx="659763" cy="461665"/>
          </a:xfrm>
          <a:prstGeom prst="rect">
            <a:avLst/>
          </a:prstGeom>
        </p:spPr>
        <p:txBody>
          <a:bodyPr wrap="square">
            <a:spAutoFit/>
          </a:bodyPr>
          <a:lstStyle/>
          <a:p>
            <a:pPr algn="r"/>
            <a:r>
              <a:rPr lang="en-US" sz="1200" b="1" dirty="0">
                <a:solidFill>
                  <a:schemeClr val="tx2"/>
                </a:solidFill>
                <a:latin typeface="Metropolis" pitchFamily="2" charset="77"/>
              </a:rPr>
              <a:t>Tier1 DR</a:t>
            </a:r>
            <a:endParaRPr lang="en-GB" sz="1200" dirty="0"/>
          </a:p>
        </p:txBody>
      </p:sp>
      <p:sp>
        <p:nvSpPr>
          <p:cNvPr id="380" name="Rectangle 379">
            <a:extLst>
              <a:ext uri="{FF2B5EF4-FFF2-40B4-BE49-F238E27FC236}">
                <a16:creationId xmlns:a16="http://schemas.microsoft.com/office/drawing/2014/main" id="{F69C3EF0-FA2B-624B-A0E2-949F83380909}"/>
              </a:ext>
            </a:extLst>
          </p:cNvPr>
          <p:cNvSpPr/>
          <p:nvPr/>
        </p:nvSpPr>
        <p:spPr>
          <a:xfrm>
            <a:off x="2731837" y="1544320"/>
            <a:ext cx="1616182" cy="4797102"/>
          </a:xfrm>
          <a:prstGeom prst="rect">
            <a:avLst/>
          </a:prstGeom>
          <a:noFill/>
          <a:ln w="19050">
            <a:solidFill>
              <a:schemeClr val="tx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grpSp>
        <p:nvGrpSpPr>
          <p:cNvPr id="381" name="Group 380">
            <a:extLst>
              <a:ext uri="{FF2B5EF4-FFF2-40B4-BE49-F238E27FC236}">
                <a16:creationId xmlns:a16="http://schemas.microsoft.com/office/drawing/2014/main" id="{E5784D17-7158-1841-9871-441E3596921C}"/>
              </a:ext>
            </a:extLst>
          </p:cNvPr>
          <p:cNvGrpSpPr/>
          <p:nvPr/>
        </p:nvGrpSpPr>
        <p:grpSpPr>
          <a:xfrm>
            <a:off x="3417150" y="1698069"/>
            <a:ext cx="450000" cy="450000"/>
            <a:chOff x="7736620" y="7009631"/>
            <a:chExt cx="4501800" cy="4503600"/>
          </a:xfrm>
          <a:solidFill>
            <a:schemeClr val="accent6"/>
          </a:solidFill>
        </p:grpSpPr>
        <p:sp>
          <p:nvSpPr>
            <p:cNvPr id="382" name="Freeform: Shape 1">
              <a:extLst>
                <a:ext uri="{FF2B5EF4-FFF2-40B4-BE49-F238E27FC236}">
                  <a16:creationId xmlns:a16="http://schemas.microsoft.com/office/drawing/2014/main" id="{CA4F13CD-2DDD-4445-B2B2-A65CF6A489BA}"/>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383" name="Freeform: Shape 2">
              <a:extLst>
                <a:ext uri="{FF2B5EF4-FFF2-40B4-BE49-F238E27FC236}">
                  <a16:creationId xmlns:a16="http://schemas.microsoft.com/office/drawing/2014/main" id="{488A5A27-E103-C447-8A75-B91C574939B1}"/>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384" name="Freeform: Shape 3">
              <a:extLst>
                <a:ext uri="{FF2B5EF4-FFF2-40B4-BE49-F238E27FC236}">
                  <a16:creationId xmlns:a16="http://schemas.microsoft.com/office/drawing/2014/main" id="{2838C58A-AC3B-FF4F-B4CB-EC4DA3352A9B}"/>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385" name="Freeform: Shape 4">
              <a:extLst>
                <a:ext uri="{FF2B5EF4-FFF2-40B4-BE49-F238E27FC236}">
                  <a16:creationId xmlns:a16="http://schemas.microsoft.com/office/drawing/2014/main" id="{9DDA2A9B-F4D2-944E-AF1D-1777FFBA48D3}"/>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386" name="Freeform: Shape 5">
              <a:extLst>
                <a:ext uri="{FF2B5EF4-FFF2-40B4-BE49-F238E27FC236}">
                  <a16:creationId xmlns:a16="http://schemas.microsoft.com/office/drawing/2014/main" id="{1F07ECA3-D33E-324E-A8B1-99853AB5BC21}"/>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387" name="Rectangle 386">
            <a:extLst>
              <a:ext uri="{FF2B5EF4-FFF2-40B4-BE49-F238E27FC236}">
                <a16:creationId xmlns:a16="http://schemas.microsoft.com/office/drawing/2014/main" id="{0CECC4A7-C410-5442-B5E5-83D4DC2CBA94}"/>
              </a:ext>
            </a:extLst>
          </p:cNvPr>
          <p:cNvSpPr/>
          <p:nvPr/>
        </p:nvSpPr>
        <p:spPr>
          <a:xfrm>
            <a:off x="3734690" y="1119918"/>
            <a:ext cx="1276169" cy="430887"/>
          </a:xfrm>
          <a:prstGeom prst="rect">
            <a:avLst/>
          </a:prstGeom>
        </p:spPr>
        <p:txBody>
          <a:bodyPr wrap="square">
            <a:spAutoFit/>
          </a:bodyPr>
          <a:lstStyle/>
          <a:p>
            <a:pPr algn="ctr"/>
            <a:r>
              <a:rPr lang="en-US" sz="1100" b="1" dirty="0">
                <a:solidFill>
                  <a:srgbClr val="717074"/>
                </a:solidFill>
                <a:ea typeface="Gotham Rounded Book" charset="0"/>
                <a:cs typeface="Gotham Rounded Book" charset="0"/>
              </a:rPr>
              <a:t>Edge Transport  </a:t>
            </a:r>
          </a:p>
          <a:p>
            <a:pPr algn="ctr"/>
            <a:r>
              <a:rPr lang="en-US" sz="1100" b="1" dirty="0">
                <a:solidFill>
                  <a:srgbClr val="717074"/>
                </a:solidFill>
                <a:ea typeface="Gotham Rounded Book" charset="0"/>
                <a:cs typeface="Gotham Rounded Book" charset="0"/>
              </a:rPr>
              <a:t>Node #2</a:t>
            </a:r>
          </a:p>
        </p:txBody>
      </p:sp>
      <p:sp>
        <p:nvSpPr>
          <p:cNvPr id="388" name="Rectangle 387">
            <a:extLst>
              <a:ext uri="{FF2B5EF4-FFF2-40B4-BE49-F238E27FC236}">
                <a16:creationId xmlns:a16="http://schemas.microsoft.com/office/drawing/2014/main" id="{D82CBFF6-3F75-E64C-93B7-E207BD6A36E0}"/>
              </a:ext>
            </a:extLst>
          </p:cNvPr>
          <p:cNvSpPr/>
          <p:nvPr/>
        </p:nvSpPr>
        <p:spPr>
          <a:xfrm>
            <a:off x="2592373" y="1717960"/>
            <a:ext cx="920098" cy="461665"/>
          </a:xfrm>
          <a:prstGeom prst="rect">
            <a:avLst/>
          </a:prstGeom>
        </p:spPr>
        <p:txBody>
          <a:bodyPr wrap="square">
            <a:spAutoFit/>
          </a:bodyPr>
          <a:lstStyle/>
          <a:p>
            <a:pPr algn="r"/>
            <a:r>
              <a:rPr lang="en-US" sz="1200" b="1" dirty="0">
                <a:solidFill>
                  <a:schemeClr val="tx2"/>
                </a:solidFill>
                <a:latin typeface="Metropolis" pitchFamily="2" charset="77"/>
              </a:rPr>
              <a:t>Standby Tier0 SR</a:t>
            </a:r>
            <a:endParaRPr lang="en-GB" sz="1200" dirty="0"/>
          </a:p>
        </p:txBody>
      </p:sp>
      <p:grpSp>
        <p:nvGrpSpPr>
          <p:cNvPr id="389" name="Group 388">
            <a:extLst>
              <a:ext uri="{FF2B5EF4-FFF2-40B4-BE49-F238E27FC236}">
                <a16:creationId xmlns:a16="http://schemas.microsoft.com/office/drawing/2014/main" id="{B9175B41-B013-F84D-906A-3FBFDCFB7E32}"/>
              </a:ext>
            </a:extLst>
          </p:cNvPr>
          <p:cNvGrpSpPr/>
          <p:nvPr/>
        </p:nvGrpSpPr>
        <p:grpSpPr>
          <a:xfrm>
            <a:off x="3413413" y="2708065"/>
            <a:ext cx="450000" cy="450000"/>
            <a:chOff x="7736620" y="7009631"/>
            <a:chExt cx="4501800" cy="4503600"/>
          </a:xfrm>
          <a:solidFill>
            <a:schemeClr val="accent6"/>
          </a:solidFill>
        </p:grpSpPr>
        <p:sp>
          <p:nvSpPr>
            <p:cNvPr id="390" name="Freeform: Shape 1">
              <a:extLst>
                <a:ext uri="{FF2B5EF4-FFF2-40B4-BE49-F238E27FC236}">
                  <a16:creationId xmlns:a16="http://schemas.microsoft.com/office/drawing/2014/main" id="{CCB4A52D-C07F-634D-A063-831B49710B17}"/>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391" name="Freeform: Shape 2">
              <a:extLst>
                <a:ext uri="{FF2B5EF4-FFF2-40B4-BE49-F238E27FC236}">
                  <a16:creationId xmlns:a16="http://schemas.microsoft.com/office/drawing/2014/main" id="{282AF6CF-E0EB-004B-A86C-B69CE77986AE}"/>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392" name="Freeform: Shape 3">
              <a:extLst>
                <a:ext uri="{FF2B5EF4-FFF2-40B4-BE49-F238E27FC236}">
                  <a16:creationId xmlns:a16="http://schemas.microsoft.com/office/drawing/2014/main" id="{DBBD4C9C-D986-9348-96E0-6AA559735B50}"/>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393" name="Freeform: Shape 4">
              <a:extLst>
                <a:ext uri="{FF2B5EF4-FFF2-40B4-BE49-F238E27FC236}">
                  <a16:creationId xmlns:a16="http://schemas.microsoft.com/office/drawing/2014/main" id="{77D9D9D5-3CE7-F64F-A6B6-B6152EB5DC18}"/>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394" name="Freeform: Shape 5">
              <a:extLst>
                <a:ext uri="{FF2B5EF4-FFF2-40B4-BE49-F238E27FC236}">
                  <a16:creationId xmlns:a16="http://schemas.microsoft.com/office/drawing/2014/main" id="{1F143B42-65FD-6F45-8A81-9E1DD71DB24D}"/>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395" name="Rectangle 394">
            <a:extLst>
              <a:ext uri="{FF2B5EF4-FFF2-40B4-BE49-F238E27FC236}">
                <a16:creationId xmlns:a16="http://schemas.microsoft.com/office/drawing/2014/main" id="{1C86D4C2-8158-9648-AD5F-9D894DD86EA7}"/>
              </a:ext>
            </a:extLst>
          </p:cNvPr>
          <p:cNvSpPr/>
          <p:nvPr/>
        </p:nvSpPr>
        <p:spPr>
          <a:xfrm>
            <a:off x="2820773" y="2723664"/>
            <a:ext cx="659763" cy="461665"/>
          </a:xfrm>
          <a:prstGeom prst="rect">
            <a:avLst/>
          </a:prstGeom>
        </p:spPr>
        <p:txBody>
          <a:bodyPr wrap="square">
            <a:spAutoFit/>
          </a:bodyPr>
          <a:lstStyle/>
          <a:p>
            <a:pPr algn="r"/>
            <a:r>
              <a:rPr lang="en-US" sz="1200" b="1" dirty="0">
                <a:solidFill>
                  <a:schemeClr val="tx2"/>
                </a:solidFill>
                <a:latin typeface="Metropolis" pitchFamily="2" charset="77"/>
              </a:rPr>
              <a:t>Tier0 DR</a:t>
            </a:r>
            <a:endParaRPr lang="en-GB" sz="1200" dirty="0"/>
          </a:p>
        </p:txBody>
      </p:sp>
      <p:cxnSp>
        <p:nvCxnSpPr>
          <p:cNvPr id="396" name="Straight Connector 395">
            <a:extLst>
              <a:ext uri="{FF2B5EF4-FFF2-40B4-BE49-F238E27FC236}">
                <a16:creationId xmlns:a16="http://schemas.microsoft.com/office/drawing/2014/main" id="{AC88124A-61A2-2840-A090-D15C2E4E33FB}"/>
              </a:ext>
            </a:extLst>
          </p:cNvPr>
          <p:cNvCxnSpPr>
            <a:cxnSpLocks/>
          </p:cNvCxnSpPr>
          <p:nvPr/>
        </p:nvCxnSpPr>
        <p:spPr bwMode="gray">
          <a:xfrm>
            <a:off x="3630611" y="1212726"/>
            <a:ext cx="0" cy="464013"/>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397" name="Group 396">
            <a:extLst>
              <a:ext uri="{FF2B5EF4-FFF2-40B4-BE49-F238E27FC236}">
                <a16:creationId xmlns:a16="http://schemas.microsoft.com/office/drawing/2014/main" id="{4D14285E-90A6-3341-9721-F8A96C8545E0}"/>
              </a:ext>
            </a:extLst>
          </p:cNvPr>
          <p:cNvGrpSpPr/>
          <p:nvPr/>
        </p:nvGrpSpPr>
        <p:grpSpPr>
          <a:xfrm>
            <a:off x="3394750" y="3731098"/>
            <a:ext cx="450000" cy="450000"/>
            <a:chOff x="7736620" y="7009631"/>
            <a:chExt cx="4501800" cy="4503600"/>
          </a:xfrm>
          <a:solidFill>
            <a:schemeClr val="accent4"/>
          </a:solidFill>
        </p:grpSpPr>
        <p:sp>
          <p:nvSpPr>
            <p:cNvPr id="398" name="Freeform: Shape 1">
              <a:extLst>
                <a:ext uri="{FF2B5EF4-FFF2-40B4-BE49-F238E27FC236}">
                  <a16:creationId xmlns:a16="http://schemas.microsoft.com/office/drawing/2014/main" id="{F8137EFB-FF98-AE48-93FA-A823CEEF6DD0}"/>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399" name="Freeform: Shape 2">
              <a:extLst>
                <a:ext uri="{FF2B5EF4-FFF2-40B4-BE49-F238E27FC236}">
                  <a16:creationId xmlns:a16="http://schemas.microsoft.com/office/drawing/2014/main" id="{93C60CDB-F6C4-964F-8309-44FF3DA408AF}"/>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00" name="Freeform: Shape 3">
              <a:extLst>
                <a:ext uri="{FF2B5EF4-FFF2-40B4-BE49-F238E27FC236}">
                  <a16:creationId xmlns:a16="http://schemas.microsoft.com/office/drawing/2014/main" id="{26C246BC-AD4A-AC40-ADE5-C347FE77B7B6}"/>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01" name="Freeform: Shape 4">
              <a:extLst>
                <a:ext uri="{FF2B5EF4-FFF2-40B4-BE49-F238E27FC236}">
                  <a16:creationId xmlns:a16="http://schemas.microsoft.com/office/drawing/2014/main" id="{C966C691-B25E-1E44-86C1-0C311DF4C920}"/>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02" name="Freeform: Shape 5">
              <a:extLst>
                <a:ext uri="{FF2B5EF4-FFF2-40B4-BE49-F238E27FC236}">
                  <a16:creationId xmlns:a16="http://schemas.microsoft.com/office/drawing/2014/main" id="{59A080C0-FD17-744C-BF1C-C56DB4DC0672}"/>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grpSp>
        <p:nvGrpSpPr>
          <p:cNvPr id="403" name="Group 402">
            <a:extLst>
              <a:ext uri="{FF2B5EF4-FFF2-40B4-BE49-F238E27FC236}">
                <a16:creationId xmlns:a16="http://schemas.microsoft.com/office/drawing/2014/main" id="{504D7A59-9C25-E84B-BA2C-BA88C6AB89AD}"/>
              </a:ext>
            </a:extLst>
          </p:cNvPr>
          <p:cNvGrpSpPr/>
          <p:nvPr/>
        </p:nvGrpSpPr>
        <p:grpSpPr>
          <a:xfrm>
            <a:off x="3394749" y="4756529"/>
            <a:ext cx="450000" cy="450000"/>
            <a:chOff x="7736620" y="7009631"/>
            <a:chExt cx="4501800" cy="4503600"/>
          </a:xfrm>
          <a:solidFill>
            <a:schemeClr val="accent4"/>
          </a:solidFill>
        </p:grpSpPr>
        <p:sp>
          <p:nvSpPr>
            <p:cNvPr id="404" name="Freeform: Shape 1">
              <a:extLst>
                <a:ext uri="{FF2B5EF4-FFF2-40B4-BE49-F238E27FC236}">
                  <a16:creationId xmlns:a16="http://schemas.microsoft.com/office/drawing/2014/main" id="{93ABAC35-49E7-AF46-8DD9-6D3B54B91D0A}"/>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05" name="Freeform: Shape 2">
              <a:extLst>
                <a:ext uri="{FF2B5EF4-FFF2-40B4-BE49-F238E27FC236}">
                  <a16:creationId xmlns:a16="http://schemas.microsoft.com/office/drawing/2014/main" id="{0C0B24D2-7FC0-4642-8481-ABE1D4A5D563}"/>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06" name="Freeform: Shape 3">
              <a:extLst>
                <a:ext uri="{FF2B5EF4-FFF2-40B4-BE49-F238E27FC236}">
                  <a16:creationId xmlns:a16="http://schemas.microsoft.com/office/drawing/2014/main" id="{5978E15D-E98C-EB4C-B01C-9E901B62CE97}"/>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07" name="Freeform: Shape 4">
              <a:extLst>
                <a:ext uri="{FF2B5EF4-FFF2-40B4-BE49-F238E27FC236}">
                  <a16:creationId xmlns:a16="http://schemas.microsoft.com/office/drawing/2014/main" id="{58A4AB9F-5F76-1944-8272-61C03E790A26}"/>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08" name="Freeform: Shape 5">
              <a:extLst>
                <a:ext uri="{FF2B5EF4-FFF2-40B4-BE49-F238E27FC236}">
                  <a16:creationId xmlns:a16="http://schemas.microsoft.com/office/drawing/2014/main" id="{E63A0794-F73B-334F-940A-DE3777D138C8}"/>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409" name="Rectangle 408">
            <a:extLst>
              <a:ext uri="{FF2B5EF4-FFF2-40B4-BE49-F238E27FC236}">
                <a16:creationId xmlns:a16="http://schemas.microsoft.com/office/drawing/2014/main" id="{941E740A-9C7E-EB42-A5DC-51E03DF69F68}"/>
              </a:ext>
            </a:extLst>
          </p:cNvPr>
          <p:cNvSpPr/>
          <p:nvPr/>
        </p:nvSpPr>
        <p:spPr>
          <a:xfrm>
            <a:off x="2520856" y="3701529"/>
            <a:ext cx="984567" cy="461665"/>
          </a:xfrm>
          <a:prstGeom prst="rect">
            <a:avLst/>
          </a:prstGeom>
        </p:spPr>
        <p:txBody>
          <a:bodyPr wrap="square">
            <a:spAutoFit/>
          </a:bodyPr>
          <a:lstStyle/>
          <a:p>
            <a:pPr algn="r"/>
            <a:r>
              <a:rPr lang="en-US" sz="1200" b="1" dirty="0">
                <a:solidFill>
                  <a:schemeClr val="tx2"/>
                </a:solidFill>
                <a:latin typeface="Metropolis" pitchFamily="2" charset="77"/>
              </a:rPr>
              <a:t>Standby Tier1 SR</a:t>
            </a:r>
            <a:endParaRPr lang="en-GB" sz="1200" dirty="0"/>
          </a:p>
        </p:txBody>
      </p:sp>
      <p:sp>
        <p:nvSpPr>
          <p:cNvPr id="410" name="Rectangle 409">
            <a:extLst>
              <a:ext uri="{FF2B5EF4-FFF2-40B4-BE49-F238E27FC236}">
                <a16:creationId xmlns:a16="http://schemas.microsoft.com/office/drawing/2014/main" id="{0DC14C62-A74A-FD44-A928-C0CFD90FD769}"/>
              </a:ext>
            </a:extLst>
          </p:cNvPr>
          <p:cNvSpPr/>
          <p:nvPr/>
        </p:nvSpPr>
        <p:spPr>
          <a:xfrm>
            <a:off x="2765446" y="4754684"/>
            <a:ext cx="659763" cy="461665"/>
          </a:xfrm>
          <a:prstGeom prst="rect">
            <a:avLst/>
          </a:prstGeom>
        </p:spPr>
        <p:txBody>
          <a:bodyPr wrap="square">
            <a:spAutoFit/>
          </a:bodyPr>
          <a:lstStyle/>
          <a:p>
            <a:pPr algn="r"/>
            <a:r>
              <a:rPr lang="en-US" sz="1200" b="1" dirty="0">
                <a:solidFill>
                  <a:schemeClr val="tx2"/>
                </a:solidFill>
                <a:latin typeface="Metropolis" pitchFamily="2" charset="77"/>
              </a:rPr>
              <a:t>Tier1 DR</a:t>
            </a:r>
            <a:endParaRPr lang="en-GB" sz="1200" dirty="0"/>
          </a:p>
        </p:txBody>
      </p:sp>
      <p:sp>
        <p:nvSpPr>
          <p:cNvPr id="411" name="Rectangle 410">
            <a:extLst>
              <a:ext uri="{FF2B5EF4-FFF2-40B4-BE49-F238E27FC236}">
                <a16:creationId xmlns:a16="http://schemas.microsoft.com/office/drawing/2014/main" id="{DFCC73C4-A404-AD4A-A473-39EEFA1E9D18}"/>
              </a:ext>
            </a:extLst>
          </p:cNvPr>
          <p:cNvSpPr/>
          <p:nvPr/>
        </p:nvSpPr>
        <p:spPr>
          <a:xfrm>
            <a:off x="1512649" y="1241734"/>
            <a:ext cx="2103006" cy="430887"/>
          </a:xfrm>
          <a:prstGeom prst="rect">
            <a:avLst/>
          </a:prstGeom>
        </p:spPr>
        <p:txBody>
          <a:bodyPr wrap="square">
            <a:spAutoFit/>
          </a:bodyPr>
          <a:lstStyle/>
          <a:p>
            <a:pPr algn="ctr"/>
            <a:r>
              <a:rPr lang="en-US" sz="1100" b="1" dirty="0">
                <a:solidFill>
                  <a:srgbClr val="717074"/>
                </a:solidFill>
                <a:ea typeface="Gotham Rounded Book" charset="0"/>
                <a:cs typeface="Gotham Rounded Book" charset="0"/>
              </a:rPr>
              <a:t>Uplinks to physical router</a:t>
            </a:r>
          </a:p>
          <a:p>
            <a:pPr algn="ctr"/>
            <a:endParaRPr lang="en-US" sz="1100" b="1" dirty="0">
              <a:solidFill>
                <a:srgbClr val="717074"/>
              </a:solidFill>
              <a:ea typeface="Gotham Rounded Book" charset="0"/>
              <a:cs typeface="Gotham Rounded Book" charset="0"/>
            </a:endParaRPr>
          </a:p>
        </p:txBody>
      </p:sp>
      <p:grpSp>
        <p:nvGrpSpPr>
          <p:cNvPr id="470" name="Group 469">
            <a:extLst>
              <a:ext uri="{FF2B5EF4-FFF2-40B4-BE49-F238E27FC236}">
                <a16:creationId xmlns:a16="http://schemas.microsoft.com/office/drawing/2014/main" id="{6F1D085F-D287-C14A-A7EA-1027C1DDC292}"/>
              </a:ext>
            </a:extLst>
          </p:cNvPr>
          <p:cNvGrpSpPr/>
          <p:nvPr/>
        </p:nvGrpSpPr>
        <p:grpSpPr>
          <a:xfrm>
            <a:off x="5870767" y="4756529"/>
            <a:ext cx="450000" cy="450000"/>
            <a:chOff x="7736620" y="7009631"/>
            <a:chExt cx="4501800" cy="4503600"/>
          </a:xfrm>
          <a:solidFill>
            <a:schemeClr val="accent4"/>
          </a:solidFill>
        </p:grpSpPr>
        <p:sp>
          <p:nvSpPr>
            <p:cNvPr id="471" name="Freeform: Shape 1">
              <a:extLst>
                <a:ext uri="{FF2B5EF4-FFF2-40B4-BE49-F238E27FC236}">
                  <a16:creationId xmlns:a16="http://schemas.microsoft.com/office/drawing/2014/main" id="{353CF2C6-9B1C-2542-91D3-C21B95CF458B}"/>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72" name="Freeform: Shape 2">
              <a:extLst>
                <a:ext uri="{FF2B5EF4-FFF2-40B4-BE49-F238E27FC236}">
                  <a16:creationId xmlns:a16="http://schemas.microsoft.com/office/drawing/2014/main" id="{DCF6ADD7-9F55-E643-9D27-50C1F1254430}"/>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73" name="Freeform: Shape 3">
              <a:extLst>
                <a:ext uri="{FF2B5EF4-FFF2-40B4-BE49-F238E27FC236}">
                  <a16:creationId xmlns:a16="http://schemas.microsoft.com/office/drawing/2014/main" id="{A8DD63CD-739F-634A-9B4A-736757827C0E}"/>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74" name="Freeform: Shape 4">
              <a:extLst>
                <a:ext uri="{FF2B5EF4-FFF2-40B4-BE49-F238E27FC236}">
                  <a16:creationId xmlns:a16="http://schemas.microsoft.com/office/drawing/2014/main" id="{28856174-C764-A944-9971-D89873FDA176}"/>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75" name="Freeform: Shape 5">
              <a:extLst>
                <a:ext uri="{FF2B5EF4-FFF2-40B4-BE49-F238E27FC236}">
                  <a16:creationId xmlns:a16="http://schemas.microsoft.com/office/drawing/2014/main" id="{FBDD207E-5F26-EB40-9C63-E37A209579CA}"/>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476" name="Rectangle 475">
            <a:extLst>
              <a:ext uri="{FF2B5EF4-FFF2-40B4-BE49-F238E27FC236}">
                <a16:creationId xmlns:a16="http://schemas.microsoft.com/office/drawing/2014/main" id="{73529944-27A2-AA47-BD04-9F58E5D62E8B}"/>
              </a:ext>
            </a:extLst>
          </p:cNvPr>
          <p:cNvSpPr/>
          <p:nvPr/>
        </p:nvSpPr>
        <p:spPr>
          <a:xfrm>
            <a:off x="5241464" y="4754684"/>
            <a:ext cx="659763" cy="461665"/>
          </a:xfrm>
          <a:prstGeom prst="rect">
            <a:avLst/>
          </a:prstGeom>
        </p:spPr>
        <p:txBody>
          <a:bodyPr wrap="square">
            <a:spAutoFit/>
          </a:bodyPr>
          <a:lstStyle/>
          <a:p>
            <a:pPr algn="r"/>
            <a:r>
              <a:rPr lang="en-US" sz="1200" b="1" dirty="0">
                <a:solidFill>
                  <a:schemeClr val="tx2"/>
                </a:solidFill>
                <a:latin typeface="Metropolis" pitchFamily="2" charset="77"/>
              </a:rPr>
              <a:t>Tier1 DR</a:t>
            </a:r>
            <a:endParaRPr lang="en-GB" sz="1200" dirty="0"/>
          </a:p>
        </p:txBody>
      </p:sp>
      <p:grpSp>
        <p:nvGrpSpPr>
          <p:cNvPr id="477" name="Group 476">
            <a:extLst>
              <a:ext uri="{FF2B5EF4-FFF2-40B4-BE49-F238E27FC236}">
                <a16:creationId xmlns:a16="http://schemas.microsoft.com/office/drawing/2014/main" id="{427EEF78-B05D-7946-9611-24DEB6F8FF31}"/>
              </a:ext>
            </a:extLst>
          </p:cNvPr>
          <p:cNvGrpSpPr/>
          <p:nvPr/>
        </p:nvGrpSpPr>
        <p:grpSpPr>
          <a:xfrm>
            <a:off x="7961729" y="4744814"/>
            <a:ext cx="450000" cy="450000"/>
            <a:chOff x="7736620" y="7009631"/>
            <a:chExt cx="4501800" cy="4503600"/>
          </a:xfrm>
          <a:solidFill>
            <a:schemeClr val="accent4"/>
          </a:solidFill>
        </p:grpSpPr>
        <p:sp>
          <p:nvSpPr>
            <p:cNvPr id="478" name="Freeform: Shape 1">
              <a:extLst>
                <a:ext uri="{FF2B5EF4-FFF2-40B4-BE49-F238E27FC236}">
                  <a16:creationId xmlns:a16="http://schemas.microsoft.com/office/drawing/2014/main" id="{FE71338B-BD3B-7A4E-82B9-F5CD1DD1951C}"/>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79" name="Freeform: Shape 2">
              <a:extLst>
                <a:ext uri="{FF2B5EF4-FFF2-40B4-BE49-F238E27FC236}">
                  <a16:creationId xmlns:a16="http://schemas.microsoft.com/office/drawing/2014/main" id="{C1EF3D3F-3092-584E-864C-5FB5FF5CA52F}"/>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80" name="Freeform: Shape 3">
              <a:extLst>
                <a:ext uri="{FF2B5EF4-FFF2-40B4-BE49-F238E27FC236}">
                  <a16:creationId xmlns:a16="http://schemas.microsoft.com/office/drawing/2014/main" id="{EDBAA094-986B-5243-BA47-D0F2C7D1CB4B}"/>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81" name="Freeform: Shape 4">
              <a:extLst>
                <a:ext uri="{FF2B5EF4-FFF2-40B4-BE49-F238E27FC236}">
                  <a16:creationId xmlns:a16="http://schemas.microsoft.com/office/drawing/2014/main" id="{99A9692F-992A-9543-A794-6950E083D3CA}"/>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82" name="Freeform: Shape 5">
              <a:extLst>
                <a:ext uri="{FF2B5EF4-FFF2-40B4-BE49-F238E27FC236}">
                  <a16:creationId xmlns:a16="http://schemas.microsoft.com/office/drawing/2014/main" id="{166AF0AE-C817-1E4F-9866-E8E18D08D5FC}"/>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483" name="Rectangle 482">
            <a:extLst>
              <a:ext uri="{FF2B5EF4-FFF2-40B4-BE49-F238E27FC236}">
                <a16:creationId xmlns:a16="http://schemas.microsoft.com/office/drawing/2014/main" id="{8AAE75F6-AA5A-ED48-933D-93C3B6273ACC}"/>
              </a:ext>
            </a:extLst>
          </p:cNvPr>
          <p:cNvSpPr/>
          <p:nvPr/>
        </p:nvSpPr>
        <p:spPr>
          <a:xfrm>
            <a:off x="7270035" y="4754684"/>
            <a:ext cx="659763" cy="461665"/>
          </a:xfrm>
          <a:prstGeom prst="rect">
            <a:avLst/>
          </a:prstGeom>
        </p:spPr>
        <p:txBody>
          <a:bodyPr wrap="square">
            <a:spAutoFit/>
          </a:bodyPr>
          <a:lstStyle/>
          <a:p>
            <a:pPr algn="r"/>
            <a:r>
              <a:rPr lang="en-US" sz="1200" b="1" dirty="0">
                <a:solidFill>
                  <a:schemeClr val="tx2"/>
                </a:solidFill>
                <a:latin typeface="Metropolis" pitchFamily="2" charset="77"/>
              </a:rPr>
              <a:t>Tier1 DR</a:t>
            </a:r>
            <a:endParaRPr lang="en-GB" sz="1200" dirty="0"/>
          </a:p>
        </p:txBody>
      </p:sp>
      <p:grpSp>
        <p:nvGrpSpPr>
          <p:cNvPr id="22" name="Group 21">
            <a:extLst>
              <a:ext uri="{FF2B5EF4-FFF2-40B4-BE49-F238E27FC236}">
                <a16:creationId xmlns:a16="http://schemas.microsoft.com/office/drawing/2014/main" id="{6D3C927C-ABCC-D643-B10E-8E25E14AD975}"/>
              </a:ext>
            </a:extLst>
          </p:cNvPr>
          <p:cNvGrpSpPr/>
          <p:nvPr/>
        </p:nvGrpSpPr>
        <p:grpSpPr>
          <a:xfrm>
            <a:off x="947643" y="2147623"/>
            <a:ext cx="8343136" cy="573628"/>
            <a:chOff x="947643" y="2147623"/>
            <a:chExt cx="8343136" cy="573628"/>
          </a:xfrm>
        </p:grpSpPr>
        <p:cxnSp>
          <p:nvCxnSpPr>
            <p:cNvPr id="109" name="Straight Connector 108">
              <a:extLst>
                <a:ext uri="{FF2B5EF4-FFF2-40B4-BE49-F238E27FC236}">
                  <a16:creationId xmlns:a16="http://schemas.microsoft.com/office/drawing/2014/main" id="{AD6E0C78-8EA0-3647-8B4E-A54EEA0F733A}"/>
                </a:ext>
              </a:extLst>
            </p:cNvPr>
            <p:cNvCxnSpPr>
              <a:cxnSpLocks/>
            </p:cNvCxnSpPr>
            <p:nvPr/>
          </p:nvCxnSpPr>
          <p:spPr bwMode="gray">
            <a:xfrm>
              <a:off x="947643" y="2335819"/>
              <a:ext cx="8343136" cy="0"/>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68" name="Straight Connector 167">
              <a:extLst>
                <a:ext uri="{FF2B5EF4-FFF2-40B4-BE49-F238E27FC236}">
                  <a16:creationId xmlns:a16="http://schemas.microsoft.com/office/drawing/2014/main" id="{14DA5871-FE00-9543-AC98-474E215ABF0B}"/>
                </a:ext>
              </a:extLst>
            </p:cNvPr>
            <p:cNvCxnSpPr>
              <a:cxnSpLocks/>
            </p:cNvCxnSpPr>
            <p:nvPr/>
          </p:nvCxnSpPr>
          <p:spPr bwMode="gray">
            <a:xfrm flipH="1">
              <a:off x="1582576" y="2147623"/>
              <a:ext cx="0" cy="170429"/>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89" name="Straight Connector 88">
              <a:extLst>
                <a:ext uri="{FF2B5EF4-FFF2-40B4-BE49-F238E27FC236}">
                  <a16:creationId xmlns:a16="http://schemas.microsoft.com/office/drawing/2014/main" id="{08C70E11-81C9-8240-829C-00E39DD2E29A}"/>
                </a:ext>
              </a:extLst>
            </p:cNvPr>
            <p:cNvCxnSpPr>
              <a:cxnSpLocks/>
            </p:cNvCxnSpPr>
            <p:nvPr/>
          </p:nvCxnSpPr>
          <p:spPr bwMode="gray">
            <a:xfrm flipH="1">
              <a:off x="3640643" y="2165390"/>
              <a:ext cx="0" cy="170429"/>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17" name="Straight Connector 116">
              <a:extLst>
                <a:ext uri="{FF2B5EF4-FFF2-40B4-BE49-F238E27FC236}">
                  <a16:creationId xmlns:a16="http://schemas.microsoft.com/office/drawing/2014/main" id="{BDD830F3-4756-7B4D-A14C-D4AB13626CE0}"/>
                </a:ext>
              </a:extLst>
            </p:cNvPr>
            <p:cNvCxnSpPr>
              <a:cxnSpLocks/>
            </p:cNvCxnSpPr>
            <p:nvPr/>
          </p:nvCxnSpPr>
          <p:spPr bwMode="gray">
            <a:xfrm flipH="1">
              <a:off x="1576362" y="2318052"/>
              <a:ext cx="2358" cy="390013"/>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84" name="Straight Connector 483">
              <a:extLst>
                <a:ext uri="{FF2B5EF4-FFF2-40B4-BE49-F238E27FC236}">
                  <a16:creationId xmlns:a16="http://schemas.microsoft.com/office/drawing/2014/main" id="{EE81935A-24E2-C349-9460-988E3183CE22}"/>
                </a:ext>
              </a:extLst>
            </p:cNvPr>
            <p:cNvCxnSpPr>
              <a:cxnSpLocks/>
            </p:cNvCxnSpPr>
            <p:nvPr/>
          </p:nvCxnSpPr>
          <p:spPr bwMode="gray">
            <a:xfrm flipH="1">
              <a:off x="3639424" y="2331238"/>
              <a:ext cx="2358" cy="390013"/>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grpSp>
      <p:grpSp>
        <p:nvGrpSpPr>
          <p:cNvPr id="487" name="Group 486">
            <a:extLst>
              <a:ext uri="{FF2B5EF4-FFF2-40B4-BE49-F238E27FC236}">
                <a16:creationId xmlns:a16="http://schemas.microsoft.com/office/drawing/2014/main" id="{06A27E0F-2538-1048-9724-3B43690F5510}"/>
              </a:ext>
            </a:extLst>
          </p:cNvPr>
          <p:cNvGrpSpPr/>
          <p:nvPr/>
        </p:nvGrpSpPr>
        <p:grpSpPr>
          <a:xfrm>
            <a:off x="925746" y="4167111"/>
            <a:ext cx="8474769" cy="573628"/>
            <a:chOff x="947643" y="2147623"/>
            <a:chExt cx="8474769" cy="573628"/>
          </a:xfrm>
        </p:grpSpPr>
        <p:cxnSp>
          <p:nvCxnSpPr>
            <p:cNvPr id="488" name="Straight Connector 487">
              <a:extLst>
                <a:ext uri="{FF2B5EF4-FFF2-40B4-BE49-F238E27FC236}">
                  <a16:creationId xmlns:a16="http://schemas.microsoft.com/office/drawing/2014/main" id="{A7639BEA-B095-8942-9656-9DB1520D0D4B}"/>
                </a:ext>
              </a:extLst>
            </p:cNvPr>
            <p:cNvCxnSpPr>
              <a:cxnSpLocks/>
            </p:cNvCxnSpPr>
            <p:nvPr/>
          </p:nvCxnSpPr>
          <p:spPr bwMode="gray">
            <a:xfrm>
              <a:off x="947643" y="2335819"/>
              <a:ext cx="8474769" cy="0"/>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89" name="Straight Connector 488">
              <a:extLst>
                <a:ext uri="{FF2B5EF4-FFF2-40B4-BE49-F238E27FC236}">
                  <a16:creationId xmlns:a16="http://schemas.microsoft.com/office/drawing/2014/main" id="{3C70E481-2CC5-6547-BA36-E9BBFD507558}"/>
                </a:ext>
              </a:extLst>
            </p:cNvPr>
            <p:cNvCxnSpPr>
              <a:cxnSpLocks/>
            </p:cNvCxnSpPr>
            <p:nvPr/>
          </p:nvCxnSpPr>
          <p:spPr bwMode="gray">
            <a:xfrm flipH="1">
              <a:off x="1573100" y="2147623"/>
              <a:ext cx="0" cy="170429"/>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90" name="Straight Connector 489">
              <a:extLst>
                <a:ext uri="{FF2B5EF4-FFF2-40B4-BE49-F238E27FC236}">
                  <a16:creationId xmlns:a16="http://schemas.microsoft.com/office/drawing/2014/main" id="{E1C4DC59-ECA5-B34A-A661-578B3824116C}"/>
                </a:ext>
              </a:extLst>
            </p:cNvPr>
            <p:cNvCxnSpPr>
              <a:cxnSpLocks/>
            </p:cNvCxnSpPr>
            <p:nvPr/>
          </p:nvCxnSpPr>
          <p:spPr bwMode="gray">
            <a:xfrm flipH="1">
              <a:off x="3640643" y="2165390"/>
              <a:ext cx="0" cy="170429"/>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91" name="Straight Connector 490">
              <a:extLst>
                <a:ext uri="{FF2B5EF4-FFF2-40B4-BE49-F238E27FC236}">
                  <a16:creationId xmlns:a16="http://schemas.microsoft.com/office/drawing/2014/main" id="{74B1CE8F-E707-A642-B5BD-301E17F3A0A9}"/>
                </a:ext>
              </a:extLst>
            </p:cNvPr>
            <p:cNvCxnSpPr>
              <a:cxnSpLocks/>
            </p:cNvCxnSpPr>
            <p:nvPr/>
          </p:nvCxnSpPr>
          <p:spPr bwMode="gray">
            <a:xfrm flipH="1">
              <a:off x="1567031" y="2318052"/>
              <a:ext cx="2358" cy="390013"/>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92" name="Straight Connector 491">
              <a:extLst>
                <a:ext uri="{FF2B5EF4-FFF2-40B4-BE49-F238E27FC236}">
                  <a16:creationId xmlns:a16="http://schemas.microsoft.com/office/drawing/2014/main" id="{EB2BC854-9F7B-6B4E-99BF-2F76FB3C2E3C}"/>
                </a:ext>
              </a:extLst>
            </p:cNvPr>
            <p:cNvCxnSpPr>
              <a:cxnSpLocks/>
            </p:cNvCxnSpPr>
            <p:nvPr/>
          </p:nvCxnSpPr>
          <p:spPr bwMode="gray">
            <a:xfrm flipH="1">
              <a:off x="3639424" y="2331238"/>
              <a:ext cx="2358" cy="390013"/>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grpSp>
      <p:grpSp>
        <p:nvGrpSpPr>
          <p:cNvPr id="497" name="Group 496">
            <a:extLst>
              <a:ext uri="{FF2B5EF4-FFF2-40B4-BE49-F238E27FC236}">
                <a16:creationId xmlns:a16="http://schemas.microsoft.com/office/drawing/2014/main" id="{3D683AB2-0651-AE44-8C83-5195BD3DAE17}"/>
              </a:ext>
            </a:extLst>
          </p:cNvPr>
          <p:cNvGrpSpPr/>
          <p:nvPr/>
        </p:nvGrpSpPr>
        <p:grpSpPr>
          <a:xfrm>
            <a:off x="928521" y="3154439"/>
            <a:ext cx="8406217" cy="573628"/>
            <a:chOff x="947643" y="2147623"/>
            <a:chExt cx="8406217" cy="573628"/>
          </a:xfrm>
        </p:grpSpPr>
        <p:cxnSp>
          <p:nvCxnSpPr>
            <p:cNvPr id="498" name="Straight Connector 497">
              <a:extLst>
                <a:ext uri="{FF2B5EF4-FFF2-40B4-BE49-F238E27FC236}">
                  <a16:creationId xmlns:a16="http://schemas.microsoft.com/office/drawing/2014/main" id="{5D78BE78-D0CB-754B-80C3-5E42AFE3189F}"/>
                </a:ext>
              </a:extLst>
            </p:cNvPr>
            <p:cNvCxnSpPr>
              <a:cxnSpLocks/>
            </p:cNvCxnSpPr>
            <p:nvPr/>
          </p:nvCxnSpPr>
          <p:spPr bwMode="gray">
            <a:xfrm>
              <a:off x="947643" y="2335819"/>
              <a:ext cx="8406217" cy="0"/>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99" name="Straight Connector 498">
              <a:extLst>
                <a:ext uri="{FF2B5EF4-FFF2-40B4-BE49-F238E27FC236}">
                  <a16:creationId xmlns:a16="http://schemas.microsoft.com/office/drawing/2014/main" id="{4005095C-2A52-654A-8C36-76785046932B}"/>
                </a:ext>
              </a:extLst>
            </p:cNvPr>
            <p:cNvCxnSpPr>
              <a:cxnSpLocks/>
            </p:cNvCxnSpPr>
            <p:nvPr/>
          </p:nvCxnSpPr>
          <p:spPr bwMode="gray">
            <a:xfrm flipH="1">
              <a:off x="1584824" y="2147623"/>
              <a:ext cx="0" cy="170429"/>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00" name="Straight Connector 499">
              <a:extLst>
                <a:ext uri="{FF2B5EF4-FFF2-40B4-BE49-F238E27FC236}">
                  <a16:creationId xmlns:a16="http://schemas.microsoft.com/office/drawing/2014/main" id="{59897605-7305-274E-A305-E65572EABC4D}"/>
                </a:ext>
              </a:extLst>
            </p:cNvPr>
            <p:cNvCxnSpPr>
              <a:cxnSpLocks/>
            </p:cNvCxnSpPr>
            <p:nvPr/>
          </p:nvCxnSpPr>
          <p:spPr bwMode="gray">
            <a:xfrm flipH="1">
              <a:off x="3640643" y="2165390"/>
              <a:ext cx="0" cy="170429"/>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01" name="Straight Connector 500">
              <a:extLst>
                <a:ext uri="{FF2B5EF4-FFF2-40B4-BE49-F238E27FC236}">
                  <a16:creationId xmlns:a16="http://schemas.microsoft.com/office/drawing/2014/main" id="{DC8CCDE0-0616-7847-A148-F83AA2117CF6}"/>
                </a:ext>
              </a:extLst>
            </p:cNvPr>
            <p:cNvCxnSpPr>
              <a:cxnSpLocks/>
            </p:cNvCxnSpPr>
            <p:nvPr/>
          </p:nvCxnSpPr>
          <p:spPr bwMode="gray">
            <a:xfrm flipH="1">
              <a:off x="1576362" y="2318052"/>
              <a:ext cx="2358" cy="390013"/>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02" name="Straight Connector 501">
              <a:extLst>
                <a:ext uri="{FF2B5EF4-FFF2-40B4-BE49-F238E27FC236}">
                  <a16:creationId xmlns:a16="http://schemas.microsoft.com/office/drawing/2014/main" id="{8FE4237E-494D-1247-8A2F-F4B2C3B88FBC}"/>
                </a:ext>
              </a:extLst>
            </p:cNvPr>
            <p:cNvCxnSpPr>
              <a:cxnSpLocks/>
            </p:cNvCxnSpPr>
            <p:nvPr/>
          </p:nvCxnSpPr>
          <p:spPr bwMode="gray">
            <a:xfrm flipH="1">
              <a:off x="3639424" y="2331238"/>
              <a:ext cx="2358" cy="390013"/>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grpSp>
      <p:cxnSp>
        <p:nvCxnSpPr>
          <p:cNvPr id="505" name="Straight Connector 504">
            <a:extLst>
              <a:ext uri="{FF2B5EF4-FFF2-40B4-BE49-F238E27FC236}">
                <a16:creationId xmlns:a16="http://schemas.microsoft.com/office/drawing/2014/main" id="{FE825CF8-FCF3-A144-A185-FAE1D193DA4F}"/>
              </a:ext>
            </a:extLst>
          </p:cNvPr>
          <p:cNvCxnSpPr>
            <a:cxnSpLocks/>
            <a:endCxn id="508" idx="1"/>
          </p:cNvCxnSpPr>
          <p:nvPr/>
        </p:nvCxnSpPr>
        <p:spPr bwMode="gray">
          <a:xfrm>
            <a:off x="694853" y="5424296"/>
            <a:ext cx="8595926" cy="0"/>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06" name="Straight Connector 505">
            <a:extLst>
              <a:ext uri="{FF2B5EF4-FFF2-40B4-BE49-F238E27FC236}">
                <a16:creationId xmlns:a16="http://schemas.microsoft.com/office/drawing/2014/main" id="{291949B7-3BEB-294E-9158-8B0356A08C14}"/>
              </a:ext>
            </a:extLst>
          </p:cNvPr>
          <p:cNvCxnSpPr>
            <a:cxnSpLocks/>
          </p:cNvCxnSpPr>
          <p:nvPr/>
        </p:nvCxnSpPr>
        <p:spPr bwMode="gray">
          <a:xfrm>
            <a:off x="712725" y="5615887"/>
            <a:ext cx="8578054" cy="0"/>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07" name="Straight Connector 506">
            <a:extLst>
              <a:ext uri="{FF2B5EF4-FFF2-40B4-BE49-F238E27FC236}">
                <a16:creationId xmlns:a16="http://schemas.microsoft.com/office/drawing/2014/main" id="{A0D1A317-7905-9D4D-A80D-159612BAC5F8}"/>
              </a:ext>
            </a:extLst>
          </p:cNvPr>
          <p:cNvCxnSpPr>
            <a:cxnSpLocks/>
          </p:cNvCxnSpPr>
          <p:nvPr/>
        </p:nvCxnSpPr>
        <p:spPr bwMode="gray">
          <a:xfrm flipH="1">
            <a:off x="712725" y="5829291"/>
            <a:ext cx="8578054" cy="0"/>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508" name="Rectangle 507">
            <a:extLst>
              <a:ext uri="{FF2B5EF4-FFF2-40B4-BE49-F238E27FC236}">
                <a16:creationId xmlns:a16="http://schemas.microsoft.com/office/drawing/2014/main" id="{5DD1C2EE-1E19-6440-951A-4B66864D010C}"/>
              </a:ext>
            </a:extLst>
          </p:cNvPr>
          <p:cNvSpPr/>
          <p:nvPr/>
        </p:nvSpPr>
        <p:spPr>
          <a:xfrm>
            <a:off x="9290779" y="5285796"/>
            <a:ext cx="784189" cy="276999"/>
          </a:xfrm>
          <a:prstGeom prst="rect">
            <a:avLst/>
          </a:prstGeom>
        </p:spPr>
        <p:txBody>
          <a:bodyPr wrap="square">
            <a:spAutoFit/>
          </a:bodyPr>
          <a:lstStyle/>
          <a:p>
            <a:r>
              <a:rPr lang="en-US" sz="1200" b="1" dirty="0">
                <a:solidFill>
                  <a:schemeClr val="accent2">
                    <a:lumMod val="60000"/>
                    <a:lumOff val="40000"/>
                  </a:schemeClr>
                </a:solidFill>
                <a:latin typeface="Metropolis" pitchFamily="2" charset="77"/>
              </a:rPr>
              <a:t>Web LS</a:t>
            </a:r>
            <a:endParaRPr lang="en-GB" sz="1200" dirty="0">
              <a:solidFill>
                <a:schemeClr val="accent2">
                  <a:lumMod val="60000"/>
                  <a:lumOff val="40000"/>
                </a:schemeClr>
              </a:solidFill>
            </a:endParaRPr>
          </a:p>
        </p:txBody>
      </p:sp>
      <p:sp>
        <p:nvSpPr>
          <p:cNvPr id="509" name="Rectangle 508">
            <a:extLst>
              <a:ext uri="{FF2B5EF4-FFF2-40B4-BE49-F238E27FC236}">
                <a16:creationId xmlns:a16="http://schemas.microsoft.com/office/drawing/2014/main" id="{C100CFAF-6B8C-E644-AA86-85B78DC3919E}"/>
              </a:ext>
            </a:extLst>
          </p:cNvPr>
          <p:cNvSpPr/>
          <p:nvPr/>
        </p:nvSpPr>
        <p:spPr>
          <a:xfrm>
            <a:off x="9334738" y="5490235"/>
            <a:ext cx="739305" cy="276999"/>
          </a:xfrm>
          <a:prstGeom prst="rect">
            <a:avLst/>
          </a:prstGeom>
        </p:spPr>
        <p:txBody>
          <a:bodyPr wrap="square">
            <a:spAutoFit/>
          </a:bodyPr>
          <a:lstStyle/>
          <a:p>
            <a:r>
              <a:rPr lang="en-US" sz="1200" b="1" dirty="0">
                <a:solidFill>
                  <a:srgbClr val="002060"/>
                </a:solidFill>
                <a:latin typeface="Metropolis" pitchFamily="2" charset="77"/>
              </a:rPr>
              <a:t>App LS</a:t>
            </a:r>
            <a:endParaRPr lang="en-GB" sz="1200" dirty="0">
              <a:solidFill>
                <a:srgbClr val="002060"/>
              </a:solidFill>
            </a:endParaRPr>
          </a:p>
        </p:txBody>
      </p:sp>
      <p:sp>
        <p:nvSpPr>
          <p:cNvPr id="510" name="Rectangle 509">
            <a:extLst>
              <a:ext uri="{FF2B5EF4-FFF2-40B4-BE49-F238E27FC236}">
                <a16:creationId xmlns:a16="http://schemas.microsoft.com/office/drawing/2014/main" id="{F7A23226-26FC-C347-9BE0-51172293AF02}"/>
              </a:ext>
            </a:extLst>
          </p:cNvPr>
          <p:cNvSpPr/>
          <p:nvPr/>
        </p:nvSpPr>
        <p:spPr>
          <a:xfrm>
            <a:off x="9400515" y="5711315"/>
            <a:ext cx="639919" cy="276999"/>
          </a:xfrm>
          <a:prstGeom prst="rect">
            <a:avLst/>
          </a:prstGeom>
        </p:spPr>
        <p:txBody>
          <a:bodyPr wrap="square">
            <a:spAutoFit/>
          </a:bodyPr>
          <a:lstStyle/>
          <a:p>
            <a:r>
              <a:rPr lang="en-US" sz="1200" b="1" dirty="0">
                <a:solidFill>
                  <a:schemeClr val="accent4"/>
                </a:solidFill>
                <a:latin typeface="Metropolis" pitchFamily="2" charset="77"/>
              </a:rPr>
              <a:t>Db LS</a:t>
            </a:r>
            <a:endParaRPr lang="en-GB" sz="1200" dirty="0">
              <a:solidFill>
                <a:schemeClr val="accent4"/>
              </a:solidFill>
            </a:endParaRPr>
          </a:p>
        </p:txBody>
      </p:sp>
      <p:cxnSp>
        <p:nvCxnSpPr>
          <p:cNvPr id="511" name="Straight Connector 510">
            <a:extLst>
              <a:ext uri="{FF2B5EF4-FFF2-40B4-BE49-F238E27FC236}">
                <a16:creationId xmlns:a16="http://schemas.microsoft.com/office/drawing/2014/main" id="{014E68F9-A099-3B4C-840F-23D6104BF17F}"/>
              </a:ext>
            </a:extLst>
          </p:cNvPr>
          <p:cNvCxnSpPr>
            <a:cxnSpLocks/>
          </p:cNvCxnSpPr>
          <p:nvPr/>
        </p:nvCxnSpPr>
        <p:spPr bwMode="gray">
          <a:xfrm>
            <a:off x="1421916" y="5188227"/>
            <a:ext cx="0" cy="236069"/>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12" name="Straight Connector 511">
            <a:extLst>
              <a:ext uri="{FF2B5EF4-FFF2-40B4-BE49-F238E27FC236}">
                <a16:creationId xmlns:a16="http://schemas.microsoft.com/office/drawing/2014/main" id="{04661A82-C9EE-D740-B806-E149566E6C94}"/>
              </a:ext>
            </a:extLst>
          </p:cNvPr>
          <p:cNvCxnSpPr>
            <a:cxnSpLocks/>
          </p:cNvCxnSpPr>
          <p:nvPr/>
        </p:nvCxnSpPr>
        <p:spPr bwMode="gray">
          <a:xfrm>
            <a:off x="1553998" y="5206585"/>
            <a:ext cx="0" cy="413226"/>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13" name="Straight Connector 512">
            <a:extLst>
              <a:ext uri="{FF2B5EF4-FFF2-40B4-BE49-F238E27FC236}">
                <a16:creationId xmlns:a16="http://schemas.microsoft.com/office/drawing/2014/main" id="{6213BC47-1C50-8B42-B999-08C56A002A1D}"/>
              </a:ext>
            </a:extLst>
          </p:cNvPr>
          <p:cNvCxnSpPr>
            <a:cxnSpLocks/>
          </p:cNvCxnSpPr>
          <p:nvPr/>
        </p:nvCxnSpPr>
        <p:spPr bwMode="gray">
          <a:xfrm>
            <a:off x="1701662" y="5164872"/>
            <a:ext cx="0" cy="641174"/>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14" name="Straight Connector 513">
            <a:extLst>
              <a:ext uri="{FF2B5EF4-FFF2-40B4-BE49-F238E27FC236}">
                <a16:creationId xmlns:a16="http://schemas.microsoft.com/office/drawing/2014/main" id="{4023BD6B-7D4A-1341-9DEF-E65E5B9C3A75}"/>
              </a:ext>
            </a:extLst>
          </p:cNvPr>
          <p:cNvCxnSpPr>
            <a:cxnSpLocks/>
          </p:cNvCxnSpPr>
          <p:nvPr/>
        </p:nvCxnSpPr>
        <p:spPr bwMode="gray">
          <a:xfrm>
            <a:off x="3484743" y="5190054"/>
            <a:ext cx="0" cy="236069"/>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15" name="Straight Connector 514">
            <a:extLst>
              <a:ext uri="{FF2B5EF4-FFF2-40B4-BE49-F238E27FC236}">
                <a16:creationId xmlns:a16="http://schemas.microsoft.com/office/drawing/2014/main" id="{77F07ED5-8E15-3640-8AAA-58B232A3F2B2}"/>
              </a:ext>
            </a:extLst>
          </p:cNvPr>
          <p:cNvCxnSpPr>
            <a:cxnSpLocks/>
          </p:cNvCxnSpPr>
          <p:nvPr/>
        </p:nvCxnSpPr>
        <p:spPr bwMode="gray">
          <a:xfrm>
            <a:off x="3616825" y="5208412"/>
            <a:ext cx="0" cy="413226"/>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16" name="Straight Connector 515">
            <a:extLst>
              <a:ext uri="{FF2B5EF4-FFF2-40B4-BE49-F238E27FC236}">
                <a16:creationId xmlns:a16="http://schemas.microsoft.com/office/drawing/2014/main" id="{A9795C00-D2A8-FE46-B516-44F66227D0BC}"/>
              </a:ext>
            </a:extLst>
          </p:cNvPr>
          <p:cNvCxnSpPr>
            <a:cxnSpLocks/>
          </p:cNvCxnSpPr>
          <p:nvPr/>
        </p:nvCxnSpPr>
        <p:spPr bwMode="gray">
          <a:xfrm>
            <a:off x="3764489" y="5166699"/>
            <a:ext cx="0" cy="641174"/>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17" name="Straight Connector 516">
            <a:extLst>
              <a:ext uri="{FF2B5EF4-FFF2-40B4-BE49-F238E27FC236}">
                <a16:creationId xmlns:a16="http://schemas.microsoft.com/office/drawing/2014/main" id="{720DCD49-A496-9C4B-B9A2-D442FABDF58F}"/>
              </a:ext>
            </a:extLst>
          </p:cNvPr>
          <p:cNvCxnSpPr>
            <a:cxnSpLocks/>
          </p:cNvCxnSpPr>
          <p:nvPr/>
        </p:nvCxnSpPr>
        <p:spPr bwMode="gray">
          <a:xfrm>
            <a:off x="5967858" y="5175289"/>
            <a:ext cx="0" cy="236069"/>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18" name="Straight Connector 517">
            <a:extLst>
              <a:ext uri="{FF2B5EF4-FFF2-40B4-BE49-F238E27FC236}">
                <a16:creationId xmlns:a16="http://schemas.microsoft.com/office/drawing/2014/main" id="{CCF8ECD2-5D23-4048-8D6A-803574B2EA76}"/>
              </a:ext>
            </a:extLst>
          </p:cNvPr>
          <p:cNvCxnSpPr>
            <a:cxnSpLocks/>
          </p:cNvCxnSpPr>
          <p:nvPr/>
        </p:nvCxnSpPr>
        <p:spPr bwMode="gray">
          <a:xfrm>
            <a:off x="6099940" y="5217095"/>
            <a:ext cx="0" cy="413226"/>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19" name="Straight Connector 518">
            <a:extLst>
              <a:ext uri="{FF2B5EF4-FFF2-40B4-BE49-F238E27FC236}">
                <a16:creationId xmlns:a16="http://schemas.microsoft.com/office/drawing/2014/main" id="{0B37BCE7-6E62-8242-82FF-7BE4D0083D82}"/>
              </a:ext>
            </a:extLst>
          </p:cNvPr>
          <p:cNvCxnSpPr>
            <a:cxnSpLocks/>
          </p:cNvCxnSpPr>
          <p:nvPr/>
        </p:nvCxnSpPr>
        <p:spPr bwMode="gray">
          <a:xfrm>
            <a:off x="6247604" y="5175382"/>
            <a:ext cx="0" cy="641174"/>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20" name="Straight Connector 519">
            <a:extLst>
              <a:ext uri="{FF2B5EF4-FFF2-40B4-BE49-F238E27FC236}">
                <a16:creationId xmlns:a16="http://schemas.microsoft.com/office/drawing/2014/main" id="{70E8E817-38AD-5B46-A4B4-D8A6A86E6087}"/>
              </a:ext>
            </a:extLst>
          </p:cNvPr>
          <p:cNvCxnSpPr>
            <a:cxnSpLocks/>
          </p:cNvCxnSpPr>
          <p:nvPr/>
        </p:nvCxnSpPr>
        <p:spPr bwMode="gray">
          <a:xfrm>
            <a:off x="8054647" y="5169427"/>
            <a:ext cx="0" cy="236069"/>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21" name="Straight Connector 520">
            <a:extLst>
              <a:ext uri="{FF2B5EF4-FFF2-40B4-BE49-F238E27FC236}">
                <a16:creationId xmlns:a16="http://schemas.microsoft.com/office/drawing/2014/main" id="{005A1C9A-AF7B-C248-87EE-A2E33B8C5E56}"/>
              </a:ext>
            </a:extLst>
          </p:cNvPr>
          <p:cNvCxnSpPr>
            <a:cxnSpLocks/>
          </p:cNvCxnSpPr>
          <p:nvPr/>
        </p:nvCxnSpPr>
        <p:spPr bwMode="gray">
          <a:xfrm>
            <a:off x="8195438" y="5208386"/>
            <a:ext cx="0" cy="413226"/>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22" name="Straight Connector 521">
            <a:extLst>
              <a:ext uri="{FF2B5EF4-FFF2-40B4-BE49-F238E27FC236}">
                <a16:creationId xmlns:a16="http://schemas.microsoft.com/office/drawing/2014/main" id="{2FD419DA-D2C9-7A40-AA2E-8539BA8E90C7}"/>
              </a:ext>
            </a:extLst>
          </p:cNvPr>
          <p:cNvCxnSpPr>
            <a:cxnSpLocks/>
          </p:cNvCxnSpPr>
          <p:nvPr/>
        </p:nvCxnSpPr>
        <p:spPr bwMode="gray">
          <a:xfrm>
            <a:off x="8334393" y="5164872"/>
            <a:ext cx="0" cy="651684"/>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523" name="Rectangle 522">
            <a:extLst>
              <a:ext uri="{FF2B5EF4-FFF2-40B4-BE49-F238E27FC236}">
                <a16:creationId xmlns:a16="http://schemas.microsoft.com/office/drawing/2014/main" id="{CB15FDD6-9F91-5547-BE64-75FBDF4A4996}"/>
              </a:ext>
            </a:extLst>
          </p:cNvPr>
          <p:cNvSpPr/>
          <p:nvPr/>
        </p:nvSpPr>
        <p:spPr>
          <a:xfrm>
            <a:off x="9285700" y="2194990"/>
            <a:ext cx="1375698"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169.254.0.0 /28</a:t>
            </a:r>
          </a:p>
        </p:txBody>
      </p:sp>
      <p:sp>
        <p:nvSpPr>
          <p:cNvPr id="526" name="Rectangle 525">
            <a:extLst>
              <a:ext uri="{FF2B5EF4-FFF2-40B4-BE49-F238E27FC236}">
                <a16:creationId xmlns:a16="http://schemas.microsoft.com/office/drawing/2014/main" id="{0CF4D338-737C-814D-8D1B-9B0E06C2331F}"/>
              </a:ext>
            </a:extLst>
          </p:cNvPr>
          <p:cNvSpPr/>
          <p:nvPr/>
        </p:nvSpPr>
        <p:spPr>
          <a:xfrm>
            <a:off x="3403131" y="2483144"/>
            <a:ext cx="284052"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a:t>
            </a:r>
          </a:p>
        </p:txBody>
      </p:sp>
      <p:sp>
        <p:nvSpPr>
          <p:cNvPr id="527" name="Rectangle 526">
            <a:extLst>
              <a:ext uri="{FF2B5EF4-FFF2-40B4-BE49-F238E27FC236}">
                <a16:creationId xmlns:a16="http://schemas.microsoft.com/office/drawing/2014/main" id="{ED83E079-5597-D74F-9B8A-A1238F48A2C8}"/>
              </a:ext>
            </a:extLst>
          </p:cNvPr>
          <p:cNvSpPr/>
          <p:nvPr/>
        </p:nvSpPr>
        <p:spPr>
          <a:xfrm>
            <a:off x="1306405" y="2477620"/>
            <a:ext cx="284052"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a:t>
            </a:r>
          </a:p>
        </p:txBody>
      </p:sp>
      <p:sp>
        <p:nvSpPr>
          <p:cNvPr id="528" name="Rectangle 527">
            <a:extLst>
              <a:ext uri="{FF2B5EF4-FFF2-40B4-BE49-F238E27FC236}">
                <a16:creationId xmlns:a16="http://schemas.microsoft.com/office/drawing/2014/main" id="{8E50F391-0311-0D43-B148-485F66123432}"/>
              </a:ext>
            </a:extLst>
          </p:cNvPr>
          <p:cNvSpPr/>
          <p:nvPr/>
        </p:nvSpPr>
        <p:spPr>
          <a:xfrm>
            <a:off x="3363747" y="2095250"/>
            <a:ext cx="319318" cy="276999"/>
          </a:xfrm>
          <a:prstGeom prst="rect">
            <a:avLst/>
          </a:prstGeom>
        </p:spPr>
        <p:txBody>
          <a:bodyPr wrap="square">
            <a:spAutoFit/>
          </a:bodyPr>
          <a:lstStyle/>
          <a:p>
            <a:pPr algn="ctr"/>
            <a:r>
              <a:rPr lang="en-US" sz="1200" b="1" dirty="0">
                <a:ea typeface="Gotham Rounded Book" charset="0"/>
                <a:cs typeface="Gotham Rounded Book" charset="0"/>
              </a:rPr>
              <a:t>.2</a:t>
            </a:r>
          </a:p>
        </p:txBody>
      </p:sp>
      <p:sp>
        <p:nvSpPr>
          <p:cNvPr id="529" name="Rectangle 528">
            <a:extLst>
              <a:ext uri="{FF2B5EF4-FFF2-40B4-BE49-F238E27FC236}">
                <a16:creationId xmlns:a16="http://schemas.microsoft.com/office/drawing/2014/main" id="{CB64DBF7-05EB-EA41-A6D2-29CAC701FC82}"/>
              </a:ext>
            </a:extLst>
          </p:cNvPr>
          <p:cNvSpPr/>
          <p:nvPr/>
        </p:nvSpPr>
        <p:spPr>
          <a:xfrm>
            <a:off x="1288685" y="2078889"/>
            <a:ext cx="319318"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.2</a:t>
            </a:r>
          </a:p>
        </p:txBody>
      </p:sp>
      <p:sp>
        <p:nvSpPr>
          <p:cNvPr id="530" name="Rectangle 529">
            <a:extLst>
              <a:ext uri="{FF2B5EF4-FFF2-40B4-BE49-F238E27FC236}">
                <a16:creationId xmlns:a16="http://schemas.microsoft.com/office/drawing/2014/main" id="{5BC20C55-FDDB-1A4A-8B76-EB46BF68B710}"/>
              </a:ext>
            </a:extLst>
          </p:cNvPr>
          <p:cNvSpPr/>
          <p:nvPr/>
        </p:nvSpPr>
        <p:spPr>
          <a:xfrm>
            <a:off x="9299609" y="3197410"/>
            <a:ext cx="1409361"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100.64.192.0 /31</a:t>
            </a:r>
          </a:p>
        </p:txBody>
      </p:sp>
      <p:sp>
        <p:nvSpPr>
          <p:cNvPr id="532" name="Rectangle 531">
            <a:extLst>
              <a:ext uri="{FF2B5EF4-FFF2-40B4-BE49-F238E27FC236}">
                <a16:creationId xmlns:a16="http://schemas.microsoft.com/office/drawing/2014/main" id="{F9AFA509-12EC-C940-A2AD-BA7A0F99A4D3}"/>
              </a:ext>
            </a:extLst>
          </p:cNvPr>
          <p:cNvSpPr/>
          <p:nvPr/>
        </p:nvSpPr>
        <p:spPr>
          <a:xfrm>
            <a:off x="3289215" y="3498947"/>
            <a:ext cx="284053"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a:t>
            </a:r>
          </a:p>
        </p:txBody>
      </p:sp>
      <p:sp>
        <p:nvSpPr>
          <p:cNvPr id="533" name="Rectangle 532">
            <a:extLst>
              <a:ext uri="{FF2B5EF4-FFF2-40B4-BE49-F238E27FC236}">
                <a16:creationId xmlns:a16="http://schemas.microsoft.com/office/drawing/2014/main" id="{67AC9E67-794D-8740-AED7-FE20A4DFD822}"/>
              </a:ext>
            </a:extLst>
          </p:cNvPr>
          <p:cNvSpPr/>
          <p:nvPr/>
        </p:nvSpPr>
        <p:spPr>
          <a:xfrm>
            <a:off x="1320595" y="3482774"/>
            <a:ext cx="284053"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a:t>
            </a:r>
          </a:p>
        </p:txBody>
      </p:sp>
      <p:sp>
        <p:nvSpPr>
          <p:cNvPr id="39" name="TextBox 38">
            <a:extLst>
              <a:ext uri="{FF2B5EF4-FFF2-40B4-BE49-F238E27FC236}">
                <a16:creationId xmlns:a16="http://schemas.microsoft.com/office/drawing/2014/main" id="{EDB79DA8-3610-5C43-B4F7-A4FA777C61FC}"/>
              </a:ext>
            </a:extLst>
          </p:cNvPr>
          <p:cNvSpPr txBox="1"/>
          <p:nvPr/>
        </p:nvSpPr>
        <p:spPr>
          <a:xfrm>
            <a:off x="3546025" y="3448620"/>
            <a:ext cx="96912" cy="276999"/>
          </a:xfrm>
          <a:prstGeom prst="rect">
            <a:avLst/>
          </a:prstGeom>
        </p:spPr>
        <p:txBody>
          <a:bodyPr wrap="square" lIns="0" tIns="0" rIns="0" bIns="0" rtlCol="0">
            <a:spAutoFit/>
          </a:bodyPr>
          <a:lstStyle/>
          <a:p>
            <a:pPr algn="l">
              <a:spcAft>
                <a:spcPts val="600"/>
              </a:spcAft>
            </a:pPr>
            <a:r>
              <a:rPr lang="en-US" b="1" dirty="0">
                <a:solidFill>
                  <a:srgbClr val="FF0000"/>
                </a:solidFill>
              </a:rPr>
              <a:t>X</a:t>
            </a:r>
          </a:p>
        </p:txBody>
      </p:sp>
      <p:sp>
        <p:nvSpPr>
          <p:cNvPr id="534" name="TextBox 533">
            <a:extLst>
              <a:ext uri="{FF2B5EF4-FFF2-40B4-BE49-F238E27FC236}">
                <a16:creationId xmlns:a16="http://schemas.microsoft.com/office/drawing/2014/main" id="{277F20EE-C4A9-B94A-A42B-A6E0D55538FB}"/>
              </a:ext>
            </a:extLst>
          </p:cNvPr>
          <p:cNvSpPr txBox="1"/>
          <p:nvPr/>
        </p:nvSpPr>
        <p:spPr>
          <a:xfrm>
            <a:off x="3531039" y="4142055"/>
            <a:ext cx="96912" cy="276999"/>
          </a:xfrm>
          <a:prstGeom prst="rect">
            <a:avLst/>
          </a:prstGeom>
        </p:spPr>
        <p:txBody>
          <a:bodyPr wrap="square" lIns="0" tIns="0" rIns="0" bIns="0" rtlCol="0">
            <a:spAutoFit/>
          </a:bodyPr>
          <a:lstStyle/>
          <a:p>
            <a:pPr algn="l">
              <a:spcAft>
                <a:spcPts val="600"/>
              </a:spcAft>
            </a:pPr>
            <a:r>
              <a:rPr lang="en-US" b="1" dirty="0">
                <a:solidFill>
                  <a:srgbClr val="FF0000"/>
                </a:solidFill>
              </a:rPr>
              <a:t>X</a:t>
            </a:r>
          </a:p>
        </p:txBody>
      </p:sp>
      <p:sp>
        <p:nvSpPr>
          <p:cNvPr id="535" name="Rectangle 534">
            <a:extLst>
              <a:ext uri="{FF2B5EF4-FFF2-40B4-BE49-F238E27FC236}">
                <a16:creationId xmlns:a16="http://schemas.microsoft.com/office/drawing/2014/main" id="{AFE87926-66A4-1648-95CD-40D8B558647D}"/>
              </a:ext>
            </a:extLst>
          </p:cNvPr>
          <p:cNvSpPr/>
          <p:nvPr/>
        </p:nvSpPr>
        <p:spPr>
          <a:xfrm>
            <a:off x="3320745" y="3092626"/>
            <a:ext cx="399885"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.0</a:t>
            </a:r>
          </a:p>
        </p:txBody>
      </p:sp>
      <p:sp>
        <p:nvSpPr>
          <p:cNvPr id="536" name="Rectangle 535">
            <a:extLst>
              <a:ext uri="{FF2B5EF4-FFF2-40B4-BE49-F238E27FC236}">
                <a16:creationId xmlns:a16="http://schemas.microsoft.com/office/drawing/2014/main" id="{280BA556-E53B-8D4D-A253-1964A3523CD4}"/>
              </a:ext>
            </a:extLst>
          </p:cNvPr>
          <p:cNvSpPr/>
          <p:nvPr/>
        </p:nvSpPr>
        <p:spPr>
          <a:xfrm>
            <a:off x="1265768" y="3098094"/>
            <a:ext cx="399885"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.0</a:t>
            </a:r>
          </a:p>
        </p:txBody>
      </p:sp>
      <p:sp>
        <p:nvSpPr>
          <p:cNvPr id="537" name="Rectangle 536">
            <a:extLst>
              <a:ext uri="{FF2B5EF4-FFF2-40B4-BE49-F238E27FC236}">
                <a16:creationId xmlns:a16="http://schemas.microsoft.com/office/drawing/2014/main" id="{BEC320D8-0640-7441-8383-E18DB3BFD9F6}"/>
              </a:ext>
            </a:extLst>
          </p:cNvPr>
          <p:cNvSpPr/>
          <p:nvPr/>
        </p:nvSpPr>
        <p:spPr>
          <a:xfrm>
            <a:off x="9249188" y="4207251"/>
            <a:ext cx="1650038"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169.254.10.0 /28</a:t>
            </a:r>
          </a:p>
        </p:txBody>
      </p:sp>
      <p:sp>
        <p:nvSpPr>
          <p:cNvPr id="538" name="Rectangle 537">
            <a:extLst>
              <a:ext uri="{FF2B5EF4-FFF2-40B4-BE49-F238E27FC236}">
                <a16:creationId xmlns:a16="http://schemas.microsoft.com/office/drawing/2014/main" id="{CBEE3555-15AD-8B4C-89A2-024E6A246F0F}"/>
              </a:ext>
            </a:extLst>
          </p:cNvPr>
          <p:cNvSpPr/>
          <p:nvPr/>
        </p:nvSpPr>
        <p:spPr>
          <a:xfrm>
            <a:off x="9052885" y="2380623"/>
            <a:ext cx="2007344" cy="261610"/>
          </a:xfrm>
          <a:prstGeom prst="rect">
            <a:avLst/>
          </a:prstGeom>
        </p:spPr>
        <p:txBody>
          <a:bodyPr wrap="square">
            <a:spAutoFit/>
          </a:bodyPr>
          <a:lstStyle/>
          <a:p>
            <a:pPr algn="ctr"/>
            <a:r>
              <a:rPr lang="en-US" sz="1100" b="1" dirty="0">
                <a:solidFill>
                  <a:srgbClr val="717074"/>
                </a:solidFill>
                <a:ea typeface="Gotham Rounded Book" charset="0"/>
                <a:cs typeface="Gotham Rounded Book" charset="0"/>
              </a:rPr>
              <a:t>(transit-</a:t>
            </a:r>
            <a:r>
              <a:rPr lang="en-US" sz="1100" b="1" u="sng" dirty="0" err="1">
                <a:solidFill>
                  <a:srgbClr val="717074"/>
                </a:solidFill>
                <a:ea typeface="Gotham Rounded Book" charset="0"/>
                <a:cs typeface="Gotham Rounded Book" charset="0"/>
              </a:rPr>
              <a:t>bp</a:t>
            </a:r>
            <a:r>
              <a:rPr lang="en-US" sz="1100" b="1" dirty="0">
                <a:solidFill>
                  <a:srgbClr val="717074"/>
                </a:solidFill>
                <a:ea typeface="Gotham Rounded Book" charset="0"/>
                <a:cs typeface="Gotham Rounded Book" charset="0"/>
              </a:rPr>
              <a:t>-….-switch)</a:t>
            </a:r>
          </a:p>
        </p:txBody>
      </p:sp>
      <p:sp>
        <p:nvSpPr>
          <p:cNvPr id="539" name="Rectangle 538">
            <a:extLst>
              <a:ext uri="{FF2B5EF4-FFF2-40B4-BE49-F238E27FC236}">
                <a16:creationId xmlns:a16="http://schemas.microsoft.com/office/drawing/2014/main" id="{C8841C3E-63AC-5145-87AD-E4394808B0BD}"/>
              </a:ext>
            </a:extLst>
          </p:cNvPr>
          <p:cNvSpPr/>
          <p:nvPr/>
        </p:nvSpPr>
        <p:spPr>
          <a:xfrm>
            <a:off x="9133387" y="3361428"/>
            <a:ext cx="2007344" cy="261610"/>
          </a:xfrm>
          <a:prstGeom prst="rect">
            <a:avLst/>
          </a:prstGeom>
        </p:spPr>
        <p:txBody>
          <a:bodyPr wrap="square">
            <a:spAutoFit/>
          </a:bodyPr>
          <a:lstStyle/>
          <a:p>
            <a:pPr algn="ctr"/>
            <a:r>
              <a:rPr lang="en-US" sz="1100" b="1" dirty="0">
                <a:solidFill>
                  <a:srgbClr val="717074"/>
                </a:solidFill>
                <a:ea typeface="Gotham Rounded Book" charset="0"/>
                <a:cs typeface="Gotham Rounded Book" charset="0"/>
              </a:rPr>
              <a:t>(transit-</a:t>
            </a:r>
            <a:r>
              <a:rPr lang="en-US" sz="1100" b="1" u="sng" dirty="0" err="1">
                <a:solidFill>
                  <a:srgbClr val="717074"/>
                </a:solidFill>
                <a:ea typeface="Gotham Rounded Book" charset="0"/>
                <a:cs typeface="Gotham Rounded Book" charset="0"/>
              </a:rPr>
              <a:t>rl</a:t>
            </a:r>
            <a:r>
              <a:rPr lang="en-US" sz="1100" b="1" dirty="0">
                <a:solidFill>
                  <a:srgbClr val="717074"/>
                </a:solidFill>
                <a:ea typeface="Gotham Rounded Book" charset="0"/>
                <a:cs typeface="Gotham Rounded Book" charset="0"/>
              </a:rPr>
              <a:t>-….-switch)</a:t>
            </a:r>
          </a:p>
        </p:txBody>
      </p:sp>
      <p:sp>
        <p:nvSpPr>
          <p:cNvPr id="540" name="Rectangle 539">
            <a:extLst>
              <a:ext uri="{FF2B5EF4-FFF2-40B4-BE49-F238E27FC236}">
                <a16:creationId xmlns:a16="http://schemas.microsoft.com/office/drawing/2014/main" id="{0358F8C4-FD95-A54F-AF0A-AB3634F8CD48}"/>
              </a:ext>
            </a:extLst>
          </p:cNvPr>
          <p:cNvSpPr/>
          <p:nvPr/>
        </p:nvSpPr>
        <p:spPr>
          <a:xfrm>
            <a:off x="9070371" y="4406537"/>
            <a:ext cx="2007344" cy="261610"/>
          </a:xfrm>
          <a:prstGeom prst="rect">
            <a:avLst/>
          </a:prstGeom>
        </p:spPr>
        <p:txBody>
          <a:bodyPr wrap="square">
            <a:spAutoFit/>
          </a:bodyPr>
          <a:lstStyle/>
          <a:p>
            <a:pPr algn="ctr"/>
            <a:r>
              <a:rPr lang="en-US" sz="1100" b="1" dirty="0">
                <a:solidFill>
                  <a:srgbClr val="717074"/>
                </a:solidFill>
                <a:ea typeface="Gotham Rounded Book" charset="0"/>
                <a:cs typeface="Gotham Rounded Book" charset="0"/>
              </a:rPr>
              <a:t>(transit-</a:t>
            </a:r>
            <a:r>
              <a:rPr lang="en-US" sz="1100" b="1" u="sng" dirty="0" err="1">
                <a:solidFill>
                  <a:srgbClr val="717074"/>
                </a:solidFill>
                <a:ea typeface="Gotham Rounded Book" charset="0"/>
                <a:cs typeface="Gotham Rounded Book" charset="0"/>
              </a:rPr>
              <a:t>bp</a:t>
            </a:r>
            <a:r>
              <a:rPr lang="en-US" sz="1100" b="1" dirty="0">
                <a:solidFill>
                  <a:srgbClr val="717074"/>
                </a:solidFill>
                <a:ea typeface="Gotham Rounded Book" charset="0"/>
                <a:cs typeface="Gotham Rounded Book" charset="0"/>
              </a:rPr>
              <a:t>-….-switch)</a:t>
            </a:r>
          </a:p>
        </p:txBody>
      </p:sp>
      <p:sp>
        <p:nvSpPr>
          <p:cNvPr id="541" name="Rectangle 540">
            <a:extLst>
              <a:ext uri="{FF2B5EF4-FFF2-40B4-BE49-F238E27FC236}">
                <a16:creationId xmlns:a16="http://schemas.microsoft.com/office/drawing/2014/main" id="{1526A978-0810-4B43-9BFA-AD1F93210BB4}"/>
              </a:ext>
            </a:extLst>
          </p:cNvPr>
          <p:cNvSpPr/>
          <p:nvPr/>
        </p:nvSpPr>
        <p:spPr>
          <a:xfrm>
            <a:off x="3304981" y="4523706"/>
            <a:ext cx="284053"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a:t>
            </a:r>
          </a:p>
        </p:txBody>
      </p:sp>
      <p:sp>
        <p:nvSpPr>
          <p:cNvPr id="542" name="Rectangle 541">
            <a:extLst>
              <a:ext uri="{FF2B5EF4-FFF2-40B4-BE49-F238E27FC236}">
                <a16:creationId xmlns:a16="http://schemas.microsoft.com/office/drawing/2014/main" id="{F41FC3A6-41BA-4646-9426-3A13392E156C}"/>
              </a:ext>
            </a:extLst>
          </p:cNvPr>
          <p:cNvSpPr/>
          <p:nvPr/>
        </p:nvSpPr>
        <p:spPr>
          <a:xfrm>
            <a:off x="1336361" y="4507533"/>
            <a:ext cx="284053"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a:t>
            </a:r>
          </a:p>
        </p:txBody>
      </p:sp>
      <p:sp>
        <p:nvSpPr>
          <p:cNvPr id="544" name="Rectangle 543">
            <a:extLst>
              <a:ext uri="{FF2B5EF4-FFF2-40B4-BE49-F238E27FC236}">
                <a16:creationId xmlns:a16="http://schemas.microsoft.com/office/drawing/2014/main" id="{D7B8EDA7-55F9-274A-B597-A68D440C7F42}"/>
              </a:ext>
            </a:extLst>
          </p:cNvPr>
          <p:cNvSpPr/>
          <p:nvPr/>
        </p:nvSpPr>
        <p:spPr>
          <a:xfrm>
            <a:off x="3231409" y="4117385"/>
            <a:ext cx="399885"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.2</a:t>
            </a:r>
          </a:p>
        </p:txBody>
      </p:sp>
      <p:sp>
        <p:nvSpPr>
          <p:cNvPr id="545" name="Rectangle 544">
            <a:extLst>
              <a:ext uri="{FF2B5EF4-FFF2-40B4-BE49-F238E27FC236}">
                <a16:creationId xmlns:a16="http://schemas.microsoft.com/office/drawing/2014/main" id="{8843B28D-1614-C148-8439-5382FFD0D609}"/>
              </a:ext>
            </a:extLst>
          </p:cNvPr>
          <p:cNvSpPr/>
          <p:nvPr/>
        </p:nvSpPr>
        <p:spPr>
          <a:xfrm>
            <a:off x="1214299" y="4122853"/>
            <a:ext cx="399885"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.2</a:t>
            </a:r>
          </a:p>
        </p:txBody>
      </p:sp>
      <p:sp>
        <p:nvSpPr>
          <p:cNvPr id="546" name="Rectangle 545">
            <a:extLst>
              <a:ext uri="{FF2B5EF4-FFF2-40B4-BE49-F238E27FC236}">
                <a16:creationId xmlns:a16="http://schemas.microsoft.com/office/drawing/2014/main" id="{99A7DD44-A290-5142-AF0C-57DF6A7347B7}"/>
              </a:ext>
            </a:extLst>
          </p:cNvPr>
          <p:cNvSpPr/>
          <p:nvPr/>
        </p:nvSpPr>
        <p:spPr>
          <a:xfrm>
            <a:off x="5821289" y="4528548"/>
            <a:ext cx="284053"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a:t>
            </a:r>
          </a:p>
        </p:txBody>
      </p:sp>
      <p:sp>
        <p:nvSpPr>
          <p:cNvPr id="547" name="Rectangle 546">
            <a:extLst>
              <a:ext uri="{FF2B5EF4-FFF2-40B4-BE49-F238E27FC236}">
                <a16:creationId xmlns:a16="http://schemas.microsoft.com/office/drawing/2014/main" id="{C0533629-D21A-9049-AA1B-946992CFB860}"/>
              </a:ext>
            </a:extLst>
          </p:cNvPr>
          <p:cNvSpPr/>
          <p:nvPr/>
        </p:nvSpPr>
        <p:spPr>
          <a:xfrm>
            <a:off x="7860069" y="4523706"/>
            <a:ext cx="284053"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a:t>
            </a:r>
          </a:p>
        </p:txBody>
      </p:sp>
      <p:sp>
        <p:nvSpPr>
          <p:cNvPr id="548" name="TextBox 547">
            <a:extLst>
              <a:ext uri="{FF2B5EF4-FFF2-40B4-BE49-F238E27FC236}">
                <a16:creationId xmlns:a16="http://schemas.microsoft.com/office/drawing/2014/main" id="{D40622D6-A19A-C54B-A963-603BE1A57480}"/>
              </a:ext>
            </a:extLst>
          </p:cNvPr>
          <p:cNvSpPr txBox="1"/>
          <p:nvPr/>
        </p:nvSpPr>
        <p:spPr>
          <a:xfrm>
            <a:off x="3578325" y="2105015"/>
            <a:ext cx="96912" cy="276999"/>
          </a:xfrm>
          <a:prstGeom prst="rect">
            <a:avLst/>
          </a:prstGeom>
        </p:spPr>
        <p:txBody>
          <a:bodyPr wrap="square" lIns="0" tIns="0" rIns="0" bIns="0" rtlCol="0">
            <a:spAutoFit/>
          </a:bodyPr>
          <a:lstStyle/>
          <a:p>
            <a:pPr algn="l">
              <a:spcAft>
                <a:spcPts val="600"/>
              </a:spcAft>
            </a:pPr>
            <a:r>
              <a:rPr lang="en-US" b="1" dirty="0">
                <a:solidFill>
                  <a:srgbClr val="FF0000"/>
                </a:solidFill>
              </a:rPr>
              <a:t>X</a:t>
            </a:r>
          </a:p>
        </p:txBody>
      </p:sp>
      <p:sp>
        <p:nvSpPr>
          <p:cNvPr id="164" name="TextBox 163">
            <a:extLst>
              <a:ext uri="{FF2B5EF4-FFF2-40B4-BE49-F238E27FC236}">
                <a16:creationId xmlns:a16="http://schemas.microsoft.com/office/drawing/2014/main" id="{439957C7-34DA-0F45-B619-C2050E7C2E00}"/>
              </a:ext>
            </a:extLst>
          </p:cNvPr>
          <p:cNvSpPr txBox="1"/>
          <p:nvPr/>
        </p:nvSpPr>
        <p:spPr>
          <a:xfrm>
            <a:off x="3726739" y="2164212"/>
            <a:ext cx="931235" cy="338554"/>
          </a:xfrm>
          <a:prstGeom prst="rect">
            <a:avLst/>
          </a:prstGeom>
        </p:spPr>
        <p:txBody>
          <a:bodyPr wrap="square" lIns="0" tIns="0" rIns="0" bIns="0" rtlCol="0">
            <a:spAutoFit/>
          </a:bodyPr>
          <a:lstStyle/>
          <a:p>
            <a:pPr algn="ctr">
              <a:spcAft>
                <a:spcPts val="600"/>
              </a:spcAft>
            </a:pPr>
            <a:r>
              <a:rPr lang="en-US" sz="1100" b="1" dirty="0">
                <a:solidFill>
                  <a:schemeClr val="tx1">
                    <a:lumMod val="50000"/>
                  </a:schemeClr>
                </a:solidFill>
              </a:rPr>
              <a:t>Operational State : Down</a:t>
            </a:r>
          </a:p>
        </p:txBody>
      </p:sp>
      <p:grpSp>
        <p:nvGrpSpPr>
          <p:cNvPr id="166" name="Group 165">
            <a:extLst>
              <a:ext uri="{FF2B5EF4-FFF2-40B4-BE49-F238E27FC236}">
                <a16:creationId xmlns:a16="http://schemas.microsoft.com/office/drawing/2014/main" id="{13F59E17-586D-1145-9221-8741DD81BDF6}"/>
              </a:ext>
            </a:extLst>
          </p:cNvPr>
          <p:cNvGrpSpPr/>
          <p:nvPr/>
        </p:nvGrpSpPr>
        <p:grpSpPr>
          <a:xfrm>
            <a:off x="8438135" y="5943070"/>
            <a:ext cx="306000" cy="306000"/>
            <a:chOff x="6528282" y="2136284"/>
            <a:chExt cx="1828959" cy="1828959"/>
          </a:xfrm>
        </p:grpSpPr>
        <p:sp>
          <p:nvSpPr>
            <p:cNvPr id="167" name="Oval 166">
              <a:extLst>
                <a:ext uri="{FF2B5EF4-FFF2-40B4-BE49-F238E27FC236}">
                  <a16:creationId xmlns:a16="http://schemas.microsoft.com/office/drawing/2014/main" id="{FF83CFB8-9DED-A644-8A98-FBFCA175019D}"/>
                </a:ext>
              </a:extLst>
            </p:cNvPr>
            <p:cNvSpPr/>
            <p:nvPr/>
          </p:nvSpPr>
          <p:spPr>
            <a:xfrm>
              <a:off x="6528282" y="2136284"/>
              <a:ext cx="1828959" cy="1828959"/>
            </a:xfrm>
            <a:prstGeom prst="ellipse">
              <a:avLst/>
            </a:prstGeom>
            <a:solidFill>
              <a:schemeClr val="accent1"/>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69" name="Freeform 5">
              <a:extLst>
                <a:ext uri="{FF2B5EF4-FFF2-40B4-BE49-F238E27FC236}">
                  <a16:creationId xmlns:a16="http://schemas.microsoft.com/office/drawing/2014/main" id="{DB78EF09-6FA4-224A-B7D6-B42AB7E2774C}"/>
                </a:ext>
              </a:extLst>
            </p:cNvPr>
            <p:cNvSpPr>
              <a:spLocks noChangeAspect="1" noEditPoints="1"/>
            </p:cNvSpPr>
            <p:nvPr/>
          </p:nvSpPr>
          <p:spPr bwMode="auto">
            <a:xfrm>
              <a:off x="6894675" y="2498449"/>
              <a:ext cx="1096168" cy="1096168"/>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70" name="Group 169">
            <a:extLst>
              <a:ext uri="{FF2B5EF4-FFF2-40B4-BE49-F238E27FC236}">
                <a16:creationId xmlns:a16="http://schemas.microsoft.com/office/drawing/2014/main" id="{F514C4B0-9E57-D34D-A8D4-7A9D73F09D6F}"/>
              </a:ext>
            </a:extLst>
          </p:cNvPr>
          <p:cNvGrpSpPr/>
          <p:nvPr/>
        </p:nvGrpSpPr>
        <p:grpSpPr>
          <a:xfrm>
            <a:off x="7928666" y="5943070"/>
            <a:ext cx="306000" cy="306000"/>
            <a:chOff x="6528277" y="2132050"/>
            <a:chExt cx="1828959" cy="1828960"/>
          </a:xfrm>
        </p:grpSpPr>
        <p:sp>
          <p:nvSpPr>
            <p:cNvPr id="171" name="Oval 170">
              <a:extLst>
                <a:ext uri="{FF2B5EF4-FFF2-40B4-BE49-F238E27FC236}">
                  <a16:creationId xmlns:a16="http://schemas.microsoft.com/office/drawing/2014/main" id="{662906E5-08C9-D44D-B715-7CA93514BEEB}"/>
                </a:ext>
              </a:extLst>
            </p:cNvPr>
            <p:cNvSpPr/>
            <p:nvPr/>
          </p:nvSpPr>
          <p:spPr>
            <a:xfrm>
              <a:off x="6528277" y="2132050"/>
              <a:ext cx="1828959" cy="1828960"/>
            </a:xfrm>
            <a:prstGeom prst="ellipse">
              <a:avLst/>
            </a:prstGeom>
            <a:solidFill>
              <a:srgbClr val="002060"/>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72" name="Freeform 5">
              <a:extLst>
                <a:ext uri="{FF2B5EF4-FFF2-40B4-BE49-F238E27FC236}">
                  <a16:creationId xmlns:a16="http://schemas.microsoft.com/office/drawing/2014/main" id="{2DB7F16D-9ADF-9349-B29B-AB27B305F5D8}"/>
                </a:ext>
              </a:extLst>
            </p:cNvPr>
            <p:cNvSpPr>
              <a:spLocks noChangeAspect="1" noEditPoints="1"/>
            </p:cNvSpPr>
            <p:nvPr/>
          </p:nvSpPr>
          <p:spPr bwMode="auto">
            <a:xfrm>
              <a:off x="6894675" y="2498449"/>
              <a:ext cx="1096168" cy="1096168"/>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cxnSp>
        <p:nvCxnSpPr>
          <p:cNvPr id="173" name="Straight Connector 172">
            <a:extLst>
              <a:ext uri="{FF2B5EF4-FFF2-40B4-BE49-F238E27FC236}">
                <a16:creationId xmlns:a16="http://schemas.microsoft.com/office/drawing/2014/main" id="{34FD3AD0-2167-2944-82E7-4E1C36825C8E}"/>
              </a:ext>
            </a:extLst>
          </p:cNvPr>
          <p:cNvCxnSpPr>
            <a:cxnSpLocks/>
            <a:stCxn id="167" idx="0"/>
          </p:cNvCxnSpPr>
          <p:nvPr/>
        </p:nvCxnSpPr>
        <p:spPr bwMode="gray">
          <a:xfrm flipV="1">
            <a:off x="8591135" y="5434806"/>
            <a:ext cx="0" cy="508264"/>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74" name="Straight Connector 173">
            <a:extLst>
              <a:ext uri="{FF2B5EF4-FFF2-40B4-BE49-F238E27FC236}">
                <a16:creationId xmlns:a16="http://schemas.microsoft.com/office/drawing/2014/main" id="{D9298180-E574-6647-8A40-FA158E287F3E}"/>
              </a:ext>
            </a:extLst>
          </p:cNvPr>
          <p:cNvCxnSpPr>
            <a:cxnSpLocks/>
            <a:stCxn id="171" idx="0"/>
          </p:cNvCxnSpPr>
          <p:nvPr/>
        </p:nvCxnSpPr>
        <p:spPr bwMode="gray">
          <a:xfrm flipV="1">
            <a:off x="8081666" y="5630321"/>
            <a:ext cx="0" cy="312749"/>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175" name="Group 174">
            <a:extLst>
              <a:ext uri="{FF2B5EF4-FFF2-40B4-BE49-F238E27FC236}">
                <a16:creationId xmlns:a16="http://schemas.microsoft.com/office/drawing/2014/main" id="{0C4E96D6-0575-2A4B-8396-194676424FBA}"/>
              </a:ext>
            </a:extLst>
          </p:cNvPr>
          <p:cNvGrpSpPr/>
          <p:nvPr/>
        </p:nvGrpSpPr>
        <p:grpSpPr>
          <a:xfrm>
            <a:off x="7508667" y="5951591"/>
            <a:ext cx="306000" cy="306000"/>
            <a:chOff x="6528277" y="2132050"/>
            <a:chExt cx="1828959" cy="1828960"/>
          </a:xfrm>
        </p:grpSpPr>
        <p:sp>
          <p:nvSpPr>
            <p:cNvPr id="176" name="Oval 175">
              <a:extLst>
                <a:ext uri="{FF2B5EF4-FFF2-40B4-BE49-F238E27FC236}">
                  <a16:creationId xmlns:a16="http://schemas.microsoft.com/office/drawing/2014/main" id="{3BF4DD27-38CA-854D-95F9-040D3FB150A9}"/>
                </a:ext>
              </a:extLst>
            </p:cNvPr>
            <p:cNvSpPr/>
            <p:nvPr/>
          </p:nvSpPr>
          <p:spPr>
            <a:xfrm>
              <a:off x="6528277" y="2132050"/>
              <a:ext cx="1828959" cy="1828960"/>
            </a:xfrm>
            <a:prstGeom prst="ellipse">
              <a:avLst/>
            </a:prstGeom>
            <a:solidFill>
              <a:srgbClr val="00B050"/>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77" name="Freeform 5">
              <a:extLst>
                <a:ext uri="{FF2B5EF4-FFF2-40B4-BE49-F238E27FC236}">
                  <a16:creationId xmlns:a16="http://schemas.microsoft.com/office/drawing/2014/main" id="{23BAF70D-1F5F-8A4C-8592-34A6839C0EF8}"/>
                </a:ext>
              </a:extLst>
            </p:cNvPr>
            <p:cNvSpPr>
              <a:spLocks noChangeAspect="1" noEditPoints="1"/>
            </p:cNvSpPr>
            <p:nvPr/>
          </p:nvSpPr>
          <p:spPr bwMode="auto">
            <a:xfrm>
              <a:off x="6894669" y="2528486"/>
              <a:ext cx="1096169" cy="1096167"/>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cxnSp>
        <p:nvCxnSpPr>
          <p:cNvPr id="180" name="Straight Connector 179">
            <a:extLst>
              <a:ext uri="{FF2B5EF4-FFF2-40B4-BE49-F238E27FC236}">
                <a16:creationId xmlns:a16="http://schemas.microsoft.com/office/drawing/2014/main" id="{03213CB8-AA96-E449-943E-DD06BF37619E}"/>
              </a:ext>
            </a:extLst>
          </p:cNvPr>
          <p:cNvCxnSpPr>
            <a:cxnSpLocks/>
          </p:cNvCxnSpPr>
          <p:nvPr/>
        </p:nvCxnSpPr>
        <p:spPr bwMode="gray">
          <a:xfrm flipV="1">
            <a:off x="5530264" y="5846997"/>
            <a:ext cx="0" cy="240790"/>
          </a:xfrm>
          <a:prstGeom prst="line">
            <a:avLst/>
          </a:prstGeom>
          <a:ln w="25400" cap="rnd">
            <a:solidFill>
              <a:srgbClr val="00B050"/>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181" name="Group 180">
            <a:extLst>
              <a:ext uri="{FF2B5EF4-FFF2-40B4-BE49-F238E27FC236}">
                <a16:creationId xmlns:a16="http://schemas.microsoft.com/office/drawing/2014/main" id="{F752CE94-83CC-CE42-9DC6-2409FD5EF75C}"/>
              </a:ext>
            </a:extLst>
          </p:cNvPr>
          <p:cNvGrpSpPr/>
          <p:nvPr/>
        </p:nvGrpSpPr>
        <p:grpSpPr>
          <a:xfrm>
            <a:off x="6312874" y="5940253"/>
            <a:ext cx="306000" cy="306000"/>
            <a:chOff x="6528282" y="2136284"/>
            <a:chExt cx="1828959" cy="1828959"/>
          </a:xfrm>
        </p:grpSpPr>
        <p:sp>
          <p:nvSpPr>
            <p:cNvPr id="182" name="Oval 181">
              <a:extLst>
                <a:ext uri="{FF2B5EF4-FFF2-40B4-BE49-F238E27FC236}">
                  <a16:creationId xmlns:a16="http://schemas.microsoft.com/office/drawing/2014/main" id="{52ACA7CA-D8B1-E842-9116-E5B145D81136}"/>
                </a:ext>
              </a:extLst>
            </p:cNvPr>
            <p:cNvSpPr/>
            <p:nvPr/>
          </p:nvSpPr>
          <p:spPr>
            <a:xfrm>
              <a:off x="6528282" y="2136284"/>
              <a:ext cx="1828959" cy="1828959"/>
            </a:xfrm>
            <a:prstGeom prst="ellipse">
              <a:avLst/>
            </a:prstGeom>
            <a:solidFill>
              <a:schemeClr val="accent1"/>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83" name="Freeform 5">
              <a:extLst>
                <a:ext uri="{FF2B5EF4-FFF2-40B4-BE49-F238E27FC236}">
                  <a16:creationId xmlns:a16="http://schemas.microsoft.com/office/drawing/2014/main" id="{FC6D16BF-BC17-F64C-9FA0-09111FBFD728}"/>
                </a:ext>
              </a:extLst>
            </p:cNvPr>
            <p:cNvSpPr>
              <a:spLocks noChangeAspect="1" noEditPoints="1"/>
            </p:cNvSpPr>
            <p:nvPr/>
          </p:nvSpPr>
          <p:spPr bwMode="auto">
            <a:xfrm>
              <a:off x="6894675" y="2498449"/>
              <a:ext cx="1096168" cy="1096168"/>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84" name="Group 183">
            <a:extLst>
              <a:ext uri="{FF2B5EF4-FFF2-40B4-BE49-F238E27FC236}">
                <a16:creationId xmlns:a16="http://schemas.microsoft.com/office/drawing/2014/main" id="{9A21FD80-8DE5-C849-8460-FB2DD4C753AB}"/>
              </a:ext>
            </a:extLst>
          </p:cNvPr>
          <p:cNvGrpSpPr/>
          <p:nvPr/>
        </p:nvGrpSpPr>
        <p:grpSpPr>
          <a:xfrm>
            <a:off x="5803405" y="5940253"/>
            <a:ext cx="306000" cy="306000"/>
            <a:chOff x="6528277" y="2132050"/>
            <a:chExt cx="1828959" cy="1828960"/>
          </a:xfrm>
        </p:grpSpPr>
        <p:sp>
          <p:nvSpPr>
            <p:cNvPr id="185" name="Oval 184">
              <a:extLst>
                <a:ext uri="{FF2B5EF4-FFF2-40B4-BE49-F238E27FC236}">
                  <a16:creationId xmlns:a16="http://schemas.microsoft.com/office/drawing/2014/main" id="{55A77CB3-FF46-4840-8D10-6102867278B8}"/>
                </a:ext>
              </a:extLst>
            </p:cNvPr>
            <p:cNvSpPr/>
            <p:nvPr/>
          </p:nvSpPr>
          <p:spPr>
            <a:xfrm>
              <a:off x="6528277" y="2132050"/>
              <a:ext cx="1828959" cy="1828960"/>
            </a:xfrm>
            <a:prstGeom prst="ellipse">
              <a:avLst/>
            </a:prstGeom>
            <a:solidFill>
              <a:srgbClr val="002060"/>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86" name="Freeform 5">
              <a:extLst>
                <a:ext uri="{FF2B5EF4-FFF2-40B4-BE49-F238E27FC236}">
                  <a16:creationId xmlns:a16="http://schemas.microsoft.com/office/drawing/2014/main" id="{A215E7D6-8830-834E-8785-25B07136B239}"/>
                </a:ext>
              </a:extLst>
            </p:cNvPr>
            <p:cNvSpPr>
              <a:spLocks noChangeAspect="1" noEditPoints="1"/>
            </p:cNvSpPr>
            <p:nvPr/>
          </p:nvSpPr>
          <p:spPr bwMode="auto">
            <a:xfrm>
              <a:off x="6894675" y="2498449"/>
              <a:ext cx="1096168" cy="1096168"/>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cxnSp>
        <p:nvCxnSpPr>
          <p:cNvPr id="187" name="Straight Connector 186">
            <a:extLst>
              <a:ext uri="{FF2B5EF4-FFF2-40B4-BE49-F238E27FC236}">
                <a16:creationId xmlns:a16="http://schemas.microsoft.com/office/drawing/2014/main" id="{28DEE47A-B0DC-A74A-9269-A0132A6A8EA2}"/>
              </a:ext>
            </a:extLst>
          </p:cNvPr>
          <p:cNvCxnSpPr>
            <a:cxnSpLocks/>
            <a:stCxn id="182" idx="0"/>
          </p:cNvCxnSpPr>
          <p:nvPr/>
        </p:nvCxnSpPr>
        <p:spPr bwMode="gray">
          <a:xfrm flipV="1">
            <a:off x="6465874" y="5431989"/>
            <a:ext cx="0" cy="508264"/>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88" name="Straight Connector 187">
            <a:extLst>
              <a:ext uri="{FF2B5EF4-FFF2-40B4-BE49-F238E27FC236}">
                <a16:creationId xmlns:a16="http://schemas.microsoft.com/office/drawing/2014/main" id="{22D52AA9-A329-684E-AC86-59C1B99BE3FD}"/>
              </a:ext>
            </a:extLst>
          </p:cNvPr>
          <p:cNvCxnSpPr>
            <a:cxnSpLocks/>
            <a:stCxn id="185" idx="0"/>
          </p:cNvCxnSpPr>
          <p:nvPr/>
        </p:nvCxnSpPr>
        <p:spPr bwMode="gray">
          <a:xfrm flipV="1">
            <a:off x="5956405" y="5627504"/>
            <a:ext cx="0" cy="312749"/>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189" name="Group 188">
            <a:extLst>
              <a:ext uri="{FF2B5EF4-FFF2-40B4-BE49-F238E27FC236}">
                <a16:creationId xmlns:a16="http://schemas.microsoft.com/office/drawing/2014/main" id="{094D1725-FA8A-C847-AD12-813B263F7508}"/>
              </a:ext>
            </a:extLst>
          </p:cNvPr>
          <p:cNvGrpSpPr/>
          <p:nvPr/>
        </p:nvGrpSpPr>
        <p:grpSpPr>
          <a:xfrm>
            <a:off x="5383406" y="5948774"/>
            <a:ext cx="306000" cy="306000"/>
            <a:chOff x="6528277" y="2132050"/>
            <a:chExt cx="1828959" cy="1828960"/>
          </a:xfrm>
        </p:grpSpPr>
        <p:sp>
          <p:nvSpPr>
            <p:cNvPr id="190" name="Oval 189">
              <a:extLst>
                <a:ext uri="{FF2B5EF4-FFF2-40B4-BE49-F238E27FC236}">
                  <a16:creationId xmlns:a16="http://schemas.microsoft.com/office/drawing/2014/main" id="{B1D6F422-A756-3C43-8BF6-6D070160DA74}"/>
                </a:ext>
              </a:extLst>
            </p:cNvPr>
            <p:cNvSpPr/>
            <p:nvPr/>
          </p:nvSpPr>
          <p:spPr>
            <a:xfrm>
              <a:off x="6528277" y="2132050"/>
              <a:ext cx="1828959" cy="1828960"/>
            </a:xfrm>
            <a:prstGeom prst="ellipse">
              <a:avLst/>
            </a:prstGeom>
            <a:solidFill>
              <a:srgbClr val="00B050"/>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91" name="Freeform 5">
              <a:extLst>
                <a:ext uri="{FF2B5EF4-FFF2-40B4-BE49-F238E27FC236}">
                  <a16:creationId xmlns:a16="http://schemas.microsoft.com/office/drawing/2014/main" id="{CE152D76-5043-3A4A-9F42-3944451938E2}"/>
                </a:ext>
              </a:extLst>
            </p:cNvPr>
            <p:cNvSpPr>
              <a:spLocks noChangeAspect="1" noEditPoints="1"/>
            </p:cNvSpPr>
            <p:nvPr/>
          </p:nvSpPr>
          <p:spPr bwMode="auto">
            <a:xfrm>
              <a:off x="6894669" y="2528486"/>
              <a:ext cx="1096169" cy="1096167"/>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cxnSp>
        <p:nvCxnSpPr>
          <p:cNvPr id="192" name="Straight Connector 191">
            <a:extLst>
              <a:ext uri="{FF2B5EF4-FFF2-40B4-BE49-F238E27FC236}">
                <a16:creationId xmlns:a16="http://schemas.microsoft.com/office/drawing/2014/main" id="{28DF1E27-C675-5346-9914-518F8D206331}"/>
              </a:ext>
            </a:extLst>
          </p:cNvPr>
          <p:cNvCxnSpPr>
            <a:cxnSpLocks/>
          </p:cNvCxnSpPr>
          <p:nvPr/>
        </p:nvCxnSpPr>
        <p:spPr bwMode="gray">
          <a:xfrm flipH="1">
            <a:off x="6096748" y="4371329"/>
            <a:ext cx="2358" cy="390013"/>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93" name="Straight Connector 192">
            <a:extLst>
              <a:ext uri="{FF2B5EF4-FFF2-40B4-BE49-F238E27FC236}">
                <a16:creationId xmlns:a16="http://schemas.microsoft.com/office/drawing/2014/main" id="{36FDB57B-786E-BD4B-8B03-853DFAAF25C4}"/>
              </a:ext>
            </a:extLst>
          </p:cNvPr>
          <p:cNvCxnSpPr>
            <a:cxnSpLocks/>
          </p:cNvCxnSpPr>
          <p:nvPr/>
        </p:nvCxnSpPr>
        <p:spPr bwMode="gray">
          <a:xfrm flipH="1">
            <a:off x="8189560" y="4359197"/>
            <a:ext cx="2358" cy="390013"/>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 name="Freeform 1">
            <a:extLst>
              <a:ext uri="{FF2B5EF4-FFF2-40B4-BE49-F238E27FC236}">
                <a16:creationId xmlns:a16="http://schemas.microsoft.com/office/drawing/2014/main" id="{A48C9D7E-0B28-C94B-A26E-4843EA749580}"/>
              </a:ext>
            </a:extLst>
          </p:cNvPr>
          <p:cNvSpPr/>
          <p:nvPr/>
        </p:nvSpPr>
        <p:spPr>
          <a:xfrm>
            <a:off x="6196507" y="5230906"/>
            <a:ext cx="2587" cy="726141"/>
          </a:xfrm>
          <a:custGeom>
            <a:avLst/>
            <a:gdLst>
              <a:gd name="connsiteX0" fmla="*/ 2587 w 2587"/>
              <a:gd name="connsiteY0" fmla="*/ 726141 h 726141"/>
              <a:gd name="connsiteX1" fmla="*/ 2587 w 2587"/>
              <a:gd name="connsiteY1" fmla="*/ 0 h 726141"/>
            </a:gdLst>
            <a:ahLst/>
            <a:cxnLst>
              <a:cxn ang="0">
                <a:pos x="connsiteX0" y="connsiteY0"/>
              </a:cxn>
              <a:cxn ang="0">
                <a:pos x="connsiteX1" y="connsiteY1"/>
              </a:cxn>
            </a:cxnLst>
            <a:rect l="l" t="t" r="r" b="b"/>
            <a:pathLst>
              <a:path w="2587" h="726141">
                <a:moveTo>
                  <a:pt x="2587" y="726141"/>
                </a:moveTo>
                <a:cubicBezTo>
                  <a:pt x="346" y="425823"/>
                  <a:pt x="-1895" y="125506"/>
                  <a:pt x="2587" y="0"/>
                </a:cubicBezTo>
              </a:path>
            </a:pathLst>
          </a:custGeom>
          <a:noFill/>
          <a:ln w="38100">
            <a:solidFill>
              <a:srgbClr val="820024"/>
            </a:solidFill>
            <a:tailEnd type="stealth"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179" name="Group 178">
            <a:extLst>
              <a:ext uri="{FF2B5EF4-FFF2-40B4-BE49-F238E27FC236}">
                <a16:creationId xmlns:a16="http://schemas.microsoft.com/office/drawing/2014/main" id="{A401AAA2-EEC9-E946-9264-02EDFD06BD5F}"/>
              </a:ext>
            </a:extLst>
          </p:cNvPr>
          <p:cNvGrpSpPr/>
          <p:nvPr/>
        </p:nvGrpSpPr>
        <p:grpSpPr>
          <a:xfrm>
            <a:off x="6363754" y="4548472"/>
            <a:ext cx="1168314" cy="688656"/>
            <a:chOff x="10181414" y="4051265"/>
            <a:chExt cx="1168314" cy="983332"/>
          </a:xfrm>
        </p:grpSpPr>
        <p:sp>
          <p:nvSpPr>
            <p:cNvPr id="194" name="Rectangle 193">
              <a:extLst>
                <a:ext uri="{FF2B5EF4-FFF2-40B4-BE49-F238E27FC236}">
                  <a16:creationId xmlns:a16="http://schemas.microsoft.com/office/drawing/2014/main" id="{A25A46DC-9A1F-E246-9D2B-C4214D16CA52}"/>
                </a:ext>
              </a:extLst>
            </p:cNvPr>
            <p:cNvSpPr/>
            <p:nvPr/>
          </p:nvSpPr>
          <p:spPr bwMode="gray">
            <a:xfrm>
              <a:off x="10181414" y="4051265"/>
              <a:ext cx="1168313" cy="969495"/>
            </a:xfrm>
            <a:prstGeom prst="rect">
              <a:avLst/>
            </a:prstGeom>
            <a:gradFill>
              <a:gsLst>
                <a:gs pos="0">
                  <a:schemeClr val="accent4"/>
                </a:gs>
                <a:gs pos="98000">
                  <a:schemeClr val="accent4"/>
                </a:gs>
                <a:gs pos="98000">
                  <a:schemeClr val="accent6"/>
                </a:gs>
              </a:gsLst>
              <a:lin ang="5400000" scaled="1"/>
            </a:gradFill>
          </p:spPr>
          <p:txBody>
            <a:bodyPr vert="horz" lIns="594360" tIns="457200" rIns="457200" bIns="457200" rtlCol="0">
              <a:noAutofit/>
            </a:bodyPr>
            <a:lstStyle/>
            <a:p>
              <a:pPr>
                <a:lnSpc>
                  <a:spcPct val="90000"/>
                </a:lnSpc>
                <a:spcBef>
                  <a:spcPts val="1500"/>
                </a:spcBef>
                <a:buClr>
                  <a:schemeClr val="tx1">
                    <a:lumMod val="60000"/>
                    <a:lumOff val="40000"/>
                  </a:schemeClr>
                </a:buClr>
                <a:buSzPct val="90000"/>
              </a:pPr>
              <a:endParaRPr lang="en-US" sz="1600" dirty="0">
                <a:solidFill>
                  <a:schemeClr val="bg1"/>
                </a:solidFill>
              </a:endParaRPr>
            </a:p>
          </p:txBody>
        </p:sp>
        <p:sp>
          <p:nvSpPr>
            <p:cNvPr id="195" name="Rectangle 194">
              <a:extLst>
                <a:ext uri="{FF2B5EF4-FFF2-40B4-BE49-F238E27FC236}">
                  <a16:creationId xmlns:a16="http://schemas.microsoft.com/office/drawing/2014/main" id="{72A29D88-3318-4B48-B193-CA80A2D907C4}"/>
                </a:ext>
              </a:extLst>
            </p:cNvPr>
            <p:cNvSpPr/>
            <p:nvPr/>
          </p:nvSpPr>
          <p:spPr>
            <a:xfrm>
              <a:off x="10181415" y="4111701"/>
              <a:ext cx="1168313" cy="922896"/>
            </a:xfrm>
            <a:prstGeom prst="rect">
              <a:avLst/>
            </a:prstGeom>
          </p:spPr>
          <p:txBody>
            <a:bodyPr wrap="square">
              <a:spAutoFit/>
            </a:bodyPr>
            <a:lstStyle/>
            <a:p>
              <a:pPr algn="ctr"/>
              <a:r>
                <a:rPr lang="en-US" sz="1200" b="1" dirty="0">
                  <a:solidFill>
                    <a:schemeClr val="bg1"/>
                  </a:solidFill>
                  <a:ea typeface="Gotham Rounded Book" charset="0"/>
                  <a:cs typeface="Gotham Rounded Book" charset="0"/>
                </a:rPr>
                <a:t>1. Routing Decision on Tier 1 DR</a:t>
              </a:r>
            </a:p>
          </p:txBody>
        </p:sp>
      </p:grpSp>
      <p:sp>
        <p:nvSpPr>
          <p:cNvPr id="6" name="Freeform 5">
            <a:extLst>
              <a:ext uri="{FF2B5EF4-FFF2-40B4-BE49-F238E27FC236}">
                <a16:creationId xmlns:a16="http://schemas.microsoft.com/office/drawing/2014/main" id="{849A64C7-3020-6444-81F2-D5198F7018E2}"/>
              </a:ext>
            </a:extLst>
          </p:cNvPr>
          <p:cNvSpPr/>
          <p:nvPr/>
        </p:nvSpPr>
        <p:spPr>
          <a:xfrm>
            <a:off x="1640541" y="4222376"/>
            <a:ext cx="4707028" cy="618565"/>
          </a:xfrm>
          <a:custGeom>
            <a:avLst/>
            <a:gdLst>
              <a:gd name="connsiteX0" fmla="*/ 4652683 w 4707028"/>
              <a:gd name="connsiteY0" fmla="*/ 618565 h 618565"/>
              <a:gd name="connsiteX1" fmla="*/ 4652683 w 4707028"/>
              <a:gd name="connsiteY1" fmla="*/ 282389 h 618565"/>
              <a:gd name="connsiteX2" fmla="*/ 4087906 w 4707028"/>
              <a:gd name="connsiteY2" fmla="*/ 242048 h 618565"/>
              <a:gd name="connsiteX3" fmla="*/ 2850777 w 4707028"/>
              <a:gd name="connsiteY3" fmla="*/ 268942 h 618565"/>
              <a:gd name="connsiteX4" fmla="*/ 1317812 w 4707028"/>
              <a:gd name="connsiteY4" fmla="*/ 255495 h 618565"/>
              <a:gd name="connsiteX5" fmla="*/ 793377 w 4707028"/>
              <a:gd name="connsiteY5" fmla="*/ 255495 h 618565"/>
              <a:gd name="connsiteX6" fmla="*/ 389965 w 4707028"/>
              <a:gd name="connsiteY6" fmla="*/ 242048 h 618565"/>
              <a:gd name="connsiteX7" fmla="*/ 121024 w 4707028"/>
              <a:gd name="connsiteY7" fmla="*/ 121024 h 618565"/>
              <a:gd name="connsiteX8" fmla="*/ 0 w 4707028"/>
              <a:gd name="connsiteY8" fmla="*/ 0 h 61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07028" h="618565">
                <a:moveTo>
                  <a:pt x="4652683" y="618565"/>
                </a:moveTo>
                <a:cubicBezTo>
                  <a:pt x="4699747" y="481853"/>
                  <a:pt x="4746812" y="345142"/>
                  <a:pt x="4652683" y="282389"/>
                </a:cubicBezTo>
                <a:cubicBezTo>
                  <a:pt x="4558554" y="219636"/>
                  <a:pt x="4388224" y="244289"/>
                  <a:pt x="4087906" y="242048"/>
                </a:cubicBezTo>
                <a:cubicBezTo>
                  <a:pt x="3787588" y="239807"/>
                  <a:pt x="2850777" y="268942"/>
                  <a:pt x="2850777" y="268942"/>
                </a:cubicBezTo>
                <a:lnTo>
                  <a:pt x="1317812" y="255495"/>
                </a:lnTo>
                <a:lnTo>
                  <a:pt x="793377" y="255495"/>
                </a:lnTo>
                <a:cubicBezTo>
                  <a:pt x="638736" y="253254"/>
                  <a:pt x="502024" y="264460"/>
                  <a:pt x="389965" y="242048"/>
                </a:cubicBezTo>
                <a:cubicBezTo>
                  <a:pt x="277906" y="219636"/>
                  <a:pt x="186018" y="161365"/>
                  <a:pt x="121024" y="121024"/>
                </a:cubicBezTo>
                <a:cubicBezTo>
                  <a:pt x="56030" y="80683"/>
                  <a:pt x="28015" y="40341"/>
                  <a:pt x="0" y="0"/>
                </a:cubicBezTo>
              </a:path>
            </a:pathLst>
          </a:custGeom>
          <a:noFill/>
          <a:ln w="38100">
            <a:solidFill>
              <a:srgbClr val="820024"/>
            </a:solidFill>
            <a:tailEnd type="stealth"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199" name="Group 198">
            <a:extLst>
              <a:ext uri="{FF2B5EF4-FFF2-40B4-BE49-F238E27FC236}">
                <a16:creationId xmlns:a16="http://schemas.microsoft.com/office/drawing/2014/main" id="{11D15A0A-132A-134E-9BE4-F19B6345E079}"/>
              </a:ext>
            </a:extLst>
          </p:cNvPr>
          <p:cNvGrpSpPr/>
          <p:nvPr/>
        </p:nvGrpSpPr>
        <p:grpSpPr>
          <a:xfrm>
            <a:off x="3873664" y="4655931"/>
            <a:ext cx="1825737" cy="471475"/>
            <a:chOff x="9416611" y="1601861"/>
            <a:chExt cx="1825737" cy="471475"/>
          </a:xfrm>
        </p:grpSpPr>
        <p:sp>
          <p:nvSpPr>
            <p:cNvPr id="200" name="Rectangle 199">
              <a:extLst>
                <a:ext uri="{FF2B5EF4-FFF2-40B4-BE49-F238E27FC236}">
                  <a16:creationId xmlns:a16="http://schemas.microsoft.com/office/drawing/2014/main" id="{C6CB29D4-02CF-8345-94F9-1AAB01CE44DC}"/>
                </a:ext>
              </a:extLst>
            </p:cNvPr>
            <p:cNvSpPr/>
            <p:nvPr/>
          </p:nvSpPr>
          <p:spPr bwMode="gray">
            <a:xfrm>
              <a:off x="9742114" y="1612337"/>
              <a:ext cx="1152861" cy="460999"/>
            </a:xfrm>
            <a:prstGeom prst="rect">
              <a:avLst/>
            </a:prstGeom>
            <a:gradFill>
              <a:gsLst>
                <a:gs pos="0">
                  <a:schemeClr val="accent1"/>
                </a:gs>
                <a:gs pos="98000">
                  <a:schemeClr val="accent1"/>
                </a:gs>
                <a:gs pos="98000">
                  <a:schemeClr val="accent3"/>
                </a:gs>
              </a:gsLst>
              <a:lin ang="5400000" scaled="1"/>
            </a:gradFill>
          </p:spPr>
          <p:txBody>
            <a:bodyPr vert="horz" lIns="594360" tIns="457200" rIns="457200" bIns="0" rtlCol="0">
              <a:noAutofit/>
            </a:bodyPr>
            <a:lstStyle/>
            <a:p>
              <a:pPr>
                <a:lnSpc>
                  <a:spcPct val="90000"/>
                </a:lnSpc>
                <a:spcBef>
                  <a:spcPts val="1500"/>
                </a:spcBef>
                <a:buClr>
                  <a:schemeClr val="tx1">
                    <a:lumMod val="60000"/>
                    <a:lumOff val="40000"/>
                  </a:schemeClr>
                </a:buClr>
                <a:buSzPct val="90000"/>
              </a:pPr>
              <a:endParaRPr lang="en-US" sz="1600" dirty="0">
                <a:solidFill>
                  <a:schemeClr val="bg1"/>
                </a:solidFill>
              </a:endParaRPr>
            </a:p>
          </p:txBody>
        </p:sp>
        <p:sp>
          <p:nvSpPr>
            <p:cNvPr id="201" name="Rectangle 200">
              <a:extLst>
                <a:ext uri="{FF2B5EF4-FFF2-40B4-BE49-F238E27FC236}">
                  <a16:creationId xmlns:a16="http://schemas.microsoft.com/office/drawing/2014/main" id="{E358411D-FEFA-2F45-979D-5EFAEBD2920C}"/>
                </a:ext>
              </a:extLst>
            </p:cNvPr>
            <p:cNvSpPr/>
            <p:nvPr/>
          </p:nvSpPr>
          <p:spPr>
            <a:xfrm>
              <a:off x="9416611" y="1601861"/>
              <a:ext cx="1825737" cy="461665"/>
            </a:xfrm>
            <a:prstGeom prst="rect">
              <a:avLst/>
            </a:prstGeom>
          </p:spPr>
          <p:txBody>
            <a:bodyPr wrap="square">
              <a:spAutoFit/>
            </a:bodyPr>
            <a:lstStyle/>
            <a:p>
              <a:pPr algn="ctr"/>
              <a:r>
                <a:rPr lang="en-US" sz="1200" b="1" dirty="0">
                  <a:solidFill>
                    <a:schemeClr val="bg1"/>
                  </a:solidFill>
                  <a:ea typeface="Gotham Rounded Book" charset="0"/>
                  <a:cs typeface="Gotham Rounded Book" charset="0"/>
                </a:rPr>
                <a:t>2. </a:t>
              </a:r>
              <a:r>
                <a:rPr lang="en-US" sz="1200" b="1" dirty="0" err="1">
                  <a:solidFill>
                    <a:schemeClr val="bg1"/>
                  </a:solidFill>
                  <a:ea typeface="Gotham Rounded Book" charset="0"/>
                  <a:cs typeface="Gotham Rounded Book" charset="0"/>
                </a:rPr>
                <a:t>Geneve</a:t>
              </a:r>
              <a:r>
                <a:rPr lang="en-US" sz="1200" b="1" dirty="0">
                  <a:solidFill>
                    <a:schemeClr val="bg1"/>
                  </a:solidFill>
                  <a:ea typeface="Gotham Rounded Book" charset="0"/>
                  <a:cs typeface="Gotham Rounded Book" charset="0"/>
                </a:rPr>
                <a:t> Encapsulation</a:t>
              </a:r>
            </a:p>
          </p:txBody>
        </p:sp>
      </p:grpSp>
      <p:grpSp>
        <p:nvGrpSpPr>
          <p:cNvPr id="202" name="Group 201">
            <a:extLst>
              <a:ext uri="{FF2B5EF4-FFF2-40B4-BE49-F238E27FC236}">
                <a16:creationId xmlns:a16="http://schemas.microsoft.com/office/drawing/2014/main" id="{D51B9903-7524-4148-96DB-871E03C953D1}"/>
              </a:ext>
            </a:extLst>
          </p:cNvPr>
          <p:cNvGrpSpPr/>
          <p:nvPr/>
        </p:nvGrpSpPr>
        <p:grpSpPr>
          <a:xfrm>
            <a:off x="134886" y="4187330"/>
            <a:ext cx="1168314" cy="688656"/>
            <a:chOff x="10181414" y="4051265"/>
            <a:chExt cx="1168314" cy="983332"/>
          </a:xfrm>
        </p:grpSpPr>
        <p:sp>
          <p:nvSpPr>
            <p:cNvPr id="203" name="Rectangle 202">
              <a:extLst>
                <a:ext uri="{FF2B5EF4-FFF2-40B4-BE49-F238E27FC236}">
                  <a16:creationId xmlns:a16="http://schemas.microsoft.com/office/drawing/2014/main" id="{B95AFF66-0609-4344-8462-5EAAD433A929}"/>
                </a:ext>
              </a:extLst>
            </p:cNvPr>
            <p:cNvSpPr/>
            <p:nvPr/>
          </p:nvSpPr>
          <p:spPr bwMode="gray">
            <a:xfrm>
              <a:off x="10181414" y="4051265"/>
              <a:ext cx="1168313" cy="969495"/>
            </a:xfrm>
            <a:prstGeom prst="rect">
              <a:avLst/>
            </a:prstGeom>
            <a:gradFill>
              <a:gsLst>
                <a:gs pos="0">
                  <a:schemeClr val="accent4"/>
                </a:gs>
                <a:gs pos="98000">
                  <a:schemeClr val="accent4"/>
                </a:gs>
                <a:gs pos="98000">
                  <a:schemeClr val="accent6"/>
                </a:gs>
              </a:gsLst>
              <a:lin ang="5400000" scaled="1"/>
            </a:gradFill>
          </p:spPr>
          <p:txBody>
            <a:bodyPr vert="horz" lIns="594360" tIns="457200" rIns="457200" bIns="457200" rtlCol="0">
              <a:noAutofit/>
            </a:bodyPr>
            <a:lstStyle/>
            <a:p>
              <a:pPr>
                <a:lnSpc>
                  <a:spcPct val="90000"/>
                </a:lnSpc>
                <a:spcBef>
                  <a:spcPts val="1500"/>
                </a:spcBef>
                <a:buClr>
                  <a:schemeClr val="tx1">
                    <a:lumMod val="60000"/>
                    <a:lumOff val="40000"/>
                  </a:schemeClr>
                </a:buClr>
                <a:buSzPct val="90000"/>
              </a:pPr>
              <a:endParaRPr lang="en-US" sz="1600" dirty="0">
                <a:solidFill>
                  <a:schemeClr val="bg1"/>
                </a:solidFill>
              </a:endParaRPr>
            </a:p>
          </p:txBody>
        </p:sp>
        <p:sp>
          <p:nvSpPr>
            <p:cNvPr id="204" name="Rectangle 203">
              <a:extLst>
                <a:ext uri="{FF2B5EF4-FFF2-40B4-BE49-F238E27FC236}">
                  <a16:creationId xmlns:a16="http://schemas.microsoft.com/office/drawing/2014/main" id="{E6426789-0070-5F45-B0D9-3A5B42BA5730}"/>
                </a:ext>
              </a:extLst>
            </p:cNvPr>
            <p:cNvSpPr/>
            <p:nvPr/>
          </p:nvSpPr>
          <p:spPr>
            <a:xfrm>
              <a:off x="10181415" y="4111701"/>
              <a:ext cx="1168313" cy="922896"/>
            </a:xfrm>
            <a:prstGeom prst="rect">
              <a:avLst/>
            </a:prstGeom>
          </p:spPr>
          <p:txBody>
            <a:bodyPr wrap="square">
              <a:spAutoFit/>
            </a:bodyPr>
            <a:lstStyle/>
            <a:p>
              <a:pPr algn="ctr"/>
              <a:r>
                <a:rPr lang="en-US" sz="1200" b="1" dirty="0">
                  <a:solidFill>
                    <a:schemeClr val="bg1"/>
                  </a:solidFill>
                  <a:ea typeface="Gotham Rounded Book" charset="0"/>
                  <a:cs typeface="Gotham Rounded Book" charset="0"/>
                </a:rPr>
                <a:t>3. Routing Decision on Tier 1 SR</a:t>
              </a:r>
            </a:p>
          </p:txBody>
        </p:sp>
      </p:grpSp>
      <p:sp>
        <p:nvSpPr>
          <p:cNvPr id="205" name="Freeform 204">
            <a:extLst>
              <a:ext uri="{FF2B5EF4-FFF2-40B4-BE49-F238E27FC236}">
                <a16:creationId xmlns:a16="http://schemas.microsoft.com/office/drawing/2014/main" id="{0D3F6478-570A-7D46-9557-B52EF7E8083E}"/>
              </a:ext>
            </a:extLst>
          </p:cNvPr>
          <p:cNvSpPr/>
          <p:nvPr/>
        </p:nvSpPr>
        <p:spPr>
          <a:xfrm>
            <a:off x="1679981" y="3093704"/>
            <a:ext cx="2587" cy="726141"/>
          </a:xfrm>
          <a:custGeom>
            <a:avLst/>
            <a:gdLst>
              <a:gd name="connsiteX0" fmla="*/ 2587 w 2587"/>
              <a:gd name="connsiteY0" fmla="*/ 726141 h 726141"/>
              <a:gd name="connsiteX1" fmla="*/ 2587 w 2587"/>
              <a:gd name="connsiteY1" fmla="*/ 0 h 726141"/>
            </a:gdLst>
            <a:ahLst/>
            <a:cxnLst>
              <a:cxn ang="0">
                <a:pos x="connsiteX0" y="connsiteY0"/>
              </a:cxn>
              <a:cxn ang="0">
                <a:pos x="connsiteX1" y="connsiteY1"/>
              </a:cxn>
            </a:cxnLst>
            <a:rect l="l" t="t" r="r" b="b"/>
            <a:pathLst>
              <a:path w="2587" h="726141">
                <a:moveTo>
                  <a:pt x="2587" y="726141"/>
                </a:moveTo>
                <a:cubicBezTo>
                  <a:pt x="346" y="425823"/>
                  <a:pt x="-1895" y="125506"/>
                  <a:pt x="2587" y="0"/>
                </a:cubicBezTo>
              </a:path>
            </a:pathLst>
          </a:custGeom>
          <a:noFill/>
          <a:ln w="38100">
            <a:solidFill>
              <a:srgbClr val="820024"/>
            </a:solidFill>
            <a:tailEnd type="stealth"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206" name="Group 205">
            <a:extLst>
              <a:ext uri="{FF2B5EF4-FFF2-40B4-BE49-F238E27FC236}">
                <a16:creationId xmlns:a16="http://schemas.microsoft.com/office/drawing/2014/main" id="{9609064D-19F3-7F44-ABA0-160910280E59}"/>
              </a:ext>
            </a:extLst>
          </p:cNvPr>
          <p:cNvGrpSpPr/>
          <p:nvPr/>
        </p:nvGrpSpPr>
        <p:grpSpPr>
          <a:xfrm>
            <a:off x="49665" y="3071117"/>
            <a:ext cx="1168314" cy="688656"/>
            <a:chOff x="10181414" y="4051265"/>
            <a:chExt cx="1168314" cy="983332"/>
          </a:xfrm>
        </p:grpSpPr>
        <p:sp>
          <p:nvSpPr>
            <p:cNvPr id="207" name="Rectangle 206">
              <a:extLst>
                <a:ext uri="{FF2B5EF4-FFF2-40B4-BE49-F238E27FC236}">
                  <a16:creationId xmlns:a16="http://schemas.microsoft.com/office/drawing/2014/main" id="{CE83745B-48B9-1041-B6F2-EB06713B0BDB}"/>
                </a:ext>
              </a:extLst>
            </p:cNvPr>
            <p:cNvSpPr/>
            <p:nvPr/>
          </p:nvSpPr>
          <p:spPr bwMode="gray">
            <a:xfrm>
              <a:off x="10181414" y="4051265"/>
              <a:ext cx="1168313" cy="969495"/>
            </a:xfrm>
            <a:prstGeom prst="rect">
              <a:avLst/>
            </a:prstGeom>
            <a:solidFill>
              <a:srgbClr val="002060"/>
            </a:solidFill>
          </p:spPr>
          <p:txBody>
            <a:bodyPr vert="horz" lIns="594360" tIns="457200" rIns="457200" bIns="457200" rtlCol="0">
              <a:noAutofit/>
            </a:bodyPr>
            <a:lstStyle/>
            <a:p>
              <a:pPr>
                <a:lnSpc>
                  <a:spcPct val="90000"/>
                </a:lnSpc>
                <a:spcBef>
                  <a:spcPts val="1500"/>
                </a:spcBef>
                <a:buClr>
                  <a:schemeClr val="tx1">
                    <a:lumMod val="60000"/>
                    <a:lumOff val="40000"/>
                  </a:schemeClr>
                </a:buClr>
                <a:buSzPct val="90000"/>
              </a:pPr>
              <a:endParaRPr lang="en-US" sz="1600" dirty="0">
                <a:solidFill>
                  <a:schemeClr val="bg1"/>
                </a:solidFill>
              </a:endParaRPr>
            </a:p>
          </p:txBody>
        </p:sp>
        <p:sp>
          <p:nvSpPr>
            <p:cNvPr id="208" name="Rectangle 207">
              <a:extLst>
                <a:ext uri="{FF2B5EF4-FFF2-40B4-BE49-F238E27FC236}">
                  <a16:creationId xmlns:a16="http://schemas.microsoft.com/office/drawing/2014/main" id="{5353CCC9-A8BC-0A42-813F-8EFEF0F3B7F6}"/>
                </a:ext>
              </a:extLst>
            </p:cNvPr>
            <p:cNvSpPr/>
            <p:nvPr/>
          </p:nvSpPr>
          <p:spPr>
            <a:xfrm>
              <a:off x="10181415" y="4111701"/>
              <a:ext cx="1168313" cy="922896"/>
            </a:xfrm>
            <a:prstGeom prst="rect">
              <a:avLst/>
            </a:prstGeom>
          </p:spPr>
          <p:txBody>
            <a:bodyPr wrap="square">
              <a:spAutoFit/>
            </a:bodyPr>
            <a:lstStyle/>
            <a:p>
              <a:pPr algn="ctr"/>
              <a:r>
                <a:rPr lang="en-US" sz="1200" b="1" dirty="0">
                  <a:solidFill>
                    <a:schemeClr val="bg1"/>
                  </a:solidFill>
                  <a:ea typeface="Gotham Rounded Book" charset="0"/>
                  <a:cs typeface="Gotham Rounded Book" charset="0"/>
                </a:rPr>
                <a:t>4. Routing Decision on Tier 0 DR</a:t>
              </a:r>
            </a:p>
          </p:txBody>
        </p:sp>
      </p:grpSp>
      <p:sp>
        <p:nvSpPr>
          <p:cNvPr id="215" name="Freeform 214">
            <a:extLst>
              <a:ext uri="{FF2B5EF4-FFF2-40B4-BE49-F238E27FC236}">
                <a16:creationId xmlns:a16="http://schemas.microsoft.com/office/drawing/2014/main" id="{B1A11258-764D-044D-B202-38370F60EC3D}"/>
              </a:ext>
            </a:extLst>
          </p:cNvPr>
          <p:cNvSpPr/>
          <p:nvPr/>
        </p:nvSpPr>
        <p:spPr>
          <a:xfrm>
            <a:off x="1739012" y="2093455"/>
            <a:ext cx="2587" cy="726141"/>
          </a:xfrm>
          <a:custGeom>
            <a:avLst/>
            <a:gdLst>
              <a:gd name="connsiteX0" fmla="*/ 2587 w 2587"/>
              <a:gd name="connsiteY0" fmla="*/ 726141 h 726141"/>
              <a:gd name="connsiteX1" fmla="*/ 2587 w 2587"/>
              <a:gd name="connsiteY1" fmla="*/ 0 h 726141"/>
            </a:gdLst>
            <a:ahLst/>
            <a:cxnLst>
              <a:cxn ang="0">
                <a:pos x="connsiteX0" y="connsiteY0"/>
              </a:cxn>
              <a:cxn ang="0">
                <a:pos x="connsiteX1" y="connsiteY1"/>
              </a:cxn>
            </a:cxnLst>
            <a:rect l="l" t="t" r="r" b="b"/>
            <a:pathLst>
              <a:path w="2587" h="726141">
                <a:moveTo>
                  <a:pt x="2587" y="726141"/>
                </a:moveTo>
                <a:cubicBezTo>
                  <a:pt x="346" y="425823"/>
                  <a:pt x="-1895" y="125506"/>
                  <a:pt x="2587" y="0"/>
                </a:cubicBezTo>
              </a:path>
            </a:pathLst>
          </a:custGeom>
          <a:noFill/>
          <a:ln w="38100">
            <a:solidFill>
              <a:srgbClr val="820024"/>
            </a:solidFill>
            <a:tailEnd type="stealth"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216" name="Group 215">
            <a:extLst>
              <a:ext uri="{FF2B5EF4-FFF2-40B4-BE49-F238E27FC236}">
                <a16:creationId xmlns:a16="http://schemas.microsoft.com/office/drawing/2014/main" id="{D308881A-350C-624C-8236-0FB5B8EA0038}"/>
              </a:ext>
            </a:extLst>
          </p:cNvPr>
          <p:cNvGrpSpPr/>
          <p:nvPr/>
        </p:nvGrpSpPr>
        <p:grpSpPr>
          <a:xfrm>
            <a:off x="54867" y="2028539"/>
            <a:ext cx="1168314" cy="688656"/>
            <a:chOff x="10181414" y="4051265"/>
            <a:chExt cx="1168314" cy="983332"/>
          </a:xfrm>
        </p:grpSpPr>
        <p:sp>
          <p:nvSpPr>
            <p:cNvPr id="217" name="Rectangle 216">
              <a:extLst>
                <a:ext uri="{FF2B5EF4-FFF2-40B4-BE49-F238E27FC236}">
                  <a16:creationId xmlns:a16="http://schemas.microsoft.com/office/drawing/2014/main" id="{08A8A5E1-EABB-8C47-A129-F474C942042D}"/>
                </a:ext>
              </a:extLst>
            </p:cNvPr>
            <p:cNvSpPr/>
            <p:nvPr/>
          </p:nvSpPr>
          <p:spPr bwMode="gray">
            <a:xfrm>
              <a:off x="10181414" y="4051265"/>
              <a:ext cx="1168313" cy="969495"/>
            </a:xfrm>
            <a:prstGeom prst="rect">
              <a:avLst/>
            </a:prstGeom>
            <a:solidFill>
              <a:srgbClr val="002060"/>
            </a:solidFill>
          </p:spPr>
          <p:txBody>
            <a:bodyPr vert="horz" lIns="594360" tIns="457200" rIns="457200" bIns="457200" rtlCol="0">
              <a:noAutofit/>
            </a:bodyPr>
            <a:lstStyle/>
            <a:p>
              <a:pPr>
                <a:lnSpc>
                  <a:spcPct val="90000"/>
                </a:lnSpc>
                <a:spcBef>
                  <a:spcPts val="1500"/>
                </a:spcBef>
                <a:buClr>
                  <a:schemeClr val="tx1">
                    <a:lumMod val="60000"/>
                    <a:lumOff val="40000"/>
                  </a:schemeClr>
                </a:buClr>
                <a:buSzPct val="90000"/>
              </a:pPr>
              <a:endParaRPr lang="en-US" sz="1600" dirty="0">
                <a:solidFill>
                  <a:schemeClr val="bg1"/>
                </a:solidFill>
              </a:endParaRPr>
            </a:p>
          </p:txBody>
        </p:sp>
        <p:sp>
          <p:nvSpPr>
            <p:cNvPr id="218" name="Rectangle 217">
              <a:extLst>
                <a:ext uri="{FF2B5EF4-FFF2-40B4-BE49-F238E27FC236}">
                  <a16:creationId xmlns:a16="http://schemas.microsoft.com/office/drawing/2014/main" id="{CFBE5871-6F86-6646-8253-C3AFDE0B8BEB}"/>
                </a:ext>
              </a:extLst>
            </p:cNvPr>
            <p:cNvSpPr/>
            <p:nvPr/>
          </p:nvSpPr>
          <p:spPr>
            <a:xfrm>
              <a:off x="10181415" y="4111701"/>
              <a:ext cx="1168313" cy="922896"/>
            </a:xfrm>
            <a:prstGeom prst="rect">
              <a:avLst/>
            </a:prstGeom>
          </p:spPr>
          <p:txBody>
            <a:bodyPr wrap="square">
              <a:spAutoFit/>
            </a:bodyPr>
            <a:lstStyle/>
            <a:p>
              <a:pPr algn="ctr"/>
              <a:r>
                <a:rPr lang="en-US" sz="1200" b="1" dirty="0">
                  <a:solidFill>
                    <a:schemeClr val="bg1"/>
                  </a:solidFill>
                  <a:ea typeface="Gotham Rounded Book" charset="0"/>
                  <a:cs typeface="Gotham Rounded Book" charset="0"/>
                </a:rPr>
                <a:t>5. Routing Decision on Tier 0 SR</a:t>
              </a:r>
            </a:p>
          </p:txBody>
        </p:sp>
      </p:grpSp>
      <p:sp>
        <p:nvSpPr>
          <p:cNvPr id="219" name="Freeform 218">
            <a:extLst>
              <a:ext uri="{FF2B5EF4-FFF2-40B4-BE49-F238E27FC236}">
                <a16:creationId xmlns:a16="http://schemas.microsoft.com/office/drawing/2014/main" id="{5AB965BB-B6FF-514A-9E05-EB56DC82022D}"/>
              </a:ext>
            </a:extLst>
          </p:cNvPr>
          <p:cNvSpPr/>
          <p:nvPr/>
        </p:nvSpPr>
        <p:spPr>
          <a:xfrm>
            <a:off x="1473655" y="1168644"/>
            <a:ext cx="2587" cy="726141"/>
          </a:xfrm>
          <a:custGeom>
            <a:avLst/>
            <a:gdLst>
              <a:gd name="connsiteX0" fmla="*/ 2587 w 2587"/>
              <a:gd name="connsiteY0" fmla="*/ 726141 h 726141"/>
              <a:gd name="connsiteX1" fmla="*/ 2587 w 2587"/>
              <a:gd name="connsiteY1" fmla="*/ 0 h 726141"/>
            </a:gdLst>
            <a:ahLst/>
            <a:cxnLst>
              <a:cxn ang="0">
                <a:pos x="connsiteX0" y="connsiteY0"/>
              </a:cxn>
              <a:cxn ang="0">
                <a:pos x="connsiteX1" y="connsiteY1"/>
              </a:cxn>
            </a:cxnLst>
            <a:rect l="l" t="t" r="r" b="b"/>
            <a:pathLst>
              <a:path w="2587" h="726141">
                <a:moveTo>
                  <a:pt x="2587" y="726141"/>
                </a:moveTo>
                <a:cubicBezTo>
                  <a:pt x="346" y="425823"/>
                  <a:pt x="-1895" y="125506"/>
                  <a:pt x="2587" y="0"/>
                </a:cubicBezTo>
              </a:path>
            </a:pathLst>
          </a:custGeom>
          <a:noFill/>
          <a:ln w="38100">
            <a:solidFill>
              <a:srgbClr val="820024"/>
            </a:solidFill>
            <a:tailEnd type="stealth"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Tree>
    <p:extLst>
      <p:ext uri="{BB962C8B-B14F-4D97-AF65-F5344CB8AC3E}">
        <p14:creationId xmlns:p14="http://schemas.microsoft.com/office/powerpoint/2010/main" val="381567965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mph" presetSubtype="0" autoRev="1" fill="hold" grpId="0" nodeType="clickEffect">
                                  <p:stCondLst>
                                    <p:cond delay="0"/>
                                  </p:stCondLst>
                                  <p:childTnLst>
                                    <p:animScale>
                                      <p:cBhvr>
                                        <p:cTn id="6" dur="2000" fill="hold"/>
                                        <p:tgtEl>
                                          <p:spTgt spid="4">
                                            <p:txEl>
                                              <p:pRg st="0" end="0"/>
                                            </p:txEl>
                                          </p:spTgt>
                                        </p:tgtEl>
                                      </p:cBhvr>
                                      <p:by x="125000" y="125000"/>
                                    </p:animScale>
                                  </p:childTnLst>
                                </p:cTn>
                              </p:par>
                            </p:childTnLst>
                          </p:cTn>
                        </p:par>
                      </p:childTnLst>
                    </p:cTn>
                  </p:par>
                  <p:par>
                    <p:cTn id="7" fill="hold">
                      <p:stCondLst>
                        <p:cond delay="indefinite"/>
                      </p:stCondLst>
                      <p:childTnLst>
                        <p:par>
                          <p:cTn id="8" fill="hold">
                            <p:stCondLst>
                              <p:cond delay="0"/>
                            </p:stCondLst>
                            <p:childTnLst>
                              <p:par>
                                <p:cTn id="9" presetID="22" presetClass="entr" presetSubtype="4" fill="hold" grpId="0" nodeType="click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wipe(down)">
                                      <p:cBhvr>
                                        <p:cTn id="11" dur="500"/>
                                        <p:tgtEl>
                                          <p:spTgt spid="2"/>
                                        </p:tgtEl>
                                      </p:cBhvr>
                                    </p:animEffect>
                                  </p:childTnLst>
                                </p:cTn>
                              </p:par>
                            </p:childTnLst>
                          </p:cTn>
                        </p:par>
                      </p:childTnLst>
                    </p:cTn>
                  </p:par>
                  <p:par>
                    <p:cTn id="12" fill="hold">
                      <p:stCondLst>
                        <p:cond delay="indefinite"/>
                      </p:stCondLst>
                      <p:childTnLst>
                        <p:par>
                          <p:cTn id="13" fill="hold">
                            <p:stCondLst>
                              <p:cond delay="0"/>
                            </p:stCondLst>
                            <p:childTnLst>
                              <p:par>
                                <p:cTn id="14" presetID="3" presetClass="entr" presetSubtype="10" fill="hold" nodeType="clickEffect">
                                  <p:stCondLst>
                                    <p:cond delay="0"/>
                                  </p:stCondLst>
                                  <p:childTnLst>
                                    <p:set>
                                      <p:cBhvr>
                                        <p:cTn id="15" dur="1" fill="hold">
                                          <p:stCondLst>
                                            <p:cond delay="0"/>
                                          </p:stCondLst>
                                        </p:cTn>
                                        <p:tgtEl>
                                          <p:spTgt spid="179"/>
                                        </p:tgtEl>
                                        <p:attrNameLst>
                                          <p:attrName>style.visibility</p:attrName>
                                        </p:attrNameLst>
                                      </p:cBhvr>
                                      <p:to>
                                        <p:strVal val="visible"/>
                                      </p:to>
                                    </p:set>
                                    <p:animEffect transition="in" filter="blinds(horizontal)">
                                      <p:cBhvr>
                                        <p:cTn id="16" dur="500"/>
                                        <p:tgtEl>
                                          <p:spTgt spid="179"/>
                                        </p:tgtEl>
                                      </p:cBhvr>
                                    </p:animEffect>
                                  </p:childTnLst>
                                </p:cTn>
                              </p:par>
                            </p:childTnLst>
                          </p:cTn>
                        </p:par>
                      </p:childTnLst>
                    </p:cTn>
                  </p:par>
                  <p:par>
                    <p:cTn id="17" fill="hold">
                      <p:stCondLst>
                        <p:cond delay="indefinite"/>
                      </p:stCondLst>
                      <p:childTnLst>
                        <p:par>
                          <p:cTn id="18" fill="hold">
                            <p:stCondLst>
                              <p:cond delay="0"/>
                            </p:stCondLst>
                            <p:childTnLst>
                              <p:par>
                                <p:cTn id="19" presetID="3" presetClass="exit" presetSubtype="10" fill="hold" nodeType="clickEffect">
                                  <p:stCondLst>
                                    <p:cond delay="0"/>
                                  </p:stCondLst>
                                  <p:childTnLst>
                                    <p:animEffect transition="out" filter="blinds(horizontal)">
                                      <p:cBhvr>
                                        <p:cTn id="20" dur="500"/>
                                        <p:tgtEl>
                                          <p:spTgt spid="179"/>
                                        </p:tgtEl>
                                      </p:cBhvr>
                                    </p:animEffect>
                                    <p:set>
                                      <p:cBhvr>
                                        <p:cTn id="21" dur="1" fill="hold">
                                          <p:stCondLst>
                                            <p:cond delay="499"/>
                                          </p:stCondLst>
                                        </p:cTn>
                                        <p:tgtEl>
                                          <p:spTgt spid="179"/>
                                        </p:tgtEl>
                                        <p:attrNameLst>
                                          <p:attrName>style.visibility</p:attrName>
                                        </p:attrNameLst>
                                      </p:cBhvr>
                                      <p:to>
                                        <p:strVal val="hidden"/>
                                      </p:to>
                                    </p:set>
                                  </p:childTnLst>
                                </p:cTn>
                              </p:par>
                              <p:par>
                                <p:cTn id="22" presetID="22" presetClass="entr" presetSubtype="2" fill="hold" grpId="0" nodeType="withEffect">
                                  <p:stCondLst>
                                    <p:cond delay="0"/>
                                  </p:stCondLst>
                                  <p:childTnLst>
                                    <p:set>
                                      <p:cBhvr>
                                        <p:cTn id="23" dur="1" fill="hold">
                                          <p:stCondLst>
                                            <p:cond delay="0"/>
                                          </p:stCondLst>
                                        </p:cTn>
                                        <p:tgtEl>
                                          <p:spTgt spid="6"/>
                                        </p:tgtEl>
                                        <p:attrNameLst>
                                          <p:attrName>style.visibility</p:attrName>
                                        </p:attrNameLst>
                                      </p:cBhvr>
                                      <p:to>
                                        <p:strVal val="visible"/>
                                      </p:to>
                                    </p:set>
                                    <p:animEffect transition="in" filter="wipe(right)">
                                      <p:cBhvr>
                                        <p:cTn id="24" dur="500"/>
                                        <p:tgtEl>
                                          <p:spTgt spid="6"/>
                                        </p:tgtEl>
                                      </p:cBhvr>
                                    </p:animEffect>
                                  </p:childTnLst>
                                </p:cTn>
                              </p:par>
                              <p:par>
                                <p:cTn id="25" presetID="3" presetClass="entr" presetSubtype="10" fill="hold" nodeType="withEffect">
                                  <p:stCondLst>
                                    <p:cond delay="0"/>
                                  </p:stCondLst>
                                  <p:childTnLst>
                                    <p:set>
                                      <p:cBhvr>
                                        <p:cTn id="26" dur="1" fill="hold">
                                          <p:stCondLst>
                                            <p:cond delay="0"/>
                                          </p:stCondLst>
                                        </p:cTn>
                                        <p:tgtEl>
                                          <p:spTgt spid="199"/>
                                        </p:tgtEl>
                                        <p:attrNameLst>
                                          <p:attrName>style.visibility</p:attrName>
                                        </p:attrNameLst>
                                      </p:cBhvr>
                                      <p:to>
                                        <p:strVal val="visible"/>
                                      </p:to>
                                    </p:set>
                                    <p:animEffect transition="in" filter="blinds(horizontal)">
                                      <p:cBhvr>
                                        <p:cTn id="27" dur="500"/>
                                        <p:tgtEl>
                                          <p:spTgt spid="199"/>
                                        </p:tgtEl>
                                      </p:cBhvr>
                                    </p:animEffect>
                                  </p:childTnLst>
                                </p:cTn>
                              </p:par>
                            </p:childTnLst>
                          </p:cTn>
                        </p:par>
                      </p:childTnLst>
                    </p:cTn>
                  </p:par>
                  <p:par>
                    <p:cTn id="28" fill="hold">
                      <p:stCondLst>
                        <p:cond delay="indefinite"/>
                      </p:stCondLst>
                      <p:childTnLst>
                        <p:par>
                          <p:cTn id="29" fill="hold">
                            <p:stCondLst>
                              <p:cond delay="0"/>
                            </p:stCondLst>
                            <p:childTnLst>
                              <p:par>
                                <p:cTn id="30" presetID="3" presetClass="exit" presetSubtype="10" fill="hold" nodeType="clickEffect">
                                  <p:stCondLst>
                                    <p:cond delay="0"/>
                                  </p:stCondLst>
                                  <p:childTnLst>
                                    <p:animEffect transition="out" filter="blinds(horizontal)">
                                      <p:cBhvr>
                                        <p:cTn id="31" dur="500"/>
                                        <p:tgtEl>
                                          <p:spTgt spid="199"/>
                                        </p:tgtEl>
                                      </p:cBhvr>
                                    </p:animEffect>
                                    <p:set>
                                      <p:cBhvr>
                                        <p:cTn id="32" dur="1" fill="hold">
                                          <p:stCondLst>
                                            <p:cond delay="499"/>
                                          </p:stCondLst>
                                        </p:cTn>
                                        <p:tgtEl>
                                          <p:spTgt spid="199"/>
                                        </p:tgtEl>
                                        <p:attrNameLst>
                                          <p:attrName>style.visibility</p:attrName>
                                        </p:attrNameLst>
                                      </p:cBhvr>
                                      <p:to>
                                        <p:strVal val="hidden"/>
                                      </p:to>
                                    </p:set>
                                  </p:childTnLst>
                                </p:cTn>
                              </p:par>
                              <p:par>
                                <p:cTn id="33" presetID="3" presetClass="entr" presetSubtype="10" fill="hold" nodeType="withEffect">
                                  <p:stCondLst>
                                    <p:cond delay="0"/>
                                  </p:stCondLst>
                                  <p:childTnLst>
                                    <p:set>
                                      <p:cBhvr>
                                        <p:cTn id="34" dur="1" fill="hold">
                                          <p:stCondLst>
                                            <p:cond delay="0"/>
                                          </p:stCondLst>
                                        </p:cTn>
                                        <p:tgtEl>
                                          <p:spTgt spid="202"/>
                                        </p:tgtEl>
                                        <p:attrNameLst>
                                          <p:attrName>style.visibility</p:attrName>
                                        </p:attrNameLst>
                                      </p:cBhvr>
                                      <p:to>
                                        <p:strVal val="visible"/>
                                      </p:to>
                                    </p:set>
                                    <p:animEffect transition="in" filter="blinds(horizontal)">
                                      <p:cBhvr>
                                        <p:cTn id="35" dur="500"/>
                                        <p:tgtEl>
                                          <p:spTgt spid="202"/>
                                        </p:tgtEl>
                                      </p:cBhvr>
                                    </p:animEffect>
                                  </p:childTnLst>
                                </p:cTn>
                              </p:par>
                            </p:childTnLst>
                          </p:cTn>
                        </p:par>
                      </p:childTnLst>
                    </p:cTn>
                  </p:par>
                  <p:par>
                    <p:cTn id="36" fill="hold">
                      <p:stCondLst>
                        <p:cond delay="indefinite"/>
                      </p:stCondLst>
                      <p:childTnLst>
                        <p:par>
                          <p:cTn id="37" fill="hold">
                            <p:stCondLst>
                              <p:cond delay="0"/>
                            </p:stCondLst>
                            <p:childTnLst>
                              <p:par>
                                <p:cTn id="38" presetID="3" presetClass="exit" presetSubtype="10" fill="hold" nodeType="clickEffect">
                                  <p:stCondLst>
                                    <p:cond delay="0"/>
                                  </p:stCondLst>
                                  <p:childTnLst>
                                    <p:animEffect transition="out" filter="blinds(horizontal)">
                                      <p:cBhvr>
                                        <p:cTn id="39" dur="500"/>
                                        <p:tgtEl>
                                          <p:spTgt spid="202"/>
                                        </p:tgtEl>
                                      </p:cBhvr>
                                    </p:animEffect>
                                    <p:set>
                                      <p:cBhvr>
                                        <p:cTn id="40" dur="1" fill="hold">
                                          <p:stCondLst>
                                            <p:cond delay="499"/>
                                          </p:stCondLst>
                                        </p:cTn>
                                        <p:tgtEl>
                                          <p:spTgt spid="202"/>
                                        </p:tgtEl>
                                        <p:attrNameLst>
                                          <p:attrName>style.visibility</p:attrName>
                                        </p:attrNameLst>
                                      </p:cBhvr>
                                      <p:to>
                                        <p:strVal val="hidden"/>
                                      </p:to>
                                    </p:set>
                                  </p:childTnLst>
                                </p:cTn>
                              </p:par>
                              <p:par>
                                <p:cTn id="41" presetID="22" presetClass="entr" presetSubtype="4" fill="hold" grpId="0" nodeType="withEffect">
                                  <p:stCondLst>
                                    <p:cond delay="0"/>
                                  </p:stCondLst>
                                  <p:childTnLst>
                                    <p:set>
                                      <p:cBhvr>
                                        <p:cTn id="42" dur="1" fill="hold">
                                          <p:stCondLst>
                                            <p:cond delay="0"/>
                                          </p:stCondLst>
                                        </p:cTn>
                                        <p:tgtEl>
                                          <p:spTgt spid="205"/>
                                        </p:tgtEl>
                                        <p:attrNameLst>
                                          <p:attrName>style.visibility</p:attrName>
                                        </p:attrNameLst>
                                      </p:cBhvr>
                                      <p:to>
                                        <p:strVal val="visible"/>
                                      </p:to>
                                    </p:set>
                                    <p:animEffect transition="in" filter="wipe(down)">
                                      <p:cBhvr>
                                        <p:cTn id="43" dur="500"/>
                                        <p:tgtEl>
                                          <p:spTgt spid="205"/>
                                        </p:tgtEl>
                                      </p:cBhvr>
                                    </p:animEffect>
                                  </p:childTnLst>
                                </p:cTn>
                              </p:par>
                            </p:childTnLst>
                          </p:cTn>
                        </p:par>
                      </p:childTnLst>
                    </p:cTn>
                  </p:par>
                  <p:par>
                    <p:cTn id="44" fill="hold">
                      <p:stCondLst>
                        <p:cond delay="indefinite"/>
                      </p:stCondLst>
                      <p:childTnLst>
                        <p:par>
                          <p:cTn id="45" fill="hold">
                            <p:stCondLst>
                              <p:cond delay="0"/>
                            </p:stCondLst>
                            <p:childTnLst>
                              <p:par>
                                <p:cTn id="46" presetID="1" presetClass="entr" presetSubtype="0" fill="hold" nodeType="clickEffect">
                                  <p:stCondLst>
                                    <p:cond delay="0"/>
                                  </p:stCondLst>
                                  <p:childTnLst>
                                    <p:set>
                                      <p:cBhvr>
                                        <p:cTn id="47" dur="1" fill="hold">
                                          <p:stCondLst>
                                            <p:cond delay="0"/>
                                          </p:stCondLst>
                                        </p:cTn>
                                        <p:tgtEl>
                                          <p:spTgt spid="206"/>
                                        </p:tgtEl>
                                        <p:attrNameLst>
                                          <p:attrName>style.visibility</p:attrName>
                                        </p:attrNameLst>
                                      </p:cBhvr>
                                      <p:to>
                                        <p:strVal val="visible"/>
                                      </p:to>
                                    </p:set>
                                  </p:childTnLst>
                                </p:cTn>
                              </p:par>
                            </p:childTnLst>
                          </p:cTn>
                        </p:par>
                      </p:childTnLst>
                    </p:cTn>
                  </p:par>
                  <p:par>
                    <p:cTn id="48" fill="hold">
                      <p:stCondLst>
                        <p:cond delay="indefinite"/>
                      </p:stCondLst>
                      <p:childTnLst>
                        <p:par>
                          <p:cTn id="49" fill="hold">
                            <p:stCondLst>
                              <p:cond delay="0"/>
                            </p:stCondLst>
                            <p:childTnLst>
                              <p:par>
                                <p:cTn id="50" presetID="22" presetClass="entr" presetSubtype="4" fill="hold" grpId="0" nodeType="clickEffect">
                                  <p:stCondLst>
                                    <p:cond delay="0"/>
                                  </p:stCondLst>
                                  <p:childTnLst>
                                    <p:set>
                                      <p:cBhvr>
                                        <p:cTn id="51" dur="1" fill="hold">
                                          <p:stCondLst>
                                            <p:cond delay="0"/>
                                          </p:stCondLst>
                                        </p:cTn>
                                        <p:tgtEl>
                                          <p:spTgt spid="215"/>
                                        </p:tgtEl>
                                        <p:attrNameLst>
                                          <p:attrName>style.visibility</p:attrName>
                                        </p:attrNameLst>
                                      </p:cBhvr>
                                      <p:to>
                                        <p:strVal val="visible"/>
                                      </p:to>
                                    </p:set>
                                    <p:animEffect transition="in" filter="wipe(down)">
                                      <p:cBhvr>
                                        <p:cTn id="52" dur="500"/>
                                        <p:tgtEl>
                                          <p:spTgt spid="215"/>
                                        </p:tgtEl>
                                      </p:cBhvr>
                                    </p:animEffect>
                                  </p:childTnLst>
                                </p:cTn>
                              </p:par>
                              <p:par>
                                <p:cTn id="53" presetID="3" presetClass="exit" presetSubtype="10" fill="hold" nodeType="withEffect">
                                  <p:stCondLst>
                                    <p:cond delay="0"/>
                                  </p:stCondLst>
                                  <p:childTnLst>
                                    <p:animEffect transition="out" filter="blinds(horizontal)">
                                      <p:cBhvr>
                                        <p:cTn id="54" dur="500"/>
                                        <p:tgtEl>
                                          <p:spTgt spid="206"/>
                                        </p:tgtEl>
                                      </p:cBhvr>
                                    </p:animEffect>
                                    <p:set>
                                      <p:cBhvr>
                                        <p:cTn id="55" dur="1" fill="hold">
                                          <p:stCondLst>
                                            <p:cond delay="499"/>
                                          </p:stCondLst>
                                        </p:cTn>
                                        <p:tgtEl>
                                          <p:spTgt spid="206"/>
                                        </p:tgtEl>
                                        <p:attrNameLst>
                                          <p:attrName>style.visibility</p:attrName>
                                        </p:attrNameLst>
                                      </p:cBhvr>
                                      <p:to>
                                        <p:strVal val="hidden"/>
                                      </p:to>
                                    </p:set>
                                  </p:childTnLst>
                                </p:cTn>
                              </p:par>
                            </p:childTnLst>
                          </p:cTn>
                        </p:par>
                      </p:childTnLst>
                    </p:cTn>
                  </p:par>
                  <p:par>
                    <p:cTn id="56" fill="hold">
                      <p:stCondLst>
                        <p:cond delay="indefinite"/>
                      </p:stCondLst>
                      <p:childTnLst>
                        <p:par>
                          <p:cTn id="57" fill="hold">
                            <p:stCondLst>
                              <p:cond delay="0"/>
                            </p:stCondLst>
                            <p:childTnLst>
                              <p:par>
                                <p:cTn id="58" presetID="1" presetClass="entr" presetSubtype="0" fill="hold" nodeType="clickEffect">
                                  <p:stCondLst>
                                    <p:cond delay="0"/>
                                  </p:stCondLst>
                                  <p:childTnLst>
                                    <p:set>
                                      <p:cBhvr>
                                        <p:cTn id="59" dur="1" fill="hold">
                                          <p:stCondLst>
                                            <p:cond delay="0"/>
                                          </p:stCondLst>
                                        </p:cTn>
                                        <p:tgtEl>
                                          <p:spTgt spid="216"/>
                                        </p:tgtEl>
                                        <p:attrNameLst>
                                          <p:attrName>style.visibility</p:attrName>
                                        </p:attrNameLst>
                                      </p:cBhvr>
                                      <p:to>
                                        <p:strVal val="visible"/>
                                      </p:to>
                                    </p:set>
                                  </p:childTnLst>
                                </p:cTn>
                              </p:par>
                            </p:childTnLst>
                          </p:cTn>
                        </p:par>
                      </p:childTnLst>
                    </p:cTn>
                  </p:par>
                  <p:par>
                    <p:cTn id="60" fill="hold">
                      <p:stCondLst>
                        <p:cond delay="indefinite"/>
                      </p:stCondLst>
                      <p:childTnLst>
                        <p:par>
                          <p:cTn id="61" fill="hold">
                            <p:stCondLst>
                              <p:cond delay="0"/>
                            </p:stCondLst>
                            <p:childTnLst>
                              <p:par>
                                <p:cTn id="62" presetID="22" presetClass="entr" presetSubtype="4" fill="hold" grpId="0" nodeType="clickEffect">
                                  <p:stCondLst>
                                    <p:cond delay="0"/>
                                  </p:stCondLst>
                                  <p:childTnLst>
                                    <p:set>
                                      <p:cBhvr>
                                        <p:cTn id="63" dur="1" fill="hold">
                                          <p:stCondLst>
                                            <p:cond delay="0"/>
                                          </p:stCondLst>
                                        </p:cTn>
                                        <p:tgtEl>
                                          <p:spTgt spid="219"/>
                                        </p:tgtEl>
                                        <p:attrNameLst>
                                          <p:attrName>style.visibility</p:attrName>
                                        </p:attrNameLst>
                                      </p:cBhvr>
                                      <p:to>
                                        <p:strVal val="visible"/>
                                      </p:to>
                                    </p:set>
                                    <p:animEffect transition="in" filter="wipe(down)">
                                      <p:cBhvr>
                                        <p:cTn id="64" dur="500"/>
                                        <p:tgtEl>
                                          <p:spTgt spid="219"/>
                                        </p:tgtEl>
                                      </p:cBhvr>
                                    </p:animEffect>
                                  </p:childTnLst>
                                </p:cTn>
                              </p:par>
                              <p:par>
                                <p:cTn id="65" presetID="3" presetClass="exit" presetSubtype="10" fill="hold" nodeType="withEffect">
                                  <p:stCondLst>
                                    <p:cond delay="0"/>
                                  </p:stCondLst>
                                  <p:childTnLst>
                                    <p:animEffect transition="out" filter="blinds(horizontal)">
                                      <p:cBhvr>
                                        <p:cTn id="66" dur="500"/>
                                        <p:tgtEl>
                                          <p:spTgt spid="216"/>
                                        </p:tgtEl>
                                      </p:cBhvr>
                                    </p:animEffect>
                                    <p:set>
                                      <p:cBhvr>
                                        <p:cTn id="67" dur="1" fill="hold">
                                          <p:stCondLst>
                                            <p:cond delay="499"/>
                                          </p:stCondLst>
                                        </p:cTn>
                                        <p:tgtEl>
                                          <p:spTgt spid="21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build="p"/>
      <p:bldP spid="2" grpId="0" animBg="1"/>
      <p:bldP spid="6" grpId="0" animBg="1"/>
      <p:bldP spid="205" grpId="0" animBg="1"/>
      <p:bldP spid="215" grpId="0" animBg="1"/>
      <p:bldP spid="219" grpId="0" animBg="1"/>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78" name="Straight Connector 177">
            <a:extLst>
              <a:ext uri="{FF2B5EF4-FFF2-40B4-BE49-F238E27FC236}">
                <a16:creationId xmlns:a16="http://schemas.microsoft.com/office/drawing/2014/main" id="{8C185FF9-15DB-0E41-BF43-FA328BA4620F}"/>
              </a:ext>
            </a:extLst>
          </p:cNvPr>
          <p:cNvCxnSpPr>
            <a:cxnSpLocks/>
          </p:cNvCxnSpPr>
          <p:nvPr/>
        </p:nvCxnSpPr>
        <p:spPr bwMode="gray">
          <a:xfrm flipV="1">
            <a:off x="7655525" y="5849814"/>
            <a:ext cx="0" cy="240790"/>
          </a:xfrm>
          <a:prstGeom prst="line">
            <a:avLst/>
          </a:prstGeom>
          <a:ln w="25400" cap="rnd">
            <a:solidFill>
              <a:srgbClr val="00B050"/>
            </a:solidFill>
            <a:miter lim="800000"/>
            <a:tailEnd type="none"/>
          </a:ln>
        </p:spPr>
        <p:style>
          <a:lnRef idx="1">
            <a:schemeClr val="accent1"/>
          </a:lnRef>
          <a:fillRef idx="0">
            <a:schemeClr val="accent1"/>
          </a:fillRef>
          <a:effectRef idx="0">
            <a:schemeClr val="accent1"/>
          </a:effectRef>
          <a:fontRef idx="minor">
            <a:schemeClr val="tx1"/>
          </a:fontRef>
        </p:style>
      </p:cxnSp>
      <p:sp>
        <p:nvSpPr>
          <p:cNvPr id="3" name="Title 2">
            <a:extLst>
              <a:ext uri="{FF2B5EF4-FFF2-40B4-BE49-F238E27FC236}">
                <a16:creationId xmlns:a16="http://schemas.microsoft.com/office/drawing/2014/main" id="{ED5FB803-A491-7A40-A2A3-54A240D2CC91}"/>
              </a:ext>
            </a:extLst>
          </p:cNvPr>
          <p:cNvSpPr>
            <a:spLocks noGrp="1"/>
          </p:cNvSpPr>
          <p:nvPr>
            <p:ph type="title"/>
          </p:nvPr>
        </p:nvSpPr>
        <p:spPr>
          <a:xfrm>
            <a:off x="579960" y="412751"/>
            <a:ext cx="11003870" cy="384048"/>
          </a:xfrm>
        </p:spPr>
        <p:txBody>
          <a:bodyPr/>
          <a:lstStyle/>
          <a:p>
            <a:r>
              <a:rPr lang="en-US" dirty="0"/>
              <a:t>Multi Tier Routing Deep Dive (North =&gt; South Packet Walk)</a:t>
            </a:r>
          </a:p>
        </p:txBody>
      </p:sp>
      <p:sp>
        <p:nvSpPr>
          <p:cNvPr id="4" name="Subtitle 3">
            <a:extLst>
              <a:ext uri="{FF2B5EF4-FFF2-40B4-BE49-F238E27FC236}">
                <a16:creationId xmlns:a16="http://schemas.microsoft.com/office/drawing/2014/main" id="{35B3BD73-D711-7342-A40A-EEE23A176BD9}"/>
              </a:ext>
            </a:extLst>
          </p:cNvPr>
          <p:cNvSpPr>
            <a:spLocks noGrp="1"/>
          </p:cNvSpPr>
          <p:nvPr>
            <p:ph type="subTitle" idx="10"/>
          </p:nvPr>
        </p:nvSpPr>
        <p:spPr>
          <a:xfrm>
            <a:off x="593021" y="811831"/>
            <a:ext cx="10990809" cy="247743"/>
          </a:xfrm>
        </p:spPr>
        <p:txBody>
          <a:bodyPr/>
          <a:lstStyle/>
          <a:p>
            <a:r>
              <a:rPr lang="en-US" dirty="0"/>
              <a:t>Stateful Services on both T0 &amp; T1</a:t>
            </a:r>
          </a:p>
        </p:txBody>
      </p:sp>
      <p:sp>
        <p:nvSpPr>
          <p:cNvPr id="90" name="Rectangle 89">
            <a:extLst>
              <a:ext uri="{FF2B5EF4-FFF2-40B4-BE49-F238E27FC236}">
                <a16:creationId xmlns:a16="http://schemas.microsoft.com/office/drawing/2014/main" id="{02308D3F-C5EC-AE40-B236-C617C212FA88}"/>
              </a:ext>
            </a:extLst>
          </p:cNvPr>
          <p:cNvSpPr/>
          <p:nvPr/>
        </p:nvSpPr>
        <p:spPr>
          <a:xfrm>
            <a:off x="5188894" y="1544321"/>
            <a:ext cx="1588034" cy="4797102"/>
          </a:xfrm>
          <a:prstGeom prst="rect">
            <a:avLst/>
          </a:prstGeom>
          <a:noFill/>
          <a:ln w="19050">
            <a:solidFill>
              <a:schemeClr val="tx1"/>
            </a:solidFill>
            <a:prstDash val="dash"/>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91" name="Rectangle 90">
            <a:extLst>
              <a:ext uri="{FF2B5EF4-FFF2-40B4-BE49-F238E27FC236}">
                <a16:creationId xmlns:a16="http://schemas.microsoft.com/office/drawing/2014/main" id="{15A11EED-7E45-C94D-9B5D-F0F6427E67E1}"/>
              </a:ext>
            </a:extLst>
          </p:cNvPr>
          <p:cNvSpPr/>
          <p:nvPr/>
        </p:nvSpPr>
        <p:spPr>
          <a:xfrm>
            <a:off x="661244" y="1544320"/>
            <a:ext cx="1634054" cy="4797101"/>
          </a:xfrm>
          <a:prstGeom prst="rect">
            <a:avLst/>
          </a:prstGeom>
          <a:noFill/>
          <a:ln w="19050">
            <a:solidFill>
              <a:schemeClr val="tx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grpSp>
        <p:nvGrpSpPr>
          <p:cNvPr id="92" name="Group 91">
            <a:extLst>
              <a:ext uri="{FF2B5EF4-FFF2-40B4-BE49-F238E27FC236}">
                <a16:creationId xmlns:a16="http://schemas.microsoft.com/office/drawing/2014/main" id="{9C10AABA-5686-8049-A0FF-9371E4027746}"/>
              </a:ext>
            </a:extLst>
          </p:cNvPr>
          <p:cNvGrpSpPr/>
          <p:nvPr/>
        </p:nvGrpSpPr>
        <p:grpSpPr>
          <a:xfrm>
            <a:off x="1364429" y="1698069"/>
            <a:ext cx="450000" cy="450000"/>
            <a:chOff x="7736620" y="7009631"/>
            <a:chExt cx="4501800" cy="4503600"/>
          </a:xfrm>
          <a:solidFill>
            <a:schemeClr val="accent6"/>
          </a:solidFill>
        </p:grpSpPr>
        <p:sp>
          <p:nvSpPr>
            <p:cNvPr id="93" name="Freeform: Shape 1">
              <a:extLst>
                <a:ext uri="{FF2B5EF4-FFF2-40B4-BE49-F238E27FC236}">
                  <a16:creationId xmlns:a16="http://schemas.microsoft.com/office/drawing/2014/main" id="{EBF66CC2-5026-684D-99D7-8F8CA2056EAC}"/>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94" name="Freeform: Shape 2">
              <a:extLst>
                <a:ext uri="{FF2B5EF4-FFF2-40B4-BE49-F238E27FC236}">
                  <a16:creationId xmlns:a16="http://schemas.microsoft.com/office/drawing/2014/main" id="{73DE163A-CB71-8344-8EE6-AEAFEE738C45}"/>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95" name="Freeform: Shape 3">
              <a:extLst>
                <a:ext uri="{FF2B5EF4-FFF2-40B4-BE49-F238E27FC236}">
                  <a16:creationId xmlns:a16="http://schemas.microsoft.com/office/drawing/2014/main" id="{9AD2F698-71C6-9F4C-9437-0F126864FDB6}"/>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96" name="Freeform: Shape 4">
              <a:extLst>
                <a:ext uri="{FF2B5EF4-FFF2-40B4-BE49-F238E27FC236}">
                  <a16:creationId xmlns:a16="http://schemas.microsoft.com/office/drawing/2014/main" id="{53FFFB6F-60BE-8744-B624-8EC326113CBE}"/>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97" name="Freeform: Shape 5">
              <a:extLst>
                <a:ext uri="{FF2B5EF4-FFF2-40B4-BE49-F238E27FC236}">
                  <a16:creationId xmlns:a16="http://schemas.microsoft.com/office/drawing/2014/main" id="{E1063BAD-4F9D-2D4B-B248-F5EABBE03AE9}"/>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105" name="Rectangle 104">
            <a:extLst>
              <a:ext uri="{FF2B5EF4-FFF2-40B4-BE49-F238E27FC236}">
                <a16:creationId xmlns:a16="http://schemas.microsoft.com/office/drawing/2014/main" id="{EFB4BFE0-0927-A84D-B58A-F058F75BC0AE}"/>
              </a:ext>
            </a:extLst>
          </p:cNvPr>
          <p:cNvSpPr/>
          <p:nvPr/>
        </p:nvSpPr>
        <p:spPr>
          <a:xfrm>
            <a:off x="147122" y="1129283"/>
            <a:ext cx="1276169" cy="430887"/>
          </a:xfrm>
          <a:prstGeom prst="rect">
            <a:avLst/>
          </a:prstGeom>
        </p:spPr>
        <p:txBody>
          <a:bodyPr wrap="square">
            <a:spAutoFit/>
          </a:bodyPr>
          <a:lstStyle/>
          <a:p>
            <a:pPr algn="ctr"/>
            <a:r>
              <a:rPr lang="en-US" sz="1100" b="1" dirty="0">
                <a:solidFill>
                  <a:srgbClr val="717074"/>
                </a:solidFill>
                <a:ea typeface="Gotham Rounded Book" charset="0"/>
                <a:cs typeface="Gotham Rounded Book" charset="0"/>
              </a:rPr>
              <a:t>Edge Transport  </a:t>
            </a:r>
          </a:p>
          <a:p>
            <a:pPr algn="ctr"/>
            <a:r>
              <a:rPr lang="en-US" sz="1100" b="1" dirty="0">
                <a:solidFill>
                  <a:srgbClr val="717074"/>
                </a:solidFill>
                <a:ea typeface="Gotham Rounded Book" charset="0"/>
                <a:cs typeface="Gotham Rounded Book" charset="0"/>
              </a:rPr>
              <a:t>Node #1</a:t>
            </a:r>
          </a:p>
        </p:txBody>
      </p:sp>
      <p:sp>
        <p:nvSpPr>
          <p:cNvPr id="106" name="Rectangle 105">
            <a:extLst>
              <a:ext uri="{FF2B5EF4-FFF2-40B4-BE49-F238E27FC236}">
                <a16:creationId xmlns:a16="http://schemas.microsoft.com/office/drawing/2014/main" id="{A982E43B-9A66-5E44-B154-DCEC3165F79F}"/>
              </a:ext>
            </a:extLst>
          </p:cNvPr>
          <p:cNvSpPr/>
          <p:nvPr/>
        </p:nvSpPr>
        <p:spPr>
          <a:xfrm>
            <a:off x="579960" y="1714566"/>
            <a:ext cx="856639" cy="461665"/>
          </a:xfrm>
          <a:prstGeom prst="rect">
            <a:avLst/>
          </a:prstGeom>
        </p:spPr>
        <p:txBody>
          <a:bodyPr wrap="square">
            <a:spAutoFit/>
          </a:bodyPr>
          <a:lstStyle/>
          <a:p>
            <a:pPr algn="r"/>
            <a:r>
              <a:rPr lang="en-US" sz="1200" b="1" dirty="0">
                <a:solidFill>
                  <a:schemeClr val="tx2"/>
                </a:solidFill>
                <a:latin typeface="Metropolis" pitchFamily="2" charset="77"/>
              </a:rPr>
              <a:t>Active Tier0 SR</a:t>
            </a:r>
            <a:endParaRPr lang="en-GB" sz="1200" dirty="0"/>
          </a:p>
        </p:txBody>
      </p:sp>
      <p:grpSp>
        <p:nvGrpSpPr>
          <p:cNvPr id="149" name="Group 148">
            <a:extLst>
              <a:ext uri="{FF2B5EF4-FFF2-40B4-BE49-F238E27FC236}">
                <a16:creationId xmlns:a16="http://schemas.microsoft.com/office/drawing/2014/main" id="{8DEA9BBF-8A42-0940-A1BF-92D4C5CA0EB5}"/>
              </a:ext>
            </a:extLst>
          </p:cNvPr>
          <p:cNvGrpSpPr/>
          <p:nvPr/>
        </p:nvGrpSpPr>
        <p:grpSpPr>
          <a:xfrm>
            <a:off x="1360692" y="2708065"/>
            <a:ext cx="450000" cy="450000"/>
            <a:chOff x="7736620" y="7009631"/>
            <a:chExt cx="4501800" cy="4503600"/>
          </a:xfrm>
          <a:solidFill>
            <a:schemeClr val="accent6"/>
          </a:solidFill>
        </p:grpSpPr>
        <p:sp>
          <p:nvSpPr>
            <p:cNvPr id="150" name="Freeform: Shape 1">
              <a:extLst>
                <a:ext uri="{FF2B5EF4-FFF2-40B4-BE49-F238E27FC236}">
                  <a16:creationId xmlns:a16="http://schemas.microsoft.com/office/drawing/2014/main" id="{C6318A33-45AD-EC49-ADE5-9FA2AC5F50D8}"/>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51" name="Freeform: Shape 2">
              <a:extLst>
                <a:ext uri="{FF2B5EF4-FFF2-40B4-BE49-F238E27FC236}">
                  <a16:creationId xmlns:a16="http://schemas.microsoft.com/office/drawing/2014/main" id="{3964E38D-62C0-B245-8DC2-991ED56BF559}"/>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52" name="Freeform: Shape 3">
              <a:extLst>
                <a:ext uri="{FF2B5EF4-FFF2-40B4-BE49-F238E27FC236}">
                  <a16:creationId xmlns:a16="http://schemas.microsoft.com/office/drawing/2014/main" id="{EC880FFE-46E1-2C48-AD6C-963B1854CFF7}"/>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53" name="Freeform: Shape 4">
              <a:extLst>
                <a:ext uri="{FF2B5EF4-FFF2-40B4-BE49-F238E27FC236}">
                  <a16:creationId xmlns:a16="http://schemas.microsoft.com/office/drawing/2014/main" id="{909A7ECB-BA95-9047-A1CB-A508878C1835}"/>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54" name="Freeform: Shape 5">
              <a:extLst>
                <a:ext uri="{FF2B5EF4-FFF2-40B4-BE49-F238E27FC236}">
                  <a16:creationId xmlns:a16="http://schemas.microsoft.com/office/drawing/2014/main" id="{24C941EC-8B97-444C-9E5C-70663AA2F512}"/>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142" name="Rectangle 141">
            <a:extLst>
              <a:ext uri="{FF2B5EF4-FFF2-40B4-BE49-F238E27FC236}">
                <a16:creationId xmlns:a16="http://schemas.microsoft.com/office/drawing/2014/main" id="{6E01AB04-8687-0A41-B253-136FC2C5B26E}"/>
              </a:ext>
            </a:extLst>
          </p:cNvPr>
          <p:cNvSpPr/>
          <p:nvPr/>
        </p:nvSpPr>
        <p:spPr>
          <a:xfrm>
            <a:off x="768052" y="2723664"/>
            <a:ext cx="659763" cy="461665"/>
          </a:xfrm>
          <a:prstGeom prst="rect">
            <a:avLst/>
          </a:prstGeom>
        </p:spPr>
        <p:txBody>
          <a:bodyPr wrap="square">
            <a:spAutoFit/>
          </a:bodyPr>
          <a:lstStyle/>
          <a:p>
            <a:pPr algn="r"/>
            <a:r>
              <a:rPr lang="en-US" sz="1200" b="1" dirty="0">
                <a:solidFill>
                  <a:schemeClr val="tx2"/>
                </a:solidFill>
                <a:latin typeface="Metropolis" pitchFamily="2" charset="77"/>
              </a:rPr>
              <a:t>Tier0 DR</a:t>
            </a:r>
            <a:endParaRPr lang="en-GB" sz="1200" dirty="0"/>
          </a:p>
        </p:txBody>
      </p:sp>
      <p:sp>
        <p:nvSpPr>
          <p:cNvPr id="143" name="Rectangle 142">
            <a:extLst>
              <a:ext uri="{FF2B5EF4-FFF2-40B4-BE49-F238E27FC236}">
                <a16:creationId xmlns:a16="http://schemas.microsoft.com/office/drawing/2014/main" id="{C9FA6D47-FF08-054B-A495-DDFC40DDEB0C}"/>
              </a:ext>
            </a:extLst>
          </p:cNvPr>
          <p:cNvSpPr/>
          <p:nvPr/>
        </p:nvSpPr>
        <p:spPr>
          <a:xfrm>
            <a:off x="5096484" y="1114596"/>
            <a:ext cx="1747593" cy="430887"/>
          </a:xfrm>
          <a:prstGeom prst="rect">
            <a:avLst/>
          </a:prstGeom>
        </p:spPr>
        <p:txBody>
          <a:bodyPr wrap="square">
            <a:spAutoFit/>
          </a:bodyPr>
          <a:lstStyle/>
          <a:p>
            <a:pPr algn="ctr"/>
            <a:r>
              <a:rPr lang="en-US" sz="1100" b="1" dirty="0">
                <a:solidFill>
                  <a:srgbClr val="717074"/>
                </a:solidFill>
                <a:ea typeface="Gotham Rounded Book" charset="0"/>
                <a:cs typeface="Gotham Rounded Book" charset="0"/>
              </a:rPr>
              <a:t>Host Transport Node #1 </a:t>
            </a:r>
          </a:p>
        </p:txBody>
      </p:sp>
      <p:cxnSp>
        <p:nvCxnSpPr>
          <p:cNvPr id="145" name="Straight Connector 144">
            <a:extLst>
              <a:ext uri="{FF2B5EF4-FFF2-40B4-BE49-F238E27FC236}">
                <a16:creationId xmlns:a16="http://schemas.microsoft.com/office/drawing/2014/main" id="{D4866DB5-B1D4-4348-89C2-DCEF925C26FC}"/>
              </a:ext>
            </a:extLst>
          </p:cNvPr>
          <p:cNvCxnSpPr>
            <a:cxnSpLocks/>
          </p:cNvCxnSpPr>
          <p:nvPr/>
        </p:nvCxnSpPr>
        <p:spPr bwMode="gray">
          <a:xfrm>
            <a:off x="1588050" y="1242395"/>
            <a:ext cx="0" cy="46440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274" name="Group 273">
            <a:extLst>
              <a:ext uri="{FF2B5EF4-FFF2-40B4-BE49-F238E27FC236}">
                <a16:creationId xmlns:a16="http://schemas.microsoft.com/office/drawing/2014/main" id="{5F6F2C18-9379-3842-A010-63E12CD77B1B}"/>
              </a:ext>
            </a:extLst>
          </p:cNvPr>
          <p:cNvGrpSpPr/>
          <p:nvPr/>
        </p:nvGrpSpPr>
        <p:grpSpPr>
          <a:xfrm>
            <a:off x="1342029" y="3731098"/>
            <a:ext cx="450000" cy="450000"/>
            <a:chOff x="7736620" y="7009631"/>
            <a:chExt cx="4501800" cy="4503600"/>
          </a:xfrm>
          <a:solidFill>
            <a:schemeClr val="accent4"/>
          </a:solidFill>
        </p:grpSpPr>
        <p:sp>
          <p:nvSpPr>
            <p:cNvPr id="275" name="Freeform: Shape 1">
              <a:extLst>
                <a:ext uri="{FF2B5EF4-FFF2-40B4-BE49-F238E27FC236}">
                  <a16:creationId xmlns:a16="http://schemas.microsoft.com/office/drawing/2014/main" id="{BE9002C7-A82E-2A4C-B3A8-F29FF308548C}"/>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76" name="Freeform: Shape 2">
              <a:extLst>
                <a:ext uri="{FF2B5EF4-FFF2-40B4-BE49-F238E27FC236}">
                  <a16:creationId xmlns:a16="http://schemas.microsoft.com/office/drawing/2014/main" id="{019B3A63-D432-4840-9179-A6145697EF94}"/>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77" name="Freeform: Shape 3">
              <a:extLst>
                <a:ext uri="{FF2B5EF4-FFF2-40B4-BE49-F238E27FC236}">
                  <a16:creationId xmlns:a16="http://schemas.microsoft.com/office/drawing/2014/main" id="{BE1AD48C-3AED-B443-997D-92F50BF1D278}"/>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78" name="Freeform: Shape 4">
              <a:extLst>
                <a:ext uri="{FF2B5EF4-FFF2-40B4-BE49-F238E27FC236}">
                  <a16:creationId xmlns:a16="http://schemas.microsoft.com/office/drawing/2014/main" id="{A8EBFD82-7878-C946-8A4C-A68F077D62D5}"/>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79" name="Freeform: Shape 5">
              <a:extLst>
                <a:ext uri="{FF2B5EF4-FFF2-40B4-BE49-F238E27FC236}">
                  <a16:creationId xmlns:a16="http://schemas.microsoft.com/office/drawing/2014/main" id="{575287B8-A2C7-994D-A350-6FC259AFAFAC}"/>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grpSp>
        <p:nvGrpSpPr>
          <p:cNvPr id="280" name="Group 279">
            <a:extLst>
              <a:ext uri="{FF2B5EF4-FFF2-40B4-BE49-F238E27FC236}">
                <a16:creationId xmlns:a16="http://schemas.microsoft.com/office/drawing/2014/main" id="{CA1C0FC8-7F07-9D47-8831-CEE2EE2FC526}"/>
              </a:ext>
            </a:extLst>
          </p:cNvPr>
          <p:cNvGrpSpPr/>
          <p:nvPr/>
        </p:nvGrpSpPr>
        <p:grpSpPr>
          <a:xfrm>
            <a:off x="1342028" y="4756529"/>
            <a:ext cx="450000" cy="450000"/>
            <a:chOff x="7736620" y="7009631"/>
            <a:chExt cx="4501800" cy="4503600"/>
          </a:xfrm>
          <a:solidFill>
            <a:schemeClr val="accent4"/>
          </a:solidFill>
        </p:grpSpPr>
        <p:sp>
          <p:nvSpPr>
            <p:cNvPr id="281" name="Freeform: Shape 1">
              <a:extLst>
                <a:ext uri="{FF2B5EF4-FFF2-40B4-BE49-F238E27FC236}">
                  <a16:creationId xmlns:a16="http://schemas.microsoft.com/office/drawing/2014/main" id="{C4FD5E6A-5FA0-5D4D-ADBC-8F610C417AA1}"/>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82" name="Freeform: Shape 2">
              <a:extLst>
                <a:ext uri="{FF2B5EF4-FFF2-40B4-BE49-F238E27FC236}">
                  <a16:creationId xmlns:a16="http://schemas.microsoft.com/office/drawing/2014/main" id="{4072F8C5-6E0C-2746-9EBA-B19826CC5FCF}"/>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83" name="Freeform: Shape 3">
              <a:extLst>
                <a:ext uri="{FF2B5EF4-FFF2-40B4-BE49-F238E27FC236}">
                  <a16:creationId xmlns:a16="http://schemas.microsoft.com/office/drawing/2014/main" id="{8EE12275-A490-1C46-A9F5-B79E85D1C5AD}"/>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84" name="Freeform: Shape 4">
              <a:extLst>
                <a:ext uri="{FF2B5EF4-FFF2-40B4-BE49-F238E27FC236}">
                  <a16:creationId xmlns:a16="http://schemas.microsoft.com/office/drawing/2014/main" id="{3E8D4F28-E53B-BF4A-98B5-8D014D21232A}"/>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85" name="Freeform: Shape 5">
              <a:extLst>
                <a:ext uri="{FF2B5EF4-FFF2-40B4-BE49-F238E27FC236}">
                  <a16:creationId xmlns:a16="http://schemas.microsoft.com/office/drawing/2014/main" id="{85A3E787-A48B-D442-82D9-5ABCE014F7C4}"/>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374" name="Rectangle 373">
            <a:extLst>
              <a:ext uri="{FF2B5EF4-FFF2-40B4-BE49-F238E27FC236}">
                <a16:creationId xmlns:a16="http://schemas.microsoft.com/office/drawing/2014/main" id="{37A46353-8370-ED4C-AB11-15C6762B73A8}"/>
              </a:ext>
            </a:extLst>
          </p:cNvPr>
          <p:cNvSpPr/>
          <p:nvPr/>
        </p:nvSpPr>
        <p:spPr>
          <a:xfrm>
            <a:off x="7421177" y="1544320"/>
            <a:ext cx="1588034" cy="4797091"/>
          </a:xfrm>
          <a:prstGeom prst="rect">
            <a:avLst/>
          </a:prstGeom>
          <a:noFill/>
          <a:ln w="19050">
            <a:solidFill>
              <a:schemeClr val="tx1"/>
            </a:solidFill>
            <a:prstDash val="dash"/>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375" name="Rectangle 374">
            <a:extLst>
              <a:ext uri="{FF2B5EF4-FFF2-40B4-BE49-F238E27FC236}">
                <a16:creationId xmlns:a16="http://schemas.microsoft.com/office/drawing/2014/main" id="{74613191-7D9D-034A-954B-C23E3A6435FD}"/>
              </a:ext>
            </a:extLst>
          </p:cNvPr>
          <p:cNvSpPr/>
          <p:nvPr/>
        </p:nvSpPr>
        <p:spPr>
          <a:xfrm>
            <a:off x="7350528" y="1132934"/>
            <a:ext cx="1782859" cy="430887"/>
          </a:xfrm>
          <a:prstGeom prst="rect">
            <a:avLst/>
          </a:prstGeom>
        </p:spPr>
        <p:txBody>
          <a:bodyPr wrap="square">
            <a:spAutoFit/>
          </a:bodyPr>
          <a:lstStyle/>
          <a:p>
            <a:pPr algn="ctr"/>
            <a:r>
              <a:rPr lang="en-US" sz="1100" b="1" dirty="0">
                <a:solidFill>
                  <a:srgbClr val="717074"/>
                </a:solidFill>
                <a:ea typeface="Gotham Rounded Book" charset="0"/>
                <a:cs typeface="Gotham Rounded Book" charset="0"/>
              </a:rPr>
              <a:t>Host Transport Node #2 </a:t>
            </a:r>
          </a:p>
        </p:txBody>
      </p:sp>
      <p:sp>
        <p:nvSpPr>
          <p:cNvPr id="378" name="Rectangle 377">
            <a:extLst>
              <a:ext uri="{FF2B5EF4-FFF2-40B4-BE49-F238E27FC236}">
                <a16:creationId xmlns:a16="http://schemas.microsoft.com/office/drawing/2014/main" id="{9AD113E8-1604-C54E-B7A6-0A46E878CB56}"/>
              </a:ext>
            </a:extLst>
          </p:cNvPr>
          <p:cNvSpPr/>
          <p:nvPr/>
        </p:nvSpPr>
        <p:spPr>
          <a:xfrm>
            <a:off x="495138" y="3698340"/>
            <a:ext cx="917330" cy="461665"/>
          </a:xfrm>
          <a:prstGeom prst="rect">
            <a:avLst/>
          </a:prstGeom>
        </p:spPr>
        <p:txBody>
          <a:bodyPr wrap="square">
            <a:spAutoFit/>
          </a:bodyPr>
          <a:lstStyle/>
          <a:p>
            <a:pPr algn="r"/>
            <a:r>
              <a:rPr lang="en-US" sz="1200" b="1" dirty="0">
                <a:solidFill>
                  <a:schemeClr val="tx2"/>
                </a:solidFill>
                <a:latin typeface="Metropolis" pitchFamily="2" charset="77"/>
              </a:rPr>
              <a:t>Active Tier1 SR</a:t>
            </a:r>
            <a:endParaRPr lang="en-GB" sz="1200" dirty="0"/>
          </a:p>
        </p:txBody>
      </p:sp>
      <p:sp>
        <p:nvSpPr>
          <p:cNvPr id="379" name="Rectangle 378">
            <a:extLst>
              <a:ext uri="{FF2B5EF4-FFF2-40B4-BE49-F238E27FC236}">
                <a16:creationId xmlns:a16="http://schemas.microsoft.com/office/drawing/2014/main" id="{A4E659B3-08D7-864D-9B3A-4F185B91040E}"/>
              </a:ext>
            </a:extLst>
          </p:cNvPr>
          <p:cNvSpPr/>
          <p:nvPr/>
        </p:nvSpPr>
        <p:spPr>
          <a:xfrm>
            <a:off x="712725" y="4754684"/>
            <a:ext cx="659763" cy="461665"/>
          </a:xfrm>
          <a:prstGeom prst="rect">
            <a:avLst/>
          </a:prstGeom>
        </p:spPr>
        <p:txBody>
          <a:bodyPr wrap="square">
            <a:spAutoFit/>
          </a:bodyPr>
          <a:lstStyle/>
          <a:p>
            <a:pPr algn="r"/>
            <a:r>
              <a:rPr lang="en-US" sz="1200" b="1" dirty="0">
                <a:solidFill>
                  <a:schemeClr val="tx2"/>
                </a:solidFill>
                <a:latin typeface="Metropolis" pitchFamily="2" charset="77"/>
              </a:rPr>
              <a:t>Tier1 DR</a:t>
            </a:r>
            <a:endParaRPr lang="en-GB" sz="1200" dirty="0"/>
          </a:p>
        </p:txBody>
      </p:sp>
      <p:sp>
        <p:nvSpPr>
          <p:cNvPr id="380" name="Rectangle 379">
            <a:extLst>
              <a:ext uri="{FF2B5EF4-FFF2-40B4-BE49-F238E27FC236}">
                <a16:creationId xmlns:a16="http://schemas.microsoft.com/office/drawing/2014/main" id="{F69C3EF0-FA2B-624B-A0E2-949F83380909}"/>
              </a:ext>
            </a:extLst>
          </p:cNvPr>
          <p:cNvSpPr/>
          <p:nvPr/>
        </p:nvSpPr>
        <p:spPr>
          <a:xfrm>
            <a:off x="2731837" y="1544320"/>
            <a:ext cx="1616182" cy="4797102"/>
          </a:xfrm>
          <a:prstGeom prst="rect">
            <a:avLst/>
          </a:prstGeom>
          <a:noFill/>
          <a:ln w="19050">
            <a:solidFill>
              <a:schemeClr val="tx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grpSp>
        <p:nvGrpSpPr>
          <p:cNvPr id="381" name="Group 380">
            <a:extLst>
              <a:ext uri="{FF2B5EF4-FFF2-40B4-BE49-F238E27FC236}">
                <a16:creationId xmlns:a16="http://schemas.microsoft.com/office/drawing/2014/main" id="{E5784D17-7158-1841-9871-441E3596921C}"/>
              </a:ext>
            </a:extLst>
          </p:cNvPr>
          <p:cNvGrpSpPr/>
          <p:nvPr/>
        </p:nvGrpSpPr>
        <p:grpSpPr>
          <a:xfrm>
            <a:off x="3417150" y="1698069"/>
            <a:ext cx="450000" cy="450000"/>
            <a:chOff x="7736620" y="7009631"/>
            <a:chExt cx="4501800" cy="4503600"/>
          </a:xfrm>
          <a:solidFill>
            <a:schemeClr val="accent6"/>
          </a:solidFill>
        </p:grpSpPr>
        <p:sp>
          <p:nvSpPr>
            <p:cNvPr id="382" name="Freeform: Shape 1">
              <a:extLst>
                <a:ext uri="{FF2B5EF4-FFF2-40B4-BE49-F238E27FC236}">
                  <a16:creationId xmlns:a16="http://schemas.microsoft.com/office/drawing/2014/main" id="{CA4F13CD-2DDD-4445-B2B2-A65CF6A489BA}"/>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383" name="Freeform: Shape 2">
              <a:extLst>
                <a:ext uri="{FF2B5EF4-FFF2-40B4-BE49-F238E27FC236}">
                  <a16:creationId xmlns:a16="http://schemas.microsoft.com/office/drawing/2014/main" id="{488A5A27-E103-C447-8A75-B91C574939B1}"/>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384" name="Freeform: Shape 3">
              <a:extLst>
                <a:ext uri="{FF2B5EF4-FFF2-40B4-BE49-F238E27FC236}">
                  <a16:creationId xmlns:a16="http://schemas.microsoft.com/office/drawing/2014/main" id="{2838C58A-AC3B-FF4F-B4CB-EC4DA3352A9B}"/>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385" name="Freeform: Shape 4">
              <a:extLst>
                <a:ext uri="{FF2B5EF4-FFF2-40B4-BE49-F238E27FC236}">
                  <a16:creationId xmlns:a16="http://schemas.microsoft.com/office/drawing/2014/main" id="{9DDA2A9B-F4D2-944E-AF1D-1777FFBA48D3}"/>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386" name="Freeform: Shape 5">
              <a:extLst>
                <a:ext uri="{FF2B5EF4-FFF2-40B4-BE49-F238E27FC236}">
                  <a16:creationId xmlns:a16="http://schemas.microsoft.com/office/drawing/2014/main" id="{1F07ECA3-D33E-324E-A8B1-99853AB5BC21}"/>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387" name="Rectangle 386">
            <a:extLst>
              <a:ext uri="{FF2B5EF4-FFF2-40B4-BE49-F238E27FC236}">
                <a16:creationId xmlns:a16="http://schemas.microsoft.com/office/drawing/2014/main" id="{0CECC4A7-C410-5442-B5E5-83D4DC2CBA94}"/>
              </a:ext>
            </a:extLst>
          </p:cNvPr>
          <p:cNvSpPr/>
          <p:nvPr/>
        </p:nvSpPr>
        <p:spPr>
          <a:xfrm>
            <a:off x="3734690" y="1119918"/>
            <a:ext cx="1276169" cy="430887"/>
          </a:xfrm>
          <a:prstGeom prst="rect">
            <a:avLst/>
          </a:prstGeom>
        </p:spPr>
        <p:txBody>
          <a:bodyPr wrap="square">
            <a:spAutoFit/>
          </a:bodyPr>
          <a:lstStyle/>
          <a:p>
            <a:pPr algn="ctr"/>
            <a:r>
              <a:rPr lang="en-US" sz="1100" b="1" dirty="0">
                <a:solidFill>
                  <a:srgbClr val="717074"/>
                </a:solidFill>
                <a:ea typeface="Gotham Rounded Book" charset="0"/>
                <a:cs typeface="Gotham Rounded Book" charset="0"/>
              </a:rPr>
              <a:t>Edge Transport  </a:t>
            </a:r>
          </a:p>
          <a:p>
            <a:pPr algn="ctr"/>
            <a:r>
              <a:rPr lang="en-US" sz="1100" b="1" dirty="0">
                <a:solidFill>
                  <a:srgbClr val="717074"/>
                </a:solidFill>
                <a:ea typeface="Gotham Rounded Book" charset="0"/>
                <a:cs typeface="Gotham Rounded Book" charset="0"/>
              </a:rPr>
              <a:t>Node #2</a:t>
            </a:r>
          </a:p>
        </p:txBody>
      </p:sp>
      <p:sp>
        <p:nvSpPr>
          <p:cNvPr id="388" name="Rectangle 387">
            <a:extLst>
              <a:ext uri="{FF2B5EF4-FFF2-40B4-BE49-F238E27FC236}">
                <a16:creationId xmlns:a16="http://schemas.microsoft.com/office/drawing/2014/main" id="{D82CBFF6-3F75-E64C-93B7-E207BD6A36E0}"/>
              </a:ext>
            </a:extLst>
          </p:cNvPr>
          <p:cNvSpPr/>
          <p:nvPr/>
        </p:nvSpPr>
        <p:spPr>
          <a:xfrm>
            <a:off x="2592373" y="1717960"/>
            <a:ext cx="920098" cy="461665"/>
          </a:xfrm>
          <a:prstGeom prst="rect">
            <a:avLst/>
          </a:prstGeom>
        </p:spPr>
        <p:txBody>
          <a:bodyPr wrap="square">
            <a:spAutoFit/>
          </a:bodyPr>
          <a:lstStyle/>
          <a:p>
            <a:pPr algn="r"/>
            <a:r>
              <a:rPr lang="en-US" sz="1200" b="1" dirty="0">
                <a:solidFill>
                  <a:schemeClr val="tx2"/>
                </a:solidFill>
                <a:latin typeface="Metropolis" pitchFamily="2" charset="77"/>
              </a:rPr>
              <a:t>Standby Tier0 SR</a:t>
            </a:r>
            <a:endParaRPr lang="en-GB" sz="1200" dirty="0"/>
          </a:p>
        </p:txBody>
      </p:sp>
      <p:grpSp>
        <p:nvGrpSpPr>
          <p:cNvPr id="389" name="Group 388">
            <a:extLst>
              <a:ext uri="{FF2B5EF4-FFF2-40B4-BE49-F238E27FC236}">
                <a16:creationId xmlns:a16="http://schemas.microsoft.com/office/drawing/2014/main" id="{B9175B41-B013-F84D-906A-3FBFDCFB7E32}"/>
              </a:ext>
            </a:extLst>
          </p:cNvPr>
          <p:cNvGrpSpPr/>
          <p:nvPr/>
        </p:nvGrpSpPr>
        <p:grpSpPr>
          <a:xfrm>
            <a:off x="3413413" y="2708065"/>
            <a:ext cx="450000" cy="450000"/>
            <a:chOff x="7736620" y="7009631"/>
            <a:chExt cx="4501800" cy="4503600"/>
          </a:xfrm>
          <a:solidFill>
            <a:schemeClr val="accent6"/>
          </a:solidFill>
        </p:grpSpPr>
        <p:sp>
          <p:nvSpPr>
            <p:cNvPr id="390" name="Freeform: Shape 1">
              <a:extLst>
                <a:ext uri="{FF2B5EF4-FFF2-40B4-BE49-F238E27FC236}">
                  <a16:creationId xmlns:a16="http://schemas.microsoft.com/office/drawing/2014/main" id="{CCB4A52D-C07F-634D-A063-831B49710B17}"/>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391" name="Freeform: Shape 2">
              <a:extLst>
                <a:ext uri="{FF2B5EF4-FFF2-40B4-BE49-F238E27FC236}">
                  <a16:creationId xmlns:a16="http://schemas.microsoft.com/office/drawing/2014/main" id="{282AF6CF-E0EB-004B-A86C-B69CE77986AE}"/>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392" name="Freeform: Shape 3">
              <a:extLst>
                <a:ext uri="{FF2B5EF4-FFF2-40B4-BE49-F238E27FC236}">
                  <a16:creationId xmlns:a16="http://schemas.microsoft.com/office/drawing/2014/main" id="{DBBD4C9C-D986-9348-96E0-6AA559735B50}"/>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393" name="Freeform: Shape 4">
              <a:extLst>
                <a:ext uri="{FF2B5EF4-FFF2-40B4-BE49-F238E27FC236}">
                  <a16:creationId xmlns:a16="http://schemas.microsoft.com/office/drawing/2014/main" id="{77D9D9D5-3CE7-F64F-A6B6-B6152EB5DC18}"/>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394" name="Freeform: Shape 5">
              <a:extLst>
                <a:ext uri="{FF2B5EF4-FFF2-40B4-BE49-F238E27FC236}">
                  <a16:creationId xmlns:a16="http://schemas.microsoft.com/office/drawing/2014/main" id="{1F143B42-65FD-6F45-8A81-9E1DD71DB24D}"/>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395" name="Rectangle 394">
            <a:extLst>
              <a:ext uri="{FF2B5EF4-FFF2-40B4-BE49-F238E27FC236}">
                <a16:creationId xmlns:a16="http://schemas.microsoft.com/office/drawing/2014/main" id="{1C86D4C2-8158-9648-AD5F-9D894DD86EA7}"/>
              </a:ext>
            </a:extLst>
          </p:cNvPr>
          <p:cNvSpPr/>
          <p:nvPr/>
        </p:nvSpPr>
        <p:spPr>
          <a:xfrm>
            <a:off x="2820773" y="2723664"/>
            <a:ext cx="659763" cy="461665"/>
          </a:xfrm>
          <a:prstGeom prst="rect">
            <a:avLst/>
          </a:prstGeom>
        </p:spPr>
        <p:txBody>
          <a:bodyPr wrap="square">
            <a:spAutoFit/>
          </a:bodyPr>
          <a:lstStyle/>
          <a:p>
            <a:pPr algn="r"/>
            <a:r>
              <a:rPr lang="en-US" sz="1200" b="1" dirty="0">
                <a:solidFill>
                  <a:schemeClr val="tx2"/>
                </a:solidFill>
                <a:latin typeface="Metropolis" pitchFamily="2" charset="77"/>
              </a:rPr>
              <a:t>Tier0 DR</a:t>
            </a:r>
            <a:endParaRPr lang="en-GB" sz="1200" dirty="0"/>
          </a:p>
        </p:txBody>
      </p:sp>
      <p:cxnSp>
        <p:nvCxnSpPr>
          <p:cNvPr id="396" name="Straight Connector 395">
            <a:extLst>
              <a:ext uri="{FF2B5EF4-FFF2-40B4-BE49-F238E27FC236}">
                <a16:creationId xmlns:a16="http://schemas.microsoft.com/office/drawing/2014/main" id="{AC88124A-61A2-2840-A090-D15C2E4E33FB}"/>
              </a:ext>
            </a:extLst>
          </p:cNvPr>
          <p:cNvCxnSpPr>
            <a:cxnSpLocks/>
          </p:cNvCxnSpPr>
          <p:nvPr/>
        </p:nvCxnSpPr>
        <p:spPr bwMode="gray">
          <a:xfrm>
            <a:off x="3630611" y="1212726"/>
            <a:ext cx="0" cy="464013"/>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397" name="Group 396">
            <a:extLst>
              <a:ext uri="{FF2B5EF4-FFF2-40B4-BE49-F238E27FC236}">
                <a16:creationId xmlns:a16="http://schemas.microsoft.com/office/drawing/2014/main" id="{4D14285E-90A6-3341-9721-F8A96C8545E0}"/>
              </a:ext>
            </a:extLst>
          </p:cNvPr>
          <p:cNvGrpSpPr/>
          <p:nvPr/>
        </p:nvGrpSpPr>
        <p:grpSpPr>
          <a:xfrm>
            <a:off x="3394750" y="3731098"/>
            <a:ext cx="450000" cy="450000"/>
            <a:chOff x="7736620" y="7009631"/>
            <a:chExt cx="4501800" cy="4503600"/>
          </a:xfrm>
          <a:solidFill>
            <a:schemeClr val="accent4"/>
          </a:solidFill>
        </p:grpSpPr>
        <p:sp>
          <p:nvSpPr>
            <p:cNvPr id="398" name="Freeform: Shape 1">
              <a:extLst>
                <a:ext uri="{FF2B5EF4-FFF2-40B4-BE49-F238E27FC236}">
                  <a16:creationId xmlns:a16="http://schemas.microsoft.com/office/drawing/2014/main" id="{F8137EFB-FF98-AE48-93FA-A823CEEF6DD0}"/>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399" name="Freeform: Shape 2">
              <a:extLst>
                <a:ext uri="{FF2B5EF4-FFF2-40B4-BE49-F238E27FC236}">
                  <a16:creationId xmlns:a16="http://schemas.microsoft.com/office/drawing/2014/main" id="{93C60CDB-F6C4-964F-8309-44FF3DA408AF}"/>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00" name="Freeform: Shape 3">
              <a:extLst>
                <a:ext uri="{FF2B5EF4-FFF2-40B4-BE49-F238E27FC236}">
                  <a16:creationId xmlns:a16="http://schemas.microsoft.com/office/drawing/2014/main" id="{26C246BC-AD4A-AC40-ADE5-C347FE77B7B6}"/>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01" name="Freeform: Shape 4">
              <a:extLst>
                <a:ext uri="{FF2B5EF4-FFF2-40B4-BE49-F238E27FC236}">
                  <a16:creationId xmlns:a16="http://schemas.microsoft.com/office/drawing/2014/main" id="{C966C691-B25E-1E44-86C1-0C311DF4C920}"/>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02" name="Freeform: Shape 5">
              <a:extLst>
                <a:ext uri="{FF2B5EF4-FFF2-40B4-BE49-F238E27FC236}">
                  <a16:creationId xmlns:a16="http://schemas.microsoft.com/office/drawing/2014/main" id="{59A080C0-FD17-744C-BF1C-C56DB4DC0672}"/>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grpSp>
        <p:nvGrpSpPr>
          <p:cNvPr id="403" name="Group 402">
            <a:extLst>
              <a:ext uri="{FF2B5EF4-FFF2-40B4-BE49-F238E27FC236}">
                <a16:creationId xmlns:a16="http://schemas.microsoft.com/office/drawing/2014/main" id="{504D7A59-9C25-E84B-BA2C-BA88C6AB89AD}"/>
              </a:ext>
            </a:extLst>
          </p:cNvPr>
          <p:cNvGrpSpPr/>
          <p:nvPr/>
        </p:nvGrpSpPr>
        <p:grpSpPr>
          <a:xfrm>
            <a:off x="3394749" y="4756529"/>
            <a:ext cx="450000" cy="450000"/>
            <a:chOff x="7736620" y="7009631"/>
            <a:chExt cx="4501800" cy="4503600"/>
          </a:xfrm>
          <a:solidFill>
            <a:schemeClr val="accent4"/>
          </a:solidFill>
        </p:grpSpPr>
        <p:sp>
          <p:nvSpPr>
            <p:cNvPr id="404" name="Freeform: Shape 1">
              <a:extLst>
                <a:ext uri="{FF2B5EF4-FFF2-40B4-BE49-F238E27FC236}">
                  <a16:creationId xmlns:a16="http://schemas.microsoft.com/office/drawing/2014/main" id="{93ABAC35-49E7-AF46-8DD9-6D3B54B91D0A}"/>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05" name="Freeform: Shape 2">
              <a:extLst>
                <a:ext uri="{FF2B5EF4-FFF2-40B4-BE49-F238E27FC236}">
                  <a16:creationId xmlns:a16="http://schemas.microsoft.com/office/drawing/2014/main" id="{0C0B24D2-7FC0-4642-8481-ABE1D4A5D563}"/>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06" name="Freeform: Shape 3">
              <a:extLst>
                <a:ext uri="{FF2B5EF4-FFF2-40B4-BE49-F238E27FC236}">
                  <a16:creationId xmlns:a16="http://schemas.microsoft.com/office/drawing/2014/main" id="{5978E15D-E98C-EB4C-B01C-9E901B62CE97}"/>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07" name="Freeform: Shape 4">
              <a:extLst>
                <a:ext uri="{FF2B5EF4-FFF2-40B4-BE49-F238E27FC236}">
                  <a16:creationId xmlns:a16="http://schemas.microsoft.com/office/drawing/2014/main" id="{58A4AB9F-5F76-1944-8272-61C03E790A26}"/>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08" name="Freeform: Shape 5">
              <a:extLst>
                <a:ext uri="{FF2B5EF4-FFF2-40B4-BE49-F238E27FC236}">
                  <a16:creationId xmlns:a16="http://schemas.microsoft.com/office/drawing/2014/main" id="{E63A0794-F73B-334F-940A-DE3777D138C8}"/>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409" name="Rectangle 408">
            <a:extLst>
              <a:ext uri="{FF2B5EF4-FFF2-40B4-BE49-F238E27FC236}">
                <a16:creationId xmlns:a16="http://schemas.microsoft.com/office/drawing/2014/main" id="{941E740A-9C7E-EB42-A5DC-51E03DF69F68}"/>
              </a:ext>
            </a:extLst>
          </p:cNvPr>
          <p:cNvSpPr/>
          <p:nvPr/>
        </p:nvSpPr>
        <p:spPr>
          <a:xfrm>
            <a:off x="2520856" y="3701529"/>
            <a:ext cx="984567" cy="461665"/>
          </a:xfrm>
          <a:prstGeom prst="rect">
            <a:avLst/>
          </a:prstGeom>
        </p:spPr>
        <p:txBody>
          <a:bodyPr wrap="square">
            <a:spAutoFit/>
          </a:bodyPr>
          <a:lstStyle/>
          <a:p>
            <a:pPr algn="r"/>
            <a:r>
              <a:rPr lang="en-US" sz="1200" b="1" dirty="0">
                <a:solidFill>
                  <a:schemeClr val="tx2"/>
                </a:solidFill>
                <a:latin typeface="Metropolis" pitchFamily="2" charset="77"/>
              </a:rPr>
              <a:t>Standby Tier1 SR</a:t>
            </a:r>
            <a:endParaRPr lang="en-GB" sz="1200" dirty="0"/>
          </a:p>
        </p:txBody>
      </p:sp>
      <p:sp>
        <p:nvSpPr>
          <p:cNvPr id="410" name="Rectangle 409">
            <a:extLst>
              <a:ext uri="{FF2B5EF4-FFF2-40B4-BE49-F238E27FC236}">
                <a16:creationId xmlns:a16="http://schemas.microsoft.com/office/drawing/2014/main" id="{0DC14C62-A74A-FD44-A928-C0CFD90FD769}"/>
              </a:ext>
            </a:extLst>
          </p:cNvPr>
          <p:cNvSpPr/>
          <p:nvPr/>
        </p:nvSpPr>
        <p:spPr>
          <a:xfrm>
            <a:off x="2765446" y="4754684"/>
            <a:ext cx="659763" cy="461665"/>
          </a:xfrm>
          <a:prstGeom prst="rect">
            <a:avLst/>
          </a:prstGeom>
        </p:spPr>
        <p:txBody>
          <a:bodyPr wrap="square">
            <a:spAutoFit/>
          </a:bodyPr>
          <a:lstStyle/>
          <a:p>
            <a:pPr algn="r"/>
            <a:r>
              <a:rPr lang="en-US" sz="1200" b="1" dirty="0">
                <a:solidFill>
                  <a:schemeClr val="tx2"/>
                </a:solidFill>
                <a:latin typeface="Metropolis" pitchFamily="2" charset="77"/>
              </a:rPr>
              <a:t>Tier1 DR</a:t>
            </a:r>
            <a:endParaRPr lang="en-GB" sz="1200" dirty="0"/>
          </a:p>
        </p:txBody>
      </p:sp>
      <p:sp>
        <p:nvSpPr>
          <p:cNvPr id="411" name="Rectangle 410">
            <a:extLst>
              <a:ext uri="{FF2B5EF4-FFF2-40B4-BE49-F238E27FC236}">
                <a16:creationId xmlns:a16="http://schemas.microsoft.com/office/drawing/2014/main" id="{DFCC73C4-A404-AD4A-A473-39EEFA1E9D18}"/>
              </a:ext>
            </a:extLst>
          </p:cNvPr>
          <p:cNvSpPr/>
          <p:nvPr/>
        </p:nvSpPr>
        <p:spPr>
          <a:xfrm>
            <a:off x="1512649" y="1241734"/>
            <a:ext cx="2103006" cy="430887"/>
          </a:xfrm>
          <a:prstGeom prst="rect">
            <a:avLst/>
          </a:prstGeom>
        </p:spPr>
        <p:txBody>
          <a:bodyPr wrap="square">
            <a:spAutoFit/>
          </a:bodyPr>
          <a:lstStyle/>
          <a:p>
            <a:pPr algn="ctr"/>
            <a:r>
              <a:rPr lang="en-US" sz="1100" b="1" dirty="0">
                <a:solidFill>
                  <a:srgbClr val="717074"/>
                </a:solidFill>
                <a:ea typeface="Gotham Rounded Book" charset="0"/>
                <a:cs typeface="Gotham Rounded Book" charset="0"/>
              </a:rPr>
              <a:t>Uplinks to physical router</a:t>
            </a:r>
          </a:p>
          <a:p>
            <a:pPr algn="ctr"/>
            <a:endParaRPr lang="en-US" sz="1100" b="1" dirty="0">
              <a:solidFill>
                <a:srgbClr val="717074"/>
              </a:solidFill>
              <a:ea typeface="Gotham Rounded Book" charset="0"/>
              <a:cs typeface="Gotham Rounded Book" charset="0"/>
            </a:endParaRPr>
          </a:p>
        </p:txBody>
      </p:sp>
      <p:grpSp>
        <p:nvGrpSpPr>
          <p:cNvPr id="470" name="Group 469">
            <a:extLst>
              <a:ext uri="{FF2B5EF4-FFF2-40B4-BE49-F238E27FC236}">
                <a16:creationId xmlns:a16="http://schemas.microsoft.com/office/drawing/2014/main" id="{6F1D085F-D287-C14A-A7EA-1027C1DDC292}"/>
              </a:ext>
            </a:extLst>
          </p:cNvPr>
          <p:cNvGrpSpPr/>
          <p:nvPr/>
        </p:nvGrpSpPr>
        <p:grpSpPr>
          <a:xfrm>
            <a:off x="5870767" y="4756529"/>
            <a:ext cx="450000" cy="450000"/>
            <a:chOff x="7736620" y="7009631"/>
            <a:chExt cx="4501800" cy="4503600"/>
          </a:xfrm>
          <a:solidFill>
            <a:schemeClr val="accent4"/>
          </a:solidFill>
        </p:grpSpPr>
        <p:sp>
          <p:nvSpPr>
            <p:cNvPr id="471" name="Freeform: Shape 1">
              <a:extLst>
                <a:ext uri="{FF2B5EF4-FFF2-40B4-BE49-F238E27FC236}">
                  <a16:creationId xmlns:a16="http://schemas.microsoft.com/office/drawing/2014/main" id="{353CF2C6-9B1C-2542-91D3-C21B95CF458B}"/>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72" name="Freeform: Shape 2">
              <a:extLst>
                <a:ext uri="{FF2B5EF4-FFF2-40B4-BE49-F238E27FC236}">
                  <a16:creationId xmlns:a16="http://schemas.microsoft.com/office/drawing/2014/main" id="{DCF6ADD7-9F55-E643-9D27-50C1F1254430}"/>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73" name="Freeform: Shape 3">
              <a:extLst>
                <a:ext uri="{FF2B5EF4-FFF2-40B4-BE49-F238E27FC236}">
                  <a16:creationId xmlns:a16="http://schemas.microsoft.com/office/drawing/2014/main" id="{A8DD63CD-739F-634A-9B4A-736757827C0E}"/>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74" name="Freeform: Shape 4">
              <a:extLst>
                <a:ext uri="{FF2B5EF4-FFF2-40B4-BE49-F238E27FC236}">
                  <a16:creationId xmlns:a16="http://schemas.microsoft.com/office/drawing/2014/main" id="{28856174-C764-A944-9971-D89873FDA176}"/>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75" name="Freeform: Shape 5">
              <a:extLst>
                <a:ext uri="{FF2B5EF4-FFF2-40B4-BE49-F238E27FC236}">
                  <a16:creationId xmlns:a16="http://schemas.microsoft.com/office/drawing/2014/main" id="{FBDD207E-5F26-EB40-9C63-E37A209579CA}"/>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476" name="Rectangle 475">
            <a:extLst>
              <a:ext uri="{FF2B5EF4-FFF2-40B4-BE49-F238E27FC236}">
                <a16:creationId xmlns:a16="http://schemas.microsoft.com/office/drawing/2014/main" id="{73529944-27A2-AA47-BD04-9F58E5D62E8B}"/>
              </a:ext>
            </a:extLst>
          </p:cNvPr>
          <p:cNvSpPr/>
          <p:nvPr/>
        </p:nvSpPr>
        <p:spPr>
          <a:xfrm>
            <a:off x="5241464" y="4754684"/>
            <a:ext cx="659763" cy="461665"/>
          </a:xfrm>
          <a:prstGeom prst="rect">
            <a:avLst/>
          </a:prstGeom>
        </p:spPr>
        <p:txBody>
          <a:bodyPr wrap="square">
            <a:spAutoFit/>
          </a:bodyPr>
          <a:lstStyle/>
          <a:p>
            <a:pPr algn="r"/>
            <a:r>
              <a:rPr lang="en-US" sz="1200" b="1" dirty="0">
                <a:solidFill>
                  <a:schemeClr val="tx2"/>
                </a:solidFill>
                <a:latin typeface="Metropolis" pitchFamily="2" charset="77"/>
              </a:rPr>
              <a:t>Tier1 DR</a:t>
            </a:r>
            <a:endParaRPr lang="en-GB" sz="1200" dirty="0"/>
          </a:p>
        </p:txBody>
      </p:sp>
      <p:grpSp>
        <p:nvGrpSpPr>
          <p:cNvPr id="477" name="Group 476">
            <a:extLst>
              <a:ext uri="{FF2B5EF4-FFF2-40B4-BE49-F238E27FC236}">
                <a16:creationId xmlns:a16="http://schemas.microsoft.com/office/drawing/2014/main" id="{427EEF78-B05D-7946-9611-24DEB6F8FF31}"/>
              </a:ext>
            </a:extLst>
          </p:cNvPr>
          <p:cNvGrpSpPr/>
          <p:nvPr/>
        </p:nvGrpSpPr>
        <p:grpSpPr>
          <a:xfrm>
            <a:off x="7961729" y="4744814"/>
            <a:ext cx="450000" cy="450000"/>
            <a:chOff x="7736620" y="7009631"/>
            <a:chExt cx="4501800" cy="4503600"/>
          </a:xfrm>
          <a:solidFill>
            <a:schemeClr val="accent4"/>
          </a:solidFill>
        </p:grpSpPr>
        <p:sp>
          <p:nvSpPr>
            <p:cNvPr id="478" name="Freeform: Shape 1">
              <a:extLst>
                <a:ext uri="{FF2B5EF4-FFF2-40B4-BE49-F238E27FC236}">
                  <a16:creationId xmlns:a16="http://schemas.microsoft.com/office/drawing/2014/main" id="{FE71338B-BD3B-7A4E-82B9-F5CD1DD1951C}"/>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79" name="Freeform: Shape 2">
              <a:extLst>
                <a:ext uri="{FF2B5EF4-FFF2-40B4-BE49-F238E27FC236}">
                  <a16:creationId xmlns:a16="http://schemas.microsoft.com/office/drawing/2014/main" id="{C1EF3D3F-3092-584E-864C-5FB5FF5CA52F}"/>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80" name="Freeform: Shape 3">
              <a:extLst>
                <a:ext uri="{FF2B5EF4-FFF2-40B4-BE49-F238E27FC236}">
                  <a16:creationId xmlns:a16="http://schemas.microsoft.com/office/drawing/2014/main" id="{EDBAA094-986B-5243-BA47-D0F2C7D1CB4B}"/>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81" name="Freeform: Shape 4">
              <a:extLst>
                <a:ext uri="{FF2B5EF4-FFF2-40B4-BE49-F238E27FC236}">
                  <a16:creationId xmlns:a16="http://schemas.microsoft.com/office/drawing/2014/main" id="{99A9692F-992A-9543-A794-6950E083D3CA}"/>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82" name="Freeform: Shape 5">
              <a:extLst>
                <a:ext uri="{FF2B5EF4-FFF2-40B4-BE49-F238E27FC236}">
                  <a16:creationId xmlns:a16="http://schemas.microsoft.com/office/drawing/2014/main" id="{166AF0AE-C817-1E4F-9866-E8E18D08D5FC}"/>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483" name="Rectangle 482">
            <a:extLst>
              <a:ext uri="{FF2B5EF4-FFF2-40B4-BE49-F238E27FC236}">
                <a16:creationId xmlns:a16="http://schemas.microsoft.com/office/drawing/2014/main" id="{8AAE75F6-AA5A-ED48-933D-93C3B6273ACC}"/>
              </a:ext>
            </a:extLst>
          </p:cNvPr>
          <p:cNvSpPr/>
          <p:nvPr/>
        </p:nvSpPr>
        <p:spPr>
          <a:xfrm>
            <a:off x="7270035" y="4754684"/>
            <a:ext cx="659763" cy="461665"/>
          </a:xfrm>
          <a:prstGeom prst="rect">
            <a:avLst/>
          </a:prstGeom>
        </p:spPr>
        <p:txBody>
          <a:bodyPr wrap="square">
            <a:spAutoFit/>
          </a:bodyPr>
          <a:lstStyle/>
          <a:p>
            <a:pPr algn="r"/>
            <a:r>
              <a:rPr lang="en-US" sz="1200" b="1" dirty="0">
                <a:solidFill>
                  <a:schemeClr val="tx2"/>
                </a:solidFill>
                <a:latin typeface="Metropolis" pitchFamily="2" charset="77"/>
              </a:rPr>
              <a:t>Tier1 DR</a:t>
            </a:r>
            <a:endParaRPr lang="en-GB" sz="1200" dirty="0"/>
          </a:p>
        </p:txBody>
      </p:sp>
      <p:grpSp>
        <p:nvGrpSpPr>
          <p:cNvPr id="22" name="Group 21">
            <a:extLst>
              <a:ext uri="{FF2B5EF4-FFF2-40B4-BE49-F238E27FC236}">
                <a16:creationId xmlns:a16="http://schemas.microsoft.com/office/drawing/2014/main" id="{6D3C927C-ABCC-D643-B10E-8E25E14AD975}"/>
              </a:ext>
            </a:extLst>
          </p:cNvPr>
          <p:cNvGrpSpPr/>
          <p:nvPr/>
        </p:nvGrpSpPr>
        <p:grpSpPr>
          <a:xfrm>
            <a:off x="947643" y="2147623"/>
            <a:ext cx="8343136" cy="573628"/>
            <a:chOff x="947643" y="2147623"/>
            <a:chExt cx="8343136" cy="573628"/>
          </a:xfrm>
        </p:grpSpPr>
        <p:cxnSp>
          <p:nvCxnSpPr>
            <p:cNvPr id="109" name="Straight Connector 108">
              <a:extLst>
                <a:ext uri="{FF2B5EF4-FFF2-40B4-BE49-F238E27FC236}">
                  <a16:creationId xmlns:a16="http://schemas.microsoft.com/office/drawing/2014/main" id="{AD6E0C78-8EA0-3647-8B4E-A54EEA0F733A}"/>
                </a:ext>
              </a:extLst>
            </p:cNvPr>
            <p:cNvCxnSpPr>
              <a:cxnSpLocks/>
            </p:cNvCxnSpPr>
            <p:nvPr/>
          </p:nvCxnSpPr>
          <p:spPr bwMode="gray">
            <a:xfrm>
              <a:off x="947643" y="2335819"/>
              <a:ext cx="8343136" cy="0"/>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68" name="Straight Connector 167">
              <a:extLst>
                <a:ext uri="{FF2B5EF4-FFF2-40B4-BE49-F238E27FC236}">
                  <a16:creationId xmlns:a16="http://schemas.microsoft.com/office/drawing/2014/main" id="{14DA5871-FE00-9543-AC98-474E215ABF0B}"/>
                </a:ext>
              </a:extLst>
            </p:cNvPr>
            <p:cNvCxnSpPr>
              <a:cxnSpLocks/>
            </p:cNvCxnSpPr>
            <p:nvPr/>
          </p:nvCxnSpPr>
          <p:spPr bwMode="gray">
            <a:xfrm flipH="1">
              <a:off x="1577838" y="2147623"/>
              <a:ext cx="0" cy="170429"/>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89" name="Straight Connector 88">
              <a:extLst>
                <a:ext uri="{FF2B5EF4-FFF2-40B4-BE49-F238E27FC236}">
                  <a16:creationId xmlns:a16="http://schemas.microsoft.com/office/drawing/2014/main" id="{08C70E11-81C9-8240-829C-00E39DD2E29A}"/>
                </a:ext>
              </a:extLst>
            </p:cNvPr>
            <p:cNvCxnSpPr>
              <a:cxnSpLocks/>
            </p:cNvCxnSpPr>
            <p:nvPr/>
          </p:nvCxnSpPr>
          <p:spPr bwMode="gray">
            <a:xfrm flipH="1">
              <a:off x="3640643" y="2165390"/>
              <a:ext cx="0" cy="170429"/>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17" name="Straight Connector 116">
              <a:extLst>
                <a:ext uri="{FF2B5EF4-FFF2-40B4-BE49-F238E27FC236}">
                  <a16:creationId xmlns:a16="http://schemas.microsoft.com/office/drawing/2014/main" id="{BDD830F3-4756-7B4D-A14C-D4AB13626CE0}"/>
                </a:ext>
              </a:extLst>
            </p:cNvPr>
            <p:cNvCxnSpPr>
              <a:cxnSpLocks/>
            </p:cNvCxnSpPr>
            <p:nvPr/>
          </p:nvCxnSpPr>
          <p:spPr bwMode="gray">
            <a:xfrm flipH="1">
              <a:off x="1576362" y="2318052"/>
              <a:ext cx="2358" cy="390013"/>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84" name="Straight Connector 483">
              <a:extLst>
                <a:ext uri="{FF2B5EF4-FFF2-40B4-BE49-F238E27FC236}">
                  <a16:creationId xmlns:a16="http://schemas.microsoft.com/office/drawing/2014/main" id="{EE81935A-24E2-C349-9460-988E3183CE22}"/>
                </a:ext>
              </a:extLst>
            </p:cNvPr>
            <p:cNvCxnSpPr>
              <a:cxnSpLocks/>
            </p:cNvCxnSpPr>
            <p:nvPr/>
          </p:nvCxnSpPr>
          <p:spPr bwMode="gray">
            <a:xfrm flipH="1">
              <a:off x="3639424" y="2331238"/>
              <a:ext cx="2358" cy="390013"/>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grpSp>
      <p:grpSp>
        <p:nvGrpSpPr>
          <p:cNvPr id="487" name="Group 486">
            <a:extLst>
              <a:ext uri="{FF2B5EF4-FFF2-40B4-BE49-F238E27FC236}">
                <a16:creationId xmlns:a16="http://schemas.microsoft.com/office/drawing/2014/main" id="{06A27E0F-2538-1048-9724-3B43690F5510}"/>
              </a:ext>
            </a:extLst>
          </p:cNvPr>
          <p:cNvGrpSpPr/>
          <p:nvPr/>
        </p:nvGrpSpPr>
        <p:grpSpPr>
          <a:xfrm>
            <a:off x="925746" y="4167111"/>
            <a:ext cx="8474769" cy="573628"/>
            <a:chOff x="947643" y="2147623"/>
            <a:chExt cx="8474769" cy="573628"/>
          </a:xfrm>
        </p:grpSpPr>
        <p:cxnSp>
          <p:nvCxnSpPr>
            <p:cNvPr id="488" name="Straight Connector 487">
              <a:extLst>
                <a:ext uri="{FF2B5EF4-FFF2-40B4-BE49-F238E27FC236}">
                  <a16:creationId xmlns:a16="http://schemas.microsoft.com/office/drawing/2014/main" id="{A7639BEA-B095-8942-9656-9DB1520D0D4B}"/>
                </a:ext>
              </a:extLst>
            </p:cNvPr>
            <p:cNvCxnSpPr>
              <a:cxnSpLocks/>
            </p:cNvCxnSpPr>
            <p:nvPr/>
          </p:nvCxnSpPr>
          <p:spPr bwMode="gray">
            <a:xfrm>
              <a:off x="947643" y="2335819"/>
              <a:ext cx="8474769" cy="0"/>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89" name="Straight Connector 488">
              <a:extLst>
                <a:ext uri="{FF2B5EF4-FFF2-40B4-BE49-F238E27FC236}">
                  <a16:creationId xmlns:a16="http://schemas.microsoft.com/office/drawing/2014/main" id="{3C70E481-2CC5-6547-BA36-E9BBFD507558}"/>
                </a:ext>
              </a:extLst>
            </p:cNvPr>
            <p:cNvCxnSpPr>
              <a:cxnSpLocks/>
            </p:cNvCxnSpPr>
            <p:nvPr/>
          </p:nvCxnSpPr>
          <p:spPr bwMode="gray">
            <a:xfrm flipH="1">
              <a:off x="1573100" y="2147623"/>
              <a:ext cx="0" cy="170429"/>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90" name="Straight Connector 489">
              <a:extLst>
                <a:ext uri="{FF2B5EF4-FFF2-40B4-BE49-F238E27FC236}">
                  <a16:creationId xmlns:a16="http://schemas.microsoft.com/office/drawing/2014/main" id="{E1C4DC59-ECA5-B34A-A661-578B3824116C}"/>
                </a:ext>
              </a:extLst>
            </p:cNvPr>
            <p:cNvCxnSpPr>
              <a:cxnSpLocks/>
            </p:cNvCxnSpPr>
            <p:nvPr/>
          </p:nvCxnSpPr>
          <p:spPr bwMode="gray">
            <a:xfrm flipH="1">
              <a:off x="3640643" y="2165390"/>
              <a:ext cx="0" cy="170429"/>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91" name="Straight Connector 490">
              <a:extLst>
                <a:ext uri="{FF2B5EF4-FFF2-40B4-BE49-F238E27FC236}">
                  <a16:creationId xmlns:a16="http://schemas.microsoft.com/office/drawing/2014/main" id="{74B1CE8F-E707-A642-B5BD-301E17F3A0A9}"/>
                </a:ext>
              </a:extLst>
            </p:cNvPr>
            <p:cNvCxnSpPr>
              <a:cxnSpLocks/>
            </p:cNvCxnSpPr>
            <p:nvPr/>
          </p:nvCxnSpPr>
          <p:spPr bwMode="gray">
            <a:xfrm flipH="1">
              <a:off x="1567031" y="2318052"/>
              <a:ext cx="2358" cy="390013"/>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92" name="Straight Connector 491">
              <a:extLst>
                <a:ext uri="{FF2B5EF4-FFF2-40B4-BE49-F238E27FC236}">
                  <a16:creationId xmlns:a16="http://schemas.microsoft.com/office/drawing/2014/main" id="{EB2BC854-9F7B-6B4E-99BF-2F76FB3C2E3C}"/>
                </a:ext>
              </a:extLst>
            </p:cNvPr>
            <p:cNvCxnSpPr>
              <a:cxnSpLocks/>
            </p:cNvCxnSpPr>
            <p:nvPr/>
          </p:nvCxnSpPr>
          <p:spPr bwMode="gray">
            <a:xfrm flipH="1">
              <a:off x="3639424" y="2331238"/>
              <a:ext cx="2358" cy="390013"/>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grpSp>
      <p:grpSp>
        <p:nvGrpSpPr>
          <p:cNvPr id="497" name="Group 496">
            <a:extLst>
              <a:ext uri="{FF2B5EF4-FFF2-40B4-BE49-F238E27FC236}">
                <a16:creationId xmlns:a16="http://schemas.microsoft.com/office/drawing/2014/main" id="{3D683AB2-0651-AE44-8C83-5195BD3DAE17}"/>
              </a:ext>
            </a:extLst>
          </p:cNvPr>
          <p:cNvGrpSpPr/>
          <p:nvPr/>
        </p:nvGrpSpPr>
        <p:grpSpPr>
          <a:xfrm>
            <a:off x="928521" y="3154439"/>
            <a:ext cx="8406217" cy="573628"/>
            <a:chOff x="947643" y="2147623"/>
            <a:chExt cx="8406217" cy="573628"/>
          </a:xfrm>
        </p:grpSpPr>
        <p:cxnSp>
          <p:nvCxnSpPr>
            <p:cNvPr id="498" name="Straight Connector 497">
              <a:extLst>
                <a:ext uri="{FF2B5EF4-FFF2-40B4-BE49-F238E27FC236}">
                  <a16:creationId xmlns:a16="http://schemas.microsoft.com/office/drawing/2014/main" id="{5D78BE78-D0CB-754B-80C3-5E42AFE3189F}"/>
                </a:ext>
              </a:extLst>
            </p:cNvPr>
            <p:cNvCxnSpPr>
              <a:cxnSpLocks/>
            </p:cNvCxnSpPr>
            <p:nvPr/>
          </p:nvCxnSpPr>
          <p:spPr bwMode="gray">
            <a:xfrm>
              <a:off x="947643" y="2335819"/>
              <a:ext cx="8406217" cy="0"/>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99" name="Straight Connector 498">
              <a:extLst>
                <a:ext uri="{FF2B5EF4-FFF2-40B4-BE49-F238E27FC236}">
                  <a16:creationId xmlns:a16="http://schemas.microsoft.com/office/drawing/2014/main" id="{4005095C-2A52-654A-8C36-76785046932B}"/>
                </a:ext>
              </a:extLst>
            </p:cNvPr>
            <p:cNvCxnSpPr>
              <a:cxnSpLocks/>
            </p:cNvCxnSpPr>
            <p:nvPr/>
          </p:nvCxnSpPr>
          <p:spPr bwMode="gray">
            <a:xfrm flipH="1">
              <a:off x="1584824" y="2147623"/>
              <a:ext cx="0" cy="170429"/>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00" name="Straight Connector 499">
              <a:extLst>
                <a:ext uri="{FF2B5EF4-FFF2-40B4-BE49-F238E27FC236}">
                  <a16:creationId xmlns:a16="http://schemas.microsoft.com/office/drawing/2014/main" id="{59897605-7305-274E-A305-E65572EABC4D}"/>
                </a:ext>
              </a:extLst>
            </p:cNvPr>
            <p:cNvCxnSpPr>
              <a:cxnSpLocks/>
            </p:cNvCxnSpPr>
            <p:nvPr/>
          </p:nvCxnSpPr>
          <p:spPr bwMode="gray">
            <a:xfrm flipH="1">
              <a:off x="3640643" y="2165390"/>
              <a:ext cx="0" cy="170429"/>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01" name="Straight Connector 500">
              <a:extLst>
                <a:ext uri="{FF2B5EF4-FFF2-40B4-BE49-F238E27FC236}">
                  <a16:creationId xmlns:a16="http://schemas.microsoft.com/office/drawing/2014/main" id="{DC8CCDE0-0616-7847-A148-F83AA2117CF6}"/>
                </a:ext>
              </a:extLst>
            </p:cNvPr>
            <p:cNvCxnSpPr>
              <a:cxnSpLocks/>
            </p:cNvCxnSpPr>
            <p:nvPr/>
          </p:nvCxnSpPr>
          <p:spPr bwMode="gray">
            <a:xfrm flipH="1">
              <a:off x="1576362" y="2318052"/>
              <a:ext cx="2358" cy="390013"/>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02" name="Straight Connector 501">
              <a:extLst>
                <a:ext uri="{FF2B5EF4-FFF2-40B4-BE49-F238E27FC236}">
                  <a16:creationId xmlns:a16="http://schemas.microsoft.com/office/drawing/2014/main" id="{8FE4237E-494D-1247-8A2F-F4B2C3B88FBC}"/>
                </a:ext>
              </a:extLst>
            </p:cNvPr>
            <p:cNvCxnSpPr>
              <a:cxnSpLocks/>
            </p:cNvCxnSpPr>
            <p:nvPr/>
          </p:nvCxnSpPr>
          <p:spPr bwMode="gray">
            <a:xfrm flipH="1">
              <a:off x="3639424" y="2331238"/>
              <a:ext cx="2358" cy="390013"/>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grpSp>
      <p:cxnSp>
        <p:nvCxnSpPr>
          <p:cNvPr id="505" name="Straight Connector 504">
            <a:extLst>
              <a:ext uri="{FF2B5EF4-FFF2-40B4-BE49-F238E27FC236}">
                <a16:creationId xmlns:a16="http://schemas.microsoft.com/office/drawing/2014/main" id="{FE825CF8-FCF3-A144-A185-FAE1D193DA4F}"/>
              </a:ext>
            </a:extLst>
          </p:cNvPr>
          <p:cNvCxnSpPr>
            <a:cxnSpLocks/>
            <a:endCxn id="508" idx="1"/>
          </p:cNvCxnSpPr>
          <p:nvPr/>
        </p:nvCxnSpPr>
        <p:spPr bwMode="gray">
          <a:xfrm>
            <a:off x="694853" y="5424296"/>
            <a:ext cx="8595926" cy="0"/>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06" name="Straight Connector 505">
            <a:extLst>
              <a:ext uri="{FF2B5EF4-FFF2-40B4-BE49-F238E27FC236}">
                <a16:creationId xmlns:a16="http://schemas.microsoft.com/office/drawing/2014/main" id="{291949B7-3BEB-294E-9158-8B0356A08C14}"/>
              </a:ext>
            </a:extLst>
          </p:cNvPr>
          <p:cNvCxnSpPr>
            <a:cxnSpLocks/>
          </p:cNvCxnSpPr>
          <p:nvPr/>
        </p:nvCxnSpPr>
        <p:spPr bwMode="gray">
          <a:xfrm>
            <a:off x="712725" y="5615887"/>
            <a:ext cx="8578054" cy="0"/>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07" name="Straight Connector 506">
            <a:extLst>
              <a:ext uri="{FF2B5EF4-FFF2-40B4-BE49-F238E27FC236}">
                <a16:creationId xmlns:a16="http://schemas.microsoft.com/office/drawing/2014/main" id="{A0D1A317-7905-9D4D-A80D-159612BAC5F8}"/>
              </a:ext>
            </a:extLst>
          </p:cNvPr>
          <p:cNvCxnSpPr>
            <a:cxnSpLocks/>
          </p:cNvCxnSpPr>
          <p:nvPr/>
        </p:nvCxnSpPr>
        <p:spPr bwMode="gray">
          <a:xfrm flipH="1">
            <a:off x="712725" y="5829291"/>
            <a:ext cx="8578054" cy="0"/>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508" name="Rectangle 507">
            <a:extLst>
              <a:ext uri="{FF2B5EF4-FFF2-40B4-BE49-F238E27FC236}">
                <a16:creationId xmlns:a16="http://schemas.microsoft.com/office/drawing/2014/main" id="{5DD1C2EE-1E19-6440-951A-4B66864D010C}"/>
              </a:ext>
            </a:extLst>
          </p:cNvPr>
          <p:cNvSpPr/>
          <p:nvPr/>
        </p:nvSpPr>
        <p:spPr>
          <a:xfrm>
            <a:off x="9290779" y="5285796"/>
            <a:ext cx="784189" cy="276999"/>
          </a:xfrm>
          <a:prstGeom prst="rect">
            <a:avLst/>
          </a:prstGeom>
        </p:spPr>
        <p:txBody>
          <a:bodyPr wrap="square">
            <a:spAutoFit/>
          </a:bodyPr>
          <a:lstStyle/>
          <a:p>
            <a:r>
              <a:rPr lang="en-US" sz="1200" b="1" dirty="0">
                <a:solidFill>
                  <a:schemeClr val="accent2">
                    <a:lumMod val="60000"/>
                    <a:lumOff val="40000"/>
                  </a:schemeClr>
                </a:solidFill>
                <a:latin typeface="Metropolis" pitchFamily="2" charset="77"/>
              </a:rPr>
              <a:t>Web LS</a:t>
            </a:r>
            <a:endParaRPr lang="en-GB" sz="1200" dirty="0">
              <a:solidFill>
                <a:schemeClr val="accent2">
                  <a:lumMod val="60000"/>
                  <a:lumOff val="40000"/>
                </a:schemeClr>
              </a:solidFill>
            </a:endParaRPr>
          </a:p>
        </p:txBody>
      </p:sp>
      <p:sp>
        <p:nvSpPr>
          <p:cNvPr id="509" name="Rectangle 508">
            <a:extLst>
              <a:ext uri="{FF2B5EF4-FFF2-40B4-BE49-F238E27FC236}">
                <a16:creationId xmlns:a16="http://schemas.microsoft.com/office/drawing/2014/main" id="{C100CFAF-6B8C-E644-AA86-85B78DC3919E}"/>
              </a:ext>
            </a:extLst>
          </p:cNvPr>
          <p:cNvSpPr/>
          <p:nvPr/>
        </p:nvSpPr>
        <p:spPr>
          <a:xfrm>
            <a:off x="9334738" y="5490235"/>
            <a:ext cx="739305" cy="276999"/>
          </a:xfrm>
          <a:prstGeom prst="rect">
            <a:avLst/>
          </a:prstGeom>
        </p:spPr>
        <p:txBody>
          <a:bodyPr wrap="square">
            <a:spAutoFit/>
          </a:bodyPr>
          <a:lstStyle/>
          <a:p>
            <a:r>
              <a:rPr lang="en-US" sz="1200" b="1" dirty="0">
                <a:solidFill>
                  <a:srgbClr val="002060"/>
                </a:solidFill>
                <a:latin typeface="Metropolis" pitchFamily="2" charset="77"/>
              </a:rPr>
              <a:t>App LS</a:t>
            </a:r>
            <a:endParaRPr lang="en-GB" sz="1200" dirty="0">
              <a:solidFill>
                <a:srgbClr val="002060"/>
              </a:solidFill>
            </a:endParaRPr>
          </a:p>
        </p:txBody>
      </p:sp>
      <p:sp>
        <p:nvSpPr>
          <p:cNvPr id="510" name="Rectangle 509">
            <a:extLst>
              <a:ext uri="{FF2B5EF4-FFF2-40B4-BE49-F238E27FC236}">
                <a16:creationId xmlns:a16="http://schemas.microsoft.com/office/drawing/2014/main" id="{F7A23226-26FC-C347-9BE0-51172293AF02}"/>
              </a:ext>
            </a:extLst>
          </p:cNvPr>
          <p:cNvSpPr/>
          <p:nvPr/>
        </p:nvSpPr>
        <p:spPr>
          <a:xfrm>
            <a:off x="9400515" y="5711315"/>
            <a:ext cx="639919" cy="276999"/>
          </a:xfrm>
          <a:prstGeom prst="rect">
            <a:avLst/>
          </a:prstGeom>
        </p:spPr>
        <p:txBody>
          <a:bodyPr wrap="square">
            <a:spAutoFit/>
          </a:bodyPr>
          <a:lstStyle/>
          <a:p>
            <a:r>
              <a:rPr lang="en-US" sz="1200" b="1" dirty="0">
                <a:solidFill>
                  <a:schemeClr val="accent4"/>
                </a:solidFill>
                <a:latin typeface="Metropolis" pitchFamily="2" charset="77"/>
              </a:rPr>
              <a:t>Db LS</a:t>
            </a:r>
            <a:endParaRPr lang="en-GB" sz="1200" dirty="0">
              <a:solidFill>
                <a:schemeClr val="accent4"/>
              </a:solidFill>
            </a:endParaRPr>
          </a:p>
        </p:txBody>
      </p:sp>
      <p:cxnSp>
        <p:nvCxnSpPr>
          <p:cNvPr id="511" name="Straight Connector 510">
            <a:extLst>
              <a:ext uri="{FF2B5EF4-FFF2-40B4-BE49-F238E27FC236}">
                <a16:creationId xmlns:a16="http://schemas.microsoft.com/office/drawing/2014/main" id="{014E68F9-A099-3B4C-840F-23D6104BF17F}"/>
              </a:ext>
            </a:extLst>
          </p:cNvPr>
          <p:cNvCxnSpPr>
            <a:cxnSpLocks/>
          </p:cNvCxnSpPr>
          <p:nvPr/>
        </p:nvCxnSpPr>
        <p:spPr bwMode="gray">
          <a:xfrm>
            <a:off x="1421916" y="5188227"/>
            <a:ext cx="0" cy="236069"/>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12" name="Straight Connector 511">
            <a:extLst>
              <a:ext uri="{FF2B5EF4-FFF2-40B4-BE49-F238E27FC236}">
                <a16:creationId xmlns:a16="http://schemas.microsoft.com/office/drawing/2014/main" id="{04661A82-C9EE-D740-B806-E149566E6C94}"/>
              </a:ext>
            </a:extLst>
          </p:cNvPr>
          <p:cNvCxnSpPr>
            <a:cxnSpLocks/>
          </p:cNvCxnSpPr>
          <p:nvPr/>
        </p:nvCxnSpPr>
        <p:spPr bwMode="gray">
          <a:xfrm>
            <a:off x="1553998" y="5206585"/>
            <a:ext cx="0" cy="413226"/>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13" name="Straight Connector 512">
            <a:extLst>
              <a:ext uri="{FF2B5EF4-FFF2-40B4-BE49-F238E27FC236}">
                <a16:creationId xmlns:a16="http://schemas.microsoft.com/office/drawing/2014/main" id="{6213BC47-1C50-8B42-B999-08C56A002A1D}"/>
              </a:ext>
            </a:extLst>
          </p:cNvPr>
          <p:cNvCxnSpPr>
            <a:cxnSpLocks/>
          </p:cNvCxnSpPr>
          <p:nvPr/>
        </p:nvCxnSpPr>
        <p:spPr bwMode="gray">
          <a:xfrm>
            <a:off x="1701662" y="5164872"/>
            <a:ext cx="0" cy="641174"/>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14" name="Straight Connector 513">
            <a:extLst>
              <a:ext uri="{FF2B5EF4-FFF2-40B4-BE49-F238E27FC236}">
                <a16:creationId xmlns:a16="http://schemas.microsoft.com/office/drawing/2014/main" id="{4023BD6B-7D4A-1341-9DEF-E65E5B9C3A75}"/>
              </a:ext>
            </a:extLst>
          </p:cNvPr>
          <p:cNvCxnSpPr>
            <a:cxnSpLocks/>
          </p:cNvCxnSpPr>
          <p:nvPr/>
        </p:nvCxnSpPr>
        <p:spPr bwMode="gray">
          <a:xfrm>
            <a:off x="3484743" y="5190054"/>
            <a:ext cx="0" cy="236069"/>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15" name="Straight Connector 514">
            <a:extLst>
              <a:ext uri="{FF2B5EF4-FFF2-40B4-BE49-F238E27FC236}">
                <a16:creationId xmlns:a16="http://schemas.microsoft.com/office/drawing/2014/main" id="{77F07ED5-8E15-3640-8AAA-58B232A3F2B2}"/>
              </a:ext>
            </a:extLst>
          </p:cNvPr>
          <p:cNvCxnSpPr>
            <a:cxnSpLocks/>
          </p:cNvCxnSpPr>
          <p:nvPr/>
        </p:nvCxnSpPr>
        <p:spPr bwMode="gray">
          <a:xfrm>
            <a:off x="3616825" y="5208412"/>
            <a:ext cx="0" cy="413226"/>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16" name="Straight Connector 515">
            <a:extLst>
              <a:ext uri="{FF2B5EF4-FFF2-40B4-BE49-F238E27FC236}">
                <a16:creationId xmlns:a16="http://schemas.microsoft.com/office/drawing/2014/main" id="{A9795C00-D2A8-FE46-B516-44F66227D0BC}"/>
              </a:ext>
            </a:extLst>
          </p:cNvPr>
          <p:cNvCxnSpPr>
            <a:cxnSpLocks/>
          </p:cNvCxnSpPr>
          <p:nvPr/>
        </p:nvCxnSpPr>
        <p:spPr bwMode="gray">
          <a:xfrm>
            <a:off x="3764489" y="5166699"/>
            <a:ext cx="0" cy="641174"/>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17" name="Straight Connector 516">
            <a:extLst>
              <a:ext uri="{FF2B5EF4-FFF2-40B4-BE49-F238E27FC236}">
                <a16:creationId xmlns:a16="http://schemas.microsoft.com/office/drawing/2014/main" id="{720DCD49-A496-9C4B-B9A2-D442FABDF58F}"/>
              </a:ext>
            </a:extLst>
          </p:cNvPr>
          <p:cNvCxnSpPr>
            <a:cxnSpLocks/>
          </p:cNvCxnSpPr>
          <p:nvPr/>
        </p:nvCxnSpPr>
        <p:spPr bwMode="gray">
          <a:xfrm>
            <a:off x="5967858" y="5175289"/>
            <a:ext cx="0" cy="236069"/>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18" name="Straight Connector 517">
            <a:extLst>
              <a:ext uri="{FF2B5EF4-FFF2-40B4-BE49-F238E27FC236}">
                <a16:creationId xmlns:a16="http://schemas.microsoft.com/office/drawing/2014/main" id="{CCF8ECD2-5D23-4048-8D6A-803574B2EA76}"/>
              </a:ext>
            </a:extLst>
          </p:cNvPr>
          <p:cNvCxnSpPr>
            <a:cxnSpLocks/>
          </p:cNvCxnSpPr>
          <p:nvPr/>
        </p:nvCxnSpPr>
        <p:spPr bwMode="gray">
          <a:xfrm>
            <a:off x="6099940" y="5217095"/>
            <a:ext cx="0" cy="413226"/>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19" name="Straight Connector 518">
            <a:extLst>
              <a:ext uri="{FF2B5EF4-FFF2-40B4-BE49-F238E27FC236}">
                <a16:creationId xmlns:a16="http://schemas.microsoft.com/office/drawing/2014/main" id="{0B37BCE7-6E62-8242-82FF-7BE4D0083D82}"/>
              </a:ext>
            </a:extLst>
          </p:cNvPr>
          <p:cNvCxnSpPr>
            <a:cxnSpLocks/>
          </p:cNvCxnSpPr>
          <p:nvPr/>
        </p:nvCxnSpPr>
        <p:spPr bwMode="gray">
          <a:xfrm>
            <a:off x="6247604" y="5175382"/>
            <a:ext cx="0" cy="641174"/>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20" name="Straight Connector 519">
            <a:extLst>
              <a:ext uri="{FF2B5EF4-FFF2-40B4-BE49-F238E27FC236}">
                <a16:creationId xmlns:a16="http://schemas.microsoft.com/office/drawing/2014/main" id="{70E8E817-38AD-5B46-A4B4-D8A6A86E6087}"/>
              </a:ext>
            </a:extLst>
          </p:cNvPr>
          <p:cNvCxnSpPr>
            <a:cxnSpLocks/>
          </p:cNvCxnSpPr>
          <p:nvPr/>
        </p:nvCxnSpPr>
        <p:spPr bwMode="gray">
          <a:xfrm>
            <a:off x="8054647" y="5169427"/>
            <a:ext cx="0" cy="236069"/>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21" name="Straight Connector 520">
            <a:extLst>
              <a:ext uri="{FF2B5EF4-FFF2-40B4-BE49-F238E27FC236}">
                <a16:creationId xmlns:a16="http://schemas.microsoft.com/office/drawing/2014/main" id="{005A1C9A-AF7B-C248-87EE-A2E33B8C5E56}"/>
              </a:ext>
            </a:extLst>
          </p:cNvPr>
          <p:cNvCxnSpPr>
            <a:cxnSpLocks/>
          </p:cNvCxnSpPr>
          <p:nvPr/>
        </p:nvCxnSpPr>
        <p:spPr bwMode="gray">
          <a:xfrm>
            <a:off x="8195438" y="5208386"/>
            <a:ext cx="0" cy="413226"/>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22" name="Straight Connector 521">
            <a:extLst>
              <a:ext uri="{FF2B5EF4-FFF2-40B4-BE49-F238E27FC236}">
                <a16:creationId xmlns:a16="http://schemas.microsoft.com/office/drawing/2014/main" id="{2FD419DA-D2C9-7A40-AA2E-8539BA8E90C7}"/>
              </a:ext>
            </a:extLst>
          </p:cNvPr>
          <p:cNvCxnSpPr>
            <a:cxnSpLocks/>
          </p:cNvCxnSpPr>
          <p:nvPr/>
        </p:nvCxnSpPr>
        <p:spPr bwMode="gray">
          <a:xfrm>
            <a:off x="8334393" y="5164872"/>
            <a:ext cx="0" cy="651684"/>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523" name="Rectangle 522">
            <a:extLst>
              <a:ext uri="{FF2B5EF4-FFF2-40B4-BE49-F238E27FC236}">
                <a16:creationId xmlns:a16="http://schemas.microsoft.com/office/drawing/2014/main" id="{CB15FDD6-9F91-5547-BE64-75FBDF4A4996}"/>
              </a:ext>
            </a:extLst>
          </p:cNvPr>
          <p:cNvSpPr/>
          <p:nvPr/>
        </p:nvSpPr>
        <p:spPr>
          <a:xfrm>
            <a:off x="9285700" y="2194990"/>
            <a:ext cx="1375698"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169.254.0.0 /28</a:t>
            </a:r>
          </a:p>
        </p:txBody>
      </p:sp>
      <p:sp>
        <p:nvSpPr>
          <p:cNvPr id="526" name="Rectangle 525">
            <a:extLst>
              <a:ext uri="{FF2B5EF4-FFF2-40B4-BE49-F238E27FC236}">
                <a16:creationId xmlns:a16="http://schemas.microsoft.com/office/drawing/2014/main" id="{0CF4D338-737C-814D-8D1B-9B0E06C2331F}"/>
              </a:ext>
            </a:extLst>
          </p:cNvPr>
          <p:cNvSpPr/>
          <p:nvPr/>
        </p:nvSpPr>
        <p:spPr>
          <a:xfrm>
            <a:off x="3403131" y="2483144"/>
            <a:ext cx="284052"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a:t>
            </a:r>
          </a:p>
        </p:txBody>
      </p:sp>
      <p:sp>
        <p:nvSpPr>
          <p:cNvPr id="527" name="Rectangle 526">
            <a:extLst>
              <a:ext uri="{FF2B5EF4-FFF2-40B4-BE49-F238E27FC236}">
                <a16:creationId xmlns:a16="http://schemas.microsoft.com/office/drawing/2014/main" id="{ED83E079-5597-D74F-9B8A-A1238F48A2C8}"/>
              </a:ext>
            </a:extLst>
          </p:cNvPr>
          <p:cNvSpPr/>
          <p:nvPr/>
        </p:nvSpPr>
        <p:spPr>
          <a:xfrm>
            <a:off x="1306405" y="2477620"/>
            <a:ext cx="284052"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a:t>
            </a:r>
          </a:p>
        </p:txBody>
      </p:sp>
      <p:sp>
        <p:nvSpPr>
          <p:cNvPr id="528" name="Rectangle 527">
            <a:extLst>
              <a:ext uri="{FF2B5EF4-FFF2-40B4-BE49-F238E27FC236}">
                <a16:creationId xmlns:a16="http://schemas.microsoft.com/office/drawing/2014/main" id="{8E50F391-0311-0D43-B148-485F66123432}"/>
              </a:ext>
            </a:extLst>
          </p:cNvPr>
          <p:cNvSpPr/>
          <p:nvPr/>
        </p:nvSpPr>
        <p:spPr>
          <a:xfrm>
            <a:off x="3363747" y="2095250"/>
            <a:ext cx="319318" cy="276999"/>
          </a:xfrm>
          <a:prstGeom prst="rect">
            <a:avLst/>
          </a:prstGeom>
        </p:spPr>
        <p:txBody>
          <a:bodyPr wrap="square">
            <a:spAutoFit/>
          </a:bodyPr>
          <a:lstStyle/>
          <a:p>
            <a:pPr algn="ctr"/>
            <a:r>
              <a:rPr lang="en-US" sz="1200" b="1" dirty="0">
                <a:ea typeface="Gotham Rounded Book" charset="0"/>
                <a:cs typeface="Gotham Rounded Book" charset="0"/>
              </a:rPr>
              <a:t>.2</a:t>
            </a:r>
          </a:p>
        </p:txBody>
      </p:sp>
      <p:sp>
        <p:nvSpPr>
          <p:cNvPr id="529" name="Rectangle 528">
            <a:extLst>
              <a:ext uri="{FF2B5EF4-FFF2-40B4-BE49-F238E27FC236}">
                <a16:creationId xmlns:a16="http://schemas.microsoft.com/office/drawing/2014/main" id="{CB64DBF7-05EB-EA41-A6D2-29CAC701FC82}"/>
              </a:ext>
            </a:extLst>
          </p:cNvPr>
          <p:cNvSpPr/>
          <p:nvPr/>
        </p:nvSpPr>
        <p:spPr>
          <a:xfrm>
            <a:off x="1288685" y="2078889"/>
            <a:ext cx="319318"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.2</a:t>
            </a:r>
          </a:p>
        </p:txBody>
      </p:sp>
      <p:sp>
        <p:nvSpPr>
          <p:cNvPr id="530" name="Rectangle 529">
            <a:extLst>
              <a:ext uri="{FF2B5EF4-FFF2-40B4-BE49-F238E27FC236}">
                <a16:creationId xmlns:a16="http://schemas.microsoft.com/office/drawing/2014/main" id="{5BC20C55-FDDB-1A4A-8B76-EB46BF68B710}"/>
              </a:ext>
            </a:extLst>
          </p:cNvPr>
          <p:cNvSpPr/>
          <p:nvPr/>
        </p:nvSpPr>
        <p:spPr>
          <a:xfrm>
            <a:off x="9299609" y="3197410"/>
            <a:ext cx="1409361"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100.64.192.0 /31</a:t>
            </a:r>
          </a:p>
        </p:txBody>
      </p:sp>
      <p:sp>
        <p:nvSpPr>
          <p:cNvPr id="532" name="Rectangle 531">
            <a:extLst>
              <a:ext uri="{FF2B5EF4-FFF2-40B4-BE49-F238E27FC236}">
                <a16:creationId xmlns:a16="http://schemas.microsoft.com/office/drawing/2014/main" id="{F9AFA509-12EC-C940-A2AD-BA7A0F99A4D3}"/>
              </a:ext>
            </a:extLst>
          </p:cNvPr>
          <p:cNvSpPr/>
          <p:nvPr/>
        </p:nvSpPr>
        <p:spPr>
          <a:xfrm>
            <a:off x="3289215" y="3498947"/>
            <a:ext cx="284053"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a:t>
            </a:r>
          </a:p>
        </p:txBody>
      </p:sp>
      <p:sp>
        <p:nvSpPr>
          <p:cNvPr id="533" name="Rectangle 532">
            <a:extLst>
              <a:ext uri="{FF2B5EF4-FFF2-40B4-BE49-F238E27FC236}">
                <a16:creationId xmlns:a16="http://schemas.microsoft.com/office/drawing/2014/main" id="{67AC9E67-794D-8740-AED7-FE20A4DFD822}"/>
              </a:ext>
            </a:extLst>
          </p:cNvPr>
          <p:cNvSpPr/>
          <p:nvPr/>
        </p:nvSpPr>
        <p:spPr>
          <a:xfrm>
            <a:off x="1320595" y="3482774"/>
            <a:ext cx="284053"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a:t>
            </a:r>
          </a:p>
        </p:txBody>
      </p:sp>
      <p:sp>
        <p:nvSpPr>
          <p:cNvPr id="39" name="TextBox 38">
            <a:extLst>
              <a:ext uri="{FF2B5EF4-FFF2-40B4-BE49-F238E27FC236}">
                <a16:creationId xmlns:a16="http://schemas.microsoft.com/office/drawing/2014/main" id="{EDB79DA8-3610-5C43-B4F7-A4FA777C61FC}"/>
              </a:ext>
            </a:extLst>
          </p:cNvPr>
          <p:cNvSpPr txBox="1"/>
          <p:nvPr/>
        </p:nvSpPr>
        <p:spPr>
          <a:xfrm>
            <a:off x="3546025" y="3448620"/>
            <a:ext cx="96912" cy="276999"/>
          </a:xfrm>
          <a:prstGeom prst="rect">
            <a:avLst/>
          </a:prstGeom>
        </p:spPr>
        <p:txBody>
          <a:bodyPr wrap="square" lIns="0" tIns="0" rIns="0" bIns="0" rtlCol="0">
            <a:spAutoFit/>
          </a:bodyPr>
          <a:lstStyle/>
          <a:p>
            <a:pPr algn="l">
              <a:spcAft>
                <a:spcPts val="600"/>
              </a:spcAft>
            </a:pPr>
            <a:r>
              <a:rPr lang="en-US" b="1" dirty="0">
                <a:solidFill>
                  <a:srgbClr val="FF0000"/>
                </a:solidFill>
              </a:rPr>
              <a:t>X</a:t>
            </a:r>
          </a:p>
        </p:txBody>
      </p:sp>
      <p:sp>
        <p:nvSpPr>
          <p:cNvPr id="534" name="TextBox 533">
            <a:extLst>
              <a:ext uri="{FF2B5EF4-FFF2-40B4-BE49-F238E27FC236}">
                <a16:creationId xmlns:a16="http://schemas.microsoft.com/office/drawing/2014/main" id="{277F20EE-C4A9-B94A-A42B-A6E0D55538FB}"/>
              </a:ext>
            </a:extLst>
          </p:cNvPr>
          <p:cNvSpPr txBox="1"/>
          <p:nvPr/>
        </p:nvSpPr>
        <p:spPr>
          <a:xfrm>
            <a:off x="3531039" y="4142055"/>
            <a:ext cx="96912" cy="276999"/>
          </a:xfrm>
          <a:prstGeom prst="rect">
            <a:avLst/>
          </a:prstGeom>
        </p:spPr>
        <p:txBody>
          <a:bodyPr wrap="square" lIns="0" tIns="0" rIns="0" bIns="0" rtlCol="0">
            <a:spAutoFit/>
          </a:bodyPr>
          <a:lstStyle/>
          <a:p>
            <a:pPr algn="l">
              <a:spcAft>
                <a:spcPts val="600"/>
              </a:spcAft>
            </a:pPr>
            <a:r>
              <a:rPr lang="en-US" b="1" dirty="0">
                <a:solidFill>
                  <a:srgbClr val="FF0000"/>
                </a:solidFill>
              </a:rPr>
              <a:t>X</a:t>
            </a:r>
          </a:p>
        </p:txBody>
      </p:sp>
      <p:sp>
        <p:nvSpPr>
          <p:cNvPr id="535" name="Rectangle 534">
            <a:extLst>
              <a:ext uri="{FF2B5EF4-FFF2-40B4-BE49-F238E27FC236}">
                <a16:creationId xmlns:a16="http://schemas.microsoft.com/office/drawing/2014/main" id="{AFE87926-66A4-1648-95CD-40D8B558647D}"/>
              </a:ext>
            </a:extLst>
          </p:cNvPr>
          <p:cNvSpPr/>
          <p:nvPr/>
        </p:nvSpPr>
        <p:spPr>
          <a:xfrm>
            <a:off x="3320745" y="3092626"/>
            <a:ext cx="399885"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.0</a:t>
            </a:r>
          </a:p>
        </p:txBody>
      </p:sp>
      <p:sp>
        <p:nvSpPr>
          <p:cNvPr id="536" name="Rectangle 535">
            <a:extLst>
              <a:ext uri="{FF2B5EF4-FFF2-40B4-BE49-F238E27FC236}">
                <a16:creationId xmlns:a16="http://schemas.microsoft.com/office/drawing/2014/main" id="{280BA556-E53B-8D4D-A253-1964A3523CD4}"/>
              </a:ext>
            </a:extLst>
          </p:cNvPr>
          <p:cNvSpPr/>
          <p:nvPr/>
        </p:nvSpPr>
        <p:spPr>
          <a:xfrm>
            <a:off x="1265768" y="3098094"/>
            <a:ext cx="399885"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.0</a:t>
            </a:r>
          </a:p>
        </p:txBody>
      </p:sp>
      <p:sp>
        <p:nvSpPr>
          <p:cNvPr id="537" name="Rectangle 536">
            <a:extLst>
              <a:ext uri="{FF2B5EF4-FFF2-40B4-BE49-F238E27FC236}">
                <a16:creationId xmlns:a16="http://schemas.microsoft.com/office/drawing/2014/main" id="{BEC320D8-0640-7441-8383-E18DB3BFD9F6}"/>
              </a:ext>
            </a:extLst>
          </p:cNvPr>
          <p:cNvSpPr/>
          <p:nvPr/>
        </p:nvSpPr>
        <p:spPr>
          <a:xfrm>
            <a:off x="9249188" y="4207251"/>
            <a:ext cx="1650038"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169.254.10.0 /28</a:t>
            </a:r>
          </a:p>
        </p:txBody>
      </p:sp>
      <p:sp>
        <p:nvSpPr>
          <p:cNvPr id="538" name="Rectangle 537">
            <a:extLst>
              <a:ext uri="{FF2B5EF4-FFF2-40B4-BE49-F238E27FC236}">
                <a16:creationId xmlns:a16="http://schemas.microsoft.com/office/drawing/2014/main" id="{CBEE3555-15AD-8B4C-89A2-024E6A246F0F}"/>
              </a:ext>
            </a:extLst>
          </p:cNvPr>
          <p:cNvSpPr/>
          <p:nvPr/>
        </p:nvSpPr>
        <p:spPr>
          <a:xfrm>
            <a:off x="9052885" y="2380623"/>
            <a:ext cx="2007344" cy="261610"/>
          </a:xfrm>
          <a:prstGeom prst="rect">
            <a:avLst/>
          </a:prstGeom>
        </p:spPr>
        <p:txBody>
          <a:bodyPr wrap="square">
            <a:spAutoFit/>
          </a:bodyPr>
          <a:lstStyle/>
          <a:p>
            <a:pPr algn="ctr"/>
            <a:r>
              <a:rPr lang="en-US" sz="1100" b="1" dirty="0">
                <a:solidFill>
                  <a:srgbClr val="717074"/>
                </a:solidFill>
                <a:ea typeface="Gotham Rounded Book" charset="0"/>
                <a:cs typeface="Gotham Rounded Book" charset="0"/>
              </a:rPr>
              <a:t>(transit-</a:t>
            </a:r>
            <a:r>
              <a:rPr lang="en-US" sz="1100" b="1" u="sng" dirty="0" err="1">
                <a:solidFill>
                  <a:srgbClr val="717074"/>
                </a:solidFill>
                <a:ea typeface="Gotham Rounded Book" charset="0"/>
                <a:cs typeface="Gotham Rounded Book" charset="0"/>
              </a:rPr>
              <a:t>bp</a:t>
            </a:r>
            <a:r>
              <a:rPr lang="en-US" sz="1100" b="1" dirty="0">
                <a:solidFill>
                  <a:srgbClr val="717074"/>
                </a:solidFill>
                <a:ea typeface="Gotham Rounded Book" charset="0"/>
                <a:cs typeface="Gotham Rounded Book" charset="0"/>
              </a:rPr>
              <a:t>-….-switch)</a:t>
            </a:r>
          </a:p>
        </p:txBody>
      </p:sp>
      <p:sp>
        <p:nvSpPr>
          <p:cNvPr id="539" name="Rectangle 538">
            <a:extLst>
              <a:ext uri="{FF2B5EF4-FFF2-40B4-BE49-F238E27FC236}">
                <a16:creationId xmlns:a16="http://schemas.microsoft.com/office/drawing/2014/main" id="{C8841C3E-63AC-5145-87AD-E4394808B0BD}"/>
              </a:ext>
            </a:extLst>
          </p:cNvPr>
          <p:cNvSpPr/>
          <p:nvPr/>
        </p:nvSpPr>
        <p:spPr>
          <a:xfrm>
            <a:off x="9133387" y="3361428"/>
            <a:ext cx="2007344" cy="261610"/>
          </a:xfrm>
          <a:prstGeom prst="rect">
            <a:avLst/>
          </a:prstGeom>
        </p:spPr>
        <p:txBody>
          <a:bodyPr wrap="square">
            <a:spAutoFit/>
          </a:bodyPr>
          <a:lstStyle/>
          <a:p>
            <a:pPr algn="ctr"/>
            <a:r>
              <a:rPr lang="en-US" sz="1100" b="1" dirty="0">
                <a:solidFill>
                  <a:srgbClr val="717074"/>
                </a:solidFill>
                <a:ea typeface="Gotham Rounded Book" charset="0"/>
                <a:cs typeface="Gotham Rounded Book" charset="0"/>
              </a:rPr>
              <a:t>(transit-</a:t>
            </a:r>
            <a:r>
              <a:rPr lang="en-US" sz="1100" b="1" u="sng" dirty="0" err="1">
                <a:solidFill>
                  <a:srgbClr val="717074"/>
                </a:solidFill>
                <a:ea typeface="Gotham Rounded Book" charset="0"/>
                <a:cs typeface="Gotham Rounded Book" charset="0"/>
              </a:rPr>
              <a:t>rl</a:t>
            </a:r>
            <a:r>
              <a:rPr lang="en-US" sz="1100" b="1" dirty="0">
                <a:solidFill>
                  <a:srgbClr val="717074"/>
                </a:solidFill>
                <a:ea typeface="Gotham Rounded Book" charset="0"/>
                <a:cs typeface="Gotham Rounded Book" charset="0"/>
              </a:rPr>
              <a:t>-….-switch)</a:t>
            </a:r>
          </a:p>
        </p:txBody>
      </p:sp>
      <p:sp>
        <p:nvSpPr>
          <p:cNvPr id="540" name="Rectangle 539">
            <a:extLst>
              <a:ext uri="{FF2B5EF4-FFF2-40B4-BE49-F238E27FC236}">
                <a16:creationId xmlns:a16="http://schemas.microsoft.com/office/drawing/2014/main" id="{0358F8C4-FD95-A54F-AF0A-AB3634F8CD48}"/>
              </a:ext>
            </a:extLst>
          </p:cNvPr>
          <p:cNvSpPr/>
          <p:nvPr/>
        </p:nvSpPr>
        <p:spPr>
          <a:xfrm>
            <a:off x="9070371" y="4406537"/>
            <a:ext cx="2007344" cy="261610"/>
          </a:xfrm>
          <a:prstGeom prst="rect">
            <a:avLst/>
          </a:prstGeom>
        </p:spPr>
        <p:txBody>
          <a:bodyPr wrap="square">
            <a:spAutoFit/>
          </a:bodyPr>
          <a:lstStyle/>
          <a:p>
            <a:pPr algn="ctr"/>
            <a:r>
              <a:rPr lang="en-US" sz="1100" b="1" dirty="0">
                <a:solidFill>
                  <a:srgbClr val="717074"/>
                </a:solidFill>
                <a:ea typeface="Gotham Rounded Book" charset="0"/>
                <a:cs typeface="Gotham Rounded Book" charset="0"/>
              </a:rPr>
              <a:t>(transit-</a:t>
            </a:r>
            <a:r>
              <a:rPr lang="en-US" sz="1100" b="1" u="sng" dirty="0" err="1">
                <a:solidFill>
                  <a:srgbClr val="717074"/>
                </a:solidFill>
                <a:ea typeface="Gotham Rounded Book" charset="0"/>
                <a:cs typeface="Gotham Rounded Book" charset="0"/>
              </a:rPr>
              <a:t>bp</a:t>
            </a:r>
            <a:r>
              <a:rPr lang="en-US" sz="1100" b="1" dirty="0">
                <a:solidFill>
                  <a:srgbClr val="717074"/>
                </a:solidFill>
                <a:ea typeface="Gotham Rounded Book" charset="0"/>
                <a:cs typeface="Gotham Rounded Book" charset="0"/>
              </a:rPr>
              <a:t>-….-switch)</a:t>
            </a:r>
          </a:p>
        </p:txBody>
      </p:sp>
      <p:sp>
        <p:nvSpPr>
          <p:cNvPr id="541" name="Rectangle 540">
            <a:extLst>
              <a:ext uri="{FF2B5EF4-FFF2-40B4-BE49-F238E27FC236}">
                <a16:creationId xmlns:a16="http://schemas.microsoft.com/office/drawing/2014/main" id="{1526A978-0810-4B43-9BFA-AD1F93210BB4}"/>
              </a:ext>
            </a:extLst>
          </p:cNvPr>
          <p:cNvSpPr/>
          <p:nvPr/>
        </p:nvSpPr>
        <p:spPr>
          <a:xfrm>
            <a:off x="3304981" y="4523706"/>
            <a:ext cx="284053"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a:t>
            </a:r>
          </a:p>
        </p:txBody>
      </p:sp>
      <p:sp>
        <p:nvSpPr>
          <p:cNvPr id="542" name="Rectangle 541">
            <a:extLst>
              <a:ext uri="{FF2B5EF4-FFF2-40B4-BE49-F238E27FC236}">
                <a16:creationId xmlns:a16="http://schemas.microsoft.com/office/drawing/2014/main" id="{F41FC3A6-41BA-4646-9426-3A13392E156C}"/>
              </a:ext>
            </a:extLst>
          </p:cNvPr>
          <p:cNvSpPr/>
          <p:nvPr/>
        </p:nvSpPr>
        <p:spPr>
          <a:xfrm>
            <a:off x="1336361" y="4507533"/>
            <a:ext cx="284053"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a:t>
            </a:r>
          </a:p>
        </p:txBody>
      </p:sp>
      <p:sp>
        <p:nvSpPr>
          <p:cNvPr id="544" name="Rectangle 543">
            <a:extLst>
              <a:ext uri="{FF2B5EF4-FFF2-40B4-BE49-F238E27FC236}">
                <a16:creationId xmlns:a16="http://schemas.microsoft.com/office/drawing/2014/main" id="{D7B8EDA7-55F9-274A-B597-A68D440C7F42}"/>
              </a:ext>
            </a:extLst>
          </p:cNvPr>
          <p:cNvSpPr/>
          <p:nvPr/>
        </p:nvSpPr>
        <p:spPr>
          <a:xfrm>
            <a:off x="3231409" y="4117385"/>
            <a:ext cx="399885"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.2</a:t>
            </a:r>
          </a:p>
        </p:txBody>
      </p:sp>
      <p:sp>
        <p:nvSpPr>
          <p:cNvPr id="545" name="Rectangle 544">
            <a:extLst>
              <a:ext uri="{FF2B5EF4-FFF2-40B4-BE49-F238E27FC236}">
                <a16:creationId xmlns:a16="http://schemas.microsoft.com/office/drawing/2014/main" id="{8843B28D-1614-C148-8439-5382FFD0D609}"/>
              </a:ext>
            </a:extLst>
          </p:cNvPr>
          <p:cNvSpPr/>
          <p:nvPr/>
        </p:nvSpPr>
        <p:spPr>
          <a:xfrm>
            <a:off x="1214299" y="4122853"/>
            <a:ext cx="399885"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.2</a:t>
            </a:r>
          </a:p>
        </p:txBody>
      </p:sp>
      <p:sp>
        <p:nvSpPr>
          <p:cNvPr id="546" name="Rectangle 545">
            <a:extLst>
              <a:ext uri="{FF2B5EF4-FFF2-40B4-BE49-F238E27FC236}">
                <a16:creationId xmlns:a16="http://schemas.microsoft.com/office/drawing/2014/main" id="{99A7DD44-A290-5142-AF0C-57DF6A7347B7}"/>
              </a:ext>
            </a:extLst>
          </p:cNvPr>
          <p:cNvSpPr/>
          <p:nvPr/>
        </p:nvSpPr>
        <p:spPr>
          <a:xfrm>
            <a:off x="5821289" y="4528548"/>
            <a:ext cx="284053"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a:t>
            </a:r>
          </a:p>
        </p:txBody>
      </p:sp>
      <p:sp>
        <p:nvSpPr>
          <p:cNvPr id="547" name="Rectangle 546">
            <a:extLst>
              <a:ext uri="{FF2B5EF4-FFF2-40B4-BE49-F238E27FC236}">
                <a16:creationId xmlns:a16="http://schemas.microsoft.com/office/drawing/2014/main" id="{C0533629-D21A-9049-AA1B-946992CFB860}"/>
              </a:ext>
            </a:extLst>
          </p:cNvPr>
          <p:cNvSpPr/>
          <p:nvPr/>
        </p:nvSpPr>
        <p:spPr>
          <a:xfrm>
            <a:off x="7860069" y="4523706"/>
            <a:ext cx="284053"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a:t>
            </a:r>
          </a:p>
        </p:txBody>
      </p:sp>
      <p:sp>
        <p:nvSpPr>
          <p:cNvPr id="548" name="TextBox 547">
            <a:extLst>
              <a:ext uri="{FF2B5EF4-FFF2-40B4-BE49-F238E27FC236}">
                <a16:creationId xmlns:a16="http://schemas.microsoft.com/office/drawing/2014/main" id="{D40622D6-A19A-C54B-A963-603BE1A57480}"/>
              </a:ext>
            </a:extLst>
          </p:cNvPr>
          <p:cNvSpPr txBox="1"/>
          <p:nvPr/>
        </p:nvSpPr>
        <p:spPr>
          <a:xfrm>
            <a:off x="3578325" y="2105015"/>
            <a:ext cx="96912" cy="276999"/>
          </a:xfrm>
          <a:prstGeom prst="rect">
            <a:avLst/>
          </a:prstGeom>
        </p:spPr>
        <p:txBody>
          <a:bodyPr wrap="square" lIns="0" tIns="0" rIns="0" bIns="0" rtlCol="0">
            <a:spAutoFit/>
          </a:bodyPr>
          <a:lstStyle/>
          <a:p>
            <a:pPr algn="l">
              <a:spcAft>
                <a:spcPts val="600"/>
              </a:spcAft>
            </a:pPr>
            <a:r>
              <a:rPr lang="en-US" b="1" dirty="0">
                <a:solidFill>
                  <a:srgbClr val="FF0000"/>
                </a:solidFill>
              </a:rPr>
              <a:t>X</a:t>
            </a:r>
          </a:p>
        </p:txBody>
      </p:sp>
      <p:sp>
        <p:nvSpPr>
          <p:cNvPr id="164" name="TextBox 163">
            <a:extLst>
              <a:ext uri="{FF2B5EF4-FFF2-40B4-BE49-F238E27FC236}">
                <a16:creationId xmlns:a16="http://schemas.microsoft.com/office/drawing/2014/main" id="{439957C7-34DA-0F45-B619-C2050E7C2E00}"/>
              </a:ext>
            </a:extLst>
          </p:cNvPr>
          <p:cNvSpPr txBox="1"/>
          <p:nvPr/>
        </p:nvSpPr>
        <p:spPr>
          <a:xfrm>
            <a:off x="3726739" y="2164212"/>
            <a:ext cx="931235" cy="338554"/>
          </a:xfrm>
          <a:prstGeom prst="rect">
            <a:avLst/>
          </a:prstGeom>
        </p:spPr>
        <p:txBody>
          <a:bodyPr wrap="square" lIns="0" tIns="0" rIns="0" bIns="0" rtlCol="0">
            <a:spAutoFit/>
          </a:bodyPr>
          <a:lstStyle/>
          <a:p>
            <a:pPr algn="ctr">
              <a:spcAft>
                <a:spcPts val="600"/>
              </a:spcAft>
            </a:pPr>
            <a:r>
              <a:rPr lang="en-US" sz="1100" b="1" dirty="0">
                <a:solidFill>
                  <a:schemeClr val="tx1">
                    <a:lumMod val="50000"/>
                  </a:schemeClr>
                </a:solidFill>
              </a:rPr>
              <a:t>Operational State : Down</a:t>
            </a:r>
          </a:p>
        </p:txBody>
      </p:sp>
      <p:grpSp>
        <p:nvGrpSpPr>
          <p:cNvPr id="166" name="Group 165">
            <a:extLst>
              <a:ext uri="{FF2B5EF4-FFF2-40B4-BE49-F238E27FC236}">
                <a16:creationId xmlns:a16="http://schemas.microsoft.com/office/drawing/2014/main" id="{13F59E17-586D-1145-9221-8741DD81BDF6}"/>
              </a:ext>
            </a:extLst>
          </p:cNvPr>
          <p:cNvGrpSpPr/>
          <p:nvPr/>
        </p:nvGrpSpPr>
        <p:grpSpPr>
          <a:xfrm>
            <a:off x="8438135" y="5943070"/>
            <a:ext cx="306000" cy="306000"/>
            <a:chOff x="6528282" y="2136284"/>
            <a:chExt cx="1828959" cy="1828959"/>
          </a:xfrm>
        </p:grpSpPr>
        <p:sp>
          <p:nvSpPr>
            <p:cNvPr id="167" name="Oval 166">
              <a:extLst>
                <a:ext uri="{FF2B5EF4-FFF2-40B4-BE49-F238E27FC236}">
                  <a16:creationId xmlns:a16="http://schemas.microsoft.com/office/drawing/2014/main" id="{FF83CFB8-9DED-A644-8A98-FBFCA175019D}"/>
                </a:ext>
              </a:extLst>
            </p:cNvPr>
            <p:cNvSpPr/>
            <p:nvPr/>
          </p:nvSpPr>
          <p:spPr>
            <a:xfrm>
              <a:off x="6528282" y="2136284"/>
              <a:ext cx="1828959" cy="1828959"/>
            </a:xfrm>
            <a:prstGeom prst="ellipse">
              <a:avLst/>
            </a:prstGeom>
            <a:solidFill>
              <a:schemeClr val="accent1"/>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69" name="Freeform 5">
              <a:extLst>
                <a:ext uri="{FF2B5EF4-FFF2-40B4-BE49-F238E27FC236}">
                  <a16:creationId xmlns:a16="http://schemas.microsoft.com/office/drawing/2014/main" id="{DB78EF09-6FA4-224A-B7D6-B42AB7E2774C}"/>
                </a:ext>
              </a:extLst>
            </p:cNvPr>
            <p:cNvSpPr>
              <a:spLocks noChangeAspect="1" noEditPoints="1"/>
            </p:cNvSpPr>
            <p:nvPr/>
          </p:nvSpPr>
          <p:spPr bwMode="auto">
            <a:xfrm>
              <a:off x="6894675" y="2498449"/>
              <a:ext cx="1096168" cy="1096168"/>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70" name="Group 169">
            <a:extLst>
              <a:ext uri="{FF2B5EF4-FFF2-40B4-BE49-F238E27FC236}">
                <a16:creationId xmlns:a16="http://schemas.microsoft.com/office/drawing/2014/main" id="{F514C4B0-9E57-D34D-A8D4-7A9D73F09D6F}"/>
              </a:ext>
            </a:extLst>
          </p:cNvPr>
          <p:cNvGrpSpPr/>
          <p:nvPr/>
        </p:nvGrpSpPr>
        <p:grpSpPr>
          <a:xfrm>
            <a:off x="7928666" y="5943070"/>
            <a:ext cx="306000" cy="306000"/>
            <a:chOff x="6528277" y="2132050"/>
            <a:chExt cx="1828959" cy="1828960"/>
          </a:xfrm>
        </p:grpSpPr>
        <p:sp>
          <p:nvSpPr>
            <p:cNvPr id="171" name="Oval 170">
              <a:extLst>
                <a:ext uri="{FF2B5EF4-FFF2-40B4-BE49-F238E27FC236}">
                  <a16:creationId xmlns:a16="http://schemas.microsoft.com/office/drawing/2014/main" id="{662906E5-08C9-D44D-B715-7CA93514BEEB}"/>
                </a:ext>
              </a:extLst>
            </p:cNvPr>
            <p:cNvSpPr/>
            <p:nvPr/>
          </p:nvSpPr>
          <p:spPr>
            <a:xfrm>
              <a:off x="6528277" y="2132050"/>
              <a:ext cx="1828959" cy="1828960"/>
            </a:xfrm>
            <a:prstGeom prst="ellipse">
              <a:avLst/>
            </a:prstGeom>
            <a:solidFill>
              <a:srgbClr val="002060"/>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72" name="Freeform 5">
              <a:extLst>
                <a:ext uri="{FF2B5EF4-FFF2-40B4-BE49-F238E27FC236}">
                  <a16:creationId xmlns:a16="http://schemas.microsoft.com/office/drawing/2014/main" id="{2DB7F16D-9ADF-9349-B29B-AB27B305F5D8}"/>
                </a:ext>
              </a:extLst>
            </p:cNvPr>
            <p:cNvSpPr>
              <a:spLocks noChangeAspect="1" noEditPoints="1"/>
            </p:cNvSpPr>
            <p:nvPr/>
          </p:nvSpPr>
          <p:spPr bwMode="auto">
            <a:xfrm>
              <a:off x="6894675" y="2498449"/>
              <a:ext cx="1096168" cy="1096168"/>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cxnSp>
        <p:nvCxnSpPr>
          <p:cNvPr id="173" name="Straight Connector 172">
            <a:extLst>
              <a:ext uri="{FF2B5EF4-FFF2-40B4-BE49-F238E27FC236}">
                <a16:creationId xmlns:a16="http://schemas.microsoft.com/office/drawing/2014/main" id="{34FD3AD0-2167-2944-82E7-4E1C36825C8E}"/>
              </a:ext>
            </a:extLst>
          </p:cNvPr>
          <p:cNvCxnSpPr>
            <a:cxnSpLocks/>
            <a:stCxn id="167" idx="0"/>
          </p:cNvCxnSpPr>
          <p:nvPr/>
        </p:nvCxnSpPr>
        <p:spPr bwMode="gray">
          <a:xfrm flipV="1">
            <a:off x="8591135" y="5434806"/>
            <a:ext cx="0" cy="508264"/>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74" name="Straight Connector 173">
            <a:extLst>
              <a:ext uri="{FF2B5EF4-FFF2-40B4-BE49-F238E27FC236}">
                <a16:creationId xmlns:a16="http://schemas.microsoft.com/office/drawing/2014/main" id="{D9298180-E574-6647-8A40-FA158E287F3E}"/>
              </a:ext>
            </a:extLst>
          </p:cNvPr>
          <p:cNvCxnSpPr>
            <a:cxnSpLocks/>
            <a:stCxn id="171" idx="0"/>
          </p:cNvCxnSpPr>
          <p:nvPr/>
        </p:nvCxnSpPr>
        <p:spPr bwMode="gray">
          <a:xfrm flipV="1">
            <a:off x="8081666" y="5630321"/>
            <a:ext cx="0" cy="312749"/>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175" name="Group 174">
            <a:extLst>
              <a:ext uri="{FF2B5EF4-FFF2-40B4-BE49-F238E27FC236}">
                <a16:creationId xmlns:a16="http://schemas.microsoft.com/office/drawing/2014/main" id="{0C4E96D6-0575-2A4B-8396-194676424FBA}"/>
              </a:ext>
            </a:extLst>
          </p:cNvPr>
          <p:cNvGrpSpPr/>
          <p:nvPr/>
        </p:nvGrpSpPr>
        <p:grpSpPr>
          <a:xfrm>
            <a:off x="7508667" y="5951591"/>
            <a:ext cx="306000" cy="306000"/>
            <a:chOff x="6528277" y="2132050"/>
            <a:chExt cx="1828959" cy="1828960"/>
          </a:xfrm>
        </p:grpSpPr>
        <p:sp>
          <p:nvSpPr>
            <p:cNvPr id="176" name="Oval 175">
              <a:extLst>
                <a:ext uri="{FF2B5EF4-FFF2-40B4-BE49-F238E27FC236}">
                  <a16:creationId xmlns:a16="http://schemas.microsoft.com/office/drawing/2014/main" id="{3BF4DD27-38CA-854D-95F9-040D3FB150A9}"/>
                </a:ext>
              </a:extLst>
            </p:cNvPr>
            <p:cNvSpPr/>
            <p:nvPr/>
          </p:nvSpPr>
          <p:spPr>
            <a:xfrm>
              <a:off x="6528277" y="2132050"/>
              <a:ext cx="1828959" cy="1828960"/>
            </a:xfrm>
            <a:prstGeom prst="ellipse">
              <a:avLst/>
            </a:prstGeom>
            <a:solidFill>
              <a:srgbClr val="00B050"/>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77" name="Freeform 5">
              <a:extLst>
                <a:ext uri="{FF2B5EF4-FFF2-40B4-BE49-F238E27FC236}">
                  <a16:creationId xmlns:a16="http://schemas.microsoft.com/office/drawing/2014/main" id="{23BAF70D-1F5F-8A4C-8592-34A6839C0EF8}"/>
                </a:ext>
              </a:extLst>
            </p:cNvPr>
            <p:cNvSpPr>
              <a:spLocks noChangeAspect="1" noEditPoints="1"/>
            </p:cNvSpPr>
            <p:nvPr/>
          </p:nvSpPr>
          <p:spPr bwMode="auto">
            <a:xfrm>
              <a:off x="6894669" y="2528486"/>
              <a:ext cx="1096169" cy="1096167"/>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cxnSp>
        <p:nvCxnSpPr>
          <p:cNvPr id="180" name="Straight Connector 179">
            <a:extLst>
              <a:ext uri="{FF2B5EF4-FFF2-40B4-BE49-F238E27FC236}">
                <a16:creationId xmlns:a16="http://schemas.microsoft.com/office/drawing/2014/main" id="{03213CB8-AA96-E449-943E-DD06BF37619E}"/>
              </a:ext>
            </a:extLst>
          </p:cNvPr>
          <p:cNvCxnSpPr>
            <a:cxnSpLocks/>
          </p:cNvCxnSpPr>
          <p:nvPr/>
        </p:nvCxnSpPr>
        <p:spPr bwMode="gray">
          <a:xfrm flipV="1">
            <a:off x="5530264" y="5846997"/>
            <a:ext cx="0" cy="240790"/>
          </a:xfrm>
          <a:prstGeom prst="line">
            <a:avLst/>
          </a:prstGeom>
          <a:ln w="25400" cap="rnd">
            <a:solidFill>
              <a:srgbClr val="00B050"/>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181" name="Group 180">
            <a:extLst>
              <a:ext uri="{FF2B5EF4-FFF2-40B4-BE49-F238E27FC236}">
                <a16:creationId xmlns:a16="http://schemas.microsoft.com/office/drawing/2014/main" id="{F752CE94-83CC-CE42-9DC6-2409FD5EF75C}"/>
              </a:ext>
            </a:extLst>
          </p:cNvPr>
          <p:cNvGrpSpPr/>
          <p:nvPr/>
        </p:nvGrpSpPr>
        <p:grpSpPr>
          <a:xfrm>
            <a:off x="6312874" y="5940253"/>
            <a:ext cx="306000" cy="306000"/>
            <a:chOff x="6528282" y="2136284"/>
            <a:chExt cx="1828959" cy="1828959"/>
          </a:xfrm>
        </p:grpSpPr>
        <p:sp>
          <p:nvSpPr>
            <p:cNvPr id="182" name="Oval 181">
              <a:extLst>
                <a:ext uri="{FF2B5EF4-FFF2-40B4-BE49-F238E27FC236}">
                  <a16:creationId xmlns:a16="http://schemas.microsoft.com/office/drawing/2014/main" id="{52ACA7CA-D8B1-E842-9116-E5B145D81136}"/>
                </a:ext>
              </a:extLst>
            </p:cNvPr>
            <p:cNvSpPr/>
            <p:nvPr/>
          </p:nvSpPr>
          <p:spPr>
            <a:xfrm>
              <a:off x="6528282" y="2136284"/>
              <a:ext cx="1828959" cy="1828959"/>
            </a:xfrm>
            <a:prstGeom prst="ellipse">
              <a:avLst/>
            </a:prstGeom>
            <a:solidFill>
              <a:schemeClr val="accent1"/>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83" name="Freeform 5">
              <a:extLst>
                <a:ext uri="{FF2B5EF4-FFF2-40B4-BE49-F238E27FC236}">
                  <a16:creationId xmlns:a16="http://schemas.microsoft.com/office/drawing/2014/main" id="{FC6D16BF-BC17-F64C-9FA0-09111FBFD728}"/>
                </a:ext>
              </a:extLst>
            </p:cNvPr>
            <p:cNvSpPr>
              <a:spLocks noChangeAspect="1" noEditPoints="1"/>
            </p:cNvSpPr>
            <p:nvPr/>
          </p:nvSpPr>
          <p:spPr bwMode="auto">
            <a:xfrm>
              <a:off x="6894675" y="2498449"/>
              <a:ext cx="1096168" cy="1096168"/>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84" name="Group 183">
            <a:extLst>
              <a:ext uri="{FF2B5EF4-FFF2-40B4-BE49-F238E27FC236}">
                <a16:creationId xmlns:a16="http://schemas.microsoft.com/office/drawing/2014/main" id="{9A21FD80-8DE5-C849-8460-FB2DD4C753AB}"/>
              </a:ext>
            </a:extLst>
          </p:cNvPr>
          <p:cNvGrpSpPr/>
          <p:nvPr/>
        </p:nvGrpSpPr>
        <p:grpSpPr>
          <a:xfrm>
            <a:off x="5803405" y="5940253"/>
            <a:ext cx="306000" cy="306000"/>
            <a:chOff x="6528277" y="2132050"/>
            <a:chExt cx="1828959" cy="1828960"/>
          </a:xfrm>
        </p:grpSpPr>
        <p:sp>
          <p:nvSpPr>
            <p:cNvPr id="185" name="Oval 184">
              <a:extLst>
                <a:ext uri="{FF2B5EF4-FFF2-40B4-BE49-F238E27FC236}">
                  <a16:creationId xmlns:a16="http://schemas.microsoft.com/office/drawing/2014/main" id="{55A77CB3-FF46-4840-8D10-6102867278B8}"/>
                </a:ext>
              </a:extLst>
            </p:cNvPr>
            <p:cNvSpPr/>
            <p:nvPr/>
          </p:nvSpPr>
          <p:spPr>
            <a:xfrm>
              <a:off x="6528277" y="2132050"/>
              <a:ext cx="1828959" cy="1828960"/>
            </a:xfrm>
            <a:prstGeom prst="ellipse">
              <a:avLst/>
            </a:prstGeom>
            <a:solidFill>
              <a:srgbClr val="002060"/>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86" name="Freeform 5">
              <a:extLst>
                <a:ext uri="{FF2B5EF4-FFF2-40B4-BE49-F238E27FC236}">
                  <a16:creationId xmlns:a16="http://schemas.microsoft.com/office/drawing/2014/main" id="{A215E7D6-8830-834E-8785-25B07136B239}"/>
                </a:ext>
              </a:extLst>
            </p:cNvPr>
            <p:cNvSpPr>
              <a:spLocks noChangeAspect="1" noEditPoints="1"/>
            </p:cNvSpPr>
            <p:nvPr/>
          </p:nvSpPr>
          <p:spPr bwMode="auto">
            <a:xfrm>
              <a:off x="6894675" y="2498449"/>
              <a:ext cx="1096168" cy="1096168"/>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cxnSp>
        <p:nvCxnSpPr>
          <p:cNvPr id="187" name="Straight Connector 186">
            <a:extLst>
              <a:ext uri="{FF2B5EF4-FFF2-40B4-BE49-F238E27FC236}">
                <a16:creationId xmlns:a16="http://schemas.microsoft.com/office/drawing/2014/main" id="{28DEE47A-B0DC-A74A-9269-A0132A6A8EA2}"/>
              </a:ext>
            </a:extLst>
          </p:cNvPr>
          <p:cNvCxnSpPr>
            <a:cxnSpLocks/>
            <a:stCxn id="182" idx="0"/>
          </p:cNvCxnSpPr>
          <p:nvPr/>
        </p:nvCxnSpPr>
        <p:spPr bwMode="gray">
          <a:xfrm flipV="1">
            <a:off x="6465874" y="5431989"/>
            <a:ext cx="0" cy="508264"/>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88" name="Straight Connector 187">
            <a:extLst>
              <a:ext uri="{FF2B5EF4-FFF2-40B4-BE49-F238E27FC236}">
                <a16:creationId xmlns:a16="http://schemas.microsoft.com/office/drawing/2014/main" id="{22D52AA9-A329-684E-AC86-59C1B99BE3FD}"/>
              </a:ext>
            </a:extLst>
          </p:cNvPr>
          <p:cNvCxnSpPr>
            <a:cxnSpLocks/>
            <a:stCxn id="185" idx="0"/>
          </p:cNvCxnSpPr>
          <p:nvPr/>
        </p:nvCxnSpPr>
        <p:spPr bwMode="gray">
          <a:xfrm flipV="1">
            <a:off x="5956405" y="5627504"/>
            <a:ext cx="0" cy="312749"/>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189" name="Group 188">
            <a:extLst>
              <a:ext uri="{FF2B5EF4-FFF2-40B4-BE49-F238E27FC236}">
                <a16:creationId xmlns:a16="http://schemas.microsoft.com/office/drawing/2014/main" id="{094D1725-FA8A-C847-AD12-813B263F7508}"/>
              </a:ext>
            </a:extLst>
          </p:cNvPr>
          <p:cNvGrpSpPr/>
          <p:nvPr/>
        </p:nvGrpSpPr>
        <p:grpSpPr>
          <a:xfrm>
            <a:off x="5383406" y="5948774"/>
            <a:ext cx="306000" cy="306000"/>
            <a:chOff x="6528277" y="2132050"/>
            <a:chExt cx="1828959" cy="1828960"/>
          </a:xfrm>
        </p:grpSpPr>
        <p:sp>
          <p:nvSpPr>
            <p:cNvPr id="190" name="Oval 189">
              <a:extLst>
                <a:ext uri="{FF2B5EF4-FFF2-40B4-BE49-F238E27FC236}">
                  <a16:creationId xmlns:a16="http://schemas.microsoft.com/office/drawing/2014/main" id="{B1D6F422-A756-3C43-8BF6-6D070160DA74}"/>
                </a:ext>
              </a:extLst>
            </p:cNvPr>
            <p:cNvSpPr/>
            <p:nvPr/>
          </p:nvSpPr>
          <p:spPr>
            <a:xfrm>
              <a:off x="6528277" y="2132050"/>
              <a:ext cx="1828959" cy="1828960"/>
            </a:xfrm>
            <a:prstGeom prst="ellipse">
              <a:avLst/>
            </a:prstGeom>
            <a:solidFill>
              <a:srgbClr val="00B050"/>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91" name="Freeform 5">
              <a:extLst>
                <a:ext uri="{FF2B5EF4-FFF2-40B4-BE49-F238E27FC236}">
                  <a16:creationId xmlns:a16="http://schemas.microsoft.com/office/drawing/2014/main" id="{CE152D76-5043-3A4A-9F42-3944451938E2}"/>
                </a:ext>
              </a:extLst>
            </p:cNvPr>
            <p:cNvSpPr>
              <a:spLocks noChangeAspect="1" noEditPoints="1"/>
            </p:cNvSpPr>
            <p:nvPr/>
          </p:nvSpPr>
          <p:spPr bwMode="auto">
            <a:xfrm>
              <a:off x="6894669" y="2528486"/>
              <a:ext cx="1096169" cy="1096167"/>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cxnSp>
        <p:nvCxnSpPr>
          <p:cNvPr id="192" name="Straight Connector 191">
            <a:extLst>
              <a:ext uri="{FF2B5EF4-FFF2-40B4-BE49-F238E27FC236}">
                <a16:creationId xmlns:a16="http://schemas.microsoft.com/office/drawing/2014/main" id="{28DF1E27-C675-5346-9914-518F8D206331}"/>
              </a:ext>
            </a:extLst>
          </p:cNvPr>
          <p:cNvCxnSpPr>
            <a:cxnSpLocks/>
          </p:cNvCxnSpPr>
          <p:nvPr/>
        </p:nvCxnSpPr>
        <p:spPr bwMode="gray">
          <a:xfrm flipH="1">
            <a:off x="6096748" y="4371329"/>
            <a:ext cx="2358" cy="390013"/>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93" name="Straight Connector 192">
            <a:extLst>
              <a:ext uri="{FF2B5EF4-FFF2-40B4-BE49-F238E27FC236}">
                <a16:creationId xmlns:a16="http://schemas.microsoft.com/office/drawing/2014/main" id="{36FDB57B-786E-BD4B-8B03-853DFAAF25C4}"/>
              </a:ext>
            </a:extLst>
          </p:cNvPr>
          <p:cNvCxnSpPr>
            <a:cxnSpLocks/>
          </p:cNvCxnSpPr>
          <p:nvPr/>
        </p:nvCxnSpPr>
        <p:spPr bwMode="gray">
          <a:xfrm flipH="1">
            <a:off x="8189560" y="4359197"/>
            <a:ext cx="2358" cy="390013"/>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179" name="Group 178">
            <a:extLst>
              <a:ext uri="{FF2B5EF4-FFF2-40B4-BE49-F238E27FC236}">
                <a16:creationId xmlns:a16="http://schemas.microsoft.com/office/drawing/2014/main" id="{A401AAA2-EEC9-E946-9264-02EDFD06BD5F}"/>
              </a:ext>
            </a:extLst>
          </p:cNvPr>
          <p:cNvGrpSpPr/>
          <p:nvPr/>
        </p:nvGrpSpPr>
        <p:grpSpPr>
          <a:xfrm>
            <a:off x="118832" y="5151539"/>
            <a:ext cx="1168314" cy="688656"/>
            <a:chOff x="10181414" y="4051265"/>
            <a:chExt cx="1168314" cy="983332"/>
          </a:xfrm>
        </p:grpSpPr>
        <p:sp>
          <p:nvSpPr>
            <p:cNvPr id="194" name="Rectangle 193">
              <a:extLst>
                <a:ext uri="{FF2B5EF4-FFF2-40B4-BE49-F238E27FC236}">
                  <a16:creationId xmlns:a16="http://schemas.microsoft.com/office/drawing/2014/main" id="{A25A46DC-9A1F-E246-9D2B-C4214D16CA52}"/>
                </a:ext>
              </a:extLst>
            </p:cNvPr>
            <p:cNvSpPr/>
            <p:nvPr/>
          </p:nvSpPr>
          <p:spPr bwMode="gray">
            <a:xfrm>
              <a:off x="10181414" y="4051265"/>
              <a:ext cx="1168313" cy="969495"/>
            </a:xfrm>
            <a:prstGeom prst="rect">
              <a:avLst/>
            </a:prstGeom>
            <a:gradFill>
              <a:gsLst>
                <a:gs pos="0">
                  <a:schemeClr val="accent4"/>
                </a:gs>
                <a:gs pos="98000">
                  <a:schemeClr val="accent4"/>
                </a:gs>
                <a:gs pos="98000">
                  <a:schemeClr val="accent6"/>
                </a:gs>
              </a:gsLst>
              <a:lin ang="5400000" scaled="1"/>
            </a:gradFill>
          </p:spPr>
          <p:txBody>
            <a:bodyPr vert="horz" lIns="594360" tIns="457200" rIns="457200" bIns="457200" rtlCol="0">
              <a:noAutofit/>
            </a:bodyPr>
            <a:lstStyle/>
            <a:p>
              <a:pPr>
                <a:lnSpc>
                  <a:spcPct val="90000"/>
                </a:lnSpc>
                <a:spcBef>
                  <a:spcPts val="1500"/>
                </a:spcBef>
                <a:buClr>
                  <a:schemeClr val="tx1">
                    <a:lumMod val="60000"/>
                    <a:lumOff val="40000"/>
                  </a:schemeClr>
                </a:buClr>
                <a:buSzPct val="90000"/>
              </a:pPr>
              <a:endParaRPr lang="en-US" sz="1600" dirty="0">
                <a:solidFill>
                  <a:schemeClr val="bg1"/>
                </a:solidFill>
              </a:endParaRPr>
            </a:p>
          </p:txBody>
        </p:sp>
        <p:sp>
          <p:nvSpPr>
            <p:cNvPr id="195" name="Rectangle 194">
              <a:extLst>
                <a:ext uri="{FF2B5EF4-FFF2-40B4-BE49-F238E27FC236}">
                  <a16:creationId xmlns:a16="http://schemas.microsoft.com/office/drawing/2014/main" id="{72A29D88-3318-4B48-B193-CA80A2D907C4}"/>
                </a:ext>
              </a:extLst>
            </p:cNvPr>
            <p:cNvSpPr/>
            <p:nvPr/>
          </p:nvSpPr>
          <p:spPr>
            <a:xfrm>
              <a:off x="10181415" y="4111701"/>
              <a:ext cx="1168313" cy="922896"/>
            </a:xfrm>
            <a:prstGeom prst="rect">
              <a:avLst/>
            </a:prstGeom>
          </p:spPr>
          <p:txBody>
            <a:bodyPr wrap="square">
              <a:spAutoFit/>
            </a:bodyPr>
            <a:lstStyle/>
            <a:p>
              <a:pPr algn="ctr"/>
              <a:r>
                <a:rPr lang="en-US" sz="1200" b="1" dirty="0">
                  <a:solidFill>
                    <a:schemeClr val="bg1"/>
                  </a:solidFill>
                  <a:ea typeface="Gotham Rounded Book" charset="0"/>
                  <a:cs typeface="Gotham Rounded Book" charset="0"/>
                </a:rPr>
                <a:t>4. Routing Decision on Tier 1 DR</a:t>
              </a:r>
            </a:p>
          </p:txBody>
        </p:sp>
      </p:grpSp>
      <p:sp>
        <p:nvSpPr>
          <p:cNvPr id="6" name="Freeform 5">
            <a:extLst>
              <a:ext uri="{FF2B5EF4-FFF2-40B4-BE49-F238E27FC236}">
                <a16:creationId xmlns:a16="http://schemas.microsoft.com/office/drawing/2014/main" id="{849A64C7-3020-6444-81F2-D5198F7018E2}"/>
              </a:ext>
            </a:extLst>
          </p:cNvPr>
          <p:cNvSpPr/>
          <p:nvPr/>
        </p:nvSpPr>
        <p:spPr>
          <a:xfrm flipH="1" flipV="1">
            <a:off x="1604642" y="5223550"/>
            <a:ext cx="4604490" cy="650713"/>
          </a:xfrm>
          <a:custGeom>
            <a:avLst/>
            <a:gdLst>
              <a:gd name="connsiteX0" fmla="*/ 4652683 w 4707028"/>
              <a:gd name="connsiteY0" fmla="*/ 618565 h 618565"/>
              <a:gd name="connsiteX1" fmla="*/ 4652683 w 4707028"/>
              <a:gd name="connsiteY1" fmla="*/ 282389 h 618565"/>
              <a:gd name="connsiteX2" fmla="*/ 4087906 w 4707028"/>
              <a:gd name="connsiteY2" fmla="*/ 242048 h 618565"/>
              <a:gd name="connsiteX3" fmla="*/ 2850777 w 4707028"/>
              <a:gd name="connsiteY3" fmla="*/ 268942 h 618565"/>
              <a:gd name="connsiteX4" fmla="*/ 1317812 w 4707028"/>
              <a:gd name="connsiteY4" fmla="*/ 255495 h 618565"/>
              <a:gd name="connsiteX5" fmla="*/ 793377 w 4707028"/>
              <a:gd name="connsiteY5" fmla="*/ 255495 h 618565"/>
              <a:gd name="connsiteX6" fmla="*/ 389965 w 4707028"/>
              <a:gd name="connsiteY6" fmla="*/ 242048 h 618565"/>
              <a:gd name="connsiteX7" fmla="*/ 121024 w 4707028"/>
              <a:gd name="connsiteY7" fmla="*/ 121024 h 618565"/>
              <a:gd name="connsiteX8" fmla="*/ 0 w 4707028"/>
              <a:gd name="connsiteY8" fmla="*/ 0 h 618565"/>
              <a:gd name="connsiteX0" fmla="*/ 4652683 w 4707028"/>
              <a:gd name="connsiteY0" fmla="*/ 1012246 h 1012246"/>
              <a:gd name="connsiteX1" fmla="*/ 4652683 w 4707028"/>
              <a:gd name="connsiteY1" fmla="*/ 676070 h 1012246"/>
              <a:gd name="connsiteX2" fmla="*/ 4087906 w 4707028"/>
              <a:gd name="connsiteY2" fmla="*/ 635729 h 1012246"/>
              <a:gd name="connsiteX3" fmla="*/ 2850777 w 4707028"/>
              <a:gd name="connsiteY3" fmla="*/ 662623 h 1012246"/>
              <a:gd name="connsiteX4" fmla="*/ 1317812 w 4707028"/>
              <a:gd name="connsiteY4" fmla="*/ 649176 h 1012246"/>
              <a:gd name="connsiteX5" fmla="*/ 793377 w 4707028"/>
              <a:gd name="connsiteY5" fmla="*/ 649176 h 1012246"/>
              <a:gd name="connsiteX6" fmla="*/ 389965 w 4707028"/>
              <a:gd name="connsiteY6" fmla="*/ 635729 h 1012246"/>
              <a:gd name="connsiteX7" fmla="*/ 121024 w 4707028"/>
              <a:gd name="connsiteY7" fmla="*/ 514705 h 1012246"/>
              <a:gd name="connsiteX8" fmla="*/ 0 w 4707028"/>
              <a:gd name="connsiteY8" fmla="*/ 0 h 1012246"/>
              <a:gd name="connsiteX0" fmla="*/ 4665258 w 4713072"/>
              <a:gd name="connsiteY0" fmla="*/ 1209086 h 1209086"/>
              <a:gd name="connsiteX1" fmla="*/ 4652683 w 4713072"/>
              <a:gd name="connsiteY1" fmla="*/ 676070 h 1209086"/>
              <a:gd name="connsiteX2" fmla="*/ 4087906 w 4713072"/>
              <a:gd name="connsiteY2" fmla="*/ 635729 h 1209086"/>
              <a:gd name="connsiteX3" fmla="*/ 2850777 w 4713072"/>
              <a:gd name="connsiteY3" fmla="*/ 662623 h 1209086"/>
              <a:gd name="connsiteX4" fmla="*/ 1317812 w 4713072"/>
              <a:gd name="connsiteY4" fmla="*/ 649176 h 1209086"/>
              <a:gd name="connsiteX5" fmla="*/ 793377 w 4713072"/>
              <a:gd name="connsiteY5" fmla="*/ 649176 h 1209086"/>
              <a:gd name="connsiteX6" fmla="*/ 389965 w 4713072"/>
              <a:gd name="connsiteY6" fmla="*/ 635729 h 1209086"/>
              <a:gd name="connsiteX7" fmla="*/ 121024 w 4713072"/>
              <a:gd name="connsiteY7" fmla="*/ 514705 h 1209086"/>
              <a:gd name="connsiteX8" fmla="*/ 0 w 4713072"/>
              <a:gd name="connsiteY8" fmla="*/ 0 h 1209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13072" h="1209086">
                <a:moveTo>
                  <a:pt x="4665258" y="1209086"/>
                </a:moveTo>
                <a:cubicBezTo>
                  <a:pt x="4712322" y="1072374"/>
                  <a:pt x="4748908" y="771629"/>
                  <a:pt x="4652683" y="676070"/>
                </a:cubicBezTo>
                <a:cubicBezTo>
                  <a:pt x="4556458" y="580511"/>
                  <a:pt x="4388224" y="637970"/>
                  <a:pt x="4087906" y="635729"/>
                </a:cubicBezTo>
                <a:cubicBezTo>
                  <a:pt x="3787588" y="633488"/>
                  <a:pt x="2850777" y="662623"/>
                  <a:pt x="2850777" y="662623"/>
                </a:cubicBezTo>
                <a:lnTo>
                  <a:pt x="1317812" y="649176"/>
                </a:lnTo>
                <a:lnTo>
                  <a:pt x="793377" y="649176"/>
                </a:lnTo>
                <a:cubicBezTo>
                  <a:pt x="638736" y="646935"/>
                  <a:pt x="502024" y="658141"/>
                  <a:pt x="389965" y="635729"/>
                </a:cubicBezTo>
                <a:cubicBezTo>
                  <a:pt x="277906" y="613317"/>
                  <a:pt x="186018" y="620660"/>
                  <a:pt x="121024" y="514705"/>
                </a:cubicBezTo>
                <a:cubicBezTo>
                  <a:pt x="56030" y="408750"/>
                  <a:pt x="28015" y="40341"/>
                  <a:pt x="0" y="0"/>
                </a:cubicBezTo>
              </a:path>
            </a:pathLst>
          </a:custGeom>
          <a:noFill/>
          <a:ln w="38100">
            <a:solidFill>
              <a:srgbClr val="820024"/>
            </a:solidFill>
            <a:tailEnd type="stealth"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199" name="Group 198">
            <a:extLst>
              <a:ext uri="{FF2B5EF4-FFF2-40B4-BE49-F238E27FC236}">
                <a16:creationId xmlns:a16="http://schemas.microsoft.com/office/drawing/2014/main" id="{11D15A0A-132A-134E-9BE4-F19B6345E079}"/>
              </a:ext>
            </a:extLst>
          </p:cNvPr>
          <p:cNvGrpSpPr/>
          <p:nvPr/>
        </p:nvGrpSpPr>
        <p:grpSpPr>
          <a:xfrm>
            <a:off x="3873664" y="4655931"/>
            <a:ext cx="1825737" cy="471475"/>
            <a:chOff x="9416611" y="1601861"/>
            <a:chExt cx="1825737" cy="471475"/>
          </a:xfrm>
        </p:grpSpPr>
        <p:sp>
          <p:nvSpPr>
            <p:cNvPr id="200" name="Rectangle 199">
              <a:extLst>
                <a:ext uri="{FF2B5EF4-FFF2-40B4-BE49-F238E27FC236}">
                  <a16:creationId xmlns:a16="http://schemas.microsoft.com/office/drawing/2014/main" id="{C6CB29D4-02CF-8345-94F9-1AAB01CE44DC}"/>
                </a:ext>
              </a:extLst>
            </p:cNvPr>
            <p:cNvSpPr/>
            <p:nvPr/>
          </p:nvSpPr>
          <p:spPr bwMode="gray">
            <a:xfrm>
              <a:off x="9742114" y="1612337"/>
              <a:ext cx="1152861" cy="460999"/>
            </a:xfrm>
            <a:prstGeom prst="rect">
              <a:avLst/>
            </a:prstGeom>
            <a:gradFill>
              <a:gsLst>
                <a:gs pos="0">
                  <a:schemeClr val="accent1"/>
                </a:gs>
                <a:gs pos="98000">
                  <a:schemeClr val="accent1"/>
                </a:gs>
                <a:gs pos="98000">
                  <a:schemeClr val="accent3"/>
                </a:gs>
              </a:gsLst>
              <a:lin ang="5400000" scaled="1"/>
            </a:gradFill>
          </p:spPr>
          <p:txBody>
            <a:bodyPr vert="horz" lIns="594360" tIns="457200" rIns="457200" bIns="0" rtlCol="0">
              <a:noAutofit/>
            </a:bodyPr>
            <a:lstStyle/>
            <a:p>
              <a:pPr>
                <a:lnSpc>
                  <a:spcPct val="90000"/>
                </a:lnSpc>
                <a:spcBef>
                  <a:spcPts val="1500"/>
                </a:spcBef>
                <a:buClr>
                  <a:schemeClr val="tx1">
                    <a:lumMod val="60000"/>
                    <a:lumOff val="40000"/>
                  </a:schemeClr>
                </a:buClr>
                <a:buSzPct val="90000"/>
              </a:pPr>
              <a:endParaRPr lang="en-US" sz="1600" dirty="0">
                <a:solidFill>
                  <a:schemeClr val="bg1"/>
                </a:solidFill>
              </a:endParaRPr>
            </a:p>
          </p:txBody>
        </p:sp>
        <p:sp>
          <p:nvSpPr>
            <p:cNvPr id="201" name="Rectangle 200">
              <a:extLst>
                <a:ext uri="{FF2B5EF4-FFF2-40B4-BE49-F238E27FC236}">
                  <a16:creationId xmlns:a16="http://schemas.microsoft.com/office/drawing/2014/main" id="{E358411D-FEFA-2F45-979D-5EFAEBD2920C}"/>
                </a:ext>
              </a:extLst>
            </p:cNvPr>
            <p:cNvSpPr/>
            <p:nvPr/>
          </p:nvSpPr>
          <p:spPr>
            <a:xfrm>
              <a:off x="9416611" y="1601861"/>
              <a:ext cx="1825737" cy="461665"/>
            </a:xfrm>
            <a:prstGeom prst="rect">
              <a:avLst/>
            </a:prstGeom>
          </p:spPr>
          <p:txBody>
            <a:bodyPr wrap="square">
              <a:spAutoFit/>
            </a:bodyPr>
            <a:lstStyle/>
            <a:p>
              <a:pPr algn="ctr"/>
              <a:r>
                <a:rPr lang="en-US" sz="1200" b="1" dirty="0">
                  <a:solidFill>
                    <a:schemeClr val="bg1"/>
                  </a:solidFill>
                  <a:ea typeface="Gotham Rounded Book" charset="0"/>
                  <a:cs typeface="Gotham Rounded Book" charset="0"/>
                </a:rPr>
                <a:t>5. </a:t>
              </a:r>
              <a:r>
                <a:rPr lang="en-US" sz="1200" b="1" dirty="0" err="1">
                  <a:solidFill>
                    <a:schemeClr val="bg1"/>
                  </a:solidFill>
                  <a:ea typeface="Gotham Rounded Book" charset="0"/>
                  <a:cs typeface="Gotham Rounded Book" charset="0"/>
                </a:rPr>
                <a:t>Geneve</a:t>
              </a:r>
              <a:r>
                <a:rPr lang="en-US" sz="1200" b="1" dirty="0">
                  <a:solidFill>
                    <a:schemeClr val="bg1"/>
                  </a:solidFill>
                  <a:ea typeface="Gotham Rounded Book" charset="0"/>
                  <a:cs typeface="Gotham Rounded Book" charset="0"/>
                </a:rPr>
                <a:t> Encapsulation</a:t>
              </a:r>
            </a:p>
          </p:txBody>
        </p:sp>
      </p:grpSp>
      <p:grpSp>
        <p:nvGrpSpPr>
          <p:cNvPr id="202" name="Group 201">
            <a:extLst>
              <a:ext uri="{FF2B5EF4-FFF2-40B4-BE49-F238E27FC236}">
                <a16:creationId xmlns:a16="http://schemas.microsoft.com/office/drawing/2014/main" id="{D51B9903-7524-4148-96DB-871E03C953D1}"/>
              </a:ext>
            </a:extLst>
          </p:cNvPr>
          <p:cNvGrpSpPr/>
          <p:nvPr/>
        </p:nvGrpSpPr>
        <p:grpSpPr>
          <a:xfrm>
            <a:off x="134886" y="4104205"/>
            <a:ext cx="1168314" cy="688656"/>
            <a:chOff x="10181414" y="4051265"/>
            <a:chExt cx="1168314" cy="983332"/>
          </a:xfrm>
        </p:grpSpPr>
        <p:sp>
          <p:nvSpPr>
            <p:cNvPr id="203" name="Rectangle 202">
              <a:extLst>
                <a:ext uri="{FF2B5EF4-FFF2-40B4-BE49-F238E27FC236}">
                  <a16:creationId xmlns:a16="http://schemas.microsoft.com/office/drawing/2014/main" id="{B95AFF66-0609-4344-8462-5EAAD433A929}"/>
                </a:ext>
              </a:extLst>
            </p:cNvPr>
            <p:cNvSpPr/>
            <p:nvPr/>
          </p:nvSpPr>
          <p:spPr bwMode="gray">
            <a:xfrm>
              <a:off x="10181414" y="4051265"/>
              <a:ext cx="1168313" cy="969495"/>
            </a:xfrm>
            <a:prstGeom prst="rect">
              <a:avLst/>
            </a:prstGeom>
            <a:gradFill>
              <a:gsLst>
                <a:gs pos="0">
                  <a:schemeClr val="accent4"/>
                </a:gs>
                <a:gs pos="98000">
                  <a:schemeClr val="accent4"/>
                </a:gs>
                <a:gs pos="98000">
                  <a:schemeClr val="accent6"/>
                </a:gs>
              </a:gsLst>
              <a:lin ang="5400000" scaled="1"/>
            </a:gradFill>
          </p:spPr>
          <p:txBody>
            <a:bodyPr vert="horz" lIns="594360" tIns="457200" rIns="457200" bIns="457200" rtlCol="0">
              <a:noAutofit/>
            </a:bodyPr>
            <a:lstStyle/>
            <a:p>
              <a:pPr>
                <a:lnSpc>
                  <a:spcPct val="90000"/>
                </a:lnSpc>
                <a:spcBef>
                  <a:spcPts val="1500"/>
                </a:spcBef>
                <a:buClr>
                  <a:schemeClr val="tx1">
                    <a:lumMod val="60000"/>
                    <a:lumOff val="40000"/>
                  </a:schemeClr>
                </a:buClr>
                <a:buSzPct val="90000"/>
              </a:pPr>
              <a:endParaRPr lang="en-US" sz="1600" dirty="0">
                <a:solidFill>
                  <a:schemeClr val="bg1"/>
                </a:solidFill>
              </a:endParaRPr>
            </a:p>
          </p:txBody>
        </p:sp>
        <p:sp>
          <p:nvSpPr>
            <p:cNvPr id="204" name="Rectangle 203">
              <a:extLst>
                <a:ext uri="{FF2B5EF4-FFF2-40B4-BE49-F238E27FC236}">
                  <a16:creationId xmlns:a16="http://schemas.microsoft.com/office/drawing/2014/main" id="{E6426789-0070-5F45-B0D9-3A5B42BA5730}"/>
                </a:ext>
              </a:extLst>
            </p:cNvPr>
            <p:cNvSpPr/>
            <p:nvPr/>
          </p:nvSpPr>
          <p:spPr>
            <a:xfrm>
              <a:off x="10181415" y="4111701"/>
              <a:ext cx="1168313" cy="922896"/>
            </a:xfrm>
            <a:prstGeom prst="rect">
              <a:avLst/>
            </a:prstGeom>
          </p:spPr>
          <p:txBody>
            <a:bodyPr wrap="square">
              <a:spAutoFit/>
            </a:bodyPr>
            <a:lstStyle/>
            <a:p>
              <a:pPr algn="ctr"/>
              <a:r>
                <a:rPr lang="en-US" sz="1200" b="1" dirty="0">
                  <a:solidFill>
                    <a:schemeClr val="bg1"/>
                  </a:solidFill>
                  <a:ea typeface="Gotham Rounded Book" charset="0"/>
                  <a:cs typeface="Gotham Rounded Book" charset="0"/>
                </a:rPr>
                <a:t>3. Routing Decision on Tier 1 SR</a:t>
              </a:r>
            </a:p>
          </p:txBody>
        </p:sp>
      </p:grpSp>
      <p:sp>
        <p:nvSpPr>
          <p:cNvPr id="205" name="Freeform 204">
            <a:extLst>
              <a:ext uri="{FF2B5EF4-FFF2-40B4-BE49-F238E27FC236}">
                <a16:creationId xmlns:a16="http://schemas.microsoft.com/office/drawing/2014/main" id="{0D3F6478-570A-7D46-9557-B52EF7E8083E}"/>
              </a:ext>
            </a:extLst>
          </p:cNvPr>
          <p:cNvSpPr/>
          <p:nvPr/>
        </p:nvSpPr>
        <p:spPr>
          <a:xfrm rot="10800000">
            <a:off x="1679981" y="3093704"/>
            <a:ext cx="2587" cy="726141"/>
          </a:xfrm>
          <a:custGeom>
            <a:avLst/>
            <a:gdLst>
              <a:gd name="connsiteX0" fmla="*/ 2587 w 2587"/>
              <a:gd name="connsiteY0" fmla="*/ 726141 h 726141"/>
              <a:gd name="connsiteX1" fmla="*/ 2587 w 2587"/>
              <a:gd name="connsiteY1" fmla="*/ 0 h 726141"/>
            </a:gdLst>
            <a:ahLst/>
            <a:cxnLst>
              <a:cxn ang="0">
                <a:pos x="connsiteX0" y="connsiteY0"/>
              </a:cxn>
              <a:cxn ang="0">
                <a:pos x="connsiteX1" y="connsiteY1"/>
              </a:cxn>
            </a:cxnLst>
            <a:rect l="l" t="t" r="r" b="b"/>
            <a:pathLst>
              <a:path w="2587" h="726141">
                <a:moveTo>
                  <a:pt x="2587" y="726141"/>
                </a:moveTo>
                <a:cubicBezTo>
                  <a:pt x="346" y="425823"/>
                  <a:pt x="-1895" y="125506"/>
                  <a:pt x="2587" y="0"/>
                </a:cubicBezTo>
              </a:path>
            </a:pathLst>
          </a:custGeom>
          <a:noFill/>
          <a:ln w="38100">
            <a:solidFill>
              <a:srgbClr val="820024"/>
            </a:solidFill>
            <a:tailEnd type="stealth"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206" name="Group 205">
            <a:extLst>
              <a:ext uri="{FF2B5EF4-FFF2-40B4-BE49-F238E27FC236}">
                <a16:creationId xmlns:a16="http://schemas.microsoft.com/office/drawing/2014/main" id="{9609064D-19F3-7F44-ABA0-160910280E59}"/>
              </a:ext>
            </a:extLst>
          </p:cNvPr>
          <p:cNvGrpSpPr/>
          <p:nvPr/>
        </p:nvGrpSpPr>
        <p:grpSpPr>
          <a:xfrm>
            <a:off x="49665" y="3071117"/>
            <a:ext cx="1168314" cy="688656"/>
            <a:chOff x="10181414" y="4051265"/>
            <a:chExt cx="1168314" cy="983332"/>
          </a:xfrm>
        </p:grpSpPr>
        <p:sp>
          <p:nvSpPr>
            <p:cNvPr id="207" name="Rectangle 206">
              <a:extLst>
                <a:ext uri="{FF2B5EF4-FFF2-40B4-BE49-F238E27FC236}">
                  <a16:creationId xmlns:a16="http://schemas.microsoft.com/office/drawing/2014/main" id="{CE83745B-48B9-1041-B6F2-EB06713B0BDB}"/>
                </a:ext>
              </a:extLst>
            </p:cNvPr>
            <p:cNvSpPr/>
            <p:nvPr/>
          </p:nvSpPr>
          <p:spPr bwMode="gray">
            <a:xfrm>
              <a:off x="10181414" y="4051265"/>
              <a:ext cx="1168313" cy="969495"/>
            </a:xfrm>
            <a:prstGeom prst="rect">
              <a:avLst/>
            </a:prstGeom>
            <a:solidFill>
              <a:srgbClr val="002060"/>
            </a:solidFill>
          </p:spPr>
          <p:txBody>
            <a:bodyPr vert="horz" lIns="594360" tIns="457200" rIns="457200" bIns="457200" rtlCol="0">
              <a:noAutofit/>
            </a:bodyPr>
            <a:lstStyle/>
            <a:p>
              <a:pPr>
                <a:lnSpc>
                  <a:spcPct val="90000"/>
                </a:lnSpc>
                <a:spcBef>
                  <a:spcPts val="1500"/>
                </a:spcBef>
                <a:buClr>
                  <a:schemeClr val="tx1">
                    <a:lumMod val="60000"/>
                    <a:lumOff val="40000"/>
                  </a:schemeClr>
                </a:buClr>
                <a:buSzPct val="90000"/>
              </a:pPr>
              <a:endParaRPr lang="en-US" sz="1600" dirty="0">
                <a:solidFill>
                  <a:schemeClr val="bg1"/>
                </a:solidFill>
              </a:endParaRPr>
            </a:p>
          </p:txBody>
        </p:sp>
        <p:sp>
          <p:nvSpPr>
            <p:cNvPr id="208" name="Rectangle 207">
              <a:extLst>
                <a:ext uri="{FF2B5EF4-FFF2-40B4-BE49-F238E27FC236}">
                  <a16:creationId xmlns:a16="http://schemas.microsoft.com/office/drawing/2014/main" id="{5353CCC9-A8BC-0A42-813F-8EFEF0F3B7F6}"/>
                </a:ext>
              </a:extLst>
            </p:cNvPr>
            <p:cNvSpPr/>
            <p:nvPr/>
          </p:nvSpPr>
          <p:spPr>
            <a:xfrm>
              <a:off x="10181415" y="4111701"/>
              <a:ext cx="1168313" cy="922896"/>
            </a:xfrm>
            <a:prstGeom prst="rect">
              <a:avLst/>
            </a:prstGeom>
          </p:spPr>
          <p:txBody>
            <a:bodyPr wrap="square">
              <a:spAutoFit/>
            </a:bodyPr>
            <a:lstStyle/>
            <a:p>
              <a:pPr algn="ctr"/>
              <a:r>
                <a:rPr lang="en-US" sz="1200" b="1" dirty="0">
                  <a:solidFill>
                    <a:schemeClr val="bg1"/>
                  </a:solidFill>
                  <a:ea typeface="Gotham Rounded Book" charset="0"/>
                  <a:cs typeface="Gotham Rounded Book" charset="0"/>
                </a:rPr>
                <a:t>2. Routing Decision on Tier 0 DR</a:t>
              </a:r>
            </a:p>
          </p:txBody>
        </p:sp>
      </p:grpSp>
      <p:sp>
        <p:nvSpPr>
          <p:cNvPr id="215" name="Freeform 214">
            <a:extLst>
              <a:ext uri="{FF2B5EF4-FFF2-40B4-BE49-F238E27FC236}">
                <a16:creationId xmlns:a16="http://schemas.microsoft.com/office/drawing/2014/main" id="{B1A11258-764D-044D-B202-38370F60EC3D}"/>
              </a:ext>
            </a:extLst>
          </p:cNvPr>
          <p:cNvSpPr/>
          <p:nvPr/>
        </p:nvSpPr>
        <p:spPr>
          <a:xfrm flipH="1" flipV="1">
            <a:off x="1685332" y="2059458"/>
            <a:ext cx="45719" cy="726141"/>
          </a:xfrm>
          <a:custGeom>
            <a:avLst/>
            <a:gdLst>
              <a:gd name="connsiteX0" fmla="*/ 2587 w 2587"/>
              <a:gd name="connsiteY0" fmla="*/ 726141 h 726141"/>
              <a:gd name="connsiteX1" fmla="*/ 2587 w 2587"/>
              <a:gd name="connsiteY1" fmla="*/ 0 h 726141"/>
            </a:gdLst>
            <a:ahLst/>
            <a:cxnLst>
              <a:cxn ang="0">
                <a:pos x="connsiteX0" y="connsiteY0"/>
              </a:cxn>
              <a:cxn ang="0">
                <a:pos x="connsiteX1" y="connsiteY1"/>
              </a:cxn>
            </a:cxnLst>
            <a:rect l="l" t="t" r="r" b="b"/>
            <a:pathLst>
              <a:path w="2587" h="726141">
                <a:moveTo>
                  <a:pt x="2587" y="726141"/>
                </a:moveTo>
                <a:cubicBezTo>
                  <a:pt x="346" y="425823"/>
                  <a:pt x="-1895" y="125506"/>
                  <a:pt x="2587" y="0"/>
                </a:cubicBezTo>
              </a:path>
            </a:pathLst>
          </a:custGeom>
          <a:noFill/>
          <a:ln w="38100">
            <a:solidFill>
              <a:srgbClr val="820024"/>
            </a:solidFill>
            <a:tailEnd type="stealth"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216" name="Group 215">
            <a:extLst>
              <a:ext uri="{FF2B5EF4-FFF2-40B4-BE49-F238E27FC236}">
                <a16:creationId xmlns:a16="http://schemas.microsoft.com/office/drawing/2014/main" id="{D308881A-350C-624C-8236-0FB5B8EA0038}"/>
              </a:ext>
            </a:extLst>
          </p:cNvPr>
          <p:cNvGrpSpPr/>
          <p:nvPr/>
        </p:nvGrpSpPr>
        <p:grpSpPr>
          <a:xfrm>
            <a:off x="54867" y="2028539"/>
            <a:ext cx="1168314" cy="688656"/>
            <a:chOff x="10181414" y="4051265"/>
            <a:chExt cx="1168314" cy="983332"/>
          </a:xfrm>
        </p:grpSpPr>
        <p:sp>
          <p:nvSpPr>
            <p:cNvPr id="217" name="Rectangle 216">
              <a:extLst>
                <a:ext uri="{FF2B5EF4-FFF2-40B4-BE49-F238E27FC236}">
                  <a16:creationId xmlns:a16="http://schemas.microsoft.com/office/drawing/2014/main" id="{08A8A5E1-EABB-8C47-A129-F474C942042D}"/>
                </a:ext>
              </a:extLst>
            </p:cNvPr>
            <p:cNvSpPr/>
            <p:nvPr/>
          </p:nvSpPr>
          <p:spPr bwMode="gray">
            <a:xfrm>
              <a:off x="10181414" y="4051265"/>
              <a:ext cx="1168313" cy="969495"/>
            </a:xfrm>
            <a:prstGeom prst="rect">
              <a:avLst/>
            </a:prstGeom>
            <a:solidFill>
              <a:srgbClr val="002060"/>
            </a:solidFill>
          </p:spPr>
          <p:txBody>
            <a:bodyPr vert="horz" lIns="594360" tIns="457200" rIns="457200" bIns="457200" rtlCol="0">
              <a:noAutofit/>
            </a:bodyPr>
            <a:lstStyle/>
            <a:p>
              <a:pPr>
                <a:lnSpc>
                  <a:spcPct val="90000"/>
                </a:lnSpc>
                <a:spcBef>
                  <a:spcPts val="1500"/>
                </a:spcBef>
                <a:buClr>
                  <a:schemeClr val="tx1">
                    <a:lumMod val="60000"/>
                    <a:lumOff val="40000"/>
                  </a:schemeClr>
                </a:buClr>
                <a:buSzPct val="90000"/>
              </a:pPr>
              <a:endParaRPr lang="en-US" sz="1600" dirty="0">
                <a:solidFill>
                  <a:schemeClr val="bg1"/>
                </a:solidFill>
              </a:endParaRPr>
            </a:p>
          </p:txBody>
        </p:sp>
        <p:sp>
          <p:nvSpPr>
            <p:cNvPr id="218" name="Rectangle 217">
              <a:extLst>
                <a:ext uri="{FF2B5EF4-FFF2-40B4-BE49-F238E27FC236}">
                  <a16:creationId xmlns:a16="http://schemas.microsoft.com/office/drawing/2014/main" id="{CFBE5871-6F86-6646-8253-C3AFDE0B8BEB}"/>
                </a:ext>
              </a:extLst>
            </p:cNvPr>
            <p:cNvSpPr/>
            <p:nvPr/>
          </p:nvSpPr>
          <p:spPr>
            <a:xfrm>
              <a:off x="10181415" y="4111701"/>
              <a:ext cx="1168313" cy="922896"/>
            </a:xfrm>
            <a:prstGeom prst="rect">
              <a:avLst/>
            </a:prstGeom>
          </p:spPr>
          <p:txBody>
            <a:bodyPr wrap="square">
              <a:spAutoFit/>
            </a:bodyPr>
            <a:lstStyle/>
            <a:p>
              <a:pPr algn="ctr"/>
              <a:r>
                <a:rPr lang="en-US" sz="1200" b="1" dirty="0">
                  <a:solidFill>
                    <a:schemeClr val="bg1"/>
                  </a:solidFill>
                  <a:ea typeface="Gotham Rounded Book" charset="0"/>
                  <a:cs typeface="Gotham Rounded Book" charset="0"/>
                </a:rPr>
                <a:t>1. Routing Decision on Tier 0 SR</a:t>
              </a:r>
            </a:p>
          </p:txBody>
        </p:sp>
      </p:grpSp>
      <p:sp>
        <p:nvSpPr>
          <p:cNvPr id="219" name="Freeform 218">
            <a:extLst>
              <a:ext uri="{FF2B5EF4-FFF2-40B4-BE49-F238E27FC236}">
                <a16:creationId xmlns:a16="http://schemas.microsoft.com/office/drawing/2014/main" id="{5AB965BB-B6FF-514A-9E05-EB56DC82022D}"/>
              </a:ext>
            </a:extLst>
          </p:cNvPr>
          <p:cNvSpPr/>
          <p:nvPr/>
        </p:nvSpPr>
        <p:spPr>
          <a:xfrm rot="10800000" flipH="1">
            <a:off x="1448320" y="1126314"/>
            <a:ext cx="53409" cy="586990"/>
          </a:xfrm>
          <a:custGeom>
            <a:avLst/>
            <a:gdLst>
              <a:gd name="connsiteX0" fmla="*/ 2587 w 2587"/>
              <a:gd name="connsiteY0" fmla="*/ 726141 h 726141"/>
              <a:gd name="connsiteX1" fmla="*/ 2587 w 2587"/>
              <a:gd name="connsiteY1" fmla="*/ 0 h 726141"/>
            </a:gdLst>
            <a:ahLst/>
            <a:cxnLst>
              <a:cxn ang="0">
                <a:pos x="connsiteX0" y="connsiteY0"/>
              </a:cxn>
              <a:cxn ang="0">
                <a:pos x="connsiteX1" y="connsiteY1"/>
              </a:cxn>
            </a:cxnLst>
            <a:rect l="l" t="t" r="r" b="b"/>
            <a:pathLst>
              <a:path w="2587" h="726141">
                <a:moveTo>
                  <a:pt x="2587" y="726141"/>
                </a:moveTo>
                <a:cubicBezTo>
                  <a:pt x="346" y="425823"/>
                  <a:pt x="-1895" y="125506"/>
                  <a:pt x="2587" y="0"/>
                </a:cubicBezTo>
              </a:path>
            </a:pathLst>
          </a:custGeom>
          <a:noFill/>
          <a:ln w="38100">
            <a:solidFill>
              <a:srgbClr val="820024"/>
            </a:solidFill>
            <a:tailEnd type="stealth"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96" name="Freeform 195">
            <a:extLst>
              <a:ext uri="{FF2B5EF4-FFF2-40B4-BE49-F238E27FC236}">
                <a16:creationId xmlns:a16="http://schemas.microsoft.com/office/drawing/2014/main" id="{D902BD46-51D1-AB4F-A5DD-C682138346E9}"/>
              </a:ext>
            </a:extLst>
          </p:cNvPr>
          <p:cNvSpPr/>
          <p:nvPr/>
        </p:nvSpPr>
        <p:spPr>
          <a:xfrm rot="10800000">
            <a:off x="1677991" y="4159866"/>
            <a:ext cx="2587" cy="726141"/>
          </a:xfrm>
          <a:custGeom>
            <a:avLst/>
            <a:gdLst>
              <a:gd name="connsiteX0" fmla="*/ 2587 w 2587"/>
              <a:gd name="connsiteY0" fmla="*/ 726141 h 726141"/>
              <a:gd name="connsiteX1" fmla="*/ 2587 w 2587"/>
              <a:gd name="connsiteY1" fmla="*/ 0 h 726141"/>
            </a:gdLst>
            <a:ahLst/>
            <a:cxnLst>
              <a:cxn ang="0">
                <a:pos x="connsiteX0" y="connsiteY0"/>
              </a:cxn>
              <a:cxn ang="0">
                <a:pos x="connsiteX1" y="connsiteY1"/>
              </a:cxn>
            </a:cxnLst>
            <a:rect l="l" t="t" r="r" b="b"/>
            <a:pathLst>
              <a:path w="2587" h="726141">
                <a:moveTo>
                  <a:pt x="2587" y="726141"/>
                </a:moveTo>
                <a:cubicBezTo>
                  <a:pt x="346" y="425823"/>
                  <a:pt x="-1895" y="125506"/>
                  <a:pt x="2587" y="0"/>
                </a:cubicBezTo>
              </a:path>
            </a:pathLst>
          </a:custGeom>
          <a:noFill/>
          <a:ln w="38100">
            <a:solidFill>
              <a:srgbClr val="820024"/>
            </a:solidFill>
            <a:tailEnd type="stealth"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Tree>
    <p:extLst>
      <p:ext uri="{BB962C8B-B14F-4D97-AF65-F5344CB8AC3E}">
        <p14:creationId xmlns:p14="http://schemas.microsoft.com/office/powerpoint/2010/main" val="311997888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mph" presetSubtype="0" autoRev="1" fill="hold" grpId="0" nodeType="clickEffect">
                                  <p:stCondLst>
                                    <p:cond delay="0"/>
                                  </p:stCondLst>
                                  <p:childTnLst>
                                    <p:animScale>
                                      <p:cBhvr>
                                        <p:cTn id="6" dur="2000" fill="hold"/>
                                        <p:tgtEl>
                                          <p:spTgt spid="4">
                                            <p:txEl>
                                              <p:pRg st="0" end="0"/>
                                            </p:txEl>
                                          </p:spTgt>
                                        </p:tgtEl>
                                      </p:cBhvr>
                                      <p:by x="125000" y="125000"/>
                                    </p:animScale>
                                  </p:childTnLst>
                                </p:cTn>
                              </p:par>
                            </p:childTnLst>
                          </p:cTn>
                        </p:par>
                      </p:childTnLst>
                    </p:cTn>
                  </p:par>
                  <p:par>
                    <p:cTn id="7" fill="hold">
                      <p:stCondLst>
                        <p:cond delay="indefinite"/>
                      </p:stCondLst>
                      <p:childTnLst>
                        <p:par>
                          <p:cTn id="8" fill="hold">
                            <p:stCondLst>
                              <p:cond delay="0"/>
                            </p:stCondLst>
                            <p:childTnLst>
                              <p:par>
                                <p:cTn id="9" presetID="22" presetClass="entr" presetSubtype="1" fill="hold" grpId="0" nodeType="clickEffect">
                                  <p:stCondLst>
                                    <p:cond delay="0"/>
                                  </p:stCondLst>
                                  <p:childTnLst>
                                    <p:set>
                                      <p:cBhvr>
                                        <p:cTn id="10" dur="1" fill="hold">
                                          <p:stCondLst>
                                            <p:cond delay="0"/>
                                          </p:stCondLst>
                                        </p:cTn>
                                        <p:tgtEl>
                                          <p:spTgt spid="219"/>
                                        </p:tgtEl>
                                        <p:attrNameLst>
                                          <p:attrName>style.visibility</p:attrName>
                                        </p:attrNameLst>
                                      </p:cBhvr>
                                      <p:to>
                                        <p:strVal val="visible"/>
                                      </p:to>
                                    </p:set>
                                    <p:animEffect transition="in" filter="wipe(up)">
                                      <p:cBhvr>
                                        <p:cTn id="11" dur="500"/>
                                        <p:tgtEl>
                                          <p:spTgt spid="219"/>
                                        </p:tgtEl>
                                      </p:cBhvr>
                                    </p:animEffect>
                                  </p:childTnLst>
                                </p:cTn>
                              </p:par>
                            </p:childTnLst>
                          </p:cTn>
                        </p:par>
                      </p:childTnLst>
                    </p:cTn>
                  </p:par>
                  <p:par>
                    <p:cTn id="12" fill="hold">
                      <p:stCondLst>
                        <p:cond delay="indefinite"/>
                      </p:stCondLst>
                      <p:childTnLst>
                        <p:par>
                          <p:cTn id="13" fill="hold">
                            <p:stCondLst>
                              <p:cond delay="0"/>
                            </p:stCondLst>
                            <p:childTnLst>
                              <p:par>
                                <p:cTn id="14" presetID="3" presetClass="entr" presetSubtype="10" fill="hold" nodeType="clickEffect">
                                  <p:stCondLst>
                                    <p:cond delay="0"/>
                                  </p:stCondLst>
                                  <p:childTnLst>
                                    <p:set>
                                      <p:cBhvr>
                                        <p:cTn id="15" dur="1" fill="hold">
                                          <p:stCondLst>
                                            <p:cond delay="0"/>
                                          </p:stCondLst>
                                        </p:cTn>
                                        <p:tgtEl>
                                          <p:spTgt spid="216"/>
                                        </p:tgtEl>
                                        <p:attrNameLst>
                                          <p:attrName>style.visibility</p:attrName>
                                        </p:attrNameLst>
                                      </p:cBhvr>
                                      <p:to>
                                        <p:strVal val="visible"/>
                                      </p:to>
                                    </p:set>
                                    <p:animEffect transition="in" filter="blinds(horizontal)">
                                      <p:cBhvr>
                                        <p:cTn id="16" dur="500"/>
                                        <p:tgtEl>
                                          <p:spTgt spid="216"/>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1" fill="hold" grpId="0" nodeType="clickEffect">
                                  <p:stCondLst>
                                    <p:cond delay="0"/>
                                  </p:stCondLst>
                                  <p:childTnLst>
                                    <p:set>
                                      <p:cBhvr>
                                        <p:cTn id="20" dur="1" fill="hold">
                                          <p:stCondLst>
                                            <p:cond delay="0"/>
                                          </p:stCondLst>
                                        </p:cTn>
                                        <p:tgtEl>
                                          <p:spTgt spid="215"/>
                                        </p:tgtEl>
                                        <p:attrNameLst>
                                          <p:attrName>style.visibility</p:attrName>
                                        </p:attrNameLst>
                                      </p:cBhvr>
                                      <p:to>
                                        <p:strVal val="visible"/>
                                      </p:to>
                                    </p:set>
                                    <p:animEffect transition="in" filter="wipe(up)">
                                      <p:cBhvr>
                                        <p:cTn id="21" dur="500"/>
                                        <p:tgtEl>
                                          <p:spTgt spid="215"/>
                                        </p:tgtEl>
                                      </p:cBhvr>
                                    </p:animEffect>
                                  </p:childTnLst>
                                </p:cTn>
                              </p:par>
                              <p:par>
                                <p:cTn id="22" presetID="3" presetClass="exit" presetSubtype="10" fill="hold" nodeType="withEffect">
                                  <p:stCondLst>
                                    <p:cond delay="0"/>
                                  </p:stCondLst>
                                  <p:childTnLst>
                                    <p:animEffect transition="out" filter="blinds(horizontal)">
                                      <p:cBhvr>
                                        <p:cTn id="23" dur="500"/>
                                        <p:tgtEl>
                                          <p:spTgt spid="216"/>
                                        </p:tgtEl>
                                      </p:cBhvr>
                                    </p:animEffect>
                                    <p:set>
                                      <p:cBhvr>
                                        <p:cTn id="24" dur="1" fill="hold">
                                          <p:stCondLst>
                                            <p:cond delay="499"/>
                                          </p:stCondLst>
                                        </p:cTn>
                                        <p:tgtEl>
                                          <p:spTgt spid="216"/>
                                        </p:tgtEl>
                                        <p:attrNameLst>
                                          <p:attrName>style.visibility</p:attrName>
                                        </p:attrNameLst>
                                      </p:cBhvr>
                                      <p:to>
                                        <p:strVal val="hidden"/>
                                      </p:to>
                                    </p:set>
                                  </p:childTnLst>
                                </p:cTn>
                              </p:par>
                            </p:childTnLst>
                          </p:cTn>
                        </p:par>
                      </p:childTnLst>
                    </p:cTn>
                  </p:par>
                  <p:par>
                    <p:cTn id="25" fill="hold">
                      <p:stCondLst>
                        <p:cond delay="indefinite"/>
                      </p:stCondLst>
                      <p:childTnLst>
                        <p:par>
                          <p:cTn id="26" fill="hold">
                            <p:stCondLst>
                              <p:cond delay="0"/>
                            </p:stCondLst>
                            <p:childTnLst>
                              <p:par>
                                <p:cTn id="27" presetID="3" presetClass="entr" presetSubtype="10" fill="hold" nodeType="clickEffect">
                                  <p:stCondLst>
                                    <p:cond delay="0"/>
                                  </p:stCondLst>
                                  <p:childTnLst>
                                    <p:set>
                                      <p:cBhvr>
                                        <p:cTn id="28" dur="1" fill="hold">
                                          <p:stCondLst>
                                            <p:cond delay="0"/>
                                          </p:stCondLst>
                                        </p:cTn>
                                        <p:tgtEl>
                                          <p:spTgt spid="206"/>
                                        </p:tgtEl>
                                        <p:attrNameLst>
                                          <p:attrName>style.visibility</p:attrName>
                                        </p:attrNameLst>
                                      </p:cBhvr>
                                      <p:to>
                                        <p:strVal val="visible"/>
                                      </p:to>
                                    </p:set>
                                    <p:animEffect transition="in" filter="blinds(horizontal)">
                                      <p:cBhvr>
                                        <p:cTn id="29" dur="500"/>
                                        <p:tgtEl>
                                          <p:spTgt spid="206"/>
                                        </p:tgtEl>
                                      </p:cBhvr>
                                    </p:animEffect>
                                  </p:childTnLst>
                                </p:cTn>
                              </p:par>
                            </p:childTnLst>
                          </p:cTn>
                        </p:par>
                      </p:childTnLst>
                    </p:cTn>
                  </p:par>
                  <p:par>
                    <p:cTn id="30" fill="hold">
                      <p:stCondLst>
                        <p:cond delay="indefinite"/>
                      </p:stCondLst>
                      <p:childTnLst>
                        <p:par>
                          <p:cTn id="31" fill="hold">
                            <p:stCondLst>
                              <p:cond delay="0"/>
                            </p:stCondLst>
                            <p:childTnLst>
                              <p:par>
                                <p:cTn id="32" presetID="22" presetClass="entr" presetSubtype="1" fill="hold" grpId="0" nodeType="clickEffect">
                                  <p:stCondLst>
                                    <p:cond delay="0"/>
                                  </p:stCondLst>
                                  <p:childTnLst>
                                    <p:set>
                                      <p:cBhvr>
                                        <p:cTn id="33" dur="1" fill="hold">
                                          <p:stCondLst>
                                            <p:cond delay="0"/>
                                          </p:stCondLst>
                                        </p:cTn>
                                        <p:tgtEl>
                                          <p:spTgt spid="205"/>
                                        </p:tgtEl>
                                        <p:attrNameLst>
                                          <p:attrName>style.visibility</p:attrName>
                                        </p:attrNameLst>
                                      </p:cBhvr>
                                      <p:to>
                                        <p:strVal val="visible"/>
                                      </p:to>
                                    </p:set>
                                    <p:animEffect transition="in" filter="wipe(up)">
                                      <p:cBhvr>
                                        <p:cTn id="34" dur="500"/>
                                        <p:tgtEl>
                                          <p:spTgt spid="205"/>
                                        </p:tgtEl>
                                      </p:cBhvr>
                                    </p:animEffect>
                                  </p:childTnLst>
                                </p:cTn>
                              </p:par>
                              <p:par>
                                <p:cTn id="35" presetID="3" presetClass="exit" presetSubtype="10" fill="hold" nodeType="withEffect">
                                  <p:stCondLst>
                                    <p:cond delay="0"/>
                                  </p:stCondLst>
                                  <p:childTnLst>
                                    <p:animEffect transition="out" filter="blinds(horizontal)">
                                      <p:cBhvr>
                                        <p:cTn id="36" dur="500"/>
                                        <p:tgtEl>
                                          <p:spTgt spid="206"/>
                                        </p:tgtEl>
                                      </p:cBhvr>
                                    </p:animEffect>
                                    <p:set>
                                      <p:cBhvr>
                                        <p:cTn id="37" dur="1" fill="hold">
                                          <p:stCondLst>
                                            <p:cond delay="499"/>
                                          </p:stCondLst>
                                        </p:cTn>
                                        <p:tgtEl>
                                          <p:spTgt spid="206"/>
                                        </p:tgtEl>
                                        <p:attrNameLst>
                                          <p:attrName>style.visibility</p:attrName>
                                        </p:attrNameLst>
                                      </p:cBhvr>
                                      <p:to>
                                        <p:strVal val="hidden"/>
                                      </p:to>
                                    </p:set>
                                  </p:childTnLst>
                                </p:cTn>
                              </p:par>
                            </p:childTnLst>
                          </p:cTn>
                        </p:par>
                      </p:childTnLst>
                    </p:cTn>
                  </p:par>
                  <p:par>
                    <p:cTn id="38" fill="hold">
                      <p:stCondLst>
                        <p:cond delay="indefinite"/>
                      </p:stCondLst>
                      <p:childTnLst>
                        <p:par>
                          <p:cTn id="39" fill="hold">
                            <p:stCondLst>
                              <p:cond delay="0"/>
                            </p:stCondLst>
                            <p:childTnLst>
                              <p:par>
                                <p:cTn id="40" presetID="3" presetClass="entr" presetSubtype="10" fill="hold" nodeType="clickEffect">
                                  <p:stCondLst>
                                    <p:cond delay="0"/>
                                  </p:stCondLst>
                                  <p:childTnLst>
                                    <p:set>
                                      <p:cBhvr>
                                        <p:cTn id="41" dur="1" fill="hold">
                                          <p:stCondLst>
                                            <p:cond delay="0"/>
                                          </p:stCondLst>
                                        </p:cTn>
                                        <p:tgtEl>
                                          <p:spTgt spid="202"/>
                                        </p:tgtEl>
                                        <p:attrNameLst>
                                          <p:attrName>style.visibility</p:attrName>
                                        </p:attrNameLst>
                                      </p:cBhvr>
                                      <p:to>
                                        <p:strVal val="visible"/>
                                      </p:to>
                                    </p:set>
                                    <p:animEffect transition="in" filter="blinds(horizontal)">
                                      <p:cBhvr>
                                        <p:cTn id="42" dur="500"/>
                                        <p:tgtEl>
                                          <p:spTgt spid="202"/>
                                        </p:tgtEl>
                                      </p:cBhvr>
                                    </p:animEffect>
                                  </p:childTnLst>
                                </p:cTn>
                              </p:par>
                            </p:childTnLst>
                          </p:cTn>
                        </p:par>
                      </p:childTnLst>
                    </p:cTn>
                  </p:par>
                  <p:par>
                    <p:cTn id="43" fill="hold">
                      <p:stCondLst>
                        <p:cond delay="indefinite"/>
                      </p:stCondLst>
                      <p:childTnLst>
                        <p:par>
                          <p:cTn id="44" fill="hold">
                            <p:stCondLst>
                              <p:cond delay="0"/>
                            </p:stCondLst>
                            <p:childTnLst>
                              <p:par>
                                <p:cTn id="45" presetID="22" presetClass="entr" presetSubtype="1" fill="hold" grpId="0" nodeType="clickEffect">
                                  <p:stCondLst>
                                    <p:cond delay="0"/>
                                  </p:stCondLst>
                                  <p:childTnLst>
                                    <p:set>
                                      <p:cBhvr>
                                        <p:cTn id="46" dur="1" fill="hold">
                                          <p:stCondLst>
                                            <p:cond delay="0"/>
                                          </p:stCondLst>
                                        </p:cTn>
                                        <p:tgtEl>
                                          <p:spTgt spid="196"/>
                                        </p:tgtEl>
                                        <p:attrNameLst>
                                          <p:attrName>style.visibility</p:attrName>
                                        </p:attrNameLst>
                                      </p:cBhvr>
                                      <p:to>
                                        <p:strVal val="visible"/>
                                      </p:to>
                                    </p:set>
                                    <p:animEffect transition="in" filter="wipe(up)">
                                      <p:cBhvr>
                                        <p:cTn id="47" dur="500"/>
                                        <p:tgtEl>
                                          <p:spTgt spid="196"/>
                                        </p:tgtEl>
                                      </p:cBhvr>
                                    </p:animEffect>
                                  </p:childTnLst>
                                </p:cTn>
                              </p:par>
                              <p:par>
                                <p:cTn id="48" presetID="3" presetClass="exit" presetSubtype="10" fill="hold" nodeType="withEffect">
                                  <p:stCondLst>
                                    <p:cond delay="0"/>
                                  </p:stCondLst>
                                  <p:childTnLst>
                                    <p:animEffect transition="out" filter="blinds(horizontal)">
                                      <p:cBhvr>
                                        <p:cTn id="49" dur="500"/>
                                        <p:tgtEl>
                                          <p:spTgt spid="202"/>
                                        </p:tgtEl>
                                      </p:cBhvr>
                                    </p:animEffect>
                                    <p:set>
                                      <p:cBhvr>
                                        <p:cTn id="50" dur="1" fill="hold">
                                          <p:stCondLst>
                                            <p:cond delay="499"/>
                                          </p:stCondLst>
                                        </p:cTn>
                                        <p:tgtEl>
                                          <p:spTgt spid="202"/>
                                        </p:tgtEl>
                                        <p:attrNameLst>
                                          <p:attrName>style.visibility</p:attrName>
                                        </p:attrNameLst>
                                      </p:cBhvr>
                                      <p:to>
                                        <p:strVal val="hidden"/>
                                      </p:to>
                                    </p:set>
                                  </p:childTnLst>
                                </p:cTn>
                              </p:par>
                            </p:childTnLst>
                          </p:cTn>
                        </p:par>
                      </p:childTnLst>
                    </p:cTn>
                  </p:par>
                  <p:par>
                    <p:cTn id="51" fill="hold">
                      <p:stCondLst>
                        <p:cond delay="indefinite"/>
                      </p:stCondLst>
                      <p:childTnLst>
                        <p:par>
                          <p:cTn id="52" fill="hold">
                            <p:stCondLst>
                              <p:cond delay="0"/>
                            </p:stCondLst>
                            <p:childTnLst>
                              <p:par>
                                <p:cTn id="53" presetID="3" presetClass="entr" presetSubtype="10" fill="hold" nodeType="clickEffect">
                                  <p:stCondLst>
                                    <p:cond delay="0"/>
                                  </p:stCondLst>
                                  <p:childTnLst>
                                    <p:set>
                                      <p:cBhvr>
                                        <p:cTn id="54" dur="1" fill="hold">
                                          <p:stCondLst>
                                            <p:cond delay="0"/>
                                          </p:stCondLst>
                                        </p:cTn>
                                        <p:tgtEl>
                                          <p:spTgt spid="179"/>
                                        </p:tgtEl>
                                        <p:attrNameLst>
                                          <p:attrName>style.visibility</p:attrName>
                                        </p:attrNameLst>
                                      </p:cBhvr>
                                      <p:to>
                                        <p:strVal val="visible"/>
                                      </p:to>
                                    </p:set>
                                    <p:animEffect transition="in" filter="blinds(horizontal)">
                                      <p:cBhvr>
                                        <p:cTn id="55" dur="500"/>
                                        <p:tgtEl>
                                          <p:spTgt spid="179"/>
                                        </p:tgtEl>
                                      </p:cBhvr>
                                    </p:animEffect>
                                  </p:childTnLst>
                                </p:cTn>
                              </p:par>
                            </p:childTnLst>
                          </p:cTn>
                        </p:par>
                      </p:childTnLst>
                    </p:cTn>
                  </p:par>
                  <p:par>
                    <p:cTn id="56" fill="hold">
                      <p:stCondLst>
                        <p:cond delay="indefinite"/>
                      </p:stCondLst>
                      <p:childTnLst>
                        <p:par>
                          <p:cTn id="57" fill="hold">
                            <p:stCondLst>
                              <p:cond delay="0"/>
                            </p:stCondLst>
                            <p:childTnLst>
                              <p:par>
                                <p:cTn id="58" presetID="22" presetClass="entr" presetSubtype="8" fill="hold" grpId="0" nodeType="clickEffect">
                                  <p:stCondLst>
                                    <p:cond delay="0"/>
                                  </p:stCondLst>
                                  <p:childTnLst>
                                    <p:set>
                                      <p:cBhvr>
                                        <p:cTn id="59" dur="1" fill="hold">
                                          <p:stCondLst>
                                            <p:cond delay="0"/>
                                          </p:stCondLst>
                                        </p:cTn>
                                        <p:tgtEl>
                                          <p:spTgt spid="6"/>
                                        </p:tgtEl>
                                        <p:attrNameLst>
                                          <p:attrName>style.visibility</p:attrName>
                                        </p:attrNameLst>
                                      </p:cBhvr>
                                      <p:to>
                                        <p:strVal val="visible"/>
                                      </p:to>
                                    </p:set>
                                    <p:animEffect transition="in" filter="wipe(left)">
                                      <p:cBhvr>
                                        <p:cTn id="60" dur="500"/>
                                        <p:tgtEl>
                                          <p:spTgt spid="6"/>
                                        </p:tgtEl>
                                      </p:cBhvr>
                                    </p:animEffect>
                                  </p:childTnLst>
                                </p:cTn>
                              </p:par>
                              <p:par>
                                <p:cTn id="61" presetID="3" presetClass="entr" presetSubtype="10" fill="hold" nodeType="withEffect">
                                  <p:stCondLst>
                                    <p:cond delay="0"/>
                                  </p:stCondLst>
                                  <p:childTnLst>
                                    <p:set>
                                      <p:cBhvr>
                                        <p:cTn id="62" dur="1" fill="hold">
                                          <p:stCondLst>
                                            <p:cond delay="0"/>
                                          </p:stCondLst>
                                        </p:cTn>
                                        <p:tgtEl>
                                          <p:spTgt spid="199"/>
                                        </p:tgtEl>
                                        <p:attrNameLst>
                                          <p:attrName>style.visibility</p:attrName>
                                        </p:attrNameLst>
                                      </p:cBhvr>
                                      <p:to>
                                        <p:strVal val="visible"/>
                                      </p:to>
                                    </p:set>
                                    <p:animEffect transition="in" filter="blinds(horizontal)">
                                      <p:cBhvr>
                                        <p:cTn id="63" dur="500"/>
                                        <p:tgtEl>
                                          <p:spTgt spid="199"/>
                                        </p:tgtEl>
                                      </p:cBhvr>
                                    </p:animEffect>
                                  </p:childTnLst>
                                </p:cTn>
                              </p:par>
                              <p:par>
                                <p:cTn id="64" presetID="3" presetClass="exit" presetSubtype="10" fill="hold" nodeType="withEffect">
                                  <p:stCondLst>
                                    <p:cond delay="0"/>
                                  </p:stCondLst>
                                  <p:childTnLst>
                                    <p:animEffect transition="out" filter="blinds(horizontal)">
                                      <p:cBhvr>
                                        <p:cTn id="65" dur="500"/>
                                        <p:tgtEl>
                                          <p:spTgt spid="179"/>
                                        </p:tgtEl>
                                      </p:cBhvr>
                                    </p:animEffect>
                                    <p:set>
                                      <p:cBhvr>
                                        <p:cTn id="66" dur="1" fill="hold">
                                          <p:stCondLst>
                                            <p:cond delay="499"/>
                                          </p:stCondLst>
                                        </p:cTn>
                                        <p:tgtEl>
                                          <p:spTgt spid="179"/>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build="p"/>
      <p:bldP spid="6" grpId="0" animBg="1"/>
      <p:bldP spid="205" grpId="0" animBg="1"/>
      <p:bldP spid="215" grpId="0" animBg="1"/>
      <p:bldP spid="219" grpId="0" animBg="1"/>
      <p:bldP spid="196" grpId="0" animBg="1"/>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78" name="Straight Connector 177">
            <a:extLst>
              <a:ext uri="{FF2B5EF4-FFF2-40B4-BE49-F238E27FC236}">
                <a16:creationId xmlns:a16="http://schemas.microsoft.com/office/drawing/2014/main" id="{8C185FF9-15DB-0E41-BF43-FA328BA4620F}"/>
              </a:ext>
            </a:extLst>
          </p:cNvPr>
          <p:cNvCxnSpPr>
            <a:cxnSpLocks/>
          </p:cNvCxnSpPr>
          <p:nvPr/>
        </p:nvCxnSpPr>
        <p:spPr bwMode="gray">
          <a:xfrm flipV="1">
            <a:off x="7655525" y="5849814"/>
            <a:ext cx="0" cy="240790"/>
          </a:xfrm>
          <a:prstGeom prst="line">
            <a:avLst/>
          </a:prstGeom>
          <a:ln w="25400" cap="rnd">
            <a:solidFill>
              <a:srgbClr val="00B050"/>
            </a:solidFill>
            <a:miter lim="800000"/>
            <a:tailEnd type="none"/>
          </a:ln>
        </p:spPr>
        <p:style>
          <a:lnRef idx="1">
            <a:schemeClr val="accent1"/>
          </a:lnRef>
          <a:fillRef idx="0">
            <a:schemeClr val="accent1"/>
          </a:fillRef>
          <a:effectRef idx="0">
            <a:schemeClr val="accent1"/>
          </a:effectRef>
          <a:fontRef idx="minor">
            <a:schemeClr val="tx1"/>
          </a:fontRef>
        </p:style>
      </p:cxnSp>
      <p:sp>
        <p:nvSpPr>
          <p:cNvPr id="3" name="Title 2">
            <a:extLst>
              <a:ext uri="{FF2B5EF4-FFF2-40B4-BE49-F238E27FC236}">
                <a16:creationId xmlns:a16="http://schemas.microsoft.com/office/drawing/2014/main" id="{ED5FB803-A491-7A40-A2A3-54A240D2CC91}"/>
              </a:ext>
            </a:extLst>
          </p:cNvPr>
          <p:cNvSpPr>
            <a:spLocks noGrp="1"/>
          </p:cNvSpPr>
          <p:nvPr>
            <p:ph type="title"/>
          </p:nvPr>
        </p:nvSpPr>
        <p:spPr>
          <a:xfrm>
            <a:off x="579960" y="412751"/>
            <a:ext cx="11003870" cy="384048"/>
          </a:xfrm>
        </p:spPr>
        <p:txBody>
          <a:bodyPr/>
          <a:lstStyle/>
          <a:p>
            <a:r>
              <a:rPr lang="en-US" dirty="0"/>
              <a:t>Multi Tier Routing Deep Dive (South =&gt; North Packet Walk)</a:t>
            </a:r>
          </a:p>
        </p:txBody>
      </p:sp>
      <p:sp>
        <p:nvSpPr>
          <p:cNvPr id="4" name="Subtitle 3">
            <a:extLst>
              <a:ext uri="{FF2B5EF4-FFF2-40B4-BE49-F238E27FC236}">
                <a16:creationId xmlns:a16="http://schemas.microsoft.com/office/drawing/2014/main" id="{35B3BD73-D711-7342-A40A-EEE23A176BD9}"/>
              </a:ext>
            </a:extLst>
          </p:cNvPr>
          <p:cNvSpPr>
            <a:spLocks noGrp="1"/>
          </p:cNvSpPr>
          <p:nvPr>
            <p:ph type="subTitle" idx="10"/>
          </p:nvPr>
        </p:nvSpPr>
        <p:spPr>
          <a:xfrm>
            <a:off x="593021" y="811831"/>
            <a:ext cx="10990809" cy="247743"/>
          </a:xfrm>
        </p:spPr>
        <p:txBody>
          <a:bodyPr/>
          <a:lstStyle/>
          <a:p>
            <a:r>
              <a:rPr lang="en-US" dirty="0"/>
              <a:t>Active/Active T0 and Stateful Services on T1</a:t>
            </a:r>
          </a:p>
        </p:txBody>
      </p:sp>
      <p:sp>
        <p:nvSpPr>
          <p:cNvPr id="90" name="Rectangle 89">
            <a:extLst>
              <a:ext uri="{FF2B5EF4-FFF2-40B4-BE49-F238E27FC236}">
                <a16:creationId xmlns:a16="http://schemas.microsoft.com/office/drawing/2014/main" id="{02308D3F-C5EC-AE40-B236-C617C212FA88}"/>
              </a:ext>
            </a:extLst>
          </p:cNvPr>
          <p:cNvSpPr/>
          <p:nvPr/>
        </p:nvSpPr>
        <p:spPr>
          <a:xfrm>
            <a:off x="5188894" y="1544321"/>
            <a:ext cx="1588034" cy="4797102"/>
          </a:xfrm>
          <a:prstGeom prst="rect">
            <a:avLst/>
          </a:prstGeom>
          <a:noFill/>
          <a:ln w="19050">
            <a:solidFill>
              <a:schemeClr val="tx1"/>
            </a:solidFill>
            <a:prstDash val="dash"/>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91" name="Rectangle 90">
            <a:extLst>
              <a:ext uri="{FF2B5EF4-FFF2-40B4-BE49-F238E27FC236}">
                <a16:creationId xmlns:a16="http://schemas.microsoft.com/office/drawing/2014/main" id="{15A11EED-7E45-C94D-9B5D-F0F6427E67E1}"/>
              </a:ext>
            </a:extLst>
          </p:cNvPr>
          <p:cNvSpPr/>
          <p:nvPr/>
        </p:nvSpPr>
        <p:spPr>
          <a:xfrm>
            <a:off x="661244" y="1544320"/>
            <a:ext cx="1634054" cy="4797101"/>
          </a:xfrm>
          <a:prstGeom prst="rect">
            <a:avLst/>
          </a:prstGeom>
          <a:noFill/>
          <a:ln w="19050">
            <a:solidFill>
              <a:schemeClr val="tx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grpSp>
        <p:nvGrpSpPr>
          <p:cNvPr id="92" name="Group 91">
            <a:extLst>
              <a:ext uri="{FF2B5EF4-FFF2-40B4-BE49-F238E27FC236}">
                <a16:creationId xmlns:a16="http://schemas.microsoft.com/office/drawing/2014/main" id="{9C10AABA-5686-8049-A0FF-9371E4027746}"/>
              </a:ext>
            </a:extLst>
          </p:cNvPr>
          <p:cNvGrpSpPr/>
          <p:nvPr/>
        </p:nvGrpSpPr>
        <p:grpSpPr>
          <a:xfrm>
            <a:off x="1364429" y="1698069"/>
            <a:ext cx="450000" cy="450000"/>
            <a:chOff x="7736620" y="7009631"/>
            <a:chExt cx="4501800" cy="4503600"/>
          </a:xfrm>
          <a:solidFill>
            <a:schemeClr val="accent6"/>
          </a:solidFill>
        </p:grpSpPr>
        <p:sp>
          <p:nvSpPr>
            <p:cNvPr id="93" name="Freeform: Shape 1">
              <a:extLst>
                <a:ext uri="{FF2B5EF4-FFF2-40B4-BE49-F238E27FC236}">
                  <a16:creationId xmlns:a16="http://schemas.microsoft.com/office/drawing/2014/main" id="{EBF66CC2-5026-684D-99D7-8F8CA2056EAC}"/>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94" name="Freeform: Shape 2">
              <a:extLst>
                <a:ext uri="{FF2B5EF4-FFF2-40B4-BE49-F238E27FC236}">
                  <a16:creationId xmlns:a16="http://schemas.microsoft.com/office/drawing/2014/main" id="{73DE163A-CB71-8344-8EE6-AEAFEE738C45}"/>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95" name="Freeform: Shape 3">
              <a:extLst>
                <a:ext uri="{FF2B5EF4-FFF2-40B4-BE49-F238E27FC236}">
                  <a16:creationId xmlns:a16="http://schemas.microsoft.com/office/drawing/2014/main" id="{9AD2F698-71C6-9F4C-9437-0F126864FDB6}"/>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96" name="Freeform: Shape 4">
              <a:extLst>
                <a:ext uri="{FF2B5EF4-FFF2-40B4-BE49-F238E27FC236}">
                  <a16:creationId xmlns:a16="http://schemas.microsoft.com/office/drawing/2014/main" id="{53FFFB6F-60BE-8744-B624-8EC326113CBE}"/>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97" name="Freeform: Shape 5">
              <a:extLst>
                <a:ext uri="{FF2B5EF4-FFF2-40B4-BE49-F238E27FC236}">
                  <a16:creationId xmlns:a16="http://schemas.microsoft.com/office/drawing/2014/main" id="{E1063BAD-4F9D-2D4B-B248-F5EABBE03AE9}"/>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105" name="Rectangle 104">
            <a:extLst>
              <a:ext uri="{FF2B5EF4-FFF2-40B4-BE49-F238E27FC236}">
                <a16:creationId xmlns:a16="http://schemas.microsoft.com/office/drawing/2014/main" id="{EFB4BFE0-0927-A84D-B58A-F058F75BC0AE}"/>
              </a:ext>
            </a:extLst>
          </p:cNvPr>
          <p:cNvSpPr/>
          <p:nvPr/>
        </p:nvSpPr>
        <p:spPr>
          <a:xfrm>
            <a:off x="147122" y="1129283"/>
            <a:ext cx="1276169" cy="430887"/>
          </a:xfrm>
          <a:prstGeom prst="rect">
            <a:avLst/>
          </a:prstGeom>
        </p:spPr>
        <p:txBody>
          <a:bodyPr wrap="square">
            <a:spAutoFit/>
          </a:bodyPr>
          <a:lstStyle/>
          <a:p>
            <a:pPr algn="ctr"/>
            <a:r>
              <a:rPr lang="en-US" sz="1100" b="1" dirty="0">
                <a:solidFill>
                  <a:srgbClr val="717074"/>
                </a:solidFill>
                <a:ea typeface="Gotham Rounded Book" charset="0"/>
                <a:cs typeface="Gotham Rounded Book" charset="0"/>
              </a:rPr>
              <a:t>Edge Transport  </a:t>
            </a:r>
          </a:p>
          <a:p>
            <a:pPr algn="ctr"/>
            <a:r>
              <a:rPr lang="en-US" sz="1100" b="1" dirty="0">
                <a:solidFill>
                  <a:srgbClr val="717074"/>
                </a:solidFill>
                <a:ea typeface="Gotham Rounded Book" charset="0"/>
                <a:cs typeface="Gotham Rounded Book" charset="0"/>
              </a:rPr>
              <a:t>Node #1</a:t>
            </a:r>
          </a:p>
        </p:txBody>
      </p:sp>
      <p:sp>
        <p:nvSpPr>
          <p:cNvPr id="106" name="Rectangle 105">
            <a:extLst>
              <a:ext uri="{FF2B5EF4-FFF2-40B4-BE49-F238E27FC236}">
                <a16:creationId xmlns:a16="http://schemas.microsoft.com/office/drawing/2014/main" id="{A982E43B-9A66-5E44-B154-DCEC3165F79F}"/>
              </a:ext>
            </a:extLst>
          </p:cNvPr>
          <p:cNvSpPr/>
          <p:nvPr/>
        </p:nvSpPr>
        <p:spPr>
          <a:xfrm>
            <a:off x="579960" y="1714566"/>
            <a:ext cx="856639" cy="461665"/>
          </a:xfrm>
          <a:prstGeom prst="rect">
            <a:avLst/>
          </a:prstGeom>
        </p:spPr>
        <p:txBody>
          <a:bodyPr wrap="square">
            <a:spAutoFit/>
          </a:bodyPr>
          <a:lstStyle/>
          <a:p>
            <a:pPr algn="r"/>
            <a:r>
              <a:rPr lang="en-US" sz="1200" b="1" dirty="0">
                <a:solidFill>
                  <a:schemeClr val="tx2"/>
                </a:solidFill>
                <a:latin typeface="Metropolis" pitchFamily="2" charset="77"/>
              </a:rPr>
              <a:t>Active Tier0 SR</a:t>
            </a:r>
            <a:endParaRPr lang="en-GB" sz="1200" dirty="0"/>
          </a:p>
        </p:txBody>
      </p:sp>
      <p:grpSp>
        <p:nvGrpSpPr>
          <p:cNvPr id="149" name="Group 148">
            <a:extLst>
              <a:ext uri="{FF2B5EF4-FFF2-40B4-BE49-F238E27FC236}">
                <a16:creationId xmlns:a16="http://schemas.microsoft.com/office/drawing/2014/main" id="{8DEA9BBF-8A42-0940-A1BF-92D4C5CA0EB5}"/>
              </a:ext>
            </a:extLst>
          </p:cNvPr>
          <p:cNvGrpSpPr/>
          <p:nvPr/>
        </p:nvGrpSpPr>
        <p:grpSpPr>
          <a:xfrm>
            <a:off x="1360692" y="2708065"/>
            <a:ext cx="450000" cy="450000"/>
            <a:chOff x="7736620" y="7009631"/>
            <a:chExt cx="4501800" cy="4503600"/>
          </a:xfrm>
          <a:solidFill>
            <a:schemeClr val="accent6"/>
          </a:solidFill>
        </p:grpSpPr>
        <p:sp>
          <p:nvSpPr>
            <p:cNvPr id="150" name="Freeform: Shape 1">
              <a:extLst>
                <a:ext uri="{FF2B5EF4-FFF2-40B4-BE49-F238E27FC236}">
                  <a16:creationId xmlns:a16="http://schemas.microsoft.com/office/drawing/2014/main" id="{C6318A33-45AD-EC49-ADE5-9FA2AC5F50D8}"/>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51" name="Freeform: Shape 2">
              <a:extLst>
                <a:ext uri="{FF2B5EF4-FFF2-40B4-BE49-F238E27FC236}">
                  <a16:creationId xmlns:a16="http://schemas.microsoft.com/office/drawing/2014/main" id="{3964E38D-62C0-B245-8DC2-991ED56BF559}"/>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52" name="Freeform: Shape 3">
              <a:extLst>
                <a:ext uri="{FF2B5EF4-FFF2-40B4-BE49-F238E27FC236}">
                  <a16:creationId xmlns:a16="http://schemas.microsoft.com/office/drawing/2014/main" id="{EC880FFE-46E1-2C48-AD6C-963B1854CFF7}"/>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53" name="Freeform: Shape 4">
              <a:extLst>
                <a:ext uri="{FF2B5EF4-FFF2-40B4-BE49-F238E27FC236}">
                  <a16:creationId xmlns:a16="http://schemas.microsoft.com/office/drawing/2014/main" id="{909A7ECB-BA95-9047-A1CB-A508878C1835}"/>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54" name="Freeform: Shape 5">
              <a:extLst>
                <a:ext uri="{FF2B5EF4-FFF2-40B4-BE49-F238E27FC236}">
                  <a16:creationId xmlns:a16="http://schemas.microsoft.com/office/drawing/2014/main" id="{24C941EC-8B97-444C-9E5C-70663AA2F512}"/>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142" name="Rectangle 141">
            <a:extLst>
              <a:ext uri="{FF2B5EF4-FFF2-40B4-BE49-F238E27FC236}">
                <a16:creationId xmlns:a16="http://schemas.microsoft.com/office/drawing/2014/main" id="{6E01AB04-8687-0A41-B253-136FC2C5B26E}"/>
              </a:ext>
            </a:extLst>
          </p:cNvPr>
          <p:cNvSpPr/>
          <p:nvPr/>
        </p:nvSpPr>
        <p:spPr>
          <a:xfrm>
            <a:off x="768052" y="2723664"/>
            <a:ext cx="659763" cy="461665"/>
          </a:xfrm>
          <a:prstGeom prst="rect">
            <a:avLst/>
          </a:prstGeom>
        </p:spPr>
        <p:txBody>
          <a:bodyPr wrap="square">
            <a:spAutoFit/>
          </a:bodyPr>
          <a:lstStyle/>
          <a:p>
            <a:pPr algn="r"/>
            <a:r>
              <a:rPr lang="en-US" sz="1200" b="1" dirty="0">
                <a:solidFill>
                  <a:schemeClr val="tx2"/>
                </a:solidFill>
                <a:latin typeface="Metropolis" pitchFamily="2" charset="77"/>
              </a:rPr>
              <a:t>Tier0 DR</a:t>
            </a:r>
            <a:endParaRPr lang="en-GB" sz="1200" dirty="0"/>
          </a:p>
        </p:txBody>
      </p:sp>
      <p:sp>
        <p:nvSpPr>
          <p:cNvPr id="143" name="Rectangle 142">
            <a:extLst>
              <a:ext uri="{FF2B5EF4-FFF2-40B4-BE49-F238E27FC236}">
                <a16:creationId xmlns:a16="http://schemas.microsoft.com/office/drawing/2014/main" id="{C9FA6D47-FF08-054B-A495-DDFC40DDEB0C}"/>
              </a:ext>
            </a:extLst>
          </p:cNvPr>
          <p:cNvSpPr/>
          <p:nvPr/>
        </p:nvSpPr>
        <p:spPr>
          <a:xfrm>
            <a:off x="5096484" y="1114596"/>
            <a:ext cx="1747593" cy="430887"/>
          </a:xfrm>
          <a:prstGeom prst="rect">
            <a:avLst/>
          </a:prstGeom>
        </p:spPr>
        <p:txBody>
          <a:bodyPr wrap="square">
            <a:spAutoFit/>
          </a:bodyPr>
          <a:lstStyle/>
          <a:p>
            <a:pPr algn="ctr"/>
            <a:r>
              <a:rPr lang="en-US" sz="1100" b="1" dirty="0">
                <a:solidFill>
                  <a:srgbClr val="717074"/>
                </a:solidFill>
                <a:ea typeface="Gotham Rounded Book" charset="0"/>
                <a:cs typeface="Gotham Rounded Book" charset="0"/>
              </a:rPr>
              <a:t>Host Transport Node #1 </a:t>
            </a:r>
          </a:p>
        </p:txBody>
      </p:sp>
      <p:cxnSp>
        <p:nvCxnSpPr>
          <p:cNvPr id="145" name="Straight Connector 144">
            <a:extLst>
              <a:ext uri="{FF2B5EF4-FFF2-40B4-BE49-F238E27FC236}">
                <a16:creationId xmlns:a16="http://schemas.microsoft.com/office/drawing/2014/main" id="{D4866DB5-B1D4-4348-89C2-DCEF925C26FC}"/>
              </a:ext>
            </a:extLst>
          </p:cNvPr>
          <p:cNvCxnSpPr>
            <a:cxnSpLocks/>
          </p:cNvCxnSpPr>
          <p:nvPr/>
        </p:nvCxnSpPr>
        <p:spPr bwMode="gray">
          <a:xfrm>
            <a:off x="1588050" y="1242395"/>
            <a:ext cx="0" cy="46440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274" name="Group 273">
            <a:extLst>
              <a:ext uri="{FF2B5EF4-FFF2-40B4-BE49-F238E27FC236}">
                <a16:creationId xmlns:a16="http://schemas.microsoft.com/office/drawing/2014/main" id="{5F6F2C18-9379-3842-A010-63E12CD77B1B}"/>
              </a:ext>
            </a:extLst>
          </p:cNvPr>
          <p:cNvGrpSpPr/>
          <p:nvPr/>
        </p:nvGrpSpPr>
        <p:grpSpPr>
          <a:xfrm>
            <a:off x="1342029" y="3731098"/>
            <a:ext cx="450000" cy="450000"/>
            <a:chOff x="7736620" y="7009631"/>
            <a:chExt cx="4501800" cy="4503600"/>
          </a:xfrm>
          <a:solidFill>
            <a:schemeClr val="accent4"/>
          </a:solidFill>
        </p:grpSpPr>
        <p:sp>
          <p:nvSpPr>
            <p:cNvPr id="275" name="Freeform: Shape 1">
              <a:extLst>
                <a:ext uri="{FF2B5EF4-FFF2-40B4-BE49-F238E27FC236}">
                  <a16:creationId xmlns:a16="http://schemas.microsoft.com/office/drawing/2014/main" id="{BE9002C7-A82E-2A4C-B3A8-F29FF308548C}"/>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76" name="Freeform: Shape 2">
              <a:extLst>
                <a:ext uri="{FF2B5EF4-FFF2-40B4-BE49-F238E27FC236}">
                  <a16:creationId xmlns:a16="http://schemas.microsoft.com/office/drawing/2014/main" id="{019B3A63-D432-4840-9179-A6145697EF94}"/>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77" name="Freeform: Shape 3">
              <a:extLst>
                <a:ext uri="{FF2B5EF4-FFF2-40B4-BE49-F238E27FC236}">
                  <a16:creationId xmlns:a16="http://schemas.microsoft.com/office/drawing/2014/main" id="{BE1AD48C-3AED-B443-997D-92F50BF1D278}"/>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78" name="Freeform: Shape 4">
              <a:extLst>
                <a:ext uri="{FF2B5EF4-FFF2-40B4-BE49-F238E27FC236}">
                  <a16:creationId xmlns:a16="http://schemas.microsoft.com/office/drawing/2014/main" id="{A8EBFD82-7878-C946-8A4C-A68F077D62D5}"/>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79" name="Freeform: Shape 5">
              <a:extLst>
                <a:ext uri="{FF2B5EF4-FFF2-40B4-BE49-F238E27FC236}">
                  <a16:creationId xmlns:a16="http://schemas.microsoft.com/office/drawing/2014/main" id="{575287B8-A2C7-994D-A350-6FC259AFAFAC}"/>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grpSp>
        <p:nvGrpSpPr>
          <p:cNvPr id="280" name="Group 279">
            <a:extLst>
              <a:ext uri="{FF2B5EF4-FFF2-40B4-BE49-F238E27FC236}">
                <a16:creationId xmlns:a16="http://schemas.microsoft.com/office/drawing/2014/main" id="{CA1C0FC8-7F07-9D47-8831-CEE2EE2FC526}"/>
              </a:ext>
            </a:extLst>
          </p:cNvPr>
          <p:cNvGrpSpPr/>
          <p:nvPr/>
        </p:nvGrpSpPr>
        <p:grpSpPr>
          <a:xfrm>
            <a:off x="1342028" y="4756529"/>
            <a:ext cx="450000" cy="450000"/>
            <a:chOff x="7736620" y="7009631"/>
            <a:chExt cx="4501800" cy="4503600"/>
          </a:xfrm>
          <a:solidFill>
            <a:schemeClr val="accent4"/>
          </a:solidFill>
        </p:grpSpPr>
        <p:sp>
          <p:nvSpPr>
            <p:cNvPr id="281" name="Freeform: Shape 1">
              <a:extLst>
                <a:ext uri="{FF2B5EF4-FFF2-40B4-BE49-F238E27FC236}">
                  <a16:creationId xmlns:a16="http://schemas.microsoft.com/office/drawing/2014/main" id="{C4FD5E6A-5FA0-5D4D-ADBC-8F610C417AA1}"/>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82" name="Freeform: Shape 2">
              <a:extLst>
                <a:ext uri="{FF2B5EF4-FFF2-40B4-BE49-F238E27FC236}">
                  <a16:creationId xmlns:a16="http://schemas.microsoft.com/office/drawing/2014/main" id="{4072F8C5-6E0C-2746-9EBA-B19826CC5FCF}"/>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83" name="Freeform: Shape 3">
              <a:extLst>
                <a:ext uri="{FF2B5EF4-FFF2-40B4-BE49-F238E27FC236}">
                  <a16:creationId xmlns:a16="http://schemas.microsoft.com/office/drawing/2014/main" id="{8EE12275-A490-1C46-A9F5-B79E85D1C5AD}"/>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84" name="Freeform: Shape 4">
              <a:extLst>
                <a:ext uri="{FF2B5EF4-FFF2-40B4-BE49-F238E27FC236}">
                  <a16:creationId xmlns:a16="http://schemas.microsoft.com/office/drawing/2014/main" id="{3E8D4F28-E53B-BF4A-98B5-8D014D21232A}"/>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85" name="Freeform: Shape 5">
              <a:extLst>
                <a:ext uri="{FF2B5EF4-FFF2-40B4-BE49-F238E27FC236}">
                  <a16:creationId xmlns:a16="http://schemas.microsoft.com/office/drawing/2014/main" id="{85A3E787-A48B-D442-82D9-5ABCE014F7C4}"/>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374" name="Rectangle 373">
            <a:extLst>
              <a:ext uri="{FF2B5EF4-FFF2-40B4-BE49-F238E27FC236}">
                <a16:creationId xmlns:a16="http://schemas.microsoft.com/office/drawing/2014/main" id="{37A46353-8370-ED4C-AB11-15C6762B73A8}"/>
              </a:ext>
            </a:extLst>
          </p:cNvPr>
          <p:cNvSpPr/>
          <p:nvPr/>
        </p:nvSpPr>
        <p:spPr>
          <a:xfrm>
            <a:off x="7421177" y="1544320"/>
            <a:ext cx="1588034" cy="4797091"/>
          </a:xfrm>
          <a:prstGeom prst="rect">
            <a:avLst/>
          </a:prstGeom>
          <a:noFill/>
          <a:ln w="19050">
            <a:solidFill>
              <a:schemeClr val="tx1"/>
            </a:solidFill>
            <a:prstDash val="dash"/>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375" name="Rectangle 374">
            <a:extLst>
              <a:ext uri="{FF2B5EF4-FFF2-40B4-BE49-F238E27FC236}">
                <a16:creationId xmlns:a16="http://schemas.microsoft.com/office/drawing/2014/main" id="{74613191-7D9D-034A-954B-C23E3A6435FD}"/>
              </a:ext>
            </a:extLst>
          </p:cNvPr>
          <p:cNvSpPr/>
          <p:nvPr/>
        </p:nvSpPr>
        <p:spPr>
          <a:xfrm>
            <a:off x="7350528" y="1132934"/>
            <a:ext cx="1782859" cy="430887"/>
          </a:xfrm>
          <a:prstGeom prst="rect">
            <a:avLst/>
          </a:prstGeom>
        </p:spPr>
        <p:txBody>
          <a:bodyPr wrap="square">
            <a:spAutoFit/>
          </a:bodyPr>
          <a:lstStyle/>
          <a:p>
            <a:pPr algn="ctr"/>
            <a:r>
              <a:rPr lang="en-US" sz="1100" b="1" dirty="0">
                <a:solidFill>
                  <a:srgbClr val="717074"/>
                </a:solidFill>
                <a:ea typeface="Gotham Rounded Book" charset="0"/>
                <a:cs typeface="Gotham Rounded Book" charset="0"/>
              </a:rPr>
              <a:t>Host Transport Node #2 </a:t>
            </a:r>
          </a:p>
        </p:txBody>
      </p:sp>
      <p:sp>
        <p:nvSpPr>
          <p:cNvPr id="378" name="Rectangle 377">
            <a:extLst>
              <a:ext uri="{FF2B5EF4-FFF2-40B4-BE49-F238E27FC236}">
                <a16:creationId xmlns:a16="http://schemas.microsoft.com/office/drawing/2014/main" id="{9AD113E8-1604-C54E-B7A6-0A46E878CB56}"/>
              </a:ext>
            </a:extLst>
          </p:cNvPr>
          <p:cNvSpPr/>
          <p:nvPr/>
        </p:nvSpPr>
        <p:spPr>
          <a:xfrm>
            <a:off x="495138" y="3698340"/>
            <a:ext cx="917330" cy="461665"/>
          </a:xfrm>
          <a:prstGeom prst="rect">
            <a:avLst/>
          </a:prstGeom>
        </p:spPr>
        <p:txBody>
          <a:bodyPr wrap="square">
            <a:spAutoFit/>
          </a:bodyPr>
          <a:lstStyle/>
          <a:p>
            <a:pPr algn="r"/>
            <a:r>
              <a:rPr lang="en-US" sz="1200" b="1" dirty="0">
                <a:solidFill>
                  <a:schemeClr val="tx2"/>
                </a:solidFill>
                <a:latin typeface="Metropolis" pitchFamily="2" charset="77"/>
              </a:rPr>
              <a:t>Active Tier1 SR</a:t>
            </a:r>
            <a:endParaRPr lang="en-GB" sz="1200" dirty="0"/>
          </a:p>
        </p:txBody>
      </p:sp>
      <p:sp>
        <p:nvSpPr>
          <p:cNvPr id="379" name="Rectangle 378">
            <a:extLst>
              <a:ext uri="{FF2B5EF4-FFF2-40B4-BE49-F238E27FC236}">
                <a16:creationId xmlns:a16="http://schemas.microsoft.com/office/drawing/2014/main" id="{A4E659B3-08D7-864D-9B3A-4F185B91040E}"/>
              </a:ext>
            </a:extLst>
          </p:cNvPr>
          <p:cNvSpPr/>
          <p:nvPr/>
        </p:nvSpPr>
        <p:spPr>
          <a:xfrm>
            <a:off x="712725" y="4754684"/>
            <a:ext cx="659763" cy="461665"/>
          </a:xfrm>
          <a:prstGeom prst="rect">
            <a:avLst/>
          </a:prstGeom>
        </p:spPr>
        <p:txBody>
          <a:bodyPr wrap="square">
            <a:spAutoFit/>
          </a:bodyPr>
          <a:lstStyle/>
          <a:p>
            <a:pPr algn="r"/>
            <a:r>
              <a:rPr lang="en-US" sz="1200" b="1" dirty="0">
                <a:solidFill>
                  <a:schemeClr val="tx2"/>
                </a:solidFill>
                <a:latin typeface="Metropolis" pitchFamily="2" charset="77"/>
              </a:rPr>
              <a:t>Tier1 DR</a:t>
            </a:r>
            <a:endParaRPr lang="en-GB" sz="1200" dirty="0"/>
          </a:p>
        </p:txBody>
      </p:sp>
      <p:sp>
        <p:nvSpPr>
          <p:cNvPr id="380" name="Rectangle 379">
            <a:extLst>
              <a:ext uri="{FF2B5EF4-FFF2-40B4-BE49-F238E27FC236}">
                <a16:creationId xmlns:a16="http://schemas.microsoft.com/office/drawing/2014/main" id="{F69C3EF0-FA2B-624B-A0E2-949F83380909}"/>
              </a:ext>
            </a:extLst>
          </p:cNvPr>
          <p:cNvSpPr/>
          <p:nvPr/>
        </p:nvSpPr>
        <p:spPr>
          <a:xfrm>
            <a:off x="2731837" y="1544320"/>
            <a:ext cx="1616182" cy="4797102"/>
          </a:xfrm>
          <a:prstGeom prst="rect">
            <a:avLst/>
          </a:prstGeom>
          <a:noFill/>
          <a:ln w="19050">
            <a:solidFill>
              <a:schemeClr val="tx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grpSp>
        <p:nvGrpSpPr>
          <p:cNvPr id="381" name="Group 380">
            <a:extLst>
              <a:ext uri="{FF2B5EF4-FFF2-40B4-BE49-F238E27FC236}">
                <a16:creationId xmlns:a16="http://schemas.microsoft.com/office/drawing/2014/main" id="{E5784D17-7158-1841-9871-441E3596921C}"/>
              </a:ext>
            </a:extLst>
          </p:cNvPr>
          <p:cNvGrpSpPr/>
          <p:nvPr/>
        </p:nvGrpSpPr>
        <p:grpSpPr>
          <a:xfrm>
            <a:off x="3417150" y="1698069"/>
            <a:ext cx="450000" cy="450000"/>
            <a:chOff x="7736620" y="7009631"/>
            <a:chExt cx="4501800" cy="4503600"/>
          </a:xfrm>
          <a:solidFill>
            <a:schemeClr val="accent6"/>
          </a:solidFill>
        </p:grpSpPr>
        <p:sp>
          <p:nvSpPr>
            <p:cNvPr id="382" name="Freeform: Shape 1">
              <a:extLst>
                <a:ext uri="{FF2B5EF4-FFF2-40B4-BE49-F238E27FC236}">
                  <a16:creationId xmlns:a16="http://schemas.microsoft.com/office/drawing/2014/main" id="{CA4F13CD-2DDD-4445-B2B2-A65CF6A489BA}"/>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383" name="Freeform: Shape 2">
              <a:extLst>
                <a:ext uri="{FF2B5EF4-FFF2-40B4-BE49-F238E27FC236}">
                  <a16:creationId xmlns:a16="http://schemas.microsoft.com/office/drawing/2014/main" id="{488A5A27-E103-C447-8A75-B91C574939B1}"/>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384" name="Freeform: Shape 3">
              <a:extLst>
                <a:ext uri="{FF2B5EF4-FFF2-40B4-BE49-F238E27FC236}">
                  <a16:creationId xmlns:a16="http://schemas.microsoft.com/office/drawing/2014/main" id="{2838C58A-AC3B-FF4F-B4CB-EC4DA3352A9B}"/>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385" name="Freeform: Shape 4">
              <a:extLst>
                <a:ext uri="{FF2B5EF4-FFF2-40B4-BE49-F238E27FC236}">
                  <a16:creationId xmlns:a16="http://schemas.microsoft.com/office/drawing/2014/main" id="{9DDA2A9B-F4D2-944E-AF1D-1777FFBA48D3}"/>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386" name="Freeform: Shape 5">
              <a:extLst>
                <a:ext uri="{FF2B5EF4-FFF2-40B4-BE49-F238E27FC236}">
                  <a16:creationId xmlns:a16="http://schemas.microsoft.com/office/drawing/2014/main" id="{1F07ECA3-D33E-324E-A8B1-99853AB5BC21}"/>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387" name="Rectangle 386">
            <a:extLst>
              <a:ext uri="{FF2B5EF4-FFF2-40B4-BE49-F238E27FC236}">
                <a16:creationId xmlns:a16="http://schemas.microsoft.com/office/drawing/2014/main" id="{0CECC4A7-C410-5442-B5E5-83D4DC2CBA94}"/>
              </a:ext>
            </a:extLst>
          </p:cNvPr>
          <p:cNvSpPr/>
          <p:nvPr/>
        </p:nvSpPr>
        <p:spPr>
          <a:xfrm>
            <a:off x="3734690" y="1119918"/>
            <a:ext cx="1276169" cy="430887"/>
          </a:xfrm>
          <a:prstGeom prst="rect">
            <a:avLst/>
          </a:prstGeom>
        </p:spPr>
        <p:txBody>
          <a:bodyPr wrap="square">
            <a:spAutoFit/>
          </a:bodyPr>
          <a:lstStyle/>
          <a:p>
            <a:pPr algn="ctr"/>
            <a:r>
              <a:rPr lang="en-US" sz="1100" b="1" dirty="0">
                <a:solidFill>
                  <a:srgbClr val="717074"/>
                </a:solidFill>
                <a:ea typeface="Gotham Rounded Book" charset="0"/>
                <a:cs typeface="Gotham Rounded Book" charset="0"/>
              </a:rPr>
              <a:t>Edge Transport  </a:t>
            </a:r>
          </a:p>
          <a:p>
            <a:pPr algn="ctr"/>
            <a:r>
              <a:rPr lang="en-US" sz="1100" b="1" dirty="0">
                <a:solidFill>
                  <a:srgbClr val="717074"/>
                </a:solidFill>
                <a:ea typeface="Gotham Rounded Book" charset="0"/>
                <a:cs typeface="Gotham Rounded Book" charset="0"/>
              </a:rPr>
              <a:t>Node #2</a:t>
            </a:r>
          </a:p>
        </p:txBody>
      </p:sp>
      <p:sp>
        <p:nvSpPr>
          <p:cNvPr id="388" name="Rectangle 387">
            <a:extLst>
              <a:ext uri="{FF2B5EF4-FFF2-40B4-BE49-F238E27FC236}">
                <a16:creationId xmlns:a16="http://schemas.microsoft.com/office/drawing/2014/main" id="{D82CBFF6-3F75-E64C-93B7-E207BD6A36E0}"/>
              </a:ext>
            </a:extLst>
          </p:cNvPr>
          <p:cNvSpPr/>
          <p:nvPr/>
        </p:nvSpPr>
        <p:spPr>
          <a:xfrm>
            <a:off x="2592373" y="1717960"/>
            <a:ext cx="920098" cy="461665"/>
          </a:xfrm>
          <a:prstGeom prst="rect">
            <a:avLst/>
          </a:prstGeom>
        </p:spPr>
        <p:txBody>
          <a:bodyPr wrap="square">
            <a:spAutoFit/>
          </a:bodyPr>
          <a:lstStyle/>
          <a:p>
            <a:pPr algn="r"/>
            <a:r>
              <a:rPr lang="en-US" sz="1200" b="1" dirty="0">
                <a:solidFill>
                  <a:schemeClr val="tx2"/>
                </a:solidFill>
                <a:latin typeface="Metropolis" pitchFamily="2" charset="77"/>
              </a:rPr>
              <a:t>Active Tier0 SR</a:t>
            </a:r>
            <a:endParaRPr lang="en-GB" sz="1200" dirty="0"/>
          </a:p>
        </p:txBody>
      </p:sp>
      <p:grpSp>
        <p:nvGrpSpPr>
          <p:cNvPr id="389" name="Group 388">
            <a:extLst>
              <a:ext uri="{FF2B5EF4-FFF2-40B4-BE49-F238E27FC236}">
                <a16:creationId xmlns:a16="http://schemas.microsoft.com/office/drawing/2014/main" id="{B9175B41-B013-F84D-906A-3FBFDCFB7E32}"/>
              </a:ext>
            </a:extLst>
          </p:cNvPr>
          <p:cNvGrpSpPr/>
          <p:nvPr/>
        </p:nvGrpSpPr>
        <p:grpSpPr>
          <a:xfrm>
            <a:off x="3413413" y="2708065"/>
            <a:ext cx="450000" cy="450000"/>
            <a:chOff x="7736620" y="7009631"/>
            <a:chExt cx="4501800" cy="4503600"/>
          </a:xfrm>
          <a:solidFill>
            <a:schemeClr val="accent6"/>
          </a:solidFill>
        </p:grpSpPr>
        <p:sp>
          <p:nvSpPr>
            <p:cNvPr id="390" name="Freeform: Shape 1">
              <a:extLst>
                <a:ext uri="{FF2B5EF4-FFF2-40B4-BE49-F238E27FC236}">
                  <a16:creationId xmlns:a16="http://schemas.microsoft.com/office/drawing/2014/main" id="{CCB4A52D-C07F-634D-A063-831B49710B17}"/>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391" name="Freeform: Shape 2">
              <a:extLst>
                <a:ext uri="{FF2B5EF4-FFF2-40B4-BE49-F238E27FC236}">
                  <a16:creationId xmlns:a16="http://schemas.microsoft.com/office/drawing/2014/main" id="{282AF6CF-E0EB-004B-A86C-B69CE77986AE}"/>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392" name="Freeform: Shape 3">
              <a:extLst>
                <a:ext uri="{FF2B5EF4-FFF2-40B4-BE49-F238E27FC236}">
                  <a16:creationId xmlns:a16="http://schemas.microsoft.com/office/drawing/2014/main" id="{DBBD4C9C-D986-9348-96E0-6AA559735B50}"/>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393" name="Freeform: Shape 4">
              <a:extLst>
                <a:ext uri="{FF2B5EF4-FFF2-40B4-BE49-F238E27FC236}">
                  <a16:creationId xmlns:a16="http://schemas.microsoft.com/office/drawing/2014/main" id="{77D9D9D5-3CE7-F64F-A6B6-B6152EB5DC18}"/>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394" name="Freeform: Shape 5">
              <a:extLst>
                <a:ext uri="{FF2B5EF4-FFF2-40B4-BE49-F238E27FC236}">
                  <a16:creationId xmlns:a16="http://schemas.microsoft.com/office/drawing/2014/main" id="{1F143B42-65FD-6F45-8A81-9E1DD71DB24D}"/>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395" name="Rectangle 394">
            <a:extLst>
              <a:ext uri="{FF2B5EF4-FFF2-40B4-BE49-F238E27FC236}">
                <a16:creationId xmlns:a16="http://schemas.microsoft.com/office/drawing/2014/main" id="{1C86D4C2-8158-9648-AD5F-9D894DD86EA7}"/>
              </a:ext>
            </a:extLst>
          </p:cNvPr>
          <p:cNvSpPr/>
          <p:nvPr/>
        </p:nvSpPr>
        <p:spPr>
          <a:xfrm>
            <a:off x="2820773" y="2723664"/>
            <a:ext cx="659763" cy="461665"/>
          </a:xfrm>
          <a:prstGeom prst="rect">
            <a:avLst/>
          </a:prstGeom>
        </p:spPr>
        <p:txBody>
          <a:bodyPr wrap="square">
            <a:spAutoFit/>
          </a:bodyPr>
          <a:lstStyle/>
          <a:p>
            <a:pPr algn="r"/>
            <a:r>
              <a:rPr lang="en-US" sz="1200" b="1" dirty="0">
                <a:solidFill>
                  <a:schemeClr val="tx2"/>
                </a:solidFill>
                <a:latin typeface="Metropolis" pitchFamily="2" charset="77"/>
              </a:rPr>
              <a:t>Tier0 DR</a:t>
            </a:r>
            <a:endParaRPr lang="en-GB" sz="1200" dirty="0"/>
          </a:p>
        </p:txBody>
      </p:sp>
      <p:cxnSp>
        <p:nvCxnSpPr>
          <p:cNvPr id="396" name="Straight Connector 395">
            <a:extLst>
              <a:ext uri="{FF2B5EF4-FFF2-40B4-BE49-F238E27FC236}">
                <a16:creationId xmlns:a16="http://schemas.microsoft.com/office/drawing/2014/main" id="{AC88124A-61A2-2840-A090-D15C2E4E33FB}"/>
              </a:ext>
            </a:extLst>
          </p:cNvPr>
          <p:cNvCxnSpPr>
            <a:cxnSpLocks/>
          </p:cNvCxnSpPr>
          <p:nvPr/>
        </p:nvCxnSpPr>
        <p:spPr bwMode="gray">
          <a:xfrm>
            <a:off x="3630611" y="1212726"/>
            <a:ext cx="0" cy="464013"/>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397" name="Group 396">
            <a:extLst>
              <a:ext uri="{FF2B5EF4-FFF2-40B4-BE49-F238E27FC236}">
                <a16:creationId xmlns:a16="http://schemas.microsoft.com/office/drawing/2014/main" id="{4D14285E-90A6-3341-9721-F8A96C8545E0}"/>
              </a:ext>
            </a:extLst>
          </p:cNvPr>
          <p:cNvGrpSpPr/>
          <p:nvPr/>
        </p:nvGrpSpPr>
        <p:grpSpPr>
          <a:xfrm>
            <a:off x="3394750" y="3731098"/>
            <a:ext cx="450000" cy="450000"/>
            <a:chOff x="7736620" y="7009631"/>
            <a:chExt cx="4501800" cy="4503600"/>
          </a:xfrm>
          <a:solidFill>
            <a:schemeClr val="accent4"/>
          </a:solidFill>
        </p:grpSpPr>
        <p:sp>
          <p:nvSpPr>
            <p:cNvPr id="398" name="Freeform: Shape 1">
              <a:extLst>
                <a:ext uri="{FF2B5EF4-FFF2-40B4-BE49-F238E27FC236}">
                  <a16:creationId xmlns:a16="http://schemas.microsoft.com/office/drawing/2014/main" id="{F8137EFB-FF98-AE48-93FA-A823CEEF6DD0}"/>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399" name="Freeform: Shape 2">
              <a:extLst>
                <a:ext uri="{FF2B5EF4-FFF2-40B4-BE49-F238E27FC236}">
                  <a16:creationId xmlns:a16="http://schemas.microsoft.com/office/drawing/2014/main" id="{93C60CDB-F6C4-964F-8309-44FF3DA408AF}"/>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00" name="Freeform: Shape 3">
              <a:extLst>
                <a:ext uri="{FF2B5EF4-FFF2-40B4-BE49-F238E27FC236}">
                  <a16:creationId xmlns:a16="http://schemas.microsoft.com/office/drawing/2014/main" id="{26C246BC-AD4A-AC40-ADE5-C347FE77B7B6}"/>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01" name="Freeform: Shape 4">
              <a:extLst>
                <a:ext uri="{FF2B5EF4-FFF2-40B4-BE49-F238E27FC236}">
                  <a16:creationId xmlns:a16="http://schemas.microsoft.com/office/drawing/2014/main" id="{C966C691-B25E-1E44-86C1-0C311DF4C920}"/>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02" name="Freeform: Shape 5">
              <a:extLst>
                <a:ext uri="{FF2B5EF4-FFF2-40B4-BE49-F238E27FC236}">
                  <a16:creationId xmlns:a16="http://schemas.microsoft.com/office/drawing/2014/main" id="{59A080C0-FD17-744C-BF1C-C56DB4DC0672}"/>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grpSp>
        <p:nvGrpSpPr>
          <p:cNvPr id="403" name="Group 402">
            <a:extLst>
              <a:ext uri="{FF2B5EF4-FFF2-40B4-BE49-F238E27FC236}">
                <a16:creationId xmlns:a16="http://schemas.microsoft.com/office/drawing/2014/main" id="{504D7A59-9C25-E84B-BA2C-BA88C6AB89AD}"/>
              </a:ext>
            </a:extLst>
          </p:cNvPr>
          <p:cNvGrpSpPr/>
          <p:nvPr/>
        </p:nvGrpSpPr>
        <p:grpSpPr>
          <a:xfrm>
            <a:off x="3394749" y="4756529"/>
            <a:ext cx="450000" cy="450000"/>
            <a:chOff x="7736620" y="7009631"/>
            <a:chExt cx="4501800" cy="4503600"/>
          </a:xfrm>
          <a:solidFill>
            <a:schemeClr val="accent4"/>
          </a:solidFill>
        </p:grpSpPr>
        <p:sp>
          <p:nvSpPr>
            <p:cNvPr id="404" name="Freeform: Shape 1">
              <a:extLst>
                <a:ext uri="{FF2B5EF4-FFF2-40B4-BE49-F238E27FC236}">
                  <a16:creationId xmlns:a16="http://schemas.microsoft.com/office/drawing/2014/main" id="{93ABAC35-49E7-AF46-8DD9-6D3B54B91D0A}"/>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05" name="Freeform: Shape 2">
              <a:extLst>
                <a:ext uri="{FF2B5EF4-FFF2-40B4-BE49-F238E27FC236}">
                  <a16:creationId xmlns:a16="http://schemas.microsoft.com/office/drawing/2014/main" id="{0C0B24D2-7FC0-4642-8481-ABE1D4A5D563}"/>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06" name="Freeform: Shape 3">
              <a:extLst>
                <a:ext uri="{FF2B5EF4-FFF2-40B4-BE49-F238E27FC236}">
                  <a16:creationId xmlns:a16="http://schemas.microsoft.com/office/drawing/2014/main" id="{5978E15D-E98C-EB4C-B01C-9E901B62CE97}"/>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07" name="Freeform: Shape 4">
              <a:extLst>
                <a:ext uri="{FF2B5EF4-FFF2-40B4-BE49-F238E27FC236}">
                  <a16:creationId xmlns:a16="http://schemas.microsoft.com/office/drawing/2014/main" id="{58A4AB9F-5F76-1944-8272-61C03E790A26}"/>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08" name="Freeform: Shape 5">
              <a:extLst>
                <a:ext uri="{FF2B5EF4-FFF2-40B4-BE49-F238E27FC236}">
                  <a16:creationId xmlns:a16="http://schemas.microsoft.com/office/drawing/2014/main" id="{E63A0794-F73B-334F-940A-DE3777D138C8}"/>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409" name="Rectangle 408">
            <a:extLst>
              <a:ext uri="{FF2B5EF4-FFF2-40B4-BE49-F238E27FC236}">
                <a16:creationId xmlns:a16="http://schemas.microsoft.com/office/drawing/2014/main" id="{941E740A-9C7E-EB42-A5DC-51E03DF69F68}"/>
              </a:ext>
            </a:extLst>
          </p:cNvPr>
          <p:cNvSpPr/>
          <p:nvPr/>
        </p:nvSpPr>
        <p:spPr>
          <a:xfrm>
            <a:off x="2520856" y="3701529"/>
            <a:ext cx="984567" cy="461665"/>
          </a:xfrm>
          <a:prstGeom prst="rect">
            <a:avLst/>
          </a:prstGeom>
        </p:spPr>
        <p:txBody>
          <a:bodyPr wrap="square">
            <a:spAutoFit/>
          </a:bodyPr>
          <a:lstStyle/>
          <a:p>
            <a:pPr algn="r"/>
            <a:r>
              <a:rPr lang="en-US" sz="1200" b="1" dirty="0">
                <a:solidFill>
                  <a:schemeClr val="tx2"/>
                </a:solidFill>
                <a:latin typeface="Metropolis" pitchFamily="2" charset="77"/>
              </a:rPr>
              <a:t>Standby Tier1 SR</a:t>
            </a:r>
            <a:endParaRPr lang="en-GB" sz="1200" dirty="0"/>
          </a:p>
        </p:txBody>
      </p:sp>
      <p:sp>
        <p:nvSpPr>
          <p:cNvPr id="410" name="Rectangle 409">
            <a:extLst>
              <a:ext uri="{FF2B5EF4-FFF2-40B4-BE49-F238E27FC236}">
                <a16:creationId xmlns:a16="http://schemas.microsoft.com/office/drawing/2014/main" id="{0DC14C62-A74A-FD44-A928-C0CFD90FD769}"/>
              </a:ext>
            </a:extLst>
          </p:cNvPr>
          <p:cNvSpPr/>
          <p:nvPr/>
        </p:nvSpPr>
        <p:spPr>
          <a:xfrm>
            <a:off x="2765446" y="4754684"/>
            <a:ext cx="659763" cy="461665"/>
          </a:xfrm>
          <a:prstGeom prst="rect">
            <a:avLst/>
          </a:prstGeom>
        </p:spPr>
        <p:txBody>
          <a:bodyPr wrap="square">
            <a:spAutoFit/>
          </a:bodyPr>
          <a:lstStyle/>
          <a:p>
            <a:pPr algn="r"/>
            <a:r>
              <a:rPr lang="en-US" sz="1200" b="1" dirty="0">
                <a:solidFill>
                  <a:schemeClr val="tx2"/>
                </a:solidFill>
                <a:latin typeface="Metropolis" pitchFamily="2" charset="77"/>
              </a:rPr>
              <a:t>Tier1 DR</a:t>
            </a:r>
            <a:endParaRPr lang="en-GB" sz="1200" dirty="0"/>
          </a:p>
        </p:txBody>
      </p:sp>
      <p:sp>
        <p:nvSpPr>
          <p:cNvPr id="411" name="Rectangle 410">
            <a:extLst>
              <a:ext uri="{FF2B5EF4-FFF2-40B4-BE49-F238E27FC236}">
                <a16:creationId xmlns:a16="http://schemas.microsoft.com/office/drawing/2014/main" id="{DFCC73C4-A404-AD4A-A473-39EEFA1E9D18}"/>
              </a:ext>
            </a:extLst>
          </p:cNvPr>
          <p:cNvSpPr/>
          <p:nvPr/>
        </p:nvSpPr>
        <p:spPr>
          <a:xfrm>
            <a:off x="1512649" y="1241734"/>
            <a:ext cx="2103006" cy="430887"/>
          </a:xfrm>
          <a:prstGeom prst="rect">
            <a:avLst/>
          </a:prstGeom>
        </p:spPr>
        <p:txBody>
          <a:bodyPr wrap="square">
            <a:spAutoFit/>
          </a:bodyPr>
          <a:lstStyle/>
          <a:p>
            <a:pPr algn="ctr"/>
            <a:r>
              <a:rPr lang="en-US" sz="1100" b="1" dirty="0">
                <a:solidFill>
                  <a:srgbClr val="717074"/>
                </a:solidFill>
                <a:ea typeface="Gotham Rounded Book" charset="0"/>
                <a:cs typeface="Gotham Rounded Book" charset="0"/>
              </a:rPr>
              <a:t>Uplinks to physical router</a:t>
            </a:r>
          </a:p>
          <a:p>
            <a:pPr algn="ctr"/>
            <a:endParaRPr lang="en-US" sz="1100" b="1" dirty="0">
              <a:solidFill>
                <a:srgbClr val="717074"/>
              </a:solidFill>
              <a:ea typeface="Gotham Rounded Book" charset="0"/>
              <a:cs typeface="Gotham Rounded Book" charset="0"/>
            </a:endParaRPr>
          </a:p>
        </p:txBody>
      </p:sp>
      <p:grpSp>
        <p:nvGrpSpPr>
          <p:cNvPr id="470" name="Group 469">
            <a:extLst>
              <a:ext uri="{FF2B5EF4-FFF2-40B4-BE49-F238E27FC236}">
                <a16:creationId xmlns:a16="http://schemas.microsoft.com/office/drawing/2014/main" id="{6F1D085F-D287-C14A-A7EA-1027C1DDC292}"/>
              </a:ext>
            </a:extLst>
          </p:cNvPr>
          <p:cNvGrpSpPr/>
          <p:nvPr/>
        </p:nvGrpSpPr>
        <p:grpSpPr>
          <a:xfrm>
            <a:off x="5870767" y="4756529"/>
            <a:ext cx="450000" cy="450000"/>
            <a:chOff x="7736620" y="7009631"/>
            <a:chExt cx="4501800" cy="4503600"/>
          </a:xfrm>
          <a:solidFill>
            <a:schemeClr val="accent4"/>
          </a:solidFill>
        </p:grpSpPr>
        <p:sp>
          <p:nvSpPr>
            <p:cNvPr id="471" name="Freeform: Shape 1">
              <a:extLst>
                <a:ext uri="{FF2B5EF4-FFF2-40B4-BE49-F238E27FC236}">
                  <a16:creationId xmlns:a16="http://schemas.microsoft.com/office/drawing/2014/main" id="{353CF2C6-9B1C-2542-91D3-C21B95CF458B}"/>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72" name="Freeform: Shape 2">
              <a:extLst>
                <a:ext uri="{FF2B5EF4-FFF2-40B4-BE49-F238E27FC236}">
                  <a16:creationId xmlns:a16="http://schemas.microsoft.com/office/drawing/2014/main" id="{DCF6ADD7-9F55-E643-9D27-50C1F1254430}"/>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73" name="Freeform: Shape 3">
              <a:extLst>
                <a:ext uri="{FF2B5EF4-FFF2-40B4-BE49-F238E27FC236}">
                  <a16:creationId xmlns:a16="http://schemas.microsoft.com/office/drawing/2014/main" id="{A8DD63CD-739F-634A-9B4A-736757827C0E}"/>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74" name="Freeform: Shape 4">
              <a:extLst>
                <a:ext uri="{FF2B5EF4-FFF2-40B4-BE49-F238E27FC236}">
                  <a16:creationId xmlns:a16="http://schemas.microsoft.com/office/drawing/2014/main" id="{28856174-C764-A944-9971-D89873FDA176}"/>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75" name="Freeform: Shape 5">
              <a:extLst>
                <a:ext uri="{FF2B5EF4-FFF2-40B4-BE49-F238E27FC236}">
                  <a16:creationId xmlns:a16="http://schemas.microsoft.com/office/drawing/2014/main" id="{FBDD207E-5F26-EB40-9C63-E37A209579CA}"/>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476" name="Rectangle 475">
            <a:extLst>
              <a:ext uri="{FF2B5EF4-FFF2-40B4-BE49-F238E27FC236}">
                <a16:creationId xmlns:a16="http://schemas.microsoft.com/office/drawing/2014/main" id="{73529944-27A2-AA47-BD04-9F58E5D62E8B}"/>
              </a:ext>
            </a:extLst>
          </p:cNvPr>
          <p:cNvSpPr/>
          <p:nvPr/>
        </p:nvSpPr>
        <p:spPr>
          <a:xfrm>
            <a:off x="5241464" y="4754684"/>
            <a:ext cx="659763" cy="461665"/>
          </a:xfrm>
          <a:prstGeom prst="rect">
            <a:avLst/>
          </a:prstGeom>
        </p:spPr>
        <p:txBody>
          <a:bodyPr wrap="square">
            <a:spAutoFit/>
          </a:bodyPr>
          <a:lstStyle/>
          <a:p>
            <a:pPr algn="r"/>
            <a:r>
              <a:rPr lang="en-US" sz="1200" b="1" dirty="0">
                <a:solidFill>
                  <a:schemeClr val="tx2"/>
                </a:solidFill>
                <a:latin typeface="Metropolis" pitchFamily="2" charset="77"/>
              </a:rPr>
              <a:t>Tier1 DR</a:t>
            </a:r>
            <a:endParaRPr lang="en-GB" sz="1200" dirty="0"/>
          </a:p>
        </p:txBody>
      </p:sp>
      <p:grpSp>
        <p:nvGrpSpPr>
          <p:cNvPr id="477" name="Group 476">
            <a:extLst>
              <a:ext uri="{FF2B5EF4-FFF2-40B4-BE49-F238E27FC236}">
                <a16:creationId xmlns:a16="http://schemas.microsoft.com/office/drawing/2014/main" id="{427EEF78-B05D-7946-9611-24DEB6F8FF31}"/>
              </a:ext>
            </a:extLst>
          </p:cNvPr>
          <p:cNvGrpSpPr/>
          <p:nvPr/>
        </p:nvGrpSpPr>
        <p:grpSpPr>
          <a:xfrm>
            <a:off x="7961729" y="4744814"/>
            <a:ext cx="450000" cy="450000"/>
            <a:chOff x="7736620" y="7009631"/>
            <a:chExt cx="4501800" cy="4503600"/>
          </a:xfrm>
          <a:solidFill>
            <a:schemeClr val="accent4"/>
          </a:solidFill>
        </p:grpSpPr>
        <p:sp>
          <p:nvSpPr>
            <p:cNvPr id="478" name="Freeform: Shape 1">
              <a:extLst>
                <a:ext uri="{FF2B5EF4-FFF2-40B4-BE49-F238E27FC236}">
                  <a16:creationId xmlns:a16="http://schemas.microsoft.com/office/drawing/2014/main" id="{FE71338B-BD3B-7A4E-82B9-F5CD1DD1951C}"/>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79" name="Freeform: Shape 2">
              <a:extLst>
                <a:ext uri="{FF2B5EF4-FFF2-40B4-BE49-F238E27FC236}">
                  <a16:creationId xmlns:a16="http://schemas.microsoft.com/office/drawing/2014/main" id="{C1EF3D3F-3092-584E-864C-5FB5FF5CA52F}"/>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80" name="Freeform: Shape 3">
              <a:extLst>
                <a:ext uri="{FF2B5EF4-FFF2-40B4-BE49-F238E27FC236}">
                  <a16:creationId xmlns:a16="http://schemas.microsoft.com/office/drawing/2014/main" id="{EDBAA094-986B-5243-BA47-D0F2C7D1CB4B}"/>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81" name="Freeform: Shape 4">
              <a:extLst>
                <a:ext uri="{FF2B5EF4-FFF2-40B4-BE49-F238E27FC236}">
                  <a16:creationId xmlns:a16="http://schemas.microsoft.com/office/drawing/2014/main" id="{99A9692F-992A-9543-A794-6950E083D3CA}"/>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82" name="Freeform: Shape 5">
              <a:extLst>
                <a:ext uri="{FF2B5EF4-FFF2-40B4-BE49-F238E27FC236}">
                  <a16:creationId xmlns:a16="http://schemas.microsoft.com/office/drawing/2014/main" id="{166AF0AE-C817-1E4F-9866-E8E18D08D5FC}"/>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483" name="Rectangle 482">
            <a:extLst>
              <a:ext uri="{FF2B5EF4-FFF2-40B4-BE49-F238E27FC236}">
                <a16:creationId xmlns:a16="http://schemas.microsoft.com/office/drawing/2014/main" id="{8AAE75F6-AA5A-ED48-933D-93C3B6273ACC}"/>
              </a:ext>
            </a:extLst>
          </p:cNvPr>
          <p:cNvSpPr/>
          <p:nvPr/>
        </p:nvSpPr>
        <p:spPr>
          <a:xfrm>
            <a:off x="7270035" y="4754684"/>
            <a:ext cx="659763" cy="461665"/>
          </a:xfrm>
          <a:prstGeom prst="rect">
            <a:avLst/>
          </a:prstGeom>
        </p:spPr>
        <p:txBody>
          <a:bodyPr wrap="square">
            <a:spAutoFit/>
          </a:bodyPr>
          <a:lstStyle/>
          <a:p>
            <a:pPr algn="r"/>
            <a:r>
              <a:rPr lang="en-US" sz="1200" b="1" dirty="0">
                <a:solidFill>
                  <a:schemeClr val="tx2"/>
                </a:solidFill>
                <a:latin typeface="Metropolis" pitchFamily="2" charset="77"/>
              </a:rPr>
              <a:t>Tier1 DR</a:t>
            </a:r>
            <a:endParaRPr lang="en-GB" sz="1200" dirty="0"/>
          </a:p>
        </p:txBody>
      </p:sp>
      <p:grpSp>
        <p:nvGrpSpPr>
          <p:cNvPr id="22" name="Group 21">
            <a:extLst>
              <a:ext uri="{FF2B5EF4-FFF2-40B4-BE49-F238E27FC236}">
                <a16:creationId xmlns:a16="http://schemas.microsoft.com/office/drawing/2014/main" id="{6D3C927C-ABCC-D643-B10E-8E25E14AD975}"/>
              </a:ext>
            </a:extLst>
          </p:cNvPr>
          <p:cNvGrpSpPr/>
          <p:nvPr/>
        </p:nvGrpSpPr>
        <p:grpSpPr>
          <a:xfrm>
            <a:off x="947643" y="2147623"/>
            <a:ext cx="8343136" cy="573628"/>
            <a:chOff x="947643" y="2147623"/>
            <a:chExt cx="8343136" cy="573628"/>
          </a:xfrm>
        </p:grpSpPr>
        <p:cxnSp>
          <p:nvCxnSpPr>
            <p:cNvPr id="109" name="Straight Connector 108">
              <a:extLst>
                <a:ext uri="{FF2B5EF4-FFF2-40B4-BE49-F238E27FC236}">
                  <a16:creationId xmlns:a16="http://schemas.microsoft.com/office/drawing/2014/main" id="{AD6E0C78-8EA0-3647-8B4E-A54EEA0F733A}"/>
                </a:ext>
              </a:extLst>
            </p:cNvPr>
            <p:cNvCxnSpPr>
              <a:cxnSpLocks/>
            </p:cNvCxnSpPr>
            <p:nvPr/>
          </p:nvCxnSpPr>
          <p:spPr bwMode="gray">
            <a:xfrm>
              <a:off x="947643" y="2335819"/>
              <a:ext cx="8343136" cy="0"/>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68" name="Straight Connector 167">
              <a:extLst>
                <a:ext uri="{FF2B5EF4-FFF2-40B4-BE49-F238E27FC236}">
                  <a16:creationId xmlns:a16="http://schemas.microsoft.com/office/drawing/2014/main" id="{14DA5871-FE00-9543-AC98-474E215ABF0B}"/>
                </a:ext>
              </a:extLst>
            </p:cNvPr>
            <p:cNvCxnSpPr>
              <a:cxnSpLocks/>
            </p:cNvCxnSpPr>
            <p:nvPr/>
          </p:nvCxnSpPr>
          <p:spPr bwMode="gray">
            <a:xfrm flipH="1">
              <a:off x="1582576" y="2147623"/>
              <a:ext cx="0" cy="170429"/>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89" name="Straight Connector 88">
              <a:extLst>
                <a:ext uri="{FF2B5EF4-FFF2-40B4-BE49-F238E27FC236}">
                  <a16:creationId xmlns:a16="http://schemas.microsoft.com/office/drawing/2014/main" id="{08C70E11-81C9-8240-829C-00E39DD2E29A}"/>
                </a:ext>
              </a:extLst>
            </p:cNvPr>
            <p:cNvCxnSpPr>
              <a:cxnSpLocks/>
            </p:cNvCxnSpPr>
            <p:nvPr/>
          </p:nvCxnSpPr>
          <p:spPr bwMode="gray">
            <a:xfrm flipH="1">
              <a:off x="3640643" y="2165390"/>
              <a:ext cx="0" cy="170429"/>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17" name="Straight Connector 116">
              <a:extLst>
                <a:ext uri="{FF2B5EF4-FFF2-40B4-BE49-F238E27FC236}">
                  <a16:creationId xmlns:a16="http://schemas.microsoft.com/office/drawing/2014/main" id="{BDD830F3-4756-7B4D-A14C-D4AB13626CE0}"/>
                </a:ext>
              </a:extLst>
            </p:cNvPr>
            <p:cNvCxnSpPr>
              <a:cxnSpLocks/>
            </p:cNvCxnSpPr>
            <p:nvPr/>
          </p:nvCxnSpPr>
          <p:spPr bwMode="gray">
            <a:xfrm flipH="1">
              <a:off x="1576362" y="2318052"/>
              <a:ext cx="2358" cy="390013"/>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84" name="Straight Connector 483">
              <a:extLst>
                <a:ext uri="{FF2B5EF4-FFF2-40B4-BE49-F238E27FC236}">
                  <a16:creationId xmlns:a16="http://schemas.microsoft.com/office/drawing/2014/main" id="{EE81935A-24E2-C349-9460-988E3183CE22}"/>
                </a:ext>
              </a:extLst>
            </p:cNvPr>
            <p:cNvCxnSpPr>
              <a:cxnSpLocks/>
            </p:cNvCxnSpPr>
            <p:nvPr/>
          </p:nvCxnSpPr>
          <p:spPr bwMode="gray">
            <a:xfrm flipH="1">
              <a:off x="3639424" y="2331238"/>
              <a:ext cx="2358" cy="390013"/>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grpSp>
      <p:grpSp>
        <p:nvGrpSpPr>
          <p:cNvPr id="487" name="Group 486">
            <a:extLst>
              <a:ext uri="{FF2B5EF4-FFF2-40B4-BE49-F238E27FC236}">
                <a16:creationId xmlns:a16="http://schemas.microsoft.com/office/drawing/2014/main" id="{06A27E0F-2538-1048-9724-3B43690F5510}"/>
              </a:ext>
            </a:extLst>
          </p:cNvPr>
          <p:cNvGrpSpPr/>
          <p:nvPr/>
        </p:nvGrpSpPr>
        <p:grpSpPr>
          <a:xfrm>
            <a:off x="925746" y="4167111"/>
            <a:ext cx="8474769" cy="573628"/>
            <a:chOff x="947643" y="2147623"/>
            <a:chExt cx="8474769" cy="573628"/>
          </a:xfrm>
        </p:grpSpPr>
        <p:cxnSp>
          <p:nvCxnSpPr>
            <p:cNvPr id="488" name="Straight Connector 487">
              <a:extLst>
                <a:ext uri="{FF2B5EF4-FFF2-40B4-BE49-F238E27FC236}">
                  <a16:creationId xmlns:a16="http://schemas.microsoft.com/office/drawing/2014/main" id="{A7639BEA-B095-8942-9656-9DB1520D0D4B}"/>
                </a:ext>
              </a:extLst>
            </p:cNvPr>
            <p:cNvCxnSpPr>
              <a:cxnSpLocks/>
            </p:cNvCxnSpPr>
            <p:nvPr/>
          </p:nvCxnSpPr>
          <p:spPr bwMode="gray">
            <a:xfrm>
              <a:off x="947643" y="2335819"/>
              <a:ext cx="8474769" cy="0"/>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89" name="Straight Connector 488">
              <a:extLst>
                <a:ext uri="{FF2B5EF4-FFF2-40B4-BE49-F238E27FC236}">
                  <a16:creationId xmlns:a16="http://schemas.microsoft.com/office/drawing/2014/main" id="{3C70E481-2CC5-6547-BA36-E9BBFD507558}"/>
                </a:ext>
              </a:extLst>
            </p:cNvPr>
            <p:cNvCxnSpPr>
              <a:cxnSpLocks/>
            </p:cNvCxnSpPr>
            <p:nvPr/>
          </p:nvCxnSpPr>
          <p:spPr bwMode="gray">
            <a:xfrm flipH="1">
              <a:off x="1573100" y="2147623"/>
              <a:ext cx="0" cy="170429"/>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90" name="Straight Connector 489">
              <a:extLst>
                <a:ext uri="{FF2B5EF4-FFF2-40B4-BE49-F238E27FC236}">
                  <a16:creationId xmlns:a16="http://schemas.microsoft.com/office/drawing/2014/main" id="{E1C4DC59-ECA5-B34A-A661-578B3824116C}"/>
                </a:ext>
              </a:extLst>
            </p:cNvPr>
            <p:cNvCxnSpPr>
              <a:cxnSpLocks/>
            </p:cNvCxnSpPr>
            <p:nvPr/>
          </p:nvCxnSpPr>
          <p:spPr bwMode="gray">
            <a:xfrm flipH="1">
              <a:off x="3640643" y="2165390"/>
              <a:ext cx="0" cy="170429"/>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91" name="Straight Connector 490">
              <a:extLst>
                <a:ext uri="{FF2B5EF4-FFF2-40B4-BE49-F238E27FC236}">
                  <a16:creationId xmlns:a16="http://schemas.microsoft.com/office/drawing/2014/main" id="{74B1CE8F-E707-A642-B5BD-301E17F3A0A9}"/>
                </a:ext>
              </a:extLst>
            </p:cNvPr>
            <p:cNvCxnSpPr>
              <a:cxnSpLocks/>
            </p:cNvCxnSpPr>
            <p:nvPr/>
          </p:nvCxnSpPr>
          <p:spPr bwMode="gray">
            <a:xfrm flipH="1">
              <a:off x="1567031" y="2318052"/>
              <a:ext cx="2358" cy="390013"/>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92" name="Straight Connector 491">
              <a:extLst>
                <a:ext uri="{FF2B5EF4-FFF2-40B4-BE49-F238E27FC236}">
                  <a16:creationId xmlns:a16="http://schemas.microsoft.com/office/drawing/2014/main" id="{EB2BC854-9F7B-6B4E-99BF-2F76FB3C2E3C}"/>
                </a:ext>
              </a:extLst>
            </p:cNvPr>
            <p:cNvCxnSpPr>
              <a:cxnSpLocks/>
            </p:cNvCxnSpPr>
            <p:nvPr/>
          </p:nvCxnSpPr>
          <p:spPr bwMode="gray">
            <a:xfrm flipH="1">
              <a:off x="3639424" y="2331238"/>
              <a:ext cx="2358" cy="390013"/>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grpSp>
      <p:grpSp>
        <p:nvGrpSpPr>
          <p:cNvPr id="497" name="Group 496">
            <a:extLst>
              <a:ext uri="{FF2B5EF4-FFF2-40B4-BE49-F238E27FC236}">
                <a16:creationId xmlns:a16="http://schemas.microsoft.com/office/drawing/2014/main" id="{3D683AB2-0651-AE44-8C83-5195BD3DAE17}"/>
              </a:ext>
            </a:extLst>
          </p:cNvPr>
          <p:cNvGrpSpPr/>
          <p:nvPr/>
        </p:nvGrpSpPr>
        <p:grpSpPr>
          <a:xfrm>
            <a:off x="928521" y="3154439"/>
            <a:ext cx="8406217" cy="573628"/>
            <a:chOff x="947643" y="2147623"/>
            <a:chExt cx="8406217" cy="573628"/>
          </a:xfrm>
        </p:grpSpPr>
        <p:cxnSp>
          <p:nvCxnSpPr>
            <p:cNvPr id="498" name="Straight Connector 497">
              <a:extLst>
                <a:ext uri="{FF2B5EF4-FFF2-40B4-BE49-F238E27FC236}">
                  <a16:creationId xmlns:a16="http://schemas.microsoft.com/office/drawing/2014/main" id="{5D78BE78-D0CB-754B-80C3-5E42AFE3189F}"/>
                </a:ext>
              </a:extLst>
            </p:cNvPr>
            <p:cNvCxnSpPr>
              <a:cxnSpLocks/>
            </p:cNvCxnSpPr>
            <p:nvPr/>
          </p:nvCxnSpPr>
          <p:spPr bwMode="gray">
            <a:xfrm>
              <a:off x="947643" y="2335819"/>
              <a:ext cx="8406217" cy="0"/>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99" name="Straight Connector 498">
              <a:extLst>
                <a:ext uri="{FF2B5EF4-FFF2-40B4-BE49-F238E27FC236}">
                  <a16:creationId xmlns:a16="http://schemas.microsoft.com/office/drawing/2014/main" id="{4005095C-2A52-654A-8C36-76785046932B}"/>
                </a:ext>
              </a:extLst>
            </p:cNvPr>
            <p:cNvCxnSpPr>
              <a:cxnSpLocks/>
            </p:cNvCxnSpPr>
            <p:nvPr/>
          </p:nvCxnSpPr>
          <p:spPr bwMode="gray">
            <a:xfrm flipH="1">
              <a:off x="1584824" y="2147623"/>
              <a:ext cx="0" cy="170429"/>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00" name="Straight Connector 499">
              <a:extLst>
                <a:ext uri="{FF2B5EF4-FFF2-40B4-BE49-F238E27FC236}">
                  <a16:creationId xmlns:a16="http://schemas.microsoft.com/office/drawing/2014/main" id="{59897605-7305-274E-A305-E65572EABC4D}"/>
                </a:ext>
              </a:extLst>
            </p:cNvPr>
            <p:cNvCxnSpPr>
              <a:cxnSpLocks/>
            </p:cNvCxnSpPr>
            <p:nvPr/>
          </p:nvCxnSpPr>
          <p:spPr bwMode="gray">
            <a:xfrm flipH="1">
              <a:off x="3640643" y="2165390"/>
              <a:ext cx="0" cy="170429"/>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01" name="Straight Connector 500">
              <a:extLst>
                <a:ext uri="{FF2B5EF4-FFF2-40B4-BE49-F238E27FC236}">
                  <a16:creationId xmlns:a16="http://schemas.microsoft.com/office/drawing/2014/main" id="{DC8CCDE0-0616-7847-A148-F83AA2117CF6}"/>
                </a:ext>
              </a:extLst>
            </p:cNvPr>
            <p:cNvCxnSpPr>
              <a:cxnSpLocks/>
            </p:cNvCxnSpPr>
            <p:nvPr/>
          </p:nvCxnSpPr>
          <p:spPr bwMode="gray">
            <a:xfrm flipH="1">
              <a:off x="1576362" y="2318052"/>
              <a:ext cx="2358" cy="390013"/>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02" name="Straight Connector 501">
              <a:extLst>
                <a:ext uri="{FF2B5EF4-FFF2-40B4-BE49-F238E27FC236}">
                  <a16:creationId xmlns:a16="http://schemas.microsoft.com/office/drawing/2014/main" id="{8FE4237E-494D-1247-8A2F-F4B2C3B88FBC}"/>
                </a:ext>
              </a:extLst>
            </p:cNvPr>
            <p:cNvCxnSpPr>
              <a:cxnSpLocks/>
            </p:cNvCxnSpPr>
            <p:nvPr/>
          </p:nvCxnSpPr>
          <p:spPr bwMode="gray">
            <a:xfrm flipH="1">
              <a:off x="3639424" y="2331238"/>
              <a:ext cx="2358" cy="390013"/>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grpSp>
      <p:cxnSp>
        <p:nvCxnSpPr>
          <p:cNvPr id="505" name="Straight Connector 504">
            <a:extLst>
              <a:ext uri="{FF2B5EF4-FFF2-40B4-BE49-F238E27FC236}">
                <a16:creationId xmlns:a16="http://schemas.microsoft.com/office/drawing/2014/main" id="{FE825CF8-FCF3-A144-A185-FAE1D193DA4F}"/>
              </a:ext>
            </a:extLst>
          </p:cNvPr>
          <p:cNvCxnSpPr>
            <a:cxnSpLocks/>
            <a:endCxn id="508" idx="1"/>
          </p:cNvCxnSpPr>
          <p:nvPr/>
        </p:nvCxnSpPr>
        <p:spPr bwMode="gray">
          <a:xfrm>
            <a:off x="694853" y="5424296"/>
            <a:ext cx="8595926" cy="0"/>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06" name="Straight Connector 505">
            <a:extLst>
              <a:ext uri="{FF2B5EF4-FFF2-40B4-BE49-F238E27FC236}">
                <a16:creationId xmlns:a16="http://schemas.microsoft.com/office/drawing/2014/main" id="{291949B7-3BEB-294E-9158-8B0356A08C14}"/>
              </a:ext>
            </a:extLst>
          </p:cNvPr>
          <p:cNvCxnSpPr>
            <a:cxnSpLocks/>
          </p:cNvCxnSpPr>
          <p:nvPr/>
        </p:nvCxnSpPr>
        <p:spPr bwMode="gray">
          <a:xfrm>
            <a:off x="712725" y="5615887"/>
            <a:ext cx="8578054" cy="0"/>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07" name="Straight Connector 506">
            <a:extLst>
              <a:ext uri="{FF2B5EF4-FFF2-40B4-BE49-F238E27FC236}">
                <a16:creationId xmlns:a16="http://schemas.microsoft.com/office/drawing/2014/main" id="{A0D1A317-7905-9D4D-A80D-159612BAC5F8}"/>
              </a:ext>
            </a:extLst>
          </p:cNvPr>
          <p:cNvCxnSpPr>
            <a:cxnSpLocks/>
          </p:cNvCxnSpPr>
          <p:nvPr/>
        </p:nvCxnSpPr>
        <p:spPr bwMode="gray">
          <a:xfrm flipH="1">
            <a:off x="712725" y="5829291"/>
            <a:ext cx="8578054" cy="0"/>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508" name="Rectangle 507">
            <a:extLst>
              <a:ext uri="{FF2B5EF4-FFF2-40B4-BE49-F238E27FC236}">
                <a16:creationId xmlns:a16="http://schemas.microsoft.com/office/drawing/2014/main" id="{5DD1C2EE-1E19-6440-951A-4B66864D010C}"/>
              </a:ext>
            </a:extLst>
          </p:cNvPr>
          <p:cNvSpPr/>
          <p:nvPr/>
        </p:nvSpPr>
        <p:spPr>
          <a:xfrm>
            <a:off x="9290779" y="5285796"/>
            <a:ext cx="784189" cy="276999"/>
          </a:xfrm>
          <a:prstGeom prst="rect">
            <a:avLst/>
          </a:prstGeom>
        </p:spPr>
        <p:txBody>
          <a:bodyPr wrap="square">
            <a:spAutoFit/>
          </a:bodyPr>
          <a:lstStyle/>
          <a:p>
            <a:r>
              <a:rPr lang="en-US" sz="1200" b="1" dirty="0">
                <a:solidFill>
                  <a:schemeClr val="accent2">
                    <a:lumMod val="60000"/>
                    <a:lumOff val="40000"/>
                  </a:schemeClr>
                </a:solidFill>
                <a:latin typeface="Metropolis" pitchFamily="2" charset="77"/>
              </a:rPr>
              <a:t>Web LS</a:t>
            </a:r>
            <a:endParaRPr lang="en-GB" sz="1200" dirty="0">
              <a:solidFill>
                <a:schemeClr val="accent2">
                  <a:lumMod val="60000"/>
                  <a:lumOff val="40000"/>
                </a:schemeClr>
              </a:solidFill>
            </a:endParaRPr>
          </a:p>
        </p:txBody>
      </p:sp>
      <p:sp>
        <p:nvSpPr>
          <p:cNvPr id="509" name="Rectangle 508">
            <a:extLst>
              <a:ext uri="{FF2B5EF4-FFF2-40B4-BE49-F238E27FC236}">
                <a16:creationId xmlns:a16="http://schemas.microsoft.com/office/drawing/2014/main" id="{C100CFAF-6B8C-E644-AA86-85B78DC3919E}"/>
              </a:ext>
            </a:extLst>
          </p:cNvPr>
          <p:cNvSpPr/>
          <p:nvPr/>
        </p:nvSpPr>
        <p:spPr>
          <a:xfrm>
            <a:off x="9334738" y="5490235"/>
            <a:ext cx="739305" cy="276999"/>
          </a:xfrm>
          <a:prstGeom prst="rect">
            <a:avLst/>
          </a:prstGeom>
        </p:spPr>
        <p:txBody>
          <a:bodyPr wrap="square">
            <a:spAutoFit/>
          </a:bodyPr>
          <a:lstStyle/>
          <a:p>
            <a:r>
              <a:rPr lang="en-US" sz="1200" b="1" dirty="0">
                <a:solidFill>
                  <a:srgbClr val="002060"/>
                </a:solidFill>
                <a:latin typeface="Metropolis" pitchFamily="2" charset="77"/>
              </a:rPr>
              <a:t>App LS</a:t>
            </a:r>
            <a:endParaRPr lang="en-GB" sz="1200" dirty="0">
              <a:solidFill>
                <a:srgbClr val="002060"/>
              </a:solidFill>
            </a:endParaRPr>
          </a:p>
        </p:txBody>
      </p:sp>
      <p:sp>
        <p:nvSpPr>
          <p:cNvPr id="510" name="Rectangle 509">
            <a:extLst>
              <a:ext uri="{FF2B5EF4-FFF2-40B4-BE49-F238E27FC236}">
                <a16:creationId xmlns:a16="http://schemas.microsoft.com/office/drawing/2014/main" id="{F7A23226-26FC-C347-9BE0-51172293AF02}"/>
              </a:ext>
            </a:extLst>
          </p:cNvPr>
          <p:cNvSpPr/>
          <p:nvPr/>
        </p:nvSpPr>
        <p:spPr>
          <a:xfrm>
            <a:off x="9400515" y="5711315"/>
            <a:ext cx="639919" cy="276999"/>
          </a:xfrm>
          <a:prstGeom prst="rect">
            <a:avLst/>
          </a:prstGeom>
        </p:spPr>
        <p:txBody>
          <a:bodyPr wrap="square">
            <a:spAutoFit/>
          </a:bodyPr>
          <a:lstStyle/>
          <a:p>
            <a:r>
              <a:rPr lang="en-US" sz="1200" b="1" dirty="0">
                <a:solidFill>
                  <a:schemeClr val="accent4"/>
                </a:solidFill>
                <a:latin typeface="Metropolis" pitchFamily="2" charset="77"/>
              </a:rPr>
              <a:t>Db LS</a:t>
            </a:r>
            <a:endParaRPr lang="en-GB" sz="1200" dirty="0">
              <a:solidFill>
                <a:schemeClr val="accent4"/>
              </a:solidFill>
            </a:endParaRPr>
          </a:p>
        </p:txBody>
      </p:sp>
      <p:cxnSp>
        <p:nvCxnSpPr>
          <p:cNvPr id="511" name="Straight Connector 510">
            <a:extLst>
              <a:ext uri="{FF2B5EF4-FFF2-40B4-BE49-F238E27FC236}">
                <a16:creationId xmlns:a16="http://schemas.microsoft.com/office/drawing/2014/main" id="{014E68F9-A099-3B4C-840F-23D6104BF17F}"/>
              </a:ext>
            </a:extLst>
          </p:cNvPr>
          <p:cNvCxnSpPr>
            <a:cxnSpLocks/>
          </p:cNvCxnSpPr>
          <p:nvPr/>
        </p:nvCxnSpPr>
        <p:spPr bwMode="gray">
          <a:xfrm>
            <a:off x="1421916" y="5188227"/>
            <a:ext cx="0" cy="236069"/>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12" name="Straight Connector 511">
            <a:extLst>
              <a:ext uri="{FF2B5EF4-FFF2-40B4-BE49-F238E27FC236}">
                <a16:creationId xmlns:a16="http://schemas.microsoft.com/office/drawing/2014/main" id="{04661A82-C9EE-D740-B806-E149566E6C94}"/>
              </a:ext>
            </a:extLst>
          </p:cNvPr>
          <p:cNvCxnSpPr>
            <a:cxnSpLocks/>
          </p:cNvCxnSpPr>
          <p:nvPr/>
        </p:nvCxnSpPr>
        <p:spPr bwMode="gray">
          <a:xfrm>
            <a:off x="1553998" y="5206585"/>
            <a:ext cx="0" cy="413226"/>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13" name="Straight Connector 512">
            <a:extLst>
              <a:ext uri="{FF2B5EF4-FFF2-40B4-BE49-F238E27FC236}">
                <a16:creationId xmlns:a16="http://schemas.microsoft.com/office/drawing/2014/main" id="{6213BC47-1C50-8B42-B999-08C56A002A1D}"/>
              </a:ext>
            </a:extLst>
          </p:cNvPr>
          <p:cNvCxnSpPr>
            <a:cxnSpLocks/>
          </p:cNvCxnSpPr>
          <p:nvPr/>
        </p:nvCxnSpPr>
        <p:spPr bwMode="gray">
          <a:xfrm>
            <a:off x="1701662" y="5164872"/>
            <a:ext cx="0" cy="641174"/>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14" name="Straight Connector 513">
            <a:extLst>
              <a:ext uri="{FF2B5EF4-FFF2-40B4-BE49-F238E27FC236}">
                <a16:creationId xmlns:a16="http://schemas.microsoft.com/office/drawing/2014/main" id="{4023BD6B-7D4A-1341-9DEF-E65E5B9C3A75}"/>
              </a:ext>
            </a:extLst>
          </p:cNvPr>
          <p:cNvCxnSpPr>
            <a:cxnSpLocks/>
          </p:cNvCxnSpPr>
          <p:nvPr/>
        </p:nvCxnSpPr>
        <p:spPr bwMode="gray">
          <a:xfrm>
            <a:off x="3484743" y="5190054"/>
            <a:ext cx="0" cy="236069"/>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15" name="Straight Connector 514">
            <a:extLst>
              <a:ext uri="{FF2B5EF4-FFF2-40B4-BE49-F238E27FC236}">
                <a16:creationId xmlns:a16="http://schemas.microsoft.com/office/drawing/2014/main" id="{77F07ED5-8E15-3640-8AAA-58B232A3F2B2}"/>
              </a:ext>
            </a:extLst>
          </p:cNvPr>
          <p:cNvCxnSpPr>
            <a:cxnSpLocks/>
          </p:cNvCxnSpPr>
          <p:nvPr/>
        </p:nvCxnSpPr>
        <p:spPr bwMode="gray">
          <a:xfrm>
            <a:off x="3616825" y="5208412"/>
            <a:ext cx="0" cy="413226"/>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16" name="Straight Connector 515">
            <a:extLst>
              <a:ext uri="{FF2B5EF4-FFF2-40B4-BE49-F238E27FC236}">
                <a16:creationId xmlns:a16="http://schemas.microsoft.com/office/drawing/2014/main" id="{A9795C00-D2A8-FE46-B516-44F66227D0BC}"/>
              </a:ext>
            </a:extLst>
          </p:cNvPr>
          <p:cNvCxnSpPr>
            <a:cxnSpLocks/>
          </p:cNvCxnSpPr>
          <p:nvPr/>
        </p:nvCxnSpPr>
        <p:spPr bwMode="gray">
          <a:xfrm>
            <a:off x="3764489" y="5166699"/>
            <a:ext cx="0" cy="641174"/>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17" name="Straight Connector 516">
            <a:extLst>
              <a:ext uri="{FF2B5EF4-FFF2-40B4-BE49-F238E27FC236}">
                <a16:creationId xmlns:a16="http://schemas.microsoft.com/office/drawing/2014/main" id="{720DCD49-A496-9C4B-B9A2-D442FABDF58F}"/>
              </a:ext>
            </a:extLst>
          </p:cNvPr>
          <p:cNvCxnSpPr>
            <a:cxnSpLocks/>
          </p:cNvCxnSpPr>
          <p:nvPr/>
        </p:nvCxnSpPr>
        <p:spPr bwMode="gray">
          <a:xfrm>
            <a:off x="5967858" y="5175289"/>
            <a:ext cx="0" cy="236069"/>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18" name="Straight Connector 517">
            <a:extLst>
              <a:ext uri="{FF2B5EF4-FFF2-40B4-BE49-F238E27FC236}">
                <a16:creationId xmlns:a16="http://schemas.microsoft.com/office/drawing/2014/main" id="{CCF8ECD2-5D23-4048-8D6A-803574B2EA76}"/>
              </a:ext>
            </a:extLst>
          </p:cNvPr>
          <p:cNvCxnSpPr>
            <a:cxnSpLocks/>
          </p:cNvCxnSpPr>
          <p:nvPr/>
        </p:nvCxnSpPr>
        <p:spPr bwMode="gray">
          <a:xfrm>
            <a:off x="6099940" y="5217095"/>
            <a:ext cx="0" cy="413226"/>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19" name="Straight Connector 518">
            <a:extLst>
              <a:ext uri="{FF2B5EF4-FFF2-40B4-BE49-F238E27FC236}">
                <a16:creationId xmlns:a16="http://schemas.microsoft.com/office/drawing/2014/main" id="{0B37BCE7-6E62-8242-82FF-7BE4D0083D82}"/>
              </a:ext>
            </a:extLst>
          </p:cNvPr>
          <p:cNvCxnSpPr>
            <a:cxnSpLocks/>
          </p:cNvCxnSpPr>
          <p:nvPr/>
        </p:nvCxnSpPr>
        <p:spPr bwMode="gray">
          <a:xfrm>
            <a:off x="6247604" y="5175382"/>
            <a:ext cx="0" cy="641174"/>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20" name="Straight Connector 519">
            <a:extLst>
              <a:ext uri="{FF2B5EF4-FFF2-40B4-BE49-F238E27FC236}">
                <a16:creationId xmlns:a16="http://schemas.microsoft.com/office/drawing/2014/main" id="{70E8E817-38AD-5B46-A4B4-D8A6A86E6087}"/>
              </a:ext>
            </a:extLst>
          </p:cNvPr>
          <p:cNvCxnSpPr>
            <a:cxnSpLocks/>
          </p:cNvCxnSpPr>
          <p:nvPr/>
        </p:nvCxnSpPr>
        <p:spPr bwMode="gray">
          <a:xfrm>
            <a:off x="8054647" y="5169427"/>
            <a:ext cx="0" cy="236069"/>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21" name="Straight Connector 520">
            <a:extLst>
              <a:ext uri="{FF2B5EF4-FFF2-40B4-BE49-F238E27FC236}">
                <a16:creationId xmlns:a16="http://schemas.microsoft.com/office/drawing/2014/main" id="{005A1C9A-AF7B-C248-87EE-A2E33B8C5E56}"/>
              </a:ext>
            </a:extLst>
          </p:cNvPr>
          <p:cNvCxnSpPr>
            <a:cxnSpLocks/>
          </p:cNvCxnSpPr>
          <p:nvPr/>
        </p:nvCxnSpPr>
        <p:spPr bwMode="gray">
          <a:xfrm>
            <a:off x="8195438" y="5208386"/>
            <a:ext cx="0" cy="413226"/>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22" name="Straight Connector 521">
            <a:extLst>
              <a:ext uri="{FF2B5EF4-FFF2-40B4-BE49-F238E27FC236}">
                <a16:creationId xmlns:a16="http://schemas.microsoft.com/office/drawing/2014/main" id="{2FD419DA-D2C9-7A40-AA2E-8539BA8E90C7}"/>
              </a:ext>
            </a:extLst>
          </p:cNvPr>
          <p:cNvCxnSpPr>
            <a:cxnSpLocks/>
          </p:cNvCxnSpPr>
          <p:nvPr/>
        </p:nvCxnSpPr>
        <p:spPr bwMode="gray">
          <a:xfrm>
            <a:off x="8334393" y="5164872"/>
            <a:ext cx="0" cy="651684"/>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523" name="Rectangle 522">
            <a:extLst>
              <a:ext uri="{FF2B5EF4-FFF2-40B4-BE49-F238E27FC236}">
                <a16:creationId xmlns:a16="http://schemas.microsoft.com/office/drawing/2014/main" id="{CB15FDD6-9F91-5547-BE64-75FBDF4A4996}"/>
              </a:ext>
            </a:extLst>
          </p:cNvPr>
          <p:cNvSpPr/>
          <p:nvPr/>
        </p:nvSpPr>
        <p:spPr>
          <a:xfrm>
            <a:off x="9285700" y="2194990"/>
            <a:ext cx="1375698"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169.254.0.0 /28</a:t>
            </a:r>
          </a:p>
        </p:txBody>
      </p:sp>
      <p:sp>
        <p:nvSpPr>
          <p:cNvPr id="526" name="Rectangle 525">
            <a:extLst>
              <a:ext uri="{FF2B5EF4-FFF2-40B4-BE49-F238E27FC236}">
                <a16:creationId xmlns:a16="http://schemas.microsoft.com/office/drawing/2014/main" id="{0CF4D338-737C-814D-8D1B-9B0E06C2331F}"/>
              </a:ext>
            </a:extLst>
          </p:cNvPr>
          <p:cNvSpPr/>
          <p:nvPr/>
        </p:nvSpPr>
        <p:spPr>
          <a:xfrm>
            <a:off x="3403131" y="2483144"/>
            <a:ext cx="284052"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a:t>
            </a:r>
          </a:p>
        </p:txBody>
      </p:sp>
      <p:sp>
        <p:nvSpPr>
          <p:cNvPr id="527" name="Rectangle 526">
            <a:extLst>
              <a:ext uri="{FF2B5EF4-FFF2-40B4-BE49-F238E27FC236}">
                <a16:creationId xmlns:a16="http://schemas.microsoft.com/office/drawing/2014/main" id="{ED83E079-5597-D74F-9B8A-A1238F48A2C8}"/>
              </a:ext>
            </a:extLst>
          </p:cNvPr>
          <p:cNvSpPr/>
          <p:nvPr/>
        </p:nvSpPr>
        <p:spPr>
          <a:xfrm>
            <a:off x="1306405" y="2477620"/>
            <a:ext cx="284052"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a:t>
            </a:r>
          </a:p>
        </p:txBody>
      </p:sp>
      <p:sp>
        <p:nvSpPr>
          <p:cNvPr id="530" name="Rectangle 529">
            <a:extLst>
              <a:ext uri="{FF2B5EF4-FFF2-40B4-BE49-F238E27FC236}">
                <a16:creationId xmlns:a16="http://schemas.microsoft.com/office/drawing/2014/main" id="{5BC20C55-FDDB-1A4A-8B76-EB46BF68B710}"/>
              </a:ext>
            </a:extLst>
          </p:cNvPr>
          <p:cNvSpPr/>
          <p:nvPr/>
        </p:nvSpPr>
        <p:spPr>
          <a:xfrm>
            <a:off x="9299609" y="3197410"/>
            <a:ext cx="1409361"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100.64.192.0 /31</a:t>
            </a:r>
          </a:p>
        </p:txBody>
      </p:sp>
      <p:sp>
        <p:nvSpPr>
          <p:cNvPr id="532" name="Rectangle 531">
            <a:extLst>
              <a:ext uri="{FF2B5EF4-FFF2-40B4-BE49-F238E27FC236}">
                <a16:creationId xmlns:a16="http://schemas.microsoft.com/office/drawing/2014/main" id="{F9AFA509-12EC-C940-A2AD-BA7A0F99A4D3}"/>
              </a:ext>
            </a:extLst>
          </p:cNvPr>
          <p:cNvSpPr/>
          <p:nvPr/>
        </p:nvSpPr>
        <p:spPr>
          <a:xfrm>
            <a:off x="3289215" y="3498947"/>
            <a:ext cx="284053"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a:t>
            </a:r>
          </a:p>
        </p:txBody>
      </p:sp>
      <p:sp>
        <p:nvSpPr>
          <p:cNvPr id="533" name="Rectangle 532">
            <a:extLst>
              <a:ext uri="{FF2B5EF4-FFF2-40B4-BE49-F238E27FC236}">
                <a16:creationId xmlns:a16="http://schemas.microsoft.com/office/drawing/2014/main" id="{67AC9E67-794D-8740-AED7-FE20A4DFD822}"/>
              </a:ext>
            </a:extLst>
          </p:cNvPr>
          <p:cNvSpPr/>
          <p:nvPr/>
        </p:nvSpPr>
        <p:spPr>
          <a:xfrm>
            <a:off x="1320595" y="3482774"/>
            <a:ext cx="284053"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a:t>
            </a:r>
          </a:p>
        </p:txBody>
      </p:sp>
      <p:sp>
        <p:nvSpPr>
          <p:cNvPr id="39" name="TextBox 38">
            <a:extLst>
              <a:ext uri="{FF2B5EF4-FFF2-40B4-BE49-F238E27FC236}">
                <a16:creationId xmlns:a16="http://schemas.microsoft.com/office/drawing/2014/main" id="{EDB79DA8-3610-5C43-B4F7-A4FA777C61FC}"/>
              </a:ext>
            </a:extLst>
          </p:cNvPr>
          <p:cNvSpPr txBox="1"/>
          <p:nvPr/>
        </p:nvSpPr>
        <p:spPr>
          <a:xfrm>
            <a:off x="3546025" y="3448620"/>
            <a:ext cx="96912" cy="276999"/>
          </a:xfrm>
          <a:prstGeom prst="rect">
            <a:avLst/>
          </a:prstGeom>
        </p:spPr>
        <p:txBody>
          <a:bodyPr wrap="square" lIns="0" tIns="0" rIns="0" bIns="0" rtlCol="0">
            <a:spAutoFit/>
          </a:bodyPr>
          <a:lstStyle/>
          <a:p>
            <a:pPr algn="l">
              <a:spcAft>
                <a:spcPts val="600"/>
              </a:spcAft>
            </a:pPr>
            <a:r>
              <a:rPr lang="en-US" b="1" dirty="0">
                <a:solidFill>
                  <a:srgbClr val="FF0000"/>
                </a:solidFill>
              </a:rPr>
              <a:t>X</a:t>
            </a:r>
          </a:p>
        </p:txBody>
      </p:sp>
      <p:sp>
        <p:nvSpPr>
          <p:cNvPr id="534" name="TextBox 533">
            <a:extLst>
              <a:ext uri="{FF2B5EF4-FFF2-40B4-BE49-F238E27FC236}">
                <a16:creationId xmlns:a16="http://schemas.microsoft.com/office/drawing/2014/main" id="{277F20EE-C4A9-B94A-A42B-A6E0D55538FB}"/>
              </a:ext>
            </a:extLst>
          </p:cNvPr>
          <p:cNvSpPr txBox="1"/>
          <p:nvPr/>
        </p:nvSpPr>
        <p:spPr>
          <a:xfrm>
            <a:off x="3531039" y="4142055"/>
            <a:ext cx="96912" cy="276999"/>
          </a:xfrm>
          <a:prstGeom prst="rect">
            <a:avLst/>
          </a:prstGeom>
        </p:spPr>
        <p:txBody>
          <a:bodyPr wrap="square" lIns="0" tIns="0" rIns="0" bIns="0" rtlCol="0">
            <a:spAutoFit/>
          </a:bodyPr>
          <a:lstStyle/>
          <a:p>
            <a:pPr algn="l">
              <a:spcAft>
                <a:spcPts val="600"/>
              </a:spcAft>
            </a:pPr>
            <a:r>
              <a:rPr lang="en-US" b="1" dirty="0">
                <a:solidFill>
                  <a:srgbClr val="FF0000"/>
                </a:solidFill>
              </a:rPr>
              <a:t>X</a:t>
            </a:r>
          </a:p>
        </p:txBody>
      </p:sp>
      <p:sp>
        <p:nvSpPr>
          <p:cNvPr id="535" name="Rectangle 534">
            <a:extLst>
              <a:ext uri="{FF2B5EF4-FFF2-40B4-BE49-F238E27FC236}">
                <a16:creationId xmlns:a16="http://schemas.microsoft.com/office/drawing/2014/main" id="{AFE87926-66A4-1648-95CD-40D8B558647D}"/>
              </a:ext>
            </a:extLst>
          </p:cNvPr>
          <p:cNvSpPr/>
          <p:nvPr/>
        </p:nvSpPr>
        <p:spPr>
          <a:xfrm>
            <a:off x="3320745" y="3092626"/>
            <a:ext cx="399885"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.0</a:t>
            </a:r>
          </a:p>
        </p:txBody>
      </p:sp>
      <p:sp>
        <p:nvSpPr>
          <p:cNvPr id="536" name="Rectangle 535">
            <a:extLst>
              <a:ext uri="{FF2B5EF4-FFF2-40B4-BE49-F238E27FC236}">
                <a16:creationId xmlns:a16="http://schemas.microsoft.com/office/drawing/2014/main" id="{280BA556-E53B-8D4D-A253-1964A3523CD4}"/>
              </a:ext>
            </a:extLst>
          </p:cNvPr>
          <p:cNvSpPr/>
          <p:nvPr/>
        </p:nvSpPr>
        <p:spPr>
          <a:xfrm>
            <a:off x="1265768" y="3098094"/>
            <a:ext cx="399885"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.0</a:t>
            </a:r>
          </a:p>
        </p:txBody>
      </p:sp>
      <p:sp>
        <p:nvSpPr>
          <p:cNvPr id="537" name="Rectangle 536">
            <a:extLst>
              <a:ext uri="{FF2B5EF4-FFF2-40B4-BE49-F238E27FC236}">
                <a16:creationId xmlns:a16="http://schemas.microsoft.com/office/drawing/2014/main" id="{BEC320D8-0640-7441-8383-E18DB3BFD9F6}"/>
              </a:ext>
            </a:extLst>
          </p:cNvPr>
          <p:cNvSpPr/>
          <p:nvPr/>
        </p:nvSpPr>
        <p:spPr>
          <a:xfrm>
            <a:off x="9249188" y="4207251"/>
            <a:ext cx="1650038"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169.254.10.0 /28</a:t>
            </a:r>
          </a:p>
        </p:txBody>
      </p:sp>
      <p:sp>
        <p:nvSpPr>
          <p:cNvPr id="538" name="Rectangle 537">
            <a:extLst>
              <a:ext uri="{FF2B5EF4-FFF2-40B4-BE49-F238E27FC236}">
                <a16:creationId xmlns:a16="http://schemas.microsoft.com/office/drawing/2014/main" id="{CBEE3555-15AD-8B4C-89A2-024E6A246F0F}"/>
              </a:ext>
            </a:extLst>
          </p:cNvPr>
          <p:cNvSpPr/>
          <p:nvPr/>
        </p:nvSpPr>
        <p:spPr>
          <a:xfrm>
            <a:off x="9052885" y="2380623"/>
            <a:ext cx="2007344" cy="261610"/>
          </a:xfrm>
          <a:prstGeom prst="rect">
            <a:avLst/>
          </a:prstGeom>
        </p:spPr>
        <p:txBody>
          <a:bodyPr wrap="square">
            <a:spAutoFit/>
          </a:bodyPr>
          <a:lstStyle/>
          <a:p>
            <a:pPr algn="ctr"/>
            <a:r>
              <a:rPr lang="en-US" sz="1100" b="1" dirty="0">
                <a:solidFill>
                  <a:srgbClr val="717074"/>
                </a:solidFill>
                <a:ea typeface="Gotham Rounded Book" charset="0"/>
                <a:cs typeface="Gotham Rounded Book" charset="0"/>
              </a:rPr>
              <a:t>(transit-</a:t>
            </a:r>
            <a:r>
              <a:rPr lang="en-US" sz="1100" b="1" u="sng" dirty="0" err="1">
                <a:solidFill>
                  <a:srgbClr val="717074"/>
                </a:solidFill>
                <a:ea typeface="Gotham Rounded Book" charset="0"/>
                <a:cs typeface="Gotham Rounded Book" charset="0"/>
              </a:rPr>
              <a:t>bp</a:t>
            </a:r>
            <a:r>
              <a:rPr lang="en-US" sz="1100" b="1" dirty="0">
                <a:solidFill>
                  <a:srgbClr val="717074"/>
                </a:solidFill>
                <a:ea typeface="Gotham Rounded Book" charset="0"/>
                <a:cs typeface="Gotham Rounded Book" charset="0"/>
              </a:rPr>
              <a:t>-….-switch)</a:t>
            </a:r>
          </a:p>
        </p:txBody>
      </p:sp>
      <p:sp>
        <p:nvSpPr>
          <p:cNvPr id="539" name="Rectangle 538">
            <a:extLst>
              <a:ext uri="{FF2B5EF4-FFF2-40B4-BE49-F238E27FC236}">
                <a16:creationId xmlns:a16="http://schemas.microsoft.com/office/drawing/2014/main" id="{C8841C3E-63AC-5145-87AD-E4394808B0BD}"/>
              </a:ext>
            </a:extLst>
          </p:cNvPr>
          <p:cNvSpPr/>
          <p:nvPr/>
        </p:nvSpPr>
        <p:spPr>
          <a:xfrm>
            <a:off x="9133387" y="3361428"/>
            <a:ext cx="2007344" cy="261610"/>
          </a:xfrm>
          <a:prstGeom prst="rect">
            <a:avLst/>
          </a:prstGeom>
        </p:spPr>
        <p:txBody>
          <a:bodyPr wrap="square">
            <a:spAutoFit/>
          </a:bodyPr>
          <a:lstStyle/>
          <a:p>
            <a:pPr algn="ctr"/>
            <a:r>
              <a:rPr lang="en-US" sz="1100" b="1" dirty="0">
                <a:solidFill>
                  <a:srgbClr val="717074"/>
                </a:solidFill>
                <a:ea typeface="Gotham Rounded Book" charset="0"/>
                <a:cs typeface="Gotham Rounded Book" charset="0"/>
              </a:rPr>
              <a:t>(transit-</a:t>
            </a:r>
            <a:r>
              <a:rPr lang="en-US" sz="1100" b="1" u="sng" dirty="0" err="1">
                <a:solidFill>
                  <a:srgbClr val="717074"/>
                </a:solidFill>
                <a:ea typeface="Gotham Rounded Book" charset="0"/>
                <a:cs typeface="Gotham Rounded Book" charset="0"/>
              </a:rPr>
              <a:t>rl</a:t>
            </a:r>
            <a:r>
              <a:rPr lang="en-US" sz="1100" b="1" dirty="0">
                <a:solidFill>
                  <a:srgbClr val="717074"/>
                </a:solidFill>
                <a:ea typeface="Gotham Rounded Book" charset="0"/>
                <a:cs typeface="Gotham Rounded Book" charset="0"/>
              </a:rPr>
              <a:t>-….-switch)</a:t>
            </a:r>
          </a:p>
        </p:txBody>
      </p:sp>
      <p:sp>
        <p:nvSpPr>
          <p:cNvPr id="540" name="Rectangle 539">
            <a:extLst>
              <a:ext uri="{FF2B5EF4-FFF2-40B4-BE49-F238E27FC236}">
                <a16:creationId xmlns:a16="http://schemas.microsoft.com/office/drawing/2014/main" id="{0358F8C4-FD95-A54F-AF0A-AB3634F8CD48}"/>
              </a:ext>
            </a:extLst>
          </p:cNvPr>
          <p:cNvSpPr/>
          <p:nvPr/>
        </p:nvSpPr>
        <p:spPr>
          <a:xfrm>
            <a:off x="9070371" y="4406537"/>
            <a:ext cx="2007344" cy="261610"/>
          </a:xfrm>
          <a:prstGeom prst="rect">
            <a:avLst/>
          </a:prstGeom>
        </p:spPr>
        <p:txBody>
          <a:bodyPr wrap="square">
            <a:spAutoFit/>
          </a:bodyPr>
          <a:lstStyle/>
          <a:p>
            <a:pPr algn="ctr"/>
            <a:r>
              <a:rPr lang="en-US" sz="1100" b="1" dirty="0">
                <a:solidFill>
                  <a:srgbClr val="717074"/>
                </a:solidFill>
                <a:ea typeface="Gotham Rounded Book" charset="0"/>
                <a:cs typeface="Gotham Rounded Book" charset="0"/>
              </a:rPr>
              <a:t>(transit-</a:t>
            </a:r>
            <a:r>
              <a:rPr lang="en-US" sz="1100" b="1" u="sng" dirty="0" err="1">
                <a:solidFill>
                  <a:srgbClr val="717074"/>
                </a:solidFill>
                <a:ea typeface="Gotham Rounded Book" charset="0"/>
                <a:cs typeface="Gotham Rounded Book" charset="0"/>
              </a:rPr>
              <a:t>bp</a:t>
            </a:r>
            <a:r>
              <a:rPr lang="en-US" sz="1100" b="1" dirty="0">
                <a:solidFill>
                  <a:srgbClr val="717074"/>
                </a:solidFill>
                <a:ea typeface="Gotham Rounded Book" charset="0"/>
                <a:cs typeface="Gotham Rounded Book" charset="0"/>
              </a:rPr>
              <a:t>-….-switch)</a:t>
            </a:r>
          </a:p>
        </p:txBody>
      </p:sp>
      <p:sp>
        <p:nvSpPr>
          <p:cNvPr id="541" name="Rectangle 540">
            <a:extLst>
              <a:ext uri="{FF2B5EF4-FFF2-40B4-BE49-F238E27FC236}">
                <a16:creationId xmlns:a16="http://schemas.microsoft.com/office/drawing/2014/main" id="{1526A978-0810-4B43-9BFA-AD1F93210BB4}"/>
              </a:ext>
            </a:extLst>
          </p:cNvPr>
          <p:cNvSpPr/>
          <p:nvPr/>
        </p:nvSpPr>
        <p:spPr>
          <a:xfrm>
            <a:off x="3304981" y="4523706"/>
            <a:ext cx="284053"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a:t>
            </a:r>
          </a:p>
        </p:txBody>
      </p:sp>
      <p:sp>
        <p:nvSpPr>
          <p:cNvPr id="542" name="Rectangle 541">
            <a:extLst>
              <a:ext uri="{FF2B5EF4-FFF2-40B4-BE49-F238E27FC236}">
                <a16:creationId xmlns:a16="http://schemas.microsoft.com/office/drawing/2014/main" id="{F41FC3A6-41BA-4646-9426-3A13392E156C}"/>
              </a:ext>
            </a:extLst>
          </p:cNvPr>
          <p:cNvSpPr/>
          <p:nvPr/>
        </p:nvSpPr>
        <p:spPr>
          <a:xfrm>
            <a:off x="1336361" y="4507533"/>
            <a:ext cx="284053"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a:t>
            </a:r>
          </a:p>
        </p:txBody>
      </p:sp>
      <p:sp>
        <p:nvSpPr>
          <p:cNvPr id="544" name="Rectangle 543">
            <a:extLst>
              <a:ext uri="{FF2B5EF4-FFF2-40B4-BE49-F238E27FC236}">
                <a16:creationId xmlns:a16="http://schemas.microsoft.com/office/drawing/2014/main" id="{D7B8EDA7-55F9-274A-B597-A68D440C7F42}"/>
              </a:ext>
            </a:extLst>
          </p:cNvPr>
          <p:cNvSpPr/>
          <p:nvPr/>
        </p:nvSpPr>
        <p:spPr>
          <a:xfrm>
            <a:off x="3231409" y="4117385"/>
            <a:ext cx="399885"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.2</a:t>
            </a:r>
          </a:p>
        </p:txBody>
      </p:sp>
      <p:sp>
        <p:nvSpPr>
          <p:cNvPr id="545" name="Rectangle 544">
            <a:extLst>
              <a:ext uri="{FF2B5EF4-FFF2-40B4-BE49-F238E27FC236}">
                <a16:creationId xmlns:a16="http://schemas.microsoft.com/office/drawing/2014/main" id="{8843B28D-1614-C148-8439-5382FFD0D609}"/>
              </a:ext>
            </a:extLst>
          </p:cNvPr>
          <p:cNvSpPr/>
          <p:nvPr/>
        </p:nvSpPr>
        <p:spPr>
          <a:xfrm>
            <a:off x="1214299" y="4122853"/>
            <a:ext cx="399885"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.2</a:t>
            </a:r>
          </a:p>
        </p:txBody>
      </p:sp>
      <p:sp>
        <p:nvSpPr>
          <p:cNvPr id="546" name="Rectangle 545">
            <a:extLst>
              <a:ext uri="{FF2B5EF4-FFF2-40B4-BE49-F238E27FC236}">
                <a16:creationId xmlns:a16="http://schemas.microsoft.com/office/drawing/2014/main" id="{99A7DD44-A290-5142-AF0C-57DF6A7347B7}"/>
              </a:ext>
            </a:extLst>
          </p:cNvPr>
          <p:cNvSpPr/>
          <p:nvPr/>
        </p:nvSpPr>
        <p:spPr>
          <a:xfrm>
            <a:off x="5821289" y="4528548"/>
            <a:ext cx="284053"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a:t>
            </a:r>
          </a:p>
        </p:txBody>
      </p:sp>
      <p:sp>
        <p:nvSpPr>
          <p:cNvPr id="547" name="Rectangle 546">
            <a:extLst>
              <a:ext uri="{FF2B5EF4-FFF2-40B4-BE49-F238E27FC236}">
                <a16:creationId xmlns:a16="http://schemas.microsoft.com/office/drawing/2014/main" id="{C0533629-D21A-9049-AA1B-946992CFB860}"/>
              </a:ext>
            </a:extLst>
          </p:cNvPr>
          <p:cNvSpPr/>
          <p:nvPr/>
        </p:nvSpPr>
        <p:spPr>
          <a:xfrm>
            <a:off x="7860069" y="4523706"/>
            <a:ext cx="284053"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a:t>
            </a:r>
          </a:p>
        </p:txBody>
      </p:sp>
      <p:grpSp>
        <p:nvGrpSpPr>
          <p:cNvPr id="166" name="Group 165">
            <a:extLst>
              <a:ext uri="{FF2B5EF4-FFF2-40B4-BE49-F238E27FC236}">
                <a16:creationId xmlns:a16="http://schemas.microsoft.com/office/drawing/2014/main" id="{13F59E17-586D-1145-9221-8741DD81BDF6}"/>
              </a:ext>
            </a:extLst>
          </p:cNvPr>
          <p:cNvGrpSpPr/>
          <p:nvPr/>
        </p:nvGrpSpPr>
        <p:grpSpPr>
          <a:xfrm>
            <a:off x="8438135" y="5943070"/>
            <a:ext cx="306000" cy="306000"/>
            <a:chOff x="6528282" y="2136284"/>
            <a:chExt cx="1828959" cy="1828959"/>
          </a:xfrm>
        </p:grpSpPr>
        <p:sp>
          <p:nvSpPr>
            <p:cNvPr id="167" name="Oval 166">
              <a:extLst>
                <a:ext uri="{FF2B5EF4-FFF2-40B4-BE49-F238E27FC236}">
                  <a16:creationId xmlns:a16="http://schemas.microsoft.com/office/drawing/2014/main" id="{FF83CFB8-9DED-A644-8A98-FBFCA175019D}"/>
                </a:ext>
              </a:extLst>
            </p:cNvPr>
            <p:cNvSpPr/>
            <p:nvPr/>
          </p:nvSpPr>
          <p:spPr>
            <a:xfrm>
              <a:off x="6528282" y="2136284"/>
              <a:ext cx="1828959" cy="1828959"/>
            </a:xfrm>
            <a:prstGeom prst="ellipse">
              <a:avLst/>
            </a:prstGeom>
            <a:solidFill>
              <a:schemeClr val="accent1"/>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69" name="Freeform 5">
              <a:extLst>
                <a:ext uri="{FF2B5EF4-FFF2-40B4-BE49-F238E27FC236}">
                  <a16:creationId xmlns:a16="http://schemas.microsoft.com/office/drawing/2014/main" id="{DB78EF09-6FA4-224A-B7D6-B42AB7E2774C}"/>
                </a:ext>
              </a:extLst>
            </p:cNvPr>
            <p:cNvSpPr>
              <a:spLocks noChangeAspect="1" noEditPoints="1"/>
            </p:cNvSpPr>
            <p:nvPr/>
          </p:nvSpPr>
          <p:spPr bwMode="auto">
            <a:xfrm>
              <a:off x="6894675" y="2498449"/>
              <a:ext cx="1096168" cy="1096168"/>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70" name="Group 169">
            <a:extLst>
              <a:ext uri="{FF2B5EF4-FFF2-40B4-BE49-F238E27FC236}">
                <a16:creationId xmlns:a16="http://schemas.microsoft.com/office/drawing/2014/main" id="{F514C4B0-9E57-D34D-A8D4-7A9D73F09D6F}"/>
              </a:ext>
            </a:extLst>
          </p:cNvPr>
          <p:cNvGrpSpPr/>
          <p:nvPr/>
        </p:nvGrpSpPr>
        <p:grpSpPr>
          <a:xfrm>
            <a:off x="7928666" y="5943070"/>
            <a:ext cx="306000" cy="306000"/>
            <a:chOff x="6528277" y="2132050"/>
            <a:chExt cx="1828959" cy="1828960"/>
          </a:xfrm>
        </p:grpSpPr>
        <p:sp>
          <p:nvSpPr>
            <p:cNvPr id="171" name="Oval 170">
              <a:extLst>
                <a:ext uri="{FF2B5EF4-FFF2-40B4-BE49-F238E27FC236}">
                  <a16:creationId xmlns:a16="http://schemas.microsoft.com/office/drawing/2014/main" id="{662906E5-08C9-D44D-B715-7CA93514BEEB}"/>
                </a:ext>
              </a:extLst>
            </p:cNvPr>
            <p:cNvSpPr/>
            <p:nvPr/>
          </p:nvSpPr>
          <p:spPr>
            <a:xfrm>
              <a:off x="6528277" y="2132050"/>
              <a:ext cx="1828959" cy="1828960"/>
            </a:xfrm>
            <a:prstGeom prst="ellipse">
              <a:avLst/>
            </a:prstGeom>
            <a:solidFill>
              <a:srgbClr val="002060"/>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72" name="Freeform 5">
              <a:extLst>
                <a:ext uri="{FF2B5EF4-FFF2-40B4-BE49-F238E27FC236}">
                  <a16:creationId xmlns:a16="http://schemas.microsoft.com/office/drawing/2014/main" id="{2DB7F16D-9ADF-9349-B29B-AB27B305F5D8}"/>
                </a:ext>
              </a:extLst>
            </p:cNvPr>
            <p:cNvSpPr>
              <a:spLocks noChangeAspect="1" noEditPoints="1"/>
            </p:cNvSpPr>
            <p:nvPr/>
          </p:nvSpPr>
          <p:spPr bwMode="auto">
            <a:xfrm>
              <a:off x="6894675" y="2498449"/>
              <a:ext cx="1096168" cy="1096168"/>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cxnSp>
        <p:nvCxnSpPr>
          <p:cNvPr id="173" name="Straight Connector 172">
            <a:extLst>
              <a:ext uri="{FF2B5EF4-FFF2-40B4-BE49-F238E27FC236}">
                <a16:creationId xmlns:a16="http://schemas.microsoft.com/office/drawing/2014/main" id="{34FD3AD0-2167-2944-82E7-4E1C36825C8E}"/>
              </a:ext>
            </a:extLst>
          </p:cNvPr>
          <p:cNvCxnSpPr>
            <a:cxnSpLocks/>
            <a:stCxn id="167" idx="0"/>
          </p:cNvCxnSpPr>
          <p:nvPr/>
        </p:nvCxnSpPr>
        <p:spPr bwMode="gray">
          <a:xfrm flipV="1">
            <a:off x="8591135" y="5434806"/>
            <a:ext cx="0" cy="508264"/>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74" name="Straight Connector 173">
            <a:extLst>
              <a:ext uri="{FF2B5EF4-FFF2-40B4-BE49-F238E27FC236}">
                <a16:creationId xmlns:a16="http://schemas.microsoft.com/office/drawing/2014/main" id="{D9298180-E574-6647-8A40-FA158E287F3E}"/>
              </a:ext>
            </a:extLst>
          </p:cNvPr>
          <p:cNvCxnSpPr>
            <a:cxnSpLocks/>
            <a:stCxn id="171" idx="0"/>
          </p:cNvCxnSpPr>
          <p:nvPr/>
        </p:nvCxnSpPr>
        <p:spPr bwMode="gray">
          <a:xfrm flipV="1">
            <a:off x="8081666" y="5630321"/>
            <a:ext cx="0" cy="312749"/>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175" name="Group 174">
            <a:extLst>
              <a:ext uri="{FF2B5EF4-FFF2-40B4-BE49-F238E27FC236}">
                <a16:creationId xmlns:a16="http://schemas.microsoft.com/office/drawing/2014/main" id="{0C4E96D6-0575-2A4B-8396-194676424FBA}"/>
              </a:ext>
            </a:extLst>
          </p:cNvPr>
          <p:cNvGrpSpPr/>
          <p:nvPr/>
        </p:nvGrpSpPr>
        <p:grpSpPr>
          <a:xfrm>
            <a:off x="7508667" y="5951591"/>
            <a:ext cx="306000" cy="306000"/>
            <a:chOff x="6528277" y="2132050"/>
            <a:chExt cx="1828959" cy="1828960"/>
          </a:xfrm>
        </p:grpSpPr>
        <p:sp>
          <p:nvSpPr>
            <p:cNvPr id="176" name="Oval 175">
              <a:extLst>
                <a:ext uri="{FF2B5EF4-FFF2-40B4-BE49-F238E27FC236}">
                  <a16:creationId xmlns:a16="http://schemas.microsoft.com/office/drawing/2014/main" id="{3BF4DD27-38CA-854D-95F9-040D3FB150A9}"/>
                </a:ext>
              </a:extLst>
            </p:cNvPr>
            <p:cNvSpPr/>
            <p:nvPr/>
          </p:nvSpPr>
          <p:spPr>
            <a:xfrm>
              <a:off x="6528277" y="2132050"/>
              <a:ext cx="1828959" cy="1828960"/>
            </a:xfrm>
            <a:prstGeom prst="ellipse">
              <a:avLst/>
            </a:prstGeom>
            <a:solidFill>
              <a:srgbClr val="00B050"/>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77" name="Freeform 5">
              <a:extLst>
                <a:ext uri="{FF2B5EF4-FFF2-40B4-BE49-F238E27FC236}">
                  <a16:creationId xmlns:a16="http://schemas.microsoft.com/office/drawing/2014/main" id="{23BAF70D-1F5F-8A4C-8592-34A6839C0EF8}"/>
                </a:ext>
              </a:extLst>
            </p:cNvPr>
            <p:cNvSpPr>
              <a:spLocks noChangeAspect="1" noEditPoints="1"/>
            </p:cNvSpPr>
            <p:nvPr/>
          </p:nvSpPr>
          <p:spPr bwMode="auto">
            <a:xfrm>
              <a:off x="6894669" y="2528486"/>
              <a:ext cx="1096169" cy="1096167"/>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cxnSp>
        <p:nvCxnSpPr>
          <p:cNvPr id="180" name="Straight Connector 179">
            <a:extLst>
              <a:ext uri="{FF2B5EF4-FFF2-40B4-BE49-F238E27FC236}">
                <a16:creationId xmlns:a16="http://schemas.microsoft.com/office/drawing/2014/main" id="{03213CB8-AA96-E449-943E-DD06BF37619E}"/>
              </a:ext>
            </a:extLst>
          </p:cNvPr>
          <p:cNvCxnSpPr>
            <a:cxnSpLocks/>
          </p:cNvCxnSpPr>
          <p:nvPr/>
        </p:nvCxnSpPr>
        <p:spPr bwMode="gray">
          <a:xfrm flipV="1">
            <a:off x="5530264" y="5846997"/>
            <a:ext cx="0" cy="240790"/>
          </a:xfrm>
          <a:prstGeom prst="line">
            <a:avLst/>
          </a:prstGeom>
          <a:ln w="25400" cap="rnd">
            <a:solidFill>
              <a:srgbClr val="00B050"/>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181" name="Group 180">
            <a:extLst>
              <a:ext uri="{FF2B5EF4-FFF2-40B4-BE49-F238E27FC236}">
                <a16:creationId xmlns:a16="http://schemas.microsoft.com/office/drawing/2014/main" id="{F752CE94-83CC-CE42-9DC6-2409FD5EF75C}"/>
              </a:ext>
            </a:extLst>
          </p:cNvPr>
          <p:cNvGrpSpPr/>
          <p:nvPr/>
        </p:nvGrpSpPr>
        <p:grpSpPr>
          <a:xfrm>
            <a:off x="6312874" y="5940253"/>
            <a:ext cx="306000" cy="306000"/>
            <a:chOff x="6528282" y="2136284"/>
            <a:chExt cx="1828959" cy="1828959"/>
          </a:xfrm>
        </p:grpSpPr>
        <p:sp>
          <p:nvSpPr>
            <p:cNvPr id="182" name="Oval 181">
              <a:extLst>
                <a:ext uri="{FF2B5EF4-FFF2-40B4-BE49-F238E27FC236}">
                  <a16:creationId xmlns:a16="http://schemas.microsoft.com/office/drawing/2014/main" id="{52ACA7CA-D8B1-E842-9116-E5B145D81136}"/>
                </a:ext>
              </a:extLst>
            </p:cNvPr>
            <p:cNvSpPr/>
            <p:nvPr/>
          </p:nvSpPr>
          <p:spPr>
            <a:xfrm>
              <a:off x="6528282" y="2136284"/>
              <a:ext cx="1828959" cy="1828959"/>
            </a:xfrm>
            <a:prstGeom prst="ellipse">
              <a:avLst/>
            </a:prstGeom>
            <a:solidFill>
              <a:schemeClr val="accent1"/>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83" name="Freeform 5">
              <a:extLst>
                <a:ext uri="{FF2B5EF4-FFF2-40B4-BE49-F238E27FC236}">
                  <a16:creationId xmlns:a16="http://schemas.microsoft.com/office/drawing/2014/main" id="{FC6D16BF-BC17-F64C-9FA0-09111FBFD728}"/>
                </a:ext>
              </a:extLst>
            </p:cNvPr>
            <p:cNvSpPr>
              <a:spLocks noChangeAspect="1" noEditPoints="1"/>
            </p:cNvSpPr>
            <p:nvPr/>
          </p:nvSpPr>
          <p:spPr bwMode="auto">
            <a:xfrm>
              <a:off x="6894675" y="2498449"/>
              <a:ext cx="1096168" cy="1096168"/>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84" name="Group 183">
            <a:extLst>
              <a:ext uri="{FF2B5EF4-FFF2-40B4-BE49-F238E27FC236}">
                <a16:creationId xmlns:a16="http://schemas.microsoft.com/office/drawing/2014/main" id="{9A21FD80-8DE5-C849-8460-FB2DD4C753AB}"/>
              </a:ext>
            </a:extLst>
          </p:cNvPr>
          <p:cNvGrpSpPr/>
          <p:nvPr/>
        </p:nvGrpSpPr>
        <p:grpSpPr>
          <a:xfrm>
            <a:off x="5803405" y="5940253"/>
            <a:ext cx="306000" cy="306000"/>
            <a:chOff x="6528277" y="2132050"/>
            <a:chExt cx="1828959" cy="1828960"/>
          </a:xfrm>
        </p:grpSpPr>
        <p:sp>
          <p:nvSpPr>
            <p:cNvPr id="185" name="Oval 184">
              <a:extLst>
                <a:ext uri="{FF2B5EF4-FFF2-40B4-BE49-F238E27FC236}">
                  <a16:creationId xmlns:a16="http://schemas.microsoft.com/office/drawing/2014/main" id="{55A77CB3-FF46-4840-8D10-6102867278B8}"/>
                </a:ext>
              </a:extLst>
            </p:cNvPr>
            <p:cNvSpPr/>
            <p:nvPr/>
          </p:nvSpPr>
          <p:spPr>
            <a:xfrm>
              <a:off x="6528277" y="2132050"/>
              <a:ext cx="1828959" cy="1828960"/>
            </a:xfrm>
            <a:prstGeom prst="ellipse">
              <a:avLst/>
            </a:prstGeom>
            <a:solidFill>
              <a:srgbClr val="002060"/>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86" name="Freeform 5">
              <a:extLst>
                <a:ext uri="{FF2B5EF4-FFF2-40B4-BE49-F238E27FC236}">
                  <a16:creationId xmlns:a16="http://schemas.microsoft.com/office/drawing/2014/main" id="{A215E7D6-8830-834E-8785-25B07136B239}"/>
                </a:ext>
              </a:extLst>
            </p:cNvPr>
            <p:cNvSpPr>
              <a:spLocks noChangeAspect="1" noEditPoints="1"/>
            </p:cNvSpPr>
            <p:nvPr/>
          </p:nvSpPr>
          <p:spPr bwMode="auto">
            <a:xfrm>
              <a:off x="6894675" y="2498449"/>
              <a:ext cx="1096168" cy="1096168"/>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cxnSp>
        <p:nvCxnSpPr>
          <p:cNvPr id="187" name="Straight Connector 186">
            <a:extLst>
              <a:ext uri="{FF2B5EF4-FFF2-40B4-BE49-F238E27FC236}">
                <a16:creationId xmlns:a16="http://schemas.microsoft.com/office/drawing/2014/main" id="{28DEE47A-B0DC-A74A-9269-A0132A6A8EA2}"/>
              </a:ext>
            </a:extLst>
          </p:cNvPr>
          <p:cNvCxnSpPr>
            <a:cxnSpLocks/>
            <a:stCxn id="182" idx="0"/>
          </p:cNvCxnSpPr>
          <p:nvPr/>
        </p:nvCxnSpPr>
        <p:spPr bwMode="gray">
          <a:xfrm flipV="1">
            <a:off x="6465874" y="5431989"/>
            <a:ext cx="0" cy="508264"/>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88" name="Straight Connector 187">
            <a:extLst>
              <a:ext uri="{FF2B5EF4-FFF2-40B4-BE49-F238E27FC236}">
                <a16:creationId xmlns:a16="http://schemas.microsoft.com/office/drawing/2014/main" id="{22D52AA9-A329-684E-AC86-59C1B99BE3FD}"/>
              </a:ext>
            </a:extLst>
          </p:cNvPr>
          <p:cNvCxnSpPr>
            <a:cxnSpLocks/>
            <a:stCxn id="185" idx="0"/>
          </p:cNvCxnSpPr>
          <p:nvPr/>
        </p:nvCxnSpPr>
        <p:spPr bwMode="gray">
          <a:xfrm flipV="1">
            <a:off x="5956405" y="5627504"/>
            <a:ext cx="0" cy="312749"/>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189" name="Group 188">
            <a:extLst>
              <a:ext uri="{FF2B5EF4-FFF2-40B4-BE49-F238E27FC236}">
                <a16:creationId xmlns:a16="http://schemas.microsoft.com/office/drawing/2014/main" id="{094D1725-FA8A-C847-AD12-813B263F7508}"/>
              </a:ext>
            </a:extLst>
          </p:cNvPr>
          <p:cNvGrpSpPr/>
          <p:nvPr/>
        </p:nvGrpSpPr>
        <p:grpSpPr>
          <a:xfrm>
            <a:off x="5383406" y="5948774"/>
            <a:ext cx="306000" cy="306000"/>
            <a:chOff x="6528277" y="2132050"/>
            <a:chExt cx="1828959" cy="1828960"/>
          </a:xfrm>
        </p:grpSpPr>
        <p:sp>
          <p:nvSpPr>
            <p:cNvPr id="190" name="Oval 189">
              <a:extLst>
                <a:ext uri="{FF2B5EF4-FFF2-40B4-BE49-F238E27FC236}">
                  <a16:creationId xmlns:a16="http://schemas.microsoft.com/office/drawing/2014/main" id="{B1D6F422-A756-3C43-8BF6-6D070160DA74}"/>
                </a:ext>
              </a:extLst>
            </p:cNvPr>
            <p:cNvSpPr/>
            <p:nvPr/>
          </p:nvSpPr>
          <p:spPr>
            <a:xfrm>
              <a:off x="6528277" y="2132050"/>
              <a:ext cx="1828959" cy="1828960"/>
            </a:xfrm>
            <a:prstGeom prst="ellipse">
              <a:avLst/>
            </a:prstGeom>
            <a:solidFill>
              <a:srgbClr val="00B050"/>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91" name="Freeform 5">
              <a:extLst>
                <a:ext uri="{FF2B5EF4-FFF2-40B4-BE49-F238E27FC236}">
                  <a16:creationId xmlns:a16="http://schemas.microsoft.com/office/drawing/2014/main" id="{CE152D76-5043-3A4A-9F42-3944451938E2}"/>
                </a:ext>
              </a:extLst>
            </p:cNvPr>
            <p:cNvSpPr>
              <a:spLocks noChangeAspect="1" noEditPoints="1"/>
            </p:cNvSpPr>
            <p:nvPr/>
          </p:nvSpPr>
          <p:spPr bwMode="auto">
            <a:xfrm>
              <a:off x="6894669" y="2528486"/>
              <a:ext cx="1096169" cy="1096167"/>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cxnSp>
        <p:nvCxnSpPr>
          <p:cNvPr id="192" name="Straight Connector 191">
            <a:extLst>
              <a:ext uri="{FF2B5EF4-FFF2-40B4-BE49-F238E27FC236}">
                <a16:creationId xmlns:a16="http://schemas.microsoft.com/office/drawing/2014/main" id="{28DF1E27-C675-5346-9914-518F8D206331}"/>
              </a:ext>
            </a:extLst>
          </p:cNvPr>
          <p:cNvCxnSpPr>
            <a:cxnSpLocks/>
          </p:cNvCxnSpPr>
          <p:nvPr/>
        </p:nvCxnSpPr>
        <p:spPr bwMode="gray">
          <a:xfrm flipH="1">
            <a:off x="6096748" y="4371329"/>
            <a:ext cx="2358" cy="390013"/>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93" name="Straight Connector 192">
            <a:extLst>
              <a:ext uri="{FF2B5EF4-FFF2-40B4-BE49-F238E27FC236}">
                <a16:creationId xmlns:a16="http://schemas.microsoft.com/office/drawing/2014/main" id="{36FDB57B-786E-BD4B-8B03-853DFAAF25C4}"/>
              </a:ext>
            </a:extLst>
          </p:cNvPr>
          <p:cNvCxnSpPr>
            <a:cxnSpLocks/>
          </p:cNvCxnSpPr>
          <p:nvPr/>
        </p:nvCxnSpPr>
        <p:spPr bwMode="gray">
          <a:xfrm flipH="1">
            <a:off x="8189560" y="4359197"/>
            <a:ext cx="2358" cy="390013"/>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 name="Freeform 1">
            <a:extLst>
              <a:ext uri="{FF2B5EF4-FFF2-40B4-BE49-F238E27FC236}">
                <a16:creationId xmlns:a16="http://schemas.microsoft.com/office/drawing/2014/main" id="{A48C9D7E-0B28-C94B-A26E-4843EA749580}"/>
              </a:ext>
            </a:extLst>
          </p:cNvPr>
          <p:cNvSpPr/>
          <p:nvPr/>
        </p:nvSpPr>
        <p:spPr>
          <a:xfrm>
            <a:off x="6196507" y="5230906"/>
            <a:ext cx="2587" cy="726141"/>
          </a:xfrm>
          <a:custGeom>
            <a:avLst/>
            <a:gdLst>
              <a:gd name="connsiteX0" fmla="*/ 2587 w 2587"/>
              <a:gd name="connsiteY0" fmla="*/ 726141 h 726141"/>
              <a:gd name="connsiteX1" fmla="*/ 2587 w 2587"/>
              <a:gd name="connsiteY1" fmla="*/ 0 h 726141"/>
            </a:gdLst>
            <a:ahLst/>
            <a:cxnLst>
              <a:cxn ang="0">
                <a:pos x="connsiteX0" y="connsiteY0"/>
              </a:cxn>
              <a:cxn ang="0">
                <a:pos x="connsiteX1" y="connsiteY1"/>
              </a:cxn>
            </a:cxnLst>
            <a:rect l="l" t="t" r="r" b="b"/>
            <a:pathLst>
              <a:path w="2587" h="726141">
                <a:moveTo>
                  <a:pt x="2587" y="726141"/>
                </a:moveTo>
                <a:cubicBezTo>
                  <a:pt x="346" y="425823"/>
                  <a:pt x="-1895" y="125506"/>
                  <a:pt x="2587" y="0"/>
                </a:cubicBezTo>
              </a:path>
            </a:pathLst>
          </a:custGeom>
          <a:noFill/>
          <a:ln w="38100">
            <a:solidFill>
              <a:srgbClr val="820024"/>
            </a:solidFill>
            <a:tailEnd type="stealth"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179" name="Group 178">
            <a:extLst>
              <a:ext uri="{FF2B5EF4-FFF2-40B4-BE49-F238E27FC236}">
                <a16:creationId xmlns:a16="http://schemas.microsoft.com/office/drawing/2014/main" id="{A401AAA2-EEC9-E946-9264-02EDFD06BD5F}"/>
              </a:ext>
            </a:extLst>
          </p:cNvPr>
          <p:cNvGrpSpPr/>
          <p:nvPr/>
        </p:nvGrpSpPr>
        <p:grpSpPr>
          <a:xfrm>
            <a:off x="6536850" y="4548538"/>
            <a:ext cx="1168314" cy="688656"/>
            <a:chOff x="10181414" y="4051265"/>
            <a:chExt cx="1168314" cy="983332"/>
          </a:xfrm>
        </p:grpSpPr>
        <p:sp>
          <p:nvSpPr>
            <p:cNvPr id="194" name="Rectangle 193">
              <a:extLst>
                <a:ext uri="{FF2B5EF4-FFF2-40B4-BE49-F238E27FC236}">
                  <a16:creationId xmlns:a16="http://schemas.microsoft.com/office/drawing/2014/main" id="{A25A46DC-9A1F-E246-9D2B-C4214D16CA52}"/>
                </a:ext>
              </a:extLst>
            </p:cNvPr>
            <p:cNvSpPr/>
            <p:nvPr/>
          </p:nvSpPr>
          <p:spPr bwMode="gray">
            <a:xfrm>
              <a:off x="10181414" y="4051265"/>
              <a:ext cx="1168313" cy="969495"/>
            </a:xfrm>
            <a:prstGeom prst="rect">
              <a:avLst/>
            </a:prstGeom>
            <a:gradFill>
              <a:gsLst>
                <a:gs pos="0">
                  <a:schemeClr val="accent4"/>
                </a:gs>
                <a:gs pos="98000">
                  <a:schemeClr val="accent4"/>
                </a:gs>
                <a:gs pos="98000">
                  <a:schemeClr val="accent6"/>
                </a:gs>
              </a:gsLst>
              <a:lin ang="5400000" scaled="1"/>
            </a:gradFill>
          </p:spPr>
          <p:txBody>
            <a:bodyPr vert="horz" lIns="594360" tIns="457200" rIns="457200" bIns="457200" rtlCol="0">
              <a:noAutofit/>
            </a:bodyPr>
            <a:lstStyle/>
            <a:p>
              <a:pPr>
                <a:lnSpc>
                  <a:spcPct val="90000"/>
                </a:lnSpc>
                <a:spcBef>
                  <a:spcPts val="1500"/>
                </a:spcBef>
                <a:buClr>
                  <a:schemeClr val="tx1">
                    <a:lumMod val="60000"/>
                    <a:lumOff val="40000"/>
                  </a:schemeClr>
                </a:buClr>
                <a:buSzPct val="90000"/>
              </a:pPr>
              <a:endParaRPr lang="en-US" sz="1600" dirty="0">
                <a:solidFill>
                  <a:schemeClr val="bg1"/>
                </a:solidFill>
              </a:endParaRPr>
            </a:p>
          </p:txBody>
        </p:sp>
        <p:sp>
          <p:nvSpPr>
            <p:cNvPr id="195" name="Rectangle 194">
              <a:extLst>
                <a:ext uri="{FF2B5EF4-FFF2-40B4-BE49-F238E27FC236}">
                  <a16:creationId xmlns:a16="http://schemas.microsoft.com/office/drawing/2014/main" id="{72A29D88-3318-4B48-B193-CA80A2D907C4}"/>
                </a:ext>
              </a:extLst>
            </p:cNvPr>
            <p:cNvSpPr/>
            <p:nvPr/>
          </p:nvSpPr>
          <p:spPr>
            <a:xfrm>
              <a:off x="10181415" y="4111701"/>
              <a:ext cx="1168313" cy="922896"/>
            </a:xfrm>
            <a:prstGeom prst="rect">
              <a:avLst/>
            </a:prstGeom>
          </p:spPr>
          <p:txBody>
            <a:bodyPr wrap="square">
              <a:spAutoFit/>
            </a:bodyPr>
            <a:lstStyle/>
            <a:p>
              <a:pPr algn="ctr"/>
              <a:r>
                <a:rPr lang="en-US" sz="1200" b="1" dirty="0">
                  <a:solidFill>
                    <a:schemeClr val="bg1"/>
                  </a:solidFill>
                  <a:ea typeface="Gotham Rounded Book" charset="0"/>
                  <a:cs typeface="Gotham Rounded Book" charset="0"/>
                </a:rPr>
                <a:t>1. Routing Decision on Tier 1 DR</a:t>
              </a:r>
            </a:p>
          </p:txBody>
        </p:sp>
      </p:grpSp>
      <p:sp>
        <p:nvSpPr>
          <p:cNvPr id="6" name="Freeform 5">
            <a:extLst>
              <a:ext uri="{FF2B5EF4-FFF2-40B4-BE49-F238E27FC236}">
                <a16:creationId xmlns:a16="http://schemas.microsoft.com/office/drawing/2014/main" id="{849A64C7-3020-6444-81F2-D5198F7018E2}"/>
              </a:ext>
            </a:extLst>
          </p:cNvPr>
          <p:cNvSpPr/>
          <p:nvPr/>
        </p:nvSpPr>
        <p:spPr>
          <a:xfrm>
            <a:off x="1640541" y="4222376"/>
            <a:ext cx="4707028" cy="618565"/>
          </a:xfrm>
          <a:custGeom>
            <a:avLst/>
            <a:gdLst>
              <a:gd name="connsiteX0" fmla="*/ 4652683 w 4707028"/>
              <a:gd name="connsiteY0" fmla="*/ 618565 h 618565"/>
              <a:gd name="connsiteX1" fmla="*/ 4652683 w 4707028"/>
              <a:gd name="connsiteY1" fmla="*/ 282389 h 618565"/>
              <a:gd name="connsiteX2" fmla="*/ 4087906 w 4707028"/>
              <a:gd name="connsiteY2" fmla="*/ 242048 h 618565"/>
              <a:gd name="connsiteX3" fmla="*/ 2850777 w 4707028"/>
              <a:gd name="connsiteY3" fmla="*/ 268942 h 618565"/>
              <a:gd name="connsiteX4" fmla="*/ 1317812 w 4707028"/>
              <a:gd name="connsiteY4" fmla="*/ 255495 h 618565"/>
              <a:gd name="connsiteX5" fmla="*/ 793377 w 4707028"/>
              <a:gd name="connsiteY5" fmla="*/ 255495 h 618565"/>
              <a:gd name="connsiteX6" fmla="*/ 389965 w 4707028"/>
              <a:gd name="connsiteY6" fmla="*/ 242048 h 618565"/>
              <a:gd name="connsiteX7" fmla="*/ 121024 w 4707028"/>
              <a:gd name="connsiteY7" fmla="*/ 121024 h 618565"/>
              <a:gd name="connsiteX8" fmla="*/ 0 w 4707028"/>
              <a:gd name="connsiteY8" fmla="*/ 0 h 61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07028" h="618565">
                <a:moveTo>
                  <a:pt x="4652683" y="618565"/>
                </a:moveTo>
                <a:cubicBezTo>
                  <a:pt x="4699747" y="481853"/>
                  <a:pt x="4746812" y="345142"/>
                  <a:pt x="4652683" y="282389"/>
                </a:cubicBezTo>
                <a:cubicBezTo>
                  <a:pt x="4558554" y="219636"/>
                  <a:pt x="4388224" y="244289"/>
                  <a:pt x="4087906" y="242048"/>
                </a:cubicBezTo>
                <a:cubicBezTo>
                  <a:pt x="3787588" y="239807"/>
                  <a:pt x="2850777" y="268942"/>
                  <a:pt x="2850777" y="268942"/>
                </a:cubicBezTo>
                <a:lnTo>
                  <a:pt x="1317812" y="255495"/>
                </a:lnTo>
                <a:lnTo>
                  <a:pt x="793377" y="255495"/>
                </a:lnTo>
                <a:cubicBezTo>
                  <a:pt x="638736" y="253254"/>
                  <a:pt x="502024" y="264460"/>
                  <a:pt x="389965" y="242048"/>
                </a:cubicBezTo>
                <a:cubicBezTo>
                  <a:pt x="277906" y="219636"/>
                  <a:pt x="186018" y="161365"/>
                  <a:pt x="121024" y="121024"/>
                </a:cubicBezTo>
                <a:cubicBezTo>
                  <a:pt x="56030" y="80683"/>
                  <a:pt x="28015" y="40341"/>
                  <a:pt x="0" y="0"/>
                </a:cubicBezTo>
              </a:path>
            </a:pathLst>
          </a:custGeom>
          <a:noFill/>
          <a:ln w="38100">
            <a:solidFill>
              <a:srgbClr val="820024"/>
            </a:solidFill>
            <a:tailEnd type="stealth"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199" name="Group 198">
            <a:extLst>
              <a:ext uri="{FF2B5EF4-FFF2-40B4-BE49-F238E27FC236}">
                <a16:creationId xmlns:a16="http://schemas.microsoft.com/office/drawing/2014/main" id="{11D15A0A-132A-134E-9BE4-F19B6345E079}"/>
              </a:ext>
            </a:extLst>
          </p:cNvPr>
          <p:cNvGrpSpPr/>
          <p:nvPr/>
        </p:nvGrpSpPr>
        <p:grpSpPr>
          <a:xfrm>
            <a:off x="3873664" y="4655931"/>
            <a:ext cx="1825737" cy="471475"/>
            <a:chOff x="9416611" y="1601861"/>
            <a:chExt cx="1825737" cy="471475"/>
          </a:xfrm>
        </p:grpSpPr>
        <p:sp>
          <p:nvSpPr>
            <p:cNvPr id="200" name="Rectangle 199">
              <a:extLst>
                <a:ext uri="{FF2B5EF4-FFF2-40B4-BE49-F238E27FC236}">
                  <a16:creationId xmlns:a16="http://schemas.microsoft.com/office/drawing/2014/main" id="{C6CB29D4-02CF-8345-94F9-1AAB01CE44DC}"/>
                </a:ext>
              </a:extLst>
            </p:cNvPr>
            <p:cNvSpPr/>
            <p:nvPr/>
          </p:nvSpPr>
          <p:spPr bwMode="gray">
            <a:xfrm>
              <a:off x="9742114" y="1612337"/>
              <a:ext cx="1152861" cy="460999"/>
            </a:xfrm>
            <a:prstGeom prst="rect">
              <a:avLst/>
            </a:prstGeom>
            <a:gradFill>
              <a:gsLst>
                <a:gs pos="0">
                  <a:schemeClr val="accent1"/>
                </a:gs>
                <a:gs pos="98000">
                  <a:schemeClr val="accent1"/>
                </a:gs>
                <a:gs pos="98000">
                  <a:schemeClr val="accent3"/>
                </a:gs>
              </a:gsLst>
              <a:lin ang="5400000" scaled="1"/>
            </a:gradFill>
          </p:spPr>
          <p:txBody>
            <a:bodyPr vert="horz" lIns="594360" tIns="457200" rIns="457200" bIns="0" rtlCol="0">
              <a:noAutofit/>
            </a:bodyPr>
            <a:lstStyle/>
            <a:p>
              <a:pPr>
                <a:lnSpc>
                  <a:spcPct val="90000"/>
                </a:lnSpc>
                <a:spcBef>
                  <a:spcPts val="1500"/>
                </a:spcBef>
                <a:buClr>
                  <a:schemeClr val="tx1">
                    <a:lumMod val="60000"/>
                    <a:lumOff val="40000"/>
                  </a:schemeClr>
                </a:buClr>
                <a:buSzPct val="90000"/>
              </a:pPr>
              <a:endParaRPr lang="en-US" sz="1600" dirty="0">
                <a:solidFill>
                  <a:schemeClr val="bg1"/>
                </a:solidFill>
              </a:endParaRPr>
            </a:p>
          </p:txBody>
        </p:sp>
        <p:sp>
          <p:nvSpPr>
            <p:cNvPr id="201" name="Rectangle 200">
              <a:extLst>
                <a:ext uri="{FF2B5EF4-FFF2-40B4-BE49-F238E27FC236}">
                  <a16:creationId xmlns:a16="http://schemas.microsoft.com/office/drawing/2014/main" id="{E358411D-FEFA-2F45-979D-5EFAEBD2920C}"/>
                </a:ext>
              </a:extLst>
            </p:cNvPr>
            <p:cNvSpPr/>
            <p:nvPr/>
          </p:nvSpPr>
          <p:spPr>
            <a:xfrm>
              <a:off x="9416611" y="1601861"/>
              <a:ext cx="1825737" cy="461665"/>
            </a:xfrm>
            <a:prstGeom prst="rect">
              <a:avLst/>
            </a:prstGeom>
          </p:spPr>
          <p:txBody>
            <a:bodyPr wrap="square">
              <a:spAutoFit/>
            </a:bodyPr>
            <a:lstStyle/>
            <a:p>
              <a:pPr algn="ctr"/>
              <a:r>
                <a:rPr lang="en-US" sz="1200" b="1" dirty="0">
                  <a:solidFill>
                    <a:schemeClr val="bg1"/>
                  </a:solidFill>
                  <a:ea typeface="Gotham Rounded Book" charset="0"/>
                  <a:cs typeface="Gotham Rounded Book" charset="0"/>
                </a:rPr>
                <a:t>2. </a:t>
              </a:r>
              <a:r>
                <a:rPr lang="en-US" sz="1200" b="1" dirty="0" err="1">
                  <a:solidFill>
                    <a:schemeClr val="bg1"/>
                  </a:solidFill>
                  <a:ea typeface="Gotham Rounded Book" charset="0"/>
                  <a:cs typeface="Gotham Rounded Book" charset="0"/>
                </a:rPr>
                <a:t>Geneve</a:t>
              </a:r>
              <a:r>
                <a:rPr lang="en-US" sz="1200" b="1" dirty="0">
                  <a:solidFill>
                    <a:schemeClr val="bg1"/>
                  </a:solidFill>
                  <a:ea typeface="Gotham Rounded Book" charset="0"/>
                  <a:cs typeface="Gotham Rounded Book" charset="0"/>
                </a:rPr>
                <a:t> Encapsulation</a:t>
              </a:r>
            </a:p>
          </p:txBody>
        </p:sp>
      </p:grpSp>
      <p:grpSp>
        <p:nvGrpSpPr>
          <p:cNvPr id="202" name="Group 201">
            <a:extLst>
              <a:ext uri="{FF2B5EF4-FFF2-40B4-BE49-F238E27FC236}">
                <a16:creationId xmlns:a16="http://schemas.microsoft.com/office/drawing/2014/main" id="{D51B9903-7524-4148-96DB-871E03C953D1}"/>
              </a:ext>
            </a:extLst>
          </p:cNvPr>
          <p:cNvGrpSpPr/>
          <p:nvPr/>
        </p:nvGrpSpPr>
        <p:grpSpPr>
          <a:xfrm>
            <a:off x="134886" y="4187330"/>
            <a:ext cx="1168314" cy="688656"/>
            <a:chOff x="10181414" y="4051265"/>
            <a:chExt cx="1168314" cy="983332"/>
          </a:xfrm>
        </p:grpSpPr>
        <p:sp>
          <p:nvSpPr>
            <p:cNvPr id="203" name="Rectangle 202">
              <a:extLst>
                <a:ext uri="{FF2B5EF4-FFF2-40B4-BE49-F238E27FC236}">
                  <a16:creationId xmlns:a16="http://schemas.microsoft.com/office/drawing/2014/main" id="{B95AFF66-0609-4344-8462-5EAAD433A929}"/>
                </a:ext>
              </a:extLst>
            </p:cNvPr>
            <p:cNvSpPr/>
            <p:nvPr/>
          </p:nvSpPr>
          <p:spPr bwMode="gray">
            <a:xfrm>
              <a:off x="10181414" y="4051265"/>
              <a:ext cx="1168313" cy="969495"/>
            </a:xfrm>
            <a:prstGeom prst="rect">
              <a:avLst/>
            </a:prstGeom>
            <a:gradFill>
              <a:gsLst>
                <a:gs pos="0">
                  <a:schemeClr val="accent4"/>
                </a:gs>
                <a:gs pos="98000">
                  <a:schemeClr val="accent4"/>
                </a:gs>
                <a:gs pos="98000">
                  <a:schemeClr val="accent6"/>
                </a:gs>
              </a:gsLst>
              <a:lin ang="5400000" scaled="1"/>
            </a:gradFill>
          </p:spPr>
          <p:txBody>
            <a:bodyPr vert="horz" lIns="594360" tIns="457200" rIns="457200" bIns="457200" rtlCol="0">
              <a:noAutofit/>
            </a:bodyPr>
            <a:lstStyle/>
            <a:p>
              <a:pPr>
                <a:lnSpc>
                  <a:spcPct val="90000"/>
                </a:lnSpc>
                <a:spcBef>
                  <a:spcPts val="1500"/>
                </a:spcBef>
                <a:buClr>
                  <a:schemeClr val="tx1">
                    <a:lumMod val="60000"/>
                    <a:lumOff val="40000"/>
                  </a:schemeClr>
                </a:buClr>
                <a:buSzPct val="90000"/>
              </a:pPr>
              <a:endParaRPr lang="en-US" sz="1600" dirty="0">
                <a:solidFill>
                  <a:schemeClr val="bg1"/>
                </a:solidFill>
              </a:endParaRPr>
            </a:p>
          </p:txBody>
        </p:sp>
        <p:sp>
          <p:nvSpPr>
            <p:cNvPr id="204" name="Rectangle 203">
              <a:extLst>
                <a:ext uri="{FF2B5EF4-FFF2-40B4-BE49-F238E27FC236}">
                  <a16:creationId xmlns:a16="http://schemas.microsoft.com/office/drawing/2014/main" id="{E6426789-0070-5F45-B0D9-3A5B42BA5730}"/>
                </a:ext>
              </a:extLst>
            </p:cNvPr>
            <p:cNvSpPr/>
            <p:nvPr/>
          </p:nvSpPr>
          <p:spPr>
            <a:xfrm>
              <a:off x="10181415" y="4111701"/>
              <a:ext cx="1168313" cy="922896"/>
            </a:xfrm>
            <a:prstGeom prst="rect">
              <a:avLst/>
            </a:prstGeom>
          </p:spPr>
          <p:txBody>
            <a:bodyPr wrap="square">
              <a:spAutoFit/>
            </a:bodyPr>
            <a:lstStyle/>
            <a:p>
              <a:pPr algn="ctr"/>
              <a:r>
                <a:rPr lang="en-US" sz="1200" b="1" dirty="0">
                  <a:solidFill>
                    <a:schemeClr val="bg1"/>
                  </a:solidFill>
                  <a:ea typeface="Gotham Rounded Book" charset="0"/>
                  <a:cs typeface="Gotham Rounded Book" charset="0"/>
                </a:rPr>
                <a:t>3. Routing Decision on Tier 1 SR</a:t>
              </a:r>
            </a:p>
          </p:txBody>
        </p:sp>
      </p:grpSp>
      <p:sp>
        <p:nvSpPr>
          <p:cNvPr id="205" name="Freeform 204">
            <a:extLst>
              <a:ext uri="{FF2B5EF4-FFF2-40B4-BE49-F238E27FC236}">
                <a16:creationId xmlns:a16="http://schemas.microsoft.com/office/drawing/2014/main" id="{0D3F6478-570A-7D46-9557-B52EF7E8083E}"/>
              </a:ext>
            </a:extLst>
          </p:cNvPr>
          <p:cNvSpPr/>
          <p:nvPr/>
        </p:nvSpPr>
        <p:spPr>
          <a:xfrm flipH="1">
            <a:off x="1682568" y="3093704"/>
            <a:ext cx="45719" cy="726141"/>
          </a:xfrm>
          <a:custGeom>
            <a:avLst/>
            <a:gdLst>
              <a:gd name="connsiteX0" fmla="*/ 2587 w 2587"/>
              <a:gd name="connsiteY0" fmla="*/ 726141 h 726141"/>
              <a:gd name="connsiteX1" fmla="*/ 2587 w 2587"/>
              <a:gd name="connsiteY1" fmla="*/ 0 h 726141"/>
            </a:gdLst>
            <a:ahLst/>
            <a:cxnLst>
              <a:cxn ang="0">
                <a:pos x="connsiteX0" y="connsiteY0"/>
              </a:cxn>
              <a:cxn ang="0">
                <a:pos x="connsiteX1" y="connsiteY1"/>
              </a:cxn>
            </a:cxnLst>
            <a:rect l="l" t="t" r="r" b="b"/>
            <a:pathLst>
              <a:path w="2587" h="726141">
                <a:moveTo>
                  <a:pt x="2587" y="726141"/>
                </a:moveTo>
                <a:cubicBezTo>
                  <a:pt x="346" y="425823"/>
                  <a:pt x="-1895" y="125506"/>
                  <a:pt x="2587" y="0"/>
                </a:cubicBezTo>
              </a:path>
            </a:pathLst>
          </a:custGeom>
          <a:noFill/>
          <a:ln w="38100">
            <a:solidFill>
              <a:srgbClr val="820024"/>
            </a:solidFill>
            <a:tailEnd type="stealth"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206" name="Group 205">
            <a:extLst>
              <a:ext uri="{FF2B5EF4-FFF2-40B4-BE49-F238E27FC236}">
                <a16:creationId xmlns:a16="http://schemas.microsoft.com/office/drawing/2014/main" id="{9609064D-19F3-7F44-ABA0-160910280E59}"/>
              </a:ext>
            </a:extLst>
          </p:cNvPr>
          <p:cNvGrpSpPr/>
          <p:nvPr/>
        </p:nvGrpSpPr>
        <p:grpSpPr>
          <a:xfrm>
            <a:off x="49665" y="3071117"/>
            <a:ext cx="1168314" cy="688656"/>
            <a:chOff x="10181414" y="4051265"/>
            <a:chExt cx="1168314" cy="983332"/>
          </a:xfrm>
        </p:grpSpPr>
        <p:sp>
          <p:nvSpPr>
            <p:cNvPr id="207" name="Rectangle 206">
              <a:extLst>
                <a:ext uri="{FF2B5EF4-FFF2-40B4-BE49-F238E27FC236}">
                  <a16:creationId xmlns:a16="http://schemas.microsoft.com/office/drawing/2014/main" id="{CE83745B-48B9-1041-B6F2-EB06713B0BDB}"/>
                </a:ext>
              </a:extLst>
            </p:cNvPr>
            <p:cNvSpPr/>
            <p:nvPr/>
          </p:nvSpPr>
          <p:spPr bwMode="gray">
            <a:xfrm>
              <a:off x="10181414" y="4051265"/>
              <a:ext cx="1168313" cy="969495"/>
            </a:xfrm>
            <a:prstGeom prst="rect">
              <a:avLst/>
            </a:prstGeom>
            <a:solidFill>
              <a:srgbClr val="002060"/>
            </a:solidFill>
          </p:spPr>
          <p:txBody>
            <a:bodyPr vert="horz" lIns="594360" tIns="457200" rIns="457200" bIns="457200" rtlCol="0">
              <a:noAutofit/>
            </a:bodyPr>
            <a:lstStyle/>
            <a:p>
              <a:pPr>
                <a:lnSpc>
                  <a:spcPct val="90000"/>
                </a:lnSpc>
                <a:spcBef>
                  <a:spcPts val="1500"/>
                </a:spcBef>
                <a:buClr>
                  <a:schemeClr val="tx1">
                    <a:lumMod val="60000"/>
                    <a:lumOff val="40000"/>
                  </a:schemeClr>
                </a:buClr>
                <a:buSzPct val="90000"/>
              </a:pPr>
              <a:endParaRPr lang="en-US" sz="1600" dirty="0">
                <a:solidFill>
                  <a:schemeClr val="bg1"/>
                </a:solidFill>
              </a:endParaRPr>
            </a:p>
          </p:txBody>
        </p:sp>
        <p:sp>
          <p:nvSpPr>
            <p:cNvPr id="208" name="Rectangle 207">
              <a:extLst>
                <a:ext uri="{FF2B5EF4-FFF2-40B4-BE49-F238E27FC236}">
                  <a16:creationId xmlns:a16="http://schemas.microsoft.com/office/drawing/2014/main" id="{5353CCC9-A8BC-0A42-813F-8EFEF0F3B7F6}"/>
                </a:ext>
              </a:extLst>
            </p:cNvPr>
            <p:cNvSpPr/>
            <p:nvPr/>
          </p:nvSpPr>
          <p:spPr>
            <a:xfrm>
              <a:off x="10181415" y="4111701"/>
              <a:ext cx="1168313" cy="922896"/>
            </a:xfrm>
            <a:prstGeom prst="rect">
              <a:avLst/>
            </a:prstGeom>
          </p:spPr>
          <p:txBody>
            <a:bodyPr wrap="square">
              <a:spAutoFit/>
            </a:bodyPr>
            <a:lstStyle/>
            <a:p>
              <a:pPr algn="ctr"/>
              <a:r>
                <a:rPr lang="en-US" sz="1200" b="1" dirty="0">
                  <a:solidFill>
                    <a:schemeClr val="bg1"/>
                  </a:solidFill>
                  <a:ea typeface="Gotham Rounded Book" charset="0"/>
                  <a:cs typeface="Gotham Rounded Book" charset="0"/>
                </a:rPr>
                <a:t>4. Routing Decision on Tier 0 DR</a:t>
              </a:r>
            </a:p>
          </p:txBody>
        </p:sp>
      </p:grpSp>
      <p:sp>
        <p:nvSpPr>
          <p:cNvPr id="215" name="Freeform 214">
            <a:extLst>
              <a:ext uri="{FF2B5EF4-FFF2-40B4-BE49-F238E27FC236}">
                <a16:creationId xmlns:a16="http://schemas.microsoft.com/office/drawing/2014/main" id="{B1A11258-764D-044D-B202-38370F60EC3D}"/>
              </a:ext>
            </a:extLst>
          </p:cNvPr>
          <p:cNvSpPr/>
          <p:nvPr/>
        </p:nvSpPr>
        <p:spPr>
          <a:xfrm flipH="1">
            <a:off x="1741599" y="2093455"/>
            <a:ext cx="45719" cy="726141"/>
          </a:xfrm>
          <a:custGeom>
            <a:avLst/>
            <a:gdLst>
              <a:gd name="connsiteX0" fmla="*/ 2587 w 2587"/>
              <a:gd name="connsiteY0" fmla="*/ 726141 h 726141"/>
              <a:gd name="connsiteX1" fmla="*/ 2587 w 2587"/>
              <a:gd name="connsiteY1" fmla="*/ 0 h 726141"/>
            </a:gdLst>
            <a:ahLst/>
            <a:cxnLst>
              <a:cxn ang="0">
                <a:pos x="connsiteX0" y="connsiteY0"/>
              </a:cxn>
              <a:cxn ang="0">
                <a:pos x="connsiteX1" y="connsiteY1"/>
              </a:cxn>
            </a:cxnLst>
            <a:rect l="l" t="t" r="r" b="b"/>
            <a:pathLst>
              <a:path w="2587" h="726141">
                <a:moveTo>
                  <a:pt x="2587" y="726141"/>
                </a:moveTo>
                <a:cubicBezTo>
                  <a:pt x="346" y="425823"/>
                  <a:pt x="-1895" y="125506"/>
                  <a:pt x="2587" y="0"/>
                </a:cubicBezTo>
              </a:path>
            </a:pathLst>
          </a:custGeom>
          <a:noFill/>
          <a:ln w="38100">
            <a:solidFill>
              <a:srgbClr val="820024"/>
            </a:solidFill>
            <a:tailEnd type="stealth"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216" name="Group 215">
            <a:extLst>
              <a:ext uri="{FF2B5EF4-FFF2-40B4-BE49-F238E27FC236}">
                <a16:creationId xmlns:a16="http://schemas.microsoft.com/office/drawing/2014/main" id="{D308881A-350C-624C-8236-0FB5B8EA0038}"/>
              </a:ext>
            </a:extLst>
          </p:cNvPr>
          <p:cNvGrpSpPr/>
          <p:nvPr/>
        </p:nvGrpSpPr>
        <p:grpSpPr>
          <a:xfrm>
            <a:off x="55250" y="1962981"/>
            <a:ext cx="1168314" cy="688656"/>
            <a:chOff x="10181414" y="4051265"/>
            <a:chExt cx="1168314" cy="983332"/>
          </a:xfrm>
        </p:grpSpPr>
        <p:sp>
          <p:nvSpPr>
            <p:cNvPr id="217" name="Rectangle 216">
              <a:extLst>
                <a:ext uri="{FF2B5EF4-FFF2-40B4-BE49-F238E27FC236}">
                  <a16:creationId xmlns:a16="http://schemas.microsoft.com/office/drawing/2014/main" id="{08A8A5E1-EABB-8C47-A129-F474C942042D}"/>
                </a:ext>
              </a:extLst>
            </p:cNvPr>
            <p:cNvSpPr/>
            <p:nvPr/>
          </p:nvSpPr>
          <p:spPr bwMode="gray">
            <a:xfrm>
              <a:off x="10181414" y="4051265"/>
              <a:ext cx="1168313" cy="969495"/>
            </a:xfrm>
            <a:prstGeom prst="rect">
              <a:avLst/>
            </a:prstGeom>
            <a:solidFill>
              <a:srgbClr val="002060"/>
            </a:solidFill>
          </p:spPr>
          <p:txBody>
            <a:bodyPr vert="horz" lIns="594360" tIns="457200" rIns="457200" bIns="457200" rtlCol="0">
              <a:noAutofit/>
            </a:bodyPr>
            <a:lstStyle/>
            <a:p>
              <a:pPr>
                <a:lnSpc>
                  <a:spcPct val="90000"/>
                </a:lnSpc>
                <a:spcBef>
                  <a:spcPts val="1500"/>
                </a:spcBef>
                <a:buClr>
                  <a:schemeClr val="tx1">
                    <a:lumMod val="60000"/>
                    <a:lumOff val="40000"/>
                  </a:schemeClr>
                </a:buClr>
                <a:buSzPct val="90000"/>
              </a:pPr>
              <a:endParaRPr lang="en-US" sz="1600" dirty="0">
                <a:solidFill>
                  <a:schemeClr val="bg1"/>
                </a:solidFill>
              </a:endParaRPr>
            </a:p>
          </p:txBody>
        </p:sp>
        <p:sp>
          <p:nvSpPr>
            <p:cNvPr id="218" name="Rectangle 217">
              <a:extLst>
                <a:ext uri="{FF2B5EF4-FFF2-40B4-BE49-F238E27FC236}">
                  <a16:creationId xmlns:a16="http://schemas.microsoft.com/office/drawing/2014/main" id="{CFBE5871-6F86-6646-8253-C3AFDE0B8BEB}"/>
                </a:ext>
              </a:extLst>
            </p:cNvPr>
            <p:cNvSpPr/>
            <p:nvPr/>
          </p:nvSpPr>
          <p:spPr>
            <a:xfrm>
              <a:off x="10181415" y="4111701"/>
              <a:ext cx="1168313" cy="922896"/>
            </a:xfrm>
            <a:prstGeom prst="rect">
              <a:avLst/>
            </a:prstGeom>
          </p:spPr>
          <p:txBody>
            <a:bodyPr wrap="square">
              <a:spAutoFit/>
            </a:bodyPr>
            <a:lstStyle/>
            <a:p>
              <a:pPr algn="ctr"/>
              <a:r>
                <a:rPr lang="en-US" sz="1200" b="1" dirty="0">
                  <a:solidFill>
                    <a:schemeClr val="bg1"/>
                  </a:solidFill>
                  <a:ea typeface="Gotham Rounded Book" charset="0"/>
                  <a:cs typeface="Gotham Rounded Book" charset="0"/>
                </a:rPr>
                <a:t>5. Routing Decision on Tier 0 SR</a:t>
              </a:r>
            </a:p>
          </p:txBody>
        </p:sp>
      </p:grpSp>
      <p:sp>
        <p:nvSpPr>
          <p:cNvPr id="219" name="Freeform 218">
            <a:extLst>
              <a:ext uri="{FF2B5EF4-FFF2-40B4-BE49-F238E27FC236}">
                <a16:creationId xmlns:a16="http://schemas.microsoft.com/office/drawing/2014/main" id="{5AB965BB-B6FF-514A-9E05-EB56DC82022D}"/>
              </a:ext>
            </a:extLst>
          </p:cNvPr>
          <p:cNvSpPr/>
          <p:nvPr/>
        </p:nvSpPr>
        <p:spPr>
          <a:xfrm>
            <a:off x="1473655" y="1168644"/>
            <a:ext cx="45719" cy="580463"/>
          </a:xfrm>
          <a:custGeom>
            <a:avLst/>
            <a:gdLst>
              <a:gd name="connsiteX0" fmla="*/ 2587 w 2587"/>
              <a:gd name="connsiteY0" fmla="*/ 726141 h 726141"/>
              <a:gd name="connsiteX1" fmla="*/ 2587 w 2587"/>
              <a:gd name="connsiteY1" fmla="*/ 0 h 726141"/>
            </a:gdLst>
            <a:ahLst/>
            <a:cxnLst>
              <a:cxn ang="0">
                <a:pos x="connsiteX0" y="connsiteY0"/>
              </a:cxn>
              <a:cxn ang="0">
                <a:pos x="connsiteX1" y="connsiteY1"/>
              </a:cxn>
            </a:cxnLst>
            <a:rect l="l" t="t" r="r" b="b"/>
            <a:pathLst>
              <a:path w="2587" h="726141">
                <a:moveTo>
                  <a:pt x="2587" y="726141"/>
                </a:moveTo>
                <a:cubicBezTo>
                  <a:pt x="346" y="425823"/>
                  <a:pt x="-1895" y="125506"/>
                  <a:pt x="2587" y="0"/>
                </a:cubicBezTo>
              </a:path>
            </a:pathLst>
          </a:custGeom>
          <a:noFill/>
          <a:ln w="38100">
            <a:solidFill>
              <a:srgbClr val="820024"/>
            </a:solidFill>
            <a:tailEnd type="stealth"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96" name="TextBox 195">
            <a:extLst>
              <a:ext uri="{FF2B5EF4-FFF2-40B4-BE49-F238E27FC236}">
                <a16:creationId xmlns:a16="http://schemas.microsoft.com/office/drawing/2014/main" id="{23E82131-9ECA-9D48-99B6-401AA657CD9F}"/>
              </a:ext>
            </a:extLst>
          </p:cNvPr>
          <p:cNvSpPr txBox="1"/>
          <p:nvPr/>
        </p:nvSpPr>
        <p:spPr>
          <a:xfrm>
            <a:off x="1298194" y="2072354"/>
            <a:ext cx="225912" cy="184666"/>
          </a:xfrm>
          <a:prstGeom prst="rect">
            <a:avLst/>
          </a:prstGeom>
          <a:solidFill>
            <a:schemeClr val="bg1"/>
          </a:solidFill>
          <a:ln w="12700">
            <a:solidFill>
              <a:srgbClr val="0070C0"/>
            </a:solidFill>
          </a:ln>
        </p:spPr>
        <p:txBody>
          <a:bodyPr wrap="square" lIns="0" tIns="0" rIns="0" bIns="0" rtlCol="0">
            <a:spAutoFit/>
          </a:bodyPr>
          <a:lstStyle>
            <a:defPPr>
              <a:defRPr lang="en-US"/>
            </a:defPPr>
            <a:lvl1pPr algn="ctr">
              <a:spcAft>
                <a:spcPts val="600"/>
              </a:spcAft>
              <a:defRPr sz="1600" b="1">
                <a:solidFill>
                  <a:schemeClr val="tx1">
                    <a:lumMod val="50000"/>
                  </a:schemeClr>
                </a:solidFill>
              </a:defRPr>
            </a:lvl1pPr>
          </a:lstStyle>
          <a:p>
            <a:r>
              <a:rPr lang="en-US" sz="1200" dirty="0"/>
              <a:t>.2</a:t>
            </a:r>
          </a:p>
        </p:txBody>
      </p:sp>
      <p:sp>
        <p:nvSpPr>
          <p:cNvPr id="197" name="TextBox 196">
            <a:extLst>
              <a:ext uri="{FF2B5EF4-FFF2-40B4-BE49-F238E27FC236}">
                <a16:creationId xmlns:a16="http://schemas.microsoft.com/office/drawing/2014/main" id="{241F9A85-3496-344D-A00F-2F22EEEAC042}"/>
              </a:ext>
            </a:extLst>
          </p:cNvPr>
          <p:cNvSpPr txBox="1"/>
          <p:nvPr/>
        </p:nvSpPr>
        <p:spPr>
          <a:xfrm>
            <a:off x="3271780" y="2099381"/>
            <a:ext cx="290464" cy="184666"/>
          </a:xfrm>
          <a:prstGeom prst="rect">
            <a:avLst/>
          </a:prstGeom>
          <a:solidFill>
            <a:schemeClr val="bg1"/>
          </a:solidFill>
          <a:ln w="12700">
            <a:solidFill>
              <a:srgbClr val="0070C0"/>
            </a:solidFill>
          </a:ln>
        </p:spPr>
        <p:txBody>
          <a:bodyPr wrap="square" lIns="0" tIns="0" rIns="0" bIns="0" rtlCol="0">
            <a:spAutoFit/>
          </a:bodyPr>
          <a:lstStyle/>
          <a:p>
            <a:pPr algn="ctr">
              <a:spcAft>
                <a:spcPts val="600"/>
              </a:spcAft>
            </a:pPr>
            <a:r>
              <a:rPr lang="en-US" sz="1200" b="1" dirty="0">
                <a:solidFill>
                  <a:schemeClr val="tx1">
                    <a:lumMod val="50000"/>
                  </a:schemeClr>
                </a:solidFill>
              </a:rPr>
              <a:t>.3</a:t>
            </a:r>
          </a:p>
        </p:txBody>
      </p:sp>
      <p:grpSp>
        <p:nvGrpSpPr>
          <p:cNvPr id="198" name="Group 197">
            <a:extLst>
              <a:ext uri="{FF2B5EF4-FFF2-40B4-BE49-F238E27FC236}">
                <a16:creationId xmlns:a16="http://schemas.microsoft.com/office/drawing/2014/main" id="{049DFF2E-04C6-B34E-B4B7-51F21EBFFF06}"/>
              </a:ext>
            </a:extLst>
          </p:cNvPr>
          <p:cNvGrpSpPr/>
          <p:nvPr/>
        </p:nvGrpSpPr>
        <p:grpSpPr>
          <a:xfrm>
            <a:off x="4180360" y="1881286"/>
            <a:ext cx="4967095" cy="1554381"/>
            <a:chOff x="12243452" y="1059574"/>
            <a:chExt cx="5409792" cy="2099326"/>
          </a:xfrm>
        </p:grpSpPr>
        <p:sp>
          <p:nvSpPr>
            <p:cNvPr id="209" name="Rectangle 208">
              <a:extLst>
                <a:ext uri="{FF2B5EF4-FFF2-40B4-BE49-F238E27FC236}">
                  <a16:creationId xmlns:a16="http://schemas.microsoft.com/office/drawing/2014/main" id="{960095EF-6F8A-1F48-A0F1-AE60C228AEB7}"/>
                </a:ext>
              </a:extLst>
            </p:cNvPr>
            <p:cNvSpPr/>
            <p:nvPr/>
          </p:nvSpPr>
          <p:spPr>
            <a:xfrm>
              <a:off x="12243452" y="1059574"/>
              <a:ext cx="5409792" cy="2099326"/>
            </a:xfrm>
            <a:prstGeom prst="rect">
              <a:avLst/>
            </a:prstGeom>
            <a:solidFill>
              <a:schemeClr val="bg1"/>
            </a:solidFill>
            <a:ln>
              <a:solidFill>
                <a:srgbClr val="0070C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210" name="Rectangle 209">
              <a:extLst>
                <a:ext uri="{FF2B5EF4-FFF2-40B4-BE49-F238E27FC236}">
                  <a16:creationId xmlns:a16="http://schemas.microsoft.com/office/drawing/2014/main" id="{8543222E-74FC-D945-828D-86A92AEC08EA}"/>
                </a:ext>
              </a:extLst>
            </p:cNvPr>
            <p:cNvSpPr/>
            <p:nvPr/>
          </p:nvSpPr>
          <p:spPr>
            <a:xfrm>
              <a:off x="12288639" y="1227877"/>
              <a:ext cx="5364605" cy="1870556"/>
            </a:xfrm>
            <a:prstGeom prst="rect">
              <a:avLst/>
            </a:prstGeom>
          </p:spPr>
          <p:txBody>
            <a:bodyPr wrap="square">
              <a:spAutoFit/>
            </a:bodyPr>
            <a:lstStyle/>
            <a:p>
              <a:pPr>
                <a:spcAft>
                  <a:spcPts val="600"/>
                </a:spcAft>
              </a:pPr>
              <a:r>
                <a:rPr lang="en-US" sz="1400" dirty="0">
                  <a:solidFill>
                    <a:schemeClr val="tx2"/>
                  </a:solidFill>
                </a:rPr>
                <a:t>Although Tier 0 is Active/Active ECMP, the T0 DR component on Edge Transport Node #1 does </a:t>
              </a:r>
              <a:r>
                <a:rPr lang="en-US" sz="1400" b="1" u="sng" dirty="0">
                  <a:solidFill>
                    <a:schemeClr val="tx2"/>
                  </a:solidFill>
                </a:rPr>
                <a:t>NOT</a:t>
              </a:r>
              <a:r>
                <a:rPr lang="en-US" sz="1400" dirty="0">
                  <a:solidFill>
                    <a:schemeClr val="tx2"/>
                  </a:solidFill>
                </a:rPr>
                <a:t> redistribute the traffic to T0 SR on Edge Transport Node #2. Instead it </a:t>
              </a:r>
              <a:r>
                <a:rPr lang="en-US" sz="1400" u="sng" dirty="0">
                  <a:solidFill>
                    <a:schemeClr val="tx2"/>
                  </a:solidFill>
                </a:rPr>
                <a:t>always sends the traffic through the T0 SR on the same Edge Transport Node </a:t>
              </a:r>
              <a:r>
                <a:rPr lang="en-US" sz="1400" dirty="0">
                  <a:solidFill>
                    <a:schemeClr val="tx2"/>
                  </a:solidFill>
                </a:rPr>
                <a:t>(which is Edge Transport Node #1 in this case)</a:t>
              </a:r>
              <a:endParaRPr lang="en-US" sz="1400" b="1" u="sng" dirty="0">
                <a:solidFill>
                  <a:schemeClr val="tx2"/>
                </a:solidFill>
              </a:endParaRPr>
            </a:p>
          </p:txBody>
        </p:sp>
      </p:grpSp>
      <p:sp>
        <p:nvSpPr>
          <p:cNvPr id="211" name="Freeform 210">
            <a:extLst>
              <a:ext uri="{FF2B5EF4-FFF2-40B4-BE49-F238E27FC236}">
                <a16:creationId xmlns:a16="http://schemas.microsoft.com/office/drawing/2014/main" id="{1727A61B-8959-3742-AFE8-9C2582A08BF3}"/>
              </a:ext>
            </a:extLst>
          </p:cNvPr>
          <p:cNvSpPr/>
          <p:nvPr/>
        </p:nvSpPr>
        <p:spPr>
          <a:xfrm rot="3236393" flipH="1">
            <a:off x="2386521" y="1709170"/>
            <a:ext cx="421057" cy="1653492"/>
          </a:xfrm>
          <a:custGeom>
            <a:avLst/>
            <a:gdLst>
              <a:gd name="connsiteX0" fmla="*/ 2587 w 2587"/>
              <a:gd name="connsiteY0" fmla="*/ 726141 h 726141"/>
              <a:gd name="connsiteX1" fmla="*/ 2587 w 2587"/>
              <a:gd name="connsiteY1" fmla="*/ 0 h 726141"/>
              <a:gd name="connsiteX0" fmla="*/ 14520 w 14520"/>
              <a:gd name="connsiteY0" fmla="*/ 13392 h 13392"/>
              <a:gd name="connsiteX1" fmla="*/ 7911 w 14520"/>
              <a:gd name="connsiteY1" fmla="*/ 0 h 13392"/>
              <a:gd name="connsiteX0" fmla="*/ 6609 w 6609"/>
              <a:gd name="connsiteY0" fmla="*/ 13392 h 13392"/>
              <a:gd name="connsiteX1" fmla="*/ 0 w 6609"/>
              <a:gd name="connsiteY1" fmla="*/ 0 h 13392"/>
              <a:gd name="connsiteX0" fmla="*/ 10000 w 10000"/>
              <a:gd name="connsiteY0" fmla="*/ 10000 h 10000"/>
              <a:gd name="connsiteX1" fmla="*/ 0 w 10000"/>
              <a:gd name="connsiteY1" fmla="*/ 0 h 10000"/>
              <a:gd name="connsiteX0" fmla="*/ 6430 w 6430"/>
              <a:gd name="connsiteY0" fmla="*/ 9752 h 9752"/>
              <a:gd name="connsiteX1" fmla="*/ 0 w 6430"/>
              <a:gd name="connsiteY1" fmla="*/ 0 h 9752"/>
              <a:gd name="connsiteX0" fmla="*/ 10000 w 10358"/>
              <a:gd name="connsiteY0" fmla="*/ 10000 h 10000"/>
              <a:gd name="connsiteX1" fmla="*/ 0 w 10358"/>
              <a:gd name="connsiteY1" fmla="*/ 0 h 10000"/>
              <a:gd name="connsiteX0" fmla="*/ 15154 w 15154"/>
              <a:gd name="connsiteY0" fmla="*/ 10369 h 10369"/>
              <a:gd name="connsiteX1" fmla="*/ 0 w 15154"/>
              <a:gd name="connsiteY1" fmla="*/ 0 h 10369"/>
            </a:gdLst>
            <a:ahLst/>
            <a:cxnLst>
              <a:cxn ang="0">
                <a:pos x="connsiteX0" y="connsiteY0"/>
              </a:cxn>
              <a:cxn ang="0">
                <a:pos x="connsiteX1" y="connsiteY1"/>
              </a:cxn>
            </a:cxnLst>
            <a:rect l="l" t="t" r="r" b="b"/>
            <a:pathLst>
              <a:path w="15154" h="10369">
                <a:moveTo>
                  <a:pt x="15154" y="10369"/>
                </a:moveTo>
                <a:cubicBezTo>
                  <a:pt x="11508" y="7884"/>
                  <a:pt x="17897" y="8239"/>
                  <a:pt x="0" y="0"/>
                </a:cubicBezTo>
              </a:path>
            </a:pathLst>
          </a:custGeom>
          <a:noFill/>
          <a:ln w="38100">
            <a:solidFill>
              <a:srgbClr val="820024"/>
            </a:solidFill>
            <a:tailEnd type="stealth"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12" name="TextBox 211">
            <a:extLst>
              <a:ext uri="{FF2B5EF4-FFF2-40B4-BE49-F238E27FC236}">
                <a16:creationId xmlns:a16="http://schemas.microsoft.com/office/drawing/2014/main" id="{ED79D62E-98B1-7C42-AD96-49DA534C0C6E}"/>
              </a:ext>
            </a:extLst>
          </p:cNvPr>
          <p:cNvSpPr txBox="1"/>
          <p:nvPr/>
        </p:nvSpPr>
        <p:spPr>
          <a:xfrm flipH="1">
            <a:off x="2310082" y="2203651"/>
            <a:ext cx="202709" cy="615553"/>
          </a:xfrm>
          <a:prstGeom prst="rect">
            <a:avLst/>
          </a:prstGeom>
        </p:spPr>
        <p:txBody>
          <a:bodyPr wrap="square" lIns="0" tIns="0" rIns="0" bIns="0" rtlCol="0">
            <a:spAutoFit/>
          </a:bodyPr>
          <a:lstStyle/>
          <a:p>
            <a:pPr algn="l">
              <a:spcAft>
                <a:spcPts val="600"/>
              </a:spcAft>
            </a:pPr>
            <a:r>
              <a:rPr lang="en-US" sz="4000" b="1" dirty="0">
                <a:solidFill>
                  <a:srgbClr val="FF0000"/>
                </a:solidFill>
              </a:rPr>
              <a:t>X</a:t>
            </a:r>
          </a:p>
        </p:txBody>
      </p:sp>
    </p:spTree>
    <p:extLst>
      <p:ext uri="{BB962C8B-B14F-4D97-AF65-F5344CB8AC3E}">
        <p14:creationId xmlns:p14="http://schemas.microsoft.com/office/powerpoint/2010/main" val="416693382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mph" presetSubtype="0" autoRev="1" fill="hold" grpId="0" nodeType="clickEffect">
                                  <p:stCondLst>
                                    <p:cond delay="0"/>
                                  </p:stCondLst>
                                  <p:childTnLst>
                                    <p:animScale>
                                      <p:cBhvr>
                                        <p:cTn id="6" dur="2000" fill="hold"/>
                                        <p:tgtEl>
                                          <p:spTgt spid="4">
                                            <p:txEl>
                                              <p:pRg st="0" end="0"/>
                                            </p:txEl>
                                          </p:spTgt>
                                        </p:tgtEl>
                                      </p:cBhvr>
                                      <p:by x="125000" y="125000"/>
                                    </p:animScale>
                                  </p:childTnLst>
                                </p:cTn>
                              </p:par>
                            </p:childTnLst>
                          </p:cTn>
                        </p:par>
                      </p:childTnLst>
                    </p:cTn>
                  </p:par>
                  <p:par>
                    <p:cTn id="7" fill="hold">
                      <p:stCondLst>
                        <p:cond delay="indefinite"/>
                      </p:stCondLst>
                      <p:childTnLst>
                        <p:par>
                          <p:cTn id="8" fill="hold">
                            <p:stCondLst>
                              <p:cond delay="0"/>
                            </p:stCondLst>
                            <p:childTnLst>
                              <p:par>
                                <p:cTn id="9" presetID="22" presetClass="entr" presetSubtype="4" fill="hold" grpId="0" nodeType="click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wipe(down)">
                                      <p:cBhvr>
                                        <p:cTn id="11" dur="500"/>
                                        <p:tgtEl>
                                          <p:spTgt spid="2"/>
                                        </p:tgtEl>
                                      </p:cBhvr>
                                    </p:animEffect>
                                  </p:childTnLst>
                                </p:cTn>
                              </p:par>
                            </p:childTnLst>
                          </p:cTn>
                        </p:par>
                      </p:childTnLst>
                    </p:cTn>
                  </p:par>
                  <p:par>
                    <p:cTn id="12" fill="hold">
                      <p:stCondLst>
                        <p:cond delay="indefinite"/>
                      </p:stCondLst>
                      <p:childTnLst>
                        <p:par>
                          <p:cTn id="13" fill="hold">
                            <p:stCondLst>
                              <p:cond delay="0"/>
                            </p:stCondLst>
                            <p:childTnLst>
                              <p:par>
                                <p:cTn id="14" presetID="3" presetClass="entr" presetSubtype="10" fill="hold" nodeType="clickEffect">
                                  <p:stCondLst>
                                    <p:cond delay="0"/>
                                  </p:stCondLst>
                                  <p:childTnLst>
                                    <p:set>
                                      <p:cBhvr>
                                        <p:cTn id="15" dur="1" fill="hold">
                                          <p:stCondLst>
                                            <p:cond delay="0"/>
                                          </p:stCondLst>
                                        </p:cTn>
                                        <p:tgtEl>
                                          <p:spTgt spid="179"/>
                                        </p:tgtEl>
                                        <p:attrNameLst>
                                          <p:attrName>style.visibility</p:attrName>
                                        </p:attrNameLst>
                                      </p:cBhvr>
                                      <p:to>
                                        <p:strVal val="visible"/>
                                      </p:to>
                                    </p:set>
                                    <p:animEffect transition="in" filter="blinds(horizontal)">
                                      <p:cBhvr>
                                        <p:cTn id="16" dur="500"/>
                                        <p:tgtEl>
                                          <p:spTgt spid="179"/>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2" fill="hold" grpId="0" nodeType="clickEffect">
                                  <p:stCondLst>
                                    <p:cond delay="0"/>
                                  </p:stCondLst>
                                  <p:childTnLst>
                                    <p:set>
                                      <p:cBhvr>
                                        <p:cTn id="20" dur="1" fill="hold">
                                          <p:stCondLst>
                                            <p:cond delay="0"/>
                                          </p:stCondLst>
                                        </p:cTn>
                                        <p:tgtEl>
                                          <p:spTgt spid="6"/>
                                        </p:tgtEl>
                                        <p:attrNameLst>
                                          <p:attrName>style.visibility</p:attrName>
                                        </p:attrNameLst>
                                      </p:cBhvr>
                                      <p:to>
                                        <p:strVal val="visible"/>
                                      </p:to>
                                    </p:set>
                                    <p:animEffect transition="in" filter="wipe(right)">
                                      <p:cBhvr>
                                        <p:cTn id="21" dur="500"/>
                                        <p:tgtEl>
                                          <p:spTgt spid="6"/>
                                        </p:tgtEl>
                                      </p:cBhvr>
                                    </p:animEffect>
                                  </p:childTnLst>
                                </p:cTn>
                              </p:par>
                              <p:par>
                                <p:cTn id="22" presetID="3" presetClass="entr" presetSubtype="10" fill="hold" nodeType="withEffect">
                                  <p:stCondLst>
                                    <p:cond delay="0"/>
                                  </p:stCondLst>
                                  <p:childTnLst>
                                    <p:set>
                                      <p:cBhvr>
                                        <p:cTn id="23" dur="1" fill="hold">
                                          <p:stCondLst>
                                            <p:cond delay="0"/>
                                          </p:stCondLst>
                                        </p:cTn>
                                        <p:tgtEl>
                                          <p:spTgt spid="199"/>
                                        </p:tgtEl>
                                        <p:attrNameLst>
                                          <p:attrName>style.visibility</p:attrName>
                                        </p:attrNameLst>
                                      </p:cBhvr>
                                      <p:to>
                                        <p:strVal val="visible"/>
                                      </p:to>
                                    </p:set>
                                    <p:animEffect transition="in" filter="blinds(horizontal)">
                                      <p:cBhvr>
                                        <p:cTn id="24" dur="500"/>
                                        <p:tgtEl>
                                          <p:spTgt spid="199"/>
                                        </p:tgtEl>
                                      </p:cBhvr>
                                    </p:animEffect>
                                  </p:childTnLst>
                                </p:cTn>
                              </p:par>
                              <p:par>
                                <p:cTn id="25" presetID="3" presetClass="exit" presetSubtype="10" fill="hold" nodeType="withEffect">
                                  <p:stCondLst>
                                    <p:cond delay="0"/>
                                  </p:stCondLst>
                                  <p:childTnLst>
                                    <p:animEffect transition="out" filter="blinds(horizontal)">
                                      <p:cBhvr>
                                        <p:cTn id="26" dur="500"/>
                                        <p:tgtEl>
                                          <p:spTgt spid="179"/>
                                        </p:tgtEl>
                                      </p:cBhvr>
                                    </p:animEffect>
                                    <p:set>
                                      <p:cBhvr>
                                        <p:cTn id="27" dur="1" fill="hold">
                                          <p:stCondLst>
                                            <p:cond delay="499"/>
                                          </p:stCondLst>
                                        </p:cTn>
                                        <p:tgtEl>
                                          <p:spTgt spid="179"/>
                                        </p:tgtEl>
                                        <p:attrNameLst>
                                          <p:attrName>style.visibility</p:attrName>
                                        </p:attrNameLst>
                                      </p:cBhvr>
                                      <p:to>
                                        <p:strVal val="hidden"/>
                                      </p:to>
                                    </p:set>
                                  </p:childTnLst>
                                </p:cTn>
                              </p:par>
                            </p:childTnLst>
                          </p:cTn>
                        </p:par>
                      </p:childTnLst>
                    </p:cTn>
                  </p:par>
                  <p:par>
                    <p:cTn id="28" fill="hold">
                      <p:stCondLst>
                        <p:cond delay="indefinite"/>
                      </p:stCondLst>
                      <p:childTnLst>
                        <p:par>
                          <p:cTn id="29" fill="hold">
                            <p:stCondLst>
                              <p:cond delay="0"/>
                            </p:stCondLst>
                            <p:childTnLst>
                              <p:par>
                                <p:cTn id="30" presetID="3" presetClass="entr" presetSubtype="10" fill="hold" nodeType="clickEffect">
                                  <p:stCondLst>
                                    <p:cond delay="0"/>
                                  </p:stCondLst>
                                  <p:childTnLst>
                                    <p:set>
                                      <p:cBhvr>
                                        <p:cTn id="31" dur="1" fill="hold">
                                          <p:stCondLst>
                                            <p:cond delay="0"/>
                                          </p:stCondLst>
                                        </p:cTn>
                                        <p:tgtEl>
                                          <p:spTgt spid="202"/>
                                        </p:tgtEl>
                                        <p:attrNameLst>
                                          <p:attrName>style.visibility</p:attrName>
                                        </p:attrNameLst>
                                      </p:cBhvr>
                                      <p:to>
                                        <p:strVal val="visible"/>
                                      </p:to>
                                    </p:set>
                                    <p:animEffect transition="in" filter="blinds(horizontal)">
                                      <p:cBhvr>
                                        <p:cTn id="32" dur="500"/>
                                        <p:tgtEl>
                                          <p:spTgt spid="202"/>
                                        </p:tgtEl>
                                      </p:cBhvr>
                                    </p:animEffect>
                                  </p:childTnLst>
                                </p:cTn>
                              </p:par>
                              <p:par>
                                <p:cTn id="33" presetID="3" presetClass="exit" presetSubtype="10" fill="hold" nodeType="withEffect">
                                  <p:stCondLst>
                                    <p:cond delay="0"/>
                                  </p:stCondLst>
                                  <p:childTnLst>
                                    <p:animEffect transition="out" filter="blinds(horizontal)">
                                      <p:cBhvr>
                                        <p:cTn id="34" dur="500"/>
                                        <p:tgtEl>
                                          <p:spTgt spid="199"/>
                                        </p:tgtEl>
                                      </p:cBhvr>
                                    </p:animEffect>
                                    <p:set>
                                      <p:cBhvr>
                                        <p:cTn id="35" dur="1" fill="hold">
                                          <p:stCondLst>
                                            <p:cond delay="499"/>
                                          </p:stCondLst>
                                        </p:cTn>
                                        <p:tgtEl>
                                          <p:spTgt spid="199"/>
                                        </p:tgtEl>
                                        <p:attrNameLst>
                                          <p:attrName>style.visibility</p:attrName>
                                        </p:attrNameLst>
                                      </p:cBhvr>
                                      <p:to>
                                        <p:strVal val="hidden"/>
                                      </p:to>
                                    </p:set>
                                  </p:childTnLst>
                                </p:cTn>
                              </p:par>
                            </p:childTnLst>
                          </p:cTn>
                        </p:par>
                      </p:childTnLst>
                    </p:cTn>
                  </p:par>
                  <p:par>
                    <p:cTn id="36" fill="hold">
                      <p:stCondLst>
                        <p:cond delay="indefinite"/>
                      </p:stCondLst>
                      <p:childTnLst>
                        <p:par>
                          <p:cTn id="37" fill="hold">
                            <p:stCondLst>
                              <p:cond delay="0"/>
                            </p:stCondLst>
                            <p:childTnLst>
                              <p:par>
                                <p:cTn id="38" presetID="22" presetClass="entr" presetSubtype="4" fill="hold" grpId="0" nodeType="clickEffect">
                                  <p:stCondLst>
                                    <p:cond delay="0"/>
                                  </p:stCondLst>
                                  <p:childTnLst>
                                    <p:set>
                                      <p:cBhvr>
                                        <p:cTn id="39" dur="1" fill="hold">
                                          <p:stCondLst>
                                            <p:cond delay="0"/>
                                          </p:stCondLst>
                                        </p:cTn>
                                        <p:tgtEl>
                                          <p:spTgt spid="205"/>
                                        </p:tgtEl>
                                        <p:attrNameLst>
                                          <p:attrName>style.visibility</p:attrName>
                                        </p:attrNameLst>
                                      </p:cBhvr>
                                      <p:to>
                                        <p:strVal val="visible"/>
                                      </p:to>
                                    </p:set>
                                    <p:animEffect transition="in" filter="wipe(down)">
                                      <p:cBhvr>
                                        <p:cTn id="40" dur="500"/>
                                        <p:tgtEl>
                                          <p:spTgt spid="205"/>
                                        </p:tgtEl>
                                      </p:cBhvr>
                                    </p:animEffect>
                                  </p:childTnLst>
                                </p:cTn>
                              </p:par>
                              <p:par>
                                <p:cTn id="41" presetID="3" presetClass="exit" presetSubtype="10" fill="hold" nodeType="withEffect">
                                  <p:stCondLst>
                                    <p:cond delay="0"/>
                                  </p:stCondLst>
                                  <p:childTnLst>
                                    <p:animEffect transition="out" filter="blinds(horizontal)">
                                      <p:cBhvr>
                                        <p:cTn id="42" dur="500"/>
                                        <p:tgtEl>
                                          <p:spTgt spid="202"/>
                                        </p:tgtEl>
                                      </p:cBhvr>
                                    </p:animEffect>
                                    <p:set>
                                      <p:cBhvr>
                                        <p:cTn id="43" dur="1" fill="hold">
                                          <p:stCondLst>
                                            <p:cond delay="499"/>
                                          </p:stCondLst>
                                        </p:cTn>
                                        <p:tgtEl>
                                          <p:spTgt spid="202"/>
                                        </p:tgtEl>
                                        <p:attrNameLst>
                                          <p:attrName>style.visibility</p:attrName>
                                        </p:attrNameLst>
                                      </p:cBhvr>
                                      <p:to>
                                        <p:strVal val="hidden"/>
                                      </p:to>
                                    </p:set>
                                  </p:childTnLst>
                                </p:cTn>
                              </p:par>
                            </p:childTnLst>
                          </p:cTn>
                        </p:par>
                      </p:childTnLst>
                    </p:cTn>
                  </p:par>
                  <p:par>
                    <p:cTn id="44" fill="hold">
                      <p:stCondLst>
                        <p:cond delay="indefinite"/>
                      </p:stCondLst>
                      <p:childTnLst>
                        <p:par>
                          <p:cTn id="45" fill="hold">
                            <p:stCondLst>
                              <p:cond delay="0"/>
                            </p:stCondLst>
                            <p:childTnLst>
                              <p:par>
                                <p:cTn id="46" presetID="3" presetClass="entr" presetSubtype="10" fill="hold" nodeType="clickEffect">
                                  <p:stCondLst>
                                    <p:cond delay="0"/>
                                  </p:stCondLst>
                                  <p:childTnLst>
                                    <p:set>
                                      <p:cBhvr>
                                        <p:cTn id="47" dur="1" fill="hold">
                                          <p:stCondLst>
                                            <p:cond delay="0"/>
                                          </p:stCondLst>
                                        </p:cTn>
                                        <p:tgtEl>
                                          <p:spTgt spid="206"/>
                                        </p:tgtEl>
                                        <p:attrNameLst>
                                          <p:attrName>style.visibility</p:attrName>
                                        </p:attrNameLst>
                                      </p:cBhvr>
                                      <p:to>
                                        <p:strVal val="visible"/>
                                      </p:to>
                                    </p:set>
                                    <p:animEffect transition="in" filter="blinds(horizontal)">
                                      <p:cBhvr>
                                        <p:cTn id="48" dur="500"/>
                                        <p:tgtEl>
                                          <p:spTgt spid="206"/>
                                        </p:tgtEl>
                                      </p:cBhvr>
                                    </p:animEffect>
                                  </p:childTnLst>
                                </p:cTn>
                              </p:par>
                            </p:childTnLst>
                          </p:cTn>
                        </p:par>
                      </p:childTnLst>
                    </p:cTn>
                  </p:par>
                  <p:par>
                    <p:cTn id="49" fill="hold">
                      <p:stCondLst>
                        <p:cond delay="indefinite"/>
                      </p:stCondLst>
                      <p:childTnLst>
                        <p:par>
                          <p:cTn id="50" fill="hold">
                            <p:stCondLst>
                              <p:cond delay="0"/>
                            </p:stCondLst>
                            <p:childTnLst>
                              <p:par>
                                <p:cTn id="51" presetID="22" presetClass="entr" presetSubtype="4" fill="hold" grpId="0" nodeType="clickEffect">
                                  <p:stCondLst>
                                    <p:cond delay="0"/>
                                  </p:stCondLst>
                                  <p:childTnLst>
                                    <p:set>
                                      <p:cBhvr>
                                        <p:cTn id="52" dur="1" fill="hold">
                                          <p:stCondLst>
                                            <p:cond delay="0"/>
                                          </p:stCondLst>
                                        </p:cTn>
                                        <p:tgtEl>
                                          <p:spTgt spid="215"/>
                                        </p:tgtEl>
                                        <p:attrNameLst>
                                          <p:attrName>style.visibility</p:attrName>
                                        </p:attrNameLst>
                                      </p:cBhvr>
                                      <p:to>
                                        <p:strVal val="visible"/>
                                      </p:to>
                                    </p:set>
                                    <p:animEffect transition="in" filter="wipe(down)">
                                      <p:cBhvr>
                                        <p:cTn id="53" dur="500"/>
                                        <p:tgtEl>
                                          <p:spTgt spid="215"/>
                                        </p:tgtEl>
                                      </p:cBhvr>
                                    </p:animEffect>
                                  </p:childTnLst>
                                </p:cTn>
                              </p:par>
                              <p:par>
                                <p:cTn id="54" presetID="3" presetClass="exit" presetSubtype="10" fill="hold" nodeType="withEffect">
                                  <p:stCondLst>
                                    <p:cond delay="0"/>
                                  </p:stCondLst>
                                  <p:childTnLst>
                                    <p:animEffect transition="out" filter="blinds(horizontal)">
                                      <p:cBhvr>
                                        <p:cTn id="55" dur="500"/>
                                        <p:tgtEl>
                                          <p:spTgt spid="206"/>
                                        </p:tgtEl>
                                      </p:cBhvr>
                                    </p:animEffect>
                                    <p:set>
                                      <p:cBhvr>
                                        <p:cTn id="56" dur="1" fill="hold">
                                          <p:stCondLst>
                                            <p:cond delay="499"/>
                                          </p:stCondLst>
                                        </p:cTn>
                                        <p:tgtEl>
                                          <p:spTgt spid="206"/>
                                        </p:tgtEl>
                                        <p:attrNameLst>
                                          <p:attrName>style.visibility</p:attrName>
                                        </p:attrNameLst>
                                      </p:cBhvr>
                                      <p:to>
                                        <p:strVal val="hidden"/>
                                      </p:to>
                                    </p:set>
                                  </p:childTnLst>
                                </p:cTn>
                              </p:par>
                            </p:childTnLst>
                          </p:cTn>
                        </p:par>
                      </p:childTnLst>
                    </p:cTn>
                  </p:par>
                  <p:par>
                    <p:cTn id="57" fill="hold">
                      <p:stCondLst>
                        <p:cond delay="indefinite"/>
                      </p:stCondLst>
                      <p:childTnLst>
                        <p:par>
                          <p:cTn id="58" fill="hold">
                            <p:stCondLst>
                              <p:cond delay="0"/>
                            </p:stCondLst>
                            <p:childTnLst>
                              <p:par>
                                <p:cTn id="59" presetID="2" presetClass="entr" presetSubtype="4" fill="hold" nodeType="clickEffect">
                                  <p:stCondLst>
                                    <p:cond delay="0"/>
                                  </p:stCondLst>
                                  <p:childTnLst>
                                    <p:set>
                                      <p:cBhvr>
                                        <p:cTn id="60" dur="1" fill="hold">
                                          <p:stCondLst>
                                            <p:cond delay="0"/>
                                          </p:stCondLst>
                                        </p:cTn>
                                        <p:tgtEl>
                                          <p:spTgt spid="198"/>
                                        </p:tgtEl>
                                        <p:attrNameLst>
                                          <p:attrName>style.visibility</p:attrName>
                                        </p:attrNameLst>
                                      </p:cBhvr>
                                      <p:to>
                                        <p:strVal val="visible"/>
                                      </p:to>
                                    </p:set>
                                    <p:anim calcmode="lin" valueType="num">
                                      <p:cBhvr additive="base">
                                        <p:cTn id="61" dur="500" fill="hold"/>
                                        <p:tgtEl>
                                          <p:spTgt spid="198"/>
                                        </p:tgtEl>
                                        <p:attrNameLst>
                                          <p:attrName>ppt_x</p:attrName>
                                        </p:attrNameLst>
                                      </p:cBhvr>
                                      <p:tavLst>
                                        <p:tav tm="0">
                                          <p:val>
                                            <p:strVal val="#ppt_x"/>
                                          </p:val>
                                        </p:tav>
                                        <p:tav tm="100000">
                                          <p:val>
                                            <p:strVal val="#ppt_x"/>
                                          </p:val>
                                        </p:tav>
                                      </p:tavLst>
                                    </p:anim>
                                    <p:anim calcmode="lin" valueType="num">
                                      <p:cBhvr additive="base">
                                        <p:cTn id="62" dur="500" fill="hold"/>
                                        <p:tgtEl>
                                          <p:spTgt spid="198"/>
                                        </p:tgtEl>
                                        <p:attrNameLst>
                                          <p:attrName>ppt_y</p:attrName>
                                        </p:attrNameLst>
                                      </p:cBhvr>
                                      <p:tavLst>
                                        <p:tav tm="0">
                                          <p:val>
                                            <p:strVal val="1+#ppt_h/2"/>
                                          </p:val>
                                        </p:tav>
                                        <p:tav tm="100000">
                                          <p:val>
                                            <p:strVal val="#ppt_y"/>
                                          </p:val>
                                        </p:tav>
                                      </p:tavLst>
                                    </p:anim>
                                  </p:childTnLst>
                                </p:cTn>
                              </p:par>
                              <p:par>
                                <p:cTn id="63" presetID="22" presetClass="entr" presetSubtype="4" fill="hold" grpId="0" nodeType="withEffect">
                                  <p:stCondLst>
                                    <p:cond delay="0"/>
                                  </p:stCondLst>
                                  <p:childTnLst>
                                    <p:set>
                                      <p:cBhvr>
                                        <p:cTn id="64" dur="1" fill="hold">
                                          <p:stCondLst>
                                            <p:cond delay="0"/>
                                          </p:stCondLst>
                                        </p:cTn>
                                        <p:tgtEl>
                                          <p:spTgt spid="211"/>
                                        </p:tgtEl>
                                        <p:attrNameLst>
                                          <p:attrName>style.visibility</p:attrName>
                                        </p:attrNameLst>
                                      </p:cBhvr>
                                      <p:to>
                                        <p:strVal val="visible"/>
                                      </p:to>
                                    </p:set>
                                    <p:animEffect transition="in" filter="wipe(down)">
                                      <p:cBhvr>
                                        <p:cTn id="65" dur="500"/>
                                        <p:tgtEl>
                                          <p:spTgt spid="211"/>
                                        </p:tgtEl>
                                      </p:cBhvr>
                                    </p:animEffect>
                                  </p:childTnLst>
                                </p:cTn>
                              </p:par>
                              <p:par>
                                <p:cTn id="66" presetID="2" presetClass="entr" presetSubtype="4" fill="hold" grpId="0" nodeType="withEffect">
                                  <p:stCondLst>
                                    <p:cond delay="0"/>
                                  </p:stCondLst>
                                  <p:childTnLst>
                                    <p:set>
                                      <p:cBhvr>
                                        <p:cTn id="67" dur="1" fill="hold">
                                          <p:stCondLst>
                                            <p:cond delay="0"/>
                                          </p:stCondLst>
                                        </p:cTn>
                                        <p:tgtEl>
                                          <p:spTgt spid="212"/>
                                        </p:tgtEl>
                                        <p:attrNameLst>
                                          <p:attrName>style.visibility</p:attrName>
                                        </p:attrNameLst>
                                      </p:cBhvr>
                                      <p:to>
                                        <p:strVal val="visible"/>
                                      </p:to>
                                    </p:set>
                                    <p:anim calcmode="lin" valueType="num">
                                      <p:cBhvr additive="base">
                                        <p:cTn id="68" dur="500" fill="hold"/>
                                        <p:tgtEl>
                                          <p:spTgt spid="212"/>
                                        </p:tgtEl>
                                        <p:attrNameLst>
                                          <p:attrName>ppt_x</p:attrName>
                                        </p:attrNameLst>
                                      </p:cBhvr>
                                      <p:tavLst>
                                        <p:tav tm="0">
                                          <p:val>
                                            <p:strVal val="#ppt_x"/>
                                          </p:val>
                                        </p:tav>
                                        <p:tav tm="100000">
                                          <p:val>
                                            <p:strVal val="#ppt_x"/>
                                          </p:val>
                                        </p:tav>
                                      </p:tavLst>
                                    </p:anim>
                                    <p:anim calcmode="lin" valueType="num">
                                      <p:cBhvr additive="base">
                                        <p:cTn id="69" dur="500" fill="hold"/>
                                        <p:tgtEl>
                                          <p:spTgt spid="212"/>
                                        </p:tgtEl>
                                        <p:attrNameLst>
                                          <p:attrName>ppt_y</p:attrName>
                                        </p:attrNameLst>
                                      </p:cBhvr>
                                      <p:tavLst>
                                        <p:tav tm="0">
                                          <p:val>
                                            <p:strVal val="1+#ppt_h/2"/>
                                          </p:val>
                                        </p:tav>
                                        <p:tav tm="100000">
                                          <p:val>
                                            <p:strVal val="#ppt_y"/>
                                          </p:val>
                                        </p:tav>
                                      </p:tavLst>
                                    </p:anim>
                                  </p:childTnLst>
                                </p:cTn>
                              </p:par>
                              <p:par>
                                <p:cTn id="70" presetID="2" presetClass="entr" presetSubtype="4" fill="hold" grpId="1" nodeType="withEffect">
                                  <p:stCondLst>
                                    <p:cond delay="0"/>
                                  </p:stCondLst>
                                  <p:childTnLst>
                                    <p:set>
                                      <p:cBhvr>
                                        <p:cTn id="71" dur="1" fill="hold">
                                          <p:stCondLst>
                                            <p:cond delay="0"/>
                                          </p:stCondLst>
                                        </p:cTn>
                                        <p:tgtEl>
                                          <p:spTgt spid="211"/>
                                        </p:tgtEl>
                                        <p:attrNameLst>
                                          <p:attrName>style.visibility</p:attrName>
                                        </p:attrNameLst>
                                      </p:cBhvr>
                                      <p:to>
                                        <p:strVal val="visible"/>
                                      </p:to>
                                    </p:set>
                                    <p:anim calcmode="lin" valueType="num">
                                      <p:cBhvr additive="base">
                                        <p:cTn id="72" dur="500" fill="hold"/>
                                        <p:tgtEl>
                                          <p:spTgt spid="211"/>
                                        </p:tgtEl>
                                        <p:attrNameLst>
                                          <p:attrName>ppt_x</p:attrName>
                                        </p:attrNameLst>
                                      </p:cBhvr>
                                      <p:tavLst>
                                        <p:tav tm="0">
                                          <p:val>
                                            <p:strVal val="#ppt_x"/>
                                          </p:val>
                                        </p:tav>
                                        <p:tav tm="100000">
                                          <p:val>
                                            <p:strVal val="#ppt_x"/>
                                          </p:val>
                                        </p:tav>
                                      </p:tavLst>
                                    </p:anim>
                                    <p:anim calcmode="lin" valueType="num">
                                      <p:cBhvr additive="base">
                                        <p:cTn id="73" dur="500" fill="hold"/>
                                        <p:tgtEl>
                                          <p:spTgt spid="211"/>
                                        </p:tgtEl>
                                        <p:attrNameLst>
                                          <p:attrName>ppt_y</p:attrName>
                                        </p:attrNameLst>
                                      </p:cBhvr>
                                      <p:tavLst>
                                        <p:tav tm="0">
                                          <p:val>
                                            <p:strVal val="1+#ppt_h/2"/>
                                          </p:val>
                                        </p:tav>
                                        <p:tav tm="100000">
                                          <p:val>
                                            <p:strVal val="#ppt_y"/>
                                          </p:val>
                                        </p:tav>
                                      </p:tavLst>
                                    </p:anim>
                                  </p:childTnLst>
                                </p:cTn>
                              </p:par>
                            </p:childTnLst>
                          </p:cTn>
                        </p:par>
                      </p:childTnLst>
                    </p:cTn>
                  </p:par>
                  <p:par>
                    <p:cTn id="74" fill="hold">
                      <p:stCondLst>
                        <p:cond delay="indefinite"/>
                      </p:stCondLst>
                      <p:childTnLst>
                        <p:par>
                          <p:cTn id="75" fill="hold">
                            <p:stCondLst>
                              <p:cond delay="0"/>
                            </p:stCondLst>
                            <p:childTnLst>
                              <p:par>
                                <p:cTn id="76" presetID="3" presetClass="exit" presetSubtype="10" fill="hold" grpId="2" nodeType="clickEffect">
                                  <p:stCondLst>
                                    <p:cond delay="0"/>
                                  </p:stCondLst>
                                  <p:childTnLst>
                                    <p:animEffect transition="out" filter="blinds(horizontal)">
                                      <p:cBhvr>
                                        <p:cTn id="77" dur="500"/>
                                        <p:tgtEl>
                                          <p:spTgt spid="211"/>
                                        </p:tgtEl>
                                      </p:cBhvr>
                                    </p:animEffect>
                                    <p:set>
                                      <p:cBhvr>
                                        <p:cTn id="78" dur="1" fill="hold">
                                          <p:stCondLst>
                                            <p:cond delay="499"/>
                                          </p:stCondLst>
                                        </p:cTn>
                                        <p:tgtEl>
                                          <p:spTgt spid="211"/>
                                        </p:tgtEl>
                                        <p:attrNameLst>
                                          <p:attrName>style.visibility</p:attrName>
                                        </p:attrNameLst>
                                      </p:cBhvr>
                                      <p:to>
                                        <p:strVal val="hidden"/>
                                      </p:to>
                                    </p:set>
                                  </p:childTnLst>
                                </p:cTn>
                              </p:par>
                              <p:par>
                                <p:cTn id="79" presetID="3" presetClass="exit" presetSubtype="10" fill="hold" grpId="1" nodeType="withEffect">
                                  <p:stCondLst>
                                    <p:cond delay="0"/>
                                  </p:stCondLst>
                                  <p:childTnLst>
                                    <p:animEffect transition="out" filter="blinds(horizontal)">
                                      <p:cBhvr>
                                        <p:cTn id="80" dur="500"/>
                                        <p:tgtEl>
                                          <p:spTgt spid="212"/>
                                        </p:tgtEl>
                                      </p:cBhvr>
                                    </p:animEffect>
                                    <p:set>
                                      <p:cBhvr>
                                        <p:cTn id="81" dur="1" fill="hold">
                                          <p:stCondLst>
                                            <p:cond delay="499"/>
                                          </p:stCondLst>
                                        </p:cTn>
                                        <p:tgtEl>
                                          <p:spTgt spid="212"/>
                                        </p:tgtEl>
                                        <p:attrNameLst>
                                          <p:attrName>style.visibility</p:attrName>
                                        </p:attrNameLst>
                                      </p:cBhvr>
                                      <p:to>
                                        <p:strVal val="hidden"/>
                                      </p:to>
                                    </p:set>
                                  </p:childTnLst>
                                </p:cTn>
                              </p:par>
                              <p:par>
                                <p:cTn id="82" presetID="3" presetClass="exit" presetSubtype="10" fill="hold" nodeType="withEffect">
                                  <p:stCondLst>
                                    <p:cond delay="0"/>
                                  </p:stCondLst>
                                  <p:childTnLst>
                                    <p:animEffect transition="out" filter="blinds(horizontal)">
                                      <p:cBhvr>
                                        <p:cTn id="83" dur="500"/>
                                        <p:tgtEl>
                                          <p:spTgt spid="198"/>
                                        </p:tgtEl>
                                      </p:cBhvr>
                                    </p:animEffect>
                                    <p:set>
                                      <p:cBhvr>
                                        <p:cTn id="84" dur="1" fill="hold">
                                          <p:stCondLst>
                                            <p:cond delay="499"/>
                                          </p:stCondLst>
                                        </p:cTn>
                                        <p:tgtEl>
                                          <p:spTgt spid="198"/>
                                        </p:tgtEl>
                                        <p:attrNameLst>
                                          <p:attrName>style.visibility</p:attrName>
                                        </p:attrNameLst>
                                      </p:cBhvr>
                                      <p:to>
                                        <p:strVal val="hidden"/>
                                      </p:to>
                                    </p:set>
                                  </p:childTnLst>
                                </p:cTn>
                              </p:par>
                              <p:par>
                                <p:cTn id="85" presetID="3" presetClass="entr" presetSubtype="10" fill="hold" nodeType="withEffect">
                                  <p:stCondLst>
                                    <p:cond delay="0"/>
                                  </p:stCondLst>
                                  <p:childTnLst>
                                    <p:set>
                                      <p:cBhvr>
                                        <p:cTn id="86" dur="1" fill="hold">
                                          <p:stCondLst>
                                            <p:cond delay="0"/>
                                          </p:stCondLst>
                                        </p:cTn>
                                        <p:tgtEl>
                                          <p:spTgt spid="216"/>
                                        </p:tgtEl>
                                        <p:attrNameLst>
                                          <p:attrName>style.visibility</p:attrName>
                                        </p:attrNameLst>
                                      </p:cBhvr>
                                      <p:to>
                                        <p:strVal val="visible"/>
                                      </p:to>
                                    </p:set>
                                    <p:animEffect transition="in" filter="blinds(horizontal)">
                                      <p:cBhvr>
                                        <p:cTn id="87" dur="500"/>
                                        <p:tgtEl>
                                          <p:spTgt spid="216"/>
                                        </p:tgtEl>
                                      </p:cBhvr>
                                    </p:animEffect>
                                  </p:childTnLst>
                                </p:cTn>
                              </p:par>
                            </p:childTnLst>
                          </p:cTn>
                        </p:par>
                      </p:childTnLst>
                    </p:cTn>
                  </p:par>
                  <p:par>
                    <p:cTn id="88" fill="hold">
                      <p:stCondLst>
                        <p:cond delay="indefinite"/>
                      </p:stCondLst>
                      <p:childTnLst>
                        <p:par>
                          <p:cTn id="89" fill="hold">
                            <p:stCondLst>
                              <p:cond delay="0"/>
                            </p:stCondLst>
                            <p:childTnLst>
                              <p:par>
                                <p:cTn id="90" presetID="22" presetClass="entr" presetSubtype="4" fill="hold" grpId="0" nodeType="clickEffect">
                                  <p:stCondLst>
                                    <p:cond delay="0"/>
                                  </p:stCondLst>
                                  <p:childTnLst>
                                    <p:set>
                                      <p:cBhvr>
                                        <p:cTn id="91" dur="1" fill="hold">
                                          <p:stCondLst>
                                            <p:cond delay="0"/>
                                          </p:stCondLst>
                                        </p:cTn>
                                        <p:tgtEl>
                                          <p:spTgt spid="219"/>
                                        </p:tgtEl>
                                        <p:attrNameLst>
                                          <p:attrName>style.visibility</p:attrName>
                                        </p:attrNameLst>
                                      </p:cBhvr>
                                      <p:to>
                                        <p:strVal val="visible"/>
                                      </p:to>
                                    </p:set>
                                    <p:animEffect transition="in" filter="wipe(down)">
                                      <p:cBhvr>
                                        <p:cTn id="92" dur="500"/>
                                        <p:tgtEl>
                                          <p:spTgt spid="219"/>
                                        </p:tgtEl>
                                      </p:cBhvr>
                                    </p:animEffect>
                                  </p:childTnLst>
                                </p:cTn>
                              </p:par>
                              <p:par>
                                <p:cTn id="93" presetID="3" presetClass="exit" presetSubtype="10" fill="hold" nodeType="withEffect">
                                  <p:stCondLst>
                                    <p:cond delay="0"/>
                                  </p:stCondLst>
                                  <p:childTnLst>
                                    <p:animEffect transition="out" filter="blinds(horizontal)">
                                      <p:cBhvr>
                                        <p:cTn id="94" dur="500"/>
                                        <p:tgtEl>
                                          <p:spTgt spid="216"/>
                                        </p:tgtEl>
                                      </p:cBhvr>
                                    </p:animEffect>
                                    <p:set>
                                      <p:cBhvr>
                                        <p:cTn id="95" dur="1" fill="hold">
                                          <p:stCondLst>
                                            <p:cond delay="499"/>
                                          </p:stCondLst>
                                        </p:cTn>
                                        <p:tgtEl>
                                          <p:spTgt spid="21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build="p"/>
      <p:bldP spid="2" grpId="0" animBg="1"/>
      <p:bldP spid="6" grpId="0" animBg="1"/>
      <p:bldP spid="205" grpId="0" animBg="1"/>
      <p:bldP spid="215" grpId="0" animBg="1"/>
      <p:bldP spid="219" grpId="0" animBg="1"/>
      <p:bldP spid="211" grpId="0" animBg="1"/>
      <p:bldP spid="211" grpId="1" animBg="1"/>
      <p:bldP spid="211" grpId="2" animBg="1"/>
      <p:bldP spid="212" grpId="0"/>
      <p:bldP spid="212" grpId="1"/>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78" name="Straight Connector 177">
            <a:extLst>
              <a:ext uri="{FF2B5EF4-FFF2-40B4-BE49-F238E27FC236}">
                <a16:creationId xmlns:a16="http://schemas.microsoft.com/office/drawing/2014/main" id="{8C185FF9-15DB-0E41-BF43-FA328BA4620F}"/>
              </a:ext>
            </a:extLst>
          </p:cNvPr>
          <p:cNvCxnSpPr>
            <a:cxnSpLocks/>
          </p:cNvCxnSpPr>
          <p:nvPr/>
        </p:nvCxnSpPr>
        <p:spPr bwMode="gray">
          <a:xfrm flipV="1">
            <a:off x="7655525" y="5849814"/>
            <a:ext cx="0" cy="240790"/>
          </a:xfrm>
          <a:prstGeom prst="line">
            <a:avLst/>
          </a:prstGeom>
          <a:ln w="25400" cap="rnd">
            <a:solidFill>
              <a:srgbClr val="00B050"/>
            </a:solidFill>
            <a:miter lim="800000"/>
            <a:tailEnd type="none"/>
          </a:ln>
        </p:spPr>
        <p:style>
          <a:lnRef idx="1">
            <a:schemeClr val="accent1"/>
          </a:lnRef>
          <a:fillRef idx="0">
            <a:schemeClr val="accent1"/>
          </a:fillRef>
          <a:effectRef idx="0">
            <a:schemeClr val="accent1"/>
          </a:effectRef>
          <a:fontRef idx="minor">
            <a:schemeClr val="tx1"/>
          </a:fontRef>
        </p:style>
      </p:cxnSp>
      <p:sp>
        <p:nvSpPr>
          <p:cNvPr id="3" name="Title 2">
            <a:extLst>
              <a:ext uri="{FF2B5EF4-FFF2-40B4-BE49-F238E27FC236}">
                <a16:creationId xmlns:a16="http://schemas.microsoft.com/office/drawing/2014/main" id="{ED5FB803-A491-7A40-A2A3-54A240D2CC91}"/>
              </a:ext>
            </a:extLst>
          </p:cNvPr>
          <p:cNvSpPr>
            <a:spLocks noGrp="1"/>
          </p:cNvSpPr>
          <p:nvPr>
            <p:ph type="title"/>
          </p:nvPr>
        </p:nvSpPr>
        <p:spPr>
          <a:xfrm>
            <a:off x="579960" y="412751"/>
            <a:ext cx="11003870" cy="384048"/>
          </a:xfrm>
        </p:spPr>
        <p:txBody>
          <a:bodyPr/>
          <a:lstStyle/>
          <a:p>
            <a:r>
              <a:rPr lang="en-US" dirty="0"/>
              <a:t>Multi Tier Routing Deep Dive (North =&gt; South Packet Walk)</a:t>
            </a:r>
          </a:p>
        </p:txBody>
      </p:sp>
      <p:sp>
        <p:nvSpPr>
          <p:cNvPr id="4" name="Subtitle 3">
            <a:extLst>
              <a:ext uri="{FF2B5EF4-FFF2-40B4-BE49-F238E27FC236}">
                <a16:creationId xmlns:a16="http://schemas.microsoft.com/office/drawing/2014/main" id="{35B3BD73-D711-7342-A40A-EEE23A176BD9}"/>
              </a:ext>
            </a:extLst>
          </p:cNvPr>
          <p:cNvSpPr>
            <a:spLocks noGrp="1"/>
          </p:cNvSpPr>
          <p:nvPr>
            <p:ph type="subTitle" idx="10"/>
          </p:nvPr>
        </p:nvSpPr>
        <p:spPr>
          <a:xfrm>
            <a:off x="593021" y="811831"/>
            <a:ext cx="10990809" cy="247743"/>
          </a:xfrm>
        </p:spPr>
        <p:txBody>
          <a:bodyPr/>
          <a:lstStyle/>
          <a:p>
            <a:r>
              <a:rPr lang="en-US" dirty="0"/>
              <a:t>Active/Active T0 and Stateful Services on T1</a:t>
            </a:r>
          </a:p>
        </p:txBody>
      </p:sp>
      <p:sp>
        <p:nvSpPr>
          <p:cNvPr id="90" name="Rectangle 89">
            <a:extLst>
              <a:ext uri="{FF2B5EF4-FFF2-40B4-BE49-F238E27FC236}">
                <a16:creationId xmlns:a16="http://schemas.microsoft.com/office/drawing/2014/main" id="{02308D3F-C5EC-AE40-B236-C617C212FA88}"/>
              </a:ext>
            </a:extLst>
          </p:cNvPr>
          <p:cNvSpPr/>
          <p:nvPr/>
        </p:nvSpPr>
        <p:spPr>
          <a:xfrm>
            <a:off x="5188894" y="1544321"/>
            <a:ext cx="1588034" cy="4797102"/>
          </a:xfrm>
          <a:prstGeom prst="rect">
            <a:avLst/>
          </a:prstGeom>
          <a:noFill/>
          <a:ln w="19050">
            <a:solidFill>
              <a:schemeClr val="tx1"/>
            </a:solidFill>
            <a:prstDash val="dash"/>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91" name="Rectangle 90">
            <a:extLst>
              <a:ext uri="{FF2B5EF4-FFF2-40B4-BE49-F238E27FC236}">
                <a16:creationId xmlns:a16="http://schemas.microsoft.com/office/drawing/2014/main" id="{15A11EED-7E45-C94D-9B5D-F0F6427E67E1}"/>
              </a:ext>
            </a:extLst>
          </p:cNvPr>
          <p:cNvSpPr/>
          <p:nvPr/>
        </p:nvSpPr>
        <p:spPr>
          <a:xfrm>
            <a:off x="661244" y="1544320"/>
            <a:ext cx="1634054" cy="4797101"/>
          </a:xfrm>
          <a:prstGeom prst="rect">
            <a:avLst/>
          </a:prstGeom>
          <a:noFill/>
          <a:ln w="19050">
            <a:solidFill>
              <a:schemeClr val="tx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grpSp>
        <p:nvGrpSpPr>
          <p:cNvPr id="92" name="Group 91">
            <a:extLst>
              <a:ext uri="{FF2B5EF4-FFF2-40B4-BE49-F238E27FC236}">
                <a16:creationId xmlns:a16="http://schemas.microsoft.com/office/drawing/2014/main" id="{9C10AABA-5686-8049-A0FF-9371E4027746}"/>
              </a:ext>
            </a:extLst>
          </p:cNvPr>
          <p:cNvGrpSpPr/>
          <p:nvPr/>
        </p:nvGrpSpPr>
        <p:grpSpPr>
          <a:xfrm>
            <a:off x="1364429" y="1698069"/>
            <a:ext cx="450000" cy="450000"/>
            <a:chOff x="7736620" y="7009631"/>
            <a:chExt cx="4501800" cy="4503600"/>
          </a:xfrm>
          <a:solidFill>
            <a:schemeClr val="accent6"/>
          </a:solidFill>
        </p:grpSpPr>
        <p:sp>
          <p:nvSpPr>
            <p:cNvPr id="93" name="Freeform: Shape 1">
              <a:extLst>
                <a:ext uri="{FF2B5EF4-FFF2-40B4-BE49-F238E27FC236}">
                  <a16:creationId xmlns:a16="http://schemas.microsoft.com/office/drawing/2014/main" id="{EBF66CC2-5026-684D-99D7-8F8CA2056EAC}"/>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94" name="Freeform: Shape 2">
              <a:extLst>
                <a:ext uri="{FF2B5EF4-FFF2-40B4-BE49-F238E27FC236}">
                  <a16:creationId xmlns:a16="http://schemas.microsoft.com/office/drawing/2014/main" id="{73DE163A-CB71-8344-8EE6-AEAFEE738C45}"/>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95" name="Freeform: Shape 3">
              <a:extLst>
                <a:ext uri="{FF2B5EF4-FFF2-40B4-BE49-F238E27FC236}">
                  <a16:creationId xmlns:a16="http://schemas.microsoft.com/office/drawing/2014/main" id="{9AD2F698-71C6-9F4C-9437-0F126864FDB6}"/>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96" name="Freeform: Shape 4">
              <a:extLst>
                <a:ext uri="{FF2B5EF4-FFF2-40B4-BE49-F238E27FC236}">
                  <a16:creationId xmlns:a16="http://schemas.microsoft.com/office/drawing/2014/main" id="{53FFFB6F-60BE-8744-B624-8EC326113CBE}"/>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97" name="Freeform: Shape 5">
              <a:extLst>
                <a:ext uri="{FF2B5EF4-FFF2-40B4-BE49-F238E27FC236}">
                  <a16:creationId xmlns:a16="http://schemas.microsoft.com/office/drawing/2014/main" id="{E1063BAD-4F9D-2D4B-B248-F5EABBE03AE9}"/>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105" name="Rectangle 104">
            <a:extLst>
              <a:ext uri="{FF2B5EF4-FFF2-40B4-BE49-F238E27FC236}">
                <a16:creationId xmlns:a16="http://schemas.microsoft.com/office/drawing/2014/main" id="{EFB4BFE0-0927-A84D-B58A-F058F75BC0AE}"/>
              </a:ext>
            </a:extLst>
          </p:cNvPr>
          <p:cNvSpPr/>
          <p:nvPr/>
        </p:nvSpPr>
        <p:spPr>
          <a:xfrm>
            <a:off x="147122" y="1129283"/>
            <a:ext cx="1276169" cy="430887"/>
          </a:xfrm>
          <a:prstGeom prst="rect">
            <a:avLst/>
          </a:prstGeom>
        </p:spPr>
        <p:txBody>
          <a:bodyPr wrap="square">
            <a:spAutoFit/>
          </a:bodyPr>
          <a:lstStyle/>
          <a:p>
            <a:pPr algn="ctr"/>
            <a:r>
              <a:rPr lang="en-US" sz="1100" b="1" dirty="0">
                <a:solidFill>
                  <a:srgbClr val="717074"/>
                </a:solidFill>
                <a:ea typeface="Gotham Rounded Book" charset="0"/>
                <a:cs typeface="Gotham Rounded Book" charset="0"/>
              </a:rPr>
              <a:t>Edge Transport  </a:t>
            </a:r>
          </a:p>
          <a:p>
            <a:pPr algn="ctr"/>
            <a:r>
              <a:rPr lang="en-US" sz="1100" b="1" dirty="0">
                <a:solidFill>
                  <a:srgbClr val="717074"/>
                </a:solidFill>
                <a:ea typeface="Gotham Rounded Book" charset="0"/>
                <a:cs typeface="Gotham Rounded Book" charset="0"/>
              </a:rPr>
              <a:t>Node #</a:t>
            </a:r>
          </a:p>
        </p:txBody>
      </p:sp>
      <p:sp>
        <p:nvSpPr>
          <p:cNvPr id="106" name="Rectangle 105">
            <a:extLst>
              <a:ext uri="{FF2B5EF4-FFF2-40B4-BE49-F238E27FC236}">
                <a16:creationId xmlns:a16="http://schemas.microsoft.com/office/drawing/2014/main" id="{A982E43B-9A66-5E44-B154-DCEC3165F79F}"/>
              </a:ext>
            </a:extLst>
          </p:cNvPr>
          <p:cNvSpPr/>
          <p:nvPr/>
        </p:nvSpPr>
        <p:spPr>
          <a:xfrm>
            <a:off x="579960" y="1714566"/>
            <a:ext cx="856639" cy="461665"/>
          </a:xfrm>
          <a:prstGeom prst="rect">
            <a:avLst/>
          </a:prstGeom>
        </p:spPr>
        <p:txBody>
          <a:bodyPr wrap="square">
            <a:spAutoFit/>
          </a:bodyPr>
          <a:lstStyle/>
          <a:p>
            <a:pPr algn="r"/>
            <a:r>
              <a:rPr lang="en-US" sz="1200" b="1" dirty="0">
                <a:solidFill>
                  <a:schemeClr val="tx2"/>
                </a:solidFill>
                <a:latin typeface="Metropolis" pitchFamily="2" charset="77"/>
              </a:rPr>
              <a:t>Active Tier0 SR</a:t>
            </a:r>
            <a:endParaRPr lang="en-GB" sz="1200" dirty="0"/>
          </a:p>
        </p:txBody>
      </p:sp>
      <p:grpSp>
        <p:nvGrpSpPr>
          <p:cNvPr id="149" name="Group 148">
            <a:extLst>
              <a:ext uri="{FF2B5EF4-FFF2-40B4-BE49-F238E27FC236}">
                <a16:creationId xmlns:a16="http://schemas.microsoft.com/office/drawing/2014/main" id="{8DEA9BBF-8A42-0940-A1BF-92D4C5CA0EB5}"/>
              </a:ext>
            </a:extLst>
          </p:cNvPr>
          <p:cNvGrpSpPr/>
          <p:nvPr/>
        </p:nvGrpSpPr>
        <p:grpSpPr>
          <a:xfrm>
            <a:off x="1360692" y="2708065"/>
            <a:ext cx="450000" cy="450000"/>
            <a:chOff x="7736620" y="7009631"/>
            <a:chExt cx="4501800" cy="4503600"/>
          </a:xfrm>
          <a:solidFill>
            <a:schemeClr val="accent6"/>
          </a:solidFill>
        </p:grpSpPr>
        <p:sp>
          <p:nvSpPr>
            <p:cNvPr id="150" name="Freeform: Shape 1">
              <a:extLst>
                <a:ext uri="{FF2B5EF4-FFF2-40B4-BE49-F238E27FC236}">
                  <a16:creationId xmlns:a16="http://schemas.microsoft.com/office/drawing/2014/main" id="{C6318A33-45AD-EC49-ADE5-9FA2AC5F50D8}"/>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51" name="Freeform: Shape 2">
              <a:extLst>
                <a:ext uri="{FF2B5EF4-FFF2-40B4-BE49-F238E27FC236}">
                  <a16:creationId xmlns:a16="http://schemas.microsoft.com/office/drawing/2014/main" id="{3964E38D-62C0-B245-8DC2-991ED56BF559}"/>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52" name="Freeform: Shape 3">
              <a:extLst>
                <a:ext uri="{FF2B5EF4-FFF2-40B4-BE49-F238E27FC236}">
                  <a16:creationId xmlns:a16="http://schemas.microsoft.com/office/drawing/2014/main" id="{EC880FFE-46E1-2C48-AD6C-963B1854CFF7}"/>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53" name="Freeform: Shape 4">
              <a:extLst>
                <a:ext uri="{FF2B5EF4-FFF2-40B4-BE49-F238E27FC236}">
                  <a16:creationId xmlns:a16="http://schemas.microsoft.com/office/drawing/2014/main" id="{909A7ECB-BA95-9047-A1CB-A508878C1835}"/>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54" name="Freeform: Shape 5">
              <a:extLst>
                <a:ext uri="{FF2B5EF4-FFF2-40B4-BE49-F238E27FC236}">
                  <a16:creationId xmlns:a16="http://schemas.microsoft.com/office/drawing/2014/main" id="{24C941EC-8B97-444C-9E5C-70663AA2F512}"/>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142" name="Rectangle 141">
            <a:extLst>
              <a:ext uri="{FF2B5EF4-FFF2-40B4-BE49-F238E27FC236}">
                <a16:creationId xmlns:a16="http://schemas.microsoft.com/office/drawing/2014/main" id="{6E01AB04-8687-0A41-B253-136FC2C5B26E}"/>
              </a:ext>
            </a:extLst>
          </p:cNvPr>
          <p:cNvSpPr/>
          <p:nvPr/>
        </p:nvSpPr>
        <p:spPr>
          <a:xfrm>
            <a:off x="768052" y="2723664"/>
            <a:ext cx="659763" cy="461665"/>
          </a:xfrm>
          <a:prstGeom prst="rect">
            <a:avLst/>
          </a:prstGeom>
        </p:spPr>
        <p:txBody>
          <a:bodyPr wrap="square">
            <a:spAutoFit/>
          </a:bodyPr>
          <a:lstStyle/>
          <a:p>
            <a:pPr algn="r"/>
            <a:r>
              <a:rPr lang="en-US" sz="1200" b="1" dirty="0">
                <a:solidFill>
                  <a:schemeClr val="tx2"/>
                </a:solidFill>
                <a:latin typeface="Metropolis" pitchFamily="2" charset="77"/>
              </a:rPr>
              <a:t>Tier0 DR</a:t>
            </a:r>
            <a:endParaRPr lang="en-GB" sz="1200" dirty="0"/>
          </a:p>
        </p:txBody>
      </p:sp>
      <p:sp>
        <p:nvSpPr>
          <p:cNvPr id="143" name="Rectangle 142">
            <a:extLst>
              <a:ext uri="{FF2B5EF4-FFF2-40B4-BE49-F238E27FC236}">
                <a16:creationId xmlns:a16="http://schemas.microsoft.com/office/drawing/2014/main" id="{C9FA6D47-FF08-054B-A495-DDFC40DDEB0C}"/>
              </a:ext>
            </a:extLst>
          </p:cNvPr>
          <p:cNvSpPr/>
          <p:nvPr/>
        </p:nvSpPr>
        <p:spPr>
          <a:xfrm>
            <a:off x="5096484" y="1114596"/>
            <a:ext cx="1747593" cy="430887"/>
          </a:xfrm>
          <a:prstGeom prst="rect">
            <a:avLst/>
          </a:prstGeom>
        </p:spPr>
        <p:txBody>
          <a:bodyPr wrap="square">
            <a:spAutoFit/>
          </a:bodyPr>
          <a:lstStyle/>
          <a:p>
            <a:pPr algn="ctr"/>
            <a:r>
              <a:rPr lang="en-US" sz="1100" b="1" dirty="0">
                <a:solidFill>
                  <a:srgbClr val="717074"/>
                </a:solidFill>
                <a:ea typeface="Gotham Rounded Book" charset="0"/>
                <a:cs typeface="Gotham Rounded Book" charset="0"/>
              </a:rPr>
              <a:t>Host Transport Node #1 </a:t>
            </a:r>
          </a:p>
        </p:txBody>
      </p:sp>
      <p:cxnSp>
        <p:nvCxnSpPr>
          <p:cNvPr id="145" name="Straight Connector 144">
            <a:extLst>
              <a:ext uri="{FF2B5EF4-FFF2-40B4-BE49-F238E27FC236}">
                <a16:creationId xmlns:a16="http://schemas.microsoft.com/office/drawing/2014/main" id="{D4866DB5-B1D4-4348-89C2-DCEF925C26FC}"/>
              </a:ext>
            </a:extLst>
          </p:cNvPr>
          <p:cNvCxnSpPr>
            <a:cxnSpLocks/>
          </p:cNvCxnSpPr>
          <p:nvPr/>
        </p:nvCxnSpPr>
        <p:spPr bwMode="gray">
          <a:xfrm>
            <a:off x="1588050" y="1242395"/>
            <a:ext cx="0" cy="46440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274" name="Group 273">
            <a:extLst>
              <a:ext uri="{FF2B5EF4-FFF2-40B4-BE49-F238E27FC236}">
                <a16:creationId xmlns:a16="http://schemas.microsoft.com/office/drawing/2014/main" id="{5F6F2C18-9379-3842-A010-63E12CD77B1B}"/>
              </a:ext>
            </a:extLst>
          </p:cNvPr>
          <p:cNvGrpSpPr/>
          <p:nvPr/>
        </p:nvGrpSpPr>
        <p:grpSpPr>
          <a:xfrm>
            <a:off x="1342029" y="3731098"/>
            <a:ext cx="450000" cy="450000"/>
            <a:chOff x="7736620" y="7009631"/>
            <a:chExt cx="4501800" cy="4503600"/>
          </a:xfrm>
          <a:solidFill>
            <a:schemeClr val="accent4"/>
          </a:solidFill>
        </p:grpSpPr>
        <p:sp>
          <p:nvSpPr>
            <p:cNvPr id="275" name="Freeform: Shape 1">
              <a:extLst>
                <a:ext uri="{FF2B5EF4-FFF2-40B4-BE49-F238E27FC236}">
                  <a16:creationId xmlns:a16="http://schemas.microsoft.com/office/drawing/2014/main" id="{BE9002C7-A82E-2A4C-B3A8-F29FF308548C}"/>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76" name="Freeform: Shape 2">
              <a:extLst>
                <a:ext uri="{FF2B5EF4-FFF2-40B4-BE49-F238E27FC236}">
                  <a16:creationId xmlns:a16="http://schemas.microsoft.com/office/drawing/2014/main" id="{019B3A63-D432-4840-9179-A6145697EF94}"/>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77" name="Freeform: Shape 3">
              <a:extLst>
                <a:ext uri="{FF2B5EF4-FFF2-40B4-BE49-F238E27FC236}">
                  <a16:creationId xmlns:a16="http://schemas.microsoft.com/office/drawing/2014/main" id="{BE1AD48C-3AED-B443-997D-92F50BF1D278}"/>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78" name="Freeform: Shape 4">
              <a:extLst>
                <a:ext uri="{FF2B5EF4-FFF2-40B4-BE49-F238E27FC236}">
                  <a16:creationId xmlns:a16="http://schemas.microsoft.com/office/drawing/2014/main" id="{A8EBFD82-7878-C946-8A4C-A68F077D62D5}"/>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79" name="Freeform: Shape 5">
              <a:extLst>
                <a:ext uri="{FF2B5EF4-FFF2-40B4-BE49-F238E27FC236}">
                  <a16:creationId xmlns:a16="http://schemas.microsoft.com/office/drawing/2014/main" id="{575287B8-A2C7-994D-A350-6FC259AFAFAC}"/>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grpSp>
        <p:nvGrpSpPr>
          <p:cNvPr id="280" name="Group 279">
            <a:extLst>
              <a:ext uri="{FF2B5EF4-FFF2-40B4-BE49-F238E27FC236}">
                <a16:creationId xmlns:a16="http://schemas.microsoft.com/office/drawing/2014/main" id="{CA1C0FC8-7F07-9D47-8831-CEE2EE2FC526}"/>
              </a:ext>
            </a:extLst>
          </p:cNvPr>
          <p:cNvGrpSpPr/>
          <p:nvPr/>
        </p:nvGrpSpPr>
        <p:grpSpPr>
          <a:xfrm>
            <a:off x="1342028" y="4756529"/>
            <a:ext cx="450000" cy="450000"/>
            <a:chOff x="7736620" y="7009631"/>
            <a:chExt cx="4501800" cy="4503600"/>
          </a:xfrm>
          <a:solidFill>
            <a:schemeClr val="accent4"/>
          </a:solidFill>
        </p:grpSpPr>
        <p:sp>
          <p:nvSpPr>
            <p:cNvPr id="281" name="Freeform: Shape 1">
              <a:extLst>
                <a:ext uri="{FF2B5EF4-FFF2-40B4-BE49-F238E27FC236}">
                  <a16:creationId xmlns:a16="http://schemas.microsoft.com/office/drawing/2014/main" id="{C4FD5E6A-5FA0-5D4D-ADBC-8F610C417AA1}"/>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82" name="Freeform: Shape 2">
              <a:extLst>
                <a:ext uri="{FF2B5EF4-FFF2-40B4-BE49-F238E27FC236}">
                  <a16:creationId xmlns:a16="http://schemas.microsoft.com/office/drawing/2014/main" id="{4072F8C5-6E0C-2746-9EBA-B19826CC5FCF}"/>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83" name="Freeform: Shape 3">
              <a:extLst>
                <a:ext uri="{FF2B5EF4-FFF2-40B4-BE49-F238E27FC236}">
                  <a16:creationId xmlns:a16="http://schemas.microsoft.com/office/drawing/2014/main" id="{8EE12275-A490-1C46-A9F5-B79E85D1C5AD}"/>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84" name="Freeform: Shape 4">
              <a:extLst>
                <a:ext uri="{FF2B5EF4-FFF2-40B4-BE49-F238E27FC236}">
                  <a16:creationId xmlns:a16="http://schemas.microsoft.com/office/drawing/2014/main" id="{3E8D4F28-E53B-BF4A-98B5-8D014D21232A}"/>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85" name="Freeform: Shape 5">
              <a:extLst>
                <a:ext uri="{FF2B5EF4-FFF2-40B4-BE49-F238E27FC236}">
                  <a16:creationId xmlns:a16="http://schemas.microsoft.com/office/drawing/2014/main" id="{85A3E787-A48B-D442-82D9-5ABCE014F7C4}"/>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374" name="Rectangle 373">
            <a:extLst>
              <a:ext uri="{FF2B5EF4-FFF2-40B4-BE49-F238E27FC236}">
                <a16:creationId xmlns:a16="http://schemas.microsoft.com/office/drawing/2014/main" id="{37A46353-8370-ED4C-AB11-15C6762B73A8}"/>
              </a:ext>
            </a:extLst>
          </p:cNvPr>
          <p:cNvSpPr/>
          <p:nvPr/>
        </p:nvSpPr>
        <p:spPr>
          <a:xfrm>
            <a:off x="7421177" y="1544320"/>
            <a:ext cx="1588034" cy="4797091"/>
          </a:xfrm>
          <a:prstGeom prst="rect">
            <a:avLst/>
          </a:prstGeom>
          <a:noFill/>
          <a:ln w="19050">
            <a:solidFill>
              <a:schemeClr val="tx1"/>
            </a:solidFill>
            <a:prstDash val="dash"/>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375" name="Rectangle 374">
            <a:extLst>
              <a:ext uri="{FF2B5EF4-FFF2-40B4-BE49-F238E27FC236}">
                <a16:creationId xmlns:a16="http://schemas.microsoft.com/office/drawing/2014/main" id="{74613191-7D9D-034A-954B-C23E3A6435FD}"/>
              </a:ext>
            </a:extLst>
          </p:cNvPr>
          <p:cNvSpPr/>
          <p:nvPr/>
        </p:nvSpPr>
        <p:spPr>
          <a:xfrm>
            <a:off x="7350528" y="1132934"/>
            <a:ext cx="1782859" cy="430887"/>
          </a:xfrm>
          <a:prstGeom prst="rect">
            <a:avLst/>
          </a:prstGeom>
        </p:spPr>
        <p:txBody>
          <a:bodyPr wrap="square">
            <a:spAutoFit/>
          </a:bodyPr>
          <a:lstStyle/>
          <a:p>
            <a:pPr algn="ctr"/>
            <a:r>
              <a:rPr lang="en-US" sz="1100" b="1" dirty="0">
                <a:solidFill>
                  <a:srgbClr val="717074"/>
                </a:solidFill>
                <a:ea typeface="Gotham Rounded Book" charset="0"/>
                <a:cs typeface="Gotham Rounded Book" charset="0"/>
              </a:rPr>
              <a:t>Host Transport Node #2 </a:t>
            </a:r>
          </a:p>
        </p:txBody>
      </p:sp>
      <p:sp>
        <p:nvSpPr>
          <p:cNvPr id="378" name="Rectangle 377">
            <a:extLst>
              <a:ext uri="{FF2B5EF4-FFF2-40B4-BE49-F238E27FC236}">
                <a16:creationId xmlns:a16="http://schemas.microsoft.com/office/drawing/2014/main" id="{9AD113E8-1604-C54E-B7A6-0A46E878CB56}"/>
              </a:ext>
            </a:extLst>
          </p:cNvPr>
          <p:cNvSpPr/>
          <p:nvPr/>
        </p:nvSpPr>
        <p:spPr>
          <a:xfrm>
            <a:off x="495138" y="3698340"/>
            <a:ext cx="917330" cy="461665"/>
          </a:xfrm>
          <a:prstGeom prst="rect">
            <a:avLst/>
          </a:prstGeom>
        </p:spPr>
        <p:txBody>
          <a:bodyPr wrap="square">
            <a:spAutoFit/>
          </a:bodyPr>
          <a:lstStyle/>
          <a:p>
            <a:pPr algn="r"/>
            <a:r>
              <a:rPr lang="en-US" sz="1200" b="1" dirty="0">
                <a:solidFill>
                  <a:schemeClr val="tx2"/>
                </a:solidFill>
                <a:latin typeface="Metropolis" pitchFamily="2" charset="77"/>
              </a:rPr>
              <a:t>Active Tier1 SR</a:t>
            </a:r>
            <a:endParaRPr lang="en-GB" sz="1200" dirty="0"/>
          </a:p>
        </p:txBody>
      </p:sp>
      <p:sp>
        <p:nvSpPr>
          <p:cNvPr id="379" name="Rectangle 378">
            <a:extLst>
              <a:ext uri="{FF2B5EF4-FFF2-40B4-BE49-F238E27FC236}">
                <a16:creationId xmlns:a16="http://schemas.microsoft.com/office/drawing/2014/main" id="{A4E659B3-08D7-864D-9B3A-4F185B91040E}"/>
              </a:ext>
            </a:extLst>
          </p:cNvPr>
          <p:cNvSpPr/>
          <p:nvPr/>
        </p:nvSpPr>
        <p:spPr>
          <a:xfrm>
            <a:off x="712725" y="4754684"/>
            <a:ext cx="659763" cy="461665"/>
          </a:xfrm>
          <a:prstGeom prst="rect">
            <a:avLst/>
          </a:prstGeom>
        </p:spPr>
        <p:txBody>
          <a:bodyPr wrap="square">
            <a:spAutoFit/>
          </a:bodyPr>
          <a:lstStyle/>
          <a:p>
            <a:pPr algn="r"/>
            <a:r>
              <a:rPr lang="en-US" sz="1200" b="1" dirty="0">
                <a:solidFill>
                  <a:schemeClr val="tx2"/>
                </a:solidFill>
                <a:latin typeface="Metropolis" pitchFamily="2" charset="77"/>
              </a:rPr>
              <a:t>Tier1 DR</a:t>
            </a:r>
            <a:endParaRPr lang="en-GB" sz="1200" dirty="0"/>
          </a:p>
        </p:txBody>
      </p:sp>
      <p:sp>
        <p:nvSpPr>
          <p:cNvPr id="380" name="Rectangle 379">
            <a:extLst>
              <a:ext uri="{FF2B5EF4-FFF2-40B4-BE49-F238E27FC236}">
                <a16:creationId xmlns:a16="http://schemas.microsoft.com/office/drawing/2014/main" id="{F69C3EF0-FA2B-624B-A0E2-949F83380909}"/>
              </a:ext>
            </a:extLst>
          </p:cNvPr>
          <p:cNvSpPr/>
          <p:nvPr/>
        </p:nvSpPr>
        <p:spPr>
          <a:xfrm>
            <a:off x="2731837" y="1544320"/>
            <a:ext cx="1616182" cy="4797102"/>
          </a:xfrm>
          <a:prstGeom prst="rect">
            <a:avLst/>
          </a:prstGeom>
          <a:noFill/>
          <a:ln w="19050">
            <a:solidFill>
              <a:schemeClr val="tx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grpSp>
        <p:nvGrpSpPr>
          <p:cNvPr id="381" name="Group 380">
            <a:extLst>
              <a:ext uri="{FF2B5EF4-FFF2-40B4-BE49-F238E27FC236}">
                <a16:creationId xmlns:a16="http://schemas.microsoft.com/office/drawing/2014/main" id="{E5784D17-7158-1841-9871-441E3596921C}"/>
              </a:ext>
            </a:extLst>
          </p:cNvPr>
          <p:cNvGrpSpPr/>
          <p:nvPr/>
        </p:nvGrpSpPr>
        <p:grpSpPr>
          <a:xfrm>
            <a:off x="3417150" y="1698069"/>
            <a:ext cx="450000" cy="450000"/>
            <a:chOff x="7736620" y="7009631"/>
            <a:chExt cx="4501800" cy="4503600"/>
          </a:xfrm>
          <a:solidFill>
            <a:schemeClr val="accent6"/>
          </a:solidFill>
        </p:grpSpPr>
        <p:sp>
          <p:nvSpPr>
            <p:cNvPr id="382" name="Freeform: Shape 1">
              <a:extLst>
                <a:ext uri="{FF2B5EF4-FFF2-40B4-BE49-F238E27FC236}">
                  <a16:creationId xmlns:a16="http://schemas.microsoft.com/office/drawing/2014/main" id="{CA4F13CD-2DDD-4445-B2B2-A65CF6A489BA}"/>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383" name="Freeform: Shape 2">
              <a:extLst>
                <a:ext uri="{FF2B5EF4-FFF2-40B4-BE49-F238E27FC236}">
                  <a16:creationId xmlns:a16="http://schemas.microsoft.com/office/drawing/2014/main" id="{488A5A27-E103-C447-8A75-B91C574939B1}"/>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384" name="Freeform: Shape 3">
              <a:extLst>
                <a:ext uri="{FF2B5EF4-FFF2-40B4-BE49-F238E27FC236}">
                  <a16:creationId xmlns:a16="http://schemas.microsoft.com/office/drawing/2014/main" id="{2838C58A-AC3B-FF4F-B4CB-EC4DA3352A9B}"/>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385" name="Freeform: Shape 4">
              <a:extLst>
                <a:ext uri="{FF2B5EF4-FFF2-40B4-BE49-F238E27FC236}">
                  <a16:creationId xmlns:a16="http://schemas.microsoft.com/office/drawing/2014/main" id="{9DDA2A9B-F4D2-944E-AF1D-1777FFBA48D3}"/>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386" name="Freeform: Shape 5">
              <a:extLst>
                <a:ext uri="{FF2B5EF4-FFF2-40B4-BE49-F238E27FC236}">
                  <a16:creationId xmlns:a16="http://schemas.microsoft.com/office/drawing/2014/main" id="{1F07ECA3-D33E-324E-A8B1-99853AB5BC21}"/>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387" name="Rectangle 386">
            <a:extLst>
              <a:ext uri="{FF2B5EF4-FFF2-40B4-BE49-F238E27FC236}">
                <a16:creationId xmlns:a16="http://schemas.microsoft.com/office/drawing/2014/main" id="{0CECC4A7-C410-5442-B5E5-83D4DC2CBA94}"/>
              </a:ext>
            </a:extLst>
          </p:cNvPr>
          <p:cNvSpPr/>
          <p:nvPr/>
        </p:nvSpPr>
        <p:spPr>
          <a:xfrm>
            <a:off x="3734690" y="1119918"/>
            <a:ext cx="1276169" cy="430887"/>
          </a:xfrm>
          <a:prstGeom prst="rect">
            <a:avLst/>
          </a:prstGeom>
        </p:spPr>
        <p:txBody>
          <a:bodyPr wrap="square">
            <a:spAutoFit/>
          </a:bodyPr>
          <a:lstStyle/>
          <a:p>
            <a:pPr algn="ctr"/>
            <a:r>
              <a:rPr lang="en-US" sz="1100" b="1" dirty="0">
                <a:solidFill>
                  <a:srgbClr val="717074"/>
                </a:solidFill>
                <a:ea typeface="Gotham Rounded Book" charset="0"/>
                <a:cs typeface="Gotham Rounded Book" charset="0"/>
              </a:rPr>
              <a:t>Edge Transport  </a:t>
            </a:r>
          </a:p>
          <a:p>
            <a:pPr algn="ctr"/>
            <a:r>
              <a:rPr lang="en-US" sz="1100" b="1" dirty="0">
                <a:solidFill>
                  <a:srgbClr val="717074"/>
                </a:solidFill>
                <a:ea typeface="Gotham Rounded Book" charset="0"/>
                <a:cs typeface="Gotham Rounded Book" charset="0"/>
              </a:rPr>
              <a:t>Node #2</a:t>
            </a:r>
          </a:p>
        </p:txBody>
      </p:sp>
      <p:sp>
        <p:nvSpPr>
          <p:cNvPr id="388" name="Rectangle 387">
            <a:extLst>
              <a:ext uri="{FF2B5EF4-FFF2-40B4-BE49-F238E27FC236}">
                <a16:creationId xmlns:a16="http://schemas.microsoft.com/office/drawing/2014/main" id="{D82CBFF6-3F75-E64C-93B7-E207BD6A36E0}"/>
              </a:ext>
            </a:extLst>
          </p:cNvPr>
          <p:cNvSpPr/>
          <p:nvPr/>
        </p:nvSpPr>
        <p:spPr>
          <a:xfrm>
            <a:off x="2592373" y="1717960"/>
            <a:ext cx="920098" cy="461665"/>
          </a:xfrm>
          <a:prstGeom prst="rect">
            <a:avLst/>
          </a:prstGeom>
        </p:spPr>
        <p:txBody>
          <a:bodyPr wrap="square">
            <a:spAutoFit/>
          </a:bodyPr>
          <a:lstStyle/>
          <a:p>
            <a:pPr algn="r"/>
            <a:r>
              <a:rPr lang="en-US" sz="1200" b="1" dirty="0">
                <a:solidFill>
                  <a:schemeClr val="tx2"/>
                </a:solidFill>
                <a:latin typeface="Metropolis" pitchFamily="2" charset="77"/>
              </a:rPr>
              <a:t>Active Tier0 SR</a:t>
            </a:r>
            <a:endParaRPr lang="en-GB" sz="1200" dirty="0"/>
          </a:p>
        </p:txBody>
      </p:sp>
      <p:grpSp>
        <p:nvGrpSpPr>
          <p:cNvPr id="389" name="Group 388">
            <a:extLst>
              <a:ext uri="{FF2B5EF4-FFF2-40B4-BE49-F238E27FC236}">
                <a16:creationId xmlns:a16="http://schemas.microsoft.com/office/drawing/2014/main" id="{B9175B41-B013-F84D-906A-3FBFDCFB7E32}"/>
              </a:ext>
            </a:extLst>
          </p:cNvPr>
          <p:cNvGrpSpPr/>
          <p:nvPr/>
        </p:nvGrpSpPr>
        <p:grpSpPr>
          <a:xfrm>
            <a:off x="3413413" y="2708065"/>
            <a:ext cx="450000" cy="450000"/>
            <a:chOff x="7736620" y="7009631"/>
            <a:chExt cx="4501800" cy="4503600"/>
          </a:xfrm>
          <a:solidFill>
            <a:schemeClr val="accent6"/>
          </a:solidFill>
        </p:grpSpPr>
        <p:sp>
          <p:nvSpPr>
            <p:cNvPr id="390" name="Freeform: Shape 1">
              <a:extLst>
                <a:ext uri="{FF2B5EF4-FFF2-40B4-BE49-F238E27FC236}">
                  <a16:creationId xmlns:a16="http://schemas.microsoft.com/office/drawing/2014/main" id="{CCB4A52D-C07F-634D-A063-831B49710B17}"/>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391" name="Freeform: Shape 2">
              <a:extLst>
                <a:ext uri="{FF2B5EF4-FFF2-40B4-BE49-F238E27FC236}">
                  <a16:creationId xmlns:a16="http://schemas.microsoft.com/office/drawing/2014/main" id="{282AF6CF-E0EB-004B-A86C-B69CE77986AE}"/>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392" name="Freeform: Shape 3">
              <a:extLst>
                <a:ext uri="{FF2B5EF4-FFF2-40B4-BE49-F238E27FC236}">
                  <a16:creationId xmlns:a16="http://schemas.microsoft.com/office/drawing/2014/main" id="{DBBD4C9C-D986-9348-96E0-6AA559735B50}"/>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393" name="Freeform: Shape 4">
              <a:extLst>
                <a:ext uri="{FF2B5EF4-FFF2-40B4-BE49-F238E27FC236}">
                  <a16:creationId xmlns:a16="http://schemas.microsoft.com/office/drawing/2014/main" id="{77D9D9D5-3CE7-F64F-A6B6-B6152EB5DC18}"/>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394" name="Freeform: Shape 5">
              <a:extLst>
                <a:ext uri="{FF2B5EF4-FFF2-40B4-BE49-F238E27FC236}">
                  <a16:creationId xmlns:a16="http://schemas.microsoft.com/office/drawing/2014/main" id="{1F143B42-65FD-6F45-8A81-9E1DD71DB24D}"/>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395" name="Rectangle 394">
            <a:extLst>
              <a:ext uri="{FF2B5EF4-FFF2-40B4-BE49-F238E27FC236}">
                <a16:creationId xmlns:a16="http://schemas.microsoft.com/office/drawing/2014/main" id="{1C86D4C2-8158-9648-AD5F-9D894DD86EA7}"/>
              </a:ext>
            </a:extLst>
          </p:cNvPr>
          <p:cNvSpPr/>
          <p:nvPr/>
        </p:nvSpPr>
        <p:spPr>
          <a:xfrm>
            <a:off x="2820773" y="2723664"/>
            <a:ext cx="659763" cy="461665"/>
          </a:xfrm>
          <a:prstGeom prst="rect">
            <a:avLst/>
          </a:prstGeom>
        </p:spPr>
        <p:txBody>
          <a:bodyPr wrap="square">
            <a:spAutoFit/>
          </a:bodyPr>
          <a:lstStyle/>
          <a:p>
            <a:pPr algn="r"/>
            <a:r>
              <a:rPr lang="en-US" sz="1200" b="1" dirty="0">
                <a:solidFill>
                  <a:schemeClr val="tx2"/>
                </a:solidFill>
                <a:latin typeface="Metropolis" pitchFamily="2" charset="77"/>
              </a:rPr>
              <a:t>Tier0 DR</a:t>
            </a:r>
            <a:endParaRPr lang="en-GB" sz="1200" dirty="0"/>
          </a:p>
        </p:txBody>
      </p:sp>
      <p:cxnSp>
        <p:nvCxnSpPr>
          <p:cNvPr id="396" name="Straight Connector 395">
            <a:extLst>
              <a:ext uri="{FF2B5EF4-FFF2-40B4-BE49-F238E27FC236}">
                <a16:creationId xmlns:a16="http://schemas.microsoft.com/office/drawing/2014/main" id="{AC88124A-61A2-2840-A090-D15C2E4E33FB}"/>
              </a:ext>
            </a:extLst>
          </p:cNvPr>
          <p:cNvCxnSpPr>
            <a:cxnSpLocks/>
          </p:cNvCxnSpPr>
          <p:nvPr/>
        </p:nvCxnSpPr>
        <p:spPr bwMode="gray">
          <a:xfrm>
            <a:off x="3630611" y="1212726"/>
            <a:ext cx="0" cy="464013"/>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397" name="Group 396">
            <a:extLst>
              <a:ext uri="{FF2B5EF4-FFF2-40B4-BE49-F238E27FC236}">
                <a16:creationId xmlns:a16="http://schemas.microsoft.com/office/drawing/2014/main" id="{4D14285E-90A6-3341-9721-F8A96C8545E0}"/>
              </a:ext>
            </a:extLst>
          </p:cNvPr>
          <p:cNvGrpSpPr/>
          <p:nvPr/>
        </p:nvGrpSpPr>
        <p:grpSpPr>
          <a:xfrm>
            <a:off x="3394750" y="3731098"/>
            <a:ext cx="450000" cy="450000"/>
            <a:chOff x="7736620" y="7009631"/>
            <a:chExt cx="4501800" cy="4503600"/>
          </a:xfrm>
          <a:solidFill>
            <a:schemeClr val="accent4"/>
          </a:solidFill>
        </p:grpSpPr>
        <p:sp>
          <p:nvSpPr>
            <p:cNvPr id="398" name="Freeform: Shape 1">
              <a:extLst>
                <a:ext uri="{FF2B5EF4-FFF2-40B4-BE49-F238E27FC236}">
                  <a16:creationId xmlns:a16="http://schemas.microsoft.com/office/drawing/2014/main" id="{F8137EFB-FF98-AE48-93FA-A823CEEF6DD0}"/>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399" name="Freeform: Shape 2">
              <a:extLst>
                <a:ext uri="{FF2B5EF4-FFF2-40B4-BE49-F238E27FC236}">
                  <a16:creationId xmlns:a16="http://schemas.microsoft.com/office/drawing/2014/main" id="{93C60CDB-F6C4-964F-8309-44FF3DA408AF}"/>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00" name="Freeform: Shape 3">
              <a:extLst>
                <a:ext uri="{FF2B5EF4-FFF2-40B4-BE49-F238E27FC236}">
                  <a16:creationId xmlns:a16="http://schemas.microsoft.com/office/drawing/2014/main" id="{26C246BC-AD4A-AC40-ADE5-C347FE77B7B6}"/>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01" name="Freeform: Shape 4">
              <a:extLst>
                <a:ext uri="{FF2B5EF4-FFF2-40B4-BE49-F238E27FC236}">
                  <a16:creationId xmlns:a16="http://schemas.microsoft.com/office/drawing/2014/main" id="{C966C691-B25E-1E44-86C1-0C311DF4C920}"/>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02" name="Freeform: Shape 5">
              <a:extLst>
                <a:ext uri="{FF2B5EF4-FFF2-40B4-BE49-F238E27FC236}">
                  <a16:creationId xmlns:a16="http://schemas.microsoft.com/office/drawing/2014/main" id="{59A080C0-FD17-744C-BF1C-C56DB4DC0672}"/>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grpSp>
        <p:nvGrpSpPr>
          <p:cNvPr id="403" name="Group 402">
            <a:extLst>
              <a:ext uri="{FF2B5EF4-FFF2-40B4-BE49-F238E27FC236}">
                <a16:creationId xmlns:a16="http://schemas.microsoft.com/office/drawing/2014/main" id="{504D7A59-9C25-E84B-BA2C-BA88C6AB89AD}"/>
              </a:ext>
            </a:extLst>
          </p:cNvPr>
          <p:cNvGrpSpPr/>
          <p:nvPr/>
        </p:nvGrpSpPr>
        <p:grpSpPr>
          <a:xfrm>
            <a:off x="3394749" y="4756529"/>
            <a:ext cx="450000" cy="450000"/>
            <a:chOff x="7736620" y="7009631"/>
            <a:chExt cx="4501800" cy="4503600"/>
          </a:xfrm>
          <a:solidFill>
            <a:schemeClr val="accent4"/>
          </a:solidFill>
        </p:grpSpPr>
        <p:sp>
          <p:nvSpPr>
            <p:cNvPr id="404" name="Freeform: Shape 1">
              <a:extLst>
                <a:ext uri="{FF2B5EF4-FFF2-40B4-BE49-F238E27FC236}">
                  <a16:creationId xmlns:a16="http://schemas.microsoft.com/office/drawing/2014/main" id="{93ABAC35-49E7-AF46-8DD9-6D3B54B91D0A}"/>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05" name="Freeform: Shape 2">
              <a:extLst>
                <a:ext uri="{FF2B5EF4-FFF2-40B4-BE49-F238E27FC236}">
                  <a16:creationId xmlns:a16="http://schemas.microsoft.com/office/drawing/2014/main" id="{0C0B24D2-7FC0-4642-8481-ABE1D4A5D563}"/>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06" name="Freeform: Shape 3">
              <a:extLst>
                <a:ext uri="{FF2B5EF4-FFF2-40B4-BE49-F238E27FC236}">
                  <a16:creationId xmlns:a16="http://schemas.microsoft.com/office/drawing/2014/main" id="{5978E15D-E98C-EB4C-B01C-9E901B62CE97}"/>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07" name="Freeform: Shape 4">
              <a:extLst>
                <a:ext uri="{FF2B5EF4-FFF2-40B4-BE49-F238E27FC236}">
                  <a16:creationId xmlns:a16="http://schemas.microsoft.com/office/drawing/2014/main" id="{58A4AB9F-5F76-1944-8272-61C03E790A26}"/>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08" name="Freeform: Shape 5">
              <a:extLst>
                <a:ext uri="{FF2B5EF4-FFF2-40B4-BE49-F238E27FC236}">
                  <a16:creationId xmlns:a16="http://schemas.microsoft.com/office/drawing/2014/main" id="{E63A0794-F73B-334F-940A-DE3777D138C8}"/>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409" name="Rectangle 408">
            <a:extLst>
              <a:ext uri="{FF2B5EF4-FFF2-40B4-BE49-F238E27FC236}">
                <a16:creationId xmlns:a16="http://schemas.microsoft.com/office/drawing/2014/main" id="{941E740A-9C7E-EB42-A5DC-51E03DF69F68}"/>
              </a:ext>
            </a:extLst>
          </p:cNvPr>
          <p:cNvSpPr/>
          <p:nvPr/>
        </p:nvSpPr>
        <p:spPr>
          <a:xfrm>
            <a:off x="2520856" y="3701529"/>
            <a:ext cx="984567" cy="461665"/>
          </a:xfrm>
          <a:prstGeom prst="rect">
            <a:avLst/>
          </a:prstGeom>
        </p:spPr>
        <p:txBody>
          <a:bodyPr wrap="square">
            <a:spAutoFit/>
          </a:bodyPr>
          <a:lstStyle/>
          <a:p>
            <a:pPr algn="r"/>
            <a:r>
              <a:rPr lang="en-US" sz="1200" b="1" dirty="0">
                <a:solidFill>
                  <a:schemeClr val="tx2"/>
                </a:solidFill>
                <a:latin typeface="Metropolis" pitchFamily="2" charset="77"/>
              </a:rPr>
              <a:t>Standby Tier1 SR</a:t>
            </a:r>
            <a:endParaRPr lang="en-GB" sz="1200" dirty="0"/>
          </a:p>
        </p:txBody>
      </p:sp>
      <p:sp>
        <p:nvSpPr>
          <p:cNvPr id="410" name="Rectangle 409">
            <a:extLst>
              <a:ext uri="{FF2B5EF4-FFF2-40B4-BE49-F238E27FC236}">
                <a16:creationId xmlns:a16="http://schemas.microsoft.com/office/drawing/2014/main" id="{0DC14C62-A74A-FD44-A928-C0CFD90FD769}"/>
              </a:ext>
            </a:extLst>
          </p:cNvPr>
          <p:cNvSpPr/>
          <p:nvPr/>
        </p:nvSpPr>
        <p:spPr>
          <a:xfrm>
            <a:off x="2765446" y="4754684"/>
            <a:ext cx="659763" cy="461665"/>
          </a:xfrm>
          <a:prstGeom prst="rect">
            <a:avLst/>
          </a:prstGeom>
        </p:spPr>
        <p:txBody>
          <a:bodyPr wrap="square">
            <a:spAutoFit/>
          </a:bodyPr>
          <a:lstStyle/>
          <a:p>
            <a:pPr algn="r"/>
            <a:r>
              <a:rPr lang="en-US" sz="1200" b="1" dirty="0">
                <a:solidFill>
                  <a:schemeClr val="tx2"/>
                </a:solidFill>
                <a:latin typeface="Metropolis" pitchFamily="2" charset="77"/>
              </a:rPr>
              <a:t>Tier1 DR</a:t>
            </a:r>
            <a:endParaRPr lang="en-GB" sz="1200" dirty="0"/>
          </a:p>
        </p:txBody>
      </p:sp>
      <p:sp>
        <p:nvSpPr>
          <p:cNvPr id="411" name="Rectangle 410">
            <a:extLst>
              <a:ext uri="{FF2B5EF4-FFF2-40B4-BE49-F238E27FC236}">
                <a16:creationId xmlns:a16="http://schemas.microsoft.com/office/drawing/2014/main" id="{DFCC73C4-A404-AD4A-A473-39EEFA1E9D18}"/>
              </a:ext>
            </a:extLst>
          </p:cNvPr>
          <p:cNvSpPr/>
          <p:nvPr/>
        </p:nvSpPr>
        <p:spPr>
          <a:xfrm>
            <a:off x="1512649" y="1241734"/>
            <a:ext cx="2103006" cy="430887"/>
          </a:xfrm>
          <a:prstGeom prst="rect">
            <a:avLst/>
          </a:prstGeom>
        </p:spPr>
        <p:txBody>
          <a:bodyPr wrap="square">
            <a:spAutoFit/>
          </a:bodyPr>
          <a:lstStyle/>
          <a:p>
            <a:pPr algn="ctr"/>
            <a:r>
              <a:rPr lang="en-US" sz="1100" b="1" dirty="0">
                <a:solidFill>
                  <a:srgbClr val="717074"/>
                </a:solidFill>
                <a:ea typeface="Gotham Rounded Book" charset="0"/>
                <a:cs typeface="Gotham Rounded Book" charset="0"/>
              </a:rPr>
              <a:t>Uplinks to physical router</a:t>
            </a:r>
          </a:p>
          <a:p>
            <a:pPr algn="ctr"/>
            <a:endParaRPr lang="en-US" sz="1100" b="1" dirty="0">
              <a:solidFill>
                <a:srgbClr val="717074"/>
              </a:solidFill>
              <a:ea typeface="Gotham Rounded Book" charset="0"/>
              <a:cs typeface="Gotham Rounded Book" charset="0"/>
            </a:endParaRPr>
          </a:p>
        </p:txBody>
      </p:sp>
      <p:grpSp>
        <p:nvGrpSpPr>
          <p:cNvPr id="470" name="Group 469">
            <a:extLst>
              <a:ext uri="{FF2B5EF4-FFF2-40B4-BE49-F238E27FC236}">
                <a16:creationId xmlns:a16="http://schemas.microsoft.com/office/drawing/2014/main" id="{6F1D085F-D287-C14A-A7EA-1027C1DDC292}"/>
              </a:ext>
            </a:extLst>
          </p:cNvPr>
          <p:cNvGrpSpPr/>
          <p:nvPr/>
        </p:nvGrpSpPr>
        <p:grpSpPr>
          <a:xfrm>
            <a:off x="5870767" y="4756529"/>
            <a:ext cx="450000" cy="450000"/>
            <a:chOff x="7736620" y="7009631"/>
            <a:chExt cx="4501800" cy="4503600"/>
          </a:xfrm>
          <a:solidFill>
            <a:schemeClr val="accent4"/>
          </a:solidFill>
        </p:grpSpPr>
        <p:sp>
          <p:nvSpPr>
            <p:cNvPr id="471" name="Freeform: Shape 1">
              <a:extLst>
                <a:ext uri="{FF2B5EF4-FFF2-40B4-BE49-F238E27FC236}">
                  <a16:creationId xmlns:a16="http://schemas.microsoft.com/office/drawing/2014/main" id="{353CF2C6-9B1C-2542-91D3-C21B95CF458B}"/>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72" name="Freeform: Shape 2">
              <a:extLst>
                <a:ext uri="{FF2B5EF4-FFF2-40B4-BE49-F238E27FC236}">
                  <a16:creationId xmlns:a16="http://schemas.microsoft.com/office/drawing/2014/main" id="{DCF6ADD7-9F55-E643-9D27-50C1F1254430}"/>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73" name="Freeform: Shape 3">
              <a:extLst>
                <a:ext uri="{FF2B5EF4-FFF2-40B4-BE49-F238E27FC236}">
                  <a16:creationId xmlns:a16="http://schemas.microsoft.com/office/drawing/2014/main" id="{A8DD63CD-739F-634A-9B4A-736757827C0E}"/>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74" name="Freeform: Shape 4">
              <a:extLst>
                <a:ext uri="{FF2B5EF4-FFF2-40B4-BE49-F238E27FC236}">
                  <a16:creationId xmlns:a16="http://schemas.microsoft.com/office/drawing/2014/main" id="{28856174-C764-A944-9971-D89873FDA176}"/>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75" name="Freeform: Shape 5">
              <a:extLst>
                <a:ext uri="{FF2B5EF4-FFF2-40B4-BE49-F238E27FC236}">
                  <a16:creationId xmlns:a16="http://schemas.microsoft.com/office/drawing/2014/main" id="{FBDD207E-5F26-EB40-9C63-E37A209579CA}"/>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476" name="Rectangle 475">
            <a:extLst>
              <a:ext uri="{FF2B5EF4-FFF2-40B4-BE49-F238E27FC236}">
                <a16:creationId xmlns:a16="http://schemas.microsoft.com/office/drawing/2014/main" id="{73529944-27A2-AA47-BD04-9F58E5D62E8B}"/>
              </a:ext>
            </a:extLst>
          </p:cNvPr>
          <p:cNvSpPr/>
          <p:nvPr/>
        </p:nvSpPr>
        <p:spPr>
          <a:xfrm>
            <a:off x="5241464" y="4754684"/>
            <a:ext cx="659763" cy="461665"/>
          </a:xfrm>
          <a:prstGeom prst="rect">
            <a:avLst/>
          </a:prstGeom>
        </p:spPr>
        <p:txBody>
          <a:bodyPr wrap="square">
            <a:spAutoFit/>
          </a:bodyPr>
          <a:lstStyle/>
          <a:p>
            <a:pPr algn="r"/>
            <a:r>
              <a:rPr lang="en-US" sz="1200" b="1" dirty="0">
                <a:solidFill>
                  <a:schemeClr val="tx2"/>
                </a:solidFill>
                <a:latin typeface="Metropolis" pitchFamily="2" charset="77"/>
              </a:rPr>
              <a:t>Tier1 DR</a:t>
            </a:r>
            <a:endParaRPr lang="en-GB" sz="1200" dirty="0"/>
          </a:p>
        </p:txBody>
      </p:sp>
      <p:grpSp>
        <p:nvGrpSpPr>
          <p:cNvPr id="477" name="Group 476">
            <a:extLst>
              <a:ext uri="{FF2B5EF4-FFF2-40B4-BE49-F238E27FC236}">
                <a16:creationId xmlns:a16="http://schemas.microsoft.com/office/drawing/2014/main" id="{427EEF78-B05D-7946-9611-24DEB6F8FF31}"/>
              </a:ext>
            </a:extLst>
          </p:cNvPr>
          <p:cNvGrpSpPr/>
          <p:nvPr/>
        </p:nvGrpSpPr>
        <p:grpSpPr>
          <a:xfrm>
            <a:off x="7961729" y="4744814"/>
            <a:ext cx="450000" cy="450000"/>
            <a:chOff x="7736620" y="7009631"/>
            <a:chExt cx="4501800" cy="4503600"/>
          </a:xfrm>
          <a:solidFill>
            <a:schemeClr val="accent4"/>
          </a:solidFill>
        </p:grpSpPr>
        <p:sp>
          <p:nvSpPr>
            <p:cNvPr id="478" name="Freeform: Shape 1">
              <a:extLst>
                <a:ext uri="{FF2B5EF4-FFF2-40B4-BE49-F238E27FC236}">
                  <a16:creationId xmlns:a16="http://schemas.microsoft.com/office/drawing/2014/main" id="{FE71338B-BD3B-7A4E-82B9-F5CD1DD1951C}"/>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79" name="Freeform: Shape 2">
              <a:extLst>
                <a:ext uri="{FF2B5EF4-FFF2-40B4-BE49-F238E27FC236}">
                  <a16:creationId xmlns:a16="http://schemas.microsoft.com/office/drawing/2014/main" id="{C1EF3D3F-3092-584E-864C-5FB5FF5CA52F}"/>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80" name="Freeform: Shape 3">
              <a:extLst>
                <a:ext uri="{FF2B5EF4-FFF2-40B4-BE49-F238E27FC236}">
                  <a16:creationId xmlns:a16="http://schemas.microsoft.com/office/drawing/2014/main" id="{EDBAA094-986B-5243-BA47-D0F2C7D1CB4B}"/>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81" name="Freeform: Shape 4">
              <a:extLst>
                <a:ext uri="{FF2B5EF4-FFF2-40B4-BE49-F238E27FC236}">
                  <a16:creationId xmlns:a16="http://schemas.microsoft.com/office/drawing/2014/main" id="{99A9692F-992A-9543-A794-6950E083D3CA}"/>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82" name="Freeform: Shape 5">
              <a:extLst>
                <a:ext uri="{FF2B5EF4-FFF2-40B4-BE49-F238E27FC236}">
                  <a16:creationId xmlns:a16="http://schemas.microsoft.com/office/drawing/2014/main" id="{166AF0AE-C817-1E4F-9866-E8E18D08D5FC}"/>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483" name="Rectangle 482">
            <a:extLst>
              <a:ext uri="{FF2B5EF4-FFF2-40B4-BE49-F238E27FC236}">
                <a16:creationId xmlns:a16="http://schemas.microsoft.com/office/drawing/2014/main" id="{8AAE75F6-AA5A-ED48-933D-93C3B6273ACC}"/>
              </a:ext>
            </a:extLst>
          </p:cNvPr>
          <p:cNvSpPr/>
          <p:nvPr/>
        </p:nvSpPr>
        <p:spPr>
          <a:xfrm>
            <a:off x="7270035" y="4754684"/>
            <a:ext cx="659763" cy="461665"/>
          </a:xfrm>
          <a:prstGeom prst="rect">
            <a:avLst/>
          </a:prstGeom>
        </p:spPr>
        <p:txBody>
          <a:bodyPr wrap="square">
            <a:spAutoFit/>
          </a:bodyPr>
          <a:lstStyle/>
          <a:p>
            <a:pPr algn="r"/>
            <a:r>
              <a:rPr lang="en-US" sz="1200" b="1" dirty="0">
                <a:solidFill>
                  <a:schemeClr val="tx2"/>
                </a:solidFill>
                <a:latin typeface="Metropolis" pitchFamily="2" charset="77"/>
              </a:rPr>
              <a:t>Tier1 DR</a:t>
            </a:r>
            <a:endParaRPr lang="en-GB" sz="1200" dirty="0"/>
          </a:p>
        </p:txBody>
      </p:sp>
      <p:grpSp>
        <p:nvGrpSpPr>
          <p:cNvPr id="22" name="Group 21">
            <a:extLst>
              <a:ext uri="{FF2B5EF4-FFF2-40B4-BE49-F238E27FC236}">
                <a16:creationId xmlns:a16="http://schemas.microsoft.com/office/drawing/2014/main" id="{6D3C927C-ABCC-D643-B10E-8E25E14AD975}"/>
              </a:ext>
            </a:extLst>
          </p:cNvPr>
          <p:cNvGrpSpPr/>
          <p:nvPr/>
        </p:nvGrpSpPr>
        <p:grpSpPr>
          <a:xfrm>
            <a:off x="947643" y="2147623"/>
            <a:ext cx="8343136" cy="573628"/>
            <a:chOff x="947643" y="2147623"/>
            <a:chExt cx="8343136" cy="573628"/>
          </a:xfrm>
        </p:grpSpPr>
        <p:cxnSp>
          <p:nvCxnSpPr>
            <p:cNvPr id="109" name="Straight Connector 108">
              <a:extLst>
                <a:ext uri="{FF2B5EF4-FFF2-40B4-BE49-F238E27FC236}">
                  <a16:creationId xmlns:a16="http://schemas.microsoft.com/office/drawing/2014/main" id="{AD6E0C78-8EA0-3647-8B4E-A54EEA0F733A}"/>
                </a:ext>
              </a:extLst>
            </p:cNvPr>
            <p:cNvCxnSpPr>
              <a:cxnSpLocks/>
            </p:cNvCxnSpPr>
            <p:nvPr/>
          </p:nvCxnSpPr>
          <p:spPr bwMode="gray">
            <a:xfrm>
              <a:off x="947643" y="2335819"/>
              <a:ext cx="8343136" cy="0"/>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68" name="Straight Connector 167">
              <a:extLst>
                <a:ext uri="{FF2B5EF4-FFF2-40B4-BE49-F238E27FC236}">
                  <a16:creationId xmlns:a16="http://schemas.microsoft.com/office/drawing/2014/main" id="{14DA5871-FE00-9543-AC98-474E215ABF0B}"/>
                </a:ext>
              </a:extLst>
            </p:cNvPr>
            <p:cNvCxnSpPr>
              <a:cxnSpLocks/>
            </p:cNvCxnSpPr>
            <p:nvPr/>
          </p:nvCxnSpPr>
          <p:spPr bwMode="gray">
            <a:xfrm flipH="1">
              <a:off x="1582576" y="2147623"/>
              <a:ext cx="0" cy="170429"/>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89" name="Straight Connector 88">
              <a:extLst>
                <a:ext uri="{FF2B5EF4-FFF2-40B4-BE49-F238E27FC236}">
                  <a16:creationId xmlns:a16="http://schemas.microsoft.com/office/drawing/2014/main" id="{08C70E11-81C9-8240-829C-00E39DD2E29A}"/>
                </a:ext>
              </a:extLst>
            </p:cNvPr>
            <p:cNvCxnSpPr>
              <a:cxnSpLocks/>
            </p:cNvCxnSpPr>
            <p:nvPr/>
          </p:nvCxnSpPr>
          <p:spPr bwMode="gray">
            <a:xfrm flipH="1">
              <a:off x="3640643" y="2165390"/>
              <a:ext cx="0" cy="170429"/>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17" name="Straight Connector 116">
              <a:extLst>
                <a:ext uri="{FF2B5EF4-FFF2-40B4-BE49-F238E27FC236}">
                  <a16:creationId xmlns:a16="http://schemas.microsoft.com/office/drawing/2014/main" id="{BDD830F3-4756-7B4D-A14C-D4AB13626CE0}"/>
                </a:ext>
              </a:extLst>
            </p:cNvPr>
            <p:cNvCxnSpPr>
              <a:cxnSpLocks/>
            </p:cNvCxnSpPr>
            <p:nvPr/>
          </p:nvCxnSpPr>
          <p:spPr bwMode="gray">
            <a:xfrm flipH="1">
              <a:off x="1576362" y="2318052"/>
              <a:ext cx="2358" cy="390013"/>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84" name="Straight Connector 483">
              <a:extLst>
                <a:ext uri="{FF2B5EF4-FFF2-40B4-BE49-F238E27FC236}">
                  <a16:creationId xmlns:a16="http://schemas.microsoft.com/office/drawing/2014/main" id="{EE81935A-24E2-C349-9460-988E3183CE22}"/>
                </a:ext>
              </a:extLst>
            </p:cNvPr>
            <p:cNvCxnSpPr>
              <a:cxnSpLocks/>
            </p:cNvCxnSpPr>
            <p:nvPr/>
          </p:nvCxnSpPr>
          <p:spPr bwMode="gray">
            <a:xfrm flipH="1">
              <a:off x="3639424" y="2331238"/>
              <a:ext cx="2358" cy="390013"/>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grpSp>
      <p:grpSp>
        <p:nvGrpSpPr>
          <p:cNvPr id="487" name="Group 486">
            <a:extLst>
              <a:ext uri="{FF2B5EF4-FFF2-40B4-BE49-F238E27FC236}">
                <a16:creationId xmlns:a16="http://schemas.microsoft.com/office/drawing/2014/main" id="{06A27E0F-2538-1048-9724-3B43690F5510}"/>
              </a:ext>
            </a:extLst>
          </p:cNvPr>
          <p:cNvGrpSpPr/>
          <p:nvPr/>
        </p:nvGrpSpPr>
        <p:grpSpPr>
          <a:xfrm>
            <a:off x="925746" y="4167111"/>
            <a:ext cx="8474769" cy="573628"/>
            <a:chOff x="947643" y="2147623"/>
            <a:chExt cx="8474769" cy="573628"/>
          </a:xfrm>
        </p:grpSpPr>
        <p:cxnSp>
          <p:nvCxnSpPr>
            <p:cNvPr id="488" name="Straight Connector 487">
              <a:extLst>
                <a:ext uri="{FF2B5EF4-FFF2-40B4-BE49-F238E27FC236}">
                  <a16:creationId xmlns:a16="http://schemas.microsoft.com/office/drawing/2014/main" id="{A7639BEA-B095-8942-9656-9DB1520D0D4B}"/>
                </a:ext>
              </a:extLst>
            </p:cNvPr>
            <p:cNvCxnSpPr>
              <a:cxnSpLocks/>
            </p:cNvCxnSpPr>
            <p:nvPr/>
          </p:nvCxnSpPr>
          <p:spPr bwMode="gray">
            <a:xfrm>
              <a:off x="947643" y="2335819"/>
              <a:ext cx="8474769" cy="0"/>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89" name="Straight Connector 488">
              <a:extLst>
                <a:ext uri="{FF2B5EF4-FFF2-40B4-BE49-F238E27FC236}">
                  <a16:creationId xmlns:a16="http://schemas.microsoft.com/office/drawing/2014/main" id="{3C70E481-2CC5-6547-BA36-E9BBFD507558}"/>
                </a:ext>
              </a:extLst>
            </p:cNvPr>
            <p:cNvCxnSpPr>
              <a:cxnSpLocks/>
            </p:cNvCxnSpPr>
            <p:nvPr/>
          </p:nvCxnSpPr>
          <p:spPr bwMode="gray">
            <a:xfrm flipH="1">
              <a:off x="1573100" y="2147623"/>
              <a:ext cx="0" cy="170429"/>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90" name="Straight Connector 489">
              <a:extLst>
                <a:ext uri="{FF2B5EF4-FFF2-40B4-BE49-F238E27FC236}">
                  <a16:creationId xmlns:a16="http://schemas.microsoft.com/office/drawing/2014/main" id="{E1C4DC59-ECA5-B34A-A661-578B3824116C}"/>
                </a:ext>
              </a:extLst>
            </p:cNvPr>
            <p:cNvCxnSpPr>
              <a:cxnSpLocks/>
            </p:cNvCxnSpPr>
            <p:nvPr/>
          </p:nvCxnSpPr>
          <p:spPr bwMode="gray">
            <a:xfrm flipH="1">
              <a:off x="3640643" y="2165390"/>
              <a:ext cx="0" cy="170429"/>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91" name="Straight Connector 490">
              <a:extLst>
                <a:ext uri="{FF2B5EF4-FFF2-40B4-BE49-F238E27FC236}">
                  <a16:creationId xmlns:a16="http://schemas.microsoft.com/office/drawing/2014/main" id="{74B1CE8F-E707-A642-B5BD-301E17F3A0A9}"/>
                </a:ext>
              </a:extLst>
            </p:cNvPr>
            <p:cNvCxnSpPr>
              <a:cxnSpLocks/>
            </p:cNvCxnSpPr>
            <p:nvPr/>
          </p:nvCxnSpPr>
          <p:spPr bwMode="gray">
            <a:xfrm flipH="1">
              <a:off x="1567031" y="2318052"/>
              <a:ext cx="2358" cy="390013"/>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92" name="Straight Connector 491">
              <a:extLst>
                <a:ext uri="{FF2B5EF4-FFF2-40B4-BE49-F238E27FC236}">
                  <a16:creationId xmlns:a16="http://schemas.microsoft.com/office/drawing/2014/main" id="{EB2BC854-9F7B-6B4E-99BF-2F76FB3C2E3C}"/>
                </a:ext>
              </a:extLst>
            </p:cNvPr>
            <p:cNvCxnSpPr>
              <a:cxnSpLocks/>
            </p:cNvCxnSpPr>
            <p:nvPr/>
          </p:nvCxnSpPr>
          <p:spPr bwMode="gray">
            <a:xfrm flipH="1">
              <a:off x="3639424" y="2331238"/>
              <a:ext cx="2358" cy="390013"/>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grpSp>
      <p:grpSp>
        <p:nvGrpSpPr>
          <p:cNvPr id="497" name="Group 496">
            <a:extLst>
              <a:ext uri="{FF2B5EF4-FFF2-40B4-BE49-F238E27FC236}">
                <a16:creationId xmlns:a16="http://schemas.microsoft.com/office/drawing/2014/main" id="{3D683AB2-0651-AE44-8C83-5195BD3DAE17}"/>
              </a:ext>
            </a:extLst>
          </p:cNvPr>
          <p:cNvGrpSpPr/>
          <p:nvPr/>
        </p:nvGrpSpPr>
        <p:grpSpPr>
          <a:xfrm>
            <a:off x="928521" y="3154439"/>
            <a:ext cx="8406217" cy="573628"/>
            <a:chOff x="947643" y="2147623"/>
            <a:chExt cx="8406217" cy="573628"/>
          </a:xfrm>
        </p:grpSpPr>
        <p:cxnSp>
          <p:nvCxnSpPr>
            <p:cNvPr id="498" name="Straight Connector 497">
              <a:extLst>
                <a:ext uri="{FF2B5EF4-FFF2-40B4-BE49-F238E27FC236}">
                  <a16:creationId xmlns:a16="http://schemas.microsoft.com/office/drawing/2014/main" id="{5D78BE78-D0CB-754B-80C3-5E42AFE3189F}"/>
                </a:ext>
              </a:extLst>
            </p:cNvPr>
            <p:cNvCxnSpPr>
              <a:cxnSpLocks/>
            </p:cNvCxnSpPr>
            <p:nvPr/>
          </p:nvCxnSpPr>
          <p:spPr bwMode="gray">
            <a:xfrm>
              <a:off x="947643" y="2335819"/>
              <a:ext cx="8406217" cy="0"/>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99" name="Straight Connector 498">
              <a:extLst>
                <a:ext uri="{FF2B5EF4-FFF2-40B4-BE49-F238E27FC236}">
                  <a16:creationId xmlns:a16="http://schemas.microsoft.com/office/drawing/2014/main" id="{4005095C-2A52-654A-8C36-76785046932B}"/>
                </a:ext>
              </a:extLst>
            </p:cNvPr>
            <p:cNvCxnSpPr>
              <a:cxnSpLocks/>
            </p:cNvCxnSpPr>
            <p:nvPr/>
          </p:nvCxnSpPr>
          <p:spPr bwMode="gray">
            <a:xfrm flipH="1">
              <a:off x="1584824" y="2147623"/>
              <a:ext cx="0" cy="170429"/>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00" name="Straight Connector 499">
              <a:extLst>
                <a:ext uri="{FF2B5EF4-FFF2-40B4-BE49-F238E27FC236}">
                  <a16:creationId xmlns:a16="http://schemas.microsoft.com/office/drawing/2014/main" id="{59897605-7305-274E-A305-E65572EABC4D}"/>
                </a:ext>
              </a:extLst>
            </p:cNvPr>
            <p:cNvCxnSpPr>
              <a:cxnSpLocks/>
            </p:cNvCxnSpPr>
            <p:nvPr/>
          </p:nvCxnSpPr>
          <p:spPr bwMode="gray">
            <a:xfrm flipH="1">
              <a:off x="3640643" y="2165390"/>
              <a:ext cx="0" cy="170429"/>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01" name="Straight Connector 500">
              <a:extLst>
                <a:ext uri="{FF2B5EF4-FFF2-40B4-BE49-F238E27FC236}">
                  <a16:creationId xmlns:a16="http://schemas.microsoft.com/office/drawing/2014/main" id="{DC8CCDE0-0616-7847-A148-F83AA2117CF6}"/>
                </a:ext>
              </a:extLst>
            </p:cNvPr>
            <p:cNvCxnSpPr>
              <a:cxnSpLocks/>
            </p:cNvCxnSpPr>
            <p:nvPr/>
          </p:nvCxnSpPr>
          <p:spPr bwMode="gray">
            <a:xfrm flipH="1">
              <a:off x="1576362" y="2318052"/>
              <a:ext cx="2358" cy="390013"/>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02" name="Straight Connector 501">
              <a:extLst>
                <a:ext uri="{FF2B5EF4-FFF2-40B4-BE49-F238E27FC236}">
                  <a16:creationId xmlns:a16="http://schemas.microsoft.com/office/drawing/2014/main" id="{8FE4237E-494D-1247-8A2F-F4B2C3B88FBC}"/>
                </a:ext>
              </a:extLst>
            </p:cNvPr>
            <p:cNvCxnSpPr>
              <a:cxnSpLocks/>
            </p:cNvCxnSpPr>
            <p:nvPr/>
          </p:nvCxnSpPr>
          <p:spPr bwMode="gray">
            <a:xfrm flipH="1">
              <a:off x="3639424" y="2331238"/>
              <a:ext cx="2358" cy="390013"/>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grpSp>
      <p:cxnSp>
        <p:nvCxnSpPr>
          <p:cNvPr id="505" name="Straight Connector 504">
            <a:extLst>
              <a:ext uri="{FF2B5EF4-FFF2-40B4-BE49-F238E27FC236}">
                <a16:creationId xmlns:a16="http://schemas.microsoft.com/office/drawing/2014/main" id="{FE825CF8-FCF3-A144-A185-FAE1D193DA4F}"/>
              </a:ext>
            </a:extLst>
          </p:cNvPr>
          <p:cNvCxnSpPr>
            <a:cxnSpLocks/>
            <a:endCxn id="508" idx="1"/>
          </p:cNvCxnSpPr>
          <p:nvPr/>
        </p:nvCxnSpPr>
        <p:spPr bwMode="gray">
          <a:xfrm>
            <a:off x="694853" y="5424296"/>
            <a:ext cx="8595926" cy="0"/>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06" name="Straight Connector 505">
            <a:extLst>
              <a:ext uri="{FF2B5EF4-FFF2-40B4-BE49-F238E27FC236}">
                <a16:creationId xmlns:a16="http://schemas.microsoft.com/office/drawing/2014/main" id="{291949B7-3BEB-294E-9158-8B0356A08C14}"/>
              </a:ext>
            </a:extLst>
          </p:cNvPr>
          <p:cNvCxnSpPr>
            <a:cxnSpLocks/>
          </p:cNvCxnSpPr>
          <p:nvPr/>
        </p:nvCxnSpPr>
        <p:spPr bwMode="gray">
          <a:xfrm>
            <a:off x="712725" y="5615887"/>
            <a:ext cx="8578054" cy="0"/>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07" name="Straight Connector 506">
            <a:extLst>
              <a:ext uri="{FF2B5EF4-FFF2-40B4-BE49-F238E27FC236}">
                <a16:creationId xmlns:a16="http://schemas.microsoft.com/office/drawing/2014/main" id="{A0D1A317-7905-9D4D-A80D-159612BAC5F8}"/>
              </a:ext>
            </a:extLst>
          </p:cNvPr>
          <p:cNvCxnSpPr>
            <a:cxnSpLocks/>
          </p:cNvCxnSpPr>
          <p:nvPr/>
        </p:nvCxnSpPr>
        <p:spPr bwMode="gray">
          <a:xfrm flipH="1">
            <a:off x="712725" y="5829291"/>
            <a:ext cx="8578054" cy="0"/>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508" name="Rectangle 507">
            <a:extLst>
              <a:ext uri="{FF2B5EF4-FFF2-40B4-BE49-F238E27FC236}">
                <a16:creationId xmlns:a16="http://schemas.microsoft.com/office/drawing/2014/main" id="{5DD1C2EE-1E19-6440-951A-4B66864D010C}"/>
              </a:ext>
            </a:extLst>
          </p:cNvPr>
          <p:cNvSpPr/>
          <p:nvPr/>
        </p:nvSpPr>
        <p:spPr>
          <a:xfrm>
            <a:off x="9290779" y="5285796"/>
            <a:ext cx="784189" cy="276999"/>
          </a:xfrm>
          <a:prstGeom prst="rect">
            <a:avLst/>
          </a:prstGeom>
        </p:spPr>
        <p:txBody>
          <a:bodyPr wrap="square">
            <a:spAutoFit/>
          </a:bodyPr>
          <a:lstStyle/>
          <a:p>
            <a:r>
              <a:rPr lang="en-US" sz="1200" b="1" dirty="0">
                <a:solidFill>
                  <a:schemeClr val="accent2">
                    <a:lumMod val="60000"/>
                    <a:lumOff val="40000"/>
                  </a:schemeClr>
                </a:solidFill>
                <a:latin typeface="Metropolis" pitchFamily="2" charset="77"/>
              </a:rPr>
              <a:t>Web LS</a:t>
            </a:r>
            <a:endParaRPr lang="en-GB" sz="1200" dirty="0">
              <a:solidFill>
                <a:schemeClr val="accent2">
                  <a:lumMod val="60000"/>
                  <a:lumOff val="40000"/>
                </a:schemeClr>
              </a:solidFill>
            </a:endParaRPr>
          </a:p>
        </p:txBody>
      </p:sp>
      <p:sp>
        <p:nvSpPr>
          <p:cNvPr id="509" name="Rectangle 508">
            <a:extLst>
              <a:ext uri="{FF2B5EF4-FFF2-40B4-BE49-F238E27FC236}">
                <a16:creationId xmlns:a16="http://schemas.microsoft.com/office/drawing/2014/main" id="{C100CFAF-6B8C-E644-AA86-85B78DC3919E}"/>
              </a:ext>
            </a:extLst>
          </p:cNvPr>
          <p:cNvSpPr/>
          <p:nvPr/>
        </p:nvSpPr>
        <p:spPr>
          <a:xfrm>
            <a:off x="9334738" y="5490235"/>
            <a:ext cx="739305" cy="276999"/>
          </a:xfrm>
          <a:prstGeom prst="rect">
            <a:avLst/>
          </a:prstGeom>
        </p:spPr>
        <p:txBody>
          <a:bodyPr wrap="square">
            <a:spAutoFit/>
          </a:bodyPr>
          <a:lstStyle/>
          <a:p>
            <a:r>
              <a:rPr lang="en-US" sz="1200" b="1" dirty="0">
                <a:solidFill>
                  <a:srgbClr val="002060"/>
                </a:solidFill>
                <a:latin typeface="Metropolis" pitchFamily="2" charset="77"/>
              </a:rPr>
              <a:t>App LS</a:t>
            </a:r>
            <a:endParaRPr lang="en-GB" sz="1200" dirty="0">
              <a:solidFill>
                <a:srgbClr val="002060"/>
              </a:solidFill>
            </a:endParaRPr>
          </a:p>
        </p:txBody>
      </p:sp>
      <p:sp>
        <p:nvSpPr>
          <p:cNvPr id="510" name="Rectangle 509">
            <a:extLst>
              <a:ext uri="{FF2B5EF4-FFF2-40B4-BE49-F238E27FC236}">
                <a16:creationId xmlns:a16="http://schemas.microsoft.com/office/drawing/2014/main" id="{F7A23226-26FC-C347-9BE0-51172293AF02}"/>
              </a:ext>
            </a:extLst>
          </p:cNvPr>
          <p:cNvSpPr/>
          <p:nvPr/>
        </p:nvSpPr>
        <p:spPr>
          <a:xfrm>
            <a:off x="9400515" y="5711315"/>
            <a:ext cx="639919" cy="276999"/>
          </a:xfrm>
          <a:prstGeom prst="rect">
            <a:avLst/>
          </a:prstGeom>
        </p:spPr>
        <p:txBody>
          <a:bodyPr wrap="square">
            <a:spAutoFit/>
          </a:bodyPr>
          <a:lstStyle/>
          <a:p>
            <a:r>
              <a:rPr lang="en-US" sz="1200" b="1" dirty="0">
                <a:solidFill>
                  <a:schemeClr val="accent4"/>
                </a:solidFill>
                <a:latin typeface="Metropolis" pitchFamily="2" charset="77"/>
              </a:rPr>
              <a:t>Db LS</a:t>
            </a:r>
            <a:endParaRPr lang="en-GB" sz="1200" dirty="0">
              <a:solidFill>
                <a:schemeClr val="accent4"/>
              </a:solidFill>
            </a:endParaRPr>
          </a:p>
        </p:txBody>
      </p:sp>
      <p:cxnSp>
        <p:nvCxnSpPr>
          <p:cNvPr id="511" name="Straight Connector 510">
            <a:extLst>
              <a:ext uri="{FF2B5EF4-FFF2-40B4-BE49-F238E27FC236}">
                <a16:creationId xmlns:a16="http://schemas.microsoft.com/office/drawing/2014/main" id="{014E68F9-A099-3B4C-840F-23D6104BF17F}"/>
              </a:ext>
            </a:extLst>
          </p:cNvPr>
          <p:cNvCxnSpPr>
            <a:cxnSpLocks/>
          </p:cNvCxnSpPr>
          <p:nvPr/>
        </p:nvCxnSpPr>
        <p:spPr bwMode="gray">
          <a:xfrm>
            <a:off x="1421916" y="5188227"/>
            <a:ext cx="0" cy="236069"/>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12" name="Straight Connector 511">
            <a:extLst>
              <a:ext uri="{FF2B5EF4-FFF2-40B4-BE49-F238E27FC236}">
                <a16:creationId xmlns:a16="http://schemas.microsoft.com/office/drawing/2014/main" id="{04661A82-C9EE-D740-B806-E149566E6C94}"/>
              </a:ext>
            </a:extLst>
          </p:cNvPr>
          <p:cNvCxnSpPr>
            <a:cxnSpLocks/>
          </p:cNvCxnSpPr>
          <p:nvPr/>
        </p:nvCxnSpPr>
        <p:spPr bwMode="gray">
          <a:xfrm>
            <a:off x="1553998" y="5206585"/>
            <a:ext cx="0" cy="413226"/>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13" name="Straight Connector 512">
            <a:extLst>
              <a:ext uri="{FF2B5EF4-FFF2-40B4-BE49-F238E27FC236}">
                <a16:creationId xmlns:a16="http://schemas.microsoft.com/office/drawing/2014/main" id="{6213BC47-1C50-8B42-B999-08C56A002A1D}"/>
              </a:ext>
            </a:extLst>
          </p:cNvPr>
          <p:cNvCxnSpPr>
            <a:cxnSpLocks/>
          </p:cNvCxnSpPr>
          <p:nvPr/>
        </p:nvCxnSpPr>
        <p:spPr bwMode="gray">
          <a:xfrm>
            <a:off x="1701662" y="5164872"/>
            <a:ext cx="0" cy="641174"/>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14" name="Straight Connector 513">
            <a:extLst>
              <a:ext uri="{FF2B5EF4-FFF2-40B4-BE49-F238E27FC236}">
                <a16:creationId xmlns:a16="http://schemas.microsoft.com/office/drawing/2014/main" id="{4023BD6B-7D4A-1341-9DEF-E65E5B9C3A75}"/>
              </a:ext>
            </a:extLst>
          </p:cNvPr>
          <p:cNvCxnSpPr>
            <a:cxnSpLocks/>
          </p:cNvCxnSpPr>
          <p:nvPr/>
        </p:nvCxnSpPr>
        <p:spPr bwMode="gray">
          <a:xfrm>
            <a:off x="3484743" y="5190054"/>
            <a:ext cx="0" cy="236069"/>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15" name="Straight Connector 514">
            <a:extLst>
              <a:ext uri="{FF2B5EF4-FFF2-40B4-BE49-F238E27FC236}">
                <a16:creationId xmlns:a16="http://schemas.microsoft.com/office/drawing/2014/main" id="{77F07ED5-8E15-3640-8AAA-58B232A3F2B2}"/>
              </a:ext>
            </a:extLst>
          </p:cNvPr>
          <p:cNvCxnSpPr>
            <a:cxnSpLocks/>
          </p:cNvCxnSpPr>
          <p:nvPr/>
        </p:nvCxnSpPr>
        <p:spPr bwMode="gray">
          <a:xfrm>
            <a:off x="3616825" y="5208412"/>
            <a:ext cx="0" cy="413226"/>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16" name="Straight Connector 515">
            <a:extLst>
              <a:ext uri="{FF2B5EF4-FFF2-40B4-BE49-F238E27FC236}">
                <a16:creationId xmlns:a16="http://schemas.microsoft.com/office/drawing/2014/main" id="{A9795C00-D2A8-FE46-B516-44F66227D0BC}"/>
              </a:ext>
            </a:extLst>
          </p:cNvPr>
          <p:cNvCxnSpPr>
            <a:cxnSpLocks/>
          </p:cNvCxnSpPr>
          <p:nvPr/>
        </p:nvCxnSpPr>
        <p:spPr bwMode="gray">
          <a:xfrm>
            <a:off x="3764489" y="5166699"/>
            <a:ext cx="0" cy="641174"/>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17" name="Straight Connector 516">
            <a:extLst>
              <a:ext uri="{FF2B5EF4-FFF2-40B4-BE49-F238E27FC236}">
                <a16:creationId xmlns:a16="http://schemas.microsoft.com/office/drawing/2014/main" id="{720DCD49-A496-9C4B-B9A2-D442FABDF58F}"/>
              </a:ext>
            </a:extLst>
          </p:cNvPr>
          <p:cNvCxnSpPr>
            <a:cxnSpLocks/>
          </p:cNvCxnSpPr>
          <p:nvPr/>
        </p:nvCxnSpPr>
        <p:spPr bwMode="gray">
          <a:xfrm>
            <a:off x="5967858" y="5175289"/>
            <a:ext cx="0" cy="236069"/>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18" name="Straight Connector 517">
            <a:extLst>
              <a:ext uri="{FF2B5EF4-FFF2-40B4-BE49-F238E27FC236}">
                <a16:creationId xmlns:a16="http://schemas.microsoft.com/office/drawing/2014/main" id="{CCF8ECD2-5D23-4048-8D6A-803574B2EA76}"/>
              </a:ext>
            </a:extLst>
          </p:cNvPr>
          <p:cNvCxnSpPr>
            <a:cxnSpLocks/>
          </p:cNvCxnSpPr>
          <p:nvPr/>
        </p:nvCxnSpPr>
        <p:spPr bwMode="gray">
          <a:xfrm>
            <a:off x="6099940" y="5217095"/>
            <a:ext cx="0" cy="413226"/>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19" name="Straight Connector 518">
            <a:extLst>
              <a:ext uri="{FF2B5EF4-FFF2-40B4-BE49-F238E27FC236}">
                <a16:creationId xmlns:a16="http://schemas.microsoft.com/office/drawing/2014/main" id="{0B37BCE7-6E62-8242-82FF-7BE4D0083D82}"/>
              </a:ext>
            </a:extLst>
          </p:cNvPr>
          <p:cNvCxnSpPr>
            <a:cxnSpLocks/>
          </p:cNvCxnSpPr>
          <p:nvPr/>
        </p:nvCxnSpPr>
        <p:spPr bwMode="gray">
          <a:xfrm>
            <a:off x="6247604" y="5175382"/>
            <a:ext cx="0" cy="641174"/>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20" name="Straight Connector 519">
            <a:extLst>
              <a:ext uri="{FF2B5EF4-FFF2-40B4-BE49-F238E27FC236}">
                <a16:creationId xmlns:a16="http://schemas.microsoft.com/office/drawing/2014/main" id="{70E8E817-38AD-5B46-A4B4-D8A6A86E6087}"/>
              </a:ext>
            </a:extLst>
          </p:cNvPr>
          <p:cNvCxnSpPr>
            <a:cxnSpLocks/>
          </p:cNvCxnSpPr>
          <p:nvPr/>
        </p:nvCxnSpPr>
        <p:spPr bwMode="gray">
          <a:xfrm>
            <a:off x="8054647" y="5169427"/>
            <a:ext cx="0" cy="236069"/>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21" name="Straight Connector 520">
            <a:extLst>
              <a:ext uri="{FF2B5EF4-FFF2-40B4-BE49-F238E27FC236}">
                <a16:creationId xmlns:a16="http://schemas.microsoft.com/office/drawing/2014/main" id="{005A1C9A-AF7B-C248-87EE-A2E33B8C5E56}"/>
              </a:ext>
            </a:extLst>
          </p:cNvPr>
          <p:cNvCxnSpPr>
            <a:cxnSpLocks/>
          </p:cNvCxnSpPr>
          <p:nvPr/>
        </p:nvCxnSpPr>
        <p:spPr bwMode="gray">
          <a:xfrm>
            <a:off x="8195438" y="5208386"/>
            <a:ext cx="0" cy="413226"/>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22" name="Straight Connector 521">
            <a:extLst>
              <a:ext uri="{FF2B5EF4-FFF2-40B4-BE49-F238E27FC236}">
                <a16:creationId xmlns:a16="http://schemas.microsoft.com/office/drawing/2014/main" id="{2FD419DA-D2C9-7A40-AA2E-8539BA8E90C7}"/>
              </a:ext>
            </a:extLst>
          </p:cNvPr>
          <p:cNvCxnSpPr>
            <a:cxnSpLocks/>
          </p:cNvCxnSpPr>
          <p:nvPr/>
        </p:nvCxnSpPr>
        <p:spPr bwMode="gray">
          <a:xfrm>
            <a:off x="8334393" y="5164872"/>
            <a:ext cx="0" cy="651684"/>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523" name="Rectangle 522">
            <a:extLst>
              <a:ext uri="{FF2B5EF4-FFF2-40B4-BE49-F238E27FC236}">
                <a16:creationId xmlns:a16="http://schemas.microsoft.com/office/drawing/2014/main" id="{CB15FDD6-9F91-5547-BE64-75FBDF4A4996}"/>
              </a:ext>
            </a:extLst>
          </p:cNvPr>
          <p:cNvSpPr/>
          <p:nvPr/>
        </p:nvSpPr>
        <p:spPr>
          <a:xfrm>
            <a:off x="9285700" y="2194990"/>
            <a:ext cx="1375698"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169.254.0.0 /28</a:t>
            </a:r>
          </a:p>
        </p:txBody>
      </p:sp>
      <p:sp>
        <p:nvSpPr>
          <p:cNvPr id="526" name="Rectangle 525">
            <a:extLst>
              <a:ext uri="{FF2B5EF4-FFF2-40B4-BE49-F238E27FC236}">
                <a16:creationId xmlns:a16="http://schemas.microsoft.com/office/drawing/2014/main" id="{0CF4D338-737C-814D-8D1B-9B0E06C2331F}"/>
              </a:ext>
            </a:extLst>
          </p:cNvPr>
          <p:cNvSpPr/>
          <p:nvPr/>
        </p:nvSpPr>
        <p:spPr>
          <a:xfrm>
            <a:off x="3403131" y="2483144"/>
            <a:ext cx="284052"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a:t>
            </a:r>
          </a:p>
        </p:txBody>
      </p:sp>
      <p:sp>
        <p:nvSpPr>
          <p:cNvPr id="527" name="Rectangle 526">
            <a:extLst>
              <a:ext uri="{FF2B5EF4-FFF2-40B4-BE49-F238E27FC236}">
                <a16:creationId xmlns:a16="http://schemas.microsoft.com/office/drawing/2014/main" id="{ED83E079-5597-D74F-9B8A-A1238F48A2C8}"/>
              </a:ext>
            </a:extLst>
          </p:cNvPr>
          <p:cNvSpPr/>
          <p:nvPr/>
        </p:nvSpPr>
        <p:spPr>
          <a:xfrm>
            <a:off x="1306405" y="2477620"/>
            <a:ext cx="284052"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a:t>
            </a:r>
          </a:p>
        </p:txBody>
      </p:sp>
      <p:sp>
        <p:nvSpPr>
          <p:cNvPr id="530" name="Rectangle 529">
            <a:extLst>
              <a:ext uri="{FF2B5EF4-FFF2-40B4-BE49-F238E27FC236}">
                <a16:creationId xmlns:a16="http://schemas.microsoft.com/office/drawing/2014/main" id="{5BC20C55-FDDB-1A4A-8B76-EB46BF68B710}"/>
              </a:ext>
            </a:extLst>
          </p:cNvPr>
          <p:cNvSpPr/>
          <p:nvPr/>
        </p:nvSpPr>
        <p:spPr>
          <a:xfrm>
            <a:off x="9299609" y="3197410"/>
            <a:ext cx="1409361"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100.64.192.0 /31</a:t>
            </a:r>
          </a:p>
        </p:txBody>
      </p:sp>
      <p:sp>
        <p:nvSpPr>
          <p:cNvPr id="532" name="Rectangle 531">
            <a:extLst>
              <a:ext uri="{FF2B5EF4-FFF2-40B4-BE49-F238E27FC236}">
                <a16:creationId xmlns:a16="http://schemas.microsoft.com/office/drawing/2014/main" id="{F9AFA509-12EC-C940-A2AD-BA7A0F99A4D3}"/>
              </a:ext>
            </a:extLst>
          </p:cNvPr>
          <p:cNvSpPr/>
          <p:nvPr/>
        </p:nvSpPr>
        <p:spPr>
          <a:xfrm>
            <a:off x="3289215" y="3498947"/>
            <a:ext cx="284053"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a:t>
            </a:r>
          </a:p>
        </p:txBody>
      </p:sp>
      <p:sp>
        <p:nvSpPr>
          <p:cNvPr id="533" name="Rectangle 532">
            <a:extLst>
              <a:ext uri="{FF2B5EF4-FFF2-40B4-BE49-F238E27FC236}">
                <a16:creationId xmlns:a16="http://schemas.microsoft.com/office/drawing/2014/main" id="{67AC9E67-794D-8740-AED7-FE20A4DFD822}"/>
              </a:ext>
            </a:extLst>
          </p:cNvPr>
          <p:cNvSpPr/>
          <p:nvPr/>
        </p:nvSpPr>
        <p:spPr>
          <a:xfrm>
            <a:off x="1320595" y="3482774"/>
            <a:ext cx="284053"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a:t>
            </a:r>
          </a:p>
        </p:txBody>
      </p:sp>
      <p:sp>
        <p:nvSpPr>
          <p:cNvPr id="39" name="TextBox 38">
            <a:extLst>
              <a:ext uri="{FF2B5EF4-FFF2-40B4-BE49-F238E27FC236}">
                <a16:creationId xmlns:a16="http://schemas.microsoft.com/office/drawing/2014/main" id="{EDB79DA8-3610-5C43-B4F7-A4FA777C61FC}"/>
              </a:ext>
            </a:extLst>
          </p:cNvPr>
          <p:cNvSpPr txBox="1"/>
          <p:nvPr/>
        </p:nvSpPr>
        <p:spPr>
          <a:xfrm>
            <a:off x="3546025" y="3448620"/>
            <a:ext cx="96912" cy="276999"/>
          </a:xfrm>
          <a:prstGeom prst="rect">
            <a:avLst/>
          </a:prstGeom>
        </p:spPr>
        <p:txBody>
          <a:bodyPr wrap="square" lIns="0" tIns="0" rIns="0" bIns="0" rtlCol="0">
            <a:spAutoFit/>
          </a:bodyPr>
          <a:lstStyle/>
          <a:p>
            <a:pPr algn="l">
              <a:spcAft>
                <a:spcPts val="600"/>
              </a:spcAft>
            </a:pPr>
            <a:r>
              <a:rPr lang="en-US" b="1" dirty="0">
                <a:solidFill>
                  <a:srgbClr val="FF0000"/>
                </a:solidFill>
              </a:rPr>
              <a:t>X</a:t>
            </a:r>
          </a:p>
        </p:txBody>
      </p:sp>
      <p:sp>
        <p:nvSpPr>
          <p:cNvPr id="534" name="TextBox 533">
            <a:extLst>
              <a:ext uri="{FF2B5EF4-FFF2-40B4-BE49-F238E27FC236}">
                <a16:creationId xmlns:a16="http://schemas.microsoft.com/office/drawing/2014/main" id="{277F20EE-C4A9-B94A-A42B-A6E0D55538FB}"/>
              </a:ext>
            </a:extLst>
          </p:cNvPr>
          <p:cNvSpPr txBox="1"/>
          <p:nvPr/>
        </p:nvSpPr>
        <p:spPr>
          <a:xfrm>
            <a:off x="3531039" y="4142055"/>
            <a:ext cx="96912" cy="276999"/>
          </a:xfrm>
          <a:prstGeom prst="rect">
            <a:avLst/>
          </a:prstGeom>
        </p:spPr>
        <p:txBody>
          <a:bodyPr wrap="square" lIns="0" tIns="0" rIns="0" bIns="0" rtlCol="0">
            <a:spAutoFit/>
          </a:bodyPr>
          <a:lstStyle/>
          <a:p>
            <a:pPr algn="l">
              <a:spcAft>
                <a:spcPts val="600"/>
              </a:spcAft>
            </a:pPr>
            <a:r>
              <a:rPr lang="en-US" b="1" dirty="0">
                <a:solidFill>
                  <a:srgbClr val="FF0000"/>
                </a:solidFill>
              </a:rPr>
              <a:t>X</a:t>
            </a:r>
          </a:p>
        </p:txBody>
      </p:sp>
      <p:sp>
        <p:nvSpPr>
          <p:cNvPr id="535" name="Rectangle 534">
            <a:extLst>
              <a:ext uri="{FF2B5EF4-FFF2-40B4-BE49-F238E27FC236}">
                <a16:creationId xmlns:a16="http://schemas.microsoft.com/office/drawing/2014/main" id="{AFE87926-66A4-1648-95CD-40D8B558647D}"/>
              </a:ext>
            </a:extLst>
          </p:cNvPr>
          <p:cNvSpPr/>
          <p:nvPr/>
        </p:nvSpPr>
        <p:spPr>
          <a:xfrm>
            <a:off x="3320745" y="3092626"/>
            <a:ext cx="399885"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.0</a:t>
            </a:r>
          </a:p>
        </p:txBody>
      </p:sp>
      <p:sp>
        <p:nvSpPr>
          <p:cNvPr id="536" name="Rectangle 535">
            <a:extLst>
              <a:ext uri="{FF2B5EF4-FFF2-40B4-BE49-F238E27FC236}">
                <a16:creationId xmlns:a16="http://schemas.microsoft.com/office/drawing/2014/main" id="{280BA556-E53B-8D4D-A253-1964A3523CD4}"/>
              </a:ext>
            </a:extLst>
          </p:cNvPr>
          <p:cNvSpPr/>
          <p:nvPr/>
        </p:nvSpPr>
        <p:spPr>
          <a:xfrm>
            <a:off x="1265768" y="3098094"/>
            <a:ext cx="399885"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.0</a:t>
            </a:r>
          </a:p>
        </p:txBody>
      </p:sp>
      <p:sp>
        <p:nvSpPr>
          <p:cNvPr id="537" name="Rectangle 536">
            <a:extLst>
              <a:ext uri="{FF2B5EF4-FFF2-40B4-BE49-F238E27FC236}">
                <a16:creationId xmlns:a16="http://schemas.microsoft.com/office/drawing/2014/main" id="{BEC320D8-0640-7441-8383-E18DB3BFD9F6}"/>
              </a:ext>
            </a:extLst>
          </p:cNvPr>
          <p:cNvSpPr/>
          <p:nvPr/>
        </p:nvSpPr>
        <p:spPr>
          <a:xfrm>
            <a:off x="9249188" y="4207251"/>
            <a:ext cx="1650038"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169.254.10.0 /28</a:t>
            </a:r>
          </a:p>
        </p:txBody>
      </p:sp>
      <p:sp>
        <p:nvSpPr>
          <p:cNvPr id="538" name="Rectangle 537">
            <a:extLst>
              <a:ext uri="{FF2B5EF4-FFF2-40B4-BE49-F238E27FC236}">
                <a16:creationId xmlns:a16="http://schemas.microsoft.com/office/drawing/2014/main" id="{CBEE3555-15AD-8B4C-89A2-024E6A246F0F}"/>
              </a:ext>
            </a:extLst>
          </p:cNvPr>
          <p:cNvSpPr/>
          <p:nvPr/>
        </p:nvSpPr>
        <p:spPr>
          <a:xfrm>
            <a:off x="9052885" y="2380623"/>
            <a:ext cx="2007344" cy="261610"/>
          </a:xfrm>
          <a:prstGeom prst="rect">
            <a:avLst/>
          </a:prstGeom>
        </p:spPr>
        <p:txBody>
          <a:bodyPr wrap="square">
            <a:spAutoFit/>
          </a:bodyPr>
          <a:lstStyle/>
          <a:p>
            <a:pPr algn="ctr"/>
            <a:r>
              <a:rPr lang="en-US" sz="1100" b="1" dirty="0">
                <a:solidFill>
                  <a:srgbClr val="717074"/>
                </a:solidFill>
                <a:ea typeface="Gotham Rounded Book" charset="0"/>
                <a:cs typeface="Gotham Rounded Book" charset="0"/>
              </a:rPr>
              <a:t>(transit-</a:t>
            </a:r>
            <a:r>
              <a:rPr lang="en-US" sz="1100" b="1" u="sng" dirty="0" err="1">
                <a:solidFill>
                  <a:srgbClr val="717074"/>
                </a:solidFill>
                <a:ea typeface="Gotham Rounded Book" charset="0"/>
                <a:cs typeface="Gotham Rounded Book" charset="0"/>
              </a:rPr>
              <a:t>bp</a:t>
            </a:r>
            <a:r>
              <a:rPr lang="en-US" sz="1100" b="1" dirty="0">
                <a:solidFill>
                  <a:srgbClr val="717074"/>
                </a:solidFill>
                <a:ea typeface="Gotham Rounded Book" charset="0"/>
                <a:cs typeface="Gotham Rounded Book" charset="0"/>
              </a:rPr>
              <a:t>-….-switch)</a:t>
            </a:r>
          </a:p>
        </p:txBody>
      </p:sp>
      <p:sp>
        <p:nvSpPr>
          <p:cNvPr id="539" name="Rectangle 538">
            <a:extLst>
              <a:ext uri="{FF2B5EF4-FFF2-40B4-BE49-F238E27FC236}">
                <a16:creationId xmlns:a16="http://schemas.microsoft.com/office/drawing/2014/main" id="{C8841C3E-63AC-5145-87AD-E4394808B0BD}"/>
              </a:ext>
            </a:extLst>
          </p:cNvPr>
          <p:cNvSpPr/>
          <p:nvPr/>
        </p:nvSpPr>
        <p:spPr>
          <a:xfrm>
            <a:off x="9133387" y="3361428"/>
            <a:ext cx="2007344" cy="261610"/>
          </a:xfrm>
          <a:prstGeom prst="rect">
            <a:avLst/>
          </a:prstGeom>
        </p:spPr>
        <p:txBody>
          <a:bodyPr wrap="square">
            <a:spAutoFit/>
          </a:bodyPr>
          <a:lstStyle/>
          <a:p>
            <a:pPr algn="ctr"/>
            <a:r>
              <a:rPr lang="en-US" sz="1100" b="1" dirty="0">
                <a:solidFill>
                  <a:srgbClr val="717074"/>
                </a:solidFill>
                <a:ea typeface="Gotham Rounded Book" charset="0"/>
                <a:cs typeface="Gotham Rounded Book" charset="0"/>
              </a:rPr>
              <a:t>(transit-</a:t>
            </a:r>
            <a:r>
              <a:rPr lang="en-US" sz="1100" b="1" u="sng" dirty="0" err="1">
                <a:solidFill>
                  <a:srgbClr val="717074"/>
                </a:solidFill>
                <a:ea typeface="Gotham Rounded Book" charset="0"/>
                <a:cs typeface="Gotham Rounded Book" charset="0"/>
              </a:rPr>
              <a:t>rl</a:t>
            </a:r>
            <a:r>
              <a:rPr lang="en-US" sz="1100" b="1" dirty="0">
                <a:solidFill>
                  <a:srgbClr val="717074"/>
                </a:solidFill>
                <a:ea typeface="Gotham Rounded Book" charset="0"/>
                <a:cs typeface="Gotham Rounded Book" charset="0"/>
              </a:rPr>
              <a:t>-….-switch)</a:t>
            </a:r>
          </a:p>
        </p:txBody>
      </p:sp>
      <p:sp>
        <p:nvSpPr>
          <p:cNvPr id="540" name="Rectangle 539">
            <a:extLst>
              <a:ext uri="{FF2B5EF4-FFF2-40B4-BE49-F238E27FC236}">
                <a16:creationId xmlns:a16="http://schemas.microsoft.com/office/drawing/2014/main" id="{0358F8C4-FD95-A54F-AF0A-AB3634F8CD48}"/>
              </a:ext>
            </a:extLst>
          </p:cNvPr>
          <p:cNvSpPr/>
          <p:nvPr/>
        </p:nvSpPr>
        <p:spPr>
          <a:xfrm>
            <a:off x="9070371" y="4406537"/>
            <a:ext cx="2007344" cy="261610"/>
          </a:xfrm>
          <a:prstGeom prst="rect">
            <a:avLst/>
          </a:prstGeom>
        </p:spPr>
        <p:txBody>
          <a:bodyPr wrap="square">
            <a:spAutoFit/>
          </a:bodyPr>
          <a:lstStyle/>
          <a:p>
            <a:pPr algn="ctr"/>
            <a:r>
              <a:rPr lang="en-US" sz="1100" b="1" dirty="0">
                <a:solidFill>
                  <a:srgbClr val="717074"/>
                </a:solidFill>
                <a:ea typeface="Gotham Rounded Book" charset="0"/>
                <a:cs typeface="Gotham Rounded Book" charset="0"/>
              </a:rPr>
              <a:t>(transit-</a:t>
            </a:r>
            <a:r>
              <a:rPr lang="en-US" sz="1100" b="1" u="sng" dirty="0" err="1">
                <a:solidFill>
                  <a:srgbClr val="717074"/>
                </a:solidFill>
                <a:ea typeface="Gotham Rounded Book" charset="0"/>
                <a:cs typeface="Gotham Rounded Book" charset="0"/>
              </a:rPr>
              <a:t>bp</a:t>
            </a:r>
            <a:r>
              <a:rPr lang="en-US" sz="1100" b="1" dirty="0">
                <a:solidFill>
                  <a:srgbClr val="717074"/>
                </a:solidFill>
                <a:ea typeface="Gotham Rounded Book" charset="0"/>
                <a:cs typeface="Gotham Rounded Book" charset="0"/>
              </a:rPr>
              <a:t>-….-switch)</a:t>
            </a:r>
          </a:p>
        </p:txBody>
      </p:sp>
      <p:sp>
        <p:nvSpPr>
          <p:cNvPr id="541" name="Rectangle 540">
            <a:extLst>
              <a:ext uri="{FF2B5EF4-FFF2-40B4-BE49-F238E27FC236}">
                <a16:creationId xmlns:a16="http://schemas.microsoft.com/office/drawing/2014/main" id="{1526A978-0810-4B43-9BFA-AD1F93210BB4}"/>
              </a:ext>
            </a:extLst>
          </p:cNvPr>
          <p:cNvSpPr/>
          <p:nvPr/>
        </p:nvSpPr>
        <p:spPr>
          <a:xfrm>
            <a:off x="3304981" y="4523706"/>
            <a:ext cx="284053"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a:t>
            </a:r>
          </a:p>
        </p:txBody>
      </p:sp>
      <p:sp>
        <p:nvSpPr>
          <p:cNvPr id="542" name="Rectangle 541">
            <a:extLst>
              <a:ext uri="{FF2B5EF4-FFF2-40B4-BE49-F238E27FC236}">
                <a16:creationId xmlns:a16="http://schemas.microsoft.com/office/drawing/2014/main" id="{F41FC3A6-41BA-4646-9426-3A13392E156C}"/>
              </a:ext>
            </a:extLst>
          </p:cNvPr>
          <p:cNvSpPr/>
          <p:nvPr/>
        </p:nvSpPr>
        <p:spPr>
          <a:xfrm>
            <a:off x="1336361" y="4507533"/>
            <a:ext cx="284053"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a:t>
            </a:r>
          </a:p>
        </p:txBody>
      </p:sp>
      <p:sp>
        <p:nvSpPr>
          <p:cNvPr id="544" name="Rectangle 543">
            <a:extLst>
              <a:ext uri="{FF2B5EF4-FFF2-40B4-BE49-F238E27FC236}">
                <a16:creationId xmlns:a16="http://schemas.microsoft.com/office/drawing/2014/main" id="{D7B8EDA7-55F9-274A-B597-A68D440C7F42}"/>
              </a:ext>
            </a:extLst>
          </p:cNvPr>
          <p:cNvSpPr/>
          <p:nvPr/>
        </p:nvSpPr>
        <p:spPr>
          <a:xfrm>
            <a:off x="3231409" y="4117385"/>
            <a:ext cx="399885"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.2</a:t>
            </a:r>
          </a:p>
        </p:txBody>
      </p:sp>
      <p:sp>
        <p:nvSpPr>
          <p:cNvPr id="545" name="Rectangle 544">
            <a:extLst>
              <a:ext uri="{FF2B5EF4-FFF2-40B4-BE49-F238E27FC236}">
                <a16:creationId xmlns:a16="http://schemas.microsoft.com/office/drawing/2014/main" id="{8843B28D-1614-C148-8439-5382FFD0D609}"/>
              </a:ext>
            </a:extLst>
          </p:cNvPr>
          <p:cNvSpPr/>
          <p:nvPr/>
        </p:nvSpPr>
        <p:spPr>
          <a:xfrm>
            <a:off x="1214299" y="4122853"/>
            <a:ext cx="399885"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.2</a:t>
            </a:r>
          </a:p>
        </p:txBody>
      </p:sp>
      <p:sp>
        <p:nvSpPr>
          <p:cNvPr id="546" name="Rectangle 545">
            <a:extLst>
              <a:ext uri="{FF2B5EF4-FFF2-40B4-BE49-F238E27FC236}">
                <a16:creationId xmlns:a16="http://schemas.microsoft.com/office/drawing/2014/main" id="{99A7DD44-A290-5142-AF0C-57DF6A7347B7}"/>
              </a:ext>
            </a:extLst>
          </p:cNvPr>
          <p:cNvSpPr/>
          <p:nvPr/>
        </p:nvSpPr>
        <p:spPr>
          <a:xfrm>
            <a:off x="5821289" y="4528548"/>
            <a:ext cx="284053"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a:t>
            </a:r>
          </a:p>
        </p:txBody>
      </p:sp>
      <p:sp>
        <p:nvSpPr>
          <p:cNvPr id="547" name="Rectangle 546">
            <a:extLst>
              <a:ext uri="{FF2B5EF4-FFF2-40B4-BE49-F238E27FC236}">
                <a16:creationId xmlns:a16="http://schemas.microsoft.com/office/drawing/2014/main" id="{C0533629-D21A-9049-AA1B-946992CFB860}"/>
              </a:ext>
            </a:extLst>
          </p:cNvPr>
          <p:cNvSpPr/>
          <p:nvPr/>
        </p:nvSpPr>
        <p:spPr>
          <a:xfrm>
            <a:off x="7860069" y="4523706"/>
            <a:ext cx="284053"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a:t>
            </a:r>
          </a:p>
        </p:txBody>
      </p:sp>
      <p:grpSp>
        <p:nvGrpSpPr>
          <p:cNvPr id="166" name="Group 165">
            <a:extLst>
              <a:ext uri="{FF2B5EF4-FFF2-40B4-BE49-F238E27FC236}">
                <a16:creationId xmlns:a16="http://schemas.microsoft.com/office/drawing/2014/main" id="{13F59E17-586D-1145-9221-8741DD81BDF6}"/>
              </a:ext>
            </a:extLst>
          </p:cNvPr>
          <p:cNvGrpSpPr/>
          <p:nvPr/>
        </p:nvGrpSpPr>
        <p:grpSpPr>
          <a:xfrm>
            <a:off x="8438135" y="5943070"/>
            <a:ext cx="306000" cy="306000"/>
            <a:chOff x="6528282" y="2136284"/>
            <a:chExt cx="1828959" cy="1828959"/>
          </a:xfrm>
        </p:grpSpPr>
        <p:sp>
          <p:nvSpPr>
            <p:cNvPr id="167" name="Oval 166">
              <a:extLst>
                <a:ext uri="{FF2B5EF4-FFF2-40B4-BE49-F238E27FC236}">
                  <a16:creationId xmlns:a16="http://schemas.microsoft.com/office/drawing/2014/main" id="{FF83CFB8-9DED-A644-8A98-FBFCA175019D}"/>
                </a:ext>
              </a:extLst>
            </p:cNvPr>
            <p:cNvSpPr/>
            <p:nvPr/>
          </p:nvSpPr>
          <p:spPr>
            <a:xfrm>
              <a:off x="6528282" y="2136284"/>
              <a:ext cx="1828959" cy="1828959"/>
            </a:xfrm>
            <a:prstGeom prst="ellipse">
              <a:avLst/>
            </a:prstGeom>
            <a:solidFill>
              <a:schemeClr val="accent1"/>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69" name="Freeform 5">
              <a:extLst>
                <a:ext uri="{FF2B5EF4-FFF2-40B4-BE49-F238E27FC236}">
                  <a16:creationId xmlns:a16="http://schemas.microsoft.com/office/drawing/2014/main" id="{DB78EF09-6FA4-224A-B7D6-B42AB7E2774C}"/>
                </a:ext>
              </a:extLst>
            </p:cNvPr>
            <p:cNvSpPr>
              <a:spLocks noChangeAspect="1" noEditPoints="1"/>
            </p:cNvSpPr>
            <p:nvPr/>
          </p:nvSpPr>
          <p:spPr bwMode="auto">
            <a:xfrm>
              <a:off x="6894675" y="2498449"/>
              <a:ext cx="1096168" cy="1096168"/>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70" name="Group 169">
            <a:extLst>
              <a:ext uri="{FF2B5EF4-FFF2-40B4-BE49-F238E27FC236}">
                <a16:creationId xmlns:a16="http://schemas.microsoft.com/office/drawing/2014/main" id="{F514C4B0-9E57-D34D-A8D4-7A9D73F09D6F}"/>
              </a:ext>
            </a:extLst>
          </p:cNvPr>
          <p:cNvGrpSpPr/>
          <p:nvPr/>
        </p:nvGrpSpPr>
        <p:grpSpPr>
          <a:xfrm>
            <a:off x="7928666" y="5943070"/>
            <a:ext cx="306000" cy="306000"/>
            <a:chOff x="6528277" y="2132050"/>
            <a:chExt cx="1828959" cy="1828960"/>
          </a:xfrm>
        </p:grpSpPr>
        <p:sp>
          <p:nvSpPr>
            <p:cNvPr id="171" name="Oval 170">
              <a:extLst>
                <a:ext uri="{FF2B5EF4-FFF2-40B4-BE49-F238E27FC236}">
                  <a16:creationId xmlns:a16="http://schemas.microsoft.com/office/drawing/2014/main" id="{662906E5-08C9-D44D-B715-7CA93514BEEB}"/>
                </a:ext>
              </a:extLst>
            </p:cNvPr>
            <p:cNvSpPr/>
            <p:nvPr/>
          </p:nvSpPr>
          <p:spPr>
            <a:xfrm>
              <a:off x="6528277" y="2132050"/>
              <a:ext cx="1828959" cy="1828960"/>
            </a:xfrm>
            <a:prstGeom prst="ellipse">
              <a:avLst/>
            </a:prstGeom>
            <a:solidFill>
              <a:srgbClr val="002060"/>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72" name="Freeform 5">
              <a:extLst>
                <a:ext uri="{FF2B5EF4-FFF2-40B4-BE49-F238E27FC236}">
                  <a16:creationId xmlns:a16="http://schemas.microsoft.com/office/drawing/2014/main" id="{2DB7F16D-9ADF-9349-B29B-AB27B305F5D8}"/>
                </a:ext>
              </a:extLst>
            </p:cNvPr>
            <p:cNvSpPr>
              <a:spLocks noChangeAspect="1" noEditPoints="1"/>
            </p:cNvSpPr>
            <p:nvPr/>
          </p:nvSpPr>
          <p:spPr bwMode="auto">
            <a:xfrm>
              <a:off x="6894675" y="2498449"/>
              <a:ext cx="1096168" cy="1096168"/>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cxnSp>
        <p:nvCxnSpPr>
          <p:cNvPr id="173" name="Straight Connector 172">
            <a:extLst>
              <a:ext uri="{FF2B5EF4-FFF2-40B4-BE49-F238E27FC236}">
                <a16:creationId xmlns:a16="http://schemas.microsoft.com/office/drawing/2014/main" id="{34FD3AD0-2167-2944-82E7-4E1C36825C8E}"/>
              </a:ext>
            </a:extLst>
          </p:cNvPr>
          <p:cNvCxnSpPr>
            <a:cxnSpLocks/>
            <a:stCxn id="167" idx="0"/>
          </p:cNvCxnSpPr>
          <p:nvPr/>
        </p:nvCxnSpPr>
        <p:spPr bwMode="gray">
          <a:xfrm flipV="1">
            <a:off x="8591135" y="5434806"/>
            <a:ext cx="0" cy="508264"/>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74" name="Straight Connector 173">
            <a:extLst>
              <a:ext uri="{FF2B5EF4-FFF2-40B4-BE49-F238E27FC236}">
                <a16:creationId xmlns:a16="http://schemas.microsoft.com/office/drawing/2014/main" id="{D9298180-E574-6647-8A40-FA158E287F3E}"/>
              </a:ext>
            </a:extLst>
          </p:cNvPr>
          <p:cNvCxnSpPr>
            <a:cxnSpLocks/>
            <a:stCxn id="171" idx="0"/>
          </p:cNvCxnSpPr>
          <p:nvPr/>
        </p:nvCxnSpPr>
        <p:spPr bwMode="gray">
          <a:xfrm flipV="1">
            <a:off x="8081666" y="5630321"/>
            <a:ext cx="0" cy="312749"/>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175" name="Group 174">
            <a:extLst>
              <a:ext uri="{FF2B5EF4-FFF2-40B4-BE49-F238E27FC236}">
                <a16:creationId xmlns:a16="http://schemas.microsoft.com/office/drawing/2014/main" id="{0C4E96D6-0575-2A4B-8396-194676424FBA}"/>
              </a:ext>
            </a:extLst>
          </p:cNvPr>
          <p:cNvGrpSpPr/>
          <p:nvPr/>
        </p:nvGrpSpPr>
        <p:grpSpPr>
          <a:xfrm>
            <a:off x="7508667" y="5951591"/>
            <a:ext cx="306000" cy="306000"/>
            <a:chOff x="6528277" y="2132050"/>
            <a:chExt cx="1828959" cy="1828960"/>
          </a:xfrm>
        </p:grpSpPr>
        <p:sp>
          <p:nvSpPr>
            <p:cNvPr id="176" name="Oval 175">
              <a:extLst>
                <a:ext uri="{FF2B5EF4-FFF2-40B4-BE49-F238E27FC236}">
                  <a16:creationId xmlns:a16="http://schemas.microsoft.com/office/drawing/2014/main" id="{3BF4DD27-38CA-854D-95F9-040D3FB150A9}"/>
                </a:ext>
              </a:extLst>
            </p:cNvPr>
            <p:cNvSpPr/>
            <p:nvPr/>
          </p:nvSpPr>
          <p:spPr>
            <a:xfrm>
              <a:off x="6528277" y="2132050"/>
              <a:ext cx="1828959" cy="1828960"/>
            </a:xfrm>
            <a:prstGeom prst="ellipse">
              <a:avLst/>
            </a:prstGeom>
            <a:solidFill>
              <a:srgbClr val="00B050"/>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77" name="Freeform 5">
              <a:extLst>
                <a:ext uri="{FF2B5EF4-FFF2-40B4-BE49-F238E27FC236}">
                  <a16:creationId xmlns:a16="http://schemas.microsoft.com/office/drawing/2014/main" id="{23BAF70D-1F5F-8A4C-8592-34A6839C0EF8}"/>
                </a:ext>
              </a:extLst>
            </p:cNvPr>
            <p:cNvSpPr>
              <a:spLocks noChangeAspect="1" noEditPoints="1"/>
            </p:cNvSpPr>
            <p:nvPr/>
          </p:nvSpPr>
          <p:spPr bwMode="auto">
            <a:xfrm>
              <a:off x="6894669" y="2528486"/>
              <a:ext cx="1096169" cy="1096167"/>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cxnSp>
        <p:nvCxnSpPr>
          <p:cNvPr id="180" name="Straight Connector 179">
            <a:extLst>
              <a:ext uri="{FF2B5EF4-FFF2-40B4-BE49-F238E27FC236}">
                <a16:creationId xmlns:a16="http://schemas.microsoft.com/office/drawing/2014/main" id="{03213CB8-AA96-E449-943E-DD06BF37619E}"/>
              </a:ext>
            </a:extLst>
          </p:cNvPr>
          <p:cNvCxnSpPr>
            <a:cxnSpLocks/>
          </p:cNvCxnSpPr>
          <p:nvPr/>
        </p:nvCxnSpPr>
        <p:spPr bwMode="gray">
          <a:xfrm flipV="1">
            <a:off x="5530264" y="5846997"/>
            <a:ext cx="0" cy="240790"/>
          </a:xfrm>
          <a:prstGeom prst="line">
            <a:avLst/>
          </a:prstGeom>
          <a:ln w="25400" cap="rnd">
            <a:solidFill>
              <a:srgbClr val="00B050"/>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181" name="Group 180">
            <a:extLst>
              <a:ext uri="{FF2B5EF4-FFF2-40B4-BE49-F238E27FC236}">
                <a16:creationId xmlns:a16="http://schemas.microsoft.com/office/drawing/2014/main" id="{F752CE94-83CC-CE42-9DC6-2409FD5EF75C}"/>
              </a:ext>
            </a:extLst>
          </p:cNvPr>
          <p:cNvGrpSpPr/>
          <p:nvPr/>
        </p:nvGrpSpPr>
        <p:grpSpPr>
          <a:xfrm>
            <a:off x="6312874" y="5940253"/>
            <a:ext cx="306000" cy="306000"/>
            <a:chOff x="6528282" y="2136284"/>
            <a:chExt cx="1828959" cy="1828959"/>
          </a:xfrm>
        </p:grpSpPr>
        <p:sp>
          <p:nvSpPr>
            <p:cNvPr id="182" name="Oval 181">
              <a:extLst>
                <a:ext uri="{FF2B5EF4-FFF2-40B4-BE49-F238E27FC236}">
                  <a16:creationId xmlns:a16="http://schemas.microsoft.com/office/drawing/2014/main" id="{52ACA7CA-D8B1-E842-9116-E5B145D81136}"/>
                </a:ext>
              </a:extLst>
            </p:cNvPr>
            <p:cNvSpPr/>
            <p:nvPr/>
          </p:nvSpPr>
          <p:spPr>
            <a:xfrm>
              <a:off x="6528282" y="2136284"/>
              <a:ext cx="1828959" cy="1828959"/>
            </a:xfrm>
            <a:prstGeom prst="ellipse">
              <a:avLst/>
            </a:prstGeom>
            <a:solidFill>
              <a:schemeClr val="accent1"/>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83" name="Freeform 5">
              <a:extLst>
                <a:ext uri="{FF2B5EF4-FFF2-40B4-BE49-F238E27FC236}">
                  <a16:creationId xmlns:a16="http://schemas.microsoft.com/office/drawing/2014/main" id="{FC6D16BF-BC17-F64C-9FA0-09111FBFD728}"/>
                </a:ext>
              </a:extLst>
            </p:cNvPr>
            <p:cNvSpPr>
              <a:spLocks noChangeAspect="1" noEditPoints="1"/>
            </p:cNvSpPr>
            <p:nvPr/>
          </p:nvSpPr>
          <p:spPr bwMode="auto">
            <a:xfrm>
              <a:off x="6894675" y="2498449"/>
              <a:ext cx="1096168" cy="1096168"/>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84" name="Group 183">
            <a:extLst>
              <a:ext uri="{FF2B5EF4-FFF2-40B4-BE49-F238E27FC236}">
                <a16:creationId xmlns:a16="http://schemas.microsoft.com/office/drawing/2014/main" id="{9A21FD80-8DE5-C849-8460-FB2DD4C753AB}"/>
              </a:ext>
            </a:extLst>
          </p:cNvPr>
          <p:cNvGrpSpPr/>
          <p:nvPr/>
        </p:nvGrpSpPr>
        <p:grpSpPr>
          <a:xfrm>
            <a:off x="5803405" y="5940253"/>
            <a:ext cx="306000" cy="306000"/>
            <a:chOff x="6528277" y="2132050"/>
            <a:chExt cx="1828959" cy="1828960"/>
          </a:xfrm>
        </p:grpSpPr>
        <p:sp>
          <p:nvSpPr>
            <p:cNvPr id="185" name="Oval 184">
              <a:extLst>
                <a:ext uri="{FF2B5EF4-FFF2-40B4-BE49-F238E27FC236}">
                  <a16:creationId xmlns:a16="http://schemas.microsoft.com/office/drawing/2014/main" id="{55A77CB3-FF46-4840-8D10-6102867278B8}"/>
                </a:ext>
              </a:extLst>
            </p:cNvPr>
            <p:cNvSpPr/>
            <p:nvPr/>
          </p:nvSpPr>
          <p:spPr>
            <a:xfrm>
              <a:off x="6528277" y="2132050"/>
              <a:ext cx="1828959" cy="1828960"/>
            </a:xfrm>
            <a:prstGeom prst="ellipse">
              <a:avLst/>
            </a:prstGeom>
            <a:solidFill>
              <a:srgbClr val="002060"/>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86" name="Freeform 5">
              <a:extLst>
                <a:ext uri="{FF2B5EF4-FFF2-40B4-BE49-F238E27FC236}">
                  <a16:creationId xmlns:a16="http://schemas.microsoft.com/office/drawing/2014/main" id="{A215E7D6-8830-834E-8785-25B07136B239}"/>
                </a:ext>
              </a:extLst>
            </p:cNvPr>
            <p:cNvSpPr>
              <a:spLocks noChangeAspect="1" noEditPoints="1"/>
            </p:cNvSpPr>
            <p:nvPr/>
          </p:nvSpPr>
          <p:spPr bwMode="auto">
            <a:xfrm>
              <a:off x="6894675" y="2498449"/>
              <a:ext cx="1096168" cy="1096168"/>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cxnSp>
        <p:nvCxnSpPr>
          <p:cNvPr id="187" name="Straight Connector 186">
            <a:extLst>
              <a:ext uri="{FF2B5EF4-FFF2-40B4-BE49-F238E27FC236}">
                <a16:creationId xmlns:a16="http://schemas.microsoft.com/office/drawing/2014/main" id="{28DEE47A-B0DC-A74A-9269-A0132A6A8EA2}"/>
              </a:ext>
            </a:extLst>
          </p:cNvPr>
          <p:cNvCxnSpPr>
            <a:cxnSpLocks/>
            <a:stCxn id="182" idx="0"/>
          </p:cNvCxnSpPr>
          <p:nvPr/>
        </p:nvCxnSpPr>
        <p:spPr bwMode="gray">
          <a:xfrm flipV="1">
            <a:off x="6465874" y="5431989"/>
            <a:ext cx="0" cy="508264"/>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88" name="Straight Connector 187">
            <a:extLst>
              <a:ext uri="{FF2B5EF4-FFF2-40B4-BE49-F238E27FC236}">
                <a16:creationId xmlns:a16="http://schemas.microsoft.com/office/drawing/2014/main" id="{22D52AA9-A329-684E-AC86-59C1B99BE3FD}"/>
              </a:ext>
            </a:extLst>
          </p:cNvPr>
          <p:cNvCxnSpPr>
            <a:cxnSpLocks/>
            <a:stCxn id="185" idx="0"/>
          </p:cNvCxnSpPr>
          <p:nvPr/>
        </p:nvCxnSpPr>
        <p:spPr bwMode="gray">
          <a:xfrm flipV="1">
            <a:off x="5956405" y="5627504"/>
            <a:ext cx="0" cy="312749"/>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189" name="Group 188">
            <a:extLst>
              <a:ext uri="{FF2B5EF4-FFF2-40B4-BE49-F238E27FC236}">
                <a16:creationId xmlns:a16="http://schemas.microsoft.com/office/drawing/2014/main" id="{094D1725-FA8A-C847-AD12-813B263F7508}"/>
              </a:ext>
            </a:extLst>
          </p:cNvPr>
          <p:cNvGrpSpPr/>
          <p:nvPr/>
        </p:nvGrpSpPr>
        <p:grpSpPr>
          <a:xfrm>
            <a:off x="5383406" y="5948774"/>
            <a:ext cx="306000" cy="306000"/>
            <a:chOff x="6528277" y="2132050"/>
            <a:chExt cx="1828959" cy="1828960"/>
          </a:xfrm>
        </p:grpSpPr>
        <p:sp>
          <p:nvSpPr>
            <p:cNvPr id="190" name="Oval 189">
              <a:extLst>
                <a:ext uri="{FF2B5EF4-FFF2-40B4-BE49-F238E27FC236}">
                  <a16:creationId xmlns:a16="http://schemas.microsoft.com/office/drawing/2014/main" id="{B1D6F422-A756-3C43-8BF6-6D070160DA74}"/>
                </a:ext>
              </a:extLst>
            </p:cNvPr>
            <p:cNvSpPr/>
            <p:nvPr/>
          </p:nvSpPr>
          <p:spPr>
            <a:xfrm>
              <a:off x="6528277" y="2132050"/>
              <a:ext cx="1828959" cy="1828960"/>
            </a:xfrm>
            <a:prstGeom prst="ellipse">
              <a:avLst/>
            </a:prstGeom>
            <a:solidFill>
              <a:srgbClr val="00B050"/>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91" name="Freeform 5">
              <a:extLst>
                <a:ext uri="{FF2B5EF4-FFF2-40B4-BE49-F238E27FC236}">
                  <a16:creationId xmlns:a16="http://schemas.microsoft.com/office/drawing/2014/main" id="{CE152D76-5043-3A4A-9F42-3944451938E2}"/>
                </a:ext>
              </a:extLst>
            </p:cNvPr>
            <p:cNvSpPr>
              <a:spLocks noChangeAspect="1" noEditPoints="1"/>
            </p:cNvSpPr>
            <p:nvPr/>
          </p:nvSpPr>
          <p:spPr bwMode="auto">
            <a:xfrm>
              <a:off x="6894669" y="2528486"/>
              <a:ext cx="1096169" cy="1096167"/>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cxnSp>
        <p:nvCxnSpPr>
          <p:cNvPr id="192" name="Straight Connector 191">
            <a:extLst>
              <a:ext uri="{FF2B5EF4-FFF2-40B4-BE49-F238E27FC236}">
                <a16:creationId xmlns:a16="http://schemas.microsoft.com/office/drawing/2014/main" id="{28DF1E27-C675-5346-9914-518F8D206331}"/>
              </a:ext>
            </a:extLst>
          </p:cNvPr>
          <p:cNvCxnSpPr>
            <a:cxnSpLocks/>
          </p:cNvCxnSpPr>
          <p:nvPr/>
        </p:nvCxnSpPr>
        <p:spPr bwMode="gray">
          <a:xfrm flipH="1">
            <a:off x="6096748" y="4371329"/>
            <a:ext cx="2358" cy="390013"/>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93" name="Straight Connector 192">
            <a:extLst>
              <a:ext uri="{FF2B5EF4-FFF2-40B4-BE49-F238E27FC236}">
                <a16:creationId xmlns:a16="http://schemas.microsoft.com/office/drawing/2014/main" id="{36FDB57B-786E-BD4B-8B03-853DFAAF25C4}"/>
              </a:ext>
            </a:extLst>
          </p:cNvPr>
          <p:cNvCxnSpPr>
            <a:cxnSpLocks/>
          </p:cNvCxnSpPr>
          <p:nvPr/>
        </p:nvCxnSpPr>
        <p:spPr bwMode="gray">
          <a:xfrm flipH="1">
            <a:off x="8189560" y="4359197"/>
            <a:ext cx="2358" cy="390013"/>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179" name="Group 178">
            <a:extLst>
              <a:ext uri="{FF2B5EF4-FFF2-40B4-BE49-F238E27FC236}">
                <a16:creationId xmlns:a16="http://schemas.microsoft.com/office/drawing/2014/main" id="{A401AAA2-EEC9-E946-9264-02EDFD06BD5F}"/>
              </a:ext>
            </a:extLst>
          </p:cNvPr>
          <p:cNvGrpSpPr/>
          <p:nvPr/>
        </p:nvGrpSpPr>
        <p:grpSpPr>
          <a:xfrm>
            <a:off x="124240" y="4635437"/>
            <a:ext cx="1168314" cy="688656"/>
            <a:chOff x="10181414" y="4051265"/>
            <a:chExt cx="1168314" cy="983332"/>
          </a:xfrm>
        </p:grpSpPr>
        <p:sp>
          <p:nvSpPr>
            <p:cNvPr id="194" name="Rectangle 193">
              <a:extLst>
                <a:ext uri="{FF2B5EF4-FFF2-40B4-BE49-F238E27FC236}">
                  <a16:creationId xmlns:a16="http://schemas.microsoft.com/office/drawing/2014/main" id="{A25A46DC-9A1F-E246-9D2B-C4214D16CA52}"/>
                </a:ext>
              </a:extLst>
            </p:cNvPr>
            <p:cNvSpPr/>
            <p:nvPr/>
          </p:nvSpPr>
          <p:spPr bwMode="gray">
            <a:xfrm>
              <a:off x="10181414" y="4051265"/>
              <a:ext cx="1168313" cy="969495"/>
            </a:xfrm>
            <a:prstGeom prst="rect">
              <a:avLst/>
            </a:prstGeom>
            <a:gradFill>
              <a:gsLst>
                <a:gs pos="0">
                  <a:schemeClr val="accent4"/>
                </a:gs>
                <a:gs pos="98000">
                  <a:schemeClr val="accent4"/>
                </a:gs>
                <a:gs pos="98000">
                  <a:schemeClr val="accent6"/>
                </a:gs>
              </a:gsLst>
              <a:lin ang="5400000" scaled="1"/>
            </a:gradFill>
          </p:spPr>
          <p:txBody>
            <a:bodyPr vert="horz" lIns="594360" tIns="457200" rIns="457200" bIns="457200" rtlCol="0">
              <a:noAutofit/>
            </a:bodyPr>
            <a:lstStyle/>
            <a:p>
              <a:pPr>
                <a:lnSpc>
                  <a:spcPct val="90000"/>
                </a:lnSpc>
                <a:spcBef>
                  <a:spcPts val="1500"/>
                </a:spcBef>
                <a:buClr>
                  <a:schemeClr val="tx1">
                    <a:lumMod val="60000"/>
                    <a:lumOff val="40000"/>
                  </a:schemeClr>
                </a:buClr>
                <a:buSzPct val="90000"/>
              </a:pPr>
              <a:endParaRPr lang="en-US" sz="1600" dirty="0">
                <a:solidFill>
                  <a:schemeClr val="bg1"/>
                </a:solidFill>
              </a:endParaRPr>
            </a:p>
          </p:txBody>
        </p:sp>
        <p:sp>
          <p:nvSpPr>
            <p:cNvPr id="195" name="Rectangle 194">
              <a:extLst>
                <a:ext uri="{FF2B5EF4-FFF2-40B4-BE49-F238E27FC236}">
                  <a16:creationId xmlns:a16="http://schemas.microsoft.com/office/drawing/2014/main" id="{72A29D88-3318-4B48-B193-CA80A2D907C4}"/>
                </a:ext>
              </a:extLst>
            </p:cNvPr>
            <p:cNvSpPr/>
            <p:nvPr/>
          </p:nvSpPr>
          <p:spPr>
            <a:xfrm>
              <a:off x="10181415" y="4111701"/>
              <a:ext cx="1168313" cy="922896"/>
            </a:xfrm>
            <a:prstGeom prst="rect">
              <a:avLst/>
            </a:prstGeom>
          </p:spPr>
          <p:txBody>
            <a:bodyPr wrap="square">
              <a:spAutoFit/>
            </a:bodyPr>
            <a:lstStyle/>
            <a:p>
              <a:pPr algn="ctr"/>
              <a:r>
                <a:rPr lang="en-US" sz="1200" b="1" dirty="0">
                  <a:solidFill>
                    <a:schemeClr val="bg1"/>
                  </a:solidFill>
                  <a:ea typeface="Gotham Rounded Book" charset="0"/>
                  <a:cs typeface="Gotham Rounded Book" charset="0"/>
                </a:rPr>
                <a:t>4. Routing Decision on Tier 1 DR</a:t>
              </a:r>
            </a:p>
          </p:txBody>
        </p:sp>
      </p:grpSp>
      <p:sp>
        <p:nvSpPr>
          <p:cNvPr id="6" name="Freeform 5">
            <a:extLst>
              <a:ext uri="{FF2B5EF4-FFF2-40B4-BE49-F238E27FC236}">
                <a16:creationId xmlns:a16="http://schemas.microsoft.com/office/drawing/2014/main" id="{849A64C7-3020-6444-81F2-D5198F7018E2}"/>
              </a:ext>
            </a:extLst>
          </p:cNvPr>
          <p:cNvSpPr/>
          <p:nvPr/>
        </p:nvSpPr>
        <p:spPr>
          <a:xfrm rot="10800000">
            <a:off x="1523772" y="5287357"/>
            <a:ext cx="4707028" cy="718349"/>
          </a:xfrm>
          <a:custGeom>
            <a:avLst/>
            <a:gdLst>
              <a:gd name="connsiteX0" fmla="*/ 4652683 w 4707028"/>
              <a:gd name="connsiteY0" fmla="*/ 618565 h 618565"/>
              <a:gd name="connsiteX1" fmla="*/ 4652683 w 4707028"/>
              <a:gd name="connsiteY1" fmla="*/ 282389 h 618565"/>
              <a:gd name="connsiteX2" fmla="*/ 4087906 w 4707028"/>
              <a:gd name="connsiteY2" fmla="*/ 242048 h 618565"/>
              <a:gd name="connsiteX3" fmla="*/ 2850777 w 4707028"/>
              <a:gd name="connsiteY3" fmla="*/ 268942 h 618565"/>
              <a:gd name="connsiteX4" fmla="*/ 1317812 w 4707028"/>
              <a:gd name="connsiteY4" fmla="*/ 255495 h 618565"/>
              <a:gd name="connsiteX5" fmla="*/ 793377 w 4707028"/>
              <a:gd name="connsiteY5" fmla="*/ 255495 h 618565"/>
              <a:gd name="connsiteX6" fmla="*/ 389965 w 4707028"/>
              <a:gd name="connsiteY6" fmla="*/ 242048 h 618565"/>
              <a:gd name="connsiteX7" fmla="*/ 121024 w 4707028"/>
              <a:gd name="connsiteY7" fmla="*/ 121024 h 618565"/>
              <a:gd name="connsiteX8" fmla="*/ 0 w 4707028"/>
              <a:gd name="connsiteY8" fmla="*/ 0 h 61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07028" h="618565">
                <a:moveTo>
                  <a:pt x="4652683" y="618565"/>
                </a:moveTo>
                <a:cubicBezTo>
                  <a:pt x="4699747" y="481853"/>
                  <a:pt x="4746812" y="345142"/>
                  <a:pt x="4652683" y="282389"/>
                </a:cubicBezTo>
                <a:cubicBezTo>
                  <a:pt x="4558554" y="219636"/>
                  <a:pt x="4388224" y="244289"/>
                  <a:pt x="4087906" y="242048"/>
                </a:cubicBezTo>
                <a:cubicBezTo>
                  <a:pt x="3787588" y="239807"/>
                  <a:pt x="2850777" y="268942"/>
                  <a:pt x="2850777" y="268942"/>
                </a:cubicBezTo>
                <a:lnTo>
                  <a:pt x="1317812" y="255495"/>
                </a:lnTo>
                <a:lnTo>
                  <a:pt x="793377" y="255495"/>
                </a:lnTo>
                <a:cubicBezTo>
                  <a:pt x="638736" y="253254"/>
                  <a:pt x="502024" y="264460"/>
                  <a:pt x="389965" y="242048"/>
                </a:cubicBezTo>
                <a:cubicBezTo>
                  <a:pt x="277906" y="219636"/>
                  <a:pt x="186018" y="161365"/>
                  <a:pt x="121024" y="121024"/>
                </a:cubicBezTo>
                <a:cubicBezTo>
                  <a:pt x="56030" y="80683"/>
                  <a:pt x="28015" y="40341"/>
                  <a:pt x="0" y="0"/>
                </a:cubicBezTo>
              </a:path>
            </a:pathLst>
          </a:custGeom>
          <a:noFill/>
          <a:ln w="38100">
            <a:solidFill>
              <a:srgbClr val="820024"/>
            </a:solidFill>
            <a:tailEnd type="stealth"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199" name="Group 198">
            <a:extLst>
              <a:ext uri="{FF2B5EF4-FFF2-40B4-BE49-F238E27FC236}">
                <a16:creationId xmlns:a16="http://schemas.microsoft.com/office/drawing/2014/main" id="{11D15A0A-132A-134E-9BE4-F19B6345E079}"/>
              </a:ext>
            </a:extLst>
          </p:cNvPr>
          <p:cNvGrpSpPr/>
          <p:nvPr/>
        </p:nvGrpSpPr>
        <p:grpSpPr>
          <a:xfrm>
            <a:off x="3873664" y="4655931"/>
            <a:ext cx="1825737" cy="471475"/>
            <a:chOff x="9416611" y="1601861"/>
            <a:chExt cx="1825737" cy="471475"/>
          </a:xfrm>
        </p:grpSpPr>
        <p:sp>
          <p:nvSpPr>
            <p:cNvPr id="200" name="Rectangle 199">
              <a:extLst>
                <a:ext uri="{FF2B5EF4-FFF2-40B4-BE49-F238E27FC236}">
                  <a16:creationId xmlns:a16="http://schemas.microsoft.com/office/drawing/2014/main" id="{C6CB29D4-02CF-8345-94F9-1AAB01CE44DC}"/>
                </a:ext>
              </a:extLst>
            </p:cNvPr>
            <p:cNvSpPr/>
            <p:nvPr/>
          </p:nvSpPr>
          <p:spPr bwMode="gray">
            <a:xfrm>
              <a:off x="9742114" y="1612337"/>
              <a:ext cx="1152861" cy="460999"/>
            </a:xfrm>
            <a:prstGeom prst="rect">
              <a:avLst/>
            </a:prstGeom>
            <a:gradFill>
              <a:gsLst>
                <a:gs pos="0">
                  <a:schemeClr val="accent1"/>
                </a:gs>
                <a:gs pos="98000">
                  <a:schemeClr val="accent1"/>
                </a:gs>
                <a:gs pos="98000">
                  <a:schemeClr val="accent3"/>
                </a:gs>
              </a:gsLst>
              <a:lin ang="5400000" scaled="1"/>
            </a:gradFill>
          </p:spPr>
          <p:txBody>
            <a:bodyPr vert="horz" lIns="594360" tIns="457200" rIns="457200" bIns="0" rtlCol="0">
              <a:noAutofit/>
            </a:bodyPr>
            <a:lstStyle/>
            <a:p>
              <a:pPr>
                <a:lnSpc>
                  <a:spcPct val="90000"/>
                </a:lnSpc>
                <a:spcBef>
                  <a:spcPts val="1500"/>
                </a:spcBef>
                <a:buClr>
                  <a:schemeClr val="tx1">
                    <a:lumMod val="60000"/>
                    <a:lumOff val="40000"/>
                  </a:schemeClr>
                </a:buClr>
                <a:buSzPct val="90000"/>
              </a:pPr>
              <a:endParaRPr lang="en-US" sz="1600" dirty="0">
                <a:solidFill>
                  <a:schemeClr val="bg1"/>
                </a:solidFill>
              </a:endParaRPr>
            </a:p>
          </p:txBody>
        </p:sp>
        <p:sp>
          <p:nvSpPr>
            <p:cNvPr id="201" name="Rectangle 200">
              <a:extLst>
                <a:ext uri="{FF2B5EF4-FFF2-40B4-BE49-F238E27FC236}">
                  <a16:creationId xmlns:a16="http://schemas.microsoft.com/office/drawing/2014/main" id="{E358411D-FEFA-2F45-979D-5EFAEBD2920C}"/>
                </a:ext>
              </a:extLst>
            </p:cNvPr>
            <p:cNvSpPr/>
            <p:nvPr/>
          </p:nvSpPr>
          <p:spPr>
            <a:xfrm>
              <a:off x="9416611" y="1601861"/>
              <a:ext cx="1825737" cy="461665"/>
            </a:xfrm>
            <a:prstGeom prst="rect">
              <a:avLst/>
            </a:prstGeom>
          </p:spPr>
          <p:txBody>
            <a:bodyPr wrap="square">
              <a:spAutoFit/>
            </a:bodyPr>
            <a:lstStyle/>
            <a:p>
              <a:pPr algn="ctr"/>
              <a:r>
                <a:rPr lang="en-US" sz="1200" b="1" dirty="0">
                  <a:solidFill>
                    <a:schemeClr val="bg1"/>
                  </a:solidFill>
                  <a:ea typeface="Gotham Rounded Book" charset="0"/>
                  <a:cs typeface="Gotham Rounded Book" charset="0"/>
                </a:rPr>
                <a:t>5. </a:t>
              </a:r>
              <a:r>
                <a:rPr lang="en-US" sz="1200" b="1" dirty="0" err="1">
                  <a:solidFill>
                    <a:schemeClr val="bg1"/>
                  </a:solidFill>
                  <a:ea typeface="Gotham Rounded Book" charset="0"/>
                  <a:cs typeface="Gotham Rounded Book" charset="0"/>
                </a:rPr>
                <a:t>Geneve</a:t>
              </a:r>
              <a:r>
                <a:rPr lang="en-US" sz="1200" b="1" dirty="0">
                  <a:solidFill>
                    <a:schemeClr val="bg1"/>
                  </a:solidFill>
                  <a:ea typeface="Gotham Rounded Book" charset="0"/>
                  <a:cs typeface="Gotham Rounded Book" charset="0"/>
                </a:rPr>
                <a:t> Encapsulation</a:t>
              </a:r>
            </a:p>
          </p:txBody>
        </p:sp>
      </p:grpSp>
      <p:grpSp>
        <p:nvGrpSpPr>
          <p:cNvPr id="202" name="Group 201">
            <a:extLst>
              <a:ext uri="{FF2B5EF4-FFF2-40B4-BE49-F238E27FC236}">
                <a16:creationId xmlns:a16="http://schemas.microsoft.com/office/drawing/2014/main" id="{D51B9903-7524-4148-96DB-871E03C953D1}"/>
              </a:ext>
            </a:extLst>
          </p:cNvPr>
          <p:cNvGrpSpPr/>
          <p:nvPr/>
        </p:nvGrpSpPr>
        <p:grpSpPr>
          <a:xfrm>
            <a:off x="144763" y="3617293"/>
            <a:ext cx="1168314" cy="688656"/>
            <a:chOff x="10181414" y="4051265"/>
            <a:chExt cx="1168314" cy="983332"/>
          </a:xfrm>
        </p:grpSpPr>
        <p:sp>
          <p:nvSpPr>
            <p:cNvPr id="203" name="Rectangle 202">
              <a:extLst>
                <a:ext uri="{FF2B5EF4-FFF2-40B4-BE49-F238E27FC236}">
                  <a16:creationId xmlns:a16="http://schemas.microsoft.com/office/drawing/2014/main" id="{B95AFF66-0609-4344-8462-5EAAD433A929}"/>
                </a:ext>
              </a:extLst>
            </p:cNvPr>
            <p:cNvSpPr/>
            <p:nvPr/>
          </p:nvSpPr>
          <p:spPr bwMode="gray">
            <a:xfrm>
              <a:off x="10181414" y="4051265"/>
              <a:ext cx="1168313" cy="969495"/>
            </a:xfrm>
            <a:prstGeom prst="rect">
              <a:avLst/>
            </a:prstGeom>
            <a:gradFill>
              <a:gsLst>
                <a:gs pos="0">
                  <a:schemeClr val="accent4"/>
                </a:gs>
                <a:gs pos="98000">
                  <a:schemeClr val="accent4"/>
                </a:gs>
                <a:gs pos="98000">
                  <a:schemeClr val="accent6"/>
                </a:gs>
              </a:gsLst>
              <a:lin ang="5400000" scaled="1"/>
            </a:gradFill>
          </p:spPr>
          <p:txBody>
            <a:bodyPr vert="horz" lIns="594360" tIns="457200" rIns="457200" bIns="457200" rtlCol="0">
              <a:noAutofit/>
            </a:bodyPr>
            <a:lstStyle/>
            <a:p>
              <a:pPr>
                <a:lnSpc>
                  <a:spcPct val="90000"/>
                </a:lnSpc>
                <a:spcBef>
                  <a:spcPts val="1500"/>
                </a:spcBef>
                <a:buClr>
                  <a:schemeClr val="tx1">
                    <a:lumMod val="60000"/>
                    <a:lumOff val="40000"/>
                  </a:schemeClr>
                </a:buClr>
                <a:buSzPct val="90000"/>
              </a:pPr>
              <a:endParaRPr lang="en-US" sz="1600" dirty="0">
                <a:solidFill>
                  <a:schemeClr val="bg1"/>
                </a:solidFill>
              </a:endParaRPr>
            </a:p>
          </p:txBody>
        </p:sp>
        <p:sp>
          <p:nvSpPr>
            <p:cNvPr id="204" name="Rectangle 203">
              <a:extLst>
                <a:ext uri="{FF2B5EF4-FFF2-40B4-BE49-F238E27FC236}">
                  <a16:creationId xmlns:a16="http://schemas.microsoft.com/office/drawing/2014/main" id="{E6426789-0070-5F45-B0D9-3A5B42BA5730}"/>
                </a:ext>
              </a:extLst>
            </p:cNvPr>
            <p:cNvSpPr/>
            <p:nvPr/>
          </p:nvSpPr>
          <p:spPr>
            <a:xfrm>
              <a:off x="10181415" y="4111701"/>
              <a:ext cx="1168313" cy="922896"/>
            </a:xfrm>
            <a:prstGeom prst="rect">
              <a:avLst/>
            </a:prstGeom>
          </p:spPr>
          <p:txBody>
            <a:bodyPr wrap="square">
              <a:spAutoFit/>
            </a:bodyPr>
            <a:lstStyle/>
            <a:p>
              <a:pPr algn="ctr"/>
              <a:r>
                <a:rPr lang="en-US" sz="1200" b="1" dirty="0">
                  <a:solidFill>
                    <a:schemeClr val="bg1"/>
                  </a:solidFill>
                  <a:ea typeface="Gotham Rounded Book" charset="0"/>
                  <a:cs typeface="Gotham Rounded Book" charset="0"/>
                </a:rPr>
                <a:t>3. Routing Decision on Tier 1 SR</a:t>
              </a:r>
            </a:p>
          </p:txBody>
        </p:sp>
      </p:grpSp>
      <p:sp>
        <p:nvSpPr>
          <p:cNvPr id="205" name="Freeform 204">
            <a:extLst>
              <a:ext uri="{FF2B5EF4-FFF2-40B4-BE49-F238E27FC236}">
                <a16:creationId xmlns:a16="http://schemas.microsoft.com/office/drawing/2014/main" id="{0D3F6478-570A-7D46-9557-B52EF7E8083E}"/>
              </a:ext>
            </a:extLst>
          </p:cNvPr>
          <p:cNvSpPr/>
          <p:nvPr/>
        </p:nvSpPr>
        <p:spPr>
          <a:xfrm rot="11028544">
            <a:off x="1695801" y="3088984"/>
            <a:ext cx="59623" cy="726141"/>
          </a:xfrm>
          <a:custGeom>
            <a:avLst/>
            <a:gdLst>
              <a:gd name="connsiteX0" fmla="*/ 2587 w 2587"/>
              <a:gd name="connsiteY0" fmla="*/ 726141 h 726141"/>
              <a:gd name="connsiteX1" fmla="*/ 2587 w 2587"/>
              <a:gd name="connsiteY1" fmla="*/ 0 h 726141"/>
            </a:gdLst>
            <a:ahLst/>
            <a:cxnLst>
              <a:cxn ang="0">
                <a:pos x="connsiteX0" y="connsiteY0"/>
              </a:cxn>
              <a:cxn ang="0">
                <a:pos x="connsiteX1" y="connsiteY1"/>
              </a:cxn>
            </a:cxnLst>
            <a:rect l="l" t="t" r="r" b="b"/>
            <a:pathLst>
              <a:path w="2587" h="726141">
                <a:moveTo>
                  <a:pt x="2587" y="726141"/>
                </a:moveTo>
                <a:cubicBezTo>
                  <a:pt x="346" y="425823"/>
                  <a:pt x="-1895" y="125506"/>
                  <a:pt x="2587" y="0"/>
                </a:cubicBezTo>
              </a:path>
            </a:pathLst>
          </a:custGeom>
          <a:noFill/>
          <a:ln w="38100">
            <a:solidFill>
              <a:srgbClr val="820024"/>
            </a:solidFill>
            <a:tailEnd type="stealth"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206" name="Group 205">
            <a:extLst>
              <a:ext uri="{FF2B5EF4-FFF2-40B4-BE49-F238E27FC236}">
                <a16:creationId xmlns:a16="http://schemas.microsoft.com/office/drawing/2014/main" id="{9609064D-19F3-7F44-ABA0-160910280E59}"/>
              </a:ext>
            </a:extLst>
          </p:cNvPr>
          <p:cNvGrpSpPr/>
          <p:nvPr/>
        </p:nvGrpSpPr>
        <p:grpSpPr>
          <a:xfrm>
            <a:off x="125072" y="2639988"/>
            <a:ext cx="1168314" cy="688656"/>
            <a:chOff x="10181414" y="4051265"/>
            <a:chExt cx="1168314" cy="983332"/>
          </a:xfrm>
        </p:grpSpPr>
        <p:sp>
          <p:nvSpPr>
            <p:cNvPr id="207" name="Rectangle 206">
              <a:extLst>
                <a:ext uri="{FF2B5EF4-FFF2-40B4-BE49-F238E27FC236}">
                  <a16:creationId xmlns:a16="http://schemas.microsoft.com/office/drawing/2014/main" id="{CE83745B-48B9-1041-B6F2-EB06713B0BDB}"/>
                </a:ext>
              </a:extLst>
            </p:cNvPr>
            <p:cNvSpPr/>
            <p:nvPr/>
          </p:nvSpPr>
          <p:spPr bwMode="gray">
            <a:xfrm>
              <a:off x="10181414" y="4051265"/>
              <a:ext cx="1168313" cy="969495"/>
            </a:xfrm>
            <a:prstGeom prst="rect">
              <a:avLst/>
            </a:prstGeom>
            <a:solidFill>
              <a:srgbClr val="002060"/>
            </a:solidFill>
          </p:spPr>
          <p:txBody>
            <a:bodyPr vert="horz" lIns="594360" tIns="457200" rIns="457200" bIns="457200" rtlCol="0">
              <a:noAutofit/>
            </a:bodyPr>
            <a:lstStyle/>
            <a:p>
              <a:pPr>
                <a:lnSpc>
                  <a:spcPct val="90000"/>
                </a:lnSpc>
                <a:spcBef>
                  <a:spcPts val="1500"/>
                </a:spcBef>
                <a:buClr>
                  <a:schemeClr val="tx1">
                    <a:lumMod val="60000"/>
                    <a:lumOff val="40000"/>
                  </a:schemeClr>
                </a:buClr>
                <a:buSzPct val="90000"/>
              </a:pPr>
              <a:endParaRPr lang="en-US" sz="1600" dirty="0">
                <a:solidFill>
                  <a:schemeClr val="bg1"/>
                </a:solidFill>
              </a:endParaRPr>
            </a:p>
          </p:txBody>
        </p:sp>
        <p:sp>
          <p:nvSpPr>
            <p:cNvPr id="208" name="Rectangle 207">
              <a:extLst>
                <a:ext uri="{FF2B5EF4-FFF2-40B4-BE49-F238E27FC236}">
                  <a16:creationId xmlns:a16="http://schemas.microsoft.com/office/drawing/2014/main" id="{5353CCC9-A8BC-0A42-813F-8EFEF0F3B7F6}"/>
                </a:ext>
              </a:extLst>
            </p:cNvPr>
            <p:cNvSpPr/>
            <p:nvPr/>
          </p:nvSpPr>
          <p:spPr>
            <a:xfrm>
              <a:off x="10181415" y="4111701"/>
              <a:ext cx="1168313" cy="922896"/>
            </a:xfrm>
            <a:prstGeom prst="rect">
              <a:avLst/>
            </a:prstGeom>
          </p:spPr>
          <p:txBody>
            <a:bodyPr wrap="square">
              <a:spAutoFit/>
            </a:bodyPr>
            <a:lstStyle/>
            <a:p>
              <a:pPr algn="ctr"/>
              <a:r>
                <a:rPr lang="en-US" sz="1200" b="1" dirty="0">
                  <a:solidFill>
                    <a:schemeClr val="bg1"/>
                  </a:solidFill>
                  <a:ea typeface="Gotham Rounded Book" charset="0"/>
                  <a:cs typeface="Gotham Rounded Book" charset="0"/>
                </a:rPr>
                <a:t>2. Routing Decision on Tier 0 DR</a:t>
              </a:r>
            </a:p>
          </p:txBody>
        </p:sp>
      </p:grpSp>
      <p:sp>
        <p:nvSpPr>
          <p:cNvPr id="215" name="Freeform 214">
            <a:extLst>
              <a:ext uri="{FF2B5EF4-FFF2-40B4-BE49-F238E27FC236}">
                <a16:creationId xmlns:a16="http://schemas.microsoft.com/office/drawing/2014/main" id="{B1A11258-764D-044D-B202-38370F60EC3D}"/>
              </a:ext>
            </a:extLst>
          </p:cNvPr>
          <p:cNvSpPr/>
          <p:nvPr/>
        </p:nvSpPr>
        <p:spPr>
          <a:xfrm rot="10800000">
            <a:off x="1722661" y="2090300"/>
            <a:ext cx="45719" cy="726141"/>
          </a:xfrm>
          <a:custGeom>
            <a:avLst/>
            <a:gdLst>
              <a:gd name="connsiteX0" fmla="*/ 2587 w 2587"/>
              <a:gd name="connsiteY0" fmla="*/ 726141 h 726141"/>
              <a:gd name="connsiteX1" fmla="*/ 2587 w 2587"/>
              <a:gd name="connsiteY1" fmla="*/ 0 h 726141"/>
            </a:gdLst>
            <a:ahLst/>
            <a:cxnLst>
              <a:cxn ang="0">
                <a:pos x="connsiteX0" y="connsiteY0"/>
              </a:cxn>
              <a:cxn ang="0">
                <a:pos x="connsiteX1" y="connsiteY1"/>
              </a:cxn>
            </a:cxnLst>
            <a:rect l="l" t="t" r="r" b="b"/>
            <a:pathLst>
              <a:path w="2587" h="726141">
                <a:moveTo>
                  <a:pt x="2587" y="726141"/>
                </a:moveTo>
                <a:cubicBezTo>
                  <a:pt x="346" y="425823"/>
                  <a:pt x="-1895" y="125506"/>
                  <a:pt x="2587" y="0"/>
                </a:cubicBezTo>
              </a:path>
            </a:pathLst>
          </a:custGeom>
          <a:noFill/>
          <a:ln w="38100">
            <a:solidFill>
              <a:srgbClr val="820024"/>
            </a:solidFill>
            <a:tailEnd type="stealth"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216" name="Group 215">
            <a:extLst>
              <a:ext uri="{FF2B5EF4-FFF2-40B4-BE49-F238E27FC236}">
                <a16:creationId xmlns:a16="http://schemas.microsoft.com/office/drawing/2014/main" id="{D308881A-350C-624C-8236-0FB5B8EA0038}"/>
              </a:ext>
            </a:extLst>
          </p:cNvPr>
          <p:cNvGrpSpPr/>
          <p:nvPr/>
        </p:nvGrpSpPr>
        <p:grpSpPr>
          <a:xfrm>
            <a:off x="86853" y="1596673"/>
            <a:ext cx="1168314" cy="688656"/>
            <a:chOff x="10181414" y="4051265"/>
            <a:chExt cx="1168314" cy="983332"/>
          </a:xfrm>
        </p:grpSpPr>
        <p:sp>
          <p:nvSpPr>
            <p:cNvPr id="217" name="Rectangle 216">
              <a:extLst>
                <a:ext uri="{FF2B5EF4-FFF2-40B4-BE49-F238E27FC236}">
                  <a16:creationId xmlns:a16="http://schemas.microsoft.com/office/drawing/2014/main" id="{08A8A5E1-EABB-8C47-A129-F474C942042D}"/>
                </a:ext>
              </a:extLst>
            </p:cNvPr>
            <p:cNvSpPr/>
            <p:nvPr/>
          </p:nvSpPr>
          <p:spPr bwMode="gray">
            <a:xfrm>
              <a:off x="10181414" y="4051265"/>
              <a:ext cx="1168313" cy="969495"/>
            </a:xfrm>
            <a:prstGeom prst="rect">
              <a:avLst/>
            </a:prstGeom>
            <a:solidFill>
              <a:srgbClr val="002060"/>
            </a:solidFill>
          </p:spPr>
          <p:txBody>
            <a:bodyPr vert="horz" lIns="594360" tIns="457200" rIns="457200" bIns="457200" rtlCol="0">
              <a:noAutofit/>
            </a:bodyPr>
            <a:lstStyle/>
            <a:p>
              <a:pPr>
                <a:lnSpc>
                  <a:spcPct val="90000"/>
                </a:lnSpc>
                <a:spcBef>
                  <a:spcPts val="1500"/>
                </a:spcBef>
                <a:buClr>
                  <a:schemeClr val="tx1">
                    <a:lumMod val="60000"/>
                    <a:lumOff val="40000"/>
                  </a:schemeClr>
                </a:buClr>
                <a:buSzPct val="90000"/>
              </a:pPr>
              <a:endParaRPr lang="en-US" sz="1600" dirty="0">
                <a:solidFill>
                  <a:schemeClr val="bg1"/>
                </a:solidFill>
              </a:endParaRPr>
            </a:p>
          </p:txBody>
        </p:sp>
        <p:sp>
          <p:nvSpPr>
            <p:cNvPr id="218" name="Rectangle 217">
              <a:extLst>
                <a:ext uri="{FF2B5EF4-FFF2-40B4-BE49-F238E27FC236}">
                  <a16:creationId xmlns:a16="http://schemas.microsoft.com/office/drawing/2014/main" id="{CFBE5871-6F86-6646-8253-C3AFDE0B8BEB}"/>
                </a:ext>
              </a:extLst>
            </p:cNvPr>
            <p:cNvSpPr/>
            <p:nvPr/>
          </p:nvSpPr>
          <p:spPr>
            <a:xfrm>
              <a:off x="10181415" y="4111701"/>
              <a:ext cx="1168313" cy="922896"/>
            </a:xfrm>
            <a:prstGeom prst="rect">
              <a:avLst/>
            </a:prstGeom>
          </p:spPr>
          <p:txBody>
            <a:bodyPr wrap="square">
              <a:spAutoFit/>
            </a:bodyPr>
            <a:lstStyle/>
            <a:p>
              <a:pPr algn="ctr"/>
              <a:r>
                <a:rPr lang="en-US" sz="1200" b="1" dirty="0">
                  <a:solidFill>
                    <a:schemeClr val="bg1"/>
                  </a:solidFill>
                  <a:ea typeface="Gotham Rounded Book" charset="0"/>
                  <a:cs typeface="Gotham Rounded Book" charset="0"/>
                </a:rPr>
                <a:t>1. Routing Decision on Tier 0 SR</a:t>
              </a:r>
            </a:p>
          </p:txBody>
        </p:sp>
      </p:grpSp>
      <p:sp>
        <p:nvSpPr>
          <p:cNvPr id="219" name="Freeform 218">
            <a:extLst>
              <a:ext uri="{FF2B5EF4-FFF2-40B4-BE49-F238E27FC236}">
                <a16:creationId xmlns:a16="http://schemas.microsoft.com/office/drawing/2014/main" id="{5AB965BB-B6FF-514A-9E05-EB56DC82022D}"/>
              </a:ext>
            </a:extLst>
          </p:cNvPr>
          <p:cNvSpPr/>
          <p:nvPr/>
        </p:nvSpPr>
        <p:spPr>
          <a:xfrm rot="10800000" flipH="1">
            <a:off x="1481715" y="1126204"/>
            <a:ext cx="45719" cy="628010"/>
          </a:xfrm>
          <a:custGeom>
            <a:avLst/>
            <a:gdLst>
              <a:gd name="connsiteX0" fmla="*/ 2587 w 2587"/>
              <a:gd name="connsiteY0" fmla="*/ 726141 h 726141"/>
              <a:gd name="connsiteX1" fmla="*/ 2587 w 2587"/>
              <a:gd name="connsiteY1" fmla="*/ 0 h 726141"/>
            </a:gdLst>
            <a:ahLst/>
            <a:cxnLst>
              <a:cxn ang="0">
                <a:pos x="connsiteX0" y="connsiteY0"/>
              </a:cxn>
              <a:cxn ang="0">
                <a:pos x="connsiteX1" y="connsiteY1"/>
              </a:cxn>
            </a:cxnLst>
            <a:rect l="l" t="t" r="r" b="b"/>
            <a:pathLst>
              <a:path w="2587" h="726141">
                <a:moveTo>
                  <a:pt x="2587" y="726141"/>
                </a:moveTo>
                <a:cubicBezTo>
                  <a:pt x="346" y="425823"/>
                  <a:pt x="-1895" y="125506"/>
                  <a:pt x="2587" y="0"/>
                </a:cubicBezTo>
              </a:path>
            </a:pathLst>
          </a:custGeom>
          <a:noFill/>
          <a:ln w="38100">
            <a:solidFill>
              <a:srgbClr val="820024"/>
            </a:solidFill>
            <a:tailEnd type="stealth"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96" name="TextBox 195">
            <a:extLst>
              <a:ext uri="{FF2B5EF4-FFF2-40B4-BE49-F238E27FC236}">
                <a16:creationId xmlns:a16="http://schemas.microsoft.com/office/drawing/2014/main" id="{23E82131-9ECA-9D48-99B6-401AA657CD9F}"/>
              </a:ext>
            </a:extLst>
          </p:cNvPr>
          <p:cNvSpPr txBox="1"/>
          <p:nvPr/>
        </p:nvSpPr>
        <p:spPr>
          <a:xfrm>
            <a:off x="1298194" y="2072354"/>
            <a:ext cx="225912" cy="184666"/>
          </a:xfrm>
          <a:prstGeom prst="rect">
            <a:avLst/>
          </a:prstGeom>
          <a:solidFill>
            <a:schemeClr val="bg1"/>
          </a:solidFill>
          <a:ln w="12700">
            <a:solidFill>
              <a:srgbClr val="0070C0"/>
            </a:solidFill>
          </a:ln>
        </p:spPr>
        <p:txBody>
          <a:bodyPr wrap="square" lIns="0" tIns="0" rIns="0" bIns="0" rtlCol="0">
            <a:spAutoFit/>
          </a:bodyPr>
          <a:lstStyle>
            <a:defPPr>
              <a:defRPr lang="en-US"/>
            </a:defPPr>
            <a:lvl1pPr algn="ctr">
              <a:spcAft>
                <a:spcPts val="600"/>
              </a:spcAft>
              <a:defRPr sz="1600" b="1">
                <a:solidFill>
                  <a:schemeClr val="tx1">
                    <a:lumMod val="50000"/>
                  </a:schemeClr>
                </a:solidFill>
              </a:defRPr>
            </a:lvl1pPr>
          </a:lstStyle>
          <a:p>
            <a:r>
              <a:rPr lang="en-US" sz="1200" dirty="0"/>
              <a:t>.2</a:t>
            </a:r>
          </a:p>
        </p:txBody>
      </p:sp>
      <p:sp>
        <p:nvSpPr>
          <p:cNvPr id="197" name="TextBox 196">
            <a:extLst>
              <a:ext uri="{FF2B5EF4-FFF2-40B4-BE49-F238E27FC236}">
                <a16:creationId xmlns:a16="http://schemas.microsoft.com/office/drawing/2014/main" id="{241F9A85-3496-344D-A00F-2F22EEEAC042}"/>
              </a:ext>
            </a:extLst>
          </p:cNvPr>
          <p:cNvSpPr txBox="1"/>
          <p:nvPr/>
        </p:nvSpPr>
        <p:spPr>
          <a:xfrm>
            <a:off x="3271780" y="2099381"/>
            <a:ext cx="290464" cy="184666"/>
          </a:xfrm>
          <a:prstGeom prst="rect">
            <a:avLst/>
          </a:prstGeom>
          <a:solidFill>
            <a:schemeClr val="bg1"/>
          </a:solidFill>
          <a:ln w="12700">
            <a:solidFill>
              <a:srgbClr val="0070C0"/>
            </a:solidFill>
          </a:ln>
        </p:spPr>
        <p:txBody>
          <a:bodyPr wrap="square" lIns="0" tIns="0" rIns="0" bIns="0" rtlCol="0">
            <a:spAutoFit/>
          </a:bodyPr>
          <a:lstStyle/>
          <a:p>
            <a:pPr algn="ctr">
              <a:spcAft>
                <a:spcPts val="600"/>
              </a:spcAft>
            </a:pPr>
            <a:r>
              <a:rPr lang="en-US" sz="1200" b="1" dirty="0">
                <a:solidFill>
                  <a:schemeClr val="tx1">
                    <a:lumMod val="50000"/>
                  </a:schemeClr>
                </a:solidFill>
              </a:rPr>
              <a:t>.3</a:t>
            </a:r>
          </a:p>
        </p:txBody>
      </p:sp>
      <p:sp>
        <p:nvSpPr>
          <p:cNvPr id="213" name="Freeform 212">
            <a:extLst>
              <a:ext uri="{FF2B5EF4-FFF2-40B4-BE49-F238E27FC236}">
                <a16:creationId xmlns:a16="http://schemas.microsoft.com/office/drawing/2014/main" id="{A1E2F135-5396-E142-8095-A6BD886758BD}"/>
              </a:ext>
            </a:extLst>
          </p:cNvPr>
          <p:cNvSpPr/>
          <p:nvPr/>
        </p:nvSpPr>
        <p:spPr>
          <a:xfrm rot="11028544">
            <a:off x="1656060" y="4134547"/>
            <a:ext cx="59623" cy="726141"/>
          </a:xfrm>
          <a:custGeom>
            <a:avLst/>
            <a:gdLst>
              <a:gd name="connsiteX0" fmla="*/ 2587 w 2587"/>
              <a:gd name="connsiteY0" fmla="*/ 726141 h 726141"/>
              <a:gd name="connsiteX1" fmla="*/ 2587 w 2587"/>
              <a:gd name="connsiteY1" fmla="*/ 0 h 726141"/>
            </a:gdLst>
            <a:ahLst/>
            <a:cxnLst>
              <a:cxn ang="0">
                <a:pos x="connsiteX0" y="connsiteY0"/>
              </a:cxn>
              <a:cxn ang="0">
                <a:pos x="connsiteX1" y="connsiteY1"/>
              </a:cxn>
            </a:cxnLst>
            <a:rect l="l" t="t" r="r" b="b"/>
            <a:pathLst>
              <a:path w="2587" h="726141">
                <a:moveTo>
                  <a:pt x="2587" y="726141"/>
                </a:moveTo>
                <a:cubicBezTo>
                  <a:pt x="346" y="425823"/>
                  <a:pt x="-1895" y="125506"/>
                  <a:pt x="2587" y="0"/>
                </a:cubicBezTo>
              </a:path>
            </a:pathLst>
          </a:custGeom>
          <a:noFill/>
          <a:ln w="38100">
            <a:solidFill>
              <a:srgbClr val="820024"/>
            </a:solidFill>
            <a:tailEnd type="stealth"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14" name="Freeform 213">
            <a:extLst>
              <a:ext uri="{FF2B5EF4-FFF2-40B4-BE49-F238E27FC236}">
                <a16:creationId xmlns:a16="http://schemas.microsoft.com/office/drawing/2014/main" id="{DBABBF51-8FF7-7F44-808B-534AC0BD9C49}"/>
              </a:ext>
            </a:extLst>
          </p:cNvPr>
          <p:cNvSpPr/>
          <p:nvPr/>
        </p:nvSpPr>
        <p:spPr>
          <a:xfrm rot="10800000">
            <a:off x="3713351" y="2084254"/>
            <a:ext cx="45719" cy="726141"/>
          </a:xfrm>
          <a:custGeom>
            <a:avLst/>
            <a:gdLst>
              <a:gd name="connsiteX0" fmla="*/ 2587 w 2587"/>
              <a:gd name="connsiteY0" fmla="*/ 726141 h 726141"/>
              <a:gd name="connsiteX1" fmla="*/ 2587 w 2587"/>
              <a:gd name="connsiteY1" fmla="*/ 0 h 726141"/>
            </a:gdLst>
            <a:ahLst/>
            <a:cxnLst>
              <a:cxn ang="0">
                <a:pos x="connsiteX0" y="connsiteY0"/>
              </a:cxn>
              <a:cxn ang="0">
                <a:pos x="connsiteX1" y="connsiteY1"/>
              </a:cxn>
            </a:cxnLst>
            <a:rect l="l" t="t" r="r" b="b"/>
            <a:pathLst>
              <a:path w="2587" h="726141">
                <a:moveTo>
                  <a:pt x="2587" y="726141"/>
                </a:moveTo>
                <a:cubicBezTo>
                  <a:pt x="346" y="425823"/>
                  <a:pt x="-1895" y="125506"/>
                  <a:pt x="2587" y="0"/>
                </a:cubicBezTo>
              </a:path>
            </a:pathLst>
          </a:custGeom>
          <a:noFill/>
          <a:ln w="38100">
            <a:solidFill>
              <a:srgbClr val="820024"/>
            </a:solidFill>
            <a:tailEnd type="stealth"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21" name="Freeform 220">
            <a:extLst>
              <a:ext uri="{FF2B5EF4-FFF2-40B4-BE49-F238E27FC236}">
                <a16:creationId xmlns:a16="http://schemas.microsoft.com/office/drawing/2014/main" id="{21B99902-27D4-454D-8B11-0E4FE8AECBCA}"/>
              </a:ext>
            </a:extLst>
          </p:cNvPr>
          <p:cNvSpPr/>
          <p:nvPr/>
        </p:nvSpPr>
        <p:spPr>
          <a:xfrm rot="13498702">
            <a:off x="2303077" y="2561203"/>
            <a:ext cx="760679" cy="1838585"/>
          </a:xfrm>
          <a:custGeom>
            <a:avLst/>
            <a:gdLst>
              <a:gd name="connsiteX0" fmla="*/ 2587 w 2587"/>
              <a:gd name="connsiteY0" fmla="*/ 726141 h 726141"/>
              <a:gd name="connsiteX1" fmla="*/ 2587 w 2587"/>
              <a:gd name="connsiteY1" fmla="*/ 0 h 726141"/>
              <a:gd name="connsiteX0" fmla="*/ 5395 w 14873"/>
              <a:gd name="connsiteY0" fmla="*/ 10341 h 10341"/>
              <a:gd name="connsiteX1" fmla="*/ 14873 w 14873"/>
              <a:gd name="connsiteY1" fmla="*/ 0 h 10341"/>
              <a:gd name="connsiteX0" fmla="*/ 647 w 10125"/>
              <a:gd name="connsiteY0" fmla="*/ 10341 h 10341"/>
              <a:gd name="connsiteX1" fmla="*/ 10125 w 10125"/>
              <a:gd name="connsiteY1" fmla="*/ 0 h 10341"/>
              <a:gd name="connsiteX0" fmla="*/ 0 w 9478"/>
              <a:gd name="connsiteY0" fmla="*/ 10341 h 10341"/>
              <a:gd name="connsiteX1" fmla="*/ 9478 w 9478"/>
              <a:gd name="connsiteY1" fmla="*/ 0 h 10341"/>
            </a:gdLst>
            <a:ahLst/>
            <a:cxnLst>
              <a:cxn ang="0">
                <a:pos x="connsiteX0" y="connsiteY0"/>
              </a:cxn>
              <a:cxn ang="0">
                <a:pos x="connsiteX1" y="connsiteY1"/>
              </a:cxn>
            </a:cxnLst>
            <a:rect l="l" t="t" r="r" b="b"/>
            <a:pathLst>
              <a:path w="9478" h="10341">
                <a:moveTo>
                  <a:pt x="0" y="10341"/>
                </a:moveTo>
                <a:cubicBezTo>
                  <a:pt x="2996" y="4795"/>
                  <a:pt x="3618" y="6051"/>
                  <a:pt x="9478" y="0"/>
                </a:cubicBezTo>
              </a:path>
            </a:pathLst>
          </a:custGeom>
          <a:noFill/>
          <a:ln w="38100">
            <a:solidFill>
              <a:srgbClr val="820024"/>
            </a:solidFill>
            <a:tailEnd type="stealth"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22" name="Freeform 221">
            <a:extLst>
              <a:ext uri="{FF2B5EF4-FFF2-40B4-BE49-F238E27FC236}">
                <a16:creationId xmlns:a16="http://schemas.microsoft.com/office/drawing/2014/main" id="{0215EE85-FAFE-FC4B-9CC5-52376E6ACDFC}"/>
              </a:ext>
            </a:extLst>
          </p:cNvPr>
          <p:cNvSpPr/>
          <p:nvPr/>
        </p:nvSpPr>
        <p:spPr>
          <a:xfrm rot="10800000">
            <a:off x="3700109" y="1158864"/>
            <a:ext cx="45719" cy="628010"/>
          </a:xfrm>
          <a:custGeom>
            <a:avLst/>
            <a:gdLst>
              <a:gd name="connsiteX0" fmla="*/ 2587 w 2587"/>
              <a:gd name="connsiteY0" fmla="*/ 726141 h 726141"/>
              <a:gd name="connsiteX1" fmla="*/ 2587 w 2587"/>
              <a:gd name="connsiteY1" fmla="*/ 0 h 726141"/>
            </a:gdLst>
            <a:ahLst/>
            <a:cxnLst>
              <a:cxn ang="0">
                <a:pos x="connsiteX0" y="connsiteY0"/>
              </a:cxn>
              <a:cxn ang="0">
                <a:pos x="connsiteX1" y="connsiteY1"/>
              </a:cxn>
            </a:cxnLst>
            <a:rect l="l" t="t" r="r" b="b"/>
            <a:pathLst>
              <a:path w="2587" h="726141">
                <a:moveTo>
                  <a:pt x="2587" y="726141"/>
                </a:moveTo>
                <a:cubicBezTo>
                  <a:pt x="346" y="425823"/>
                  <a:pt x="-1895" y="125506"/>
                  <a:pt x="2587" y="0"/>
                </a:cubicBezTo>
              </a:path>
            </a:pathLst>
          </a:custGeom>
          <a:noFill/>
          <a:ln w="38100">
            <a:solidFill>
              <a:srgbClr val="820024"/>
            </a:solidFill>
            <a:tailEnd type="stealth"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223" name="Group 222">
            <a:extLst>
              <a:ext uri="{FF2B5EF4-FFF2-40B4-BE49-F238E27FC236}">
                <a16:creationId xmlns:a16="http://schemas.microsoft.com/office/drawing/2014/main" id="{BBCE2BF9-3368-AA4C-B4A2-A6568BF744AD}"/>
              </a:ext>
            </a:extLst>
          </p:cNvPr>
          <p:cNvGrpSpPr/>
          <p:nvPr/>
        </p:nvGrpSpPr>
        <p:grpSpPr>
          <a:xfrm>
            <a:off x="4446455" y="2004659"/>
            <a:ext cx="3958521" cy="993781"/>
            <a:chOff x="12252508" y="532021"/>
            <a:chExt cx="5364605" cy="2626880"/>
          </a:xfrm>
        </p:grpSpPr>
        <p:sp>
          <p:nvSpPr>
            <p:cNvPr id="224" name="Rectangle 223">
              <a:extLst>
                <a:ext uri="{FF2B5EF4-FFF2-40B4-BE49-F238E27FC236}">
                  <a16:creationId xmlns:a16="http://schemas.microsoft.com/office/drawing/2014/main" id="{2A44D0E4-E053-3240-AD9B-EC028F05E538}"/>
                </a:ext>
              </a:extLst>
            </p:cNvPr>
            <p:cNvSpPr/>
            <p:nvPr/>
          </p:nvSpPr>
          <p:spPr>
            <a:xfrm>
              <a:off x="12258030" y="532021"/>
              <a:ext cx="5198720" cy="2626880"/>
            </a:xfrm>
            <a:prstGeom prst="rect">
              <a:avLst/>
            </a:prstGeom>
            <a:solidFill>
              <a:schemeClr val="bg1"/>
            </a:solidFill>
            <a:ln>
              <a:solidFill>
                <a:srgbClr val="0070C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225" name="Rectangle 224">
              <a:extLst>
                <a:ext uri="{FF2B5EF4-FFF2-40B4-BE49-F238E27FC236}">
                  <a16:creationId xmlns:a16="http://schemas.microsoft.com/office/drawing/2014/main" id="{7AE4221D-71B8-874E-9938-AFB321C61A21}"/>
                </a:ext>
              </a:extLst>
            </p:cNvPr>
            <p:cNvSpPr/>
            <p:nvPr/>
          </p:nvSpPr>
          <p:spPr>
            <a:xfrm>
              <a:off x="12252508" y="631716"/>
              <a:ext cx="5364605" cy="997631"/>
            </a:xfrm>
            <a:prstGeom prst="rect">
              <a:avLst/>
            </a:prstGeom>
          </p:spPr>
          <p:txBody>
            <a:bodyPr wrap="square">
              <a:spAutoFit/>
            </a:bodyPr>
            <a:lstStyle/>
            <a:p>
              <a:pPr>
                <a:spcAft>
                  <a:spcPts val="600"/>
                </a:spcAft>
              </a:pPr>
              <a:r>
                <a:rPr lang="en-US" sz="1400" dirty="0">
                  <a:solidFill>
                    <a:schemeClr val="tx2"/>
                  </a:solidFill>
                </a:rPr>
                <a:t>Since T1 Active SR Component runs on Edge Transport Node #1 , here you can see that T0 DR on Edge Transport Node #2 sends the traffic through overlay. </a:t>
              </a:r>
              <a:endParaRPr lang="en-US" sz="1400" b="1" u="sng" dirty="0">
                <a:solidFill>
                  <a:schemeClr val="tx2"/>
                </a:solidFill>
              </a:endParaRPr>
            </a:p>
          </p:txBody>
        </p:sp>
      </p:grpSp>
      <p:grpSp>
        <p:nvGrpSpPr>
          <p:cNvPr id="226" name="Group 225">
            <a:extLst>
              <a:ext uri="{FF2B5EF4-FFF2-40B4-BE49-F238E27FC236}">
                <a16:creationId xmlns:a16="http://schemas.microsoft.com/office/drawing/2014/main" id="{B527CB26-8263-9648-B4A4-1DFA0BCB0379}"/>
              </a:ext>
            </a:extLst>
          </p:cNvPr>
          <p:cNvGrpSpPr/>
          <p:nvPr/>
        </p:nvGrpSpPr>
        <p:grpSpPr>
          <a:xfrm>
            <a:off x="1831875" y="3173404"/>
            <a:ext cx="1825737" cy="471475"/>
            <a:chOff x="9416611" y="1601861"/>
            <a:chExt cx="1825737" cy="471475"/>
          </a:xfrm>
        </p:grpSpPr>
        <p:sp>
          <p:nvSpPr>
            <p:cNvPr id="227" name="Rectangle 226">
              <a:extLst>
                <a:ext uri="{FF2B5EF4-FFF2-40B4-BE49-F238E27FC236}">
                  <a16:creationId xmlns:a16="http://schemas.microsoft.com/office/drawing/2014/main" id="{74C85ADC-F284-E64C-B175-3C3B8F721203}"/>
                </a:ext>
              </a:extLst>
            </p:cNvPr>
            <p:cNvSpPr/>
            <p:nvPr/>
          </p:nvSpPr>
          <p:spPr bwMode="gray">
            <a:xfrm>
              <a:off x="9742114" y="1612337"/>
              <a:ext cx="1152861" cy="460999"/>
            </a:xfrm>
            <a:prstGeom prst="rect">
              <a:avLst/>
            </a:prstGeom>
            <a:gradFill>
              <a:gsLst>
                <a:gs pos="0">
                  <a:schemeClr val="accent1"/>
                </a:gs>
                <a:gs pos="98000">
                  <a:schemeClr val="accent1"/>
                </a:gs>
                <a:gs pos="98000">
                  <a:schemeClr val="accent3"/>
                </a:gs>
              </a:gsLst>
              <a:lin ang="5400000" scaled="1"/>
            </a:gradFill>
          </p:spPr>
          <p:txBody>
            <a:bodyPr vert="horz" lIns="594360" tIns="457200" rIns="457200" bIns="0" rtlCol="0">
              <a:noAutofit/>
            </a:bodyPr>
            <a:lstStyle/>
            <a:p>
              <a:pPr>
                <a:lnSpc>
                  <a:spcPct val="90000"/>
                </a:lnSpc>
                <a:spcBef>
                  <a:spcPts val="1500"/>
                </a:spcBef>
                <a:buClr>
                  <a:schemeClr val="tx1">
                    <a:lumMod val="60000"/>
                    <a:lumOff val="40000"/>
                  </a:schemeClr>
                </a:buClr>
                <a:buSzPct val="90000"/>
              </a:pPr>
              <a:endParaRPr lang="en-US" sz="1600" dirty="0">
                <a:solidFill>
                  <a:schemeClr val="bg1"/>
                </a:solidFill>
              </a:endParaRPr>
            </a:p>
          </p:txBody>
        </p:sp>
        <p:sp>
          <p:nvSpPr>
            <p:cNvPr id="228" name="Rectangle 227">
              <a:extLst>
                <a:ext uri="{FF2B5EF4-FFF2-40B4-BE49-F238E27FC236}">
                  <a16:creationId xmlns:a16="http://schemas.microsoft.com/office/drawing/2014/main" id="{F6A256EE-A4D0-0747-9370-329F9A2E070D}"/>
                </a:ext>
              </a:extLst>
            </p:cNvPr>
            <p:cNvSpPr/>
            <p:nvPr/>
          </p:nvSpPr>
          <p:spPr>
            <a:xfrm>
              <a:off x="9416611" y="1601861"/>
              <a:ext cx="1825737" cy="461665"/>
            </a:xfrm>
            <a:prstGeom prst="rect">
              <a:avLst/>
            </a:prstGeom>
          </p:spPr>
          <p:txBody>
            <a:bodyPr wrap="square">
              <a:spAutoFit/>
            </a:bodyPr>
            <a:lstStyle/>
            <a:p>
              <a:pPr algn="ctr"/>
              <a:r>
                <a:rPr lang="en-US" sz="1200" b="1" dirty="0" err="1">
                  <a:solidFill>
                    <a:schemeClr val="bg1"/>
                  </a:solidFill>
                  <a:ea typeface="Gotham Rounded Book" charset="0"/>
                  <a:cs typeface="Gotham Rounded Book" charset="0"/>
                </a:rPr>
                <a:t>Geneve</a:t>
              </a:r>
              <a:r>
                <a:rPr lang="en-US" sz="1200" b="1" dirty="0">
                  <a:solidFill>
                    <a:schemeClr val="bg1"/>
                  </a:solidFill>
                  <a:ea typeface="Gotham Rounded Book" charset="0"/>
                  <a:cs typeface="Gotham Rounded Book" charset="0"/>
                </a:rPr>
                <a:t> Encapsulation</a:t>
              </a:r>
            </a:p>
          </p:txBody>
        </p:sp>
      </p:grpSp>
    </p:spTree>
    <p:extLst>
      <p:ext uri="{BB962C8B-B14F-4D97-AF65-F5344CB8AC3E}">
        <p14:creationId xmlns:p14="http://schemas.microsoft.com/office/powerpoint/2010/main" val="411859762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mph" presetSubtype="0" autoRev="1" fill="hold" grpId="0" nodeType="clickEffect">
                                  <p:stCondLst>
                                    <p:cond delay="0"/>
                                  </p:stCondLst>
                                  <p:childTnLst>
                                    <p:animScale>
                                      <p:cBhvr>
                                        <p:cTn id="6" dur="2000" fill="hold"/>
                                        <p:tgtEl>
                                          <p:spTgt spid="4">
                                            <p:txEl>
                                              <p:pRg st="0" end="0"/>
                                            </p:txEl>
                                          </p:spTgt>
                                        </p:tgtEl>
                                      </p:cBhvr>
                                      <p:by x="125000" y="125000"/>
                                    </p:animScale>
                                  </p:childTnLst>
                                </p:cTn>
                              </p:par>
                            </p:childTnLst>
                          </p:cTn>
                        </p:par>
                      </p:childTnLst>
                    </p:cTn>
                  </p:par>
                  <p:par>
                    <p:cTn id="7" fill="hold">
                      <p:stCondLst>
                        <p:cond delay="indefinite"/>
                      </p:stCondLst>
                      <p:childTnLst>
                        <p:par>
                          <p:cTn id="8" fill="hold">
                            <p:stCondLst>
                              <p:cond delay="0"/>
                            </p:stCondLst>
                            <p:childTnLst>
                              <p:par>
                                <p:cTn id="9" presetID="22" presetClass="entr" presetSubtype="1" fill="hold" grpId="0" nodeType="clickEffect">
                                  <p:stCondLst>
                                    <p:cond delay="0"/>
                                  </p:stCondLst>
                                  <p:childTnLst>
                                    <p:set>
                                      <p:cBhvr>
                                        <p:cTn id="10" dur="1" fill="hold">
                                          <p:stCondLst>
                                            <p:cond delay="0"/>
                                          </p:stCondLst>
                                        </p:cTn>
                                        <p:tgtEl>
                                          <p:spTgt spid="219"/>
                                        </p:tgtEl>
                                        <p:attrNameLst>
                                          <p:attrName>style.visibility</p:attrName>
                                        </p:attrNameLst>
                                      </p:cBhvr>
                                      <p:to>
                                        <p:strVal val="visible"/>
                                      </p:to>
                                    </p:set>
                                    <p:animEffect transition="in" filter="wipe(up)">
                                      <p:cBhvr>
                                        <p:cTn id="11" dur="500"/>
                                        <p:tgtEl>
                                          <p:spTgt spid="219"/>
                                        </p:tgtEl>
                                      </p:cBhvr>
                                    </p:animEffect>
                                  </p:childTnLst>
                                </p:cTn>
                              </p:par>
                              <p:par>
                                <p:cTn id="12" presetID="22" presetClass="entr" presetSubtype="1" fill="hold" grpId="0" nodeType="withEffect">
                                  <p:stCondLst>
                                    <p:cond delay="0"/>
                                  </p:stCondLst>
                                  <p:childTnLst>
                                    <p:set>
                                      <p:cBhvr>
                                        <p:cTn id="13" dur="1" fill="hold">
                                          <p:stCondLst>
                                            <p:cond delay="0"/>
                                          </p:stCondLst>
                                        </p:cTn>
                                        <p:tgtEl>
                                          <p:spTgt spid="222"/>
                                        </p:tgtEl>
                                        <p:attrNameLst>
                                          <p:attrName>style.visibility</p:attrName>
                                        </p:attrNameLst>
                                      </p:cBhvr>
                                      <p:to>
                                        <p:strVal val="visible"/>
                                      </p:to>
                                    </p:set>
                                    <p:animEffect transition="in" filter="wipe(up)">
                                      <p:cBhvr>
                                        <p:cTn id="14" dur="500"/>
                                        <p:tgtEl>
                                          <p:spTgt spid="222"/>
                                        </p:tgtEl>
                                      </p:cBhvr>
                                    </p:animEffect>
                                  </p:childTnLst>
                                </p:cTn>
                              </p:par>
                            </p:childTnLst>
                          </p:cTn>
                        </p:par>
                      </p:childTnLst>
                    </p:cTn>
                  </p:par>
                  <p:par>
                    <p:cTn id="15" fill="hold">
                      <p:stCondLst>
                        <p:cond delay="indefinite"/>
                      </p:stCondLst>
                      <p:childTnLst>
                        <p:par>
                          <p:cTn id="16" fill="hold">
                            <p:stCondLst>
                              <p:cond delay="0"/>
                            </p:stCondLst>
                            <p:childTnLst>
                              <p:par>
                                <p:cTn id="17" presetID="3" presetClass="entr" presetSubtype="10" fill="hold" nodeType="clickEffect">
                                  <p:stCondLst>
                                    <p:cond delay="0"/>
                                  </p:stCondLst>
                                  <p:childTnLst>
                                    <p:set>
                                      <p:cBhvr>
                                        <p:cTn id="18" dur="1" fill="hold">
                                          <p:stCondLst>
                                            <p:cond delay="0"/>
                                          </p:stCondLst>
                                        </p:cTn>
                                        <p:tgtEl>
                                          <p:spTgt spid="216"/>
                                        </p:tgtEl>
                                        <p:attrNameLst>
                                          <p:attrName>style.visibility</p:attrName>
                                        </p:attrNameLst>
                                      </p:cBhvr>
                                      <p:to>
                                        <p:strVal val="visible"/>
                                      </p:to>
                                    </p:set>
                                    <p:animEffect transition="in" filter="blinds(horizontal)">
                                      <p:cBhvr>
                                        <p:cTn id="19" dur="500"/>
                                        <p:tgtEl>
                                          <p:spTgt spid="216"/>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1" fill="hold" grpId="0" nodeType="clickEffect">
                                  <p:stCondLst>
                                    <p:cond delay="0"/>
                                  </p:stCondLst>
                                  <p:childTnLst>
                                    <p:set>
                                      <p:cBhvr>
                                        <p:cTn id="23" dur="1" fill="hold">
                                          <p:stCondLst>
                                            <p:cond delay="0"/>
                                          </p:stCondLst>
                                        </p:cTn>
                                        <p:tgtEl>
                                          <p:spTgt spid="215"/>
                                        </p:tgtEl>
                                        <p:attrNameLst>
                                          <p:attrName>style.visibility</p:attrName>
                                        </p:attrNameLst>
                                      </p:cBhvr>
                                      <p:to>
                                        <p:strVal val="visible"/>
                                      </p:to>
                                    </p:set>
                                    <p:animEffect transition="in" filter="wipe(up)">
                                      <p:cBhvr>
                                        <p:cTn id="24" dur="500"/>
                                        <p:tgtEl>
                                          <p:spTgt spid="215"/>
                                        </p:tgtEl>
                                      </p:cBhvr>
                                    </p:animEffect>
                                  </p:childTnLst>
                                </p:cTn>
                              </p:par>
                              <p:par>
                                <p:cTn id="25" presetID="22" presetClass="entr" presetSubtype="1" fill="hold" grpId="0" nodeType="withEffect">
                                  <p:stCondLst>
                                    <p:cond delay="0"/>
                                  </p:stCondLst>
                                  <p:childTnLst>
                                    <p:set>
                                      <p:cBhvr>
                                        <p:cTn id="26" dur="1" fill="hold">
                                          <p:stCondLst>
                                            <p:cond delay="0"/>
                                          </p:stCondLst>
                                        </p:cTn>
                                        <p:tgtEl>
                                          <p:spTgt spid="214"/>
                                        </p:tgtEl>
                                        <p:attrNameLst>
                                          <p:attrName>style.visibility</p:attrName>
                                        </p:attrNameLst>
                                      </p:cBhvr>
                                      <p:to>
                                        <p:strVal val="visible"/>
                                      </p:to>
                                    </p:set>
                                    <p:animEffect transition="in" filter="wipe(up)">
                                      <p:cBhvr>
                                        <p:cTn id="27" dur="500"/>
                                        <p:tgtEl>
                                          <p:spTgt spid="214"/>
                                        </p:tgtEl>
                                      </p:cBhvr>
                                    </p:animEffect>
                                  </p:childTnLst>
                                </p:cTn>
                              </p:par>
                              <p:par>
                                <p:cTn id="28" presetID="3" presetClass="exit" presetSubtype="10" fill="hold" nodeType="withEffect">
                                  <p:stCondLst>
                                    <p:cond delay="0"/>
                                  </p:stCondLst>
                                  <p:childTnLst>
                                    <p:animEffect transition="out" filter="blinds(horizontal)">
                                      <p:cBhvr>
                                        <p:cTn id="29" dur="500"/>
                                        <p:tgtEl>
                                          <p:spTgt spid="216"/>
                                        </p:tgtEl>
                                      </p:cBhvr>
                                    </p:animEffect>
                                    <p:set>
                                      <p:cBhvr>
                                        <p:cTn id="30" dur="1" fill="hold">
                                          <p:stCondLst>
                                            <p:cond delay="499"/>
                                          </p:stCondLst>
                                        </p:cTn>
                                        <p:tgtEl>
                                          <p:spTgt spid="216"/>
                                        </p:tgtEl>
                                        <p:attrNameLst>
                                          <p:attrName>style.visibility</p:attrName>
                                        </p:attrNameLst>
                                      </p:cBhvr>
                                      <p:to>
                                        <p:strVal val="hidden"/>
                                      </p:to>
                                    </p:set>
                                  </p:childTnLst>
                                </p:cTn>
                              </p:par>
                            </p:childTnLst>
                          </p:cTn>
                        </p:par>
                      </p:childTnLst>
                    </p:cTn>
                  </p:par>
                  <p:par>
                    <p:cTn id="31" fill="hold">
                      <p:stCondLst>
                        <p:cond delay="indefinite"/>
                      </p:stCondLst>
                      <p:childTnLst>
                        <p:par>
                          <p:cTn id="32" fill="hold">
                            <p:stCondLst>
                              <p:cond delay="0"/>
                            </p:stCondLst>
                            <p:childTnLst>
                              <p:par>
                                <p:cTn id="33" presetID="3" presetClass="entr" presetSubtype="10" fill="hold" nodeType="clickEffect">
                                  <p:stCondLst>
                                    <p:cond delay="0"/>
                                  </p:stCondLst>
                                  <p:childTnLst>
                                    <p:set>
                                      <p:cBhvr>
                                        <p:cTn id="34" dur="1" fill="hold">
                                          <p:stCondLst>
                                            <p:cond delay="0"/>
                                          </p:stCondLst>
                                        </p:cTn>
                                        <p:tgtEl>
                                          <p:spTgt spid="206"/>
                                        </p:tgtEl>
                                        <p:attrNameLst>
                                          <p:attrName>style.visibility</p:attrName>
                                        </p:attrNameLst>
                                      </p:cBhvr>
                                      <p:to>
                                        <p:strVal val="visible"/>
                                      </p:to>
                                    </p:set>
                                    <p:animEffect transition="in" filter="blinds(horizontal)">
                                      <p:cBhvr>
                                        <p:cTn id="35" dur="500"/>
                                        <p:tgtEl>
                                          <p:spTgt spid="206"/>
                                        </p:tgtEl>
                                      </p:cBhvr>
                                    </p:animEffect>
                                  </p:childTnLst>
                                </p:cTn>
                              </p:par>
                            </p:childTnLst>
                          </p:cTn>
                        </p:par>
                      </p:childTnLst>
                    </p:cTn>
                  </p:par>
                  <p:par>
                    <p:cTn id="36" fill="hold">
                      <p:stCondLst>
                        <p:cond delay="indefinite"/>
                      </p:stCondLst>
                      <p:childTnLst>
                        <p:par>
                          <p:cTn id="37" fill="hold">
                            <p:stCondLst>
                              <p:cond delay="0"/>
                            </p:stCondLst>
                            <p:childTnLst>
                              <p:par>
                                <p:cTn id="38" presetID="22" presetClass="entr" presetSubtype="1" fill="hold" grpId="0" nodeType="clickEffect">
                                  <p:stCondLst>
                                    <p:cond delay="0"/>
                                  </p:stCondLst>
                                  <p:childTnLst>
                                    <p:set>
                                      <p:cBhvr>
                                        <p:cTn id="39" dur="1" fill="hold">
                                          <p:stCondLst>
                                            <p:cond delay="0"/>
                                          </p:stCondLst>
                                        </p:cTn>
                                        <p:tgtEl>
                                          <p:spTgt spid="205"/>
                                        </p:tgtEl>
                                        <p:attrNameLst>
                                          <p:attrName>style.visibility</p:attrName>
                                        </p:attrNameLst>
                                      </p:cBhvr>
                                      <p:to>
                                        <p:strVal val="visible"/>
                                      </p:to>
                                    </p:set>
                                    <p:animEffect transition="in" filter="wipe(up)">
                                      <p:cBhvr>
                                        <p:cTn id="40" dur="500"/>
                                        <p:tgtEl>
                                          <p:spTgt spid="205"/>
                                        </p:tgtEl>
                                      </p:cBhvr>
                                    </p:animEffect>
                                  </p:childTnLst>
                                </p:cTn>
                              </p:par>
                              <p:par>
                                <p:cTn id="41" presetID="22" presetClass="entr" presetSubtype="1" fill="hold" grpId="0" nodeType="withEffect">
                                  <p:stCondLst>
                                    <p:cond delay="0"/>
                                  </p:stCondLst>
                                  <p:childTnLst>
                                    <p:set>
                                      <p:cBhvr>
                                        <p:cTn id="42" dur="1" fill="hold">
                                          <p:stCondLst>
                                            <p:cond delay="0"/>
                                          </p:stCondLst>
                                        </p:cTn>
                                        <p:tgtEl>
                                          <p:spTgt spid="221"/>
                                        </p:tgtEl>
                                        <p:attrNameLst>
                                          <p:attrName>style.visibility</p:attrName>
                                        </p:attrNameLst>
                                      </p:cBhvr>
                                      <p:to>
                                        <p:strVal val="visible"/>
                                      </p:to>
                                    </p:set>
                                    <p:animEffect transition="in" filter="wipe(up)">
                                      <p:cBhvr>
                                        <p:cTn id="43" dur="500"/>
                                        <p:tgtEl>
                                          <p:spTgt spid="221"/>
                                        </p:tgtEl>
                                      </p:cBhvr>
                                    </p:animEffect>
                                  </p:childTnLst>
                                </p:cTn>
                              </p:par>
                              <p:par>
                                <p:cTn id="44" presetID="3" presetClass="exit" presetSubtype="10" fill="hold" nodeType="withEffect">
                                  <p:stCondLst>
                                    <p:cond delay="0"/>
                                  </p:stCondLst>
                                  <p:childTnLst>
                                    <p:animEffect transition="out" filter="blinds(horizontal)">
                                      <p:cBhvr>
                                        <p:cTn id="45" dur="500"/>
                                        <p:tgtEl>
                                          <p:spTgt spid="206"/>
                                        </p:tgtEl>
                                      </p:cBhvr>
                                    </p:animEffect>
                                    <p:set>
                                      <p:cBhvr>
                                        <p:cTn id="46" dur="1" fill="hold">
                                          <p:stCondLst>
                                            <p:cond delay="499"/>
                                          </p:stCondLst>
                                        </p:cTn>
                                        <p:tgtEl>
                                          <p:spTgt spid="206"/>
                                        </p:tgtEl>
                                        <p:attrNameLst>
                                          <p:attrName>style.visibility</p:attrName>
                                        </p:attrNameLst>
                                      </p:cBhvr>
                                      <p:to>
                                        <p:strVal val="hidden"/>
                                      </p:to>
                                    </p:set>
                                  </p:childTnLst>
                                </p:cTn>
                              </p:par>
                              <p:par>
                                <p:cTn id="47" presetID="2" presetClass="entr" presetSubtype="4" fill="hold" nodeType="withEffect">
                                  <p:stCondLst>
                                    <p:cond delay="0"/>
                                  </p:stCondLst>
                                  <p:childTnLst>
                                    <p:set>
                                      <p:cBhvr>
                                        <p:cTn id="48" dur="1" fill="hold">
                                          <p:stCondLst>
                                            <p:cond delay="0"/>
                                          </p:stCondLst>
                                        </p:cTn>
                                        <p:tgtEl>
                                          <p:spTgt spid="223"/>
                                        </p:tgtEl>
                                        <p:attrNameLst>
                                          <p:attrName>style.visibility</p:attrName>
                                        </p:attrNameLst>
                                      </p:cBhvr>
                                      <p:to>
                                        <p:strVal val="visible"/>
                                      </p:to>
                                    </p:set>
                                    <p:anim calcmode="lin" valueType="num">
                                      <p:cBhvr additive="base">
                                        <p:cTn id="49" dur="500" fill="hold"/>
                                        <p:tgtEl>
                                          <p:spTgt spid="223"/>
                                        </p:tgtEl>
                                        <p:attrNameLst>
                                          <p:attrName>ppt_x</p:attrName>
                                        </p:attrNameLst>
                                      </p:cBhvr>
                                      <p:tavLst>
                                        <p:tav tm="0">
                                          <p:val>
                                            <p:strVal val="#ppt_x"/>
                                          </p:val>
                                        </p:tav>
                                        <p:tav tm="100000">
                                          <p:val>
                                            <p:strVal val="#ppt_x"/>
                                          </p:val>
                                        </p:tav>
                                      </p:tavLst>
                                    </p:anim>
                                    <p:anim calcmode="lin" valueType="num">
                                      <p:cBhvr additive="base">
                                        <p:cTn id="50" dur="500" fill="hold"/>
                                        <p:tgtEl>
                                          <p:spTgt spid="223"/>
                                        </p:tgtEl>
                                        <p:attrNameLst>
                                          <p:attrName>ppt_y</p:attrName>
                                        </p:attrNameLst>
                                      </p:cBhvr>
                                      <p:tavLst>
                                        <p:tav tm="0">
                                          <p:val>
                                            <p:strVal val="1+#ppt_h/2"/>
                                          </p:val>
                                        </p:tav>
                                        <p:tav tm="100000">
                                          <p:val>
                                            <p:strVal val="#ppt_y"/>
                                          </p:val>
                                        </p:tav>
                                      </p:tavLst>
                                    </p:anim>
                                  </p:childTnLst>
                                </p:cTn>
                              </p:par>
                              <p:par>
                                <p:cTn id="51" presetID="3" presetClass="entr" presetSubtype="10" fill="hold" nodeType="withEffect">
                                  <p:stCondLst>
                                    <p:cond delay="0"/>
                                  </p:stCondLst>
                                  <p:childTnLst>
                                    <p:set>
                                      <p:cBhvr>
                                        <p:cTn id="52" dur="1" fill="hold">
                                          <p:stCondLst>
                                            <p:cond delay="0"/>
                                          </p:stCondLst>
                                        </p:cTn>
                                        <p:tgtEl>
                                          <p:spTgt spid="226"/>
                                        </p:tgtEl>
                                        <p:attrNameLst>
                                          <p:attrName>style.visibility</p:attrName>
                                        </p:attrNameLst>
                                      </p:cBhvr>
                                      <p:to>
                                        <p:strVal val="visible"/>
                                      </p:to>
                                    </p:set>
                                    <p:animEffect transition="in" filter="blinds(horizontal)">
                                      <p:cBhvr>
                                        <p:cTn id="53" dur="500"/>
                                        <p:tgtEl>
                                          <p:spTgt spid="226"/>
                                        </p:tgtEl>
                                      </p:cBhvr>
                                    </p:animEffect>
                                  </p:childTnLst>
                                </p:cTn>
                              </p:par>
                            </p:childTnLst>
                          </p:cTn>
                        </p:par>
                      </p:childTnLst>
                    </p:cTn>
                  </p:par>
                  <p:par>
                    <p:cTn id="54" fill="hold">
                      <p:stCondLst>
                        <p:cond delay="indefinite"/>
                      </p:stCondLst>
                      <p:childTnLst>
                        <p:par>
                          <p:cTn id="55" fill="hold">
                            <p:stCondLst>
                              <p:cond delay="0"/>
                            </p:stCondLst>
                            <p:childTnLst>
                              <p:par>
                                <p:cTn id="56" presetID="3" presetClass="exit" presetSubtype="10" fill="hold" nodeType="clickEffect">
                                  <p:stCondLst>
                                    <p:cond delay="0"/>
                                  </p:stCondLst>
                                  <p:childTnLst>
                                    <p:animEffect transition="out" filter="blinds(horizontal)">
                                      <p:cBhvr>
                                        <p:cTn id="57" dur="500"/>
                                        <p:tgtEl>
                                          <p:spTgt spid="226"/>
                                        </p:tgtEl>
                                      </p:cBhvr>
                                    </p:animEffect>
                                    <p:set>
                                      <p:cBhvr>
                                        <p:cTn id="58" dur="1" fill="hold">
                                          <p:stCondLst>
                                            <p:cond delay="499"/>
                                          </p:stCondLst>
                                        </p:cTn>
                                        <p:tgtEl>
                                          <p:spTgt spid="226"/>
                                        </p:tgtEl>
                                        <p:attrNameLst>
                                          <p:attrName>style.visibility</p:attrName>
                                        </p:attrNameLst>
                                      </p:cBhvr>
                                      <p:to>
                                        <p:strVal val="hidden"/>
                                      </p:to>
                                    </p:set>
                                  </p:childTnLst>
                                </p:cTn>
                              </p:par>
                              <p:par>
                                <p:cTn id="59" presetID="3" presetClass="exit" presetSubtype="10" fill="hold" nodeType="withEffect">
                                  <p:stCondLst>
                                    <p:cond delay="0"/>
                                  </p:stCondLst>
                                  <p:childTnLst>
                                    <p:animEffect transition="out" filter="blinds(horizontal)">
                                      <p:cBhvr>
                                        <p:cTn id="60" dur="500"/>
                                        <p:tgtEl>
                                          <p:spTgt spid="223"/>
                                        </p:tgtEl>
                                      </p:cBhvr>
                                    </p:animEffect>
                                    <p:set>
                                      <p:cBhvr>
                                        <p:cTn id="61" dur="1" fill="hold">
                                          <p:stCondLst>
                                            <p:cond delay="499"/>
                                          </p:stCondLst>
                                        </p:cTn>
                                        <p:tgtEl>
                                          <p:spTgt spid="223"/>
                                        </p:tgtEl>
                                        <p:attrNameLst>
                                          <p:attrName>style.visibility</p:attrName>
                                        </p:attrNameLst>
                                      </p:cBhvr>
                                      <p:to>
                                        <p:strVal val="hidden"/>
                                      </p:to>
                                    </p:set>
                                  </p:childTnLst>
                                </p:cTn>
                              </p:par>
                              <p:par>
                                <p:cTn id="62" presetID="3" presetClass="entr" presetSubtype="10" fill="hold" nodeType="withEffect">
                                  <p:stCondLst>
                                    <p:cond delay="0"/>
                                  </p:stCondLst>
                                  <p:childTnLst>
                                    <p:set>
                                      <p:cBhvr>
                                        <p:cTn id="63" dur="1" fill="hold">
                                          <p:stCondLst>
                                            <p:cond delay="0"/>
                                          </p:stCondLst>
                                        </p:cTn>
                                        <p:tgtEl>
                                          <p:spTgt spid="202"/>
                                        </p:tgtEl>
                                        <p:attrNameLst>
                                          <p:attrName>style.visibility</p:attrName>
                                        </p:attrNameLst>
                                      </p:cBhvr>
                                      <p:to>
                                        <p:strVal val="visible"/>
                                      </p:to>
                                    </p:set>
                                    <p:animEffect transition="in" filter="blinds(horizontal)">
                                      <p:cBhvr>
                                        <p:cTn id="64" dur="500"/>
                                        <p:tgtEl>
                                          <p:spTgt spid="202"/>
                                        </p:tgtEl>
                                      </p:cBhvr>
                                    </p:animEffect>
                                  </p:childTnLst>
                                </p:cTn>
                              </p:par>
                            </p:childTnLst>
                          </p:cTn>
                        </p:par>
                      </p:childTnLst>
                    </p:cTn>
                  </p:par>
                  <p:par>
                    <p:cTn id="65" fill="hold">
                      <p:stCondLst>
                        <p:cond delay="indefinite"/>
                      </p:stCondLst>
                      <p:childTnLst>
                        <p:par>
                          <p:cTn id="66" fill="hold">
                            <p:stCondLst>
                              <p:cond delay="0"/>
                            </p:stCondLst>
                            <p:childTnLst>
                              <p:par>
                                <p:cTn id="67" presetID="3" presetClass="exit" presetSubtype="10" fill="hold" nodeType="clickEffect">
                                  <p:stCondLst>
                                    <p:cond delay="0"/>
                                  </p:stCondLst>
                                  <p:childTnLst>
                                    <p:animEffect transition="out" filter="blinds(horizontal)">
                                      <p:cBhvr>
                                        <p:cTn id="68" dur="500"/>
                                        <p:tgtEl>
                                          <p:spTgt spid="202"/>
                                        </p:tgtEl>
                                      </p:cBhvr>
                                    </p:animEffect>
                                    <p:set>
                                      <p:cBhvr>
                                        <p:cTn id="69" dur="1" fill="hold">
                                          <p:stCondLst>
                                            <p:cond delay="499"/>
                                          </p:stCondLst>
                                        </p:cTn>
                                        <p:tgtEl>
                                          <p:spTgt spid="202"/>
                                        </p:tgtEl>
                                        <p:attrNameLst>
                                          <p:attrName>style.visibility</p:attrName>
                                        </p:attrNameLst>
                                      </p:cBhvr>
                                      <p:to>
                                        <p:strVal val="hidden"/>
                                      </p:to>
                                    </p:set>
                                  </p:childTnLst>
                                </p:cTn>
                              </p:par>
                              <p:par>
                                <p:cTn id="70" presetID="22" presetClass="entr" presetSubtype="1" fill="hold" grpId="0" nodeType="withEffect">
                                  <p:stCondLst>
                                    <p:cond delay="0"/>
                                  </p:stCondLst>
                                  <p:childTnLst>
                                    <p:set>
                                      <p:cBhvr>
                                        <p:cTn id="71" dur="1" fill="hold">
                                          <p:stCondLst>
                                            <p:cond delay="0"/>
                                          </p:stCondLst>
                                        </p:cTn>
                                        <p:tgtEl>
                                          <p:spTgt spid="213"/>
                                        </p:tgtEl>
                                        <p:attrNameLst>
                                          <p:attrName>style.visibility</p:attrName>
                                        </p:attrNameLst>
                                      </p:cBhvr>
                                      <p:to>
                                        <p:strVal val="visible"/>
                                      </p:to>
                                    </p:set>
                                    <p:animEffect transition="in" filter="wipe(up)">
                                      <p:cBhvr>
                                        <p:cTn id="72" dur="500"/>
                                        <p:tgtEl>
                                          <p:spTgt spid="213"/>
                                        </p:tgtEl>
                                      </p:cBhvr>
                                    </p:animEffect>
                                  </p:childTnLst>
                                </p:cTn>
                              </p:par>
                            </p:childTnLst>
                          </p:cTn>
                        </p:par>
                      </p:childTnLst>
                    </p:cTn>
                  </p:par>
                  <p:par>
                    <p:cTn id="73" fill="hold">
                      <p:stCondLst>
                        <p:cond delay="indefinite"/>
                      </p:stCondLst>
                      <p:childTnLst>
                        <p:par>
                          <p:cTn id="74" fill="hold">
                            <p:stCondLst>
                              <p:cond delay="0"/>
                            </p:stCondLst>
                            <p:childTnLst>
                              <p:par>
                                <p:cTn id="75" presetID="3" presetClass="entr" presetSubtype="10" fill="hold" nodeType="clickEffect">
                                  <p:stCondLst>
                                    <p:cond delay="0"/>
                                  </p:stCondLst>
                                  <p:childTnLst>
                                    <p:set>
                                      <p:cBhvr>
                                        <p:cTn id="76" dur="1" fill="hold">
                                          <p:stCondLst>
                                            <p:cond delay="0"/>
                                          </p:stCondLst>
                                        </p:cTn>
                                        <p:tgtEl>
                                          <p:spTgt spid="179"/>
                                        </p:tgtEl>
                                        <p:attrNameLst>
                                          <p:attrName>style.visibility</p:attrName>
                                        </p:attrNameLst>
                                      </p:cBhvr>
                                      <p:to>
                                        <p:strVal val="visible"/>
                                      </p:to>
                                    </p:set>
                                    <p:animEffect transition="in" filter="blinds(horizontal)">
                                      <p:cBhvr>
                                        <p:cTn id="77" dur="500"/>
                                        <p:tgtEl>
                                          <p:spTgt spid="179"/>
                                        </p:tgtEl>
                                      </p:cBhvr>
                                    </p:animEffect>
                                  </p:childTnLst>
                                </p:cTn>
                              </p:par>
                            </p:childTnLst>
                          </p:cTn>
                        </p:par>
                      </p:childTnLst>
                    </p:cTn>
                  </p:par>
                  <p:par>
                    <p:cTn id="78" fill="hold">
                      <p:stCondLst>
                        <p:cond delay="indefinite"/>
                      </p:stCondLst>
                      <p:childTnLst>
                        <p:par>
                          <p:cTn id="79" fill="hold">
                            <p:stCondLst>
                              <p:cond delay="0"/>
                            </p:stCondLst>
                            <p:childTnLst>
                              <p:par>
                                <p:cTn id="80" presetID="22" presetClass="entr" presetSubtype="8" fill="hold" grpId="0" nodeType="clickEffect">
                                  <p:stCondLst>
                                    <p:cond delay="0"/>
                                  </p:stCondLst>
                                  <p:childTnLst>
                                    <p:set>
                                      <p:cBhvr>
                                        <p:cTn id="81" dur="1" fill="hold">
                                          <p:stCondLst>
                                            <p:cond delay="0"/>
                                          </p:stCondLst>
                                        </p:cTn>
                                        <p:tgtEl>
                                          <p:spTgt spid="6"/>
                                        </p:tgtEl>
                                        <p:attrNameLst>
                                          <p:attrName>style.visibility</p:attrName>
                                        </p:attrNameLst>
                                      </p:cBhvr>
                                      <p:to>
                                        <p:strVal val="visible"/>
                                      </p:to>
                                    </p:set>
                                    <p:animEffect transition="in" filter="wipe(left)">
                                      <p:cBhvr>
                                        <p:cTn id="82" dur="500"/>
                                        <p:tgtEl>
                                          <p:spTgt spid="6"/>
                                        </p:tgtEl>
                                      </p:cBhvr>
                                    </p:animEffect>
                                  </p:childTnLst>
                                </p:cTn>
                              </p:par>
                              <p:par>
                                <p:cTn id="83" presetID="3" presetClass="exit" presetSubtype="10" fill="hold" nodeType="withEffect">
                                  <p:stCondLst>
                                    <p:cond delay="0"/>
                                  </p:stCondLst>
                                  <p:childTnLst>
                                    <p:animEffect transition="out" filter="blinds(horizontal)">
                                      <p:cBhvr>
                                        <p:cTn id="84" dur="500"/>
                                        <p:tgtEl>
                                          <p:spTgt spid="179"/>
                                        </p:tgtEl>
                                      </p:cBhvr>
                                    </p:animEffect>
                                    <p:set>
                                      <p:cBhvr>
                                        <p:cTn id="85" dur="1" fill="hold">
                                          <p:stCondLst>
                                            <p:cond delay="499"/>
                                          </p:stCondLst>
                                        </p:cTn>
                                        <p:tgtEl>
                                          <p:spTgt spid="179"/>
                                        </p:tgtEl>
                                        <p:attrNameLst>
                                          <p:attrName>style.visibility</p:attrName>
                                        </p:attrNameLst>
                                      </p:cBhvr>
                                      <p:to>
                                        <p:strVal val="hidden"/>
                                      </p:to>
                                    </p:set>
                                  </p:childTnLst>
                                </p:cTn>
                              </p:par>
                              <p:par>
                                <p:cTn id="86" presetID="3" presetClass="entr" presetSubtype="10" fill="hold" nodeType="withEffect">
                                  <p:stCondLst>
                                    <p:cond delay="0"/>
                                  </p:stCondLst>
                                  <p:childTnLst>
                                    <p:set>
                                      <p:cBhvr>
                                        <p:cTn id="87" dur="1" fill="hold">
                                          <p:stCondLst>
                                            <p:cond delay="0"/>
                                          </p:stCondLst>
                                        </p:cTn>
                                        <p:tgtEl>
                                          <p:spTgt spid="199"/>
                                        </p:tgtEl>
                                        <p:attrNameLst>
                                          <p:attrName>style.visibility</p:attrName>
                                        </p:attrNameLst>
                                      </p:cBhvr>
                                      <p:to>
                                        <p:strVal val="visible"/>
                                      </p:to>
                                    </p:set>
                                    <p:animEffect transition="in" filter="blinds(horizontal)">
                                      <p:cBhvr>
                                        <p:cTn id="88" dur="500"/>
                                        <p:tgtEl>
                                          <p:spTgt spid="19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build="p"/>
      <p:bldP spid="6" grpId="0" animBg="1"/>
      <p:bldP spid="205" grpId="0" animBg="1"/>
      <p:bldP spid="215" grpId="0" animBg="1"/>
      <p:bldP spid="219" grpId="0" animBg="1"/>
      <p:bldP spid="213" grpId="0" animBg="1"/>
      <p:bldP spid="214" grpId="0" animBg="1"/>
      <p:bldP spid="221" grpId="0" animBg="1"/>
      <p:bldP spid="222" grpId="0" animBg="1"/>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2199DDA5-1566-7944-BDE4-AA8549585ED9}"/>
              </a:ext>
            </a:extLst>
          </p:cNvPr>
          <p:cNvSpPr>
            <a:spLocks noGrp="1"/>
          </p:cNvSpPr>
          <p:nvPr>
            <p:ph type="title"/>
          </p:nvPr>
        </p:nvSpPr>
        <p:spPr/>
        <p:txBody>
          <a:bodyPr/>
          <a:lstStyle/>
          <a:p>
            <a:r>
              <a:rPr lang="en-US" dirty="0"/>
              <a:t>Multi Tier Routing Deep Dive (South =&gt; North Packet Walk) </a:t>
            </a:r>
          </a:p>
        </p:txBody>
      </p:sp>
      <p:sp>
        <p:nvSpPr>
          <p:cNvPr id="4" name="Subtitle 3">
            <a:extLst>
              <a:ext uri="{FF2B5EF4-FFF2-40B4-BE49-F238E27FC236}">
                <a16:creationId xmlns:a16="http://schemas.microsoft.com/office/drawing/2014/main" id="{6014D2F5-FDE8-3142-924B-E9EA50AEB6AE}"/>
              </a:ext>
            </a:extLst>
          </p:cNvPr>
          <p:cNvSpPr>
            <a:spLocks noGrp="1"/>
          </p:cNvSpPr>
          <p:nvPr>
            <p:ph type="subTitle" idx="10"/>
          </p:nvPr>
        </p:nvSpPr>
        <p:spPr/>
        <p:txBody>
          <a:bodyPr/>
          <a:lstStyle/>
          <a:p>
            <a:r>
              <a:rPr lang="en-US" dirty="0"/>
              <a:t>Active/Active T0 and Stateful Services on T1 (Dedicated Edge Clusters)</a:t>
            </a:r>
          </a:p>
          <a:p>
            <a:endParaRPr lang="en-US" dirty="0"/>
          </a:p>
        </p:txBody>
      </p:sp>
      <p:cxnSp>
        <p:nvCxnSpPr>
          <p:cNvPr id="5" name="Straight Connector 4">
            <a:extLst>
              <a:ext uri="{FF2B5EF4-FFF2-40B4-BE49-F238E27FC236}">
                <a16:creationId xmlns:a16="http://schemas.microsoft.com/office/drawing/2014/main" id="{602EBB1A-793B-DF46-A64F-AC0D512BEF8E}"/>
              </a:ext>
            </a:extLst>
          </p:cNvPr>
          <p:cNvCxnSpPr>
            <a:cxnSpLocks/>
          </p:cNvCxnSpPr>
          <p:nvPr/>
        </p:nvCxnSpPr>
        <p:spPr bwMode="gray">
          <a:xfrm flipV="1">
            <a:off x="9505880" y="5849814"/>
            <a:ext cx="0" cy="240790"/>
          </a:xfrm>
          <a:prstGeom prst="line">
            <a:avLst/>
          </a:prstGeom>
          <a:ln w="25400" cap="rnd">
            <a:solidFill>
              <a:srgbClr val="00B050"/>
            </a:solidFill>
            <a:miter lim="800000"/>
            <a:tailEnd type="none"/>
          </a:ln>
        </p:spPr>
        <p:style>
          <a:lnRef idx="1">
            <a:schemeClr val="accent1"/>
          </a:lnRef>
          <a:fillRef idx="0">
            <a:schemeClr val="accent1"/>
          </a:fillRef>
          <a:effectRef idx="0">
            <a:schemeClr val="accent1"/>
          </a:effectRef>
          <a:fontRef idx="minor">
            <a:schemeClr val="tx1"/>
          </a:fontRef>
        </p:style>
      </p:cxnSp>
      <p:sp>
        <p:nvSpPr>
          <p:cNvPr id="7" name="Rectangle 6">
            <a:extLst>
              <a:ext uri="{FF2B5EF4-FFF2-40B4-BE49-F238E27FC236}">
                <a16:creationId xmlns:a16="http://schemas.microsoft.com/office/drawing/2014/main" id="{EA5CF4C9-4936-FF48-8707-105D6B22C5E9}"/>
              </a:ext>
            </a:extLst>
          </p:cNvPr>
          <p:cNvSpPr/>
          <p:nvPr/>
        </p:nvSpPr>
        <p:spPr>
          <a:xfrm>
            <a:off x="661244" y="1544320"/>
            <a:ext cx="1634054" cy="4797101"/>
          </a:xfrm>
          <a:prstGeom prst="rect">
            <a:avLst/>
          </a:prstGeom>
          <a:noFill/>
          <a:ln w="19050">
            <a:solidFill>
              <a:schemeClr val="tx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grpSp>
        <p:nvGrpSpPr>
          <p:cNvPr id="8" name="Group 7">
            <a:extLst>
              <a:ext uri="{FF2B5EF4-FFF2-40B4-BE49-F238E27FC236}">
                <a16:creationId xmlns:a16="http://schemas.microsoft.com/office/drawing/2014/main" id="{F500013D-8E0B-6E4E-A16D-ACB656DE19E6}"/>
              </a:ext>
            </a:extLst>
          </p:cNvPr>
          <p:cNvGrpSpPr/>
          <p:nvPr/>
        </p:nvGrpSpPr>
        <p:grpSpPr>
          <a:xfrm>
            <a:off x="1364429" y="1698069"/>
            <a:ext cx="450000" cy="450000"/>
            <a:chOff x="7736620" y="7009631"/>
            <a:chExt cx="4501800" cy="4503600"/>
          </a:xfrm>
          <a:solidFill>
            <a:schemeClr val="accent6"/>
          </a:solidFill>
        </p:grpSpPr>
        <p:sp>
          <p:nvSpPr>
            <p:cNvPr id="9" name="Freeform: Shape 1">
              <a:extLst>
                <a:ext uri="{FF2B5EF4-FFF2-40B4-BE49-F238E27FC236}">
                  <a16:creationId xmlns:a16="http://schemas.microsoft.com/office/drawing/2014/main" id="{4DD76195-B5C0-D243-A7A0-D3231FFC96A1}"/>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 name="Freeform: Shape 2">
              <a:extLst>
                <a:ext uri="{FF2B5EF4-FFF2-40B4-BE49-F238E27FC236}">
                  <a16:creationId xmlns:a16="http://schemas.microsoft.com/office/drawing/2014/main" id="{473E5907-7B35-D043-A7EB-2445C89448B0}"/>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1" name="Freeform: Shape 3">
              <a:extLst>
                <a:ext uri="{FF2B5EF4-FFF2-40B4-BE49-F238E27FC236}">
                  <a16:creationId xmlns:a16="http://schemas.microsoft.com/office/drawing/2014/main" id="{08275B88-6B60-554C-993A-5014354FB561}"/>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2" name="Freeform: Shape 4">
              <a:extLst>
                <a:ext uri="{FF2B5EF4-FFF2-40B4-BE49-F238E27FC236}">
                  <a16:creationId xmlns:a16="http://schemas.microsoft.com/office/drawing/2014/main" id="{3774B497-CBCC-4A4B-BCB2-C620ADC28785}"/>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3" name="Freeform: Shape 5">
              <a:extLst>
                <a:ext uri="{FF2B5EF4-FFF2-40B4-BE49-F238E27FC236}">
                  <a16:creationId xmlns:a16="http://schemas.microsoft.com/office/drawing/2014/main" id="{16ADD685-125E-2A4F-B422-F5234C455D3A}"/>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14" name="Rectangle 13">
            <a:extLst>
              <a:ext uri="{FF2B5EF4-FFF2-40B4-BE49-F238E27FC236}">
                <a16:creationId xmlns:a16="http://schemas.microsoft.com/office/drawing/2014/main" id="{848E6C2A-A262-6B4B-A609-60181BDFE270}"/>
              </a:ext>
            </a:extLst>
          </p:cNvPr>
          <p:cNvSpPr/>
          <p:nvPr/>
        </p:nvSpPr>
        <p:spPr>
          <a:xfrm>
            <a:off x="147122" y="1129283"/>
            <a:ext cx="1276169" cy="430887"/>
          </a:xfrm>
          <a:prstGeom prst="rect">
            <a:avLst/>
          </a:prstGeom>
        </p:spPr>
        <p:txBody>
          <a:bodyPr wrap="square">
            <a:spAutoFit/>
          </a:bodyPr>
          <a:lstStyle/>
          <a:p>
            <a:pPr algn="ctr"/>
            <a:r>
              <a:rPr lang="en-US" sz="1100" b="1" dirty="0">
                <a:solidFill>
                  <a:srgbClr val="717074"/>
                </a:solidFill>
                <a:ea typeface="Gotham Rounded Book" charset="0"/>
                <a:cs typeface="Gotham Rounded Book" charset="0"/>
              </a:rPr>
              <a:t>Edge Transport  </a:t>
            </a:r>
          </a:p>
          <a:p>
            <a:pPr algn="ctr"/>
            <a:r>
              <a:rPr lang="en-US" sz="1100" b="1" dirty="0">
                <a:solidFill>
                  <a:srgbClr val="717074"/>
                </a:solidFill>
                <a:ea typeface="Gotham Rounded Book" charset="0"/>
                <a:cs typeface="Gotham Rounded Book" charset="0"/>
              </a:rPr>
              <a:t>Node #1</a:t>
            </a:r>
          </a:p>
        </p:txBody>
      </p:sp>
      <p:sp>
        <p:nvSpPr>
          <p:cNvPr id="15" name="Rectangle 14">
            <a:extLst>
              <a:ext uri="{FF2B5EF4-FFF2-40B4-BE49-F238E27FC236}">
                <a16:creationId xmlns:a16="http://schemas.microsoft.com/office/drawing/2014/main" id="{FB189F25-58F0-EF40-B341-A4994C4870FF}"/>
              </a:ext>
            </a:extLst>
          </p:cNvPr>
          <p:cNvSpPr/>
          <p:nvPr/>
        </p:nvSpPr>
        <p:spPr>
          <a:xfrm>
            <a:off x="579960" y="1714566"/>
            <a:ext cx="856639" cy="461665"/>
          </a:xfrm>
          <a:prstGeom prst="rect">
            <a:avLst/>
          </a:prstGeom>
        </p:spPr>
        <p:txBody>
          <a:bodyPr wrap="square">
            <a:spAutoFit/>
          </a:bodyPr>
          <a:lstStyle/>
          <a:p>
            <a:pPr algn="r"/>
            <a:r>
              <a:rPr lang="en-US" sz="1200" b="1" dirty="0">
                <a:solidFill>
                  <a:schemeClr val="tx2"/>
                </a:solidFill>
                <a:latin typeface="Metropolis" pitchFamily="2" charset="77"/>
              </a:rPr>
              <a:t>Active Tier0 SR</a:t>
            </a:r>
            <a:endParaRPr lang="en-GB" sz="1200" dirty="0"/>
          </a:p>
        </p:txBody>
      </p:sp>
      <p:grpSp>
        <p:nvGrpSpPr>
          <p:cNvPr id="16" name="Group 15">
            <a:extLst>
              <a:ext uri="{FF2B5EF4-FFF2-40B4-BE49-F238E27FC236}">
                <a16:creationId xmlns:a16="http://schemas.microsoft.com/office/drawing/2014/main" id="{055A8BC8-5410-234F-B9B2-FAAD6D7A79BE}"/>
              </a:ext>
            </a:extLst>
          </p:cNvPr>
          <p:cNvGrpSpPr/>
          <p:nvPr/>
        </p:nvGrpSpPr>
        <p:grpSpPr>
          <a:xfrm>
            <a:off x="1360692" y="2708065"/>
            <a:ext cx="450000" cy="450000"/>
            <a:chOff x="7736620" y="7009631"/>
            <a:chExt cx="4501800" cy="4503600"/>
          </a:xfrm>
          <a:solidFill>
            <a:schemeClr val="accent6"/>
          </a:solidFill>
        </p:grpSpPr>
        <p:sp>
          <p:nvSpPr>
            <p:cNvPr id="17" name="Freeform: Shape 1">
              <a:extLst>
                <a:ext uri="{FF2B5EF4-FFF2-40B4-BE49-F238E27FC236}">
                  <a16:creationId xmlns:a16="http://schemas.microsoft.com/office/drawing/2014/main" id="{DBB8B3E9-E284-C84B-BA81-47F9084BE662}"/>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8" name="Freeform: Shape 2">
              <a:extLst>
                <a:ext uri="{FF2B5EF4-FFF2-40B4-BE49-F238E27FC236}">
                  <a16:creationId xmlns:a16="http://schemas.microsoft.com/office/drawing/2014/main" id="{5D708984-A553-3445-8559-5BBBB073B882}"/>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9" name="Freeform: Shape 3">
              <a:extLst>
                <a:ext uri="{FF2B5EF4-FFF2-40B4-BE49-F238E27FC236}">
                  <a16:creationId xmlns:a16="http://schemas.microsoft.com/office/drawing/2014/main" id="{DBF202A1-B613-A245-8B94-786A6D9A7703}"/>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0" name="Freeform: Shape 4">
              <a:extLst>
                <a:ext uri="{FF2B5EF4-FFF2-40B4-BE49-F238E27FC236}">
                  <a16:creationId xmlns:a16="http://schemas.microsoft.com/office/drawing/2014/main" id="{C8BDF8C7-36E6-D84C-B2FC-5FA89DBD71FD}"/>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1" name="Freeform: Shape 5">
              <a:extLst>
                <a:ext uri="{FF2B5EF4-FFF2-40B4-BE49-F238E27FC236}">
                  <a16:creationId xmlns:a16="http://schemas.microsoft.com/office/drawing/2014/main" id="{5FF8B4D1-A05E-AF40-AA4F-B2A37A2D5C1B}"/>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22" name="Rectangle 21">
            <a:extLst>
              <a:ext uri="{FF2B5EF4-FFF2-40B4-BE49-F238E27FC236}">
                <a16:creationId xmlns:a16="http://schemas.microsoft.com/office/drawing/2014/main" id="{5CC5240E-80AE-AD4F-B4B3-7707CC63E302}"/>
              </a:ext>
            </a:extLst>
          </p:cNvPr>
          <p:cNvSpPr/>
          <p:nvPr/>
        </p:nvSpPr>
        <p:spPr>
          <a:xfrm>
            <a:off x="768052" y="2723664"/>
            <a:ext cx="659763" cy="461665"/>
          </a:xfrm>
          <a:prstGeom prst="rect">
            <a:avLst/>
          </a:prstGeom>
        </p:spPr>
        <p:txBody>
          <a:bodyPr wrap="square">
            <a:spAutoFit/>
          </a:bodyPr>
          <a:lstStyle/>
          <a:p>
            <a:pPr algn="r"/>
            <a:r>
              <a:rPr lang="en-US" sz="1200" b="1" dirty="0">
                <a:solidFill>
                  <a:schemeClr val="tx2"/>
                </a:solidFill>
                <a:latin typeface="Metropolis" pitchFamily="2" charset="77"/>
              </a:rPr>
              <a:t>Tier0 DR</a:t>
            </a:r>
            <a:endParaRPr lang="en-GB" sz="1200" dirty="0"/>
          </a:p>
        </p:txBody>
      </p:sp>
      <p:cxnSp>
        <p:nvCxnSpPr>
          <p:cNvPr id="24" name="Straight Connector 23">
            <a:extLst>
              <a:ext uri="{FF2B5EF4-FFF2-40B4-BE49-F238E27FC236}">
                <a16:creationId xmlns:a16="http://schemas.microsoft.com/office/drawing/2014/main" id="{69087C8F-FEB7-F54D-A4BF-C5516584568F}"/>
              </a:ext>
            </a:extLst>
          </p:cNvPr>
          <p:cNvCxnSpPr>
            <a:cxnSpLocks/>
          </p:cNvCxnSpPr>
          <p:nvPr/>
        </p:nvCxnSpPr>
        <p:spPr bwMode="gray">
          <a:xfrm>
            <a:off x="1588050" y="1242395"/>
            <a:ext cx="0" cy="46440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37" name="Rectangle 36">
            <a:extLst>
              <a:ext uri="{FF2B5EF4-FFF2-40B4-BE49-F238E27FC236}">
                <a16:creationId xmlns:a16="http://schemas.microsoft.com/office/drawing/2014/main" id="{06A6EE3C-CD30-BA4A-A80E-C5D8F8FE117C}"/>
              </a:ext>
            </a:extLst>
          </p:cNvPr>
          <p:cNvSpPr/>
          <p:nvPr/>
        </p:nvSpPr>
        <p:spPr>
          <a:xfrm>
            <a:off x="9271532" y="1544320"/>
            <a:ext cx="1588034" cy="4797091"/>
          </a:xfrm>
          <a:prstGeom prst="rect">
            <a:avLst/>
          </a:prstGeom>
          <a:noFill/>
          <a:ln w="19050">
            <a:solidFill>
              <a:schemeClr val="tx1"/>
            </a:solidFill>
            <a:prstDash val="dash"/>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38" name="Rectangle 37">
            <a:extLst>
              <a:ext uri="{FF2B5EF4-FFF2-40B4-BE49-F238E27FC236}">
                <a16:creationId xmlns:a16="http://schemas.microsoft.com/office/drawing/2014/main" id="{A71C31D0-B063-B14D-82DB-5E82642E2666}"/>
              </a:ext>
            </a:extLst>
          </p:cNvPr>
          <p:cNvSpPr/>
          <p:nvPr/>
        </p:nvSpPr>
        <p:spPr>
          <a:xfrm>
            <a:off x="9200883" y="1132934"/>
            <a:ext cx="1782859" cy="430887"/>
          </a:xfrm>
          <a:prstGeom prst="rect">
            <a:avLst/>
          </a:prstGeom>
        </p:spPr>
        <p:txBody>
          <a:bodyPr wrap="square">
            <a:spAutoFit/>
          </a:bodyPr>
          <a:lstStyle/>
          <a:p>
            <a:pPr algn="ctr"/>
            <a:r>
              <a:rPr lang="en-US" sz="1100" b="1" dirty="0">
                <a:solidFill>
                  <a:srgbClr val="717074"/>
                </a:solidFill>
                <a:ea typeface="Gotham Rounded Book" charset="0"/>
                <a:cs typeface="Gotham Rounded Book" charset="0"/>
              </a:rPr>
              <a:t>Host Transport Node #1</a:t>
            </a:r>
          </a:p>
        </p:txBody>
      </p:sp>
      <p:sp>
        <p:nvSpPr>
          <p:cNvPr id="41" name="Rectangle 40">
            <a:extLst>
              <a:ext uri="{FF2B5EF4-FFF2-40B4-BE49-F238E27FC236}">
                <a16:creationId xmlns:a16="http://schemas.microsoft.com/office/drawing/2014/main" id="{B1C74890-E16B-814D-A2D7-2C778BB1ED2A}"/>
              </a:ext>
            </a:extLst>
          </p:cNvPr>
          <p:cNvSpPr/>
          <p:nvPr/>
        </p:nvSpPr>
        <p:spPr>
          <a:xfrm>
            <a:off x="2731837" y="1544320"/>
            <a:ext cx="1616182" cy="4797102"/>
          </a:xfrm>
          <a:prstGeom prst="rect">
            <a:avLst/>
          </a:prstGeom>
          <a:noFill/>
          <a:ln w="19050">
            <a:solidFill>
              <a:schemeClr val="tx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grpSp>
        <p:nvGrpSpPr>
          <p:cNvPr id="42" name="Group 41">
            <a:extLst>
              <a:ext uri="{FF2B5EF4-FFF2-40B4-BE49-F238E27FC236}">
                <a16:creationId xmlns:a16="http://schemas.microsoft.com/office/drawing/2014/main" id="{B210866D-1120-D845-9C1A-52118317727F}"/>
              </a:ext>
            </a:extLst>
          </p:cNvPr>
          <p:cNvGrpSpPr/>
          <p:nvPr/>
        </p:nvGrpSpPr>
        <p:grpSpPr>
          <a:xfrm>
            <a:off x="3417150" y="1698069"/>
            <a:ext cx="450000" cy="450000"/>
            <a:chOff x="7736620" y="7009631"/>
            <a:chExt cx="4501800" cy="4503600"/>
          </a:xfrm>
          <a:solidFill>
            <a:schemeClr val="accent6"/>
          </a:solidFill>
        </p:grpSpPr>
        <p:sp>
          <p:nvSpPr>
            <p:cNvPr id="43" name="Freeform: Shape 1">
              <a:extLst>
                <a:ext uri="{FF2B5EF4-FFF2-40B4-BE49-F238E27FC236}">
                  <a16:creationId xmlns:a16="http://schemas.microsoft.com/office/drawing/2014/main" id="{1D289091-61A2-F946-90F9-28EE570B8A8E}"/>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4" name="Freeform: Shape 2">
              <a:extLst>
                <a:ext uri="{FF2B5EF4-FFF2-40B4-BE49-F238E27FC236}">
                  <a16:creationId xmlns:a16="http://schemas.microsoft.com/office/drawing/2014/main" id="{D5F4B95C-E011-1B4D-BEF7-E9E20FAF4077}"/>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5" name="Freeform: Shape 3">
              <a:extLst>
                <a:ext uri="{FF2B5EF4-FFF2-40B4-BE49-F238E27FC236}">
                  <a16:creationId xmlns:a16="http://schemas.microsoft.com/office/drawing/2014/main" id="{DBDE74E6-A18A-9F43-938A-C9F4A3399259}"/>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6" name="Freeform: Shape 4">
              <a:extLst>
                <a:ext uri="{FF2B5EF4-FFF2-40B4-BE49-F238E27FC236}">
                  <a16:creationId xmlns:a16="http://schemas.microsoft.com/office/drawing/2014/main" id="{6312FC19-7558-6F4A-97A9-1111F904D4A7}"/>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7" name="Freeform: Shape 5">
              <a:extLst>
                <a:ext uri="{FF2B5EF4-FFF2-40B4-BE49-F238E27FC236}">
                  <a16:creationId xmlns:a16="http://schemas.microsoft.com/office/drawing/2014/main" id="{E0C44E4F-2804-B346-A043-761213957469}"/>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48" name="Rectangle 47">
            <a:extLst>
              <a:ext uri="{FF2B5EF4-FFF2-40B4-BE49-F238E27FC236}">
                <a16:creationId xmlns:a16="http://schemas.microsoft.com/office/drawing/2014/main" id="{A056C311-3941-AA4E-A94E-97FBD63371BD}"/>
              </a:ext>
            </a:extLst>
          </p:cNvPr>
          <p:cNvSpPr/>
          <p:nvPr/>
        </p:nvSpPr>
        <p:spPr>
          <a:xfrm>
            <a:off x="3701891" y="1153434"/>
            <a:ext cx="1068978" cy="600164"/>
          </a:xfrm>
          <a:prstGeom prst="rect">
            <a:avLst/>
          </a:prstGeom>
        </p:spPr>
        <p:txBody>
          <a:bodyPr wrap="square">
            <a:spAutoFit/>
          </a:bodyPr>
          <a:lstStyle/>
          <a:p>
            <a:pPr algn="ctr"/>
            <a:r>
              <a:rPr lang="en-US" sz="1100" b="1" dirty="0">
                <a:solidFill>
                  <a:srgbClr val="717074"/>
                </a:solidFill>
                <a:ea typeface="Gotham Rounded Book" charset="0"/>
                <a:cs typeface="Gotham Rounded Book" charset="0"/>
              </a:rPr>
              <a:t>Edge Transport  </a:t>
            </a:r>
          </a:p>
          <a:p>
            <a:pPr algn="ctr"/>
            <a:r>
              <a:rPr lang="en-US" sz="1100" b="1" dirty="0">
                <a:solidFill>
                  <a:srgbClr val="717074"/>
                </a:solidFill>
                <a:ea typeface="Gotham Rounded Book" charset="0"/>
                <a:cs typeface="Gotham Rounded Book" charset="0"/>
              </a:rPr>
              <a:t>Node #2</a:t>
            </a:r>
          </a:p>
        </p:txBody>
      </p:sp>
      <p:sp>
        <p:nvSpPr>
          <p:cNvPr id="49" name="Rectangle 48">
            <a:extLst>
              <a:ext uri="{FF2B5EF4-FFF2-40B4-BE49-F238E27FC236}">
                <a16:creationId xmlns:a16="http://schemas.microsoft.com/office/drawing/2014/main" id="{FB900103-844A-4E47-B4AB-39E98FB2EDDE}"/>
              </a:ext>
            </a:extLst>
          </p:cNvPr>
          <p:cNvSpPr/>
          <p:nvPr/>
        </p:nvSpPr>
        <p:spPr>
          <a:xfrm>
            <a:off x="2592373" y="1717960"/>
            <a:ext cx="920098" cy="461665"/>
          </a:xfrm>
          <a:prstGeom prst="rect">
            <a:avLst/>
          </a:prstGeom>
        </p:spPr>
        <p:txBody>
          <a:bodyPr wrap="square">
            <a:spAutoFit/>
          </a:bodyPr>
          <a:lstStyle/>
          <a:p>
            <a:pPr algn="r"/>
            <a:r>
              <a:rPr lang="en-US" sz="1200" b="1" dirty="0">
                <a:solidFill>
                  <a:schemeClr val="tx2"/>
                </a:solidFill>
                <a:latin typeface="Metropolis" pitchFamily="2" charset="77"/>
              </a:rPr>
              <a:t>Active Tier0 SR</a:t>
            </a:r>
            <a:endParaRPr lang="en-GB" sz="1200" dirty="0"/>
          </a:p>
        </p:txBody>
      </p:sp>
      <p:grpSp>
        <p:nvGrpSpPr>
          <p:cNvPr id="50" name="Group 49">
            <a:extLst>
              <a:ext uri="{FF2B5EF4-FFF2-40B4-BE49-F238E27FC236}">
                <a16:creationId xmlns:a16="http://schemas.microsoft.com/office/drawing/2014/main" id="{E94FF143-33A7-1340-ABA9-A192656BAAA0}"/>
              </a:ext>
            </a:extLst>
          </p:cNvPr>
          <p:cNvGrpSpPr/>
          <p:nvPr/>
        </p:nvGrpSpPr>
        <p:grpSpPr>
          <a:xfrm>
            <a:off x="3413413" y="2708065"/>
            <a:ext cx="450000" cy="450000"/>
            <a:chOff x="7736620" y="7009631"/>
            <a:chExt cx="4501800" cy="4503600"/>
          </a:xfrm>
          <a:solidFill>
            <a:schemeClr val="accent6"/>
          </a:solidFill>
        </p:grpSpPr>
        <p:sp>
          <p:nvSpPr>
            <p:cNvPr id="51" name="Freeform: Shape 1">
              <a:extLst>
                <a:ext uri="{FF2B5EF4-FFF2-40B4-BE49-F238E27FC236}">
                  <a16:creationId xmlns:a16="http://schemas.microsoft.com/office/drawing/2014/main" id="{BE7AE4FF-ADDB-8444-8F02-21C938EDCB40}"/>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52" name="Freeform: Shape 2">
              <a:extLst>
                <a:ext uri="{FF2B5EF4-FFF2-40B4-BE49-F238E27FC236}">
                  <a16:creationId xmlns:a16="http://schemas.microsoft.com/office/drawing/2014/main" id="{775B7F4F-BC56-8742-B02A-2A113114A4FF}"/>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53" name="Freeform: Shape 3">
              <a:extLst>
                <a:ext uri="{FF2B5EF4-FFF2-40B4-BE49-F238E27FC236}">
                  <a16:creationId xmlns:a16="http://schemas.microsoft.com/office/drawing/2014/main" id="{B42C3E61-1792-C248-8A6D-BFD2B91B1CCA}"/>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54" name="Freeform: Shape 4">
              <a:extLst>
                <a:ext uri="{FF2B5EF4-FFF2-40B4-BE49-F238E27FC236}">
                  <a16:creationId xmlns:a16="http://schemas.microsoft.com/office/drawing/2014/main" id="{881663EF-9C54-0D4C-B5A0-BC0956ECF24A}"/>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55" name="Freeform: Shape 5">
              <a:extLst>
                <a:ext uri="{FF2B5EF4-FFF2-40B4-BE49-F238E27FC236}">
                  <a16:creationId xmlns:a16="http://schemas.microsoft.com/office/drawing/2014/main" id="{2DDE8216-97DE-9F4A-ACA7-84C0BEF59504}"/>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56" name="Rectangle 55">
            <a:extLst>
              <a:ext uri="{FF2B5EF4-FFF2-40B4-BE49-F238E27FC236}">
                <a16:creationId xmlns:a16="http://schemas.microsoft.com/office/drawing/2014/main" id="{933061B9-AECA-E04C-808F-9B944810EBD5}"/>
              </a:ext>
            </a:extLst>
          </p:cNvPr>
          <p:cNvSpPr/>
          <p:nvPr/>
        </p:nvSpPr>
        <p:spPr>
          <a:xfrm>
            <a:off x="2820773" y="2723664"/>
            <a:ext cx="659763" cy="461665"/>
          </a:xfrm>
          <a:prstGeom prst="rect">
            <a:avLst/>
          </a:prstGeom>
        </p:spPr>
        <p:txBody>
          <a:bodyPr wrap="square">
            <a:spAutoFit/>
          </a:bodyPr>
          <a:lstStyle/>
          <a:p>
            <a:pPr algn="r"/>
            <a:r>
              <a:rPr lang="en-US" sz="1200" b="1" dirty="0">
                <a:solidFill>
                  <a:schemeClr val="tx2"/>
                </a:solidFill>
                <a:latin typeface="Metropolis" pitchFamily="2" charset="77"/>
              </a:rPr>
              <a:t>Tier0 DR</a:t>
            </a:r>
            <a:endParaRPr lang="en-GB" sz="1200" dirty="0"/>
          </a:p>
        </p:txBody>
      </p:sp>
      <p:cxnSp>
        <p:nvCxnSpPr>
          <p:cNvPr id="57" name="Straight Connector 56">
            <a:extLst>
              <a:ext uri="{FF2B5EF4-FFF2-40B4-BE49-F238E27FC236}">
                <a16:creationId xmlns:a16="http://schemas.microsoft.com/office/drawing/2014/main" id="{178D32B4-14A6-534D-9C9B-8C3724EC44D0}"/>
              </a:ext>
            </a:extLst>
          </p:cNvPr>
          <p:cNvCxnSpPr>
            <a:cxnSpLocks/>
          </p:cNvCxnSpPr>
          <p:nvPr/>
        </p:nvCxnSpPr>
        <p:spPr bwMode="gray">
          <a:xfrm>
            <a:off x="3630611" y="1212726"/>
            <a:ext cx="0" cy="464013"/>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72" name="Rectangle 71">
            <a:extLst>
              <a:ext uri="{FF2B5EF4-FFF2-40B4-BE49-F238E27FC236}">
                <a16:creationId xmlns:a16="http://schemas.microsoft.com/office/drawing/2014/main" id="{86DFF8C6-DFB4-434E-867C-FD75D746A15A}"/>
              </a:ext>
            </a:extLst>
          </p:cNvPr>
          <p:cNvSpPr/>
          <p:nvPr/>
        </p:nvSpPr>
        <p:spPr>
          <a:xfrm>
            <a:off x="1512649" y="1241734"/>
            <a:ext cx="2103006" cy="430887"/>
          </a:xfrm>
          <a:prstGeom prst="rect">
            <a:avLst/>
          </a:prstGeom>
        </p:spPr>
        <p:txBody>
          <a:bodyPr wrap="square">
            <a:spAutoFit/>
          </a:bodyPr>
          <a:lstStyle/>
          <a:p>
            <a:pPr algn="ctr"/>
            <a:r>
              <a:rPr lang="en-US" sz="1100" b="1" dirty="0">
                <a:solidFill>
                  <a:srgbClr val="717074"/>
                </a:solidFill>
                <a:ea typeface="Gotham Rounded Book" charset="0"/>
                <a:cs typeface="Gotham Rounded Book" charset="0"/>
              </a:rPr>
              <a:t>Uplinks to physical router</a:t>
            </a:r>
          </a:p>
          <a:p>
            <a:pPr algn="ctr"/>
            <a:endParaRPr lang="en-US" sz="1100" b="1" dirty="0">
              <a:solidFill>
                <a:srgbClr val="717074"/>
              </a:solidFill>
              <a:ea typeface="Gotham Rounded Book" charset="0"/>
              <a:cs typeface="Gotham Rounded Book" charset="0"/>
            </a:endParaRPr>
          </a:p>
        </p:txBody>
      </p:sp>
      <p:grpSp>
        <p:nvGrpSpPr>
          <p:cNvPr id="80" name="Group 79">
            <a:extLst>
              <a:ext uri="{FF2B5EF4-FFF2-40B4-BE49-F238E27FC236}">
                <a16:creationId xmlns:a16="http://schemas.microsoft.com/office/drawing/2014/main" id="{C67DC788-2034-564E-8CFA-403650CF0C2B}"/>
              </a:ext>
            </a:extLst>
          </p:cNvPr>
          <p:cNvGrpSpPr/>
          <p:nvPr/>
        </p:nvGrpSpPr>
        <p:grpSpPr>
          <a:xfrm>
            <a:off x="9812084" y="4744814"/>
            <a:ext cx="450000" cy="450000"/>
            <a:chOff x="7736620" y="7009631"/>
            <a:chExt cx="4501800" cy="4503600"/>
          </a:xfrm>
          <a:solidFill>
            <a:schemeClr val="accent4"/>
          </a:solidFill>
        </p:grpSpPr>
        <p:sp>
          <p:nvSpPr>
            <p:cNvPr id="81" name="Freeform: Shape 1">
              <a:extLst>
                <a:ext uri="{FF2B5EF4-FFF2-40B4-BE49-F238E27FC236}">
                  <a16:creationId xmlns:a16="http://schemas.microsoft.com/office/drawing/2014/main" id="{9120B908-C363-B049-87C3-94D9CC260F41}"/>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82" name="Freeform: Shape 2">
              <a:extLst>
                <a:ext uri="{FF2B5EF4-FFF2-40B4-BE49-F238E27FC236}">
                  <a16:creationId xmlns:a16="http://schemas.microsoft.com/office/drawing/2014/main" id="{AD476F96-9EC5-A941-8BE5-0046F880BE91}"/>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83" name="Freeform: Shape 3">
              <a:extLst>
                <a:ext uri="{FF2B5EF4-FFF2-40B4-BE49-F238E27FC236}">
                  <a16:creationId xmlns:a16="http://schemas.microsoft.com/office/drawing/2014/main" id="{8BCD054C-6406-6245-8E5E-F770CD590E10}"/>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84" name="Freeform: Shape 4">
              <a:extLst>
                <a:ext uri="{FF2B5EF4-FFF2-40B4-BE49-F238E27FC236}">
                  <a16:creationId xmlns:a16="http://schemas.microsoft.com/office/drawing/2014/main" id="{DAC3FB55-B4A7-C443-A2D4-1B4F0F01318F}"/>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85" name="Freeform: Shape 5">
              <a:extLst>
                <a:ext uri="{FF2B5EF4-FFF2-40B4-BE49-F238E27FC236}">
                  <a16:creationId xmlns:a16="http://schemas.microsoft.com/office/drawing/2014/main" id="{CA4212D8-987F-9748-A01C-CCCC91FE37EC}"/>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86" name="Rectangle 85">
            <a:extLst>
              <a:ext uri="{FF2B5EF4-FFF2-40B4-BE49-F238E27FC236}">
                <a16:creationId xmlns:a16="http://schemas.microsoft.com/office/drawing/2014/main" id="{55BEABEC-4883-EA40-8161-4EAD3BE52C36}"/>
              </a:ext>
            </a:extLst>
          </p:cNvPr>
          <p:cNvSpPr/>
          <p:nvPr/>
        </p:nvSpPr>
        <p:spPr>
          <a:xfrm>
            <a:off x="9120390" y="4754684"/>
            <a:ext cx="659763" cy="461665"/>
          </a:xfrm>
          <a:prstGeom prst="rect">
            <a:avLst/>
          </a:prstGeom>
        </p:spPr>
        <p:txBody>
          <a:bodyPr wrap="square">
            <a:spAutoFit/>
          </a:bodyPr>
          <a:lstStyle/>
          <a:p>
            <a:pPr algn="r"/>
            <a:r>
              <a:rPr lang="en-US" sz="1200" b="1" dirty="0">
                <a:solidFill>
                  <a:schemeClr val="tx2"/>
                </a:solidFill>
                <a:latin typeface="Metropolis" pitchFamily="2" charset="77"/>
              </a:rPr>
              <a:t>Tier1 DR</a:t>
            </a:r>
            <a:endParaRPr lang="en-GB" sz="1200" dirty="0"/>
          </a:p>
        </p:txBody>
      </p:sp>
      <p:grpSp>
        <p:nvGrpSpPr>
          <p:cNvPr id="87" name="Group 86">
            <a:extLst>
              <a:ext uri="{FF2B5EF4-FFF2-40B4-BE49-F238E27FC236}">
                <a16:creationId xmlns:a16="http://schemas.microsoft.com/office/drawing/2014/main" id="{1ACCC227-FE56-C244-91DB-A8A88681F59A}"/>
              </a:ext>
            </a:extLst>
          </p:cNvPr>
          <p:cNvGrpSpPr/>
          <p:nvPr/>
        </p:nvGrpSpPr>
        <p:grpSpPr>
          <a:xfrm>
            <a:off x="947643" y="2147623"/>
            <a:ext cx="10509251" cy="573628"/>
            <a:chOff x="947643" y="2147623"/>
            <a:chExt cx="10509251" cy="573628"/>
          </a:xfrm>
        </p:grpSpPr>
        <p:cxnSp>
          <p:nvCxnSpPr>
            <p:cNvPr id="88" name="Straight Connector 87">
              <a:extLst>
                <a:ext uri="{FF2B5EF4-FFF2-40B4-BE49-F238E27FC236}">
                  <a16:creationId xmlns:a16="http://schemas.microsoft.com/office/drawing/2014/main" id="{F6E7CF3F-A65D-2E45-8A28-037B8B6EF729}"/>
                </a:ext>
              </a:extLst>
            </p:cNvPr>
            <p:cNvCxnSpPr>
              <a:cxnSpLocks/>
            </p:cNvCxnSpPr>
            <p:nvPr/>
          </p:nvCxnSpPr>
          <p:spPr bwMode="gray">
            <a:xfrm>
              <a:off x="947643" y="2335819"/>
              <a:ext cx="10509251" cy="0"/>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89" name="Straight Connector 88">
              <a:extLst>
                <a:ext uri="{FF2B5EF4-FFF2-40B4-BE49-F238E27FC236}">
                  <a16:creationId xmlns:a16="http://schemas.microsoft.com/office/drawing/2014/main" id="{0B69BEF9-6E5C-0E40-BA92-82537968FC94}"/>
                </a:ext>
              </a:extLst>
            </p:cNvPr>
            <p:cNvCxnSpPr>
              <a:cxnSpLocks/>
            </p:cNvCxnSpPr>
            <p:nvPr/>
          </p:nvCxnSpPr>
          <p:spPr bwMode="gray">
            <a:xfrm flipH="1">
              <a:off x="1582576" y="2147623"/>
              <a:ext cx="0" cy="170429"/>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90" name="Straight Connector 89">
              <a:extLst>
                <a:ext uri="{FF2B5EF4-FFF2-40B4-BE49-F238E27FC236}">
                  <a16:creationId xmlns:a16="http://schemas.microsoft.com/office/drawing/2014/main" id="{C6BDC99C-2270-B448-9CB9-9101DDF2BD86}"/>
                </a:ext>
              </a:extLst>
            </p:cNvPr>
            <p:cNvCxnSpPr>
              <a:cxnSpLocks/>
            </p:cNvCxnSpPr>
            <p:nvPr/>
          </p:nvCxnSpPr>
          <p:spPr bwMode="gray">
            <a:xfrm flipH="1">
              <a:off x="3640643" y="2165390"/>
              <a:ext cx="0" cy="170429"/>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82921B12-C465-A34B-9AB8-EC347EB904CA}"/>
                </a:ext>
              </a:extLst>
            </p:cNvPr>
            <p:cNvCxnSpPr>
              <a:cxnSpLocks/>
            </p:cNvCxnSpPr>
            <p:nvPr/>
          </p:nvCxnSpPr>
          <p:spPr bwMode="gray">
            <a:xfrm flipH="1">
              <a:off x="1576362" y="2318052"/>
              <a:ext cx="2358" cy="390013"/>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a16:creationId xmlns:a16="http://schemas.microsoft.com/office/drawing/2014/main" id="{934C3AEA-E461-2E4B-AB7B-0C51751D552A}"/>
                </a:ext>
              </a:extLst>
            </p:cNvPr>
            <p:cNvCxnSpPr>
              <a:cxnSpLocks/>
            </p:cNvCxnSpPr>
            <p:nvPr/>
          </p:nvCxnSpPr>
          <p:spPr bwMode="gray">
            <a:xfrm flipH="1">
              <a:off x="3639424" y="2331238"/>
              <a:ext cx="2358" cy="390013"/>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grpSp>
      <p:cxnSp>
        <p:nvCxnSpPr>
          <p:cNvPr id="94" name="Straight Connector 93">
            <a:extLst>
              <a:ext uri="{FF2B5EF4-FFF2-40B4-BE49-F238E27FC236}">
                <a16:creationId xmlns:a16="http://schemas.microsoft.com/office/drawing/2014/main" id="{F345455D-3CB0-B944-A74A-B91D5EB3CFC8}"/>
              </a:ext>
            </a:extLst>
          </p:cNvPr>
          <p:cNvCxnSpPr>
            <a:cxnSpLocks/>
          </p:cNvCxnSpPr>
          <p:nvPr/>
        </p:nvCxnSpPr>
        <p:spPr bwMode="gray">
          <a:xfrm flipV="1">
            <a:off x="4784558" y="4355307"/>
            <a:ext cx="6635452" cy="302"/>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99" name="Group 98">
            <a:extLst>
              <a:ext uri="{FF2B5EF4-FFF2-40B4-BE49-F238E27FC236}">
                <a16:creationId xmlns:a16="http://schemas.microsoft.com/office/drawing/2014/main" id="{447EEDAE-9598-B14C-B26E-9BEAABEF18BE}"/>
              </a:ext>
            </a:extLst>
          </p:cNvPr>
          <p:cNvGrpSpPr/>
          <p:nvPr/>
        </p:nvGrpSpPr>
        <p:grpSpPr>
          <a:xfrm>
            <a:off x="928521" y="3154439"/>
            <a:ext cx="10539131" cy="188196"/>
            <a:chOff x="947643" y="2147623"/>
            <a:chExt cx="10539131" cy="188196"/>
          </a:xfrm>
        </p:grpSpPr>
        <p:cxnSp>
          <p:nvCxnSpPr>
            <p:cNvPr id="100" name="Straight Connector 99">
              <a:extLst>
                <a:ext uri="{FF2B5EF4-FFF2-40B4-BE49-F238E27FC236}">
                  <a16:creationId xmlns:a16="http://schemas.microsoft.com/office/drawing/2014/main" id="{36B46751-E348-AF40-8DB8-5765B5653C10}"/>
                </a:ext>
              </a:extLst>
            </p:cNvPr>
            <p:cNvCxnSpPr>
              <a:cxnSpLocks/>
            </p:cNvCxnSpPr>
            <p:nvPr/>
          </p:nvCxnSpPr>
          <p:spPr bwMode="gray">
            <a:xfrm>
              <a:off x="947643" y="2335819"/>
              <a:ext cx="10539131" cy="0"/>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01" name="Straight Connector 100">
              <a:extLst>
                <a:ext uri="{FF2B5EF4-FFF2-40B4-BE49-F238E27FC236}">
                  <a16:creationId xmlns:a16="http://schemas.microsoft.com/office/drawing/2014/main" id="{87E7E3C9-7CC0-6D41-9D0E-420FF4B015C7}"/>
                </a:ext>
              </a:extLst>
            </p:cNvPr>
            <p:cNvCxnSpPr>
              <a:cxnSpLocks/>
            </p:cNvCxnSpPr>
            <p:nvPr/>
          </p:nvCxnSpPr>
          <p:spPr bwMode="gray">
            <a:xfrm flipH="1">
              <a:off x="1584824" y="2147623"/>
              <a:ext cx="0" cy="170429"/>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id="{802083B0-0588-6444-9E6D-0199909AD11D}"/>
                </a:ext>
              </a:extLst>
            </p:cNvPr>
            <p:cNvCxnSpPr>
              <a:cxnSpLocks/>
            </p:cNvCxnSpPr>
            <p:nvPr/>
          </p:nvCxnSpPr>
          <p:spPr bwMode="gray">
            <a:xfrm flipH="1">
              <a:off x="3640643" y="2165390"/>
              <a:ext cx="0" cy="170429"/>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grpSp>
      <p:cxnSp>
        <p:nvCxnSpPr>
          <p:cNvPr id="105" name="Straight Connector 104">
            <a:extLst>
              <a:ext uri="{FF2B5EF4-FFF2-40B4-BE49-F238E27FC236}">
                <a16:creationId xmlns:a16="http://schemas.microsoft.com/office/drawing/2014/main" id="{823DC272-8406-B44B-8863-533865433F31}"/>
              </a:ext>
            </a:extLst>
          </p:cNvPr>
          <p:cNvCxnSpPr>
            <a:cxnSpLocks/>
          </p:cNvCxnSpPr>
          <p:nvPr/>
        </p:nvCxnSpPr>
        <p:spPr bwMode="gray">
          <a:xfrm flipV="1">
            <a:off x="4769177" y="5422958"/>
            <a:ext cx="6375745" cy="1337"/>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06" name="Straight Connector 105">
            <a:extLst>
              <a:ext uri="{FF2B5EF4-FFF2-40B4-BE49-F238E27FC236}">
                <a16:creationId xmlns:a16="http://schemas.microsoft.com/office/drawing/2014/main" id="{55C78A8F-40BB-D941-B2DE-7587EE6EB2E2}"/>
              </a:ext>
            </a:extLst>
          </p:cNvPr>
          <p:cNvCxnSpPr>
            <a:cxnSpLocks/>
          </p:cNvCxnSpPr>
          <p:nvPr/>
        </p:nvCxnSpPr>
        <p:spPr bwMode="gray">
          <a:xfrm>
            <a:off x="4769177" y="5615887"/>
            <a:ext cx="6375745" cy="0"/>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D6417436-79BC-2A40-9344-B94485BF5159}"/>
              </a:ext>
            </a:extLst>
          </p:cNvPr>
          <p:cNvCxnSpPr>
            <a:cxnSpLocks/>
          </p:cNvCxnSpPr>
          <p:nvPr/>
        </p:nvCxnSpPr>
        <p:spPr bwMode="gray">
          <a:xfrm flipH="1">
            <a:off x="4769177" y="5829291"/>
            <a:ext cx="6375745" cy="0"/>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08" name="Rectangle 107">
            <a:extLst>
              <a:ext uri="{FF2B5EF4-FFF2-40B4-BE49-F238E27FC236}">
                <a16:creationId xmlns:a16="http://schemas.microsoft.com/office/drawing/2014/main" id="{D2E05FC3-28D8-3848-A92A-93259C46A3F4}"/>
              </a:ext>
            </a:extLst>
          </p:cNvPr>
          <p:cNvSpPr/>
          <p:nvPr/>
        </p:nvSpPr>
        <p:spPr>
          <a:xfrm>
            <a:off x="11097965" y="5241429"/>
            <a:ext cx="784189" cy="276999"/>
          </a:xfrm>
          <a:prstGeom prst="rect">
            <a:avLst/>
          </a:prstGeom>
        </p:spPr>
        <p:txBody>
          <a:bodyPr wrap="square">
            <a:spAutoFit/>
          </a:bodyPr>
          <a:lstStyle/>
          <a:p>
            <a:r>
              <a:rPr lang="en-US" sz="1200" b="1" dirty="0">
                <a:solidFill>
                  <a:schemeClr val="accent2">
                    <a:lumMod val="60000"/>
                    <a:lumOff val="40000"/>
                  </a:schemeClr>
                </a:solidFill>
                <a:latin typeface="Metropolis" pitchFamily="2" charset="77"/>
              </a:rPr>
              <a:t>Web LS</a:t>
            </a:r>
            <a:endParaRPr lang="en-GB" sz="1200" dirty="0">
              <a:solidFill>
                <a:schemeClr val="accent2">
                  <a:lumMod val="60000"/>
                  <a:lumOff val="40000"/>
                </a:schemeClr>
              </a:solidFill>
            </a:endParaRPr>
          </a:p>
        </p:txBody>
      </p:sp>
      <p:sp>
        <p:nvSpPr>
          <p:cNvPr id="109" name="Rectangle 108">
            <a:extLst>
              <a:ext uri="{FF2B5EF4-FFF2-40B4-BE49-F238E27FC236}">
                <a16:creationId xmlns:a16="http://schemas.microsoft.com/office/drawing/2014/main" id="{BFB74A36-560E-104F-A90E-932F5003E196}"/>
              </a:ext>
            </a:extLst>
          </p:cNvPr>
          <p:cNvSpPr/>
          <p:nvPr/>
        </p:nvSpPr>
        <p:spPr>
          <a:xfrm>
            <a:off x="11141924" y="5445868"/>
            <a:ext cx="739305" cy="276999"/>
          </a:xfrm>
          <a:prstGeom prst="rect">
            <a:avLst/>
          </a:prstGeom>
        </p:spPr>
        <p:txBody>
          <a:bodyPr wrap="square">
            <a:spAutoFit/>
          </a:bodyPr>
          <a:lstStyle/>
          <a:p>
            <a:r>
              <a:rPr lang="en-US" sz="1200" b="1" dirty="0">
                <a:solidFill>
                  <a:srgbClr val="002060"/>
                </a:solidFill>
                <a:latin typeface="Metropolis" pitchFamily="2" charset="77"/>
              </a:rPr>
              <a:t>App LS</a:t>
            </a:r>
            <a:endParaRPr lang="en-GB" sz="1200" dirty="0">
              <a:solidFill>
                <a:srgbClr val="002060"/>
              </a:solidFill>
            </a:endParaRPr>
          </a:p>
        </p:txBody>
      </p:sp>
      <p:sp>
        <p:nvSpPr>
          <p:cNvPr id="110" name="Rectangle 109">
            <a:extLst>
              <a:ext uri="{FF2B5EF4-FFF2-40B4-BE49-F238E27FC236}">
                <a16:creationId xmlns:a16="http://schemas.microsoft.com/office/drawing/2014/main" id="{CEDAF6C9-91C0-2344-B5E2-EFB6C55C22DE}"/>
              </a:ext>
            </a:extLst>
          </p:cNvPr>
          <p:cNvSpPr/>
          <p:nvPr/>
        </p:nvSpPr>
        <p:spPr>
          <a:xfrm>
            <a:off x="11207701" y="5666948"/>
            <a:ext cx="639919" cy="276999"/>
          </a:xfrm>
          <a:prstGeom prst="rect">
            <a:avLst/>
          </a:prstGeom>
        </p:spPr>
        <p:txBody>
          <a:bodyPr wrap="square">
            <a:spAutoFit/>
          </a:bodyPr>
          <a:lstStyle/>
          <a:p>
            <a:r>
              <a:rPr lang="en-US" sz="1200" b="1" dirty="0">
                <a:solidFill>
                  <a:schemeClr val="accent4"/>
                </a:solidFill>
                <a:latin typeface="Metropolis" pitchFamily="2" charset="77"/>
              </a:rPr>
              <a:t>Db LS</a:t>
            </a:r>
            <a:endParaRPr lang="en-GB" sz="1200" dirty="0">
              <a:solidFill>
                <a:schemeClr val="accent4"/>
              </a:solidFill>
            </a:endParaRPr>
          </a:p>
        </p:txBody>
      </p:sp>
      <p:cxnSp>
        <p:nvCxnSpPr>
          <p:cNvPr id="120" name="Straight Connector 119">
            <a:extLst>
              <a:ext uri="{FF2B5EF4-FFF2-40B4-BE49-F238E27FC236}">
                <a16:creationId xmlns:a16="http://schemas.microsoft.com/office/drawing/2014/main" id="{7E51DD8C-7709-1845-B9C8-106762A2EB1E}"/>
              </a:ext>
            </a:extLst>
          </p:cNvPr>
          <p:cNvCxnSpPr>
            <a:cxnSpLocks/>
          </p:cNvCxnSpPr>
          <p:nvPr/>
        </p:nvCxnSpPr>
        <p:spPr bwMode="gray">
          <a:xfrm>
            <a:off x="9905002" y="5169427"/>
            <a:ext cx="0" cy="236069"/>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21" name="Straight Connector 120">
            <a:extLst>
              <a:ext uri="{FF2B5EF4-FFF2-40B4-BE49-F238E27FC236}">
                <a16:creationId xmlns:a16="http://schemas.microsoft.com/office/drawing/2014/main" id="{B30BA44E-8086-314A-B7A0-51F726B8C00C}"/>
              </a:ext>
            </a:extLst>
          </p:cNvPr>
          <p:cNvCxnSpPr>
            <a:cxnSpLocks/>
          </p:cNvCxnSpPr>
          <p:nvPr/>
        </p:nvCxnSpPr>
        <p:spPr bwMode="gray">
          <a:xfrm>
            <a:off x="10045793" y="5208386"/>
            <a:ext cx="0" cy="413226"/>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22" name="Straight Connector 121">
            <a:extLst>
              <a:ext uri="{FF2B5EF4-FFF2-40B4-BE49-F238E27FC236}">
                <a16:creationId xmlns:a16="http://schemas.microsoft.com/office/drawing/2014/main" id="{BBE32A11-E197-064F-927A-98BF143D0D18}"/>
              </a:ext>
            </a:extLst>
          </p:cNvPr>
          <p:cNvCxnSpPr>
            <a:cxnSpLocks/>
          </p:cNvCxnSpPr>
          <p:nvPr/>
        </p:nvCxnSpPr>
        <p:spPr bwMode="gray">
          <a:xfrm>
            <a:off x="10184748" y="5164872"/>
            <a:ext cx="0" cy="651684"/>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23" name="Rectangle 122">
            <a:extLst>
              <a:ext uri="{FF2B5EF4-FFF2-40B4-BE49-F238E27FC236}">
                <a16:creationId xmlns:a16="http://schemas.microsoft.com/office/drawing/2014/main" id="{9D06D0C6-5467-594D-BAE4-B59F004827B1}"/>
              </a:ext>
            </a:extLst>
          </p:cNvPr>
          <p:cNvSpPr/>
          <p:nvPr/>
        </p:nvSpPr>
        <p:spPr>
          <a:xfrm>
            <a:off x="10641187" y="2076652"/>
            <a:ext cx="1375698"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169.254.0.0 /28</a:t>
            </a:r>
          </a:p>
        </p:txBody>
      </p:sp>
      <p:sp>
        <p:nvSpPr>
          <p:cNvPr id="124" name="Rectangle 123">
            <a:extLst>
              <a:ext uri="{FF2B5EF4-FFF2-40B4-BE49-F238E27FC236}">
                <a16:creationId xmlns:a16="http://schemas.microsoft.com/office/drawing/2014/main" id="{CF78ED8C-8A23-204C-AB92-09E48B424406}"/>
              </a:ext>
            </a:extLst>
          </p:cNvPr>
          <p:cNvSpPr/>
          <p:nvPr/>
        </p:nvSpPr>
        <p:spPr>
          <a:xfrm>
            <a:off x="3403131" y="2483144"/>
            <a:ext cx="284052"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a:t>
            </a:r>
          </a:p>
        </p:txBody>
      </p:sp>
      <p:sp>
        <p:nvSpPr>
          <p:cNvPr id="125" name="Rectangle 124">
            <a:extLst>
              <a:ext uri="{FF2B5EF4-FFF2-40B4-BE49-F238E27FC236}">
                <a16:creationId xmlns:a16="http://schemas.microsoft.com/office/drawing/2014/main" id="{94634B49-13B2-944A-AE9C-78C1BE95BCEA}"/>
              </a:ext>
            </a:extLst>
          </p:cNvPr>
          <p:cNvSpPr/>
          <p:nvPr/>
        </p:nvSpPr>
        <p:spPr>
          <a:xfrm>
            <a:off x="1306405" y="2477620"/>
            <a:ext cx="284052"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a:t>
            </a:r>
          </a:p>
        </p:txBody>
      </p:sp>
      <p:sp>
        <p:nvSpPr>
          <p:cNvPr id="126" name="Rectangle 125">
            <a:extLst>
              <a:ext uri="{FF2B5EF4-FFF2-40B4-BE49-F238E27FC236}">
                <a16:creationId xmlns:a16="http://schemas.microsoft.com/office/drawing/2014/main" id="{BF7E8E42-F8CF-9142-9347-BECDB8F5B1BA}"/>
              </a:ext>
            </a:extLst>
          </p:cNvPr>
          <p:cNvSpPr/>
          <p:nvPr/>
        </p:nvSpPr>
        <p:spPr>
          <a:xfrm>
            <a:off x="10622822" y="3111346"/>
            <a:ext cx="1409361"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100.64.192.0 /31</a:t>
            </a:r>
          </a:p>
        </p:txBody>
      </p:sp>
      <p:sp>
        <p:nvSpPr>
          <p:cNvPr id="131" name="Rectangle 130">
            <a:extLst>
              <a:ext uri="{FF2B5EF4-FFF2-40B4-BE49-F238E27FC236}">
                <a16:creationId xmlns:a16="http://schemas.microsoft.com/office/drawing/2014/main" id="{4C871E87-78A2-384B-AAA3-8A5D58F7CCCD}"/>
              </a:ext>
            </a:extLst>
          </p:cNvPr>
          <p:cNvSpPr/>
          <p:nvPr/>
        </p:nvSpPr>
        <p:spPr>
          <a:xfrm>
            <a:off x="3320745" y="3092626"/>
            <a:ext cx="399885"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.0</a:t>
            </a:r>
          </a:p>
        </p:txBody>
      </p:sp>
      <p:sp>
        <p:nvSpPr>
          <p:cNvPr id="132" name="Rectangle 131">
            <a:extLst>
              <a:ext uri="{FF2B5EF4-FFF2-40B4-BE49-F238E27FC236}">
                <a16:creationId xmlns:a16="http://schemas.microsoft.com/office/drawing/2014/main" id="{247F24F8-8CE4-164C-BAD8-EF7FA07BFC1C}"/>
              </a:ext>
            </a:extLst>
          </p:cNvPr>
          <p:cNvSpPr/>
          <p:nvPr/>
        </p:nvSpPr>
        <p:spPr>
          <a:xfrm>
            <a:off x="1265768" y="3098094"/>
            <a:ext cx="399885"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.0</a:t>
            </a:r>
          </a:p>
        </p:txBody>
      </p:sp>
      <p:sp>
        <p:nvSpPr>
          <p:cNvPr id="133" name="Rectangle 132">
            <a:extLst>
              <a:ext uri="{FF2B5EF4-FFF2-40B4-BE49-F238E27FC236}">
                <a16:creationId xmlns:a16="http://schemas.microsoft.com/office/drawing/2014/main" id="{19568457-B116-FD4C-91DE-771CA77EDF7D}"/>
              </a:ext>
            </a:extLst>
          </p:cNvPr>
          <p:cNvSpPr/>
          <p:nvPr/>
        </p:nvSpPr>
        <p:spPr>
          <a:xfrm>
            <a:off x="10533839" y="4128307"/>
            <a:ext cx="1650038"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169.254.10.0 /28</a:t>
            </a:r>
          </a:p>
        </p:txBody>
      </p:sp>
      <p:sp>
        <p:nvSpPr>
          <p:cNvPr id="134" name="Rectangle 133">
            <a:extLst>
              <a:ext uri="{FF2B5EF4-FFF2-40B4-BE49-F238E27FC236}">
                <a16:creationId xmlns:a16="http://schemas.microsoft.com/office/drawing/2014/main" id="{A75B7522-B746-A642-95DE-1132F354D93C}"/>
              </a:ext>
            </a:extLst>
          </p:cNvPr>
          <p:cNvSpPr/>
          <p:nvPr/>
        </p:nvSpPr>
        <p:spPr>
          <a:xfrm>
            <a:off x="10376098" y="2326833"/>
            <a:ext cx="2007344" cy="261610"/>
          </a:xfrm>
          <a:prstGeom prst="rect">
            <a:avLst/>
          </a:prstGeom>
        </p:spPr>
        <p:txBody>
          <a:bodyPr wrap="square">
            <a:spAutoFit/>
          </a:bodyPr>
          <a:lstStyle/>
          <a:p>
            <a:pPr algn="ctr"/>
            <a:r>
              <a:rPr lang="en-US" sz="1100" b="1" dirty="0">
                <a:solidFill>
                  <a:srgbClr val="717074"/>
                </a:solidFill>
                <a:ea typeface="Gotham Rounded Book" charset="0"/>
                <a:cs typeface="Gotham Rounded Book" charset="0"/>
              </a:rPr>
              <a:t>(transit-</a:t>
            </a:r>
            <a:r>
              <a:rPr lang="en-US" sz="1100" b="1" u="sng" dirty="0" err="1">
                <a:solidFill>
                  <a:srgbClr val="717074"/>
                </a:solidFill>
                <a:ea typeface="Gotham Rounded Book" charset="0"/>
                <a:cs typeface="Gotham Rounded Book" charset="0"/>
              </a:rPr>
              <a:t>bp</a:t>
            </a:r>
            <a:r>
              <a:rPr lang="en-US" sz="1100" b="1" dirty="0">
                <a:solidFill>
                  <a:srgbClr val="717074"/>
                </a:solidFill>
                <a:ea typeface="Gotham Rounded Book" charset="0"/>
                <a:cs typeface="Gotham Rounded Book" charset="0"/>
              </a:rPr>
              <a:t>-….-switch)</a:t>
            </a:r>
          </a:p>
        </p:txBody>
      </p:sp>
      <p:sp>
        <p:nvSpPr>
          <p:cNvPr id="135" name="Rectangle 134">
            <a:extLst>
              <a:ext uri="{FF2B5EF4-FFF2-40B4-BE49-F238E27FC236}">
                <a16:creationId xmlns:a16="http://schemas.microsoft.com/office/drawing/2014/main" id="{045060B2-15A9-F04D-9104-A8F785B28C64}"/>
              </a:ext>
            </a:extLst>
          </p:cNvPr>
          <p:cNvSpPr/>
          <p:nvPr/>
        </p:nvSpPr>
        <p:spPr>
          <a:xfrm>
            <a:off x="10381300" y="3307638"/>
            <a:ext cx="2007344" cy="261610"/>
          </a:xfrm>
          <a:prstGeom prst="rect">
            <a:avLst/>
          </a:prstGeom>
        </p:spPr>
        <p:txBody>
          <a:bodyPr wrap="square">
            <a:spAutoFit/>
          </a:bodyPr>
          <a:lstStyle/>
          <a:p>
            <a:pPr algn="ctr"/>
            <a:r>
              <a:rPr lang="en-US" sz="1100" b="1" dirty="0">
                <a:solidFill>
                  <a:srgbClr val="717074"/>
                </a:solidFill>
                <a:ea typeface="Gotham Rounded Book" charset="0"/>
                <a:cs typeface="Gotham Rounded Book" charset="0"/>
              </a:rPr>
              <a:t>(transit-</a:t>
            </a:r>
            <a:r>
              <a:rPr lang="en-US" sz="1100" b="1" u="sng" dirty="0" err="1">
                <a:solidFill>
                  <a:srgbClr val="717074"/>
                </a:solidFill>
                <a:ea typeface="Gotham Rounded Book" charset="0"/>
                <a:cs typeface="Gotham Rounded Book" charset="0"/>
              </a:rPr>
              <a:t>rl</a:t>
            </a:r>
            <a:r>
              <a:rPr lang="en-US" sz="1100" b="1" dirty="0">
                <a:solidFill>
                  <a:srgbClr val="717074"/>
                </a:solidFill>
                <a:ea typeface="Gotham Rounded Book" charset="0"/>
                <a:cs typeface="Gotham Rounded Book" charset="0"/>
              </a:rPr>
              <a:t>-….-switch)</a:t>
            </a:r>
          </a:p>
        </p:txBody>
      </p:sp>
      <p:sp>
        <p:nvSpPr>
          <p:cNvPr id="136" name="Rectangle 135">
            <a:extLst>
              <a:ext uri="{FF2B5EF4-FFF2-40B4-BE49-F238E27FC236}">
                <a16:creationId xmlns:a16="http://schemas.microsoft.com/office/drawing/2014/main" id="{C4CB8311-C069-FC41-8C0C-AE6692EE8C50}"/>
              </a:ext>
            </a:extLst>
          </p:cNvPr>
          <p:cNvSpPr/>
          <p:nvPr/>
        </p:nvSpPr>
        <p:spPr>
          <a:xfrm>
            <a:off x="10363145" y="4316660"/>
            <a:ext cx="2007344" cy="261610"/>
          </a:xfrm>
          <a:prstGeom prst="rect">
            <a:avLst/>
          </a:prstGeom>
        </p:spPr>
        <p:txBody>
          <a:bodyPr wrap="square">
            <a:spAutoFit/>
          </a:bodyPr>
          <a:lstStyle/>
          <a:p>
            <a:pPr algn="ctr"/>
            <a:r>
              <a:rPr lang="en-US" sz="1100" b="1" dirty="0">
                <a:solidFill>
                  <a:srgbClr val="717074"/>
                </a:solidFill>
                <a:ea typeface="Gotham Rounded Book" charset="0"/>
                <a:cs typeface="Gotham Rounded Book" charset="0"/>
              </a:rPr>
              <a:t>(transit-</a:t>
            </a:r>
            <a:r>
              <a:rPr lang="en-US" sz="1100" b="1" u="sng" dirty="0" err="1">
                <a:solidFill>
                  <a:srgbClr val="717074"/>
                </a:solidFill>
                <a:ea typeface="Gotham Rounded Book" charset="0"/>
                <a:cs typeface="Gotham Rounded Book" charset="0"/>
              </a:rPr>
              <a:t>bp</a:t>
            </a:r>
            <a:r>
              <a:rPr lang="en-US" sz="1100" b="1" dirty="0">
                <a:solidFill>
                  <a:srgbClr val="717074"/>
                </a:solidFill>
                <a:ea typeface="Gotham Rounded Book" charset="0"/>
                <a:cs typeface="Gotham Rounded Book" charset="0"/>
              </a:rPr>
              <a:t>-….-switch)</a:t>
            </a:r>
          </a:p>
        </p:txBody>
      </p:sp>
      <p:sp>
        <p:nvSpPr>
          <p:cNvPr id="142" name="Rectangle 141">
            <a:extLst>
              <a:ext uri="{FF2B5EF4-FFF2-40B4-BE49-F238E27FC236}">
                <a16:creationId xmlns:a16="http://schemas.microsoft.com/office/drawing/2014/main" id="{12943D21-3A81-BE40-90E1-3ACD0C309135}"/>
              </a:ext>
            </a:extLst>
          </p:cNvPr>
          <p:cNvSpPr/>
          <p:nvPr/>
        </p:nvSpPr>
        <p:spPr>
          <a:xfrm>
            <a:off x="9710424" y="4523706"/>
            <a:ext cx="284053"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a:t>
            </a:r>
          </a:p>
        </p:txBody>
      </p:sp>
      <p:grpSp>
        <p:nvGrpSpPr>
          <p:cNvPr id="143" name="Group 142">
            <a:extLst>
              <a:ext uri="{FF2B5EF4-FFF2-40B4-BE49-F238E27FC236}">
                <a16:creationId xmlns:a16="http://schemas.microsoft.com/office/drawing/2014/main" id="{538077A4-B950-9944-84E6-5DB36EC1FB6A}"/>
              </a:ext>
            </a:extLst>
          </p:cNvPr>
          <p:cNvGrpSpPr/>
          <p:nvPr/>
        </p:nvGrpSpPr>
        <p:grpSpPr>
          <a:xfrm>
            <a:off x="10288490" y="5943070"/>
            <a:ext cx="306000" cy="306000"/>
            <a:chOff x="6528282" y="2136284"/>
            <a:chExt cx="1828959" cy="1828959"/>
          </a:xfrm>
        </p:grpSpPr>
        <p:sp>
          <p:nvSpPr>
            <p:cNvPr id="144" name="Oval 143">
              <a:extLst>
                <a:ext uri="{FF2B5EF4-FFF2-40B4-BE49-F238E27FC236}">
                  <a16:creationId xmlns:a16="http://schemas.microsoft.com/office/drawing/2014/main" id="{ACCF5F24-A587-0748-878E-000BE703DEB7}"/>
                </a:ext>
              </a:extLst>
            </p:cNvPr>
            <p:cNvSpPr/>
            <p:nvPr/>
          </p:nvSpPr>
          <p:spPr>
            <a:xfrm>
              <a:off x="6528282" y="2136284"/>
              <a:ext cx="1828959" cy="1828959"/>
            </a:xfrm>
            <a:prstGeom prst="ellipse">
              <a:avLst/>
            </a:prstGeom>
            <a:solidFill>
              <a:schemeClr val="accent1"/>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45" name="Freeform 5">
              <a:extLst>
                <a:ext uri="{FF2B5EF4-FFF2-40B4-BE49-F238E27FC236}">
                  <a16:creationId xmlns:a16="http://schemas.microsoft.com/office/drawing/2014/main" id="{7640E479-ED9A-364E-8B2D-B0FA53440C7D}"/>
                </a:ext>
              </a:extLst>
            </p:cNvPr>
            <p:cNvSpPr>
              <a:spLocks noChangeAspect="1" noEditPoints="1"/>
            </p:cNvSpPr>
            <p:nvPr/>
          </p:nvSpPr>
          <p:spPr bwMode="auto">
            <a:xfrm>
              <a:off x="6894675" y="2498449"/>
              <a:ext cx="1096168" cy="1096168"/>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46" name="Group 145">
            <a:extLst>
              <a:ext uri="{FF2B5EF4-FFF2-40B4-BE49-F238E27FC236}">
                <a16:creationId xmlns:a16="http://schemas.microsoft.com/office/drawing/2014/main" id="{1B87712C-BF58-EB46-93E2-0D1AE7C3F43A}"/>
              </a:ext>
            </a:extLst>
          </p:cNvPr>
          <p:cNvGrpSpPr/>
          <p:nvPr/>
        </p:nvGrpSpPr>
        <p:grpSpPr>
          <a:xfrm>
            <a:off x="9779021" y="5943070"/>
            <a:ext cx="306000" cy="306000"/>
            <a:chOff x="6528277" y="2132050"/>
            <a:chExt cx="1828959" cy="1828960"/>
          </a:xfrm>
        </p:grpSpPr>
        <p:sp>
          <p:nvSpPr>
            <p:cNvPr id="147" name="Oval 146">
              <a:extLst>
                <a:ext uri="{FF2B5EF4-FFF2-40B4-BE49-F238E27FC236}">
                  <a16:creationId xmlns:a16="http://schemas.microsoft.com/office/drawing/2014/main" id="{FFC79640-ED0B-D44A-AD75-1E412B5B0DC6}"/>
                </a:ext>
              </a:extLst>
            </p:cNvPr>
            <p:cNvSpPr/>
            <p:nvPr/>
          </p:nvSpPr>
          <p:spPr>
            <a:xfrm>
              <a:off x="6528277" y="2132050"/>
              <a:ext cx="1828959" cy="1828960"/>
            </a:xfrm>
            <a:prstGeom prst="ellipse">
              <a:avLst/>
            </a:prstGeom>
            <a:solidFill>
              <a:srgbClr val="002060"/>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48" name="Freeform 5">
              <a:extLst>
                <a:ext uri="{FF2B5EF4-FFF2-40B4-BE49-F238E27FC236}">
                  <a16:creationId xmlns:a16="http://schemas.microsoft.com/office/drawing/2014/main" id="{9A4DBAC1-E1A5-F14A-9D19-39BDE73D14C4}"/>
                </a:ext>
              </a:extLst>
            </p:cNvPr>
            <p:cNvSpPr>
              <a:spLocks noChangeAspect="1" noEditPoints="1"/>
            </p:cNvSpPr>
            <p:nvPr/>
          </p:nvSpPr>
          <p:spPr bwMode="auto">
            <a:xfrm>
              <a:off x="6894675" y="2498449"/>
              <a:ext cx="1096168" cy="1096168"/>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cxnSp>
        <p:nvCxnSpPr>
          <p:cNvPr id="149" name="Straight Connector 148">
            <a:extLst>
              <a:ext uri="{FF2B5EF4-FFF2-40B4-BE49-F238E27FC236}">
                <a16:creationId xmlns:a16="http://schemas.microsoft.com/office/drawing/2014/main" id="{8C8FD86E-CA17-F04D-9900-50D7CAEBF978}"/>
              </a:ext>
            </a:extLst>
          </p:cNvPr>
          <p:cNvCxnSpPr>
            <a:cxnSpLocks/>
            <a:stCxn id="144" idx="0"/>
          </p:cNvCxnSpPr>
          <p:nvPr/>
        </p:nvCxnSpPr>
        <p:spPr bwMode="gray">
          <a:xfrm flipV="1">
            <a:off x="10441490" y="5434806"/>
            <a:ext cx="0" cy="508264"/>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id="{373AA7F2-DF64-EB4C-8211-3A8D788AAD20}"/>
              </a:ext>
            </a:extLst>
          </p:cNvPr>
          <p:cNvCxnSpPr>
            <a:cxnSpLocks/>
            <a:stCxn id="147" idx="0"/>
          </p:cNvCxnSpPr>
          <p:nvPr/>
        </p:nvCxnSpPr>
        <p:spPr bwMode="gray">
          <a:xfrm flipV="1">
            <a:off x="9932021" y="5630321"/>
            <a:ext cx="0" cy="312749"/>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151" name="Group 150">
            <a:extLst>
              <a:ext uri="{FF2B5EF4-FFF2-40B4-BE49-F238E27FC236}">
                <a16:creationId xmlns:a16="http://schemas.microsoft.com/office/drawing/2014/main" id="{4F8DE6EE-3510-2B49-8BC1-7D4F6B71CCAE}"/>
              </a:ext>
            </a:extLst>
          </p:cNvPr>
          <p:cNvGrpSpPr/>
          <p:nvPr/>
        </p:nvGrpSpPr>
        <p:grpSpPr>
          <a:xfrm>
            <a:off x="9359022" y="5951591"/>
            <a:ext cx="306000" cy="306000"/>
            <a:chOff x="6528277" y="2132050"/>
            <a:chExt cx="1828959" cy="1828960"/>
          </a:xfrm>
        </p:grpSpPr>
        <p:sp>
          <p:nvSpPr>
            <p:cNvPr id="152" name="Oval 151">
              <a:extLst>
                <a:ext uri="{FF2B5EF4-FFF2-40B4-BE49-F238E27FC236}">
                  <a16:creationId xmlns:a16="http://schemas.microsoft.com/office/drawing/2014/main" id="{07408C8D-AFE1-EA4D-8B84-96A197390F09}"/>
                </a:ext>
              </a:extLst>
            </p:cNvPr>
            <p:cNvSpPr/>
            <p:nvPr/>
          </p:nvSpPr>
          <p:spPr>
            <a:xfrm>
              <a:off x="6528277" y="2132050"/>
              <a:ext cx="1828959" cy="1828960"/>
            </a:xfrm>
            <a:prstGeom prst="ellipse">
              <a:avLst/>
            </a:prstGeom>
            <a:solidFill>
              <a:srgbClr val="00B050"/>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53" name="Freeform 5">
              <a:extLst>
                <a:ext uri="{FF2B5EF4-FFF2-40B4-BE49-F238E27FC236}">
                  <a16:creationId xmlns:a16="http://schemas.microsoft.com/office/drawing/2014/main" id="{0A4E02C6-652A-BA44-BE81-4D023BFAD838}"/>
                </a:ext>
              </a:extLst>
            </p:cNvPr>
            <p:cNvSpPr>
              <a:spLocks noChangeAspect="1" noEditPoints="1"/>
            </p:cNvSpPr>
            <p:nvPr/>
          </p:nvSpPr>
          <p:spPr bwMode="auto">
            <a:xfrm>
              <a:off x="6894669" y="2528486"/>
              <a:ext cx="1096169" cy="1096167"/>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cxnSp>
        <p:nvCxnSpPr>
          <p:cNvPr id="167" name="Straight Connector 166">
            <a:extLst>
              <a:ext uri="{FF2B5EF4-FFF2-40B4-BE49-F238E27FC236}">
                <a16:creationId xmlns:a16="http://schemas.microsoft.com/office/drawing/2014/main" id="{92601ED8-B04F-DB4E-AB9C-40FF45E4BBFA}"/>
              </a:ext>
            </a:extLst>
          </p:cNvPr>
          <p:cNvCxnSpPr>
            <a:cxnSpLocks/>
          </p:cNvCxnSpPr>
          <p:nvPr/>
        </p:nvCxnSpPr>
        <p:spPr bwMode="gray">
          <a:xfrm flipH="1">
            <a:off x="10041746" y="4344626"/>
            <a:ext cx="2358" cy="390013"/>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79" name="Freeform 178">
            <a:extLst>
              <a:ext uri="{FF2B5EF4-FFF2-40B4-BE49-F238E27FC236}">
                <a16:creationId xmlns:a16="http://schemas.microsoft.com/office/drawing/2014/main" id="{472D0075-C48E-BF48-ACD9-F0229C6C27B5}"/>
              </a:ext>
            </a:extLst>
          </p:cNvPr>
          <p:cNvSpPr/>
          <p:nvPr/>
        </p:nvSpPr>
        <p:spPr>
          <a:xfrm flipH="1">
            <a:off x="5908669" y="3067183"/>
            <a:ext cx="45719" cy="726141"/>
          </a:xfrm>
          <a:custGeom>
            <a:avLst/>
            <a:gdLst>
              <a:gd name="connsiteX0" fmla="*/ 2587 w 2587"/>
              <a:gd name="connsiteY0" fmla="*/ 726141 h 726141"/>
              <a:gd name="connsiteX1" fmla="*/ 2587 w 2587"/>
              <a:gd name="connsiteY1" fmla="*/ 0 h 726141"/>
            </a:gdLst>
            <a:ahLst/>
            <a:cxnLst>
              <a:cxn ang="0">
                <a:pos x="connsiteX0" y="connsiteY0"/>
              </a:cxn>
              <a:cxn ang="0">
                <a:pos x="connsiteX1" y="connsiteY1"/>
              </a:cxn>
            </a:cxnLst>
            <a:rect l="l" t="t" r="r" b="b"/>
            <a:pathLst>
              <a:path w="2587" h="726141">
                <a:moveTo>
                  <a:pt x="2587" y="726141"/>
                </a:moveTo>
                <a:cubicBezTo>
                  <a:pt x="346" y="425823"/>
                  <a:pt x="-1895" y="125506"/>
                  <a:pt x="2587" y="0"/>
                </a:cubicBezTo>
              </a:path>
            </a:pathLst>
          </a:custGeom>
          <a:noFill/>
          <a:ln w="38100">
            <a:solidFill>
              <a:srgbClr val="820024"/>
            </a:solidFill>
            <a:tailEnd type="stealth"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83" name="Freeform 182">
            <a:extLst>
              <a:ext uri="{FF2B5EF4-FFF2-40B4-BE49-F238E27FC236}">
                <a16:creationId xmlns:a16="http://schemas.microsoft.com/office/drawing/2014/main" id="{777FCF03-76E1-8945-85B6-F655359CA204}"/>
              </a:ext>
            </a:extLst>
          </p:cNvPr>
          <p:cNvSpPr/>
          <p:nvPr/>
        </p:nvSpPr>
        <p:spPr>
          <a:xfrm>
            <a:off x="1482413" y="1159160"/>
            <a:ext cx="45720" cy="726141"/>
          </a:xfrm>
          <a:custGeom>
            <a:avLst/>
            <a:gdLst>
              <a:gd name="connsiteX0" fmla="*/ 2587 w 2587"/>
              <a:gd name="connsiteY0" fmla="*/ 726141 h 726141"/>
              <a:gd name="connsiteX1" fmla="*/ 2587 w 2587"/>
              <a:gd name="connsiteY1" fmla="*/ 0 h 726141"/>
            </a:gdLst>
            <a:ahLst/>
            <a:cxnLst>
              <a:cxn ang="0">
                <a:pos x="connsiteX0" y="connsiteY0"/>
              </a:cxn>
              <a:cxn ang="0">
                <a:pos x="connsiteX1" y="connsiteY1"/>
              </a:cxn>
            </a:cxnLst>
            <a:rect l="l" t="t" r="r" b="b"/>
            <a:pathLst>
              <a:path w="2587" h="726141">
                <a:moveTo>
                  <a:pt x="2587" y="726141"/>
                </a:moveTo>
                <a:cubicBezTo>
                  <a:pt x="346" y="425823"/>
                  <a:pt x="-1895" y="125506"/>
                  <a:pt x="2587" y="0"/>
                </a:cubicBezTo>
              </a:path>
            </a:pathLst>
          </a:custGeom>
          <a:noFill/>
          <a:ln w="38100">
            <a:solidFill>
              <a:srgbClr val="820024"/>
            </a:solidFill>
            <a:tailEnd type="stealth"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87" name="Freeform 186">
            <a:extLst>
              <a:ext uri="{FF2B5EF4-FFF2-40B4-BE49-F238E27FC236}">
                <a16:creationId xmlns:a16="http://schemas.microsoft.com/office/drawing/2014/main" id="{9567A555-5482-1A48-8BFD-30B6DA9040A3}"/>
              </a:ext>
            </a:extLst>
          </p:cNvPr>
          <p:cNvSpPr/>
          <p:nvPr/>
        </p:nvSpPr>
        <p:spPr>
          <a:xfrm flipH="1">
            <a:off x="10152655" y="5190043"/>
            <a:ext cx="45719" cy="903195"/>
          </a:xfrm>
          <a:custGeom>
            <a:avLst/>
            <a:gdLst>
              <a:gd name="connsiteX0" fmla="*/ 2587 w 2587"/>
              <a:gd name="connsiteY0" fmla="*/ 726141 h 726141"/>
              <a:gd name="connsiteX1" fmla="*/ 2587 w 2587"/>
              <a:gd name="connsiteY1" fmla="*/ 0 h 726141"/>
            </a:gdLst>
            <a:ahLst/>
            <a:cxnLst>
              <a:cxn ang="0">
                <a:pos x="connsiteX0" y="connsiteY0"/>
              </a:cxn>
              <a:cxn ang="0">
                <a:pos x="connsiteX1" y="connsiteY1"/>
              </a:cxn>
            </a:cxnLst>
            <a:rect l="l" t="t" r="r" b="b"/>
            <a:pathLst>
              <a:path w="2587" h="726141">
                <a:moveTo>
                  <a:pt x="2587" y="726141"/>
                </a:moveTo>
                <a:cubicBezTo>
                  <a:pt x="346" y="425823"/>
                  <a:pt x="-1895" y="125506"/>
                  <a:pt x="2587" y="0"/>
                </a:cubicBezTo>
              </a:path>
            </a:pathLst>
          </a:custGeom>
          <a:noFill/>
          <a:ln w="38100">
            <a:solidFill>
              <a:srgbClr val="820024"/>
            </a:solidFill>
            <a:tailEnd type="stealth"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88" name="TextBox 187">
            <a:extLst>
              <a:ext uri="{FF2B5EF4-FFF2-40B4-BE49-F238E27FC236}">
                <a16:creationId xmlns:a16="http://schemas.microsoft.com/office/drawing/2014/main" id="{41A999FF-C531-4C42-AF0B-279080FDBA61}"/>
              </a:ext>
            </a:extLst>
          </p:cNvPr>
          <p:cNvSpPr txBox="1"/>
          <p:nvPr/>
        </p:nvSpPr>
        <p:spPr>
          <a:xfrm>
            <a:off x="1298194" y="2072354"/>
            <a:ext cx="225912" cy="184666"/>
          </a:xfrm>
          <a:prstGeom prst="rect">
            <a:avLst/>
          </a:prstGeom>
          <a:solidFill>
            <a:schemeClr val="bg1"/>
          </a:solidFill>
          <a:ln w="12700">
            <a:solidFill>
              <a:srgbClr val="0070C0"/>
            </a:solidFill>
          </a:ln>
        </p:spPr>
        <p:txBody>
          <a:bodyPr wrap="square" lIns="0" tIns="0" rIns="0" bIns="0" rtlCol="0">
            <a:spAutoFit/>
          </a:bodyPr>
          <a:lstStyle>
            <a:defPPr>
              <a:defRPr lang="en-US"/>
            </a:defPPr>
            <a:lvl1pPr algn="ctr">
              <a:spcAft>
                <a:spcPts val="600"/>
              </a:spcAft>
              <a:defRPr sz="1600" b="1">
                <a:solidFill>
                  <a:schemeClr val="tx1">
                    <a:lumMod val="50000"/>
                  </a:schemeClr>
                </a:solidFill>
              </a:defRPr>
            </a:lvl1pPr>
          </a:lstStyle>
          <a:p>
            <a:r>
              <a:rPr lang="en-US" sz="1200" dirty="0"/>
              <a:t>.2</a:t>
            </a:r>
          </a:p>
        </p:txBody>
      </p:sp>
      <p:sp>
        <p:nvSpPr>
          <p:cNvPr id="189" name="TextBox 188">
            <a:extLst>
              <a:ext uri="{FF2B5EF4-FFF2-40B4-BE49-F238E27FC236}">
                <a16:creationId xmlns:a16="http://schemas.microsoft.com/office/drawing/2014/main" id="{666B767D-E669-234C-A716-AC4D593BB321}"/>
              </a:ext>
            </a:extLst>
          </p:cNvPr>
          <p:cNvSpPr txBox="1"/>
          <p:nvPr/>
        </p:nvSpPr>
        <p:spPr>
          <a:xfrm>
            <a:off x="3271780" y="2099381"/>
            <a:ext cx="290464" cy="184666"/>
          </a:xfrm>
          <a:prstGeom prst="rect">
            <a:avLst/>
          </a:prstGeom>
          <a:solidFill>
            <a:schemeClr val="bg1"/>
          </a:solidFill>
          <a:ln w="12700">
            <a:solidFill>
              <a:srgbClr val="0070C0"/>
            </a:solidFill>
          </a:ln>
        </p:spPr>
        <p:txBody>
          <a:bodyPr wrap="square" lIns="0" tIns="0" rIns="0" bIns="0" rtlCol="0">
            <a:spAutoFit/>
          </a:bodyPr>
          <a:lstStyle/>
          <a:p>
            <a:pPr algn="ctr">
              <a:spcAft>
                <a:spcPts val="600"/>
              </a:spcAft>
            </a:pPr>
            <a:r>
              <a:rPr lang="en-US" sz="1200" b="1" dirty="0">
                <a:solidFill>
                  <a:schemeClr val="tx1">
                    <a:lumMod val="50000"/>
                  </a:schemeClr>
                </a:solidFill>
              </a:rPr>
              <a:t>.3</a:t>
            </a:r>
          </a:p>
        </p:txBody>
      </p:sp>
      <p:sp>
        <p:nvSpPr>
          <p:cNvPr id="195" name="Rectangle 194">
            <a:extLst>
              <a:ext uri="{FF2B5EF4-FFF2-40B4-BE49-F238E27FC236}">
                <a16:creationId xmlns:a16="http://schemas.microsoft.com/office/drawing/2014/main" id="{883FFF93-6CB6-AC43-9DE8-8D5584230998}"/>
              </a:ext>
            </a:extLst>
          </p:cNvPr>
          <p:cNvSpPr/>
          <p:nvPr/>
        </p:nvSpPr>
        <p:spPr>
          <a:xfrm>
            <a:off x="4927844" y="1545264"/>
            <a:ext cx="1616182" cy="4797102"/>
          </a:xfrm>
          <a:prstGeom prst="rect">
            <a:avLst/>
          </a:prstGeom>
          <a:noFill/>
          <a:ln w="19050">
            <a:solidFill>
              <a:schemeClr val="tx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grpSp>
        <p:nvGrpSpPr>
          <p:cNvPr id="203" name="Group 202">
            <a:extLst>
              <a:ext uri="{FF2B5EF4-FFF2-40B4-BE49-F238E27FC236}">
                <a16:creationId xmlns:a16="http://schemas.microsoft.com/office/drawing/2014/main" id="{B6412662-5426-3448-9BC6-FE9A6475AD25}"/>
              </a:ext>
            </a:extLst>
          </p:cNvPr>
          <p:cNvGrpSpPr/>
          <p:nvPr/>
        </p:nvGrpSpPr>
        <p:grpSpPr>
          <a:xfrm>
            <a:off x="5609420" y="2709009"/>
            <a:ext cx="450000" cy="450000"/>
            <a:chOff x="7736620" y="7009631"/>
            <a:chExt cx="4501800" cy="4503600"/>
          </a:xfrm>
          <a:solidFill>
            <a:schemeClr val="accent6"/>
          </a:solidFill>
        </p:grpSpPr>
        <p:sp>
          <p:nvSpPr>
            <p:cNvPr id="204" name="Freeform: Shape 1">
              <a:extLst>
                <a:ext uri="{FF2B5EF4-FFF2-40B4-BE49-F238E27FC236}">
                  <a16:creationId xmlns:a16="http://schemas.microsoft.com/office/drawing/2014/main" id="{9F228314-FA6C-F941-A856-44BA8ABF8173}"/>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05" name="Freeform: Shape 2">
              <a:extLst>
                <a:ext uri="{FF2B5EF4-FFF2-40B4-BE49-F238E27FC236}">
                  <a16:creationId xmlns:a16="http://schemas.microsoft.com/office/drawing/2014/main" id="{358CDB9F-18B3-2042-929E-B251CCEDCCA0}"/>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06" name="Freeform: Shape 3">
              <a:extLst>
                <a:ext uri="{FF2B5EF4-FFF2-40B4-BE49-F238E27FC236}">
                  <a16:creationId xmlns:a16="http://schemas.microsoft.com/office/drawing/2014/main" id="{06CF445D-0278-0847-9143-A3AF286D519B}"/>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07" name="Freeform: Shape 4">
              <a:extLst>
                <a:ext uri="{FF2B5EF4-FFF2-40B4-BE49-F238E27FC236}">
                  <a16:creationId xmlns:a16="http://schemas.microsoft.com/office/drawing/2014/main" id="{02A4C09E-00A2-3949-98DD-8FE955C8BD94}"/>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08" name="Freeform: Shape 5">
              <a:extLst>
                <a:ext uri="{FF2B5EF4-FFF2-40B4-BE49-F238E27FC236}">
                  <a16:creationId xmlns:a16="http://schemas.microsoft.com/office/drawing/2014/main" id="{9FBEB484-9444-D04E-8452-00531346E087}"/>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209" name="Rectangle 208">
            <a:extLst>
              <a:ext uri="{FF2B5EF4-FFF2-40B4-BE49-F238E27FC236}">
                <a16:creationId xmlns:a16="http://schemas.microsoft.com/office/drawing/2014/main" id="{BD51663F-1093-EB4F-9B5D-6B5DEFABE6FC}"/>
              </a:ext>
            </a:extLst>
          </p:cNvPr>
          <p:cNvSpPr/>
          <p:nvPr/>
        </p:nvSpPr>
        <p:spPr>
          <a:xfrm>
            <a:off x="5016780" y="2724608"/>
            <a:ext cx="659763" cy="461665"/>
          </a:xfrm>
          <a:prstGeom prst="rect">
            <a:avLst/>
          </a:prstGeom>
        </p:spPr>
        <p:txBody>
          <a:bodyPr wrap="square">
            <a:spAutoFit/>
          </a:bodyPr>
          <a:lstStyle/>
          <a:p>
            <a:pPr algn="r"/>
            <a:r>
              <a:rPr lang="en-US" sz="1200" b="1" dirty="0">
                <a:solidFill>
                  <a:schemeClr val="tx2"/>
                </a:solidFill>
                <a:latin typeface="Metropolis" pitchFamily="2" charset="77"/>
              </a:rPr>
              <a:t>Tier0 DR</a:t>
            </a:r>
            <a:endParaRPr lang="en-GB" sz="1200" dirty="0"/>
          </a:p>
        </p:txBody>
      </p:sp>
      <p:grpSp>
        <p:nvGrpSpPr>
          <p:cNvPr id="211" name="Group 210">
            <a:extLst>
              <a:ext uri="{FF2B5EF4-FFF2-40B4-BE49-F238E27FC236}">
                <a16:creationId xmlns:a16="http://schemas.microsoft.com/office/drawing/2014/main" id="{49502A36-60F9-0843-A775-D6287497B61A}"/>
              </a:ext>
            </a:extLst>
          </p:cNvPr>
          <p:cNvGrpSpPr/>
          <p:nvPr/>
        </p:nvGrpSpPr>
        <p:grpSpPr>
          <a:xfrm>
            <a:off x="5590757" y="3732042"/>
            <a:ext cx="450000" cy="450000"/>
            <a:chOff x="7736620" y="7009631"/>
            <a:chExt cx="4501800" cy="4503600"/>
          </a:xfrm>
          <a:solidFill>
            <a:schemeClr val="accent4"/>
          </a:solidFill>
        </p:grpSpPr>
        <p:sp>
          <p:nvSpPr>
            <p:cNvPr id="212" name="Freeform: Shape 1">
              <a:extLst>
                <a:ext uri="{FF2B5EF4-FFF2-40B4-BE49-F238E27FC236}">
                  <a16:creationId xmlns:a16="http://schemas.microsoft.com/office/drawing/2014/main" id="{1A713CFC-9271-FC42-9EFF-C5CE0D018373}"/>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13" name="Freeform: Shape 2">
              <a:extLst>
                <a:ext uri="{FF2B5EF4-FFF2-40B4-BE49-F238E27FC236}">
                  <a16:creationId xmlns:a16="http://schemas.microsoft.com/office/drawing/2014/main" id="{7412C7A0-0F34-3F49-B323-67D0A769FD9F}"/>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14" name="Freeform: Shape 3">
              <a:extLst>
                <a:ext uri="{FF2B5EF4-FFF2-40B4-BE49-F238E27FC236}">
                  <a16:creationId xmlns:a16="http://schemas.microsoft.com/office/drawing/2014/main" id="{8FA0CC41-4693-354D-ACC8-4BA5840978A2}"/>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15" name="Freeform: Shape 4">
              <a:extLst>
                <a:ext uri="{FF2B5EF4-FFF2-40B4-BE49-F238E27FC236}">
                  <a16:creationId xmlns:a16="http://schemas.microsoft.com/office/drawing/2014/main" id="{46AE6BEF-391B-B844-B104-247109C08E36}"/>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16" name="Freeform: Shape 5">
              <a:extLst>
                <a:ext uri="{FF2B5EF4-FFF2-40B4-BE49-F238E27FC236}">
                  <a16:creationId xmlns:a16="http://schemas.microsoft.com/office/drawing/2014/main" id="{44E9F756-6FC1-3B43-B145-2CFD85B0E5DA}"/>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grpSp>
        <p:nvGrpSpPr>
          <p:cNvPr id="217" name="Group 216">
            <a:extLst>
              <a:ext uri="{FF2B5EF4-FFF2-40B4-BE49-F238E27FC236}">
                <a16:creationId xmlns:a16="http://schemas.microsoft.com/office/drawing/2014/main" id="{87D316C2-6F3E-3243-9D40-52D81631A869}"/>
              </a:ext>
            </a:extLst>
          </p:cNvPr>
          <p:cNvGrpSpPr/>
          <p:nvPr/>
        </p:nvGrpSpPr>
        <p:grpSpPr>
          <a:xfrm>
            <a:off x="5590756" y="4757473"/>
            <a:ext cx="450000" cy="450000"/>
            <a:chOff x="7736620" y="7009631"/>
            <a:chExt cx="4501800" cy="4503600"/>
          </a:xfrm>
          <a:solidFill>
            <a:schemeClr val="accent4"/>
          </a:solidFill>
        </p:grpSpPr>
        <p:sp>
          <p:nvSpPr>
            <p:cNvPr id="218" name="Freeform: Shape 1">
              <a:extLst>
                <a:ext uri="{FF2B5EF4-FFF2-40B4-BE49-F238E27FC236}">
                  <a16:creationId xmlns:a16="http://schemas.microsoft.com/office/drawing/2014/main" id="{FD6739CD-DD6B-044A-8E7A-F9EEB88298B1}"/>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19" name="Freeform: Shape 2">
              <a:extLst>
                <a:ext uri="{FF2B5EF4-FFF2-40B4-BE49-F238E27FC236}">
                  <a16:creationId xmlns:a16="http://schemas.microsoft.com/office/drawing/2014/main" id="{A5CBA08A-AAB2-F748-9DDE-68DB7BB2E7E1}"/>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20" name="Freeform: Shape 3">
              <a:extLst>
                <a:ext uri="{FF2B5EF4-FFF2-40B4-BE49-F238E27FC236}">
                  <a16:creationId xmlns:a16="http://schemas.microsoft.com/office/drawing/2014/main" id="{CC87AB96-66EC-1B4C-B9D2-6971097613E7}"/>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21" name="Freeform: Shape 4">
              <a:extLst>
                <a:ext uri="{FF2B5EF4-FFF2-40B4-BE49-F238E27FC236}">
                  <a16:creationId xmlns:a16="http://schemas.microsoft.com/office/drawing/2014/main" id="{0AA8ACE9-AD95-7641-88D6-AF5DAFC510E4}"/>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22" name="Freeform: Shape 5">
              <a:extLst>
                <a:ext uri="{FF2B5EF4-FFF2-40B4-BE49-F238E27FC236}">
                  <a16:creationId xmlns:a16="http://schemas.microsoft.com/office/drawing/2014/main" id="{D6578A69-C7FE-B146-A67E-802C73E60462}"/>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223" name="Rectangle 222">
            <a:extLst>
              <a:ext uri="{FF2B5EF4-FFF2-40B4-BE49-F238E27FC236}">
                <a16:creationId xmlns:a16="http://schemas.microsoft.com/office/drawing/2014/main" id="{597BFCBF-6477-F34F-AE8A-70EA65C98509}"/>
              </a:ext>
            </a:extLst>
          </p:cNvPr>
          <p:cNvSpPr/>
          <p:nvPr/>
        </p:nvSpPr>
        <p:spPr>
          <a:xfrm>
            <a:off x="4716863" y="3702473"/>
            <a:ext cx="984567" cy="461665"/>
          </a:xfrm>
          <a:prstGeom prst="rect">
            <a:avLst/>
          </a:prstGeom>
        </p:spPr>
        <p:txBody>
          <a:bodyPr wrap="square">
            <a:spAutoFit/>
          </a:bodyPr>
          <a:lstStyle/>
          <a:p>
            <a:pPr algn="r"/>
            <a:r>
              <a:rPr lang="en-US" sz="1200" b="1" dirty="0">
                <a:solidFill>
                  <a:schemeClr val="tx2"/>
                </a:solidFill>
                <a:latin typeface="Metropolis" pitchFamily="2" charset="77"/>
              </a:rPr>
              <a:t>Active</a:t>
            </a:r>
          </a:p>
          <a:p>
            <a:pPr algn="r"/>
            <a:r>
              <a:rPr lang="en-US" sz="1200" b="1" dirty="0">
                <a:solidFill>
                  <a:schemeClr val="tx2"/>
                </a:solidFill>
                <a:latin typeface="Metropolis" pitchFamily="2" charset="77"/>
              </a:rPr>
              <a:t>Tier1 SR</a:t>
            </a:r>
            <a:endParaRPr lang="en-GB" sz="1200" dirty="0"/>
          </a:p>
        </p:txBody>
      </p:sp>
      <p:sp>
        <p:nvSpPr>
          <p:cNvPr id="224" name="Rectangle 223">
            <a:extLst>
              <a:ext uri="{FF2B5EF4-FFF2-40B4-BE49-F238E27FC236}">
                <a16:creationId xmlns:a16="http://schemas.microsoft.com/office/drawing/2014/main" id="{2BE1B73F-C382-684C-B804-8C549B94B7E1}"/>
              </a:ext>
            </a:extLst>
          </p:cNvPr>
          <p:cNvSpPr/>
          <p:nvPr/>
        </p:nvSpPr>
        <p:spPr>
          <a:xfrm>
            <a:off x="4961453" y="4755628"/>
            <a:ext cx="659763" cy="461665"/>
          </a:xfrm>
          <a:prstGeom prst="rect">
            <a:avLst/>
          </a:prstGeom>
        </p:spPr>
        <p:txBody>
          <a:bodyPr wrap="square">
            <a:spAutoFit/>
          </a:bodyPr>
          <a:lstStyle/>
          <a:p>
            <a:pPr algn="r"/>
            <a:r>
              <a:rPr lang="en-US" sz="1200" b="1" dirty="0">
                <a:solidFill>
                  <a:schemeClr val="tx2"/>
                </a:solidFill>
                <a:latin typeface="Metropolis" pitchFamily="2" charset="77"/>
              </a:rPr>
              <a:t>Tier1 DR</a:t>
            </a:r>
            <a:endParaRPr lang="en-GB" sz="1200" dirty="0"/>
          </a:p>
        </p:txBody>
      </p:sp>
      <p:cxnSp>
        <p:nvCxnSpPr>
          <p:cNvPr id="225" name="Straight Connector 224">
            <a:extLst>
              <a:ext uri="{FF2B5EF4-FFF2-40B4-BE49-F238E27FC236}">
                <a16:creationId xmlns:a16="http://schemas.microsoft.com/office/drawing/2014/main" id="{0059BA27-EA2C-FE46-A08E-3E65B9C46148}"/>
              </a:ext>
            </a:extLst>
          </p:cNvPr>
          <p:cNvCxnSpPr>
            <a:cxnSpLocks/>
          </p:cNvCxnSpPr>
          <p:nvPr/>
        </p:nvCxnSpPr>
        <p:spPr bwMode="gray">
          <a:xfrm>
            <a:off x="5680750" y="5190998"/>
            <a:ext cx="0" cy="236069"/>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26" name="Straight Connector 225">
            <a:extLst>
              <a:ext uri="{FF2B5EF4-FFF2-40B4-BE49-F238E27FC236}">
                <a16:creationId xmlns:a16="http://schemas.microsoft.com/office/drawing/2014/main" id="{A0292225-666F-D34F-B0DE-97B2F48CFAF2}"/>
              </a:ext>
            </a:extLst>
          </p:cNvPr>
          <p:cNvCxnSpPr>
            <a:cxnSpLocks/>
          </p:cNvCxnSpPr>
          <p:nvPr/>
        </p:nvCxnSpPr>
        <p:spPr bwMode="gray">
          <a:xfrm>
            <a:off x="5812832" y="5209356"/>
            <a:ext cx="0" cy="413226"/>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27" name="Straight Connector 226">
            <a:extLst>
              <a:ext uri="{FF2B5EF4-FFF2-40B4-BE49-F238E27FC236}">
                <a16:creationId xmlns:a16="http://schemas.microsoft.com/office/drawing/2014/main" id="{A446F0E6-3DFC-B748-BAF0-E3EFE14DE6E4}"/>
              </a:ext>
            </a:extLst>
          </p:cNvPr>
          <p:cNvCxnSpPr>
            <a:cxnSpLocks/>
          </p:cNvCxnSpPr>
          <p:nvPr/>
        </p:nvCxnSpPr>
        <p:spPr bwMode="gray">
          <a:xfrm>
            <a:off x="5960496" y="5167643"/>
            <a:ext cx="0" cy="641174"/>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28" name="Rectangle 227">
            <a:extLst>
              <a:ext uri="{FF2B5EF4-FFF2-40B4-BE49-F238E27FC236}">
                <a16:creationId xmlns:a16="http://schemas.microsoft.com/office/drawing/2014/main" id="{5FB3657F-CC87-5942-BF5C-4EEF1829C945}"/>
              </a:ext>
            </a:extLst>
          </p:cNvPr>
          <p:cNvSpPr/>
          <p:nvPr/>
        </p:nvSpPr>
        <p:spPr>
          <a:xfrm>
            <a:off x="5599138" y="2484088"/>
            <a:ext cx="284052"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a:t>
            </a:r>
          </a:p>
        </p:txBody>
      </p:sp>
      <p:sp>
        <p:nvSpPr>
          <p:cNvPr id="229" name="Rectangle 228">
            <a:extLst>
              <a:ext uri="{FF2B5EF4-FFF2-40B4-BE49-F238E27FC236}">
                <a16:creationId xmlns:a16="http://schemas.microsoft.com/office/drawing/2014/main" id="{B3605DE2-3679-FD4A-9EF4-ED55184AFB2E}"/>
              </a:ext>
            </a:extLst>
          </p:cNvPr>
          <p:cNvSpPr/>
          <p:nvPr/>
        </p:nvSpPr>
        <p:spPr>
          <a:xfrm>
            <a:off x="5485222" y="3499891"/>
            <a:ext cx="284053"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a:t>
            </a:r>
          </a:p>
        </p:txBody>
      </p:sp>
      <p:sp>
        <p:nvSpPr>
          <p:cNvPr id="232" name="Rectangle 231">
            <a:extLst>
              <a:ext uri="{FF2B5EF4-FFF2-40B4-BE49-F238E27FC236}">
                <a16:creationId xmlns:a16="http://schemas.microsoft.com/office/drawing/2014/main" id="{C2F5081B-F3C2-654A-96B6-832F2730B996}"/>
              </a:ext>
            </a:extLst>
          </p:cNvPr>
          <p:cNvSpPr/>
          <p:nvPr/>
        </p:nvSpPr>
        <p:spPr>
          <a:xfrm>
            <a:off x="5516752" y="3093570"/>
            <a:ext cx="399885"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.0</a:t>
            </a:r>
          </a:p>
        </p:txBody>
      </p:sp>
      <p:sp>
        <p:nvSpPr>
          <p:cNvPr id="233" name="Rectangle 232">
            <a:extLst>
              <a:ext uri="{FF2B5EF4-FFF2-40B4-BE49-F238E27FC236}">
                <a16:creationId xmlns:a16="http://schemas.microsoft.com/office/drawing/2014/main" id="{CE0AF994-BCBC-FD43-BD24-0B4BE2170E91}"/>
              </a:ext>
            </a:extLst>
          </p:cNvPr>
          <p:cNvSpPr/>
          <p:nvPr/>
        </p:nvSpPr>
        <p:spPr>
          <a:xfrm>
            <a:off x="5500988" y="4524650"/>
            <a:ext cx="284053"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a:t>
            </a:r>
          </a:p>
        </p:txBody>
      </p:sp>
      <p:sp>
        <p:nvSpPr>
          <p:cNvPr id="234" name="Rectangle 233">
            <a:extLst>
              <a:ext uri="{FF2B5EF4-FFF2-40B4-BE49-F238E27FC236}">
                <a16:creationId xmlns:a16="http://schemas.microsoft.com/office/drawing/2014/main" id="{CA8BBD3F-56F5-874A-A168-DFF8B5AA2F93}"/>
              </a:ext>
            </a:extLst>
          </p:cNvPr>
          <p:cNvSpPr/>
          <p:nvPr/>
        </p:nvSpPr>
        <p:spPr>
          <a:xfrm>
            <a:off x="5427416" y="4118329"/>
            <a:ext cx="399885"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.2</a:t>
            </a:r>
          </a:p>
        </p:txBody>
      </p:sp>
      <p:sp>
        <p:nvSpPr>
          <p:cNvPr id="237" name="Rectangle 236">
            <a:extLst>
              <a:ext uri="{FF2B5EF4-FFF2-40B4-BE49-F238E27FC236}">
                <a16:creationId xmlns:a16="http://schemas.microsoft.com/office/drawing/2014/main" id="{7CC8C86C-F7CE-F648-B0B7-FDFF7917D607}"/>
              </a:ext>
            </a:extLst>
          </p:cNvPr>
          <p:cNvSpPr/>
          <p:nvPr/>
        </p:nvSpPr>
        <p:spPr>
          <a:xfrm>
            <a:off x="6983292" y="1544309"/>
            <a:ext cx="1616182" cy="4797102"/>
          </a:xfrm>
          <a:prstGeom prst="rect">
            <a:avLst/>
          </a:prstGeom>
          <a:noFill/>
          <a:ln w="19050">
            <a:solidFill>
              <a:schemeClr val="tx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grpSp>
        <p:nvGrpSpPr>
          <p:cNvPr id="245" name="Group 244">
            <a:extLst>
              <a:ext uri="{FF2B5EF4-FFF2-40B4-BE49-F238E27FC236}">
                <a16:creationId xmlns:a16="http://schemas.microsoft.com/office/drawing/2014/main" id="{9926B455-4A4C-EA41-8A58-20CC53C7DE64}"/>
              </a:ext>
            </a:extLst>
          </p:cNvPr>
          <p:cNvGrpSpPr/>
          <p:nvPr/>
        </p:nvGrpSpPr>
        <p:grpSpPr>
          <a:xfrm>
            <a:off x="7632594" y="2729571"/>
            <a:ext cx="450000" cy="450000"/>
            <a:chOff x="7736620" y="7009631"/>
            <a:chExt cx="4501800" cy="4503600"/>
          </a:xfrm>
          <a:solidFill>
            <a:schemeClr val="accent6"/>
          </a:solidFill>
        </p:grpSpPr>
        <p:sp>
          <p:nvSpPr>
            <p:cNvPr id="246" name="Freeform: Shape 1">
              <a:extLst>
                <a:ext uri="{FF2B5EF4-FFF2-40B4-BE49-F238E27FC236}">
                  <a16:creationId xmlns:a16="http://schemas.microsoft.com/office/drawing/2014/main" id="{B9676CC5-6347-7A42-9514-619D0CF47D91}"/>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47" name="Freeform: Shape 2">
              <a:extLst>
                <a:ext uri="{FF2B5EF4-FFF2-40B4-BE49-F238E27FC236}">
                  <a16:creationId xmlns:a16="http://schemas.microsoft.com/office/drawing/2014/main" id="{EE097552-0D22-6C41-80A6-720A1A2E7617}"/>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48" name="Freeform: Shape 3">
              <a:extLst>
                <a:ext uri="{FF2B5EF4-FFF2-40B4-BE49-F238E27FC236}">
                  <a16:creationId xmlns:a16="http://schemas.microsoft.com/office/drawing/2014/main" id="{E3F33D5F-053B-6F4A-AA2D-BD3C3923A86C}"/>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49" name="Freeform: Shape 4">
              <a:extLst>
                <a:ext uri="{FF2B5EF4-FFF2-40B4-BE49-F238E27FC236}">
                  <a16:creationId xmlns:a16="http://schemas.microsoft.com/office/drawing/2014/main" id="{E4A59139-A95E-EB48-87CD-856F09158C1D}"/>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50" name="Freeform: Shape 5">
              <a:extLst>
                <a:ext uri="{FF2B5EF4-FFF2-40B4-BE49-F238E27FC236}">
                  <a16:creationId xmlns:a16="http://schemas.microsoft.com/office/drawing/2014/main" id="{7EA20C20-A4E6-4B40-BC2A-B73A37BCE4DE}"/>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251" name="Rectangle 250">
            <a:extLst>
              <a:ext uri="{FF2B5EF4-FFF2-40B4-BE49-F238E27FC236}">
                <a16:creationId xmlns:a16="http://schemas.microsoft.com/office/drawing/2014/main" id="{BF14C3BA-0208-C244-8673-6450360A9D8B}"/>
              </a:ext>
            </a:extLst>
          </p:cNvPr>
          <p:cNvSpPr/>
          <p:nvPr/>
        </p:nvSpPr>
        <p:spPr>
          <a:xfrm>
            <a:off x="7039954" y="2745170"/>
            <a:ext cx="659763" cy="461665"/>
          </a:xfrm>
          <a:prstGeom prst="rect">
            <a:avLst/>
          </a:prstGeom>
        </p:spPr>
        <p:txBody>
          <a:bodyPr wrap="square">
            <a:spAutoFit/>
          </a:bodyPr>
          <a:lstStyle/>
          <a:p>
            <a:pPr algn="r"/>
            <a:r>
              <a:rPr lang="en-US" sz="1200" b="1" dirty="0">
                <a:solidFill>
                  <a:schemeClr val="tx2"/>
                </a:solidFill>
                <a:latin typeface="Metropolis" pitchFamily="2" charset="77"/>
              </a:rPr>
              <a:t>Tier0 DR</a:t>
            </a:r>
            <a:endParaRPr lang="en-GB" sz="1200" dirty="0"/>
          </a:p>
        </p:txBody>
      </p:sp>
      <p:grpSp>
        <p:nvGrpSpPr>
          <p:cNvPr id="253" name="Group 252">
            <a:extLst>
              <a:ext uri="{FF2B5EF4-FFF2-40B4-BE49-F238E27FC236}">
                <a16:creationId xmlns:a16="http://schemas.microsoft.com/office/drawing/2014/main" id="{999CA49A-FF69-6E4A-AD94-8B920884AE61}"/>
              </a:ext>
            </a:extLst>
          </p:cNvPr>
          <p:cNvGrpSpPr/>
          <p:nvPr/>
        </p:nvGrpSpPr>
        <p:grpSpPr>
          <a:xfrm>
            <a:off x="7646205" y="3731087"/>
            <a:ext cx="450000" cy="450000"/>
            <a:chOff x="7736620" y="7009631"/>
            <a:chExt cx="4501800" cy="4503600"/>
          </a:xfrm>
          <a:solidFill>
            <a:schemeClr val="accent4"/>
          </a:solidFill>
        </p:grpSpPr>
        <p:sp>
          <p:nvSpPr>
            <p:cNvPr id="254" name="Freeform: Shape 1">
              <a:extLst>
                <a:ext uri="{FF2B5EF4-FFF2-40B4-BE49-F238E27FC236}">
                  <a16:creationId xmlns:a16="http://schemas.microsoft.com/office/drawing/2014/main" id="{BFA5D806-7A30-3840-AB46-86B840F404E4}"/>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55" name="Freeform: Shape 2">
              <a:extLst>
                <a:ext uri="{FF2B5EF4-FFF2-40B4-BE49-F238E27FC236}">
                  <a16:creationId xmlns:a16="http://schemas.microsoft.com/office/drawing/2014/main" id="{B9B9EC63-EED5-5C40-A546-0BC07DC74934}"/>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56" name="Freeform: Shape 3">
              <a:extLst>
                <a:ext uri="{FF2B5EF4-FFF2-40B4-BE49-F238E27FC236}">
                  <a16:creationId xmlns:a16="http://schemas.microsoft.com/office/drawing/2014/main" id="{2E32AB7E-F43B-C840-8662-CBE6D7E6ABE8}"/>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57" name="Freeform: Shape 4">
              <a:extLst>
                <a:ext uri="{FF2B5EF4-FFF2-40B4-BE49-F238E27FC236}">
                  <a16:creationId xmlns:a16="http://schemas.microsoft.com/office/drawing/2014/main" id="{BCE9EC7F-3A88-104E-9291-F0B320DA5EE2}"/>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58" name="Freeform: Shape 5">
              <a:extLst>
                <a:ext uri="{FF2B5EF4-FFF2-40B4-BE49-F238E27FC236}">
                  <a16:creationId xmlns:a16="http://schemas.microsoft.com/office/drawing/2014/main" id="{929D7AA6-6183-CC4A-B8B0-DCEE4E7E34E3}"/>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grpSp>
        <p:nvGrpSpPr>
          <p:cNvPr id="259" name="Group 258">
            <a:extLst>
              <a:ext uri="{FF2B5EF4-FFF2-40B4-BE49-F238E27FC236}">
                <a16:creationId xmlns:a16="http://schemas.microsoft.com/office/drawing/2014/main" id="{01449C99-4137-344C-8DC0-182E029E3323}"/>
              </a:ext>
            </a:extLst>
          </p:cNvPr>
          <p:cNvGrpSpPr/>
          <p:nvPr/>
        </p:nvGrpSpPr>
        <p:grpSpPr>
          <a:xfrm>
            <a:off x="7646204" y="4756518"/>
            <a:ext cx="450000" cy="450000"/>
            <a:chOff x="7736620" y="7009631"/>
            <a:chExt cx="4501800" cy="4503600"/>
          </a:xfrm>
          <a:solidFill>
            <a:schemeClr val="accent4"/>
          </a:solidFill>
        </p:grpSpPr>
        <p:sp>
          <p:nvSpPr>
            <p:cNvPr id="260" name="Freeform: Shape 1">
              <a:extLst>
                <a:ext uri="{FF2B5EF4-FFF2-40B4-BE49-F238E27FC236}">
                  <a16:creationId xmlns:a16="http://schemas.microsoft.com/office/drawing/2014/main" id="{BDF83A26-B195-0A49-9E98-35CA9CBBB167}"/>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61" name="Freeform: Shape 2">
              <a:extLst>
                <a:ext uri="{FF2B5EF4-FFF2-40B4-BE49-F238E27FC236}">
                  <a16:creationId xmlns:a16="http://schemas.microsoft.com/office/drawing/2014/main" id="{CCC8DAF0-E984-814E-AFE1-4F12D1041E93}"/>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62" name="Freeform: Shape 3">
              <a:extLst>
                <a:ext uri="{FF2B5EF4-FFF2-40B4-BE49-F238E27FC236}">
                  <a16:creationId xmlns:a16="http://schemas.microsoft.com/office/drawing/2014/main" id="{CAC7EEC7-FAC2-FE49-8E00-381A3A404AF2}"/>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63" name="Freeform: Shape 4">
              <a:extLst>
                <a:ext uri="{FF2B5EF4-FFF2-40B4-BE49-F238E27FC236}">
                  <a16:creationId xmlns:a16="http://schemas.microsoft.com/office/drawing/2014/main" id="{7D35E287-04D1-6E40-9C55-C50C80ED9D6A}"/>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64" name="Freeform: Shape 5">
              <a:extLst>
                <a:ext uri="{FF2B5EF4-FFF2-40B4-BE49-F238E27FC236}">
                  <a16:creationId xmlns:a16="http://schemas.microsoft.com/office/drawing/2014/main" id="{8F6815A3-539D-FB44-851A-40A52009DDB0}"/>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265" name="Rectangle 264">
            <a:extLst>
              <a:ext uri="{FF2B5EF4-FFF2-40B4-BE49-F238E27FC236}">
                <a16:creationId xmlns:a16="http://schemas.microsoft.com/office/drawing/2014/main" id="{4681A09A-1E78-4F49-85E8-4BEDF691F3F3}"/>
              </a:ext>
            </a:extLst>
          </p:cNvPr>
          <p:cNvSpPr/>
          <p:nvPr/>
        </p:nvSpPr>
        <p:spPr>
          <a:xfrm>
            <a:off x="6772311" y="3701518"/>
            <a:ext cx="984567" cy="461665"/>
          </a:xfrm>
          <a:prstGeom prst="rect">
            <a:avLst/>
          </a:prstGeom>
        </p:spPr>
        <p:txBody>
          <a:bodyPr wrap="square">
            <a:spAutoFit/>
          </a:bodyPr>
          <a:lstStyle/>
          <a:p>
            <a:pPr algn="r"/>
            <a:r>
              <a:rPr lang="en-US" sz="1200" b="1" dirty="0">
                <a:solidFill>
                  <a:schemeClr val="tx2"/>
                </a:solidFill>
                <a:latin typeface="Metropolis" pitchFamily="2" charset="77"/>
              </a:rPr>
              <a:t>Standby Tier1 SR</a:t>
            </a:r>
            <a:endParaRPr lang="en-GB" sz="1200" dirty="0"/>
          </a:p>
        </p:txBody>
      </p:sp>
      <p:sp>
        <p:nvSpPr>
          <p:cNvPr id="266" name="Rectangle 265">
            <a:extLst>
              <a:ext uri="{FF2B5EF4-FFF2-40B4-BE49-F238E27FC236}">
                <a16:creationId xmlns:a16="http://schemas.microsoft.com/office/drawing/2014/main" id="{B09B1784-741A-0049-9ABF-AECF5B0CA6B6}"/>
              </a:ext>
            </a:extLst>
          </p:cNvPr>
          <p:cNvSpPr/>
          <p:nvPr/>
        </p:nvSpPr>
        <p:spPr>
          <a:xfrm>
            <a:off x="7016901" y="4754673"/>
            <a:ext cx="659763" cy="461665"/>
          </a:xfrm>
          <a:prstGeom prst="rect">
            <a:avLst/>
          </a:prstGeom>
        </p:spPr>
        <p:txBody>
          <a:bodyPr wrap="square">
            <a:spAutoFit/>
          </a:bodyPr>
          <a:lstStyle/>
          <a:p>
            <a:pPr algn="r"/>
            <a:r>
              <a:rPr lang="en-US" sz="1200" b="1" dirty="0">
                <a:solidFill>
                  <a:schemeClr val="tx2"/>
                </a:solidFill>
                <a:latin typeface="Metropolis" pitchFamily="2" charset="77"/>
              </a:rPr>
              <a:t>Tier1 DR</a:t>
            </a:r>
            <a:endParaRPr lang="en-GB" sz="1200" dirty="0"/>
          </a:p>
        </p:txBody>
      </p:sp>
      <p:cxnSp>
        <p:nvCxnSpPr>
          <p:cNvPr id="267" name="Straight Connector 266">
            <a:extLst>
              <a:ext uri="{FF2B5EF4-FFF2-40B4-BE49-F238E27FC236}">
                <a16:creationId xmlns:a16="http://schemas.microsoft.com/office/drawing/2014/main" id="{75676914-46D8-D247-A20A-8C78C3305202}"/>
              </a:ext>
            </a:extLst>
          </p:cNvPr>
          <p:cNvCxnSpPr>
            <a:cxnSpLocks/>
          </p:cNvCxnSpPr>
          <p:nvPr/>
        </p:nvCxnSpPr>
        <p:spPr bwMode="gray">
          <a:xfrm>
            <a:off x="7736198" y="5190043"/>
            <a:ext cx="0" cy="236069"/>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68" name="Straight Connector 267">
            <a:extLst>
              <a:ext uri="{FF2B5EF4-FFF2-40B4-BE49-F238E27FC236}">
                <a16:creationId xmlns:a16="http://schemas.microsoft.com/office/drawing/2014/main" id="{AEF8F432-4945-444A-84D0-EB799DF29373}"/>
              </a:ext>
            </a:extLst>
          </p:cNvPr>
          <p:cNvCxnSpPr>
            <a:cxnSpLocks/>
          </p:cNvCxnSpPr>
          <p:nvPr/>
        </p:nvCxnSpPr>
        <p:spPr bwMode="gray">
          <a:xfrm>
            <a:off x="7868280" y="5208401"/>
            <a:ext cx="0" cy="413226"/>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69" name="Straight Connector 268">
            <a:extLst>
              <a:ext uri="{FF2B5EF4-FFF2-40B4-BE49-F238E27FC236}">
                <a16:creationId xmlns:a16="http://schemas.microsoft.com/office/drawing/2014/main" id="{0A79299C-E63B-4C43-9E10-8B3A854C99D0}"/>
              </a:ext>
            </a:extLst>
          </p:cNvPr>
          <p:cNvCxnSpPr>
            <a:cxnSpLocks/>
          </p:cNvCxnSpPr>
          <p:nvPr/>
        </p:nvCxnSpPr>
        <p:spPr bwMode="gray">
          <a:xfrm>
            <a:off x="8015944" y="5166688"/>
            <a:ext cx="0" cy="641174"/>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70" name="Rectangle 269">
            <a:extLst>
              <a:ext uri="{FF2B5EF4-FFF2-40B4-BE49-F238E27FC236}">
                <a16:creationId xmlns:a16="http://schemas.microsoft.com/office/drawing/2014/main" id="{292895B7-20EA-6F40-9243-1881B1C7A180}"/>
              </a:ext>
            </a:extLst>
          </p:cNvPr>
          <p:cNvSpPr/>
          <p:nvPr/>
        </p:nvSpPr>
        <p:spPr>
          <a:xfrm>
            <a:off x="7622312" y="2461618"/>
            <a:ext cx="284052"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a:t>
            </a:r>
          </a:p>
        </p:txBody>
      </p:sp>
      <p:sp>
        <p:nvSpPr>
          <p:cNvPr id="271" name="Rectangle 270">
            <a:extLst>
              <a:ext uri="{FF2B5EF4-FFF2-40B4-BE49-F238E27FC236}">
                <a16:creationId xmlns:a16="http://schemas.microsoft.com/office/drawing/2014/main" id="{9E930F3B-EE59-214D-9DA2-A706CC76B27C}"/>
              </a:ext>
            </a:extLst>
          </p:cNvPr>
          <p:cNvSpPr/>
          <p:nvPr/>
        </p:nvSpPr>
        <p:spPr>
          <a:xfrm>
            <a:off x="7594460" y="3509694"/>
            <a:ext cx="284053"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a:t>
            </a:r>
          </a:p>
        </p:txBody>
      </p:sp>
      <p:sp>
        <p:nvSpPr>
          <p:cNvPr id="272" name="TextBox 271">
            <a:extLst>
              <a:ext uri="{FF2B5EF4-FFF2-40B4-BE49-F238E27FC236}">
                <a16:creationId xmlns:a16="http://schemas.microsoft.com/office/drawing/2014/main" id="{92701CFD-9F71-E748-9D00-1F61A59C6C38}"/>
              </a:ext>
            </a:extLst>
          </p:cNvPr>
          <p:cNvSpPr txBox="1"/>
          <p:nvPr/>
        </p:nvSpPr>
        <p:spPr>
          <a:xfrm>
            <a:off x="7797480" y="3448609"/>
            <a:ext cx="96912" cy="276999"/>
          </a:xfrm>
          <a:prstGeom prst="rect">
            <a:avLst/>
          </a:prstGeom>
        </p:spPr>
        <p:txBody>
          <a:bodyPr wrap="square" lIns="0" tIns="0" rIns="0" bIns="0" rtlCol="0">
            <a:spAutoFit/>
          </a:bodyPr>
          <a:lstStyle/>
          <a:p>
            <a:pPr algn="l">
              <a:spcAft>
                <a:spcPts val="600"/>
              </a:spcAft>
            </a:pPr>
            <a:r>
              <a:rPr lang="en-US" b="1" dirty="0">
                <a:solidFill>
                  <a:srgbClr val="FF0000"/>
                </a:solidFill>
              </a:rPr>
              <a:t>X</a:t>
            </a:r>
          </a:p>
        </p:txBody>
      </p:sp>
      <p:sp>
        <p:nvSpPr>
          <p:cNvPr id="273" name="TextBox 272">
            <a:extLst>
              <a:ext uri="{FF2B5EF4-FFF2-40B4-BE49-F238E27FC236}">
                <a16:creationId xmlns:a16="http://schemas.microsoft.com/office/drawing/2014/main" id="{1A0FE620-9DCF-FD41-82E6-5882AA793A70}"/>
              </a:ext>
            </a:extLst>
          </p:cNvPr>
          <p:cNvSpPr txBox="1"/>
          <p:nvPr/>
        </p:nvSpPr>
        <p:spPr>
          <a:xfrm>
            <a:off x="7792033" y="4152470"/>
            <a:ext cx="96912" cy="276999"/>
          </a:xfrm>
          <a:prstGeom prst="rect">
            <a:avLst/>
          </a:prstGeom>
        </p:spPr>
        <p:txBody>
          <a:bodyPr wrap="square" lIns="0" tIns="0" rIns="0" bIns="0" rtlCol="0">
            <a:spAutoFit/>
          </a:bodyPr>
          <a:lstStyle/>
          <a:p>
            <a:pPr algn="l">
              <a:spcAft>
                <a:spcPts val="600"/>
              </a:spcAft>
            </a:pPr>
            <a:r>
              <a:rPr lang="en-US" b="1" dirty="0">
                <a:solidFill>
                  <a:srgbClr val="FF0000"/>
                </a:solidFill>
              </a:rPr>
              <a:t>X</a:t>
            </a:r>
          </a:p>
        </p:txBody>
      </p:sp>
      <p:sp>
        <p:nvSpPr>
          <p:cNvPr id="274" name="Rectangle 273">
            <a:extLst>
              <a:ext uri="{FF2B5EF4-FFF2-40B4-BE49-F238E27FC236}">
                <a16:creationId xmlns:a16="http://schemas.microsoft.com/office/drawing/2014/main" id="{749CE679-D3AB-2545-A395-1A70EB190BA3}"/>
              </a:ext>
            </a:extLst>
          </p:cNvPr>
          <p:cNvSpPr/>
          <p:nvPr/>
        </p:nvSpPr>
        <p:spPr>
          <a:xfrm>
            <a:off x="7549768" y="3113881"/>
            <a:ext cx="399885"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.0</a:t>
            </a:r>
          </a:p>
        </p:txBody>
      </p:sp>
      <p:sp>
        <p:nvSpPr>
          <p:cNvPr id="275" name="Rectangle 274">
            <a:extLst>
              <a:ext uri="{FF2B5EF4-FFF2-40B4-BE49-F238E27FC236}">
                <a16:creationId xmlns:a16="http://schemas.microsoft.com/office/drawing/2014/main" id="{670F05F4-68A8-A94C-8422-F5810418CD31}"/>
              </a:ext>
            </a:extLst>
          </p:cNvPr>
          <p:cNvSpPr/>
          <p:nvPr/>
        </p:nvSpPr>
        <p:spPr>
          <a:xfrm>
            <a:off x="7556436" y="4523695"/>
            <a:ext cx="284053"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a:t>
            </a:r>
          </a:p>
        </p:txBody>
      </p:sp>
      <p:sp>
        <p:nvSpPr>
          <p:cNvPr id="276" name="Rectangle 275">
            <a:extLst>
              <a:ext uri="{FF2B5EF4-FFF2-40B4-BE49-F238E27FC236}">
                <a16:creationId xmlns:a16="http://schemas.microsoft.com/office/drawing/2014/main" id="{F5FC1682-4B60-0B4A-8B22-8D135598859A}"/>
              </a:ext>
            </a:extLst>
          </p:cNvPr>
          <p:cNvSpPr/>
          <p:nvPr/>
        </p:nvSpPr>
        <p:spPr>
          <a:xfrm>
            <a:off x="7482864" y="4117374"/>
            <a:ext cx="399885"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.2</a:t>
            </a:r>
          </a:p>
        </p:txBody>
      </p:sp>
      <p:sp>
        <p:nvSpPr>
          <p:cNvPr id="279" name="Rectangle 278">
            <a:extLst>
              <a:ext uri="{FF2B5EF4-FFF2-40B4-BE49-F238E27FC236}">
                <a16:creationId xmlns:a16="http://schemas.microsoft.com/office/drawing/2014/main" id="{37EEC89B-A9EC-5545-978E-6AEB9D287AD9}"/>
              </a:ext>
            </a:extLst>
          </p:cNvPr>
          <p:cNvSpPr/>
          <p:nvPr/>
        </p:nvSpPr>
        <p:spPr>
          <a:xfrm>
            <a:off x="4769177" y="1152699"/>
            <a:ext cx="1000098" cy="600164"/>
          </a:xfrm>
          <a:prstGeom prst="rect">
            <a:avLst/>
          </a:prstGeom>
        </p:spPr>
        <p:txBody>
          <a:bodyPr wrap="square">
            <a:spAutoFit/>
          </a:bodyPr>
          <a:lstStyle/>
          <a:p>
            <a:pPr algn="ctr"/>
            <a:r>
              <a:rPr lang="en-US" sz="1100" b="1" dirty="0">
                <a:solidFill>
                  <a:srgbClr val="717074"/>
                </a:solidFill>
                <a:ea typeface="Gotham Rounded Book" charset="0"/>
                <a:cs typeface="Gotham Rounded Book" charset="0"/>
              </a:rPr>
              <a:t>Edge Transport  </a:t>
            </a:r>
          </a:p>
          <a:p>
            <a:pPr algn="ctr"/>
            <a:r>
              <a:rPr lang="en-US" sz="1100" b="1" dirty="0">
                <a:solidFill>
                  <a:srgbClr val="717074"/>
                </a:solidFill>
                <a:ea typeface="Gotham Rounded Book" charset="0"/>
                <a:cs typeface="Gotham Rounded Book" charset="0"/>
              </a:rPr>
              <a:t>Node #3</a:t>
            </a:r>
          </a:p>
        </p:txBody>
      </p:sp>
      <p:grpSp>
        <p:nvGrpSpPr>
          <p:cNvPr id="173" name="Group 172">
            <a:extLst>
              <a:ext uri="{FF2B5EF4-FFF2-40B4-BE49-F238E27FC236}">
                <a16:creationId xmlns:a16="http://schemas.microsoft.com/office/drawing/2014/main" id="{D3EACD07-4F57-8B41-994E-7B7A33D65215}"/>
              </a:ext>
            </a:extLst>
          </p:cNvPr>
          <p:cNvGrpSpPr/>
          <p:nvPr/>
        </p:nvGrpSpPr>
        <p:grpSpPr>
          <a:xfrm>
            <a:off x="8091833" y="4586587"/>
            <a:ext cx="1825737" cy="471475"/>
            <a:chOff x="9416611" y="1601861"/>
            <a:chExt cx="1825737" cy="471475"/>
          </a:xfrm>
        </p:grpSpPr>
        <p:sp>
          <p:nvSpPr>
            <p:cNvPr id="174" name="Rectangle 173">
              <a:extLst>
                <a:ext uri="{FF2B5EF4-FFF2-40B4-BE49-F238E27FC236}">
                  <a16:creationId xmlns:a16="http://schemas.microsoft.com/office/drawing/2014/main" id="{8D77A880-9C5E-8E4A-8887-AB987F354981}"/>
                </a:ext>
              </a:extLst>
            </p:cNvPr>
            <p:cNvSpPr/>
            <p:nvPr/>
          </p:nvSpPr>
          <p:spPr bwMode="gray">
            <a:xfrm>
              <a:off x="9742114" y="1612337"/>
              <a:ext cx="1152861" cy="460999"/>
            </a:xfrm>
            <a:prstGeom prst="rect">
              <a:avLst/>
            </a:prstGeom>
            <a:gradFill>
              <a:gsLst>
                <a:gs pos="0">
                  <a:schemeClr val="accent1"/>
                </a:gs>
                <a:gs pos="98000">
                  <a:schemeClr val="accent1"/>
                </a:gs>
                <a:gs pos="98000">
                  <a:schemeClr val="accent3"/>
                </a:gs>
              </a:gsLst>
              <a:lin ang="5400000" scaled="1"/>
            </a:gradFill>
          </p:spPr>
          <p:txBody>
            <a:bodyPr vert="horz" lIns="594360" tIns="457200" rIns="457200" bIns="0" rtlCol="0">
              <a:noAutofit/>
            </a:bodyPr>
            <a:lstStyle/>
            <a:p>
              <a:pPr>
                <a:lnSpc>
                  <a:spcPct val="90000"/>
                </a:lnSpc>
                <a:spcBef>
                  <a:spcPts val="1500"/>
                </a:spcBef>
                <a:buClr>
                  <a:schemeClr val="tx1">
                    <a:lumMod val="60000"/>
                    <a:lumOff val="40000"/>
                  </a:schemeClr>
                </a:buClr>
                <a:buSzPct val="90000"/>
              </a:pPr>
              <a:endParaRPr lang="en-US" sz="1600" dirty="0">
                <a:solidFill>
                  <a:schemeClr val="bg1"/>
                </a:solidFill>
              </a:endParaRPr>
            </a:p>
          </p:txBody>
        </p:sp>
        <p:sp>
          <p:nvSpPr>
            <p:cNvPr id="175" name="Rectangle 174">
              <a:extLst>
                <a:ext uri="{FF2B5EF4-FFF2-40B4-BE49-F238E27FC236}">
                  <a16:creationId xmlns:a16="http://schemas.microsoft.com/office/drawing/2014/main" id="{49E9E574-4C40-7644-85E6-99F29C0719F3}"/>
                </a:ext>
              </a:extLst>
            </p:cNvPr>
            <p:cNvSpPr/>
            <p:nvPr/>
          </p:nvSpPr>
          <p:spPr>
            <a:xfrm>
              <a:off x="9416611" y="1601861"/>
              <a:ext cx="1825737" cy="461665"/>
            </a:xfrm>
            <a:prstGeom prst="rect">
              <a:avLst/>
            </a:prstGeom>
          </p:spPr>
          <p:txBody>
            <a:bodyPr wrap="square">
              <a:spAutoFit/>
            </a:bodyPr>
            <a:lstStyle/>
            <a:p>
              <a:pPr algn="ctr"/>
              <a:r>
                <a:rPr lang="en-US" sz="1200" b="1" dirty="0">
                  <a:solidFill>
                    <a:schemeClr val="bg1"/>
                  </a:solidFill>
                  <a:ea typeface="Gotham Rounded Book" charset="0"/>
                  <a:cs typeface="Gotham Rounded Book" charset="0"/>
                </a:rPr>
                <a:t>2. </a:t>
              </a:r>
              <a:r>
                <a:rPr lang="en-US" sz="1200" b="1" dirty="0" err="1">
                  <a:solidFill>
                    <a:schemeClr val="bg1"/>
                  </a:solidFill>
                  <a:ea typeface="Gotham Rounded Book" charset="0"/>
                  <a:cs typeface="Gotham Rounded Book" charset="0"/>
                </a:rPr>
                <a:t>Geneve</a:t>
              </a:r>
              <a:r>
                <a:rPr lang="en-US" sz="1200" b="1" dirty="0">
                  <a:solidFill>
                    <a:schemeClr val="bg1"/>
                  </a:solidFill>
                  <a:ea typeface="Gotham Rounded Book" charset="0"/>
                  <a:cs typeface="Gotham Rounded Book" charset="0"/>
                </a:rPr>
                <a:t> Encapsulation</a:t>
              </a:r>
            </a:p>
          </p:txBody>
        </p:sp>
      </p:grpSp>
      <p:grpSp>
        <p:nvGrpSpPr>
          <p:cNvPr id="169" name="Group 168">
            <a:extLst>
              <a:ext uri="{FF2B5EF4-FFF2-40B4-BE49-F238E27FC236}">
                <a16:creationId xmlns:a16="http://schemas.microsoft.com/office/drawing/2014/main" id="{2362E46D-2FE1-AF49-B4C1-71895D29F796}"/>
              </a:ext>
            </a:extLst>
          </p:cNvPr>
          <p:cNvGrpSpPr/>
          <p:nvPr/>
        </p:nvGrpSpPr>
        <p:grpSpPr>
          <a:xfrm>
            <a:off x="10338026" y="4575074"/>
            <a:ext cx="1168314" cy="688656"/>
            <a:chOff x="10181414" y="4051265"/>
            <a:chExt cx="1168314" cy="983332"/>
          </a:xfrm>
        </p:grpSpPr>
        <p:sp>
          <p:nvSpPr>
            <p:cNvPr id="170" name="Rectangle 169">
              <a:extLst>
                <a:ext uri="{FF2B5EF4-FFF2-40B4-BE49-F238E27FC236}">
                  <a16:creationId xmlns:a16="http://schemas.microsoft.com/office/drawing/2014/main" id="{A1FB621A-2B91-8F4D-A847-340B5535BC3D}"/>
                </a:ext>
              </a:extLst>
            </p:cNvPr>
            <p:cNvSpPr/>
            <p:nvPr/>
          </p:nvSpPr>
          <p:spPr bwMode="gray">
            <a:xfrm>
              <a:off x="10181414" y="4051265"/>
              <a:ext cx="1168313" cy="969495"/>
            </a:xfrm>
            <a:prstGeom prst="rect">
              <a:avLst/>
            </a:prstGeom>
            <a:gradFill>
              <a:gsLst>
                <a:gs pos="0">
                  <a:schemeClr val="accent4"/>
                </a:gs>
                <a:gs pos="98000">
                  <a:schemeClr val="accent4"/>
                </a:gs>
                <a:gs pos="98000">
                  <a:schemeClr val="accent6"/>
                </a:gs>
              </a:gsLst>
              <a:lin ang="5400000" scaled="1"/>
            </a:gradFill>
          </p:spPr>
          <p:txBody>
            <a:bodyPr vert="horz" lIns="594360" tIns="457200" rIns="457200" bIns="457200" rtlCol="0">
              <a:noAutofit/>
            </a:bodyPr>
            <a:lstStyle/>
            <a:p>
              <a:pPr>
                <a:lnSpc>
                  <a:spcPct val="90000"/>
                </a:lnSpc>
                <a:spcBef>
                  <a:spcPts val="1500"/>
                </a:spcBef>
                <a:buClr>
                  <a:schemeClr val="tx1">
                    <a:lumMod val="60000"/>
                    <a:lumOff val="40000"/>
                  </a:schemeClr>
                </a:buClr>
                <a:buSzPct val="90000"/>
              </a:pPr>
              <a:endParaRPr lang="en-US" sz="1600" dirty="0">
                <a:solidFill>
                  <a:schemeClr val="bg1"/>
                </a:solidFill>
              </a:endParaRPr>
            </a:p>
          </p:txBody>
        </p:sp>
        <p:sp>
          <p:nvSpPr>
            <p:cNvPr id="171" name="Rectangle 170">
              <a:extLst>
                <a:ext uri="{FF2B5EF4-FFF2-40B4-BE49-F238E27FC236}">
                  <a16:creationId xmlns:a16="http://schemas.microsoft.com/office/drawing/2014/main" id="{4C5F2DCF-C1B9-524B-B0CB-024E333AA441}"/>
                </a:ext>
              </a:extLst>
            </p:cNvPr>
            <p:cNvSpPr/>
            <p:nvPr/>
          </p:nvSpPr>
          <p:spPr>
            <a:xfrm>
              <a:off x="10181415" y="4111701"/>
              <a:ext cx="1168313" cy="922896"/>
            </a:xfrm>
            <a:prstGeom prst="rect">
              <a:avLst/>
            </a:prstGeom>
          </p:spPr>
          <p:txBody>
            <a:bodyPr wrap="square">
              <a:spAutoFit/>
            </a:bodyPr>
            <a:lstStyle/>
            <a:p>
              <a:pPr algn="ctr"/>
              <a:r>
                <a:rPr lang="en-US" sz="1200" b="1" dirty="0">
                  <a:solidFill>
                    <a:schemeClr val="bg1"/>
                  </a:solidFill>
                  <a:ea typeface="Gotham Rounded Book" charset="0"/>
                  <a:cs typeface="Gotham Rounded Book" charset="0"/>
                </a:rPr>
                <a:t>1. Routing Decision on Tier 1 DR</a:t>
              </a:r>
            </a:p>
          </p:txBody>
        </p:sp>
      </p:grpSp>
      <p:cxnSp>
        <p:nvCxnSpPr>
          <p:cNvPr id="296" name="Straight Connector 295">
            <a:extLst>
              <a:ext uri="{FF2B5EF4-FFF2-40B4-BE49-F238E27FC236}">
                <a16:creationId xmlns:a16="http://schemas.microsoft.com/office/drawing/2014/main" id="{6E0C65EE-2F79-F14E-8854-FE2504882689}"/>
              </a:ext>
            </a:extLst>
          </p:cNvPr>
          <p:cNvCxnSpPr>
            <a:cxnSpLocks/>
          </p:cNvCxnSpPr>
          <p:nvPr/>
        </p:nvCxnSpPr>
        <p:spPr bwMode="gray">
          <a:xfrm flipH="1">
            <a:off x="7859819" y="4360134"/>
            <a:ext cx="2358" cy="390013"/>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97" name="Straight Connector 296">
            <a:extLst>
              <a:ext uri="{FF2B5EF4-FFF2-40B4-BE49-F238E27FC236}">
                <a16:creationId xmlns:a16="http://schemas.microsoft.com/office/drawing/2014/main" id="{4B18F81B-4479-5149-B7A6-57050F207F65}"/>
              </a:ext>
            </a:extLst>
          </p:cNvPr>
          <p:cNvCxnSpPr>
            <a:cxnSpLocks/>
          </p:cNvCxnSpPr>
          <p:nvPr/>
        </p:nvCxnSpPr>
        <p:spPr bwMode="gray">
          <a:xfrm flipH="1">
            <a:off x="5820299" y="4350651"/>
            <a:ext cx="2358" cy="390013"/>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98" name="Straight Connector 297">
            <a:extLst>
              <a:ext uri="{FF2B5EF4-FFF2-40B4-BE49-F238E27FC236}">
                <a16:creationId xmlns:a16="http://schemas.microsoft.com/office/drawing/2014/main" id="{62B9AD4A-8875-6345-A469-04C15BA5438B}"/>
              </a:ext>
            </a:extLst>
          </p:cNvPr>
          <p:cNvCxnSpPr>
            <a:cxnSpLocks/>
          </p:cNvCxnSpPr>
          <p:nvPr/>
        </p:nvCxnSpPr>
        <p:spPr bwMode="gray">
          <a:xfrm flipH="1">
            <a:off x="7860105" y="3178174"/>
            <a:ext cx="0" cy="170429"/>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99" name="Straight Connector 298">
            <a:extLst>
              <a:ext uri="{FF2B5EF4-FFF2-40B4-BE49-F238E27FC236}">
                <a16:creationId xmlns:a16="http://schemas.microsoft.com/office/drawing/2014/main" id="{7C53D8B9-016C-294D-86BF-2DDD690025AB}"/>
              </a:ext>
            </a:extLst>
          </p:cNvPr>
          <p:cNvCxnSpPr>
            <a:cxnSpLocks/>
          </p:cNvCxnSpPr>
          <p:nvPr/>
        </p:nvCxnSpPr>
        <p:spPr bwMode="gray">
          <a:xfrm flipH="1">
            <a:off x="5816702" y="3164630"/>
            <a:ext cx="0" cy="170429"/>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300" name="Straight Connector 299">
            <a:extLst>
              <a:ext uri="{FF2B5EF4-FFF2-40B4-BE49-F238E27FC236}">
                <a16:creationId xmlns:a16="http://schemas.microsoft.com/office/drawing/2014/main" id="{000B6783-D793-8244-AA4E-E859F6EEC484}"/>
              </a:ext>
            </a:extLst>
          </p:cNvPr>
          <p:cNvCxnSpPr>
            <a:cxnSpLocks/>
          </p:cNvCxnSpPr>
          <p:nvPr/>
        </p:nvCxnSpPr>
        <p:spPr bwMode="gray">
          <a:xfrm flipH="1">
            <a:off x="5820299" y="4202001"/>
            <a:ext cx="0" cy="170429"/>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301" name="Straight Connector 300">
            <a:extLst>
              <a:ext uri="{FF2B5EF4-FFF2-40B4-BE49-F238E27FC236}">
                <a16:creationId xmlns:a16="http://schemas.microsoft.com/office/drawing/2014/main" id="{41FD2DD4-D30A-D343-8135-2F018690A8D2}"/>
              </a:ext>
            </a:extLst>
          </p:cNvPr>
          <p:cNvCxnSpPr>
            <a:cxnSpLocks/>
            <a:endCxn id="254" idx="0"/>
          </p:cNvCxnSpPr>
          <p:nvPr/>
        </p:nvCxnSpPr>
        <p:spPr bwMode="gray">
          <a:xfrm>
            <a:off x="7859819" y="3330965"/>
            <a:ext cx="0" cy="400122"/>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306" name="Straight Connector 305">
            <a:extLst>
              <a:ext uri="{FF2B5EF4-FFF2-40B4-BE49-F238E27FC236}">
                <a16:creationId xmlns:a16="http://schemas.microsoft.com/office/drawing/2014/main" id="{25D201A2-C12A-4C4D-9834-38F9838017A9}"/>
              </a:ext>
            </a:extLst>
          </p:cNvPr>
          <p:cNvCxnSpPr>
            <a:cxnSpLocks/>
          </p:cNvCxnSpPr>
          <p:nvPr/>
        </p:nvCxnSpPr>
        <p:spPr bwMode="gray">
          <a:xfrm flipH="1">
            <a:off x="7867755" y="4173941"/>
            <a:ext cx="0" cy="170429"/>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307" name="Straight Connector 306">
            <a:extLst>
              <a:ext uri="{FF2B5EF4-FFF2-40B4-BE49-F238E27FC236}">
                <a16:creationId xmlns:a16="http://schemas.microsoft.com/office/drawing/2014/main" id="{83804B05-0F16-0A40-91CB-EA8B139143B0}"/>
              </a:ext>
            </a:extLst>
          </p:cNvPr>
          <p:cNvCxnSpPr>
            <a:cxnSpLocks/>
          </p:cNvCxnSpPr>
          <p:nvPr/>
        </p:nvCxnSpPr>
        <p:spPr bwMode="gray">
          <a:xfrm>
            <a:off x="5820299" y="3320391"/>
            <a:ext cx="0" cy="400122"/>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308" name="Straight Connector 307">
            <a:extLst>
              <a:ext uri="{FF2B5EF4-FFF2-40B4-BE49-F238E27FC236}">
                <a16:creationId xmlns:a16="http://schemas.microsoft.com/office/drawing/2014/main" id="{69DF098C-8331-BE47-A44F-6FEA65F1D63E}"/>
              </a:ext>
            </a:extLst>
          </p:cNvPr>
          <p:cNvCxnSpPr>
            <a:cxnSpLocks/>
          </p:cNvCxnSpPr>
          <p:nvPr/>
        </p:nvCxnSpPr>
        <p:spPr bwMode="gray">
          <a:xfrm>
            <a:off x="5827301" y="2323542"/>
            <a:ext cx="0" cy="400122"/>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309" name="Straight Connector 308">
            <a:extLst>
              <a:ext uri="{FF2B5EF4-FFF2-40B4-BE49-F238E27FC236}">
                <a16:creationId xmlns:a16="http://schemas.microsoft.com/office/drawing/2014/main" id="{FED8CDE6-E8D0-1742-8AEB-D1EFF9383D26}"/>
              </a:ext>
            </a:extLst>
          </p:cNvPr>
          <p:cNvCxnSpPr>
            <a:cxnSpLocks/>
          </p:cNvCxnSpPr>
          <p:nvPr/>
        </p:nvCxnSpPr>
        <p:spPr bwMode="gray">
          <a:xfrm>
            <a:off x="7859819" y="2345048"/>
            <a:ext cx="0" cy="400122"/>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90" name="Freeform 189">
            <a:extLst>
              <a:ext uri="{FF2B5EF4-FFF2-40B4-BE49-F238E27FC236}">
                <a16:creationId xmlns:a16="http://schemas.microsoft.com/office/drawing/2014/main" id="{DFDCEECE-A565-B249-8DEA-8B7A0EF768EA}"/>
              </a:ext>
            </a:extLst>
          </p:cNvPr>
          <p:cNvSpPr/>
          <p:nvPr/>
        </p:nvSpPr>
        <p:spPr>
          <a:xfrm>
            <a:off x="5897950" y="4259749"/>
            <a:ext cx="4286798" cy="480915"/>
          </a:xfrm>
          <a:custGeom>
            <a:avLst/>
            <a:gdLst>
              <a:gd name="connsiteX0" fmla="*/ 4652683 w 4707028"/>
              <a:gd name="connsiteY0" fmla="*/ 618565 h 618565"/>
              <a:gd name="connsiteX1" fmla="*/ 4652683 w 4707028"/>
              <a:gd name="connsiteY1" fmla="*/ 282389 h 618565"/>
              <a:gd name="connsiteX2" fmla="*/ 4087906 w 4707028"/>
              <a:gd name="connsiteY2" fmla="*/ 242048 h 618565"/>
              <a:gd name="connsiteX3" fmla="*/ 2850777 w 4707028"/>
              <a:gd name="connsiteY3" fmla="*/ 268942 h 618565"/>
              <a:gd name="connsiteX4" fmla="*/ 1317812 w 4707028"/>
              <a:gd name="connsiteY4" fmla="*/ 255495 h 618565"/>
              <a:gd name="connsiteX5" fmla="*/ 793377 w 4707028"/>
              <a:gd name="connsiteY5" fmla="*/ 255495 h 618565"/>
              <a:gd name="connsiteX6" fmla="*/ 389965 w 4707028"/>
              <a:gd name="connsiteY6" fmla="*/ 242048 h 618565"/>
              <a:gd name="connsiteX7" fmla="*/ 121024 w 4707028"/>
              <a:gd name="connsiteY7" fmla="*/ 121024 h 618565"/>
              <a:gd name="connsiteX8" fmla="*/ 0 w 4707028"/>
              <a:gd name="connsiteY8" fmla="*/ 0 h 61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07028" h="618565">
                <a:moveTo>
                  <a:pt x="4652683" y="618565"/>
                </a:moveTo>
                <a:cubicBezTo>
                  <a:pt x="4699747" y="481853"/>
                  <a:pt x="4746812" y="345142"/>
                  <a:pt x="4652683" y="282389"/>
                </a:cubicBezTo>
                <a:cubicBezTo>
                  <a:pt x="4558554" y="219636"/>
                  <a:pt x="4388224" y="244289"/>
                  <a:pt x="4087906" y="242048"/>
                </a:cubicBezTo>
                <a:cubicBezTo>
                  <a:pt x="3787588" y="239807"/>
                  <a:pt x="2850777" y="268942"/>
                  <a:pt x="2850777" y="268942"/>
                </a:cubicBezTo>
                <a:lnTo>
                  <a:pt x="1317812" y="255495"/>
                </a:lnTo>
                <a:lnTo>
                  <a:pt x="793377" y="255495"/>
                </a:lnTo>
                <a:cubicBezTo>
                  <a:pt x="638736" y="253254"/>
                  <a:pt x="502024" y="264460"/>
                  <a:pt x="389965" y="242048"/>
                </a:cubicBezTo>
                <a:cubicBezTo>
                  <a:pt x="277906" y="219636"/>
                  <a:pt x="186018" y="161365"/>
                  <a:pt x="121024" y="121024"/>
                </a:cubicBezTo>
                <a:cubicBezTo>
                  <a:pt x="56030" y="80683"/>
                  <a:pt x="28015" y="40341"/>
                  <a:pt x="0" y="0"/>
                </a:cubicBezTo>
              </a:path>
            </a:pathLst>
          </a:custGeom>
          <a:noFill/>
          <a:ln w="38100">
            <a:solidFill>
              <a:srgbClr val="820024"/>
            </a:solidFill>
            <a:tailEnd type="stealth"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180" name="Group 179">
            <a:extLst>
              <a:ext uri="{FF2B5EF4-FFF2-40B4-BE49-F238E27FC236}">
                <a16:creationId xmlns:a16="http://schemas.microsoft.com/office/drawing/2014/main" id="{BF504800-B82B-9F4A-A088-0C9E76EDFC8B}"/>
              </a:ext>
            </a:extLst>
          </p:cNvPr>
          <p:cNvGrpSpPr/>
          <p:nvPr/>
        </p:nvGrpSpPr>
        <p:grpSpPr>
          <a:xfrm>
            <a:off x="3827958" y="3581808"/>
            <a:ext cx="1168314" cy="688656"/>
            <a:chOff x="10181414" y="4051265"/>
            <a:chExt cx="1168314" cy="983332"/>
          </a:xfrm>
        </p:grpSpPr>
        <p:sp>
          <p:nvSpPr>
            <p:cNvPr id="181" name="Rectangle 180">
              <a:extLst>
                <a:ext uri="{FF2B5EF4-FFF2-40B4-BE49-F238E27FC236}">
                  <a16:creationId xmlns:a16="http://schemas.microsoft.com/office/drawing/2014/main" id="{BC43D521-3A57-D74F-87ED-CDBFDAA294E9}"/>
                </a:ext>
              </a:extLst>
            </p:cNvPr>
            <p:cNvSpPr/>
            <p:nvPr/>
          </p:nvSpPr>
          <p:spPr bwMode="gray">
            <a:xfrm>
              <a:off x="10181414" y="4051265"/>
              <a:ext cx="1168313" cy="969495"/>
            </a:xfrm>
            <a:prstGeom prst="rect">
              <a:avLst/>
            </a:prstGeom>
            <a:solidFill>
              <a:schemeClr val="accent4"/>
            </a:solidFill>
          </p:spPr>
          <p:txBody>
            <a:bodyPr vert="horz" lIns="594360" tIns="457200" rIns="457200" bIns="457200" rtlCol="0">
              <a:noAutofit/>
            </a:bodyPr>
            <a:lstStyle/>
            <a:p>
              <a:pPr>
                <a:lnSpc>
                  <a:spcPct val="90000"/>
                </a:lnSpc>
                <a:spcBef>
                  <a:spcPts val="1500"/>
                </a:spcBef>
                <a:buClr>
                  <a:schemeClr val="tx1">
                    <a:lumMod val="60000"/>
                    <a:lumOff val="40000"/>
                  </a:schemeClr>
                </a:buClr>
                <a:buSzPct val="90000"/>
              </a:pPr>
              <a:endParaRPr lang="en-US" sz="1600" dirty="0">
                <a:solidFill>
                  <a:schemeClr val="bg1"/>
                </a:solidFill>
              </a:endParaRPr>
            </a:p>
          </p:txBody>
        </p:sp>
        <p:sp>
          <p:nvSpPr>
            <p:cNvPr id="182" name="Rectangle 181">
              <a:extLst>
                <a:ext uri="{FF2B5EF4-FFF2-40B4-BE49-F238E27FC236}">
                  <a16:creationId xmlns:a16="http://schemas.microsoft.com/office/drawing/2014/main" id="{9C750C46-03C4-234A-9B06-83EDF8D93AB8}"/>
                </a:ext>
              </a:extLst>
            </p:cNvPr>
            <p:cNvSpPr/>
            <p:nvPr/>
          </p:nvSpPr>
          <p:spPr>
            <a:xfrm>
              <a:off x="10181415" y="4111701"/>
              <a:ext cx="1168313" cy="922896"/>
            </a:xfrm>
            <a:prstGeom prst="rect">
              <a:avLst/>
            </a:prstGeom>
          </p:spPr>
          <p:txBody>
            <a:bodyPr wrap="square">
              <a:spAutoFit/>
            </a:bodyPr>
            <a:lstStyle/>
            <a:p>
              <a:pPr algn="ctr"/>
              <a:r>
                <a:rPr lang="en-US" sz="1200" b="1" dirty="0">
                  <a:solidFill>
                    <a:schemeClr val="bg1"/>
                  </a:solidFill>
                  <a:ea typeface="Gotham Rounded Book" charset="0"/>
                  <a:cs typeface="Gotham Rounded Book" charset="0"/>
                </a:rPr>
                <a:t>3. Routing Decision on Tier 0 DR</a:t>
              </a:r>
            </a:p>
          </p:txBody>
        </p:sp>
      </p:grpSp>
      <p:sp>
        <p:nvSpPr>
          <p:cNvPr id="191" name="Freeform 190">
            <a:extLst>
              <a:ext uri="{FF2B5EF4-FFF2-40B4-BE49-F238E27FC236}">
                <a16:creationId xmlns:a16="http://schemas.microsoft.com/office/drawing/2014/main" id="{30BB5EFA-34DA-4E4E-98D9-CC4E675BF132}"/>
              </a:ext>
            </a:extLst>
          </p:cNvPr>
          <p:cNvSpPr/>
          <p:nvPr/>
        </p:nvSpPr>
        <p:spPr>
          <a:xfrm>
            <a:off x="1684208" y="2172267"/>
            <a:ext cx="4006256" cy="581725"/>
          </a:xfrm>
          <a:custGeom>
            <a:avLst/>
            <a:gdLst>
              <a:gd name="connsiteX0" fmla="*/ 4652683 w 4707028"/>
              <a:gd name="connsiteY0" fmla="*/ 618565 h 618565"/>
              <a:gd name="connsiteX1" fmla="*/ 4652683 w 4707028"/>
              <a:gd name="connsiteY1" fmla="*/ 282389 h 618565"/>
              <a:gd name="connsiteX2" fmla="*/ 4087906 w 4707028"/>
              <a:gd name="connsiteY2" fmla="*/ 242048 h 618565"/>
              <a:gd name="connsiteX3" fmla="*/ 2850777 w 4707028"/>
              <a:gd name="connsiteY3" fmla="*/ 268942 h 618565"/>
              <a:gd name="connsiteX4" fmla="*/ 1317812 w 4707028"/>
              <a:gd name="connsiteY4" fmla="*/ 255495 h 618565"/>
              <a:gd name="connsiteX5" fmla="*/ 793377 w 4707028"/>
              <a:gd name="connsiteY5" fmla="*/ 255495 h 618565"/>
              <a:gd name="connsiteX6" fmla="*/ 389965 w 4707028"/>
              <a:gd name="connsiteY6" fmla="*/ 242048 h 618565"/>
              <a:gd name="connsiteX7" fmla="*/ 121024 w 4707028"/>
              <a:gd name="connsiteY7" fmla="*/ 121024 h 618565"/>
              <a:gd name="connsiteX8" fmla="*/ 0 w 4707028"/>
              <a:gd name="connsiteY8" fmla="*/ 0 h 618565"/>
              <a:gd name="connsiteX0" fmla="*/ 4652683 w 4707028"/>
              <a:gd name="connsiteY0" fmla="*/ 834654 h 834654"/>
              <a:gd name="connsiteX1" fmla="*/ 4652683 w 4707028"/>
              <a:gd name="connsiteY1" fmla="*/ 498478 h 834654"/>
              <a:gd name="connsiteX2" fmla="*/ 4087906 w 4707028"/>
              <a:gd name="connsiteY2" fmla="*/ 458137 h 834654"/>
              <a:gd name="connsiteX3" fmla="*/ 2850777 w 4707028"/>
              <a:gd name="connsiteY3" fmla="*/ 485031 h 834654"/>
              <a:gd name="connsiteX4" fmla="*/ 1317812 w 4707028"/>
              <a:gd name="connsiteY4" fmla="*/ 471584 h 834654"/>
              <a:gd name="connsiteX5" fmla="*/ 793377 w 4707028"/>
              <a:gd name="connsiteY5" fmla="*/ 471584 h 834654"/>
              <a:gd name="connsiteX6" fmla="*/ 389965 w 4707028"/>
              <a:gd name="connsiteY6" fmla="*/ 458137 h 834654"/>
              <a:gd name="connsiteX7" fmla="*/ 121024 w 4707028"/>
              <a:gd name="connsiteY7" fmla="*/ 337113 h 834654"/>
              <a:gd name="connsiteX8" fmla="*/ 0 w 4707028"/>
              <a:gd name="connsiteY8" fmla="*/ 0 h 834654"/>
              <a:gd name="connsiteX0" fmla="*/ 4652683 w 4707028"/>
              <a:gd name="connsiteY0" fmla="*/ 834654 h 834654"/>
              <a:gd name="connsiteX1" fmla="*/ 4652683 w 4707028"/>
              <a:gd name="connsiteY1" fmla="*/ 498478 h 834654"/>
              <a:gd name="connsiteX2" fmla="*/ 4087906 w 4707028"/>
              <a:gd name="connsiteY2" fmla="*/ 458137 h 834654"/>
              <a:gd name="connsiteX3" fmla="*/ 2850777 w 4707028"/>
              <a:gd name="connsiteY3" fmla="*/ 485031 h 834654"/>
              <a:gd name="connsiteX4" fmla="*/ 1317812 w 4707028"/>
              <a:gd name="connsiteY4" fmla="*/ 579627 h 834654"/>
              <a:gd name="connsiteX5" fmla="*/ 793377 w 4707028"/>
              <a:gd name="connsiteY5" fmla="*/ 471584 h 834654"/>
              <a:gd name="connsiteX6" fmla="*/ 389965 w 4707028"/>
              <a:gd name="connsiteY6" fmla="*/ 458137 h 834654"/>
              <a:gd name="connsiteX7" fmla="*/ 121024 w 4707028"/>
              <a:gd name="connsiteY7" fmla="*/ 337113 h 834654"/>
              <a:gd name="connsiteX8" fmla="*/ 0 w 4707028"/>
              <a:gd name="connsiteY8" fmla="*/ 0 h 834654"/>
              <a:gd name="connsiteX0" fmla="*/ 4652683 w 4715152"/>
              <a:gd name="connsiteY0" fmla="*/ 834654 h 834654"/>
              <a:gd name="connsiteX1" fmla="*/ 4652683 w 4715152"/>
              <a:gd name="connsiteY1" fmla="*/ 498478 h 834654"/>
              <a:gd name="connsiteX2" fmla="*/ 3973533 w 4715152"/>
              <a:gd name="connsiteY2" fmla="*/ 535313 h 834654"/>
              <a:gd name="connsiteX3" fmla="*/ 2850777 w 4715152"/>
              <a:gd name="connsiteY3" fmla="*/ 485031 h 834654"/>
              <a:gd name="connsiteX4" fmla="*/ 1317812 w 4715152"/>
              <a:gd name="connsiteY4" fmla="*/ 579627 h 834654"/>
              <a:gd name="connsiteX5" fmla="*/ 793377 w 4715152"/>
              <a:gd name="connsiteY5" fmla="*/ 471584 h 834654"/>
              <a:gd name="connsiteX6" fmla="*/ 389965 w 4715152"/>
              <a:gd name="connsiteY6" fmla="*/ 458137 h 834654"/>
              <a:gd name="connsiteX7" fmla="*/ 121024 w 4715152"/>
              <a:gd name="connsiteY7" fmla="*/ 337113 h 834654"/>
              <a:gd name="connsiteX8" fmla="*/ 0 w 4715152"/>
              <a:gd name="connsiteY8" fmla="*/ 0 h 834654"/>
              <a:gd name="connsiteX0" fmla="*/ 4652683 w 4658013"/>
              <a:gd name="connsiteY0" fmla="*/ 834654 h 834654"/>
              <a:gd name="connsiteX1" fmla="*/ 4309564 w 4658013"/>
              <a:gd name="connsiteY1" fmla="*/ 544784 h 834654"/>
              <a:gd name="connsiteX2" fmla="*/ 3973533 w 4658013"/>
              <a:gd name="connsiteY2" fmla="*/ 535313 h 834654"/>
              <a:gd name="connsiteX3" fmla="*/ 2850777 w 4658013"/>
              <a:gd name="connsiteY3" fmla="*/ 485031 h 834654"/>
              <a:gd name="connsiteX4" fmla="*/ 1317812 w 4658013"/>
              <a:gd name="connsiteY4" fmla="*/ 579627 h 834654"/>
              <a:gd name="connsiteX5" fmla="*/ 793377 w 4658013"/>
              <a:gd name="connsiteY5" fmla="*/ 471584 h 834654"/>
              <a:gd name="connsiteX6" fmla="*/ 389965 w 4658013"/>
              <a:gd name="connsiteY6" fmla="*/ 458137 h 834654"/>
              <a:gd name="connsiteX7" fmla="*/ 121024 w 4658013"/>
              <a:gd name="connsiteY7" fmla="*/ 337113 h 834654"/>
              <a:gd name="connsiteX8" fmla="*/ 0 w 4658013"/>
              <a:gd name="connsiteY8" fmla="*/ 0 h 834654"/>
              <a:gd name="connsiteX0" fmla="*/ 4477311 w 4487247"/>
              <a:gd name="connsiteY0" fmla="*/ 850088 h 850088"/>
              <a:gd name="connsiteX1" fmla="*/ 4309564 w 4487247"/>
              <a:gd name="connsiteY1" fmla="*/ 544784 h 850088"/>
              <a:gd name="connsiteX2" fmla="*/ 3973533 w 4487247"/>
              <a:gd name="connsiteY2" fmla="*/ 535313 h 850088"/>
              <a:gd name="connsiteX3" fmla="*/ 2850777 w 4487247"/>
              <a:gd name="connsiteY3" fmla="*/ 485031 h 850088"/>
              <a:gd name="connsiteX4" fmla="*/ 1317812 w 4487247"/>
              <a:gd name="connsiteY4" fmla="*/ 579627 h 850088"/>
              <a:gd name="connsiteX5" fmla="*/ 793377 w 4487247"/>
              <a:gd name="connsiteY5" fmla="*/ 471584 h 850088"/>
              <a:gd name="connsiteX6" fmla="*/ 389965 w 4487247"/>
              <a:gd name="connsiteY6" fmla="*/ 458137 h 850088"/>
              <a:gd name="connsiteX7" fmla="*/ 121024 w 4487247"/>
              <a:gd name="connsiteY7" fmla="*/ 337113 h 850088"/>
              <a:gd name="connsiteX8" fmla="*/ 0 w 4487247"/>
              <a:gd name="connsiteY8" fmla="*/ 0 h 850088"/>
              <a:gd name="connsiteX0" fmla="*/ 4477311 w 4487247"/>
              <a:gd name="connsiteY0" fmla="*/ 850088 h 850088"/>
              <a:gd name="connsiteX1" fmla="*/ 4309564 w 4487247"/>
              <a:gd name="connsiteY1" fmla="*/ 544784 h 850088"/>
              <a:gd name="connsiteX2" fmla="*/ 3973533 w 4487247"/>
              <a:gd name="connsiteY2" fmla="*/ 535313 h 850088"/>
              <a:gd name="connsiteX3" fmla="*/ 2827902 w 4487247"/>
              <a:gd name="connsiteY3" fmla="*/ 546771 h 850088"/>
              <a:gd name="connsiteX4" fmla="*/ 1317812 w 4487247"/>
              <a:gd name="connsiteY4" fmla="*/ 579627 h 850088"/>
              <a:gd name="connsiteX5" fmla="*/ 793377 w 4487247"/>
              <a:gd name="connsiteY5" fmla="*/ 471584 h 850088"/>
              <a:gd name="connsiteX6" fmla="*/ 389965 w 4487247"/>
              <a:gd name="connsiteY6" fmla="*/ 458137 h 850088"/>
              <a:gd name="connsiteX7" fmla="*/ 121024 w 4487247"/>
              <a:gd name="connsiteY7" fmla="*/ 337113 h 850088"/>
              <a:gd name="connsiteX8" fmla="*/ 0 w 4487247"/>
              <a:gd name="connsiteY8" fmla="*/ 0 h 850088"/>
              <a:gd name="connsiteX0" fmla="*/ 4477311 w 4487247"/>
              <a:gd name="connsiteY0" fmla="*/ 850088 h 850088"/>
              <a:gd name="connsiteX1" fmla="*/ 4309564 w 4487247"/>
              <a:gd name="connsiteY1" fmla="*/ 544784 h 850088"/>
              <a:gd name="connsiteX2" fmla="*/ 3973533 w 4487247"/>
              <a:gd name="connsiteY2" fmla="*/ 535313 h 850088"/>
              <a:gd name="connsiteX3" fmla="*/ 2827902 w 4487247"/>
              <a:gd name="connsiteY3" fmla="*/ 546771 h 850088"/>
              <a:gd name="connsiteX4" fmla="*/ 1531308 w 4487247"/>
              <a:gd name="connsiteY4" fmla="*/ 517888 h 850088"/>
              <a:gd name="connsiteX5" fmla="*/ 793377 w 4487247"/>
              <a:gd name="connsiteY5" fmla="*/ 471584 h 850088"/>
              <a:gd name="connsiteX6" fmla="*/ 389965 w 4487247"/>
              <a:gd name="connsiteY6" fmla="*/ 458137 h 850088"/>
              <a:gd name="connsiteX7" fmla="*/ 121024 w 4487247"/>
              <a:gd name="connsiteY7" fmla="*/ 337113 h 850088"/>
              <a:gd name="connsiteX8" fmla="*/ 0 w 4487247"/>
              <a:gd name="connsiteY8" fmla="*/ 0 h 850088"/>
              <a:gd name="connsiteX0" fmla="*/ 4477311 w 4487247"/>
              <a:gd name="connsiteY0" fmla="*/ 850088 h 850088"/>
              <a:gd name="connsiteX1" fmla="*/ 4309564 w 4487247"/>
              <a:gd name="connsiteY1" fmla="*/ 544784 h 850088"/>
              <a:gd name="connsiteX2" fmla="*/ 3973533 w 4487247"/>
              <a:gd name="connsiteY2" fmla="*/ 535313 h 850088"/>
              <a:gd name="connsiteX3" fmla="*/ 2827902 w 4487247"/>
              <a:gd name="connsiteY3" fmla="*/ 546771 h 850088"/>
              <a:gd name="connsiteX4" fmla="*/ 1531308 w 4487247"/>
              <a:gd name="connsiteY4" fmla="*/ 517888 h 850088"/>
              <a:gd name="connsiteX5" fmla="*/ 740002 w 4487247"/>
              <a:gd name="connsiteY5" fmla="*/ 517888 h 850088"/>
              <a:gd name="connsiteX6" fmla="*/ 389965 w 4487247"/>
              <a:gd name="connsiteY6" fmla="*/ 458137 h 850088"/>
              <a:gd name="connsiteX7" fmla="*/ 121024 w 4487247"/>
              <a:gd name="connsiteY7" fmla="*/ 337113 h 850088"/>
              <a:gd name="connsiteX8" fmla="*/ 0 w 4487247"/>
              <a:gd name="connsiteY8" fmla="*/ 0 h 850088"/>
              <a:gd name="connsiteX0" fmla="*/ 4493657 w 4503593"/>
              <a:gd name="connsiteY0" fmla="*/ 850088 h 850088"/>
              <a:gd name="connsiteX1" fmla="*/ 4325910 w 4503593"/>
              <a:gd name="connsiteY1" fmla="*/ 544784 h 850088"/>
              <a:gd name="connsiteX2" fmla="*/ 3989879 w 4503593"/>
              <a:gd name="connsiteY2" fmla="*/ 535313 h 850088"/>
              <a:gd name="connsiteX3" fmla="*/ 2844248 w 4503593"/>
              <a:gd name="connsiteY3" fmla="*/ 546771 h 850088"/>
              <a:gd name="connsiteX4" fmla="*/ 1547654 w 4503593"/>
              <a:gd name="connsiteY4" fmla="*/ 517888 h 850088"/>
              <a:gd name="connsiteX5" fmla="*/ 756348 w 4503593"/>
              <a:gd name="connsiteY5" fmla="*/ 517888 h 850088"/>
              <a:gd name="connsiteX6" fmla="*/ 406311 w 4503593"/>
              <a:gd name="connsiteY6" fmla="*/ 458137 h 850088"/>
              <a:gd name="connsiteX7" fmla="*/ 6517 w 4503593"/>
              <a:gd name="connsiteY7" fmla="*/ 417861 h 850088"/>
              <a:gd name="connsiteX8" fmla="*/ 137370 w 4503593"/>
              <a:gd name="connsiteY8" fmla="*/ 337113 h 850088"/>
              <a:gd name="connsiteX9" fmla="*/ 16346 w 4503593"/>
              <a:gd name="connsiteY9" fmla="*/ 0 h 850088"/>
              <a:gd name="connsiteX0" fmla="*/ 4493657 w 4503593"/>
              <a:gd name="connsiteY0" fmla="*/ 850088 h 850088"/>
              <a:gd name="connsiteX1" fmla="*/ 4325910 w 4503593"/>
              <a:gd name="connsiteY1" fmla="*/ 544784 h 850088"/>
              <a:gd name="connsiteX2" fmla="*/ 3989879 w 4503593"/>
              <a:gd name="connsiteY2" fmla="*/ 535313 h 850088"/>
              <a:gd name="connsiteX3" fmla="*/ 2844248 w 4503593"/>
              <a:gd name="connsiteY3" fmla="*/ 546771 h 850088"/>
              <a:gd name="connsiteX4" fmla="*/ 1547654 w 4503593"/>
              <a:gd name="connsiteY4" fmla="*/ 517888 h 850088"/>
              <a:gd name="connsiteX5" fmla="*/ 756348 w 4503593"/>
              <a:gd name="connsiteY5" fmla="*/ 517888 h 850088"/>
              <a:gd name="connsiteX6" fmla="*/ 330063 w 4503593"/>
              <a:gd name="connsiteY6" fmla="*/ 473571 h 850088"/>
              <a:gd name="connsiteX7" fmla="*/ 6517 w 4503593"/>
              <a:gd name="connsiteY7" fmla="*/ 417861 h 850088"/>
              <a:gd name="connsiteX8" fmla="*/ 137370 w 4503593"/>
              <a:gd name="connsiteY8" fmla="*/ 337113 h 850088"/>
              <a:gd name="connsiteX9" fmla="*/ 16346 w 4503593"/>
              <a:gd name="connsiteY9" fmla="*/ 0 h 850088"/>
              <a:gd name="connsiteX0" fmla="*/ 4583689 w 4593625"/>
              <a:gd name="connsiteY0" fmla="*/ 850088 h 850088"/>
              <a:gd name="connsiteX1" fmla="*/ 4415942 w 4593625"/>
              <a:gd name="connsiteY1" fmla="*/ 544784 h 850088"/>
              <a:gd name="connsiteX2" fmla="*/ 4079911 w 4593625"/>
              <a:gd name="connsiteY2" fmla="*/ 535313 h 850088"/>
              <a:gd name="connsiteX3" fmla="*/ 2934280 w 4593625"/>
              <a:gd name="connsiteY3" fmla="*/ 546771 h 850088"/>
              <a:gd name="connsiteX4" fmla="*/ 1637686 w 4593625"/>
              <a:gd name="connsiteY4" fmla="*/ 517888 h 850088"/>
              <a:gd name="connsiteX5" fmla="*/ 846380 w 4593625"/>
              <a:gd name="connsiteY5" fmla="*/ 517888 h 850088"/>
              <a:gd name="connsiteX6" fmla="*/ 420095 w 4593625"/>
              <a:gd name="connsiteY6" fmla="*/ 473571 h 850088"/>
              <a:gd name="connsiteX7" fmla="*/ 96549 w 4593625"/>
              <a:gd name="connsiteY7" fmla="*/ 417861 h 850088"/>
              <a:gd name="connsiteX8" fmla="*/ 13906 w 4593625"/>
              <a:gd name="connsiteY8" fmla="*/ 337114 h 850088"/>
              <a:gd name="connsiteX9" fmla="*/ 106378 w 4593625"/>
              <a:gd name="connsiteY9" fmla="*/ 0 h 850088"/>
              <a:gd name="connsiteX0" fmla="*/ 4598123 w 4608059"/>
              <a:gd name="connsiteY0" fmla="*/ 834653 h 834653"/>
              <a:gd name="connsiteX1" fmla="*/ 4430376 w 4608059"/>
              <a:gd name="connsiteY1" fmla="*/ 529349 h 834653"/>
              <a:gd name="connsiteX2" fmla="*/ 4094345 w 4608059"/>
              <a:gd name="connsiteY2" fmla="*/ 519878 h 834653"/>
              <a:gd name="connsiteX3" fmla="*/ 2948714 w 4608059"/>
              <a:gd name="connsiteY3" fmla="*/ 531336 h 834653"/>
              <a:gd name="connsiteX4" fmla="*/ 1652120 w 4608059"/>
              <a:gd name="connsiteY4" fmla="*/ 502453 h 834653"/>
              <a:gd name="connsiteX5" fmla="*/ 860814 w 4608059"/>
              <a:gd name="connsiteY5" fmla="*/ 502453 h 834653"/>
              <a:gd name="connsiteX6" fmla="*/ 434529 w 4608059"/>
              <a:gd name="connsiteY6" fmla="*/ 458136 h 834653"/>
              <a:gd name="connsiteX7" fmla="*/ 110983 w 4608059"/>
              <a:gd name="connsiteY7" fmla="*/ 402426 h 834653"/>
              <a:gd name="connsiteX8" fmla="*/ 28340 w 4608059"/>
              <a:gd name="connsiteY8" fmla="*/ 321679 h 834653"/>
              <a:gd name="connsiteX9" fmla="*/ 6439 w 4608059"/>
              <a:gd name="connsiteY9" fmla="*/ 0 h 834653"/>
              <a:gd name="connsiteX0" fmla="*/ 4598123 w 4608059"/>
              <a:gd name="connsiteY0" fmla="*/ 834653 h 834653"/>
              <a:gd name="connsiteX1" fmla="*/ 4430376 w 4608059"/>
              <a:gd name="connsiteY1" fmla="*/ 529349 h 834653"/>
              <a:gd name="connsiteX2" fmla="*/ 4094345 w 4608059"/>
              <a:gd name="connsiteY2" fmla="*/ 519878 h 834653"/>
              <a:gd name="connsiteX3" fmla="*/ 2948714 w 4608059"/>
              <a:gd name="connsiteY3" fmla="*/ 531336 h 834653"/>
              <a:gd name="connsiteX4" fmla="*/ 1652120 w 4608059"/>
              <a:gd name="connsiteY4" fmla="*/ 502453 h 834653"/>
              <a:gd name="connsiteX5" fmla="*/ 860814 w 4608059"/>
              <a:gd name="connsiteY5" fmla="*/ 502453 h 834653"/>
              <a:gd name="connsiteX6" fmla="*/ 434529 w 4608059"/>
              <a:gd name="connsiteY6" fmla="*/ 458136 h 834653"/>
              <a:gd name="connsiteX7" fmla="*/ 34734 w 4608059"/>
              <a:gd name="connsiteY7" fmla="*/ 448730 h 834653"/>
              <a:gd name="connsiteX8" fmla="*/ 28340 w 4608059"/>
              <a:gd name="connsiteY8" fmla="*/ 321679 h 834653"/>
              <a:gd name="connsiteX9" fmla="*/ 6439 w 4608059"/>
              <a:gd name="connsiteY9" fmla="*/ 0 h 834653"/>
              <a:gd name="connsiteX0" fmla="*/ 4598123 w 4608059"/>
              <a:gd name="connsiteY0" fmla="*/ 834653 h 834653"/>
              <a:gd name="connsiteX1" fmla="*/ 4430376 w 4608059"/>
              <a:gd name="connsiteY1" fmla="*/ 529349 h 834653"/>
              <a:gd name="connsiteX2" fmla="*/ 4094345 w 4608059"/>
              <a:gd name="connsiteY2" fmla="*/ 519878 h 834653"/>
              <a:gd name="connsiteX3" fmla="*/ 2948714 w 4608059"/>
              <a:gd name="connsiteY3" fmla="*/ 531336 h 834653"/>
              <a:gd name="connsiteX4" fmla="*/ 1652120 w 4608059"/>
              <a:gd name="connsiteY4" fmla="*/ 502453 h 834653"/>
              <a:gd name="connsiteX5" fmla="*/ 860814 w 4608059"/>
              <a:gd name="connsiteY5" fmla="*/ 502453 h 834653"/>
              <a:gd name="connsiteX6" fmla="*/ 404029 w 4608059"/>
              <a:gd name="connsiteY6" fmla="*/ 550745 h 834653"/>
              <a:gd name="connsiteX7" fmla="*/ 34734 w 4608059"/>
              <a:gd name="connsiteY7" fmla="*/ 448730 h 834653"/>
              <a:gd name="connsiteX8" fmla="*/ 28340 w 4608059"/>
              <a:gd name="connsiteY8" fmla="*/ 321679 h 834653"/>
              <a:gd name="connsiteX9" fmla="*/ 6439 w 4608059"/>
              <a:gd name="connsiteY9" fmla="*/ 0 h 834653"/>
              <a:gd name="connsiteX0" fmla="*/ 4598123 w 4608059"/>
              <a:gd name="connsiteY0" fmla="*/ 834653 h 834653"/>
              <a:gd name="connsiteX1" fmla="*/ 4430376 w 4608059"/>
              <a:gd name="connsiteY1" fmla="*/ 529349 h 834653"/>
              <a:gd name="connsiteX2" fmla="*/ 4094345 w 4608059"/>
              <a:gd name="connsiteY2" fmla="*/ 519878 h 834653"/>
              <a:gd name="connsiteX3" fmla="*/ 2948714 w 4608059"/>
              <a:gd name="connsiteY3" fmla="*/ 531336 h 834653"/>
              <a:gd name="connsiteX4" fmla="*/ 1652120 w 4608059"/>
              <a:gd name="connsiteY4" fmla="*/ 502453 h 834653"/>
              <a:gd name="connsiteX5" fmla="*/ 860814 w 4608059"/>
              <a:gd name="connsiteY5" fmla="*/ 502453 h 834653"/>
              <a:gd name="connsiteX6" fmla="*/ 404029 w 4608059"/>
              <a:gd name="connsiteY6" fmla="*/ 550745 h 834653"/>
              <a:gd name="connsiteX7" fmla="*/ 118608 w 4608059"/>
              <a:gd name="connsiteY7" fmla="*/ 464166 h 834653"/>
              <a:gd name="connsiteX8" fmla="*/ 28340 w 4608059"/>
              <a:gd name="connsiteY8" fmla="*/ 321679 h 834653"/>
              <a:gd name="connsiteX9" fmla="*/ 6439 w 4608059"/>
              <a:gd name="connsiteY9" fmla="*/ 0 h 834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608059" h="834653">
                <a:moveTo>
                  <a:pt x="4598123" y="834653"/>
                </a:moveTo>
                <a:cubicBezTo>
                  <a:pt x="4645187" y="697941"/>
                  <a:pt x="4514339" y="581811"/>
                  <a:pt x="4430376" y="529349"/>
                </a:cubicBezTo>
                <a:cubicBezTo>
                  <a:pt x="4346413" y="476887"/>
                  <a:pt x="4341289" y="519547"/>
                  <a:pt x="4094345" y="519878"/>
                </a:cubicBezTo>
                <a:lnTo>
                  <a:pt x="2948714" y="531336"/>
                </a:lnTo>
                <a:lnTo>
                  <a:pt x="1652120" y="502453"/>
                </a:lnTo>
                <a:lnTo>
                  <a:pt x="860814" y="502453"/>
                </a:lnTo>
                <a:cubicBezTo>
                  <a:pt x="706173" y="500212"/>
                  <a:pt x="527730" y="557126"/>
                  <a:pt x="404029" y="550745"/>
                </a:cubicBezTo>
                <a:cubicBezTo>
                  <a:pt x="280328" y="544364"/>
                  <a:pt x="163431" y="484337"/>
                  <a:pt x="118608" y="464166"/>
                </a:cubicBezTo>
                <a:cubicBezTo>
                  <a:pt x="73785" y="443995"/>
                  <a:pt x="54660" y="381032"/>
                  <a:pt x="28340" y="321679"/>
                </a:cubicBezTo>
                <a:cubicBezTo>
                  <a:pt x="-36654" y="281338"/>
                  <a:pt x="34454" y="40341"/>
                  <a:pt x="6439" y="0"/>
                </a:cubicBezTo>
              </a:path>
            </a:pathLst>
          </a:custGeom>
          <a:noFill/>
          <a:ln w="38100">
            <a:solidFill>
              <a:srgbClr val="820024"/>
            </a:solidFill>
            <a:tailEnd type="stealth"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92" name="Freeform 191">
            <a:extLst>
              <a:ext uri="{FF2B5EF4-FFF2-40B4-BE49-F238E27FC236}">
                <a16:creationId xmlns:a16="http://schemas.microsoft.com/office/drawing/2014/main" id="{1C398FFA-534A-6843-8BB1-72CD00FEAEE8}"/>
              </a:ext>
            </a:extLst>
          </p:cNvPr>
          <p:cNvSpPr/>
          <p:nvPr/>
        </p:nvSpPr>
        <p:spPr>
          <a:xfrm>
            <a:off x="3595183" y="2152577"/>
            <a:ext cx="2424844" cy="545731"/>
          </a:xfrm>
          <a:custGeom>
            <a:avLst/>
            <a:gdLst>
              <a:gd name="connsiteX0" fmla="*/ 4652683 w 4707028"/>
              <a:gd name="connsiteY0" fmla="*/ 618565 h 618565"/>
              <a:gd name="connsiteX1" fmla="*/ 4652683 w 4707028"/>
              <a:gd name="connsiteY1" fmla="*/ 282389 h 618565"/>
              <a:gd name="connsiteX2" fmla="*/ 4087906 w 4707028"/>
              <a:gd name="connsiteY2" fmla="*/ 242048 h 618565"/>
              <a:gd name="connsiteX3" fmla="*/ 2850777 w 4707028"/>
              <a:gd name="connsiteY3" fmla="*/ 268942 h 618565"/>
              <a:gd name="connsiteX4" fmla="*/ 1317812 w 4707028"/>
              <a:gd name="connsiteY4" fmla="*/ 255495 h 618565"/>
              <a:gd name="connsiteX5" fmla="*/ 793377 w 4707028"/>
              <a:gd name="connsiteY5" fmla="*/ 255495 h 618565"/>
              <a:gd name="connsiteX6" fmla="*/ 389965 w 4707028"/>
              <a:gd name="connsiteY6" fmla="*/ 242048 h 618565"/>
              <a:gd name="connsiteX7" fmla="*/ 121024 w 4707028"/>
              <a:gd name="connsiteY7" fmla="*/ 121024 h 618565"/>
              <a:gd name="connsiteX8" fmla="*/ 0 w 4707028"/>
              <a:gd name="connsiteY8" fmla="*/ 0 h 618565"/>
              <a:gd name="connsiteX0" fmla="*/ 4652683 w 4707028"/>
              <a:gd name="connsiteY0" fmla="*/ 834654 h 834654"/>
              <a:gd name="connsiteX1" fmla="*/ 4652683 w 4707028"/>
              <a:gd name="connsiteY1" fmla="*/ 498478 h 834654"/>
              <a:gd name="connsiteX2" fmla="*/ 4087906 w 4707028"/>
              <a:gd name="connsiteY2" fmla="*/ 458137 h 834654"/>
              <a:gd name="connsiteX3" fmla="*/ 2850777 w 4707028"/>
              <a:gd name="connsiteY3" fmla="*/ 485031 h 834654"/>
              <a:gd name="connsiteX4" fmla="*/ 1317812 w 4707028"/>
              <a:gd name="connsiteY4" fmla="*/ 471584 h 834654"/>
              <a:gd name="connsiteX5" fmla="*/ 793377 w 4707028"/>
              <a:gd name="connsiteY5" fmla="*/ 471584 h 834654"/>
              <a:gd name="connsiteX6" fmla="*/ 389965 w 4707028"/>
              <a:gd name="connsiteY6" fmla="*/ 458137 h 834654"/>
              <a:gd name="connsiteX7" fmla="*/ 121024 w 4707028"/>
              <a:gd name="connsiteY7" fmla="*/ 337113 h 834654"/>
              <a:gd name="connsiteX8" fmla="*/ 0 w 4707028"/>
              <a:gd name="connsiteY8" fmla="*/ 0 h 834654"/>
              <a:gd name="connsiteX0" fmla="*/ 4652683 w 4707028"/>
              <a:gd name="connsiteY0" fmla="*/ 834654 h 834654"/>
              <a:gd name="connsiteX1" fmla="*/ 4652683 w 4707028"/>
              <a:gd name="connsiteY1" fmla="*/ 498478 h 834654"/>
              <a:gd name="connsiteX2" fmla="*/ 4087906 w 4707028"/>
              <a:gd name="connsiteY2" fmla="*/ 458137 h 834654"/>
              <a:gd name="connsiteX3" fmla="*/ 2850777 w 4707028"/>
              <a:gd name="connsiteY3" fmla="*/ 485031 h 834654"/>
              <a:gd name="connsiteX4" fmla="*/ 1317812 w 4707028"/>
              <a:gd name="connsiteY4" fmla="*/ 579627 h 834654"/>
              <a:gd name="connsiteX5" fmla="*/ 793377 w 4707028"/>
              <a:gd name="connsiteY5" fmla="*/ 471584 h 834654"/>
              <a:gd name="connsiteX6" fmla="*/ 389965 w 4707028"/>
              <a:gd name="connsiteY6" fmla="*/ 458137 h 834654"/>
              <a:gd name="connsiteX7" fmla="*/ 121024 w 4707028"/>
              <a:gd name="connsiteY7" fmla="*/ 337113 h 834654"/>
              <a:gd name="connsiteX8" fmla="*/ 0 w 4707028"/>
              <a:gd name="connsiteY8" fmla="*/ 0 h 834654"/>
              <a:gd name="connsiteX0" fmla="*/ 4652683 w 4715152"/>
              <a:gd name="connsiteY0" fmla="*/ 834654 h 834654"/>
              <a:gd name="connsiteX1" fmla="*/ 4652683 w 4715152"/>
              <a:gd name="connsiteY1" fmla="*/ 498478 h 834654"/>
              <a:gd name="connsiteX2" fmla="*/ 3973533 w 4715152"/>
              <a:gd name="connsiteY2" fmla="*/ 535313 h 834654"/>
              <a:gd name="connsiteX3" fmla="*/ 2850777 w 4715152"/>
              <a:gd name="connsiteY3" fmla="*/ 485031 h 834654"/>
              <a:gd name="connsiteX4" fmla="*/ 1317812 w 4715152"/>
              <a:gd name="connsiteY4" fmla="*/ 579627 h 834654"/>
              <a:gd name="connsiteX5" fmla="*/ 793377 w 4715152"/>
              <a:gd name="connsiteY5" fmla="*/ 471584 h 834654"/>
              <a:gd name="connsiteX6" fmla="*/ 389965 w 4715152"/>
              <a:gd name="connsiteY6" fmla="*/ 458137 h 834654"/>
              <a:gd name="connsiteX7" fmla="*/ 121024 w 4715152"/>
              <a:gd name="connsiteY7" fmla="*/ 337113 h 834654"/>
              <a:gd name="connsiteX8" fmla="*/ 0 w 4715152"/>
              <a:gd name="connsiteY8" fmla="*/ 0 h 834654"/>
              <a:gd name="connsiteX0" fmla="*/ 4652683 w 4658013"/>
              <a:gd name="connsiteY0" fmla="*/ 834654 h 834654"/>
              <a:gd name="connsiteX1" fmla="*/ 4309564 w 4658013"/>
              <a:gd name="connsiteY1" fmla="*/ 544784 h 834654"/>
              <a:gd name="connsiteX2" fmla="*/ 3973533 w 4658013"/>
              <a:gd name="connsiteY2" fmla="*/ 535313 h 834654"/>
              <a:gd name="connsiteX3" fmla="*/ 2850777 w 4658013"/>
              <a:gd name="connsiteY3" fmla="*/ 485031 h 834654"/>
              <a:gd name="connsiteX4" fmla="*/ 1317812 w 4658013"/>
              <a:gd name="connsiteY4" fmla="*/ 579627 h 834654"/>
              <a:gd name="connsiteX5" fmla="*/ 793377 w 4658013"/>
              <a:gd name="connsiteY5" fmla="*/ 471584 h 834654"/>
              <a:gd name="connsiteX6" fmla="*/ 389965 w 4658013"/>
              <a:gd name="connsiteY6" fmla="*/ 458137 h 834654"/>
              <a:gd name="connsiteX7" fmla="*/ 121024 w 4658013"/>
              <a:gd name="connsiteY7" fmla="*/ 337113 h 834654"/>
              <a:gd name="connsiteX8" fmla="*/ 0 w 4658013"/>
              <a:gd name="connsiteY8" fmla="*/ 0 h 834654"/>
              <a:gd name="connsiteX0" fmla="*/ 4477311 w 4487247"/>
              <a:gd name="connsiteY0" fmla="*/ 850088 h 850088"/>
              <a:gd name="connsiteX1" fmla="*/ 4309564 w 4487247"/>
              <a:gd name="connsiteY1" fmla="*/ 544784 h 850088"/>
              <a:gd name="connsiteX2" fmla="*/ 3973533 w 4487247"/>
              <a:gd name="connsiteY2" fmla="*/ 535313 h 850088"/>
              <a:gd name="connsiteX3" fmla="*/ 2850777 w 4487247"/>
              <a:gd name="connsiteY3" fmla="*/ 485031 h 850088"/>
              <a:gd name="connsiteX4" fmla="*/ 1317812 w 4487247"/>
              <a:gd name="connsiteY4" fmla="*/ 579627 h 850088"/>
              <a:gd name="connsiteX5" fmla="*/ 793377 w 4487247"/>
              <a:gd name="connsiteY5" fmla="*/ 471584 h 850088"/>
              <a:gd name="connsiteX6" fmla="*/ 389965 w 4487247"/>
              <a:gd name="connsiteY6" fmla="*/ 458137 h 850088"/>
              <a:gd name="connsiteX7" fmla="*/ 121024 w 4487247"/>
              <a:gd name="connsiteY7" fmla="*/ 337113 h 850088"/>
              <a:gd name="connsiteX8" fmla="*/ 0 w 4487247"/>
              <a:gd name="connsiteY8" fmla="*/ 0 h 850088"/>
              <a:gd name="connsiteX0" fmla="*/ 4477311 w 4487247"/>
              <a:gd name="connsiteY0" fmla="*/ 850088 h 850088"/>
              <a:gd name="connsiteX1" fmla="*/ 4309564 w 4487247"/>
              <a:gd name="connsiteY1" fmla="*/ 544784 h 850088"/>
              <a:gd name="connsiteX2" fmla="*/ 3973533 w 4487247"/>
              <a:gd name="connsiteY2" fmla="*/ 535313 h 850088"/>
              <a:gd name="connsiteX3" fmla="*/ 2827902 w 4487247"/>
              <a:gd name="connsiteY3" fmla="*/ 546771 h 850088"/>
              <a:gd name="connsiteX4" fmla="*/ 1317812 w 4487247"/>
              <a:gd name="connsiteY4" fmla="*/ 579627 h 850088"/>
              <a:gd name="connsiteX5" fmla="*/ 793377 w 4487247"/>
              <a:gd name="connsiteY5" fmla="*/ 471584 h 850088"/>
              <a:gd name="connsiteX6" fmla="*/ 389965 w 4487247"/>
              <a:gd name="connsiteY6" fmla="*/ 458137 h 850088"/>
              <a:gd name="connsiteX7" fmla="*/ 121024 w 4487247"/>
              <a:gd name="connsiteY7" fmla="*/ 337113 h 850088"/>
              <a:gd name="connsiteX8" fmla="*/ 0 w 4487247"/>
              <a:gd name="connsiteY8" fmla="*/ 0 h 850088"/>
              <a:gd name="connsiteX0" fmla="*/ 4477311 w 4487247"/>
              <a:gd name="connsiteY0" fmla="*/ 850088 h 850088"/>
              <a:gd name="connsiteX1" fmla="*/ 4309564 w 4487247"/>
              <a:gd name="connsiteY1" fmla="*/ 544784 h 850088"/>
              <a:gd name="connsiteX2" fmla="*/ 3973533 w 4487247"/>
              <a:gd name="connsiteY2" fmla="*/ 535313 h 850088"/>
              <a:gd name="connsiteX3" fmla="*/ 2827902 w 4487247"/>
              <a:gd name="connsiteY3" fmla="*/ 546771 h 850088"/>
              <a:gd name="connsiteX4" fmla="*/ 1531308 w 4487247"/>
              <a:gd name="connsiteY4" fmla="*/ 517888 h 850088"/>
              <a:gd name="connsiteX5" fmla="*/ 793377 w 4487247"/>
              <a:gd name="connsiteY5" fmla="*/ 471584 h 850088"/>
              <a:gd name="connsiteX6" fmla="*/ 389965 w 4487247"/>
              <a:gd name="connsiteY6" fmla="*/ 458137 h 850088"/>
              <a:gd name="connsiteX7" fmla="*/ 121024 w 4487247"/>
              <a:gd name="connsiteY7" fmla="*/ 337113 h 850088"/>
              <a:gd name="connsiteX8" fmla="*/ 0 w 4487247"/>
              <a:gd name="connsiteY8" fmla="*/ 0 h 850088"/>
              <a:gd name="connsiteX0" fmla="*/ 4477311 w 4487247"/>
              <a:gd name="connsiteY0" fmla="*/ 850088 h 850088"/>
              <a:gd name="connsiteX1" fmla="*/ 4309564 w 4487247"/>
              <a:gd name="connsiteY1" fmla="*/ 544784 h 850088"/>
              <a:gd name="connsiteX2" fmla="*/ 3973533 w 4487247"/>
              <a:gd name="connsiteY2" fmla="*/ 535313 h 850088"/>
              <a:gd name="connsiteX3" fmla="*/ 2827902 w 4487247"/>
              <a:gd name="connsiteY3" fmla="*/ 546771 h 850088"/>
              <a:gd name="connsiteX4" fmla="*/ 1531308 w 4487247"/>
              <a:gd name="connsiteY4" fmla="*/ 517888 h 850088"/>
              <a:gd name="connsiteX5" fmla="*/ 740002 w 4487247"/>
              <a:gd name="connsiteY5" fmla="*/ 517888 h 850088"/>
              <a:gd name="connsiteX6" fmla="*/ 389965 w 4487247"/>
              <a:gd name="connsiteY6" fmla="*/ 458137 h 850088"/>
              <a:gd name="connsiteX7" fmla="*/ 121024 w 4487247"/>
              <a:gd name="connsiteY7" fmla="*/ 337113 h 850088"/>
              <a:gd name="connsiteX8" fmla="*/ 0 w 4487247"/>
              <a:gd name="connsiteY8" fmla="*/ 0 h 850088"/>
              <a:gd name="connsiteX0" fmla="*/ 4493657 w 4503593"/>
              <a:gd name="connsiteY0" fmla="*/ 850088 h 850088"/>
              <a:gd name="connsiteX1" fmla="*/ 4325910 w 4503593"/>
              <a:gd name="connsiteY1" fmla="*/ 544784 h 850088"/>
              <a:gd name="connsiteX2" fmla="*/ 3989879 w 4503593"/>
              <a:gd name="connsiteY2" fmla="*/ 535313 h 850088"/>
              <a:gd name="connsiteX3" fmla="*/ 2844248 w 4503593"/>
              <a:gd name="connsiteY3" fmla="*/ 546771 h 850088"/>
              <a:gd name="connsiteX4" fmla="*/ 1547654 w 4503593"/>
              <a:gd name="connsiteY4" fmla="*/ 517888 h 850088"/>
              <a:gd name="connsiteX5" fmla="*/ 756348 w 4503593"/>
              <a:gd name="connsiteY5" fmla="*/ 517888 h 850088"/>
              <a:gd name="connsiteX6" fmla="*/ 406311 w 4503593"/>
              <a:gd name="connsiteY6" fmla="*/ 458137 h 850088"/>
              <a:gd name="connsiteX7" fmla="*/ 6517 w 4503593"/>
              <a:gd name="connsiteY7" fmla="*/ 417861 h 850088"/>
              <a:gd name="connsiteX8" fmla="*/ 137370 w 4503593"/>
              <a:gd name="connsiteY8" fmla="*/ 337113 h 850088"/>
              <a:gd name="connsiteX9" fmla="*/ 16346 w 4503593"/>
              <a:gd name="connsiteY9" fmla="*/ 0 h 850088"/>
              <a:gd name="connsiteX0" fmla="*/ 4493657 w 4503593"/>
              <a:gd name="connsiteY0" fmla="*/ 850088 h 850088"/>
              <a:gd name="connsiteX1" fmla="*/ 4325910 w 4503593"/>
              <a:gd name="connsiteY1" fmla="*/ 544784 h 850088"/>
              <a:gd name="connsiteX2" fmla="*/ 3989879 w 4503593"/>
              <a:gd name="connsiteY2" fmla="*/ 535313 h 850088"/>
              <a:gd name="connsiteX3" fmla="*/ 2844248 w 4503593"/>
              <a:gd name="connsiteY3" fmla="*/ 546771 h 850088"/>
              <a:gd name="connsiteX4" fmla="*/ 1547654 w 4503593"/>
              <a:gd name="connsiteY4" fmla="*/ 517888 h 850088"/>
              <a:gd name="connsiteX5" fmla="*/ 756348 w 4503593"/>
              <a:gd name="connsiteY5" fmla="*/ 517888 h 850088"/>
              <a:gd name="connsiteX6" fmla="*/ 330063 w 4503593"/>
              <a:gd name="connsiteY6" fmla="*/ 473571 h 850088"/>
              <a:gd name="connsiteX7" fmla="*/ 6517 w 4503593"/>
              <a:gd name="connsiteY7" fmla="*/ 417861 h 850088"/>
              <a:gd name="connsiteX8" fmla="*/ 137370 w 4503593"/>
              <a:gd name="connsiteY8" fmla="*/ 337113 h 850088"/>
              <a:gd name="connsiteX9" fmla="*/ 16346 w 4503593"/>
              <a:gd name="connsiteY9" fmla="*/ 0 h 850088"/>
              <a:gd name="connsiteX0" fmla="*/ 4583689 w 4593625"/>
              <a:gd name="connsiteY0" fmla="*/ 850088 h 850088"/>
              <a:gd name="connsiteX1" fmla="*/ 4415942 w 4593625"/>
              <a:gd name="connsiteY1" fmla="*/ 544784 h 850088"/>
              <a:gd name="connsiteX2" fmla="*/ 4079911 w 4593625"/>
              <a:gd name="connsiteY2" fmla="*/ 535313 h 850088"/>
              <a:gd name="connsiteX3" fmla="*/ 2934280 w 4593625"/>
              <a:gd name="connsiteY3" fmla="*/ 546771 h 850088"/>
              <a:gd name="connsiteX4" fmla="*/ 1637686 w 4593625"/>
              <a:gd name="connsiteY4" fmla="*/ 517888 h 850088"/>
              <a:gd name="connsiteX5" fmla="*/ 846380 w 4593625"/>
              <a:gd name="connsiteY5" fmla="*/ 517888 h 850088"/>
              <a:gd name="connsiteX6" fmla="*/ 420095 w 4593625"/>
              <a:gd name="connsiteY6" fmla="*/ 473571 h 850088"/>
              <a:gd name="connsiteX7" fmla="*/ 96549 w 4593625"/>
              <a:gd name="connsiteY7" fmla="*/ 417861 h 850088"/>
              <a:gd name="connsiteX8" fmla="*/ 13906 w 4593625"/>
              <a:gd name="connsiteY8" fmla="*/ 337114 h 850088"/>
              <a:gd name="connsiteX9" fmla="*/ 106378 w 4593625"/>
              <a:gd name="connsiteY9" fmla="*/ 0 h 850088"/>
              <a:gd name="connsiteX0" fmla="*/ 4598123 w 4608059"/>
              <a:gd name="connsiteY0" fmla="*/ 834653 h 834653"/>
              <a:gd name="connsiteX1" fmla="*/ 4430376 w 4608059"/>
              <a:gd name="connsiteY1" fmla="*/ 529349 h 834653"/>
              <a:gd name="connsiteX2" fmla="*/ 4094345 w 4608059"/>
              <a:gd name="connsiteY2" fmla="*/ 519878 h 834653"/>
              <a:gd name="connsiteX3" fmla="*/ 2948714 w 4608059"/>
              <a:gd name="connsiteY3" fmla="*/ 531336 h 834653"/>
              <a:gd name="connsiteX4" fmla="*/ 1652120 w 4608059"/>
              <a:gd name="connsiteY4" fmla="*/ 502453 h 834653"/>
              <a:gd name="connsiteX5" fmla="*/ 860814 w 4608059"/>
              <a:gd name="connsiteY5" fmla="*/ 502453 h 834653"/>
              <a:gd name="connsiteX6" fmla="*/ 434529 w 4608059"/>
              <a:gd name="connsiteY6" fmla="*/ 458136 h 834653"/>
              <a:gd name="connsiteX7" fmla="*/ 110983 w 4608059"/>
              <a:gd name="connsiteY7" fmla="*/ 402426 h 834653"/>
              <a:gd name="connsiteX8" fmla="*/ 28340 w 4608059"/>
              <a:gd name="connsiteY8" fmla="*/ 321679 h 834653"/>
              <a:gd name="connsiteX9" fmla="*/ 6439 w 4608059"/>
              <a:gd name="connsiteY9" fmla="*/ 0 h 834653"/>
              <a:gd name="connsiteX0" fmla="*/ 4598123 w 4608059"/>
              <a:gd name="connsiteY0" fmla="*/ 834653 h 834653"/>
              <a:gd name="connsiteX1" fmla="*/ 4430376 w 4608059"/>
              <a:gd name="connsiteY1" fmla="*/ 529349 h 834653"/>
              <a:gd name="connsiteX2" fmla="*/ 4094345 w 4608059"/>
              <a:gd name="connsiteY2" fmla="*/ 519878 h 834653"/>
              <a:gd name="connsiteX3" fmla="*/ 2948714 w 4608059"/>
              <a:gd name="connsiteY3" fmla="*/ 531336 h 834653"/>
              <a:gd name="connsiteX4" fmla="*/ 1652120 w 4608059"/>
              <a:gd name="connsiteY4" fmla="*/ 502453 h 834653"/>
              <a:gd name="connsiteX5" fmla="*/ 860814 w 4608059"/>
              <a:gd name="connsiteY5" fmla="*/ 502453 h 834653"/>
              <a:gd name="connsiteX6" fmla="*/ 434529 w 4608059"/>
              <a:gd name="connsiteY6" fmla="*/ 458136 h 834653"/>
              <a:gd name="connsiteX7" fmla="*/ 34734 w 4608059"/>
              <a:gd name="connsiteY7" fmla="*/ 448730 h 834653"/>
              <a:gd name="connsiteX8" fmla="*/ 28340 w 4608059"/>
              <a:gd name="connsiteY8" fmla="*/ 321679 h 834653"/>
              <a:gd name="connsiteX9" fmla="*/ 6439 w 4608059"/>
              <a:gd name="connsiteY9" fmla="*/ 0 h 834653"/>
              <a:gd name="connsiteX0" fmla="*/ 4598123 w 4608059"/>
              <a:gd name="connsiteY0" fmla="*/ 834653 h 834653"/>
              <a:gd name="connsiteX1" fmla="*/ 4430376 w 4608059"/>
              <a:gd name="connsiteY1" fmla="*/ 529349 h 834653"/>
              <a:gd name="connsiteX2" fmla="*/ 4094345 w 4608059"/>
              <a:gd name="connsiteY2" fmla="*/ 519878 h 834653"/>
              <a:gd name="connsiteX3" fmla="*/ 2948714 w 4608059"/>
              <a:gd name="connsiteY3" fmla="*/ 531336 h 834653"/>
              <a:gd name="connsiteX4" fmla="*/ 1652120 w 4608059"/>
              <a:gd name="connsiteY4" fmla="*/ 502453 h 834653"/>
              <a:gd name="connsiteX5" fmla="*/ 860814 w 4608059"/>
              <a:gd name="connsiteY5" fmla="*/ 502453 h 834653"/>
              <a:gd name="connsiteX6" fmla="*/ 404029 w 4608059"/>
              <a:gd name="connsiteY6" fmla="*/ 550745 h 834653"/>
              <a:gd name="connsiteX7" fmla="*/ 34734 w 4608059"/>
              <a:gd name="connsiteY7" fmla="*/ 448730 h 834653"/>
              <a:gd name="connsiteX8" fmla="*/ 28340 w 4608059"/>
              <a:gd name="connsiteY8" fmla="*/ 321679 h 834653"/>
              <a:gd name="connsiteX9" fmla="*/ 6439 w 4608059"/>
              <a:gd name="connsiteY9" fmla="*/ 0 h 834653"/>
              <a:gd name="connsiteX0" fmla="*/ 4598123 w 4608059"/>
              <a:gd name="connsiteY0" fmla="*/ 834653 h 834653"/>
              <a:gd name="connsiteX1" fmla="*/ 4430376 w 4608059"/>
              <a:gd name="connsiteY1" fmla="*/ 529349 h 834653"/>
              <a:gd name="connsiteX2" fmla="*/ 4094345 w 4608059"/>
              <a:gd name="connsiteY2" fmla="*/ 519878 h 834653"/>
              <a:gd name="connsiteX3" fmla="*/ 2948714 w 4608059"/>
              <a:gd name="connsiteY3" fmla="*/ 531336 h 834653"/>
              <a:gd name="connsiteX4" fmla="*/ 1652120 w 4608059"/>
              <a:gd name="connsiteY4" fmla="*/ 502453 h 834653"/>
              <a:gd name="connsiteX5" fmla="*/ 860814 w 4608059"/>
              <a:gd name="connsiteY5" fmla="*/ 502453 h 834653"/>
              <a:gd name="connsiteX6" fmla="*/ 404029 w 4608059"/>
              <a:gd name="connsiteY6" fmla="*/ 550745 h 834653"/>
              <a:gd name="connsiteX7" fmla="*/ 118608 w 4608059"/>
              <a:gd name="connsiteY7" fmla="*/ 464166 h 834653"/>
              <a:gd name="connsiteX8" fmla="*/ 28340 w 4608059"/>
              <a:gd name="connsiteY8" fmla="*/ 321679 h 834653"/>
              <a:gd name="connsiteX9" fmla="*/ 6439 w 4608059"/>
              <a:gd name="connsiteY9" fmla="*/ 0 h 834653"/>
              <a:gd name="connsiteX0" fmla="*/ 4576800 w 4587884"/>
              <a:gd name="connsiteY0" fmla="*/ 1093263 h 1093263"/>
              <a:gd name="connsiteX1" fmla="*/ 4430376 w 4587884"/>
              <a:gd name="connsiteY1" fmla="*/ 529349 h 1093263"/>
              <a:gd name="connsiteX2" fmla="*/ 4094345 w 4587884"/>
              <a:gd name="connsiteY2" fmla="*/ 519878 h 1093263"/>
              <a:gd name="connsiteX3" fmla="*/ 2948714 w 4587884"/>
              <a:gd name="connsiteY3" fmla="*/ 531336 h 1093263"/>
              <a:gd name="connsiteX4" fmla="*/ 1652120 w 4587884"/>
              <a:gd name="connsiteY4" fmla="*/ 502453 h 1093263"/>
              <a:gd name="connsiteX5" fmla="*/ 860814 w 4587884"/>
              <a:gd name="connsiteY5" fmla="*/ 502453 h 1093263"/>
              <a:gd name="connsiteX6" fmla="*/ 404029 w 4587884"/>
              <a:gd name="connsiteY6" fmla="*/ 550745 h 1093263"/>
              <a:gd name="connsiteX7" fmla="*/ 118608 w 4587884"/>
              <a:gd name="connsiteY7" fmla="*/ 464166 h 1093263"/>
              <a:gd name="connsiteX8" fmla="*/ 28340 w 4587884"/>
              <a:gd name="connsiteY8" fmla="*/ 321679 h 1093263"/>
              <a:gd name="connsiteX9" fmla="*/ 6439 w 4587884"/>
              <a:gd name="connsiteY9" fmla="*/ 0 h 1093263"/>
              <a:gd name="connsiteX0" fmla="*/ 4576800 w 4627099"/>
              <a:gd name="connsiteY0" fmla="*/ 1093263 h 1093263"/>
              <a:gd name="connsiteX1" fmla="*/ 4579641 w 4627099"/>
              <a:gd name="connsiteY1" fmla="*/ 572453 h 1093263"/>
              <a:gd name="connsiteX2" fmla="*/ 4094345 w 4627099"/>
              <a:gd name="connsiteY2" fmla="*/ 519878 h 1093263"/>
              <a:gd name="connsiteX3" fmla="*/ 2948714 w 4627099"/>
              <a:gd name="connsiteY3" fmla="*/ 531336 h 1093263"/>
              <a:gd name="connsiteX4" fmla="*/ 1652120 w 4627099"/>
              <a:gd name="connsiteY4" fmla="*/ 502453 h 1093263"/>
              <a:gd name="connsiteX5" fmla="*/ 860814 w 4627099"/>
              <a:gd name="connsiteY5" fmla="*/ 502453 h 1093263"/>
              <a:gd name="connsiteX6" fmla="*/ 404029 w 4627099"/>
              <a:gd name="connsiteY6" fmla="*/ 550745 h 1093263"/>
              <a:gd name="connsiteX7" fmla="*/ 118608 w 4627099"/>
              <a:gd name="connsiteY7" fmla="*/ 464166 h 1093263"/>
              <a:gd name="connsiteX8" fmla="*/ 28340 w 4627099"/>
              <a:gd name="connsiteY8" fmla="*/ 321679 h 1093263"/>
              <a:gd name="connsiteX9" fmla="*/ 6439 w 4627099"/>
              <a:gd name="connsiteY9" fmla="*/ 0 h 1093263"/>
              <a:gd name="connsiteX0" fmla="*/ 4570361 w 4620660"/>
              <a:gd name="connsiteY0" fmla="*/ 1093263 h 1093263"/>
              <a:gd name="connsiteX1" fmla="*/ 4573202 w 4620660"/>
              <a:gd name="connsiteY1" fmla="*/ 572453 h 1093263"/>
              <a:gd name="connsiteX2" fmla="*/ 4087906 w 4620660"/>
              <a:gd name="connsiteY2" fmla="*/ 519878 h 1093263"/>
              <a:gd name="connsiteX3" fmla="*/ 2942275 w 4620660"/>
              <a:gd name="connsiteY3" fmla="*/ 531336 h 1093263"/>
              <a:gd name="connsiteX4" fmla="*/ 1645681 w 4620660"/>
              <a:gd name="connsiteY4" fmla="*/ 502453 h 1093263"/>
              <a:gd name="connsiteX5" fmla="*/ 854375 w 4620660"/>
              <a:gd name="connsiteY5" fmla="*/ 502453 h 1093263"/>
              <a:gd name="connsiteX6" fmla="*/ 397590 w 4620660"/>
              <a:gd name="connsiteY6" fmla="*/ 550745 h 1093263"/>
              <a:gd name="connsiteX7" fmla="*/ 112169 w 4620660"/>
              <a:gd name="connsiteY7" fmla="*/ 464166 h 1093263"/>
              <a:gd name="connsiteX8" fmla="*/ 192489 w 4620660"/>
              <a:gd name="connsiteY8" fmla="*/ 300128 h 1093263"/>
              <a:gd name="connsiteX9" fmla="*/ 0 w 4620660"/>
              <a:gd name="connsiteY9" fmla="*/ 0 h 1093263"/>
              <a:gd name="connsiteX0" fmla="*/ 4570361 w 4620660"/>
              <a:gd name="connsiteY0" fmla="*/ 1093263 h 1093263"/>
              <a:gd name="connsiteX1" fmla="*/ 4573202 w 4620660"/>
              <a:gd name="connsiteY1" fmla="*/ 572453 h 1093263"/>
              <a:gd name="connsiteX2" fmla="*/ 4087906 w 4620660"/>
              <a:gd name="connsiteY2" fmla="*/ 519878 h 1093263"/>
              <a:gd name="connsiteX3" fmla="*/ 2942275 w 4620660"/>
              <a:gd name="connsiteY3" fmla="*/ 531336 h 1093263"/>
              <a:gd name="connsiteX4" fmla="*/ 1645681 w 4620660"/>
              <a:gd name="connsiteY4" fmla="*/ 502453 h 1093263"/>
              <a:gd name="connsiteX5" fmla="*/ 854375 w 4620660"/>
              <a:gd name="connsiteY5" fmla="*/ 502453 h 1093263"/>
              <a:gd name="connsiteX6" fmla="*/ 397590 w 4620660"/>
              <a:gd name="connsiteY6" fmla="*/ 550745 h 1093263"/>
              <a:gd name="connsiteX7" fmla="*/ 389373 w 4620660"/>
              <a:gd name="connsiteY7" fmla="*/ 442615 h 1093263"/>
              <a:gd name="connsiteX8" fmla="*/ 192489 w 4620660"/>
              <a:gd name="connsiteY8" fmla="*/ 300128 h 1093263"/>
              <a:gd name="connsiteX9" fmla="*/ 0 w 4620660"/>
              <a:gd name="connsiteY9" fmla="*/ 0 h 1093263"/>
              <a:gd name="connsiteX0" fmla="*/ 4570361 w 4620660"/>
              <a:gd name="connsiteY0" fmla="*/ 1093263 h 1093263"/>
              <a:gd name="connsiteX1" fmla="*/ 4573202 w 4620660"/>
              <a:gd name="connsiteY1" fmla="*/ 572453 h 1093263"/>
              <a:gd name="connsiteX2" fmla="*/ 4087906 w 4620660"/>
              <a:gd name="connsiteY2" fmla="*/ 519878 h 1093263"/>
              <a:gd name="connsiteX3" fmla="*/ 2942275 w 4620660"/>
              <a:gd name="connsiteY3" fmla="*/ 531336 h 1093263"/>
              <a:gd name="connsiteX4" fmla="*/ 1645681 w 4620660"/>
              <a:gd name="connsiteY4" fmla="*/ 502453 h 1093263"/>
              <a:gd name="connsiteX5" fmla="*/ 854375 w 4620660"/>
              <a:gd name="connsiteY5" fmla="*/ 502453 h 1093263"/>
              <a:gd name="connsiteX6" fmla="*/ 397590 w 4620660"/>
              <a:gd name="connsiteY6" fmla="*/ 550745 h 1093263"/>
              <a:gd name="connsiteX7" fmla="*/ 730547 w 4620660"/>
              <a:gd name="connsiteY7" fmla="*/ 421066 h 1093263"/>
              <a:gd name="connsiteX8" fmla="*/ 192489 w 4620660"/>
              <a:gd name="connsiteY8" fmla="*/ 300128 h 1093263"/>
              <a:gd name="connsiteX9" fmla="*/ 0 w 4620660"/>
              <a:gd name="connsiteY9" fmla="*/ 0 h 1093263"/>
              <a:gd name="connsiteX0" fmla="*/ 4570361 w 4620660"/>
              <a:gd name="connsiteY0" fmla="*/ 1093263 h 1093263"/>
              <a:gd name="connsiteX1" fmla="*/ 4573202 w 4620660"/>
              <a:gd name="connsiteY1" fmla="*/ 572453 h 1093263"/>
              <a:gd name="connsiteX2" fmla="*/ 4087906 w 4620660"/>
              <a:gd name="connsiteY2" fmla="*/ 519878 h 1093263"/>
              <a:gd name="connsiteX3" fmla="*/ 2942275 w 4620660"/>
              <a:gd name="connsiteY3" fmla="*/ 531336 h 1093263"/>
              <a:gd name="connsiteX4" fmla="*/ 1645681 w 4620660"/>
              <a:gd name="connsiteY4" fmla="*/ 502453 h 1093263"/>
              <a:gd name="connsiteX5" fmla="*/ 1408783 w 4620660"/>
              <a:gd name="connsiteY5" fmla="*/ 459351 h 1093263"/>
              <a:gd name="connsiteX6" fmla="*/ 397590 w 4620660"/>
              <a:gd name="connsiteY6" fmla="*/ 550745 h 1093263"/>
              <a:gd name="connsiteX7" fmla="*/ 730547 w 4620660"/>
              <a:gd name="connsiteY7" fmla="*/ 421066 h 1093263"/>
              <a:gd name="connsiteX8" fmla="*/ 192489 w 4620660"/>
              <a:gd name="connsiteY8" fmla="*/ 300128 h 1093263"/>
              <a:gd name="connsiteX9" fmla="*/ 0 w 4620660"/>
              <a:gd name="connsiteY9" fmla="*/ 0 h 1093263"/>
              <a:gd name="connsiteX0" fmla="*/ 4570361 w 4620660"/>
              <a:gd name="connsiteY0" fmla="*/ 1093263 h 1093263"/>
              <a:gd name="connsiteX1" fmla="*/ 4573202 w 4620660"/>
              <a:gd name="connsiteY1" fmla="*/ 572453 h 1093263"/>
              <a:gd name="connsiteX2" fmla="*/ 4087906 w 4620660"/>
              <a:gd name="connsiteY2" fmla="*/ 519878 h 1093263"/>
              <a:gd name="connsiteX3" fmla="*/ 2942275 w 4620660"/>
              <a:gd name="connsiteY3" fmla="*/ 531336 h 1093263"/>
              <a:gd name="connsiteX4" fmla="*/ 1645681 w 4620660"/>
              <a:gd name="connsiteY4" fmla="*/ 502453 h 1093263"/>
              <a:gd name="connsiteX5" fmla="*/ 1408783 w 4620660"/>
              <a:gd name="connsiteY5" fmla="*/ 459351 h 1093263"/>
              <a:gd name="connsiteX6" fmla="*/ 1122586 w 4620660"/>
              <a:gd name="connsiteY6" fmla="*/ 442990 h 1093263"/>
              <a:gd name="connsiteX7" fmla="*/ 730547 w 4620660"/>
              <a:gd name="connsiteY7" fmla="*/ 421066 h 1093263"/>
              <a:gd name="connsiteX8" fmla="*/ 192489 w 4620660"/>
              <a:gd name="connsiteY8" fmla="*/ 300128 h 1093263"/>
              <a:gd name="connsiteX9" fmla="*/ 0 w 4620660"/>
              <a:gd name="connsiteY9" fmla="*/ 0 h 1093263"/>
              <a:gd name="connsiteX0" fmla="*/ 4570361 w 4620660"/>
              <a:gd name="connsiteY0" fmla="*/ 1093263 h 1093263"/>
              <a:gd name="connsiteX1" fmla="*/ 4573202 w 4620660"/>
              <a:gd name="connsiteY1" fmla="*/ 572453 h 1093263"/>
              <a:gd name="connsiteX2" fmla="*/ 4087906 w 4620660"/>
              <a:gd name="connsiteY2" fmla="*/ 519878 h 1093263"/>
              <a:gd name="connsiteX3" fmla="*/ 2942275 w 4620660"/>
              <a:gd name="connsiteY3" fmla="*/ 531336 h 1093263"/>
              <a:gd name="connsiteX4" fmla="*/ 1645681 w 4620660"/>
              <a:gd name="connsiteY4" fmla="*/ 502453 h 1093263"/>
              <a:gd name="connsiteX5" fmla="*/ 1387460 w 4620660"/>
              <a:gd name="connsiteY5" fmla="*/ 567106 h 1093263"/>
              <a:gd name="connsiteX6" fmla="*/ 1122586 w 4620660"/>
              <a:gd name="connsiteY6" fmla="*/ 442990 h 1093263"/>
              <a:gd name="connsiteX7" fmla="*/ 730547 w 4620660"/>
              <a:gd name="connsiteY7" fmla="*/ 421066 h 1093263"/>
              <a:gd name="connsiteX8" fmla="*/ 192489 w 4620660"/>
              <a:gd name="connsiteY8" fmla="*/ 300128 h 1093263"/>
              <a:gd name="connsiteX9" fmla="*/ 0 w 4620660"/>
              <a:gd name="connsiteY9" fmla="*/ 0 h 1093263"/>
              <a:gd name="connsiteX0" fmla="*/ 4570361 w 4620660"/>
              <a:gd name="connsiteY0" fmla="*/ 1093263 h 1093263"/>
              <a:gd name="connsiteX1" fmla="*/ 4573202 w 4620660"/>
              <a:gd name="connsiteY1" fmla="*/ 572453 h 1093263"/>
              <a:gd name="connsiteX2" fmla="*/ 4087906 w 4620660"/>
              <a:gd name="connsiteY2" fmla="*/ 519878 h 1093263"/>
              <a:gd name="connsiteX3" fmla="*/ 2942275 w 4620660"/>
              <a:gd name="connsiteY3" fmla="*/ 531336 h 1093263"/>
              <a:gd name="connsiteX4" fmla="*/ 1645681 w 4620660"/>
              <a:gd name="connsiteY4" fmla="*/ 502453 h 1093263"/>
              <a:gd name="connsiteX5" fmla="*/ 1387460 w 4620660"/>
              <a:gd name="connsiteY5" fmla="*/ 567106 h 1093263"/>
              <a:gd name="connsiteX6" fmla="*/ 1079939 w 4620660"/>
              <a:gd name="connsiteY6" fmla="*/ 550743 h 1093263"/>
              <a:gd name="connsiteX7" fmla="*/ 730547 w 4620660"/>
              <a:gd name="connsiteY7" fmla="*/ 421066 h 1093263"/>
              <a:gd name="connsiteX8" fmla="*/ 192489 w 4620660"/>
              <a:gd name="connsiteY8" fmla="*/ 300128 h 1093263"/>
              <a:gd name="connsiteX9" fmla="*/ 0 w 4620660"/>
              <a:gd name="connsiteY9" fmla="*/ 0 h 1093263"/>
              <a:gd name="connsiteX0" fmla="*/ 4570361 w 4620660"/>
              <a:gd name="connsiteY0" fmla="*/ 1093263 h 1093263"/>
              <a:gd name="connsiteX1" fmla="*/ 4573202 w 4620660"/>
              <a:gd name="connsiteY1" fmla="*/ 572453 h 1093263"/>
              <a:gd name="connsiteX2" fmla="*/ 4087906 w 4620660"/>
              <a:gd name="connsiteY2" fmla="*/ 519878 h 1093263"/>
              <a:gd name="connsiteX3" fmla="*/ 2942275 w 4620660"/>
              <a:gd name="connsiteY3" fmla="*/ 531336 h 1093263"/>
              <a:gd name="connsiteX4" fmla="*/ 1645681 w 4620660"/>
              <a:gd name="connsiteY4" fmla="*/ 502453 h 1093263"/>
              <a:gd name="connsiteX5" fmla="*/ 1387460 w 4620660"/>
              <a:gd name="connsiteY5" fmla="*/ 567106 h 1093263"/>
              <a:gd name="connsiteX6" fmla="*/ 1079939 w 4620660"/>
              <a:gd name="connsiteY6" fmla="*/ 550743 h 1093263"/>
              <a:gd name="connsiteX7" fmla="*/ 591945 w 4620660"/>
              <a:gd name="connsiteY7" fmla="*/ 571920 h 1093263"/>
              <a:gd name="connsiteX8" fmla="*/ 192489 w 4620660"/>
              <a:gd name="connsiteY8" fmla="*/ 300128 h 1093263"/>
              <a:gd name="connsiteX9" fmla="*/ 0 w 4620660"/>
              <a:gd name="connsiteY9" fmla="*/ 0 h 1093263"/>
              <a:gd name="connsiteX0" fmla="*/ 4570361 w 4620660"/>
              <a:gd name="connsiteY0" fmla="*/ 1093263 h 1093263"/>
              <a:gd name="connsiteX1" fmla="*/ 4573202 w 4620660"/>
              <a:gd name="connsiteY1" fmla="*/ 572453 h 1093263"/>
              <a:gd name="connsiteX2" fmla="*/ 4087906 w 4620660"/>
              <a:gd name="connsiteY2" fmla="*/ 519878 h 1093263"/>
              <a:gd name="connsiteX3" fmla="*/ 2942275 w 4620660"/>
              <a:gd name="connsiteY3" fmla="*/ 531336 h 1093263"/>
              <a:gd name="connsiteX4" fmla="*/ 1645681 w 4620660"/>
              <a:gd name="connsiteY4" fmla="*/ 502453 h 1093263"/>
              <a:gd name="connsiteX5" fmla="*/ 1387460 w 4620660"/>
              <a:gd name="connsiteY5" fmla="*/ 567106 h 1093263"/>
              <a:gd name="connsiteX6" fmla="*/ 1079939 w 4620660"/>
              <a:gd name="connsiteY6" fmla="*/ 550743 h 1093263"/>
              <a:gd name="connsiteX7" fmla="*/ 922458 w 4620660"/>
              <a:gd name="connsiteY7" fmla="*/ 571920 h 1093263"/>
              <a:gd name="connsiteX8" fmla="*/ 192489 w 4620660"/>
              <a:gd name="connsiteY8" fmla="*/ 300128 h 1093263"/>
              <a:gd name="connsiteX9" fmla="*/ 0 w 4620660"/>
              <a:gd name="connsiteY9" fmla="*/ 0 h 1093263"/>
              <a:gd name="connsiteX0" fmla="*/ 4570361 w 4620660"/>
              <a:gd name="connsiteY0" fmla="*/ 1093263 h 1093263"/>
              <a:gd name="connsiteX1" fmla="*/ 4573202 w 4620660"/>
              <a:gd name="connsiteY1" fmla="*/ 572453 h 1093263"/>
              <a:gd name="connsiteX2" fmla="*/ 4087906 w 4620660"/>
              <a:gd name="connsiteY2" fmla="*/ 519878 h 1093263"/>
              <a:gd name="connsiteX3" fmla="*/ 2942275 w 4620660"/>
              <a:gd name="connsiteY3" fmla="*/ 531336 h 1093263"/>
              <a:gd name="connsiteX4" fmla="*/ 2029502 w 4620660"/>
              <a:gd name="connsiteY4" fmla="*/ 545557 h 1093263"/>
              <a:gd name="connsiteX5" fmla="*/ 1387460 w 4620660"/>
              <a:gd name="connsiteY5" fmla="*/ 567106 h 1093263"/>
              <a:gd name="connsiteX6" fmla="*/ 1079939 w 4620660"/>
              <a:gd name="connsiteY6" fmla="*/ 550743 h 1093263"/>
              <a:gd name="connsiteX7" fmla="*/ 922458 w 4620660"/>
              <a:gd name="connsiteY7" fmla="*/ 571920 h 1093263"/>
              <a:gd name="connsiteX8" fmla="*/ 192489 w 4620660"/>
              <a:gd name="connsiteY8" fmla="*/ 300128 h 1093263"/>
              <a:gd name="connsiteX9" fmla="*/ 0 w 4620660"/>
              <a:gd name="connsiteY9" fmla="*/ 0 h 1093263"/>
              <a:gd name="connsiteX0" fmla="*/ 4570361 w 4620660"/>
              <a:gd name="connsiteY0" fmla="*/ 1093263 h 1093263"/>
              <a:gd name="connsiteX1" fmla="*/ 4573202 w 4620660"/>
              <a:gd name="connsiteY1" fmla="*/ 572453 h 1093263"/>
              <a:gd name="connsiteX2" fmla="*/ 4087906 w 4620660"/>
              <a:gd name="connsiteY2" fmla="*/ 519878 h 1093263"/>
              <a:gd name="connsiteX3" fmla="*/ 2942275 w 4620660"/>
              <a:gd name="connsiteY3" fmla="*/ 531336 h 1093263"/>
              <a:gd name="connsiteX4" fmla="*/ 2029502 w 4620660"/>
              <a:gd name="connsiteY4" fmla="*/ 545557 h 1093263"/>
              <a:gd name="connsiteX5" fmla="*/ 1387460 w 4620660"/>
              <a:gd name="connsiteY5" fmla="*/ 567106 h 1093263"/>
              <a:gd name="connsiteX6" fmla="*/ 1207880 w 4620660"/>
              <a:gd name="connsiteY6" fmla="*/ 572295 h 1093263"/>
              <a:gd name="connsiteX7" fmla="*/ 922458 w 4620660"/>
              <a:gd name="connsiteY7" fmla="*/ 571920 h 1093263"/>
              <a:gd name="connsiteX8" fmla="*/ 192489 w 4620660"/>
              <a:gd name="connsiteY8" fmla="*/ 300128 h 1093263"/>
              <a:gd name="connsiteX9" fmla="*/ 0 w 4620660"/>
              <a:gd name="connsiteY9" fmla="*/ 0 h 1093263"/>
              <a:gd name="connsiteX0" fmla="*/ 4570361 w 4620660"/>
              <a:gd name="connsiteY0" fmla="*/ 1093263 h 1093263"/>
              <a:gd name="connsiteX1" fmla="*/ 4573202 w 4620660"/>
              <a:gd name="connsiteY1" fmla="*/ 572453 h 1093263"/>
              <a:gd name="connsiteX2" fmla="*/ 4087906 w 4620660"/>
              <a:gd name="connsiteY2" fmla="*/ 519878 h 1093263"/>
              <a:gd name="connsiteX3" fmla="*/ 2942275 w 4620660"/>
              <a:gd name="connsiteY3" fmla="*/ 531336 h 1093263"/>
              <a:gd name="connsiteX4" fmla="*/ 2029502 w 4620660"/>
              <a:gd name="connsiteY4" fmla="*/ 545557 h 1093263"/>
              <a:gd name="connsiteX5" fmla="*/ 1387460 w 4620660"/>
              <a:gd name="connsiteY5" fmla="*/ 567106 h 1093263"/>
              <a:gd name="connsiteX6" fmla="*/ 1175894 w 4620660"/>
              <a:gd name="connsiteY6" fmla="*/ 550743 h 1093263"/>
              <a:gd name="connsiteX7" fmla="*/ 922458 w 4620660"/>
              <a:gd name="connsiteY7" fmla="*/ 571920 h 1093263"/>
              <a:gd name="connsiteX8" fmla="*/ 192489 w 4620660"/>
              <a:gd name="connsiteY8" fmla="*/ 300128 h 1093263"/>
              <a:gd name="connsiteX9" fmla="*/ 0 w 4620660"/>
              <a:gd name="connsiteY9" fmla="*/ 0 h 1093263"/>
              <a:gd name="connsiteX0" fmla="*/ 4570361 w 4620660"/>
              <a:gd name="connsiteY0" fmla="*/ 1093263 h 1093263"/>
              <a:gd name="connsiteX1" fmla="*/ 4573202 w 4620660"/>
              <a:gd name="connsiteY1" fmla="*/ 572453 h 1093263"/>
              <a:gd name="connsiteX2" fmla="*/ 4087906 w 4620660"/>
              <a:gd name="connsiteY2" fmla="*/ 519878 h 1093263"/>
              <a:gd name="connsiteX3" fmla="*/ 2942275 w 4620660"/>
              <a:gd name="connsiteY3" fmla="*/ 531336 h 1093263"/>
              <a:gd name="connsiteX4" fmla="*/ 2029502 w 4620660"/>
              <a:gd name="connsiteY4" fmla="*/ 545557 h 1093263"/>
              <a:gd name="connsiteX5" fmla="*/ 1387460 w 4620660"/>
              <a:gd name="connsiteY5" fmla="*/ 567106 h 1093263"/>
              <a:gd name="connsiteX6" fmla="*/ 1175894 w 4620660"/>
              <a:gd name="connsiteY6" fmla="*/ 550743 h 1093263"/>
              <a:gd name="connsiteX7" fmla="*/ 922458 w 4620660"/>
              <a:gd name="connsiteY7" fmla="*/ 571920 h 1093263"/>
              <a:gd name="connsiteX8" fmla="*/ 192489 w 4620660"/>
              <a:gd name="connsiteY8" fmla="*/ 300128 h 1093263"/>
              <a:gd name="connsiteX9" fmla="*/ 0 w 4620660"/>
              <a:gd name="connsiteY9" fmla="*/ 0 h 1093263"/>
              <a:gd name="connsiteX0" fmla="*/ 4570361 w 4620660"/>
              <a:gd name="connsiteY0" fmla="*/ 1093263 h 1093263"/>
              <a:gd name="connsiteX1" fmla="*/ 4573202 w 4620660"/>
              <a:gd name="connsiteY1" fmla="*/ 572453 h 1093263"/>
              <a:gd name="connsiteX2" fmla="*/ 4087906 w 4620660"/>
              <a:gd name="connsiteY2" fmla="*/ 519878 h 1093263"/>
              <a:gd name="connsiteX3" fmla="*/ 2942275 w 4620660"/>
              <a:gd name="connsiteY3" fmla="*/ 531336 h 1093263"/>
              <a:gd name="connsiteX4" fmla="*/ 2029502 w 4620660"/>
              <a:gd name="connsiteY4" fmla="*/ 545557 h 1093263"/>
              <a:gd name="connsiteX5" fmla="*/ 1387460 w 4620660"/>
              <a:gd name="connsiteY5" fmla="*/ 567106 h 1093263"/>
              <a:gd name="connsiteX6" fmla="*/ 1175894 w 4620660"/>
              <a:gd name="connsiteY6" fmla="*/ 550743 h 1093263"/>
              <a:gd name="connsiteX7" fmla="*/ 687901 w 4620660"/>
              <a:gd name="connsiteY7" fmla="*/ 464165 h 1093263"/>
              <a:gd name="connsiteX8" fmla="*/ 192489 w 4620660"/>
              <a:gd name="connsiteY8" fmla="*/ 300128 h 1093263"/>
              <a:gd name="connsiteX9" fmla="*/ 0 w 4620660"/>
              <a:gd name="connsiteY9" fmla="*/ 0 h 1093263"/>
              <a:gd name="connsiteX0" fmla="*/ 4570361 w 4620660"/>
              <a:gd name="connsiteY0" fmla="*/ 1093263 h 1093263"/>
              <a:gd name="connsiteX1" fmla="*/ 4573202 w 4620660"/>
              <a:gd name="connsiteY1" fmla="*/ 572453 h 1093263"/>
              <a:gd name="connsiteX2" fmla="*/ 4087906 w 4620660"/>
              <a:gd name="connsiteY2" fmla="*/ 519878 h 1093263"/>
              <a:gd name="connsiteX3" fmla="*/ 2942275 w 4620660"/>
              <a:gd name="connsiteY3" fmla="*/ 531336 h 1093263"/>
              <a:gd name="connsiteX4" fmla="*/ 2029502 w 4620660"/>
              <a:gd name="connsiteY4" fmla="*/ 545557 h 1093263"/>
              <a:gd name="connsiteX5" fmla="*/ 1472753 w 4620660"/>
              <a:gd name="connsiteY5" fmla="*/ 567106 h 1093263"/>
              <a:gd name="connsiteX6" fmla="*/ 1175894 w 4620660"/>
              <a:gd name="connsiteY6" fmla="*/ 550743 h 1093263"/>
              <a:gd name="connsiteX7" fmla="*/ 687901 w 4620660"/>
              <a:gd name="connsiteY7" fmla="*/ 464165 h 1093263"/>
              <a:gd name="connsiteX8" fmla="*/ 192489 w 4620660"/>
              <a:gd name="connsiteY8" fmla="*/ 300128 h 1093263"/>
              <a:gd name="connsiteX9" fmla="*/ 0 w 4620660"/>
              <a:gd name="connsiteY9" fmla="*/ 0 h 1093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620660" h="1093263">
                <a:moveTo>
                  <a:pt x="4570361" y="1093263"/>
                </a:moveTo>
                <a:cubicBezTo>
                  <a:pt x="4617425" y="956551"/>
                  <a:pt x="4653611" y="668017"/>
                  <a:pt x="4573202" y="572453"/>
                </a:cubicBezTo>
                <a:cubicBezTo>
                  <a:pt x="4492793" y="476889"/>
                  <a:pt x="4359727" y="526731"/>
                  <a:pt x="4087906" y="519878"/>
                </a:cubicBezTo>
                <a:cubicBezTo>
                  <a:pt x="3816085" y="513025"/>
                  <a:pt x="3324152" y="527517"/>
                  <a:pt x="2942275" y="531336"/>
                </a:cubicBezTo>
                <a:lnTo>
                  <a:pt x="2029502" y="545557"/>
                </a:lnTo>
                <a:lnTo>
                  <a:pt x="1472753" y="567106"/>
                </a:lnTo>
                <a:cubicBezTo>
                  <a:pt x="1318112" y="564865"/>
                  <a:pt x="1306703" y="567900"/>
                  <a:pt x="1175894" y="550743"/>
                </a:cubicBezTo>
                <a:cubicBezTo>
                  <a:pt x="1045085" y="533586"/>
                  <a:pt x="732724" y="484336"/>
                  <a:pt x="687901" y="464165"/>
                </a:cubicBezTo>
                <a:cubicBezTo>
                  <a:pt x="643078" y="443994"/>
                  <a:pt x="218809" y="359481"/>
                  <a:pt x="192489" y="300128"/>
                </a:cubicBezTo>
                <a:cubicBezTo>
                  <a:pt x="127495" y="259787"/>
                  <a:pt x="28015" y="40341"/>
                  <a:pt x="0" y="0"/>
                </a:cubicBezTo>
              </a:path>
            </a:pathLst>
          </a:custGeom>
          <a:noFill/>
          <a:ln w="38100">
            <a:solidFill>
              <a:srgbClr val="820024"/>
            </a:solidFill>
            <a:tailEnd type="stealth"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184" name="Group 183">
            <a:extLst>
              <a:ext uri="{FF2B5EF4-FFF2-40B4-BE49-F238E27FC236}">
                <a16:creationId xmlns:a16="http://schemas.microsoft.com/office/drawing/2014/main" id="{7F870576-4B74-FB45-B014-EE1533BAD3E1}"/>
              </a:ext>
            </a:extLst>
          </p:cNvPr>
          <p:cNvGrpSpPr/>
          <p:nvPr/>
        </p:nvGrpSpPr>
        <p:grpSpPr>
          <a:xfrm>
            <a:off x="3938136" y="2667161"/>
            <a:ext cx="1168314" cy="688656"/>
            <a:chOff x="10181414" y="4051265"/>
            <a:chExt cx="1168314" cy="983332"/>
          </a:xfrm>
        </p:grpSpPr>
        <p:sp>
          <p:nvSpPr>
            <p:cNvPr id="185" name="Rectangle 184">
              <a:extLst>
                <a:ext uri="{FF2B5EF4-FFF2-40B4-BE49-F238E27FC236}">
                  <a16:creationId xmlns:a16="http://schemas.microsoft.com/office/drawing/2014/main" id="{FACD27C7-E973-2D46-9B54-862B663FB0E7}"/>
                </a:ext>
              </a:extLst>
            </p:cNvPr>
            <p:cNvSpPr/>
            <p:nvPr/>
          </p:nvSpPr>
          <p:spPr bwMode="gray">
            <a:xfrm>
              <a:off x="10181414" y="4051265"/>
              <a:ext cx="1168313" cy="969495"/>
            </a:xfrm>
            <a:prstGeom prst="rect">
              <a:avLst/>
            </a:prstGeom>
            <a:solidFill>
              <a:srgbClr val="002060"/>
            </a:solidFill>
          </p:spPr>
          <p:txBody>
            <a:bodyPr vert="horz" lIns="594360" tIns="457200" rIns="457200" bIns="457200" rtlCol="0">
              <a:noAutofit/>
            </a:bodyPr>
            <a:lstStyle/>
            <a:p>
              <a:pPr>
                <a:lnSpc>
                  <a:spcPct val="90000"/>
                </a:lnSpc>
                <a:spcBef>
                  <a:spcPts val="1500"/>
                </a:spcBef>
                <a:buClr>
                  <a:schemeClr val="tx1">
                    <a:lumMod val="60000"/>
                    <a:lumOff val="40000"/>
                  </a:schemeClr>
                </a:buClr>
                <a:buSzPct val="90000"/>
              </a:pPr>
              <a:endParaRPr lang="en-US" sz="1600" dirty="0">
                <a:solidFill>
                  <a:schemeClr val="bg1"/>
                </a:solidFill>
              </a:endParaRPr>
            </a:p>
          </p:txBody>
        </p:sp>
        <p:sp>
          <p:nvSpPr>
            <p:cNvPr id="186" name="Rectangle 185">
              <a:extLst>
                <a:ext uri="{FF2B5EF4-FFF2-40B4-BE49-F238E27FC236}">
                  <a16:creationId xmlns:a16="http://schemas.microsoft.com/office/drawing/2014/main" id="{629F0706-90FA-6F4F-98DC-5ACAF2627FA1}"/>
                </a:ext>
              </a:extLst>
            </p:cNvPr>
            <p:cNvSpPr/>
            <p:nvPr/>
          </p:nvSpPr>
          <p:spPr>
            <a:xfrm>
              <a:off x="10181415" y="4111701"/>
              <a:ext cx="1168313" cy="922896"/>
            </a:xfrm>
            <a:prstGeom prst="rect">
              <a:avLst/>
            </a:prstGeom>
          </p:spPr>
          <p:txBody>
            <a:bodyPr wrap="square">
              <a:spAutoFit/>
            </a:bodyPr>
            <a:lstStyle/>
            <a:p>
              <a:pPr algn="ctr"/>
              <a:r>
                <a:rPr lang="en-US" sz="1200" b="1" dirty="0">
                  <a:solidFill>
                    <a:schemeClr val="bg1"/>
                  </a:solidFill>
                  <a:ea typeface="Gotham Rounded Book" charset="0"/>
                  <a:cs typeface="Gotham Rounded Book" charset="0"/>
                </a:rPr>
                <a:t>4. Routing Decision on Tier 0 SR</a:t>
              </a:r>
            </a:p>
          </p:txBody>
        </p:sp>
      </p:grpSp>
      <p:grpSp>
        <p:nvGrpSpPr>
          <p:cNvPr id="194" name="Group 193">
            <a:extLst>
              <a:ext uri="{FF2B5EF4-FFF2-40B4-BE49-F238E27FC236}">
                <a16:creationId xmlns:a16="http://schemas.microsoft.com/office/drawing/2014/main" id="{0FA92086-4534-F643-B041-4E92A8A67024}"/>
              </a:ext>
            </a:extLst>
          </p:cNvPr>
          <p:cNvGrpSpPr/>
          <p:nvPr/>
        </p:nvGrpSpPr>
        <p:grpSpPr>
          <a:xfrm>
            <a:off x="1926569" y="1593486"/>
            <a:ext cx="1168314" cy="688656"/>
            <a:chOff x="10181414" y="4051265"/>
            <a:chExt cx="1168314" cy="983332"/>
          </a:xfrm>
        </p:grpSpPr>
        <p:sp>
          <p:nvSpPr>
            <p:cNvPr id="196" name="Rectangle 195">
              <a:extLst>
                <a:ext uri="{FF2B5EF4-FFF2-40B4-BE49-F238E27FC236}">
                  <a16:creationId xmlns:a16="http://schemas.microsoft.com/office/drawing/2014/main" id="{261364C5-F82A-9941-BD8C-0A8B45974199}"/>
                </a:ext>
              </a:extLst>
            </p:cNvPr>
            <p:cNvSpPr/>
            <p:nvPr/>
          </p:nvSpPr>
          <p:spPr bwMode="gray">
            <a:xfrm>
              <a:off x="10181414" y="4051265"/>
              <a:ext cx="1168313" cy="969495"/>
            </a:xfrm>
            <a:prstGeom prst="rect">
              <a:avLst/>
            </a:prstGeom>
            <a:solidFill>
              <a:srgbClr val="002060"/>
            </a:solidFill>
          </p:spPr>
          <p:txBody>
            <a:bodyPr vert="horz" lIns="594360" tIns="457200" rIns="457200" bIns="457200" rtlCol="0">
              <a:noAutofit/>
            </a:bodyPr>
            <a:lstStyle/>
            <a:p>
              <a:pPr>
                <a:lnSpc>
                  <a:spcPct val="90000"/>
                </a:lnSpc>
                <a:spcBef>
                  <a:spcPts val="1500"/>
                </a:spcBef>
                <a:buClr>
                  <a:schemeClr val="tx1">
                    <a:lumMod val="60000"/>
                    <a:lumOff val="40000"/>
                  </a:schemeClr>
                </a:buClr>
                <a:buSzPct val="90000"/>
              </a:pPr>
              <a:endParaRPr lang="en-US" sz="1600" dirty="0">
                <a:solidFill>
                  <a:schemeClr val="bg1"/>
                </a:solidFill>
              </a:endParaRPr>
            </a:p>
          </p:txBody>
        </p:sp>
        <p:sp>
          <p:nvSpPr>
            <p:cNvPr id="197" name="Rectangle 196">
              <a:extLst>
                <a:ext uri="{FF2B5EF4-FFF2-40B4-BE49-F238E27FC236}">
                  <a16:creationId xmlns:a16="http://schemas.microsoft.com/office/drawing/2014/main" id="{9FBB5EE9-2B53-D246-9BBA-9867D320112E}"/>
                </a:ext>
              </a:extLst>
            </p:cNvPr>
            <p:cNvSpPr/>
            <p:nvPr/>
          </p:nvSpPr>
          <p:spPr>
            <a:xfrm>
              <a:off x="10181415" y="4111701"/>
              <a:ext cx="1168313" cy="922896"/>
            </a:xfrm>
            <a:prstGeom prst="rect">
              <a:avLst/>
            </a:prstGeom>
          </p:spPr>
          <p:txBody>
            <a:bodyPr wrap="square">
              <a:spAutoFit/>
            </a:bodyPr>
            <a:lstStyle/>
            <a:p>
              <a:pPr algn="ctr"/>
              <a:r>
                <a:rPr lang="en-US" sz="1200" b="1" dirty="0">
                  <a:solidFill>
                    <a:schemeClr val="bg1"/>
                  </a:solidFill>
                  <a:ea typeface="Gotham Rounded Book" charset="0"/>
                  <a:cs typeface="Gotham Rounded Book" charset="0"/>
                </a:rPr>
                <a:t>5. Routing Decision on Tier 0 SR</a:t>
              </a:r>
            </a:p>
          </p:txBody>
        </p:sp>
      </p:grpSp>
      <p:sp>
        <p:nvSpPr>
          <p:cNvPr id="198" name="Freeform 197">
            <a:extLst>
              <a:ext uri="{FF2B5EF4-FFF2-40B4-BE49-F238E27FC236}">
                <a16:creationId xmlns:a16="http://schemas.microsoft.com/office/drawing/2014/main" id="{721EE81E-BBE9-EE40-8E7E-666D7CF1BD4B}"/>
              </a:ext>
            </a:extLst>
          </p:cNvPr>
          <p:cNvSpPr/>
          <p:nvPr/>
        </p:nvSpPr>
        <p:spPr>
          <a:xfrm flipH="1">
            <a:off x="3716785" y="1157298"/>
            <a:ext cx="45719" cy="726141"/>
          </a:xfrm>
          <a:custGeom>
            <a:avLst/>
            <a:gdLst>
              <a:gd name="connsiteX0" fmla="*/ 2587 w 2587"/>
              <a:gd name="connsiteY0" fmla="*/ 726141 h 726141"/>
              <a:gd name="connsiteX1" fmla="*/ 2587 w 2587"/>
              <a:gd name="connsiteY1" fmla="*/ 0 h 726141"/>
            </a:gdLst>
            <a:ahLst/>
            <a:cxnLst>
              <a:cxn ang="0">
                <a:pos x="connsiteX0" y="connsiteY0"/>
              </a:cxn>
              <a:cxn ang="0">
                <a:pos x="connsiteX1" y="connsiteY1"/>
              </a:cxn>
            </a:cxnLst>
            <a:rect l="l" t="t" r="r" b="b"/>
            <a:pathLst>
              <a:path w="2587" h="726141">
                <a:moveTo>
                  <a:pt x="2587" y="726141"/>
                </a:moveTo>
                <a:cubicBezTo>
                  <a:pt x="346" y="425823"/>
                  <a:pt x="-1895" y="125506"/>
                  <a:pt x="2587" y="0"/>
                </a:cubicBezTo>
              </a:path>
            </a:pathLst>
          </a:custGeom>
          <a:noFill/>
          <a:ln w="38100">
            <a:solidFill>
              <a:srgbClr val="820024"/>
            </a:solidFill>
            <a:tailEnd type="stealth"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93" name="Rectangle 192">
            <a:extLst>
              <a:ext uri="{FF2B5EF4-FFF2-40B4-BE49-F238E27FC236}">
                <a16:creationId xmlns:a16="http://schemas.microsoft.com/office/drawing/2014/main" id="{EAF01258-418D-BF42-9A38-1D555E35F1F8}"/>
              </a:ext>
            </a:extLst>
          </p:cNvPr>
          <p:cNvSpPr/>
          <p:nvPr/>
        </p:nvSpPr>
        <p:spPr>
          <a:xfrm>
            <a:off x="8076609" y="1209143"/>
            <a:ext cx="1000098" cy="600164"/>
          </a:xfrm>
          <a:prstGeom prst="rect">
            <a:avLst/>
          </a:prstGeom>
        </p:spPr>
        <p:txBody>
          <a:bodyPr wrap="square">
            <a:spAutoFit/>
          </a:bodyPr>
          <a:lstStyle/>
          <a:p>
            <a:pPr algn="ctr"/>
            <a:r>
              <a:rPr lang="en-US" sz="1100" b="1" dirty="0">
                <a:solidFill>
                  <a:srgbClr val="717074"/>
                </a:solidFill>
                <a:ea typeface="Gotham Rounded Book" charset="0"/>
                <a:cs typeface="Gotham Rounded Book" charset="0"/>
              </a:rPr>
              <a:t>Edge Transport  </a:t>
            </a:r>
          </a:p>
          <a:p>
            <a:pPr algn="ctr"/>
            <a:r>
              <a:rPr lang="en-US" sz="1100" b="1" dirty="0">
                <a:solidFill>
                  <a:srgbClr val="717074"/>
                </a:solidFill>
                <a:ea typeface="Gotham Rounded Book" charset="0"/>
                <a:cs typeface="Gotham Rounded Book" charset="0"/>
              </a:rPr>
              <a:t>Node #4</a:t>
            </a:r>
          </a:p>
        </p:txBody>
      </p:sp>
    </p:spTree>
    <p:extLst>
      <p:ext uri="{BB962C8B-B14F-4D97-AF65-F5344CB8AC3E}">
        <p14:creationId xmlns:p14="http://schemas.microsoft.com/office/powerpoint/2010/main" val="18084933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mph" presetSubtype="0" autoRev="1" fill="hold" grpId="0" nodeType="clickEffect">
                                  <p:stCondLst>
                                    <p:cond delay="0"/>
                                  </p:stCondLst>
                                  <p:childTnLst>
                                    <p:animScale>
                                      <p:cBhvr>
                                        <p:cTn id="6" dur="2000" fill="hold"/>
                                        <p:tgtEl>
                                          <p:spTgt spid="4">
                                            <p:txEl>
                                              <p:pRg st="0" end="0"/>
                                            </p:txEl>
                                          </p:spTgt>
                                        </p:tgtEl>
                                      </p:cBhvr>
                                      <p:by x="125000" y="125000"/>
                                    </p:animScale>
                                  </p:childTnLst>
                                </p:cTn>
                              </p:par>
                            </p:childTnLst>
                          </p:cTn>
                        </p:par>
                      </p:childTnLst>
                    </p:cTn>
                  </p:par>
                  <p:par>
                    <p:cTn id="7" fill="hold">
                      <p:stCondLst>
                        <p:cond delay="indefinite"/>
                      </p:stCondLst>
                      <p:childTnLst>
                        <p:par>
                          <p:cTn id="8" fill="hold">
                            <p:stCondLst>
                              <p:cond delay="0"/>
                            </p:stCondLst>
                            <p:childTnLst>
                              <p:par>
                                <p:cTn id="9" presetID="22" presetClass="entr" presetSubtype="4" fill="hold" grpId="0" nodeType="clickEffect">
                                  <p:stCondLst>
                                    <p:cond delay="0"/>
                                  </p:stCondLst>
                                  <p:childTnLst>
                                    <p:set>
                                      <p:cBhvr>
                                        <p:cTn id="10" dur="1" fill="hold">
                                          <p:stCondLst>
                                            <p:cond delay="0"/>
                                          </p:stCondLst>
                                        </p:cTn>
                                        <p:tgtEl>
                                          <p:spTgt spid="187"/>
                                        </p:tgtEl>
                                        <p:attrNameLst>
                                          <p:attrName>style.visibility</p:attrName>
                                        </p:attrNameLst>
                                      </p:cBhvr>
                                      <p:to>
                                        <p:strVal val="visible"/>
                                      </p:to>
                                    </p:set>
                                    <p:animEffect transition="in" filter="wipe(down)">
                                      <p:cBhvr>
                                        <p:cTn id="11" dur="500"/>
                                        <p:tgtEl>
                                          <p:spTgt spid="187"/>
                                        </p:tgtEl>
                                      </p:cBhvr>
                                    </p:animEffect>
                                  </p:childTnLst>
                                </p:cTn>
                              </p:par>
                            </p:childTnLst>
                          </p:cTn>
                        </p:par>
                      </p:childTnLst>
                    </p:cTn>
                  </p:par>
                  <p:par>
                    <p:cTn id="12" fill="hold">
                      <p:stCondLst>
                        <p:cond delay="indefinite"/>
                      </p:stCondLst>
                      <p:childTnLst>
                        <p:par>
                          <p:cTn id="13" fill="hold">
                            <p:stCondLst>
                              <p:cond delay="0"/>
                            </p:stCondLst>
                            <p:childTnLst>
                              <p:par>
                                <p:cTn id="14" presetID="3" presetClass="entr" presetSubtype="10" fill="hold" nodeType="clickEffect">
                                  <p:stCondLst>
                                    <p:cond delay="0"/>
                                  </p:stCondLst>
                                  <p:childTnLst>
                                    <p:set>
                                      <p:cBhvr>
                                        <p:cTn id="15" dur="1" fill="hold">
                                          <p:stCondLst>
                                            <p:cond delay="0"/>
                                          </p:stCondLst>
                                        </p:cTn>
                                        <p:tgtEl>
                                          <p:spTgt spid="169"/>
                                        </p:tgtEl>
                                        <p:attrNameLst>
                                          <p:attrName>style.visibility</p:attrName>
                                        </p:attrNameLst>
                                      </p:cBhvr>
                                      <p:to>
                                        <p:strVal val="visible"/>
                                      </p:to>
                                    </p:set>
                                    <p:animEffect transition="in" filter="blinds(horizontal)">
                                      <p:cBhvr>
                                        <p:cTn id="16" dur="500"/>
                                        <p:tgtEl>
                                          <p:spTgt spid="169"/>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2" fill="hold" grpId="0" nodeType="clickEffect">
                                  <p:stCondLst>
                                    <p:cond delay="0"/>
                                  </p:stCondLst>
                                  <p:childTnLst>
                                    <p:set>
                                      <p:cBhvr>
                                        <p:cTn id="20" dur="1" fill="hold">
                                          <p:stCondLst>
                                            <p:cond delay="0"/>
                                          </p:stCondLst>
                                        </p:cTn>
                                        <p:tgtEl>
                                          <p:spTgt spid="190"/>
                                        </p:tgtEl>
                                        <p:attrNameLst>
                                          <p:attrName>style.visibility</p:attrName>
                                        </p:attrNameLst>
                                      </p:cBhvr>
                                      <p:to>
                                        <p:strVal val="visible"/>
                                      </p:to>
                                    </p:set>
                                    <p:animEffect transition="in" filter="wipe(right)">
                                      <p:cBhvr>
                                        <p:cTn id="21" dur="500"/>
                                        <p:tgtEl>
                                          <p:spTgt spid="190"/>
                                        </p:tgtEl>
                                      </p:cBhvr>
                                    </p:animEffect>
                                  </p:childTnLst>
                                </p:cTn>
                              </p:par>
                              <p:par>
                                <p:cTn id="22" presetID="3" presetClass="entr" presetSubtype="10" fill="hold" nodeType="withEffect">
                                  <p:stCondLst>
                                    <p:cond delay="0"/>
                                  </p:stCondLst>
                                  <p:childTnLst>
                                    <p:set>
                                      <p:cBhvr>
                                        <p:cTn id="23" dur="1" fill="hold">
                                          <p:stCondLst>
                                            <p:cond delay="0"/>
                                          </p:stCondLst>
                                        </p:cTn>
                                        <p:tgtEl>
                                          <p:spTgt spid="173"/>
                                        </p:tgtEl>
                                        <p:attrNameLst>
                                          <p:attrName>style.visibility</p:attrName>
                                        </p:attrNameLst>
                                      </p:cBhvr>
                                      <p:to>
                                        <p:strVal val="visible"/>
                                      </p:to>
                                    </p:set>
                                    <p:animEffect transition="in" filter="blinds(horizontal)">
                                      <p:cBhvr>
                                        <p:cTn id="24" dur="500"/>
                                        <p:tgtEl>
                                          <p:spTgt spid="173"/>
                                        </p:tgtEl>
                                      </p:cBhvr>
                                    </p:animEffect>
                                  </p:childTnLst>
                                </p:cTn>
                              </p:par>
                              <p:par>
                                <p:cTn id="25" presetID="3" presetClass="exit" presetSubtype="10" fill="hold" nodeType="withEffect">
                                  <p:stCondLst>
                                    <p:cond delay="0"/>
                                  </p:stCondLst>
                                  <p:childTnLst>
                                    <p:animEffect transition="out" filter="blinds(horizontal)">
                                      <p:cBhvr>
                                        <p:cTn id="26" dur="500"/>
                                        <p:tgtEl>
                                          <p:spTgt spid="169"/>
                                        </p:tgtEl>
                                      </p:cBhvr>
                                    </p:animEffect>
                                    <p:set>
                                      <p:cBhvr>
                                        <p:cTn id="27" dur="1" fill="hold">
                                          <p:stCondLst>
                                            <p:cond delay="499"/>
                                          </p:stCondLst>
                                        </p:cTn>
                                        <p:tgtEl>
                                          <p:spTgt spid="169"/>
                                        </p:tgtEl>
                                        <p:attrNameLst>
                                          <p:attrName>style.visibility</p:attrName>
                                        </p:attrNameLst>
                                      </p:cBhvr>
                                      <p:to>
                                        <p:strVal val="hidden"/>
                                      </p:to>
                                    </p:set>
                                  </p:childTnLst>
                                </p:cTn>
                              </p:par>
                            </p:childTnLst>
                          </p:cTn>
                        </p:par>
                      </p:childTnLst>
                    </p:cTn>
                  </p:par>
                  <p:par>
                    <p:cTn id="28" fill="hold">
                      <p:stCondLst>
                        <p:cond delay="indefinite"/>
                      </p:stCondLst>
                      <p:childTnLst>
                        <p:par>
                          <p:cTn id="29" fill="hold">
                            <p:stCondLst>
                              <p:cond delay="0"/>
                            </p:stCondLst>
                            <p:childTnLst>
                              <p:par>
                                <p:cTn id="30" presetID="3" presetClass="entr" presetSubtype="10" fill="hold" nodeType="clickEffect">
                                  <p:stCondLst>
                                    <p:cond delay="0"/>
                                  </p:stCondLst>
                                  <p:childTnLst>
                                    <p:set>
                                      <p:cBhvr>
                                        <p:cTn id="31" dur="1" fill="hold">
                                          <p:stCondLst>
                                            <p:cond delay="0"/>
                                          </p:stCondLst>
                                        </p:cTn>
                                        <p:tgtEl>
                                          <p:spTgt spid="180"/>
                                        </p:tgtEl>
                                        <p:attrNameLst>
                                          <p:attrName>style.visibility</p:attrName>
                                        </p:attrNameLst>
                                      </p:cBhvr>
                                      <p:to>
                                        <p:strVal val="visible"/>
                                      </p:to>
                                    </p:set>
                                    <p:animEffect transition="in" filter="blinds(horizontal)">
                                      <p:cBhvr>
                                        <p:cTn id="32" dur="500"/>
                                        <p:tgtEl>
                                          <p:spTgt spid="180"/>
                                        </p:tgtEl>
                                      </p:cBhvr>
                                    </p:animEffect>
                                  </p:childTnLst>
                                </p:cTn>
                              </p:par>
                              <p:par>
                                <p:cTn id="33" presetID="3" presetClass="exit" presetSubtype="10" fill="hold" nodeType="withEffect">
                                  <p:stCondLst>
                                    <p:cond delay="0"/>
                                  </p:stCondLst>
                                  <p:childTnLst>
                                    <p:animEffect transition="out" filter="blinds(horizontal)">
                                      <p:cBhvr>
                                        <p:cTn id="34" dur="500"/>
                                        <p:tgtEl>
                                          <p:spTgt spid="173"/>
                                        </p:tgtEl>
                                      </p:cBhvr>
                                    </p:animEffect>
                                    <p:set>
                                      <p:cBhvr>
                                        <p:cTn id="35" dur="1" fill="hold">
                                          <p:stCondLst>
                                            <p:cond delay="499"/>
                                          </p:stCondLst>
                                        </p:cTn>
                                        <p:tgtEl>
                                          <p:spTgt spid="173"/>
                                        </p:tgtEl>
                                        <p:attrNameLst>
                                          <p:attrName>style.visibility</p:attrName>
                                        </p:attrNameLst>
                                      </p:cBhvr>
                                      <p:to>
                                        <p:strVal val="hidden"/>
                                      </p:to>
                                    </p:set>
                                  </p:childTnLst>
                                </p:cTn>
                              </p:par>
                            </p:childTnLst>
                          </p:cTn>
                        </p:par>
                      </p:childTnLst>
                    </p:cTn>
                  </p:par>
                  <p:par>
                    <p:cTn id="36" fill="hold">
                      <p:stCondLst>
                        <p:cond delay="indefinite"/>
                      </p:stCondLst>
                      <p:childTnLst>
                        <p:par>
                          <p:cTn id="37" fill="hold">
                            <p:stCondLst>
                              <p:cond delay="0"/>
                            </p:stCondLst>
                            <p:childTnLst>
                              <p:par>
                                <p:cTn id="38" presetID="22" presetClass="entr" presetSubtype="4" fill="hold" grpId="0" nodeType="clickEffect">
                                  <p:stCondLst>
                                    <p:cond delay="0"/>
                                  </p:stCondLst>
                                  <p:childTnLst>
                                    <p:set>
                                      <p:cBhvr>
                                        <p:cTn id="39" dur="1" fill="hold">
                                          <p:stCondLst>
                                            <p:cond delay="0"/>
                                          </p:stCondLst>
                                        </p:cTn>
                                        <p:tgtEl>
                                          <p:spTgt spid="179"/>
                                        </p:tgtEl>
                                        <p:attrNameLst>
                                          <p:attrName>style.visibility</p:attrName>
                                        </p:attrNameLst>
                                      </p:cBhvr>
                                      <p:to>
                                        <p:strVal val="visible"/>
                                      </p:to>
                                    </p:set>
                                    <p:animEffect transition="in" filter="wipe(down)">
                                      <p:cBhvr>
                                        <p:cTn id="40" dur="500"/>
                                        <p:tgtEl>
                                          <p:spTgt spid="179"/>
                                        </p:tgtEl>
                                      </p:cBhvr>
                                    </p:animEffect>
                                  </p:childTnLst>
                                </p:cTn>
                              </p:par>
                              <p:par>
                                <p:cTn id="41" presetID="3" presetClass="exit" presetSubtype="10" fill="hold" nodeType="withEffect">
                                  <p:stCondLst>
                                    <p:cond delay="0"/>
                                  </p:stCondLst>
                                  <p:childTnLst>
                                    <p:animEffect transition="out" filter="blinds(horizontal)">
                                      <p:cBhvr>
                                        <p:cTn id="42" dur="500"/>
                                        <p:tgtEl>
                                          <p:spTgt spid="180"/>
                                        </p:tgtEl>
                                      </p:cBhvr>
                                    </p:animEffect>
                                    <p:set>
                                      <p:cBhvr>
                                        <p:cTn id="43" dur="1" fill="hold">
                                          <p:stCondLst>
                                            <p:cond delay="499"/>
                                          </p:stCondLst>
                                        </p:cTn>
                                        <p:tgtEl>
                                          <p:spTgt spid="180"/>
                                        </p:tgtEl>
                                        <p:attrNameLst>
                                          <p:attrName>style.visibility</p:attrName>
                                        </p:attrNameLst>
                                      </p:cBhvr>
                                      <p:to>
                                        <p:strVal val="hidden"/>
                                      </p:to>
                                    </p:set>
                                  </p:childTnLst>
                                </p:cTn>
                              </p:par>
                            </p:childTnLst>
                          </p:cTn>
                        </p:par>
                      </p:childTnLst>
                    </p:cTn>
                  </p:par>
                  <p:par>
                    <p:cTn id="44" fill="hold">
                      <p:stCondLst>
                        <p:cond delay="indefinite"/>
                      </p:stCondLst>
                      <p:childTnLst>
                        <p:par>
                          <p:cTn id="45" fill="hold">
                            <p:stCondLst>
                              <p:cond delay="0"/>
                            </p:stCondLst>
                            <p:childTnLst>
                              <p:par>
                                <p:cTn id="46" presetID="3" presetClass="entr" presetSubtype="10" fill="hold" nodeType="clickEffect">
                                  <p:stCondLst>
                                    <p:cond delay="0"/>
                                  </p:stCondLst>
                                  <p:childTnLst>
                                    <p:set>
                                      <p:cBhvr>
                                        <p:cTn id="47" dur="1" fill="hold">
                                          <p:stCondLst>
                                            <p:cond delay="0"/>
                                          </p:stCondLst>
                                        </p:cTn>
                                        <p:tgtEl>
                                          <p:spTgt spid="184"/>
                                        </p:tgtEl>
                                        <p:attrNameLst>
                                          <p:attrName>style.visibility</p:attrName>
                                        </p:attrNameLst>
                                      </p:cBhvr>
                                      <p:to>
                                        <p:strVal val="visible"/>
                                      </p:to>
                                    </p:set>
                                    <p:animEffect transition="in" filter="blinds(horizontal)">
                                      <p:cBhvr>
                                        <p:cTn id="48" dur="500"/>
                                        <p:tgtEl>
                                          <p:spTgt spid="184"/>
                                        </p:tgtEl>
                                      </p:cBhvr>
                                    </p:animEffect>
                                  </p:childTnLst>
                                </p:cTn>
                              </p:par>
                            </p:childTnLst>
                          </p:cTn>
                        </p:par>
                      </p:childTnLst>
                    </p:cTn>
                  </p:par>
                  <p:par>
                    <p:cTn id="49" fill="hold">
                      <p:stCondLst>
                        <p:cond delay="indefinite"/>
                      </p:stCondLst>
                      <p:childTnLst>
                        <p:par>
                          <p:cTn id="50" fill="hold">
                            <p:stCondLst>
                              <p:cond delay="0"/>
                            </p:stCondLst>
                            <p:childTnLst>
                              <p:par>
                                <p:cTn id="51" presetID="22" presetClass="entr" presetSubtype="2" fill="hold" grpId="0" nodeType="clickEffect">
                                  <p:stCondLst>
                                    <p:cond delay="0"/>
                                  </p:stCondLst>
                                  <p:childTnLst>
                                    <p:set>
                                      <p:cBhvr>
                                        <p:cTn id="52" dur="1" fill="hold">
                                          <p:stCondLst>
                                            <p:cond delay="0"/>
                                          </p:stCondLst>
                                        </p:cTn>
                                        <p:tgtEl>
                                          <p:spTgt spid="191"/>
                                        </p:tgtEl>
                                        <p:attrNameLst>
                                          <p:attrName>style.visibility</p:attrName>
                                        </p:attrNameLst>
                                      </p:cBhvr>
                                      <p:to>
                                        <p:strVal val="visible"/>
                                      </p:to>
                                    </p:set>
                                    <p:animEffect transition="in" filter="wipe(right)">
                                      <p:cBhvr>
                                        <p:cTn id="53" dur="500"/>
                                        <p:tgtEl>
                                          <p:spTgt spid="191"/>
                                        </p:tgtEl>
                                      </p:cBhvr>
                                    </p:animEffect>
                                  </p:childTnLst>
                                </p:cTn>
                              </p:par>
                              <p:par>
                                <p:cTn id="54" presetID="22" presetClass="entr" presetSubtype="2" fill="hold" grpId="0" nodeType="withEffect">
                                  <p:stCondLst>
                                    <p:cond delay="0"/>
                                  </p:stCondLst>
                                  <p:childTnLst>
                                    <p:set>
                                      <p:cBhvr>
                                        <p:cTn id="55" dur="1" fill="hold">
                                          <p:stCondLst>
                                            <p:cond delay="0"/>
                                          </p:stCondLst>
                                        </p:cTn>
                                        <p:tgtEl>
                                          <p:spTgt spid="192"/>
                                        </p:tgtEl>
                                        <p:attrNameLst>
                                          <p:attrName>style.visibility</p:attrName>
                                        </p:attrNameLst>
                                      </p:cBhvr>
                                      <p:to>
                                        <p:strVal val="visible"/>
                                      </p:to>
                                    </p:set>
                                    <p:animEffect transition="in" filter="wipe(right)">
                                      <p:cBhvr>
                                        <p:cTn id="56" dur="500"/>
                                        <p:tgtEl>
                                          <p:spTgt spid="192"/>
                                        </p:tgtEl>
                                      </p:cBhvr>
                                    </p:animEffect>
                                  </p:childTnLst>
                                </p:cTn>
                              </p:par>
                              <p:par>
                                <p:cTn id="57" presetID="3" presetClass="exit" presetSubtype="10" fill="hold" nodeType="withEffect">
                                  <p:stCondLst>
                                    <p:cond delay="0"/>
                                  </p:stCondLst>
                                  <p:childTnLst>
                                    <p:animEffect transition="out" filter="blinds(horizontal)">
                                      <p:cBhvr>
                                        <p:cTn id="58" dur="500"/>
                                        <p:tgtEl>
                                          <p:spTgt spid="184"/>
                                        </p:tgtEl>
                                      </p:cBhvr>
                                    </p:animEffect>
                                    <p:set>
                                      <p:cBhvr>
                                        <p:cTn id="59" dur="1" fill="hold">
                                          <p:stCondLst>
                                            <p:cond delay="499"/>
                                          </p:stCondLst>
                                        </p:cTn>
                                        <p:tgtEl>
                                          <p:spTgt spid="184"/>
                                        </p:tgtEl>
                                        <p:attrNameLst>
                                          <p:attrName>style.visibility</p:attrName>
                                        </p:attrNameLst>
                                      </p:cBhvr>
                                      <p:to>
                                        <p:strVal val="hidden"/>
                                      </p:to>
                                    </p:set>
                                  </p:childTnLst>
                                </p:cTn>
                              </p:par>
                            </p:childTnLst>
                          </p:cTn>
                        </p:par>
                      </p:childTnLst>
                    </p:cTn>
                  </p:par>
                  <p:par>
                    <p:cTn id="60" fill="hold">
                      <p:stCondLst>
                        <p:cond delay="indefinite"/>
                      </p:stCondLst>
                      <p:childTnLst>
                        <p:par>
                          <p:cTn id="61" fill="hold">
                            <p:stCondLst>
                              <p:cond delay="0"/>
                            </p:stCondLst>
                            <p:childTnLst>
                              <p:par>
                                <p:cTn id="62" presetID="3" presetClass="entr" presetSubtype="10" fill="hold" nodeType="clickEffect">
                                  <p:stCondLst>
                                    <p:cond delay="0"/>
                                  </p:stCondLst>
                                  <p:childTnLst>
                                    <p:set>
                                      <p:cBhvr>
                                        <p:cTn id="63" dur="1" fill="hold">
                                          <p:stCondLst>
                                            <p:cond delay="0"/>
                                          </p:stCondLst>
                                        </p:cTn>
                                        <p:tgtEl>
                                          <p:spTgt spid="194"/>
                                        </p:tgtEl>
                                        <p:attrNameLst>
                                          <p:attrName>style.visibility</p:attrName>
                                        </p:attrNameLst>
                                      </p:cBhvr>
                                      <p:to>
                                        <p:strVal val="visible"/>
                                      </p:to>
                                    </p:set>
                                    <p:animEffect transition="in" filter="blinds(horizontal)">
                                      <p:cBhvr>
                                        <p:cTn id="64" dur="500"/>
                                        <p:tgtEl>
                                          <p:spTgt spid="194"/>
                                        </p:tgtEl>
                                      </p:cBhvr>
                                    </p:animEffect>
                                  </p:childTnLst>
                                </p:cTn>
                              </p:par>
                            </p:childTnLst>
                          </p:cTn>
                        </p:par>
                      </p:childTnLst>
                    </p:cTn>
                  </p:par>
                  <p:par>
                    <p:cTn id="65" fill="hold">
                      <p:stCondLst>
                        <p:cond delay="indefinite"/>
                      </p:stCondLst>
                      <p:childTnLst>
                        <p:par>
                          <p:cTn id="66" fill="hold">
                            <p:stCondLst>
                              <p:cond delay="0"/>
                            </p:stCondLst>
                            <p:childTnLst>
                              <p:par>
                                <p:cTn id="67" presetID="22" presetClass="entr" presetSubtype="4" fill="hold" grpId="0" nodeType="clickEffect">
                                  <p:stCondLst>
                                    <p:cond delay="0"/>
                                  </p:stCondLst>
                                  <p:childTnLst>
                                    <p:set>
                                      <p:cBhvr>
                                        <p:cTn id="68" dur="1" fill="hold">
                                          <p:stCondLst>
                                            <p:cond delay="0"/>
                                          </p:stCondLst>
                                        </p:cTn>
                                        <p:tgtEl>
                                          <p:spTgt spid="183"/>
                                        </p:tgtEl>
                                        <p:attrNameLst>
                                          <p:attrName>style.visibility</p:attrName>
                                        </p:attrNameLst>
                                      </p:cBhvr>
                                      <p:to>
                                        <p:strVal val="visible"/>
                                      </p:to>
                                    </p:set>
                                    <p:animEffect transition="in" filter="wipe(down)">
                                      <p:cBhvr>
                                        <p:cTn id="69" dur="500"/>
                                        <p:tgtEl>
                                          <p:spTgt spid="183"/>
                                        </p:tgtEl>
                                      </p:cBhvr>
                                    </p:animEffect>
                                  </p:childTnLst>
                                </p:cTn>
                              </p:par>
                              <p:par>
                                <p:cTn id="70" presetID="22" presetClass="entr" presetSubtype="4" fill="hold" grpId="0" nodeType="withEffect">
                                  <p:stCondLst>
                                    <p:cond delay="0"/>
                                  </p:stCondLst>
                                  <p:childTnLst>
                                    <p:set>
                                      <p:cBhvr>
                                        <p:cTn id="71" dur="1" fill="hold">
                                          <p:stCondLst>
                                            <p:cond delay="0"/>
                                          </p:stCondLst>
                                        </p:cTn>
                                        <p:tgtEl>
                                          <p:spTgt spid="198"/>
                                        </p:tgtEl>
                                        <p:attrNameLst>
                                          <p:attrName>style.visibility</p:attrName>
                                        </p:attrNameLst>
                                      </p:cBhvr>
                                      <p:to>
                                        <p:strVal val="visible"/>
                                      </p:to>
                                    </p:set>
                                    <p:animEffect transition="in" filter="wipe(down)">
                                      <p:cBhvr>
                                        <p:cTn id="72" dur="500"/>
                                        <p:tgtEl>
                                          <p:spTgt spid="198"/>
                                        </p:tgtEl>
                                      </p:cBhvr>
                                    </p:animEffect>
                                  </p:childTnLst>
                                </p:cTn>
                              </p:par>
                              <p:par>
                                <p:cTn id="73" presetID="3" presetClass="exit" presetSubtype="10" fill="hold" nodeType="withEffect">
                                  <p:stCondLst>
                                    <p:cond delay="0"/>
                                  </p:stCondLst>
                                  <p:childTnLst>
                                    <p:animEffect transition="out" filter="blinds(horizontal)">
                                      <p:cBhvr>
                                        <p:cTn id="74" dur="500"/>
                                        <p:tgtEl>
                                          <p:spTgt spid="194"/>
                                        </p:tgtEl>
                                      </p:cBhvr>
                                    </p:animEffect>
                                    <p:set>
                                      <p:cBhvr>
                                        <p:cTn id="75" dur="1" fill="hold">
                                          <p:stCondLst>
                                            <p:cond delay="499"/>
                                          </p:stCondLst>
                                        </p:cTn>
                                        <p:tgtEl>
                                          <p:spTgt spid="19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build="p"/>
      <p:bldP spid="179" grpId="0" animBg="1"/>
      <p:bldP spid="183" grpId="0" animBg="1"/>
      <p:bldP spid="187" grpId="0" animBg="1"/>
      <p:bldP spid="190" grpId="0" animBg="1"/>
      <p:bldP spid="191" grpId="0" animBg="1"/>
      <p:bldP spid="192" grpId="0" animBg="1"/>
      <p:bldP spid="198" grpId="0" animBg="1"/>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78" name="Straight Connector 177">
            <a:extLst>
              <a:ext uri="{FF2B5EF4-FFF2-40B4-BE49-F238E27FC236}">
                <a16:creationId xmlns:a16="http://schemas.microsoft.com/office/drawing/2014/main" id="{8C185FF9-15DB-0E41-BF43-FA328BA4620F}"/>
              </a:ext>
            </a:extLst>
          </p:cNvPr>
          <p:cNvCxnSpPr>
            <a:cxnSpLocks/>
          </p:cNvCxnSpPr>
          <p:nvPr/>
        </p:nvCxnSpPr>
        <p:spPr bwMode="gray">
          <a:xfrm flipV="1">
            <a:off x="7655525" y="5849814"/>
            <a:ext cx="0" cy="240790"/>
          </a:xfrm>
          <a:prstGeom prst="line">
            <a:avLst/>
          </a:prstGeom>
          <a:ln w="25400" cap="rnd">
            <a:solidFill>
              <a:srgbClr val="00B050"/>
            </a:solidFill>
            <a:miter lim="800000"/>
            <a:tailEnd type="none"/>
          </a:ln>
        </p:spPr>
        <p:style>
          <a:lnRef idx="1">
            <a:schemeClr val="accent1"/>
          </a:lnRef>
          <a:fillRef idx="0">
            <a:schemeClr val="accent1"/>
          </a:fillRef>
          <a:effectRef idx="0">
            <a:schemeClr val="accent1"/>
          </a:effectRef>
          <a:fontRef idx="minor">
            <a:schemeClr val="tx1"/>
          </a:fontRef>
        </p:style>
      </p:cxnSp>
      <p:sp>
        <p:nvSpPr>
          <p:cNvPr id="3" name="Title 2">
            <a:extLst>
              <a:ext uri="{FF2B5EF4-FFF2-40B4-BE49-F238E27FC236}">
                <a16:creationId xmlns:a16="http://schemas.microsoft.com/office/drawing/2014/main" id="{ED5FB803-A491-7A40-A2A3-54A240D2CC91}"/>
              </a:ext>
            </a:extLst>
          </p:cNvPr>
          <p:cNvSpPr>
            <a:spLocks noGrp="1"/>
          </p:cNvSpPr>
          <p:nvPr>
            <p:ph type="title"/>
          </p:nvPr>
        </p:nvSpPr>
        <p:spPr>
          <a:xfrm>
            <a:off x="579960" y="412751"/>
            <a:ext cx="11003870" cy="384048"/>
          </a:xfrm>
        </p:spPr>
        <p:txBody>
          <a:bodyPr/>
          <a:lstStyle/>
          <a:p>
            <a:r>
              <a:rPr lang="en-US" dirty="0"/>
              <a:t>Multi Tier Routing Deep Dive (South =&gt; North Packet Walk)</a:t>
            </a:r>
          </a:p>
        </p:txBody>
      </p:sp>
      <p:sp>
        <p:nvSpPr>
          <p:cNvPr id="4" name="Subtitle 3">
            <a:extLst>
              <a:ext uri="{FF2B5EF4-FFF2-40B4-BE49-F238E27FC236}">
                <a16:creationId xmlns:a16="http://schemas.microsoft.com/office/drawing/2014/main" id="{35B3BD73-D711-7342-A40A-EEE23A176BD9}"/>
              </a:ext>
            </a:extLst>
          </p:cNvPr>
          <p:cNvSpPr>
            <a:spLocks noGrp="1"/>
          </p:cNvSpPr>
          <p:nvPr>
            <p:ph type="subTitle" idx="10"/>
          </p:nvPr>
        </p:nvSpPr>
        <p:spPr>
          <a:xfrm>
            <a:off x="593021" y="811831"/>
            <a:ext cx="10990809" cy="247743"/>
          </a:xfrm>
        </p:spPr>
        <p:txBody>
          <a:bodyPr/>
          <a:lstStyle/>
          <a:p>
            <a:r>
              <a:rPr lang="en-US" dirty="0"/>
              <a:t>Active/Active T0 and Stateful Services on T1 </a:t>
            </a:r>
            <a:r>
              <a:rPr lang="en-US" dirty="0">
                <a:solidFill>
                  <a:srgbClr val="820024"/>
                </a:solidFill>
              </a:rPr>
              <a:t>(Failure Condition)</a:t>
            </a:r>
          </a:p>
        </p:txBody>
      </p:sp>
      <p:sp>
        <p:nvSpPr>
          <p:cNvPr id="90" name="Rectangle 89">
            <a:extLst>
              <a:ext uri="{FF2B5EF4-FFF2-40B4-BE49-F238E27FC236}">
                <a16:creationId xmlns:a16="http://schemas.microsoft.com/office/drawing/2014/main" id="{02308D3F-C5EC-AE40-B236-C617C212FA88}"/>
              </a:ext>
            </a:extLst>
          </p:cNvPr>
          <p:cNvSpPr/>
          <p:nvPr/>
        </p:nvSpPr>
        <p:spPr>
          <a:xfrm>
            <a:off x="5188894" y="1544321"/>
            <a:ext cx="1588034" cy="4797102"/>
          </a:xfrm>
          <a:prstGeom prst="rect">
            <a:avLst/>
          </a:prstGeom>
          <a:noFill/>
          <a:ln w="19050">
            <a:solidFill>
              <a:schemeClr val="tx1"/>
            </a:solidFill>
            <a:prstDash val="dash"/>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91" name="Rectangle 90">
            <a:extLst>
              <a:ext uri="{FF2B5EF4-FFF2-40B4-BE49-F238E27FC236}">
                <a16:creationId xmlns:a16="http://schemas.microsoft.com/office/drawing/2014/main" id="{15A11EED-7E45-C94D-9B5D-F0F6427E67E1}"/>
              </a:ext>
            </a:extLst>
          </p:cNvPr>
          <p:cNvSpPr/>
          <p:nvPr/>
        </p:nvSpPr>
        <p:spPr>
          <a:xfrm>
            <a:off x="661244" y="1544320"/>
            <a:ext cx="1634054" cy="4797101"/>
          </a:xfrm>
          <a:prstGeom prst="rect">
            <a:avLst/>
          </a:prstGeom>
          <a:noFill/>
          <a:ln w="19050">
            <a:solidFill>
              <a:schemeClr val="tx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grpSp>
        <p:nvGrpSpPr>
          <p:cNvPr id="92" name="Group 91">
            <a:extLst>
              <a:ext uri="{FF2B5EF4-FFF2-40B4-BE49-F238E27FC236}">
                <a16:creationId xmlns:a16="http://schemas.microsoft.com/office/drawing/2014/main" id="{9C10AABA-5686-8049-A0FF-9371E4027746}"/>
              </a:ext>
            </a:extLst>
          </p:cNvPr>
          <p:cNvGrpSpPr/>
          <p:nvPr/>
        </p:nvGrpSpPr>
        <p:grpSpPr>
          <a:xfrm>
            <a:off x="1364429" y="1698069"/>
            <a:ext cx="450000" cy="450000"/>
            <a:chOff x="7736620" y="7009631"/>
            <a:chExt cx="4501800" cy="4503600"/>
          </a:xfrm>
          <a:solidFill>
            <a:schemeClr val="accent6"/>
          </a:solidFill>
        </p:grpSpPr>
        <p:sp>
          <p:nvSpPr>
            <p:cNvPr id="93" name="Freeform: Shape 1">
              <a:extLst>
                <a:ext uri="{FF2B5EF4-FFF2-40B4-BE49-F238E27FC236}">
                  <a16:creationId xmlns:a16="http://schemas.microsoft.com/office/drawing/2014/main" id="{EBF66CC2-5026-684D-99D7-8F8CA2056EAC}"/>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94" name="Freeform: Shape 2">
              <a:extLst>
                <a:ext uri="{FF2B5EF4-FFF2-40B4-BE49-F238E27FC236}">
                  <a16:creationId xmlns:a16="http://schemas.microsoft.com/office/drawing/2014/main" id="{73DE163A-CB71-8344-8EE6-AEAFEE738C45}"/>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95" name="Freeform: Shape 3">
              <a:extLst>
                <a:ext uri="{FF2B5EF4-FFF2-40B4-BE49-F238E27FC236}">
                  <a16:creationId xmlns:a16="http://schemas.microsoft.com/office/drawing/2014/main" id="{9AD2F698-71C6-9F4C-9437-0F126864FDB6}"/>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96" name="Freeform: Shape 4">
              <a:extLst>
                <a:ext uri="{FF2B5EF4-FFF2-40B4-BE49-F238E27FC236}">
                  <a16:creationId xmlns:a16="http://schemas.microsoft.com/office/drawing/2014/main" id="{53FFFB6F-60BE-8744-B624-8EC326113CBE}"/>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97" name="Freeform: Shape 5">
              <a:extLst>
                <a:ext uri="{FF2B5EF4-FFF2-40B4-BE49-F238E27FC236}">
                  <a16:creationId xmlns:a16="http://schemas.microsoft.com/office/drawing/2014/main" id="{E1063BAD-4F9D-2D4B-B248-F5EABBE03AE9}"/>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105" name="Rectangle 104">
            <a:extLst>
              <a:ext uri="{FF2B5EF4-FFF2-40B4-BE49-F238E27FC236}">
                <a16:creationId xmlns:a16="http://schemas.microsoft.com/office/drawing/2014/main" id="{EFB4BFE0-0927-A84D-B58A-F058F75BC0AE}"/>
              </a:ext>
            </a:extLst>
          </p:cNvPr>
          <p:cNvSpPr/>
          <p:nvPr/>
        </p:nvSpPr>
        <p:spPr>
          <a:xfrm>
            <a:off x="147122" y="1129283"/>
            <a:ext cx="1276169" cy="430887"/>
          </a:xfrm>
          <a:prstGeom prst="rect">
            <a:avLst/>
          </a:prstGeom>
        </p:spPr>
        <p:txBody>
          <a:bodyPr wrap="square">
            <a:spAutoFit/>
          </a:bodyPr>
          <a:lstStyle/>
          <a:p>
            <a:pPr algn="ctr"/>
            <a:r>
              <a:rPr lang="en-US" sz="1100" b="1" dirty="0">
                <a:solidFill>
                  <a:srgbClr val="717074"/>
                </a:solidFill>
                <a:ea typeface="Gotham Rounded Book" charset="0"/>
                <a:cs typeface="Gotham Rounded Book" charset="0"/>
              </a:rPr>
              <a:t>Edge Transport  </a:t>
            </a:r>
          </a:p>
          <a:p>
            <a:pPr algn="ctr"/>
            <a:r>
              <a:rPr lang="en-US" sz="1100" b="1" dirty="0">
                <a:solidFill>
                  <a:srgbClr val="717074"/>
                </a:solidFill>
                <a:ea typeface="Gotham Rounded Book" charset="0"/>
                <a:cs typeface="Gotham Rounded Book" charset="0"/>
              </a:rPr>
              <a:t>Node #1</a:t>
            </a:r>
          </a:p>
        </p:txBody>
      </p:sp>
      <p:sp>
        <p:nvSpPr>
          <p:cNvPr id="106" name="Rectangle 105">
            <a:extLst>
              <a:ext uri="{FF2B5EF4-FFF2-40B4-BE49-F238E27FC236}">
                <a16:creationId xmlns:a16="http://schemas.microsoft.com/office/drawing/2014/main" id="{A982E43B-9A66-5E44-B154-DCEC3165F79F}"/>
              </a:ext>
            </a:extLst>
          </p:cNvPr>
          <p:cNvSpPr/>
          <p:nvPr/>
        </p:nvSpPr>
        <p:spPr>
          <a:xfrm>
            <a:off x="579960" y="1714566"/>
            <a:ext cx="856639" cy="461665"/>
          </a:xfrm>
          <a:prstGeom prst="rect">
            <a:avLst/>
          </a:prstGeom>
        </p:spPr>
        <p:txBody>
          <a:bodyPr wrap="square">
            <a:spAutoFit/>
          </a:bodyPr>
          <a:lstStyle/>
          <a:p>
            <a:pPr algn="r"/>
            <a:r>
              <a:rPr lang="en-US" sz="1200" b="1" dirty="0">
                <a:solidFill>
                  <a:schemeClr val="tx2"/>
                </a:solidFill>
                <a:latin typeface="Metropolis" pitchFamily="2" charset="77"/>
              </a:rPr>
              <a:t>Active Tier0 SR</a:t>
            </a:r>
            <a:endParaRPr lang="en-GB" sz="1200" dirty="0"/>
          </a:p>
        </p:txBody>
      </p:sp>
      <p:grpSp>
        <p:nvGrpSpPr>
          <p:cNvPr id="149" name="Group 148">
            <a:extLst>
              <a:ext uri="{FF2B5EF4-FFF2-40B4-BE49-F238E27FC236}">
                <a16:creationId xmlns:a16="http://schemas.microsoft.com/office/drawing/2014/main" id="{8DEA9BBF-8A42-0940-A1BF-92D4C5CA0EB5}"/>
              </a:ext>
            </a:extLst>
          </p:cNvPr>
          <p:cNvGrpSpPr/>
          <p:nvPr/>
        </p:nvGrpSpPr>
        <p:grpSpPr>
          <a:xfrm>
            <a:off x="1360692" y="2708065"/>
            <a:ext cx="450000" cy="450000"/>
            <a:chOff x="7736620" y="7009631"/>
            <a:chExt cx="4501800" cy="4503600"/>
          </a:xfrm>
          <a:solidFill>
            <a:schemeClr val="accent6"/>
          </a:solidFill>
        </p:grpSpPr>
        <p:sp>
          <p:nvSpPr>
            <p:cNvPr id="150" name="Freeform: Shape 1">
              <a:extLst>
                <a:ext uri="{FF2B5EF4-FFF2-40B4-BE49-F238E27FC236}">
                  <a16:creationId xmlns:a16="http://schemas.microsoft.com/office/drawing/2014/main" id="{C6318A33-45AD-EC49-ADE5-9FA2AC5F50D8}"/>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51" name="Freeform: Shape 2">
              <a:extLst>
                <a:ext uri="{FF2B5EF4-FFF2-40B4-BE49-F238E27FC236}">
                  <a16:creationId xmlns:a16="http://schemas.microsoft.com/office/drawing/2014/main" id="{3964E38D-62C0-B245-8DC2-991ED56BF559}"/>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52" name="Freeform: Shape 3">
              <a:extLst>
                <a:ext uri="{FF2B5EF4-FFF2-40B4-BE49-F238E27FC236}">
                  <a16:creationId xmlns:a16="http://schemas.microsoft.com/office/drawing/2014/main" id="{EC880FFE-46E1-2C48-AD6C-963B1854CFF7}"/>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53" name="Freeform: Shape 4">
              <a:extLst>
                <a:ext uri="{FF2B5EF4-FFF2-40B4-BE49-F238E27FC236}">
                  <a16:creationId xmlns:a16="http://schemas.microsoft.com/office/drawing/2014/main" id="{909A7ECB-BA95-9047-A1CB-A508878C1835}"/>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54" name="Freeform: Shape 5">
              <a:extLst>
                <a:ext uri="{FF2B5EF4-FFF2-40B4-BE49-F238E27FC236}">
                  <a16:creationId xmlns:a16="http://schemas.microsoft.com/office/drawing/2014/main" id="{24C941EC-8B97-444C-9E5C-70663AA2F512}"/>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142" name="Rectangle 141">
            <a:extLst>
              <a:ext uri="{FF2B5EF4-FFF2-40B4-BE49-F238E27FC236}">
                <a16:creationId xmlns:a16="http://schemas.microsoft.com/office/drawing/2014/main" id="{6E01AB04-8687-0A41-B253-136FC2C5B26E}"/>
              </a:ext>
            </a:extLst>
          </p:cNvPr>
          <p:cNvSpPr/>
          <p:nvPr/>
        </p:nvSpPr>
        <p:spPr>
          <a:xfrm>
            <a:off x="768052" y="2723664"/>
            <a:ext cx="659763" cy="461665"/>
          </a:xfrm>
          <a:prstGeom prst="rect">
            <a:avLst/>
          </a:prstGeom>
        </p:spPr>
        <p:txBody>
          <a:bodyPr wrap="square">
            <a:spAutoFit/>
          </a:bodyPr>
          <a:lstStyle/>
          <a:p>
            <a:pPr algn="r"/>
            <a:r>
              <a:rPr lang="en-US" sz="1200" b="1" dirty="0">
                <a:solidFill>
                  <a:schemeClr val="tx2"/>
                </a:solidFill>
                <a:latin typeface="Metropolis" pitchFamily="2" charset="77"/>
              </a:rPr>
              <a:t>Tier0 DR</a:t>
            </a:r>
            <a:endParaRPr lang="en-GB" sz="1200" dirty="0"/>
          </a:p>
        </p:txBody>
      </p:sp>
      <p:sp>
        <p:nvSpPr>
          <p:cNvPr id="143" name="Rectangle 142">
            <a:extLst>
              <a:ext uri="{FF2B5EF4-FFF2-40B4-BE49-F238E27FC236}">
                <a16:creationId xmlns:a16="http://schemas.microsoft.com/office/drawing/2014/main" id="{C9FA6D47-FF08-054B-A495-DDFC40DDEB0C}"/>
              </a:ext>
            </a:extLst>
          </p:cNvPr>
          <p:cNvSpPr/>
          <p:nvPr/>
        </p:nvSpPr>
        <p:spPr>
          <a:xfrm>
            <a:off x="5096484" y="1114596"/>
            <a:ext cx="1747593" cy="430887"/>
          </a:xfrm>
          <a:prstGeom prst="rect">
            <a:avLst/>
          </a:prstGeom>
        </p:spPr>
        <p:txBody>
          <a:bodyPr wrap="square">
            <a:spAutoFit/>
          </a:bodyPr>
          <a:lstStyle/>
          <a:p>
            <a:pPr algn="ctr"/>
            <a:r>
              <a:rPr lang="en-US" sz="1100" b="1" dirty="0">
                <a:solidFill>
                  <a:srgbClr val="717074"/>
                </a:solidFill>
                <a:ea typeface="Gotham Rounded Book" charset="0"/>
                <a:cs typeface="Gotham Rounded Book" charset="0"/>
              </a:rPr>
              <a:t>Host Transport Node #1 </a:t>
            </a:r>
          </a:p>
        </p:txBody>
      </p:sp>
      <p:cxnSp>
        <p:nvCxnSpPr>
          <p:cNvPr id="145" name="Straight Connector 144">
            <a:extLst>
              <a:ext uri="{FF2B5EF4-FFF2-40B4-BE49-F238E27FC236}">
                <a16:creationId xmlns:a16="http://schemas.microsoft.com/office/drawing/2014/main" id="{D4866DB5-B1D4-4348-89C2-DCEF925C26FC}"/>
              </a:ext>
            </a:extLst>
          </p:cNvPr>
          <p:cNvCxnSpPr>
            <a:cxnSpLocks/>
          </p:cNvCxnSpPr>
          <p:nvPr/>
        </p:nvCxnSpPr>
        <p:spPr bwMode="gray">
          <a:xfrm>
            <a:off x="1588050" y="1242395"/>
            <a:ext cx="0" cy="46440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274" name="Group 273">
            <a:extLst>
              <a:ext uri="{FF2B5EF4-FFF2-40B4-BE49-F238E27FC236}">
                <a16:creationId xmlns:a16="http://schemas.microsoft.com/office/drawing/2014/main" id="{5F6F2C18-9379-3842-A010-63E12CD77B1B}"/>
              </a:ext>
            </a:extLst>
          </p:cNvPr>
          <p:cNvGrpSpPr/>
          <p:nvPr/>
        </p:nvGrpSpPr>
        <p:grpSpPr>
          <a:xfrm>
            <a:off x="1342029" y="3731098"/>
            <a:ext cx="450000" cy="450000"/>
            <a:chOff x="7736620" y="7009631"/>
            <a:chExt cx="4501800" cy="4503600"/>
          </a:xfrm>
          <a:solidFill>
            <a:schemeClr val="accent4"/>
          </a:solidFill>
        </p:grpSpPr>
        <p:sp>
          <p:nvSpPr>
            <p:cNvPr id="275" name="Freeform: Shape 1">
              <a:extLst>
                <a:ext uri="{FF2B5EF4-FFF2-40B4-BE49-F238E27FC236}">
                  <a16:creationId xmlns:a16="http://schemas.microsoft.com/office/drawing/2014/main" id="{BE9002C7-A82E-2A4C-B3A8-F29FF308548C}"/>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76" name="Freeform: Shape 2">
              <a:extLst>
                <a:ext uri="{FF2B5EF4-FFF2-40B4-BE49-F238E27FC236}">
                  <a16:creationId xmlns:a16="http://schemas.microsoft.com/office/drawing/2014/main" id="{019B3A63-D432-4840-9179-A6145697EF94}"/>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77" name="Freeform: Shape 3">
              <a:extLst>
                <a:ext uri="{FF2B5EF4-FFF2-40B4-BE49-F238E27FC236}">
                  <a16:creationId xmlns:a16="http://schemas.microsoft.com/office/drawing/2014/main" id="{BE1AD48C-3AED-B443-997D-92F50BF1D278}"/>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78" name="Freeform: Shape 4">
              <a:extLst>
                <a:ext uri="{FF2B5EF4-FFF2-40B4-BE49-F238E27FC236}">
                  <a16:creationId xmlns:a16="http://schemas.microsoft.com/office/drawing/2014/main" id="{A8EBFD82-7878-C946-8A4C-A68F077D62D5}"/>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79" name="Freeform: Shape 5">
              <a:extLst>
                <a:ext uri="{FF2B5EF4-FFF2-40B4-BE49-F238E27FC236}">
                  <a16:creationId xmlns:a16="http://schemas.microsoft.com/office/drawing/2014/main" id="{575287B8-A2C7-994D-A350-6FC259AFAFAC}"/>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grpSp>
        <p:nvGrpSpPr>
          <p:cNvPr id="280" name="Group 279">
            <a:extLst>
              <a:ext uri="{FF2B5EF4-FFF2-40B4-BE49-F238E27FC236}">
                <a16:creationId xmlns:a16="http://schemas.microsoft.com/office/drawing/2014/main" id="{CA1C0FC8-7F07-9D47-8831-CEE2EE2FC526}"/>
              </a:ext>
            </a:extLst>
          </p:cNvPr>
          <p:cNvGrpSpPr/>
          <p:nvPr/>
        </p:nvGrpSpPr>
        <p:grpSpPr>
          <a:xfrm>
            <a:off x="1342028" y="4756529"/>
            <a:ext cx="450000" cy="450000"/>
            <a:chOff x="7736620" y="7009631"/>
            <a:chExt cx="4501800" cy="4503600"/>
          </a:xfrm>
          <a:solidFill>
            <a:schemeClr val="accent4"/>
          </a:solidFill>
        </p:grpSpPr>
        <p:sp>
          <p:nvSpPr>
            <p:cNvPr id="281" name="Freeform: Shape 1">
              <a:extLst>
                <a:ext uri="{FF2B5EF4-FFF2-40B4-BE49-F238E27FC236}">
                  <a16:creationId xmlns:a16="http://schemas.microsoft.com/office/drawing/2014/main" id="{C4FD5E6A-5FA0-5D4D-ADBC-8F610C417AA1}"/>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82" name="Freeform: Shape 2">
              <a:extLst>
                <a:ext uri="{FF2B5EF4-FFF2-40B4-BE49-F238E27FC236}">
                  <a16:creationId xmlns:a16="http://schemas.microsoft.com/office/drawing/2014/main" id="{4072F8C5-6E0C-2746-9EBA-B19826CC5FCF}"/>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83" name="Freeform: Shape 3">
              <a:extLst>
                <a:ext uri="{FF2B5EF4-FFF2-40B4-BE49-F238E27FC236}">
                  <a16:creationId xmlns:a16="http://schemas.microsoft.com/office/drawing/2014/main" id="{8EE12275-A490-1C46-A9F5-B79E85D1C5AD}"/>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84" name="Freeform: Shape 4">
              <a:extLst>
                <a:ext uri="{FF2B5EF4-FFF2-40B4-BE49-F238E27FC236}">
                  <a16:creationId xmlns:a16="http://schemas.microsoft.com/office/drawing/2014/main" id="{3E8D4F28-E53B-BF4A-98B5-8D014D21232A}"/>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85" name="Freeform: Shape 5">
              <a:extLst>
                <a:ext uri="{FF2B5EF4-FFF2-40B4-BE49-F238E27FC236}">
                  <a16:creationId xmlns:a16="http://schemas.microsoft.com/office/drawing/2014/main" id="{85A3E787-A48B-D442-82D9-5ABCE014F7C4}"/>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374" name="Rectangle 373">
            <a:extLst>
              <a:ext uri="{FF2B5EF4-FFF2-40B4-BE49-F238E27FC236}">
                <a16:creationId xmlns:a16="http://schemas.microsoft.com/office/drawing/2014/main" id="{37A46353-8370-ED4C-AB11-15C6762B73A8}"/>
              </a:ext>
            </a:extLst>
          </p:cNvPr>
          <p:cNvSpPr/>
          <p:nvPr/>
        </p:nvSpPr>
        <p:spPr>
          <a:xfrm>
            <a:off x="7421177" y="1544320"/>
            <a:ext cx="1588034" cy="4797091"/>
          </a:xfrm>
          <a:prstGeom prst="rect">
            <a:avLst/>
          </a:prstGeom>
          <a:noFill/>
          <a:ln w="19050">
            <a:solidFill>
              <a:schemeClr val="tx1"/>
            </a:solidFill>
            <a:prstDash val="dash"/>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375" name="Rectangle 374">
            <a:extLst>
              <a:ext uri="{FF2B5EF4-FFF2-40B4-BE49-F238E27FC236}">
                <a16:creationId xmlns:a16="http://schemas.microsoft.com/office/drawing/2014/main" id="{74613191-7D9D-034A-954B-C23E3A6435FD}"/>
              </a:ext>
            </a:extLst>
          </p:cNvPr>
          <p:cNvSpPr/>
          <p:nvPr/>
        </p:nvSpPr>
        <p:spPr>
          <a:xfrm>
            <a:off x="7350528" y="1132934"/>
            <a:ext cx="1782859" cy="430887"/>
          </a:xfrm>
          <a:prstGeom prst="rect">
            <a:avLst/>
          </a:prstGeom>
        </p:spPr>
        <p:txBody>
          <a:bodyPr wrap="square">
            <a:spAutoFit/>
          </a:bodyPr>
          <a:lstStyle/>
          <a:p>
            <a:pPr algn="ctr"/>
            <a:r>
              <a:rPr lang="en-US" sz="1100" b="1" dirty="0">
                <a:solidFill>
                  <a:srgbClr val="717074"/>
                </a:solidFill>
                <a:ea typeface="Gotham Rounded Book" charset="0"/>
                <a:cs typeface="Gotham Rounded Book" charset="0"/>
              </a:rPr>
              <a:t>Host Transport Node #2 </a:t>
            </a:r>
          </a:p>
        </p:txBody>
      </p:sp>
      <p:sp>
        <p:nvSpPr>
          <p:cNvPr id="378" name="Rectangle 377">
            <a:extLst>
              <a:ext uri="{FF2B5EF4-FFF2-40B4-BE49-F238E27FC236}">
                <a16:creationId xmlns:a16="http://schemas.microsoft.com/office/drawing/2014/main" id="{9AD113E8-1604-C54E-B7A6-0A46E878CB56}"/>
              </a:ext>
            </a:extLst>
          </p:cNvPr>
          <p:cNvSpPr/>
          <p:nvPr/>
        </p:nvSpPr>
        <p:spPr>
          <a:xfrm>
            <a:off x="495138" y="3698340"/>
            <a:ext cx="917330" cy="461665"/>
          </a:xfrm>
          <a:prstGeom prst="rect">
            <a:avLst/>
          </a:prstGeom>
        </p:spPr>
        <p:txBody>
          <a:bodyPr wrap="square">
            <a:spAutoFit/>
          </a:bodyPr>
          <a:lstStyle/>
          <a:p>
            <a:pPr algn="r"/>
            <a:r>
              <a:rPr lang="en-US" sz="1200" b="1" dirty="0">
                <a:solidFill>
                  <a:schemeClr val="tx2"/>
                </a:solidFill>
                <a:latin typeface="Metropolis" pitchFamily="2" charset="77"/>
              </a:rPr>
              <a:t>Active Tier1 SR</a:t>
            </a:r>
            <a:endParaRPr lang="en-GB" sz="1200" dirty="0"/>
          </a:p>
        </p:txBody>
      </p:sp>
      <p:sp>
        <p:nvSpPr>
          <p:cNvPr id="379" name="Rectangle 378">
            <a:extLst>
              <a:ext uri="{FF2B5EF4-FFF2-40B4-BE49-F238E27FC236}">
                <a16:creationId xmlns:a16="http://schemas.microsoft.com/office/drawing/2014/main" id="{A4E659B3-08D7-864D-9B3A-4F185B91040E}"/>
              </a:ext>
            </a:extLst>
          </p:cNvPr>
          <p:cNvSpPr/>
          <p:nvPr/>
        </p:nvSpPr>
        <p:spPr>
          <a:xfrm>
            <a:off x="712725" y="4754684"/>
            <a:ext cx="659763" cy="461665"/>
          </a:xfrm>
          <a:prstGeom prst="rect">
            <a:avLst/>
          </a:prstGeom>
        </p:spPr>
        <p:txBody>
          <a:bodyPr wrap="square">
            <a:spAutoFit/>
          </a:bodyPr>
          <a:lstStyle/>
          <a:p>
            <a:pPr algn="r"/>
            <a:r>
              <a:rPr lang="en-US" sz="1200" b="1" dirty="0">
                <a:solidFill>
                  <a:schemeClr val="tx2"/>
                </a:solidFill>
                <a:latin typeface="Metropolis" pitchFamily="2" charset="77"/>
              </a:rPr>
              <a:t>Tier1 DR</a:t>
            </a:r>
            <a:endParaRPr lang="en-GB" sz="1200" dirty="0"/>
          </a:p>
        </p:txBody>
      </p:sp>
      <p:sp>
        <p:nvSpPr>
          <p:cNvPr id="380" name="Rectangle 379">
            <a:extLst>
              <a:ext uri="{FF2B5EF4-FFF2-40B4-BE49-F238E27FC236}">
                <a16:creationId xmlns:a16="http://schemas.microsoft.com/office/drawing/2014/main" id="{F69C3EF0-FA2B-624B-A0E2-949F83380909}"/>
              </a:ext>
            </a:extLst>
          </p:cNvPr>
          <p:cNvSpPr/>
          <p:nvPr/>
        </p:nvSpPr>
        <p:spPr>
          <a:xfrm>
            <a:off x="2731837" y="1544320"/>
            <a:ext cx="1616182" cy="4797102"/>
          </a:xfrm>
          <a:prstGeom prst="rect">
            <a:avLst/>
          </a:prstGeom>
          <a:noFill/>
          <a:ln w="19050">
            <a:solidFill>
              <a:schemeClr val="tx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grpSp>
        <p:nvGrpSpPr>
          <p:cNvPr id="381" name="Group 380">
            <a:extLst>
              <a:ext uri="{FF2B5EF4-FFF2-40B4-BE49-F238E27FC236}">
                <a16:creationId xmlns:a16="http://schemas.microsoft.com/office/drawing/2014/main" id="{E5784D17-7158-1841-9871-441E3596921C}"/>
              </a:ext>
            </a:extLst>
          </p:cNvPr>
          <p:cNvGrpSpPr/>
          <p:nvPr/>
        </p:nvGrpSpPr>
        <p:grpSpPr>
          <a:xfrm>
            <a:off x="3417150" y="1698069"/>
            <a:ext cx="450000" cy="450000"/>
            <a:chOff x="7736620" y="7009631"/>
            <a:chExt cx="4501800" cy="4503600"/>
          </a:xfrm>
          <a:solidFill>
            <a:schemeClr val="accent6"/>
          </a:solidFill>
        </p:grpSpPr>
        <p:sp>
          <p:nvSpPr>
            <p:cNvPr id="382" name="Freeform: Shape 1">
              <a:extLst>
                <a:ext uri="{FF2B5EF4-FFF2-40B4-BE49-F238E27FC236}">
                  <a16:creationId xmlns:a16="http://schemas.microsoft.com/office/drawing/2014/main" id="{CA4F13CD-2DDD-4445-B2B2-A65CF6A489BA}"/>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383" name="Freeform: Shape 2">
              <a:extLst>
                <a:ext uri="{FF2B5EF4-FFF2-40B4-BE49-F238E27FC236}">
                  <a16:creationId xmlns:a16="http://schemas.microsoft.com/office/drawing/2014/main" id="{488A5A27-E103-C447-8A75-B91C574939B1}"/>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384" name="Freeform: Shape 3">
              <a:extLst>
                <a:ext uri="{FF2B5EF4-FFF2-40B4-BE49-F238E27FC236}">
                  <a16:creationId xmlns:a16="http://schemas.microsoft.com/office/drawing/2014/main" id="{2838C58A-AC3B-FF4F-B4CB-EC4DA3352A9B}"/>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385" name="Freeform: Shape 4">
              <a:extLst>
                <a:ext uri="{FF2B5EF4-FFF2-40B4-BE49-F238E27FC236}">
                  <a16:creationId xmlns:a16="http://schemas.microsoft.com/office/drawing/2014/main" id="{9DDA2A9B-F4D2-944E-AF1D-1777FFBA48D3}"/>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386" name="Freeform: Shape 5">
              <a:extLst>
                <a:ext uri="{FF2B5EF4-FFF2-40B4-BE49-F238E27FC236}">
                  <a16:creationId xmlns:a16="http://schemas.microsoft.com/office/drawing/2014/main" id="{1F07ECA3-D33E-324E-A8B1-99853AB5BC21}"/>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387" name="Rectangle 386">
            <a:extLst>
              <a:ext uri="{FF2B5EF4-FFF2-40B4-BE49-F238E27FC236}">
                <a16:creationId xmlns:a16="http://schemas.microsoft.com/office/drawing/2014/main" id="{0CECC4A7-C410-5442-B5E5-83D4DC2CBA94}"/>
              </a:ext>
            </a:extLst>
          </p:cNvPr>
          <p:cNvSpPr/>
          <p:nvPr/>
        </p:nvSpPr>
        <p:spPr>
          <a:xfrm>
            <a:off x="3734690" y="1119918"/>
            <a:ext cx="1276169" cy="430887"/>
          </a:xfrm>
          <a:prstGeom prst="rect">
            <a:avLst/>
          </a:prstGeom>
        </p:spPr>
        <p:txBody>
          <a:bodyPr wrap="square">
            <a:spAutoFit/>
          </a:bodyPr>
          <a:lstStyle/>
          <a:p>
            <a:pPr algn="ctr"/>
            <a:r>
              <a:rPr lang="en-US" sz="1100" b="1" dirty="0">
                <a:solidFill>
                  <a:srgbClr val="717074"/>
                </a:solidFill>
                <a:ea typeface="Gotham Rounded Book" charset="0"/>
                <a:cs typeface="Gotham Rounded Book" charset="0"/>
              </a:rPr>
              <a:t>Edge Transport  </a:t>
            </a:r>
          </a:p>
          <a:p>
            <a:pPr algn="ctr"/>
            <a:r>
              <a:rPr lang="en-US" sz="1100" b="1" dirty="0">
                <a:solidFill>
                  <a:srgbClr val="717074"/>
                </a:solidFill>
                <a:ea typeface="Gotham Rounded Book" charset="0"/>
                <a:cs typeface="Gotham Rounded Book" charset="0"/>
              </a:rPr>
              <a:t>Node #2</a:t>
            </a:r>
          </a:p>
        </p:txBody>
      </p:sp>
      <p:sp>
        <p:nvSpPr>
          <p:cNvPr id="388" name="Rectangle 387">
            <a:extLst>
              <a:ext uri="{FF2B5EF4-FFF2-40B4-BE49-F238E27FC236}">
                <a16:creationId xmlns:a16="http://schemas.microsoft.com/office/drawing/2014/main" id="{D82CBFF6-3F75-E64C-93B7-E207BD6A36E0}"/>
              </a:ext>
            </a:extLst>
          </p:cNvPr>
          <p:cNvSpPr/>
          <p:nvPr/>
        </p:nvSpPr>
        <p:spPr>
          <a:xfrm>
            <a:off x="2592373" y="1717960"/>
            <a:ext cx="920098" cy="461665"/>
          </a:xfrm>
          <a:prstGeom prst="rect">
            <a:avLst/>
          </a:prstGeom>
        </p:spPr>
        <p:txBody>
          <a:bodyPr wrap="square">
            <a:spAutoFit/>
          </a:bodyPr>
          <a:lstStyle/>
          <a:p>
            <a:pPr algn="r"/>
            <a:r>
              <a:rPr lang="en-US" sz="1200" b="1" dirty="0">
                <a:solidFill>
                  <a:schemeClr val="tx2"/>
                </a:solidFill>
                <a:latin typeface="Metropolis" pitchFamily="2" charset="77"/>
              </a:rPr>
              <a:t>Active Tier0 SR</a:t>
            </a:r>
            <a:endParaRPr lang="en-GB" sz="1200" dirty="0"/>
          </a:p>
        </p:txBody>
      </p:sp>
      <p:grpSp>
        <p:nvGrpSpPr>
          <p:cNvPr id="389" name="Group 388">
            <a:extLst>
              <a:ext uri="{FF2B5EF4-FFF2-40B4-BE49-F238E27FC236}">
                <a16:creationId xmlns:a16="http://schemas.microsoft.com/office/drawing/2014/main" id="{B9175B41-B013-F84D-906A-3FBFDCFB7E32}"/>
              </a:ext>
            </a:extLst>
          </p:cNvPr>
          <p:cNvGrpSpPr/>
          <p:nvPr/>
        </p:nvGrpSpPr>
        <p:grpSpPr>
          <a:xfrm>
            <a:off x="3413413" y="2708065"/>
            <a:ext cx="450000" cy="450000"/>
            <a:chOff x="7736620" y="7009631"/>
            <a:chExt cx="4501800" cy="4503600"/>
          </a:xfrm>
          <a:solidFill>
            <a:schemeClr val="accent6"/>
          </a:solidFill>
        </p:grpSpPr>
        <p:sp>
          <p:nvSpPr>
            <p:cNvPr id="390" name="Freeform: Shape 1">
              <a:extLst>
                <a:ext uri="{FF2B5EF4-FFF2-40B4-BE49-F238E27FC236}">
                  <a16:creationId xmlns:a16="http://schemas.microsoft.com/office/drawing/2014/main" id="{CCB4A52D-C07F-634D-A063-831B49710B17}"/>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391" name="Freeform: Shape 2">
              <a:extLst>
                <a:ext uri="{FF2B5EF4-FFF2-40B4-BE49-F238E27FC236}">
                  <a16:creationId xmlns:a16="http://schemas.microsoft.com/office/drawing/2014/main" id="{282AF6CF-E0EB-004B-A86C-B69CE77986AE}"/>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392" name="Freeform: Shape 3">
              <a:extLst>
                <a:ext uri="{FF2B5EF4-FFF2-40B4-BE49-F238E27FC236}">
                  <a16:creationId xmlns:a16="http://schemas.microsoft.com/office/drawing/2014/main" id="{DBBD4C9C-D986-9348-96E0-6AA559735B50}"/>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393" name="Freeform: Shape 4">
              <a:extLst>
                <a:ext uri="{FF2B5EF4-FFF2-40B4-BE49-F238E27FC236}">
                  <a16:creationId xmlns:a16="http://schemas.microsoft.com/office/drawing/2014/main" id="{77D9D9D5-3CE7-F64F-A6B6-B6152EB5DC18}"/>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394" name="Freeform: Shape 5">
              <a:extLst>
                <a:ext uri="{FF2B5EF4-FFF2-40B4-BE49-F238E27FC236}">
                  <a16:creationId xmlns:a16="http://schemas.microsoft.com/office/drawing/2014/main" id="{1F143B42-65FD-6F45-8A81-9E1DD71DB24D}"/>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395" name="Rectangle 394">
            <a:extLst>
              <a:ext uri="{FF2B5EF4-FFF2-40B4-BE49-F238E27FC236}">
                <a16:creationId xmlns:a16="http://schemas.microsoft.com/office/drawing/2014/main" id="{1C86D4C2-8158-9648-AD5F-9D894DD86EA7}"/>
              </a:ext>
            </a:extLst>
          </p:cNvPr>
          <p:cNvSpPr/>
          <p:nvPr/>
        </p:nvSpPr>
        <p:spPr>
          <a:xfrm>
            <a:off x="2820773" y="2723664"/>
            <a:ext cx="659763" cy="461665"/>
          </a:xfrm>
          <a:prstGeom prst="rect">
            <a:avLst/>
          </a:prstGeom>
        </p:spPr>
        <p:txBody>
          <a:bodyPr wrap="square">
            <a:spAutoFit/>
          </a:bodyPr>
          <a:lstStyle/>
          <a:p>
            <a:pPr algn="r"/>
            <a:r>
              <a:rPr lang="en-US" sz="1200" b="1" dirty="0">
                <a:solidFill>
                  <a:schemeClr val="tx2"/>
                </a:solidFill>
                <a:latin typeface="Metropolis" pitchFamily="2" charset="77"/>
              </a:rPr>
              <a:t>Tier0 DR</a:t>
            </a:r>
            <a:endParaRPr lang="en-GB" sz="1200" dirty="0"/>
          </a:p>
        </p:txBody>
      </p:sp>
      <p:cxnSp>
        <p:nvCxnSpPr>
          <p:cNvPr id="396" name="Straight Connector 395">
            <a:extLst>
              <a:ext uri="{FF2B5EF4-FFF2-40B4-BE49-F238E27FC236}">
                <a16:creationId xmlns:a16="http://schemas.microsoft.com/office/drawing/2014/main" id="{AC88124A-61A2-2840-A090-D15C2E4E33FB}"/>
              </a:ext>
            </a:extLst>
          </p:cNvPr>
          <p:cNvCxnSpPr>
            <a:cxnSpLocks/>
          </p:cNvCxnSpPr>
          <p:nvPr/>
        </p:nvCxnSpPr>
        <p:spPr bwMode="gray">
          <a:xfrm>
            <a:off x="3630611" y="1212726"/>
            <a:ext cx="0" cy="464013"/>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397" name="Group 396">
            <a:extLst>
              <a:ext uri="{FF2B5EF4-FFF2-40B4-BE49-F238E27FC236}">
                <a16:creationId xmlns:a16="http://schemas.microsoft.com/office/drawing/2014/main" id="{4D14285E-90A6-3341-9721-F8A96C8545E0}"/>
              </a:ext>
            </a:extLst>
          </p:cNvPr>
          <p:cNvGrpSpPr/>
          <p:nvPr/>
        </p:nvGrpSpPr>
        <p:grpSpPr>
          <a:xfrm>
            <a:off x="3394750" y="3731098"/>
            <a:ext cx="450000" cy="450000"/>
            <a:chOff x="7736620" y="7009631"/>
            <a:chExt cx="4501800" cy="4503600"/>
          </a:xfrm>
          <a:solidFill>
            <a:schemeClr val="accent4"/>
          </a:solidFill>
        </p:grpSpPr>
        <p:sp>
          <p:nvSpPr>
            <p:cNvPr id="398" name="Freeform: Shape 1">
              <a:extLst>
                <a:ext uri="{FF2B5EF4-FFF2-40B4-BE49-F238E27FC236}">
                  <a16:creationId xmlns:a16="http://schemas.microsoft.com/office/drawing/2014/main" id="{F8137EFB-FF98-AE48-93FA-A823CEEF6DD0}"/>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399" name="Freeform: Shape 2">
              <a:extLst>
                <a:ext uri="{FF2B5EF4-FFF2-40B4-BE49-F238E27FC236}">
                  <a16:creationId xmlns:a16="http://schemas.microsoft.com/office/drawing/2014/main" id="{93C60CDB-F6C4-964F-8309-44FF3DA408AF}"/>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00" name="Freeform: Shape 3">
              <a:extLst>
                <a:ext uri="{FF2B5EF4-FFF2-40B4-BE49-F238E27FC236}">
                  <a16:creationId xmlns:a16="http://schemas.microsoft.com/office/drawing/2014/main" id="{26C246BC-AD4A-AC40-ADE5-C347FE77B7B6}"/>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01" name="Freeform: Shape 4">
              <a:extLst>
                <a:ext uri="{FF2B5EF4-FFF2-40B4-BE49-F238E27FC236}">
                  <a16:creationId xmlns:a16="http://schemas.microsoft.com/office/drawing/2014/main" id="{C966C691-B25E-1E44-86C1-0C311DF4C920}"/>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02" name="Freeform: Shape 5">
              <a:extLst>
                <a:ext uri="{FF2B5EF4-FFF2-40B4-BE49-F238E27FC236}">
                  <a16:creationId xmlns:a16="http://schemas.microsoft.com/office/drawing/2014/main" id="{59A080C0-FD17-744C-BF1C-C56DB4DC0672}"/>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grpSp>
        <p:nvGrpSpPr>
          <p:cNvPr id="403" name="Group 402">
            <a:extLst>
              <a:ext uri="{FF2B5EF4-FFF2-40B4-BE49-F238E27FC236}">
                <a16:creationId xmlns:a16="http://schemas.microsoft.com/office/drawing/2014/main" id="{504D7A59-9C25-E84B-BA2C-BA88C6AB89AD}"/>
              </a:ext>
            </a:extLst>
          </p:cNvPr>
          <p:cNvGrpSpPr/>
          <p:nvPr/>
        </p:nvGrpSpPr>
        <p:grpSpPr>
          <a:xfrm>
            <a:off x="3394749" y="4756529"/>
            <a:ext cx="450000" cy="450000"/>
            <a:chOff x="7736620" y="7009631"/>
            <a:chExt cx="4501800" cy="4503600"/>
          </a:xfrm>
          <a:solidFill>
            <a:schemeClr val="accent4"/>
          </a:solidFill>
        </p:grpSpPr>
        <p:sp>
          <p:nvSpPr>
            <p:cNvPr id="404" name="Freeform: Shape 1">
              <a:extLst>
                <a:ext uri="{FF2B5EF4-FFF2-40B4-BE49-F238E27FC236}">
                  <a16:creationId xmlns:a16="http://schemas.microsoft.com/office/drawing/2014/main" id="{93ABAC35-49E7-AF46-8DD9-6D3B54B91D0A}"/>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05" name="Freeform: Shape 2">
              <a:extLst>
                <a:ext uri="{FF2B5EF4-FFF2-40B4-BE49-F238E27FC236}">
                  <a16:creationId xmlns:a16="http://schemas.microsoft.com/office/drawing/2014/main" id="{0C0B24D2-7FC0-4642-8481-ABE1D4A5D563}"/>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06" name="Freeform: Shape 3">
              <a:extLst>
                <a:ext uri="{FF2B5EF4-FFF2-40B4-BE49-F238E27FC236}">
                  <a16:creationId xmlns:a16="http://schemas.microsoft.com/office/drawing/2014/main" id="{5978E15D-E98C-EB4C-B01C-9E901B62CE97}"/>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07" name="Freeform: Shape 4">
              <a:extLst>
                <a:ext uri="{FF2B5EF4-FFF2-40B4-BE49-F238E27FC236}">
                  <a16:creationId xmlns:a16="http://schemas.microsoft.com/office/drawing/2014/main" id="{58A4AB9F-5F76-1944-8272-61C03E790A26}"/>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08" name="Freeform: Shape 5">
              <a:extLst>
                <a:ext uri="{FF2B5EF4-FFF2-40B4-BE49-F238E27FC236}">
                  <a16:creationId xmlns:a16="http://schemas.microsoft.com/office/drawing/2014/main" id="{E63A0794-F73B-334F-940A-DE3777D138C8}"/>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409" name="Rectangle 408">
            <a:extLst>
              <a:ext uri="{FF2B5EF4-FFF2-40B4-BE49-F238E27FC236}">
                <a16:creationId xmlns:a16="http://schemas.microsoft.com/office/drawing/2014/main" id="{941E740A-9C7E-EB42-A5DC-51E03DF69F68}"/>
              </a:ext>
            </a:extLst>
          </p:cNvPr>
          <p:cNvSpPr/>
          <p:nvPr/>
        </p:nvSpPr>
        <p:spPr>
          <a:xfrm>
            <a:off x="2520856" y="3701529"/>
            <a:ext cx="984567" cy="461665"/>
          </a:xfrm>
          <a:prstGeom prst="rect">
            <a:avLst/>
          </a:prstGeom>
        </p:spPr>
        <p:txBody>
          <a:bodyPr wrap="square">
            <a:spAutoFit/>
          </a:bodyPr>
          <a:lstStyle/>
          <a:p>
            <a:pPr algn="r"/>
            <a:r>
              <a:rPr lang="en-US" sz="1200" b="1" dirty="0">
                <a:solidFill>
                  <a:schemeClr val="tx2"/>
                </a:solidFill>
                <a:latin typeface="Metropolis" pitchFamily="2" charset="77"/>
              </a:rPr>
              <a:t>Standby Tier1 SR</a:t>
            </a:r>
            <a:endParaRPr lang="en-GB" sz="1200" dirty="0"/>
          </a:p>
        </p:txBody>
      </p:sp>
      <p:sp>
        <p:nvSpPr>
          <p:cNvPr id="410" name="Rectangle 409">
            <a:extLst>
              <a:ext uri="{FF2B5EF4-FFF2-40B4-BE49-F238E27FC236}">
                <a16:creationId xmlns:a16="http://schemas.microsoft.com/office/drawing/2014/main" id="{0DC14C62-A74A-FD44-A928-C0CFD90FD769}"/>
              </a:ext>
            </a:extLst>
          </p:cNvPr>
          <p:cNvSpPr/>
          <p:nvPr/>
        </p:nvSpPr>
        <p:spPr>
          <a:xfrm>
            <a:off x="2765446" y="4754684"/>
            <a:ext cx="659763" cy="461665"/>
          </a:xfrm>
          <a:prstGeom prst="rect">
            <a:avLst/>
          </a:prstGeom>
        </p:spPr>
        <p:txBody>
          <a:bodyPr wrap="square">
            <a:spAutoFit/>
          </a:bodyPr>
          <a:lstStyle/>
          <a:p>
            <a:pPr algn="r"/>
            <a:r>
              <a:rPr lang="en-US" sz="1200" b="1" dirty="0">
                <a:solidFill>
                  <a:schemeClr val="tx2"/>
                </a:solidFill>
                <a:latin typeface="Metropolis" pitchFamily="2" charset="77"/>
              </a:rPr>
              <a:t>Tier1 DR</a:t>
            </a:r>
            <a:endParaRPr lang="en-GB" sz="1200" dirty="0"/>
          </a:p>
        </p:txBody>
      </p:sp>
      <p:sp>
        <p:nvSpPr>
          <p:cNvPr id="411" name="Rectangle 410">
            <a:extLst>
              <a:ext uri="{FF2B5EF4-FFF2-40B4-BE49-F238E27FC236}">
                <a16:creationId xmlns:a16="http://schemas.microsoft.com/office/drawing/2014/main" id="{DFCC73C4-A404-AD4A-A473-39EEFA1E9D18}"/>
              </a:ext>
            </a:extLst>
          </p:cNvPr>
          <p:cNvSpPr/>
          <p:nvPr/>
        </p:nvSpPr>
        <p:spPr>
          <a:xfrm>
            <a:off x="1512649" y="1241734"/>
            <a:ext cx="2103006" cy="430887"/>
          </a:xfrm>
          <a:prstGeom prst="rect">
            <a:avLst/>
          </a:prstGeom>
        </p:spPr>
        <p:txBody>
          <a:bodyPr wrap="square">
            <a:spAutoFit/>
          </a:bodyPr>
          <a:lstStyle/>
          <a:p>
            <a:pPr algn="ctr"/>
            <a:r>
              <a:rPr lang="en-US" sz="1100" b="1" dirty="0">
                <a:solidFill>
                  <a:srgbClr val="717074"/>
                </a:solidFill>
                <a:ea typeface="Gotham Rounded Book" charset="0"/>
                <a:cs typeface="Gotham Rounded Book" charset="0"/>
              </a:rPr>
              <a:t>Uplinks to physical router</a:t>
            </a:r>
          </a:p>
          <a:p>
            <a:pPr algn="ctr"/>
            <a:endParaRPr lang="en-US" sz="1100" b="1" dirty="0">
              <a:solidFill>
                <a:srgbClr val="717074"/>
              </a:solidFill>
              <a:ea typeface="Gotham Rounded Book" charset="0"/>
              <a:cs typeface="Gotham Rounded Book" charset="0"/>
            </a:endParaRPr>
          </a:p>
        </p:txBody>
      </p:sp>
      <p:grpSp>
        <p:nvGrpSpPr>
          <p:cNvPr id="470" name="Group 469">
            <a:extLst>
              <a:ext uri="{FF2B5EF4-FFF2-40B4-BE49-F238E27FC236}">
                <a16:creationId xmlns:a16="http://schemas.microsoft.com/office/drawing/2014/main" id="{6F1D085F-D287-C14A-A7EA-1027C1DDC292}"/>
              </a:ext>
            </a:extLst>
          </p:cNvPr>
          <p:cNvGrpSpPr/>
          <p:nvPr/>
        </p:nvGrpSpPr>
        <p:grpSpPr>
          <a:xfrm>
            <a:off x="5870767" y="4756529"/>
            <a:ext cx="450000" cy="450000"/>
            <a:chOff x="7736620" y="7009631"/>
            <a:chExt cx="4501800" cy="4503600"/>
          </a:xfrm>
          <a:solidFill>
            <a:schemeClr val="accent4"/>
          </a:solidFill>
        </p:grpSpPr>
        <p:sp>
          <p:nvSpPr>
            <p:cNvPr id="471" name="Freeform: Shape 1">
              <a:extLst>
                <a:ext uri="{FF2B5EF4-FFF2-40B4-BE49-F238E27FC236}">
                  <a16:creationId xmlns:a16="http://schemas.microsoft.com/office/drawing/2014/main" id="{353CF2C6-9B1C-2542-91D3-C21B95CF458B}"/>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72" name="Freeform: Shape 2">
              <a:extLst>
                <a:ext uri="{FF2B5EF4-FFF2-40B4-BE49-F238E27FC236}">
                  <a16:creationId xmlns:a16="http://schemas.microsoft.com/office/drawing/2014/main" id="{DCF6ADD7-9F55-E643-9D27-50C1F1254430}"/>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73" name="Freeform: Shape 3">
              <a:extLst>
                <a:ext uri="{FF2B5EF4-FFF2-40B4-BE49-F238E27FC236}">
                  <a16:creationId xmlns:a16="http://schemas.microsoft.com/office/drawing/2014/main" id="{A8DD63CD-739F-634A-9B4A-736757827C0E}"/>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74" name="Freeform: Shape 4">
              <a:extLst>
                <a:ext uri="{FF2B5EF4-FFF2-40B4-BE49-F238E27FC236}">
                  <a16:creationId xmlns:a16="http://schemas.microsoft.com/office/drawing/2014/main" id="{28856174-C764-A944-9971-D89873FDA176}"/>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75" name="Freeform: Shape 5">
              <a:extLst>
                <a:ext uri="{FF2B5EF4-FFF2-40B4-BE49-F238E27FC236}">
                  <a16:creationId xmlns:a16="http://schemas.microsoft.com/office/drawing/2014/main" id="{FBDD207E-5F26-EB40-9C63-E37A209579CA}"/>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476" name="Rectangle 475">
            <a:extLst>
              <a:ext uri="{FF2B5EF4-FFF2-40B4-BE49-F238E27FC236}">
                <a16:creationId xmlns:a16="http://schemas.microsoft.com/office/drawing/2014/main" id="{73529944-27A2-AA47-BD04-9F58E5D62E8B}"/>
              </a:ext>
            </a:extLst>
          </p:cNvPr>
          <p:cNvSpPr/>
          <p:nvPr/>
        </p:nvSpPr>
        <p:spPr>
          <a:xfrm>
            <a:off x="5241464" y="4754684"/>
            <a:ext cx="659763" cy="461665"/>
          </a:xfrm>
          <a:prstGeom prst="rect">
            <a:avLst/>
          </a:prstGeom>
        </p:spPr>
        <p:txBody>
          <a:bodyPr wrap="square">
            <a:spAutoFit/>
          </a:bodyPr>
          <a:lstStyle/>
          <a:p>
            <a:pPr algn="r"/>
            <a:r>
              <a:rPr lang="en-US" sz="1200" b="1" dirty="0">
                <a:solidFill>
                  <a:schemeClr val="tx2"/>
                </a:solidFill>
                <a:latin typeface="Metropolis" pitchFamily="2" charset="77"/>
              </a:rPr>
              <a:t>Tier1 DR</a:t>
            </a:r>
            <a:endParaRPr lang="en-GB" sz="1200" dirty="0"/>
          </a:p>
        </p:txBody>
      </p:sp>
      <p:grpSp>
        <p:nvGrpSpPr>
          <p:cNvPr id="477" name="Group 476">
            <a:extLst>
              <a:ext uri="{FF2B5EF4-FFF2-40B4-BE49-F238E27FC236}">
                <a16:creationId xmlns:a16="http://schemas.microsoft.com/office/drawing/2014/main" id="{427EEF78-B05D-7946-9611-24DEB6F8FF31}"/>
              </a:ext>
            </a:extLst>
          </p:cNvPr>
          <p:cNvGrpSpPr/>
          <p:nvPr/>
        </p:nvGrpSpPr>
        <p:grpSpPr>
          <a:xfrm>
            <a:off x="7961729" y="4744814"/>
            <a:ext cx="450000" cy="450000"/>
            <a:chOff x="7736620" y="7009631"/>
            <a:chExt cx="4501800" cy="4503600"/>
          </a:xfrm>
          <a:solidFill>
            <a:schemeClr val="accent4"/>
          </a:solidFill>
        </p:grpSpPr>
        <p:sp>
          <p:nvSpPr>
            <p:cNvPr id="478" name="Freeform: Shape 1">
              <a:extLst>
                <a:ext uri="{FF2B5EF4-FFF2-40B4-BE49-F238E27FC236}">
                  <a16:creationId xmlns:a16="http://schemas.microsoft.com/office/drawing/2014/main" id="{FE71338B-BD3B-7A4E-82B9-F5CD1DD1951C}"/>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79" name="Freeform: Shape 2">
              <a:extLst>
                <a:ext uri="{FF2B5EF4-FFF2-40B4-BE49-F238E27FC236}">
                  <a16:creationId xmlns:a16="http://schemas.microsoft.com/office/drawing/2014/main" id="{C1EF3D3F-3092-584E-864C-5FB5FF5CA52F}"/>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80" name="Freeform: Shape 3">
              <a:extLst>
                <a:ext uri="{FF2B5EF4-FFF2-40B4-BE49-F238E27FC236}">
                  <a16:creationId xmlns:a16="http://schemas.microsoft.com/office/drawing/2014/main" id="{EDBAA094-986B-5243-BA47-D0F2C7D1CB4B}"/>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81" name="Freeform: Shape 4">
              <a:extLst>
                <a:ext uri="{FF2B5EF4-FFF2-40B4-BE49-F238E27FC236}">
                  <a16:creationId xmlns:a16="http://schemas.microsoft.com/office/drawing/2014/main" id="{99A9692F-992A-9543-A794-6950E083D3CA}"/>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82" name="Freeform: Shape 5">
              <a:extLst>
                <a:ext uri="{FF2B5EF4-FFF2-40B4-BE49-F238E27FC236}">
                  <a16:creationId xmlns:a16="http://schemas.microsoft.com/office/drawing/2014/main" id="{166AF0AE-C817-1E4F-9866-E8E18D08D5FC}"/>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483" name="Rectangle 482">
            <a:extLst>
              <a:ext uri="{FF2B5EF4-FFF2-40B4-BE49-F238E27FC236}">
                <a16:creationId xmlns:a16="http://schemas.microsoft.com/office/drawing/2014/main" id="{8AAE75F6-AA5A-ED48-933D-93C3B6273ACC}"/>
              </a:ext>
            </a:extLst>
          </p:cNvPr>
          <p:cNvSpPr/>
          <p:nvPr/>
        </p:nvSpPr>
        <p:spPr>
          <a:xfrm>
            <a:off x="7270035" y="4754684"/>
            <a:ext cx="659763" cy="461665"/>
          </a:xfrm>
          <a:prstGeom prst="rect">
            <a:avLst/>
          </a:prstGeom>
        </p:spPr>
        <p:txBody>
          <a:bodyPr wrap="square">
            <a:spAutoFit/>
          </a:bodyPr>
          <a:lstStyle/>
          <a:p>
            <a:pPr algn="r"/>
            <a:r>
              <a:rPr lang="en-US" sz="1200" b="1" dirty="0">
                <a:solidFill>
                  <a:schemeClr val="tx2"/>
                </a:solidFill>
                <a:latin typeface="Metropolis" pitchFamily="2" charset="77"/>
              </a:rPr>
              <a:t>Tier1 DR</a:t>
            </a:r>
            <a:endParaRPr lang="en-GB" sz="1200" dirty="0"/>
          </a:p>
        </p:txBody>
      </p:sp>
      <p:grpSp>
        <p:nvGrpSpPr>
          <p:cNvPr id="22" name="Group 21">
            <a:extLst>
              <a:ext uri="{FF2B5EF4-FFF2-40B4-BE49-F238E27FC236}">
                <a16:creationId xmlns:a16="http://schemas.microsoft.com/office/drawing/2014/main" id="{6D3C927C-ABCC-D643-B10E-8E25E14AD975}"/>
              </a:ext>
            </a:extLst>
          </p:cNvPr>
          <p:cNvGrpSpPr/>
          <p:nvPr/>
        </p:nvGrpSpPr>
        <p:grpSpPr>
          <a:xfrm>
            <a:off x="947643" y="2147623"/>
            <a:ext cx="8343136" cy="573628"/>
            <a:chOff x="947643" y="2147623"/>
            <a:chExt cx="8343136" cy="573628"/>
          </a:xfrm>
        </p:grpSpPr>
        <p:cxnSp>
          <p:nvCxnSpPr>
            <p:cNvPr id="109" name="Straight Connector 108">
              <a:extLst>
                <a:ext uri="{FF2B5EF4-FFF2-40B4-BE49-F238E27FC236}">
                  <a16:creationId xmlns:a16="http://schemas.microsoft.com/office/drawing/2014/main" id="{AD6E0C78-8EA0-3647-8B4E-A54EEA0F733A}"/>
                </a:ext>
              </a:extLst>
            </p:cNvPr>
            <p:cNvCxnSpPr>
              <a:cxnSpLocks/>
            </p:cNvCxnSpPr>
            <p:nvPr/>
          </p:nvCxnSpPr>
          <p:spPr bwMode="gray">
            <a:xfrm>
              <a:off x="947643" y="2335819"/>
              <a:ext cx="8343136" cy="0"/>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68" name="Straight Connector 167">
              <a:extLst>
                <a:ext uri="{FF2B5EF4-FFF2-40B4-BE49-F238E27FC236}">
                  <a16:creationId xmlns:a16="http://schemas.microsoft.com/office/drawing/2014/main" id="{14DA5871-FE00-9543-AC98-474E215ABF0B}"/>
                </a:ext>
              </a:extLst>
            </p:cNvPr>
            <p:cNvCxnSpPr>
              <a:cxnSpLocks/>
            </p:cNvCxnSpPr>
            <p:nvPr/>
          </p:nvCxnSpPr>
          <p:spPr bwMode="gray">
            <a:xfrm flipH="1">
              <a:off x="1582576" y="2147623"/>
              <a:ext cx="0" cy="170429"/>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89" name="Straight Connector 88">
              <a:extLst>
                <a:ext uri="{FF2B5EF4-FFF2-40B4-BE49-F238E27FC236}">
                  <a16:creationId xmlns:a16="http://schemas.microsoft.com/office/drawing/2014/main" id="{08C70E11-81C9-8240-829C-00E39DD2E29A}"/>
                </a:ext>
              </a:extLst>
            </p:cNvPr>
            <p:cNvCxnSpPr>
              <a:cxnSpLocks/>
            </p:cNvCxnSpPr>
            <p:nvPr/>
          </p:nvCxnSpPr>
          <p:spPr bwMode="gray">
            <a:xfrm flipH="1">
              <a:off x="3640643" y="2165390"/>
              <a:ext cx="0" cy="170429"/>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17" name="Straight Connector 116">
              <a:extLst>
                <a:ext uri="{FF2B5EF4-FFF2-40B4-BE49-F238E27FC236}">
                  <a16:creationId xmlns:a16="http://schemas.microsoft.com/office/drawing/2014/main" id="{BDD830F3-4756-7B4D-A14C-D4AB13626CE0}"/>
                </a:ext>
              </a:extLst>
            </p:cNvPr>
            <p:cNvCxnSpPr>
              <a:cxnSpLocks/>
            </p:cNvCxnSpPr>
            <p:nvPr/>
          </p:nvCxnSpPr>
          <p:spPr bwMode="gray">
            <a:xfrm flipH="1">
              <a:off x="1576362" y="2318052"/>
              <a:ext cx="2358" cy="390013"/>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84" name="Straight Connector 483">
              <a:extLst>
                <a:ext uri="{FF2B5EF4-FFF2-40B4-BE49-F238E27FC236}">
                  <a16:creationId xmlns:a16="http://schemas.microsoft.com/office/drawing/2014/main" id="{EE81935A-24E2-C349-9460-988E3183CE22}"/>
                </a:ext>
              </a:extLst>
            </p:cNvPr>
            <p:cNvCxnSpPr>
              <a:cxnSpLocks/>
            </p:cNvCxnSpPr>
            <p:nvPr/>
          </p:nvCxnSpPr>
          <p:spPr bwMode="gray">
            <a:xfrm flipH="1">
              <a:off x="3639424" y="2331238"/>
              <a:ext cx="2358" cy="390013"/>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grpSp>
      <p:grpSp>
        <p:nvGrpSpPr>
          <p:cNvPr id="487" name="Group 486">
            <a:extLst>
              <a:ext uri="{FF2B5EF4-FFF2-40B4-BE49-F238E27FC236}">
                <a16:creationId xmlns:a16="http://schemas.microsoft.com/office/drawing/2014/main" id="{06A27E0F-2538-1048-9724-3B43690F5510}"/>
              </a:ext>
            </a:extLst>
          </p:cNvPr>
          <p:cNvGrpSpPr/>
          <p:nvPr/>
        </p:nvGrpSpPr>
        <p:grpSpPr>
          <a:xfrm>
            <a:off x="925746" y="4167111"/>
            <a:ext cx="8474769" cy="573628"/>
            <a:chOff x="947643" y="2147623"/>
            <a:chExt cx="8474769" cy="573628"/>
          </a:xfrm>
        </p:grpSpPr>
        <p:cxnSp>
          <p:nvCxnSpPr>
            <p:cNvPr id="488" name="Straight Connector 487">
              <a:extLst>
                <a:ext uri="{FF2B5EF4-FFF2-40B4-BE49-F238E27FC236}">
                  <a16:creationId xmlns:a16="http://schemas.microsoft.com/office/drawing/2014/main" id="{A7639BEA-B095-8942-9656-9DB1520D0D4B}"/>
                </a:ext>
              </a:extLst>
            </p:cNvPr>
            <p:cNvCxnSpPr>
              <a:cxnSpLocks/>
            </p:cNvCxnSpPr>
            <p:nvPr/>
          </p:nvCxnSpPr>
          <p:spPr bwMode="gray">
            <a:xfrm>
              <a:off x="947643" y="2335819"/>
              <a:ext cx="8474769" cy="0"/>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89" name="Straight Connector 488">
              <a:extLst>
                <a:ext uri="{FF2B5EF4-FFF2-40B4-BE49-F238E27FC236}">
                  <a16:creationId xmlns:a16="http://schemas.microsoft.com/office/drawing/2014/main" id="{3C70E481-2CC5-6547-BA36-E9BBFD507558}"/>
                </a:ext>
              </a:extLst>
            </p:cNvPr>
            <p:cNvCxnSpPr>
              <a:cxnSpLocks/>
            </p:cNvCxnSpPr>
            <p:nvPr/>
          </p:nvCxnSpPr>
          <p:spPr bwMode="gray">
            <a:xfrm flipH="1">
              <a:off x="1573100" y="2147623"/>
              <a:ext cx="0" cy="170429"/>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90" name="Straight Connector 489">
              <a:extLst>
                <a:ext uri="{FF2B5EF4-FFF2-40B4-BE49-F238E27FC236}">
                  <a16:creationId xmlns:a16="http://schemas.microsoft.com/office/drawing/2014/main" id="{E1C4DC59-ECA5-B34A-A661-578B3824116C}"/>
                </a:ext>
              </a:extLst>
            </p:cNvPr>
            <p:cNvCxnSpPr>
              <a:cxnSpLocks/>
            </p:cNvCxnSpPr>
            <p:nvPr/>
          </p:nvCxnSpPr>
          <p:spPr bwMode="gray">
            <a:xfrm flipH="1">
              <a:off x="3640643" y="2165390"/>
              <a:ext cx="0" cy="170429"/>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91" name="Straight Connector 490">
              <a:extLst>
                <a:ext uri="{FF2B5EF4-FFF2-40B4-BE49-F238E27FC236}">
                  <a16:creationId xmlns:a16="http://schemas.microsoft.com/office/drawing/2014/main" id="{74B1CE8F-E707-A642-B5BD-301E17F3A0A9}"/>
                </a:ext>
              </a:extLst>
            </p:cNvPr>
            <p:cNvCxnSpPr>
              <a:cxnSpLocks/>
            </p:cNvCxnSpPr>
            <p:nvPr/>
          </p:nvCxnSpPr>
          <p:spPr bwMode="gray">
            <a:xfrm flipH="1">
              <a:off x="1567031" y="2318052"/>
              <a:ext cx="2358" cy="390013"/>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92" name="Straight Connector 491">
              <a:extLst>
                <a:ext uri="{FF2B5EF4-FFF2-40B4-BE49-F238E27FC236}">
                  <a16:creationId xmlns:a16="http://schemas.microsoft.com/office/drawing/2014/main" id="{EB2BC854-9F7B-6B4E-99BF-2F76FB3C2E3C}"/>
                </a:ext>
              </a:extLst>
            </p:cNvPr>
            <p:cNvCxnSpPr>
              <a:cxnSpLocks/>
            </p:cNvCxnSpPr>
            <p:nvPr/>
          </p:nvCxnSpPr>
          <p:spPr bwMode="gray">
            <a:xfrm flipH="1">
              <a:off x="3639424" y="2331238"/>
              <a:ext cx="2358" cy="390013"/>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grpSp>
      <p:grpSp>
        <p:nvGrpSpPr>
          <p:cNvPr id="497" name="Group 496">
            <a:extLst>
              <a:ext uri="{FF2B5EF4-FFF2-40B4-BE49-F238E27FC236}">
                <a16:creationId xmlns:a16="http://schemas.microsoft.com/office/drawing/2014/main" id="{3D683AB2-0651-AE44-8C83-5195BD3DAE17}"/>
              </a:ext>
            </a:extLst>
          </p:cNvPr>
          <p:cNvGrpSpPr/>
          <p:nvPr/>
        </p:nvGrpSpPr>
        <p:grpSpPr>
          <a:xfrm>
            <a:off x="928521" y="3154439"/>
            <a:ext cx="8406217" cy="573628"/>
            <a:chOff x="947643" y="2147623"/>
            <a:chExt cx="8406217" cy="573628"/>
          </a:xfrm>
        </p:grpSpPr>
        <p:cxnSp>
          <p:nvCxnSpPr>
            <p:cNvPr id="498" name="Straight Connector 497">
              <a:extLst>
                <a:ext uri="{FF2B5EF4-FFF2-40B4-BE49-F238E27FC236}">
                  <a16:creationId xmlns:a16="http://schemas.microsoft.com/office/drawing/2014/main" id="{5D78BE78-D0CB-754B-80C3-5E42AFE3189F}"/>
                </a:ext>
              </a:extLst>
            </p:cNvPr>
            <p:cNvCxnSpPr>
              <a:cxnSpLocks/>
            </p:cNvCxnSpPr>
            <p:nvPr/>
          </p:nvCxnSpPr>
          <p:spPr bwMode="gray">
            <a:xfrm>
              <a:off x="947643" y="2335819"/>
              <a:ext cx="8406217" cy="0"/>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99" name="Straight Connector 498">
              <a:extLst>
                <a:ext uri="{FF2B5EF4-FFF2-40B4-BE49-F238E27FC236}">
                  <a16:creationId xmlns:a16="http://schemas.microsoft.com/office/drawing/2014/main" id="{4005095C-2A52-654A-8C36-76785046932B}"/>
                </a:ext>
              </a:extLst>
            </p:cNvPr>
            <p:cNvCxnSpPr>
              <a:cxnSpLocks/>
            </p:cNvCxnSpPr>
            <p:nvPr/>
          </p:nvCxnSpPr>
          <p:spPr bwMode="gray">
            <a:xfrm flipH="1">
              <a:off x="1584824" y="2147623"/>
              <a:ext cx="0" cy="170429"/>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00" name="Straight Connector 499">
              <a:extLst>
                <a:ext uri="{FF2B5EF4-FFF2-40B4-BE49-F238E27FC236}">
                  <a16:creationId xmlns:a16="http://schemas.microsoft.com/office/drawing/2014/main" id="{59897605-7305-274E-A305-E65572EABC4D}"/>
                </a:ext>
              </a:extLst>
            </p:cNvPr>
            <p:cNvCxnSpPr>
              <a:cxnSpLocks/>
            </p:cNvCxnSpPr>
            <p:nvPr/>
          </p:nvCxnSpPr>
          <p:spPr bwMode="gray">
            <a:xfrm flipH="1">
              <a:off x="3640643" y="2165390"/>
              <a:ext cx="0" cy="170429"/>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01" name="Straight Connector 500">
              <a:extLst>
                <a:ext uri="{FF2B5EF4-FFF2-40B4-BE49-F238E27FC236}">
                  <a16:creationId xmlns:a16="http://schemas.microsoft.com/office/drawing/2014/main" id="{DC8CCDE0-0616-7847-A148-F83AA2117CF6}"/>
                </a:ext>
              </a:extLst>
            </p:cNvPr>
            <p:cNvCxnSpPr>
              <a:cxnSpLocks/>
            </p:cNvCxnSpPr>
            <p:nvPr/>
          </p:nvCxnSpPr>
          <p:spPr bwMode="gray">
            <a:xfrm flipH="1">
              <a:off x="1576362" y="2318052"/>
              <a:ext cx="2358" cy="390013"/>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02" name="Straight Connector 501">
              <a:extLst>
                <a:ext uri="{FF2B5EF4-FFF2-40B4-BE49-F238E27FC236}">
                  <a16:creationId xmlns:a16="http://schemas.microsoft.com/office/drawing/2014/main" id="{8FE4237E-494D-1247-8A2F-F4B2C3B88FBC}"/>
                </a:ext>
              </a:extLst>
            </p:cNvPr>
            <p:cNvCxnSpPr>
              <a:cxnSpLocks/>
            </p:cNvCxnSpPr>
            <p:nvPr/>
          </p:nvCxnSpPr>
          <p:spPr bwMode="gray">
            <a:xfrm flipH="1">
              <a:off x="3639424" y="2331238"/>
              <a:ext cx="2358" cy="390013"/>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grpSp>
      <p:cxnSp>
        <p:nvCxnSpPr>
          <p:cNvPr id="505" name="Straight Connector 504">
            <a:extLst>
              <a:ext uri="{FF2B5EF4-FFF2-40B4-BE49-F238E27FC236}">
                <a16:creationId xmlns:a16="http://schemas.microsoft.com/office/drawing/2014/main" id="{FE825CF8-FCF3-A144-A185-FAE1D193DA4F}"/>
              </a:ext>
            </a:extLst>
          </p:cNvPr>
          <p:cNvCxnSpPr>
            <a:cxnSpLocks/>
            <a:endCxn id="508" idx="1"/>
          </p:cNvCxnSpPr>
          <p:nvPr/>
        </p:nvCxnSpPr>
        <p:spPr bwMode="gray">
          <a:xfrm>
            <a:off x="694853" y="5424296"/>
            <a:ext cx="8595926" cy="0"/>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06" name="Straight Connector 505">
            <a:extLst>
              <a:ext uri="{FF2B5EF4-FFF2-40B4-BE49-F238E27FC236}">
                <a16:creationId xmlns:a16="http://schemas.microsoft.com/office/drawing/2014/main" id="{291949B7-3BEB-294E-9158-8B0356A08C14}"/>
              </a:ext>
            </a:extLst>
          </p:cNvPr>
          <p:cNvCxnSpPr>
            <a:cxnSpLocks/>
          </p:cNvCxnSpPr>
          <p:nvPr/>
        </p:nvCxnSpPr>
        <p:spPr bwMode="gray">
          <a:xfrm>
            <a:off x="712725" y="5615887"/>
            <a:ext cx="8578054" cy="0"/>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07" name="Straight Connector 506">
            <a:extLst>
              <a:ext uri="{FF2B5EF4-FFF2-40B4-BE49-F238E27FC236}">
                <a16:creationId xmlns:a16="http://schemas.microsoft.com/office/drawing/2014/main" id="{A0D1A317-7905-9D4D-A80D-159612BAC5F8}"/>
              </a:ext>
            </a:extLst>
          </p:cNvPr>
          <p:cNvCxnSpPr>
            <a:cxnSpLocks/>
          </p:cNvCxnSpPr>
          <p:nvPr/>
        </p:nvCxnSpPr>
        <p:spPr bwMode="gray">
          <a:xfrm flipH="1">
            <a:off x="712725" y="5829291"/>
            <a:ext cx="8578054" cy="0"/>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508" name="Rectangle 507">
            <a:extLst>
              <a:ext uri="{FF2B5EF4-FFF2-40B4-BE49-F238E27FC236}">
                <a16:creationId xmlns:a16="http://schemas.microsoft.com/office/drawing/2014/main" id="{5DD1C2EE-1E19-6440-951A-4B66864D010C}"/>
              </a:ext>
            </a:extLst>
          </p:cNvPr>
          <p:cNvSpPr/>
          <p:nvPr/>
        </p:nvSpPr>
        <p:spPr>
          <a:xfrm>
            <a:off x="9290779" y="5285796"/>
            <a:ext cx="784189" cy="276999"/>
          </a:xfrm>
          <a:prstGeom prst="rect">
            <a:avLst/>
          </a:prstGeom>
        </p:spPr>
        <p:txBody>
          <a:bodyPr wrap="square">
            <a:spAutoFit/>
          </a:bodyPr>
          <a:lstStyle/>
          <a:p>
            <a:r>
              <a:rPr lang="en-US" sz="1200" b="1" dirty="0">
                <a:solidFill>
                  <a:schemeClr val="accent2">
                    <a:lumMod val="60000"/>
                    <a:lumOff val="40000"/>
                  </a:schemeClr>
                </a:solidFill>
                <a:latin typeface="Metropolis" pitchFamily="2" charset="77"/>
              </a:rPr>
              <a:t>Web LS</a:t>
            </a:r>
            <a:endParaRPr lang="en-GB" sz="1200" dirty="0">
              <a:solidFill>
                <a:schemeClr val="accent2">
                  <a:lumMod val="60000"/>
                  <a:lumOff val="40000"/>
                </a:schemeClr>
              </a:solidFill>
            </a:endParaRPr>
          </a:p>
        </p:txBody>
      </p:sp>
      <p:sp>
        <p:nvSpPr>
          <p:cNvPr id="509" name="Rectangle 508">
            <a:extLst>
              <a:ext uri="{FF2B5EF4-FFF2-40B4-BE49-F238E27FC236}">
                <a16:creationId xmlns:a16="http://schemas.microsoft.com/office/drawing/2014/main" id="{C100CFAF-6B8C-E644-AA86-85B78DC3919E}"/>
              </a:ext>
            </a:extLst>
          </p:cNvPr>
          <p:cNvSpPr/>
          <p:nvPr/>
        </p:nvSpPr>
        <p:spPr>
          <a:xfrm>
            <a:off x="9334738" y="5490235"/>
            <a:ext cx="739305" cy="276999"/>
          </a:xfrm>
          <a:prstGeom prst="rect">
            <a:avLst/>
          </a:prstGeom>
        </p:spPr>
        <p:txBody>
          <a:bodyPr wrap="square">
            <a:spAutoFit/>
          </a:bodyPr>
          <a:lstStyle/>
          <a:p>
            <a:r>
              <a:rPr lang="en-US" sz="1200" b="1" dirty="0">
                <a:solidFill>
                  <a:srgbClr val="002060"/>
                </a:solidFill>
                <a:latin typeface="Metropolis" pitchFamily="2" charset="77"/>
              </a:rPr>
              <a:t>App LS</a:t>
            </a:r>
            <a:endParaRPr lang="en-GB" sz="1200" dirty="0">
              <a:solidFill>
                <a:srgbClr val="002060"/>
              </a:solidFill>
            </a:endParaRPr>
          </a:p>
        </p:txBody>
      </p:sp>
      <p:sp>
        <p:nvSpPr>
          <p:cNvPr id="510" name="Rectangle 509">
            <a:extLst>
              <a:ext uri="{FF2B5EF4-FFF2-40B4-BE49-F238E27FC236}">
                <a16:creationId xmlns:a16="http://schemas.microsoft.com/office/drawing/2014/main" id="{F7A23226-26FC-C347-9BE0-51172293AF02}"/>
              </a:ext>
            </a:extLst>
          </p:cNvPr>
          <p:cNvSpPr/>
          <p:nvPr/>
        </p:nvSpPr>
        <p:spPr>
          <a:xfrm>
            <a:off x="9400515" y="5711315"/>
            <a:ext cx="639919" cy="276999"/>
          </a:xfrm>
          <a:prstGeom prst="rect">
            <a:avLst/>
          </a:prstGeom>
        </p:spPr>
        <p:txBody>
          <a:bodyPr wrap="square">
            <a:spAutoFit/>
          </a:bodyPr>
          <a:lstStyle/>
          <a:p>
            <a:r>
              <a:rPr lang="en-US" sz="1200" b="1" dirty="0">
                <a:solidFill>
                  <a:schemeClr val="accent4"/>
                </a:solidFill>
                <a:latin typeface="Metropolis" pitchFamily="2" charset="77"/>
              </a:rPr>
              <a:t>Db LS</a:t>
            </a:r>
            <a:endParaRPr lang="en-GB" sz="1200" dirty="0">
              <a:solidFill>
                <a:schemeClr val="accent4"/>
              </a:solidFill>
            </a:endParaRPr>
          </a:p>
        </p:txBody>
      </p:sp>
      <p:cxnSp>
        <p:nvCxnSpPr>
          <p:cNvPr id="511" name="Straight Connector 510">
            <a:extLst>
              <a:ext uri="{FF2B5EF4-FFF2-40B4-BE49-F238E27FC236}">
                <a16:creationId xmlns:a16="http://schemas.microsoft.com/office/drawing/2014/main" id="{014E68F9-A099-3B4C-840F-23D6104BF17F}"/>
              </a:ext>
            </a:extLst>
          </p:cNvPr>
          <p:cNvCxnSpPr>
            <a:cxnSpLocks/>
          </p:cNvCxnSpPr>
          <p:nvPr/>
        </p:nvCxnSpPr>
        <p:spPr bwMode="gray">
          <a:xfrm>
            <a:off x="1421916" y="5188227"/>
            <a:ext cx="0" cy="236069"/>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12" name="Straight Connector 511">
            <a:extLst>
              <a:ext uri="{FF2B5EF4-FFF2-40B4-BE49-F238E27FC236}">
                <a16:creationId xmlns:a16="http://schemas.microsoft.com/office/drawing/2014/main" id="{04661A82-C9EE-D740-B806-E149566E6C94}"/>
              </a:ext>
            </a:extLst>
          </p:cNvPr>
          <p:cNvCxnSpPr>
            <a:cxnSpLocks/>
          </p:cNvCxnSpPr>
          <p:nvPr/>
        </p:nvCxnSpPr>
        <p:spPr bwMode="gray">
          <a:xfrm>
            <a:off x="1553998" y="5206585"/>
            <a:ext cx="0" cy="413226"/>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13" name="Straight Connector 512">
            <a:extLst>
              <a:ext uri="{FF2B5EF4-FFF2-40B4-BE49-F238E27FC236}">
                <a16:creationId xmlns:a16="http://schemas.microsoft.com/office/drawing/2014/main" id="{6213BC47-1C50-8B42-B999-08C56A002A1D}"/>
              </a:ext>
            </a:extLst>
          </p:cNvPr>
          <p:cNvCxnSpPr>
            <a:cxnSpLocks/>
          </p:cNvCxnSpPr>
          <p:nvPr/>
        </p:nvCxnSpPr>
        <p:spPr bwMode="gray">
          <a:xfrm>
            <a:off x="1701662" y="5164872"/>
            <a:ext cx="0" cy="641174"/>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14" name="Straight Connector 513">
            <a:extLst>
              <a:ext uri="{FF2B5EF4-FFF2-40B4-BE49-F238E27FC236}">
                <a16:creationId xmlns:a16="http://schemas.microsoft.com/office/drawing/2014/main" id="{4023BD6B-7D4A-1341-9DEF-E65E5B9C3A75}"/>
              </a:ext>
            </a:extLst>
          </p:cNvPr>
          <p:cNvCxnSpPr>
            <a:cxnSpLocks/>
          </p:cNvCxnSpPr>
          <p:nvPr/>
        </p:nvCxnSpPr>
        <p:spPr bwMode="gray">
          <a:xfrm>
            <a:off x="3484743" y="5190054"/>
            <a:ext cx="0" cy="236069"/>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15" name="Straight Connector 514">
            <a:extLst>
              <a:ext uri="{FF2B5EF4-FFF2-40B4-BE49-F238E27FC236}">
                <a16:creationId xmlns:a16="http://schemas.microsoft.com/office/drawing/2014/main" id="{77F07ED5-8E15-3640-8AAA-58B232A3F2B2}"/>
              </a:ext>
            </a:extLst>
          </p:cNvPr>
          <p:cNvCxnSpPr>
            <a:cxnSpLocks/>
          </p:cNvCxnSpPr>
          <p:nvPr/>
        </p:nvCxnSpPr>
        <p:spPr bwMode="gray">
          <a:xfrm>
            <a:off x="3616825" y="5208412"/>
            <a:ext cx="0" cy="413226"/>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16" name="Straight Connector 515">
            <a:extLst>
              <a:ext uri="{FF2B5EF4-FFF2-40B4-BE49-F238E27FC236}">
                <a16:creationId xmlns:a16="http://schemas.microsoft.com/office/drawing/2014/main" id="{A9795C00-D2A8-FE46-B516-44F66227D0BC}"/>
              </a:ext>
            </a:extLst>
          </p:cNvPr>
          <p:cNvCxnSpPr>
            <a:cxnSpLocks/>
          </p:cNvCxnSpPr>
          <p:nvPr/>
        </p:nvCxnSpPr>
        <p:spPr bwMode="gray">
          <a:xfrm>
            <a:off x="3764489" y="5166699"/>
            <a:ext cx="0" cy="641174"/>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17" name="Straight Connector 516">
            <a:extLst>
              <a:ext uri="{FF2B5EF4-FFF2-40B4-BE49-F238E27FC236}">
                <a16:creationId xmlns:a16="http://schemas.microsoft.com/office/drawing/2014/main" id="{720DCD49-A496-9C4B-B9A2-D442FABDF58F}"/>
              </a:ext>
            </a:extLst>
          </p:cNvPr>
          <p:cNvCxnSpPr>
            <a:cxnSpLocks/>
          </p:cNvCxnSpPr>
          <p:nvPr/>
        </p:nvCxnSpPr>
        <p:spPr bwMode="gray">
          <a:xfrm>
            <a:off x="5967858" y="5175289"/>
            <a:ext cx="0" cy="236069"/>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18" name="Straight Connector 517">
            <a:extLst>
              <a:ext uri="{FF2B5EF4-FFF2-40B4-BE49-F238E27FC236}">
                <a16:creationId xmlns:a16="http://schemas.microsoft.com/office/drawing/2014/main" id="{CCF8ECD2-5D23-4048-8D6A-803574B2EA76}"/>
              </a:ext>
            </a:extLst>
          </p:cNvPr>
          <p:cNvCxnSpPr>
            <a:cxnSpLocks/>
          </p:cNvCxnSpPr>
          <p:nvPr/>
        </p:nvCxnSpPr>
        <p:spPr bwMode="gray">
          <a:xfrm>
            <a:off x="6099940" y="5217095"/>
            <a:ext cx="0" cy="413226"/>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19" name="Straight Connector 518">
            <a:extLst>
              <a:ext uri="{FF2B5EF4-FFF2-40B4-BE49-F238E27FC236}">
                <a16:creationId xmlns:a16="http://schemas.microsoft.com/office/drawing/2014/main" id="{0B37BCE7-6E62-8242-82FF-7BE4D0083D82}"/>
              </a:ext>
            </a:extLst>
          </p:cNvPr>
          <p:cNvCxnSpPr>
            <a:cxnSpLocks/>
          </p:cNvCxnSpPr>
          <p:nvPr/>
        </p:nvCxnSpPr>
        <p:spPr bwMode="gray">
          <a:xfrm>
            <a:off x="6247604" y="5175382"/>
            <a:ext cx="0" cy="641174"/>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20" name="Straight Connector 519">
            <a:extLst>
              <a:ext uri="{FF2B5EF4-FFF2-40B4-BE49-F238E27FC236}">
                <a16:creationId xmlns:a16="http://schemas.microsoft.com/office/drawing/2014/main" id="{70E8E817-38AD-5B46-A4B4-D8A6A86E6087}"/>
              </a:ext>
            </a:extLst>
          </p:cNvPr>
          <p:cNvCxnSpPr>
            <a:cxnSpLocks/>
          </p:cNvCxnSpPr>
          <p:nvPr/>
        </p:nvCxnSpPr>
        <p:spPr bwMode="gray">
          <a:xfrm>
            <a:off x="8054647" y="5169427"/>
            <a:ext cx="0" cy="236069"/>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21" name="Straight Connector 520">
            <a:extLst>
              <a:ext uri="{FF2B5EF4-FFF2-40B4-BE49-F238E27FC236}">
                <a16:creationId xmlns:a16="http://schemas.microsoft.com/office/drawing/2014/main" id="{005A1C9A-AF7B-C248-87EE-A2E33B8C5E56}"/>
              </a:ext>
            </a:extLst>
          </p:cNvPr>
          <p:cNvCxnSpPr>
            <a:cxnSpLocks/>
          </p:cNvCxnSpPr>
          <p:nvPr/>
        </p:nvCxnSpPr>
        <p:spPr bwMode="gray">
          <a:xfrm>
            <a:off x="8195438" y="5208386"/>
            <a:ext cx="0" cy="413226"/>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22" name="Straight Connector 521">
            <a:extLst>
              <a:ext uri="{FF2B5EF4-FFF2-40B4-BE49-F238E27FC236}">
                <a16:creationId xmlns:a16="http://schemas.microsoft.com/office/drawing/2014/main" id="{2FD419DA-D2C9-7A40-AA2E-8539BA8E90C7}"/>
              </a:ext>
            </a:extLst>
          </p:cNvPr>
          <p:cNvCxnSpPr>
            <a:cxnSpLocks/>
          </p:cNvCxnSpPr>
          <p:nvPr/>
        </p:nvCxnSpPr>
        <p:spPr bwMode="gray">
          <a:xfrm>
            <a:off x="8334393" y="5164872"/>
            <a:ext cx="0" cy="651684"/>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523" name="Rectangle 522">
            <a:extLst>
              <a:ext uri="{FF2B5EF4-FFF2-40B4-BE49-F238E27FC236}">
                <a16:creationId xmlns:a16="http://schemas.microsoft.com/office/drawing/2014/main" id="{CB15FDD6-9F91-5547-BE64-75FBDF4A4996}"/>
              </a:ext>
            </a:extLst>
          </p:cNvPr>
          <p:cNvSpPr/>
          <p:nvPr/>
        </p:nvSpPr>
        <p:spPr>
          <a:xfrm>
            <a:off x="9285700" y="2194990"/>
            <a:ext cx="1375698"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169.254.0.0 /28</a:t>
            </a:r>
          </a:p>
        </p:txBody>
      </p:sp>
      <p:sp>
        <p:nvSpPr>
          <p:cNvPr id="526" name="Rectangle 525">
            <a:extLst>
              <a:ext uri="{FF2B5EF4-FFF2-40B4-BE49-F238E27FC236}">
                <a16:creationId xmlns:a16="http://schemas.microsoft.com/office/drawing/2014/main" id="{0CF4D338-737C-814D-8D1B-9B0E06C2331F}"/>
              </a:ext>
            </a:extLst>
          </p:cNvPr>
          <p:cNvSpPr/>
          <p:nvPr/>
        </p:nvSpPr>
        <p:spPr>
          <a:xfrm>
            <a:off x="3403131" y="2483144"/>
            <a:ext cx="284052"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a:t>
            </a:r>
          </a:p>
        </p:txBody>
      </p:sp>
      <p:sp>
        <p:nvSpPr>
          <p:cNvPr id="527" name="Rectangle 526">
            <a:extLst>
              <a:ext uri="{FF2B5EF4-FFF2-40B4-BE49-F238E27FC236}">
                <a16:creationId xmlns:a16="http://schemas.microsoft.com/office/drawing/2014/main" id="{ED83E079-5597-D74F-9B8A-A1238F48A2C8}"/>
              </a:ext>
            </a:extLst>
          </p:cNvPr>
          <p:cNvSpPr/>
          <p:nvPr/>
        </p:nvSpPr>
        <p:spPr>
          <a:xfrm>
            <a:off x="1306405" y="2477620"/>
            <a:ext cx="284052"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a:t>
            </a:r>
          </a:p>
        </p:txBody>
      </p:sp>
      <p:sp>
        <p:nvSpPr>
          <p:cNvPr id="530" name="Rectangle 529">
            <a:extLst>
              <a:ext uri="{FF2B5EF4-FFF2-40B4-BE49-F238E27FC236}">
                <a16:creationId xmlns:a16="http://schemas.microsoft.com/office/drawing/2014/main" id="{5BC20C55-FDDB-1A4A-8B76-EB46BF68B710}"/>
              </a:ext>
            </a:extLst>
          </p:cNvPr>
          <p:cNvSpPr/>
          <p:nvPr/>
        </p:nvSpPr>
        <p:spPr>
          <a:xfrm>
            <a:off x="9299609" y="3197410"/>
            <a:ext cx="1409361"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100.64.192.0 /31</a:t>
            </a:r>
          </a:p>
        </p:txBody>
      </p:sp>
      <p:sp>
        <p:nvSpPr>
          <p:cNvPr id="532" name="Rectangle 531">
            <a:extLst>
              <a:ext uri="{FF2B5EF4-FFF2-40B4-BE49-F238E27FC236}">
                <a16:creationId xmlns:a16="http://schemas.microsoft.com/office/drawing/2014/main" id="{F9AFA509-12EC-C940-A2AD-BA7A0F99A4D3}"/>
              </a:ext>
            </a:extLst>
          </p:cNvPr>
          <p:cNvSpPr/>
          <p:nvPr/>
        </p:nvSpPr>
        <p:spPr>
          <a:xfrm>
            <a:off x="3289215" y="3498947"/>
            <a:ext cx="284053"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a:t>
            </a:r>
          </a:p>
        </p:txBody>
      </p:sp>
      <p:sp>
        <p:nvSpPr>
          <p:cNvPr id="533" name="Rectangle 532">
            <a:extLst>
              <a:ext uri="{FF2B5EF4-FFF2-40B4-BE49-F238E27FC236}">
                <a16:creationId xmlns:a16="http://schemas.microsoft.com/office/drawing/2014/main" id="{67AC9E67-794D-8740-AED7-FE20A4DFD822}"/>
              </a:ext>
            </a:extLst>
          </p:cNvPr>
          <p:cNvSpPr/>
          <p:nvPr/>
        </p:nvSpPr>
        <p:spPr>
          <a:xfrm>
            <a:off x="1320595" y="3482774"/>
            <a:ext cx="284053"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a:t>
            </a:r>
          </a:p>
        </p:txBody>
      </p:sp>
      <p:sp>
        <p:nvSpPr>
          <p:cNvPr id="39" name="TextBox 38">
            <a:extLst>
              <a:ext uri="{FF2B5EF4-FFF2-40B4-BE49-F238E27FC236}">
                <a16:creationId xmlns:a16="http://schemas.microsoft.com/office/drawing/2014/main" id="{EDB79DA8-3610-5C43-B4F7-A4FA777C61FC}"/>
              </a:ext>
            </a:extLst>
          </p:cNvPr>
          <p:cNvSpPr txBox="1"/>
          <p:nvPr/>
        </p:nvSpPr>
        <p:spPr>
          <a:xfrm>
            <a:off x="3546025" y="3448620"/>
            <a:ext cx="96912" cy="276999"/>
          </a:xfrm>
          <a:prstGeom prst="rect">
            <a:avLst/>
          </a:prstGeom>
        </p:spPr>
        <p:txBody>
          <a:bodyPr wrap="square" lIns="0" tIns="0" rIns="0" bIns="0" rtlCol="0">
            <a:spAutoFit/>
          </a:bodyPr>
          <a:lstStyle/>
          <a:p>
            <a:pPr algn="l">
              <a:spcAft>
                <a:spcPts val="600"/>
              </a:spcAft>
            </a:pPr>
            <a:r>
              <a:rPr lang="en-US" b="1" dirty="0">
                <a:solidFill>
                  <a:srgbClr val="FF0000"/>
                </a:solidFill>
              </a:rPr>
              <a:t>X</a:t>
            </a:r>
          </a:p>
        </p:txBody>
      </p:sp>
      <p:sp>
        <p:nvSpPr>
          <p:cNvPr id="534" name="TextBox 533">
            <a:extLst>
              <a:ext uri="{FF2B5EF4-FFF2-40B4-BE49-F238E27FC236}">
                <a16:creationId xmlns:a16="http://schemas.microsoft.com/office/drawing/2014/main" id="{277F20EE-C4A9-B94A-A42B-A6E0D55538FB}"/>
              </a:ext>
            </a:extLst>
          </p:cNvPr>
          <p:cNvSpPr txBox="1"/>
          <p:nvPr/>
        </p:nvSpPr>
        <p:spPr>
          <a:xfrm>
            <a:off x="3531039" y="4142055"/>
            <a:ext cx="96912" cy="276999"/>
          </a:xfrm>
          <a:prstGeom prst="rect">
            <a:avLst/>
          </a:prstGeom>
        </p:spPr>
        <p:txBody>
          <a:bodyPr wrap="square" lIns="0" tIns="0" rIns="0" bIns="0" rtlCol="0">
            <a:spAutoFit/>
          </a:bodyPr>
          <a:lstStyle/>
          <a:p>
            <a:pPr algn="l">
              <a:spcAft>
                <a:spcPts val="600"/>
              </a:spcAft>
            </a:pPr>
            <a:r>
              <a:rPr lang="en-US" b="1" dirty="0">
                <a:solidFill>
                  <a:srgbClr val="FF0000"/>
                </a:solidFill>
              </a:rPr>
              <a:t>X</a:t>
            </a:r>
          </a:p>
        </p:txBody>
      </p:sp>
      <p:sp>
        <p:nvSpPr>
          <p:cNvPr id="535" name="Rectangle 534">
            <a:extLst>
              <a:ext uri="{FF2B5EF4-FFF2-40B4-BE49-F238E27FC236}">
                <a16:creationId xmlns:a16="http://schemas.microsoft.com/office/drawing/2014/main" id="{AFE87926-66A4-1648-95CD-40D8B558647D}"/>
              </a:ext>
            </a:extLst>
          </p:cNvPr>
          <p:cNvSpPr/>
          <p:nvPr/>
        </p:nvSpPr>
        <p:spPr>
          <a:xfrm>
            <a:off x="3320745" y="3092626"/>
            <a:ext cx="399885"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.0</a:t>
            </a:r>
          </a:p>
        </p:txBody>
      </p:sp>
      <p:sp>
        <p:nvSpPr>
          <p:cNvPr id="536" name="Rectangle 535">
            <a:extLst>
              <a:ext uri="{FF2B5EF4-FFF2-40B4-BE49-F238E27FC236}">
                <a16:creationId xmlns:a16="http://schemas.microsoft.com/office/drawing/2014/main" id="{280BA556-E53B-8D4D-A253-1964A3523CD4}"/>
              </a:ext>
            </a:extLst>
          </p:cNvPr>
          <p:cNvSpPr/>
          <p:nvPr/>
        </p:nvSpPr>
        <p:spPr>
          <a:xfrm>
            <a:off x="1265768" y="3098094"/>
            <a:ext cx="399885"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.0</a:t>
            </a:r>
          </a:p>
        </p:txBody>
      </p:sp>
      <p:sp>
        <p:nvSpPr>
          <p:cNvPr id="537" name="Rectangle 536">
            <a:extLst>
              <a:ext uri="{FF2B5EF4-FFF2-40B4-BE49-F238E27FC236}">
                <a16:creationId xmlns:a16="http://schemas.microsoft.com/office/drawing/2014/main" id="{BEC320D8-0640-7441-8383-E18DB3BFD9F6}"/>
              </a:ext>
            </a:extLst>
          </p:cNvPr>
          <p:cNvSpPr/>
          <p:nvPr/>
        </p:nvSpPr>
        <p:spPr>
          <a:xfrm>
            <a:off x="9249188" y="4207251"/>
            <a:ext cx="1650038"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169.254.10.0 /28</a:t>
            </a:r>
          </a:p>
        </p:txBody>
      </p:sp>
      <p:sp>
        <p:nvSpPr>
          <p:cNvPr id="538" name="Rectangle 537">
            <a:extLst>
              <a:ext uri="{FF2B5EF4-FFF2-40B4-BE49-F238E27FC236}">
                <a16:creationId xmlns:a16="http://schemas.microsoft.com/office/drawing/2014/main" id="{CBEE3555-15AD-8B4C-89A2-024E6A246F0F}"/>
              </a:ext>
            </a:extLst>
          </p:cNvPr>
          <p:cNvSpPr/>
          <p:nvPr/>
        </p:nvSpPr>
        <p:spPr>
          <a:xfrm>
            <a:off x="9052885" y="2380623"/>
            <a:ext cx="2007344" cy="261610"/>
          </a:xfrm>
          <a:prstGeom prst="rect">
            <a:avLst/>
          </a:prstGeom>
        </p:spPr>
        <p:txBody>
          <a:bodyPr wrap="square">
            <a:spAutoFit/>
          </a:bodyPr>
          <a:lstStyle/>
          <a:p>
            <a:pPr algn="ctr"/>
            <a:r>
              <a:rPr lang="en-US" sz="1100" b="1" dirty="0">
                <a:solidFill>
                  <a:srgbClr val="717074"/>
                </a:solidFill>
                <a:ea typeface="Gotham Rounded Book" charset="0"/>
                <a:cs typeface="Gotham Rounded Book" charset="0"/>
              </a:rPr>
              <a:t>(transit-</a:t>
            </a:r>
            <a:r>
              <a:rPr lang="en-US" sz="1100" b="1" u="sng" dirty="0" err="1">
                <a:solidFill>
                  <a:srgbClr val="717074"/>
                </a:solidFill>
                <a:ea typeface="Gotham Rounded Book" charset="0"/>
                <a:cs typeface="Gotham Rounded Book" charset="0"/>
              </a:rPr>
              <a:t>bp</a:t>
            </a:r>
            <a:r>
              <a:rPr lang="en-US" sz="1100" b="1" dirty="0">
                <a:solidFill>
                  <a:srgbClr val="717074"/>
                </a:solidFill>
                <a:ea typeface="Gotham Rounded Book" charset="0"/>
                <a:cs typeface="Gotham Rounded Book" charset="0"/>
              </a:rPr>
              <a:t>-….-switch)</a:t>
            </a:r>
          </a:p>
        </p:txBody>
      </p:sp>
      <p:sp>
        <p:nvSpPr>
          <p:cNvPr id="539" name="Rectangle 538">
            <a:extLst>
              <a:ext uri="{FF2B5EF4-FFF2-40B4-BE49-F238E27FC236}">
                <a16:creationId xmlns:a16="http://schemas.microsoft.com/office/drawing/2014/main" id="{C8841C3E-63AC-5145-87AD-E4394808B0BD}"/>
              </a:ext>
            </a:extLst>
          </p:cNvPr>
          <p:cNvSpPr/>
          <p:nvPr/>
        </p:nvSpPr>
        <p:spPr>
          <a:xfrm>
            <a:off x="9133387" y="3361428"/>
            <a:ext cx="2007344" cy="261610"/>
          </a:xfrm>
          <a:prstGeom prst="rect">
            <a:avLst/>
          </a:prstGeom>
        </p:spPr>
        <p:txBody>
          <a:bodyPr wrap="square">
            <a:spAutoFit/>
          </a:bodyPr>
          <a:lstStyle/>
          <a:p>
            <a:pPr algn="ctr"/>
            <a:r>
              <a:rPr lang="en-US" sz="1100" b="1" dirty="0">
                <a:solidFill>
                  <a:srgbClr val="717074"/>
                </a:solidFill>
                <a:ea typeface="Gotham Rounded Book" charset="0"/>
                <a:cs typeface="Gotham Rounded Book" charset="0"/>
              </a:rPr>
              <a:t>(transit-</a:t>
            </a:r>
            <a:r>
              <a:rPr lang="en-US" sz="1100" b="1" u="sng" dirty="0" err="1">
                <a:solidFill>
                  <a:srgbClr val="717074"/>
                </a:solidFill>
                <a:ea typeface="Gotham Rounded Book" charset="0"/>
                <a:cs typeface="Gotham Rounded Book" charset="0"/>
              </a:rPr>
              <a:t>rl</a:t>
            </a:r>
            <a:r>
              <a:rPr lang="en-US" sz="1100" b="1" dirty="0">
                <a:solidFill>
                  <a:srgbClr val="717074"/>
                </a:solidFill>
                <a:ea typeface="Gotham Rounded Book" charset="0"/>
                <a:cs typeface="Gotham Rounded Book" charset="0"/>
              </a:rPr>
              <a:t>-….-switch)</a:t>
            </a:r>
          </a:p>
        </p:txBody>
      </p:sp>
      <p:sp>
        <p:nvSpPr>
          <p:cNvPr id="540" name="Rectangle 539">
            <a:extLst>
              <a:ext uri="{FF2B5EF4-FFF2-40B4-BE49-F238E27FC236}">
                <a16:creationId xmlns:a16="http://schemas.microsoft.com/office/drawing/2014/main" id="{0358F8C4-FD95-A54F-AF0A-AB3634F8CD48}"/>
              </a:ext>
            </a:extLst>
          </p:cNvPr>
          <p:cNvSpPr/>
          <p:nvPr/>
        </p:nvSpPr>
        <p:spPr>
          <a:xfrm>
            <a:off x="9070371" y="4406537"/>
            <a:ext cx="2007344" cy="261610"/>
          </a:xfrm>
          <a:prstGeom prst="rect">
            <a:avLst/>
          </a:prstGeom>
        </p:spPr>
        <p:txBody>
          <a:bodyPr wrap="square">
            <a:spAutoFit/>
          </a:bodyPr>
          <a:lstStyle/>
          <a:p>
            <a:pPr algn="ctr"/>
            <a:r>
              <a:rPr lang="en-US" sz="1100" b="1" dirty="0">
                <a:solidFill>
                  <a:srgbClr val="717074"/>
                </a:solidFill>
                <a:ea typeface="Gotham Rounded Book" charset="0"/>
                <a:cs typeface="Gotham Rounded Book" charset="0"/>
              </a:rPr>
              <a:t>(transit-</a:t>
            </a:r>
            <a:r>
              <a:rPr lang="en-US" sz="1100" b="1" u="sng" dirty="0" err="1">
                <a:solidFill>
                  <a:srgbClr val="717074"/>
                </a:solidFill>
                <a:ea typeface="Gotham Rounded Book" charset="0"/>
                <a:cs typeface="Gotham Rounded Book" charset="0"/>
              </a:rPr>
              <a:t>bp</a:t>
            </a:r>
            <a:r>
              <a:rPr lang="en-US" sz="1100" b="1" dirty="0">
                <a:solidFill>
                  <a:srgbClr val="717074"/>
                </a:solidFill>
                <a:ea typeface="Gotham Rounded Book" charset="0"/>
                <a:cs typeface="Gotham Rounded Book" charset="0"/>
              </a:rPr>
              <a:t>-….-switch)</a:t>
            </a:r>
          </a:p>
        </p:txBody>
      </p:sp>
      <p:sp>
        <p:nvSpPr>
          <p:cNvPr id="541" name="Rectangle 540">
            <a:extLst>
              <a:ext uri="{FF2B5EF4-FFF2-40B4-BE49-F238E27FC236}">
                <a16:creationId xmlns:a16="http://schemas.microsoft.com/office/drawing/2014/main" id="{1526A978-0810-4B43-9BFA-AD1F93210BB4}"/>
              </a:ext>
            </a:extLst>
          </p:cNvPr>
          <p:cNvSpPr/>
          <p:nvPr/>
        </p:nvSpPr>
        <p:spPr>
          <a:xfrm>
            <a:off x="3304981" y="4523706"/>
            <a:ext cx="284053"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a:t>
            </a:r>
          </a:p>
        </p:txBody>
      </p:sp>
      <p:sp>
        <p:nvSpPr>
          <p:cNvPr id="542" name="Rectangle 541">
            <a:extLst>
              <a:ext uri="{FF2B5EF4-FFF2-40B4-BE49-F238E27FC236}">
                <a16:creationId xmlns:a16="http://schemas.microsoft.com/office/drawing/2014/main" id="{F41FC3A6-41BA-4646-9426-3A13392E156C}"/>
              </a:ext>
            </a:extLst>
          </p:cNvPr>
          <p:cNvSpPr/>
          <p:nvPr/>
        </p:nvSpPr>
        <p:spPr>
          <a:xfrm>
            <a:off x="1336361" y="4507533"/>
            <a:ext cx="284053"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a:t>
            </a:r>
          </a:p>
        </p:txBody>
      </p:sp>
      <p:sp>
        <p:nvSpPr>
          <p:cNvPr id="544" name="Rectangle 543">
            <a:extLst>
              <a:ext uri="{FF2B5EF4-FFF2-40B4-BE49-F238E27FC236}">
                <a16:creationId xmlns:a16="http://schemas.microsoft.com/office/drawing/2014/main" id="{D7B8EDA7-55F9-274A-B597-A68D440C7F42}"/>
              </a:ext>
            </a:extLst>
          </p:cNvPr>
          <p:cNvSpPr/>
          <p:nvPr/>
        </p:nvSpPr>
        <p:spPr>
          <a:xfrm>
            <a:off x="3231409" y="4117385"/>
            <a:ext cx="399885"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.2</a:t>
            </a:r>
          </a:p>
        </p:txBody>
      </p:sp>
      <p:sp>
        <p:nvSpPr>
          <p:cNvPr id="545" name="Rectangle 544">
            <a:extLst>
              <a:ext uri="{FF2B5EF4-FFF2-40B4-BE49-F238E27FC236}">
                <a16:creationId xmlns:a16="http://schemas.microsoft.com/office/drawing/2014/main" id="{8843B28D-1614-C148-8439-5382FFD0D609}"/>
              </a:ext>
            </a:extLst>
          </p:cNvPr>
          <p:cNvSpPr/>
          <p:nvPr/>
        </p:nvSpPr>
        <p:spPr>
          <a:xfrm>
            <a:off x="1214299" y="4122853"/>
            <a:ext cx="399885"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.2</a:t>
            </a:r>
          </a:p>
        </p:txBody>
      </p:sp>
      <p:sp>
        <p:nvSpPr>
          <p:cNvPr id="546" name="Rectangle 545">
            <a:extLst>
              <a:ext uri="{FF2B5EF4-FFF2-40B4-BE49-F238E27FC236}">
                <a16:creationId xmlns:a16="http://schemas.microsoft.com/office/drawing/2014/main" id="{99A7DD44-A290-5142-AF0C-57DF6A7347B7}"/>
              </a:ext>
            </a:extLst>
          </p:cNvPr>
          <p:cNvSpPr/>
          <p:nvPr/>
        </p:nvSpPr>
        <p:spPr>
          <a:xfrm>
            <a:off x="5821289" y="4528548"/>
            <a:ext cx="284053"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a:t>
            </a:r>
          </a:p>
        </p:txBody>
      </p:sp>
      <p:sp>
        <p:nvSpPr>
          <p:cNvPr id="547" name="Rectangle 546">
            <a:extLst>
              <a:ext uri="{FF2B5EF4-FFF2-40B4-BE49-F238E27FC236}">
                <a16:creationId xmlns:a16="http://schemas.microsoft.com/office/drawing/2014/main" id="{C0533629-D21A-9049-AA1B-946992CFB860}"/>
              </a:ext>
            </a:extLst>
          </p:cNvPr>
          <p:cNvSpPr/>
          <p:nvPr/>
        </p:nvSpPr>
        <p:spPr>
          <a:xfrm>
            <a:off x="7860069" y="4523706"/>
            <a:ext cx="284053"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a:t>
            </a:r>
          </a:p>
        </p:txBody>
      </p:sp>
      <p:grpSp>
        <p:nvGrpSpPr>
          <p:cNvPr id="166" name="Group 165">
            <a:extLst>
              <a:ext uri="{FF2B5EF4-FFF2-40B4-BE49-F238E27FC236}">
                <a16:creationId xmlns:a16="http://schemas.microsoft.com/office/drawing/2014/main" id="{13F59E17-586D-1145-9221-8741DD81BDF6}"/>
              </a:ext>
            </a:extLst>
          </p:cNvPr>
          <p:cNvGrpSpPr/>
          <p:nvPr/>
        </p:nvGrpSpPr>
        <p:grpSpPr>
          <a:xfrm>
            <a:off x="8438135" y="5943070"/>
            <a:ext cx="306000" cy="306000"/>
            <a:chOff x="6528282" y="2136284"/>
            <a:chExt cx="1828959" cy="1828959"/>
          </a:xfrm>
        </p:grpSpPr>
        <p:sp>
          <p:nvSpPr>
            <p:cNvPr id="167" name="Oval 166">
              <a:extLst>
                <a:ext uri="{FF2B5EF4-FFF2-40B4-BE49-F238E27FC236}">
                  <a16:creationId xmlns:a16="http://schemas.microsoft.com/office/drawing/2014/main" id="{FF83CFB8-9DED-A644-8A98-FBFCA175019D}"/>
                </a:ext>
              </a:extLst>
            </p:cNvPr>
            <p:cNvSpPr/>
            <p:nvPr/>
          </p:nvSpPr>
          <p:spPr>
            <a:xfrm>
              <a:off x="6528282" y="2136284"/>
              <a:ext cx="1828959" cy="1828959"/>
            </a:xfrm>
            <a:prstGeom prst="ellipse">
              <a:avLst/>
            </a:prstGeom>
            <a:solidFill>
              <a:schemeClr val="accent1"/>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69" name="Freeform 5">
              <a:extLst>
                <a:ext uri="{FF2B5EF4-FFF2-40B4-BE49-F238E27FC236}">
                  <a16:creationId xmlns:a16="http://schemas.microsoft.com/office/drawing/2014/main" id="{DB78EF09-6FA4-224A-B7D6-B42AB7E2774C}"/>
                </a:ext>
              </a:extLst>
            </p:cNvPr>
            <p:cNvSpPr>
              <a:spLocks noChangeAspect="1" noEditPoints="1"/>
            </p:cNvSpPr>
            <p:nvPr/>
          </p:nvSpPr>
          <p:spPr bwMode="auto">
            <a:xfrm>
              <a:off x="6894675" y="2498449"/>
              <a:ext cx="1096168" cy="1096168"/>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70" name="Group 169">
            <a:extLst>
              <a:ext uri="{FF2B5EF4-FFF2-40B4-BE49-F238E27FC236}">
                <a16:creationId xmlns:a16="http://schemas.microsoft.com/office/drawing/2014/main" id="{F514C4B0-9E57-D34D-A8D4-7A9D73F09D6F}"/>
              </a:ext>
            </a:extLst>
          </p:cNvPr>
          <p:cNvGrpSpPr/>
          <p:nvPr/>
        </p:nvGrpSpPr>
        <p:grpSpPr>
          <a:xfrm>
            <a:off x="7928666" y="5943070"/>
            <a:ext cx="306000" cy="306000"/>
            <a:chOff x="6528277" y="2132050"/>
            <a:chExt cx="1828959" cy="1828960"/>
          </a:xfrm>
        </p:grpSpPr>
        <p:sp>
          <p:nvSpPr>
            <p:cNvPr id="171" name="Oval 170">
              <a:extLst>
                <a:ext uri="{FF2B5EF4-FFF2-40B4-BE49-F238E27FC236}">
                  <a16:creationId xmlns:a16="http://schemas.microsoft.com/office/drawing/2014/main" id="{662906E5-08C9-D44D-B715-7CA93514BEEB}"/>
                </a:ext>
              </a:extLst>
            </p:cNvPr>
            <p:cNvSpPr/>
            <p:nvPr/>
          </p:nvSpPr>
          <p:spPr>
            <a:xfrm>
              <a:off x="6528277" y="2132050"/>
              <a:ext cx="1828959" cy="1828960"/>
            </a:xfrm>
            <a:prstGeom prst="ellipse">
              <a:avLst/>
            </a:prstGeom>
            <a:solidFill>
              <a:srgbClr val="002060"/>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72" name="Freeform 5">
              <a:extLst>
                <a:ext uri="{FF2B5EF4-FFF2-40B4-BE49-F238E27FC236}">
                  <a16:creationId xmlns:a16="http://schemas.microsoft.com/office/drawing/2014/main" id="{2DB7F16D-9ADF-9349-B29B-AB27B305F5D8}"/>
                </a:ext>
              </a:extLst>
            </p:cNvPr>
            <p:cNvSpPr>
              <a:spLocks noChangeAspect="1" noEditPoints="1"/>
            </p:cNvSpPr>
            <p:nvPr/>
          </p:nvSpPr>
          <p:spPr bwMode="auto">
            <a:xfrm>
              <a:off x="6894675" y="2498449"/>
              <a:ext cx="1096168" cy="1096168"/>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cxnSp>
        <p:nvCxnSpPr>
          <p:cNvPr id="173" name="Straight Connector 172">
            <a:extLst>
              <a:ext uri="{FF2B5EF4-FFF2-40B4-BE49-F238E27FC236}">
                <a16:creationId xmlns:a16="http://schemas.microsoft.com/office/drawing/2014/main" id="{34FD3AD0-2167-2944-82E7-4E1C36825C8E}"/>
              </a:ext>
            </a:extLst>
          </p:cNvPr>
          <p:cNvCxnSpPr>
            <a:cxnSpLocks/>
            <a:stCxn id="167" idx="0"/>
          </p:cNvCxnSpPr>
          <p:nvPr/>
        </p:nvCxnSpPr>
        <p:spPr bwMode="gray">
          <a:xfrm flipV="1">
            <a:off x="8591135" y="5434806"/>
            <a:ext cx="0" cy="508264"/>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74" name="Straight Connector 173">
            <a:extLst>
              <a:ext uri="{FF2B5EF4-FFF2-40B4-BE49-F238E27FC236}">
                <a16:creationId xmlns:a16="http://schemas.microsoft.com/office/drawing/2014/main" id="{D9298180-E574-6647-8A40-FA158E287F3E}"/>
              </a:ext>
            </a:extLst>
          </p:cNvPr>
          <p:cNvCxnSpPr>
            <a:cxnSpLocks/>
            <a:stCxn id="171" idx="0"/>
          </p:cNvCxnSpPr>
          <p:nvPr/>
        </p:nvCxnSpPr>
        <p:spPr bwMode="gray">
          <a:xfrm flipV="1">
            <a:off x="8081666" y="5630321"/>
            <a:ext cx="0" cy="312749"/>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175" name="Group 174">
            <a:extLst>
              <a:ext uri="{FF2B5EF4-FFF2-40B4-BE49-F238E27FC236}">
                <a16:creationId xmlns:a16="http://schemas.microsoft.com/office/drawing/2014/main" id="{0C4E96D6-0575-2A4B-8396-194676424FBA}"/>
              </a:ext>
            </a:extLst>
          </p:cNvPr>
          <p:cNvGrpSpPr/>
          <p:nvPr/>
        </p:nvGrpSpPr>
        <p:grpSpPr>
          <a:xfrm>
            <a:off x="7508667" y="5951591"/>
            <a:ext cx="306000" cy="306000"/>
            <a:chOff x="6528277" y="2132050"/>
            <a:chExt cx="1828959" cy="1828960"/>
          </a:xfrm>
        </p:grpSpPr>
        <p:sp>
          <p:nvSpPr>
            <p:cNvPr id="176" name="Oval 175">
              <a:extLst>
                <a:ext uri="{FF2B5EF4-FFF2-40B4-BE49-F238E27FC236}">
                  <a16:creationId xmlns:a16="http://schemas.microsoft.com/office/drawing/2014/main" id="{3BF4DD27-38CA-854D-95F9-040D3FB150A9}"/>
                </a:ext>
              </a:extLst>
            </p:cNvPr>
            <p:cNvSpPr/>
            <p:nvPr/>
          </p:nvSpPr>
          <p:spPr>
            <a:xfrm>
              <a:off x="6528277" y="2132050"/>
              <a:ext cx="1828959" cy="1828960"/>
            </a:xfrm>
            <a:prstGeom prst="ellipse">
              <a:avLst/>
            </a:prstGeom>
            <a:solidFill>
              <a:srgbClr val="00B050"/>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77" name="Freeform 5">
              <a:extLst>
                <a:ext uri="{FF2B5EF4-FFF2-40B4-BE49-F238E27FC236}">
                  <a16:creationId xmlns:a16="http://schemas.microsoft.com/office/drawing/2014/main" id="{23BAF70D-1F5F-8A4C-8592-34A6839C0EF8}"/>
                </a:ext>
              </a:extLst>
            </p:cNvPr>
            <p:cNvSpPr>
              <a:spLocks noChangeAspect="1" noEditPoints="1"/>
            </p:cNvSpPr>
            <p:nvPr/>
          </p:nvSpPr>
          <p:spPr bwMode="auto">
            <a:xfrm>
              <a:off x="6894669" y="2528486"/>
              <a:ext cx="1096169" cy="1096167"/>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cxnSp>
        <p:nvCxnSpPr>
          <p:cNvPr id="180" name="Straight Connector 179">
            <a:extLst>
              <a:ext uri="{FF2B5EF4-FFF2-40B4-BE49-F238E27FC236}">
                <a16:creationId xmlns:a16="http://schemas.microsoft.com/office/drawing/2014/main" id="{03213CB8-AA96-E449-943E-DD06BF37619E}"/>
              </a:ext>
            </a:extLst>
          </p:cNvPr>
          <p:cNvCxnSpPr>
            <a:cxnSpLocks/>
          </p:cNvCxnSpPr>
          <p:nvPr/>
        </p:nvCxnSpPr>
        <p:spPr bwMode="gray">
          <a:xfrm flipV="1">
            <a:off x="5530264" y="5846997"/>
            <a:ext cx="0" cy="240790"/>
          </a:xfrm>
          <a:prstGeom prst="line">
            <a:avLst/>
          </a:prstGeom>
          <a:ln w="25400" cap="rnd">
            <a:solidFill>
              <a:srgbClr val="00B050"/>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181" name="Group 180">
            <a:extLst>
              <a:ext uri="{FF2B5EF4-FFF2-40B4-BE49-F238E27FC236}">
                <a16:creationId xmlns:a16="http://schemas.microsoft.com/office/drawing/2014/main" id="{F752CE94-83CC-CE42-9DC6-2409FD5EF75C}"/>
              </a:ext>
            </a:extLst>
          </p:cNvPr>
          <p:cNvGrpSpPr/>
          <p:nvPr/>
        </p:nvGrpSpPr>
        <p:grpSpPr>
          <a:xfrm>
            <a:off x="6312874" y="5940253"/>
            <a:ext cx="306000" cy="306000"/>
            <a:chOff x="6528282" y="2136284"/>
            <a:chExt cx="1828959" cy="1828959"/>
          </a:xfrm>
        </p:grpSpPr>
        <p:sp>
          <p:nvSpPr>
            <p:cNvPr id="182" name="Oval 181">
              <a:extLst>
                <a:ext uri="{FF2B5EF4-FFF2-40B4-BE49-F238E27FC236}">
                  <a16:creationId xmlns:a16="http://schemas.microsoft.com/office/drawing/2014/main" id="{52ACA7CA-D8B1-E842-9116-E5B145D81136}"/>
                </a:ext>
              </a:extLst>
            </p:cNvPr>
            <p:cNvSpPr/>
            <p:nvPr/>
          </p:nvSpPr>
          <p:spPr>
            <a:xfrm>
              <a:off x="6528282" y="2136284"/>
              <a:ext cx="1828959" cy="1828959"/>
            </a:xfrm>
            <a:prstGeom prst="ellipse">
              <a:avLst/>
            </a:prstGeom>
            <a:solidFill>
              <a:schemeClr val="accent1"/>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83" name="Freeform 5">
              <a:extLst>
                <a:ext uri="{FF2B5EF4-FFF2-40B4-BE49-F238E27FC236}">
                  <a16:creationId xmlns:a16="http://schemas.microsoft.com/office/drawing/2014/main" id="{FC6D16BF-BC17-F64C-9FA0-09111FBFD728}"/>
                </a:ext>
              </a:extLst>
            </p:cNvPr>
            <p:cNvSpPr>
              <a:spLocks noChangeAspect="1" noEditPoints="1"/>
            </p:cNvSpPr>
            <p:nvPr/>
          </p:nvSpPr>
          <p:spPr bwMode="auto">
            <a:xfrm>
              <a:off x="6894675" y="2498449"/>
              <a:ext cx="1096168" cy="1096168"/>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84" name="Group 183">
            <a:extLst>
              <a:ext uri="{FF2B5EF4-FFF2-40B4-BE49-F238E27FC236}">
                <a16:creationId xmlns:a16="http://schemas.microsoft.com/office/drawing/2014/main" id="{9A21FD80-8DE5-C849-8460-FB2DD4C753AB}"/>
              </a:ext>
            </a:extLst>
          </p:cNvPr>
          <p:cNvGrpSpPr/>
          <p:nvPr/>
        </p:nvGrpSpPr>
        <p:grpSpPr>
          <a:xfrm>
            <a:off x="5803405" y="5940253"/>
            <a:ext cx="306000" cy="306000"/>
            <a:chOff x="6528277" y="2132050"/>
            <a:chExt cx="1828959" cy="1828960"/>
          </a:xfrm>
        </p:grpSpPr>
        <p:sp>
          <p:nvSpPr>
            <p:cNvPr id="185" name="Oval 184">
              <a:extLst>
                <a:ext uri="{FF2B5EF4-FFF2-40B4-BE49-F238E27FC236}">
                  <a16:creationId xmlns:a16="http://schemas.microsoft.com/office/drawing/2014/main" id="{55A77CB3-FF46-4840-8D10-6102867278B8}"/>
                </a:ext>
              </a:extLst>
            </p:cNvPr>
            <p:cNvSpPr/>
            <p:nvPr/>
          </p:nvSpPr>
          <p:spPr>
            <a:xfrm>
              <a:off x="6528277" y="2132050"/>
              <a:ext cx="1828959" cy="1828960"/>
            </a:xfrm>
            <a:prstGeom prst="ellipse">
              <a:avLst/>
            </a:prstGeom>
            <a:solidFill>
              <a:srgbClr val="002060"/>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86" name="Freeform 5">
              <a:extLst>
                <a:ext uri="{FF2B5EF4-FFF2-40B4-BE49-F238E27FC236}">
                  <a16:creationId xmlns:a16="http://schemas.microsoft.com/office/drawing/2014/main" id="{A215E7D6-8830-834E-8785-25B07136B239}"/>
                </a:ext>
              </a:extLst>
            </p:cNvPr>
            <p:cNvSpPr>
              <a:spLocks noChangeAspect="1" noEditPoints="1"/>
            </p:cNvSpPr>
            <p:nvPr/>
          </p:nvSpPr>
          <p:spPr bwMode="auto">
            <a:xfrm>
              <a:off x="6894675" y="2498449"/>
              <a:ext cx="1096168" cy="1096168"/>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cxnSp>
        <p:nvCxnSpPr>
          <p:cNvPr id="187" name="Straight Connector 186">
            <a:extLst>
              <a:ext uri="{FF2B5EF4-FFF2-40B4-BE49-F238E27FC236}">
                <a16:creationId xmlns:a16="http://schemas.microsoft.com/office/drawing/2014/main" id="{28DEE47A-B0DC-A74A-9269-A0132A6A8EA2}"/>
              </a:ext>
            </a:extLst>
          </p:cNvPr>
          <p:cNvCxnSpPr>
            <a:cxnSpLocks/>
            <a:stCxn id="182" idx="0"/>
          </p:cNvCxnSpPr>
          <p:nvPr/>
        </p:nvCxnSpPr>
        <p:spPr bwMode="gray">
          <a:xfrm flipV="1">
            <a:off x="6465874" y="5431989"/>
            <a:ext cx="0" cy="508264"/>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88" name="Straight Connector 187">
            <a:extLst>
              <a:ext uri="{FF2B5EF4-FFF2-40B4-BE49-F238E27FC236}">
                <a16:creationId xmlns:a16="http://schemas.microsoft.com/office/drawing/2014/main" id="{22D52AA9-A329-684E-AC86-59C1B99BE3FD}"/>
              </a:ext>
            </a:extLst>
          </p:cNvPr>
          <p:cNvCxnSpPr>
            <a:cxnSpLocks/>
            <a:stCxn id="185" idx="0"/>
          </p:cNvCxnSpPr>
          <p:nvPr/>
        </p:nvCxnSpPr>
        <p:spPr bwMode="gray">
          <a:xfrm flipV="1">
            <a:off x="5956405" y="5627504"/>
            <a:ext cx="0" cy="312749"/>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189" name="Group 188">
            <a:extLst>
              <a:ext uri="{FF2B5EF4-FFF2-40B4-BE49-F238E27FC236}">
                <a16:creationId xmlns:a16="http://schemas.microsoft.com/office/drawing/2014/main" id="{094D1725-FA8A-C847-AD12-813B263F7508}"/>
              </a:ext>
            </a:extLst>
          </p:cNvPr>
          <p:cNvGrpSpPr/>
          <p:nvPr/>
        </p:nvGrpSpPr>
        <p:grpSpPr>
          <a:xfrm>
            <a:off x="5383406" y="5948774"/>
            <a:ext cx="306000" cy="306000"/>
            <a:chOff x="6528277" y="2132050"/>
            <a:chExt cx="1828959" cy="1828960"/>
          </a:xfrm>
        </p:grpSpPr>
        <p:sp>
          <p:nvSpPr>
            <p:cNvPr id="190" name="Oval 189">
              <a:extLst>
                <a:ext uri="{FF2B5EF4-FFF2-40B4-BE49-F238E27FC236}">
                  <a16:creationId xmlns:a16="http://schemas.microsoft.com/office/drawing/2014/main" id="{B1D6F422-A756-3C43-8BF6-6D070160DA74}"/>
                </a:ext>
              </a:extLst>
            </p:cNvPr>
            <p:cNvSpPr/>
            <p:nvPr/>
          </p:nvSpPr>
          <p:spPr>
            <a:xfrm>
              <a:off x="6528277" y="2132050"/>
              <a:ext cx="1828959" cy="1828960"/>
            </a:xfrm>
            <a:prstGeom prst="ellipse">
              <a:avLst/>
            </a:prstGeom>
            <a:solidFill>
              <a:srgbClr val="00B050"/>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91" name="Freeform 5">
              <a:extLst>
                <a:ext uri="{FF2B5EF4-FFF2-40B4-BE49-F238E27FC236}">
                  <a16:creationId xmlns:a16="http://schemas.microsoft.com/office/drawing/2014/main" id="{CE152D76-5043-3A4A-9F42-3944451938E2}"/>
                </a:ext>
              </a:extLst>
            </p:cNvPr>
            <p:cNvSpPr>
              <a:spLocks noChangeAspect="1" noEditPoints="1"/>
            </p:cNvSpPr>
            <p:nvPr/>
          </p:nvSpPr>
          <p:spPr bwMode="auto">
            <a:xfrm>
              <a:off x="6894669" y="2528486"/>
              <a:ext cx="1096169" cy="1096167"/>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cxnSp>
        <p:nvCxnSpPr>
          <p:cNvPr id="192" name="Straight Connector 191">
            <a:extLst>
              <a:ext uri="{FF2B5EF4-FFF2-40B4-BE49-F238E27FC236}">
                <a16:creationId xmlns:a16="http://schemas.microsoft.com/office/drawing/2014/main" id="{28DF1E27-C675-5346-9914-518F8D206331}"/>
              </a:ext>
            </a:extLst>
          </p:cNvPr>
          <p:cNvCxnSpPr>
            <a:cxnSpLocks/>
          </p:cNvCxnSpPr>
          <p:nvPr/>
        </p:nvCxnSpPr>
        <p:spPr bwMode="gray">
          <a:xfrm flipH="1">
            <a:off x="6096748" y="4371329"/>
            <a:ext cx="2358" cy="390013"/>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93" name="Straight Connector 192">
            <a:extLst>
              <a:ext uri="{FF2B5EF4-FFF2-40B4-BE49-F238E27FC236}">
                <a16:creationId xmlns:a16="http://schemas.microsoft.com/office/drawing/2014/main" id="{36FDB57B-786E-BD4B-8B03-853DFAAF25C4}"/>
              </a:ext>
            </a:extLst>
          </p:cNvPr>
          <p:cNvCxnSpPr>
            <a:cxnSpLocks/>
          </p:cNvCxnSpPr>
          <p:nvPr/>
        </p:nvCxnSpPr>
        <p:spPr bwMode="gray">
          <a:xfrm flipH="1">
            <a:off x="8189560" y="4359197"/>
            <a:ext cx="2358" cy="390013"/>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 name="Freeform 1">
            <a:extLst>
              <a:ext uri="{FF2B5EF4-FFF2-40B4-BE49-F238E27FC236}">
                <a16:creationId xmlns:a16="http://schemas.microsoft.com/office/drawing/2014/main" id="{A48C9D7E-0B28-C94B-A26E-4843EA749580}"/>
              </a:ext>
            </a:extLst>
          </p:cNvPr>
          <p:cNvSpPr/>
          <p:nvPr/>
        </p:nvSpPr>
        <p:spPr>
          <a:xfrm>
            <a:off x="6196507" y="5230906"/>
            <a:ext cx="2587" cy="726141"/>
          </a:xfrm>
          <a:custGeom>
            <a:avLst/>
            <a:gdLst>
              <a:gd name="connsiteX0" fmla="*/ 2587 w 2587"/>
              <a:gd name="connsiteY0" fmla="*/ 726141 h 726141"/>
              <a:gd name="connsiteX1" fmla="*/ 2587 w 2587"/>
              <a:gd name="connsiteY1" fmla="*/ 0 h 726141"/>
            </a:gdLst>
            <a:ahLst/>
            <a:cxnLst>
              <a:cxn ang="0">
                <a:pos x="connsiteX0" y="connsiteY0"/>
              </a:cxn>
              <a:cxn ang="0">
                <a:pos x="connsiteX1" y="connsiteY1"/>
              </a:cxn>
            </a:cxnLst>
            <a:rect l="l" t="t" r="r" b="b"/>
            <a:pathLst>
              <a:path w="2587" h="726141">
                <a:moveTo>
                  <a:pt x="2587" y="726141"/>
                </a:moveTo>
                <a:cubicBezTo>
                  <a:pt x="346" y="425823"/>
                  <a:pt x="-1895" y="125506"/>
                  <a:pt x="2587" y="0"/>
                </a:cubicBezTo>
              </a:path>
            </a:pathLst>
          </a:custGeom>
          <a:noFill/>
          <a:ln w="38100">
            <a:solidFill>
              <a:srgbClr val="820024"/>
            </a:solidFill>
            <a:tailEnd type="stealth"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179" name="Group 178">
            <a:extLst>
              <a:ext uri="{FF2B5EF4-FFF2-40B4-BE49-F238E27FC236}">
                <a16:creationId xmlns:a16="http://schemas.microsoft.com/office/drawing/2014/main" id="{A401AAA2-EEC9-E946-9264-02EDFD06BD5F}"/>
              </a:ext>
            </a:extLst>
          </p:cNvPr>
          <p:cNvGrpSpPr/>
          <p:nvPr/>
        </p:nvGrpSpPr>
        <p:grpSpPr>
          <a:xfrm>
            <a:off x="6536850" y="4548538"/>
            <a:ext cx="1168314" cy="688656"/>
            <a:chOff x="10181414" y="4051265"/>
            <a:chExt cx="1168314" cy="983332"/>
          </a:xfrm>
        </p:grpSpPr>
        <p:sp>
          <p:nvSpPr>
            <p:cNvPr id="194" name="Rectangle 193">
              <a:extLst>
                <a:ext uri="{FF2B5EF4-FFF2-40B4-BE49-F238E27FC236}">
                  <a16:creationId xmlns:a16="http://schemas.microsoft.com/office/drawing/2014/main" id="{A25A46DC-9A1F-E246-9D2B-C4214D16CA52}"/>
                </a:ext>
              </a:extLst>
            </p:cNvPr>
            <p:cNvSpPr/>
            <p:nvPr/>
          </p:nvSpPr>
          <p:spPr bwMode="gray">
            <a:xfrm>
              <a:off x="10181414" y="4051265"/>
              <a:ext cx="1168313" cy="969495"/>
            </a:xfrm>
            <a:prstGeom prst="rect">
              <a:avLst/>
            </a:prstGeom>
            <a:gradFill>
              <a:gsLst>
                <a:gs pos="0">
                  <a:schemeClr val="accent4"/>
                </a:gs>
                <a:gs pos="98000">
                  <a:schemeClr val="accent4"/>
                </a:gs>
                <a:gs pos="98000">
                  <a:schemeClr val="accent6"/>
                </a:gs>
              </a:gsLst>
              <a:lin ang="5400000" scaled="1"/>
            </a:gradFill>
          </p:spPr>
          <p:txBody>
            <a:bodyPr vert="horz" lIns="594360" tIns="457200" rIns="457200" bIns="457200" rtlCol="0">
              <a:noAutofit/>
            </a:bodyPr>
            <a:lstStyle/>
            <a:p>
              <a:pPr>
                <a:lnSpc>
                  <a:spcPct val="90000"/>
                </a:lnSpc>
                <a:spcBef>
                  <a:spcPts val="1500"/>
                </a:spcBef>
                <a:buClr>
                  <a:schemeClr val="tx1">
                    <a:lumMod val="60000"/>
                    <a:lumOff val="40000"/>
                  </a:schemeClr>
                </a:buClr>
                <a:buSzPct val="90000"/>
              </a:pPr>
              <a:endParaRPr lang="en-US" sz="1600" dirty="0">
                <a:solidFill>
                  <a:schemeClr val="bg1"/>
                </a:solidFill>
              </a:endParaRPr>
            </a:p>
          </p:txBody>
        </p:sp>
        <p:sp>
          <p:nvSpPr>
            <p:cNvPr id="195" name="Rectangle 194">
              <a:extLst>
                <a:ext uri="{FF2B5EF4-FFF2-40B4-BE49-F238E27FC236}">
                  <a16:creationId xmlns:a16="http://schemas.microsoft.com/office/drawing/2014/main" id="{72A29D88-3318-4B48-B193-CA80A2D907C4}"/>
                </a:ext>
              </a:extLst>
            </p:cNvPr>
            <p:cNvSpPr/>
            <p:nvPr/>
          </p:nvSpPr>
          <p:spPr>
            <a:xfrm>
              <a:off x="10181415" y="4111701"/>
              <a:ext cx="1168313" cy="922896"/>
            </a:xfrm>
            <a:prstGeom prst="rect">
              <a:avLst/>
            </a:prstGeom>
          </p:spPr>
          <p:txBody>
            <a:bodyPr wrap="square">
              <a:spAutoFit/>
            </a:bodyPr>
            <a:lstStyle/>
            <a:p>
              <a:pPr algn="ctr"/>
              <a:r>
                <a:rPr lang="en-US" sz="1200" b="1" dirty="0">
                  <a:solidFill>
                    <a:schemeClr val="bg1"/>
                  </a:solidFill>
                  <a:ea typeface="Gotham Rounded Book" charset="0"/>
                  <a:cs typeface="Gotham Rounded Book" charset="0"/>
                </a:rPr>
                <a:t>1. Routing Decision on Tier 1 DR</a:t>
              </a:r>
            </a:p>
          </p:txBody>
        </p:sp>
      </p:grpSp>
      <p:sp>
        <p:nvSpPr>
          <p:cNvPr id="6" name="Freeform 5">
            <a:extLst>
              <a:ext uri="{FF2B5EF4-FFF2-40B4-BE49-F238E27FC236}">
                <a16:creationId xmlns:a16="http://schemas.microsoft.com/office/drawing/2014/main" id="{849A64C7-3020-6444-81F2-D5198F7018E2}"/>
              </a:ext>
            </a:extLst>
          </p:cNvPr>
          <p:cNvSpPr/>
          <p:nvPr/>
        </p:nvSpPr>
        <p:spPr>
          <a:xfrm>
            <a:off x="1640541" y="4222376"/>
            <a:ext cx="4707028" cy="618565"/>
          </a:xfrm>
          <a:custGeom>
            <a:avLst/>
            <a:gdLst>
              <a:gd name="connsiteX0" fmla="*/ 4652683 w 4707028"/>
              <a:gd name="connsiteY0" fmla="*/ 618565 h 618565"/>
              <a:gd name="connsiteX1" fmla="*/ 4652683 w 4707028"/>
              <a:gd name="connsiteY1" fmla="*/ 282389 h 618565"/>
              <a:gd name="connsiteX2" fmla="*/ 4087906 w 4707028"/>
              <a:gd name="connsiteY2" fmla="*/ 242048 h 618565"/>
              <a:gd name="connsiteX3" fmla="*/ 2850777 w 4707028"/>
              <a:gd name="connsiteY3" fmla="*/ 268942 h 618565"/>
              <a:gd name="connsiteX4" fmla="*/ 1317812 w 4707028"/>
              <a:gd name="connsiteY4" fmla="*/ 255495 h 618565"/>
              <a:gd name="connsiteX5" fmla="*/ 793377 w 4707028"/>
              <a:gd name="connsiteY5" fmla="*/ 255495 h 618565"/>
              <a:gd name="connsiteX6" fmla="*/ 389965 w 4707028"/>
              <a:gd name="connsiteY6" fmla="*/ 242048 h 618565"/>
              <a:gd name="connsiteX7" fmla="*/ 121024 w 4707028"/>
              <a:gd name="connsiteY7" fmla="*/ 121024 h 618565"/>
              <a:gd name="connsiteX8" fmla="*/ 0 w 4707028"/>
              <a:gd name="connsiteY8" fmla="*/ 0 h 61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07028" h="618565">
                <a:moveTo>
                  <a:pt x="4652683" y="618565"/>
                </a:moveTo>
                <a:cubicBezTo>
                  <a:pt x="4699747" y="481853"/>
                  <a:pt x="4746812" y="345142"/>
                  <a:pt x="4652683" y="282389"/>
                </a:cubicBezTo>
                <a:cubicBezTo>
                  <a:pt x="4558554" y="219636"/>
                  <a:pt x="4388224" y="244289"/>
                  <a:pt x="4087906" y="242048"/>
                </a:cubicBezTo>
                <a:cubicBezTo>
                  <a:pt x="3787588" y="239807"/>
                  <a:pt x="2850777" y="268942"/>
                  <a:pt x="2850777" y="268942"/>
                </a:cubicBezTo>
                <a:lnTo>
                  <a:pt x="1317812" y="255495"/>
                </a:lnTo>
                <a:lnTo>
                  <a:pt x="793377" y="255495"/>
                </a:lnTo>
                <a:cubicBezTo>
                  <a:pt x="638736" y="253254"/>
                  <a:pt x="502024" y="264460"/>
                  <a:pt x="389965" y="242048"/>
                </a:cubicBezTo>
                <a:cubicBezTo>
                  <a:pt x="277906" y="219636"/>
                  <a:pt x="186018" y="161365"/>
                  <a:pt x="121024" y="121024"/>
                </a:cubicBezTo>
                <a:cubicBezTo>
                  <a:pt x="56030" y="80683"/>
                  <a:pt x="28015" y="40341"/>
                  <a:pt x="0" y="0"/>
                </a:cubicBezTo>
              </a:path>
            </a:pathLst>
          </a:custGeom>
          <a:noFill/>
          <a:ln w="38100">
            <a:solidFill>
              <a:srgbClr val="820024"/>
            </a:solidFill>
            <a:tailEnd type="stealth"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199" name="Group 198">
            <a:extLst>
              <a:ext uri="{FF2B5EF4-FFF2-40B4-BE49-F238E27FC236}">
                <a16:creationId xmlns:a16="http://schemas.microsoft.com/office/drawing/2014/main" id="{11D15A0A-132A-134E-9BE4-F19B6345E079}"/>
              </a:ext>
            </a:extLst>
          </p:cNvPr>
          <p:cNvGrpSpPr/>
          <p:nvPr/>
        </p:nvGrpSpPr>
        <p:grpSpPr>
          <a:xfrm>
            <a:off x="3873664" y="4655931"/>
            <a:ext cx="1825737" cy="471475"/>
            <a:chOff x="9416611" y="1601861"/>
            <a:chExt cx="1825737" cy="471475"/>
          </a:xfrm>
        </p:grpSpPr>
        <p:sp>
          <p:nvSpPr>
            <p:cNvPr id="200" name="Rectangle 199">
              <a:extLst>
                <a:ext uri="{FF2B5EF4-FFF2-40B4-BE49-F238E27FC236}">
                  <a16:creationId xmlns:a16="http://schemas.microsoft.com/office/drawing/2014/main" id="{C6CB29D4-02CF-8345-94F9-1AAB01CE44DC}"/>
                </a:ext>
              </a:extLst>
            </p:cNvPr>
            <p:cNvSpPr/>
            <p:nvPr/>
          </p:nvSpPr>
          <p:spPr bwMode="gray">
            <a:xfrm>
              <a:off x="9742114" y="1612337"/>
              <a:ext cx="1152861" cy="460999"/>
            </a:xfrm>
            <a:prstGeom prst="rect">
              <a:avLst/>
            </a:prstGeom>
            <a:gradFill>
              <a:gsLst>
                <a:gs pos="0">
                  <a:schemeClr val="accent1"/>
                </a:gs>
                <a:gs pos="98000">
                  <a:schemeClr val="accent1"/>
                </a:gs>
                <a:gs pos="98000">
                  <a:schemeClr val="accent3"/>
                </a:gs>
              </a:gsLst>
              <a:lin ang="5400000" scaled="1"/>
            </a:gradFill>
          </p:spPr>
          <p:txBody>
            <a:bodyPr vert="horz" lIns="594360" tIns="457200" rIns="457200" bIns="0" rtlCol="0">
              <a:noAutofit/>
            </a:bodyPr>
            <a:lstStyle/>
            <a:p>
              <a:pPr>
                <a:lnSpc>
                  <a:spcPct val="90000"/>
                </a:lnSpc>
                <a:spcBef>
                  <a:spcPts val="1500"/>
                </a:spcBef>
                <a:buClr>
                  <a:schemeClr val="tx1">
                    <a:lumMod val="60000"/>
                    <a:lumOff val="40000"/>
                  </a:schemeClr>
                </a:buClr>
                <a:buSzPct val="90000"/>
              </a:pPr>
              <a:endParaRPr lang="en-US" sz="1600" dirty="0">
                <a:solidFill>
                  <a:schemeClr val="bg1"/>
                </a:solidFill>
              </a:endParaRPr>
            </a:p>
          </p:txBody>
        </p:sp>
        <p:sp>
          <p:nvSpPr>
            <p:cNvPr id="201" name="Rectangle 200">
              <a:extLst>
                <a:ext uri="{FF2B5EF4-FFF2-40B4-BE49-F238E27FC236}">
                  <a16:creationId xmlns:a16="http://schemas.microsoft.com/office/drawing/2014/main" id="{E358411D-FEFA-2F45-979D-5EFAEBD2920C}"/>
                </a:ext>
              </a:extLst>
            </p:cNvPr>
            <p:cNvSpPr/>
            <p:nvPr/>
          </p:nvSpPr>
          <p:spPr>
            <a:xfrm>
              <a:off x="9416611" y="1601861"/>
              <a:ext cx="1825737" cy="461665"/>
            </a:xfrm>
            <a:prstGeom prst="rect">
              <a:avLst/>
            </a:prstGeom>
          </p:spPr>
          <p:txBody>
            <a:bodyPr wrap="square">
              <a:spAutoFit/>
            </a:bodyPr>
            <a:lstStyle/>
            <a:p>
              <a:pPr algn="ctr"/>
              <a:r>
                <a:rPr lang="en-US" sz="1200" b="1" dirty="0">
                  <a:solidFill>
                    <a:schemeClr val="bg1"/>
                  </a:solidFill>
                  <a:ea typeface="Gotham Rounded Book" charset="0"/>
                  <a:cs typeface="Gotham Rounded Book" charset="0"/>
                </a:rPr>
                <a:t>2. </a:t>
              </a:r>
              <a:r>
                <a:rPr lang="en-US" sz="1200" b="1" dirty="0" err="1">
                  <a:solidFill>
                    <a:schemeClr val="bg1"/>
                  </a:solidFill>
                  <a:ea typeface="Gotham Rounded Book" charset="0"/>
                  <a:cs typeface="Gotham Rounded Book" charset="0"/>
                </a:rPr>
                <a:t>Geneve</a:t>
              </a:r>
              <a:r>
                <a:rPr lang="en-US" sz="1200" b="1" dirty="0">
                  <a:solidFill>
                    <a:schemeClr val="bg1"/>
                  </a:solidFill>
                  <a:ea typeface="Gotham Rounded Book" charset="0"/>
                  <a:cs typeface="Gotham Rounded Book" charset="0"/>
                </a:rPr>
                <a:t> Encapsulation</a:t>
              </a:r>
            </a:p>
          </p:txBody>
        </p:sp>
      </p:grpSp>
      <p:grpSp>
        <p:nvGrpSpPr>
          <p:cNvPr id="202" name="Group 201">
            <a:extLst>
              <a:ext uri="{FF2B5EF4-FFF2-40B4-BE49-F238E27FC236}">
                <a16:creationId xmlns:a16="http://schemas.microsoft.com/office/drawing/2014/main" id="{D51B9903-7524-4148-96DB-871E03C953D1}"/>
              </a:ext>
            </a:extLst>
          </p:cNvPr>
          <p:cNvGrpSpPr/>
          <p:nvPr/>
        </p:nvGrpSpPr>
        <p:grpSpPr>
          <a:xfrm>
            <a:off x="134886" y="4187330"/>
            <a:ext cx="1168314" cy="688656"/>
            <a:chOff x="10181414" y="4051265"/>
            <a:chExt cx="1168314" cy="983332"/>
          </a:xfrm>
        </p:grpSpPr>
        <p:sp>
          <p:nvSpPr>
            <p:cNvPr id="203" name="Rectangle 202">
              <a:extLst>
                <a:ext uri="{FF2B5EF4-FFF2-40B4-BE49-F238E27FC236}">
                  <a16:creationId xmlns:a16="http://schemas.microsoft.com/office/drawing/2014/main" id="{B95AFF66-0609-4344-8462-5EAAD433A929}"/>
                </a:ext>
              </a:extLst>
            </p:cNvPr>
            <p:cNvSpPr/>
            <p:nvPr/>
          </p:nvSpPr>
          <p:spPr bwMode="gray">
            <a:xfrm>
              <a:off x="10181414" y="4051265"/>
              <a:ext cx="1168313" cy="969495"/>
            </a:xfrm>
            <a:prstGeom prst="rect">
              <a:avLst/>
            </a:prstGeom>
            <a:gradFill>
              <a:gsLst>
                <a:gs pos="0">
                  <a:schemeClr val="accent4"/>
                </a:gs>
                <a:gs pos="98000">
                  <a:schemeClr val="accent4"/>
                </a:gs>
                <a:gs pos="98000">
                  <a:schemeClr val="accent6"/>
                </a:gs>
              </a:gsLst>
              <a:lin ang="5400000" scaled="1"/>
            </a:gradFill>
          </p:spPr>
          <p:txBody>
            <a:bodyPr vert="horz" lIns="594360" tIns="457200" rIns="457200" bIns="457200" rtlCol="0">
              <a:noAutofit/>
            </a:bodyPr>
            <a:lstStyle/>
            <a:p>
              <a:pPr>
                <a:lnSpc>
                  <a:spcPct val="90000"/>
                </a:lnSpc>
                <a:spcBef>
                  <a:spcPts val="1500"/>
                </a:spcBef>
                <a:buClr>
                  <a:schemeClr val="tx1">
                    <a:lumMod val="60000"/>
                    <a:lumOff val="40000"/>
                  </a:schemeClr>
                </a:buClr>
                <a:buSzPct val="90000"/>
              </a:pPr>
              <a:endParaRPr lang="en-US" sz="1600" dirty="0">
                <a:solidFill>
                  <a:schemeClr val="bg1"/>
                </a:solidFill>
              </a:endParaRPr>
            </a:p>
          </p:txBody>
        </p:sp>
        <p:sp>
          <p:nvSpPr>
            <p:cNvPr id="204" name="Rectangle 203">
              <a:extLst>
                <a:ext uri="{FF2B5EF4-FFF2-40B4-BE49-F238E27FC236}">
                  <a16:creationId xmlns:a16="http://schemas.microsoft.com/office/drawing/2014/main" id="{E6426789-0070-5F45-B0D9-3A5B42BA5730}"/>
                </a:ext>
              </a:extLst>
            </p:cNvPr>
            <p:cNvSpPr/>
            <p:nvPr/>
          </p:nvSpPr>
          <p:spPr>
            <a:xfrm>
              <a:off x="10181415" y="4111701"/>
              <a:ext cx="1168313" cy="922896"/>
            </a:xfrm>
            <a:prstGeom prst="rect">
              <a:avLst/>
            </a:prstGeom>
          </p:spPr>
          <p:txBody>
            <a:bodyPr wrap="square">
              <a:spAutoFit/>
            </a:bodyPr>
            <a:lstStyle/>
            <a:p>
              <a:pPr algn="ctr"/>
              <a:r>
                <a:rPr lang="en-US" sz="1200" b="1" dirty="0">
                  <a:solidFill>
                    <a:schemeClr val="bg1"/>
                  </a:solidFill>
                  <a:ea typeface="Gotham Rounded Book" charset="0"/>
                  <a:cs typeface="Gotham Rounded Book" charset="0"/>
                </a:rPr>
                <a:t>3. Routing Decision on Tier 1 SR</a:t>
              </a:r>
            </a:p>
          </p:txBody>
        </p:sp>
      </p:grpSp>
      <p:sp>
        <p:nvSpPr>
          <p:cNvPr id="205" name="Freeform 204">
            <a:extLst>
              <a:ext uri="{FF2B5EF4-FFF2-40B4-BE49-F238E27FC236}">
                <a16:creationId xmlns:a16="http://schemas.microsoft.com/office/drawing/2014/main" id="{0D3F6478-570A-7D46-9557-B52EF7E8083E}"/>
              </a:ext>
            </a:extLst>
          </p:cNvPr>
          <p:cNvSpPr/>
          <p:nvPr/>
        </p:nvSpPr>
        <p:spPr>
          <a:xfrm flipH="1">
            <a:off x="1675805" y="3113377"/>
            <a:ext cx="127514" cy="712559"/>
          </a:xfrm>
          <a:custGeom>
            <a:avLst/>
            <a:gdLst>
              <a:gd name="connsiteX0" fmla="*/ 2587 w 2587"/>
              <a:gd name="connsiteY0" fmla="*/ 726141 h 726141"/>
              <a:gd name="connsiteX1" fmla="*/ 2587 w 2587"/>
              <a:gd name="connsiteY1" fmla="*/ 0 h 726141"/>
            </a:gdLst>
            <a:ahLst/>
            <a:cxnLst>
              <a:cxn ang="0">
                <a:pos x="connsiteX0" y="connsiteY0"/>
              </a:cxn>
              <a:cxn ang="0">
                <a:pos x="connsiteX1" y="connsiteY1"/>
              </a:cxn>
            </a:cxnLst>
            <a:rect l="l" t="t" r="r" b="b"/>
            <a:pathLst>
              <a:path w="2587" h="726141">
                <a:moveTo>
                  <a:pt x="2587" y="726141"/>
                </a:moveTo>
                <a:cubicBezTo>
                  <a:pt x="346" y="425823"/>
                  <a:pt x="-1895" y="125506"/>
                  <a:pt x="2587" y="0"/>
                </a:cubicBezTo>
              </a:path>
            </a:pathLst>
          </a:custGeom>
          <a:noFill/>
          <a:ln w="38100">
            <a:solidFill>
              <a:srgbClr val="820024"/>
            </a:solidFill>
            <a:tailEnd type="stealth"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206" name="Group 205">
            <a:extLst>
              <a:ext uri="{FF2B5EF4-FFF2-40B4-BE49-F238E27FC236}">
                <a16:creationId xmlns:a16="http://schemas.microsoft.com/office/drawing/2014/main" id="{9609064D-19F3-7F44-ABA0-160910280E59}"/>
              </a:ext>
            </a:extLst>
          </p:cNvPr>
          <p:cNvGrpSpPr/>
          <p:nvPr/>
        </p:nvGrpSpPr>
        <p:grpSpPr>
          <a:xfrm>
            <a:off x="-97673" y="2582388"/>
            <a:ext cx="1168314" cy="688656"/>
            <a:chOff x="10181414" y="4051265"/>
            <a:chExt cx="1168314" cy="983332"/>
          </a:xfrm>
        </p:grpSpPr>
        <p:sp>
          <p:nvSpPr>
            <p:cNvPr id="207" name="Rectangle 206">
              <a:extLst>
                <a:ext uri="{FF2B5EF4-FFF2-40B4-BE49-F238E27FC236}">
                  <a16:creationId xmlns:a16="http://schemas.microsoft.com/office/drawing/2014/main" id="{CE83745B-48B9-1041-B6F2-EB06713B0BDB}"/>
                </a:ext>
              </a:extLst>
            </p:cNvPr>
            <p:cNvSpPr/>
            <p:nvPr/>
          </p:nvSpPr>
          <p:spPr bwMode="gray">
            <a:xfrm>
              <a:off x="10181414" y="4051265"/>
              <a:ext cx="1168313" cy="969495"/>
            </a:xfrm>
            <a:prstGeom prst="rect">
              <a:avLst/>
            </a:prstGeom>
            <a:solidFill>
              <a:srgbClr val="002060"/>
            </a:solidFill>
          </p:spPr>
          <p:txBody>
            <a:bodyPr vert="horz" lIns="594360" tIns="457200" rIns="457200" bIns="457200" rtlCol="0">
              <a:noAutofit/>
            </a:bodyPr>
            <a:lstStyle/>
            <a:p>
              <a:pPr>
                <a:lnSpc>
                  <a:spcPct val="90000"/>
                </a:lnSpc>
                <a:spcBef>
                  <a:spcPts val="1500"/>
                </a:spcBef>
                <a:buClr>
                  <a:schemeClr val="tx1">
                    <a:lumMod val="60000"/>
                    <a:lumOff val="40000"/>
                  </a:schemeClr>
                </a:buClr>
                <a:buSzPct val="90000"/>
              </a:pPr>
              <a:endParaRPr lang="en-US" sz="1600" dirty="0">
                <a:solidFill>
                  <a:schemeClr val="bg1"/>
                </a:solidFill>
              </a:endParaRPr>
            </a:p>
          </p:txBody>
        </p:sp>
        <p:sp>
          <p:nvSpPr>
            <p:cNvPr id="208" name="Rectangle 207">
              <a:extLst>
                <a:ext uri="{FF2B5EF4-FFF2-40B4-BE49-F238E27FC236}">
                  <a16:creationId xmlns:a16="http://schemas.microsoft.com/office/drawing/2014/main" id="{5353CCC9-A8BC-0A42-813F-8EFEF0F3B7F6}"/>
                </a:ext>
              </a:extLst>
            </p:cNvPr>
            <p:cNvSpPr/>
            <p:nvPr/>
          </p:nvSpPr>
          <p:spPr>
            <a:xfrm>
              <a:off x="10181415" y="4111701"/>
              <a:ext cx="1168313" cy="922896"/>
            </a:xfrm>
            <a:prstGeom prst="rect">
              <a:avLst/>
            </a:prstGeom>
          </p:spPr>
          <p:txBody>
            <a:bodyPr wrap="square">
              <a:spAutoFit/>
            </a:bodyPr>
            <a:lstStyle/>
            <a:p>
              <a:pPr algn="ctr"/>
              <a:r>
                <a:rPr lang="en-US" sz="1200" b="1" dirty="0">
                  <a:solidFill>
                    <a:schemeClr val="bg1"/>
                  </a:solidFill>
                  <a:ea typeface="Gotham Rounded Book" charset="0"/>
                  <a:cs typeface="Gotham Rounded Book" charset="0"/>
                </a:rPr>
                <a:t>4. Routing Decision on Tier 0 DR</a:t>
              </a:r>
            </a:p>
          </p:txBody>
        </p:sp>
      </p:grpSp>
      <p:grpSp>
        <p:nvGrpSpPr>
          <p:cNvPr id="216" name="Group 215">
            <a:extLst>
              <a:ext uri="{FF2B5EF4-FFF2-40B4-BE49-F238E27FC236}">
                <a16:creationId xmlns:a16="http://schemas.microsoft.com/office/drawing/2014/main" id="{D308881A-350C-624C-8236-0FB5B8EA0038}"/>
              </a:ext>
            </a:extLst>
          </p:cNvPr>
          <p:cNvGrpSpPr/>
          <p:nvPr/>
        </p:nvGrpSpPr>
        <p:grpSpPr>
          <a:xfrm>
            <a:off x="3949010" y="1587440"/>
            <a:ext cx="1168314" cy="688656"/>
            <a:chOff x="10181414" y="4051265"/>
            <a:chExt cx="1168314" cy="983332"/>
          </a:xfrm>
        </p:grpSpPr>
        <p:sp>
          <p:nvSpPr>
            <p:cNvPr id="217" name="Rectangle 216">
              <a:extLst>
                <a:ext uri="{FF2B5EF4-FFF2-40B4-BE49-F238E27FC236}">
                  <a16:creationId xmlns:a16="http://schemas.microsoft.com/office/drawing/2014/main" id="{08A8A5E1-EABB-8C47-A129-F474C942042D}"/>
                </a:ext>
              </a:extLst>
            </p:cNvPr>
            <p:cNvSpPr/>
            <p:nvPr/>
          </p:nvSpPr>
          <p:spPr bwMode="gray">
            <a:xfrm>
              <a:off x="10181414" y="4051265"/>
              <a:ext cx="1168313" cy="969495"/>
            </a:xfrm>
            <a:prstGeom prst="rect">
              <a:avLst/>
            </a:prstGeom>
            <a:solidFill>
              <a:srgbClr val="002060"/>
            </a:solidFill>
          </p:spPr>
          <p:txBody>
            <a:bodyPr vert="horz" lIns="594360" tIns="457200" rIns="457200" bIns="457200" rtlCol="0">
              <a:noAutofit/>
            </a:bodyPr>
            <a:lstStyle/>
            <a:p>
              <a:pPr>
                <a:lnSpc>
                  <a:spcPct val="90000"/>
                </a:lnSpc>
                <a:spcBef>
                  <a:spcPts val="1500"/>
                </a:spcBef>
                <a:buClr>
                  <a:schemeClr val="tx1">
                    <a:lumMod val="60000"/>
                    <a:lumOff val="40000"/>
                  </a:schemeClr>
                </a:buClr>
                <a:buSzPct val="90000"/>
              </a:pPr>
              <a:endParaRPr lang="en-US" sz="1600" dirty="0">
                <a:solidFill>
                  <a:schemeClr val="bg1"/>
                </a:solidFill>
              </a:endParaRPr>
            </a:p>
          </p:txBody>
        </p:sp>
        <p:sp>
          <p:nvSpPr>
            <p:cNvPr id="218" name="Rectangle 217">
              <a:extLst>
                <a:ext uri="{FF2B5EF4-FFF2-40B4-BE49-F238E27FC236}">
                  <a16:creationId xmlns:a16="http://schemas.microsoft.com/office/drawing/2014/main" id="{CFBE5871-6F86-6646-8253-C3AFDE0B8BEB}"/>
                </a:ext>
              </a:extLst>
            </p:cNvPr>
            <p:cNvSpPr/>
            <p:nvPr/>
          </p:nvSpPr>
          <p:spPr>
            <a:xfrm>
              <a:off x="10181415" y="4111701"/>
              <a:ext cx="1168313" cy="922896"/>
            </a:xfrm>
            <a:prstGeom prst="rect">
              <a:avLst/>
            </a:prstGeom>
          </p:spPr>
          <p:txBody>
            <a:bodyPr wrap="square">
              <a:spAutoFit/>
            </a:bodyPr>
            <a:lstStyle/>
            <a:p>
              <a:pPr algn="ctr"/>
              <a:r>
                <a:rPr lang="en-US" sz="1200" b="1" dirty="0">
                  <a:solidFill>
                    <a:schemeClr val="bg1"/>
                  </a:solidFill>
                  <a:ea typeface="Gotham Rounded Book" charset="0"/>
                  <a:cs typeface="Gotham Rounded Book" charset="0"/>
                </a:rPr>
                <a:t>6. Routing Decision on Tier 0 SR</a:t>
              </a:r>
            </a:p>
          </p:txBody>
        </p:sp>
      </p:grpSp>
      <p:sp>
        <p:nvSpPr>
          <p:cNvPr id="219" name="Freeform 218">
            <a:extLst>
              <a:ext uri="{FF2B5EF4-FFF2-40B4-BE49-F238E27FC236}">
                <a16:creationId xmlns:a16="http://schemas.microsoft.com/office/drawing/2014/main" id="{5AB965BB-B6FF-514A-9E05-EB56DC82022D}"/>
              </a:ext>
            </a:extLst>
          </p:cNvPr>
          <p:cNvSpPr/>
          <p:nvPr/>
        </p:nvSpPr>
        <p:spPr>
          <a:xfrm>
            <a:off x="3523732" y="1118756"/>
            <a:ext cx="45719" cy="580463"/>
          </a:xfrm>
          <a:custGeom>
            <a:avLst/>
            <a:gdLst>
              <a:gd name="connsiteX0" fmla="*/ 2587 w 2587"/>
              <a:gd name="connsiteY0" fmla="*/ 726141 h 726141"/>
              <a:gd name="connsiteX1" fmla="*/ 2587 w 2587"/>
              <a:gd name="connsiteY1" fmla="*/ 0 h 726141"/>
            </a:gdLst>
            <a:ahLst/>
            <a:cxnLst>
              <a:cxn ang="0">
                <a:pos x="connsiteX0" y="connsiteY0"/>
              </a:cxn>
              <a:cxn ang="0">
                <a:pos x="connsiteX1" y="connsiteY1"/>
              </a:cxn>
            </a:cxnLst>
            <a:rect l="l" t="t" r="r" b="b"/>
            <a:pathLst>
              <a:path w="2587" h="726141">
                <a:moveTo>
                  <a:pt x="2587" y="726141"/>
                </a:moveTo>
                <a:cubicBezTo>
                  <a:pt x="346" y="425823"/>
                  <a:pt x="-1895" y="125506"/>
                  <a:pt x="2587" y="0"/>
                </a:cubicBezTo>
              </a:path>
            </a:pathLst>
          </a:custGeom>
          <a:noFill/>
          <a:ln w="38100">
            <a:solidFill>
              <a:srgbClr val="820024"/>
            </a:solidFill>
            <a:tailEnd type="stealth"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96" name="TextBox 195">
            <a:extLst>
              <a:ext uri="{FF2B5EF4-FFF2-40B4-BE49-F238E27FC236}">
                <a16:creationId xmlns:a16="http://schemas.microsoft.com/office/drawing/2014/main" id="{23E82131-9ECA-9D48-99B6-401AA657CD9F}"/>
              </a:ext>
            </a:extLst>
          </p:cNvPr>
          <p:cNvSpPr txBox="1"/>
          <p:nvPr/>
        </p:nvSpPr>
        <p:spPr>
          <a:xfrm>
            <a:off x="1298194" y="2072354"/>
            <a:ext cx="225912" cy="184666"/>
          </a:xfrm>
          <a:prstGeom prst="rect">
            <a:avLst/>
          </a:prstGeom>
          <a:solidFill>
            <a:schemeClr val="bg1"/>
          </a:solidFill>
          <a:ln w="12700">
            <a:solidFill>
              <a:srgbClr val="0070C0"/>
            </a:solidFill>
          </a:ln>
        </p:spPr>
        <p:txBody>
          <a:bodyPr wrap="square" lIns="0" tIns="0" rIns="0" bIns="0" rtlCol="0">
            <a:spAutoFit/>
          </a:bodyPr>
          <a:lstStyle>
            <a:defPPr>
              <a:defRPr lang="en-US"/>
            </a:defPPr>
            <a:lvl1pPr algn="ctr">
              <a:spcAft>
                <a:spcPts val="600"/>
              </a:spcAft>
              <a:defRPr sz="1600" b="1">
                <a:solidFill>
                  <a:schemeClr val="tx1">
                    <a:lumMod val="50000"/>
                  </a:schemeClr>
                </a:solidFill>
              </a:defRPr>
            </a:lvl1pPr>
          </a:lstStyle>
          <a:p>
            <a:r>
              <a:rPr lang="en-US" sz="1200" dirty="0"/>
              <a:t>.2</a:t>
            </a:r>
          </a:p>
        </p:txBody>
      </p:sp>
      <p:sp>
        <p:nvSpPr>
          <p:cNvPr id="197" name="TextBox 196">
            <a:extLst>
              <a:ext uri="{FF2B5EF4-FFF2-40B4-BE49-F238E27FC236}">
                <a16:creationId xmlns:a16="http://schemas.microsoft.com/office/drawing/2014/main" id="{241F9A85-3496-344D-A00F-2F22EEEAC042}"/>
              </a:ext>
            </a:extLst>
          </p:cNvPr>
          <p:cNvSpPr txBox="1"/>
          <p:nvPr/>
        </p:nvSpPr>
        <p:spPr>
          <a:xfrm>
            <a:off x="3271780" y="2099381"/>
            <a:ext cx="290464" cy="184666"/>
          </a:xfrm>
          <a:prstGeom prst="rect">
            <a:avLst/>
          </a:prstGeom>
          <a:solidFill>
            <a:schemeClr val="bg1"/>
          </a:solidFill>
          <a:ln w="12700">
            <a:solidFill>
              <a:srgbClr val="0070C0"/>
            </a:solidFill>
          </a:ln>
        </p:spPr>
        <p:txBody>
          <a:bodyPr wrap="square" lIns="0" tIns="0" rIns="0" bIns="0" rtlCol="0">
            <a:spAutoFit/>
          </a:bodyPr>
          <a:lstStyle/>
          <a:p>
            <a:pPr algn="ctr">
              <a:spcAft>
                <a:spcPts val="600"/>
              </a:spcAft>
            </a:pPr>
            <a:r>
              <a:rPr lang="en-US" sz="1200" b="1" dirty="0">
                <a:solidFill>
                  <a:schemeClr val="tx1">
                    <a:lumMod val="50000"/>
                  </a:schemeClr>
                </a:solidFill>
              </a:rPr>
              <a:t>.3</a:t>
            </a:r>
          </a:p>
        </p:txBody>
      </p:sp>
      <p:sp>
        <p:nvSpPr>
          <p:cNvPr id="212" name="TextBox 211">
            <a:extLst>
              <a:ext uri="{FF2B5EF4-FFF2-40B4-BE49-F238E27FC236}">
                <a16:creationId xmlns:a16="http://schemas.microsoft.com/office/drawing/2014/main" id="{ED79D62E-98B1-7C42-AD96-49DA534C0C6E}"/>
              </a:ext>
            </a:extLst>
          </p:cNvPr>
          <p:cNvSpPr txBox="1"/>
          <p:nvPr/>
        </p:nvSpPr>
        <p:spPr>
          <a:xfrm flipH="1">
            <a:off x="1406027" y="1209147"/>
            <a:ext cx="202709" cy="615553"/>
          </a:xfrm>
          <a:prstGeom prst="rect">
            <a:avLst/>
          </a:prstGeom>
        </p:spPr>
        <p:txBody>
          <a:bodyPr wrap="square" lIns="0" tIns="0" rIns="0" bIns="0" rtlCol="0">
            <a:spAutoFit/>
          </a:bodyPr>
          <a:lstStyle/>
          <a:p>
            <a:pPr algn="l">
              <a:spcAft>
                <a:spcPts val="600"/>
              </a:spcAft>
            </a:pPr>
            <a:r>
              <a:rPr lang="en-US" sz="4000" b="1" dirty="0">
                <a:solidFill>
                  <a:srgbClr val="820024"/>
                </a:solidFill>
              </a:rPr>
              <a:t>X</a:t>
            </a:r>
          </a:p>
        </p:txBody>
      </p:sp>
      <p:grpSp>
        <p:nvGrpSpPr>
          <p:cNvPr id="221" name="Group 220">
            <a:extLst>
              <a:ext uri="{FF2B5EF4-FFF2-40B4-BE49-F238E27FC236}">
                <a16:creationId xmlns:a16="http://schemas.microsoft.com/office/drawing/2014/main" id="{93E19B6B-8435-DF41-8946-EE389961BAA2}"/>
              </a:ext>
            </a:extLst>
          </p:cNvPr>
          <p:cNvGrpSpPr/>
          <p:nvPr/>
        </p:nvGrpSpPr>
        <p:grpSpPr>
          <a:xfrm>
            <a:off x="72854" y="1711913"/>
            <a:ext cx="2034621" cy="810052"/>
            <a:chOff x="12252508" y="532024"/>
            <a:chExt cx="5897799" cy="2141226"/>
          </a:xfrm>
        </p:grpSpPr>
        <p:sp>
          <p:nvSpPr>
            <p:cNvPr id="222" name="Rectangle 221">
              <a:extLst>
                <a:ext uri="{FF2B5EF4-FFF2-40B4-BE49-F238E27FC236}">
                  <a16:creationId xmlns:a16="http://schemas.microsoft.com/office/drawing/2014/main" id="{E3D4AD1C-31CB-F74C-A101-A60D808A2CE1}"/>
                </a:ext>
              </a:extLst>
            </p:cNvPr>
            <p:cNvSpPr/>
            <p:nvPr/>
          </p:nvSpPr>
          <p:spPr>
            <a:xfrm>
              <a:off x="12258030" y="532024"/>
              <a:ext cx="5558672" cy="2141226"/>
            </a:xfrm>
            <a:prstGeom prst="rect">
              <a:avLst/>
            </a:prstGeom>
            <a:solidFill>
              <a:schemeClr val="bg1"/>
            </a:solidFill>
            <a:ln>
              <a:solidFill>
                <a:srgbClr val="0070C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223" name="Rectangle 222">
              <a:extLst>
                <a:ext uri="{FF2B5EF4-FFF2-40B4-BE49-F238E27FC236}">
                  <a16:creationId xmlns:a16="http://schemas.microsoft.com/office/drawing/2014/main" id="{D49C87E9-EACA-7A40-BAAE-B2A7B9EBE2EF}"/>
                </a:ext>
              </a:extLst>
            </p:cNvPr>
            <p:cNvSpPr/>
            <p:nvPr/>
          </p:nvSpPr>
          <p:spPr>
            <a:xfrm>
              <a:off x="12252508" y="631716"/>
              <a:ext cx="5897799" cy="1952524"/>
            </a:xfrm>
            <a:prstGeom prst="rect">
              <a:avLst/>
            </a:prstGeom>
          </p:spPr>
          <p:txBody>
            <a:bodyPr wrap="square">
              <a:spAutoFit/>
            </a:bodyPr>
            <a:lstStyle/>
            <a:p>
              <a:pPr>
                <a:spcAft>
                  <a:spcPts val="600"/>
                </a:spcAft>
              </a:pPr>
              <a:r>
                <a:rPr lang="en-US" sz="1400" dirty="0">
                  <a:solidFill>
                    <a:schemeClr val="tx2"/>
                  </a:solidFill>
                </a:rPr>
                <a:t>BGP peering goes down on SR on Edge Transport Node #1</a:t>
              </a:r>
              <a:endParaRPr lang="en-US" sz="1400" b="1" u="sng" dirty="0">
                <a:solidFill>
                  <a:schemeClr val="tx2"/>
                </a:solidFill>
              </a:endParaRPr>
            </a:p>
          </p:txBody>
        </p:sp>
      </p:grpSp>
      <p:sp>
        <p:nvSpPr>
          <p:cNvPr id="5" name="Freeform 4">
            <a:extLst>
              <a:ext uri="{FF2B5EF4-FFF2-40B4-BE49-F238E27FC236}">
                <a16:creationId xmlns:a16="http://schemas.microsoft.com/office/drawing/2014/main" id="{6F719938-27FF-F74A-94C7-C52013EB4005}"/>
              </a:ext>
            </a:extLst>
          </p:cNvPr>
          <p:cNvSpPr/>
          <p:nvPr/>
        </p:nvSpPr>
        <p:spPr>
          <a:xfrm>
            <a:off x="1839433" y="2277106"/>
            <a:ext cx="1867258" cy="497991"/>
          </a:xfrm>
          <a:custGeom>
            <a:avLst/>
            <a:gdLst>
              <a:gd name="connsiteX0" fmla="*/ 0 w 1531088"/>
              <a:gd name="connsiteY0" fmla="*/ 531628 h 531628"/>
              <a:gd name="connsiteX1" fmla="*/ 1531088 w 1531088"/>
              <a:gd name="connsiteY1" fmla="*/ 0 h 531628"/>
            </a:gdLst>
            <a:ahLst/>
            <a:cxnLst>
              <a:cxn ang="0">
                <a:pos x="connsiteX0" y="connsiteY0"/>
              </a:cxn>
              <a:cxn ang="0">
                <a:pos x="connsiteX1" y="connsiteY1"/>
              </a:cxn>
            </a:cxnLst>
            <a:rect l="l" t="t" r="r" b="b"/>
            <a:pathLst>
              <a:path w="1531088" h="531628">
                <a:moveTo>
                  <a:pt x="0" y="531628"/>
                </a:moveTo>
                <a:lnTo>
                  <a:pt x="1531088" y="0"/>
                </a:lnTo>
              </a:path>
            </a:pathLst>
          </a:custGeom>
          <a:noFill/>
          <a:ln w="38100">
            <a:solidFill>
              <a:srgbClr val="820024"/>
            </a:solidFill>
            <a:tailEnd type="stealth"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213" name="Group 212">
            <a:extLst>
              <a:ext uri="{FF2B5EF4-FFF2-40B4-BE49-F238E27FC236}">
                <a16:creationId xmlns:a16="http://schemas.microsoft.com/office/drawing/2014/main" id="{4413A22D-E980-514E-841A-8AC5294FB467}"/>
              </a:ext>
            </a:extLst>
          </p:cNvPr>
          <p:cNvGrpSpPr/>
          <p:nvPr/>
        </p:nvGrpSpPr>
        <p:grpSpPr>
          <a:xfrm>
            <a:off x="1671502" y="2603842"/>
            <a:ext cx="1825737" cy="471475"/>
            <a:chOff x="9416611" y="1601861"/>
            <a:chExt cx="1825737" cy="471475"/>
          </a:xfrm>
        </p:grpSpPr>
        <p:sp>
          <p:nvSpPr>
            <p:cNvPr id="214" name="Rectangle 213">
              <a:extLst>
                <a:ext uri="{FF2B5EF4-FFF2-40B4-BE49-F238E27FC236}">
                  <a16:creationId xmlns:a16="http://schemas.microsoft.com/office/drawing/2014/main" id="{C5A7A5E7-1F36-C844-ACF5-3A3045327EB6}"/>
                </a:ext>
              </a:extLst>
            </p:cNvPr>
            <p:cNvSpPr/>
            <p:nvPr/>
          </p:nvSpPr>
          <p:spPr bwMode="gray">
            <a:xfrm>
              <a:off x="9742114" y="1612337"/>
              <a:ext cx="1152861" cy="460999"/>
            </a:xfrm>
            <a:prstGeom prst="rect">
              <a:avLst/>
            </a:prstGeom>
            <a:gradFill>
              <a:gsLst>
                <a:gs pos="0">
                  <a:schemeClr val="accent1"/>
                </a:gs>
                <a:gs pos="98000">
                  <a:schemeClr val="accent1"/>
                </a:gs>
                <a:gs pos="98000">
                  <a:schemeClr val="accent3"/>
                </a:gs>
              </a:gsLst>
              <a:lin ang="5400000" scaled="1"/>
            </a:gradFill>
          </p:spPr>
          <p:txBody>
            <a:bodyPr vert="horz" lIns="594360" tIns="457200" rIns="457200" bIns="0" rtlCol="0">
              <a:noAutofit/>
            </a:bodyPr>
            <a:lstStyle/>
            <a:p>
              <a:pPr>
                <a:lnSpc>
                  <a:spcPct val="90000"/>
                </a:lnSpc>
                <a:spcBef>
                  <a:spcPts val="1500"/>
                </a:spcBef>
                <a:buClr>
                  <a:schemeClr val="tx1">
                    <a:lumMod val="60000"/>
                    <a:lumOff val="40000"/>
                  </a:schemeClr>
                </a:buClr>
                <a:buSzPct val="90000"/>
              </a:pPr>
              <a:endParaRPr lang="en-US" sz="1600" dirty="0">
                <a:solidFill>
                  <a:schemeClr val="bg1"/>
                </a:solidFill>
              </a:endParaRPr>
            </a:p>
          </p:txBody>
        </p:sp>
        <p:sp>
          <p:nvSpPr>
            <p:cNvPr id="220" name="Rectangle 219">
              <a:extLst>
                <a:ext uri="{FF2B5EF4-FFF2-40B4-BE49-F238E27FC236}">
                  <a16:creationId xmlns:a16="http://schemas.microsoft.com/office/drawing/2014/main" id="{0EBD671F-4217-3C49-BE23-4FF33797F103}"/>
                </a:ext>
              </a:extLst>
            </p:cNvPr>
            <p:cNvSpPr/>
            <p:nvPr/>
          </p:nvSpPr>
          <p:spPr>
            <a:xfrm>
              <a:off x="9416611" y="1601861"/>
              <a:ext cx="1825737" cy="461665"/>
            </a:xfrm>
            <a:prstGeom prst="rect">
              <a:avLst/>
            </a:prstGeom>
          </p:spPr>
          <p:txBody>
            <a:bodyPr wrap="square">
              <a:spAutoFit/>
            </a:bodyPr>
            <a:lstStyle/>
            <a:p>
              <a:pPr algn="ctr"/>
              <a:r>
                <a:rPr lang="en-US" sz="1200" b="1" dirty="0">
                  <a:solidFill>
                    <a:schemeClr val="bg1"/>
                  </a:solidFill>
                  <a:ea typeface="Gotham Rounded Book" charset="0"/>
                  <a:cs typeface="Gotham Rounded Book" charset="0"/>
                </a:rPr>
                <a:t>5. </a:t>
              </a:r>
              <a:r>
                <a:rPr lang="en-US" sz="1200" b="1" dirty="0" err="1">
                  <a:solidFill>
                    <a:schemeClr val="bg1"/>
                  </a:solidFill>
                  <a:ea typeface="Gotham Rounded Book" charset="0"/>
                  <a:cs typeface="Gotham Rounded Book" charset="0"/>
                </a:rPr>
                <a:t>Geneve</a:t>
              </a:r>
              <a:r>
                <a:rPr lang="en-US" sz="1200" b="1" dirty="0">
                  <a:solidFill>
                    <a:schemeClr val="bg1"/>
                  </a:solidFill>
                  <a:ea typeface="Gotham Rounded Book" charset="0"/>
                  <a:cs typeface="Gotham Rounded Book" charset="0"/>
                </a:rPr>
                <a:t> Encapsulation</a:t>
              </a:r>
            </a:p>
          </p:txBody>
        </p:sp>
      </p:grpSp>
    </p:spTree>
    <p:extLst>
      <p:ext uri="{BB962C8B-B14F-4D97-AF65-F5344CB8AC3E}">
        <p14:creationId xmlns:p14="http://schemas.microsoft.com/office/powerpoint/2010/main" val="365835327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mph" presetSubtype="0" autoRev="1" fill="hold" grpId="0" nodeType="clickEffect">
                                  <p:stCondLst>
                                    <p:cond delay="0"/>
                                  </p:stCondLst>
                                  <p:childTnLst>
                                    <p:animScale>
                                      <p:cBhvr>
                                        <p:cTn id="6" dur="2000" fill="hold"/>
                                        <p:tgtEl>
                                          <p:spTgt spid="4">
                                            <p:txEl>
                                              <p:pRg st="0" end="0"/>
                                            </p:txEl>
                                          </p:spTgt>
                                        </p:tgtEl>
                                      </p:cBhvr>
                                      <p:by x="125000" y="125000"/>
                                    </p:animScale>
                                  </p:childTnLst>
                                </p:cTn>
                              </p:par>
                            </p:childTnLst>
                          </p:cTn>
                        </p:par>
                      </p:childTnLst>
                    </p:cTn>
                  </p:par>
                  <p:par>
                    <p:cTn id="7" fill="hold">
                      <p:stCondLst>
                        <p:cond delay="indefinite"/>
                      </p:stCondLst>
                      <p:childTnLst>
                        <p:par>
                          <p:cTn id="8" fill="hold">
                            <p:stCondLst>
                              <p:cond delay="0"/>
                            </p:stCondLst>
                            <p:childTnLst>
                              <p:par>
                                <p:cTn id="9" presetID="22" presetClass="entr" presetSubtype="4" fill="hold" grpId="0" nodeType="click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wipe(down)">
                                      <p:cBhvr>
                                        <p:cTn id="11" dur="500"/>
                                        <p:tgtEl>
                                          <p:spTgt spid="2"/>
                                        </p:tgtEl>
                                      </p:cBhvr>
                                    </p:animEffect>
                                  </p:childTnLst>
                                </p:cTn>
                              </p:par>
                            </p:childTnLst>
                          </p:cTn>
                        </p:par>
                      </p:childTnLst>
                    </p:cTn>
                  </p:par>
                  <p:par>
                    <p:cTn id="12" fill="hold">
                      <p:stCondLst>
                        <p:cond delay="indefinite"/>
                      </p:stCondLst>
                      <p:childTnLst>
                        <p:par>
                          <p:cTn id="13" fill="hold">
                            <p:stCondLst>
                              <p:cond delay="0"/>
                            </p:stCondLst>
                            <p:childTnLst>
                              <p:par>
                                <p:cTn id="14" presetID="3" presetClass="entr" presetSubtype="10" fill="hold" nodeType="clickEffect">
                                  <p:stCondLst>
                                    <p:cond delay="0"/>
                                  </p:stCondLst>
                                  <p:childTnLst>
                                    <p:set>
                                      <p:cBhvr>
                                        <p:cTn id="15" dur="1" fill="hold">
                                          <p:stCondLst>
                                            <p:cond delay="0"/>
                                          </p:stCondLst>
                                        </p:cTn>
                                        <p:tgtEl>
                                          <p:spTgt spid="179"/>
                                        </p:tgtEl>
                                        <p:attrNameLst>
                                          <p:attrName>style.visibility</p:attrName>
                                        </p:attrNameLst>
                                      </p:cBhvr>
                                      <p:to>
                                        <p:strVal val="visible"/>
                                      </p:to>
                                    </p:set>
                                    <p:animEffect transition="in" filter="blinds(horizontal)">
                                      <p:cBhvr>
                                        <p:cTn id="16" dur="500"/>
                                        <p:tgtEl>
                                          <p:spTgt spid="179"/>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2" fill="hold" grpId="0" nodeType="clickEffect">
                                  <p:stCondLst>
                                    <p:cond delay="0"/>
                                  </p:stCondLst>
                                  <p:childTnLst>
                                    <p:set>
                                      <p:cBhvr>
                                        <p:cTn id="20" dur="1" fill="hold">
                                          <p:stCondLst>
                                            <p:cond delay="0"/>
                                          </p:stCondLst>
                                        </p:cTn>
                                        <p:tgtEl>
                                          <p:spTgt spid="6"/>
                                        </p:tgtEl>
                                        <p:attrNameLst>
                                          <p:attrName>style.visibility</p:attrName>
                                        </p:attrNameLst>
                                      </p:cBhvr>
                                      <p:to>
                                        <p:strVal val="visible"/>
                                      </p:to>
                                    </p:set>
                                    <p:animEffect transition="in" filter="wipe(right)">
                                      <p:cBhvr>
                                        <p:cTn id="21" dur="500"/>
                                        <p:tgtEl>
                                          <p:spTgt spid="6"/>
                                        </p:tgtEl>
                                      </p:cBhvr>
                                    </p:animEffect>
                                  </p:childTnLst>
                                </p:cTn>
                              </p:par>
                              <p:par>
                                <p:cTn id="22" presetID="3" presetClass="entr" presetSubtype="10" fill="hold" nodeType="withEffect">
                                  <p:stCondLst>
                                    <p:cond delay="0"/>
                                  </p:stCondLst>
                                  <p:childTnLst>
                                    <p:set>
                                      <p:cBhvr>
                                        <p:cTn id="23" dur="1" fill="hold">
                                          <p:stCondLst>
                                            <p:cond delay="0"/>
                                          </p:stCondLst>
                                        </p:cTn>
                                        <p:tgtEl>
                                          <p:spTgt spid="199"/>
                                        </p:tgtEl>
                                        <p:attrNameLst>
                                          <p:attrName>style.visibility</p:attrName>
                                        </p:attrNameLst>
                                      </p:cBhvr>
                                      <p:to>
                                        <p:strVal val="visible"/>
                                      </p:to>
                                    </p:set>
                                    <p:animEffect transition="in" filter="blinds(horizontal)">
                                      <p:cBhvr>
                                        <p:cTn id="24" dur="500"/>
                                        <p:tgtEl>
                                          <p:spTgt spid="199"/>
                                        </p:tgtEl>
                                      </p:cBhvr>
                                    </p:animEffect>
                                  </p:childTnLst>
                                </p:cTn>
                              </p:par>
                              <p:par>
                                <p:cTn id="25" presetID="3" presetClass="exit" presetSubtype="10" fill="hold" nodeType="withEffect">
                                  <p:stCondLst>
                                    <p:cond delay="0"/>
                                  </p:stCondLst>
                                  <p:childTnLst>
                                    <p:animEffect transition="out" filter="blinds(horizontal)">
                                      <p:cBhvr>
                                        <p:cTn id="26" dur="500"/>
                                        <p:tgtEl>
                                          <p:spTgt spid="179"/>
                                        </p:tgtEl>
                                      </p:cBhvr>
                                    </p:animEffect>
                                    <p:set>
                                      <p:cBhvr>
                                        <p:cTn id="27" dur="1" fill="hold">
                                          <p:stCondLst>
                                            <p:cond delay="499"/>
                                          </p:stCondLst>
                                        </p:cTn>
                                        <p:tgtEl>
                                          <p:spTgt spid="179"/>
                                        </p:tgtEl>
                                        <p:attrNameLst>
                                          <p:attrName>style.visibility</p:attrName>
                                        </p:attrNameLst>
                                      </p:cBhvr>
                                      <p:to>
                                        <p:strVal val="hidden"/>
                                      </p:to>
                                    </p:set>
                                  </p:childTnLst>
                                </p:cTn>
                              </p:par>
                            </p:childTnLst>
                          </p:cTn>
                        </p:par>
                      </p:childTnLst>
                    </p:cTn>
                  </p:par>
                  <p:par>
                    <p:cTn id="28" fill="hold">
                      <p:stCondLst>
                        <p:cond delay="indefinite"/>
                      </p:stCondLst>
                      <p:childTnLst>
                        <p:par>
                          <p:cTn id="29" fill="hold">
                            <p:stCondLst>
                              <p:cond delay="0"/>
                            </p:stCondLst>
                            <p:childTnLst>
                              <p:par>
                                <p:cTn id="30" presetID="2" presetClass="entr" presetSubtype="4" fill="hold" nodeType="clickEffect">
                                  <p:stCondLst>
                                    <p:cond delay="0"/>
                                  </p:stCondLst>
                                  <p:childTnLst>
                                    <p:set>
                                      <p:cBhvr>
                                        <p:cTn id="31" dur="1" fill="hold">
                                          <p:stCondLst>
                                            <p:cond delay="0"/>
                                          </p:stCondLst>
                                        </p:cTn>
                                        <p:tgtEl>
                                          <p:spTgt spid="221"/>
                                        </p:tgtEl>
                                        <p:attrNameLst>
                                          <p:attrName>style.visibility</p:attrName>
                                        </p:attrNameLst>
                                      </p:cBhvr>
                                      <p:to>
                                        <p:strVal val="visible"/>
                                      </p:to>
                                    </p:set>
                                    <p:anim calcmode="lin" valueType="num">
                                      <p:cBhvr additive="base">
                                        <p:cTn id="32" dur="500" fill="hold"/>
                                        <p:tgtEl>
                                          <p:spTgt spid="221"/>
                                        </p:tgtEl>
                                        <p:attrNameLst>
                                          <p:attrName>ppt_x</p:attrName>
                                        </p:attrNameLst>
                                      </p:cBhvr>
                                      <p:tavLst>
                                        <p:tav tm="0">
                                          <p:val>
                                            <p:strVal val="#ppt_x"/>
                                          </p:val>
                                        </p:tav>
                                        <p:tav tm="100000">
                                          <p:val>
                                            <p:strVal val="#ppt_x"/>
                                          </p:val>
                                        </p:tav>
                                      </p:tavLst>
                                    </p:anim>
                                    <p:anim calcmode="lin" valueType="num">
                                      <p:cBhvr additive="base">
                                        <p:cTn id="33" dur="500" fill="hold"/>
                                        <p:tgtEl>
                                          <p:spTgt spid="221"/>
                                        </p:tgtEl>
                                        <p:attrNameLst>
                                          <p:attrName>ppt_y</p:attrName>
                                        </p:attrNameLst>
                                      </p:cBhvr>
                                      <p:tavLst>
                                        <p:tav tm="0">
                                          <p:val>
                                            <p:strVal val="1+#ppt_h/2"/>
                                          </p:val>
                                        </p:tav>
                                        <p:tav tm="100000">
                                          <p:val>
                                            <p:strVal val="#ppt_y"/>
                                          </p:val>
                                        </p:tav>
                                      </p:tavLst>
                                    </p:anim>
                                  </p:childTnLst>
                                </p:cTn>
                              </p:par>
                              <p:par>
                                <p:cTn id="34" presetID="2" presetClass="entr" presetSubtype="4" fill="hold" grpId="0" nodeType="withEffect">
                                  <p:stCondLst>
                                    <p:cond delay="0"/>
                                  </p:stCondLst>
                                  <p:childTnLst>
                                    <p:set>
                                      <p:cBhvr>
                                        <p:cTn id="35" dur="1" fill="hold">
                                          <p:stCondLst>
                                            <p:cond delay="0"/>
                                          </p:stCondLst>
                                        </p:cTn>
                                        <p:tgtEl>
                                          <p:spTgt spid="212"/>
                                        </p:tgtEl>
                                        <p:attrNameLst>
                                          <p:attrName>style.visibility</p:attrName>
                                        </p:attrNameLst>
                                      </p:cBhvr>
                                      <p:to>
                                        <p:strVal val="visible"/>
                                      </p:to>
                                    </p:set>
                                    <p:anim calcmode="lin" valueType="num">
                                      <p:cBhvr additive="base">
                                        <p:cTn id="36" dur="500" fill="hold"/>
                                        <p:tgtEl>
                                          <p:spTgt spid="212"/>
                                        </p:tgtEl>
                                        <p:attrNameLst>
                                          <p:attrName>ppt_x</p:attrName>
                                        </p:attrNameLst>
                                      </p:cBhvr>
                                      <p:tavLst>
                                        <p:tav tm="0">
                                          <p:val>
                                            <p:strVal val="#ppt_x"/>
                                          </p:val>
                                        </p:tav>
                                        <p:tav tm="100000">
                                          <p:val>
                                            <p:strVal val="#ppt_x"/>
                                          </p:val>
                                        </p:tav>
                                      </p:tavLst>
                                    </p:anim>
                                    <p:anim calcmode="lin" valueType="num">
                                      <p:cBhvr additive="base">
                                        <p:cTn id="37" dur="500" fill="hold"/>
                                        <p:tgtEl>
                                          <p:spTgt spid="212"/>
                                        </p:tgtEl>
                                        <p:attrNameLst>
                                          <p:attrName>ppt_y</p:attrName>
                                        </p:attrNameLst>
                                      </p:cBhvr>
                                      <p:tavLst>
                                        <p:tav tm="0">
                                          <p:val>
                                            <p:strVal val="1+#ppt_h/2"/>
                                          </p:val>
                                        </p:tav>
                                        <p:tav tm="100000">
                                          <p:val>
                                            <p:strVal val="#ppt_y"/>
                                          </p:val>
                                        </p:tav>
                                      </p:tavLst>
                                    </p:anim>
                                  </p:childTnLst>
                                </p:cTn>
                              </p:par>
                              <p:par>
                                <p:cTn id="38" presetID="0" presetClass="path" presetSubtype="0" accel="50000" decel="50000" fill="hold" grpId="0" nodeType="withEffect">
                                  <p:stCondLst>
                                    <p:cond delay="0"/>
                                  </p:stCondLst>
                                  <p:childTnLst>
                                    <p:animMotion origin="layout" path="M 4.79167E-6 7.40741E-7 L 0.20078 0.00069 " pathEditMode="relative" rAng="0" ptsTypes="AA">
                                      <p:cBhvr>
                                        <p:cTn id="39" dur="2000" fill="hold"/>
                                        <p:tgtEl>
                                          <p:spTgt spid="196"/>
                                        </p:tgtEl>
                                        <p:attrNameLst>
                                          <p:attrName>ppt_x</p:attrName>
                                          <p:attrName>ppt_y</p:attrName>
                                        </p:attrNameLst>
                                      </p:cBhvr>
                                      <p:rCtr x="10039" y="23"/>
                                    </p:animMotion>
                                  </p:childTnLst>
                                </p:cTn>
                              </p:par>
                            </p:childTnLst>
                          </p:cTn>
                        </p:par>
                      </p:childTnLst>
                    </p:cTn>
                  </p:par>
                  <p:par>
                    <p:cTn id="40" fill="hold">
                      <p:stCondLst>
                        <p:cond delay="indefinite"/>
                      </p:stCondLst>
                      <p:childTnLst>
                        <p:par>
                          <p:cTn id="41" fill="hold">
                            <p:stCondLst>
                              <p:cond delay="0"/>
                            </p:stCondLst>
                            <p:childTnLst>
                              <p:par>
                                <p:cTn id="42" presetID="3" presetClass="entr" presetSubtype="10" fill="hold" nodeType="clickEffect">
                                  <p:stCondLst>
                                    <p:cond delay="0"/>
                                  </p:stCondLst>
                                  <p:childTnLst>
                                    <p:set>
                                      <p:cBhvr>
                                        <p:cTn id="43" dur="1" fill="hold">
                                          <p:stCondLst>
                                            <p:cond delay="0"/>
                                          </p:stCondLst>
                                        </p:cTn>
                                        <p:tgtEl>
                                          <p:spTgt spid="202"/>
                                        </p:tgtEl>
                                        <p:attrNameLst>
                                          <p:attrName>style.visibility</p:attrName>
                                        </p:attrNameLst>
                                      </p:cBhvr>
                                      <p:to>
                                        <p:strVal val="visible"/>
                                      </p:to>
                                    </p:set>
                                    <p:animEffect transition="in" filter="blinds(horizontal)">
                                      <p:cBhvr>
                                        <p:cTn id="44" dur="500"/>
                                        <p:tgtEl>
                                          <p:spTgt spid="202"/>
                                        </p:tgtEl>
                                      </p:cBhvr>
                                    </p:animEffect>
                                  </p:childTnLst>
                                </p:cTn>
                              </p:par>
                              <p:par>
                                <p:cTn id="45" presetID="3" presetClass="exit" presetSubtype="10" fill="hold" nodeType="withEffect">
                                  <p:stCondLst>
                                    <p:cond delay="0"/>
                                  </p:stCondLst>
                                  <p:childTnLst>
                                    <p:animEffect transition="out" filter="blinds(horizontal)">
                                      <p:cBhvr>
                                        <p:cTn id="46" dur="500"/>
                                        <p:tgtEl>
                                          <p:spTgt spid="199"/>
                                        </p:tgtEl>
                                      </p:cBhvr>
                                    </p:animEffect>
                                    <p:set>
                                      <p:cBhvr>
                                        <p:cTn id="47" dur="1" fill="hold">
                                          <p:stCondLst>
                                            <p:cond delay="499"/>
                                          </p:stCondLst>
                                        </p:cTn>
                                        <p:tgtEl>
                                          <p:spTgt spid="199"/>
                                        </p:tgtEl>
                                        <p:attrNameLst>
                                          <p:attrName>style.visibility</p:attrName>
                                        </p:attrNameLst>
                                      </p:cBhvr>
                                      <p:to>
                                        <p:strVal val="hidden"/>
                                      </p:to>
                                    </p:set>
                                  </p:childTnLst>
                                </p:cTn>
                              </p:par>
                            </p:childTnLst>
                          </p:cTn>
                        </p:par>
                      </p:childTnLst>
                    </p:cTn>
                  </p:par>
                  <p:par>
                    <p:cTn id="48" fill="hold">
                      <p:stCondLst>
                        <p:cond delay="indefinite"/>
                      </p:stCondLst>
                      <p:childTnLst>
                        <p:par>
                          <p:cTn id="49" fill="hold">
                            <p:stCondLst>
                              <p:cond delay="0"/>
                            </p:stCondLst>
                            <p:childTnLst>
                              <p:par>
                                <p:cTn id="50" presetID="22" presetClass="entr" presetSubtype="4" fill="hold" grpId="0" nodeType="clickEffect">
                                  <p:stCondLst>
                                    <p:cond delay="0"/>
                                  </p:stCondLst>
                                  <p:childTnLst>
                                    <p:set>
                                      <p:cBhvr>
                                        <p:cTn id="51" dur="1" fill="hold">
                                          <p:stCondLst>
                                            <p:cond delay="0"/>
                                          </p:stCondLst>
                                        </p:cTn>
                                        <p:tgtEl>
                                          <p:spTgt spid="205"/>
                                        </p:tgtEl>
                                        <p:attrNameLst>
                                          <p:attrName>style.visibility</p:attrName>
                                        </p:attrNameLst>
                                      </p:cBhvr>
                                      <p:to>
                                        <p:strVal val="visible"/>
                                      </p:to>
                                    </p:set>
                                    <p:animEffect transition="in" filter="wipe(down)">
                                      <p:cBhvr>
                                        <p:cTn id="52" dur="500"/>
                                        <p:tgtEl>
                                          <p:spTgt spid="205"/>
                                        </p:tgtEl>
                                      </p:cBhvr>
                                    </p:animEffect>
                                  </p:childTnLst>
                                </p:cTn>
                              </p:par>
                              <p:par>
                                <p:cTn id="53" presetID="3" presetClass="exit" presetSubtype="10" fill="hold" nodeType="withEffect">
                                  <p:stCondLst>
                                    <p:cond delay="0"/>
                                  </p:stCondLst>
                                  <p:childTnLst>
                                    <p:animEffect transition="out" filter="blinds(horizontal)">
                                      <p:cBhvr>
                                        <p:cTn id="54" dur="500"/>
                                        <p:tgtEl>
                                          <p:spTgt spid="202"/>
                                        </p:tgtEl>
                                      </p:cBhvr>
                                    </p:animEffect>
                                    <p:set>
                                      <p:cBhvr>
                                        <p:cTn id="55" dur="1" fill="hold">
                                          <p:stCondLst>
                                            <p:cond delay="499"/>
                                          </p:stCondLst>
                                        </p:cTn>
                                        <p:tgtEl>
                                          <p:spTgt spid="202"/>
                                        </p:tgtEl>
                                        <p:attrNameLst>
                                          <p:attrName>style.visibility</p:attrName>
                                        </p:attrNameLst>
                                      </p:cBhvr>
                                      <p:to>
                                        <p:strVal val="hidden"/>
                                      </p:to>
                                    </p:set>
                                  </p:childTnLst>
                                </p:cTn>
                              </p:par>
                            </p:childTnLst>
                          </p:cTn>
                        </p:par>
                      </p:childTnLst>
                    </p:cTn>
                  </p:par>
                  <p:par>
                    <p:cTn id="56" fill="hold">
                      <p:stCondLst>
                        <p:cond delay="indefinite"/>
                      </p:stCondLst>
                      <p:childTnLst>
                        <p:par>
                          <p:cTn id="57" fill="hold">
                            <p:stCondLst>
                              <p:cond delay="0"/>
                            </p:stCondLst>
                            <p:childTnLst>
                              <p:par>
                                <p:cTn id="58" presetID="3" presetClass="entr" presetSubtype="10" fill="hold" nodeType="clickEffect">
                                  <p:stCondLst>
                                    <p:cond delay="0"/>
                                  </p:stCondLst>
                                  <p:childTnLst>
                                    <p:set>
                                      <p:cBhvr>
                                        <p:cTn id="59" dur="1" fill="hold">
                                          <p:stCondLst>
                                            <p:cond delay="0"/>
                                          </p:stCondLst>
                                        </p:cTn>
                                        <p:tgtEl>
                                          <p:spTgt spid="206"/>
                                        </p:tgtEl>
                                        <p:attrNameLst>
                                          <p:attrName>style.visibility</p:attrName>
                                        </p:attrNameLst>
                                      </p:cBhvr>
                                      <p:to>
                                        <p:strVal val="visible"/>
                                      </p:to>
                                    </p:set>
                                    <p:animEffect transition="in" filter="blinds(horizontal)">
                                      <p:cBhvr>
                                        <p:cTn id="60" dur="500"/>
                                        <p:tgtEl>
                                          <p:spTgt spid="206"/>
                                        </p:tgtEl>
                                      </p:cBhvr>
                                    </p:animEffect>
                                  </p:childTnLst>
                                </p:cTn>
                              </p:par>
                            </p:childTnLst>
                          </p:cTn>
                        </p:par>
                      </p:childTnLst>
                    </p:cTn>
                  </p:par>
                  <p:par>
                    <p:cTn id="61" fill="hold">
                      <p:stCondLst>
                        <p:cond delay="indefinite"/>
                      </p:stCondLst>
                      <p:childTnLst>
                        <p:par>
                          <p:cTn id="62" fill="hold">
                            <p:stCondLst>
                              <p:cond delay="0"/>
                            </p:stCondLst>
                            <p:childTnLst>
                              <p:par>
                                <p:cTn id="63" presetID="22" presetClass="entr" presetSubtype="8" fill="hold" grpId="0" nodeType="clickEffect">
                                  <p:stCondLst>
                                    <p:cond delay="0"/>
                                  </p:stCondLst>
                                  <p:childTnLst>
                                    <p:set>
                                      <p:cBhvr>
                                        <p:cTn id="64" dur="1" fill="hold">
                                          <p:stCondLst>
                                            <p:cond delay="0"/>
                                          </p:stCondLst>
                                        </p:cTn>
                                        <p:tgtEl>
                                          <p:spTgt spid="5"/>
                                        </p:tgtEl>
                                        <p:attrNameLst>
                                          <p:attrName>style.visibility</p:attrName>
                                        </p:attrNameLst>
                                      </p:cBhvr>
                                      <p:to>
                                        <p:strVal val="visible"/>
                                      </p:to>
                                    </p:set>
                                    <p:animEffect transition="in" filter="wipe(left)">
                                      <p:cBhvr>
                                        <p:cTn id="65" dur="500"/>
                                        <p:tgtEl>
                                          <p:spTgt spid="5"/>
                                        </p:tgtEl>
                                      </p:cBhvr>
                                    </p:animEffect>
                                  </p:childTnLst>
                                </p:cTn>
                              </p:par>
                              <p:par>
                                <p:cTn id="66" presetID="3" presetClass="entr" presetSubtype="10" fill="hold" nodeType="withEffect">
                                  <p:stCondLst>
                                    <p:cond delay="0"/>
                                  </p:stCondLst>
                                  <p:childTnLst>
                                    <p:set>
                                      <p:cBhvr>
                                        <p:cTn id="67" dur="1" fill="hold">
                                          <p:stCondLst>
                                            <p:cond delay="0"/>
                                          </p:stCondLst>
                                        </p:cTn>
                                        <p:tgtEl>
                                          <p:spTgt spid="213"/>
                                        </p:tgtEl>
                                        <p:attrNameLst>
                                          <p:attrName>style.visibility</p:attrName>
                                        </p:attrNameLst>
                                      </p:cBhvr>
                                      <p:to>
                                        <p:strVal val="visible"/>
                                      </p:to>
                                    </p:set>
                                    <p:animEffect transition="in" filter="blinds(horizontal)">
                                      <p:cBhvr>
                                        <p:cTn id="68" dur="500"/>
                                        <p:tgtEl>
                                          <p:spTgt spid="213"/>
                                        </p:tgtEl>
                                      </p:cBhvr>
                                    </p:animEffect>
                                  </p:childTnLst>
                                </p:cTn>
                              </p:par>
                              <p:par>
                                <p:cTn id="69" presetID="3" presetClass="exit" presetSubtype="10" fill="hold" nodeType="withEffect">
                                  <p:stCondLst>
                                    <p:cond delay="0"/>
                                  </p:stCondLst>
                                  <p:childTnLst>
                                    <p:animEffect transition="out" filter="blinds(horizontal)">
                                      <p:cBhvr>
                                        <p:cTn id="70" dur="500"/>
                                        <p:tgtEl>
                                          <p:spTgt spid="206"/>
                                        </p:tgtEl>
                                      </p:cBhvr>
                                    </p:animEffect>
                                    <p:set>
                                      <p:cBhvr>
                                        <p:cTn id="71" dur="1" fill="hold">
                                          <p:stCondLst>
                                            <p:cond delay="499"/>
                                          </p:stCondLst>
                                        </p:cTn>
                                        <p:tgtEl>
                                          <p:spTgt spid="206"/>
                                        </p:tgtEl>
                                        <p:attrNameLst>
                                          <p:attrName>style.visibility</p:attrName>
                                        </p:attrNameLst>
                                      </p:cBhvr>
                                      <p:to>
                                        <p:strVal val="hidden"/>
                                      </p:to>
                                    </p:set>
                                  </p:childTnLst>
                                </p:cTn>
                              </p:par>
                            </p:childTnLst>
                          </p:cTn>
                        </p:par>
                      </p:childTnLst>
                    </p:cTn>
                  </p:par>
                  <p:par>
                    <p:cTn id="72" fill="hold">
                      <p:stCondLst>
                        <p:cond delay="indefinite"/>
                      </p:stCondLst>
                      <p:childTnLst>
                        <p:par>
                          <p:cTn id="73" fill="hold">
                            <p:stCondLst>
                              <p:cond delay="0"/>
                            </p:stCondLst>
                            <p:childTnLst>
                              <p:par>
                                <p:cTn id="74" presetID="3" presetClass="entr" presetSubtype="10" fill="hold" nodeType="clickEffect">
                                  <p:stCondLst>
                                    <p:cond delay="0"/>
                                  </p:stCondLst>
                                  <p:childTnLst>
                                    <p:set>
                                      <p:cBhvr>
                                        <p:cTn id="75" dur="1" fill="hold">
                                          <p:stCondLst>
                                            <p:cond delay="0"/>
                                          </p:stCondLst>
                                        </p:cTn>
                                        <p:tgtEl>
                                          <p:spTgt spid="216"/>
                                        </p:tgtEl>
                                        <p:attrNameLst>
                                          <p:attrName>style.visibility</p:attrName>
                                        </p:attrNameLst>
                                      </p:cBhvr>
                                      <p:to>
                                        <p:strVal val="visible"/>
                                      </p:to>
                                    </p:set>
                                    <p:animEffect transition="in" filter="blinds(horizontal)">
                                      <p:cBhvr>
                                        <p:cTn id="76" dur="500"/>
                                        <p:tgtEl>
                                          <p:spTgt spid="216"/>
                                        </p:tgtEl>
                                      </p:cBhvr>
                                    </p:animEffect>
                                  </p:childTnLst>
                                </p:cTn>
                              </p:par>
                              <p:par>
                                <p:cTn id="77" presetID="3" presetClass="exit" presetSubtype="10" fill="hold" nodeType="withEffect">
                                  <p:stCondLst>
                                    <p:cond delay="0"/>
                                  </p:stCondLst>
                                  <p:childTnLst>
                                    <p:animEffect transition="out" filter="blinds(horizontal)">
                                      <p:cBhvr>
                                        <p:cTn id="78" dur="500"/>
                                        <p:tgtEl>
                                          <p:spTgt spid="213"/>
                                        </p:tgtEl>
                                      </p:cBhvr>
                                    </p:animEffect>
                                    <p:set>
                                      <p:cBhvr>
                                        <p:cTn id="79" dur="1" fill="hold">
                                          <p:stCondLst>
                                            <p:cond delay="499"/>
                                          </p:stCondLst>
                                        </p:cTn>
                                        <p:tgtEl>
                                          <p:spTgt spid="213"/>
                                        </p:tgtEl>
                                        <p:attrNameLst>
                                          <p:attrName>style.visibility</p:attrName>
                                        </p:attrNameLst>
                                      </p:cBhvr>
                                      <p:to>
                                        <p:strVal val="hidden"/>
                                      </p:to>
                                    </p:set>
                                  </p:childTnLst>
                                </p:cTn>
                              </p:par>
                            </p:childTnLst>
                          </p:cTn>
                        </p:par>
                      </p:childTnLst>
                    </p:cTn>
                  </p:par>
                  <p:par>
                    <p:cTn id="80" fill="hold">
                      <p:stCondLst>
                        <p:cond delay="indefinite"/>
                      </p:stCondLst>
                      <p:childTnLst>
                        <p:par>
                          <p:cTn id="81" fill="hold">
                            <p:stCondLst>
                              <p:cond delay="0"/>
                            </p:stCondLst>
                            <p:childTnLst>
                              <p:par>
                                <p:cTn id="82" presetID="22" presetClass="entr" presetSubtype="4" fill="hold" grpId="0" nodeType="clickEffect">
                                  <p:stCondLst>
                                    <p:cond delay="0"/>
                                  </p:stCondLst>
                                  <p:childTnLst>
                                    <p:set>
                                      <p:cBhvr>
                                        <p:cTn id="83" dur="1" fill="hold">
                                          <p:stCondLst>
                                            <p:cond delay="0"/>
                                          </p:stCondLst>
                                        </p:cTn>
                                        <p:tgtEl>
                                          <p:spTgt spid="219"/>
                                        </p:tgtEl>
                                        <p:attrNameLst>
                                          <p:attrName>style.visibility</p:attrName>
                                        </p:attrNameLst>
                                      </p:cBhvr>
                                      <p:to>
                                        <p:strVal val="visible"/>
                                      </p:to>
                                    </p:set>
                                    <p:animEffect transition="in" filter="wipe(down)">
                                      <p:cBhvr>
                                        <p:cTn id="84" dur="500"/>
                                        <p:tgtEl>
                                          <p:spTgt spid="2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build="p"/>
      <p:bldP spid="2" grpId="0" animBg="1"/>
      <p:bldP spid="6" grpId="0" animBg="1"/>
      <p:bldP spid="205" grpId="0" animBg="1"/>
      <p:bldP spid="219" grpId="0" animBg="1"/>
      <p:bldP spid="196" grpId="0" animBg="1"/>
      <p:bldP spid="212" grpId="0"/>
      <p:bldP spid="5" grpId="0" animBg="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D77F6B3D-40C4-9848-8743-540774A886CF}"/>
              </a:ext>
            </a:extLst>
          </p:cNvPr>
          <p:cNvSpPr/>
          <p:nvPr/>
        </p:nvSpPr>
        <p:spPr>
          <a:xfrm>
            <a:off x="509707" y="3349918"/>
            <a:ext cx="3974195" cy="2839831"/>
          </a:xfrm>
          <a:prstGeom prst="rect">
            <a:avLst/>
          </a:prstGeom>
          <a:solidFill>
            <a:schemeClr val="bg1">
              <a:lumMod val="85000"/>
            </a:schemeClr>
          </a:solidFill>
          <a:ln w="28575">
            <a:noFill/>
            <a:prstDash val="dash"/>
          </a:ln>
          <a:effectLst/>
        </p:spPr>
        <p:style>
          <a:lnRef idx="1">
            <a:schemeClr val="accent3"/>
          </a:lnRef>
          <a:fillRef idx="3">
            <a:schemeClr val="accent3"/>
          </a:fillRef>
          <a:effectRef idx="2">
            <a:schemeClr val="accent3"/>
          </a:effectRef>
          <a:fontRef idx="minor">
            <a:schemeClr val="lt1"/>
          </a:fontRef>
        </p:style>
        <p:txBody>
          <a:bodyPr lIns="0" tIns="0" rIns="0" bIns="118841" rtlCol="0" anchor="b" anchorCtr="0"/>
          <a:lstStyle/>
          <a:p>
            <a:pPr algn="ctr"/>
            <a:endParaRPr lang="en-US" sz="1600" b="1">
              <a:solidFill>
                <a:srgbClr val="717074"/>
              </a:solidFill>
              <a:latin typeface="Metropolis"/>
              <a:ea typeface="Gotham Rounded Book" charset="0"/>
              <a:cs typeface="Gotham Rounded Book" charset="0"/>
            </a:endParaRPr>
          </a:p>
        </p:txBody>
      </p:sp>
      <p:sp>
        <p:nvSpPr>
          <p:cNvPr id="78" name="Rectangle 77">
            <a:extLst>
              <a:ext uri="{FF2B5EF4-FFF2-40B4-BE49-F238E27FC236}">
                <a16:creationId xmlns:a16="http://schemas.microsoft.com/office/drawing/2014/main" id="{8D0A3B4B-375E-3F4C-BF1D-39353F428424}"/>
              </a:ext>
            </a:extLst>
          </p:cNvPr>
          <p:cNvSpPr/>
          <p:nvPr/>
        </p:nvSpPr>
        <p:spPr bwMode="auto">
          <a:xfrm>
            <a:off x="758382" y="4426455"/>
            <a:ext cx="3603131" cy="364002"/>
          </a:xfrm>
          <a:prstGeom prst="rect">
            <a:avLst/>
          </a:prstGeom>
          <a:solidFill>
            <a:schemeClr val="accent1">
              <a:lumMod val="50000"/>
            </a:schemeClr>
          </a:solidFill>
          <a:ln>
            <a:noFill/>
            <a:miter lim="800000"/>
            <a:headEnd/>
            <a:tailEnd/>
          </a:ln>
        </p:spPr>
        <p:style>
          <a:lnRef idx="2">
            <a:schemeClr val="dk1"/>
          </a:lnRef>
          <a:fillRef idx="1">
            <a:schemeClr val="lt1"/>
          </a:fillRef>
          <a:effectRef idx="0">
            <a:schemeClr val="dk1"/>
          </a:effectRef>
          <a:fontRef idx="minor">
            <a:schemeClr val="dk1"/>
          </a:fontRef>
        </p:style>
        <p:txBody>
          <a:bodyPr wrap="none" lIns="0" tIns="0" rIns="0" bIns="0" rtlCol="0" anchor="ctr"/>
          <a:lstStyle/>
          <a:p>
            <a:pPr algn="ctr"/>
            <a:r>
              <a:rPr lang="en-US" sz="1100" dirty="0">
                <a:solidFill>
                  <a:prstClr val="white"/>
                </a:solidFill>
                <a:latin typeface="Metropolis"/>
                <a:ea typeface="Gotham Rounded Book" charset="0"/>
                <a:cs typeface="Gotham Rounded Book" charset="0"/>
              </a:rPr>
              <a:t>Virtual Switch (</a:t>
            </a:r>
            <a:r>
              <a:rPr lang="en-US" sz="1100" dirty="0" err="1">
                <a:solidFill>
                  <a:prstClr val="white"/>
                </a:solidFill>
                <a:latin typeface="Metropolis"/>
                <a:ea typeface="Gotham Rounded Book" charset="0"/>
                <a:cs typeface="Gotham Rounded Book" charset="0"/>
              </a:rPr>
              <a:t>vSS</a:t>
            </a:r>
            <a:r>
              <a:rPr lang="en-US" sz="1100" dirty="0">
                <a:solidFill>
                  <a:prstClr val="white"/>
                </a:solidFill>
                <a:latin typeface="Metropolis"/>
                <a:ea typeface="Gotham Rounded Book" charset="0"/>
                <a:cs typeface="Gotham Rounded Book" charset="0"/>
              </a:rPr>
              <a:t> / </a:t>
            </a:r>
            <a:r>
              <a:rPr lang="en-US" sz="1100" dirty="0" err="1">
                <a:solidFill>
                  <a:prstClr val="white"/>
                </a:solidFill>
                <a:latin typeface="Metropolis"/>
                <a:ea typeface="Gotham Rounded Book" charset="0"/>
                <a:cs typeface="Gotham Rounded Book" charset="0"/>
              </a:rPr>
              <a:t>vDS</a:t>
            </a:r>
            <a:r>
              <a:rPr lang="en-US" sz="1100" dirty="0">
                <a:solidFill>
                  <a:prstClr val="white"/>
                </a:solidFill>
                <a:latin typeface="Metropolis"/>
                <a:ea typeface="Gotham Rounded Book" charset="0"/>
                <a:cs typeface="Gotham Rounded Book" charset="0"/>
              </a:rPr>
              <a:t>)</a:t>
            </a:r>
          </a:p>
        </p:txBody>
      </p:sp>
      <p:sp>
        <p:nvSpPr>
          <p:cNvPr id="3" name="Title 2">
            <a:extLst>
              <a:ext uri="{FF2B5EF4-FFF2-40B4-BE49-F238E27FC236}">
                <a16:creationId xmlns:a16="http://schemas.microsoft.com/office/drawing/2014/main" id="{6AE2DB36-47BC-1245-9733-46A352F893D6}"/>
              </a:ext>
            </a:extLst>
          </p:cNvPr>
          <p:cNvSpPr>
            <a:spLocks noGrp="1"/>
          </p:cNvSpPr>
          <p:nvPr>
            <p:ph type="title"/>
          </p:nvPr>
        </p:nvSpPr>
        <p:spPr/>
        <p:txBody>
          <a:bodyPr/>
          <a:lstStyle/>
          <a:p>
            <a:r>
              <a:rPr lang="en-GB" dirty="0" err="1"/>
              <a:t>vSwitch</a:t>
            </a:r>
            <a:r>
              <a:rPr lang="en-GB" dirty="0"/>
              <a:t> Characteristics</a:t>
            </a:r>
          </a:p>
        </p:txBody>
      </p:sp>
      <p:sp>
        <p:nvSpPr>
          <p:cNvPr id="4" name="Subtitle 3">
            <a:extLst>
              <a:ext uri="{FF2B5EF4-FFF2-40B4-BE49-F238E27FC236}">
                <a16:creationId xmlns:a16="http://schemas.microsoft.com/office/drawing/2014/main" id="{DD67BF23-2CBF-0F42-BEB4-39C8249DE00B}"/>
              </a:ext>
            </a:extLst>
          </p:cNvPr>
          <p:cNvSpPr>
            <a:spLocks noGrp="1"/>
          </p:cNvSpPr>
          <p:nvPr>
            <p:ph type="subTitle" idx="10"/>
          </p:nvPr>
        </p:nvSpPr>
        <p:spPr/>
        <p:txBody>
          <a:bodyPr/>
          <a:lstStyle/>
          <a:p>
            <a:endParaRPr lang="en-GB" dirty="0"/>
          </a:p>
        </p:txBody>
      </p:sp>
      <p:grpSp>
        <p:nvGrpSpPr>
          <p:cNvPr id="6" name="Group 5">
            <a:extLst>
              <a:ext uri="{FF2B5EF4-FFF2-40B4-BE49-F238E27FC236}">
                <a16:creationId xmlns:a16="http://schemas.microsoft.com/office/drawing/2014/main" id="{8710264B-9947-1C43-AA5C-3B4E8D057A77}"/>
              </a:ext>
            </a:extLst>
          </p:cNvPr>
          <p:cNvGrpSpPr/>
          <p:nvPr/>
        </p:nvGrpSpPr>
        <p:grpSpPr>
          <a:xfrm>
            <a:off x="1299500" y="2443397"/>
            <a:ext cx="631863" cy="632115"/>
            <a:chOff x="2159140" y="7009631"/>
            <a:chExt cx="4501800" cy="4503600"/>
          </a:xfrm>
          <a:solidFill>
            <a:schemeClr val="tx1"/>
          </a:solidFill>
        </p:grpSpPr>
        <p:sp>
          <p:nvSpPr>
            <p:cNvPr id="7" name="Freeform: Shape 6">
              <a:extLst>
                <a:ext uri="{FF2B5EF4-FFF2-40B4-BE49-F238E27FC236}">
                  <a16:creationId xmlns:a16="http://schemas.microsoft.com/office/drawing/2014/main" id="{B1270BAD-BC12-7E4A-8A59-2463F49832C3}"/>
                </a:ext>
              </a:extLst>
            </p:cNvPr>
            <p:cNvSpPr/>
            <p:nvPr/>
          </p:nvSpPr>
          <p:spPr>
            <a:xfrm>
              <a:off x="2159140" y="7009631"/>
              <a:ext cx="4501800" cy="4503600"/>
            </a:xfrm>
            <a:custGeom>
              <a:avLst/>
              <a:gdLst/>
              <a:ahLst/>
              <a:cxnLst>
                <a:cxn ang="3cd4">
                  <a:pos x="hc" y="t"/>
                </a:cxn>
                <a:cxn ang="cd2">
                  <a:pos x="l" y="vc"/>
                </a:cxn>
                <a:cxn ang="cd4">
                  <a:pos x="hc" y="b"/>
                </a:cxn>
                <a:cxn ang="0">
                  <a:pos x="r" y="vc"/>
                </a:cxn>
              </a:cxnLst>
              <a:rect l="l" t="t" r="r" b="b"/>
              <a:pathLst>
                <a:path w="12506" h="12511">
                  <a:moveTo>
                    <a:pt x="11985" y="521"/>
                  </a:moveTo>
                  <a:lnTo>
                    <a:pt x="11985" y="11990"/>
                  </a:lnTo>
                  <a:lnTo>
                    <a:pt x="517" y="11990"/>
                  </a:lnTo>
                  <a:lnTo>
                    <a:pt x="517" y="521"/>
                  </a:lnTo>
                  <a:close/>
                  <a:moveTo>
                    <a:pt x="12506" y="0"/>
                  </a:moveTo>
                  <a:lnTo>
                    <a:pt x="0" y="0"/>
                  </a:lnTo>
                  <a:lnTo>
                    <a:pt x="0" y="12511"/>
                  </a:lnTo>
                  <a:lnTo>
                    <a:pt x="12506" y="1251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8" name="Freeform: Shape 7">
              <a:extLst>
                <a:ext uri="{FF2B5EF4-FFF2-40B4-BE49-F238E27FC236}">
                  <a16:creationId xmlns:a16="http://schemas.microsoft.com/office/drawing/2014/main" id="{1541A069-198C-7B4B-B7D3-F68EFF7D03AD}"/>
                </a:ext>
              </a:extLst>
            </p:cNvPr>
            <p:cNvSpPr/>
            <p:nvPr/>
          </p:nvSpPr>
          <p:spPr>
            <a:xfrm>
              <a:off x="2739820" y="8364671"/>
              <a:ext cx="3336120" cy="914400"/>
            </a:xfrm>
            <a:custGeom>
              <a:avLst/>
              <a:gdLst/>
              <a:ahLst/>
              <a:cxnLst>
                <a:cxn ang="3cd4">
                  <a:pos x="hc" y="t"/>
                </a:cxn>
                <a:cxn ang="cd2">
                  <a:pos x="l" y="vc"/>
                </a:cxn>
                <a:cxn ang="cd4">
                  <a:pos x="hc" y="b"/>
                </a:cxn>
                <a:cxn ang="0">
                  <a:pos x="r" y="vc"/>
                </a:cxn>
              </a:cxnLst>
              <a:rect l="l" t="t" r="r" b="b"/>
              <a:pathLst>
                <a:path w="9268" h="2541">
                  <a:moveTo>
                    <a:pt x="0" y="1269"/>
                  </a:moveTo>
                  <a:lnTo>
                    <a:pt x="1272" y="2541"/>
                  </a:lnTo>
                  <a:lnTo>
                    <a:pt x="1272" y="1848"/>
                  </a:lnTo>
                  <a:lnTo>
                    <a:pt x="9268" y="1848"/>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9" name="Freeform: Shape 8">
              <a:extLst>
                <a:ext uri="{FF2B5EF4-FFF2-40B4-BE49-F238E27FC236}">
                  <a16:creationId xmlns:a16="http://schemas.microsoft.com/office/drawing/2014/main" id="{8427153C-009A-F248-BC95-FFA926B29B4E}"/>
                </a:ext>
              </a:extLst>
            </p:cNvPr>
            <p:cNvSpPr/>
            <p:nvPr/>
          </p:nvSpPr>
          <p:spPr>
            <a:xfrm>
              <a:off x="2739820" y="10077192"/>
              <a:ext cx="3336120" cy="914400"/>
            </a:xfrm>
            <a:custGeom>
              <a:avLst/>
              <a:gdLst/>
              <a:ahLst/>
              <a:cxnLst>
                <a:cxn ang="3cd4">
                  <a:pos x="hc" y="t"/>
                </a:cxn>
                <a:cxn ang="cd2">
                  <a:pos x="l" y="vc"/>
                </a:cxn>
                <a:cxn ang="cd4">
                  <a:pos x="hc" y="b"/>
                </a:cxn>
                <a:cxn ang="0">
                  <a:pos x="r" y="vc"/>
                </a:cxn>
              </a:cxnLst>
              <a:rect l="l" t="t" r="r" b="b"/>
              <a:pathLst>
                <a:path w="9268" h="2541">
                  <a:moveTo>
                    <a:pt x="0" y="1273"/>
                  </a:moveTo>
                  <a:lnTo>
                    <a:pt x="1272" y="2541"/>
                  </a:lnTo>
                  <a:lnTo>
                    <a:pt x="1272" y="1847"/>
                  </a:lnTo>
                  <a:lnTo>
                    <a:pt x="9268" y="1847"/>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0" name="Freeform: Shape 9">
              <a:extLst>
                <a:ext uri="{FF2B5EF4-FFF2-40B4-BE49-F238E27FC236}">
                  <a16:creationId xmlns:a16="http://schemas.microsoft.com/office/drawing/2014/main" id="{2EA3BC91-816C-1141-88DE-EDE455521912}"/>
                </a:ext>
              </a:extLst>
            </p:cNvPr>
            <p:cNvSpPr/>
            <p:nvPr/>
          </p:nvSpPr>
          <p:spPr>
            <a:xfrm>
              <a:off x="2739820" y="9220392"/>
              <a:ext cx="3336120" cy="914400"/>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52"/>
                  </a:lnTo>
                  <a:lnTo>
                    <a:pt x="7995" y="1852"/>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1" name="Freeform: Shape 10">
              <a:extLst>
                <a:ext uri="{FF2B5EF4-FFF2-40B4-BE49-F238E27FC236}">
                  <a16:creationId xmlns:a16="http://schemas.microsoft.com/office/drawing/2014/main" id="{9DAED0A2-660D-234C-BAF7-B6AAD876F281}"/>
                </a:ext>
              </a:extLst>
            </p:cNvPr>
            <p:cNvSpPr/>
            <p:nvPr/>
          </p:nvSpPr>
          <p:spPr>
            <a:xfrm>
              <a:off x="2739823" y="7507512"/>
              <a:ext cx="3325998" cy="914401"/>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48"/>
                  </a:lnTo>
                  <a:lnTo>
                    <a:pt x="7995" y="1848"/>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grpSp>
      <p:cxnSp>
        <p:nvCxnSpPr>
          <p:cNvPr id="12" name="Straight Connector 11">
            <a:extLst>
              <a:ext uri="{FF2B5EF4-FFF2-40B4-BE49-F238E27FC236}">
                <a16:creationId xmlns:a16="http://schemas.microsoft.com/office/drawing/2014/main" id="{5701BFE1-14D9-EB4F-AD6F-74E22F7FC26D}"/>
              </a:ext>
            </a:extLst>
          </p:cNvPr>
          <p:cNvCxnSpPr>
            <a:cxnSpLocks/>
            <a:endCxn id="7" idx="2"/>
          </p:cNvCxnSpPr>
          <p:nvPr/>
        </p:nvCxnSpPr>
        <p:spPr bwMode="gray">
          <a:xfrm flipH="1" flipV="1">
            <a:off x="1615432" y="3075512"/>
            <a:ext cx="416069" cy="378856"/>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4" name="Rectangle 13">
            <a:extLst>
              <a:ext uri="{FF2B5EF4-FFF2-40B4-BE49-F238E27FC236}">
                <a16:creationId xmlns:a16="http://schemas.microsoft.com/office/drawing/2014/main" id="{1851AD19-7525-BD4C-8FC8-EDBFE7D899F1}"/>
              </a:ext>
            </a:extLst>
          </p:cNvPr>
          <p:cNvSpPr/>
          <p:nvPr/>
        </p:nvSpPr>
        <p:spPr bwMode="gray">
          <a:xfrm>
            <a:off x="1589078" y="4248202"/>
            <a:ext cx="1666875" cy="233570"/>
          </a:xfrm>
          <a:prstGeom prst="rect">
            <a:avLst/>
          </a:prstGeom>
          <a:solidFill>
            <a:srgbClr val="820024"/>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Uplink Port Group</a:t>
            </a:r>
          </a:p>
        </p:txBody>
      </p:sp>
      <p:sp>
        <p:nvSpPr>
          <p:cNvPr id="15" name="Freeform 21">
            <a:extLst>
              <a:ext uri="{FF2B5EF4-FFF2-40B4-BE49-F238E27FC236}">
                <a16:creationId xmlns:a16="http://schemas.microsoft.com/office/drawing/2014/main" id="{0F02DBDD-4B42-A14E-8E20-B0FD2183134B}"/>
              </a:ext>
            </a:extLst>
          </p:cNvPr>
          <p:cNvSpPr>
            <a:spLocks noChangeAspect="1" noEditPoints="1"/>
          </p:cNvSpPr>
          <p:nvPr/>
        </p:nvSpPr>
        <p:spPr bwMode="auto">
          <a:xfrm>
            <a:off x="1877772" y="3440819"/>
            <a:ext cx="308460" cy="232520"/>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cxnSp>
        <p:nvCxnSpPr>
          <p:cNvPr id="16" name="Straight Connector 15">
            <a:extLst>
              <a:ext uri="{FF2B5EF4-FFF2-40B4-BE49-F238E27FC236}">
                <a16:creationId xmlns:a16="http://schemas.microsoft.com/office/drawing/2014/main" id="{780BFD62-EDE3-D643-88D1-3B603C6D281D}"/>
              </a:ext>
            </a:extLst>
          </p:cNvPr>
          <p:cNvCxnSpPr>
            <a:cxnSpLocks/>
          </p:cNvCxnSpPr>
          <p:nvPr/>
        </p:nvCxnSpPr>
        <p:spPr bwMode="gray">
          <a:xfrm flipH="1" flipV="1">
            <a:off x="2075180" y="3672704"/>
            <a:ext cx="54952" cy="40530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9E8BAB94-4E95-BB41-9B49-32F837DFFEBD}"/>
              </a:ext>
            </a:extLst>
          </p:cNvPr>
          <p:cNvCxnSpPr>
            <a:cxnSpLocks/>
            <a:stCxn id="27" idx="21"/>
            <a:endCxn id="74" idx="0"/>
          </p:cNvCxnSpPr>
          <p:nvPr/>
        </p:nvCxnSpPr>
        <p:spPr bwMode="gray">
          <a:xfrm flipH="1">
            <a:off x="2815022" y="3675274"/>
            <a:ext cx="124453" cy="358681"/>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C9239F3C-4459-0D45-B6C0-E9FDD56FDE05}"/>
              </a:ext>
            </a:extLst>
          </p:cNvPr>
          <p:cNvCxnSpPr>
            <a:cxnSpLocks/>
            <a:endCxn id="22" idx="2"/>
          </p:cNvCxnSpPr>
          <p:nvPr/>
        </p:nvCxnSpPr>
        <p:spPr bwMode="gray">
          <a:xfrm flipV="1">
            <a:off x="2950593" y="3073732"/>
            <a:ext cx="362525" cy="372922"/>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9" name="Rectangle 18">
            <a:extLst>
              <a:ext uri="{FF2B5EF4-FFF2-40B4-BE49-F238E27FC236}">
                <a16:creationId xmlns:a16="http://schemas.microsoft.com/office/drawing/2014/main" id="{D1FBA3E5-329F-7D41-8EAB-E599A7E496EB}"/>
              </a:ext>
            </a:extLst>
          </p:cNvPr>
          <p:cNvSpPr/>
          <p:nvPr/>
        </p:nvSpPr>
        <p:spPr>
          <a:xfrm>
            <a:off x="628982" y="3439511"/>
            <a:ext cx="1328118" cy="253916"/>
          </a:xfrm>
          <a:prstGeom prst="rect">
            <a:avLst/>
          </a:prstGeom>
        </p:spPr>
        <p:txBody>
          <a:bodyPr wrap="square">
            <a:spAutoFit/>
          </a:bodyPr>
          <a:lstStyle/>
          <a:p>
            <a:pPr algn="ctr"/>
            <a:r>
              <a:rPr lang="en-US" sz="1050" b="1" dirty="0">
                <a:latin typeface="Metropolis" pitchFamily="2" charset="77"/>
              </a:rPr>
              <a:t>vmnic0 / pNIC0</a:t>
            </a:r>
            <a:endParaRPr lang="en-GB" sz="1050" b="1" dirty="0">
              <a:latin typeface="Metropolis" pitchFamily="2" charset="77"/>
            </a:endParaRPr>
          </a:p>
        </p:txBody>
      </p:sp>
      <p:sp>
        <p:nvSpPr>
          <p:cNvPr id="20" name="Rectangle 19">
            <a:extLst>
              <a:ext uri="{FF2B5EF4-FFF2-40B4-BE49-F238E27FC236}">
                <a16:creationId xmlns:a16="http://schemas.microsoft.com/office/drawing/2014/main" id="{02CC57AF-CE1B-DF40-AF38-4419C97ECE2E}"/>
              </a:ext>
            </a:extLst>
          </p:cNvPr>
          <p:cNvSpPr/>
          <p:nvPr/>
        </p:nvSpPr>
        <p:spPr>
          <a:xfrm>
            <a:off x="2966968" y="3479187"/>
            <a:ext cx="1206142" cy="253916"/>
          </a:xfrm>
          <a:prstGeom prst="rect">
            <a:avLst/>
          </a:prstGeom>
        </p:spPr>
        <p:txBody>
          <a:bodyPr wrap="square">
            <a:spAutoFit/>
          </a:bodyPr>
          <a:lstStyle/>
          <a:p>
            <a:pPr algn="ctr"/>
            <a:r>
              <a:rPr lang="en-US" sz="1050" b="1" dirty="0">
                <a:latin typeface="Metropolis" pitchFamily="2" charset="77"/>
              </a:rPr>
              <a:t>vmnic1 / pNIC1</a:t>
            </a:r>
            <a:endParaRPr lang="en-GB" sz="1050" b="1" dirty="0">
              <a:latin typeface="Metropolis" pitchFamily="2" charset="77"/>
            </a:endParaRPr>
          </a:p>
        </p:txBody>
      </p:sp>
      <p:grpSp>
        <p:nvGrpSpPr>
          <p:cNvPr id="21" name="Group 20">
            <a:extLst>
              <a:ext uri="{FF2B5EF4-FFF2-40B4-BE49-F238E27FC236}">
                <a16:creationId xmlns:a16="http://schemas.microsoft.com/office/drawing/2014/main" id="{F5F8EE15-F015-E042-838F-B60858B5BAC4}"/>
              </a:ext>
            </a:extLst>
          </p:cNvPr>
          <p:cNvGrpSpPr/>
          <p:nvPr/>
        </p:nvGrpSpPr>
        <p:grpSpPr>
          <a:xfrm>
            <a:off x="2997186" y="2441617"/>
            <a:ext cx="631863" cy="632115"/>
            <a:chOff x="2159140" y="7009631"/>
            <a:chExt cx="4501800" cy="4503600"/>
          </a:xfrm>
          <a:solidFill>
            <a:schemeClr val="tx1"/>
          </a:solidFill>
        </p:grpSpPr>
        <p:sp>
          <p:nvSpPr>
            <p:cNvPr id="22" name="Freeform: Shape 6">
              <a:extLst>
                <a:ext uri="{FF2B5EF4-FFF2-40B4-BE49-F238E27FC236}">
                  <a16:creationId xmlns:a16="http://schemas.microsoft.com/office/drawing/2014/main" id="{95DE3B9A-228D-B34B-99C7-089DBA6104D6}"/>
                </a:ext>
              </a:extLst>
            </p:cNvPr>
            <p:cNvSpPr/>
            <p:nvPr/>
          </p:nvSpPr>
          <p:spPr>
            <a:xfrm>
              <a:off x="2159140" y="7009631"/>
              <a:ext cx="4501800" cy="4503600"/>
            </a:xfrm>
            <a:custGeom>
              <a:avLst/>
              <a:gdLst/>
              <a:ahLst/>
              <a:cxnLst>
                <a:cxn ang="3cd4">
                  <a:pos x="hc" y="t"/>
                </a:cxn>
                <a:cxn ang="cd2">
                  <a:pos x="l" y="vc"/>
                </a:cxn>
                <a:cxn ang="cd4">
                  <a:pos x="hc" y="b"/>
                </a:cxn>
                <a:cxn ang="0">
                  <a:pos x="r" y="vc"/>
                </a:cxn>
              </a:cxnLst>
              <a:rect l="l" t="t" r="r" b="b"/>
              <a:pathLst>
                <a:path w="12506" h="12511">
                  <a:moveTo>
                    <a:pt x="11985" y="521"/>
                  </a:moveTo>
                  <a:lnTo>
                    <a:pt x="11985" y="11990"/>
                  </a:lnTo>
                  <a:lnTo>
                    <a:pt x="517" y="11990"/>
                  </a:lnTo>
                  <a:lnTo>
                    <a:pt x="517" y="521"/>
                  </a:lnTo>
                  <a:close/>
                  <a:moveTo>
                    <a:pt x="12506" y="0"/>
                  </a:moveTo>
                  <a:lnTo>
                    <a:pt x="0" y="0"/>
                  </a:lnTo>
                  <a:lnTo>
                    <a:pt x="0" y="12511"/>
                  </a:lnTo>
                  <a:lnTo>
                    <a:pt x="12506" y="1251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23" name="Freeform: Shape 7">
              <a:extLst>
                <a:ext uri="{FF2B5EF4-FFF2-40B4-BE49-F238E27FC236}">
                  <a16:creationId xmlns:a16="http://schemas.microsoft.com/office/drawing/2014/main" id="{DD31E9C8-78A8-834C-A8CB-206BDADF7F88}"/>
                </a:ext>
              </a:extLst>
            </p:cNvPr>
            <p:cNvSpPr/>
            <p:nvPr/>
          </p:nvSpPr>
          <p:spPr>
            <a:xfrm>
              <a:off x="2739820" y="8364671"/>
              <a:ext cx="3336120" cy="914400"/>
            </a:xfrm>
            <a:custGeom>
              <a:avLst/>
              <a:gdLst/>
              <a:ahLst/>
              <a:cxnLst>
                <a:cxn ang="3cd4">
                  <a:pos x="hc" y="t"/>
                </a:cxn>
                <a:cxn ang="cd2">
                  <a:pos x="l" y="vc"/>
                </a:cxn>
                <a:cxn ang="cd4">
                  <a:pos x="hc" y="b"/>
                </a:cxn>
                <a:cxn ang="0">
                  <a:pos x="r" y="vc"/>
                </a:cxn>
              </a:cxnLst>
              <a:rect l="l" t="t" r="r" b="b"/>
              <a:pathLst>
                <a:path w="9268" h="2541">
                  <a:moveTo>
                    <a:pt x="0" y="1269"/>
                  </a:moveTo>
                  <a:lnTo>
                    <a:pt x="1272" y="2541"/>
                  </a:lnTo>
                  <a:lnTo>
                    <a:pt x="1272" y="1848"/>
                  </a:lnTo>
                  <a:lnTo>
                    <a:pt x="9268" y="1848"/>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24" name="Freeform: Shape 8">
              <a:extLst>
                <a:ext uri="{FF2B5EF4-FFF2-40B4-BE49-F238E27FC236}">
                  <a16:creationId xmlns:a16="http://schemas.microsoft.com/office/drawing/2014/main" id="{AB2E0937-C9AC-2646-B025-B7763B9480E6}"/>
                </a:ext>
              </a:extLst>
            </p:cNvPr>
            <p:cNvSpPr/>
            <p:nvPr/>
          </p:nvSpPr>
          <p:spPr>
            <a:xfrm>
              <a:off x="2739820" y="10077192"/>
              <a:ext cx="3336120" cy="914400"/>
            </a:xfrm>
            <a:custGeom>
              <a:avLst/>
              <a:gdLst/>
              <a:ahLst/>
              <a:cxnLst>
                <a:cxn ang="3cd4">
                  <a:pos x="hc" y="t"/>
                </a:cxn>
                <a:cxn ang="cd2">
                  <a:pos x="l" y="vc"/>
                </a:cxn>
                <a:cxn ang="cd4">
                  <a:pos x="hc" y="b"/>
                </a:cxn>
                <a:cxn ang="0">
                  <a:pos x="r" y="vc"/>
                </a:cxn>
              </a:cxnLst>
              <a:rect l="l" t="t" r="r" b="b"/>
              <a:pathLst>
                <a:path w="9268" h="2541">
                  <a:moveTo>
                    <a:pt x="0" y="1273"/>
                  </a:moveTo>
                  <a:lnTo>
                    <a:pt x="1272" y="2541"/>
                  </a:lnTo>
                  <a:lnTo>
                    <a:pt x="1272" y="1847"/>
                  </a:lnTo>
                  <a:lnTo>
                    <a:pt x="9268" y="1847"/>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25" name="Freeform: Shape 9">
              <a:extLst>
                <a:ext uri="{FF2B5EF4-FFF2-40B4-BE49-F238E27FC236}">
                  <a16:creationId xmlns:a16="http://schemas.microsoft.com/office/drawing/2014/main" id="{FF12FD6B-CFA1-8945-8BB6-BE7B2B5E76AE}"/>
                </a:ext>
              </a:extLst>
            </p:cNvPr>
            <p:cNvSpPr/>
            <p:nvPr/>
          </p:nvSpPr>
          <p:spPr>
            <a:xfrm>
              <a:off x="2739820" y="9220392"/>
              <a:ext cx="3336120" cy="914400"/>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52"/>
                  </a:lnTo>
                  <a:lnTo>
                    <a:pt x="7995" y="1852"/>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26" name="Freeform: Shape 10">
              <a:extLst>
                <a:ext uri="{FF2B5EF4-FFF2-40B4-BE49-F238E27FC236}">
                  <a16:creationId xmlns:a16="http://schemas.microsoft.com/office/drawing/2014/main" id="{82C43FBB-BC52-BA41-BAA7-C79FCC6DB3F7}"/>
                </a:ext>
              </a:extLst>
            </p:cNvPr>
            <p:cNvSpPr/>
            <p:nvPr/>
          </p:nvSpPr>
          <p:spPr>
            <a:xfrm>
              <a:off x="2739823" y="7507512"/>
              <a:ext cx="3325998" cy="914401"/>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48"/>
                  </a:lnTo>
                  <a:lnTo>
                    <a:pt x="7995" y="1848"/>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grpSp>
      <p:sp>
        <p:nvSpPr>
          <p:cNvPr id="27" name="Freeform 21">
            <a:extLst>
              <a:ext uri="{FF2B5EF4-FFF2-40B4-BE49-F238E27FC236}">
                <a16:creationId xmlns:a16="http://schemas.microsoft.com/office/drawing/2014/main" id="{CC40357E-A70A-0A4E-A40E-4D40ACAA11A6}"/>
              </a:ext>
            </a:extLst>
          </p:cNvPr>
          <p:cNvSpPr>
            <a:spLocks noChangeAspect="1" noEditPoints="1"/>
          </p:cNvSpPr>
          <p:nvPr/>
        </p:nvSpPr>
        <p:spPr bwMode="auto">
          <a:xfrm>
            <a:off x="2740261" y="3439134"/>
            <a:ext cx="308460" cy="249980"/>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8" name="Rectangle 27">
            <a:extLst>
              <a:ext uri="{FF2B5EF4-FFF2-40B4-BE49-F238E27FC236}">
                <a16:creationId xmlns:a16="http://schemas.microsoft.com/office/drawing/2014/main" id="{8CC90420-9F5A-3942-8BDB-DA409C5CEBDD}"/>
              </a:ext>
            </a:extLst>
          </p:cNvPr>
          <p:cNvSpPr/>
          <p:nvPr/>
        </p:nvSpPr>
        <p:spPr>
          <a:xfrm>
            <a:off x="405041" y="1983836"/>
            <a:ext cx="2197911" cy="261610"/>
          </a:xfrm>
          <a:prstGeom prst="rect">
            <a:avLst/>
          </a:prstGeom>
        </p:spPr>
        <p:txBody>
          <a:bodyPr wrap="square">
            <a:spAutoFit/>
          </a:bodyPr>
          <a:lstStyle/>
          <a:p>
            <a:r>
              <a:rPr lang="en-US" sz="1100">
                <a:solidFill>
                  <a:schemeClr val="tx2"/>
                </a:solidFill>
              </a:rPr>
              <a:t>Physical Switches</a:t>
            </a:r>
          </a:p>
        </p:txBody>
      </p:sp>
      <p:sp>
        <p:nvSpPr>
          <p:cNvPr id="39" name="Rectangle 38">
            <a:extLst>
              <a:ext uri="{FF2B5EF4-FFF2-40B4-BE49-F238E27FC236}">
                <a16:creationId xmlns:a16="http://schemas.microsoft.com/office/drawing/2014/main" id="{3665E3B9-88E7-0648-91FD-5B25A0372F64}"/>
              </a:ext>
            </a:extLst>
          </p:cNvPr>
          <p:cNvSpPr/>
          <p:nvPr/>
        </p:nvSpPr>
        <p:spPr bwMode="gray">
          <a:xfrm>
            <a:off x="1299500" y="4766529"/>
            <a:ext cx="2329263" cy="223160"/>
          </a:xfrm>
          <a:prstGeom prst="rect">
            <a:avLst/>
          </a:prstGeom>
          <a:solidFill>
            <a:schemeClr val="tx1"/>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Virtual Machine Port Group</a:t>
            </a:r>
          </a:p>
          <a:p>
            <a:pPr algn="ctr">
              <a:lnSpc>
                <a:spcPct val="90000"/>
              </a:lnSpc>
              <a:spcAft>
                <a:spcPts val="900"/>
              </a:spcAft>
            </a:pPr>
            <a:endParaRPr lang="en-US" sz="1100"/>
          </a:p>
        </p:txBody>
      </p:sp>
      <p:cxnSp>
        <p:nvCxnSpPr>
          <p:cNvPr id="52" name="Straight Arrow Connector 51">
            <a:extLst>
              <a:ext uri="{FF2B5EF4-FFF2-40B4-BE49-F238E27FC236}">
                <a16:creationId xmlns:a16="http://schemas.microsoft.com/office/drawing/2014/main" id="{695F0183-A1B7-964F-8559-2B22769AFC5B}"/>
              </a:ext>
            </a:extLst>
          </p:cNvPr>
          <p:cNvCxnSpPr>
            <a:cxnSpLocks/>
          </p:cNvCxnSpPr>
          <p:nvPr/>
        </p:nvCxnSpPr>
        <p:spPr bwMode="gray">
          <a:xfrm flipH="1">
            <a:off x="1426363" y="5048628"/>
            <a:ext cx="298094" cy="165423"/>
          </a:xfrm>
          <a:prstGeom prst="straightConnector1">
            <a:avLst/>
          </a:prstGeom>
          <a:ln w="25400">
            <a:solidFill>
              <a:schemeClr val="tx1"/>
            </a:solidFill>
            <a:miter lim="800000"/>
            <a:tailEnd type="triangle"/>
          </a:ln>
        </p:spPr>
        <p:style>
          <a:lnRef idx="1">
            <a:schemeClr val="accent1"/>
          </a:lnRef>
          <a:fillRef idx="0">
            <a:schemeClr val="accent1"/>
          </a:fillRef>
          <a:effectRef idx="0">
            <a:schemeClr val="accent1"/>
          </a:effectRef>
          <a:fontRef idx="minor">
            <a:schemeClr val="tx1"/>
          </a:fontRef>
        </p:style>
      </p:cxnSp>
      <p:sp>
        <p:nvSpPr>
          <p:cNvPr id="53" name="Rectangle 52">
            <a:extLst>
              <a:ext uri="{FF2B5EF4-FFF2-40B4-BE49-F238E27FC236}">
                <a16:creationId xmlns:a16="http://schemas.microsoft.com/office/drawing/2014/main" id="{343BBB3E-1465-574D-9815-318ED1BAEF65}"/>
              </a:ext>
            </a:extLst>
          </p:cNvPr>
          <p:cNvSpPr/>
          <p:nvPr/>
        </p:nvSpPr>
        <p:spPr>
          <a:xfrm>
            <a:off x="457437" y="5095397"/>
            <a:ext cx="1575795" cy="276999"/>
          </a:xfrm>
          <a:prstGeom prst="rect">
            <a:avLst/>
          </a:prstGeom>
        </p:spPr>
        <p:txBody>
          <a:bodyPr wrap="square">
            <a:spAutoFit/>
          </a:bodyPr>
          <a:lstStyle/>
          <a:p>
            <a:r>
              <a:rPr lang="en-US" sz="1200" b="1" dirty="0"/>
              <a:t>Virtual Port</a:t>
            </a:r>
            <a:endParaRPr lang="en-GB" sz="1200" b="1" dirty="0"/>
          </a:p>
        </p:txBody>
      </p:sp>
      <p:cxnSp>
        <p:nvCxnSpPr>
          <p:cNvPr id="64" name="Straight Arrow Connector 63">
            <a:extLst>
              <a:ext uri="{FF2B5EF4-FFF2-40B4-BE49-F238E27FC236}">
                <a16:creationId xmlns:a16="http://schemas.microsoft.com/office/drawing/2014/main" id="{09BCD1FA-1444-AA4E-929B-13A151227942}"/>
              </a:ext>
            </a:extLst>
          </p:cNvPr>
          <p:cNvCxnSpPr>
            <a:cxnSpLocks/>
          </p:cNvCxnSpPr>
          <p:nvPr/>
        </p:nvCxnSpPr>
        <p:spPr bwMode="gray">
          <a:xfrm flipH="1">
            <a:off x="1388524" y="5513867"/>
            <a:ext cx="246676" cy="163609"/>
          </a:xfrm>
          <a:prstGeom prst="straightConnector1">
            <a:avLst/>
          </a:prstGeom>
          <a:ln w="25400">
            <a:solidFill>
              <a:schemeClr val="tx1"/>
            </a:solidFill>
            <a:miter lim="800000"/>
            <a:tailEnd type="triangle"/>
          </a:ln>
        </p:spPr>
        <p:style>
          <a:lnRef idx="1">
            <a:schemeClr val="accent1"/>
          </a:lnRef>
          <a:fillRef idx="0">
            <a:schemeClr val="accent1"/>
          </a:fillRef>
          <a:effectRef idx="0">
            <a:schemeClr val="accent1"/>
          </a:effectRef>
          <a:fontRef idx="minor">
            <a:schemeClr val="tx1"/>
          </a:fontRef>
        </p:style>
      </p:cxnSp>
      <p:sp>
        <p:nvSpPr>
          <p:cNvPr id="65" name="Rectangle 64">
            <a:extLst>
              <a:ext uri="{FF2B5EF4-FFF2-40B4-BE49-F238E27FC236}">
                <a16:creationId xmlns:a16="http://schemas.microsoft.com/office/drawing/2014/main" id="{66B3644C-0C4D-5447-830D-A00F5FB1CC8B}"/>
              </a:ext>
            </a:extLst>
          </p:cNvPr>
          <p:cNvSpPr/>
          <p:nvPr/>
        </p:nvSpPr>
        <p:spPr>
          <a:xfrm>
            <a:off x="197547" y="5596868"/>
            <a:ext cx="1575795" cy="461665"/>
          </a:xfrm>
          <a:prstGeom prst="rect">
            <a:avLst/>
          </a:prstGeom>
        </p:spPr>
        <p:txBody>
          <a:bodyPr wrap="square">
            <a:spAutoFit/>
          </a:bodyPr>
          <a:lstStyle/>
          <a:p>
            <a:pPr algn="ctr"/>
            <a:r>
              <a:rPr lang="en-US" sz="1200" b="1" dirty="0"/>
              <a:t>Virtual NIC </a:t>
            </a:r>
          </a:p>
          <a:p>
            <a:pPr algn="ctr"/>
            <a:r>
              <a:rPr lang="en-US" sz="1200" b="1" dirty="0"/>
              <a:t>(</a:t>
            </a:r>
            <a:r>
              <a:rPr lang="en-US" sz="1200" b="1" dirty="0" err="1"/>
              <a:t>vNIC</a:t>
            </a:r>
            <a:r>
              <a:rPr lang="en-US" sz="1200" b="1" dirty="0"/>
              <a:t>)</a:t>
            </a:r>
            <a:endParaRPr lang="en-GB" sz="1200" b="1" dirty="0"/>
          </a:p>
        </p:txBody>
      </p:sp>
      <p:cxnSp>
        <p:nvCxnSpPr>
          <p:cNvPr id="66" name="Straight Connector 65">
            <a:extLst>
              <a:ext uri="{FF2B5EF4-FFF2-40B4-BE49-F238E27FC236}">
                <a16:creationId xmlns:a16="http://schemas.microsoft.com/office/drawing/2014/main" id="{34AF5D2C-456C-3B48-8B71-FF023CAFA89E}"/>
              </a:ext>
            </a:extLst>
          </p:cNvPr>
          <p:cNvCxnSpPr>
            <a:cxnSpLocks/>
          </p:cNvCxnSpPr>
          <p:nvPr/>
        </p:nvCxnSpPr>
        <p:spPr bwMode="gray">
          <a:xfrm>
            <a:off x="1768837" y="5040488"/>
            <a:ext cx="0" cy="392005"/>
          </a:xfrm>
          <a:prstGeom prst="line">
            <a:avLst/>
          </a:prstGeom>
          <a:ln w="25400">
            <a:solidFill>
              <a:schemeClr val="tx1"/>
            </a:solidFill>
            <a:miter lim="800000"/>
            <a:headEnd type="diamond" w="lg" len="lg"/>
          </a:ln>
        </p:spPr>
        <p:style>
          <a:lnRef idx="1">
            <a:schemeClr val="accent1"/>
          </a:lnRef>
          <a:fillRef idx="0">
            <a:schemeClr val="accent1"/>
          </a:fillRef>
          <a:effectRef idx="0">
            <a:schemeClr val="accent1"/>
          </a:effectRef>
          <a:fontRef idx="minor">
            <a:schemeClr val="tx1"/>
          </a:fontRef>
        </p:style>
      </p:cxnSp>
      <p:sp>
        <p:nvSpPr>
          <p:cNvPr id="67" name="Freeform 21">
            <a:extLst>
              <a:ext uri="{FF2B5EF4-FFF2-40B4-BE49-F238E27FC236}">
                <a16:creationId xmlns:a16="http://schemas.microsoft.com/office/drawing/2014/main" id="{1977B7BE-F2EB-F348-AD28-94D37B511589}"/>
              </a:ext>
            </a:extLst>
          </p:cNvPr>
          <p:cNvSpPr>
            <a:spLocks noChangeAspect="1" noEditPoints="1"/>
          </p:cNvSpPr>
          <p:nvPr/>
        </p:nvSpPr>
        <p:spPr bwMode="auto">
          <a:xfrm>
            <a:off x="1635387" y="5421534"/>
            <a:ext cx="264963" cy="199731"/>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grpSp>
        <p:nvGrpSpPr>
          <p:cNvPr id="70" name="Group 69">
            <a:extLst>
              <a:ext uri="{FF2B5EF4-FFF2-40B4-BE49-F238E27FC236}">
                <a16:creationId xmlns:a16="http://schemas.microsoft.com/office/drawing/2014/main" id="{BC9BC7F2-05DC-6148-A644-4D2C673E0374}"/>
              </a:ext>
            </a:extLst>
          </p:cNvPr>
          <p:cNvGrpSpPr/>
          <p:nvPr/>
        </p:nvGrpSpPr>
        <p:grpSpPr>
          <a:xfrm>
            <a:off x="1716902" y="4019303"/>
            <a:ext cx="740706" cy="261610"/>
            <a:chOff x="4413870" y="2846572"/>
            <a:chExt cx="793226" cy="261610"/>
          </a:xfrm>
        </p:grpSpPr>
        <p:sp>
          <p:nvSpPr>
            <p:cNvPr id="71" name="Rectangle 70">
              <a:extLst>
                <a:ext uri="{FF2B5EF4-FFF2-40B4-BE49-F238E27FC236}">
                  <a16:creationId xmlns:a16="http://schemas.microsoft.com/office/drawing/2014/main" id="{01B467A2-19F9-BB4C-8BFC-31624B39F33D}"/>
                </a:ext>
              </a:extLst>
            </p:cNvPr>
            <p:cNvSpPr/>
            <p:nvPr/>
          </p:nvSpPr>
          <p:spPr>
            <a:xfrm>
              <a:off x="4430423" y="2861861"/>
              <a:ext cx="739091" cy="234510"/>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600">
                <a:solidFill>
                  <a:schemeClr val="bg1"/>
                </a:solidFill>
              </a:endParaRPr>
            </a:p>
          </p:txBody>
        </p:sp>
        <p:sp>
          <p:nvSpPr>
            <p:cNvPr id="72" name="Rectangle 71">
              <a:extLst>
                <a:ext uri="{FF2B5EF4-FFF2-40B4-BE49-F238E27FC236}">
                  <a16:creationId xmlns:a16="http://schemas.microsoft.com/office/drawing/2014/main" id="{1E7D464F-08E6-B849-BCDD-91228FB223A1}"/>
                </a:ext>
              </a:extLst>
            </p:cNvPr>
            <p:cNvSpPr/>
            <p:nvPr/>
          </p:nvSpPr>
          <p:spPr>
            <a:xfrm>
              <a:off x="4413870" y="2846572"/>
              <a:ext cx="793226" cy="261610"/>
            </a:xfrm>
            <a:prstGeom prst="rect">
              <a:avLst/>
            </a:prstGeom>
          </p:spPr>
          <p:txBody>
            <a:bodyPr wrap="square">
              <a:spAutoFit/>
            </a:bodyPr>
            <a:lstStyle/>
            <a:p>
              <a:pPr algn="ctr"/>
              <a:r>
                <a:rPr lang="en-US" sz="1100" b="1">
                  <a:solidFill>
                    <a:schemeClr val="bg1"/>
                  </a:solidFill>
                  <a:latin typeface="Metropolis" pitchFamily="2" charset="77"/>
                </a:rPr>
                <a:t>Uplink 1</a:t>
              </a:r>
              <a:endParaRPr lang="en-GB" sz="1100" b="1">
                <a:solidFill>
                  <a:schemeClr val="bg1"/>
                </a:solidFill>
                <a:latin typeface="Metropolis" pitchFamily="2" charset="77"/>
              </a:endParaRPr>
            </a:p>
          </p:txBody>
        </p:sp>
      </p:grpSp>
      <p:grpSp>
        <p:nvGrpSpPr>
          <p:cNvPr id="73" name="Group 72">
            <a:extLst>
              <a:ext uri="{FF2B5EF4-FFF2-40B4-BE49-F238E27FC236}">
                <a16:creationId xmlns:a16="http://schemas.microsoft.com/office/drawing/2014/main" id="{D2B9323A-0AC4-DD42-9E89-3F23A6FDA160}"/>
              </a:ext>
            </a:extLst>
          </p:cNvPr>
          <p:cNvGrpSpPr/>
          <p:nvPr/>
        </p:nvGrpSpPr>
        <p:grpSpPr>
          <a:xfrm>
            <a:off x="2422962" y="4018666"/>
            <a:ext cx="799464" cy="261610"/>
            <a:chOff x="4380110" y="2846572"/>
            <a:chExt cx="856150" cy="261610"/>
          </a:xfrm>
        </p:grpSpPr>
        <p:sp>
          <p:nvSpPr>
            <p:cNvPr id="74" name="Rectangle 73">
              <a:extLst>
                <a:ext uri="{FF2B5EF4-FFF2-40B4-BE49-F238E27FC236}">
                  <a16:creationId xmlns:a16="http://schemas.microsoft.com/office/drawing/2014/main" id="{0496D1BA-8A1D-CE43-90F0-5FA473DFC42C}"/>
                </a:ext>
              </a:extLst>
            </p:cNvPr>
            <p:cNvSpPr/>
            <p:nvPr/>
          </p:nvSpPr>
          <p:spPr>
            <a:xfrm>
              <a:off x="4430423" y="2861861"/>
              <a:ext cx="739091" cy="234510"/>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600">
                <a:solidFill>
                  <a:schemeClr val="bg1"/>
                </a:solidFill>
              </a:endParaRPr>
            </a:p>
          </p:txBody>
        </p:sp>
        <p:sp>
          <p:nvSpPr>
            <p:cNvPr id="75" name="Rectangle 74">
              <a:extLst>
                <a:ext uri="{FF2B5EF4-FFF2-40B4-BE49-F238E27FC236}">
                  <a16:creationId xmlns:a16="http://schemas.microsoft.com/office/drawing/2014/main" id="{B85F3486-150A-F042-945C-CE13B656DC86}"/>
                </a:ext>
              </a:extLst>
            </p:cNvPr>
            <p:cNvSpPr/>
            <p:nvPr/>
          </p:nvSpPr>
          <p:spPr>
            <a:xfrm>
              <a:off x="4380110" y="2846572"/>
              <a:ext cx="856150" cy="261610"/>
            </a:xfrm>
            <a:prstGeom prst="rect">
              <a:avLst/>
            </a:prstGeom>
          </p:spPr>
          <p:txBody>
            <a:bodyPr wrap="square">
              <a:spAutoFit/>
            </a:bodyPr>
            <a:lstStyle/>
            <a:p>
              <a:pPr algn="ctr"/>
              <a:r>
                <a:rPr lang="en-US" sz="1100" b="1">
                  <a:solidFill>
                    <a:schemeClr val="bg1"/>
                  </a:solidFill>
                  <a:latin typeface="Metropolis" pitchFamily="2" charset="77"/>
                </a:rPr>
                <a:t>Uplink 2</a:t>
              </a:r>
              <a:endParaRPr lang="en-GB" sz="1100" b="1">
                <a:solidFill>
                  <a:schemeClr val="bg1"/>
                </a:solidFill>
                <a:latin typeface="Metropolis" pitchFamily="2" charset="77"/>
              </a:endParaRPr>
            </a:p>
          </p:txBody>
        </p:sp>
      </p:grpSp>
      <p:sp>
        <p:nvSpPr>
          <p:cNvPr id="77" name="Right Arrow 76">
            <a:extLst>
              <a:ext uri="{FF2B5EF4-FFF2-40B4-BE49-F238E27FC236}">
                <a16:creationId xmlns:a16="http://schemas.microsoft.com/office/drawing/2014/main" id="{C18D1793-57EB-6641-93B0-A8FCCA9B06C3}"/>
              </a:ext>
            </a:extLst>
          </p:cNvPr>
          <p:cNvSpPr/>
          <p:nvPr/>
        </p:nvSpPr>
        <p:spPr>
          <a:xfrm>
            <a:off x="4198227" y="4240727"/>
            <a:ext cx="681136" cy="735457"/>
          </a:xfrm>
          <a:prstGeom prst="rightArrow">
            <a:avLst/>
          </a:prstGeom>
          <a:solidFill>
            <a:schemeClr val="accent1">
              <a:lumMod val="50000"/>
            </a:schemeClr>
          </a:solidFill>
          <a:ln>
            <a:noFill/>
            <a:miter lim="800000"/>
            <a:headEnd/>
            <a:tailEnd/>
          </a:ln>
        </p:spPr>
        <p:style>
          <a:lnRef idx="2">
            <a:schemeClr val="dk1"/>
          </a:lnRef>
          <a:fillRef idx="1">
            <a:schemeClr val="lt1"/>
          </a:fillRef>
          <a:effectRef idx="0">
            <a:schemeClr val="dk1"/>
          </a:effectRef>
          <a:fontRef idx="minor">
            <a:schemeClr val="dk1"/>
          </a:fontRef>
        </p:style>
        <p:txBody>
          <a:bodyPr wrap="none" lIns="0" tIns="0" rIns="0" bIns="0" rtlCol="0" anchor="ctr"/>
          <a:lstStyle/>
          <a:p>
            <a:pPr algn="ctr"/>
            <a:endParaRPr lang="en-GB" sz="1100">
              <a:solidFill>
                <a:prstClr val="white"/>
              </a:solidFill>
              <a:latin typeface="Metropolis"/>
            </a:endParaRPr>
          </a:p>
        </p:txBody>
      </p:sp>
      <p:sp>
        <p:nvSpPr>
          <p:cNvPr id="82" name="Rectangle 81">
            <a:extLst>
              <a:ext uri="{FF2B5EF4-FFF2-40B4-BE49-F238E27FC236}">
                <a16:creationId xmlns:a16="http://schemas.microsoft.com/office/drawing/2014/main" id="{7EE038F5-2FE9-0E41-9F9D-335D8F079AC0}"/>
              </a:ext>
            </a:extLst>
          </p:cNvPr>
          <p:cNvSpPr/>
          <p:nvPr/>
        </p:nvSpPr>
        <p:spPr>
          <a:xfrm>
            <a:off x="3202115" y="5704695"/>
            <a:ext cx="1301958" cy="369332"/>
          </a:xfrm>
          <a:prstGeom prst="rect">
            <a:avLst/>
          </a:prstGeom>
        </p:spPr>
        <p:txBody>
          <a:bodyPr wrap="none">
            <a:spAutoFit/>
          </a:bodyPr>
          <a:lstStyle/>
          <a:p>
            <a:pPr algn="ctr"/>
            <a:r>
              <a:rPr lang="en-US" b="1" dirty="0" err="1">
                <a:solidFill>
                  <a:srgbClr val="717074"/>
                </a:solidFill>
                <a:ea typeface="Gotham Rounded Book" charset="0"/>
                <a:cs typeface="Gotham Rounded Book" charset="0"/>
              </a:rPr>
              <a:t>ESXi</a:t>
            </a:r>
            <a:r>
              <a:rPr lang="en-US" b="1" dirty="0">
                <a:solidFill>
                  <a:srgbClr val="717074"/>
                </a:solidFill>
                <a:ea typeface="Gotham Rounded Book" charset="0"/>
                <a:cs typeface="Gotham Rounded Book" charset="0"/>
              </a:rPr>
              <a:t> Host</a:t>
            </a:r>
          </a:p>
        </p:txBody>
      </p:sp>
      <p:cxnSp>
        <p:nvCxnSpPr>
          <p:cNvPr id="86" name="Straight Connector 85">
            <a:extLst>
              <a:ext uri="{FF2B5EF4-FFF2-40B4-BE49-F238E27FC236}">
                <a16:creationId xmlns:a16="http://schemas.microsoft.com/office/drawing/2014/main" id="{EF506102-19DD-9C4D-AA54-047527EBFB1C}"/>
              </a:ext>
            </a:extLst>
          </p:cNvPr>
          <p:cNvCxnSpPr>
            <a:cxnSpLocks/>
          </p:cNvCxnSpPr>
          <p:nvPr/>
        </p:nvCxnSpPr>
        <p:spPr bwMode="gray">
          <a:xfrm>
            <a:off x="2304255" y="5040488"/>
            <a:ext cx="0" cy="392005"/>
          </a:xfrm>
          <a:prstGeom prst="line">
            <a:avLst/>
          </a:prstGeom>
          <a:ln w="25400">
            <a:solidFill>
              <a:schemeClr val="tx1"/>
            </a:solidFill>
            <a:miter lim="800000"/>
            <a:headEnd type="diamond" w="lg" len="lg"/>
          </a:ln>
        </p:spPr>
        <p:style>
          <a:lnRef idx="1">
            <a:schemeClr val="accent1"/>
          </a:lnRef>
          <a:fillRef idx="0">
            <a:schemeClr val="accent1"/>
          </a:fillRef>
          <a:effectRef idx="0">
            <a:schemeClr val="accent1"/>
          </a:effectRef>
          <a:fontRef idx="minor">
            <a:schemeClr val="tx1"/>
          </a:fontRef>
        </p:style>
      </p:cxnSp>
      <p:sp>
        <p:nvSpPr>
          <p:cNvPr id="87" name="Freeform 21">
            <a:extLst>
              <a:ext uri="{FF2B5EF4-FFF2-40B4-BE49-F238E27FC236}">
                <a16:creationId xmlns:a16="http://schemas.microsoft.com/office/drawing/2014/main" id="{A6995207-9D71-9D41-BCC8-7AB69F7D7941}"/>
              </a:ext>
            </a:extLst>
          </p:cNvPr>
          <p:cNvSpPr>
            <a:spLocks noChangeAspect="1" noEditPoints="1"/>
          </p:cNvSpPr>
          <p:nvPr/>
        </p:nvSpPr>
        <p:spPr bwMode="auto">
          <a:xfrm>
            <a:off x="2170805" y="5421534"/>
            <a:ext cx="264963" cy="199731"/>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cxnSp>
        <p:nvCxnSpPr>
          <p:cNvPr id="89" name="Straight Connector 88">
            <a:extLst>
              <a:ext uri="{FF2B5EF4-FFF2-40B4-BE49-F238E27FC236}">
                <a16:creationId xmlns:a16="http://schemas.microsoft.com/office/drawing/2014/main" id="{3F5A70FD-96E3-444E-B7A7-AFDC5992EAE6}"/>
              </a:ext>
            </a:extLst>
          </p:cNvPr>
          <p:cNvCxnSpPr>
            <a:cxnSpLocks/>
            <a:stCxn id="22" idx="1"/>
            <a:endCxn id="7" idx="3"/>
          </p:cNvCxnSpPr>
          <p:nvPr/>
        </p:nvCxnSpPr>
        <p:spPr bwMode="gray">
          <a:xfrm flipH="1">
            <a:off x="1931363" y="2757675"/>
            <a:ext cx="1065823" cy="178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93" name="Straight Connector 92">
            <a:extLst>
              <a:ext uri="{FF2B5EF4-FFF2-40B4-BE49-F238E27FC236}">
                <a16:creationId xmlns:a16="http://schemas.microsoft.com/office/drawing/2014/main" id="{6C6FBD91-B0CD-6940-A64A-C7AEB44E2E49}"/>
              </a:ext>
            </a:extLst>
          </p:cNvPr>
          <p:cNvCxnSpPr>
            <a:cxnSpLocks/>
            <a:stCxn id="101" idx="1"/>
            <a:endCxn id="7" idx="0"/>
          </p:cNvCxnSpPr>
          <p:nvPr/>
        </p:nvCxnSpPr>
        <p:spPr bwMode="gray">
          <a:xfrm flipH="1">
            <a:off x="1615432" y="1832699"/>
            <a:ext cx="532355" cy="610698"/>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A2254484-0752-D241-A34B-DC0889834EF2}"/>
              </a:ext>
            </a:extLst>
          </p:cNvPr>
          <p:cNvCxnSpPr>
            <a:cxnSpLocks/>
            <a:stCxn id="101" idx="3"/>
            <a:endCxn id="22" idx="0"/>
          </p:cNvCxnSpPr>
          <p:nvPr/>
        </p:nvCxnSpPr>
        <p:spPr bwMode="gray">
          <a:xfrm>
            <a:off x="2779650" y="1832699"/>
            <a:ext cx="533468" cy="608918"/>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100" name="Group 99">
            <a:extLst>
              <a:ext uri="{FF2B5EF4-FFF2-40B4-BE49-F238E27FC236}">
                <a16:creationId xmlns:a16="http://schemas.microsoft.com/office/drawing/2014/main" id="{CFE77B57-5939-8B4B-A896-F4A6B6CEEF6B}"/>
              </a:ext>
            </a:extLst>
          </p:cNvPr>
          <p:cNvGrpSpPr/>
          <p:nvPr/>
        </p:nvGrpSpPr>
        <p:grpSpPr>
          <a:xfrm>
            <a:off x="2147787" y="1516641"/>
            <a:ext cx="631863" cy="632115"/>
            <a:chOff x="2159140" y="7009631"/>
            <a:chExt cx="4501800" cy="4503600"/>
          </a:xfrm>
          <a:solidFill>
            <a:schemeClr val="tx1"/>
          </a:solidFill>
        </p:grpSpPr>
        <p:sp>
          <p:nvSpPr>
            <p:cNvPr id="101" name="Freeform: Shape 6">
              <a:extLst>
                <a:ext uri="{FF2B5EF4-FFF2-40B4-BE49-F238E27FC236}">
                  <a16:creationId xmlns:a16="http://schemas.microsoft.com/office/drawing/2014/main" id="{6B6D5C31-C385-764A-8E67-775B044315CD}"/>
                </a:ext>
              </a:extLst>
            </p:cNvPr>
            <p:cNvSpPr/>
            <p:nvPr/>
          </p:nvSpPr>
          <p:spPr>
            <a:xfrm>
              <a:off x="2159140" y="7009631"/>
              <a:ext cx="4501800" cy="4503600"/>
            </a:xfrm>
            <a:custGeom>
              <a:avLst/>
              <a:gdLst/>
              <a:ahLst/>
              <a:cxnLst>
                <a:cxn ang="3cd4">
                  <a:pos x="hc" y="t"/>
                </a:cxn>
                <a:cxn ang="cd2">
                  <a:pos x="l" y="vc"/>
                </a:cxn>
                <a:cxn ang="cd4">
                  <a:pos x="hc" y="b"/>
                </a:cxn>
                <a:cxn ang="0">
                  <a:pos x="r" y="vc"/>
                </a:cxn>
              </a:cxnLst>
              <a:rect l="l" t="t" r="r" b="b"/>
              <a:pathLst>
                <a:path w="12506" h="12511">
                  <a:moveTo>
                    <a:pt x="11985" y="521"/>
                  </a:moveTo>
                  <a:lnTo>
                    <a:pt x="11985" y="11990"/>
                  </a:lnTo>
                  <a:lnTo>
                    <a:pt x="517" y="11990"/>
                  </a:lnTo>
                  <a:lnTo>
                    <a:pt x="517" y="521"/>
                  </a:lnTo>
                  <a:close/>
                  <a:moveTo>
                    <a:pt x="12506" y="0"/>
                  </a:moveTo>
                  <a:lnTo>
                    <a:pt x="0" y="0"/>
                  </a:lnTo>
                  <a:lnTo>
                    <a:pt x="0" y="12511"/>
                  </a:lnTo>
                  <a:lnTo>
                    <a:pt x="12506" y="1251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02" name="Freeform: Shape 7">
              <a:extLst>
                <a:ext uri="{FF2B5EF4-FFF2-40B4-BE49-F238E27FC236}">
                  <a16:creationId xmlns:a16="http://schemas.microsoft.com/office/drawing/2014/main" id="{D1DC6DE3-8ACA-BC42-971F-97BB976F9CD1}"/>
                </a:ext>
              </a:extLst>
            </p:cNvPr>
            <p:cNvSpPr/>
            <p:nvPr/>
          </p:nvSpPr>
          <p:spPr>
            <a:xfrm>
              <a:off x="2739820" y="8364671"/>
              <a:ext cx="3336120" cy="914400"/>
            </a:xfrm>
            <a:custGeom>
              <a:avLst/>
              <a:gdLst/>
              <a:ahLst/>
              <a:cxnLst>
                <a:cxn ang="3cd4">
                  <a:pos x="hc" y="t"/>
                </a:cxn>
                <a:cxn ang="cd2">
                  <a:pos x="l" y="vc"/>
                </a:cxn>
                <a:cxn ang="cd4">
                  <a:pos x="hc" y="b"/>
                </a:cxn>
                <a:cxn ang="0">
                  <a:pos x="r" y="vc"/>
                </a:cxn>
              </a:cxnLst>
              <a:rect l="l" t="t" r="r" b="b"/>
              <a:pathLst>
                <a:path w="9268" h="2541">
                  <a:moveTo>
                    <a:pt x="0" y="1269"/>
                  </a:moveTo>
                  <a:lnTo>
                    <a:pt x="1272" y="2541"/>
                  </a:lnTo>
                  <a:lnTo>
                    <a:pt x="1272" y="1848"/>
                  </a:lnTo>
                  <a:lnTo>
                    <a:pt x="9268" y="1848"/>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03" name="Freeform: Shape 8">
              <a:extLst>
                <a:ext uri="{FF2B5EF4-FFF2-40B4-BE49-F238E27FC236}">
                  <a16:creationId xmlns:a16="http://schemas.microsoft.com/office/drawing/2014/main" id="{B8A7106E-CCBE-5D44-8C1E-A92441114279}"/>
                </a:ext>
              </a:extLst>
            </p:cNvPr>
            <p:cNvSpPr/>
            <p:nvPr/>
          </p:nvSpPr>
          <p:spPr>
            <a:xfrm>
              <a:off x="2739820" y="10077192"/>
              <a:ext cx="3336120" cy="914400"/>
            </a:xfrm>
            <a:custGeom>
              <a:avLst/>
              <a:gdLst/>
              <a:ahLst/>
              <a:cxnLst>
                <a:cxn ang="3cd4">
                  <a:pos x="hc" y="t"/>
                </a:cxn>
                <a:cxn ang="cd2">
                  <a:pos x="l" y="vc"/>
                </a:cxn>
                <a:cxn ang="cd4">
                  <a:pos x="hc" y="b"/>
                </a:cxn>
                <a:cxn ang="0">
                  <a:pos x="r" y="vc"/>
                </a:cxn>
              </a:cxnLst>
              <a:rect l="l" t="t" r="r" b="b"/>
              <a:pathLst>
                <a:path w="9268" h="2541">
                  <a:moveTo>
                    <a:pt x="0" y="1273"/>
                  </a:moveTo>
                  <a:lnTo>
                    <a:pt x="1272" y="2541"/>
                  </a:lnTo>
                  <a:lnTo>
                    <a:pt x="1272" y="1847"/>
                  </a:lnTo>
                  <a:lnTo>
                    <a:pt x="9268" y="1847"/>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04" name="Freeform: Shape 9">
              <a:extLst>
                <a:ext uri="{FF2B5EF4-FFF2-40B4-BE49-F238E27FC236}">
                  <a16:creationId xmlns:a16="http://schemas.microsoft.com/office/drawing/2014/main" id="{BB01977B-90FE-B747-B558-00632316B782}"/>
                </a:ext>
              </a:extLst>
            </p:cNvPr>
            <p:cNvSpPr/>
            <p:nvPr/>
          </p:nvSpPr>
          <p:spPr>
            <a:xfrm>
              <a:off x="2739820" y="9220392"/>
              <a:ext cx="3336120" cy="914400"/>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52"/>
                  </a:lnTo>
                  <a:lnTo>
                    <a:pt x="7995" y="1852"/>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05" name="Freeform: Shape 10">
              <a:extLst>
                <a:ext uri="{FF2B5EF4-FFF2-40B4-BE49-F238E27FC236}">
                  <a16:creationId xmlns:a16="http://schemas.microsoft.com/office/drawing/2014/main" id="{89E91804-3395-164A-98B8-07A99ADD233A}"/>
                </a:ext>
              </a:extLst>
            </p:cNvPr>
            <p:cNvSpPr/>
            <p:nvPr/>
          </p:nvSpPr>
          <p:spPr>
            <a:xfrm>
              <a:off x="2739823" y="7507512"/>
              <a:ext cx="3325998" cy="914401"/>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48"/>
                  </a:lnTo>
                  <a:lnTo>
                    <a:pt x="7995" y="1848"/>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grpSp>
      <p:sp>
        <p:nvSpPr>
          <p:cNvPr id="116" name="Content Placeholder 2">
            <a:extLst>
              <a:ext uri="{FF2B5EF4-FFF2-40B4-BE49-F238E27FC236}">
                <a16:creationId xmlns:a16="http://schemas.microsoft.com/office/drawing/2014/main" id="{05D1B92B-D31B-5441-823A-CFCBF1A7AC73}"/>
              </a:ext>
            </a:extLst>
          </p:cNvPr>
          <p:cNvSpPr txBox="1">
            <a:spLocks/>
          </p:cNvSpPr>
          <p:nvPr/>
        </p:nvSpPr>
        <p:spPr>
          <a:xfrm>
            <a:off x="4841316" y="1252573"/>
            <a:ext cx="6941765" cy="3469118"/>
          </a:xfrm>
          <a:prstGeom prst="rect">
            <a:avLst/>
          </a:prstGeom>
        </p:spPr>
        <p:txBody>
          <a:bodyPr/>
          <a:lstStyle>
            <a:lvl1pPr marL="0" indent="0" algn="l" defTabSz="914400" rtl="0" eaLnBrk="1" latinLnBrk="0" hangingPunct="1">
              <a:lnSpc>
                <a:spcPct val="100000"/>
              </a:lnSpc>
              <a:spcBef>
                <a:spcPts val="1800"/>
              </a:spcBef>
              <a:buClr>
                <a:schemeClr val="tx1">
                  <a:lumMod val="60000"/>
                  <a:lumOff val="40000"/>
                </a:schemeClr>
              </a:buClr>
              <a:buSzPct val="90000"/>
              <a:buFont typeface="Arial" panose="020B0604020202020204" pitchFamily="34" charset="0"/>
              <a:buChar char="​"/>
              <a:defRPr sz="2000" kern="1200">
                <a:solidFill>
                  <a:schemeClr val="tx2"/>
                </a:solidFill>
                <a:latin typeface="+mn-lt"/>
                <a:ea typeface="+mn-ea"/>
                <a:cs typeface="+mn-cs"/>
              </a:defRPr>
            </a:lvl1pPr>
            <a:lvl2pPr marL="457200" indent="-184150" algn="l" defTabSz="914400" rtl="0" eaLnBrk="1" latinLnBrk="0" hangingPunct="1">
              <a:lnSpc>
                <a:spcPct val="100000"/>
              </a:lnSpc>
              <a:spcBef>
                <a:spcPts val="300"/>
              </a:spcBef>
              <a:buClr>
                <a:schemeClr val="tx2"/>
              </a:buClr>
              <a:buSzPct val="90000"/>
              <a:buFont typeface="Arial" panose="020B0604020202020204" pitchFamily="34" charset="0"/>
              <a:buChar char="•"/>
              <a:defRPr sz="1800" kern="1200">
                <a:solidFill>
                  <a:schemeClr val="tx2"/>
                </a:solidFill>
                <a:latin typeface="+mn-lt"/>
                <a:ea typeface="+mn-ea"/>
                <a:cs typeface="+mn-cs"/>
              </a:defRPr>
            </a:lvl2pPr>
            <a:lvl3pPr marL="744538" indent="-169863" algn="l" defTabSz="914400" rtl="0" eaLnBrk="1" latinLnBrk="0" hangingPunct="1">
              <a:lnSpc>
                <a:spcPct val="100000"/>
              </a:lnSpc>
              <a:spcBef>
                <a:spcPts val="300"/>
              </a:spcBef>
              <a:spcAft>
                <a:spcPts val="0"/>
              </a:spcAft>
              <a:buClr>
                <a:schemeClr val="tx2"/>
              </a:buClr>
              <a:buSzPct val="90000"/>
              <a:buFont typeface="Camphor Std" panose="020B0504030404020204" pitchFamily="34" charset="0"/>
              <a:buChar char="–"/>
              <a:defRPr sz="1600" kern="1200">
                <a:solidFill>
                  <a:schemeClr val="tx2"/>
                </a:solidFill>
                <a:latin typeface="+mn-lt"/>
                <a:ea typeface="+mn-ea"/>
                <a:cs typeface="+mn-cs"/>
              </a:defRPr>
            </a:lvl3pPr>
            <a:lvl4pPr marL="969963" indent="-166688" algn="l" defTabSz="914400" rtl="0" eaLnBrk="1" latinLnBrk="0" hangingPunct="1">
              <a:lnSpc>
                <a:spcPct val="100000"/>
              </a:lnSpc>
              <a:spcBef>
                <a:spcPts val="300"/>
              </a:spcBef>
              <a:buClr>
                <a:schemeClr val="tx2"/>
              </a:buClr>
              <a:buSzPct val="90000"/>
              <a:buFont typeface="Arial" panose="020B0604020202020204" pitchFamily="34" charset="0"/>
              <a:buChar char="•"/>
              <a:defRPr sz="1400" kern="1200">
                <a:solidFill>
                  <a:schemeClr val="tx2"/>
                </a:solidFill>
                <a:latin typeface="+mn-lt"/>
                <a:ea typeface="+mn-ea"/>
                <a:cs typeface="+mn-cs"/>
              </a:defRPr>
            </a:lvl4pPr>
            <a:lvl5pPr marL="1143000" indent="-138113" algn="l" defTabSz="914400" rtl="0" eaLnBrk="1" latinLnBrk="0" hangingPunct="1">
              <a:lnSpc>
                <a:spcPct val="100000"/>
              </a:lnSpc>
              <a:spcBef>
                <a:spcPts val="300"/>
              </a:spcBef>
              <a:buClr>
                <a:schemeClr val="tx2"/>
              </a:buClr>
              <a:buSzPct val="90000"/>
              <a:buFont typeface="Camphor Std" panose="020B0504030404020204" pitchFamily="34" charset="0"/>
              <a:buChar char="–"/>
              <a:tabLst/>
              <a:defRPr sz="1400" kern="1200">
                <a:solidFill>
                  <a:schemeClr val="tx2"/>
                </a:solidFill>
                <a:latin typeface="+mn-lt"/>
                <a:ea typeface="+mn-ea"/>
                <a:cs typeface="+mn-cs"/>
              </a:defRPr>
            </a:lvl5pPr>
            <a:lvl6pPr marL="228600" indent="-228600" algn="l" defTabSz="914400" rtl="0" eaLnBrk="1" latinLnBrk="0" hangingPunct="1">
              <a:lnSpc>
                <a:spcPct val="100000"/>
              </a:lnSpc>
              <a:spcBef>
                <a:spcPts val="1800"/>
              </a:spcBef>
              <a:buClr>
                <a:schemeClr val="tx2"/>
              </a:buClr>
              <a:buSzPct val="90000"/>
              <a:buFont typeface="+mj-lt"/>
              <a:buAutoNum type="arabicPeriod"/>
              <a:defRPr sz="2000" kern="1200">
                <a:solidFill>
                  <a:schemeClr val="tx2"/>
                </a:solidFill>
                <a:latin typeface="+mn-lt"/>
                <a:ea typeface="+mn-ea"/>
                <a:cs typeface="+mn-cs"/>
              </a:defRPr>
            </a:lvl6pPr>
            <a:lvl7pPr marL="512763" indent="-228600" algn="l" defTabSz="914400" rtl="0" eaLnBrk="1" latinLnBrk="0" hangingPunct="1">
              <a:lnSpc>
                <a:spcPct val="100000"/>
              </a:lnSpc>
              <a:spcBef>
                <a:spcPts val="300"/>
              </a:spcBef>
              <a:buClr>
                <a:schemeClr val="tx2"/>
              </a:buClr>
              <a:buSzPct val="90000"/>
              <a:buFont typeface="+mj-lt"/>
              <a:buAutoNum type="alphaLcPeriod"/>
              <a:defRPr sz="1600" kern="1200">
                <a:solidFill>
                  <a:schemeClr val="tx2"/>
                </a:solidFill>
                <a:latin typeface="+mn-lt"/>
                <a:ea typeface="+mn-ea"/>
                <a:cs typeface="+mn-cs"/>
              </a:defRPr>
            </a:lvl7pPr>
            <a:lvl8pPr marL="741363" indent="-166688" algn="l" defTabSz="914400" rtl="0" eaLnBrk="1" latinLnBrk="0" hangingPunct="1">
              <a:lnSpc>
                <a:spcPct val="90000"/>
              </a:lnSpc>
              <a:spcBef>
                <a:spcPts val="600"/>
              </a:spcBef>
              <a:buClr>
                <a:schemeClr val="tx2"/>
              </a:buClr>
              <a:buSzPct val="90000"/>
              <a:buFont typeface="+mj-lt"/>
              <a:buAutoNum type="romanLcPeriod"/>
              <a:defRPr sz="1400" kern="1200">
                <a:solidFill>
                  <a:schemeClr val="tx2"/>
                </a:solidFill>
                <a:latin typeface="+mn-lt"/>
                <a:ea typeface="+mn-ea"/>
                <a:cs typeface="+mn-cs"/>
              </a:defRPr>
            </a:lvl8pPr>
            <a:lvl9pPr marL="284163" indent="-284163" algn="l" defTabSz="914400" rtl="0" eaLnBrk="1" latinLnBrk="0" hangingPunct="1">
              <a:lnSpc>
                <a:spcPct val="100000"/>
              </a:lnSpc>
              <a:spcBef>
                <a:spcPts val="1800"/>
              </a:spcBef>
              <a:buClr>
                <a:schemeClr val="tx2"/>
              </a:buClr>
              <a:buSzPct val="90000"/>
              <a:buFont typeface="+mj-lt"/>
              <a:buAutoNum type="alphaUcPeriod"/>
              <a:defRPr sz="2000" kern="1200">
                <a:solidFill>
                  <a:schemeClr val="tx2"/>
                </a:solidFill>
                <a:latin typeface="+mn-lt"/>
                <a:ea typeface="+mn-ea"/>
                <a:cs typeface="+mn-cs"/>
              </a:defRPr>
            </a:lvl9pPr>
          </a:lstStyle>
          <a:p>
            <a:pPr marL="342900" indent="-342900">
              <a:buClr>
                <a:schemeClr val="tx2"/>
              </a:buClr>
              <a:buFont typeface="+mj-lt"/>
              <a:buAutoNum type="arabicPeriod"/>
            </a:pPr>
            <a:r>
              <a:rPr lang="en-US" sz="1600" dirty="0"/>
              <a:t>All ports are equal on a traditional transparent switch; hence same forwarding rules applies for all ports</a:t>
            </a:r>
          </a:p>
          <a:p>
            <a:pPr marL="342900" indent="-342900">
              <a:buClr>
                <a:schemeClr val="tx2"/>
              </a:buClr>
              <a:buFont typeface="+mj-lt"/>
              <a:buAutoNum type="arabicPeriod"/>
            </a:pPr>
            <a:r>
              <a:rPr lang="en-US" sz="1600" dirty="0"/>
              <a:t>In a virtual switch though, virtual ports and uplink ports have completely different forwarding behavior</a:t>
            </a:r>
          </a:p>
          <a:p>
            <a:pPr marL="342900" indent="-342900">
              <a:buClr>
                <a:schemeClr val="tx2"/>
              </a:buClr>
              <a:buFont typeface="+mj-lt"/>
              <a:buAutoNum type="arabicPeriod"/>
            </a:pPr>
            <a:r>
              <a:rPr lang="en-US" sz="1600" dirty="0"/>
              <a:t>Hypervisor is always aware of all the MAC address of Virtual Machines and their respective virtual ports; hence </a:t>
            </a:r>
            <a:r>
              <a:rPr lang="en-US" sz="1600" dirty="0" err="1"/>
              <a:t>vSwitch</a:t>
            </a:r>
            <a:r>
              <a:rPr lang="en-US" sz="1600" dirty="0"/>
              <a:t> does </a:t>
            </a:r>
            <a:r>
              <a:rPr lang="en-US" sz="1600" b="1" dirty="0"/>
              <a:t>not</a:t>
            </a:r>
            <a:r>
              <a:rPr lang="en-US" sz="1600" dirty="0"/>
              <a:t> </a:t>
            </a:r>
            <a:r>
              <a:rPr lang="en-US" sz="1600" b="1" dirty="0"/>
              <a:t>perform MAC learning</a:t>
            </a:r>
            <a:r>
              <a:rPr lang="en-US" sz="1600" dirty="0"/>
              <a:t> (No need. Besides specific cases like Nested Virtualization, </a:t>
            </a:r>
            <a:r>
              <a:rPr lang="en-US" sz="1600" dirty="0">
                <a:hlinkClick r:id="rId3" action="ppaction://hlinksldjump"/>
              </a:rPr>
              <a:t>skip to this slide</a:t>
            </a:r>
            <a:r>
              <a:rPr lang="en-US" sz="1600" dirty="0"/>
              <a:t>) </a:t>
            </a:r>
          </a:p>
          <a:p>
            <a:pPr marL="342900" indent="-342900">
              <a:buClr>
                <a:schemeClr val="tx2"/>
              </a:buClr>
              <a:buFont typeface="+mj-lt"/>
              <a:buAutoNum type="arabicPeriod"/>
            </a:pPr>
            <a:r>
              <a:rPr lang="en-US" sz="1600" dirty="0" err="1"/>
              <a:t>vSwitch</a:t>
            </a:r>
            <a:r>
              <a:rPr lang="en-US" sz="1600" dirty="0"/>
              <a:t> does NOT run Spanning Tree Protocol (STP). </a:t>
            </a:r>
          </a:p>
          <a:p>
            <a:pPr marL="857250" lvl="1" indent="-400050">
              <a:buFont typeface="+mj-lt"/>
              <a:buAutoNum type="romanLcPeriod"/>
            </a:pPr>
            <a:r>
              <a:rPr lang="en-US" sz="1400" dirty="0" err="1"/>
              <a:t>vSwitch</a:t>
            </a:r>
            <a:r>
              <a:rPr lang="en-US" sz="1400" dirty="0"/>
              <a:t> does NOT generate any Bridge Protocol Data Units (BPDU)</a:t>
            </a:r>
          </a:p>
          <a:p>
            <a:pPr marL="857250" lvl="1" indent="-400050">
              <a:buFont typeface="+mj-lt"/>
              <a:buAutoNum type="romanLcPeriod"/>
            </a:pPr>
            <a:r>
              <a:rPr lang="en-US" sz="1400" dirty="0"/>
              <a:t>When </a:t>
            </a:r>
            <a:r>
              <a:rPr lang="en-US" sz="1400" dirty="0" err="1"/>
              <a:t>vSwitch</a:t>
            </a:r>
            <a:r>
              <a:rPr lang="en-US" sz="1400" dirty="0"/>
              <a:t> receives any BPDUs from physical network, it simply drops / completely ignores them</a:t>
            </a:r>
          </a:p>
          <a:p>
            <a:pPr marL="857250" lvl="1" indent="-400050">
              <a:buFont typeface="+mj-lt"/>
              <a:buAutoNum type="romanLcPeriod"/>
            </a:pPr>
            <a:r>
              <a:rPr lang="en-US" sz="1400" dirty="0" err="1"/>
              <a:t>vSwitch</a:t>
            </a:r>
            <a:r>
              <a:rPr lang="en-US" sz="1400" dirty="0"/>
              <a:t> never blocks any of its uplinks</a:t>
            </a:r>
          </a:p>
          <a:p>
            <a:pPr marL="857250" lvl="1" indent="-400050">
              <a:buFont typeface="+mj-lt"/>
              <a:buAutoNum type="romanLcPeriod"/>
            </a:pPr>
            <a:r>
              <a:rPr lang="en-US" sz="1400" dirty="0"/>
              <a:t>“</a:t>
            </a:r>
            <a:r>
              <a:rPr lang="en-US" sz="1400" dirty="0" err="1"/>
              <a:t>Portfast</a:t>
            </a:r>
            <a:r>
              <a:rPr lang="en-US" sz="1400" dirty="0"/>
              <a:t>” on ESX attached physical switch ports is recommended</a:t>
            </a:r>
          </a:p>
          <a:p>
            <a:pPr marL="857250" lvl="1" indent="-400050">
              <a:buFont typeface="+mj-lt"/>
              <a:buAutoNum type="romanLcPeriod"/>
            </a:pPr>
            <a:endParaRPr lang="en-US" sz="1400" dirty="0"/>
          </a:p>
        </p:txBody>
      </p:sp>
      <p:grpSp>
        <p:nvGrpSpPr>
          <p:cNvPr id="120" name="Group 119">
            <a:extLst>
              <a:ext uri="{FF2B5EF4-FFF2-40B4-BE49-F238E27FC236}">
                <a16:creationId xmlns:a16="http://schemas.microsoft.com/office/drawing/2014/main" id="{6198C119-AA4C-DE4C-AFB5-B57A2B789A2E}"/>
              </a:ext>
            </a:extLst>
          </p:cNvPr>
          <p:cNvGrpSpPr/>
          <p:nvPr/>
        </p:nvGrpSpPr>
        <p:grpSpPr>
          <a:xfrm>
            <a:off x="4649022" y="5685158"/>
            <a:ext cx="4894781" cy="966776"/>
            <a:chOff x="4761354" y="5497087"/>
            <a:chExt cx="4383969" cy="966776"/>
          </a:xfrm>
        </p:grpSpPr>
        <p:sp>
          <p:nvSpPr>
            <p:cNvPr id="118" name="Rectangle 117">
              <a:extLst>
                <a:ext uri="{FF2B5EF4-FFF2-40B4-BE49-F238E27FC236}">
                  <a16:creationId xmlns:a16="http://schemas.microsoft.com/office/drawing/2014/main" id="{C6A023F9-CC19-7749-B1C4-B8122FAFB372}"/>
                </a:ext>
              </a:extLst>
            </p:cNvPr>
            <p:cNvSpPr>
              <a:spLocks noChangeAspect="1"/>
            </p:cNvSpPr>
            <p:nvPr/>
          </p:nvSpPr>
          <p:spPr bwMode="gray">
            <a:xfrm>
              <a:off x="4761354" y="5497087"/>
              <a:ext cx="4383969" cy="966776"/>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a:latin typeface="+mj-lt"/>
              </a:endParaRPr>
            </a:p>
          </p:txBody>
        </p:sp>
        <p:sp>
          <p:nvSpPr>
            <p:cNvPr id="119" name="Rectangle 118">
              <a:extLst>
                <a:ext uri="{FF2B5EF4-FFF2-40B4-BE49-F238E27FC236}">
                  <a16:creationId xmlns:a16="http://schemas.microsoft.com/office/drawing/2014/main" id="{29297D46-E264-F74D-A952-7B3D88A022A9}"/>
                </a:ext>
              </a:extLst>
            </p:cNvPr>
            <p:cNvSpPr/>
            <p:nvPr/>
          </p:nvSpPr>
          <p:spPr>
            <a:xfrm>
              <a:off x="4812429" y="5572088"/>
              <a:ext cx="4266706" cy="830997"/>
            </a:xfrm>
            <a:prstGeom prst="rect">
              <a:avLst/>
            </a:prstGeom>
          </p:spPr>
          <p:txBody>
            <a:bodyPr wrap="square">
              <a:spAutoFit/>
            </a:bodyPr>
            <a:lstStyle/>
            <a:p>
              <a:pPr algn="ctr"/>
              <a:r>
                <a:rPr lang="en-US" sz="1600" dirty="0">
                  <a:solidFill>
                    <a:schemeClr val="bg1"/>
                  </a:solidFill>
                </a:rPr>
                <a:t>Really easy to connect an ESX Host to physical switches without having to configure a Link Aggregation Group (LAG) or </a:t>
              </a:r>
              <a:r>
                <a:rPr lang="en-US" sz="1600" dirty="0" err="1">
                  <a:solidFill>
                    <a:schemeClr val="bg1"/>
                  </a:solidFill>
                </a:rPr>
                <a:t>Etherchannel</a:t>
              </a:r>
              <a:r>
                <a:rPr lang="en-US" sz="1600" dirty="0">
                  <a:solidFill>
                    <a:schemeClr val="bg1"/>
                  </a:solidFill>
                </a:rPr>
                <a:t> </a:t>
              </a:r>
              <a:endParaRPr lang="en-US" sz="1200" dirty="0">
                <a:solidFill>
                  <a:schemeClr val="bg1"/>
                </a:solidFill>
              </a:endParaRPr>
            </a:p>
          </p:txBody>
        </p:sp>
      </p:grpSp>
      <p:grpSp>
        <p:nvGrpSpPr>
          <p:cNvPr id="121" name="Group 120">
            <a:extLst>
              <a:ext uri="{FF2B5EF4-FFF2-40B4-BE49-F238E27FC236}">
                <a16:creationId xmlns:a16="http://schemas.microsoft.com/office/drawing/2014/main" id="{62865E98-DC92-8C45-8ECD-7E1F661E0001}"/>
              </a:ext>
            </a:extLst>
          </p:cNvPr>
          <p:cNvGrpSpPr/>
          <p:nvPr/>
        </p:nvGrpSpPr>
        <p:grpSpPr>
          <a:xfrm>
            <a:off x="9543803" y="5676530"/>
            <a:ext cx="2409830" cy="402057"/>
            <a:chOff x="760422" y="3359770"/>
            <a:chExt cx="2409830" cy="402057"/>
          </a:xfrm>
        </p:grpSpPr>
        <p:sp>
          <p:nvSpPr>
            <p:cNvPr id="122" name="Rectangle 121">
              <a:extLst>
                <a:ext uri="{FF2B5EF4-FFF2-40B4-BE49-F238E27FC236}">
                  <a16:creationId xmlns:a16="http://schemas.microsoft.com/office/drawing/2014/main" id="{2ABBFA78-99F9-364D-B212-1683506CBB01}"/>
                </a:ext>
              </a:extLst>
            </p:cNvPr>
            <p:cNvSpPr>
              <a:spLocks noChangeAspect="1"/>
            </p:cNvSpPr>
            <p:nvPr/>
          </p:nvSpPr>
          <p:spPr bwMode="gray">
            <a:xfrm>
              <a:off x="1040443" y="3359770"/>
              <a:ext cx="1849788" cy="402057"/>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600">
                <a:latin typeface="+mj-lt"/>
              </a:endParaRPr>
            </a:p>
          </p:txBody>
        </p:sp>
        <p:sp>
          <p:nvSpPr>
            <p:cNvPr id="123" name="Rectangle 122">
              <a:extLst>
                <a:ext uri="{FF2B5EF4-FFF2-40B4-BE49-F238E27FC236}">
                  <a16:creationId xmlns:a16="http://schemas.microsoft.com/office/drawing/2014/main" id="{41186BBE-076A-9543-A888-B717E9834F88}"/>
                </a:ext>
              </a:extLst>
            </p:cNvPr>
            <p:cNvSpPr/>
            <p:nvPr/>
          </p:nvSpPr>
          <p:spPr>
            <a:xfrm>
              <a:off x="760422" y="3361717"/>
              <a:ext cx="2409830" cy="400110"/>
            </a:xfrm>
            <a:prstGeom prst="rect">
              <a:avLst/>
            </a:prstGeom>
            <a:noFill/>
          </p:spPr>
          <p:txBody>
            <a:bodyPr wrap="square">
              <a:spAutoFit/>
            </a:bodyPr>
            <a:lstStyle/>
            <a:p>
              <a:pPr algn="ctr"/>
              <a:r>
                <a:rPr lang="en-US" sz="2000" b="1" dirty="0">
                  <a:solidFill>
                    <a:schemeClr val="bg1"/>
                  </a:solidFill>
                </a:rPr>
                <a:t>Really ? </a:t>
              </a:r>
              <a:endParaRPr lang="en-US" sz="1600" b="1" dirty="0">
                <a:solidFill>
                  <a:schemeClr val="bg1"/>
                </a:solidFill>
              </a:endParaRPr>
            </a:p>
          </p:txBody>
        </p:sp>
      </p:grpSp>
      <p:sp>
        <p:nvSpPr>
          <p:cNvPr id="127" name="Rectangle 126">
            <a:extLst>
              <a:ext uri="{FF2B5EF4-FFF2-40B4-BE49-F238E27FC236}">
                <a16:creationId xmlns:a16="http://schemas.microsoft.com/office/drawing/2014/main" id="{BD478EF6-7D46-464C-B74F-949F219037E4}"/>
              </a:ext>
            </a:extLst>
          </p:cNvPr>
          <p:cNvSpPr/>
          <p:nvPr/>
        </p:nvSpPr>
        <p:spPr bwMode="gray">
          <a:xfrm>
            <a:off x="9823824" y="6208210"/>
            <a:ext cx="1849788" cy="443724"/>
          </a:xfrm>
          <a:prstGeom prst="rect">
            <a:avLst/>
          </a:prstGeom>
          <a:solidFill>
            <a:srgbClr val="820024"/>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90000"/>
              </a:lnSpc>
              <a:spcAft>
                <a:spcPts val="900"/>
              </a:spcAft>
            </a:pPr>
            <a:r>
              <a:rPr lang="en-US" sz="2000" b="1" dirty="0"/>
              <a:t>How ? </a:t>
            </a:r>
          </a:p>
        </p:txBody>
      </p:sp>
      <p:grpSp>
        <p:nvGrpSpPr>
          <p:cNvPr id="131" name="Group 130">
            <a:extLst>
              <a:ext uri="{FF2B5EF4-FFF2-40B4-BE49-F238E27FC236}">
                <a16:creationId xmlns:a16="http://schemas.microsoft.com/office/drawing/2014/main" id="{9301B93D-2A42-A84B-8333-2D207672828A}"/>
              </a:ext>
            </a:extLst>
          </p:cNvPr>
          <p:cNvGrpSpPr/>
          <p:nvPr/>
        </p:nvGrpSpPr>
        <p:grpSpPr>
          <a:xfrm>
            <a:off x="1524556" y="5627973"/>
            <a:ext cx="475288" cy="475288"/>
            <a:chOff x="8681182" y="786309"/>
            <a:chExt cx="475288" cy="475288"/>
          </a:xfrm>
        </p:grpSpPr>
        <p:sp>
          <p:nvSpPr>
            <p:cNvPr id="132" name="Oval 131">
              <a:extLst>
                <a:ext uri="{FF2B5EF4-FFF2-40B4-BE49-F238E27FC236}">
                  <a16:creationId xmlns:a16="http://schemas.microsoft.com/office/drawing/2014/main" id="{3E45266D-C366-5441-88C3-AFE0E1FA49E7}"/>
                </a:ext>
              </a:extLst>
            </p:cNvPr>
            <p:cNvSpPr/>
            <p:nvPr/>
          </p:nvSpPr>
          <p:spPr>
            <a:xfrm>
              <a:off x="8681182" y="786309"/>
              <a:ext cx="475288" cy="475288"/>
            </a:xfrm>
            <a:prstGeom prst="ellipse">
              <a:avLst/>
            </a:prstGeom>
            <a:solidFill>
              <a:schemeClr val="tx1"/>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33" name="Freeform 5">
              <a:extLst>
                <a:ext uri="{FF2B5EF4-FFF2-40B4-BE49-F238E27FC236}">
                  <a16:creationId xmlns:a16="http://schemas.microsoft.com/office/drawing/2014/main" id="{B51BDAF2-6328-8E42-9CB4-8B0059322FEE}"/>
                </a:ext>
              </a:extLst>
            </p:cNvPr>
            <p:cNvSpPr>
              <a:spLocks noChangeAspect="1" noEditPoints="1"/>
            </p:cNvSpPr>
            <p:nvPr/>
          </p:nvSpPr>
          <p:spPr bwMode="auto">
            <a:xfrm>
              <a:off x="8776577" y="881523"/>
              <a:ext cx="284859" cy="284859"/>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38" name="Group 137">
            <a:extLst>
              <a:ext uri="{FF2B5EF4-FFF2-40B4-BE49-F238E27FC236}">
                <a16:creationId xmlns:a16="http://schemas.microsoft.com/office/drawing/2014/main" id="{8EA1FE16-36A6-534B-B7D2-B26A25779F66}"/>
              </a:ext>
            </a:extLst>
          </p:cNvPr>
          <p:cNvGrpSpPr/>
          <p:nvPr/>
        </p:nvGrpSpPr>
        <p:grpSpPr>
          <a:xfrm>
            <a:off x="2086298" y="5629407"/>
            <a:ext cx="475288" cy="475288"/>
            <a:chOff x="8681182" y="786309"/>
            <a:chExt cx="475288" cy="475288"/>
          </a:xfrm>
        </p:grpSpPr>
        <p:sp>
          <p:nvSpPr>
            <p:cNvPr id="139" name="Oval 138">
              <a:extLst>
                <a:ext uri="{FF2B5EF4-FFF2-40B4-BE49-F238E27FC236}">
                  <a16:creationId xmlns:a16="http://schemas.microsoft.com/office/drawing/2014/main" id="{83AA116D-6112-2140-BB12-D0622DB986DF}"/>
                </a:ext>
              </a:extLst>
            </p:cNvPr>
            <p:cNvSpPr/>
            <p:nvPr/>
          </p:nvSpPr>
          <p:spPr>
            <a:xfrm>
              <a:off x="8681182" y="786309"/>
              <a:ext cx="475288" cy="475288"/>
            </a:xfrm>
            <a:prstGeom prst="ellipse">
              <a:avLst/>
            </a:prstGeom>
            <a:solidFill>
              <a:schemeClr val="tx1"/>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40" name="Freeform 5">
              <a:extLst>
                <a:ext uri="{FF2B5EF4-FFF2-40B4-BE49-F238E27FC236}">
                  <a16:creationId xmlns:a16="http://schemas.microsoft.com/office/drawing/2014/main" id="{0294B5CA-5BCD-D641-8ABC-2AC3BE6E0CA6}"/>
                </a:ext>
              </a:extLst>
            </p:cNvPr>
            <p:cNvSpPr>
              <a:spLocks noChangeAspect="1" noEditPoints="1"/>
            </p:cNvSpPr>
            <p:nvPr/>
          </p:nvSpPr>
          <p:spPr bwMode="auto">
            <a:xfrm>
              <a:off x="8776577" y="881523"/>
              <a:ext cx="284859" cy="284859"/>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46" name="Right Arrow 145">
            <a:extLst>
              <a:ext uri="{FF2B5EF4-FFF2-40B4-BE49-F238E27FC236}">
                <a16:creationId xmlns:a16="http://schemas.microsoft.com/office/drawing/2014/main" id="{FAE00DE6-A59B-DD4A-B367-1445711FE16C}"/>
              </a:ext>
            </a:extLst>
          </p:cNvPr>
          <p:cNvSpPr/>
          <p:nvPr/>
        </p:nvSpPr>
        <p:spPr>
          <a:xfrm rot="10800000">
            <a:off x="116869" y="4240727"/>
            <a:ext cx="681136" cy="735457"/>
          </a:xfrm>
          <a:prstGeom prst="rightArrow">
            <a:avLst/>
          </a:prstGeom>
          <a:solidFill>
            <a:schemeClr val="accent1">
              <a:lumMod val="50000"/>
            </a:schemeClr>
          </a:solidFill>
          <a:ln>
            <a:noFill/>
            <a:miter lim="800000"/>
            <a:headEnd/>
            <a:tailEnd/>
          </a:ln>
        </p:spPr>
        <p:style>
          <a:lnRef idx="2">
            <a:schemeClr val="dk1"/>
          </a:lnRef>
          <a:fillRef idx="1">
            <a:schemeClr val="lt1"/>
          </a:fillRef>
          <a:effectRef idx="0">
            <a:schemeClr val="dk1"/>
          </a:effectRef>
          <a:fontRef idx="minor">
            <a:schemeClr val="dk1"/>
          </a:fontRef>
        </p:style>
        <p:txBody>
          <a:bodyPr wrap="none" lIns="0" tIns="0" rIns="0" bIns="0" rtlCol="0" anchor="ctr"/>
          <a:lstStyle/>
          <a:p>
            <a:pPr algn="ctr"/>
            <a:endParaRPr lang="en-GB" sz="1100">
              <a:solidFill>
                <a:prstClr val="white"/>
              </a:solidFill>
              <a:latin typeface="Metropolis"/>
            </a:endParaRPr>
          </a:p>
        </p:txBody>
      </p:sp>
      <p:sp>
        <p:nvSpPr>
          <p:cNvPr id="147" name="Rectangle 146">
            <a:extLst>
              <a:ext uri="{FF2B5EF4-FFF2-40B4-BE49-F238E27FC236}">
                <a16:creationId xmlns:a16="http://schemas.microsoft.com/office/drawing/2014/main" id="{BAEF1749-66EF-4849-8A7E-9C102EB0FA0E}"/>
              </a:ext>
            </a:extLst>
          </p:cNvPr>
          <p:cNvSpPr/>
          <p:nvPr/>
        </p:nvSpPr>
        <p:spPr>
          <a:xfrm>
            <a:off x="527900" y="3806248"/>
            <a:ext cx="1058656" cy="276999"/>
          </a:xfrm>
          <a:prstGeom prst="rect">
            <a:avLst/>
          </a:prstGeom>
        </p:spPr>
        <p:txBody>
          <a:bodyPr wrap="square">
            <a:spAutoFit/>
          </a:bodyPr>
          <a:lstStyle/>
          <a:p>
            <a:r>
              <a:rPr lang="en-US" sz="1200" b="1" dirty="0"/>
              <a:t>Uplink Port</a:t>
            </a:r>
            <a:endParaRPr lang="en-GB" sz="1200" b="1" dirty="0"/>
          </a:p>
        </p:txBody>
      </p:sp>
      <p:cxnSp>
        <p:nvCxnSpPr>
          <p:cNvPr id="148" name="Straight Arrow Connector 147">
            <a:extLst>
              <a:ext uri="{FF2B5EF4-FFF2-40B4-BE49-F238E27FC236}">
                <a16:creationId xmlns:a16="http://schemas.microsoft.com/office/drawing/2014/main" id="{E68ADDFF-935B-9C42-9C79-C06BAE5D2651}"/>
              </a:ext>
            </a:extLst>
          </p:cNvPr>
          <p:cNvCxnSpPr>
            <a:cxnSpLocks/>
          </p:cNvCxnSpPr>
          <p:nvPr/>
        </p:nvCxnSpPr>
        <p:spPr bwMode="gray">
          <a:xfrm flipH="1" flipV="1">
            <a:off x="1210906" y="4048970"/>
            <a:ext cx="521229" cy="95169"/>
          </a:xfrm>
          <a:prstGeom prst="straightConnector1">
            <a:avLst/>
          </a:prstGeom>
          <a:ln w="25400">
            <a:solidFill>
              <a:schemeClr val="tx1"/>
            </a:solidFill>
            <a:miter lim="800000"/>
            <a:tailEnd type="triangle"/>
          </a:ln>
        </p:spPr>
        <p:style>
          <a:lnRef idx="1">
            <a:schemeClr val="accent1"/>
          </a:lnRef>
          <a:fillRef idx="0">
            <a:schemeClr val="accent1"/>
          </a:fillRef>
          <a:effectRef idx="0">
            <a:schemeClr val="accent1"/>
          </a:effectRef>
          <a:fontRef idx="minor">
            <a:schemeClr val="tx1"/>
          </a:fontRef>
        </p:style>
      </p:cxnSp>
      <p:cxnSp>
        <p:nvCxnSpPr>
          <p:cNvPr id="151" name="Straight Connector 150">
            <a:extLst>
              <a:ext uri="{FF2B5EF4-FFF2-40B4-BE49-F238E27FC236}">
                <a16:creationId xmlns:a16="http://schemas.microsoft.com/office/drawing/2014/main" id="{6C3507AA-3835-DA4E-B6F1-F42CC39C0E09}"/>
              </a:ext>
            </a:extLst>
          </p:cNvPr>
          <p:cNvCxnSpPr>
            <a:cxnSpLocks/>
          </p:cNvCxnSpPr>
          <p:nvPr/>
        </p:nvCxnSpPr>
        <p:spPr bwMode="gray">
          <a:xfrm>
            <a:off x="2859390" y="5040488"/>
            <a:ext cx="0" cy="392005"/>
          </a:xfrm>
          <a:prstGeom prst="line">
            <a:avLst/>
          </a:prstGeom>
          <a:ln w="25400">
            <a:solidFill>
              <a:schemeClr val="tx1"/>
            </a:solidFill>
            <a:miter lim="800000"/>
            <a:headEnd type="diamond" w="lg" len="lg"/>
          </a:ln>
        </p:spPr>
        <p:style>
          <a:lnRef idx="1">
            <a:schemeClr val="accent1"/>
          </a:lnRef>
          <a:fillRef idx="0">
            <a:schemeClr val="accent1"/>
          </a:fillRef>
          <a:effectRef idx="0">
            <a:schemeClr val="accent1"/>
          </a:effectRef>
          <a:fontRef idx="minor">
            <a:schemeClr val="tx1"/>
          </a:fontRef>
        </p:style>
      </p:cxnSp>
      <p:sp>
        <p:nvSpPr>
          <p:cNvPr id="152" name="Freeform 21">
            <a:extLst>
              <a:ext uri="{FF2B5EF4-FFF2-40B4-BE49-F238E27FC236}">
                <a16:creationId xmlns:a16="http://schemas.microsoft.com/office/drawing/2014/main" id="{C99DEF79-BB65-0840-8D63-5D9F4A773DE1}"/>
              </a:ext>
            </a:extLst>
          </p:cNvPr>
          <p:cNvSpPr>
            <a:spLocks noChangeAspect="1" noEditPoints="1"/>
          </p:cNvSpPr>
          <p:nvPr/>
        </p:nvSpPr>
        <p:spPr bwMode="auto">
          <a:xfrm>
            <a:off x="2725940" y="5421534"/>
            <a:ext cx="264963" cy="199731"/>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grpSp>
        <p:nvGrpSpPr>
          <p:cNvPr id="153" name="Group 152">
            <a:extLst>
              <a:ext uri="{FF2B5EF4-FFF2-40B4-BE49-F238E27FC236}">
                <a16:creationId xmlns:a16="http://schemas.microsoft.com/office/drawing/2014/main" id="{5128EB59-3CFA-4A4A-8BCF-FCD516CCAEB7}"/>
              </a:ext>
            </a:extLst>
          </p:cNvPr>
          <p:cNvGrpSpPr/>
          <p:nvPr/>
        </p:nvGrpSpPr>
        <p:grpSpPr>
          <a:xfrm>
            <a:off x="2641433" y="5629407"/>
            <a:ext cx="475288" cy="475288"/>
            <a:chOff x="8681182" y="786309"/>
            <a:chExt cx="475288" cy="475288"/>
          </a:xfrm>
        </p:grpSpPr>
        <p:sp>
          <p:nvSpPr>
            <p:cNvPr id="154" name="Oval 153">
              <a:extLst>
                <a:ext uri="{FF2B5EF4-FFF2-40B4-BE49-F238E27FC236}">
                  <a16:creationId xmlns:a16="http://schemas.microsoft.com/office/drawing/2014/main" id="{1D9E8F62-62D5-E543-8CFD-7F60D72C3326}"/>
                </a:ext>
              </a:extLst>
            </p:cNvPr>
            <p:cNvSpPr/>
            <p:nvPr/>
          </p:nvSpPr>
          <p:spPr>
            <a:xfrm>
              <a:off x="8681182" y="786309"/>
              <a:ext cx="475288" cy="475288"/>
            </a:xfrm>
            <a:prstGeom prst="ellipse">
              <a:avLst/>
            </a:prstGeom>
            <a:solidFill>
              <a:schemeClr val="tx1"/>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55" name="Freeform 5">
              <a:extLst>
                <a:ext uri="{FF2B5EF4-FFF2-40B4-BE49-F238E27FC236}">
                  <a16:creationId xmlns:a16="http://schemas.microsoft.com/office/drawing/2014/main" id="{2D06EBFD-2447-FB4F-A19A-07707F01C837}"/>
                </a:ext>
              </a:extLst>
            </p:cNvPr>
            <p:cNvSpPr>
              <a:spLocks noChangeAspect="1" noEditPoints="1"/>
            </p:cNvSpPr>
            <p:nvPr/>
          </p:nvSpPr>
          <p:spPr bwMode="auto">
            <a:xfrm>
              <a:off x="8776577" y="881523"/>
              <a:ext cx="284859" cy="284859"/>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293037150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2" fill="hold" nodeType="clickEffect">
                                  <p:stCondLst>
                                    <p:cond delay="0"/>
                                  </p:stCondLst>
                                  <p:childTnLst>
                                    <p:set>
                                      <p:cBhvr>
                                        <p:cTn id="6" dur="1" fill="hold">
                                          <p:stCondLst>
                                            <p:cond delay="0"/>
                                          </p:stCondLst>
                                        </p:cTn>
                                        <p:tgtEl>
                                          <p:spTgt spid="116">
                                            <p:txEl>
                                              <p:pRg st="0" end="0"/>
                                            </p:txEl>
                                          </p:spTgt>
                                        </p:tgtEl>
                                        <p:attrNameLst>
                                          <p:attrName>style.visibility</p:attrName>
                                        </p:attrNameLst>
                                      </p:cBhvr>
                                      <p:to>
                                        <p:strVal val="visible"/>
                                      </p:to>
                                    </p:set>
                                    <p:anim calcmode="lin" valueType="num">
                                      <p:cBhvr additive="base">
                                        <p:cTn id="7" dur="500" fill="hold"/>
                                        <p:tgtEl>
                                          <p:spTgt spid="116">
                                            <p:txEl>
                                              <p:pRg st="0" end="0"/>
                                            </p:txEl>
                                          </p:spTgt>
                                        </p:tgtEl>
                                        <p:attrNameLst>
                                          <p:attrName>ppt_x</p:attrName>
                                        </p:attrNameLst>
                                      </p:cBhvr>
                                      <p:tavLst>
                                        <p:tav tm="0">
                                          <p:val>
                                            <p:strVal val="1+#ppt_w/2"/>
                                          </p:val>
                                        </p:tav>
                                        <p:tav tm="100000">
                                          <p:val>
                                            <p:strVal val="#ppt_x"/>
                                          </p:val>
                                        </p:tav>
                                      </p:tavLst>
                                    </p:anim>
                                    <p:anim calcmode="lin" valueType="num">
                                      <p:cBhvr additive="base">
                                        <p:cTn id="8" dur="500" fill="hold"/>
                                        <p:tgtEl>
                                          <p:spTgt spid="116">
                                            <p:txEl>
                                              <p:pRg st="0" end="0"/>
                                            </p:txEl>
                                          </p:spTgt>
                                        </p:tgtEl>
                                        <p:attrNameLst>
                                          <p:attrName>ppt_y</p:attrName>
                                        </p:attrNameLst>
                                      </p:cBhvr>
                                      <p:tavLst>
                                        <p:tav tm="0">
                                          <p:val>
                                            <p:strVal val="#ppt_y"/>
                                          </p:val>
                                        </p:tav>
                                        <p:tav tm="100000">
                                          <p:val>
                                            <p:strVal val="#ppt_y"/>
                                          </p:val>
                                        </p:tav>
                                      </p:tavLst>
                                    </p:anim>
                                  </p:childTnLst>
                                </p:cTn>
                              </p:par>
                              <p:par>
                                <p:cTn id="9" presetID="2" presetClass="entr" presetSubtype="2" fill="hold" nodeType="withEffect">
                                  <p:stCondLst>
                                    <p:cond delay="0"/>
                                  </p:stCondLst>
                                  <p:childTnLst>
                                    <p:set>
                                      <p:cBhvr>
                                        <p:cTn id="10" dur="1" fill="hold">
                                          <p:stCondLst>
                                            <p:cond delay="0"/>
                                          </p:stCondLst>
                                        </p:cTn>
                                        <p:tgtEl>
                                          <p:spTgt spid="116">
                                            <p:txEl>
                                              <p:pRg st="1" end="1"/>
                                            </p:txEl>
                                          </p:spTgt>
                                        </p:tgtEl>
                                        <p:attrNameLst>
                                          <p:attrName>style.visibility</p:attrName>
                                        </p:attrNameLst>
                                      </p:cBhvr>
                                      <p:to>
                                        <p:strVal val="visible"/>
                                      </p:to>
                                    </p:set>
                                    <p:anim calcmode="lin" valueType="num">
                                      <p:cBhvr additive="base">
                                        <p:cTn id="11" dur="500" fill="hold"/>
                                        <p:tgtEl>
                                          <p:spTgt spid="116">
                                            <p:txEl>
                                              <p:pRg st="1" end="1"/>
                                            </p:txEl>
                                          </p:spTgt>
                                        </p:tgtEl>
                                        <p:attrNameLst>
                                          <p:attrName>ppt_x</p:attrName>
                                        </p:attrNameLst>
                                      </p:cBhvr>
                                      <p:tavLst>
                                        <p:tav tm="0">
                                          <p:val>
                                            <p:strVal val="1+#ppt_w/2"/>
                                          </p:val>
                                        </p:tav>
                                        <p:tav tm="100000">
                                          <p:val>
                                            <p:strVal val="#ppt_x"/>
                                          </p:val>
                                        </p:tav>
                                      </p:tavLst>
                                    </p:anim>
                                    <p:anim calcmode="lin" valueType="num">
                                      <p:cBhvr additive="base">
                                        <p:cTn id="12" dur="500" fill="hold"/>
                                        <p:tgtEl>
                                          <p:spTgt spid="116">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nodeType="clickEffect">
                                  <p:stCondLst>
                                    <p:cond delay="0"/>
                                  </p:stCondLst>
                                  <p:childTnLst>
                                    <p:set>
                                      <p:cBhvr>
                                        <p:cTn id="16" dur="1" fill="hold">
                                          <p:stCondLst>
                                            <p:cond delay="0"/>
                                          </p:stCondLst>
                                        </p:cTn>
                                        <p:tgtEl>
                                          <p:spTgt spid="116">
                                            <p:txEl>
                                              <p:pRg st="2" end="2"/>
                                            </p:txEl>
                                          </p:spTgt>
                                        </p:tgtEl>
                                        <p:attrNameLst>
                                          <p:attrName>style.visibility</p:attrName>
                                        </p:attrNameLst>
                                      </p:cBhvr>
                                      <p:to>
                                        <p:strVal val="visible"/>
                                      </p:to>
                                    </p:set>
                                    <p:anim calcmode="lin" valueType="num">
                                      <p:cBhvr additive="base">
                                        <p:cTn id="17" dur="500" fill="hold"/>
                                        <p:tgtEl>
                                          <p:spTgt spid="116">
                                            <p:txEl>
                                              <p:pRg st="2" end="2"/>
                                            </p:txEl>
                                          </p:spTgt>
                                        </p:tgtEl>
                                        <p:attrNameLst>
                                          <p:attrName>ppt_x</p:attrName>
                                        </p:attrNameLst>
                                      </p:cBhvr>
                                      <p:tavLst>
                                        <p:tav tm="0">
                                          <p:val>
                                            <p:strVal val="#ppt_x"/>
                                          </p:val>
                                        </p:tav>
                                        <p:tav tm="100000">
                                          <p:val>
                                            <p:strVal val="#ppt_x"/>
                                          </p:val>
                                        </p:tav>
                                      </p:tavLst>
                                    </p:anim>
                                    <p:anim calcmode="lin" valueType="num">
                                      <p:cBhvr additive="base">
                                        <p:cTn id="18" dur="500" fill="hold"/>
                                        <p:tgtEl>
                                          <p:spTgt spid="116">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4" fill="hold" nodeType="clickEffect">
                                  <p:stCondLst>
                                    <p:cond delay="0"/>
                                  </p:stCondLst>
                                  <p:childTnLst>
                                    <p:set>
                                      <p:cBhvr>
                                        <p:cTn id="22" dur="1" fill="hold">
                                          <p:stCondLst>
                                            <p:cond delay="0"/>
                                          </p:stCondLst>
                                        </p:cTn>
                                        <p:tgtEl>
                                          <p:spTgt spid="116">
                                            <p:txEl>
                                              <p:pRg st="3" end="3"/>
                                            </p:txEl>
                                          </p:spTgt>
                                        </p:tgtEl>
                                        <p:attrNameLst>
                                          <p:attrName>style.visibility</p:attrName>
                                        </p:attrNameLst>
                                      </p:cBhvr>
                                      <p:to>
                                        <p:strVal val="visible"/>
                                      </p:to>
                                    </p:set>
                                    <p:anim calcmode="lin" valueType="num">
                                      <p:cBhvr additive="base">
                                        <p:cTn id="23" dur="500" fill="hold"/>
                                        <p:tgtEl>
                                          <p:spTgt spid="116">
                                            <p:txEl>
                                              <p:pRg st="3" end="3"/>
                                            </p:txEl>
                                          </p:spTgt>
                                        </p:tgtEl>
                                        <p:attrNameLst>
                                          <p:attrName>ppt_x</p:attrName>
                                        </p:attrNameLst>
                                      </p:cBhvr>
                                      <p:tavLst>
                                        <p:tav tm="0">
                                          <p:val>
                                            <p:strVal val="#ppt_x"/>
                                          </p:val>
                                        </p:tav>
                                        <p:tav tm="100000">
                                          <p:val>
                                            <p:strVal val="#ppt_x"/>
                                          </p:val>
                                        </p:tav>
                                      </p:tavLst>
                                    </p:anim>
                                    <p:anim calcmode="lin" valueType="num">
                                      <p:cBhvr additive="base">
                                        <p:cTn id="24" dur="500" fill="hold"/>
                                        <p:tgtEl>
                                          <p:spTgt spid="116">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4" fill="hold" nodeType="clickEffect">
                                  <p:stCondLst>
                                    <p:cond delay="0"/>
                                  </p:stCondLst>
                                  <p:childTnLst>
                                    <p:set>
                                      <p:cBhvr>
                                        <p:cTn id="28" dur="1" fill="hold">
                                          <p:stCondLst>
                                            <p:cond delay="0"/>
                                          </p:stCondLst>
                                        </p:cTn>
                                        <p:tgtEl>
                                          <p:spTgt spid="116">
                                            <p:txEl>
                                              <p:pRg st="4" end="4"/>
                                            </p:txEl>
                                          </p:spTgt>
                                        </p:tgtEl>
                                        <p:attrNameLst>
                                          <p:attrName>style.visibility</p:attrName>
                                        </p:attrNameLst>
                                      </p:cBhvr>
                                      <p:to>
                                        <p:strVal val="visible"/>
                                      </p:to>
                                    </p:set>
                                    <p:anim calcmode="lin" valueType="num">
                                      <p:cBhvr additive="base">
                                        <p:cTn id="29" dur="500" fill="hold"/>
                                        <p:tgtEl>
                                          <p:spTgt spid="116">
                                            <p:txEl>
                                              <p:pRg st="4" end="4"/>
                                            </p:txEl>
                                          </p:spTgt>
                                        </p:tgtEl>
                                        <p:attrNameLst>
                                          <p:attrName>ppt_x</p:attrName>
                                        </p:attrNameLst>
                                      </p:cBhvr>
                                      <p:tavLst>
                                        <p:tav tm="0">
                                          <p:val>
                                            <p:strVal val="#ppt_x"/>
                                          </p:val>
                                        </p:tav>
                                        <p:tav tm="100000">
                                          <p:val>
                                            <p:strVal val="#ppt_x"/>
                                          </p:val>
                                        </p:tav>
                                      </p:tavLst>
                                    </p:anim>
                                    <p:anim calcmode="lin" valueType="num">
                                      <p:cBhvr additive="base">
                                        <p:cTn id="30" dur="500" fill="hold"/>
                                        <p:tgtEl>
                                          <p:spTgt spid="116">
                                            <p:txEl>
                                              <p:pRg st="4" end="4"/>
                                            </p:txEl>
                                          </p:spTgt>
                                        </p:tgtEl>
                                        <p:attrNameLst>
                                          <p:attrName>ppt_y</p:attrName>
                                        </p:attrNameLst>
                                      </p:cBhvr>
                                      <p:tavLst>
                                        <p:tav tm="0">
                                          <p:val>
                                            <p:strVal val="1+#ppt_h/2"/>
                                          </p:val>
                                        </p:tav>
                                        <p:tav tm="100000">
                                          <p:val>
                                            <p:strVal val="#ppt_y"/>
                                          </p:val>
                                        </p:tav>
                                      </p:tavLst>
                                    </p:anim>
                                  </p:childTnLst>
                                </p:cTn>
                              </p:par>
                              <p:par>
                                <p:cTn id="31" presetID="2" presetClass="entr" presetSubtype="4" fill="hold" nodeType="withEffect">
                                  <p:stCondLst>
                                    <p:cond delay="0"/>
                                  </p:stCondLst>
                                  <p:childTnLst>
                                    <p:set>
                                      <p:cBhvr>
                                        <p:cTn id="32" dur="1" fill="hold">
                                          <p:stCondLst>
                                            <p:cond delay="0"/>
                                          </p:stCondLst>
                                        </p:cTn>
                                        <p:tgtEl>
                                          <p:spTgt spid="116">
                                            <p:txEl>
                                              <p:pRg st="5" end="5"/>
                                            </p:txEl>
                                          </p:spTgt>
                                        </p:tgtEl>
                                        <p:attrNameLst>
                                          <p:attrName>style.visibility</p:attrName>
                                        </p:attrNameLst>
                                      </p:cBhvr>
                                      <p:to>
                                        <p:strVal val="visible"/>
                                      </p:to>
                                    </p:set>
                                    <p:anim calcmode="lin" valueType="num">
                                      <p:cBhvr additive="base">
                                        <p:cTn id="33" dur="500" fill="hold"/>
                                        <p:tgtEl>
                                          <p:spTgt spid="116">
                                            <p:txEl>
                                              <p:pRg st="5" end="5"/>
                                            </p:txEl>
                                          </p:spTgt>
                                        </p:tgtEl>
                                        <p:attrNameLst>
                                          <p:attrName>ppt_x</p:attrName>
                                        </p:attrNameLst>
                                      </p:cBhvr>
                                      <p:tavLst>
                                        <p:tav tm="0">
                                          <p:val>
                                            <p:strVal val="#ppt_x"/>
                                          </p:val>
                                        </p:tav>
                                        <p:tav tm="100000">
                                          <p:val>
                                            <p:strVal val="#ppt_x"/>
                                          </p:val>
                                        </p:tav>
                                      </p:tavLst>
                                    </p:anim>
                                    <p:anim calcmode="lin" valueType="num">
                                      <p:cBhvr additive="base">
                                        <p:cTn id="34" dur="500" fill="hold"/>
                                        <p:tgtEl>
                                          <p:spTgt spid="116">
                                            <p:txEl>
                                              <p:pRg st="5" end="5"/>
                                            </p:txEl>
                                          </p:spTgt>
                                        </p:tgtEl>
                                        <p:attrNameLst>
                                          <p:attrName>ppt_y</p:attrName>
                                        </p:attrNameLst>
                                      </p:cBhvr>
                                      <p:tavLst>
                                        <p:tav tm="0">
                                          <p:val>
                                            <p:strVal val="1+#ppt_h/2"/>
                                          </p:val>
                                        </p:tav>
                                        <p:tav tm="100000">
                                          <p:val>
                                            <p:strVal val="#ppt_y"/>
                                          </p:val>
                                        </p:tav>
                                      </p:tavLst>
                                    </p:anim>
                                  </p:childTnLst>
                                </p:cTn>
                              </p:par>
                              <p:par>
                                <p:cTn id="35" presetID="2" presetClass="entr" presetSubtype="4" fill="hold" nodeType="withEffect">
                                  <p:stCondLst>
                                    <p:cond delay="0"/>
                                  </p:stCondLst>
                                  <p:childTnLst>
                                    <p:set>
                                      <p:cBhvr>
                                        <p:cTn id="36" dur="1" fill="hold">
                                          <p:stCondLst>
                                            <p:cond delay="0"/>
                                          </p:stCondLst>
                                        </p:cTn>
                                        <p:tgtEl>
                                          <p:spTgt spid="116">
                                            <p:txEl>
                                              <p:pRg st="6" end="6"/>
                                            </p:txEl>
                                          </p:spTgt>
                                        </p:tgtEl>
                                        <p:attrNameLst>
                                          <p:attrName>style.visibility</p:attrName>
                                        </p:attrNameLst>
                                      </p:cBhvr>
                                      <p:to>
                                        <p:strVal val="visible"/>
                                      </p:to>
                                    </p:set>
                                    <p:anim calcmode="lin" valueType="num">
                                      <p:cBhvr additive="base">
                                        <p:cTn id="37" dur="500" fill="hold"/>
                                        <p:tgtEl>
                                          <p:spTgt spid="116">
                                            <p:txEl>
                                              <p:pRg st="6" end="6"/>
                                            </p:txEl>
                                          </p:spTgt>
                                        </p:tgtEl>
                                        <p:attrNameLst>
                                          <p:attrName>ppt_x</p:attrName>
                                        </p:attrNameLst>
                                      </p:cBhvr>
                                      <p:tavLst>
                                        <p:tav tm="0">
                                          <p:val>
                                            <p:strVal val="#ppt_x"/>
                                          </p:val>
                                        </p:tav>
                                        <p:tav tm="100000">
                                          <p:val>
                                            <p:strVal val="#ppt_x"/>
                                          </p:val>
                                        </p:tav>
                                      </p:tavLst>
                                    </p:anim>
                                    <p:anim calcmode="lin" valueType="num">
                                      <p:cBhvr additive="base">
                                        <p:cTn id="38" dur="500" fill="hold"/>
                                        <p:tgtEl>
                                          <p:spTgt spid="116">
                                            <p:txEl>
                                              <p:pRg st="6" end="6"/>
                                            </p:txEl>
                                          </p:spTgt>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nodeType="clickEffect">
                                  <p:stCondLst>
                                    <p:cond delay="0"/>
                                  </p:stCondLst>
                                  <p:childTnLst>
                                    <p:set>
                                      <p:cBhvr>
                                        <p:cTn id="42" dur="1" fill="hold">
                                          <p:stCondLst>
                                            <p:cond delay="0"/>
                                          </p:stCondLst>
                                        </p:cTn>
                                        <p:tgtEl>
                                          <p:spTgt spid="116">
                                            <p:txEl>
                                              <p:pRg st="7" end="7"/>
                                            </p:txEl>
                                          </p:spTgt>
                                        </p:tgtEl>
                                        <p:attrNameLst>
                                          <p:attrName>style.visibility</p:attrName>
                                        </p:attrNameLst>
                                      </p:cBhvr>
                                      <p:to>
                                        <p:strVal val="visible"/>
                                      </p:to>
                                    </p:set>
                                    <p:anim calcmode="lin" valueType="num">
                                      <p:cBhvr additive="base">
                                        <p:cTn id="43" dur="500" fill="hold"/>
                                        <p:tgtEl>
                                          <p:spTgt spid="116">
                                            <p:txEl>
                                              <p:pRg st="7" end="7"/>
                                            </p:txEl>
                                          </p:spTgt>
                                        </p:tgtEl>
                                        <p:attrNameLst>
                                          <p:attrName>ppt_x</p:attrName>
                                        </p:attrNameLst>
                                      </p:cBhvr>
                                      <p:tavLst>
                                        <p:tav tm="0">
                                          <p:val>
                                            <p:strVal val="#ppt_x"/>
                                          </p:val>
                                        </p:tav>
                                        <p:tav tm="100000">
                                          <p:val>
                                            <p:strVal val="#ppt_x"/>
                                          </p:val>
                                        </p:tav>
                                      </p:tavLst>
                                    </p:anim>
                                    <p:anim calcmode="lin" valueType="num">
                                      <p:cBhvr additive="base">
                                        <p:cTn id="44" dur="500" fill="hold"/>
                                        <p:tgtEl>
                                          <p:spTgt spid="116">
                                            <p:txEl>
                                              <p:pRg st="7" end="7"/>
                                            </p:txEl>
                                          </p:spTgt>
                                        </p:tgtEl>
                                        <p:attrNameLst>
                                          <p:attrName>ppt_y</p:attrName>
                                        </p:attrNameLst>
                                      </p:cBhvr>
                                      <p:tavLst>
                                        <p:tav tm="0">
                                          <p:val>
                                            <p:strVal val="1+#ppt_h/2"/>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4" fill="hold" nodeType="clickEffect">
                                  <p:stCondLst>
                                    <p:cond delay="0"/>
                                  </p:stCondLst>
                                  <p:childTnLst>
                                    <p:set>
                                      <p:cBhvr>
                                        <p:cTn id="48" dur="1" fill="hold">
                                          <p:stCondLst>
                                            <p:cond delay="0"/>
                                          </p:stCondLst>
                                        </p:cTn>
                                        <p:tgtEl>
                                          <p:spTgt spid="120"/>
                                        </p:tgtEl>
                                        <p:attrNameLst>
                                          <p:attrName>style.visibility</p:attrName>
                                        </p:attrNameLst>
                                      </p:cBhvr>
                                      <p:to>
                                        <p:strVal val="visible"/>
                                      </p:to>
                                    </p:set>
                                    <p:anim calcmode="lin" valueType="num">
                                      <p:cBhvr additive="base">
                                        <p:cTn id="49" dur="500" fill="hold"/>
                                        <p:tgtEl>
                                          <p:spTgt spid="120"/>
                                        </p:tgtEl>
                                        <p:attrNameLst>
                                          <p:attrName>ppt_x</p:attrName>
                                        </p:attrNameLst>
                                      </p:cBhvr>
                                      <p:tavLst>
                                        <p:tav tm="0">
                                          <p:val>
                                            <p:strVal val="#ppt_x"/>
                                          </p:val>
                                        </p:tav>
                                        <p:tav tm="100000">
                                          <p:val>
                                            <p:strVal val="#ppt_x"/>
                                          </p:val>
                                        </p:tav>
                                      </p:tavLst>
                                    </p:anim>
                                    <p:anim calcmode="lin" valueType="num">
                                      <p:cBhvr additive="base">
                                        <p:cTn id="50" dur="500" fill="hold"/>
                                        <p:tgtEl>
                                          <p:spTgt spid="120"/>
                                        </p:tgtEl>
                                        <p:attrNameLst>
                                          <p:attrName>ppt_y</p:attrName>
                                        </p:attrNameLst>
                                      </p:cBhvr>
                                      <p:tavLst>
                                        <p:tav tm="0">
                                          <p:val>
                                            <p:strVal val="1+#ppt_h/2"/>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4" fill="hold" nodeType="clickEffect">
                                  <p:stCondLst>
                                    <p:cond delay="0"/>
                                  </p:stCondLst>
                                  <p:childTnLst>
                                    <p:set>
                                      <p:cBhvr>
                                        <p:cTn id="54" dur="1" fill="hold">
                                          <p:stCondLst>
                                            <p:cond delay="0"/>
                                          </p:stCondLst>
                                        </p:cTn>
                                        <p:tgtEl>
                                          <p:spTgt spid="121"/>
                                        </p:tgtEl>
                                        <p:attrNameLst>
                                          <p:attrName>style.visibility</p:attrName>
                                        </p:attrNameLst>
                                      </p:cBhvr>
                                      <p:to>
                                        <p:strVal val="visible"/>
                                      </p:to>
                                    </p:set>
                                    <p:anim calcmode="lin" valueType="num">
                                      <p:cBhvr additive="base">
                                        <p:cTn id="55" dur="500" fill="hold"/>
                                        <p:tgtEl>
                                          <p:spTgt spid="121"/>
                                        </p:tgtEl>
                                        <p:attrNameLst>
                                          <p:attrName>ppt_x</p:attrName>
                                        </p:attrNameLst>
                                      </p:cBhvr>
                                      <p:tavLst>
                                        <p:tav tm="0">
                                          <p:val>
                                            <p:strVal val="#ppt_x"/>
                                          </p:val>
                                        </p:tav>
                                        <p:tav tm="100000">
                                          <p:val>
                                            <p:strVal val="#ppt_x"/>
                                          </p:val>
                                        </p:tav>
                                      </p:tavLst>
                                    </p:anim>
                                    <p:anim calcmode="lin" valueType="num">
                                      <p:cBhvr additive="base">
                                        <p:cTn id="56" dur="500" fill="hold"/>
                                        <p:tgtEl>
                                          <p:spTgt spid="121"/>
                                        </p:tgtEl>
                                        <p:attrNameLst>
                                          <p:attrName>ppt_y</p:attrName>
                                        </p:attrNameLst>
                                      </p:cBhvr>
                                      <p:tavLst>
                                        <p:tav tm="0">
                                          <p:val>
                                            <p:strVal val="1+#ppt_h/2"/>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4" fill="hold" grpId="0" nodeType="clickEffect">
                                  <p:stCondLst>
                                    <p:cond delay="0"/>
                                  </p:stCondLst>
                                  <p:childTnLst>
                                    <p:set>
                                      <p:cBhvr>
                                        <p:cTn id="60" dur="1" fill="hold">
                                          <p:stCondLst>
                                            <p:cond delay="0"/>
                                          </p:stCondLst>
                                        </p:cTn>
                                        <p:tgtEl>
                                          <p:spTgt spid="127"/>
                                        </p:tgtEl>
                                        <p:attrNameLst>
                                          <p:attrName>style.visibility</p:attrName>
                                        </p:attrNameLst>
                                      </p:cBhvr>
                                      <p:to>
                                        <p:strVal val="visible"/>
                                      </p:to>
                                    </p:set>
                                    <p:anim calcmode="lin" valueType="num">
                                      <p:cBhvr additive="base">
                                        <p:cTn id="61" dur="500" fill="hold"/>
                                        <p:tgtEl>
                                          <p:spTgt spid="127"/>
                                        </p:tgtEl>
                                        <p:attrNameLst>
                                          <p:attrName>ppt_x</p:attrName>
                                        </p:attrNameLst>
                                      </p:cBhvr>
                                      <p:tavLst>
                                        <p:tav tm="0">
                                          <p:val>
                                            <p:strVal val="#ppt_x"/>
                                          </p:val>
                                        </p:tav>
                                        <p:tav tm="100000">
                                          <p:val>
                                            <p:strVal val="#ppt_x"/>
                                          </p:val>
                                        </p:tav>
                                      </p:tavLst>
                                    </p:anim>
                                    <p:anim calcmode="lin" valueType="num">
                                      <p:cBhvr additive="base">
                                        <p:cTn id="62" dur="500" fill="hold"/>
                                        <p:tgtEl>
                                          <p:spTgt spid="12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7" grpId="0" animBg="1"/>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D5FB803-A491-7A40-A2A3-54A240D2CC91}"/>
              </a:ext>
            </a:extLst>
          </p:cNvPr>
          <p:cNvSpPr>
            <a:spLocks noGrp="1"/>
          </p:cNvSpPr>
          <p:nvPr>
            <p:ph type="title"/>
          </p:nvPr>
        </p:nvSpPr>
        <p:spPr>
          <a:xfrm>
            <a:off x="579960" y="412751"/>
            <a:ext cx="11003870" cy="384048"/>
          </a:xfrm>
        </p:spPr>
        <p:txBody>
          <a:bodyPr/>
          <a:lstStyle/>
          <a:p>
            <a:r>
              <a:rPr lang="en-US" dirty="0"/>
              <a:t>Multi Tier Routing Deep Dive (South =&gt; North Packet Walk)</a:t>
            </a:r>
          </a:p>
        </p:txBody>
      </p:sp>
      <p:sp>
        <p:nvSpPr>
          <p:cNvPr id="4" name="Subtitle 3">
            <a:extLst>
              <a:ext uri="{FF2B5EF4-FFF2-40B4-BE49-F238E27FC236}">
                <a16:creationId xmlns:a16="http://schemas.microsoft.com/office/drawing/2014/main" id="{35B3BD73-D711-7342-A40A-EEE23A176BD9}"/>
              </a:ext>
            </a:extLst>
          </p:cNvPr>
          <p:cNvSpPr>
            <a:spLocks noGrp="1"/>
          </p:cNvSpPr>
          <p:nvPr>
            <p:ph type="subTitle" idx="10"/>
          </p:nvPr>
        </p:nvSpPr>
        <p:spPr>
          <a:xfrm>
            <a:off x="593021" y="811831"/>
            <a:ext cx="10990809" cy="247743"/>
          </a:xfrm>
        </p:spPr>
        <p:txBody>
          <a:bodyPr/>
          <a:lstStyle/>
          <a:p>
            <a:r>
              <a:rPr lang="en-US" dirty="0"/>
              <a:t>Stateful Services on T0 only</a:t>
            </a:r>
          </a:p>
        </p:txBody>
      </p:sp>
      <p:sp>
        <p:nvSpPr>
          <p:cNvPr id="90" name="Rectangle 89">
            <a:extLst>
              <a:ext uri="{FF2B5EF4-FFF2-40B4-BE49-F238E27FC236}">
                <a16:creationId xmlns:a16="http://schemas.microsoft.com/office/drawing/2014/main" id="{02308D3F-C5EC-AE40-B236-C617C212FA88}"/>
              </a:ext>
            </a:extLst>
          </p:cNvPr>
          <p:cNvSpPr/>
          <p:nvPr/>
        </p:nvSpPr>
        <p:spPr>
          <a:xfrm>
            <a:off x="5188894" y="1544320"/>
            <a:ext cx="1588034" cy="4734559"/>
          </a:xfrm>
          <a:prstGeom prst="rect">
            <a:avLst/>
          </a:prstGeom>
          <a:noFill/>
          <a:ln w="19050">
            <a:solidFill>
              <a:schemeClr val="tx1"/>
            </a:solidFill>
            <a:prstDash val="dash"/>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91" name="Rectangle 90">
            <a:extLst>
              <a:ext uri="{FF2B5EF4-FFF2-40B4-BE49-F238E27FC236}">
                <a16:creationId xmlns:a16="http://schemas.microsoft.com/office/drawing/2014/main" id="{15A11EED-7E45-C94D-9B5D-F0F6427E67E1}"/>
              </a:ext>
            </a:extLst>
          </p:cNvPr>
          <p:cNvSpPr/>
          <p:nvPr/>
        </p:nvSpPr>
        <p:spPr>
          <a:xfrm>
            <a:off x="641448" y="1544321"/>
            <a:ext cx="1653850" cy="4734558"/>
          </a:xfrm>
          <a:prstGeom prst="rect">
            <a:avLst/>
          </a:prstGeom>
          <a:noFill/>
          <a:ln w="19050">
            <a:solidFill>
              <a:schemeClr val="tx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grpSp>
        <p:nvGrpSpPr>
          <p:cNvPr id="92" name="Group 91">
            <a:extLst>
              <a:ext uri="{FF2B5EF4-FFF2-40B4-BE49-F238E27FC236}">
                <a16:creationId xmlns:a16="http://schemas.microsoft.com/office/drawing/2014/main" id="{9C10AABA-5686-8049-A0FF-9371E4027746}"/>
              </a:ext>
            </a:extLst>
          </p:cNvPr>
          <p:cNvGrpSpPr/>
          <p:nvPr/>
        </p:nvGrpSpPr>
        <p:grpSpPr>
          <a:xfrm>
            <a:off x="1364429" y="1698069"/>
            <a:ext cx="450000" cy="450000"/>
            <a:chOff x="7736620" y="7009631"/>
            <a:chExt cx="4501800" cy="4503600"/>
          </a:xfrm>
          <a:solidFill>
            <a:schemeClr val="accent6"/>
          </a:solidFill>
        </p:grpSpPr>
        <p:sp>
          <p:nvSpPr>
            <p:cNvPr id="93" name="Freeform: Shape 1">
              <a:extLst>
                <a:ext uri="{FF2B5EF4-FFF2-40B4-BE49-F238E27FC236}">
                  <a16:creationId xmlns:a16="http://schemas.microsoft.com/office/drawing/2014/main" id="{EBF66CC2-5026-684D-99D7-8F8CA2056EAC}"/>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94" name="Freeform: Shape 2">
              <a:extLst>
                <a:ext uri="{FF2B5EF4-FFF2-40B4-BE49-F238E27FC236}">
                  <a16:creationId xmlns:a16="http://schemas.microsoft.com/office/drawing/2014/main" id="{73DE163A-CB71-8344-8EE6-AEAFEE738C45}"/>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95" name="Freeform: Shape 3">
              <a:extLst>
                <a:ext uri="{FF2B5EF4-FFF2-40B4-BE49-F238E27FC236}">
                  <a16:creationId xmlns:a16="http://schemas.microsoft.com/office/drawing/2014/main" id="{9AD2F698-71C6-9F4C-9437-0F126864FDB6}"/>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96" name="Freeform: Shape 4">
              <a:extLst>
                <a:ext uri="{FF2B5EF4-FFF2-40B4-BE49-F238E27FC236}">
                  <a16:creationId xmlns:a16="http://schemas.microsoft.com/office/drawing/2014/main" id="{53FFFB6F-60BE-8744-B624-8EC326113CBE}"/>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97" name="Freeform: Shape 5">
              <a:extLst>
                <a:ext uri="{FF2B5EF4-FFF2-40B4-BE49-F238E27FC236}">
                  <a16:creationId xmlns:a16="http://schemas.microsoft.com/office/drawing/2014/main" id="{E1063BAD-4F9D-2D4B-B248-F5EABBE03AE9}"/>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105" name="Rectangle 104">
            <a:extLst>
              <a:ext uri="{FF2B5EF4-FFF2-40B4-BE49-F238E27FC236}">
                <a16:creationId xmlns:a16="http://schemas.microsoft.com/office/drawing/2014/main" id="{EFB4BFE0-0927-A84D-B58A-F058F75BC0AE}"/>
              </a:ext>
            </a:extLst>
          </p:cNvPr>
          <p:cNvSpPr/>
          <p:nvPr/>
        </p:nvSpPr>
        <p:spPr>
          <a:xfrm>
            <a:off x="641448" y="1129283"/>
            <a:ext cx="761747" cy="430887"/>
          </a:xfrm>
          <a:prstGeom prst="rect">
            <a:avLst/>
          </a:prstGeom>
        </p:spPr>
        <p:txBody>
          <a:bodyPr wrap="square">
            <a:spAutoFit/>
          </a:bodyPr>
          <a:lstStyle/>
          <a:p>
            <a:pPr algn="ctr"/>
            <a:r>
              <a:rPr lang="en-US" sz="1100" b="1" dirty="0">
                <a:solidFill>
                  <a:srgbClr val="717074"/>
                </a:solidFill>
                <a:ea typeface="Gotham Rounded Book" charset="0"/>
                <a:cs typeface="Gotham Rounded Book" charset="0"/>
              </a:rPr>
              <a:t>Edge </a:t>
            </a:r>
          </a:p>
          <a:p>
            <a:pPr algn="ctr"/>
            <a:r>
              <a:rPr lang="en-US" sz="1100" b="1" dirty="0">
                <a:solidFill>
                  <a:srgbClr val="717074"/>
                </a:solidFill>
                <a:ea typeface="Gotham Rounded Book" charset="0"/>
                <a:cs typeface="Gotham Rounded Book" charset="0"/>
              </a:rPr>
              <a:t>Node #1</a:t>
            </a:r>
          </a:p>
        </p:txBody>
      </p:sp>
      <p:sp>
        <p:nvSpPr>
          <p:cNvPr id="106" name="Rectangle 105">
            <a:extLst>
              <a:ext uri="{FF2B5EF4-FFF2-40B4-BE49-F238E27FC236}">
                <a16:creationId xmlns:a16="http://schemas.microsoft.com/office/drawing/2014/main" id="{A982E43B-9A66-5E44-B154-DCEC3165F79F}"/>
              </a:ext>
            </a:extLst>
          </p:cNvPr>
          <p:cNvSpPr/>
          <p:nvPr/>
        </p:nvSpPr>
        <p:spPr>
          <a:xfrm>
            <a:off x="534302" y="1717960"/>
            <a:ext cx="902297" cy="461665"/>
          </a:xfrm>
          <a:prstGeom prst="rect">
            <a:avLst/>
          </a:prstGeom>
        </p:spPr>
        <p:txBody>
          <a:bodyPr wrap="square">
            <a:spAutoFit/>
          </a:bodyPr>
          <a:lstStyle/>
          <a:p>
            <a:pPr algn="r"/>
            <a:r>
              <a:rPr lang="en-US" sz="1200" b="1" dirty="0">
                <a:solidFill>
                  <a:schemeClr val="tx2"/>
                </a:solidFill>
                <a:latin typeface="Metropolis" pitchFamily="2" charset="77"/>
              </a:rPr>
              <a:t>Active Tier0 SR</a:t>
            </a:r>
            <a:endParaRPr lang="en-GB" sz="1200" dirty="0"/>
          </a:p>
        </p:txBody>
      </p:sp>
      <p:grpSp>
        <p:nvGrpSpPr>
          <p:cNvPr id="149" name="Group 148">
            <a:extLst>
              <a:ext uri="{FF2B5EF4-FFF2-40B4-BE49-F238E27FC236}">
                <a16:creationId xmlns:a16="http://schemas.microsoft.com/office/drawing/2014/main" id="{8DEA9BBF-8A42-0940-A1BF-92D4C5CA0EB5}"/>
              </a:ext>
            </a:extLst>
          </p:cNvPr>
          <p:cNvGrpSpPr/>
          <p:nvPr/>
        </p:nvGrpSpPr>
        <p:grpSpPr>
          <a:xfrm>
            <a:off x="1360692" y="2708065"/>
            <a:ext cx="450000" cy="450000"/>
            <a:chOff x="7736620" y="7009631"/>
            <a:chExt cx="4501800" cy="4503600"/>
          </a:xfrm>
          <a:solidFill>
            <a:schemeClr val="accent6"/>
          </a:solidFill>
        </p:grpSpPr>
        <p:sp>
          <p:nvSpPr>
            <p:cNvPr id="150" name="Freeform: Shape 1">
              <a:extLst>
                <a:ext uri="{FF2B5EF4-FFF2-40B4-BE49-F238E27FC236}">
                  <a16:creationId xmlns:a16="http://schemas.microsoft.com/office/drawing/2014/main" id="{C6318A33-45AD-EC49-ADE5-9FA2AC5F50D8}"/>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51" name="Freeform: Shape 2">
              <a:extLst>
                <a:ext uri="{FF2B5EF4-FFF2-40B4-BE49-F238E27FC236}">
                  <a16:creationId xmlns:a16="http://schemas.microsoft.com/office/drawing/2014/main" id="{3964E38D-62C0-B245-8DC2-991ED56BF559}"/>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52" name="Freeform: Shape 3">
              <a:extLst>
                <a:ext uri="{FF2B5EF4-FFF2-40B4-BE49-F238E27FC236}">
                  <a16:creationId xmlns:a16="http://schemas.microsoft.com/office/drawing/2014/main" id="{EC880FFE-46E1-2C48-AD6C-963B1854CFF7}"/>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53" name="Freeform: Shape 4">
              <a:extLst>
                <a:ext uri="{FF2B5EF4-FFF2-40B4-BE49-F238E27FC236}">
                  <a16:creationId xmlns:a16="http://schemas.microsoft.com/office/drawing/2014/main" id="{909A7ECB-BA95-9047-A1CB-A508878C1835}"/>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54" name="Freeform: Shape 5">
              <a:extLst>
                <a:ext uri="{FF2B5EF4-FFF2-40B4-BE49-F238E27FC236}">
                  <a16:creationId xmlns:a16="http://schemas.microsoft.com/office/drawing/2014/main" id="{24C941EC-8B97-444C-9E5C-70663AA2F512}"/>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142" name="Rectangle 141">
            <a:extLst>
              <a:ext uri="{FF2B5EF4-FFF2-40B4-BE49-F238E27FC236}">
                <a16:creationId xmlns:a16="http://schemas.microsoft.com/office/drawing/2014/main" id="{6E01AB04-8687-0A41-B253-136FC2C5B26E}"/>
              </a:ext>
            </a:extLst>
          </p:cNvPr>
          <p:cNvSpPr/>
          <p:nvPr/>
        </p:nvSpPr>
        <p:spPr>
          <a:xfrm>
            <a:off x="768052" y="2723664"/>
            <a:ext cx="659763" cy="461665"/>
          </a:xfrm>
          <a:prstGeom prst="rect">
            <a:avLst/>
          </a:prstGeom>
        </p:spPr>
        <p:txBody>
          <a:bodyPr wrap="square">
            <a:spAutoFit/>
          </a:bodyPr>
          <a:lstStyle/>
          <a:p>
            <a:pPr algn="r"/>
            <a:r>
              <a:rPr lang="en-US" sz="1200" b="1" dirty="0">
                <a:solidFill>
                  <a:schemeClr val="tx2"/>
                </a:solidFill>
                <a:latin typeface="Metropolis" pitchFamily="2" charset="77"/>
              </a:rPr>
              <a:t>Tier0 DR</a:t>
            </a:r>
            <a:endParaRPr lang="en-GB" sz="1200" dirty="0"/>
          </a:p>
        </p:txBody>
      </p:sp>
      <p:sp>
        <p:nvSpPr>
          <p:cNvPr id="143" name="Rectangle 142">
            <a:extLst>
              <a:ext uri="{FF2B5EF4-FFF2-40B4-BE49-F238E27FC236}">
                <a16:creationId xmlns:a16="http://schemas.microsoft.com/office/drawing/2014/main" id="{C9FA6D47-FF08-054B-A495-DDFC40DDEB0C}"/>
              </a:ext>
            </a:extLst>
          </p:cNvPr>
          <p:cNvSpPr/>
          <p:nvPr/>
        </p:nvSpPr>
        <p:spPr>
          <a:xfrm>
            <a:off x="5137586" y="1104528"/>
            <a:ext cx="1747593" cy="461665"/>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Host Transport Node #1 </a:t>
            </a:r>
          </a:p>
        </p:txBody>
      </p:sp>
      <p:cxnSp>
        <p:nvCxnSpPr>
          <p:cNvPr id="145" name="Straight Connector 144">
            <a:extLst>
              <a:ext uri="{FF2B5EF4-FFF2-40B4-BE49-F238E27FC236}">
                <a16:creationId xmlns:a16="http://schemas.microsoft.com/office/drawing/2014/main" id="{D4866DB5-B1D4-4348-89C2-DCEF925C26FC}"/>
              </a:ext>
            </a:extLst>
          </p:cNvPr>
          <p:cNvCxnSpPr>
            <a:cxnSpLocks/>
          </p:cNvCxnSpPr>
          <p:nvPr/>
        </p:nvCxnSpPr>
        <p:spPr bwMode="gray">
          <a:xfrm>
            <a:off x="1588050" y="1242395"/>
            <a:ext cx="0" cy="46440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280" name="Group 279">
            <a:extLst>
              <a:ext uri="{FF2B5EF4-FFF2-40B4-BE49-F238E27FC236}">
                <a16:creationId xmlns:a16="http://schemas.microsoft.com/office/drawing/2014/main" id="{CA1C0FC8-7F07-9D47-8831-CEE2EE2FC526}"/>
              </a:ext>
            </a:extLst>
          </p:cNvPr>
          <p:cNvGrpSpPr/>
          <p:nvPr/>
        </p:nvGrpSpPr>
        <p:grpSpPr>
          <a:xfrm>
            <a:off x="1316853" y="3747483"/>
            <a:ext cx="450000" cy="450000"/>
            <a:chOff x="7736620" y="7009631"/>
            <a:chExt cx="4501800" cy="4503600"/>
          </a:xfrm>
          <a:solidFill>
            <a:schemeClr val="accent4"/>
          </a:solidFill>
        </p:grpSpPr>
        <p:sp>
          <p:nvSpPr>
            <p:cNvPr id="281" name="Freeform: Shape 1">
              <a:extLst>
                <a:ext uri="{FF2B5EF4-FFF2-40B4-BE49-F238E27FC236}">
                  <a16:creationId xmlns:a16="http://schemas.microsoft.com/office/drawing/2014/main" id="{C4FD5E6A-5FA0-5D4D-ADBC-8F610C417AA1}"/>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82" name="Freeform: Shape 2">
              <a:extLst>
                <a:ext uri="{FF2B5EF4-FFF2-40B4-BE49-F238E27FC236}">
                  <a16:creationId xmlns:a16="http://schemas.microsoft.com/office/drawing/2014/main" id="{4072F8C5-6E0C-2746-9EBA-B19826CC5FCF}"/>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83" name="Freeform: Shape 3">
              <a:extLst>
                <a:ext uri="{FF2B5EF4-FFF2-40B4-BE49-F238E27FC236}">
                  <a16:creationId xmlns:a16="http://schemas.microsoft.com/office/drawing/2014/main" id="{8EE12275-A490-1C46-A9F5-B79E85D1C5AD}"/>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84" name="Freeform: Shape 4">
              <a:extLst>
                <a:ext uri="{FF2B5EF4-FFF2-40B4-BE49-F238E27FC236}">
                  <a16:creationId xmlns:a16="http://schemas.microsoft.com/office/drawing/2014/main" id="{3E8D4F28-E53B-BF4A-98B5-8D014D21232A}"/>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85" name="Freeform: Shape 5">
              <a:extLst>
                <a:ext uri="{FF2B5EF4-FFF2-40B4-BE49-F238E27FC236}">
                  <a16:creationId xmlns:a16="http://schemas.microsoft.com/office/drawing/2014/main" id="{85A3E787-A48B-D442-82D9-5ABCE014F7C4}"/>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374" name="Rectangle 373">
            <a:extLst>
              <a:ext uri="{FF2B5EF4-FFF2-40B4-BE49-F238E27FC236}">
                <a16:creationId xmlns:a16="http://schemas.microsoft.com/office/drawing/2014/main" id="{37A46353-8370-ED4C-AB11-15C6762B73A8}"/>
              </a:ext>
            </a:extLst>
          </p:cNvPr>
          <p:cNvSpPr/>
          <p:nvPr/>
        </p:nvSpPr>
        <p:spPr>
          <a:xfrm>
            <a:off x="7421177" y="1544321"/>
            <a:ext cx="1588034" cy="4734558"/>
          </a:xfrm>
          <a:prstGeom prst="rect">
            <a:avLst/>
          </a:prstGeom>
          <a:noFill/>
          <a:ln w="19050">
            <a:solidFill>
              <a:schemeClr val="tx1"/>
            </a:solidFill>
            <a:prstDash val="dash"/>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375" name="Rectangle 374">
            <a:extLst>
              <a:ext uri="{FF2B5EF4-FFF2-40B4-BE49-F238E27FC236}">
                <a16:creationId xmlns:a16="http://schemas.microsoft.com/office/drawing/2014/main" id="{74613191-7D9D-034A-954B-C23E3A6435FD}"/>
              </a:ext>
            </a:extLst>
          </p:cNvPr>
          <p:cNvSpPr/>
          <p:nvPr/>
        </p:nvSpPr>
        <p:spPr>
          <a:xfrm>
            <a:off x="7303712" y="1119918"/>
            <a:ext cx="1782859" cy="461665"/>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Host Transport Node #2 </a:t>
            </a:r>
          </a:p>
        </p:txBody>
      </p:sp>
      <p:sp>
        <p:nvSpPr>
          <p:cNvPr id="379" name="Rectangle 378">
            <a:extLst>
              <a:ext uri="{FF2B5EF4-FFF2-40B4-BE49-F238E27FC236}">
                <a16:creationId xmlns:a16="http://schemas.microsoft.com/office/drawing/2014/main" id="{A4E659B3-08D7-864D-9B3A-4F185B91040E}"/>
              </a:ext>
            </a:extLst>
          </p:cNvPr>
          <p:cNvSpPr/>
          <p:nvPr/>
        </p:nvSpPr>
        <p:spPr>
          <a:xfrm>
            <a:off x="687550" y="3745638"/>
            <a:ext cx="659763" cy="461665"/>
          </a:xfrm>
          <a:prstGeom prst="rect">
            <a:avLst/>
          </a:prstGeom>
        </p:spPr>
        <p:txBody>
          <a:bodyPr wrap="square">
            <a:spAutoFit/>
          </a:bodyPr>
          <a:lstStyle/>
          <a:p>
            <a:pPr algn="r"/>
            <a:r>
              <a:rPr lang="en-US" sz="1200" b="1" dirty="0">
                <a:solidFill>
                  <a:schemeClr val="tx2"/>
                </a:solidFill>
                <a:latin typeface="Metropolis" pitchFamily="2" charset="77"/>
              </a:rPr>
              <a:t>Tier1 DR</a:t>
            </a:r>
            <a:endParaRPr lang="en-GB" sz="1200" dirty="0"/>
          </a:p>
        </p:txBody>
      </p:sp>
      <p:sp>
        <p:nvSpPr>
          <p:cNvPr id="380" name="Rectangle 379">
            <a:extLst>
              <a:ext uri="{FF2B5EF4-FFF2-40B4-BE49-F238E27FC236}">
                <a16:creationId xmlns:a16="http://schemas.microsoft.com/office/drawing/2014/main" id="{F69C3EF0-FA2B-624B-A0E2-949F83380909}"/>
              </a:ext>
            </a:extLst>
          </p:cNvPr>
          <p:cNvSpPr/>
          <p:nvPr/>
        </p:nvSpPr>
        <p:spPr>
          <a:xfrm>
            <a:off x="2716633" y="1544320"/>
            <a:ext cx="1631386" cy="4734559"/>
          </a:xfrm>
          <a:prstGeom prst="rect">
            <a:avLst/>
          </a:prstGeom>
          <a:noFill/>
          <a:ln w="19050">
            <a:solidFill>
              <a:schemeClr val="tx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grpSp>
        <p:nvGrpSpPr>
          <p:cNvPr id="381" name="Group 380">
            <a:extLst>
              <a:ext uri="{FF2B5EF4-FFF2-40B4-BE49-F238E27FC236}">
                <a16:creationId xmlns:a16="http://schemas.microsoft.com/office/drawing/2014/main" id="{E5784D17-7158-1841-9871-441E3596921C}"/>
              </a:ext>
            </a:extLst>
          </p:cNvPr>
          <p:cNvGrpSpPr/>
          <p:nvPr/>
        </p:nvGrpSpPr>
        <p:grpSpPr>
          <a:xfrm>
            <a:off x="3417150" y="1698069"/>
            <a:ext cx="450000" cy="450000"/>
            <a:chOff x="7736620" y="7009631"/>
            <a:chExt cx="4501800" cy="4503600"/>
          </a:xfrm>
          <a:solidFill>
            <a:schemeClr val="accent6"/>
          </a:solidFill>
        </p:grpSpPr>
        <p:sp>
          <p:nvSpPr>
            <p:cNvPr id="382" name="Freeform: Shape 1">
              <a:extLst>
                <a:ext uri="{FF2B5EF4-FFF2-40B4-BE49-F238E27FC236}">
                  <a16:creationId xmlns:a16="http://schemas.microsoft.com/office/drawing/2014/main" id="{CA4F13CD-2DDD-4445-B2B2-A65CF6A489BA}"/>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383" name="Freeform: Shape 2">
              <a:extLst>
                <a:ext uri="{FF2B5EF4-FFF2-40B4-BE49-F238E27FC236}">
                  <a16:creationId xmlns:a16="http://schemas.microsoft.com/office/drawing/2014/main" id="{488A5A27-E103-C447-8A75-B91C574939B1}"/>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384" name="Freeform: Shape 3">
              <a:extLst>
                <a:ext uri="{FF2B5EF4-FFF2-40B4-BE49-F238E27FC236}">
                  <a16:creationId xmlns:a16="http://schemas.microsoft.com/office/drawing/2014/main" id="{2838C58A-AC3B-FF4F-B4CB-EC4DA3352A9B}"/>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385" name="Freeform: Shape 4">
              <a:extLst>
                <a:ext uri="{FF2B5EF4-FFF2-40B4-BE49-F238E27FC236}">
                  <a16:creationId xmlns:a16="http://schemas.microsoft.com/office/drawing/2014/main" id="{9DDA2A9B-F4D2-944E-AF1D-1777FFBA48D3}"/>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386" name="Freeform: Shape 5">
              <a:extLst>
                <a:ext uri="{FF2B5EF4-FFF2-40B4-BE49-F238E27FC236}">
                  <a16:creationId xmlns:a16="http://schemas.microsoft.com/office/drawing/2014/main" id="{1F07ECA3-D33E-324E-A8B1-99853AB5BC21}"/>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387" name="Rectangle 386">
            <a:extLst>
              <a:ext uri="{FF2B5EF4-FFF2-40B4-BE49-F238E27FC236}">
                <a16:creationId xmlns:a16="http://schemas.microsoft.com/office/drawing/2014/main" id="{0CECC4A7-C410-5442-B5E5-83D4DC2CBA94}"/>
              </a:ext>
            </a:extLst>
          </p:cNvPr>
          <p:cNvSpPr/>
          <p:nvPr/>
        </p:nvSpPr>
        <p:spPr>
          <a:xfrm>
            <a:off x="3734690" y="1119918"/>
            <a:ext cx="795411" cy="430887"/>
          </a:xfrm>
          <a:prstGeom prst="rect">
            <a:avLst/>
          </a:prstGeom>
        </p:spPr>
        <p:txBody>
          <a:bodyPr wrap="square">
            <a:spAutoFit/>
          </a:bodyPr>
          <a:lstStyle/>
          <a:p>
            <a:pPr algn="ctr"/>
            <a:r>
              <a:rPr lang="en-US" sz="1100" b="1" dirty="0">
                <a:solidFill>
                  <a:srgbClr val="717074"/>
                </a:solidFill>
                <a:ea typeface="Gotham Rounded Book" charset="0"/>
                <a:cs typeface="Gotham Rounded Book" charset="0"/>
              </a:rPr>
              <a:t>Edge </a:t>
            </a:r>
          </a:p>
          <a:p>
            <a:pPr algn="ctr"/>
            <a:r>
              <a:rPr lang="en-US" sz="1100" b="1" dirty="0">
                <a:solidFill>
                  <a:srgbClr val="717074"/>
                </a:solidFill>
                <a:ea typeface="Gotham Rounded Book" charset="0"/>
                <a:cs typeface="Gotham Rounded Book" charset="0"/>
              </a:rPr>
              <a:t>Node #2</a:t>
            </a:r>
          </a:p>
        </p:txBody>
      </p:sp>
      <p:sp>
        <p:nvSpPr>
          <p:cNvPr id="388" name="Rectangle 387">
            <a:extLst>
              <a:ext uri="{FF2B5EF4-FFF2-40B4-BE49-F238E27FC236}">
                <a16:creationId xmlns:a16="http://schemas.microsoft.com/office/drawing/2014/main" id="{D82CBFF6-3F75-E64C-93B7-E207BD6A36E0}"/>
              </a:ext>
            </a:extLst>
          </p:cNvPr>
          <p:cNvSpPr/>
          <p:nvPr/>
        </p:nvSpPr>
        <p:spPr>
          <a:xfrm>
            <a:off x="2619338" y="1717960"/>
            <a:ext cx="880714" cy="461665"/>
          </a:xfrm>
          <a:prstGeom prst="rect">
            <a:avLst/>
          </a:prstGeom>
        </p:spPr>
        <p:txBody>
          <a:bodyPr wrap="square">
            <a:spAutoFit/>
          </a:bodyPr>
          <a:lstStyle/>
          <a:p>
            <a:pPr algn="r"/>
            <a:r>
              <a:rPr lang="en-US" sz="1200" b="1" dirty="0">
                <a:solidFill>
                  <a:schemeClr val="tx2"/>
                </a:solidFill>
                <a:latin typeface="Metropolis" pitchFamily="2" charset="77"/>
              </a:rPr>
              <a:t>Standby Tier0 SR</a:t>
            </a:r>
            <a:endParaRPr lang="en-GB" sz="1200" dirty="0"/>
          </a:p>
        </p:txBody>
      </p:sp>
      <p:grpSp>
        <p:nvGrpSpPr>
          <p:cNvPr id="389" name="Group 388">
            <a:extLst>
              <a:ext uri="{FF2B5EF4-FFF2-40B4-BE49-F238E27FC236}">
                <a16:creationId xmlns:a16="http://schemas.microsoft.com/office/drawing/2014/main" id="{B9175B41-B013-F84D-906A-3FBFDCFB7E32}"/>
              </a:ext>
            </a:extLst>
          </p:cNvPr>
          <p:cNvGrpSpPr/>
          <p:nvPr/>
        </p:nvGrpSpPr>
        <p:grpSpPr>
          <a:xfrm>
            <a:off x="3413413" y="2708065"/>
            <a:ext cx="450000" cy="450000"/>
            <a:chOff x="7736620" y="7009631"/>
            <a:chExt cx="4501800" cy="4503600"/>
          </a:xfrm>
          <a:solidFill>
            <a:schemeClr val="accent6"/>
          </a:solidFill>
        </p:grpSpPr>
        <p:sp>
          <p:nvSpPr>
            <p:cNvPr id="390" name="Freeform: Shape 1">
              <a:extLst>
                <a:ext uri="{FF2B5EF4-FFF2-40B4-BE49-F238E27FC236}">
                  <a16:creationId xmlns:a16="http://schemas.microsoft.com/office/drawing/2014/main" id="{CCB4A52D-C07F-634D-A063-831B49710B17}"/>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391" name="Freeform: Shape 2">
              <a:extLst>
                <a:ext uri="{FF2B5EF4-FFF2-40B4-BE49-F238E27FC236}">
                  <a16:creationId xmlns:a16="http://schemas.microsoft.com/office/drawing/2014/main" id="{282AF6CF-E0EB-004B-A86C-B69CE77986AE}"/>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392" name="Freeform: Shape 3">
              <a:extLst>
                <a:ext uri="{FF2B5EF4-FFF2-40B4-BE49-F238E27FC236}">
                  <a16:creationId xmlns:a16="http://schemas.microsoft.com/office/drawing/2014/main" id="{DBBD4C9C-D986-9348-96E0-6AA559735B50}"/>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393" name="Freeform: Shape 4">
              <a:extLst>
                <a:ext uri="{FF2B5EF4-FFF2-40B4-BE49-F238E27FC236}">
                  <a16:creationId xmlns:a16="http://schemas.microsoft.com/office/drawing/2014/main" id="{77D9D9D5-3CE7-F64F-A6B6-B6152EB5DC18}"/>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394" name="Freeform: Shape 5">
              <a:extLst>
                <a:ext uri="{FF2B5EF4-FFF2-40B4-BE49-F238E27FC236}">
                  <a16:creationId xmlns:a16="http://schemas.microsoft.com/office/drawing/2014/main" id="{1F143B42-65FD-6F45-8A81-9E1DD71DB24D}"/>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395" name="Rectangle 394">
            <a:extLst>
              <a:ext uri="{FF2B5EF4-FFF2-40B4-BE49-F238E27FC236}">
                <a16:creationId xmlns:a16="http://schemas.microsoft.com/office/drawing/2014/main" id="{1C86D4C2-8158-9648-AD5F-9D894DD86EA7}"/>
              </a:ext>
            </a:extLst>
          </p:cNvPr>
          <p:cNvSpPr/>
          <p:nvPr/>
        </p:nvSpPr>
        <p:spPr>
          <a:xfrm>
            <a:off x="2820773" y="2723664"/>
            <a:ext cx="659763" cy="461665"/>
          </a:xfrm>
          <a:prstGeom prst="rect">
            <a:avLst/>
          </a:prstGeom>
        </p:spPr>
        <p:txBody>
          <a:bodyPr wrap="square">
            <a:spAutoFit/>
          </a:bodyPr>
          <a:lstStyle/>
          <a:p>
            <a:pPr algn="r"/>
            <a:r>
              <a:rPr lang="en-US" sz="1200" b="1" dirty="0">
                <a:solidFill>
                  <a:schemeClr val="tx2"/>
                </a:solidFill>
                <a:latin typeface="Metropolis" pitchFamily="2" charset="77"/>
              </a:rPr>
              <a:t>Tier0 DR</a:t>
            </a:r>
            <a:endParaRPr lang="en-GB" sz="1200" dirty="0"/>
          </a:p>
        </p:txBody>
      </p:sp>
      <p:cxnSp>
        <p:nvCxnSpPr>
          <p:cNvPr id="396" name="Straight Connector 395">
            <a:extLst>
              <a:ext uri="{FF2B5EF4-FFF2-40B4-BE49-F238E27FC236}">
                <a16:creationId xmlns:a16="http://schemas.microsoft.com/office/drawing/2014/main" id="{AC88124A-61A2-2840-A090-D15C2E4E33FB}"/>
              </a:ext>
            </a:extLst>
          </p:cNvPr>
          <p:cNvCxnSpPr>
            <a:cxnSpLocks/>
          </p:cNvCxnSpPr>
          <p:nvPr/>
        </p:nvCxnSpPr>
        <p:spPr bwMode="gray">
          <a:xfrm>
            <a:off x="3630611" y="1212726"/>
            <a:ext cx="0" cy="464013"/>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403" name="Group 402">
            <a:extLst>
              <a:ext uri="{FF2B5EF4-FFF2-40B4-BE49-F238E27FC236}">
                <a16:creationId xmlns:a16="http://schemas.microsoft.com/office/drawing/2014/main" id="{504D7A59-9C25-E84B-BA2C-BA88C6AB89AD}"/>
              </a:ext>
            </a:extLst>
          </p:cNvPr>
          <p:cNvGrpSpPr/>
          <p:nvPr/>
        </p:nvGrpSpPr>
        <p:grpSpPr>
          <a:xfrm>
            <a:off x="3369574" y="3747483"/>
            <a:ext cx="450000" cy="450000"/>
            <a:chOff x="7736620" y="7009631"/>
            <a:chExt cx="4501800" cy="4503600"/>
          </a:xfrm>
          <a:solidFill>
            <a:schemeClr val="accent4"/>
          </a:solidFill>
        </p:grpSpPr>
        <p:sp>
          <p:nvSpPr>
            <p:cNvPr id="404" name="Freeform: Shape 1">
              <a:extLst>
                <a:ext uri="{FF2B5EF4-FFF2-40B4-BE49-F238E27FC236}">
                  <a16:creationId xmlns:a16="http://schemas.microsoft.com/office/drawing/2014/main" id="{93ABAC35-49E7-AF46-8DD9-6D3B54B91D0A}"/>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05" name="Freeform: Shape 2">
              <a:extLst>
                <a:ext uri="{FF2B5EF4-FFF2-40B4-BE49-F238E27FC236}">
                  <a16:creationId xmlns:a16="http://schemas.microsoft.com/office/drawing/2014/main" id="{0C0B24D2-7FC0-4642-8481-ABE1D4A5D563}"/>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06" name="Freeform: Shape 3">
              <a:extLst>
                <a:ext uri="{FF2B5EF4-FFF2-40B4-BE49-F238E27FC236}">
                  <a16:creationId xmlns:a16="http://schemas.microsoft.com/office/drawing/2014/main" id="{5978E15D-E98C-EB4C-B01C-9E901B62CE97}"/>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07" name="Freeform: Shape 4">
              <a:extLst>
                <a:ext uri="{FF2B5EF4-FFF2-40B4-BE49-F238E27FC236}">
                  <a16:creationId xmlns:a16="http://schemas.microsoft.com/office/drawing/2014/main" id="{58A4AB9F-5F76-1944-8272-61C03E790A26}"/>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08" name="Freeform: Shape 5">
              <a:extLst>
                <a:ext uri="{FF2B5EF4-FFF2-40B4-BE49-F238E27FC236}">
                  <a16:creationId xmlns:a16="http://schemas.microsoft.com/office/drawing/2014/main" id="{E63A0794-F73B-334F-940A-DE3777D138C8}"/>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410" name="Rectangle 409">
            <a:extLst>
              <a:ext uri="{FF2B5EF4-FFF2-40B4-BE49-F238E27FC236}">
                <a16:creationId xmlns:a16="http://schemas.microsoft.com/office/drawing/2014/main" id="{0DC14C62-A74A-FD44-A928-C0CFD90FD769}"/>
              </a:ext>
            </a:extLst>
          </p:cNvPr>
          <p:cNvSpPr/>
          <p:nvPr/>
        </p:nvSpPr>
        <p:spPr>
          <a:xfrm>
            <a:off x="2740271" y="3745638"/>
            <a:ext cx="659763" cy="461665"/>
          </a:xfrm>
          <a:prstGeom prst="rect">
            <a:avLst/>
          </a:prstGeom>
        </p:spPr>
        <p:txBody>
          <a:bodyPr wrap="square">
            <a:spAutoFit/>
          </a:bodyPr>
          <a:lstStyle/>
          <a:p>
            <a:pPr algn="r"/>
            <a:r>
              <a:rPr lang="en-US" sz="1200" b="1" dirty="0">
                <a:solidFill>
                  <a:schemeClr val="tx2"/>
                </a:solidFill>
                <a:latin typeface="Metropolis" pitchFamily="2" charset="77"/>
              </a:rPr>
              <a:t>Tier1 DR</a:t>
            </a:r>
            <a:endParaRPr lang="en-GB" sz="1200" dirty="0"/>
          </a:p>
        </p:txBody>
      </p:sp>
      <p:sp>
        <p:nvSpPr>
          <p:cNvPr id="411" name="Rectangle 410">
            <a:extLst>
              <a:ext uri="{FF2B5EF4-FFF2-40B4-BE49-F238E27FC236}">
                <a16:creationId xmlns:a16="http://schemas.microsoft.com/office/drawing/2014/main" id="{DFCC73C4-A404-AD4A-A473-39EEFA1E9D18}"/>
              </a:ext>
            </a:extLst>
          </p:cNvPr>
          <p:cNvSpPr/>
          <p:nvPr/>
        </p:nvSpPr>
        <p:spPr>
          <a:xfrm>
            <a:off x="1534365" y="1223399"/>
            <a:ext cx="2103006" cy="430887"/>
          </a:xfrm>
          <a:prstGeom prst="rect">
            <a:avLst/>
          </a:prstGeom>
        </p:spPr>
        <p:txBody>
          <a:bodyPr wrap="square">
            <a:spAutoFit/>
          </a:bodyPr>
          <a:lstStyle/>
          <a:p>
            <a:pPr algn="ctr"/>
            <a:r>
              <a:rPr lang="en-US" sz="1100" b="1" dirty="0">
                <a:solidFill>
                  <a:srgbClr val="717074"/>
                </a:solidFill>
                <a:ea typeface="Gotham Rounded Book" charset="0"/>
                <a:cs typeface="Gotham Rounded Book" charset="0"/>
              </a:rPr>
              <a:t>Uplinks to physical router</a:t>
            </a:r>
          </a:p>
          <a:p>
            <a:pPr algn="ctr"/>
            <a:endParaRPr lang="en-US" sz="1100" b="1" dirty="0">
              <a:solidFill>
                <a:srgbClr val="717074"/>
              </a:solidFill>
              <a:ea typeface="Gotham Rounded Book" charset="0"/>
              <a:cs typeface="Gotham Rounded Book" charset="0"/>
            </a:endParaRPr>
          </a:p>
        </p:txBody>
      </p:sp>
      <p:grpSp>
        <p:nvGrpSpPr>
          <p:cNvPr id="456" name="Group 455">
            <a:extLst>
              <a:ext uri="{FF2B5EF4-FFF2-40B4-BE49-F238E27FC236}">
                <a16:creationId xmlns:a16="http://schemas.microsoft.com/office/drawing/2014/main" id="{98DEA204-B5D2-704A-B123-7F1A31F05DF7}"/>
              </a:ext>
            </a:extLst>
          </p:cNvPr>
          <p:cNvGrpSpPr/>
          <p:nvPr/>
        </p:nvGrpSpPr>
        <p:grpSpPr>
          <a:xfrm>
            <a:off x="5861721" y="2708065"/>
            <a:ext cx="450000" cy="450000"/>
            <a:chOff x="7736620" y="7009631"/>
            <a:chExt cx="4501800" cy="4503600"/>
          </a:xfrm>
          <a:solidFill>
            <a:schemeClr val="accent6"/>
          </a:solidFill>
        </p:grpSpPr>
        <p:sp>
          <p:nvSpPr>
            <p:cNvPr id="457" name="Freeform: Shape 1">
              <a:extLst>
                <a:ext uri="{FF2B5EF4-FFF2-40B4-BE49-F238E27FC236}">
                  <a16:creationId xmlns:a16="http://schemas.microsoft.com/office/drawing/2014/main" id="{CC3157BF-32A8-9549-B1E2-F1BE5196879D}"/>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58" name="Freeform: Shape 2">
              <a:extLst>
                <a:ext uri="{FF2B5EF4-FFF2-40B4-BE49-F238E27FC236}">
                  <a16:creationId xmlns:a16="http://schemas.microsoft.com/office/drawing/2014/main" id="{71520EC5-7FF8-A948-922D-92E6DD2DDAB8}"/>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59" name="Freeform: Shape 3">
              <a:extLst>
                <a:ext uri="{FF2B5EF4-FFF2-40B4-BE49-F238E27FC236}">
                  <a16:creationId xmlns:a16="http://schemas.microsoft.com/office/drawing/2014/main" id="{2EACD128-26B4-794F-8077-EB0DE4CFBDE0}"/>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60" name="Freeform: Shape 4">
              <a:extLst>
                <a:ext uri="{FF2B5EF4-FFF2-40B4-BE49-F238E27FC236}">
                  <a16:creationId xmlns:a16="http://schemas.microsoft.com/office/drawing/2014/main" id="{6AE85A6C-B2A2-9F40-8C77-158B0D7CFB27}"/>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61" name="Freeform: Shape 5">
              <a:extLst>
                <a:ext uri="{FF2B5EF4-FFF2-40B4-BE49-F238E27FC236}">
                  <a16:creationId xmlns:a16="http://schemas.microsoft.com/office/drawing/2014/main" id="{BDA8EAED-C9E3-5E4F-BA1E-828BF7791D99}"/>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462" name="Rectangle 461">
            <a:extLst>
              <a:ext uri="{FF2B5EF4-FFF2-40B4-BE49-F238E27FC236}">
                <a16:creationId xmlns:a16="http://schemas.microsoft.com/office/drawing/2014/main" id="{3F720304-36E2-C042-B982-31E55DC2F82C}"/>
              </a:ext>
            </a:extLst>
          </p:cNvPr>
          <p:cNvSpPr/>
          <p:nvPr/>
        </p:nvSpPr>
        <p:spPr>
          <a:xfrm>
            <a:off x="5269081" y="2723664"/>
            <a:ext cx="659763" cy="461665"/>
          </a:xfrm>
          <a:prstGeom prst="rect">
            <a:avLst/>
          </a:prstGeom>
        </p:spPr>
        <p:txBody>
          <a:bodyPr wrap="square">
            <a:spAutoFit/>
          </a:bodyPr>
          <a:lstStyle/>
          <a:p>
            <a:pPr algn="r"/>
            <a:r>
              <a:rPr lang="en-US" sz="1200" b="1" dirty="0">
                <a:solidFill>
                  <a:schemeClr val="tx2"/>
                </a:solidFill>
                <a:latin typeface="Metropolis" pitchFamily="2" charset="77"/>
              </a:rPr>
              <a:t>Tier0 DR</a:t>
            </a:r>
            <a:endParaRPr lang="en-GB" sz="1200" dirty="0"/>
          </a:p>
        </p:txBody>
      </p:sp>
      <p:grpSp>
        <p:nvGrpSpPr>
          <p:cNvPr id="463" name="Group 462">
            <a:extLst>
              <a:ext uri="{FF2B5EF4-FFF2-40B4-BE49-F238E27FC236}">
                <a16:creationId xmlns:a16="http://schemas.microsoft.com/office/drawing/2014/main" id="{CB8B93F9-6DF8-764C-B3EA-1AA1540009B9}"/>
              </a:ext>
            </a:extLst>
          </p:cNvPr>
          <p:cNvGrpSpPr/>
          <p:nvPr/>
        </p:nvGrpSpPr>
        <p:grpSpPr>
          <a:xfrm>
            <a:off x="7942435" y="2708065"/>
            <a:ext cx="450000" cy="450000"/>
            <a:chOff x="7736620" y="7009631"/>
            <a:chExt cx="4501800" cy="4503600"/>
          </a:xfrm>
          <a:solidFill>
            <a:schemeClr val="accent6"/>
          </a:solidFill>
        </p:grpSpPr>
        <p:sp>
          <p:nvSpPr>
            <p:cNvPr id="464" name="Freeform: Shape 1">
              <a:extLst>
                <a:ext uri="{FF2B5EF4-FFF2-40B4-BE49-F238E27FC236}">
                  <a16:creationId xmlns:a16="http://schemas.microsoft.com/office/drawing/2014/main" id="{1B97A632-0E4C-CF48-8BA4-E15574894309}"/>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65" name="Freeform: Shape 2">
              <a:extLst>
                <a:ext uri="{FF2B5EF4-FFF2-40B4-BE49-F238E27FC236}">
                  <a16:creationId xmlns:a16="http://schemas.microsoft.com/office/drawing/2014/main" id="{A67FB741-20A7-E44B-B421-8A679B7F77CC}"/>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66" name="Freeform: Shape 3">
              <a:extLst>
                <a:ext uri="{FF2B5EF4-FFF2-40B4-BE49-F238E27FC236}">
                  <a16:creationId xmlns:a16="http://schemas.microsoft.com/office/drawing/2014/main" id="{222C4E35-A8B4-F140-B772-BCEA00C89AEF}"/>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67" name="Freeform: Shape 4">
              <a:extLst>
                <a:ext uri="{FF2B5EF4-FFF2-40B4-BE49-F238E27FC236}">
                  <a16:creationId xmlns:a16="http://schemas.microsoft.com/office/drawing/2014/main" id="{2EEE076F-728B-CE48-8D6F-043B99CA7EF8}"/>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68" name="Freeform: Shape 5">
              <a:extLst>
                <a:ext uri="{FF2B5EF4-FFF2-40B4-BE49-F238E27FC236}">
                  <a16:creationId xmlns:a16="http://schemas.microsoft.com/office/drawing/2014/main" id="{2F5EC653-1CDF-4D41-A86C-032AB912C91E}"/>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469" name="Rectangle 468">
            <a:extLst>
              <a:ext uri="{FF2B5EF4-FFF2-40B4-BE49-F238E27FC236}">
                <a16:creationId xmlns:a16="http://schemas.microsoft.com/office/drawing/2014/main" id="{9FBFDAF3-743B-B64E-8BF5-EE545FF0A617}"/>
              </a:ext>
            </a:extLst>
          </p:cNvPr>
          <p:cNvSpPr/>
          <p:nvPr/>
        </p:nvSpPr>
        <p:spPr>
          <a:xfrm>
            <a:off x="7377503" y="2723664"/>
            <a:ext cx="659763" cy="461665"/>
          </a:xfrm>
          <a:prstGeom prst="rect">
            <a:avLst/>
          </a:prstGeom>
        </p:spPr>
        <p:txBody>
          <a:bodyPr wrap="square">
            <a:spAutoFit/>
          </a:bodyPr>
          <a:lstStyle/>
          <a:p>
            <a:pPr algn="r"/>
            <a:r>
              <a:rPr lang="en-US" sz="1200" b="1" dirty="0">
                <a:solidFill>
                  <a:schemeClr val="tx2"/>
                </a:solidFill>
                <a:latin typeface="Metropolis" pitchFamily="2" charset="77"/>
              </a:rPr>
              <a:t>Tier0 DR</a:t>
            </a:r>
            <a:endParaRPr lang="en-GB" sz="1200" dirty="0"/>
          </a:p>
        </p:txBody>
      </p:sp>
      <p:grpSp>
        <p:nvGrpSpPr>
          <p:cNvPr id="470" name="Group 469">
            <a:extLst>
              <a:ext uri="{FF2B5EF4-FFF2-40B4-BE49-F238E27FC236}">
                <a16:creationId xmlns:a16="http://schemas.microsoft.com/office/drawing/2014/main" id="{6F1D085F-D287-C14A-A7EA-1027C1DDC292}"/>
              </a:ext>
            </a:extLst>
          </p:cNvPr>
          <p:cNvGrpSpPr/>
          <p:nvPr/>
        </p:nvGrpSpPr>
        <p:grpSpPr>
          <a:xfrm>
            <a:off x="5845592" y="3747483"/>
            <a:ext cx="450000" cy="450000"/>
            <a:chOff x="7736620" y="7009631"/>
            <a:chExt cx="4501800" cy="4503600"/>
          </a:xfrm>
          <a:solidFill>
            <a:schemeClr val="accent4"/>
          </a:solidFill>
        </p:grpSpPr>
        <p:sp>
          <p:nvSpPr>
            <p:cNvPr id="471" name="Freeform: Shape 1">
              <a:extLst>
                <a:ext uri="{FF2B5EF4-FFF2-40B4-BE49-F238E27FC236}">
                  <a16:creationId xmlns:a16="http://schemas.microsoft.com/office/drawing/2014/main" id="{353CF2C6-9B1C-2542-91D3-C21B95CF458B}"/>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72" name="Freeform: Shape 2">
              <a:extLst>
                <a:ext uri="{FF2B5EF4-FFF2-40B4-BE49-F238E27FC236}">
                  <a16:creationId xmlns:a16="http://schemas.microsoft.com/office/drawing/2014/main" id="{DCF6ADD7-9F55-E643-9D27-50C1F1254430}"/>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73" name="Freeform: Shape 3">
              <a:extLst>
                <a:ext uri="{FF2B5EF4-FFF2-40B4-BE49-F238E27FC236}">
                  <a16:creationId xmlns:a16="http://schemas.microsoft.com/office/drawing/2014/main" id="{A8DD63CD-739F-634A-9B4A-736757827C0E}"/>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74" name="Freeform: Shape 4">
              <a:extLst>
                <a:ext uri="{FF2B5EF4-FFF2-40B4-BE49-F238E27FC236}">
                  <a16:creationId xmlns:a16="http://schemas.microsoft.com/office/drawing/2014/main" id="{28856174-C764-A944-9971-D89873FDA176}"/>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75" name="Freeform: Shape 5">
              <a:extLst>
                <a:ext uri="{FF2B5EF4-FFF2-40B4-BE49-F238E27FC236}">
                  <a16:creationId xmlns:a16="http://schemas.microsoft.com/office/drawing/2014/main" id="{FBDD207E-5F26-EB40-9C63-E37A209579CA}"/>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476" name="Rectangle 475">
            <a:extLst>
              <a:ext uri="{FF2B5EF4-FFF2-40B4-BE49-F238E27FC236}">
                <a16:creationId xmlns:a16="http://schemas.microsoft.com/office/drawing/2014/main" id="{73529944-27A2-AA47-BD04-9F58E5D62E8B}"/>
              </a:ext>
            </a:extLst>
          </p:cNvPr>
          <p:cNvSpPr/>
          <p:nvPr/>
        </p:nvSpPr>
        <p:spPr>
          <a:xfrm>
            <a:off x="5216289" y="3745638"/>
            <a:ext cx="659763" cy="461665"/>
          </a:xfrm>
          <a:prstGeom prst="rect">
            <a:avLst/>
          </a:prstGeom>
        </p:spPr>
        <p:txBody>
          <a:bodyPr wrap="square">
            <a:spAutoFit/>
          </a:bodyPr>
          <a:lstStyle/>
          <a:p>
            <a:pPr algn="r"/>
            <a:r>
              <a:rPr lang="en-US" sz="1200" b="1" dirty="0">
                <a:solidFill>
                  <a:schemeClr val="tx2"/>
                </a:solidFill>
                <a:latin typeface="Metropolis" pitchFamily="2" charset="77"/>
              </a:rPr>
              <a:t>Tier1 DR</a:t>
            </a:r>
            <a:endParaRPr lang="en-GB" sz="1200" dirty="0"/>
          </a:p>
        </p:txBody>
      </p:sp>
      <p:grpSp>
        <p:nvGrpSpPr>
          <p:cNvPr id="477" name="Group 476">
            <a:extLst>
              <a:ext uri="{FF2B5EF4-FFF2-40B4-BE49-F238E27FC236}">
                <a16:creationId xmlns:a16="http://schemas.microsoft.com/office/drawing/2014/main" id="{427EEF78-B05D-7946-9611-24DEB6F8FF31}"/>
              </a:ext>
            </a:extLst>
          </p:cNvPr>
          <p:cNvGrpSpPr/>
          <p:nvPr/>
        </p:nvGrpSpPr>
        <p:grpSpPr>
          <a:xfrm>
            <a:off x="7936554" y="3735768"/>
            <a:ext cx="450000" cy="450000"/>
            <a:chOff x="7736620" y="7009631"/>
            <a:chExt cx="4501800" cy="4503600"/>
          </a:xfrm>
          <a:solidFill>
            <a:schemeClr val="accent4"/>
          </a:solidFill>
        </p:grpSpPr>
        <p:sp>
          <p:nvSpPr>
            <p:cNvPr id="478" name="Freeform: Shape 1">
              <a:extLst>
                <a:ext uri="{FF2B5EF4-FFF2-40B4-BE49-F238E27FC236}">
                  <a16:creationId xmlns:a16="http://schemas.microsoft.com/office/drawing/2014/main" id="{FE71338B-BD3B-7A4E-82B9-F5CD1DD1951C}"/>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79" name="Freeform: Shape 2">
              <a:extLst>
                <a:ext uri="{FF2B5EF4-FFF2-40B4-BE49-F238E27FC236}">
                  <a16:creationId xmlns:a16="http://schemas.microsoft.com/office/drawing/2014/main" id="{C1EF3D3F-3092-584E-864C-5FB5FF5CA52F}"/>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80" name="Freeform: Shape 3">
              <a:extLst>
                <a:ext uri="{FF2B5EF4-FFF2-40B4-BE49-F238E27FC236}">
                  <a16:creationId xmlns:a16="http://schemas.microsoft.com/office/drawing/2014/main" id="{EDBAA094-986B-5243-BA47-D0F2C7D1CB4B}"/>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81" name="Freeform: Shape 4">
              <a:extLst>
                <a:ext uri="{FF2B5EF4-FFF2-40B4-BE49-F238E27FC236}">
                  <a16:creationId xmlns:a16="http://schemas.microsoft.com/office/drawing/2014/main" id="{99A9692F-992A-9543-A794-6950E083D3CA}"/>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82" name="Freeform: Shape 5">
              <a:extLst>
                <a:ext uri="{FF2B5EF4-FFF2-40B4-BE49-F238E27FC236}">
                  <a16:creationId xmlns:a16="http://schemas.microsoft.com/office/drawing/2014/main" id="{166AF0AE-C817-1E4F-9866-E8E18D08D5FC}"/>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483" name="Rectangle 482">
            <a:extLst>
              <a:ext uri="{FF2B5EF4-FFF2-40B4-BE49-F238E27FC236}">
                <a16:creationId xmlns:a16="http://schemas.microsoft.com/office/drawing/2014/main" id="{8AAE75F6-AA5A-ED48-933D-93C3B6273ACC}"/>
              </a:ext>
            </a:extLst>
          </p:cNvPr>
          <p:cNvSpPr/>
          <p:nvPr/>
        </p:nvSpPr>
        <p:spPr>
          <a:xfrm>
            <a:off x="7244860" y="3745638"/>
            <a:ext cx="659763" cy="461665"/>
          </a:xfrm>
          <a:prstGeom prst="rect">
            <a:avLst/>
          </a:prstGeom>
        </p:spPr>
        <p:txBody>
          <a:bodyPr wrap="square">
            <a:spAutoFit/>
          </a:bodyPr>
          <a:lstStyle/>
          <a:p>
            <a:pPr algn="r"/>
            <a:r>
              <a:rPr lang="en-US" sz="1200" b="1" dirty="0">
                <a:solidFill>
                  <a:schemeClr val="tx2"/>
                </a:solidFill>
                <a:latin typeface="Metropolis" pitchFamily="2" charset="77"/>
              </a:rPr>
              <a:t>Tier1 DR</a:t>
            </a:r>
            <a:endParaRPr lang="en-GB" sz="1200" dirty="0"/>
          </a:p>
        </p:txBody>
      </p:sp>
      <p:grpSp>
        <p:nvGrpSpPr>
          <p:cNvPr id="22" name="Group 21">
            <a:extLst>
              <a:ext uri="{FF2B5EF4-FFF2-40B4-BE49-F238E27FC236}">
                <a16:creationId xmlns:a16="http://schemas.microsoft.com/office/drawing/2014/main" id="{6D3C927C-ABCC-D643-B10E-8E25E14AD975}"/>
              </a:ext>
            </a:extLst>
          </p:cNvPr>
          <p:cNvGrpSpPr/>
          <p:nvPr/>
        </p:nvGrpSpPr>
        <p:grpSpPr>
          <a:xfrm>
            <a:off x="919935" y="2147623"/>
            <a:ext cx="8343136" cy="569459"/>
            <a:chOff x="947643" y="2147623"/>
            <a:chExt cx="8343136" cy="569459"/>
          </a:xfrm>
        </p:grpSpPr>
        <p:cxnSp>
          <p:nvCxnSpPr>
            <p:cNvPr id="109" name="Straight Connector 108">
              <a:extLst>
                <a:ext uri="{FF2B5EF4-FFF2-40B4-BE49-F238E27FC236}">
                  <a16:creationId xmlns:a16="http://schemas.microsoft.com/office/drawing/2014/main" id="{AD6E0C78-8EA0-3647-8B4E-A54EEA0F733A}"/>
                </a:ext>
              </a:extLst>
            </p:cNvPr>
            <p:cNvCxnSpPr>
              <a:cxnSpLocks/>
            </p:cNvCxnSpPr>
            <p:nvPr/>
          </p:nvCxnSpPr>
          <p:spPr bwMode="gray">
            <a:xfrm>
              <a:off x="947643" y="2335819"/>
              <a:ext cx="8343136" cy="0"/>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68" name="Straight Connector 167">
              <a:extLst>
                <a:ext uri="{FF2B5EF4-FFF2-40B4-BE49-F238E27FC236}">
                  <a16:creationId xmlns:a16="http://schemas.microsoft.com/office/drawing/2014/main" id="{14DA5871-FE00-9543-AC98-474E215ABF0B}"/>
                </a:ext>
              </a:extLst>
            </p:cNvPr>
            <p:cNvCxnSpPr>
              <a:cxnSpLocks/>
            </p:cNvCxnSpPr>
            <p:nvPr/>
          </p:nvCxnSpPr>
          <p:spPr bwMode="gray">
            <a:xfrm flipH="1">
              <a:off x="1577838" y="2147623"/>
              <a:ext cx="0" cy="170429"/>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89" name="Straight Connector 88">
              <a:extLst>
                <a:ext uri="{FF2B5EF4-FFF2-40B4-BE49-F238E27FC236}">
                  <a16:creationId xmlns:a16="http://schemas.microsoft.com/office/drawing/2014/main" id="{08C70E11-81C9-8240-829C-00E39DD2E29A}"/>
                </a:ext>
              </a:extLst>
            </p:cNvPr>
            <p:cNvCxnSpPr>
              <a:cxnSpLocks/>
            </p:cNvCxnSpPr>
            <p:nvPr/>
          </p:nvCxnSpPr>
          <p:spPr bwMode="gray">
            <a:xfrm flipH="1">
              <a:off x="3640643" y="2153278"/>
              <a:ext cx="0" cy="170429"/>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17" name="Straight Connector 116">
              <a:extLst>
                <a:ext uri="{FF2B5EF4-FFF2-40B4-BE49-F238E27FC236}">
                  <a16:creationId xmlns:a16="http://schemas.microsoft.com/office/drawing/2014/main" id="{BDD830F3-4756-7B4D-A14C-D4AB13626CE0}"/>
                </a:ext>
              </a:extLst>
            </p:cNvPr>
            <p:cNvCxnSpPr>
              <a:cxnSpLocks/>
            </p:cNvCxnSpPr>
            <p:nvPr/>
          </p:nvCxnSpPr>
          <p:spPr bwMode="gray">
            <a:xfrm flipH="1">
              <a:off x="1576362" y="2318052"/>
              <a:ext cx="2358" cy="390013"/>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84" name="Straight Connector 483">
              <a:extLst>
                <a:ext uri="{FF2B5EF4-FFF2-40B4-BE49-F238E27FC236}">
                  <a16:creationId xmlns:a16="http://schemas.microsoft.com/office/drawing/2014/main" id="{EE81935A-24E2-C349-9460-988E3183CE22}"/>
                </a:ext>
              </a:extLst>
            </p:cNvPr>
            <p:cNvCxnSpPr>
              <a:cxnSpLocks/>
            </p:cNvCxnSpPr>
            <p:nvPr/>
          </p:nvCxnSpPr>
          <p:spPr bwMode="gray">
            <a:xfrm flipH="1">
              <a:off x="3639424" y="2322094"/>
              <a:ext cx="2358" cy="390013"/>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85" name="Straight Connector 484">
              <a:extLst>
                <a:ext uri="{FF2B5EF4-FFF2-40B4-BE49-F238E27FC236}">
                  <a16:creationId xmlns:a16="http://schemas.microsoft.com/office/drawing/2014/main" id="{FF5000B2-969A-0F40-8A90-65EA35BC95DD}"/>
                </a:ext>
              </a:extLst>
            </p:cNvPr>
            <p:cNvCxnSpPr>
              <a:cxnSpLocks/>
            </p:cNvCxnSpPr>
            <p:nvPr/>
          </p:nvCxnSpPr>
          <p:spPr bwMode="gray">
            <a:xfrm flipH="1">
              <a:off x="6112070" y="2327069"/>
              <a:ext cx="2358" cy="390013"/>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86" name="Straight Connector 485">
              <a:extLst>
                <a:ext uri="{FF2B5EF4-FFF2-40B4-BE49-F238E27FC236}">
                  <a16:creationId xmlns:a16="http://schemas.microsoft.com/office/drawing/2014/main" id="{24BEE906-E873-7A4D-9994-55352627FC0A}"/>
                </a:ext>
              </a:extLst>
            </p:cNvPr>
            <p:cNvCxnSpPr>
              <a:cxnSpLocks/>
            </p:cNvCxnSpPr>
            <p:nvPr/>
          </p:nvCxnSpPr>
          <p:spPr bwMode="gray">
            <a:xfrm>
              <a:off x="8195888" y="2335819"/>
              <a:ext cx="0" cy="369356"/>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grpSp>
      <p:grpSp>
        <p:nvGrpSpPr>
          <p:cNvPr id="487" name="Group 486">
            <a:extLst>
              <a:ext uri="{FF2B5EF4-FFF2-40B4-BE49-F238E27FC236}">
                <a16:creationId xmlns:a16="http://schemas.microsoft.com/office/drawing/2014/main" id="{06A27E0F-2538-1048-9724-3B43690F5510}"/>
              </a:ext>
            </a:extLst>
          </p:cNvPr>
          <p:cNvGrpSpPr/>
          <p:nvPr/>
        </p:nvGrpSpPr>
        <p:grpSpPr>
          <a:xfrm>
            <a:off x="1571037" y="3328494"/>
            <a:ext cx="6588665" cy="403199"/>
            <a:chOff x="1607223" y="2318052"/>
            <a:chExt cx="6588665" cy="403199"/>
          </a:xfrm>
        </p:grpSpPr>
        <p:cxnSp>
          <p:nvCxnSpPr>
            <p:cNvPr id="491" name="Straight Connector 490">
              <a:extLst>
                <a:ext uri="{FF2B5EF4-FFF2-40B4-BE49-F238E27FC236}">
                  <a16:creationId xmlns:a16="http://schemas.microsoft.com/office/drawing/2014/main" id="{74B1CE8F-E707-A642-B5BD-301E17F3A0A9}"/>
                </a:ext>
              </a:extLst>
            </p:cNvPr>
            <p:cNvCxnSpPr>
              <a:cxnSpLocks/>
            </p:cNvCxnSpPr>
            <p:nvPr/>
          </p:nvCxnSpPr>
          <p:spPr bwMode="gray">
            <a:xfrm flipH="1">
              <a:off x="1607223" y="2318052"/>
              <a:ext cx="2358" cy="390013"/>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92" name="Straight Connector 491">
              <a:extLst>
                <a:ext uri="{FF2B5EF4-FFF2-40B4-BE49-F238E27FC236}">
                  <a16:creationId xmlns:a16="http://schemas.microsoft.com/office/drawing/2014/main" id="{EB2BC854-9F7B-6B4E-99BF-2F76FB3C2E3C}"/>
                </a:ext>
              </a:extLst>
            </p:cNvPr>
            <p:cNvCxnSpPr>
              <a:cxnSpLocks/>
            </p:cNvCxnSpPr>
            <p:nvPr/>
          </p:nvCxnSpPr>
          <p:spPr bwMode="gray">
            <a:xfrm flipH="1">
              <a:off x="3667297" y="2331238"/>
              <a:ext cx="2358" cy="390013"/>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93" name="Straight Connector 492">
              <a:extLst>
                <a:ext uri="{FF2B5EF4-FFF2-40B4-BE49-F238E27FC236}">
                  <a16:creationId xmlns:a16="http://schemas.microsoft.com/office/drawing/2014/main" id="{2DAFE059-2B30-AD4F-9039-2FE3F6055649}"/>
                </a:ext>
              </a:extLst>
            </p:cNvPr>
            <p:cNvCxnSpPr>
              <a:cxnSpLocks/>
            </p:cNvCxnSpPr>
            <p:nvPr/>
          </p:nvCxnSpPr>
          <p:spPr bwMode="gray">
            <a:xfrm flipH="1">
              <a:off x="6112070" y="2325795"/>
              <a:ext cx="2358" cy="390013"/>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94" name="Straight Connector 493">
              <a:extLst>
                <a:ext uri="{FF2B5EF4-FFF2-40B4-BE49-F238E27FC236}">
                  <a16:creationId xmlns:a16="http://schemas.microsoft.com/office/drawing/2014/main" id="{ED1104AA-207C-7648-B79D-9F2254A4D7D7}"/>
                </a:ext>
              </a:extLst>
            </p:cNvPr>
            <p:cNvCxnSpPr>
              <a:cxnSpLocks/>
            </p:cNvCxnSpPr>
            <p:nvPr/>
          </p:nvCxnSpPr>
          <p:spPr bwMode="gray">
            <a:xfrm>
              <a:off x="8195888" y="2335819"/>
              <a:ext cx="0" cy="369356"/>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grpSp>
      <p:grpSp>
        <p:nvGrpSpPr>
          <p:cNvPr id="497" name="Group 496">
            <a:extLst>
              <a:ext uri="{FF2B5EF4-FFF2-40B4-BE49-F238E27FC236}">
                <a16:creationId xmlns:a16="http://schemas.microsoft.com/office/drawing/2014/main" id="{3D683AB2-0651-AE44-8C83-5195BD3DAE17}"/>
              </a:ext>
            </a:extLst>
          </p:cNvPr>
          <p:cNvGrpSpPr/>
          <p:nvPr/>
        </p:nvGrpSpPr>
        <p:grpSpPr>
          <a:xfrm>
            <a:off x="933186" y="3154439"/>
            <a:ext cx="8406217" cy="188196"/>
            <a:chOff x="947643" y="2147623"/>
            <a:chExt cx="8406217" cy="188196"/>
          </a:xfrm>
        </p:grpSpPr>
        <p:cxnSp>
          <p:nvCxnSpPr>
            <p:cNvPr id="498" name="Straight Connector 497">
              <a:extLst>
                <a:ext uri="{FF2B5EF4-FFF2-40B4-BE49-F238E27FC236}">
                  <a16:creationId xmlns:a16="http://schemas.microsoft.com/office/drawing/2014/main" id="{5D78BE78-D0CB-754B-80C3-5E42AFE3189F}"/>
                </a:ext>
              </a:extLst>
            </p:cNvPr>
            <p:cNvCxnSpPr>
              <a:cxnSpLocks/>
            </p:cNvCxnSpPr>
            <p:nvPr/>
          </p:nvCxnSpPr>
          <p:spPr bwMode="gray">
            <a:xfrm>
              <a:off x="947643" y="2335819"/>
              <a:ext cx="8406217" cy="0"/>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99" name="Straight Connector 498">
              <a:extLst>
                <a:ext uri="{FF2B5EF4-FFF2-40B4-BE49-F238E27FC236}">
                  <a16:creationId xmlns:a16="http://schemas.microsoft.com/office/drawing/2014/main" id="{4005095C-2A52-654A-8C36-76785046932B}"/>
                </a:ext>
              </a:extLst>
            </p:cNvPr>
            <p:cNvCxnSpPr>
              <a:cxnSpLocks/>
            </p:cNvCxnSpPr>
            <p:nvPr/>
          </p:nvCxnSpPr>
          <p:spPr bwMode="gray">
            <a:xfrm flipH="1">
              <a:off x="1591760" y="2147623"/>
              <a:ext cx="0" cy="170429"/>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00" name="Straight Connector 499">
              <a:extLst>
                <a:ext uri="{FF2B5EF4-FFF2-40B4-BE49-F238E27FC236}">
                  <a16:creationId xmlns:a16="http://schemas.microsoft.com/office/drawing/2014/main" id="{59897605-7305-274E-A305-E65572EABC4D}"/>
                </a:ext>
              </a:extLst>
            </p:cNvPr>
            <p:cNvCxnSpPr>
              <a:cxnSpLocks/>
            </p:cNvCxnSpPr>
            <p:nvPr/>
          </p:nvCxnSpPr>
          <p:spPr bwMode="gray">
            <a:xfrm flipH="1">
              <a:off x="3640643" y="2165390"/>
              <a:ext cx="0" cy="170429"/>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grpSp>
      <p:cxnSp>
        <p:nvCxnSpPr>
          <p:cNvPr id="505" name="Straight Connector 504">
            <a:extLst>
              <a:ext uri="{FF2B5EF4-FFF2-40B4-BE49-F238E27FC236}">
                <a16:creationId xmlns:a16="http://schemas.microsoft.com/office/drawing/2014/main" id="{FE825CF8-FCF3-A144-A185-FAE1D193DA4F}"/>
              </a:ext>
            </a:extLst>
          </p:cNvPr>
          <p:cNvCxnSpPr>
            <a:cxnSpLocks/>
            <a:endCxn id="508" idx="1"/>
          </p:cNvCxnSpPr>
          <p:nvPr/>
        </p:nvCxnSpPr>
        <p:spPr bwMode="gray">
          <a:xfrm>
            <a:off x="669678" y="4415250"/>
            <a:ext cx="8595926" cy="0"/>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06" name="Straight Connector 505">
            <a:extLst>
              <a:ext uri="{FF2B5EF4-FFF2-40B4-BE49-F238E27FC236}">
                <a16:creationId xmlns:a16="http://schemas.microsoft.com/office/drawing/2014/main" id="{291949B7-3BEB-294E-9158-8B0356A08C14}"/>
              </a:ext>
            </a:extLst>
          </p:cNvPr>
          <p:cNvCxnSpPr>
            <a:cxnSpLocks/>
          </p:cNvCxnSpPr>
          <p:nvPr/>
        </p:nvCxnSpPr>
        <p:spPr bwMode="gray">
          <a:xfrm>
            <a:off x="687550" y="4606841"/>
            <a:ext cx="8578054" cy="0"/>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07" name="Straight Connector 506">
            <a:extLst>
              <a:ext uri="{FF2B5EF4-FFF2-40B4-BE49-F238E27FC236}">
                <a16:creationId xmlns:a16="http://schemas.microsoft.com/office/drawing/2014/main" id="{A0D1A317-7905-9D4D-A80D-159612BAC5F8}"/>
              </a:ext>
            </a:extLst>
          </p:cNvPr>
          <p:cNvCxnSpPr>
            <a:cxnSpLocks/>
          </p:cNvCxnSpPr>
          <p:nvPr/>
        </p:nvCxnSpPr>
        <p:spPr bwMode="gray">
          <a:xfrm flipH="1">
            <a:off x="687550" y="4820245"/>
            <a:ext cx="8578054" cy="0"/>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508" name="Rectangle 507">
            <a:extLst>
              <a:ext uri="{FF2B5EF4-FFF2-40B4-BE49-F238E27FC236}">
                <a16:creationId xmlns:a16="http://schemas.microsoft.com/office/drawing/2014/main" id="{5DD1C2EE-1E19-6440-951A-4B66864D010C}"/>
              </a:ext>
            </a:extLst>
          </p:cNvPr>
          <p:cNvSpPr/>
          <p:nvPr/>
        </p:nvSpPr>
        <p:spPr>
          <a:xfrm>
            <a:off x="9265604" y="4276750"/>
            <a:ext cx="784189" cy="276999"/>
          </a:xfrm>
          <a:prstGeom prst="rect">
            <a:avLst/>
          </a:prstGeom>
        </p:spPr>
        <p:txBody>
          <a:bodyPr wrap="square">
            <a:spAutoFit/>
          </a:bodyPr>
          <a:lstStyle/>
          <a:p>
            <a:r>
              <a:rPr lang="en-US" sz="1200" b="1" dirty="0">
                <a:solidFill>
                  <a:schemeClr val="accent2">
                    <a:lumMod val="60000"/>
                    <a:lumOff val="40000"/>
                  </a:schemeClr>
                </a:solidFill>
                <a:latin typeface="Metropolis" pitchFamily="2" charset="77"/>
              </a:rPr>
              <a:t>Web LS</a:t>
            </a:r>
            <a:endParaRPr lang="en-GB" sz="1200" dirty="0">
              <a:solidFill>
                <a:schemeClr val="accent2">
                  <a:lumMod val="60000"/>
                  <a:lumOff val="40000"/>
                </a:schemeClr>
              </a:solidFill>
            </a:endParaRPr>
          </a:p>
        </p:txBody>
      </p:sp>
      <p:sp>
        <p:nvSpPr>
          <p:cNvPr id="509" name="Rectangle 508">
            <a:extLst>
              <a:ext uri="{FF2B5EF4-FFF2-40B4-BE49-F238E27FC236}">
                <a16:creationId xmlns:a16="http://schemas.microsoft.com/office/drawing/2014/main" id="{C100CFAF-6B8C-E644-AA86-85B78DC3919E}"/>
              </a:ext>
            </a:extLst>
          </p:cNvPr>
          <p:cNvSpPr/>
          <p:nvPr/>
        </p:nvSpPr>
        <p:spPr>
          <a:xfrm>
            <a:off x="9309563" y="4481189"/>
            <a:ext cx="739305" cy="276999"/>
          </a:xfrm>
          <a:prstGeom prst="rect">
            <a:avLst/>
          </a:prstGeom>
        </p:spPr>
        <p:txBody>
          <a:bodyPr wrap="square">
            <a:spAutoFit/>
          </a:bodyPr>
          <a:lstStyle/>
          <a:p>
            <a:r>
              <a:rPr lang="en-US" sz="1200" b="1" dirty="0">
                <a:solidFill>
                  <a:srgbClr val="002060"/>
                </a:solidFill>
                <a:latin typeface="Metropolis" pitchFamily="2" charset="77"/>
              </a:rPr>
              <a:t>App LS</a:t>
            </a:r>
            <a:endParaRPr lang="en-GB" sz="1200" dirty="0">
              <a:solidFill>
                <a:srgbClr val="002060"/>
              </a:solidFill>
            </a:endParaRPr>
          </a:p>
        </p:txBody>
      </p:sp>
      <p:sp>
        <p:nvSpPr>
          <p:cNvPr id="510" name="Rectangle 509">
            <a:extLst>
              <a:ext uri="{FF2B5EF4-FFF2-40B4-BE49-F238E27FC236}">
                <a16:creationId xmlns:a16="http://schemas.microsoft.com/office/drawing/2014/main" id="{F7A23226-26FC-C347-9BE0-51172293AF02}"/>
              </a:ext>
            </a:extLst>
          </p:cNvPr>
          <p:cNvSpPr/>
          <p:nvPr/>
        </p:nvSpPr>
        <p:spPr>
          <a:xfrm>
            <a:off x="9375340" y="4702269"/>
            <a:ext cx="639919" cy="276999"/>
          </a:xfrm>
          <a:prstGeom prst="rect">
            <a:avLst/>
          </a:prstGeom>
        </p:spPr>
        <p:txBody>
          <a:bodyPr wrap="square">
            <a:spAutoFit/>
          </a:bodyPr>
          <a:lstStyle/>
          <a:p>
            <a:r>
              <a:rPr lang="en-US" sz="1200" b="1" dirty="0">
                <a:solidFill>
                  <a:schemeClr val="accent4"/>
                </a:solidFill>
                <a:latin typeface="Metropolis" pitchFamily="2" charset="77"/>
              </a:rPr>
              <a:t>Db LS</a:t>
            </a:r>
            <a:endParaRPr lang="en-GB" sz="1200" dirty="0">
              <a:solidFill>
                <a:schemeClr val="accent4"/>
              </a:solidFill>
            </a:endParaRPr>
          </a:p>
        </p:txBody>
      </p:sp>
      <p:cxnSp>
        <p:nvCxnSpPr>
          <p:cNvPr id="511" name="Straight Connector 510">
            <a:extLst>
              <a:ext uri="{FF2B5EF4-FFF2-40B4-BE49-F238E27FC236}">
                <a16:creationId xmlns:a16="http://schemas.microsoft.com/office/drawing/2014/main" id="{014E68F9-A099-3B4C-840F-23D6104BF17F}"/>
              </a:ext>
            </a:extLst>
          </p:cNvPr>
          <p:cNvCxnSpPr>
            <a:cxnSpLocks/>
          </p:cNvCxnSpPr>
          <p:nvPr/>
        </p:nvCxnSpPr>
        <p:spPr bwMode="gray">
          <a:xfrm>
            <a:off x="1396741" y="4179181"/>
            <a:ext cx="0" cy="236069"/>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12" name="Straight Connector 511">
            <a:extLst>
              <a:ext uri="{FF2B5EF4-FFF2-40B4-BE49-F238E27FC236}">
                <a16:creationId xmlns:a16="http://schemas.microsoft.com/office/drawing/2014/main" id="{04661A82-C9EE-D740-B806-E149566E6C94}"/>
              </a:ext>
            </a:extLst>
          </p:cNvPr>
          <p:cNvCxnSpPr>
            <a:cxnSpLocks/>
          </p:cNvCxnSpPr>
          <p:nvPr/>
        </p:nvCxnSpPr>
        <p:spPr bwMode="gray">
          <a:xfrm>
            <a:off x="1528823" y="4197539"/>
            <a:ext cx="0" cy="413226"/>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13" name="Straight Connector 512">
            <a:extLst>
              <a:ext uri="{FF2B5EF4-FFF2-40B4-BE49-F238E27FC236}">
                <a16:creationId xmlns:a16="http://schemas.microsoft.com/office/drawing/2014/main" id="{6213BC47-1C50-8B42-B999-08C56A002A1D}"/>
              </a:ext>
            </a:extLst>
          </p:cNvPr>
          <p:cNvCxnSpPr>
            <a:cxnSpLocks/>
          </p:cNvCxnSpPr>
          <p:nvPr/>
        </p:nvCxnSpPr>
        <p:spPr bwMode="gray">
          <a:xfrm>
            <a:off x="1676487" y="4155826"/>
            <a:ext cx="0" cy="641174"/>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14" name="Straight Connector 513">
            <a:extLst>
              <a:ext uri="{FF2B5EF4-FFF2-40B4-BE49-F238E27FC236}">
                <a16:creationId xmlns:a16="http://schemas.microsoft.com/office/drawing/2014/main" id="{4023BD6B-7D4A-1341-9DEF-E65E5B9C3A75}"/>
              </a:ext>
            </a:extLst>
          </p:cNvPr>
          <p:cNvCxnSpPr>
            <a:cxnSpLocks/>
          </p:cNvCxnSpPr>
          <p:nvPr/>
        </p:nvCxnSpPr>
        <p:spPr bwMode="gray">
          <a:xfrm>
            <a:off x="3459568" y="4181008"/>
            <a:ext cx="0" cy="236069"/>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15" name="Straight Connector 514">
            <a:extLst>
              <a:ext uri="{FF2B5EF4-FFF2-40B4-BE49-F238E27FC236}">
                <a16:creationId xmlns:a16="http://schemas.microsoft.com/office/drawing/2014/main" id="{77F07ED5-8E15-3640-8AAA-58B232A3F2B2}"/>
              </a:ext>
            </a:extLst>
          </p:cNvPr>
          <p:cNvCxnSpPr>
            <a:cxnSpLocks/>
          </p:cNvCxnSpPr>
          <p:nvPr/>
        </p:nvCxnSpPr>
        <p:spPr bwMode="gray">
          <a:xfrm>
            <a:off x="3591650" y="4199366"/>
            <a:ext cx="0" cy="413226"/>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16" name="Straight Connector 515">
            <a:extLst>
              <a:ext uri="{FF2B5EF4-FFF2-40B4-BE49-F238E27FC236}">
                <a16:creationId xmlns:a16="http://schemas.microsoft.com/office/drawing/2014/main" id="{A9795C00-D2A8-FE46-B516-44F66227D0BC}"/>
              </a:ext>
            </a:extLst>
          </p:cNvPr>
          <p:cNvCxnSpPr>
            <a:cxnSpLocks/>
          </p:cNvCxnSpPr>
          <p:nvPr/>
        </p:nvCxnSpPr>
        <p:spPr bwMode="gray">
          <a:xfrm>
            <a:off x="3739314" y="4157653"/>
            <a:ext cx="0" cy="641174"/>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17" name="Straight Connector 516">
            <a:extLst>
              <a:ext uri="{FF2B5EF4-FFF2-40B4-BE49-F238E27FC236}">
                <a16:creationId xmlns:a16="http://schemas.microsoft.com/office/drawing/2014/main" id="{720DCD49-A496-9C4B-B9A2-D442FABDF58F}"/>
              </a:ext>
            </a:extLst>
          </p:cNvPr>
          <p:cNvCxnSpPr>
            <a:cxnSpLocks/>
          </p:cNvCxnSpPr>
          <p:nvPr/>
        </p:nvCxnSpPr>
        <p:spPr bwMode="gray">
          <a:xfrm>
            <a:off x="5942683" y="4180547"/>
            <a:ext cx="0" cy="236069"/>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18" name="Straight Connector 517">
            <a:extLst>
              <a:ext uri="{FF2B5EF4-FFF2-40B4-BE49-F238E27FC236}">
                <a16:creationId xmlns:a16="http://schemas.microsoft.com/office/drawing/2014/main" id="{CCF8ECD2-5D23-4048-8D6A-803574B2EA76}"/>
              </a:ext>
            </a:extLst>
          </p:cNvPr>
          <p:cNvCxnSpPr>
            <a:cxnSpLocks/>
          </p:cNvCxnSpPr>
          <p:nvPr/>
        </p:nvCxnSpPr>
        <p:spPr bwMode="gray">
          <a:xfrm>
            <a:off x="6074765" y="4198905"/>
            <a:ext cx="0" cy="413226"/>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19" name="Straight Connector 518">
            <a:extLst>
              <a:ext uri="{FF2B5EF4-FFF2-40B4-BE49-F238E27FC236}">
                <a16:creationId xmlns:a16="http://schemas.microsoft.com/office/drawing/2014/main" id="{0B37BCE7-6E62-8242-82FF-7BE4D0083D82}"/>
              </a:ext>
            </a:extLst>
          </p:cNvPr>
          <p:cNvCxnSpPr>
            <a:cxnSpLocks/>
          </p:cNvCxnSpPr>
          <p:nvPr/>
        </p:nvCxnSpPr>
        <p:spPr bwMode="gray">
          <a:xfrm>
            <a:off x="6222429" y="4157192"/>
            <a:ext cx="0" cy="641174"/>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20" name="Straight Connector 519">
            <a:extLst>
              <a:ext uri="{FF2B5EF4-FFF2-40B4-BE49-F238E27FC236}">
                <a16:creationId xmlns:a16="http://schemas.microsoft.com/office/drawing/2014/main" id="{70E8E817-38AD-5B46-A4B4-D8A6A86E6087}"/>
              </a:ext>
            </a:extLst>
          </p:cNvPr>
          <p:cNvCxnSpPr>
            <a:cxnSpLocks/>
          </p:cNvCxnSpPr>
          <p:nvPr/>
        </p:nvCxnSpPr>
        <p:spPr bwMode="gray">
          <a:xfrm>
            <a:off x="8029472" y="4180547"/>
            <a:ext cx="0" cy="236069"/>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21" name="Straight Connector 520">
            <a:extLst>
              <a:ext uri="{FF2B5EF4-FFF2-40B4-BE49-F238E27FC236}">
                <a16:creationId xmlns:a16="http://schemas.microsoft.com/office/drawing/2014/main" id="{005A1C9A-AF7B-C248-87EE-A2E33B8C5E56}"/>
              </a:ext>
            </a:extLst>
          </p:cNvPr>
          <p:cNvCxnSpPr>
            <a:cxnSpLocks/>
          </p:cNvCxnSpPr>
          <p:nvPr/>
        </p:nvCxnSpPr>
        <p:spPr bwMode="gray">
          <a:xfrm>
            <a:off x="8161554" y="4198905"/>
            <a:ext cx="0" cy="413226"/>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22" name="Straight Connector 521">
            <a:extLst>
              <a:ext uri="{FF2B5EF4-FFF2-40B4-BE49-F238E27FC236}">
                <a16:creationId xmlns:a16="http://schemas.microsoft.com/office/drawing/2014/main" id="{2FD419DA-D2C9-7A40-AA2E-8539BA8E90C7}"/>
              </a:ext>
            </a:extLst>
          </p:cNvPr>
          <p:cNvCxnSpPr>
            <a:cxnSpLocks/>
          </p:cNvCxnSpPr>
          <p:nvPr/>
        </p:nvCxnSpPr>
        <p:spPr bwMode="gray">
          <a:xfrm>
            <a:off x="8309218" y="4146682"/>
            <a:ext cx="0" cy="651684"/>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523" name="Rectangle 522">
            <a:extLst>
              <a:ext uri="{FF2B5EF4-FFF2-40B4-BE49-F238E27FC236}">
                <a16:creationId xmlns:a16="http://schemas.microsoft.com/office/drawing/2014/main" id="{CB15FDD6-9F91-5547-BE64-75FBDF4A4996}"/>
              </a:ext>
            </a:extLst>
          </p:cNvPr>
          <p:cNvSpPr/>
          <p:nvPr/>
        </p:nvSpPr>
        <p:spPr>
          <a:xfrm>
            <a:off x="9285700" y="2194990"/>
            <a:ext cx="1375698"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169.254.0.0 /28</a:t>
            </a:r>
          </a:p>
        </p:txBody>
      </p:sp>
      <p:sp>
        <p:nvSpPr>
          <p:cNvPr id="524" name="Rectangle 523">
            <a:extLst>
              <a:ext uri="{FF2B5EF4-FFF2-40B4-BE49-F238E27FC236}">
                <a16:creationId xmlns:a16="http://schemas.microsoft.com/office/drawing/2014/main" id="{772AD322-160B-F445-968F-FC164C96D02A}"/>
              </a:ext>
            </a:extLst>
          </p:cNvPr>
          <p:cNvSpPr/>
          <p:nvPr/>
        </p:nvSpPr>
        <p:spPr>
          <a:xfrm>
            <a:off x="7930634" y="2473516"/>
            <a:ext cx="284052"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a:t>
            </a:r>
          </a:p>
        </p:txBody>
      </p:sp>
      <p:sp>
        <p:nvSpPr>
          <p:cNvPr id="525" name="Rectangle 524">
            <a:extLst>
              <a:ext uri="{FF2B5EF4-FFF2-40B4-BE49-F238E27FC236}">
                <a16:creationId xmlns:a16="http://schemas.microsoft.com/office/drawing/2014/main" id="{24C16054-1317-3247-93B5-910F5F213726}"/>
              </a:ext>
            </a:extLst>
          </p:cNvPr>
          <p:cNvSpPr/>
          <p:nvPr/>
        </p:nvSpPr>
        <p:spPr>
          <a:xfrm>
            <a:off x="5814497" y="2489437"/>
            <a:ext cx="284052"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a:t>
            </a:r>
          </a:p>
        </p:txBody>
      </p:sp>
      <p:sp>
        <p:nvSpPr>
          <p:cNvPr id="526" name="Rectangle 525">
            <a:extLst>
              <a:ext uri="{FF2B5EF4-FFF2-40B4-BE49-F238E27FC236}">
                <a16:creationId xmlns:a16="http://schemas.microsoft.com/office/drawing/2014/main" id="{0CF4D338-737C-814D-8D1B-9B0E06C2331F}"/>
              </a:ext>
            </a:extLst>
          </p:cNvPr>
          <p:cNvSpPr/>
          <p:nvPr/>
        </p:nvSpPr>
        <p:spPr>
          <a:xfrm>
            <a:off x="3403131" y="2483144"/>
            <a:ext cx="284052"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a:t>
            </a:r>
          </a:p>
        </p:txBody>
      </p:sp>
      <p:sp>
        <p:nvSpPr>
          <p:cNvPr id="527" name="Rectangle 526">
            <a:extLst>
              <a:ext uri="{FF2B5EF4-FFF2-40B4-BE49-F238E27FC236}">
                <a16:creationId xmlns:a16="http://schemas.microsoft.com/office/drawing/2014/main" id="{ED83E079-5597-D74F-9B8A-A1238F48A2C8}"/>
              </a:ext>
            </a:extLst>
          </p:cNvPr>
          <p:cNvSpPr/>
          <p:nvPr/>
        </p:nvSpPr>
        <p:spPr>
          <a:xfrm>
            <a:off x="1306405" y="2477620"/>
            <a:ext cx="284052"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a:t>
            </a:r>
          </a:p>
        </p:txBody>
      </p:sp>
      <p:sp>
        <p:nvSpPr>
          <p:cNvPr id="528" name="Rectangle 527">
            <a:extLst>
              <a:ext uri="{FF2B5EF4-FFF2-40B4-BE49-F238E27FC236}">
                <a16:creationId xmlns:a16="http://schemas.microsoft.com/office/drawing/2014/main" id="{8E50F391-0311-0D43-B148-485F66123432}"/>
              </a:ext>
            </a:extLst>
          </p:cNvPr>
          <p:cNvSpPr/>
          <p:nvPr/>
        </p:nvSpPr>
        <p:spPr>
          <a:xfrm>
            <a:off x="3363747" y="2095250"/>
            <a:ext cx="319318" cy="276999"/>
          </a:xfrm>
          <a:prstGeom prst="rect">
            <a:avLst/>
          </a:prstGeom>
        </p:spPr>
        <p:txBody>
          <a:bodyPr wrap="square">
            <a:spAutoFit/>
          </a:bodyPr>
          <a:lstStyle/>
          <a:p>
            <a:pPr algn="ctr"/>
            <a:r>
              <a:rPr lang="en-US" sz="1200" b="1" dirty="0">
                <a:ea typeface="Gotham Rounded Book" charset="0"/>
                <a:cs typeface="Gotham Rounded Book" charset="0"/>
              </a:rPr>
              <a:t>.2</a:t>
            </a:r>
          </a:p>
        </p:txBody>
      </p:sp>
      <p:sp>
        <p:nvSpPr>
          <p:cNvPr id="529" name="Rectangle 528">
            <a:extLst>
              <a:ext uri="{FF2B5EF4-FFF2-40B4-BE49-F238E27FC236}">
                <a16:creationId xmlns:a16="http://schemas.microsoft.com/office/drawing/2014/main" id="{CB64DBF7-05EB-EA41-A6D2-29CAC701FC82}"/>
              </a:ext>
            </a:extLst>
          </p:cNvPr>
          <p:cNvSpPr/>
          <p:nvPr/>
        </p:nvSpPr>
        <p:spPr>
          <a:xfrm>
            <a:off x="1288685" y="2078889"/>
            <a:ext cx="319318"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.2</a:t>
            </a:r>
          </a:p>
        </p:txBody>
      </p:sp>
      <p:sp>
        <p:nvSpPr>
          <p:cNvPr id="530" name="Rectangle 529">
            <a:extLst>
              <a:ext uri="{FF2B5EF4-FFF2-40B4-BE49-F238E27FC236}">
                <a16:creationId xmlns:a16="http://schemas.microsoft.com/office/drawing/2014/main" id="{5BC20C55-FDDB-1A4A-8B76-EB46BF68B710}"/>
              </a:ext>
            </a:extLst>
          </p:cNvPr>
          <p:cNvSpPr/>
          <p:nvPr/>
        </p:nvSpPr>
        <p:spPr>
          <a:xfrm>
            <a:off x="9299609" y="3197410"/>
            <a:ext cx="1409361"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100.64.192.0 /31</a:t>
            </a:r>
          </a:p>
        </p:txBody>
      </p:sp>
      <p:sp>
        <p:nvSpPr>
          <p:cNvPr id="535" name="Rectangle 534">
            <a:extLst>
              <a:ext uri="{FF2B5EF4-FFF2-40B4-BE49-F238E27FC236}">
                <a16:creationId xmlns:a16="http://schemas.microsoft.com/office/drawing/2014/main" id="{AFE87926-66A4-1648-95CD-40D8B558647D}"/>
              </a:ext>
            </a:extLst>
          </p:cNvPr>
          <p:cNvSpPr/>
          <p:nvPr/>
        </p:nvSpPr>
        <p:spPr>
          <a:xfrm>
            <a:off x="3320745" y="3092626"/>
            <a:ext cx="399885"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.0</a:t>
            </a:r>
          </a:p>
        </p:txBody>
      </p:sp>
      <p:sp>
        <p:nvSpPr>
          <p:cNvPr id="536" name="Rectangle 535">
            <a:extLst>
              <a:ext uri="{FF2B5EF4-FFF2-40B4-BE49-F238E27FC236}">
                <a16:creationId xmlns:a16="http://schemas.microsoft.com/office/drawing/2014/main" id="{280BA556-E53B-8D4D-A253-1964A3523CD4}"/>
              </a:ext>
            </a:extLst>
          </p:cNvPr>
          <p:cNvSpPr/>
          <p:nvPr/>
        </p:nvSpPr>
        <p:spPr>
          <a:xfrm>
            <a:off x="1265768" y="3098094"/>
            <a:ext cx="399885"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.0</a:t>
            </a:r>
          </a:p>
        </p:txBody>
      </p:sp>
      <p:sp>
        <p:nvSpPr>
          <p:cNvPr id="538" name="Rectangle 537">
            <a:extLst>
              <a:ext uri="{FF2B5EF4-FFF2-40B4-BE49-F238E27FC236}">
                <a16:creationId xmlns:a16="http://schemas.microsoft.com/office/drawing/2014/main" id="{CBEE3555-15AD-8B4C-89A2-024E6A246F0F}"/>
              </a:ext>
            </a:extLst>
          </p:cNvPr>
          <p:cNvSpPr/>
          <p:nvPr/>
        </p:nvSpPr>
        <p:spPr>
          <a:xfrm>
            <a:off x="9052885" y="2380623"/>
            <a:ext cx="2007344" cy="261610"/>
          </a:xfrm>
          <a:prstGeom prst="rect">
            <a:avLst/>
          </a:prstGeom>
        </p:spPr>
        <p:txBody>
          <a:bodyPr wrap="square">
            <a:spAutoFit/>
          </a:bodyPr>
          <a:lstStyle/>
          <a:p>
            <a:pPr algn="ctr"/>
            <a:r>
              <a:rPr lang="en-US" sz="1100" b="1" dirty="0">
                <a:solidFill>
                  <a:srgbClr val="717074"/>
                </a:solidFill>
                <a:ea typeface="Gotham Rounded Book" charset="0"/>
                <a:cs typeface="Gotham Rounded Book" charset="0"/>
              </a:rPr>
              <a:t>(transit-</a:t>
            </a:r>
            <a:r>
              <a:rPr lang="en-US" sz="1100" b="1" u="sng" dirty="0" err="1">
                <a:solidFill>
                  <a:srgbClr val="717074"/>
                </a:solidFill>
                <a:ea typeface="Gotham Rounded Book" charset="0"/>
                <a:cs typeface="Gotham Rounded Book" charset="0"/>
              </a:rPr>
              <a:t>bp</a:t>
            </a:r>
            <a:r>
              <a:rPr lang="en-US" sz="1100" b="1" dirty="0">
                <a:solidFill>
                  <a:srgbClr val="717074"/>
                </a:solidFill>
                <a:ea typeface="Gotham Rounded Book" charset="0"/>
                <a:cs typeface="Gotham Rounded Book" charset="0"/>
              </a:rPr>
              <a:t>-….-switch)</a:t>
            </a:r>
          </a:p>
        </p:txBody>
      </p:sp>
      <p:sp>
        <p:nvSpPr>
          <p:cNvPr id="539" name="Rectangle 538">
            <a:extLst>
              <a:ext uri="{FF2B5EF4-FFF2-40B4-BE49-F238E27FC236}">
                <a16:creationId xmlns:a16="http://schemas.microsoft.com/office/drawing/2014/main" id="{C8841C3E-63AC-5145-87AD-E4394808B0BD}"/>
              </a:ext>
            </a:extLst>
          </p:cNvPr>
          <p:cNvSpPr/>
          <p:nvPr/>
        </p:nvSpPr>
        <p:spPr>
          <a:xfrm>
            <a:off x="9133387" y="3361428"/>
            <a:ext cx="2007344" cy="261610"/>
          </a:xfrm>
          <a:prstGeom prst="rect">
            <a:avLst/>
          </a:prstGeom>
        </p:spPr>
        <p:txBody>
          <a:bodyPr wrap="square">
            <a:spAutoFit/>
          </a:bodyPr>
          <a:lstStyle/>
          <a:p>
            <a:pPr algn="ctr"/>
            <a:r>
              <a:rPr lang="en-US" sz="1100" b="1" dirty="0">
                <a:solidFill>
                  <a:srgbClr val="717074"/>
                </a:solidFill>
                <a:ea typeface="Gotham Rounded Book" charset="0"/>
                <a:cs typeface="Gotham Rounded Book" charset="0"/>
              </a:rPr>
              <a:t>(transit-</a:t>
            </a:r>
            <a:r>
              <a:rPr lang="en-US" sz="1100" b="1" u="sng" dirty="0" err="1">
                <a:solidFill>
                  <a:srgbClr val="717074"/>
                </a:solidFill>
                <a:ea typeface="Gotham Rounded Book" charset="0"/>
                <a:cs typeface="Gotham Rounded Book" charset="0"/>
              </a:rPr>
              <a:t>rl</a:t>
            </a:r>
            <a:r>
              <a:rPr lang="en-US" sz="1100" b="1" dirty="0">
                <a:solidFill>
                  <a:srgbClr val="717074"/>
                </a:solidFill>
                <a:ea typeface="Gotham Rounded Book" charset="0"/>
                <a:cs typeface="Gotham Rounded Book" charset="0"/>
              </a:rPr>
              <a:t>-….-switch)</a:t>
            </a:r>
          </a:p>
        </p:txBody>
      </p:sp>
      <p:sp>
        <p:nvSpPr>
          <p:cNvPr id="541" name="Rectangle 540">
            <a:extLst>
              <a:ext uri="{FF2B5EF4-FFF2-40B4-BE49-F238E27FC236}">
                <a16:creationId xmlns:a16="http://schemas.microsoft.com/office/drawing/2014/main" id="{1526A978-0810-4B43-9BFA-AD1F93210BB4}"/>
              </a:ext>
            </a:extLst>
          </p:cNvPr>
          <p:cNvSpPr/>
          <p:nvPr/>
        </p:nvSpPr>
        <p:spPr>
          <a:xfrm>
            <a:off x="3279806" y="3514660"/>
            <a:ext cx="284053"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a:t>
            </a:r>
          </a:p>
        </p:txBody>
      </p:sp>
      <p:sp>
        <p:nvSpPr>
          <p:cNvPr id="542" name="Rectangle 541">
            <a:extLst>
              <a:ext uri="{FF2B5EF4-FFF2-40B4-BE49-F238E27FC236}">
                <a16:creationId xmlns:a16="http://schemas.microsoft.com/office/drawing/2014/main" id="{F41FC3A6-41BA-4646-9426-3A13392E156C}"/>
              </a:ext>
            </a:extLst>
          </p:cNvPr>
          <p:cNvSpPr/>
          <p:nvPr/>
        </p:nvSpPr>
        <p:spPr>
          <a:xfrm>
            <a:off x="1311186" y="3498487"/>
            <a:ext cx="284053"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a:t>
            </a:r>
          </a:p>
        </p:txBody>
      </p:sp>
      <p:sp>
        <p:nvSpPr>
          <p:cNvPr id="546" name="Rectangle 545">
            <a:extLst>
              <a:ext uri="{FF2B5EF4-FFF2-40B4-BE49-F238E27FC236}">
                <a16:creationId xmlns:a16="http://schemas.microsoft.com/office/drawing/2014/main" id="{99A7DD44-A290-5142-AF0C-57DF6A7347B7}"/>
              </a:ext>
            </a:extLst>
          </p:cNvPr>
          <p:cNvSpPr/>
          <p:nvPr/>
        </p:nvSpPr>
        <p:spPr>
          <a:xfrm>
            <a:off x="5796114" y="3519502"/>
            <a:ext cx="284053"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a:t>
            </a:r>
          </a:p>
        </p:txBody>
      </p:sp>
      <p:sp>
        <p:nvSpPr>
          <p:cNvPr id="547" name="Rectangle 546">
            <a:extLst>
              <a:ext uri="{FF2B5EF4-FFF2-40B4-BE49-F238E27FC236}">
                <a16:creationId xmlns:a16="http://schemas.microsoft.com/office/drawing/2014/main" id="{C0533629-D21A-9049-AA1B-946992CFB860}"/>
              </a:ext>
            </a:extLst>
          </p:cNvPr>
          <p:cNvSpPr/>
          <p:nvPr/>
        </p:nvSpPr>
        <p:spPr>
          <a:xfrm>
            <a:off x="7834894" y="3514660"/>
            <a:ext cx="284053"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a:t>
            </a:r>
          </a:p>
        </p:txBody>
      </p:sp>
      <p:cxnSp>
        <p:nvCxnSpPr>
          <p:cNvPr id="136" name="Straight Connector 135">
            <a:extLst>
              <a:ext uri="{FF2B5EF4-FFF2-40B4-BE49-F238E27FC236}">
                <a16:creationId xmlns:a16="http://schemas.microsoft.com/office/drawing/2014/main" id="{2448C2CD-3AFC-BD47-88B9-192390EFF4CD}"/>
              </a:ext>
            </a:extLst>
          </p:cNvPr>
          <p:cNvCxnSpPr>
            <a:cxnSpLocks/>
          </p:cNvCxnSpPr>
          <p:nvPr/>
        </p:nvCxnSpPr>
        <p:spPr bwMode="gray">
          <a:xfrm flipH="1">
            <a:off x="6081690" y="3172206"/>
            <a:ext cx="0" cy="170429"/>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37" name="Straight Connector 136">
            <a:extLst>
              <a:ext uri="{FF2B5EF4-FFF2-40B4-BE49-F238E27FC236}">
                <a16:creationId xmlns:a16="http://schemas.microsoft.com/office/drawing/2014/main" id="{74D869F4-F5EE-6C47-8FA2-0B490BA102EF}"/>
              </a:ext>
            </a:extLst>
          </p:cNvPr>
          <p:cNvCxnSpPr>
            <a:cxnSpLocks/>
          </p:cNvCxnSpPr>
          <p:nvPr/>
        </p:nvCxnSpPr>
        <p:spPr bwMode="gray">
          <a:xfrm flipH="1">
            <a:off x="8158482" y="3160197"/>
            <a:ext cx="0" cy="170429"/>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38" name="TextBox 137">
            <a:extLst>
              <a:ext uri="{FF2B5EF4-FFF2-40B4-BE49-F238E27FC236}">
                <a16:creationId xmlns:a16="http://schemas.microsoft.com/office/drawing/2014/main" id="{771F3527-61FC-DA4D-8E46-9D68103D1EA4}"/>
              </a:ext>
            </a:extLst>
          </p:cNvPr>
          <p:cNvSpPr txBox="1"/>
          <p:nvPr/>
        </p:nvSpPr>
        <p:spPr>
          <a:xfrm>
            <a:off x="3569061" y="2101141"/>
            <a:ext cx="96912" cy="276999"/>
          </a:xfrm>
          <a:prstGeom prst="rect">
            <a:avLst/>
          </a:prstGeom>
        </p:spPr>
        <p:txBody>
          <a:bodyPr wrap="square" lIns="0" tIns="0" rIns="0" bIns="0" rtlCol="0">
            <a:spAutoFit/>
          </a:bodyPr>
          <a:lstStyle/>
          <a:p>
            <a:pPr algn="l">
              <a:spcAft>
                <a:spcPts val="600"/>
              </a:spcAft>
            </a:pPr>
            <a:r>
              <a:rPr lang="en-US" b="1" dirty="0">
                <a:solidFill>
                  <a:srgbClr val="FF0000"/>
                </a:solidFill>
              </a:rPr>
              <a:t>X</a:t>
            </a:r>
          </a:p>
        </p:txBody>
      </p:sp>
      <p:sp>
        <p:nvSpPr>
          <p:cNvPr id="139" name="TextBox 138">
            <a:extLst>
              <a:ext uri="{FF2B5EF4-FFF2-40B4-BE49-F238E27FC236}">
                <a16:creationId xmlns:a16="http://schemas.microsoft.com/office/drawing/2014/main" id="{8AA00BB6-7AF9-8240-A94C-E34453082FEB}"/>
              </a:ext>
            </a:extLst>
          </p:cNvPr>
          <p:cNvSpPr txBox="1"/>
          <p:nvPr/>
        </p:nvSpPr>
        <p:spPr>
          <a:xfrm>
            <a:off x="3709980" y="2177095"/>
            <a:ext cx="931235" cy="338554"/>
          </a:xfrm>
          <a:prstGeom prst="rect">
            <a:avLst/>
          </a:prstGeom>
        </p:spPr>
        <p:txBody>
          <a:bodyPr wrap="square" lIns="0" tIns="0" rIns="0" bIns="0" rtlCol="0">
            <a:spAutoFit/>
          </a:bodyPr>
          <a:lstStyle/>
          <a:p>
            <a:pPr algn="ctr">
              <a:spcAft>
                <a:spcPts val="600"/>
              </a:spcAft>
            </a:pPr>
            <a:r>
              <a:rPr lang="en-US" sz="1100" b="1" dirty="0">
                <a:solidFill>
                  <a:schemeClr val="tx1">
                    <a:lumMod val="50000"/>
                  </a:schemeClr>
                </a:solidFill>
              </a:rPr>
              <a:t>Operational State : Down</a:t>
            </a:r>
          </a:p>
        </p:txBody>
      </p:sp>
      <p:cxnSp>
        <p:nvCxnSpPr>
          <p:cNvPr id="140" name="Straight Connector 139">
            <a:extLst>
              <a:ext uri="{FF2B5EF4-FFF2-40B4-BE49-F238E27FC236}">
                <a16:creationId xmlns:a16="http://schemas.microsoft.com/office/drawing/2014/main" id="{CB625428-D2DE-8541-85F5-4244DA2F4568}"/>
              </a:ext>
            </a:extLst>
          </p:cNvPr>
          <p:cNvCxnSpPr>
            <a:cxnSpLocks/>
          </p:cNvCxnSpPr>
          <p:nvPr/>
        </p:nvCxnSpPr>
        <p:spPr bwMode="gray">
          <a:xfrm flipV="1">
            <a:off x="5531769" y="4825615"/>
            <a:ext cx="0" cy="240790"/>
          </a:xfrm>
          <a:prstGeom prst="line">
            <a:avLst/>
          </a:prstGeom>
          <a:ln w="25400" cap="rnd">
            <a:solidFill>
              <a:srgbClr val="00B050"/>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141" name="Group 140">
            <a:extLst>
              <a:ext uri="{FF2B5EF4-FFF2-40B4-BE49-F238E27FC236}">
                <a16:creationId xmlns:a16="http://schemas.microsoft.com/office/drawing/2014/main" id="{2E86AB9A-EF42-0547-9F2C-CAD526F456CA}"/>
              </a:ext>
            </a:extLst>
          </p:cNvPr>
          <p:cNvGrpSpPr/>
          <p:nvPr/>
        </p:nvGrpSpPr>
        <p:grpSpPr>
          <a:xfrm>
            <a:off x="6314379" y="4918871"/>
            <a:ext cx="306000" cy="306000"/>
            <a:chOff x="6528282" y="2136284"/>
            <a:chExt cx="1828959" cy="1828959"/>
          </a:xfrm>
        </p:grpSpPr>
        <p:sp>
          <p:nvSpPr>
            <p:cNvPr id="144" name="Oval 143">
              <a:extLst>
                <a:ext uri="{FF2B5EF4-FFF2-40B4-BE49-F238E27FC236}">
                  <a16:creationId xmlns:a16="http://schemas.microsoft.com/office/drawing/2014/main" id="{877761F1-A45C-4343-ADDB-5217677F23BD}"/>
                </a:ext>
              </a:extLst>
            </p:cNvPr>
            <p:cNvSpPr/>
            <p:nvPr/>
          </p:nvSpPr>
          <p:spPr>
            <a:xfrm>
              <a:off x="6528282" y="2136284"/>
              <a:ext cx="1828959" cy="1828959"/>
            </a:xfrm>
            <a:prstGeom prst="ellipse">
              <a:avLst/>
            </a:prstGeom>
            <a:solidFill>
              <a:schemeClr val="accent1"/>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46" name="Freeform 5">
              <a:extLst>
                <a:ext uri="{FF2B5EF4-FFF2-40B4-BE49-F238E27FC236}">
                  <a16:creationId xmlns:a16="http://schemas.microsoft.com/office/drawing/2014/main" id="{6C084675-39EC-D04F-B01E-F286D3741E55}"/>
                </a:ext>
              </a:extLst>
            </p:cNvPr>
            <p:cNvSpPr>
              <a:spLocks noChangeAspect="1" noEditPoints="1"/>
            </p:cNvSpPr>
            <p:nvPr/>
          </p:nvSpPr>
          <p:spPr bwMode="auto">
            <a:xfrm>
              <a:off x="6894675" y="2498449"/>
              <a:ext cx="1096168" cy="1096168"/>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47" name="Group 146">
            <a:extLst>
              <a:ext uri="{FF2B5EF4-FFF2-40B4-BE49-F238E27FC236}">
                <a16:creationId xmlns:a16="http://schemas.microsoft.com/office/drawing/2014/main" id="{08595BE2-9858-AE40-8F17-F480F833BC27}"/>
              </a:ext>
            </a:extLst>
          </p:cNvPr>
          <p:cNvGrpSpPr/>
          <p:nvPr/>
        </p:nvGrpSpPr>
        <p:grpSpPr>
          <a:xfrm>
            <a:off x="5804910" y="4918871"/>
            <a:ext cx="306000" cy="306000"/>
            <a:chOff x="6528277" y="2132050"/>
            <a:chExt cx="1828959" cy="1828960"/>
          </a:xfrm>
        </p:grpSpPr>
        <p:sp>
          <p:nvSpPr>
            <p:cNvPr id="148" name="Oval 147">
              <a:extLst>
                <a:ext uri="{FF2B5EF4-FFF2-40B4-BE49-F238E27FC236}">
                  <a16:creationId xmlns:a16="http://schemas.microsoft.com/office/drawing/2014/main" id="{DDCDC1F4-5E5A-8547-9D7F-68042FD608F4}"/>
                </a:ext>
              </a:extLst>
            </p:cNvPr>
            <p:cNvSpPr/>
            <p:nvPr/>
          </p:nvSpPr>
          <p:spPr>
            <a:xfrm>
              <a:off x="6528277" y="2132050"/>
              <a:ext cx="1828959" cy="1828960"/>
            </a:xfrm>
            <a:prstGeom prst="ellipse">
              <a:avLst/>
            </a:prstGeom>
            <a:solidFill>
              <a:srgbClr val="002060"/>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55" name="Freeform 5">
              <a:extLst>
                <a:ext uri="{FF2B5EF4-FFF2-40B4-BE49-F238E27FC236}">
                  <a16:creationId xmlns:a16="http://schemas.microsoft.com/office/drawing/2014/main" id="{E90F18B0-C859-6143-B175-D02D5E0B7A1A}"/>
                </a:ext>
              </a:extLst>
            </p:cNvPr>
            <p:cNvSpPr>
              <a:spLocks noChangeAspect="1" noEditPoints="1"/>
            </p:cNvSpPr>
            <p:nvPr/>
          </p:nvSpPr>
          <p:spPr bwMode="auto">
            <a:xfrm>
              <a:off x="6894675" y="2498449"/>
              <a:ext cx="1096168" cy="1096168"/>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cxnSp>
        <p:nvCxnSpPr>
          <p:cNvPr id="156" name="Straight Connector 155">
            <a:extLst>
              <a:ext uri="{FF2B5EF4-FFF2-40B4-BE49-F238E27FC236}">
                <a16:creationId xmlns:a16="http://schemas.microsoft.com/office/drawing/2014/main" id="{1261AE46-2763-6642-A697-23812F737461}"/>
              </a:ext>
            </a:extLst>
          </p:cNvPr>
          <p:cNvCxnSpPr>
            <a:cxnSpLocks/>
          </p:cNvCxnSpPr>
          <p:nvPr/>
        </p:nvCxnSpPr>
        <p:spPr bwMode="gray">
          <a:xfrm flipV="1">
            <a:off x="6467379" y="4419751"/>
            <a:ext cx="0" cy="508264"/>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75D0586-6FE8-5446-A170-2F08BCC04589}"/>
              </a:ext>
            </a:extLst>
          </p:cNvPr>
          <p:cNvCxnSpPr>
            <a:cxnSpLocks/>
            <a:stCxn id="148" idx="0"/>
          </p:cNvCxnSpPr>
          <p:nvPr/>
        </p:nvCxnSpPr>
        <p:spPr bwMode="gray">
          <a:xfrm flipV="1">
            <a:off x="5957910" y="4606122"/>
            <a:ext cx="0" cy="312749"/>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158" name="Group 157">
            <a:extLst>
              <a:ext uri="{FF2B5EF4-FFF2-40B4-BE49-F238E27FC236}">
                <a16:creationId xmlns:a16="http://schemas.microsoft.com/office/drawing/2014/main" id="{CAF9D5E4-56F9-7E49-81EE-3E4D6B4BF564}"/>
              </a:ext>
            </a:extLst>
          </p:cNvPr>
          <p:cNvGrpSpPr/>
          <p:nvPr/>
        </p:nvGrpSpPr>
        <p:grpSpPr>
          <a:xfrm>
            <a:off x="5384911" y="4927392"/>
            <a:ext cx="306000" cy="306000"/>
            <a:chOff x="6528277" y="2132050"/>
            <a:chExt cx="1828959" cy="1828960"/>
          </a:xfrm>
        </p:grpSpPr>
        <p:sp>
          <p:nvSpPr>
            <p:cNvPr id="159" name="Oval 158">
              <a:extLst>
                <a:ext uri="{FF2B5EF4-FFF2-40B4-BE49-F238E27FC236}">
                  <a16:creationId xmlns:a16="http://schemas.microsoft.com/office/drawing/2014/main" id="{1F9F781D-5C11-0841-9FD8-1365DF379BA5}"/>
                </a:ext>
              </a:extLst>
            </p:cNvPr>
            <p:cNvSpPr/>
            <p:nvPr/>
          </p:nvSpPr>
          <p:spPr>
            <a:xfrm>
              <a:off x="6528277" y="2132050"/>
              <a:ext cx="1828959" cy="1828960"/>
            </a:xfrm>
            <a:prstGeom prst="ellipse">
              <a:avLst/>
            </a:prstGeom>
            <a:solidFill>
              <a:srgbClr val="00B050"/>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60" name="Freeform 5">
              <a:extLst>
                <a:ext uri="{FF2B5EF4-FFF2-40B4-BE49-F238E27FC236}">
                  <a16:creationId xmlns:a16="http://schemas.microsoft.com/office/drawing/2014/main" id="{C21A9003-39F6-D847-92F5-EAF904499023}"/>
                </a:ext>
              </a:extLst>
            </p:cNvPr>
            <p:cNvSpPr>
              <a:spLocks noChangeAspect="1" noEditPoints="1"/>
            </p:cNvSpPr>
            <p:nvPr/>
          </p:nvSpPr>
          <p:spPr bwMode="auto">
            <a:xfrm>
              <a:off x="6894669" y="2528486"/>
              <a:ext cx="1096169" cy="1096167"/>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cxnSp>
        <p:nvCxnSpPr>
          <p:cNvPr id="161" name="Straight Connector 160">
            <a:extLst>
              <a:ext uri="{FF2B5EF4-FFF2-40B4-BE49-F238E27FC236}">
                <a16:creationId xmlns:a16="http://schemas.microsoft.com/office/drawing/2014/main" id="{5B0482A4-F991-CB4A-8AF1-B475E83209E9}"/>
              </a:ext>
            </a:extLst>
          </p:cNvPr>
          <p:cNvCxnSpPr>
            <a:cxnSpLocks/>
          </p:cNvCxnSpPr>
          <p:nvPr/>
        </p:nvCxnSpPr>
        <p:spPr bwMode="gray">
          <a:xfrm flipV="1">
            <a:off x="7638786" y="4829624"/>
            <a:ext cx="0" cy="240790"/>
          </a:xfrm>
          <a:prstGeom prst="line">
            <a:avLst/>
          </a:prstGeom>
          <a:ln w="25400" cap="rnd">
            <a:solidFill>
              <a:srgbClr val="00B050"/>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162" name="Group 161">
            <a:extLst>
              <a:ext uri="{FF2B5EF4-FFF2-40B4-BE49-F238E27FC236}">
                <a16:creationId xmlns:a16="http://schemas.microsoft.com/office/drawing/2014/main" id="{4BA8A170-DCEE-804B-B510-93753141C8AC}"/>
              </a:ext>
            </a:extLst>
          </p:cNvPr>
          <p:cNvGrpSpPr/>
          <p:nvPr/>
        </p:nvGrpSpPr>
        <p:grpSpPr>
          <a:xfrm>
            <a:off x="8421396" y="4922880"/>
            <a:ext cx="306000" cy="306000"/>
            <a:chOff x="6528282" y="2136284"/>
            <a:chExt cx="1828959" cy="1828959"/>
          </a:xfrm>
        </p:grpSpPr>
        <p:sp>
          <p:nvSpPr>
            <p:cNvPr id="163" name="Oval 162">
              <a:extLst>
                <a:ext uri="{FF2B5EF4-FFF2-40B4-BE49-F238E27FC236}">
                  <a16:creationId xmlns:a16="http://schemas.microsoft.com/office/drawing/2014/main" id="{57BF295C-AD04-AE4B-B451-E155D4B6D974}"/>
                </a:ext>
              </a:extLst>
            </p:cNvPr>
            <p:cNvSpPr/>
            <p:nvPr/>
          </p:nvSpPr>
          <p:spPr>
            <a:xfrm>
              <a:off x="6528282" y="2136284"/>
              <a:ext cx="1828959" cy="1828959"/>
            </a:xfrm>
            <a:prstGeom prst="ellipse">
              <a:avLst/>
            </a:prstGeom>
            <a:solidFill>
              <a:schemeClr val="accent1"/>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64" name="Freeform 5">
              <a:extLst>
                <a:ext uri="{FF2B5EF4-FFF2-40B4-BE49-F238E27FC236}">
                  <a16:creationId xmlns:a16="http://schemas.microsoft.com/office/drawing/2014/main" id="{BD804ED6-AE4C-2340-A3CA-D367E08C02B2}"/>
                </a:ext>
              </a:extLst>
            </p:cNvPr>
            <p:cNvSpPr>
              <a:spLocks noChangeAspect="1" noEditPoints="1"/>
            </p:cNvSpPr>
            <p:nvPr/>
          </p:nvSpPr>
          <p:spPr bwMode="auto">
            <a:xfrm>
              <a:off x="6894675" y="2498449"/>
              <a:ext cx="1096168" cy="1096168"/>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65" name="Group 164">
            <a:extLst>
              <a:ext uri="{FF2B5EF4-FFF2-40B4-BE49-F238E27FC236}">
                <a16:creationId xmlns:a16="http://schemas.microsoft.com/office/drawing/2014/main" id="{7E44A06A-7DCD-1443-B736-77CF9710B7AF}"/>
              </a:ext>
            </a:extLst>
          </p:cNvPr>
          <p:cNvGrpSpPr/>
          <p:nvPr/>
        </p:nvGrpSpPr>
        <p:grpSpPr>
          <a:xfrm>
            <a:off x="7911927" y="4922880"/>
            <a:ext cx="306000" cy="306000"/>
            <a:chOff x="6528277" y="2132050"/>
            <a:chExt cx="1828959" cy="1828960"/>
          </a:xfrm>
        </p:grpSpPr>
        <p:sp>
          <p:nvSpPr>
            <p:cNvPr id="166" name="Oval 165">
              <a:extLst>
                <a:ext uri="{FF2B5EF4-FFF2-40B4-BE49-F238E27FC236}">
                  <a16:creationId xmlns:a16="http://schemas.microsoft.com/office/drawing/2014/main" id="{845E4091-7991-FC47-84D6-46C77D29BECF}"/>
                </a:ext>
              </a:extLst>
            </p:cNvPr>
            <p:cNvSpPr/>
            <p:nvPr/>
          </p:nvSpPr>
          <p:spPr>
            <a:xfrm>
              <a:off x="6528277" y="2132050"/>
              <a:ext cx="1828959" cy="1828960"/>
            </a:xfrm>
            <a:prstGeom prst="ellipse">
              <a:avLst/>
            </a:prstGeom>
            <a:solidFill>
              <a:srgbClr val="002060"/>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67" name="Freeform 5">
              <a:extLst>
                <a:ext uri="{FF2B5EF4-FFF2-40B4-BE49-F238E27FC236}">
                  <a16:creationId xmlns:a16="http://schemas.microsoft.com/office/drawing/2014/main" id="{8D2089CA-4068-E643-830E-E6D1EDE1A032}"/>
                </a:ext>
              </a:extLst>
            </p:cNvPr>
            <p:cNvSpPr>
              <a:spLocks noChangeAspect="1" noEditPoints="1"/>
            </p:cNvSpPr>
            <p:nvPr/>
          </p:nvSpPr>
          <p:spPr bwMode="auto">
            <a:xfrm>
              <a:off x="6894675" y="2498449"/>
              <a:ext cx="1096168" cy="1096168"/>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cxnSp>
        <p:nvCxnSpPr>
          <p:cNvPr id="169" name="Straight Connector 168">
            <a:extLst>
              <a:ext uri="{FF2B5EF4-FFF2-40B4-BE49-F238E27FC236}">
                <a16:creationId xmlns:a16="http://schemas.microsoft.com/office/drawing/2014/main" id="{AF0D073E-DA66-8440-94C2-E7692976FABC}"/>
              </a:ext>
            </a:extLst>
          </p:cNvPr>
          <p:cNvCxnSpPr>
            <a:cxnSpLocks/>
            <a:stCxn id="163" idx="0"/>
          </p:cNvCxnSpPr>
          <p:nvPr/>
        </p:nvCxnSpPr>
        <p:spPr bwMode="gray">
          <a:xfrm flipV="1">
            <a:off x="8574396" y="4414616"/>
            <a:ext cx="0" cy="508264"/>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70" name="Straight Connector 169">
            <a:extLst>
              <a:ext uri="{FF2B5EF4-FFF2-40B4-BE49-F238E27FC236}">
                <a16:creationId xmlns:a16="http://schemas.microsoft.com/office/drawing/2014/main" id="{A5A8ACE2-9655-2C45-B01A-E631579CE33B}"/>
              </a:ext>
            </a:extLst>
          </p:cNvPr>
          <p:cNvCxnSpPr>
            <a:cxnSpLocks/>
            <a:stCxn id="166" idx="0"/>
          </p:cNvCxnSpPr>
          <p:nvPr/>
        </p:nvCxnSpPr>
        <p:spPr bwMode="gray">
          <a:xfrm flipV="1">
            <a:off x="8064927" y="4610131"/>
            <a:ext cx="0" cy="312749"/>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171" name="Group 170">
            <a:extLst>
              <a:ext uri="{FF2B5EF4-FFF2-40B4-BE49-F238E27FC236}">
                <a16:creationId xmlns:a16="http://schemas.microsoft.com/office/drawing/2014/main" id="{269B447E-F50F-2E48-A69F-B2732D164773}"/>
              </a:ext>
            </a:extLst>
          </p:cNvPr>
          <p:cNvGrpSpPr/>
          <p:nvPr/>
        </p:nvGrpSpPr>
        <p:grpSpPr>
          <a:xfrm>
            <a:off x="7491928" y="4931401"/>
            <a:ext cx="306000" cy="306000"/>
            <a:chOff x="6528277" y="2132050"/>
            <a:chExt cx="1828959" cy="1828960"/>
          </a:xfrm>
        </p:grpSpPr>
        <p:sp>
          <p:nvSpPr>
            <p:cNvPr id="172" name="Oval 171">
              <a:extLst>
                <a:ext uri="{FF2B5EF4-FFF2-40B4-BE49-F238E27FC236}">
                  <a16:creationId xmlns:a16="http://schemas.microsoft.com/office/drawing/2014/main" id="{2CA4BE60-4EC0-C946-9489-71E844169751}"/>
                </a:ext>
              </a:extLst>
            </p:cNvPr>
            <p:cNvSpPr/>
            <p:nvPr/>
          </p:nvSpPr>
          <p:spPr>
            <a:xfrm>
              <a:off x="6528277" y="2132050"/>
              <a:ext cx="1828959" cy="1828960"/>
            </a:xfrm>
            <a:prstGeom prst="ellipse">
              <a:avLst/>
            </a:prstGeom>
            <a:solidFill>
              <a:srgbClr val="00B050"/>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73" name="Freeform 5">
              <a:extLst>
                <a:ext uri="{FF2B5EF4-FFF2-40B4-BE49-F238E27FC236}">
                  <a16:creationId xmlns:a16="http://schemas.microsoft.com/office/drawing/2014/main" id="{51654163-FC6E-1442-B6AF-76D27597C946}"/>
                </a:ext>
              </a:extLst>
            </p:cNvPr>
            <p:cNvSpPr>
              <a:spLocks noChangeAspect="1" noEditPoints="1"/>
            </p:cNvSpPr>
            <p:nvPr/>
          </p:nvSpPr>
          <p:spPr bwMode="auto">
            <a:xfrm>
              <a:off x="6894669" y="2528486"/>
              <a:ext cx="1096169" cy="1096167"/>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74" name="Freeform 173">
            <a:extLst>
              <a:ext uri="{FF2B5EF4-FFF2-40B4-BE49-F238E27FC236}">
                <a16:creationId xmlns:a16="http://schemas.microsoft.com/office/drawing/2014/main" id="{CA32009F-1290-B14F-A1DA-952E0C7583D2}"/>
              </a:ext>
            </a:extLst>
          </p:cNvPr>
          <p:cNvSpPr/>
          <p:nvPr/>
        </p:nvSpPr>
        <p:spPr>
          <a:xfrm>
            <a:off x="8256038" y="4197539"/>
            <a:ext cx="2587" cy="726141"/>
          </a:xfrm>
          <a:custGeom>
            <a:avLst/>
            <a:gdLst>
              <a:gd name="connsiteX0" fmla="*/ 2587 w 2587"/>
              <a:gd name="connsiteY0" fmla="*/ 726141 h 726141"/>
              <a:gd name="connsiteX1" fmla="*/ 2587 w 2587"/>
              <a:gd name="connsiteY1" fmla="*/ 0 h 726141"/>
            </a:gdLst>
            <a:ahLst/>
            <a:cxnLst>
              <a:cxn ang="0">
                <a:pos x="connsiteX0" y="connsiteY0"/>
              </a:cxn>
              <a:cxn ang="0">
                <a:pos x="connsiteX1" y="connsiteY1"/>
              </a:cxn>
            </a:cxnLst>
            <a:rect l="l" t="t" r="r" b="b"/>
            <a:pathLst>
              <a:path w="2587" h="726141">
                <a:moveTo>
                  <a:pt x="2587" y="726141"/>
                </a:moveTo>
                <a:cubicBezTo>
                  <a:pt x="346" y="425823"/>
                  <a:pt x="-1895" y="125506"/>
                  <a:pt x="2587" y="0"/>
                </a:cubicBezTo>
              </a:path>
            </a:pathLst>
          </a:custGeom>
          <a:noFill/>
          <a:ln w="38100">
            <a:solidFill>
              <a:srgbClr val="820024"/>
            </a:solidFill>
            <a:tailEnd type="stealth"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75" name="Freeform 174">
            <a:extLst>
              <a:ext uri="{FF2B5EF4-FFF2-40B4-BE49-F238E27FC236}">
                <a16:creationId xmlns:a16="http://schemas.microsoft.com/office/drawing/2014/main" id="{3641ECBD-BB8C-E84D-88E6-7FB999D6EFEC}"/>
              </a:ext>
            </a:extLst>
          </p:cNvPr>
          <p:cNvSpPr/>
          <p:nvPr/>
        </p:nvSpPr>
        <p:spPr>
          <a:xfrm>
            <a:off x="1668241" y="2152251"/>
            <a:ext cx="6640977" cy="618565"/>
          </a:xfrm>
          <a:custGeom>
            <a:avLst/>
            <a:gdLst>
              <a:gd name="connsiteX0" fmla="*/ 4652683 w 4707028"/>
              <a:gd name="connsiteY0" fmla="*/ 618565 h 618565"/>
              <a:gd name="connsiteX1" fmla="*/ 4652683 w 4707028"/>
              <a:gd name="connsiteY1" fmla="*/ 282389 h 618565"/>
              <a:gd name="connsiteX2" fmla="*/ 4087906 w 4707028"/>
              <a:gd name="connsiteY2" fmla="*/ 242048 h 618565"/>
              <a:gd name="connsiteX3" fmla="*/ 2850777 w 4707028"/>
              <a:gd name="connsiteY3" fmla="*/ 268942 h 618565"/>
              <a:gd name="connsiteX4" fmla="*/ 1317812 w 4707028"/>
              <a:gd name="connsiteY4" fmla="*/ 255495 h 618565"/>
              <a:gd name="connsiteX5" fmla="*/ 793377 w 4707028"/>
              <a:gd name="connsiteY5" fmla="*/ 255495 h 618565"/>
              <a:gd name="connsiteX6" fmla="*/ 389965 w 4707028"/>
              <a:gd name="connsiteY6" fmla="*/ 242048 h 618565"/>
              <a:gd name="connsiteX7" fmla="*/ 121024 w 4707028"/>
              <a:gd name="connsiteY7" fmla="*/ 121024 h 618565"/>
              <a:gd name="connsiteX8" fmla="*/ 0 w 4707028"/>
              <a:gd name="connsiteY8" fmla="*/ 0 h 61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07028" h="618565">
                <a:moveTo>
                  <a:pt x="4652683" y="618565"/>
                </a:moveTo>
                <a:cubicBezTo>
                  <a:pt x="4699747" y="481853"/>
                  <a:pt x="4746812" y="345142"/>
                  <a:pt x="4652683" y="282389"/>
                </a:cubicBezTo>
                <a:cubicBezTo>
                  <a:pt x="4558554" y="219636"/>
                  <a:pt x="4388224" y="244289"/>
                  <a:pt x="4087906" y="242048"/>
                </a:cubicBezTo>
                <a:cubicBezTo>
                  <a:pt x="3787588" y="239807"/>
                  <a:pt x="2850777" y="268942"/>
                  <a:pt x="2850777" y="268942"/>
                </a:cubicBezTo>
                <a:lnTo>
                  <a:pt x="1317812" y="255495"/>
                </a:lnTo>
                <a:lnTo>
                  <a:pt x="793377" y="255495"/>
                </a:lnTo>
                <a:cubicBezTo>
                  <a:pt x="638736" y="253254"/>
                  <a:pt x="502024" y="264460"/>
                  <a:pt x="389965" y="242048"/>
                </a:cubicBezTo>
                <a:cubicBezTo>
                  <a:pt x="277906" y="219636"/>
                  <a:pt x="186018" y="161365"/>
                  <a:pt x="121024" y="121024"/>
                </a:cubicBezTo>
                <a:cubicBezTo>
                  <a:pt x="56030" y="80683"/>
                  <a:pt x="28015" y="40341"/>
                  <a:pt x="0" y="0"/>
                </a:cubicBezTo>
              </a:path>
            </a:pathLst>
          </a:custGeom>
          <a:noFill/>
          <a:ln w="38100">
            <a:solidFill>
              <a:srgbClr val="820024"/>
            </a:solidFill>
            <a:tailEnd type="stealth"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76" name="Freeform 175">
            <a:extLst>
              <a:ext uri="{FF2B5EF4-FFF2-40B4-BE49-F238E27FC236}">
                <a16:creationId xmlns:a16="http://schemas.microsoft.com/office/drawing/2014/main" id="{F77A986B-E6CE-CD46-A5A3-6795D9F30721}"/>
              </a:ext>
            </a:extLst>
          </p:cNvPr>
          <p:cNvSpPr/>
          <p:nvPr/>
        </p:nvSpPr>
        <p:spPr>
          <a:xfrm flipH="1">
            <a:off x="8283664" y="3144502"/>
            <a:ext cx="35216" cy="578463"/>
          </a:xfrm>
          <a:custGeom>
            <a:avLst/>
            <a:gdLst>
              <a:gd name="connsiteX0" fmla="*/ 2587 w 2587"/>
              <a:gd name="connsiteY0" fmla="*/ 726141 h 726141"/>
              <a:gd name="connsiteX1" fmla="*/ 2587 w 2587"/>
              <a:gd name="connsiteY1" fmla="*/ 0 h 726141"/>
              <a:gd name="connsiteX0" fmla="*/ 12588 w 12588"/>
              <a:gd name="connsiteY0" fmla="*/ 10503 h 10503"/>
              <a:gd name="connsiteX1" fmla="*/ 8660 w 12588"/>
              <a:gd name="connsiteY1" fmla="*/ 0 h 10503"/>
              <a:gd name="connsiteX0" fmla="*/ 5824 w 5824"/>
              <a:gd name="connsiteY0" fmla="*/ 10503 h 10503"/>
              <a:gd name="connsiteX1" fmla="*/ 1896 w 5824"/>
              <a:gd name="connsiteY1" fmla="*/ 0 h 10503"/>
            </a:gdLst>
            <a:ahLst/>
            <a:cxnLst>
              <a:cxn ang="0">
                <a:pos x="connsiteX0" y="connsiteY0"/>
              </a:cxn>
              <a:cxn ang="0">
                <a:pos x="connsiteX1" y="connsiteY1"/>
              </a:cxn>
            </a:cxnLst>
            <a:rect l="l" t="t" r="r" b="b"/>
            <a:pathLst>
              <a:path w="5824" h="10503">
                <a:moveTo>
                  <a:pt x="5824" y="10503"/>
                </a:moveTo>
                <a:cubicBezTo>
                  <a:pt x="-2839" y="6367"/>
                  <a:pt x="283" y="1944"/>
                  <a:pt x="1896" y="0"/>
                </a:cubicBezTo>
              </a:path>
            </a:pathLst>
          </a:custGeom>
          <a:noFill/>
          <a:ln w="38100">
            <a:solidFill>
              <a:srgbClr val="820024"/>
            </a:solidFill>
            <a:tailEnd type="stealth"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77" name="Freeform 176">
            <a:extLst>
              <a:ext uri="{FF2B5EF4-FFF2-40B4-BE49-F238E27FC236}">
                <a16:creationId xmlns:a16="http://schemas.microsoft.com/office/drawing/2014/main" id="{03D693B3-3AB6-454A-8C7A-B5765A8651A2}"/>
              </a:ext>
            </a:extLst>
          </p:cNvPr>
          <p:cNvSpPr/>
          <p:nvPr/>
        </p:nvSpPr>
        <p:spPr>
          <a:xfrm>
            <a:off x="1473655" y="1168644"/>
            <a:ext cx="45719" cy="514521"/>
          </a:xfrm>
          <a:custGeom>
            <a:avLst/>
            <a:gdLst>
              <a:gd name="connsiteX0" fmla="*/ 2587 w 2587"/>
              <a:gd name="connsiteY0" fmla="*/ 726141 h 726141"/>
              <a:gd name="connsiteX1" fmla="*/ 2587 w 2587"/>
              <a:gd name="connsiteY1" fmla="*/ 0 h 726141"/>
            </a:gdLst>
            <a:ahLst/>
            <a:cxnLst>
              <a:cxn ang="0">
                <a:pos x="connsiteX0" y="connsiteY0"/>
              </a:cxn>
              <a:cxn ang="0">
                <a:pos x="connsiteX1" y="connsiteY1"/>
              </a:cxn>
            </a:cxnLst>
            <a:rect l="l" t="t" r="r" b="b"/>
            <a:pathLst>
              <a:path w="2587" h="726141">
                <a:moveTo>
                  <a:pt x="2587" y="726141"/>
                </a:moveTo>
                <a:cubicBezTo>
                  <a:pt x="346" y="425823"/>
                  <a:pt x="-1895" y="125506"/>
                  <a:pt x="2587" y="0"/>
                </a:cubicBezTo>
              </a:path>
            </a:pathLst>
          </a:custGeom>
          <a:noFill/>
          <a:ln w="38100">
            <a:solidFill>
              <a:srgbClr val="820024"/>
            </a:solidFill>
            <a:tailEnd type="stealth"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178" name="Group 177">
            <a:extLst>
              <a:ext uri="{FF2B5EF4-FFF2-40B4-BE49-F238E27FC236}">
                <a16:creationId xmlns:a16="http://schemas.microsoft.com/office/drawing/2014/main" id="{239BBB24-DDFB-4345-B5BF-A2BA0C9921A7}"/>
              </a:ext>
            </a:extLst>
          </p:cNvPr>
          <p:cNvGrpSpPr/>
          <p:nvPr/>
        </p:nvGrpSpPr>
        <p:grpSpPr>
          <a:xfrm>
            <a:off x="8586502" y="3616527"/>
            <a:ext cx="1168314" cy="688656"/>
            <a:chOff x="10181414" y="4051265"/>
            <a:chExt cx="1168314" cy="983332"/>
          </a:xfrm>
        </p:grpSpPr>
        <p:sp>
          <p:nvSpPr>
            <p:cNvPr id="179" name="Rectangle 178">
              <a:extLst>
                <a:ext uri="{FF2B5EF4-FFF2-40B4-BE49-F238E27FC236}">
                  <a16:creationId xmlns:a16="http://schemas.microsoft.com/office/drawing/2014/main" id="{B9DEB7EC-F6D1-0249-BBD6-1FF0AE07A5A5}"/>
                </a:ext>
              </a:extLst>
            </p:cNvPr>
            <p:cNvSpPr/>
            <p:nvPr/>
          </p:nvSpPr>
          <p:spPr bwMode="gray">
            <a:xfrm>
              <a:off x="10181414" y="4051265"/>
              <a:ext cx="1168313" cy="969495"/>
            </a:xfrm>
            <a:prstGeom prst="rect">
              <a:avLst/>
            </a:prstGeom>
            <a:gradFill>
              <a:gsLst>
                <a:gs pos="0">
                  <a:schemeClr val="accent4"/>
                </a:gs>
                <a:gs pos="98000">
                  <a:schemeClr val="accent4"/>
                </a:gs>
                <a:gs pos="98000">
                  <a:schemeClr val="accent6"/>
                </a:gs>
              </a:gsLst>
              <a:lin ang="5400000" scaled="1"/>
            </a:gradFill>
          </p:spPr>
          <p:txBody>
            <a:bodyPr vert="horz" lIns="594360" tIns="457200" rIns="457200" bIns="457200" rtlCol="0">
              <a:noAutofit/>
            </a:bodyPr>
            <a:lstStyle/>
            <a:p>
              <a:pPr>
                <a:lnSpc>
                  <a:spcPct val="90000"/>
                </a:lnSpc>
                <a:spcBef>
                  <a:spcPts val="1500"/>
                </a:spcBef>
                <a:buClr>
                  <a:schemeClr val="tx1">
                    <a:lumMod val="60000"/>
                    <a:lumOff val="40000"/>
                  </a:schemeClr>
                </a:buClr>
                <a:buSzPct val="90000"/>
              </a:pPr>
              <a:endParaRPr lang="en-US" sz="1600" dirty="0">
                <a:solidFill>
                  <a:schemeClr val="bg1"/>
                </a:solidFill>
              </a:endParaRPr>
            </a:p>
          </p:txBody>
        </p:sp>
        <p:sp>
          <p:nvSpPr>
            <p:cNvPr id="180" name="Rectangle 179">
              <a:extLst>
                <a:ext uri="{FF2B5EF4-FFF2-40B4-BE49-F238E27FC236}">
                  <a16:creationId xmlns:a16="http://schemas.microsoft.com/office/drawing/2014/main" id="{B3F096D5-EA9F-444F-A37D-3949671979A4}"/>
                </a:ext>
              </a:extLst>
            </p:cNvPr>
            <p:cNvSpPr/>
            <p:nvPr/>
          </p:nvSpPr>
          <p:spPr>
            <a:xfrm>
              <a:off x="10181415" y="4111701"/>
              <a:ext cx="1168313" cy="922896"/>
            </a:xfrm>
            <a:prstGeom prst="rect">
              <a:avLst/>
            </a:prstGeom>
          </p:spPr>
          <p:txBody>
            <a:bodyPr wrap="square">
              <a:spAutoFit/>
            </a:bodyPr>
            <a:lstStyle/>
            <a:p>
              <a:pPr algn="ctr"/>
              <a:r>
                <a:rPr lang="en-US" sz="1200" b="1" dirty="0">
                  <a:solidFill>
                    <a:schemeClr val="bg1"/>
                  </a:solidFill>
                  <a:ea typeface="Gotham Rounded Book" charset="0"/>
                  <a:cs typeface="Gotham Rounded Book" charset="0"/>
                </a:rPr>
                <a:t>1. Routing Decision on Tier 1 DR</a:t>
              </a:r>
            </a:p>
          </p:txBody>
        </p:sp>
      </p:grpSp>
      <p:grpSp>
        <p:nvGrpSpPr>
          <p:cNvPr id="181" name="Group 180">
            <a:extLst>
              <a:ext uri="{FF2B5EF4-FFF2-40B4-BE49-F238E27FC236}">
                <a16:creationId xmlns:a16="http://schemas.microsoft.com/office/drawing/2014/main" id="{C0C126C0-1E93-C94A-B40E-41077F8B1F44}"/>
              </a:ext>
            </a:extLst>
          </p:cNvPr>
          <p:cNvGrpSpPr/>
          <p:nvPr/>
        </p:nvGrpSpPr>
        <p:grpSpPr>
          <a:xfrm>
            <a:off x="6206010" y="1778565"/>
            <a:ext cx="1825737" cy="471475"/>
            <a:chOff x="9416611" y="1601861"/>
            <a:chExt cx="1825737" cy="471475"/>
          </a:xfrm>
        </p:grpSpPr>
        <p:sp>
          <p:nvSpPr>
            <p:cNvPr id="182" name="Rectangle 181">
              <a:extLst>
                <a:ext uri="{FF2B5EF4-FFF2-40B4-BE49-F238E27FC236}">
                  <a16:creationId xmlns:a16="http://schemas.microsoft.com/office/drawing/2014/main" id="{1D7E186F-1163-CC4B-9B34-3972783A0DBF}"/>
                </a:ext>
              </a:extLst>
            </p:cNvPr>
            <p:cNvSpPr/>
            <p:nvPr/>
          </p:nvSpPr>
          <p:spPr bwMode="gray">
            <a:xfrm>
              <a:off x="9742114" y="1612337"/>
              <a:ext cx="1152861" cy="460999"/>
            </a:xfrm>
            <a:prstGeom prst="rect">
              <a:avLst/>
            </a:prstGeom>
            <a:gradFill>
              <a:gsLst>
                <a:gs pos="0">
                  <a:schemeClr val="accent1"/>
                </a:gs>
                <a:gs pos="98000">
                  <a:schemeClr val="accent1"/>
                </a:gs>
                <a:gs pos="98000">
                  <a:schemeClr val="accent3"/>
                </a:gs>
              </a:gsLst>
              <a:lin ang="5400000" scaled="1"/>
            </a:gradFill>
          </p:spPr>
          <p:txBody>
            <a:bodyPr vert="horz" lIns="594360" tIns="457200" rIns="457200" bIns="0" rtlCol="0">
              <a:noAutofit/>
            </a:bodyPr>
            <a:lstStyle/>
            <a:p>
              <a:pPr>
                <a:lnSpc>
                  <a:spcPct val="90000"/>
                </a:lnSpc>
                <a:spcBef>
                  <a:spcPts val="1500"/>
                </a:spcBef>
                <a:buClr>
                  <a:schemeClr val="tx1">
                    <a:lumMod val="60000"/>
                    <a:lumOff val="40000"/>
                  </a:schemeClr>
                </a:buClr>
                <a:buSzPct val="90000"/>
              </a:pPr>
              <a:endParaRPr lang="en-US" sz="1600" dirty="0">
                <a:solidFill>
                  <a:schemeClr val="bg1"/>
                </a:solidFill>
              </a:endParaRPr>
            </a:p>
          </p:txBody>
        </p:sp>
        <p:sp>
          <p:nvSpPr>
            <p:cNvPr id="183" name="Rectangle 182">
              <a:extLst>
                <a:ext uri="{FF2B5EF4-FFF2-40B4-BE49-F238E27FC236}">
                  <a16:creationId xmlns:a16="http://schemas.microsoft.com/office/drawing/2014/main" id="{B29E4833-AB01-5C4C-BC13-433E75F1B017}"/>
                </a:ext>
              </a:extLst>
            </p:cNvPr>
            <p:cNvSpPr/>
            <p:nvPr/>
          </p:nvSpPr>
          <p:spPr>
            <a:xfrm>
              <a:off x="9416611" y="1601861"/>
              <a:ext cx="1825737" cy="461665"/>
            </a:xfrm>
            <a:prstGeom prst="rect">
              <a:avLst/>
            </a:prstGeom>
          </p:spPr>
          <p:txBody>
            <a:bodyPr wrap="square">
              <a:spAutoFit/>
            </a:bodyPr>
            <a:lstStyle/>
            <a:p>
              <a:pPr algn="ctr"/>
              <a:r>
                <a:rPr lang="en-US" sz="1200" b="1" dirty="0">
                  <a:solidFill>
                    <a:schemeClr val="bg1"/>
                  </a:solidFill>
                  <a:ea typeface="Gotham Rounded Book" charset="0"/>
                  <a:cs typeface="Gotham Rounded Book" charset="0"/>
                </a:rPr>
                <a:t>3. </a:t>
              </a:r>
              <a:r>
                <a:rPr lang="en-US" sz="1200" b="1" dirty="0" err="1">
                  <a:solidFill>
                    <a:schemeClr val="bg1"/>
                  </a:solidFill>
                  <a:ea typeface="Gotham Rounded Book" charset="0"/>
                  <a:cs typeface="Gotham Rounded Book" charset="0"/>
                </a:rPr>
                <a:t>Geneve</a:t>
              </a:r>
              <a:r>
                <a:rPr lang="en-US" sz="1200" b="1" dirty="0">
                  <a:solidFill>
                    <a:schemeClr val="bg1"/>
                  </a:solidFill>
                  <a:ea typeface="Gotham Rounded Book" charset="0"/>
                  <a:cs typeface="Gotham Rounded Book" charset="0"/>
                </a:rPr>
                <a:t> Encapsulation</a:t>
              </a:r>
            </a:p>
          </p:txBody>
        </p:sp>
      </p:grpSp>
      <p:grpSp>
        <p:nvGrpSpPr>
          <p:cNvPr id="184" name="Group 183">
            <a:extLst>
              <a:ext uri="{FF2B5EF4-FFF2-40B4-BE49-F238E27FC236}">
                <a16:creationId xmlns:a16="http://schemas.microsoft.com/office/drawing/2014/main" id="{55DA3DB7-9250-B64A-8362-697E9C0172D2}"/>
              </a:ext>
            </a:extLst>
          </p:cNvPr>
          <p:cNvGrpSpPr/>
          <p:nvPr/>
        </p:nvGrpSpPr>
        <p:grpSpPr>
          <a:xfrm>
            <a:off x="8578202" y="2582373"/>
            <a:ext cx="1168314" cy="688656"/>
            <a:chOff x="10181414" y="4051265"/>
            <a:chExt cx="1168314" cy="983332"/>
          </a:xfrm>
        </p:grpSpPr>
        <p:sp>
          <p:nvSpPr>
            <p:cNvPr id="185" name="Rectangle 184">
              <a:extLst>
                <a:ext uri="{FF2B5EF4-FFF2-40B4-BE49-F238E27FC236}">
                  <a16:creationId xmlns:a16="http://schemas.microsoft.com/office/drawing/2014/main" id="{025BEE5C-6947-7C45-9C47-8A5BFFBB6795}"/>
                </a:ext>
              </a:extLst>
            </p:cNvPr>
            <p:cNvSpPr/>
            <p:nvPr/>
          </p:nvSpPr>
          <p:spPr bwMode="gray">
            <a:xfrm>
              <a:off x="10181414" y="4051265"/>
              <a:ext cx="1168313" cy="969495"/>
            </a:xfrm>
            <a:prstGeom prst="rect">
              <a:avLst/>
            </a:prstGeom>
            <a:solidFill>
              <a:srgbClr val="002060"/>
            </a:solidFill>
          </p:spPr>
          <p:txBody>
            <a:bodyPr vert="horz" lIns="594360" tIns="457200" rIns="457200" bIns="457200" rtlCol="0">
              <a:noAutofit/>
            </a:bodyPr>
            <a:lstStyle/>
            <a:p>
              <a:pPr>
                <a:lnSpc>
                  <a:spcPct val="90000"/>
                </a:lnSpc>
                <a:spcBef>
                  <a:spcPts val="1500"/>
                </a:spcBef>
                <a:buClr>
                  <a:schemeClr val="tx1">
                    <a:lumMod val="60000"/>
                    <a:lumOff val="40000"/>
                  </a:schemeClr>
                </a:buClr>
                <a:buSzPct val="90000"/>
              </a:pPr>
              <a:endParaRPr lang="en-US" sz="1600" dirty="0">
                <a:solidFill>
                  <a:schemeClr val="bg1"/>
                </a:solidFill>
              </a:endParaRPr>
            </a:p>
          </p:txBody>
        </p:sp>
        <p:sp>
          <p:nvSpPr>
            <p:cNvPr id="186" name="Rectangle 185">
              <a:extLst>
                <a:ext uri="{FF2B5EF4-FFF2-40B4-BE49-F238E27FC236}">
                  <a16:creationId xmlns:a16="http://schemas.microsoft.com/office/drawing/2014/main" id="{321B9A49-D6B8-6B45-B7E1-C29CDFE07CDA}"/>
                </a:ext>
              </a:extLst>
            </p:cNvPr>
            <p:cNvSpPr/>
            <p:nvPr/>
          </p:nvSpPr>
          <p:spPr>
            <a:xfrm>
              <a:off x="10181415" y="4111701"/>
              <a:ext cx="1168313" cy="922896"/>
            </a:xfrm>
            <a:prstGeom prst="rect">
              <a:avLst/>
            </a:prstGeom>
          </p:spPr>
          <p:txBody>
            <a:bodyPr wrap="square">
              <a:spAutoFit/>
            </a:bodyPr>
            <a:lstStyle/>
            <a:p>
              <a:pPr algn="ctr"/>
              <a:r>
                <a:rPr lang="en-US" sz="1200" b="1" dirty="0">
                  <a:solidFill>
                    <a:schemeClr val="bg1"/>
                  </a:solidFill>
                  <a:ea typeface="Gotham Rounded Book" charset="0"/>
                  <a:cs typeface="Gotham Rounded Book" charset="0"/>
                </a:rPr>
                <a:t>2. Routing Decision on Tier 0 DR</a:t>
              </a:r>
            </a:p>
          </p:txBody>
        </p:sp>
      </p:grpSp>
      <p:grpSp>
        <p:nvGrpSpPr>
          <p:cNvPr id="187" name="Group 186">
            <a:extLst>
              <a:ext uri="{FF2B5EF4-FFF2-40B4-BE49-F238E27FC236}">
                <a16:creationId xmlns:a16="http://schemas.microsoft.com/office/drawing/2014/main" id="{CB3AB7EC-B712-0943-8E89-B8FA6D0560D6}"/>
              </a:ext>
            </a:extLst>
          </p:cNvPr>
          <p:cNvGrpSpPr/>
          <p:nvPr/>
        </p:nvGrpSpPr>
        <p:grpSpPr>
          <a:xfrm>
            <a:off x="184107" y="1630836"/>
            <a:ext cx="1168314" cy="688656"/>
            <a:chOff x="10181414" y="4051265"/>
            <a:chExt cx="1168314" cy="983332"/>
          </a:xfrm>
        </p:grpSpPr>
        <p:sp>
          <p:nvSpPr>
            <p:cNvPr id="188" name="Rectangle 187">
              <a:extLst>
                <a:ext uri="{FF2B5EF4-FFF2-40B4-BE49-F238E27FC236}">
                  <a16:creationId xmlns:a16="http://schemas.microsoft.com/office/drawing/2014/main" id="{8450ECCF-DB3A-F647-83A8-65903A61FD12}"/>
                </a:ext>
              </a:extLst>
            </p:cNvPr>
            <p:cNvSpPr/>
            <p:nvPr/>
          </p:nvSpPr>
          <p:spPr bwMode="gray">
            <a:xfrm>
              <a:off x="10181414" y="4051265"/>
              <a:ext cx="1168313" cy="969495"/>
            </a:xfrm>
            <a:prstGeom prst="rect">
              <a:avLst/>
            </a:prstGeom>
            <a:solidFill>
              <a:srgbClr val="002060"/>
            </a:solidFill>
          </p:spPr>
          <p:txBody>
            <a:bodyPr vert="horz" lIns="594360" tIns="457200" rIns="457200" bIns="457200" rtlCol="0">
              <a:noAutofit/>
            </a:bodyPr>
            <a:lstStyle/>
            <a:p>
              <a:pPr>
                <a:lnSpc>
                  <a:spcPct val="90000"/>
                </a:lnSpc>
                <a:spcBef>
                  <a:spcPts val="1500"/>
                </a:spcBef>
                <a:buClr>
                  <a:schemeClr val="tx1">
                    <a:lumMod val="60000"/>
                    <a:lumOff val="40000"/>
                  </a:schemeClr>
                </a:buClr>
                <a:buSzPct val="90000"/>
              </a:pPr>
              <a:endParaRPr lang="en-US" sz="1600" dirty="0">
                <a:solidFill>
                  <a:schemeClr val="bg1"/>
                </a:solidFill>
              </a:endParaRPr>
            </a:p>
          </p:txBody>
        </p:sp>
        <p:sp>
          <p:nvSpPr>
            <p:cNvPr id="189" name="Rectangle 188">
              <a:extLst>
                <a:ext uri="{FF2B5EF4-FFF2-40B4-BE49-F238E27FC236}">
                  <a16:creationId xmlns:a16="http://schemas.microsoft.com/office/drawing/2014/main" id="{2EC8469B-47F8-9A43-AC1D-0AB80E488997}"/>
                </a:ext>
              </a:extLst>
            </p:cNvPr>
            <p:cNvSpPr/>
            <p:nvPr/>
          </p:nvSpPr>
          <p:spPr>
            <a:xfrm>
              <a:off x="10181415" y="4111701"/>
              <a:ext cx="1168313" cy="922896"/>
            </a:xfrm>
            <a:prstGeom prst="rect">
              <a:avLst/>
            </a:prstGeom>
          </p:spPr>
          <p:txBody>
            <a:bodyPr wrap="square">
              <a:spAutoFit/>
            </a:bodyPr>
            <a:lstStyle/>
            <a:p>
              <a:pPr algn="ctr"/>
              <a:r>
                <a:rPr lang="en-US" sz="1200" b="1" dirty="0">
                  <a:solidFill>
                    <a:schemeClr val="bg1"/>
                  </a:solidFill>
                  <a:ea typeface="Gotham Rounded Book" charset="0"/>
                  <a:cs typeface="Gotham Rounded Book" charset="0"/>
                </a:rPr>
                <a:t>4. Routing Decision on Tier 0 SR</a:t>
              </a:r>
            </a:p>
          </p:txBody>
        </p:sp>
      </p:grpSp>
      <p:sp>
        <p:nvSpPr>
          <p:cNvPr id="190" name="Rectangle 189">
            <a:extLst>
              <a:ext uri="{FF2B5EF4-FFF2-40B4-BE49-F238E27FC236}">
                <a16:creationId xmlns:a16="http://schemas.microsoft.com/office/drawing/2014/main" id="{57A53755-44BF-E94B-91A5-7E0E165164BD}"/>
              </a:ext>
            </a:extLst>
          </p:cNvPr>
          <p:cNvSpPr/>
          <p:nvPr/>
        </p:nvSpPr>
        <p:spPr>
          <a:xfrm>
            <a:off x="5728568" y="3098367"/>
            <a:ext cx="444226"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.0</a:t>
            </a:r>
          </a:p>
        </p:txBody>
      </p:sp>
      <p:sp>
        <p:nvSpPr>
          <p:cNvPr id="191" name="Rectangle 190">
            <a:extLst>
              <a:ext uri="{FF2B5EF4-FFF2-40B4-BE49-F238E27FC236}">
                <a16:creationId xmlns:a16="http://schemas.microsoft.com/office/drawing/2014/main" id="{8A10E275-4A70-DC49-940B-5C6D6EB294EC}"/>
              </a:ext>
            </a:extLst>
          </p:cNvPr>
          <p:cNvSpPr/>
          <p:nvPr/>
        </p:nvSpPr>
        <p:spPr>
          <a:xfrm>
            <a:off x="7802928" y="3095263"/>
            <a:ext cx="444226"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.0</a:t>
            </a:r>
          </a:p>
        </p:txBody>
      </p:sp>
    </p:spTree>
    <p:extLst>
      <p:ext uri="{BB962C8B-B14F-4D97-AF65-F5344CB8AC3E}">
        <p14:creationId xmlns:p14="http://schemas.microsoft.com/office/powerpoint/2010/main" val="98683718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mph" presetSubtype="0" autoRev="1" fill="hold" grpId="0" nodeType="clickEffect">
                                  <p:stCondLst>
                                    <p:cond delay="0"/>
                                  </p:stCondLst>
                                  <p:childTnLst>
                                    <p:animScale>
                                      <p:cBhvr>
                                        <p:cTn id="6" dur="2000" fill="hold"/>
                                        <p:tgtEl>
                                          <p:spTgt spid="4">
                                            <p:txEl>
                                              <p:pRg st="0" end="0"/>
                                            </p:txEl>
                                          </p:spTgt>
                                        </p:tgtEl>
                                      </p:cBhvr>
                                      <p:by x="125000" y="125000"/>
                                    </p:animScale>
                                  </p:childTnLst>
                                </p:cTn>
                              </p:par>
                            </p:childTnLst>
                          </p:cTn>
                        </p:par>
                      </p:childTnLst>
                    </p:cTn>
                  </p:par>
                  <p:par>
                    <p:cTn id="7" fill="hold">
                      <p:stCondLst>
                        <p:cond delay="indefinite"/>
                      </p:stCondLst>
                      <p:childTnLst>
                        <p:par>
                          <p:cTn id="8" fill="hold">
                            <p:stCondLst>
                              <p:cond delay="0"/>
                            </p:stCondLst>
                            <p:childTnLst>
                              <p:par>
                                <p:cTn id="9" presetID="22" presetClass="entr" presetSubtype="4" fill="hold" grpId="0" nodeType="clickEffect">
                                  <p:stCondLst>
                                    <p:cond delay="0"/>
                                  </p:stCondLst>
                                  <p:childTnLst>
                                    <p:set>
                                      <p:cBhvr>
                                        <p:cTn id="10" dur="1" fill="hold">
                                          <p:stCondLst>
                                            <p:cond delay="0"/>
                                          </p:stCondLst>
                                        </p:cTn>
                                        <p:tgtEl>
                                          <p:spTgt spid="174"/>
                                        </p:tgtEl>
                                        <p:attrNameLst>
                                          <p:attrName>style.visibility</p:attrName>
                                        </p:attrNameLst>
                                      </p:cBhvr>
                                      <p:to>
                                        <p:strVal val="visible"/>
                                      </p:to>
                                    </p:set>
                                    <p:animEffect transition="in" filter="wipe(down)">
                                      <p:cBhvr>
                                        <p:cTn id="11" dur="500"/>
                                        <p:tgtEl>
                                          <p:spTgt spid="174"/>
                                        </p:tgtEl>
                                      </p:cBhvr>
                                    </p:animEffect>
                                  </p:childTnLst>
                                </p:cTn>
                              </p:par>
                            </p:childTnLst>
                          </p:cTn>
                        </p:par>
                      </p:childTnLst>
                    </p:cTn>
                  </p:par>
                  <p:par>
                    <p:cTn id="12" fill="hold">
                      <p:stCondLst>
                        <p:cond delay="indefinite"/>
                      </p:stCondLst>
                      <p:childTnLst>
                        <p:par>
                          <p:cTn id="13" fill="hold">
                            <p:stCondLst>
                              <p:cond delay="0"/>
                            </p:stCondLst>
                            <p:childTnLst>
                              <p:par>
                                <p:cTn id="14" presetID="3" presetClass="entr" presetSubtype="10" fill="hold" nodeType="clickEffect">
                                  <p:stCondLst>
                                    <p:cond delay="0"/>
                                  </p:stCondLst>
                                  <p:childTnLst>
                                    <p:set>
                                      <p:cBhvr>
                                        <p:cTn id="15" dur="1" fill="hold">
                                          <p:stCondLst>
                                            <p:cond delay="0"/>
                                          </p:stCondLst>
                                        </p:cTn>
                                        <p:tgtEl>
                                          <p:spTgt spid="178"/>
                                        </p:tgtEl>
                                        <p:attrNameLst>
                                          <p:attrName>style.visibility</p:attrName>
                                        </p:attrNameLst>
                                      </p:cBhvr>
                                      <p:to>
                                        <p:strVal val="visible"/>
                                      </p:to>
                                    </p:set>
                                    <p:animEffect transition="in" filter="blinds(horizontal)">
                                      <p:cBhvr>
                                        <p:cTn id="16" dur="500"/>
                                        <p:tgtEl>
                                          <p:spTgt spid="178"/>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4" fill="hold" grpId="0" nodeType="clickEffect">
                                  <p:stCondLst>
                                    <p:cond delay="0"/>
                                  </p:stCondLst>
                                  <p:childTnLst>
                                    <p:set>
                                      <p:cBhvr>
                                        <p:cTn id="20" dur="1" fill="hold">
                                          <p:stCondLst>
                                            <p:cond delay="0"/>
                                          </p:stCondLst>
                                        </p:cTn>
                                        <p:tgtEl>
                                          <p:spTgt spid="176"/>
                                        </p:tgtEl>
                                        <p:attrNameLst>
                                          <p:attrName>style.visibility</p:attrName>
                                        </p:attrNameLst>
                                      </p:cBhvr>
                                      <p:to>
                                        <p:strVal val="visible"/>
                                      </p:to>
                                    </p:set>
                                    <p:animEffect transition="in" filter="wipe(down)">
                                      <p:cBhvr>
                                        <p:cTn id="21" dur="500"/>
                                        <p:tgtEl>
                                          <p:spTgt spid="176"/>
                                        </p:tgtEl>
                                      </p:cBhvr>
                                    </p:animEffect>
                                  </p:childTnLst>
                                </p:cTn>
                              </p:par>
                              <p:par>
                                <p:cTn id="22" presetID="3" presetClass="exit" presetSubtype="10" fill="hold" nodeType="withEffect">
                                  <p:stCondLst>
                                    <p:cond delay="0"/>
                                  </p:stCondLst>
                                  <p:childTnLst>
                                    <p:animEffect transition="out" filter="blinds(horizontal)">
                                      <p:cBhvr>
                                        <p:cTn id="23" dur="500"/>
                                        <p:tgtEl>
                                          <p:spTgt spid="178"/>
                                        </p:tgtEl>
                                      </p:cBhvr>
                                    </p:animEffect>
                                    <p:set>
                                      <p:cBhvr>
                                        <p:cTn id="24" dur="1" fill="hold">
                                          <p:stCondLst>
                                            <p:cond delay="499"/>
                                          </p:stCondLst>
                                        </p:cTn>
                                        <p:tgtEl>
                                          <p:spTgt spid="178"/>
                                        </p:tgtEl>
                                        <p:attrNameLst>
                                          <p:attrName>style.visibility</p:attrName>
                                        </p:attrNameLst>
                                      </p:cBhvr>
                                      <p:to>
                                        <p:strVal val="hidden"/>
                                      </p:to>
                                    </p:set>
                                  </p:childTnLst>
                                </p:cTn>
                              </p:par>
                            </p:childTnLst>
                          </p:cTn>
                        </p:par>
                      </p:childTnLst>
                    </p:cTn>
                  </p:par>
                  <p:par>
                    <p:cTn id="25" fill="hold">
                      <p:stCondLst>
                        <p:cond delay="indefinite"/>
                      </p:stCondLst>
                      <p:childTnLst>
                        <p:par>
                          <p:cTn id="26" fill="hold">
                            <p:stCondLst>
                              <p:cond delay="0"/>
                            </p:stCondLst>
                            <p:childTnLst>
                              <p:par>
                                <p:cTn id="27" presetID="3" presetClass="entr" presetSubtype="10" fill="hold" nodeType="clickEffect">
                                  <p:stCondLst>
                                    <p:cond delay="0"/>
                                  </p:stCondLst>
                                  <p:childTnLst>
                                    <p:set>
                                      <p:cBhvr>
                                        <p:cTn id="28" dur="1" fill="hold">
                                          <p:stCondLst>
                                            <p:cond delay="0"/>
                                          </p:stCondLst>
                                        </p:cTn>
                                        <p:tgtEl>
                                          <p:spTgt spid="184"/>
                                        </p:tgtEl>
                                        <p:attrNameLst>
                                          <p:attrName>style.visibility</p:attrName>
                                        </p:attrNameLst>
                                      </p:cBhvr>
                                      <p:to>
                                        <p:strVal val="visible"/>
                                      </p:to>
                                    </p:set>
                                    <p:animEffect transition="in" filter="blinds(horizontal)">
                                      <p:cBhvr>
                                        <p:cTn id="29" dur="500"/>
                                        <p:tgtEl>
                                          <p:spTgt spid="184"/>
                                        </p:tgtEl>
                                      </p:cBhvr>
                                    </p:animEffect>
                                  </p:childTnLst>
                                </p:cTn>
                              </p:par>
                            </p:childTnLst>
                          </p:cTn>
                        </p:par>
                      </p:childTnLst>
                    </p:cTn>
                  </p:par>
                  <p:par>
                    <p:cTn id="30" fill="hold">
                      <p:stCondLst>
                        <p:cond delay="indefinite"/>
                      </p:stCondLst>
                      <p:childTnLst>
                        <p:par>
                          <p:cTn id="31" fill="hold">
                            <p:stCondLst>
                              <p:cond delay="0"/>
                            </p:stCondLst>
                            <p:childTnLst>
                              <p:par>
                                <p:cTn id="32" presetID="22" presetClass="entr" presetSubtype="2" fill="hold" grpId="0" nodeType="clickEffect">
                                  <p:stCondLst>
                                    <p:cond delay="0"/>
                                  </p:stCondLst>
                                  <p:childTnLst>
                                    <p:set>
                                      <p:cBhvr>
                                        <p:cTn id="33" dur="1" fill="hold">
                                          <p:stCondLst>
                                            <p:cond delay="0"/>
                                          </p:stCondLst>
                                        </p:cTn>
                                        <p:tgtEl>
                                          <p:spTgt spid="175"/>
                                        </p:tgtEl>
                                        <p:attrNameLst>
                                          <p:attrName>style.visibility</p:attrName>
                                        </p:attrNameLst>
                                      </p:cBhvr>
                                      <p:to>
                                        <p:strVal val="visible"/>
                                      </p:to>
                                    </p:set>
                                    <p:animEffect transition="in" filter="wipe(right)">
                                      <p:cBhvr>
                                        <p:cTn id="34" dur="500"/>
                                        <p:tgtEl>
                                          <p:spTgt spid="175"/>
                                        </p:tgtEl>
                                      </p:cBhvr>
                                    </p:animEffect>
                                  </p:childTnLst>
                                </p:cTn>
                              </p:par>
                              <p:par>
                                <p:cTn id="35" presetID="3" presetClass="exit" presetSubtype="10" fill="hold" nodeType="withEffect">
                                  <p:stCondLst>
                                    <p:cond delay="0"/>
                                  </p:stCondLst>
                                  <p:childTnLst>
                                    <p:animEffect transition="out" filter="blinds(horizontal)">
                                      <p:cBhvr>
                                        <p:cTn id="36" dur="500"/>
                                        <p:tgtEl>
                                          <p:spTgt spid="184"/>
                                        </p:tgtEl>
                                      </p:cBhvr>
                                    </p:animEffect>
                                    <p:set>
                                      <p:cBhvr>
                                        <p:cTn id="37" dur="1" fill="hold">
                                          <p:stCondLst>
                                            <p:cond delay="499"/>
                                          </p:stCondLst>
                                        </p:cTn>
                                        <p:tgtEl>
                                          <p:spTgt spid="184"/>
                                        </p:tgtEl>
                                        <p:attrNameLst>
                                          <p:attrName>style.visibility</p:attrName>
                                        </p:attrNameLst>
                                      </p:cBhvr>
                                      <p:to>
                                        <p:strVal val="hidden"/>
                                      </p:to>
                                    </p:set>
                                  </p:childTnLst>
                                </p:cTn>
                              </p:par>
                              <p:par>
                                <p:cTn id="38" presetID="3" presetClass="entr" presetSubtype="10" fill="hold" nodeType="withEffect">
                                  <p:stCondLst>
                                    <p:cond delay="0"/>
                                  </p:stCondLst>
                                  <p:childTnLst>
                                    <p:set>
                                      <p:cBhvr>
                                        <p:cTn id="39" dur="1" fill="hold">
                                          <p:stCondLst>
                                            <p:cond delay="0"/>
                                          </p:stCondLst>
                                        </p:cTn>
                                        <p:tgtEl>
                                          <p:spTgt spid="181"/>
                                        </p:tgtEl>
                                        <p:attrNameLst>
                                          <p:attrName>style.visibility</p:attrName>
                                        </p:attrNameLst>
                                      </p:cBhvr>
                                      <p:to>
                                        <p:strVal val="visible"/>
                                      </p:to>
                                    </p:set>
                                    <p:animEffect transition="in" filter="blinds(horizontal)">
                                      <p:cBhvr>
                                        <p:cTn id="40" dur="500"/>
                                        <p:tgtEl>
                                          <p:spTgt spid="181"/>
                                        </p:tgtEl>
                                      </p:cBhvr>
                                    </p:animEffect>
                                  </p:childTnLst>
                                </p:cTn>
                              </p:par>
                            </p:childTnLst>
                          </p:cTn>
                        </p:par>
                      </p:childTnLst>
                    </p:cTn>
                  </p:par>
                  <p:par>
                    <p:cTn id="41" fill="hold">
                      <p:stCondLst>
                        <p:cond delay="indefinite"/>
                      </p:stCondLst>
                      <p:childTnLst>
                        <p:par>
                          <p:cTn id="42" fill="hold">
                            <p:stCondLst>
                              <p:cond delay="0"/>
                            </p:stCondLst>
                            <p:childTnLst>
                              <p:par>
                                <p:cTn id="43" presetID="3" presetClass="entr" presetSubtype="10" fill="hold" nodeType="clickEffect">
                                  <p:stCondLst>
                                    <p:cond delay="0"/>
                                  </p:stCondLst>
                                  <p:childTnLst>
                                    <p:set>
                                      <p:cBhvr>
                                        <p:cTn id="44" dur="1" fill="hold">
                                          <p:stCondLst>
                                            <p:cond delay="0"/>
                                          </p:stCondLst>
                                        </p:cTn>
                                        <p:tgtEl>
                                          <p:spTgt spid="187"/>
                                        </p:tgtEl>
                                        <p:attrNameLst>
                                          <p:attrName>style.visibility</p:attrName>
                                        </p:attrNameLst>
                                      </p:cBhvr>
                                      <p:to>
                                        <p:strVal val="visible"/>
                                      </p:to>
                                    </p:set>
                                    <p:animEffect transition="in" filter="blinds(horizontal)">
                                      <p:cBhvr>
                                        <p:cTn id="45" dur="500"/>
                                        <p:tgtEl>
                                          <p:spTgt spid="187"/>
                                        </p:tgtEl>
                                      </p:cBhvr>
                                    </p:animEffect>
                                  </p:childTnLst>
                                </p:cTn>
                              </p:par>
                              <p:par>
                                <p:cTn id="46" presetID="3" presetClass="exit" presetSubtype="10" fill="hold" nodeType="withEffect">
                                  <p:stCondLst>
                                    <p:cond delay="0"/>
                                  </p:stCondLst>
                                  <p:childTnLst>
                                    <p:animEffect transition="out" filter="blinds(horizontal)">
                                      <p:cBhvr>
                                        <p:cTn id="47" dur="500"/>
                                        <p:tgtEl>
                                          <p:spTgt spid="181"/>
                                        </p:tgtEl>
                                      </p:cBhvr>
                                    </p:animEffect>
                                    <p:set>
                                      <p:cBhvr>
                                        <p:cTn id="48" dur="1" fill="hold">
                                          <p:stCondLst>
                                            <p:cond delay="499"/>
                                          </p:stCondLst>
                                        </p:cTn>
                                        <p:tgtEl>
                                          <p:spTgt spid="181"/>
                                        </p:tgtEl>
                                        <p:attrNameLst>
                                          <p:attrName>style.visibility</p:attrName>
                                        </p:attrNameLst>
                                      </p:cBhvr>
                                      <p:to>
                                        <p:strVal val="hidden"/>
                                      </p:to>
                                    </p:set>
                                  </p:childTnLst>
                                </p:cTn>
                              </p:par>
                            </p:childTnLst>
                          </p:cTn>
                        </p:par>
                      </p:childTnLst>
                    </p:cTn>
                  </p:par>
                  <p:par>
                    <p:cTn id="49" fill="hold">
                      <p:stCondLst>
                        <p:cond delay="indefinite"/>
                      </p:stCondLst>
                      <p:childTnLst>
                        <p:par>
                          <p:cTn id="50" fill="hold">
                            <p:stCondLst>
                              <p:cond delay="0"/>
                            </p:stCondLst>
                            <p:childTnLst>
                              <p:par>
                                <p:cTn id="51" presetID="22" presetClass="entr" presetSubtype="4" fill="hold" grpId="0" nodeType="clickEffect">
                                  <p:stCondLst>
                                    <p:cond delay="0"/>
                                  </p:stCondLst>
                                  <p:childTnLst>
                                    <p:set>
                                      <p:cBhvr>
                                        <p:cTn id="52" dur="1" fill="hold">
                                          <p:stCondLst>
                                            <p:cond delay="0"/>
                                          </p:stCondLst>
                                        </p:cTn>
                                        <p:tgtEl>
                                          <p:spTgt spid="177"/>
                                        </p:tgtEl>
                                        <p:attrNameLst>
                                          <p:attrName>style.visibility</p:attrName>
                                        </p:attrNameLst>
                                      </p:cBhvr>
                                      <p:to>
                                        <p:strVal val="visible"/>
                                      </p:to>
                                    </p:set>
                                    <p:animEffect transition="in" filter="wipe(down)">
                                      <p:cBhvr>
                                        <p:cTn id="53" dur="500"/>
                                        <p:tgtEl>
                                          <p:spTgt spid="177"/>
                                        </p:tgtEl>
                                      </p:cBhvr>
                                    </p:animEffect>
                                  </p:childTnLst>
                                </p:cTn>
                              </p:par>
                              <p:par>
                                <p:cTn id="54" presetID="3" presetClass="exit" presetSubtype="10" fill="hold" nodeType="withEffect">
                                  <p:stCondLst>
                                    <p:cond delay="0"/>
                                  </p:stCondLst>
                                  <p:childTnLst>
                                    <p:animEffect transition="out" filter="blinds(horizontal)">
                                      <p:cBhvr>
                                        <p:cTn id="55" dur="500"/>
                                        <p:tgtEl>
                                          <p:spTgt spid="187"/>
                                        </p:tgtEl>
                                      </p:cBhvr>
                                    </p:animEffect>
                                    <p:set>
                                      <p:cBhvr>
                                        <p:cTn id="56" dur="1" fill="hold">
                                          <p:stCondLst>
                                            <p:cond delay="499"/>
                                          </p:stCondLst>
                                        </p:cTn>
                                        <p:tgtEl>
                                          <p:spTgt spid="18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build="p"/>
      <p:bldP spid="174" grpId="0" animBg="1"/>
      <p:bldP spid="175" grpId="0" animBg="1"/>
      <p:bldP spid="176" grpId="0" animBg="1"/>
      <p:bldP spid="177" grpId="0" animBg="1"/>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D5FB803-A491-7A40-A2A3-54A240D2CC91}"/>
              </a:ext>
            </a:extLst>
          </p:cNvPr>
          <p:cNvSpPr>
            <a:spLocks noGrp="1"/>
          </p:cNvSpPr>
          <p:nvPr>
            <p:ph type="title"/>
          </p:nvPr>
        </p:nvSpPr>
        <p:spPr>
          <a:xfrm>
            <a:off x="579960" y="412751"/>
            <a:ext cx="11003870" cy="384048"/>
          </a:xfrm>
        </p:spPr>
        <p:txBody>
          <a:bodyPr/>
          <a:lstStyle/>
          <a:p>
            <a:r>
              <a:rPr lang="en-US" dirty="0"/>
              <a:t>Multi Tier Routing Deep Dive (North =&gt; South Packet Walk)</a:t>
            </a:r>
          </a:p>
        </p:txBody>
      </p:sp>
      <p:sp>
        <p:nvSpPr>
          <p:cNvPr id="4" name="Subtitle 3">
            <a:extLst>
              <a:ext uri="{FF2B5EF4-FFF2-40B4-BE49-F238E27FC236}">
                <a16:creationId xmlns:a16="http://schemas.microsoft.com/office/drawing/2014/main" id="{35B3BD73-D711-7342-A40A-EEE23A176BD9}"/>
              </a:ext>
            </a:extLst>
          </p:cNvPr>
          <p:cNvSpPr>
            <a:spLocks noGrp="1"/>
          </p:cNvSpPr>
          <p:nvPr>
            <p:ph type="subTitle" idx="10"/>
          </p:nvPr>
        </p:nvSpPr>
        <p:spPr>
          <a:xfrm>
            <a:off x="593021" y="811831"/>
            <a:ext cx="10990809" cy="247743"/>
          </a:xfrm>
        </p:spPr>
        <p:txBody>
          <a:bodyPr/>
          <a:lstStyle/>
          <a:p>
            <a:r>
              <a:rPr lang="en-US" dirty="0"/>
              <a:t>Stateful Services on T0 only</a:t>
            </a:r>
          </a:p>
        </p:txBody>
      </p:sp>
      <p:sp>
        <p:nvSpPr>
          <p:cNvPr id="90" name="Rectangle 89">
            <a:extLst>
              <a:ext uri="{FF2B5EF4-FFF2-40B4-BE49-F238E27FC236}">
                <a16:creationId xmlns:a16="http://schemas.microsoft.com/office/drawing/2014/main" id="{02308D3F-C5EC-AE40-B236-C617C212FA88}"/>
              </a:ext>
            </a:extLst>
          </p:cNvPr>
          <p:cNvSpPr/>
          <p:nvPr/>
        </p:nvSpPr>
        <p:spPr>
          <a:xfrm>
            <a:off x="5188894" y="1544320"/>
            <a:ext cx="1588034" cy="4734559"/>
          </a:xfrm>
          <a:prstGeom prst="rect">
            <a:avLst/>
          </a:prstGeom>
          <a:noFill/>
          <a:ln w="19050">
            <a:solidFill>
              <a:schemeClr val="tx1"/>
            </a:solidFill>
            <a:prstDash val="dash"/>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91" name="Rectangle 90">
            <a:extLst>
              <a:ext uri="{FF2B5EF4-FFF2-40B4-BE49-F238E27FC236}">
                <a16:creationId xmlns:a16="http://schemas.microsoft.com/office/drawing/2014/main" id="{15A11EED-7E45-C94D-9B5D-F0F6427E67E1}"/>
              </a:ext>
            </a:extLst>
          </p:cNvPr>
          <p:cNvSpPr/>
          <p:nvPr/>
        </p:nvSpPr>
        <p:spPr>
          <a:xfrm>
            <a:off x="641448" y="1544321"/>
            <a:ext cx="1653850" cy="4734558"/>
          </a:xfrm>
          <a:prstGeom prst="rect">
            <a:avLst/>
          </a:prstGeom>
          <a:noFill/>
          <a:ln w="19050">
            <a:solidFill>
              <a:schemeClr val="tx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grpSp>
        <p:nvGrpSpPr>
          <p:cNvPr id="92" name="Group 91">
            <a:extLst>
              <a:ext uri="{FF2B5EF4-FFF2-40B4-BE49-F238E27FC236}">
                <a16:creationId xmlns:a16="http://schemas.microsoft.com/office/drawing/2014/main" id="{9C10AABA-5686-8049-A0FF-9371E4027746}"/>
              </a:ext>
            </a:extLst>
          </p:cNvPr>
          <p:cNvGrpSpPr/>
          <p:nvPr/>
        </p:nvGrpSpPr>
        <p:grpSpPr>
          <a:xfrm>
            <a:off x="1364429" y="1698069"/>
            <a:ext cx="450000" cy="450000"/>
            <a:chOff x="7736620" y="7009631"/>
            <a:chExt cx="4501800" cy="4503600"/>
          </a:xfrm>
          <a:solidFill>
            <a:schemeClr val="accent6"/>
          </a:solidFill>
        </p:grpSpPr>
        <p:sp>
          <p:nvSpPr>
            <p:cNvPr id="93" name="Freeform: Shape 1">
              <a:extLst>
                <a:ext uri="{FF2B5EF4-FFF2-40B4-BE49-F238E27FC236}">
                  <a16:creationId xmlns:a16="http://schemas.microsoft.com/office/drawing/2014/main" id="{EBF66CC2-5026-684D-99D7-8F8CA2056EAC}"/>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94" name="Freeform: Shape 2">
              <a:extLst>
                <a:ext uri="{FF2B5EF4-FFF2-40B4-BE49-F238E27FC236}">
                  <a16:creationId xmlns:a16="http://schemas.microsoft.com/office/drawing/2014/main" id="{73DE163A-CB71-8344-8EE6-AEAFEE738C45}"/>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95" name="Freeform: Shape 3">
              <a:extLst>
                <a:ext uri="{FF2B5EF4-FFF2-40B4-BE49-F238E27FC236}">
                  <a16:creationId xmlns:a16="http://schemas.microsoft.com/office/drawing/2014/main" id="{9AD2F698-71C6-9F4C-9437-0F126864FDB6}"/>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96" name="Freeform: Shape 4">
              <a:extLst>
                <a:ext uri="{FF2B5EF4-FFF2-40B4-BE49-F238E27FC236}">
                  <a16:creationId xmlns:a16="http://schemas.microsoft.com/office/drawing/2014/main" id="{53FFFB6F-60BE-8744-B624-8EC326113CBE}"/>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97" name="Freeform: Shape 5">
              <a:extLst>
                <a:ext uri="{FF2B5EF4-FFF2-40B4-BE49-F238E27FC236}">
                  <a16:creationId xmlns:a16="http://schemas.microsoft.com/office/drawing/2014/main" id="{E1063BAD-4F9D-2D4B-B248-F5EABBE03AE9}"/>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105" name="Rectangle 104">
            <a:extLst>
              <a:ext uri="{FF2B5EF4-FFF2-40B4-BE49-F238E27FC236}">
                <a16:creationId xmlns:a16="http://schemas.microsoft.com/office/drawing/2014/main" id="{EFB4BFE0-0927-A84D-B58A-F058F75BC0AE}"/>
              </a:ext>
            </a:extLst>
          </p:cNvPr>
          <p:cNvSpPr/>
          <p:nvPr/>
        </p:nvSpPr>
        <p:spPr>
          <a:xfrm>
            <a:off x="641448" y="1129283"/>
            <a:ext cx="761747" cy="430887"/>
          </a:xfrm>
          <a:prstGeom prst="rect">
            <a:avLst/>
          </a:prstGeom>
        </p:spPr>
        <p:txBody>
          <a:bodyPr wrap="square">
            <a:spAutoFit/>
          </a:bodyPr>
          <a:lstStyle/>
          <a:p>
            <a:pPr algn="ctr"/>
            <a:r>
              <a:rPr lang="en-US" sz="1100" b="1" dirty="0">
                <a:solidFill>
                  <a:srgbClr val="717074"/>
                </a:solidFill>
                <a:ea typeface="Gotham Rounded Book" charset="0"/>
                <a:cs typeface="Gotham Rounded Book" charset="0"/>
              </a:rPr>
              <a:t>Edge </a:t>
            </a:r>
          </a:p>
          <a:p>
            <a:pPr algn="ctr"/>
            <a:r>
              <a:rPr lang="en-US" sz="1100" b="1" dirty="0">
                <a:solidFill>
                  <a:srgbClr val="717074"/>
                </a:solidFill>
                <a:ea typeface="Gotham Rounded Book" charset="0"/>
                <a:cs typeface="Gotham Rounded Book" charset="0"/>
              </a:rPr>
              <a:t>Node #1</a:t>
            </a:r>
          </a:p>
        </p:txBody>
      </p:sp>
      <p:sp>
        <p:nvSpPr>
          <p:cNvPr id="106" name="Rectangle 105">
            <a:extLst>
              <a:ext uri="{FF2B5EF4-FFF2-40B4-BE49-F238E27FC236}">
                <a16:creationId xmlns:a16="http://schemas.microsoft.com/office/drawing/2014/main" id="{A982E43B-9A66-5E44-B154-DCEC3165F79F}"/>
              </a:ext>
            </a:extLst>
          </p:cNvPr>
          <p:cNvSpPr/>
          <p:nvPr/>
        </p:nvSpPr>
        <p:spPr>
          <a:xfrm>
            <a:off x="534302" y="1717960"/>
            <a:ext cx="902297" cy="461665"/>
          </a:xfrm>
          <a:prstGeom prst="rect">
            <a:avLst/>
          </a:prstGeom>
        </p:spPr>
        <p:txBody>
          <a:bodyPr wrap="square">
            <a:spAutoFit/>
          </a:bodyPr>
          <a:lstStyle/>
          <a:p>
            <a:pPr algn="r"/>
            <a:r>
              <a:rPr lang="en-US" sz="1200" b="1" dirty="0">
                <a:solidFill>
                  <a:schemeClr val="tx2"/>
                </a:solidFill>
                <a:latin typeface="Metropolis" pitchFamily="2" charset="77"/>
              </a:rPr>
              <a:t>Active Tier0 SR</a:t>
            </a:r>
            <a:endParaRPr lang="en-GB" sz="1200" dirty="0"/>
          </a:p>
        </p:txBody>
      </p:sp>
      <p:grpSp>
        <p:nvGrpSpPr>
          <p:cNvPr id="149" name="Group 148">
            <a:extLst>
              <a:ext uri="{FF2B5EF4-FFF2-40B4-BE49-F238E27FC236}">
                <a16:creationId xmlns:a16="http://schemas.microsoft.com/office/drawing/2014/main" id="{8DEA9BBF-8A42-0940-A1BF-92D4C5CA0EB5}"/>
              </a:ext>
            </a:extLst>
          </p:cNvPr>
          <p:cNvGrpSpPr/>
          <p:nvPr/>
        </p:nvGrpSpPr>
        <p:grpSpPr>
          <a:xfrm>
            <a:off x="1360692" y="2708065"/>
            <a:ext cx="450000" cy="450000"/>
            <a:chOff x="7736620" y="7009631"/>
            <a:chExt cx="4501800" cy="4503600"/>
          </a:xfrm>
          <a:solidFill>
            <a:schemeClr val="accent6"/>
          </a:solidFill>
        </p:grpSpPr>
        <p:sp>
          <p:nvSpPr>
            <p:cNvPr id="150" name="Freeform: Shape 1">
              <a:extLst>
                <a:ext uri="{FF2B5EF4-FFF2-40B4-BE49-F238E27FC236}">
                  <a16:creationId xmlns:a16="http://schemas.microsoft.com/office/drawing/2014/main" id="{C6318A33-45AD-EC49-ADE5-9FA2AC5F50D8}"/>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51" name="Freeform: Shape 2">
              <a:extLst>
                <a:ext uri="{FF2B5EF4-FFF2-40B4-BE49-F238E27FC236}">
                  <a16:creationId xmlns:a16="http://schemas.microsoft.com/office/drawing/2014/main" id="{3964E38D-62C0-B245-8DC2-991ED56BF559}"/>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52" name="Freeform: Shape 3">
              <a:extLst>
                <a:ext uri="{FF2B5EF4-FFF2-40B4-BE49-F238E27FC236}">
                  <a16:creationId xmlns:a16="http://schemas.microsoft.com/office/drawing/2014/main" id="{EC880FFE-46E1-2C48-AD6C-963B1854CFF7}"/>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53" name="Freeform: Shape 4">
              <a:extLst>
                <a:ext uri="{FF2B5EF4-FFF2-40B4-BE49-F238E27FC236}">
                  <a16:creationId xmlns:a16="http://schemas.microsoft.com/office/drawing/2014/main" id="{909A7ECB-BA95-9047-A1CB-A508878C1835}"/>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54" name="Freeform: Shape 5">
              <a:extLst>
                <a:ext uri="{FF2B5EF4-FFF2-40B4-BE49-F238E27FC236}">
                  <a16:creationId xmlns:a16="http://schemas.microsoft.com/office/drawing/2014/main" id="{24C941EC-8B97-444C-9E5C-70663AA2F512}"/>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142" name="Rectangle 141">
            <a:extLst>
              <a:ext uri="{FF2B5EF4-FFF2-40B4-BE49-F238E27FC236}">
                <a16:creationId xmlns:a16="http://schemas.microsoft.com/office/drawing/2014/main" id="{6E01AB04-8687-0A41-B253-136FC2C5B26E}"/>
              </a:ext>
            </a:extLst>
          </p:cNvPr>
          <p:cNvSpPr/>
          <p:nvPr/>
        </p:nvSpPr>
        <p:spPr>
          <a:xfrm>
            <a:off x="768052" y="2723664"/>
            <a:ext cx="659763" cy="461665"/>
          </a:xfrm>
          <a:prstGeom prst="rect">
            <a:avLst/>
          </a:prstGeom>
        </p:spPr>
        <p:txBody>
          <a:bodyPr wrap="square">
            <a:spAutoFit/>
          </a:bodyPr>
          <a:lstStyle/>
          <a:p>
            <a:pPr algn="r"/>
            <a:r>
              <a:rPr lang="en-US" sz="1200" b="1" dirty="0">
                <a:solidFill>
                  <a:schemeClr val="tx2"/>
                </a:solidFill>
                <a:latin typeface="Metropolis" pitchFamily="2" charset="77"/>
              </a:rPr>
              <a:t>Tier0 DR</a:t>
            </a:r>
            <a:endParaRPr lang="en-GB" sz="1200" dirty="0"/>
          </a:p>
        </p:txBody>
      </p:sp>
      <p:sp>
        <p:nvSpPr>
          <p:cNvPr id="143" name="Rectangle 142">
            <a:extLst>
              <a:ext uri="{FF2B5EF4-FFF2-40B4-BE49-F238E27FC236}">
                <a16:creationId xmlns:a16="http://schemas.microsoft.com/office/drawing/2014/main" id="{C9FA6D47-FF08-054B-A495-DDFC40DDEB0C}"/>
              </a:ext>
            </a:extLst>
          </p:cNvPr>
          <p:cNvSpPr/>
          <p:nvPr/>
        </p:nvSpPr>
        <p:spPr>
          <a:xfrm>
            <a:off x="5137586" y="1104528"/>
            <a:ext cx="1747593" cy="461665"/>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Host Transport Node #1 </a:t>
            </a:r>
          </a:p>
        </p:txBody>
      </p:sp>
      <p:cxnSp>
        <p:nvCxnSpPr>
          <p:cNvPr id="145" name="Straight Connector 144">
            <a:extLst>
              <a:ext uri="{FF2B5EF4-FFF2-40B4-BE49-F238E27FC236}">
                <a16:creationId xmlns:a16="http://schemas.microsoft.com/office/drawing/2014/main" id="{D4866DB5-B1D4-4348-89C2-DCEF925C26FC}"/>
              </a:ext>
            </a:extLst>
          </p:cNvPr>
          <p:cNvCxnSpPr>
            <a:cxnSpLocks/>
          </p:cNvCxnSpPr>
          <p:nvPr/>
        </p:nvCxnSpPr>
        <p:spPr bwMode="gray">
          <a:xfrm>
            <a:off x="1588050" y="1242395"/>
            <a:ext cx="0" cy="46440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280" name="Group 279">
            <a:extLst>
              <a:ext uri="{FF2B5EF4-FFF2-40B4-BE49-F238E27FC236}">
                <a16:creationId xmlns:a16="http://schemas.microsoft.com/office/drawing/2014/main" id="{CA1C0FC8-7F07-9D47-8831-CEE2EE2FC526}"/>
              </a:ext>
            </a:extLst>
          </p:cNvPr>
          <p:cNvGrpSpPr/>
          <p:nvPr/>
        </p:nvGrpSpPr>
        <p:grpSpPr>
          <a:xfrm>
            <a:off x="1316853" y="3747483"/>
            <a:ext cx="450000" cy="450000"/>
            <a:chOff x="7736620" y="7009631"/>
            <a:chExt cx="4501800" cy="4503600"/>
          </a:xfrm>
          <a:solidFill>
            <a:schemeClr val="accent4"/>
          </a:solidFill>
        </p:grpSpPr>
        <p:sp>
          <p:nvSpPr>
            <p:cNvPr id="281" name="Freeform: Shape 1">
              <a:extLst>
                <a:ext uri="{FF2B5EF4-FFF2-40B4-BE49-F238E27FC236}">
                  <a16:creationId xmlns:a16="http://schemas.microsoft.com/office/drawing/2014/main" id="{C4FD5E6A-5FA0-5D4D-ADBC-8F610C417AA1}"/>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82" name="Freeform: Shape 2">
              <a:extLst>
                <a:ext uri="{FF2B5EF4-FFF2-40B4-BE49-F238E27FC236}">
                  <a16:creationId xmlns:a16="http://schemas.microsoft.com/office/drawing/2014/main" id="{4072F8C5-6E0C-2746-9EBA-B19826CC5FCF}"/>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83" name="Freeform: Shape 3">
              <a:extLst>
                <a:ext uri="{FF2B5EF4-FFF2-40B4-BE49-F238E27FC236}">
                  <a16:creationId xmlns:a16="http://schemas.microsoft.com/office/drawing/2014/main" id="{8EE12275-A490-1C46-A9F5-B79E85D1C5AD}"/>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84" name="Freeform: Shape 4">
              <a:extLst>
                <a:ext uri="{FF2B5EF4-FFF2-40B4-BE49-F238E27FC236}">
                  <a16:creationId xmlns:a16="http://schemas.microsoft.com/office/drawing/2014/main" id="{3E8D4F28-E53B-BF4A-98B5-8D014D21232A}"/>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85" name="Freeform: Shape 5">
              <a:extLst>
                <a:ext uri="{FF2B5EF4-FFF2-40B4-BE49-F238E27FC236}">
                  <a16:creationId xmlns:a16="http://schemas.microsoft.com/office/drawing/2014/main" id="{85A3E787-A48B-D442-82D9-5ABCE014F7C4}"/>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374" name="Rectangle 373">
            <a:extLst>
              <a:ext uri="{FF2B5EF4-FFF2-40B4-BE49-F238E27FC236}">
                <a16:creationId xmlns:a16="http://schemas.microsoft.com/office/drawing/2014/main" id="{37A46353-8370-ED4C-AB11-15C6762B73A8}"/>
              </a:ext>
            </a:extLst>
          </p:cNvPr>
          <p:cNvSpPr/>
          <p:nvPr/>
        </p:nvSpPr>
        <p:spPr>
          <a:xfrm>
            <a:off x="7421177" y="1544321"/>
            <a:ext cx="1588034" cy="4734558"/>
          </a:xfrm>
          <a:prstGeom prst="rect">
            <a:avLst/>
          </a:prstGeom>
          <a:noFill/>
          <a:ln w="19050">
            <a:solidFill>
              <a:schemeClr val="tx1"/>
            </a:solidFill>
            <a:prstDash val="dash"/>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375" name="Rectangle 374">
            <a:extLst>
              <a:ext uri="{FF2B5EF4-FFF2-40B4-BE49-F238E27FC236}">
                <a16:creationId xmlns:a16="http://schemas.microsoft.com/office/drawing/2014/main" id="{74613191-7D9D-034A-954B-C23E3A6435FD}"/>
              </a:ext>
            </a:extLst>
          </p:cNvPr>
          <p:cNvSpPr/>
          <p:nvPr/>
        </p:nvSpPr>
        <p:spPr>
          <a:xfrm>
            <a:off x="7303712" y="1119918"/>
            <a:ext cx="1782859" cy="461665"/>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Host Transport Node #2 </a:t>
            </a:r>
          </a:p>
        </p:txBody>
      </p:sp>
      <p:sp>
        <p:nvSpPr>
          <p:cNvPr id="379" name="Rectangle 378">
            <a:extLst>
              <a:ext uri="{FF2B5EF4-FFF2-40B4-BE49-F238E27FC236}">
                <a16:creationId xmlns:a16="http://schemas.microsoft.com/office/drawing/2014/main" id="{A4E659B3-08D7-864D-9B3A-4F185B91040E}"/>
              </a:ext>
            </a:extLst>
          </p:cNvPr>
          <p:cNvSpPr/>
          <p:nvPr/>
        </p:nvSpPr>
        <p:spPr>
          <a:xfrm>
            <a:off x="687550" y="3745638"/>
            <a:ext cx="659763" cy="461665"/>
          </a:xfrm>
          <a:prstGeom prst="rect">
            <a:avLst/>
          </a:prstGeom>
        </p:spPr>
        <p:txBody>
          <a:bodyPr wrap="square">
            <a:spAutoFit/>
          </a:bodyPr>
          <a:lstStyle/>
          <a:p>
            <a:pPr algn="r"/>
            <a:r>
              <a:rPr lang="en-US" sz="1200" b="1" dirty="0">
                <a:solidFill>
                  <a:schemeClr val="tx2"/>
                </a:solidFill>
                <a:latin typeface="Metropolis" pitchFamily="2" charset="77"/>
              </a:rPr>
              <a:t>Tier1 DR</a:t>
            </a:r>
            <a:endParaRPr lang="en-GB" sz="1200" dirty="0"/>
          </a:p>
        </p:txBody>
      </p:sp>
      <p:sp>
        <p:nvSpPr>
          <p:cNvPr id="380" name="Rectangle 379">
            <a:extLst>
              <a:ext uri="{FF2B5EF4-FFF2-40B4-BE49-F238E27FC236}">
                <a16:creationId xmlns:a16="http://schemas.microsoft.com/office/drawing/2014/main" id="{F69C3EF0-FA2B-624B-A0E2-949F83380909}"/>
              </a:ext>
            </a:extLst>
          </p:cNvPr>
          <p:cNvSpPr/>
          <p:nvPr/>
        </p:nvSpPr>
        <p:spPr>
          <a:xfrm>
            <a:off x="2716633" y="1544320"/>
            <a:ext cx="1631386" cy="4734559"/>
          </a:xfrm>
          <a:prstGeom prst="rect">
            <a:avLst/>
          </a:prstGeom>
          <a:noFill/>
          <a:ln w="19050">
            <a:solidFill>
              <a:schemeClr val="tx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grpSp>
        <p:nvGrpSpPr>
          <p:cNvPr id="381" name="Group 380">
            <a:extLst>
              <a:ext uri="{FF2B5EF4-FFF2-40B4-BE49-F238E27FC236}">
                <a16:creationId xmlns:a16="http://schemas.microsoft.com/office/drawing/2014/main" id="{E5784D17-7158-1841-9871-441E3596921C}"/>
              </a:ext>
            </a:extLst>
          </p:cNvPr>
          <p:cNvGrpSpPr/>
          <p:nvPr/>
        </p:nvGrpSpPr>
        <p:grpSpPr>
          <a:xfrm>
            <a:off x="3417150" y="1698069"/>
            <a:ext cx="450000" cy="450000"/>
            <a:chOff x="7736620" y="7009631"/>
            <a:chExt cx="4501800" cy="4503600"/>
          </a:xfrm>
          <a:solidFill>
            <a:schemeClr val="accent6"/>
          </a:solidFill>
        </p:grpSpPr>
        <p:sp>
          <p:nvSpPr>
            <p:cNvPr id="382" name="Freeform: Shape 1">
              <a:extLst>
                <a:ext uri="{FF2B5EF4-FFF2-40B4-BE49-F238E27FC236}">
                  <a16:creationId xmlns:a16="http://schemas.microsoft.com/office/drawing/2014/main" id="{CA4F13CD-2DDD-4445-B2B2-A65CF6A489BA}"/>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383" name="Freeform: Shape 2">
              <a:extLst>
                <a:ext uri="{FF2B5EF4-FFF2-40B4-BE49-F238E27FC236}">
                  <a16:creationId xmlns:a16="http://schemas.microsoft.com/office/drawing/2014/main" id="{488A5A27-E103-C447-8A75-B91C574939B1}"/>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384" name="Freeform: Shape 3">
              <a:extLst>
                <a:ext uri="{FF2B5EF4-FFF2-40B4-BE49-F238E27FC236}">
                  <a16:creationId xmlns:a16="http://schemas.microsoft.com/office/drawing/2014/main" id="{2838C58A-AC3B-FF4F-B4CB-EC4DA3352A9B}"/>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385" name="Freeform: Shape 4">
              <a:extLst>
                <a:ext uri="{FF2B5EF4-FFF2-40B4-BE49-F238E27FC236}">
                  <a16:creationId xmlns:a16="http://schemas.microsoft.com/office/drawing/2014/main" id="{9DDA2A9B-F4D2-944E-AF1D-1777FFBA48D3}"/>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386" name="Freeform: Shape 5">
              <a:extLst>
                <a:ext uri="{FF2B5EF4-FFF2-40B4-BE49-F238E27FC236}">
                  <a16:creationId xmlns:a16="http://schemas.microsoft.com/office/drawing/2014/main" id="{1F07ECA3-D33E-324E-A8B1-99853AB5BC21}"/>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387" name="Rectangle 386">
            <a:extLst>
              <a:ext uri="{FF2B5EF4-FFF2-40B4-BE49-F238E27FC236}">
                <a16:creationId xmlns:a16="http://schemas.microsoft.com/office/drawing/2014/main" id="{0CECC4A7-C410-5442-B5E5-83D4DC2CBA94}"/>
              </a:ext>
            </a:extLst>
          </p:cNvPr>
          <p:cNvSpPr/>
          <p:nvPr/>
        </p:nvSpPr>
        <p:spPr>
          <a:xfrm>
            <a:off x="3734690" y="1119918"/>
            <a:ext cx="795411" cy="430887"/>
          </a:xfrm>
          <a:prstGeom prst="rect">
            <a:avLst/>
          </a:prstGeom>
        </p:spPr>
        <p:txBody>
          <a:bodyPr wrap="square">
            <a:spAutoFit/>
          </a:bodyPr>
          <a:lstStyle/>
          <a:p>
            <a:pPr algn="ctr"/>
            <a:r>
              <a:rPr lang="en-US" sz="1100" b="1" dirty="0">
                <a:solidFill>
                  <a:srgbClr val="717074"/>
                </a:solidFill>
                <a:ea typeface="Gotham Rounded Book" charset="0"/>
                <a:cs typeface="Gotham Rounded Book" charset="0"/>
              </a:rPr>
              <a:t>Edge </a:t>
            </a:r>
          </a:p>
          <a:p>
            <a:pPr algn="ctr"/>
            <a:r>
              <a:rPr lang="en-US" sz="1100" b="1" dirty="0">
                <a:solidFill>
                  <a:srgbClr val="717074"/>
                </a:solidFill>
                <a:ea typeface="Gotham Rounded Book" charset="0"/>
                <a:cs typeface="Gotham Rounded Book" charset="0"/>
              </a:rPr>
              <a:t>Node #2</a:t>
            </a:r>
          </a:p>
        </p:txBody>
      </p:sp>
      <p:sp>
        <p:nvSpPr>
          <p:cNvPr id="388" name="Rectangle 387">
            <a:extLst>
              <a:ext uri="{FF2B5EF4-FFF2-40B4-BE49-F238E27FC236}">
                <a16:creationId xmlns:a16="http://schemas.microsoft.com/office/drawing/2014/main" id="{D82CBFF6-3F75-E64C-93B7-E207BD6A36E0}"/>
              </a:ext>
            </a:extLst>
          </p:cNvPr>
          <p:cNvSpPr/>
          <p:nvPr/>
        </p:nvSpPr>
        <p:spPr>
          <a:xfrm>
            <a:off x="2619338" y="1717960"/>
            <a:ext cx="880714" cy="461665"/>
          </a:xfrm>
          <a:prstGeom prst="rect">
            <a:avLst/>
          </a:prstGeom>
        </p:spPr>
        <p:txBody>
          <a:bodyPr wrap="square">
            <a:spAutoFit/>
          </a:bodyPr>
          <a:lstStyle/>
          <a:p>
            <a:pPr algn="r"/>
            <a:r>
              <a:rPr lang="en-US" sz="1200" b="1" dirty="0">
                <a:solidFill>
                  <a:schemeClr val="tx2"/>
                </a:solidFill>
                <a:latin typeface="Metropolis" pitchFamily="2" charset="77"/>
              </a:rPr>
              <a:t>Standby Tier0 SR</a:t>
            </a:r>
            <a:endParaRPr lang="en-GB" sz="1200" dirty="0"/>
          </a:p>
        </p:txBody>
      </p:sp>
      <p:grpSp>
        <p:nvGrpSpPr>
          <p:cNvPr id="389" name="Group 388">
            <a:extLst>
              <a:ext uri="{FF2B5EF4-FFF2-40B4-BE49-F238E27FC236}">
                <a16:creationId xmlns:a16="http://schemas.microsoft.com/office/drawing/2014/main" id="{B9175B41-B013-F84D-906A-3FBFDCFB7E32}"/>
              </a:ext>
            </a:extLst>
          </p:cNvPr>
          <p:cNvGrpSpPr/>
          <p:nvPr/>
        </p:nvGrpSpPr>
        <p:grpSpPr>
          <a:xfrm>
            <a:off x="3413413" y="2708065"/>
            <a:ext cx="450000" cy="450000"/>
            <a:chOff x="7736620" y="7009631"/>
            <a:chExt cx="4501800" cy="4503600"/>
          </a:xfrm>
          <a:solidFill>
            <a:schemeClr val="accent6"/>
          </a:solidFill>
        </p:grpSpPr>
        <p:sp>
          <p:nvSpPr>
            <p:cNvPr id="390" name="Freeform: Shape 1">
              <a:extLst>
                <a:ext uri="{FF2B5EF4-FFF2-40B4-BE49-F238E27FC236}">
                  <a16:creationId xmlns:a16="http://schemas.microsoft.com/office/drawing/2014/main" id="{CCB4A52D-C07F-634D-A063-831B49710B17}"/>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391" name="Freeform: Shape 2">
              <a:extLst>
                <a:ext uri="{FF2B5EF4-FFF2-40B4-BE49-F238E27FC236}">
                  <a16:creationId xmlns:a16="http://schemas.microsoft.com/office/drawing/2014/main" id="{282AF6CF-E0EB-004B-A86C-B69CE77986AE}"/>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392" name="Freeform: Shape 3">
              <a:extLst>
                <a:ext uri="{FF2B5EF4-FFF2-40B4-BE49-F238E27FC236}">
                  <a16:creationId xmlns:a16="http://schemas.microsoft.com/office/drawing/2014/main" id="{DBBD4C9C-D986-9348-96E0-6AA559735B50}"/>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393" name="Freeform: Shape 4">
              <a:extLst>
                <a:ext uri="{FF2B5EF4-FFF2-40B4-BE49-F238E27FC236}">
                  <a16:creationId xmlns:a16="http://schemas.microsoft.com/office/drawing/2014/main" id="{77D9D9D5-3CE7-F64F-A6B6-B6152EB5DC18}"/>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394" name="Freeform: Shape 5">
              <a:extLst>
                <a:ext uri="{FF2B5EF4-FFF2-40B4-BE49-F238E27FC236}">
                  <a16:creationId xmlns:a16="http://schemas.microsoft.com/office/drawing/2014/main" id="{1F143B42-65FD-6F45-8A81-9E1DD71DB24D}"/>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395" name="Rectangle 394">
            <a:extLst>
              <a:ext uri="{FF2B5EF4-FFF2-40B4-BE49-F238E27FC236}">
                <a16:creationId xmlns:a16="http://schemas.microsoft.com/office/drawing/2014/main" id="{1C86D4C2-8158-9648-AD5F-9D894DD86EA7}"/>
              </a:ext>
            </a:extLst>
          </p:cNvPr>
          <p:cNvSpPr/>
          <p:nvPr/>
        </p:nvSpPr>
        <p:spPr>
          <a:xfrm>
            <a:off x="2820773" y="2723664"/>
            <a:ext cx="659763" cy="461665"/>
          </a:xfrm>
          <a:prstGeom prst="rect">
            <a:avLst/>
          </a:prstGeom>
        </p:spPr>
        <p:txBody>
          <a:bodyPr wrap="square">
            <a:spAutoFit/>
          </a:bodyPr>
          <a:lstStyle/>
          <a:p>
            <a:pPr algn="r"/>
            <a:r>
              <a:rPr lang="en-US" sz="1200" b="1" dirty="0">
                <a:solidFill>
                  <a:schemeClr val="tx2"/>
                </a:solidFill>
                <a:latin typeface="Metropolis" pitchFamily="2" charset="77"/>
              </a:rPr>
              <a:t>Tier0 DR</a:t>
            </a:r>
            <a:endParaRPr lang="en-GB" sz="1200" dirty="0"/>
          </a:p>
        </p:txBody>
      </p:sp>
      <p:cxnSp>
        <p:nvCxnSpPr>
          <p:cNvPr id="396" name="Straight Connector 395">
            <a:extLst>
              <a:ext uri="{FF2B5EF4-FFF2-40B4-BE49-F238E27FC236}">
                <a16:creationId xmlns:a16="http://schemas.microsoft.com/office/drawing/2014/main" id="{AC88124A-61A2-2840-A090-D15C2E4E33FB}"/>
              </a:ext>
            </a:extLst>
          </p:cNvPr>
          <p:cNvCxnSpPr>
            <a:cxnSpLocks/>
          </p:cNvCxnSpPr>
          <p:nvPr/>
        </p:nvCxnSpPr>
        <p:spPr bwMode="gray">
          <a:xfrm>
            <a:off x="3630611" y="1212726"/>
            <a:ext cx="0" cy="464013"/>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403" name="Group 402">
            <a:extLst>
              <a:ext uri="{FF2B5EF4-FFF2-40B4-BE49-F238E27FC236}">
                <a16:creationId xmlns:a16="http://schemas.microsoft.com/office/drawing/2014/main" id="{504D7A59-9C25-E84B-BA2C-BA88C6AB89AD}"/>
              </a:ext>
            </a:extLst>
          </p:cNvPr>
          <p:cNvGrpSpPr/>
          <p:nvPr/>
        </p:nvGrpSpPr>
        <p:grpSpPr>
          <a:xfrm>
            <a:off x="3369574" y="3747483"/>
            <a:ext cx="450000" cy="450000"/>
            <a:chOff x="7736620" y="7009631"/>
            <a:chExt cx="4501800" cy="4503600"/>
          </a:xfrm>
          <a:solidFill>
            <a:schemeClr val="accent4"/>
          </a:solidFill>
        </p:grpSpPr>
        <p:sp>
          <p:nvSpPr>
            <p:cNvPr id="404" name="Freeform: Shape 1">
              <a:extLst>
                <a:ext uri="{FF2B5EF4-FFF2-40B4-BE49-F238E27FC236}">
                  <a16:creationId xmlns:a16="http://schemas.microsoft.com/office/drawing/2014/main" id="{93ABAC35-49E7-AF46-8DD9-6D3B54B91D0A}"/>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05" name="Freeform: Shape 2">
              <a:extLst>
                <a:ext uri="{FF2B5EF4-FFF2-40B4-BE49-F238E27FC236}">
                  <a16:creationId xmlns:a16="http://schemas.microsoft.com/office/drawing/2014/main" id="{0C0B24D2-7FC0-4642-8481-ABE1D4A5D563}"/>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06" name="Freeform: Shape 3">
              <a:extLst>
                <a:ext uri="{FF2B5EF4-FFF2-40B4-BE49-F238E27FC236}">
                  <a16:creationId xmlns:a16="http://schemas.microsoft.com/office/drawing/2014/main" id="{5978E15D-E98C-EB4C-B01C-9E901B62CE97}"/>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07" name="Freeform: Shape 4">
              <a:extLst>
                <a:ext uri="{FF2B5EF4-FFF2-40B4-BE49-F238E27FC236}">
                  <a16:creationId xmlns:a16="http://schemas.microsoft.com/office/drawing/2014/main" id="{58A4AB9F-5F76-1944-8272-61C03E790A26}"/>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08" name="Freeform: Shape 5">
              <a:extLst>
                <a:ext uri="{FF2B5EF4-FFF2-40B4-BE49-F238E27FC236}">
                  <a16:creationId xmlns:a16="http://schemas.microsoft.com/office/drawing/2014/main" id="{E63A0794-F73B-334F-940A-DE3777D138C8}"/>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410" name="Rectangle 409">
            <a:extLst>
              <a:ext uri="{FF2B5EF4-FFF2-40B4-BE49-F238E27FC236}">
                <a16:creationId xmlns:a16="http://schemas.microsoft.com/office/drawing/2014/main" id="{0DC14C62-A74A-FD44-A928-C0CFD90FD769}"/>
              </a:ext>
            </a:extLst>
          </p:cNvPr>
          <p:cNvSpPr/>
          <p:nvPr/>
        </p:nvSpPr>
        <p:spPr>
          <a:xfrm>
            <a:off x="2740271" y="3745638"/>
            <a:ext cx="659763" cy="461665"/>
          </a:xfrm>
          <a:prstGeom prst="rect">
            <a:avLst/>
          </a:prstGeom>
        </p:spPr>
        <p:txBody>
          <a:bodyPr wrap="square">
            <a:spAutoFit/>
          </a:bodyPr>
          <a:lstStyle/>
          <a:p>
            <a:pPr algn="r"/>
            <a:r>
              <a:rPr lang="en-US" sz="1200" b="1" dirty="0">
                <a:solidFill>
                  <a:schemeClr val="tx2"/>
                </a:solidFill>
                <a:latin typeface="Metropolis" pitchFamily="2" charset="77"/>
              </a:rPr>
              <a:t>Tier1 DR</a:t>
            </a:r>
            <a:endParaRPr lang="en-GB" sz="1200" dirty="0"/>
          </a:p>
        </p:txBody>
      </p:sp>
      <p:sp>
        <p:nvSpPr>
          <p:cNvPr id="411" name="Rectangle 410">
            <a:extLst>
              <a:ext uri="{FF2B5EF4-FFF2-40B4-BE49-F238E27FC236}">
                <a16:creationId xmlns:a16="http://schemas.microsoft.com/office/drawing/2014/main" id="{DFCC73C4-A404-AD4A-A473-39EEFA1E9D18}"/>
              </a:ext>
            </a:extLst>
          </p:cNvPr>
          <p:cNvSpPr/>
          <p:nvPr/>
        </p:nvSpPr>
        <p:spPr>
          <a:xfrm>
            <a:off x="1534365" y="1223399"/>
            <a:ext cx="2103006" cy="430887"/>
          </a:xfrm>
          <a:prstGeom prst="rect">
            <a:avLst/>
          </a:prstGeom>
        </p:spPr>
        <p:txBody>
          <a:bodyPr wrap="square">
            <a:spAutoFit/>
          </a:bodyPr>
          <a:lstStyle/>
          <a:p>
            <a:pPr algn="ctr"/>
            <a:r>
              <a:rPr lang="en-US" sz="1100" b="1" dirty="0">
                <a:solidFill>
                  <a:srgbClr val="717074"/>
                </a:solidFill>
                <a:ea typeface="Gotham Rounded Book" charset="0"/>
                <a:cs typeface="Gotham Rounded Book" charset="0"/>
              </a:rPr>
              <a:t>Uplinks to physical router</a:t>
            </a:r>
          </a:p>
          <a:p>
            <a:pPr algn="ctr"/>
            <a:endParaRPr lang="en-US" sz="1100" b="1" dirty="0">
              <a:solidFill>
                <a:srgbClr val="717074"/>
              </a:solidFill>
              <a:ea typeface="Gotham Rounded Book" charset="0"/>
              <a:cs typeface="Gotham Rounded Book" charset="0"/>
            </a:endParaRPr>
          </a:p>
        </p:txBody>
      </p:sp>
      <p:grpSp>
        <p:nvGrpSpPr>
          <p:cNvPr id="456" name="Group 455">
            <a:extLst>
              <a:ext uri="{FF2B5EF4-FFF2-40B4-BE49-F238E27FC236}">
                <a16:creationId xmlns:a16="http://schemas.microsoft.com/office/drawing/2014/main" id="{98DEA204-B5D2-704A-B123-7F1A31F05DF7}"/>
              </a:ext>
            </a:extLst>
          </p:cNvPr>
          <p:cNvGrpSpPr/>
          <p:nvPr/>
        </p:nvGrpSpPr>
        <p:grpSpPr>
          <a:xfrm>
            <a:off x="5861721" y="2708065"/>
            <a:ext cx="450000" cy="450000"/>
            <a:chOff x="7736620" y="7009631"/>
            <a:chExt cx="4501800" cy="4503600"/>
          </a:xfrm>
          <a:solidFill>
            <a:schemeClr val="accent6"/>
          </a:solidFill>
        </p:grpSpPr>
        <p:sp>
          <p:nvSpPr>
            <p:cNvPr id="457" name="Freeform: Shape 1">
              <a:extLst>
                <a:ext uri="{FF2B5EF4-FFF2-40B4-BE49-F238E27FC236}">
                  <a16:creationId xmlns:a16="http://schemas.microsoft.com/office/drawing/2014/main" id="{CC3157BF-32A8-9549-B1E2-F1BE5196879D}"/>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58" name="Freeform: Shape 2">
              <a:extLst>
                <a:ext uri="{FF2B5EF4-FFF2-40B4-BE49-F238E27FC236}">
                  <a16:creationId xmlns:a16="http://schemas.microsoft.com/office/drawing/2014/main" id="{71520EC5-7FF8-A948-922D-92E6DD2DDAB8}"/>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59" name="Freeform: Shape 3">
              <a:extLst>
                <a:ext uri="{FF2B5EF4-FFF2-40B4-BE49-F238E27FC236}">
                  <a16:creationId xmlns:a16="http://schemas.microsoft.com/office/drawing/2014/main" id="{2EACD128-26B4-794F-8077-EB0DE4CFBDE0}"/>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60" name="Freeform: Shape 4">
              <a:extLst>
                <a:ext uri="{FF2B5EF4-FFF2-40B4-BE49-F238E27FC236}">
                  <a16:creationId xmlns:a16="http://schemas.microsoft.com/office/drawing/2014/main" id="{6AE85A6C-B2A2-9F40-8C77-158B0D7CFB27}"/>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61" name="Freeform: Shape 5">
              <a:extLst>
                <a:ext uri="{FF2B5EF4-FFF2-40B4-BE49-F238E27FC236}">
                  <a16:creationId xmlns:a16="http://schemas.microsoft.com/office/drawing/2014/main" id="{BDA8EAED-C9E3-5E4F-BA1E-828BF7791D99}"/>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462" name="Rectangle 461">
            <a:extLst>
              <a:ext uri="{FF2B5EF4-FFF2-40B4-BE49-F238E27FC236}">
                <a16:creationId xmlns:a16="http://schemas.microsoft.com/office/drawing/2014/main" id="{3F720304-36E2-C042-B982-31E55DC2F82C}"/>
              </a:ext>
            </a:extLst>
          </p:cNvPr>
          <p:cNvSpPr/>
          <p:nvPr/>
        </p:nvSpPr>
        <p:spPr>
          <a:xfrm>
            <a:off x="5269081" y="2723664"/>
            <a:ext cx="659763" cy="461665"/>
          </a:xfrm>
          <a:prstGeom prst="rect">
            <a:avLst/>
          </a:prstGeom>
        </p:spPr>
        <p:txBody>
          <a:bodyPr wrap="square">
            <a:spAutoFit/>
          </a:bodyPr>
          <a:lstStyle/>
          <a:p>
            <a:pPr algn="r"/>
            <a:r>
              <a:rPr lang="en-US" sz="1200" b="1" dirty="0">
                <a:solidFill>
                  <a:schemeClr val="tx2"/>
                </a:solidFill>
                <a:latin typeface="Metropolis" pitchFamily="2" charset="77"/>
              </a:rPr>
              <a:t>Tier0 DR</a:t>
            </a:r>
            <a:endParaRPr lang="en-GB" sz="1200" dirty="0"/>
          </a:p>
        </p:txBody>
      </p:sp>
      <p:grpSp>
        <p:nvGrpSpPr>
          <p:cNvPr id="463" name="Group 462">
            <a:extLst>
              <a:ext uri="{FF2B5EF4-FFF2-40B4-BE49-F238E27FC236}">
                <a16:creationId xmlns:a16="http://schemas.microsoft.com/office/drawing/2014/main" id="{CB8B93F9-6DF8-764C-B3EA-1AA1540009B9}"/>
              </a:ext>
            </a:extLst>
          </p:cNvPr>
          <p:cNvGrpSpPr/>
          <p:nvPr/>
        </p:nvGrpSpPr>
        <p:grpSpPr>
          <a:xfrm>
            <a:off x="7942435" y="2708065"/>
            <a:ext cx="450000" cy="450000"/>
            <a:chOff x="7736620" y="7009631"/>
            <a:chExt cx="4501800" cy="4503600"/>
          </a:xfrm>
          <a:solidFill>
            <a:schemeClr val="accent6"/>
          </a:solidFill>
        </p:grpSpPr>
        <p:sp>
          <p:nvSpPr>
            <p:cNvPr id="464" name="Freeform: Shape 1">
              <a:extLst>
                <a:ext uri="{FF2B5EF4-FFF2-40B4-BE49-F238E27FC236}">
                  <a16:creationId xmlns:a16="http://schemas.microsoft.com/office/drawing/2014/main" id="{1B97A632-0E4C-CF48-8BA4-E15574894309}"/>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65" name="Freeform: Shape 2">
              <a:extLst>
                <a:ext uri="{FF2B5EF4-FFF2-40B4-BE49-F238E27FC236}">
                  <a16:creationId xmlns:a16="http://schemas.microsoft.com/office/drawing/2014/main" id="{A67FB741-20A7-E44B-B421-8A679B7F77CC}"/>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66" name="Freeform: Shape 3">
              <a:extLst>
                <a:ext uri="{FF2B5EF4-FFF2-40B4-BE49-F238E27FC236}">
                  <a16:creationId xmlns:a16="http://schemas.microsoft.com/office/drawing/2014/main" id="{222C4E35-A8B4-F140-B772-BCEA00C89AEF}"/>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67" name="Freeform: Shape 4">
              <a:extLst>
                <a:ext uri="{FF2B5EF4-FFF2-40B4-BE49-F238E27FC236}">
                  <a16:creationId xmlns:a16="http://schemas.microsoft.com/office/drawing/2014/main" id="{2EEE076F-728B-CE48-8D6F-043B99CA7EF8}"/>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68" name="Freeform: Shape 5">
              <a:extLst>
                <a:ext uri="{FF2B5EF4-FFF2-40B4-BE49-F238E27FC236}">
                  <a16:creationId xmlns:a16="http://schemas.microsoft.com/office/drawing/2014/main" id="{2F5EC653-1CDF-4D41-A86C-032AB912C91E}"/>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469" name="Rectangle 468">
            <a:extLst>
              <a:ext uri="{FF2B5EF4-FFF2-40B4-BE49-F238E27FC236}">
                <a16:creationId xmlns:a16="http://schemas.microsoft.com/office/drawing/2014/main" id="{9FBFDAF3-743B-B64E-8BF5-EE545FF0A617}"/>
              </a:ext>
            </a:extLst>
          </p:cNvPr>
          <p:cNvSpPr/>
          <p:nvPr/>
        </p:nvSpPr>
        <p:spPr>
          <a:xfrm>
            <a:off x="7377503" y="2723664"/>
            <a:ext cx="659763" cy="461665"/>
          </a:xfrm>
          <a:prstGeom prst="rect">
            <a:avLst/>
          </a:prstGeom>
        </p:spPr>
        <p:txBody>
          <a:bodyPr wrap="square">
            <a:spAutoFit/>
          </a:bodyPr>
          <a:lstStyle/>
          <a:p>
            <a:pPr algn="r"/>
            <a:r>
              <a:rPr lang="en-US" sz="1200" b="1" dirty="0">
                <a:solidFill>
                  <a:schemeClr val="tx2"/>
                </a:solidFill>
                <a:latin typeface="Metropolis" pitchFamily="2" charset="77"/>
              </a:rPr>
              <a:t>Tier0 DR</a:t>
            </a:r>
            <a:endParaRPr lang="en-GB" sz="1200" dirty="0"/>
          </a:p>
        </p:txBody>
      </p:sp>
      <p:grpSp>
        <p:nvGrpSpPr>
          <p:cNvPr id="470" name="Group 469">
            <a:extLst>
              <a:ext uri="{FF2B5EF4-FFF2-40B4-BE49-F238E27FC236}">
                <a16:creationId xmlns:a16="http://schemas.microsoft.com/office/drawing/2014/main" id="{6F1D085F-D287-C14A-A7EA-1027C1DDC292}"/>
              </a:ext>
            </a:extLst>
          </p:cNvPr>
          <p:cNvGrpSpPr/>
          <p:nvPr/>
        </p:nvGrpSpPr>
        <p:grpSpPr>
          <a:xfrm>
            <a:off x="5845592" y="3747483"/>
            <a:ext cx="450000" cy="450000"/>
            <a:chOff x="7736620" y="7009631"/>
            <a:chExt cx="4501800" cy="4503600"/>
          </a:xfrm>
          <a:solidFill>
            <a:schemeClr val="accent4"/>
          </a:solidFill>
        </p:grpSpPr>
        <p:sp>
          <p:nvSpPr>
            <p:cNvPr id="471" name="Freeform: Shape 1">
              <a:extLst>
                <a:ext uri="{FF2B5EF4-FFF2-40B4-BE49-F238E27FC236}">
                  <a16:creationId xmlns:a16="http://schemas.microsoft.com/office/drawing/2014/main" id="{353CF2C6-9B1C-2542-91D3-C21B95CF458B}"/>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72" name="Freeform: Shape 2">
              <a:extLst>
                <a:ext uri="{FF2B5EF4-FFF2-40B4-BE49-F238E27FC236}">
                  <a16:creationId xmlns:a16="http://schemas.microsoft.com/office/drawing/2014/main" id="{DCF6ADD7-9F55-E643-9D27-50C1F1254430}"/>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73" name="Freeform: Shape 3">
              <a:extLst>
                <a:ext uri="{FF2B5EF4-FFF2-40B4-BE49-F238E27FC236}">
                  <a16:creationId xmlns:a16="http://schemas.microsoft.com/office/drawing/2014/main" id="{A8DD63CD-739F-634A-9B4A-736757827C0E}"/>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74" name="Freeform: Shape 4">
              <a:extLst>
                <a:ext uri="{FF2B5EF4-FFF2-40B4-BE49-F238E27FC236}">
                  <a16:creationId xmlns:a16="http://schemas.microsoft.com/office/drawing/2014/main" id="{28856174-C764-A944-9971-D89873FDA176}"/>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75" name="Freeform: Shape 5">
              <a:extLst>
                <a:ext uri="{FF2B5EF4-FFF2-40B4-BE49-F238E27FC236}">
                  <a16:creationId xmlns:a16="http://schemas.microsoft.com/office/drawing/2014/main" id="{FBDD207E-5F26-EB40-9C63-E37A209579CA}"/>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476" name="Rectangle 475">
            <a:extLst>
              <a:ext uri="{FF2B5EF4-FFF2-40B4-BE49-F238E27FC236}">
                <a16:creationId xmlns:a16="http://schemas.microsoft.com/office/drawing/2014/main" id="{73529944-27A2-AA47-BD04-9F58E5D62E8B}"/>
              </a:ext>
            </a:extLst>
          </p:cNvPr>
          <p:cNvSpPr/>
          <p:nvPr/>
        </p:nvSpPr>
        <p:spPr>
          <a:xfrm>
            <a:off x="5216289" y="3745638"/>
            <a:ext cx="659763" cy="461665"/>
          </a:xfrm>
          <a:prstGeom prst="rect">
            <a:avLst/>
          </a:prstGeom>
        </p:spPr>
        <p:txBody>
          <a:bodyPr wrap="square">
            <a:spAutoFit/>
          </a:bodyPr>
          <a:lstStyle/>
          <a:p>
            <a:pPr algn="r"/>
            <a:r>
              <a:rPr lang="en-US" sz="1200" b="1" dirty="0">
                <a:solidFill>
                  <a:schemeClr val="tx2"/>
                </a:solidFill>
                <a:latin typeface="Metropolis" pitchFamily="2" charset="77"/>
              </a:rPr>
              <a:t>Tier1 DR</a:t>
            </a:r>
            <a:endParaRPr lang="en-GB" sz="1200" dirty="0"/>
          </a:p>
        </p:txBody>
      </p:sp>
      <p:grpSp>
        <p:nvGrpSpPr>
          <p:cNvPr id="477" name="Group 476">
            <a:extLst>
              <a:ext uri="{FF2B5EF4-FFF2-40B4-BE49-F238E27FC236}">
                <a16:creationId xmlns:a16="http://schemas.microsoft.com/office/drawing/2014/main" id="{427EEF78-B05D-7946-9611-24DEB6F8FF31}"/>
              </a:ext>
            </a:extLst>
          </p:cNvPr>
          <p:cNvGrpSpPr/>
          <p:nvPr/>
        </p:nvGrpSpPr>
        <p:grpSpPr>
          <a:xfrm>
            <a:off x="7936554" y="3735768"/>
            <a:ext cx="450000" cy="450000"/>
            <a:chOff x="7736620" y="7009631"/>
            <a:chExt cx="4501800" cy="4503600"/>
          </a:xfrm>
          <a:solidFill>
            <a:schemeClr val="accent4"/>
          </a:solidFill>
        </p:grpSpPr>
        <p:sp>
          <p:nvSpPr>
            <p:cNvPr id="478" name="Freeform: Shape 1">
              <a:extLst>
                <a:ext uri="{FF2B5EF4-FFF2-40B4-BE49-F238E27FC236}">
                  <a16:creationId xmlns:a16="http://schemas.microsoft.com/office/drawing/2014/main" id="{FE71338B-BD3B-7A4E-82B9-F5CD1DD1951C}"/>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79" name="Freeform: Shape 2">
              <a:extLst>
                <a:ext uri="{FF2B5EF4-FFF2-40B4-BE49-F238E27FC236}">
                  <a16:creationId xmlns:a16="http://schemas.microsoft.com/office/drawing/2014/main" id="{C1EF3D3F-3092-584E-864C-5FB5FF5CA52F}"/>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80" name="Freeform: Shape 3">
              <a:extLst>
                <a:ext uri="{FF2B5EF4-FFF2-40B4-BE49-F238E27FC236}">
                  <a16:creationId xmlns:a16="http://schemas.microsoft.com/office/drawing/2014/main" id="{EDBAA094-986B-5243-BA47-D0F2C7D1CB4B}"/>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81" name="Freeform: Shape 4">
              <a:extLst>
                <a:ext uri="{FF2B5EF4-FFF2-40B4-BE49-F238E27FC236}">
                  <a16:creationId xmlns:a16="http://schemas.microsoft.com/office/drawing/2014/main" id="{99A9692F-992A-9543-A794-6950E083D3CA}"/>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482" name="Freeform: Shape 5">
              <a:extLst>
                <a:ext uri="{FF2B5EF4-FFF2-40B4-BE49-F238E27FC236}">
                  <a16:creationId xmlns:a16="http://schemas.microsoft.com/office/drawing/2014/main" id="{166AF0AE-C817-1E4F-9866-E8E18D08D5FC}"/>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483" name="Rectangle 482">
            <a:extLst>
              <a:ext uri="{FF2B5EF4-FFF2-40B4-BE49-F238E27FC236}">
                <a16:creationId xmlns:a16="http://schemas.microsoft.com/office/drawing/2014/main" id="{8AAE75F6-AA5A-ED48-933D-93C3B6273ACC}"/>
              </a:ext>
            </a:extLst>
          </p:cNvPr>
          <p:cNvSpPr/>
          <p:nvPr/>
        </p:nvSpPr>
        <p:spPr>
          <a:xfrm>
            <a:off x="7307206" y="3745638"/>
            <a:ext cx="659763" cy="461665"/>
          </a:xfrm>
          <a:prstGeom prst="rect">
            <a:avLst/>
          </a:prstGeom>
        </p:spPr>
        <p:txBody>
          <a:bodyPr wrap="square">
            <a:spAutoFit/>
          </a:bodyPr>
          <a:lstStyle/>
          <a:p>
            <a:pPr algn="r"/>
            <a:r>
              <a:rPr lang="en-US" sz="1200" b="1" dirty="0">
                <a:solidFill>
                  <a:schemeClr val="tx2"/>
                </a:solidFill>
                <a:latin typeface="Metropolis" pitchFamily="2" charset="77"/>
              </a:rPr>
              <a:t>Tier1 DR</a:t>
            </a:r>
            <a:endParaRPr lang="en-GB" sz="1200" dirty="0"/>
          </a:p>
        </p:txBody>
      </p:sp>
      <p:grpSp>
        <p:nvGrpSpPr>
          <p:cNvPr id="22" name="Group 21">
            <a:extLst>
              <a:ext uri="{FF2B5EF4-FFF2-40B4-BE49-F238E27FC236}">
                <a16:creationId xmlns:a16="http://schemas.microsoft.com/office/drawing/2014/main" id="{6D3C927C-ABCC-D643-B10E-8E25E14AD975}"/>
              </a:ext>
            </a:extLst>
          </p:cNvPr>
          <p:cNvGrpSpPr/>
          <p:nvPr/>
        </p:nvGrpSpPr>
        <p:grpSpPr>
          <a:xfrm>
            <a:off x="919935" y="2147623"/>
            <a:ext cx="8343136" cy="569459"/>
            <a:chOff x="947643" y="2147623"/>
            <a:chExt cx="8343136" cy="569459"/>
          </a:xfrm>
        </p:grpSpPr>
        <p:cxnSp>
          <p:nvCxnSpPr>
            <p:cNvPr id="109" name="Straight Connector 108">
              <a:extLst>
                <a:ext uri="{FF2B5EF4-FFF2-40B4-BE49-F238E27FC236}">
                  <a16:creationId xmlns:a16="http://schemas.microsoft.com/office/drawing/2014/main" id="{AD6E0C78-8EA0-3647-8B4E-A54EEA0F733A}"/>
                </a:ext>
              </a:extLst>
            </p:cNvPr>
            <p:cNvCxnSpPr>
              <a:cxnSpLocks/>
            </p:cNvCxnSpPr>
            <p:nvPr/>
          </p:nvCxnSpPr>
          <p:spPr bwMode="gray">
            <a:xfrm>
              <a:off x="947643" y="2335819"/>
              <a:ext cx="8343136" cy="0"/>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68" name="Straight Connector 167">
              <a:extLst>
                <a:ext uri="{FF2B5EF4-FFF2-40B4-BE49-F238E27FC236}">
                  <a16:creationId xmlns:a16="http://schemas.microsoft.com/office/drawing/2014/main" id="{14DA5871-FE00-9543-AC98-474E215ABF0B}"/>
                </a:ext>
              </a:extLst>
            </p:cNvPr>
            <p:cNvCxnSpPr>
              <a:cxnSpLocks/>
            </p:cNvCxnSpPr>
            <p:nvPr/>
          </p:nvCxnSpPr>
          <p:spPr bwMode="gray">
            <a:xfrm flipH="1">
              <a:off x="1577838" y="2147623"/>
              <a:ext cx="0" cy="170429"/>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89" name="Straight Connector 88">
              <a:extLst>
                <a:ext uri="{FF2B5EF4-FFF2-40B4-BE49-F238E27FC236}">
                  <a16:creationId xmlns:a16="http://schemas.microsoft.com/office/drawing/2014/main" id="{08C70E11-81C9-8240-829C-00E39DD2E29A}"/>
                </a:ext>
              </a:extLst>
            </p:cNvPr>
            <p:cNvCxnSpPr>
              <a:cxnSpLocks/>
            </p:cNvCxnSpPr>
            <p:nvPr/>
          </p:nvCxnSpPr>
          <p:spPr bwMode="gray">
            <a:xfrm flipH="1">
              <a:off x="3640643" y="2153278"/>
              <a:ext cx="0" cy="170429"/>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17" name="Straight Connector 116">
              <a:extLst>
                <a:ext uri="{FF2B5EF4-FFF2-40B4-BE49-F238E27FC236}">
                  <a16:creationId xmlns:a16="http://schemas.microsoft.com/office/drawing/2014/main" id="{BDD830F3-4756-7B4D-A14C-D4AB13626CE0}"/>
                </a:ext>
              </a:extLst>
            </p:cNvPr>
            <p:cNvCxnSpPr>
              <a:cxnSpLocks/>
            </p:cNvCxnSpPr>
            <p:nvPr/>
          </p:nvCxnSpPr>
          <p:spPr bwMode="gray">
            <a:xfrm flipH="1">
              <a:off x="1576362" y="2318052"/>
              <a:ext cx="2358" cy="390013"/>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84" name="Straight Connector 483">
              <a:extLst>
                <a:ext uri="{FF2B5EF4-FFF2-40B4-BE49-F238E27FC236}">
                  <a16:creationId xmlns:a16="http://schemas.microsoft.com/office/drawing/2014/main" id="{EE81935A-24E2-C349-9460-988E3183CE22}"/>
                </a:ext>
              </a:extLst>
            </p:cNvPr>
            <p:cNvCxnSpPr>
              <a:cxnSpLocks/>
            </p:cNvCxnSpPr>
            <p:nvPr/>
          </p:nvCxnSpPr>
          <p:spPr bwMode="gray">
            <a:xfrm flipH="1">
              <a:off x="3639424" y="2322094"/>
              <a:ext cx="2358" cy="390013"/>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85" name="Straight Connector 484">
              <a:extLst>
                <a:ext uri="{FF2B5EF4-FFF2-40B4-BE49-F238E27FC236}">
                  <a16:creationId xmlns:a16="http://schemas.microsoft.com/office/drawing/2014/main" id="{FF5000B2-969A-0F40-8A90-65EA35BC95DD}"/>
                </a:ext>
              </a:extLst>
            </p:cNvPr>
            <p:cNvCxnSpPr>
              <a:cxnSpLocks/>
            </p:cNvCxnSpPr>
            <p:nvPr/>
          </p:nvCxnSpPr>
          <p:spPr bwMode="gray">
            <a:xfrm flipH="1">
              <a:off x="6112070" y="2327069"/>
              <a:ext cx="2358" cy="390013"/>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86" name="Straight Connector 485">
              <a:extLst>
                <a:ext uri="{FF2B5EF4-FFF2-40B4-BE49-F238E27FC236}">
                  <a16:creationId xmlns:a16="http://schemas.microsoft.com/office/drawing/2014/main" id="{24BEE906-E873-7A4D-9994-55352627FC0A}"/>
                </a:ext>
              </a:extLst>
            </p:cNvPr>
            <p:cNvCxnSpPr>
              <a:cxnSpLocks/>
            </p:cNvCxnSpPr>
            <p:nvPr/>
          </p:nvCxnSpPr>
          <p:spPr bwMode="gray">
            <a:xfrm>
              <a:off x="8195888" y="2335819"/>
              <a:ext cx="0" cy="369356"/>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grpSp>
      <p:grpSp>
        <p:nvGrpSpPr>
          <p:cNvPr id="487" name="Group 486">
            <a:extLst>
              <a:ext uri="{FF2B5EF4-FFF2-40B4-BE49-F238E27FC236}">
                <a16:creationId xmlns:a16="http://schemas.microsoft.com/office/drawing/2014/main" id="{06A27E0F-2538-1048-9724-3B43690F5510}"/>
              </a:ext>
            </a:extLst>
          </p:cNvPr>
          <p:cNvGrpSpPr/>
          <p:nvPr/>
        </p:nvGrpSpPr>
        <p:grpSpPr>
          <a:xfrm>
            <a:off x="1571037" y="3328494"/>
            <a:ext cx="6588665" cy="403199"/>
            <a:chOff x="1607223" y="2318052"/>
            <a:chExt cx="6588665" cy="403199"/>
          </a:xfrm>
        </p:grpSpPr>
        <p:cxnSp>
          <p:nvCxnSpPr>
            <p:cNvPr id="491" name="Straight Connector 490">
              <a:extLst>
                <a:ext uri="{FF2B5EF4-FFF2-40B4-BE49-F238E27FC236}">
                  <a16:creationId xmlns:a16="http://schemas.microsoft.com/office/drawing/2014/main" id="{74B1CE8F-E707-A642-B5BD-301E17F3A0A9}"/>
                </a:ext>
              </a:extLst>
            </p:cNvPr>
            <p:cNvCxnSpPr>
              <a:cxnSpLocks/>
            </p:cNvCxnSpPr>
            <p:nvPr/>
          </p:nvCxnSpPr>
          <p:spPr bwMode="gray">
            <a:xfrm flipH="1">
              <a:off x="1607223" y="2318052"/>
              <a:ext cx="2358" cy="390013"/>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92" name="Straight Connector 491">
              <a:extLst>
                <a:ext uri="{FF2B5EF4-FFF2-40B4-BE49-F238E27FC236}">
                  <a16:creationId xmlns:a16="http://schemas.microsoft.com/office/drawing/2014/main" id="{EB2BC854-9F7B-6B4E-99BF-2F76FB3C2E3C}"/>
                </a:ext>
              </a:extLst>
            </p:cNvPr>
            <p:cNvCxnSpPr>
              <a:cxnSpLocks/>
            </p:cNvCxnSpPr>
            <p:nvPr/>
          </p:nvCxnSpPr>
          <p:spPr bwMode="gray">
            <a:xfrm flipH="1">
              <a:off x="3667297" y="2331238"/>
              <a:ext cx="2358" cy="390013"/>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93" name="Straight Connector 492">
              <a:extLst>
                <a:ext uri="{FF2B5EF4-FFF2-40B4-BE49-F238E27FC236}">
                  <a16:creationId xmlns:a16="http://schemas.microsoft.com/office/drawing/2014/main" id="{2DAFE059-2B30-AD4F-9039-2FE3F6055649}"/>
                </a:ext>
              </a:extLst>
            </p:cNvPr>
            <p:cNvCxnSpPr>
              <a:cxnSpLocks/>
            </p:cNvCxnSpPr>
            <p:nvPr/>
          </p:nvCxnSpPr>
          <p:spPr bwMode="gray">
            <a:xfrm flipH="1">
              <a:off x="6112070" y="2325795"/>
              <a:ext cx="2358" cy="390013"/>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94" name="Straight Connector 493">
              <a:extLst>
                <a:ext uri="{FF2B5EF4-FFF2-40B4-BE49-F238E27FC236}">
                  <a16:creationId xmlns:a16="http://schemas.microsoft.com/office/drawing/2014/main" id="{ED1104AA-207C-7648-B79D-9F2254A4D7D7}"/>
                </a:ext>
              </a:extLst>
            </p:cNvPr>
            <p:cNvCxnSpPr>
              <a:cxnSpLocks/>
            </p:cNvCxnSpPr>
            <p:nvPr/>
          </p:nvCxnSpPr>
          <p:spPr bwMode="gray">
            <a:xfrm>
              <a:off x="8195888" y="2335819"/>
              <a:ext cx="0" cy="369356"/>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grpSp>
      <p:grpSp>
        <p:nvGrpSpPr>
          <p:cNvPr id="497" name="Group 496">
            <a:extLst>
              <a:ext uri="{FF2B5EF4-FFF2-40B4-BE49-F238E27FC236}">
                <a16:creationId xmlns:a16="http://schemas.microsoft.com/office/drawing/2014/main" id="{3D683AB2-0651-AE44-8C83-5195BD3DAE17}"/>
              </a:ext>
            </a:extLst>
          </p:cNvPr>
          <p:cNvGrpSpPr/>
          <p:nvPr/>
        </p:nvGrpSpPr>
        <p:grpSpPr>
          <a:xfrm>
            <a:off x="933186" y="3154439"/>
            <a:ext cx="8406217" cy="188196"/>
            <a:chOff x="947643" y="2147623"/>
            <a:chExt cx="8406217" cy="188196"/>
          </a:xfrm>
        </p:grpSpPr>
        <p:cxnSp>
          <p:nvCxnSpPr>
            <p:cNvPr id="498" name="Straight Connector 497">
              <a:extLst>
                <a:ext uri="{FF2B5EF4-FFF2-40B4-BE49-F238E27FC236}">
                  <a16:creationId xmlns:a16="http://schemas.microsoft.com/office/drawing/2014/main" id="{5D78BE78-D0CB-754B-80C3-5E42AFE3189F}"/>
                </a:ext>
              </a:extLst>
            </p:cNvPr>
            <p:cNvCxnSpPr>
              <a:cxnSpLocks/>
            </p:cNvCxnSpPr>
            <p:nvPr/>
          </p:nvCxnSpPr>
          <p:spPr bwMode="gray">
            <a:xfrm>
              <a:off x="947643" y="2335819"/>
              <a:ext cx="8406217" cy="0"/>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99" name="Straight Connector 498">
              <a:extLst>
                <a:ext uri="{FF2B5EF4-FFF2-40B4-BE49-F238E27FC236}">
                  <a16:creationId xmlns:a16="http://schemas.microsoft.com/office/drawing/2014/main" id="{4005095C-2A52-654A-8C36-76785046932B}"/>
                </a:ext>
              </a:extLst>
            </p:cNvPr>
            <p:cNvCxnSpPr>
              <a:cxnSpLocks/>
            </p:cNvCxnSpPr>
            <p:nvPr/>
          </p:nvCxnSpPr>
          <p:spPr bwMode="gray">
            <a:xfrm flipH="1">
              <a:off x="1591760" y="2147623"/>
              <a:ext cx="0" cy="170429"/>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00" name="Straight Connector 499">
              <a:extLst>
                <a:ext uri="{FF2B5EF4-FFF2-40B4-BE49-F238E27FC236}">
                  <a16:creationId xmlns:a16="http://schemas.microsoft.com/office/drawing/2014/main" id="{59897605-7305-274E-A305-E65572EABC4D}"/>
                </a:ext>
              </a:extLst>
            </p:cNvPr>
            <p:cNvCxnSpPr>
              <a:cxnSpLocks/>
            </p:cNvCxnSpPr>
            <p:nvPr/>
          </p:nvCxnSpPr>
          <p:spPr bwMode="gray">
            <a:xfrm flipH="1">
              <a:off x="3640643" y="2165390"/>
              <a:ext cx="0" cy="170429"/>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grpSp>
      <p:cxnSp>
        <p:nvCxnSpPr>
          <p:cNvPr id="505" name="Straight Connector 504">
            <a:extLst>
              <a:ext uri="{FF2B5EF4-FFF2-40B4-BE49-F238E27FC236}">
                <a16:creationId xmlns:a16="http://schemas.microsoft.com/office/drawing/2014/main" id="{FE825CF8-FCF3-A144-A185-FAE1D193DA4F}"/>
              </a:ext>
            </a:extLst>
          </p:cNvPr>
          <p:cNvCxnSpPr>
            <a:cxnSpLocks/>
            <a:endCxn id="508" idx="1"/>
          </p:cNvCxnSpPr>
          <p:nvPr/>
        </p:nvCxnSpPr>
        <p:spPr bwMode="gray">
          <a:xfrm>
            <a:off x="669678" y="4415250"/>
            <a:ext cx="8595926" cy="0"/>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06" name="Straight Connector 505">
            <a:extLst>
              <a:ext uri="{FF2B5EF4-FFF2-40B4-BE49-F238E27FC236}">
                <a16:creationId xmlns:a16="http://schemas.microsoft.com/office/drawing/2014/main" id="{291949B7-3BEB-294E-9158-8B0356A08C14}"/>
              </a:ext>
            </a:extLst>
          </p:cNvPr>
          <p:cNvCxnSpPr>
            <a:cxnSpLocks/>
          </p:cNvCxnSpPr>
          <p:nvPr/>
        </p:nvCxnSpPr>
        <p:spPr bwMode="gray">
          <a:xfrm>
            <a:off x="687550" y="4606841"/>
            <a:ext cx="8578054" cy="0"/>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07" name="Straight Connector 506">
            <a:extLst>
              <a:ext uri="{FF2B5EF4-FFF2-40B4-BE49-F238E27FC236}">
                <a16:creationId xmlns:a16="http://schemas.microsoft.com/office/drawing/2014/main" id="{A0D1A317-7905-9D4D-A80D-159612BAC5F8}"/>
              </a:ext>
            </a:extLst>
          </p:cNvPr>
          <p:cNvCxnSpPr>
            <a:cxnSpLocks/>
          </p:cNvCxnSpPr>
          <p:nvPr/>
        </p:nvCxnSpPr>
        <p:spPr bwMode="gray">
          <a:xfrm flipH="1">
            <a:off x="687550" y="4820245"/>
            <a:ext cx="8578054" cy="0"/>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508" name="Rectangle 507">
            <a:extLst>
              <a:ext uri="{FF2B5EF4-FFF2-40B4-BE49-F238E27FC236}">
                <a16:creationId xmlns:a16="http://schemas.microsoft.com/office/drawing/2014/main" id="{5DD1C2EE-1E19-6440-951A-4B66864D010C}"/>
              </a:ext>
            </a:extLst>
          </p:cNvPr>
          <p:cNvSpPr/>
          <p:nvPr/>
        </p:nvSpPr>
        <p:spPr>
          <a:xfrm>
            <a:off x="9265604" y="4276750"/>
            <a:ext cx="784189" cy="276999"/>
          </a:xfrm>
          <a:prstGeom prst="rect">
            <a:avLst/>
          </a:prstGeom>
        </p:spPr>
        <p:txBody>
          <a:bodyPr wrap="square">
            <a:spAutoFit/>
          </a:bodyPr>
          <a:lstStyle/>
          <a:p>
            <a:r>
              <a:rPr lang="en-US" sz="1200" b="1" dirty="0">
                <a:solidFill>
                  <a:schemeClr val="accent2">
                    <a:lumMod val="60000"/>
                    <a:lumOff val="40000"/>
                  </a:schemeClr>
                </a:solidFill>
                <a:latin typeface="Metropolis" pitchFamily="2" charset="77"/>
              </a:rPr>
              <a:t>Web LS</a:t>
            </a:r>
            <a:endParaRPr lang="en-GB" sz="1200" dirty="0">
              <a:solidFill>
                <a:schemeClr val="accent2">
                  <a:lumMod val="60000"/>
                  <a:lumOff val="40000"/>
                </a:schemeClr>
              </a:solidFill>
            </a:endParaRPr>
          </a:p>
        </p:txBody>
      </p:sp>
      <p:sp>
        <p:nvSpPr>
          <p:cNvPr id="509" name="Rectangle 508">
            <a:extLst>
              <a:ext uri="{FF2B5EF4-FFF2-40B4-BE49-F238E27FC236}">
                <a16:creationId xmlns:a16="http://schemas.microsoft.com/office/drawing/2014/main" id="{C100CFAF-6B8C-E644-AA86-85B78DC3919E}"/>
              </a:ext>
            </a:extLst>
          </p:cNvPr>
          <p:cNvSpPr/>
          <p:nvPr/>
        </p:nvSpPr>
        <p:spPr>
          <a:xfrm>
            <a:off x="9309563" y="4481189"/>
            <a:ext cx="739305" cy="276999"/>
          </a:xfrm>
          <a:prstGeom prst="rect">
            <a:avLst/>
          </a:prstGeom>
        </p:spPr>
        <p:txBody>
          <a:bodyPr wrap="square">
            <a:spAutoFit/>
          </a:bodyPr>
          <a:lstStyle/>
          <a:p>
            <a:r>
              <a:rPr lang="en-US" sz="1200" b="1" dirty="0">
                <a:solidFill>
                  <a:srgbClr val="002060"/>
                </a:solidFill>
                <a:latin typeface="Metropolis" pitchFamily="2" charset="77"/>
              </a:rPr>
              <a:t>App LS</a:t>
            </a:r>
            <a:endParaRPr lang="en-GB" sz="1200" dirty="0">
              <a:solidFill>
                <a:srgbClr val="002060"/>
              </a:solidFill>
            </a:endParaRPr>
          </a:p>
        </p:txBody>
      </p:sp>
      <p:sp>
        <p:nvSpPr>
          <p:cNvPr id="510" name="Rectangle 509">
            <a:extLst>
              <a:ext uri="{FF2B5EF4-FFF2-40B4-BE49-F238E27FC236}">
                <a16:creationId xmlns:a16="http://schemas.microsoft.com/office/drawing/2014/main" id="{F7A23226-26FC-C347-9BE0-51172293AF02}"/>
              </a:ext>
            </a:extLst>
          </p:cNvPr>
          <p:cNvSpPr/>
          <p:nvPr/>
        </p:nvSpPr>
        <p:spPr>
          <a:xfrm>
            <a:off x="9375340" y="4702269"/>
            <a:ext cx="639919" cy="276999"/>
          </a:xfrm>
          <a:prstGeom prst="rect">
            <a:avLst/>
          </a:prstGeom>
        </p:spPr>
        <p:txBody>
          <a:bodyPr wrap="square">
            <a:spAutoFit/>
          </a:bodyPr>
          <a:lstStyle/>
          <a:p>
            <a:r>
              <a:rPr lang="en-US" sz="1200" b="1" dirty="0">
                <a:solidFill>
                  <a:schemeClr val="accent4"/>
                </a:solidFill>
                <a:latin typeface="Metropolis" pitchFamily="2" charset="77"/>
              </a:rPr>
              <a:t>Db LS</a:t>
            </a:r>
            <a:endParaRPr lang="en-GB" sz="1200" dirty="0">
              <a:solidFill>
                <a:schemeClr val="accent4"/>
              </a:solidFill>
            </a:endParaRPr>
          </a:p>
        </p:txBody>
      </p:sp>
      <p:cxnSp>
        <p:nvCxnSpPr>
          <p:cNvPr id="511" name="Straight Connector 510">
            <a:extLst>
              <a:ext uri="{FF2B5EF4-FFF2-40B4-BE49-F238E27FC236}">
                <a16:creationId xmlns:a16="http://schemas.microsoft.com/office/drawing/2014/main" id="{014E68F9-A099-3B4C-840F-23D6104BF17F}"/>
              </a:ext>
            </a:extLst>
          </p:cNvPr>
          <p:cNvCxnSpPr>
            <a:cxnSpLocks/>
          </p:cNvCxnSpPr>
          <p:nvPr/>
        </p:nvCxnSpPr>
        <p:spPr bwMode="gray">
          <a:xfrm>
            <a:off x="1396741" y="4179181"/>
            <a:ext cx="0" cy="236069"/>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12" name="Straight Connector 511">
            <a:extLst>
              <a:ext uri="{FF2B5EF4-FFF2-40B4-BE49-F238E27FC236}">
                <a16:creationId xmlns:a16="http://schemas.microsoft.com/office/drawing/2014/main" id="{04661A82-C9EE-D740-B806-E149566E6C94}"/>
              </a:ext>
            </a:extLst>
          </p:cNvPr>
          <p:cNvCxnSpPr>
            <a:cxnSpLocks/>
          </p:cNvCxnSpPr>
          <p:nvPr/>
        </p:nvCxnSpPr>
        <p:spPr bwMode="gray">
          <a:xfrm>
            <a:off x="1528823" y="4197539"/>
            <a:ext cx="0" cy="413226"/>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13" name="Straight Connector 512">
            <a:extLst>
              <a:ext uri="{FF2B5EF4-FFF2-40B4-BE49-F238E27FC236}">
                <a16:creationId xmlns:a16="http://schemas.microsoft.com/office/drawing/2014/main" id="{6213BC47-1C50-8B42-B999-08C56A002A1D}"/>
              </a:ext>
            </a:extLst>
          </p:cNvPr>
          <p:cNvCxnSpPr>
            <a:cxnSpLocks/>
          </p:cNvCxnSpPr>
          <p:nvPr/>
        </p:nvCxnSpPr>
        <p:spPr bwMode="gray">
          <a:xfrm>
            <a:off x="1676487" y="4155826"/>
            <a:ext cx="0" cy="641174"/>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14" name="Straight Connector 513">
            <a:extLst>
              <a:ext uri="{FF2B5EF4-FFF2-40B4-BE49-F238E27FC236}">
                <a16:creationId xmlns:a16="http://schemas.microsoft.com/office/drawing/2014/main" id="{4023BD6B-7D4A-1341-9DEF-E65E5B9C3A75}"/>
              </a:ext>
            </a:extLst>
          </p:cNvPr>
          <p:cNvCxnSpPr>
            <a:cxnSpLocks/>
          </p:cNvCxnSpPr>
          <p:nvPr/>
        </p:nvCxnSpPr>
        <p:spPr bwMode="gray">
          <a:xfrm>
            <a:off x="3459568" y="4181008"/>
            <a:ext cx="0" cy="236069"/>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15" name="Straight Connector 514">
            <a:extLst>
              <a:ext uri="{FF2B5EF4-FFF2-40B4-BE49-F238E27FC236}">
                <a16:creationId xmlns:a16="http://schemas.microsoft.com/office/drawing/2014/main" id="{77F07ED5-8E15-3640-8AAA-58B232A3F2B2}"/>
              </a:ext>
            </a:extLst>
          </p:cNvPr>
          <p:cNvCxnSpPr>
            <a:cxnSpLocks/>
          </p:cNvCxnSpPr>
          <p:nvPr/>
        </p:nvCxnSpPr>
        <p:spPr bwMode="gray">
          <a:xfrm>
            <a:off x="3591650" y="4199366"/>
            <a:ext cx="0" cy="413226"/>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16" name="Straight Connector 515">
            <a:extLst>
              <a:ext uri="{FF2B5EF4-FFF2-40B4-BE49-F238E27FC236}">
                <a16:creationId xmlns:a16="http://schemas.microsoft.com/office/drawing/2014/main" id="{A9795C00-D2A8-FE46-B516-44F66227D0BC}"/>
              </a:ext>
            </a:extLst>
          </p:cNvPr>
          <p:cNvCxnSpPr>
            <a:cxnSpLocks/>
          </p:cNvCxnSpPr>
          <p:nvPr/>
        </p:nvCxnSpPr>
        <p:spPr bwMode="gray">
          <a:xfrm>
            <a:off x="3739314" y="4157653"/>
            <a:ext cx="0" cy="641174"/>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17" name="Straight Connector 516">
            <a:extLst>
              <a:ext uri="{FF2B5EF4-FFF2-40B4-BE49-F238E27FC236}">
                <a16:creationId xmlns:a16="http://schemas.microsoft.com/office/drawing/2014/main" id="{720DCD49-A496-9C4B-B9A2-D442FABDF58F}"/>
              </a:ext>
            </a:extLst>
          </p:cNvPr>
          <p:cNvCxnSpPr>
            <a:cxnSpLocks/>
          </p:cNvCxnSpPr>
          <p:nvPr/>
        </p:nvCxnSpPr>
        <p:spPr bwMode="gray">
          <a:xfrm>
            <a:off x="5942683" y="4180547"/>
            <a:ext cx="0" cy="236069"/>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18" name="Straight Connector 517">
            <a:extLst>
              <a:ext uri="{FF2B5EF4-FFF2-40B4-BE49-F238E27FC236}">
                <a16:creationId xmlns:a16="http://schemas.microsoft.com/office/drawing/2014/main" id="{CCF8ECD2-5D23-4048-8D6A-803574B2EA76}"/>
              </a:ext>
            </a:extLst>
          </p:cNvPr>
          <p:cNvCxnSpPr>
            <a:cxnSpLocks/>
          </p:cNvCxnSpPr>
          <p:nvPr/>
        </p:nvCxnSpPr>
        <p:spPr bwMode="gray">
          <a:xfrm>
            <a:off x="6074765" y="4198905"/>
            <a:ext cx="0" cy="413226"/>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19" name="Straight Connector 518">
            <a:extLst>
              <a:ext uri="{FF2B5EF4-FFF2-40B4-BE49-F238E27FC236}">
                <a16:creationId xmlns:a16="http://schemas.microsoft.com/office/drawing/2014/main" id="{0B37BCE7-6E62-8242-82FF-7BE4D0083D82}"/>
              </a:ext>
            </a:extLst>
          </p:cNvPr>
          <p:cNvCxnSpPr>
            <a:cxnSpLocks/>
          </p:cNvCxnSpPr>
          <p:nvPr/>
        </p:nvCxnSpPr>
        <p:spPr bwMode="gray">
          <a:xfrm>
            <a:off x="6222429" y="4157192"/>
            <a:ext cx="0" cy="641174"/>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20" name="Straight Connector 519">
            <a:extLst>
              <a:ext uri="{FF2B5EF4-FFF2-40B4-BE49-F238E27FC236}">
                <a16:creationId xmlns:a16="http://schemas.microsoft.com/office/drawing/2014/main" id="{70E8E817-38AD-5B46-A4B4-D8A6A86E6087}"/>
              </a:ext>
            </a:extLst>
          </p:cNvPr>
          <p:cNvCxnSpPr>
            <a:cxnSpLocks/>
          </p:cNvCxnSpPr>
          <p:nvPr/>
        </p:nvCxnSpPr>
        <p:spPr bwMode="gray">
          <a:xfrm>
            <a:off x="8029472" y="4180547"/>
            <a:ext cx="0" cy="236069"/>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21" name="Straight Connector 520">
            <a:extLst>
              <a:ext uri="{FF2B5EF4-FFF2-40B4-BE49-F238E27FC236}">
                <a16:creationId xmlns:a16="http://schemas.microsoft.com/office/drawing/2014/main" id="{005A1C9A-AF7B-C248-87EE-A2E33B8C5E56}"/>
              </a:ext>
            </a:extLst>
          </p:cNvPr>
          <p:cNvCxnSpPr>
            <a:cxnSpLocks/>
          </p:cNvCxnSpPr>
          <p:nvPr/>
        </p:nvCxnSpPr>
        <p:spPr bwMode="gray">
          <a:xfrm>
            <a:off x="8161554" y="4198905"/>
            <a:ext cx="0" cy="413226"/>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522" name="Straight Connector 521">
            <a:extLst>
              <a:ext uri="{FF2B5EF4-FFF2-40B4-BE49-F238E27FC236}">
                <a16:creationId xmlns:a16="http://schemas.microsoft.com/office/drawing/2014/main" id="{2FD419DA-D2C9-7A40-AA2E-8539BA8E90C7}"/>
              </a:ext>
            </a:extLst>
          </p:cNvPr>
          <p:cNvCxnSpPr>
            <a:cxnSpLocks/>
          </p:cNvCxnSpPr>
          <p:nvPr/>
        </p:nvCxnSpPr>
        <p:spPr bwMode="gray">
          <a:xfrm>
            <a:off x="8309218" y="4146682"/>
            <a:ext cx="0" cy="651684"/>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523" name="Rectangle 522">
            <a:extLst>
              <a:ext uri="{FF2B5EF4-FFF2-40B4-BE49-F238E27FC236}">
                <a16:creationId xmlns:a16="http://schemas.microsoft.com/office/drawing/2014/main" id="{CB15FDD6-9F91-5547-BE64-75FBDF4A4996}"/>
              </a:ext>
            </a:extLst>
          </p:cNvPr>
          <p:cNvSpPr/>
          <p:nvPr/>
        </p:nvSpPr>
        <p:spPr>
          <a:xfrm>
            <a:off x="9285700" y="2194990"/>
            <a:ext cx="1375698"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169.254.0.0 /28</a:t>
            </a:r>
          </a:p>
        </p:txBody>
      </p:sp>
      <p:sp>
        <p:nvSpPr>
          <p:cNvPr id="524" name="Rectangle 523">
            <a:extLst>
              <a:ext uri="{FF2B5EF4-FFF2-40B4-BE49-F238E27FC236}">
                <a16:creationId xmlns:a16="http://schemas.microsoft.com/office/drawing/2014/main" id="{772AD322-160B-F445-968F-FC164C96D02A}"/>
              </a:ext>
            </a:extLst>
          </p:cNvPr>
          <p:cNvSpPr/>
          <p:nvPr/>
        </p:nvSpPr>
        <p:spPr>
          <a:xfrm>
            <a:off x="7930634" y="2473516"/>
            <a:ext cx="284052"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a:t>
            </a:r>
          </a:p>
        </p:txBody>
      </p:sp>
      <p:sp>
        <p:nvSpPr>
          <p:cNvPr id="525" name="Rectangle 524">
            <a:extLst>
              <a:ext uri="{FF2B5EF4-FFF2-40B4-BE49-F238E27FC236}">
                <a16:creationId xmlns:a16="http://schemas.microsoft.com/office/drawing/2014/main" id="{24C16054-1317-3247-93B5-910F5F213726}"/>
              </a:ext>
            </a:extLst>
          </p:cNvPr>
          <p:cNvSpPr/>
          <p:nvPr/>
        </p:nvSpPr>
        <p:spPr>
          <a:xfrm>
            <a:off x="5814497" y="2489437"/>
            <a:ext cx="284052"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a:t>
            </a:r>
          </a:p>
        </p:txBody>
      </p:sp>
      <p:sp>
        <p:nvSpPr>
          <p:cNvPr id="526" name="Rectangle 525">
            <a:extLst>
              <a:ext uri="{FF2B5EF4-FFF2-40B4-BE49-F238E27FC236}">
                <a16:creationId xmlns:a16="http://schemas.microsoft.com/office/drawing/2014/main" id="{0CF4D338-737C-814D-8D1B-9B0E06C2331F}"/>
              </a:ext>
            </a:extLst>
          </p:cNvPr>
          <p:cNvSpPr/>
          <p:nvPr/>
        </p:nvSpPr>
        <p:spPr>
          <a:xfrm>
            <a:off x="3403131" y="2483144"/>
            <a:ext cx="284052"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a:t>
            </a:r>
          </a:p>
        </p:txBody>
      </p:sp>
      <p:sp>
        <p:nvSpPr>
          <p:cNvPr id="527" name="Rectangle 526">
            <a:extLst>
              <a:ext uri="{FF2B5EF4-FFF2-40B4-BE49-F238E27FC236}">
                <a16:creationId xmlns:a16="http://schemas.microsoft.com/office/drawing/2014/main" id="{ED83E079-5597-D74F-9B8A-A1238F48A2C8}"/>
              </a:ext>
            </a:extLst>
          </p:cNvPr>
          <p:cNvSpPr/>
          <p:nvPr/>
        </p:nvSpPr>
        <p:spPr>
          <a:xfrm>
            <a:off x="1306405" y="2477620"/>
            <a:ext cx="284052"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a:t>
            </a:r>
          </a:p>
        </p:txBody>
      </p:sp>
      <p:sp>
        <p:nvSpPr>
          <p:cNvPr id="528" name="Rectangle 527">
            <a:extLst>
              <a:ext uri="{FF2B5EF4-FFF2-40B4-BE49-F238E27FC236}">
                <a16:creationId xmlns:a16="http://schemas.microsoft.com/office/drawing/2014/main" id="{8E50F391-0311-0D43-B148-485F66123432}"/>
              </a:ext>
            </a:extLst>
          </p:cNvPr>
          <p:cNvSpPr/>
          <p:nvPr/>
        </p:nvSpPr>
        <p:spPr>
          <a:xfrm>
            <a:off x="3363747" y="2095250"/>
            <a:ext cx="319318" cy="276999"/>
          </a:xfrm>
          <a:prstGeom prst="rect">
            <a:avLst/>
          </a:prstGeom>
        </p:spPr>
        <p:txBody>
          <a:bodyPr wrap="square">
            <a:spAutoFit/>
          </a:bodyPr>
          <a:lstStyle/>
          <a:p>
            <a:pPr algn="ctr"/>
            <a:r>
              <a:rPr lang="en-US" sz="1200" b="1" dirty="0">
                <a:ea typeface="Gotham Rounded Book" charset="0"/>
                <a:cs typeface="Gotham Rounded Book" charset="0"/>
              </a:rPr>
              <a:t>.2</a:t>
            </a:r>
          </a:p>
        </p:txBody>
      </p:sp>
      <p:sp>
        <p:nvSpPr>
          <p:cNvPr id="529" name="Rectangle 528">
            <a:extLst>
              <a:ext uri="{FF2B5EF4-FFF2-40B4-BE49-F238E27FC236}">
                <a16:creationId xmlns:a16="http://schemas.microsoft.com/office/drawing/2014/main" id="{CB64DBF7-05EB-EA41-A6D2-29CAC701FC82}"/>
              </a:ext>
            </a:extLst>
          </p:cNvPr>
          <p:cNvSpPr/>
          <p:nvPr/>
        </p:nvSpPr>
        <p:spPr>
          <a:xfrm>
            <a:off x="1288685" y="2078889"/>
            <a:ext cx="319318"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.2</a:t>
            </a:r>
          </a:p>
        </p:txBody>
      </p:sp>
      <p:sp>
        <p:nvSpPr>
          <p:cNvPr id="530" name="Rectangle 529">
            <a:extLst>
              <a:ext uri="{FF2B5EF4-FFF2-40B4-BE49-F238E27FC236}">
                <a16:creationId xmlns:a16="http://schemas.microsoft.com/office/drawing/2014/main" id="{5BC20C55-FDDB-1A4A-8B76-EB46BF68B710}"/>
              </a:ext>
            </a:extLst>
          </p:cNvPr>
          <p:cNvSpPr/>
          <p:nvPr/>
        </p:nvSpPr>
        <p:spPr>
          <a:xfrm>
            <a:off x="9299609" y="3197410"/>
            <a:ext cx="1409361"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100.64.192.0 /31</a:t>
            </a:r>
          </a:p>
        </p:txBody>
      </p:sp>
      <p:sp>
        <p:nvSpPr>
          <p:cNvPr id="535" name="Rectangle 534">
            <a:extLst>
              <a:ext uri="{FF2B5EF4-FFF2-40B4-BE49-F238E27FC236}">
                <a16:creationId xmlns:a16="http://schemas.microsoft.com/office/drawing/2014/main" id="{AFE87926-66A4-1648-95CD-40D8B558647D}"/>
              </a:ext>
            </a:extLst>
          </p:cNvPr>
          <p:cNvSpPr/>
          <p:nvPr/>
        </p:nvSpPr>
        <p:spPr>
          <a:xfrm>
            <a:off x="3320745" y="3092626"/>
            <a:ext cx="399885"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.0</a:t>
            </a:r>
          </a:p>
        </p:txBody>
      </p:sp>
      <p:sp>
        <p:nvSpPr>
          <p:cNvPr id="536" name="Rectangle 535">
            <a:extLst>
              <a:ext uri="{FF2B5EF4-FFF2-40B4-BE49-F238E27FC236}">
                <a16:creationId xmlns:a16="http://schemas.microsoft.com/office/drawing/2014/main" id="{280BA556-E53B-8D4D-A253-1964A3523CD4}"/>
              </a:ext>
            </a:extLst>
          </p:cNvPr>
          <p:cNvSpPr/>
          <p:nvPr/>
        </p:nvSpPr>
        <p:spPr>
          <a:xfrm>
            <a:off x="1265768" y="3098094"/>
            <a:ext cx="399885"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.0</a:t>
            </a:r>
          </a:p>
        </p:txBody>
      </p:sp>
      <p:sp>
        <p:nvSpPr>
          <p:cNvPr id="538" name="Rectangle 537">
            <a:extLst>
              <a:ext uri="{FF2B5EF4-FFF2-40B4-BE49-F238E27FC236}">
                <a16:creationId xmlns:a16="http://schemas.microsoft.com/office/drawing/2014/main" id="{CBEE3555-15AD-8B4C-89A2-024E6A246F0F}"/>
              </a:ext>
            </a:extLst>
          </p:cNvPr>
          <p:cNvSpPr/>
          <p:nvPr/>
        </p:nvSpPr>
        <p:spPr>
          <a:xfrm>
            <a:off x="9052885" y="2380623"/>
            <a:ext cx="2007344" cy="261610"/>
          </a:xfrm>
          <a:prstGeom prst="rect">
            <a:avLst/>
          </a:prstGeom>
        </p:spPr>
        <p:txBody>
          <a:bodyPr wrap="square">
            <a:spAutoFit/>
          </a:bodyPr>
          <a:lstStyle/>
          <a:p>
            <a:pPr algn="ctr"/>
            <a:r>
              <a:rPr lang="en-US" sz="1100" b="1" dirty="0">
                <a:solidFill>
                  <a:srgbClr val="717074"/>
                </a:solidFill>
                <a:ea typeface="Gotham Rounded Book" charset="0"/>
                <a:cs typeface="Gotham Rounded Book" charset="0"/>
              </a:rPr>
              <a:t>(transit-</a:t>
            </a:r>
            <a:r>
              <a:rPr lang="en-US" sz="1100" b="1" u="sng" dirty="0" err="1">
                <a:solidFill>
                  <a:srgbClr val="717074"/>
                </a:solidFill>
                <a:ea typeface="Gotham Rounded Book" charset="0"/>
                <a:cs typeface="Gotham Rounded Book" charset="0"/>
              </a:rPr>
              <a:t>bp</a:t>
            </a:r>
            <a:r>
              <a:rPr lang="en-US" sz="1100" b="1" dirty="0">
                <a:solidFill>
                  <a:srgbClr val="717074"/>
                </a:solidFill>
                <a:ea typeface="Gotham Rounded Book" charset="0"/>
                <a:cs typeface="Gotham Rounded Book" charset="0"/>
              </a:rPr>
              <a:t>-….-switch)</a:t>
            </a:r>
          </a:p>
        </p:txBody>
      </p:sp>
      <p:sp>
        <p:nvSpPr>
          <p:cNvPr id="539" name="Rectangle 538">
            <a:extLst>
              <a:ext uri="{FF2B5EF4-FFF2-40B4-BE49-F238E27FC236}">
                <a16:creationId xmlns:a16="http://schemas.microsoft.com/office/drawing/2014/main" id="{C8841C3E-63AC-5145-87AD-E4394808B0BD}"/>
              </a:ext>
            </a:extLst>
          </p:cNvPr>
          <p:cNvSpPr/>
          <p:nvPr/>
        </p:nvSpPr>
        <p:spPr>
          <a:xfrm>
            <a:off x="9133387" y="3361428"/>
            <a:ext cx="2007344" cy="261610"/>
          </a:xfrm>
          <a:prstGeom prst="rect">
            <a:avLst/>
          </a:prstGeom>
        </p:spPr>
        <p:txBody>
          <a:bodyPr wrap="square">
            <a:spAutoFit/>
          </a:bodyPr>
          <a:lstStyle/>
          <a:p>
            <a:pPr algn="ctr"/>
            <a:r>
              <a:rPr lang="en-US" sz="1100" b="1" dirty="0">
                <a:solidFill>
                  <a:srgbClr val="717074"/>
                </a:solidFill>
                <a:ea typeface="Gotham Rounded Book" charset="0"/>
                <a:cs typeface="Gotham Rounded Book" charset="0"/>
              </a:rPr>
              <a:t>(transit-</a:t>
            </a:r>
            <a:r>
              <a:rPr lang="en-US" sz="1100" b="1" u="sng" dirty="0" err="1">
                <a:solidFill>
                  <a:srgbClr val="717074"/>
                </a:solidFill>
                <a:ea typeface="Gotham Rounded Book" charset="0"/>
                <a:cs typeface="Gotham Rounded Book" charset="0"/>
              </a:rPr>
              <a:t>rl</a:t>
            </a:r>
            <a:r>
              <a:rPr lang="en-US" sz="1100" b="1" dirty="0">
                <a:solidFill>
                  <a:srgbClr val="717074"/>
                </a:solidFill>
                <a:ea typeface="Gotham Rounded Book" charset="0"/>
                <a:cs typeface="Gotham Rounded Book" charset="0"/>
              </a:rPr>
              <a:t>-….-switch)</a:t>
            </a:r>
          </a:p>
        </p:txBody>
      </p:sp>
      <p:sp>
        <p:nvSpPr>
          <p:cNvPr id="541" name="Rectangle 540">
            <a:extLst>
              <a:ext uri="{FF2B5EF4-FFF2-40B4-BE49-F238E27FC236}">
                <a16:creationId xmlns:a16="http://schemas.microsoft.com/office/drawing/2014/main" id="{1526A978-0810-4B43-9BFA-AD1F93210BB4}"/>
              </a:ext>
            </a:extLst>
          </p:cNvPr>
          <p:cNvSpPr/>
          <p:nvPr/>
        </p:nvSpPr>
        <p:spPr>
          <a:xfrm>
            <a:off x="3279806" y="3514660"/>
            <a:ext cx="284053"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a:t>
            </a:r>
          </a:p>
        </p:txBody>
      </p:sp>
      <p:sp>
        <p:nvSpPr>
          <p:cNvPr id="542" name="Rectangle 541">
            <a:extLst>
              <a:ext uri="{FF2B5EF4-FFF2-40B4-BE49-F238E27FC236}">
                <a16:creationId xmlns:a16="http://schemas.microsoft.com/office/drawing/2014/main" id="{F41FC3A6-41BA-4646-9426-3A13392E156C}"/>
              </a:ext>
            </a:extLst>
          </p:cNvPr>
          <p:cNvSpPr/>
          <p:nvPr/>
        </p:nvSpPr>
        <p:spPr>
          <a:xfrm>
            <a:off x="1311186" y="3498487"/>
            <a:ext cx="284053"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a:t>
            </a:r>
          </a:p>
        </p:txBody>
      </p:sp>
      <p:sp>
        <p:nvSpPr>
          <p:cNvPr id="546" name="Rectangle 545">
            <a:extLst>
              <a:ext uri="{FF2B5EF4-FFF2-40B4-BE49-F238E27FC236}">
                <a16:creationId xmlns:a16="http://schemas.microsoft.com/office/drawing/2014/main" id="{99A7DD44-A290-5142-AF0C-57DF6A7347B7}"/>
              </a:ext>
            </a:extLst>
          </p:cNvPr>
          <p:cNvSpPr/>
          <p:nvPr/>
        </p:nvSpPr>
        <p:spPr>
          <a:xfrm>
            <a:off x="5796114" y="3519502"/>
            <a:ext cx="284053"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a:t>
            </a:r>
          </a:p>
        </p:txBody>
      </p:sp>
      <p:sp>
        <p:nvSpPr>
          <p:cNvPr id="547" name="Rectangle 546">
            <a:extLst>
              <a:ext uri="{FF2B5EF4-FFF2-40B4-BE49-F238E27FC236}">
                <a16:creationId xmlns:a16="http://schemas.microsoft.com/office/drawing/2014/main" id="{C0533629-D21A-9049-AA1B-946992CFB860}"/>
              </a:ext>
            </a:extLst>
          </p:cNvPr>
          <p:cNvSpPr/>
          <p:nvPr/>
        </p:nvSpPr>
        <p:spPr>
          <a:xfrm>
            <a:off x="7834894" y="3514660"/>
            <a:ext cx="284053"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a:t>
            </a:r>
          </a:p>
        </p:txBody>
      </p:sp>
      <p:cxnSp>
        <p:nvCxnSpPr>
          <p:cNvPr id="136" name="Straight Connector 135">
            <a:extLst>
              <a:ext uri="{FF2B5EF4-FFF2-40B4-BE49-F238E27FC236}">
                <a16:creationId xmlns:a16="http://schemas.microsoft.com/office/drawing/2014/main" id="{2448C2CD-3AFC-BD47-88B9-192390EFF4CD}"/>
              </a:ext>
            </a:extLst>
          </p:cNvPr>
          <p:cNvCxnSpPr>
            <a:cxnSpLocks/>
          </p:cNvCxnSpPr>
          <p:nvPr/>
        </p:nvCxnSpPr>
        <p:spPr bwMode="gray">
          <a:xfrm flipH="1">
            <a:off x="6081690" y="3172206"/>
            <a:ext cx="0" cy="170429"/>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37" name="Straight Connector 136">
            <a:extLst>
              <a:ext uri="{FF2B5EF4-FFF2-40B4-BE49-F238E27FC236}">
                <a16:creationId xmlns:a16="http://schemas.microsoft.com/office/drawing/2014/main" id="{74D869F4-F5EE-6C47-8FA2-0B490BA102EF}"/>
              </a:ext>
            </a:extLst>
          </p:cNvPr>
          <p:cNvCxnSpPr>
            <a:cxnSpLocks/>
          </p:cNvCxnSpPr>
          <p:nvPr/>
        </p:nvCxnSpPr>
        <p:spPr bwMode="gray">
          <a:xfrm flipH="1">
            <a:off x="8158482" y="3160197"/>
            <a:ext cx="0" cy="170429"/>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38" name="TextBox 137">
            <a:extLst>
              <a:ext uri="{FF2B5EF4-FFF2-40B4-BE49-F238E27FC236}">
                <a16:creationId xmlns:a16="http://schemas.microsoft.com/office/drawing/2014/main" id="{771F3527-61FC-DA4D-8E46-9D68103D1EA4}"/>
              </a:ext>
            </a:extLst>
          </p:cNvPr>
          <p:cNvSpPr txBox="1"/>
          <p:nvPr/>
        </p:nvSpPr>
        <p:spPr>
          <a:xfrm>
            <a:off x="3569061" y="2101141"/>
            <a:ext cx="96912" cy="276999"/>
          </a:xfrm>
          <a:prstGeom prst="rect">
            <a:avLst/>
          </a:prstGeom>
        </p:spPr>
        <p:txBody>
          <a:bodyPr wrap="square" lIns="0" tIns="0" rIns="0" bIns="0" rtlCol="0">
            <a:spAutoFit/>
          </a:bodyPr>
          <a:lstStyle/>
          <a:p>
            <a:pPr algn="l">
              <a:spcAft>
                <a:spcPts val="600"/>
              </a:spcAft>
            </a:pPr>
            <a:r>
              <a:rPr lang="en-US" b="1" dirty="0">
                <a:solidFill>
                  <a:srgbClr val="FF0000"/>
                </a:solidFill>
              </a:rPr>
              <a:t>X</a:t>
            </a:r>
          </a:p>
        </p:txBody>
      </p:sp>
      <p:sp>
        <p:nvSpPr>
          <p:cNvPr id="139" name="TextBox 138">
            <a:extLst>
              <a:ext uri="{FF2B5EF4-FFF2-40B4-BE49-F238E27FC236}">
                <a16:creationId xmlns:a16="http://schemas.microsoft.com/office/drawing/2014/main" id="{8AA00BB6-7AF9-8240-A94C-E34453082FEB}"/>
              </a:ext>
            </a:extLst>
          </p:cNvPr>
          <p:cNvSpPr txBox="1"/>
          <p:nvPr/>
        </p:nvSpPr>
        <p:spPr>
          <a:xfrm>
            <a:off x="3709980" y="2177095"/>
            <a:ext cx="931235" cy="338554"/>
          </a:xfrm>
          <a:prstGeom prst="rect">
            <a:avLst/>
          </a:prstGeom>
        </p:spPr>
        <p:txBody>
          <a:bodyPr wrap="square" lIns="0" tIns="0" rIns="0" bIns="0" rtlCol="0">
            <a:spAutoFit/>
          </a:bodyPr>
          <a:lstStyle/>
          <a:p>
            <a:pPr algn="ctr">
              <a:spcAft>
                <a:spcPts val="600"/>
              </a:spcAft>
            </a:pPr>
            <a:r>
              <a:rPr lang="en-US" sz="1100" b="1" dirty="0">
                <a:solidFill>
                  <a:schemeClr val="tx1">
                    <a:lumMod val="50000"/>
                  </a:schemeClr>
                </a:solidFill>
              </a:rPr>
              <a:t>Operational State : Down</a:t>
            </a:r>
          </a:p>
        </p:txBody>
      </p:sp>
      <p:cxnSp>
        <p:nvCxnSpPr>
          <p:cNvPr id="140" name="Straight Connector 139">
            <a:extLst>
              <a:ext uri="{FF2B5EF4-FFF2-40B4-BE49-F238E27FC236}">
                <a16:creationId xmlns:a16="http://schemas.microsoft.com/office/drawing/2014/main" id="{CB625428-D2DE-8541-85F5-4244DA2F4568}"/>
              </a:ext>
            </a:extLst>
          </p:cNvPr>
          <p:cNvCxnSpPr>
            <a:cxnSpLocks/>
          </p:cNvCxnSpPr>
          <p:nvPr/>
        </p:nvCxnSpPr>
        <p:spPr bwMode="gray">
          <a:xfrm flipV="1">
            <a:off x="5531769" y="4825615"/>
            <a:ext cx="0" cy="240790"/>
          </a:xfrm>
          <a:prstGeom prst="line">
            <a:avLst/>
          </a:prstGeom>
          <a:ln w="25400" cap="rnd">
            <a:solidFill>
              <a:srgbClr val="00B050"/>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141" name="Group 140">
            <a:extLst>
              <a:ext uri="{FF2B5EF4-FFF2-40B4-BE49-F238E27FC236}">
                <a16:creationId xmlns:a16="http://schemas.microsoft.com/office/drawing/2014/main" id="{2E86AB9A-EF42-0547-9F2C-CAD526F456CA}"/>
              </a:ext>
            </a:extLst>
          </p:cNvPr>
          <p:cNvGrpSpPr/>
          <p:nvPr/>
        </p:nvGrpSpPr>
        <p:grpSpPr>
          <a:xfrm>
            <a:off x="6314379" y="4918871"/>
            <a:ext cx="306000" cy="306000"/>
            <a:chOff x="6528282" y="2136284"/>
            <a:chExt cx="1828959" cy="1828959"/>
          </a:xfrm>
        </p:grpSpPr>
        <p:sp>
          <p:nvSpPr>
            <p:cNvPr id="144" name="Oval 143">
              <a:extLst>
                <a:ext uri="{FF2B5EF4-FFF2-40B4-BE49-F238E27FC236}">
                  <a16:creationId xmlns:a16="http://schemas.microsoft.com/office/drawing/2014/main" id="{877761F1-A45C-4343-ADDB-5217677F23BD}"/>
                </a:ext>
              </a:extLst>
            </p:cNvPr>
            <p:cNvSpPr/>
            <p:nvPr/>
          </p:nvSpPr>
          <p:spPr>
            <a:xfrm>
              <a:off x="6528282" y="2136284"/>
              <a:ext cx="1828959" cy="1828959"/>
            </a:xfrm>
            <a:prstGeom prst="ellipse">
              <a:avLst/>
            </a:prstGeom>
            <a:solidFill>
              <a:schemeClr val="accent1"/>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46" name="Freeform 5">
              <a:extLst>
                <a:ext uri="{FF2B5EF4-FFF2-40B4-BE49-F238E27FC236}">
                  <a16:creationId xmlns:a16="http://schemas.microsoft.com/office/drawing/2014/main" id="{6C084675-39EC-D04F-B01E-F286D3741E55}"/>
                </a:ext>
              </a:extLst>
            </p:cNvPr>
            <p:cNvSpPr>
              <a:spLocks noChangeAspect="1" noEditPoints="1"/>
            </p:cNvSpPr>
            <p:nvPr/>
          </p:nvSpPr>
          <p:spPr bwMode="auto">
            <a:xfrm>
              <a:off x="6894675" y="2498449"/>
              <a:ext cx="1096168" cy="1096168"/>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47" name="Group 146">
            <a:extLst>
              <a:ext uri="{FF2B5EF4-FFF2-40B4-BE49-F238E27FC236}">
                <a16:creationId xmlns:a16="http://schemas.microsoft.com/office/drawing/2014/main" id="{08595BE2-9858-AE40-8F17-F480F833BC27}"/>
              </a:ext>
            </a:extLst>
          </p:cNvPr>
          <p:cNvGrpSpPr/>
          <p:nvPr/>
        </p:nvGrpSpPr>
        <p:grpSpPr>
          <a:xfrm>
            <a:off x="5804910" y="4918871"/>
            <a:ext cx="306000" cy="306000"/>
            <a:chOff x="6528277" y="2132050"/>
            <a:chExt cx="1828959" cy="1828960"/>
          </a:xfrm>
        </p:grpSpPr>
        <p:sp>
          <p:nvSpPr>
            <p:cNvPr id="148" name="Oval 147">
              <a:extLst>
                <a:ext uri="{FF2B5EF4-FFF2-40B4-BE49-F238E27FC236}">
                  <a16:creationId xmlns:a16="http://schemas.microsoft.com/office/drawing/2014/main" id="{DDCDC1F4-5E5A-8547-9D7F-68042FD608F4}"/>
                </a:ext>
              </a:extLst>
            </p:cNvPr>
            <p:cNvSpPr/>
            <p:nvPr/>
          </p:nvSpPr>
          <p:spPr>
            <a:xfrm>
              <a:off x="6528277" y="2132050"/>
              <a:ext cx="1828959" cy="1828960"/>
            </a:xfrm>
            <a:prstGeom prst="ellipse">
              <a:avLst/>
            </a:prstGeom>
            <a:solidFill>
              <a:srgbClr val="002060"/>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55" name="Freeform 5">
              <a:extLst>
                <a:ext uri="{FF2B5EF4-FFF2-40B4-BE49-F238E27FC236}">
                  <a16:creationId xmlns:a16="http://schemas.microsoft.com/office/drawing/2014/main" id="{E90F18B0-C859-6143-B175-D02D5E0B7A1A}"/>
                </a:ext>
              </a:extLst>
            </p:cNvPr>
            <p:cNvSpPr>
              <a:spLocks noChangeAspect="1" noEditPoints="1"/>
            </p:cNvSpPr>
            <p:nvPr/>
          </p:nvSpPr>
          <p:spPr bwMode="auto">
            <a:xfrm>
              <a:off x="6894675" y="2498449"/>
              <a:ext cx="1096168" cy="1096168"/>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cxnSp>
        <p:nvCxnSpPr>
          <p:cNvPr id="156" name="Straight Connector 155">
            <a:extLst>
              <a:ext uri="{FF2B5EF4-FFF2-40B4-BE49-F238E27FC236}">
                <a16:creationId xmlns:a16="http://schemas.microsoft.com/office/drawing/2014/main" id="{1261AE46-2763-6642-A697-23812F737461}"/>
              </a:ext>
            </a:extLst>
          </p:cNvPr>
          <p:cNvCxnSpPr>
            <a:cxnSpLocks/>
          </p:cNvCxnSpPr>
          <p:nvPr/>
        </p:nvCxnSpPr>
        <p:spPr bwMode="gray">
          <a:xfrm flipV="1">
            <a:off x="6467379" y="4419751"/>
            <a:ext cx="0" cy="508264"/>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75D0586-6FE8-5446-A170-2F08BCC04589}"/>
              </a:ext>
            </a:extLst>
          </p:cNvPr>
          <p:cNvCxnSpPr>
            <a:cxnSpLocks/>
            <a:stCxn id="148" idx="0"/>
          </p:cNvCxnSpPr>
          <p:nvPr/>
        </p:nvCxnSpPr>
        <p:spPr bwMode="gray">
          <a:xfrm flipV="1">
            <a:off x="5957910" y="4606122"/>
            <a:ext cx="0" cy="312749"/>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158" name="Group 157">
            <a:extLst>
              <a:ext uri="{FF2B5EF4-FFF2-40B4-BE49-F238E27FC236}">
                <a16:creationId xmlns:a16="http://schemas.microsoft.com/office/drawing/2014/main" id="{CAF9D5E4-56F9-7E49-81EE-3E4D6B4BF564}"/>
              </a:ext>
            </a:extLst>
          </p:cNvPr>
          <p:cNvGrpSpPr/>
          <p:nvPr/>
        </p:nvGrpSpPr>
        <p:grpSpPr>
          <a:xfrm>
            <a:off x="5384911" y="4927392"/>
            <a:ext cx="306000" cy="306000"/>
            <a:chOff x="6528277" y="2132050"/>
            <a:chExt cx="1828959" cy="1828960"/>
          </a:xfrm>
        </p:grpSpPr>
        <p:sp>
          <p:nvSpPr>
            <p:cNvPr id="159" name="Oval 158">
              <a:extLst>
                <a:ext uri="{FF2B5EF4-FFF2-40B4-BE49-F238E27FC236}">
                  <a16:creationId xmlns:a16="http://schemas.microsoft.com/office/drawing/2014/main" id="{1F9F781D-5C11-0841-9FD8-1365DF379BA5}"/>
                </a:ext>
              </a:extLst>
            </p:cNvPr>
            <p:cNvSpPr/>
            <p:nvPr/>
          </p:nvSpPr>
          <p:spPr>
            <a:xfrm>
              <a:off x="6528277" y="2132050"/>
              <a:ext cx="1828959" cy="1828960"/>
            </a:xfrm>
            <a:prstGeom prst="ellipse">
              <a:avLst/>
            </a:prstGeom>
            <a:solidFill>
              <a:srgbClr val="00B050"/>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60" name="Freeform 5">
              <a:extLst>
                <a:ext uri="{FF2B5EF4-FFF2-40B4-BE49-F238E27FC236}">
                  <a16:creationId xmlns:a16="http://schemas.microsoft.com/office/drawing/2014/main" id="{C21A9003-39F6-D847-92F5-EAF904499023}"/>
                </a:ext>
              </a:extLst>
            </p:cNvPr>
            <p:cNvSpPr>
              <a:spLocks noChangeAspect="1" noEditPoints="1"/>
            </p:cNvSpPr>
            <p:nvPr/>
          </p:nvSpPr>
          <p:spPr bwMode="auto">
            <a:xfrm>
              <a:off x="6894669" y="2528486"/>
              <a:ext cx="1096169" cy="1096167"/>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cxnSp>
        <p:nvCxnSpPr>
          <p:cNvPr id="161" name="Straight Connector 160">
            <a:extLst>
              <a:ext uri="{FF2B5EF4-FFF2-40B4-BE49-F238E27FC236}">
                <a16:creationId xmlns:a16="http://schemas.microsoft.com/office/drawing/2014/main" id="{5B0482A4-F991-CB4A-8AF1-B475E83209E9}"/>
              </a:ext>
            </a:extLst>
          </p:cNvPr>
          <p:cNvCxnSpPr>
            <a:cxnSpLocks/>
          </p:cNvCxnSpPr>
          <p:nvPr/>
        </p:nvCxnSpPr>
        <p:spPr bwMode="gray">
          <a:xfrm flipV="1">
            <a:off x="7638786" y="4829624"/>
            <a:ext cx="0" cy="240790"/>
          </a:xfrm>
          <a:prstGeom prst="line">
            <a:avLst/>
          </a:prstGeom>
          <a:ln w="25400" cap="rnd">
            <a:solidFill>
              <a:srgbClr val="00B050"/>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162" name="Group 161">
            <a:extLst>
              <a:ext uri="{FF2B5EF4-FFF2-40B4-BE49-F238E27FC236}">
                <a16:creationId xmlns:a16="http://schemas.microsoft.com/office/drawing/2014/main" id="{4BA8A170-DCEE-804B-B510-93753141C8AC}"/>
              </a:ext>
            </a:extLst>
          </p:cNvPr>
          <p:cNvGrpSpPr/>
          <p:nvPr/>
        </p:nvGrpSpPr>
        <p:grpSpPr>
          <a:xfrm>
            <a:off x="8421396" y="4922880"/>
            <a:ext cx="306000" cy="306000"/>
            <a:chOff x="6528282" y="2136284"/>
            <a:chExt cx="1828959" cy="1828959"/>
          </a:xfrm>
        </p:grpSpPr>
        <p:sp>
          <p:nvSpPr>
            <p:cNvPr id="163" name="Oval 162">
              <a:extLst>
                <a:ext uri="{FF2B5EF4-FFF2-40B4-BE49-F238E27FC236}">
                  <a16:creationId xmlns:a16="http://schemas.microsoft.com/office/drawing/2014/main" id="{57BF295C-AD04-AE4B-B451-E155D4B6D974}"/>
                </a:ext>
              </a:extLst>
            </p:cNvPr>
            <p:cNvSpPr/>
            <p:nvPr/>
          </p:nvSpPr>
          <p:spPr>
            <a:xfrm>
              <a:off x="6528282" y="2136284"/>
              <a:ext cx="1828959" cy="1828959"/>
            </a:xfrm>
            <a:prstGeom prst="ellipse">
              <a:avLst/>
            </a:prstGeom>
            <a:solidFill>
              <a:schemeClr val="accent1"/>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64" name="Freeform 5">
              <a:extLst>
                <a:ext uri="{FF2B5EF4-FFF2-40B4-BE49-F238E27FC236}">
                  <a16:creationId xmlns:a16="http://schemas.microsoft.com/office/drawing/2014/main" id="{BD804ED6-AE4C-2340-A3CA-D367E08C02B2}"/>
                </a:ext>
              </a:extLst>
            </p:cNvPr>
            <p:cNvSpPr>
              <a:spLocks noChangeAspect="1" noEditPoints="1"/>
            </p:cNvSpPr>
            <p:nvPr/>
          </p:nvSpPr>
          <p:spPr bwMode="auto">
            <a:xfrm>
              <a:off x="6894675" y="2498449"/>
              <a:ext cx="1096168" cy="1096168"/>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65" name="Group 164">
            <a:extLst>
              <a:ext uri="{FF2B5EF4-FFF2-40B4-BE49-F238E27FC236}">
                <a16:creationId xmlns:a16="http://schemas.microsoft.com/office/drawing/2014/main" id="{7E44A06A-7DCD-1443-B736-77CF9710B7AF}"/>
              </a:ext>
            </a:extLst>
          </p:cNvPr>
          <p:cNvGrpSpPr/>
          <p:nvPr/>
        </p:nvGrpSpPr>
        <p:grpSpPr>
          <a:xfrm>
            <a:off x="7911927" y="4922880"/>
            <a:ext cx="306000" cy="306000"/>
            <a:chOff x="6528277" y="2132050"/>
            <a:chExt cx="1828959" cy="1828960"/>
          </a:xfrm>
        </p:grpSpPr>
        <p:sp>
          <p:nvSpPr>
            <p:cNvPr id="166" name="Oval 165">
              <a:extLst>
                <a:ext uri="{FF2B5EF4-FFF2-40B4-BE49-F238E27FC236}">
                  <a16:creationId xmlns:a16="http://schemas.microsoft.com/office/drawing/2014/main" id="{845E4091-7991-FC47-84D6-46C77D29BECF}"/>
                </a:ext>
              </a:extLst>
            </p:cNvPr>
            <p:cNvSpPr/>
            <p:nvPr/>
          </p:nvSpPr>
          <p:spPr>
            <a:xfrm>
              <a:off x="6528277" y="2132050"/>
              <a:ext cx="1828959" cy="1828960"/>
            </a:xfrm>
            <a:prstGeom prst="ellipse">
              <a:avLst/>
            </a:prstGeom>
            <a:solidFill>
              <a:srgbClr val="002060"/>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67" name="Freeform 5">
              <a:extLst>
                <a:ext uri="{FF2B5EF4-FFF2-40B4-BE49-F238E27FC236}">
                  <a16:creationId xmlns:a16="http://schemas.microsoft.com/office/drawing/2014/main" id="{8D2089CA-4068-E643-830E-E6D1EDE1A032}"/>
                </a:ext>
              </a:extLst>
            </p:cNvPr>
            <p:cNvSpPr>
              <a:spLocks noChangeAspect="1" noEditPoints="1"/>
            </p:cNvSpPr>
            <p:nvPr/>
          </p:nvSpPr>
          <p:spPr bwMode="auto">
            <a:xfrm>
              <a:off x="6894675" y="2498449"/>
              <a:ext cx="1096168" cy="1096168"/>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cxnSp>
        <p:nvCxnSpPr>
          <p:cNvPr id="169" name="Straight Connector 168">
            <a:extLst>
              <a:ext uri="{FF2B5EF4-FFF2-40B4-BE49-F238E27FC236}">
                <a16:creationId xmlns:a16="http://schemas.microsoft.com/office/drawing/2014/main" id="{AF0D073E-DA66-8440-94C2-E7692976FABC}"/>
              </a:ext>
            </a:extLst>
          </p:cNvPr>
          <p:cNvCxnSpPr>
            <a:cxnSpLocks/>
            <a:stCxn id="163" idx="0"/>
          </p:cNvCxnSpPr>
          <p:nvPr/>
        </p:nvCxnSpPr>
        <p:spPr bwMode="gray">
          <a:xfrm flipV="1">
            <a:off x="8574396" y="4414616"/>
            <a:ext cx="0" cy="508264"/>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70" name="Straight Connector 169">
            <a:extLst>
              <a:ext uri="{FF2B5EF4-FFF2-40B4-BE49-F238E27FC236}">
                <a16:creationId xmlns:a16="http://schemas.microsoft.com/office/drawing/2014/main" id="{A5A8ACE2-9655-2C45-B01A-E631579CE33B}"/>
              </a:ext>
            </a:extLst>
          </p:cNvPr>
          <p:cNvCxnSpPr>
            <a:cxnSpLocks/>
            <a:stCxn id="166" idx="0"/>
          </p:cNvCxnSpPr>
          <p:nvPr/>
        </p:nvCxnSpPr>
        <p:spPr bwMode="gray">
          <a:xfrm flipV="1">
            <a:off x="8064927" y="4610131"/>
            <a:ext cx="0" cy="312749"/>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171" name="Group 170">
            <a:extLst>
              <a:ext uri="{FF2B5EF4-FFF2-40B4-BE49-F238E27FC236}">
                <a16:creationId xmlns:a16="http://schemas.microsoft.com/office/drawing/2014/main" id="{269B447E-F50F-2E48-A69F-B2732D164773}"/>
              </a:ext>
            </a:extLst>
          </p:cNvPr>
          <p:cNvGrpSpPr/>
          <p:nvPr/>
        </p:nvGrpSpPr>
        <p:grpSpPr>
          <a:xfrm>
            <a:off x="7491928" y="4931401"/>
            <a:ext cx="306000" cy="306000"/>
            <a:chOff x="6528277" y="2132050"/>
            <a:chExt cx="1828959" cy="1828960"/>
          </a:xfrm>
        </p:grpSpPr>
        <p:sp>
          <p:nvSpPr>
            <p:cNvPr id="172" name="Oval 171">
              <a:extLst>
                <a:ext uri="{FF2B5EF4-FFF2-40B4-BE49-F238E27FC236}">
                  <a16:creationId xmlns:a16="http://schemas.microsoft.com/office/drawing/2014/main" id="{2CA4BE60-4EC0-C946-9489-71E844169751}"/>
                </a:ext>
              </a:extLst>
            </p:cNvPr>
            <p:cNvSpPr/>
            <p:nvPr/>
          </p:nvSpPr>
          <p:spPr>
            <a:xfrm>
              <a:off x="6528277" y="2132050"/>
              <a:ext cx="1828959" cy="1828960"/>
            </a:xfrm>
            <a:prstGeom prst="ellipse">
              <a:avLst/>
            </a:prstGeom>
            <a:solidFill>
              <a:srgbClr val="00B050"/>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73" name="Freeform 5">
              <a:extLst>
                <a:ext uri="{FF2B5EF4-FFF2-40B4-BE49-F238E27FC236}">
                  <a16:creationId xmlns:a16="http://schemas.microsoft.com/office/drawing/2014/main" id="{51654163-FC6E-1442-B6AF-76D27597C946}"/>
                </a:ext>
              </a:extLst>
            </p:cNvPr>
            <p:cNvSpPr>
              <a:spLocks noChangeAspect="1" noEditPoints="1"/>
            </p:cNvSpPr>
            <p:nvPr/>
          </p:nvSpPr>
          <p:spPr bwMode="auto">
            <a:xfrm>
              <a:off x="6894669" y="2528486"/>
              <a:ext cx="1096169" cy="1096167"/>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74" name="Freeform 173">
            <a:extLst>
              <a:ext uri="{FF2B5EF4-FFF2-40B4-BE49-F238E27FC236}">
                <a16:creationId xmlns:a16="http://schemas.microsoft.com/office/drawing/2014/main" id="{CA32009F-1290-B14F-A1DA-952E0C7583D2}"/>
              </a:ext>
            </a:extLst>
          </p:cNvPr>
          <p:cNvSpPr/>
          <p:nvPr/>
        </p:nvSpPr>
        <p:spPr>
          <a:xfrm rot="11332653">
            <a:off x="1670503" y="3155547"/>
            <a:ext cx="45719" cy="599170"/>
          </a:xfrm>
          <a:custGeom>
            <a:avLst/>
            <a:gdLst>
              <a:gd name="connsiteX0" fmla="*/ 2587 w 2587"/>
              <a:gd name="connsiteY0" fmla="*/ 726141 h 726141"/>
              <a:gd name="connsiteX1" fmla="*/ 2587 w 2587"/>
              <a:gd name="connsiteY1" fmla="*/ 0 h 726141"/>
            </a:gdLst>
            <a:ahLst/>
            <a:cxnLst>
              <a:cxn ang="0">
                <a:pos x="connsiteX0" y="connsiteY0"/>
              </a:cxn>
              <a:cxn ang="0">
                <a:pos x="connsiteX1" y="connsiteY1"/>
              </a:cxn>
            </a:cxnLst>
            <a:rect l="l" t="t" r="r" b="b"/>
            <a:pathLst>
              <a:path w="2587" h="726141">
                <a:moveTo>
                  <a:pt x="2587" y="726141"/>
                </a:moveTo>
                <a:cubicBezTo>
                  <a:pt x="346" y="425823"/>
                  <a:pt x="-1895" y="125506"/>
                  <a:pt x="2587" y="0"/>
                </a:cubicBezTo>
              </a:path>
            </a:pathLst>
          </a:custGeom>
          <a:noFill/>
          <a:ln w="38100">
            <a:solidFill>
              <a:srgbClr val="820024"/>
            </a:solidFill>
            <a:tailEnd type="stealth"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75" name="Freeform 174">
            <a:extLst>
              <a:ext uri="{FF2B5EF4-FFF2-40B4-BE49-F238E27FC236}">
                <a16:creationId xmlns:a16="http://schemas.microsoft.com/office/drawing/2014/main" id="{3641ECBD-BB8C-E84D-88E6-7FB999D6EFEC}"/>
              </a:ext>
            </a:extLst>
          </p:cNvPr>
          <p:cNvSpPr/>
          <p:nvPr/>
        </p:nvSpPr>
        <p:spPr>
          <a:xfrm flipH="1" flipV="1">
            <a:off x="1619890" y="4207271"/>
            <a:ext cx="6594795" cy="623060"/>
          </a:xfrm>
          <a:custGeom>
            <a:avLst/>
            <a:gdLst>
              <a:gd name="connsiteX0" fmla="*/ 4652683 w 4707028"/>
              <a:gd name="connsiteY0" fmla="*/ 618565 h 618565"/>
              <a:gd name="connsiteX1" fmla="*/ 4652683 w 4707028"/>
              <a:gd name="connsiteY1" fmla="*/ 282389 h 618565"/>
              <a:gd name="connsiteX2" fmla="*/ 4087906 w 4707028"/>
              <a:gd name="connsiteY2" fmla="*/ 242048 h 618565"/>
              <a:gd name="connsiteX3" fmla="*/ 2850777 w 4707028"/>
              <a:gd name="connsiteY3" fmla="*/ 268942 h 618565"/>
              <a:gd name="connsiteX4" fmla="*/ 1317812 w 4707028"/>
              <a:gd name="connsiteY4" fmla="*/ 255495 h 618565"/>
              <a:gd name="connsiteX5" fmla="*/ 793377 w 4707028"/>
              <a:gd name="connsiteY5" fmla="*/ 255495 h 618565"/>
              <a:gd name="connsiteX6" fmla="*/ 389965 w 4707028"/>
              <a:gd name="connsiteY6" fmla="*/ 242048 h 618565"/>
              <a:gd name="connsiteX7" fmla="*/ 121024 w 4707028"/>
              <a:gd name="connsiteY7" fmla="*/ 121024 h 618565"/>
              <a:gd name="connsiteX8" fmla="*/ 0 w 4707028"/>
              <a:gd name="connsiteY8" fmla="*/ 0 h 618565"/>
              <a:gd name="connsiteX0" fmla="*/ 4652683 w 4664494"/>
              <a:gd name="connsiteY0" fmla="*/ 618565 h 618565"/>
              <a:gd name="connsiteX1" fmla="*/ 4503068 w 4664494"/>
              <a:gd name="connsiteY1" fmla="*/ 295041 h 618565"/>
              <a:gd name="connsiteX2" fmla="*/ 4087906 w 4664494"/>
              <a:gd name="connsiteY2" fmla="*/ 242048 h 618565"/>
              <a:gd name="connsiteX3" fmla="*/ 2850777 w 4664494"/>
              <a:gd name="connsiteY3" fmla="*/ 268942 h 618565"/>
              <a:gd name="connsiteX4" fmla="*/ 1317812 w 4664494"/>
              <a:gd name="connsiteY4" fmla="*/ 255495 h 618565"/>
              <a:gd name="connsiteX5" fmla="*/ 793377 w 4664494"/>
              <a:gd name="connsiteY5" fmla="*/ 255495 h 618565"/>
              <a:gd name="connsiteX6" fmla="*/ 389965 w 4664494"/>
              <a:gd name="connsiteY6" fmla="*/ 242048 h 618565"/>
              <a:gd name="connsiteX7" fmla="*/ 121024 w 4664494"/>
              <a:gd name="connsiteY7" fmla="*/ 121024 h 618565"/>
              <a:gd name="connsiteX8" fmla="*/ 0 w 4664494"/>
              <a:gd name="connsiteY8" fmla="*/ 0 h 618565"/>
              <a:gd name="connsiteX0" fmla="*/ 4652683 w 4664494"/>
              <a:gd name="connsiteY0" fmla="*/ 618565 h 618565"/>
              <a:gd name="connsiteX1" fmla="*/ 4503068 w 4664494"/>
              <a:gd name="connsiteY1" fmla="*/ 295041 h 618565"/>
              <a:gd name="connsiteX2" fmla="*/ 4087906 w 4664494"/>
              <a:gd name="connsiteY2" fmla="*/ 242048 h 618565"/>
              <a:gd name="connsiteX3" fmla="*/ 2850777 w 4664494"/>
              <a:gd name="connsiteY3" fmla="*/ 268942 h 618565"/>
              <a:gd name="connsiteX4" fmla="*/ 1317812 w 4664494"/>
              <a:gd name="connsiteY4" fmla="*/ 255495 h 618565"/>
              <a:gd name="connsiteX5" fmla="*/ 793377 w 4664494"/>
              <a:gd name="connsiteY5" fmla="*/ 255495 h 618565"/>
              <a:gd name="connsiteX6" fmla="*/ 295471 w 4664494"/>
              <a:gd name="connsiteY6" fmla="*/ 343260 h 618565"/>
              <a:gd name="connsiteX7" fmla="*/ 121024 w 4664494"/>
              <a:gd name="connsiteY7" fmla="*/ 121024 h 618565"/>
              <a:gd name="connsiteX8" fmla="*/ 0 w 4664494"/>
              <a:gd name="connsiteY8" fmla="*/ 0 h 618565"/>
              <a:gd name="connsiteX0" fmla="*/ 4652683 w 4664494"/>
              <a:gd name="connsiteY0" fmla="*/ 618565 h 618565"/>
              <a:gd name="connsiteX1" fmla="*/ 4503068 w 4664494"/>
              <a:gd name="connsiteY1" fmla="*/ 295041 h 618565"/>
              <a:gd name="connsiteX2" fmla="*/ 4087906 w 4664494"/>
              <a:gd name="connsiteY2" fmla="*/ 242048 h 618565"/>
              <a:gd name="connsiteX3" fmla="*/ 2850777 w 4664494"/>
              <a:gd name="connsiteY3" fmla="*/ 268942 h 618565"/>
              <a:gd name="connsiteX4" fmla="*/ 1317812 w 4664494"/>
              <a:gd name="connsiteY4" fmla="*/ 255495 h 618565"/>
              <a:gd name="connsiteX5" fmla="*/ 793377 w 4664494"/>
              <a:gd name="connsiteY5" fmla="*/ 255495 h 618565"/>
              <a:gd name="connsiteX6" fmla="*/ 295471 w 4664494"/>
              <a:gd name="connsiteY6" fmla="*/ 343260 h 618565"/>
              <a:gd name="connsiteX7" fmla="*/ 81651 w 4664494"/>
              <a:gd name="connsiteY7" fmla="*/ 234888 h 618565"/>
              <a:gd name="connsiteX8" fmla="*/ 0 w 4664494"/>
              <a:gd name="connsiteY8" fmla="*/ 0 h 618565"/>
              <a:gd name="connsiteX0" fmla="*/ 4652683 w 4664494"/>
              <a:gd name="connsiteY0" fmla="*/ 618565 h 618565"/>
              <a:gd name="connsiteX1" fmla="*/ 4503068 w 4664494"/>
              <a:gd name="connsiteY1" fmla="*/ 295041 h 618565"/>
              <a:gd name="connsiteX2" fmla="*/ 4087906 w 4664494"/>
              <a:gd name="connsiteY2" fmla="*/ 242048 h 618565"/>
              <a:gd name="connsiteX3" fmla="*/ 2850777 w 4664494"/>
              <a:gd name="connsiteY3" fmla="*/ 268942 h 618565"/>
              <a:gd name="connsiteX4" fmla="*/ 1317812 w 4664494"/>
              <a:gd name="connsiteY4" fmla="*/ 255495 h 618565"/>
              <a:gd name="connsiteX5" fmla="*/ 754005 w 4664494"/>
              <a:gd name="connsiteY5" fmla="*/ 306101 h 618565"/>
              <a:gd name="connsiteX6" fmla="*/ 295471 w 4664494"/>
              <a:gd name="connsiteY6" fmla="*/ 343260 h 618565"/>
              <a:gd name="connsiteX7" fmla="*/ 81651 w 4664494"/>
              <a:gd name="connsiteY7" fmla="*/ 234888 h 618565"/>
              <a:gd name="connsiteX8" fmla="*/ 0 w 4664494"/>
              <a:gd name="connsiteY8" fmla="*/ 0 h 618565"/>
              <a:gd name="connsiteX0" fmla="*/ 4652683 w 4664494"/>
              <a:gd name="connsiteY0" fmla="*/ 618565 h 618565"/>
              <a:gd name="connsiteX1" fmla="*/ 4503068 w 4664494"/>
              <a:gd name="connsiteY1" fmla="*/ 295041 h 618565"/>
              <a:gd name="connsiteX2" fmla="*/ 4087906 w 4664494"/>
              <a:gd name="connsiteY2" fmla="*/ 242048 h 618565"/>
              <a:gd name="connsiteX3" fmla="*/ 2850777 w 4664494"/>
              <a:gd name="connsiteY3" fmla="*/ 268942 h 618565"/>
              <a:gd name="connsiteX4" fmla="*/ 1561922 w 4664494"/>
              <a:gd name="connsiteY4" fmla="*/ 306101 h 618565"/>
              <a:gd name="connsiteX5" fmla="*/ 754005 w 4664494"/>
              <a:gd name="connsiteY5" fmla="*/ 306101 h 618565"/>
              <a:gd name="connsiteX6" fmla="*/ 295471 w 4664494"/>
              <a:gd name="connsiteY6" fmla="*/ 343260 h 618565"/>
              <a:gd name="connsiteX7" fmla="*/ 81651 w 4664494"/>
              <a:gd name="connsiteY7" fmla="*/ 234888 h 618565"/>
              <a:gd name="connsiteX8" fmla="*/ 0 w 4664494"/>
              <a:gd name="connsiteY8" fmla="*/ 0 h 618565"/>
              <a:gd name="connsiteX0" fmla="*/ 4652683 w 4667022"/>
              <a:gd name="connsiteY0" fmla="*/ 618565 h 618565"/>
              <a:gd name="connsiteX1" fmla="*/ 4503068 w 4667022"/>
              <a:gd name="connsiteY1" fmla="*/ 295041 h 618565"/>
              <a:gd name="connsiteX2" fmla="*/ 3914667 w 4667022"/>
              <a:gd name="connsiteY2" fmla="*/ 280003 h 618565"/>
              <a:gd name="connsiteX3" fmla="*/ 2850777 w 4667022"/>
              <a:gd name="connsiteY3" fmla="*/ 268942 h 618565"/>
              <a:gd name="connsiteX4" fmla="*/ 1561922 w 4667022"/>
              <a:gd name="connsiteY4" fmla="*/ 306101 h 618565"/>
              <a:gd name="connsiteX5" fmla="*/ 754005 w 4667022"/>
              <a:gd name="connsiteY5" fmla="*/ 306101 h 618565"/>
              <a:gd name="connsiteX6" fmla="*/ 295471 w 4667022"/>
              <a:gd name="connsiteY6" fmla="*/ 343260 h 618565"/>
              <a:gd name="connsiteX7" fmla="*/ 81651 w 4667022"/>
              <a:gd name="connsiteY7" fmla="*/ 234888 h 618565"/>
              <a:gd name="connsiteX8" fmla="*/ 0 w 4667022"/>
              <a:gd name="connsiteY8" fmla="*/ 0 h 618565"/>
              <a:gd name="connsiteX0" fmla="*/ 4652683 w 4663592"/>
              <a:gd name="connsiteY0" fmla="*/ 618565 h 618565"/>
              <a:gd name="connsiteX1" fmla="*/ 4463696 w 4663592"/>
              <a:gd name="connsiteY1" fmla="*/ 320345 h 618565"/>
              <a:gd name="connsiteX2" fmla="*/ 3914667 w 4663592"/>
              <a:gd name="connsiteY2" fmla="*/ 280003 h 618565"/>
              <a:gd name="connsiteX3" fmla="*/ 2850777 w 4663592"/>
              <a:gd name="connsiteY3" fmla="*/ 268942 h 618565"/>
              <a:gd name="connsiteX4" fmla="*/ 1561922 w 4663592"/>
              <a:gd name="connsiteY4" fmla="*/ 306101 h 618565"/>
              <a:gd name="connsiteX5" fmla="*/ 754005 w 4663592"/>
              <a:gd name="connsiteY5" fmla="*/ 306101 h 618565"/>
              <a:gd name="connsiteX6" fmla="*/ 295471 w 4663592"/>
              <a:gd name="connsiteY6" fmla="*/ 343260 h 618565"/>
              <a:gd name="connsiteX7" fmla="*/ 81651 w 4663592"/>
              <a:gd name="connsiteY7" fmla="*/ 234888 h 618565"/>
              <a:gd name="connsiteX8" fmla="*/ 0 w 4663592"/>
              <a:gd name="connsiteY8" fmla="*/ 0 h 618565"/>
              <a:gd name="connsiteX0" fmla="*/ 4729001 w 4739910"/>
              <a:gd name="connsiteY0" fmla="*/ 618565 h 618565"/>
              <a:gd name="connsiteX1" fmla="*/ 4540014 w 4739910"/>
              <a:gd name="connsiteY1" fmla="*/ 320345 h 618565"/>
              <a:gd name="connsiteX2" fmla="*/ 3990985 w 4739910"/>
              <a:gd name="connsiteY2" fmla="*/ 280003 h 618565"/>
              <a:gd name="connsiteX3" fmla="*/ 2927095 w 4739910"/>
              <a:gd name="connsiteY3" fmla="*/ 268942 h 618565"/>
              <a:gd name="connsiteX4" fmla="*/ 1638240 w 4739910"/>
              <a:gd name="connsiteY4" fmla="*/ 306101 h 618565"/>
              <a:gd name="connsiteX5" fmla="*/ 830323 w 4739910"/>
              <a:gd name="connsiteY5" fmla="*/ 306101 h 618565"/>
              <a:gd name="connsiteX6" fmla="*/ 371789 w 4739910"/>
              <a:gd name="connsiteY6" fmla="*/ 343260 h 618565"/>
              <a:gd name="connsiteX7" fmla="*/ 16227 w 4739910"/>
              <a:gd name="connsiteY7" fmla="*/ 272843 h 618565"/>
              <a:gd name="connsiteX8" fmla="*/ 76318 w 4739910"/>
              <a:gd name="connsiteY8" fmla="*/ 0 h 618565"/>
              <a:gd name="connsiteX0" fmla="*/ 4818048 w 4828957"/>
              <a:gd name="connsiteY0" fmla="*/ 580610 h 580610"/>
              <a:gd name="connsiteX1" fmla="*/ 4629061 w 4828957"/>
              <a:gd name="connsiteY1" fmla="*/ 282390 h 580610"/>
              <a:gd name="connsiteX2" fmla="*/ 4080032 w 4828957"/>
              <a:gd name="connsiteY2" fmla="*/ 242048 h 580610"/>
              <a:gd name="connsiteX3" fmla="*/ 3016142 w 4828957"/>
              <a:gd name="connsiteY3" fmla="*/ 230987 h 580610"/>
              <a:gd name="connsiteX4" fmla="*/ 1727287 w 4828957"/>
              <a:gd name="connsiteY4" fmla="*/ 268146 h 580610"/>
              <a:gd name="connsiteX5" fmla="*/ 919370 w 4828957"/>
              <a:gd name="connsiteY5" fmla="*/ 268146 h 580610"/>
              <a:gd name="connsiteX6" fmla="*/ 460836 w 4828957"/>
              <a:gd name="connsiteY6" fmla="*/ 305305 h 580610"/>
              <a:gd name="connsiteX7" fmla="*/ 105274 w 4828957"/>
              <a:gd name="connsiteY7" fmla="*/ 234888 h 580610"/>
              <a:gd name="connsiteX8" fmla="*/ 0 w 4828957"/>
              <a:gd name="connsiteY8" fmla="*/ 0 h 580610"/>
              <a:gd name="connsiteX0" fmla="*/ 4818048 w 4828957"/>
              <a:gd name="connsiteY0" fmla="*/ 580610 h 580610"/>
              <a:gd name="connsiteX1" fmla="*/ 4629061 w 4828957"/>
              <a:gd name="connsiteY1" fmla="*/ 282390 h 580610"/>
              <a:gd name="connsiteX2" fmla="*/ 4080032 w 4828957"/>
              <a:gd name="connsiteY2" fmla="*/ 242048 h 580610"/>
              <a:gd name="connsiteX3" fmla="*/ 3016142 w 4828957"/>
              <a:gd name="connsiteY3" fmla="*/ 230987 h 580610"/>
              <a:gd name="connsiteX4" fmla="*/ 1727287 w 4828957"/>
              <a:gd name="connsiteY4" fmla="*/ 268146 h 580610"/>
              <a:gd name="connsiteX5" fmla="*/ 919370 w 4828957"/>
              <a:gd name="connsiteY5" fmla="*/ 268146 h 580610"/>
              <a:gd name="connsiteX6" fmla="*/ 460836 w 4828957"/>
              <a:gd name="connsiteY6" fmla="*/ 305305 h 580610"/>
              <a:gd name="connsiteX7" fmla="*/ 34404 w 4828957"/>
              <a:gd name="connsiteY7" fmla="*/ 260191 h 580610"/>
              <a:gd name="connsiteX8" fmla="*/ 0 w 4828957"/>
              <a:gd name="connsiteY8" fmla="*/ 0 h 580610"/>
              <a:gd name="connsiteX0" fmla="*/ 4818048 w 4828957"/>
              <a:gd name="connsiteY0" fmla="*/ 580610 h 580610"/>
              <a:gd name="connsiteX1" fmla="*/ 4629061 w 4828957"/>
              <a:gd name="connsiteY1" fmla="*/ 282390 h 580610"/>
              <a:gd name="connsiteX2" fmla="*/ 4080032 w 4828957"/>
              <a:gd name="connsiteY2" fmla="*/ 242048 h 580610"/>
              <a:gd name="connsiteX3" fmla="*/ 3016142 w 4828957"/>
              <a:gd name="connsiteY3" fmla="*/ 230987 h 580610"/>
              <a:gd name="connsiteX4" fmla="*/ 1727287 w 4828957"/>
              <a:gd name="connsiteY4" fmla="*/ 268146 h 580610"/>
              <a:gd name="connsiteX5" fmla="*/ 919370 w 4828957"/>
              <a:gd name="connsiteY5" fmla="*/ 268146 h 580610"/>
              <a:gd name="connsiteX6" fmla="*/ 382091 w 4828957"/>
              <a:gd name="connsiteY6" fmla="*/ 292655 h 580610"/>
              <a:gd name="connsiteX7" fmla="*/ 34404 w 4828957"/>
              <a:gd name="connsiteY7" fmla="*/ 260191 h 580610"/>
              <a:gd name="connsiteX8" fmla="*/ 0 w 4828957"/>
              <a:gd name="connsiteY8" fmla="*/ 0 h 580610"/>
              <a:gd name="connsiteX0" fmla="*/ 4818048 w 4827159"/>
              <a:gd name="connsiteY0" fmla="*/ 580610 h 580610"/>
              <a:gd name="connsiteX1" fmla="*/ 4597563 w 4827159"/>
              <a:gd name="connsiteY1" fmla="*/ 322489 h 580610"/>
              <a:gd name="connsiteX2" fmla="*/ 4080032 w 4827159"/>
              <a:gd name="connsiteY2" fmla="*/ 242048 h 580610"/>
              <a:gd name="connsiteX3" fmla="*/ 3016142 w 4827159"/>
              <a:gd name="connsiteY3" fmla="*/ 230987 h 580610"/>
              <a:gd name="connsiteX4" fmla="*/ 1727287 w 4827159"/>
              <a:gd name="connsiteY4" fmla="*/ 268146 h 580610"/>
              <a:gd name="connsiteX5" fmla="*/ 919370 w 4827159"/>
              <a:gd name="connsiteY5" fmla="*/ 268146 h 580610"/>
              <a:gd name="connsiteX6" fmla="*/ 382091 w 4827159"/>
              <a:gd name="connsiteY6" fmla="*/ 292655 h 580610"/>
              <a:gd name="connsiteX7" fmla="*/ 34404 w 4827159"/>
              <a:gd name="connsiteY7" fmla="*/ 260191 h 580610"/>
              <a:gd name="connsiteX8" fmla="*/ 0 w 4827159"/>
              <a:gd name="connsiteY8" fmla="*/ 0 h 580610"/>
              <a:gd name="connsiteX0" fmla="*/ 4818048 w 4827343"/>
              <a:gd name="connsiteY0" fmla="*/ 580610 h 580610"/>
              <a:gd name="connsiteX1" fmla="*/ 4597563 w 4827343"/>
              <a:gd name="connsiteY1" fmla="*/ 322489 h 580610"/>
              <a:gd name="connsiteX2" fmla="*/ 4056409 w 4827343"/>
              <a:gd name="connsiteY2" fmla="*/ 302197 h 580610"/>
              <a:gd name="connsiteX3" fmla="*/ 3016142 w 4827343"/>
              <a:gd name="connsiteY3" fmla="*/ 230987 h 580610"/>
              <a:gd name="connsiteX4" fmla="*/ 1727287 w 4827343"/>
              <a:gd name="connsiteY4" fmla="*/ 268146 h 580610"/>
              <a:gd name="connsiteX5" fmla="*/ 919370 w 4827343"/>
              <a:gd name="connsiteY5" fmla="*/ 268146 h 580610"/>
              <a:gd name="connsiteX6" fmla="*/ 382091 w 4827343"/>
              <a:gd name="connsiteY6" fmla="*/ 292655 h 580610"/>
              <a:gd name="connsiteX7" fmla="*/ 34404 w 4827343"/>
              <a:gd name="connsiteY7" fmla="*/ 260191 h 580610"/>
              <a:gd name="connsiteX8" fmla="*/ 0 w 4827343"/>
              <a:gd name="connsiteY8" fmla="*/ 0 h 580610"/>
              <a:gd name="connsiteX0" fmla="*/ 4818048 w 4827343"/>
              <a:gd name="connsiteY0" fmla="*/ 580610 h 580610"/>
              <a:gd name="connsiteX1" fmla="*/ 4597563 w 4827343"/>
              <a:gd name="connsiteY1" fmla="*/ 322489 h 580610"/>
              <a:gd name="connsiteX2" fmla="*/ 4056409 w 4827343"/>
              <a:gd name="connsiteY2" fmla="*/ 302197 h 580610"/>
              <a:gd name="connsiteX3" fmla="*/ 3008268 w 4827343"/>
              <a:gd name="connsiteY3" fmla="*/ 311184 h 580610"/>
              <a:gd name="connsiteX4" fmla="*/ 1727287 w 4827343"/>
              <a:gd name="connsiteY4" fmla="*/ 268146 h 580610"/>
              <a:gd name="connsiteX5" fmla="*/ 919370 w 4827343"/>
              <a:gd name="connsiteY5" fmla="*/ 268146 h 580610"/>
              <a:gd name="connsiteX6" fmla="*/ 382091 w 4827343"/>
              <a:gd name="connsiteY6" fmla="*/ 292655 h 580610"/>
              <a:gd name="connsiteX7" fmla="*/ 34404 w 4827343"/>
              <a:gd name="connsiteY7" fmla="*/ 260191 h 580610"/>
              <a:gd name="connsiteX8" fmla="*/ 0 w 4827343"/>
              <a:gd name="connsiteY8" fmla="*/ 0 h 580610"/>
              <a:gd name="connsiteX0" fmla="*/ 4818048 w 4827343"/>
              <a:gd name="connsiteY0" fmla="*/ 580610 h 580610"/>
              <a:gd name="connsiteX1" fmla="*/ 4597563 w 4827343"/>
              <a:gd name="connsiteY1" fmla="*/ 322489 h 580610"/>
              <a:gd name="connsiteX2" fmla="*/ 4056409 w 4827343"/>
              <a:gd name="connsiteY2" fmla="*/ 302197 h 580610"/>
              <a:gd name="connsiteX3" fmla="*/ 3008268 w 4827343"/>
              <a:gd name="connsiteY3" fmla="*/ 311184 h 580610"/>
              <a:gd name="connsiteX4" fmla="*/ 1727287 w 4827343"/>
              <a:gd name="connsiteY4" fmla="*/ 308245 h 580610"/>
              <a:gd name="connsiteX5" fmla="*/ 919370 w 4827343"/>
              <a:gd name="connsiteY5" fmla="*/ 268146 h 580610"/>
              <a:gd name="connsiteX6" fmla="*/ 382091 w 4827343"/>
              <a:gd name="connsiteY6" fmla="*/ 292655 h 580610"/>
              <a:gd name="connsiteX7" fmla="*/ 34404 w 4827343"/>
              <a:gd name="connsiteY7" fmla="*/ 260191 h 580610"/>
              <a:gd name="connsiteX8" fmla="*/ 0 w 4827343"/>
              <a:gd name="connsiteY8" fmla="*/ 0 h 580610"/>
              <a:gd name="connsiteX0" fmla="*/ 4818048 w 4827343"/>
              <a:gd name="connsiteY0" fmla="*/ 580610 h 580610"/>
              <a:gd name="connsiteX1" fmla="*/ 4597563 w 4827343"/>
              <a:gd name="connsiteY1" fmla="*/ 322489 h 580610"/>
              <a:gd name="connsiteX2" fmla="*/ 4056409 w 4827343"/>
              <a:gd name="connsiteY2" fmla="*/ 302197 h 580610"/>
              <a:gd name="connsiteX3" fmla="*/ 3008268 w 4827343"/>
              <a:gd name="connsiteY3" fmla="*/ 311184 h 580610"/>
              <a:gd name="connsiteX4" fmla="*/ 1727287 w 4827343"/>
              <a:gd name="connsiteY4" fmla="*/ 308245 h 580610"/>
              <a:gd name="connsiteX5" fmla="*/ 856374 w 4827343"/>
              <a:gd name="connsiteY5" fmla="*/ 308245 h 580610"/>
              <a:gd name="connsiteX6" fmla="*/ 382091 w 4827343"/>
              <a:gd name="connsiteY6" fmla="*/ 292655 h 580610"/>
              <a:gd name="connsiteX7" fmla="*/ 34404 w 4827343"/>
              <a:gd name="connsiteY7" fmla="*/ 260191 h 580610"/>
              <a:gd name="connsiteX8" fmla="*/ 0 w 4827343"/>
              <a:gd name="connsiteY8" fmla="*/ 0 h 580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27343" h="580610">
                <a:moveTo>
                  <a:pt x="4818048" y="580610"/>
                </a:moveTo>
                <a:cubicBezTo>
                  <a:pt x="4865112" y="443898"/>
                  <a:pt x="4724503" y="368891"/>
                  <a:pt x="4597563" y="322489"/>
                </a:cubicBezTo>
                <a:cubicBezTo>
                  <a:pt x="4470623" y="276087"/>
                  <a:pt x="4321291" y="304081"/>
                  <a:pt x="4056409" y="302197"/>
                </a:cubicBezTo>
                <a:lnTo>
                  <a:pt x="3008268" y="311184"/>
                </a:lnTo>
                <a:lnTo>
                  <a:pt x="1727287" y="308245"/>
                </a:lnTo>
                <a:lnTo>
                  <a:pt x="856374" y="308245"/>
                </a:lnTo>
                <a:cubicBezTo>
                  <a:pt x="701733" y="306004"/>
                  <a:pt x="519086" y="300664"/>
                  <a:pt x="382091" y="292655"/>
                </a:cubicBezTo>
                <a:cubicBezTo>
                  <a:pt x="245096" y="284646"/>
                  <a:pt x="99398" y="300532"/>
                  <a:pt x="34404" y="260191"/>
                </a:cubicBezTo>
                <a:cubicBezTo>
                  <a:pt x="-30590" y="219850"/>
                  <a:pt x="28015" y="40341"/>
                  <a:pt x="0" y="0"/>
                </a:cubicBezTo>
              </a:path>
            </a:pathLst>
          </a:custGeom>
          <a:noFill/>
          <a:ln w="38100">
            <a:solidFill>
              <a:srgbClr val="820024"/>
            </a:solidFill>
            <a:tailEnd type="stealth"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76" name="Freeform 175">
            <a:extLst>
              <a:ext uri="{FF2B5EF4-FFF2-40B4-BE49-F238E27FC236}">
                <a16:creationId xmlns:a16="http://schemas.microsoft.com/office/drawing/2014/main" id="{F77A986B-E6CE-CD46-A5A3-6795D9F30721}"/>
              </a:ext>
            </a:extLst>
          </p:cNvPr>
          <p:cNvSpPr/>
          <p:nvPr/>
        </p:nvSpPr>
        <p:spPr>
          <a:xfrm rot="10800000" flipH="1">
            <a:off x="1645980" y="2153272"/>
            <a:ext cx="49922" cy="563430"/>
          </a:xfrm>
          <a:custGeom>
            <a:avLst/>
            <a:gdLst>
              <a:gd name="connsiteX0" fmla="*/ 2587 w 2587"/>
              <a:gd name="connsiteY0" fmla="*/ 726141 h 726141"/>
              <a:gd name="connsiteX1" fmla="*/ 2587 w 2587"/>
              <a:gd name="connsiteY1" fmla="*/ 0 h 726141"/>
              <a:gd name="connsiteX0" fmla="*/ 12588 w 12588"/>
              <a:gd name="connsiteY0" fmla="*/ 10503 h 10503"/>
              <a:gd name="connsiteX1" fmla="*/ 8660 w 12588"/>
              <a:gd name="connsiteY1" fmla="*/ 0 h 10503"/>
              <a:gd name="connsiteX0" fmla="*/ 5824 w 5824"/>
              <a:gd name="connsiteY0" fmla="*/ 10503 h 10503"/>
              <a:gd name="connsiteX1" fmla="*/ 1896 w 5824"/>
              <a:gd name="connsiteY1" fmla="*/ 0 h 10503"/>
              <a:gd name="connsiteX0" fmla="*/ 25449 w 25449"/>
              <a:gd name="connsiteY0" fmla="*/ 10186 h 10186"/>
              <a:gd name="connsiteX1" fmla="*/ 375 w 25449"/>
              <a:gd name="connsiteY1" fmla="*/ 0 h 10186"/>
              <a:gd name="connsiteX0" fmla="*/ 31454 w 31454"/>
              <a:gd name="connsiteY0" fmla="*/ 9814 h 9814"/>
              <a:gd name="connsiteX1" fmla="*/ 271 w 31454"/>
              <a:gd name="connsiteY1" fmla="*/ 0 h 9814"/>
              <a:gd name="connsiteX0" fmla="*/ 9952 w 10643"/>
              <a:gd name="connsiteY0" fmla="*/ 10000 h 10000"/>
              <a:gd name="connsiteX1" fmla="*/ 38 w 10643"/>
              <a:gd name="connsiteY1" fmla="*/ 0 h 10000"/>
              <a:gd name="connsiteX0" fmla="*/ 3184 w 4316"/>
              <a:gd name="connsiteY0" fmla="*/ 11137 h 11137"/>
              <a:gd name="connsiteX1" fmla="*/ 68 w 4316"/>
              <a:gd name="connsiteY1" fmla="*/ 0 h 11137"/>
            </a:gdLst>
            <a:ahLst/>
            <a:cxnLst>
              <a:cxn ang="0">
                <a:pos x="connsiteX0" y="connsiteY0"/>
              </a:cxn>
              <a:cxn ang="0">
                <a:pos x="connsiteX1" y="connsiteY1"/>
              </a:cxn>
            </a:cxnLst>
            <a:rect l="l" t="t" r="r" b="b"/>
            <a:pathLst>
              <a:path w="4316" h="11137">
                <a:moveTo>
                  <a:pt x="3184" y="11137"/>
                </a:moveTo>
                <a:cubicBezTo>
                  <a:pt x="7196" y="6935"/>
                  <a:pt x="-812" y="1886"/>
                  <a:pt x="68" y="0"/>
                </a:cubicBezTo>
              </a:path>
            </a:pathLst>
          </a:custGeom>
          <a:noFill/>
          <a:ln w="38100">
            <a:solidFill>
              <a:srgbClr val="820024"/>
            </a:solidFill>
            <a:tailEnd type="stealth"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77" name="Freeform 176">
            <a:extLst>
              <a:ext uri="{FF2B5EF4-FFF2-40B4-BE49-F238E27FC236}">
                <a16:creationId xmlns:a16="http://schemas.microsoft.com/office/drawing/2014/main" id="{03D693B3-3AB6-454A-8C7A-B5765A8651A2}"/>
              </a:ext>
            </a:extLst>
          </p:cNvPr>
          <p:cNvSpPr/>
          <p:nvPr/>
        </p:nvSpPr>
        <p:spPr>
          <a:xfrm rot="10800000">
            <a:off x="1479799" y="1156265"/>
            <a:ext cx="25076" cy="528608"/>
          </a:xfrm>
          <a:custGeom>
            <a:avLst/>
            <a:gdLst>
              <a:gd name="connsiteX0" fmla="*/ 2587 w 2587"/>
              <a:gd name="connsiteY0" fmla="*/ 726141 h 726141"/>
              <a:gd name="connsiteX1" fmla="*/ 2587 w 2587"/>
              <a:gd name="connsiteY1" fmla="*/ 0 h 726141"/>
              <a:gd name="connsiteX0" fmla="*/ 12710 w 12710"/>
              <a:gd name="connsiteY0" fmla="*/ 10365 h 10365"/>
              <a:gd name="connsiteX1" fmla="*/ 8607 w 12710"/>
              <a:gd name="connsiteY1" fmla="*/ 0 h 10365"/>
              <a:gd name="connsiteX0" fmla="*/ 6048 w 6048"/>
              <a:gd name="connsiteY0" fmla="*/ 10365 h 10365"/>
              <a:gd name="connsiteX1" fmla="*/ 1945 w 6048"/>
              <a:gd name="connsiteY1" fmla="*/ 0 h 10365"/>
              <a:gd name="connsiteX0" fmla="*/ 11008 w 11008"/>
              <a:gd name="connsiteY0" fmla="*/ 9912 h 9912"/>
              <a:gd name="connsiteX1" fmla="*/ 2528 w 11008"/>
              <a:gd name="connsiteY1" fmla="*/ 0 h 9912"/>
              <a:gd name="connsiteX0" fmla="*/ 8238 w 8238"/>
              <a:gd name="connsiteY0" fmla="*/ 10000 h 10000"/>
              <a:gd name="connsiteX1" fmla="*/ 535 w 8238"/>
              <a:gd name="connsiteY1" fmla="*/ 0 h 10000"/>
            </a:gdLst>
            <a:ahLst/>
            <a:cxnLst>
              <a:cxn ang="0">
                <a:pos x="connsiteX0" y="connsiteY0"/>
              </a:cxn>
              <a:cxn ang="0">
                <a:pos x="connsiteX1" y="connsiteY1"/>
              </a:cxn>
            </a:cxnLst>
            <a:rect l="l" t="t" r="r" b="b"/>
            <a:pathLst>
              <a:path w="8238" h="10000">
                <a:moveTo>
                  <a:pt x="8238" y="10000"/>
                </a:moveTo>
                <a:cubicBezTo>
                  <a:pt x="7550" y="5886"/>
                  <a:pt x="-2380" y="2658"/>
                  <a:pt x="535" y="0"/>
                </a:cubicBezTo>
              </a:path>
            </a:pathLst>
          </a:custGeom>
          <a:noFill/>
          <a:ln w="38100">
            <a:solidFill>
              <a:srgbClr val="820024"/>
            </a:solidFill>
            <a:tailEnd type="stealth"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178" name="Group 177">
            <a:extLst>
              <a:ext uri="{FF2B5EF4-FFF2-40B4-BE49-F238E27FC236}">
                <a16:creationId xmlns:a16="http://schemas.microsoft.com/office/drawing/2014/main" id="{239BBB24-DDFB-4345-B5BF-A2BA0C9921A7}"/>
              </a:ext>
            </a:extLst>
          </p:cNvPr>
          <p:cNvGrpSpPr/>
          <p:nvPr/>
        </p:nvGrpSpPr>
        <p:grpSpPr>
          <a:xfrm>
            <a:off x="132186" y="3606270"/>
            <a:ext cx="1168314" cy="688656"/>
            <a:chOff x="10181414" y="4051265"/>
            <a:chExt cx="1168314" cy="983332"/>
          </a:xfrm>
        </p:grpSpPr>
        <p:sp>
          <p:nvSpPr>
            <p:cNvPr id="179" name="Rectangle 178">
              <a:extLst>
                <a:ext uri="{FF2B5EF4-FFF2-40B4-BE49-F238E27FC236}">
                  <a16:creationId xmlns:a16="http://schemas.microsoft.com/office/drawing/2014/main" id="{B9DEB7EC-F6D1-0249-BBD6-1FF0AE07A5A5}"/>
                </a:ext>
              </a:extLst>
            </p:cNvPr>
            <p:cNvSpPr/>
            <p:nvPr/>
          </p:nvSpPr>
          <p:spPr bwMode="gray">
            <a:xfrm>
              <a:off x="10181414" y="4051265"/>
              <a:ext cx="1168313" cy="969495"/>
            </a:xfrm>
            <a:prstGeom prst="rect">
              <a:avLst/>
            </a:prstGeom>
            <a:gradFill>
              <a:gsLst>
                <a:gs pos="0">
                  <a:schemeClr val="accent4"/>
                </a:gs>
                <a:gs pos="98000">
                  <a:schemeClr val="accent4"/>
                </a:gs>
                <a:gs pos="98000">
                  <a:schemeClr val="accent6"/>
                </a:gs>
              </a:gsLst>
              <a:lin ang="5400000" scaled="1"/>
            </a:gradFill>
          </p:spPr>
          <p:txBody>
            <a:bodyPr vert="horz" lIns="594360" tIns="457200" rIns="457200" bIns="457200" rtlCol="0">
              <a:noAutofit/>
            </a:bodyPr>
            <a:lstStyle/>
            <a:p>
              <a:pPr>
                <a:lnSpc>
                  <a:spcPct val="90000"/>
                </a:lnSpc>
                <a:spcBef>
                  <a:spcPts val="1500"/>
                </a:spcBef>
                <a:buClr>
                  <a:schemeClr val="tx1">
                    <a:lumMod val="60000"/>
                    <a:lumOff val="40000"/>
                  </a:schemeClr>
                </a:buClr>
                <a:buSzPct val="90000"/>
              </a:pPr>
              <a:endParaRPr lang="en-US" sz="1600" dirty="0">
                <a:solidFill>
                  <a:schemeClr val="bg1"/>
                </a:solidFill>
              </a:endParaRPr>
            </a:p>
          </p:txBody>
        </p:sp>
        <p:sp>
          <p:nvSpPr>
            <p:cNvPr id="180" name="Rectangle 179">
              <a:extLst>
                <a:ext uri="{FF2B5EF4-FFF2-40B4-BE49-F238E27FC236}">
                  <a16:creationId xmlns:a16="http://schemas.microsoft.com/office/drawing/2014/main" id="{B3F096D5-EA9F-444F-A37D-3949671979A4}"/>
                </a:ext>
              </a:extLst>
            </p:cNvPr>
            <p:cNvSpPr/>
            <p:nvPr/>
          </p:nvSpPr>
          <p:spPr>
            <a:xfrm>
              <a:off x="10181415" y="4111701"/>
              <a:ext cx="1168313" cy="922896"/>
            </a:xfrm>
            <a:prstGeom prst="rect">
              <a:avLst/>
            </a:prstGeom>
          </p:spPr>
          <p:txBody>
            <a:bodyPr wrap="square">
              <a:spAutoFit/>
            </a:bodyPr>
            <a:lstStyle/>
            <a:p>
              <a:pPr algn="ctr"/>
              <a:r>
                <a:rPr lang="en-US" sz="1200" b="1" dirty="0">
                  <a:solidFill>
                    <a:schemeClr val="bg1"/>
                  </a:solidFill>
                  <a:ea typeface="Gotham Rounded Book" charset="0"/>
                  <a:cs typeface="Gotham Rounded Book" charset="0"/>
                </a:rPr>
                <a:t>3. Routing Decision on Tier 1 DR</a:t>
              </a:r>
            </a:p>
          </p:txBody>
        </p:sp>
      </p:grpSp>
      <p:grpSp>
        <p:nvGrpSpPr>
          <p:cNvPr id="181" name="Group 180">
            <a:extLst>
              <a:ext uri="{FF2B5EF4-FFF2-40B4-BE49-F238E27FC236}">
                <a16:creationId xmlns:a16="http://schemas.microsoft.com/office/drawing/2014/main" id="{C0C126C0-1E93-C94A-B40E-41077F8B1F44}"/>
              </a:ext>
            </a:extLst>
          </p:cNvPr>
          <p:cNvGrpSpPr/>
          <p:nvPr/>
        </p:nvGrpSpPr>
        <p:grpSpPr>
          <a:xfrm>
            <a:off x="1569282" y="4908768"/>
            <a:ext cx="1825737" cy="471475"/>
            <a:chOff x="9416611" y="1601861"/>
            <a:chExt cx="1825737" cy="471475"/>
          </a:xfrm>
        </p:grpSpPr>
        <p:sp>
          <p:nvSpPr>
            <p:cNvPr id="182" name="Rectangle 181">
              <a:extLst>
                <a:ext uri="{FF2B5EF4-FFF2-40B4-BE49-F238E27FC236}">
                  <a16:creationId xmlns:a16="http://schemas.microsoft.com/office/drawing/2014/main" id="{1D7E186F-1163-CC4B-9B34-3972783A0DBF}"/>
                </a:ext>
              </a:extLst>
            </p:cNvPr>
            <p:cNvSpPr/>
            <p:nvPr/>
          </p:nvSpPr>
          <p:spPr bwMode="gray">
            <a:xfrm>
              <a:off x="9742114" y="1612337"/>
              <a:ext cx="1152861" cy="460999"/>
            </a:xfrm>
            <a:prstGeom prst="rect">
              <a:avLst/>
            </a:prstGeom>
            <a:gradFill>
              <a:gsLst>
                <a:gs pos="0">
                  <a:schemeClr val="accent1"/>
                </a:gs>
                <a:gs pos="98000">
                  <a:schemeClr val="accent1"/>
                </a:gs>
                <a:gs pos="98000">
                  <a:schemeClr val="accent3"/>
                </a:gs>
              </a:gsLst>
              <a:lin ang="5400000" scaled="1"/>
            </a:gradFill>
          </p:spPr>
          <p:txBody>
            <a:bodyPr vert="horz" lIns="594360" tIns="457200" rIns="457200" bIns="0" rtlCol="0">
              <a:noAutofit/>
            </a:bodyPr>
            <a:lstStyle/>
            <a:p>
              <a:pPr>
                <a:lnSpc>
                  <a:spcPct val="90000"/>
                </a:lnSpc>
                <a:spcBef>
                  <a:spcPts val="1500"/>
                </a:spcBef>
                <a:buClr>
                  <a:schemeClr val="tx1">
                    <a:lumMod val="60000"/>
                    <a:lumOff val="40000"/>
                  </a:schemeClr>
                </a:buClr>
                <a:buSzPct val="90000"/>
              </a:pPr>
              <a:endParaRPr lang="en-US" sz="1600" dirty="0">
                <a:solidFill>
                  <a:schemeClr val="bg1"/>
                </a:solidFill>
              </a:endParaRPr>
            </a:p>
          </p:txBody>
        </p:sp>
        <p:sp>
          <p:nvSpPr>
            <p:cNvPr id="183" name="Rectangle 182">
              <a:extLst>
                <a:ext uri="{FF2B5EF4-FFF2-40B4-BE49-F238E27FC236}">
                  <a16:creationId xmlns:a16="http://schemas.microsoft.com/office/drawing/2014/main" id="{B29E4833-AB01-5C4C-BC13-433E75F1B017}"/>
                </a:ext>
              </a:extLst>
            </p:cNvPr>
            <p:cNvSpPr/>
            <p:nvPr/>
          </p:nvSpPr>
          <p:spPr>
            <a:xfrm>
              <a:off x="9416611" y="1601861"/>
              <a:ext cx="1825737" cy="461665"/>
            </a:xfrm>
            <a:prstGeom prst="rect">
              <a:avLst/>
            </a:prstGeom>
          </p:spPr>
          <p:txBody>
            <a:bodyPr wrap="square">
              <a:spAutoFit/>
            </a:bodyPr>
            <a:lstStyle/>
            <a:p>
              <a:pPr algn="ctr"/>
              <a:r>
                <a:rPr lang="en-US" sz="1200" b="1" dirty="0">
                  <a:solidFill>
                    <a:schemeClr val="bg1"/>
                  </a:solidFill>
                  <a:ea typeface="Gotham Rounded Book" charset="0"/>
                  <a:cs typeface="Gotham Rounded Book" charset="0"/>
                </a:rPr>
                <a:t>4. </a:t>
              </a:r>
              <a:r>
                <a:rPr lang="en-US" sz="1200" b="1" dirty="0" err="1">
                  <a:solidFill>
                    <a:schemeClr val="bg1"/>
                  </a:solidFill>
                  <a:ea typeface="Gotham Rounded Book" charset="0"/>
                  <a:cs typeface="Gotham Rounded Book" charset="0"/>
                </a:rPr>
                <a:t>Geneve</a:t>
              </a:r>
              <a:r>
                <a:rPr lang="en-US" sz="1200" b="1" dirty="0">
                  <a:solidFill>
                    <a:schemeClr val="bg1"/>
                  </a:solidFill>
                  <a:ea typeface="Gotham Rounded Book" charset="0"/>
                  <a:cs typeface="Gotham Rounded Book" charset="0"/>
                </a:rPr>
                <a:t> Encapsulation</a:t>
              </a:r>
            </a:p>
          </p:txBody>
        </p:sp>
      </p:grpSp>
      <p:grpSp>
        <p:nvGrpSpPr>
          <p:cNvPr id="184" name="Group 183">
            <a:extLst>
              <a:ext uri="{FF2B5EF4-FFF2-40B4-BE49-F238E27FC236}">
                <a16:creationId xmlns:a16="http://schemas.microsoft.com/office/drawing/2014/main" id="{55DA3DB7-9250-B64A-8362-697E9C0172D2}"/>
              </a:ext>
            </a:extLst>
          </p:cNvPr>
          <p:cNvGrpSpPr/>
          <p:nvPr/>
        </p:nvGrpSpPr>
        <p:grpSpPr>
          <a:xfrm>
            <a:off x="143428" y="2507245"/>
            <a:ext cx="1168314" cy="688656"/>
            <a:chOff x="10181414" y="4051265"/>
            <a:chExt cx="1168314" cy="983332"/>
          </a:xfrm>
        </p:grpSpPr>
        <p:sp>
          <p:nvSpPr>
            <p:cNvPr id="185" name="Rectangle 184">
              <a:extLst>
                <a:ext uri="{FF2B5EF4-FFF2-40B4-BE49-F238E27FC236}">
                  <a16:creationId xmlns:a16="http://schemas.microsoft.com/office/drawing/2014/main" id="{025BEE5C-6947-7C45-9C47-8A5BFFBB6795}"/>
                </a:ext>
              </a:extLst>
            </p:cNvPr>
            <p:cNvSpPr/>
            <p:nvPr/>
          </p:nvSpPr>
          <p:spPr bwMode="gray">
            <a:xfrm>
              <a:off x="10181414" y="4051265"/>
              <a:ext cx="1168313" cy="969495"/>
            </a:xfrm>
            <a:prstGeom prst="rect">
              <a:avLst/>
            </a:prstGeom>
            <a:solidFill>
              <a:srgbClr val="002060"/>
            </a:solidFill>
          </p:spPr>
          <p:txBody>
            <a:bodyPr vert="horz" lIns="594360" tIns="457200" rIns="457200" bIns="457200" rtlCol="0">
              <a:noAutofit/>
            </a:bodyPr>
            <a:lstStyle/>
            <a:p>
              <a:pPr>
                <a:lnSpc>
                  <a:spcPct val="90000"/>
                </a:lnSpc>
                <a:spcBef>
                  <a:spcPts val="1500"/>
                </a:spcBef>
                <a:buClr>
                  <a:schemeClr val="tx1">
                    <a:lumMod val="60000"/>
                    <a:lumOff val="40000"/>
                  </a:schemeClr>
                </a:buClr>
                <a:buSzPct val="90000"/>
              </a:pPr>
              <a:endParaRPr lang="en-US" sz="1600" dirty="0">
                <a:solidFill>
                  <a:schemeClr val="bg1"/>
                </a:solidFill>
              </a:endParaRPr>
            </a:p>
          </p:txBody>
        </p:sp>
        <p:sp>
          <p:nvSpPr>
            <p:cNvPr id="186" name="Rectangle 185">
              <a:extLst>
                <a:ext uri="{FF2B5EF4-FFF2-40B4-BE49-F238E27FC236}">
                  <a16:creationId xmlns:a16="http://schemas.microsoft.com/office/drawing/2014/main" id="{321B9A49-D6B8-6B45-B7E1-C29CDFE07CDA}"/>
                </a:ext>
              </a:extLst>
            </p:cNvPr>
            <p:cNvSpPr/>
            <p:nvPr/>
          </p:nvSpPr>
          <p:spPr>
            <a:xfrm>
              <a:off x="10181415" y="4111701"/>
              <a:ext cx="1168313" cy="922896"/>
            </a:xfrm>
            <a:prstGeom prst="rect">
              <a:avLst/>
            </a:prstGeom>
          </p:spPr>
          <p:txBody>
            <a:bodyPr wrap="square">
              <a:spAutoFit/>
            </a:bodyPr>
            <a:lstStyle/>
            <a:p>
              <a:pPr algn="ctr"/>
              <a:r>
                <a:rPr lang="en-US" sz="1200" b="1" dirty="0">
                  <a:solidFill>
                    <a:schemeClr val="bg1"/>
                  </a:solidFill>
                  <a:ea typeface="Gotham Rounded Book" charset="0"/>
                  <a:cs typeface="Gotham Rounded Book" charset="0"/>
                </a:rPr>
                <a:t>2. Routing Decision on Tier 0 DR</a:t>
              </a:r>
            </a:p>
          </p:txBody>
        </p:sp>
      </p:grpSp>
      <p:grpSp>
        <p:nvGrpSpPr>
          <p:cNvPr id="187" name="Group 186">
            <a:extLst>
              <a:ext uri="{FF2B5EF4-FFF2-40B4-BE49-F238E27FC236}">
                <a16:creationId xmlns:a16="http://schemas.microsoft.com/office/drawing/2014/main" id="{CB3AB7EC-B712-0943-8E89-B8FA6D0560D6}"/>
              </a:ext>
            </a:extLst>
          </p:cNvPr>
          <p:cNvGrpSpPr/>
          <p:nvPr/>
        </p:nvGrpSpPr>
        <p:grpSpPr>
          <a:xfrm>
            <a:off x="133798" y="1589011"/>
            <a:ext cx="1168314" cy="688656"/>
            <a:chOff x="10181414" y="4051265"/>
            <a:chExt cx="1168314" cy="983332"/>
          </a:xfrm>
        </p:grpSpPr>
        <p:sp>
          <p:nvSpPr>
            <p:cNvPr id="188" name="Rectangle 187">
              <a:extLst>
                <a:ext uri="{FF2B5EF4-FFF2-40B4-BE49-F238E27FC236}">
                  <a16:creationId xmlns:a16="http://schemas.microsoft.com/office/drawing/2014/main" id="{8450ECCF-DB3A-F647-83A8-65903A61FD12}"/>
                </a:ext>
              </a:extLst>
            </p:cNvPr>
            <p:cNvSpPr/>
            <p:nvPr/>
          </p:nvSpPr>
          <p:spPr bwMode="gray">
            <a:xfrm>
              <a:off x="10181414" y="4051265"/>
              <a:ext cx="1168313" cy="969495"/>
            </a:xfrm>
            <a:prstGeom prst="rect">
              <a:avLst/>
            </a:prstGeom>
            <a:solidFill>
              <a:srgbClr val="002060"/>
            </a:solidFill>
          </p:spPr>
          <p:txBody>
            <a:bodyPr vert="horz" lIns="594360" tIns="457200" rIns="457200" bIns="457200" rtlCol="0">
              <a:noAutofit/>
            </a:bodyPr>
            <a:lstStyle/>
            <a:p>
              <a:pPr>
                <a:lnSpc>
                  <a:spcPct val="90000"/>
                </a:lnSpc>
                <a:spcBef>
                  <a:spcPts val="1500"/>
                </a:spcBef>
                <a:buClr>
                  <a:schemeClr val="tx1">
                    <a:lumMod val="60000"/>
                    <a:lumOff val="40000"/>
                  </a:schemeClr>
                </a:buClr>
                <a:buSzPct val="90000"/>
              </a:pPr>
              <a:endParaRPr lang="en-US" sz="1600" dirty="0">
                <a:solidFill>
                  <a:schemeClr val="bg1"/>
                </a:solidFill>
              </a:endParaRPr>
            </a:p>
          </p:txBody>
        </p:sp>
        <p:sp>
          <p:nvSpPr>
            <p:cNvPr id="189" name="Rectangle 188">
              <a:extLst>
                <a:ext uri="{FF2B5EF4-FFF2-40B4-BE49-F238E27FC236}">
                  <a16:creationId xmlns:a16="http://schemas.microsoft.com/office/drawing/2014/main" id="{2EC8469B-47F8-9A43-AC1D-0AB80E488997}"/>
                </a:ext>
              </a:extLst>
            </p:cNvPr>
            <p:cNvSpPr/>
            <p:nvPr/>
          </p:nvSpPr>
          <p:spPr>
            <a:xfrm>
              <a:off x="10181415" y="4111701"/>
              <a:ext cx="1168313" cy="922896"/>
            </a:xfrm>
            <a:prstGeom prst="rect">
              <a:avLst/>
            </a:prstGeom>
          </p:spPr>
          <p:txBody>
            <a:bodyPr wrap="square">
              <a:spAutoFit/>
            </a:bodyPr>
            <a:lstStyle/>
            <a:p>
              <a:pPr algn="ctr"/>
              <a:r>
                <a:rPr lang="en-US" sz="1200" b="1" dirty="0">
                  <a:solidFill>
                    <a:schemeClr val="bg1"/>
                  </a:solidFill>
                  <a:ea typeface="Gotham Rounded Book" charset="0"/>
                  <a:cs typeface="Gotham Rounded Book" charset="0"/>
                </a:rPr>
                <a:t>1. Routing Decision on Tier 0 SR</a:t>
              </a:r>
            </a:p>
          </p:txBody>
        </p:sp>
      </p:grpSp>
      <p:sp>
        <p:nvSpPr>
          <p:cNvPr id="190" name="Rectangle 189">
            <a:extLst>
              <a:ext uri="{FF2B5EF4-FFF2-40B4-BE49-F238E27FC236}">
                <a16:creationId xmlns:a16="http://schemas.microsoft.com/office/drawing/2014/main" id="{B2F74E6A-3797-4E41-A370-251EF4D72F90}"/>
              </a:ext>
            </a:extLst>
          </p:cNvPr>
          <p:cNvSpPr/>
          <p:nvPr/>
        </p:nvSpPr>
        <p:spPr>
          <a:xfrm>
            <a:off x="5748477" y="3108732"/>
            <a:ext cx="444226"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.0</a:t>
            </a:r>
          </a:p>
        </p:txBody>
      </p:sp>
      <p:sp>
        <p:nvSpPr>
          <p:cNvPr id="191" name="Rectangle 190">
            <a:extLst>
              <a:ext uri="{FF2B5EF4-FFF2-40B4-BE49-F238E27FC236}">
                <a16:creationId xmlns:a16="http://schemas.microsoft.com/office/drawing/2014/main" id="{975BFBAF-84F9-6346-A6C4-6334AE26A31F}"/>
              </a:ext>
            </a:extLst>
          </p:cNvPr>
          <p:cNvSpPr/>
          <p:nvPr/>
        </p:nvSpPr>
        <p:spPr>
          <a:xfrm>
            <a:off x="7815153" y="3098970"/>
            <a:ext cx="444226"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.0</a:t>
            </a:r>
          </a:p>
        </p:txBody>
      </p:sp>
    </p:spTree>
    <p:extLst>
      <p:ext uri="{BB962C8B-B14F-4D97-AF65-F5344CB8AC3E}">
        <p14:creationId xmlns:p14="http://schemas.microsoft.com/office/powerpoint/2010/main" val="102120638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mph" presetSubtype="0" autoRev="1" fill="hold" grpId="0" nodeType="clickEffect">
                                  <p:stCondLst>
                                    <p:cond delay="0"/>
                                  </p:stCondLst>
                                  <p:childTnLst>
                                    <p:animScale>
                                      <p:cBhvr>
                                        <p:cTn id="6" dur="2000" fill="hold"/>
                                        <p:tgtEl>
                                          <p:spTgt spid="4">
                                            <p:txEl>
                                              <p:pRg st="0" end="0"/>
                                            </p:txEl>
                                          </p:spTgt>
                                        </p:tgtEl>
                                      </p:cBhvr>
                                      <p:by x="125000" y="125000"/>
                                    </p:animScale>
                                  </p:childTnLst>
                                </p:cTn>
                              </p:par>
                            </p:childTnLst>
                          </p:cTn>
                        </p:par>
                      </p:childTnLst>
                    </p:cTn>
                  </p:par>
                  <p:par>
                    <p:cTn id="7" fill="hold">
                      <p:stCondLst>
                        <p:cond delay="indefinite"/>
                      </p:stCondLst>
                      <p:childTnLst>
                        <p:par>
                          <p:cTn id="8" fill="hold">
                            <p:stCondLst>
                              <p:cond delay="0"/>
                            </p:stCondLst>
                            <p:childTnLst>
                              <p:par>
                                <p:cTn id="9" presetID="22" presetClass="entr" presetSubtype="1" fill="hold" grpId="0" nodeType="clickEffect">
                                  <p:stCondLst>
                                    <p:cond delay="0"/>
                                  </p:stCondLst>
                                  <p:childTnLst>
                                    <p:set>
                                      <p:cBhvr>
                                        <p:cTn id="10" dur="1" fill="hold">
                                          <p:stCondLst>
                                            <p:cond delay="0"/>
                                          </p:stCondLst>
                                        </p:cTn>
                                        <p:tgtEl>
                                          <p:spTgt spid="177"/>
                                        </p:tgtEl>
                                        <p:attrNameLst>
                                          <p:attrName>style.visibility</p:attrName>
                                        </p:attrNameLst>
                                      </p:cBhvr>
                                      <p:to>
                                        <p:strVal val="visible"/>
                                      </p:to>
                                    </p:set>
                                    <p:animEffect transition="in" filter="wipe(up)">
                                      <p:cBhvr>
                                        <p:cTn id="11" dur="500"/>
                                        <p:tgtEl>
                                          <p:spTgt spid="177"/>
                                        </p:tgtEl>
                                      </p:cBhvr>
                                    </p:animEffect>
                                  </p:childTnLst>
                                </p:cTn>
                              </p:par>
                            </p:childTnLst>
                          </p:cTn>
                        </p:par>
                      </p:childTnLst>
                    </p:cTn>
                  </p:par>
                  <p:par>
                    <p:cTn id="12" fill="hold">
                      <p:stCondLst>
                        <p:cond delay="indefinite"/>
                      </p:stCondLst>
                      <p:childTnLst>
                        <p:par>
                          <p:cTn id="13" fill="hold">
                            <p:stCondLst>
                              <p:cond delay="0"/>
                            </p:stCondLst>
                            <p:childTnLst>
                              <p:par>
                                <p:cTn id="14" presetID="3" presetClass="entr" presetSubtype="10" fill="hold" nodeType="clickEffect">
                                  <p:stCondLst>
                                    <p:cond delay="0"/>
                                  </p:stCondLst>
                                  <p:childTnLst>
                                    <p:set>
                                      <p:cBhvr>
                                        <p:cTn id="15" dur="1" fill="hold">
                                          <p:stCondLst>
                                            <p:cond delay="0"/>
                                          </p:stCondLst>
                                        </p:cTn>
                                        <p:tgtEl>
                                          <p:spTgt spid="187"/>
                                        </p:tgtEl>
                                        <p:attrNameLst>
                                          <p:attrName>style.visibility</p:attrName>
                                        </p:attrNameLst>
                                      </p:cBhvr>
                                      <p:to>
                                        <p:strVal val="visible"/>
                                      </p:to>
                                    </p:set>
                                    <p:animEffect transition="in" filter="blinds(horizontal)">
                                      <p:cBhvr>
                                        <p:cTn id="16" dur="500"/>
                                        <p:tgtEl>
                                          <p:spTgt spid="187"/>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1" fill="hold" grpId="0" nodeType="clickEffect">
                                  <p:stCondLst>
                                    <p:cond delay="0"/>
                                  </p:stCondLst>
                                  <p:childTnLst>
                                    <p:set>
                                      <p:cBhvr>
                                        <p:cTn id="20" dur="1" fill="hold">
                                          <p:stCondLst>
                                            <p:cond delay="0"/>
                                          </p:stCondLst>
                                        </p:cTn>
                                        <p:tgtEl>
                                          <p:spTgt spid="176"/>
                                        </p:tgtEl>
                                        <p:attrNameLst>
                                          <p:attrName>style.visibility</p:attrName>
                                        </p:attrNameLst>
                                      </p:cBhvr>
                                      <p:to>
                                        <p:strVal val="visible"/>
                                      </p:to>
                                    </p:set>
                                    <p:animEffect transition="in" filter="wipe(up)">
                                      <p:cBhvr>
                                        <p:cTn id="21" dur="500"/>
                                        <p:tgtEl>
                                          <p:spTgt spid="176"/>
                                        </p:tgtEl>
                                      </p:cBhvr>
                                    </p:animEffect>
                                  </p:childTnLst>
                                </p:cTn>
                              </p:par>
                              <p:par>
                                <p:cTn id="22" presetID="3" presetClass="exit" presetSubtype="10" fill="hold" nodeType="withEffect">
                                  <p:stCondLst>
                                    <p:cond delay="0"/>
                                  </p:stCondLst>
                                  <p:childTnLst>
                                    <p:animEffect transition="out" filter="blinds(horizontal)">
                                      <p:cBhvr>
                                        <p:cTn id="23" dur="500"/>
                                        <p:tgtEl>
                                          <p:spTgt spid="187"/>
                                        </p:tgtEl>
                                      </p:cBhvr>
                                    </p:animEffect>
                                    <p:set>
                                      <p:cBhvr>
                                        <p:cTn id="24" dur="1" fill="hold">
                                          <p:stCondLst>
                                            <p:cond delay="499"/>
                                          </p:stCondLst>
                                        </p:cTn>
                                        <p:tgtEl>
                                          <p:spTgt spid="187"/>
                                        </p:tgtEl>
                                        <p:attrNameLst>
                                          <p:attrName>style.visibility</p:attrName>
                                        </p:attrNameLst>
                                      </p:cBhvr>
                                      <p:to>
                                        <p:strVal val="hidden"/>
                                      </p:to>
                                    </p:set>
                                  </p:childTnLst>
                                </p:cTn>
                              </p:par>
                            </p:childTnLst>
                          </p:cTn>
                        </p:par>
                      </p:childTnLst>
                    </p:cTn>
                  </p:par>
                  <p:par>
                    <p:cTn id="25" fill="hold">
                      <p:stCondLst>
                        <p:cond delay="indefinite"/>
                      </p:stCondLst>
                      <p:childTnLst>
                        <p:par>
                          <p:cTn id="26" fill="hold">
                            <p:stCondLst>
                              <p:cond delay="0"/>
                            </p:stCondLst>
                            <p:childTnLst>
                              <p:par>
                                <p:cTn id="27" presetID="3" presetClass="entr" presetSubtype="10" fill="hold" nodeType="clickEffect">
                                  <p:stCondLst>
                                    <p:cond delay="0"/>
                                  </p:stCondLst>
                                  <p:childTnLst>
                                    <p:set>
                                      <p:cBhvr>
                                        <p:cTn id="28" dur="1" fill="hold">
                                          <p:stCondLst>
                                            <p:cond delay="0"/>
                                          </p:stCondLst>
                                        </p:cTn>
                                        <p:tgtEl>
                                          <p:spTgt spid="184"/>
                                        </p:tgtEl>
                                        <p:attrNameLst>
                                          <p:attrName>style.visibility</p:attrName>
                                        </p:attrNameLst>
                                      </p:cBhvr>
                                      <p:to>
                                        <p:strVal val="visible"/>
                                      </p:to>
                                    </p:set>
                                    <p:animEffect transition="in" filter="blinds(horizontal)">
                                      <p:cBhvr>
                                        <p:cTn id="29" dur="500"/>
                                        <p:tgtEl>
                                          <p:spTgt spid="184"/>
                                        </p:tgtEl>
                                      </p:cBhvr>
                                    </p:animEffect>
                                  </p:childTnLst>
                                </p:cTn>
                              </p:par>
                            </p:childTnLst>
                          </p:cTn>
                        </p:par>
                      </p:childTnLst>
                    </p:cTn>
                  </p:par>
                  <p:par>
                    <p:cTn id="30" fill="hold">
                      <p:stCondLst>
                        <p:cond delay="indefinite"/>
                      </p:stCondLst>
                      <p:childTnLst>
                        <p:par>
                          <p:cTn id="31" fill="hold">
                            <p:stCondLst>
                              <p:cond delay="0"/>
                            </p:stCondLst>
                            <p:childTnLst>
                              <p:par>
                                <p:cTn id="32" presetID="22" presetClass="entr" presetSubtype="1" fill="hold" grpId="0" nodeType="clickEffect">
                                  <p:stCondLst>
                                    <p:cond delay="0"/>
                                  </p:stCondLst>
                                  <p:childTnLst>
                                    <p:set>
                                      <p:cBhvr>
                                        <p:cTn id="33" dur="1" fill="hold">
                                          <p:stCondLst>
                                            <p:cond delay="0"/>
                                          </p:stCondLst>
                                        </p:cTn>
                                        <p:tgtEl>
                                          <p:spTgt spid="174"/>
                                        </p:tgtEl>
                                        <p:attrNameLst>
                                          <p:attrName>style.visibility</p:attrName>
                                        </p:attrNameLst>
                                      </p:cBhvr>
                                      <p:to>
                                        <p:strVal val="visible"/>
                                      </p:to>
                                    </p:set>
                                    <p:animEffect transition="in" filter="wipe(up)">
                                      <p:cBhvr>
                                        <p:cTn id="34" dur="500"/>
                                        <p:tgtEl>
                                          <p:spTgt spid="174"/>
                                        </p:tgtEl>
                                      </p:cBhvr>
                                    </p:animEffect>
                                  </p:childTnLst>
                                </p:cTn>
                              </p:par>
                              <p:par>
                                <p:cTn id="35" presetID="3" presetClass="exit" presetSubtype="10" fill="hold" nodeType="withEffect">
                                  <p:stCondLst>
                                    <p:cond delay="0"/>
                                  </p:stCondLst>
                                  <p:childTnLst>
                                    <p:animEffect transition="out" filter="blinds(horizontal)">
                                      <p:cBhvr>
                                        <p:cTn id="36" dur="500"/>
                                        <p:tgtEl>
                                          <p:spTgt spid="184"/>
                                        </p:tgtEl>
                                      </p:cBhvr>
                                    </p:animEffect>
                                    <p:set>
                                      <p:cBhvr>
                                        <p:cTn id="37" dur="1" fill="hold">
                                          <p:stCondLst>
                                            <p:cond delay="499"/>
                                          </p:stCondLst>
                                        </p:cTn>
                                        <p:tgtEl>
                                          <p:spTgt spid="184"/>
                                        </p:tgtEl>
                                        <p:attrNameLst>
                                          <p:attrName>style.visibility</p:attrName>
                                        </p:attrNameLst>
                                      </p:cBhvr>
                                      <p:to>
                                        <p:strVal val="hidden"/>
                                      </p:to>
                                    </p:set>
                                  </p:childTnLst>
                                </p:cTn>
                              </p:par>
                            </p:childTnLst>
                          </p:cTn>
                        </p:par>
                      </p:childTnLst>
                    </p:cTn>
                  </p:par>
                  <p:par>
                    <p:cTn id="38" fill="hold">
                      <p:stCondLst>
                        <p:cond delay="indefinite"/>
                      </p:stCondLst>
                      <p:childTnLst>
                        <p:par>
                          <p:cTn id="39" fill="hold">
                            <p:stCondLst>
                              <p:cond delay="0"/>
                            </p:stCondLst>
                            <p:childTnLst>
                              <p:par>
                                <p:cTn id="40" presetID="3" presetClass="entr" presetSubtype="10" fill="hold" nodeType="clickEffect">
                                  <p:stCondLst>
                                    <p:cond delay="0"/>
                                  </p:stCondLst>
                                  <p:childTnLst>
                                    <p:set>
                                      <p:cBhvr>
                                        <p:cTn id="41" dur="1" fill="hold">
                                          <p:stCondLst>
                                            <p:cond delay="0"/>
                                          </p:stCondLst>
                                        </p:cTn>
                                        <p:tgtEl>
                                          <p:spTgt spid="178"/>
                                        </p:tgtEl>
                                        <p:attrNameLst>
                                          <p:attrName>style.visibility</p:attrName>
                                        </p:attrNameLst>
                                      </p:cBhvr>
                                      <p:to>
                                        <p:strVal val="visible"/>
                                      </p:to>
                                    </p:set>
                                    <p:animEffect transition="in" filter="blinds(horizontal)">
                                      <p:cBhvr>
                                        <p:cTn id="42" dur="500"/>
                                        <p:tgtEl>
                                          <p:spTgt spid="178"/>
                                        </p:tgtEl>
                                      </p:cBhvr>
                                    </p:animEffect>
                                  </p:childTnLst>
                                </p:cTn>
                              </p:par>
                            </p:childTnLst>
                          </p:cTn>
                        </p:par>
                      </p:childTnLst>
                    </p:cTn>
                  </p:par>
                  <p:par>
                    <p:cTn id="43" fill="hold">
                      <p:stCondLst>
                        <p:cond delay="indefinite"/>
                      </p:stCondLst>
                      <p:childTnLst>
                        <p:par>
                          <p:cTn id="44" fill="hold">
                            <p:stCondLst>
                              <p:cond delay="0"/>
                            </p:stCondLst>
                            <p:childTnLst>
                              <p:par>
                                <p:cTn id="45" presetID="22" presetClass="entr" presetSubtype="8" fill="hold" grpId="0" nodeType="clickEffect">
                                  <p:stCondLst>
                                    <p:cond delay="0"/>
                                  </p:stCondLst>
                                  <p:childTnLst>
                                    <p:set>
                                      <p:cBhvr>
                                        <p:cTn id="46" dur="1" fill="hold">
                                          <p:stCondLst>
                                            <p:cond delay="0"/>
                                          </p:stCondLst>
                                        </p:cTn>
                                        <p:tgtEl>
                                          <p:spTgt spid="175"/>
                                        </p:tgtEl>
                                        <p:attrNameLst>
                                          <p:attrName>style.visibility</p:attrName>
                                        </p:attrNameLst>
                                      </p:cBhvr>
                                      <p:to>
                                        <p:strVal val="visible"/>
                                      </p:to>
                                    </p:set>
                                    <p:animEffect transition="in" filter="wipe(left)">
                                      <p:cBhvr>
                                        <p:cTn id="47" dur="500"/>
                                        <p:tgtEl>
                                          <p:spTgt spid="175"/>
                                        </p:tgtEl>
                                      </p:cBhvr>
                                    </p:animEffect>
                                  </p:childTnLst>
                                </p:cTn>
                              </p:par>
                              <p:par>
                                <p:cTn id="48" presetID="3" presetClass="exit" presetSubtype="10" fill="hold" nodeType="withEffect">
                                  <p:stCondLst>
                                    <p:cond delay="0"/>
                                  </p:stCondLst>
                                  <p:childTnLst>
                                    <p:animEffect transition="out" filter="blinds(horizontal)">
                                      <p:cBhvr>
                                        <p:cTn id="49" dur="500"/>
                                        <p:tgtEl>
                                          <p:spTgt spid="178"/>
                                        </p:tgtEl>
                                      </p:cBhvr>
                                    </p:animEffect>
                                    <p:set>
                                      <p:cBhvr>
                                        <p:cTn id="50" dur="1" fill="hold">
                                          <p:stCondLst>
                                            <p:cond delay="499"/>
                                          </p:stCondLst>
                                        </p:cTn>
                                        <p:tgtEl>
                                          <p:spTgt spid="178"/>
                                        </p:tgtEl>
                                        <p:attrNameLst>
                                          <p:attrName>style.visibility</p:attrName>
                                        </p:attrNameLst>
                                      </p:cBhvr>
                                      <p:to>
                                        <p:strVal val="hidden"/>
                                      </p:to>
                                    </p:set>
                                  </p:childTnLst>
                                </p:cTn>
                              </p:par>
                            </p:childTnLst>
                          </p:cTn>
                        </p:par>
                      </p:childTnLst>
                    </p:cTn>
                  </p:par>
                  <p:par>
                    <p:cTn id="51" fill="hold">
                      <p:stCondLst>
                        <p:cond delay="indefinite"/>
                      </p:stCondLst>
                      <p:childTnLst>
                        <p:par>
                          <p:cTn id="52" fill="hold">
                            <p:stCondLst>
                              <p:cond delay="0"/>
                            </p:stCondLst>
                            <p:childTnLst>
                              <p:par>
                                <p:cTn id="53" presetID="3" presetClass="entr" presetSubtype="10" fill="hold" nodeType="clickEffect">
                                  <p:stCondLst>
                                    <p:cond delay="0"/>
                                  </p:stCondLst>
                                  <p:childTnLst>
                                    <p:set>
                                      <p:cBhvr>
                                        <p:cTn id="54" dur="1" fill="hold">
                                          <p:stCondLst>
                                            <p:cond delay="0"/>
                                          </p:stCondLst>
                                        </p:cTn>
                                        <p:tgtEl>
                                          <p:spTgt spid="181"/>
                                        </p:tgtEl>
                                        <p:attrNameLst>
                                          <p:attrName>style.visibility</p:attrName>
                                        </p:attrNameLst>
                                      </p:cBhvr>
                                      <p:to>
                                        <p:strVal val="visible"/>
                                      </p:to>
                                    </p:set>
                                    <p:animEffect transition="in" filter="blinds(horizontal)">
                                      <p:cBhvr>
                                        <p:cTn id="55" dur="500"/>
                                        <p:tgtEl>
                                          <p:spTgt spid="1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build="p"/>
      <p:bldP spid="174" grpId="0" animBg="1"/>
      <p:bldP spid="175" grpId="0" animBg="1"/>
      <p:bldP spid="176" grpId="0" animBg="1"/>
      <p:bldP spid="177" grpId="0" animBg="1"/>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D5FB803-A491-7A40-A2A3-54A240D2CC91}"/>
              </a:ext>
            </a:extLst>
          </p:cNvPr>
          <p:cNvSpPr>
            <a:spLocks noGrp="1"/>
          </p:cNvSpPr>
          <p:nvPr>
            <p:ph type="title"/>
          </p:nvPr>
        </p:nvSpPr>
        <p:spPr>
          <a:xfrm>
            <a:off x="579960" y="412751"/>
            <a:ext cx="11003870" cy="384048"/>
          </a:xfrm>
        </p:spPr>
        <p:txBody>
          <a:bodyPr/>
          <a:lstStyle/>
          <a:p>
            <a:r>
              <a:rPr lang="en-US" dirty="0"/>
              <a:t>Multi Tier Routing Deep Dive (South =&gt; North Packet Walk)</a:t>
            </a:r>
          </a:p>
        </p:txBody>
      </p:sp>
      <p:sp>
        <p:nvSpPr>
          <p:cNvPr id="4" name="Subtitle 3">
            <a:extLst>
              <a:ext uri="{FF2B5EF4-FFF2-40B4-BE49-F238E27FC236}">
                <a16:creationId xmlns:a16="http://schemas.microsoft.com/office/drawing/2014/main" id="{35B3BD73-D711-7342-A40A-EEE23A176BD9}"/>
              </a:ext>
            </a:extLst>
          </p:cNvPr>
          <p:cNvSpPr>
            <a:spLocks noGrp="1"/>
          </p:cNvSpPr>
          <p:nvPr>
            <p:ph type="subTitle" idx="10"/>
          </p:nvPr>
        </p:nvSpPr>
        <p:spPr>
          <a:xfrm>
            <a:off x="593021" y="811831"/>
            <a:ext cx="10990809" cy="247743"/>
          </a:xfrm>
        </p:spPr>
        <p:txBody>
          <a:bodyPr/>
          <a:lstStyle/>
          <a:p>
            <a:r>
              <a:rPr lang="en-US" dirty="0"/>
              <a:t>Active/Active T0 and No Stateful Services on T1</a:t>
            </a:r>
          </a:p>
        </p:txBody>
      </p:sp>
      <p:sp>
        <p:nvSpPr>
          <p:cNvPr id="163" name="Rectangle 162">
            <a:extLst>
              <a:ext uri="{FF2B5EF4-FFF2-40B4-BE49-F238E27FC236}">
                <a16:creationId xmlns:a16="http://schemas.microsoft.com/office/drawing/2014/main" id="{007341F5-3BC8-7A45-AC28-B9DCFEC54BD3}"/>
              </a:ext>
            </a:extLst>
          </p:cNvPr>
          <p:cNvSpPr/>
          <p:nvPr/>
        </p:nvSpPr>
        <p:spPr>
          <a:xfrm>
            <a:off x="5188894" y="1544320"/>
            <a:ext cx="1588034" cy="4734559"/>
          </a:xfrm>
          <a:prstGeom prst="rect">
            <a:avLst/>
          </a:prstGeom>
          <a:noFill/>
          <a:ln w="19050">
            <a:solidFill>
              <a:schemeClr val="tx1"/>
            </a:solidFill>
            <a:prstDash val="dash"/>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64" name="Rectangle 163">
            <a:extLst>
              <a:ext uri="{FF2B5EF4-FFF2-40B4-BE49-F238E27FC236}">
                <a16:creationId xmlns:a16="http://schemas.microsoft.com/office/drawing/2014/main" id="{55EBC06F-47E1-1945-AA3E-9E5A3B517DC3}"/>
              </a:ext>
            </a:extLst>
          </p:cNvPr>
          <p:cNvSpPr/>
          <p:nvPr/>
        </p:nvSpPr>
        <p:spPr>
          <a:xfrm>
            <a:off x="641448" y="1544321"/>
            <a:ext cx="1653850" cy="4734558"/>
          </a:xfrm>
          <a:prstGeom prst="rect">
            <a:avLst/>
          </a:prstGeom>
          <a:noFill/>
          <a:ln w="19050">
            <a:solidFill>
              <a:schemeClr val="tx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grpSp>
        <p:nvGrpSpPr>
          <p:cNvPr id="165" name="Group 164">
            <a:extLst>
              <a:ext uri="{FF2B5EF4-FFF2-40B4-BE49-F238E27FC236}">
                <a16:creationId xmlns:a16="http://schemas.microsoft.com/office/drawing/2014/main" id="{C5E487AB-8CB3-C043-80CB-D59FCC42265C}"/>
              </a:ext>
            </a:extLst>
          </p:cNvPr>
          <p:cNvGrpSpPr/>
          <p:nvPr/>
        </p:nvGrpSpPr>
        <p:grpSpPr>
          <a:xfrm>
            <a:off x="1364429" y="1698069"/>
            <a:ext cx="450000" cy="450000"/>
            <a:chOff x="7736620" y="7009631"/>
            <a:chExt cx="4501800" cy="4503600"/>
          </a:xfrm>
          <a:solidFill>
            <a:schemeClr val="accent6"/>
          </a:solidFill>
        </p:grpSpPr>
        <p:sp>
          <p:nvSpPr>
            <p:cNvPr id="166" name="Freeform: Shape 1">
              <a:extLst>
                <a:ext uri="{FF2B5EF4-FFF2-40B4-BE49-F238E27FC236}">
                  <a16:creationId xmlns:a16="http://schemas.microsoft.com/office/drawing/2014/main" id="{864FCEA5-2D79-9849-9BF3-DDDB65099172}"/>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67" name="Freeform: Shape 2">
              <a:extLst>
                <a:ext uri="{FF2B5EF4-FFF2-40B4-BE49-F238E27FC236}">
                  <a16:creationId xmlns:a16="http://schemas.microsoft.com/office/drawing/2014/main" id="{E9B5D83D-4DD8-2149-8F69-BE2EFFC6B2EA}"/>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69" name="Freeform: Shape 3">
              <a:extLst>
                <a:ext uri="{FF2B5EF4-FFF2-40B4-BE49-F238E27FC236}">
                  <a16:creationId xmlns:a16="http://schemas.microsoft.com/office/drawing/2014/main" id="{ED67C5B1-936E-6F4B-BE63-583399B64379}"/>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70" name="Freeform: Shape 4">
              <a:extLst>
                <a:ext uri="{FF2B5EF4-FFF2-40B4-BE49-F238E27FC236}">
                  <a16:creationId xmlns:a16="http://schemas.microsoft.com/office/drawing/2014/main" id="{CD0FC205-7445-DD4D-9F9A-864D0771FD4D}"/>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71" name="Freeform: Shape 5">
              <a:extLst>
                <a:ext uri="{FF2B5EF4-FFF2-40B4-BE49-F238E27FC236}">
                  <a16:creationId xmlns:a16="http://schemas.microsoft.com/office/drawing/2014/main" id="{F6B25005-E1C8-C54A-B219-8CBD72F5B30E}"/>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172" name="Rectangle 171">
            <a:extLst>
              <a:ext uri="{FF2B5EF4-FFF2-40B4-BE49-F238E27FC236}">
                <a16:creationId xmlns:a16="http://schemas.microsoft.com/office/drawing/2014/main" id="{3CD6F3B2-977D-6B41-AF41-AF2573EFAC50}"/>
              </a:ext>
            </a:extLst>
          </p:cNvPr>
          <p:cNvSpPr/>
          <p:nvPr/>
        </p:nvSpPr>
        <p:spPr>
          <a:xfrm>
            <a:off x="641448" y="1129283"/>
            <a:ext cx="761747" cy="430887"/>
          </a:xfrm>
          <a:prstGeom prst="rect">
            <a:avLst/>
          </a:prstGeom>
        </p:spPr>
        <p:txBody>
          <a:bodyPr wrap="square">
            <a:spAutoFit/>
          </a:bodyPr>
          <a:lstStyle/>
          <a:p>
            <a:pPr algn="ctr"/>
            <a:r>
              <a:rPr lang="en-US" sz="1100" b="1" dirty="0">
                <a:solidFill>
                  <a:srgbClr val="717074"/>
                </a:solidFill>
                <a:ea typeface="Gotham Rounded Book" charset="0"/>
                <a:cs typeface="Gotham Rounded Book" charset="0"/>
              </a:rPr>
              <a:t>Edge </a:t>
            </a:r>
          </a:p>
          <a:p>
            <a:pPr algn="ctr"/>
            <a:r>
              <a:rPr lang="en-US" sz="1100" b="1" dirty="0">
                <a:solidFill>
                  <a:srgbClr val="717074"/>
                </a:solidFill>
                <a:ea typeface="Gotham Rounded Book" charset="0"/>
                <a:cs typeface="Gotham Rounded Book" charset="0"/>
              </a:rPr>
              <a:t>Node #1</a:t>
            </a:r>
          </a:p>
        </p:txBody>
      </p:sp>
      <p:sp>
        <p:nvSpPr>
          <p:cNvPr id="173" name="Rectangle 172">
            <a:extLst>
              <a:ext uri="{FF2B5EF4-FFF2-40B4-BE49-F238E27FC236}">
                <a16:creationId xmlns:a16="http://schemas.microsoft.com/office/drawing/2014/main" id="{F69B78CA-0769-9A41-95FC-764C2FA7A638}"/>
              </a:ext>
            </a:extLst>
          </p:cNvPr>
          <p:cNvSpPr/>
          <p:nvPr/>
        </p:nvSpPr>
        <p:spPr>
          <a:xfrm>
            <a:off x="545059" y="1653062"/>
            <a:ext cx="902297" cy="461665"/>
          </a:xfrm>
          <a:prstGeom prst="rect">
            <a:avLst/>
          </a:prstGeom>
        </p:spPr>
        <p:txBody>
          <a:bodyPr wrap="square">
            <a:spAutoFit/>
          </a:bodyPr>
          <a:lstStyle/>
          <a:p>
            <a:pPr algn="r"/>
            <a:r>
              <a:rPr lang="en-US" sz="1200" b="1" dirty="0">
                <a:solidFill>
                  <a:schemeClr val="tx2"/>
                </a:solidFill>
                <a:latin typeface="Metropolis" pitchFamily="2" charset="77"/>
              </a:rPr>
              <a:t>Active Tier0 SR</a:t>
            </a:r>
            <a:endParaRPr lang="en-GB" sz="1200" dirty="0"/>
          </a:p>
        </p:txBody>
      </p:sp>
      <p:grpSp>
        <p:nvGrpSpPr>
          <p:cNvPr id="174" name="Group 173">
            <a:extLst>
              <a:ext uri="{FF2B5EF4-FFF2-40B4-BE49-F238E27FC236}">
                <a16:creationId xmlns:a16="http://schemas.microsoft.com/office/drawing/2014/main" id="{CE02393E-7C33-DD43-9CCF-C8973DE0F7B6}"/>
              </a:ext>
            </a:extLst>
          </p:cNvPr>
          <p:cNvGrpSpPr/>
          <p:nvPr/>
        </p:nvGrpSpPr>
        <p:grpSpPr>
          <a:xfrm>
            <a:off x="1360692" y="2708065"/>
            <a:ext cx="450000" cy="450000"/>
            <a:chOff x="7736620" y="7009631"/>
            <a:chExt cx="4501800" cy="4503600"/>
          </a:xfrm>
          <a:solidFill>
            <a:schemeClr val="accent6"/>
          </a:solidFill>
        </p:grpSpPr>
        <p:sp>
          <p:nvSpPr>
            <p:cNvPr id="175" name="Freeform: Shape 1">
              <a:extLst>
                <a:ext uri="{FF2B5EF4-FFF2-40B4-BE49-F238E27FC236}">
                  <a16:creationId xmlns:a16="http://schemas.microsoft.com/office/drawing/2014/main" id="{56AA5935-4406-6A4F-AEE8-A3C284472992}"/>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76" name="Freeform: Shape 2">
              <a:extLst>
                <a:ext uri="{FF2B5EF4-FFF2-40B4-BE49-F238E27FC236}">
                  <a16:creationId xmlns:a16="http://schemas.microsoft.com/office/drawing/2014/main" id="{AA954AE8-7038-7740-8CAB-885CB712E671}"/>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77" name="Freeform: Shape 3">
              <a:extLst>
                <a:ext uri="{FF2B5EF4-FFF2-40B4-BE49-F238E27FC236}">
                  <a16:creationId xmlns:a16="http://schemas.microsoft.com/office/drawing/2014/main" id="{A443E9A5-B257-3E42-B057-2E8E38C56337}"/>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78" name="Freeform: Shape 4">
              <a:extLst>
                <a:ext uri="{FF2B5EF4-FFF2-40B4-BE49-F238E27FC236}">
                  <a16:creationId xmlns:a16="http://schemas.microsoft.com/office/drawing/2014/main" id="{6AEF9BA0-57ED-FC4B-A94A-4A7C605CFC5B}"/>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79" name="Freeform: Shape 5">
              <a:extLst>
                <a:ext uri="{FF2B5EF4-FFF2-40B4-BE49-F238E27FC236}">
                  <a16:creationId xmlns:a16="http://schemas.microsoft.com/office/drawing/2014/main" id="{88DD151F-CB25-1043-A938-DF4849C567C8}"/>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180" name="Rectangle 179">
            <a:extLst>
              <a:ext uri="{FF2B5EF4-FFF2-40B4-BE49-F238E27FC236}">
                <a16:creationId xmlns:a16="http://schemas.microsoft.com/office/drawing/2014/main" id="{334DB649-D72D-384C-812F-9D49073E4F28}"/>
              </a:ext>
            </a:extLst>
          </p:cNvPr>
          <p:cNvSpPr/>
          <p:nvPr/>
        </p:nvSpPr>
        <p:spPr>
          <a:xfrm>
            <a:off x="768052" y="2723664"/>
            <a:ext cx="659763" cy="461665"/>
          </a:xfrm>
          <a:prstGeom prst="rect">
            <a:avLst/>
          </a:prstGeom>
        </p:spPr>
        <p:txBody>
          <a:bodyPr wrap="square">
            <a:spAutoFit/>
          </a:bodyPr>
          <a:lstStyle/>
          <a:p>
            <a:pPr algn="r"/>
            <a:r>
              <a:rPr lang="en-US" sz="1200" b="1" dirty="0">
                <a:solidFill>
                  <a:schemeClr val="tx2"/>
                </a:solidFill>
                <a:latin typeface="Metropolis" pitchFamily="2" charset="77"/>
              </a:rPr>
              <a:t>Tier0 DR</a:t>
            </a:r>
            <a:endParaRPr lang="en-GB" sz="1200" dirty="0"/>
          </a:p>
        </p:txBody>
      </p:sp>
      <p:sp>
        <p:nvSpPr>
          <p:cNvPr id="181" name="Rectangle 180">
            <a:extLst>
              <a:ext uri="{FF2B5EF4-FFF2-40B4-BE49-F238E27FC236}">
                <a16:creationId xmlns:a16="http://schemas.microsoft.com/office/drawing/2014/main" id="{15A28F74-1D71-3249-AB6F-19CFD9C1765D}"/>
              </a:ext>
            </a:extLst>
          </p:cNvPr>
          <p:cNvSpPr/>
          <p:nvPr/>
        </p:nvSpPr>
        <p:spPr>
          <a:xfrm>
            <a:off x="5137586" y="1104528"/>
            <a:ext cx="1747593" cy="461665"/>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Host Transport Node #1 </a:t>
            </a:r>
          </a:p>
        </p:txBody>
      </p:sp>
      <p:cxnSp>
        <p:nvCxnSpPr>
          <p:cNvPr id="182" name="Straight Connector 181">
            <a:extLst>
              <a:ext uri="{FF2B5EF4-FFF2-40B4-BE49-F238E27FC236}">
                <a16:creationId xmlns:a16="http://schemas.microsoft.com/office/drawing/2014/main" id="{8151E5F1-7F16-DD4A-A1F8-98601F2E7B46}"/>
              </a:ext>
            </a:extLst>
          </p:cNvPr>
          <p:cNvCxnSpPr>
            <a:cxnSpLocks/>
          </p:cNvCxnSpPr>
          <p:nvPr/>
        </p:nvCxnSpPr>
        <p:spPr bwMode="gray">
          <a:xfrm>
            <a:off x="1588050" y="1242395"/>
            <a:ext cx="0" cy="46440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183" name="Group 182">
            <a:extLst>
              <a:ext uri="{FF2B5EF4-FFF2-40B4-BE49-F238E27FC236}">
                <a16:creationId xmlns:a16="http://schemas.microsoft.com/office/drawing/2014/main" id="{D3447A91-0119-7B46-8E82-57AEC33FEE50}"/>
              </a:ext>
            </a:extLst>
          </p:cNvPr>
          <p:cNvGrpSpPr/>
          <p:nvPr/>
        </p:nvGrpSpPr>
        <p:grpSpPr>
          <a:xfrm>
            <a:off x="1316853" y="3747483"/>
            <a:ext cx="450000" cy="450000"/>
            <a:chOff x="7736620" y="7009631"/>
            <a:chExt cx="4501800" cy="4503600"/>
          </a:xfrm>
          <a:solidFill>
            <a:schemeClr val="accent4"/>
          </a:solidFill>
        </p:grpSpPr>
        <p:sp>
          <p:nvSpPr>
            <p:cNvPr id="184" name="Freeform: Shape 1">
              <a:extLst>
                <a:ext uri="{FF2B5EF4-FFF2-40B4-BE49-F238E27FC236}">
                  <a16:creationId xmlns:a16="http://schemas.microsoft.com/office/drawing/2014/main" id="{CAF247E7-1854-E24D-8268-EBB47BBD90F5}"/>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85" name="Freeform: Shape 2">
              <a:extLst>
                <a:ext uri="{FF2B5EF4-FFF2-40B4-BE49-F238E27FC236}">
                  <a16:creationId xmlns:a16="http://schemas.microsoft.com/office/drawing/2014/main" id="{66C5670B-6C3F-D147-AE40-BCAA69C23E6C}"/>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86" name="Freeform: Shape 3">
              <a:extLst>
                <a:ext uri="{FF2B5EF4-FFF2-40B4-BE49-F238E27FC236}">
                  <a16:creationId xmlns:a16="http://schemas.microsoft.com/office/drawing/2014/main" id="{4A5B818A-51F2-1F4C-94FE-3ACC9D1EEAC1}"/>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87" name="Freeform: Shape 4">
              <a:extLst>
                <a:ext uri="{FF2B5EF4-FFF2-40B4-BE49-F238E27FC236}">
                  <a16:creationId xmlns:a16="http://schemas.microsoft.com/office/drawing/2014/main" id="{6972B373-203A-A749-8F96-4740DFC4AA59}"/>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88" name="Freeform: Shape 5">
              <a:extLst>
                <a:ext uri="{FF2B5EF4-FFF2-40B4-BE49-F238E27FC236}">
                  <a16:creationId xmlns:a16="http://schemas.microsoft.com/office/drawing/2014/main" id="{A6BA9DF6-4EFB-534C-839E-924ABE2D4B4B}"/>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189" name="Rectangle 188">
            <a:extLst>
              <a:ext uri="{FF2B5EF4-FFF2-40B4-BE49-F238E27FC236}">
                <a16:creationId xmlns:a16="http://schemas.microsoft.com/office/drawing/2014/main" id="{B9CDEE8E-9660-4646-A235-0D47855D8459}"/>
              </a:ext>
            </a:extLst>
          </p:cNvPr>
          <p:cNvSpPr/>
          <p:nvPr/>
        </p:nvSpPr>
        <p:spPr>
          <a:xfrm>
            <a:off x="7421177" y="1544321"/>
            <a:ext cx="1588034" cy="4734558"/>
          </a:xfrm>
          <a:prstGeom prst="rect">
            <a:avLst/>
          </a:prstGeom>
          <a:noFill/>
          <a:ln w="19050">
            <a:solidFill>
              <a:schemeClr val="tx1"/>
            </a:solidFill>
            <a:prstDash val="dash"/>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90" name="Rectangle 189">
            <a:extLst>
              <a:ext uri="{FF2B5EF4-FFF2-40B4-BE49-F238E27FC236}">
                <a16:creationId xmlns:a16="http://schemas.microsoft.com/office/drawing/2014/main" id="{8D5B069C-811D-E742-8C52-5F69B7EB23C9}"/>
              </a:ext>
            </a:extLst>
          </p:cNvPr>
          <p:cNvSpPr/>
          <p:nvPr/>
        </p:nvSpPr>
        <p:spPr>
          <a:xfrm>
            <a:off x="7303712" y="1119918"/>
            <a:ext cx="1782859" cy="461665"/>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Host Transport Node #2 </a:t>
            </a:r>
          </a:p>
        </p:txBody>
      </p:sp>
      <p:sp>
        <p:nvSpPr>
          <p:cNvPr id="191" name="Rectangle 190">
            <a:extLst>
              <a:ext uri="{FF2B5EF4-FFF2-40B4-BE49-F238E27FC236}">
                <a16:creationId xmlns:a16="http://schemas.microsoft.com/office/drawing/2014/main" id="{E68946FD-ABDD-2D4D-BFC2-23E0EAAA6253}"/>
              </a:ext>
            </a:extLst>
          </p:cNvPr>
          <p:cNvSpPr/>
          <p:nvPr/>
        </p:nvSpPr>
        <p:spPr>
          <a:xfrm>
            <a:off x="687550" y="3745638"/>
            <a:ext cx="659763" cy="461665"/>
          </a:xfrm>
          <a:prstGeom prst="rect">
            <a:avLst/>
          </a:prstGeom>
        </p:spPr>
        <p:txBody>
          <a:bodyPr wrap="square">
            <a:spAutoFit/>
          </a:bodyPr>
          <a:lstStyle/>
          <a:p>
            <a:pPr algn="r"/>
            <a:r>
              <a:rPr lang="en-US" sz="1200" b="1" dirty="0">
                <a:solidFill>
                  <a:schemeClr val="tx2"/>
                </a:solidFill>
                <a:latin typeface="Metropolis" pitchFamily="2" charset="77"/>
              </a:rPr>
              <a:t>Tier1 DR</a:t>
            </a:r>
            <a:endParaRPr lang="en-GB" sz="1200" dirty="0"/>
          </a:p>
        </p:txBody>
      </p:sp>
      <p:sp>
        <p:nvSpPr>
          <p:cNvPr id="192" name="Rectangle 191">
            <a:extLst>
              <a:ext uri="{FF2B5EF4-FFF2-40B4-BE49-F238E27FC236}">
                <a16:creationId xmlns:a16="http://schemas.microsoft.com/office/drawing/2014/main" id="{B703208A-3EC1-A047-88E3-4750BE3C6914}"/>
              </a:ext>
            </a:extLst>
          </p:cNvPr>
          <p:cNvSpPr/>
          <p:nvPr/>
        </p:nvSpPr>
        <p:spPr>
          <a:xfrm>
            <a:off x="2716633" y="1544320"/>
            <a:ext cx="1631386" cy="4734559"/>
          </a:xfrm>
          <a:prstGeom prst="rect">
            <a:avLst/>
          </a:prstGeom>
          <a:noFill/>
          <a:ln w="19050">
            <a:solidFill>
              <a:schemeClr val="tx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grpSp>
        <p:nvGrpSpPr>
          <p:cNvPr id="193" name="Group 192">
            <a:extLst>
              <a:ext uri="{FF2B5EF4-FFF2-40B4-BE49-F238E27FC236}">
                <a16:creationId xmlns:a16="http://schemas.microsoft.com/office/drawing/2014/main" id="{50C78F70-827F-DE42-9EBC-479D7069E21B}"/>
              </a:ext>
            </a:extLst>
          </p:cNvPr>
          <p:cNvGrpSpPr/>
          <p:nvPr/>
        </p:nvGrpSpPr>
        <p:grpSpPr>
          <a:xfrm>
            <a:off x="3417150" y="1698069"/>
            <a:ext cx="450000" cy="450000"/>
            <a:chOff x="7736620" y="7009631"/>
            <a:chExt cx="4501800" cy="4503600"/>
          </a:xfrm>
          <a:solidFill>
            <a:schemeClr val="accent6"/>
          </a:solidFill>
        </p:grpSpPr>
        <p:sp>
          <p:nvSpPr>
            <p:cNvPr id="194" name="Freeform: Shape 1">
              <a:extLst>
                <a:ext uri="{FF2B5EF4-FFF2-40B4-BE49-F238E27FC236}">
                  <a16:creationId xmlns:a16="http://schemas.microsoft.com/office/drawing/2014/main" id="{81DEC578-37B0-354A-B050-CC2DC32B3BB3}"/>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95" name="Freeform: Shape 2">
              <a:extLst>
                <a:ext uri="{FF2B5EF4-FFF2-40B4-BE49-F238E27FC236}">
                  <a16:creationId xmlns:a16="http://schemas.microsoft.com/office/drawing/2014/main" id="{8F9F1392-13DE-C34F-94C5-17669087B598}"/>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96" name="Freeform: Shape 3">
              <a:extLst>
                <a:ext uri="{FF2B5EF4-FFF2-40B4-BE49-F238E27FC236}">
                  <a16:creationId xmlns:a16="http://schemas.microsoft.com/office/drawing/2014/main" id="{C01B4942-10ED-484A-98E1-D2F80B20F125}"/>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97" name="Freeform: Shape 4">
              <a:extLst>
                <a:ext uri="{FF2B5EF4-FFF2-40B4-BE49-F238E27FC236}">
                  <a16:creationId xmlns:a16="http://schemas.microsoft.com/office/drawing/2014/main" id="{66925EA0-EA77-3B45-8328-FBE25EF183B7}"/>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98" name="Freeform: Shape 5">
              <a:extLst>
                <a:ext uri="{FF2B5EF4-FFF2-40B4-BE49-F238E27FC236}">
                  <a16:creationId xmlns:a16="http://schemas.microsoft.com/office/drawing/2014/main" id="{20395DA5-0C52-6D4E-B890-F450D470B656}"/>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199" name="Rectangle 198">
            <a:extLst>
              <a:ext uri="{FF2B5EF4-FFF2-40B4-BE49-F238E27FC236}">
                <a16:creationId xmlns:a16="http://schemas.microsoft.com/office/drawing/2014/main" id="{149DA27F-C3D6-BF49-80B5-4A5B7879C76D}"/>
              </a:ext>
            </a:extLst>
          </p:cNvPr>
          <p:cNvSpPr/>
          <p:nvPr/>
        </p:nvSpPr>
        <p:spPr>
          <a:xfrm>
            <a:off x="3734690" y="1119918"/>
            <a:ext cx="795411" cy="430887"/>
          </a:xfrm>
          <a:prstGeom prst="rect">
            <a:avLst/>
          </a:prstGeom>
        </p:spPr>
        <p:txBody>
          <a:bodyPr wrap="square">
            <a:spAutoFit/>
          </a:bodyPr>
          <a:lstStyle/>
          <a:p>
            <a:pPr algn="ctr"/>
            <a:r>
              <a:rPr lang="en-US" sz="1100" b="1" dirty="0">
                <a:solidFill>
                  <a:srgbClr val="717074"/>
                </a:solidFill>
                <a:ea typeface="Gotham Rounded Book" charset="0"/>
                <a:cs typeface="Gotham Rounded Book" charset="0"/>
              </a:rPr>
              <a:t>Edge </a:t>
            </a:r>
          </a:p>
          <a:p>
            <a:pPr algn="ctr"/>
            <a:r>
              <a:rPr lang="en-US" sz="1100" b="1" dirty="0">
                <a:solidFill>
                  <a:srgbClr val="717074"/>
                </a:solidFill>
                <a:ea typeface="Gotham Rounded Book" charset="0"/>
                <a:cs typeface="Gotham Rounded Book" charset="0"/>
              </a:rPr>
              <a:t>Node #2</a:t>
            </a:r>
          </a:p>
        </p:txBody>
      </p:sp>
      <p:sp>
        <p:nvSpPr>
          <p:cNvPr id="200" name="Rectangle 199">
            <a:extLst>
              <a:ext uri="{FF2B5EF4-FFF2-40B4-BE49-F238E27FC236}">
                <a16:creationId xmlns:a16="http://schemas.microsoft.com/office/drawing/2014/main" id="{C767A8A7-82BE-9648-98AD-66775FAB0DED}"/>
              </a:ext>
            </a:extLst>
          </p:cNvPr>
          <p:cNvSpPr/>
          <p:nvPr/>
        </p:nvSpPr>
        <p:spPr>
          <a:xfrm>
            <a:off x="2619114" y="1642052"/>
            <a:ext cx="880714" cy="461665"/>
          </a:xfrm>
          <a:prstGeom prst="rect">
            <a:avLst/>
          </a:prstGeom>
        </p:spPr>
        <p:txBody>
          <a:bodyPr wrap="square">
            <a:spAutoFit/>
          </a:bodyPr>
          <a:lstStyle/>
          <a:p>
            <a:pPr algn="r"/>
            <a:r>
              <a:rPr lang="en-US" sz="1200" b="1" dirty="0">
                <a:solidFill>
                  <a:schemeClr val="tx2"/>
                </a:solidFill>
                <a:latin typeface="Metropolis" pitchFamily="2" charset="77"/>
              </a:rPr>
              <a:t>Active Tier0 SR</a:t>
            </a:r>
            <a:endParaRPr lang="en-GB" sz="1200" dirty="0"/>
          </a:p>
        </p:txBody>
      </p:sp>
      <p:grpSp>
        <p:nvGrpSpPr>
          <p:cNvPr id="201" name="Group 200">
            <a:extLst>
              <a:ext uri="{FF2B5EF4-FFF2-40B4-BE49-F238E27FC236}">
                <a16:creationId xmlns:a16="http://schemas.microsoft.com/office/drawing/2014/main" id="{7157465B-0F8D-F146-9C36-DF4532897AA9}"/>
              </a:ext>
            </a:extLst>
          </p:cNvPr>
          <p:cNvGrpSpPr/>
          <p:nvPr/>
        </p:nvGrpSpPr>
        <p:grpSpPr>
          <a:xfrm>
            <a:off x="3413413" y="2708065"/>
            <a:ext cx="450000" cy="450000"/>
            <a:chOff x="7736620" y="7009631"/>
            <a:chExt cx="4501800" cy="4503600"/>
          </a:xfrm>
          <a:solidFill>
            <a:schemeClr val="accent6"/>
          </a:solidFill>
        </p:grpSpPr>
        <p:sp>
          <p:nvSpPr>
            <p:cNvPr id="202" name="Freeform: Shape 1">
              <a:extLst>
                <a:ext uri="{FF2B5EF4-FFF2-40B4-BE49-F238E27FC236}">
                  <a16:creationId xmlns:a16="http://schemas.microsoft.com/office/drawing/2014/main" id="{74CB6D5E-2E86-B34A-B85B-EF1D7F769DBD}"/>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03" name="Freeform: Shape 2">
              <a:extLst>
                <a:ext uri="{FF2B5EF4-FFF2-40B4-BE49-F238E27FC236}">
                  <a16:creationId xmlns:a16="http://schemas.microsoft.com/office/drawing/2014/main" id="{906980A9-4BC9-5645-A380-584B0831BA00}"/>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04" name="Freeform: Shape 3">
              <a:extLst>
                <a:ext uri="{FF2B5EF4-FFF2-40B4-BE49-F238E27FC236}">
                  <a16:creationId xmlns:a16="http://schemas.microsoft.com/office/drawing/2014/main" id="{269E26BF-C588-C14D-984C-F553886DC087}"/>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05" name="Freeform: Shape 4">
              <a:extLst>
                <a:ext uri="{FF2B5EF4-FFF2-40B4-BE49-F238E27FC236}">
                  <a16:creationId xmlns:a16="http://schemas.microsoft.com/office/drawing/2014/main" id="{725CE00F-A42A-DC4F-835F-DD8B88404BBF}"/>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06" name="Freeform: Shape 5">
              <a:extLst>
                <a:ext uri="{FF2B5EF4-FFF2-40B4-BE49-F238E27FC236}">
                  <a16:creationId xmlns:a16="http://schemas.microsoft.com/office/drawing/2014/main" id="{0C42001F-D788-E247-A977-F17DBEA5788C}"/>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207" name="Rectangle 206">
            <a:extLst>
              <a:ext uri="{FF2B5EF4-FFF2-40B4-BE49-F238E27FC236}">
                <a16:creationId xmlns:a16="http://schemas.microsoft.com/office/drawing/2014/main" id="{2CC32546-8674-BD43-9EA2-86C524FD6C89}"/>
              </a:ext>
            </a:extLst>
          </p:cNvPr>
          <p:cNvSpPr/>
          <p:nvPr/>
        </p:nvSpPr>
        <p:spPr>
          <a:xfrm>
            <a:off x="2820773" y="2723664"/>
            <a:ext cx="659763" cy="461665"/>
          </a:xfrm>
          <a:prstGeom prst="rect">
            <a:avLst/>
          </a:prstGeom>
        </p:spPr>
        <p:txBody>
          <a:bodyPr wrap="square">
            <a:spAutoFit/>
          </a:bodyPr>
          <a:lstStyle/>
          <a:p>
            <a:pPr algn="r"/>
            <a:r>
              <a:rPr lang="en-US" sz="1200" b="1" dirty="0">
                <a:solidFill>
                  <a:schemeClr val="tx2"/>
                </a:solidFill>
                <a:latin typeface="Metropolis" pitchFamily="2" charset="77"/>
              </a:rPr>
              <a:t>Tier0 DR</a:t>
            </a:r>
            <a:endParaRPr lang="en-GB" sz="1200" dirty="0"/>
          </a:p>
        </p:txBody>
      </p:sp>
      <p:cxnSp>
        <p:nvCxnSpPr>
          <p:cNvPr id="208" name="Straight Connector 207">
            <a:extLst>
              <a:ext uri="{FF2B5EF4-FFF2-40B4-BE49-F238E27FC236}">
                <a16:creationId xmlns:a16="http://schemas.microsoft.com/office/drawing/2014/main" id="{8438D3DD-9923-614E-BE47-59F148C34170}"/>
              </a:ext>
            </a:extLst>
          </p:cNvPr>
          <p:cNvCxnSpPr>
            <a:cxnSpLocks/>
          </p:cNvCxnSpPr>
          <p:nvPr/>
        </p:nvCxnSpPr>
        <p:spPr bwMode="gray">
          <a:xfrm>
            <a:off x="3630611" y="1212726"/>
            <a:ext cx="0" cy="464013"/>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209" name="Group 208">
            <a:extLst>
              <a:ext uri="{FF2B5EF4-FFF2-40B4-BE49-F238E27FC236}">
                <a16:creationId xmlns:a16="http://schemas.microsoft.com/office/drawing/2014/main" id="{342360DF-0FC3-9D4F-B747-133D0DA1C170}"/>
              </a:ext>
            </a:extLst>
          </p:cNvPr>
          <p:cNvGrpSpPr/>
          <p:nvPr/>
        </p:nvGrpSpPr>
        <p:grpSpPr>
          <a:xfrm>
            <a:off x="3369574" y="3747483"/>
            <a:ext cx="450000" cy="450000"/>
            <a:chOff x="7736620" y="7009631"/>
            <a:chExt cx="4501800" cy="4503600"/>
          </a:xfrm>
          <a:solidFill>
            <a:schemeClr val="accent4"/>
          </a:solidFill>
        </p:grpSpPr>
        <p:sp>
          <p:nvSpPr>
            <p:cNvPr id="210" name="Freeform: Shape 1">
              <a:extLst>
                <a:ext uri="{FF2B5EF4-FFF2-40B4-BE49-F238E27FC236}">
                  <a16:creationId xmlns:a16="http://schemas.microsoft.com/office/drawing/2014/main" id="{129807A7-892D-0948-BAAA-7469271F2DD8}"/>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11" name="Freeform: Shape 2">
              <a:extLst>
                <a:ext uri="{FF2B5EF4-FFF2-40B4-BE49-F238E27FC236}">
                  <a16:creationId xmlns:a16="http://schemas.microsoft.com/office/drawing/2014/main" id="{8673E0B5-7505-EE46-BE7C-6A6101C50A41}"/>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12" name="Freeform: Shape 3">
              <a:extLst>
                <a:ext uri="{FF2B5EF4-FFF2-40B4-BE49-F238E27FC236}">
                  <a16:creationId xmlns:a16="http://schemas.microsoft.com/office/drawing/2014/main" id="{1F15FE91-1430-044B-BB7B-E12A2B167E71}"/>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13" name="Freeform: Shape 4">
              <a:extLst>
                <a:ext uri="{FF2B5EF4-FFF2-40B4-BE49-F238E27FC236}">
                  <a16:creationId xmlns:a16="http://schemas.microsoft.com/office/drawing/2014/main" id="{97673543-A48E-1B41-B3AC-AD480B1831DC}"/>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14" name="Freeform: Shape 5">
              <a:extLst>
                <a:ext uri="{FF2B5EF4-FFF2-40B4-BE49-F238E27FC236}">
                  <a16:creationId xmlns:a16="http://schemas.microsoft.com/office/drawing/2014/main" id="{F9917CC4-9911-954D-A062-4D4F1777E8EC}"/>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215" name="Rectangle 214">
            <a:extLst>
              <a:ext uri="{FF2B5EF4-FFF2-40B4-BE49-F238E27FC236}">
                <a16:creationId xmlns:a16="http://schemas.microsoft.com/office/drawing/2014/main" id="{ACB0E15C-7819-9B42-AC5D-5825CC7C457F}"/>
              </a:ext>
            </a:extLst>
          </p:cNvPr>
          <p:cNvSpPr/>
          <p:nvPr/>
        </p:nvSpPr>
        <p:spPr>
          <a:xfrm>
            <a:off x="2740271" y="3745638"/>
            <a:ext cx="659763" cy="461665"/>
          </a:xfrm>
          <a:prstGeom prst="rect">
            <a:avLst/>
          </a:prstGeom>
        </p:spPr>
        <p:txBody>
          <a:bodyPr wrap="square">
            <a:spAutoFit/>
          </a:bodyPr>
          <a:lstStyle/>
          <a:p>
            <a:pPr algn="r"/>
            <a:r>
              <a:rPr lang="en-US" sz="1200" b="1" dirty="0">
                <a:solidFill>
                  <a:schemeClr val="tx2"/>
                </a:solidFill>
                <a:latin typeface="Metropolis" pitchFamily="2" charset="77"/>
              </a:rPr>
              <a:t>Tier1 DR</a:t>
            </a:r>
            <a:endParaRPr lang="en-GB" sz="1200" dirty="0"/>
          </a:p>
        </p:txBody>
      </p:sp>
      <p:sp>
        <p:nvSpPr>
          <p:cNvPr id="216" name="Rectangle 215">
            <a:extLst>
              <a:ext uri="{FF2B5EF4-FFF2-40B4-BE49-F238E27FC236}">
                <a16:creationId xmlns:a16="http://schemas.microsoft.com/office/drawing/2014/main" id="{DFF0BF9B-D2F2-B343-B834-762215FCE062}"/>
              </a:ext>
            </a:extLst>
          </p:cNvPr>
          <p:cNvSpPr/>
          <p:nvPr/>
        </p:nvSpPr>
        <p:spPr>
          <a:xfrm>
            <a:off x="1534365" y="1223399"/>
            <a:ext cx="2103006" cy="430887"/>
          </a:xfrm>
          <a:prstGeom prst="rect">
            <a:avLst/>
          </a:prstGeom>
        </p:spPr>
        <p:txBody>
          <a:bodyPr wrap="square">
            <a:spAutoFit/>
          </a:bodyPr>
          <a:lstStyle/>
          <a:p>
            <a:pPr algn="ctr"/>
            <a:r>
              <a:rPr lang="en-US" sz="1100" b="1" dirty="0">
                <a:solidFill>
                  <a:srgbClr val="717074"/>
                </a:solidFill>
                <a:ea typeface="Gotham Rounded Book" charset="0"/>
                <a:cs typeface="Gotham Rounded Book" charset="0"/>
              </a:rPr>
              <a:t>Uplinks to physical router</a:t>
            </a:r>
          </a:p>
          <a:p>
            <a:pPr algn="ctr"/>
            <a:endParaRPr lang="en-US" sz="1100" b="1" dirty="0">
              <a:solidFill>
                <a:srgbClr val="717074"/>
              </a:solidFill>
              <a:ea typeface="Gotham Rounded Book" charset="0"/>
              <a:cs typeface="Gotham Rounded Book" charset="0"/>
            </a:endParaRPr>
          </a:p>
        </p:txBody>
      </p:sp>
      <p:grpSp>
        <p:nvGrpSpPr>
          <p:cNvPr id="217" name="Group 216">
            <a:extLst>
              <a:ext uri="{FF2B5EF4-FFF2-40B4-BE49-F238E27FC236}">
                <a16:creationId xmlns:a16="http://schemas.microsoft.com/office/drawing/2014/main" id="{F2831B60-8BE4-754F-A24E-6DCA7CF29518}"/>
              </a:ext>
            </a:extLst>
          </p:cNvPr>
          <p:cNvGrpSpPr/>
          <p:nvPr/>
        </p:nvGrpSpPr>
        <p:grpSpPr>
          <a:xfrm>
            <a:off x="5865365" y="2708065"/>
            <a:ext cx="450000" cy="450000"/>
            <a:chOff x="7736620" y="7009631"/>
            <a:chExt cx="4501800" cy="4503600"/>
          </a:xfrm>
          <a:solidFill>
            <a:schemeClr val="accent6"/>
          </a:solidFill>
        </p:grpSpPr>
        <p:sp>
          <p:nvSpPr>
            <p:cNvPr id="218" name="Freeform: Shape 1">
              <a:extLst>
                <a:ext uri="{FF2B5EF4-FFF2-40B4-BE49-F238E27FC236}">
                  <a16:creationId xmlns:a16="http://schemas.microsoft.com/office/drawing/2014/main" id="{10666FFC-605B-1748-89EE-DDF119F0A962}"/>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19" name="Freeform: Shape 2">
              <a:extLst>
                <a:ext uri="{FF2B5EF4-FFF2-40B4-BE49-F238E27FC236}">
                  <a16:creationId xmlns:a16="http://schemas.microsoft.com/office/drawing/2014/main" id="{CCB5B1EB-77B0-BF42-B87F-8EE8CF852595}"/>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20" name="Freeform: Shape 3">
              <a:extLst>
                <a:ext uri="{FF2B5EF4-FFF2-40B4-BE49-F238E27FC236}">
                  <a16:creationId xmlns:a16="http://schemas.microsoft.com/office/drawing/2014/main" id="{A3B910AD-C8A0-C448-92A7-4099B5A96A88}"/>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21" name="Freeform: Shape 4">
              <a:extLst>
                <a:ext uri="{FF2B5EF4-FFF2-40B4-BE49-F238E27FC236}">
                  <a16:creationId xmlns:a16="http://schemas.microsoft.com/office/drawing/2014/main" id="{72CAC8BF-3C13-364C-A71B-E268B8C8071E}"/>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22" name="Freeform: Shape 5">
              <a:extLst>
                <a:ext uri="{FF2B5EF4-FFF2-40B4-BE49-F238E27FC236}">
                  <a16:creationId xmlns:a16="http://schemas.microsoft.com/office/drawing/2014/main" id="{9C711BD6-9ECC-254B-A23B-99B9114DCA57}"/>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223" name="Rectangle 222">
            <a:extLst>
              <a:ext uri="{FF2B5EF4-FFF2-40B4-BE49-F238E27FC236}">
                <a16:creationId xmlns:a16="http://schemas.microsoft.com/office/drawing/2014/main" id="{F672CE75-7452-2D4C-998E-DA533C4D703F}"/>
              </a:ext>
            </a:extLst>
          </p:cNvPr>
          <p:cNvSpPr/>
          <p:nvPr/>
        </p:nvSpPr>
        <p:spPr>
          <a:xfrm>
            <a:off x="5272725" y="2723664"/>
            <a:ext cx="659763" cy="461665"/>
          </a:xfrm>
          <a:prstGeom prst="rect">
            <a:avLst/>
          </a:prstGeom>
        </p:spPr>
        <p:txBody>
          <a:bodyPr wrap="square">
            <a:spAutoFit/>
          </a:bodyPr>
          <a:lstStyle/>
          <a:p>
            <a:pPr algn="r"/>
            <a:r>
              <a:rPr lang="en-US" sz="1200" b="1" dirty="0">
                <a:solidFill>
                  <a:schemeClr val="tx2"/>
                </a:solidFill>
                <a:latin typeface="Metropolis" pitchFamily="2" charset="77"/>
              </a:rPr>
              <a:t>Tier0 DR</a:t>
            </a:r>
            <a:endParaRPr lang="en-GB" sz="1200" dirty="0"/>
          </a:p>
        </p:txBody>
      </p:sp>
      <p:grpSp>
        <p:nvGrpSpPr>
          <p:cNvPr id="224" name="Group 223">
            <a:extLst>
              <a:ext uri="{FF2B5EF4-FFF2-40B4-BE49-F238E27FC236}">
                <a16:creationId xmlns:a16="http://schemas.microsoft.com/office/drawing/2014/main" id="{9304C042-A20A-0446-974A-F62F18BE5D45}"/>
              </a:ext>
            </a:extLst>
          </p:cNvPr>
          <p:cNvGrpSpPr/>
          <p:nvPr/>
        </p:nvGrpSpPr>
        <p:grpSpPr>
          <a:xfrm>
            <a:off x="7946079" y="2708065"/>
            <a:ext cx="450000" cy="450000"/>
            <a:chOff x="7736620" y="7009631"/>
            <a:chExt cx="4501800" cy="4503600"/>
          </a:xfrm>
          <a:solidFill>
            <a:schemeClr val="accent6"/>
          </a:solidFill>
        </p:grpSpPr>
        <p:sp>
          <p:nvSpPr>
            <p:cNvPr id="225" name="Freeform: Shape 1">
              <a:extLst>
                <a:ext uri="{FF2B5EF4-FFF2-40B4-BE49-F238E27FC236}">
                  <a16:creationId xmlns:a16="http://schemas.microsoft.com/office/drawing/2014/main" id="{92B3DE35-FF84-CF4B-AEA6-6EDB902E4102}"/>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26" name="Freeform: Shape 2">
              <a:extLst>
                <a:ext uri="{FF2B5EF4-FFF2-40B4-BE49-F238E27FC236}">
                  <a16:creationId xmlns:a16="http://schemas.microsoft.com/office/drawing/2014/main" id="{4E92CDAE-9E69-F14A-ADCA-D92875E74229}"/>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27" name="Freeform: Shape 3">
              <a:extLst>
                <a:ext uri="{FF2B5EF4-FFF2-40B4-BE49-F238E27FC236}">
                  <a16:creationId xmlns:a16="http://schemas.microsoft.com/office/drawing/2014/main" id="{1634EA99-52A2-8D48-B633-BE643CD5A3C7}"/>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28" name="Freeform: Shape 4">
              <a:extLst>
                <a:ext uri="{FF2B5EF4-FFF2-40B4-BE49-F238E27FC236}">
                  <a16:creationId xmlns:a16="http://schemas.microsoft.com/office/drawing/2014/main" id="{1D8873F0-AF44-B546-A757-F7E1DC03A34C}"/>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29" name="Freeform: Shape 5">
              <a:extLst>
                <a:ext uri="{FF2B5EF4-FFF2-40B4-BE49-F238E27FC236}">
                  <a16:creationId xmlns:a16="http://schemas.microsoft.com/office/drawing/2014/main" id="{6A7935A0-E597-F142-8E79-AA4325405152}"/>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230" name="Rectangle 229">
            <a:extLst>
              <a:ext uri="{FF2B5EF4-FFF2-40B4-BE49-F238E27FC236}">
                <a16:creationId xmlns:a16="http://schemas.microsoft.com/office/drawing/2014/main" id="{95A5B147-2B97-9940-84BE-D0F18BBC61E8}"/>
              </a:ext>
            </a:extLst>
          </p:cNvPr>
          <p:cNvSpPr/>
          <p:nvPr/>
        </p:nvSpPr>
        <p:spPr>
          <a:xfrm>
            <a:off x="7353439" y="2723664"/>
            <a:ext cx="659763" cy="461665"/>
          </a:xfrm>
          <a:prstGeom prst="rect">
            <a:avLst/>
          </a:prstGeom>
        </p:spPr>
        <p:txBody>
          <a:bodyPr wrap="square">
            <a:spAutoFit/>
          </a:bodyPr>
          <a:lstStyle/>
          <a:p>
            <a:pPr algn="r"/>
            <a:r>
              <a:rPr lang="en-US" sz="1200" b="1" dirty="0">
                <a:solidFill>
                  <a:schemeClr val="tx2"/>
                </a:solidFill>
                <a:latin typeface="Metropolis" pitchFamily="2" charset="77"/>
              </a:rPr>
              <a:t>Tier0 DR</a:t>
            </a:r>
            <a:endParaRPr lang="en-GB" sz="1200" dirty="0"/>
          </a:p>
        </p:txBody>
      </p:sp>
      <p:grpSp>
        <p:nvGrpSpPr>
          <p:cNvPr id="231" name="Group 230">
            <a:extLst>
              <a:ext uri="{FF2B5EF4-FFF2-40B4-BE49-F238E27FC236}">
                <a16:creationId xmlns:a16="http://schemas.microsoft.com/office/drawing/2014/main" id="{E662AFBC-5FAE-AD46-90DE-E8D5DB8D6160}"/>
              </a:ext>
            </a:extLst>
          </p:cNvPr>
          <p:cNvGrpSpPr/>
          <p:nvPr/>
        </p:nvGrpSpPr>
        <p:grpSpPr>
          <a:xfrm>
            <a:off x="5845592" y="3747483"/>
            <a:ext cx="450000" cy="450000"/>
            <a:chOff x="7736620" y="7009631"/>
            <a:chExt cx="4501800" cy="4503600"/>
          </a:xfrm>
          <a:solidFill>
            <a:schemeClr val="accent4"/>
          </a:solidFill>
        </p:grpSpPr>
        <p:sp>
          <p:nvSpPr>
            <p:cNvPr id="232" name="Freeform: Shape 1">
              <a:extLst>
                <a:ext uri="{FF2B5EF4-FFF2-40B4-BE49-F238E27FC236}">
                  <a16:creationId xmlns:a16="http://schemas.microsoft.com/office/drawing/2014/main" id="{5C9371DB-AE6B-EE40-A9FD-0E8255FB43CC}"/>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33" name="Freeform: Shape 2">
              <a:extLst>
                <a:ext uri="{FF2B5EF4-FFF2-40B4-BE49-F238E27FC236}">
                  <a16:creationId xmlns:a16="http://schemas.microsoft.com/office/drawing/2014/main" id="{8FADB3E9-C0AF-FE46-AF0B-54123C0CDE22}"/>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34" name="Freeform: Shape 3">
              <a:extLst>
                <a:ext uri="{FF2B5EF4-FFF2-40B4-BE49-F238E27FC236}">
                  <a16:creationId xmlns:a16="http://schemas.microsoft.com/office/drawing/2014/main" id="{C4DA5226-F757-B044-B4D7-F0B750C804D9}"/>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35" name="Freeform: Shape 4">
              <a:extLst>
                <a:ext uri="{FF2B5EF4-FFF2-40B4-BE49-F238E27FC236}">
                  <a16:creationId xmlns:a16="http://schemas.microsoft.com/office/drawing/2014/main" id="{65D32266-D356-C146-B113-7826493FA531}"/>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36" name="Freeform: Shape 5">
              <a:extLst>
                <a:ext uri="{FF2B5EF4-FFF2-40B4-BE49-F238E27FC236}">
                  <a16:creationId xmlns:a16="http://schemas.microsoft.com/office/drawing/2014/main" id="{CD486190-D7DF-EC45-8202-C8445E06ACFF}"/>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237" name="Rectangle 236">
            <a:extLst>
              <a:ext uri="{FF2B5EF4-FFF2-40B4-BE49-F238E27FC236}">
                <a16:creationId xmlns:a16="http://schemas.microsoft.com/office/drawing/2014/main" id="{DDADF2B4-2789-4D41-9874-A3C81A20BDE8}"/>
              </a:ext>
            </a:extLst>
          </p:cNvPr>
          <p:cNvSpPr/>
          <p:nvPr/>
        </p:nvSpPr>
        <p:spPr>
          <a:xfrm>
            <a:off x="5216289" y="3745638"/>
            <a:ext cx="659763" cy="461665"/>
          </a:xfrm>
          <a:prstGeom prst="rect">
            <a:avLst/>
          </a:prstGeom>
        </p:spPr>
        <p:txBody>
          <a:bodyPr wrap="square">
            <a:spAutoFit/>
          </a:bodyPr>
          <a:lstStyle/>
          <a:p>
            <a:pPr algn="r"/>
            <a:r>
              <a:rPr lang="en-US" sz="1200" b="1" dirty="0">
                <a:solidFill>
                  <a:schemeClr val="tx2"/>
                </a:solidFill>
                <a:latin typeface="Metropolis" pitchFamily="2" charset="77"/>
              </a:rPr>
              <a:t>Tier1 DR</a:t>
            </a:r>
            <a:endParaRPr lang="en-GB" sz="1200" dirty="0"/>
          </a:p>
        </p:txBody>
      </p:sp>
      <p:grpSp>
        <p:nvGrpSpPr>
          <p:cNvPr id="238" name="Group 237">
            <a:extLst>
              <a:ext uri="{FF2B5EF4-FFF2-40B4-BE49-F238E27FC236}">
                <a16:creationId xmlns:a16="http://schemas.microsoft.com/office/drawing/2014/main" id="{934CDAA3-55C1-4045-92B6-0623E6032D9C}"/>
              </a:ext>
            </a:extLst>
          </p:cNvPr>
          <p:cNvGrpSpPr/>
          <p:nvPr/>
        </p:nvGrpSpPr>
        <p:grpSpPr>
          <a:xfrm>
            <a:off x="7936554" y="3735768"/>
            <a:ext cx="450000" cy="450000"/>
            <a:chOff x="7736620" y="7009631"/>
            <a:chExt cx="4501800" cy="4503600"/>
          </a:xfrm>
          <a:solidFill>
            <a:schemeClr val="accent4"/>
          </a:solidFill>
        </p:grpSpPr>
        <p:sp>
          <p:nvSpPr>
            <p:cNvPr id="239" name="Freeform: Shape 1">
              <a:extLst>
                <a:ext uri="{FF2B5EF4-FFF2-40B4-BE49-F238E27FC236}">
                  <a16:creationId xmlns:a16="http://schemas.microsoft.com/office/drawing/2014/main" id="{35A6D7E5-31A5-9149-B65F-A7C4917A7BB9}"/>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40" name="Freeform: Shape 2">
              <a:extLst>
                <a:ext uri="{FF2B5EF4-FFF2-40B4-BE49-F238E27FC236}">
                  <a16:creationId xmlns:a16="http://schemas.microsoft.com/office/drawing/2014/main" id="{F09602BC-33AF-534F-A8F1-05C85AF9BE75}"/>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41" name="Freeform: Shape 3">
              <a:extLst>
                <a:ext uri="{FF2B5EF4-FFF2-40B4-BE49-F238E27FC236}">
                  <a16:creationId xmlns:a16="http://schemas.microsoft.com/office/drawing/2014/main" id="{A97669B8-33E0-414B-877C-95EBD66B7994}"/>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42" name="Freeform: Shape 4">
              <a:extLst>
                <a:ext uri="{FF2B5EF4-FFF2-40B4-BE49-F238E27FC236}">
                  <a16:creationId xmlns:a16="http://schemas.microsoft.com/office/drawing/2014/main" id="{865FA9C9-A7B4-0646-BC4D-2D59DE733E1D}"/>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43" name="Freeform: Shape 5">
              <a:extLst>
                <a:ext uri="{FF2B5EF4-FFF2-40B4-BE49-F238E27FC236}">
                  <a16:creationId xmlns:a16="http://schemas.microsoft.com/office/drawing/2014/main" id="{6F29D089-9A0B-0D48-A87E-D756BD99C11D}"/>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244" name="Rectangle 243">
            <a:extLst>
              <a:ext uri="{FF2B5EF4-FFF2-40B4-BE49-F238E27FC236}">
                <a16:creationId xmlns:a16="http://schemas.microsoft.com/office/drawing/2014/main" id="{0F7C791E-D6FA-8647-993B-7EA91741C6CE}"/>
              </a:ext>
            </a:extLst>
          </p:cNvPr>
          <p:cNvSpPr/>
          <p:nvPr/>
        </p:nvSpPr>
        <p:spPr>
          <a:xfrm>
            <a:off x="7244860" y="3745638"/>
            <a:ext cx="659763" cy="461665"/>
          </a:xfrm>
          <a:prstGeom prst="rect">
            <a:avLst/>
          </a:prstGeom>
        </p:spPr>
        <p:txBody>
          <a:bodyPr wrap="square">
            <a:spAutoFit/>
          </a:bodyPr>
          <a:lstStyle/>
          <a:p>
            <a:pPr algn="r"/>
            <a:r>
              <a:rPr lang="en-US" sz="1200" b="1" dirty="0">
                <a:solidFill>
                  <a:schemeClr val="tx2"/>
                </a:solidFill>
                <a:latin typeface="Metropolis" pitchFamily="2" charset="77"/>
              </a:rPr>
              <a:t>Tier1 DR</a:t>
            </a:r>
            <a:endParaRPr lang="en-GB" sz="1200" dirty="0"/>
          </a:p>
        </p:txBody>
      </p:sp>
      <p:grpSp>
        <p:nvGrpSpPr>
          <p:cNvPr id="245" name="Group 244">
            <a:extLst>
              <a:ext uri="{FF2B5EF4-FFF2-40B4-BE49-F238E27FC236}">
                <a16:creationId xmlns:a16="http://schemas.microsoft.com/office/drawing/2014/main" id="{69D6E79C-37C0-2447-868A-BAB9522BBA3E}"/>
              </a:ext>
            </a:extLst>
          </p:cNvPr>
          <p:cNvGrpSpPr/>
          <p:nvPr/>
        </p:nvGrpSpPr>
        <p:grpSpPr>
          <a:xfrm>
            <a:off x="947643" y="2147623"/>
            <a:ext cx="8343136" cy="578695"/>
            <a:chOff x="947643" y="2147623"/>
            <a:chExt cx="8343136" cy="578695"/>
          </a:xfrm>
        </p:grpSpPr>
        <p:cxnSp>
          <p:nvCxnSpPr>
            <p:cNvPr id="246" name="Straight Connector 245">
              <a:extLst>
                <a:ext uri="{FF2B5EF4-FFF2-40B4-BE49-F238E27FC236}">
                  <a16:creationId xmlns:a16="http://schemas.microsoft.com/office/drawing/2014/main" id="{B3C0A010-18C9-6747-A09F-2E406AFB85C0}"/>
                </a:ext>
              </a:extLst>
            </p:cNvPr>
            <p:cNvCxnSpPr>
              <a:cxnSpLocks/>
            </p:cNvCxnSpPr>
            <p:nvPr/>
          </p:nvCxnSpPr>
          <p:spPr bwMode="gray">
            <a:xfrm>
              <a:off x="947643" y="2335819"/>
              <a:ext cx="8343136" cy="0"/>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47" name="Straight Connector 246">
              <a:extLst>
                <a:ext uri="{FF2B5EF4-FFF2-40B4-BE49-F238E27FC236}">
                  <a16:creationId xmlns:a16="http://schemas.microsoft.com/office/drawing/2014/main" id="{80FD684C-7A08-B544-BC19-97F946C81C21}"/>
                </a:ext>
              </a:extLst>
            </p:cNvPr>
            <p:cNvCxnSpPr>
              <a:cxnSpLocks/>
            </p:cNvCxnSpPr>
            <p:nvPr/>
          </p:nvCxnSpPr>
          <p:spPr bwMode="gray">
            <a:xfrm flipH="1">
              <a:off x="1577838" y="2147623"/>
              <a:ext cx="0" cy="170429"/>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48" name="Straight Connector 247">
              <a:extLst>
                <a:ext uri="{FF2B5EF4-FFF2-40B4-BE49-F238E27FC236}">
                  <a16:creationId xmlns:a16="http://schemas.microsoft.com/office/drawing/2014/main" id="{A59B78A7-F0EE-B641-B840-B414A297162A}"/>
                </a:ext>
              </a:extLst>
            </p:cNvPr>
            <p:cNvCxnSpPr>
              <a:cxnSpLocks/>
            </p:cNvCxnSpPr>
            <p:nvPr/>
          </p:nvCxnSpPr>
          <p:spPr bwMode="gray">
            <a:xfrm flipH="1">
              <a:off x="3640643" y="2165390"/>
              <a:ext cx="0" cy="170429"/>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49" name="Straight Connector 248">
              <a:extLst>
                <a:ext uri="{FF2B5EF4-FFF2-40B4-BE49-F238E27FC236}">
                  <a16:creationId xmlns:a16="http://schemas.microsoft.com/office/drawing/2014/main" id="{845C0DD5-2FD6-164B-B90F-2713C6D1754C}"/>
                </a:ext>
              </a:extLst>
            </p:cNvPr>
            <p:cNvCxnSpPr>
              <a:cxnSpLocks/>
            </p:cNvCxnSpPr>
            <p:nvPr/>
          </p:nvCxnSpPr>
          <p:spPr bwMode="gray">
            <a:xfrm flipH="1">
              <a:off x="1576362" y="2318052"/>
              <a:ext cx="2358" cy="390013"/>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50" name="Straight Connector 249">
              <a:extLst>
                <a:ext uri="{FF2B5EF4-FFF2-40B4-BE49-F238E27FC236}">
                  <a16:creationId xmlns:a16="http://schemas.microsoft.com/office/drawing/2014/main" id="{4CDC3D8E-A3A7-724F-A8FF-95E3D2CAD012}"/>
                </a:ext>
              </a:extLst>
            </p:cNvPr>
            <p:cNvCxnSpPr>
              <a:cxnSpLocks/>
            </p:cNvCxnSpPr>
            <p:nvPr/>
          </p:nvCxnSpPr>
          <p:spPr bwMode="gray">
            <a:xfrm flipH="1">
              <a:off x="3639424" y="2331238"/>
              <a:ext cx="2358" cy="390013"/>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51" name="Straight Connector 250">
              <a:extLst>
                <a:ext uri="{FF2B5EF4-FFF2-40B4-BE49-F238E27FC236}">
                  <a16:creationId xmlns:a16="http://schemas.microsoft.com/office/drawing/2014/main" id="{3E76B778-4688-CC47-A5B2-B2ACAB912A94}"/>
                </a:ext>
              </a:extLst>
            </p:cNvPr>
            <p:cNvCxnSpPr>
              <a:cxnSpLocks/>
            </p:cNvCxnSpPr>
            <p:nvPr/>
          </p:nvCxnSpPr>
          <p:spPr bwMode="gray">
            <a:xfrm flipH="1">
              <a:off x="6088006" y="2336305"/>
              <a:ext cx="2358" cy="390013"/>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52" name="Straight Connector 251">
              <a:extLst>
                <a:ext uri="{FF2B5EF4-FFF2-40B4-BE49-F238E27FC236}">
                  <a16:creationId xmlns:a16="http://schemas.microsoft.com/office/drawing/2014/main" id="{4F7F0C7E-DEF3-AB48-AEBA-F8F1D2E7FDE8}"/>
                </a:ext>
              </a:extLst>
            </p:cNvPr>
            <p:cNvCxnSpPr>
              <a:cxnSpLocks/>
            </p:cNvCxnSpPr>
            <p:nvPr/>
          </p:nvCxnSpPr>
          <p:spPr bwMode="gray">
            <a:xfrm>
              <a:off x="8171824" y="2335819"/>
              <a:ext cx="0" cy="369356"/>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grpSp>
      <p:grpSp>
        <p:nvGrpSpPr>
          <p:cNvPr id="253" name="Group 252">
            <a:extLst>
              <a:ext uri="{FF2B5EF4-FFF2-40B4-BE49-F238E27FC236}">
                <a16:creationId xmlns:a16="http://schemas.microsoft.com/office/drawing/2014/main" id="{E65A9343-ED41-A441-B5F1-1E78CFDC93C2}"/>
              </a:ext>
            </a:extLst>
          </p:cNvPr>
          <p:cNvGrpSpPr/>
          <p:nvPr/>
        </p:nvGrpSpPr>
        <p:grpSpPr>
          <a:xfrm>
            <a:off x="1571037" y="3328494"/>
            <a:ext cx="6588665" cy="403199"/>
            <a:chOff x="1607223" y="2318052"/>
            <a:chExt cx="6588665" cy="403199"/>
          </a:xfrm>
        </p:grpSpPr>
        <p:cxnSp>
          <p:nvCxnSpPr>
            <p:cNvPr id="254" name="Straight Connector 253">
              <a:extLst>
                <a:ext uri="{FF2B5EF4-FFF2-40B4-BE49-F238E27FC236}">
                  <a16:creationId xmlns:a16="http://schemas.microsoft.com/office/drawing/2014/main" id="{BF624D77-C297-C648-A431-7FBF3CFCF279}"/>
                </a:ext>
              </a:extLst>
            </p:cNvPr>
            <p:cNvCxnSpPr>
              <a:cxnSpLocks/>
            </p:cNvCxnSpPr>
            <p:nvPr/>
          </p:nvCxnSpPr>
          <p:spPr bwMode="gray">
            <a:xfrm flipH="1">
              <a:off x="1607223" y="2318052"/>
              <a:ext cx="2358" cy="390013"/>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55" name="Straight Connector 254">
              <a:extLst>
                <a:ext uri="{FF2B5EF4-FFF2-40B4-BE49-F238E27FC236}">
                  <a16:creationId xmlns:a16="http://schemas.microsoft.com/office/drawing/2014/main" id="{35042002-3288-7D40-9C50-AFB3AE4ACEF0}"/>
                </a:ext>
              </a:extLst>
            </p:cNvPr>
            <p:cNvCxnSpPr>
              <a:cxnSpLocks/>
            </p:cNvCxnSpPr>
            <p:nvPr/>
          </p:nvCxnSpPr>
          <p:spPr bwMode="gray">
            <a:xfrm flipH="1">
              <a:off x="3672772" y="2331238"/>
              <a:ext cx="2358" cy="390013"/>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56" name="Straight Connector 255">
              <a:extLst>
                <a:ext uri="{FF2B5EF4-FFF2-40B4-BE49-F238E27FC236}">
                  <a16:creationId xmlns:a16="http://schemas.microsoft.com/office/drawing/2014/main" id="{F324DAED-C7C4-5D4E-BB48-3B9AD9EADB92}"/>
                </a:ext>
              </a:extLst>
            </p:cNvPr>
            <p:cNvCxnSpPr>
              <a:cxnSpLocks/>
            </p:cNvCxnSpPr>
            <p:nvPr/>
          </p:nvCxnSpPr>
          <p:spPr bwMode="gray">
            <a:xfrm flipH="1">
              <a:off x="6112070" y="2325795"/>
              <a:ext cx="2358" cy="390013"/>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57" name="Straight Connector 256">
              <a:extLst>
                <a:ext uri="{FF2B5EF4-FFF2-40B4-BE49-F238E27FC236}">
                  <a16:creationId xmlns:a16="http://schemas.microsoft.com/office/drawing/2014/main" id="{BC99A2B3-2991-4446-B26B-126A5E3196D2}"/>
                </a:ext>
              </a:extLst>
            </p:cNvPr>
            <p:cNvCxnSpPr>
              <a:cxnSpLocks/>
            </p:cNvCxnSpPr>
            <p:nvPr/>
          </p:nvCxnSpPr>
          <p:spPr bwMode="gray">
            <a:xfrm>
              <a:off x="8195888" y="2335819"/>
              <a:ext cx="0" cy="369356"/>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grpSp>
      <p:grpSp>
        <p:nvGrpSpPr>
          <p:cNvPr id="258" name="Group 257">
            <a:extLst>
              <a:ext uri="{FF2B5EF4-FFF2-40B4-BE49-F238E27FC236}">
                <a16:creationId xmlns:a16="http://schemas.microsoft.com/office/drawing/2014/main" id="{D714D081-CFAE-D14F-AFC1-8EFCAAD2CBCC}"/>
              </a:ext>
            </a:extLst>
          </p:cNvPr>
          <p:cNvGrpSpPr/>
          <p:nvPr/>
        </p:nvGrpSpPr>
        <p:grpSpPr>
          <a:xfrm>
            <a:off x="933186" y="3154439"/>
            <a:ext cx="8406217" cy="188196"/>
            <a:chOff x="947643" y="2147623"/>
            <a:chExt cx="8406217" cy="188196"/>
          </a:xfrm>
        </p:grpSpPr>
        <p:cxnSp>
          <p:nvCxnSpPr>
            <p:cNvPr id="259" name="Straight Connector 258">
              <a:extLst>
                <a:ext uri="{FF2B5EF4-FFF2-40B4-BE49-F238E27FC236}">
                  <a16:creationId xmlns:a16="http://schemas.microsoft.com/office/drawing/2014/main" id="{BFE61942-AEE6-834B-A745-E9522034C64D}"/>
                </a:ext>
              </a:extLst>
            </p:cNvPr>
            <p:cNvCxnSpPr>
              <a:cxnSpLocks/>
            </p:cNvCxnSpPr>
            <p:nvPr/>
          </p:nvCxnSpPr>
          <p:spPr bwMode="gray">
            <a:xfrm>
              <a:off x="947643" y="2335819"/>
              <a:ext cx="8406217" cy="0"/>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60" name="Straight Connector 259">
              <a:extLst>
                <a:ext uri="{FF2B5EF4-FFF2-40B4-BE49-F238E27FC236}">
                  <a16:creationId xmlns:a16="http://schemas.microsoft.com/office/drawing/2014/main" id="{E2F35FD8-3AB8-2342-A22B-CD538A39131B}"/>
                </a:ext>
              </a:extLst>
            </p:cNvPr>
            <p:cNvCxnSpPr>
              <a:cxnSpLocks/>
            </p:cNvCxnSpPr>
            <p:nvPr/>
          </p:nvCxnSpPr>
          <p:spPr bwMode="gray">
            <a:xfrm flipH="1">
              <a:off x="1591760" y="2147623"/>
              <a:ext cx="0" cy="170429"/>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61" name="Straight Connector 260">
              <a:extLst>
                <a:ext uri="{FF2B5EF4-FFF2-40B4-BE49-F238E27FC236}">
                  <a16:creationId xmlns:a16="http://schemas.microsoft.com/office/drawing/2014/main" id="{6D793EA4-ACA4-6249-A88C-22D44FB0C02F}"/>
                </a:ext>
              </a:extLst>
            </p:cNvPr>
            <p:cNvCxnSpPr>
              <a:cxnSpLocks/>
            </p:cNvCxnSpPr>
            <p:nvPr/>
          </p:nvCxnSpPr>
          <p:spPr bwMode="gray">
            <a:xfrm flipH="1">
              <a:off x="3640643" y="2165390"/>
              <a:ext cx="0" cy="170429"/>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grpSp>
      <p:cxnSp>
        <p:nvCxnSpPr>
          <p:cNvPr id="262" name="Straight Connector 261">
            <a:extLst>
              <a:ext uri="{FF2B5EF4-FFF2-40B4-BE49-F238E27FC236}">
                <a16:creationId xmlns:a16="http://schemas.microsoft.com/office/drawing/2014/main" id="{27D5B670-5A4C-5E47-862D-30975DD68666}"/>
              </a:ext>
            </a:extLst>
          </p:cNvPr>
          <p:cNvCxnSpPr>
            <a:cxnSpLocks/>
            <a:endCxn id="265" idx="1"/>
          </p:cNvCxnSpPr>
          <p:nvPr/>
        </p:nvCxnSpPr>
        <p:spPr bwMode="gray">
          <a:xfrm>
            <a:off x="669678" y="4415250"/>
            <a:ext cx="8595926" cy="0"/>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63" name="Straight Connector 262">
            <a:extLst>
              <a:ext uri="{FF2B5EF4-FFF2-40B4-BE49-F238E27FC236}">
                <a16:creationId xmlns:a16="http://schemas.microsoft.com/office/drawing/2014/main" id="{62C4F34E-79AC-EF44-9436-9DE2424D77B4}"/>
              </a:ext>
            </a:extLst>
          </p:cNvPr>
          <p:cNvCxnSpPr>
            <a:cxnSpLocks/>
          </p:cNvCxnSpPr>
          <p:nvPr/>
        </p:nvCxnSpPr>
        <p:spPr bwMode="gray">
          <a:xfrm>
            <a:off x="687550" y="4606841"/>
            <a:ext cx="8578054" cy="0"/>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64" name="Straight Connector 263">
            <a:extLst>
              <a:ext uri="{FF2B5EF4-FFF2-40B4-BE49-F238E27FC236}">
                <a16:creationId xmlns:a16="http://schemas.microsoft.com/office/drawing/2014/main" id="{AF89668A-A836-504F-98F7-E710C29EAFFF}"/>
              </a:ext>
            </a:extLst>
          </p:cNvPr>
          <p:cNvCxnSpPr>
            <a:cxnSpLocks/>
          </p:cNvCxnSpPr>
          <p:nvPr/>
        </p:nvCxnSpPr>
        <p:spPr bwMode="gray">
          <a:xfrm flipH="1">
            <a:off x="687550" y="4820245"/>
            <a:ext cx="8578054" cy="0"/>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65" name="Rectangle 264">
            <a:extLst>
              <a:ext uri="{FF2B5EF4-FFF2-40B4-BE49-F238E27FC236}">
                <a16:creationId xmlns:a16="http://schemas.microsoft.com/office/drawing/2014/main" id="{8A678C8F-08B7-8144-9C96-58EF3FC39E75}"/>
              </a:ext>
            </a:extLst>
          </p:cNvPr>
          <p:cNvSpPr/>
          <p:nvPr/>
        </p:nvSpPr>
        <p:spPr>
          <a:xfrm>
            <a:off x="9265604" y="4276750"/>
            <a:ext cx="784189" cy="276999"/>
          </a:xfrm>
          <a:prstGeom prst="rect">
            <a:avLst/>
          </a:prstGeom>
        </p:spPr>
        <p:txBody>
          <a:bodyPr wrap="square">
            <a:spAutoFit/>
          </a:bodyPr>
          <a:lstStyle/>
          <a:p>
            <a:r>
              <a:rPr lang="en-US" sz="1200" b="1" dirty="0">
                <a:solidFill>
                  <a:schemeClr val="accent2">
                    <a:lumMod val="60000"/>
                    <a:lumOff val="40000"/>
                  </a:schemeClr>
                </a:solidFill>
                <a:latin typeface="Metropolis" pitchFamily="2" charset="77"/>
              </a:rPr>
              <a:t>Web LS</a:t>
            </a:r>
            <a:endParaRPr lang="en-GB" sz="1200" dirty="0">
              <a:solidFill>
                <a:schemeClr val="accent2">
                  <a:lumMod val="60000"/>
                  <a:lumOff val="40000"/>
                </a:schemeClr>
              </a:solidFill>
            </a:endParaRPr>
          </a:p>
        </p:txBody>
      </p:sp>
      <p:sp>
        <p:nvSpPr>
          <p:cNvPr id="266" name="Rectangle 265">
            <a:extLst>
              <a:ext uri="{FF2B5EF4-FFF2-40B4-BE49-F238E27FC236}">
                <a16:creationId xmlns:a16="http://schemas.microsoft.com/office/drawing/2014/main" id="{C099F86A-3426-AD4F-84E3-E6650971FF05}"/>
              </a:ext>
            </a:extLst>
          </p:cNvPr>
          <p:cNvSpPr/>
          <p:nvPr/>
        </p:nvSpPr>
        <p:spPr>
          <a:xfrm>
            <a:off x="9309563" y="4481189"/>
            <a:ext cx="739305" cy="276999"/>
          </a:xfrm>
          <a:prstGeom prst="rect">
            <a:avLst/>
          </a:prstGeom>
        </p:spPr>
        <p:txBody>
          <a:bodyPr wrap="square">
            <a:spAutoFit/>
          </a:bodyPr>
          <a:lstStyle/>
          <a:p>
            <a:r>
              <a:rPr lang="en-US" sz="1200" b="1" dirty="0">
                <a:solidFill>
                  <a:srgbClr val="002060"/>
                </a:solidFill>
                <a:latin typeface="Metropolis" pitchFamily="2" charset="77"/>
              </a:rPr>
              <a:t>App LS</a:t>
            </a:r>
            <a:endParaRPr lang="en-GB" sz="1200" dirty="0">
              <a:solidFill>
                <a:srgbClr val="002060"/>
              </a:solidFill>
            </a:endParaRPr>
          </a:p>
        </p:txBody>
      </p:sp>
      <p:sp>
        <p:nvSpPr>
          <p:cNvPr id="267" name="Rectangle 266">
            <a:extLst>
              <a:ext uri="{FF2B5EF4-FFF2-40B4-BE49-F238E27FC236}">
                <a16:creationId xmlns:a16="http://schemas.microsoft.com/office/drawing/2014/main" id="{CCBB9FAD-EBBD-E841-BB70-DCEBB7F5211A}"/>
              </a:ext>
            </a:extLst>
          </p:cNvPr>
          <p:cNvSpPr/>
          <p:nvPr/>
        </p:nvSpPr>
        <p:spPr>
          <a:xfrm>
            <a:off x="9375340" y="4702269"/>
            <a:ext cx="639919" cy="276999"/>
          </a:xfrm>
          <a:prstGeom prst="rect">
            <a:avLst/>
          </a:prstGeom>
        </p:spPr>
        <p:txBody>
          <a:bodyPr wrap="square">
            <a:spAutoFit/>
          </a:bodyPr>
          <a:lstStyle/>
          <a:p>
            <a:r>
              <a:rPr lang="en-US" sz="1200" b="1" dirty="0">
                <a:solidFill>
                  <a:schemeClr val="accent4"/>
                </a:solidFill>
                <a:latin typeface="Metropolis" pitchFamily="2" charset="77"/>
              </a:rPr>
              <a:t>Db LS</a:t>
            </a:r>
            <a:endParaRPr lang="en-GB" sz="1200" dirty="0">
              <a:solidFill>
                <a:schemeClr val="accent4"/>
              </a:solidFill>
            </a:endParaRPr>
          </a:p>
        </p:txBody>
      </p:sp>
      <p:cxnSp>
        <p:nvCxnSpPr>
          <p:cNvPr id="268" name="Straight Connector 267">
            <a:extLst>
              <a:ext uri="{FF2B5EF4-FFF2-40B4-BE49-F238E27FC236}">
                <a16:creationId xmlns:a16="http://schemas.microsoft.com/office/drawing/2014/main" id="{157321BE-D08E-F243-BD72-BE9AC80FBA93}"/>
              </a:ext>
            </a:extLst>
          </p:cNvPr>
          <p:cNvCxnSpPr>
            <a:cxnSpLocks/>
          </p:cNvCxnSpPr>
          <p:nvPr/>
        </p:nvCxnSpPr>
        <p:spPr bwMode="gray">
          <a:xfrm>
            <a:off x="1396741" y="4179181"/>
            <a:ext cx="0" cy="236069"/>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69" name="Straight Connector 268">
            <a:extLst>
              <a:ext uri="{FF2B5EF4-FFF2-40B4-BE49-F238E27FC236}">
                <a16:creationId xmlns:a16="http://schemas.microsoft.com/office/drawing/2014/main" id="{ED4DB74C-07DB-7B41-969B-5A6C7F0C4567}"/>
              </a:ext>
            </a:extLst>
          </p:cNvPr>
          <p:cNvCxnSpPr>
            <a:cxnSpLocks/>
          </p:cNvCxnSpPr>
          <p:nvPr/>
        </p:nvCxnSpPr>
        <p:spPr bwMode="gray">
          <a:xfrm>
            <a:off x="1528823" y="4197539"/>
            <a:ext cx="0" cy="413226"/>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70" name="Straight Connector 269">
            <a:extLst>
              <a:ext uri="{FF2B5EF4-FFF2-40B4-BE49-F238E27FC236}">
                <a16:creationId xmlns:a16="http://schemas.microsoft.com/office/drawing/2014/main" id="{E48320BF-01CA-1F44-B4B3-62F663E3C4FB}"/>
              </a:ext>
            </a:extLst>
          </p:cNvPr>
          <p:cNvCxnSpPr>
            <a:cxnSpLocks/>
          </p:cNvCxnSpPr>
          <p:nvPr/>
        </p:nvCxnSpPr>
        <p:spPr bwMode="gray">
          <a:xfrm>
            <a:off x="1676487" y="4155826"/>
            <a:ext cx="0" cy="641174"/>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71" name="Straight Connector 270">
            <a:extLst>
              <a:ext uri="{FF2B5EF4-FFF2-40B4-BE49-F238E27FC236}">
                <a16:creationId xmlns:a16="http://schemas.microsoft.com/office/drawing/2014/main" id="{423E726C-D0FC-0740-A822-D66F1A0EBF54}"/>
              </a:ext>
            </a:extLst>
          </p:cNvPr>
          <p:cNvCxnSpPr>
            <a:cxnSpLocks/>
          </p:cNvCxnSpPr>
          <p:nvPr/>
        </p:nvCxnSpPr>
        <p:spPr bwMode="gray">
          <a:xfrm>
            <a:off x="3459568" y="4181008"/>
            <a:ext cx="0" cy="236069"/>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72" name="Straight Connector 271">
            <a:extLst>
              <a:ext uri="{FF2B5EF4-FFF2-40B4-BE49-F238E27FC236}">
                <a16:creationId xmlns:a16="http://schemas.microsoft.com/office/drawing/2014/main" id="{7D4A5571-AD4E-9547-9959-EFB66307CFB8}"/>
              </a:ext>
            </a:extLst>
          </p:cNvPr>
          <p:cNvCxnSpPr>
            <a:cxnSpLocks/>
          </p:cNvCxnSpPr>
          <p:nvPr/>
        </p:nvCxnSpPr>
        <p:spPr bwMode="gray">
          <a:xfrm>
            <a:off x="3591650" y="4199366"/>
            <a:ext cx="0" cy="413226"/>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73" name="Straight Connector 272">
            <a:extLst>
              <a:ext uri="{FF2B5EF4-FFF2-40B4-BE49-F238E27FC236}">
                <a16:creationId xmlns:a16="http://schemas.microsoft.com/office/drawing/2014/main" id="{EFE758E7-6276-F14C-8BA0-388E61665400}"/>
              </a:ext>
            </a:extLst>
          </p:cNvPr>
          <p:cNvCxnSpPr>
            <a:cxnSpLocks/>
          </p:cNvCxnSpPr>
          <p:nvPr/>
        </p:nvCxnSpPr>
        <p:spPr bwMode="gray">
          <a:xfrm>
            <a:off x="3739314" y="4157653"/>
            <a:ext cx="0" cy="641174"/>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86" name="Straight Connector 285">
            <a:extLst>
              <a:ext uri="{FF2B5EF4-FFF2-40B4-BE49-F238E27FC236}">
                <a16:creationId xmlns:a16="http://schemas.microsoft.com/office/drawing/2014/main" id="{1A140398-6B12-D147-ABF1-D7450B057D4D}"/>
              </a:ext>
            </a:extLst>
          </p:cNvPr>
          <p:cNvCxnSpPr>
            <a:cxnSpLocks/>
          </p:cNvCxnSpPr>
          <p:nvPr/>
        </p:nvCxnSpPr>
        <p:spPr bwMode="gray">
          <a:xfrm>
            <a:off x="5942683" y="4189691"/>
            <a:ext cx="0" cy="236069"/>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87" name="Straight Connector 286">
            <a:extLst>
              <a:ext uri="{FF2B5EF4-FFF2-40B4-BE49-F238E27FC236}">
                <a16:creationId xmlns:a16="http://schemas.microsoft.com/office/drawing/2014/main" id="{C0398F6C-2EFC-0040-AB34-7A91FCC78AAB}"/>
              </a:ext>
            </a:extLst>
          </p:cNvPr>
          <p:cNvCxnSpPr>
            <a:cxnSpLocks/>
          </p:cNvCxnSpPr>
          <p:nvPr/>
        </p:nvCxnSpPr>
        <p:spPr bwMode="gray">
          <a:xfrm>
            <a:off x="6074765" y="4208049"/>
            <a:ext cx="0" cy="413226"/>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88" name="Straight Connector 287">
            <a:extLst>
              <a:ext uri="{FF2B5EF4-FFF2-40B4-BE49-F238E27FC236}">
                <a16:creationId xmlns:a16="http://schemas.microsoft.com/office/drawing/2014/main" id="{544DBC2E-2439-184A-95E0-4FA5D12C1D80}"/>
              </a:ext>
            </a:extLst>
          </p:cNvPr>
          <p:cNvCxnSpPr>
            <a:cxnSpLocks/>
          </p:cNvCxnSpPr>
          <p:nvPr/>
        </p:nvCxnSpPr>
        <p:spPr bwMode="gray">
          <a:xfrm>
            <a:off x="6222429" y="4166336"/>
            <a:ext cx="0" cy="641174"/>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89" name="Straight Connector 288">
            <a:extLst>
              <a:ext uri="{FF2B5EF4-FFF2-40B4-BE49-F238E27FC236}">
                <a16:creationId xmlns:a16="http://schemas.microsoft.com/office/drawing/2014/main" id="{3CD26AE2-1352-5F43-835E-F72C25ACBE54}"/>
              </a:ext>
            </a:extLst>
          </p:cNvPr>
          <p:cNvCxnSpPr>
            <a:cxnSpLocks/>
          </p:cNvCxnSpPr>
          <p:nvPr/>
        </p:nvCxnSpPr>
        <p:spPr bwMode="gray">
          <a:xfrm>
            <a:off x="8029472" y="4189691"/>
            <a:ext cx="0" cy="236069"/>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90" name="Straight Connector 289">
            <a:extLst>
              <a:ext uri="{FF2B5EF4-FFF2-40B4-BE49-F238E27FC236}">
                <a16:creationId xmlns:a16="http://schemas.microsoft.com/office/drawing/2014/main" id="{6FD402FA-AD1B-EF49-9C16-7087BE4FEE00}"/>
              </a:ext>
            </a:extLst>
          </p:cNvPr>
          <p:cNvCxnSpPr>
            <a:cxnSpLocks/>
          </p:cNvCxnSpPr>
          <p:nvPr/>
        </p:nvCxnSpPr>
        <p:spPr bwMode="gray">
          <a:xfrm>
            <a:off x="8161554" y="4208049"/>
            <a:ext cx="0" cy="413226"/>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91" name="Straight Connector 290">
            <a:extLst>
              <a:ext uri="{FF2B5EF4-FFF2-40B4-BE49-F238E27FC236}">
                <a16:creationId xmlns:a16="http://schemas.microsoft.com/office/drawing/2014/main" id="{53D7A602-533C-AF41-91FC-6FC1AE2C28C1}"/>
              </a:ext>
            </a:extLst>
          </p:cNvPr>
          <p:cNvCxnSpPr>
            <a:cxnSpLocks/>
          </p:cNvCxnSpPr>
          <p:nvPr/>
        </p:nvCxnSpPr>
        <p:spPr bwMode="gray">
          <a:xfrm>
            <a:off x="8309218" y="4155826"/>
            <a:ext cx="0" cy="651684"/>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92" name="Rectangle 291">
            <a:extLst>
              <a:ext uri="{FF2B5EF4-FFF2-40B4-BE49-F238E27FC236}">
                <a16:creationId xmlns:a16="http://schemas.microsoft.com/office/drawing/2014/main" id="{705809CB-F350-3548-89E0-866AF02739A3}"/>
              </a:ext>
            </a:extLst>
          </p:cNvPr>
          <p:cNvSpPr/>
          <p:nvPr/>
        </p:nvSpPr>
        <p:spPr>
          <a:xfrm>
            <a:off x="9285700" y="2194990"/>
            <a:ext cx="1375698"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169.254.0.0 /28</a:t>
            </a:r>
          </a:p>
        </p:txBody>
      </p:sp>
      <p:sp>
        <p:nvSpPr>
          <p:cNvPr id="293" name="Rectangle 292">
            <a:extLst>
              <a:ext uri="{FF2B5EF4-FFF2-40B4-BE49-F238E27FC236}">
                <a16:creationId xmlns:a16="http://schemas.microsoft.com/office/drawing/2014/main" id="{32DD8362-A2AE-F640-9ECB-19F4878FA313}"/>
              </a:ext>
            </a:extLst>
          </p:cNvPr>
          <p:cNvSpPr/>
          <p:nvPr/>
        </p:nvSpPr>
        <p:spPr>
          <a:xfrm>
            <a:off x="7906570" y="2473516"/>
            <a:ext cx="284052"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a:t>
            </a:r>
          </a:p>
        </p:txBody>
      </p:sp>
      <p:sp>
        <p:nvSpPr>
          <p:cNvPr id="294" name="Rectangle 293">
            <a:extLst>
              <a:ext uri="{FF2B5EF4-FFF2-40B4-BE49-F238E27FC236}">
                <a16:creationId xmlns:a16="http://schemas.microsoft.com/office/drawing/2014/main" id="{F502CF37-C841-7E49-BCB5-B5B92A184036}"/>
              </a:ext>
            </a:extLst>
          </p:cNvPr>
          <p:cNvSpPr/>
          <p:nvPr/>
        </p:nvSpPr>
        <p:spPr>
          <a:xfrm>
            <a:off x="5831021" y="2477405"/>
            <a:ext cx="284052"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a:t>
            </a:r>
          </a:p>
        </p:txBody>
      </p:sp>
      <p:sp>
        <p:nvSpPr>
          <p:cNvPr id="295" name="Rectangle 294">
            <a:extLst>
              <a:ext uri="{FF2B5EF4-FFF2-40B4-BE49-F238E27FC236}">
                <a16:creationId xmlns:a16="http://schemas.microsoft.com/office/drawing/2014/main" id="{0992D580-02B8-7646-9826-4A7FC550280B}"/>
              </a:ext>
            </a:extLst>
          </p:cNvPr>
          <p:cNvSpPr/>
          <p:nvPr/>
        </p:nvSpPr>
        <p:spPr>
          <a:xfrm>
            <a:off x="3403131" y="2483144"/>
            <a:ext cx="284052"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a:t>
            </a:r>
          </a:p>
        </p:txBody>
      </p:sp>
      <p:sp>
        <p:nvSpPr>
          <p:cNvPr id="296" name="Rectangle 295">
            <a:extLst>
              <a:ext uri="{FF2B5EF4-FFF2-40B4-BE49-F238E27FC236}">
                <a16:creationId xmlns:a16="http://schemas.microsoft.com/office/drawing/2014/main" id="{84695DFD-FADA-544E-9B93-994F7EFFBF0B}"/>
              </a:ext>
            </a:extLst>
          </p:cNvPr>
          <p:cNvSpPr/>
          <p:nvPr/>
        </p:nvSpPr>
        <p:spPr>
          <a:xfrm>
            <a:off x="1306405" y="2477620"/>
            <a:ext cx="284052"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a:t>
            </a:r>
          </a:p>
        </p:txBody>
      </p:sp>
      <p:sp>
        <p:nvSpPr>
          <p:cNvPr id="299" name="Rectangle 298">
            <a:extLst>
              <a:ext uri="{FF2B5EF4-FFF2-40B4-BE49-F238E27FC236}">
                <a16:creationId xmlns:a16="http://schemas.microsoft.com/office/drawing/2014/main" id="{49F21AED-3FC6-264B-BF46-C879749B0ED8}"/>
              </a:ext>
            </a:extLst>
          </p:cNvPr>
          <p:cNvSpPr/>
          <p:nvPr/>
        </p:nvSpPr>
        <p:spPr>
          <a:xfrm>
            <a:off x="9299609" y="3197410"/>
            <a:ext cx="1409361"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100.64.192.0 /31</a:t>
            </a:r>
          </a:p>
        </p:txBody>
      </p:sp>
      <p:sp>
        <p:nvSpPr>
          <p:cNvPr id="300" name="Rectangle 299">
            <a:extLst>
              <a:ext uri="{FF2B5EF4-FFF2-40B4-BE49-F238E27FC236}">
                <a16:creationId xmlns:a16="http://schemas.microsoft.com/office/drawing/2014/main" id="{53638AC3-3A8A-884C-AA71-8E708B6A4BCC}"/>
              </a:ext>
            </a:extLst>
          </p:cNvPr>
          <p:cNvSpPr/>
          <p:nvPr/>
        </p:nvSpPr>
        <p:spPr>
          <a:xfrm>
            <a:off x="3320745" y="3092626"/>
            <a:ext cx="399885"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.0</a:t>
            </a:r>
          </a:p>
        </p:txBody>
      </p:sp>
      <p:sp>
        <p:nvSpPr>
          <p:cNvPr id="301" name="Rectangle 300">
            <a:extLst>
              <a:ext uri="{FF2B5EF4-FFF2-40B4-BE49-F238E27FC236}">
                <a16:creationId xmlns:a16="http://schemas.microsoft.com/office/drawing/2014/main" id="{E7746043-FE0E-9D43-B02D-D6FC32371B8E}"/>
              </a:ext>
            </a:extLst>
          </p:cNvPr>
          <p:cNvSpPr/>
          <p:nvPr/>
        </p:nvSpPr>
        <p:spPr>
          <a:xfrm>
            <a:off x="1265768" y="3098094"/>
            <a:ext cx="399885"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.0</a:t>
            </a:r>
          </a:p>
        </p:txBody>
      </p:sp>
      <p:sp>
        <p:nvSpPr>
          <p:cNvPr id="302" name="Rectangle 301">
            <a:extLst>
              <a:ext uri="{FF2B5EF4-FFF2-40B4-BE49-F238E27FC236}">
                <a16:creationId xmlns:a16="http://schemas.microsoft.com/office/drawing/2014/main" id="{190C1B6D-8FF4-DC49-BD06-0249FDF90C04}"/>
              </a:ext>
            </a:extLst>
          </p:cNvPr>
          <p:cNvSpPr/>
          <p:nvPr/>
        </p:nvSpPr>
        <p:spPr>
          <a:xfrm>
            <a:off x="9052885" y="2380623"/>
            <a:ext cx="2007344" cy="261610"/>
          </a:xfrm>
          <a:prstGeom prst="rect">
            <a:avLst/>
          </a:prstGeom>
        </p:spPr>
        <p:txBody>
          <a:bodyPr wrap="square">
            <a:spAutoFit/>
          </a:bodyPr>
          <a:lstStyle/>
          <a:p>
            <a:pPr algn="ctr"/>
            <a:r>
              <a:rPr lang="en-US" sz="1100" b="1" dirty="0">
                <a:solidFill>
                  <a:srgbClr val="717074"/>
                </a:solidFill>
                <a:ea typeface="Gotham Rounded Book" charset="0"/>
                <a:cs typeface="Gotham Rounded Book" charset="0"/>
              </a:rPr>
              <a:t>(transit-</a:t>
            </a:r>
            <a:r>
              <a:rPr lang="en-US" sz="1100" b="1" u="sng" dirty="0" err="1">
                <a:solidFill>
                  <a:srgbClr val="717074"/>
                </a:solidFill>
                <a:ea typeface="Gotham Rounded Book" charset="0"/>
                <a:cs typeface="Gotham Rounded Book" charset="0"/>
              </a:rPr>
              <a:t>bp</a:t>
            </a:r>
            <a:r>
              <a:rPr lang="en-US" sz="1100" b="1" dirty="0">
                <a:solidFill>
                  <a:srgbClr val="717074"/>
                </a:solidFill>
                <a:ea typeface="Gotham Rounded Book" charset="0"/>
                <a:cs typeface="Gotham Rounded Book" charset="0"/>
              </a:rPr>
              <a:t>-….-switch)</a:t>
            </a:r>
          </a:p>
        </p:txBody>
      </p:sp>
      <p:sp>
        <p:nvSpPr>
          <p:cNvPr id="303" name="Rectangle 302">
            <a:extLst>
              <a:ext uri="{FF2B5EF4-FFF2-40B4-BE49-F238E27FC236}">
                <a16:creationId xmlns:a16="http://schemas.microsoft.com/office/drawing/2014/main" id="{915C450F-AF08-194A-B3D3-F321BAB48E38}"/>
              </a:ext>
            </a:extLst>
          </p:cNvPr>
          <p:cNvSpPr/>
          <p:nvPr/>
        </p:nvSpPr>
        <p:spPr>
          <a:xfrm>
            <a:off x="9133387" y="3361428"/>
            <a:ext cx="2007344" cy="261610"/>
          </a:xfrm>
          <a:prstGeom prst="rect">
            <a:avLst/>
          </a:prstGeom>
        </p:spPr>
        <p:txBody>
          <a:bodyPr wrap="square">
            <a:spAutoFit/>
          </a:bodyPr>
          <a:lstStyle/>
          <a:p>
            <a:pPr algn="ctr"/>
            <a:r>
              <a:rPr lang="en-US" sz="1100" b="1" dirty="0">
                <a:solidFill>
                  <a:srgbClr val="717074"/>
                </a:solidFill>
                <a:ea typeface="Gotham Rounded Book" charset="0"/>
                <a:cs typeface="Gotham Rounded Book" charset="0"/>
              </a:rPr>
              <a:t>(transit-</a:t>
            </a:r>
            <a:r>
              <a:rPr lang="en-US" sz="1100" b="1" u="sng" dirty="0" err="1">
                <a:solidFill>
                  <a:srgbClr val="717074"/>
                </a:solidFill>
                <a:ea typeface="Gotham Rounded Book" charset="0"/>
                <a:cs typeface="Gotham Rounded Book" charset="0"/>
              </a:rPr>
              <a:t>rl</a:t>
            </a:r>
            <a:r>
              <a:rPr lang="en-US" sz="1100" b="1" dirty="0">
                <a:solidFill>
                  <a:srgbClr val="717074"/>
                </a:solidFill>
                <a:ea typeface="Gotham Rounded Book" charset="0"/>
                <a:cs typeface="Gotham Rounded Book" charset="0"/>
              </a:rPr>
              <a:t>-….-switch)</a:t>
            </a:r>
          </a:p>
        </p:txBody>
      </p:sp>
      <p:sp>
        <p:nvSpPr>
          <p:cNvPr id="304" name="Rectangle 303">
            <a:extLst>
              <a:ext uri="{FF2B5EF4-FFF2-40B4-BE49-F238E27FC236}">
                <a16:creationId xmlns:a16="http://schemas.microsoft.com/office/drawing/2014/main" id="{DEFEF9D6-CA67-F148-B4E0-83A9000F9AC9}"/>
              </a:ext>
            </a:extLst>
          </p:cNvPr>
          <p:cNvSpPr/>
          <p:nvPr/>
        </p:nvSpPr>
        <p:spPr>
          <a:xfrm>
            <a:off x="3279806" y="3514660"/>
            <a:ext cx="284053"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a:t>
            </a:r>
          </a:p>
        </p:txBody>
      </p:sp>
      <p:sp>
        <p:nvSpPr>
          <p:cNvPr id="305" name="Rectangle 304">
            <a:extLst>
              <a:ext uri="{FF2B5EF4-FFF2-40B4-BE49-F238E27FC236}">
                <a16:creationId xmlns:a16="http://schemas.microsoft.com/office/drawing/2014/main" id="{96CE1FB0-1CFB-3D4C-BBB8-720B17DB8896}"/>
              </a:ext>
            </a:extLst>
          </p:cNvPr>
          <p:cNvSpPr/>
          <p:nvPr/>
        </p:nvSpPr>
        <p:spPr>
          <a:xfrm>
            <a:off x="1311186" y="3498487"/>
            <a:ext cx="284053"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a:t>
            </a:r>
          </a:p>
        </p:txBody>
      </p:sp>
      <p:sp>
        <p:nvSpPr>
          <p:cNvPr id="306" name="Rectangle 305">
            <a:extLst>
              <a:ext uri="{FF2B5EF4-FFF2-40B4-BE49-F238E27FC236}">
                <a16:creationId xmlns:a16="http://schemas.microsoft.com/office/drawing/2014/main" id="{3F066480-457E-BE43-A334-31057AC2075F}"/>
              </a:ext>
            </a:extLst>
          </p:cNvPr>
          <p:cNvSpPr/>
          <p:nvPr/>
        </p:nvSpPr>
        <p:spPr>
          <a:xfrm>
            <a:off x="5796114" y="3519502"/>
            <a:ext cx="284053"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a:t>
            </a:r>
          </a:p>
        </p:txBody>
      </p:sp>
      <p:sp>
        <p:nvSpPr>
          <p:cNvPr id="307" name="Rectangle 306">
            <a:extLst>
              <a:ext uri="{FF2B5EF4-FFF2-40B4-BE49-F238E27FC236}">
                <a16:creationId xmlns:a16="http://schemas.microsoft.com/office/drawing/2014/main" id="{716B8D9A-1DD5-EA44-8897-C48CCA357D4B}"/>
              </a:ext>
            </a:extLst>
          </p:cNvPr>
          <p:cNvSpPr/>
          <p:nvPr/>
        </p:nvSpPr>
        <p:spPr>
          <a:xfrm>
            <a:off x="7834894" y="3514660"/>
            <a:ext cx="284053"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a:t>
            </a:r>
          </a:p>
        </p:txBody>
      </p:sp>
      <p:cxnSp>
        <p:nvCxnSpPr>
          <p:cNvPr id="308" name="Straight Connector 307">
            <a:extLst>
              <a:ext uri="{FF2B5EF4-FFF2-40B4-BE49-F238E27FC236}">
                <a16:creationId xmlns:a16="http://schemas.microsoft.com/office/drawing/2014/main" id="{68264A7D-9592-B64C-A4C7-89DD8CC17F9B}"/>
              </a:ext>
            </a:extLst>
          </p:cNvPr>
          <p:cNvCxnSpPr>
            <a:cxnSpLocks/>
          </p:cNvCxnSpPr>
          <p:nvPr/>
        </p:nvCxnSpPr>
        <p:spPr bwMode="gray">
          <a:xfrm flipH="1">
            <a:off x="6081690" y="3172206"/>
            <a:ext cx="0" cy="170429"/>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309" name="Straight Connector 308">
            <a:extLst>
              <a:ext uri="{FF2B5EF4-FFF2-40B4-BE49-F238E27FC236}">
                <a16:creationId xmlns:a16="http://schemas.microsoft.com/office/drawing/2014/main" id="{2312F8B2-5E89-8841-A335-76795DFE49FB}"/>
              </a:ext>
            </a:extLst>
          </p:cNvPr>
          <p:cNvCxnSpPr>
            <a:cxnSpLocks/>
          </p:cNvCxnSpPr>
          <p:nvPr/>
        </p:nvCxnSpPr>
        <p:spPr bwMode="gray">
          <a:xfrm flipH="1">
            <a:off x="8167718" y="3141725"/>
            <a:ext cx="0" cy="170429"/>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sp>
        <p:nvSpPr>
          <p:cNvPr id="312" name="TextBox 311">
            <a:extLst>
              <a:ext uri="{FF2B5EF4-FFF2-40B4-BE49-F238E27FC236}">
                <a16:creationId xmlns:a16="http://schemas.microsoft.com/office/drawing/2014/main" id="{E6014534-371F-DF4D-B46D-2B6C0A0AB0BA}"/>
              </a:ext>
            </a:extLst>
          </p:cNvPr>
          <p:cNvSpPr txBox="1"/>
          <p:nvPr/>
        </p:nvSpPr>
        <p:spPr>
          <a:xfrm>
            <a:off x="1298194" y="2072354"/>
            <a:ext cx="225912" cy="184666"/>
          </a:xfrm>
          <a:prstGeom prst="rect">
            <a:avLst/>
          </a:prstGeom>
          <a:solidFill>
            <a:schemeClr val="bg1"/>
          </a:solidFill>
          <a:ln w="12700">
            <a:solidFill>
              <a:srgbClr val="0070C0"/>
            </a:solidFill>
          </a:ln>
        </p:spPr>
        <p:txBody>
          <a:bodyPr wrap="square" lIns="0" tIns="0" rIns="0" bIns="0" rtlCol="0">
            <a:spAutoFit/>
          </a:bodyPr>
          <a:lstStyle>
            <a:defPPr>
              <a:defRPr lang="en-US"/>
            </a:defPPr>
            <a:lvl1pPr algn="ctr">
              <a:spcAft>
                <a:spcPts val="600"/>
              </a:spcAft>
              <a:defRPr sz="1600" b="1">
                <a:solidFill>
                  <a:schemeClr val="tx1">
                    <a:lumMod val="50000"/>
                  </a:schemeClr>
                </a:solidFill>
              </a:defRPr>
            </a:lvl1pPr>
          </a:lstStyle>
          <a:p>
            <a:r>
              <a:rPr lang="en-US" sz="1200" dirty="0"/>
              <a:t>.2</a:t>
            </a:r>
          </a:p>
        </p:txBody>
      </p:sp>
      <p:sp>
        <p:nvSpPr>
          <p:cNvPr id="313" name="TextBox 312">
            <a:extLst>
              <a:ext uri="{FF2B5EF4-FFF2-40B4-BE49-F238E27FC236}">
                <a16:creationId xmlns:a16="http://schemas.microsoft.com/office/drawing/2014/main" id="{6A068791-9198-E84D-B029-4D35D91314FA}"/>
              </a:ext>
            </a:extLst>
          </p:cNvPr>
          <p:cNvSpPr txBox="1"/>
          <p:nvPr/>
        </p:nvSpPr>
        <p:spPr>
          <a:xfrm>
            <a:off x="3271780" y="2099381"/>
            <a:ext cx="290464" cy="184666"/>
          </a:xfrm>
          <a:prstGeom prst="rect">
            <a:avLst/>
          </a:prstGeom>
          <a:solidFill>
            <a:schemeClr val="bg1"/>
          </a:solidFill>
          <a:ln w="12700">
            <a:solidFill>
              <a:srgbClr val="0070C0"/>
            </a:solidFill>
          </a:ln>
        </p:spPr>
        <p:txBody>
          <a:bodyPr wrap="square" lIns="0" tIns="0" rIns="0" bIns="0" rtlCol="0">
            <a:spAutoFit/>
          </a:bodyPr>
          <a:lstStyle/>
          <a:p>
            <a:pPr algn="ctr">
              <a:spcAft>
                <a:spcPts val="600"/>
              </a:spcAft>
            </a:pPr>
            <a:r>
              <a:rPr lang="en-US" sz="1200" b="1" dirty="0">
                <a:solidFill>
                  <a:schemeClr val="tx1">
                    <a:lumMod val="50000"/>
                  </a:schemeClr>
                </a:solidFill>
              </a:rPr>
              <a:t>.3</a:t>
            </a:r>
          </a:p>
        </p:txBody>
      </p:sp>
      <p:sp>
        <p:nvSpPr>
          <p:cNvPr id="138" name="Freeform 137">
            <a:extLst>
              <a:ext uri="{FF2B5EF4-FFF2-40B4-BE49-F238E27FC236}">
                <a16:creationId xmlns:a16="http://schemas.microsoft.com/office/drawing/2014/main" id="{90380C0B-B0A4-864C-B3DB-781F5B6F66A0}"/>
              </a:ext>
            </a:extLst>
          </p:cNvPr>
          <p:cNvSpPr/>
          <p:nvPr/>
        </p:nvSpPr>
        <p:spPr>
          <a:xfrm>
            <a:off x="8258342" y="4169958"/>
            <a:ext cx="2587" cy="726141"/>
          </a:xfrm>
          <a:custGeom>
            <a:avLst/>
            <a:gdLst>
              <a:gd name="connsiteX0" fmla="*/ 2587 w 2587"/>
              <a:gd name="connsiteY0" fmla="*/ 726141 h 726141"/>
              <a:gd name="connsiteX1" fmla="*/ 2587 w 2587"/>
              <a:gd name="connsiteY1" fmla="*/ 0 h 726141"/>
            </a:gdLst>
            <a:ahLst/>
            <a:cxnLst>
              <a:cxn ang="0">
                <a:pos x="connsiteX0" y="connsiteY0"/>
              </a:cxn>
              <a:cxn ang="0">
                <a:pos x="connsiteX1" y="connsiteY1"/>
              </a:cxn>
            </a:cxnLst>
            <a:rect l="l" t="t" r="r" b="b"/>
            <a:pathLst>
              <a:path w="2587" h="726141">
                <a:moveTo>
                  <a:pt x="2587" y="726141"/>
                </a:moveTo>
                <a:cubicBezTo>
                  <a:pt x="346" y="425823"/>
                  <a:pt x="-1895" y="125506"/>
                  <a:pt x="2587" y="0"/>
                </a:cubicBezTo>
              </a:path>
            </a:pathLst>
          </a:custGeom>
          <a:noFill/>
          <a:ln w="38100">
            <a:solidFill>
              <a:srgbClr val="820024"/>
            </a:solidFill>
            <a:tailEnd type="stealth"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39" name="Freeform 138">
            <a:extLst>
              <a:ext uri="{FF2B5EF4-FFF2-40B4-BE49-F238E27FC236}">
                <a16:creationId xmlns:a16="http://schemas.microsoft.com/office/drawing/2014/main" id="{15F913D8-B913-F646-80E9-68D466B9EE9C}"/>
              </a:ext>
            </a:extLst>
          </p:cNvPr>
          <p:cNvSpPr/>
          <p:nvPr/>
        </p:nvSpPr>
        <p:spPr>
          <a:xfrm>
            <a:off x="1500095" y="2172267"/>
            <a:ext cx="6501345" cy="581725"/>
          </a:xfrm>
          <a:custGeom>
            <a:avLst/>
            <a:gdLst>
              <a:gd name="connsiteX0" fmla="*/ 4652683 w 4707028"/>
              <a:gd name="connsiteY0" fmla="*/ 618565 h 618565"/>
              <a:gd name="connsiteX1" fmla="*/ 4652683 w 4707028"/>
              <a:gd name="connsiteY1" fmla="*/ 282389 h 618565"/>
              <a:gd name="connsiteX2" fmla="*/ 4087906 w 4707028"/>
              <a:gd name="connsiteY2" fmla="*/ 242048 h 618565"/>
              <a:gd name="connsiteX3" fmla="*/ 2850777 w 4707028"/>
              <a:gd name="connsiteY3" fmla="*/ 268942 h 618565"/>
              <a:gd name="connsiteX4" fmla="*/ 1317812 w 4707028"/>
              <a:gd name="connsiteY4" fmla="*/ 255495 h 618565"/>
              <a:gd name="connsiteX5" fmla="*/ 793377 w 4707028"/>
              <a:gd name="connsiteY5" fmla="*/ 255495 h 618565"/>
              <a:gd name="connsiteX6" fmla="*/ 389965 w 4707028"/>
              <a:gd name="connsiteY6" fmla="*/ 242048 h 618565"/>
              <a:gd name="connsiteX7" fmla="*/ 121024 w 4707028"/>
              <a:gd name="connsiteY7" fmla="*/ 121024 h 618565"/>
              <a:gd name="connsiteX8" fmla="*/ 0 w 4707028"/>
              <a:gd name="connsiteY8" fmla="*/ 0 h 618565"/>
              <a:gd name="connsiteX0" fmla="*/ 4652683 w 4707028"/>
              <a:gd name="connsiteY0" fmla="*/ 834654 h 834654"/>
              <a:gd name="connsiteX1" fmla="*/ 4652683 w 4707028"/>
              <a:gd name="connsiteY1" fmla="*/ 498478 h 834654"/>
              <a:gd name="connsiteX2" fmla="*/ 4087906 w 4707028"/>
              <a:gd name="connsiteY2" fmla="*/ 458137 h 834654"/>
              <a:gd name="connsiteX3" fmla="*/ 2850777 w 4707028"/>
              <a:gd name="connsiteY3" fmla="*/ 485031 h 834654"/>
              <a:gd name="connsiteX4" fmla="*/ 1317812 w 4707028"/>
              <a:gd name="connsiteY4" fmla="*/ 471584 h 834654"/>
              <a:gd name="connsiteX5" fmla="*/ 793377 w 4707028"/>
              <a:gd name="connsiteY5" fmla="*/ 471584 h 834654"/>
              <a:gd name="connsiteX6" fmla="*/ 389965 w 4707028"/>
              <a:gd name="connsiteY6" fmla="*/ 458137 h 834654"/>
              <a:gd name="connsiteX7" fmla="*/ 121024 w 4707028"/>
              <a:gd name="connsiteY7" fmla="*/ 337113 h 834654"/>
              <a:gd name="connsiteX8" fmla="*/ 0 w 4707028"/>
              <a:gd name="connsiteY8" fmla="*/ 0 h 834654"/>
              <a:gd name="connsiteX0" fmla="*/ 4652683 w 4707028"/>
              <a:gd name="connsiteY0" fmla="*/ 834654 h 834654"/>
              <a:gd name="connsiteX1" fmla="*/ 4652683 w 4707028"/>
              <a:gd name="connsiteY1" fmla="*/ 498478 h 834654"/>
              <a:gd name="connsiteX2" fmla="*/ 4087906 w 4707028"/>
              <a:gd name="connsiteY2" fmla="*/ 458137 h 834654"/>
              <a:gd name="connsiteX3" fmla="*/ 2850777 w 4707028"/>
              <a:gd name="connsiteY3" fmla="*/ 485031 h 834654"/>
              <a:gd name="connsiteX4" fmla="*/ 1317812 w 4707028"/>
              <a:gd name="connsiteY4" fmla="*/ 579627 h 834654"/>
              <a:gd name="connsiteX5" fmla="*/ 793377 w 4707028"/>
              <a:gd name="connsiteY5" fmla="*/ 471584 h 834654"/>
              <a:gd name="connsiteX6" fmla="*/ 389965 w 4707028"/>
              <a:gd name="connsiteY6" fmla="*/ 458137 h 834654"/>
              <a:gd name="connsiteX7" fmla="*/ 121024 w 4707028"/>
              <a:gd name="connsiteY7" fmla="*/ 337113 h 834654"/>
              <a:gd name="connsiteX8" fmla="*/ 0 w 4707028"/>
              <a:gd name="connsiteY8" fmla="*/ 0 h 834654"/>
              <a:gd name="connsiteX0" fmla="*/ 4652683 w 4715152"/>
              <a:gd name="connsiteY0" fmla="*/ 834654 h 834654"/>
              <a:gd name="connsiteX1" fmla="*/ 4652683 w 4715152"/>
              <a:gd name="connsiteY1" fmla="*/ 498478 h 834654"/>
              <a:gd name="connsiteX2" fmla="*/ 3973533 w 4715152"/>
              <a:gd name="connsiteY2" fmla="*/ 535313 h 834654"/>
              <a:gd name="connsiteX3" fmla="*/ 2850777 w 4715152"/>
              <a:gd name="connsiteY3" fmla="*/ 485031 h 834654"/>
              <a:gd name="connsiteX4" fmla="*/ 1317812 w 4715152"/>
              <a:gd name="connsiteY4" fmla="*/ 579627 h 834654"/>
              <a:gd name="connsiteX5" fmla="*/ 793377 w 4715152"/>
              <a:gd name="connsiteY5" fmla="*/ 471584 h 834654"/>
              <a:gd name="connsiteX6" fmla="*/ 389965 w 4715152"/>
              <a:gd name="connsiteY6" fmla="*/ 458137 h 834654"/>
              <a:gd name="connsiteX7" fmla="*/ 121024 w 4715152"/>
              <a:gd name="connsiteY7" fmla="*/ 337113 h 834654"/>
              <a:gd name="connsiteX8" fmla="*/ 0 w 4715152"/>
              <a:gd name="connsiteY8" fmla="*/ 0 h 834654"/>
              <a:gd name="connsiteX0" fmla="*/ 4652683 w 4658013"/>
              <a:gd name="connsiteY0" fmla="*/ 834654 h 834654"/>
              <a:gd name="connsiteX1" fmla="*/ 4309564 w 4658013"/>
              <a:gd name="connsiteY1" fmla="*/ 544784 h 834654"/>
              <a:gd name="connsiteX2" fmla="*/ 3973533 w 4658013"/>
              <a:gd name="connsiteY2" fmla="*/ 535313 h 834654"/>
              <a:gd name="connsiteX3" fmla="*/ 2850777 w 4658013"/>
              <a:gd name="connsiteY3" fmla="*/ 485031 h 834654"/>
              <a:gd name="connsiteX4" fmla="*/ 1317812 w 4658013"/>
              <a:gd name="connsiteY4" fmla="*/ 579627 h 834654"/>
              <a:gd name="connsiteX5" fmla="*/ 793377 w 4658013"/>
              <a:gd name="connsiteY5" fmla="*/ 471584 h 834654"/>
              <a:gd name="connsiteX6" fmla="*/ 389965 w 4658013"/>
              <a:gd name="connsiteY6" fmla="*/ 458137 h 834654"/>
              <a:gd name="connsiteX7" fmla="*/ 121024 w 4658013"/>
              <a:gd name="connsiteY7" fmla="*/ 337113 h 834654"/>
              <a:gd name="connsiteX8" fmla="*/ 0 w 4658013"/>
              <a:gd name="connsiteY8" fmla="*/ 0 h 834654"/>
              <a:gd name="connsiteX0" fmla="*/ 4477311 w 4487247"/>
              <a:gd name="connsiteY0" fmla="*/ 850088 h 850088"/>
              <a:gd name="connsiteX1" fmla="*/ 4309564 w 4487247"/>
              <a:gd name="connsiteY1" fmla="*/ 544784 h 850088"/>
              <a:gd name="connsiteX2" fmla="*/ 3973533 w 4487247"/>
              <a:gd name="connsiteY2" fmla="*/ 535313 h 850088"/>
              <a:gd name="connsiteX3" fmla="*/ 2850777 w 4487247"/>
              <a:gd name="connsiteY3" fmla="*/ 485031 h 850088"/>
              <a:gd name="connsiteX4" fmla="*/ 1317812 w 4487247"/>
              <a:gd name="connsiteY4" fmla="*/ 579627 h 850088"/>
              <a:gd name="connsiteX5" fmla="*/ 793377 w 4487247"/>
              <a:gd name="connsiteY5" fmla="*/ 471584 h 850088"/>
              <a:gd name="connsiteX6" fmla="*/ 389965 w 4487247"/>
              <a:gd name="connsiteY6" fmla="*/ 458137 h 850088"/>
              <a:gd name="connsiteX7" fmla="*/ 121024 w 4487247"/>
              <a:gd name="connsiteY7" fmla="*/ 337113 h 850088"/>
              <a:gd name="connsiteX8" fmla="*/ 0 w 4487247"/>
              <a:gd name="connsiteY8" fmla="*/ 0 h 850088"/>
              <a:gd name="connsiteX0" fmla="*/ 4477311 w 4487247"/>
              <a:gd name="connsiteY0" fmla="*/ 850088 h 850088"/>
              <a:gd name="connsiteX1" fmla="*/ 4309564 w 4487247"/>
              <a:gd name="connsiteY1" fmla="*/ 544784 h 850088"/>
              <a:gd name="connsiteX2" fmla="*/ 3973533 w 4487247"/>
              <a:gd name="connsiteY2" fmla="*/ 535313 h 850088"/>
              <a:gd name="connsiteX3" fmla="*/ 2827902 w 4487247"/>
              <a:gd name="connsiteY3" fmla="*/ 546771 h 850088"/>
              <a:gd name="connsiteX4" fmla="*/ 1317812 w 4487247"/>
              <a:gd name="connsiteY4" fmla="*/ 579627 h 850088"/>
              <a:gd name="connsiteX5" fmla="*/ 793377 w 4487247"/>
              <a:gd name="connsiteY5" fmla="*/ 471584 h 850088"/>
              <a:gd name="connsiteX6" fmla="*/ 389965 w 4487247"/>
              <a:gd name="connsiteY6" fmla="*/ 458137 h 850088"/>
              <a:gd name="connsiteX7" fmla="*/ 121024 w 4487247"/>
              <a:gd name="connsiteY7" fmla="*/ 337113 h 850088"/>
              <a:gd name="connsiteX8" fmla="*/ 0 w 4487247"/>
              <a:gd name="connsiteY8" fmla="*/ 0 h 850088"/>
              <a:gd name="connsiteX0" fmla="*/ 4477311 w 4487247"/>
              <a:gd name="connsiteY0" fmla="*/ 850088 h 850088"/>
              <a:gd name="connsiteX1" fmla="*/ 4309564 w 4487247"/>
              <a:gd name="connsiteY1" fmla="*/ 544784 h 850088"/>
              <a:gd name="connsiteX2" fmla="*/ 3973533 w 4487247"/>
              <a:gd name="connsiteY2" fmla="*/ 535313 h 850088"/>
              <a:gd name="connsiteX3" fmla="*/ 2827902 w 4487247"/>
              <a:gd name="connsiteY3" fmla="*/ 546771 h 850088"/>
              <a:gd name="connsiteX4" fmla="*/ 1531308 w 4487247"/>
              <a:gd name="connsiteY4" fmla="*/ 517888 h 850088"/>
              <a:gd name="connsiteX5" fmla="*/ 793377 w 4487247"/>
              <a:gd name="connsiteY5" fmla="*/ 471584 h 850088"/>
              <a:gd name="connsiteX6" fmla="*/ 389965 w 4487247"/>
              <a:gd name="connsiteY6" fmla="*/ 458137 h 850088"/>
              <a:gd name="connsiteX7" fmla="*/ 121024 w 4487247"/>
              <a:gd name="connsiteY7" fmla="*/ 337113 h 850088"/>
              <a:gd name="connsiteX8" fmla="*/ 0 w 4487247"/>
              <a:gd name="connsiteY8" fmla="*/ 0 h 850088"/>
              <a:gd name="connsiteX0" fmla="*/ 4477311 w 4487247"/>
              <a:gd name="connsiteY0" fmla="*/ 850088 h 850088"/>
              <a:gd name="connsiteX1" fmla="*/ 4309564 w 4487247"/>
              <a:gd name="connsiteY1" fmla="*/ 544784 h 850088"/>
              <a:gd name="connsiteX2" fmla="*/ 3973533 w 4487247"/>
              <a:gd name="connsiteY2" fmla="*/ 535313 h 850088"/>
              <a:gd name="connsiteX3" fmla="*/ 2827902 w 4487247"/>
              <a:gd name="connsiteY3" fmla="*/ 546771 h 850088"/>
              <a:gd name="connsiteX4" fmla="*/ 1531308 w 4487247"/>
              <a:gd name="connsiteY4" fmla="*/ 517888 h 850088"/>
              <a:gd name="connsiteX5" fmla="*/ 740002 w 4487247"/>
              <a:gd name="connsiteY5" fmla="*/ 517888 h 850088"/>
              <a:gd name="connsiteX6" fmla="*/ 389965 w 4487247"/>
              <a:gd name="connsiteY6" fmla="*/ 458137 h 850088"/>
              <a:gd name="connsiteX7" fmla="*/ 121024 w 4487247"/>
              <a:gd name="connsiteY7" fmla="*/ 337113 h 850088"/>
              <a:gd name="connsiteX8" fmla="*/ 0 w 4487247"/>
              <a:gd name="connsiteY8" fmla="*/ 0 h 850088"/>
              <a:gd name="connsiteX0" fmla="*/ 4493657 w 4503593"/>
              <a:gd name="connsiteY0" fmla="*/ 850088 h 850088"/>
              <a:gd name="connsiteX1" fmla="*/ 4325910 w 4503593"/>
              <a:gd name="connsiteY1" fmla="*/ 544784 h 850088"/>
              <a:gd name="connsiteX2" fmla="*/ 3989879 w 4503593"/>
              <a:gd name="connsiteY2" fmla="*/ 535313 h 850088"/>
              <a:gd name="connsiteX3" fmla="*/ 2844248 w 4503593"/>
              <a:gd name="connsiteY3" fmla="*/ 546771 h 850088"/>
              <a:gd name="connsiteX4" fmla="*/ 1547654 w 4503593"/>
              <a:gd name="connsiteY4" fmla="*/ 517888 h 850088"/>
              <a:gd name="connsiteX5" fmla="*/ 756348 w 4503593"/>
              <a:gd name="connsiteY5" fmla="*/ 517888 h 850088"/>
              <a:gd name="connsiteX6" fmla="*/ 406311 w 4503593"/>
              <a:gd name="connsiteY6" fmla="*/ 458137 h 850088"/>
              <a:gd name="connsiteX7" fmla="*/ 6517 w 4503593"/>
              <a:gd name="connsiteY7" fmla="*/ 417861 h 850088"/>
              <a:gd name="connsiteX8" fmla="*/ 137370 w 4503593"/>
              <a:gd name="connsiteY8" fmla="*/ 337113 h 850088"/>
              <a:gd name="connsiteX9" fmla="*/ 16346 w 4503593"/>
              <a:gd name="connsiteY9" fmla="*/ 0 h 850088"/>
              <a:gd name="connsiteX0" fmla="*/ 4493657 w 4503593"/>
              <a:gd name="connsiteY0" fmla="*/ 850088 h 850088"/>
              <a:gd name="connsiteX1" fmla="*/ 4325910 w 4503593"/>
              <a:gd name="connsiteY1" fmla="*/ 544784 h 850088"/>
              <a:gd name="connsiteX2" fmla="*/ 3989879 w 4503593"/>
              <a:gd name="connsiteY2" fmla="*/ 535313 h 850088"/>
              <a:gd name="connsiteX3" fmla="*/ 2844248 w 4503593"/>
              <a:gd name="connsiteY3" fmla="*/ 546771 h 850088"/>
              <a:gd name="connsiteX4" fmla="*/ 1547654 w 4503593"/>
              <a:gd name="connsiteY4" fmla="*/ 517888 h 850088"/>
              <a:gd name="connsiteX5" fmla="*/ 756348 w 4503593"/>
              <a:gd name="connsiteY5" fmla="*/ 517888 h 850088"/>
              <a:gd name="connsiteX6" fmla="*/ 330063 w 4503593"/>
              <a:gd name="connsiteY6" fmla="*/ 473571 h 850088"/>
              <a:gd name="connsiteX7" fmla="*/ 6517 w 4503593"/>
              <a:gd name="connsiteY7" fmla="*/ 417861 h 850088"/>
              <a:gd name="connsiteX8" fmla="*/ 137370 w 4503593"/>
              <a:gd name="connsiteY8" fmla="*/ 337113 h 850088"/>
              <a:gd name="connsiteX9" fmla="*/ 16346 w 4503593"/>
              <a:gd name="connsiteY9" fmla="*/ 0 h 850088"/>
              <a:gd name="connsiteX0" fmla="*/ 4583689 w 4593625"/>
              <a:gd name="connsiteY0" fmla="*/ 850088 h 850088"/>
              <a:gd name="connsiteX1" fmla="*/ 4415942 w 4593625"/>
              <a:gd name="connsiteY1" fmla="*/ 544784 h 850088"/>
              <a:gd name="connsiteX2" fmla="*/ 4079911 w 4593625"/>
              <a:gd name="connsiteY2" fmla="*/ 535313 h 850088"/>
              <a:gd name="connsiteX3" fmla="*/ 2934280 w 4593625"/>
              <a:gd name="connsiteY3" fmla="*/ 546771 h 850088"/>
              <a:gd name="connsiteX4" fmla="*/ 1637686 w 4593625"/>
              <a:gd name="connsiteY4" fmla="*/ 517888 h 850088"/>
              <a:gd name="connsiteX5" fmla="*/ 846380 w 4593625"/>
              <a:gd name="connsiteY5" fmla="*/ 517888 h 850088"/>
              <a:gd name="connsiteX6" fmla="*/ 420095 w 4593625"/>
              <a:gd name="connsiteY6" fmla="*/ 473571 h 850088"/>
              <a:gd name="connsiteX7" fmla="*/ 96549 w 4593625"/>
              <a:gd name="connsiteY7" fmla="*/ 417861 h 850088"/>
              <a:gd name="connsiteX8" fmla="*/ 13906 w 4593625"/>
              <a:gd name="connsiteY8" fmla="*/ 337114 h 850088"/>
              <a:gd name="connsiteX9" fmla="*/ 106378 w 4593625"/>
              <a:gd name="connsiteY9" fmla="*/ 0 h 850088"/>
              <a:gd name="connsiteX0" fmla="*/ 4598123 w 4608059"/>
              <a:gd name="connsiteY0" fmla="*/ 834653 h 834653"/>
              <a:gd name="connsiteX1" fmla="*/ 4430376 w 4608059"/>
              <a:gd name="connsiteY1" fmla="*/ 529349 h 834653"/>
              <a:gd name="connsiteX2" fmla="*/ 4094345 w 4608059"/>
              <a:gd name="connsiteY2" fmla="*/ 519878 h 834653"/>
              <a:gd name="connsiteX3" fmla="*/ 2948714 w 4608059"/>
              <a:gd name="connsiteY3" fmla="*/ 531336 h 834653"/>
              <a:gd name="connsiteX4" fmla="*/ 1652120 w 4608059"/>
              <a:gd name="connsiteY4" fmla="*/ 502453 h 834653"/>
              <a:gd name="connsiteX5" fmla="*/ 860814 w 4608059"/>
              <a:gd name="connsiteY5" fmla="*/ 502453 h 834653"/>
              <a:gd name="connsiteX6" fmla="*/ 434529 w 4608059"/>
              <a:gd name="connsiteY6" fmla="*/ 458136 h 834653"/>
              <a:gd name="connsiteX7" fmla="*/ 110983 w 4608059"/>
              <a:gd name="connsiteY7" fmla="*/ 402426 h 834653"/>
              <a:gd name="connsiteX8" fmla="*/ 28340 w 4608059"/>
              <a:gd name="connsiteY8" fmla="*/ 321679 h 834653"/>
              <a:gd name="connsiteX9" fmla="*/ 6439 w 4608059"/>
              <a:gd name="connsiteY9" fmla="*/ 0 h 834653"/>
              <a:gd name="connsiteX0" fmla="*/ 4598123 w 4608059"/>
              <a:gd name="connsiteY0" fmla="*/ 834653 h 834653"/>
              <a:gd name="connsiteX1" fmla="*/ 4430376 w 4608059"/>
              <a:gd name="connsiteY1" fmla="*/ 529349 h 834653"/>
              <a:gd name="connsiteX2" fmla="*/ 4094345 w 4608059"/>
              <a:gd name="connsiteY2" fmla="*/ 519878 h 834653"/>
              <a:gd name="connsiteX3" fmla="*/ 2948714 w 4608059"/>
              <a:gd name="connsiteY3" fmla="*/ 531336 h 834653"/>
              <a:gd name="connsiteX4" fmla="*/ 1652120 w 4608059"/>
              <a:gd name="connsiteY4" fmla="*/ 502453 h 834653"/>
              <a:gd name="connsiteX5" fmla="*/ 860814 w 4608059"/>
              <a:gd name="connsiteY5" fmla="*/ 502453 h 834653"/>
              <a:gd name="connsiteX6" fmla="*/ 434529 w 4608059"/>
              <a:gd name="connsiteY6" fmla="*/ 458136 h 834653"/>
              <a:gd name="connsiteX7" fmla="*/ 34734 w 4608059"/>
              <a:gd name="connsiteY7" fmla="*/ 448730 h 834653"/>
              <a:gd name="connsiteX8" fmla="*/ 28340 w 4608059"/>
              <a:gd name="connsiteY8" fmla="*/ 321679 h 834653"/>
              <a:gd name="connsiteX9" fmla="*/ 6439 w 4608059"/>
              <a:gd name="connsiteY9" fmla="*/ 0 h 834653"/>
              <a:gd name="connsiteX0" fmla="*/ 4598123 w 4608059"/>
              <a:gd name="connsiteY0" fmla="*/ 834653 h 834653"/>
              <a:gd name="connsiteX1" fmla="*/ 4430376 w 4608059"/>
              <a:gd name="connsiteY1" fmla="*/ 529349 h 834653"/>
              <a:gd name="connsiteX2" fmla="*/ 4094345 w 4608059"/>
              <a:gd name="connsiteY2" fmla="*/ 519878 h 834653"/>
              <a:gd name="connsiteX3" fmla="*/ 2948714 w 4608059"/>
              <a:gd name="connsiteY3" fmla="*/ 531336 h 834653"/>
              <a:gd name="connsiteX4" fmla="*/ 1652120 w 4608059"/>
              <a:gd name="connsiteY4" fmla="*/ 502453 h 834653"/>
              <a:gd name="connsiteX5" fmla="*/ 860814 w 4608059"/>
              <a:gd name="connsiteY5" fmla="*/ 502453 h 834653"/>
              <a:gd name="connsiteX6" fmla="*/ 404029 w 4608059"/>
              <a:gd name="connsiteY6" fmla="*/ 550745 h 834653"/>
              <a:gd name="connsiteX7" fmla="*/ 34734 w 4608059"/>
              <a:gd name="connsiteY7" fmla="*/ 448730 h 834653"/>
              <a:gd name="connsiteX8" fmla="*/ 28340 w 4608059"/>
              <a:gd name="connsiteY8" fmla="*/ 321679 h 834653"/>
              <a:gd name="connsiteX9" fmla="*/ 6439 w 4608059"/>
              <a:gd name="connsiteY9" fmla="*/ 0 h 834653"/>
              <a:gd name="connsiteX0" fmla="*/ 4598123 w 4608059"/>
              <a:gd name="connsiteY0" fmla="*/ 834653 h 834653"/>
              <a:gd name="connsiteX1" fmla="*/ 4430376 w 4608059"/>
              <a:gd name="connsiteY1" fmla="*/ 529349 h 834653"/>
              <a:gd name="connsiteX2" fmla="*/ 4094345 w 4608059"/>
              <a:gd name="connsiteY2" fmla="*/ 519878 h 834653"/>
              <a:gd name="connsiteX3" fmla="*/ 2948714 w 4608059"/>
              <a:gd name="connsiteY3" fmla="*/ 531336 h 834653"/>
              <a:gd name="connsiteX4" fmla="*/ 1652120 w 4608059"/>
              <a:gd name="connsiteY4" fmla="*/ 502453 h 834653"/>
              <a:gd name="connsiteX5" fmla="*/ 860814 w 4608059"/>
              <a:gd name="connsiteY5" fmla="*/ 502453 h 834653"/>
              <a:gd name="connsiteX6" fmla="*/ 404029 w 4608059"/>
              <a:gd name="connsiteY6" fmla="*/ 550745 h 834653"/>
              <a:gd name="connsiteX7" fmla="*/ 118608 w 4608059"/>
              <a:gd name="connsiteY7" fmla="*/ 464166 h 834653"/>
              <a:gd name="connsiteX8" fmla="*/ 28340 w 4608059"/>
              <a:gd name="connsiteY8" fmla="*/ 321679 h 834653"/>
              <a:gd name="connsiteX9" fmla="*/ 6439 w 4608059"/>
              <a:gd name="connsiteY9" fmla="*/ 0 h 834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608059" h="834653">
                <a:moveTo>
                  <a:pt x="4598123" y="834653"/>
                </a:moveTo>
                <a:cubicBezTo>
                  <a:pt x="4645187" y="697941"/>
                  <a:pt x="4514339" y="581811"/>
                  <a:pt x="4430376" y="529349"/>
                </a:cubicBezTo>
                <a:cubicBezTo>
                  <a:pt x="4346413" y="476887"/>
                  <a:pt x="4341289" y="519547"/>
                  <a:pt x="4094345" y="519878"/>
                </a:cubicBezTo>
                <a:lnTo>
                  <a:pt x="2948714" y="531336"/>
                </a:lnTo>
                <a:lnTo>
                  <a:pt x="1652120" y="502453"/>
                </a:lnTo>
                <a:lnTo>
                  <a:pt x="860814" y="502453"/>
                </a:lnTo>
                <a:cubicBezTo>
                  <a:pt x="706173" y="500212"/>
                  <a:pt x="527730" y="557126"/>
                  <a:pt x="404029" y="550745"/>
                </a:cubicBezTo>
                <a:cubicBezTo>
                  <a:pt x="280328" y="544364"/>
                  <a:pt x="163431" y="484337"/>
                  <a:pt x="118608" y="464166"/>
                </a:cubicBezTo>
                <a:cubicBezTo>
                  <a:pt x="73785" y="443995"/>
                  <a:pt x="54660" y="381032"/>
                  <a:pt x="28340" y="321679"/>
                </a:cubicBezTo>
                <a:cubicBezTo>
                  <a:pt x="-36654" y="281338"/>
                  <a:pt x="34454" y="40341"/>
                  <a:pt x="6439" y="0"/>
                </a:cubicBezTo>
              </a:path>
            </a:pathLst>
          </a:custGeom>
          <a:noFill/>
          <a:ln w="38100">
            <a:solidFill>
              <a:srgbClr val="820024"/>
            </a:solidFill>
            <a:tailEnd type="stealth"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40" name="Freeform 139">
            <a:extLst>
              <a:ext uri="{FF2B5EF4-FFF2-40B4-BE49-F238E27FC236}">
                <a16:creationId xmlns:a16="http://schemas.microsoft.com/office/drawing/2014/main" id="{A03EB366-3B7C-E94D-9D12-3380788D50A8}"/>
              </a:ext>
            </a:extLst>
          </p:cNvPr>
          <p:cNvSpPr/>
          <p:nvPr/>
        </p:nvSpPr>
        <p:spPr>
          <a:xfrm flipH="1">
            <a:off x="8285968" y="3116921"/>
            <a:ext cx="35216" cy="578463"/>
          </a:xfrm>
          <a:custGeom>
            <a:avLst/>
            <a:gdLst>
              <a:gd name="connsiteX0" fmla="*/ 2587 w 2587"/>
              <a:gd name="connsiteY0" fmla="*/ 726141 h 726141"/>
              <a:gd name="connsiteX1" fmla="*/ 2587 w 2587"/>
              <a:gd name="connsiteY1" fmla="*/ 0 h 726141"/>
              <a:gd name="connsiteX0" fmla="*/ 12588 w 12588"/>
              <a:gd name="connsiteY0" fmla="*/ 10503 h 10503"/>
              <a:gd name="connsiteX1" fmla="*/ 8660 w 12588"/>
              <a:gd name="connsiteY1" fmla="*/ 0 h 10503"/>
              <a:gd name="connsiteX0" fmla="*/ 5824 w 5824"/>
              <a:gd name="connsiteY0" fmla="*/ 10503 h 10503"/>
              <a:gd name="connsiteX1" fmla="*/ 1896 w 5824"/>
              <a:gd name="connsiteY1" fmla="*/ 0 h 10503"/>
            </a:gdLst>
            <a:ahLst/>
            <a:cxnLst>
              <a:cxn ang="0">
                <a:pos x="connsiteX0" y="connsiteY0"/>
              </a:cxn>
              <a:cxn ang="0">
                <a:pos x="connsiteX1" y="connsiteY1"/>
              </a:cxn>
            </a:cxnLst>
            <a:rect l="l" t="t" r="r" b="b"/>
            <a:pathLst>
              <a:path w="5824" h="10503">
                <a:moveTo>
                  <a:pt x="5824" y="10503"/>
                </a:moveTo>
                <a:cubicBezTo>
                  <a:pt x="-2839" y="6367"/>
                  <a:pt x="283" y="1944"/>
                  <a:pt x="1896" y="0"/>
                </a:cubicBezTo>
              </a:path>
            </a:pathLst>
          </a:custGeom>
          <a:noFill/>
          <a:ln w="38100">
            <a:solidFill>
              <a:srgbClr val="820024"/>
            </a:solidFill>
            <a:tailEnd type="stealth"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41" name="Freeform 140">
            <a:extLst>
              <a:ext uri="{FF2B5EF4-FFF2-40B4-BE49-F238E27FC236}">
                <a16:creationId xmlns:a16="http://schemas.microsoft.com/office/drawing/2014/main" id="{8CA062C0-24BC-2C44-B002-28F2873CBA50}"/>
              </a:ext>
            </a:extLst>
          </p:cNvPr>
          <p:cNvSpPr/>
          <p:nvPr/>
        </p:nvSpPr>
        <p:spPr>
          <a:xfrm>
            <a:off x="1475959" y="1141063"/>
            <a:ext cx="45719" cy="514521"/>
          </a:xfrm>
          <a:custGeom>
            <a:avLst/>
            <a:gdLst>
              <a:gd name="connsiteX0" fmla="*/ 2587 w 2587"/>
              <a:gd name="connsiteY0" fmla="*/ 726141 h 726141"/>
              <a:gd name="connsiteX1" fmla="*/ 2587 w 2587"/>
              <a:gd name="connsiteY1" fmla="*/ 0 h 726141"/>
            </a:gdLst>
            <a:ahLst/>
            <a:cxnLst>
              <a:cxn ang="0">
                <a:pos x="connsiteX0" y="connsiteY0"/>
              </a:cxn>
              <a:cxn ang="0">
                <a:pos x="connsiteX1" y="connsiteY1"/>
              </a:cxn>
            </a:cxnLst>
            <a:rect l="l" t="t" r="r" b="b"/>
            <a:pathLst>
              <a:path w="2587" h="726141">
                <a:moveTo>
                  <a:pt x="2587" y="726141"/>
                </a:moveTo>
                <a:cubicBezTo>
                  <a:pt x="346" y="425823"/>
                  <a:pt x="-1895" y="125506"/>
                  <a:pt x="2587" y="0"/>
                </a:cubicBezTo>
              </a:path>
            </a:pathLst>
          </a:custGeom>
          <a:noFill/>
          <a:ln w="38100">
            <a:solidFill>
              <a:srgbClr val="820024"/>
            </a:solidFill>
            <a:tailEnd type="stealth"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142" name="Group 141">
            <a:extLst>
              <a:ext uri="{FF2B5EF4-FFF2-40B4-BE49-F238E27FC236}">
                <a16:creationId xmlns:a16="http://schemas.microsoft.com/office/drawing/2014/main" id="{28978309-B237-F74E-9230-38CE627AFB56}"/>
              </a:ext>
            </a:extLst>
          </p:cNvPr>
          <p:cNvGrpSpPr/>
          <p:nvPr/>
        </p:nvGrpSpPr>
        <p:grpSpPr>
          <a:xfrm>
            <a:off x="8588806" y="3588946"/>
            <a:ext cx="1168314" cy="688656"/>
            <a:chOff x="10181414" y="4051265"/>
            <a:chExt cx="1168314" cy="983332"/>
          </a:xfrm>
        </p:grpSpPr>
        <p:sp>
          <p:nvSpPr>
            <p:cNvPr id="143" name="Rectangle 142">
              <a:extLst>
                <a:ext uri="{FF2B5EF4-FFF2-40B4-BE49-F238E27FC236}">
                  <a16:creationId xmlns:a16="http://schemas.microsoft.com/office/drawing/2014/main" id="{2F4564C5-9CFD-C645-8A99-292CFFEC0D96}"/>
                </a:ext>
              </a:extLst>
            </p:cNvPr>
            <p:cNvSpPr/>
            <p:nvPr/>
          </p:nvSpPr>
          <p:spPr bwMode="gray">
            <a:xfrm>
              <a:off x="10181414" y="4051265"/>
              <a:ext cx="1168313" cy="969495"/>
            </a:xfrm>
            <a:prstGeom prst="rect">
              <a:avLst/>
            </a:prstGeom>
            <a:gradFill>
              <a:gsLst>
                <a:gs pos="0">
                  <a:schemeClr val="accent4"/>
                </a:gs>
                <a:gs pos="98000">
                  <a:schemeClr val="accent4"/>
                </a:gs>
                <a:gs pos="98000">
                  <a:schemeClr val="accent6"/>
                </a:gs>
              </a:gsLst>
              <a:lin ang="5400000" scaled="1"/>
            </a:gradFill>
          </p:spPr>
          <p:txBody>
            <a:bodyPr vert="horz" lIns="594360" tIns="457200" rIns="457200" bIns="457200" rtlCol="0">
              <a:noAutofit/>
            </a:bodyPr>
            <a:lstStyle/>
            <a:p>
              <a:pPr>
                <a:lnSpc>
                  <a:spcPct val="90000"/>
                </a:lnSpc>
                <a:spcBef>
                  <a:spcPts val="1500"/>
                </a:spcBef>
                <a:buClr>
                  <a:schemeClr val="tx1">
                    <a:lumMod val="60000"/>
                    <a:lumOff val="40000"/>
                  </a:schemeClr>
                </a:buClr>
                <a:buSzPct val="90000"/>
              </a:pPr>
              <a:endParaRPr lang="en-US" sz="1600" dirty="0">
                <a:solidFill>
                  <a:schemeClr val="bg1"/>
                </a:solidFill>
              </a:endParaRPr>
            </a:p>
          </p:txBody>
        </p:sp>
        <p:sp>
          <p:nvSpPr>
            <p:cNvPr id="144" name="Rectangle 143">
              <a:extLst>
                <a:ext uri="{FF2B5EF4-FFF2-40B4-BE49-F238E27FC236}">
                  <a16:creationId xmlns:a16="http://schemas.microsoft.com/office/drawing/2014/main" id="{C9690ABA-6CEC-6048-B300-707768DB2CC3}"/>
                </a:ext>
              </a:extLst>
            </p:cNvPr>
            <p:cNvSpPr/>
            <p:nvPr/>
          </p:nvSpPr>
          <p:spPr>
            <a:xfrm>
              <a:off x="10181415" y="4111701"/>
              <a:ext cx="1168313" cy="922896"/>
            </a:xfrm>
            <a:prstGeom prst="rect">
              <a:avLst/>
            </a:prstGeom>
          </p:spPr>
          <p:txBody>
            <a:bodyPr wrap="square">
              <a:spAutoFit/>
            </a:bodyPr>
            <a:lstStyle/>
            <a:p>
              <a:pPr algn="ctr"/>
              <a:r>
                <a:rPr lang="en-US" sz="1200" b="1" dirty="0">
                  <a:solidFill>
                    <a:schemeClr val="bg1"/>
                  </a:solidFill>
                  <a:ea typeface="Gotham Rounded Book" charset="0"/>
                  <a:cs typeface="Gotham Rounded Book" charset="0"/>
                </a:rPr>
                <a:t>1. Routing Decision on Tier 1 DR</a:t>
              </a:r>
            </a:p>
          </p:txBody>
        </p:sp>
      </p:grpSp>
      <p:grpSp>
        <p:nvGrpSpPr>
          <p:cNvPr id="145" name="Group 144">
            <a:extLst>
              <a:ext uri="{FF2B5EF4-FFF2-40B4-BE49-F238E27FC236}">
                <a16:creationId xmlns:a16="http://schemas.microsoft.com/office/drawing/2014/main" id="{0EF0E5CE-616C-5140-B5CC-B629CD38DF7F}"/>
              </a:ext>
            </a:extLst>
          </p:cNvPr>
          <p:cNvGrpSpPr/>
          <p:nvPr/>
        </p:nvGrpSpPr>
        <p:grpSpPr>
          <a:xfrm>
            <a:off x="6208314" y="1750984"/>
            <a:ext cx="1825737" cy="471475"/>
            <a:chOff x="9416611" y="1601861"/>
            <a:chExt cx="1825737" cy="471475"/>
          </a:xfrm>
        </p:grpSpPr>
        <p:sp>
          <p:nvSpPr>
            <p:cNvPr id="146" name="Rectangle 145">
              <a:extLst>
                <a:ext uri="{FF2B5EF4-FFF2-40B4-BE49-F238E27FC236}">
                  <a16:creationId xmlns:a16="http://schemas.microsoft.com/office/drawing/2014/main" id="{03B5B7CB-77EC-3F4A-A125-59A71599D4DD}"/>
                </a:ext>
              </a:extLst>
            </p:cNvPr>
            <p:cNvSpPr/>
            <p:nvPr/>
          </p:nvSpPr>
          <p:spPr bwMode="gray">
            <a:xfrm>
              <a:off x="9742114" y="1612337"/>
              <a:ext cx="1152861" cy="460999"/>
            </a:xfrm>
            <a:prstGeom prst="rect">
              <a:avLst/>
            </a:prstGeom>
            <a:gradFill>
              <a:gsLst>
                <a:gs pos="0">
                  <a:schemeClr val="accent1"/>
                </a:gs>
                <a:gs pos="98000">
                  <a:schemeClr val="accent1"/>
                </a:gs>
                <a:gs pos="98000">
                  <a:schemeClr val="accent3"/>
                </a:gs>
              </a:gsLst>
              <a:lin ang="5400000" scaled="1"/>
            </a:gradFill>
          </p:spPr>
          <p:txBody>
            <a:bodyPr vert="horz" lIns="594360" tIns="457200" rIns="457200" bIns="0" rtlCol="0">
              <a:noAutofit/>
            </a:bodyPr>
            <a:lstStyle/>
            <a:p>
              <a:pPr>
                <a:lnSpc>
                  <a:spcPct val="90000"/>
                </a:lnSpc>
                <a:spcBef>
                  <a:spcPts val="1500"/>
                </a:spcBef>
                <a:buClr>
                  <a:schemeClr val="tx1">
                    <a:lumMod val="60000"/>
                    <a:lumOff val="40000"/>
                  </a:schemeClr>
                </a:buClr>
                <a:buSzPct val="90000"/>
              </a:pPr>
              <a:endParaRPr lang="en-US" sz="1600" dirty="0">
                <a:solidFill>
                  <a:schemeClr val="bg1"/>
                </a:solidFill>
              </a:endParaRPr>
            </a:p>
          </p:txBody>
        </p:sp>
        <p:sp>
          <p:nvSpPr>
            <p:cNvPr id="147" name="Rectangle 146">
              <a:extLst>
                <a:ext uri="{FF2B5EF4-FFF2-40B4-BE49-F238E27FC236}">
                  <a16:creationId xmlns:a16="http://schemas.microsoft.com/office/drawing/2014/main" id="{9D81941E-8C29-B44C-ABD6-85E9F765DFB4}"/>
                </a:ext>
              </a:extLst>
            </p:cNvPr>
            <p:cNvSpPr/>
            <p:nvPr/>
          </p:nvSpPr>
          <p:spPr>
            <a:xfrm>
              <a:off x="9416611" y="1601861"/>
              <a:ext cx="1825737" cy="461665"/>
            </a:xfrm>
            <a:prstGeom prst="rect">
              <a:avLst/>
            </a:prstGeom>
          </p:spPr>
          <p:txBody>
            <a:bodyPr wrap="square">
              <a:spAutoFit/>
            </a:bodyPr>
            <a:lstStyle/>
            <a:p>
              <a:pPr algn="ctr"/>
              <a:r>
                <a:rPr lang="en-US" sz="1200" b="1" dirty="0">
                  <a:solidFill>
                    <a:schemeClr val="bg1"/>
                  </a:solidFill>
                  <a:ea typeface="Gotham Rounded Book" charset="0"/>
                  <a:cs typeface="Gotham Rounded Book" charset="0"/>
                </a:rPr>
                <a:t>3. </a:t>
              </a:r>
              <a:r>
                <a:rPr lang="en-US" sz="1200" b="1" dirty="0" err="1">
                  <a:solidFill>
                    <a:schemeClr val="bg1"/>
                  </a:solidFill>
                  <a:ea typeface="Gotham Rounded Book" charset="0"/>
                  <a:cs typeface="Gotham Rounded Book" charset="0"/>
                </a:rPr>
                <a:t>Geneve</a:t>
              </a:r>
              <a:r>
                <a:rPr lang="en-US" sz="1200" b="1" dirty="0">
                  <a:solidFill>
                    <a:schemeClr val="bg1"/>
                  </a:solidFill>
                  <a:ea typeface="Gotham Rounded Book" charset="0"/>
                  <a:cs typeface="Gotham Rounded Book" charset="0"/>
                </a:rPr>
                <a:t> Encapsulation</a:t>
              </a:r>
            </a:p>
          </p:txBody>
        </p:sp>
      </p:grpSp>
      <p:grpSp>
        <p:nvGrpSpPr>
          <p:cNvPr id="148" name="Group 147">
            <a:extLst>
              <a:ext uri="{FF2B5EF4-FFF2-40B4-BE49-F238E27FC236}">
                <a16:creationId xmlns:a16="http://schemas.microsoft.com/office/drawing/2014/main" id="{9BFA395F-170D-9C4B-807E-6DC2999E4D3E}"/>
              </a:ext>
            </a:extLst>
          </p:cNvPr>
          <p:cNvGrpSpPr/>
          <p:nvPr/>
        </p:nvGrpSpPr>
        <p:grpSpPr>
          <a:xfrm>
            <a:off x="8580506" y="2597824"/>
            <a:ext cx="1168314" cy="688656"/>
            <a:chOff x="10181414" y="4051265"/>
            <a:chExt cx="1168314" cy="983332"/>
          </a:xfrm>
        </p:grpSpPr>
        <p:sp>
          <p:nvSpPr>
            <p:cNvPr id="149" name="Rectangle 148">
              <a:extLst>
                <a:ext uri="{FF2B5EF4-FFF2-40B4-BE49-F238E27FC236}">
                  <a16:creationId xmlns:a16="http://schemas.microsoft.com/office/drawing/2014/main" id="{78739ED8-B915-F84F-A0EF-69AB909EFB5E}"/>
                </a:ext>
              </a:extLst>
            </p:cNvPr>
            <p:cNvSpPr/>
            <p:nvPr/>
          </p:nvSpPr>
          <p:spPr bwMode="gray">
            <a:xfrm>
              <a:off x="10181414" y="4051265"/>
              <a:ext cx="1168313" cy="969495"/>
            </a:xfrm>
            <a:prstGeom prst="rect">
              <a:avLst/>
            </a:prstGeom>
            <a:solidFill>
              <a:srgbClr val="002060"/>
            </a:solidFill>
          </p:spPr>
          <p:txBody>
            <a:bodyPr vert="horz" lIns="594360" tIns="457200" rIns="457200" bIns="457200" rtlCol="0">
              <a:noAutofit/>
            </a:bodyPr>
            <a:lstStyle/>
            <a:p>
              <a:pPr>
                <a:lnSpc>
                  <a:spcPct val="90000"/>
                </a:lnSpc>
                <a:spcBef>
                  <a:spcPts val="1500"/>
                </a:spcBef>
                <a:buClr>
                  <a:schemeClr val="tx1">
                    <a:lumMod val="60000"/>
                    <a:lumOff val="40000"/>
                  </a:schemeClr>
                </a:buClr>
                <a:buSzPct val="90000"/>
              </a:pPr>
              <a:endParaRPr lang="en-US" sz="1600" dirty="0">
                <a:solidFill>
                  <a:schemeClr val="bg1"/>
                </a:solidFill>
              </a:endParaRPr>
            </a:p>
          </p:txBody>
        </p:sp>
        <p:sp>
          <p:nvSpPr>
            <p:cNvPr id="150" name="Rectangle 149">
              <a:extLst>
                <a:ext uri="{FF2B5EF4-FFF2-40B4-BE49-F238E27FC236}">
                  <a16:creationId xmlns:a16="http://schemas.microsoft.com/office/drawing/2014/main" id="{748256A9-D82D-FB43-A21E-918028C894BB}"/>
                </a:ext>
              </a:extLst>
            </p:cNvPr>
            <p:cNvSpPr/>
            <p:nvPr/>
          </p:nvSpPr>
          <p:spPr>
            <a:xfrm>
              <a:off x="10181415" y="4111701"/>
              <a:ext cx="1168313" cy="922896"/>
            </a:xfrm>
            <a:prstGeom prst="rect">
              <a:avLst/>
            </a:prstGeom>
          </p:spPr>
          <p:txBody>
            <a:bodyPr wrap="square">
              <a:spAutoFit/>
            </a:bodyPr>
            <a:lstStyle/>
            <a:p>
              <a:pPr algn="ctr"/>
              <a:r>
                <a:rPr lang="en-US" sz="1200" b="1" dirty="0">
                  <a:solidFill>
                    <a:schemeClr val="bg1"/>
                  </a:solidFill>
                  <a:ea typeface="Gotham Rounded Book" charset="0"/>
                  <a:cs typeface="Gotham Rounded Book" charset="0"/>
                </a:rPr>
                <a:t>2. Routing Decision on Tier 0 DR</a:t>
              </a:r>
            </a:p>
          </p:txBody>
        </p:sp>
      </p:grpSp>
      <p:grpSp>
        <p:nvGrpSpPr>
          <p:cNvPr id="151" name="Group 150">
            <a:extLst>
              <a:ext uri="{FF2B5EF4-FFF2-40B4-BE49-F238E27FC236}">
                <a16:creationId xmlns:a16="http://schemas.microsoft.com/office/drawing/2014/main" id="{32807809-6477-2948-BCA7-91C9BF0FF584}"/>
              </a:ext>
            </a:extLst>
          </p:cNvPr>
          <p:cNvGrpSpPr/>
          <p:nvPr/>
        </p:nvGrpSpPr>
        <p:grpSpPr>
          <a:xfrm>
            <a:off x="186411" y="1603255"/>
            <a:ext cx="1168314" cy="688656"/>
            <a:chOff x="10181414" y="4051265"/>
            <a:chExt cx="1168314" cy="983332"/>
          </a:xfrm>
        </p:grpSpPr>
        <p:sp>
          <p:nvSpPr>
            <p:cNvPr id="152" name="Rectangle 151">
              <a:extLst>
                <a:ext uri="{FF2B5EF4-FFF2-40B4-BE49-F238E27FC236}">
                  <a16:creationId xmlns:a16="http://schemas.microsoft.com/office/drawing/2014/main" id="{224C5292-F52E-FA4E-B741-3B45D093EDAB}"/>
                </a:ext>
              </a:extLst>
            </p:cNvPr>
            <p:cNvSpPr/>
            <p:nvPr/>
          </p:nvSpPr>
          <p:spPr bwMode="gray">
            <a:xfrm>
              <a:off x="10181414" y="4051265"/>
              <a:ext cx="1168313" cy="969495"/>
            </a:xfrm>
            <a:prstGeom prst="rect">
              <a:avLst/>
            </a:prstGeom>
            <a:solidFill>
              <a:srgbClr val="002060"/>
            </a:solidFill>
          </p:spPr>
          <p:txBody>
            <a:bodyPr vert="horz" lIns="594360" tIns="457200" rIns="457200" bIns="457200" rtlCol="0">
              <a:noAutofit/>
            </a:bodyPr>
            <a:lstStyle/>
            <a:p>
              <a:pPr>
                <a:lnSpc>
                  <a:spcPct val="90000"/>
                </a:lnSpc>
                <a:spcBef>
                  <a:spcPts val="1500"/>
                </a:spcBef>
                <a:buClr>
                  <a:schemeClr val="tx1">
                    <a:lumMod val="60000"/>
                    <a:lumOff val="40000"/>
                  </a:schemeClr>
                </a:buClr>
                <a:buSzPct val="90000"/>
              </a:pPr>
              <a:endParaRPr lang="en-US" sz="1600" dirty="0">
                <a:solidFill>
                  <a:schemeClr val="bg1"/>
                </a:solidFill>
              </a:endParaRPr>
            </a:p>
          </p:txBody>
        </p:sp>
        <p:sp>
          <p:nvSpPr>
            <p:cNvPr id="153" name="Rectangle 152">
              <a:extLst>
                <a:ext uri="{FF2B5EF4-FFF2-40B4-BE49-F238E27FC236}">
                  <a16:creationId xmlns:a16="http://schemas.microsoft.com/office/drawing/2014/main" id="{CC95576A-CC2D-274A-B2AE-BE7BEE2ABEBF}"/>
                </a:ext>
              </a:extLst>
            </p:cNvPr>
            <p:cNvSpPr/>
            <p:nvPr/>
          </p:nvSpPr>
          <p:spPr>
            <a:xfrm>
              <a:off x="10181415" y="4111701"/>
              <a:ext cx="1168313" cy="922896"/>
            </a:xfrm>
            <a:prstGeom prst="rect">
              <a:avLst/>
            </a:prstGeom>
          </p:spPr>
          <p:txBody>
            <a:bodyPr wrap="square">
              <a:spAutoFit/>
            </a:bodyPr>
            <a:lstStyle/>
            <a:p>
              <a:pPr algn="ctr"/>
              <a:r>
                <a:rPr lang="en-US" sz="1200" b="1" dirty="0">
                  <a:solidFill>
                    <a:schemeClr val="bg1"/>
                  </a:solidFill>
                  <a:ea typeface="Gotham Rounded Book" charset="0"/>
                  <a:cs typeface="Gotham Rounded Book" charset="0"/>
                </a:rPr>
                <a:t>5. Routing Decision on Tier 0 SR</a:t>
              </a:r>
            </a:p>
          </p:txBody>
        </p:sp>
      </p:grpSp>
      <p:sp>
        <p:nvSpPr>
          <p:cNvPr id="154" name="Freeform 153">
            <a:extLst>
              <a:ext uri="{FF2B5EF4-FFF2-40B4-BE49-F238E27FC236}">
                <a16:creationId xmlns:a16="http://schemas.microsoft.com/office/drawing/2014/main" id="{C73483E8-754B-EB4A-A28A-7FA16E9D62E5}"/>
              </a:ext>
            </a:extLst>
          </p:cNvPr>
          <p:cNvSpPr/>
          <p:nvPr/>
        </p:nvSpPr>
        <p:spPr>
          <a:xfrm>
            <a:off x="3675570" y="2152577"/>
            <a:ext cx="4662240" cy="545731"/>
          </a:xfrm>
          <a:custGeom>
            <a:avLst/>
            <a:gdLst>
              <a:gd name="connsiteX0" fmla="*/ 4652683 w 4707028"/>
              <a:gd name="connsiteY0" fmla="*/ 618565 h 618565"/>
              <a:gd name="connsiteX1" fmla="*/ 4652683 w 4707028"/>
              <a:gd name="connsiteY1" fmla="*/ 282389 h 618565"/>
              <a:gd name="connsiteX2" fmla="*/ 4087906 w 4707028"/>
              <a:gd name="connsiteY2" fmla="*/ 242048 h 618565"/>
              <a:gd name="connsiteX3" fmla="*/ 2850777 w 4707028"/>
              <a:gd name="connsiteY3" fmla="*/ 268942 h 618565"/>
              <a:gd name="connsiteX4" fmla="*/ 1317812 w 4707028"/>
              <a:gd name="connsiteY4" fmla="*/ 255495 h 618565"/>
              <a:gd name="connsiteX5" fmla="*/ 793377 w 4707028"/>
              <a:gd name="connsiteY5" fmla="*/ 255495 h 618565"/>
              <a:gd name="connsiteX6" fmla="*/ 389965 w 4707028"/>
              <a:gd name="connsiteY6" fmla="*/ 242048 h 618565"/>
              <a:gd name="connsiteX7" fmla="*/ 121024 w 4707028"/>
              <a:gd name="connsiteY7" fmla="*/ 121024 h 618565"/>
              <a:gd name="connsiteX8" fmla="*/ 0 w 4707028"/>
              <a:gd name="connsiteY8" fmla="*/ 0 h 618565"/>
              <a:gd name="connsiteX0" fmla="*/ 4652683 w 4707028"/>
              <a:gd name="connsiteY0" fmla="*/ 834654 h 834654"/>
              <a:gd name="connsiteX1" fmla="*/ 4652683 w 4707028"/>
              <a:gd name="connsiteY1" fmla="*/ 498478 h 834654"/>
              <a:gd name="connsiteX2" fmla="*/ 4087906 w 4707028"/>
              <a:gd name="connsiteY2" fmla="*/ 458137 h 834654"/>
              <a:gd name="connsiteX3" fmla="*/ 2850777 w 4707028"/>
              <a:gd name="connsiteY3" fmla="*/ 485031 h 834654"/>
              <a:gd name="connsiteX4" fmla="*/ 1317812 w 4707028"/>
              <a:gd name="connsiteY4" fmla="*/ 471584 h 834654"/>
              <a:gd name="connsiteX5" fmla="*/ 793377 w 4707028"/>
              <a:gd name="connsiteY5" fmla="*/ 471584 h 834654"/>
              <a:gd name="connsiteX6" fmla="*/ 389965 w 4707028"/>
              <a:gd name="connsiteY6" fmla="*/ 458137 h 834654"/>
              <a:gd name="connsiteX7" fmla="*/ 121024 w 4707028"/>
              <a:gd name="connsiteY7" fmla="*/ 337113 h 834654"/>
              <a:gd name="connsiteX8" fmla="*/ 0 w 4707028"/>
              <a:gd name="connsiteY8" fmla="*/ 0 h 834654"/>
              <a:gd name="connsiteX0" fmla="*/ 4652683 w 4707028"/>
              <a:gd name="connsiteY0" fmla="*/ 834654 h 834654"/>
              <a:gd name="connsiteX1" fmla="*/ 4652683 w 4707028"/>
              <a:gd name="connsiteY1" fmla="*/ 498478 h 834654"/>
              <a:gd name="connsiteX2" fmla="*/ 4087906 w 4707028"/>
              <a:gd name="connsiteY2" fmla="*/ 458137 h 834654"/>
              <a:gd name="connsiteX3" fmla="*/ 2850777 w 4707028"/>
              <a:gd name="connsiteY3" fmla="*/ 485031 h 834654"/>
              <a:gd name="connsiteX4" fmla="*/ 1317812 w 4707028"/>
              <a:gd name="connsiteY4" fmla="*/ 579627 h 834654"/>
              <a:gd name="connsiteX5" fmla="*/ 793377 w 4707028"/>
              <a:gd name="connsiteY5" fmla="*/ 471584 h 834654"/>
              <a:gd name="connsiteX6" fmla="*/ 389965 w 4707028"/>
              <a:gd name="connsiteY6" fmla="*/ 458137 h 834654"/>
              <a:gd name="connsiteX7" fmla="*/ 121024 w 4707028"/>
              <a:gd name="connsiteY7" fmla="*/ 337113 h 834654"/>
              <a:gd name="connsiteX8" fmla="*/ 0 w 4707028"/>
              <a:gd name="connsiteY8" fmla="*/ 0 h 834654"/>
              <a:gd name="connsiteX0" fmla="*/ 4652683 w 4715152"/>
              <a:gd name="connsiteY0" fmla="*/ 834654 h 834654"/>
              <a:gd name="connsiteX1" fmla="*/ 4652683 w 4715152"/>
              <a:gd name="connsiteY1" fmla="*/ 498478 h 834654"/>
              <a:gd name="connsiteX2" fmla="*/ 3973533 w 4715152"/>
              <a:gd name="connsiteY2" fmla="*/ 535313 h 834654"/>
              <a:gd name="connsiteX3" fmla="*/ 2850777 w 4715152"/>
              <a:gd name="connsiteY3" fmla="*/ 485031 h 834654"/>
              <a:gd name="connsiteX4" fmla="*/ 1317812 w 4715152"/>
              <a:gd name="connsiteY4" fmla="*/ 579627 h 834654"/>
              <a:gd name="connsiteX5" fmla="*/ 793377 w 4715152"/>
              <a:gd name="connsiteY5" fmla="*/ 471584 h 834654"/>
              <a:gd name="connsiteX6" fmla="*/ 389965 w 4715152"/>
              <a:gd name="connsiteY6" fmla="*/ 458137 h 834654"/>
              <a:gd name="connsiteX7" fmla="*/ 121024 w 4715152"/>
              <a:gd name="connsiteY7" fmla="*/ 337113 h 834654"/>
              <a:gd name="connsiteX8" fmla="*/ 0 w 4715152"/>
              <a:gd name="connsiteY8" fmla="*/ 0 h 834654"/>
              <a:gd name="connsiteX0" fmla="*/ 4652683 w 4658013"/>
              <a:gd name="connsiteY0" fmla="*/ 834654 h 834654"/>
              <a:gd name="connsiteX1" fmla="*/ 4309564 w 4658013"/>
              <a:gd name="connsiteY1" fmla="*/ 544784 h 834654"/>
              <a:gd name="connsiteX2" fmla="*/ 3973533 w 4658013"/>
              <a:gd name="connsiteY2" fmla="*/ 535313 h 834654"/>
              <a:gd name="connsiteX3" fmla="*/ 2850777 w 4658013"/>
              <a:gd name="connsiteY3" fmla="*/ 485031 h 834654"/>
              <a:gd name="connsiteX4" fmla="*/ 1317812 w 4658013"/>
              <a:gd name="connsiteY4" fmla="*/ 579627 h 834654"/>
              <a:gd name="connsiteX5" fmla="*/ 793377 w 4658013"/>
              <a:gd name="connsiteY5" fmla="*/ 471584 h 834654"/>
              <a:gd name="connsiteX6" fmla="*/ 389965 w 4658013"/>
              <a:gd name="connsiteY6" fmla="*/ 458137 h 834654"/>
              <a:gd name="connsiteX7" fmla="*/ 121024 w 4658013"/>
              <a:gd name="connsiteY7" fmla="*/ 337113 h 834654"/>
              <a:gd name="connsiteX8" fmla="*/ 0 w 4658013"/>
              <a:gd name="connsiteY8" fmla="*/ 0 h 834654"/>
              <a:gd name="connsiteX0" fmla="*/ 4477311 w 4487247"/>
              <a:gd name="connsiteY0" fmla="*/ 850088 h 850088"/>
              <a:gd name="connsiteX1" fmla="*/ 4309564 w 4487247"/>
              <a:gd name="connsiteY1" fmla="*/ 544784 h 850088"/>
              <a:gd name="connsiteX2" fmla="*/ 3973533 w 4487247"/>
              <a:gd name="connsiteY2" fmla="*/ 535313 h 850088"/>
              <a:gd name="connsiteX3" fmla="*/ 2850777 w 4487247"/>
              <a:gd name="connsiteY3" fmla="*/ 485031 h 850088"/>
              <a:gd name="connsiteX4" fmla="*/ 1317812 w 4487247"/>
              <a:gd name="connsiteY4" fmla="*/ 579627 h 850088"/>
              <a:gd name="connsiteX5" fmla="*/ 793377 w 4487247"/>
              <a:gd name="connsiteY5" fmla="*/ 471584 h 850088"/>
              <a:gd name="connsiteX6" fmla="*/ 389965 w 4487247"/>
              <a:gd name="connsiteY6" fmla="*/ 458137 h 850088"/>
              <a:gd name="connsiteX7" fmla="*/ 121024 w 4487247"/>
              <a:gd name="connsiteY7" fmla="*/ 337113 h 850088"/>
              <a:gd name="connsiteX8" fmla="*/ 0 w 4487247"/>
              <a:gd name="connsiteY8" fmla="*/ 0 h 850088"/>
              <a:gd name="connsiteX0" fmla="*/ 4477311 w 4487247"/>
              <a:gd name="connsiteY0" fmla="*/ 850088 h 850088"/>
              <a:gd name="connsiteX1" fmla="*/ 4309564 w 4487247"/>
              <a:gd name="connsiteY1" fmla="*/ 544784 h 850088"/>
              <a:gd name="connsiteX2" fmla="*/ 3973533 w 4487247"/>
              <a:gd name="connsiteY2" fmla="*/ 535313 h 850088"/>
              <a:gd name="connsiteX3" fmla="*/ 2827902 w 4487247"/>
              <a:gd name="connsiteY3" fmla="*/ 546771 h 850088"/>
              <a:gd name="connsiteX4" fmla="*/ 1317812 w 4487247"/>
              <a:gd name="connsiteY4" fmla="*/ 579627 h 850088"/>
              <a:gd name="connsiteX5" fmla="*/ 793377 w 4487247"/>
              <a:gd name="connsiteY5" fmla="*/ 471584 h 850088"/>
              <a:gd name="connsiteX6" fmla="*/ 389965 w 4487247"/>
              <a:gd name="connsiteY6" fmla="*/ 458137 h 850088"/>
              <a:gd name="connsiteX7" fmla="*/ 121024 w 4487247"/>
              <a:gd name="connsiteY7" fmla="*/ 337113 h 850088"/>
              <a:gd name="connsiteX8" fmla="*/ 0 w 4487247"/>
              <a:gd name="connsiteY8" fmla="*/ 0 h 850088"/>
              <a:gd name="connsiteX0" fmla="*/ 4477311 w 4487247"/>
              <a:gd name="connsiteY0" fmla="*/ 850088 h 850088"/>
              <a:gd name="connsiteX1" fmla="*/ 4309564 w 4487247"/>
              <a:gd name="connsiteY1" fmla="*/ 544784 h 850088"/>
              <a:gd name="connsiteX2" fmla="*/ 3973533 w 4487247"/>
              <a:gd name="connsiteY2" fmla="*/ 535313 h 850088"/>
              <a:gd name="connsiteX3" fmla="*/ 2827902 w 4487247"/>
              <a:gd name="connsiteY3" fmla="*/ 546771 h 850088"/>
              <a:gd name="connsiteX4" fmla="*/ 1531308 w 4487247"/>
              <a:gd name="connsiteY4" fmla="*/ 517888 h 850088"/>
              <a:gd name="connsiteX5" fmla="*/ 793377 w 4487247"/>
              <a:gd name="connsiteY5" fmla="*/ 471584 h 850088"/>
              <a:gd name="connsiteX6" fmla="*/ 389965 w 4487247"/>
              <a:gd name="connsiteY6" fmla="*/ 458137 h 850088"/>
              <a:gd name="connsiteX7" fmla="*/ 121024 w 4487247"/>
              <a:gd name="connsiteY7" fmla="*/ 337113 h 850088"/>
              <a:gd name="connsiteX8" fmla="*/ 0 w 4487247"/>
              <a:gd name="connsiteY8" fmla="*/ 0 h 850088"/>
              <a:gd name="connsiteX0" fmla="*/ 4477311 w 4487247"/>
              <a:gd name="connsiteY0" fmla="*/ 850088 h 850088"/>
              <a:gd name="connsiteX1" fmla="*/ 4309564 w 4487247"/>
              <a:gd name="connsiteY1" fmla="*/ 544784 h 850088"/>
              <a:gd name="connsiteX2" fmla="*/ 3973533 w 4487247"/>
              <a:gd name="connsiteY2" fmla="*/ 535313 h 850088"/>
              <a:gd name="connsiteX3" fmla="*/ 2827902 w 4487247"/>
              <a:gd name="connsiteY3" fmla="*/ 546771 h 850088"/>
              <a:gd name="connsiteX4" fmla="*/ 1531308 w 4487247"/>
              <a:gd name="connsiteY4" fmla="*/ 517888 h 850088"/>
              <a:gd name="connsiteX5" fmla="*/ 740002 w 4487247"/>
              <a:gd name="connsiteY5" fmla="*/ 517888 h 850088"/>
              <a:gd name="connsiteX6" fmla="*/ 389965 w 4487247"/>
              <a:gd name="connsiteY6" fmla="*/ 458137 h 850088"/>
              <a:gd name="connsiteX7" fmla="*/ 121024 w 4487247"/>
              <a:gd name="connsiteY7" fmla="*/ 337113 h 850088"/>
              <a:gd name="connsiteX8" fmla="*/ 0 w 4487247"/>
              <a:gd name="connsiteY8" fmla="*/ 0 h 850088"/>
              <a:gd name="connsiteX0" fmla="*/ 4493657 w 4503593"/>
              <a:gd name="connsiteY0" fmla="*/ 850088 h 850088"/>
              <a:gd name="connsiteX1" fmla="*/ 4325910 w 4503593"/>
              <a:gd name="connsiteY1" fmla="*/ 544784 h 850088"/>
              <a:gd name="connsiteX2" fmla="*/ 3989879 w 4503593"/>
              <a:gd name="connsiteY2" fmla="*/ 535313 h 850088"/>
              <a:gd name="connsiteX3" fmla="*/ 2844248 w 4503593"/>
              <a:gd name="connsiteY3" fmla="*/ 546771 h 850088"/>
              <a:gd name="connsiteX4" fmla="*/ 1547654 w 4503593"/>
              <a:gd name="connsiteY4" fmla="*/ 517888 h 850088"/>
              <a:gd name="connsiteX5" fmla="*/ 756348 w 4503593"/>
              <a:gd name="connsiteY5" fmla="*/ 517888 h 850088"/>
              <a:gd name="connsiteX6" fmla="*/ 406311 w 4503593"/>
              <a:gd name="connsiteY6" fmla="*/ 458137 h 850088"/>
              <a:gd name="connsiteX7" fmla="*/ 6517 w 4503593"/>
              <a:gd name="connsiteY7" fmla="*/ 417861 h 850088"/>
              <a:gd name="connsiteX8" fmla="*/ 137370 w 4503593"/>
              <a:gd name="connsiteY8" fmla="*/ 337113 h 850088"/>
              <a:gd name="connsiteX9" fmla="*/ 16346 w 4503593"/>
              <a:gd name="connsiteY9" fmla="*/ 0 h 850088"/>
              <a:gd name="connsiteX0" fmla="*/ 4493657 w 4503593"/>
              <a:gd name="connsiteY0" fmla="*/ 850088 h 850088"/>
              <a:gd name="connsiteX1" fmla="*/ 4325910 w 4503593"/>
              <a:gd name="connsiteY1" fmla="*/ 544784 h 850088"/>
              <a:gd name="connsiteX2" fmla="*/ 3989879 w 4503593"/>
              <a:gd name="connsiteY2" fmla="*/ 535313 h 850088"/>
              <a:gd name="connsiteX3" fmla="*/ 2844248 w 4503593"/>
              <a:gd name="connsiteY3" fmla="*/ 546771 h 850088"/>
              <a:gd name="connsiteX4" fmla="*/ 1547654 w 4503593"/>
              <a:gd name="connsiteY4" fmla="*/ 517888 h 850088"/>
              <a:gd name="connsiteX5" fmla="*/ 756348 w 4503593"/>
              <a:gd name="connsiteY5" fmla="*/ 517888 h 850088"/>
              <a:gd name="connsiteX6" fmla="*/ 330063 w 4503593"/>
              <a:gd name="connsiteY6" fmla="*/ 473571 h 850088"/>
              <a:gd name="connsiteX7" fmla="*/ 6517 w 4503593"/>
              <a:gd name="connsiteY7" fmla="*/ 417861 h 850088"/>
              <a:gd name="connsiteX8" fmla="*/ 137370 w 4503593"/>
              <a:gd name="connsiteY8" fmla="*/ 337113 h 850088"/>
              <a:gd name="connsiteX9" fmla="*/ 16346 w 4503593"/>
              <a:gd name="connsiteY9" fmla="*/ 0 h 850088"/>
              <a:gd name="connsiteX0" fmla="*/ 4583689 w 4593625"/>
              <a:gd name="connsiteY0" fmla="*/ 850088 h 850088"/>
              <a:gd name="connsiteX1" fmla="*/ 4415942 w 4593625"/>
              <a:gd name="connsiteY1" fmla="*/ 544784 h 850088"/>
              <a:gd name="connsiteX2" fmla="*/ 4079911 w 4593625"/>
              <a:gd name="connsiteY2" fmla="*/ 535313 h 850088"/>
              <a:gd name="connsiteX3" fmla="*/ 2934280 w 4593625"/>
              <a:gd name="connsiteY3" fmla="*/ 546771 h 850088"/>
              <a:gd name="connsiteX4" fmla="*/ 1637686 w 4593625"/>
              <a:gd name="connsiteY4" fmla="*/ 517888 h 850088"/>
              <a:gd name="connsiteX5" fmla="*/ 846380 w 4593625"/>
              <a:gd name="connsiteY5" fmla="*/ 517888 h 850088"/>
              <a:gd name="connsiteX6" fmla="*/ 420095 w 4593625"/>
              <a:gd name="connsiteY6" fmla="*/ 473571 h 850088"/>
              <a:gd name="connsiteX7" fmla="*/ 96549 w 4593625"/>
              <a:gd name="connsiteY7" fmla="*/ 417861 h 850088"/>
              <a:gd name="connsiteX8" fmla="*/ 13906 w 4593625"/>
              <a:gd name="connsiteY8" fmla="*/ 337114 h 850088"/>
              <a:gd name="connsiteX9" fmla="*/ 106378 w 4593625"/>
              <a:gd name="connsiteY9" fmla="*/ 0 h 850088"/>
              <a:gd name="connsiteX0" fmla="*/ 4598123 w 4608059"/>
              <a:gd name="connsiteY0" fmla="*/ 834653 h 834653"/>
              <a:gd name="connsiteX1" fmla="*/ 4430376 w 4608059"/>
              <a:gd name="connsiteY1" fmla="*/ 529349 h 834653"/>
              <a:gd name="connsiteX2" fmla="*/ 4094345 w 4608059"/>
              <a:gd name="connsiteY2" fmla="*/ 519878 h 834653"/>
              <a:gd name="connsiteX3" fmla="*/ 2948714 w 4608059"/>
              <a:gd name="connsiteY3" fmla="*/ 531336 h 834653"/>
              <a:gd name="connsiteX4" fmla="*/ 1652120 w 4608059"/>
              <a:gd name="connsiteY4" fmla="*/ 502453 h 834653"/>
              <a:gd name="connsiteX5" fmla="*/ 860814 w 4608059"/>
              <a:gd name="connsiteY5" fmla="*/ 502453 h 834653"/>
              <a:gd name="connsiteX6" fmla="*/ 434529 w 4608059"/>
              <a:gd name="connsiteY6" fmla="*/ 458136 h 834653"/>
              <a:gd name="connsiteX7" fmla="*/ 110983 w 4608059"/>
              <a:gd name="connsiteY7" fmla="*/ 402426 h 834653"/>
              <a:gd name="connsiteX8" fmla="*/ 28340 w 4608059"/>
              <a:gd name="connsiteY8" fmla="*/ 321679 h 834653"/>
              <a:gd name="connsiteX9" fmla="*/ 6439 w 4608059"/>
              <a:gd name="connsiteY9" fmla="*/ 0 h 834653"/>
              <a:gd name="connsiteX0" fmla="*/ 4598123 w 4608059"/>
              <a:gd name="connsiteY0" fmla="*/ 834653 h 834653"/>
              <a:gd name="connsiteX1" fmla="*/ 4430376 w 4608059"/>
              <a:gd name="connsiteY1" fmla="*/ 529349 h 834653"/>
              <a:gd name="connsiteX2" fmla="*/ 4094345 w 4608059"/>
              <a:gd name="connsiteY2" fmla="*/ 519878 h 834653"/>
              <a:gd name="connsiteX3" fmla="*/ 2948714 w 4608059"/>
              <a:gd name="connsiteY3" fmla="*/ 531336 h 834653"/>
              <a:gd name="connsiteX4" fmla="*/ 1652120 w 4608059"/>
              <a:gd name="connsiteY4" fmla="*/ 502453 h 834653"/>
              <a:gd name="connsiteX5" fmla="*/ 860814 w 4608059"/>
              <a:gd name="connsiteY5" fmla="*/ 502453 h 834653"/>
              <a:gd name="connsiteX6" fmla="*/ 434529 w 4608059"/>
              <a:gd name="connsiteY6" fmla="*/ 458136 h 834653"/>
              <a:gd name="connsiteX7" fmla="*/ 34734 w 4608059"/>
              <a:gd name="connsiteY7" fmla="*/ 448730 h 834653"/>
              <a:gd name="connsiteX8" fmla="*/ 28340 w 4608059"/>
              <a:gd name="connsiteY8" fmla="*/ 321679 h 834653"/>
              <a:gd name="connsiteX9" fmla="*/ 6439 w 4608059"/>
              <a:gd name="connsiteY9" fmla="*/ 0 h 834653"/>
              <a:gd name="connsiteX0" fmla="*/ 4598123 w 4608059"/>
              <a:gd name="connsiteY0" fmla="*/ 834653 h 834653"/>
              <a:gd name="connsiteX1" fmla="*/ 4430376 w 4608059"/>
              <a:gd name="connsiteY1" fmla="*/ 529349 h 834653"/>
              <a:gd name="connsiteX2" fmla="*/ 4094345 w 4608059"/>
              <a:gd name="connsiteY2" fmla="*/ 519878 h 834653"/>
              <a:gd name="connsiteX3" fmla="*/ 2948714 w 4608059"/>
              <a:gd name="connsiteY3" fmla="*/ 531336 h 834653"/>
              <a:gd name="connsiteX4" fmla="*/ 1652120 w 4608059"/>
              <a:gd name="connsiteY4" fmla="*/ 502453 h 834653"/>
              <a:gd name="connsiteX5" fmla="*/ 860814 w 4608059"/>
              <a:gd name="connsiteY5" fmla="*/ 502453 h 834653"/>
              <a:gd name="connsiteX6" fmla="*/ 404029 w 4608059"/>
              <a:gd name="connsiteY6" fmla="*/ 550745 h 834653"/>
              <a:gd name="connsiteX7" fmla="*/ 34734 w 4608059"/>
              <a:gd name="connsiteY7" fmla="*/ 448730 h 834653"/>
              <a:gd name="connsiteX8" fmla="*/ 28340 w 4608059"/>
              <a:gd name="connsiteY8" fmla="*/ 321679 h 834653"/>
              <a:gd name="connsiteX9" fmla="*/ 6439 w 4608059"/>
              <a:gd name="connsiteY9" fmla="*/ 0 h 834653"/>
              <a:gd name="connsiteX0" fmla="*/ 4598123 w 4608059"/>
              <a:gd name="connsiteY0" fmla="*/ 834653 h 834653"/>
              <a:gd name="connsiteX1" fmla="*/ 4430376 w 4608059"/>
              <a:gd name="connsiteY1" fmla="*/ 529349 h 834653"/>
              <a:gd name="connsiteX2" fmla="*/ 4094345 w 4608059"/>
              <a:gd name="connsiteY2" fmla="*/ 519878 h 834653"/>
              <a:gd name="connsiteX3" fmla="*/ 2948714 w 4608059"/>
              <a:gd name="connsiteY3" fmla="*/ 531336 h 834653"/>
              <a:gd name="connsiteX4" fmla="*/ 1652120 w 4608059"/>
              <a:gd name="connsiteY4" fmla="*/ 502453 h 834653"/>
              <a:gd name="connsiteX5" fmla="*/ 860814 w 4608059"/>
              <a:gd name="connsiteY5" fmla="*/ 502453 h 834653"/>
              <a:gd name="connsiteX6" fmla="*/ 404029 w 4608059"/>
              <a:gd name="connsiteY6" fmla="*/ 550745 h 834653"/>
              <a:gd name="connsiteX7" fmla="*/ 118608 w 4608059"/>
              <a:gd name="connsiteY7" fmla="*/ 464166 h 834653"/>
              <a:gd name="connsiteX8" fmla="*/ 28340 w 4608059"/>
              <a:gd name="connsiteY8" fmla="*/ 321679 h 834653"/>
              <a:gd name="connsiteX9" fmla="*/ 6439 w 4608059"/>
              <a:gd name="connsiteY9" fmla="*/ 0 h 834653"/>
              <a:gd name="connsiteX0" fmla="*/ 4576800 w 4587884"/>
              <a:gd name="connsiteY0" fmla="*/ 1093263 h 1093263"/>
              <a:gd name="connsiteX1" fmla="*/ 4430376 w 4587884"/>
              <a:gd name="connsiteY1" fmla="*/ 529349 h 1093263"/>
              <a:gd name="connsiteX2" fmla="*/ 4094345 w 4587884"/>
              <a:gd name="connsiteY2" fmla="*/ 519878 h 1093263"/>
              <a:gd name="connsiteX3" fmla="*/ 2948714 w 4587884"/>
              <a:gd name="connsiteY3" fmla="*/ 531336 h 1093263"/>
              <a:gd name="connsiteX4" fmla="*/ 1652120 w 4587884"/>
              <a:gd name="connsiteY4" fmla="*/ 502453 h 1093263"/>
              <a:gd name="connsiteX5" fmla="*/ 860814 w 4587884"/>
              <a:gd name="connsiteY5" fmla="*/ 502453 h 1093263"/>
              <a:gd name="connsiteX6" fmla="*/ 404029 w 4587884"/>
              <a:gd name="connsiteY6" fmla="*/ 550745 h 1093263"/>
              <a:gd name="connsiteX7" fmla="*/ 118608 w 4587884"/>
              <a:gd name="connsiteY7" fmla="*/ 464166 h 1093263"/>
              <a:gd name="connsiteX8" fmla="*/ 28340 w 4587884"/>
              <a:gd name="connsiteY8" fmla="*/ 321679 h 1093263"/>
              <a:gd name="connsiteX9" fmla="*/ 6439 w 4587884"/>
              <a:gd name="connsiteY9" fmla="*/ 0 h 1093263"/>
              <a:gd name="connsiteX0" fmla="*/ 4576800 w 4627099"/>
              <a:gd name="connsiteY0" fmla="*/ 1093263 h 1093263"/>
              <a:gd name="connsiteX1" fmla="*/ 4579641 w 4627099"/>
              <a:gd name="connsiteY1" fmla="*/ 572453 h 1093263"/>
              <a:gd name="connsiteX2" fmla="*/ 4094345 w 4627099"/>
              <a:gd name="connsiteY2" fmla="*/ 519878 h 1093263"/>
              <a:gd name="connsiteX3" fmla="*/ 2948714 w 4627099"/>
              <a:gd name="connsiteY3" fmla="*/ 531336 h 1093263"/>
              <a:gd name="connsiteX4" fmla="*/ 1652120 w 4627099"/>
              <a:gd name="connsiteY4" fmla="*/ 502453 h 1093263"/>
              <a:gd name="connsiteX5" fmla="*/ 860814 w 4627099"/>
              <a:gd name="connsiteY5" fmla="*/ 502453 h 1093263"/>
              <a:gd name="connsiteX6" fmla="*/ 404029 w 4627099"/>
              <a:gd name="connsiteY6" fmla="*/ 550745 h 1093263"/>
              <a:gd name="connsiteX7" fmla="*/ 118608 w 4627099"/>
              <a:gd name="connsiteY7" fmla="*/ 464166 h 1093263"/>
              <a:gd name="connsiteX8" fmla="*/ 28340 w 4627099"/>
              <a:gd name="connsiteY8" fmla="*/ 321679 h 1093263"/>
              <a:gd name="connsiteX9" fmla="*/ 6439 w 4627099"/>
              <a:gd name="connsiteY9" fmla="*/ 0 h 1093263"/>
              <a:gd name="connsiteX0" fmla="*/ 4570361 w 4620660"/>
              <a:gd name="connsiteY0" fmla="*/ 1093263 h 1093263"/>
              <a:gd name="connsiteX1" fmla="*/ 4573202 w 4620660"/>
              <a:gd name="connsiteY1" fmla="*/ 572453 h 1093263"/>
              <a:gd name="connsiteX2" fmla="*/ 4087906 w 4620660"/>
              <a:gd name="connsiteY2" fmla="*/ 519878 h 1093263"/>
              <a:gd name="connsiteX3" fmla="*/ 2942275 w 4620660"/>
              <a:gd name="connsiteY3" fmla="*/ 531336 h 1093263"/>
              <a:gd name="connsiteX4" fmla="*/ 1645681 w 4620660"/>
              <a:gd name="connsiteY4" fmla="*/ 502453 h 1093263"/>
              <a:gd name="connsiteX5" fmla="*/ 854375 w 4620660"/>
              <a:gd name="connsiteY5" fmla="*/ 502453 h 1093263"/>
              <a:gd name="connsiteX6" fmla="*/ 397590 w 4620660"/>
              <a:gd name="connsiteY6" fmla="*/ 550745 h 1093263"/>
              <a:gd name="connsiteX7" fmla="*/ 112169 w 4620660"/>
              <a:gd name="connsiteY7" fmla="*/ 464166 h 1093263"/>
              <a:gd name="connsiteX8" fmla="*/ 192489 w 4620660"/>
              <a:gd name="connsiteY8" fmla="*/ 300128 h 1093263"/>
              <a:gd name="connsiteX9" fmla="*/ 0 w 4620660"/>
              <a:gd name="connsiteY9" fmla="*/ 0 h 1093263"/>
              <a:gd name="connsiteX0" fmla="*/ 4570361 w 4620660"/>
              <a:gd name="connsiteY0" fmla="*/ 1093263 h 1093263"/>
              <a:gd name="connsiteX1" fmla="*/ 4573202 w 4620660"/>
              <a:gd name="connsiteY1" fmla="*/ 572453 h 1093263"/>
              <a:gd name="connsiteX2" fmla="*/ 4087906 w 4620660"/>
              <a:gd name="connsiteY2" fmla="*/ 519878 h 1093263"/>
              <a:gd name="connsiteX3" fmla="*/ 2942275 w 4620660"/>
              <a:gd name="connsiteY3" fmla="*/ 531336 h 1093263"/>
              <a:gd name="connsiteX4" fmla="*/ 1645681 w 4620660"/>
              <a:gd name="connsiteY4" fmla="*/ 502453 h 1093263"/>
              <a:gd name="connsiteX5" fmla="*/ 854375 w 4620660"/>
              <a:gd name="connsiteY5" fmla="*/ 502453 h 1093263"/>
              <a:gd name="connsiteX6" fmla="*/ 397590 w 4620660"/>
              <a:gd name="connsiteY6" fmla="*/ 550745 h 1093263"/>
              <a:gd name="connsiteX7" fmla="*/ 389373 w 4620660"/>
              <a:gd name="connsiteY7" fmla="*/ 442615 h 1093263"/>
              <a:gd name="connsiteX8" fmla="*/ 192489 w 4620660"/>
              <a:gd name="connsiteY8" fmla="*/ 300128 h 1093263"/>
              <a:gd name="connsiteX9" fmla="*/ 0 w 4620660"/>
              <a:gd name="connsiteY9" fmla="*/ 0 h 1093263"/>
              <a:gd name="connsiteX0" fmla="*/ 4570361 w 4620660"/>
              <a:gd name="connsiteY0" fmla="*/ 1093263 h 1093263"/>
              <a:gd name="connsiteX1" fmla="*/ 4573202 w 4620660"/>
              <a:gd name="connsiteY1" fmla="*/ 572453 h 1093263"/>
              <a:gd name="connsiteX2" fmla="*/ 4087906 w 4620660"/>
              <a:gd name="connsiteY2" fmla="*/ 519878 h 1093263"/>
              <a:gd name="connsiteX3" fmla="*/ 2942275 w 4620660"/>
              <a:gd name="connsiteY3" fmla="*/ 531336 h 1093263"/>
              <a:gd name="connsiteX4" fmla="*/ 1645681 w 4620660"/>
              <a:gd name="connsiteY4" fmla="*/ 502453 h 1093263"/>
              <a:gd name="connsiteX5" fmla="*/ 854375 w 4620660"/>
              <a:gd name="connsiteY5" fmla="*/ 502453 h 1093263"/>
              <a:gd name="connsiteX6" fmla="*/ 397590 w 4620660"/>
              <a:gd name="connsiteY6" fmla="*/ 550745 h 1093263"/>
              <a:gd name="connsiteX7" fmla="*/ 730547 w 4620660"/>
              <a:gd name="connsiteY7" fmla="*/ 421066 h 1093263"/>
              <a:gd name="connsiteX8" fmla="*/ 192489 w 4620660"/>
              <a:gd name="connsiteY8" fmla="*/ 300128 h 1093263"/>
              <a:gd name="connsiteX9" fmla="*/ 0 w 4620660"/>
              <a:gd name="connsiteY9" fmla="*/ 0 h 1093263"/>
              <a:gd name="connsiteX0" fmla="*/ 4570361 w 4620660"/>
              <a:gd name="connsiteY0" fmla="*/ 1093263 h 1093263"/>
              <a:gd name="connsiteX1" fmla="*/ 4573202 w 4620660"/>
              <a:gd name="connsiteY1" fmla="*/ 572453 h 1093263"/>
              <a:gd name="connsiteX2" fmla="*/ 4087906 w 4620660"/>
              <a:gd name="connsiteY2" fmla="*/ 519878 h 1093263"/>
              <a:gd name="connsiteX3" fmla="*/ 2942275 w 4620660"/>
              <a:gd name="connsiteY3" fmla="*/ 531336 h 1093263"/>
              <a:gd name="connsiteX4" fmla="*/ 1645681 w 4620660"/>
              <a:gd name="connsiteY4" fmla="*/ 502453 h 1093263"/>
              <a:gd name="connsiteX5" fmla="*/ 1408783 w 4620660"/>
              <a:gd name="connsiteY5" fmla="*/ 459351 h 1093263"/>
              <a:gd name="connsiteX6" fmla="*/ 397590 w 4620660"/>
              <a:gd name="connsiteY6" fmla="*/ 550745 h 1093263"/>
              <a:gd name="connsiteX7" fmla="*/ 730547 w 4620660"/>
              <a:gd name="connsiteY7" fmla="*/ 421066 h 1093263"/>
              <a:gd name="connsiteX8" fmla="*/ 192489 w 4620660"/>
              <a:gd name="connsiteY8" fmla="*/ 300128 h 1093263"/>
              <a:gd name="connsiteX9" fmla="*/ 0 w 4620660"/>
              <a:gd name="connsiteY9" fmla="*/ 0 h 1093263"/>
              <a:gd name="connsiteX0" fmla="*/ 4570361 w 4620660"/>
              <a:gd name="connsiteY0" fmla="*/ 1093263 h 1093263"/>
              <a:gd name="connsiteX1" fmla="*/ 4573202 w 4620660"/>
              <a:gd name="connsiteY1" fmla="*/ 572453 h 1093263"/>
              <a:gd name="connsiteX2" fmla="*/ 4087906 w 4620660"/>
              <a:gd name="connsiteY2" fmla="*/ 519878 h 1093263"/>
              <a:gd name="connsiteX3" fmla="*/ 2942275 w 4620660"/>
              <a:gd name="connsiteY3" fmla="*/ 531336 h 1093263"/>
              <a:gd name="connsiteX4" fmla="*/ 1645681 w 4620660"/>
              <a:gd name="connsiteY4" fmla="*/ 502453 h 1093263"/>
              <a:gd name="connsiteX5" fmla="*/ 1408783 w 4620660"/>
              <a:gd name="connsiteY5" fmla="*/ 459351 h 1093263"/>
              <a:gd name="connsiteX6" fmla="*/ 1122586 w 4620660"/>
              <a:gd name="connsiteY6" fmla="*/ 442990 h 1093263"/>
              <a:gd name="connsiteX7" fmla="*/ 730547 w 4620660"/>
              <a:gd name="connsiteY7" fmla="*/ 421066 h 1093263"/>
              <a:gd name="connsiteX8" fmla="*/ 192489 w 4620660"/>
              <a:gd name="connsiteY8" fmla="*/ 300128 h 1093263"/>
              <a:gd name="connsiteX9" fmla="*/ 0 w 4620660"/>
              <a:gd name="connsiteY9" fmla="*/ 0 h 1093263"/>
              <a:gd name="connsiteX0" fmla="*/ 4570361 w 4620660"/>
              <a:gd name="connsiteY0" fmla="*/ 1093263 h 1093263"/>
              <a:gd name="connsiteX1" fmla="*/ 4573202 w 4620660"/>
              <a:gd name="connsiteY1" fmla="*/ 572453 h 1093263"/>
              <a:gd name="connsiteX2" fmla="*/ 4087906 w 4620660"/>
              <a:gd name="connsiteY2" fmla="*/ 519878 h 1093263"/>
              <a:gd name="connsiteX3" fmla="*/ 2942275 w 4620660"/>
              <a:gd name="connsiteY3" fmla="*/ 531336 h 1093263"/>
              <a:gd name="connsiteX4" fmla="*/ 1645681 w 4620660"/>
              <a:gd name="connsiteY4" fmla="*/ 502453 h 1093263"/>
              <a:gd name="connsiteX5" fmla="*/ 1387460 w 4620660"/>
              <a:gd name="connsiteY5" fmla="*/ 567106 h 1093263"/>
              <a:gd name="connsiteX6" fmla="*/ 1122586 w 4620660"/>
              <a:gd name="connsiteY6" fmla="*/ 442990 h 1093263"/>
              <a:gd name="connsiteX7" fmla="*/ 730547 w 4620660"/>
              <a:gd name="connsiteY7" fmla="*/ 421066 h 1093263"/>
              <a:gd name="connsiteX8" fmla="*/ 192489 w 4620660"/>
              <a:gd name="connsiteY8" fmla="*/ 300128 h 1093263"/>
              <a:gd name="connsiteX9" fmla="*/ 0 w 4620660"/>
              <a:gd name="connsiteY9" fmla="*/ 0 h 1093263"/>
              <a:gd name="connsiteX0" fmla="*/ 4570361 w 4620660"/>
              <a:gd name="connsiteY0" fmla="*/ 1093263 h 1093263"/>
              <a:gd name="connsiteX1" fmla="*/ 4573202 w 4620660"/>
              <a:gd name="connsiteY1" fmla="*/ 572453 h 1093263"/>
              <a:gd name="connsiteX2" fmla="*/ 4087906 w 4620660"/>
              <a:gd name="connsiteY2" fmla="*/ 519878 h 1093263"/>
              <a:gd name="connsiteX3" fmla="*/ 2942275 w 4620660"/>
              <a:gd name="connsiteY3" fmla="*/ 531336 h 1093263"/>
              <a:gd name="connsiteX4" fmla="*/ 1645681 w 4620660"/>
              <a:gd name="connsiteY4" fmla="*/ 502453 h 1093263"/>
              <a:gd name="connsiteX5" fmla="*/ 1387460 w 4620660"/>
              <a:gd name="connsiteY5" fmla="*/ 567106 h 1093263"/>
              <a:gd name="connsiteX6" fmla="*/ 1079939 w 4620660"/>
              <a:gd name="connsiteY6" fmla="*/ 550743 h 1093263"/>
              <a:gd name="connsiteX7" fmla="*/ 730547 w 4620660"/>
              <a:gd name="connsiteY7" fmla="*/ 421066 h 1093263"/>
              <a:gd name="connsiteX8" fmla="*/ 192489 w 4620660"/>
              <a:gd name="connsiteY8" fmla="*/ 300128 h 1093263"/>
              <a:gd name="connsiteX9" fmla="*/ 0 w 4620660"/>
              <a:gd name="connsiteY9" fmla="*/ 0 h 1093263"/>
              <a:gd name="connsiteX0" fmla="*/ 4570361 w 4620660"/>
              <a:gd name="connsiteY0" fmla="*/ 1093263 h 1093263"/>
              <a:gd name="connsiteX1" fmla="*/ 4573202 w 4620660"/>
              <a:gd name="connsiteY1" fmla="*/ 572453 h 1093263"/>
              <a:gd name="connsiteX2" fmla="*/ 4087906 w 4620660"/>
              <a:gd name="connsiteY2" fmla="*/ 519878 h 1093263"/>
              <a:gd name="connsiteX3" fmla="*/ 2942275 w 4620660"/>
              <a:gd name="connsiteY3" fmla="*/ 531336 h 1093263"/>
              <a:gd name="connsiteX4" fmla="*/ 1645681 w 4620660"/>
              <a:gd name="connsiteY4" fmla="*/ 502453 h 1093263"/>
              <a:gd name="connsiteX5" fmla="*/ 1387460 w 4620660"/>
              <a:gd name="connsiteY5" fmla="*/ 567106 h 1093263"/>
              <a:gd name="connsiteX6" fmla="*/ 1079939 w 4620660"/>
              <a:gd name="connsiteY6" fmla="*/ 550743 h 1093263"/>
              <a:gd name="connsiteX7" fmla="*/ 591945 w 4620660"/>
              <a:gd name="connsiteY7" fmla="*/ 571920 h 1093263"/>
              <a:gd name="connsiteX8" fmla="*/ 192489 w 4620660"/>
              <a:gd name="connsiteY8" fmla="*/ 300128 h 1093263"/>
              <a:gd name="connsiteX9" fmla="*/ 0 w 4620660"/>
              <a:gd name="connsiteY9" fmla="*/ 0 h 1093263"/>
              <a:gd name="connsiteX0" fmla="*/ 4570361 w 4620660"/>
              <a:gd name="connsiteY0" fmla="*/ 1093263 h 1093263"/>
              <a:gd name="connsiteX1" fmla="*/ 4573202 w 4620660"/>
              <a:gd name="connsiteY1" fmla="*/ 572453 h 1093263"/>
              <a:gd name="connsiteX2" fmla="*/ 4087906 w 4620660"/>
              <a:gd name="connsiteY2" fmla="*/ 519878 h 1093263"/>
              <a:gd name="connsiteX3" fmla="*/ 2942275 w 4620660"/>
              <a:gd name="connsiteY3" fmla="*/ 531336 h 1093263"/>
              <a:gd name="connsiteX4" fmla="*/ 1645681 w 4620660"/>
              <a:gd name="connsiteY4" fmla="*/ 502453 h 1093263"/>
              <a:gd name="connsiteX5" fmla="*/ 1387460 w 4620660"/>
              <a:gd name="connsiteY5" fmla="*/ 567106 h 1093263"/>
              <a:gd name="connsiteX6" fmla="*/ 1079939 w 4620660"/>
              <a:gd name="connsiteY6" fmla="*/ 550743 h 1093263"/>
              <a:gd name="connsiteX7" fmla="*/ 922458 w 4620660"/>
              <a:gd name="connsiteY7" fmla="*/ 571920 h 1093263"/>
              <a:gd name="connsiteX8" fmla="*/ 192489 w 4620660"/>
              <a:gd name="connsiteY8" fmla="*/ 300128 h 1093263"/>
              <a:gd name="connsiteX9" fmla="*/ 0 w 4620660"/>
              <a:gd name="connsiteY9" fmla="*/ 0 h 1093263"/>
              <a:gd name="connsiteX0" fmla="*/ 4570361 w 4620660"/>
              <a:gd name="connsiteY0" fmla="*/ 1093263 h 1093263"/>
              <a:gd name="connsiteX1" fmla="*/ 4573202 w 4620660"/>
              <a:gd name="connsiteY1" fmla="*/ 572453 h 1093263"/>
              <a:gd name="connsiteX2" fmla="*/ 4087906 w 4620660"/>
              <a:gd name="connsiteY2" fmla="*/ 519878 h 1093263"/>
              <a:gd name="connsiteX3" fmla="*/ 2942275 w 4620660"/>
              <a:gd name="connsiteY3" fmla="*/ 531336 h 1093263"/>
              <a:gd name="connsiteX4" fmla="*/ 2029502 w 4620660"/>
              <a:gd name="connsiteY4" fmla="*/ 545557 h 1093263"/>
              <a:gd name="connsiteX5" fmla="*/ 1387460 w 4620660"/>
              <a:gd name="connsiteY5" fmla="*/ 567106 h 1093263"/>
              <a:gd name="connsiteX6" fmla="*/ 1079939 w 4620660"/>
              <a:gd name="connsiteY6" fmla="*/ 550743 h 1093263"/>
              <a:gd name="connsiteX7" fmla="*/ 922458 w 4620660"/>
              <a:gd name="connsiteY7" fmla="*/ 571920 h 1093263"/>
              <a:gd name="connsiteX8" fmla="*/ 192489 w 4620660"/>
              <a:gd name="connsiteY8" fmla="*/ 300128 h 1093263"/>
              <a:gd name="connsiteX9" fmla="*/ 0 w 4620660"/>
              <a:gd name="connsiteY9" fmla="*/ 0 h 1093263"/>
              <a:gd name="connsiteX0" fmla="*/ 4570361 w 4620660"/>
              <a:gd name="connsiteY0" fmla="*/ 1093263 h 1093263"/>
              <a:gd name="connsiteX1" fmla="*/ 4573202 w 4620660"/>
              <a:gd name="connsiteY1" fmla="*/ 572453 h 1093263"/>
              <a:gd name="connsiteX2" fmla="*/ 4087906 w 4620660"/>
              <a:gd name="connsiteY2" fmla="*/ 519878 h 1093263"/>
              <a:gd name="connsiteX3" fmla="*/ 2942275 w 4620660"/>
              <a:gd name="connsiteY3" fmla="*/ 531336 h 1093263"/>
              <a:gd name="connsiteX4" fmla="*/ 2029502 w 4620660"/>
              <a:gd name="connsiteY4" fmla="*/ 545557 h 1093263"/>
              <a:gd name="connsiteX5" fmla="*/ 1387460 w 4620660"/>
              <a:gd name="connsiteY5" fmla="*/ 567106 h 1093263"/>
              <a:gd name="connsiteX6" fmla="*/ 1207880 w 4620660"/>
              <a:gd name="connsiteY6" fmla="*/ 572295 h 1093263"/>
              <a:gd name="connsiteX7" fmla="*/ 922458 w 4620660"/>
              <a:gd name="connsiteY7" fmla="*/ 571920 h 1093263"/>
              <a:gd name="connsiteX8" fmla="*/ 192489 w 4620660"/>
              <a:gd name="connsiteY8" fmla="*/ 300128 h 1093263"/>
              <a:gd name="connsiteX9" fmla="*/ 0 w 4620660"/>
              <a:gd name="connsiteY9" fmla="*/ 0 h 1093263"/>
              <a:gd name="connsiteX0" fmla="*/ 4570361 w 4620660"/>
              <a:gd name="connsiteY0" fmla="*/ 1093263 h 1093263"/>
              <a:gd name="connsiteX1" fmla="*/ 4573202 w 4620660"/>
              <a:gd name="connsiteY1" fmla="*/ 572453 h 1093263"/>
              <a:gd name="connsiteX2" fmla="*/ 4087906 w 4620660"/>
              <a:gd name="connsiteY2" fmla="*/ 519878 h 1093263"/>
              <a:gd name="connsiteX3" fmla="*/ 2942275 w 4620660"/>
              <a:gd name="connsiteY3" fmla="*/ 531336 h 1093263"/>
              <a:gd name="connsiteX4" fmla="*/ 2029502 w 4620660"/>
              <a:gd name="connsiteY4" fmla="*/ 545557 h 1093263"/>
              <a:gd name="connsiteX5" fmla="*/ 1387460 w 4620660"/>
              <a:gd name="connsiteY5" fmla="*/ 567106 h 1093263"/>
              <a:gd name="connsiteX6" fmla="*/ 1175894 w 4620660"/>
              <a:gd name="connsiteY6" fmla="*/ 550743 h 1093263"/>
              <a:gd name="connsiteX7" fmla="*/ 922458 w 4620660"/>
              <a:gd name="connsiteY7" fmla="*/ 571920 h 1093263"/>
              <a:gd name="connsiteX8" fmla="*/ 192489 w 4620660"/>
              <a:gd name="connsiteY8" fmla="*/ 300128 h 1093263"/>
              <a:gd name="connsiteX9" fmla="*/ 0 w 4620660"/>
              <a:gd name="connsiteY9" fmla="*/ 0 h 1093263"/>
              <a:gd name="connsiteX0" fmla="*/ 4570361 w 4620660"/>
              <a:gd name="connsiteY0" fmla="*/ 1093263 h 1093263"/>
              <a:gd name="connsiteX1" fmla="*/ 4573202 w 4620660"/>
              <a:gd name="connsiteY1" fmla="*/ 572453 h 1093263"/>
              <a:gd name="connsiteX2" fmla="*/ 4087906 w 4620660"/>
              <a:gd name="connsiteY2" fmla="*/ 519878 h 1093263"/>
              <a:gd name="connsiteX3" fmla="*/ 2942275 w 4620660"/>
              <a:gd name="connsiteY3" fmla="*/ 531336 h 1093263"/>
              <a:gd name="connsiteX4" fmla="*/ 2029502 w 4620660"/>
              <a:gd name="connsiteY4" fmla="*/ 545557 h 1093263"/>
              <a:gd name="connsiteX5" fmla="*/ 1387460 w 4620660"/>
              <a:gd name="connsiteY5" fmla="*/ 567106 h 1093263"/>
              <a:gd name="connsiteX6" fmla="*/ 1175894 w 4620660"/>
              <a:gd name="connsiteY6" fmla="*/ 550743 h 1093263"/>
              <a:gd name="connsiteX7" fmla="*/ 922458 w 4620660"/>
              <a:gd name="connsiteY7" fmla="*/ 571920 h 1093263"/>
              <a:gd name="connsiteX8" fmla="*/ 192489 w 4620660"/>
              <a:gd name="connsiteY8" fmla="*/ 300128 h 1093263"/>
              <a:gd name="connsiteX9" fmla="*/ 0 w 4620660"/>
              <a:gd name="connsiteY9" fmla="*/ 0 h 1093263"/>
              <a:gd name="connsiteX0" fmla="*/ 4570361 w 4620660"/>
              <a:gd name="connsiteY0" fmla="*/ 1093263 h 1093263"/>
              <a:gd name="connsiteX1" fmla="*/ 4573202 w 4620660"/>
              <a:gd name="connsiteY1" fmla="*/ 572453 h 1093263"/>
              <a:gd name="connsiteX2" fmla="*/ 4087906 w 4620660"/>
              <a:gd name="connsiteY2" fmla="*/ 519878 h 1093263"/>
              <a:gd name="connsiteX3" fmla="*/ 2942275 w 4620660"/>
              <a:gd name="connsiteY3" fmla="*/ 531336 h 1093263"/>
              <a:gd name="connsiteX4" fmla="*/ 2029502 w 4620660"/>
              <a:gd name="connsiteY4" fmla="*/ 545557 h 1093263"/>
              <a:gd name="connsiteX5" fmla="*/ 1387460 w 4620660"/>
              <a:gd name="connsiteY5" fmla="*/ 567106 h 1093263"/>
              <a:gd name="connsiteX6" fmla="*/ 1175894 w 4620660"/>
              <a:gd name="connsiteY6" fmla="*/ 550743 h 1093263"/>
              <a:gd name="connsiteX7" fmla="*/ 687901 w 4620660"/>
              <a:gd name="connsiteY7" fmla="*/ 464165 h 1093263"/>
              <a:gd name="connsiteX8" fmla="*/ 192489 w 4620660"/>
              <a:gd name="connsiteY8" fmla="*/ 300128 h 1093263"/>
              <a:gd name="connsiteX9" fmla="*/ 0 w 4620660"/>
              <a:gd name="connsiteY9" fmla="*/ 0 h 1093263"/>
              <a:gd name="connsiteX0" fmla="*/ 4570361 w 4620660"/>
              <a:gd name="connsiteY0" fmla="*/ 1093263 h 1093263"/>
              <a:gd name="connsiteX1" fmla="*/ 4573202 w 4620660"/>
              <a:gd name="connsiteY1" fmla="*/ 572453 h 1093263"/>
              <a:gd name="connsiteX2" fmla="*/ 4087906 w 4620660"/>
              <a:gd name="connsiteY2" fmla="*/ 519878 h 1093263"/>
              <a:gd name="connsiteX3" fmla="*/ 2942275 w 4620660"/>
              <a:gd name="connsiteY3" fmla="*/ 531336 h 1093263"/>
              <a:gd name="connsiteX4" fmla="*/ 2029502 w 4620660"/>
              <a:gd name="connsiteY4" fmla="*/ 545557 h 1093263"/>
              <a:gd name="connsiteX5" fmla="*/ 1472753 w 4620660"/>
              <a:gd name="connsiteY5" fmla="*/ 567106 h 1093263"/>
              <a:gd name="connsiteX6" fmla="*/ 1175894 w 4620660"/>
              <a:gd name="connsiteY6" fmla="*/ 550743 h 1093263"/>
              <a:gd name="connsiteX7" fmla="*/ 687901 w 4620660"/>
              <a:gd name="connsiteY7" fmla="*/ 464165 h 1093263"/>
              <a:gd name="connsiteX8" fmla="*/ 192489 w 4620660"/>
              <a:gd name="connsiteY8" fmla="*/ 300128 h 1093263"/>
              <a:gd name="connsiteX9" fmla="*/ 0 w 4620660"/>
              <a:gd name="connsiteY9" fmla="*/ 0 h 1093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620660" h="1093263">
                <a:moveTo>
                  <a:pt x="4570361" y="1093263"/>
                </a:moveTo>
                <a:cubicBezTo>
                  <a:pt x="4617425" y="956551"/>
                  <a:pt x="4653611" y="668017"/>
                  <a:pt x="4573202" y="572453"/>
                </a:cubicBezTo>
                <a:cubicBezTo>
                  <a:pt x="4492793" y="476889"/>
                  <a:pt x="4359727" y="526731"/>
                  <a:pt x="4087906" y="519878"/>
                </a:cubicBezTo>
                <a:cubicBezTo>
                  <a:pt x="3816085" y="513025"/>
                  <a:pt x="3324152" y="527517"/>
                  <a:pt x="2942275" y="531336"/>
                </a:cubicBezTo>
                <a:lnTo>
                  <a:pt x="2029502" y="545557"/>
                </a:lnTo>
                <a:lnTo>
                  <a:pt x="1472753" y="567106"/>
                </a:lnTo>
                <a:cubicBezTo>
                  <a:pt x="1318112" y="564865"/>
                  <a:pt x="1306703" y="567900"/>
                  <a:pt x="1175894" y="550743"/>
                </a:cubicBezTo>
                <a:cubicBezTo>
                  <a:pt x="1045085" y="533586"/>
                  <a:pt x="732724" y="484336"/>
                  <a:pt x="687901" y="464165"/>
                </a:cubicBezTo>
                <a:cubicBezTo>
                  <a:pt x="643078" y="443994"/>
                  <a:pt x="218809" y="359481"/>
                  <a:pt x="192489" y="300128"/>
                </a:cubicBezTo>
                <a:cubicBezTo>
                  <a:pt x="127495" y="259787"/>
                  <a:pt x="28015" y="40341"/>
                  <a:pt x="0" y="0"/>
                </a:cubicBezTo>
              </a:path>
            </a:pathLst>
          </a:custGeom>
          <a:noFill/>
          <a:ln w="38100">
            <a:solidFill>
              <a:srgbClr val="820024"/>
            </a:solidFill>
            <a:tailEnd type="stealth"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55" name="Freeform 154">
            <a:extLst>
              <a:ext uri="{FF2B5EF4-FFF2-40B4-BE49-F238E27FC236}">
                <a16:creationId xmlns:a16="http://schemas.microsoft.com/office/drawing/2014/main" id="{0855A720-8C91-A343-B084-01AB4B2335B2}"/>
              </a:ext>
            </a:extLst>
          </p:cNvPr>
          <p:cNvSpPr/>
          <p:nvPr/>
        </p:nvSpPr>
        <p:spPr>
          <a:xfrm flipH="1">
            <a:off x="3722435" y="1165186"/>
            <a:ext cx="45719" cy="555942"/>
          </a:xfrm>
          <a:custGeom>
            <a:avLst/>
            <a:gdLst>
              <a:gd name="connsiteX0" fmla="*/ 2587 w 2587"/>
              <a:gd name="connsiteY0" fmla="*/ 726141 h 726141"/>
              <a:gd name="connsiteX1" fmla="*/ 2587 w 2587"/>
              <a:gd name="connsiteY1" fmla="*/ 0 h 726141"/>
            </a:gdLst>
            <a:ahLst/>
            <a:cxnLst>
              <a:cxn ang="0">
                <a:pos x="connsiteX0" y="connsiteY0"/>
              </a:cxn>
              <a:cxn ang="0">
                <a:pos x="connsiteX1" y="connsiteY1"/>
              </a:cxn>
            </a:cxnLst>
            <a:rect l="l" t="t" r="r" b="b"/>
            <a:pathLst>
              <a:path w="2587" h="726141">
                <a:moveTo>
                  <a:pt x="2587" y="726141"/>
                </a:moveTo>
                <a:cubicBezTo>
                  <a:pt x="346" y="425823"/>
                  <a:pt x="-1895" y="125506"/>
                  <a:pt x="2587" y="0"/>
                </a:cubicBezTo>
              </a:path>
            </a:pathLst>
          </a:custGeom>
          <a:noFill/>
          <a:ln w="38100">
            <a:solidFill>
              <a:srgbClr val="820024"/>
            </a:solidFill>
            <a:tailEnd type="stealth"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cxnSp>
        <p:nvCxnSpPr>
          <p:cNvPr id="156" name="Straight Connector 155">
            <a:extLst>
              <a:ext uri="{FF2B5EF4-FFF2-40B4-BE49-F238E27FC236}">
                <a16:creationId xmlns:a16="http://schemas.microsoft.com/office/drawing/2014/main" id="{FC3E0E39-D7DA-404A-A0D9-F3419CFB5F07}"/>
              </a:ext>
            </a:extLst>
          </p:cNvPr>
          <p:cNvCxnSpPr>
            <a:cxnSpLocks/>
          </p:cNvCxnSpPr>
          <p:nvPr/>
        </p:nvCxnSpPr>
        <p:spPr bwMode="gray">
          <a:xfrm flipV="1">
            <a:off x="5531769" y="4825615"/>
            <a:ext cx="0" cy="240790"/>
          </a:xfrm>
          <a:prstGeom prst="line">
            <a:avLst/>
          </a:prstGeom>
          <a:ln w="25400" cap="rnd">
            <a:solidFill>
              <a:srgbClr val="00B050"/>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157" name="Group 156">
            <a:extLst>
              <a:ext uri="{FF2B5EF4-FFF2-40B4-BE49-F238E27FC236}">
                <a16:creationId xmlns:a16="http://schemas.microsoft.com/office/drawing/2014/main" id="{ECFE1EF1-9806-7F43-B1BA-18FAD0CAAE3C}"/>
              </a:ext>
            </a:extLst>
          </p:cNvPr>
          <p:cNvGrpSpPr/>
          <p:nvPr/>
        </p:nvGrpSpPr>
        <p:grpSpPr>
          <a:xfrm>
            <a:off x="6314379" y="4918871"/>
            <a:ext cx="306000" cy="306000"/>
            <a:chOff x="6528282" y="2136284"/>
            <a:chExt cx="1828959" cy="1828959"/>
          </a:xfrm>
        </p:grpSpPr>
        <p:sp>
          <p:nvSpPr>
            <p:cNvPr id="158" name="Oval 157">
              <a:extLst>
                <a:ext uri="{FF2B5EF4-FFF2-40B4-BE49-F238E27FC236}">
                  <a16:creationId xmlns:a16="http://schemas.microsoft.com/office/drawing/2014/main" id="{4E4B12BD-4BAC-8E48-9FF5-328DCFBDBE84}"/>
                </a:ext>
              </a:extLst>
            </p:cNvPr>
            <p:cNvSpPr/>
            <p:nvPr/>
          </p:nvSpPr>
          <p:spPr>
            <a:xfrm>
              <a:off x="6528282" y="2136284"/>
              <a:ext cx="1828959" cy="1828959"/>
            </a:xfrm>
            <a:prstGeom prst="ellipse">
              <a:avLst/>
            </a:prstGeom>
            <a:solidFill>
              <a:schemeClr val="accent1"/>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59" name="Freeform 5">
              <a:extLst>
                <a:ext uri="{FF2B5EF4-FFF2-40B4-BE49-F238E27FC236}">
                  <a16:creationId xmlns:a16="http://schemas.microsoft.com/office/drawing/2014/main" id="{45FCE713-3CBC-1A48-BD77-66EA96F3D437}"/>
                </a:ext>
              </a:extLst>
            </p:cNvPr>
            <p:cNvSpPr>
              <a:spLocks noChangeAspect="1" noEditPoints="1"/>
            </p:cNvSpPr>
            <p:nvPr/>
          </p:nvSpPr>
          <p:spPr bwMode="auto">
            <a:xfrm>
              <a:off x="6894675" y="2498449"/>
              <a:ext cx="1096168" cy="1096168"/>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60" name="Group 159">
            <a:extLst>
              <a:ext uri="{FF2B5EF4-FFF2-40B4-BE49-F238E27FC236}">
                <a16:creationId xmlns:a16="http://schemas.microsoft.com/office/drawing/2014/main" id="{B98809B7-9552-304F-BE0A-551819C85D71}"/>
              </a:ext>
            </a:extLst>
          </p:cNvPr>
          <p:cNvGrpSpPr/>
          <p:nvPr/>
        </p:nvGrpSpPr>
        <p:grpSpPr>
          <a:xfrm>
            <a:off x="5804910" y="4918871"/>
            <a:ext cx="306000" cy="306000"/>
            <a:chOff x="6528277" y="2132050"/>
            <a:chExt cx="1828959" cy="1828960"/>
          </a:xfrm>
        </p:grpSpPr>
        <p:sp>
          <p:nvSpPr>
            <p:cNvPr id="161" name="Oval 160">
              <a:extLst>
                <a:ext uri="{FF2B5EF4-FFF2-40B4-BE49-F238E27FC236}">
                  <a16:creationId xmlns:a16="http://schemas.microsoft.com/office/drawing/2014/main" id="{73204F67-7E8B-2344-B811-3CA16EBF51B7}"/>
                </a:ext>
              </a:extLst>
            </p:cNvPr>
            <p:cNvSpPr/>
            <p:nvPr/>
          </p:nvSpPr>
          <p:spPr>
            <a:xfrm>
              <a:off x="6528277" y="2132050"/>
              <a:ext cx="1828959" cy="1828960"/>
            </a:xfrm>
            <a:prstGeom prst="ellipse">
              <a:avLst/>
            </a:prstGeom>
            <a:solidFill>
              <a:srgbClr val="002060"/>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62" name="Freeform 5">
              <a:extLst>
                <a:ext uri="{FF2B5EF4-FFF2-40B4-BE49-F238E27FC236}">
                  <a16:creationId xmlns:a16="http://schemas.microsoft.com/office/drawing/2014/main" id="{F79576F3-79E5-7249-858E-5C2DB3066380}"/>
                </a:ext>
              </a:extLst>
            </p:cNvPr>
            <p:cNvSpPr>
              <a:spLocks noChangeAspect="1" noEditPoints="1"/>
            </p:cNvSpPr>
            <p:nvPr/>
          </p:nvSpPr>
          <p:spPr bwMode="auto">
            <a:xfrm>
              <a:off x="6894675" y="2498449"/>
              <a:ext cx="1096168" cy="1096168"/>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cxnSp>
        <p:nvCxnSpPr>
          <p:cNvPr id="168" name="Straight Connector 167">
            <a:extLst>
              <a:ext uri="{FF2B5EF4-FFF2-40B4-BE49-F238E27FC236}">
                <a16:creationId xmlns:a16="http://schemas.microsoft.com/office/drawing/2014/main" id="{DA5831C2-98E4-0746-8328-D5E32C6B9367}"/>
              </a:ext>
            </a:extLst>
          </p:cNvPr>
          <p:cNvCxnSpPr>
            <a:cxnSpLocks/>
          </p:cNvCxnSpPr>
          <p:nvPr/>
        </p:nvCxnSpPr>
        <p:spPr bwMode="gray">
          <a:xfrm flipV="1">
            <a:off x="6467379" y="4419751"/>
            <a:ext cx="0" cy="508264"/>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74" name="Straight Connector 273">
            <a:extLst>
              <a:ext uri="{FF2B5EF4-FFF2-40B4-BE49-F238E27FC236}">
                <a16:creationId xmlns:a16="http://schemas.microsoft.com/office/drawing/2014/main" id="{8115D891-BCA1-9044-97DB-80414F0C7D22}"/>
              </a:ext>
            </a:extLst>
          </p:cNvPr>
          <p:cNvCxnSpPr>
            <a:cxnSpLocks/>
            <a:stCxn id="161" idx="0"/>
          </p:cNvCxnSpPr>
          <p:nvPr/>
        </p:nvCxnSpPr>
        <p:spPr bwMode="gray">
          <a:xfrm flipV="1">
            <a:off x="5957910" y="4606122"/>
            <a:ext cx="0" cy="312749"/>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275" name="Group 274">
            <a:extLst>
              <a:ext uri="{FF2B5EF4-FFF2-40B4-BE49-F238E27FC236}">
                <a16:creationId xmlns:a16="http://schemas.microsoft.com/office/drawing/2014/main" id="{C6F17F9C-2319-F54D-9CEC-FB741C5B54AC}"/>
              </a:ext>
            </a:extLst>
          </p:cNvPr>
          <p:cNvGrpSpPr/>
          <p:nvPr/>
        </p:nvGrpSpPr>
        <p:grpSpPr>
          <a:xfrm>
            <a:off x="5384911" y="4927392"/>
            <a:ext cx="306000" cy="306000"/>
            <a:chOff x="6528277" y="2132050"/>
            <a:chExt cx="1828959" cy="1828960"/>
          </a:xfrm>
        </p:grpSpPr>
        <p:sp>
          <p:nvSpPr>
            <p:cNvPr id="276" name="Oval 275">
              <a:extLst>
                <a:ext uri="{FF2B5EF4-FFF2-40B4-BE49-F238E27FC236}">
                  <a16:creationId xmlns:a16="http://schemas.microsoft.com/office/drawing/2014/main" id="{7F28F9A4-FE50-274B-A760-DFB075F2400A}"/>
                </a:ext>
              </a:extLst>
            </p:cNvPr>
            <p:cNvSpPr/>
            <p:nvPr/>
          </p:nvSpPr>
          <p:spPr>
            <a:xfrm>
              <a:off x="6528277" y="2132050"/>
              <a:ext cx="1828959" cy="1828960"/>
            </a:xfrm>
            <a:prstGeom prst="ellipse">
              <a:avLst/>
            </a:prstGeom>
            <a:solidFill>
              <a:srgbClr val="00B050"/>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277" name="Freeform 5">
              <a:extLst>
                <a:ext uri="{FF2B5EF4-FFF2-40B4-BE49-F238E27FC236}">
                  <a16:creationId xmlns:a16="http://schemas.microsoft.com/office/drawing/2014/main" id="{4C4B359C-CE31-3A4E-8FF9-D9AA673DF62D}"/>
                </a:ext>
              </a:extLst>
            </p:cNvPr>
            <p:cNvSpPr>
              <a:spLocks noChangeAspect="1" noEditPoints="1"/>
            </p:cNvSpPr>
            <p:nvPr/>
          </p:nvSpPr>
          <p:spPr bwMode="auto">
            <a:xfrm>
              <a:off x="6894669" y="2528486"/>
              <a:ext cx="1096169" cy="1096167"/>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cxnSp>
        <p:nvCxnSpPr>
          <p:cNvPr id="278" name="Straight Connector 277">
            <a:extLst>
              <a:ext uri="{FF2B5EF4-FFF2-40B4-BE49-F238E27FC236}">
                <a16:creationId xmlns:a16="http://schemas.microsoft.com/office/drawing/2014/main" id="{0B469F4F-CFF2-7A43-8E12-FD58E02DB8D7}"/>
              </a:ext>
            </a:extLst>
          </p:cNvPr>
          <p:cNvCxnSpPr>
            <a:cxnSpLocks/>
          </p:cNvCxnSpPr>
          <p:nvPr/>
        </p:nvCxnSpPr>
        <p:spPr bwMode="gray">
          <a:xfrm flipV="1">
            <a:off x="7638786" y="4829624"/>
            <a:ext cx="0" cy="240790"/>
          </a:xfrm>
          <a:prstGeom prst="line">
            <a:avLst/>
          </a:prstGeom>
          <a:ln w="25400" cap="rnd">
            <a:solidFill>
              <a:srgbClr val="00B050"/>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279" name="Group 278">
            <a:extLst>
              <a:ext uri="{FF2B5EF4-FFF2-40B4-BE49-F238E27FC236}">
                <a16:creationId xmlns:a16="http://schemas.microsoft.com/office/drawing/2014/main" id="{BF958E85-88BB-C340-ABC4-8B63F173F6F2}"/>
              </a:ext>
            </a:extLst>
          </p:cNvPr>
          <p:cNvGrpSpPr/>
          <p:nvPr/>
        </p:nvGrpSpPr>
        <p:grpSpPr>
          <a:xfrm>
            <a:off x="8421396" y="4922880"/>
            <a:ext cx="306000" cy="306000"/>
            <a:chOff x="6528282" y="2136284"/>
            <a:chExt cx="1828959" cy="1828959"/>
          </a:xfrm>
        </p:grpSpPr>
        <p:sp>
          <p:nvSpPr>
            <p:cNvPr id="280" name="Oval 279">
              <a:extLst>
                <a:ext uri="{FF2B5EF4-FFF2-40B4-BE49-F238E27FC236}">
                  <a16:creationId xmlns:a16="http://schemas.microsoft.com/office/drawing/2014/main" id="{F47CE78F-4876-7C49-909D-C425F9081FE8}"/>
                </a:ext>
              </a:extLst>
            </p:cNvPr>
            <p:cNvSpPr/>
            <p:nvPr/>
          </p:nvSpPr>
          <p:spPr>
            <a:xfrm>
              <a:off x="6528282" y="2136284"/>
              <a:ext cx="1828959" cy="1828959"/>
            </a:xfrm>
            <a:prstGeom prst="ellipse">
              <a:avLst/>
            </a:prstGeom>
            <a:solidFill>
              <a:schemeClr val="accent1"/>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281" name="Freeform 5">
              <a:extLst>
                <a:ext uri="{FF2B5EF4-FFF2-40B4-BE49-F238E27FC236}">
                  <a16:creationId xmlns:a16="http://schemas.microsoft.com/office/drawing/2014/main" id="{1DA2AA59-7126-0F42-8F47-E3C379099D17}"/>
                </a:ext>
              </a:extLst>
            </p:cNvPr>
            <p:cNvSpPr>
              <a:spLocks noChangeAspect="1" noEditPoints="1"/>
            </p:cNvSpPr>
            <p:nvPr/>
          </p:nvSpPr>
          <p:spPr bwMode="auto">
            <a:xfrm>
              <a:off x="6894675" y="2498449"/>
              <a:ext cx="1096168" cy="1096168"/>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82" name="Group 281">
            <a:extLst>
              <a:ext uri="{FF2B5EF4-FFF2-40B4-BE49-F238E27FC236}">
                <a16:creationId xmlns:a16="http://schemas.microsoft.com/office/drawing/2014/main" id="{A2B84E71-B6B7-F545-A068-32F6CCA78275}"/>
              </a:ext>
            </a:extLst>
          </p:cNvPr>
          <p:cNvGrpSpPr/>
          <p:nvPr/>
        </p:nvGrpSpPr>
        <p:grpSpPr>
          <a:xfrm>
            <a:off x="7911927" y="4922880"/>
            <a:ext cx="306000" cy="306000"/>
            <a:chOff x="6528277" y="2132050"/>
            <a:chExt cx="1828959" cy="1828960"/>
          </a:xfrm>
        </p:grpSpPr>
        <p:sp>
          <p:nvSpPr>
            <p:cNvPr id="283" name="Oval 282">
              <a:extLst>
                <a:ext uri="{FF2B5EF4-FFF2-40B4-BE49-F238E27FC236}">
                  <a16:creationId xmlns:a16="http://schemas.microsoft.com/office/drawing/2014/main" id="{1E3FD1E1-851F-C94C-9716-BB3AACDEEF35}"/>
                </a:ext>
              </a:extLst>
            </p:cNvPr>
            <p:cNvSpPr/>
            <p:nvPr/>
          </p:nvSpPr>
          <p:spPr>
            <a:xfrm>
              <a:off x="6528277" y="2132050"/>
              <a:ext cx="1828959" cy="1828960"/>
            </a:xfrm>
            <a:prstGeom prst="ellipse">
              <a:avLst/>
            </a:prstGeom>
            <a:solidFill>
              <a:srgbClr val="002060"/>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284" name="Freeform 5">
              <a:extLst>
                <a:ext uri="{FF2B5EF4-FFF2-40B4-BE49-F238E27FC236}">
                  <a16:creationId xmlns:a16="http://schemas.microsoft.com/office/drawing/2014/main" id="{E53CB84E-4A9F-8A46-98A7-3AA593A35195}"/>
                </a:ext>
              </a:extLst>
            </p:cNvPr>
            <p:cNvSpPr>
              <a:spLocks noChangeAspect="1" noEditPoints="1"/>
            </p:cNvSpPr>
            <p:nvPr/>
          </p:nvSpPr>
          <p:spPr bwMode="auto">
            <a:xfrm>
              <a:off x="6894675" y="2498449"/>
              <a:ext cx="1096168" cy="1096168"/>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cxnSp>
        <p:nvCxnSpPr>
          <p:cNvPr id="285" name="Straight Connector 284">
            <a:extLst>
              <a:ext uri="{FF2B5EF4-FFF2-40B4-BE49-F238E27FC236}">
                <a16:creationId xmlns:a16="http://schemas.microsoft.com/office/drawing/2014/main" id="{40DD79D9-C8D0-E54D-A64B-F14915EA8100}"/>
              </a:ext>
            </a:extLst>
          </p:cNvPr>
          <p:cNvCxnSpPr>
            <a:cxnSpLocks/>
            <a:stCxn id="280" idx="0"/>
          </p:cNvCxnSpPr>
          <p:nvPr/>
        </p:nvCxnSpPr>
        <p:spPr bwMode="gray">
          <a:xfrm flipV="1">
            <a:off x="8574396" y="4414616"/>
            <a:ext cx="0" cy="508264"/>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97" name="Straight Connector 296">
            <a:extLst>
              <a:ext uri="{FF2B5EF4-FFF2-40B4-BE49-F238E27FC236}">
                <a16:creationId xmlns:a16="http://schemas.microsoft.com/office/drawing/2014/main" id="{1FB648FF-220F-C14F-A090-38E1BE314991}"/>
              </a:ext>
            </a:extLst>
          </p:cNvPr>
          <p:cNvCxnSpPr>
            <a:cxnSpLocks/>
            <a:stCxn id="283" idx="0"/>
          </p:cNvCxnSpPr>
          <p:nvPr/>
        </p:nvCxnSpPr>
        <p:spPr bwMode="gray">
          <a:xfrm flipV="1">
            <a:off x="8064927" y="4610131"/>
            <a:ext cx="0" cy="312749"/>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298" name="Group 297">
            <a:extLst>
              <a:ext uri="{FF2B5EF4-FFF2-40B4-BE49-F238E27FC236}">
                <a16:creationId xmlns:a16="http://schemas.microsoft.com/office/drawing/2014/main" id="{39A12971-D2A4-B346-8B9F-1B3637A177A1}"/>
              </a:ext>
            </a:extLst>
          </p:cNvPr>
          <p:cNvGrpSpPr/>
          <p:nvPr/>
        </p:nvGrpSpPr>
        <p:grpSpPr>
          <a:xfrm>
            <a:off x="7491928" y="4931401"/>
            <a:ext cx="306000" cy="306000"/>
            <a:chOff x="6528277" y="2132050"/>
            <a:chExt cx="1828959" cy="1828960"/>
          </a:xfrm>
        </p:grpSpPr>
        <p:sp>
          <p:nvSpPr>
            <p:cNvPr id="310" name="Oval 309">
              <a:extLst>
                <a:ext uri="{FF2B5EF4-FFF2-40B4-BE49-F238E27FC236}">
                  <a16:creationId xmlns:a16="http://schemas.microsoft.com/office/drawing/2014/main" id="{F2C327FB-1917-AF48-B651-EFD4F79B9E23}"/>
                </a:ext>
              </a:extLst>
            </p:cNvPr>
            <p:cNvSpPr/>
            <p:nvPr/>
          </p:nvSpPr>
          <p:spPr>
            <a:xfrm>
              <a:off x="6528277" y="2132050"/>
              <a:ext cx="1828959" cy="1828960"/>
            </a:xfrm>
            <a:prstGeom prst="ellipse">
              <a:avLst/>
            </a:prstGeom>
            <a:solidFill>
              <a:srgbClr val="00B050"/>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311" name="Freeform 5">
              <a:extLst>
                <a:ext uri="{FF2B5EF4-FFF2-40B4-BE49-F238E27FC236}">
                  <a16:creationId xmlns:a16="http://schemas.microsoft.com/office/drawing/2014/main" id="{36000F5F-9A9D-3346-9199-C7254878F1D9}"/>
                </a:ext>
              </a:extLst>
            </p:cNvPr>
            <p:cNvSpPr>
              <a:spLocks noChangeAspect="1" noEditPoints="1"/>
            </p:cNvSpPr>
            <p:nvPr/>
          </p:nvSpPr>
          <p:spPr bwMode="auto">
            <a:xfrm>
              <a:off x="6894669" y="2528486"/>
              <a:ext cx="1096169" cy="1096167"/>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314" name="Rectangle 313">
            <a:extLst>
              <a:ext uri="{FF2B5EF4-FFF2-40B4-BE49-F238E27FC236}">
                <a16:creationId xmlns:a16="http://schemas.microsoft.com/office/drawing/2014/main" id="{F0924CA7-1E84-0044-A9F8-09D89B815353}"/>
              </a:ext>
            </a:extLst>
          </p:cNvPr>
          <p:cNvSpPr/>
          <p:nvPr/>
        </p:nvSpPr>
        <p:spPr>
          <a:xfrm>
            <a:off x="5728568" y="3098367"/>
            <a:ext cx="444226"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.0</a:t>
            </a:r>
          </a:p>
        </p:txBody>
      </p:sp>
      <p:sp>
        <p:nvSpPr>
          <p:cNvPr id="315" name="Rectangle 314">
            <a:extLst>
              <a:ext uri="{FF2B5EF4-FFF2-40B4-BE49-F238E27FC236}">
                <a16:creationId xmlns:a16="http://schemas.microsoft.com/office/drawing/2014/main" id="{CD0EF7EB-39DA-5348-BEB1-9CF476D1B1C2}"/>
              </a:ext>
            </a:extLst>
          </p:cNvPr>
          <p:cNvSpPr/>
          <p:nvPr/>
        </p:nvSpPr>
        <p:spPr>
          <a:xfrm>
            <a:off x="7805142" y="3087060"/>
            <a:ext cx="444226"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.0</a:t>
            </a:r>
          </a:p>
        </p:txBody>
      </p:sp>
    </p:spTree>
    <p:extLst>
      <p:ext uri="{BB962C8B-B14F-4D97-AF65-F5344CB8AC3E}">
        <p14:creationId xmlns:p14="http://schemas.microsoft.com/office/powerpoint/2010/main" val="366617210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mph" presetSubtype="0" autoRev="1" fill="hold" grpId="0" nodeType="clickEffect">
                                  <p:stCondLst>
                                    <p:cond delay="0"/>
                                  </p:stCondLst>
                                  <p:childTnLst>
                                    <p:animScale>
                                      <p:cBhvr>
                                        <p:cTn id="6" dur="2000" fill="hold"/>
                                        <p:tgtEl>
                                          <p:spTgt spid="4">
                                            <p:txEl>
                                              <p:pRg st="0" end="0"/>
                                            </p:txEl>
                                          </p:spTgt>
                                        </p:tgtEl>
                                      </p:cBhvr>
                                      <p:by x="125000" y="125000"/>
                                    </p:animScale>
                                  </p:childTnLst>
                                </p:cTn>
                              </p:par>
                            </p:childTnLst>
                          </p:cTn>
                        </p:par>
                      </p:childTnLst>
                    </p:cTn>
                  </p:par>
                  <p:par>
                    <p:cTn id="7" fill="hold">
                      <p:stCondLst>
                        <p:cond delay="indefinite"/>
                      </p:stCondLst>
                      <p:childTnLst>
                        <p:par>
                          <p:cTn id="8" fill="hold">
                            <p:stCondLst>
                              <p:cond delay="0"/>
                            </p:stCondLst>
                            <p:childTnLst>
                              <p:par>
                                <p:cTn id="9" presetID="22" presetClass="entr" presetSubtype="4" fill="hold" grpId="0" nodeType="clickEffect">
                                  <p:stCondLst>
                                    <p:cond delay="0"/>
                                  </p:stCondLst>
                                  <p:childTnLst>
                                    <p:set>
                                      <p:cBhvr>
                                        <p:cTn id="10" dur="1" fill="hold">
                                          <p:stCondLst>
                                            <p:cond delay="0"/>
                                          </p:stCondLst>
                                        </p:cTn>
                                        <p:tgtEl>
                                          <p:spTgt spid="138"/>
                                        </p:tgtEl>
                                        <p:attrNameLst>
                                          <p:attrName>style.visibility</p:attrName>
                                        </p:attrNameLst>
                                      </p:cBhvr>
                                      <p:to>
                                        <p:strVal val="visible"/>
                                      </p:to>
                                    </p:set>
                                    <p:animEffect transition="in" filter="wipe(down)">
                                      <p:cBhvr>
                                        <p:cTn id="11" dur="500"/>
                                        <p:tgtEl>
                                          <p:spTgt spid="138"/>
                                        </p:tgtEl>
                                      </p:cBhvr>
                                    </p:animEffect>
                                  </p:childTnLst>
                                </p:cTn>
                              </p:par>
                            </p:childTnLst>
                          </p:cTn>
                        </p:par>
                      </p:childTnLst>
                    </p:cTn>
                  </p:par>
                  <p:par>
                    <p:cTn id="12" fill="hold">
                      <p:stCondLst>
                        <p:cond delay="indefinite"/>
                      </p:stCondLst>
                      <p:childTnLst>
                        <p:par>
                          <p:cTn id="13" fill="hold">
                            <p:stCondLst>
                              <p:cond delay="0"/>
                            </p:stCondLst>
                            <p:childTnLst>
                              <p:par>
                                <p:cTn id="14" presetID="3" presetClass="entr" presetSubtype="10" fill="hold" nodeType="clickEffect">
                                  <p:stCondLst>
                                    <p:cond delay="0"/>
                                  </p:stCondLst>
                                  <p:childTnLst>
                                    <p:set>
                                      <p:cBhvr>
                                        <p:cTn id="15" dur="1" fill="hold">
                                          <p:stCondLst>
                                            <p:cond delay="0"/>
                                          </p:stCondLst>
                                        </p:cTn>
                                        <p:tgtEl>
                                          <p:spTgt spid="142"/>
                                        </p:tgtEl>
                                        <p:attrNameLst>
                                          <p:attrName>style.visibility</p:attrName>
                                        </p:attrNameLst>
                                      </p:cBhvr>
                                      <p:to>
                                        <p:strVal val="visible"/>
                                      </p:to>
                                    </p:set>
                                    <p:animEffect transition="in" filter="blinds(horizontal)">
                                      <p:cBhvr>
                                        <p:cTn id="16" dur="500"/>
                                        <p:tgtEl>
                                          <p:spTgt spid="142"/>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4" fill="hold" grpId="0" nodeType="clickEffect">
                                  <p:stCondLst>
                                    <p:cond delay="0"/>
                                  </p:stCondLst>
                                  <p:childTnLst>
                                    <p:set>
                                      <p:cBhvr>
                                        <p:cTn id="20" dur="1" fill="hold">
                                          <p:stCondLst>
                                            <p:cond delay="0"/>
                                          </p:stCondLst>
                                        </p:cTn>
                                        <p:tgtEl>
                                          <p:spTgt spid="140"/>
                                        </p:tgtEl>
                                        <p:attrNameLst>
                                          <p:attrName>style.visibility</p:attrName>
                                        </p:attrNameLst>
                                      </p:cBhvr>
                                      <p:to>
                                        <p:strVal val="visible"/>
                                      </p:to>
                                    </p:set>
                                    <p:animEffect transition="in" filter="wipe(down)">
                                      <p:cBhvr>
                                        <p:cTn id="21" dur="500"/>
                                        <p:tgtEl>
                                          <p:spTgt spid="140"/>
                                        </p:tgtEl>
                                      </p:cBhvr>
                                    </p:animEffect>
                                  </p:childTnLst>
                                </p:cTn>
                              </p:par>
                              <p:par>
                                <p:cTn id="22" presetID="3" presetClass="exit" presetSubtype="10" fill="hold" nodeType="withEffect">
                                  <p:stCondLst>
                                    <p:cond delay="0"/>
                                  </p:stCondLst>
                                  <p:childTnLst>
                                    <p:animEffect transition="out" filter="blinds(horizontal)">
                                      <p:cBhvr>
                                        <p:cTn id="23" dur="500"/>
                                        <p:tgtEl>
                                          <p:spTgt spid="142"/>
                                        </p:tgtEl>
                                      </p:cBhvr>
                                    </p:animEffect>
                                    <p:set>
                                      <p:cBhvr>
                                        <p:cTn id="24" dur="1" fill="hold">
                                          <p:stCondLst>
                                            <p:cond delay="499"/>
                                          </p:stCondLst>
                                        </p:cTn>
                                        <p:tgtEl>
                                          <p:spTgt spid="142"/>
                                        </p:tgtEl>
                                        <p:attrNameLst>
                                          <p:attrName>style.visibility</p:attrName>
                                        </p:attrNameLst>
                                      </p:cBhvr>
                                      <p:to>
                                        <p:strVal val="hidden"/>
                                      </p:to>
                                    </p:set>
                                  </p:childTnLst>
                                </p:cTn>
                              </p:par>
                            </p:childTnLst>
                          </p:cTn>
                        </p:par>
                      </p:childTnLst>
                    </p:cTn>
                  </p:par>
                  <p:par>
                    <p:cTn id="25" fill="hold">
                      <p:stCondLst>
                        <p:cond delay="indefinite"/>
                      </p:stCondLst>
                      <p:childTnLst>
                        <p:par>
                          <p:cTn id="26" fill="hold">
                            <p:stCondLst>
                              <p:cond delay="0"/>
                            </p:stCondLst>
                            <p:childTnLst>
                              <p:par>
                                <p:cTn id="27" presetID="3" presetClass="entr" presetSubtype="10" fill="hold" nodeType="clickEffect">
                                  <p:stCondLst>
                                    <p:cond delay="0"/>
                                  </p:stCondLst>
                                  <p:childTnLst>
                                    <p:set>
                                      <p:cBhvr>
                                        <p:cTn id="28" dur="1" fill="hold">
                                          <p:stCondLst>
                                            <p:cond delay="0"/>
                                          </p:stCondLst>
                                        </p:cTn>
                                        <p:tgtEl>
                                          <p:spTgt spid="148"/>
                                        </p:tgtEl>
                                        <p:attrNameLst>
                                          <p:attrName>style.visibility</p:attrName>
                                        </p:attrNameLst>
                                      </p:cBhvr>
                                      <p:to>
                                        <p:strVal val="visible"/>
                                      </p:to>
                                    </p:set>
                                    <p:animEffect transition="in" filter="blinds(horizontal)">
                                      <p:cBhvr>
                                        <p:cTn id="29" dur="500"/>
                                        <p:tgtEl>
                                          <p:spTgt spid="148"/>
                                        </p:tgtEl>
                                      </p:cBhvr>
                                    </p:animEffect>
                                  </p:childTnLst>
                                </p:cTn>
                              </p:par>
                            </p:childTnLst>
                          </p:cTn>
                        </p:par>
                      </p:childTnLst>
                    </p:cTn>
                  </p:par>
                  <p:par>
                    <p:cTn id="30" fill="hold">
                      <p:stCondLst>
                        <p:cond delay="indefinite"/>
                      </p:stCondLst>
                      <p:childTnLst>
                        <p:par>
                          <p:cTn id="31" fill="hold">
                            <p:stCondLst>
                              <p:cond delay="0"/>
                            </p:stCondLst>
                            <p:childTnLst>
                              <p:par>
                                <p:cTn id="32" presetID="22" presetClass="entr" presetSubtype="2" fill="hold" grpId="0" nodeType="clickEffect">
                                  <p:stCondLst>
                                    <p:cond delay="0"/>
                                  </p:stCondLst>
                                  <p:childTnLst>
                                    <p:set>
                                      <p:cBhvr>
                                        <p:cTn id="33" dur="1" fill="hold">
                                          <p:stCondLst>
                                            <p:cond delay="0"/>
                                          </p:stCondLst>
                                        </p:cTn>
                                        <p:tgtEl>
                                          <p:spTgt spid="139"/>
                                        </p:tgtEl>
                                        <p:attrNameLst>
                                          <p:attrName>style.visibility</p:attrName>
                                        </p:attrNameLst>
                                      </p:cBhvr>
                                      <p:to>
                                        <p:strVal val="visible"/>
                                      </p:to>
                                    </p:set>
                                    <p:animEffect transition="in" filter="wipe(right)">
                                      <p:cBhvr>
                                        <p:cTn id="34" dur="500"/>
                                        <p:tgtEl>
                                          <p:spTgt spid="139"/>
                                        </p:tgtEl>
                                      </p:cBhvr>
                                    </p:animEffect>
                                  </p:childTnLst>
                                </p:cTn>
                              </p:par>
                              <p:par>
                                <p:cTn id="35" presetID="22" presetClass="entr" presetSubtype="2" fill="hold" grpId="0" nodeType="withEffect">
                                  <p:stCondLst>
                                    <p:cond delay="0"/>
                                  </p:stCondLst>
                                  <p:childTnLst>
                                    <p:set>
                                      <p:cBhvr>
                                        <p:cTn id="36" dur="1" fill="hold">
                                          <p:stCondLst>
                                            <p:cond delay="0"/>
                                          </p:stCondLst>
                                        </p:cTn>
                                        <p:tgtEl>
                                          <p:spTgt spid="154"/>
                                        </p:tgtEl>
                                        <p:attrNameLst>
                                          <p:attrName>style.visibility</p:attrName>
                                        </p:attrNameLst>
                                      </p:cBhvr>
                                      <p:to>
                                        <p:strVal val="visible"/>
                                      </p:to>
                                    </p:set>
                                    <p:animEffect transition="in" filter="wipe(right)">
                                      <p:cBhvr>
                                        <p:cTn id="37" dur="500"/>
                                        <p:tgtEl>
                                          <p:spTgt spid="154"/>
                                        </p:tgtEl>
                                      </p:cBhvr>
                                    </p:animEffect>
                                  </p:childTnLst>
                                </p:cTn>
                              </p:par>
                              <p:par>
                                <p:cTn id="38" presetID="3" presetClass="exit" presetSubtype="10" fill="hold" nodeType="withEffect">
                                  <p:stCondLst>
                                    <p:cond delay="0"/>
                                  </p:stCondLst>
                                  <p:childTnLst>
                                    <p:animEffect transition="out" filter="blinds(horizontal)">
                                      <p:cBhvr>
                                        <p:cTn id="39" dur="500"/>
                                        <p:tgtEl>
                                          <p:spTgt spid="148"/>
                                        </p:tgtEl>
                                      </p:cBhvr>
                                    </p:animEffect>
                                    <p:set>
                                      <p:cBhvr>
                                        <p:cTn id="40" dur="1" fill="hold">
                                          <p:stCondLst>
                                            <p:cond delay="499"/>
                                          </p:stCondLst>
                                        </p:cTn>
                                        <p:tgtEl>
                                          <p:spTgt spid="148"/>
                                        </p:tgtEl>
                                        <p:attrNameLst>
                                          <p:attrName>style.visibility</p:attrName>
                                        </p:attrNameLst>
                                      </p:cBhvr>
                                      <p:to>
                                        <p:strVal val="hidden"/>
                                      </p:to>
                                    </p:set>
                                  </p:childTnLst>
                                </p:cTn>
                              </p:par>
                              <p:par>
                                <p:cTn id="41" presetID="3" presetClass="entr" presetSubtype="10" fill="hold" nodeType="withEffect">
                                  <p:stCondLst>
                                    <p:cond delay="0"/>
                                  </p:stCondLst>
                                  <p:childTnLst>
                                    <p:set>
                                      <p:cBhvr>
                                        <p:cTn id="42" dur="1" fill="hold">
                                          <p:stCondLst>
                                            <p:cond delay="0"/>
                                          </p:stCondLst>
                                        </p:cTn>
                                        <p:tgtEl>
                                          <p:spTgt spid="145"/>
                                        </p:tgtEl>
                                        <p:attrNameLst>
                                          <p:attrName>style.visibility</p:attrName>
                                        </p:attrNameLst>
                                      </p:cBhvr>
                                      <p:to>
                                        <p:strVal val="visible"/>
                                      </p:to>
                                    </p:set>
                                    <p:animEffect transition="in" filter="blinds(horizontal)">
                                      <p:cBhvr>
                                        <p:cTn id="43" dur="500"/>
                                        <p:tgtEl>
                                          <p:spTgt spid="145"/>
                                        </p:tgtEl>
                                      </p:cBhvr>
                                    </p:animEffect>
                                  </p:childTnLst>
                                </p:cTn>
                              </p:par>
                            </p:childTnLst>
                          </p:cTn>
                        </p:par>
                      </p:childTnLst>
                    </p:cTn>
                  </p:par>
                  <p:par>
                    <p:cTn id="44" fill="hold">
                      <p:stCondLst>
                        <p:cond delay="indefinite"/>
                      </p:stCondLst>
                      <p:childTnLst>
                        <p:par>
                          <p:cTn id="45" fill="hold">
                            <p:stCondLst>
                              <p:cond delay="0"/>
                            </p:stCondLst>
                            <p:childTnLst>
                              <p:par>
                                <p:cTn id="46" presetID="3" presetClass="entr" presetSubtype="10" fill="hold" nodeType="clickEffect">
                                  <p:stCondLst>
                                    <p:cond delay="0"/>
                                  </p:stCondLst>
                                  <p:childTnLst>
                                    <p:set>
                                      <p:cBhvr>
                                        <p:cTn id="47" dur="1" fill="hold">
                                          <p:stCondLst>
                                            <p:cond delay="0"/>
                                          </p:stCondLst>
                                        </p:cTn>
                                        <p:tgtEl>
                                          <p:spTgt spid="151"/>
                                        </p:tgtEl>
                                        <p:attrNameLst>
                                          <p:attrName>style.visibility</p:attrName>
                                        </p:attrNameLst>
                                      </p:cBhvr>
                                      <p:to>
                                        <p:strVal val="visible"/>
                                      </p:to>
                                    </p:set>
                                    <p:animEffect transition="in" filter="blinds(horizontal)">
                                      <p:cBhvr>
                                        <p:cTn id="48" dur="500"/>
                                        <p:tgtEl>
                                          <p:spTgt spid="151"/>
                                        </p:tgtEl>
                                      </p:cBhvr>
                                    </p:animEffect>
                                  </p:childTnLst>
                                </p:cTn>
                              </p:par>
                              <p:par>
                                <p:cTn id="49" presetID="3" presetClass="exit" presetSubtype="10" fill="hold" nodeType="withEffect">
                                  <p:stCondLst>
                                    <p:cond delay="0"/>
                                  </p:stCondLst>
                                  <p:childTnLst>
                                    <p:animEffect transition="out" filter="blinds(horizontal)">
                                      <p:cBhvr>
                                        <p:cTn id="50" dur="500"/>
                                        <p:tgtEl>
                                          <p:spTgt spid="145"/>
                                        </p:tgtEl>
                                      </p:cBhvr>
                                    </p:animEffect>
                                    <p:set>
                                      <p:cBhvr>
                                        <p:cTn id="51" dur="1" fill="hold">
                                          <p:stCondLst>
                                            <p:cond delay="499"/>
                                          </p:stCondLst>
                                        </p:cTn>
                                        <p:tgtEl>
                                          <p:spTgt spid="145"/>
                                        </p:tgtEl>
                                        <p:attrNameLst>
                                          <p:attrName>style.visibility</p:attrName>
                                        </p:attrNameLst>
                                      </p:cBhvr>
                                      <p:to>
                                        <p:strVal val="hidden"/>
                                      </p:to>
                                    </p:set>
                                  </p:childTnLst>
                                </p:cTn>
                              </p:par>
                            </p:childTnLst>
                          </p:cTn>
                        </p:par>
                      </p:childTnLst>
                    </p:cTn>
                  </p:par>
                  <p:par>
                    <p:cTn id="52" fill="hold">
                      <p:stCondLst>
                        <p:cond delay="indefinite"/>
                      </p:stCondLst>
                      <p:childTnLst>
                        <p:par>
                          <p:cTn id="53" fill="hold">
                            <p:stCondLst>
                              <p:cond delay="0"/>
                            </p:stCondLst>
                            <p:childTnLst>
                              <p:par>
                                <p:cTn id="54" presetID="22" presetClass="entr" presetSubtype="4" fill="hold" grpId="0" nodeType="clickEffect">
                                  <p:stCondLst>
                                    <p:cond delay="0"/>
                                  </p:stCondLst>
                                  <p:childTnLst>
                                    <p:set>
                                      <p:cBhvr>
                                        <p:cTn id="55" dur="1" fill="hold">
                                          <p:stCondLst>
                                            <p:cond delay="0"/>
                                          </p:stCondLst>
                                        </p:cTn>
                                        <p:tgtEl>
                                          <p:spTgt spid="141"/>
                                        </p:tgtEl>
                                        <p:attrNameLst>
                                          <p:attrName>style.visibility</p:attrName>
                                        </p:attrNameLst>
                                      </p:cBhvr>
                                      <p:to>
                                        <p:strVal val="visible"/>
                                      </p:to>
                                    </p:set>
                                    <p:animEffect transition="in" filter="wipe(down)">
                                      <p:cBhvr>
                                        <p:cTn id="56" dur="500"/>
                                        <p:tgtEl>
                                          <p:spTgt spid="141"/>
                                        </p:tgtEl>
                                      </p:cBhvr>
                                    </p:animEffect>
                                  </p:childTnLst>
                                </p:cTn>
                              </p:par>
                              <p:par>
                                <p:cTn id="57" presetID="22" presetClass="entr" presetSubtype="4" fill="hold" grpId="0" nodeType="withEffect">
                                  <p:stCondLst>
                                    <p:cond delay="0"/>
                                  </p:stCondLst>
                                  <p:childTnLst>
                                    <p:set>
                                      <p:cBhvr>
                                        <p:cTn id="58" dur="1" fill="hold">
                                          <p:stCondLst>
                                            <p:cond delay="0"/>
                                          </p:stCondLst>
                                        </p:cTn>
                                        <p:tgtEl>
                                          <p:spTgt spid="155"/>
                                        </p:tgtEl>
                                        <p:attrNameLst>
                                          <p:attrName>style.visibility</p:attrName>
                                        </p:attrNameLst>
                                      </p:cBhvr>
                                      <p:to>
                                        <p:strVal val="visible"/>
                                      </p:to>
                                    </p:set>
                                    <p:animEffect transition="in" filter="wipe(down)">
                                      <p:cBhvr>
                                        <p:cTn id="59" dur="500"/>
                                        <p:tgtEl>
                                          <p:spTgt spid="155"/>
                                        </p:tgtEl>
                                      </p:cBhvr>
                                    </p:animEffect>
                                  </p:childTnLst>
                                </p:cTn>
                              </p:par>
                              <p:par>
                                <p:cTn id="60" presetID="3" presetClass="exit" presetSubtype="10" fill="hold" nodeType="withEffect">
                                  <p:stCondLst>
                                    <p:cond delay="0"/>
                                  </p:stCondLst>
                                  <p:childTnLst>
                                    <p:animEffect transition="out" filter="blinds(horizontal)">
                                      <p:cBhvr>
                                        <p:cTn id="61" dur="500"/>
                                        <p:tgtEl>
                                          <p:spTgt spid="151"/>
                                        </p:tgtEl>
                                      </p:cBhvr>
                                    </p:animEffect>
                                    <p:set>
                                      <p:cBhvr>
                                        <p:cTn id="62" dur="1" fill="hold">
                                          <p:stCondLst>
                                            <p:cond delay="499"/>
                                          </p:stCondLst>
                                        </p:cTn>
                                        <p:tgtEl>
                                          <p:spTgt spid="151"/>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build="p"/>
      <p:bldP spid="138" grpId="0" animBg="1"/>
      <p:bldP spid="139" grpId="0" animBg="1"/>
      <p:bldP spid="140" grpId="0" animBg="1"/>
      <p:bldP spid="141" grpId="0" animBg="1"/>
      <p:bldP spid="154" grpId="0" animBg="1"/>
      <p:bldP spid="155" grpId="0" animBg="1"/>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D5FB803-A491-7A40-A2A3-54A240D2CC91}"/>
              </a:ext>
            </a:extLst>
          </p:cNvPr>
          <p:cNvSpPr>
            <a:spLocks noGrp="1"/>
          </p:cNvSpPr>
          <p:nvPr>
            <p:ph type="title"/>
          </p:nvPr>
        </p:nvSpPr>
        <p:spPr>
          <a:xfrm>
            <a:off x="579960" y="412751"/>
            <a:ext cx="11003870" cy="384048"/>
          </a:xfrm>
        </p:spPr>
        <p:txBody>
          <a:bodyPr/>
          <a:lstStyle/>
          <a:p>
            <a:r>
              <a:rPr lang="en-US" dirty="0"/>
              <a:t>Multi Tier Routing Deep Dive (North =&gt; South Packet Walk)</a:t>
            </a:r>
          </a:p>
        </p:txBody>
      </p:sp>
      <p:sp>
        <p:nvSpPr>
          <p:cNvPr id="4" name="Subtitle 3">
            <a:extLst>
              <a:ext uri="{FF2B5EF4-FFF2-40B4-BE49-F238E27FC236}">
                <a16:creationId xmlns:a16="http://schemas.microsoft.com/office/drawing/2014/main" id="{35B3BD73-D711-7342-A40A-EEE23A176BD9}"/>
              </a:ext>
            </a:extLst>
          </p:cNvPr>
          <p:cNvSpPr>
            <a:spLocks noGrp="1"/>
          </p:cNvSpPr>
          <p:nvPr>
            <p:ph type="subTitle" idx="10"/>
          </p:nvPr>
        </p:nvSpPr>
        <p:spPr>
          <a:xfrm>
            <a:off x="593021" y="811831"/>
            <a:ext cx="10990809" cy="247743"/>
          </a:xfrm>
        </p:spPr>
        <p:txBody>
          <a:bodyPr/>
          <a:lstStyle/>
          <a:p>
            <a:r>
              <a:rPr lang="en-US" dirty="0"/>
              <a:t>Active/Active T0 and No Stateful Services on T1</a:t>
            </a:r>
          </a:p>
        </p:txBody>
      </p:sp>
      <p:sp>
        <p:nvSpPr>
          <p:cNvPr id="163" name="Rectangle 162">
            <a:extLst>
              <a:ext uri="{FF2B5EF4-FFF2-40B4-BE49-F238E27FC236}">
                <a16:creationId xmlns:a16="http://schemas.microsoft.com/office/drawing/2014/main" id="{007341F5-3BC8-7A45-AC28-B9DCFEC54BD3}"/>
              </a:ext>
            </a:extLst>
          </p:cNvPr>
          <p:cNvSpPr/>
          <p:nvPr/>
        </p:nvSpPr>
        <p:spPr>
          <a:xfrm>
            <a:off x="5188894" y="1544320"/>
            <a:ext cx="1588034" cy="4734559"/>
          </a:xfrm>
          <a:prstGeom prst="rect">
            <a:avLst/>
          </a:prstGeom>
          <a:noFill/>
          <a:ln w="19050">
            <a:solidFill>
              <a:schemeClr val="tx1"/>
            </a:solidFill>
            <a:prstDash val="dash"/>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64" name="Rectangle 163">
            <a:extLst>
              <a:ext uri="{FF2B5EF4-FFF2-40B4-BE49-F238E27FC236}">
                <a16:creationId xmlns:a16="http://schemas.microsoft.com/office/drawing/2014/main" id="{55EBC06F-47E1-1945-AA3E-9E5A3B517DC3}"/>
              </a:ext>
            </a:extLst>
          </p:cNvPr>
          <p:cNvSpPr/>
          <p:nvPr/>
        </p:nvSpPr>
        <p:spPr>
          <a:xfrm>
            <a:off x="641448" y="1544321"/>
            <a:ext cx="1653850" cy="4734558"/>
          </a:xfrm>
          <a:prstGeom prst="rect">
            <a:avLst/>
          </a:prstGeom>
          <a:noFill/>
          <a:ln w="19050">
            <a:solidFill>
              <a:schemeClr val="tx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grpSp>
        <p:nvGrpSpPr>
          <p:cNvPr id="165" name="Group 164">
            <a:extLst>
              <a:ext uri="{FF2B5EF4-FFF2-40B4-BE49-F238E27FC236}">
                <a16:creationId xmlns:a16="http://schemas.microsoft.com/office/drawing/2014/main" id="{C5E487AB-8CB3-C043-80CB-D59FCC42265C}"/>
              </a:ext>
            </a:extLst>
          </p:cNvPr>
          <p:cNvGrpSpPr/>
          <p:nvPr/>
        </p:nvGrpSpPr>
        <p:grpSpPr>
          <a:xfrm>
            <a:off x="1364429" y="1698069"/>
            <a:ext cx="450000" cy="450000"/>
            <a:chOff x="7736620" y="7009631"/>
            <a:chExt cx="4501800" cy="4503600"/>
          </a:xfrm>
          <a:solidFill>
            <a:schemeClr val="accent6"/>
          </a:solidFill>
        </p:grpSpPr>
        <p:sp>
          <p:nvSpPr>
            <p:cNvPr id="166" name="Freeform: Shape 1">
              <a:extLst>
                <a:ext uri="{FF2B5EF4-FFF2-40B4-BE49-F238E27FC236}">
                  <a16:creationId xmlns:a16="http://schemas.microsoft.com/office/drawing/2014/main" id="{864FCEA5-2D79-9849-9BF3-DDDB65099172}"/>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67" name="Freeform: Shape 2">
              <a:extLst>
                <a:ext uri="{FF2B5EF4-FFF2-40B4-BE49-F238E27FC236}">
                  <a16:creationId xmlns:a16="http://schemas.microsoft.com/office/drawing/2014/main" id="{E9B5D83D-4DD8-2149-8F69-BE2EFFC6B2EA}"/>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69" name="Freeform: Shape 3">
              <a:extLst>
                <a:ext uri="{FF2B5EF4-FFF2-40B4-BE49-F238E27FC236}">
                  <a16:creationId xmlns:a16="http://schemas.microsoft.com/office/drawing/2014/main" id="{ED67C5B1-936E-6F4B-BE63-583399B64379}"/>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70" name="Freeform: Shape 4">
              <a:extLst>
                <a:ext uri="{FF2B5EF4-FFF2-40B4-BE49-F238E27FC236}">
                  <a16:creationId xmlns:a16="http://schemas.microsoft.com/office/drawing/2014/main" id="{CD0FC205-7445-DD4D-9F9A-864D0771FD4D}"/>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71" name="Freeform: Shape 5">
              <a:extLst>
                <a:ext uri="{FF2B5EF4-FFF2-40B4-BE49-F238E27FC236}">
                  <a16:creationId xmlns:a16="http://schemas.microsoft.com/office/drawing/2014/main" id="{F6B25005-E1C8-C54A-B219-8CBD72F5B30E}"/>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172" name="Rectangle 171">
            <a:extLst>
              <a:ext uri="{FF2B5EF4-FFF2-40B4-BE49-F238E27FC236}">
                <a16:creationId xmlns:a16="http://schemas.microsoft.com/office/drawing/2014/main" id="{3CD6F3B2-977D-6B41-AF41-AF2573EFAC50}"/>
              </a:ext>
            </a:extLst>
          </p:cNvPr>
          <p:cNvSpPr/>
          <p:nvPr/>
        </p:nvSpPr>
        <p:spPr>
          <a:xfrm>
            <a:off x="641448" y="1129283"/>
            <a:ext cx="761747" cy="430887"/>
          </a:xfrm>
          <a:prstGeom prst="rect">
            <a:avLst/>
          </a:prstGeom>
        </p:spPr>
        <p:txBody>
          <a:bodyPr wrap="square">
            <a:spAutoFit/>
          </a:bodyPr>
          <a:lstStyle/>
          <a:p>
            <a:pPr algn="ctr"/>
            <a:r>
              <a:rPr lang="en-US" sz="1100" b="1" dirty="0">
                <a:solidFill>
                  <a:srgbClr val="717074"/>
                </a:solidFill>
                <a:ea typeface="Gotham Rounded Book" charset="0"/>
                <a:cs typeface="Gotham Rounded Book" charset="0"/>
              </a:rPr>
              <a:t>Edge </a:t>
            </a:r>
          </a:p>
          <a:p>
            <a:pPr algn="ctr"/>
            <a:r>
              <a:rPr lang="en-US" sz="1100" b="1" dirty="0">
                <a:solidFill>
                  <a:srgbClr val="717074"/>
                </a:solidFill>
                <a:ea typeface="Gotham Rounded Book" charset="0"/>
                <a:cs typeface="Gotham Rounded Book" charset="0"/>
              </a:rPr>
              <a:t>Node #1</a:t>
            </a:r>
          </a:p>
        </p:txBody>
      </p:sp>
      <p:sp>
        <p:nvSpPr>
          <p:cNvPr id="173" name="Rectangle 172">
            <a:extLst>
              <a:ext uri="{FF2B5EF4-FFF2-40B4-BE49-F238E27FC236}">
                <a16:creationId xmlns:a16="http://schemas.microsoft.com/office/drawing/2014/main" id="{F69B78CA-0769-9A41-95FC-764C2FA7A638}"/>
              </a:ext>
            </a:extLst>
          </p:cNvPr>
          <p:cNvSpPr/>
          <p:nvPr/>
        </p:nvSpPr>
        <p:spPr>
          <a:xfrm>
            <a:off x="545059" y="1653062"/>
            <a:ext cx="902297" cy="461665"/>
          </a:xfrm>
          <a:prstGeom prst="rect">
            <a:avLst/>
          </a:prstGeom>
        </p:spPr>
        <p:txBody>
          <a:bodyPr wrap="square">
            <a:spAutoFit/>
          </a:bodyPr>
          <a:lstStyle/>
          <a:p>
            <a:pPr algn="r"/>
            <a:r>
              <a:rPr lang="en-US" sz="1200" b="1" dirty="0">
                <a:solidFill>
                  <a:schemeClr val="tx2"/>
                </a:solidFill>
                <a:latin typeface="Metropolis" pitchFamily="2" charset="77"/>
              </a:rPr>
              <a:t>Active Tier0 SR</a:t>
            </a:r>
            <a:endParaRPr lang="en-GB" sz="1200" dirty="0"/>
          </a:p>
        </p:txBody>
      </p:sp>
      <p:grpSp>
        <p:nvGrpSpPr>
          <p:cNvPr id="174" name="Group 173">
            <a:extLst>
              <a:ext uri="{FF2B5EF4-FFF2-40B4-BE49-F238E27FC236}">
                <a16:creationId xmlns:a16="http://schemas.microsoft.com/office/drawing/2014/main" id="{CE02393E-7C33-DD43-9CCF-C8973DE0F7B6}"/>
              </a:ext>
            </a:extLst>
          </p:cNvPr>
          <p:cNvGrpSpPr/>
          <p:nvPr/>
        </p:nvGrpSpPr>
        <p:grpSpPr>
          <a:xfrm>
            <a:off x="1360692" y="2708065"/>
            <a:ext cx="450000" cy="450000"/>
            <a:chOff x="7736620" y="7009631"/>
            <a:chExt cx="4501800" cy="4503600"/>
          </a:xfrm>
          <a:solidFill>
            <a:schemeClr val="accent6"/>
          </a:solidFill>
        </p:grpSpPr>
        <p:sp>
          <p:nvSpPr>
            <p:cNvPr id="175" name="Freeform: Shape 1">
              <a:extLst>
                <a:ext uri="{FF2B5EF4-FFF2-40B4-BE49-F238E27FC236}">
                  <a16:creationId xmlns:a16="http://schemas.microsoft.com/office/drawing/2014/main" id="{56AA5935-4406-6A4F-AEE8-A3C284472992}"/>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76" name="Freeform: Shape 2">
              <a:extLst>
                <a:ext uri="{FF2B5EF4-FFF2-40B4-BE49-F238E27FC236}">
                  <a16:creationId xmlns:a16="http://schemas.microsoft.com/office/drawing/2014/main" id="{AA954AE8-7038-7740-8CAB-885CB712E671}"/>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77" name="Freeform: Shape 3">
              <a:extLst>
                <a:ext uri="{FF2B5EF4-FFF2-40B4-BE49-F238E27FC236}">
                  <a16:creationId xmlns:a16="http://schemas.microsoft.com/office/drawing/2014/main" id="{A443E9A5-B257-3E42-B057-2E8E38C56337}"/>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78" name="Freeform: Shape 4">
              <a:extLst>
                <a:ext uri="{FF2B5EF4-FFF2-40B4-BE49-F238E27FC236}">
                  <a16:creationId xmlns:a16="http://schemas.microsoft.com/office/drawing/2014/main" id="{6AEF9BA0-57ED-FC4B-A94A-4A7C605CFC5B}"/>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79" name="Freeform: Shape 5">
              <a:extLst>
                <a:ext uri="{FF2B5EF4-FFF2-40B4-BE49-F238E27FC236}">
                  <a16:creationId xmlns:a16="http://schemas.microsoft.com/office/drawing/2014/main" id="{88DD151F-CB25-1043-A938-DF4849C567C8}"/>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180" name="Rectangle 179">
            <a:extLst>
              <a:ext uri="{FF2B5EF4-FFF2-40B4-BE49-F238E27FC236}">
                <a16:creationId xmlns:a16="http://schemas.microsoft.com/office/drawing/2014/main" id="{334DB649-D72D-384C-812F-9D49073E4F28}"/>
              </a:ext>
            </a:extLst>
          </p:cNvPr>
          <p:cNvSpPr/>
          <p:nvPr/>
        </p:nvSpPr>
        <p:spPr>
          <a:xfrm>
            <a:off x="768052" y="2723664"/>
            <a:ext cx="659763" cy="461665"/>
          </a:xfrm>
          <a:prstGeom prst="rect">
            <a:avLst/>
          </a:prstGeom>
        </p:spPr>
        <p:txBody>
          <a:bodyPr wrap="square">
            <a:spAutoFit/>
          </a:bodyPr>
          <a:lstStyle/>
          <a:p>
            <a:pPr algn="r"/>
            <a:r>
              <a:rPr lang="en-US" sz="1200" b="1" dirty="0">
                <a:solidFill>
                  <a:schemeClr val="tx2"/>
                </a:solidFill>
                <a:latin typeface="Metropolis" pitchFamily="2" charset="77"/>
              </a:rPr>
              <a:t>Tier0 DR</a:t>
            </a:r>
            <a:endParaRPr lang="en-GB" sz="1200" dirty="0"/>
          </a:p>
        </p:txBody>
      </p:sp>
      <p:sp>
        <p:nvSpPr>
          <p:cNvPr id="181" name="Rectangle 180">
            <a:extLst>
              <a:ext uri="{FF2B5EF4-FFF2-40B4-BE49-F238E27FC236}">
                <a16:creationId xmlns:a16="http://schemas.microsoft.com/office/drawing/2014/main" id="{15A28F74-1D71-3249-AB6F-19CFD9C1765D}"/>
              </a:ext>
            </a:extLst>
          </p:cNvPr>
          <p:cNvSpPr/>
          <p:nvPr/>
        </p:nvSpPr>
        <p:spPr>
          <a:xfrm>
            <a:off x="5137586" y="1104528"/>
            <a:ext cx="1747593" cy="461665"/>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Host Transport Node #1 </a:t>
            </a:r>
          </a:p>
        </p:txBody>
      </p:sp>
      <p:cxnSp>
        <p:nvCxnSpPr>
          <p:cNvPr id="182" name="Straight Connector 181">
            <a:extLst>
              <a:ext uri="{FF2B5EF4-FFF2-40B4-BE49-F238E27FC236}">
                <a16:creationId xmlns:a16="http://schemas.microsoft.com/office/drawing/2014/main" id="{8151E5F1-7F16-DD4A-A1F8-98601F2E7B46}"/>
              </a:ext>
            </a:extLst>
          </p:cNvPr>
          <p:cNvCxnSpPr>
            <a:cxnSpLocks/>
          </p:cNvCxnSpPr>
          <p:nvPr/>
        </p:nvCxnSpPr>
        <p:spPr bwMode="gray">
          <a:xfrm>
            <a:off x="1588050" y="1242395"/>
            <a:ext cx="0" cy="46440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183" name="Group 182">
            <a:extLst>
              <a:ext uri="{FF2B5EF4-FFF2-40B4-BE49-F238E27FC236}">
                <a16:creationId xmlns:a16="http://schemas.microsoft.com/office/drawing/2014/main" id="{D3447A91-0119-7B46-8E82-57AEC33FEE50}"/>
              </a:ext>
            </a:extLst>
          </p:cNvPr>
          <p:cNvGrpSpPr/>
          <p:nvPr/>
        </p:nvGrpSpPr>
        <p:grpSpPr>
          <a:xfrm>
            <a:off x="1316853" y="3747483"/>
            <a:ext cx="450000" cy="450000"/>
            <a:chOff x="7736620" y="7009631"/>
            <a:chExt cx="4501800" cy="4503600"/>
          </a:xfrm>
          <a:solidFill>
            <a:schemeClr val="accent4"/>
          </a:solidFill>
        </p:grpSpPr>
        <p:sp>
          <p:nvSpPr>
            <p:cNvPr id="184" name="Freeform: Shape 1">
              <a:extLst>
                <a:ext uri="{FF2B5EF4-FFF2-40B4-BE49-F238E27FC236}">
                  <a16:creationId xmlns:a16="http://schemas.microsoft.com/office/drawing/2014/main" id="{CAF247E7-1854-E24D-8268-EBB47BBD90F5}"/>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85" name="Freeform: Shape 2">
              <a:extLst>
                <a:ext uri="{FF2B5EF4-FFF2-40B4-BE49-F238E27FC236}">
                  <a16:creationId xmlns:a16="http://schemas.microsoft.com/office/drawing/2014/main" id="{66C5670B-6C3F-D147-AE40-BCAA69C23E6C}"/>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86" name="Freeform: Shape 3">
              <a:extLst>
                <a:ext uri="{FF2B5EF4-FFF2-40B4-BE49-F238E27FC236}">
                  <a16:creationId xmlns:a16="http://schemas.microsoft.com/office/drawing/2014/main" id="{4A5B818A-51F2-1F4C-94FE-3ACC9D1EEAC1}"/>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87" name="Freeform: Shape 4">
              <a:extLst>
                <a:ext uri="{FF2B5EF4-FFF2-40B4-BE49-F238E27FC236}">
                  <a16:creationId xmlns:a16="http://schemas.microsoft.com/office/drawing/2014/main" id="{6972B373-203A-A749-8F96-4740DFC4AA59}"/>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88" name="Freeform: Shape 5">
              <a:extLst>
                <a:ext uri="{FF2B5EF4-FFF2-40B4-BE49-F238E27FC236}">
                  <a16:creationId xmlns:a16="http://schemas.microsoft.com/office/drawing/2014/main" id="{A6BA9DF6-4EFB-534C-839E-924ABE2D4B4B}"/>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189" name="Rectangle 188">
            <a:extLst>
              <a:ext uri="{FF2B5EF4-FFF2-40B4-BE49-F238E27FC236}">
                <a16:creationId xmlns:a16="http://schemas.microsoft.com/office/drawing/2014/main" id="{B9CDEE8E-9660-4646-A235-0D47855D8459}"/>
              </a:ext>
            </a:extLst>
          </p:cNvPr>
          <p:cNvSpPr/>
          <p:nvPr/>
        </p:nvSpPr>
        <p:spPr>
          <a:xfrm>
            <a:off x="7421177" y="1544321"/>
            <a:ext cx="1588034" cy="4734558"/>
          </a:xfrm>
          <a:prstGeom prst="rect">
            <a:avLst/>
          </a:prstGeom>
          <a:noFill/>
          <a:ln w="19050">
            <a:solidFill>
              <a:schemeClr val="tx1"/>
            </a:solidFill>
            <a:prstDash val="dash"/>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90" name="Rectangle 189">
            <a:extLst>
              <a:ext uri="{FF2B5EF4-FFF2-40B4-BE49-F238E27FC236}">
                <a16:creationId xmlns:a16="http://schemas.microsoft.com/office/drawing/2014/main" id="{8D5B069C-811D-E742-8C52-5F69B7EB23C9}"/>
              </a:ext>
            </a:extLst>
          </p:cNvPr>
          <p:cNvSpPr/>
          <p:nvPr/>
        </p:nvSpPr>
        <p:spPr>
          <a:xfrm>
            <a:off x="7303712" y="1119918"/>
            <a:ext cx="1782859" cy="461665"/>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Host Transport Node #2 </a:t>
            </a:r>
          </a:p>
        </p:txBody>
      </p:sp>
      <p:sp>
        <p:nvSpPr>
          <p:cNvPr id="191" name="Rectangle 190">
            <a:extLst>
              <a:ext uri="{FF2B5EF4-FFF2-40B4-BE49-F238E27FC236}">
                <a16:creationId xmlns:a16="http://schemas.microsoft.com/office/drawing/2014/main" id="{E68946FD-ABDD-2D4D-BFC2-23E0EAAA6253}"/>
              </a:ext>
            </a:extLst>
          </p:cNvPr>
          <p:cNvSpPr/>
          <p:nvPr/>
        </p:nvSpPr>
        <p:spPr>
          <a:xfrm>
            <a:off x="687550" y="3745638"/>
            <a:ext cx="659763" cy="461665"/>
          </a:xfrm>
          <a:prstGeom prst="rect">
            <a:avLst/>
          </a:prstGeom>
        </p:spPr>
        <p:txBody>
          <a:bodyPr wrap="square">
            <a:spAutoFit/>
          </a:bodyPr>
          <a:lstStyle/>
          <a:p>
            <a:pPr algn="r"/>
            <a:r>
              <a:rPr lang="en-US" sz="1200" b="1" dirty="0">
                <a:solidFill>
                  <a:schemeClr val="tx2"/>
                </a:solidFill>
                <a:latin typeface="Metropolis" pitchFamily="2" charset="77"/>
              </a:rPr>
              <a:t>Tier1 DR</a:t>
            </a:r>
            <a:endParaRPr lang="en-GB" sz="1200" dirty="0"/>
          </a:p>
        </p:txBody>
      </p:sp>
      <p:sp>
        <p:nvSpPr>
          <p:cNvPr id="192" name="Rectangle 191">
            <a:extLst>
              <a:ext uri="{FF2B5EF4-FFF2-40B4-BE49-F238E27FC236}">
                <a16:creationId xmlns:a16="http://schemas.microsoft.com/office/drawing/2014/main" id="{B703208A-3EC1-A047-88E3-4750BE3C6914}"/>
              </a:ext>
            </a:extLst>
          </p:cNvPr>
          <p:cNvSpPr/>
          <p:nvPr/>
        </p:nvSpPr>
        <p:spPr>
          <a:xfrm>
            <a:off x="2716633" y="1544320"/>
            <a:ext cx="1631386" cy="4734559"/>
          </a:xfrm>
          <a:prstGeom prst="rect">
            <a:avLst/>
          </a:prstGeom>
          <a:noFill/>
          <a:ln w="19050">
            <a:solidFill>
              <a:schemeClr val="tx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grpSp>
        <p:nvGrpSpPr>
          <p:cNvPr id="193" name="Group 192">
            <a:extLst>
              <a:ext uri="{FF2B5EF4-FFF2-40B4-BE49-F238E27FC236}">
                <a16:creationId xmlns:a16="http://schemas.microsoft.com/office/drawing/2014/main" id="{50C78F70-827F-DE42-9EBC-479D7069E21B}"/>
              </a:ext>
            </a:extLst>
          </p:cNvPr>
          <p:cNvGrpSpPr/>
          <p:nvPr/>
        </p:nvGrpSpPr>
        <p:grpSpPr>
          <a:xfrm>
            <a:off x="3417150" y="1698069"/>
            <a:ext cx="450000" cy="450000"/>
            <a:chOff x="7736620" y="7009631"/>
            <a:chExt cx="4501800" cy="4503600"/>
          </a:xfrm>
          <a:solidFill>
            <a:schemeClr val="accent6"/>
          </a:solidFill>
        </p:grpSpPr>
        <p:sp>
          <p:nvSpPr>
            <p:cNvPr id="194" name="Freeform: Shape 1">
              <a:extLst>
                <a:ext uri="{FF2B5EF4-FFF2-40B4-BE49-F238E27FC236}">
                  <a16:creationId xmlns:a16="http://schemas.microsoft.com/office/drawing/2014/main" id="{81DEC578-37B0-354A-B050-CC2DC32B3BB3}"/>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95" name="Freeform: Shape 2">
              <a:extLst>
                <a:ext uri="{FF2B5EF4-FFF2-40B4-BE49-F238E27FC236}">
                  <a16:creationId xmlns:a16="http://schemas.microsoft.com/office/drawing/2014/main" id="{8F9F1392-13DE-C34F-94C5-17669087B598}"/>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96" name="Freeform: Shape 3">
              <a:extLst>
                <a:ext uri="{FF2B5EF4-FFF2-40B4-BE49-F238E27FC236}">
                  <a16:creationId xmlns:a16="http://schemas.microsoft.com/office/drawing/2014/main" id="{C01B4942-10ED-484A-98E1-D2F80B20F125}"/>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97" name="Freeform: Shape 4">
              <a:extLst>
                <a:ext uri="{FF2B5EF4-FFF2-40B4-BE49-F238E27FC236}">
                  <a16:creationId xmlns:a16="http://schemas.microsoft.com/office/drawing/2014/main" id="{66925EA0-EA77-3B45-8328-FBE25EF183B7}"/>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98" name="Freeform: Shape 5">
              <a:extLst>
                <a:ext uri="{FF2B5EF4-FFF2-40B4-BE49-F238E27FC236}">
                  <a16:creationId xmlns:a16="http://schemas.microsoft.com/office/drawing/2014/main" id="{20395DA5-0C52-6D4E-B890-F450D470B656}"/>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199" name="Rectangle 198">
            <a:extLst>
              <a:ext uri="{FF2B5EF4-FFF2-40B4-BE49-F238E27FC236}">
                <a16:creationId xmlns:a16="http://schemas.microsoft.com/office/drawing/2014/main" id="{149DA27F-C3D6-BF49-80B5-4A5B7879C76D}"/>
              </a:ext>
            </a:extLst>
          </p:cNvPr>
          <p:cNvSpPr/>
          <p:nvPr/>
        </p:nvSpPr>
        <p:spPr>
          <a:xfrm>
            <a:off x="3734690" y="1119918"/>
            <a:ext cx="795411" cy="430887"/>
          </a:xfrm>
          <a:prstGeom prst="rect">
            <a:avLst/>
          </a:prstGeom>
        </p:spPr>
        <p:txBody>
          <a:bodyPr wrap="square">
            <a:spAutoFit/>
          </a:bodyPr>
          <a:lstStyle/>
          <a:p>
            <a:pPr algn="ctr"/>
            <a:r>
              <a:rPr lang="en-US" sz="1100" b="1" dirty="0">
                <a:solidFill>
                  <a:srgbClr val="717074"/>
                </a:solidFill>
                <a:ea typeface="Gotham Rounded Book" charset="0"/>
                <a:cs typeface="Gotham Rounded Book" charset="0"/>
              </a:rPr>
              <a:t>Edge </a:t>
            </a:r>
          </a:p>
          <a:p>
            <a:pPr algn="ctr"/>
            <a:r>
              <a:rPr lang="en-US" sz="1100" b="1" dirty="0">
                <a:solidFill>
                  <a:srgbClr val="717074"/>
                </a:solidFill>
                <a:ea typeface="Gotham Rounded Book" charset="0"/>
                <a:cs typeface="Gotham Rounded Book" charset="0"/>
              </a:rPr>
              <a:t>Node #2</a:t>
            </a:r>
          </a:p>
        </p:txBody>
      </p:sp>
      <p:sp>
        <p:nvSpPr>
          <p:cNvPr id="200" name="Rectangle 199">
            <a:extLst>
              <a:ext uri="{FF2B5EF4-FFF2-40B4-BE49-F238E27FC236}">
                <a16:creationId xmlns:a16="http://schemas.microsoft.com/office/drawing/2014/main" id="{C767A8A7-82BE-9648-98AD-66775FAB0DED}"/>
              </a:ext>
            </a:extLst>
          </p:cNvPr>
          <p:cNvSpPr/>
          <p:nvPr/>
        </p:nvSpPr>
        <p:spPr>
          <a:xfrm>
            <a:off x="2619114" y="1642052"/>
            <a:ext cx="880714" cy="461665"/>
          </a:xfrm>
          <a:prstGeom prst="rect">
            <a:avLst/>
          </a:prstGeom>
        </p:spPr>
        <p:txBody>
          <a:bodyPr wrap="square">
            <a:spAutoFit/>
          </a:bodyPr>
          <a:lstStyle/>
          <a:p>
            <a:pPr algn="r"/>
            <a:r>
              <a:rPr lang="en-US" sz="1200" b="1" dirty="0">
                <a:solidFill>
                  <a:schemeClr val="tx2"/>
                </a:solidFill>
                <a:latin typeface="Metropolis" pitchFamily="2" charset="77"/>
              </a:rPr>
              <a:t>Active Tier0 SR</a:t>
            </a:r>
            <a:endParaRPr lang="en-GB" sz="1200" dirty="0"/>
          </a:p>
        </p:txBody>
      </p:sp>
      <p:grpSp>
        <p:nvGrpSpPr>
          <p:cNvPr id="201" name="Group 200">
            <a:extLst>
              <a:ext uri="{FF2B5EF4-FFF2-40B4-BE49-F238E27FC236}">
                <a16:creationId xmlns:a16="http://schemas.microsoft.com/office/drawing/2014/main" id="{7157465B-0F8D-F146-9C36-DF4532897AA9}"/>
              </a:ext>
            </a:extLst>
          </p:cNvPr>
          <p:cNvGrpSpPr/>
          <p:nvPr/>
        </p:nvGrpSpPr>
        <p:grpSpPr>
          <a:xfrm>
            <a:off x="3413413" y="2708065"/>
            <a:ext cx="450000" cy="450000"/>
            <a:chOff x="7736620" y="7009631"/>
            <a:chExt cx="4501800" cy="4503600"/>
          </a:xfrm>
          <a:solidFill>
            <a:schemeClr val="accent6"/>
          </a:solidFill>
        </p:grpSpPr>
        <p:sp>
          <p:nvSpPr>
            <p:cNvPr id="202" name="Freeform: Shape 1">
              <a:extLst>
                <a:ext uri="{FF2B5EF4-FFF2-40B4-BE49-F238E27FC236}">
                  <a16:creationId xmlns:a16="http://schemas.microsoft.com/office/drawing/2014/main" id="{74CB6D5E-2E86-B34A-B85B-EF1D7F769DBD}"/>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03" name="Freeform: Shape 2">
              <a:extLst>
                <a:ext uri="{FF2B5EF4-FFF2-40B4-BE49-F238E27FC236}">
                  <a16:creationId xmlns:a16="http://schemas.microsoft.com/office/drawing/2014/main" id="{906980A9-4BC9-5645-A380-584B0831BA00}"/>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04" name="Freeform: Shape 3">
              <a:extLst>
                <a:ext uri="{FF2B5EF4-FFF2-40B4-BE49-F238E27FC236}">
                  <a16:creationId xmlns:a16="http://schemas.microsoft.com/office/drawing/2014/main" id="{269E26BF-C588-C14D-984C-F553886DC087}"/>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05" name="Freeform: Shape 4">
              <a:extLst>
                <a:ext uri="{FF2B5EF4-FFF2-40B4-BE49-F238E27FC236}">
                  <a16:creationId xmlns:a16="http://schemas.microsoft.com/office/drawing/2014/main" id="{725CE00F-A42A-DC4F-835F-DD8B88404BBF}"/>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06" name="Freeform: Shape 5">
              <a:extLst>
                <a:ext uri="{FF2B5EF4-FFF2-40B4-BE49-F238E27FC236}">
                  <a16:creationId xmlns:a16="http://schemas.microsoft.com/office/drawing/2014/main" id="{0C42001F-D788-E247-A977-F17DBEA5788C}"/>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207" name="Rectangle 206">
            <a:extLst>
              <a:ext uri="{FF2B5EF4-FFF2-40B4-BE49-F238E27FC236}">
                <a16:creationId xmlns:a16="http://schemas.microsoft.com/office/drawing/2014/main" id="{2CC32546-8674-BD43-9EA2-86C524FD6C89}"/>
              </a:ext>
            </a:extLst>
          </p:cNvPr>
          <p:cNvSpPr/>
          <p:nvPr/>
        </p:nvSpPr>
        <p:spPr>
          <a:xfrm>
            <a:off x="2820773" y="2723664"/>
            <a:ext cx="659763" cy="461665"/>
          </a:xfrm>
          <a:prstGeom prst="rect">
            <a:avLst/>
          </a:prstGeom>
        </p:spPr>
        <p:txBody>
          <a:bodyPr wrap="square">
            <a:spAutoFit/>
          </a:bodyPr>
          <a:lstStyle/>
          <a:p>
            <a:pPr algn="r"/>
            <a:r>
              <a:rPr lang="en-US" sz="1200" b="1" dirty="0">
                <a:solidFill>
                  <a:schemeClr val="tx2"/>
                </a:solidFill>
                <a:latin typeface="Metropolis" pitchFamily="2" charset="77"/>
              </a:rPr>
              <a:t>Tier0 DR</a:t>
            </a:r>
            <a:endParaRPr lang="en-GB" sz="1200" dirty="0"/>
          </a:p>
        </p:txBody>
      </p:sp>
      <p:cxnSp>
        <p:nvCxnSpPr>
          <p:cNvPr id="208" name="Straight Connector 207">
            <a:extLst>
              <a:ext uri="{FF2B5EF4-FFF2-40B4-BE49-F238E27FC236}">
                <a16:creationId xmlns:a16="http://schemas.microsoft.com/office/drawing/2014/main" id="{8438D3DD-9923-614E-BE47-59F148C34170}"/>
              </a:ext>
            </a:extLst>
          </p:cNvPr>
          <p:cNvCxnSpPr>
            <a:cxnSpLocks/>
          </p:cNvCxnSpPr>
          <p:nvPr/>
        </p:nvCxnSpPr>
        <p:spPr bwMode="gray">
          <a:xfrm>
            <a:off x="3630611" y="1212726"/>
            <a:ext cx="0" cy="464013"/>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209" name="Group 208">
            <a:extLst>
              <a:ext uri="{FF2B5EF4-FFF2-40B4-BE49-F238E27FC236}">
                <a16:creationId xmlns:a16="http://schemas.microsoft.com/office/drawing/2014/main" id="{342360DF-0FC3-9D4F-B747-133D0DA1C170}"/>
              </a:ext>
            </a:extLst>
          </p:cNvPr>
          <p:cNvGrpSpPr/>
          <p:nvPr/>
        </p:nvGrpSpPr>
        <p:grpSpPr>
          <a:xfrm>
            <a:off x="3369574" y="3747483"/>
            <a:ext cx="450000" cy="450000"/>
            <a:chOff x="7736620" y="7009631"/>
            <a:chExt cx="4501800" cy="4503600"/>
          </a:xfrm>
          <a:solidFill>
            <a:schemeClr val="accent4"/>
          </a:solidFill>
        </p:grpSpPr>
        <p:sp>
          <p:nvSpPr>
            <p:cNvPr id="210" name="Freeform: Shape 1">
              <a:extLst>
                <a:ext uri="{FF2B5EF4-FFF2-40B4-BE49-F238E27FC236}">
                  <a16:creationId xmlns:a16="http://schemas.microsoft.com/office/drawing/2014/main" id="{129807A7-892D-0948-BAAA-7469271F2DD8}"/>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11" name="Freeform: Shape 2">
              <a:extLst>
                <a:ext uri="{FF2B5EF4-FFF2-40B4-BE49-F238E27FC236}">
                  <a16:creationId xmlns:a16="http://schemas.microsoft.com/office/drawing/2014/main" id="{8673E0B5-7505-EE46-BE7C-6A6101C50A41}"/>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12" name="Freeform: Shape 3">
              <a:extLst>
                <a:ext uri="{FF2B5EF4-FFF2-40B4-BE49-F238E27FC236}">
                  <a16:creationId xmlns:a16="http://schemas.microsoft.com/office/drawing/2014/main" id="{1F15FE91-1430-044B-BB7B-E12A2B167E71}"/>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13" name="Freeform: Shape 4">
              <a:extLst>
                <a:ext uri="{FF2B5EF4-FFF2-40B4-BE49-F238E27FC236}">
                  <a16:creationId xmlns:a16="http://schemas.microsoft.com/office/drawing/2014/main" id="{97673543-A48E-1B41-B3AC-AD480B1831DC}"/>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14" name="Freeform: Shape 5">
              <a:extLst>
                <a:ext uri="{FF2B5EF4-FFF2-40B4-BE49-F238E27FC236}">
                  <a16:creationId xmlns:a16="http://schemas.microsoft.com/office/drawing/2014/main" id="{F9917CC4-9911-954D-A062-4D4F1777E8EC}"/>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215" name="Rectangle 214">
            <a:extLst>
              <a:ext uri="{FF2B5EF4-FFF2-40B4-BE49-F238E27FC236}">
                <a16:creationId xmlns:a16="http://schemas.microsoft.com/office/drawing/2014/main" id="{ACB0E15C-7819-9B42-AC5D-5825CC7C457F}"/>
              </a:ext>
            </a:extLst>
          </p:cNvPr>
          <p:cNvSpPr/>
          <p:nvPr/>
        </p:nvSpPr>
        <p:spPr>
          <a:xfrm>
            <a:off x="2740271" y="3745638"/>
            <a:ext cx="659763" cy="461665"/>
          </a:xfrm>
          <a:prstGeom prst="rect">
            <a:avLst/>
          </a:prstGeom>
        </p:spPr>
        <p:txBody>
          <a:bodyPr wrap="square">
            <a:spAutoFit/>
          </a:bodyPr>
          <a:lstStyle/>
          <a:p>
            <a:pPr algn="r"/>
            <a:r>
              <a:rPr lang="en-US" sz="1200" b="1" dirty="0">
                <a:solidFill>
                  <a:schemeClr val="tx2"/>
                </a:solidFill>
                <a:latin typeface="Metropolis" pitchFamily="2" charset="77"/>
              </a:rPr>
              <a:t>Tier1 DR</a:t>
            </a:r>
            <a:endParaRPr lang="en-GB" sz="1200" dirty="0"/>
          </a:p>
        </p:txBody>
      </p:sp>
      <p:sp>
        <p:nvSpPr>
          <p:cNvPr id="216" name="Rectangle 215">
            <a:extLst>
              <a:ext uri="{FF2B5EF4-FFF2-40B4-BE49-F238E27FC236}">
                <a16:creationId xmlns:a16="http://schemas.microsoft.com/office/drawing/2014/main" id="{DFF0BF9B-D2F2-B343-B834-762215FCE062}"/>
              </a:ext>
            </a:extLst>
          </p:cNvPr>
          <p:cNvSpPr/>
          <p:nvPr/>
        </p:nvSpPr>
        <p:spPr>
          <a:xfrm>
            <a:off x="1534365" y="1223399"/>
            <a:ext cx="2103006" cy="430887"/>
          </a:xfrm>
          <a:prstGeom prst="rect">
            <a:avLst/>
          </a:prstGeom>
        </p:spPr>
        <p:txBody>
          <a:bodyPr wrap="square">
            <a:spAutoFit/>
          </a:bodyPr>
          <a:lstStyle/>
          <a:p>
            <a:pPr algn="ctr"/>
            <a:r>
              <a:rPr lang="en-US" sz="1100" b="1" dirty="0">
                <a:solidFill>
                  <a:srgbClr val="717074"/>
                </a:solidFill>
                <a:ea typeface="Gotham Rounded Book" charset="0"/>
                <a:cs typeface="Gotham Rounded Book" charset="0"/>
              </a:rPr>
              <a:t>Uplinks to physical router</a:t>
            </a:r>
          </a:p>
          <a:p>
            <a:pPr algn="ctr"/>
            <a:endParaRPr lang="en-US" sz="1100" b="1" dirty="0">
              <a:solidFill>
                <a:srgbClr val="717074"/>
              </a:solidFill>
              <a:ea typeface="Gotham Rounded Book" charset="0"/>
              <a:cs typeface="Gotham Rounded Book" charset="0"/>
            </a:endParaRPr>
          </a:p>
        </p:txBody>
      </p:sp>
      <p:grpSp>
        <p:nvGrpSpPr>
          <p:cNvPr id="217" name="Group 216">
            <a:extLst>
              <a:ext uri="{FF2B5EF4-FFF2-40B4-BE49-F238E27FC236}">
                <a16:creationId xmlns:a16="http://schemas.microsoft.com/office/drawing/2014/main" id="{F2831B60-8BE4-754F-A24E-6DCA7CF29518}"/>
              </a:ext>
            </a:extLst>
          </p:cNvPr>
          <p:cNvGrpSpPr/>
          <p:nvPr/>
        </p:nvGrpSpPr>
        <p:grpSpPr>
          <a:xfrm>
            <a:off x="5865365" y="2708065"/>
            <a:ext cx="450000" cy="450000"/>
            <a:chOff x="7736620" y="7009631"/>
            <a:chExt cx="4501800" cy="4503600"/>
          </a:xfrm>
          <a:solidFill>
            <a:schemeClr val="accent6"/>
          </a:solidFill>
        </p:grpSpPr>
        <p:sp>
          <p:nvSpPr>
            <p:cNvPr id="218" name="Freeform: Shape 1">
              <a:extLst>
                <a:ext uri="{FF2B5EF4-FFF2-40B4-BE49-F238E27FC236}">
                  <a16:creationId xmlns:a16="http://schemas.microsoft.com/office/drawing/2014/main" id="{10666FFC-605B-1748-89EE-DDF119F0A962}"/>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19" name="Freeform: Shape 2">
              <a:extLst>
                <a:ext uri="{FF2B5EF4-FFF2-40B4-BE49-F238E27FC236}">
                  <a16:creationId xmlns:a16="http://schemas.microsoft.com/office/drawing/2014/main" id="{CCB5B1EB-77B0-BF42-B87F-8EE8CF852595}"/>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20" name="Freeform: Shape 3">
              <a:extLst>
                <a:ext uri="{FF2B5EF4-FFF2-40B4-BE49-F238E27FC236}">
                  <a16:creationId xmlns:a16="http://schemas.microsoft.com/office/drawing/2014/main" id="{A3B910AD-C8A0-C448-92A7-4099B5A96A88}"/>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21" name="Freeform: Shape 4">
              <a:extLst>
                <a:ext uri="{FF2B5EF4-FFF2-40B4-BE49-F238E27FC236}">
                  <a16:creationId xmlns:a16="http://schemas.microsoft.com/office/drawing/2014/main" id="{72CAC8BF-3C13-364C-A71B-E268B8C8071E}"/>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22" name="Freeform: Shape 5">
              <a:extLst>
                <a:ext uri="{FF2B5EF4-FFF2-40B4-BE49-F238E27FC236}">
                  <a16:creationId xmlns:a16="http://schemas.microsoft.com/office/drawing/2014/main" id="{9C711BD6-9ECC-254B-A23B-99B9114DCA57}"/>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223" name="Rectangle 222">
            <a:extLst>
              <a:ext uri="{FF2B5EF4-FFF2-40B4-BE49-F238E27FC236}">
                <a16:creationId xmlns:a16="http://schemas.microsoft.com/office/drawing/2014/main" id="{F672CE75-7452-2D4C-998E-DA533C4D703F}"/>
              </a:ext>
            </a:extLst>
          </p:cNvPr>
          <p:cNvSpPr/>
          <p:nvPr/>
        </p:nvSpPr>
        <p:spPr>
          <a:xfrm>
            <a:off x="5272725" y="2723664"/>
            <a:ext cx="659763" cy="461665"/>
          </a:xfrm>
          <a:prstGeom prst="rect">
            <a:avLst/>
          </a:prstGeom>
        </p:spPr>
        <p:txBody>
          <a:bodyPr wrap="square">
            <a:spAutoFit/>
          </a:bodyPr>
          <a:lstStyle/>
          <a:p>
            <a:pPr algn="r"/>
            <a:r>
              <a:rPr lang="en-US" sz="1200" b="1" dirty="0">
                <a:solidFill>
                  <a:schemeClr val="tx2"/>
                </a:solidFill>
                <a:latin typeface="Metropolis" pitchFamily="2" charset="77"/>
              </a:rPr>
              <a:t>Tier0 DR</a:t>
            </a:r>
            <a:endParaRPr lang="en-GB" sz="1200" dirty="0"/>
          </a:p>
        </p:txBody>
      </p:sp>
      <p:grpSp>
        <p:nvGrpSpPr>
          <p:cNvPr id="224" name="Group 223">
            <a:extLst>
              <a:ext uri="{FF2B5EF4-FFF2-40B4-BE49-F238E27FC236}">
                <a16:creationId xmlns:a16="http://schemas.microsoft.com/office/drawing/2014/main" id="{9304C042-A20A-0446-974A-F62F18BE5D45}"/>
              </a:ext>
            </a:extLst>
          </p:cNvPr>
          <p:cNvGrpSpPr/>
          <p:nvPr/>
        </p:nvGrpSpPr>
        <p:grpSpPr>
          <a:xfrm>
            <a:off x="7946079" y="2708065"/>
            <a:ext cx="450000" cy="450000"/>
            <a:chOff x="7736620" y="7009631"/>
            <a:chExt cx="4501800" cy="4503600"/>
          </a:xfrm>
          <a:solidFill>
            <a:schemeClr val="accent6"/>
          </a:solidFill>
        </p:grpSpPr>
        <p:sp>
          <p:nvSpPr>
            <p:cNvPr id="225" name="Freeform: Shape 1">
              <a:extLst>
                <a:ext uri="{FF2B5EF4-FFF2-40B4-BE49-F238E27FC236}">
                  <a16:creationId xmlns:a16="http://schemas.microsoft.com/office/drawing/2014/main" id="{92B3DE35-FF84-CF4B-AEA6-6EDB902E4102}"/>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26" name="Freeform: Shape 2">
              <a:extLst>
                <a:ext uri="{FF2B5EF4-FFF2-40B4-BE49-F238E27FC236}">
                  <a16:creationId xmlns:a16="http://schemas.microsoft.com/office/drawing/2014/main" id="{4E92CDAE-9E69-F14A-ADCA-D92875E74229}"/>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27" name="Freeform: Shape 3">
              <a:extLst>
                <a:ext uri="{FF2B5EF4-FFF2-40B4-BE49-F238E27FC236}">
                  <a16:creationId xmlns:a16="http://schemas.microsoft.com/office/drawing/2014/main" id="{1634EA99-52A2-8D48-B633-BE643CD5A3C7}"/>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28" name="Freeform: Shape 4">
              <a:extLst>
                <a:ext uri="{FF2B5EF4-FFF2-40B4-BE49-F238E27FC236}">
                  <a16:creationId xmlns:a16="http://schemas.microsoft.com/office/drawing/2014/main" id="{1D8873F0-AF44-B546-A757-F7E1DC03A34C}"/>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29" name="Freeform: Shape 5">
              <a:extLst>
                <a:ext uri="{FF2B5EF4-FFF2-40B4-BE49-F238E27FC236}">
                  <a16:creationId xmlns:a16="http://schemas.microsoft.com/office/drawing/2014/main" id="{6A7935A0-E597-F142-8E79-AA4325405152}"/>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230" name="Rectangle 229">
            <a:extLst>
              <a:ext uri="{FF2B5EF4-FFF2-40B4-BE49-F238E27FC236}">
                <a16:creationId xmlns:a16="http://schemas.microsoft.com/office/drawing/2014/main" id="{95A5B147-2B97-9940-84BE-D0F18BBC61E8}"/>
              </a:ext>
            </a:extLst>
          </p:cNvPr>
          <p:cNvSpPr/>
          <p:nvPr/>
        </p:nvSpPr>
        <p:spPr>
          <a:xfrm>
            <a:off x="7353439" y="2723664"/>
            <a:ext cx="659763" cy="461665"/>
          </a:xfrm>
          <a:prstGeom prst="rect">
            <a:avLst/>
          </a:prstGeom>
        </p:spPr>
        <p:txBody>
          <a:bodyPr wrap="square">
            <a:spAutoFit/>
          </a:bodyPr>
          <a:lstStyle/>
          <a:p>
            <a:pPr algn="r"/>
            <a:r>
              <a:rPr lang="en-US" sz="1200" b="1" dirty="0">
                <a:solidFill>
                  <a:schemeClr val="tx2"/>
                </a:solidFill>
                <a:latin typeface="Metropolis" pitchFamily="2" charset="77"/>
              </a:rPr>
              <a:t>Tier0 DR</a:t>
            </a:r>
            <a:endParaRPr lang="en-GB" sz="1200" dirty="0"/>
          </a:p>
        </p:txBody>
      </p:sp>
      <p:grpSp>
        <p:nvGrpSpPr>
          <p:cNvPr id="231" name="Group 230">
            <a:extLst>
              <a:ext uri="{FF2B5EF4-FFF2-40B4-BE49-F238E27FC236}">
                <a16:creationId xmlns:a16="http://schemas.microsoft.com/office/drawing/2014/main" id="{E662AFBC-5FAE-AD46-90DE-E8D5DB8D6160}"/>
              </a:ext>
            </a:extLst>
          </p:cNvPr>
          <p:cNvGrpSpPr/>
          <p:nvPr/>
        </p:nvGrpSpPr>
        <p:grpSpPr>
          <a:xfrm>
            <a:off x="5845592" y="3747483"/>
            <a:ext cx="450000" cy="450000"/>
            <a:chOff x="7736620" y="7009631"/>
            <a:chExt cx="4501800" cy="4503600"/>
          </a:xfrm>
          <a:solidFill>
            <a:schemeClr val="accent4"/>
          </a:solidFill>
        </p:grpSpPr>
        <p:sp>
          <p:nvSpPr>
            <p:cNvPr id="232" name="Freeform: Shape 1">
              <a:extLst>
                <a:ext uri="{FF2B5EF4-FFF2-40B4-BE49-F238E27FC236}">
                  <a16:creationId xmlns:a16="http://schemas.microsoft.com/office/drawing/2014/main" id="{5C9371DB-AE6B-EE40-A9FD-0E8255FB43CC}"/>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33" name="Freeform: Shape 2">
              <a:extLst>
                <a:ext uri="{FF2B5EF4-FFF2-40B4-BE49-F238E27FC236}">
                  <a16:creationId xmlns:a16="http://schemas.microsoft.com/office/drawing/2014/main" id="{8FADB3E9-C0AF-FE46-AF0B-54123C0CDE22}"/>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34" name="Freeform: Shape 3">
              <a:extLst>
                <a:ext uri="{FF2B5EF4-FFF2-40B4-BE49-F238E27FC236}">
                  <a16:creationId xmlns:a16="http://schemas.microsoft.com/office/drawing/2014/main" id="{C4DA5226-F757-B044-B4D7-F0B750C804D9}"/>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35" name="Freeform: Shape 4">
              <a:extLst>
                <a:ext uri="{FF2B5EF4-FFF2-40B4-BE49-F238E27FC236}">
                  <a16:creationId xmlns:a16="http://schemas.microsoft.com/office/drawing/2014/main" id="{65D32266-D356-C146-B113-7826493FA531}"/>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36" name="Freeform: Shape 5">
              <a:extLst>
                <a:ext uri="{FF2B5EF4-FFF2-40B4-BE49-F238E27FC236}">
                  <a16:creationId xmlns:a16="http://schemas.microsoft.com/office/drawing/2014/main" id="{CD486190-D7DF-EC45-8202-C8445E06ACFF}"/>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237" name="Rectangle 236">
            <a:extLst>
              <a:ext uri="{FF2B5EF4-FFF2-40B4-BE49-F238E27FC236}">
                <a16:creationId xmlns:a16="http://schemas.microsoft.com/office/drawing/2014/main" id="{DDADF2B4-2789-4D41-9874-A3C81A20BDE8}"/>
              </a:ext>
            </a:extLst>
          </p:cNvPr>
          <p:cNvSpPr/>
          <p:nvPr/>
        </p:nvSpPr>
        <p:spPr>
          <a:xfrm>
            <a:off x="5216289" y="3745638"/>
            <a:ext cx="659763" cy="461665"/>
          </a:xfrm>
          <a:prstGeom prst="rect">
            <a:avLst/>
          </a:prstGeom>
        </p:spPr>
        <p:txBody>
          <a:bodyPr wrap="square">
            <a:spAutoFit/>
          </a:bodyPr>
          <a:lstStyle/>
          <a:p>
            <a:pPr algn="r"/>
            <a:r>
              <a:rPr lang="en-US" sz="1200" b="1" dirty="0">
                <a:solidFill>
                  <a:schemeClr val="tx2"/>
                </a:solidFill>
                <a:latin typeface="Metropolis" pitchFamily="2" charset="77"/>
              </a:rPr>
              <a:t>Tier1 DR</a:t>
            </a:r>
            <a:endParaRPr lang="en-GB" sz="1200" dirty="0"/>
          </a:p>
        </p:txBody>
      </p:sp>
      <p:grpSp>
        <p:nvGrpSpPr>
          <p:cNvPr id="238" name="Group 237">
            <a:extLst>
              <a:ext uri="{FF2B5EF4-FFF2-40B4-BE49-F238E27FC236}">
                <a16:creationId xmlns:a16="http://schemas.microsoft.com/office/drawing/2014/main" id="{934CDAA3-55C1-4045-92B6-0623E6032D9C}"/>
              </a:ext>
            </a:extLst>
          </p:cNvPr>
          <p:cNvGrpSpPr/>
          <p:nvPr/>
        </p:nvGrpSpPr>
        <p:grpSpPr>
          <a:xfrm>
            <a:off x="7936554" y="3735768"/>
            <a:ext cx="450000" cy="450000"/>
            <a:chOff x="7736620" y="7009631"/>
            <a:chExt cx="4501800" cy="4503600"/>
          </a:xfrm>
          <a:solidFill>
            <a:schemeClr val="accent4"/>
          </a:solidFill>
        </p:grpSpPr>
        <p:sp>
          <p:nvSpPr>
            <p:cNvPr id="239" name="Freeform: Shape 1">
              <a:extLst>
                <a:ext uri="{FF2B5EF4-FFF2-40B4-BE49-F238E27FC236}">
                  <a16:creationId xmlns:a16="http://schemas.microsoft.com/office/drawing/2014/main" id="{35A6D7E5-31A5-9149-B65F-A7C4917A7BB9}"/>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40" name="Freeform: Shape 2">
              <a:extLst>
                <a:ext uri="{FF2B5EF4-FFF2-40B4-BE49-F238E27FC236}">
                  <a16:creationId xmlns:a16="http://schemas.microsoft.com/office/drawing/2014/main" id="{F09602BC-33AF-534F-A8F1-05C85AF9BE75}"/>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41" name="Freeform: Shape 3">
              <a:extLst>
                <a:ext uri="{FF2B5EF4-FFF2-40B4-BE49-F238E27FC236}">
                  <a16:creationId xmlns:a16="http://schemas.microsoft.com/office/drawing/2014/main" id="{A97669B8-33E0-414B-877C-95EBD66B7994}"/>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42" name="Freeform: Shape 4">
              <a:extLst>
                <a:ext uri="{FF2B5EF4-FFF2-40B4-BE49-F238E27FC236}">
                  <a16:creationId xmlns:a16="http://schemas.microsoft.com/office/drawing/2014/main" id="{865FA9C9-A7B4-0646-BC4D-2D59DE733E1D}"/>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43" name="Freeform: Shape 5">
              <a:extLst>
                <a:ext uri="{FF2B5EF4-FFF2-40B4-BE49-F238E27FC236}">
                  <a16:creationId xmlns:a16="http://schemas.microsoft.com/office/drawing/2014/main" id="{6F29D089-9A0B-0D48-A87E-D756BD99C11D}"/>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244" name="Rectangle 243">
            <a:extLst>
              <a:ext uri="{FF2B5EF4-FFF2-40B4-BE49-F238E27FC236}">
                <a16:creationId xmlns:a16="http://schemas.microsoft.com/office/drawing/2014/main" id="{0F7C791E-D6FA-8647-993B-7EA91741C6CE}"/>
              </a:ext>
            </a:extLst>
          </p:cNvPr>
          <p:cNvSpPr/>
          <p:nvPr/>
        </p:nvSpPr>
        <p:spPr>
          <a:xfrm>
            <a:off x="7244860" y="3745638"/>
            <a:ext cx="659763" cy="461665"/>
          </a:xfrm>
          <a:prstGeom prst="rect">
            <a:avLst/>
          </a:prstGeom>
        </p:spPr>
        <p:txBody>
          <a:bodyPr wrap="square">
            <a:spAutoFit/>
          </a:bodyPr>
          <a:lstStyle/>
          <a:p>
            <a:pPr algn="r"/>
            <a:r>
              <a:rPr lang="en-US" sz="1200" b="1" dirty="0">
                <a:solidFill>
                  <a:schemeClr val="tx2"/>
                </a:solidFill>
                <a:latin typeface="Metropolis" pitchFamily="2" charset="77"/>
              </a:rPr>
              <a:t>Tier1 DR</a:t>
            </a:r>
            <a:endParaRPr lang="en-GB" sz="1200" dirty="0"/>
          </a:p>
        </p:txBody>
      </p:sp>
      <p:grpSp>
        <p:nvGrpSpPr>
          <p:cNvPr id="245" name="Group 244">
            <a:extLst>
              <a:ext uri="{FF2B5EF4-FFF2-40B4-BE49-F238E27FC236}">
                <a16:creationId xmlns:a16="http://schemas.microsoft.com/office/drawing/2014/main" id="{69D6E79C-37C0-2447-868A-BAB9522BBA3E}"/>
              </a:ext>
            </a:extLst>
          </p:cNvPr>
          <p:cNvGrpSpPr/>
          <p:nvPr/>
        </p:nvGrpSpPr>
        <p:grpSpPr>
          <a:xfrm>
            <a:off x="947643" y="2147623"/>
            <a:ext cx="8343136" cy="578695"/>
            <a:chOff x="947643" y="2147623"/>
            <a:chExt cx="8343136" cy="578695"/>
          </a:xfrm>
        </p:grpSpPr>
        <p:cxnSp>
          <p:nvCxnSpPr>
            <p:cNvPr id="246" name="Straight Connector 245">
              <a:extLst>
                <a:ext uri="{FF2B5EF4-FFF2-40B4-BE49-F238E27FC236}">
                  <a16:creationId xmlns:a16="http://schemas.microsoft.com/office/drawing/2014/main" id="{B3C0A010-18C9-6747-A09F-2E406AFB85C0}"/>
                </a:ext>
              </a:extLst>
            </p:cNvPr>
            <p:cNvCxnSpPr>
              <a:cxnSpLocks/>
            </p:cNvCxnSpPr>
            <p:nvPr/>
          </p:nvCxnSpPr>
          <p:spPr bwMode="gray">
            <a:xfrm>
              <a:off x="947643" y="2335819"/>
              <a:ext cx="8343136" cy="0"/>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47" name="Straight Connector 246">
              <a:extLst>
                <a:ext uri="{FF2B5EF4-FFF2-40B4-BE49-F238E27FC236}">
                  <a16:creationId xmlns:a16="http://schemas.microsoft.com/office/drawing/2014/main" id="{80FD684C-7A08-B544-BC19-97F946C81C21}"/>
                </a:ext>
              </a:extLst>
            </p:cNvPr>
            <p:cNvCxnSpPr>
              <a:cxnSpLocks/>
            </p:cNvCxnSpPr>
            <p:nvPr/>
          </p:nvCxnSpPr>
          <p:spPr bwMode="gray">
            <a:xfrm flipH="1">
              <a:off x="1577838" y="2147623"/>
              <a:ext cx="0" cy="170429"/>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48" name="Straight Connector 247">
              <a:extLst>
                <a:ext uri="{FF2B5EF4-FFF2-40B4-BE49-F238E27FC236}">
                  <a16:creationId xmlns:a16="http://schemas.microsoft.com/office/drawing/2014/main" id="{A59B78A7-F0EE-B641-B840-B414A297162A}"/>
                </a:ext>
              </a:extLst>
            </p:cNvPr>
            <p:cNvCxnSpPr>
              <a:cxnSpLocks/>
            </p:cNvCxnSpPr>
            <p:nvPr/>
          </p:nvCxnSpPr>
          <p:spPr bwMode="gray">
            <a:xfrm flipH="1">
              <a:off x="3640643" y="2165390"/>
              <a:ext cx="0" cy="170429"/>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49" name="Straight Connector 248">
              <a:extLst>
                <a:ext uri="{FF2B5EF4-FFF2-40B4-BE49-F238E27FC236}">
                  <a16:creationId xmlns:a16="http://schemas.microsoft.com/office/drawing/2014/main" id="{845C0DD5-2FD6-164B-B90F-2713C6D1754C}"/>
                </a:ext>
              </a:extLst>
            </p:cNvPr>
            <p:cNvCxnSpPr>
              <a:cxnSpLocks/>
            </p:cNvCxnSpPr>
            <p:nvPr/>
          </p:nvCxnSpPr>
          <p:spPr bwMode="gray">
            <a:xfrm flipH="1">
              <a:off x="1576362" y="2318052"/>
              <a:ext cx="2358" cy="390013"/>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50" name="Straight Connector 249">
              <a:extLst>
                <a:ext uri="{FF2B5EF4-FFF2-40B4-BE49-F238E27FC236}">
                  <a16:creationId xmlns:a16="http://schemas.microsoft.com/office/drawing/2014/main" id="{4CDC3D8E-A3A7-724F-A8FF-95E3D2CAD012}"/>
                </a:ext>
              </a:extLst>
            </p:cNvPr>
            <p:cNvCxnSpPr>
              <a:cxnSpLocks/>
            </p:cNvCxnSpPr>
            <p:nvPr/>
          </p:nvCxnSpPr>
          <p:spPr bwMode="gray">
            <a:xfrm flipH="1">
              <a:off x="3639424" y="2331238"/>
              <a:ext cx="2358" cy="390013"/>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51" name="Straight Connector 250">
              <a:extLst>
                <a:ext uri="{FF2B5EF4-FFF2-40B4-BE49-F238E27FC236}">
                  <a16:creationId xmlns:a16="http://schemas.microsoft.com/office/drawing/2014/main" id="{3E76B778-4688-CC47-A5B2-B2ACAB912A94}"/>
                </a:ext>
              </a:extLst>
            </p:cNvPr>
            <p:cNvCxnSpPr>
              <a:cxnSpLocks/>
            </p:cNvCxnSpPr>
            <p:nvPr/>
          </p:nvCxnSpPr>
          <p:spPr bwMode="gray">
            <a:xfrm flipH="1">
              <a:off x="6088006" y="2336305"/>
              <a:ext cx="2358" cy="390013"/>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52" name="Straight Connector 251">
              <a:extLst>
                <a:ext uri="{FF2B5EF4-FFF2-40B4-BE49-F238E27FC236}">
                  <a16:creationId xmlns:a16="http://schemas.microsoft.com/office/drawing/2014/main" id="{4F7F0C7E-DEF3-AB48-AEBA-F8F1D2E7FDE8}"/>
                </a:ext>
              </a:extLst>
            </p:cNvPr>
            <p:cNvCxnSpPr>
              <a:cxnSpLocks/>
            </p:cNvCxnSpPr>
            <p:nvPr/>
          </p:nvCxnSpPr>
          <p:spPr bwMode="gray">
            <a:xfrm>
              <a:off x="8171824" y="2335819"/>
              <a:ext cx="0" cy="369356"/>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grpSp>
      <p:grpSp>
        <p:nvGrpSpPr>
          <p:cNvPr id="253" name="Group 252">
            <a:extLst>
              <a:ext uri="{FF2B5EF4-FFF2-40B4-BE49-F238E27FC236}">
                <a16:creationId xmlns:a16="http://schemas.microsoft.com/office/drawing/2014/main" id="{E65A9343-ED41-A441-B5F1-1E78CFDC93C2}"/>
              </a:ext>
            </a:extLst>
          </p:cNvPr>
          <p:cNvGrpSpPr/>
          <p:nvPr/>
        </p:nvGrpSpPr>
        <p:grpSpPr>
          <a:xfrm>
            <a:off x="1571037" y="3328494"/>
            <a:ext cx="6588665" cy="403199"/>
            <a:chOff x="1607223" y="2318052"/>
            <a:chExt cx="6588665" cy="403199"/>
          </a:xfrm>
        </p:grpSpPr>
        <p:cxnSp>
          <p:nvCxnSpPr>
            <p:cNvPr id="254" name="Straight Connector 253">
              <a:extLst>
                <a:ext uri="{FF2B5EF4-FFF2-40B4-BE49-F238E27FC236}">
                  <a16:creationId xmlns:a16="http://schemas.microsoft.com/office/drawing/2014/main" id="{BF624D77-C297-C648-A431-7FBF3CFCF279}"/>
                </a:ext>
              </a:extLst>
            </p:cNvPr>
            <p:cNvCxnSpPr>
              <a:cxnSpLocks/>
            </p:cNvCxnSpPr>
            <p:nvPr/>
          </p:nvCxnSpPr>
          <p:spPr bwMode="gray">
            <a:xfrm flipH="1">
              <a:off x="1607223" y="2318052"/>
              <a:ext cx="2358" cy="390013"/>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55" name="Straight Connector 254">
              <a:extLst>
                <a:ext uri="{FF2B5EF4-FFF2-40B4-BE49-F238E27FC236}">
                  <a16:creationId xmlns:a16="http://schemas.microsoft.com/office/drawing/2014/main" id="{35042002-3288-7D40-9C50-AFB3AE4ACEF0}"/>
                </a:ext>
              </a:extLst>
            </p:cNvPr>
            <p:cNvCxnSpPr>
              <a:cxnSpLocks/>
            </p:cNvCxnSpPr>
            <p:nvPr/>
          </p:nvCxnSpPr>
          <p:spPr bwMode="gray">
            <a:xfrm flipH="1">
              <a:off x="3672772" y="2331238"/>
              <a:ext cx="2358" cy="390013"/>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56" name="Straight Connector 255">
              <a:extLst>
                <a:ext uri="{FF2B5EF4-FFF2-40B4-BE49-F238E27FC236}">
                  <a16:creationId xmlns:a16="http://schemas.microsoft.com/office/drawing/2014/main" id="{F324DAED-C7C4-5D4E-BB48-3B9AD9EADB92}"/>
                </a:ext>
              </a:extLst>
            </p:cNvPr>
            <p:cNvCxnSpPr>
              <a:cxnSpLocks/>
            </p:cNvCxnSpPr>
            <p:nvPr/>
          </p:nvCxnSpPr>
          <p:spPr bwMode="gray">
            <a:xfrm flipH="1">
              <a:off x="6112070" y="2325795"/>
              <a:ext cx="2358" cy="390013"/>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57" name="Straight Connector 256">
              <a:extLst>
                <a:ext uri="{FF2B5EF4-FFF2-40B4-BE49-F238E27FC236}">
                  <a16:creationId xmlns:a16="http://schemas.microsoft.com/office/drawing/2014/main" id="{BC99A2B3-2991-4446-B26B-126A5E3196D2}"/>
                </a:ext>
              </a:extLst>
            </p:cNvPr>
            <p:cNvCxnSpPr>
              <a:cxnSpLocks/>
            </p:cNvCxnSpPr>
            <p:nvPr/>
          </p:nvCxnSpPr>
          <p:spPr bwMode="gray">
            <a:xfrm>
              <a:off x="8195888" y="2335819"/>
              <a:ext cx="0" cy="369356"/>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grpSp>
      <p:grpSp>
        <p:nvGrpSpPr>
          <p:cNvPr id="258" name="Group 257">
            <a:extLst>
              <a:ext uri="{FF2B5EF4-FFF2-40B4-BE49-F238E27FC236}">
                <a16:creationId xmlns:a16="http://schemas.microsoft.com/office/drawing/2014/main" id="{D714D081-CFAE-D14F-AFC1-8EFCAAD2CBCC}"/>
              </a:ext>
            </a:extLst>
          </p:cNvPr>
          <p:cNvGrpSpPr/>
          <p:nvPr/>
        </p:nvGrpSpPr>
        <p:grpSpPr>
          <a:xfrm>
            <a:off x="933186" y="3154439"/>
            <a:ext cx="8406217" cy="188196"/>
            <a:chOff x="947643" y="2147623"/>
            <a:chExt cx="8406217" cy="188196"/>
          </a:xfrm>
        </p:grpSpPr>
        <p:cxnSp>
          <p:nvCxnSpPr>
            <p:cNvPr id="259" name="Straight Connector 258">
              <a:extLst>
                <a:ext uri="{FF2B5EF4-FFF2-40B4-BE49-F238E27FC236}">
                  <a16:creationId xmlns:a16="http://schemas.microsoft.com/office/drawing/2014/main" id="{BFE61942-AEE6-834B-A745-E9522034C64D}"/>
                </a:ext>
              </a:extLst>
            </p:cNvPr>
            <p:cNvCxnSpPr>
              <a:cxnSpLocks/>
            </p:cNvCxnSpPr>
            <p:nvPr/>
          </p:nvCxnSpPr>
          <p:spPr bwMode="gray">
            <a:xfrm>
              <a:off x="947643" y="2335819"/>
              <a:ext cx="8406217" cy="0"/>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60" name="Straight Connector 259">
              <a:extLst>
                <a:ext uri="{FF2B5EF4-FFF2-40B4-BE49-F238E27FC236}">
                  <a16:creationId xmlns:a16="http://schemas.microsoft.com/office/drawing/2014/main" id="{E2F35FD8-3AB8-2342-A22B-CD538A39131B}"/>
                </a:ext>
              </a:extLst>
            </p:cNvPr>
            <p:cNvCxnSpPr>
              <a:cxnSpLocks/>
            </p:cNvCxnSpPr>
            <p:nvPr/>
          </p:nvCxnSpPr>
          <p:spPr bwMode="gray">
            <a:xfrm flipH="1">
              <a:off x="1591760" y="2147623"/>
              <a:ext cx="0" cy="170429"/>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61" name="Straight Connector 260">
              <a:extLst>
                <a:ext uri="{FF2B5EF4-FFF2-40B4-BE49-F238E27FC236}">
                  <a16:creationId xmlns:a16="http://schemas.microsoft.com/office/drawing/2014/main" id="{6D793EA4-ACA4-6249-A88C-22D44FB0C02F}"/>
                </a:ext>
              </a:extLst>
            </p:cNvPr>
            <p:cNvCxnSpPr>
              <a:cxnSpLocks/>
            </p:cNvCxnSpPr>
            <p:nvPr/>
          </p:nvCxnSpPr>
          <p:spPr bwMode="gray">
            <a:xfrm flipH="1">
              <a:off x="3640643" y="2165390"/>
              <a:ext cx="0" cy="170429"/>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grpSp>
      <p:cxnSp>
        <p:nvCxnSpPr>
          <p:cNvPr id="262" name="Straight Connector 261">
            <a:extLst>
              <a:ext uri="{FF2B5EF4-FFF2-40B4-BE49-F238E27FC236}">
                <a16:creationId xmlns:a16="http://schemas.microsoft.com/office/drawing/2014/main" id="{27D5B670-5A4C-5E47-862D-30975DD68666}"/>
              </a:ext>
            </a:extLst>
          </p:cNvPr>
          <p:cNvCxnSpPr>
            <a:cxnSpLocks/>
            <a:endCxn id="265" idx="1"/>
          </p:cNvCxnSpPr>
          <p:nvPr/>
        </p:nvCxnSpPr>
        <p:spPr bwMode="gray">
          <a:xfrm>
            <a:off x="669678" y="4415250"/>
            <a:ext cx="8595926" cy="0"/>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63" name="Straight Connector 262">
            <a:extLst>
              <a:ext uri="{FF2B5EF4-FFF2-40B4-BE49-F238E27FC236}">
                <a16:creationId xmlns:a16="http://schemas.microsoft.com/office/drawing/2014/main" id="{62C4F34E-79AC-EF44-9436-9DE2424D77B4}"/>
              </a:ext>
            </a:extLst>
          </p:cNvPr>
          <p:cNvCxnSpPr>
            <a:cxnSpLocks/>
          </p:cNvCxnSpPr>
          <p:nvPr/>
        </p:nvCxnSpPr>
        <p:spPr bwMode="gray">
          <a:xfrm>
            <a:off x="687550" y="4606841"/>
            <a:ext cx="8578054" cy="0"/>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64" name="Straight Connector 263">
            <a:extLst>
              <a:ext uri="{FF2B5EF4-FFF2-40B4-BE49-F238E27FC236}">
                <a16:creationId xmlns:a16="http://schemas.microsoft.com/office/drawing/2014/main" id="{AF89668A-A836-504F-98F7-E710C29EAFFF}"/>
              </a:ext>
            </a:extLst>
          </p:cNvPr>
          <p:cNvCxnSpPr>
            <a:cxnSpLocks/>
          </p:cNvCxnSpPr>
          <p:nvPr/>
        </p:nvCxnSpPr>
        <p:spPr bwMode="gray">
          <a:xfrm flipH="1">
            <a:off x="687550" y="4820245"/>
            <a:ext cx="8578054" cy="0"/>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65" name="Rectangle 264">
            <a:extLst>
              <a:ext uri="{FF2B5EF4-FFF2-40B4-BE49-F238E27FC236}">
                <a16:creationId xmlns:a16="http://schemas.microsoft.com/office/drawing/2014/main" id="{8A678C8F-08B7-8144-9C96-58EF3FC39E75}"/>
              </a:ext>
            </a:extLst>
          </p:cNvPr>
          <p:cNvSpPr/>
          <p:nvPr/>
        </p:nvSpPr>
        <p:spPr>
          <a:xfrm>
            <a:off x="9265604" y="4276750"/>
            <a:ext cx="784189" cy="276999"/>
          </a:xfrm>
          <a:prstGeom prst="rect">
            <a:avLst/>
          </a:prstGeom>
        </p:spPr>
        <p:txBody>
          <a:bodyPr wrap="square">
            <a:spAutoFit/>
          </a:bodyPr>
          <a:lstStyle/>
          <a:p>
            <a:r>
              <a:rPr lang="en-US" sz="1200" b="1" dirty="0">
                <a:solidFill>
                  <a:schemeClr val="accent2">
                    <a:lumMod val="60000"/>
                    <a:lumOff val="40000"/>
                  </a:schemeClr>
                </a:solidFill>
                <a:latin typeface="Metropolis" pitchFamily="2" charset="77"/>
              </a:rPr>
              <a:t>Web LS</a:t>
            </a:r>
            <a:endParaRPr lang="en-GB" sz="1200" dirty="0">
              <a:solidFill>
                <a:schemeClr val="accent2">
                  <a:lumMod val="60000"/>
                  <a:lumOff val="40000"/>
                </a:schemeClr>
              </a:solidFill>
            </a:endParaRPr>
          </a:p>
        </p:txBody>
      </p:sp>
      <p:sp>
        <p:nvSpPr>
          <p:cNvPr id="266" name="Rectangle 265">
            <a:extLst>
              <a:ext uri="{FF2B5EF4-FFF2-40B4-BE49-F238E27FC236}">
                <a16:creationId xmlns:a16="http://schemas.microsoft.com/office/drawing/2014/main" id="{C099F86A-3426-AD4F-84E3-E6650971FF05}"/>
              </a:ext>
            </a:extLst>
          </p:cNvPr>
          <p:cNvSpPr/>
          <p:nvPr/>
        </p:nvSpPr>
        <p:spPr>
          <a:xfrm>
            <a:off x="9309563" y="4481189"/>
            <a:ext cx="739305" cy="276999"/>
          </a:xfrm>
          <a:prstGeom prst="rect">
            <a:avLst/>
          </a:prstGeom>
        </p:spPr>
        <p:txBody>
          <a:bodyPr wrap="square">
            <a:spAutoFit/>
          </a:bodyPr>
          <a:lstStyle/>
          <a:p>
            <a:r>
              <a:rPr lang="en-US" sz="1200" b="1" dirty="0">
                <a:solidFill>
                  <a:srgbClr val="002060"/>
                </a:solidFill>
                <a:latin typeface="Metropolis" pitchFamily="2" charset="77"/>
              </a:rPr>
              <a:t>App LS</a:t>
            </a:r>
            <a:endParaRPr lang="en-GB" sz="1200" dirty="0">
              <a:solidFill>
                <a:srgbClr val="002060"/>
              </a:solidFill>
            </a:endParaRPr>
          </a:p>
        </p:txBody>
      </p:sp>
      <p:sp>
        <p:nvSpPr>
          <p:cNvPr id="267" name="Rectangle 266">
            <a:extLst>
              <a:ext uri="{FF2B5EF4-FFF2-40B4-BE49-F238E27FC236}">
                <a16:creationId xmlns:a16="http://schemas.microsoft.com/office/drawing/2014/main" id="{CCBB9FAD-EBBD-E841-BB70-DCEBB7F5211A}"/>
              </a:ext>
            </a:extLst>
          </p:cNvPr>
          <p:cNvSpPr/>
          <p:nvPr/>
        </p:nvSpPr>
        <p:spPr>
          <a:xfrm>
            <a:off x="9375340" y="4702269"/>
            <a:ext cx="639919" cy="276999"/>
          </a:xfrm>
          <a:prstGeom prst="rect">
            <a:avLst/>
          </a:prstGeom>
        </p:spPr>
        <p:txBody>
          <a:bodyPr wrap="square">
            <a:spAutoFit/>
          </a:bodyPr>
          <a:lstStyle/>
          <a:p>
            <a:r>
              <a:rPr lang="en-US" sz="1200" b="1" dirty="0">
                <a:solidFill>
                  <a:schemeClr val="accent4"/>
                </a:solidFill>
                <a:latin typeface="Metropolis" pitchFamily="2" charset="77"/>
              </a:rPr>
              <a:t>Db LS</a:t>
            </a:r>
            <a:endParaRPr lang="en-GB" sz="1200" dirty="0">
              <a:solidFill>
                <a:schemeClr val="accent4"/>
              </a:solidFill>
            </a:endParaRPr>
          </a:p>
        </p:txBody>
      </p:sp>
      <p:cxnSp>
        <p:nvCxnSpPr>
          <p:cNvPr id="268" name="Straight Connector 267">
            <a:extLst>
              <a:ext uri="{FF2B5EF4-FFF2-40B4-BE49-F238E27FC236}">
                <a16:creationId xmlns:a16="http://schemas.microsoft.com/office/drawing/2014/main" id="{157321BE-D08E-F243-BD72-BE9AC80FBA93}"/>
              </a:ext>
            </a:extLst>
          </p:cNvPr>
          <p:cNvCxnSpPr>
            <a:cxnSpLocks/>
          </p:cNvCxnSpPr>
          <p:nvPr/>
        </p:nvCxnSpPr>
        <p:spPr bwMode="gray">
          <a:xfrm>
            <a:off x="1396741" y="4179181"/>
            <a:ext cx="0" cy="236069"/>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69" name="Straight Connector 268">
            <a:extLst>
              <a:ext uri="{FF2B5EF4-FFF2-40B4-BE49-F238E27FC236}">
                <a16:creationId xmlns:a16="http://schemas.microsoft.com/office/drawing/2014/main" id="{ED4DB74C-07DB-7B41-969B-5A6C7F0C4567}"/>
              </a:ext>
            </a:extLst>
          </p:cNvPr>
          <p:cNvCxnSpPr>
            <a:cxnSpLocks/>
          </p:cNvCxnSpPr>
          <p:nvPr/>
        </p:nvCxnSpPr>
        <p:spPr bwMode="gray">
          <a:xfrm>
            <a:off x="1528823" y="4197539"/>
            <a:ext cx="0" cy="413226"/>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70" name="Straight Connector 269">
            <a:extLst>
              <a:ext uri="{FF2B5EF4-FFF2-40B4-BE49-F238E27FC236}">
                <a16:creationId xmlns:a16="http://schemas.microsoft.com/office/drawing/2014/main" id="{E48320BF-01CA-1F44-B4B3-62F663E3C4FB}"/>
              </a:ext>
            </a:extLst>
          </p:cNvPr>
          <p:cNvCxnSpPr>
            <a:cxnSpLocks/>
          </p:cNvCxnSpPr>
          <p:nvPr/>
        </p:nvCxnSpPr>
        <p:spPr bwMode="gray">
          <a:xfrm>
            <a:off x="1676487" y="4155826"/>
            <a:ext cx="0" cy="641174"/>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71" name="Straight Connector 270">
            <a:extLst>
              <a:ext uri="{FF2B5EF4-FFF2-40B4-BE49-F238E27FC236}">
                <a16:creationId xmlns:a16="http://schemas.microsoft.com/office/drawing/2014/main" id="{423E726C-D0FC-0740-A822-D66F1A0EBF54}"/>
              </a:ext>
            </a:extLst>
          </p:cNvPr>
          <p:cNvCxnSpPr>
            <a:cxnSpLocks/>
          </p:cNvCxnSpPr>
          <p:nvPr/>
        </p:nvCxnSpPr>
        <p:spPr bwMode="gray">
          <a:xfrm>
            <a:off x="3459568" y="4181008"/>
            <a:ext cx="0" cy="236069"/>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72" name="Straight Connector 271">
            <a:extLst>
              <a:ext uri="{FF2B5EF4-FFF2-40B4-BE49-F238E27FC236}">
                <a16:creationId xmlns:a16="http://schemas.microsoft.com/office/drawing/2014/main" id="{7D4A5571-AD4E-9547-9959-EFB66307CFB8}"/>
              </a:ext>
            </a:extLst>
          </p:cNvPr>
          <p:cNvCxnSpPr>
            <a:cxnSpLocks/>
          </p:cNvCxnSpPr>
          <p:nvPr/>
        </p:nvCxnSpPr>
        <p:spPr bwMode="gray">
          <a:xfrm>
            <a:off x="3591650" y="4199366"/>
            <a:ext cx="0" cy="413226"/>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73" name="Straight Connector 272">
            <a:extLst>
              <a:ext uri="{FF2B5EF4-FFF2-40B4-BE49-F238E27FC236}">
                <a16:creationId xmlns:a16="http://schemas.microsoft.com/office/drawing/2014/main" id="{EFE758E7-6276-F14C-8BA0-388E61665400}"/>
              </a:ext>
            </a:extLst>
          </p:cNvPr>
          <p:cNvCxnSpPr>
            <a:cxnSpLocks/>
          </p:cNvCxnSpPr>
          <p:nvPr/>
        </p:nvCxnSpPr>
        <p:spPr bwMode="gray">
          <a:xfrm>
            <a:off x="3739314" y="4157653"/>
            <a:ext cx="0" cy="641174"/>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86" name="Straight Connector 285">
            <a:extLst>
              <a:ext uri="{FF2B5EF4-FFF2-40B4-BE49-F238E27FC236}">
                <a16:creationId xmlns:a16="http://schemas.microsoft.com/office/drawing/2014/main" id="{1A140398-6B12-D147-ABF1-D7450B057D4D}"/>
              </a:ext>
            </a:extLst>
          </p:cNvPr>
          <p:cNvCxnSpPr>
            <a:cxnSpLocks/>
          </p:cNvCxnSpPr>
          <p:nvPr/>
        </p:nvCxnSpPr>
        <p:spPr bwMode="gray">
          <a:xfrm>
            <a:off x="5942683" y="4189691"/>
            <a:ext cx="0" cy="236069"/>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87" name="Straight Connector 286">
            <a:extLst>
              <a:ext uri="{FF2B5EF4-FFF2-40B4-BE49-F238E27FC236}">
                <a16:creationId xmlns:a16="http://schemas.microsoft.com/office/drawing/2014/main" id="{C0398F6C-2EFC-0040-AB34-7A91FCC78AAB}"/>
              </a:ext>
            </a:extLst>
          </p:cNvPr>
          <p:cNvCxnSpPr>
            <a:cxnSpLocks/>
          </p:cNvCxnSpPr>
          <p:nvPr/>
        </p:nvCxnSpPr>
        <p:spPr bwMode="gray">
          <a:xfrm>
            <a:off x="6074765" y="4208049"/>
            <a:ext cx="0" cy="413226"/>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88" name="Straight Connector 287">
            <a:extLst>
              <a:ext uri="{FF2B5EF4-FFF2-40B4-BE49-F238E27FC236}">
                <a16:creationId xmlns:a16="http://schemas.microsoft.com/office/drawing/2014/main" id="{544DBC2E-2439-184A-95E0-4FA5D12C1D80}"/>
              </a:ext>
            </a:extLst>
          </p:cNvPr>
          <p:cNvCxnSpPr>
            <a:cxnSpLocks/>
          </p:cNvCxnSpPr>
          <p:nvPr/>
        </p:nvCxnSpPr>
        <p:spPr bwMode="gray">
          <a:xfrm>
            <a:off x="6222429" y="4166336"/>
            <a:ext cx="0" cy="641174"/>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89" name="Straight Connector 288">
            <a:extLst>
              <a:ext uri="{FF2B5EF4-FFF2-40B4-BE49-F238E27FC236}">
                <a16:creationId xmlns:a16="http://schemas.microsoft.com/office/drawing/2014/main" id="{3CD26AE2-1352-5F43-835E-F72C25ACBE54}"/>
              </a:ext>
            </a:extLst>
          </p:cNvPr>
          <p:cNvCxnSpPr>
            <a:cxnSpLocks/>
          </p:cNvCxnSpPr>
          <p:nvPr/>
        </p:nvCxnSpPr>
        <p:spPr bwMode="gray">
          <a:xfrm>
            <a:off x="8029472" y="4189691"/>
            <a:ext cx="0" cy="236069"/>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90" name="Straight Connector 289">
            <a:extLst>
              <a:ext uri="{FF2B5EF4-FFF2-40B4-BE49-F238E27FC236}">
                <a16:creationId xmlns:a16="http://schemas.microsoft.com/office/drawing/2014/main" id="{6FD402FA-AD1B-EF49-9C16-7087BE4FEE00}"/>
              </a:ext>
            </a:extLst>
          </p:cNvPr>
          <p:cNvCxnSpPr>
            <a:cxnSpLocks/>
          </p:cNvCxnSpPr>
          <p:nvPr/>
        </p:nvCxnSpPr>
        <p:spPr bwMode="gray">
          <a:xfrm>
            <a:off x="8161554" y="4208049"/>
            <a:ext cx="0" cy="413226"/>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91" name="Straight Connector 290">
            <a:extLst>
              <a:ext uri="{FF2B5EF4-FFF2-40B4-BE49-F238E27FC236}">
                <a16:creationId xmlns:a16="http://schemas.microsoft.com/office/drawing/2014/main" id="{53D7A602-533C-AF41-91FC-6FC1AE2C28C1}"/>
              </a:ext>
            </a:extLst>
          </p:cNvPr>
          <p:cNvCxnSpPr>
            <a:cxnSpLocks/>
          </p:cNvCxnSpPr>
          <p:nvPr/>
        </p:nvCxnSpPr>
        <p:spPr bwMode="gray">
          <a:xfrm>
            <a:off x="8309218" y="4155826"/>
            <a:ext cx="0" cy="651684"/>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92" name="Rectangle 291">
            <a:extLst>
              <a:ext uri="{FF2B5EF4-FFF2-40B4-BE49-F238E27FC236}">
                <a16:creationId xmlns:a16="http://schemas.microsoft.com/office/drawing/2014/main" id="{705809CB-F350-3548-89E0-866AF02739A3}"/>
              </a:ext>
            </a:extLst>
          </p:cNvPr>
          <p:cNvSpPr/>
          <p:nvPr/>
        </p:nvSpPr>
        <p:spPr>
          <a:xfrm>
            <a:off x="9285700" y="2194990"/>
            <a:ext cx="1375698"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169.254.0.0 /28</a:t>
            </a:r>
          </a:p>
        </p:txBody>
      </p:sp>
      <p:sp>
        <p:nvSpPr>
          <p:cNvPr id="293" name="Rectangle 292">
            <a:extLst>
              <a:ext uri="{FF2B5EF4-FFF2-40B4-BE49-F238E27FC236}">
                <a16:creationId xmlns:a16="http://schemas.microsoft.com/office/drawing/2014/main" id="{32DD8362-A2AE-F640-9ECB-19F4878FA313}"/>
              </a:ext>
            </a:extLst>
          </p:cNvPr>
          <p:cNvSpPr/>
          <p:nvPr/>
        </p:nvSpPr>
        <p:spPr>
          <a:xfrm>
            <a:off x="7906570" y="2473516"/>
            <a:ext cx="284052"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a:t>
            </a:r>
          </a:p>
        </p:txBody>
      </p:sp>
      <p:sp>
        <p:nvSpPr>
          <p:cNvPr id="294" name="Rectangle 293">
            <a:extLst>
              <a:ext uri="{FF2B5EF4-FFF2-40B4-BE49-F238E27FC236}">
                <a16:creationId xmlns:a16="http://schemas.microsoft.com/office/drawing/2014/main" id="{F502CF37-C841-7E49-BCB5-B5B92A184036}"/>
              </a:ext>
            </a:extLst>
          </p:cNvPr>
          <p:cNvSpPr/>
          <p:nvPr/>
        </p:nvSpPr>
        <p:spPr>
          <a:xfrm>
            <a:off x="5831021" y="2477405"/>
            <a:ext cx="284052"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a:t>
            </a:r>
          </a:p>
        </p:txBody>
      </p:sp>
      <p:sp>
        <p:nvSpPr>
          <p:cNvPr id="295" name="Rectangle 294">
            <a:extLst>
              <a:ext uri="{FF2B5EF4-FFF2-40B4-BE49-F238E27FC236}">
                <a16:creationId xmlns:a16="http://schemas.microsoft.com/office/drawing/2014/main" id="{0992D580-02B8-7646-9826-4A7FC550280B}"/>
              </a:ext>
            </a:extLst>
          </p:cNvPr>
          <p:cNvSpPr/>
          <p:nvPr/>
        </p:nvSpPr>
        <p:spPr>
          <a:xfrm>
            <a:off x="3403131" y="2483144"/>
            <a:ext cx="284052"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a:t>
            </a:r>
          </a:p>
        </p:txBody>
      </p:sp>
      <p:sp>
        <p:nvSpPr>
          <p:cNvPr id="296" name="Rectangle 295">
            <a:extLst>
              <a:ext uri="{FF2B5EF4-FFF2-40B4-BE49-F238E27FC236}">
                <a16:creationId xmlns:a16="http://schemas.microsoft.com/office/drawing/2014/main" id="{84695DFD-FADA-544E-9B93-994F7EFFBF0B}"/>
              </a:ext>
            </a:extLst>
          </p:cNvPr>
          <p:cNvSpPr/>
          <p:nvPr/>
        </p:nvSpPr>
        <p:spPr>
          <a:xfrm>
            <a:off x="1306405" y="2477620"/>
            <a:ext cx="284052"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a:t>
            </a:r>
          </a:p>
        </p:txBody>
      </p:sp>
      <p:sp>
        <p:nvSpPr>
          <p:cNvPr id="299" name="Rectangle 298">
            <a:extLst>
              <a:ext uri="{FF2B5EF4-FFF2-40B4-BE49-F238E27FC236}">
                <a16:creationId xmlns:a16="http://schemas.microsoft.com/office/drawing/2014/main" id="{49F21AED-3FC6-264B-BF46-C879749B0ED8}"/>
              </a:ext>
            </a:extLst>
          </p:cNvPr>
          <p:cNvSpPr/>
          <p:nvPr/>
        </p:nvSpPr>
        <p:spPr>
          <a:xfrm>
            <a:off x="9299609" y="3197410"/>
            <a:ext cx="1409361"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100.64.192.0 /31</a:t>
            </a:r>
          </a:p>
        </p:txBody>
      </p:sp>
      <p:sp>
        <p:nvSpPr>
          <p:cNvPr id="300" name="Rectangle 299">
            <a:extLst>
              <a:ext uri="{FF2B5EF4-FFF2-40B4-BE49-F238E27FC236}">
                <a16:creationId xmlns:a16="http://schemas.microsoft.com/office/drawing/2014/main" id="{53638AC3-3A8A-884C-AA71-8E708B6A4BCC}"/>
              </a:ext>
            </a:extLst>
          </p:cNvPr>
          <p:cNvSpPr/>
          <p:nvPr/>
        </p:nvSpPr>
        <p:spPr>
          <a:xfrm>
            <a:off x="3320745" y="3092626"/>
            <a:ext cx="399885"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.0</a:t>
            </a:r>
          </a:p>
        </p:txBody>
      </p:sp>
      <p:sp>
        <p:nvSpPr>
          <p:cNvPr id="301" name="Rectangle 300">
            <a:extLst>
              <a:ext uri="{FF2B5EF4-FFF2-40B4-BE49-F238E27FC236}">
                <a16:creationId xmlns:a16="http://schemas.microsoft.com/office/drawing/2014/main" id="{E7746043-FE0E-9D43-B02D-D6FC32371B8E}"/>
              </a:ext>
            </a:extLst>
          </p:cNvPr>
          <p:cNvSpPr/>
          <p:nvPr/>
        </p:nvSpPr>
        <p:spPr>
          <a:xfrm>
            <a:off x="1265768" y="3098094"/>
            <a:ext cx="399885"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.0</a:t>
            </a:r>
          </a:p>
        </p:txBody>
      </p:sp>
      <p:sp>
        <p:nvSpPr>
          <p:cNvPr id="302" name="Rectangle 301">
            <a:extLst>
              <a:ext uri="{FF2B5EF4-FFF2-40B4-BE49-F238E27FC236}">
                <a16:creationId xmlns:a16="http://schemas.microsoft.com/office/drawing/2014/main" id="{190C1B6D-8FF4-DC49-BD06-0249FDF90C04}"/>
              </a:ext>
            </a:extLst>
          </p:cNvPr>
          <p:cNvSpPr/>
          <p:nvPr/>
        </p:nvSpPr>
        <p:spPr>
          <a:xfrm>
            <a:off x="9052885" y="2380623"/>
            <a:ext cx="2007344" cy="261610"/>
          </a:xfrm>
          <a:prstGeom prst="rect">
            <a:avLst/>
          </a:prstGeom>
        </p:spPr>
        <p:txBody>
          <a:bodyPr wrap="square">
            <a:spAutoFit/>
          </a:bodyPr>
          <a:lstStyle/>
          <a:p>
            <a:pPr algn="ctr"/>
            <a:r>
              <a:rPr lang="en-US" sz="1100" b="1" dirty="0">
                <a:solidFill>
                  <a:srgbClr val="717074"/>
                </a:solidFill>
                <a:ea typeface="Gotham Rounded Book" charset="0"/>
                <a:cs typeface="Gotham Rounded Book" charset="0"/>
              </a:rPr>
              <a:t>(transit-</a:t>
            </a:r>
            <a:r>
              <a:rPr lang="en-US" sz="1100" b="1" u="sng" dirty="0" err="1">
                <a:solidFill>
                  <a:srgbClr val="717074"/>
                </a:solidFill>
                <a:ea typeface="Gotham Rounded Book" charset="0"/>
                <a:cs typeface="Gotham Rounded Book" charset="0"/>
              </a:rPr>
              <a:t>bp</a:t>
            </a:r>
            <a:r>
              <a:rPr lang="en-US" sz="1100" b="1" dirty="0">
                <a:solidFill>
                  <a:srgbClr val="717074"/>
                </a:solidFill>
                <a:ea typeface="Gotham Rounded Book" charset="0"/>
                <a:cs typeface="Gotham Rounded Book" charset="0"/>
              </a:rPr>
              <a:t>-….-switch)</a:t>
            </a:r>
          </a:p>
        </p:txBody>
      </p:sp>
      <p:sp>
        <p:nvSpPr>
          <p:cNvPr id="303" name="Rectangle 302">
            <a:extLst>
              <a:ext uri="{FF2B5EF4-FFF2-40B4-BE49-F238E27FC236}">
                <a16:creationId xmlns:a16="http://schemas.microsoft.com/office/drawing/2014/main" id="{915C450F-AF08-194A-B3D3-F321BAB48E38}"/>
              </a:ext>
            </a:extLst>
          </p:cNvPr>
          <p:cNvSpPr/>
          <p:nvPr/>
        </p:nvSpPr>
        <p:spPr>
          <a:xfrm>
            <a:off x="9133387" y="3361428"/>
            <a:ext cx="2007344" cy="261610"/>
          </a:xfrm>
          <a:prstGeom prst="rect">
            <a:avLst/>
          </a:prstGeom>
        </p:spPr>
        <p:txBody>
          <a:bodyPr wrap="square">
            <a:spAutoFit/>
          </a:bodyPr>
          <a:lstStyle/>
          <a:p>
            <a:pPr algn="ctr"/>
            <a:r>
              <a:rPr lang="en-US" sz="1100" b="1" dirty="0">
                <a:solidFill>
                  <a:srgbClr val="717074"/>
                </a:solidFill>
                <a:ea typeface="Gotham Rounded Book" charset="0"/>
                <a:cs typeface="Gotham Rounded Book" charset="0"/>
              </a:rPr>
              <a:t>(transit-</a:t>
            </a:r>
            <a:r>
              <a:rPr lang="en-US" sz="1100" b="1" u="sng" dirty="0" err="1">
                <a:solidFill>
                  <a:srgbClr val="717074"/>
                </a:solidFill>
                <a:ea typeface="Gotham Rounded Book" charset="0"/>
                <a:cs typeface="Gotham Rounded Book" charset="0"/>
              </a:rPr>
              <a:t>rl</a:t>
            </a:r>
            <a:r>
              <a:rPr lang="en-US" sz="1100" b="1" dirty="0">
                <a:solidFill>
                  <a:srgbClr val="717074"/>
                </a:solidFill>
                <a:ea typeface="Gotham Rounded Book" charset="0"/>
                <a:cs typeface="Gotham Rounded Book" charset="0"/>
              </a:rPr>
              <a:t>-….-switch)</a:t>
            </a:r>
          </a:p>
        </p:txBody>
      </p:sp>
      <p:sp>
        <p:nvSpPr>
          <p:cNvPr id="304" name="Rectangle 303">
            <a:extLst>
              <a:ext uri="{FF2B5EF4-FFF2-40B4-BE49-F238E27FC236}">
                <a16:creationId xmlns:a16="http://schemas.microsoft.com/office/drawing/2014/main" id="{DEFEF9D6-CA67-F148-B4E0-83A9000F9AC9}"/>
              </a:ext>
            </a:extLst>
          </p:cNvPr>
          <p:cNvSpPr/>
          <p:nvPr/>
        </p:nvSpPr>
        <p:spPr>
          <a:xfrm>
            <a:off x="3279806" y="3514660"/>
            <a:ext cx="284053"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a:t>
            </a:r>
          </a:p>
        </p:txBody>
      </p:sp>
      <p:sp>
        <p:nvSpPr>
          <p:cNvPr id="305" name="Rectangle 304">
            <a:extLst>
              <a:ext uri="{FF2B5EF4-FFF2-40B4-BE49-F238E27FC236}">
                <a16:creationId xmlns:a16="http://schemas.microsoft.com/office/drawing/2014/main" id="{96CE1FB0-1CFB-3D4C-BBB8-720B17DB8896}"/>
              </a:ext>
            </a:extLst>
          </p:cNvPr>
          <p:cNvSpPr/>
          <p:nvPr/>
        </p:nvSpPr>
        <p:spPr>
          <a:xfrm>
            <a:off x="1311186" y="3498487"/>
            <a:ext cx="284053"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a:t>
            </a:r>
          </a:p>
        </p:txBody>
      </p:sp>
      <p:sp>
        <p:nvSpPr>
          <p:cNvPr id="306" name="Rectangle 305">
            <a:extLst>
              <a:ext uri="{FF2B5EF4-FFF2-40B4-BE49-F238E27FC236}">
                <a16:creationId xmlns:a16="http://schemas.microsoft.com/office/drawing/2014/main" id="{3F066480-457E-BE43-A334-31057AC2075F}"/>
              </a:ext>
            </a:extLst>
          </p:cNvPr>
          <p:cNvSpPr/>
          <p:nvPr/>
        </p:nvSpPr>
        <p:spPr>
          <a:xfrm>
            <a:off x="5796114" y="3519502"/>
            <a:ext cx="284053"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a:t>
            </a:r>
          </a:p>
        </p:txBody>
      </p:sp>
      <p:sp>
        <p:nvSpPr>
          <p:cNvPr id="307" name="Rectangle 306">
            <a:extLst>
              <a:ext uri="{FF2B5EF4-FFF2-40B4-BE49-F238E27FC236}">
                <a16:creationId xmlns:a16="http://schemas.microsoft.com/office/drawing/2014/main" id="{716B8D9A-1DD5-EA44-8897-C48CCA357D4B}"/>
              </a:ext>
            </a:extLst>
          </p:cNvPr>
          <p:cNvSpPr/>
          <p:nvPr/>
        </p:nvSpPr>
        <p:spPr>
          <a:xfrm>
            <a:off x="7834894" y="3514660"/>
            <a:ext cx="284053"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.1</a:t>
            </a:r>
          </a:p>
        </p:txBody>
      </p:sp>
      <p:cxnSp>
        <p:nvCxnSpPr>
          <p:cNvPr id="308" name="Straight Connector 307">
            <a:extLst>
              <a:ext uri="{FF2B5EF4-FFF2-40B4-BE49-F238E27FC236}">
                <a16:creationId xmlns:a16="http://schemas.microsoft.com/office/drawing/2014/main" id="{68264A7D-9592-B64C-A4C7-89DD8CC17F9B}"/>
              </a:ext>
            </a:extLst>
          </p:cNvPr>
          <p:cNvCxnSpPr>
            <a:cxnSpLocks/>
          </p:cNvCxnSpPr>
          <p:nvPr/>
        </p:nvCxnSpPr>
        <p:spPr bwMode="gray">
          <a:xfrm flipH="1">
            <a:off x="6081690" y="3172206"/>
            <a:ext cx="0" cy="170429"/>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309" name="Straight Connector 308">
            <a:extLst>
              <a:ext uri="{FF2B5EF4-FFF2-40B4-BE49-F238E27FC236}">
                <a16:creationId xmlns:a16="http://schemas.microsoft.com/office/drawing/2014/main" id="{2312F8B2-5E89-8841-A335-76795DFE49FB}"/>
              </a:ext>
            </a:extLst>
          </p:cNvPr>
          <p:cNvCxnSpPr>
            <a:cxnSpLocks/>
          </p:cNvCxnSpPr>
          <p:nvPr/>
        </p:nvCxnSpPr>
        <p:spPr bwMode="gray">
          <a:xfrm flipH="1">
            <a:off x="8167718" y="3141725"/>
            <a:ext cx="0" cy="170429"/>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sp>
        <p:nvSpPr>
          <p:cNvPr id="312" name="TextBox 311">
            <a:extLst>
              <a:ext uri="{FF2B5EF4-FFF2-40B4-BE49-F238E27FC236}">
                <a16:creationId xmlns:a16="http://schemas.microsoft.com/office/drawing/2014/main" id="{E6014534-371F-DF4D-B46D-2B6C0A0AB0BA}"/>
              </a:ext>
            </a:extLst>
          </p:cNvPr>
          <p:cNvSpPr txBox="1"/>
          <p:nvPr/>
        </p:nvSpPr>
        <p:spPr>
          <a:xfrm>
            <a:off x="1298194" y="2072354"/>
            <a:ext cx="225912" cy="184666"/>
          </a:xfrm>
          <a:prstGeom prst="rect">
            <a:avLst/>
          </a:prstGeom>
          <a:solidFill>
            <a:schemeClr val="bg1"/>
          </a:solidFill>
          <a:ln w="12700">
            <a:solidFill>
              <a:srgbClr val="0070C0"/>
            </a:solidFill>
          </a:ln>
        </p:spPr>
        <p:txBody>
          <a:bodyPr wrap="square" lIns="0" tIns="0" rIns="0" bIns="0" rtlCol="0">
            <a:spAutoFit/>
          </a:bodyPr>
          <a:lstStyle>
            <a:defPPr>
              <a:defRPr lang="en-US"/>
            </a:defPPr>
            <a:lvl1pPr algn="ctr">
              <a:spcAft>
                <a:spcPts val="600"/>
              </a:spcAft>
              <a:defRPr sz="1600" b="1">
                <a:solidFill>
                  <a:schemeClr val="tx1">
                    <a:lumMod val="50000"/>
                  </a:schemeClr>
                </a:solidFill>
              </a:defRPr>
            </a:lvl1pPr>
          </a:lstStyle>
          <a:p>
            <a:r>
              <a:rPr lang="en-US" sz="1200" dirty="0"/>
              <a:t>.2</a:t>
            </a:r>
          </a:p>
        </p:txBody>
      </p:sp>
      <p:sp>
        <p:nvSpPr>
          <p:cNvPr id="313" name="TextBox 312">
            <a:extLst>
              <a:ext uri="{FF2B5EF4-FFF2-40B4-BE49-F238E27FC236}">
                <a16:creationId xmlns:a16="http://schemas.microsoft.com/office/drawing/2014/main" id="{6A068791-9198-E84D-B029-4D35D91314FA}"/>
              </a:ext>
            </a:extLst>
          </p:cNvPr>
          <p:cNvSpPr txBox="1"/>
          <p:nvPr/>
        </p:nvSpPr>
        <p:spPr>
          <a:xfrm>
            <a:off x="3271780" y="2099381"/>
            <a:ext cx="290464" cy="184666"/>
          </a:xfrm>
          <a:prstGeom prst="rect">
            <a:avLst/>
          </a:prstGeom>
          <a:solidFill>
            <a:schemeClr val="bg1"/>
          </a:solidFill>
          <a:ln w="12700">
            <a:solidFill>
              <a:srgbClr val="0070C0"/>
            </a:solidFill>
          </a:ln>
        </p:spPr>
        <p:txBody>
          <a:bodyPr wrap="square" lIns="0" tIns="0" rIns="0" bIns="0" rtlCol="0">
            <a:spAutoFit/>
          </a:bodyPr>
          <a:lstStyle/>
          <a:p>
            <a:pPr algn="ctr">
              <a:spcAft>
                <a:spcPts val="600"/>
              </a:spcAft>
            </a:pPr>
            <a:r>
              <a:rPr lang="en-US" sz="1200" b="1" dirty="0">
                <a:solidFill>
                  <a:schemeClr val="tx1">
                    <a:lumMod val="50000"/>
                  </a:schemeClr>
                </a:solidFill>
              </a:rPr>
              <a:t>.3</a:t>
            </a:r>
          </a:p>
        </p:txBody>
      </p:sp>
      <p:sp>
        <p:nvSpPr>
          <p:cNvPr id="138" name="Freeform 137">
            <a:extLst>
              <a:ext uri="{FF2B5EF4-FFF2-40B4-BE49-F238E27FC236}">
                <a16:creationId xmlns:a16="http://schemas.microsoft.com/office/drawing/2014/main" id="{90380C0B-B0A4-864C-B3DB-781F5B6F66A0}"/>
              </a:ext>
            </a:extLst>
          </p:cNvPr>
          <p:cNvSpPr/>
          <p:nvPr/>
        </p:nvSpPr>
        <p:spPr>
          <a:xfrm rot="10800000">
            <a:off x="1696792" y="3137561"/>
            <a:ext cx="2587" cy="726141"/>
          </a:xfrm>
          <a:custGeom>
            <a:avLst/>
            <a:gdLst>
              <a:gd name="connsiteX0" fmla="*/ 2587 w 2587"/>
              <a:gd name="connsiteY0" fmla="*/ 726141 h 726141"/>
              <a:gd name="connsiteX1" fmla="*/ 2587 w 2587"/>
              <a:gd name="connsiteY1" fmla="*/ 0 h 726141"/>
            </a:gdLst>
            <a:ahLst/>
            <a:cxnLst>
              <a:cxn ang="0">
                <a:pos x="connsiteX0" y="connsiteY0"/>
              </a:cxn>
              <a:cxn ang="0">
                <a:pos x="connsiteX1" y="connsiteY1"/>
              </a:cxn>
            </a:cxnLst>
            <a:rect l="l" t="t" r="r" b="b"/>
            <a:pathLst>
              <a:path w="2587" h="726141">
                <a:moveTo>
                  <a:pt x="2587" y="726141"/>
                </a:moveTo>
                <a:cubicBezTo>
                  <a:pt x="346" y="425823"/>
                  <a:pt x="-1895" y="125506"/>
                  <a:pt x="2587" y="0"/>
                </a:cubicBezTo>
              </a:path>
            </a:pathLst>
          </a:custGeom>
          <a:noFill/>
          <a:ln w="38100">
            <a:solidFill>
              <a:srgbClr val="820024"/>
            </a:solidFill>
            <a:tailEnd type="stealth"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39" name="Freeform 138">
            <a:extLst>
              <a:ext uri="{FF2B5EF4-FFF2-40B4-BE49-F238E27FC236}">
                <a16:creationId xmlns:a16="http://schemas.microsoft.com/office/drawing/2014/main" id="{15F913D8-B913-F646-80E9-68D466B9EE9C}"/>
              </a:ext>
            </a:extLst>
          </p:cNvPr>
          <p:cNvSpPr/>
          <p:nvPr/>
        </p:nvSpPr>
        <p:spPr>
          <a:xfrm rot="10800000">
            <a:off x="1507970" y="4183170"/>
            <a:ext cx="6382394" cy="783753"/>
          </a:xfrm>
          <a:custGeom>
            <a:avLst/>
            <a:gdLst>
              <a:gd name="connsiteX0" fmla="*/ 4652683 w 4707028"/>
              <a:gd name="connsiteY0" fmla="*/ 618565 h 618565"/>
              <a:gd name="connsiteX1" fmla="*/ 4652683 w 4707028"/>
              <a:gd name="connsiteY1" fmla="*/ 282389 h 618565"/>
              <a:gd name="connsiteX2" fmla="*/ 4087906 w 4707028"/>
              <a:gd name="connsiteY2" fmla="*/ 242048 h 618565"/>
              <a:gd name="connsiteX3" fmla="*/ 2850777 w 4707028"/>
              <a:gd name="connsiteY3" fmla="*/ 268942 h 618565"/>
              <a:gd name="connsiteX4" fmla="*/ 1317812 w 4707028"/>
              <a:gd name="connsiteY4" fmla="*/ 255495 h 618565"/>
              <a:gd name="connsiteX5" fmla="*/ 793377 w 4707028"/>
              <a:gd name="connsiteY5" fmla="*/ 255495 h 618565"/>
              <a:gd name="connsiteX6" fmla="*/ 389965 w 4707028"/>
              <a:gd name="connsiteY6" fmla="*/ 242048 h 618565"/>
              <a:gd name="connsiteX7" fmla="*/ 121024 w 4707028"/>
              <a:gd name="connsiteY7" fmla="*/ 121024 h 618565"/>
              <a:gd name="connsiteX8" fmla="*/ 0 w 4707028"/>
              <a:gd name="connsiteY8" fmla="*/ 0 h 618565"/>
              <a:gd name="connsiteX0" fmla="*/ 4652683 w 4707028"/>
              <a:gd name="connsiteY0" fmla="*/ 834654 h 834654"/>
              <a:gd name="connsiteX1" fmla="*/ 4652683 w 4707028"/>
              <a:gd name="connsiteY1" fmla="*/ 498478 h 834654"/>
              <a:gd name="connsiteX2" fmla="*/ 4087906 w 4707028"/>
              <a:gd name="connsiteY2" fmla="*/ 458137 h 834654"/>
              <a:gd name="connsiteX3" fmla="*/ 2850777 w 4707028"/>
              <a:gd name="connsiteY3" fmla="*/ 485031 h 834654"/>
              <a:gd name="connsiteX4" fmla="*/ 1317812 w 4707028"/>
              <a:gd name="connsiteY4" fmla="*/ 471584 h 834654"/>
              <a:gd name="connsiteX5" fmla="*/ 793377 w 4707028"/>
              <a:gd name="connsiteY5" fmla="*/ 471584 h 834654"/>
              <a:gd name="connsiteX6" fmla="*/ 389965 w 4707028"/>
              <a:gd name="connsiteY6" fmla="*/ 458137 h 834654"/>
              <a:gd name="connsiteX7" fmla="*/ 121024 w 4707028"/>
              <a:gd name="connsiteY7" fmla="*/ 337113 h 834654"/>
              <a:gd name="connsiteX8" fmla="*/ 0 w 4707028"/>
              <a:gd name="connsiteY8" fmla="*/ 0 h 834654"/>
              <a:gd name="connsiteX0" fmla="*/ 4652683 w 4707028"/>
              <a:gd name="connsiteY0" fmla="*/ 834654 h 834654"/>
              <a:gd name="connsiteX1" fmla="*/ 4652683 w 4707028"/>
              <a:gd name="connsiteY1" fmla="*/ 498478 h 834654"/>
              <a:gd name="connsiteX2" fmla="*/ 4087906 w 4707028"/>
              <a:gd name="connsiteY2" fmla="*/ 458137 h 834654"/>
              <a:gd name="connsiteX3" fmla="*/ 2850777 w 4707028"/>
              <a:gd name="connsiteY3" fmla="*/ 485031 h 834654"/>
              <a:gd name="connsiteX4" fmla="*/ 1317812 w 4707028"/>
              <a:gd name="connsiteY4" fmla="*/ 579627 h 834654"/>
              <a:gd name="connsiteX5" fmla="*/ 793377 w 4707028"/>
              <a:gd name="connsiteY5" fmla="*/ 471584 h 834654"/>
              <a:gd name="connsiteX6" fmla="*/ 389965 w 4707028"/>
              <a:gd name="connsiteY6" fmla="*/ 458137 h 834654"/>
              <a:gd name="connsiteX7" fmla="*/ 121024 w 4707028"/>
              <a:gd name="connsiteY7" fmla="*/ 337113 h 834654"/>
              <a:gd name="connsiteX8" fmla="*/ 0 w 4707028"/>
              <a:gd name="connsiteY8" fmla="*/ 0 h 834654"/>
              <a:gd name="connsiteX0" fmla="*/ 4652683 w 4715152"/>
              <a:gd name="connsiteY0" fmla="*/ 834654 h 834654"/>
              <a:gd name="connsiteX1" fmla="*/ 4652683 w 4715152"/>
              <a:gd name="connsiteY1" fmla="*/ 498478 h 834654"/>
              <a:gd name="connsiteX2" fmla="*/ 3973533 w 4715152"/>
              <a:gd name="connsiteY2" fmla="*/ 535313 h 834654"/>
              <a:gd name="connsiteX3" fmla="*/ 2850777 w 4715152"/>
              <a:gd name="connsiteY3" fmla="*/ 485031 h 834654"/>
              <a:gd name="connsiteX4" fmla="*/ 1317812 w 4715152"/>
              <a:gd name="connsiteY4" fmla="*/ 579627 h 834654"/>
              <a:gd name="connsiteX5" fmla="*/ 793377 w 4715152"/>
              <a:gd name="connsiteY5" fmla="*/ 471584 h 834654"/>
              <a:gd name="connsiteX6" fmla="*/ 389965 w 4715152"/>
              <a:gd name="connsiteY6" fmla="*/ 458137 h 834654"/>
              <a:gd name="connsiteX7" fmla="*/ 121024 w 4715152"/>
              <a:gd name="connsiteY7" fmla="*/ 337113 h 834654"/>
              <a:gd name="connsiteX8" fmla="*/ 0 w 4715152"/>
              <a:gd name="connsiteY8" fmla="*/ 0 h 834654"/>
              <a:gd name="connsiteX0" fmla="*/ 4652683 w 4658013"/>
              <a:gd name="connsiteY0" fmla="*/ 834654 h 834654"/>
              <a:gd name="connsiteX1" fmla="*/ 4309564 w 4658013"/>
              <a:gd name="connsiteY1" fmla="*/ 544784 h 834654"/>
              <a:gd name="connsiteX2" fmla="*/ 3973533 w 4658013"/>
              <a:gd name="connsiteY2" fmla="*/ 535313 h 834654"/>
              <a:gd name="connsiteX3" fmla="*/ 2850777 w 4658013"/>
              <a:gd name="connsiteY3" fmla="*/ 485031 h 834654"/>
              <a:gd name="connsiteX4" fmla="*/ 1317812 w 4658013"/>
              <a:gd name="connsiteY4" fmla="*/ 579627 h 834654"/>
              <a:gd name="connsiteX5" fmla="*/ 793377 w 4658013"/>
              <a:gd name="connsiteY5" fmla="*/ 471584 h 834654"/>
              <a:gd name="connsiteX6" fmla="*/ 389965 w 4658013"/>
              <a:gd name="connsiteY6" fmla="*/ 458137 h 834654"/>
              <a:gd name="connsiteX7" fmla="*/ 121024 w 4658013"/>
              <a:gd name="connsiteY7" fmla="*/ 337113 h 834654"/>
              <a:gd name="connsiteX8" fmla="*/ 0 w 4658013"/>
              <a:gd name="connsiteY8" fmla="*/ 0 h 834654"/>
              <a:gd name="connsiteX0" fmla="*/ 4477311 w 4487247"/>
              <a:gd name="connsiteY0" fmla="*/ 850088 h 850088"/>
              <a:gd name="connsiteX1" fmla="*/ 4309564 w 4487247"/>
              <a:gd name="connsiteY1" fmla="*/ 544784 h 850088"/>
              <a:gd name="connsiteX2" fmla="*/ 3973533 w 4487247"/>
              <a:gd name="connsiteY2" fmla="*/ 535313 h 850088"/>
              <a:gd name="connsiteX3" fmla="*/ 2850777 w 4487247"/>
              <a:gd name="connsiteY3" fmla="*/ 485031 h 850088"/>
              <a:gd name="connsiteX4" fmla="*/ 1317812 w 4487247"/>
              <a:gd name="connsiteY4" fmla="*/ 579627 h 850088"/>
              <a:gd name="connsiteX5" fmla="*/ 793377 w 4487247"/>
              <a:gd name="connsiteY5" fmla="*/ 471584 h 850088"/>
              <a:gd name="connsiteX6" fmla="*/ 389965 w 4487247"/>
              <a:gd name="connsiteY6" fmla="*/ 458137 h 850088"/>
              <a:gd name="connsiteX7" fmla="*/ 121024 w 4487247"/>
              <a:gd name="connsiteY7" fmla="*/ 337113 h 850088"/>
              <a:gd name="connsiteX8" fmla="*/ 0 w 4487247"/>
              <a:gd name="connsiteY8" fmla="*/ 0 h 850088"/>
              <a:gd name="connsiteX0" fmla="*/ 4477311 w 4487247"/>
              <a:gd name="connsiteY0" fmla="*/ 850088 h 850088"/>
              <a:gd name="connsiteX1" fmla="*/ 4309564 w 4487247"/>
              <a:gd name="connsiteY1" fmla="*/ 544784 h 850088"/>
              <a:gd name="connsiteX2" fmla="*/ 3973533 w 4487247"/>
              <a:gd name="connsiteY2" fmla="*/ 535313 h 850088"/>
              <a:gd name="connsiteX3" fmla="*/ 2827902 w 4487247"/>
              <a:gd name="connsiteY3" fmla="*/ 546771 h 850088"/>
              <a:gd name="connsiteX4" fmla="*/ 1317812 w 4487247"/>
              <a:gd name="connsiteY4" fmla="*/ 579627 h 850088"/>
              <a:gd name="connsiteX5" fmla="*/ 793377 w 4487247"/>
              <a:gd name="connsiteY5" fmla="*/ 471584 h 850088"/>
              <a:gd name="connsiteX6" fmla="*/ 389965 w 4487247"/>
              <a:gd name="connsiteY6" fmla="*/ 458137 h 850088"/>
              <a:gd name="connsiteX7" fmla="*/ 121024 w 4487247"/>
              <a:gd name="connsiteY7" fmla="*/ 337113 h 850088"/>
              <a:gd name="connsiteX8" fmla="*/ 0 w 4487247"/>
              <a:gd name="connsiteY8" fmla="*/ 0 h 850088"/>
              <a:gd name="connsiteX0" fmla="*/ 4477311 w 4487247"/>
              <a:gd name="connsiteY0" fmla="*/ 850088 h 850088"/>
              <a:gd name="connsiteX1" fmla="*/ 4309564 w 4487247"/>
              <a:gd name="connsiteY1" fmla="*/ 544784 h 850088"/>
              <a:gd name="connsiteX2" fmla="*/ 3973533 w 4487247"/>
              <a:gd name="connsiteY2" fmla="*/ 535313 h 850088"/>
              <a:gd name="connsiteX3" fmla="*/ 2827902 w 4487247"/>
              <a:gd name="connsiteY3" fmla="*/ 546771 h 850088"/>
              <a:gd name="connsiteX4" fmla="*/ 1531308 w 4487247"/>
              <a:gd name="connsiteY4" fmla="*/ 517888 h 850088"/>
              <a:gd name="connsiteX5" fmla="*/ 793377 w 4487247"/>
              <a:gd name="connsiteY5" fmla="*/ 471584 h 850088"/>
              <a:gd name="connsiteX6" fmla="*/ 389965 w 4487247"/>
              <a:gd name="connsiteY6" fmla="*/ 458137 h 850088"/>
              <a:gd name="connsiteX7" fmla="*/ 121024 w 4487247"/>
              <a:gd name="connsiteY7" fmla="*/ 337113 h 850088"/>
              <a:gd name="connsiteX8" fmla="*/ 0 w 4487247"/>
              <a:gd name="connsiteY8" fmla="*/ 0 h 850088"/>
              <a:gd name="connsiteX0" fmla="*/ 4477311 w 4487247"/>
              <a:gd name="connsiteY0" fmla="*/ 850088 h 850088"/>
              <a:gd name="connsiteX1" fmla="*/ 4309564 w 4487247"/>
              <a:gd name="connsiteY1" fmla="*/ 544784 h 850088"/>
              <a:gd name="connsiteX2" fmla="*/ 3973533 w 4487247"/>
              <a:gd name="connsiteY2" fmla="*/ 535313 h 850088"/>
              <a:gd name="connsiteX3" fmla="*/ 2827902 w 4487247"/>
              <a:gd name="connsiteY3" fmla="*/ 546771 h 850088"/>
              <a:gd name="connsiteX4" fmla="*/ 1531308 w 4487247"/>
              <a:gd name="connsiteY4" fmla="*/ 517888 h 850088"/>
              <a:gd name="connsiteX5" fmla="*/ 740002 w 4487247"/>
              <a:gd name="connsiteY5" fmla="*/ 517888 h 850088"/>
              <a:gd name="connsiteX6" fmla="*/ 389965 w 4487247"/>
              <a:gd name="connsiteY6" fmla="*/ 458137 h 850088"/>
              <a:gd name="connsiteX7" fmla="*/ 121024 w 4487247"/>
              <a:gd name="connsiteY7" fmla="*/ 337113 h 850088"/>
              <a:gd name="connsiteX8" fmla="*/ 0 w 4487247"/>
              <a:gd name="connsiteY8" fmla="*/ 0 h 850088"/>
              <a:gd name="connsiteX0" fmla="*/ 4493657 w 4503593"/>
              <a:gd name="connsiteY0" fmla="*/ 850088 h 850088"/>
              <a:gd name="connsiteX1" fmla="*/ 4325910 w 4503593"/>
              <a:gd name="connsiteY1" fmla="*/ 544784 h 850088"/>
              <a:gd name="connsiteX2" fmla="*/ 3989879 w 4503593"/>
              <a:gd name="connsiteY2" fmla="*/ 535313 h 850088"/>
              <a:gd name="connsiteX3" fmla="*/ 2844248 w 4503593"/>
              <a:gd name="connsiteY3" fmla="*/ 546771 h 850088"/>
              <a:gd name="connsiteX4" fmla="*/ 1547654 w 4503593"/>
              <a:gd name="connsiteY4" fmla="*/ 517888 h 850088"/>
              <a:gd name="connsiteX5" fmla="*/ 756348 w 4503593"/>
              <a:gd name="connsiteY5" fmla="*/ 517888 h 850088"/>
              <a:gd name="connsiteX6" fmla="*/ 406311 w 4503593"/>
              <a:gd name="connsiteY6" fmla="*/ 458137 h 850088"/>
              <a:gd name="connsiteX7" fmla="*/ 6517 w 4503593"/>
              <a:gd name="connsiteY7" fmla="*/ 417861 h 850088"/>
              <a:gd name="connsiteX8" fmla="*/ 137370 w 4503593"/>
              <a:gd name="connsiteY8" fmla="*/ 337113 h 850088"/>
              <a:gd name="connsiteX9" fmla="*/ 16346 w 4503593"/>
              <a:gd name="connsiteY9" fmla="*/ 0 h 850088"/>
              <a:gd name="connsiteX0" fmla="*/ 4493657 w 4503593"/>
              <a:gd name="connsiteY0" fmla="*/ 850088 h 850088"/>
              <a:gd name="connsiteX1" fmla="*/ 4325910 w 4503593"/>
              <a:gd name="connsiteY1" fmla="*/ 544784 h 850088"/>
              <a:gd name="connsiteX2" fmla="*/ 3989879 w 4503593"/>
              <a:gd name="connsiteY2" fmla="*/ 535313 h 850088"/>
              <a:gd name="connsiteX3" fmla="*/ 2844248 w 4503593"/>
              <a:gd name="connsiteY3" fmla="*/ 546771 h 850088"/>
              <a:gd name="connsiteX4" fmla="*/ 1547654 w 4503593"/>
              <a:gd name="connsiteY4" fmla="*/ 517888 h 850088"/>
              <a:gd name="connsiteX5" fmla="*/ 756348 w 4503593"/>
              <a:gd name="connsiteY5" fmla="*/ 517888 h 850088"/>
              <a:gd name="connsiteX6" fmla="*/ 330063 w 4503593"/>
              <a:gd name="connsiteY6" fmla="*/ 473571 h 850088"/>
              <a:gd name="connsiteX7" fmla="*/ 6517 w 4503593"/>
              <a:gd name="connsiteY7" fmla="*/ 417861 h 850088"/>
              <a:gd name="connsiteX8" fmla="*/ 137370 w 4503593"/>
              <a:gd name="connsiteY8" fmla="*/ 337113 h 850088"/>
              <a:gd name="connsiteX9" fmla="*/ 16346 w 4503593"/>
              <a:gd name="connsiteY9" fmla="*/ 0 h 850088"/>
              <a:gd name="connsiteX0" fmla="*/ 4583689 w 4593625"/>
              <a:gd name="connsiteY0" fmla="*/ 850088 h 850088"/>
              <a:gd name="connsiteX1" fmla="*/ 4415942 w 4593625"/>
              <a:gd name="connsiteY1" fmla="*/ 544784 h 850088"/>
              <a:gd name="connsiteX2" fmla="*/ 4079911 w 4593625"/>
              <a:gd name="connsiteY2" fmla="*/ 535313 h 850088"/>
              <a:gd name="connsiteX3" fmla="*/ 2934280 w 4593625"/>
              <a:gd name="connsiteY3" fmla="*/ 546771 h 850088"/>
              <a:gd name="connsiteX4" fmla="*/ 1637686 w 4593625"/>
              <a:gd name="connsiteY4" fmla="*/ 517888 h 850088"/>
              <a:gd name="connsiteX5" fmla="*/ 846380 w 4593625"/>
              <a:gd name="connsiteY5" fmla="*/ 517888 h 850088"/>
              <a:gd name="connsiteX6" fmla="*/ 420095 w 4593625"/>
              <a:gd name="connsiteY6" fmla="*/ 473571 h 850088"/>
              <a:gd name="connsiteX7" fmla="*/ 96549 w 4593625"/>
              <a:gd name="connsiteY7" fmla="*/ 417861 h 850088"/>
              <a:gd name="connsiteX8" fmla="*/ 13906 w 4593625"/>
              <a:gd name="connsiteY8" fmla="*/ 337114 h 850088"/>
              <a:gd name="connsiteX9" fmla="*/ 106378 w 4593625"/>
              <a:gd name="connsiteY9" fmla="*/ 0 h 850088"/>
              <a:gd name="connsiteX0" fmla="*/ 4598123 w 4608059"/>
              <a:gd name="connsiteY0" fmla="*/ 834653 h 834653"/>
              <a:gd name="connsiteX1" fmla="*/ 4430376 w 4608059"/>
              <a:gd name="connsiteY1" fmla="*/ 529349 h 834653"/>
              <a:gd name="connsiteX2" fmla="*/ 4094345 w 4608059"/>
              <a:gd name="connsiteY2" fmla="*/ 519878 h 834653"/>
              <a:gd name="connsiteX3" fmla="*/ 2948714 w 4608059"/>
              <a:gd name="connsiteY3" fmla="*/ 531336 h 834653"/>
              <a:gd name="connsiteX4" fmla="*/ 1652120 w 4608059"/>
              <a:gd name="connsiteY4" fmla="*/ 502453 h 834653"/>
              <a:gd name="connsiteX5" fmla="*/ 860814 w 4608059"/>
              <a:gd name="connsiteY5" fmla="*/ 502453 h 834653"/>
              <a:gd name="connsiteX6" fmla="*/ 434529 w 4608059"/>
              <a:gd name="connsiteY6" fmla="*/ 458136 h 834653"/>
              <a:gd name="connsiteX7" fmla="*/ 110983 w 4608059"/>
              <a:gd name="connsiteY7" fmla="*/ 402426 h 834653"/>
              <a:gd name="connsiteX8" fmla="*/ 28340 w 4608059"/>
              <a:gd name="connsiteY8" fmla="*/ 321679 h 834653"/>
              <a:gd name="connsiteX9" fmla="*/ 6439 w 4608059"/>
              <a:gd name="connsiteY9" fmla="*/ 0 h 834653"/>
              <a:gd name="connsiteX0" fmla="*/ 4598123 w 4608059"/>
              <a:gd name="connsiteY0" fmla="*/ 834653 h 834653"/>
              <a:gd name="connsiteX1" fmla="*/ 4430376 w 4608059"/>
              <a:gd name="connsiteY1" fmla="*/ 529349 h 834653"/>
              <a:gd name="connsiteX2" fmla="*/ 4094345 w 4608059"/>
              <a:gd name="connsiteY2" fmla="*/ 519878 h 834653"/>
              <a:gd name="connsiteX3" fmla="*/ 2948714 w 4608059"/>
              <a:gd name="connsiteY3" fmla="*/ 531336 h 834653"/>
              <a:gd name="connsiteX4" fmla="*/ 1652120 w 4608059"/>
              <a:gd name="connsiteY4" fmla="*/ 502453 h 834653"/>
              <a:gd name="connsiteX5" fmla="*/ 860814 w 4608059"/>
              <a:gd name="connsiteY5" fmla="*/ 502453 h 834653"/>
              <a:gd name="connsiteX6" fmla="*/ 434529 w 4608059"/>
              <a:gd name="connsiteY6" fmla="*/ 458136 h 834653"/>
              <a:gd name="connsiteX7" fmla="*/ 34734 w 4608059"/>
              <a:gd name="connsiteY7" fmla="*/ 448730 h 834653"/>
              <a:gd name="connsiteX8" fmla="*/ 28340 w 4608059"/>
              <a:gd name="connsiteY8" fmla="*/ 321679 h 834653"/>
              <a:gd name="connsiteX9" fmla="*/ 6439 w 4608059"/>
              <a:gd name="connsiteY9" fmla="*/ 0 h 834653"/>
              <a:gd name="connsiteX0" fmla="*/ 4598123 w 4608059"/>
              <a:gd name="connsiteY0" fmla="*/ 834653 h 834653"/>
              <a:gd name="connsiteX1" fmla="*/ 4430376 w 4608059"/>
              <a:gd name="connsiteY1" fmla="*/ 529349 h 834653"/>
              <a:gd name="connsiteX2" fmla="*/ 4094345 w 4608059"/>
              <a:gd name="connsiteY2" fmla="*/ 519878 h 834653"/>
              <a:gd name="connsiteX3" fmla="*/ 2948714 w 4608059"/>
              <a:gd name="connsiteY3" fmla="*/ 531336 h 834653"/>
              <a:gd name="connsiteX4" fmla="*/ 1652120 w 4608059"/>
              <a:gd name="connsiteY4" fmla="*/ 502453 h 834653"/>
              <a:gd name="connsiteX5" fmla="*/ 860814 w 4608059"/>
              <a:gd name="connsiteY5" fmla="*/ 502453 h 834653"/>
              <a:gd name="connsiteX6" fmla="*/ 404029 w 4608059"/>
              <a:gd name="connsiteY6" fmla="*/ 550745 h 834653"/>
              <a:gd name="connsiteX7" fmla="*/ 34734 w 4608059"/>
              <a:gd name="connsiteY7" fmla="*/ 448730 h 834653"/>
              <a:gd name="connsiteX8" fmla="*/ 28340 w 4608059"/>
              <a:gd name="connsiteY8" fmla="*/ 321679 h 834653"/>
              <a:gd name="connsiteX9" fmla="*/ 6439 w 4608059"/>
              <a:gd name="connsiteY9" fmla="*/ 0 h 834653"/>
              <a:gd name="connsiteX0" fmla="*/ 4598123 w 4608059"/>
              <a:gd name="connsiteY0" fmla="*/ 834653 h 834653"/>
              <a:gd name="connsiteX1" fmla="*/ 4430376 w 4608059"/>
              <a:gd name="connsiteY1" fmla="*/ 529349 h 834653"/>
              <a:gd name="connsiteX2" fmla="*/ 4094345 w 4608059"/>
              <a:gd name="connsiteY2" fmla="*/ 519878 h 834653"/>
              <a:gd name="connsiteX3" fmla="*/ 2948714 w 4608059"/>
              <a:gd name="connsiteY3" fmla="*/ 531336 h 834653"/>
              <a:gd name="connsiteX4" fmla="*/ 1652120 w 4608059"/>
              <a:gd name="connsiteY4" fmla="*/ 502453 h 834653"/>
              <a:gd name="connsiteX5" fmla="*/ 860814 w 4608059"/>
              <a:gd name="connsiteY5" fmla="*/ 502453 h 834653"/>
              <a:gd name="connsiteX6" fmla="*/ 404029 w 4608059"/>
              <a:gd name="connsiteY6" fmla="*/ 550745 h 834653"/>
              <a:gd name="connsiteX7" fmla="*/ 118608 w 4608059"/>
              <a:gd name="connsiteY7" fmla="*/ 464166 h 834653"/>
              <a:gd name="connsiteX8" fmla="*/ 28340 w 4608059"/>
              <a:gd name="connsiteY8" fmla="*/ 321679 h 834653"/>
              <a:gd name="connsiteX9" fmla="*/ 6439 w 4608059"/>
              <a:gd name="connsiteY9" fmla="*/ 0 h 834653"/>
              <a:gd name="connsiteX0" fmla="*/ 4598123 w 4608059"/>
              <a:gd name="connsiteY0" fmla="*/ 834653 h 834653"/>
              <a:gd name="connsiteX1" fmla="*/ 4430376 w 4608059"/>
              <a:gd name="connsiteY1" fmla="*/ 529349 h 834653"/>
              <a:gd name="connsiteX2" fmla="*/ 4094345 w 4608059"/>
              <a:gd name="connsiteY2" fmla="*/ 519878 h 834653"/>
              <a:gd name="connsiteX3" fmla="*/ 2948714 w 4608059"/>
              <a:gd name="connsiteY3" fmla="*/ 531336 h 834653"/>
              <a:gd name="connsiteX4" fmla="*/ 1652120 w 4608059"/>
              <a:gd name="connsiteY4" fmla="*/ 502453 h 834653"/>
              <a:gd name="connsiteX5" fmla="*/ 860814 w 4608059"/>
              <a:gd name="connsiteY5" fmla="*/ 502453 h 834653"/>
              <a:gd name="connsiteX6" fmla="*/ 518767 w 4608059"/>
              <a:gd name="connsiteY6" fmla="*/ 526847 h 834653"/>
              <a:gd name="connsiteX7" fmla="*/ 118608 w 4608059"/>
              <a:gd name="connsiteY7" fmla="*/ 464166 h 834653"/>
              <a:gd name="connsiteX8" fmla="*/ 28340 w 4608059"/>
              <a:gd name="connsiteY8" fmla="*/ 321679 h 834653"/>
              <a:gd name="connsiteX9" fmla="*/ 6439 w 4608059"/>
              <a:gd name="connsiteY9" fmla="*/ 0 h 834653"/>
              <a:gd name="connsiteX0" fmla="*/ 4598123 w 4608059"/>
              <a:gd name="connsiteY0" fmla="*/ 834653 h 834653"/>
              <a:gd name="connsiteX1" fmla="*/ 4430376 w 4608059"/>
              <a:gd name="connsiteY1" fmla="*/ 529349 h 834653"/>
              <a:gd name="connsiteX2" fmla="*/ 4094345 w 4608059"/>
              <a:gd name="connsiteY2" fmla="*/ 519878 h 834653"/>
              <a:gd name="connsiteX3" fmla="*/ 2948714 w 4608059"/>
              <a:gd name="connsiteY3" fmla="*/ 531336 h 834653"/>
              <a:gd name="connsiteX4" fmla="*/ 1652120 w 4608059"/>
              <a:gd name="connsiteY4" fmla="*/ 502453 h 834653"/>
              <a:gd name="connsiteX5" fmla="*/ 860814 w 4608059"/>
              <a:gd name="connsiteY5" fmla="*/ 502453 h 834653"/>
              <a:gd name="connsiteX6" fmla="*/ 518767 w 4608059"/>
              <a:gd name="connsiteY6" fmla="*/ 526847 h 834653"/>
              <a:gd name="connsiteX7" fmla="*/ 363382 w 4608059"/>
              <a:gd name="connsiteY7" fmla="*/ 213251 h 834653"/>
              <a:gd name="connsiteX8" fmla="*/ 28340 w 4608059"/>
              <a:gd name="connsiteY8" fmla="*/ 321679 h 834653"/>
              <a:gd name="connsiteX9" fmla="*/ 6439 w 4608059"/>
              <a:gd name="connsiteY9" fmla="*/ 0 h 834653"/>
              <a:gd name="connsiteX0" fmla="*/ 4591684 w 4601620"/>
              <a:gd name="connsiteY0" fmla="*/ 834653 h 834653"/>
              <a:gd name="connsiteX1" fmla="*/ 4423937 w 4601620"/>
              <a:gd name="connsiteY1" fmla="*/ 529349 h 834653"/>
              <a:gd name="connsiteX2" fmla="*/ 4087906 w 4601620"/>
              <a:gd name="connsiteY2" fmla="*/ 519878 h 834653"/>
              <a:gd name="connsiteX3" fmla="*/ 2942275 w 4601620"/>
              <a:gd name="connsiteY3" fmla="*/ 531336 h 834653"/>
              <a:gd name="connsiteX4" fmla="*/ 1645681 w 4601620"/>
              <a:gd name="connsiteY4" fmla="*/ 502453 h 834653"/>
              <a:gd name="connsiteX5" fmla="*/ 854375 w 4601620"/>
              <a:gd name="connsiteY5" fmla="*/ 502453 h 834653"/>
              <a:gd name="connsiteX6" fmla="*/ 512328 w 4601620"/>
              <a:gd name="connsiteY6" fmla="*/ 526847 h 834653"/>
              <a:gd name="connsiteX7" fmla="*/ 356943 w 4601620"/>
              <a:gd name="connsiteY7" fmla="*/ 213251 h 834653"/>
              <a:gd name="connsiteX8" fmla="*/ 159586 w 4601620"/>
              <a:gd name="connsiteY8" fmla="*/ 297783 h 834653"/>
              <a:gd name="connsiteX9" fmla="*/ 0 w 4601620"/>
              <a:gd name="connsiteY9" fmla="*/ 0 h 834653"/>
              <a:gd name="connsiteX0" fmla="*/ 4591684 w 4601620"/>
              <a:gd name="connsiteY0" fmla="*/ 834653 h 834653"/>
              <a:gd name="connsiteX1" fmla="*/ 4423937 w 4601620"/>
              <a:gd name="connsiteY1" fmla="*/ 529349 h 834653"/>
              <a:gd name="connsiteX2" fmla="*/ 4087906 w 4601620"/>
              <a:gd name="connsiteY2" fmla="*/ 519878 h 834653"/>
              <a:gd name="connsiteX3" fmla="*/ 2942275 w 4601620"/>
              <a:gd name="connsiteY3" fmla="*/ 531336 h 834653"/>
              <a:gd name="connsiteX4" fmla="*/ 1645681 w 4601620"/>
              <a:gd name="connsiteY4" fmla="*/ 502453 h 834653"/>
              <a:gd name="connsiteX5" fmla="*/ 854375 w 4601620"/>
              <a:gd name="connsiteY5" fmla="*/ 502453 h 834653"/>
              <a:gd name="connsiteX6" fmla="*/ 512328 w 4601620"/>
              <a:gd name="connsiteY6" fmla="*/ 526847 h 834653"/>
              <a:gd name="connsiteX7" fmla="*/ 441084 w 4601620"/>
              <a:gd name="connsiteY7" fmla="*/ 308838 h 834653"/>
              <a:gd name="connsiteX8" fmla="*/ 159586 w 4601620"/>
              <a:gd name="connsiteY8" fmla="*/ 297783 h 834653"/>
              <a:gd name="connsiteX9" fmla="*/ 0 w 4601620"/>
              <a:gd name="connsiteY9" fmla="*/ 0 h 834653"/>
              <a:gd name="connsiteX0" fmla="*/ 4591684 w 4601620"/>
              <a:gd name="connsiteY0" fmla="*/ 834653 h 834653"/>
              <a:gd name="connsiteX1" fmla="*/ 4423937 w 4601620"/>
              <a:gd name="connsiteY1" fmla="*/ 529349 h 834653"/>
              <a:gd name="connsiteX2" fmla="*/ 4087906 w 4601620"/>
              <a:gd name="connsiteY2" fmla="*/ 519878 h 834653"/>
              <a:gd name="connsiteX3" fmla="*/ 2942275 w 4601620"/>
              <a:gd name="connsiteY3" fmla="*/ 531336 h 834653"/>
              <a:gd name="connsiteX4" fmla="*/ 1645681 w 4601620"/>
              <a:gd name="connsiteY4" fmla="*/ 502453 h 834653"/>
              <a:gd name="connsiteX5" fmla="*/ 854375 w 4601620"/>
              <a:gd name="connsiteY5" fmla="*/ 502453 h 834653"/>
              <a:gd name="connsiteX6" fmla="*/ 1177808 w 4601620"/>
              <a:gd name="connsiteY6" fmla="*/ 287881 h 834653"/>
              <a:gd name="connsiteX7" fmla="*/ 441084 w 4601620"/>
              <a:gd name="connsiteY7" fmla="*/ 308838 h 834653"/>
              <a:gd name="connsiteX8" fmla="*/ 159586 w 4601620"/>
              <a:gd name="connsiteY8" fmla="*/ 297783 h 834653"/>
              <a:gd name="connsiteX9" fmla="*/ 0 w 4601620"/>
              <a:gd name="connsiteY9" fmla="*/ 0 h 834653"/>
              <a:gd name="connsiteX0" fmla="*/ 4591684 w 4601620"/>
              <a:gd name="connsiteY0" fmla="*/ 834653 h 834653"/>
              <a:gd name="connsiteX1" fmla="*/ 4423937 w 4601620"/>
              <a:gd name="connsiteY1" fmla="*/ 529349 h 834653"/>
              <a:gd name="connsiteX2" fmla="*/ 4087906 w 4601620"/>
              <a:gd name="connsiteY2" fmla="*/ 519878 h 834653"/>
              <a:gd name="connsiteX3" fmla="*/ 2942275 w 4601620"/>
              <a:gd name="connsiteY3" fmla="*/ 531336 h 834653"/>
              <a:gd name="connsiteX4" fmla="*/ 1645681 w 4601620"/>
              <a:gd name="connsiteY4" fmla="*/ 502453 h 834653"/>
              <a:gd name="connsiteX5" fmla="*/ 1657542 w 4601620"/>
              <a:gd name="connsiteY5" fmla="*/ 251539 h 834653"/>
              <a:gd name="connsiteX6" fmla="*/ 1177808 w 4601620"/>
              <a:gd name="connsiteY6" fmla="*/ 287881 h 834653"/>
              <a:gd name="connsiteX7" fmla="*/ 441084 w 4601620"/>
              <a:gd name="connsiteY7" fmla="*/ 308838 h 834653"/>
              <a:gd name="connsiteX8" fmla="*/ 159586 w 4601620"/>
              <a:gd name="connsiteY8" fmla="*/ 297783 h 834653"/>
              <a:gd name="connsiteX9" fmla="*/ 0 w 4601620"/>
              <a:gd name="connsiteY9" fmla="*/ 0 h 834653"/>
              <a:gd name="connsiteX0" fmla="*/ 4591684 w 4601620"/>
              <a:gd name="connsiteY0" fmla="*/ 834653 h 834653"/>
              <a:gd name="connsiteX1" fmla="*/ 4423937 w 4601620"/>
              <a:gd name="connsiteY1" fmla="*/ 529349 h 834653"/>
              <a:gd name="connsiteX2" fmla="*/ 4087906 w 4601620"/>
              <a:gd name="connsiteY2" fmla="*/ 519878 h 834653"/>
              <a:gd name="connsiteX3" fmla="*/ 2942275 w 4601620"/>
              <a:gd name="connsiteY3" fmla="*/ 531336 h 834653"/>
              <a:gd name="connsiteX4" fmla="*/ 2280565 w 4601620"/>
              <a:gd name="connsiteY4" fmla="*/ 251540 h 834653"/>
              <a:gd name="connsiteX5" fmla="*/ 1657542 w 4601620"/>
              <a:gd name="connsiteY5" fmla="*/ 251539 h 834653"/>
              <a:gd name="connsiteX6" fmla="*/ 1177808 w 4601620"/>
              <a:gd name="connsiteY6" fmla="*/ 287881 h 834653"/>
              <a:gd name="connsiteX7" fmla="*/ 441084 w 4601620"/>
              <a:gd name="connsiteY7" fmla="*/ 308838 h 834653"/>
              <a:gd name="connsiteX8" fmla="*/ 159586 w 4601620"/>
              <a:gd name="connsiteY8" fmla="*/ 297783 h 834653"/>
              <a:gd name="connsiteX9" fmla="*/ 0 w 4601620"/>
              <a:gd name="connsiteY9" fmla="*/ 0 h 834653"/>
              <a:gd name="connsiteX0" fmla="*/ 4591684 w 4601620"/>
              <a:gd name="connsiteY0" fmla="*/ 834653 h 834653"/>
              <a:gd name="connsiteX1" fmla="*/ 4423937 w 4601620"/>
              <a:gd name="connsiteY1" fmla="*/ 529349 h 834653"/>
              <a:gd name="connsiteX2" fmla="*/ 4087906 w 4601620"/>
              <a:gd name="connsiteY2" fmla="*/ 519878 h 834653"/>
              <a:gd name="connsiteX3" fmla="*/ 2942275 w 4601620"/>
              <a:gd name="connsiteY3" fmla="*/ 531336 h 834653"/>
              <a:gd name="connsiteX4" fmla="*/ 2280565 w 4601620"/>
              <a:gd name="connsiteY4" fmla="*/ 251540 h 834653"/>
              <a:gd name="connsiteX5" fmla="*/ 1657542 w 4601620"/>
              <a:gd name="connsiteY5" fmla="*/ 251539 h 834653"/>
              <a:gd name="connsiteX6" fmla="*/ 1177808 w 4601620"/>
              <a:gd name="connsiteY6" fmla="*/ 287881 h 834653"/>
              <a:gd name="connsiteX7" fmla="*/ 525226 w 4601620"/>
              <a:gd name="connsiteY7" fmla="*/ 249096 h 834653"/>
              <a:gd name="connsiteX8" fmla="*/ 159586 w 4601620"/>
              <a:gd name="connsiteY8" fmla="*/ 297783 h 834653"/>
              <a:gd name="connsiteX9" fmla="*/ 0 w 4601620"/>
              <a:gd name="connsiteY9" fmla="*/ 0 h 834653"/>
              <a:gd name="connsiteX0" fmla="*/ 4591684 w 4601620"/>
              <a:gd name="connsiteY0" fmla="*/ 834653 h 834653"/>
              <a:gd name="connsiteX1" fmla="*/ 4423937 w 4601620"/>
              <a:gd name="connsiteY1" fmla="*/ 529349 h 834653"/>
              <a:gd name="connsiteX2" fmla="*/ 4087906 w 4601620"/>
              <a:gd name="connsiteY2" fmla="*/ 519878 h 834653"/>
              <a:gd name="connsiteX3" fmla="*/ 2942275 w 4601620"/>
              <a:gd name="connsiteY3" fmla="*/ 531336 h 834653"/>
              <a:gd name="connsiteX4" fmla="*/ 2280565 w 4601620"/>
              <a:gd name="connsiteY4" fmla="*/ 251540 h 834653"/>
              <a:gd name="connsiteX5" fmla="*/ 1657542 w 4601620"/>
              <a:gd name="connsiteY5" fmla="*/ 251539 h 834653"/>
              <a:gd name="connsiteX6" fmla="*/ 1177808 w 4601620"/>
              <a:gd name="connsiteY6" fmla="*/ 287881 h 834653"/>
              <a:gd name="connsiteX7" fmla="*/ 525226 w 4601620"/>
              <a:gd name="connsiteY7" fmla="*/ 249096 h 834653"/>
              <a:gd name="connsiteX8" fmla="*/ 213131 w 4601620"/>
              <a:gd name="connsiteY8" fmla="*/ 226093 h 834653"/>
              <a:gd name="connsiteX9" fmla="*/ 0 w 4601620"/>
              <a:gd name="connsiteY9" fmla="*/ 0 h 834653"/>
              <a:gd name="connsiteX0" fmla="*/ 4591684 w 4601620"/>
              <a:gd name="connsiteY0" fmla="*/ 834653 h 834653"/>
              <a:gd name="connsiteX1" fmla="*/ 4423937 w 4601620"/>
              <a:gd name="connsiteY1" fmla="*/ 529349 h 834653"/>
              <a:gd name="connsiteX2" fmla="*/ 4087906 w 4601620"/>
              <a:gd name="connsiteY2" fmla="*/ 519878 h 834653"/>
              <a:gd name="connsiteX3" fmla="*/ 2942275 w 4601620"/>
              <a:gd name="connsiteY3" fmla="*/ 531336 h 834653"/>
              <a:gd name="connsiteX4" fmla="*/ 2280565 w 4601620"/>
              <a:gd name="connsiteY4" fmla="*/ 251540 h 834653"/>
              <a:gd name="connsiteX5" fmla="*/ 1657542 w 4601620"/>
              <a:gd name="connsiteY5" fmla="*/ 251539 h 834653"/>
              <a:gd name="connsiteX6" fmla="*/ 1177808 w 4601620"/>
              <a:gd name="connsiteY6" fmla="*/ 240089 h 834653"/>
              <a:gd name="connsiteX7" fmla="*/ 525226 w 4601620"/>
              <a:gd name="connsiteY7" fmla="*/ 249096 h 834653"/>
              <a:gd name="connsiteX8" fmla="*/ 213131 w 4601620"/>
              <a:gd name="connsiteY8" fmla="*/ 226093 h 834653"/>
              <a:gd name="connsiteX9" fmla="*/ 0 w 4601620"/>
              <a:gd name="connsiteY9" fmla="*/ 0 h 834653"/>
              <a:gd name="connsiteX0" fmla="*/ 4591684 w 4601620"/>
              <a:gd name="connsiteY0" fmla="*/ 834653 h 834653"/>
              <a:gd name="connsiteX1" fmla="*/ 4423937 w 4601620"/>
              <a:gd name="connsiteY1" fmla="*/ 529349 h 834653"/>
              <a:gd name="connsiteX2" fmla="*/ 4087906 w 4601620"/>
              <a:gd name="connsiteY2" fmla="*/ 519878 h 834653"/>
              <a:gd name="connsiteX3" fmla="*/ 3164101 w 4601620"/>
              <a:gd name="connsiteY3" fmla="*/ 256526 h 834653"/>
              <a:gd name="connsiteX4" fmla="*/ 2280565 w 4601620"/>
              <a:gd name="connsiteY4" fmla="*/ 251540 h 834653"/>
              <a:gd name="connsiteX5" fmla="*/ 1657542 w 4601620"/>
              <a:gd name="connsiteY5" fmla="*/ 251539 h 834653"/>
              <a:gd name="connsiteX6" fmla="*/ 1177808 w 4601620"/>
              <a:gd name="connsiteY6" fmla="*/ 240089 h 834653"/>
              <a:gd name="connsiteX7" fmla="*/ 525226 w 4601620"/>
              <a:gd name="connsiteY7" fmla="*/ 249096 h 834653"/>
              <a:gd name="connsiteX8" fmla="*/ 213131 w 4601620"/>
              <a:gd name="connsiteY8" fmla="*/ 226093 h 834653"/>
              <a:gd name="connsiteX9" fmla="*/ 0 w 4601620"/>
              <a:gd name="connsiteY9" fmla="*/ 0 h 834653"/>
              <a:gd name="connsiteX0" fmla="*/ 4591684 w 4600445"/>
              <a:gd name="connsiteY0" fmla="*/ 834653 h 834653"/>
              <a:gd name="connsiteX1" fmla="*/ 4423937 w 4600445"/>
              <a:gd name="connsiteY1" fmla="*/ 529349 h 834653"/>
              <a:gd name="connsiteX2" fmla="*/ 4233241 w 4600445"/>
              <a:gd name="connsiteY2" fmla="*/ 280912 h 834653"/>
              <a:gd name="connsiteX3" fmla="*/ 3164101 w 4600445"/>
              <a:gd name="connsiteY3" fmla="*/ 256526 h 834653"/>
              <a:gd name="connsiteX4" fmla="*/ 2280565 w 4600445"/>
              <a:gd name="connsiteY4" fmla="*/ 251540 h 834653"/>
              <a:gd name="connsiteX5" fmla="*/ 1657542 w 4600445"/>
              <a:gd name="connsiteY5" fmla="*/ 251539 h 834653"/>
              <a:gd name="connsiteX6" fmla="*/ 1177808 w 4600445"/>
              <a:gd name="connsiteY6" fmla="*/ 240089 h 834653"/>
              <a:gd name="connsiteX7" fmla="*/ 525226 w 4600445"/>
              <a:gd name="connsiteY7" fmla="*/ 249096 h 834653"/>
              <a:gd name="connsiteX8" fmla="*/ 213131 w 4600445"/>
              <a:gd name="connsiteY8" fmla="*/ 226093 h 834653"/>
              <a:gd name="connsiteX9" fmla="*/ 0 w 4600445"/>
              <a:gd name="connsiteY9" fmla="*/ 0 h 834653"/>
              <a:gd name="connsiteX0" fmla="*/ 4591684 w 4606053"/>
              <a:gd name="connsiteY0" fmla="*/ 834653 h 834653"/>
              <a:gd name="connsiteX1" fmla="*/ 4500430 w 4606053"/>
              <a:gd name="connsiteY1" fmla="*/ 362072 h 834653"/>
              <a:gd name="connsiteX2" fmla="*/ 4233241 w 4606053"/>
              <a:gd name="connsiteY2" fmla="*/ 280912 h 834653"/>
              <a:gd name="connsiteX3" fmla="*/ 3164101 w 4606053"/>
              <a:gd name="connsiteY3" fmla="*/ 256526 h 834653"/>
              <a:gd name="connsiteX4" fmla="*/ 2280565 w 4606053"/>
              <a:gd name="connsiteY4" fmla="*/ 251540 h 834653"/>
              <a:gd name="connsiteX5" fmla="*/ 1657542 w 4606053"/>
              <a:gd name="connsiteY5" fmla="*/ 251539 h 834653"/>
              <a:gd name="connsiteX6" fmla="*/ 1177808 w 4606053"/>
              <a:gd name="connsiteY6" fmla="*/ 240089 h 834653"/>
              <a:gd name="connsiteX7" fmla="*/ 525226 w 4606053"/>
              <a:gd name="connsiteY7" fmla="*/ 249096 h 834653"/>
              <a:gd name="connsiteX8" fmla="*/ 213131 w 4606053"/>
              <a:gd name="connsiteY8" fmla="*/ 226093 h 834653"/>
              <a:gd name="connsiteX9" fmla="*/ 0 w 4606053"/>
              <a:gd name="connsiteY9" fmla="*/ 0 h 834653"/>
              <a:gd name="connsiteX0" fmla="*/ 4591684 w 4606053"/>
              <a:gd name="connsiteY0" fmla="*/ 834653 h 834653"/>
              <a:gd name="connsiteX1" fmla="*/ 4500430 w 4606053"/>
              <a:gd name="connsiteY1" fmla="*/ 362072 h 834653"/>
              <a:gd name="connsiteX2" fmla="*/ 4233241 w 4606053"/>
              <a:gd name="connsiteY2" fmla="*/ 280912 h 834653"/>
              <a:gd name="connsiteX3" fmla="*/ 3054615 w 4606053"/>
              <a:gd name="connsiteY3" fmla="*/ 283305 h 834653"/>
              <a:gd name="connsiteX4" fmla="*/ 3164101 w 4606053"/>
              <a:gd name="connsiteY4" fmla="*/ 256526 h 834653"/>
              <a:gd name="connsiteX5" fmla="*/ 2280565 w 4606053"/>
              <a:gd name="connsiteY5" fmla="*/ 251540 h 834653"/>
              <a:gd name="connsiteX6" fmla="*/ 1657542 w 4606053"/>
              <a:gd name="connsiteY6" fmla="*/ 251539 h 834653"/>
              <a:gd name="connsiteX7" fmla="*/ 1177808 w 4606053"/>
              <a:gd name="connsiteY7" fmla="*/ 240089 h 834653"/>
              <a:gd name="connsiteX8" fmla="*/ 525226 w 4606053"/>
              <a:gd name="connsiteY8" fmla="*/ 249096 h 834653"/>
              <a:gd name="connsiteX9" fmla="*/ 213131 w 4606053"/>
              <a:gd name="connsiteY9" fmla="*/ 226093 h 834653"/>
              <a:gd name="connsiteX10" fmla="*/ 0 w 4606053"/>
              <a:gd name="connsiteY10" fmla="*/ 0 h 834653"/>
              <a:gd name="connsiteX0" fmla="*/ 4591684 w 4606053"/>
              <a:gd name="connsiteY0" fmla="*/ 834653 h 834653"/>
              <a:gd name="connsiteX1" fmla="*/ 4500430 w 4606053"/>
              <a:gd name="connsiteY1" fmla="*/ 362072 h 834653"/>
              <a:gd name="connsiteX2" fmla="*/ 4233241 w 4606053"/>
              <a:gd name="connsiteY2" fmla="*/ 280912 h 834653"/>
              <a:gd name="connsiteX3" fmla="*/ 3414128 w 4606053"/>
              <a:gd name="connsiteY3" fmla="*/ 247460 h 834653"/>
              <a:gd name="connsiteX4" fmla="*/ 3164101 w 4606053"/>
              <a:gd name="connsiteY4" fmla="*/ 256526 h 834653"/>
              <a:gd name="connsiteX5" fmla="*/ 2280565 w 4606053"/>
              <a:gd name="connsiteY5" fmla="*/ 251540 h 834653"/>
              <a:gd name="connsiteX6" fmla="*/ 1657542 w 4606053"/>
              <a:gd name="connsiteY6" fmla="*/ 251539 h 834653"/>
              <a:gd name="connsiteX7" fmla="*/ 1177808 w 4606053"/>
              <a:gd name="connsiteY7" fmla="*/ 240089 h 834653"/>
              <a:gd name="connsiteX8" fmla="*/ 525226 w 4606053"/>
              <a:gd name="connsiteY8" fmla="*/ 249096 h 834653"/>
              <a:gd name="connsiteX9" fmla="*/ 213131 w 4606053"/>
              <a:gd name="connsiteY9" fmla="*/ 226093 h 834653"/>
              <a:gd name="connsiteX10" fmla="*/ 0 w 4606053"/>
              <a:gd name="connsiteY10" fmla="*/ 0 h 834653"/>
              <a:gd name="connsiteX0" fmla="*/ 4591684 w 4606053"/>
              <a:gd name="connsiteY0" fmla="*/ 834653 h 834653"/>
              <a:gd name="connsiteX1" fmla="*/ 4500430 w 4606053"/>
              <a:gd name="connsiteY1" fmla="*/ 362072 h 834653"/>
              <a:gd name="connsiteX2" fmla="*/ 4233241 w 4606053"/>
              <a:gd name="connsiteY2" fmla="*/ 280912 h 834653"/>
              <a:gd name="connsiteX3" fmla="*/ 3414128 w 4606053"/>
              <a:gd name="connsiteY3" fmla="*/ 247460 h 834653"/>
              <a:gd name="connsiteX4" fmla="*/ 2980520 w 4606053"/>
              <a:gd name="connsiteY4" fmla="*/ 232628 h 834653"/>
              <a:gd name="connsiteX5" fmla="*/ 2280565 w 4606053"/>
              <a:gd name="connsiteY5" fmla="*/ 251540 h 834653"/>
              <a:gd name="connsiteX6" fmla="*/ 1657542 w 4606053"/>
              <a:gd name="connsiteY6" fmla="*/ 251539 h 834653"/>
              <a:gd name="connsiteX7" fmla="*/ 1177808 w 4606053"/>
              <a:gd name="connsiteY7" fmla="*/ 240089 h 834653"/>
              <a:gd name="connsiteX8" fmla="*/ 525226 w 4606053"/>
              <a:gd name="connsiteY8" fmla="*/ 249096 h 834653"/>
              <a:gd name="connsiteX9" fmla="*/ 213131 w 4606053"/>
              <a:gd name="connsiteY9" fmla="*/ 226093 h 834653"/>
              <a:gd name="connsiteX10" fmla="*/ 0 w 4606053"/>
              <a:gd name="connsiteY10" fmla="*/ 0 h 834653"/>
              <a:gd name="connsiteX0" fmla="*/ 4591684 w 4606053"/>
              <a:gd name="connsiteY0" fmla="*/ 834653 h 834653"/>
              <a:gd name="connsiteX1" fmla="*/ 4500430 w 4606053"/>
              <a:gd name="connsiteY1" fmla="*/ 362072 h 834653"/>
              <a:gd name="connsiteX2" fmla="*/ 4233241 w 4606053"/>
              <a:gd name="connsiteY2" fmla="*/ 280912 h 834653"/>
              <a:gd name="connsiteX3" fmla="*/ 3414128 w 4606053"/>
              <a:gd name="connsiteY3" fmla="*/ 247460 h 834653"/>
              <a:gd name="connsiteX4" fmla="*/ 2980520 w 4606053"/>
              <a:gd name="connsiteY4" fmla="*/ 232628 h 834653"/>
              <a:gd name="connsiteX5" fmla="*/ 2280565 w 4606053"/>
              <a:gd name="connsiteY5" fmla="*/ 251540 h 834653"/>
              <a:gd name="connsiteX6" fmla="*/ 1657542 w 4606053"/>
              <a:gd name="connsiteY6" fmla="*/ 251539 h 834653"/>
              <a:gd name="connsiteX7" fmla="*/ 1177808 w 4606053"/>
              <a:gd name="connsiteY7" fmla="*/ 240089 h 834653"/>
              <a:gd name="connsiteX8" fmla="*/ 525226 w 4606053"/>
              <a:gd name="connsiteY8" fmla="*/ 249096 h 834653"/>
              <a:gd name="connsiteX9" fmla="*/ 98393 w 4606053"/>
              <a:gd name="connsiteY9" fmla="*/ 214144 h 834653"/>
              <a:gd name="connsiteX10" fmla="*/ 0 w 4606053"/>
              <a:gd name="connsiteY10" fmla="*/ 0 h 834653"/>
              <a:gd name="connsiteX0" fmla="*/ 4523819 w 4538188"/>
              <a:gd name="connsiteY0" fmla="*/ 870498 h 870498"/>
              <a:gd name="connsiteX1" fmla="*/ 4432565 w 4538188"/>
              <a:gd name="connsiteY1" fmla="*/ 397917 h 870498"/>
              <a:gd name="connsiteX2" fmla="*/ 4165376 w 4538188"/>
              <a:gd name="connsiteY2" fmla="*/ 316757 h 870498"/>
              <a:gd name="connsiteX3" fmla="*/ 3346263 w 4538188"/>
              <a:gd name="connsiteY3" fmla="*/ 283305 h 870498"/>
              <a:gd name="connsiteX4" fmla="*/ 2912655 w 4538188"/>
              <a:gd name="connsiteY4" fmla="*/ 268473 h 870498"/>
              <a:gd name="connsiteX5" fmla="*/ 2212700 w 4538188"/>
              <a:gd name="connsiteY5" fmla="*/ 287385 h 870498"/>
              <a:gd name="connsiteX6" fmla="*/ 1589677 w 4538188"/>
              <a:gd name="connsiteY6" fmla="*/ 287384 h 870498"/>
              <a:gd name="connsiteX7" fmla="*/ 1109943 w 4538188"/>
              <a:gd name="connsiteY7" fmla="*/ 275934 h 870498"/>
              <a:gd name="connsiteX8" fmla="*/ 457361 w 4538188"/>
              <a:gd name="connsiteY8" fmla="*/ 284941 h 870498"/>
              <a:gd name="connsiteX9" fmla="*/ 30528 w 4538188"/>
              <a:gd name="connsiteY9" fmla="*/ 249989 h 870498"/>
              <a:gd name="connsiteX10" fmla="*/ 978 w 4538188"/>
              <a:gd name="connsiteY10" fmla="*/ 0 h 870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538188" h="870498">
                <a:moveTo>
                  <a:pt x="4523819" y="870498"/>
                </a:moveTo>
                <a:cubicBezTo>
                  <a:pt x="4570883" y="733786"/>
                  <a:pt x="4492305" y="490207"/>
                  <a:pt x="4432565" y="397917"/>
                </a:cubicBezTo>
                <a:cubicBezTo>
                  <a:pt x="4372825" y="305627"/>
                  <a:pt x="4346426" y="335859"/>
                  <a:pt x="4165376" y="316757"/>
                </a:cubicBezTo>
                <a:cubicBezTo>
                  <a:pt x="3984326" y="297655"/>
                  <a:pt x="3524453" y="287369"/>
                  <a:pt x="3346263" y="283305"/>
                </a:cubicBezTo>
                <a:cubicBezTo>
                  <a:pt x="3168073" y="279241"/>
                  <a:pt x="3070985" y="273767"/>
                  <a:pt x="2912655" y="268473"/>
                </a:cubicBezTo>
                <a:lnTo>
                  <a:pt x="2212700" y="287385"/>
                </a:lnTo>
                <a:lnTo>
                  <a:pt x="1589677" y="287384"/>
                </a:lnTo>
                <a:cubicBezTo>
                  <a:pt x="1435036" y="285143"/>
                  <a:pt x="1298662" y="276341"/>
                  <a:pt x="1109943" y="275934"/>
                </a:cubicBezTo>
                <a:cubicBezTo>
                  <a:pt x="921224" y="275527"/>
                  <a:pt x="502184" y="305112"/>
                  <a:pt x="457361" y="284941"/>
                </a:cubicBezTo>
                <a:cubicBezTo>
                  <a:pt x="412538" y="264770"/>
                  <a:pt x="56848" y="309342"/>
                  <a:pt x="30528" y="249989"/>
                </a:cubicBezTo>
                <a:cubicBezTo>
                  <a:pt x="-34466" y="209648"/>
                  <a:pt x="28993" y="40341"/>
                  <a:pt x="978" y="0"/>
                </a:cubicBezTo>
              </a:path>
            </a:pathLst>
          </a:custGeom>
          <a:noFill/>
          <a:ln w="38100">
            <a:solidFill>
              <a:srgbClr val="820024"/>
            </a:solidFill>
            <a:tailEnd type="stealth"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40" name="Freeform 139">
            <a:extLst>
              <a:ext uri="{FF2B5EF4-FFF2-40B4-BE49-F238E27FC236}">
                <a16:creationId xmlns:a16="http://schemas.microsoft.com/office/drawing/2014/main" id="{A03EB366-3B7C-E94D-9D12-3380788D50A8}"/>
              </a:ext>
            </a:extLst>
          </p:cNvPr>
          <p:cNvSpPr/>
          <p:nvPr/>
        </p:nvSpPr>
        <p:spPr>
          <a:xfrm rot="10800000">
            <a:off x="1661211" y="2162627"/>
            <a:ext cx="62125" cy="592579"/>
          </a:xfrm>
          <a:custGeom>
            <a:avLst/>
            <a:gdLst>
              <a:gd name="connsiteX0" fmla="*/ 2587 w 2587"/>
              <a:gd name="connsiteY0" fmla="*/ 726141 h 726141"/>
              <a:gd name="connsiteX1" fmla="*/ 2587 w 2587"/>
              <a:gd name="connsiteY1" fmla="*/ 0 h 726141"/>
              <a:gd name="connsiteX0" fmla="*/ 12588 w 12588"/>
              <a:gd name="connsiteY0" fmla="*/ 10503 h 10503"/>
              <a:gd name="connsiteX1" fmla="*/ 8660 w 12588"/>
              <a:gd name="connsiteY1" fmla="*/ 0 h 10503"/>
              <a:gd name="connsiteX0" fmla="*/ 5824 w 5824"/>
              <a:gd name="connsiteY0" fmla="*/ 10503 h 10503"/>
              <a:gd name="connsiteX1" fmla="*/ 1896 w 5824"/>
              <a:gd name="connsiteY1" fmla="*/ 0 h 10503"/>
            </a:gdLst>
            <a:ahLst/>
            <a:cxnLst>
              <a:cxn ang="0">
                <a:pos x="connsiteX0" y="connsiteY0"/>
              </a:cxn>
              <a:cxn ang="0">
                <a:pos x="connsiteX1" y="connsiteY1"/>
              </a:cxn>
            </a:cxnLst>
            <a:rect l="l" t="t" r="r" b="b"/>
            <a:pathLst>
              <a:path w="5824" h="10503">
                <a:moveTo>
                  <a:pt x="5824" y="10503"/>
                </a:moveTo>
                <a:cubicBezTo>
                  <a:pt x="-2839" y="6367"/>
                  <a:pt x="283" y="1944"/>
                  <a:pt x="1896" y="0"/>
                </a:cubicBezTo>
              </a:path>
            </a:pathLst>
          </a:custGeom>
          <a:noFill/>
          <a:ln w="38100">
            <a:solidFill>
              <a:srgbClr val="820024"/>
            </a:solidFill>
            <a:tailEnd type="stealth"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41" name="Freeform 140">
            <a:extLst>
              <a:ext uri="{FF2B5EF4-FFF2-40B4-BE49-F238E27FC236}">
                <a16:creationId xmlns:a16="http://schemas.microsoft.com/office/drawing/2014/main" id="{8CA062C0-24BC-2C44-B002-28F2873CBA50}"/>
              </a:ext>
            </a:extLst>
          </p:cNvPr>
          <p:cNvSpPr/>
          <p:nvPr/>
        </p:nvSpPr>
        <p:spPr>
          <a:xfrm rot="10950221">
            <a:off x="3691141" y="1151216"/>
            <a:ext cx="45719" cy="514521"/>
          </a:xfrm>
          <a:custGeom>
            <a:avLst/>
            <a:gdLst>
              <a:gd name="connsiteX0" fmla="*/ 2587 w 2587"/>
              <a:gd name="connsiteY0" fmla="*/ 726141 h 726141"/>
              <a:gd name="connsiteX1" fmla="*/ 2587 w 2587"/>
              <a:gd name="connsiteY1" fmla="*/ 0 h 726141"/>
            </a:gdLst>
            <a:ahLst/>
            <a:cxnLst>
              <a:cxn ang="0">
                <a:pos x="connsiteX0" y="connsiteY0"/>
              </a:cxn>
              <a:cxn ang="0">
                <a:pos x="connsiteX1" y="connsiteY1"/>
              </a:cxn>
            </a:cxnLst>
            <a:rect l="l" t="t" r="r" b="b"/>
            <a:pathLst>
              <a:path w="2587" h="726141">
                <a:moveTo>
                  <a:pt x="2587" y="726141"/>
                </a:moveTo>
                <a:cubicBezTo>
                  <a:pt x="346" y="425823"/>
                  <a:pt x="-1895" y="125506"/>
                  <a:pt x="2587" y="0"/>
                </a:cubicBezTo>
              </a:path>
            </a:pathLst>
          </a:custGeom>
          <a:noFill/>
          <a:ln w="38100">
            <a:solidFill>
              <a:srgbClr val="820024"/>
            </a:solidFill>
            <a:tailEnd type="stealth"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142" name="Group 141">
            <a:extLst>
              <a:ext uri="{FF2B5EF4-FFF2-40B4-BE49-F238E27FC236}">
                <a16:creationId xmlns:a16="http://schemas.microsoft.com/office/drawing/2014/main" id="{28978309-B237-F74E-9230-38CE627AFB56}"/>
              </a:ext>
            </a:extLst>
          </p:cNvPr>
          <p:cNvGrpSpPr/>
          <p:nvPr/>
        </p:nvGrpSpPr>
        <p:grpSpPr>
          <a:xfrm>
            <a:off x="111039" y="3621854"/>
            <a:ext cx="1168314" cy="688656"/>
            <a:chOff x="10181414" y="4051265"/>
            <a:chExt cx="1168314" cy="983332"/>
          </a:xfrm>
        </p:grpSpPr>
        <p:sp>
          <p:nvSpPr>
            <p:cNvPr id="143" name="Rectangle 142">
              <a:extLst>
                <a:ext uri="{FF2B5EF4-FFF2-40B4-BE49-F238E27FC236}">
                  <a16:creationId xmlns:a16="http://schemas.microsoft.com/office/drawing/2014/main" id="{2F4564C5-9CFD-C645-8A99-292CFFEC0D96}"/>
                </a:ext>
              </a:extLst>
            </p:cNvPr>
            <p:cNvSpPr/>
            <p:nvPr/>
          </p:nvSpPr>
          <p:spPr bwMode="gray">
            <a:xfrm>
              <a:off x="10181414" y="4051265"/>
              <a:ext cx="1168313" cy="969495"/>
            </a:xfrm>
            <a:prstGeom prst="rect">
              <a:avLst/>
            </a:prstGeom>
            <a:gradFill>
              <a:gsLst>
                <a:gs pos="0">
                  <a:schemeClr val="accent4"/>
                </a:gs>
                <a:gs pos="98000">
                  <a:schemeClr val="accent4"/>
                </a:gs>
                <a:gs pos="98000">
                  <a:schemeClr val="accent6"/>
                </a:gs>
              </a:gsLst>
              <a:lin ang="5400000" scaled="1"/>
            </a:gradFill>
          </p:spPr>
          <p:txBody>
            <a:bodyPr vert="horz" lIns="594360" tIns="457200" rIns="457200" bIns="457200" rtlCol="0">
              <a:noAutofit/>
            </a:bodyPr>
            <a:lstStyle/>
            <a:p>
              <a:pPr>
                <a:lnSpc>
                  <a:spcPct val="90000"/>
                </a:lnSpc>
                <a:spcBef>
                  <a:spcPts val="1500"/>
                </a:spcBef>
                <a:buClr>
                  <a:schemeClr val="tx1">
                    <a:lumMod val="60000"/>
                    <a:lumOff val="40000"/>
                  </a:schemeClr>
                </a:buClr>
                <a:buSzPct val="90000"/>
              </a:pPr>
              <a:endParaRPr lang="en-US" sz="1600" dirty="0">
                <a:solidFill>
                  <a:schemeClr val="bg1"/>
                </a:solidFill>
              </a:endParaRPr>
            </a:p>
          </p:txBody>
        </p:sp>
        <p:sp>
          <p:nvSpPr>
            <p:cNvPr id="144" name="Rectangle 143">
              <a:extLst>
                <a:ext uri="{FF2B5EF4-FFF2-40B4-BE49-F238E27FC236}">
                  <a16:creationId xmlns:a16="http://schemas.microsoft.com/office/drawing/2014/main" id="{C9690ABA-6CEC-6048-B300-707768DB2CC3}"/>
                </a:ext>
              </a:extLst>
            </p:cNvPr>
            <p:cNvSpPr/>
            <p:nvPr/>
          </p:nvSpPr>
          <p:spPr>
            <a:xfrm>
              <a:off x="10181415" y="4111701"/>
              <a:ext cx="1168313" cy="922896"/>
            </a:xfrm>
            <a:prstGeom prst="rect">
              <a:avLst/>
            </a:prstGeom>
          </p:spPr>
          <p:txBody>
            <a:bodyPr wrap="square">
              <a:spAutoFit/>
            </a:bodyPr>
            <a:lstStyle/>
            <a:p>
              <a:pPr algn="ctr"/>
              <a:r>
                <a:rPr lang="en-US" sz="1200" b="1" dirty="0">
                  <a:solidFill>
                    <a:schemeClr val="bg1"/>
                  </a:solidFill>
                  <a:ea typeface="Gotham Rounded Book" charset="0"/>
                  <a:cs typeface="Gotham Rounded Book" charset="0"/>
                </a:rPr>
                <a:t>3. Routing Decision on Tier 1 DR</a:t>
              </a:r>
            </a:p>
          </p:txBody>
        </p:sp>
      </p:grpSp>
      <p:grpSp>
        <p:nvGrpSpPr>
          <p:cNvPr id="145" name="Group 144">
            <a:extLst>
              <a:ext uri="{FF2B5EF4-FFF2-40B4-BE49-F238E27FC236}">
                <a16:creationId xmlns:a16="http://schemas.microsoft.com/office/drawing/2014/main" id="{0EF0E5CE-616C-5140-B5CC-B629CD38DF7F}"/>
              </a:ext>
            </a:extLst>
          </p:cNvPr>
          <p:cNvGrpSpPr/>
          <p:nvPr/>
        </p:nvGrpSpPr>
        <p:grpSpPr>
          <a:xfrm>
            <a:off x="3829934" y="5138619"/>
            <a:ext cx="1825737" cy="471475"/>
            <a:chOff x="9416611" y="1601861"/>
            <a:chExt cx="1825737" cy="471475"/>
          </a:xfrm>
        </p:grpSpPr>
        <p:sp>
          <p:nvSpPr>
            <p:cNvPr id="146" name="Rectangle 145">
              <a:extLst>
                <a:ext uri="{FF2B5EF4-FFF2-40B4-BE49-F238E27FC236}">
                  <a16:creationId xmlns:a16="http://schemas.microsoft.com/office/drawing/2014/main" id="{03B5B7CB-77EC-3F4A-A125-59A71599D4DD}"/>
                </a:ext>
              </a:extLst>
            </p:cNvPr>
            <p:cNvSpPr/>
            <p:nvPr/>
          </p:nvSpPr>
          <p:spPr bwMode="gray">
            <a:xfrm>
              <a:off x="9742114" y="1612337"/>
              <a:ext cx="1152861" cy="460999"/>
            </a:xfrm>
            <a:prstGeom prst="rect">
              <a:avLst/>
            </a:prstGeom>
            <a:gradFill>
              <a:gsLst>
                <a:gs pos="0">
                  <a:schemeClr val="accent1"/>
                </a:gs>
                <a:gs pos="98000">
                  <a:schemeClr val="accent1"/>
                </a:gs>
                <a:gs pos="98000">
                  <a:schemeClr val="accent3"/>
                </a:gs>
              </a:gsLst>
              <a:lin ang="5400000" scaled="1"/>
            </a:gradFill>
          </p:spPr>
          <p:txBody>
            <a:bodyPr vert="horz" lIns="594360" tIns="457200" rIns="457200" bIns="0" rtlCol="0">
              <a:noAutofit/>
            </a:bodyPr>
            <a:lstStyle/>
            <a:p>
              <a:pPr>
                <a:lnSpc>
                  <a:spcPct val="90000"/>
                </a:lnSpc>
                <a:spcBef>
                  <a:spcPts val="1500"/>
                </a:spcBef>
                <a:buClr>
                  <a:schemeClr val="tx1">
                    <a:lumMod val="60000"/>
                    <a:lumOff val="40000"/>
                  </a:schemeClr>
                </a:buClr>
                <a:buSzPct val="90000"/>
              </a:pPr>
              <a:endParaRPr lang="en-US" sz="1600" dirty="0">
                <a:solidFill>
                  <a:schemeClr val="bg1"/>
                </a:solidFill>
              </a:endParaRPr>
            </a:p>
          </p:txBody>
        </p:sp>
        <p:sp>
          <p:nvSpPr>
            <p:cNvPr id="147" name="Rectangle 146">
              <a:extLst>
                <a:ext uri="{FF2B5EF4-FFF2-40B4-BE49-F238E27FC236}">
                  <a16:creationId xmlns:a16="http://schemas.microsoft.com/office/drawing/2014/main" id="{9D81941E-8C29-B44C-ABD6-85E9F765DFB4}"/>
                </a:ext>
              </a:extLst>
            </p:cNvPr>
            <p:cNvSpPr/>
            <p:nvPr/>
          </p:nvSpPr>
          <p:spPr>
            <a:xfrm>
              <a:off x="9416611" y="1601861"/>
              <a:ext cx="1825737" cy="461665"/>
            </a:xfrm>
            <a:prstGeom prst="rect">
              <a:avLst/>
            </a:prstGeom>
          </p:spPr>
          <p:txBody>
            <a:bodyPr wrap="square">
              <a:spAutoFit/>
            </a:bodyPr>
            <a:lstStyle/>
            <a:p>
              <a:pPr algn="ctr"/>
              <a:r>
                <a:rPr lang="en-US" sz="1200" b="1" dirty="0">
                  <a:solidFill>
                    <a:schemeClr val="bg1"/>
                  </a:solidFill>
                  <a:ea typeface="Gotham Rounded Book" charset="0"/>
                  <a:cs typeface="Gotham Rounded Book" charset="0"/>
                </a:rPr>
                <a:t>4. </a:t>
              </a:r>
              <a:r>
                <a:rPr lang="en-US" sz="1200" b="1" dirty="0" err="1">
                  <a:solidFill>
                    <a:schemeClr val="bg1"/>
                  </a:solidFill>
                  <a:ea typeface="Gotham Rounded Book" charset="0"/>
                  <a:cs typeface="Gotham Rounded Book" charset="0"/>
                </a:rPr>
                <a:t>Geneve</a:t>
              </a:r>
              <a:r>
                <a:rPr lang="en-US" sz="1200" b="1" dirty="0">
                  <a:solidFill>
                    <a:schemeClr val="bg1"/>
                  </a:solidFill>
                  <a:ea typeface="Gotham Rounded Book" charset="0"/>
                  <a:cs typeface="Gotham Rounded Book" charset="0"/>
                </a:rPr>
                <a:t> Encapsulation</a:t>
              </a:r>
            </a:p>
          </p:txBody>
        </p:sp>
      </p:grpSp>
      <p:grpSp>
        <p:nvGrpSpPr>
          <p:cNvPr id="148" name="Group 147">
            <a:extLst>
              <a:ext uri="{FF2B5EF4-FFF2-40B4-BE49-F238E27FC236}">
                <a16:creationId xmlns:a16="http://schemas.microsoft.com/office/drawing/2014/main" id="{9BFA395F-170D-9C4B-807E-6DC2999E4D3E}"/>
              </a:ext>
            </a:extLst>
          </p:cNvPr>
          <p:cNvGrpSpPr/>
          <p:nvPr/>
        </p:nvGrpSpPr>
        <p:grpSpPr>
          <a:xfrm>
            <a:off x="176574" y="2609261"/>
            <a:ext cx="1168314" cy="688656"/>
            <a:chOff x="10181414" y="4051265"/>
            <a:chExt cx="1168314" cy="983332"/>
          </a:xfrm>
        </p:grpSpPr>
        <p:sp>
          <p:nvSpPr>
            <p:cNvPr id="149" name="Rectangle 148">
              <a:extLst>
                <a:ext uri="{FF2B5EF4-FFF2-40B4-BE49-F238E27FC236}">
                  <a16:creationId xmlns:a16="http://schemas.microsoft.com/office/drawing/2014/main" id="{78739ED8-B915-F84F-A0EF-69AB909EFB5E}"/>
                </a:ext>
              </a:extLst>
            </p:cNvPr>
            <p:cNvSpPr/>
            <p:nvPr/>
          </p:nvSpPr>
          <p:spPr bwMode="gray">
            <a:xfrm>
              <a:off x="10181414" y="4051265"/>
              <a:ext cx="1168313" cy="969495"/>
            </a:xfrm>
            <a:prstGeom prst="rect">
              <a:avLst/>
            </a:prstGeom>
            <a:solidFill>
              <a:srgbClr val="002060"/>
            </a:solidFill>
          </p:spPr>
          <p:txBody>
            <a:bodyPr vert="horz" lIns="594360" tIns="457200" rIns="457200" bIns="457200" rtlCol="0">
              <a:noAutofit/>
            </a:bodyPr>
            <a:lstStyle/>
            <a:p>
              <a:pPr>
                <a:lnSpc>
                  <a:spcPct val="90000"/>
                </a:lnSpc>
                <a:spcBef>
                  <a:spcPts val="1500"/>
                </a:spcBef>
                <a:buClr>
                  <a:schemeClr val="tx1">
                    <a:lumMod val="60000"/>
                    <a:lumOff val="40000"/>
                  </a:schemeClr>
                </a:buClr>
                <a:buSzPct val="90000"/>
              </a:pPr>
              <a:endParaRPr lang="en-US" sz="1600" dirty="0">
                <a:solidFill>
                  <a:schemeClr val="bg1"/>
                </a:solidFill>
              </a:endParaRPr>
            </a:p>
          </p:txBody>
        </p:sp>
        <p:sp>
          <p:nvSpPr>
            <p:cNvPr id="150" name="Rectangle 149">
              <a:extLst>
                <a:ext uri="{FF2B5EF4-FFF2-40B4-BE49-F238E27FC236}">
                  <a16:creationId xmlns:a16="http://schemas.microsoft.com/office/drawing/2014/main" id="{748256A9-D82D-FB43-A21E-918028C894BB}"/>
                </a:ext>
              </a:extLst>
            </p:cNvPr>
            <p:cNvSpPr/>
            <p:nvPr/>
          </p:nvSpPr>
          <p:spPr>
            <a:xfrm>
              <a:off x="10181415" y="4111701"/>
              <a:ext cx="1168313" cy="922896"/>
            </a:xfrm>
            <a:prstGeom prst="rect">
              <a:avLst/>
            </a:prstGeom>
          </p:spPr>
          <p:txBody>
            <a:bodyPr wrap="square">
              <a:spAutoFit/>
            </a:bodyPr>
            <a:lstStyle/>
            <a:p>
              <a:pPr algn="ctr"/>
              <a:r>
                <a:rPr lang="en-US" sz="1200" b="1" dirty="0">
                  <a:solidFill>
                    <a:schemeClr val="bg1"/>
                  </a:solidFill>
                  <a:ea typeface="Gotham Rounded Book" charset="0"/>
                  <a:cs typeface="Gotham Rounded Book" charset="0"/>
                </a:rPr>
                <a:t>2. Routing Decision on Tier 0 DR</a:t>
              </a:r>
            </a:p>
          </p:txBody>
        </p:sp>
      </p:grpSp>
      <p:grpSp>
        <p:nvGrpSpPr>
          <p:cNvPr id="151" name="Group 150">
            <a:extLst>
              <a:ext uri="{FF2B5EF4-FFF2-40B4-BE49-F238E27FC236}">
                <a16:creationId xmlns:a16="http://schemas.microsoft.com/office/drawing/2014/main" id="{32807809-6477-2948-BCA7-91C9BF0FF584}"/>
              </a:ext>
            </a:extLst>
          </p:cNvPr>
          <p:cNvGrpSpPr/>
          <p:nvPr/>
        </p:nvGrpSpPr>
        <p:grpSpPr>
          <a:xfrm>
            <a:off x="186411" y="1603255"/>
            <a:ext cx="1168314" cy="688656"/>
            <a:chOff x="10181414" y="4051265"/>
            <a:chExt cx="1168314" cy="983332"/>
          </a:xfrm>
        </p:grpSpPr>
        <p:sp>
          <p:nvSpPr>
            <p:cNvPr id="152" name="Rectangle 151">
              <a:extLst>
                <a:ext uri="{FF2B5EF4-FFF2-40B4-BE49-F238E27FC236}">
                  <a16:creationId xmlns:a16="http://schemas.microsoft.com/office/drawing/2014/main" id="{224C5292-F52E-FA4E-B741-3B45D093EDAB}"/>
                </a:ext>
              </a:extLst>
            </p:cNvPr>
            <p:cNvSpPr/>
            <p:nvPr/>
          </p:nvSpPr>
          <p:spPr bwMode="gray">
            <a:xfrm>
              <a:off x="10181414" y="4051265"/>
              <a:ext cx="1168313" cy="969495"/>
            </a:xfrm>
            <a:prstGeom prst="rect">
              <a:avLst/>
            </a:prstGeom>
            <a:solidFill>
              <a:srgbClr val="002060"/>
            </a:solidFill>
          </p:spPr>
          <p:txBody>
            <a:bodyPr vert="horz" lIns="594360" tIns="457200" rIns="457200" bIns="457200" rtlCol="0">
              <a:noAutofit/>
            </a:bodyPr>
            <a:lstStyle/>
            <a:p>
              <a:pPr>
                <a:lnSpc>
                  <a:spcPct val="90000"/>
                </a:lnSpc>
                <a:spcBef>
                  <a:spcPts val="1500"/>
                </a:spcBef>
                <a:buClr>
                  <a:schemeClr val="tx1">
                    <a:lumMod val="60000"/>
                    <a:lumOff val="40000"/>
                  </a:schemeClr>
                </a:buClr>
                <a:buSzPct val="90000"/>
              </a:pPr>
              <a:endParaRPr lang="en-US" sz="1600" dirty="0">
                <a:solidFill>
                  <a:schemeClr val="bg1"/>
                </a:solidFill>
              </a:endParaRPr>
            </a:p>
          </p:txBody>
        </p:sp>
        <p:sp>
          <p:nvSpPr>
            <p:cNvPr id="153" name="Rectangle 152">
              <a:extLst>
                <a:ext uri="{FF2B5EF4-FFF2-40B4-BE49-F238E27FC236}">
                  <a16:creationId xmlns:a16="http://schemas.microsoft.com/office/drawing/2014/main" id="{CC95576A-CC2D-274A-B2AE-BE7BEE2ABEBF}"/>
                </a:ext>
              </a:extLst>
            </p:cNvPr>
            <p:cNvSpPr/>
            <p:nvPr/>
          </p:nvSpPr>
          <p:spPr>
            <a:xfrm>
              <a:off x="10181415" y="4111701"/>
              <a:ext cx="1168313" cy="922896"/>
            </a:xfrm>
            <a:prstGeom prst="rect">
              <a:avLst/>
            </a:prstGeom>
          </p:spPr>
          <p:txBody>
            <a:bodyPr wrap="square">
              <a:spAutoFit/>
            </a:bodyPr>
            <a:lstStyle/>
            <a:p>
              <a:pPr algn="ctr"/>
              <a:r>
                <a:rPr lang="en-US" sz="1200" b="1" dirty="0">
                  <a:solidFill>
                    <a:schemeClr val="bg1"/>
                  </a:solidFill>
                  <a:ea typeface="Gotham Rounded Book" charset="0"/>
                  <a:cs typeface="Gotham Rounded Book" charset="0"/>
                </a:rPr>
                <a:t>1. Routing Decision on Tier 0 SR</a:t>
              </a:r>
            </a:p>
          </p:txBody>
        </p:sp>
      </p:grpSp>
      <p:sp>
        <p:nvSpPr>
          <p:cNvPr id="154" name="Freeform 153">
            <a:extLst>
              <a:ext uri="{FF2B5EF4-FFF2-40B4-BE49-F238E27FC236}">
                <a16:creationId xmlns:a16="http://schemas.microsoft.com/office/drawing/2014/main" id="{C73483E8-754B-EB4A-A28A-7FA16E9D62E5}"/>
              </a:ext>
            </a:extLst>
          </p:cNvPr>
          <p:cNvSpPr/>
          <p:nvPr/>
        </p:nvSpPr>
        <p:spPr>
          <a:xfrm rot="10800000">
            <a:off x="3569305" y="4239177"/>
            <a:ext cx="4773290" cy="707095"/>
          </a:xfrm>
          <a:custGeom>
            <a:avLst/>
            <a:gdLst>
              <a:gd name="connsiteX0" fmla="*/ 4652683 w 4707028"/>
              <a:gd name="connsiteY0" fmla="*/ 618565 h 618565"/>
              <a:gd name="connsiteX1" fmla="*/ 4652683 w 4707028"/>
              <a:gd name="connsiteY1" fmla="*/ 282389 h 618565"/>
              <a:gd name="connsiteX2" fmla="*/ 4087906 w 4707028"/>
              <a:gd name="connsiteY2" fmla="*/ 242048 h 618565"/>
              <a:gd name="connsiteX3" fmla="*/ 2850777 w 4707028"/>
              <a:gd name="connsiteY3" fmla="*/ 268942 h 618565"/>
              <a:gd name="connsiteX4" fmla="*/ 1317812 w 4707028"/>
              <a:gd name="connsiteY4" fmla="*/ 255495 h 618565"/>
              <a:gd name="connsiteX5" fmla="*/ 793377 w 4707028"/>
              <a:gd name="connsiteY5" fmla="*/ 255495 h 618565"/>
              <a:gd name="connsiteX6" fmla="*/ 389965 w 4707028"/>
              <a:gd name="connsiteY6" fmla="*/ 242048 h 618565"/>
              <a:gd name="connsiteX7" fmla="*/ 121024 w 4707028"/>
              <a:gd name="connsiteY7" fmla="*/ 121024 h 618565"/>
              <a:gd name="connsiteX8" fmla="*/ 0 w 4707028"/>
              <a:gd name="connsiteY8" fmla="*/ 0 h 618565"/>
              <a:gd name="connsiteX0" fmla="*/ 4652683 w 4707028"/>
              <a:gd name="connsiteY0" fmla="*/ 834654 h 834654"/>
              <a:gd name="connsiteX1" fmla="*/ 4652683 w 4707028"/>
              <a:gd name="connsiteY1" fmla="*/ 498478 h 834654"/>
              <a:gd name="connsiteX2" fmla="*/ 4087906 w 4707028"/>
              <a:gd name="connsiteY2" fmla="*/ 458137 h 834654"/>
              <a:gd name="connsiteX3" fmla="*/ 2850777 w 4707028"/>
              <a:gd name="connsiteY3" fmla="*/ 485031 h 834654"/>
              <a:gd name="connsiteX4" fmla="*/ 1317812 w 4707028"/>
              <a:gd name="connsiteY4" fmla="*/ 471584 h 834654"/>
              <a:gd name="connsiteX5" fmla="*/ 793377 w 4707028"/>
              <a:gd name="connsiteY5" fmla="*/ 471584 h 834654"/>
              <a:gd name="connsiteX6" fmla="*/ 389965 w 4707028"/>
              <a:gd name="connsiteY6" fmla="*/ 458137 h 834654"/>
              <a:gd name="connsiteX7" fmla="*/ 121024 w 4707028"/>
              <a:gd name="connsiteY7" fmla="*/ 337113 h 834654"/>
              <a:gd name="connsiteX8" fmla="*/ 0 w 4707028"/>
              <a:gd name="connsiteY8" fmla="*/ 0 h 834654"/>
              <a:gd name="connsiteX0" fmla="*/ 4652683 w 4707028"/>
              <a:gd name="connsiteY0" fmla="*/ 834654 h 834654"/>
              <a:gd name="connsiteX1" fmla="*/ 4652683 w 4707028"/>
              <a:gd name="connsiteY1" fmla="*/ 498478 h 834654"/>
              <a:gd name="connsiteX2" fmla="*/ 4087906 w 4707028"/>
              <a:gd name="connsiteY2" fmla="*/ 458137 h 834654"/>
              <a:gd name="connsiteX3" fmla="*/ 2850777 w 4707028"/>
              <a:gd name="connsiteY3" fmla="*/ 485031 h 834654"/>
              <a:gd name="connsiteX4" fmla="*/ 1317812 w 4707028"/>
              <a:gd name="connsiteY4" fmla="*/ 579627 h 834654"/>
              <a:gd name="connsiteX5" fmla="*/ 793377 w 4707028"/>
              <a:gd name="connsiteY5" fmla="*/ 471584 h 834654"/>
              <a:gd name="connsiteX6" fmla="*/ 389965 w 4707028"/>
              <a:gd name="connsiteY6" fmla="*/ 458137 h 834654"/>
              <a:gd name="connsiteX7" fmla="*/ 121024 w 4707028"/>
              <a:gd name="connsiteY7" fmla="*/ 337113 h 834654"/>
              <a:gd name="connsiteX8" fmla="*/ 0 w 4707028"/>
              <a:gd name="connsiteY8" fmla="*/ 0 h 834654"/>
              <a:gd name="connsiteX0" fmla="*/ 4652683 w 4715152"/>
              <a:gd name="connsiteY0" fmla="*/ 834654 h 834654"/>
              <a:gd name="connsiteX1" fmla="*/ 4652683 w 4715152"/>
              <a:gd name="connsiteY1" fmla="*/ 498478 h 834654"/>
              <a:gd name="connsiteX2" fmla="*/ 3973533 w 4715152"/>
              <a:gd name="connsiteY2" fmla="*/ 535313 h 834654"/>
              <a:gd name="connsiteX3" fmla="*/ 2850777 w 4715152"/>
              <a:gd name="connsiteY3" fmla="*/ 485031 h 834654"/>
              <a:gd name="connsiteX4" fmla="*/ 1317812 w 4715152"/>
              <a:gd name="connsiteY4" fmla="*/ 579627 h 834654"/>
              <a:gd name="connsiteX5" fmla="*/ 793377 w 4715152"/>
              <a:gd name="connsiteY5" fmla="*/ 471584 h 834654"/>
              <a:gd name="connsiteX6" fmla="*/ 389965 w 4715152"/>
              <a:gd name="connsiteY6" fmla="*/ 458137 h 834654"/>
              <a:gd name="connsiteX7" fmla="*/ 121024 w 4715152"/>
              <a:gd name="connsiteY7" fmla="*/ 337113 h 834654"/>
              <a:gd name="connsiteX8" fmla="*/ 0 w 4715152"/>
              <a:gd name="connsiteY8" fmla="*/ 0 h 834654"/>
              <a:gd name="connsiteX0" fmla="*/ 4652683 w 4658013"/>
              <a:gd name="connsiteY0" fmla="*/ 834654 h 834654"/>
              <a:gd name="connsiteX1" fmla="*/ 4309564 w 4658013"/>
              <a:gd name="connsiteY1" fmla="*/ 544784 h 834654"/>
              <a:gd name="connsiteX2" fmla="*/ 3973533 w 4658013"/>
              <a:gd name="connsiteY2" fmla="*/ 535313 h 834654"/>
              <a:gd name="connsiteX3" fmla="*/ 2850777 w 4658013"/>
              <a:gd name="connsiteY3" fmla="*/ 485031 h 834654"/>
              <a:gd name="connsiteX4" fmla="*/ 1317812 w 4658013"/>
              <a:gd name="connsiteY4" fmla="*/ 579627 h 834654"/>
              <a:gd name="connsiteX5" fmla="*/ 793377 w 4658013"/>
              <a:gd name="connsiteY5" fmla="*/ 471584 h 834654"/>
              <a:gd name="connsiteX6" fmla="*/ 389965 w 4658013"/>
              <a:gd name="connsiteY6" fmla="*/ 458137 h 834654"/>
              <a:gd name="connsiteX7" fmla="*/ 121024 w 4658013"/>
              <a:gd name="connsiteY7" fmla="*/ 337113 h 834654"/>
              <a:gd name="connsiteX8" fmla="*/ 0 w 4658013"/>
              <a:gd name="connsiteY8" fmla="*/ 0 h 834654"/>
              <a:gd name="connsiteX0" fmla="*/ 4477311 w 4487247"/>
              <a:gd name="connsiteY0" fmla="*/ 850088 h 850088"/>
              <a:gd name="connsiteX1" fmla="*/ 4309564 w 4487247"/>
              <a:gd name="connsiteY1" fmla="*/ 544784 h 850088"/>
              <a:gd name="connsiteX2" fmla="*/ 3973533 w 4487247"/>
              <a:gd name="connsiteY2" fmla="*/ 535313 h 850088"/>
              <a:gd name="connsiteX3" fmla="*/ 2850777 w 4487247"/>
              <a:gd name="connsiteY3" fmla="*/ 485031 h 850088"/>
              <a:gd name="connsiteX4" fmla="*/ 1317812 w 4487247"/>
              <a:gd name="connsiteY4" fmla="*/ 579627 h 850088"/>
              <a:gd name="connsiteX5" fmla="*/ 793377 w 4487247"/>
              <a:gd name="connsiteY5" fmla="*/ 471584 h 850088"/>
              <a:gd name="connsiteX6" fmla="*/ 389965 w 4487247"/>
              <a:gd name="connsiteY6" fmla="*/ 458137 h 850088"/>
              <a:gd name="connsiteX7" fmla="*/ 121024 w 4487247"/>
              <a:gd name="connsiteY7" fmla="*/ 337113 h 850088"/>
              <a:gd name="connsiteX8" fmla="*/ 0 w 4487247"/>
              <a:gd name="connsiteY8" fmla="*/ 0 h 850088"/>
              <a:gd name="connsiteX0" fmla="*/ 4477311 w 4487247"/>
              <a:gd name="connsiteY0" fmla="*/ 850088 h 850088"/>
              <a:gd name="connsiteX1" fmla="*/ 4309564 w 4487247"/>
              <a:gd name="connsiteY1" fmla="*/ 544784 h 850088"/>
              <a:gd name="connsiteX2" fmla="*/ 3973533 w 4487247"/>
              <a:gd name="connsiteY2" fmla="*/ 535313 h 850088"/>
              <a:gd name="connsiteX3" fmla="*/ 2827902 w 4487247"/>
              <a:gd name="connsiteY3" fmla="*/ 546771 h 850088"/>
              <a:gd name="connsiteX4" fmla="*/ 1317812 w 4487247"/>
              <a:gd name="connsiteY4" fmla="*/ 579627 h 850088"/>
              <a:gd name="connsiteX5" fmla="*/ 793377 w 4487247"/>
              <a:gd name="connsiteY5" fmla="*/ 471584 h 850088"/>
              <a:gd name="connsiteX6" fmla="*/ 389965 w 4487247"/>
              <a:gd name="connsiteY6" fmla="*/ 458137 h 850088"/>
              <a:gd name="connsiteX7" fmla="*/ 121024 w 4487247"/>
              <a:gd name="connsiteY7" fmla="*/ 337113 h 850088"/>
              <a:gd name="connsiteX8" fmla="*/ 0 w 4487247"/>
              <a:gd name="connsiteY8" fmla="*/ 0 h 850088"/>
              <a:gd name="connsiteX0" fmla="*/ 4477311 w 4487247"/>
              <a:gd name="connsiteY0" fmla="*/ 850088 h 850088"/>
              <a:gd name="connsiteX1" fmla="*/ 4309564 w 4487247"/>
              <a:gd name="connsiteY1" fmla="*/ 544784 h 850088"/>
              <a:gd name="connsiteX2" fmla="*/ 3973533 w 4487247"/>
              <a:gd name="connsiteY2" fmla="*/ 535313 h 850088"/>
              <a:gd name="connsiteX3" fmla="*/ 2827902 w 4487247"/>
              <a:gd name="connsiteY3" fmla="*/ 546771 h 850088"/>
              <a:gd name="connsiteX4" fmla="*/ 1531308 w 4487247"/>
              <a:gd name="connsiteY4" fmla="*/ 517888 h 850088"/>
              <a:gd name="connsiteX5" fmla="*/ 793377 w 4487247"/>
              <a:gd name="connsiteY5" fmla="*/ 471584 h 850088"/>
              <a:gd name="connsiteX6" fmla="*/ 389965 w 4487247"/>
              <a:gd name="connsiteY6" fmla="*/ 458137 h 850088"/>
              <a:gd name="connsiteX7" fmla="*/ 121024 w 4487247"/>
              <a:gd name="connsiteY7" fmla="*/ 337113 h 850088"/>
              <a:gd name="connsiteX8" fmla="*/ 0 w 4487247"/>
              <a:gd name="connsiteY8" fmla="*/ 0 h 850088"/>
              <a:gd name="connsiteX0" fmla="*/ 4477311 w 4487247"/>
              <a:gd name="connsiteY0" fmla="*/ 850088 h 850088"/>
              <a:gd name="connsiteX1" fmla="*/ 4309564 w 4487247"/>
              <a:gd name="connsiteY1" fmla="*/ 544784 h 850088"/>
              <a:gd name="connsiteX2" fmla="*/ 3973533 w 4487247"/>
              <a:gd name="connsiteY2" fmla="*/ 535313 h 850088"/>
              <a:gd name="connsiteX3" fmla="*/ 2827902 w 4487247"/>
              <a:gd name="connsiteY3" fmla="*/ 546771 h 850088"/>
              <a:gd name="connsiteX4" fmla="*/ 1531308 w 4487247"/>
              <a:gd name="connsiteY4" fmla="*/ 517888 h 850088"/>
              <a:gd name="connsiteX5" fmla="*/ 740002 w 4487247"/>
              <a:gd name="connsiteY5" fmla="*/ 517888 h 850088"/>
              <a:gd name="connsiteX6" fmla="*/ 389965 w 4487247"/>
              <a:gd name="connsiteY6" fmla="*/ 458137 h 850088"/>
              <a:gd name="connsiteX7" fmla="*/ 121024 w 4487247"/>
              <a:gd name="connsiteY7" fmla="*/ 337113 h 850088"/>
              <a:gd name="connsiteX8" fmla="*/ 0 w 4487247"/>
              <a:gd name="connsiteY8" fmla="*/ 0 h 850088"/>
              <a:gd name="connsiteX0" fmla="*/ 4493657 w 4503593"/>
              <a:gd name="connsiteY0" fmla="*/ 850088 h 850088"/>
              <a:gd name="connsiteX1" fmla="*/ 4325910 w 4503593"/>
              <a:gd name="connsiteY1" fmla="*/ 544784 h 850088"/>
              <a:gd name="connsiteX2" fmla="*/ 3989879 w 4503593"/>
              <a:gd name="connsiteY2" fmla="*/ 535313 h 850088"/>
              <a:gd name="connsiteX3" fmla="*/ 2844248 w 4503593"/>
              <a:gd name="connsiteY3" fmla="*/ 546771 h 850088"/>
              <a:gd name="connsiteX4" fmla="*/ 1547654 w 4503593"/>
              <a:gd name="connsiteY4" fmla="*/ 517888 h 850088"/>
              <a:gd name="connsiteX5" fmla="*/ 756348 w 4503593"/>
              <a:gd name="connsiteY5" fmla="*/ 517888 h 850088"/>
              <a:gd name="connsiteX6" fmla="*/ 406311 w 4503593"/>
              <a:gd name="connsiteY6" fmla="*/ 458137 h 850088"/>
              <a:gd name="connsiteX7" fmla="*/ 6517 w 4503593"/>
              <a:gd name="connsiteY7" fmla="*/ 417861 h 850088"/>
              <a:gd name="connsiteX8" fmla="*/ 137370 w 4503593"/>
              <a:gd name="connsiteY8" fmla="*/ 337113 h 850088"/>
              <a:gd name="connsiteX9" fmla="*/ 16346 w 4503593"/>
              <a:gd name="connsiteY9" fmla="*/ 0 h 850088"/>
              <a:gd name="connsiteX0" fmla="*/ 4493657 w 4503593"/>
              <a:gd name="connsiteY0" fmla="*/ 850088 h 850088"/>
              <a:gd name="connsiteX1" fmla="*/ 4325910 w 4503593"/>
              <a:gd name="connsiteY1" fmla="*/ 544784 h 850088"/>
              <a:gd name="connsiteX2" fmla="*/ 3989879 w 4503593"/>
              <a:gd name="connsiteY2" fmla="*/ 535313 h 850088"/>
              <a:gd name="connsiteX3" fmla="*/ 2844248 w 4503593"/>
              <a:gd name="connsiteY3" fmla="*/ 546771 h 850088"/>
              <a:gd name="connsiteX4" fmla="*/ 1547654 w 4503593"/>
              <a:gd name="connsiteY4" fmla="*/ 517888 h 850088"/>
              <a:gd name="connsiteX5" fmla="*/ 756348 w 4503593"/>
              <a:gd name="connsiteY5" fmla="*/ 517888 h 850088"/>
              <a:gd name="connsiteX6" fmla="*/ 330063 w 4503593"/>
              <a:gd name="connsiteY6" fmla="*/ 473571 h 850088"/>
              <a:gd name="connsiteX7" fmla="*/ 6517 w 4503593"/>
              <a:gd name="connsiteY7" fmla="*/ 417861 h 850088"/>
              <a:gd name="connsiteX8" fmla="*/ 137370 w 4503593"/>
              <a:gd name="connsiteY8" fmla="*/ 337113 h 850088"/>
              <a:gd name="connsiteX9" fmla="*/ 16346 w 4503593"/>
              <a:gd name="connsiteY9" fmla="*/ 0 h 850088"/>
              <a:gd name="connsiteX0" fmla="*/ 4583689 w 4593625"/>
              <a:gd name="connsiteY0" fmla="*/ 850088 h 850088"/>
              <a:gd name="connsiteX1" fmla="*/ 4415942 w 4593625"/>
              <a:gd name="connsiteY1" fmla="*/ 544784 h 850088"/>
              <a:gd name="connsiteX2" fmla="*/ 4079911 w 4593625"/>
              <a:gd name="connsiteY2" fmla="*/ 535313 h 850088"/>
              <a:gd name="connsiteX3" fmla="*/ 2934280 w 4593625"/>
              <a:gd name="connsiteY3" fmla="*/ 546771 h 850088"/>
              <a:gd name="connsiteX4" fmla="*/ 1637686 w 4593625"/>
              <a:gd name="connsiteY4" fmla="*/ 517888 h 850088"/>
              <a:gd name="connsiteX5" fmla="*/ 846380 w 4593625"/>
              <a:gd name="connsiteY5" fmla="*/ 517888 h 850088"/>
              <a:gd name="connsiteX6" fmla="*/ 420095 w 4593625"/>
              <a:gd name="connsiteY6" fmla="*/ 473571 h 850088"/>
              <a:gd name="connsiteX7" fmla="*/ 96549 w 4593625"/>
              <a:gd name="connsiteY7" fmla="*/ 417861 h 850088"/>
              <a:gd name="connsiteX8" fmla="*/ 13906 w 4593625"/>
              <a:gd name="connsiteY8" fmla="*/ 337114 h 850088"/>
              <a:gd name="connsiteX9" fmla="*/ 106378 w 4593625"/>
              <a:gd name="connsiteY9" fmla="*/ 0 h 850088"/>
              <a:gd name="connsiteX0" fmla="*/ 4598123 w 4608059"/>
              <a:gd name="connsiteY0" fmla="*/ 834653 h 834653"/>
              <a:gd name="connsiteX1" fmla="*/ 4430376 w 4608059"/>
              <a:gd name="connsiteY1" fmla="*/ 529349 h 834653"/>
              <a:gd name="connsiteX2" fmla="*/ 4094345 w 4608059"/>
              <a:gd name="connsiteY2" fmla="*/ 519878 h 834653"/>
              <a:gd name="connsiteX3" fmla="*/ 2948714 w 4608059"/>
              <a:gd name="connsiteY3" fmla="*/ 531336 h 834653"/>
              <a:gd name="connsiteX4" fmla="*/ 1652120 w 4608059"/>
              <a:gd name="connsiteY4" fmla="*/ 502453 h 834653"/>
              <a:gd name="connsiteX5" fmla="*/ 860814 w 4608059"/>
              <a:gd name="connsiteY5" fmla="*/ 502453 h 834653"/>
              <a:gd name="connsiteX6" fmla="*/ 434529 w 4608059"/>
              <a:gd name="connsiteY6" fmla="*/ 458136 h 834653"/>
              <a:gd name="connsiteX7" fmla="*/ 110983 w 4608059"/>
              <a:gd name="connsiteY7" fmla="*/ 402426 h 834653"/>
              <a:gd name="connsiteX8" fmla="*/ 28340 w 4608059"/>
              <a:gd name="connsiteY8" fmla="*/ 321679 h 834653"/>
              <a:gd name="connsiteX9" fmla="*/ 6439 w 4608059"/>
              <a:gd name="connsiteY9" fmla="*/ 0 h 834653"/>
              <a:gd name="connsiteX0" fmla="*/ 4598123 w 4608059"/>
              <a:gd name="connsiteY0" fmla="*/ 834653 h 834653"/>
              <a:gd name="connsiteX1" fmla="*/ 4430376 w 4608059"/>
              <a:gd name="connsiteY1" fmla="*/ 529349 h 834653"/>
              <a:gd name="connsiteX2" fmla="*/ 4094345 w 4608059"/>
              <a:gd name="connsiteY2" fmla="*/ 519878 h 834653"/>
              <a:gd name="connsiteX3" fmla="*/ 2948714 w 4608059"/>
              <a:gd name="connsiteY3" fmla="*/ 531336 h 834653"/>
              <a:gd name="connsiteX4" fmla="*/ 1652120 w 4608059"/>
              <a:gd name="connsiteY4" fmla="*/ 502453 h 834653"/>
              <a:gd name="connsiteX5" fmla="*/ 860814 w 4608059"/>
              <a:gd name="connsiteY5" fmla="*/ 502453 h 834653"/>
              <a:gd name="connsiteX6" fmla="*/ 434529 w 4608059"/>
              <a:gd name="connsiteY6" fmla="*/ 458136 h 834653"/>
              <a:gd name="connsiteX7" fmla="*/ 34734 w 4608059"/>
              <a:gd name="connsiteY7" fmla="*/ 448730 h 834653"/>
              <a:gd name="connsiteX8" fmla="*/ 28340 w 4608059"/>
              <a:gd name="connsiteY8" fmla="*/ 321679 h 834653"/>
              <a:gd name="connsiteX9" fmla="*/ 6439 w 4608059"/>
              <a:gd name="connsiteY9" fmla="*/ 0 h 834653"/>
              <a:gd name="connsiteX0" fmla="*/ 4598123 w 4608059"/>
              <a:gd name="connsiteY0" fmla="*/ 834653 h 834653"/>
              <a:gd name="connsiteX1" fmla="*/ 4430376 w 4608059"/>
              <a:gd name="connsiteY1" fmla="*/ 529349 h 834653"/>
              <a:gd name="connsiteX2" fmla="*/ 4094345 w 4608059"/>
              <a:gd name="connsiteY2" fmla="*/ 519878 h 834653"/>
              <a:gd name="connsiteX3" fmla="*/ 2948714 w 4608059"/>
              <a:gd name="connsiteY3" fmla="*/ 531336 h 834653"/>
              <a:gd name="connsiteX4" fmla="*/ 1652120 w 4608059"/>
              <a:gd name="connsiteY4" fmla="*/ 502453 h 834653"/>
              <a:gd name="connsiteX5" fmla="*/ 860814 w 4608059"/>
              <a:gd name="connsiteY5" fmla="*/ 502453 h 834653"/>
              <a:gd name="connsiteX6" fmla="*/ 404029 w 4608059"/>
              <a:gd name="connsiteY6" fmla="*/ 550745 h 834653"/>
              <a:gd name="connsiteX7" fmla="*/ 34734 w 4608059"/>
              <a:gd name="connsiteY7" fmla="*/ 448730 h 834653"/>
              <a:gd name="connsiteX8" fmla="*/ 28340 w 4608059"/>
              <a:gd name="connsiteY8" fmla="*/ 321679 h 834653"/>
              <a:gd name="connsiteX9" fmla="*/ 6439 w 4608059"/>
              <a:gd name="connsiteY9" fmla="*/ 0 h 834653"/>
              <a:gd name="connsiteX0" fmla="*/ 4598123 w 4608059"/>
              <a:gd name="connsiteY0" fmla="*/ 834653 h 834653"/>
              <a:gd name="connsiteX1" fmla="*/ 4430376 w 4608059"/>
              <a:gd name="connsiteY1" fmla="*/ 529349 h 834653"/>
              <a:gd name="connsiteX2" fmla="*/ 4094345 w 4608059"/>
              <a:gd name="connsiteY2" fmla="*/ 519878 h 834653"/>
              <a:gd name="connsiteX3" fmla="*/ 2948714 w 4608059"/>
              <a:gd name="connsiteY3" fmla="*/ 531336 h 834653"/>
              <a:gd name="connsiteX4" fmla="*/ 1652120 w 4608059"/>
              <a:gd name="connsiteY4" fmla="*/ 502453 h 834653"/>
              <a:gd name="connsiteX5" fmla="*/ 860814 w 4608059"/>
              <a:gd name="connsiteY5" fmla="*/ 502453 h 834653"/>
              <a:gd name="connsiteX6" fmla="*/ 404029 w 4608059"/>
              <a:gd name="connsiteY6" fmla="*/ 550745 h 834653"/>
              <a:gd name="connsiteX7" fmla="*/ 118608 w 4608059"/>
              <a:gd name="connsiteY7" fmla="*/ 464166 h 834653"/>
              <a:gd name="connsiteX8" fmla="*/ 28340 w 4608059"/>
              <a:gd name="connsiteY8" fmla="*/ 321679 h 834653"/>
              <a:gd name="connsiteX9" fmla="*/ 6439 w 4608059"/>
              <a:gd name="connsiteY9" fmla="*/ 0 h 834653"/>
              <a:gd name="connsiteX0" fmla="*/ 4576800 w 4587884"/>
              <a:gd name="connsiteY0" fmla="*/ 1093263 h 1093263"/>
              <a:gd name="connsiteX1" fmla="*/ 4430376 w 4587884"/>
              <a:gd name="connsiteY1" fmla="*/ 529349 h 1093263"/>
              <a:gd name="connsiteX2" fmla="*/ 4094345 w 4587884"/>
              <a:gd name="connsiteY2" fmla="*/ 519878 h 1093263"/>
              <a:gd name="connsiteX3" fmla="*/ 2948714 w 4587884"/>
              <a:gd name="connsiteY3" fmla="*/ 531336 h 1093263"/>
              <a:gd name="connsiteX4" fmla="*/ 1652120 w 4587884"/>
              <a:gd name="connsiteY4" fmla="*/ 502453 h 1093263"/>
              <a:gd name="connsiteX5" fmla="*/ 860814 w 4587884"/>
              <a:gd name="connsiteY5" fmla="*/ 502453 h 1093263"/>
              <a:gd name="connsiteX6" fmla="*/ 404029 w 4587884"/>
              <a:gd name="connsiteY6" fmla="*/ 550745 h 1093263"/>
              <a:gd name="connsiteX7" fmla="*/ 118608 w 4587884"/>
              <a:gd name="connsiteY7" fmla="*/ 464166 h 1093263"/>
              <a:gd name="connsiteX8" fmla="*/ 28340 w 4587884"/>
              <a:gd name="connsiteY8" fmla="*/ 321679 h 1093263"/>
              <a:gd name="connsiteX9" fmla="*/ 6439 w 4587884"/>
              <a:gd name="connsiteY9" fmla="*/ 0 h 1093263"/>
              <a:gd name="connsiteX0" fmla="*/ 4576800 w 4627099"/>
              <a:gd name="connsiteY0" fmla="*/ 1093263 h 1093263"/>
              <a:gd name="connsiteX1" fmla="*/ 4579641 w 4627099"/>
              <a:gd name="connsiteY1" fmla="*/ 572453 h 1093263"/>
              <a:gd name="connsiteX2" fmla="*/ 4094345 w 4627099"/>
              <a:gd name="connsiteY2" fmla="*/ 519878 h 1093263"/>
              <a:gd name="connsiteX3" fmla="*/ 2948714 w 4627099"/>
              <a:gd name="connsiteY3" fmla="*/ 531336 h 1093263"/>
              <a:gd name="connsiteX4" fmla="*/ 1652120 w 4627099"/>
              <a:gd name="connsiteY4" fmla="*/ 502453 h 1093263"/>
              <a:gd name="connsiteX5" fmla="*/ 860814 w 4627099"/>
              <a:gd name="connsiteY5" fmla="*/ 502453 h 1093263"/>
              <a:gd name="connsiteX6" fmla="*/ 404029 w 4627099"/>
              <a:gd name="connsiteY6" fmla="*/ 550745 h 1093263"/>
              <a:gd name="connsiteX7" fmla="*/ 118608 w 4627099"/>
              <a:gd name="connsiteY7" fmla="*/ 464166 h 1093263"/>
              <a:gd name="connsiteX8" fmla="*/ 28340 w 4627099"/>
              <a:gd name="connsiteY8" fmla="*/ 321679 h 1093263"/>
              <a:gd name="connsiteX9" fmla="*/ 6439 w 4627099"/>
              <a:gd name="connsiteY9" fmla="*/ 0 h 1093263"/>
              <a:gd name="connsiteX0" fmla="*/ 4570361 w 4620660"/>
              <a:gd name="connsiteY0" fmla="*/ 1093263 h 1093263"/>
              <a:gd name="connsiteX1" fmla="*/ 4573202 w 4620660"/>
              <a:gd name="connsiteY1" fmla="*/ 572453 h 1093263"/>
              <a:gd name="connsiteX2" fmla="*/ 4087906 w 4620660"/>
              <a:gd name="connsiteY2" fmla="*/ 519878 h 1093263"/>
              <a:gd name="connsiteX3" fmla="*/ 2942275 w 4620660"/>
              <a:gd name="connsiteY3" fmla="*/ 531336 h 1093263"/>
              <a:gd name="connsiteX4" fmla="*/ 1645681 w 4620660"/>
              <a:gd name="connsiteY4" fmla="*/ 502453 h 1093263"/>
              <a:gd name="connsiteX5" fmla="*/ 854375 w 4620660"/>
              <a:gd name="connsiteY5" fmla="*/ 502453 h 1093263"/>
              <a:gd name="connsiteX6" fmla="*/ 397590 w 4620660"/>
              <a:gd name="connsiteY6" fmla="*/ 550745 h 1093263"/>
              <a:gd name="connsiteX7" fmla="*/ 112169 w 4620660"/>
              <a:gd name="connsiteY7" fmla="*/ 464166 h 1093263"/>
              <a:gd name="connsiteX8" fmla="*/ 192489 w 4620660"/>
              <a:gd name="connsiteY8" fmla="*/ 300128 h 1093263"/>
              <a:gd name="connsiteX9" fmla="*/ 0 w 4620660"/>
              <a:gd name="connsiteY9" fmla="*/ 0 h 1093263"/>
              <a:gd name="connsiteX0" fmla="*/ 4570361 w 4620660"/>
              <a:gd name="connsiteY0" fmla="*/ 1093263 h 1093263"/>
              <a:gd name="connsiteX1" fmla="*/ 4573202 w 4620660"/>
              <a:gd name="connsiteY1" fmla="*/ 572453 h 1093263"/>
              <a:gd name="connsiteX2" fmla="*/ 4087906 w 4620660"/>
              <a:gd name="connsiteY2" fmla="*/ 519878 h 1093263"/>
              <a:gd name="connsiteX3" fmla="*/ 2942275 w 4620660"/>
              <a:gd name="connsiteY3" fmla="*/ 531336 h 1093263"/>
              <a:gd name="connsiteX4" fmla="*/ 1645681 w 4620660"/>
              <a:gd name="connsiteY4" fmla="*/ 502453 h 1093263"/>
              <a:gd name="connsiteX5" fmla="*/ 854375 w 4620660"/>
              <a:gd name="connsiteY5" fmla="*/ 502453 h 1093263"/>
              <a:gd name="connsiteX6" fmla="*/ 397590 w 4620660"/>
              <a:gd name="connsiteY6" fmla="*/ 550745 h 1093263"/>
              <a:gd name="connsiteX7" fmla="*/ 389373 w 4620660"/>
              <a:gd name="connsiteY7" fmla="*/ 442615 h 1093263"/>
              <a:gd name="connsiteX8" fmla="*/ 192489 w 4620660"/>
              <a:gd name="connsiteY8" fmla="*/ 300128 h 1093263"/>
              <a:gd name="connsiteX9" fmla="*/ 0 w 4620660"/>
              <a:gd name="connsiteY9" fmla="*/ 0 h 1093263"/>
              <a:gd name="connsiteX0" fmla="*/ 4570361 w 4620660"/>
              <a:gd name="connsiteY0" fmla="*/ 1093263 h 1093263"/>
              <a:gd name="connsiteX1" fmla="*/ 4573202 w 4620660"/>
              <a:gd name="connsiteY1" fmla="*/ 572453 h 1093263"/>
              <a:gd name="connsiteX2" fmla="*/ 4087906 w 4620660"/>
              <a:gd name="connsiteY2" fmla="*/ 519878 h 1093263"/>
              <a:gd name="connsiteX3" fmla="*/ 2942275 w 4620660"/>
              <a:gd name="connsiteY3" fmla="*/ 531336 h 1093263"/>
              <a:gd name="connsiteX4" fmla="*/ 1645681 w 4620660"/>
              <a:gd name="connsiteY4" fmla="*/ 502453 h 1093263"/>
              <a:gd name="connsiteX5" fmla="*/ 854375 w 4620660"/>
              <a:gd name="connsiteY5" fmla="*/ 502453 h 1093263"/>
              <a:gd name="connsiteX6" fmla="*/ 397590 w 4620660"/>
              <a:gd name="connsiteY6" fmla="*/ 550745 h 1093263"/>
              <a:gd name="connsiteX7" fmla="*/ 730547 w 4620660"/>
              <a:gd name="connsiteY7" fmla="*/ 421066 h 1093263"/>
              <a:gd name="connsiteX8" fmla="*/ 192489 w 4620660"/>
              <a:gd name="connsiteY8" fmla="*/ 300128 h 1093263"/>
              <a:gd name="connsiteX9" fmla="*/ 0 w 4620660"/>
              <a:gd name="connsiteY9" fmla="*/ 0 h 1093263"/>
              <a:gd name="connsiteX0" fmla="*/ 4570361 w 4620660"/>
              <a:gd name="connsiteY0" fmla="*/ 1093263 h 1093263"/>
              <a:gd name="connsiteX1" fmla="*/ 4573202 w 4620660"/>
              <a:gd name="connsiteY1" fmla="*/ 572453 h 1093263"/>
              <a:gd name="connsiteX2" fmla="*/ 4087906 w 4620660"/>
              <a:gd name="connsiteY2" fmla="*/ 519878 h 1093263"/>
              <a:gd name="connsiteX3" fmla="*/ 2942275 w 4620660"/>
              <a:gd name="connsiteY3" fmla="*/ 531336 h 1093263"/>
              <a:gd name="connsiteX4" fmla="*/ 1645681 w 4620660"/>
              <a:gd name="connsiteY4" fmla="*/ 502453 h 1093263"/>
              <a:gd name="connsiteX5" fmla="*/ 1408783 w 4620660"/>
              <a:gd name="connsiteY5" fmla="*/ 459351 h 1093263"/>
              <a:gd name="connsiteX6" fmla="*/ 397590 w 4620660"/>
              <a:gd name="connsiteY6" fmla="*/ 550745 h 1093263"/>
              <a:gd name="connsiteX7" fmla="*/ 730547 w 4620660"/>
              <a:gd name="connsiteY7" fmla="*/ 421066 h 1093263"/>
              <a:gd name="connsiteX8" fmla="*/ 192489 w 4620660"/>
              <a:gd name="connsiteY8" fmla="*/ 300128 h 1093263"/>
              <a:gd name="connsiteX9" fmla="*/ 0 w 4620660"/>
              <a:gd name="connsiteY9" fmla="*/ 0 h 1093263"/>
              <a:gd name="connsiteX0" fmla="*/ 4570361 w 4620660"/>
              <a:gd name="connsiteY0" fmla="*/ 1093263 h 1093263"/>
              <a:gd name="connsiteX1" fmla="*/ 4573202 w 4620660"/>
              <a:gd name="connsiteY1" fmla="*/ 572453 h 1093263"/>
              <a:gd name="connsiteX2" fmla="*/ 4087906 w 4620660"/>
              <a:gd name="connsiteY2" fmla="*/ 519878 h 1093263"/>
              <a:gd name="connsiteX3" fmla="*/ 2942275 w 4620660"/>
              <a:gd name="connsiteY3" fmla="*/ 531336 h 1093263"/>
              <a:gd name="connsiteX4" fmla="*/ 1645681 w 4620660"/>
              <a:gd name="connsiteY4" fmla="*/ 502453 h 1093263"/>
              <a:gd name="connsiteX5" fmla="*/ 1408783 w 4620660"/>
              <a:gd name="connsiteY5" fmla="*/ 459351 h 1093263"/>
              <a:gd name="connsiteX6" fmla="*/ 1122586 w 4620660"/>
              <a:gd name="connsiteY6" fmla="*/ 442990 h 1093263"/>
              <a:gd name="connsiteX7" fmla="*/ 730547 w 4620660"/>
              <a:gd name="connsiteY7" fmla="*/ 421066 h 1093263"/>
              <a:gd name="connsiteX8" fmla="*/ 192489 w 4620660"/>
              <a:gd name="connsiteY8" fmla="*/ 300128 h 1093263"/>
              <a:gd name="connsiteX9" fmla="*/ 0 w 4620660"/>
              <a:gd name="connsiteY9" fmla="*/ 0 h 1093263"/>
              <a:gd name="connsiteX0" fmla="*/ 4570361 w 4620660"/>
              <a:gd name="connsiteY0" fmla="*/ 1093263 h 1093263"/>
              <a:gd name="connsiteX1" fmla="*/ 4573202 w 4620660"/>
              <a:gd name="connsiteY1" fmla="*/ 572453 h 1093263"/>
              <a:gd name="connsiteX2" fmla="*/ 4087906 w 4620660"/>
              <a:gd name="connsiteY2" fmla="*/ 519878 h 1093263"/>
              <a:gd name="connsiteX3" fmla="*/ 2942275 w 4620660"/>
              <a:gd name="connsiteY3" fmla="*/ 531336 h 1093263"/>
              <a:gd name="connsiteX4" fmla="*/ 1645681 w 4620660"/>
              <a:gd name="connsiteY4" fmla="*/ 502453 h 1093263"/>
              <a:gd name="connsiteX5" fmla="*/ 1387460 w 4620660"/>
              <a:gd name="connsiteY5" fmla="*/ 567106 h 1093263"/>
              <a:gd name="connsiteX6" fmla="*/ 1122586 w 4620660"/>
              <a:gd name="connsiteY6" fmla="*/ 442990 h 1093263"/>
              <a:gd name="connsiteX7" fmla="*/ 730547 w 4620660"/>
              <a:gd name="connsiteY7" fmla="*/ 421066 h 1093263"/>
              <a:gd name="connsiteX8" fmla="*/ 192489 w 4620660"/>
              <a:gd name="connsiteY8" fmla="*/ 300128 h 1093263"/>
              <a:gd name="connsiteX9" fmla="*/ 0 w 4620660"/>
              <a:gd name="connsiteY9" fmla="*/ 0 h 1093263"/>
              <a:gd name="connsiteX0" fmla="*/ 4570361 w 4620660"/>
              <a:gd name="connsiteY0" fmla="*/ 1093263 h 1093263"/>
              <a:gd name="connsiteX1" fmla="*/ 4573202 w 4620660"/>
              <a:gd name="connsiteY1" fmla="*/ 572453 h 1093263"/>
              <a:gd name="connsiteX2" fmla="*/ 4087906 w 4620660"/>
              <a:gd name="connsiteY2" fmla="*/ 519878 h 1093263"/>
              <a:gd name="connsiteX3" fmla="*/ 2942275 w 4620660"/>
              <a:gd name="connsiteY3" fmla="*/ 531336 h 1093263"/>
              <a:gd name="connsiteX4" fmla="*/ 1645681 w 4620660"/>
              <a:gd name="connsiteY4" fmla="*/ 502453 h 1093263"/>
              <a:gd name="connsiteX5" fmla="*/ 1387460 w 4620660"/>
              <a:gd name="connsiteY5" fmla="*/ 567106 h 1093263"/>
              <a:gd name="connsiteX6" fmla="*/ 1079939 w 4620660"/>
              <a:gd name="connsiteY6" fmla="*/ 550743 h 1093263"/>
              <a:gd name="connsiteX7" fmla="*/ 730547 w 4620660"/>
              <a:gd name="connsiteY7" fmla="*/ 421066 h 1093263"/>
              <a:gd name="connsiteX8" fmla="*/ 192489 w 4620660"/>
              <a:gd name="connsiteY8" fmla="*/ 300128 h 1093263"/>
              <a:gd name="connsiteX9" fmla="*/ 0 w 4620660"/>
              <a:gd name="connsiteY9" fmla="*/ 0 h 1093263"/>
              <a:gd name="connsiteX0" fmla="*/ 4570361 w 4620660"/>
              <a:gd name="connsiteY0" fmla="*/ 1093263 h 1093263"/>
              <a:gd name="connsiteX1" fmla="*/ 4573202 w 4620660"/>
              <a:gd name="connsiteY1" fmla="*/ 572453 h 1093263"/>
              <a:gd name="connsiteX2" fmla="*/ 4087906 w 4620660"/>
              <a:gd name="connsiteY2" fmla="*/ 519878 h 1093263"/>
              <a:gd name="connsiteX3" fmla="*/ 2942275 w 4620660"/>
              <a:gd name="connsiteY3" fmla="*/ 531336 h 1093263"/>
              <a:gd name="connsiteX4" fmla="*/ 1645681 w 4620660"/>
              <a:gd name="connsiteY4" fmla="*/ 502453 h 1093263"/>
              <a:gd name="connsiteX5" fmla="*/ 1387460 w 4620660"/>
              <a:gd name="connsiteY5" fmla="*/ 567106 h 1093263"/>
              <a:gd name="connsiteX6" fmla="*/ 1079939 w 4620660"/>
              <a:gd name="connsiteY6" fmla="*/ 550743 h 1093263"/>
              <a:gd name="connsiteX7" fmla="*/ 591945 w 4620660"/>
              <a:gd name="connsiteY7" fmla="*/ 571920 h 1093263"/>
              <a:gd name="connsiteX8" fmla="*/ 192489 w 4620660"/>
              <a:gd name="connsiteY8" fmla="*/ 300128 h 1093263"/>
              <a:gd name="connsiteX9" fmla="*/ 0 w 4620660"/>
              <a:gd name="connsiteY9" fmla="*/ 0 h 1093263"/>
              <a:gd name="connsiteX0" fmla="*/ 4570361 w 4620660"/>
              <a:gd name="connsiteY0" fmla="*/ 1093263 h 1093263"/>
              <a:gd name="connsiteX1" fmla="*/ 4573202 w 4620660"/>
              <a:gd name="connsiteY1" fmla="*/ 572453 h 1093263"/>
              <a:gd name="connsiteX2" fmla="*/ 4087906 w 4620660"/>
              <a:gd name="connsiteY2" fmla="*/ 519878 h 1093263"/>
              <a:gd name="connsiteX3" fmla="*/ 2942275 w 4620660"/>
              <a:gd name="connsiteY3" fmla="*/ 531336 h 1093263"/>
              <a:gd name="connsiteX4" fmla="*/ 1645681 w 4620660"/>
              <a:gd name="connsiteY4" fmla="*/ 502453 h 1093263"/>
              <a:gd name="connsiteX5" fmla="*/ 1387460 w 4620660"/>
              <a:gd name="connsiteY5" fmla="*/ 567106 h 1093263"/>
              <a:gd name="connsiteX6" fmla="*/ 1079939 w 4620660"/>
              <a:gd name="connsiteY6" fmla="*/ 550743 h 1093263"/>
              <a:gd name="connsiteX7" fmla="*/ 922458 w 4620660"/>
              <a:gd name="connsiteY7" fmla="*/ 571920 h 1093263"/>
              <a:gd name="connsiteX8" fmla="*/ 192489 w 4620660"/>
              <a:gd name="connsiteY8" fmla="*/ 300128 h 1093263"/>
              <a:gd name="connsiteX9" fmla="*/ 0 w 4620660"/>
              <a:gd name="connsiteY9" fmla="*/ 0 h 1093263"/>
              <a:gd name="connsiteX0" fmla="*/ 4570361 w 4620660"/>
              <a:gd name="connsiteY0" fmla="*/ 1093263 h 1093263"/>
              <a:gd name="connsiteX1" fmla="*/ 4573202 w 4620660"/>
              <a:gd name="connsiteY1" fmla="*/ 572453 h 1093263"/>
              <a:gd name="connsiteX2" fmla="*/ 4087906 w 4620660"/>
              <a:gd name="connsiteY2" fmla="*/ 519878 h 1093263"/>
              <a:gd name="connsiteX3" fmla="*/ 2942275 w 4620660"/>
              <a:gd name="connsiteY3" fmla="*/ 531336 h 1093263"/>
              <a:gd name="connsiteX4" fmla="*/ 2029502 w 4620660"/>
              <a:gd name="connsiteY4" fmla="*/ 545557 h 1093263"/>
              <a:gd name="connsiteX5" fmla="*/ 1387460 w 4620660"/>
              <a:gd name="connsiteY5" fmla="*/ 567106 h 1093263"/>
              <a:gd name="connsiteX6" fmla="*/ 1079939 w 4620660"/>
              <a:gd name="connsiteY6" fmla="*/ 550743 h 1093263"/>
              <a:gd name="connsiteX7" fmla="*/ 922458 w 4620660"/>
              <a:gd name="connsiteY7" fmla="*/ 571920 h 1093263"/>
              <a:gd name="connsiteX8" fmla="*/ 192489 w 4620660"/>
              <a:gd name="connsiteY8" fmla="*/ 300128 h 1093263"/>
              <a:gd name="connsiteX9" fmla="*/ 0 w 4620660"/>
              <a:gd name="connsiteY9" fmla="*/ 0 h 1093263"/>
              <a:gd name="connsiteX0" fmla="*/ 4570361 w 4620660"/>
              <a:gd name="connsiteY0" fmla="*/ 1093263 h 1093263"/>
              <a:gd name="connsiteX1" fmla="*/ 4573202 w 4620660"/>
              <a:gd name="connsiteY1" fmla="*/ 572453 h 1093263"/>
              <a:gd name="connsiteX2" fmla="*/ 4087906 w 4620660"/>
              <a:gd name="connsiteY2" fmla="*/ 519878 h 1093263"/>
              <a:gd name="connsiteX3" fmla="*/ 2942275 w 4620660"/>
              <a:gd name="connsiteY3" fmla="*/ 531336 h 1093263"/>
              <a:gd name="connsiteX4" fmla="*/ 2029502 w 4620660"/>
              <a:gd name="connsiteY4" fmla="*/ 545557 h 1093263"/>
              <a:gd name="connsiteX5" fmla="*/ 1387460 w 4620660"/>
              <a:gd name="connsiteY5" fmla="*/ 567106 h 1093263"/>
              <a:gd name="connsiteX6" fmla="*/ 1207880 w 4620660"/>
              <a:gd name="connsiteY6" fmla="*/ 572295 h 1093263"/>
              <a:gd name="connsiteX7" fmla="*/ 922458 w 4620660"/>
              <a:gd name="connsiteY7" fmla="*/ 571920 h 1093263"/>
              <a:gd name="connsiteX8" fmla="*/ 192489 w 4620660"/>
              <a:gd name="connsiteY8" fmla="*/ 300128 h 1093263"/>
              <a:gd name="connsiteX9" fmla="*/ 0 w 4620660"/>
              <a:gd name="connsiteY9" fmla="*/ 0 h 1093263"/>
              <a:gd name="connsiteX0" fmla="*/ 4570361 w 4620660"/>
              <a:gd name="connsiteY0" fmla="*/ 1093263 h 1093263"/>
              <a:gd name="connsiteX1" fmla="*/ 4573202 w 4620660"/>
              <a:gd name="connsiteY1" fmla="*/ 572453 h 1093263"/>
              <a:gd name="connsiteX2" fmla="*/ 4087906 w 4620660"/>
              <a:gd name="connsiteY2" fmla="*/ 519878 h 1093263"/>
              <a:gd name="connsiteX3" fmla="*/ 2942275 w 4620660"/>
              <a:gd name="connsiteY3" fmla="*/ 531336 h 1093263"/>
              <a:gd name="connsiteX4" fmla="*/ 2029502 w 4620660"/>
              <a:gd name="connsiteY4" fmla="*/ 545557 h 1093263"/>
              <a:gd name="connsiteX5" fmla="*/ 1387460 w 4620660"/>
              <a:gd name="connsiteY5" fmla="*/ 567106 h 1093263"/>
              <a:gd name="connsiteX6" fmla="*/ 1175894 w 4620660"/>
              <a:gd name="connsiteY6" fmla="*/ 550743 h 1093263"/>
              <a:gd name="connsiteX7" fmla="*/ 922458 w 4620660"/>
              <a:gd name="connsiteY7" fmla="*/ 571920 h 1093263"/>
              <a:gd name="connsiteX8" fmla="*/ 192489 w 4620660"/>
              <a:gd name="connsiteY8" fmla="*/ 300128 h 1093263"/>
              <a:gd name="connsiteX9" fmla="*/ 0 w 4620660"/>
              <a:gd name="connsiteY9" fmla="*/ 0 h 1093263"/>
              <a:gd name="connsiteX0" fmla="*/ 4570361 w 4620660"/>
              <a:gd name="connsiteY0" fmla="*/ 1093263 h 1093263"/>
              <a:gd name="connsiteX1" fmla="*/ 4573202 w 4620660"/>
              <a:gd name="connsiteY1" fmla="*/ 572453 h 1093263"/>
              <a:gd name="connsiteX2" fmla="*/ 4087906 w 4620660"/>
              <a:gd name="connsiteY2" fmla="*/ 519878 h 1093263"/>
              <a:gd name="connsiteX3" fmla="*/ 2942275 w 4620660"/>
              <a:gd name="connsiteY3" fmla="*/ 531336 h 1093263"/>
              <a:gd name="connsiteX4" fmla="*/ 2029502 w 4620660"/>
              <a:gd name="connsiteY4" fmla="*/ 545557 h 1093263"/>
              <a:gd name="connsiteX5" fmla="*/ 1387460 w 4620660"/>
              <a:gd name="connsiteY5" fmla="*/ 567106 h 1093263"/>
              <a:gd name="connsiteX6" fmla="*/ 1175894 w 4620660"/>
              <a:gd name="connsiteY6" fmla="*/ 550743 h 1093263"/>
              <a:gd name="connsiteX7" fmla="*/ 922458 w 4620660"/>
              <a:gd name="connsiteY7" fmla="*/ 571920 h 1093263"/>
              <a:gd name="connsiteX8" fmla="*/ 192489 w 4620660"/>
              <a:gd name="connsiteY8" fmla="*/ 300128 h 1093263"/>
              <a:gd name="connsiteX9" fmla="*/ 0 w 4620660"/>
              <a:gd name="connsiteY9" fmla="*/ 0 h 1093263"/>
              <a:gd name="connsiteX0" fmla="*/ 4570361 w 4620660"/>
              <a:gd name="connsiteY0" fmla="*/ 1093263 h 1093263"/>
              <a:gd name="connsiteX1" fmla="*/ 4573202 w 4620660"/>
              <a:gd name="connsiteY1" fmla="*/ 572453 h 1093263"/>
              <a:gd name="connsiteX2" fmla="*/ 4087906 w 4620660"/>
              <a:gd name="connsiteY2" fmla="*/ 519878 h 1093263"/>
              <a:gd name="connsiteX3" fmla="*/ 2942275 w 4620660"/>
              <a:gd name="connsiteY3" fmla="*/ 531336 h 1093263"/>
              <a:gd name="connsiteX4" fmla="*/ 2029502 w 4620660"/>
              <a:gd name="connsiteY4" fmla="*/ 545557 h 1093263"/>
              <a:gd name="connsiteX5" fmla="*/ 1387460 w 4620660"/>
              <a:gd name="connsiteY5" fmla="*/ 567106 h 1093263"/>
              <a:gd name="connsiteX6" fmla="*/ 1175894 w 4620660"/>
              <a:gd name="connsiteY6" fmla="*/ 550743 h 1093263"/>
              <a:gd name="connsiteX7" fmla="*/ 687901 w 4620660"/>
              <a:gd name="connsiteY7" fmla="*/ 464165 h 1093263"/>
              <a:gd name="connsiteX8" fmla="*/ 192489 w 4620660"/>
              <a:gd name="connsiteY8" fmla="*/ 300128 h 1093263"/>
              <a:gd name="connsiteX9" fmla="*/ 0 w 4620660"/>
              <a:gd name="connsiteY9" fmla="*/ 0 h 1093263"/>
              <a:gd name="connsiteX0" fmla="*/ 4570361 w 4620660"/>
              <a:gd name="connsiteY0" fmla="*/ 1093263 h 1093263"/>
              <a:gd name="connsiteX1" fmla="*/ 4573202 w 4620660"/>
              <a:gd name="connsiteY1" fmla="*/ 572453 h 1093263"/>
              <a:gd name="connsiteX2" fmla="*/ 4087906 w 4620660"/>
              <a:gd name="connsiteY2" fmla="*/ 519878 h 1093263"/>
              <a:gd name="connsiteX3" fmla="*/ 2942275 w 4620660"/>
              <a:gd name="connsiteY3" fmla="*/ 531336 h 1093263"/>
              <a:gd name="connsiteX4" fmla="*/ 2029502 w 4620660"/>
              <a:gd name="connsiteY4" fmla="*/ 545557 h 1093263"/>
              <a:gd name="connsiteX5" fmla="*/ 1472753 w 4620660"/>
              <a:gd name="connsiteY5" fmla="*/ 567106 h 1093263"/>
              <a:gd name="connsiteX6" fmla="*/ 1175894 w 4620660"/>
              <a:gd name="connsiteY6" fmla="*/ 550743 h 1093263"/>
              <a:gd name="connsiteX7" fmla="*/ 687901 w 4620660"/>
              <a:gd name="connsiteY7" fmla="*/ 464165 h 1093263"/>
              <a:gd name="connsiteX8" fmla="*/ 192489 w 4620660"/>
              <a:gd name="connsiteY8" fmla="*/ 300128 h 1093263"/>
              <a:gd name="connsiteX9" fmla="*/ 0 w 4620660"/>
              <a:gd name="connsiteY9" fmla="*/ 0 h 1093263"/>
              <a:gd name="connsiteX0" fmla="*/ 4508713 w 4559012"/>
              <a:gd name="connsiteY0" fmla="*/ 1416524 h 1416524"/>
              <a:gd name="connsiteX1" fmla="*/ 4511554 w 4559012"/>
              <a:gd name="connsiteY1" fmla="*/ 895714 h 1416524"/>
              <a:gd name="connsiteX2" fmla="*/ 4026258 w 4559012"/>
              <a:gd name="connsiteY2" fmla="*/ 843139 h 1416524"/>
              <a:gd name="connsiteX3" fmla="*/ 2880627 w 4559012"/>
              <a:gd name="connsiteY3" fmla="*/ 854597 h 1416524"/>
              <a:gd name="connsiteX4" fmla="*/ 1967854 w 4559012"/>
              <a:gd name="connsiteY4" fmla="*/ 868818 h 1416524"/>
              <a:gd name="connsiteX5" fmla="*/ 1411105 w 4559012"/>
              <a:gd name="connsiteY5" fmla="*/ 890367 h 1416524"/>
              <a:gd name="connsiteX6" fmla="*/ 1114246 w 4559012"/>
              <a:gd name="connsiteY6" fmla="*/ 874004 h 1416524"/>
              <a:gd name="connsiteX7" fmla="*/ 626253 w 4559012"/>
              <a:gd name="connsiteY7" fmla="*/ 787426 h 1416524"/>
              <a:gd name="connsiteX8" fmla="*/ 130841 w 4559012"/>
              <a:gd name="connsiteY8" fmla="*/ 623389 h 1416524"/>
              <a:gd name="connsiteX9" fmla="*/ 0 w 4559012"/>
              <a:gd name="connsiteY9" fmla="*/ 0 h 1416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59012" h="1416524">
                <a:moveTo>
                  <a:pt x="4508713" y="1416524"/>
                </a:moveTo>
                <a:cubicBezTo>
                  <a:pt x="4555777" y="1279812"/>
                  <a:pt x="4591963" y="991278"/>
                  <a:pt x="4511554" y="895714"/>
                </a:cubicBezTo>
                <a:cubicBezTo>
                  <a:pt x="4431145" y="800150"/>
                  <a:pt x="4298079" y="849992"/>
                  <a:pt x="4026258" y="843139"/>
                </a:cubicBezTo>
                <a:cubicBezTo>
                  <a:pt x="3754437" y="836286"/>
                  <a:pt x="3262504" y="850778"/>
                  <a:pt x="2880627" y="854597"/>
                </a:cubicBezTo>
                <a:lnTo>
                  <a:pt x="1967854" y="868818"/>
                </a:lnTo>
                <a:lnTo>
                  <a:pt x="1411105" y="890367"/>
                </a:lnTo>
                <a:cubicBezTo>
                  <a:pt x="1256464" y="888126"/>
                  <a:pt x="1245055" y="891161"/>
                  <a:pt x="1114246" y="874004"/>
                </a:cubicBezTo>
                <a:cubicBezTo>
                  <a:pt x="983437" y="856847"/>
                  <a:pt x="671076" y="807597"/>
                  <a:pt x="626253" y="787426"/>
                </a:cubicBezTo>
                <a:cubicBezTo>
                  <a:pt x="581430" y="767255"/>
                  <a:pt x="157161" y="682742"/>
                  <a:pt x="130841" y="623389"/>
                </a:cubicBezTo>
                <a:cubicBezTo>
                  <a:pt x="65847" y="583048"/>
                  <a:pt x="28015" y="40341"/>
                  <a:pt x="0" y="0"/>
                </a:cubicBezTo>
              </a:path>
            </a:pathLst>
          </a:custGeom>
          <a:noFill/>
          <a:ln w="38100">
            <a:solidFill>
              <a:srgbClr val="820024"/>
            </a:solidFill>
            <a:tailEnd type="stealth"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55" name="Freeform 154">
            <a:extLst>
              <a:ext uri="{FF2B5EF4-FFF2-40B4-BE49-F238E27FC236}">
                <a16:creationId xmlns:a16="http://schemas.microsoft.com/office/drawing/2014/main" id="{0855A720-8C91-A343-B084-01AB4B2335B2}"/>
              </a:ext>
            </a:extLst>
          </p:cNvPr>
          <p:cNvSpPr/>
          <p:nvPr/>
        </p:nvSpPr>
        <p:spPr>
          <a:xfrm rot="10800000" flipH="1">
            <a:off x="1493522" y="1133701"/>
            <a:ext cx="45719" cy="555942"/>
          </a:xfrm>
          <a:custGeom>
            <a:avLst/>
            <a:gdLst>
              <a:gd name="connsiteX0" fmla="*/ 2587 w 2587"/>
              <a:gd name="connsiteY0" fmla="*/ 726141 h 726141"/>
              <a:gd name="connsiteX1" fmla="*/ 2587 w 2587"/>
              <a:gd name="connsiteY1" fmla="*/ 0 h 726141"/>
            </a:gdLst>
            <a:ahLst/>
            <a:cxnLst>
              <a:cxn ang="0">
                <a:pos x="connsiteX0" y="connsiteY0"/>
              </a:cxn>
              <a:cxn ang="0">
                <a:pos x="connsiteX1" y="connsiteY1"/>
              </a:cxn>
            </a:cxnLst>
            <a:rect l="l" t="t" r="r" b="b"/>
            <a:pathLst>
              <a:path w="2587" h="726141">
                <a:moveTo>
                  <a:pt x="2587" y="726141"/>
                </a:moveTo>
                <a:cubicBezTo>
                  <a:pt x="346" y="425823"/>
                  <a:pt x="-1895" y="125506"/>
                  <a:pt x="2587" y="0"/>
                </a:cubicBezTo>
              </a:path>
            </a:pathLst>
          </a:custGeom>
          <a:noFill/>
          <a:ln w="38100">
            <a:solidFill>
              <a:srgbClr val="820024"/>
            </a:solidFill>
            <a:tailEnd type="stealth"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cxnSp>
        <p:nvCxnSpPr>
          <p:cNvPr id="156" name="Straight Connector 155">
            <a:extLst>
              <a:ext uri="{FF2B5EF4-FFF2-40B4-BE49-F238E27FC236}">
                <a16:creationId xmlns:a16="http://schemas.microsoft.com/office/drawing/2014/main" id="{446328C6-E39B-5342-A8FE-C17DA8265A1C}"/>
              </a:ext>
            </a:extLst>
          </p:cNvPr>
          <p:cNvCxnSpPr>
            <a:cxnSpLocks/>
          </p:cNvCxnSpPr>
          <p:nvPr/>
        </p:nvCxnSpPr>
        <p:spPr bwMode="gray">
          <a:xfrm flipV="1">
            <a:off x="5531769" y="4825615"/>
            <a:ext cx="0" cy="240790"/>
          </a:xfrm>
          <a:prstGeom prst="line">
            <a:avLst/>
          </a:prstGeom>
          <a:ln w="25400" cap="rnd">
            <a:solidFill>
              <a:srgbClr val="00B050"/>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157" name="Group 156">
            <a:extLst>
              <a:ext uri="{FF2B5EF4-FFF2-40B4-BE49-F238E27FC236}">
                <a16:creationId xmlns:a16="http://schemas.microsoft.com/office/drawing/2014/main" id="{E421A1AB-5ACF-1F49-89A2-7078884EC3E9}"/>
              </a:ext>
            </a:extLst>
          </p:cNvPr>
          <p:cNvGrpSpPr/>
          <p:nvPr/>
        </p:nvGrpSpPr>
        <p:grpSpPr>
          <a:xfrm>
            <a:off x="6314379" y="4918871"/>
            <a:ext cx="306000" cy="306000"/>
            <a:chOff x="6528282" y="2136284"/>
            <a:chExt cx="1828959" cy="1828959"/>
          </a:xfrm>
        </p:grpSpPr>
        <p:sp>
          <p:nvSpPr>
            <p:cNvPr id="158" name="Oval 157">
              <a:extLst>
                <a:ext uri="{FF2B5EF4-FFF2-40B4-BE49-F238E27FC236}">
                  <a16:creationId xmlns:a16="http://schemas.microsoft.com/office/drawing/2014/main" id="{BD00A5E2-160B-5F48-A00F-48EFA130BCBA}"/>
                </a:ext>
              </a:extLst>
            </p:cNvPr>
            <p:cNvSpPr/>
            <p:nvPr/>
          </p:nvSpPr>
          <p:spPr>
            <a:xfrm>
              <a:off x="6528282" y="2136284"/>
              <a:ext cx="1828959" cy="1828959"/>
            </a:xfrm>
            <a:prstGeom prst="ellipse">
              <a:avLst/>
            </a:prstGeom>
            <a:solidFill>
              <a:schemeClr val="accent1"/>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59" name="Freeform 5">
              <a:extLst>
                <a:ext uri="{FF2B5EF4-FFF2-40B4-BE49-F238E27FC236}">
                  <a16:creationId xmlns:a16="http://schemas.microsoft.com/office/drawing/2014/main" id="{66BADB12-FE3B-A34D-B078-D35D60DCC1DB}"/>
                </a:ext>
              </a:extLst>
            </p:cNvPr>
            <p:cNvSpPr>
              <a:spLocks noChangeAspect="1" noEditPoints="1"/>
            </p:cNvSpPr>
            <p:nvPr/>
          </p:nvSpPr>
          <p:spPr bwMode="auto">
            <a:xfrm>
              <a:off x="6894675" y="2498449"/>
              <a:ext cx="1096168" cy="1096168"/>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60" name="Group 159">
            <a:extLst>
              <a:ext uri="{FF2B5EF4-FFF2-40B4-BE49-F238E27FC236}">
                <a16:creationId xmlns:a16="http://schemas.microsoft.com/office/drawing/2014/main" id="{C72B26F1-A3C5-224D-9405-DF8631C4457E}"/>
              </a:ext>
            </a:extLst>
          </p:cNvPr>
          <p:cNvGrpSpPr/>
          <p:nvPr/>
        </p:nvGrpSpPr>
        <p:grpSpPr>
          <a:xfrm>
            <a:off x="5804910" y="4918871"/>
            <a:ext cx="306000" cy="306000"/>
            <a:chOff x="6528277" y="2132050"/>
            <a:chExt cx="1828959" cy="1828960"/>
          </a:xfrm>
        </p:grpSpPr>
        <p:sp>
          <p:nvSpPr>
            <p:cNvPr id="161" name="Oval 160">
              <a:extLst>
                <a:ext uri="{FF2B5EF4-FFF2-40B4-BE49-F238E27FC236}">
                  <a16:creationId xmlns:a16="http://schemas.microsoft.com/office/drawing/2014/main" id="{E6DF36FE-ADBE-2647-A979-AF09C8EC14F0}"/>
                </a:ext>
              </a:extLst>
            </p:cNvPr>
            <p:cNvSpPr/>
            <p:nvPr/>
          </p:nvSpPr>
          <p:spPr>
            <a:xfrm>
              <a:off x="6528277" y="2132050"/>
              <a:ext cx="1828959" cy="1828960"/>
            </a:xfrm>
            <a:prstGeom prst="ellipse">
              <a:avLst/>
            </a:prstGeom>
            <a:solidFill>
              <a:srgbClr val="002060"/>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62" name="Freeform 5">
              <a:extLst>
                <a:ext uri="{FF2B5EF4-FFF2-40B4-BE49-F238E27FC236}">
                  <a16:creationId xmlns:a16="http://schemas.microsoft.com/office/drawing/2014/main" id="{8AEDF646-6ABB-1B4B-9B30-7EFE8E50FCAB}"/>
                </a:ext>
              </a:extLst>
            </p:cNvPr>
            <p:cNvSpPr>
              <a:spLocks noChangeAspect="1" noEditPoints="1"/>
            </p:cNvSpPr>
            <p:nvPr/>
          </p:nvSpPr>
          <p:spPr bwMode="auto">
            <a:xfrm>
              <a:off x="6894675" y="2498449"/>
              <a:ext cx="1096168" cy="1096168"/>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cxnSp>
        <p:nvCxnSpPr>
          <p:cNvPr id="168" name="Straight Connector 167">
            <a:extLst>
              <a:ext uri="{FF2B5EF4-FFF2-40B4-BE49-F238E27FC236}">
                <a16:creationId xmlns:a16="http://schemas.microsoft.com/office/drawing/2014/main" id="{6FD85256-0686-AB42-B7DB-3AA409A11D82}"/>
              </a:ext>
            </a:extLst>
          </p:cNvPr>
          <p:cNvCxnSpPr>
            <a:cxnSpLocks/>
          </p:cNvCxnSpPr>
          <p:nvPr/>
        </p:nvCxnSpPr>
        <p:spPr bwMode="gray">
          <a:xfrm flipV="1">
            <a:off x="6467379" y="4419751"/>
            <a:ext cx="0" cy="508264"/>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74" name="Straight Connector 273">
            <a:extLst>
              <a:ext uri="{FF2B5EF4-FFF2-40B4-BE49-F238E27FC236}">
                <a16:creationId xmlns:a16="http://schemas.microsoft.com/office/drawing/2014/main" id="{D70FA889-848B-CC4E-8F3D-039996A1F8A8}"/>
              </a:ext>
            </a:extLst>
          </p:cNvPr>
          <p:cNvCxnSpPr>
            <a:cxnSpLocks/>
            <a:stCxn id="161" idx="0"/>
          </p:cNvCxnSpPr>
          <p:nvPr/>
        </p:nvCxnSpPr>
        <p:spPr bwMode="gray">
          <a:xfrm flipV="1">
            <a:off x="5957910" y="4606122"/>
            <a:ext cx="0" cy="312749"/>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275" name="Group 274">
            <a:extLst>
              <a:ext uri="{FF2B5EF4-FFF2-40B4-BE49-F238E27FC236}">
                <a16:creationId xmlns:a16="http://schemas.microsoft.com/office/drawing/2014/main" id="{24777B24-7BAF-7647-ABD0-6C328170A10B}"/>
              </a:ext>
            </a:extLst>
          </p:cNvPr>
          <p:cNvGrpSpPr/>
          <p:nvPr/>
        </p:nvGrpSpPr>
        <p:grpSpPr>
          <a:xfrm>
            <a:off x="5384911" y="4927392"/>
            <a:ext cx="306000" cy="306000"/>
            <a:chOff x="6528277" y="2132050"/>
            <a:chExt cx="1828959" cy="1828960"/>
          </a:xfrm>
        </p:grpSpPr>
        <p:sp>
          <p:nvSpPr>
            <p:cNvPr id="276" name="Oval 275">
              <a:extLst>
                <a:ext uri="{FF2B5EF4-FFF2-40B4-BE49-F238E27FC236}">
                  <a16:creationId xmlns:a16="http://schemas.microsoft.com/office/drawing/2014/main" id="{92AAC8D9-7AE8-C542-B886-F790EDA6ACE1}"/>
                </a:ext>
              </a:extLst>
            </p:cNvPr>
            <p:cNvSpPr/>
            <p:nvPr/>
          </p:nvSpPr>
          <p:spPr>
            <a:xfrm>
              <a:off x="6528277" y="2132050"/>
              <a:ext cx="1828959" cy="1828960"/>
            </a:xfrm>
            <a:prstGeom prst="ellipse">
              <a:avLst/>
            </a:prstGeom>
            <a:solidFill>
              <a:srgbClr val="00B050"/>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277" name="Freeform 5">
              <a:extLst>
                <a:ext uri="{FF2B5EF4-FFF2-40B4-BE49-F238E27FC236}">
                  <a16:creationId xmlns:a16="http://schemas.microsoft.com/office/drawing/2014/main" id="{240D906A-065F-C645-9A2B-0E412778895A}"/>
                </a:ext>
              </a:extLst>
            </p:cNvPr>
            <p:cNvSpPr>
              <a:spLocks noChangeAspect="1" noEditPoints="1"/>
            </p:cNvSpPr>
            <p:nvPr/>
          </p:nvSpPr>
          <p:spPr bwMode="auto">
            <a:xfrm>
              <a:off x="6894669" y="2528486"/>
              <a:ext cx="1096169" cy="1096167"/>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cxnSp>
        <p:nvCxnSpPr>
          <p:cNvPr id="278" name="Straight Connector 277">
            <a:extLst>
              <a:ext uri="{FF2B5EF4-FFF2-40B4-BE49-F238E27FC236}">
                <a16:creationId xmlns:a16="http://schemas.microsoft.com/office/drawing/2014/main" id="{F96E7AD5-1141-8144-887F-252B348D1D08}"/>
              </a:ext>
            </a:extLst>
          </p:cNvPr>
          <p:cNvCxnSpPr>
            <a:cxnSpLocks/>
          </p:cNvCxnSpPr>
          <p:nvPr/>
        </p:nvCxnSpPr>
        <p:spPr bwMode="gray">
          <a:xfrm flipV="1">
            <a:off x="7638786" y="4829624"/>
            <a:ext cx="0" cy="240790"/>
          </a:xfrm>
          <a:prstGeom prst="line">
            <a:avLst/>
          </a:prstGeom>
          <a:ln w="25400" cap="rnd">
            <a:solidFill>
              <a:srgbClr val="00B050"/>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279" name="Group 278">
            <a:extLst>
              <a:ext uri="{FF2B5EF4-FFF2-40B4-BE49-F238E27FC236}">
                <a16:creationId xmlns:a16="http://schemas.microsoft.com/office/drawing/2014/main" id="{0F9C6019-63CD-7C4A-AA91-C41420D534AC}"/>
              </a:ext>
            </a:extLst>
          </p:cNvPr>
          <p:cNvGrpSpPr/>
          <p:nvPr/>
        </p:nvGrpSpPr>
        <p:grpSpPr>
          <a:xfrm>
            <a:off x="8421396" y="4922880"/>
            <a:ext cx="306000" cy="306000"/>
            <a:chOff x="6528282" y="2136284"/>
            <a:chExt cx="1828959" cy="1828959"/>
          </a:xfrm>
        </p:grpSpPr>
        <p:sp>
          <p:nvSpPr>
            <p:cNvPr id="280" name="Oval 279">
              <a:extLst>
                <a:ext uri="{FF2B5EF4-FFF2-40B4-BE49-F238E27FC236}">
                  <a16:creationId xmlns:a16="http://schemas.microsoft.com/office/drawing/2014/main" id="{A551606D-8FBD-6B45-AE2D-4A929296D2C2}"/>
                </a:ext>
              </a:extLst>
            </p:cNvPr>
            <p:cNvSpPr/>
            <p:nvPr/>
          </p:nvSpPr>
          <p:spPr>
            <a:xfrm>
              <a:off x="6528282" y="2136284"/>
              <a:ext cx="1828959" cy="1828959"/>
            </a:xfrm>
            <a:prstGeom prst="ellipse">
              <a:avLst/>
            </a:prstGeom>
            <a:solidFill>
              <a:schemeClr val="accent1"/>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281" name="Freeform 5">
              <a:extLst>
                <a:ext uri="{FF2B5EF4-FFF2-40B4-BE49-F238E27FC236}">
                  <a16:creationId xmlns:a16="http://schemas.microsoft.com/office/drawing/2014/main" id="{7FA22BA0-A7D9-C54E-84F6-243A1B54F9E3}"/>
                </a:ext>
              </a:extLst>
            </p:cNvPr>
            <p:cNvSpPr>
              <a:spLocks noChangeAspect="1" noEditPoints="1"/>
            </p:cNvSpPr>
            <p:nvPr/>
          </p:nvSpPr>
          <p:spPr bwMode="auto">
            <a:xfrm>
              <a:off x="6894675" y="2498449"/>
              <a:ext cx="1096168" cy="1096168"/>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82" name="Group 281">
            <a:extLst>
              <a:ext uri="{FF2B5EF4-FFF2-40B4-BE49-F238E27FC236}">
                <a16:creationId xmlns:a16="http://schemas.microsoft.com/office/drawing/2014/main" id="{599B34E9-03C6-9F4C-B930-264856457BE9}"/>
              </a:ext>
            </a:extLst>
          </p:cNvPr>
          <p:cNvGrpSpPr/>
          <p:nvPr/>
        </p:nvGrpSpPr>
        <p:grpSpPr>
          <a:xfrm>
            <a:off x="7911927" y="4922880"/>
            <a:ext cx="306000" cy="306000"/>
            <a:chOff x="6528277" y="2132050"/>
            <a:chExt cx="1828959" cy="1828960"/>
          </a:xfrm>
        </p:grpSpPr>
        <p:sp>
          <p:nvSpPr>
            <p:cNvPr id="283" name="Oval 282">
              <a:extLst>
                <a:ext uri="{FF2B5EF4-FFF2-40B4-BE49-F238E27FC236}">
                  <a16:creationId xmlns:a16="http://schemas.microsoft.com/office/drawing/2014/main" id="{06CFCEA9-2904-2341-A7F8-42B0C9443380}"/>
                </a:ext>
              </a:extLst>
            </p:cNvPr>
            <p:cNvSpPr/>
            <p:nvPr/>
          </p:nvSpPr>
          <p:spPr>
            <a:xfrm>
              <a:off x="6528277" y="2132050"/>
              <a:ext cx="1828959" cy="1828960"/>
            </a:xfrm>
            <a:prstGeom prst="ellipse">
              <a:avLst/>
            </a:prstGeom>
            <a:solidFill>
              <a:srgbClr val="002060"/>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284" name="Freeform 5">
              <a:extLst>
                <a:ext uri="{FF2B5EF4-FFF2-40B4-BE49-F238E27FC236}">
                  <a16:creationId xmlns:a16="http://schemas.microsoft.com/office/drawing/2014/main" id="{3693BF62-3808-6342-B7A3-BC46A36B6B18}"/>
                </a:ext>
              </a:extLst>
            </p:cNvPr>
            <p:cNvSpPr>
              <a:spLocks noChangeAspect="1" noEditPoints="1"/>
            </p:cNvSpPr>
            <p:nvPr/>
          </p:nvSpPr>
          <p:spPr bwMode="auto">
            <a:xfrm>
              <a:off x="6894675" y="2498449"/>
              <a:ext cx="1096168" cy="1096168"/>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cxnSp>
        <p:nvCxnSpPr>
          <p:cNvPr id="285" name="Straight Connector 284">
            <a:extLst>
              <a:ext uri="{FF2B5EF4-FFF2-40B4-BE49-F238E27FC236}">
                <a16:creationId xmlns:a16="http://schemas.microsoft.com/office/drawing/2014/main" id="{8DB9711D-A3AF-FD49-B934-251CC622BFFA}"/>
              </a:ext>
            </a:extLst>
          </p:cNvPr>
          <p:cNvCxnSpPr>
            <a:cxnSpLocks/>
            <a:stCxn id="280" idx="0"/>
          </p:cNvCxnSpPr>
          <p:nvPr/>
        </p:nvCxnSpPr>
        <p:spPr bwMode="gray">
          <a:xfrm flipV="1">
            <a:off x="8574396" y="4414616"/>
            <a:ext cx="0" cy="508264"/>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97" name="Straight Connector 296">
            <a:extLst>
              <a:ext uri="{FF2B5EF4-FFF2-40B4-BE49-F238E27FC236}">
                <a16:creationId xmlns:a16="http://schemas.microsoft.com/office/drawing/2014/main" id="{AD61066E-80B6-214F-9AE7-A69AC3481B49}"/>
              </a:ext>
            </a:extLst>
          </p:cNvPr>
          <p:cNvCxnSpPr>
            <a:cxnSpLocks/>
            <a:stCxn id="283" idx="0"/>
          </p:cNvCxnSpPr>
          <p:nvPr/>
        </p:nvCxnSpPr>
        <p:spPr bwMode="gray">
          <a:xfrm flipV="1">
            <a:off x="8064927" y="4610131"/>
            <a:ext cx="0" cy="312749"/>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298" name="Group 297">
            <a:extLst>
              <a:ext uri="{FF2B5EF4-FFF2-40B4-BE49-F238E27FC236}">
                <a16:creationId xmlns:a16="http://schemas.microsoft.com/office/drawing/2014/main" id="{52EBD206-EABA-CF49-8CE7-E0EC9D0208F7}"/>
              </a:ext>
            </a:extLst>
          </p:cNvPr>
          <p:cNvGrpSpPr/>
          <p:nvPr/>
        </p:nvGrpSpPr>
        <p:grpSpPr>
          <a:xfrm>
            <a:off x="7491928" y="4931401"/>
            <a:ext cx="306000" cy="306000"/>
            <a:chOff x="6528277" y="2132050"/>
            <a:chExt cx="1828959" cy="1828960"/>
          </a:xfrm>
        </p:grpSpPr>
        <p:sp>
          <p:nvSpPr>
            <p:cNvPr id="310" name="Oval 309">
              <a:extLst>
                <a:ext uri="{FF2B5EF4-FFF2-40B4-BE49-F238E27FC236}">
                  <a16:creationId xmlns:a16="http://schemas.microsoft.com/office/drawing/2014/main" id="{0A979908-2422-0F4F-B711-BDF87FBF5432}"/>
                </a:ext>
              </a:extLst>
            </p:cNvPr>
            <p:cNvSpPr/>
            <p:nvPr/>
          </p:nvSpPr>
          <p:spPr>
            <a:xfrm>
              <a:off x="6528277" y="2132050"/>
              <a:ext cx="1828959" cy="1828960"/>
            </a:xfrm>
            <a:prstGeom prst="ellipse">
              <a:avLst/>
            </a:prstGeom>
            <a:solidFill>
              <a:srgbClr val="00B050"/>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311" name="Freeform 5">
              <a:extLst>
                <a:ext uri="{FF2B5EF4-FFF2-40B4-BE49-F238E27FC236}">
                  <a16:creationId xmlns:a16="http://schemas.microsoft.com/office/drawing/2014/main" id="{5E474724-5101-0945-BD8E-9CAA8D44519F}"/>
                </a:ext>
              </a:extLst>
            </p:cNvPr>
            <p:cNvSpPr>
              <a:spLocks noChangeAspect="1" noEditPoints="1"/>
            </p:cNvSpPr>
            <p:nvPr/>
          </p:nvSpPr>
          <p:spPr bwMode="auto">
            <a:xfrm>
              <a:off x="6894669" y="2528486"/>
              <a:ext cx="1096169" cy="1096167"/>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314" name="Freeform 313">
            <a:extLst>
              <a:ext uri="{FF2B5EF4-FFF2-40B4-BE49-F238E27FC236}">
                <a16:creationId xmlns:a16="http://schemas.microsoft.com/office/drawing/2014/main" id="{92F100D3-F9D4-6B46-B5E5-961AF3E1F916}"/>
              </a:ext>
            </a:extLst>
          </p:cNvPr>
          <p:cNvSpPr/>
          <p:nvPr/>
        </p:nvSpPr>
        <p:spPr>
          <a:xfrm rot="10800000">
            <a:off x="3763302" y="2153849"/>
            <a:ext cx="62125" cy="592579"/>
          </a:xfrm>
          <a:custGeom>
            <a:avLst/>
            <a:gdLst>
              <a:gd name="connsiteX0" fmla="*/ 2587 w 2587"/>
              <a:gd name="connsiteY0" fmla="*/ 726141 h 726141"/>
              <a:gd name="connsiteX1" fmla="*/ 2587 w 2587"/>
              <a:gd name="connsiteY1" fmla="*/ 0 h 726141"/>
              <a:gd name="connsiteX0" fmla="*/ 12588 w 12588"/>
              <a:gd name="connsiteY0" fmla="*/ 10503 h 10503"/>
              <a:gd name="connsiteX1" fmla="*/ 8660 w 12588"/>
              <a:gd name="connsiteY1" fmla="*/ 0 h 10503"/>
              <a:gd name="connsiteX0" fmla="*/ 5824 w 5824"/>
              <a:gd name="connsiteY0" fmla="*/ 10503 h 10503"/>
              <a:gd name="connsiteX1" fmla="*/ 1896 w 5824"/>
              <a:gd name="connsiteY1" fmla="*/ 0 h 10503"/>
            </a:gdLst>
            <a:ahLst/>
            <a:cxnLst>
              <a:cxn ang="0">
                <a:pos x="connsiteX0" y="connsiteY0"/>
              </a:cxn>
              <a:cxn ang="0">
                <a:pos x="connsiteX1" y="connsiteY1"/>
              </a:cxn>
            </a:cxnLst>
            <a:rect l="l" t="t" r="r" b="b"/>
            <a:pathLst>
              <a:path w="5824" h="10503">
                <a:moveTo>
                  <a:pt x="5824" y="10503"/>
                </a:moveTo>
                <a:cubicBezTo>
                  <a:pt x="-2839" y="6367"/>
                  <a:pt x="283" y="1944"/>
                  <a:pt x="1896" y="0"/>
                </a:cubicBezTo>
              </a:path>
            </a:pathLst>
          </a:custGeom>
          <a:noFill/>
          <a:ln w="38100">
            <a:solidFill>
              <a:srgbClr val="820024"/>
            </a:solidFill>
            <a:tailEnd type="stealth"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315" name="Freeform 314">
            <a:extLst>
              <a:ext uri="{FF2B5EF4-FFF2-40B4-BE49-F238E27FC236}">
                <a16:creationId xmlns:a16="http://schemas.microsoft.com/office/drawing/2014/main" id="{81A362A9-C4E0-B047-9E78-3596B52157E5}"/>
              </a:ext>
            </a:extLst>
          </p:cNvPr>
          <p:cNvSpPr/>
          <p:nvPr/>
        </p:nvSpPr>
        <p:spPr>
          <a:xfrm rot="10800000">
            <a:off x="3718375" y="3129110"/>
            <a:ext cx="2587" cy="726141"/>
          </a:xfrm>
          <a:custGeom>
            <a:avLst/>
            <a:gdLst>
              <a:gd name="connsiteX0" fmla="*/ 2587 w 2587"/>
              <a:gd name="connsiteY0" fmla="*/ 726141 h 726141"/>
              <a:gd name="connsiteX1" fmla="*/ 2587 w 2587"/>
              <a:gd name="connsiteY1" fmla="*/ 0 h 726141"/>
            </a:gdLst>
            <a:ahLst/>
            <a:cxnLst>
              <a:cxn ang="0">
                <a:pos x="connsiteX0" y="connsiteY0"/>
              </a:cxn>
              <a:cxn ang="0">
                <a:pos x="connsiteX1" y="connsiteY1"/>
              </a:cxn>
            </a:cxnLst>
            <a:rect l="l" t="t" r="r" b="b"/>
            <a:pathLst>
              <a:path w="2587" h="726141">
                <a:moveTo>
                  <a:pt x="2587" y="726141"/>
                </a:moveTo>
                <a:cubicBezTo>
                  <a:pt x="346" y="425823"/>
                  <a:pt x="-1895" y="125506"/>
                  <a:pt x="2587" y="0"/>
                </a:cubicBezTo>
              </a:path>
            </a:pathLst>
          </a:custGeom>
          <a:noFill/>
          <a:ln w="38100">
            <a:solidFill>
              <a:srgbClr val="820024"/>
            </a:solidFill>
            <a:tailEnd type="stealth"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316" name="Rectangle 315">
            <a:extLst>
              <a:ext uri="{FF2B5EF4-FFF2-40B4-BE49-F238E27FC236}">
                <a16:creationId xmlns:a16="http://schemas.microsoft.com/office/drawing/2014/main" id="{6E863E5F-D9B1-844A-92FA-77AC459A1557}"/>
              </a:ext>
            </a:extLst>
          </p:cNvPr>
          <p:cNvSpPr/>
          <p:nvPr/>
        </p:nvSpPr>
        <p:spPr>
          <a:xfrm>
            <a:off x="5728568" y="3098367"/>
            <a:ext cx="444226"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.0</a:t>
            </a:r>
          </a:p>
        </p:txBody>
      </p:sp>
      <p:sp>
        <p:nvSpPr>
          <p:cNvPr id="317" name="Rectangle 316">
            <a:extLst>
              <a:ext uri="{FF2B5EF4-FFF2-40B4-BE49-F238E27FC236}">
                <a16:creationId xmlns:a16="http://schemas.microsoft.com/office/drawing/2014/main" id="{BB195F9C-3EEF-5B48-B4A7-AD09519C67F3}"/>
              </a:ext>
            </a:extLst>
          </p:cNvPr>
          <p:cNvSpPr/>
          <p:nvPr/>
        </p:nvSpPr>
        <p:spPr>
          <a:xfrm>
            <a:off x="7770968" y="3084403"/>
            <a:ext cx="444226" cy="276999"/>
          </a:xfrm>
          <a:prstGeom prst="rect">
            <a:avLst/>
          </a:prstGeom>
        </p:spPr>
        <p:txBody>
          <a:bodyPr wrap="square">
            <a:spAutoFit/>
          </a:bodyPr>
          <a:lstStyle/>
          <a:p>
            <a:pPr algn="ctr"/>
            <a:r>
              <a:rPr lang="en-US" sz="1200" b="1" dirty="0">
                <a:solidFill>
                  <a:srgbClr val="717074"/>
                </a:solidFill>
                <a:ea typeface="Gotham Rounded Book" charset="0"/>
                <a:cs typeface="Gotham Rounded Book" charset="0"/>
              </a:rPr>
              <a:t>.0</a:t>
            </a:r>
          </a:p>
        </p:txBody>
      </p:sp>
    </p:spTree>
    <p:extLst>
      <p:ext uri="{BB962C8B-B14F-4D97-AF65-F5344CB8AC3E}">
        <p14:creationId xmlns:p14="http://schemas.microsoft.com/office/powerpoint/2010/main" val="380136319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mph" presetSubtype="0" autoRev="1" fill="hold" grpId="0" nodeType="clickEffect">
                                  <p:stCondLst>
                                    <p:cond delay="0"/>
                                  </p:stCondLst>
                                  <p:childTnLst>
                                    <p:animScale>
                                      <p:cBhvr>
                                        <p:cTn id="6" dur="2000" fill="hold"/>
                                        <p:tgtEl>
                                          <p:spTgt spid="4">
                                            <p:txEl>
                                              <p:pRg st="0" end="0"/>
                                            </p:txEl>
                                          </p:spTgt>
                                        </p:tgtEl>
                                      </p:cBhvr>
                                      <p:by x="125000" y="125000"/>
                                    </p:animScale>
                                  </p:childTnLst>
                                </p:cTn>
                              </p:par>
                            </p:childTnLst>
                          </p:cTn>
                        </p:par>
                      </p:childTnLst>
                    </p:cTn>
                  </p:par>
                  <p:par>
                    <p:cTn id="7" fill="hold">
                      <p:stCondLst>
                        <p:cond delay="indefinite"/>
                      </p:stCondLst>
                      <p:childTnLst>
                        <p:par>
                          <p:cTn id="8" fill="hold">
                            <p:stCondLst>
                              <p:cond delay="0"/>
                            </p:stCondLst>
                            <p:childTnLst>
                              <p:par>
                                <p:cTn id="9" presetID="22" presetClass="entr" presetSubtype="1" fill="hold" grpId="0" nodeType="clickEffect">
                                  <p:stCondLst>
                                    <p:cond delay="0"/>
                                  </p:stCondLst>
                                  <p:childTnLst>
                                    <p:set>
                                      <p:cBhvr>
                                        <p:cTn id="10" dur="1" fill="hold">
                                          <p:stCondLst>
                                            <p:cond delay="0"/>
                                          </p:stCondLst>
                                        </p:cTn>
                                        <p:tgtEl>
                                          <p:spTgt spid="155"/>
                                        </p:tgtEl>
                                        <p:attrNameLst>
                                          <p:attrName>style.visibility</p:attrName>
                                        </p:attrNameLst>
                                      </p:cBhvr>
                                      <p:to>
                                        <p:strVal val="visible"/>
                                      </p:to>
                                    </p:set>
                                    <p:animEffect transition="in" filter="wipe(up)">
                                      <p:cBhvr>
                                        <p:cTn id="11" dur="500"/>
                                        <p:tgtEl>
                                          <p:spTgt spid="155"/>
                                        </p:tgtEl>
                                      </p:cBhvr>
                                    </p:animEffect>
                                  </p:childTnLst>
                                </p:cTn>
                              </p:par>
                              <p:par>
                                <p:cTn id="12" presetID="22" presetClass="entr" presetSubtype="1" fill="hold" grpId="0" nodeType="withEffect">
                                  <p:stCondLst>
                                    <p:cond delay="0"/>
                                  </p:stCondLst>
                                  <p:childTnLst>
                                    <p:set>
                                      <p:cBhvr>
                                        <p:cTn id="13" dur="1" fill="hold">
                                          <p:stCondLst>
                                            <p:cond delay="0"/>
                                          </p:stCondLst>
                                        </p:cTn>
                                        <p:tgtEl>
                                          <p:spTgt spid="141"/>
                                        </p:tgtEl>
                                        <p:attrNameLst>
                                          <p:attrName>style.visibility</p:attrName>
                                        </p:attrNameLst>
                                      </p:cBhvr>
                                      <p:to>
                                        <p:strVal val="visible"/>
                                      </p:to>
                                    </p:set>
                                    <p:animEffect transition="in" filter="wipe(up)">
                                      <p:cBhvr>
                                        <p:cTn id="14" dur="500"/>
                                        <p:tgtEl>
                                          <p:spTgt spid="141"/>
                                        </p:tgtEl>
                                      </p:cBhvr>
                                    </p:animEffect>
                                  </p:childTnLst>
                                </p:cTn>
                              </p:par>
                            </p:childTnLst>
                          </p:cTn>
                        </p:par>
                      </p:childTnLst>
                    </p:cTn>
                  </p:par>
                  <p:par>
                    <p:cTn id="15" fill="hold">
                      <p:stCondLst>
                        <p:cond delay="indefinite"/>
                      </p:stCondLst>
                      <p:childTnLst>
                        <p:par>
                          <p:cTn id="16" fill="hold">
                            <p:stCondLst>
                              <p:cond delay="0"/>
                            </p:stCondLst>
                            <p:childTnLst>
                              <p:par>
                                <p:cTn id="17" presetID="3" presetClass="entr" presetSubtype="10" fill="hold" nodeType="clickEffect">
                                  <p:stCondLst>
                                    <p:cond delay="0"/>
                                  </p:stCondLst>
                                  <p:childTnLst>
                                    <p:set>
                                      <p:cBhvr>
                                        <p:cTn id="18" dur="1" fill="hold">
                                          <p:stCondLst>
                                            <p:cond delay="0"/>
                                          </p:stCondLst>
                                        </p:cTn>
                                        <p:tgtEl>
                                          <p:spTgt spid="151"/>
                                        </p:tgtEl>
                                        <p:attrNameLst>
                                          <p:attrName>style.visibility</p:attrName>
                                        </p:attrNameLst>
                                      </p:cBhvr>
                                      <p:to>
                                        <p:strVal val="visible"/>
                                      </p:to>
                                    </p:set>
                                    <p:animEffect transition="in" filter="blinds(horizontal)">
                                      <p:cBhvr>
                                        <p:cTn id="19" dur="500"/>
                                        <p:tgtEl>
                                          <p:spTgt spid="151"/>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1" fill="hold" grpId="0" nodeType="clickEffect">
                                  <p:stCondLst>
                                    <p:cond delay="0"/>
                                  </p:stCondLst>
                                  <p:childTnLst>
                                    <p:set>
                                      <p:cBhvr>
                                        <p:cTn id="23" dur="1" fill="hold">
                                          <p:stCondLst>
                                            <p:cond delay="0"/>
                                          </p:stCondLst>
                                        </p:cTn>
                                        <p:tgtEl>
                                          <p:spTgt spid="140"/>
                                        </p:tgtEl>
                                        <p:attrNameLst>
                                          <p:attrName>style.visibility</p:attrName>
                                        </p:attrNameLst>
                                      </p:cBhvr>
                                      <p:to>
                                        <p:strVal val="visible"/>
                                      </p:to>
                                    </p:set>
                                    <p:animEffect transition="in" filter="wipe(up)">
                                      <p:cBhvr>
                                        <p:cTn id="24" dur="500"/>
                                        <p:tgtEl>
                                          <p:spTgt spid="140"/>
                                        </p:tgtEl>
                                      </p:cBhvr>
                                    </p:animEffect>
                                  </p:childTnLst>
                                </p:cTn>
                              </p:par>
                              <p:par>
                                <p:cTn id="25" presetID="22" presetClass="entr" presetSubtype="1" fill="hold" grpId="0" nodeType="withEffect">
                                  <p:stCondLst>
                                    <p:cond delay="0"/>
                                  </p:stCondLst>
                                  <p:childTnLst>
                                    <p:set>
                                      <p:cBhvr>
                                        <p:cTn id="26" dur="1" fill="hold">
                                          <p:stCondLst>
                                            <p:cond delay="0"/>
                                          </p:stCondLst>
                                        </p:cTn>
                                        <p:tgtEl>
                                          <p:spTgt spid="314"/>
                                        </p:tgtEl>
                                        <p:attrNameLst>
                                          <p:attrName>style.visibility</p:attrName>
                                        </p:attrNameLst>
                                      </p:cBhvr>
                                      <p:to>
                                        <p:strVal val="visible"/>
                                      </p:to>
                                    </p:set>
                                    <p:animEffect transition="in" filter="wipe(up)">
                                      <p:cBhvr>
                                        <p:cTn id="27" dur="500"/>
                                        <p:tgtEl>
                                          <p:spTgt spid="314"/>
                                        </p:tgtEl>
                                      </p:cBhvr>
                                    </p:animEffect>
                                  </p:childTnLst>
                                </p:cTn>
                              </p:par>
                              <p:par>
                                <p:cTn id="28" presetID="3" presetClass="exit" presetSubtype="10" fill="hold" nodeType="withEffect">
                                  <p:stCondLst>
                                    <p:cond delay="0"/>
                                  </p:stCondLst>
                                  <p:childTnLst>
                                    <p:animEffect transition="out" filter="blinds(horizontal)">
                                      <p:cBhvr>
                                        <p:cTn id="29" dur="500"/>
                                        <p:tgtEl>
                                          <p:spTgt spid="151"/>
                                        </p:tgtEl>
                                      </p:cBhvr>
                                    </p:animEffect>
                                    <p:set>
                                      <p:cBhvr>
                                        <p:cTn id="30" dur="1" fill="hold">
                                          <p:stCondLst>
                                            <p:cond delay="499"/>
                                          </p:stCondLst>
                                        </p:cTn>
                                        <p:tgtEl>
                                          <p:spTgt spid="151"/>
                                        </p:tgtEl>
                                        <p:attrNameLst>
                                          <p:attrName>style.visibility</p:attrName>
                                        </p:attrNameLst>
                                      </p:cBhvr>
                                      <p:to>
                                        <p:strVal val="hidden"/>
                                      </p:to>
                                    </p:set>
                                  </p:childTnLst>
                                </p:cTn>
                              </p:par>
                            </p:childTnLst>
                          </p:cTn>
                        </p:par>
                      </p:childTnLst>
                    </p:cTn>
                  </p:par>
                  <p:par>
                    <p:cTn id="31" fill="hold">
                      <p:stCondLst>
                        <p:cond delay="indefinite"/>
                      </p:stCondLst>
                      <p:childTnLst>
                        <p:par>
                          <p:cTn id="32" fill="hold">
                            <p:stCondLst>
                              <p:cond delay="0"/>
                            </p:stCondLst>
                            <p:childTnLst>
                              <p:par>
                                <p:cTn id="33" presetID="3" presetClass="entr" presetSubtype="10" fill="hold" nodeType="clickEffect">
                                  <p:stCondLst>
                                    <p:cond delay="0"/>
                                  </p:stCondLst>
                                  <p:childTnLst>
                                    <p:set>
                                      <p:cBhvr>
                                        <p:cTn id="34" dur="1" fill="hold">
                                          <p:stCondLst>
                                            <p:cond delay="0"/>
                                          </p:stCondLst>
                                        </p:cTn>
                                        <p:tgtEl>
                                          <p:spTgt spid="148"/>
                                        </p:tgtEl>
                                        <p:attrNameLst>
                                          <p:attrName>style.visibility</p:attrName>
                                        </p:attrNameLst>
                                      </p:cBhvr>
                                      <p:to>
                                        <p:strVal val="visible"/>
                                      </p:to>
                                    </p:set>
                                    <p:animEffect transition="in" filter="blinds(horizontal)">
                                      <p:cBhvr>
                                        <p:cTn id="35" dur="500"/>
                                        <p:tgtEl>
                                          <p:spTgt spid="148"/>
                                        </p:tgtEl>
                                      </p:cBhvr>
                                    </p:animEffect>
                                  </p:childTnLst>
                                </p:cTn>
                              </p:par>
                            </p:childTnLst>
                          </p:cTn>
                        </p:par>
                      </p:childTnLst>
                    </p:cTn>
                  </p:par>
                  <p:par>
                    <p:cTn id="36" fill="hold">
                      <p:stCondLst>
                        <p:cond delay="indefinite"/>
                      </p:stCondLst>
                      <p:childTnLst>
                        <p:par>
                          <p:cTn id="37" fill="hold">
                            <p:stCondLst>
                              <p:cond delay="0"/>
                            </p:stCondLst>
                            <p:childTnLst>
                              <p:par>
                                <p:cTn id="38" presetID="22" presetClass="entr" presetSubtype="1" fill="hold" grpId="0" nodeType="clickEffect">
                                  <p:stCondLst>
                                    <p:cond delay="0"/>
                                  </p:stCondLst>
                                  <p:childTnLst>
                                    <p:set>
                                      <p:cBhvr>
                                        <p:cTn id="39" dur="1" fill="hold">
                                          <p:stCondLst>
                                            <p:cond delay="0"/>
                                          </p:stCondLst>
                                        </p:cTn>
                                        <p:tgtEl>
                                          <p:spTgt spid="315"/>
                                        </p:tgtEl>
                                        <p:attrNameLst>
                                          <p:attrName>style.visibility</p:attrName>
                                        </p:attrNameLst>
                                      </p:cBhvr>
                                      <p:to>
                                        <p:strVal val="visible"/>
                                      </p:to>
                                    </p:set>
                                    <p:animEffect transition="in" filter="wipe(up)">
                                      <p:cBhvr>
                                        <p:cTn id="40" dur="500"/>
                                        <p:tgtEl>
                                          <p:spTgt spid="315"/>
                                        </p:tgtEl>
                                      </p:cBhvr>
                                    </p:animEffect>
                                  </p:childTnLst>
                                </p:cTn>
                              </p:par>
                              <p:par>
                                <p:cTn id="41" presetID="22" presetClass="entr" presetSubtype="1" fill="hold" grpId="0" nodeType="withEffect">
                                  <p:stCondLst>
                                    <p:cond delay="0"/>
                                  </p:stCondLst>
                                  <p:childTnLst>
                                    <p:set>
                                      <p:cBhvr>
                                        <p:cTn id="42" dur="1" fill="hold">
                                          <p:stCondLst>
                                            <p:cond delay="0"/>
                                          </p:stCondLst>
                                        </p:cTn>
                                        <p:tgtEl>
                                          <p:spTgt spid="138"/>
                                        </p:tgtEl>
                                        <p:attrNameLst>
                                          <p:attrName>style.visibility</p:attrName>
                                        </p:attrNameLst>
                                      </p:cBhvr>
                                      <p:to>
                                        <p:strVal val="visible"/>
                                      </p:to>
                                    </p:set>
                                    <p:animEffect transition="in" filter="wipe(up)">
                                      <p:cBhvr>
                                        <p:cTn id="43" dur="500"/>
                                        <p:tgtEl>
                                          <p:spTgt spid="138"/>
                                        </p:tgtEl>
                                      </p:cBhvr>
                                    </p:animEffect>
                                  </p:childTnLst>
                                </p:cTn>
                              </p:par>
                              <p:par>
                                <p:cTn id="44" presetID="3" presetClass="exit" presetSubtype="10" fill="hold" nodeType="withEffect">
                                  <p:stCondLst>
                                    <p:cond delay="0"/>
                                  </p:stCondLst>
                                  <p:childTnLst>
                                    <p:animEffect transition="out" filter="blinds(horizontal)">
                                      <p:cBhvr>
                                        <p:cTn id="45" dur="500"/>
                                        <p:tgtEl>
                                          <p:spTgt spid="148"/>
                                        </p:tgtEl>
                                      </p:cBhvr>
                                    </p:animEffect>
                                    <p:set>
                                      <p:cBhvr>
                                        <p:cTn id="46" dur="1" fill="hold">
                                          <p:stCondLst>
                                            <p:cond delay="499"/>
                                          </p:stCondLst>
                                        </p:cTn>
                                        <p:tgtEl>
                                          <p:spTgt spid="148"/>
                                        </p:tgtEl>
                                        <p:attrNameLst>
                                          <p:attrName>style.visibility</p:attrName>
                                        </p:attrNameLst>
                                      </p:cBhvr>
                                      <p:to>
                                        <p:strVal val="hidden"/>
                                      </p:to>
                                    </p:set>
                                  </p:childTnLst>
                                </p:cTn>
                              </p:par>
                            </p:childTnLst>
                          </p:cTn>
                        </p:par>
                      </p:childTnLst>
                    </p:cTn>
                  </p:par>
                  <p:par>
                    <p:cTn id="47" fill="hold">
                      <p:stCondLst>
                        <p:cond delay="indefinite"/>
                      </p:stCondLst>
                      <p:childTnLst>
                        <p:par>
                          <p:cTn id="48" fill="hold">
                            <p:stCondLst>
                              <p:cond delay="0"/>
                            </p:stCondLst>
                            <p:childTnLst>
                              <p:par>
                                <p:cTn id="49" presetID="3" presetClass="entr" presetSubtype="10" fill="hold" nodeType="clickEffect">
                                  <p:stCondLst>
                                    <p:cond delay="0"/>
                                  </p:stCondLst>
                                  <p:childTnLst>
                                    <p:set>
                                      <p:cBhvr>
                                        <p:cTn id="50" dur="1" fill="hold">
                                          <p:stCondLst>
                                            <p:cond delay="0"/>
                                          </p:stCondLst>
                                        </p:cTn>
                                        <p:tgtEl>
                                          <p:spTgt spid="142"/>
                                        </p:tgtEl>
                                        <p:attrNameLst>
                                          <p:attrName>style.visibility</p:attrName>
                                        </p:attrNameLst>
                                      </p:cBhvr>
                                      <p:to>
                                        <p:strVal val="visible"/>
                                      </p:to>
                                    </p:set>
                                    <p:animEffect transition="in" filter="blinds(horizontal)">
                                      <p:cBhvr>
                                        <p:cTn id="51" dur="500"/>
                                        <p:tgtEl>
                                          <p:spTgt spid="142"/>
                                        </p:tgtEl>
                                      </p:cBhvr>
                                    </p:animEffect>
                                  </p:childTnLst>
                                </p:cTn>
                              </p:par>
                            </p:childTnLst>
                          </p:cTn>
                        </p:par>
                      </p:childTnLst>
                    </p:cTn>
                  </p:par>
                  <p:par>
                    <p:cTn id="52" fill="hold">
                      <p:stCondLst>
                        <p:cond delay="indefinite"/>
                      </p:stCondLst>
                      <p:childTnLst>
                        <p:par>
                          <p:cTn id="53" fill="hold">
                            <p:stCondLst>
                              <p:cond delay="0"/>
                            </p:stCondLst>
                            <p:childTnLst>
                              <p:par>
                                <p:cTn id="54" presetID="22" presetClass="entr" presetSubtype="8" fill="hold" grpId="0" nodeType="clickEffect">
                                  <p:stCondLst>
                                    <p:cond delay="0"/>
                                  </p:stCondLst>
                                  <p:childTnLst>
                                    <p:set>
                                      <p:cBhvr>
                                        <p:cTn id="55" dur="1" fill="hold">
                                          <p:stCondLst>
                                            <p:cond delay="0"/>
                                          </p:stCondLst>
                                        </p:cTn>
                                        <p:tgtEl>
                                          <p:spTgt spid="139"/>
                                        </p:tgtEl>
                                        <p:attrNameLst>
                                          <p:attrName>style.visibility</p:attrName>
                                        </p:attrNameLst>
                                      </p:cBhvr>
                                      <p:to>
                                        <p:strVal val="visible"/>
                                      </p:to>
                                    </p:set>
                                    <p:animEffect transition="in" filter="wipe(left)">
                                      <p:cBhvr>
                                        <p:cTn id="56" dur="500"/>
                                        <p:tgtEl>
                                          <p:spTgt spid="139"/>
                                        </p:tgtEl>
                                      </p:cBhvr>
                                    </p:animEffect>
                                  </p:childTnLst>
                                </p:cTn>
                              </p:par>
                              <p:par>
                                <p:cTn id="57" presetID="22" presetClass="entr" presetSubtype="8" fill="hold" grpId="0" nodeType="withEffect">
                                  <p:stCondLst>
                                    <p:cond delay="0"/>
                                  </p:stCondLst>
                                  <p:childTnLst>
                                    <p:set>
                                      <p:cBhvr>
                                        <p:cTn id="58" dur="1" fill="hold">
                                          <p:stCondLst>
                                            <p:cond delay="0"/>
                                          </p:stCondLst>
                                        </p:cTn>
                                        <p:tgtEl>
                                          <p:spTgt spid="154"/>
                                        </p:tgtEl>
                                        <p:attrNameLst>
                                          <p:attrName>style.visibility</p:attrName>
                                        </p:attrNameLst>
                                      </p:cBhvr>
                                      <p:to>
                                        <p:strVal val="visible"/>
                                      </p:to>
                                    </p:set>
                                    <p:animEffect transition="in" filter="wipe(left)">
                                      <p:cBhvr>
                                        <p:cTn id="59" dur="500"/>
                                        <p:tgtEl>
                                          <p:spTgt spid="154"/>
                                        </p:tgtEl>
                                      </p:cBhvr>
                                    </p:animEffect>
                                  </p:childTnLst>
                                </p:cTn>
                              </p:par>
                              <p:par>
                                <p:cTn id="60" presetID="3" presetClass="exit" presetSubtype="10" fill="hold" nodeType="withEffect">
                                  <p:stCondLst>
                                    <p:cond delay="0"/>
                                  </p:stCondLst>
                                  <p:childTnLst>
                                    <p:animEffect transition="out" filter="blinds(horizontal)">
                                      <p:cBhvr>
                                        <p:cTn id="61" dur="500"/>
                                        <p:tgtEl>
                                          <p:spTgt spid="142"/>
                                        </p:tgtEl>
                                      </p:cBhvr>
                                    </p:animEffect>
                                    <p:set>
                                      <p:cBhvr>
                                        <p:cTn id="62" dur="1" fill="hold">
                                          <p:stCondLst>
                                            <p:cond delay="499"/>
                                          </p:stCondLst>
                                        </p:cTn>
                                        <p:tgtEl>
                                          <p:spTgt spid="142"/>
                                        </p:tgtEl>
                                        <p:attrNameLst>
                                          <p:attrName>style.visibility</p:attrName>
                                        </p:attrNameLst>
                                      </p:cBhvr>
                                      <p:to>
                                        <p:strVal val="hidden"/>
                                      </p:to>
                                    </p:set>
                                  </p:childTnLst>
                                </p:cTn>
                              </p:par>
                            </p:childTnLst>
                          </p:cTn>
                        </p:par>
                      </p:childTnLst>
                    </p:cTn>
                  </p:par>
                  <p:par>
                    <p:cTn id="63" fill="hold">
                      <p:stCondLst>
                        <p:cond delay="indefinite"/>
                      </p:stCondLst>
                      <p:childTnLst>
                        <p:par>
                          <p:cTn id="64" fill="hold">
                            <p:stCondLst>
                              <p:cond delay="0"/>
                            </p:stCondLst>
                            <p:childTnLst>
                              <p:par>
                                <p:cTn id="65" presetID="3" presetClass="entr" presetSubtype="10" fill="hold" nodeType="clickEffect">
                                  <p:stCondLst>
                                    <p:cond delay="0"/>
                                  </p:stCondLst>
                                  <p:childTnLst>
                                    <p:set>
                                      <p:cBhvr>
                                        <p:cTn id="66" dur="1" fill="hold">
                                          <p:stCondLst>
                                            <p:cond delay="0"/>
                                          </p:stCondLst>
                                        </p:cTn>
                                        <p:tgtEl>
                                          <p:spTgt spid="145"/>
                                        </p:tgtEl>
                                        <p:attrNameLst>
                                          <p:attrName>style.visibility</p:attrName>
                                        </p:attrNameLst>
                                      </p:cBhvr>
                                      <p:to>
                                        <p:strVal val="visible"/>
                                      </p:to>
                                    </p:set>
                                    <p:animEffect transition="in" filter="blinds(horizontal)">
                                      <p:cBhvr>
                                        <p:cTn id="67" dur="500"/>
                                        <p:tgtEl>
                                          <p:spTgt spid="1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build="p"/>
      <p:bldP spid="138" grpId="0" animBg="1"/>
      <p:bldP spid="139" grpId="0" animBg="1"/>
      <p:bldP spid="140" grpId="0" animBg="1"/>
      <p:bldP spid="141" grpId="0" animBg="1"/>
      <p:bldP spid="154" grpId="0" animBg="1"/>
      <p:bldP spid="155" grpId="0" animBg="1"/>
      <p:bldP spid="314" grpId="0" animBg="1"/>
      <p:bldP spid="315" grpId="0" animBg="1"/>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27CA1B50-66B2-B047-B222-2BF1287AE6D7}"/>
              </a:ext>
            </a:extLst>
          </p:cNvPr>
          <p:cNvSpPr>
            <a:spLocks noGrp="1"/>
          </p:cNvSpPr>
          <p:nvPr>
            <p:ph type="title"/>
          </p:nvPr>
        </p:nvSpPr>
        <p:spPr/>
        <p:txBody>
          <a:bodyPr/>
          <a:lstStyle/>
          <a:p>
            <a:r>
              <a:rPr lang="en-US" dirty="0"/>
              <a:t>Multi Tenant Architecture</a:t>
            </a:r>
          </a:p>
        </p:txBody>
      </p:sp>
      <p:sp>
        <p:nvSpPr>
          <p:cNvPr id="4" name="Subtitle 3">
            <a:extLst>
              <a:ext uri="{FF2B5EF4-FFF2-40B4-BE49-F238E27FC236}">
                <a16:creationId xmlns:a16="http://schemas.microsoft.com/office/drawing/2014/main" id="{EB25EE95-81CC-854E-9657-616289DB6677}"/>
              </a:ext>
            </a:extLst>
          </p:cNvPr>
          <p:cNvSpPr>
            <a:spLocks noGrp="1"/>
          </p:cNvSpPr>
          <p:nvPr>
            <p:ph type="subTitle" idx="10"/>
          </p:nvPr>
        </p:nvSpPr>
        <p:spPr/>
        <p:txBody>
          <a:bodyPr/>
          <a:lstStyle/>
          <a:p>
            <a:r>
              <a:rPr lang="en-US" dirty="0"/>
              <a:t>Packet Walk</a:t>
            </a:r>
          </a:p>
        </p:txBody>
      </p:sp>
      <p:sp>
        <p:nvSpPr>
          <p:cNvPr id="99" name="Rectangle 98">
            <a:extLst>
              <a:ext uri="{FF2B5EF4-FFF2-40B4-BE49-F238E27FC236}">
                <a16:creationId xmlns:a16="http://schemas.microsoft.com/office/drawing/2014/main" id="{C63F139C-E637-D949-8651-F52647F5654D}"/>
              </a:ext>
            </a:extLst>
          </p:cNvPr>
          <p:cNvSpPr/>
          <p:nvPr/>
        </p:nvSpPr>
        <p:spPr>
          <a:xfrm>
            <a:off x="1344155" y="3429000"/>
            <a:ext cx="2653390" cy="2426119"/>
          </a:xfrm>
          <a:prstGeom prst="rect">
            <a:avLst/>
          </a:prstGeom>
          <a:noFill/>
          <a:ln w="19050">
            <a:solidFill>
              <a:schemeClr val="tx1"/>
            </a:solidFill>
            <a:prstDash val="dash"/>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100" name="Rectangle 99">
            <a:extLst>
              <a:ext uri="{FF2B5EF4-FFF2-40B4-BE49-F238E27FC236}">
                <a16:creationId xmlns:a16="http://schemas.microsoft.com/office/drawing/2014/main" id="{A935E470-3FDB-4148-89EC-0749E253DA4C}"/>
              </a:ext>
            </a:extLst>
          </p:cNvPr>
          <p:cNvSpPr/>
          <p:nvPr/>
        </p:nvSpPr>
        <p:spPr>
          <a:xfrm>
            <a:off x="1791443" y="5848063"/>
            <a:ext cx="1758816" cy="523220"/>
          </a:xfrm>
          <a:prstGeom prst="rect">
            <a:avLst/>
          </a:prstGeom>
        </p:spPr>
        <p:txBody>
          <a:bodyPr wrap="none">
            <a:spAutoFit/>
          </a:bodyPr>
          <a:lstStyle/>
          <a:p>
            <a:pPr algn="ctr"/>
            <a:r>
              <a:rPr lang="en-US" sz="1400" b="1" dirty="0">
                <a:solidFill>
                  <a:srgbClr val="717074"/>
                </a:solidFill>
                <a:ea typeface="Gotham Rounded Book" charset="0"/>
                <a:cs typeface="Gotham Rounded Book" charset="0"/>
              </a:rPr>
              <a:t>Hypervisor Node </a:t>
            </a:r>
          </a:p>
          <a:p>
            <a:pPr algn="ctr"/>
            <a:r>
              <a:rPr lang="en-US" sz="1400" b="1" dirty="0" err="1">
                <a:solidFill>
                  <a:srgbClr val="717074"/>
                </a:solidFill>
                <a:ea typeface="Gotham Rounded Book" charset="0"/>
                <a:cs typeface="Gotham Rounded Book" charset="0"/>
              </a:rPr>
              <a:t>ESXi</a:t>
            </a:r>
            <a:r>
              <a:rPr lang="en-US" sz="1400" b="1" dirty="0">
                <a:solidFill>
                  <a:srgbClr val="717074"/>
                </a:solidFill>
                <a:ea typeface="Gotham Rounded Book" charset="0"/>
                <a:cs typeface="Gotham Rounded Book" charset="0"/>
              </a:rPr>
              <a:t> Host</a:t>
            </a:r>
          </a:p>
        </p:txBody>
      </p:sp>
      <p:grpSp>
        <p:nvGrpSpPr>
          <p:cNvPr id="101" name="Group 100">
            <a:extLst>
              <a:ext uri="{FF2B5EF4-FFF2-40B4-BE49-F238E27FC236}">
                <a16:creationId xmlns:a16="http://schemas.microsoft.com/office/drawing/2014/main" id="{83C6B7BA-CDF3-8446-87BD-174001124858}"/>
              </a:ext>
            </a:extLst>
          </p:cNvPr>
          <p:cNvGrpSpPr/>
          <p:nvPr/>
        </p:nvGrpSpPr>
        <p:grpSpPr>
          <a:xfrm>
            <a:off x="1997518" y="4477683"/>
            <a:ext cx="450000" cy="450000"/>
            <a:chOff x="7736620" y="7009631"/>
            <a:chExt cx="4501800" cy="4503600"/>
          </a:xfrm>
          <a:solidFill>
            <a:schemeClr val="accent4"/>
          </a:solidFill>
        </p:grpSpPr>
        <p:sp>
          <p:nvSpPr>
            <p:cNvPr id="102" name="Freeform: Shape 1">
              <a:extLst>
                <a:ext uri="{FF2B5EF4-FFF2-40B4-BE49-F238E27FC236}">
                  <a16:creationId xmlns:a16="http://schemas.microsoft.com/office/drawing/2014/main" id="{DFD2FE61-9323-4C4F-8BBD-9DB65A0C95A6}"/>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3" name="Freeform: Shape 2">
              <a:extLst>
                <a:ext uri="{FF2B5EF4-FFF2-40B4-BE49-F238E27FC236}">
                  <a16:creationId xmlns:a16="http://schemas.microsoft.com/office/drawing/2014/main" id="{6DF78241-B3B0-CD43-A27E-4E9827BBED7F}"/>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4" name="Freeform: Shape 3">
              <a:extLst>
                <a:ext uri="{FF2B5EF4-FFF2-40B4-BE49-F238E27FC236}">
                  <a16:creationId xmlns:a16="http://schemas.microsoft.com/office/drawing/2014/main" id="{E70DB84F-AD34-F34E-BAC7-A1A44D0E2297}"/>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5" name="Freeform: Shape 4">
              <a:extLst>
                <a:ext uri="{FF2B5EF4-FFF2-40B4-BE49-F238E27FC236}">
                  <a16:creationId xmlns:a16="http://schemas.microsoft.com/office/drawing/2014/main" id="{266AFB5F-B7C5-134D-A021-48A0B90C234E}"/>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6" name="Freeform: Shape 5">
              <a:extLst>
                <a:ext uri="{FF2B5EF4-FFF2-40B4-BE49-F238E27FC236}">
                  <a16:creationId xmlns:a16="http://schemas.microsoft.com/office/drawing/2014/main" id="{638BC57D-5B68-F147-8C2A-8A2F54265881}"/>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grpSp>
        <p:nvGrpSpPr>
          <p:cNvPr id="107" name="Group 106">
            <a:extLst>
              <a:ext uri="{FF2B5EF4-FFF2-40B4-BE49-F238E27FC236}">
                <a16:creationId xmlns:a16="http://schemas.microsoft.com/office/drawing/2014/main" id="{6B2EAB20-AE87-064A-BAE5-501336412F74}"/>
              </a:ext>
            </a:extLst>
          </p:cNvPr>
          <p:cNvGrpSpPr/>
          <p:nvPr/>
        </p:nvGrpSpPr>
        <p:grpSpPr>
          <a:xfrm>
            <a:off x="2449172" y="3913293"/>
            <a:ext cx="450000" cy="450000"/>
            <a:chOff x="7736620" y="7009631"/>
            <a:chExt cx="4501800" cy="4503600"/>
          </a:xfrm>
          <a:solidFill>
            <a:schemeClr val="accent6"/>
          </a:solidFill>
        </p:grpSpPr>
        <p:sp>
          <p:nvSpPr>
            <p:cNvPr id="108" name="Freeform: Shape 1">
              <a:extLst>
                <a:ext uri="{FF2B5EF4-FFF2-40B4-BE49-F238E27FC236}">
                  <a16:creationId xmlns:a16="http://schemas.microsoft.com/office/drawing/2014/main" id="{CF4353B4-CAA8-FD42-8456-6B41EBBF16DF}"/>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9" name="Freeform: Shape 2">
              <a:extLst>
                <a:ext uri="{FF2B5EF4-FFF2-40B4-BE49-F238E27FC236}">
                  <a16:creationId xmlns:a16="http://schemas.microsoft.com/office/drawing/2014/main" id="{648F3DD7-21C0-9842-A779-7C8D0447AA0B}"/>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10" name="Freeform: Shape 3">
              <a:extLst>
                <a:ext uri="{FF2B5EF4-FFF2-40B4-BE49-F238E27FC236}">
                  <a16:creationId xmlns:a16="http://schemas.microsoft.com/office/drawing/2014/main" id="{1CF43E73-CF21-4E45-A639-5ED019C97564}"/>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11" name="Freeform: Shape 4">
              <a:extLst>
                <a:ext uri="{FF2B5EF4-FFF2-40B4-BE49-F238E27FC236}">
                  <a16:creationId xmlns:a16="http://schemas.microsoft.com/office/drawing/2014/main" id="{A39ED792-A2FF-1741-9A8C-108658663AAE}"/>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12" name="Freeform: Shape 5">
              <a:extLst>
                <a:ext uri="{FF2B5EF4-FFF2-40B4-BE49-F238E27FC236}">
                  <a16:creationId xmlns:a16="http://schemas.microsoft.com/office/drawing/2014/main" id="{4EC79180-EA67-2946-8851-7FBBB4116F48}"/>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grpSp>
        <p:nvGrpSpPr>
          <p:cNvPr id="113" name="Group 112">
            <a:extLst>
              <a:ext uri="{FF2B5EF4-FFF2-40B4-BE49-F238E27FC236}">
                <a16:creationId xmlns:a16="http://schemas.microsoft.com/office/drawing/2014/main" id="{1083BE21-C682-B14A-B283-963B0A5DC3C6}"/>
              </a:ext>
            </a:extLst>
          </p:cNvPr>
          <p:cNvGrpSpPr/>
          <p:nvPr/>
        </p:nvGrpSpPr>
        <p:grpSpPr>
          <a:xfrm>
            <a:off x="2954171" y="4477323"/>
            <a:ext cx="450000" cy="450000"/>
            <a:chOff x="7736620" y="7009631"/>
            <a:chExt cx="4501800" cy="4503600"/>
          </a:xfrm>
          <a:solidFill>
            <a:schemeClr val="accent1"/>
          </a:solidFill>
        </p:grpSpPr>
        <p:sp>
          <p:nvSpPr>
            <p:cNvPr id="114" name="Freeform: Shape 1">
              <a:extLst>
                <a:ext uri="{FF2B5EF4-FFF2-40B4-BE49-F238E27FC236}">
                  <a16:creationId xmlns:a16="http://schemas.microsoft.com/office/drawing/2014/main" id="{C19EFE03-1DDD-F944-95B1-35A28F96643E}"/>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15" name="Freeform: Shape 2">
              <a:extLst>
                <a:ext uri="{FF2B5EF4-FFF2-40B4-BE49-F238E27FC236}">
                  <a16:creationId xmlns:a16="http://schemas.microsoft.com/office/drawing/2014/main" id="{DDA6623A-F745-9A4F-BB39-58425F6015D5}"/>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16" name="Freeform: Shape 3">
              <a:extLst>
                <a:ext uri="{FF2B5EF4-FFF2-40B4-BE49-F238E27FC236}">
                  <a16:creationId xmlns:a16="http://schemas.microsoft.com/office/drawing/2014/main" id="{BCBB425B-04A9-2E49-B5C6-8E1DA7A8E083}"/>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17" name="Freeform: Shape 4">
              <a:extLst>
                <a:ext uri="{FF2B5EF4-FFF2-40B4-BE49-F238E27FC236}">
                  <a16:creationId xmlns:a16="http://schemas.microsoft.com/office/drawing/2014/main" id="{DA7D52EB-D53C-FA4F-99E9-BBF30C0DA6DC}"/>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18" name="Freeform: Shape 5">
              <a:extLst>
                <a:ext uri="{FF2B5EF4-FFF2-40B4-BE49-F238E27FC236}">
                  <a16:creationId xmlns:a16="http://schemas.microsoft.com/office/drawing/2014/main" id="{333AD149-58A2-A140-B042-E11DDF50D236}"/>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119" name="Rectangle 118">
            <a:extLst>
              <a:ext uri="{FF2B5EF4-FFF2-40B4-BE49-F238E27FC236}">
                <a16:creationId xmlns:a16="http://schemas.microsoft.com/office/drawing/2014/main" id="{400EF2FB-D485-6749-83EE-057C8901A55D}"/>
              </a:ext>
            </a:extLst>
          </p:cNvPr>
          <p:cNvSpPr/>
          <p:nvPr/>
        </p:nvSpPr>
        <p:spPr>
          <a:xfrm>
            <a:off x="1494752" y="4428896"/>
            <a:ext cx="861706" cy="276999"/>
          </a:xfrm>
          <a:prstGeom prst="rect">
            <a:avLst/>
          </a:prstGeom>
        </p:spPr>
        <p:txBody>
          <a:bodyPr wrap="square">
            <a:spAutoFit/>
          </a:bodyPr>
          <a:lstStyle/>
          <a:p>
            <a:r>
              <a:rPr lang="en-US" sz="1200" b="1" dirty="0">
                <a:solidFill>
                  <a:schemeClr val="tx2"/>
                </a:solidFill>
                <a:latin typeface="Metropolis" pitchFamily="2" charset="77"/>
              </a:rPr>
              <a:t>T1 DR</a:t>
            </a:r>
            <a:endParaRPr lang="en-GB" sz="1200" dirty="0"/>
          </a:p>
        </p:txBody>
      </p:sp>
      <p:sp>
        <p:nvSpPr>
          <p:cNvPr id="120" name="Rectangle 119">
            <a:extLst>
              <a:ext uri="{FF2B5EF4-FFF2-40B4-BE49-F238E27FC236}">
                <a16:creationId xmlns:a16="http://schemas.microsoft.com/office/drawing/2014/main" id="{4B62CC70-4EAF-BF4B-BD6B-28154C5D17B2}"/>
              </a:ext>
            </a:extLst>
          </p:cNvPr>
          <p:cNvSpPr/>
          <p:nvPr/>
        </p:nvSpPr>
        <p:spPr>
          <a:xfrm>
            <a:off x="3265564" y="4402735"/>
            <a:ext cx="861706" cy="276999"/>
          </a:xfrm>
          <a:prstGeom prst="rect">
            <a:avLst/>
          </a:prstGeom>
        </p:spPr>
        <p:txBody>
          <a:bodyPr wrap="square">
            <a:spAutoFit/>
          </a:bodyPr>
          <a:lstStyle/>
          <a:p>
            <a:r>
              <a:rPr lang="en-US" sz="1200" b="1" dirty="0">
                <a:solidFill>
                  <a:schemeClr val="tx2"/>
                </a:solidFill>
                <a:latin typeface="Metropolis" pitchFamily="2" charset="77"/>
              </a:rPr>
              <a:t>T1 DR</a:t>
            </a:r>
            <a:endParaRPr lang="en-GB" sz="1200" dirty="0"/>
          </a:p>
        </p:txBody>
      </p:sp>
      <p:sp>
        <p:nvSpPr>
          <p:cNvPr id="121" name="Rectangle 120">
            <a:extLst>
              <a:ext uri="{FF2B5EF4-FFF2-40B4-BE49-F238E27FC236}">
                <a16:creationId xmlns:a16="http://schemas.microsoft.com/office/drawing/2014/main" id="{C71731DE-A35E-174A-8C93-04043B10EEFF}"/>
              </a:ext>
            </a:extLst>
          </p:cNvPr>
          <p:cNvSpPr/>
          <p:nvPr/>
        </p:nvSpPr>
        <p:spPr>
          <a:xfrm>
            <a:off x="2385243" y="3688416"/>
            <a:ext cx="840953" cy="276999"/>
          </a:xfrm>
          <a:prstGeom prst="rect">
            <a:avLst/>
          </a:prstGeom>
        </p:spPr>
        <p:txBody>
          <a:bodyPr wrap="square">
            <a:spAutoFit/>
          </a:bodyPr>
          <a:lstStyle/>
          <a:p>
            <a:r>
              <a:rPr lang="en-US" sz="1200" b="1" dirty="0">
                <a:solidFill>
                  <a:schemeClr val="tx2"/>
                </a:solidFill>
                <a:latin typeface="Metropolis" pitchFamily="2" charset="77"/>
              </a:rPr>
              <a:t>T0 DR</a:t>
            </a:r>
            <a:endParaRPr lang="en-GB" sz="1200" dirty="0"/>
          </a:p>
        </p:txBody>
      </p:sp>
      <p:sp>
        <p:nvSpPr>
          <p:cNvPr id="122" name="Arc 121">
            <a:extLst>
              <a:ext uri="{FF2B5EF4-FFF2-40B4-BE49-F238E27FC236}">
                <a16:creationId xmlns:a16="http://schemas.microsoft.com/office/drawing/2014/main" id="{51FB77E2-9287-E648-A956-C08ECC653C1A}"/>
              </a:ext>
            </a:extLst>
          </p:cNvPr>
          <p:cNvSpPr/>
          <p:nvPr/>
        </p:nvSpPr>
        <p:spPr bwMode="gray">
          <a:xfrm>
            <a:off x="2634201" y="4126093"/>
            <a:ext cx="544646" cy="643233"/>
          </a:xfrm>
          <a:prstGeom prst="arc">
            <a:avLst>
              <a:gd name="adj1" fmla="val 16200000"/>
              <a:gd name="adj2" fmla="val 151431"/>
            </a:avLst>
          </a:prstGeom>
          <a:ln w="2540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nvGrpSpPr>
          <p:cNvPr id="131" name="Group 130">
            <a:extLst>
              <a:ext uri="{FF2B5EF4-FFF2-40B4-BE49-F238E27FC236}">
                <a16:creationId xmlns:a16="http://schemas.microsoft.com/office/drawing/2014/main" id="{C135331E-C6E8-B544-B92B-2F047D3376E2}"/>
              </a:ext>
            </a:extLst>
          </p:cNvPr>
          <p:cNvGrpSpPr/>
          <p:nvPr/>
        </p:nvGrpSpPr>
        <p:grpSpPr>
          <a:xfrm>
            <a:off x="2035443" y="5182237"/>
            <a:ext cx="396000" cy="396000"/>
            <a:chOff x="6490447" y="2136284"/>
            <a:chExt cx="1828959" cy="1828959"/>
          </a:xfrm>
        </p:grpSpPr>
        <p:sp>
          <p:nvSpPr>
            <p:cNvPr id="132" name="Oval 131">
              <a:extLst>
                <a:ext uri="{FF2B5EF4-FFF2-40B4-BE49-F238E27FC236}">
                  <a16:creationId xmlns:a16="http://schemas.microsoft.com/office/drawing/2014/main" id="{B38718F0-3B2F-2143-83CF-0CAF51508406}"/>
                </a:ext>
              </a:extLst>
            </p:cNvPr>
            <p:cNvSpPr/>
            <p:nvPr/>
          </p:nvSpPr>
          <p:spPr>
            <a:xfrm>
              <a:off x="6490447" y="2136284"/>
              <a:ext cx="1828959" cy="1828959"/>
            </a:xfrm>
            <a:prstGeom prst="ellipse">
              <a:avLst/>
            </a:prstGeom>
            <a:solidFill>
              <a:schemeClr val="accent4"/>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33" name="Freeform 5">
              <a:extLst>
                <a:ext uri="{FF2B5EF4-FFF2-40B4-BE49-F238E27FC236}">
                  <a16:creationId xmlns:a16="http://schemas.microsoft.com/office/drawing/2014/main" id="{6A895FEB-BEC6-4D43-B7AB-FBE3F5375845}"/>
                </a:ext>
              </a:extLst>
            </p:cNvPr>
            <p:cNvSpPr>
              <a:spLocks noChangeAspect="1" noEditPoints="1"/>
            </p:cNvSpPr>
            <p:nvPr/>
          </p:nvSpPr>
          <p:spPr bwMode="auto">
            <a:xfrm>
              <a:off x="6857538" y="2502679"/>
              <a:ext cx="1096167" cy="1096167"/>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cxnSp>
        <p:nvCxnSpPr>
          <p:cNvPr id="135" name="Straight Connector 134">
            <a:extLst>
              <a:ext uri="{FF2B5EF4-FFF2-40B4-BE49-F238E27FC236}">
                <a16:creationId xmlns:a16="http://schemas.microsoft.com/office/drawing/2014/main" id="{2A27C0AA-9F53-3646-A7F4-4C513705A063}"/>
              </a:ext>
            </a:extLst>
          </p:cNvPr>
          <p:cNvCxnSpPr>
            <a:cxnSpLocks/>
          </p:cNvCxnSpPr>
          <p:nvPr/>
        </p:nvCxnSpPr>
        <p:spPr bwMode="gray">
          <a:xfrm flipV="1">
            <a:off x="2215398" y="4927323"/>
            <a:ext cx="0" cy="258128"/>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39" name="Straight Connector 138">
            <a:extLst>
              <a:ext uri="{FF2B5EF4-FFF2-40B4-BE49-F238E27FC236}">
                <a16:creationId xmlns:a16="http://schemas.microsoft.com/office/drawing/2014/main" id="{0D56D21F-5FF8-CF4A-A4DA-1B41EFC7A31A}"/>
              </a:ext>
            </a:extLst>
          </p:cNvPr>
          <p:cNvCxnSpPr>
            <a:cxnSpLocks/>
          </p:cNvCxnSpPr>
          <p:nvPr/>
        </p:nvCxnSpPr>
        <p:spPr bwMode="gray">
          <a:xfrm flipV="1">
            <a:off x="3175418" y="4927323"/>
            <a:ext cx="0" cy="258128"/>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141" name="Group 140">
            <a:extLst>
              <a:ext uri="{FF2B5EF4-FFF2-40B4-BE49-F238E27FC236}">
                <a16:creationId xmlns:a16="http://schemas.microsoft.com/office/drawing/2014/main" id="{9052BAAA-EF8B-BC4A-AA3B-17CDE0E41626}"/>
              </a:ext>
            </a:extLst>
          </p:cNvPr>
          <p:cNvGrpSpPr/>
          <p:nvPr/>
        </p:nvGrpSpPr>
        <p:grpSpPr>
          <a:xfrm>
            <a:off x="2979535" y="5182237"/>
            <a:ext cx="396000" cy="396000"/>
            <a:chOff x="6528282" y="2136284"/>
            <a:chExt cx="1828959" cy="1828959"/>
          </a:xfrm>
        </p:grpSpPr>
        <p:sp>
          <p:nvSpPr>
            <p:cNvPr id="142" name="Oval 141">
              <a:extLst>
                <a:ext uri="{FF2B5EF4-FFF2-40B4-BE49-F238E27FC236}">
                  <a16:creationId xmlns:a16="http://schemas.microsoft.com/office/drawing/2014/main" id="{4C81429F-28A1-F249-AF0A-5CD5579501E6}"/>
                </a:ext>
              </a:extLst>
            </p:cNvPr>
            <p:cNvSpPr/>
            <p:nvPr/>
          </p:nvSpPr>
          <p:spPr>
            <a:xfrm>
              <a:off x="6528282" y="2136284"/>
              <a:ext cx="1828959" cy="1828959"/>
            </a:xfrm>
            <a:prstGeom prst="ellipse">
              <a:avLst/>
            </a:prstGeom>
            <a:solidFill>
              <a:schemeClr val="accent1"/>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43" name="Freeform 5">
              <a:extLst>
                <a:ext uri="{FF2B5EF4-FFF2-40B4-BE49-F238E27FC236}">
                  <a16:creationId xmlns:a16="http://schemas.microsoft.com/office/drawing/2014/main" id="{1809BC64-712C-7A47-9990-80387A0D287D}"/>
                </a:ext>
              </a:extLst>
            </p:cNvPr>
            <p:cNvSpPr>
              <a:spLocks noChangeAspect="1" noEditPoints="1"/>
            </p:cNvSpPr>
            <p:nvPr/>
          </p:nvSpPr>
          <p:spPr bwMode="auto">
            <a:xfrm>
              <a:off x="6894675" y="2498449"/>
              <a:ext cx="1096168" cy="1096168"/>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36" name="Group 235">
            <a:extLst>
              <a:ext uri="{FF2B5EF4-FFF2-40B4-BE49-F238E27FC236}">
                <a16:creationId xmlns:a16="http://schemas.microsoft.com/office/drawing/2014/main" id="{C78D5DF2-AA05-7A45-BCBD-F08BEAD75CE7}"/>
              </a:ext>
            </a:extLst>
          </p:cNvPr>
          <p:cNvGrpSpPr/>
          <p:nvPr/>
        </p:nvGrpSpPr>
        <p:grpSpPr>
          <a:xfrm>
            <a:off x="5615013" y="2424185"/>
            <a:ext cx="450000" cy="450000"/>
            <a:chOff x="7736620" y="7009631"/>
            <a:chExt cx="4501800" cy="4503600"/>
          </a:xfrm>
          <a:solidFill>
            <a:schemeClr val="accent4"/>
          </a:solidFill>
        </p:grpSpPr>
        <p:sp>
          <p:nvSpPr>
            <p:cNvPr id="237" name="Freeform: Shape 1">
              <a:extLst>
                <a:ext uri="{FF2B5EF4-FFF2-40B4-BE49-F238E27FC236}">
                  <a16:creationId xmlns:a16="http://schemas.microsoft.com/office/drawing/2014/main" id="{175E58D5-837A-6844-91C8-EA29BDF2F078}"/>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38" name="Freeform: Shape 2">
              <a:extLst>
                <a:ext uri="{FF2B5EF4-FFF2-40B4-BE49-F238E27FC236}">
                  <a16:creationId xmlns:a16="http://schemas.microsoft.com/office/drawing/2014/main" id="{54D15A3A-08A7-D942-BC78-863AFC69F34A}"/>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39" name="Freeform: Shape 3">
              <a:extLst>
                <a:ext uri="{FF2B5EF4-FFF2-40B4-BE49-F238E27FC236}">
                  <a16:creationId xmlns:a16="http://schemas.microsoft.com/office/drawing/2014/main" id="{B4037B00-3687-7341-8378-0911A600B3E3}"/>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40" name="Freeform: Shape 4">
              <a:extLst>
                <a:ext uri="{FF2B5EF4-FFF2-40B4-BE49-F238E27FC236}">
                  <a16:creationId xmlns:a16="http://schemas.microsoft.com/office/drawing/2014/main" id="{A8527CB6-BC43-FD43-8994-ABF3E42614C3}"/>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41" name="Freeform: Shape 5">
              <a:extLst>
                <a:ext uri="{FF2B5EF4-FFF2-40B4-BE49-F238E27FC236}">
                  <a16:creationId xmlns:a16="http://schemas.microsoft.com/office/drawing/2014/main" id="{F6CC1BD6-C706-1749-99D7-CCC2679D9E17}"/>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grpSp>
        <p:nvGrpSpPr>
          <p:cNvPr id="242" name="Group 241">
            <a:extLst>
              <a:ext uri="{FF2B5EF4-FFF2-40B4-BE49-F238E27FC236}">
                <a16:creationId xmlns:a16="http://schemas.microsoft.com/office/drawing/2014/main" id="{542D5B35-440E-664B-851B-5211EAE89CD8}"/>
              </a:ext>
            </a:extLst>
          </p:cNvPr>
          <p:cNvGrpSpPr/>
          <p:nvPr/>
        </p:nvGrpSpPr>
        <p:grpSpPr>
          <a:xfrm>
            <a:off x="6066667" y="1840545"/>
            <a:ext cx="450000" cy="450000"/>
            <a:chOff x="7736620" y="7009631"/>
            <a:chExt cx="4501800" cy="4503600"/>
          </a:xfrm>
          <a:solidFill>
            <a:schemeClr val="accent6"/>
          </a:solidFill>
        </p:grpSpPr>
        <p:sp>
          <p:nvSpPr>
            <p:cNvPr id="243" name="Freeform: Shape 1">
              <a:extLst>
                <a:ext uri="{FF2B5EF4-FFF2-40B4-BE49-F238E27FC236}">
                  <a16:creationId xmlns:a16="http://schemas.microsoft.com/office/drawing/2014/main" id="{2046B8C5-4A8C-4049-8A9F-3272477C29CF}"/>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44" name="Freeform: Shape 2">
              <a:extLst>
                <a:ext uri="{FF2B5EF4-FFF2-40B4-BE49-F238E27FC236}">
                  <a16:creationId xmlns:a16="http://schemas.microsoft.com/office/drawing/2014/main" id="{D90D9ED2-1040-274E-BB72-B5398333D4E7}"/>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45" name="Freeform: Shape 3">
              <a:extLst>
                <a:ext uri="{FF2B5EF4-FFF2-40B4-BE49-F238E27FC236}">
                  <a16:creationId xmlns:a16="http://schemas.microsoft.com/office/drawing/2014/main" id="{937DD57D-8C29-6F4B-9453-663AEFE25075}"/>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46" name="Freeform: Shape 4">
              <a:extLst>
                <a:ext uri="{FF2B5EF4-FFF2-40B4-BE49-F238E27FC236}">
                  <a16:creationId xmlns:a16="http://schemas.microsoft.com/office/drawing/2014/main" id="{00AAAF75-172E-A745-8D49-CB3200E4A387}"/>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247" name="Freeform: Shape 5">
              <a:extLst>
                <a:ext uri="{FF2B5EF4-FFF2-40B4-BE49-F238E27FC236}">
                  <a16:creationId xmlns:a16="http://schemas.microsoft.com/office/drawing/2014/main" id="{E6D65696-A33E-FB45-9248-94EFC7D188C1}"/>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254" name="Rectangle 253">
            <a:extLst>
              <a:ext uri="{FF2B5EF4-FFF2-40B4-BE49-F238E27FC236}">
                <a16:creationId xmlns:a16="http://schemas.microsoft.com/office/drawing/2014/main" id="{E4C40D17-419F-1640-853C-91409803F18A}"/>
              </a:ext>
            </a:extLst>
          </p:cNvPr>
          <p:cNvSpPr/>
          <p:nvPr/>
        </p:nvSpPr>
        <p:spPr>
          <a:xfrm>
            <a:off x="5112247" y="2375398"/>
            <a:ext cx="861706" cy="276999"/>
          </a:xfrm>
          <a:prstGeom prst="rect">
            <a:avLst/>
          </a:prstGeom>
        </p:spPr>
        <p:txBody>
          <a:bodyPr wrap="square">
            <a:spAutoFit/>
          </a:bodyPr>
          <a:lstStyle/>
          <a:p>
            <a:r>
              <a:rPr lang="en-US" sz="1200" b="1" dirty="0">
                <a:solidFill>
                  <a:schemeClr val="tx2"/>
                </a:solidFill>
                <a:latin typeface="Metropolis" pitchFamily="2" charset="77"/>
              </a:rPr>
              <a:t>T1 SR</a:t>
            </a:r>
            <a:endParaRPr lang="en-GB" sz="1200" dirty="0"/>
          </a:p>
        </p:txBody>
      </p:sp>
      <p:sp>
        <p:nvSpPr>
          <p:cNvPr id="256" name="Rectangle 255">
            <a:extLst>
              <a:ext uri="{FF2B5EF4-FFF2-40B4-BE49-F238E27FC236}">
                <a16:creationId xmlns:a16="http://schemas.microsoft.com/office/drawing/2014/main" id="{E152BCCC-E892-9B4C-AB83-F4637DFD3510}"/>
              </a:ext>
            </a:extLst>
          </p:cNvPr>
          <p:cNvSpPr/>
          <p:nvPr/>
        </p:nvSpPr>
        <p:spPr>
          <a:xfrm>
            <a:off x="6005006" y="1623432"/>
            <a:ext cx="745976" cy="276999"/>
          </a:xfrm>
          <a:prstGeom prst="rect">
            <a:avLst/>
          </a:prstGeom>
        </p:spPr>
        <p:txBody>
          <a:bodyPr wrap="square">
            <a:spAutoFit/>
          </a:bodyPr>
          <a:lstStyle/>
          <a:p>
            <a:r>
              <a:rPr lang="en-US" sz="1200" b="1" dirty="0">
                <a:solidFill>
                  <a:schemeClr val="tx2"/>
                </a:solidFill>
                <a:latin typeface="Metropolis" pitchFamily="2" charset="77"/>
              </a:rPr>
              <a:t>T0 DR</a:t>
            </a:r>
            <a:endParaRPr lang="en-GB" sz="1200" dirty="0"/>
          </a:p>
        </p:txBody>
      </p:sp>
      <p:sp>
        <p:nvSpPr>
          <p:cNvPr id="257" name="Arc 256">
            <a:extLst>
              <a:ext uri="{FF2B5EF4-FFF2-40B4-BE49-F238E27FC236}">
                <a16:creationId xmlns:a16="http://schemas.microsoft.com/office/drawing/2014/main" id="{B57A9DB3-0FBB-9F4A-8527-B00A60B3857B}"/>
              </a:ext>
            </a:extLst>
          </p:cNvPr>
          <p:cNvSpPr/>
          <p:nvPr/>
        </p:nvSpPr>
        <p:spPr bwMode="gray">
          <a:xfrm>
            <a:off x="6251696" y="2053345"/>
            <a:ext cx="544646" cy="1727409"/>
          </a:xfrm>
          <a:prstGeom prst="arc">
            <a:avLst>
              <a:gd name="adj1" fmla="val 16200000"/>
              <a:gd name="adj2" fmla="val 151431"/>
            </a:avLst>
          </a:prstGeom>
          <a:ln w="2540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58" name="Arc 257">
            <a:extLst>
              <a:ext uri="{FF2B5EF4-FFF2-40B4-BE49-F238E27FC236}">
                <a16:creationId xmlns:a16="http://schemas.microsoft.com/office/drawing/2014/main" id="{13F17C2C-8A03-5E41-BC7F-965823333E8E}"/>
              </a:ext>
            </a:extLst>
          </p:cNvPr>
          <p:cNvSpPr/>
          <p:nvPr/>
        </p:nvSpPr>
        <p:spPr bwMode="gray">
          <a:xfrm rot="16200000">
            <a:off x="5681569" y="2214926"/>
            <a:ext cx="758102" cy="455451"/>
          </a:xfrm>
          <a:prstGeom prst="arc">
            <a:avLst>
              <a:gd name="adj1" fmla="val 16200000"/>
              <a:gd name="adj2" fmla="val 71214"/>
            </a:avLst>
          </a:prstGeom>
          <a:ln w="2540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59" name="Rectangle 258">
            <a:extLst>
              <a:ext uri="{FF2B5EF4-FFF2-40B4-BE49-F238E27FC236}">
                <a16:creationId xmlns:a16="http://schemas.microsoft.com/office/drawing/2014/main" id="{80219CC0-EDFB-9047-AFC2-E042556E7E87}"/>
              </a:ext>
            </a:extLst>
          </p:cNvPr>
          <p:cNvSpPr/>
          <p:nvPr/>
        </p:nvSpPr>
        <p:spPr>
          <a:xfrm>
            <a:off x="4967413" y="1550330"/>
            <a:ext cx="2653390" cy="2171935"/>
          </a:xfrm>
          <a:prstGeom prst="rect">
            <a:avLst/>
          </a:prstGeom>
          <a:noFill/>
          <a:ln w="19050">
            <a:solidFill>
              <a:schemeClr val="tx1"/>
            </a:solidFill>
            <a:prstDash val="dash"/>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260" name="Rectangle 259">
            <a:extLst>
              <a:ext uri="{FF2B5EF4-FFF2-40B4-BE49-F238E27FC236}">
                <a16:creationId xmlns:a16="http://schemas.microsoft.com/office/drawing/2014/main" id="{C2C3C041-9773-784C-AE1A-B67430B8091B}"/>
              </a:ext>
            </a:extLst>
          </p:cNvPr>
          <p:cNvSpPr/>
          <p:nvPr/>
        </p:nvSpPr>
        <p:spPr>
          <a:xfrm>
            <a:off x="5697534" y="1192960"/>
            <a:ext cx="1189749" cy="307777"/>
          </a:xfrm>
          <a:prstGeom prst="rect">
            <a:avLst/>
          </a:prstGeom>
        </p:spPr>
        <p:txBody>
          <a:bodyPr wrap="none">
            <a:spAutoFit/>
          </a:bodyPr>
          <a:lstStyle/>
          <a:p>
            <a:pPr algn="ctr"/>
            <a:r>
              <a:rPr lang="en-US" sz="1400" b="1" dirty="0">
                <a:solidFill>
                  <a:srgbClr val="717074"/>
                </a:solidFill>
                <a:ea typeface="Gotham Rounded Book" charset="0"/>
                <a:cs typeface="Gotham Rounded Book" charset="0"/>
              </a:rPr>
              <a:t>Edge Node</a:t>
            </a:r>
          </a:p>
        </p:txBody>
      </p:sp>
      <p:sp>
        <p:nvSpPr>
          <p:cNvPr id="327" name="Rectangle 326">
            <a:extLst>
              <a:ext uri="{FF2B5EF4-FFF2-40B4-BE49-F238E27FC236}">
                <a16:creationId xmlns:a16="http://schemas.microsoft.com/office/drawing/2014/main" id="{737AB1D8-D6CF-A142-903F-0B381DE74F61}"/>
              </a:ext>
            </a:extLst>
          </p:cNvPr>
          <p:cNvSpPr/>
          <p:nvPr/>
        </p:nvSpPr>
        <p:spPr>
          <a:xfrm>
            <a:off x="1555976" y="2071051"/>
            <a:ext cx="3122323" cy="461665"/>
          </a:xfrm>
          <a:prstGeom prst="rect">
            <a:avLst/>
          </a:prstGeom>
        </p:spPr>
        <p:txBody>
          <a:bodyPr wrap="square">
            <a:spAutoFit/>
          </a:bodyPr>
          <a:lstStyle/>
          <a:p>
            <a:r>
              <a:rPr lang="en-US" sz="1200" b="1" dirty="0">
                <a:solidFill>
                  <a:schemeClr val="tx2"/>
                </a:solidFill>
                <a:latin typeface="Metropolis" pitchFamily="2" charset="77"/>
              </a:rPr>
              <a:t>FW/NAT is applied on the uplink of SR</a:t>
            </a:r>
          </a:p>
          <a:p>
            <a:r>
              <a:rPr lang="en-US" sz="1200" b="1" dirty="0">
                <a:solidFill>
                  <a:schemeClr val="tx2"/>
                </a:solidFill>
                <a:latin typeface="Metropolis" pitchFamily="2" charset="77"/>
              </a:rPr>
              <a:t>(Supported only on the uplink)</a:t>
            </a:r>
            <a:endParaRPr lang="en-GB" sz="1200" dirty="0"/>
          </a:p>
        </p:txBody>
      </p:sp>
      <p:cxnSp>
        <p:nvCxnSpPr>
          <p:cNvPr id="328" name="Straight Connector 327">
            <a:extLst>
              <a:ext uri="{FF2B5EF4-FFF2-40B4-BE49-F238E27FC236}">
                <a16:creationId xmlns:a16="http://schemas.microsoft.com/office/drawing/2014/main" id="{491AB6C8-58F6-CA4C-A4CD-DB887A4D5E9B}"/>
              </a:ext>
            </a:extLst>
          </p:cNvPr>
          <p:cNvCxnSpPr>
            <a:cxnSpLocks/>
          </p:cNvCxnSpPr>
          <p:nvPr/>
        </p:nvCxnSpPr>
        <p:spPr bwMode="gray">
          <a:xfrm flipH="1" flipV="1">
            <a:off x="4685794" y="2216173"/>
            <a:ext cx="1097274" cy="175266"/>
          </a:xfrm>
          <a:prstGeom prst="line">
            <a:avLst/>
          </a:prstGeom>
          <a:ln w="25400" cap="rnd">
            <a:solidFill>
              <a:schemeClr val="tx1"/>
            </a:solidFill>
            <a:miter lim="800000"/>
            <a:headEnd type="stealth" w="lg" len="lg"/>
            <a:tailEnd type="none"/>
          </a:ln>
        </p:spPr>
        <p:style>
          <a:lnRef idx="1">
            <a:schemeClr val="accent1"/>
          </a:lnRef>
          <a:fillRef idx="0">
            <a:schemeClr val="accent1"/>
          </a:fillRef>
          <a:effectRef idx="0">
            <a:schemeClr val="accent1"/>
          </a:effectRef>
          <a:fontRef idx="minor">
            <a:schemeClr val="tx1"/>
          </a:fontRef>
        </p:style>
      </p:cxnSp>
      <p:grpSp>
        <p:nvGrpSpPr>
          <p:cNvPr id="329" name="Group 328">
            <a:extLst>
              <a:ext uri="{FF2B5EF4-FFF2-40B4-BE49-F238E27FC236}">
                <a16:creationId xmlns:a16="http://schemas.microsoft.com/office/drawing/2014/main" id="{C6B6F62E-9B18-E641-BFFC-2AB69F7A5D20}"/>
              </a:ext>
            </a:extLst>
          </p:cNvPr>
          <p:cNvGrpSpPr/>
          <p:nvPr/>
        </p:nvGrpSpPr>
        <p:grpSpPr>
          <a:xfrm>
            <a:off x="5613477" y="3021368"/>
            <a:ext cx="450000" cy="450000"/>
            <a:chOff x="7736620" y="7009631"/>
            <a:chExt cx="4501800" cy="4503600"/>
          </a:xfrm>
          <a:solidFill>
            <a:schemeClr val="accent4"/>
          </a:solidFill>
        </p:grpSpPr>
        <p:sp>
          <p:nvSpPr>
            <p:cNvPr id="330" name="Freeform: Shape 1">
              <a:extLst>
                <a:ext uri="{FF2B5EF4-FFF2-40B4-BE49-F238E27FC236}">
                  <a16:creationId xmlns:a16="http://schemas.microsoft.com/office/drawing/2014/main" id="{57E2F9E6-59CD-0C49-A0BE-CBC3559CD8B4}"/>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331" name="Freeform: Shape 2">
              <a:extLst>
                <a:ext uri="{FF2B5EF4-FFF2-40B4-BE49-F238E27FC236}">
                  <a16:creationId xmlns:a16="http://schemas.microsoft.com/office/drawing/2014/main" id="{60C0084F-F6F5-5D4F-9F9B-94AD4AF2B711}"/>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332" name="Freeform: Shape 3">
              <a:extLst>
                <a:ext uri="{FF2B5EF4-FFF2-40B4-BE49-F238E27FC236}">
                  <a16:creationId xmlns:a16="http://schemas.microsoft.com/office/drawing/2014/main" id="{6A887FE3-4A38-AE4C-AB98-2BB79878220B}"/>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333" name="Freeform: Shape 4">
              <a:extLst>
                <a:ext uri="{FF2B5EF4-FFF2-40B4-BE49-F238E27FC236}">
                  <a16:creationId xmlns:a16="http://schemas.microsoft.com/office/drawing/2014/main" id="{29BBE61E-1A8F-D042-B383-D9AC7276F7BA}"/>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334" name="Freeform: Shape 5">
              <a:extLst>
                <a:ext uri="{FF2B5EF4-FFF2-40B4-BE49-F238E27FC236}">
                  <a16:creationId xmlns:a16="http://schemas.microsoft.com/office/drawing/2014/main" id="{60936D45-C7EB-2746-A3F2-1FE808D8D2DD}"/>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grpSp>
        <p:nvGrpSpPr>
          <p:cNvPr id="335" name="Group 334">
            <a:extLst>
              <a:ext uri="{FF2B5EF4-FFF2-40B4-BE49-F238E27FC236}">
                <a16:creationId xmlns:a16="http://schemas.microsoft.com/office/drawing/2014/main" id="{262A3560-A610-3B44-B1E0-3F91985ED74E}"/>
              </a:ext>
            </a:extLst>
          </p:cNvPr>
          <p:cNvGrpSpPr/>
          <p:nvPr/>
        </p:nvGrpSpPr>
        <p:grpSpPr>
          <a:xfrm>
            <a:off x="6578363" y="3033977"/>
            <a:ext cx="450000" cy="450000"/>
            <a:chOff x="7736620" y="7009631"/>
            <a:chExt cx="4501800" cy="4503600"/>
          </a:xfrm>
          <a:solidFill>
            <a:schemeClr val="accent1"/>
          </a:solidFill>
        </p:grpSpPr>
        <p:sp>
          <p:nvSpPr>
            <p:cNvPr id="336" name="Freeform: Shape 1">
              <a:extLst>
                <a:ext uri="{FF2B5EF4-FFF2-40B4-BE49-F238E27FC236}">
                  <a16:creationId xmlns:a16="http://schemas.microsoft.com/office/drawing/2014/main" id="{EAFA1110-513E-2D4B-A6F4-C276ABC16814}"/>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337" name="Freeform: Shape 2">
              <a:extLst>
                <a:ext uri="{FF2B5EF4-FFF2-40B4-BE49-F238E27FC236}">
                  <a16:creationId xmlns:a16="http://schemas.microsoft.com/office/drawing/2014/main" id="{433B4D8F-CEB7-C445-9708-036BB39D9C42}"/>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338" name="Freeform: Shape 3">
              <a:extLst>
                <a:ext uri="{FF2B5EF4-FFF2-40B4-BE49-F238E27FC236}">
                  <a16:creationId xmlns:a16="http://schemas.microsoft.com/office/drawing/2014/main" id="{6E21F495-BC2A-1D46-B5E8-48C109698CF4}"/>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339" name="Freeform: Shape 4">
              <a:extLst>
                <a:ext uri="{FF2B5EF4-FFF2-40B4-BE49-F238E27FC236}">
                  <a16:creationId xmlns:a16="http://schemas.microsoft.com/office/drawing/2014/main" id="{3D161B06-5304-A141-97E3-8600D4ABBC76}"/>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340" name="Freeform: Shape 5">
              <a:extLst>
                <a:ext uri="{FF2B5EF4-FFF2-40B4-BE49-F238E27FC236}">
                  <a16:creationId xmlns:a16="http://schemas.microsoft.com/office/drawing/2014/main" id="{7A8C81EF-9711-014B-B22E-493398F23BAB}"/>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cxnSp>
        <p:nvCxnSpPr>
          <p:cNvPr id="341" name="Straight Connector 340">
            <a:extLst>
              <a:ext uri="{FF2B5EF4-FFF2-40B4-BE49-F238E27FC236}">
                <a16:creationId xmlns:a16="http://schemas.microsoft.com/office/drawing/2014/main" id="{94F65DA6-2C9F-3940-B55D-B23E9782AA19}"/>
              </a:ext>
            </a:extLst>
          </p:cNvPr>
          <p:cNvCxnSpPr>
            <a:cxnSpLocks/>
          </p:cNvCxnSpPr>
          <p:nvPr/>
        </p:nvCxnSpPr>
        <p:spPr bwMode="gray">
          <a:xfrm>
            <a:off x="6796342" y="2859738"/>
            <a:ext cx="0" cy="161630"/>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342" name="Straight Connector 341">
            <a:extLst>
              <a:ext uri="{FF2B5EF4-FFF2-40B4-BE49-F238E27FC236}">
                <a16:creationId xmlns:a16="http://schemas.microsoft.com/office/drawing/2014/main" id="{2E70B077-AE24-544E-9F75-F2B4A28A144E}"/>
              </a:ext>
            </a:extLst>
          </p:cNvPr>
          <p:cNvCxnSpPr>
            <a:cxnSpLocks/>
          </p:cNvCxnSpPr>
          <p:nvPr/>
        </p:nvCxnSpPr>
        <p:spPr bwMode="gray">
          <a:xfrm>
            <a:off x="5837115" y="2873825"/>
            <a:ext cx="0" cy="161630"/>
          </a:xfrm>
          <a:prstGeom prst="line">
            <a:avLst/>
          </a:prstGeom>
          <a:ln w="25400" cap="rnd">
            <a:solidFill>
              <a:schemeClr val="bg2">
                <a:lumMod val="50000"/>
              </a:schemeClr>
            </a:solidFill>
            <a:miter lim="800000"/>
            <a:tailEnd type="none"/>
          </a:ln>
        </p:spPr>
        <p:style>
          <a:lnRef idx="1">
            <a:schemeClr val="accent1"/>
          </a:lnRef>
          <a:fillRef idx="0">
            <a:schemeClr val="accent1"/>
          </a:fillRef>
          <a:effectRef idx="0">
            <a:schemeClr val="accent1"/>
          </a:effectRef>
          <a:fontRef idx="minor">
            <a:schemeClr val="tx1"/>
          </a:fontRef>
        </p:style>
      </p:cxnSp>
      <p:sp>
        <p:nvSpPr>
          <p:cNvPr id="343" name="Rectangle 342">
            <a:extLst>
              <a:ext uri="{FF2B5EF4-FFF2-40B4-BE49-F238E27FC236}">
                <a16:creationId xmlns:a16="http://schemas.microsoft.com/office/drawing/2014/main" id="{CA89650E-2573-6843-9F82-8EB67DD9A66D}"/>
              </a:ext>
            </a:extLst>
          </p:cNvPr>
          <p:cNvSpPr/>
          <p:nvPr/>
        </p:nvSpPr>
        <p:spPr>
          <a:xfrm>
            <a:off x="5062552" y="3114944"/>
            <a:ext cx="861706" cy="276999"/>
          </a:xfrm>
          <a:prstGeom prst="rect">
            <a:avLst/>
          </a:prstGeom>
        </p:spPr>
        <p:txBody>
          <a:bodyPr wrap="square">
            <a:spAutoFit/>
          </a:bodyPr>
          <a:lstStyle/>
          <a:p>
            <a:r>
              <a:rPr lang="en-US" sz="1200" b="1" dirty="0">
                <a:solidFill>
                  <a:schemeClr val="tx2"/>
                </a:solidFill>
                <a:latin typeface="Metropolis" pitchFamily="2" charset="77"/>
              </a:rPr>
              <a:t>T1 DR</a:t>
            </a:r>
            <a:endParaRPr lang="en-GB" sz="1200" dirty="0"/>
          </a:p>
        </p:txBody>
      </p:sp>
      <p:sp>
        <p:nvSpPr>
          <p:cNvPr id="344" name="Rectangle 343">
            <a:extLst>
              <a:ext uri="{FF2B5EF4-FFF2-40B4-BE49-F238E27FC236}">
                <a16:creationId xmlns:a16="http://schemas.microsoft.com/office/drawing/2014/main" id="{7EDDB173-C5F9-9441-B1A6-63C5B5E8CC4E}"/>
              </a:ext>
            </a:extLst>
          </p:cNvPr>
          <p:cNvSpPr/>
          <p:nvPr/>
        </p:nvSpPr>
        <p:spPr>
          <a:xfrm>
            <a:off x="6942693" y="3098722"/>
            <a:ext cx="861706" cy="276999"/>
          </a:xfrm>
          <a:prstGeom prst="rect">
            <a:avLst/>
          </a:prstGeom>
        </p:spPr>
        <p:txBody>
          <a:bodyPr wrap="square">
            <a:spAutoFit/>
          </a:bodyPr>
          <a:lstStyle/>
          <a:p>
            <a:r>
              <a:rPr lang="en-US" sz="1200" b="1" dirty="0">
                <a:solidFill>
                  <a:schemeClr val="tx2"/>
                </a:solidFill>
                <a:latin typeface="Metropolis" pitchFamily="2" charset="77"/>
              </a:rPr>
              <a:t>T1 DR</a:t>
            </a:r>
            <a:endParaRPr lang="en-GB" sz="1200" dirty="0"/>
          </a:p>
        </p:txBody>
      </p:sp>
      <p:sp>
        <p:nvSpPr>
          <p:cNvPr id="9" name="Freeform 8">
            <a:extLst>
              <a:ext uri="{FF2B5EF4-FFF2-40B4-BE49-F238E27FC236}">
                <a16:creationId xmlns:a16="http://schemas.microsoft.com/office/drawing/2014/main" id="{A0DDC77F-724E-4244-ACEA-8295BB8CBB09}"/>
              </a:ext>
            </a:extLst>
          </p:cNvPr>
          <p:cNvSpPr/>
          <p:nvPr/>
        </p:nvSpPr>
        <p:spPr>
          <a:xfrm>
            <a:off x="2055082" y="4920612"/>
            <a:ext cx="0" cy="293915"/>
          </a:xfrm>
          <a:custGeom>
            <a:avLst/>
            <a:gdLst>
              <a:gd name="connsiteX0" fmla="*/ 0 w 0"/>
              <a:gd name="connsiteY0" fmla="*/ 293915 h 293915"/>
              <a:gd name="connsiteX1" fmla="*/ 0 w 0"/>
              <a:gd name="connsiteY1" fmla="*/ 0 h 293915"/>
            </a:gdLst>
            <a:ahLst/>
            <a:cxnLst>
              <a:cxn ang="0">
                <a:pos x="connsiteX0" y="connsiteY0"/>
              </a:cxn>
              <a:cxn ang="0">
                <a:pos x="connsiteX1" y="connsiteY1"/>
              </a:cxn>
            </a:cxnLst>
            <a:rect l="l" t="t" r="r" b="b"/>
            <a:pathLst>
              <a:path h="293915">
                <a:moveTo>
                  <a:pt x="0" y="293915"/>
                </a:moveTo>
                <a:lnTo>
                  <a:pt x="0" y="0"/>
                </a:lnTo>
              </a:path>
            </a:pathLst>
          </a:custGeom>
          <a:noFill/>
          <a:ln w="28575">
            <a:gradFill flip="none" rotWithShape="1">
              <a:gsLst>
                <a:gs pos="0">
                  <a:schemeClr val="accent4">
                    <a:lumMod val="89000"/>
                  </a:schemeClr>
                </a:gs>
                <a:gs pos="23000">
                  <a:srgbClr val="002060"/>
                </a:gs>
                <a:gs pos="69000">
                  <a:srgbClr val="0070C0"/>
                </a:gs>
                <a:gs pos="97000">
                  <a:srgbClr val="00B0F0"/>
                </a:gs>
              </a:gsLst>
              <a:path path="circle">
                <a:fillToRect l="50000" t="50000" r="50000" b="50000"/>
              </a:path>
              <a:tileRect/>
            </a:gradFill>
            <a:tailEnd type="stealth"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0" name="Freeform 9">
            <a:extLst>
              <a:ext uri="{FF2B5EF4-FFF2-40B4-BE49-F238E27FC236}">
                <a16:creationId xmlns:a16="http://schemas.microsoft.com/office/drawing/2014/main" id="{9C1851DE-5559-D94A-A0D5-D70F128C5EC5}"/>
              </a:ext>
            </a:extLst>
          </p:cNvPr>
          <p:cNvSpPr/>
          <p:nvPr/>
        </p:nvSpPr>
        <p:spPr>
          <a:xfrm>
            <a:off x="2148040" y="2867214"/>
            <a:ext cx="3666989" cy="1509113"/>
          </a:xfrm>
          <a:custGeom>
            <a:avLst/>
            <a:gdLst>
              <a:gd name="connsiteX0" fmla="*/ 15899 w 3622921"/>
              <a:gd name="connsiteY0" fmla="*/ 1480458 h 1480458"/>
              <a:gd name="connsiteX1" fmla="*/ 113871 w 3622921"/>
              <a:gd name="connsiteY1" fmla="*/ 772886 h 1480458"/>
              <a:gd name="connsiteX2" fmla="*/ 864985 w 3622921"/>
              <a:gd name="connsiteY2" fmla="*/ 272143 h 1480458"/>
              <a:gd name="connsiteX3" fmla="*/ 2465185 w 3622921"/>
              <a:gd name="connsiteY3" fmla="*/ 130629 h 1480458"/>
              <a:gd name="connsiteX4" fmla="*/ 3444899 w 3622921"/>
              <a:gd name="connsiteY4" fmla="*/ 43543 h 1480458"/>
              <a:gd name="connsiteX5" fmla="*/ 3619071 w 3622921"/>
              <a:gd name="connsiteY5" fmla="*/ 0 h 1480458"/>
              <a:gd name="connsiteX0" fmla="*/ 15899 w 3640592"/>
              <a:gd name="connsiteY0" fmla="*/ 1480458 h 1480458"/>
              <a:gd name="connsiteX1" fmla="*/ 113871 w 3640592"/>
              <a:gd name="connsiteY1" fmla="*/ 772886 h 1480458"/>
              <a:gd name="connsiteX2" fmla="*/ 864985 w 3640592"/>
              <a:gd name="connsiteY2" fmla="*/ 272143 h 1480458"/>
              <a:gd name="connsiteX3" fmla="*/ 2465185 w 3640592"/>
              <a:gd name="connsiteY3" fmla="*/ 130629 h 1480458"/>
              <a:gd name="connsiteX4" fmla="*/ 3509860 w 3640592"/>
              <a:gd name="connsiteY4" fmla="*/ 118167 h 1480458"/>
              <a:gd name="connsiteX5" fmla="*/ 3619071 w 3640592"/>
              <a:gd name="connsiteY5" fmla="*/ 0 h 1480458"/>
              <a:gd name="connsiteX0" fmla="*/ 15899 w 3640592"/>
              <a:gd name="connsiteY0" fmla="*/ 1576404 h 1576404"/>
              <a:gd name="connsiteX1" fmla="*/ 113871 w 3640592"/>
              <a:gd name="connsiteY1" fmla="*/ 868832 h 1576404"/>
              <a:gd name="connsiteX2" fmla="*/ 864985 w 3640592"/>
              <a:gd name="connsiteY2" fmla="*/ 368089 h 1576404"/>
              <a:gd name="connsiteX3" fmla="*/ 2465185 w 3640592"/>
              <a:gd name="connsiteY3" fmla="*/ 226575 h 1576404"/>
              <a:gd name="connsiteX4" fmla="*/ 3509860 w 3640592"/>
              <a:gd name="connsiteY4" fmla="*/ 214113 h 1576404"/>
              <a:gd name="connsiteX5" fmla="*/ 3619071 w 3640592"/>
              <a:gd name="connsiteY5" fmla="*/ 0 h 1576404"/>
              <a:gd name="connsiteX0" fmla="*/ 15899 w 3619997"/>
              <a:gd name="connsiteY0" fmla="*/ 1576404 h 1576404"/>
              <a:gd name="connsiteX1" fmla="*/ 113871 w 3619997"/>
              <a:gd name="connsiteY1" fmla="*/ 868832 h 1576404"/>
              <a:gd name="connsiteX2" fmla="*/ 864985 w 3619997"/>
              <a:gd name="connsiteY2" fmla="*/ 368089 h 1576404"/>
              <a:gd name="connsiteX3" fmla="*/ 2465185 w 3619997"/>
              <a:gd name="connsiteY3" fmla="*/ 226575 h 1576404"/>
              <a:gd name="connsiteX4" fmla="*/ 3379938 w 3619997"/>
              <a:gd name="connsiteY4" fmla="*/ 214113 h 1576404"/>
              <a:gd name="connsiteX5" fmla="*/ 3619071 w 3619997"/>
              <a:gd name="connsiteY5" fmla="*/ 0 h 1576404"/>
              <a:gd name="connsiteX0" fmla="*/ 15899 w 3647788"/>
              <a:gd name="connsiteY0" fmla="*/ 1576404 h 1576404"/>
              <a:gd name="connsiteX1" fmla="*/ 113871 w 3647788"/>
              <a:gd name="connsiteY1" fmla="*/ 868832 h 1576404"/>
              <a:gd name="connsiteX2" fmla="*/ 864985 w 3647788"/>
              <a:gd name="connsiteY2" fmla="*/ 368089 h 1576404"/>
              <a:gd name="connsiteX3" fmla="*/ 2465185 w 3647788"/>
              <a:gd name="connsiteY3" fmla="*/ 226575 h 1576404"/>
              <a:gd name="connsiteX4" fmla="*/ 3525452 w 3647788"/>
              <a:gd name="connsiteY4" fmla="*/ 223068 h 1576404"/>
              <a:gd name="connsiteX5" fmla="*/ 3619071 w 3647788"/>
              <a:gd name="connsiteY5" fmla="*/ 0 h 1576404"/>
              <a:gd name="connsiteX0" fmla="*/ 15899 w 3620305"/>
              <a:gd name="connsiteY0" fmla="*/ 1576404 h 1576404"/>
              <a:gd name="connsiteX1" fmla="*/ 113871 w 3620305"/>
              <a:gd name="connsiteY1" fmla="*/ 868832 h 1576404"/>
              <a:gd name="connsiteX2" fmla="*/ 864985 w 3620305"/>
              <a:gd name="connsiteY2" fmla="*/ 368089 h 1576404"/>
              <a:gd name="connsiteX3" fmla="*/ 2465185 w 3620305"/>
              <a:gd name="connsiteY3" fmla="*/ 226575 h 1576404"/>
              <a:gd name="connsiteX4" fmla="*/ 3398128 w 3620305"/>
              <a:gd name="connsiteY4" fmla="*/ 232023 h 1576404"/>
              <a:gd name="connsiteX5" fmla="*/ 3619071 w 3620305"/>
              <a:gd name="connsiteY5" fmla="*/ 0 h 1576404"/>
              <a:gd name="connsiteX0" fmla="*/ 15899 w 3647175"/>
              <a:gd name="connsiteY0" fmla="*/ 1477900 h 1477900"/>
              <a:gd name="connsiteX1" fmla="*/ 113871 w 3647175"/>
              <a:gd name="connsiteY1" fmla="*/ 770328 h 1477900"/>
              <a:gd name="connsiteX2" fmla="*/ 864985 w 3647175"/>
              <a:gd name="connsiteY2" fmla="*/ 269585 h 1477900"/>
              <a:gd name="connsiteX3" fmla="*/ 2465185 w 3647175"/>
              <a:gd name="connsiteY3" fmla="*/ 128071 h 1477900"/>
              <a:gd name="connsiteX4" fmla="*/ 3398128 w 3647175"/>
              <a:gd name="connsiteY4" fmla="*/ 133519 h 1477900"/>
              <a:gd name="connsiteX5" fmla="*/ 3646354 w 3647175"/>
              <a:gd name="connsiteY5" fmla="*/ 0 h 1477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47175" h="1477900">
                <a:moveTo>
                  <a:pt x="15899" y="1477900"/>
                </a:moveTo>
                <a:cubicBezTo>
                  <a:pt x="-5872" y="1224807"/>
                  <a:pt x="-27643" y="971714"/>
                  <a:pt x="113871" y="770328"/>
                </a:cubicBezTo>
                <a:cubicBezTo>
                  <a:pt x="255385" y="568942"/>
                  <a:pt x="473099" y="376628"/>
                  <a:pt x="864985" y="269585"/>
                </a:cubicBezTo>
                <a:cubicBezTo>
                  <a:pt x="1256871" y="162542"/>
                  <a:pt x="2042995" y="150749"/>
                  <a:pt x="2465185" y="128071"/>
                </a:cubicBezTo>
                <a:cubicBezTo>
                  <a:pt x="2887375" y="105393"/>
                  <a:pt x="3205814" y="171282"/>
                  <a:pt x="3398128" y="133519"/>
                </a:cubicBezTo>
                <a:cubicBezTo>
                  <a:pt x="3590442" y="95757"/>
                  <a:pt x="3655425" y="10886"/>
                  <a:pt x="3646354" y="0"/>
                </a:cubicBezTo>
              </a:path>
            </a:pathLst>
          </a:custGeom>
          <a:noFill/>
          <a:ln w="28575">
            <a:gradFill flip="none" rotWithShape="1">
              <a:gsLst>
                <a:gs pos="0">
                  <a:schemeClr val="accent4">
                    <a:lumMod val="89000"/>
                  </a:schemeClr>
                </a:gs>
                <a:gs pos="23000">
                  <a:srgbClr val="002060"/>
                </a:gs>
                <a:gs pos="69000">
                  <a:srgbClr val="0070C0"/>
                </a:gs>
                <a:gs pos="97000">
                  <a:srgbClr val="00B0F0"/>
                </a:gs>
              </a:gsLst>
              <a:path path="circle">
                <a:fillToRect l="50000" t="50000" r="50000" b="50000"/>
              </a:path>
              <a:tileRect/>
            </a:gradFill>
            <a:tailEnd type="stealth"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1" name="Freeform 10">
            <a:extLst>
              <a:ext uri="{FF2B5EF4-FFF2-40B4-BE49-F238E27FC236}">
                <a16:creationId xmlns:a16="http://schemas.microsoft.com/office/drawing/2014/main" id="{80EB27AB-DE18-F643-874D-A73B87EB7F8D}"/>
              </a:ext>
            </a:extLst>
          </p:cNvPr>
          <p:cNvSpPr/>
          <p:nvPr/>
        </p:nvSpPr>
        <p:spPr>
          <a:xfrm>
            <a:off x="5757662" y="1937624"/>
            <a:ext cx="325082" cy="380658"/>
          </a:xfrm>
          <a:custGeom>
            <a:avLst/>
            <a:gdLst>
              <a:gd name="connsiteX0" fmla="*/ 0 w 228600"/>
              <a:gd name="connsiteY0" fmla="*/ 370115 h 370115"/>
              <a:gd name="connsiteX1" fmla="*/ 43543 w 228600"/>
              <a:gd name="connsiteY1" fmla="*/ 87086 h 370115"/>
              <a:gd name="connsiteX2" fmla="*/ 228600 w 228600"/>
              <a:gd name="connsiteY2" fmla="*/ 0 h 370115"/>
            </a:gdLst>
            <a:ahLst/>
            <a:cxnLst>
              <a:cxn ang="0">
                <a:pos x="connsiteX0" y="connsiteY0"/>
              </a:cxn>
              <a:cxn ang="0">
                <a:pos x="connsiteX1" y="connsiteY1"/>
              </a:cxn>
              <a:cxn ang="0">
                <a:pos x="connsiteX2" y="connsiteY2"/>
              </a:cxn>
            </a:cxnLst>
            <a:rect l="l" t="t" r="r" b="b"/>
            <a:pathLst>
              <a:path w="228600" h="370115">
                <a:moveTo>
                  <a:pt x="0" y="370115"/>
                </a:moveTo>
                <a:cubicBezTo>
                  <a:pt x="2721" y="259443"/>
                  <a:pt x="5443" y="148772"/>
                  <a:pt x="43543" y="87086"/>
                </a:cubicBezTo>
                <a:cubicBezTo>
                  <a:pt x="81643" y="25400"/>
                  <a:pt x="155121" y="12700"/>
                  <a:pt x="228600" y="0"/>
                </a:cubicBezTo>
              </a:path>
            </a:pathLst>
          </a:custGeom>
          <a:noFill/>
          <a:ln w="28575">
            <a:gradFill flip="none" rotWithShape="1">
              <a:gsLst>
                <a:gs pos="0">
                  <a:schemeClr val="accent4">
                    <a:lumMod val="89000"/>
                  </a:schemeClr>
                </a:gs>
                <a:gs pos="23000">
                  <a:srgbClr val="002060"/>
                </a:gs>
                <a:gs pos="69000">
                  <a:srgbClr val="0070C0"/>
                </a:gs>
                <a:gs pos="97000">
                  <a:srgbClr val="00B0F0"/>
                </a:gs>
              </a:gsLst>
              <a:path path="circle">
                <a:fillToRect l="50000" t="50000" r="50000" b="50000"/>
              </a:path>
              <a:tileRect/>
            </a:gradFill>
            <a:tailEnd type="stealth"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2" name="Freeform 11">
            <a:extLst>
              <a:ext uri="{FF2B5EF4-FFF2-40B4-BE49-F238E27FC236}">
                <a16:creationId xmlns:a16="http://schemas.microsoft.com/office/drawing/2014/main" id="{B2435E17-42BC-234D-AD6E-585B367845E9}"/>
              </a:ext>
            </a:extLst>
          </p:cNvPr>
          <p:cNvSpPr/>
          <p:nvPr/>
        </p:nvSpPr>
        <p:spPr>
          <a:xfrm>
            <a:off x="6531657" y="1941708"/>
            <a:ext cx="377755" cy="1113712"/>
          </a:xfrm>
          <a:custGeom>
            <a:avLst/>
            <a:gdLst>
              <a:gd name="connsiteX0" fmla="*/ 0 w 152400"/>
              <a:gd name="connsiteY0" fmla="*/ 3628 h 264885"/>
              <a:gd name="connsiteX1" fmla="*/ 119743 w 152400"/>
              <a:gd name="connsiteY1" fmla="*/ 36285 h 264885"/>
              <a:gd name="connsiteX2" fmla="*/ 152400 w 152400"/>
              <a:gd name="connsiteY2" fmla="*/ 264885 h 264885"/>
            </a:gdLst>
            <a:ahLst/>
            <a:cxnLst>
              <a:cxn ang="0">
                <a:pos x="connsiteX0" y="connsiteY0"/>
              </a:cxn>
              <a:cxn ang="0">
                <a:pos x="connsiteX1" y="connsiteY1"/>
              </a:cxn>
              <a:cxn ang="0">
                <a:pos x="connsiteX2" y="connsiteY2"/>
              </a:cxn>
            </a:cxnLst>
            <a:rect l="l" t="t" r="r" b="b"/>
            <a:pathLst>
              <a:path w="152400" h="264885">
                <a:moveTo>
                  <a:pt x="0" y="3628"/>
                </a:moveTo>
                <a:cubicBezTo>
                  <a:pt x="47171" y="-1815"/>
                  <a:pt x="94343" y="-7258"/>
                  <a:pt x="119743" y="36285"/>
                </a:cubicBezTo>
                <a:cubicBezTo>
                  <a:pt x="145143" y="79828"/>
                  <a:pt x="148771" y="172356"/>
                  <a:pt x="152400" y="264885"/>
                </a:cubicBezTo>
              </a:path>
            </a:pathLst>
          </a:custGeom>
          <a:noFill/>
          <a:ln w="28575">
            <a:gradFill flip="none" rotWithShape="1">
              <a:gsLst>
                <a:gs pos="0">
                  <a:schemeClr val="accent4">
                    <a:lumMod val="89000"/>
                  </a:schemeClr>
                </a:gs>
                <a:gs pos="23000">
                  <a:srgbClr val="002060"/>
                </a:gs>
                <a:gs pos="69000">
                  <a:srgbClr val="0070C0"/>
                </a:gs>
                <a:gs pos="97000">
                  <a:srgbClr val="00B0F0"/>
                </a:gs>
              </a:gsLst>
              <a:path path="circle">
                <a:fillToRect l="50000" t="50000" r="50000" b="50000"/>
              </a:path>
              <a:tileRect/>
            </a:gradFill>
            <a:tailEnd type="stealth"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5" name="Freeform 14">
            <a:extLst>
              <a:ext uri="{FF2B5EF4-FFF2-40B4-BE49-F238E27FC236}">
                <a16:creationId xmlns:a16="http://schemas.microsoft.com/office/drawing/2014/main" id="{06C0965D-E86D-EC42-B2C3-4CAEB09FE230}"/>
              </a:ext>
            </a:extLst>
          </p:cNvPr>
          <p:cNvSpPr/>
          <p:nvPr/>
        </p:nvSpPr>
        <p:spPr>
          <a:xfrm>
            <a:off x="3242035" y="3460451"/>
            <a:ext cx="3381628" cy="1721150"/>
          </a:xfrm>
          <a:custGeom>
            <a:avLst/>
            <a:gdLst>
              <a:gd name="connsiteX0" fmla="*/ 3762305 w 3762305"/>
              <a:gd name="connsiteY0" fmla="*/ 0 h 1665514"/>
              <a:gd name="connsiteX1" fmla="*/ 3185362 w 3762305"/>
              <a:gd name="connsiteY1" fmla="*/ 424543 h 1665514"/>
              <a:gd name="connsiteX2" fmla="*/ 1802877 w 3762305"/>
              <a:gd name="connsiteY2" fmla="*/ 391885 h 1665514"/>
              <a:gd name="connsiteX3" fmla="*/ 594562 w 3762305"/>
              <a:gd name="connsiteY3" fmla="*/ 1208314 h 1665514"/>
              <a:gd name="connsiteX4" fmla="*/ 72048 w 3762305"/>
              <a:gd name="connsiteY4" fmla="*/ 1502228 h 1665514"/>
              <a:gd name="connsiteX5" fmla="*/ 17620 w 3762305"/>
              <a:gd name="connsiteY5" fmla="*/ 1665514 h 1665514"/>
              <a:gd name="connsiteX0" fmla="*/ 3746613 w 3746613"/>
              <a:gd name="connsiteY0" fmla="*/ 0 h 1665514"/>
              <a:gd name="connsiteX1" fmla="*/ 3169670 w 3746613"/>
              <a:gd name="connsiteY1" fmla="*/ 424543 h 1665514"/>
              <a:gd name="connsiteX2" fmla="*/ 1787185 w 3746613"/>
              <a:gd name="connsiteY2" fmla="*/ 391885 h 1665514"/>
              <a:gd name="connsiteX3" fmla="*/ 578870 w 3746613"/>
              <a:gd name="connsiteY3" fmla="*/ 1208314 h 1665514"/>
              <a:gd name="connsiteX4" fmla="*/ 230527 w 3746613"/>
              <a:gd name="connsiteY4" fmla="*/ 1436913 h 1665514"/>
              <a:gd name="connsiteX5" fmla="*/ 1928 w 3746613"/>
              <a:gd name="connsiteY5" fmla="*/ 1665514 h 1665514"/>
              <a:gd name="connsiteX0" fmla="*/ 3746613 w 3746613"/>
              <a:gd name="connsiteY0" fmla="*/ 0 h 1665514"/>
              <a:gd name="connsiteX1" fmla="*/ 2897528 w 3746613"/>
              <a:gd name="connsiteY1" fmla="*/ 250372 h 1665514"/>
              <a:gd name="connsiteX2" fmla="*/ 1787185 w 3746613"/>
              <a:gd name="connsiteY2" fmla="*/ 391885 h 1665514"/>
              <a:gd name="connsiteX3" fmla="*/ 578870 w 3746613"/>
              <a:gd name="connsiteY3" fmla="*/ 1208314 h 1665514"/>
              <a:gd name="connsiteX4" fmla="*/ 230527 w 3746613"/>
              <a:gd name="connsiteY4" fmla="*/ 1436913 h 1665514"/>
              <a:gd name="connsiteX5" fmla="*/ 1928 w 3746613"/>
              <a:gd name="connsiteY5" fmla="*/ 1665514 h 1665514"/>
              <a:gd name="connsiteX0" fmla="*/ 3746613 w 3746613"/>
              <a:gd name="connsiteY0" fmla="*/ 0 h 1665514"/>
              <a:gd name="connsiteX1" fmla="*/ 3539785 w 3746613"/>
              <a:gd name="connsiteY1" fmla="*/ 261258 h 1665514"/>
              <a:gd name="connsiteX2" fmla="*/ 1787185 w 3746613"/>
              <a:gd name="connsiteY2" fmla="*/ 391885 h 1665514"/>
              <a:gd name="connsiteX3" fmla="*/ 578870 w 3746613"/>
              <a:gd name="connsiteY3" fmla="*/ 1208314 h 1665514"/>
              <a:gd name="connsiteX4" fmla="*/ 230527 w 3746613"/>
              <a:gd name="connsiteY4" fmla="*/ 1436913 h 1665514"/>
              <a:gd name="connsiteX5" fmla="*/ 1928 w 3746613"/>
              <a:gd name="connsiteY5" fmla="*/ 1665514 h 1665514"/>
              <a:gd name="connsiteX0" fmla="*/ 3637756 w 3674453"/>
              <a:gd name="connsiteY0" fmla="*/ 0 h 1632857"/>
              <a:gd name="connsiteX1" fmla="*/ 3539785 w 3674453"/>
              <a:gd name="connsiteY1" fmla="*/ 228601 h 1632857"/>
              <a:gd name="connsiteX2" fmla="*/ 1787185 w 3674453"/>
              <a:gd name="connsiteY2" fmla="*/ 359228 h 1632857"/>
              <a:gd name="connsiteX3" fmla="*/ 578870 w 3674453"/>
              <a:gd name="connsiteY3" fmla="*/ 1175657 h 1632857"/>
              <a:gd name="connsiteX4" fmla="*/ 230527 w 3674453"/>
              <a:gd name="connsiteY4" fmla="*/ 1404256 h 1632857"/>
              <a:gd name="connsiteX5" fmla="*/ 1928 w 3674453"/>
              <a:gd name="connsiteY5" fmla="*/ 1632857 h 1632857"/>
              <a:gd name="connsiteX0" fmla="*/ 3637756 w 3637756"/>
              <a:gd name="connsiteY0" fmla="*/ 0 h 1632857"/>
              <a:gd name="connsiteX1" fmla="*/ 3060813 w 3637756"/>
              <a:gd name="connsiteY1" fmla="*/ 239487 h 1632857"/>
              <a:gd name="connsiteX2" fmla="*/ 1787185 w 3637756"/>
              <a:gd name="connsiteY2" fmla="*/ 359228 h 1632857"/>
              <a:gd name="connsiteX3" fmla="*/ 578870 w 3637756"/>
              <a:gd name="connsiteY3" fmla="*/ 1175657 h 1632857"/>
              <a:gd name="connsiteX4" fmla="*/ 230527 w 3637756"/>
              <a:gd name="connsiteY4" fmla="*/ 1404256 h 1632857"/>
              <a:gd name="connsiteX5" fmla="*/ 1928 w 3637756"/>
              <a:gd name="connsiteY5" fmla="*/ 1632857 h 1632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37756" h="1632857">
                <a:moveTo>
                  <a:pt x="3637756" y="0"/>
                </a:moveTo>
                <a:cubicBezTo>
                  <a:pt x="3512570" y="179614"/>
                  <a:pt x="3369241" y="179616"/>
                  <a:pt x="3060813" y="239487"/>
                </a:cubicBezTo>
                <a:cubicBezTo>
                  <a:pt x="2752385" y="299358"/>
                  <a:pt x="2200842" y="203200"/>
                  <a:pt x="1787185" y="359228"/>
                </a:cubicBezTo>
                <a:cubicBezTo>
                  <a:pt x="1373528" y="515256"/>
                  <a:pt x="838313" y="1001486"/>
                  <a:pt x="578870" y="1175657"/>
                </a:cubicBezTo>
                <a:cubicBezTo>
                  <a:pt x="319427" y="1349828"/>
                  <a:pt x="326684" y="1328056"/>
                  <a:pt x="230527" y="1404256"/>
                </a:cubicBezTo>
                <a:cubicBezTo>
                  <a:pt x="134370" y="1480456"/>
                  <a:pt x="-18937" y="1589314"/>
                  <a:pt x="1928" y="1632857"/>
                </a:cubicBezTo>
              </a:path>
            </a:pathLst>
          </a:custGeom>
          <a:noFill/>
          <a:ln w="28575">
            <a:gradFill flip="none" rotWithShape="1">
              <a:gsLst>
                <a:gs pos="0">
                  <a:schemeClr val="accent4">
                    <a:lumMod val="89000"/>
                  </a:schemeClr>
                </a:gs>
                <a:gs pos="23000">
                  <a:srgbClr val="002060"/>
                </a:gs>
                <a:gs pos="69000">
                  <a:srgbClr val="0070C0"/>
                </a:gs>
                <a:gs pos="97000">
                  <a:srgbClr val="00B0F0"/>
                </a:gs>
              </a:gsLst>
              <a:path path="circle">
                <a:fillToRect l="50000" t="50000" r="50000" b="50000"/>
              </a:path>
              <a:tileRect/>
            </a:gradFill>
            <a:tailEnd type="stealth"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94" name="Rectangle 93">
            <a:extLst>
              <a:ext uri="{FF2B5EF4-FFF2-40B4-BE49-F238E27FC236}">
                <a16:creationId xmlns:a16="http://schemas.microsoft.com/office/drawing/2014/main" id="{C652C0EA-28CE-4140-9ED4-DBF0888C42AE}"/>
              </a:ext>
            </a:extLst>
          </p:cNvPr>
          <p:cNvSpPr/>
          <p:nvPr/>
        </p:nvSpPr>
        <p:spPr>
          <a:xfrm>
            <a:off x="8636904" y="3429000"/>
            <a:ext cx="2653390" cy="2426119"/>
          </a:xfrm>
          <a:prstGeom prst="rect">
            <a:avLst/>
          </a:prstGeom>
          <a:noFill/>
          <a:ln w="19050">
            <a:solidFill>
              <a:schemeClr val="tx1"/>
            </a:solidFill>
            <a:prstDash val="dash"/>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US" sz="1200">
              <a:solidFill>
                <a:schemeClr val="bg1"/>
              </a:solidFill>
            </a:endParaRPr>
          </a:p>
        </p:txBody>
      </p:sp>
      <p:sp>
        <p:nvSpPr>
          <p:cNvPr id="95" name="Rectangle 94">
            <a:extLst>
              <a:ext uri="{FF2B5EF4-FFF2-40B4-BE49-F238E27FC236}">
                <a16:creationId xmlns:a16="http://schemas.microsoft.com/office/drawing/2014/main" id="{1B8D4305-8938-4C42-93A0-6B5047E154D6}"/>
              </a:ext>
            </a:extLst>
          </p:cNvPr>
          <p:cNvSpPr/>
          <p:nvPr/>
        </p:nvSpPr>
        <p:spPr>
          <a:xfrm>
            <a:off x="9084192" y="5848063"/>
            <a:ext cx="1758816" cy="523220"/>
          </a:xfrm>
          <a:prstGeom prst="rect">
            <a:avLst/>
          </a:prstGeom>
        </p:spPr>
        <p:txBody>
          <a:bodyPr wrap="none">
            <a:spAutoFit/>
          </a:bodyPr>
          <a:lstStyle/>
          <a:p>
            <a:pPr algn="ctr"/>
            <a:r>
              <a:rPr lang="en-US" sz="1400" b="1" dirty="0">
                <a:solidFill>
                  <a:srgbClr val="717074"/>
                </a:solidFill>
                <a:ea typeface="Gotham Rounded Book" charset="0"/>
                <a:cs typeface="Gotham Rounded Book" charset="0"/>
              </a:rPr>
              <a:t>Hypervisor Node </a:t>
            </a:r>
          </a:p>
          <a:p>
            <a:pPr algn="ctr"/>
            <a:r>
              <a:rPr lang="en-US" sz="1400" b="1" dirty="0" err="1">
                <a:solidFill>
                  <a:srgbClr val="717074"/>
                </a:solidFill>
                <a:ea typeface="Gotham Rounded Book" charset="0"/>
                <a:cs typeface="Gotham Rounded Book" charset="0"/>
              </a:rPr>
              <a:t>ESXi</a:t>
            </a:r>
            <a:r>
              <a:rPr lang="en-US" sz="1400" b="1" dirty="0">
                <a:solidFill>
                  <a:srgbClr val="717074"/>
                </a:solidFill>
                <a:ea typeface="Gotham Rounded Book" charset="0"/>
                <a:cs typeface="Gotham Rounded Book" charset="0"/>
              </a:rPr>
              <a:t> Host</a:t>
            </a:r>
          </a:p>
        </p:txBody>
      </p:sp>
      <p:grpSp>
        <p:nvGrpSpPr>
          <p:cNvPr id="96" name="Group 95">
            <a:extLst>
              <a:ext uri="{FF2B5EF4-FFF2-40B4-BE49-F238E27FC236}">
                <a16:creationId xmlns:a16="http://schemas.microsoft.com/office/drawing/2014/main" id="{65DD8BD1-564C-FB49-A241-1C5DED2506A2}"/>
              </a:ext>
            </a:extLst>
          </p:cNvPr>
          <p:cNvGrpSpPr/>
          <p:nvPr/>
        </p:nvGrpSpPr>
        <p:grpSpPr>
          <a:xfrm>
            <a:off x="9290267" y="4477683"/>
            <a:ext cx="450000" cy="450000"/>
            <a:chOff x="7736620" y="7009631"/>
            <a:chExt cx="4501800" cy="4503600"/>
          </a:xfrm>
          <a:solidFill>
            <a:schemeClr val="accent4"/>
          </a:solidFill>
        </p:grpSpPr>
        <p:sp>
          <p:nvSpPr>
            <p:cNvPr id="97" name="Freeform: Shape 1">
              <a:extLst>
                <a:ext uri="{FF2B5EF4-FFF2-40B4-BE49-F238E27FC236}">
                  <a16:creationId xmlns:a16="http://schemas.microsoft.com/office/drawing/2014/main" id="{BC3DBF0D-3BE0-C449-A46C-09AF78EDCE58}"/>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98" name="Freeform: Shape 2">
              <a:extLst>
                <a:ext uri="{FF2B5EF4-FFF2-40B4-BE49-F238E27FC236}">
                  <a16:creationId xmlns:a16="http://schemas.microsoft.com/office/drawing/2014/main" id="{053A852D-E4F7-D84A-B285-9E452722DA91}"/>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24" name="Freeform: Shape 3">
              <a:extLst>
                <a:ext uri="{FF2B5EF4-FFF2-40B4-BE49-F238E27FC236}">
                  <a16:creationId xmlns:a16="http://schemas.microsoft.com/office/drawing/2014/main" id="{D0E77080-A10F-B340-85A3-31B20723937F}"/>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25" name="Freeform: Shape 4">
              <a:extLst>
                <a:ext uri="{FF2B5EF4-FFF2-40B4-BE49-F238E27FC236}">
                  <a16:creationId xmlns:a16="http://schemas.microsoft.com/office/drawing/2014/main" id="{871A26EA-0ED9-9943-8B2F-14BD8C768FE9}"/>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26" name="Freeform: Shape 5">
              <a:extLst>
                <a:ext uri="{FF2B5EF4-FFF2-40B4-BE49-F238E27FC236}">
                  <a16:creationId xmlns:a16="http://schemas.microsoft.com/office/drawing/2014/main" id="{8210888F-D04B-A24D-927A-3E11AA12F91A}"/>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grpSp>
        <p:nvGrpSpPr>
          <p:cNvPr id="127" name="Group 126">
            <a:extLst>
              <a:ext uri="{FF2B5EF4-FFF2-40B4-BE49-F238E27FC236}">
                <a16:creationId xmlns:a16="http://schemas.microsoft.com/office/drawing/2014/main" id="{C13EB145-11DC-CD48-A8CB-E7DAEA2E4DAF}"/>
              </a:ext>
            </a:extLst>
          </p:cNvPr>
          <p:cNvGrpSpPr/>
          <p:nvPr/>
        </p:nvGrpSpPr>
        <p:grpSpPr>
          <a:xfrm>
            <a:off x="9741921" y="3913293"/>
            <a:ext cx="450000" cy="450000"/>
            <a:chOff x="7736620" y="7009631"/>
            <a:chExt cx="4501800" cy="4503600"/>
          </a:xfrm>
          <a:solidFill>
            <a:schemeClr val="accent6"/>
          </a:solidFill>
        </p:grpSpPr>
        <p:sp>
          <p:nvSpPr>
            <p:cNvPr id="128" name="Freeform: Shape 1">
              <a:extLst>
                <a:ext uri="{FF2B5EF4-FFF2-40B4-BE49-F238E27FC236}">
                  <a16:creationId xmlns:a16="http://schemas.microsoft.com/office/drawing/2014/main" id="{C7C52D4C-01C0-404D-922F-FD1EE6BE0A08}"/>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29" name="Freeform: Shape 2">
              <a:extLst>
                <a:ext uri="{FF2B5EF4-FFF2-40B4-BE49-F238E27FC236}">
                  <a16:creationId xmlns:a16="http://schemas.microsoft.com/office/drawing/2014/main" id="{6FB1977D-9633-4545-B730-1A0A4749C99B}"/>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30" name="Freeform: Shape 3">
              <a:extLst>
                <a:ext uri="{FF2B5EF4-FFF2-40B4-BE49-F238E27FC236}">
                  <a16:creationId xmlns:a16="http://schemas.microsoft.com/office/drawing/2014/main" id="{212FE35A-4E47-CB4E-9DF8-ADCE7D2C80B8}"/>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34" name="Freeform: Shape 4">
              <a:extLst>
                <a:ext uri="{FF2B5EF4-FFF2-40B4-BE49-F238E27FC236}">
                  <a16:creationId xmlns:a16="http://schemas.microsoft.com/office/drawing/2014/main" id="{2EC1A87F-9DB3-6048-B4DD-3FE21D11B438}"/>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36" name="Freeform: Shape 5">
              <a:extLst>
                <a:ext uri="{FF2B5EF4-FFF2-40B4-BE49-F238E27FC236}">
                  <a16:creationId xmlns:a16="http://schemas.microsoft.com/office/drawing/2014/main" id="{551C4077-EB96-414C-9C1B-A7D096286FF2}"/>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grpSp>
        <p:nvGrpSpPr>
          <p:cNvPr id="137" name="Group 136">
            <a:extLst>
              <a:ext uri="{FF2B5EF4-FFF2-40B4-BE49-F238E27FC236}">
                <a16:creationId xmlns:a16="http://schemas.microsoft.com/office/drawing/2014/main" id="{F3BDF68C-8007-5440-B18B-81AF1CDDB8A8}"/>
              </a:ext>
            </a:extLst>
          </p:cNvPr>
          <p:cNvGrpSpPr/>
          <p:nvPr/>
        </p:nvGrpSpPr>
        <p:grpSpPr>
          <a:xfrm>
            <a:off x="10246920" y="4477323"/>
            <a:ext cx="450000" cy="450000"/>
            <a:chOff x="7736620" y="7009631"/>
            <a:chExt cx="4501800" cy="4503600"/>
          </a:xfrm>
          <a:solidFill>
            <a:schemeClr val="accent1"/>
          </a:solidFill>
        </p:grpSpPr>
        <p:sp>
          <p:nvSpPr>
            <p:cNvPr id="138" name="Freeform: Shape 1">
              <a:extLst>
                <a:ext uri="{FF2B5EF4-FFF2-40B4-BE49-F238E27FC236}">
                  <a16:creationId xmlns:a16="http://schemas.microsoft.com/office/drawing/2014/main" id="{300C47F6-A582-5B49-863D-4F48021C094C}"/>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40" name="Freeform: Shape 2">
              <a:extLst>
                <a:ext uri="{FF2B5EF4-FFF2-40B4-BE49-F238E27FC236}">
                  <a16:creationId xmlns:a16="http://schemas.microsoft.com/office/drawing/2014/main" id="{4AF9582B-5A2A-4646-9A4A-03C847EDC870}"/>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44" name="Freeform: Shape 3">
              <a:extLst>
                <a:ext uri="{FF2B5EF4-FFF2-40B4-BE49-F238E27FC236}">
                  <a16:creationId xmlns:a16="http://schemas.microsoft.com/office/drawing/2014/main" id="{1BF27BC7-0650-7E47-8C2E-A59BEF3E3E4C}"/>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45" name="Freeform: Shape 4">
              <a:extLst>
                <a:ext uri="{FF2B5EF4-FFF2-40B4-BE49-F238E27FC236}">
                  <a16:creationId xmlns:a16="http://schemas.microsoft.com/office/drawing/2014/main" id="{9D4262DA-0B74-3747-BE9E-9657A104E15D}"/>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46" name="Freeform: Shape 5">
              <a:extLst>
                <a:ext uri="{FF2B5EF4-FFF2-40B4-BE49-F238E27FC236}">
                  <a16:creationId xmlns:a16="http://schemas.microsoft.com/office/drawing/2014/main" id="{BA826751-6A7E-D548-BD12-D0513A4B7F3B}"/>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147" name="Rectangle 146">
            <a:extLst>
              <a:ext uri="{FF2B5EF4-FFF2-40B4-BE49-F238E27FC236}">
                <a16:creationId xmlns:a16="http://schemas.microsoft.com/office/drawing/2014/main" id="{215AC629-7209-4440-A006-E54B2C0D845E}"/>
              </a:ext>
            </a:extLst>
          </p:cNvPr>
          <p:cNvSpPr/>
          <p:nvPr/>
        </p:nvSpPr>
        <p:spPr>
          <a:xfrm>
            <a:off x="8787501" y="4428896"/>
            <a:ext cx="861706" cy="276999"/>
          </a:xfrm>
          <a:prstGeom prst="rect">
            <a:avLst/>
          </a:prstGeom>
        </p:spPr>
        <p:txBody>
          <a:bodyPr wrap="square">
            <a:spAutoFit/>
          </a:bodyPr>
          <a:lstStyle/>
          <a:p>
            <a:r>
              <a:rPr lang="en-US" sz="1200" b="1" dirty="0">
                <a:solidFill>
                  <a:schemeClr val="tx2"/>
                </a:solidFill>
                <a:latin typeface="Metropolis" pitchFamily="2" charset="77"/>
              </a:rPr>
              <a:t>T1 DR</a:t>
            </a:r>
            <a:endParaRPr lang="en-GB" sz="1200" dirty="0"/>
          </a:p>
        </p:txBody>
      </p:sp>
      <p:sp>
        <p:nvSpPr>
          <p:cNvPr id="148" name="Rectangle 147">
            <a:extLst>
              <a:ext uri="{FF2B5EF4-FFF2-40B4-BE49-F238E27FC236}">
                <a16:creationId xmlns:a16="http://schemas.microsoft.com/office/drawing/2014/main" id="{A48B6690-2507-1841-9E1F-14B40CC3509F}"/>
              </a:ext>
            </a:extLst>
          </p:cNvPr>
          <p:cNvSpPr/>
          <p:nvPr/>
        </p:nvSpPr>
        <p:spPr>
          <a:xfrm>
            <a:off x="10558313" y="4402735"/>
            <a:ext cx="861706" cy="276999"/>
          </a:xfrm>
          <a:prstGeom prst="rect">
            <a:avLst/>
          </a:prstGeom>
        </p:spPr>
        <p:txBody>
          <a:bodyPr wrap="square">
            <a:spAutoFit/>
          </a:bodyPr>
          <a:lstStyle/>
          <a:p>
            <a:r>
              <a:rPr lang="en-US" sz="1200" b="1" dirty="0">
                <a:solidFill>
                  <a:schemeClr val="tx2"/>
                </a:solidFill>
                <a:latin typeface="Metropolis" pitchFamily="2" charset="77"/>
              </a:rPr>
              <a:t>T1 DR</a:t>
            </a:r>
            <a:endParaRPr lang="en-GB" sz="1200" dirty="0"/>
          </a:p>
        </p:txBody>
      </p:sp>
      <p:sp>
        <p:nvSpPr>
          <p:cNvPr id="149" name="Rectangle 148">
            <a:extLst>
              <a:ext uri="{FF2B5EF4-FFF2-40B4-BE49-F238E27FC236}">
                <a16:creationId xmlns:a16="http://schemas.microsoft.com/office/drawing/2014/main" id="{736A59C0-CD5B-C94C-93B4-A080775E3C0E}"/>
              </a:ext>
            </a:extLst>
          </p:cNvPr>
          <p:cNvSpPr/>
          <p:nvPr/>
        </p:nvSpPr>
        <p:spPr>
          <a:xfrm>
            <a:off x="9677992" y="3688416"/>
            <a:ext cx="840953" cy="276999"/>
          </a:xfrm>
          <a:prstGeom prst="rect">
            <a:avLst/>
          </a:prstGeom>
        </p:spPr>
        <p:txBody>
          <a:bodyPr wrap="square">
            <a:spAutoFit/>
          </a:bodyPr>
          <a:lstStyle/>
          <a:p>
            <a:r>
              <a:rPr lang="en-US" sz="1200" b="1" dirty="0">
                <a:solidFill>
                  <a:schemeClr val="tx2"/>
                </a:solidFill>
                <a:latin typeface="Metropolis" pitchFamily="2" charset="77"/>
              </a:rPr>
              <a:t>T0 DR</a:t>
            </a:r>
            <a:endParaRPr lang="en-GB" sz="1200" dirty="0"/>
          </a:p>
        </p:txBody>
      </p:sp>
      <p:sp>
        <p:nvSpPr>
          <p:cNvPr id="150" name="Arc 149">
            <a:extLst>
              <a:ext uri="{FF2B5EF4-FFF2-40B4-BE49-F238E27FC236}">
                <a16:creationId xmlns:a16="http://schemas.microsoft.com/office/drawing/2014/main" id="{19A09835-C32F-714F-94A5-2B874C4AD7CE}"/>
              </a:ext>
            </a:extLst>
          </p:cNvPr>
          <p:cNvSpPr/>
          <p:nvPr/>
        </p:nvSpPr>
        <p:spPr bwMode="gray">
          <a:xfrm>
            <a:off x="9926950" y="4126093"/>
            <a:ext cx="544646" cy="643233"/>
          </a:xfrm>
          <a:prstGeom prst="arc">
            <a:avLst>
              <a:gd name="adj1" fmla="val 16200000"/>
              <a:gd name="adj2" fmla="val 151431"/>
            </a:avLst>
          </a:prstGeom>
          <a:ln w="25400">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nvGrpSpPr>
          <p:cNvPr id="152" name="Group 151">
            <a:extLst>
              <a:ext uri="{FF2B5EF4-FFF2-40B4-BE49-F238E27FC236}">
                <a16:creationId xmlns:a16="http://schemas.microsoft.com/office/drawing/2014/main" id="{0B2A00BF-8B55-E14E-AB73-698B6C7C5C69}"/>
              </a:ext>
            </a:extLst>
          </p:cNvPr>
          <p:cNvGrpSpPr/>
          <p:nvPr/>
        </p:nvGrpSpPr>
        <p:grpSpPr>
          <a:xfrm>
            <a:off x="9328192" y="5182237"/>
            <a:ext cx="396000" cy="396000"/>
            <a:chOff x="6490447" y="2136284"/>
            <a:chExt cx="1828959" cy="1828959"/>
          </a:xfrm>
        </p:grpSpPr>
        <p:sp>
          <p:nvSpPr>
            <p:cNvPr id="153" name="Oval 152">
              <a:extLst>
                <a:ext uri="{FF2B5EF4-FFF2-40B4-BE49-F238E27FC236}">
                  <a16:creationId xmlns:a16="http://schemas.microsoft.com/office/drawing/2014/main" id="{7DA9BEBC-DACF-0F47-95D3-123F54A69D5F}"/>
                </a:ext>
              </a:extLst>
            </p:cNvPr>
            <p:cNvSpPr/>
            <p:nvPr/>
          </p:nvSpPr>
          <p:spPr>
            <a:xfrm>
              <a:off x="6490447" y="2136284"/>
              <a:ext cx="1828959" cy="1828959"/>
            </a:xfrm>
            <a:prstGeom prst="ellipse">
              <a:avLst/>
            </a:prstGeom>
            <a:solidFill>
              <a:schemeClr val="accent4"/>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54" name="Freeform 5">
              <a:extLst>
                <a:ext uri="{FF2B5EF4-FFF2-40B4-BE49-F238E27FC236}">
                  <a16:creationId xmlns:a16="http://schemas.microsoft.com/office/drawing/2014/main" id="{E8F93568-98F3-744E-B49E-9038520EFAE1}"/>
                </a:ext>
              </a:extLst>
            </p:cNvPr>
            <p:cNvSpPr>
              <a:spLocks noChangeAspect="1" noEditPoints="1"/>
            </p:cNvSpPr>
            <p:nvPr/>
          </p:nvSpPr>
          <p:spPr bwMode="auto">
            <a:xfrm>
              <a:off x="6857538" y="2502679"/>
              <a:ext cx="1096167" cy="1096167"/>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cxnSp>
        <p:nvCxnSpPr>
          <p:cNvPr id="155" name="Straight Connector 154">
            <a:extLst>
              <a:ext uri="{FF2B5EF4-FFF2-40B4-BE49-F238E27FC236}">
                <a16:creationId xmlns:a16="http://schemas.microsoft.com/office/drawing/2014/main" id="{127502CA-2369-8042-9442-34EF6642B148}"/>
              </a:ext>
            </a:extLst>
          </p:cNvPr>
          <p:cNvCxnSpPr>
            <a:cxnSpLocks/>
          </p:cNvCxnSpPr>
          <p:nvPr/>
        </p:nvCxnSpPr>
        <p:spPr bwMode="gray">
          <a:xfrm flipV="1">
            <a:off x="9508147" y="4927323"/>
            <a:ext cx="0" cy="258128"/>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56" name="Straight Connector 155">
            <a:extLst>
              <a:ext uri="{FF2B5EF4-FFF2-40B4-BE49-F238E27FC236}">
                <a16:creationId xmlns:a16="http://schemas.microsoft.com/office/drawing/2014/main" id="{DC2FE135-0581-D24E-A1D8-E105EFFF3E76}"/>
              </a:ext>
            </a:extLst>
          </p:cNvPr>
          <p:cNvCxnSpPr>
            <a:cxnSpLocks/>
          </p:cNvCxnSpPr>
          <p:nvPr/>
        </p:nvCxnSpPr>
        <p:spPr bwMode="gray">
          <a:xfrm flipV="1">
            <a:off x="10468167" y="4927323"/>
            <a:ext cx="0" cy="258128"/>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157" name="Group 156">
            <a:extLst>
              <a:ext uri="{FF2B5EF4-FFF2-40B4-BE49-F238E27FC236}">
                <a16:creationId xmlns:a16="http://schemas.microsoft.com/office/drawing/2014/main" id="{F178DD0B-EDEF-1C48-AC37-94937E8FBFE3}"/>
              </a:ext>
            </a:extLst>
          </p:cNvPr>
          <p:cNvGrpSpPr/>
          <p:nvPr/>
        </p:nvGrpSpPr>
        <p:grpSpPr>
          <a:xfrm>
            <a:off x="10272284" y="5182237"/>
            <a:ext cx="396000" cy="396000"/>
            <a:chOff x="6528282" y="2136284"/>
            <a:chExt cx="1828959" cy="1828959"/>
          </a:xfrm>
        </p:grpSpPr>
        <p:sp>
          <p:nvSpPr>
            <p:cNvPr id="158" name="Oval 157">
              <a:extLst>
                <a:ext uri="{FF2B5EF4-FFF2-40B4-BE49-F238E27FC236}">
                  <a16:creationId xmlns:a16="http://schemas.microsoft.com/office/drawing/2014/main" id="{73766E85-CF51-4540-9480-8D4B28B1242E}"/>
                </a:ext>
              </a:extLst>
            </p:cNvPr>
            <p:cNvSpPr/>
            <p:nvPr/>
          </p:nvSpPr>
          <p:spPr>
            <a:xfrm>
              <a:off x="6528282" y="2136284"/>
              <a:ext cx="1828959" cy="1828959"/>
            </a:xfrm>
            <a:prstGeom prst="ellipse">
              <a:avLst/>
            </a:prstGeom>
            <a:solidFill>
              <a:schemeClr val="accent1"/>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159" name="Freeform 5">
              <a:extLst>
                <a:ext uri="{FF2B5EF4-FFF2-40B4-BE49-F238E27FC236}">
                  <a16:creationId xmlns:a16="http://schemas.microsoft.com/office/drawing/2014/main" id="{926E95E2-E45D-FE4F-B02C-85B07B1D88CD}"/>
                </a:ext>
              </a:extLst>
            </p:cNvPr>
            <p:cNvSpPr>
              <a:spLocks noChangeAspect="1" noEditPoints="1"/>
            </p:cNvSpPr>
            <p:nvPr/>
          </p:nvSpPr>
          <p:spPr bwMode="auto">
            <a:xfrm>
              <a:off x="6894675" y="2498449"/>
              <a:ext cx="1096168" cy="1096168"/>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60" name="Freeform 159">
            <a:extLst>
              <a:ext uri="{FF2B5EF4-FFF2-40B4-BE49-F238E27FC236}">
                <a16:creationId xmlns:a16="http://schemas.microsoft.com/office/drawing/2014/main" id="{BC7CBCA7-D5BD-DA43-9E6D-58CBEBA5159B}"/>
              </a:ext>
            </a:extLst>
          </p:cNvPr>
          <p:cNvSpPr/>
          <p:nvPr/>
        </p:nvSpPr>
        <p:spPr>
          <a:xfrm>
            <a:off x="10651838" y="4887686"/>
            <a:ext cx="0" cy="293915"/>
          </a:xfrm>
          <a:custGeom>
            <a:avLst/>
            <a:gdLst>
              <a:gd name="connsiteX0" fmla="*/ 0 w 0"/>
              <a:gd name="connsiteY0" fmla="*/ 293915 h 293915"/>
              <a:gd name="connsiteX1" fmla="*/ 0 w 0"/>
              <a:gd name="connsiteY1" fmla="*/ 0 h 293915"/>
            </a:gdLst>
            <a:ahLst/>
            <a:cxnLst>
              <a:cxn ang="0">
                <a:pos x="connsiteX0" y="connsiteY0"/>
              </a:cxn>
              <a:cxn ang="0">
                <a:pos x="connsiteX1" y="connsiteY1"/>
              </a:cxn>
            </a:cxnLst>
            <a:rect l="l" t="t" r="r" b="b"/>
            <a:pathLst>
              <a:path h="293915">
                <a:moveTo>
                  <a:pt x="0" y="293915"/>
                </a:moveTo>
                <a:lnTo>
                  <a:pt x="0" y="0"/>
                </a:lnTo>
              </a:path>
            </a:pathLst>
          </a:custGeom>
          <a:noFill/>
          <a:ln w="28575">
            <a:gradFill flip="none" rotWithShape="1">
              <a:gsLst>
                <a:gs pos="0">
                  <a:schemeClr val="accent4">
                    <a:lumMod val="89000"/>
                  </a:schemeClr>
                </a:gs>
                <a:gs pos="23000">
                  <a:srgbClr val="002060"/>
                </a:gs>
                <a:gs pos="69000">
                  <a:srgbClr val="0070C0"/>
                </a:gs>
                <a:gs pos="97000">
                  <a:srgbClr val="00B0F0"/>
                </a:gs>
              </a:gsLst>
              <a:path path="circle">
                <a:fillToRect l="50000" t="50000" r="50000" b="50000"/>
              </a:path>
              <a:tileRect/>
            </a:gradFill>
            <a:tailEnd type="stealth"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161" name="Group 160">
            <a:extLst>
              <a:ext uri="{FF2B5EF4-FFF2-40B4-BE49-F238E27FC236}">
                <a16:creationId xmlns:a16="http://schemas.microsoft.com/office/drawing/2014/main" id="{6A540266-4526-3247-A3E4-C733F81A9288}"/>
              </a:ext>
            </a:extLst>
          </p:cNvPr>
          <p:cNvGrpSpPr/>
          <p:nvPr/>
        </p:nvGrpSpPr>
        <p:grpSpPr>
          <a:xfrm>
            <a:off x="6096000" y="5081054"/>
            <a:ext cx="596533" cy="596533"/>
            <a:chOff x="10261967" y="190020"/>
            <a:chExt cx="1828959" cy="1828959"/>
          </a:xfrm>
        </p:grpSpPr>
        <p:sp>
          <p:nvSpPr>
            <p:cNvPr id="162" name="Oval 161">
              <a:extLst>
                <a:ext uri="{FF2B5EF4-FFF2-40B4-BE49-F238E27FC236}">
                  <a16:creationId xmlns:a16="http://schemas.microsoft.com/office/drawing/2014/main" id="{CA29BC4C-A969-D74B-95A1-AACF5C1D15C7}"/>
                </a:ext>
              </a:extLst>
            </p:cNvPr>
            <p:cNvSpPr/>
            <p:nvPr/>
          </p:nvSpPr>
          <p:spPr>
            <a:xfrm>
              <a:off x="10261967" y="190020"/>
              <a:ext cx="1828959" cy="1828959"/>
            </a:xfrm>
            <a:prstGeom prst="ellipse">
              <a:avLst/>
            </a:prstGeom>
            <a:solidFill>
              <a:schemeClr val="tx1"/>
            </a:solidFill>
            <a:ln>
              <a:noFill/>
            </a:ln>
            <a:effectLst/>
          </p:spPr>
          <p:txBody>
            <a:bodyPr vert="horz" wrap="square" lIns="0" tIns="0" rIns="0" bIns="0" numCol="1" anchor="ctr" anchorCtr="0" compatLnSpc="1">
              <a:prstTxWarp prst="textNoShape">
                <a:avLst/>
              </a:prstTxWarp>
            </a:bodyPr>
            <a:lstStyle/>
            <a:p>
              <a:pPr lvl="0" algn="ctr"/>
              <a:endParaRPr lang="en-US" dirty="0">
                <a:solidFill>
                  <a:schemeClr val="bg1"/>
                </a:solidFill>
              </a:endParaRPr>
            </a:p>
          </p:txBody>
        </p:sp>
        <p:grpSp>
          <p:nvGrpSpPr>
            <p:cNvPr id="163" name="Group 162">
              <a:extLst>
                <a:ext uri="{FF2B5EF4-FFF2-40B4-BE49-F238E27FC236}">
                  <a16:creationId xmlns:a16="http://schemas.microsoft.com/office/drawing/2014/main" id="{B83EDD96-A3BF-8B46-8D70-7E9D40B24C31}"/>
                </a:ext>
              </a:extLst>
            </p:cNvPr>
            <p:cNvGrpSpPr/>
            <p:nvPr/>
          </p:nvGrpSpPr>
          <p:grpSpPr>
            <a:xfrm>
              <a:off x="10560991" y="592356"/>
              <a:ext cx="1267328" cy="1069344"/>
              <a:chOff x="1754188" y="989013"/>
              <a:chExt cx="6686550" cy="5641975"/>
            </a:xfrm>
            <a:solidFill>
              <a:schemeClr val="bg1"/>
            </a:solidFill>
          </p:grpSpPr>
          <p:sp>
            <p:nvSpPr>
              <p:cNvPr id="164" name="Freeform 1">
                <a:extLst>
                  <a:ext uri="{FF2B5EF4-FFF2-40B4-BE49-F238E27FC236}">
                    <a16:creationId xmlns:a16="http://schemas.microsoft.com/office/drawing/2014/main" id="{41C202CF-FF94-7947-9D12-EC0BB729FCC5}"/>
                  </a:ext>
                </a:extLst>
              </p:cNvPr>
              <p:cNvSpPr>
                <a:spLocks noChangeArrowheads="1"/>
              </p:cNvSpPr>
              <p:nvPr/>
            </p:nvSpPr>
            <p:spPr bwMode="auto">
              <a:xfrm>
                <a:off x="2849563" y="4981575"/>
                <a:ext cx="698500" cy="700088"/>
              </a:xfrm>
              <a:custGeom>
                <a:avLst/>
                <a:gdLst>
                  <a:gd name="T0" fmla="*/ 980 w 1942"/>
                  <a:gd name="T1" fmla="*/ 0 h 1943"/>
                  <a:gd name="T2" fmla="*/ 786 w 1942"/>
                  <a:gd name="T3" fmla="*/ 18 h 1943"/>
                  <a:gd name="T4" fmla="*/ 600 w 1942"/>
                  <a:gd name="T5" fmla="*/ 80 h 1943"/>
                  <a:gd name="T6" fmla="*/ 433 w 1942"/>
                  <a:gd name="T7" fmla="*/ 168 h 1943"/>
                  <a:gd name="T8" fmla="*/ 291 w 1942"/>
                  <a:gd name="T9" fmla="*/ 283 h 1943"/>
                  <a:gd name="T10" fmla="*/ 168 w 1942"/>
                  <a:gd name="T11" fmla="*/ 433 h 1943"/>
                  <a:gd name="T12" fmla="*/ 80 w 1942"/>
                  <a:gd name="T13" fmla="*/ 600 h 1943"/>
                  <a:gd name="T14" fmla="*/ 27 w 1942"/>
                  <a:gd name="T15" fmla="*/ 777 h 1943"/>
                  <a:gd name="T16" fmla="*/ 0 w 1942"/>
                  <a:gd name="T17" fmla="*/ 980 h 1943"/>
                  <a:gd name="T18" fmla="*/ 9 w 1942"/>
                  <a:gd name="T19" fmla="*/ 1077 h 1943"/>
                  <a:gd name="T20" fmla="*/ 44 w 1942"/>
                  <a:gd name="T21" fmla="*/ 1262 h 1943"/>
                  <a:gd name="T22" fmla="*/ 124 w 1942"/>
                  <a:gd name="T23" fmla="*/ 1439 h 1943"/>
                  <a:gd name="T24" fmla="*/ 230 w 1942"/>
                  <a:gd name="T25" fmla="*/ 1597 h 1943"/>
                  <a:gd name="T26" fmla="*/ 291 w 1942"/>
                  <a:gd name="T27" fmla="*/ 1668 h 1943"/>
                  <a:gd name="T28" fmla="*/ 433 w 1942"/>
                  <a:gd name="T29" fmla="*/ 1783 h 1943"/>
                  <a:gd name="T30" fmla="*/ 600 w 1942"/>
                  <a:gd name="T31" fmla="*/ 1871 h 1943"/>
                  <a:gd name="T32" fmla="*/ 777 w 1942"/>
                  <a:gd name="T33" fmla="*/ 1924 h 1943"/>
                  <a:gd name="T34" fmla="*/ 980 w 1942"/>
                  <a:gd name="T35" fmla="*/ 1942 h 1943"/>
                  <a:gd name="T36" fmla="*/ 1077 w 1942"/>
                  <a:gd name="T37" fmla="*/ 1933 h 1943"/>
                  <a:gd name="T38" fmla="*/ 1262 w 1942"/>
                  <a:gd name="T39" fmla="*/ 1897 h 1943"/>
                  <a:gd name="T40" fmla="*/ 1438 w 1942"/>
                  <a:gd name="T41" fmla="*/ 1827 h 1943"/>
                  <a:gd name="T42" fmla="*/ 1588 w 1942"/>
                  <a:gd name="T43" fmla="*/ 1721 h 1943"/>
                  <a:gd name="T44" fmla="*/ 1721 w 1942"/>
                  <a:gd name="T45" fmla="*/ 1589 h 1943"/>
                  <a:gd name="T46" fmla="*/ 1827 w 1942"/>
                  <a:gd name="T47" fmla="*/ 1439 h 1943"/>
                  <a:gd name="T48" fmla="*/ 1897 w 1942"/>
                  <a:gd name="T49" fmla="*/ 1262 h 1943"/>
                  <a:gd name="T50" fmla="*/ 1941 w 1942"/>
                  <a:gd name="T51" fmla="*/ 1077 h 1943"/>
                  <a:gd name="T52" fmla="*/ 1941 w 1942"/>
                  <a:gd name="T53" fmla="*/ 980 h 1943"/>
                  <a:gd name="T54" fmla="*/ 1924 w 1942"/>
                  <a:gd name="T55" fmla="*/ 786 h 1943"/>
                  <a:gd name="T56" fmla="*/ 1871 w 1942"/>
                  <a:gd name="T57" fmla="*/ 600 h 1943"/>
                  <a:gd name="T58" fmla="*/ 1783 w 1942"/>
                  <a:gd name="T59" fmla="*/ 441 h 1943"/>
                  <a:gd name="T60" fmla="*/ 1659 w 1942"/>
                  <a:gd name="T61" fmla="*/ 300 h 1943"/>
                  <a:gd name="T62" fmla="*/ 1588 w 1942"/>
                  <a:gd name="T63" fmla="*/ 230 h 1943"/>
                  <a:gd name="T64" fmla="*/ 1438 w 1942"/>
                  <a:gd name="T65" fmla="*/ 124 h 1943"/>
                  <a:gd name="T66" fmla="*/ 1262 w 1942"/>
                  <a:gd name="T67" fmla="*/ 44 h 1943"/>
                  <a:gd name="T68" fmla="*/ 1077 w 1942"/>
                  <a:gd name="T69" fmla="*/ 9 h 19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942" h="1943">
                    <a:moveTo>
                      <a:pt x="980" y="0"/>
                    </a:moveTo>
                    <a:lnTo>
                      <a:pt x="980" y="0"/>
                    </a:lnTo>
                    <a:lnTo>
                      <a:pt x="883" y="9"/>
                    </a:lnTo>
                    <a:lnTo>
                      <a:pt x="786" y="18"/>
                    </a:lnTo>
                    <a:lnTo>
                      <a:pt x="688" y="44"/>
                    </a:lnTo>
                    <a:lnTo>
                      <a:pt x="600" y="80"/>
                    </a:lnTo>
                    <a:lnTo>
                      <a:pt x="512" y="115"/>
                    </a:lnTo>
                    <a:lnTo>
                      <a:pt x="433" y="168"/>
                    </a:lnTo>
                    <a:lnTo>
                      <a:pt x="362" y="221"/>
                    </a:lnTo>
                    <a:lnTo>
                      <a:pt x="291" y="283"/>
                    </a:lnTo>
                    <a:lnTo>
                      <a:pt x="230" y="353"/>
                    </a:lnTo>
                    <a:lnTo>
                      <a:pt x="168" y="433"/>
                    </a:lnTo>
                    <a:lnTo>
                      <a:pt x="124" y="512"/>
                    </a:lnTo>
                    <a:lnTo>
                      <a:pt x="80" y="600"/>
                    </a:lnTo>
                    <a:lnTo>
                      <a:pt x="44" y="688"/>
                    </a:lnTo>
                    <a:lnTo>
                      <a:pt x="27" y="777"/>
                    </a:lnTo>
                    <a:lnTo>
                      <a:pt x="9" y="874"/>
                    </a:lnTo>
                    <a:lnTo>
                      <a:pt x="0" y="980"/>
                    </a:lnTo>
                    <a:lnTo>
                      <a:pt x="0" y="980"/>
                    </a:lnTo>
                    <a:lnTo>
                      <a:pt x="9" y="1077"/>
                    </a:lnTo>
                    <a:lnTo>
                      <a:pt x="27" y="1174"/>
                    </a:lnTo>
                    <a:lnTo>
                      <a:pt x="44" y="1262"/>
                    </a:lnTo>
                    <a:lnTo>
                      <a:pt x="80" y="1350"/>
                    </a:lnTo>
                    <a:lnTo>
                      <a:pt x="124" y="1439"/>
                    </a:lnTo>
                    <a:lnTo>
                      <a:pt x="168" y="1518"/>
                    </a:lnTo>
                    <a:lnTo>
                      <a:pt x="230" y="1597"/>
                    </a:lnTo>
                    <a:lnTo>
                      <a:pt x="291" y="1668"/>
                    </a:lnTo>
                    <a:lnTo>
                      <a:pt x="291" y="1668"/>
                    </a:lnTo>
                    <a:lnTo>
                      <a:pt x="362" y="1730"/>
                    </a:lnTo>
                    <a:lnTo>
                      <a:pt x="433" y="1783"/>
                    </a:lnTo>
                    <a:lnTo>
                      <a:pt x="512" y="1827"/>
                    </a:lnTo>
                    <a:lnTo>
                      <a:pt x="600" y="1871"/>
                    </a:lnTo>
                    <a:lnTo>
                      <a:pt x="688" y="1897"/>
                    </a:lnTo>
                    <a:lnTo>
                      <a:pt x="777" y="1924"/>
                    </a:lnTo>
                    <a:lnTo>
                      <a:pt x="883" y="1933"/>
                    </a:lnTo>
                    <a:lnTo>
                      <a:pt x="980" y="1942"/>
                    </a:lnTo>
                    <a:lnTo>
                      <a:pt x="980" y="1942"/>
                    </a:lnTo>
                    <a:lnTo>
                      <a:pt x="1077" y="1933"/>
                    </a:lnTo>
                    <a:lnTo>
                      <a:pt x="1174" y="1924"/>
                    </a:lnTo>
                    <a:lnTo>
                      <a:pt x="1262" y="1897"/>
                    </a:lnTo>
                    <a:lnTo>
                      <a:pt x="1350" y="1862"/>
                    </a:lnTo>
                    <a:lnTo>
                      <a:pt x="1438" y="1827"/>
                    </a:lnTo>
                    <a:lnTo>
                      <a:pt x="1518" y="1774"/>
                    </a:lnTo>
                    <a:lnTo>
                      <a:pt x="1588" y="1721"/>
                    </a:lnTo>
                    <a:lnTo>
                      <a:pt x="1659" y="1659"/>
                    </a:lnTo>
                    <a:lnTo>
                      <a:pt x="1721" y="1589"/>
                    </a:lnTo>
                    <a:lnTo>
                      <a:pt x="1783" y="1518"/>
                    </a:lnTo>
                    <a:lnTo>
                      <a:pt x="1827" y="1439"/>
                    </a:lnTo>
                    <a:lnTo>
                      <a:pt x="1871" y="1350"/>
                    </a:lnTo>
                    <a:lnTo>
                      <a:pt x="1897" y="1262"/>
                    </a:lnTo>
                    <a:lnTo>
                      <a:pt x="1924" y="1174"/>
                    </a:lnTo>
                    <a:lnTo>
                      <a:pt x="1941" y="1077"/>
                    </a:lnTo>
                    <a:lnTo>
                      <a:pt x="1941" y="980"/>
                    </a:lnTo>
                    <a:lnTo>
                      <a:pt x="1941" y="980"/>
                    </a:lnTo>
                    <a:lnTo>
                      <a:pt x="1941" y="883"/>
                    </a:lnTo>
                    <a:lnTo>
                      <a:pt x="1924" y="786"/>
                    </a:lnTo>
                    <a:lnTo>
                      <a:pt x="1897" y="688"/>
                    </a:lnTo>
                    <a:lnTo>
                      <a:pt x="1871" y="600"/>
                    </a:lnTo>
                    <a:lnTo>
                      <a:pt x="1827" y="521"/>
                    </a:lnTo>
                    <a:lnTo>
                      <a:pt x="1783" y="441"/>
                    </a:lnTo>
                    <a:lnTo>
                      <a:pt x="1721" y="362"/>
                    </a:lnTo>
                    <a:lnTo>
                      <a:pt x="1659" y="300"/>
                    </a:lnTo>
                    <a:lnTo>
                      <a:pt x="1659" y="300"/>
                    </a:lnTo>
                    <a:lnTo>
                      <a:pt x="1588" y="230"/>
                    </a:lnTo>
                    <a:lnTo>
                      <a:pt x="1518" y="168"/>
                    </a:lnTo>
                    <a:lnTo>
                      <a:pt x="1438" y="124"/>
                    </a:lnTo>
                    <a:lnTo>
                      <a:pt x="1350" y="80"/>
                    </a:lnTo>
                    <a:lnTo>
                      <a:pt x="1262" y="44"/>
                    </a:lnTo>
                    <a:lnTo>
                      <a:pt x="1174" y="18"/>
                    </a:lnTo>
                    <a:lnTo>
                      <a:pt x="1077" y="9"/>
                    </a:lnTo>
                    <a:lnTo>
                      <a:pt x="98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65" name="Freeform 2">
                <a:extLst>
                  <a:ext uri="{FF2B5EF4-FFF2-40B4-BE49-F238E27FC236}">
                    <a16:creationId xmlns:a16="http://schemas.microsoft.com/office/drawing/2014/main" id="{937D53A3-927B-5142-90D7-826751B99335}"/>
                  </a:ext>
                </a:extLst>
              </p:cNvPr>
              <p:cNvSpPr>
                <a:spLocks noChangeArrowheads="1"/>
              </p:cNvSpPr>
              <p:nvPr/>
            </p:nvSpPr>
            <p:spPr bwMode="auto">
              <a:xfrm>
                <a:off x="7642225" y="3225800"/>
                <a:ext cx="798513" cy="796925"/>
              </a:xfrm>
              <a:custGeom>
                <a:avLst/>
                <a:gdLst>
                  <a:gd name="T0" fmla="*/ 1906 w 2216"/>
                  <a:gd name="T1" fmla="*/ 336 h 2215"/>
                  <a:gd name="T2" fmla="*/ 1739 w 2216"/>
                  <a:gd name="T3" fmla="*/ 194 h 2215"/>
                  <a:gd name="T4" fmla="*/ 1544 w 2216"/>
                  <a:gd name="T5" fmla="*/ 89 h 2215"/>
                  <a:gd name="T6" fmla="*/ 1333 w 2216"/>
                  <a:gd name="T7" fmla="*/ 18 h 2215"/>
                  <a:gd name="T8" fmla="*/ 1112 w 2216"/>
                  <a:gd name="T9" fmla="*/ 0 h 2215"/>
                  <a:gd name="T10" fmla="*/ 997 w 2216"/>
                  <a:gd name="T11" fmla="*/ 9 h 2215"/>
                  <a:gd name="T12" fmla="*/ 786 w 2216"/>
                  <a:gd name="T13" fmla="*/ 53 h 2215"/>
                  <a:gd name="T14" fmla="*/ 583 w 2216"/>
                  <a:gd name="T15" fmla="*/ 133 h 2215"/>
                  <a:gd name="T16" fmla="*/ 406 w 2216"/>
                  <a:gd name="T17" fmla="*/ 256 h 2215"/>
                  <a:gd name="T18" fmla="*/ 256 w 2216"/>
                  <a:gd name="T19" fmla="*/ 406 h 2215"/>
                  <a:gd name="T20" fmla="*/ 133 w 2216"/>
                  <a:gd name="T21" fmla="*/ 583 h 2215"/>
                  <a:gd name="T22" fmla="*/ 53 w 2216"/>
                  <a:gd name="T23" fmla="*/ 786 h 2215"/>
                  <a:gd name="T24" fmla="*/ 9 w 2216"/>
                  <a:gd name="T25" fmla="*/ 997 h 2215"/>
                  <a:gd name="T26" fmla="*/ 0 w 2216"/>
                  <a:gd name="T27" fmla="*/ 1112 h 2215"/>
                  <a:gd name="T28" fmla="*/ 18 w 2216"/>
                  <a:gd name="T29" fmla="*/ 1333 h 2215"/>
                  <a:gd name="T30" fmla="*/ 88 w 2216"/>
                  <a:gd name="T31" fmla="*/ 1545 h 2215"/>
                  <a:gd name="T32" fmla="*/ 194 w 2216"/>
                  <a:gd name="T33" fmla="*/ 1738 h 2215"/>
                  <a:gd name="T34" fmla="*/ 336 w 2216"/>
                  <a:gd name="T35" fmla="*/ 1905 h 2215"/>
                  <a:gd name="T36" fmla="*/ 415 w 2216"/>
                  <a:gd name="T37" fmla="*/ 1976 h 2215"/>
                  <a:gd name="T38" fmla="*/ 591 w 2216"/>
                  <a:gd name="T39" fmla="*/ 2091 h 2215"/>
                  <a:gd name="T40" fmla="*/ 786 w 2216"/>
                  <a:gd name="T41" fmla="*/ 2170 h 2215"/>
                  <a:gd name="T42" fmla="*/ 1006 w 2216"/>
                  <a:gd name="T43" fmla="*/ 2214 h 2215"/>
                  <a:gd name="T44" fmla="*/ 1112 w 2216"/>
                  <a:gd name="T45" fmla="*/ 2214 h 2215"/>
                  <a:gd name="T46" fmla="*/ 1280 w 2216"/>
                  <a:gd name="T47" fmla="*/ 2205 h 2215"/>
                  <a:gd name="T48" fmla="*/ 1439 w 2216"/>
                  <a:gd name="T49" fmla="*/ 2170 h 2215"/>
                  <a:gd name="T50" fmla="*/ 1589 w 2216"/>
                  <a:gd name="T51" fmla="*/ 2108 h 2215"/>
                  <a:gd name="T52" fmla="*/ 1730 w 2216"/>
                  <a:gd name="T53" fmla="*/ 2029 h 2215"/>
                  <a:gd name="T54" fmla="*/ 1853 w 2216"/>
                  <a:gd name="T55" fmla="*/ 1932 h 2215"/>
                  <a:gd name="T56" fmla="*/ 1968 w 2216"/>
                  <a:gd name="T57" fmla="*/ 1817 h 2215"/>
                  <a:gd name="T58" fmla="*/ 2056 w 2216"/>
                  <a:gd name="T59" fmla="*/ 1685 h 2215"/>
                  <a:gd name="T60" fmla="*/ 2127 w 2216"/>
                  <a:gd name="T61" fmla="*/ 1545 h 2215"/>
                  <a:gd name="T62" fmla="*/ 2171 w 2216"/>
                  <a:gd name="T63" fmla="*/ 1439 h 2215"/>
                  <a:gd name="T64" fmla="*/ 2215 w 2216"/>
                  <a:gd name="T65" fmla="*/ 1227 h 2215"/>
                  <a:gd name="T66" fmla="*/ 2215 w 2216"/>
                  <a:gd name="T67" fmla="*/ 1112 h 2215"/>
                  <a:gd name="T68" fmla="*/ 2197 w 2216"/>
                  <a:gd name="T69" fmla="*/ 892 h 2215"/>
                  <a:gd name="T70" fmla="*/ 2136 w 2216"/>
                  <a:gd name="T71" fmla="*/ 689 h 2215"/>
                  <a:gd name="T72" fmla="*/ 2039 w 2216"/>
                  <a:gd name="T73" fmla="*/ 503 h 2215"/>
                  <a:gd name="T74" fmla="*/ 1906 w 2216"/>
                  <a:gd name="T75" fmla="*/ 336 h 2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216" h="2215">
                    <a:moveTo>
                      <a:pt x="1906" y="336"/>
                    </a:moveTo>
                    <a:lnTo>
                      <a:pt x="1906" y="336"/>
                    </a:lnTo>
                    <a:lnTo>
                      <a:pt x="1827" y="265"/>
                    </a:lnTo>
                    <a:lnTo>
                      <a:pt x="1739" y="194"/>
                    </a:lnTo>
                    <a:lnTo>
                      <a:pt x="1641" y="133"/>
                    </a:lnTo>
                    <a:lnTo>
                      <a:pt x="1544" y="89"/>
                    </a:lnTo>
                    <a:lnTo>
                      <a:pt x="1447" y="53"/>
                    </a:lnTo>
                    <a:lnTo>
                      <a:pt x="1333" y="18"/>
                    </a:lnTo>
                    <a:lnTo>
                      <a:pt x="1227" y="9"/>
                    </a:lnTo>
                    <a:lnTo>
                      <a:pt x="1112" y="0"/>
                    </a:lnTo>
                    <a:lnTo>
                      <a:pt x="1112" y="0"/>
                    </a:lnTo>
                    <a:lnTo>
                      <a:pt x="997" y="9"/>
                    </a:lnTo>
                    <a:lnTo>
                      <a:pt x="891" y="18"/>
                    </a:lnTo>
                    <a:lnTo>
                      <a:pt x="786" y="53"/>
                    </a:lnTo>
                    <a:lnTo>
                      <a:pt x="680" y="89"/>
                    </a:lnTo>
                    <a:lnTo>
                      <a:pt x="583" y="133"/>
                    </a:lnTo>
                    <a:lnTo>
                      <a:pt x="494" y="194"/>
                    </a:lnTo>
                    <a:lnTo>
                      <a:pt x="406" y="256"/>
                    </a:lnTo>
                    <a:lnTo>
                      <a:pt x="327" y="327"/>
                    </a:lnTo>
                    <a:lnTo>
                      <a:pt x="256" y="406"/>
                    </a:lnTo>
                    <a:lnTo>
                      <a:pt x="194" y="494"/>
                    </a:lnTo>
                    <a:lnTo>
                      <a:pt x="133" y="583"/>
                    </a:lnTo>
                    <a:lnTo>
                      <a:pt x="88" y="680"/>
                    </a:lnTo>
                    <a:lnTo>
                      <a:pt x="53" y="786"/>
                    </a:lnTo>
                    <a:lnTo>
                      <a:pt x="18" y="892"/>
                    </a:lnTo>
                    <a:lnTo>
                      <a:pt x="9" y="997"/>
                    </a:lnTo>
                    <a:lnTo>
                      <a:pt x="0" y="1112"/>
                    </a:lnTo>
                    <a:lnTo>
                      <a:pt x="0" y="1112"/>
                    </a:lnTo>
                    <a:lnTo>
                      <a:pt x="9" y="1227"/>
                    </a:lnTo>
                    <a:lnTo>
                      <a:pt x="18" y="1333"/>
                    </a:lnTo>
                    <a:lnTo>
                      <a:pt x="53" y="1448"/>
                    </a:lnTo>
                    <a:lnTo>
                      <a:pt x="88" y="1545"/>
                    </a:lnTo>
                    <a:lnTo>
                      <a:pt x="133" y="1641"/>
                    </a:lnTo>
                    <a:lnTo>
                      <a:pt x="194" y="1738"/>
                    </a:lnTo>
                    <a:lnTo>
                      <a:pt x="265" y="1826"/>
                    </a:lnTo>
                    <a:lnTo>
                      <a:pt x="336" y="1905"/>
                    </a:lnTo>
                    <a:lnTo>
                      <a:pt x="336" y="1905"/>
                    </a:lnTo>
                    <a:lnTo>
                      <a:pt x="415" y="1976"/>
                    </a:lnTo>
                    <a:lnTo>
                      <a:pt x="503" y="2038"/>
                    </a:lnTo>
                    <a:lnTo>
                      <a:pt x="591" y="2091"/>
                    </a:lnTo>
                    <a:lnTo>
                      <a:pt x="688" y="2135"/>
                    </a:lnTo>
                    <a:lnTo>
                      <a:pt x="786" y="2170"/>
                    </a:lnTo>
                    <a:lnTo>
                      <a:pt x="891" y="2197"/>
                    </a:lnTo>
                    <a:lnTo>
                      <a:pt x="1006" y="2214"/>
                    </a:lnTo>
                    <a:lnTo>
                      <a:pt x="1112" y="2214"/>
                    </a:lnTo>
                    <a:lnTo>
                      <a:pt x="1112" y="2214"/>
                    </a:lnTo>
                    <a:lnTo>
                      <a:pt x="1200" y="2214"/>
                    </a:lnTo>
                    <a:lnTo>
                      <a:pt x="1280" y="2205"/>
                    </a:lnTo>
                    <a:lnTo>
                      <a:pt x="1359" y="2188"/>
                    </a:lnTo>
                    <a:lnTo>
                      <a:pt x="1439" y="2170"/>
                    </a:lnTo>
                    <a:lnTo>
                      <a:pt x="1518" y="2144"/>
                    </a:lnTo>
                    <a:lnTo>
                      <a:pt x="1589" y="2108"/>
                    </a:lnTo>
                    <a:lnTo>
                      <a:pt x="1659" y="2073"/>
                    </a:lnTo>
                    <a:lnTo>
                      <a:pt x="1730" y="2029"/>
                    </a:lnTo>
                    <a:lnTo>
                      <a:pt x="1791" y="1985"/>
                    </a:lnTo>
                    <a:lnTo>
                      <a:pt x="1853" y="1932"/>
                    </a:lnTo>
                    <a:lnTo>
                      <a:pt x="1915" y="1879"/>
                    </a:lnTo>
                    <a:lnTo>
                      <a:pt x="1968" y="1817"/>
                    </a:lnTo>
                    <a:lnTo>
                      <a:pt x="2012" y="1755"/>
                    </a:lnTo>
                    <a:lnTo>
                      <a:pt x="2056" y="1685"/>
                    </a:lnTo>
                    <a:lnTo>
                      <a:pt x="2100" y="1615"/>
                    </a:lnTo>
                    <a:lnTo>
                      <a:pt x="2127" y="1545"/>
                    </a:lnTo>
                    <a:lnTo>
                      <a:pt x="2127" y="1545"/>
                    </a:lnTo>
                    <a:lnTo>
                      <a:pt x="2171" y="1439"/>
                    </a:lnTo>
                    <a:lnTo>
                      <a:pt x="2197" y="1342"/>
                    </a:lnTo>
                    <a:lnTo>
                      <a:pt x="2215" y="1227"/>
                    </a:lnTo>
                    <a:lnTo>
                      <a:pt x="2215" y="1112"/>
                    </a:lnTo>
                    <a:lnTo>
                      <a:pt x="2215" y="1112"/>
                    </a:lnTo>
                    <a:lnTo>
                      <a:pt x="2215" y="1006"/>
                    </a:lnTo>
                    <a:lnTo>
                      <a:pt x="2197" y="892"/>
                    </a:lnTo>
                    <a:lnTo>
                      <a:pt x="2171" y="786"/>
                    </a:lnTo>
                    <a:lnTo>
                      <a:pt x="2136" y="689"/>
                    </a:lnTo>
                    <a:lnTo>
                      <a:pt x="2091" y="592"/>
                    </a:lnTo>
                    <a:lnTo>
                      <a:pt x="2039" y="503"/>
                    </a:lnTo>
                    <a:lnTo>
                      <a:pt x="1977" y="415"/>
                    </a:lnTo>
                    <a:lnTo>
                      <a:pt x="1906" y="336"/>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66" name="Freeform 3">
                <a:extLst>
                  <a:ext uri="{FF2B5EF4-FFF2-40B4-BE49-F238E27FC236}">
                    <a16:creationId xmlns:a16="http://schemas.microsoft.com/office/drawing/2014/main" id="{BF09C67E-9806-8247-9355-1488C3890F35}"/>
                  </a:ext>
                </a:extLst>
              </p:cNvPr>
              <p:cNvSpPr>
                <a:spLocks noChangeArrowheads="1"/>
              </p:cNvSpPr>
              <p:nvPr/>
            </p:nvSpPr>
            <p:spPr bwMode="auto">
              <a:xfrm>
                <a:off x="6924675" y="4981575"/>
                <a:ext cx="798513" cy="798513"/>
              </a:xfrm>
              <a:custGeom>
                <a:avLst/>
                <a:gdLst>
                  <a:gd name="T0" fmla="*/ 1112 w 2216"/>
                  <a:gd name="T1" fmla="*/ 0 h 2216"/>
                  <a:gd name="T2" fmla="*/ 891 w 2216"/>
                  <a:gd name="T3" fmla="*/ 27 h 2216"/>
                  <a:gd name="T4" fmla="*/ 679 w 2216"/>
                  <a:gd name="T5" fmla="*/ 88 h 2216"/>
                  <a:gd name="T6" fmla="*/ 494 w 2216"/>
                  <a:gd name="T7" fmla="*/ 194 h 2216"/>
                  <a:gd name="T8" fmla="*/ 327 w 2216"/>
                  <a:gd name="T9" fmla="*/ 327 h 2216"/>
                  <a:gd name="T10" fmla="*/ 194 w 2216"/>
                  <a:gd name="T11" fmla="*/ 494 h 2216"/>
                  <a:gd name="T12" fmla="*/ 88 w 2216"/>
                  <a:gd name="T13" fmla="*/ 680 h 2216"/>
                  <a:gd name="T14" fmla="*/ 27 w 2216"/>
                  <a:gd name="T15" fmla="*/ 891 h 2216"/>
                  <a:gd name="T16" fmla="*/ 0 w 2216"/>
                  <a:gd name="T17" fmla="*/ 1112 h 2216"/>
                  <a:gd name="T18" fmla="*/ 9 w 2216"/>
                  <a:gd name="T19" fmla="*/ 1227 h 2216"/>
                  <a:gd name="T20" fmla="*/ 53 w 2216"/>
                  <a:gd name="T21" fmla="*/ 1447 h 2216"/>
                  <a:gd name="T22" fmla="*/ 141 w 2216"/>
                  <a:gd name="T23" fmla="*/ 1650 h 2216"/>
                  <a:gd name="T24" fmla="*/ 265 w 2216"/>
                  <a:gd name="T25" fmla="*/ 1827 h 2216"/>
                  <a:gd name="T26" fmla="*/ 335 w 2216"/>
                  <a:gd name="T27" fmla="*/ 1906 h 2216"/>
                  <a:gd name="T28" fmla="*/ 503 w 2216"/>
                  <a:gd name="T29" fmla="*/ 2039 h 2216"/>
                  <a:gd name="T30" fmla="*/ 688 w 2216"/>
                  <a:gd name="T31" fmla="*/ 2136 h 2216"/>
                  <a:gd name="T32" fmla="*/ 891 w 2216"/>
                  <a:gd name="T33" fmla="*/ 2197 h 2216"/>
                  <a:gd name="T34" fmla="*/ 1112 w 2216"/>
                  <a:gd name="T35" fmla="*/ 2215 h 2216"/>
                  <a:gd name="T36" fmla="*/ 1200 w 2216"/>
                  <a:gd name="T37" fmla="*/ 2215 h 2216"/>
                  <a:gd name="T38" fmla="*/ 1359 w 2216"/>
                  <a:gd name="T39" fmla="*/ 2189 h 2216"/>
                  <a:gd name="T40" fmla="*/ 1518 w 2216"/>
                  <a:gd name="T41" fmla="*/ 2144 h 2216"/>
                  <a:gd name="T42" fmla="*/ 1659 w 2216"/>
                  <a:gd name="T43" fmla="*/ 2074 h 2216"/>
                  <a:gd name="T44" fmla="*/ 1800 w 2216"/>
                  <a:gd name="T45" fmla="*/ 1986 h 2216"/>
                  <a:gd name="T46" fmla="*/ 1915 w 2216"/>
                  <a:gd name="T47" fmla="*/ 1880 h 2216"/>
                  <a:gd name="T48" fmla="*/ 2012 w 2216"/>
                  <a:gd name="T49" fmla="*/ 1756 h 2216"/>
                  <a:gd name="T50" fmla="*/ 2100 w 2216"/>
                  <a:gd name="T51" fmla="*/ 1615 h 2216"/>
                  <a:gd name="T52" fmla="*/ 2127 w 2216"/>
                  <a:gd name="T53" fmla="*/ 1544 h 2216"/>
                  <a:gd name="T54" fmla="*/ 2197 w 2216"/>
                  <a:gd name="T55" fmla="*/ 1341 h 2216"/>
                  <a:gd name="T56" fmla="*/ 2215 w 2216"/>
                  <a:gd name="T57" fmla="*/ 1112 h 2216"/>
                  <a:gd name="T58" fmla="*/ 2215 w 2216"/>
                  <a:gd name="T59" fmla="*/ 1006 h 2216"/>
                  <a:gd name="T60" fmla="*/ 2171 w 2216"/>
                  <a:gd name="T61" fmla="*/ 794 h 2216"/>
                  <a:gd name="T62" fmla="*/ 2091 w 2216"/>
                  <a:gd name="T63" fmla="*/ 591 h 2216"/>
                  <a:gd name="T64" fmla="*/ 1977 w 2216"/>
                  <a:gd name="T65" fmla="*/ 415 h 2216"/>
                  <a:gd name="T66" fmla="*/ 1906 w 2216"/>
                  <a:gd name="T67" fmla="*/ 336 h 2216"/>
                  <a:gd name="T68" fmla="*/ 1738 w 2216"/>
                  <a:gd name="T69" fmla="*/ 194 h 2216"/>
                  <a:gd name="T70" fmla="*/ 1544 w 2216"/>
                  <a:gd name="T71" fmla="*/ 88 h 2216"/>
                  <a:gd name="T72" fmla="*/ 1341 w 2216"/>
                  <a:gd name="T73" fmla="*/ 27 h 2216"/>
                  <a:gd name="T74" fmla="*/ 1112 w 2216"/>
                  <a:gd name="T75" fmla="*/ 0 h 2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216" h="2216">
                    <a:moveTo>
                      <a:pt x="1112" y="0"/>
                    </a:moveTo>
                    <a:lnTo>
                      <a:pt x="1112" y="0"/>
                    </a:lnTo>
                    <a:lnTo>
                      <a:pt x="1006" y="9"/>
                    </a:lnTo>
                    <a:lnTo>
                      <a:pt x="891" y="27"/>
                    </a:lnTo>
                    <a:lnTo>
                      <a:pt x="785" y="53"/>
                    </a:lnTo>
                    <a:lnTo>
                      <a:pt x="679" y="88"/>
                    </a:lnTo>
                    <a:lnTo>
                      <a:pt x="582" y="133"/>
                    </a:lnTo>
                    <a:lnTo>
                      <a:pt x="494" y="194"/>
                    </a:lnTo>
                    <a:lnTo>
                      <a:pt x="406" y="256"/>
                    </a:lnTo>
                    <a:lnTo>
                      <a:pt x="327" y="327"/>
                    </a:lnTo>
                    <a:lnTo>
                      <a:pt x="256" y="406"/>
                    </a:lnTo>
                    <a:lnTo>
                      <a:pt x="194" y="494"/>
                    </a:lnTo>
                    <a:lnTo>
                      <a:pt x="132" y="583"/>
                    </a:lnTo>
                    <a:lnTo>
                      <a:pt x="88" y="680"/>
                    </a:lnTo>
                    <a:lnTo>
                      <a:pt x="53" y="786"/>
                    </a:lnTo>
                    <a:lnTo>
                      <a:pt x="27" y="891"/>
                    </a:lnTo>
                    <a:lnTo>
                      <a:pt x="9" y="1006"/>
                    </a:lnTo>
                    <a:lnTo>
                      <a:pt x="0" y="1112"/>
                    </a:lnTo>
                    <a:lnTo>
                      <a:pt x="0" y="1112"/>
                    </a:lnTo>
                    <a:lnTo>
                      <a:pt x="9" y="1227"/>
                    </a:lnTo>
                    <a:lnTo>
                      <a:pt x="27" y="1341"/>
                    </a:lnTo>
                    <a:lnTo>
                      <a:pt x="53" y="1447"/>
                    </a:lnTo>
                    <a:lnTo>
                      <a:pt x="88" y="1544"/>
                    </a:lnTo>
                    <a:lnTo>
                      <a:pt x="141" y="1650"/>
                    </a:lnTo>
                    <a:lnTo>
                      <a:pt x="194" y="1739"/>
                    </a:lnTo>
                    <a:lnTo>
                      <a:pt x="265" y="1827"/>
                    </a:lnTo>
                    <a:lnTo>
                      <a:pt x="335" y="1906"/>
                    </a:lnTo>
                    <a:lnTo>
                      <a:pt x="335" y="1906"/>
                    </a:lnTo>
                    <a:lnTo>
                      <a:pt x="415" y="1977"/>
                    </a:lnTo>
                    <a:lnTo>
                      <a:pt x="503" y="2039"/>
                    </a:lnTo>
                    <a:lnTo>
                      <a:pt x="591" y="2092"/>
                    </a:lnTo>
                    <a:lnTo>
                      <a:pt x="688" y="2136"/>
                    </a:lnTo>
                    <a:lnTo>
                      <a:pt x="794" y="2171"/>
                    </a:lnTo>
                    <a:lnTo>
                      <a:pt x="891" y="2197"/>
                    </a:lnTo>
                    <a:lnTo>
                      <a:pt x="1006" y="2215"/>
                    </a:lnTo>
                    <a:lnTo>
                      <a:pt x="1112" y="2215"/>
                    </a:lnTo>
                    <a:lnTo>
                      <a:pt x="1112" y="2215"/>
                    </a:lnTo>
                    <a:lnTo>
                      <a:pt x="1200" y="2215"/>
                    </a:lnTo>
                    <a:lnTo>
                      <a:pt x="1280" y="2206"/>
                    </a:lnTo>
                    <a:lnTo>
                      <a:pt x="1359" y="2189"/>
                    </a:lnTo>
                    <a:lnTo>
                      <a:pt x="1438" y="2171"/>
                    </a:lnTo>
                    <a:lnTo>
                      <a:pt x="1518" y="2144"/>
                    </a:lnTo>
                    <a:lnTo>
                      <a:pt x="1588" y="2109"/>
                    </a:lnTo>
                    <a:lnTo>
                      <a:pt x="1659" y="2074"/>
                    </a:lnTo>
                    <a:lnTo>
                      <a:pt x="1730" y="2030"/>
                    </a:lnTo>
                    <a:lnTo>
                      <a:pt x="1800" y="1986"/>
                    </a:lnTo>
                    <a:lnTo>
                      <a:pt x="1853" y="1933"/>
                    </a:lnTo>
                    <a:lnTo>
                      <a:pt x="1915" y="1880"/>
                    </a:lnTo>
                    <a:lnTo>
                      <a:pt x="1968" y="1818"/>
                    </a:lnTo>
                    <a:lnTo>
                      <a:pt x="2012" y="1756"/>
                    </a:lnTo>
                    <a:lnTo>
                      <a:pt x="2056" y="1686"/>
                    </a:lnTo>
                    <a:lnTo>
                      <a:pt x="2100" y="1615"/>
                    </a:lnTo>
                    <a:lnTo>
                      <a:pt x="2127" y="1544"/>
                    </a:lnTo>
                    <a:lnTo>
                      <a:pt x="2127" y="1544"/>
                    </a:lnTo>
                    <a:lnTo>
                      <a:pt x="2171" y="1447"/>
                    </a:lnTo>
                    <a:lnTo>
                      <a:pt x="2197" y="1341"/>
                    </a:lnTo>
                    <a:lnTo>
                      <a:pt x="2215" y="1227"/>
                    </a:lnTo>
                    <a:lnTo>
                      <a:pt x="2215" y="1112"/>
                    </a:lnTo>
                    <a:lnTo>
                      <a:pt x="2215" y="1112"/>
                    </a:lnTo>
                    <a:lnTo>
                      <a:pt x="2215" y="1006"/>
                    </a:lnTo>
                    <a:lnTo>
                      <a:pt x="2197" y="891"/>
                    </a:lnTo>
                    <a:lnTo>
                      <a:pt x="2171" y="794"/>
                    </a:lnTo>
                    <a:lnTo>
                      <a:pt x="2135" y="688"/>
                    </a:lnTo>
                    <a:lnTo>
                      <a:pt x="2091" y="591"/>
                    </a:lnTo>
                    <a:lnTo>
                      <a:pt x="2038" y="503"/>
                    </a:lnTo>
                    <a:lnTo>
                      <a:pt x="1977" y="415"/>
                    </a:lnTo>
                    <a:lnTo>
                      <a:pt x="1906" y="336"/>
                    </a:lnTo>
                    <a:lnTo>
                      <a:pt x="1906" y="336"/>
                    </a:lnTo>
                    <a:lnTo>
                      <a:pt x="1827" y="265"/>
                    </a:lnTo>
                    <a:lnTo>
                      <a:pt x="1738" y="194"/>
                    </a:lnTo>
                    <a:lnTo>
                      <a:pt x="1650" y="141"/>
                    </a:lnTo>
                    <a:lnTo>
                      <a:pt x="1544" y="88"/>
                    </a:lnTo>
                    <a:lnTo>
                      <a:pt x="1447" y="53"/>
                    </a:lnTo>
                    <a:lnTo>
                      <a:pt x="1341" y="27"/>
                    </a:lnTo>
                    <a:lnTo>
                      <a:pt x="1227" y="9"/>
                    </a:lnTo>
                    <a:lnTo>
                      <a:pt x="1112"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67" name="Freeform 4">
                <a:extLst>
                  <a:ext uri="{FF2B5EF4-FFF2-40B4-BE49-F238E27FC236}">
                    <a16:creationId xmlns:a16="http://schemas.microsoft.com/office/drawing/2014/main" id="{45509AC3-3B80-4140-9407-21831C5AD7B9}"/>
                  </a:ext>
                </a:extLst>
              </p:cNvPr>
              <p:cNvSpPr>
                <a:spLocks noChangeArrowheads="1"/>
              </p:cNvSpPr>
              <p:nvPr/>
            </p:nvSpPr>
            <p:spPr bwMode="auto">
              <a:xfrm>
                <a:off x="4365625" y="3333750"/>
                <a:ext cx="796925" cy="800100"/>
              </a:xfrm>
              <a:custGeom>
                <a:avLst/>
                <a:gdLst>
                  <a:gd name="T0" fmla="*/ 335 w 2215"/>
                  <a:gd name="T1" fmla="*/ 1905 h 2224"/>
                  <a:gd name="T2" fmla="*/ 494 w 2215"/>
                  <a:gd name="T3" fmla="*/ 2047 h 2224"/>
                  <a:gd name="T4" fmla="*/ 688 w 2215"/>
                  <a:gd name="T5" fmla="*/ 2144 h 2224"/>
                  <a:gd name="T6" fmla="*/ 891 w 2215"/>
                  <a:gd name="T7" fmla="*/ 2205 h 2224"/>
                  <a:gd name="T8" fmla="*/ 1112 w 2215"/>
                  <a:gd name="T9" fmla="*/ 2223 h 2224"/>
                  <a:gd name="T10" fmla="*/ 1191 w 2215"/>
                  <a:gd name="T11" fmla="*/ 2223 h 2224"/>
                  <a:gd name="T12" fmla="*/ 1359 w 2215"/>
                  <a:gd name="T13" fmla="*/ 2197 h 2224"/>
                  <a:gd name="T14" fmla="*/ 1518 w 2215"/>
                  <a:gd name="T15" fmla="*/ 2144 h 2224"/>
                  <a:gd name="T16" fmla="*/ 1659 w 2215"/>
                  <a:gd name="T17" fmla="*/ 2073 h 2224"/>
                  <a:gd name="T18" fmla="*/ 1791 w 2215"/>
                  <a:gd name="T19" fmla="*/ 1985 h 2224"/>
                  <a:gd name="T20" fmla="*/ 1906 w 2215"/>
                  <a:gd name="T21" fmla="*/ 1879 h 2224"/>
                  <a:gd name="T22" fmla="*/ 2012 w 2215"/>
                  <a:gd name="T23" fmla="*/ 1755 h 2224"/>
                  <a:gd name="T24" fmla="*/ 2090 w 2215"/>
                  <a:gd name="T25" fmla="*/ 1623 h 2224"/>
                  <a:gd name="T26" fmla="*/ 2126 w 2215"/>
                  <a:gd name="T27" fmla="*/ 1544 h 2224"/>
                  <a:gd name="T28" fmla="*/ 2196 w 2215"/>
                  <a:gd name="T29" fmla="*/ 1341 h 2224"/>
                  <a:gd name="T30" fmla="*/ 2214 w 2215"/>
                  <a:gd name="T31" fmla="*/ 1121 h 2224"/>
                  <a:gd name="T32" fmla="*/ 2205 w 2215"/>
                  <a:gd name="T33" fmla="*/ 1006 h 2224"/>
                  <a:gd name="T34" fmla="*/ 2170 w 2215"/>
                  <a:gd name="T35" fmla="*/ 795 h 2224"/>
                  <a:gd name="T36" fmla="*/ 2090 w 2215"/>
                  <a:gd name="T37" fmla="*/ 600 h 2224"/>
                  <a:gd name="T38" fmla="*/ 1977 w 2215"/>
                  <a:gd name="T39" fmla="*/ 424 h 2224"/>
                  <a:gd name="T40" fmla="*/ 1897 w 2215"/>
                  <a:gd name="T41" fmla="*/ 345 h 2224"/>
                  <a:gd name="T42" fmla="*/ 1738 w 2215"/>
                  <a:gd name="T43" fmla="*/ 203 h 2224"/>
                  <a:gd name="T44" fmla="*/ 1544 w 2215"/>
                  <a:gd name="T45" fmla="*/ 97 h 2224"/>
                  <a:gd name="T46" fmla="*/ 1333 w 2215"/>
                  <a:gd name="T47" fmla="*/ 27 h 2224"/>
                  <a:gd name="T48" fmla="*/ 1112 w 2215"/>
                  <a:gd name="T49" fmla="*/ 0 h 2224"/>
                  <a:gd name="T50" fmla="*/ 997 w 2215"/>
                  <a:gd name="T51" fmla="*/ 9 h 2224"/>
                  <a:gd name="T52" fmla="*/ 777 w 2215"/>
                  <a:gd name="T53" fmla="*/ 53 h 2224"/>
                  <a:gd name="T54" fmla="*/ 582 w 2215"/>
                  <a:gd name="T55" fmla="*/ 142 h 2224"/>
                  <a:gd name="T56" fmla="*/ 406 w 2215"/>
                  <a:gd name="T57" fmla="*/ 256 h 2224"/>
                  <a:gd name="T58" fmla="*/ 247 w 2215"/>
                  <a:gd name="T59" fmla="*/ 415 h 2224"/>
                  <a:gd name="T60" fmla="*/ 132 w 2215"/>
                  <a:gd name="T61" fmla="*/ 592 h 2224"/>
                  <a:gd name="T62" fmla="*/ 44 w 2215"/>
                  <a:gd name="T63" fmla="*/ 786 h 2224"/>
                  <a:gd name="T64" fmla="*/ 0 w 2215"/>
                  <a:gd name="T65" fmla="*/ 1006 h 2224"/>
                  <a:gd name="T66" fmla="*/ 0 w 2215"/>
                  <a:gd name="T67" fmla="*/ 1121 h 2224"/>
                  <a:gd name="T68" fmla="*/ 18 w 2215"/>
                  <a:gd name="T69" fmla="*/ 1341 h 2224"/>
                  <a:gd name="T70" fmla="*/ 88 w 2215"/>
                  <a:gd name="T71" fmla="*/ 1552 h 2224"/>
                  <a:gd name="T72" fmla="*/ 194 w 2215"/>
                  <a:gd name="T73" fmla="*/ 1747 h 2224"/>
                  <a:gd name="T74" fmla="*/ 335 w 2215"/>
                  <a:gd name="T75" fmla="*/ 1905 h 2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215" h="2224">
                    <a:moveTo>
                      <a:pt x="335" y="1905"/>
                    </a:moveTo>
                    <a:lnTo>
                      <a:pt x="335" y="1905"/>
                    </a:lnTo>
                    <a:lnTo>
                      <a:pt x="415" y="1976"/>
                    </a:lnTo>
                    <a:lnTo>
                      <a:pt x="494" y="2047"/>
                    </a:lnTo>
                    <a:lnTo>
                      <a:pt x="591" y="2100"/>
                    </a:lnTo>
                    <a:lnTo>
                      <a:pt x="688" y="2144"/>
                    </a:lnTo>
                    <a:lnTo>
                      <a:pt x="785" y="2179"/>
                    </a:lnTo>
                    <a:lnTo>
                      <a:pt x="891" y="2205"/>
                    </a:lnTo>
                    <a:lnTo>
                      <a:pt x="997" y="2214"/>
                    </a:lnTo>
                    <a:lnTo>
                      <a:pt x="1112" y="2223"/>
                    </a:lnTo>
                    <a:lnTo>
                      <a:pt x="1112" y="2223"/>
                    </a:lnTo>
                    <a:lnTo>
                      <a:pt x="1191" y="2223"/>
                    </a:lnTo>
                    <a:lnTo>
                      <a:pt x="1280" y="2205"/>
                    </a:lnTo>
                    <a:lnTo>
                      <a:pt x="1359" y="2197"/>
                    </a:lnTo>
                    <a:lnTo>
                      <a:pt x="1438" y="2170"/>
                    </a:lnTo>
                    <a:lnTo>
                      <a:pt x="1518" y="2144"/>
                    </a:lnTo>
                    <a:lnTo>
                      <a:pt x="1588" y="2117"/>
                    </a:lnTo>
                    <a:lnTo>
                      <a:pt x="1659" y="2073"/>
                    </a:lnTo>
                    <a:lnTo>
                      <a:pt x="1730" y="2038"/>
                    </a:lnTo>
                    <a:lnTo>
                      <a:pt x="1791" y="1985"/>
                    </a:lnTo>
                    <a:lnTo>
                      <a:pt x="1853" y="1932"/>
                    </a:lnTo>
                    <a:lnTo>
                      <a:pt x="1906" y="1879"/>
                    </a:lnTo>
                    <a:lnTo>
                      <a:pt x="1959" y="1817"/>
                    </a:lnTo>
                    <a:lnTo>
                      <a:pt x="2012" y="1755"/>
                    </a:lnTo>
                    <a:lnTo>
                      <a:pt x="2055" y="1694"/>
                    </a:lnTo>
                    <a:lnTo>
                      <a:pt x="2090" y="1623"/>
                    </a:lnTo>
                    <a:lnTo>
                      <a:pt x="2126" y="1544"/>
                    </a:lnTo>
                    <a:lnTo>
                      <a:pt x="2126" y="1544"/>
                    </a:lnTo>
                    <a:lnTo>
                      <a:pt x="2170" y="1447"/>
                    </a:lnTo>
                    <a:lnTo>
                      <a:pt x="2196" y="1341"/>
                    </a:lnTo>
                    <a:lnTo>
                      <a:pt x="2205" y="1236"/>
                    </a:lnTo>
                    <a:lnTo>
                      <a:pt x="2214" y="1121"/>
                    </a:lnTo>
                    <a:lnTo>
                      <a:pt x="2214" y="1121"/>
                    </a:lnTo>
                    <a:lnTo>
                      <a:pt x="2205" y="1006"/>
                    </a:lnTo>
                    <a:lnTo>
                      <a:pt x="2196" y="900"/>
                    </a:lnTo>
                    <a:lnTo>
                      <a:pt x="2170" y="795"/>
                    </a:lnTo>
                    <a:lnTo>
                      <a:pt x="2134" y="697"/>
                    </a:lnTo>
                    <a:lnTo>
                      <a:pt x="2090" y="600"/>
                    </a:lnTo>
                    <a:lnTo>
                      <a:pt x="2037" y="503"/>
                    </a:lnTo>
                    <a:lnTo>
                      <a:pt x="1977" y="424"/>
                    </a:lnTo>
                    <a:lnTo>
                      <a:pt x="1897" y="345"/>
                    </a:lnTo>
                    <a:lnTo>
                      <a:pt x="1897" y="345"/>
                    </a:lnTo>
                    <a:lnTo>
                      <a:pt x="1818" y="265"/>
                    </a:lnTo>
                    <a:lnTo>
                      <a:pt x="1738" y="203"/>
                    </a:lnTo>
                    <a:lnTo>
                      <a:pt x="1641" y="142"/>
                    </a:lnTo>
                    <a:lnTo>
                      <a:pt x="1544" y="97"/>
                    </a:lnTo>
                    <a:lnTo>
                      <a:pt x="1438" y="53"/>
                    </a:lnTo>
                    <a:lnTo>
                      <a:pt x="1333" y="27"/>
                    </a:lnTo>
                    <a:lnTo>
                      <a:pt x="1227" y="9"/>
                    </a:lnTo>
                    <a:lnTo>
                      <a:pt x="1112" y="0"/>
                    </a:lnTo>
                    <a:lnTo>
                      <a:pt x="1112" y="0"/>
                    </a:lnTo>
                    <a:lnTo>
                      <a:pt x="997" y="9"/>
                    </a:lnTo>
                    <a:lnTo>
                      <a:pt x="891" y="27"/>
                    </a:lnTo>
                    <a:lnTo>
                      <a:pt x="777" y="53"/>
                    </a:lnTo>
                    <a:lnTo>
                      <a:pt x="680" y="89"/>
                    </a:lnTo>
                    <a:lnTo>
                      <a:pt x="582" y="142"/>
                    </a:lnTo>
                    <a:lnTo>
                      <a:pt x="485" y="194"/>
                    </a:lnTo>
                    <a:lnTo>
                      <a:pt x="406" y="256"/>
                    </a:lnTo>
                    <a:lnTo>
                      <a:pt x="327" y="336"/>
                    </a:lnTo>
                    <a:lnTo>
                      <a:pt x="247" y="415"/>
                    </a:lnTo>
                    <a:lnTo>
                      <a:pt x="185" y="495"/>
                    </a:lnTo>
                    <a:lnTo>
                      <a:pt x="132" y="592"/>
                    </a:lnTo>
                    <a:lnTo>
                      <a:pt x="88" y="689"/>
                    </a:lnTo>
                    <a:lnTo>
                      <a:pt x="44" y="786"/>
                    </a:lnTo>
                    <a:lnTo>
                      <a:pt x="18" y="892"/>
                    </a:lnTo>
                    <a:lnTo>
                      <a:pt x="0" y="1006"/>
                    </a:lnTo>
                    <a:lnTo>
                      <a:pt x="0" y="1121"/>
                    </a:lnTo>
                    <a:lnTo>
                      <a:pt x="0" y="1121"/>
                    </a:lnTo>
                    <a:lnTo>
                      <a:pt x="0" y="1236"/>
                    </a:lnTo>
                    <a:lnTo>
                      <a:pt x="18" y="1341"/>
                    </a:lnTo>
                    <a:lnTo>
                      <a:pt x="44" y="1447"/>
                    </a:lnTo>
                    <a:lnTo>
                      <a:pt x="88" y="1552"/>
                    </a:lnTo>
                    <a:lnTo>
                      <a:pt x="132" y="1650"/>
                    </a:lnTo>
                    <a:lnTo>
                      <a:pt x="194" y="1747"/>
                    </a:lnTo>
                    <a:lnTo>
                      <a:pt x="256" y="1826"/>
                    </a:lnTo>
                    <a:lnTo>
                      <a:pt x="335" y="190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68" name="Freeform 5">
                <a:extLst>
                  <a:ext uri="{FF2B5EF4-FFF2-40B4-BE49-F238E27FC236}">
                    <a16:creationId xmlns:a16="http://schemas.microsoft.com/office/drawing/2014/main" id="{28B3F39F-94D1-0547-82CB-20376698CC34}"/>
                  </a:ext>
                </a:extLst>
              </p:cNvPr>
              <p:cNvSpPr>
                <a:spLocks noChangeArrowheads="1"/>
              </p:cNvSpPr>
              <p:nvPr/>
            </p:nvSpPr>
            <p:spPr bwMode="auto">
              <a:xfrm>
                <a:off x="4699000" y="5832475"/>
                <a:ext cx="796925" cy="798513"/>
              </a:xfrm>
              <a:custGeom>
                <a:avLst/>
                <a:gdLst>
                  <a:gd name="T0" fmla="*/ 1110 w 2214"/>
                  <a:gd name="T1" fmla="*/ 0 h 2216"/>
                  <a:gd name="T2" fmla="*/ 891 w 2214"/>
                  <a:gd name="T3" fmla="*/ 18 h 2216"/>
                  <a:gd name="T4" fmla="*/ 679 w 2214"/>
                  <a:gd name="T5" fmla="*/ 88 h 2216"/>
                  <a:gd name="T6" fmla="*/ 494 w 2214"/>
                  <a:gd name="T7" fmla="*/ 185 h 2216"/>
                  <a:gd name="T8" fmla="*/ 326 w 2214"/>
                  <a:gd name="T9" fmla="*/ 327 h 2216"/>
                  <a:gd name="T10" fmla="*/ 185 w 2214"/>
                  <a:gd name="T11" fmla="*/ 494 h 2216"/>
                  <a:gd name="T12" fmla="*/ 88 w 2214"/>
                  <a:gd name="T13" fmla="*/ 680 h 2216"/>
                  <a:gd name="T14" fmla="*/ 17 w 2214"/>
                  <a:gd name="T15" fmla="*/ 891 h 2216"/>
                  <a:gd name="T16" fmla="*/ 0 w 2214"/>
                  <a:gd name="T17" fmla="*/ 1112 h 2216"/>
                  <a:gd name="T18" fmla="*/ 0 w 2214"/>
                  <a:gd name="T19" fmla="*/ 1227 h 2216"/>
                  <a:gd name="T20" fmla="*/ 53 w 2214"/>
                  <a:gd name="T21" fmla="*/ 1447 h 2216"/>
                  <a:gd name="T22" fmla="*/ 132 w 2214"/>
                  <a:gd name="T23" fmla="*/ 1641 h 2216"/>
                  <a:gd name="T24" fmla="*/ 264 w 2214"/>
                  <a:gd name="T25" fmla="*/ 1827 h 2216"/>
                  <a:gd name="T26" fmla="*/ 335 w 2214"/>
                  <a:gd name="T27" fmla="*/ 1906 h 2216"/>
                  <a:gd name="T28" fmla="*/ 503 w 2214"/>
                  <a:gd name="T29" fmla="*/ 2039 h 2216"/>
                  <a:gd name="T30" fmla="*/ 688 w 2214"/>
                  <a:gd name="T31" fmla="*/ 2136 h 2216"/>
                  <a:gd name="T32" fmla="*/ 891 w 2214"/>
                  <a:gd name="T33" fmla="*/ 2197 h 2216"/>
                  <a:gd name="T34" fmla="*/ 1110 w 2214"/>
                  <a:gd name="T35" fmla="*/ 2215 h 2216"/>
                  <a:gd name="T36" fmla="*/ 1199 w 2214"/>
                  <a:gd name="T37" fmla="*/ 2215 h 2216"/>
                  <a:gd name="T38" fmla="*/ 1357 w 2214"/>
                  <a:gd name="T39" fmla="*/ 2189 h 2216"/>
                  <a:gd name="T40" fmla="*/ 1516 w 2214"/>
                  <a:gd name="T41" fmla="*/ 2144 h 2216"/>
                  <a:gd name="T42" fmla="*/ 1657 w 2214"/>
                  <a:gd name="T43" fmla="*/ 2074 h 2216"/>
                  <a:gd name="T44" fmla="*/ 1790 w 2214"/>
                  <a:gd name="T45" fmla="*/ 1986 h 2216"/>
                  <a:gd name="T46" fmla="*/ 1913 w 2214"/>
                  <a:gd name="T47" fmla="*/ 1871 h 2216"/>
                  <a:gd name="T48" fmla="*/ 2010 w 2214"/>
                  <a:gd name="T49" fmla="*/ 1747 h 2216"/>
                  <a:gd name="T50" fmla="*/ 2099 w 2214"/>
                  <a:gd name="T51" fmla="*/ 1615 h 2216"/>
                  <a:gd name="T52" fmla="*/ 2125 w 2214"/>
                  <a:gd name="T53" fmla="*/ 1544 h 2216"/>
                  <a:gd name="T54" fmla="*/ 2196 w 2214"/>
                  <a:gd name="T55" fmla="*/ 1333 h 2216"/>
                  <a:gd name="T56" fmla="*/ 2213 w 2214"/>
                  <a:gd name="T57" fmla="*/ 1112 h 2216"/>
                  <a:gd name="T58" fmla="*/ 2213 w 2214"/>
                  <a:gd name="T59" fmla="*/ 1006 h 2216"/>
                  <a:gd name="T60" fmla="*/ 2169 w 2214"/>
                  <a:gd name="T61" fmla="*/ 785 h 2216"/>
                  <a:gd name="T62" fmla="*/ 2090 w 2214"/>
                  <a:gd name="T63" fmla="*/ 591 h 2216"/>
                  <a:gd name="T64" fmla="*/ 1975 w 2214"/>
                  <a:gd name="T65" fmla="*/ 415 h 2216"/>
                  <a:gd name="T66" fmla="*/ 1905 w 2214"/>
                  <a:gd name="T67" fmla="*/ 335 h 2216"/>
                  <a:gd name="T68" fmla="*/ 1737 w 2214"/>
                  <a:gd name="T69" fmla="*/ 194 h 2216"/>
                  <a:gd name="T70" fmla="*/ 1543 w 2214"/>
                  <a:gd name="T71" fmla="*/ 88 h 2216"/>
                  <a:gd name="T72" fmla="*/ 1331 w 2214"/>
                  <a:gd name="T73" fmla="*/ 18 h 2216"/>
                  <a:gd name="T74" fmla="*/ 1110 w 2214"/>
                  <a:gd name="T75" fmla="*/ 0 h 2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214" h="2216">
                    <a:moveTo>
                      <a:pt x="1110" y="0"/>
                    </a:moveTo>
                    <a:lnTo>
                      <a:pt x="1110" y="0"/>
                    </a:lnTo>
                    <a:lnTo>
                      <a:pt x="997" y="0"/>
                    </a:lnTo>
                    <a:lnTo>
                      <a:pt x="891" y="18"/>
                    </a:lnTo>
                    <a:lnTo>
                      <a:pt x="785" y="53"/>
                    </a:lnTo>
                    <a:lnTo>
                      <a:pt x="679" y="88"/>
                    </a:lnTo>
                    <a:lnTo>
                      <a:pt x="582" y="132"/>
                    </a:lnTo>
                    <a:lnTo>
                      <a:pt x="494" y="185"/>
                    </a:lnTo>
                    <a:lnTo>
                      <a:pt x="406" y="256"/>
                    </a:lnTo>
                    <a:lnTo>
                      <a:pt x="326" y="327"/>
                    </a:lnTo>
                    <a:lnTo>
                      <a:pt x="256" y="406"/>
                    </a:lnTo>
                    <a:lnTo>
                      <a:pt x="185" y="494"/>
                    </a:lnTo>
                    <a:lnTo>
                      <a:pt x="132" y="583"/>
                    </a:lnTo>
                    <a:lnTo>
                      <a:pt x="88" y="680"/>
                    </a:lnTo>
                    <a:lnTo>
                      <a:pt x="53" y="785"/>
                    </a:lnTo>
                    <a:lnTo>
                      <a:pt x="17" y="891"/>
                    </a:lnTo>
                    <a:lnTo>
                      <a:pt x="0" y="997"/>
                    </a:lnTo>
                    <a:lnTo>
                      <a:pt x="0" y="1112"/>
                    </a:lnTo>
                    <a:lnTo>
                      <a:pt x="0" y="1112"/>
                    </a:lnTo>
                    <a:lnTo>
                      <a:pt x="0" y="1227"/>
                    </a:lnTo>
                    <a:lnTo>
                      <a:pt x="17" y="1333"/>
                    </a:lnTo>
                    <a:lnTo>
                      <a:pt x="53" y="1447"/>
                    </a:lnTo>
                    <a:lnTo>
                      <a:pt x="88" y="1544"/>
                    </a:lnTo>
                    <a:lnTo>
                      <a:pt x="132" y="1641"/>
                    </a:lnTo>
                    <a:lnTo>
                      <a:pt x="194" y="1738"/>
                    </a:lnTo>
                    <a:lnTo>
                      <a:pt x="264" y="1827"/>
                    </a:lnTo>
                    <a:lnTo>
                      <a:pt x="335" y="1906"/>
                    </a:lnTo>
                    <a:lnTo>
                      <a:pt x="335" y="1906"/>
                    </a:lnTo>
                    <a:lnTo>
                      <a:pt x="414" y="1977"/>
                    </a:lnTo>
                    <a:lnTo>
                      <a:pt x="503" y="2039"/>
                    </a:lnTo>
                    <a:lnTo>
                      <a:pt x="591" y="2091"/>
                    </a:lnTo>
                    <a:lnTo>
                      <a:pt x="688" y="2136"/>
                    </a:lnTo>
                    <a:lnTo>
                      <a:pt x="785" y="2171"/>
                    </a:lnTo>
                    <a:lnTo>
                      <a:pt x="891" y="2197"/>
                    </a:lnTo>
                    <a:lnTo>
                      <a:pt x="1006" y="2215"/>
                    </a:lnTo>
                    <a:lnTo>
                      <a:pt x="1110" y="2215"/>
                    </a:lnTo>
                    <a:lnTo>
                      <a:pt x="1110" y="2215"/>
                    </a:lnTo>
                    <a:lnTo>
                      <a:pt x="1199" y="2215"/>
                    </a:lnTo>
                    <a:lnTo>
                      <a:pt x="1278" y="2206"/>
                    </a:lnTo>
                    <a:lnTo>
                      <a:pt x="1357" y="2189"/>
                    </a:lnTo>
                    <a:lnTo>
                      <a:pt x="1437" y="2171"/>
                    </a:lnTo>
                    <a:lnTo>
                      <a:pt x="1516" y="2144"/>
                    </a:lnTo>
                    <a:lnTo>
                      <a:pt x="1587" y="2109"/>
                    </a:lnTo>
                    <a:lnTo>
                      <a:pt x="1657" y="2074"/>
                    </a:lnTo>
                    <a:lnTo>
                      <a:pt x="1728" y="2030"/>
                    </a:lnTo>
                    <a:lnTo>
                      <a:pt x="1790" y="1986"/>
                    </a:lnTo>
                    <a:lnTo>
                      <a:pt x="1852" y="1933"/>
                    </a:lnTo>
                    <a:lnTo>
                      <a:pt x="1913" y="1871"/>
                    </a:lnTo>
                    <a:lnTo>
                      <a:pt x="1966" y="1818"/>
                    </a:lnTo>
                    <a:lnTo>
                      <a:pt x="2010" y="1747"/>
                    </a:lnTo>
                    <a:lnTo>
                      <a:pt x="2055" y="1686"/>
                    </a:lnTo>
                    <a:lnTo>
                      <a:pt x="2099" y="1615"/>
                    </a:lnTo>
                    <a:lnTo>
                      <a:pt x="2125" y="1544"/>
                    </a:lnTo>
                    <a:lnTo>
                      <a:pt x="2125" y="1544"/>
                    </a:lnTo>
                    <a:lnTo>
                      <a:pt x="2169" y="1438"/>
                    </a:lnTo>
                    <a:lnTo>
                      <a:pt x="2196" y="1333"/>
                    </a:lnTo>
                    <a:lnTo>
                      <a:pt x="2213" y="1227"/>
                    </a:lnTo>
                    <a:lnTo>
                      <a:pt x="2213" y="1112"/>
                    </a:lnTo>
                    <a:lnTo>
                      <a:pt x="2213" y="1112"/>
                    </a:lnTo>
                    <a:lnTo>
                      <a:pt x="2213" y="1006"/>
                    </a:lnTo>
                    <a:lnTo>
                      <a:pt x="2196" y="891"/>
                    </a:lnTo>
                    <a:lnTo>
                      <a:pt x="2169" y="785"/>
                    </a:lnTo>
                    <a:lnTo>
                      <a:pt x="2134" y="688"/>
                    </a:lnTo>
                    <a:lnTo>
                      <a:pt x="2090" y="591"/>
                    </a:lnTo>
                    <a:lnTo>
                      <a:pt x="2037" y="503"/>
                    </a:lnTo>
                    <a:lnTo>
                      <a:pt x="1975" y="415"/>
                    </a:lnTo>
                    <a:lnTo>
                      <a:pt x="1905" y="335"/>
                    </a:lnTo>
                    <a:lnTo>
                      <a:pt x="1905" y="335"/>
                    </a:lnTo>
                    <a:lnTo>
                      <a:pt x="1825" y="265"/>
                    </a:lnTo>
                    <a:lnTo>
                      <a:pt x="1737" y="194"/>
                    </a:lnTo>
                    <a:lnTo>
                      <a:pt x="1640" y="132"/>
                    </a:lnTo>
                    <a:lnTo>
                      <a:pt x="1543" y="88"/>
                    </a:lnTo>
                    <a:lnTo>
                      <a:pt x="1446" y="53"/>
                    </a:lnTo>
                    <a:lnTo>
                      <a:pt x="1331" y="18"/>
                    </a:lnTo>
                    <a:lnTo>
                      <a:pt x="1225" y="0"/>
                    </a:lnTo>
                    <a:lnTo>
                      <a:pt x="111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69" name="Freeform 6">
                <a:extLst>
                  <a:ext uri="{FF2B5EF4-FFF2-40B4-BE49-F238E27FC236}">
                    <a16:creationId xmlns:a16="http://schemas.microsoft.com/office/drawing/2014/main" id="{5151A133-A6F1-8743-A7F8-F19EAE08AAD2}"/>
                  </a:ext>
                </a:extLst>
              </p:cNvPr>
              <p:cNvSpPr>
                <a:spLocks noChangeArrowheads="1"/>
              </p:cNvSpPr>
              <p:nvPr/>
            </p:nvSpPr>
            <p:spPr bwMode="auto">
              <a:xfrm>
                <a:off x="6445250" y="989013"/>
                <a:ext cx="796925" cy="798512"/>
              </a:xfrm>
              <a:custGeom>
                <a:avLst/>
                <a:gdLst>
                  <a:gd name="T0" fmla="*/ 1111 w 2215"/>
                  <a:gd name="T1" fmla="*/ 2215 h 2216"/>
                  <a:gd name="T2" fmla="*/ 1341 w 2215"/>
                  <a:gd name="T3" fmla="*/ 2197 h 2216"/>
                  <a:gd name="T4" fmla="*/ 1544 w 2215"/>
                  <a:gd name="T5" fmla="*/ 2127 h 2216"/>
                  <a:gd name="T6" fmla="*/ 1729 w 2215"/>
                  <a:gd name="T7" fmla="*/ 2030 h 2216"/>
                  <a:gd name="T8" fmla="*/ 1897 w 2215"/>
                  <a:gd name="T9" fmla="*/ 1888 h 2216"/>
                  <a:gd name="T10" fmla="*/ 2029 w 2215"/>
                  <a:gd name="T11" fmla="*/ 1730 h 2216"/>
                  <a:gd name="T12" fmla="*/ 2126 w 2215"/>
                  <a:gd name="T13" fmla="*/ 1535 h 2216"/>
                  <a:gd name="T14" fmla="*/ 2197 w 2215"/>
                  <a:gd name="T15" fmla="*/ 1324 h 2216"/>
                  <a:gd name="T16" fmla="*/ 2214 w 2215"/>
                  <a:gd name="T17" fmla="*/ 1103 h 2216"/>
                  <a:gd name="T18" fmla="*/ 2214 w 2215"/>
                  <a:gd name="T19" fmla="*/ 988 h 2216"/>
                  <a:gd name="T20" fmla="*/ 2170 w 2215"/>
                  <a:gd name="T21" fmla="*/ 777 h 2216"/>
                  <a:gd name="T22" fmla="*/ 2082 w 2215"/>
                  <a:gd name="T23" fmla="*/ 582 h 2216"/>
                  <a:gd name="T24" fmla="*/ 1967 w 2215"/>
                  <a:gd name="T25" fmla="*/ 406 h 2216"/>
                  <a:gd name="T26" fmla="*/ 1906 w 2215"/>
                  <a:gd name="T27" fmla="*/ 327 h 2216"/>
                  <a:gd name="T28" fmla="*/ 1738 w 2215"/>
                  <a:gd name="T29" fmla="*/ 194 h 2216"/>
                  <a:gd name="T30" fmla="*/ 1544 w 2215"/>
                  <a:gd name="T31" fmla="*/ 88 h 2216"/>
                  <a:gd name="T32" fmla="*/ 1332 w 2215"/>
                  <a:gd name="T33" fmla="*/ 26 h 2216"/>
                  <a:gd name="T34" fmla="*/ 1111 w 2215"/>
                  <a:gd name="T35" fmla="*/ 0 h 2216"/>
                  <a:gd name="T36" fmla="*/ 997 w 2215"/>
                  <a:gd name="T37" fmla="*/ 9 h 2216"/>
                  <a:gd name="T38" fmla="*/ 785 w 2215"/>
                  <a:gd name="T39" fmla="*/ 53 h 2216"/>
                  <a:gd name="T40" fmla="*/ 582 w 2215"/>
                  <a:gd name="T41" fmla="*/ 132 h 2216"/>
                  <a:gd name="T42" fmla="*/ 406 w 2215"/>
                  <a:gd name="T43" fmla="*/ 247 h 2216"/>
                  <a:gd name="T44" fmla="*/ 256 w 2215"/>
                  <a:gd name="T45" fmla="*/ 397 h 2216"/>
                  <a:gd name="T46" fmla="*/ 132 w 2215"/>
                  <a:gd name="T47" fmla="*/ 574 h 2216"/>
                  <a:gd name="T48" fmla="*/ 44 w 2215"/>
                  <a:gd name="T49" fmla="*/ 777 h 2216"/>
                  <a:gd name="T50" fmla="*/ 0 w 2215"/>
                  <a:gd name="T51" fmla="*/ 988 h 2216"/>
                  <a:gd name="T52" fmla="*/ 0 w 2215"/>
                  <a:gd name="T53" fmla="*/ 1103 h 2216"/>
                  <a:gd name="T54" fmla="*/ 17 w 2215"/>
                  <a:gd name="T55" fmla="*/ 1332 h 2216"/>
                  <a:gd name="T56" fmla="*/ 88 w 2215"/>
                  <a:gd name="T57" fmla="*/ 1535 h 2216"/>
                  <a:gd name="T58" fmla="*/ 185 w 2215"/>
                  <a:gd name="T59" fmla="*/ 1730 h 2216"/>
                  <a:gd name="T60" fmla="*/ 326 w 2215"/>
                  <a:gd name="T61" fmla="*/ 1888 h 2216"/>
                  <a:gd name="T62" fmla="*/ 406 w 2215"/>
                  <a:gd name="T63" fmla="*/ 1968 h 2216"/>
                  <a:gd name="T64" fmla="*/ 582 w 2215"/>
                  <a:gd name="T65" fmla="*/ 2083 h 2216"/>
                  <a:gd name="T66" fmla="*/ 776 w 2215"/>
                  <a:gd name="T67" fmla="*/ 2171 h 2216"/>
                  <a:gd name="T68" fmla="*/ 997 w 2215"/>
                  <a:gd name="T69" fmla="*/ 2215 h 2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215" h="2216">
                    <a:moveTo>
                      <a:pt x="1111" y="2215"/>
                    </a:moveTo>
                    <a:lnTo>
                      <a:pt x="1111" y="2215"/>
                    </a:lnTo>
                    <a:lnTo>
                      <a:pt x="1226" y="2215"/>
                    </a:lnTo>
                    <a:lnTo>
                      <a:pt x="1341" y="2197"/>
                    </a:lnTo>
                    <a:lnTo>
                      <a:pt x="1447" y="2171"/>
                    </a:lnTo>
                    <a:lnTo>
                      <a:pt x="1544" y="2127"/>
                    </a:lnTo>
                    <a:lnTo>
                      <a:pt x="1641" y="2083"/>
                    </a:lnTo>
                    <a:lnTo>
                      <a:pt x="1729" y="2030"/>
                    </a:lnTo>
                    <a:lnTo>
                      <a:pt x="1817" y="1959"/>
                    </a:lnTo>
                    <a:lnTo>
                      <a:pt x="1897" y="1888"/>
                    </a:lnTo>
                    <a:lnTo>
                      <a:pt x="1967" y="1809"/>
                    </a:lnTo>
                    <a:lnTo>
                      <a:pt x="2029" y="1730"/>
                    </a:lnTo>
                    <a:lnTo>
                      <a:pt x="2082" y="1633"/>
                    </a:lnTo>
                    <a:lnTo>
                      <a:pt x="2126" y="1535"/>
                    </a:lnTo>
                    <a:lnTo>
                      <a:pt x="2170" y="1430"/>
                    </a:lnTo>
                    <a:lnTo>
                      <a:pt x="2197" y="1324"/>
                    </a:lnTo>
                    <a:lnTo>
                      <a:pt x="2214" y="1218"/>
                    </a:lnTo>
                    <a:lnTo>
                      <a:pt x="2214" y="1103"/>
                    </a:lnTo>
                    <a:lnTo>
                      <a:pt x="2214" y="1103"/>
                    </a:lnTo>
                    <a:lnTo>
                      <a:pt x="2214" y="988"/>
                    </a:lnTo>
                    <a:lnTo>
                      <a:pt x="2197" y="882"/>
                    </a:lnTo>
                    <a:lnTo>
                      <a:pt x="2170" y="777"/>
                    </a:lnTo>
                    <a:lnTo>
                      <a:pt x="2126" y="679"/>
                    </a:lnTo>
                    <a:lnTo>
                      <a:pt x="2082" y="582"/>
                    </a:lnTo>
                    <a:lnTo>
                      <a:pt x="2029" y="485"/>
                    </a:lnTo>
                    <a:lnTo>
                      <a:pt x="1967" y="406"/>
                    </a:lnTo>
                    <a:lnTo>
                      <a:pt x="1906" y="327"/>
                    </a:lnTo>
                    <a:lnTo>
                      <a:pt x="1906" y="327"/>
                    </a:lnTo>
                    <a:lnTo>
                      <a:pt x="1826" y="256"/>
                    </a:lnTo>
                    <a:lnTo>
                      <a:pt x="1738" y="194"/>
                    </a:lnTo>
                    <a:lnTo>
                      <a:pt x="1641" y="132"/>
                    </a:lnTo>
                    <a:lnTo>
                      <a:pt x="1544" y="88"/>
                    </a:lnTo>
                    <a:lnTo>
                      <a:pt x="1438" y="53"/>
                    </a:lnTo>
                    <a:lnTo>
                      <a:pt x="1332" y="26"/>
                    </a:lnTo>
                    <a:lnTo>
                      <a:pt x="1226" y="9"/>
                    </a:lnTo>
                    <a:lnTo>
                      <a:pt x="1111" y="0"/>
                    </a:lnTo>
                    <a:lnTo>
                      <a:pt x="1111" y="0"/>
                    </a:lnTo>
                    <a:lnTo>
                      <a:pt x="997" y="9"/>
                    </a:lnTo>
                    <a:lnTo>
                      <a:pt x="891" y="18"/>
                    </a:lnTo>
                    <a:lnTo>
                      <a:pt x="785" y="53"/>
                    </a:lnTo>
                    <a:lnTo>
                      <a:pt x="679" y="88"/>
                    </a:lnTo>
                    <a:lnTo>
                      <a:pt x="582" y="132"/>
                    </a:lnTo>
                    <a:lnTo>
                      <a:pt x="494" y="185"/>
                    </a:lnTo>
                    <a:lnTo>
                      <a:pt x="406" y="247"/>
                    </a:lnTo>
                    <a:lnTo>
                      <a:pt x="326" y="318"/>
                    </a:lnTo>
                    <a:lnTo>
                      <a:pt x="256" y="397"/>
                    </a:lnTo>
                    <a:lnTo>
                      <a:pt x="185" y="485"/>
                    </a:lnTo>
                    <a:lnTo>
                      <a:pt x="132" y="574"/>
                    </a:lnTo>
                    <a:lnTo>
                      <a:pt x="88" y="671"/>
                    </a:lnTo>
                    <a:lnTo>
                      <a:pt x="44" y="777"/>
                    </a:lnTo>
                    <a:lnTo>
                      <a:pt x="17" y="882"/>
                    </a:lnTo>
                    <a:lnTo>
                      <a:pt x="0" y="988"/>
                    </a:lnTo>
                    <a:lnTo>
                      <a:pt x="0" y="1103"/>
                    </a:lnTo>
                    <a:lnTo>
                      <a:pt x="0" y="1103"/>
                    </a:lnTo>
                    <a:lnTo>
                      <a:pt x="0" y="1218"/>
                    </a:lnTo>
                    <a:lnTo>
                      <a:pt x="17" y="1332"/>
                    </a:lnTo>
                    <a:lnTo>
                      <a:pt x="44" y="1438"/>
                    </a:lnTo>
                    <a:lnTo>
                      <a:pt x="88" y="1535"/>
                    </a:lnTo>
                    <a:lnTo>
                      <a:pt x="132" y="1633"/>
                    </a:lnTo>
                    <a:lnTo>
                      <a:pt x="185" y="1730"/>
                    </a:lnTo>
                    <a:lnTo>
                      <a:pt x="256" y="1818"/>
                    </a:lnTo>
                    <a:lnTo>
                      <a:pt x="326" y="1888"/>
                    </a:lnTo>
                    <a:lnTo>
                      <a:pt x="326" y="1888"/>
                    </a:lnTo>
                    <a:lnTo>
                      <a:pt x="406" y="1968"/>
                    </a:lnTo>
                    <a:lnTo>
                      <a:pt x="485" y="2030"/>
                    </a:lnTo>
                    <a:lnTo>
                      <a:pt x="582" y="2083"/>
                    </a:lnTo>
                    <a:lnTo>
                      <a:pt x="679" y="2127"/>
                    </a:lnTo>
                    <a:lnTo>
                      <a:pt x="776" y="2171"/>
                    </a:lnTo>
                    <a:lnTo>
                      <a:pt x="882" y="2197"/>
                    </a:lnTo>
                    <a:lnTo>
                      <a:pt x="997" y="2215"/>
                    </a:lnTo>
                    <a:lnTo>
                      <a:pt x="1111" y="221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70" name="Freeform 7">
                <a:extLst>
                  <a:ext uri="{FF2B5EF4-FFF2-40B4-BE49-F238E27FC236}">
                    <a16:creationId xmlns:a16="http://schemas.microsoft.com/office/drawing/2014/main" id="{EBFD7A17-52C5-CD4F-81CD-B6BFF518BFFC}"/>
                  </a:ext>
                </a:extLst>
              </p:cNvPr>
              <p:cNvSpPr>
                <a:spLocks noChangeArrowheads="1"/>
              </p:cNvSpPr>
              <p:nvPr/>
            </p:nvSpPr>
            <p:spPr bwMode="auto">
              <a:xfrm>
                <a:off x="1754188" y="2087563"/>
                <a:ext cx="798512" cy="798512"/>
              </a:xfrm>
              <a:custGeom>
                <a:avLst/>
                <a:gdLst>
                  <a:gd name="T0" fmla="*/ 2215 w 2216"/>
                  <a:gd name="T1" fmla="*/ 1103 h 2216"/>
                  <a:gd name="T2" fmla="*/ 2197 w 2216"/>
                  <a:gd name="T3" fmla="*/ 883 h 2216"/>
                  <a:gd name="T4" fmla="*/ 2135 w 2216"/>
                  <a:gd name="T5" fmla="*/ 671 h 2216"/>
                  <a:gd name="T6" fmla="*/ 2038 w 2216"/>
                  <a:gd name="T7" fmla="*/ 486 h 2216"/>
                  <a:gd name="T8" fmla="*/ 1906 w 2216"/>
                  <a:gd name="T9" fmla="*/ 327 h 2216"/>
                  <a:gd name="T10" fmla="*/ 1827 w 2216"/>
                  <a:gd name="T11" fmla="*/ 247 h 2216"/>
                  <a:gd name="T12" fmla="*/ 1641 w 2216"/>
                  <a:gd name="T13" fmla="*/ 133 h 2216"/>
                  <a:gd name="T14" fmla="*/ 1438 w 2216"/>
                  <a:gd name="T15" fmla="*/ 44 h 2216"/>
                  <a:gd name="T16" fmla="*/ 1227 w 2216"/>
                  <a:gd name="T17" fmla="*/ 0 h 2216"/>
                  <a:gd name="T18" fmla="*/ 1112 w 2216"/>
                  <a:gd name="T19" fmla="*/ 0 h 2216"/>
                  <a:gd name="T20" fmla="*/ 891 w 2216"/>
                  <a:gd name="T21" fmla="*/ 18 h 2216"/>
                  <a:gd name="T22" fmla="*/ 679 w 2216"/>
                  <a:gd name="T23" fmla="*/ 80 h 2216"/>
                  <a:gd name="T24" fmla="*/ 494 w 2216"/>
                  <a:gd name="T25" fmla="*/ 186 h 2216"/>
                  <a:gd name="T26" fmla="*/ 326 w 2216"/>
                  <a:gd name="T27" fmla="*/ 318 h 2216"/>
                  <a:gd name="T28" fmla="*/ 185 w 2216"/>
                  <a:gd name="T29" fmla="*/ 477 h 2216"/>
                  <a:gd name="T30" fmla="*/ 88 w 2216"/>
                  <a:gd name="T31" fmla="*/ 671 h 2216"/>
                  <a:gd name="T32" fmla="*/ 18 w 2216"/>
                  <a:gd name="T33" fmla="*/ 874 h 2216"/>
                  <a:gd name="T34" fmla="*/ 0 w 2216"/>
                  <a:gd name="T35" fmla="*/ 1103 h 2216"/>
                  <a:gd name="T36" fmla="*/ 0 w 2216"/>
                  <a:gd name="T37" fmla="*/ 1218 h 2216"/>
                  <a:gd name="T38" fmla="*/ 44 w 2216"/>
                  <a:gd name="T39" fmla="*/ 1439 h 2216"/>
                  <a:gd name="T40" fmla="*/ 132 w 2216"/>
                  <a:gd name="T41" fmla="*/ 1633 h 2216"/>
                  <a:gd name="T42" fmla="*/ 256 w 2216"/>
                  <a:gd name="T43" fmla="*/ 1809 h 2216"/>
                  <a:gd name="T44" fmla="*/ 335 w 2216"/>
                  <a:gd name="T45" fmla="*/ 1889 h 2216"/>
                  <a:gd name="T46" fmla="*/ 503 w 2216"/>
                  <a:gd name="T47" fmla="*/ 2021 h 2216"/>
                  <a:gd name="T48" fmla="*/ 688 w 2216"/>
                  <a:gd name="T49" fmla="*/ 2127 h 2216"/>
                  <a:gd name="T50" fmla="*/ 891 w 2216"/>
                  <a:gd name="T51" fmla="*/ 2189 h 2216"/>
                  <a:gd name="T52" fmla="*/ 1112 w 2216"/>
                  <a:gd name="T53" fmla="*/ 2215 h 2216"/>
                  <a:gd name="T54" fmla="*/ 1227 w 2216"/>
                  <a:gd name="T55" fmla="*/ 2206 h 2216"/>
                  <a:gd name="T56" fmla="*/ 1447 w 2216"/>
                  <a:gd name="T57" fmla="*/ 2162 h 2216"/>
                  <a:gd name="T58" fmla="*/ 1641 w 2216"/>
                  <a:gd name="T59" fmla="*/ 2083 h 2216"/>
                  <a:gd name="T60" fmla="*/ 1818 w 2216"/>
                  <a:gd name="T61" fmla="*/ 1959 h 2216"/>
                  <a:gd name="T62" fmla="*/ 1968 w 2216"/>
                  <a:gd name="T63" fmla="*/ 1809 h 2216"/>
                  <a:gd name="T64" fmla="*/ 2082 w 2216"/>
                  <a:gd name="T65" fmla="*/ 1633 h 2216"/>
                  <a:gd name="T66" fmla="*/ 2171 w 2216"/>
                  <a:gd name="T67" fmla="*/ 1430 h 2216"/>
                  <a:gd name="T68" fmla="*/ 2206 w 2216"/>
                  <a:gd name="T69" fmla="*/ 1218 h 2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216" h="2216">
                    <a:moveTo>
                      <a:pt x="2215" y="1103"/>
                    </a:moveTo>
                    <a:lnTo>
                      <a:pt x="2215" y="1103"/>
                    </a:lnTo>
                    <a:lnTo>
                      <a:pt x="2215" y="989"/>
                    </a:lnTo>
                    <a:lnTo>
                      <a:pt x="2197" y="883"/>
                    </a:lnTo>
                    <a:lnTo>
                      <a:pt x="2171" y="777"/>
                    </a:lnTo>
                    <a:lnTo>
                      <a:pt x="2135" y="671"/>
                    </a:lnTo>
                    <a:lnTo>
                      <a:pt x="2091" y="574"/>
                    </a:lnTo>
                    <a:lnTo>
                      <a:pt x="2038" y="486"/>
                    </a:lnTo>
                    <a:lnTo>
                      <a:pt x="1977" y="397"/>
                    </a:lnTo>
                    <a:lnTo>
                      <a:pt x="1906" y="327"/>
                    </a:lnTo>
                    <a:lnTo>
                      <a:pt x="1906" y="327"/>
                    </a:lnTo>
                    <a:lnTo>
                      <a:pt x="1827" y="247"/>
                    </a:lnTo>
                    <a:lnTo>
                      <a:pt x="1738" y="186"/>
                    </a:lnTo>
                    <a:lnTo>
                      <a:pt x="1641" y="133"/>
                    </a:lnTo>
                    <a:lnTo>
                      <a:pt x="1544" y="88"/>
                    </a:lnTo>
                    <a:lnTo>
                      <a:pt x="1438" y="44"/>
                    </a:lnTo>
                    <a:lnTo>
                      <a:pt x="1332" y="18"/>
                    </a:lnTo>
                    <a:lnTo>
                      <a:pt x="1227" y="0"/>
                    </a:lnTo>
                    <a:lnTo>
                      <a:pt x="1112" y="0"/>
                    </a:lnTo>
                    <a:lnTo>
                      <a:pt x="1112" y="0"/>
                    </a:lnTo>
                    <a:lnTo>
                      <a:pt x="997" y="0"/>
                    </a:lnTo>
                    <a:lnTo>
                      <a:pt x="891" y="18"/>
                    </a:lnTo>
                    <a:lnTo>
                      <a:pt x="785" y="44"/>
                    </a:lnTo>
                    <a:lnTo>
                      <a:pt x="679" y="80"/>
                    </a:lnTo>
                    <a:lnTo>
                      <a:pt x="582" y="133"/>
                    </a:lnTo>
                    <a:lnTo>
                      <a:pt x="494" y="186"/>
                    </a:lnTo>
                    <a:lnTo>
                      <a:pt x="406" y="247"/>
                    </a:lnTo>
                    <a:lnTo>
                      <a:pt x="326" y="318"/>
                    </a:lnTo>
                    <a:lnTo>
                      <a:pt x="256" y="397"/>
                    </a:lnTo>
                    <a:lnTo>
                      <a:pt x="185" y="477"/>
                    </a:lnTo>
                    <a:lnTo>
                      <a:pt x="132" y="574"/>
                    </a:lnTo>
                    <a:lnTo>
                      <a:pt x="88" y="671"/>
                    </a:lnTo>
                    <a:lnTo>
                      <a:pt x="44" y="768"/>
                    </a:lnTo>
                    <a:lnTo>
                      <a:pt x="18" y="874"/>
                    </a:lnTo>
                    <a:lnTo>
                      <a:pt x="0" y="989"/>
                    </a:lnTo>
                    <a:lnTo>
                      <a:pt x="0" y="1103"/>
                    </a:lnTo>
                    <a:lnTo>
                      <a:pt x="0" y="1103"/>
                    </a:lnTo>
                    <a:lnTo>
                      <a:pt x="0" y="1218"/>
                    </a:lnTo>
                    <a:lnTo>
                      <a:pt x="18" y="1324"/>
                    </a:lnTo>
                    <a:lnTo>
                      <a:pt x="44" y="1439"/>
                    </a:lnTo>
                    <a:lnTo>
                      <a:pt x="88" y="1536"/>
                    </a:lnTo>
                    <a:lnTo>
                      <a:pt x="132" y="1633"/>
                    </a:lnTo>
                    <a:lnTo>
                      <a:pt x="194" y="1730"/>
                    </a:lnTo>
                    <a:lnTo>
                      <a:pt x="256" y="1809"/>
                    </a:lnTo>
                    <a:lnTo>
                      <a:pt x="335" y="1889"/>
                    </a:lnTo>
                    <a:lnTo>
                      <a:pt x="335" y="1889"/>
                    </a:lnTo>
                    <a:lnTo>
                      <a:pt x="415" y="1959"/>
                    </a:lnTo>
                    <a:lnTo>
                      <a:pt x="503" y="2021"/>
                    </a:lnTo>
                    <a:lnTo>
                      <a:pt x="591" y="2083"/>
                    </a:lnTo>
                    <a:lnTo>
                      <a:pt x="688" y="2127"/>
                    </a:lnTo>
                    <a:lnTo>
                      <a:pt x="785" y="2162"/>
                    </a:lnTo>
                    <a:lnTo>
                      <a:pt x="891" y="2189"/>
                    </a:lnTo>
                    <a:lnTo>
                      <a:pt x="997" y="2206"/>
                    </a:lnTo>
                    <a:lnTo>
                      <a:pt x="1112" y="2215"/>
                    </a:lnTo>
                    <a:lnTo>
                      <a:pt x="1112" y="2215"/>
                    </a:lnTo>
                    <a:lnTo>
                      <a:pt x="1227" y="2206"/>
                    </a:lnTo>
                    <a:lnTo>
                      <a:pt x="1332" y="2189"/>
                    </a:lnTo>
                    <a:lnTo>
                      <a:pt x="1447" y="2162"/>
                    </a:lnTo>
                    <a:lnTo>
                      <a:pt x="1544" y="2127"/>
                    </a:lnTo>
                    <a:lnTo>
                      <a:pt x="1641" y="2083"/>
                    </a:lnTo>
                    <a:lnTo>
                      <a:pt x="1729" y="2021"/>
                    </a:lnTo>
                    <a:lnTo>
                      <a:pt x="1818" y="1959"/>
                    </a:lnTo>
                    <a:lnTo>
                      <a:pt x="1897" y="1889"/>
                    </a:lnTo>
                    <a:lnTo>
                      <a:pt x="1968" y="1809"/>
                    </a:lnTo>
                    <a:lnTo>
                      <a:pt x="2029" y="1721"/>
                    </a:lnTo>
                    <a:lnTo>
                      <a:pt x="2082" y="1633"/>
                    </a:lnTo>
                    <a:lnTo>
                      <a:pt x="2127" y="1536"/>
                    </a:lnTo>
                    <a:lnTo>
                      <a:pt x="2171" y="1430"/>
                    </a:lnTo>
                    <a:lnTo>
                      <a:pt x="2197" y="1324"/>
                    </a:lnTo>
                    <a:lnTo>
                      <a:pt x="2206" y="1218"/>
                    </a:lnTo>
                    <a:lnTo>
                      <a:pt x="2215" y="1103"/>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71" name="Freeform 8">
                <a:extLst>
                  <a:ext uri="{FF2B5EF4-FFF2-40B4-BE49-F238E27FC236}">
                    <a16:creationId xmlns:a16="http://schemas.microsoft.com/office/drawing/2014/main" id="{077DEE6A-027E-4B4B-9C22-DDEB9E8FCBC3}"/>
                  </a:ext>
                </a:extLst>
              </p:cNvPr>
              <p:cNvSpPr>
                <a:spLocks noChangeArrowheads="1"/>
              </p:cNvSpPr>
              <p:nvPr/>
            </p:nvSpPr>
            <p:spPr bwMode="auto">
              <a:xfrm>
                <a:off x="1890713" y="3359150"/>
                <a:ext cx="798512" cy="796925"/>
              </a:xfrm>
              <a:custGeom>
                <a:avLst/>
                <a:gdLst>
                  <a:gd name="T0" fmla="*/ 1112 w 2216"/>
                  <a:gd name="T1" fmla="*/ 0 h 2215"/>
                  <a:gd name="T2" fmla="*/ 892 w 2216"/>
                  <a:gd name="T3" fmla="*/ 18 h 2215"/>
                  <a:gd name="T4" fmla="*/ 680 w 2216"/>
                  <a:gd name="T5" fmla="*/ 88 h 2215"/>
                  <a:gd name="T6" fmla="*/ 495 w 2216"/>
                  <a:gd name="T7" fmla="*/ 185 h 2215"/>
                  <a:gd name="T8" fmla="*/ 327 w 2216"/>
                  <a:gd name="T9" fmla="*/ 318 h 2215"/>
                  <a:gd name="T10" fmla="*/ 195 w 2216"/>
                  <a:gd name="T11" fmla="*/ 485 h 2215"/>
                  <a:gd name="T12" fmla="*/ 89 w 2216"/>
                  <a:gd name="T13" fmla="*/ 671 h 2215"/>
                  <a:gd name="T14" fmla="*/ 27 w 2216"/>
                  <a:gd name="T15" fmla="*/ 882 h 2215"/>
                  <a:gd name="T16" fmla="*/ 0 w 2216"/>
                  <a:gd name="T17" fmla="*/ 1103 h 2215"/>
                  <a:gd name="T18" fmla="*/ 9 w 2216"/>
                  <a:gd name="T19" fmla="*/ 1218 h 2215"/>
                  <a:gd name="T20" fmla="*/ 53 w 2216"/>
                  <a:gd name="T21" fmla="*/ 1437 h 2215"/>
                  <a:gd name="T22" fmla="*/ 142 w 2216"/>
                  <a:gd name="T23" fmla="*/ 1640 h 2215"/>
                  <a:gd name="T24" fmla="*/ 265 w 2216"/>
                  <a:gd name="T25" fmla="*/ 1817 h 2215"/>
                  <a:gd name="T26" fmla="*/ 336 w 2216"/>
                  <a:gd name="T27" fmla="*/ 1887 h 2215"/>
                  <a:gd name="T28" fmla="*/ 503 w 2216"/>
                  <a:gd name="T29" fmla="*/ 2029 h 2215"/>
                  <a:gd name="T30" fmla="*/ 689 w 2216"/>
                  <a:gd name="T31" fmla="*/ 2126 h 2215"/>
                  <a:gd name="T32" fmla="*/ 892 w 2216"/>
                  <a:gd name="T33" fmla="*/ 2196 h 2215"/>
                  <a:gd name="T34" fmla="*/ 1112 w 2216"/>
                  <a:gd name="T35" fmla="*/ 2214 h 2215"/>
                  <a:gd name="T36" fmla="*/ 1227 w 2216"/>
                  <a:gd name="T37" fmla="*/ 2214 h 2215"/>
                  <a:gd name="T38" fmla="*/ 1448 w 2216"/>
                  <a:gd name="T39" fmla="*/ 2170 h 2215"/>
                  <a:gd name="T40" fmla="*/ 1642 w 2216"/>
                  <a:gd name="T41" fmla="*/ 2081 h 2215"/>
                  <a:gd name="T42" fmla="*/ 1818 w 2216"/>
                  <a:gd name="T43" fmla="*/ 1958 h 2215"/>
                  <a:gd name="T44" fmla="*/ 1968 w 2216"/>
                  <a:gd name="T45" fmla="*/ 1808 h 2215"/>
                  <a:gd name="T46" fmla="*/ 2083 w 2216"/>
                  <a:gd name="T47" fmla="*/ 1631 h 2215"/>
                  <a:gd name="T48" fmla="*/ 2171 w 2216"/>
                  <a:gd name="T49" fmla="*/ 1428 h 2215"/>
                  <a:gd name="T50" fmla="*/ 2215 w 2216"/>
                  <a:gd name="T51" fmla="*/ 1218 h 2215"/>
                  <a:gd name="T52" fmla="*/ 2215 w 2216"/>
                  <a:gd name="T53" fmla="*/ 1103 h 2215"/>
                  <a:gd name="T54" fmla="*/ 2198 w 2216"/>
                  <a:gd name="T55" fmla="*/ 882 h 2215"/>
                  <a:gd name="T56" fmla="*/ 2136 w 2216"/>
                  <a:gd name="T57" fmla="*/ 679 h 2215"/>
                  <a:gd name="T58" fmla="*/ 2039 w 2216"/>
                  <a:gd name="T59" fmla="*/ 485 h 2215"/>
                  <a:gd name="T60" fmla="*/ 1906 w 2216"/>
                  <a:gd name="T61" fmla="*/ 326 h 2215"/>
                  <a:gd name="T62" fmla="*/ 1827 w 2216"/>
                  <a:gd name="T63" fmla="*/ 256 h 2215"/>
                  <a:gd name="T64" fmla="*/ 1650 w 2216"/>
                  <a:gd name="T65" fmla="*/ 132 h 2215"/>
                  <a:gd name="T66" fmla="*/ 1448 w 2216"/>
                  <a:gd name="T67" fmla="*/ 53 h 2215"/>
                  <a:gd name="T68" fmla="*/ 1227 w 2216"/>
                  <a:gd name="T69" fmla="*/ 9 h 2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216" h="2215">
                    <a:moveTo>
                      <a:pt x="1112" y="0"/>
                    </a:moveTo>
                    <a:lnTo>
                      <a:pt x="1112" y="0"/>
                    </a:lnTo>
                    <a:lnTo>
                      <a:pt x="998" y="9"/>
                    </a:lnTo>
                    <a:lnTo>
                      <a:pt x="892" y="18"/>
                    </a:lnTo>
                    <a:lnTo>
                      <a:pt x="786" y="53"/>
                    </a:lnTo>
                    <a:lnTo>
                      <a:pt x="680" y="88"/>
                    </a:lnTo>
                    <a:lnTo>
                      <a:pt x="583" y="132"/>
                    </a:lnTo>
                    <a:lnTo>
                      <a:pt x="495" y="185"/>
                    </a:lnTo>
                    <a:lnTo>
                      <a:pt x="406" y="247"/>
                    </a:lnTo>
                    <a:lnTo>
                      <a:pt x="327" y="318"/>
                    </a:lnTo>
                    <a:lnTo>
                      <a:pt x="256" y="397"/>
                    </a:lnTo>
                    <a:lnTo>
                      <a:pt x="195" y="485"/>
                    </a:lnTo>
                    <a:lnTo>
                      <a:pt x="133" y="574"/>
                    </a:lnTo>
                    <a:lnTo>
                      <a:pt x="89" y="671"/>
                    </a:lnTo>
                    <a:lnTo>
                      <a:pt x="53" y="776"/>
                    </a:lnTo>
                    <a:lnTo>
                      <a:pt x="27" y="882"/>
                    </a:lnTo>
                    <a:lnTo>
                      <a:pt x="9" y="988"/>
                    </a:lnTo>
                    <a:lnTo>
                      <a:pt x="0" y="1103"/>
                    </a:lnTo>
                    <a:lnTo>
                      <a:pt x="0" y="1103"/>
                    </a:lnTo>
                    <a:lnTo>
                      <a:pt x="9" y="1218"/>
                    </a:lnTo>
                    <a:lnTo>
                      <a:pt x="27" y="1331"/>
                    </a:lnTo>
                    <a:lnTo>
                      <a:pt x="53" y="1437"/>
                    </a:lnTo>
                    <a:lnTo>
                      <a:pt x="89" y="1543"/>
                    </a:lnTo>
                    <a:lnTo>
                      <a:pt x="142" y="1640"/>
                    </a:lnTo>
                    <a:lnTo>
                      <a:pt x="195" y="1729"/>
                    </a:lnTo>
                    <a:lnTo>
                      <a:pt x="265" y="1817"/>
                    </a:lnTo>
                    <a:lnTo>
                      <a:pt x="336" y="1887"/>
                    </a:lnTo>
                    <a:lnTo>
                      <a:pt x="336" y="1887"/>
                    </a:lnTo>
                    <a:lnTo>
                      <a:pt x="415" y="1967"/>
                    </a:lnTo>
                    <a:lnTo>
                      <a:pt x="503" y="2029"/>
                    </a:lnTo>
                    <a:lnTo>
                      <a:pt x="592" y="2081"/>
                    </a:lnTo>
                    <a:lnTo>
                      <a:pt x="689" y="2126"/>
                    </a:lnTo>
                    <a:lnTo>
                      <a:pt x="786" y="2170"/>
                    </a:lnTo>
                    <a:lnTo>
                      <a:pt x="892" y="2196"/>
                    </a:lnTo>
                    <a:lnTo>
                      <a:pt x="1006" y="2214"/>
                    </a:lnTo>
                    <a:lnTo>
                      <a:pt x="1112" y="2214"/>
                    </a:lnTo>
                    <a:lnTo>
                      <a:pt x="1112" y="2214"/>
                    </a:lnTo>
                    <a:lnTo>
                      <a:pt x="1227" y="2214"/>
                    </a:lnTo>
                    <a:lnTo>
                      <a:pt x="1342" y="2196"/>
                    </a:lnTo>
                    <a:lnTo>
                      <a:pt x="1448" y="2170"/>
                    </a:lnTo>
                    <a:lnTo>
                      <a:pt x="1545" y="2126"/>
                    </a:lnTo>
                    <a:lnTo>
                      <a:pt x="1642" y="2081"/>
                    </a:lnTo>
                    <a:lnTo>
                      <a:pt x="1730" y="2029"/>
                    </a:lnTo>
                    <a:lnTo>
                      <a:pt x="1818" y="1958"/>
                    </a:lnTo>
                    <a:lnTo>
                      <a:pt x="1898" y="1887"/>
                    </a:lnTo>
                    <a:lnTo>
                      <a:pt x="1968" y="1808"/>
                    </a:lnTo>
                    <a:lnTo>
                      <a:pt x="2030" y="1729"/>
                    </a:lnTo>
                    <a:lnTo>
                      <a:pt x="2083" y="1631"/>
                    </a:lnTo>
                    <a:lnTo>
                      <a:pt x="2136" y="1534"/>
                    </a:lnTo>
                    <a:lnTo>
                      <a:pt x="2171" y="1428"/>
                    </a:lnTo>
                    <a:lnTo>
                      <a:pt x="2198" y="1323"/>
                    </a:lnTo>
                    <a:lnTo>
                      <a:pt x="2215" y="1218"/>
                    </a:lnTo>
                    <a:lnTo>
                      <a:pt x="2215" y="1103"/>
                    </a:lnTo>
                    <a:lnTo>
                      <a:pt x="2215" y="1103"/>
                    </a:lnTo>
                    <a:lnTo>
                      <a:pt x="2215" y="988"/>
                    </a:lnTo>
                    <a:lnTo>
                      <a:pt x="2198" y="882"/>
                    </a:lnTo>
                    <a:lnTo>
                      <a:pt x="2171" y="776"/>
                    </a:lnTo>
                    <a:lnTo>
                      <a:pt x="2136" y="679"/>
                    </a:lnTo>
                    <a:lnTo>
                      <a:pt x="2092" y="582"/>
                    </a:lnTo>
                    <a:lnTo>
                      <a:pt x="2039" y="485"/>
                    </a:lnTo>
                    <a:lnTo>
                      <a:pt x="1977" y="406"/>
                    </a:lnTo>
                    <a:lnTo>
                      <a:pt x="1906" y="326"/>
                    </a:lnTo>
                    <a:lnTo>
                      <a:pt x="1906" y="326"/>
                    </a:lnTo>
                    <a:lnTo>
                      <a:pt x="1827" y="256"/>
                    </a:lnTo>
                    <a:lnTo>
                      <a:pt x="1739" y="194"/>
                    </a:lnTo>
                    <a:lnTo>
                      <a:pt x="1650" y="132"/>
                    </a:lnTo>
                    <a:lnTo>
                      <a:pt x="1545" y="88"/>
                    </a:lnTo>
                    <a:lnTo>
                      <a:pt x="1448" y="53"/>
                    </a:lnTo>
                    <a:lnTo>
                      <a:pt x="1342" y="26"/>
                    </a:lnTo>
                    <a:lnTo>
                      <a:pt x="1227" y="9"/>
                    </a:lnTo>
                    <a:lnTo>
                      <a:pt x="1112"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72" name="Freeform 9">
                <a:extLst>
                  <a:ext uri="{FF2B5EF4-FFF2-40B4-BE49-F238E27FC236}">
                    <a16:creationId xmlns:a16="http://schemas.microsoft.com/office/drawing/2014/main" id="{0E2C4777-92C5-B449-A135-7E6038AE33BC}"/>
                  </a:ext>
                </a:extLst>
              </p:cNvPr>
              <p:cNvSpPr>
                <a:spLocks noChangeArrowheads="1"/>
              </p:cNvSpPr>
              <p:nvPr/>
            </p:nvSpPr>
            <p:spPr bwMode="auto">
              <a:xfrm>
                <a:off x="3176588" y="989013"/>
                <a:ext cx="798512" cy="798512"/>
              </a:xfrm>
              <a:custGeom>
                <a:avLst/>
                <a:gdLst>
                  <a:gd name="T0" fmla="*/ 335 w 2216"/>
                  <a:gd name="T1" fmla="*/ 1888 h 2216"/>
                  <a:gd name="T2" fmla="*/ 494 w 2216"/>
                  <a:gd name="T3" fmla="*/ 2030 h 2216"/>
                  <a:gd name="T4" fmla="*/ 688 w 2216"/>
                  <a:gd name="T5" fmla="*/ 2127 h 2216"/>
                  <a:gd name="T6" fmla="*/ 891 w 2216"/>
                  <a:gd name="T7" fmla="*/ 2197 h 2216"/>
                  <a:gd name="T8" fmla="*/ 1112 w 2216"/>
                  <a:gd name="T9" fmla="*/ 2215 h 2216"/>
                  <a:gd name="T10" fmla="*/ 1227 w 2216"/>
                  <a:gd name="T11" fmla="*/ 2215 h 2216"/>
                  <a:gd name="T12" fmla="*/ 1438 w 2216"/>
                  <a:gd name="T13" fmla="*/ 2171 h 2216"/>
                  <a:gd name="T14" fmla="*/ 1641 w 2216"/>
                  <a:gd name="T15" fmla="*/ 2083 h 2216"/>
                  <a:gd name="T16" fmla="*/ 1818 w 2216"/>
                  <a:gd name="T17" fmla="*/ 1959 h 2216"/>
                  <a:gd name="T18" fmla="*/ 1968 w 2216"/>
                  <a:gd name="T19" fmla="*/ 1809 h 2216"/>
                  <a:gd name="T20" fmla="*/ 2082 w 2216"/>
                  <a:gd name="T21" fmla="*/ 1633 h 2216"/>
                  <a:gd name="T22" fmla="*/ 2162 w 2216"/>
                  <a:gd name="T23" fmla="*/ 1430 h 2216"/>
                  <a:gd name="T24" fmla="*/ 2206 w 2216"/>
                  <a:gd name="T25" fmla="*/ 1218 h 2216"/>
                  <a:gd name="T26" fmla="*/ 2215 w 2216"/>
                  <a:gd name="T27" fmla="*/ 1103 h 2216"/>
                  <a:gd name="T28" fmla="*/ 2197 w 2216"/>
                  <a:gd name="T29" fmla="*/ 882 h 2216"/>
                  <a:gd name="T30" fmla="*/ 2135 w 2216"/>
                  <a:gd name="T31" fmla="*/ 679 h 2216"/>
                  <a:gd name="T32" fmla="*/ 2038 w 2216"/>
                  <a:gd name="T33" fmla="*/ 485 h 2216"/>
                  <a:gd name="T34" fmla="*/ 1897 w 2216"/>
                  <a:gd name="T35" fmla="*/ 327 h 2216"/>
                  <a:gd name="T36" fmla="*/ 1827 w 2216"/>
                  <a:gd name="T37" fmla="*/ 256 h 2216"/>
                  <a:gd name="T38" fmla="*/ 1641 w 2216"/>
                  <a:gd name="T39" fmla="*/ 132 h 2216"/>
                  <a:gd name="T40" fmla="*/ 1447 w 2216"/>
                  <a:gd name="T41" fmla="*/ 53 h 2216"/>
                  <a:gd name="T42" fmla="*/ 1227 w 2216"/>
                  <a:gd name="T43" fmla="*/ 9 h 2216"/>
                  <a:gd name="T44" fmla="*/ 1112 w 2216"/>
                  <a:gd name="T45" fmla="*/ 0 h 2216"/>
                  <a:gd name="T46" fmla="*/ 891 w 2216"/>
                  <a:gd name="T47" fmla="*/ 18 h 2216"/>
                  <a:gd name="T48" fmla="*/ 679 w 2216"/>
                  <a:gd name="T49" fmla="*/ 88 h 2216"/>
                  <a:gd name="T50" fmla="*/ 485 w 2216"/>
                  <a:gd name="T51" fmla="*/ 185 h 2216"/>
                  <a:gd name="T52" fmla="*/ 327 w 2216"/>
                  <a:gd name="T53" fmla="*/ 318 h 2216"/>
                  <a:gd name="T54" fmla="*/ 185 w 2216"/>
                  <a:gd name="T55" fmla="*/ 485 h 2216"/>
                  <a:gd name="T56" fmla="*/ 79 w 2216"/>
                  <a:gd name="T57" fmla="*/ 671 h 2216"/>
                  <a:gd name="T58" fmla="*/ 18 w 2216"/>
                  <a:gd name="T59" fmla="*/ 882 h 2216"/>
                  <a:gd name="T60" fmla="*/ 0 w 2216"/>
                  <a:gd name="T61" fmla="*/ 1103 h 2216"/>
                  <a:gd name="T62" fmla="*/ 0 w 2216"/>
                  <a:gd name="T63" fmla="*/ 1218 h 2216"/>
                  <a:gd name="T64" fmla="*/ 44 w 2216"/>
                  <a:gd name="T65" fmla="*/ 1438 h 2216"/>
                  <a:gd name="T66" fmla="*/ 132 w 2216"/>
                  <a:gd name="T67" fmla="*/ 1633 h 2216"/>
                  <a:gd name="T68" fmla="*/ 256 w 2216"/>
                  <a:gd name="T69" fmla="*/ 1818 h 2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216" h="2216">
                    <a:moveTo>
                      <a:pt x="335" y="1888"/>
                    </a:moveTo>
                    <a:lnTo>
                      <a:pt x="335" y="1888"/>
                    </a:lnTo>
                    <a:lnTo>
                      <a:pt x="415" y="1968"/>
                    </a:lnTo>
                    <a:lnTo>
                      <a:pt x="494" y="2030"/>
                    </a:lnTo>
                    <a:lnTo>
                      <a:pt x="591" y="2083"/>
                    </a:lnTo>
                    <a:lnTo>
                      <a:pt x="688" y="2127"/>
                    </a:lnTo>
                    <a:lnTo>
                      <a:pt x="785" y="2171"/>
                    </a:lnTo>
                    <a:lnTo>
                      <a:pt x="891" y="2197"/>
                    </a:lnTo>
                    <a:lnTo>
                      <a:pt x="997" y="2215"/>
                    </a:lnTo>
                    <a:lnTo>
                      <a:pt x="1112" y="2215"/>
                    </a:lnTo>
                    <a:lnTo>
                      <a:pt x="1112" y="2215"/>
                    </a:lnTo>
                    <a:lnTo>
                      <a:pt x="1227" y="2215"/>
                    </a:lnTo>
                    <a:lnTo>
                      <a:pt x="1332" y="2197"/>
                    </a:lnTo>
                    <a:lnTo>
                      <a:pt x="1438" y="2171"/>
                    </a:lnTo>
                    <a:lnTo>
                      <a:pt x="1544" y="2127"/>
                    </a:lnTo>
                    <a:lnTo>
                      <a:pt x="1641" y="2083"/>
                    </a:lnTo>
                    <a:lnTo>
                      <a:pt x="1729" y="2030"/>
                    </a:lnTo>
                    <a:lnTo>
                      <a:pt x="1818" y="1959"/>
                    </a:lnTo>
                    <a:lnTo>
                      <a:pt x="1897" y="1888"/>
                    </a:lnTo>
                    <a:lnTo>
                      <a:pt x="1968" y="1809"/>
                    </a:lnTo>
                    <a:lnTo>
                      <a:pt x="2030" y="1730"/>
                    </a:lnTo>
                    <a:lnTo>
                      <a:pt x="2082" y="1633"/>
                    </a:lnTo>
                    <a:lnTo>
                      <a:pt x="2127" y="1535"/>
                    </a:lnTo>
                    <a:lnTo>
                      <a:pt x="2162" y="1430"/>
                    </a:lnTo>
                    <a:lnTo>
                      <a:pt x="2188" y="1324"/>
                    </a:lnTo>
                    <a:lnTo>
                      <a:pt x="2206" y="1218"/>
                    </a:lnTo>
                    <a:lnTo>
                      <a:pt x="2215" y="1103"/>
                    </a:lnTo>
                    <a:lnTo>
                      <a:pt x="2215" y="1103"/>
                    </a:lnTo>
                    <a:lnTo>
                      <a:pt x="2206" y="988"/>
                    </a:lnTo>
                    <a:lnTo>
                      <a:pt x="2197" y="882"/>
                    </a:lnTo>
                    <a:lnTo>
                      <a:pt x="2171" y="777"/>
                    </a:lnTo>
                    <a:lnTo>
                      <a:pt x="2135" y="679"/>
                    </a:lnTo>
                    <a:lnTo>
                      <a:pt x="2091" y="582"/>
                    </a:lnTo>
                    <a:lnTo>
                      <a:pt x="2038" y="485"/>
                    </a:lnTo>
                    <a:lnTo>
                      <a:pt x="1968" y="406"/>
                    </a:lnTo>
                    <a:lnTo>
                      <a:pt x="1897" y="327"/>
                    </a:lnTo>
                    <a:lnTo>
                      <a:pt x="1897" y="327"/>
                    </a:lnTo>
                    <a:lnTo>
                      <a:pt x="1827" y="256"/>
                    </a:lnTo>
                    <a:lnTo>
                      <a:pt x="1738" y="194"/>
                    </a:lnTo>
                    <a:lnTo>
                      <a:pt x="1641" y="132"/>
                    </a:lnTo>
                    <a:lnTo>
                      <a:pt x="1544" y="88"/>
                    </a:lnTo>
                    <a:lnTo>
                      <a:pt x="1447" y="53"/>
                    </a:lnTo>
                    <a:lnTo>
                      <a:pt x="1341" y="26"/>
                    </a:lnTo>
                    <a:lnTo>
                      <a:pt x="1227" y="9"/>
                    </a:lnTo>
                    <a:lnTo>
                      <a:pt x="1112" y="0"/>
                    </a:lnTo>
                    <a:lnTo>
                      <a:pt x="1112" y="0"/>
                    </a:lnTo>
                    <a:lnTo>
                      <a:pt x="997" y="9"/>
                    </a:lnTo>
                    <a:lnTo>
                      <a:pt x="891" y="18"/>
                    </a:lnTo>
                    <a:lnTo>
                      <a:pt x="777" y="53"/>
                    </a:lnTo>
                    <a:lnTo>
                      <a:pt x="679" y="88"/>
                    </a:lnTo>
                    <a:lnTo>
                      <a:pt x="582" y="132"/>
                    </a:lnTo>
                    <a:lnTo>
                      <a:pt x="485" y="185"/>
                    </a:lnTo>
                    <a:lnTo>
                      <a:pt x="406" y="247"/>
                    </a:lnTo>
                    <a:lnTo>
                      <a:pt x="327" y="318"/>
                    </a:lnTo>
                    <a:lnTo>
                      <a:pt x="247" y="397"/>
                    </a:lnTo>
                    <a:lnTo>
                      <a:pt x="185" y="485"/>
                    </a:lnTo>
                    <a:lnTo>
                      <a:pt x="132" y="574"/>
                    </a:lnTo>
                    <a:lnTo>
                      <a:pt x="79" y="671"/>
                    </a:lnTo>
                    <a:lnTo>
                      <a:pt x="44" y="777"/>
                    </a:lnTo>
                    <a:lnTo>
                      <a:pt x="18" y="882"/>
                    </a:lnTo>
                    <a:lnTo>
                      <a:pt x="0" y="988"/>
                    </a:lnTo>
                    <a:lnTo>
                      <a:pt x="0" y="1103"/>
                    </a:lnTo>
                    <a:lnTo>
                      <a:pt x="0" y="1103"/>
                    </a:lnTo>
                    <a:lnTo>
                      <a:pt x="0" y="1218"/>
                    </a:lnTo>
                    <a:lnTo>
                      <a:pt x="18" y="1332"/>
                    </a:lnTo>
                    <a:lnTo>
                      <a:pt x="44" y="1438"/>
                    </a:lnTo>
                    <a:lnTo>
                      <a:pt x="88" y="1535"/>
                    </a:lnTo>
                    <a:lnTo>
                      <a:pt x="132" y="1633"/>
                    </a:lnTo>
                    <a:lnTo>
                      <a:pt x="194" y="1730"/>
                    </a:lnTo>
                    <a:lnTo>
                      <a:pt x="256" y="1818"/>
                    </a:lnTo>
                    <a:lnTo>
                      <a:pt x="335" y="188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73" name="Freeform 10">
                <a:extLst>
                  <a:ext uri="{FF2B5EF4-FFF2-40B4-BE49-F238E27FC236}">
                    <a16:creationId xmlns:a16="http://schemas.microsoft.com/office/drawing/2014/main" id="{A46A3B92-F02D-294C-8047-3091CAF0EDA9}"/>
                  </a:ext>
                </a:extLst>
              </p:cNvPr>
              <p:cNvSpPr>
                <a:spLocks noChangeArrowheads="1"/>
              </p:cNvSpPr>
              <p:nvPr/>
            </p:nvSpPr>
            <p:spPr bwMode="auto">
              <a:xfrm>
                <a:off x="2586038" y="1887538"/>
                <a:ext cx="4948237" cy="3843337"/>
              </a:xfrm>
              <a:custGeom>
                <a:avLst/>
                <a:gdLst>
                  <a:gd name="T0" fmla="*/ 11981 w 13747"/>
                  <a:gd name="T1" fmla="*/ 5207 h 10678"/>
                  <a:gd name="T2" fmla="*/ 13746 w 13747"/>
                  <a:gd name="T3" fmla="*/ 5207 h 10678"/>
                  <a:gd name="T4" fmla="*/ 13746 w 13747"/>
                  <a:gd name="T5" fmla="*/ 4439 h 10678"/>
                  <a:gd name="T6" fmla="*/ 12211 w 13747"/>
                  <a:gd name="T7" fmla="*/ 4439 h 10678"/>
                  <a:gd name="T8" fmla="*/ 12211 w 13747"/>
                  <a:gd name="T9" fmla="*/ 0 h 10678"/>
                  <a:gd name="T10" fmla="*/ 11443 w 13747"/>
                  <a:gd name="T11" fmla="*/ 0 h 10678"/>
                  <a:gd name="T12" fmla="*/ 11443 w 13747"/>
                  <a:gd name="T13" fmla="*/ 3662 h 10678"/>
                  <a:gd name="T14" fmla="*/ 9052 w 13747"/>
                  <a:gd name="T15" fmla="*/ 1271 h 10678"/>
                  <a:gd name="T16" fmla="*/ 3194 w 13747"/>
                  <a:gd name="T17" fmla="*/ 1271 h 10678"/>
                  <a:gd name="T18" fmla="*/ 3194 w 13747"/>
                  <a:gd name="T19" fmla="*/ 97 h 10678"/>
                  <a:gd name="T20" fmla="*/ 2418 w 13747"/>
                  <a:gd name="T21" fmla="*/ 97 h 10678"/>
                  <a:gd name="T22" fmla="*/ 2418 w 13747"/>
                  <a:gd name="T23" fmla="*/ 1271 h 10678"/>
                  <a:gd name="T24" fmla="*/ 282 w 13747"/>
                  <a:gd name="T25" fmla="*/ 1271 h 10678"/>
                  <a:gd name="T26" fmla="*/ 282 w 13747"/>
                  <a:gd name="T27" fmla="*/ 2048 h 10678"/>
                  <a:gd name="T28" fmla="*/ 2020 w 13747"/>
                  <a:gd name="T29" fmla="*/ 2048 h 10678"/>
                  <a:gd name="T30" fmla="*/ 0 w 13747"/>
                  <a:gd name="T31" fmla="*/ 4068 h 10678"/>
                  <a:gd name="T32" fmla="*/ 547 w 13747"/>
                  <a:gd name="T33" fmla="*/ 4615 h 10678"/>
                  <a:gd name="T34" fmla="*/ 2850 w 13747"/>
                  <a:gd name="T35" fmla="*/ 2312 h 10678"/>
                  <a:gd name="T36" fmla="*/ 4826 w 13747"/>
                  <a:gd name="T37" fmla="*/ 4289 h 10678"/>
                  <a:gd name="T38" fmla="*/ 5373 w 13747"/>
                  <a:gd name="T39" fmla="*/ 3733 h 10678"/>
                  <a:gd name="T40" fmla="*/ 3688 w 13747"/>
                  <a:gd name="T41" fmla="*/ 2048 h 10678"/>
                  <a:gd name="T42" fmla="*/ 8734 w 13747"/>
                  <a:gd name="T43" fmla="*/ 2048 h 10678"/>
                  <a:gd name="T44" fmla="*/ 11390 w 13747"/>
                  <a:gd name="T45" fmla="*/ 4704 h 10678"/>
                  <a:gd name="T46" fmla="*/ 6821 w 13747"/>
                  <a:gd name="T47" fmla="*/ 9177 h 10678"/>
                  <a:gd name="T48" fmla="*/ 3088 w 13747"/>
                  <a:gd name="T49" fmla="*/ 9177 h 10678"/>
                  <a:gd name="T50" fmla="*/ 3088 w 13747"/>
                  <a:gd name="T51" fmla="*/ 9953 h 10678"/>
                  <a:gd name="T52" fmla="*/ 6591 w 13747"/>
                  <a:gd name="T53" fmla="*/ 9953 h 10678"/>
                  <a:gd name="T54" fmla="*/ 6591 w 13747"/>
                  <a:gd name="T55" fmla="*/ 10677 h 10678"/>
                  <a:gd name="T56" fmla="*/ 7358 w 13747"/>
                  <a:gd name="T57" fmla="*/ 10677 h 10678"/>
                  <a:gd name="T58" fmla="*/ 7358 w 13747"/>
                  <a:gd name="T59" fmla="*/ 9953 h 10678"/>
                  <a:gd name="T60" fmla="*/ 11611 w 13747"/>
                  <a:gd name="T61" fmla="*/ 9953 h 10678"/>
                  <a:gd name="T62" fmla="*/ 11611 w 13747"/>
                  <a:gd name="T63" fmla="*/ 9177 h 10678"/>
                  <a:gd name="T64" fmla="*/ 7931 w 13747"/>
                  <a:gd name="T65" fmla="*/ 9177 h 10678"/>
                  <a:gd name="T66" fmla="*/ 11981 w 13747"/>
                  <a:gd name="T67" fmla="*/ 5207 h 106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747" h="10678">
                    <a:moveTo>
                      <a:pt x="11981" y="5207"/>
                    </a:moveTo>
                    <a:lnTo>
                      <a:pt x="13746" y="5207"/>
                    </a:lnTo>
                    <a:lnTo>
                      <a:pt x="13746" y="4439"/>
                    </a:lnTo>
                    <a:lnTo>
                      <a:pt x="12211" y="4439"/>
                    </a:lnTo>
                    <a:lnTo>
                      <a:pt x="12211" y="0"/>
                    </a:lnTo>
                    <a:lnTo>
                      <a:pt x="11443" y="0"/>
                    </a:lnTo>
                    <a:lnTo>
                      <a:pt x="11443" y="3662"/>
                    </a:lnTo>
                    <a:lnTo>
                      <a:pt x="9052" y="1271"/>
                    </a:lnTo>
                    <a:lnTo>
                      <a:pt x="3194" y="1271"/>
                    </a:lnTo>
                    <a:lnTo>
                      <a:pt x="3194" y="97"/>
                    </a:lnTo>
                    <a:lnTo>
                      <a:pt x="2418" y="97"/>
                    </a:lnTo>
                    <a:lnTo>
                      <a:pt x="2418" y="1271"/>
                    </a:lnTo>
                    <a:lnTo>
                      <a:pt x="282" y="1271"/>
                    </a:lnTo>
                    <a:lnTo>
                      <a:pt x="282" y="2048"/>
                    </a:lnTo>
                    <a:lnTo>
                      <a:pt x="2020" y="2048"/>
                    </a:lnTo>
                    <a:lnTo>
                      <a:pt x="0" y="4068"/>
                    </a:lnTo>
                    <a:lnTo>
                      <a:pt x="547" y="4615"/>
                    </a:lnTo>
                    <a:lnTo>
                      <a:pt x="2850" y="2312"/>
                    </a:lnTo>
                    <a:lnTo>
                      <a:pt x="4826" y="4289"/>
                    </a:lnTo>
                    <a:lnTo>
                      <a:pt x="5373" y="3733"/>
                    </a:lnTo>
                    <a:lnTo>
                      <a:pt x="3688" y="2048"/>
                    </a:lnTo>
                    <a:lnTo>
                      <a:pt x="8734" y="2048"/>
                    </a:lnTo>
                    <a:lnTo>
                      <a:pt x="11390" y="4704"/>
                    </a:lnTo>
                    <a:lnTo>
                      <a:pt x="6821" y="9177"/>
                    </a:lnTo>
                    <a:lnTo>
                      <a:pt x="3088" y="9177"/>
                    </a:lnTo>
                    <a:lnTo>
                      <a:pt x="3088" y="9953"/>
                    </a:lnTo>
                    <a:lnTo>
                      <a:pt x="6591" y="9953"/>
                    </a:lnTo>
                    <a:lnTo>
                      <a:pt x="6591" y="10677"/>
                    </a:lnTo>
                    <a:lnTo>
                      <a:pt x="7358" y="10677"/>
                    </a:lnTo>
                    <a:lnTo>
                      <a:pt x="7358" y="9953"/>
                    </a:lnTo>
                    <a:lnTo>
                      <a:pt x="11611" y="9953"/>
                    </a:lnTo>
                    <a:lnTo>
                      <a:pt x="11611" y="9177"/>
                    </a:lnTo>
                    <a:lnTo>
                      <a:pt x="7931" y="9177"/>
                    </a:lnTo>
                    <a:lnTo>
                      <a:pt x="11981" y="520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sp>
            <p:nvSpPr>
              <p:cNvPr id="174" name="Freeform 11">
                <a:extLst>
                  <a:ext uri="{FF2B5EF4-FFF2-40B4-BE49-F238E27FC236}">
                    <a16:creationId xmlns:a16="http://schemas.microsoft.com/office/drawing/2014/main" id="{7E1C3F19-5185-8A4E-9475-17EBE7902955}"/>
                  </a:ext>
                </a:extLst>
              </p:cNvPr>
              <p:cNvSpPr>
                <a:spLocks noChangeArrowheads="1"/>
              </p:cNvSpPr>
              <p:nvPr/>
            </p:nvSpPr>
            <p:spPr bwMode="auto">
              <a:xfrm>
                <a:off x="3395663" y="4035425"/>
                <a:ext cx="1068387" cy="1068388"/>
              </a:xfrm>
              <a:custGeom>
                <a:avLst/>
                <a:gdLst>
                  <a:gd name="T0" fmla="*/ 2409 w 2966"/>
                  <a:gd name="T1" fmla="*/ 0 h 2966"/>
                  <a:gd name="T2" fmla="*/ 0 w 2966"/>
                  <a:gd name="T3" fmla="*/ 2409 h 2966"/>
                  <a:gd name="T4" fmla="*/ 547 w 2966"/>
                  <a:gd name="T5" fmla="*/ 2965 h 2966"/>
                  <a:gd name="T6" fmla="*/ 2965 w 2966"/>
                  <a:gd name="T7" fmla="*/ 547 h 2966"/>
                  <a:gd name="T8" fmla="*/ 2409 w 2966"/>
                  <a:gd name="T9" fmla="*/ 0 h 2966"/>
                </a:gdLst>
                <a:ahLst/>
                <a:cxnLst>
                  <a:cxn ang="0">
                    <a:pos x="T0" y="T1"/>
                  </a:cxn>
                  <a:cxn ang="0">
                    <a:pos x="T2" y="T3"/>
                  </a:cxn>
                  <a:cxn ang="0">
                    <a:pos x="T4" y="T5"/>
                  </a:cxn>
                  <a:cxn ang="0">
                    <a:pos x="T6" y="T7"/>
                  </a:cxn>
                  <a:cxn ang="0">
                    <a:pos x="T8" y="T9"/>
                  </a:cxn>
                </a:cxnLst>
                <a:rect l="0" t="0" r="r" b="b"/>
                <a:pathLst>
                  <a:path w="2966" h="2966">
                    <a:moveTo>
                      <a:pt x="2409" y="0"/>
                    </a:moveTo>
                    <a:lnTo>
                      <a:pt x="0" y="2409"/>
                    </a:lnTo>
                    <a:lnTo>
                      <a:pt x="547" y="2965"/>
                    </a:lnTo>
                    <a:lnTo>
                      <a:pt x="2965" y="547"/>
                    </a:lnTo>
                    <a:lnTo>
                      <a:pt x="240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a:p>
            </p:txBody>
          </p:sp>
        </p:grpSp>
      </p:grpSp>
      <p:cxnSp>
        <p:nvCxnSpPr>
          <p:cNvPr id="175" name="Straight Connector 174">
            <a:extLst>
              <a:ext uri="{FF2B5EF4-FFF2-40B4-BE49-F238E27FC236}">
                <a16:creationId xmlns:a16="http://schemas.microsoft.com/office/drawing/2014/main" id="{67A65C82-06D2-F546-9C6B-D01E38E7C50E}"/>
              </a:ext>
            </a:extLst>
          </p:cNvPr>
          <p:cNvCxnSpPr>
            <a:cxnSpLocks/>
            <a:stCxn id="162" idx="2"/>
          </p:cNvCxnSpPr>
          <p:nvPr/>
        </p:nvCxnSpPr>
        <p:spPr bwMode="gray">
          <a:xfrm flipH="1" flipV="1">
            <a:off x="4050091" y="5158440"/>
            <a:ext cx="2045909" cy="220881"/>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76" name="Straight Connector 175">
            <a:extLst>
              <a:ext uri="{FF2B5EF4-FFF2-40B4-BE49-F238E27FC236}">
                <a16:creationId xmlns:a16="http://schemas.microsoft.com/office/drawing/2014/main" id="{D296D1ED-EE7A-DB44-B9AD-05E4649BC21F}"/>
              </a:ext>
            </a:extLst>
          </p:cNvPr>
          <p:cNvCxnSpPr>
            <a:cxnSpLocks/>
            <a:stCxn id="162" idx="6"/>
          </p:cNvCxnSpPr>
          <p:nvPr/>
        </p:nvCxnSpPr>
        <p:spPr bwMode="gray">
          <a:xfrm flipV="1">
            <a:off x="6692533" y="5191129"/>
            <a:ext cx="1951004" cy="188192"/>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77" name="Rectangle 176">
            <a:extLst>
              <a:ext uri="{FF2B5EF4-FFF2-40B4-BE49-F238E27FC236}">
                <a16:creationId xmlns:a16="http://schemas.microsoft.com/office/drawing/2014/main" id="{18C8A9E0-92CD-5149-B928-418066DE369F}"/>
              </a:ext>
            </a:extLst>
          </p:cNvPr>
          <p:cNvSpPr/>
          <p:nvPr/>
        </p:nvSpPr>
        <p:spPr>
          <a:xfrm>
            <a:off x="8087697" y="4880617"/>
            <a:ext cx="579005" cy="276999"/>
          </a:xfrm>
          <a:prstGeom prst="rect">
            <a:avLst/>
          </a:prstGeom>
        </p:spPr>
        <p:txBody>
          <a:bodyPr wrap="square">
            <a:spAutoFit/>
          </a:bodyPr>
          <a:lstStyle/>
          <a:p>
            <a:pPr algn="ctr"/>
            <a:r>
              <a:rPr lang="en-US" sz="1200" b="1" dirty="0">
                <a:solidFill>
                  <a:schemeClr val="tx2"/>
                </a:solidFill>
                <a:ea typeface="Gotham Rounded Book" charset="0"/>
                <a:cs typeface="Gotham Rounded Book" charset="0"/>
              </a:rPr>
              <a:t>TEP2</a:t>
            </a:r>
          </a:p>
        </p:txBody>
      </p:sp>
      <p:sp>
        <p:nvSpPr>
          <p:cNvPr id="178" name="Rectangle 177">
            <a:extLst>
              <a:ext uri="{FF2B5EF4-FFF2-40B4-BE49-F238E27FC236}">
                <a16:creationId xmlns:a16="http://schemas.microsoft.com/office/drawing/2014/main" id="{03964E04-AB45-E94E-A819-98CC5BF4BA58}"/>
              </a:ext>
            </a:extLst>
          </p:cNvPr>
          <p:cNvSpPr/>
          <p:nvPr/>
        </p:nvSpPr>
        <p:spPr>
          <a:xfrm>
            <a:off x="3964800" y="4836999"/>
            <a:ext cx="543740" cy="276999"/>
          </a:xfrm>
          <a:prstGeom prst="rect">
            <a:avLst/>
          </a:prstGeom>
        </p:spPr>
        <p:txBody>
          <a:bodyPr wrap="square">
            <a:spAutoFit/>
          </a:bodyPr>
          <a:lstStyle/>
          <a:p>
            <a:pPr algn="ctr"/>
            <a:r>
              <a:rPr lang="en-US" sz="1200" b="1" dirty="0">
                <a:solidFill>
                  <a:schemeClr val="tx2"/>
                </a:solidFill>
                <a:ea typeface="Gotham Rounded Book" charset="0"/>
                <a:cs typeface="Gotham Rounded Book" charset="0"/>
              </a:rPr>
              <a:t>TEP1</a:t>
            </a:r>
          </a:p>
        </p:txBody>
      </p:sp>
      <p:sp>
        <p:nvSpPr>
          <p:cNvPr id="179" name="Rectangle 178">
            <a:extLst>
              <a:ext uri="{FF2B5EF4-FFF2-40B4-BE49-F238E27FC236}">
                <a16:creationId xmlns:a16="http://schemas.microsoft.com/office/drawing/2014/main" id="{B8A19699-8996-4C41-904F-949DD3F3E8F8}"/>
              </a:ext>
            </a:extLst>
          </p:cNvPr>
          <p:cNvSpPr/>
          <p:nvPr/>
        </p:nvSpPr>
        <p:spPr>
          <a:xfrm>
            <a:off x="5702085" y="5678081"/>
            <a:ext cx="1809594" cy="276999"/>
          </a:xfrm>
          <a:prstGeom prst="rect">
            <a:avLst/>
          </a:prstGeom>
        </p:spPr>
        <p:txBody>
          <a:bodyPr wrap="square">
            <a:spAutoFit/>
          </a:bodyPr>
          <a:lstStyle/>
          <a:p>
            <a:r>
              <a:rPr lang="en-US" sz="1200" b="1" dirty="0">
                <a:solidFill>
                  <a:schemeClr val="tx2"/>
                </a:solidFill>
                <a:latin typeface="Metropolis" pitchFamily="2" charset="77"/>
              </a:rPr>
              <a:t>Physical Network</a:t>
            </a:r>
            <a:endParaRPr lang="en-GB" sz="1200" dirty="0">
              <a:solidFill>
                <a:schemeClr val="tx2"/>
              </a:solidFill>
            </a:endParaRPr>
          </a:p>
        </p:txBody>
      </p:sp>
      <p:cxnSp>
        <p:nvCxnSpPr>
          <p:cNvPr id="180" name="Straight Connector 179">
            <a:extLst>
              <a:ext uri="{FF2B5EF4-FFF2-40B4-BE49-F238E27FC236}">
                <a16:creationId xmlns:a16="http://schemas.microsoft.com/office/drawing/2014/main" id="{B05F9AD5-CD31-C44B-9796-C551D6DE5F96}"/>
              </a:ext>
            </a:extLst>
          </p:cNvPr>
          <p:cNvCxnSpPr>
            <a:cxnSpLocks/>
            <a:stCxn id="162" idx="0"/>
          </p:cNvCxnSpPr>
          <p:nvPr/>
        </p:nvCxnSpPr>
        <p:spPr bwMode="gray">
          <a:xfrm flipV="1">
            <a:off x="6394267" y="3719184"/>
            <a:ext cx="326267" cy="136187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81" name="Rectangle 180">
            <a:extLst>
              <a:ext uri="{FF2B5EF4-FFF2-40B4-BE49-F238E27FC236}">
                <a16:creationId xmlns:a16="http://schemas.microsoft.com/office/drawing/2014/main" id="{8DC184B6-F204-B148-A506-8D4E01B5C894}"/>
              </a:ext>
            </a:extLst>
          </p:cNvPr>
          <p:cNvSpPr/>
          <p:nvPr/>
        </p:nvSpPr>
        <p:spPr>
          <a:xfrm>
            <a:off x="6641335" y="3770565"/>
            <a:ext cx="668873" cy="276999"/>
          </a:xfrm>
          <a:prstGeom prst="rect">
            <a:avLst/>
          </a:prstGeom>
        </p:spPr>
        <p:txBody>
          <a:bodyPr wrap="square">
            <a:spAutoFit/>
          </a:bodyPr>
          <a:lstStyle/>
          <a:p>
            <a:pPr algn="ctr"/>
            <a:r>
              <a:rPr lang="en-US" sz="1200" b="1" dirty="0">
                <a:solidFill>
                  <a:schemeClr val="tx2"/>
                </a:solidFill>
                <a:ea typeface="Gotham Rounded Book" charset="0"/>
                <a:cs typeface="Gotham Rounded Book" charset="0"/>
              </a:rPr>
              <a:t>TEP3</a:t>
            </a:r>
          </a:p>
        </p:txBody>
      </p:sp>
      <p:sp>
        <p:nvSpPr>
          <p:cNvPr id="5" name="Freeform 4">
            <a:extLst>
              <a:ext uri="{FF2B5EF4-FFF2-40B4-BE49-F238E27FC236}">
                <a16:creationId xmlns:a16="http://schemas.microsoft.com/office/drawing/2014/main" id="{A8305AA0-CADD-D848-901B-D9A895D9267E}"/>
              </a:ext>
            </a:extLst>
          </p:cNvPr>
          <p:cNvSpPr/>
          <p:nvPr/>
        </p:nvSpPr>
        <p:spPr>
          <a:xfrm>
            <a:off x="2032963" y="2743584"/>
            <a:ext cx="3639677" cy="1585731"/>
          </a:xfrm>
          <a:custGeom>
            <a:avLst/>
            <a:gdLst>
              <a:gd name="connsiteX0" fmla="*/ 19233 w 3563253"/>
              <a:gd name="connsiteY0" fmla="*/ 1597306 h 1597306"/>
              <a:gd name="connsiteX1" fmla="*/ 30808 w 3563253"/>
              <a:gd name="connsiteY1" fmla="*/ 868101 h 1597306"/>
              <a:gd name="connsiteX2" fmla="*/ 308600 w 3563253"/>
              <a:gd name="connsiteY2" fmla="*/ 682906 h 1597306"/>
              <a:gd name="connsiteX3" fmla="*/ 736863 w 3563253"/>
              <a:gd name="connsiteY3" fmla="*/ 347241 h 1597306"/>
              <a:gd name="connsiteX4" fmla="*/ 1338747 w 3563253"/>
              <a:gd name="connsiteY4" fmla="*/ 219919 h 1597306"/>
              <a:gd name="connsiteX5" fmla="*/ 2287871 w 3563253"/>
              <a:gd name="connsiteY5" fmla="*/ 185195 h 1597306"/>
              <a:gd name="connsiteX6" fmla="*/ 3017076 w 3563253"/>
              <a:gd name="connsiteY6" fmla="*/ 115747 h 1597306"/>
              <a:gd name="connsiteX7" fmla="*/ 3480063 w 3563253"/>
              <a:gd name="connsiteY7" fmla="*/ 92597 h 1597306"/>
              <a:gd name="connsiteX8" fmla="*/ 3561086 w 3563253"/>
              <a:gd name="connsiteY8" fmla="*/ 0 h 1597306"/>
              <a:gd name="connsiteX0" fmla="*/ 19233 w 3757962"/>
              <a:gd name="connsiteY0" fmla="*/ 1585731 h 1585731"/>
              <a:gd name="connsiteX1" fmla="*/ 30808 w 3757962"/>
              <a:gd name="connsiteY1" fmla="*/ 856526 h 1585731"/>
              <a:gd name="connsiteX2" fmla="*/ 308600 w 3757962"/>
              <a:gd name="connsiteY2" fmla="*/ 671331 h 1585731"/>
              <a:gd name="connsiteX3" fmla="*/ 736863 w 3757962"/>
              <a:gd name="connsiteY3" fmla="*/ 335666 h 1585731"/>
              <a:gd name="connsiteX4" fmla="*/ 1338747 w 3757962"/>
              <a:gd name="connsiteY4" fmla="*/ 208344 h 1585731"/>
              <a:gd name="connsiteX5" fmla="*/ 2287871 w 3757962"/>
              <a:gd name="connsiteY5" fmla="*/ 173620 h 1585731"/>
              <a:gd name="connsiteX6" fmla="*/ 3017076 w 3757962"/>
              <a:gd name="connsiteY6" fmla="*/ 104172 h 1585731"/>
              <a:gd name="connsiteX7" fmla="*/ 3480063 w 3757962"/>
              <a:gd name="connsiteY7" fmla="*/ 81022 h 1585731"/>
              <a:gd name="connsiteX8" fmla="*/ 3757856 w 3757962"/>
              <a:gd name="connsiteY8" fmla="*/ 0 h 1585731"/>
              <a:gd name="connsiteX0" fmla="*/ 19233 w 3757890"/>
              <a:gd name="connsiteY0" fmla="*/ 1585731 h 1585731"/>
              <a:gd name="connsiteX1" fmla="*/ 30808 w 3757890"/>
              <a:gd name="connsiteY1" fmla="*/ 856526 h 1585731"/>
              <a:gd name="connsiteX2" fmla="*/ 308600 w 3757890"/>
              <a:gd name="connsiteY2" fmla="*/ 671331 h 1585731"/>
              <a:gd name="connsiteX3" fmla="*/ 736863 w 3757890"/>
              <a:gd name="connsiteY3" fmla="*/ 335666 h 1585731"/>
              <a:gd name="connsiteX4" fmla="*/ 1338747 w 3757890"/>
              <a:gd name="connsiteY4" fmla="*/ 208344 h 1585731"/>
              <a:gd name="connsiteX5" fmla="*/ 2287871 w 3757890"/>
              <a:gd name="connsiteY5" fmla="*/ 173620 h 1585731"/>
              <a:gd name="connsiteX6" fmla="*/ 3017076 w 3757890"/>
              <a:gd name="connsiteY6" fmla="*/ 104172 h 1585731"/>
              <a:gd name="connsiteX7" fmla="*/ 3132822 w 3757890"/>
              <a:gd name="connsiteY7" fmla="*/ 138896 h 1585731"/>
              <a:gd name="connsiteX8" fmla="*/ 3757856 w 3757890"/>
              <a:gd name="connsiteY8" fmla="*/ 0 h 1585731"/>
              <a:gd name="connsiteX0" fmla="*/ 19233 w 3757890"/>
              <a:gd name="connsiteY0" fmla="*/ 1585731 h 1585731"/>
              <a:gd name="connsiteX1" fmla="*/ 30808 w 3757890"/>
              <a:gd name="connsiteY1" fmla="*/ 856526 h 1585731"/>
              <a:gd name="connsiteX2" fmla="*/ 308600 w 3757890"/>
              <a:gd name="connsiteY2" fmla="*/ 474562 h 1585731"/>
              <a:gd name="connsiteX3" fmla="*/ 736863 w 3757890"/>
              <a:gd name="connsiteY3" fmla="*/ 335666 h 1585731"/>
              <a:gd name="connsiteX4" fmla="*/ 1338747 w 3757890"/>
              <a:gd name="connsiteY4" fmla="*/ 208344 h 1585731"/>
              <a:gd name="connsiteX5" fmla="*/ 2287871 w 3757890"/>
              <a:gd name="connsiteY5" fmla="*/ 173620 h 1585731"/>
              <a:gd name="connsiteX6" fmla="*/ 3017076 w 3757890"/>
              <a:gd name="connsiteY6" fmla="*/ 104172 h 1585731"/>
              <a:gd name="connsiteX7" fmla="*/ 3132822 w 3757890"/>
              <a:gd name="connsiteY7" fmla="*/ 138896 h 1585731"/>
              <a:gd name="connsiteX8" fmla="*/ 3757856 w 3757890"/>
              <a:gd name="connsiteY8" fmla="*/ 0 h 1585731"/>
              <a:gd name="connsiteX0" fmla="*/ 19233 w 3757894"/>
              <a:gd name="connsiteY0" fmla="*/ 1585731 h 1585731"/>
              <a:gd name="connsiteX1" fmla="*/ 30808 w 3757894"/>
              <a:gd name="connsiteY1" fmla="*/ 856526 h 1585731"/>
              <a:gd name="connsiteX2" fmla="*/ 308600 w 3757894"/>
              <a:gd name="connsiteY2" fmla="*/ 474562 h 1585731"/>
              <a:gd name="connsiteX3" fmla="*/ 736863 w 3757894"/>
              <a:gd name="connsiteY3" fmla="*/ 335666 h 1585731"/>
              <a:gd name="connsiteX4" fmla="*/ 1338747 w 3757894"/>
              <a:gd name="connsiteY4" fmla="*/ 208344 h 1585731"/>
              <a:gd name="connsiteX5" fmla="*/ 2287871 w 3757894"/>
              <a:gd name="connsiteY5" fmla="*/ 173620 h 1585731"/>
              <a:gd name="connsiteX6" fmla="*/ 2694408 w 3757894"/>
              <a:gd name="connsiteY6" fmla="*/ 162045 h 1585731"/>
              <a:gd name="connsiteX7" fmla="*/ 3132822 w 3757894"/>
              <a:gd name="connsiteY7" fmla="*/ 138896 h 1585731"/>
              <a:gd name="connsiteX8" fmla="*/ 3757856 w 3757894"/>
              <a:gd name="connsiteY8" fmla="*/ 0 h 1585731"/>
              <a:gd name="connsiteX0" fmla="*/ 19233 w 3757904"/>
              <a:gd name="connsiteY0" fmla="*/ 1585731 h 1585731"/>
              <a:gd name="connsiteX1" fmla="*/ 30808 w 3757904"/>
              <a:gd name="connsiteY1" fmla="*/ 856526 h 1585731"/>
              <a:gd name="connsiteX2" fmla="*/ 308600 w 3757904"/>
              <a:gd name="connsiteY2" fmla="*/ 474562 h 1585731"/>
              <a:gd name="connsiteX3" fmla="*/ 736863 w 3757904"/>
              <a:gd name="connsiteY3" fmla="*/ 335666 h 1585731"/>
              <a:gd name="connsiteX4" fmla="*/ 1338747 w 3757904"/>
              <a:gd name="connsiteY4" fmla="*/ 208344 h 1585731"/>
              <a:gd name="connsiteX5" fmla="*/ 2287871 w 3757904"/>
              <a:gd name="connsiteY5" fmla="*/ 173620 h 1585731"/>
              <a:gd name="connsiteX6" fmla="*/ 2694408 w 3757904"/>
              <a:gd name="connsiteY6" fmla="*/ 162045 h 1585731"/>
              <a:gd name="connsiteX7" fmla="*/ 3228427 w 3757904"/>
              <a:gd name="connsiteY7" fmla="*/ 150471 h 1585731"/>
              <a:gd name="connsiteX8" fmla="*/ 3757856 w 3757904"/>
              <a:gd name="connsiteY8" fmla="*/ 0 h 1585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57904" h="1585731">
                <a:moveTo>
                  <a:pt x="19233" y="1585731"/>
                </a:moveTo>
                <a:cubicBezTo>
                  <a:pt x="906" y="1297328"/>
                  <a:pt x="-17420" y="1041721"/>
                  <a:pt x="30808" y="856526"/>
                </a:cubicBezTo>
                <a:cubicBezTo>
                  <a:pt x="79036" y="671331"/>
                  <a:pt x="190924" y="561372"/>
                  <a:pt x="308600" y="474562"/>
                </a:cubicBezTo>
                <a:cubicBezTo>
                  <a:pt x="426276" y="387752"/>
                  <a:pt x="565172" y="380036"/>
                  <a:pt x="736863" y="335666"/>
                </a:cubicBezTo>
                <a:cubicBezTo>
                  <a:pt x="908554" y="291296"/>
                  <a:pt x="1080246" y="235352"/>
                  <a:pt x="1338747" y="208344"/>
                </a:cubicBezTo>
                <a:cubicBezTo>
                  <a:pt x="1597248" y="181336"/>
                  <a:pt x="2061928" y="181336"/>
                  <a:pt x="2287871" y="173620"/>
                </a:cubicBezTo>
                <a:lnTo>
                  <a:pt x="2694408" y="162045"/>
                </a:lnTo>
                <a:cubicBezTo>
                  <a:pt x="2851167" y="158187"/>
                  <a:pt x="3051186" y="177479"/>
                  <a:pt x="3228427" y="150471"/>
                </a:cubicBezTo>
                <a:cubicBezTo>
                  <a:pt x="3405668" y="123463"/>
                  <a:pt x="3762678" y="36653"/>
                  <a:pt x="3757856" y="0"/>
                </a:cubicBezTo>
              </a:path>
            </a:pathLst>
          </a:custGeom>
          <a:noFill/>
          <a:ln w="28575">
            <a:gradFill flip="none" rotWithShape="1">
              <a:gsLst>
                <a:gs pos="0">
                  <a:schemeClr val="accent4">
                    <a:lumMod val="89000"/>
                  </a:schemeClr>
                </a:gs>
                <a:gs pos="23000">
                  <a:srgbClr val="002060"/>
                </a:gs>
                <a:gs pos="69000">
                  <a:srgbClr val="0070C0"/>
                </a:gs>
                <a:gs pos="97000">
                  <a:srgbClr val="00B0F0"/>
                </a:gs>
              </a:gsLst>
              <a:path path="circle">
                <a:fillToRect l="50000" t="50000" r="50000" b="50000"/>
              </a:path>
              <a:tileRect/>
            </a:gradFill>
            <a:tailEnd type="stealth"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82" name="Freeform 181">
            <a:extLst>
              <a:ext uri="{FF2B5EF4-FFF2-40B4-BE49-F238E27FC236}">
                <a16:creationId xmlns:a16="http://schemas.microsoft.com/office/drawing/2014/main" id="{A2FD14E1-F5BE-E64A-88FF-72169768DE01}"/>
              </a:ext>
            </a:extLst>
          </p:cNvPr>
          <p:cNvSpPr/>
          <p:nvPr/>
        </p:nvSpPr>
        <p:spPr>
          <a:xfrm>
            <a:off x="5666992" y="1870105"/>
            <a:ext cx="325082" cy="380658"/>
          </a:xfrm>
          <a:custGeom>
            <a:avLst/>
            <a:gdLst>
              <a:gd name="connsiteX0" fmla="*/ 0 w 228600"/>
              <a:gd name="connsiteY0" fmla="*/ 370115 h 370115"/>
              <a:gd name="connsiteX1" fmla="*/ 43543 w 228600"/>
              <a:gd name="connsiteY1" fmla="*/ 87086 h 370115"/>
              <a:gd name="connsiteX2" fmla="*/ 228600 w 228600"/>
              <a:gd name="connsiteY2" fmla="*/ 0 h 370115"/>
            </a:gdLst>
            <a:ahLst/>
            <a:cxnLst>
              <a:cxn ang="0">
                <a:pos x="connsiteX0" y="connsiteY0"/>
              </a:cxn>
              <a:cxn ang="0">
                <a:pos x="connsiteX1" y="connsiteY1"/>
              </a:cxn>
              <a:cxn ang="0">
                <a:pos x="connsiteX2" y="connsiteY2"/>
              </a:cxn>
            </a:cxnLst>
            <a:rect l="l" t="t" r="r" b="b"/>
            <a:pathLst>
              <a:path w="228600" h="370115">
                <a:moveTo>
                  <a:pt x="0" y="370115"/>
                </a:moveTo>
                <a:cubicBezTo>
                  <a:pt x="2721" y="259443"/>
                  <a:pt x="5443" y="148772"/>
                  <a:pt x="43543" y="87086"/>
                </a:cubicBezTo>
                <a:cubicBezTo>
                  <a:pt x="81643" y="25400"/>
                  <a:pt x="155121" y="12700"/>
                  <a:pt x="228600" y="0"/>
                </a:cubicBezTo>
              </a:path>
            </a:pathLst>
          </a:custGeom>
          <a:noFill/>
          <a:ln w="28575">
            <a:gradFill flip="none" rotWithShape="1">
              <a:gsLst>
                <a:gs pos="0">
                  <a:schemeClr val="accent4">
                    <a:lumMod val="89000"/>
                  </a:schemeClr>
                </a:gs>
                <a:gs pos="23000">
                  <a:srgbClr val="002060"/>
                </a:gs>
                <a:gs pos="69000">
                  <a:srgbClr val="0070C0"/>
                </a:gs>
                <a:gs pos="97000">
                  <a:srgbClr val="00B0F0"/>
                </a:gs>
              </a:gsLst>
              <a:path path="circle">
                <a:fillToRect l="50000" t="50000" r="50000" b="50000"/>
              </a:path>
              <a:tileRect/>
            </a:gradFill>
            <a:tailEnd type="stealth"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83" name="Freeform 182">
            <a:extLst>
              <a:ext uri="{FF2B5EF4-FFF2-40B4-BE49-F238E27FC236}">
                <a16:creationId xmlns:a16="http://schemas.microsoft.com/office/drawing/2014/main" id="{6277DA83-2101-8C46-9A2D-AC45F8BF9B43}"/>
              </a:ext>
            </a:extLst>
          </p:cNvPr>
          <p:cNvSpPr/>
          <p:nvPr/>
        </p:nvSpPr>
        <p:spPr>
          <a:xfrm>
            <a:off x="6568283" y="1896981"/>
            <a:ext cx="377755" cy="1173356"/>
          </a:xfrm>
          <a:custGeom>
            <a:avLst/>
            <a:gdLst>
              <a:gd name="connsiteX0" fmla="*/ 0 w 152400"/>
              <a:gd name="connsiteY0" fmla="*/ 3628 h 264885"/>
              <a:gd name="connsiteX1" fmla="*/ 119743 w 152400"/>
              <a:gd name="connsiteY1" fmla="*/ 36285 h 264885"/>
              <a:gd name="connsiteX2" fmla="*/ 152400 w 152400"/>
              <a:gd name="connsiteY2" fmla="*/ 264885 h 264885"/>
            </a:gdLst>
            <a:ahLst/>
            <a:cxnLst>
              <a:cxn ang="0">
                <a:pos x="connsiteX0" y="connsiteY0"/>
              </a:cxn>
              <a:cxn ang="0">
                <a:pos x="connsiteX1" y="connsiteY1"/>
              </a:cxn>
              <a:cxn ang="0">
                <a:pos x="connsiteX2" y="connsiteY2"/>
              </a:cxn>
            </a:cxnLst>
            <a:rect l="l" t="t" r="r" b="b"/>
            <a:pathLst>
              <a:path w="152400" h="264885">
                <a:moveTo>
                  <a:pt x="0" y="3628"/>
                </a:moveTo>
                <a:cubicBezTo>
                  <a:pt x="47171" y="-1815"/>
                  <a:pt x="94343" y="-7258"/>
                  <a:pt x="119743" y="36285"/>
                </a:cubicBezTo>
                <a:cubicBezTo>
                  <a:pt x="145143" y="79828"/>
                  <a:pt x="148771" y="172356"/>
                  <a:pt x="152400" y="264885"/>
                </a:cubicBezTo>
              </a:path>
            </a:pathLst>
          </a:custGeom>
          <a:noFill/>
          <a:ln w="28575">
            <a:gradFill flip="none" rotWithShape="1">
              <a:gsLst>
                <a:gs pos="0">
                  <a:schemeClr val="accent4">
                    <a:lumMod val="89000"/>
                  </a:schemeClr>
                </a:gs>
                <a:gs pos="23000">
                  <a:srgbClr val="002060"/>
                </a:gs>
                <a:gs pos="69000">
                  <a:srgbClr val="0070C0"/>
                </a:gs>
                <a:gs pos="97000">
                  <a:srgbClr val="00B0F0"/>
                </a:gs>
              </a:gsLst>
              <a:path path="circle">
                <a:fillToRect l="50000" t="50000" r="50000" b="50000"/>
              </a:path>
              <a:tileRect/>
            </a:gradFill>
            <a:tailEnd type="stealth"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7" name="Freeform 6">
            <a:extLst>
              <a:ext uri="{FF2B5EF4-FFF2-40B4-BE49-F238E27FC236}">
                <a16:creationId xmlns:a16="http://schemas.microsoft.com/office/drawing/2014/main" id="{E86724A6-19AE-D042-B2C0-CB20CC36C4A8}"/>
              </a:ext>
            </a:extLst>
          </p:cNvPr>
          <p:cNvSpPr/>
          <p:nvPr/>
        </p:nvSpPr>
        <p:spPr>
          <a:xfrm>
            <a:off x="6831889" y="3402957"/>
            <a:ext cx="3579322" cy="2336966"/>
          </a:xfrm>
          <a:custGeom>
            <a:avLst/>
            <a:gdLst>
              <a:gd name="connsiteX0" fmla="*/ 196715 w 3766849"/>
              <a:gd name="connsiteY0" fmla="*/ 0 h 2656636"/>
              <a:gd name="connsiteX1" fmla="*/ 150416 w 3766849"/>
              <a:gd name="connsiteY1" fmla="*/ 1423686 h 2656636"/>
              <a:gd name="connsiteX2" fmla="*/ 1863469 w 3766849"/>
              <a:gd name="connsiteY2" fmla="*/ 2627453 h 2656636"/>
              <a:gd name="connsiteX3" fmla="*/ 3333454 w 3766849"/>
              <a:gd name="connsiteY3" fmla="*/ 2233914 h 2656636"/>
              <a:gd name="connsiteX4" fmla="*/ 3449201 w 3766849"/>
              <a:gd name="connsiteY4" fmla="*/ 1666754 h 2656636"/>
              <a:gd name="connsiteX5" fmla="*/ 3576522 w 3766849"/>
              <a:gd name="connsiteY5" fmla="*/ 1597306 h 2656636"/>
              <a:gd name="connsiteX6" fmla="*/ 3750143 w 3766849"/>
              <a:gd name="connsiteY6" fmla="*/ 1689904 h 2656636"/>
              <a:gd name="connsiteX7" fmla="*/ 3750143 w 3766849"/>
              <a:gd name="connsiteY7" fmla="*/ 1794076 h 2656636"/>
              <a:gd name="connsiteX0" fmla="*/ 20966 w 3591100"/>
              <a:gd name="connsiteY0" fmla="*/ 0 h 2703399"/>
              <a:gd name="connsiteX1" fmla="*/ 958515 w 3591100"/>
              <a:gd name="connsiteY1" fmla="*/ 648183 h 2703399"/>
              <a:gd name="connsiteX2" fmla="*/ 1687720 w 3591100"/>
              <a:gd name="connsiteY2" fmla="*/ 2627453 h 2703399"/>
              <a:gd name="connsiteX3" fmla="*/ 3157705 w 3591100"/>
              <a:gd name="connsiteY3" fmla="*/ 2233914 h 2703399"/>
              <a:gd name="connsiteX4" fmla="*/ 3273452 w 3591100"/>
              <a:gd name="connsiteY4" fmla="*/ 1666754 h 2703399"/>
              <a:gd name="connsiteX5" fmla="*/ 3400773 w 3591100"/>
              <a:gd name="connsiteY5" fmla="*/ 1597306 h 2703399"/>
              <a:gd name="connsiteX6" fmla="*/ 3574394 w 3591100"/>
              <a:gd name="connsiteY6" fmla="*/ 1689904 h 2703399"/>
              <a:gd name="connsiteX7" fmla="*/ 3574394 w 3591100"/>
              <a:gd name="connsiteY7" fmla="*/ 1794076 h 2703399"/>
              <a:gd name="connsiteX0" fmla="*/ 20325 w 3590459"/>
              <a:gd name="connsiteY0" fmla="*/ 0 h 2336966"/>
              <a:gd name="connsiteX1" fmla="*/ 957874 w 3590459"/>
              <a:gd name="connsiteY1" fmla="*/ 648183 h 2336966"/>
              <a:gd name="connsiteX2" fmla="*/ 1501884 w 3590459"/>
              <a:gd name="connsiteY2" fmla="*/ 2176041 h 2336966"/>
              <a:gd name="connsiteX3" fmla="*/ 3157064 w 3590459"/>
              <a:gd name="connsiteY3" fmla="*/ 2233914 h 2336966"/>
              <a:gd name="connsiteX4" fmla="*/ 3272811 w 3590459"/>
              <a:gd name="connsiteY4" fmla="*/ 1666754 h 2336966"/>
              <a:gd name="connsiteX5" fmla="*/ 3400132 w 3590459"/>
              <a:gd name="connsiteY5" fmla="*/ 1597306 h 2336966"/>
              <a:gd name="connsiteX6" fmla="*/ 3573753 w 3590459"/>
              <a:gd name="connsiteY6" fmla="*/ 1689904 h 2336966"/>
              <a:gd name="connsiteX7" fmla="*/ 3573753 w 3590459"/>
              <a:gd name="connsiteY7" fmla="*/ 1794076 h 2336966"/>
              <a:gd name="connsiteX0" fmla="*/ 20325 w 3592925"/>
              <a:gd name="connsiteY0" fmla="*/ 0 h 2336966"/>
              <a:gd name="connsiteX1" fmla="*/ 957874 w 3592925"/>
              <a:gd name="connsiteY1" fmla="*/ 648183 h 2336966"/>
              <a:gd name="connsiteX2" fmla="*/ 1501884 w 3592925"/>
              <a:gd name="connsiteY2" fmla="*/ 2176041 h 2336966"/>
              <a:gd name="connsiteX3" fmla="*/ 3157064 w 3592925"/>
              <a:gd name="connsiteY3" fmla="*/ 2233914 h 2336966"/>
              <a:gd name="connsiteX4" fmla="*/ 3272811 w 3592925"/>
              <a:gd name="connsiteY4" fmla="*/ 1666754 h 2336966"/>
              <a:gd name="connsiteX5" fmla="*/ 3365408 w 3592925"/>
              <a:gd name="connsiteY5" fmla="*/ 1469985 h 2336966"/>
              <a:gd name="connsiteX6" fmla="*/ 3573753 w 3592925"/>
              <a:gd name="connsiteY6" fmla="*/ 1689904 h 2336966"/>
              <a:gd name="connsiteX7" fmla="*/ 3573753 w 3592925"/>
              <a:gd name="connsiteY7" fmla="*/ 1794076 h 2336966"/>
              <a:gd name="connsiteX0" fmla="*/ 20325 w 3579322"/>
              <a:gd name="connsiteY0" fmla="*/ 0 h 2336966"/>
              <a:gd name="connsiteX1" fmla="*/ 957874 w 3579322"/>
              <a:gd name="connsiteY1" fmla="*/ 648183 h 2336966"/>
              <a:gd name="connsiteX2" fmla="*/ 1501884 w 3579322"/>
              <a:gd name="connsiteY2" fmla="*/ 2176041 h 2336966"/>
              <a:gd name="connsiteX3" fmla="*/ 3157064 w 3579322"/>
              <a:gd name="connsiteY3" fmla="*/ 2233914 h 2336966"/>
              <a:gd name="connsiteX4" fmla="*/ 3272811 w 3579322"/>
              <a:gd name="connsiteY4" fmla="*/ 1666754 h 2336966"/>
              <a:gd name="connsiteX5" fmla="*/ 3365408 w 3579322"/>
              <a:gd name="connsiteY5" fmla="*/ 1469985 h 2336966"/>
              <a:gd name="connsiteX6" fmla="*/ 3539028 w 3579322"/>
              <a:gd name="connsiteY6" fmla="*/ 1585732 h 2336966"/>
              <a:gd name="connsiteX7" fmla="*/ 3573753 w 3579322"/>
              <a:gd name="connsiteY7" fmla="*/ 1794076 h 2336966"/>
              <a:gd name="connsiteX0" fmla="*/ 20325 w 3579322"/>
              <a:gd name="connsiteY0" fmla="*/ 0 h 2336966"/>
              <a:gd name="connsiteX1" fmla="*/ 957874 w 3579322"/>
              <a:gd name="connsiteY1" fmla="*/ 648183 h 2336966"/>
              <a:gd name="connsiteX2" fmla="*/ 1501884 w 3579322"/>
              <a:gd name="connsiteY2" fmla="*/ 2176041 h 2336966"/>
              <a:gd name="connsiteX3" fmla="*/ 3157064 w 3579322"/>
              <a:gd name="connsiteY3" fmla="*/ 2233914 h 2336966"/>
              <a:gd name="connsiteX4" fmla="*/ 3272811 w 3579322"/>
              <a:gd name="connsiteY4" fmla="*/ 1666754 h 2336966"/>
              <a:gd name="connsiteX5" fmla="*/ 3365408 w 3579322"/>
              <a:gd name="connsiteY5" fmla="*/ 1574157 h 2336966"/>
              <a:gd name="connsiteX6" fmla="*/ 3539028 w 3579322"/>
              <a:gd name="connsiteY6" fmla="*/ 1585732 h 2336966"/>
              <a:gd name="connsiteX7" fmla="*/ 3573753 w 3579322"/>
              <a:gd name="connsiteY7" fmla="*/ 1794076 h 2336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79322" h="2336966">
                <a:moveTo>
                  <a:pt x="20325" y="0"/>
                </a:moveTo>
                <a:cubicBezTo>
                  <a:pt x="-141721" y="492888"/>
                  <a:pt x="710948" y="285510"/>
                  <a:pt x="957874" y="648183"/>
                </a:cubicBezTo>
                <a:cubicBezTo>
                  <a:pt x="1204801" y="1010857"/>
                  <a:pt x="1135352" y="1911753"/>
                  <a:pt x="1501884" y="2176041"/>
                </a:cubicBezTo>
                <a:cubicBezTo>
                  <a:pt x="1868416" y="2440329"/>
                  <a:pt x="2861910" y="2318795"/>
                  <a:pt x="3157064" y="2233914"/>
                </a:cubicBezTo>
                <a:cubicBezTo>
                  <a:pt x="3452218" y="2149033"/>
                  <a:pt x="3238087" y="1776714"/>
                  <a:pt x="3272811" y="1666754"/>
                </a:cubicBezTo>
                <a:cubicBezTo>
                  <a:pt x="3307535" y="1556795"/>
                  <a:pt x="3321039" y="1587661"/>
                  <a:pt x="3365408" y="1574157"/>
                </a:cubicBezTo>
                <a:cubicBezTo>
                  <a:pt x="3409777" y="1560653"/>
                  <a:pt x="3504304" y="1549079"/>
                  <a:pt x="3539028" y="1585732"/>
                </a:cubicBezTo>
                <a:cubicBezTo>
                  <a:pt x="3573752" y="1622385"/>
                  <a:pt x="3588221" y="1758387"/>
                  <a:pt x="3573753" y="1794076"/>
                </a:cubicBezTo>
              </a:path>
            </a:pathLst>
          </a:custGeom>
          <a:noFill/>
          <a:ln w="28575">
            <a:gradFill flip="none" rotWithShape="1">
              <a:gsLst>
                <a:gs pos="0">
                  <a:schemeClr val="accent4">
                    <a:lumMod val="89000"/>
                  </a:schemeClr>
                </a:gs>
                <a:gs pos="23000">
                  <a:srgbClr val="002060"/>
                </a:gs>
                <a:gs pos="69000">
                  <a:srgbClr val="0070C0"/>
                </a:gs>
                <a:gs pos="97000">
                  <a:srgbClr val="00B0F0"/>
                </a:gs>
              </a:gsLst>
              <a:path path="circle">
                <a:fillToRect l="50000" t="50000" r="50000" b="50000"/>
              </a:path>
              <a:tileRect/>
            </a:gradFill>
            <a:tailEnd type="stealth"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3" name="Freeform 12">
            <a:extLst>
              <a:ext uri="{FF2B5EF4-FFF2-40B4-BE49-F238E27FC236}">
                <a16:creationId xmlns:a16="http://schemas.microsoft.com/office/drawing/2014/main" id="{A0A33AF6-D84A-1145-B697-B974AC10DA33}"/>
              </a:ext>
            </a:extLst>
          </p:cNvPr>
          <p:cNvSpPr/>
          <p:nvPr/>
        </p:nvSpPr>
        <p:spPr>
          <a:xfrm>
            <a:off x="10243930" y="4055165"/>
            <a:ext cx="336722" cy="463826"/>
          </a:xfrm>
          <a:custGeom>
            <a:avLst/>
            <a:gdLst>
              <a:gd name="connsiteX0" fmla="*/ 331305 w 336722"/>
              <a:gd name="connsiteY0" fmla="*/ 463826 h 463826"/>
              <a:gd name="connsiteX1" fmla="*/ 291548 w 336722"/>
              <a:gd name="connsiteY1" fmla="*/ 119270 h 463826"/>
              <a:gd name="connsiteX2" fmla="*/ 0 w 336722"/>
              <a:gd name="connsiteY2" fmla="*/ 0 h 463826"/>
            </a:gdLst>
            <a:ahLst/>
            <a:cxnLst>
              <a:cxn ang="0">
                <a:pos x="connsiteX0" y="connsiteY0"/>
              </a:cxn>
              <a:cxn ang="0">
                <a:pos x="connsiteX1" y="connsiteY1"/>
              </a:cxn>
              <a:cxn ang="0">
                <a:pos x="connsiteX2" y="connsiteY2"/>
              </a:cxn>
            </a:cxnLst>
            <a:rect l="l" t="t" r="r" b="b"/>
            <a:pathLst>
              <a:path w="336722" h="463826">
                <a:moveTo>
                  <a:pt x="331305" y="463826"/>
                </a:moveTo>
                <a:cubicBezTo>
                  <a:pt x="339035" y="330200"/>
                  <a:pt x="346765" y="196574"/>
                  <a:pt x="291548" y="119270"/>
                </a:cubicBezTo>
                <a:cubicBezTo>
                  <a:pt x="236331" y="41966"/>
                  <a:pt x="118165" y="20983"/>
                  <a:pt x="0" y="0"/>
                </a:cubicBezTo>
              </a:path>
            </a:pathLst>
          </a:custGeom>
          <a:noFill/>
          <a:ln w="28575">
            <a:gradFill flip="none" rotWithShape="1">
              <a:gsLst>
                <a:gs pos="0">
                  <a:schemeClr val="accent4">
                    <a:lumMod val="89000"/>
                  </a:schemeClr>
                </a:gs>
                <a:gs pos="23000">
                  <a:srgbClr val="002060"/>
                </a:gs>
                <a:gs pos="69000">
                  <a:srgbClr val="0070C0"/>
                </a:gs>
                <a:gs pos="97000">
                  <a:srgbClr val="00B0F0"/>
                </a:gs>
              </a:gsLst>
              <a:path path="circle">
                <a:fillToRect l="50000" t="50000" r="50000" b="50000"/>
              </a:path>
              <a:tileRect/>
            </a:gradFill>
            <a:tailEnd type="stealth"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4" name="Freeform 13">
            <a:extLst>
              <a:ext uri="{FF2B5EF4-FFF2-40B4-BE49-F238E27FC236}">
                <a16:creationId xmlns:a16="http://schemas.microsoft.com/office/drawing/2014/main" id="{C3188448-6F53-FA42-89FB-2032634BC089}"/>
              </a:ext>
            </a:extLst>
          </p:cNvPr>
          <p:cNvSpPr/>
          <p:nvPr/>
        </p:nvSpPr>
        <p:spPr>
          <a:xfrm>
            <a:off x="5777948" y="1428151"/>
            <a:ext cx="3949148" cy="2509193"/>
          </a:xfrm>
          <a:custGeom>
            <a:avLst/>
            <a:gdLst>
              <a:gd name="connsiteX0" fmla="*/ 3949148 w 3949148"/>
              <a:gd name="connsiteY0" fmla="*/ 2494492 h 2509193"/>
              <a:gd name="connsiteX1" fmla="*/ 2252869 w 3949148"/>
              <a:gd name="connsiteY1" fmla="*/ 2229449 h 2509193"/>
              <a:gd name="connsiteX2" fmla="*/ 1643269 w 3949148"/>
              <a:gd name="connsiteY2" fmla="*/ 586179 h 2509193"/>
              <a:gd name="connsiteX3" fmla="*/ 980661 w 3949148"/>
              <a:gd name="connsiteY3" fmla="*/ 109101 h 2509193"/>
              <a:gd name="connsiteX4" fmla="*/ 172278 w 3949148"/>
              <a:gd name="connsiteY4" fmla="*/ 69345 h 2509193"/>
              <a:gd name="connsiteX5" fmla="*/ 0 w 3949148"/>
              <a:gd name="connsiteY5" fmla="*/ 917484 h 2509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49148" h="2509193">
                <a:moveTo>
                  <a:pt x="3949148" y="2494492"/>
                </a:moveTo>
                <a:cubicBezTo>
                  <a:pt x="3293165" y="2520996"/>
                  <a:pt x="2637182" y="2547501"/>
                  <a:pt x="2252869" y="2229449"/>
                </a:cubicBezTo>
                <a:cubicBezTo>
                  <a:pt x="1868556" y="1911397"/>
                  <a:pt x="1855304" y="939570"/>
                  <a:pt x="1643269" y="586179"/>
                </a:cubicBezTo>
                <a:cubicBezTo>
                  <a:pt x="1431234" y="232788"/>
                  <a:pt x="1225826" y="195240"/>
                  <a:pt x="980661" y="109101"/>
                </a:cubicBezTo>
                <a:cubicBezTo>
                  <a:pt x="735496" y="22962"/>
                  <a:pt x="335721" y="-65385"/>
                  <a:pt x="172278" y="69345"/>
                </a:cubicBezTo>
                <a:cubicBezTo>
                  <a:pt x="8835" y="204075"/>
                  <a:pt x="4417" y="560779"/>
                  <a:pt x="0" y="917484"/>
                </a:cubicBezTo>
              </a:path>
            </a:pathLst>
          </a:custGeom>
          <a:noFill/>
          <a:ln w="28575">
            <a:gradFill flip="none" rotWithShape="1">
              <a:gsLst>
                <a:gs pos="0">
                  <a:schemeClr val="accent4">
                    <a:lumMod val="89000"/>
                  </a:schemeClr>
                </a:gs>
                <a:gs pos="23000">
                  <a:srgbClr val="002060"/>
                </a:gs>
                <a:gs pos="69000">
                  <a:srgbClr val="0070C0"/>
                </a:gs>
                <a:gs pos="97000">
                  <a:srgbClr val="00B0F0"/>
                </a:gs>
              </a:gsLst>
              <a:path path="circle">
                <a:fillToRect l="50000" t="50000" r="50000" b="50000"/>
              </a:path>
              <a:tileRect/>
            </a:gradFill>
            <a:tailEnd type="stealth"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7" name="Freeform 16">
            <a:extLst>
              <a:ext uri="{FF2B5EF4-FFF2-40B4-BE49-F238E27FC236}">
                <a16:creationId xmlns:a16="http://schemas.microsoft.com/office/drawing/2014/main" id="{FF9B9989-CB60-3C40-AA1B-7CD2C928D23D}"/>
              </a:ext>
            </a:extLst>
          </p:cNvPr>
          <p:cNvSpPr/>
          <p:nvPr/>
        </p:nvSpPr>
        <p:spPr>
          <a:xfrm>
            <a:off x="2296886" y="2612571"/>
            <a:ext cx="3257970" cy="3307349"/>
          </a:xfrm>
          <a:custGeom>
            <a:avLst/>
            <a:gdLst>
              <a:gd name="connsiteX0" fmla="*/ 3254828 w 3257970"/>
              <a:gd name="connsiteY0" fmla="*/ 0 h 3307349"/>
              <a:gd name="connsiteX1" fmla="*/ 3254828 w 3257970"/>
              <a:gd name="connsiteY1" fmla="*/ 587829 h 3307349"/>
              <a:gd name="connsiteX2" fmla="*/ 3222171 w 3257970"/>
              <a:gd name="connsiteY2" fmla="*/ 772886 h 3307349"/>
              <a:gd name="connsiteX3" fmla="*/ 2950028 w 3257970"/>
              <a:gd name="connsiteY3" fmla="*/ 2068286 h 3307349"/>
              <a:gd name="connsiteX4" fmla="*/ 2264228 w 3257970"/>
              <a:gd name="connsiteY4" fmla="*/ 3091543 h 3307349"/>
              <a:gd name="connsiteX5" fmla="*/ 1328057 w 3257970"/>
              <a:gd name="connsiteY5" fmla="*/ 3276600 h 3307349"/>
              <a:gd name="connsiteX6" fmla="*/ 587828 w 3257970"/>
              <a:gd name="connsiteY6" fmla="*/ 3254829 h 3307349"/>
              <a:gd name="connsiteX7" fmla="*/ 337457 w 3257970"/>
              <a:gd name="connsiteY7" fmla="*/ 2775858 h 3307349"/>
              <a:gd name="connsiteX8" fmla="*/ 283028 w 3257970"/>
              <a:gd name="connsiteY8" fmla="*/ 2503715 h 3307349"/>
              <a:gd name="connsiteX9" fmla="*/ 217714 w 3257970"/>
              <a:gd name="connsiteY9" fmla="*/ 2383972 h 3307349"/>
              <a:gd name="connsiteX10" fmla="*/ 76200 w 3257970"/>
              <a:gd name="connsiteY10" fmla="*/ 2383972 h 3307349"/>
              <a:gd name="connsiteX11" fmla="*/ 65314 w 3257970"/>
              <a:gd name="connsiteY11" fmla="*/ 2394858 h 3307349"/>
              <a:gd name="connsiteX12" fmla="*/ 10885 w 3257970"/>
              <a:gd name="connsiteY12" fmla="*/ 2492829 h 3307349"/>
              <a:gd name="connsiteX13" fmla="*/ 0 w 3257970"/>
              <a:gd name="connsiteY13" fmla="*/ 2579915 h 3307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257970" h="3307349">
                <a:moveTo>
                  <a:pt x="3254828" y="0"/>
                </a:moveTo>
                <a:cubicBezTo>
                  <a:pt x="3257549" y="229507"/>
                  <a:pt x="3260271" y="459015"/>
                  <a:pt x="3254828" y="587829"/>
                </a:cubicBezTo>
                <a:cubicBezTo>
                  <a:pt x="3249385" y="716643"/>
                  <a:pt x="3272971" y="526143"/>
                  <a:pt x="3222171" y="772886"/>
                </a:cubicBezTo>
                <a:cubicBezTo>
                  <a:pt x="3171371" y="1019629"/>
                  <a:pt x="3109685" y="1681843"/>
                  <a:pt x="2950028" y="2068286"/>
                </a:cubicBezTo>
                <a:cubicBezTo>
                  <a:pt x="2790371" y="2454729"/>
                  <a:pt x="2534556" y="2890157"/>
                  <a:pt x="2264228" y="3091543"/>
                </a:cubicBezTo>
                <a:cubicBezTo>
                  <a:pt x="1993899" y="3292929"/>
                  <a:pt x="1607457" y="3249386"/>
                  <a:pt x="1328057" y="3276600"/>
                </a:cubicBezTo>
                <a:cubicBezTo>
                  <a:pt x="1048657" y="3303814"/>
                  <a:pt x="752928" y="3338286"/>
                  <a:pt x="587828" y="3254829"/>
                </a:cubicBezTo>
                <a:cubicBezTo>
                  <a:pt x="422728" y="3171372"/>
                  <a:pt x="388257" y="2901044"/>
                  <a:pt x="337457" y="2775858"/>
                </a:cubicBezTo>
                <a:cubicBezTo>
                  <a:pt x="286657" y="2650672"/>
                  <a:pt x="302985" y="2569029"/>
                  <a:pt x="283028" y="2503715"/>
                </a:cubicBezTo>
                <a:cubicBezTo>
                  <a:pt x="263071" y="2438401"/>
                  <a:pt x="252185" y="2403929"/>
                  <a:pt x="217714" y="2383972"/>
                </a:cubicBezTo>
                <a:cubicBezTo>
                  <a:pt x="183243" y="2364015"/>
                  <a:pt x="76200" y="2383972"/>
                  <a:pt x="76200" y="2383972"/>
                </a:cubicBezTo>
                <a:cubicBezTo>
                  <a:pt x="50800" y="2385786"/>
                  <a:pt x="76200" y="2376715"/>
                  <a:pt x="65314" y="2394858"/>
                </a:cubicBezTo>
                <a:cubicBezTo>
                  <a:pt x="54428" y="2413001"/>
                  <a:pt x="21771" y="2461986"/>
                  <a:pt x="10885" y="2492829"/>
                </a:cubicBezTo>
                <a:cubicBezTo>
                  <a:pt x="-1" y="2523672"/>
                  <a:pt x="-1" y="2551793"/>
                  <a:pt x="0" y="2579915"/>
                </a:cubicBezTo>
              </a:path>
            </a:pathLst>
          </a:custGeom>
          <a:noFill/>
          <a:ln w="28575">
            <a:gradFill flip="none" rotWithShape="1">
              <a:gsLst>
                <a:gs pos="0">
                  <a:schemeClr val="accent4">
                    <a:lumMod val="89000"/>
                  </a:schemeClr>
                </a:gs>
                <a:gs pos="23000">
                  <a:srgbClr val="002060"/>
                </a:gs>
                <a:gs pos="69000">
                  <a:srgbClr val="0070C0"/>
                </a:gs>
                <a:gs pos="97000">
                  <a:srgbClr val="00B0F0"/>
                </a:gs>
              </a:gsLst>
              <a:path path="circle">
                <a:fillToRect l="50000" t="50000" r="50000" b="50000"/>
              </a:path>
              <a:tileRect/>
            </a:gradFill>
            <a:tailEnd type="stealth"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Tree>
    <p:extLst>
      <p:ext uri="{BB962C8B-B14F-4D97-AF65-F5344CB8AC3E}">
        <p14:creationId xmlns:p14="http://schemas.microsoft.com/office/powerpoint/2010/main" val="85536162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wipe(left)">
                                      <p:cBhvr>
                                        <p:cTn id="7" dur="500"/>
                                        <p:tgtEl>
                                          <p:spTgt spid="10"/>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wipe(left)">
                                      <p:cBhvr>
                                        <p:cTn id="12" dur="500"/>
                                        <p:tgtEl>
                                          <p:spTgt spid="11"/>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12"/>
                                        </p:tgtEl>
                                        <p:attrNameLst>
                                          <p:attrName>style.visibility</p:attrName>
                                        </p:attrNameLst>
                                      </p:cBhvr>
                                      <p:to>
                                        <p:strVal val="visible"/>
                                      </p:to>
                                    </p:set>
                                    <p:animEffect transition="in" filter="wipe(left)">
                                      <p:cBhvr>
                                        <p:cTn id="17" dur="500"/>
                                        <p:tgtEl>
                                          <p:spTgt spid="12"/>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1" fill="hold" grpId="0" nodeType="clickEffect">
                                  <p:stCondLst>
                                    <p:cond delay="0"/>
                                  </p:stCondLst>
                                  <p:childTnLst>
                                    <p:set>
                                      <p:cBhvr>
                                        <p:cTn id="21" dur="1" fill="hold">
                                          <p:stCondLst>
                                            <p:cond delay="0"/>
                                          </p:stCondLst>
                                        </p:cTn>
                                        <p:tgtEl>
                                          <p:spTgt spid="15"/>
                                        </p:tgtEl>
                                        <p:attrNameLst>
                                          <p:attrName>style.visibility</p:attrName>
                                        </p:attrNameLst>
                                      </p:cBhvr>
                                      <p:to>
                                        <p:strVal val="visible"/>
                                      </p:to>
                                    </p:set>
                                    <p:animEffect transition="in" filter="wipe(up)">
                                      <p:cBhvr>
                                        <p:cTn id="22" dur="500"/>
                                        <p:tgtEl>
                                          <p:spTgt spid="15"/>
                                        </p:tgtEl>
                                      </p:cBhvr>
                                    </p:animEffect>
                                  </p:childTnLst>
                                </p:cTn>
                              </p:par>
                            </p:childTnLst>
                          </p:cTn>
                        </p:par>
                      </p:childTnLst>
                    </p:cTn>
                  </p:par>
                  <p:par>
                    <p:cTn id="23" fill="hold">
                      <p:stCondLst>
                        <p:cond delay="indefinite"/>
                      </p:stCondLst>
                      <p:childTnLst>
                        <p:par>
                          <p:cTn id="24" fill="hold">
                            <p:stCondLst>
                              <p:cond delay="0"/>
                            </p:stCondLst>
                            <p:childTnLst>
                              <p:par>
                                <p:cTn id="25" presetID="3" presetClass="exit" presetSubtype="10" fill="hold" grpId="1" nodeType="clickEffect">
                                  <p:stCondLst>
                                    <p:cond delay="0"/>
                                  </p:stCondLst>
                                  <p:childTnLst>
                                    <p:animEffect transition="out" filter="blinds(horizontal)">
                                      <p:cBhvr>
                                        <p:cTn id="26" dur="500"/>
                                        <p:tgtEl>
                                          <p:spTgt spid="10"/>
                                        </p:tgtEl>
                                      </p:cBhvr>
                                    </p:animEffect>
                                    <p:set>
                                      <p:cBhvr>
                                        <p:cTn id="27" dur="1" fill="hold">
                                          <p:stCondLst>
                                            <p:cond delay="499"/>
                                          </p:stCondLst>
                                        </p:cTn>
                                        <p:tgtEl>
                                          <p:spTgt spid="10"/>
                                        </p:tgtEl>
                                        <p:attrNameLst>
                                          <p:attrName>style.visibility</p:attrName>
                                        </p:attrNameLst>
                                      </p:cBhvr>
                                      <p:to>
                                        <p:strVal val="hidden"/>
                                      </p:to>
                                    </p:set>
                                  </p:childTnLst>
                                </p:cTn>
                              </p:par>
                              <p:par>
                                <p:cTn id="28" presetID="3" presetClass="exit" presetSubtype="10" fill="hold" grpId="1" nodeType="withEffect">
                                  <p:stCondLst>
                                    <p:cond delay="0"/>
                                  </p:stCondLst>
                                  <p:childTnLst>
                                    <p:animEffect transition="out" filter="blinds(horizontal)">
                                      <p:cBhvr>
                                        <p:cTn id="29" dur="500"/>
                                        <p:tgtEl>
                                          <p:spTgt spid="11"/>
                                        </p:tgtEl>
                                      </p:cBhvr>
                                    </p:animEffect>
                                    <p:set>
                                      <p:cBhvr>
                                        <p:cTn id="30" dur="1" fill="hold">
                                          <p:stCondLst>
                                            <p:cond delay="499"/>
                                          </p:stCondLst>
                                        </p:cTn>
                                        <p:tgtEl>
                                          <p:spTgt spid="11"/>
                                        </p:tgtEl>
                                        <p:attrNameLst>
                                          <p:attrName>style.visibility</p:attrName>
                                        </p:attrNameLst>
                                      </p:cBhvr>
                                      <p:to>
                                        <p:strVal val="hidden"/>
                                      </p:to>
                                    </p:set>
                                  </p:childTnLst>
                                </p:cTn>
                              </p:par>
                              <p:par>
                                <p:cTn id="31" presetID="3" presetClass="exit" presetSubtype="10" fill="hold" grpId="1" nodeType="withEffect">
                                  <p:stCondLst>
                                    <p:cond delay="0"/>
                                  </p:stCondLst>
                                  <p:childTnLst>
                                    <p:animEffect transition="out" filter="blinds(horizontal)">
                                      <p:cBhvr>
                                        <p:cTn id="32" dur="500"/>
                                        <p:tgtEl>
                                          <p:spTgt spid="12"/>
                                        </p:tgtEl>
                                      </p:cBhvr>
                                    </p:animEffect>
                                    <p:set>
                                      <p:cBhvr>
                                        <p:cTn id="33" dur="1" fill="hold">
                                          <p:stCondLst>
                                            <p:cond delay="499"/>
                                          </p:stCondLst>
                                        </p:cTn>
                                        <p:tgtEl>
                                          <p:spTgt spid="12"/>
                                        </p:tgtEl>
                                        <p:attrNameLst>
                                          <p:attrName>style.visibility</p:attrName>
                                        </p:attrNameLst>
                                      </p:cBhvr>
                                      <p:to>
                                        <p:strVal val="hidden"/>
                                      </p:to>
                                    </p:set>
                                  </p:childTnLst>
                                </p:cTn>
                              </p:par>
                              <p:par>
                                <p:cTn id="34" presetID="3" presetClass="exit" presetSubtype="10" fill="hold" grpId="1" nodeType="withEffect">
                                  <p:stCondLst>
                                    <p:cond delay="0"/>
                                  </p:stCondLst>
                                  <p:childTnLst>
                                    <p:animEffect transition="out" filter="blinds(horizontal)">
                                      <p:cBhvr>
                                        <p:cTn id="35" dur="500"/>
                                        <p:tgtEl>
                                          <p:spTgt spid="15"/>
                                        </p:tgtEl>
                                      </p:cBhvr>
                                    </p:animEffect>
                                    <p:set>
                                      <p:cBhvr>
                                        <p:cTn id="36" dur="1" fill="hold">
                                          <p:stCondLst>
                                            <p:cond delay="499"/>
                                          </p:stCondLst>
                                        </p:cTn>
                                        <p:tgtEl>
                                          <p:spTgt spid="15"/>
                                        </p:tgtEl>
                                        <p:attrNameLst>
                                          <p:attrName>style.visibility</p:attrName>
                                        </p:attrNameLst>
                                      </p:cBhvr>
                                      <p:to>
                                        <p:strVal val="hidden"/>
                                      </p:to>
                                    </p:set>
                                  </p:childTnLst>
                                </p:cTn>
                              </p:par>
                            </p:childTnLst>
                          </p:cTn>
                        </p:par>
                      </p:childTnLst>
                    </p:cTn>
                  </p:par>
                  <p:par>
                    <p:cTn id="37" fill="hold">
                      <p:stCondLst>
                        <p:cond delay="indefinite"/>
                      </p:stCondLst>
                      <p:childTnLst>
                        <p:par>
                          <p:cTn id="38" fill="hold">
                            <p:stCondLst>
                              <p:cond delay="0"/>
                            </p:stCondLst>
                            <p:childTnLst>
                              <p:par>
                                <p:cTn id="39" presetID="22" presetClass="entr" presetSubtype="4" fill="hold" grpId="0" nodeType="clickEffect">
                                  <p:stCondLst>
                                    <p:cond delay="0"/>
                                  </p:stCondLst>
                                  <p:childTnLst>
                                    <p:set>
                                      <p:cBhvr>
                                        <p:cTn id="40" dur="1" fill="hold">
                                          <p:stCondLst>
                                            <p:cond delay="0"/>
                                          </p:stCondLst>
                                        </p:cTn>
                                        <p:tgtEl>
                                          <p:spTgt spid="5"/>
                                        </p:tgtEl>
                                        <p:attrNameLst>
                                          <p:attrName>style.visibility</p:attrName>
                                        </p:attrNameLst>
                                      </p:cBhvr>
                                      <p:to>
                                        <p:strVal val="visible"/>
                                      </p:to>
                                    </p:set>
                                    <p:animEffect transition="in" filter="wipe(down)">
                                      <p:cBhvr>
                                        <p:cTn id="41" dur="500"/>
                                        <p:tgtEl>
                                          <p:spTgt spid="5"/>
                                        </p:tgtEl>
                                      </p:cBhvr>
                                    </p:animEffect>
                                  </p:childTnLst>
                                </p:cTn>
                              </p:par>
                            </p:childTnLst>
                          </p:cTn>
                        </p:par>
                      </p:childTnLst>
                    </p:cTn>
                  </p:par>
                  <p:par>
                    <p:cTn id="42" fill="hold">
                      <p:stCondLst>
                        <p:cond delay="indefinite"/>
                      </p:stCondLst>
                      <p:childTnLst>
                        <p:par>
                          <p:cTn id="43" fill="hold">
                            <p:stCondLst>
                              <p:cond delay="0"/>
                            </p:stCondLst>
                            <p:childTnLst>
                              <p:par>
                                <p:cTn id="44" presetID="22" presetClass="entr" presetSubtype="8" fill="hold" grpId="0" nodeType="clickEffect">
                                  <p:stCondLst>
                                    <p:cond delay="0"/>
                                  </p:stCondLst>
                                  <p:childTnLst>
                                    <p:set>
                                      <p:cBhvr>
                                        <p:cTn id="45" dur="1" fill="hold">
                                          <p:stCondLst>
                                            <p:cond delay="0"/>
                                          </p:stCondLst>
                                        </p:cTn>
                                        <p:tgtEl>
                                          <p:spTgt spid="182"/>
                                        </p:tgtEl>
                                        <p:attrNameLst>
                                          <p:attrName>style.visibility</p:attrName>
                                        </p:attrNameLst>
                                      </p:cBhvr>
                                      <p:to>
                                        <p:strVal val="visible"/>
                                      </p:to>
                                    </p:set>
                                    <p:animEffect transition="in" filter="wipe(left)">
                                      <p:cBhvr>
                                        <p:cTn id="46" dur="500"/>
                                        <p:tgtEl>
                                          <p:spTgt spid="182"/>
                                        </p:tgtEl>
                                      </p:cBhvr>
                                    </p:animEffect>
                                  </p:childTnLst>
                                </p:cTn>
                              </p:par>
                            </p:childTnLst>
                          </p:cTn>
                        </p:par>
                      </p:childTnLst>
                    </p:cTn>
                  </p:par>
                  <p:par>
                    <p:cTn id="47" fill="hold">
                      <p:stCondLst>
                        <p:cond delay="indefinite"/>
                      </p:stCondLst>
                      <p:childTnLst>
                        <p:par>
                          <p:cTn id="48" fill="hold">
                            <p:stCondLst>
                              <p:cond delay="0"/>
                            </p:stCondLst>
                            <p:childTnLst>
                              <p:par>
                                <p:cTn id="49" presetID="22" presetClass="entr" presetSubtype="8" fill="hold" grpId="0" nodeType="clickEffect">
                                  <p:stCondLst>
                                    <p:cond delay="0"/>
                                  </p:stCondLst>
                                  <p:childTnLst>
                                    <p:set>
                                      <p:cBhvr>
                                        <p:cTn id="50" dur="1" fill="hold">
                                          <p:stCondLst>
                                            <p:cond delay="0"/>
                                          </p:stCondLst>
                                        </p:cTn>
                                        <p:tgtEl>
                                          <p:spTgt spid="183"/>
                                        </p:tgtEl>
                                        <p:attrNameLst>
                                          <p:attrName>style.visibility</p:attrName>
                                        </p:attrNameLst>
                                      </p:cBhvr>
                                      <p:to>
                                        <p:strVal val="visible"/>
                                      </p:to>
                                    </p:set>
                                    <p:animEffect transition="in" filter="wipe(left)">
                                      <p:cBhvr>
                                        <p:cTn id="51" dur="500"/>
                                        <p:tgtEl>
                                          <p:spTgt spid="183"/>
                                        </p:tgtEl>
                                      </p:cBhvr>
                                    </p:animEffect>
                                  </p:childTnLst>
                                </p:cTn>
                              </p:par>
                            </p:childTnLst>
                          </p:cTn>
                        </p:par>
                      </p:childTnLst>
                    </p:cTn>
                  </p:par>
                  <p:par>
                    <p:cTn id="52" fill="hold">
                      <p:stCondLst>
                        <p:cond delay="indefinite"/>
                      </p:stCondLst>
                      <p:childTnLst>
                        <p:par>
                          <p:cTn id="53" fill="hold">
                            <p:stCondLst>
                              <p:cond delay="0"/>
                            </p:stCondLst>
                            <p:childTnLst>
                              <p:par>
                                <p:cTn id="54" presetID="22" presetClass="entr" presetSubtype="8" fill="hold" grpId="0" nodeType="clickEffect">
                                  <p:stCondLst>
                                    <p:cond delay="0"/>
                                  </p:stCondLst>
                                  <p:childTnLst>
                                    <p:set>
                                      <p:cBhvr>
                                        <p:cTn id="55" dur="1" fill="hold">
                                          <p:stCondLst>
                                            <p:cond delay="0"/>
                                          </p:stCondLst>
                                        </p:cTn>
                                        <p:tgtEl>
                                          <p:spTgt spid="7"/>
                                        </p:tgtEl>
                                        <p:attrNameLst>
                                          <p:attrName>style.visibility</p:attrName>
                                        </p:attrNameLst>
                                      </p:cBhvr>
                                      <p:to>
                                        <p:strVal val="visible"/>
                                      </p:to>
                                    </p:set>
                                    <p:animEffect transition="in" filter="wipe(left)">
                                      <p:cBhvr>
                                        <p:cTn id="56" dur="500"/>
                                        <p:tgtEl>
                                          <p:spTgt spid="7"/>
                                        </p:tgtEl>
                                      </p:cBhvr>
                                    </p:animEffect>
                                  </p:childTnLst>
                                </p:cTn>
                              </p:par>
                            </p:childTnLst>
                          </p:cTn>
                        </p:par>
                      </p:childTnLst>
                    </p:cTn>
                  </p:par>
                  <p:par>
                    <p:cTn id="57" fill="hold">
                      <p:stCondLst>
                        <p:cond delay="indefinite"/>
                      </p:stCondLst>
                      <p:childTnLst>
                        <p:par>
                          <p:cTn id="58" fill="hold">
                            <p:stCondLst>
                              <p:cond delay="0"/>
                            </p:stCondLst>
                            <p:childTnLst>
                              <p:par>
                                <p:cTn id="59" presetID="3" presetClass="exit" presetSubtype="10" fill="hold" grpId="1" nodeType="clickEffect">
                                  <p:stCondLst>
                                    <p:cond delay="0"/>
                                  </p:stCondLst>
                                  <p:childTnLst>
                                    <p:animEffect transition="out" filter="blinds(horizontal)">
                                      <p:cBhvr>
                                        <p:cTn id="60" dur="500"/>
                                        <p:tgtEl>
                                          <p:spTgt spid="7"/>
                                        </p:tgtEl>
                                      </p:cBhvr>
                                    </p:animEffect>
                                    <p:set>
                                      <p:cBhvr>
                                        <p:cTn id="61" dur="1" fill="hold">
                                          <p:stCondLst>
                                            <p:cond delay="499"/>
                                          </p:stCondLst>
                                        </p:cTn>
                                        <p:tgtEl>
                                          <p:spTgt spid="7"/>
                                        </p:tgtEl>
                                        <p:attrNameLst>
                                          <p:attrName>style.visibility</p:attrName>
                                        </p:attrNameLst>
                                      </p:cBhvr>
                                      <p:to>
                                        <p:strVal val="hidden"/>
                                      </p:to>
                                    </p:set>
                                  </p:childTnLst>
                                </p:cTn>
                              </p:par>
                              <p:par>
                                <p:cTn id="62" presetID="3" presetClass="exit" presetSubtype="10" fill="hold" grpId="1" nodeType="withEffect">
                                  <p:stCondLst>
                                    <p:cond delay="0"/>
                                  </p:stCondLst>
                                  <p:childTnLst>
                                    <p:animEffect transition="out" filter="blinds(horizontal)">
                                      <p:cBhvr>
                                        <p:cTn id="63" dur="500"/>
                                        <p:tgtEl>
                                          <p:spTgt spid="183"/>
                                        </p:tgtEl>
                                      </p:cBhvr>
                                    </p:animEffect>
                                    <p:set>
                                      <p:cBhvr>
                                        <p:cTn id="64" dur="1" fill="hold">
                                          <p:stCondLst>
                                            <p:cond delay="499"/>
                                          </p:stCondLst>
                                        </p:cTn>
                                        <p:tgtEl>
                                          <p:spTgt spid="183"/>
                                        </p:tgtEl>
                                        <p:attrNameLst>
                                          <p:attrName>style.visibility</p:attrName>
                                        </p:attrNameLst>
                                      </p:cBhvr>
                                      <p:to>
                                        <p:strVal val="hidden"/>
                                      </p:to>
                                    </p:set>
                                  </p:childTnLst>
                                </p:cTn>
                              </p:par>
                              <p:par>
                                <p:cTn id="65" presetID="3" presetClass="exit" presetSubtype="10" fill="hold" grpId="1" nodeType="withEffect">
                                  <p:stCondLst>
                                    <p:cond delay="0"/>
                                  </p:stCondLst>
                                  <p:childTnLst>
                                    <p:animEffect transition="out" filter="blinds(horizontal)">
                                      <p:cBhvr>
                                        <p:cTn id="66" dur="500"/>
                                        <p:tgtEl>
                                          <p:spTgt spid="182"/>
                                        </p:tgtEl>
                                      </p:cBhvr>
                                    </p:animEffect>
                                    <p:set>
                                      <p:cBhvr>
                                        <p:cTn id="67" dur="1" fill="hold">
                                          <p:stCondLst>
                                            <p:cond delay="499"/>
                                          </p:stCondLst>
                                        </p:cTn>
                                        <p:tgtEl>
                                          <p:spTgt spid="182"/>
                                        </p:tgtEl>
                                        <p:attrNameLst>
                                          <p:attrName>style.visibility</p:attrName>
                                        </p:attrNameLst>
                                      </p:cBhvr>
                                      <p:to>
                                        <p:strVal val="hidden"/>
                                      </p:to>
                                    </p:set>
                                  </p:childTnLst>
                                </p:cTn>
                              </p:par>
                              <p:par>
                                <p:cTn id="68" presetID="3" presetClass="exit" presetSubtype="10" fill="hold" grpId="1" nodeType="withEffect">
                                  <p:stCondLst>
                                    <p:cond delay="0"/>
                                  </p:stCondLst>
                                  <p:childTnLst>
                                    <p:animEffect transition="out" filter="blinds(horizontal)">
                                      <p:cBhvr>
                                        <p:cTn id="69" dur="500"/>
                                        <p:tgtEl>
                                          <p:spTgt spid="5"/>
                                        </p:tgtEl>
                                      </p:cBhvr>
                                    </p:animEffect>
                                    <p:set>
                                      <p:cBhvr>
                                        <p:cTn id="70" dur="1" fill="hold">
                                          <p:stCondLst>
                                            <p:cond delay="499"/>
                                          </p:stCondLst>
                                        </p:cTn>
                                        <p:tgtEl>
                                          <p:spTgt spid="5"/>
                                        </p:tgtEl>
                                        <p:attrNameLst>
                                          <p:attrName>style.visibility</p:attrName>
                                        </p:attrNameLst>
                                      </p:cBhvr>
                                      <p:to>
                                        <p:strVal val="hidden"/>
                                      </p:to>
                                    </p:set>
                                  </p:childTnLst>
                                </p:cTn>
                              </p:par>
                            </p:childTnLst>
                          </p:cTn>
                        </p:par>
                      </p:childTnLst>
                    </p:cTn>
                  </p:par>
                  <p:par>
                    <p:cTn id="71" fill="hold">
                      <p:stCondLst>
                        <p:cond delay="indefinite"/>
                      </p:stCondLst>
                      <p:childTnLst>
                        <p:par>
                          <p:cTn id="72" fill="hold">
                            <p:stCondLst>
                              <p:cond delay="0"/>
                            </p:stCondLst>
                            <p:childTnLst>
                              <p:par>
                                <p:cTn id="73" presetID="22" presetClass="entr" presetSubtype="4" fill="hold" grpId="0" nodeType="clickEffect">
                                  <p:stCondLst>
                                    <p:cond delay="0"/>
                                  </p:stCondLst>
                                  <p:childTnLst>
                                    <p:set>
                                      <p:cBhvr>
                                        <p:cTn id="74" dur="1" fill="hold">
                                          <p:stCondLst>
                                            <p:cond delay="0"/>
                                          </p:stCondLst>
                                        </p:cTn>
                                        <p:tgtEl>
                                          <p:spTgt spid="160"/>
                                        </p:tgtEl>
                                        <p:attrNameLst>
                                          <p:attrName>style.visibility</p:attrName>
                                        </p:attrNameLst>
                                      </p:cBhvr>
                                      <p:to>
                                        <p:strVal val="visible"/>
                                      </p:to>
                                    </p:set>
                                    <p:animEffect transition="in" filter="wipe(down)">
                                      <p:cBhvr>
                                        <p:cTn id="75" dur="500"/>
                                        <p:tgtEl>
                                          <p:spTgt spid="160"/>
                                        </p:tgtEl>
                                      </p:cBhvr>
                                    </p:animEffect>
                                  </p:childTnLst>
                                </p:cTn>
                              </p:par>
                            </p:childTnLst>
                          </p:cTn>
                        </p:par>
                      </p:childTnLst>
                    </p:cTn>
                  </p:par>
                  <p:par>
                    <p:cTn id="76" fill="hold">
                      <p:stCondLst>
                        <p:cond delay="indefinite"/>
                      </p:stCondLst>
                      <p:childTnLst>
                        <p:par>
                          <p:cTn id="77" fill="hold">
                            <p:stCondLst>
                              <p:cond delay="0"/>
                            </p:stCondLst>
                            <p:childTnLst>
                              <p:par>
                                <p:cTn id="78" presetID="22" presetClass="entr" presetSubtype="4" fill="hold" grpId="0" nodeType="clickEffect">
                                  <p:stCondLst>
                                    <p:cond delay="0"/>
                                  </p:stCondLst>
                                  <p:childTnLst>
                                    <p:set>
                                      <p:cBhvr>
                                        <p:cTn id="79" dur="1" fill="hold">
                                          <p:stCondLst>
                                            <p:cond delay="0"/>
                                          </p:stCondLst>
                                        </p:cTn>
                                        <p:tgtEl>
                                          <p:spTgt spid="13"/>
                                        </p:tgtEl>
                                        <p:attrNameLst>
                                          <p:attrName>style.visibility</p:attrName>
                                        </p:attrNameLst>
                                      </p:cBhvr>
                                      <p:to>
                                        <p:strVal val="visible"/>
                                      </p:to>
                                    </p:set>
                                    <p:animEffect transition="in" filter="wipe(down)">
                                      <p:cBhvr>
                                        <p:cTn id="80" dur="500"/>
                                        <p:tgtEl>
                                          <p:spTgt spid="13"/>
                                        </p:tgtEl>
                                      </p:cBhvr>
                                    </p:animEffect>
                                  </p:childTnLst>
                                </p:cTn>
                              </p:par>
                            </p:childTnLst>
                          </p:cTn>
                        </p:par>
                      </p:childTnLst>
                    </p:cTn>
                  </p:par>
                  <p:par>
                    <p:cTn id="81" fill="hold">
                      <p:stCondLst>
                        <p:cond delay="indefinite"/>
                      </p:stCondLst>
                      <p:childTnLst>
                        <p:par>
                          <p:cTn id="82" fill="hold">
                            <p:stCondLst>
                              <p:cond delay="0"/>
                            </p:stCondLst>
                            <p:childTnLst>
                              <p:par>
                                <p:cTn id="83" presetID="22" presetClass="entr" presetSubtype="4" fill="hold" grpId="0" nodeType="clickEffect">
                                  <p:stCondLst>
                                    <p:cond delay="0"/>
                                  </p:stCondLst>
                                  <p:childTnLst>
                                    <p:set>
                                      <p:cBhvr>
                                        <p:cTn id="84" dur="1" fill="hold">
                                          <p:stCondLst>
                                            <p:cond delay="0"/>
                                          </p:stCondLst>
                                        </p:cTn>
                                        <p:tgtEl>
                                          <p:spTgt spid="14"/>
                                        </p:tgtEl>
                                        <p:attrNameLst>
                                          <p:attrName>style.visibility</p:attrName>
                                        </p:attrNameLst>
                                      </p:cBhvr>
                                      <p:to>
                                        <p:strVal val="visible"/>
                                      </p:to>
                                    </p:set>
                                    <p:animEffect transition="in" filter="wipe(down)">
                                      <p:cBhvr>
                                        <p:cTn id="85" dur="500"/>
                                        <p:tgtEl>
                                          <p:spTgt spid="14"/>
                                        </p:tgtEl>
                                      </p:cBhvr>
                                    </p:animEffect>
                                  </p:childTnLst>
                                </p:cTn>
                              </p:par>
                            </p:childTnLst>
                          </p:cTn>
                        </p:par>
                      </p:childTnLst>
                    </p:cTn>
                  </p:par>
                  <p:par>
                    <p:cTn id="86" fill="hold">
                      <p:stCondLst>
                        <p:cond delay="indefinite"/>
                      </p:stCondLst>
                      <p:childTnLst>
                        <p:par>
                          <p:cTn id="87" fill="hold">
                            <p:stCondLst>
                              <p:cond delay="0"/>
                            </p:stCondLst>
                            <p:childTnLst>
                              <p:par>
                                <p:cTn id="88" presetID="22" presetClass="entr" presetSubtype="1" fill="hold" grpId="0" nodeType="clickEffect">
                                  <p:stCondLst>
                                    <p:cond delay="0"/>
                                  </p:stCondLst>
                                  <p:childTnLst>
                                    <p:set>
                                      <p:cBhvr>
                                        <p:cTn id="89" dur="1" fill="hold">
                                          <p:stCondLst>
                                            <p:cond delay="0"/>
                                          </p:stCondLst>
                                        </p:cTn>
                                        <p:tgtEl>
                                          <p:spTgt spid="17"/>
                                        </p:tgtEl>
                                        <p:attrNameLst>
                                          <p:attrName>style.visibility</p:attrName>
                                        </p:attrNameLst>
                                      </p:cBhvr>
                                      <p:to>
                                        <p:strVal val="visible"/>
                                      </p:to>
                                    </p:set>
                                    <p:animEffect transition="in" filter="wipe(up)">
                                      <p:cBhvr>
                                        <p:cTn id="90"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0" grpId="1" animBg="1"/>
      <p:bldP spid="11" grpId="0" animBg="1"/>
      <p:bldP spid="11" grpId="1" animBg="1"/>
      <p:bldP spid="12" grpId="0" animBg="1"/>
      <p:bldP spid="12" grpId="1" animBg="1"/>
      <p:bldP spid="15" grpId="0" animBg="1"/>
      <p:bldP spid="15" grpId="1" animBg="1"/>
      <p:bldP spid="160" grpId="0" animBg="1"/>
      <p:bldP spid="5" grpId="0" animBg="1"/>
      <p:bldP spid="5" grpId="1" animBg="1"/>
      <p:bldP spid="182" grpId="0" animBg="1"/>
      <p:bldP spid="182" grpId="1" animBg="1"/>
      <p:bldP spid="183" grpId="0" animBg="1"/>
      <p:bldP spid="183" grpId="1" animBg="1"/>
      <p:bldP spid="7" grpId="0" animBg="1"/>
      <p:bldP spid="7" grpId="1" animBg="1"/>
      <p:bldP spid="13" grpId="0" animBg="1"/>
      <p:bldP spid="14" grpId="0" animBg="1"/>
      <p:bldP spid="17" grpId="0" animBg="1"/>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5">
            <a:extLst>
              <a:ext uri="{FF2B5EF4-FFF2-40B4-BE49-F238E27FC236}">
                <a16:creationId xmlns:a16="http://schemas.microsoft.com/office/drawing/2014/main" id="{9AE3D33E-3F4F-B043-B180-A9861669B356}"/>
              </a:ext>
            </a:extLst>
          </p:cNvPr>
          <p:cNvGrpSpPr/>
          <p:nvPr/>
        </p:nvGrpSpPr>
        <p:grpSpPr>
          <a:xfrm>
            <a:off x="1834524" y="1974900"/>
            <a:ext cx="540000" cy="540000"/>
            <a:chOff x="7736620" y="7009631"/>
            <a:chExt cx="4501800" cy="4503600"/>
          </a:xfrm>
          <a:solidFill>
            <a:schemeClr val="accent6"/>
          </a:solidFill>
        </p:grpSpPr>
        <p:sp>
          <p:nvSpPr>
            <p:cNvPr id="7" name="Freeform: Shape 1">
              <a:extLst>
                <a:ext uri="{FF2B5EF4-FFF2-40B4-BE49-F238E27FC236}">
                  <a16:creationId xmlns:a16="http://schemas.microsoft.com/office/drawing/2014/main" id="{06A6E81A-C2E0-A145-9A24-CA3A4BA0117B}"/>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8" name="Freeform: Shape 2">
              <a:extLst>
                <a:ext uri="{FF2B5EF4-FFF2-40B4-BE49-F238E27FC236}">
                  <a16:creationId xmlns:a16="http://schemas.microsoft.com/office/drawing/2014/main" id="{6772B0D0-E842-8A4E-A9FA-43EB359B4FAC}"/>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9" name="Freeform: Shape 3">
              <a:extLst>
                <a:ext uri="{FF2B5EF4-FFF2-40B4-BE49-F238E27FC236}">
                  <a16:creationId xmlns:a16="http://schemas.microsoft.com/office/drawing/2014/main" id="{36120F86-9748-4F45-855F-D05EA144C646}"/>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 name="Freeform: Shape 4">
              <a:extLst>
                <a:ext uri="{FF2B5EF4-FFF2-40B4-BE49-F238E27FC236}">
                  <a16:creationId xmlns:a16="http://schemas.microsoft.com/office/drawing/2014/main" id="{0987E855-3F0E-2A44-9972-B0F4740D7533}"/>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1" name="Freeform: Shape 5">
              <a:extLst>
                <a:ext uri="{FF2B5EF4-FFF2-40B4-BE49-F238E27FC236}">
                  <a16:creationId xmlns:a16="http://schemas.microsoft.com/office/drawing/2014/main" id="{07BFE1C9-4CCE-0C47-AD09-4DEA53EA1B07}"/>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grpSp>
        <p:nvGrpSpPr>
          <p:cNvPr id="12" name="Group 11">
            <a:extLst>
              <a:ext uri="{FF2B5EF4-FFF2-40B4-BE49-F238E27FC236}">
                <a16:creationId xmlns:a16="http://schemas.microsoft.com/office/drawing/2014/main" id="{DDC39695-3C63-2A43-894D-EE8421583734}"/>
              </a:ext>
            </a:extLst>
          </p:cNvPr>
          <p:cNvGrpSpPr/>
          <p:nvPr/>
        </p:nvGrpSpPr>
        <p:grpSpPr>
          <a:xfrm>
            <a:off x="1827491" y="5279414"/>
            <a:ext cx="540000" cy="540000"/>
            <a:chOff x="7736620" y="7009631"/>
            <a:chExt cx="4501800" cy="4503600"/>
          </a:xfrm>
          <a:solidFill>
            <a:schemeClr val="accent4"/>
          </a:solidFill>
        </p:grpSpPr>
        <p:sp>
          <p:nvSpPr>
            <p:cNvPr id="13" name="Freeform: Shape 1">
              <a:extLst>
                <a:ext uri="{FF2B5EF4-FFF2-40B4-BE49-F238E27FC236}">
                  <a16:creationId xmlns:a16="http://schemas.microsoft.com/office/drawing/2014/main" id="{932BEFD8-14A6-9D44-B046-CC23FB4F41DB}"/>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4" name="Freeform: Shape 2">
              <a:extLst>
                <a:ext uri="{FF2B5EF4-FFF2-40B4-BE49-F238E27FC236}">
                  <a16:creationId xmlns:a16="http://schemas.microsoft.com/office/drawing/2014/main" id="{94FA0C68-8F9E-274B-A0D4-0A69D30DCB09}"/>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5" name="Freeform: Shape 3">
              <a:extLst>
                <a:ext uri="{FF2B5EF4-FFF2-40B4-BE49-F238E27FC236}">
                  <a16:creationId xmlns:a16="http://schemas.microsoft.com/office/drawing/2014/main" id="{6E838751-7DED-6447-8F19-71E25E899ADD}"/>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6" name="Freeform: Shape 4">
              <a:extLst>
                <a:ext uri="{FF2B5EF4-FFF2-40B4-BE49-F238E27FC236}">
                  <a16:creationId xmlns:a16="http://schemas.microsoft.com/office/drawing/2014/main" id="{D85C3842-A350-1641-9D98-1883CFE8DA00}"/>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7" name="Freeform: Shape 5">
              <a:extLst>
                <a:ext uri="{FF2B5EF4-FFF2-40B4-BE49-F238E27FC236}">
                  <a16:creationId xmlns:a16="http://schemas.microsoft.com/office/drawing/2014/main" id="{10A237D7-3A18-1243-A45B-E750469A6518}"/>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cxnSp>
        <p:nvCxnSpPr>
          <p:cNvPr id="18" name="Straight Connector 17">
            <a:extLst>
              <a:ext uri="{FF2B5EF4-FFF2-40B4-BE49-F238E27FC236}">
                <a16:creationId xmlns:a16="http://schemas.microsoft.com/office/drawing/2014/main" id="{378498A5-45EB-434A-B72B-35E387C9CDBF}"/>
              </a:ext>
            </a:extLst>
          </p:cNvPr>
          <p:cNvCxnSpPr>
            <a:cxnSpLocks/>
            <a:stCxn id="74" idx="0"/>
            <a:endCxn id="61" idx="2"/>
          </p:cNvCxnSpPr>
          <p:nvPr/>
        </p:nvCxnSpPr>
        <p:spPr bwMode="gray">
          <a:xfrm flipV="1">
            <a:off x="2098621" y="3743572"/>
            <a:ext cx="960" cy="506586"/>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9" name="Rectangle 18">
            <a:extLst>
              <a:ext uri="{FF2B5EF4-FFF2-40B4-BE49-F238E27FC236}">
                <a16:creationId xmlns:a16="http://schemas.microsoft.com/office/drawing/2014/main" id="{B89C9457-4449-C146-A627-4709C95D09BD}"/>
              </a:ext>
            </a:extLst>
          </p:cNvPr>
          <p:cNvSpPr/>
          <p:nvPr/>
        </p:nvSpPr>
        <p:spPr>
          <a:xfrm>
            <a:off x="91700" y="3858474"/>
            <a:ext cx="2377361" cy="276999"/>
          </a:xfrm>
          <a:prstGeom prst="rect">
            <a:avLst/>
          </a:prstGeom>
        </p:spPr>
        <p:txBody>
          <a:bodyPr wrap="square">
            <a:spAutoFit/>
          </a:bodyPr>
          <a:lstStyle/>
          <a:p>
            <a:r>
              <a:rPr lang="en-US" sz="1200" b="1" dirty="0">
                <a:solidFill>
                  <a:schemeClr val="tx2"/>
                </a:solidFill>
                <a:latin typeface="Metropolis" pitchFamily="2" charset="77"/>
              </a:rPr>
              <a:t>Router Link LS (GENEVE)</a:t>
            </a:r>
            <a:endParaRPr lang="en-GB" sz="1200" dirty="0"/>
          </a:p>
        </p:txBody>
      </p:sp>
      <p:sp>
        <p:nvSpPr>
          <p:cNvPr id="20" name="Rectangle 19">
            <a:extLst>
              <a:ext uri="{FF2B5EF4-FFF2-40B4-BE49-F238E27FC236}">
                <a16:creationId xmlns:a16="http://schemas.microsoft.com/office/drawing/2014/main" id="{C5669DAC-3215-1445-8DCB-CF2DE7D2E46F}"/>
              </a:ext>
            </a:extLst>
          </p:cNvPr>
          <p:cNvSpPr/>
          <p:nvPr/>
        </p:nvSpPr>
        <p:spPr>
          <a:xfrm>
            <a:off x="1070415" y="2131541"/>
            <a:ext cx="861706" cy="338554"/>
          </a:xfrm>
          <a:prstGeom prst="rect">
            <a:avLst/>
          </a:prstGeom>
        </p:spPr>
        <p:txBody>
          <a:bodyPr wrap="square">
            <a:spAutoFit/>
          </a:bodyPr>
          <a:lstStyle/>
          <a:p>
            <a:r>
              <a:rPr lang="en-US" sz="1600" b="1" dirty="0">
                <a:solidFill>
                  <a:schemeClr val="tx2"/>
                </a:solidFill>
                <a:latin typeface="Metropolis" pitchFamily="2" charset="77"/>
              </a:rPr>
              <a:t>T0 SR</a:t>
            </a:r>
            <a:endParaRPr lang="en-GB" sz="1600" dirty="0"/>
          </a:p>
        </p:txBody>
      </p:sp>
      <p:sp>
        <p:nvSpPr>
          <p:cNvPr id="21" name="Rectangle 20">
            <a:extLst>
              <a:ext uri="{FF2B5EF4-FFF2-40B4-BE49-F238E27FC236}">
                <a16:creationId xmlns:a16="http://schemas.microsoft.com/office/drawing/2014/main" id="{05FC61FA-828F-C54E-BD8D-5EF4DE9EFEF5}"/>
              </a:ext>
            </a:extLst>
          </p:cNvPr>
          <p:cNvSpPr/>
          <p:nvPr/>
        </p:nvSpPr>
        <p:spPr>
          <a:xfrm>
            <a:off x="1131732" y="5418280"/>
            <a:ext cx="861706" cy="338554"/>
          </a:xfrm>
          <a:prstGeom prst="rect">
            <a:avLst/>
          </a:prstGeom>
        </p:spPr>
        <p:txBody>
          <a:bodyPr wrap="square">
            <a:spAutoFit/>
          </a:bodyPr>
          <a:lstStyle/>
          <a:p>
            <a:r>
              <a:rPr lang="en-US" sz="1600" b="1" dirty="0">
                <a:solidFill>
                  <a:schemeClr val="tx2"/>
                </a:solidFill>
                <a:latin typeface="Metropolis" pitchFamily="2" charset="77"/>
              </a:rPr>
              <a:t>T1 DR</a:t>
            </a:r>
            <a:endParaRPr lang="en-GB" sz="1600" dirty="0"/>
          </a:p>
        </p:txBody>
      </p:sp>
      <p:cxnSp>
        <p:nvCxnSpPr>
          <p:cNvPr id="22" name="Straight Connector 21">
            <a:extLst>
              <a:ext uri="{FF2B5EF4-FFF2-40B4-BE49-F238E27FC236}">
                <a16:creationId xmlns:a16="http://schemas.microsoft.com/office/drawing/2014/main" id="{30E5EA0E-BF34-EE4E-BAC0-C0548C86DE05}"/>
              </a:ext>
            </a:extLst>
          </p:cNvPr>
          <p:cNvCxnSpPr>
            <a:cxnSpLocks/>
          </p:cNvCxnSpPr>
          <p:nvPr/>
        </p:nvCxnSpPr>
        <p:spPr bwMode="gray">
          <a:xfrm flipH="1">
            <a:off x="1567290" y="5813445"/>
            <a:ext cx="421971" cy="283283"/>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54F18822-139A-6E46-8E10-4E8716C4AD3D}"/>
              </a:ext>
            </a:extLst>
          </p:cNvPr>
          <p:cNvCxnSpPr>
            <a:cxnSpLocks/>
          </p:cNvCxnSpPr>
          <p:nvPr/>
        </p:nvCxnSpPr>
        <p:spPr bwMode="gray">
          <a:xfrm>
            <a:off x="2087893" y="5849764"/>
            <a:ext cx="387" cy="327829"/>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FDC1AED9-C7E6-E34A-90CA-6CF88E6D9275}"/>
              </a:ext>
            </a:extLst>
          </p:cNvPr>
          <p:cNvCxnSpPr>
            <a:cxnSpLocks/>
          </p:cNvCxnSpPr>
          <p:nvPr/>
        </p:nvCxnSpPr>
        <p:spPr bwMode="gray">
          <a:xfrm flipH="1" flipV="1">
            <a:off x="2209671" y="5826466"/>
            <a:ext cx="350368" cy="250847"/>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5" name="Rectangle 24">
            <a:extLst>
              <a:ext uri="{FF2B5EF4-FFF2-40B4-BE49-F238E27FC236}">
                <a16:creationId xmlns:a16="http://schemas.microsoft.com/office/drawing/2014/main" id="{5B25E6DE-CF12-3A4F-8C25-3C16EE5ECB5C}"/>
              </a:ext>
            </a:extLst>
          </p:cNvPr>
          <p:cNvSpPr/>
          <p:nvPr/>
        </p:nvSpPr>
        <p:spPr>
          <a:xfrm>
            <a:off x="2404649" y="5604345"/>
            <a:ext cx="968535" cy="461665"/>
          </a:xfrm>
          <a:prstGeom prst="rect">
            <a:avLst/>
          </a:prstGeom>
        </p:spPr>
        <p:txBody>
          <a:bodyPr wrap="none">
            <a:spAutoFit/>
          </a:bodyPr>
          <a:lstStyle/>
          <a:p>
            <a:r>
              <a:rPr lang="en-US" sz="1200" b="1" dirty="0">
                <a:solidFill>
                  <a:schemeClr val="tx2"/>
                </a:solidFill>
                <a:latin typeface="Metropolis" pitchFamily="2" charset="77"/>
              </a:rPr>
              <a:t>Downlinks</a:t>
            </a:r>
          </a:p>
          <a:p>
            <a:r>
              <a:rPr lang="en-US" sz="1200" b="1" dirty="0">
                <a:solidFill>
                  <a:schemeClr val="tx2"/>
                </a:solidFill>
                <a:latin typeface="Metropolis" pitchFamily="2" charset="77"/>
              </a:rPr>
              <a:t>(GENEVE)</a:t>
            </a:r>
            <a:endParaRPr lang="en-GB" sz="1200" dirty="0"/>
          </a:p>
        </p:txBody>
      </p:sp>
      <p:cxnSp>
        <p:nvCxnSpPr>
          <p:cNvPr id="26" name="Straight Connector 25">
            <a:extLst>
              <a:ext uri="{FF2B5EF4-FFF2-40B4-BE49-F238E27FC236}">
                <a16:creationId xmlns:a16="http://schemas.microsoft.com/office/drawing/2014/main" id="{AEF68CCB-590B-5748-8815-021F05F3A8CD}"/>
              </a:ext>
            </a:extLst>
          </p:cNvPr>
          <p:cNvCxnSpPr>
            <a:cxnSpLocks/>
          </p:cNvCxnSpPr>
          <p:nvPr/>
        </p:nvCxnSpPr>
        <p:spPr bwMode="gray">
          <a:xfrm flipH="1" flipV="1">
            <a:off x="2080405" y="1357010"/>
            <a:ext cx="968" cy="61789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7" name="Rectangle 26">
            <a:extLst>
              <a:ext uri="{FF2B5EF4-FFF2-40B4-BE49-F238E27FC236}">
                <a16:creationId xmlns:a16="http://schemas.microsoft.com/office/drawing/2014/main" id="{292CE0E1-4A1D-7A47-9CE2-E1E3E93E9CCC}"/>
              </a:ext>
            </a:extLst>
          </p:cNvPr>
          <p:cNvSpPr/>
          <p:nvPr/>
        </p:nvSpPr>
        <p:spPr>
          <a:xfrm>
            <a:off x="533664" y="1512461"/>
            <a:ext cx="1744330" cy="276999"/>
          </a:xfrm>
          <a:prstGeom prst="rect">
            <a:avLst/>
          </a:prstGeom>
        </p:spPr>
        <p:txBody>
          <a:bodyPr wrap="square">
            <a:spAutoFit/>
          </a:bodyPr>
          <a:lstStyle/>
          <a:p>
            <a:r>
              <a:rPr lang="en-US" sz="1200" b="1" dirty="0">
                <a:solidFill>
                  <a:schemeClr val="tx2"/>
                </a:solidFill>
                <a:latin typeface="Metropolis" pitchFamily="2" charset="77"/>
              </a:rPr>
              <a:t>Uplink LS (VLAN)</a:t>
            </a:r>
            <a:endParaRPr lang="en-GB" sz="1200" dirty="0"/>
          </a:p>
        </p:txBody>
      </p:sp>
      <p:grpSp>
        <p:nvGrpSpPr>
          <p:cNvPr id="28" name="Group 27">
            <a:extLst>
              <a:ext uri="{FF2B5EF4-FFF2-40B4-BE49-F238E27FC236}">
                <a16:creationId xmlns:a16="http://schemas.microsoft.com/office/drawing/2014/main" id="{93EBCCA5-24E0-FF4D-9905-74A5DC696216}"/>
              </a:ext>
            </a:extLst>
          </p:cNvPr>
          <p:cNvGrpSpPr/>
          <p:nvPr/>
        </p:nvGrpSpPr>
        <p:grpSpPr>
          <a:xfrm>
            <a:off x="1865237" y="926673"/>
            <a:ext cx="430337" cy="430337"/>
            <a:chOff x="7736620" y="7009631"/>
            <a:chExt cx="4501800" cy="4503600"/>
          </a:xfrm>
          <a:solidFill>
            <a:schemeClr val="tx1"/>
          </a:solidFill>
        </p:grpSpPr>
        <p:sp>
          <p:nvSpPr>
            <p:cNvPr id="29" name="Freeform: Shape 1">
              <a:extLst>
                <a:ext uri="{FF2B5EF4-FFF2-40B4-BE49-F238E27FC236}">
                  <a16:creationId xmlns:a16="http://schemas.microsoft.com/office/drawing/2014/main" id="{77806883-1951-D04E-9D3E-3D76F48398F0}"/>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30" name="Freeform: Shape 2">
              <a:extLst>
                <a:ext uri="{FF2B5EF4-FFF2-40B4-BE49-F238E27FC236}">
                  <a16:creationId xmlns:a16="http://schemas.microsoft.com/office/drawing/2014/main" id="{175378B0-05DC-A04E-B5A9-B41A8B863EB1}"/>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31" name="Freeform: Shape 3">
              <a:extLst>
                <a:ext uri="{FF2B5EF4-FFF2-40B4-BE49-F238E27FC236}">
                  <a16:creationId xmlns:a16="http://schemas.microsoft.com/office/drawing/2014/main" id="{525452CF-B691-1B42-B697-A19FFC944616}"/>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32" name="Freeform: Shape 4">
              <a:extLst>
                <a:ext uri="{FF2B5EF4-FFF2-40B4-BE49-F238E27FC236}">
                  <a16:creationId xmlns:a16="http://schemas.microsoft.com/office/drawing/2014/main" id="{F14E550A-955F-A645-B50C-192A49237DE8}"/>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33" name="Freeform: Shape 5">
              <a:extLst>
                <a:ext uri="{FF2B5EF4-FFF2-40B4-BE49-F238E27FC236}">
                  <a16:creationId xmlns:a16="http://schemas.microsoft.com/office/drawing/2014/main" id="{8F61A0F7-47C1-854B-B8D9-5D09B77DC2CB}"/>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34" name="Rectangle 33">
            <a:extLst>
              <a:ext uri="{FF2B5EF4-FFF2-40B4-BE49-F238E27FC236}">
                <a16:creationId xmlns:a16="http://schemas.microsoft.com/office/drawing/2014/main" id="{25CE5CF2-168E-5F4A-82B9-5843CC3945A6}"/>
              </a:ext>
            </a:extLst>
          </p:cNvPr>
          <p:cNvSpPr/>
          <p:nvPr/>
        </p:nvSpPr>
        <p:spPr>
          <a:xfrm>
            <a:off x="1057357" y="817613"/>
            <a:ext cx="817975" cy="461665"/>
          </a:xfrm>
          <a:prstGeom prst="rect">
            <a:avLst/>
          </a:prstGeom>
        </p:spPr>
        <p:txBody>
          <a:bodyPr wrap="square">
            <a:spAutoFit/>
          </a:bodyPr>
          <a:lstStyle/>
          <a:p>
            <a:r>
              <a:rPr lang="en-US" sz="1200" b="1" dirty="0">
                <a:solidFill>
                  <a:schemeClr val="tx2"/>
                </a:solidFill>
                <a:latin typeface="Metropolis" pitchFamily="2" charset="77"/>
              </a:rPr>
              <a:t>Physical Router</a:t>
            </a:r>
            <a:endParaRPr lang="en-GB" sz="1200" dirty="0"/>
          </a:p>
        </p:txBody>
      </p:sp>
      <p:cxnSp>
        <p:nvCxnSpPr>
          <p:cNvPr id="36" name="Straight Connector 35">
            <a:extLst>
              <a:ext uri="{FF2B5EF4-FFF2-40B4-BE49-F238E27FC236}">
                <a16:creationId xmlns:a16="http://schemas.microsoft.com/office/drawing/2014/main" id="{5A9DB9DC-CB38-1447-9312-780F0CFE49BA}"/>
              </a:ext>
            </a:extLst>
          </p:cNvPr>
          <p:cNvCxnSpPr>
            <a:cxnSpLocks/>
          </p:cNvCxnSpPr>
          <p:nvPr/>
        </p:nvCxnSpPr>
        <p:spPr bwMode="gray">
          <a:xfrm flipH="1" flipV="1">
            <a:off x="2367636" y="3469868"/>
            <a:ext cx="1192722" cy="3704"/>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38" name="Rectangle 37">
            <a:extLst>
              <a:ext uri="{FF2B5EF4-FFF2-40B4-BE49-F238E27FC236}">
                <a16:creationId xmlns:a16="http://schemas.microsoft.com/office/drawing/2014/main" id="{4F12E276-F223-004E-989C-0E17E3ABA975}"/>
              </a:ext>
            </a:extLst>
          </p:cNvPr>
          <p:cNvSpPr/>
          <p:nvPr/>
        </p:nvSpPr>
        <p:spPr>
          <a:xfrm>
            <a:off x="2388346" y="3445095"/>
            <a:ext cx="968535" cy="461665"/>
          </a:xfrm>
          <a:prstGeom prst="rect">
            <a:avLst/>
          </a:prstGeom>
        </p:spPr>
        <p:txBody>
          <a:bodyPr wrap="none">
            <a:spAutoFit/>
          </a:bodyPr>
          <a:lstStyle/>
          <a:p>
            <a:r>
              <a:rPr lang="en-US" sz="1200" b="1" dirty="0">
                <a:solidFill>
                  <a:schemeClr val="tx2"/>
                </a:solidFill>
                <a:latin typeface="Metropolis" pitchFamily="2" charset="77"/>
              </a:rPr>
              <a:t>Downlink</a:t>
            </a:r>
          </a:p>
          <a:p>
            <a:r>
              <a:rPr lang="en-US" sz="1200" b="1" dirty="0">
                <a:solidFill>
                  <a:schemeClr val="tx2"/>
                </a:solidFill>
                <a:latin typeface="Metropolis" pitchFamily="2" charset="77"/>
              </a:rPr>
              <a:t>(GENEVE)</a:t>
            </a:r>
            <a:endParaRPr lang="en-GB" sz="1200" dirty="0"/>
          </a:p>
        </p:txBody>
      </p:sp>
      <p:sp>
        <p:nvSpPr>
          <p:cNvPr id="41" name="Rectangle 40">
            <a:extLst>
              <a:ext uri="{FF2B5EF4-FFF2-40B4-BE49-F238E27FC236}">
                <a16:creationId xmlns:a16="http://schemas.microsoft.com/office/drawing/2014/main" id="{75C41A97-EDD6-B648-8E0A-ECC3B0372285}"/>
              </a:ext>
            </a:extLst>
          </p:cNvPr>
          <p:cNvSpPr/>
          <p:nvPr/>
        </p:nvSpPr>
        <p:spPr>
          <a:xfrm>
            <a:off x="797174" y="1823269"/>
            <a:ext cx="1417653" cy="261610"/>
          </a:xfrm>
          <a:prstGeom prst="rect">
            <a:avLst/>
          </a:prstGeom>
        </p:spPr>
        <p:txBody>
          <a:bodyPr wrap="square">
            <a:spAutoFit/>
          </a:bodyPr>
          <a:lstStyle/>
          <a:p>
            <a:r>
              <a:rPr lang="en-US" sz="1100" b="1" dirty="0">
                <a:solidFill>
                  <a:schemeClr val="tx2"/>
                </a:solidFill>
                <a:latin typeface="Metropolis" pitchFamily="2" charset="77"/>
              </a:rPr>
              <a:t>10.190.4.101 /24</a:t>
            </a:r>
            <a:endParaRPr lang="en-GB" sz="1100" dirty="0"/>
          </a:p>
        </p:txBody>
      </p:sp>
      <p:sp>
        <p:nvSpPr>
          <p:cNvPr id="42" name="Rectangle 41">
            <a:extLst>
              <a:ext uri="{FF2B5EF4-FFF2-40B4-BE49-F238E27FC236}">
                <a16:creationId xmlns:a16="http://schemas.microsoft.com/office/drawing/2014/main" id="{5AD3CC10-FFF6-9C4B-B3C3-ABACD9D2B139}"/>
              </a:ext>
            </a:extLst>
          </p:cNvPr>
          <p:cNvSpPr/>
          <p:nvPr/>
        </p:nvSpPr>
        <p:spPr>
          <a:xfrm>
            <a:off x="957014" y="1255809"/>
            <a:ext cx="1417653" cy="261610"/>
          </a:xfrm>
          <a:prstGeom prst="rect">
            <a:avLst/>
          </a:prstGeom>
        </p:spPr>
        <p:txBody>
          <a:bodyPr wrap="square">
            <a:spAutoFit/>
          </a:bodyPr>
          <a:lstStyle/>
          <a:p>
            <a:r>
              <a:rPr lang="en-US" sz="1100" b="1" dirty="0">
                <a:solidFill>
                  <a:schemeClr val="tx2"/>
                </a:solidFill>
                <a:latin typeface="Metropolis" pitchFamily="2" charset="77"/>
              </a:rPr>
              <a:t>10.190.4.1 /24</a:t>
            </a:r>
            <a:endParaRPr lang="en-GB" sz="1100" dirty="0"/>
          </a:p>
        </p:txBody>
      </p:sp>
      <p:sp>
        <p:nvSpPr>
          <p:cNvPr id="43" name="Rectangle 42">
            <a:extLst>
              <a:ext uri="{FF2B5EF4-FFF2-40B4-BE49-F238E27FC236}">
                <a16:creationId xmlns:a16="http://schemas.microsoft.com/office/drawing/2014/main" id="{7992B63B-67DF-DA4F-AE71-DA6AA0C9B6D0}"/>
              </a:ext>
            </a:extLst>
          </p:cNvPr>
          <p:cNvSpPr/>
          <p:nvPr/>
        </p:nvSpPr>
        <p:spPr>
          <a:xfrm>
            <a:off x="848247" y="3653792"/>
            <a:ext cx="1417653" cy="261610"/>
          </a:xfrm>
          <a:prstGeom prst="rect">
            <a:avLst/>
          </a:prstGeom>
        </p:spPr>
        <p:txBody>
          <a:bodyPr wrap="square">
            <a:spAutoFit/>
          </a:bodyPr>
          <a:lstStyle/>
          <a:p>
            <a:r>
              <a:rPr lang="en-US" sz="1100" b="1" dirty="0">
                <a:solidFill>
                  <a:schemeClr val="tx2"/>
                </a:solidFill>
                <a:latin typeface="Metropolis" pitchFamily="2" charset="77"/>
              </a:rPr>
              <a:t>100.64.112.0 /31</a:t>
            </a:r>
            <a:endParaRPr lang="en-GB" sz="1100" dirty="0"/>
          </a:p>
        </p:txBody>
      </p:sp>
      <p:sp>
        <p:nvSpPr>
          <p:cNvPr id="44" name="Rectangle 43">
            <a:extLst>
              <a:ext uri="{FF2B5EF4-FFF2-40B4-BE49-F238E27FC236}">
                <a16:creationId xmlns:a16="http://schemas.microsoft.com/office/drawing/2014/main" id="{8C718C25-F644-BF46-A879-CC512741852C}"/>
              </a:ext>
            </a:extLst>
          </p:cNvPr>
          <p:cNvSpPr/>
          <p:nvPr/>
        </p:nvSpPr>
        <p:spPr>
          <a:xfrm>
            <a:off x="885518" y="4070055"/>
            <a:ext cx="1417653" cy="261610"/>
          </a:xfrm>
          <a:prstGeom prst="rect">
            <a:avLst/>
          </a:prstGeom>
        </p:spPr>
        <p:txBody>
          <a:bodyPr wrap="square">
            <a:spAutoFit/>
          </a:bodyPr>
          <a:lstStyle/>
          <a:p>
            <a:r>
              <a:rPr lang="en-US" sz="1100" b="1" dirty="0">
                <a:solidFill>
                  <a:schemeClr val="tx2"/>
                </a:solidFill>
                <a:latin typeface="Metropolis" pitchFamily="2" charset="77"/>
              </a:rPr>
              <a:t>100.64.112.1 /31</a:t>
            </a:r>
            <a:endParaRPr lang="en-GB" sz="1100" dirty="0"/>
          </a:p>
        </p:txBody>
      </p:sp>
      <p:sp>
        <p:nvSpPr>
          <p:cNvPr id="45" name="Rectangle 44">
            <a:extLst>
              <a:ext uri="{FF2B5EF4-FFF2-40B4-BE49-F238E27FC236}">
                <a16:creationId xmlns:a16="http://schemas.microsoft.com/office/drawing/2014/main" id="{F02DC4AB-CA88-594D-9DAA-12214BAA14F7}"/>
              </a:ext>
            </a:extLst>
          </p:cNvPr>
          <p:cNvSpPr/>
          <p:nvPr/>
        </p:nvSpPr>
        <p:spPr>
          <a:xfrm>
            <a:off x="691475" y="6058182"/>
            <a:ext cx="1008336" cy="261610"/>
          </a:xfrm>
          <a:prstGeom prst="rect">
            <a:avLst/>
          </a:prstGeom>
        </p:spPr>
        <p:txBody>
          <a:bodyPr wrap="square">
            <a:spAutoFit/>
          </a:bodyPr>
          <a:lstStyle/>
          <a:p>
            <a:r>
              <a:rPr lang="en-US" sz="1100" b="1" dirty="0">
                <a:solidFill>
                  <a:schemeClr val="tx2"/>
                </a:solidFill>
                <a:latin typeface="Metropolis" pitchFamily="2" charset="77"/>
              </a:rPr>
              <a:t>10.0.1.1 /24</a:t>
            </a:r>
            <a:endParaRPr lang="en-GB" sz="1100" dirty="0"/>
          </a:p>
        </p:txBody>
      </p:sp>
      <p:sp>
        <p:nvSpPr>
          <p:cNvPr id="46" name="Rectangle 45">
            <a:extLst>
              <a:ext uri="{FF2B5EF4-FFF2-40B4-BE49-F238E27FC236}">
                <a16:creationId xmlns:a16="http://schemas.microsoft.com/office/drawing/2014/main" id="{C91A65D6-5BEB-7D4F-95E5-B736DEB5D6AA}"/>
              </a:ext>
            </a:extLst>
          </p:cNvPr>
          <p:cNvSpPr/>
          <p:nvPr/>
        </p:nvSpPr>
        <p:spPr>
          <a:xfrm>
            <a:off x="1583725" y="6198073"/>
            <a:ext cx="1008336" cy="261610"/>
          </a:xfrm>
          <a:prstGeom prst="rect">
            <a:avLst/>
          </a:prstGeom>
        </p:spPr>
        <p:txBody>
          <a:bodyPr wrap="square">
            <a:spAutoFit/>
          </a:bodyPr>
          <a:lstStyle/>
          <a:p>
            <a:r>
              <a:rPr lang="en-US" sz="1100" b="1" dirty="0">
                <a:solidFill>
                  <a:schemeClr val="tx2"/>
                </a:solidFill>
                <a:latin typeface="Metropolis" pitchFamily="2" charset="77"/>
              </a:rPr>
              <a:t>10.0.2.1 /24</a:t>
            </a:r>
            <a:endParaRPr lang="en-GB" sz="1100" dirty="0"/>
          </a:p>
        </p:txBody>
      </p:sp>
      <p:sp>
        <p:nvSpPr>
          <p:cNvPr id="47" name="Rectangle 46">
            <a:extLst>
              <a:ext uri="{FF2B5EF4-FFF2-40B4-BE49-F238E27FC236}">
                <a16:creationId xmlns:a16="http://schemas.microsoft.com/office/drawing/2014/main" id="{36A8DABA-87F4-D34C-B288-61F5582ED810}"/>
              </a:ext>
            </a:extLst>
          </p:cNvPr>
          <p:cNvSpPr/>
          <p:nvPr/>
        </p:nvSpPr>
        <p:spPr>
          <a:xfrm>
            <a:off x="2438648" y="6091213"/>
            <a:ext cx="1008336" cy="261610"/>
          </a:xfrm>
          <a:prstGeom prst="rect">
            <a:avLst/>
          </a:prstGeom>
        </p:spPr>
        <p:txBody>
          <a:bodyPr wrap="square">
            <a:spAutoFit/>
          </a:bodyPr>
          <a:lstStyle/>
          <a:p>
            <a:r>
              <a:rPr lang="en-US" sz="1100" b="1" dirty="0">
                <a:solidFill>
                  <a:schemeClr val="tx2"/>
                </a:solidFill>
                <a:latin typeface="Metropolis" pitchFamily="2" charset="77"/>
              </a:rPr>
              <a:t>10.0.3.1 /24</a:t>
            </a:r>
            <a:endParaRPr lang="en-GB" sz="1100" dirty="0"/>
          </a:p>
        </p:txBody>
      </p:sp>
      <p:sp>
        <p:nvSpPr>
          <p:cNvPr id="48" name="Rectangle 47">
            <a:extLst>
              <a:ext uri="{FF2B5EF4-FFF2-40B4-BE49-F238E27FC236}">
                <a16:creationId xmlns:a16="http://schemas.microsoft.com/office/drawing/2014/main" id="{C522798B-6E75-5447-B5B0-514CBFB34DBF}"/>
              </a:ext>
            </a:extLst>
          </p:cNvPr>
          <p:cNvSpPr/>
          <p:nvPr/>
        </p:nvSpPr>
        <p:spPr>
          <a:xfrm>
            <a:off x="2324684" y="3222271"/>
            <a:ext cx="1235674" cy="261610"/>
          </a:xfrm>
          <a:prstGeom prst="rect">
            <a:avLst/>
          </a:prstGeom>
        </p:spPr>
        <p:txBody>
          <a:bodyPr wrap="square">
            <a:spAutoFit/>
          </a:bodyPr>
          <a:lstStyle/>
          <a:p>
            <a:r>
              <a:rPr lang="en-US" sz="1100" b="1" dirty="0">
                <a:solidFill>
                  <a:schemeClr val="tx2"/>
                </a:solidFill>
                <a:latin typeface="Metropolis" pitchFamily="2" charset="77"/>
              </a:rPr>
              <a:t>172.16.10.1 /24</a:t>
            </a:r>
            <a:endParaRPr lang="en-GB" sz="1100" dirty="0"/>
          </a:p>
        </p:txBody>
      </p:sp>
      <p:sp>
        <p:nvSpPr>
          <p:cNvPr id="4" name="Title 3">
            <a:extLst>
              <a:ext uri="{FF2B5EF4-FFF2-40B4-BE49-F238E27FC236}">
                <a16:creationId xmlns:a16="http://schemas.microsoft.com/office/drawing/2014/main" id="{AE6F6858-40C5-4D43-AF01-4311A9E835C9}"/>
              </a:ext>
            </a:extLst>
          </p:cNvPr>
          <p:cNvSpPr>
            <a:spLocks noGrp="1"/>
          </p:cNvSpPr>
          <p:nvPr>
            <p:ph type="title"/>
          </p:nvPr>
        </p:nvSpPr>
        <p:spPr/>
        <p:txBody>
          <a:bodyPr/>
          <a:lstStyle/>
          <a:p>
            <a:r>
              <a:rPr lang="en-US" dirty="0"/>
              <a:t>Route Advertisement - 1</a:t>
            </a:r>
          </a:p>
        </p:txBody>
      </p:sp>
      <p:sp>
        <p:nvSpPr>
          <p:cNvPr id="50" name="Freeform 49">
            <a:extLst>
              <a:ext uri="{FF2B5EF4-FFF2-40B4-BE49-F238E27FC236}">
                <a16:creationId xmlns:a16="http://schemas.microsoft.com/office/drawing/2014/main" id="{1CD4B463-5621-2A43-B80D-FC21C59755BD}"/>
              </a:ext>
            </a:extLst>
          </p:cNvPr>
          <p:cNvSpPr/>
          <p:nvPr/>
        </p:nvSpPr>
        <p:spPr>
          <a:xfrm flipH="1">
            <a:off x="2353384" y="1340257"/>
            <a:ext cx="65943" cy="555942"/>
          </a:xfrm>
          <a:custGeom>
            <a:avLst/>
            <a:gdLst>
              <a:gd name="connsiteX0" fmla="*/ 2587 w 2587"/>
              <a:gd name="connsiteY0" fmla="*/ 726141 h 726141"/>
              <a:gd name="connsiteX1" fmla="*/ 2587 w 2587"/>
              <a:gd name="connsiteY1" fmla="*/ 0 h 726141"/>
            </a:gdLst>
            <a:ahLst/>
            <a:cxnLst>
              <a:cxn ang="0">
                <a:pos x="connsiteX0" y="connsiteY0"/>
              </a:cxn>
              <a:cxn ang="0">
                <a:pos x="connsiteX1" y="connsiteY1"/>
              </a:cxn>
            </a:cxnLst>
            <a:rect l="l" t="t" r="r" b="b"/>
            <a:pathLst>
              <a:path w="2587" h="726141">
                <a:moveTo>
                  <a:pt x="2587" y="726141"/>
                </a:moveTo>
                <a:cubicBezTo>
                  <a:pt x="346" y="425823"/>
                  <a:pt x="-1895" y="125506"/>
                  <a:pt x="2587" y="0"/>
                </a:cubicBezTo>
              </a:path>
            </a:pathLst>
          </a:custGeom>
          <a:noFill/>
          <a:ln w="38100">
            <a:solidFill>
              <a:srgbClr val="820024"/>
            </a:solidFill>
            <a:headEnd type="stealth" w="lg" len="lg"/>
            <a:tailEnd type="stealth"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4" name="Rectangle 53">
            <a:extLst>
              <a:ext uri="{FF2B5EF4-FFF2-40B4-BE49-F238E27FC236}">
                <a16:creationId xmlns:a16="http://schemas.microsoft.com/office/drawing/2014/main" id="{A4DC5357-14D8-0547-A716-73B7EA4DB774}"/>
              </a:ext>
            </a:extLst>
          </p:cNvPr>
          <p:cNvSpPr/>
          <p:nvPr/>
        </p:nvSpPr>
        <p:spPr>
          <a:xfrm>
            <a:off x="2555027" y="1440218"/>
            <a:ext cx="861706" cy="307777"/>
          </a:xfrm>
          <a:prstGeom prst="rect">
            <a:avLst/>
          </a:prstGeom>
        </p:spPr>
        <p:txBody>
          <a:bodyPr wrap="square">
            <a:spAutoFit/>
          </a:bodyPr>
          <a:lstStyle/>
          <a:p>
            <a:r>
              <a:rPr lang="en-US" sz="1400" b="1" dirty="0" err="1">
                <a:solidFill>
                  <a:schemeClr val="tx2"/>
                </a:solidFill>
                <a:latin typeface="Metropolis" pitchFamily="2" charset="77"/>
              </a:rPr>
              <a:t>eBGP</a:t>
            </a:r>
            <a:endParaRPr lang="en-GB" sz="1400" dirty="0"/>
          </a:p>
        </p:txBody>
      </p:sp>
      <p:sp>
        <p:nvSpPr>
          <p:cNvPr id="5" name="Left Brace 4">
            <a:extLst>
              <a:ext uri="{FF2B5EF4-FFF2-40B4-BE49-F238E27FC236}">
                <a16:creationId xmlns:a16="http://schemas.microsoft.com/office/drawing/2014/main" id="{6DD22C23-5760-8F40-A7C9-68AD6E890747}"/>
              </a:ext>
            </a:extLst>
          </p:cNvPr>
          <p:cNvSpPr/>
          <p:nvPr/>
        </p:nvSpPr>
        <p:spPr bwMode="gray">
          <a:xfrm>
            <a:off x="4212896" y="3686286"/>
            <a:ext cx="589594" cy="3015455"/>
          </a:xfrm>
          <a:prstGeom prst="leftBrace">
            <a:avLst>
              <a:gd name="adj1" fmla="val 8333"/>
              <a:gd name="adj2" fmla="val 50072"/>
            </a:avLst>
          </a:prstGeom>
          <a:ln w="25400">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55" name="Rectangle 54">
            <a:extLst>
              <a:ext uri="{FF2B5EF4-FFF2-40B4-BE49-F238E27FC236}">
                <a16:creationId xmlns:a16="http://schemas.microsoft.com/office/drawing/2014/main" id="{A3E9BCF0-7785-9D4A-8ACA-FF41A4C6E4B4}"/>
              </a:ext>
            </a:extLst>
          </p:cNvPr>
          <p:cNvSpPr/>
          <p:nvPr/>
        </p:nvSpPr>
        <p:spPr>
          <a:xfrm>
            <a:off x="3483622" y="4701738"/>
            <a:ext cx="1056507" cy="738664"/>
          </a:xfrm>
          <a:prstGeom prst="rect">
            <a:avLst/>
          </a:prstGeom>
        </p:spPr>
        <p:txBody>
          <a:bodyPr wrap="square">
            <a:spAutoFit/>
          </a:bodyPr>
          <a:lstStyle/>
          <a:p>
            <a:r>
              <a:rPr lang="en-US" sz="1400" b="1" dirty="0">
                <a:solidFill>
                  <a:schemeClr val="tx2"/>
                </a:solidFill>
                <a:latin typeface="Metropolis" pitchFamily="2" charset="77"/>
              </a:rPr>
              <a:t>T0 SR</a:t>
            </a:r>
          </a:p>
          <a:p>
            <a:r>
              <a:rPr lang="en-US" sz="1400" b="1" dirty="0">
                <a:solidFill>
                  <a:schemeClr val="tx2"/>
                </a:solidFill>
                <a:latin typeface="Metropolis" pitchFamily="2" charset="77"/>
              </a:rPr>
              <a:t>Routing Table </a:t>
            </a:r>
            <a:endParaRPr lang="en-GB" sz="1400" dirty="0"/>
          </a:p>
        </p:txBody>
      </p:sp>
      <p:sp>
        <p:nvSpPr>
          <p:cNvPr id="56" name="Left Brace 55">
            <a:extLst>
              <a:ext uri="{FF2B5EF4-FFF2-40B4-BE49-F238E27FC236}">
                <a16:creationId xmlns:a16="http://schemas.microsoft.com/office/drawing/2014/main" id="{A30A62FA-55C4-2B47-8D23-8B14D734DD1F}"/>
              </a:ext>
            </a:extLst>
          </p:cNvPr>
          <p:cNvSpPr/>
          <p:nvPr/>
        </p:nvSpPr>
        <p:spPr bwMode="gray">
          <a:xfrm>
            <a:off x="4205785" y="1280979"/>
            <a:ext cx="589594" cy="2202259"/>
          </a:xfrm>
          <a:prstGeom prst="leftBrace">
            <a:avLst>
              <a:gd name="adj1" fmla="val 8333"/>
              <a:gd name="adj2" fmla="val 50072"/>
            </a:avLst>
          </a:prstGeom>
          <a:ln w="25400">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57" name="Rectangle 56">
            <a:extLst>
              <a:ext uri="{FF2B5EF4-FFF2-40B4-BE49-F238E27FC236}">
                <a16:creationId xmlns:a16="http://schemas.microsoft.com/office/drawing/2014/main" id="{0FEF82FC-61E6-EC4E-A68B-59FD71F8EB7C}"/>
              </a:ext>
            </a:extLst>
          </p:cNvPr>
          <p:cNvSpPr/>
          <p:nvPr/>
        </p:nvSpPr>
        <p:spPr>
          <a:xfrm>
            <a:off x="3429014" y="1882460"/>
            <a:ext cx="941830" cy="954107"/>
          </a:xfrm>
          <a:prstGeom prst="rect">
            <a:avLst/>
          </a:prstGeom>
        </p:spPr>
        <p:txBody>
          <a:bodyPr wrap="square">
            <a:spAutoFit/>
          </a:bodyPr>
          <a:lstStyle/>
          <a:p>
            <a:r>
              <a:rPr lang="en-US" sz="1400" b="1" dirty="0">
                <a:solidFill>
                  <a:schemeClr val="tx2"/>
                </a:solidFill>
                <a:latin typeface="Metropolis" pitchFamily="2" charset="77"/>
              </a:rPr>
              <a:t>Physical Router</a:t>
            </a:r>
          </a:p>
          <a:p>
            <a:r>
              <a:rPr lang="en-US" sz="1400" b="1" dirty="0">
                <a:solidFill>
                  <a:schemeClr val="tx2"/>
                </a:solidFill>
                <a:latin typeface="Metropolis" pitchFamily="2" charset="77"/>
              </a:rPr>
              <a:t>Routing Table </a:t>
            </a:r>
            <a:endParaRPr lang="en-GB" sz="1400" dirty="0"/>
          </a:p>
        </p:txBody>
      </p:sp>
      <p:pic>
        <p:nvPicPr>
          <p:cNvPr id="35" name="Picture 34">
            <a:extLst>
              <a:ext uri="{FF2B5EF4-FFF2-40B4-BE49-F238E27FC236}">
                <a16:creationId xmlns:a16="http://schemas.microsoft.com/office/drawing/2014/main" id="{30CF3D08-152F-4746-B5DF-2AB1D88F5FEE}"/>
              </a:ext>
            </a:extLst>
          </p:cNvPr>
          <p:cNvPicPr>
            <a:picLocks noChangeAspect="1"/>
          </p:cNvPicPr>
          <p:nvPr/>
        </p:nvPicPr>
        <p:blipFill>
          <a:blip r:embed="rId3"/>
          <a:stretch>
            <a:fillRect/>
          </a:stretch>
        </p:blipFill>
        <p:spPr>
          <a:xfrm>
            <a:off x="4684655" y="3714092"/>
            <a:ext cx="7266532" cy="2559681"/>
          </a:xfrm>
          <a:prstGeom prst="rect">
            <a:avLst/>
          </a:prstGeom>
        </p:spPr>
      </p:pic>
      <p:grpSp>
        <p:nvGrpSpPr>
          <p:cNvPr id="60" name="Group 59">
            <a:extLst>
              <a:ext uri="{FF2B5EF4-FFF2-40B4-BE49-F238E27FC236}">
                <a16:creationId xmlns:a16="http://schemas.microsoft.com/office/drawing/2014/main" id="{3002E931-0A76-2D4B-9679-EE0D56554A18}"/>
              </a:ext>
            </a:extLst>
          </p:cNvPr>
          <p:cNvGrpSpPr/>
          <p:nvPr/>
        </p:nvGrpSpPr>
        <p:grpSpPr>
          <a:xfrm>
            <a:off x="1829581" y="3203572"/>
            <a:ext cx="540000" cy="540000"/>
            <a:chOff x="7736620" y="7009631"/>
            <a:chExt cx="4501800" cy="4503600"/>
          </a:xfrm>
          <a:solidFill>
            <a:schemeClr val="accent6"/>
          </a:solidFill>
        </p:grpSpPr>
        <p:sp>
          <p:nvSpPr>
            <p:cNvPr id="61" name="Freeform: Shape 1">
              <a:extLst>
                <a:ext uri="{FF2B5EF4-FFF2-40B4-BE49-F238E27FC236}">
                  <a16:creationId xmlns:a16="http://schemas.microsoft.com/office/drawing/2014/main" id="{247EA9D3-3EA6-CF44-9413-4EE92797E042}"/>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62" name="Freeform: Shape 2">
              <a:extLst>
                <a:ext uri="{FF2B5EF4-FFF2-40B4-BE49-F238E27FC236}">
                  <a16:creationId xmlns:a16="http://schemas.microsoft.com/office/drawing/2014/main" id="{4E32C703-8B4A-6446-97C3-AAE6A60CF2C3}"/>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63" name="Freeform: Shape 3">
              <a:extLst>
                <a:ext uri="{FF2B5EF4-FFF2-40B4-BE49-F238E27FC236}">
                  <a16:creationId xmlns:a16="http://schemas.microsoft.com/office/drawing/2014/main" id="{F75AFE26-8C0D-034B-8E8E-39CCF6796052}"/>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64" name="Freeform: Shape 4">
              <a:extLst>
                <a:ext uri="{FF2B5EF4-FFF2-40B4-BE49-F238E27FC236}">
                  <a16:creationId xmlns:a16="http://schemas.microsoft.com/office/drawing/2014/main" id="{4B527624-BE50-2742-9423-831BA5172D07}"/>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65" name="Freeform: Shape 5">
              <a:extLst>
                <a:ext uri="{FF2B5EF4-FFF2-40B4-BE49-F238E27FC236}">
                  <a16:creationId xmlns:a16="http://schemas.microsoft.com/office/drawing/2014/main" id="{F3187351-20AB-5149-B328-B7E3E7AC2BCF}"/>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cxnSp>
        <p:nvCxnSpPr>
          <p:cNvPr id="67" name="Straight Connector 66">
            <a:extLst>
              <a:ext uri="{FF2B5EF4-FFF2-40B4-BE49-F238E27FC236}">
                <a16:creationId xmlns:a16="http://schemas.microsoft.com/office/drawing/2014/main" id="{D2D01817-C2EC-9C4C-9170-2FB3D68B3150}"/>
              </a:ext>
            </a:extLst>
          </p:cNvPr>
          <p:cNvCxnSpPr>
            <a:cxnSpLocks/>
            <a:stCxn id="61" idx="0"/>
            <a:endCxn id="7" idx="2"/>
          </p:cNvCxnSpPr>
          <p:nvPr/>
        </p:nvCxnSpPr>
        <p:spPr bwMode="gray">
          <a:xfrm flipV="1">
            <a:off x="2099581" y="2514900"/>
            <a:ext cx="4943" cy="688672"/>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73" name="Group 72">
            <a:extLst>
              <a:ext uri="{FF2B5EF4-FFF2-40B4-BE49-F238E27FC236}">
                <a16:creationId xmlns:a16="http://schemas.microsoft.com/office/drawing/2014/main" id="{093E0A80-B837-B440-918A-F1923C426B60}"/>
              </a:ext>
            </a:extLst>
          </p:cNvPr>
          <p:cNvGrpSpPr/>
          <p:nvPr/>
        </p:nvGrpSpPr>
        <p:grpSpPr>
          <a:xfrm>
            <a:off x="1828621" y="4250158"/>
            <a:ext cx="540000" cy="540000"/>
            <a:chOff x="7736620" y="7009631"/>
            <a:chExt cx="4501800" cy="4503600"/>
          </a:xfrm>
          <a:solidFill>
            <a:schemeClr val="accent4"/>
          </a:solidFill>
        </p:grpSpPr>
        <p:sp>
          <p:nvSpPr>
            <p:cNvPr id="74" name="Freeform: Shape 1">
              <a:extLst>
                <a:ext uri="{FF2B5EF4-FFF2-40B4-BE49-F238E27FC236}">
                  <a16:creationId xmlns:a16="http://schemas.microsoft.com/office/drawing/2014/main" id="{1293634F-0A0E-8F42-BE2B-18D92D2989D6}"/>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75" name="Freeform: Shape 2">
              <a:extLst>
                <a:ext uri="{FF2B5EF4-FFF2-40B4-BE49-F238E27FC236}">
                  <a16:creationId xmlns:a16="http://schemas.microsoft.com/office/drawing/2014/main" id="{0285DC8B-A2E9-884F-AF17-850F6504D4F0}"/>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76" name="Freeform: Shape 3">
              <a:extLst>
                <a:ext uri="{FF2B5EF4-FFF2-40B4-BE49-F238E27FC236}">
                  <a16:creationId xmlns:a16="http://schemas.microsoft.com/office/drawing/2014/main" id="{6CC4D7F2-3EEA-8B4C-BEB6-9BD7C3F04416}"/>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77" name="Freeform: Shape 4">
              <a:extLst>
                <a:ext uri="{FF2B5EF4-FFF2-40B4-BE49-F238E27FC236}">
                  <a16:creationId xmlns:a16="http://schemas.microsoft.com/office/drawing/2014/main" id="{51596223-CF4B-8F47-A851-CFFC648569BC}"/>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78" name="Freeform: Shape 5">
              <a:extLst>
                <a:ext uri="{FF2B5EF4-FFF2-40B4-BE49-F238E27FC236}">
                  <a16:creationId xmlns:a16="http://schemas.microsoft.com/office/drawing/2014/main" id="{E4E47C0C-7E3C-F444-B222-FD2CC926E944}"/>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cxnSp>
        <p:nvCxnSpPr>
          <p:cNvPr id="79" name="Straight Connector 78">
            <a:extLst>
              <a:ext uri="{FF2B5EF4-FFF2-40B4-BE49-F238E27FC236}">
                <a16:creationId xmlns:a16="http://schemas.microsoft.com/office/drawing/2014/main" id="{E9A80C33-84A7-1E47-BE4D-BA156C39857D}"/>
              </a:ext>
            </a:extLst>
          </p:cNvPr>
          <p:cNvCxnSpPr>
            <a:cxnSpLocks/>
            <a:stCxn id="13" idx="0"/>
            <a:endCxn id="74" idx="2"/>
          </p:cNvCxnSpPr>
          <p:nvPr/>
        </p:nvCxnSpPr>
        <p:spPr bwMode="gray">
          <a:xfrm flipV="1">
            <a:off x="2097491" y="4790158"/>
            <a:ext cx="1130" cy="489256"/>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81" name="Rectangle 80">
            <a:extLst>
              <a:ext uri="{FF2B5EF4-FFF2-40B4-BE49-F238E27FC236}">
                <a16:creationId xmlns:a16="http://schemas.microsoft.com/office/drawing/2014/main" id="{C9402650-EE22-B846-AF28-0031B09ED2A8}"/>
              </a:ext>
            </a:extLst>
          </p:cNvPr>
          <p:cNvSpPr/>
          <p:nvPr/>
        </p:nvSpPr>
        <p:spPr>
          <a:xfrm>
            <a:off x="1059579" y="3313961"/>
            <a:ext cx="861706" cy="338554"/>
          </a:xfrm>
          <a:prstGeom prst="rect">
            <a:avLst/>
          </a:prstGeom>
        </p:spPr>
        <p:txBody>
          <a:bodyPr wrap="square">
            <a:spAutoFit/>
          </a:bodyPr>
          <a:lstStyle/>
          <a:p>
            <a:r>
              <a:rPr lang="en-US" sz="1600" b="1" dirty="0">
                <a:solidFill>
                  <a:schemeClr val="tx2"/>
                </a:solidFill>
                <a:latin typeface="Metropolis" pitchFamily="2" charset="77"/>
              </a:rPr>
              <a:t>T0 DR</a:t>
            </a:r>
            <a:endParaRPr lang="en-GB" sz="1600" dirty="0"/>
          </a:p>
        </p:txBody>
      </p:sp>
      <p:sp>
        <p:nvSpPr>
          <p:cNvPr id="83" name="Rectangle 82">
            <a:extLst>
              <a:ext uri="{FF2B5EF4-FFF2-40B4-BE49-F238E27FC236}">
                <a16:creationId xmlns:a16="http://schemas.microsoft.com/office/drawing/2014/main" id="{965D423B-7224-5344-B7F7-05EA33AC0E42}"/>
              </a:ext>
            </a:extLst>
          </p:cNvPr>
          <p:cNvSpPr/>
          <p:nvPr/>
        </p:nvSpPr>
        <p:spPr>
          <a:xfrm>
            <a:off x="147622" y="2659266"/>
            <a:ext cx="3321529" cy="276999"/>
          </a:xfrm>
          <a:prstGeom prst="rect">
            <a:avLst/>
          </a:prstGeom>
        </p:spPr>
        <p:txBody>
          <a:bodyPr wrap="square">
            <a:spAutoFit/>
          </a:bodyPr>
          <a:lstStyle/>
          <a:p>
            <a:r>
              <a:rPr lang="en-US" sz="1200" b="1" dirty="0">
                <a:solidFill>
                  <a:schemeClr val="tx2"/>
                </a:solidFill>
                <a:latin typeface="Metropolis" pitchFamily="2" charset="77"/>
              </a:rPr>
              <a:t>Intra Transit Tier Link LS (GENEVE)</a:t>
            </a:r>
            <a:endParaRPr lang="en-GB" sz="1200" dirty="0"/>
          </a:p>
        </p:txBody>
      </p:sp>
      <p:sp>
        <p:nvSpPr>
          <p:cNvPr id="84" name="Rectangle 83">
            <a:extLst>
              <a:ext uri="{FF2B5EF4-FFF2-40B4-BE49-F238E27FC236}">
                <a16:creationId xmlns:a16="http://schemas.microsoft.com/office/drawing/2014/main" id="{31AD3FFE-EE1E-B14C-B9D3-FF64AE6A75C7}"/>
              </a:ext>
            </a:extLst>
          </p:cNvPr>
          <p:cNvSpPr/>
          <p:nvPr/>
        </p:nvSpPr>
        <p:spPr>
          <a:xfrm>
            <a:off x="826243" y="2450525"/>
            <a:ext cx="1417653" cy="261610"/>
          </a:xfrm>
          <a:prstGeom prst="rect">
            <a:avLst/>
          </a:prstGeom>
        </p:spPr>
        <p:txBody>
          <a:bodyPr wrap="square">
            <a:spAutoFit/>
          </a:bodyPr>
          <a:lstStyle/>
          <a:p>
            <a:r>
              <a:rPr lang="en-US" sz="1100" b="1" dirty="0">
                <a:solidFill>
                  <a:schemeClr val="tx2"/>
                </a:solidFill>
                <a:latin typeface="Metropolis" pitchFamily="2" charset="77"/>
              </a:rPr>
              <a:t>169.254.0.2 /28</a:t>
            </a:r>
            <a:endParaRPr lang="en-GB" sz="1100" dirty="0"/>
          </a:p>
        </p:txBody>
      </p:sp>
      <p:sp>
        <p:nvSpPr>
          <p:cNvPr id="85" name="Rectangle 84">
            <a:extLst>
              <a:ext uri="{FF2B5EF4-FFF2-40B4-BE49-F238E27FC236}">
                <a16:creationId xmlns:a16="http://schemas.microsoft.com/office/drawing/2014/main" id="{1435C539-4716-154A-A509-61F5C817E20C}"/>
              </a:ext>
            </a:extLst>
          </p:cNvPr>
          <p:cNvSpPr/>
          <p:nvPr/>
        </p:nvSpPr>
        <p:spPr>
          <a:xfrm>
            <a:off x="803748" y="3054367"/>
            <a:ext cx="1417653" cy="261610"/>
          </a:xfrm>
          <a:prstGeom prst="rect">
            <a:avLst/>
          </a:prstGeom>
        </p:spPr>
        <p:txBody>
          <a:bodyPr wrap="square">
            <a:spAutoFit/>
          </a:bodyPr>
          <a:lstStyle/>
          <a:p>
            <a:r>
              <a:rPr lang="en-US" sz="1100" b="1" dirty="0">
                <a:solidFill>
                  <a:schemeClr val="tx2"/>
                </a:solidFill>
                <a:latin typeface="Metropolis" pitchFamily="2" charset="77"/>
              </a:rPr>
              <a:t>169.254.0.1 /28</a:t>
            </a:r>
            <a:endParaRPr lang="en-GB" sz="1100" dirty="0"/>
          </a:p>
        </p:txBody>
      </p:sp>
      <p:sp>
        <p:nvSpPr>
          <p:cNvPr id="89" name="Rectangle 88">
            <a:extLst>
              <a:ext uri="{FF2B5EF4-FFF2-40B4-BE49-F238E27FC236}">
                <a16:creationId xmlns:a16="http://schemas.microsoft.com/office/drawing/2014/main" id="{5478A612-1B8A-CB42-8534-1DF31C5C4469}"/>
              </a:ext>
            </a:extLst>
          </p:cNvPr>
          <p:cNvSpPr/>
          <p:nvPr/>
        </p:nvSpPr>
        <p:spPr>
          <a:xfrm>
            <a:off x="138896" y="4894800"/>
            <a:ext cx="2974461" cy="276999"/>
          </a:xfrm>
          <a:prstGeom prst="rect">
            <a:avLst/>
          </a:prstGeom>
        </p:spPr>
        <p:txBody>
          <a:bodyPr wrap="square">
            <a:spAutoFit/>
          </a:bodyPr>
          <a:lstStyle/>
          <a:p>
            <a:r>
              <a:rPr lang="en-US" sz="1200" b="1" dirty="0">
                <a:solidFill>
                  <a:schemeClr val="tx2"/>
                </a:solidFill>
                <a:latin typeface="Metropolis" pitchFamily="2" charset="77"/>
              </a:rPr>
              <a:t>Intra Transit Tier Link LS (GENEVE)</a:t>
            </a:r>
            <a:endParaRPr lang="en-GB" sz="1200" dirty="0"/>
          </a:p>
        </p:txBody>
      </p:sp>
      <p:sp>
        <p:nvSpPr>
          <p:cNvPr id="90" name="Rectangle 89">
            <a:extLst>
              <a:ext uri="{FF2B5EF4-FFF2-40B4-BE49-F238E27FC236}">
                <a16:creationId xmlns:a16="http://schemas.microsoft.com/office/drawing/2014/main" id="{6F8E8605-A420-414D-9F00-A7859E36ADF2}"/>
              </a:ext>
            </a:extLst>
          </p:cNvPr>
          <p:cNvSpPr/>
          <p:nvPr/>
        </p:nvSpPr>
        <p:spPr>
          <a:xfrm>
            <a:off x="914256" y="4743857"/>
            <a:ext cx="1417653" cy="261610"/>
          </a:xfrm>
          <a:prstGeom prst="rect">
            <a:avLst/>
          </a:prstGeom>
        </p:spPr>
        <p:txBody>
          <a:bodyPr wrap="square">
            <a:spAutoFit/>
          </a:bodyPr>
          <a:lstStyle/>
          <a:p>
            <a:r>
              <a:rPr lang="en-US" sz="1100" b="1" dirty="0">
                <a:solidFill>
                  <a:schemeClr val="tx2"/>
                </a:solidFill>
                <a:latin typeface="Metropolis" pitchFamily="2" charset="77"/>
              </a:rPr>
              <a:t>169.254.0.2 /28</a:t>
            </a:r>
            <a:endParaRPr lang="en-GB" sz="1100" dirty="0"/>
          </a:p>
        </p:txBody>
      </p:sp>
      <p:sp>
        <p:nvSpPr>
          <p:cNvPr id="91" name="Rectangle 90">
            <a:extLst>
              <a:ext uri="{FF2B5EF4-FFF2-40B4-BE49-F238E27FC236}">
                <a16:creationId xmlns:a16="http://schemas.microsoft.com/office/drawing/2014/main" id="{A846030D-147B-3B4F-9D8A-8E7CB2914868}"/>
              </a:ext>
            </a:extLst>
          </p:cNvPr>
          <p:cNvSpPr/>
          <p:nvPr/>
        </p:nvSpPr>
        <p:spPr>
          <a:xfrm>
            <a:off x="907031" y="5092735"/>
            <a:ext cx="1417653" cy="261610"/>
          </a:xfrm>
          <a:prstGeom prst="rect">
            <a:avLst/>
          </a:prstGeom>
        </p:spPr>
        <p:txBody>
          <a:bodyPr wrap="square">
            <a:spAutoFit/>
          </a:bodyPr>
          <a:lstStyle/>
          <a:p>
            <a:r>
              <a:rPr lang="en-US" sz="1100" b="1" dirty="0">
                <a:solidFill>
                  <a:schemeClr val="tx2"/>
                </a:solidFill>
                <a:latin typeface="Metropolis" pitchFamily="2" charset="77"/>
              </a:rPr>
              <a:t>169.254.0.1 /28</a:t>
            </a:r>
            <a:endParaRPr lang="en-GB" sz="1100" dirty="0"/>
          </a:p>
        </p:txBody>
      </p:sp>
      <p:sp>
        <p:nvSpPr>
          <p:cNvPr id="92" name="Rectangle 91">
            <a:extLst>
              <a:ext uri="{FF2B5EF4-FFF2-40B4-BE49-F238E27FC236}">
                <a16:creationId xmlns:a16="http://schemas.microsoft.com/office/drawing/2014/main" id="{D5D51506-EB2C-194C-AEA5-4139B24CDFD2}"/>
              </a:ext>
            </a:extLst>
          </p:cNvPr>
          <p:cNvSpPr/>
          <p:nvPr/>
        </p:nvSpPr>
        <p:spPr>
          <a:xfrm>
            <a:off x="4627132" y="5666446"/>
            <a:ext cx="6137323" cy="183318"/>
          </a:xfrm>
          <a:prstGeom prst="rect">
            <a:avLst/>
          </a:prstGeom>
          <a:noFill/>
          <a:ln w="19050">
            <a:solidFill>
              <a:srgbClr val="0070C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pic>
        <p:nvPicPr>
          <p:cNvPr id="93" name="Picture 92">
            <a:extLst>
              <a:ext uri="{FF2B5EF4-FFF2-40B4-BE49-F238E27FC236}">
                <a16:creationId xmlns:a16="http://schemas.microsoft.com/office/drawing/2014/main" id="{BAC18D68-EE7B-ED4F-804D-CB272CC25421}"/>
              </a:ext>
            </a:extLst>
          </p:cNvPr>
          <p:cNvPicPr>
            <a:picLocks noChangeAspect="1"/>
          </p:cNvPicPr>
          <p:nvPr/>
        </p:nvPicPr>
        <p:blipFill>
          <a:blip r:embed="rId4"/>
          <a:stretch>
            <a:fillRect/>
          </a:stretch>
        </p:blipFill>
        <p:spPr>
          <a:xfrm>
            <a:off x="4944299" y="1305812"/>
            <a:ext cx="7224551" cy="2036382"/>
          </a:xfrm>
          <a:prstGeom prst="rect">
            <a:avLst/>
          </a:prstGeom>
        </p:spPr>
      </p:pic>
      <p:sp>
        <p:nvSpPr>
          <p:cNvPr id="94" name="Rectangle 93">
            <a:extLst>
              <a:ext uri="{FF2B5EF4-FFF2-40B4-BE49-F238E27FC236}">
                <a16:creationId xmlns:a16="http://schemas.microsoft.com/office/drawing/2014/main" id="{D9A3590A-35C5-0540-A2D6-B1473F51BC43}"/>
              </a:ext>
            </a:extLst>
          </p:cNvPr>
          <p:cNvSpPr/>
          <p:nvPr/>
        </p:nvSpPr>
        <p:spPr>
          <a:xfrm>
            <a:off x="4629057" y="5830421"/>
            <a:ext cx="6137323" cy="183318"/>
          </a:xfrm>
          <a:prstGeom prst="rect">
            <a:avLst/>
          </a:prstGeom>
          <a:noFill/>
          <a:ln w="19050">
            <a:solidFill>
              <a:srgbClr val="0070C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sp>
        <p:nvSpPr>
          <p:cNvPr id="95" name="Rectangle 94">
            <a:extLst>
              <a:ext uri="{FF2B5EF4-FFF2-40B4-BE49-F238E27FC236}">
                <a16:creationId xmlns:a16="http://schemas.microsoft.com/office/drawing/2014/main" id="{050F13A8-9614-1141-AD0B-1D0B5094303B}"/>
              </a:ext>
            </a:extLst>
          </p:cNvPr>
          <p:cNvSpPr/>
          <p:nvPr/>
        </p:nvSpPr>
        <p:spPr>
          <a:xfrm>
            <a:off x="4627132" y="6041545"/>
            <a:ext cx="6137323" cy="183318"/>
          </a:xfrm>
          <a:prstGeom prst="rect">
            <a:avLst/>
          </a:prstGeom>
          <a:noFill/>
          <a:ln w="19050">
            <a:solidFill>
              <a:srgbClr val="0070C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sp>
        <p:nvSpPr>
          <p:cNvPr id="96" name="Rectangle 95">
            <a:extLst>
              <a:ext uri="{FF2B5EF4-FFF2-40B4-BE49-F238E27FC236}">
                <a16:creationId xmlns:a16="http://schemas.microsoft.com/office/drawing/2014/main" id="{A6F95E13-3D09-F04A-A0FE-5B3C4E716BED}"/>
              </a:ext>
            </a:extLst>
          </p:cNvPr>
          <p:cNvSpPr/>
          <p:nvPr/>
        </p:nvSpPr>
        <p:spPr>
          <a:xfrm>
            <a:off x="4629057" y="5471603"/>
            <a:ext cx="6137323" cy="183318"/>
          </a:xfrm>
          <a:prstGeom prst="rect">
            <a:avLst/>
          </a:prstGeom>
          <a:noFill/>
          <a:ln w="19050">
            <a:solidFill>
              <a:srgbClr val="0070C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sp>
        <p:nvSpPr>
          <p:cNvPr id="97" name="Rectangle 96">
            <a:extLst>
              <a:ext uri="{FF2B5EF4-FFF2-40B4-BE49-F238E27FC236}">
                <a16:creationId xmlns:a16="http://schemas.microsoft.com/office/drawing/2014/main" id="{3DAC8094-293E-7B46-BC70-4B4025730FC2}"/>
              </a:ext>
            </a:extLst>
          </p:cNvPr>
          <p:cNvSpPr/>
          <p:nvPr/>
        </p:nvSpPr>
        <p:spPr>
          <a:xfrm>
            <a:off x="10764455" y="5969749"/>
            <a:ext cx="2217502" cy="276999"/>
          </a:xfrm>
          <a:prstGeom prst="rect">
            <a:avLst/>
          </a:prstGeom>
        </p:spPr>
        <p:txBody>
          <a:bodyPr wrap="square">
            <a:spAutoFit/>
          </a:bodyPr>
          <a:lstStyle/>
          <a:p>
            <a:r>
              <a:rPr lang="en-US" sz="1200" b="1" dirty="0">
                <a:solidFill>
                  <a:schemeClr val="accent2"/>
                </a:solidFill>
                <a:latin typeface="Metropolis" pitchFamily="2" charset="77"/>
              </a:rPr>
              <a:t>NSX Connected</a:t>
            </a:r>
            <a:endParaRPr lang="en-GB" sz="1200" dirty="0">
              <a:solidFill>
                <a:schemeClr val="accent2"/>
              </a:solidFill>
            </a:endParaRPr>
          </a:p>
        </p:txBody>
      </p:sp>
      <p:sp>
        <p:nvSpPr>
          <p:cNvPr id="98" name="Rectangle 97">
            <a:extLst>
              <a:ext uri="{FF2B5EF4-FFF2-40B4-BE49-F238E27FC236}">
                <a16:creationId xmlns:a16="http://schemas.microsoft.com/office/drawing/2014/main" id="{3EC9294C-2DCF-4C47-9187-AC16B727DFCC}"/>
              </a:ext>
            </a:extLst>
          </p:cNvPr>
          <p:cNvSpPr/>
          <p:nvPr/>
        </p:nvSpPr>
        <p:spPr>
          <a:xfrm>
            <a:off x="10762027" y="5613577"/>
            <a:ext cx="2217502" cy="276999"/>
          </a:xfrm>
          <a:prstGeom prst="rect">
            <a:avLst/>
          </a:prstGeom>
        </p:spPr>
        <p:txBody>
          <a:bodyPr wrap="square">
            <a:spAutoFit/>
          </a:bodyPr>
          <a:lstStyle/>
          <a:p>
            <a:r>
              <a:rPr lang="en-US" sz="1200" b="1" dirty="0">
                <a:solidFill>
                  <a:schemeClr val="accent2"/>
                </a:solidFill>
                <a:latin typeface="Metropolis" pitchFamily="2" charset="77"/>
              </a:rPr>
              <a:t>Router Link</a:t>
            </a:r>
            <a:endParaRPr lang="en-GB" sz="1200" dirty="0">
              <a:solidFill>
                <a:schemeClr val="accent2"/>
              </a:solidFill>
            </a:endParaRPr>
          </a:p>
        </p:txBody>
      </p:sp>
      <p:sp>
        <p:nvSpPr>
          <p:cNvPr id="99" name="Rectangle 98">
            <a:extLst>
              <a:ext uri="{FF2B5EF4-FFF2-40B4-BE49-F238E27FC236}">
                <a16:creationId xmlns:a16="http://schemas.microsoft.com/office/drawing/2014/main" id="{C33344FB-A9EC-E74F-ACBF-48D678E080A6}"/>
              </a:ext>
            </a:extLst>
          </p:cNvPr>
          <p:cNvSpPr/>
          <p:nvPr/>
        </p:nvSpPr>
        <p:spPr>
          <a:xfrm>
            <a:off x="10762027" y="5799628"/>
            <a:ext cx="2217502" cy="276999"/>
          </a:xfrm>
          <a:prstGeom prst="rect">
            <a:avLst/>
          </a:prstGeom>
        </p:spPr>
        <p:txBody>
          <a:bodyPr wrap="square">
            <a:spAutoFit/>
          </a:bodyPr>
          <a:lstStyle/>
          <a:p>
            <a:r>
              <a:rPr lang="en-US" sz="1200" b="1" dirty="0">
                <a:solidFill>
                  <a:schemeClr val="accent2"/>
                </a:solidFill>
                <a:latin typeface="Metropolis" pitchFamily="2" charset="77"/>
              </a:rPr>
              <a:t>Intra Transit Tier</a:t>
            </a:r>
            <a:endParaRPr lang="en-GB" sz="1200" dirty="0">
              <a:solidFill>
                <a:schemeClr val="accent2"/>
              </a:solidFill>
            </a:endParaRPr>
          </a:p>
        </p:txBody>
      </p:sp>
      <p:sp>
        <p:nvSpPr>
          <p:cNvPr id="100" name="Rectangle 99">
            <a:extLst>
              <a:ext uri="{FF2B5EF4-FFF2-40B4-BE49-F238E27FC236}">
                <a16:creationId xmlns:a16="http://schemas.microsoft.com/office/drawing/2014/main" id="{32F99471-2B19-A54D-AAAF-0877B9A6A71D}"/>
              </a:ext>
            </a:extLst>
          </p:cNvPr>
          <p:cNvSpPr/>
          <p:nvPr/>
        </p:nvSpPr>
        <p:spPr>
          <a:xfrm>
            <a:off x="10762027" y="5430260"/>
            <a:ext cx="1189160" cy="276999"/>
          </a:xfrm>
          <a:prstGeom prst="rect">
            <a:avLst/>
          </a:prstGeom>
        </p:spPr>
        <p:txBody>
          <a:bodyPr wrap="square">
            <a:spAutoFit/>
          </a:bodyPr>
          <a:lstStyle/>
          <a:p>
            <a:r>
              <a:rPr lang="en-US" sz="1200" b="1" dirty="0">
                <a:solidFill>
                  <a:schemeClr val="accent2"/>
                </a:solidFill>
                <a:latin typeface="Metropolis" pitchFamily="2" charset="77"/>
              </a:rPr>
              <a:t>Uplink</a:t>
            </a:r>
            <a:endParaRPr lang="en-GB" sz="1200" dirty="0">
              <a:solidFill>
                <a:schemeClr val="accent2"/>
              </a:solidFill>
            </a:endParaRPr>
          </a:p>
        </p:txBody>
      </p:sp>
      <p:sp>
        <p:nvSpPr>
          <p:cNvPr id="101" name="Rectangle 100">
            <a:extLst>
              <a:ext uri="{FF2B5EF4-FFF2-40B4-BE49-F238E27FC236}">
                <a16:creationId xmlns:a16="http://schemas.microsoft.com/office/drawing/2014/main" id="{0DF017FA-12F8-2F4D-A144-AC5D2BC46C91}"/>
              </a:ext>
            </a:extLst>
          </p:cNvPr>
          <p:cNvSpPr/>
          <p:nvPr/>
        </p:nvSpPr>
        <p:spPr>
          <a:xfrm>
            <a:off x="4627132" y="5276760"/>
            <a:ext cx="6137323" cy="183318"/>
          </a:xfrm>
          <a:prstGeom prst="rect">
            <a:avLst/>
          </a:prstGeom>
          <a:noFill/>
          <a:ln w="19050">
            <a:solidFill>
              <a:srgbClr val="0070C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sp>
        <p:nvSpPr>
          <p:cNvPr id="102" name="Rectangle 101">
            <a:extLst>
              <a:ext uri="{FF2B5EF4-FFF2-40B4-BE49-F238E27FC236}">
                <a16:creationId xmlns:a16="http://schemas.microsoft.com/office/drawing/2014/main" id="{D62F3605-5076-A441-BDE9-3909730AB038}"/>
              </a:ext>
            </a:extLst>
          </p:cNvPr>
          <p:cNvSpPr/>
          <p:nvPr/>
        </p:nvSpPr>
        <p:spPr>
          <a:xfrm>
            <a:off x="10748177" y="4862443"/>
            <a:ext cx="1189160" cy="646331"/>
          </a:xfrm>
          <a:prstGeom prst="rect">
            <a:avLst/>
          </a:prstGeom>
        </p:spPr>
        <p:txBody>
          <a:bodyPr wrap="square">
            <a:spAutoFit/>
          </a:bodyPr>
          <a:lstStyle/>
          <a:p>
            <a:r>
              <a:rPr lang="en-US" sz="1200" b="1" dirty="0">
                <a:solidFill>
                  <a:schemeClr val="accent2"/>
                </a:solidFill>
                <a:latin typeface="Metropolis" pitchFamily="2" charset="77"/>
              </a:rPr>
              <a:t>Default Route from BGP</a:t>
            </a:r>
            <a:endParaRPr lang="en-GB" sz="1200" dirty="0">
              <a:solidFill>
                <a:schemeClr val="accent2"/>
              </a:solidFill>
            </a:endParaRPr>
          </a:p>
        </p:txBody>
      </p:sp>
      <p:sp>
        <p:nvSpPr>
          <p:cNvPr id="82" name="Rectangle 81">
            <a:extLst>
              <a:ext uri="{FF2B5EF4-FFF2-40B4-BE49-F238E27FC236}">
                <a16:creationId xmlns:a16="http://schemas.microsoft.com/office/drawing/2014/main" id="{9B8162B5-78AC-A44B-924A-68D0C6D68BC3}"/>
              </a:ext>
            </a:extLst>
          </p:cNvPr>
          <p:cNvSpPr/>
          <p:nvPr/>
        </p:nvSpPr>
        <p:spPr>
          <a:xfrm>
            <a:off x="1095530" y="4365618"/>
            <a:ext cx="861706" cy="338554"/>
          </a:xfrm>
          <a:prstGeom prst="rect">
            <a:avLst/>
          </a:prstGeom>
        </p:spPr>
        <p:txBody>
          <a:bodyPr wrap="square">
            <a:spAutoFit/>
          </a:bodyPr>
          <a:lstStyle/>
          <a:p>
            <a:r>
              <a:rPr lang="en-US" sz="1600" b="1" dirty="0">
                <a:solidFill>
                  <a:schemeClr val="tx2"/>
                </a:solidFill>
                <a:latin typeface="Metropolis" pitchFamily="2" charset="77"/>
              </a:rPr>
              <a:t>T1 SR</a:t>
            </a:r>
            <a:endParaRPr lang="en-GB" sz="1600" dirty="0"/>
          </a:p>
        </p:txBody>
      </p:sp>
    </p:spTree>
    <p:extLst>
      <p:ext uri="{BB962C8B-B14F-4D97-AF65-F5344CB8AC3E}">
        <p14:creationId xmlns:p14="http://schemas.microsoft.com/office/powerpoint/2010/main" val="218110078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50"/>
                                        </p:tgtEl>
                                        <p:attrNameLst>
                                          <p:attrName>style.visibility</p:attrName>
                                        </p:attrNameLst>
                                      </p:cBhvr>
                                      <p:to>
                                        <p:strVal val="visible"/>
                                      </p:to>
                                    </p:set>
                                    <p:anim calcmode="lin" valueType="num">
                                      <p:cBhvr additive="base">
                                        <p:cTn id="7" dur="500" fill="hold"/>
                                        <p:tgtEl>
                                          <p:spTgt spid="50"/>
                                        </p:tgtEl>
                                        <p:attrNameLst>
                                          <p:attrName>ppt_x</p:attrName>
                                        </p:attrNameLst>
                                      </p:cBhvr>
                                      <p:tavLst>
                                        <p:tav tm="0">
                                          <p:val>
                                            <p:strVal val="#ppt_x"/>
                                          </p:val>
                                        </p:tav>
                                        <p:tav tm="100000">
                                          <p:val>
                                            <p:strVal val="#ppt_x"/>
                                          </p:val>
                                        </p:tav>
                                      </p:tavLst>
                                    </p:anim>
                                    <p:anim calcmode="lin" valueType="num">
                                      <p:cBhvr additive="base">
                                        <p:cTn id="8" dur="500" fill="hold"/>
                                        <p:tgtEl>
                                          <p:spTgt spid="50"/>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54"/>
                                        </p:tgtEl>
                                        <p:attrNameLst>
                                          <p:attrName>style.visibility</p:attrName>
                                        </p:attrNameLst>
                                      </p:cBhvr>
                                      <p:to>
                                        <p:strVal val="visible"/>
                                      </p:to>
                                    </p:set>
                                    <p:anim calcmode="lin" valueType="num">
                                      <p:cBhvr additive="base">
                                        <p:cTn id="11" dur="500" fill="hold"/>
                                        <p:tgtEl>
                                          <p:spTgt spid="54"/>
                                        </p:tgtEl>
                                        <p:attrNameLst>
                                          <p:attrName>ppt_x</p:attrName>
                                        </p:attrNameLst>
                                      </p:cBhvr>
                                      <p:tavLst>
                                        <p:tav tm="0">
                                          <p:val>
                                            <p:strVal val="#ppt_x"/>
                                          </p:val>
                                        </p:tav>
                                        <p:tav tm="100000">
                                          <p:val>
                                            <p:strVal val="#ppt_x"/>
                                          </p:val>
                                        </p:tav>
                                      </p:tavLst>
                                    </p:anim>
                                    <p:anim calcmode="lin" valueType="num">
                                      <p:cBhvr additive="base">
                                        <p:cTn id="12" dur="500" fill="hold"/>
                                        <p:tgtEl>
                                          <p:spTgt spid="54"/>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grpId="0" nodeType="clickEffect">
                                  <p:stCondLst>
                                    <p:cond delay="0"/>
                                  </p:stCondLst>
                                  <p:childTnLst>
                                    <p:set>
                                      <p:cBhvr>
                                        <p:cTn id="16" dur="1" fill="hold">
                                          <p:stCondLst>
                                            <p:cond delay="0"/>
                                          </p:stCondLst>
                                        </p:cTn>
                                        <p:tgtEl>
                                          <p:spTgt spid="27"/>
                                        </p:tgtEl>
                                        <p:attrNameLst>
                                          <p:attrName>style.visibility</p:attrName>
                                        </p:attrNameLst>
                                      </p:cBhvr>
                                      <p:to>
                                        <p:strVal val="visible"/>
                                      </p:to>
                                    </p:set>
                                    <p:anim calcmode="lin" valueType="num">
                                      <p:cBhvr additive="base">
                                        <p:cTn id="17" dur="500" fill="hold"/>
                                        <p:tgtEl>
                                          <p:spTgt spid="27"/>
                                        </p:tgtEl>
                                        <p:attrNameLst>
                                          <p:attrName>ppt_x</p:attrName>
                                        </p:attrNameLst>
                                      </p:cBhvr>
                                      <p:tavLst>
                                        <p:tav tm="0">
                                          <p:val>
                                            <p:strVal val="#ppt_x"/>
                                          </p:val>
                                        </p:tav>
                                        <p:tav tm="100000">
                                          <p:val>
                                            <p:strVal val="#ppt_x"/>
                                          </p:val>
                                        </p:tav>
                                      </p:tavLst>
                                    </p:anim>
                                    <p:anim calcmode="lin" valueType="num">
                                      <p:cBhvr additive="base">
                                        <p:cTn id="18" dur="500" fill="hold"/>
                                        <p:tgtEl>
                                          <p:spTgt spid="27"/>
                                        </p:tgtEl>
                                        <p:attrNameLst>
                                          <p:attrName>ppt_y</p:attrName>
                                        </p:attrNameLst>
                                      </p:cBhvr>
                                      <p:tavLst>
                                        <p:tav tm="0">
                                          <p:val>
                                            <p:strVal val="1+#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4" fill="hold" grpId="0" nodeType="clickEffect">
                                  <p:stCondLst>
                                    <p:cond delay="0"/>
                                  </p:stCondLst>
                                  <p:childTnLst>
                                    <p:set>
                                      <p:cBhvr>
                                        <p:cTn id="22" dur="1" fill="hold">
                                          <p:stCondLst>
                                            <p:cond delay="0"/>
                                          </p:stCondLst>
                                        </p:cTn>
                                        <p:tgtEl>
                                          <p:spTgt spid="83"/>
                                        </p:tgtEl>
                                        <p:attrNameLst>
                                          <p:attrName>style.visibility</p:attrName>
                                        </p:attrNameLst>
                                      </p:cBhvr>
                                      <p:to>
                                        <p:strVal val="visible"/>
                                      </p:to>
                                    </p:set>
                                    <p:anim calcmode="lin" valueType="num">
                                      <p:cBhvr additive="base">
                                        <p:cTn id="23" dur="500" fill="hold"/>
                                        <p:tgtEl>
                                          <p:spTgt spid="83"/>
                                        </p:tgtEl>
                                        <p:attrNameLst>
                                          <p:attrName>ppt_x</p:attrName>
                                        </p:attrNameLst>
                                      </p:cBhvr>
                                      <p:tavLst>
                                        <p:tav tm="0">
                                          <p:val>
                                            <p:strVal val="#ppt_x"/>
                                          </p:val>
                                        </p:tav>
                                        <p:tav tm="100000">
                                          <p:val>
                                            <p:strVal val="#ppt_x"/>
                                          </p:val>
                                        </p:tav>
                                      </p:tavLst>
                                    </p:anim>
                                    <p:anim calcmode="lin" valueType="num">
                                      <p:cBhvr additive="base">
                                        <p:cTn id="24" dur="500" fill="hold"/>
                                        <p:tgtEl>
                                          <p:spTgt spid="83"/>
                                        </p:tgtEl>
                                        <p:attrNameLst>
                                          <p:attrName>ppt_y</p:attrName>
                                        </p:attrNameLst>
                                      </p:cBhvr>
                                      <p:tavLst>
                                        <p:tav tm="0">
                                          <p:val>
                                            <p:strVal val="1+#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4" fill="hold" grpId="0" nodeType="clickEffect">
                                  <p:stCondLst>
                                    <p:cond delay="0"/>
                                  </p:stCondLst>
                                  <p:childTnLst>
                                    <p:set>
                                      <p:cBhvr>
                                        <p:cTn id="28" dur="1" fill="hold">
                                          <p:stCondLst>
                                            <p:cond delay="0"/>
                                          </p:stCondLst>
                                        </p:cTn>
                                        <p:tgtEl>
                                          <p:spTgt spid="38"/>
                                        </p:tgtEl>
                                        <p:attrNameLst>
                                          <p:attrName>style.visibility</p:attrName>
                                        </p:attrNameLst>
                                      </p:cBhvr>
                                      <p:to>
                                        <p:strVal val="visible"/>
                                      </p:to>
                                    </p:set>
                                    <p:anim calcmode="lin" valueType="num">
                                      <p:cBhvr additive="base">
                                        <p:cTn id="29" dur="500" fill="hold"/>
                                        <p:tgtEl>
                                          <p:spTgt spid="38"/>
                                        </p:tgtEl>
                                        <p:attrNameLst>
                                          <p:attrName>ppt_x</p:attrName>
                                        </p:attrNameLst>
                                      </p:cBhvr>
                                      <p:tavLst>
                                        <p:tav tm="0">
                                          <p:val>
                                            <p:strVal val="#ppt_x"/>
                                          </p:val>
                                        </p:tav>
                                        <p:tav tm="100000">
                                          <p:val>
                                            <p:strVal val="#ppt_x"/>
                                          </p:val>
                                        </p:tav>
                                      </p:tavLst>
                                    </p:anim>
                                    <p:anim calcmode="lin" valueType="num">
                                      <p:cBhvr additive="base">
                                        <p:cTn id="30" dur="500" fill="hold"/>
                                        <p:tgtEl>
                                          <p:spTgt spid="38"/>
                                        </p:tgtEl>
                                        <p:attrNameLst>
                                          <p:attrName>ppt_y</p:attrName>
                                        </p:attrNameLst>
                                      </p:cBhvr>
                                      <p:tavLst>
                                        <p:tav tm="0">
                                          <p:val>
                                            <p:strVal val="1+#ppt_h/2"/>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4" fill="hold" grpId="0" nodeType="clickEffect">
                                  <p:stCondLst>
                                    <p:cond delay="0"/>
                                  </p:stCondLst>
                                  <p:childTnLst>
                                    <p:set>
                                      <p:cBhvr>
                                        <p:cTn id="34" dur="1" fill="hold">
                                          <p:stCondLst>
                                            <p:cond delay="0"/>
                                          </p:stCondLst>
                                        </p:cTn>
                                        <p:tgtEl>
                                          <p:spTgt spid="19"/>
                                        </p:tgtEl>
                                        <p:attrNameLst>
                                          <p:attrName>style.visibility</p:attrName>
                                        </p:attrNameLst>
                                      </p:cBhvr>
                                      <p:to>
                                        <p:strVal val="visible"/>
                                      </p:to>
                                    </p:set>
                                    <p:anim calcmode="lin" valueType="num">
                                      <p:cBhvr additive="base">
                                        <p:cTn id="35" dur="500" fill="hold"/>
                                        <p:tgtEl>
                                          <p:spTgt spid="19"/>
                                        </p:tgtEl>
                                        <p:attrNameLst>
                                          <p:attrName>ppt_x</p:attrName>
                                        </p:attrNameLst>
                                      </p:cBhvr>
                                      <p:tavLst>
                                        <p:tav tm="0">
                                          <p:val>
                                            <p:strVal val="#ppt_x"/>
                                          </p:val>
                                        </p:tav>
                                        <p:tav tm="100000">
                                          <p:val>
                                            <p:strVal val="#ppt_x"/>
                                          </p:val>
                                        </p:tav>
                                      </p:tavLst>
                                    </p:anim>
                                    <p:anim calcmode="lin" valueType="num">
                                      <p:cBhvr additive="base">
                                        <p:cTn id="36" dur="500" fill="hold"/>
                                        <p:tgtEl>
                                          <p:spTgt spid="19"/>
                                        </p:tgtEl>
                                        <p:attrNameLst>
                                          <p:attrName>ppt_y</p:attrName>
                                        </p:attrNameLst>
                                      </p:cBhvr>
                                      <p:tavLst>
                                        <p:tav tm="0">
                                          <p:val>
                                            <p:strVal val="1+#ppt_h/2"/>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4" fill="hold" grpId="0" nodeType="clickEffect">
                                  <p:stCondLst>
                                    <p:cond delay="0"/>
                                  </p:stCondLst>
                                  <p:childTnLst>
                                    <p:set>
                                      <p:cBhvr>
                                        <p:cTn id="40" dur="1" fill="hold">
                                          <p:stCondLst>
                                            <p:cond delay="0"/>
                                          </p:stCondLst>
                                        </p:cTn>
                                        <p:tgtEl>
                                          <p:spTgt spid="89"/>
                                        </p:tgtEl>
                                        <p:attrNameLst>
                                          <p:attrName>style.visibility</p:attrName>
                                        </p:attrNameLst>
                                      </p:cBhvr>
                                      <p:to>
                                        <p:strVal val="visible"/>
                                      </p:to>
                                    </p:set>
                                    <p:anim calcmode="lin" valueType="num">
                                      <p:cBhvr additive="base">
                                        <p:cTn id="41" dur="500" fill="hold"/>
                                        <p:tgtEl>
                                          <p:spTgt spid="89"/>
                                        </p:tgtEl>
                                        <p:attrNameLst>
                                          <p:attrName>ppt_x</p:attrName>
                                        </p:attrNameLst>
                                      </p:cBhvr>
                                      <p:tavLst>
                                        <p:tav tm="0">
                                          <p:val>
                                            <p:strVal val="#ppt_x"/>
                                          </p:val>
                                        </p:tav>
                                        <p:tav tm="100000">
                                          <p:val>
                                            <p:strVal val="#ppt_x"/>
                                          </p:val>
                                        </p:tav>
                                      </p:tavLst>
                                    </p:anim>
                                    <p:anim calcmode="lin" valueType="num">
                                      <p:cBhvr additive="base">
                                        <p:cTn id="42" dur="500" fill="hold"/>
                                        <p:tgtEl>
                                          <p:spTgt spid="89"/>
                                        </p:tgtEl>
                                        <p:attrNameLst>
                                          <p:attrName>ppt_y</p:attrName>
                                        </p:attrNameLst>
                                      </p:cBhvr>
                                      <p:tavLst>
                                        <p:tav tm="0">
                                          <p:val>
                                            <p:strVal val="1+#ppt_h/2"/>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4" fill="hold" grpId="0" nodeType="clickEffect">
                                  <p:stCondLst>
                                    <p:cond delay="0"/>
                                  </p:stCondLst>
                                  <p:childTnLst>
                                    <p:set>
                                      <p:cBhvr>
                                        <p:cTn id="46" dur="1" fill="hold">
                                          <p:stCondLst>
                                            <p:cond delay="0"/>
                                          </p:stCondLst>
                                        </p:cTn>
                                        <p:tgtEl>
                                          <p:spTgt spid="57"/>
                                        </p:tgtEl>
                                        <p:attrNameLst>
                                          <p:attrName>style.visibility</p:attrName>
                                        </p:attrNameLst>
                                      </p:cBhvr>
                                      <p:to>
                                        <p:strVal val="visible"/>
                                      </p:to>
                                    </p:set>
                                    <p:anim calcmode="lin" valueType="num">
                                      <p:cBhvr additive="base">
                                        <p:cTn id="47" dur="500" fill="hold"/>
                                        <p:tgtEl>
                                          <p:spTgt spid="57"/>
                                        </p:tgtEl>
                                        <p:attrNameLst>
                                          <p:attrName>ppt_x</p:attrName>
                                        </p:attrNameLst>
                                      </p:cBhvr>
                                      <p:tavLst>
                                        <p:tav tm="0">
                                          <p:val>
                                            <p:strVal val="#ppt_x"/>
                                          </p:val>
                                        </p:tav>
                                        <p:tav tm="100000">
                                          <p:val>
                                            <p:strVal val="#ppt_x"/>
                                          </p:val>
                                        </p:tav>
                                      </p:tavLst>
                                    </p:anim>
                                    <p:anim calcmode="lin" valueType="num">
                                      <p:cBhvr additive="base">
                                        <p:cTn id="48" dur="500" fill="hold"/>
                                        <p:tgtEl>
                                          <p:spTgt spid="57"/>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stCondLst>
                                    <p:cond delay="0"/>
                                  </p:stCondLst>
                                  <p:childTnLst>
                                    <p:set>
                                      <p:cBhvr>
                                        <p:cTn id="50" dur="1" fill="hold">
                                          <p:stCondLst>
                                            <p:cond delay="0"/>
                                          </p:stCondLst>
                                        </p:cTn>
                                        <p:tgtEl>
                                          <p:spTgt spid="56"/>
                                        </p:tgtEl>
                                        <p:attrNameLst>
                                          <p:attrName>style.visibility</p:attrName>
                                        </p:attrNameLst>
                                      </p:cBhvr>
                                      <p:to>
                                        <p:strVal val="visible"/>
                                      </p:to>
                                    </p:set>
                                    <p:anim calcmode="lin" valueType="num">
                                      <p:cBhvr additive="base">
                                        <p:cTn id="51" dur="500" fill="hold"/>
                                        <p:tgtEl>
                                          <p:spTgt spid="56"/>
                                        </p:tgtEl>
                                        <p:attrNameLst>
                                          <p:attrName>ppt_x</p:attrName>
                                        </p:attrNameLst>
                                      </p:cBhvr>
                                      <p:tavLst>
                                        <p:tav tm="0">
                                          <p:val>
                                            <p:strVal val="#ppt_x"/>
                                          </p:val>
                                        </p:tav>
                                        <p:tav tm="100000">
                                          <p:val>
                                            <p:strVal val="#ppt_x"/>
                                          </p:val>
                                        </p:tav>
                                      </p:tavLst>
                                    </p:anim>
                                    <p:anim calcmode="lin" valueType="num">
                                      <p:cBhvr additive="base">
                                        <p:cTn id="52" dur="500" fill="hold"/>
                                        <p:tgtEl>
                                          <p:spTgt spid="56"/>
                                        </p:tgtEl>
                                        <p:attrNameLst>
                                          <p:attrName>ppt_y</p:attrName>
                                        </p:attrNameLst>
                                      </p:cBhvr>
                                      <p:tavLst>
                                        <p:tav tm="0">
                                          <p:val>
                                            <p:strVal val="1+#ppt_h/2"/>
                                          </p:val>
                                        </p:tav>
                                        <p:tav tm="100000">
                                          <p:val>
                                            <p:strVal val="#ppt_y"/>
                                          </p:val>
                                        </p:tav>
                                      </p:tavLst>
                                    </p:anim>
                                  </p:childTnLst>
                                </p:cTn>
                              </p:par>
                              <p:par>
                                <p:cTn id="53" presetID="2" presetClass="entr" presetSubtype="4" fill="hold" nodeType="withEffect">
                                  <p:stCondLst>
                                    <p:cond delay="0"/>
                                  </p:stCondLst>
                                  <p:childTnLst>
                                    <p:set>
                                      <p:cBhvr>
                                        <p:cTn id="54" dur="1" fill="hold">
                                          <p:stCondLst>
                                            <p:cond delay="0"/>
                                          </p:stCondLst>
                                        </p:cTn>
                                        <p:tgtEl>
                                          <p:spTgt spid="93"/>
                                        </p:tgtEl>
                                        <p:attrNameLst>
                                          <p:attrName>style.visibility</p:attrName>
                                        </p:attrNameLst>
                                      </p:cBhvr>
                                      <p:to>
                                        <p:strVal val="visible"/>
                                      </p:to>
                                    </p:set>
                                    <p:anim calcmode="lin" valueType="num">
                                      <p:cBhvr additive="base">
                                        <p:cTn id="55" dur="500" fill="hold"/>
                                        <p:tgtEl>
                                          <p:spTgt spid="93"/>
                                        </p:tgtEl>
                                        <p:attrNameLst>
                                          <p:attrName>ppt_x</p:attrName>
                                        </p:attrNameLst>
                                      </p:cBhvr>
                                      <p:tavLst>
                                        <p:tav tm="0">
                                          <p:val>
                                            <p:strVal val="#ppt_x"/>
                                          </p:val>
                                        </p:tav>
                                        <p:tav tm="100000">
                                          <p:val>
                                            <p:strVal val="#ppt_x"/>
                                          </p:val>
                                        </p:tav>
                                      </p:tavLst>
                                    </p:anim>
                                    <p:anim calcmode="lin" valueType="num">
                                      <p:cBhvr additive="base">
                                        <p:cTn id="56" dur="500" fill="hold"/>
                                        <p:tgtEl>
                                          <p:spTgt spid="93"/>
                                        </p:tgtEl>
                                        <p:attrNameLst>
                                          <p:attrName>ppt_y</p:attrName>
                                        </p:attrNameLst>
                                      </p:cBhvr>
                                      <p:tavLst>
                                        <p:tav tm="0">
                                          <p:val>
                                            <p:strVal val="1+#ppt_h/2"/>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4" fill="hold" grpId="0" nodeType="clickEffect">
                                  <p:stCondLst>
                                    <p:cond delay="0"/>
                                  </p:stCondLst>
                                  <p:childTnLst>
                                    <p:set>
                                      <p:cBhvr>
                                        <p:cTn id="60" dur="1" fill="hold">
                                          <p:stCondLst>
                                            <p:cond delay="0"/>
                                          </p:stCondLst>
                                        </p:cTn>
                                        <p:tgtEl>
                                          <p:spTgt spid="55"/>
                                        </p:tgtEl>
                                        <p:attrNameLst>
                                          <p:attrName>style.visibility</p:attrName>
                                        </p:attrNameLst>
                                      </p:cBhvr>
                                      <p:to>
                                        <p:strVal val="visible"/>
                                      </p:to>
                                    </p:set>
                                    <p:anim calcmode="lin" valueType="num">
                                      <p:cBhvr additive="base">
                                        <p:cTn id="61" dur="500" fill="hold"/>
                                        <p:tgtEl>
                                          <p:spTgt spid="55"/>
                                        </p:tgtEl>
                                        <p:attrNameLst>
                                          <p:attrName>ppt_x</p:attrName>
                                        </p:attrNameLst>
                                      </p:cBhvr>
                                      <p:tavLst>
                                        <p:tav tm="0">
                                          <p:val>
                                            <p:strVal val="#ppt_x"/>
                                          </p:val>
                                        </p:tav>
                                        <p:tav tm="100000">
                                          <p:val>
                                            <p:strVal val="#ppt_x"/>
                                          </p:val>
                                        </p:tav>
                                      </p:tavLst>
                                    </p:anim>
                                    <p:anim calcmode="lin" valueType="num">
                                      <p:cBhvr additive="base">
                                        <p:cTn id="62" dur="500" fill="hold"/>
                                        <p:tgtEl>
                                          <p:spTgt spid="55"/>
                                        </p:tgtEl>
                                        <p:attrNameLst>
                                          <p:attrName>ppt_y</p:attrName>
                                        </p:attrNameLst>
                                      </p:cBhvr>
                                      <p:tavLst>
                                        <p:tav tm="0">
                                          <p:val>
                                            <p:strVal val="1+#ppt_h/2"/>
                                          </p:val>
                                        </p:tav>
                                        <p:tav tm="100000">
                                          <p:val>
                                            <p:strVal val="#ppt_y"/>
                                          </p:val>
                                        </p:tav>
                                      </p:tavLst>
                                    </p:anim>
                                  </p:childTnLst>
                                </p:cTn>
                              </p:par>
                              <p:par>
                                <p:cTn id="63" presetID="2" presetClass="entr" presetSubtype="4" fill="hold" grpId="0" nodeType="withEffect">
                                  <p:stCondLst>
                                    <p:cond delay="0"/>
                                  </p:stCondLst>
                                  <p:childTnLst>
                                    <p:set>
                                      <p:cBhvr>
                                        <p:cTn id="64" dur="1" fill="hold">
                                          <p:stCondLst>
                                            <p:cond delay="0"/>
                                          </p:stCondLst>
                                        </p:cTn>
                                        <p:tgtEl>
                                          <p:spTgt spid="5"/>
                                        </p:tgtEl>
                                        <p:attrNameLst>
                                          <p:attrName>style.visibility</p:attrName>
                                        </p:attrNameLst>
                                      </p:cBhvr>
                                      <p:to>
                                        <p:strVal val="visible"/>
                                      </p:to>
                                    </p:set>
                                    <p:anim calcmode="lin" valueType="num">
                                      <p:cBhvr additive="base">
                                        <p:cTn id="65" dur="500" fill="hold"/>
                                        <p:tgtEl>
                                          <p:spTgt spid="5"/>
                                        </p:tgtEl>
                                        <p:attrNameLst>
                                          <p:attrName>ppt_x</p:attrName>
                                        </p:attrNameLst>
                                      </p:cBhvr>
                                      <p:tavLst>
                                        <p:tav tm="0">
                                          <p:val>
                                            <p:strVal val="#ppt_x"/>
                                          </p:val>
                                        </p:tav>
                                        <p:tav tm="100000">
                                          <p:val>
                                            <p:strVal val="#ppt_x"/>
                                          </p:val>
                                        </p:tav>
                                      </p:tavLst>
                                    </p:anim>
                                    <p:anim calcmode="lin" valueType="num">
                                      <p:cBhvr additive="base">
                                        <p:cTn id="66" dur="500" fill="hold"/>
                                        <p:tgtEl>
                                          <p:spTgt spid="5"/>
                                        </p:tgtEl>
                                        <p:attrNameLst>
                                          <p:attrName>ppt_y</p:attrName>
                                        </p:attrNameLst>
                                      </p:cBhvr>
                                      <p:tavLst>
                                        <p:tav tm="0">
                                          <p:val>
                                            <p:strVal val="1+#ppt_h/2"/>
                                          </p:val>
                                        </p:tav>
                                        <p:tav tm="100000">
                                          <p:val>
                                            <p:strVal val="#ppt_y"/>
                                          </p:val>
                                        </p:tav>
                                      </p:tavLst>
                                    </p:anim>
                                  </p:childTnLst>
                                </p:cTn>
                              </p:par>
                              <p:par>
                                <p:cTn id="67" presetID="2" presetClass="entr" presetSubtype="4" fill="hold" nodeType="withEffect">
                                  <p:stCondLst>
                                    <p:cond delay="0"/>
                                  </p:stCondLst>
                                  <p:childTnLst>
                                    <p:set>
                                      <p:cBhvr>
                                        <p:cTn id="68" dur="1" fill="hold">
                                          <p:stCondLst>
                                            <p:cond delay="0"/>
                                          </p:stCondLst>
                                        </p:cTn>
                                        <p:tgtEl>
                                          <p:spTgt spid="35"/>
                                        </p:tgtEl>
                                        <p:attrNameLst>
                                          <p:attrName>style.visibility</p:attrName>
                                        </p:attrNameLst>
                                      </p:cBhvr>
                                      <p:to>
                                        <p:strVal val="visible"/>
                                      </p:to>
                                    </p:set>
                                    <p:anim calcmode="lin" valueType="num">
                                      <p:cBhvr additive="base">
                                        <p:cTn id="69" dur="500" fill="hold"/>
                                        <p:tgtEl>
                                          <p:spTgt spid="35"/>
                                        </p:tgtEl>
                                        <p:attrNameLst>
                                          <p:attrName>ppt_x</p:attrName>
                                        </p:attrNameLst>
                                      </p:cBhvr>
                                      <p:tavLst>
                                        <p:tav tm="0">
                                          <p:val>
                                            <p:strVal val="#ppt_x"/>
                                          </p:val>
                                        </p:tav>
                                        <p:tav tm="100000">
                                          <p:val>
                                            <p:strVal val="#ppt_x"/>
                                          </p:val>
                                        </p:tav>
                                      </p:tavLst>
                                    </p:anim>
                                    <p:anim calcmode="lin" valueType="num">
                                      <p:cBhvr additive="base">
                                        <p:cTn id="70" dur="500" fill="hold"/>
                                        <p:tgtEl>
                                          <p:spTgt spid="35"/>
                                        </p:tgtEl>
                                        <p:attrNameLst>
                                          <p:attrName>ppt_y</p:attrName>
                                        </p:attrNameLst>
                                      </p:cBhvr>
                                      <p:tavLst>
                                        <p:tav tm="0">
                                          <p:val>
                                            <p:strVal val="1+#ppt_h/2"/>
                                          </p:val>
                                        </p:tav>
                                        <p:tav tm="100000">
                                          <p:val>
                                            <p:strVal val="#ppt_y"/>
                                          </p:val>
                                        </p:tav>
                                      </p:tavLst>
                                    </p:anim>
                                  </p:childTnLst>
                                </p:cTn>
                              </p:par>
                            </p:childTnLst>
                          </p:cTn>
                        </p:par>
                      </p:childTnLst>
                    </p:cTn>
                  </p:par>
                  <p:par>
                    <p:cTn id="71" fill="hold">
                      <p:stCondLst>
                        <p:cond delay="indefinite"/>
                      </p:stCondLst>
                      <p:childTnLst>
                        <p:par>
                          <p:cTn id="72" fill="hold">
                            <p:stCondLst>
                              <p:cond delay="0"/>
                            </p:stCondLst>
                            <p:childTnLst>
                              <p:par>
                                <p:cTn id="73" presetID="2" presetClass="entr" presetSubtype="4" fill="hold" grpId="0" nodeType="clickEffect">
                                  <p:stCondLst>
                                    <p:cond delay="0"/>
                                  </p:stCondLst>
                                  <p:childTnLst>
                                    <p:set>
                                      <p:cBhvr>
                                        <p:cTn id="74" dur="1" fill="hold">
                                          <p:stCondLst>
                                            <p:cond delay="0"/>
                                          </p:stCondLst>
                                        </p:cTn>
                                        <p:tgtEl>
                                          <p:spTgt spid="94"/>
                                        </p:tgtEl>
                                        <p:attrNameLst>
                                          <p:attrName>style.visibility</p:attrName>
                                        </p:attrNameLst>
                                      </p:cBhvr>
                                      <p:to>
                                        <p:strVal val="visible"/>
                                      </p:to>
                                    </p:set>
                                    <p:anim calcmode="lin" valueType="num">
                                      <p:cBhvr additive="base">
                                        <p:cTn id="75" dur="500" fill="hold"/>
                                        <p:tgtEl>
                                          <p:spTgt spid="94"/>
                                        </p:tgtEl>
                                        <p:attrNameLst>
                                          <p:attrName>ppt_x</p:attrName>
                                        </p:attrNameLst>
                                      </p:cBhvr>
                                      <p:tavLst>
                                        <p:tav tm="0">
                                          <p:val>
                                            <p:strVal val="#ppt_x"/>
                                          </p:val>
                                        </p:tav>
                                        <p:tav tm="100000">
                                          <p:val>
                                            <p:strVal val="#ppt_x"/>
                                          </p:val>
                                        </p:tav>
                                      </p:tavLst>
                                    </p:anim>
                                    <p:anim calcmode="lin" valueType="num">
                                      <p:cBhvr additive="base">
                                        <p:cTn id="76" dur="500" fill="hold"/>
                                        <p:tgtEl>
                                          <p:spTgt spid="94"/>
                                        </p:tgtEl>
                                        <p:attrNameLst>
                                          <p:attrName>ppt_y</p:attrName>
                                        </p:attrNameLst>
                                      </p:cBhvr>
                                      <p:tavLst>
                                        <p:tav tm="0">
                                          <p:val>
                                            <p:strVal val="1+#ppt_h/2"/>
                                          </p:val>
                                        </p:tav>
                                        <p:tav tm="100000">
                                          <p:val>
                                            <p:strVal val="#ppt_y"/>
                                          </p:val>
                                        </p:tav>
                                      </p:tavLst>
                                    </p:anim>
                                  </p:childTnLst>
                                </p:cTn>
                              </p:par>
                              <p:par>
                                <p:cTn id="77" presetID="35" presetClass="emph" presetSubtype="0" repeatCount="3000" fill="hold" nodeType="withEffect">
                                  <p:stCondLst>
                                    <p:cond delay="0"/>
                                  </p:stCondLst>
                                  <p:childTnLst>
                                    <p:anim calcmode="discrete" valueType="str">
                                      <p:cBhvr>
                                        <p:cTn id="78" dur="1000" fill="hold"/>
                                        <p:tgtEl>
                                          <p:spTgt spid="67"/>
                                        </p:tgtEl>
                                        <p:attrNameLst>
                                          <p:attrName>style.visibility</p:attrName>
                                        </p:attrNameLst>
                                      </p:cBhvr>
                                      <p:tavLst>
                                        <p:tav tm="0">
                                          <p:val>
                                            <p:strVal val="hidden"/>
                                          </p:val>
                                        </p:tav>
                                        <p:tav tm="50000">
                                          <p:val>
                                            <p:strVal val="visible"/>
                                          </p:val>
                                        </p:tav>
                                      </p:tavLst>
                                    </p:anim>
                                  </p:childTnLst>
                                </p:cTn>
                              </p:par>
                              <p:par>
                                <p:cTn id="79" presetID="35" presetClass="emph" presetSubtype="0" repeatCount="3000" fill="hold" grpId="1" nodeType="withEffect">
                                  <p:stCondLst>
                                    <p:cond delay="0"/>
                                  </p:stCondLst>
                                  <p:childTnLst>
                                    <p:anim calcmode="discrete" valueType="str">
                                      <p:cBhvr>
                                        <p:cTn id="80" dur="1000" fill="hold"/>
                                        <p:tgtEl>
                                          <p:spTgt spid="83"/>
                                        </p:tgtEl>
                                        <p:attrNameLst>
                                          <p:attrName>style.visibility</p:attrName>
                                        </p:attrNameLst>
                                      </p:cBhvr>
                                      <p:tavLst>
                                        <p:tav tm="0">
                                          <p:val>
                                            <p:strVal val="hidden"/>
                                          </p:val>
                                        </p:tav>
                                        <p:tav tm="50000">
                                          <p:val>
                                            <p:strVal val="visible"/>
                                          </p:val>
                                        </p:tav>
                                      </p:tavLst>
                                    </p:anim>
                                  </p:childTnLst>
                                </p:cTn>
                              </p:par>
                              <p:par>
                                <p:cTn id="81" presetID="35" presetClass="emph" presetSubtype="0" repeatCount="3000" fill="hold" grpId="0" nodeType="withEffect">
                                  <p:stCondLst>
                                    <p:cond delay="0"/>
                                  </p:stCondLst>
                                  <p:childTnLst>
                                    <p:anim calcmode="discrete" valueType="str">
                                      <p:cBhvr>
                                        <p:cTn id="82" dur="1000" fill="hold"/>
                                        <p:tgtEl>
                                          <p:spTgt spid="84"/>
                                        </p:tgtEl>
                                        <p:attrNameLst>
                                          <p:attrName>style.visibility</p:attrName>
                                        </p:attrNameLst>
                                      </p:cBhvr>
                                      <p:tavLst>
                                        <p:tav tm="0">
                                          <p:val>
                                            <p:strVal val="hidden"/>
                                          </p:val>
                                        </p:tav>
                                        <p:tav tm="50000">
                                          <p:val>
                                            <p:strVal val="visible"/>
                                          </p:val>
                                        </p:tav>
                                      </p:tavLst>
                                    </p:anim>
                                  </p:childTnLst>
                                </p:cTn>
                              </p:par>
                              <p:par>
                                <p:cTn id="83" presetID="35" presetClass="emph" presetSubtype="0" repeatCount="3000" fill="hold" grpId="0" nodeType="withEffect">
                                  <p:stCondLst>
                                    <p:cond delay="0"/>
                                  </p:stCondLst>
                                  <p:childTnLst>
                                    <p:anim calcmode="discrete" valueType="str">
                                      <p:cBhvr>
                                        <p:cTn id="84" dur="1000" fill="hold"/>
                                        <p:tgtEl>
                                          <p:spTgt spid="85"/>
                                        </p:tgtEl>
                                        <p:attrNameLst>
                                          <p:attrName>style.visibility</p:attrName>
                                        </p:attrNameLst>
                                      </p:cBhvr>
                                      <p:tavLst>
                                        <p:tav tm="0">
                                          <p:val>
                                            <p:strVal val="hidden"/>
                                          </p:val>
                                        </p:tav>
                                        <p:tav tm="50000">
                                          <p:val>
                                            <p:strVal val="visible"/>
                                          </p:val>
                                        </p:tav>
                                      </p:tavLst>
                                    </p:anim>
                                  </p:childTnLst>
                                </p:cTn>
                              </p:par>
                              <p:par>
                                <p:cTn id="85" presetID="2" presetClass="entr" presetSubtype="4" fill="hold" grpId="0" nodeType="withEffect">
                                  <p:stCondLst>
                                    <p:cond delay="0"/>
                                  </p:stCondLst>
                                  <p:childTnLst>
                                    <p:set>
                                      <p:cBhvr>
                                        <p:cTn id="86" dur="1" fill="hold">
                                          <p:stCondLst>
                                            <p:cond delay="0"/>
                                          </p:stCondLst>
                                        </p:cTn>
                                        <p:tgtEl>
                                          <p:spTgt spid="99"/>
                                        </p:tgtEl>
                                        <p:attrNameLst>
                                          <p:attrName>style.visibility</p:attrName>
                                        </p:attrNameLst>
                                      </p:cBhvr>
                                      <p:to>
                                        <p:strVal val="visible"/>
                                      </p:to>
                                    </p:set>
                                    <p:anim calcmode="lin" valueType="num">
                                      <p:cBhvr additive="base">
                                        <p:cTn id="87" dur="500" fill="hold"/>
                                        <p:tgtEl>
                                          <p:spTgt spid="99"/>
                                        </p:tgtEl>
                                        <p:attrNameLst>
                                          <p:attrName>ppt_x</p:attrName>
                                        </p:attrNameLst>
                                      </p:cBhvr>
                                      <p:tavLst>
                                        <p:tav tm="0">
                                          <p:val>
                                            <p:strVal val="#ppt_x"/>
                                          </p:val>
                                        </p:tav>
                                        <p:tav tm="100000">
                                          <p:val>
                                            <p:strVal val="#ppt_x"/>
                                          </p:val>
                                        </p:tav>
                                      </p:tavLst>
                                    </p:anim>
                                    <p:anim calcmode="lin" valueType="num">
                                      <p:cBhvr additive="base">
                                        <p:cTn id="88" dur="500" fill="hold"/>
                                        <p:tgtEl>
                                          <p:spTgt spid="99"/>
                                        </p:tgtEl>
                                        <p:attrNameLst>
                                          <p:attrName>ppt_y</p:attrName>
                                        </p:attrNameLst>
                                      </p:cBhvr>
                                      <p:tavLst>
                                        <p:tav tm="0">
                                          <p:val>
                                            <p:strVal val="1+#ppt_h/2"/>
                                          </p:val>
                                        </p:tav>
                                        <p:tav tm="100000">
                                          <p:val>
                                            <p:strVal val="#ppt_y"/>
                                          </p:val>
                                        </p:tav>
                                      </p:tavLst>
                                    </p:anim>
                                  </p:childTnLst>
                                </p:cTn>
                              </p:par>
                            </p:childTnLst>
                          </p:cTn>
                        </p:par>
                      </p:childTnLst>
                    </p:cTn>
                  </p:par>
                  <p:par>
                    <p:cTn id="89" fill="hold">
                      <p:stCondLst>
                        <p:cond delay="indefinite"/>
                      </p:stCondLst>
                      <p:childTnLst>
                        <p:par>
                          <p:cTn id="90" fill="hold">
                            <p:stCondLst>
                              <p:cond delay="0"/>
                            </p:stCondLst>
                            <p:childTnLst>
                              <p:par>
                                <p:cTn id="91" presetID="35" presetClass="emph" presetSubtype="0" repeatCount="3000" fill="hold" nodeType="clickEffect">
                                  <p:stCondLst>
                                    <p:cond delay="0"/>
                                  </p:stCondLst>
                                  <p:childTnLst>
                                    <p:anim calcmode="discrete" valueType="str">
                                      <p:cBhvr>
                                        <p:cTn id="92" dur="1000" fill="hold"/>
                                        <p:tgtEl>
                                          <p:spTgt spid="36"/>
                                        </p:tgtEl>
                                        <p:attrNameLst>
                                          <p:attrName>style.visibility</p:attrName>
                                        </p:attrNameLst>
                                      </p:cBhvr>
                                      <p:tavLst>
                                        <p:tav tm="0">
                                          <p:val>
                                            <p:strVal val="hidden"/>
                                          </p:val>
                                        </p:tav>
                                        <p:tav tm="50000">
                                          <p:val>
                                            <p:strVal val="visible"/>
                                          </p:val>
                                        </p:tav>
                                      </p:tavLst>
                                    </p:anim>
                                  </p:childTnLst>
                                </p:cTn>
                              </p:par>
                              <p:par>
                                <p:cTn id="93" presetID="35" presetClass="emph" presetSubtype="0" repeatCount="3000" fill="hold" grpId="1" nodeType="withEffect">
                                  <p:stCondLst>
                                    <p:cond delay="0"/>
                                  </p:stCondLst>
                                  <p:childTnLst>
                                    <p:anim calcmode="discrete" valueType="str">
                                      <p:cBhvr>
                                        <p:cTn id="94" dur="1000" fill="hold"/>
                                        <p:tgtEl>
                                          <p:spTgt spid="38"/>
                                        </p:tgtEl>
                                        <p:attrNameLst>
                                          <p:attrName>style.visibility</p:attrName>
                                        </p:attrNameLst>
                                      </p:cBhvr>
                                      <p:tavLst>
                                        <p:tav tm="0">
                                          <p:val>
                                            <p:strVal val="hidden"/>
                                          </p:val>
                                        </p:tav>
                                        <p:tav tm="50000">
                                          <p:val>
                                            <p:strVal val="visible"/>
                                          </p:val>
                                        </p:tav>
                                      </p:tavLst>
                                    </p:anim>
                                  </p:childTnLst>
                                </p:cTn>
                              </p:par>
                              <p:par>
                                <p:cTn id="95" presetID="35" presetClass="emph" presetSubtype="0" repeatCount="3000" fill="hold" grpId="0" nodeType="withEffect">
                                  <p:stCondLst>
                                    <p:cond delay="0"/>
                                  </p:stCondLst>
                                  <p:childTnLst>
                                    <p:anim calcmode="discrete" valueType="str">
                                      <p:cBhvr>
                                        <p:cTn id="96" dur="1000" fill="hold"/>
                                        <p:tgtEl>
                                          <p:spTgt spid="48"/>
                                        </p:tgtEl>
                                        <p:attrNameLst>
                                          <p:attrName>style.visibility</p:attrName>
                                        </p:attrNameLst>
                                      </p:cBhvr>
                                      <p:tavLst>
                                        <p:tav tm="0">
                                          <p:val>
                                            <p:strVal val="hidden"/>
                                          </p:val>
                                        </p:tav>
                                        <p:tav tm="50000">
                                          <p:val>
                                            <p:strVal val="visible"/>
                                          </p:val>
                                        </p:tav>
                                      </p:tavLst>
                                    </p:anim>
                                  </p:childTnLst>
                                </p:cTn>
                              </p:par>
                              <p:par>
                                <p:cTn id="97" presetID="2" presetClass="entr" presetSubtype="4" fill="hold" grpId="0" nodeType="withEffect">
                                  <p:stCondLst>
                                    <p:cond delay="0"/>
                                  </p:stCondLst>
                                  <p:childTnLst>
                                    <p:set>
                                      <p:cBhvr>
                                        <p:cTn id="98" dur="1" fill="hold">
                                          <p:stCondLst>
                                            <p:cond delay="0"/>
                                          </p:stCondLst>
                                        </p:cTn>
                                        <p:tgtEl>
                                          <p:spTgt spid="97"/>
                                        </p:tgtEl>
                                        <p:attrNameLst>
                                          <p:attrName>style.visibility</p:attrName>
                                        </p:attrNameLst>
                                      </p:cBhvr>
                                      <p:to>
                                        <p:strVal val="visible"/>
                                      </p:to>
                                    </p:set>
                                    <p:anim calcmode="lin" valueType="num">
                                      <p:cBhvr additive="base">
                                        <p:cTn id="99" dur="500" fill="hold"/>
                                        <p:tgtEl>
                                          <p:spTgt spid="97"/>
                                        </p:tgtEl>
                                        <p:attrNameLst>
                                          <p:attrName>ppt_x</p:attrName>
                                        </p:attrNameLst>
                                      </p:cBhvr>
                                      <p:tavLst>
                                        <p:tav tm="0">
                                          <p:val>
                                            <p:strVal val="#ppt_x"/>
                                          </p:val>
                                        </p:tav>
                                        <p:tav tm="100000">
                                          <p:val>
                                            <p:strVal val="#ppt_x"/>
                                          </p:val>
                                        </p:tav>
                                      </p:tavLst>
                                    </p:anim>
                                    <p:anim calcmode="lin" valueType="num">
                                      <p:cBhvr additive="base">
                                        <p:cTn id="100" dur="500" fill="hold"/>
                                        <p:tgtEl>
                                          <p:spTgt spid="97"/>
                                        </p:tgtEl>
                                        <p:attrNameLst>
                                          <p:attrName>ppt_y</p:attrName>
                                        </p:attrNameLst>
                                      </p:cBhvr>
                                      <p:tavLst>
                                        <p:tav tm="0">
                                          <p:val>
                                            <p:strVal val="1+#ppt_h/2"/>
                                          </p:val>
                                        </p:tav>
                                        <p:tav tm="100000">
                                          <p:val>
                                            <p:strVal val="#ppt_y"/>
                                          </p:val>
                                        </p:tav>
                                      </p:tavLst>
                                    </p:anim>
                                  </p:childTnLst>
                                </p:cTn>
                              </p:par>
                              <p:par>
                                <p:cTn id="101" presetID="2" presetClass="entr" presetSubtype="4" fill="hold" grpId="0" nodeType="withEffect">
                                  <p:stCondLst>
                                    <p:cond delay="0"/>
                                  </p:stCondLst>
                                  <p:childTnLst>
                                    <p:set>
                                      <p:cBhvr>
                                        <p:cTn id="102" dur="1" fill="hold">
                                          <p:stCondLst>
                                            <p:cond delay="0"/>
                                          </p:stCondLst>
                                        </p:cTn>
                                        <p:tgtEl>
                                          <p:spTgt spid="95"/>
                                        </p:tgtEl>
                                        <p:attrNameLst>
                                          <p:attrName>style.visibility</p:attrName>
                                        </p:attrNameLst>
                                      </p:cBhvr>
                                      <p:to>
                                        <p:strVal val="visible"/>
                                      </p:to>
                                    </p:set>
                                    <p:anim calcmode="lin" valueType="num">
                                      <p:cBhvr additive="base">
                                        <p:cTn id="103" dur="500" fill="hold"/>
                                        <p:tgtEl>
                                          <p:spTgt spid="95"/>
                                        </p:tgtEl>
                                        <p:attrNameLst>
                                          <p:attrName>ppt_x</p:attrName>
                                        </p:attrNameLst>
                                      </p:cBhvr>
                                      <p:tavLst>
                                        <p:tav tm="0">
                                          <p:val>
                                            <p:strVal val="#ppt_x"/>
                                          </p:val>
                                        </p:tav>
                                        <p:tav tm="100000">
                                          <p:val>
                                            <p:strVal val="#ppt_x"/>
                                          </p:val>
                                        </p:tav>
                                      </p:tavLst>
                                    </p:anim>
                                    <p:anim calcmode="lin" valueType="num">
                                      <p:cBhvr additive="base">
                                        <p:cTn id="104" dur="500" fill="hold"/>
                                        <p:tgtEl>
                                          <p:spTgt spid="95"/>
                                        </p:tgtEl>
                                        <p:attrNameLst>
                                          <p:attrName>ppt_y</p:attrName>
                                        </p:attrNameLst>
                                      </p:cBhvr>
                                      <p:tavLst>
                                        <p:tav tm="0">
                                          <p:val>
                                            <p:strVal val="1+#ppt_h/2"/>
                                          </p:val>
                                        </p:tav>
                                        <p:tav tm="100000">
                                          <p:val>
                                            <p:strVal val="#ppt_y"/>
                                          </p:val>
                                        </p:tav>
                                      </p:tavLst>
                                    </p:anim>
                                  </p:childTnLst>
                                </p:cTn>
                              </p:par>
                            </p:childTnLst>
                          </p:cTn>
                        </p:par>
                      </p:childTnLst>
                    </p:cTn>
                  </p:par>
                  <p:par>
                    <p:cTn id="105" fill="hold">
                      <p:stCondLst>
                        <p:cond delay="indefinite"/>
                      </p:stCondLst>
                      <p:childTnLst>
                        <p:par>
                          <p:cTn id="106" fill="hold">
                            <p:stCondLst>
                              <p:cond delay="0"/>
                            </p:stCondLst>
                            <p:childTnLst>
                              <p:par>
                                <p:cTn id="107" presetID="2" presetClass="entr" presetSubtype="4" fill="hold" grpId="0" nodeType="clickEffect">
                                  <p:stCondLst>
                                    <p:cond delay="0"/>
                                  </p:stCondLst>
                                  <p:childTnLst>
                                    <p:set>
                                      <p:cBhvr>
                                        <p:cTn id="108" dur="1" fill="hold">
                                          <p:stCondLst>
                                            <p:cond delay="0"/>
                                          </p:stCondLst>
                                        </p:cTn>
                                        <p:tgtEl>
                                          <p:spTgt spid="92"/>
                                        </p:tgtEl>
                                        <p:attrNameLst>
                                          <p:attrName>style.visibility</p:attrName>
                                        </p:attrNameLst>
                                      </p:cBhvr>
                                      <p:to>
                                        <p:strVal val="visible"/>
                                      </p:to>
                                    </p:set>
                                    <p:anim calcmode="lin" valueType="num">
                                      <p:cBhvr additive="base">
                                        <p:cTn id="109" dur="500" fill="hold"/>
                                        <p:tgtEl>
                                          <p:spTgt spid="92"/>
                                        </p:tgtEl>
                                        <p:attrNameLst>
                                          <p:attrName>ppt_x</p:attrName>
                                        </p:attrNameLst>
                                      </p:cBhvr>
                                      <p:tavLst>
                                        <p:tav tm="0">
                                          <p:val>
                                            <p:strVal val="#ppt_x"/>
                                          </p:val>
                                        </p:tav>
                                        <p:tav tm="100000">
                                          <p:val>
                                            <p:strVal val="#ppt_x"/>
                                          </p:val>
                                        </p:tav>
                                      </p:tavLst>
                                    </p:anim>
                                    <p:anim calcmode="lin" valueType="num">
                                      <p:cBhvr additive="base">
                                        <p:cTn id="110" dur="500" fill="hold"/>
                                        <p:tgtEl>
                                          <p:spTgt spid="92"/>
                                        </p:tgtEl>
                                        <p:attrNameLst>
                                          <p:attrName>ppt_y</p:attrName>
                                        </p:attrNameLst>
                                      </p:cBhvr>
                                      <p:tavLst>
                                        <p:tav tm="0">
                                          <p:val>
                                            <p:strVal val="1+#ppt_h/2"/>
                                          </p:val>
                                        </p:tav>
                                        <p:tav tm="100000">
                                          <p:val>
                                            <p:strVal val="#ppt_y"/>
                                          </p:val>
                                        </p:tav>
                                      </p:tavLst>
                                    </p:anim>
                                  </p:childTnLst>
                                </p:cTn>
                              </p:par>
                              <p:par>
                                <p:cTn id="111" presetID="35" presetClass="emph" presetSubtype="0" repeatCount="3000" fill="hold" nodeType="withEffect">
                                  <p:stCondLst>
                                    <p:cond delay="0"/>
                                  </p:stCondLst>
                                  <p:childTnLst>
                                    <p:anim calcmode="discrete" valueType="str">
                                      <p:cBhvr>
                                        <p:cTn id="112" dur="1000" fill="hold"/>
                                        <p:tgtEl>
                                          <p:spTgt spid="18"/>
                                        </p:tgtEl>
                                        <p:attrNameLst>
                                          <p:attrName>style.visibility</p:attrName>
                                        </p:attrNameLst>
                                      </p:cBhvr>
                                      <p:tavLst>
                                        <p:tav tm="0">
                                          <p:val>
                                            <p:strVal val="hidden"/>
                                          </p:val>
                                        </p:tav>
                                        <p:tav tm="50000">
                                          <p:val>
                                            <p:strVal val="visible"/>
                                          </p:val>
                                        </p:tav>
                                      </p:tavLst>
                                    </p:anim>
                                  </p:childTnLst>
                                </p:cTn>
                              </p:par>
                              <p:par>
                                <p:cTn id="113" presetID="35" presetClass="emph" presetSubtype="0" repeatCount="3000" fill="hold" grpId="1" nodeType="withEffect">
                                  <p:stCondLst>
                                    <p:cond delay="0"/>
                                  </p:stCondLst>
                                  <p:childTnLst>
                                    <p:anim calcmode="discrete" valueType="str">
                                      <p:cBhvr>
                                        <p:cTn id="114" dur="1000" fill="hold"/>
                                        <p:tgtEl>
                                          <p:spTgt spid="19"/>
                                        </p:tgtEl>
                                        <p:attrNameLst>
                                          <p:attrName>style.visibility</p:attrName>
                                        </p:attrNameLst>
                                      </p:cBhvr>
                                      <p:tavLst>
                                        <p:tav tm="0">
                                          <p:val>
                                            <p:strVal val="hidden"/>
                                          </p:val>
                                        </p:tav>
                                        <p:tav tm="50000">
                                          <p:val>
                                            <p:strVal val="visible"/>
                                          </p:val>
                                        </p:tav>
                                      </p:tavLst>
                                    </p:anim>
                                  </p:childTnLst>
                                </p:cTn>
                              </p:par>
                              <p:par>
                                <p:cTn id="115" presetID="35" presetClass="emph" presetSubtype="0" repeatCount="3000" fill="hold" grpId="0" nodeType="withEffect">
                                  <p:stCondLst>
                                    <p:cond delay="0"/>
                                  </p:stCondLst>
                                  <p:childTnLst>
                                    <p:anim calcmode="discrete" valueType="str">
                                      <p:cBhvr>
                                        <p:cTn id="116" dur="1000" fill="hold"/>
                                        <p:tgtEl>
                                          <p:spTgt spid="43"/>
                                        </p:tgtEl>
                                        <p:attrNameLst>
                                          <p:attrName>style.visibility</p:attrName>
                                        </p:attrNameLst>
                                      </p:cBhvr>
                                      <p:tavLst>
                                        <p:tav tm="0">
                                          <p:val>
                                            <p:strVal val="hidden"/>
                                          </p:val>
                                        </p:tav>
                                        <p:tav tm="50000">
                                          <p:val>
                                            <p:strVal val="visible"/>
                                          </p:val>
                                        </p:tav>
                                      </p:tavLst>
                                    </p:anim>
                                  </p:childTnLst>
                                </p:cTn>
                              </p:par>
                              <p:par>
                                <p:cTn id="117" presetID="35" presetClass="emph" presetSubtype="0" repeatCount="3000" fill="hold" grpId="0" nodeType="withEffect">
                                  <p:stCondLst>
                                    <p:cond delay="0"/>
                                  </p:stCondLst>
                                  <p:childTnLst>
                                    <p:anim calcmode="discrete" valueType="str">
                                      <p:cBhvr>
                                        <p:cTn id="118" dur="1000" fill="hold"/>
                                        <p:tgtEl>
                                          <p:spTgt spid="44"/>
                                        </p:tgtEl>
                                        <p:attrNameLst>
                                          <p:attrName>style.visibility</p:attrName>
                                        </p:attrNameLst>
                                      </p:cBhvr>
                                      <p:tavLst>
                                        <p:tav tm="0">
                                          <p:val>
                                            <p:strVal val="hidden"/>
                                          </p:val>
                                        </p:tav>
                                        <p:tav tm="50000">
                                          <p:val>
                                            <p:strVal val="visible"/>
                                          </p:val>
                                        </p:tav>
                                      </p:tavLst>
                                    </p:anim>
                                  </p:childTnLst>
                                </p:cTn>
                              </p:par>
                              <p:par>
                                <p:cTn id="119" presetID="2" presetClass="entr" presetSubtype="4" fill="hold" grpId="0" nodeType="withEffect">
                                  <p:stCondLst>
                                    <p:cond delay="0"/>
                                  </p:stCondLst>
                                  <p:childTnLst>
                                    <p:set>
                                      <p:cBhvr>
                                        <p:cTn id="120" dur="1" fill="hold">
                                          <p:stCondLst>
                                            <p:cond delay="0"/>
                                          </p:stCondLst>
                                        </p:cTn>
                                        <p:tgtEl>
                                          <p:spTgt spid="98"/>
                                        </p:tgtEl>
                                        <p:attrNameLst>
                                          <p:attrName>style.visibility</p:attrName>
                                        </p:attrNameLst>
                                      </p:cBhvr>
                                      <p:to>
                                        <p:strVal val="visible"/>
                                      </p:to>
                                    </p:set>
                                    <p:anim calcmode="lin" valueType="num">
                                      <p:cBhvr additive="base">
                                        <p:cTn id="121" dur="500" fill="hold"/>
                                        <p:tgtEl>
                                          <p:spTgt spid="98"/>
                                        </p:tgtEl>
                                        <p:attrNameLst>
                                          <p:attrName>ppt_x</p:attrName>
                                        </p:attrNameLst>
                                      </p:cBhvr>
                                      <p:tavLst>
                                        <p:tav tm="0">
                                          <p:val>
                                            <p:strVal val="#ppt_x"/>
                                          </p:val>
                                        </p:tav>
                                        <p:tav tm="100000">
                                          <p:val>
                                            <p:strVal val="#ppt_x"/>
                                          </p:val>
                                        </p:tav>
                                      </p:tavLst>
                                    </p:anim>
                                    <p:anim calcmode="lin" valueType="num">
                                      <p:cBhvr additive="base">
                                        <p:cTn id="122" dur="500" fill="hold"/>
                                        <p:tgtEl>
                                          <p:spTgt spid="98"/>
                                        </p:tgtEl>
                                        <p:attrNameLst>
                                          <p:attrName>ppt_y</p:attrName>
                                        </p:attrNameLst>
                                      </p:cBhvr>
                                      <p:tavLst>
                                        <p:tav tm="0">
                                          <p:val>
                                            <p:strVal val="1+#ppt_h/2"/>
                                          </p:val>
                                        </p:tav>
                                        <p:tav tm="100000">
                                          <p:val>
                                            <p:strVal val="#ppt_y"/>
                                          </p:val>
                                        </p:tav>
                                      </p:tavLst>
                                    </p:anim>
                                  </p:childTnLst>
                                </p:cTn>
                              </p:par>
                            </p:childTnLst>
                          </p:cTn>
                        </p:par>
                      </p:childTnLst>
                    </p:cTn>
                  </p:par>
                  <p:par>
                    <p:cTn id="123" fill="hold">
                      <p:stCondLst>
                        <p:cond delay="indefinite"/>
                      </p:stCondLst>
                      <p:childTnLst>
                        <p:par>
                          <p:cTn id="124" fill="hold">
                            <p:stCondLst>
                              <p:cond delay="0"/>
                            </p:stCondLst>
                            <p:childTnLst>
                              <p:par>
                                <p:cTn id="125" presetID="2" presetClass="entr" presetSubtype="4" fill="hold" grpId="0" nodeType="clickEffect">
                                  <p:stCondLst>
                                    <p:cond delay="0"/>
                                  </p:stCondLst>
                                  <p:childTnLst>
                                    <p:set>
                                      <p:cBhvr>
                                        <p:cTn id="126" dur="1" fill="hold">
                                          <p:stCondLst>
                                            <p:cond delay="0"/>
                                          </p:stCondLst>
                                        </p:cTn>
                                        <p:tgtEl>
                                          <p:spTgt spid="96"/>
                                        </p:tgtEl>
                                        <p:attrNameLst>
                                          <p:attrName>style.visibility</p:attrName>
                                        </p:attrNameLst>
                                      </p:cBhvr>
                                      <p:to>
                                        <p:strVal val="visible"/>
                                      </p:to>
                                    </p:set>
                                    <p:anim calcmode="lin" valueType="num">
                                      <p:cBhvr additive="base">
                                        <p:cTn id="127" dur="500" fill="hold"/>
                                        <p:tgtEl>
                                          <p:spTgt spid="96"/>
                                        </p:tgtEl>
                                        <p:attrNameLst>
                                          <p:attrName>ppt_x</p:attrName>
                                        </p:attrNameLst>
                                      </p:cBhvr>
                                      <p:tavLst>
                                        <p:tav tm="0">
                                          <p:val>
                                            <p:strVal val="#ppt_x"/>
                                          </p:val>
                                        </p:tav>
                                        <p:tav tm="100000">
                                          <p:val>
                                            <p:strVal val="#ppt_x"/>
                                          </p:val>
                                        </p:tav>
                                      </p:tavLst>
                                    </p:anim>
                                    <p:anim calcmode="lin" valueType="num">
                                      <p:cBhvr additive="base">
                                        <p:cTn id="128" dur="500" fill="hold"/>
                                        <p:tgtEl>
                                          <p:spTgt spid="96"/>
                                        </p:tgtEl>
                                        <p:attrNameLst>
                                          <p:attrName>ppt_y</p:attrName>
                                        </p:attrNameLst>
                                      </p:cBhvr>
                                      <p:tavLst>
                                        <p:tav tm="0">
                                          <p:val>
                                            <p:strVal val="1+#ppt_h/2"/>
                                          </p:val>
                                        </p:tav>
                                        <p:tav tm="100000">
                                          <p:val>
                                            <p:strVal val="#ppt_y"/>
                                          </p:val>
                                        </p:tav>
                                      </p:tavLst>
                                    </p:anim>
                                  </p:childTnLst>
                                </p:cTn>
                              </p:par>
                              <p:par>
                                <p:cTn id="129" presetID="35" presetClass="emph" presetSubtype="0" repeatCount="3000" fill="hold" nodeType="withEffect">
                                  <p:stCondLst>
                                    <p:cond delay="0"/>
                                  </p:stCondLst>
                                  <p:childTnLst>
                                    <p:anim calcmode="discrete" valueType="str">
                                      <p:cBhvr>
                                        <p:cTn id="130" dur="1000" fill="hold"/>
                                        <p:tgtEl>
                                          <p:spTgt spid="26"/>
                                        </p:tgtEl>
                                        <p:attrNameLst>
                                          <p:attrName>style.visibility</p:attrName>
                                        </p:attrNameLst>
                                      </p:cBhvr>
                                      <p:tavLst>
                                        <p:tav tm="0">
                                          <p:val>
                                            <p:strVal val="hidden"/>
                                          </p:val>
                                        </p:tav>
                                        <p:tav tm="50000">
                                          <p:val>
                                            <p:strVal val="visible"/>
                                          </p:val>
                                        </p:tav>
                                      </p:tavLst>
                                    </p:anim>
                                  </p:childTnLst>
                                </p:cTn>
                              </p:par>
                              <p:par>
                                <p:cTn id="131" presetID="35" presetClass="emph" presetSubtype="0" repeatCount="3000" fill="hold" grpId="1" nodeType="withEffect">
                                  <p:stCondLst>
                                    <p:cond delay="0"/>
                                  </p:stCondLst>
                                  <p:childTnLst>
                                    <p:anim calcmode="discrete" valueType="str">
                                      <p:cBhvr>
                                        <p:cTn id="132" dur="1000" fill="hold"/>
                                        <p:tgtEl>
                                          <p:spTgt spid="27"/>
                                        </p:tgtEl>
                                        <p:attrNameLst>
                                          <p:attrName>style.visibility</p:attrName>
                                        </p:attrNameLst>
                                      </p:cBhvr>
                                      <p:tavLst>
                                        <p:tav tm="0">
                                          <p:val>
                                            <p:strVal val="hidden"/>
                                          </p:val>
                                        </p:tav>
                                        <p:tav tm="50000">
                                          <p:val>
                                            <p:strVal val="visible"/>
                                          </p:val>
                                        </p:tav>
                                      </p:tavLst>
                                    </p:anim>
                                  </p:childTnLst>
                                </p:cTn>
                              </p:par>
                              <p:par>
                                <p:cTn id="133" presetID="35" presetClass="emph" presetSubtype="0" repeatCount="3000" fill="hold" grpId="0" nodeType="withEffect">
                                  <p:stCondLst>
                                    <p:cond delay="0"/>
                                  </p:stCondLst>
                                  <p:childTnLst>
                                    <p:anim calcmode="discrete" valueType="str">
                                      <p:cBhvr>
                                        <p:cTn id="134" dur="1000" fill="hold"/>
                                        <p:tgtEl>
                                          <p:spTgt spid="41"/>
                                        </p:tgtEl>
                                        <p:attrNameLst>
                                          <p:attrName>style.visibility</p:attrName>
                                        </p:attrNameLst>
                                      </p:cBhvr>
                                      <p:tavLst>
                                        <p:tav tm="0">
                                          <p:val>
                                            <p:strVal val="hidden"/>
                                          </p:val>
                                        </p:tav>
                                        <p:tav tm="50000">
                                          <p:val>
                                            <p:strVal val="visible"/>
                                          </p:val>
                                        </p:tav>
                                      </p:tavLst>
                                    </p:anim>
                                  </p:childTnLst>
                                </p:cTn>
                              </p:par>
                              <p:par>
                                <p:cTn id="135" presetID="35" presetClass="emph" presetSubtype="0" repeatCount="3000" fill="hold" grpId="0" nodeType="withEffect">
                                  <p:stCondLst>
                                    <p:cond delay="0"/>
                                  </p:stCondLst>
                                  <p:childTnLst>
                                    <p:anim calcmode="discrete" valueType="str">
                                      <p:cBhvr>
                                        <p:cTn id="136" dur="1000" fill="hold"/>
                                        <p:tgtEl>
                                          <p:spTgt spid="42"/>
                                        </p:tgtEl>
                                        <p:attrNameLst>
                                          <p:attrName>style.visibility</p:attrName>
                                        </p:attrNameLst>
                                      </p:cBhvr>
                                      <p:tavLst>
                                        <p:tav tm="0">
                                          <p:val>
                                            <p:strVal val="hidden"/>
                                          </p:val>
                                        </p:tav>
                                        <p:tav tm="50000">
                                          <p:val>
                                            <p:strVal val="visible"/>
                                          </p:val>
                                        </p:tav>
                                      </p:tavLst>
                                    </p:anim>
                                  </p:childTnLst>
                                </p:cTn>
                              </p:par>
                              <p:par>
                                <p:cTn id="137" presetID="2" presetClass="entr" presetSubtype="4" fill="hold" grpId="0" nodeType="withEffect">
                                  <p:stCondLst>
                                    <p:cond delay="0"/>
                                  </p:stCondLst>
                                  <p:childTnLst>
                                    <p:set>
                                      <p:cBhvr>
                                        <p:cTn id="138" dur="1" fill="hold">
                                          <p:stCondLst>
                                            <p:cond delay="0"/>
                                          </p:stCondLst>
                                        </p:cTn>
                                        <p:tgtEl>
                                          <p:spTgt spid="100"/>
                                        </p:tgtEl>
                                        <p:attrNameLst>
                                          <p:attrName>style.visibility</p:attrName>
                                        </p:attrNameLst>
                                      </p:cBhvr>
                                      <p:to>
                                        <p:strVal val="visible"/>
                                      </p:to>
                                    </p:set>
                                    <p:anim calcmode="lin" valueType="num">
                                      <p:cBhvr additive="base">
                                        <p:cTn id="139" dur="500" fill="hold"/>
                                        <p:tgtEl>
                                          <p:spTgt spid="100"/>
                                        </p:tgtEl>
                                        <p:attrNameLst>
                                          <p:attrName>ppt_x</p:attrName>
                                        </p:attrNameLst>
                                      </p:cBhvr>
                                      <p:tavLst>
                                        <p:tav tm="0">
                                          <p:val>
                                            <p:strVal val="#ppt_x"/>
                                          </p:val>
                                        </p:tav>
                                        <p:tav tm="100000">
                                          <p:val>
                                            <p:strVal val="#ppt_x"/>
                                          </p:val>
                                        </p:tav>
                                      </p:tavLst>
                                    </p:anim>
                                    <p:anim calcmode="lin" valueType="num">
                                      <p:cBhvr additive="base">
                                        <p:cTn id="140" dur="500" fill="hold"/>
                                        <p:tgtEl>
                                          <p:spTgt spid="100"/>
                                        </p:tgtEl>
                                        <p:attrNameLst>
                                          <p:attrName>ppt_y</p:attrName>
                                        </p:attrNameLst>
                                      </p:cBhvr>
                                      <p:tavLst>
                                        <p:tav tm="0">
                                          <p:val>
                                            <p:strVal val="1+#ppt_h/2"/>
                                          </p:val>
                                        </p:tav>
                                        <p:tav tm="100000">
                                          <p:val>
                                            <p:strVal val="#ppt_y"/>
                                          </p:val>
                                        </p:tav>
                                      </p:tavLst>
                                    </p:anim>
                                  </p:childTnLst>
                                </p:cTn>
                              </p:par>
                            </p:childTnLst>
                          </p:cTn>
                        </p:par>
                      </p:childTnLst>
                    </p:cTn>
                  </p:par>
                  <p:par>
                    <p:cTn id="141" fill="hold">
                      <p:stCondLst>
                        <p:cond delay="indefinite"/>
                      </p:stCondLst>
                      <p:childTnLst>
                        <p:par>
                          <p:cTn id="142" fill="hold">
                            <p:stCondLst>
                              <p:cond delay="0"/>
                            </p:stCondLst>
                            <p:childTnLst>
                              <p:par>
                                <p:cTn id="143" presetID="2" presetClass="entr" presetSubtype="4" fill="hold" grpId="0" nodeType="clickEffect">
                                  <p:stCondLst>
                                    <p:cond delay="0"/>
                                  </p:stCondLst>
                                  <p:childTnLst>
                                    <p:set>
                                      <p:cBhvr>
                                        <p:cTn id="144" dur="1" fill="hold">
                                          <p:stCondLst>
                                            <p:cond delay="0"/>
                                          </p:stCondLst>
                                        </p:cTn>
                                        <p:tgtEl>
                                          <p:spTgt spid="101"/>
                                        </p:tgtEl>
                                        <p:attrNameLst>
                                          <p:attrName>style.visibility</p:attrName>
                                        </p:attrNameLst>
                                      </p:cBhvr>
                                      <p:to>
                                        <p:strVal val="visible"/>
                                      </p:to>
                                    </p:set>
                                    <p:anim calcmode="lin" valueType="num">
                                      <p:cBhvr additive="base">
                                        <p:cTn id="145" dur="500" fill="hold"/>
                                        <p:tgtEl>
                                          <p:spTgt spid="101"/>
                                        </p:tgtEl>
                                        <p:attrNameLst>
                                          <p:attrName>ppt_x</p:attrName>
                                        </p:attrNameLst>
                                      </p:cBhvr>
                                      <p:tavLst>
                                        <p:tav tm="0">
                                          <p:val>
                                            <p:strVal val="#ppt_x"/>
                                          </p:val>
                                        </p:tav>
                                        <p:tav tm="100000">
                                          <p:val>
                                            <p:strVal val="#ppt_x"/>
                                          </p:val>
                                        </p:tav>
                                      </p:tavLst>
                                    </p:anim>
                                    <p:anim calcmode="lin" valueType="num">
                                      <p:cBhvr additive="base">
                                        <p:cTn id="146" dur="500" fill="hold"/>
                                        <p:tgtEl>
                                          <p:spTgt spid="101"/>
                                        </p:tgtEl>
                                        <p:attrNameLst>
                                          <p:attrName>ppt_y</p:attrName>
                                        </p:attrNameLst>
                                      </p:cBhvr>
                                      <p:tavLst>
                                        <p:tav tm="0">
                                          <p:val>
                                            <p:strVal val="1+#ppt_h/2"/>
                                          </p:val>
                                        </p:tav>
                                        <p:tav tm="100000">
                                          <p:val>
                                            <p:strVal val="#ppt_y"/>
                                          </p:val>
                                        </p:tav>
                                      </p:tavLst>
                                    </p:anim>
                                  </p:childTnLst>
                                </p:cTn>
                              </p:par>
                              <p:par>
                                <p:cTn id="147" presetID="2" presetClass="entr" presetSubtype="4" fill="hold" grpId="0" nodeType="withEffect">
                                  <p:stCondLst>
                                    <p:cond delay="0"/>
                                  </p:stCondLst>
                                  <p:childTnLst>
                                    <p:set>
                                      <p:cBhvr>
                                        <p:cTn id="148" dur="1" fill="hold">
                                          <p:stCondLst>
                                            <p:cond delay="0"/>
                                          </p:stCondLst>
                                        </p:cTn>
                                        <p:tgtEl>
                                          <p:spTgt spid="102"/>
                                        </p:tgtEl>
                                        <p:attrNameLst>
                                          <p:attrName>style.visibility</p:attrName>
                                        </p:attrNameLst>
                                      </p:cBhvr>
                                      <p:to>
                                        <p:strVal val="visible"/>
                                      </p:to>
                                    </p:set>
                                    <p:anim calcmode="lin" valueType="num">
                                      <p:cBhvr additive="base">
                                        <p:cTn id="149" dur="500" fill="hold"/>
                                        <p:tgtEl>
                                          <p:spTgt spid="102"/>
                                        </p:tgtEl>
                                        <p:attrNameLst>
                                          <p:attrName>ppt_x</p:attrName>
                                        </p:attrNameLst>
                                      </p:cBhvr>
                                      <p:tavLst>
                                        <p:tav tm="0">
                                          <p:val>
                                            <p:strVal val="#ppt_x"/>
                                          </p:val>
                                        </p:tav>
                                        <p:tav tm="100000">
                                          <p:val>
                                            <p:strVal val="#ppt_x"/>
                                          </p:val>
                                        </p:tav>
                                      </p:tavLst>
                                    </p:anim>
                                    <p:anim calcmode="lin" valueType="num">
                                      <p:cBhvr additive="base">
                                        <p:cTn id="150" dur="500" fill="hold"/>
                                        <p:tgtEl>
                                          <p:spTgt spid="10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19" grpId="1"/>
      <p:bldP spid="27" grpId="0"/>
      <p:bldP spid="27" grpId="1"/>
      <p:bldP spid="38" grpId="0"/>
      <p:bldP spid="38" grpId="1"/>
      <p:bldP spid="41" grpId="0"/>
      <p:bldP spid="42" grpId="0"/>
      <p:bldP spid="43" grpId="0"/>
      <p:bldP spid="44" grpId="0"/>
      <p:bldP spid="48" grpId="0"/>
      <p:bldP spid="50" grpId="0" animBg="1"/>
      <p:bldP spid="54" grpId="0"/>
      <p:bldP spid="5" grpId="0" animBg="1"/>
      <p:bldP spid="55" grpId="0"/>
      <p:bldP spid="56" grpId="0" animBg="1"/>
      <p:bldP spid="57" grpId="0"/>
      <p:bldP spid="83" grpId="0"/>
      <p:bldP spid="83" grpId="1"/>
      <p:bldP spid="84" grpId="0"/>
      <p:bldP spid="85" grpId="0"/>
      <p:bldP spid="89" grpId="0"/>
      <p:bldP spid="92" grpId="0" animBg="1"/>
      <p:bldP spid="94" grpId="0" animBg="1"/>
      <p:bldP spid="95" grpId="0" animBg="1"/>
      <p:bldP spid="96" grpId="0" animBg="1"/>
      <p:bldP spid="97" grpId="0"/>
      <p:bldP spid="98" grpId="0"/>
      <p:bldP spid="99" grpId="0"/>
      <p:bldP spid="100" grpId="0"/>
      <p:bldP spid="101" grpId="0" animBg="1"/>
      <p:bldP spid="102" grpId="0"/>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AE6F6858-40C5-4D43-AF01-4311A9E835C9}"/>
              </a:ext>
            </a:extLst>
          </p:cNvPr>
          <p:cNvSpPr>
            <a:spLocks noGrp="1"/>
          </p:cNvSpPr>
          <p:nvPr>
            <p:ph type="title"/>
          </p:nvPr>
        </p:nvSpPr>
        <p:spPr/>
        <p:txBody>
          <a:bodyPr/>
          <a:lstStyle/>
          <a:p>
            <a:r>
              <a:rPr lang="en-US" dirty="0"/>
              <a:t>Route Advertisement - 2</a:t>
            </a:r>
          </a:p>
        </p:txBody>
      </p:sp>
      <p:grpSp>
        <p:nvGrpSpPr>
          <p:cNvPr id="50" name="Group 49">
            <a:extLst>
              <a:ext uri="{FF2B5EF4-FFF2-40B4-BE49-F238E27FC236}">
                <a16:creationId xmlns:a16="http://schemas.microsoft.com/office/drawing/2014/main" id="{D18738A8-5FCB-444E-A91A-372291507F29}"/>
              </a:ext>
            </a:extLst>
          </p:cNvPr>
          <p:cNvGrpSpPr/>
          <p:nvPr/>
        </p:nvGrpSpPr>
        <p:grpSpPr>
          <a:xfrm>
            <a:off x="1834524" y="1974900"/>
            <a:ext cx="540000" cy="540000"/>
            <a:chOff x="7736620" y="7009631"/>
            <a:chExt cx="4501800" cy="4503600"/>
          </a:xfrm>
          <a:solidFill>
            <a:schemeClr val="accent6"/>
          </a:solidFill>
        </p:grpSpPr>
        <p:sp>
          <p:nvSpPr>
            <p:cNvPr id="54" name="Freeform: Shape 1">
              <a:extLst>
                <a:ext uri="{FF2B5EF4-FFF2-40B4-BE49-F238E27FC236}">
                  <a16:creationId xmlns:a16="http://schemas.microsoft.com/office/drawing/2014/main" id="{A422FB12-A7D3-A44F-A2A5-DA0E34DB131A}"/>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55" name="Freeform: Shape 2">
              <a:extLst>
                <a:ext uri="{FF2B5EF4-FFF2-40B4-BE49-F238E27FC236}">
                  <a16:creationId xmlns:a16="http://schemas.microsoft.com/office/drawing/2014/main" id="{7483C7E3-8FB7-9D40-A81C-FB02F69001AC}"/>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56" name="Freeform: Shape 3">
              <a:extLst>
                <a:ext uri="{FF2B5EF4-FFF2-40B4-BE49-F238E27FC236}">
                  <a16:creationId xmlns:a16="http://schemas.microsoft.com/office/drawing/2014/main" id="{127AA692-D92B-904D-9839-F49CA5ACF9F9}"/>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57" name="Freeform: Shape 4">
              <a:extLst>
                <a:ext uri="{FF2B5EF4-FFF2-40B4-BE49-F238E27FC236}">
                  <a16:creationId xmlns:a16="http://schemas.microsoft.com/office/drawing/2014/main" id="{DDD4B485-5BEE-694D-98FC-DB84BA806CC5}"/>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58" name="Freeform: Shape 5">
              <a:extLst>
                <a:ext uri="{FF2B5EF4-FFF2-40B4-BE49-F238E27FC236}">
                  <a16:creationId xmlns:a16="http://schemas.microsoft.com/office/drawing/2014/main" id="{FC6967ED-B0F9-7348-97D0-AFA1FE6DE006}"/>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grpSp>
        <p:nvGrpSpPr>
          <p:cNvPr id="59" name="Group 58">
            <a:extLst>
              <a:ext uri="{FF2B5EF4-FFF2-40B4-BE49-F238E27FC236}">
                <a16:creationId xmlns:a16="http://schemas.microsoft.com/office/drawing/2014/main" id="{49CBF7A9-F92D-FF4B-9568-26D631B85DC1}"/>
              </a:ext>
            </a:extLst>
          </p:cNvPr>
          <p:cNvGrpSpPr/>
          <p:nvPr/>
        </p:nvGrpSpPr>
        <p:grpSpPr>
          <a:xfrm>
            <a:off x="1827491" y="5279414"/>
            <a:ext cx="540000" cy="540000"/>
            <a:chOff x="7736620" y="7009631"/>
            <a:chExt cx="4501800" cy="4503600"/>
          </a:xfrm>
          <a:solidFill>
            <a:schemeClr val="accent4"/>
          </a:solidFill>
        </p:grpSpPr>
        <p:sp>
          <p:nvSpPr>
            <p:cNvPr id="60" name="Freeform: Shape 1">
              <a:extLst>
                <a:ext uri="{FF2B5EF4-FFF2-40B4-BE49-F238E27FC236}">
                  <a16:creationId xmlns:a16="http://schemas.microsoft.com/office/drawing/2014/main" id="{9D68C45E-2CAE-F140-8D24-50C32B57D852}"/>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61" name="Freeform: Shape 2">
              <a:extLst>
                <a:ext uri="{FF2B5EF4-FFF2-40B4-BE49-F238E27FC236}">
                  <a16:creationId xmlns:a16="http://schemas.microsoft.com/office/drawing/2014/main" id="{346DCAA3-2062-204B-ACDC-DEE974A32BEA}"/>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62" name="Freeform: Shape 3">
              <a:extLst>
                <a:ext uri="{FF2B5EF4-FFF2-40B4-BE49-F238E27FC236}">
                  <a16:creationId xmlns:a16="http://schemas.microsoft.com/office/drawing/2014/main" id="{B32E0D62-709E-D946-97FF-04D5825FDCB8}"/>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63" name="Freeform: Shape 4">
              <a:extLst>
                <a:ext uri="{FF2B5EF4-FFF2-40B4-BE49-F238E27FC236}">
                  <a16:creationId xmlns:a16="http://schemas.microsoft.com/office/drawing/2014/main" id="{60476CCD-DD6D-E04D-AB27-90112C3FFF52}"/>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64" name="Freeform: Shape 5">
              <a:extLst>
                <a:ext uri="{FF2B5EF4-FFF2-40B4-BE49-F238E27FC236}">
                  <a16:creationId xmlns:a16="http://schemas.microsoft.com/office/drawing/2014/main" id="{89C583CB-746B-EF40-BDA4-49954167C470}"/>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cxnSp>
        <p:nvCxnSpPr>
          <p:cNvPr id="65" name="Straight Connector 64">
            <a:extLst>
              <a:ext uri="{FF2B5EF4-FFF2-40B4-BE49-F238E27FC236}">
                <a16:creationId xmlns:a16="http://schemas.microsoft.com/office/drawing/2014/main" id="{261E4C59-77CF-F14E-A15A-B8E51BFBA3E9}"/>
              </a:ext>
            </a:extLst>
          </p:cNvPr>
          <p:cNvCxnSpPr>
            <a:cxnSpLocks/>
            <a:stCxn id="106" idx="0"/>
            <a:endCxn id="99" idx="2"/>
          </p:cNvCxnSpPr>
          <p:nvPr/>
        </p:nvCxnSpPr>
        <p:spPr bwMode="gray">
          <a:xfrm flipV="1">
            <a:off x="2098621" y="3743572"/>
            <a:ext cx="960" cy="506586"/>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66" name="Rectangle 65">
            <a:extLst>
              <a:ext uri="{FF2B5EF4-FFF2-40B4-BE49-F238E27FC236}">
                <a16:creationId xmlns:a16="http://schemas.microsoft.com/office/drawing/2014/main" id="{51F26066-0946-6A44-B3DE-E8BB377CC5F4}"/>
              </a:ext>
            </a:extLst>
          </p:cNvPr>
          <p:cNvSpPr/>
          <p:nvPr/>
        </p:nvSpPr>
        <p:spPr>
          <a:xfrm>
            <a:off x="91700" y="3858474"/>
            <a:ext cx="2377361" cy="276999"/>
          </a:xfrm>
          <a:prstGeom prst="rect">
            <a:avLst/>
          </a:prstGeom>
        </p:spPr>
        <p:txBody>
          <a:bodyPr wrap="square">
            <a:spAutoFit/>
          </a:bodyPr>
          <a:lstStyle/>
          <a:p>
            <a:r>
              <a:rPr lang="en-US" sz="1200" b="1" dirty="0">
                <a:solidFill>
                  <a:schemeClr val="tx2"/>
                </a:solidFill>
                <a:latin typeface="Metropolis" pitchFamily="2" charset="77"/>
              </a:rPr>
              <a:t>Router Link LS (GENEVE)</a:t>
            </a:r>
            <a:endParaRPr lang="en-GB" sz="1200" dirty="0"/>
          </a:p>
        </p:txBody>
      </p:sp>
      <p:sp>
        <p:nvSpPr>
          <p:cNvPr id="67" name="Rectangle 66">
            <a:extLst>
              <a:ext uri="{FF2B5EF4-FFF2-40B4-BE49-F238E27FC236}">
                <a16:creationId xmlns:a16="http://schemas.microsoft.com/office/drawing/2014/main" id="{4259C386-0222-6241-AE4B-A42E35C41A45}"/>
              </a:ext>
            </a:extLst>
          </p:cNvPr>
          <p:cNvSpPr/>
          <p:nvPr/>
        </p:nvSpPr>
        <p:spPr>
          <a:xfrm>
            <a:off x="1070415" y="2131541"/>
            <a:ext cx="861706" cy="338554"/>
          </a:xfrm>
          <a:prstGeom prst="rect">
            <a:avLst/>
          </a:prstGeom>
        </p:spPr>
        <p:txBody>
          <a:bodyPr wrap="square">
            <a:spAutoFit/>
          </a:bodyPr>
          <a:lstStyle/>
          <a:p>
            <a:r>
              <a:rPr lang="en-US" sz="1600" b="1" dirty="0">
                <a:solidFill>
                  <a:schemeClr val="tx2"/>
                </a:solidFill>
                <a:latin typeface="Metropolis" pitchFamily="2" charset="77"/>
              </a:rPr>
              <a:t>T0 SR</a:t>
            </a:r>
            <a:endParaRPr lang="en-GB" sz="1600" dirty="0"/>
          </a:p>
        </p:txBody>
      </p:sp>
      <p:sp>
        <p:nvSpPr>
          <p:cNvPr id="68" name="Rectangle 67">
            <a:extLst>
              <a:ext uri="{FF2B5EF4-FFF2-40B4-BE49-F238E27FC236}">
                <a16:creationId xmlns:a16="http://schemas.microsoft.com/office/drawing/2014/main" id="{1512D543-9675-9147-B69D-A94F6333F59B}"/>
              </a:ext>
            </a:extLst>
          </p:cNvPr>
          <p:cNvSpPr/>
          <p:nvPr/>
        </p:nvSpPr>
        <p:spPr>
          <a:xfrm>
            <a:off x="1131732" y="5418280"/>
            <a:ext cx="861706" cy="338554"/>
          </a:xfrm>
          <a:prstGeom prst="rect">
            <a:avLst/>
          </a:prstGeom>
        </p:spPr>
        <p:txBody>
          <a:bodyPr wrap="square">
            <a:spAutoFit/>
          </a:bodyPr>
          <a:lstStyle/>
          <a:p>
            <a:r>
              <a:rPr lang="en-US" sz="1600" b="1" dirty="0">
                <a:solidFill>
                  <a:schemeClr val="tx2"/>
                </a:solidFill>
                <a:latin typeface="Metropolis" pitchFamily="2" charset="77"/>
              </a:rPr>
              <a:t>T1 DR</a:t>
            </a:r>
            <a:endParaRPr lang="en-GB" sz="1600" dirty="0"/>
          </a:p>
        </p:txBody>
      </p:sp>
      <p:cxnSp>
        <p:nvCxnSpPr>
          <p:cNvPr id="73" name="Straight Connector 72">
            <a:extLst>
              <a:ext uri="{FF2B5EF4-FFF2-40B4-BE49-F238E27FC236}">
                <a16:creationId xmlns:a16="http://schemas.microsoft.com/office/drawing/2014/main" id="{D0AA8E44-34DE-B742-8D81-3D1552B77C4B}"/>
              </a:ext>
            </a:extLst>
          </p:cNvPr>
          <p:cNvCxnSpPr>
            <a:cxnSpLocks/>
          </p:cNvCxnSpPr>
          <p:nvPr/>
        </p:nvCxnSpPr>
        <p:spPr bwMode="gray">
          <a:xfrm flipH="1">
            <a:off x="1567290" y="5813445"/>
            <a:ext cx="421971" cy="283283"/>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a16:creationId xmlns:a16="http://schemas.microsoft.com/office/drawing/2014/main" id="{E8982ED9-8950-8646-B8D7-ECAA7B4515B1}"/>
              </a:ext>
            </a:extLst>
          </p:cNvPr>
          <p:cNvCxnSpPr>
            <a:cxnSpLocks/>
          </p:cNvCxnSpPr>
          <p:nvPr/>
        </p:nvCxnSpPr>
        <p:spPr bwMode="gray">
          <a:xfrm>
            <a:off x="2087893" y="5849764"/>
            <a:ext cx="387" cy="327829"/>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75" name="Straight Connector 74">
            <a:extLst>
              <a:ext uri="{FF2B5EF4-FFF2-40B4-BE49-F238E27FC236}">
                <a16:creationId xmlns:a16="http://schemas.microsoft.com/office/drawing/2014/main" id="{439A308B-63A7-3348-B005-72A9C7E52745}"/>
              </a:ext>
            </a:extLst>
          </p:cNvPr>
          <p:cNvCxnSpPr>
            <a:cxnSpLocks/>
          </p:cNvCxnSpPr>
          <p:nvPr/>
        </p:nvCxnSpPr>
        <p:spPr bwMode="gray">
          <a:xfrm flipH="1" flipV="1">
            <a:off x="2209671" y="5826466"/>
            <a:ext cx="350368" cy="250847"/>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76" name="Rectangle 75">
            <a:extLst>
              <a:ext uri="{FF2B5EF4-FFF2-40B4-BE49-F238E27FC236}">
                <a16:creationId xmlns:a16="http://schemas.microsoft.com/office/drawing/2014/main" id="{89617318-8027-C641-AEC4-FA17B9B32C26}"/>
              </a:ext>
            </a:extLst>
          </p:cNvPr>
          <p:cNvSpPr/>
          <p:nvPr/>
        </p:nvSpPr>
        <p:spPr>
          <a:xfrm>
            <a:off x="2404649" y="5604345"/>
            <a:ext cx="968535" cy="461665"/>
          </a:xfrm>
          <a:prstGeom prst="rect">
            <a:avLst/>
          </a:prstGeom>
        </p:spPr>
        <p:txBody>
          <a:bodyPr wrap="none">
            <a:spAutoFit/>
          </a:bodyPr>
          <a:lstStyle/>
          <a:p>
            <a:r>
              <a:rPr lang="en-US" sz="1200" b="1" dirty="0">
                <a:solidFill>
                  <a:schemeClr val="tx2"/>
                </a:solidFill>
                <a:latin typeface="Metropolis" pitchFamily="2" charset="77"/>
              </a:rPr>
              <a:t>Downlinks</a:t>
            </a:r>
          </a:p>
          <a:p>
            <a:r>
              <a:rPr lang="en-US" sz="1200" b="1" dirty="0">
                <a:solidFill>
                  <a:schemeClr val="tx2"/>
                </a:solidFill>
                <a:latin typeface="Metropolis" pitchFamily="2" charset="77"/>
              </a:rPr>
              <a:t>(GENEVE)</a:t>
            </a:r>
            <a:endParaRPr lang="en-GB" sz="1200" dirty="0"/>
          </a:p>
        </p:txBody>
      </p:sp>
      <p:cxnSp>
        <p:nvCxnSpPr>
          <p:cNvPr id="77" name="Straight Connector 76">
            <a:extLst>
              <a:ext uri="{FF2B5EF4-FFF2-40B4-BE49-F238E27FC236}">
                <a16:creationId xmlns:a16="http://schemas.microsoft.com/office/drawing/2014/main" id="{DF339E68-5601-154A-80B8-6943458AB8CD}"/>
              </a:ext>
            </a:extLst>
          </p:cNvPr>
          <p:cNvCxnSpPr>
            <a:cxnSpLocks/>
          </p:cNvCxnSpPr>
          <p:nvPr/>
        </p:nvCxnSpPr>
        <p:spPr bwMode="gray">
          <a:xfrm flipH="1" flipV="1">
            <a:off x="2080405" y="1357010"/>
            <a:ext cx="968" cy="61789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78" name="Rectangle 77">
            <a:extLst>
              <a:ext uri="{FF2B5EF4-FFF2-40B4-BE49-F238E27FC236}">
                <a16:creationId xmlns:a16="http://schemas.microsoft.com/office/drawing/2014/main" id="{74C80858-F8FA-0C49-97FD-30F2CF90A259}"/>
              </a:ext>
            </a:extLst>
          </p:cNvPr>
          <p:cNvSpPr/>
          <p:nvPr/>
        </p:nvSpPr>
        <p:spPr>
          <a:xfrm>
            <a:off x="533664" y="1512461"/>
            <a:ext cx="1744330" cy="276999"/>
          </a:xfrm>
          <a:prstGeom prst="rect">
            <a:avLst/>
          </a:prstGeom>
        </p:spPr>
        <p:txBody>
          <a:bodyPr wrap="square">
            <a:spAutoFit/>
          </a:bodyPr>
          <a:lstStyle/>
          <a:p>
            <a:r>
              <a:rPr lang="en-US" sz="1200" b="1" dirty="0">
                <a:solidFill>
                  <a:schemeClr val="tx2"/>
                </a:solidFill>
                <a:latin typeface="Metropolis" pitchFamily="2" charset="77"/>
              </a:rPr>
              <a:t>Uplink LS (VLAN)</a:t>
            </a:r>
            <a:endParaRPr lang="en-GB" sz="1200" dirty="0"/>
          </a:p>
        </p:txBody>
      </p:sp>
      <p:grpSp>
        <p:nvGrpSpPr>
          <p:cNvPr id="79" name="Group 78">
            <a:extLst>
              <a:ext uri="{FF2B5EF4-FFF2-40B4-BE49-F238E27FC236}">
                <a16:creationId xmlns:a16="http://schemas.microsoft.com/office/drawing/2014/main" id="{1E83735C-16E3-1147-A610-41E84EE4130E}"/>
              </a:ext>
            </a:extLst>
          </p:cNvPr>
          <p:cNvGrpSpPr/>
          <p:nvPr/>
        </p:nvGrpSpPr>
        <p:grpSpPr>
          <a:xfrm>
            <a:off x="1865237" y="926673"/>
            <a:ext cx="430337" cy="430337"/>
            <a:chOff x="7736620" y="7009631"/>
            <a:chExt cx="4501800" cy="4503600"/>
          </a:xfrm>
          <a:solidFill>
            <a:schemeClr val="tx1"/>
          </a:solidFill>
        </p:grpSpPr>
        <p:sp>
          <p:nvSpPr>
            <p:cNvPr id="80" name="Freeform: Shape 1">
              <a:extLst>
                <a:ext uri="{FF2B5EF4-FFF2-40B4-BE49-F238E27FC236}">
                  <a16:creationId xmlns:a16="http://schemas.microsoft.com/office/drawing/2014/main" id="{DF006D80-E0B9-9F42-9372-49BF32042D9D}"/>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81" name="Freeform: Shape 2">
              <a:extLst>
                <a:ext uri="{FF2B5EF4-FFF2-40B4-BE49-F238E27FC236}">
                  <a16:creationId xmlns:a16="http://schemas.microsoft.com/office/drawing/2014/main" id="{EE12F8A8-0DFB-5140-B1BA-D6D5EFD4D32D}"/>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82" name="Freeform: Shape 3">
              <a:extLst>
                <a:ext uri="{FF2B5EF4-FFF2-40B4-BE49-F238E27FC236}">
                  <a16:creationId xmlns:a16="http://schemas.microsoft.com/office/drawing/2014/main" id="{649D6E36-1CF2-514C-863F-687FE9B3E485}"/>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83" name="Freeform: Shape 4">
              <a:extLst>
                <a:ext uri="{FF2B5EF4-FFF2-40B4-BE49-F238E27FC236}">
                  <a16:creationId xmlns:a16="http://schemas.microsoft.com/office/drawing/2014/main" id="{3F85E8DB-A2A7-2F41-B323-9E3B422D565B}"/>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84" name="Freeform: Shape 5">
              <a:extLst>
                <a:ext uri="{FF2B5EF4-FFF2-40B4-BE49-F238E27FC236}">
                  <a16:creationId xmlns:a16="http://schemas.microsoft.com/office/drawing/2014/main" id="{526DA9DC-4AD6-0B45-AA76-A36A19E684FB}"/>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85" name="Rectangle 84">
            <a:extLst>
              <a:ext uri="{FF2B5EF4-FFF2-40B4-BE49-F238E27FC236}">
                <a16:creationId xmlns:a16="http://schemas.microsoft.com/office/drawing/2014/main" id="{2E9F6770-A473-5E4A-9F4B-17262E17966E}"/>
              </a:ext>
            </a:extLst>
          </p:cNvPr>
          <p:cNvSpPr/>
          <p:nvPr/>
        </p:nvSpPr>
        <p:spPr>
          <a:xfrm>
            <a:off x="1057357" y="817613"/>
            <a:ext cx="817975" cy="461665"/>
          </a:xfrm>
          <a:prstGeom prst="rect">
            <a:avLst/>
          </a:prstGeom>
        </p:spPr>
        <p:txBody>
          <a:bodyPr wrap="square">
            <a:spAutoFit/>
          </a:bodyPr>
          <a:lstStyle/>
          <a:p>
            <a:r>
              <a:rPr lang="en-US" sz="1200" b="1" dirty="0">
                <a:solidFill>
                  <a:schemeClr val="tx2"/>
                </a:solidFill>
                <a:latin typeface="Metropolis" pitchFamily="2" charset="77"/>
              </a:rPr>
              <a:t>Physical Router</a:t>
            </a:r>
            <a:endParaRPr lang="en-GB" sz="1200" dirty="0"/>
          </a:p>
        </p:txBody>
      </p:sp>
      <p:cxnSp>
        <p:nvCxnSpPr>
          <p:cNvPr id="86" name="Straight Connector 85">
            <a:extLst>
              <a:ext uri="{FF2B5EF4-FFF2-40B4-BE49-F238E27FC236}">
                <a16:creationId xmlns:a16="http://schemas.microsoft.com/office/drawing/2014/main" id="{D02825C1-4FC8-6343-95CD-716F3318A06A}"/>
              </a:ext>
            </a:extLst>
          </p:cNvPr>
          <p:cNvCxnSpPr>
            <a:cxnSpLocks/>
          </p:cNvCxnSpPr>
          <p:nvPr/>
        </p:nvCxnSpPr>
        <p:spPr bwMode="gray">
          <a:xfrm flipH="1" flipV="1">
            <a:off x="2367636" y="3469868"/>
            <a:ext cx="1192722" cy="3704"/>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87" name="Rectangle 86">
            <a:extLst>
              <a:ext uri="{FF2B5EF4-FFF2-40B4-BE49-F238E27FC236}">
                <a16:creationId xmlns:a16="http://schemas.microsoft.com/office/drawing/2014/main" id="{185B5892-D200-ED48-86D2-F17D1083A98A}"/>
              </a:ext>
            </a:extLst>
          </p:cNvPr>
          <p:cNvSpPr/>
          <p:nvPr/>
        </p:nvSpPr>
        <p:spPr>
          <a:xfrm>
            <a:off x="2388346" y="3445095"/>
            <a:ext cx="968535" cy="461665"/>
          </a:xfrm>
          <a:prstGeom prst="rect">
            <a:avLst/>
          </a:prstGeom>
        </p:spPr>
        <p:txBody>
          <a:bodyPr wrap="none">
            <a:spAutoFit/>
          </a:bodyPr>
          <a:lstStyle/>
          <a:p>
            <a:r>
              <a:rPr lang="en-US" sz="1200" b="1" dirty="0">
                <a:solidFill>
                  <a:schemeClr val="tx2"/>
                </a:solidFill>
                <a:latin typeface="Metropolis" pitchFamily="2" charset="77"/>
              </a:rPr>
              <a:t>Downlink</a:t>
            </a:r>
          </a:p>
          <a:p>
            <a:r>
              <a:rPr lang="en-US" sz="1200" b="1" dirty="0">
                <a:solidFill>
                  <a:schemeClr val="tx2"/>
                </a:solidFill>
                <a:latin typeface="Metropolis" pitchFamily="2" charset="77"/>
              </a:rPr>
              <a:t>(GENEVE)</a:t>
            </a:r>
            <a:endParaRPr lang="en-GB" sz="1200" dirty="0"/>
          </a:p>
        </p:txBody>
      </p:sp>
      <p:sp>
        <p:nvSpPr>
          <p:cNvPr id="88" name="Rectangle 87">
            <a:extLst>
              <a:ext uri="{FF2B5EF4-FFF2-40B4-BE49-F238E27FC236}">
                <a16:creationId xmlns:a16="http://schemas.microsoft.com/office/drawing/2014/main" id="{83F8B2AA-3288-0F48-B7C0-7399EE1DB596}"/>
              </a:ext>
            </a:extLst>
          </p:cNvPr>
          <p:cNvSpPr/>
          <p:nvPr/>
        </p:nvSpPr>
        <p:spPr>
          <a:xfrm>
            <a:off x="797174" y="1823269"/>
            <a:ext cx="1417653" cy="261610"/>
          </a:xfrm>
          <a:prstGeom prst="rect">
            <a:avLst/>
          </a:prstGeom>
        </p:spPr>
        <p:txBody>
          <a:bodyPr wrap="square">
            <a:spAutoFit/>
          </a:bodyPr>
          <a:lstStyle/>
          <a:p>
            <a:r>
              <a:rPr lang="en-US" sz="1100" b="1" dirty="0">
                <a:solidFill>
                  <a:schemeClr val="tx2"/>
                </a:solidFill>
                <a:latin typeface="Metropolis" pitchFamily="2" charset="77"/>
              </a:rPr>
              <a:t>10.190.4.101 /24</a:t>
            </a:r>
            <a:endParaRPr lang="en-GB" sz="1100" dirty="0"/>
          </a:p>
        </p:txBody>
      </p:sp>
      <p:sp>
        <p:nvSpPr>
          <p:cNvPr id="89" name="Rectangle 88">
            <a:extLst>
              <a:ext uri="{FF2B5EF4-FFF2-40B4-BE49-F238E27FC236}">
                <a16:creationId xmlns:a16="http://schemas.microsoft.com/office/drawing/2014/main" id="{63A5012B-1C79-8A45-AE70-251C60D56487}"/>
              </a:ext>
            </a:extLst>
          </p:cNvPr>
          <p:cNvSpPr/>
          <p:nvPr/>
        </p:nvSpPr>
        <p:spPr>
          <a:xfrm>
            <a:off x="957014" y="1255809"/>
            <a:ext cx="1417653" cy="261610"/>
          </a:xfrm>
          <a:prstGeom prst="rect">
            <a:avLst/>
          </a:prstGeom>
        </p:spPr>
        <p:txBody>
          <a:bodyPr wrap="square">
            <a:spAutoFit/>
          </a:bodyPr>
          <a:lstStyle/>
          <a:p>
            <a:r>
              <a:rPr lang="en-US" sz="1100" b="1" dirty="0">
                <a:solidFill>
                  <a:schemeClr val="tx2"/>
                </a:solidFill>
                <a:latin typeface="Metropolis" pitchFamily="2" charset="77"/>
              </a:rPr>
              <a:t>10.190.4.1 /24</a:t>
            </a:r>
            <a:endParaRPr lang="en-GB" sz="1100" dirty="0"/>
          </a:p>
        </p:txBody>
      </p:sp>
      <p:sp>
        <p:nvSpPr>
          <p:cNvPr id="90" name="Rectangle 89">
            <a:extLst>
              <a:ext uri="{FF2B5EF4-FFF2-40B4-BE49-F238E27FC236}">
                <a16:creationId xmlns:a16="http://schemas.microsoft.com/office/drawing/2014/main" id="{F5BAE099-AB89-0941-98FC-C6C0AA15DEAE}"/>
              </a:ext>
            </a:extLst>
          </p:cNvPr>
          <p:cNvSpPr/>
          <p:nvPr/>
        </p:nvSpPr>
        <p:spPr>
          <a:xfrm>
            <a:off x="848247" y="3653792"/>
            <a:ext cx="1417653" cy="261610"/>
          </a:xfrm>
          <a:prstGeom prst="rect">
            <a:avLst/>
          </a:prstGeom>
        </p:spPr>
        <p:txBody>
          <a:bodyPr wrap="square">
            <a:spAutoFit/>
          </a:bodyPr>
          <a:lstStyle/>
          <a:p>
            <a:r>
              <a:rPr lang="en-US" sz="1100" b="1" dirty="0">
                <a:solidFill>
                  <a:schemeClr val="tx2"/>
                </a:solidFill>
                <a:latin typeface="Metropolis" pitchFamily="2" charset="77"/>
              </a:rPr>
              <a:t>100.64.112.0 /31</a:t>
            </a:r>
            <a:endParaRPr lang="en-GB" sz="1100" dirty="0"/>
          </a:p>
        </p:txBody>
      </p:sp>
      <p:sp>
        <p:nvSpPr>
          <p:cNvPr id="91" name="Rectangle 90">
            <a:extLst>
              <a:ext uri="{FF2B5EF4-FFF2-40B4-BE49-F238E27FC236}">
                <a16:creationId xmlns:a16="http://schemas.microsoft.com/office/drawing/2014/main" id="{96B22A35-4D52-0344-959A-F154FB2190C9}"/>
              </a:ext>
            </a:extLst>
          </p:cNvPr>
          <p:cNvSpPr/>
          <p:nvPr/>
        </p:nvSpPr>
        <p:spPr>
          <a:xfrm>
            <a:off x="885518" y="4070055"/>
            <a:ext cx="1417653" cy="261610"/>
          </a:xfrm>
          <a:prstGeom prst="rect">
            <a:avLst/>
          </a:prstGeom>
        </p:spPr>
        <p:txBody>
          <a:bodyPr wrap="square">
            <a:spAutoFit/>
          </a:bodyPr>
          <a:lstStyle/>
          <a:p>
            <a:r>
              <a:rPr lang="en-US" sz="1100" b="1" dirty="0">
                <a:solidFill>
                  <a:schemeClr val="tx2"/>
                </a:solidFill>
                <a:latin typeface="Metropolis" pitchFamily="2" charset="77"/>
              </a:rPr>
              <a:t>100.64.112.1 /31</a:t>
            </a:r>
            <a:endParaRPr lang="en-GB" sz="1100" dirty="0"/>
          </a:p>
        </p:txBody>
      </p:sp>
      <p:sp>
        <p:nvSpPr>
          <p:cNvPr id="92" name="Rectangle 91">
            <a:extLst>
              <a:ext uri="{FF2B5EF4-FFF2-40B4-BE49-F238E27FC236}">
                <a16:creationId xmlns:a16="http://schemas.microsoft.com/office/drawing/2014/main" id="{69EB912E-DFFA-644A-A5DC-43875A0C7938}"/>
              </a:ext>
            </a:extLst>
          </p:cNvPr>
          <p:cNvSpPr/>
          <p:nvPr/>
        </p:nvSpPr>
        <p:spPr>
          <a:xfrm>
            <a:off x="691475" y="6058182"/>
            <a:ext cx="1008336" cy="261610"/>
          </a:xfrm>
          <a:prstGeom prst="rect">
            <a:avLst/>
          </a:prstGeom>
        </p:spPr>
        <p:txBody>
          <a:bodyPr wrap="square">
            <a:spAutoFit/>
          </a:bodyPr>
          <a:lstStyle/>
          <a:p>
            <a:r>
              <a:rPr lang="en-US" sz="1100" b="1" dirty="0">
                <a:solidFill>
                  <a:schemeClr val="tx2"/>
                </a:solidFill>
                <a:latin typeface="Metropolis" pitchFamily="2" charset="77"/>
              </a:rPr>
              <a:t>10.0.1.1 /24</a:t>
            </a:r>
            <a:endParaRPr lang="en-GB" sz="1100" dirty="0"/>
          </a:p>
        </p:txBody>
      </p:sp>
      <p:sp>
        <p:nvSpPr>
          <p:cNvPr id="93" name="Rectangle 92">
            <a:extLst>
              <a:ext uri="{FF2B5EF4-FFF2-40B4-BE49-F238E27FC236}">
                <a16:creationId xmlns:a16="http://schemas.microsoft.com/office/drawing/2014/main" id="{F9F7A5AA-1F10-3340-AB6B-82DA0DE04A54}"/>
              </a:ext>
            </a:extLst>
          </p:cNvPr>
          <p:cNvSpPr/>
          <p:nvPr/>
        </p:nvSpPr>
        <p:spPr>
          <a:xfrm>
            <a:off x="1583725" y="6198073"/>
            <a:ext cx="1008336" cy="261610"/>
          </a:xfrm>
          <a:prstGeom prst="rect">
            <a:avLst/>
          </a:prstGeom>
        </p:spPr>
        <p:txBody>
          <a:bodyPr wrap="square">
            <a:spAutoFit/>
          </a:bodyPr>
          <a:lstStyle/>
          <a:p>
            <a:r>
              <a:rPr lang="en-US" sz="1100" b="1" dirty="0">
                <a:solidFill>
                  <a:schemeClr val="tx2"/>
                </a:solidFill>
                <a:latin typeface="Metropolis" pitchFamily="2" charset="77"/>
              </a:rPr>
              <a:t>10.0.2.1 /24</a:t>
            </a:r>
            <a:endParaRPr lang="en-GB" sz="1100" dirty="0"/>
          </a:p>
        </p:txBody>
      </p:sp>
      <p:sp>
        <p:nvSpPr>
          <p:cNvPr id="94" name="Rectangle 93">
            <a:extLst>
              <a:ext uri="{FF2B5EF4-FFF2-40B4-BE49-F238E27FC236}">
                <a16:creationId xmlns:a16="http://schemas.microsoft.com/office/drawing/2014/main" id="{DBCAC970-D705-7A42-88E7-03EF6E4A8F89}"/>
              </a:ext>
            </a:extLst>
          </p:cNvPr>
          <p:cNvSpPr/>
          <p:nvPr/>
        </p:nvSpPr>
        <p:spPr>
          <a:xfrm>
            <a:off x="2438648" y="6091213"/>
            <a:ext cx="1008336" cy="261610"/>
          </a:xfrm>
          <a:prstGeom prst="rect">
            <a:avLst/>
          </a:prstGeom>
        </p:spPr>
        <p:txBody>
          <a:bodyPr wrap="square">
            <a:spAutoFit/>
          </a:bodyPr>
          <a:lstStyle/>
          <a:p>
            <a:r>
              <a:rPr lang="en-US" sz="1100" b="1" dirty="0">
                <a:solidFill>
                  <a:schemeClr val="tx2"/>
                </a:solidFill>
                <a:latin typeface="Metropolis" pitchFamily="2" charset="77"/>
              </a:rPr>
              <a:t>10.0.3.1 /24</a:t>
            </a:r>
            <a:endParaRPr lang="en-GB" sz="1100" dirty="0"/>
          </a:p>
        </p:txBody>
      </p:sp>
      <p:sp>
        <p:nvSpPr>
          <p:cNvPr id="95" name="Rectangle 94">
            <a:extLst>
              <a:ext uri="{FF2B5EF4-FFF2-40B4-BE49-F238E27FC236}">
                <a16:creationId xmlns:a16="http://schemas.microsoft.com/office/drawing/2014/main" id="{7EF601F6-6BA9-2A4C-8A8A-DBDBE16D0F18}"/>
              </a:ext>
            </a:extLst>
          </p:cNvPr>
          <p:cNvSpPr/>
          <p:nvPr/>
        </p:nvSpPr>
        <p:spPr>
          <a:xfrm>
            <a:off x="2324684" y="3222271"/>
            <a:ext cx="1235674" cy="261610"/>
          </a:xfrm>
          <a:prstGeom prst="rect">
            <a:avLst/>
          </a:prstGeom>
        </p:spPr>
        <p:txBody>
          <a:bodyPr wrap="square">
            <a:spAutoFit/>
          </a:bodyPr>
          <a:lstStyle/>
          <a:p>
            <a:r>
              <a:rPr lang="en-US" sz="1100" b="1" dirty="0">
                <a:solidFill>
                  <a:schemeClr val="tx2"/>
                </a:solidFill>
                <a:latin typeface="Metropolis" pitchFamily="2" charset="77"/>
              </a:rPr>
              <a:t>172.16.10.1 /24</a:t>
            </a:r>
            <a:endParaRPr lang="en-GB" sz="1100" dirty="0"/>
          </a:p>
        </p:txBody>
      </p:sp>
      <p:sp>
        <p:nvSpPr>
          <p:cNvPr id="96" name="Freeform 95">
            <a:extLst>
              <a:ext uri="{FF2B5EF4-FFF2-40B4-BE49-F238E27FC236}">
                <a16:creationId xmlns:a16="http://schemas.microsoft.com/office/drawing/2014/main" id="{B00D813E-3C74-944E-9782-C6C549DF501E}"/>
              </a:ext>
            </a:extLst>
          </p:cNvPr>
          <p:cNvSpPr/>
          <p:nvPr/>
        </p:nvSpPr>
        <p:spPr>
          <a:xfrm flipH="1">
            <a:off x="2353384" y="1340257"/>
            <a:ext cx="65943" cy="555942"/>
          </a:xfrm>
          <a:custGeom>
            <a:avLst/>
            <a:gdLst>
              <a:gd name="connsiteX0" fmla="*/ 2587 w 2587"/>
              <a:gd name="connsiteY0" fmla="*/ 726141 h 726141"/>
              <a:gd name="connsiteX1" fmla="*/ 2587 w 2587"/>
              <a:gd name="connsiteY1" fmla="*/ 0 h 726141"/>
            </a:gdLst>
            <a:ahLst/>
            <a:cxnLst>
              <a:cxn ang="0">
                <a:pos x="connsiteX0" y="connsiteY0"/>
              </a:cxn>
              <a:cxn ang="0">
                <a:pos x="connsiteX1" y="connsiteY1"/>
              </a:cxn>
            </a:cxnLst>
            <a:rect l="l" t="t" r="r" b="b"/>
            <a:pathLst>
              <a:path w="2587" h="726141">
                <a:moveTo>
                  <a:pt x="2587" y="726141"/>
                </a:moveTo>
                <a:cubicBezTo>
                  <a:pt x="346" y="425823"/>
                  <a:pt x="-1895" y="125506"/>
                  <a:pt x="2587" y="0"/>
                </a:cubicBezTo>
              </a:path>
            </a:pathLst>
          </a:custGeom>
          <a:noFill/>
          <a:ln w="38100">
            <a:solidFill>
              <a:srgbClr val="820024"/>
            </a:solidFill>
            <a:headEnd type="stealth" w="lg" len="lg"/>
            <a:tailEnd type="stealth"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97" name="Rectangle 96">
            <a:extLst>
              <a:ext uri="{FF2B5EF4-FFF2-40B4-BE49-F238E27FC236}">
                <a16:creationId xmlns:a16="http://schemas.microsoft.com/office/drawing/2014/main" id="{739174EA-5A1D-8849-B021-FBD8937BA9C2}"/>
              </a:ext>
            </a:extLst>
          </p:cNvPr>
          <p:cNvSpPr/>
          <p:nvPr/>
        </p:nvSpPr>
        <p:spPr>
          <a:xfrm>
            <a:off x="2555027" y="1440218"/>
            <a:ext cx="861706" cy="307777"/>
          </a:xfrm>
          <a:prstGeom prst="rect">
            <a:avLst/>
          </a:prstGeom>
        </p:spPr>
        <p:txBody>
          <a:bodyPr wrap="square">
            <a:spAutoFit/>
          </a:bodyPr>
          <a:lstStyle/>
          <a:p>
            <a:r>
              <a:rPr lang="en-US" sz="1400" b="1" dirty="0" err="1">
                <a:solidFill>
                  <a:schemeClr val="tx2"/>
                </a:solidFill>
                <a:latin typeface="Metropolis" pitchFamily="2" charset="77"/>
              </a:rPr>
              <a:t>eBGP</a:t>
            </a:r>
            <a:endParaRPr lang="en-GB" sz="1400" dirty="0"/>
          </a:p>
        </p:txBody>
      </p:sp>
      <p:grpSp>
        <p:nvGrpSpPr>
          <p:cNvPr id="98" name="Group 97">
            <a:extLst>
              <a:ext uri="{FF2B5EF4-FFF2-40B4-BE49-F238E27FC236}">
                <a16:creationId xmlns:a16="http://schemas.microsoft.com/office/drawing/2014/main" id="{A7D41B98-0533-D540-B836-934657BA77AA}"/>
              </a:ext>
            </a:extLst>
          </p:cNvPr>
          <p:cNvGrpSpPr/>
          <p:nvPr/>
        </p:nvGrpSpPr>
        <p:grpSpPr>
          <a:xfrm>
            <a:off x="1829581" y="3203572"/>
            <a:ext cx="540000" cy="540000"/>
            <a:chOff x="7736620" y="7009631"/>
            <a:chExt cx="4501800" cy="4503600"/>
          </a:xfrm>
          <a:solidFill>
            <a:schemeClr val="accent6"/>
          </a:solidFill>
        </p:grpSpPr>
        <p:sp>
          <p:nvSpPr>
            <p:cNvPr id="99" name="Freeform: Shape 1">
              <a:extLst>
                <a:ext uri="{FF2B5EF4-FFF2-40B4-BE49-F238E27FC236}">
                  <a16:creationId xmlns:a16="http://schemas.microsoft.com/office/drawing/2014/main" id="{8E8309C7-FEAC-474A-8F0C-95E2B3DBB4FB}"/>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0" name="Freeform: Shape 2">
              <a:extLst>
                <a:ext uri="{FF2B5EF4-FFF2-40B4-BE49-F238E27FC236}">
                  <a16:creationId xmlns:a16="http://schemas.microsoft.com/office/drawing/2014/main" id="{D5A27BAD-080B-AA4E-98AF-E4A725266727}"/>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1" name="Freeform: Shape 3">
              <a:extLst>
                <a:ext uri="{FF2B5EF4-FFF2-40B4-BE49-F238E27FC236}">
                  <a16:creationId xmlns:a16="http://schemas.microsoft.com/office/drawing/2014/main" id="{9CCEA4C6-62FC-F849-92A4-80B213164A27}"/>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2" name="Freeform: Shape 4">
              <a:extLst>
                <a:ext uri="{FF2B5EF4-FFF2-40B4-BE49-F238E27FC236}">
                  <a16:creationId xmlns:a16="http://schemas.microsoft.com/office/drawing/2014/main" id="{1337A5E3-C2B7-414C-A747-56F9A03CECC6}"/>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3" name="Freeform: Shape 5">
              <a:extLst>
                <a:ext uri="{FF2B5EF4-FFF2-40B4-BE49-F238E27FC236}">
                  <a16:creationId xmlns:a16="http://schemas.microsoft.com/office/drawing/2014/main" id="{511D78F1-9CC7-B04E-B37A-D1C9623141F5}"/>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cxnSp>
        <p:nvCxnSpPr>
          <p:cNvPr id="104" name="Straight Connector 103">
            <a:extLst>
              <a:ext uri="{FF2B5EF4-FFF2-40B4-BE49-F238E27FC236}">
                <a16:creationId xmlns:a16="http://schemas.microsoft.com/office/drawing/2014/main" id="{58C1E989-7567-6B4F-91C4-79AE6A744AD7}"/>
              </a:ext>
            </a:extLst>
          </p:cNvPr>
          <p:cNvCxnSpPr>
            <a:cxnSpLocks/>
            <a:stCxn id="99" idx="0"/>
            <a:endCxn id="54" idx="2"/>
          </p:cNvCxnSpPr>
          <p:nvPr/>
        </p:nvCxnSpPr>
        <p:spPr bwMode="gray">
          <a:xfrm flipV="1">
            <a:off x="2099581" y="2514900"/>
            <a:ext cx="4943" cy="688672"/>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105" name="Group 104">
            <a:extLst>
              <a:ext uri="{FF2B5EF4-FFF2-40B4-BE49-F238E27FC236}">
                <a16:creationId xmlns:a16="http://schemas.microsoft.com/office/drawing/2014/main" id="{8B7ADCAB-A626-D348-BDC9-A9AE55545703}"/>
              </a:ext>
            </a:extLst>
          </p:cNvPr>
          <p:cNvGrpSpPr/>
          <p:nvPr/>
        </p:nvGrpSpPr>
        <p:grpSpPr>
          <a:xfrm>
            <a:off x="1828621" y="4250158"/>
            <a:ext cx="540000" cy="540000"/>
            <a:chOff x="7736620" y="7009631"/>
            <a:chExt cx="4501800" cy="4503600"/>
          </a:xfrm>
          <a:solidFill>
            <a:schemeClr val="accent4"/>
          </a:solidFill>
        </p:grpSpPr>
        <p:sp>
          <p:nvSpPr>
            <p:cNvPr id="106" name="Freeform: Shape 1">
              <a:extLst>
                <a:ext uri="{FF2B5EF4-FFF2-40B4-BE49-F238E27FC236}">
                  <a16:creationId xmlns:a16="http://schemas.microsoft.com/office/drawing/2014/main" id="{564481D3-A267-2F4B-9A00-D58C939874DB}"/>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7" name="Freeform: Shape 2">
              <a:extLst>
                <a:ext uri="{FF2B5EF4-FFF2-40B4-BE49-F238E27FC236}">
                  <a16:creationId xmlns:a16="http://schemas.microsoft.com/office/drawing/2014/main" id="{B4E3F05F-7751-5049-B226-86D1D29D3079}"/>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8" name="Freeform: Shape 3">
              <a:extLst>
                <a:ext uri="{FF2B5EF4-FFF2-40B4-BE49-F238E27FC236}">
                  <a16:creationId xmlns:a16="http://schemas.microsoft.com/office/drawing/2014/main" id="{81FEBC7E-3DCF-1847-8AAC-B8102D79850A}"/>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9" name="Freeform: Shape 4">
              <a:extLst>
                <a:ext uri="{FF2B5EF4-FFF2-40B4-BE49-F238E27FC236}">
                  <a16:creationId xmlns:a16="http://schemas.microsoft.com/office/drawing/2014/main" id="{E492F33E-9D24-4346-880A-73B0BA6CF051}"/>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10" name="Freeform: Shape 5">
              <a:extLst>
                <a:ext uri="{FF2B5EF4-FFF2-40B4-BE49-F238E27FC236}">
                  <a16:creationId xmlns:a16="http://schemas.microsoft.com/office/drawing/2014/main" id="{148CD95F-05D4-0A44-BF32-FC7213E6799B}"/>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cxnSp>
        <p:nvCxnSpPr>
          <p:cNvPr id="111" name="Straight Connector 110">
            <a:extLst>
              <a:ext uri="{FF2B5EF4-FFF2-40B4-BE49-F238E27FC236}">
                <a16:creationId xmlns:a16="http://schemas.microsoft.com/office/drawing/2014/main" id="{A5ADEAE8-4867-094F-A173-A997717FCD91}"/>
              </a:ext>
            </a:extLst>
          </p:cNvPr>
          <p:cNvCxnSpPr>
            <a:cxnSpLocks/>
            <a:stCxn id="60" idx="0"/>
            <a:endCxn id="106" idx="2"/>
          </p:cNvCxnSpPr>
          <p:nvPr/>
        </p:nvCxnSpPr>
        <p:spPr bwMode="gray">
          <a:xfrm flipV="1">
            <a:off x="2097491" y="4790158"/>
            <a:ext cx="1130" cy="489256"/>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12" name="Rectangle 111">
            <a:extLst>
              <a:ext uri="{FF2B5EF4-FFF2-40B4-BE49-F238E27FC236}">
                <a16:creationId xmlns:a16="http://schemas.microsoft.com/office/drawing/2014/main" id="{47B352D8-92AC-A040-AF12-4F6E20C6C741}"/>
              </a:ext>
            </a:extLst>
          </p:cNvPr>
          <p:cNvSpPr/>
          <p:nvPr/>
        </p:nvSpPr>
        <p:spPr>
          <a:xfrm>
            <a:off x="1059579" y="3313961"/>
            <a:ext cx="861706" cy="338554"/>
          </a:xfrm>
          <a:prstGeom prst="rect">
            <a:avLst/>
          </a:prstGeom>
        </p:spPr>
        <p:txBody>
          <a:bodyPr wrap="square">
            <a:spAutoFit/>
          </a:bodyPr>
          <a:lstStyle/>
          <a:p>
            <a:r>
              <a:rPr lang="en-US" sz="1600" b="1" dirty="0">
                <a:solidFill>
                  <a:schemeClr val="tx2"/>
                </a:solidFill>
                <a:latin typeface="Metropolis" pitchFamily="2" charset="77"/>
              </a:rPr>
              <a:t>T0 DR</a:t>
            </a:r>
            <a:endParaRPr lang="en-GB" sz="1600" dirty="0"/>
          </a:p>
        </p:txBody>
      </p:sp>
      <p:sp>
        <p:nvSpPr>
          <p:cNvPr id="113" name="Rectangle 112">
            <a:extLst>
              <a:ext uri="{FF2B5EF4-FFF2-40B4-BE49-F238E27FC236}">
                <a16:creationId xmlns:a16="http://schemas.microsoft.com/office/drawing/2014/main" id="{FF854637-CA1B-F145-964F-DEAB14E33F78}"/>
              </a:ext>
            </a:extLst>
          </p:cNvPr>
          <p:cNvSpPr/>
          <p:nvPr/>
        </p:nvSpPr>
        <p:spPr>
          <a:xfrm>
            <a:off x="147622" y="2659266"/>
            <a:ext cx="3321529" cy="276999"/>
          </a:xfrm>
          <a:prstGeom prst="rect">
            <a:avLst/>
          </a:prstGeom>
        </p:spPr>
        <p:txBody>
          <a:bodyPr wrap="square">
            <a:spAutoFit/>
          </a:bodyPr>
          <a:lstStyle/>
          <a:p>
            <a:r>
              <a:rPr lang="en-US" sz="1200" b="1" dirty="0">
                <a:solidFill>
                  <a:schemeClr val="tx2"/>
                </a:solidFill>
                <a:latin typeface="Metropolis" pitchFamily="2" charset="77"/>
              </a:rPr>
              <a:t>Intra Transit Tier Link LS (GENEVE)</a:t>
            </a:r>
            <a:endParaRPr lang="en-GB" sz="1200" dirty="0"/>
          </a:p>
        </p:txBody>
      </p:sp>
      <p:sp>
        <p:nvSpPr>
          <p:cNvPr id="114" name="Rectangle 113">
            <a:extLst>
              <a:ext uri="{FF2B5EF4-FFF2-40B4-BE49-F238E27FC236}">
                <a16:creationId xmlns:a16="http://schemas.microsoft.com/office/drawing/2014/main" id="{C51A214A-F25D-234A-9ECA-DECED3A1B12A}"/>
              </a:ext>
            </a:extLst>
          </p:cNvPr>
          <p:cNvSpPr/>
          <p:nvPr/>
        </p:nvSpPr>
        <p:spPr>
          <a:xfrm>
            <a:off x="826243" y="2450525"/>
            <a:ext cx="1417653" cy="261610"/>
          </a:xfrm>
          <a:prstGeom prst="rect">
            <a:avLst/>
          </a:prstGeom>
        </p:spPr>
        <p:txBody>
          <a:bodyPr wrap="square">
            <a:spAutoFit/>
          </a:bodyPr>
          <a:lstStyle/>
          <a:p>
            <a:r>
              <a:rPr lang="en-US" sz="1100" b="1" dirty="0">
                <a:solidFill>
                  <a:schemeClr val="tx2"/>
                </a:solidFill>
                <a:latin typeface="Metropolis" pitchFamily="2" charset="77"/>
              </a:rPr>
              <a:t>169.254.0.2 /28</a:t>
            </a:r>
            <a:endParaRPr lang="en-GB" sz="1100" dirty="0"/>
          </a:p>
        </p:txBody>
      </p:sp>
      <p:sp>
        <p:nvSpPr>
          <p:cNvPr id="115" name="Rectangle 114">
            <a:extLst>
              <a:ext uri="{FF2B5EF4-FFF2-40B4-BE49-F238E27FC236}">
                <a16:creationId xmlns:a16="http://schemas.microsoft.com/office/drawing/2014/main" id="{33E22820-1A13-9B43-A4CC-B539C7C37B50}"/>
              </a:ext>
            </a:extLst>
          </p:cNvPr>
          <p:cNvSpPr/>
          <p:nvPr/>
        </p:nvSpPr>
        <p:spPr>
          <a:xfrm>
            <a:off x="803748" y="3054367"/>
            <a:ext cx="1417653" cy="261610"/>
          </a:xfrm>
          <a:prstGeom prst="rect">
            <a:avLst/>
          </a:prstGeom>
        </p:spPr>
        <p:txBody>
          <a:bodyPr wrap="square">
            <a:spAutoFit/>
          </a:bodyPr>
          <a:lstStyle/>
          <a:p>
            <a:r>
              <a:rPr lang="en-US" sz="1100" b="1" dirty="0">
                <a:solidFill>
                  <a:schemeClr val="tx2"/>
                </a:solidFill>
                <a:latin typeface="Metropolis" pitchFamily="2" charset="77"/>
              </a:rPr>
              <a:t>169.254.0.1 /28</a:t>
            </a:r>
            <a:endParaRPr lang="en-GB" sz="1100" dirty="0"/>
          </a:p>
        </p:txBody>
      </p:sp>
      <p:sp>
        <p:nvSpPr>
          <p:cNvPr id="116" name="Rectangle 115">
            <a:extLst>
              <a:ext uri="{FF2B5EF4-FFF2-40B4-BE49-F238E27FC236}">
                <a16:creationId xmlns:a16="http://schemas.microsoft.com/office/drawing/2014/main" id="{1CF2E08E-A8C4-124B-B45C-60B4DB3678DE}"/>
              </a:ext>
            </a:extLst>
          </p:cNvPr>
          <p:cNvSpPr/>
          <p:nvPr/>
        </p:nvSpPr>
        <p:spPr>
          <a:xfrm>
            <a:off x="138896" y="4894800"/>
            <a:ext cx="2974461" cy="276999"/>
          </a:xfrm>
          <a:prstGeom prst="rect">
            <a:avLst/>
          </a:prstGeom>
        </p:spPr>
        <p:txBody>
          <a:bodyPr wrap="square">
            <a:spAutoFit/>
          </a:bodyPr>
          <a:lstStyle/>
          <a:p>
            <a:r>
              <a:rPr lang="en-US" sz="1200" b="1" dirty="0">
                <a:solidFill>
                  <a:schemeClr val="tx2"/>
                </a:solidFill>
                <a:latin typeface="Metropolis" pitchFamily="2" charset="77"/>
              </a:rPr>
              <a:t>Intra Transit Tier Link LS (GENEVE)</a:t>
            </a:r>
            <a:endParaRPr lang="en-GB" sz="1200" dirty="0"/>
          </a:p>
        </p:txBody>
      </p:sp>
      <p:sp>
        <p:nvSpPr>
          <p:cNvPr id="117" name="Rectangle 116">
            <a:extLst>
              <a:ext uri="{FF2B5EF4-FFF2-40B4-BE49-F238E27FC236}">
                <a16:creationId xmlns:a16="http://schemas.microsoft.com/office/drawing/2014/main" id="{BC6A4BBD-702D-0243-BCF0-6A37E1248BA2}"/>
              </a:ext>
            </a:extLst>
          </p:cNvPr>
          <p:cNvSpPr/>
          <p:nvPr/>
        </p:nvSpPr>
        <p:spPr>
          <a:xfrm>
            <a:off x="914256" y="4743857"/>
            <a:ext cx="1417653" cy="261610"/>
          </a:xfrm>
          <a:prstGeom prst="rect">
            <a:avLst/>
          </a:prstGeom>
        </p:spPr>
        <p:txBody>
          <a:bodyPr wrap="square">
            <a:spAutoFit/>
          </a:bodyPr>
          <a:lstStyle/>
          <a:p>
            <a:r>
              <a:rPr lang="en-US" sz="1100" b="1" dirty="0">
                <a:solidFill>
                  <a:schemeClr val="tx2"/>
                </a:solidFill>
                <a:latin typeface="Metropolis" pitchFamily="2" charset="77"/>
              </a:rPr>
              <a:t>169.254.0.2 /28</a:t>
            </a:r>
            <a:endParaRPr lang="en-GB" sz="1100" dirty="0"/>
          </a:p>
        </p:txBody>
      </p:sp>
      <p:sp>
        <p:nvSpPr>
          <p:cNvPr id="118" name="Rectangle 117">
            <a:extLst>
              <a:ext uri="{FF2B5EF4-FFF2-40B4-BE49-F238E27FC236}">
                <a16:creationId xmlns:a16="http://schemas.microsoft.com/office/drawing/2014/main" id="{274C3B17-9E7C-6A47-BEEA-677F675FA5A1}"/>
              </a:ext>
            </a:extLst>
          </p:cNvPr>
          <p:cNvSpPr/>
          <p:nvPr/>
        </p:nvSpPr>
        <p:spPr>
          <a:xfrm>
            <a:off x="907031" y="5092735"/>
            <a:ext cx="1417653" cy="261610"/>
          </a:xfrm>
          <a:prstGeom prst="rect">
            <a:avLst/>
          </a:prstGeom>
        </p:spPr>
        <p:txBody>
          <a:bodyPr wrap="square">
            <a:spAutoFit/>
          </a:bodyPr>
          <a:lstStyle/>
          <a:p>
            <a:r>
              <a:rPr lang="en-US" sz="1100" b="1" dirty="0">
                <a:solidFill>
                  <a:schemeClr val="tx2"/>
                </a:solidFill>
                <a:latin typeface="Metropolis" pitchFamily="2" charset="77"/>
              </a:rPr>
              <a:t>169.254.0.1 /28</a:t>
            </a:r>
            <a:endParaRPr lang="en-GB" sz="1100" dirty="0"/>
          </a:p>
        </p:txBody>
      </p:sp>
      <p:pic>
        <p:nvPicPr>
          <p:cNvPr id="2" name="Picture 1">
            <a:extLst>
              <a:ext uri="{FF2B5EF4-FFF2-40B4-BE49-F238E27FC236}">
                <a16:creationId xmlns:a16="http://schemas.microsoft.com/office/drawing/2014/main" id="{4411F3B5-15FC-B849-AD18-5BFB11676F5D}"/>
              </a:ext>
            </a:extLst>
          </p:cNvPr>
          <p:cNvPicPr>
            <a:picLocks noChangeAspect="1"/>
          </p:cNvPicPr>
          <p:nvPr/>
        </p:nvPicPr>
        <p:blipFill>
          <a:blip r:embed="rId3"/>
          <a:stretch>
            <a:fillRect/>
          </a:stretch>
        </p:blipFill>
        <p:spPr>
          <a:xfrm>
            <a:off x="4173360" y="1307165"/>
            <a:ext cx="5816600" cy="4394200"/>
          </a:xfrm>
          <a:prstGeom prst="rect">
            <a:avLst/>
          </a:prstGeom>
        </p:spPr>
      </p:pic>
      <p:sp>
        <p:nvSpPr>
          <p:cNvPr id="119" name="Rectangle 118">
            <a:extLst>
              <a:ext uri="{FF2B5EF4-FFF2-40B4-BE49-F238E27FC236}">
                <a16:creationId xmlns:a16="http://schemas.microsoft.com/office/drawing/2014/main" id="{4C424E4D-CC58-864C-A2C1-A1215FF8E780}"/>
              </a:ext>
            </a:extLst>
          </p:cNvPr>
          <p:cNvSpPr/>
          <p:nvPr/>
        </p:nvSpPr>
        <p:spPr>
          <a:xfrm>
            <a:off x="4074858" y="918770"/>
            <a:ext cx="3006802" cy="400110"/>
          </a:xfrm>
          <a:prstGeom prst="rect">
            <a:avLst/>
          </a:prstGeom>
        </p:spPr>
        <p:txBody>
          <a:bodyPr wrap="square">
            <a:spAutoFit/>
          </a:bodyPr>
          <a:lstStyle/>
          <a:p>
            <a:r>
              <a:rPr lang="en-US" sz="2000" b="1" dirty="0">
                <a:solidFill>
                  <a:schemeClr val="tx2"/>
                </a:solidFill>
                <a:latin typeface="Metropolis" pitchFamily="2" charset="77"/>
              </a:rPr>
              <a:t>Tier 1 Configuration</a:t>
            </a:r>
            <a:endParaRPr lang="en-GB" sz="2000" dirty="0"/>
          </a:p>
        </p:txBody>
      </p:sp>
      <p:sp>
        <p:nvSpPr>
          <p:cNvPr id="69" name="Rectangle 68">
            <a:extLst>
              <a:ext uri="{FF2B5EF4-FFF2-40B4-BE49-F238E27FC236}">
                <a16:creationId xmlns:a16="http://schemas.microsoft.com/office/drawing/2014/main" id="{38E90F7B-CD97-1041-ACFE-E3422C7568BB}"/>
              </a:ext>
            </a:extLst>
          </p:cNvPr>
          <p:cNvSpPr/>
          <p:nvPr/>
        </p:nvSpPr>
        <p:spPr>
          <a:xfrm>
            <a:off x="1095530" y="4365618"/>
            <a:ext cx="861706" cy="338554"/>
          </a:xfrm>
          <a:prstGeom prst="rect">
            <a:avLst/>
          </a:prstGeom>
        </p:spPr>
        <p:txBody>
          <a:bodyPr wrap="square">
            <a:spAutoFit/>
          </a:bodyPr>
          <a:lstStyle/>
          <a:p>
            <a:r>
              <a:rPr lang="en-US" sz="1600" b="1" dirty="0">
                <a:solidFill>
                  <a:schemeClr val="tx2"/>
                </a:solidFill>
                <a:latin typeface="Metropolis" pitchFamily="2" charset="77"/>
              </a:rPr>
              <a:t>T1 SR</a:t>
            </a:r>
            <a:endParaRPr lang="en-GB" sz="1600" dirty="0"/>
          </a:p>
        </p:txBody>
      </p:sp>
    </p:spTree>
    <p:extLst>
      <p:ext uri="{BB962C8B-B14F-4D97-AF65-F5344CB8AC3E}">
        <p14:creationId xmlns:p14="http://schemas.microsoft.com/office/powerpoint/2010/main" val="104071806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119"/>
                                        </p:tgtEl>
                                        <p:attrNameLst>
                                          <p:attrName>style.visibility</p:attrName>
                                        </p:attrNameLst>
                                      </p:cBhvr>
                                      <p:to>
                                        <p:strVal val="visible"/>
                                      </p:to>
                                    </p:set>
                                    <p:anim calcmode="lin" valueType="num">
                                      <p:cBhvr additive="base">
                                        <p:cTn id="11" dur="500" fill="hold"/>
                                        <p:tgtEl>
                                          <p:spTgt spid="119"/>
                                        </p:tgtEl>
                                        <p:attrNameLst>
                                          <p:attrName>ppt_x</p:attrName>
                                        </p:attrNameLst>
                                      </p:cBhvr>
                                      <p:tavLst>
                                        <p:tav tm="0">
                                          <p:val>
                                            <p:strVal val="#ppt_x"/>
                                          </p:val>
                                        </p:tav>
                                        <p:tav tm="100000">
                                          <p:val>
                                            <p:strVal val="#ppt_x"/>
                                          </p:val>
                                        </p:tav>
                                      </p:tavLst>
                                    </p:anim>
                                    <p:anim calcmode="lin" valueType="num">
                                      <p:cBhvr additive="base">
                                        <p:cTn id="12" dur="500" fill="hold"/>
                                        <p:tgtEl>
                                          <p:spTgt spid="11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9" grpId="0"/>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AE6F6858-40C5-4D43-AF01-4311A9E835C9}"/>
              </a:ext>
            </a:extLst>
          </p:cNvPr>
          <p:cNvSpPr>
            <a:spLocks noGrp="1"/>
          </p:cNvSpPr>
          <p:nvPr>
            <p:ph type="title"/>
          </p:nvPr>
        </p:nvSpPr>
        <p:spPr/>
        <p:txBody>
          <a:bodyPr/>
          <a:lstStyle/>
          <a:p>
            <a:r>
              <a:rPr lang="en-US" dirty="0"/>
              <a:t>Route Advertisement - 3</a:t>
            </a:r>
          </a:p>
        </p:txBody>
      </p:sp>
      <p:grpSp>
        <p:nvGrpSpPr>
          <p:cNvPr id="50" name="Group 49">
            <a:extLst>
              <a:ext uri="{FF2B5EF4-FFF2-40B4-BE49-F238E27FC236}">
                <a16:creationId xmlns:a16="http://schemas.microsoft.com/office/drawing/2014/main" id="{D18738A8-5FCB-444E-A91A-372291507F29}"/>
              </a:ext>
            </a:extLst>
          </p:cNvPr>
          <p:cNvGrpSpPr/>
          <p:nvPr/>
        </p:nvGrpSpPr>
        <p:grpSpPr>
          <a:xfrm>
            <a:off x="1834524" y="1974900"/>
            <a:ext cx="540000" cy="540000"/>
            <a:chOff x="7736620" y="7009631"/>
            <a:chExt cx="4501800" cy="4503600"/>
          </a:xfrm>
          <a:solidFill>
            <a:schemeClr val="accent6"/>
          </a:solidFill>
        </p:grpSpPr>
        <p:sp>
          <p:nvSpPr>
            <p:cNvPr id="54" name="Freeform: Shape 1">
              <a:extLst>
                <a:ext uri="{FF2B5EF4-FFF2-40B4-BE49-F238E27FC236}">
                  <a16:creationId xmlns:a16="http://schemas.microsoft.com/office/drawing/2014/main" id="{A422FB12-A7D3-A44F-A2A5-DA0E34DB131A}"/>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55" name="Freeform: Shape 2">
              <a:extLst>
                <a:ext uri="{FF2B5EF4-FFF2-40B4-BE49-F238E27FC236}">
                  <a16:creationId xmlns:a16="http://schemas.microsoft.com/office/drawing/2014/main" id="{7483C7E3-8FB7-9D40-A81C-FB02F69001AC}"/>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56" name="Freeform: Shape 3">
              <a:extLst>
                <a:ext uri="{FF2B5EF4-FFF2-40B4-BE49-F238E27FC236}">
                  <a16:creationId xmlns:a16="http://schemas.microsoft.com/office/drawing/2014/main" id="{127AA692-D92B-904D-9839-F49CA5ACF9F9}"/>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57" name="Freeform: Shape 4">
              <a:extLst>
                <a:ext uri="{FF2B5EF4-FFF2-40B4-BE49-F238E27FC236}">
                  <a16:creationId xmlns:a16="http://schemas.microsoft.com/office/drawing/2014/main" id="{DDD4B485-5BEE-694D-98FC-DB84BA806CC5}"/>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58" name="Freeform: Shape 5">
              <a:extLst>
                <a:ext uri="{FF2B5EF4-FFF2-40B4-BE49-F238E27FC236}">
                  <a16:creationId xmlns:a16="http://schemas.microsoft.com/office/drawing/2014/main" id="{FC6967ED-B0F9-7348-97D0-AFA1FE6DE006}"/>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grpSp>
        <p:nvGrpSpPr>
          <p:cNvPr id="59" name="Group 58">
            <a:extLst>
              <a:ext uri="{FF2B5EF4-FFF2-40B4-BE49-F238E27FC236}">
                <a16:creationId xmlns:a16="http://schemas.microsoft.com/office/drawing/2014/main" id="{49CBF7A9-F92D-FF4B-9568-26D631B85DC1}"/>
              </a:ext>
            </a:extLst>
          </p:cNvPr>
          <p:cNvGrpSpPr/>
          <p:nvPr/>
        </p:nvGrpSpPr>
        <p:grpSpPr>
          <a:xfrm>
            <a:off x="1827491" y="5279414"/>
            <a:ext cx="540000" cy="540000"/>
            <a:chOff x="7736620" y="7009631"/>
            <a:chExt cx="4501800" cy="4503600"/>
          </a:xfrm>
          <a:solidFill>
            <a:schemeClr val="accent4"/>
          </a:solidFill>
        </p:grpSpPr>
        <p:sp>
          <p:nvSpPr>
            <p:cNvPr id="60" name="Freeform: Shape 1">
              <a:extLst>
                <a:ext uri="{FF2B5EF4-FFF2-40B4-BE49-F238E27FC236}">
                  <a16:creationId xmlns:a16="http://schemas.microsoft.com/office/drawing/2014/main" id="{9D68C45E-2CAE-F140-8D24-50C32B57D852}"/>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61" name="Freeform: Shape 2">
              <a:extLst>
                <a:ext uri="{FF2B5EF4-FFF2-40B4-BE49-F238E27FC236}">
                  <a16:creationId xmlns:a16="http://schemas.microsoft.com/office/drawing/2014/main" id="{346DCAA3-2062-204B-ACDC-DEE974A32BEA}"/>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62" name="Freeform: Shape 3">
              <a:extLst>
                <a:ext uri="{FF2B5EF4-FFF2-40B4-BE49-F238E27FC236}">
                  <a16:creationId xmlns:a16="http://schemas.microsoft.com/office/drawing/2014/main" id="{B32E0D62-709E-D946-97FF-04D5825FDCB8}"/>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63" name="Freeform: Shape 4">
              <a:extLst>
                <a:ext uri="{FF2B5EF4-FFF2-40B4-BE49-F238E27FC236}">
                  <a16:creationId xmlns:a16="http://schemas.microsoft.com/office/drawing/2014/main" id="{60476CCD-DD6D-E04D-AB27-90112C3FFF52}"/>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64" name="Freeform: Shape 5">
              <a:extLst>
                <a:ext uri="{FF2B5EF4-FFF2-40B4-BE49-F238E27FC236}">
                  <a16:creationId xmlns:a16="http://schemas.microsoft.com/office/drawing/2014/main" id="{89C583CB-746B-EF40-BDA4-49954167C470}"/>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cxnSp>
        <p:nvCxnSpPr>
          <p:cNvPr id="65" name="Straight Connector 64">
            <a:extLst>
              <a:ext uri="{FF2B5EF4-FFF2-40B4-BE49-F238E27FC236}">
                <a16:creationId xmlns:a16="http://schemas.microsoft.com/office/drawing/2014/main" id="{261E4C59-77CF-F14E-A15A-B8E51BFBA3E9}"/>
              </a:ext>
            </a:extLst>
          </p:cNvPr>
          <p:cNvCxnSpPr>
            <a:cxnSpLocks/>
            <a:stCxn id="106" idx="0"/>
            <a:endCxn id="99" idx="2"/>
          </p:cNvCxnSpPr>
          <p:nvPr/>
        </p:nvCxnSpPr>
        <p:spPr bwMode="gray">
          <a:xfrm flipV="1">
            <a:off x="2098621" y="3743572"/>
            <a:ext cx="960" cy="506586"/>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66" name="Rectangle 65">
            <a:extLst>
              <a:ext uri="{FF2B5EF4-FFF2-40B4-BE49-F238E27FC236}">
                <a16:creationId xmlns:a16="http://schemas.microsoft.com/office/drawing/2014/main" id="{51F26066-0946-6A44-B3DE-E8BB377CC5F4}"/>
              </a:ext>
            </a:extLst>
          </p:cNvPr>
          <p:cNvSpPr/>
          <p:nvPr/>
        </p:nvSpPr>
        <p:spPr>
          <a:xfrm>
            <a:off x="91700" y="3858474"/>
            <a:ext cx="2377361" cy="276999"/>
          </a:xfrm>
          <a:prstGeom prst="rect">
            <a:avLst/>
          </a:prstGeom>
        </p:spPr>
        <p:txBody>
          <a:bodyPr wrap="square">
            <a:spAutoFit/>
          </a:bodyPr>
          <a:lstStyle/>
          <a:p>
            <a:r>
              <a:rPr lang="en-US" sz="1200" b="1" dirty="0">
                <a:solidFill>
                  <a:schemeClr val="tx2"/>
                </a:solidFill>
                <a:latin typeface="Metropolis" pitchFamily="2" charset="77"/>
              </a:rPr>
              <a:t>Router Link LS (GENEVE)</a:t>
            </a:r>
            <a:endParaRPr lang="en-GB" sz="1200" dirty="0"/>
          </a:p>
        </p:txBody>
      </p:sp>
      <p:sp>
        <p:nvSpPr>
          <p:cNvPr id="67" name="Rectangle 66">
            <a:extLst>
              <a:ext uri="{FF2B5EF4-FFF2-40B4-BE49-F238E27FC236}">
                <a16:creationId xmlns:a16="http://schemas.microsoft.com/office/drawing/2014/main" id="{4259C386-0222-6241-AE4B-A42E35C41A45}"/>
              </a:ext>
            </a:extLst>
          </p:cNvPr>
          <p:cNvSpPr/>
          <p:nvPr/>
        </p:nvSpPr>
        <p:spPr>
          <a:xfrm>
            <a:off x="1070415" y="2131541"/>
            <a:ext cx="861706" cy="338554"/>
          </a:xfrm>
          <a:prstGeom prst="rect">
            <a:avLst/>
          </a:prstGeom>
        </p:spPr>
        <p:txBody>
          <a:bodyPr wrap="square">
            <a:spAutoFit/>
          </a:bodyPr>
          <a:lstStyle/>
          <a:p>
            <a:r>
              <a:rPr lang="en-US" sz="1600" b="1" dirty="0">
                <a:solidFill>
                  <a:schemeClr val="tx2"/>
                </a:solidFill>
                <a:latin typeface="Metropolis" pitchFamily="2" charset="77"/>
              </a:rPr>
              <a:t>T0 SR</a:t>
            </a:r>
            <a:endParaRPr lang="en-GB" sz="1600" dirty="0"/>
          </a:p>
        </p:txBody>
      </p:sp>
      <p:sp>
        <p:nvSpPr>
          <p:cNvPr id="68" name="Rectangle 67">
            <a:extLst>
              <a:ext uri="{FF2B5EF4-FFF2-40B4-BE49-F238E27FC236}">
                <a16:creationId xmlns:a16="http://schemas.microsoft.com/office/drawing/2014/main" id="{1512D543-9675-9147-B69D-A94F6333F59B}"/>
              </a:ext>
            </a:extLst>
          </p:cNvPr>
          <p:cNvSpPr/>
          <p:nvPr/>
        </p:nvSpPr>
        <p:spPr>
          <a:xfrm>
            <a:off x="1131732" y="5418280"/>
            <a:ext cx="861706" cy="338554"/>
          </a:xfrm>
          <a:prstGeom prst="rect">
            <a:avLst/>
          </a:prstGeom>
        </p:spPr>
        <p:txBody>
          <a:bodyPr wrap="square">
            <a:spAutoFit/>
          </a:bodyPr>
          <a:lstStyle/>
          <a:p>
            <a:r>
              <a:rPr lang="en-US" sz="1600" b="1" dirty="0">
                <a:solidFill>
                  <a:schemeClr val="tx2"/>
                </a:solidFill>
                <a:latin typeface="Metropolis" pitchFamily="2" charset="77"/>
              </a:rPr>
              <a:t>T1 DR</a:t>
            </a:r>
            <a:endParaRPr lang="en-GB" sz="1600" dirty="0"/>
          </a:p>
        </p:txBody>
      </p:sp>
      <p:cxnSp>
        <p:nvCxnSpPr>
          <p:cNvPr id="73" name="Straight Connector 72">
            <a:extLst>
              <a:ext uri="{FF2B5EF4-FFF2-40B4-BE49-F238E27FC236}">
                <a16:creationId xmlns:a16="http://schemas.microsoft.com/office/drawing/2014/main" id="{D0AA8E44-34DE-B742-8D81-3D1552B77C4B}"/>
              </a:ext>
            </a:extLst>
          </p:cNvPr>
          <p:cNvCxnSpPr>
            <a:cxnSpLocks/>
          </p:cNvCxnSpPr>
          <p:nvPr/>
        </p:nvCxnSpPr>
        <p:spPr bwMode="gray">
          <a:xfrm flipH="1">
            <a:off x="1567290" y="5813445"/>
            <a:ext cx="421971" cy="283283"/>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a16:creationId xmlns:a16="http://schemas.microsoft.com/office/drawing/2014/main" id="{E8982ED9-8950-8646-B8D7-ECAA7B4515B1}"/>
              </a:ext>
            </a:extLst>
          </p:cNvPr>
          <p:cNvCxnSpPr>
            <a:cxnSpLocks/>
          </p:cNvCxnSpPr>
          <p:nvPr/>
        </p:nvCxnSpPr>
        <p:spPr bwMode="gray">
          <a:xfrm>
            <a:off x="2087893" y="5849764"/>
            <a:ext cx="387" cy="327829"/>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75" name="Straight Connector 74">
            <a:extLst>
              <a:ext uri="{FF2B5EF4-FFF2-40B4-BE49-F238E27FC236}">
                <a16:creationId xmlns:a16="http://schemas.microsoft.com/office/drawing/2014/main" id="{439A308B-63A7-3348-B005-72A9C7E52745}"/>
              </a:ext>
            </a:extLst>
          </p:cNvPr>
          <p:cNvCxnSpPr>
            <a:cxnSpLocks/>
          </p:cNvCxnSpPr>
          <p:nvPr/>
        </p:nvCxnSpPr>
        <p:spPr bwMode="gray">
          <a:xfrm flipH="1" flipV="1">
            <a:off x="2209671" y="5826466"/>
            <a:ext cx="350368" cy="250847"/>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76" name="Rectangle 75">
            <a:extLst>
              <a:ext uri="{FF2B5EF4-FFF2-40B4-BE49-F238E27FC236}">
                <a16:creationId xmlns:a16="http://schemas.microsoft.com/office/drawing/2014/main" id="{89617318-8027-C641-AEC4-FA17B9B32C26}"/>
              </a:ext>
            </a:extLst>
          </p:cNvPr>
          <p:cNvSpPr/>
          <p:nvPr/>
        </p:nvSpPr>
        <p:spPr>
          <a:xfrm>
            <a:off x="2404649" y="5604345"/>
            <a:ext cx="968535" cy="461665"/>
          </a:xfrm>
          <a:prstGeom prst="rect">
            <a:avLst/>
          </a:prstGeom>
        </p:spPr>
        <p:txBody>
          <a:bodyPr wrap="none">
            <a:spAutoFit/>
          </a:bodyPr>
          <a:lstStyle/>
          <a:p>
            <a:r>
              <a:rPr lang="en-US" sz="1200" b="1" dirty="0">
                <a:solidFill>
                  <a:schemeClr val="tx2"/>
                </a:solidFill>
                <a:latin typeface="Metropolis" pitchFamily="2" charset="77"/>
              </a:rPr>
              <a:t>Downlinks</a:t>
            </a:r>
          </a:p>
          <a:p>
            <a:r>
              <a:rPr lang="en-US" sz="1200" b="1" dirty="0">
                <a:solidFill>
                  <a:schemeClr val="tx2"/>
                </a:solidFill>
                <a:latin typeface="Metropolis" pitchFamily="2" charset="77"/>
              </a:rPr>
              <a:t>(GENEVE)</a:t>
            </a:r>
            <a:endParaRPr lang="en-GB" sz="1200" dirty="0"/>
          </a:p>
        </p:txBody>
      </p:sp>
      <p:cxnSp>
        <p:nvCxnSpPr>
          <p:cNvPr id="77" name="Straight Connector 76">
            <a:extLst>
              <a:ext uri="{FF2B5EF4-FFF2-40B4-BE49-F238E27FC236}">
                <a16:creationId xmlns:a16="http://schemas.microsoft.com/office/drawing/2014/main" id="{DF339E68-5601-154A-80B8-6943458AB8CD}"/>
              </a:ext>
            </a:extLst>
          </p:cNvPr>
          <p:cNvCxnSpPr>
            <a:cxnSpLocks/>
          </p:cNvCxnSpPr>
          <p:nvPr/>
        </p:nvCxnSpPr>
        <p:spPr bwMode="gray">
          <a:xfrm flipH="1" flipV="1">
            <a:off x="2080405" y="1357010"/>
            <a:ext cx="968" cy="61789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78" name="Rectangle 77">
            <a:extLst>
              <a:ext uri="{FF2B5EF4-FFF2-40B4-BE49-F238E27FC236}">
                <a16:creationId xmlns:a16="http://schemas.microsoft.com/office/drawing/2014/main" id="{74C80858-F8FA-0C49-97FD-30F2CF90A259}"/>
              </a:ext>
            </a:extLst>
          </p:cNvPr>
          <p:cNvSpPr/>
          <p:nvPr/>
        </p:nvSpPr>
        <p:spPr>
          <a:xfrm>
            <a:off x="533664" y="1512461"/>
            <a:ext cx="1744330" cy="276999"/>
          </a:xfrm>
          <a:prstGeom prst="rect">
            <a:avLst/>
          </a:prstGeom>
        </p:spPr>
        <p:txBody>
          <a:bodyPr wrap="square">
            <a:spAutoFit/>
          </a:bodyPr>
          <a:lstStyle/>
          <a:p>
            <a:r>
              <a:rPr lang="en-US" sz="1200" b="1" dirty="0">
                <a:solidFill>
                  <a:schemeClr val="tx2"/>
                </a:solidFill>
                <a:latin typeface="Metropolis" pitchFamily="2" charset="77"/>
              </a:rPr>
              <a:t>Uplink LS (VLAN)</a:t>
            </a:r>
            <a:endParaRPr lang="en-GB" sz="1200" dirty="0"/>
          </a:p>
        </p:txBody>
      </p:sp>
      <p:grpSp>
        <p:nvGrpSpPr>
          <p:cNvPr id="79" name="Group 78">
            <a:extLst>
              <a:ext uri="{FF2B5EF4-FFF2-40B4-BE49-F238E27FC236}">
                <a16:creationId xmlns:a16="http://schemas.microsoft.com/office/drawing/2014/main" id="{1E83735C-16E3-1147-A610-41E84EE4130E}"/>
              </a:ext>
            </a:extLst>
          </p:cNvPr>
          <p:cNvGrpSpPr/>
          <p:nvPr/>
        </p:nvGrpSpPr>
        <p:grpSpPr>
          <a:xfrm>
            <a:off x="1865237" y="926673"/>
            <a:ext cx="430337" cy="430337"/>
            <a:chOff x="7736620" y="7009631"/>
            <a:chExt cx="4501800" cy="4503600"/>
          </a:xfrm>
          <a:solidFill>
            <a:schemeClr val="tx1"/>
          </a:solidFill>
        </p:grpSpPr>
        <p:sp>
          <p:nvSpPr>
            <p:cNvPr id="80" name="Freeform: Shape 1">
              <a:extLst>
                <a:ext uri="{FF2B5EF4-FFF2-40B4-BE49-F238E27FC236}">
                  <a16:creationId xmlns:a16="http://schemas.microsoft.com/office/drawing/2014/main" id="{DF006D80-E0B9-9F42-9372-49BF32042D9D}"/>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81" name="Freeform: Shape 2">
              <a:extLst>
                <a:ext uri="{FF2B5EF4-FFF2-40B4-BE49-F238E27FC236}">
                  <a16:creationId xmlns:a16="http://schemas.microsoft.com/office/drawing/2014/main" id="{EE12F8A8-0DFB-5140-B1BA-D6D5EFD4D32D}"/>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82" name="Freeform: Shape 3">
              <a:extLst>
                <a:ext uri="{FF2B5EF4-FFF2-40B4-BE49-F238E27FC236}">
                  <a16:creationId xmlns:a16="http://schemas.microsoft.com/office/drawing/2014/main" id="{649D6E36-1CF2-514C-863F-687FE9B3E485}"/>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83" name="Freeform: Shape 4">
              <a:extLst>
                <a:ext uri="{FF2B5EF4-FFF2-40B4-BE49-F238E27FC236}">
                  <a16:creationId xmlns:a16="http://schemas.microsoft.com/office/drawing/2014/main" id="{3F85E8DB-A2A7-2F41-B323-9E3B422D565B}"/>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84" name="Freeform: Shape 5">
              <a:extLst>
                <a:ext uri="{FF2B5EF4-FFF2-40B4-BE49-F238E27FC236}">
                  <a16:creationId xmlns:a16="http://schemas.microsoft.com/office/drawing/2014/main" id="{526DA9DC-4AD6-0B45-AA76-A36A19E684FB}"/>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85" name="Rectangle 84">
            <a:extLst>
              <a:ext uri="{FF2B5EF4-FFF2-40B4-BE49-F238E27FC236}">
                <a16:creationId xmlns:a16="http://schemas.microsoft.com/office/drawing/2014/main" id="{2E9F6770-A473-5E4A-9F4B-17262E17966E}"/>
              </a:ext>
            </a:extLst>
          </p:cNvPr>
          <p:cNvSpPr/>
          <p:nvPr/>
        </p:nvSpPr>
        <p:spPr>
          <a:xfrm>
            <a:off x="1057357" y="817613"/>
            <a:ext cx="817975" cy="461665"/>
          </a:xfrm>
          <a:prstGeom prst="rect">
            <a:avLst/>
          </a:prstGeom>
        </p:spPr>
        <p:txBody>
          <a:bodyPr wrap="square">
            <a:spAutoFit/>
          </a:bodyPr>
          <a:lstStyle/>
          <a:p>
            <a:r>
              <a:rPr lang="en-US" sz="1200" b="1" dirty="0">
                <a:solidFill>
                  <a:schemeClr val="tx2"/>
                </a:solidFill>
                <a:latin typeface="Metropolis" pitchFamily="2" charset="77"/>
              </a:rPr>
              <a:t>Physical Router</a:t>
            </a:r>
            <a:endParaRPr lang="en-GB" sz="1200" dirty="0"/>
          </a:p>
        </p:txBody>
      </p:sp>
      <p:cxnSp>
        <p:nvCxnSpPr>
          <p:cNvPr id="86" name="Straight Connector 85">
            <a:extLst>
              <a:ext uri="{FF2B5EF4-FFF2-40B4-BE49-F238E27FC236}">
                <a16:creationId xmlns:a16="http://schemas.microsoft.com/office/drawing/2014/main" id="{D02825C1-4FC8-6343-95CD-716F3318A06A}"/>
              </a:ext>
            </a:extLst>
          </p:cNvPr>
          <p:cNvCxnSpPr>
            <a:cxnSpLocks/>
          </p:cNvCxnSpPr>
          <p:nvPr/>
        </p:nvCxnSpPr>
        <p:spPr bwMode="gray">
          <a:xfrm flipH="1" flipV="1">
            <a:off x="2367636" y="3469868"/>
            <a:ext cx="1192722" cy="3704"/>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87" name="Rectangle 86">
            <a:extLst>
              <a:ext uri="{FF2B5EF4-FFF2-40B4-BE49-F238E27FC236}">
                <a16:creationId xmlns:a16="http://schemas.microsoft.com/office/drawing/2014/main" id="{185B5892-D200-ED48-86D2-F17D1083A98A}"/>
              </a:ext>
            </a:extLst>
          </p:cNvPr>
          <p:cNvSpPr/>
          <p:nvPr/>
        </p:nvSpPr>
        <p:spPr>
          <a:xfrm>
            <a:off x="2388346" y="3445095"/>
            <a:ext cx="968535" cy="461665"/>
          </a:xfrm>
          <a:prstGeom prst="rect">
            <a:avLst/>
          </a:prstGeom>
        </p:spPr>
        <p:txBody>
          <a:bodyPr wrap="none">
            <a:spAutoFit/>
          </a:bodyPr>
          <a:lstStyle/>
          <a:p>
            <a:r>
              <a:rPr lang="en-US" sz="1200" b="1" dirty="0">
                <a:solidFill>
                  <a:schemeClr val="tx2"/>
                </a:solidFill>
                <a:latin typeface="Metropolis" pitchFamily="2" charset="77"/>
              </a:rPr>
              <a:t>Downlink</a:t>
            </a:r>
          </a:p>
          <a:p>
            <a:r>
              <a:rPr lang="en-US" sz="1200" b="1" dirty="0">
                <a:solidFill>
                  <a:schemeClr val="tx2"/>
                </a:solidFill>
                <a:latin typeface="Metropolis" pitchFamily="2" charset="77"/>
              </a:rPr>
              <a:t>(GENEVE)</a:t>
            </a:r>
            <a:endParaRPr lang="en-GB" sz="1200" dirty="0"/>
          </a:p>
        </p:txBody>
      </p:sp>
      <p:sp>
        <p:nvSpPr>
          <p:cNvPr id="88" name="Rectangle 87">
            <a:extLst>
              <a:ext uri="{FF2B5EF4-FFF2-40B4-BE49-F238E27FC236}">
                <a16:creationId xmlns:a16="http://schemas.microsoft.com/office/drawing/2014/main" id="{83F8B2AA-3288-0F48-B7C0-7399EE1DB596}"/>
              </a:ext>
            </a:extLst>
          </p:cNvPr>
          <p:cNvSpPr/>
          <p:nvPr/>
        </p:nvSpPr>
        <p:spPr>
          <a:xfrm>
            <a:off x="797174" y="1823269"/>
            <a:ext cx="1417653" cy="261610"/>
          </a:xfrm>
          <a:prstGeom prst="rect">
            <a:avLst/>
          </a:prstGeom>
        </p:spPr>
        <p:txBody>
          <a:bodyPr wrap="square">
            <a:spAutoFit/>
          </a:bodyPr>
          <a:lstStyle/>
          <a:p>
            <a:r>
              <a:rPr lang="en-US" sz="1100" b="1" dirty="0">
                <a:solidFill>
                  <a:schemeClr val="tx2"/>
                </a:solidFill>
                <a:latin typeface="Metropolis" pitchFamily="2" charset="77"/>
              </a:rPr>
              <a:t>10.190.4.101 /24</a:t>
            </a:r>
            <a:endParaRPr lang="en-GB" sz="1100" dirty="0"/>
          </a:p>
        </p:txBody>
      </p:sp>
      <p:sp>
        <p:nvSpPr>
          <p:cNvPr id="89" name="Rectangle 88">
            <a:extLst>
              <a:ext uri="{FF2B5EF4-FFF2-40B4-BE49-F238E27FC236}">
                <a16:creationId xmlns:a16="http://schemas.microsoft.com/office/drawing/2014/main" id="{63A5012B-1C79-8A45-AE70-251C60D56487}"/>
              </a:ext>
            </a:extLst>
          </p:cNvPr>
          <p:cNvSpPr/>
          <p:nvPr/>
        </p:nvSpPr>
        <p:spPr>
          <a:xfrm>
            <a:off x="957014" y="1255809"/>
            <a:ext cx="1417653" cy="261610"/>
          </a:xfrm>
          <a:prstGeom prst="rect">
            <a:avLst/>
          </a:prstGeom>
        </p:spPr>
        <p:txBody>
          <a:bodyPr wrap="square">
            <a:spAutoFit/>
          </a:bodyPr>
          <a:lstStyle/>
          <a:p>
            <a:r>
              <a:rPr lang="en-US" sz="1100" b="1" dirty="0">
                <a:solidFill>
                  <a:schemeClr val="tx2"/>
                </a:solidFill>
                <a:latin typeface="Metropolis" pitchFamily="2" charset="77"/>
              </a:rPr>
              <a:t>10.190.4.1 /24</a:t>
            </a:r>
            <a:endParaRPr lang="en-GB" sz="1100" dirty="0"/>
          </a:p>
        </p:txBody>
      </p:sp>
      <p:sp>
        <p:nvSpPr>
          <p:cNvPr id="90" name="Rectangle 89">
            <a:extLst>
              <a:ext uri="{FF2B5EF4-FFF2-40B4-BE49-F238E27FC236}">
                <a16:creationId xmlns:a16="http://schemas.microsoft.com/office/drawing/2014/main" id="{F5BAE099-AB89-0941-98FC-C6C0AA15DEAE}"/>
              </a:ext>
            </a:extLst>
          </p:cNvPr>
          <p:cNvSpPr/>
          <p:nvPr/>
        </p:nvSpPr>
        <p:spPr>
          <a:xfrm>
            <a:off x="848247" y="3653792"/>
            <a:ext cx="1417653" cy="261610"/>
          </a:xfrm>
          <a:prstGeom prst="rect">
            <a:avLst/>
          </a:prstGeom>
        </p:spPr>
        <p:txBody>
          <a:bodyPr wrap="square">
            <a:spAutoFit/>
          </a:bodyPr>
          <a:lstStyle/>
          <a:p>
            <a:r>
              <a:rPr lang="en-US" sz="1100" b="1" dirty="0">
                <a:solidFill>
                  <a:schemeClr val="tx2"/>
                </a:solidFill>
                <a:latin typeface="Metropolis" pitchFamily="2" charset="77"/>
              </a:rPr>
              <a:t>100.64.112.0 /31</a:t>
            </a:r>
            <a:endParaRPr lang="en-GB" sz="1100" dirty="0"/>
          </a:p>
        </p:txBody>
      </p:sp>
      <p:sp>
        <p:nvSpPr>
          <p:cNvPr id="91" name="Rectangle 90">
            <a:extLst>
              <a:ext uri="{FF2B5EF4-FFF2-40B4-BE49-F238E27FC236}">
                <a16:creationId xmlns:a16="http://schemas.microsoft.com/office/drawing/2014/main" id="{96B22A35-4D52-0344-959A-F154FB2190C9}"/>
              </a:ext>
            </a:extLst>
          </p:cNvPr>
          <p:cNvSpPr/>
          <p:nvPr/>
        </p:nvSpPr>
        <p:spPr>
          <a:xfrm>
            <a:off x="885518" y="4070055"/>
            <a:ext cx="1417653" cy="261610"/>
          </a:xfrm>
          <a:prstGeom prst="rect">
            <a:avLst/>
          </a:prstGeom>
        </p:spPr>
        <p:txBody>
          <a:bodyPr wrap="square">
            <a:spAutoFit/>
          </a:bodyPr>
          <a:lstStyle/>
          <a:p>
            <a:r>
              <a:rPr lang="en-US" sz="1100" b="1" dirty="0">
                <a:solidFill>
                  <a:schemeClr val="tx2"/>
                </a:solidFill>
                <a:latin typeface="Metropolis" pitchFamily="2" charset="77"/>
              </a:rPr>
              <a:t>100.64.112.1 /31</a:t>
            </a:r>
            <a:endParaRPr lang="en-GB" sz="1100" dirty="0"/>
          </a:p>
        </p:txBody>
      </p:sp>
      <p:sp>
        <p:nvSpPr>
          <p:cNvPr id="92" name="Rectangle 91">
            <a:extLst>
              <a:ext uri="{FF2B5EF4-FFF2-40B4-BE49-F238E27FC236}">
                <a16:creationId xmlns:a16="http://schemas.microsoft.com/office/drawing/2014/main" id="{69EB912E-DFFA-644A-A5DC-43875A0C7938}"/>
              </a:ext>
            </a:extLst>
          </p:cNvPr>
          <p:cNvSpPr/>
          <p:nvPr/>
        </p:nvSpPr>
        <p:spPr>
          <a:xfrm>
            <a:off x="691475" y="6058182"/>
            <a:ext cx="1008336" cy="261610"/>
          </a:xfrm>
          <a:prstGeom prst="rect">
            <a:avLst/>
          </a:prstGeom>
        </p:spPr>
        <p:txBody>
          <a:bodyPr wrap="square">
            <a:spAutoFit/>
          </a:bodyPr>
          <a:lstStyle/>
          <a:p>
            <a:r>
              <a:rPr lang="en-US" sz="1100" b="1" dirty="0">
                <a:solidFill>
                  <a:schemeClr val="tx2"/>
                </a:solidFill>
                <a:latin typeface="Metropolis" pitchFamily="2" charset="77"/>
              </a:rPr>
              <a:t>10.0.1.1 /24</a:t>
            </a:r>
            <a:endParaRPr lang="en-GB" sz="1100" dirty="0"/>
          </a:p>
        </p:txBody>
      </p:sp>
      <p:sp>
        <p:nvSpPr>
          <p:cNvPr id="93" name="Rectangle 92">
            <a:extLst>
              <a:ext uri="{FF2B5EF4-FFF2-40B4-BE49-F238E27FC236}">
                <a16:creationId xmlns:a16="http://schemas.microsoft.com/office/drawing/2014/main" id="{F9F7A5AA-1F10-3340-AB6B-82DA0DE04A54}"/>
              </a:ext>
            </a:extLst>
          </p:cNvPr>
          <p:cNvSpPr/>
          <p:nvPr/>
        </p:nvSpPr>
        <p:spPr>
          <a:xfrm>
            <a:off x="1583725" y="6198073"/>
            <a:ext cx="1008336" cy="261610"/>
          </a:xfrm>
          <a:prstGeom prst="rect">
            <a:avLst/>
          </a:prstGeom>
        </p:spPr>
        <p:txBody>
          <a:bodyPr wrap="square">
            <a:spAutoFit/>
          </a:bodyPr>
          <a:lstStyle/>
          <a:p>
            <a:r>
              <a:rPr lang="en-US" sz="1100" b="1" dirty="0">
                <a:solidFill>
                  <a:schemeClr val="tx2"/>
                </a:solidFill>
                <a:latin typeface="Metropolis" pitchFamily="2" charset="77"/>
              </a:rPr>
              <a:t>10.0.2.1 /24</a:t>
            </a:r>
            <a:endParaRPr lang="en-GB" sz="1100" dirty="0"/>
          </a:p>
        </p:txBody>
      </p:sp>
      <p:sp>
        <p:nvSpPr>
          <p:cNvPr id="94" name="Rectangle 93">
            <a:extLst>
              <a:ext uri="{FF2B5EF4-FFF2-40B4-BE49-F238E27FC236}">
                <a16:creationId xmlns:a16="http://schemas.microsoft.com/office/drawing/2014/main" id="{DBCAC970-D705-7A42-88E7-03EF6E4A8F89}"/>
              </a:ext>
            </a:extLst>
          </p:cNvPr>
          <p:cNvSpPr/>
          <p:nvPr/>
        </p:nvSpPr>
        <p:spPr>
          <a:xfrm>
            <a:off x="2438648" y="6091213"/>
            <a:ext cx="1008336" cy="261610"/>
          </a:xfrm>
          <a:prstGeom prst="rect">
            <a:avLst/>
          </a:prstGeom>
        </p:spPr>
        <p:txBody>
          <a:bodyPr wrap="square">
            <a:spAutoFit/>
          </a:bodyPr>
          <a:lstStyle/>
          <a:p>
            <a:r>
              <a:rPr lang="en-US" sz="1100" b="1" dirty="0">
                <a:solidFill>
                  <a:schemeClr val="tx2"/>
                </a:solidFill>
                <a:latin typeface="Metropolis" pitchFamily="2" charset="77"/>
              </a:rPr>
              <a:t>10.0.3.1 /24</a:t>
            </a:r>
            <a:endParaRPr lang="en-GB" sz="1100" dirty="0"/>
          </a:p>
        </p:txBody>
      </p:sp>
      <p:sp>
        <p:nvSpPr>
          <p:cNvPr id="95" name="Rectangle 94">
            <a:extLst>
              <a:ext uri="{FF2B5EF4-FFF2-40B4-BE49-F238E27FC236}">
                <a16:creationId xmlns:a16="http://schemas.microsoft.com/office/drawing/2014/main" id="{7EF601F6-6BA9-2A4C-8A8A-DBDBE16D0F18}"/>
              </a:ext>
            </a:extLst>
          </p:cNvPr>
          <p:cNvSpPr/>
          <p:nvPr/>
        </p:nvSpPr>
        <p:spPr>
          <a:xfrm>
            <a:off x="2324684" y="3222271"/>
            <a:ext cx="1235674" cy="261610"/>
          </a:xfrm>
          <a:prstGeom prst="rect">
            <a:avLst/>
          </a:prstGeom>
        </p:spPr>
        <p:txBody>
          <a:bodyPr wrap="square">
            <a:spAutoFit/>
          </a:bodyPr>
          <a:lstStyle/>
          <a:p>
            <a:r>
              <a:rPr lang="en-US" sz="1100" b="1" dirty="0">
                <a:solidFill>
                  <a:schemeClr val="tx2"/>
                </a:solidFill>
                <a:latin typeface="Metropolis" pitchFamily="2" charset="77"/>
              </a:rPr>
              <a:t>172.16.10.1 /24</a:t>
            </a:r>
            <a:endParaRPr lang="en-GB" sz="1100" dirty="0"/>
          </a:p>
        </p:txBody>
      </p:sp>
      <p:sp>
        <p:nvSpPr>
          <p:cNvPr id="96" name="Freeform 95">
            <a:extLst>
              <a:ext uri="{FF2B5EF4-FFF2-40B4-BE49-F238E27FC236}">
                <a16:creationId xmlns:a16="http://schemas.microsoft.com/office/drawing/2014/main" id="{B00D813E-3C74-944E-9782-C6C549DF501E}"/>
              </a:ext>
            </a:extLst>
          </p:cNvPr>
          <p:cNvSpPr/>
          <p:nvPr/>
        </p:nvSpPr>
        <p:spPr>
          <a:xfrm flipH="1">
            <a:off x="2353384" y="1340257"/>
            <a:ext cx="65943" cy="555942"/>
          </a:xfrm>
          <a:custGeom>
            <a:avLst/>
            <a:gdLst>
              <a:gd name="connsiteX0" fmla="*/ 2587 w 2587"/>
              <a:gd name="connsiteY0" fmla="*/ 726141 h 726141"/>
              <a:gd name="connsiteX1" fmla="*/ 2587 w 2587"/>
              <a:gd name="connsiteY1" fmla="*/ 0 h 726141"/>
            </a:gdLst>
            <a:ahLst/>
            <a:cxnLst>
              <a:cxn ang="0">
                <a:pos x="connsiteX0" y="connsiteY0"/>
              </a:cxn>
              <a:cxn ang="0">
                <a:pos x="connsiteX1" y="connsiteY1"/>
              </a:cxn>
            </a:cxnLst>
            <a:rect l="l" t="t" r="r" b="b"/>
            <a:pathLst>
              <a:path w="2587" h="726141">
                <a:moveTo>
                  <a:pt x="2587" y="726141"/>
                </a:moveTo>
                <a:cubicBezTo>
                  <a:pt x="346" y="425823"/>
                  <a:pt x="-1895" y="125506"/>
                  <a:pt x="2587" y="0"/>
                </a:cubicBezTo>
              </a:path>
            </a:pathLst>
          </a:custGeom>
          <a:noFill/>
          <a:ln w="38100">
            <a:solidFill>
              <a:srgbClr val="820024"/>
            </a:solidFill>
            <a:headEnd type="stealth" w="lg" len="lg"/>
            <a:tailEnd type="stealth"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97" name="Rectangle 96">
            <a:extLst>
              <a:ext uri="{FF2B5EF4-FFF2-40B4-BE49-F238E27FC236}">
                <a16:creationId xmlns:a16="http://schemas.microsoft.com/office/drawing/2014/main" id="{739174EA-5A1D-8849-B021-FBD8937BA9C2}"/>
              </a:ext>
            </a:extLst>
          </p:cNvPr>
          <p:cNvSpPr/>
          <p:nvPr/>
        </p:nvSpPr>
        <p:spPr>
          <a:xfrm>
            <a:off x="2555027" y="1440218"/>
            <a:ext cx="861706" cy="307777"/>
          </a:xfrm>
          <a:prstGeom prst="rect">
            <a:avLst/>
          </a:prstGeom>
        </p:spPr>
        <p:txBody>
          <a:bodyPr wrap="square">
            <a:spAutoFit/>
          </a:bodyPr>
          <a:lstStyle/>
          <a:p>
            <a:r>
              <a:rPr lang="en-US" sz="1400" b="1" dirty="0" err="1">
                <a:solidFill>
                  <a:schemeClr val="tx2"/>
                </a:solidFill>
                <a:latin typeface="Metropolis" pitchFamily="2" charset="77"/>
              </a:rPr>
              <a:t>eBGP</a:t>
            </a:r>
            <a:endParaRPr lang="en-GB" sz="1400" dirty="0"/>
          </a:p>
        </p:txBody>
      </p:sp>
      <p:grpSp>
        <p:nvGrpSpPr>
          <p:cNvPr id="98" name="Group 97">
            <a:extLst>
              <a:ext uri="{FF2B5EF4-FFF2-40B4-BE49-F238E27FC236}">
                <a16:creationId xmlns:a16="http://schemas.microsoft.com/office/drawing/2014/main" id="{A7D41B98-0533-D540-B836-934657BA77AA}"/>
              </a:ext>
            </a:extLst>
          </p:cNvPr>
          <p:cNvGrpSpPr/>
          <p:nvPr/>
        </p:nvGrpSpPr>
        <p:grpSpPr>
          <a:xfrm>
            <a:off x="1829581" y="3203572"/>
            <a:ext cx="540000" cy="540000"/>
            <a:chOff x="7736620" y="7009631"/>
            <a:chExt cx="4501800" cy="4503600"/>
          </a:xfrm>
          <a:solidFill>
            <a:schemeClr val="accent6"/>
          </a:solidFill>
        </p:grpSpPr>
        <p:sp>
          <p:nvSpPr>
            <p:cNvPr id="99" name="Freeform: Shape 1">
              <a:extLst>
                <a:ext uri="{FF2B5EF4-FFF2-40B4-BE49-F238E27FC236}">
                  <a16:creationId xmlns:a16="http://schemas.microsoft.com/office/drawing/2014/main" id="{8E8309C7-FEAC-474A-8F0C-95E2B3DBB4FB}"/>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0" name="Freeform: Shape 2">
              <a:extLst>
                <a:ext uri="{FF2B5EF4-FFF2-40B4-BE49-F238E27FC236}">
                  <a16:creationId xmlns:a16="http://schemas.microsoft.com/office/drawing/2014/main" id="{D5A27BAD-080B-AA4E-98AF-E4A725266727}"/>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1" name="Freeform: Shape 3">
              <a:extLst>
                <a:ext uri="{FF2B5EF4-FFF2-40B4-BE49-F238E27FC236}">
                  <a16:creationId xmlns:a16="http://schemas.microsoft.com/office/drawing/2014/main" id="{9CCEA4C6-62FC-F849-92A4-80B213164A27}"/>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2" name="Freeform: Shape 4">
              <a:extLst>
                <a:ext uri="{FF2B5EF4-FFF2-40B4-BE49-F238E27FC236}">
                  <a16:creationId xmlns:a16="http://schemas.microsoft.com/office/drawing/2014/main" id="{1337A5E3-C2B7-414C-A747-56F9A03CECC6}"/>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3" name="Freeform: Shape 5">
              <a:extLst>
                <a:ext uri="{FF2B5EF4-FFF2-40B4-BE49-F238E27FC236}">
                  <a16:creationId xmlns:a16="http://schemas.microsoft.com/office/drawing/2014/main" id="{511D78F1-9CC7-B04E-B37A-D1C9623141F5}"/>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cxnSp>
        <p:nvCxnSpPr>
          <p:cNvPr id="104" name="Straight Connector 103">
            <a:extLst>
              <a:ext uri="{FF2B5EF4-FFF2-40B4-BE49-F238E27FC236}">
                <a16:creationId xmlns:a16="http://schemas.microsoft.com/office/drawing/2014/main" id="{58C1E989-7567-6B4F-91C4-79AE6A744AD7}"/>
              </a:ext>
            </a:extLst>
          </p:cNvPr>
          <p:cNvCxnSpPr>
            <a:cxnSpLocks/>
            <a:stCxn id="99" idx="0"/>
            <a:endCxn id="54" idx="2"/>
          </p:cNvCxnSpPr>
          <p:nvPr/>
        </p:nvCxnSpPr>
        <p:spPr bwMode="gray">
          <a:xfrm flipV="1">
            <a:off x="2099581" y="2514900"/>
            <a:ext cx="4943" cy="688672"/>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105" name="Group 104">
            <a:extLst>
              <a:ext uri="{FF2B5EF4-FFF2-40B4-BE49-F238E27FC236}">
                <a16:creationId xmlns:a16="http://schemas.microsoft.com/office/drawing/2014/main" id="{8B7ADCAB-A626-D348-BDC9-A9AE55545703}"/>
              </a:ext>
            </a:extLst>
          </p:cNvPr>
          <p:cNvGrpSpPr/>
          <p:nvPr/>
        </p:nvGrpSpPr>
        <p:grpSpPr>
          <a:xfrm>
            <a:off x="1828621" y="4250158"/>
            <a:ext cx="540000" cy="540000"/>
            <a:chOff x="7736620" y="7009631"/>
            <a:chExt cx="4501800" cy="4503600"/>
          </a:xfrm>
          <a:solidFill>
            <a:schemeClr val="accent4"/>
          </a:solidFill>
        </p:grpSpPr>
        <p:sp>
          <p:nvSpPr>
            <p:cNvPr id="106" name="Freeform: Shape 1">
              <a:extLst>
                <a:ext uri="{FF2B5EF4-FFF2-40B4-BE49-F238E27FC236}">
                  <a16:creationId xmlns:a16="http://schemas.microsoft.com/office/drawing/2014/main" id="{564481D3-A267-2F4B-9A00-D58C939874DB}"/>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7" name="Freeform: Shape 2">
              <a:extLst>
                <a:ext uri="{FF2B5EF4-FFF2-40B4-BE49-F238E27FC236}">
                  <a16:creationId xmlns:a16="http://schemas.microsoft.com/office/drawing/2014/main" id="{B4E3F05F-7751-5049-B226-86D1D29D3079}"/>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8" name="Freeform: Shape 3">
              <a:extLst>
                <a:ext uri="{FF2B5EF4-FFF2-40B4-BE49-F238E27FC236}">
                  <a16:creationId xmlns:a16="http://schemas.microsoft.com/office/drawing/2014/main" id="{81FEBC7E-3DCF-1847-8AAC-B8102D79850A}"/>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9" name="Freeform: Shape 4">
              <a:extLst>
                <a:ext uri="{FF2B5EF4-FFF2-40B4-BE49-F238E27FC236}">
                  <a16:creationId xmlns:a16="http://schemas.microsoft.com/office/drawing/2014/main" id="{E492F33E-9D24-4346-880A-73B0BA6CF051}"/>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10" name="Freeform: Shape 5">
              <a:extLst>
                <a:ext uri="{FF2B5EF4-FFF2-40B4-BE49-F238E27FC236}">
                  <a16:creationId xmlns:a16="http://schemas.microsoft.com/office/drawing/2014/main" id="{148CD95F-05D4-0A44-BF32-FC7213E6799B}"/>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cxnSp>
        <p:nvCxnSpPr>
          <p:cNvPr id="111" name="Straight Connector 110">
            <a:extLst>
              <a:ext uri="{FF2B5EF4-FFF2-40B4-BE49-F238E27FC236}">
                <a16:creationId xmlns:a16="http://schemas.microsoft.com/office/drawing/2014/main" id="{A5ADEAE8-4867-094F-A173-A997717FCD91}"/>
              </a:ext>
            </a:extLst>
          </p:cNvPr>
          <p:cNvCxnSpPr>
            <a:cxnSpLocks/>
            <a:stCxn id="60" idx="0"/>
            <a:endCxn id="106" idx="2"/>
          </p:cNvCxnSpPr>
          <p:nvPr/>
        </p:nvCxnSpPr>
        <p:spPr bwMode="gray">
          <a:xfrm flipV="1">
            <a:off x="2097491" y="4790158"/>
            <a:ext cx="1130" cy="489256"/>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12" name="Rectangle 111">
            <a:extLst>
              <a:ext uri="{FF2B5EF4-FFF2-40B4-BE49-F238E27FC236}">
                <a16:creationId xmlns:a16="http://schemas.microsoft.com/office/drawing/2014/main" id="{47B352D8-92AC-A040-AF12-4F6E20C6C741}"/>
              </a:ext>
            </a:extLst>
          </p:cNvPr>
          <p:cNvSpPr/>
          <p:nvPr/>
        </p:nvSpPr>
        <p:spPr>
          <a:xfrm>
            <a:off x="1059579" y="3313961"/>
            <a:ext cx="861706" cy="338554"/>
          </a:xfrm>
          <a:prstGeom prst="rect">
            <a:avLst/>
          </a:prstGeom>
        </p:spPr>
        <p:txBody>
          <a:bodyPr wrap="square">
            <a:spAutoFit/>
          </a:bodyPr>
          <a:lstStyle/>
          <a:p>
            <a:r>
              <a:rPr lang="en-US" sz="1600" b="1" dirty="0">
                <a:solidFill>
                  <a:schemeClr val="tx2"/>
                </a:solidFill>
                <a:latin typeface="Metropolis" pitchFamily="2" charset="77"/>
              </a:rPr>
              <a:t>T0 DR</a:t>
            </a:r>
            <a:endParaRPr lang="en-GB" sz="1600" dirty="0"/>
          </a:p>
        </p:txBody>
      </p:sp>
      <p:sp>
        <p:nvSpPr>
          <p:cNvPr id="113" name="Rectangle 112">
            <a:extLst>
              <a:ext uri="{FF2B5EF4-FFF2-40B4-BE49-F238E27FC236}">
                <a16:creationId xmlns:a16="http://schemas.microsoft.com/office/drawing/2014/main" id="{FF854637-CA1B-F145-964F-DEAB14E33F78}"/>
              </a:ext>
            </a:extLst>
          </p:cNvPr>
          <p:cNvSpPr/>
          <p:nvPr/>
        </p:nvSpPr>
        <p:spPr>
          <a:xfrm>
            <a:off x="147622" y="2659266"/>
            <a:ext cx="3321529" cy="276999"/>
          </a:xfrm>
          <a:prstGeom prst="rect">
            <a:avLst/>
          </a:prstGeom>
        </p:spPr>
        <p:txBody>
          <a:bodyPr wrap="square">
            <a:spAutoFit/>
          </a:bodyPr>
          <a:lstStyle/>
          <a:p>
            <a:r>
              <a:rPr lang="en-US" sz="1200" b="1" dirty="0">
                <a:solidFill>
                  <a:schemeClr val="tx2"/>
                </a:solidFill>
                <a:latin typeface="Metropolis" pitchFamily="2" charset="77"/>
              </a:rPr>
              <a:t>Intra Transit Tier Link LS (GENEVE)</a:t>
            </a:r>
            <a:endParaRPr lang="en-GB" sz="1200" dirty="0"/>
          </a:p>
        </p:txBody>
      </p:sp>
      <p:sp>
        <p:nvSpPr>
          <p:cNvPr id="114" name="Rectangle 113">
            <a:extLst>
              <a:ext uri="{FF2B5EF4-FFF2-40B4-BE49-F238E27FC236}">
                <a16:creationId xmlns:a16="http://schemas.microsoft.com/office/drawing/2014/main" id="{C51A214A-F25D-234A-9ECA-DECED3A1B12A}"/>
              </a:ext>
            </a:extLst>
          </p:cNvPr>
          <p:cNvSpPr/>
          <p:nvPr/>
        </p:nvSpPr>
        <p:spPr>
          <a:xfrm>
            <a:off x="826243" y="2450525"/>
            <a:ext cx="1417653" cy="261610"/>
          </a:xfrm>
          <a:prstGeom prst="rect">
            <a:avLst/>
          </a:prstGeom>
        </p:spPr>
        <p:txBody>
          <a:bodyPr wrap="square">
            <a:spAutoFit/>
          </a:bodyPr>
          <a:lstStyle/>
          <a:p>
            <a:r>
              <a:rPr lang="en-US" sz="1100" b="1" dirty="0">
                <a:solidFill>
                  <a:schemeClr val="tx2"/>
                </a:solidFill>
                <a:latin typeface="Metropolis" pitchFamily="2" charset="77"/>
              </a:rPr>
              <a:t>169.254.0.2 /28</a:t>
            </a:r>
            <a:endParaRPr lang="en-GB" sz="1100" dirty="0"/>
          </a:p>
        </p:txBody>
      </p:sp>
      <p:sp>
        <p:nvSpPr>
          <p:cNvPr id="115" name="Rectangle 114">
            <a:extLst>
              <a:ext uri="{FF2B5EF4-FFF2-40B4-BE49-F238E27FC236}">
                <a16:creationId xmlns:a16="http://schemas.microsoft.com/office/drawing/2014/main" id="{33E22820-1A13-9B43-A4CC-B539C7C37B50}"/>
              </a:ext>
            </a:extLst>
          </p:cNvPr>
          <p:cNvSpPr/>
          <p:nvPr/>
        </p:nvSpPr>
        <p:spPr>
          <a:xfrm>
            <a:off x="803748" y="3054367"/>
            <a:ext cx="1417653" cy="261610"/>
          </a:xfrm>
          <a:prstGeom prst="rect">
            <a:avLst/>
          </a:prstGeom>
        </p:spPr>
        <p:txBody>
          <a:bodyPr wrap="square">
            <a:spAutoFit/>
          </a:bodyPr>
          <a:lstStyle/>
          <a:p>
            <a:r>
              <a:rPr lang="en-US" sz="1100" b="1" dirty="0">
                <a:solidFill>
                  <a:schemeClr val="tx2"/>
                </a:solidFill>
                <a:latin typeface="Metropolis" pitchFamily="2" charset="77"/>
              </a:rPr>
              <a:t>169.254.0.1 /28</a:t>
            </a:r>
            <a:endParaRPr lang="en-GB" sz="1100" dirty="0"/>
          </a:p>
        </p:txBody>
      </p:sp>
      <p:sp>
        <p:nvSpPr>
          <p:cNvPr id="116" name="Rectangle 115">
            <a:extLst>
              <a:ext uri="{FF2B5EF4-FFF2-40B4-BE49-F238E27FC236}">
                <a16:creationId xmlns:a16="http://schemas.microsoft.com/office/drawing/2014/main" id="{1CF2E08E-A8C4-124B-B45C-60B4DB3678DE}"/>
              </a:ext>
            </a:extLst>
          </p:cNvPr>
          <p:cNvSpPr/>
          <p:nvPr/>
        </p:nvSpPr>
        <p:spPr>
          <a:xfrm>
            <a:off x="138896" y="4894800"/>
            <a:ext cx="2974461" cy="276999"/>
          </a:xfrm>
          <a:prstGeom prst="rect">
            <a:avLst/>
          </a:prstGeom>
        </p:spPr>
        <p:txBody>
          <a:bodyPr wrap="square">
            <a:spAutoFit/>
          </a:bodyPr>
          <a:lstStyle/>
          <a:p>
            <a:r>
              <a:rPr lang="en-US" sz="1200" b="1" dirty="0">
                <a:solidFill>
                  <a:schemeClr val="tx2"/>
                </a:solidFill>
                <a:latin typeface="Metropolis" pitchFamily="2" charset="77"/>
              </a:rPr>
              <a:t>Intra Transit Tier Link LS (GENEVE)</a:t>
            </a:r>
            <a:endParaRPr lang="en-GB" sz="1200" dirty="0"/>
          </a:p>
        </p:txBody>
      </p:sp>
      <p:sp>
        <p:nvSpPr>
          <p:cNvPr id="117" name="Rectangle 116">
            <a:extLst>
              <a:ext uri="{FF2B5EF4-FFF2-40B4-BE49-F238E27FC236}">
                <a16:creationId xmlns:a16="http://schemas.microsoft.com/office/drawing/2014/main" id="{BC6A4BBD-702D-0243-BCF0-6A37E1248BA2}"/>
              </a:ext>
            </a:extLst>
          </p:cNvPr>
          <p:cNvSpPr/>
          <p:nvPr/>
        </p:nvSpPr>
        <p:spPr>
          <a:xfrm>
            <a:off x="914256" y="4743857"/>
            <a:ext cx="1417653" cy="261610"/>
          </a:xfrm>
          <a:prstGeom prst="rect">
            <a:avLst/>
          </a:prstGeom>
        </p:spPr>
        <p:txBody>
          <a:bodyPr wrap="square">
            <a:spAutoFit/>
          </a:bodyPr>
          <a:lstStyle/>
          <a:p>
            <a:r>
              <a:rPr lang="en-US" sz="1100" b="1" dirty="0">
                <a:solidFill>
                  <a:schemeClr val="tx2"/>
                </a:solidFill>
                <a:latin typeface="Metropolis" pitchFamily="2" charset="77"/>
              </a:rPr>
              <a:t>169.254.0.2 /28</a:t>
            </a:r>
            <a:endParaRPr lang="en-GB" sz="1100" dirty="0"/>
          </a:p>
        </p:txBody>
      </p:sp>
      <p:sp>
        <p:nvSpPr>
          <p:cNvPr id="118" name="Rectangle 117">
            <a:extLst>
              <a:ext uri="{FF2B5EF4-FFF2-40B4-BE49-F238E27FC236}">
                <a16:creationId xmlns:a16="http://schemas.microsoft.com/office/drawing/2014/main" id="{274C3B17-9E7C-6A47-BEEA-677F675FA5A1}"/>
              </a:ext>
            </a:extLst>
          </p:cNvPr>
          <p:cNvSpPr/>
          <p:nvPr/>
        </p:nvSpPr>
        <p:spPr>
          <a:xfrm>
            <a:off x="907031" y="5092735"/>
            <a:ext cx="1417653" cy="261610"/>
          </a:xfrm>
          <a:prstGeom prst="rect">
            <a:avLst/>
          </a:prstGeom>
        </p:spPr>
        <p:txBody>
          <a:bodyPr wrap="square">
            <a:spAutoFit/>
          </a:bodyPr>
          <a:lstStyle/>
          <a:p>
            <a:r>
              <a:rPr lang="en-US" sz="1100" b="1" dirty="0">
                <a:solidFill>
                  <a:schemeClr val="tx2"/>
                </a:solidFill>
                <a:latin typeface="Metropolis" pitchFamily="2" charset="77"/>
              </a:rPr>
              <a:t>169.254.0.1 /28</a:t>
            </a:r>
            <a:endParaRPr lang="en-GB" sz="1100" dirty="0"/>
          </a:p>
        </p:txBody>
      </p:sp>
      <p:pic>
        <p:nvPicPr>
          <p:cNvPr id="5" name="Picture 4">
            <a:extLst>
              <a:ext uri="{FF2B5EF4-FFF2-40B4-BE49-F238E27FC236}">
                <a16:creationId xmlns:a16="http://schemas.microsoft.com/office/drawing/2014/main" id="{D644B46E-9628-9E48-BC80-07E62D066063}"/>
              </a:ext>
            </a:extLst>
          </p:cNvPr>
          <p:cNvPicPr>
            <a:picLocks noChangeAspect="1"/>
          </p:cNvPicPr>
          <p:nvPr/>
        </p:nvPicPr>
        <p:blipFill>
          <a:blip r:embed="rId3"/>
          <a:stretch>
            <a:fillRect/>
          </a:stretch>
        </p:blipFill>
        <p:spPr>
          <a:xfrm>
            <a:off x="4179996" y="1349807"/>
            <a:ext cx="6248400" cy="4813300"/>
          </a:xfrm>
          <a:prstGeom prst="rect">
            <a:avLst/>
          </a:prstGeom>
        </p:spPr>
      </p:pic>
      <p:sp>
        <p:nvSpPr>
          <p:cNvPr id="127" name="Rectangle 126">
            <a:extLst>
              <a:ext uri="{FF2B5EF4-FFF2-40B4-BE49-F238E27FC236}">
                <a16:creationId xmlns:a16="http://schemas.microsoft.com/office/drawing/2014/main" id="{6090E7B2-8FEE-BB45-B8E3-1CFE3ABCEEBF}"/>
              </a:ext>
            </a:extLst>
          </p:cNvPr>
          <p:cNvSpPr/>
          <p:nvPr/>
        </p:nvSpPr>
        <p:spPr>
          <a:xfrm>
            <a:off x="4179996" y="978810"/>
            <a:ext cx="3385213" cy="400110"/>
          </a:xfrm>
          <a:prstGeom prst="rect">
            <a:avLst/>
          </a:prstGeom>
        </p:spPr>
        <p:txBody>
          <a:bodyPr wrap="square">
            <a:spAutoFit/>
          </a:bodyPr>
          <a:lstStyle/>
          <a:p>
            <a:r>
              <a:rPr lang="en-US" sz="2000" b="1" dirty="0">
                <a:solidFill>
                  <a:schemeClr val="tx2"/>
                </a:solidFill>
                <a:latin typeface="Metropolis" pitchFamily="2" charset="77"/>
              </a:rPr>
              <a:t>Tier 1 Configuration</a:t>
            </a:r>
            <a:endParaRPr lang="en-GB" sz="2000" dirty="0"/>
          </a:p>
        </p:txBody>
      </p:sp>
      <p:sp>
        <p:nvSpPr>
          <p:cNvPr id="128" name="Rectangle 127">
            <a:extLst>
              <a:ext uri="{FF2B5EF4-FFF2-40B4-BE49-F238E27FC236}">
                <a16:creationId xmlns:a16="http://schemas.microsoft.com/office/drawing/2014/main" id="{B94B4678-0755-A84B-BCBD-1CD13815EC7D}"/>
              </a:ext>
            </a:extLst>
          </p:cNvPr>
          <p:cNvSpPr/>
          <p:nvPr/>
        </p:nvSpPr>
        <p:spPr>
          <a:xfrm>
            <a:off x="4544534" y="3843774"/>
            <a:ext cx="4310100" cy="583397"/>
          </a:xfrm>
          <a:prstGeom prst="rect">
            <a:avLst/>
          </a:prstGeom>
          <a:noFill/>
          <a:ln w="19050">
            <a:solidFill>
              <a:srgbClr val="0070C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pic>
        <p:nvPicPr>
          <p:cNvPr id="6" name="Picture 5">
            <a:extLst>
              <a:ext uri="{FF2B5EF4-FFF2-40B4-BE49-F238E27FC236}">
                <a16:creationId xmlns:a16="http://schemas.microsoft.com/office/drawing/2014/main" id="{D4A4F419-BA38-B048-A199-7E46A9B21221}"/>
              </a:ext>
            </a:extLst>
          </p:cNvPr>
          <p:cNvPicPr>
            <a:picLocks noChangeAspect="1"/>
          </p:cNvPicPr>
          <p:nvPr/>
        </p:nvPicPr>
        <p:blipFill>
          <a:blip r:embed="rId4"/>
          <a:stretch>
            <a:fillRect/>
          </a:stretch>
        </p:blipFill>
        <p:spPr>
          <a:xfrm>
            <a:off x="4243109" y="958089"/>
            <a:ext cx="5612450" cy="5378133"/>
          </a:xfrm>
          <a:prstGeom prst="rect">
            <a:avLst/>
          </a:prstGeom>
        </p:spPr>
      </p:pic>
      <p:sp>
        <p:nvSpPr>
          <p:cNvPr id="134" name="Rectangle 133">
            <a:extLst>
              <a:ext uri="{FF2B5EF4-FFF2-40B4-BE49-F238E27FC236}">
                <a16:creationId xmlns:a16="http://schemas.microsoft.com/office/drawing/2014/main" id="{BDFD47DC-89C8-8141-A70A-9374CAB36829}"/>
              </a:ext>
            </a:extLst>
          </p:cNvPr>
          <p:cNvSpPr/>
          <p:nvPr/>
        </p:nvSpPr>
        <p:spPr>
          <a:xfrm>
            <a:off x="4264729" y="3930331"/>
            <a:ext cx="5569209" cy="583397"/>
          </a:xfrm>
          <a:prstGeom prst="rect">
            <a:avLst/>
          </a:prstGeom>
          <a:noFill/>
          <a:ln w="19050">
            <a:solidFill>
              <a:srgbClr val="0070C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sp>
        <p:nvSpPr>
          <p:cNvPr id="70" name="Rectangle 69">
            <a:extLst>
              <a:ext uri="{FF2B5EF4-FFF2-40B4-BE49-F238E27FC236}">
                <a16:creationId xmlns:a16="http://schemas.microsoft.com/office/drawing/2014/main" id="{E5DD03AD-4FF7-6544-BCBC-1241EE142EFF}"/>
              </a:ext>
            </a:extLst>
          </p:cNvPr>
          <p:cNvSpPr/>
          <p:nvPr/>
        </p:nvSpPr>
        <p:spPr>
          <a:xfrm>
            <a:off x="1095530" y="4365618"/>
            <a:ext cx="861706" cy="338554"/>
          </a:xfrm>
          <a:prstGeom prst="rect">
            <a:avLst/>
          </a:prstGeom>
        </p:spPr>
        <p:txBody>
          <a:bodyPr wrap="square">
            <a:spAutoFit/>
          </a:bodyPr>
          <a:lstStyle/>
          <a:p>
            <a:r>
              <a:rPr lang="en-US" sz="1600" b="1" dirty="0">
                <a:solidFill>
                  <a:schemeClr val="tx2"/>
                </a:solidFill>
                <a:latin typeface="Metropolis" pitchFamily="2" charset="77"/>
              </a:rPr>
              <a:t>T1 SR</a:t>
            </a:r>
            <a:endParaRPr lang="en-GB" sz="1600" dirty="0"/>
          </a:p>
        </p:txBody>
      </p:sp>
    </p:spTree>
    <p:extLst>
      <p:ext uri="{BB962C8B-B14F-4D97-AF65-F5344CB8AC3E}">
        <p14:creationId xmlns:p14="http://schemas.microsoft.com/office/powerpoint/2010/main" val="247861180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127"/>
                                        </p:tgtEl>
                                        <p:attrNameLst>
                                          <p:attrName>style.visibility</p:attrName>
                                        </p:attrNameLst>
                                      </p:cBhvr>
                                      <p:to>
                                        <p:strVal val="visible"/>
                                      </p:to>
                                    </p:set>
                                    <p:anim calcmode="lin" valueType="num">
                                      <p:cBhvr additive="base">
                                        <p:cTn id="11" dur="500" fill="hold"/>
                                        <p:tgtEl>
                                          <p:spTgt spid="127"/>
                                        </p:tgtEl>
                                        <p:attrNameLst>
                                          <p:attrName>ppt_x</p:attrName>
                                        </p:attrNameLst>
                                      </p:cBhvr>
                                      <p:tavLst>
                                        <p:tav tm="0">
                                          <p:val>
                                            <p:strVal val="#ppt_x"/>
                                          </p:val>
                                        </p:tav>
                                        <p:tav tm="100000">
                                          <p:val>
                                            <p:strVal val="#ppt_x"/>
                                          </p:val>
                                        </p:tav>
                                      </p:tavLst>
                                    </p:anim>
                                    <p:anim calcmode="lin" valueType="num">
                                      <p:cBhvr additive="base">
                                        <p:cTn id="12" dur="500" fill="hold"/>
                                        <p:tgtEl>
                                          <p:spTgt spid="127"/>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grpId="0" nodeType="clickEffect">
                                  <p:stCondLst>
                                    <p:cond delay="0"/>
                                  </p:stCondLst>
                                  <p:childTnLst>
                                    <p:set>
                                      <p:cBhvr>
                                        <p:cTn id="16" dur="1" fill="hold">
                                          <p:stCondLst>
                                            <p:cond delay="0"/>
                                          </p:stCondLst>
                                        </p:cTn>
                                        <p:tgtEl>
                                          <p:spTgt spid="128"/>
                                        </p:tgtEl>
                                        <p:attrNameLst>
                                          <p:attrName>style.visibility</p:attrName>
                                        </p:attrNameLst>
                                      </p:cBhvr>
                                      <p:to>
                                        <p:strVal val="visible"/>
                                      </p:to>
                                    </p:set>
                                    <p:anim calcmode="lin" valueType="num">
                                      <p:cBhvr additive="base">
                                        <p:cTn id="17" dur="500" fill="hold"/>
                                        <p:tgtEl>
                                          <p:spTgt spid="128"/>
                                        </p:tgtEl>
                                        <p:attrNameLst>
                                          <p:attrName>ppt_x</p:attrName>
                                        </p:attrNameLst>
                                      </p:cBhvr>
                                      <p:tavLst>
                                        <p:tav tm="0">
                                          <p:val>
                                            <p:strVal val="#ppt_x"/>
                                          </p:val>
                                        </p:tav>
                                        <p:tav tm="100000">
                                          <p:val>
                                            <p:strVal val="#ppt_x"/>
                                          </p:val>
                                        </p:tav>
                                      </p:tavLst>
                                    </p:anim>
                                    <p:anim calcmode="lin" valueType="num">
                                      <p:cBhvr additive="base">
                                        <p:cTn id="18" dur="500" fill="hold"/>
                                        <p:tgtEl>
                                          <p:spTgt spid="128"/>
                                        </p:tgtEl>
                                        <p:attrNameLst>
                                          <p:attrName>ppt_y</p:attrName>
                                        </p:attrNameLst>
                                      </p:cBhvr>
                                      <p:tavLst>
                                        <p:tav tm="0">
                                          <p:val>
                                            <p:strVal val="1+#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4" fill="hold" nodeType="clickEffect">
                                  <p:stCondLst>
                                    <p:cond delay="0"/>
                                  </p:stCondLst>
                                  <p:childTnLst>
                                    <p:set>
                                      <p:cBhvr>
                                        <p:cTn id="22" dur="1" fill="hold">
                                          <p:stCondLst>
                                            <p:cond delay="0"/>
                                          </p:stCondLst>
                                        </p:cTn>
                                        <p:tgtEl>
                                          <p:spTgt spid="6"/>
                                        </p:tgtEl>
                                        <p:attrNameLst>
                                          <p:attrName>style.visibility</p:attrName>
                                        </p:attrNameLst>
                                      </p:cBhvr>
                                      <p:to>
                                        <p:strVal val="visible"/>
                                      </p:to>
                                    </p:set>
                                    <p:anim calcmode="lin" valueType="num">
                                      <p:cBhvr additive="base">
                                        <p:cTn id="23" dur="500" fill="hold"/>
                                        <p:tgtEl>
                                          <p:spTgt spid="6"/>
                                        </p:tgtEl>
                                        <p:attrNameLst>
                                          <p:attrName>ppt_x</p:attrName>
                                        </p:attrNameLst>
                                      </p:cBhvr>
                                      <p:tavLst>
                                        <p:tav tm="0">
                                          <p:val>
                                            <p:strVal val="#ppt_x"/>
                                          </p:val>
                                        </p:tav>
                                        <p:tav tm="100000">
                                          <p:val>
                                            <p:strVal val="#ppt_x"/>
                                          </p:val>
                                        </p:tav>
                                      </p:tavLst>
                                    </p:anim>
                                    <p:anim calcmode="lin" valueType="num">
                                      <p:cBhvr additive="base">
                                        <p:cTn id="24" dur="500" fill="hold"/>
                                        <p:tgtEl>
                                          <p:spTgt spid="6"/>
                                        </p:tgtEl>
                                        <p:attrNameLst>
                                          <p:attrName>ppt_y</p:attrName>
                                        </p:attrNameLst>
                                      </p:cBhvr>
                                      <p:tavLst>
                                        <p:tav tm="0">
                                          <p:val>
                                            <p:strVal val="1+#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4" fill="hold" grpId="0" nodeType="clickEffect">
                                  <p:stCondLst>
                                    <p:cond delay="0"/>
                                  </p:stCondLst>
                                  <p:childTnLst>
                                    <p:set>
                                      <p:cBhvr>
                                        <p:cTn id="28" dur="1" fill="hold">
                                          <p:stCondLst>
                                            <p:cond delay="0"/>
                                          </p:stCondLst>
                                        </p:cTn>
                                        <p:tgtEl>
                                          <p:spTgt spid="134"/>
                                        </p:tgtEl>
                                        <p:attrNameLst>
                                          <p:attrName>style.visibility</p:attrName>
                                        </p:attrNameLst>
                                      </p:cBhvr>
                                      <p:to>
                                        <p:strVal val="visible"/>
                                      </p:to>
                                    </p:set>
                                    <p:anim calcmode="lin" valueType="num">
                                      <p:cBhvr additive="base">
                                        <p:cTn id="29" dur="500" fill="hold"/>
                                        <p:tgtEl>
                                          <p:spTgt spid="134"/>
                                        </p:tgtEl>
                                        <p:attrNameLst>
                                          <p:attrName>ppt_x</p:attrName>
                                        </p:attrNameLst>
                                      </p:cBhvr>
                                      <p:tavLst>
                                        <p:tav tm="0">
                                          <p:val>
                                            <p:strVal val="#ppt_x"/>
                                          </p:val>
                                        </p:tav>
                                        <p:tav tm="100000">
                                          <p:val>
                                            <p:strVal val="#ppt_x"/>
                                          </p:val>
                                        </p:tav>
                                      </p:tavLst>
                                    </p:anim>
                                    <p:anim calcmode="lin" valueType="num">
                                      <p:cBhvr additive="base">
                                        <p:cTn id="30" dur="500" fill="hold"/>
                                        <p:tgtEl>
                                          <p:spTgt spid="13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7" grpId="0"/>
      <p:bldP spid="128" grpId="0" animBg="1"/>
      <p:bldP spid="134" grpId="0" animBg="1"/>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AE6F6858-40C5-4D43-AF01-4311A9E835C9}"/>
              </a:ext>
            </a:extLst>
          </p:cNvPr>
          <p:cNvSpPr>
            <a:spLocks noGrp="1"/>
          </p:cNvSpPr>
          <p:nvPr>
            <p:ph type="title"/>
          </p:nvPr>
        </p:nvSpPr>
        <p:spPr/>
        <p:txBody>
          <a:bodyPr/>
          <a:lstStyle/>
          <a:p>
            <a:r>
              <a:rPr lang="en-US" dirty="0"/>
              <a:t>Route Advertisement - 4</a:t>
            </a:r>
          </a:p>
        </p:txBody>
      </p:sp>
      <p:grpSp>
        <p:nvGrpSpPr>
          <p:cNvPr id="50" name="Group 49">
            <a:extLst>
              <a:ext uri="{FF2B5EF4-FFF2-40B4-BE49-F238E27FC236}">
                <a16:creationId xmlns:a16="http://schemas.microsoft.com/office/drawing/2014/main" id="{D18738A8-5FCB-444E-A91A-372291507F29}"/>
              </a:ext>
            </a:extLst>
          </p:cNvPr>
          <p:cNvGrpSpPr/>
          <p:nvPr/>
        </p:nvGrpSpPr>
        <p:grpSpPr>
          <a:xfrm>
            <a:off x="1834524" y="1974900"/>
            <a:ext cx="540000" cy="540000"/>
            <a:chOff x="7736620" y="7009631"/>
            <a:chExt cx="4501800" cy="4503600"/>
          </a:xfrm>
          <a:solidFill>
            <a:schemeClr val="accent6"/>
          </a:solidFill>
        </p:grpSpPr>
        <p:sp>
          <p:nvSpPr>
            <p:cNvPr id="54" name="Freeform: Shape 1">
              <a:extLst>
                <a:ext uri="{FF2B5EF4-FFF2-40B4-BE49-F238E27FC236}">
                  <a16:creationId xmlns:a16="http://schemas.microsoft.com/office/drawing/2014/main" id="{A422FB12-A7D3-A44F-A2A5-DA0E34DB131A}"/>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55" name="Freeform: Shape 2">
              <a:extLst>
                <a:ext uri="{FF2B5EF4-FFF2-40B4-BE49-F238E27FC236}">
                  <a16:creationId xmlns:a16="http://schemas.microsoft.com/office/drawing/2014/main" id="{7483C7E3-8FB7-9D40-A81C-FB02F69001AC}"/>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56" name="Freeform: Shape 3">
              <a:extLst>
                <a:ext uri="{FF2B5EF4-FFF2-40B4-BE49-F238E27FC236}">
                  <a16:creationId xmlns:a16="http://schemas.microsoft.com/office/drawing/2014/main" id="{127AA692-D92B-904D-9839-F49CA5ACF9F9}"/>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57" name="Freeform: Shape 4">
              <a:extLst>
                <a:ext uri="{FF2B5EF4-FFF2-40B4-BE49-F238E27FC236}">
                  <a16:creationId xmlns:a16="http://schemas.microsoft.com/office/drawing/2014/main" id="{DDD4B485-5BEE-694D-98FC-DB84BA806CC5}"/>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58" name="Freeform: Shape 5">
              <a:extLst>
                <a:ext uri="{FF2B5EF4-FFF2-40B4-BE49-F238E27FC236}">
                  <a16:creationId xmlns:a16="http://schemas.microsoft.com/office/drawing/2014/main" id="{FC6967ED-B0F9-7348-97D0-AFA1FE6DE006}"/>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grpSp>
        <p:nvGrpSpPr>
          <p:cNvPr id="59" name="Group 58">
            <a:extLst>
              <a:ext uri="{FF2B5EF4-FFF2-40B4-BE49-F238E27FC236}">
                <a16:creationId xmlns:a16="http://schemas.microsoft.com/office/drawing/2014/main" id="{49CBF7A9-F92D-FF4B-9568-26D631B85DC1}"/>
              </a:ext>
            </a:extLst>
          </p:cNvPr>
          <p:cNvGrpSpPr/>
          <p:nvPr/>
        </p:nvGrpSpPr>
        <p:grpSpPr>
          <a:xfrm>
            <a:off x="1827491" y="5279414"/>
            <a:ext cx="540000" cy="540000"/>
            <a:chOff x="7736620" y="7009631"/>
            <a:chExt cx="4501800" cy="4503600"/>
          </a:xfrm>
          <a:solidFill>
            <a:schemeClr val="accent4"/>
          </a:solidFill>
        </p:grpSpPr>
        <p:sp>
          <p:nvSpPr>
            <p:cNvPr id="60" name="Freeform: Shape 1">
              <a:extLst>
                <a:ext uri="{FF2B5EF4-FFF2-40B4-BE49-F238E27FC236}">
                  <a16:creationId xmlns:a16="http://schemas.microsoft.com/office/drawing/2014/main" id="{9D68C45E-2CAE-F140-8D24-50C32B57D852}"/>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61" name="Freeform: Shape 2">
              <a:extLst>
                <a:ext uri="{FF2B5EF4-FFF2-40B4-BE49-F238E27FC236}">
                  <a16:creationId xmlns:a16="http://schemas.microsoft.com/office/drawing/2014/main" id="{346DCAA3-2062-204B-ACDC-DEE974A32BEA}"/>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62" name="Freeform: Shape 3">
              <a:extLst>
                <a:ext uri="{FF2B5EF4-FFF2-40B4-BE49-F238E27FC236}">
                  <a16:creationId xmlns:a16="http://schemas.microsoft.com/office/drawing/2014/main" id="{B32E0D62-709E-D946-97FF-04D5825FDCB8}"/>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63" name="Freeform: Shape 4">
              <a:extLst>
                <a:ext uri="{FF2B5EF4-FFF2-40B4-BE49-F238E27FC236}">
                  <a16:creationId xmlns:a16="http://schemas.microsoft.com/office/drawing/2014/main" id="{60476CCD-DD6D-E04D-AB27-90112C3FFF52}"/>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64" name="Freeform: Shape 5">
              <a:extLst>
                <a:ext uri="{FF2B5EF4-FFF2-40B4-BE49-F238E27FC236}">
                  <a16:creationId xmlns:a16="http://schemas.microsoft.com/office/drawing/2014/main" id="{89C583CB-746B-EF40-BDA4-49954167C470}"/>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cxnSp>
        <p:nvCxnSpPr>
          <p:cNvPr id="65" name="Straight Connector 64">
            <a:extLst>
              <a:ext uri="{FF2B5EF4-FFF2-40B4-BE49-F238E27FC236}">
                <a16:creationId xmlns:a16="http://schemas.microsoft.com/office/drawing/2014/main" id="{261E4C59-77CF-F14E-A15A-B8E51BFBA3E9}"/>
              </a:ext>
            </a:extLst>
          </p:cNvPr>
          <p:cNvCxnSpPr>
            <a:cxnSpLocks/>
            <a:stCxn id="106" idx="0"/>
            <a:endCxn id="99" idx="2"/>
          </p:cNvCxnSpPr>
          <p:nvPr/>
        </p:nvCxnSpPr>
        <p:spPr bwMode="gray">
          <a:xfrm flipV="1">
            <a:off x="2098621" y="3743572"/>
            <a:ext cx="960" cy="506586"/>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66" name="Rectangle 65">
            <a:extLst>
              <a:ext uri="{FF2B5EF4-FFF2-40B4-BE49-F238E27FC236}">
                <a16:creationId xmlns:a16="http://schemas.microsoft.com/office/drawing/2014/main" id="{51F26066-0946-6A44-B3DE-E8BB377CC5F4}"/>
              </a:ext>
            </a:extLst>
          </p:cNvPr>
          <p:cNvSpPr/>
          <p:nvPr/>
        </p:nvSpPr>
        <p:spPr>
          <a:xfrm>
            <a:off x="91700" y="3858474"/>
            <a:ext cx="2377361" cy="276999"/>
          </a:xfrm>
          <a:prstGeom prst="rect">
            <a:avLst/>
          </a:prstGeom>
        </p:spPr>
        <p:txBody>
          <a:bodyPr wrap="square">
            <a:spAutoFit/>
          </a:bodyPr>
          <a:lstStyle/>
          <a:p>
            <a:r>
              <a:rPr lang="en-US" sz="1200" b="1" dirty="0">
                <a:solidFill>
                  <a:schemeClr val="tx2"/>
                </a:solidFill>
                <a:latin typeface="Metropolis" pitchFamily="2" charset="77"/>
              </a:rPr>
              <a:t>Router Link LS (GENEVE)</a:t>
            </a:r>
            <a:endParaRPr lang="en-GB" sz="1200" dirty="0"/>
          </a:p>
        </p:txBody>
      </p:sp>
      <p:sp>
        <p:nvSpPr>
          <p:cNvPr id="67" name="Rectangle 66">
            <a:extLst>
              <a:ext uri="{FF2B5EF4-FFF2-40B4-BE49-F238E27FC236}">
                <a16:creationId xmlns:a16="http://schemas.microsoft.com/office/drawing/2014/main" id="{4259C386-0222-6241-AE4B-A42E35C41A45}"/>
              </a:ext>
            </a:extLst>
          </p:cNvPr>
          <p:cNvSpPr/>
          <p:nvPr/>
        </p:nvSpPr>
        <p:spPr>
          <a:xfrm>
            <a:off x="1070415" y="2131541"/>
            <a:ext cx="861706" cy="338554"/>
          </a:xfrm>
          <a:prstGeom prst="rect">
            <a:avLst/>
          </a:prstGeom>
        </p:spPr>
        <p:txBody>
          <a:bodyPr wrap="square">
            <a:spAutoFit/>
          </a:bodyPr>
          <a:lstStyle/>
          <a:p>
            <a:r>
              <a:rPr lang="en-US" sz="1600" b="1" dirty="0">
                <a:solidFill>
                  <a:schemeClr val="tx2"/>
                </a:solidFill>
                <a:latin typeface="Metropolis" pitchFamily="2" charset="77"/>
              </a:rPr>
              <a:t>T0 SR</a:t>
            </a:r>
            <a:endParaRPr lang="en-GB" sz="1600" dirty="0"/>
          </a:p>
        </p:txBody>
      </p:sp>
      <p:sp>
        <p:nvSpPr>
          <p:cNvPr id="68" name="Rectangle 67">
            <a:extLst>
              <a:ext uri="{FF2B5EF4-FFF2-40B4-BE49-F238E27FC236}">
                <a16:creationId xmlns:a16="http://schemas.microsoft.com/office/drawing/2014/main" id="{1512D543-9675-9147-B69D-A94F6333F59B}"/>
              </a:ext>
            </a:extLst>
          </p:cNvPr>
          <p:cNvSpPr/>
          <p:nvPr/>
        </p:nvSpPr>
        <p:spPr>
          <a:xfrm>
            <a:off x="1131732" y="5418280"/>
            <a:ext cx="861706" cy="338554"/>
          </a:xfrm>
          <a:prstGeom prst="rect">
            <a:avLst/>
          </a:prstGeom>
        </p:spPr>
        <p:txBody>
          <a:bodyPr wrap="square">
            <a:spAutoFit/>
          </a:bodyPr>
          <a:lstStyle/>
          <a:p>
            <a:r>
              <a:rPr lang="en-US" sz="1600" b="1" dirty="0">
                <a:solidFill>
                  <a:schemeClr val="tx2"/>
                </a:solidFill>
                <a:latin typeface="Metropolis" pitchFamily="2" charset="77"/>
              </a:rPr>
              <a:t>T1 DR</a:t>
            </a:r>
            <a:endParaRPr lang="en-GB" sz="1600" dirty="0"/>
          </a:p>
        </p:txBody>
      </p:sp>
      <p:cxnSp>
        <p:nvCxnSpPr>
          <p:cNvPr id="73" name="Straight Connector 72">
            <a:extLst>
              <a:ext uri="{FF2B5EF4-FFF2-40B4-BE49-F238E27FC236}">
                <a16:creationId xmlns:a16="http://schemas.microsoft.com/office/drawing/2014/main" id="{D0AA8E44-34DE-B742-8D81-3D1552B77C4B}"/>
              </a:ext>
            </a:extLst>
          </p:cNvPr>
          <p:cNvCxnSpPr>
            <a:cxnSpLocks/>
          </p:cNvCxnSpPr>
          <p:nvPr/>
        </p:nvCxnSpPr>
        <p:spPr bwMode="gray">
          <a:xfrm flipH="1">
            <a:off x="1567290" y="5813445"/>
            <a:ext cx="421971" cy="283283"/>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a16:creationId xmlns:a16="http://schemas.microsoft.com/office/drawing/2014/main" id="{E8982ED9-8950-8646-B8D7-ECAA7B4515B1}"/>
              </a:ext>
            </a:extLst>
          </p:cNvPr>
          <p:cNvCxnSpPr>
            <a:cxnSpLocks/>
          </p:cNvCxnSpPr>
          <p:nvPr/>
        </p:nvCxnSpPr>
        <p:spPr bwMode="gray">
          <a:xfrm>
            <a:off x="2087893" y="5849764"/>
            <a:ext cx="387" cy="327829"/>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75" name="Straight Connector 74">
            <a:extLst>
              <a:ext uri="{FF2B5EF4-FFF2-40B4-BE49-F238E27FC236}">
                <a16:creationId xmlns:a16="http://schemas.microsoft.com/office/drawing/2014/main" id="{439A308B-63A7-3348-B005-72A9C7E52745}"/>
              </a:ext>
            </a:extLst>
          </p:cNvPr>
          <p:cNvCxnSpPr>
            <a:cxnSpLocks/>
          </p:cNvCxnSpPr>
          <p:nvPr/>
        </p:nvCxnSpPr>
        <p:spPr bwMode="gray">
          <a:xfrm flipH="1" flipV="1">
            <a:off x="2209671" y="5826466"/>
            <a:ext cx="350368" cy="250847"/>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76" name="Rectangle 75">
            <a:extLst>
              <a:ext uri="{FF2B5EF4-FFF2-40B4-BE49-F238E27FC236}">
                <a16:creationId xmlns:a16="http://schemas.microsoft.com/office/drawing/2014/main" id="{89617318-8027-C641-AEC4-FA17B9B32C26}"/>
              </a:ext>
            </a:extLst>
          </p:cNvPr>
          <p:cNvSpPr/>
          <p:nvPr/>
        </p:nvSpPr>
        <p:spPr>
          <a:xfrm>
            <a:off x="2404649" y="5604345"/>
            <a:ext cx="968535" cy="461665"/>
          </a:xfrm>
          <a:prstGeom prst="rect">
            <a:avLst/>
          </a:prstGeom>
        </p:spPr>
        <p:txBody>
          <a:bodyPr wrap="none">
            <a:spAutoFit/>
          </a:bodyPr>
          <a:lstStyle/>
          <a:p>
            <a:r>
              <a:rPr lang="en-US" sz="1200" b="1" dirty="0">
                <a:solidFill>
                  <a:schemeClr val="tx2"/>
                </a:solidFill>
                <a:latin typeface="Metropolis" pitchFamily="2" charset="77"/>
              </a:rPr>
              <a:t>Downlinks</a:t>
            </a:r>
          </a:p>
          <a:p>
            <a:r>
              <a:rPr lang="en-US" sz="1200" b="1" dirty="0">
                <a:solidFill>
                  <a:schemeClr val="tx2"/>
                </a:solidFill>
                <a:latin typeface="Metropolis" pitchFamily="2" charset="77"/>
              </a:rPr>
              <a:t>(GENEVE)</a:t>
            </a:r>
            <a:endParaRPr lang="en-GB" sz="1200" dirty="0"/>
          </a:p>
        </p:txBody>
      </p:sp>
      <p:cxnSp>
        <p:nvCxnSpPr>
          <p:cNvPr id="77" name="Straight Connector 76">
            <a:extLst>
              <a:ext uri="{FF2B5EF4-FFF2-40B4-BE49-F238E27FC236}">
                <a16:creationId xmlns:a16="http://schemas.microsoft.com/office/drawing/2014/main" id="{DF339E68-5601-154A-80B8-6943458AB8CD}"/>
              </a:ext>
            </a:extLst>
          </p:cNvPr>
          <p:cNvCxnSpPr>
            <a:cxnSpLocks/>
          </p:cNvCxnSpPr>
          <p:nvPr/>
        </p:nvCxnSpPr>
        <p:spPr bwMode="gray">
          <a:xfrm flipH="1" flipV="1">
            <a:off x="2080405" y="1357010"/>
            <a:ext cx="968" cy="61789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78" name="Rectangle 77">
            <a:extLst>
              <a:ext uri="{FF2B5EF4-FFF2-40B4-BE49-F238E27FC236}">
                <a16:creationId xmlns:a16="http://schemas.microsoft.com/office/drawing/2014/main" id="{74C80858-F8FA-0C49-97FD-30F2CF90A259}"/>
              </a:ext>
            </a:extLst>
          </p:cNvPr>
          <p:cNvSpPr/>
          <p:nvPr/>
        </p:nvSpPr>
        <p:spPr>
          <a:xfrm>
            <a:off x="533664" y="1512461"/>
            <a:ext cx="1744330" cy="276999"/>
          </a:xfrm>
          <a:prstGeom prst="rect">
            <a:avLst/>
          </a:prstGeom>
        </p:spPr>
        <p:txBody>
          <a:bodyPr wrap="square">
            <a:spAutoFit/>
          </a:bodyPr>
          <a:lstStyle/>
          <a:p>
            <a:r>
              <a:rPr lang="en-US" sz="1200" b="1" dirty="0">
                <a:solidFill>
                  <a:schemeClr val="tx2"/>
                </a:solidFill>
                <a:latin typeface="Metropolis" pitchFamily="2" charset="77"/>
              </a:rPr>
              <a:t>Uplink LS (VLAN)</a:t>
            </a:r>
            <a:endParaRPr lang="en-GB" sz="1200" dirty="0"/>
          </a:p>
        </p:txBody>
      </p:sp>
      <p:grpSp>
        <p:nvGrpSpPr>
          <p:cNvPr id="79" name="Group 78">
            <a:extLst>
              <a:ext uri="{FF2B5EF4-FFF2-40B4-BE49-F238E27FC236}">
                <a16:creationId xmlns:a16="http://schemas.microsoft.com/office/drawing/2014/main" id="{1E83735C-16E3-1147-A610-41E84EE4130E}"/>
              </a:ext>
            </a:extLst>
          </p:cNvPr>
          <p:cNvGrpSpPr/>
          <p:nvPr/>
        </p:nvGrpSpPr>
        <p:grpSpPr>
          <a:xfrm>
            <a:off x="1865237" y="926673"/>
            <a:ext cx="430337" cy="430337"/>
            <a:chOff x="7736620" y="7009631"/>
            <a:chExt cx="4501800" cy="4503600"/>
          </a:xfrm>
          <a:solidFill>
            <a:schemeClr val="tx1"/>
          </a:solidFill>
        </p:grpSpPr>
        <p:sp>
          <p:nvSpPr>
            <p:cNvPr id="80" name="Freeform: Shape 1">
              <a:extLst>
                <a:ext uri="{FF2B5EF4-FFF2-40B4-BE49-F238E27FC236}">
                  <a16:creationId xmlns:a16="http://schemas.microsoft.com/office/drawing/2014/main" id="{DF006D80-E0B9-9F42-9372-49BF32042D9D}"/>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81" name="Freeform: Shape 2">
              <a:extLst>
                <a:ext uri="{FF2B5EF4-FFF2-40B4-BE49-F238E27FC236}">
                  <a16:creationId xmlns:a16="http://schemas.microsoft.com/office/drawing/2014/main" id="{EE12F8A8-0DFB-5140-B1BA-D6D5EFD4D32D}"/>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82" name="Freeform: Shape 3">
              <a:extLst>
                <a:ext uri="{FF2B5EF4-FFF2-40B4-BE49-F238E27FC236}">
                  <a16:creationId xmlns:a16="http://schemas.microsoft.com/office/drawing/2014/main" id="{649D6E36-1CF2-514C-863F-687FE9B3E485}"/>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83" name="Freeform: Shape 4">
              <a:extLst>
                <a:ext uri="{FF2B5EF4-FFF2-40B4-BE49-F238E27FC236}">
                  <a16:creationId xmlns:a16="http://schemas.microsoft.com/office/drawing/2014/main" id="{3F85E8DB-A2A7-2F41-B323-9E3B422D565B}"/>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84" name="Freeform: Shape 5">
              <a:extLst>
                <a:ext uri="{FF2B5EF4-FFF2-40B4-BE49-F238E27FC236}">
                  <a16:creationId xmlns:a16="http://schemas.microsoft.com/office/drawing/2014/main" id="{526DA9DC-4AD6-0B45-AA76-A36A19E684FB}"/>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85" name="Rectangle 84">
            <a:extLst>
              <a:ext uri="{FF2B5EF4-FFF2-40B4-BE49-F238E27FC236}">
                <a16:creationId xmlns:a16="http://schemas.microsoft.com/office/drawing/2014/main" id="{2E9F6770-A473-5E4A-9F4B-17262E17966E}"/>
              </a:ext>
            </a:extLst>
          </p:cNvPr>
          <p:cNvSpPr/>
          <p:nvPr/>
        </p:nvSpPr>
        <p:spPr>
          <a:xfrm>
            <a:off x="1057357" y="817613"/>
            <a:ext cx="817975" cy="461665"/>
          </a:xfrm>
          <a:prstGeom prst="rect">
            <a:avLst/>
          </a:prstGeom>
        </p:spPr>
        <p:txBody>
          <a:bodyPr wrap="square">
            <a:spAutoFit/>
          </a:bodyPr>
          <a:lstStyle/>
          <a:p>
            <a:r>
              <a:rPr lang="en-US" sz="1200" b="1" dirty="0">
                <a:solidFill>
                  <a:schemeClr val="tx2"/>
                </a:solidFill>
                <a:latin typeface="Metropolis" pitchFamily="2" charset="77"/>
              </a:rPr>
              <a:t>Physical Router</a:t>
            </a:r>
            <a:endParaRPr lang="en-GB" sz="1200" dirty="0"/>
          </a:p>
        </p:txBody>
      </p:sp>
      <p:cxnSp>
        <p:nvCxnSpPr>
          <p:cNvPr id="86" name="Straight Connector 85">
            <a:extLst>
              <a:ext uri="{FF2B5EF4-FFF2-40B4-BE49-F238E27FC236}">
                <a16:creationId xmlns:a16="http://schemas.microsoft.com/office/drawing/2014/main" id="{D02825C1-4FC8-6343-95CD-716F3318A06A}"/>
              </a:ext>
            </a:extLst>
          </p:cNvPr>
          <p:cNvCxnSpPr>
            <a:cxnSpLocks/>
          </p:cNvCxnSpPr>
          <p:nvPr/>
        </p:nvCxnSpPr>
        <p:spPr bwMode="gray">
          <a:xfrm flipH="1" flipV="1">
            <a:off x="2367636" y="3469868"/>
            <a:ext cx="1192722" cy="3704"/>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87" name="Rectangle 86">
            <a:extLst>
              <a:ext uri="{FF2B5EF4-FFF2-40B4-BE49-F238E27FC236}">
                <a16:creationId xmlns:a16="http://schemas.microsoft.com/office/drawing/2014/main" id="{185B5892-D200-ED48-86D2-F17D1083A98A}"/>
              </a:ext>
            </a:extLst>
          </p:cNvPr>
          <p:cNvSpPr/>
          <p:nvPr/>
        </p:nvSpPr>
        <p:spPr>
          <a:xfrm>
            <a:off x="2388346" y="3445095"/>
            <a:ext cx="968535" cy="461665"/>
          </a:xfrm>
          <a:prstGeom prst="rect">
            <a:avLst/>
          </a:prstGeom>
        </p:spPr>
        <p:txBody>
          <a:bodyPr wrap="none">
            <a:spAutoFit/>
          </a:bodyPr>
          <a:lstStyle/>
          <a:p>
            <a:r>
              <a:rPr lang="en-US" sz="1200" b="1" dirty="0">
                <a:solidFill>
                  <a:schemeClr val="tx2"/>
                </a:solidFill>
                <a:latin typeface="Metropolis" pitchFamily="2" charset="77"/>
              </a:rPr>
              <a:t>Downlink</a:t>
            </a:r>
          </a:p>
          <a:p>
            <a:r>
              <a:rPr lang="en-US" sz="1200" b="1" dirty="0">
                <a:solidFill>
                  <a:schemeClr val="tx2"/>
                </a:solidFill>
                <a:latin typeface="Metropolis" pitchFamily="2" charset="77"/>
              </a:rPr>
              <a:t>(GENEVE)</a:t>
            </a:r>
            <a:endParaRPr lang="en-GB" sz="1200" dirty="0"/>
          </a:p>
        </p:txBody>
      </p:sp>
      <p:sp>
        <p:nvSpPr>
          <p:cNvPr id="88" name="Rectangle 87">
            <a:extLst>
              <a:ext uri="{FF2B5EF4-FFF2-40B4-BE49-F238E27FC236}">
                <a16:creationId xmlns:a16="http://schemas.microsoft.com/office/drawing/2014/main" id="{83F8B2AA-3288-0F48-B7C0-7399EE1DB596}"/>
              </a:ext>
            </a:extLst>
          </p:cNvPr>
          <p:cNvSpPr/>
          <p:nvPr/>
        </p:nvSpPr>
        <p:spPr>
          <a:xfrm>
            <a:off x="797174" y="1823269"/>
            <a:ext cx="1417653" cy="261610"/>
          </a:xfrm>
          <a:prstGeom prst="rect">
            <a:avLst/>
          </a:prstGeom>
        </p:spPr>
        <p:txBody>
          <a:bodyPr wrap="square">
            <a:spAutoFit/>
          </a:bodyPr>
          <a:lstStyle/>
          <a:p>
            <a:r>
              <a:rPr lang="en-US" sz="1100" b="1" dirty="0">
                <a:solidFill>
                  <a:schemeClr val="tx2"/>
                </a:solidFill>
                <a:latin typeface="Metropolis" pitchFamily="2" charset="77"/>
              </a:rPr>
              <a:t>10.190.4.101 /24</a:t>
            </a:r>
            <a:endParaRPr lang="en-GB" sz="1100" dirty="0"/>
          </a:p>
        </p:txBody>
      </p:sp>
      <p:sp>
        <p:nvSpPr>
          <p:cNvPr id="89" name="Rectangle 88">
            <a:extLst>
              <a:ext uri="{FF2B5EF4-FFF2-40B4-BE49-F238E27FC236}">
                <a16:creationId xmlns:a16="http://schemas.microsoft.com/office/drawing/2014/main" id="{63A5012B-1C79-8A45-AE70-251C60D56487}"/>
              </a:ext>
            </a:extLst>
          </p:cNvPr>
          <p:cNvSpPr/>
          <p:nvPr/>
        </p:nvSpPr>
        <p:spPr>
          <a:xfrm>
            <a:off x="957014" y="1255809"/>
            <a:ext cx="1417653" cy="261610"/>
          </a:xfrm>
          <a:prstGeom prst="rect">
            <a:avLst/>
          </a:prstGeom>
        </p:spPr>
        <p:txBody>
          <a:bodyPr wrap="square">
            <a:spAutoFit/>
          </a:bodyPr>
          <a:lstStyle/>
          <a:p>
            <a:r>
              <a:rPr lang="en-US" sz="1100" b="1" dirty="0">
                <a:solidFill>
                  <a:schemeClr val="tx2"/>
                </a:solidFill>
                <a:latin typeface="Metropolis" pitchFamily="2" charset="77"/>
              </a:rPr>
              <a:t>10.190.4.1 /24</a:t>
            </a:r>
            <a:endParaRPr lang="en-GB" sz="1100" dirty="0"/>
          </a:p>
        </p:txBody>
      </p:sp>
      <p:sp>
        <p:nvSpPr>
          <p:cNvPr id="90" name="Rectangle 89">
            <a:extLst>
              <a:ext uri="{FF2B5EF4-FFF2-40B4-BE49-F238E27FC236}">
                <a16:creationId xmlns:a16="http://schemas.microsoft.com/office/drawing/2014/main" id="{F5BAE099-AB89-0941-98FC-C6C0AA15DEAE}"/>
              </a:ext>
            </a:extLst>
          </p:cNvPr>
          <p:cNvSpPr/>
          <p:nvPr/>
        </p:nvSpPr>
        <p:spPr>
          <a:xfrm>
            <a:off x="848247" y="3653792"/>
            <a:ext cx="1417653" cy="261610"/>
          </a:xfrm>
          <a:prstGeom prst="rect">
            <a:avLst/>
          </a:prstGeom>
        </p:spPr>
        <p:txBody>
          <a:bodyPr wrap="square">
            <a:spAutoFit/>
          </a:bodyPr>
          <a:lstStyle/>
          <a:p>
            <a:r>
              <a:rPr lang="en-US" sz="1100" b="1" dirty="0">
                <a:solidFill>
                  <a:schemeClr val="tx2"/>
                </a:solidFill>
                <a:latin typeface="Metropolis" pitchFamily="2" charset="77"/>
              </a:rPr>
              <a:t>100.64.112.0 /31</a:t>
            </a:r>
            <a:endParaRPr lang="en-GB" sz="1100" dirty="0"/>
          </a:p>
        </p:txBody>
      </p:sp>
      <p:sp>
        <p:nvSpPr>
          <p:cNvPr id="91" name="Rectangle 90">
            <a:extLst>
              <a:ext uri="{FF2B5EF4-FFF2-40B4-BE49-F238E27FC236}">
                <a16:creationId xmlns:a16="http://schemas.microsoft.com/office/drawing/2014/main" id="{96B22A35-4D52-0344-959A-F154FB2190C9}"/>
              </a:ext>
            </a:extLst>
          </p:cNvPr>
          <p:cNvSpPr/>
          <p:nvPr/>
        </p:nvSpPr>
        <p:spPr>
          <a:xfrm>
            <a:off x="885518" y="4070055"/>
            <a:ext cx="1417653" cy="261610"/>
          </a:xfrm>
          <a:prstGeom prst="rect">
            <a:avLst/>
          </a:prstGeom>
        </p:spPr>
        <p:txBody>
          <a:bodyPr wrap="square">
            <a:spAutoFit/>
          </a:bodyPr>
          <a:lstStyle/>
          <a:p>
            <a:r>
              <a:rPr lang="en-US" sz="1100" b="1" dirty="0">
                <a:solidFill>
                  <a:schemeClr val="tx2"/>
                </a:solidFill>
                <a:latin typeface="Metropolis" pitchFamily="2" charset="77"/>
              </a:rPr>
              <a:t>100.64.112.1 /31</a:t>
            </a:r>
            <a:endParaRPr lang="en-GB" sz="1100" dirty="0"/>
          </a:p>
        </p:txBody>
      </p:sp>
      <p:sp>
        <p:nvSpPr>
          <p:cNvPr id="92" name="Rectangle 91">
            <a:extLst>
              <a:ext uri="{FF2B5EF4-FFF2-40B4-BE49-F238E27FC236}">
                <a16:creationId xmlns:a16="http://schemas.microsoft.com/office/drawing/2014/main" id="{69EB912E-DFFA-644A-A5DC-43875A0C7938}"/>
              </a:ext>
            </a:extLst>
          </p:cNvPr>
          <p:cNvSpPr/>
          <p:nvPr/>
        </p:nvSpPr>
        <p:spPr>
          <a:xfrm>
            <a:off x="691475" y="6058182"/>
            <a:ext cx="1008336" cy="261610"/>
          </a:xfrm>
          <a:prstGeom prst="rect">
            <a:avLst/>
          </a:prstGeom>
        </p:spPr>
        <p:txBody>
          <a:bodyPr wrap="square">
            <a:spAutoFit/>
          </a:bodyPr>
          <a:lstStyle/>
          <a:p>
            <a:r>
              <a:rPr lang="en-US" sz="1100" b="1" dirty="0">
                <a:solidFill>
                  <a:schemeClr val="tx2"/>
                </a:solidFill>
                <a:latin typeface="Metropolis" pitchFamily="2" charset="77"/>
              </a:rPr>
              <a:t>10.0.1.1 /24</a:t>
            </a:r>
            <a:endParaRPr lang="en-GB" sz="1100" dirty="0"/>
          </a:p>
        </p:txBody>
      </p:sp>
      <p:sp>
        <p:nvSpPr>
          <p:cNvPr id="93" name="Rectangle 92">
            <a:extLst>
              <a:ext uri="{FF2B5EF4-FFF2-40B4-BE49-F238E27FC236}">
                <a16:creationId xmlns:a16="http://schemas.microsoft.com/office/drawing/2014/main" id="{F9F7A5AA-1F10-3340-AB6B-82DA0DE04A54}"/>
              </a:ext>
            </a:extLst>
          </p:cNvPr>
          <p:cNvSpPr/>
          <p:nvPr/>
        </p:nvSpPr>
        <p:spPr>
          <a:xfrm>
            <a:off x="1583725" y="6198073"/>
            <a:ext cx="1008336" cy="261610"/>
          </a:xfrm>
          <a:prstGeom prst="rect">
            <a:avLst/>
          </a:prstGeom>
        </p:spPr>
        <p:txBody>
          <a:bodyPr wrap="square">
            <a:spAutoFit/>
          </a:bodyPr>
          <a:lstStyle/>
          <a:p>
            <a:r>
              <a:rPr lang="en-US" sz="1100" b="1" dirty="0">
                <a:solidFill>
                  <a:schemeClr val="tx2"/>
                </a:solidFill>
                <a:latin typeface="Metropolis" pitchFamily="2" charset="77"/>
              </a:rPr>
              <a:t>10.0.2.1 /24</a:t>
            </a:r>
            <a:endParaRPr lang="en-GB" sz="1100" dirty="0"/>
          </a:p>
        </p:txBody>
      </p:sp>
      <p:sp>
        <p:nvSpPr>
          <p:cNvPr id="94" name="Rectangle 93">
            <a:extLst>
              <a:ext uri="{FF2B5EF4-FFF2-40B4-BE49-F238E27FC236}">
                <a16:creationId xmlns:a16="http://schemas.microsoft.com/office/drawing/2014/main" id="{DBCAC970-D705-7A42-88E7-03EF6E4A8F89}"/>
              </a:ext>
            </a:extLst>
          </p:cNvPr>
          <p:cNvSpPr/>
          <p:nvPr/>
        </p:nvSpPr>
        <p:spPr>
          <a:xfrm>
            <a:off x="2438648" y="6091213"/>
            <a:ext cx="1008336" cy="261610"/>
          </a:xfrm>
          <a:prstGeom prst="rect">
            <a:avLst/>
          </a:prstGeom>
        </p:spPr>
        <p:txBody>
          <a:bodyPr wrap="square">
            <a:spAutoFit/>
          </a:bodyPr>
          <a:lstStyle/>
          <a:p>
            <a:r>
              <a:rPr lang="en-US" sz="1100" b="1" dirty="0">
                <a:solidFill>
                  <a:schemeClr val="tx2"/>
                </a:solidFill>
                <a:latin typeface="Metropolis" pitchFamily="2" charset="77"/>
              </a:rPr>
              <a:t>10.0.3.1 /24</a:t>
            </a:r>
            <a:endParaRPr lang="en-GB" sz="1100" dirty="0"/>
          </a:p>
        </p:txBody>
      </p:sp>
      <p:sp>
        <p:nvSpPr>
          <p:cNvPr id="95" name="Rectangle 94">
            <a:extLst>
              <a:ext uri="{FF2B5EF4-FFF2-40B4-BE49-F238E27FC236}">
                <a16:creationId xmlns:a16="http://schemas.microsoft.com/office/drawing/2014/main" id="{7EF601F6-6BA9-2A4C-8A8A-DBDBE16D0F18}"/>
              </a:ext>
            </a:extLst>
          </p:cNvPr>
          <p:cNvSpPr/>
          <p:nvPr/>
        </p:nvSpPr>
        <p:spPr>
          <a:xfrm>
            <a:off x="2324684" y="3222271"/>
            <a:ext cx="1235674" cy="261610"/>
          </a:xfrm>
          <a:prstGeom prst="rect">
            <a:avLst/>
          </a:prstGeom>
        </p:spPr>
        <p:txBody>
          <a:bodyPr wrap="square">
            <a:spAutoFit/>
          </a:bodyPr>
          <a:lstStyle/>
          <a:p>
            <a:r>
              <a:rPr lang="en-US" sz="1100" b="1" dirty="0">
                <a:solidFill>
                  <a:schemeClr val="tx2"/>
                </a:solidFill>
                <a:latin typeface="Metropolis" pitchFamily="2" charset="77"/>
              </a:rPr>
              <a:t>172.16.10.1 /24</a:t>
            </a:r>
            <a:endParaRPr lang="en-GB" sz="1100" dirty="0"/>
          </a:p>
        </p:txBody>
      </p:sp>
      <p:sp>
        <p:nvSpPr>
          <p:cNvPr id="96" name="Freeform 95">
            <a:extLst>
              <a:ext uri="{FF2B5EF4-FFF2-40B4-BE49-F238E27FC236}">
                <a16:creationId xmlns:a16="http://schemas.microsoft.com/office/drawing/2014/main" id="{B00D813E-3C74-944E-9782-C6C549DF501E}"/>
              </a:ext>
            </a:extLst>
          </p:cNvPr>
          <p:cNvSpPr/>
          <p:nvPr/>
        </p:nvSpPr>
        <p:spPr>
          <a:xfrm flipH="1">
            <a:off x="2353384" y="1340257"/>
            <a:ext cx="65943" cy="555942"/>
          </a:xfrm>
          <a:custGeom>
            <a:avLst/>
            <a:gdLst>
              <a:gd name="connsiteX0" fmla="*/ 2587 w 2587"/>
              <a:gd name="connsiteY0" fmla="*/ 726141 h 726141"/>
              <a:gd name="connsiteX1" fmla="*/ 2587 w 2587"/>
              <a:gd name="connsiteY1" fmla="*/ 0 h 726141"/>
            </a:gdLst>
            <a:ahLst/>
            <a:cxnLst>
              <a:cxn ang="0">
                <a:pos x="connsiteX0" y="connsiteY0"/>
              </a:cxn>
              <a:cxn ang="0">
                <a:pos x="connsiteX1" y="connsiteY1"/>
              </a:cxn>
            </a:cxnLst>
            <a:rect l="l" t="t" r="r" b="b"/>
            <a:pathLst>
              <a:path w="2587" h="726141">
                <a:moveTo>
                  <a:pt x="2587" y="726141"/>
                </a:moveTo>
                <a:cubicBezTo>
                  <a:pt x="346" y="425823"/>
                  <a:pt x="-1895" y="125506"/>
                  <a:pt x="2587" y="0"/>
                </a:cubicBezTo>
              </a:path>
            </a:pathLst>
          </a:custGeom>
          <a:noFill/>
          <a:ln w="38100">
            <a:solidFill>
              <a:srgbClr val="820024"/>
            </a:solidFill>
            <a:headEnd type="stealth" w="lg" len="lg"/>
            <a:tailEnd type="stealth"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97" name="Rectangle 96">
            <a:extLst>
              <a:ext uri="{FF2B5EF4-FFF2-40B4-BE49-F238E27FC236}">
                <a16:creationId xmlns:a16="http://schemas.microsoft.com/office/drawing/2014/main" id="{739174EA-5A1D-8849-B021-FBD8937BA9C2}"/>
              </a:ext>
            </a:extLst>
          </p:cNvPr>
          <p:cNvSpPr/>
          <p:nvPr/>
        </p:nvSpPr>
        <p:spPr>
          <a:xfrm>
            <a:off x="2555027" y="1440218"/>
            <a:ext cx="861706" cy="307777"/>
          </a:xfrm>
          <a:prstGeom prst="rect">
            <a:avLst/>
          </a:prstGeom>
        </p:spPr>
        <p:txBody>
          <a:bodyPr wrap="square">
            <a:spAutoFit/>
          </a:bodyPr>
          <a:lstStyle/>
          <a:p>
            <a:r>
              <a:rPr lang="en-US" sz="1400" b="1" dirty="0" err="1">
                <a:solidFill>
                  <a:schemeClr val="tx2"/>
                </a:solidFill>
                <a:latin typeface="Metropolis" pitchFamily="2" charset="77"/>
              </a:rPr>
              <a:t>eBGP</a:t>
            </a:r>
            <a:endParaRPr lang="en-GB" sz="1400" dirty="0"/>
          </a:p>
        </p:txBody>
      </p:sp>
      <p:grpSp>
        <p:nvGrpSpPr>
          <p:cNvPr id="98" name="Group 97">
            <a:extLst>
              <a:ext uri="{FF2B5EF4-FFF2-40B4-BE49-F238E27FC236}">
                <a16:creationId xmlns:a16="http://schemas.microsoft.com/office/drawing/2014/main" id="{A7D41B98-0533-D540-B836-934657BA77AA}"/>
              </a:ext>
            </a:extLst>
          </p:cNvPr>
          <p:cNvGrpSpPr/>
          <p:nvPr/>
        </p:nvGrpSpPr>
        <p:grpSpPr>
          <a:xfrm>
            <a:off x="1829581" y="3203572"/>
            <a:ext cx="540000" cy="540000"/>
            <a:chOff x="7736620" y="7009631"/>
            <a:chExt cx="4501800" cy="4503600"/>
          </a:xfrm>
          <a:solidFill>
            <a:schemeClr val="accent6"/>
          </a:solidFill>
        </p:grpSpPr>
        <p:sp>
          <p:nvSpPr>
            <p:cNvPr id="99" name="Freeform: Shape 1">
              <a:extLst>
                <a:ext uri="{FF2B5EF4-FFF2-40B4-BE49-F238E27FC236}">
                  <a16:creationId xmlns:a16="http://schemas.microsoft.com/office/drawing/2014/main" id="{8E8309C7-FEAC-474A-8F0C-95E2B3DBB4FB}"/>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0" name="Freeform: Shape 2">
              <a:extLst>
                <a:ext uri="{FF2B5EF4-FFF2-40B4-BE49-F238E27FC236}">
                  <a16:creationId xmlns:a16="http://schemas.microsoft.com/office/drawing/2014/main" id="{D5A27BAD-080B-AA4E-98AF-E4A725266727}"/>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1" name="Freeform: Shape 3">
              <a:extLst>
                <a:ext uri="{FF2B5EF4-FFF2-40B4-BE49-F238E27FC236}">
                  <a16:creationId xmlns:a16="http://schemas.microsoft.com/office/drawing/2014/main" id="{9CCEA4C6-62FC-F849-92A4-80B213164A27}"/>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2" name="Freeform: Shape 4">
              <a:extLst>
                <a:ext uri="{FF2B5EF4-FFF2-40B4-BE49-F238E27FC236}">
                  <a16:creationId xmlns:a16="http://schemas.microsoft.com/office/drawing/2014/main" id="{1337A5E3-C2B7-414C-A747-56F9A03CECC6}"/>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3" name="Freeform: Shape 5">
              <a:extLst>
                <a:ext uri="{FF2B5EF4-FFF2-40B4-BE49-F238E27FC236}">
                  <a16:creationId xmlns:a16="http://schemas.microsoft.com/office/drawing/2014/main" id="{511D78F1-9CC7-B04E-B37A-D1C9623141F5}"/>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cxnSp>
        <p:nvCxnSpPr>
          <p:cNvPr id="104" name="Straight Connector 103">
            <a:extLst>
              <a:ext uri="{FF2B5EF4-FFF2-40B4-BE49-F238E27FC236}">
                <a16:creationId xmlns:a16="http://schemas.microsoft.com/office/drawing/2014/main" id="{58C1E989-7567-6B4F-91C4-79AE6A744AD7}"/>
              </a:ext>
            </a:extLst>
          </p:cNvPr>
          <p:cNvCxnSpPr>
            <a:cxnSpLocks/>
            <a:stCxn id="99" idx="0"/>
            <a:endCxn id="54" idx="2"/>
          </p:cNvCxnSpPr>
          <p:nvPr/>
        </p:nvCxnSpPr>
        <p:spPr bwMode="gray">
          <a:xfrm flipV="1">
            <a:off x="2099581" y="2514900"/>
            <a:ext cx="4943" cy="688672"/>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105" name="Group 104">
            <a:extLst>
              <a:ext uri="{FF2B5EF4-FFF2-40B4-BE49-F238E27FC236}">
                <a16:creationId xmlns:a16="http://schemas.microsoft.com/office/drawing/2014/main" id="{8B7ADCAB-A626-D348-BDC9-A9AE55545703}"/>
              </a:ext>
            </a:extLst>
          </p:cNvPr>
          <p:cNvGrpSpPr/>
          <p:nvPr/>
        </p:nvGrpSpPr>
        <p:grpSpPr>
          <a:xfrm>
            <a:off x="1828621" y="4250158"/>
            <a:ext cx="540000" cy="540000"/>
            <a:chOff x="7736620" y="7009631"/>
            <a:chExt cx="4501800" cy="4503600"/>
          </a:xfrm>
          <a:solidFill>
            <a:schemeClr val="accent4"/>
          </a:solidFill>
        </p:grpSpPr>
        <p:sp>
          <p:nvSpPr>
            <p:cNvPr id="106" name="Freeform: Shape 1">
              <a:extLst>
                <a:ext uri="{FF2B5EF4-FFF2-40B4-BE49-F238E27FC236}">
                  <a16:creationId xmlns:a16="http://schemas.microsoft.com/office/drawing/2014/main" id="{564481D3-A267-2F4B-9A00-D58C939874DB}"/>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7" name="Freeform: Shape 2">
              <a:extLst>
                <a:ext uri="{FF2B5EF4-FFF2-40B4-BE49-F238E27FC236}">
                  <a16:creationId xmlns:a16="http://schemas.microsoft.com/office/drawing/2014/main" id="{B4E3F05F-7751-5049-B226-86D1D29D3079}"/>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8" name="Freeform: Shape 3">
              <a:extLst>
                <a:ext uri="{FF2B5EF4-FFF2-40B4-BE49-F238E27FC236}">
                  <a16:creationId xmlns:a16="http://schemas.microsoft.com/office/drawing/2014/main" id="{81FEBC7E-3DCF-1847-8AAC-B8102D79850A}"/>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9" name="Freeform: Shape 4">
              <a:extLst>
                <a:ext uri="{FF2B5EF4-FFF2-40B4-BE49-F238E27FC236}">
                  <a16:creationId xmlns:a16="http://schemas.microsoft.com/office/drawing/2014/main" id="{E492F33E-9D24-4346-880A-73B0BA6CF051}"/>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10" name="Freeform: Shape 5">
              <a:extLst>
                <a:ext uri="{FF2B5EF4-FFF2-40B4-BE49-F238E27FC236}">
                  <a16:creationId xmlns:a16="http://schemas.microsoft.com/office/drawing/2014/main" id="{148CD95F-05D4-0A44-BF32-FC7213E6799B}"/>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cxnSp>
        <p:nvCxnSpPr>
          <p:cNvPr id="111" name="Straight Connector 110">
            <a:extLst>
              <a:ext uri="{FF2B5EF4-FFF2-40B4-BE49-F238E27FC236}">
                <a16:creationId xmlns:a16="http://schemas.microsoft.com/office/drawing/2014/main" id="{A5ADEAE8-4867-094F-A173-A997717FCD91}"/>
              </a:ext>
            </a:extLst>
          </p:cNvPr>
          <p:cNvCxnSpPr>
            <a:cxnSpLocks/>
            <a:stCxn id="60" idx="0"/>
            <a:endCxn id="106" idx="2"/>
          </p:cNvCxnSpPr>
          <p:nvPr/>
        </p:nvCxnSpPr>
        <p:spPr bwMode="gray">
          <a:xfrm flipV="1">
            <a:off x="2097491" y="4790158"/>
            <a:ext cx="1130" cy="489256"/>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12" name="Rectangle 111">
            <a:extLst>
              <a:ext uri="{FF2B5EF4-FFF2-40B4-BE49-F238E27FC236}">
                <a16:creationId xmlns:a16="http://schemas.microsoft.com/office/drawing/2014/main" id="{47B352D8-92AC-A040-AF12-4F6E20C6C741}"/>
              </a:ext>
            </a:extLst>
          </p:cNvPr>
          <p:cNvSpPr/>
          <p:nvPr/>
        </p:nvSpPr>
        <p:spPr>
          <a:xfrm>
            <a:off x="1059579" y="3313961"/>
            <a:ext cx="861706" cy="338554"/>
          </a:xfrm>
          <a:prstGeom prst="rect">
            <a:avLst/>
          </a:prstGeom>
        </p:spPr>
        <p:txBody>
          <a:bodyPr wrap="square">
            <a:spAutoFit/>
          </a:bodyPr>
          <a:lstStyle/>
          <a:p>
            <a:r>
              <a:rPr lang="en-US" sz="1600" b="1" dirty="0">
                <a:solidFill>
                  <a:schemeClr val="tx2"/>
                </a:solidFill>
                <a:latin typeface="Metropolis" pitchFamily="2" charset="77"/>
              </a:rPr>
              <a:t>T0 DR</a:t>
            </a:r>
            <a:endParaRPr lang="en-GB" sz="1600" dirty="0"/>
          </a:p>
        </p:txBody>
      </p:sp>
      <p:sp>
        <p:nvSpPr>
          <p:cNvPr id="113" name="Rectangle 112">
            <a:extLst>
              <a:ext uri="{FF2B5EF4-FFF2-40B4-BE49-F238E27FC236}">
                <a16:creationId xmlns:a16="http://schemas.microsoft.com/office/drawing/2014/main" id="{FF854637-CA1B-F145-964F-DEAB14E33F78}"/>
              </a:ext>
            </a:extLst>
          </p:cNvPr>
          <p:cNvSpPr/>
          <p:nvPr/>
        </p:nvSpPr>
        <p:spPr>
          <a:xfrm>
            <a:off x="147622" y="2659266"/>
            <a:ext cx="3321529" cy="276999"/>
          </a:xfrm>
          <a:prstGeom prst="rect">
            <a:avLst/>
          </a:prstGeom>
        </p:spPr>
        <p:txBody>
          <a:bodyPr wrap="square">
            <a:spAutoFit/>
          </a:bodyPr>
          <a:lstStyle/>
          <a:p>
            <a:r>
              <a:rPr lang="en-US" sz="1200" b="1" dirty="0">
                <a:solidFill>
                  <a:schemeClr val="tx2"/>
                </a:solidFill>
                <a:latin typeface="Metropolis" pitchFamily="2" charset="77"/>
              </a:rPr>
              <a:t>Intra Transit Tier Link LS (GENEVE)</a:t>
            </a:r>
            <a:endParaRPr lang="en-GB" sz="1200" dirty="0"/>
          </a:p>
        </p:txBody>
      </p:sp>
      <p:sp>
        <p:nvSpPr>
          <p:cNvPr id="114" name="Rectangle 113">
            <a:extLst>
              <a:ext uri="{FF2B5EF4-FFF2-40B4-BE49-F238E27FC236}">
                <a16:creationId xmlns:a16="http://schemas.microsoft.com/office/drawing/2014/main" id="{C51A214A-F25D-234A-9ECA-DECED3A1B12A}"/>
              </a:ext>
            </a:extLst>
          </p:cNvPr>
          <p:cNvSpPr/>
          <p:nvPr/>
        </p:nvSpPr>
        <p:spPr>
          <a:xfrm>
            <a:off x="826243" y="2450525"/>
            <a:ext cx="1417653" cy="261610"/>
          </a:xfrm>
          <a:prstGeom prst="rect">
            <a:avLst/>
          </a:prstGeom>
        </p:spPr>
        <p:txBody>
          <a:bodyPr wrap="square">
            <a:spAutoFit/>
          </a:bodyPr>
          <a:lstStyle/>
          <a:p>
            <a:r>
              <a:rPr lang="en-US" sz="1100" b="1" dirty="0">
                <a:solidFill>
                  <a:schemeClr val="tx2"/>
                </a:solidFill>
                <a:latin typeface="Metropolis" pitchFamily="2" charset="77"/>
              </a:rPr>
              <a:t>169.254.0.2 /28</a:t>
            </a:r>
            <a:endParaRPr lang="en-GB" sz="1100" dirty="0"/>
          </a:p>
        </p:txBody>
      </p:sp>
      <p:sp>
        <p:nvSpPr>
          <p:cNvPr id="115" name="Rectangle 114">
            <a:extLst>
              <a:ext uri="{FF2B5EF4-FFF2-40B4-BE49-F238E27FC236}">
                <a16:creationId xmlns:a16="http://schemas.microsoft.com/office/drawing/2014/main" id="{33E22820-1A13-9B43-A4CC-B539C7C37B50}"/>
              </a:ext>
            </a:extLst>
          </p:cNvPr>
          <p:cNvSpPr/>
          <p:nvPr/>
        </p:nvSpPr>
        <p:spPr>
          <a:xfrm>
            <a:off x="803748" y="3054367"/>
            <a:ext cx="1417653" cy="261610"/>
          </a:xfrm>
          <a:prstGeom prst="rect">
            <a:avLst/>
          </a:prstGeom>
        </p:spPr>
        <p:txBody>
          <a:bodyPr wrap="square">
            <a:spAutoFit/>
          </a:bodyPr>
          <a:lstStyle/>
          <a:p>
            <a:r>
              <a:rPr lang="en-US" sz="1100" b="1" dirty="0">
                <a:solidFill>
                  <a:schemeClr val="tx2"/>
                </a:solidFill>
                <a:latin typeface="Metropolis" pitchFamily="2" charset="77"/>
              </a:rPr>
              <a:t>169.254.0.1 /28</a:t>
            </a:r>
            <a:endParaRPr lang="en-GB" sz="1100" dirty="0"/>
          </a:p>
        </p:txBody>
      </p:sp>
      <p:sp>
        <p:nvSpPr>
          <p:cNvPr id="116" name="Rectangle 115">
            <a:extLst>
              <a:ext uri="{FF2B5EF4-FFF2-40B4-BE49-F238E27FC236}">
                <a16:creationId xmlns:a16="http://schemas.microsoft.com/office/drawing/2014/main" id="{1CF2E08E-A8C4-124B-B45C-60B4DB3678DE}"/>
              </a:ext>
            </a:extLst>
          </p:cNvPr>
          <p:cNvSpPr/>
          <p:nvPr/>
        </p:nvSpPr>
        <p:spPr>
          <a:xfrm>
            <a:off x="138896" y="4894800"/>
            <a:ext cx="2974461" cy="276999"/>
          </a:xfrm>
          <a:prstGeom prst="rect">
            <a:avLst/>
          </a:prstGeom>
        </p:spPr>
        <p:txBody>
          <a:bodyPr wrap="square">
            <a:spAutoFit/>
          </a:bodyPr>
          <a:lstStyle/>
          <a:p>
            <a:r>
              <a:rPr lang="en-US" sz="1200" b="1" dirty="0">
                <a:solidFill>
                  <a:schemeClr val="tx2"/>
                </a:solidFill>
                <a:latin typeface="Metropolis" pitchFamily="2" charset="77"/>
              </a:rPr>
              <a:t>Intra Transit Tier Link LS (GENEVE)</a:t>
            </a:r>
            <a:endParaRPr lang="en-GB" sz="1200" dirty="0"/>
          </a:p>
        </p:txBody>
      </p:sp>
      <p:sp>
        <p:nvSpPr>
          <p:cNvPr id="117" name="Rectangle 116">
            <a:extLst>
              <a:ext uri="{FF2B5EF4-FFF2-40B4-BE49-F238E27FC236}">
                <a16:creationId xmlns:a16="http://schemas.microsoft.com/office/drawing/2014/main" id="{BC6A4BBD-702D-0243-BCF0-6A37E1248BA2}"/>
              </a:ext>
            </a:extLst>
          </p:cNvPr>
          <p:cNvSpPr/>
          <p:nvPr/>
        </p:nvSpPr>
        <p:spPr>
          <a:xfrm>
            <a:off x="914256" y="4743857"/>
            <a:ext cx="1417653" cy="261610"/>
          </a:xfrm>
          <a:prstGeom prst="rect">
            <a:avLst/>
          </a:prstGeom>
        </p:spPr>
        <p:txBody>
          <a:bodyPr wrap="square">
            <a:spAutoFit/>
          </a:bodyPr>
          <a:lstStyle/>
          <a:p>
            <a:r>
              <a:rPr lang="en-US" sz="1100" b="1" dirty="0">
                <a:solidFill>
                  <a:schemeClr val="tx2"/>
                </a:solidFill>
                <a:latin typeface="Metropolis" pitchFamily="2" charset="77"/>
              </a:rPr>
              <a:t>169.254.0.2 /28</a:t>
            </a:r>
            <a:endParaRPr lang="en-GB" sz="1100" dirty="0"/>
          </a:p>
        </p:txBody>
      </p:sp>
      <p:sp>
        <p:nvSpPr>
          <p:cNvPr id="118" name="Rectangle 117">
            <a:extLst>
              <a:ext uri="{FF2B5EF4-FFF2-40B4-BE49-F238E27FC236}">
                <a16:creationId xmlns:a16="http://schemas.microsoft.com/office/drawing/2014/main" id="{274C3B17-9E7C-6A47-BEEA-677F675FA5A1}"/>
              </a:ext>
            </a:extLst>
          </p:cNvPr>
          <p:cNvSpPr/>
          <p:nvPr/>
        </p:nvSpPr>
        <p:spPr>
          <a:xfrm>
            <a:off x="907031" y="5092735"/>
            <a:ext cx="1417653" cy="261610"/>
          </a:xfrm>
          <a:prstGeom prst="rect">
            <a:avLst/>
          </a:prstGeom>
        </p:spPr>
        <p:txBody>
          <a:bodyPr wrap="square">
            <a:spAutoFit/>
          </a:bodyPr>
          <a:lstStyle/>
          <a:p>
            <a:r>
              <a:rPr lang="en-US" sz="1100" b="1" dirty="0">
                <a:solidFill>
                  <a:schemeClr val="tx2"/>
                </a:solidFill>
                <a:latin typeface="Metropolis" pitchFamily="2" charset="77"/>
              </a:rPr>
              <a:t>169.254.0.1 /28</a:t>
            </a:r>
            <a:endParaRPr lang="en-GB" sz="1100" dirty="0"/>
          </a:p>
        </p:txBody>
      </p:sp>
      <p:sp>
        <p:nvSpPr>
          <p:cNvPr id="70" name="Left Brace 69">
            <a:extLst>
              <a:ext uri="{FF2B5EF4-FFF2-40B4-BE49-F238E27FC236}">
                <a16:creationId xmlns:a16="http://schemas.microsoft.com/office/drawing/2014/main" id="{124A2B78-77C9-344A-BB96-303F2B9117EB}"/>
              </a:ext>
            </a:extLst>
          </p:cNvPr>
          <p:cNvSpPr/>
          <p:nvPr/>
        </p:nvSpPr>
        <p:spPr bwMode="gray">
          <a:xfrm>
            <a:off x="4205785" y="1280979"/>
            <a:ext cx="589594" cy="2202259"/>
          </a:xfrm>
          <a:prstGeom prst="leftBrace">
            <a:avLst>
              <a:gd name="adj1" fmla="val 8333"/>
              <a:gd name="adj2" fmla="val 50072"/>
            </a:avLst>
          </a:prstGeom>
          <a:ln w="25400">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71" name="Rectangle 70">
            <a:extLst>
              <a:ext uri="{FF2B5EF4-FFF2-40B4-BE49-F238E27FC236}">
                <a16:creationId xmlns:a16="http://schemas.microsoft.com/office/drawing/2014/main" id="{4FEA77AA-95D9-C74D-A8E9-5410FF37E194}"/>
              </a:ext>
            </a:extLst>
          </p:cNvPr>
          <p:cNvSpPr/>
          <p:nvPr/>
        </p:nvSpPr>
        <p:spPr>
          <a:xfrm>
            <a:off x="3429014" y="1882460"/>
            <a:ext cx="941830" cy="954107"/>
          </a:xfrm>
          <a:prstGeom prst="rect">
            <a:avLst/>
          </a:prstGeom>
        </p:spPr>
        <p:txBody>
          <a:bodyPr wrap="square">
            <a:spAutoFit/>
          </a:bodyPr>
          <a:lstStyle/>
          <a:p>
            <a:r>
              <a:rPr lang="en-US" sz="1400" b="1" dirty="0">
                <a:solidFill>
                  <a:schemeClr val="tx2"/>
                </a:solidFill>
                <a:latin typeface="Metropolis" pitchFamily="2" charset="77"/>
              </a:rPr>
              <a:t>Physical Router</a:t>
            </a:r>
          </a:p>
          <a:p>
            <a:r>
              <a:rPr lang="en-US" sz="1400" b="1" dirty="0">
                <a:solidFill>
                  <a:schemeClr val="tx2"/>
                </a:solidFill>
                <a:latin typeface="Metropolis" pitchFamily="2" charset="77"/>
              </a:rPr>
              <a:t>Routing Table </a:t>
            </a:r>
            <a:endParaRPr lang="en-GB" sz="1400" dirty="0"/>
          </a:p>
        </p:txBody>
      </p:sp>
      <p:pic>
        <p:nvPicPr>
          <p:cNvPr id="72" name="Picture 71">
            <a:extLst>
              <a:ext uri="{FF2B5EF4-FFF2-40B4-BE49-F238E27FC236}">
                <a16:creationId xmlns:a16="http://schemas.microsoft.com/office/drawing/2014/main" id="{61116DB0-95F9-624C-90BD-D4C065EE5F9E}"/>
              </a:ext>
            </a:extLst>
          </p:cNvPr>
          <p:cNvPicPr>
            <a:picLocks noChangeAspect="1"/>
          </p:cNvPicPr>
          <p:nvPr/>
        </p:nvPicPr>
        <p:blipFill>
          <a:blip r:embed="rId3"/>
          <a:stretch>
            <a:fillRect/>
          </a:stretch>
        </p:blipFill>
        <p:spPr>
          <a:xfrm>
            <a:off x="4944299" y="1305812"/>
            <a:ext cx="7224551" cy="2036382"/>
          </a:xfrm>
          <a:prstGeom prst="rect">
            <a:avLst/>
          </a:prstGeom>
        </p:spPr>
      </p:pic>
      <p:sp>
        <p:nvSpPr>
          <p:cNvPr id="119" name="Left Brace 118">
            <a:extLst>
              <a:ext uri="{FF2B5EF4-FFF2-40B4-BE49-F238E27FC236}">
                <a16:creationId xmlns:a16="http://schemas.microsoft.com/office/drawing/2014/main" id="{376171A0-3DD9-F545-B2A8-F8E9768EC3D9}"/>
              </a:ext>
            </a:extLst>
          </p:cNvPr>
          <p:cNvSpPr/>
          <p:nvPr/>
        </p:nvSpPr>
        <p:spPr bwMode="gray">
          <a:xfrm>
            <a:off x="4212896" y="3686286"/>
            <a:ext cx="589594" cy="3015455"/>
          </a:xfrm>
          <a:prstGeom prst="leftBrace">
            <a:avLst>
              <a:gd name="adj1" fmla="val 8333"/>
              <a:gd name="adj2" fmla="val 50072"/>
            </a:avLst>
          </a:prstGeom>
          <a:ln w="25400">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20" name="Rectangle 119">
            <a:extLst>
              <a:ext uri="{FF2B5EF4-FFF2-40B4-BE49-F238E27FC236}">
                <a16:creationId xmlns:a16="http://schemas.microsoft.com/office/drawing/2014/main" id="{7FE7B250-6E23-3446-B8B5-54B77F8106ED}"/>
              </a:ext>
            </a:extLst>
          </p:cNvPr>
          <p:cNvSpPr/>
          <p:nvPr/>
        </p:nvSpPr>
        <p:spPr>
          <a:xfrm>
            <a:off x="3483622" y="4701738"/>
            <a:ext cx="1056507" cy="738664"/>
          </a:xfrm>
          <a:prstGeom prst="rect">
            <a:avLst/>
          </a:prstGeom>
        </p:spPr>
        <p:txBody>
          <a:bodyPr wrap="square">
            <a:spAutoFit/>
          </a:bodyPr>
          <a:lstStyle/>
          <a:p>
            <a:r>
              <a:rPr lang="en-US" sz="1400" b="1" dirty="0">
                <a:solidFill>
                  <a:schemeClr val="tx2"/>
                </a:solidFill>
                <a:latin typeface="Metropolis" pitchFamily="2" charset="77"/>
              </a:rPr>
              <a:t>T0 SR</a:t>
            </a:r>
          </a:p>
          <a:p>
            <a:r>
              <a:rPr lang="en-US" sz="1400" b="1" dirty="0">
                <a:solidFill>
                  <a:schemeClr val="tx2"/>
                </a:solidFill>
                <a:latin typeface="Metropolis" pitchFamily="2" charset="77"/>
              </a:rPr>
              <a:t>Routing Table </a:t>
            </a:r>
            <a:endParaRPr lang="en-GB" sz="1400" dirty="0"/>
          </a:p>
        </p:txBody>
      </p:sp>
      <p:pic>
        <p:nvPicPr>
          <p:cNvPr id="2" name="Picture 1">
            <a:extLst>
              <a:ext uri="{FF2B5EF4-FFF2-40B4-BE49-F238E27FC236}">
                <a16:creationId xmlns:a16="http://schemas.microsoft.com/office/drawing/2014/main" id="{6F946A0E-8753-0F47-8A40-40F6BA033884}"/>
              </a:ext>
            </a:extLst>
          </p:cNvPr>
          <p:cNvPicPr>
            <a:picLocks noChangeAspect="1"/>
          </p:cNvPicPr>
          <p:nvPr/>
        </p:nvPicPr>
        <p:blipFill>
          <a:blip r:embed="rId4"/>
          <a:stretch>
            <a:fillRect/>
          </a:stretch>
        </p:blipFill>
        <p:spPr>
          <a:xfrm>
            <a:off x="4977716" y="3609330"/>
            <a:ext cx="6590131" cy="3026862"/>
          </a:xfrm>
          <a:prstGeom prst="rect">
            <a:avLst/>
          </a:prstGeom>
        </p:spPr>
      </p:pic>
      <p:sp>
        <p:nvSpPr>
          <p:cNvPr id="121" name="Rectangle 120">
            <a:extLst>
              <a:ext uri="{FF2B5EF4-FFF2-40B4-BE49-F238E27FC236}">
                <a16:creationId xmlns:a16="http://schemas.microsoft.com/office/drawing/2014/main" id="{AD4427AF-6275-7D4E-9F59-6E902363672E}"/>
              </a:ext>
            </a:extLst>
          </p:cNvPr>
          <p:cNvSpPr/>
          <p:nvPr/>
        </p:nvSpPr>
        <p:spPr>
          <a:xfrm>
            <a:off x="4910394" y="5226642"/>
            <a:ext cx="5569209" cy="493256"/>
          </a:xfrm>
          <a:prstGeom prst="rect">
            <a:avLst/>
          </a:prstGeom>
          <a:noFill/>
          <a:ln w="19050">
            <a:solidFill>
              <a:srgbClr val="0070C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sp>
        <p:nvSpPr>
          <p:cNvPr id="122" name="Rectangle 121">
            <a:extLst>
              <a:ext uri="{FF2B5EF4-FFF2-40B4-BE49-F238E27FC236}">
                <a16:creationId xmlns:a16="http://schemas.microsoft.com/office/drawing/2014/main" id="{9BFBBC90-6C4A-EA48-B4A9-8E6EBCB98B4C}"/>
              </a:ext>
            </a:extLst>
          </p:cNvPr>
          <p:cNvSpPr/>
          <p:nvPr/>
        </p:nvSpPr>
        <p:spPr>
          <a:xfrm>
            <a:off x="10526418" y="5337289"/>
            <a:ext cx="1041429" cy="276999"/>
          </a:xfrm>
          <a:prstGeom prst="rect">
            <a:avLst/>
          </a:prstGeom>
        </p:spPr>
        <p:txBody>
          <a:bodyPr wrap="square">
            <a:spAutoFit/>
          </a:bodyPr>
          <a:lstStyle/>
          <a:p>
            <a:r>
              <a:rPr lang="en-US" sz="1200" b="1" dirty="0">
                <a:solidFill>
                  <a:schemeClr val="accent2"/>
                </a:solidFill>
                <a:latin typeface="Metropolis" pitchFamily="2" charset="77"/>
              </a:rPr>
              <a:t>NSX Static</a:t>
            </a:r>
            <a:endParaRPr lang="en-GB" sz="1200" dirty="0">
              <a:solidFill>
                <a:schemeClr val="accent2"/>
              </a:solidFill>
            </a:endParaRPr>
          </a:p>
        </p:txBody>
      </p:sp>
      <p:sp>
        <p:nvSpPr>
          <p:cNvPr id="124" name="Rectangle 123">
            <a:extLst>
              <a:ext uri="{FF2B5EF4-FFF2-40B4-BE49-F238E27FC236}">
                <a16:creationId xmlns:a16="http://schemas.microsoft.com/office/drawing/2014/main" id="{30FD187E-0199-314E-9A26-EAEC05345098}"/>
              </a:ext>
            </a:extLst>
          </p:cNvPr>
          <p:cNvSpPr/>
          <p:nvPr/>
        </p:nvSpPr>
        <p:spPr>
          <a:xfrm>
            <a:off x="4900747" y="5876750"/>
            <a:ext cx="5569209" cy="250882"/>
          </a:xfrm>
          <a:prstGeom prst="rect">
            <a:avLst/>
          </a:prstGeom>
          <a:noFill/>
          <a:ln w="19050">
            <a:solidFill>
              <a:srgbClr val="0070C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sp>
        <p:nvSpPr>
          <p:cNvPr id="125" name="Rectangle 124">
            <a:extLst>
              <a:ext uri="{FF2B5EF4-FFF2-40B4-BE49-F238E27FC236}">
                <a16:creationId xmlns:a16="http://schemas.microsoft.com/office/drawing/2014/main" id="{DFF95FAC-1E47-9F4E-B901-EDE6910F4718}"/>
              </a:ext>
            </a:extLst>
          </p:cNvPr>
          <p:cNvSpPr/>
          <p:nvPr/>
        </p:nvSpPr>
        <p:spPr>
          <a:xfrm>
            <a:off x="10542215" y="5863691"/>
            <a:ext cx="1041429" cy="276999"/>
          </a:xfrm>
          <a:prstGeom prst="rect">
            <a:avLst/>
          </a:prstGeom>
        </p:spPr>
        <p:txBody>
          <a:bodyPr wrap="square">
            <a:spAutoFit/>
          </a:bodyPr>
          <a:lstStyle/>
          <a:p>
            <a:r>
              <a:rPr lang="en-US" sz="1200" b="1" dirty="0">
                <a:solidFill>
                  <a:schemeClr val="accent2"/>
                </a:solidFill>
                <a:latin typeface="Metropolis" pitchFamily="2" charset="77"/>
              </a:rPr>
              <a:t>Tier 1 NAT</a:t>
            </a:r>
            <a:endParaRPr lang="en-GB" sz="1200" dirty="0">
              <a:solidFill>
                <a:schemeClr val="accent2"/>
              </a:solidFill>
            </a:endParaRPr>
          </a:p>
        </p:txBody>
      </p:sp>
      <p:sp>
        <p:nvSpPr>
          <p:cNvPr id="126" name="Rectangle 125">
            <a:extLst>
              <a:ext uri="{FF2B5EF4-FFF2-40B4-BE49-F238E27FC236}">
                <a16:creationId xmlns:a16="http://schemas.microsoft.com/office/drawing/2014/main" id="{01578DB3-802F-CB4F-A452-C8D30CA8895B}"/>
              </a:ext>
            </a:extLst>
          </p:cNvPr>
          <p:cNvSpPr/>
          <p:nvPr/>
        </p:nvSpPr>
        <p:spPr>
          <a:xfrm>
            <a:off x="1095530" y="4365618"/>
            <a:ext cx="861706" cy="338554"/>
          </a:xfrm>
          <a:prstGeom prst="rect">
            <a:avLst/>
          </a:prstGeom>
        </p:spPr>
        <p:txBody>
          <a:bodyPr wrap="square">
            <a:spAutoFit/>
          </a:bodyPr>
          <a:lstStyle/>
          <a:p>
            <a:r>
              <a:rPr lang="en-US" sz="1600" b="1" dirty="0">
                <a:solidFill>
                  <a:schemeClr val="tx2"/>
                </a:solidFill>
                <a:latin typeface="Metropolis" pitchFamily="2" charset="77"/>
              </a:rPr>
              <a:t>T1 SR</a:t>
            </a:r>
            <a:endParaRPr lang="en-GB" sz="1600" dirty="0"/>
          </a:p>
        </p:txBody>
      </p:sp>
    </p:spTree>
    <p:extLst>
      <p:ext uri="{BB962C8B-B14F-4D97-AF65-F5344CB8AC3E}">
        <p14:creationId xmlns:p14="http://schemas.microsoft.com/office/powerpoint/2010/main" val="125713955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1"/>
                                        </p:tgtEl>
                                        <p:attrNameLst>
                                          <p:attrName>style.visibility</p:attrName>
                                        </p:attrNameLst>
                                      </p:cBhvr>
                                      <p:to>
                                        <p:strVal val="visible"/>
                                      </p:to>
                                    </p:set>
                                    <p:anim calcmode="lin" valueType="num">
                                      <p:cBhvr additive="base">
                                        <p:cTn id="7" dur="500" fill="hold"/>
                                        <p:tgtEl>
                                          <p:spTgt spid="71"/>
                                        </p:tgtEl>
                                        <p:attrNameLst>
                                          <p:attrName>ppt_x</p:attrName>
                                        </p:attrNameLst>
                                      </p:cBhvr>
                                      <p:tavLst>
                                        <p:tav tm="0">
                                          <p:val>
                                            <p:strVal val="#ppt_x"/>
                                          </p:val>
                                        </p:tav>
                                        <p:tav tm="100000">
                                          <p:val>
                                            <p:strVal val="#ppt_x"/>
                                          </p:val>
                                        </p:tav>
                                      </p:tavLst>
                                    </p:anim>
                                    <p:anim calcmode="lin" valueType="num">
                                      <p:cBhvr additive="base">
                                        <p:cTn id="8" dur="500" fill="hold"/>
                                        <p:tgtEl>
                                          <p:spTgt spid="71"/>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70"/>
                                        </p:tgtEl>
                                        <p:attrNameLst>
                                          <p:attrName>style.visibility</p:attrName>
                                        </p:attrNameLst>
                                      </p:cBhvr>
                                      <p:to>
                                        <p:strVal val="visible"/>
                                      </p:to>
                                    </p:set>
                                    <p:anim calcmode="lin" valueType="num">
                                      <p:cBhvr additive="base">
                                        <p:cTn id="11" dur="500" fill="hold"/>
                                        <p:tgtEl>
                                          <p:spTgt spid="70"/>
                                        </p:tgtEl>
                                        <p:attrNameLst>
                                          <p:attrName>ppt_x</p:attrName>
                                        </p:attrNameLst>
                                      </p:cBhvr>
                                      <p:tavLst>
                                        <p:tav tm="0">
                                          <p:val>
                                            <p:strVal val="#ppt_x"/>
                                          </p:val>
                                        </p:tav>
                                        <p:tav tm="100000">
                                          <p:val>
                                            <p:strVal val="#ppt_x"/>
                                          </p:val>
                                        </p:tav>
                                      </p:tavLst>
                                    </p:anim>
                                    <p:anim calcmode="lin" valueType="num">
                                      <p:cBhvr additive="base">
                                        <p:cTn id="12" dur="500" fill="hold"/>
                                        <p:tgtEl>
                                          <p:spTgt spid="70"/>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72"/>
                                        </p:tgtEl>
                                        <p:attrNameLst>
                                          <p:attrName>style.visibility</p:attrName>
                                        </p:attrNameLst>
                                      </p:cBhvr>
                                      <p:to>
                                        <p:strVal val="visible"/>
                                      </p:to>
                                    </p:set>
                                    <p:anim calcmode="lin" valueType="num">
                                      <p:cBhvr additive="base">
                                        <p:cTn id="15" dur="500" fill="hold"/>
                                        <p:tgtEl>
                                          <p:spTgt spid="72"/>
                                        </p:tgtEl>
                                        <p:attrNameLst>
                                          <p:attrName>ppt_x</p:attrName>
                                        </p:attrNameLst>
                                      </p:cBhvr>
                                      <p:tavLst>
                                        <p:tav tm="0">
                                          <p:val>
                                            <p:strVal val="#ppt_x"/>
                                          </p:val>
                                        </p:tav>
                                        <p:tav tm="100000">
                                          <p:val>
                                            <p:strVal val="#ppt_x"/>
                                          </p:val>
                                        </p:tav>
                                      </p:tavLst>
                                    </p:anim>
                                    <p:anim calcmode="lin" valueType="num">
                                      <p:cBhvr additive="base">
                                        <p:cTn id="16" dur="500" fill="hold"/>
                                        <p:tgtEl>
                                          <p:spTgt spid="72"/>
                                        </p:tgtEl>
                                        <p:attrNameLst>
                                          <p:attrName>ppt_y</p:attrName>
                                        </p:attrNameLst>
                                      </p:cBhvr>
                                      <p:tavLst>
                                        <p:tav tm="0">
                                          <p:val>
                                            <p:strVal val="1+#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4" fill="hold" grpId="0" nodeType="clickEffect">
                                  <p:stCondLst>
                                    <p:cond delay="0"/>
                                  </p:stCondLst>
                                  <p:childTnLst>
                                    <p:set>
                                      <p:cBhvr>
                                        <p:cTn id="20" dur="1" fill="hold">
                                          <p:stCondLst>
                                            <p:cond delay="0"/>
                                          </p:stCondLst>
                                        </p:cTn>
                                        <p:tgtEl>
                                          <p:spTgt spid="120"/>
                                        </p:tgtEl>
                                        <p:attrNameLst>
                                          <p:attrName>style.visibility</p:attrName>
                                        </p:attrNameLst>
                                      </p:cBhvr>
                                      <p:to>
                                        <p:strVal val="visible"/>
                                      </p:to>
                                    </p:set>
                                    <p:anim calcmode="lin" valueType="num">
                                      <p:cBhvr additive="base">
                                        <p:cTn id="21" dur="500" fill="hold"/>
                                        <p:tgtEl>
                                          <p:spTgt spid="120"/>
                                        </p:tgtEl>
                                        <p:attrNameLst>
                                          <p:attrName>ppt_x</p:attrName>
                                        </p:attrNameLst>
                                      </p:cBhvr>
                                      <p:tavLst>
                                        <p:tav tm="0">
                                          <p:val>
                                            <p:strVal val="#ppt_x"/>
                                          </p:val>
                                        </p:tav>
                                        <p:tav tm="100000">
                                          <p:val>
                                            <p:strVal val="#ppt_x"/>
                                          </p:val>
                                        </p:tav>
                                      </p:tavLst>
                                    </p:anim>
                                    <p:anim calcmode="lin" valueType="num">
                                      <p:cBhvr additive="base">
                                        <p:cTn id="22" dur="500" fill="hold"/>
                                        <p:tgtEl>
                                          <p:spTgt spid="120"/>
                                        </p:tgtEl>
                                        <p:attrNameLst>
                                          <p:attrName>ppt_y</p:attrName>
                                        </p:attrNameLst>
                                      </p:cBhvr>
                                      <p:tavLst>
                                        <p:tav tm="0">
                                          <p:val>
                                            <p:strVal val="1+#ppt_h/2"/>
                                          </p:val>
                                        </p:tav>
                                        <p:tav tm="100000">
                                          <p:val>
                                            <p:strVal val="#ppt_y"/>
                                          </p:val>
                                        </p:tav>
                                      </p:tavLst>
                                    </p:anim>
                                  </p:childTnLst>
                                </p:cTn>
                              </p:par>
                              <p:par>
                                <p:cTn id="23" presetID="2" presetClass="entr" presetSubtype="4" fill="hold" grpId="0" nodeType="withEffect">
                                  <p:stCondLst>
                                    <p:cond delay="0"/>
                                  </p:stCondLst>
                                  <p:childTnLst>
                                    <p:set>
                                      <p:cBhvr>
                                        <p:cTn id="24" dur="1" fill="hold">
                                          <p:stCondLst>
                                            <p:cond delay="0"/>
                                          </p:stCondLst>
                                        </p:cTn>
                                        <p:tgtEl>
                                          <p:spTgt spid="119"/>
                                        </p:tgtEl>
                                        <p:attrNameLst>
                                          <p:attrName>style.visibility</p:attrName>
                                        </p:attrNameLst>
                                      </p:cBhvr>
                                      <p:to>
                                        <p:strVal val="visible"/>
                                      </p:to>
                                    </p:set>
                                    <p:anim calcmode="lin" valueType="num">
                                      <p:cBhvr additive="base">
                                        <p:cTn id="25" dur="500" fill="hold"/>
                                        <p:tgtEl>
                                          <p:spTgt spid="119"/>
                                        </p:tgtEl>
                                        <p:attrNameLst>
                                          <p:attrName>ppt_x</p:attrName>
                                        </p:attrNameLst>
                                      </p:cBhvr>
                                      <p:tavLst>
                                        <p:tav tm="0">
                                          <p:val>
                                            <p:strVal val="#ppt_x"/>
                                          </p:val>
                                        </p:tav>
                                        <p:tav tm="100000">
                                          <p:val>
                                            <p:strVal val="#ppt_x"/>
                                          </p:val>
                                        </p:tav>
                                      </p:tavLst>
                                    </p:anim>
                                    <p:anim calcmode="lin" valueType="num">
                                      <p:cBhvr additive="base">
                                        <p:cTn id="26" dur="500" fill="hold"/>
                                        <p:tgtEl>
                                          <p:spTgt spid="119"/>
                                        </p:tgtEl>
                                        <p:attrNameLst>
                                          <p:attrName>ppt_y</p:attrName>
                                        </p:attrNameLst>
                                      </p:cBhvr>
                                      <p:tavLst>
                                        <p:tav tm="0">
                                          <p:val>
                                            <p:strVal val="1+#ppt_h/2"/>
                                          </p:val>
                                        </p:tav>
                                        <p:tav tm="100000">
                                          <p:val>
                                            <p:strVal val="#ppt_y"/>
                                          </p:val>
                                        </p:tav>
                                      </p:tavLst>
                                    </p:anim>
                                  </p:childTnLst>
                                </p:cTn>
                              </p:par>
                              <p:par>
                                <p:cTn id="27" presetID="2" presetClass="entr" presetSubtype="4" fill="hold" nodeType="withEffect">
                                  <p:stCondLst>
                                    <p:cond delay="0"/>
                                  </p:stCondLst>
                                  <p:childTnLst>
                                    <p:set>
                                      <p:cBhvr>
                                        <p:cTn id="28" dur="1" fill="hold">
                                          <p:stCondLst>
                                            <p:cond delay="0"/>
                                          </p:stCondLst>
                                        </p:cTn>
                                        <p:tgtEl>
                                          <p:spTgt spid="2"/>
                                        </p:tgtEl>
                                        <p:attrNameLst>
                                          <p:attrName>style.visibility</p:attrName>
                                        </p:attrNameLst>
                                      </p:cBhvr>
                                      <p:to>
                                        <p:strVal val="visible"/>
                                      </p:to>
                                    </p:set>
                                    <p:anim calcmode="lin" valueType="num">
                                      <p:cBhvr additive="base">
                                        <p:cTn id="29" dur="500" fill="hold"/>
                                        <p:tgtEl>
                                          <p:spTgt spid="2"/>
                                        </p:tgtEl>
                                        <p:attrNameLst>
                                          <p:attrName>ppt_x</p:attrName>
                                        </p:attrNameLst>
                                      </p:cBhvr>
                                      <p:tavLst>
                                        <p:tav tm="0">
                                          <p:val>
                                            <p:strVal val="#ppt_x"/>
                                          </p:val>
                                        </p:tav>
                                        <p:tav tm="100000">
                                          <p:val>
                                            <p:strVal val="#ppt_x"/>
                                          </p:val>
                                        </p:tav>
                                      </p:tavLst>
                                    </p:anim>
                                    <p:anim calcmode="lin" valueType="num">
                                      <p:cBhvr additive="base">
                                        <p:cTn id="30"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4" fill="hold" grpId="0" nodeType="clickEffect">
                                  <p:stCondLst>
                                    <p:cond delay="0"/>
                                  </p:stCondLst>
                                  <p:childTnLst>
                                    <p:set>
                                      <p:cBhvr>
                                        <p:cTn id="34" dur="1" fill="hold">
                                          <p:stCondLst>
                                            <p:cond delay="0"/>
                                          </p:stCondLst>
                                        </p:cTn>
                                        <p:tgtEl>
                                          <p:spTgt spid="121"/>
                                        </p:tgtEl>
                                        <p:attrNameLst>
                                          <p:attrName>style.visibility</p:attrName>
                                        </p:attrNameLst>
                                      </p:cBhvr>
                                      <p:to>
                                        <p:strVal val="visible"/>
                                      </p:to>
                                    </p:set>
                                    <p:anim calcmode="lin" valueType="num">
                                      <p:cBhvr additive="base">
                                        <p:cTn id="35" dur="500" fill="hold"/>
                                        <p:tgtEl>
                                          <p:spTgt spid="121"/>
                                        </p:tgtEl>
                                        <p:attrNameLst>
                                          <p:attrName>ppt_x</p:attrName>
                                        </p:attrNameLst>
                                      </p:cBhvr>
                                      <p:tavLst>
                                        <p:tav tm="0">
                                          <p:val>
                                            <p:strVal val="#ppt_x"/>
                                          </p:val>
                                        </p:tav>
                                        <p:tav tm="100000">
                                          <p:val>
                                            <p:strVal val="#ppt_x"/>
                                          </p:val>
                                        </p:tav>
                                      </p:tavLst>
                                    </p:anim>
                                    <p:anim calcmode="lin" valueType="num">
                                      <p:cBhvr additive="base">
                                        <p:cTn id="36" dur="500" fill="hold"/>
                                        <p:tgtEl>
                                          <p:spTgt spid="121"/>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0"/>
                                  </p:stCondLst>
                                  <p:childTnLst>
                                    <p:set>
                                      <p:cBhvr>
                                        <p:cTn id="38" dur="1" fill="hold">
                                          <p:stCondLst>
                                            <p:cond delay="0"/>
                                          </p:stCondLst>
                                        </p:cTn>
                                        <p:tgtEl>
                                          <p:spTgt spid="122"/>
                                        </p:tgtEl>
                                        <p:attrNameLst>
                                          <p:attrName>style.visibility</p:attrName>
                                        </p:attrNameLst>
                                      </p:cBhvr>
                                      <p:to>
                                        <p:strVal val="visible"/>
                                      </p:to>
                                    </p:set>
                                    <p:anim calcmode="lin" valueType="num">
                                      <p:cBhvr additive="base">
                                        <p:cTn id="39" dur="500" fill="hold"/>
                                        <p:tgtEl>
                                          <p:spTgt spid="122"/>
                                        </p:tgtEl>
                                        <p:attrNameLst>
                                          <p:attrName>ppt_x</p:attrName>
                                        </p:attrNameLst>
                                      </p:cBhvr>
                                      <p:tavLst>
                                        <p:tav tm="0">
                                          <p:val>
                                            <p:strVal val="#ppt_x"/>
                                          </p:val>
                                        </p:tav>
                                        <p:tav tm="100000">
                                          <p:val>
                                            <p:strVal val="#ppt_x"/>
                                          </p:val>
                                        </p:tav>
                                      </p:tavLst>
                                    </p:anim>
                                    <p:anim calcmode="lin" valueType="num">
                                      <p:cBhvr additive="base">
                                        <p:cTn id="40" dur="500" fill="hold"/>
                                        <p:tgtEl>
                                          <p:spTgt spid="122"/>
                                        </p:tgtEl>
                                        <p:attrNameLst>
                                          <p:attrName>ppt_y</p:attrName>
                                        </p:attrNameLst>
                                      </p:cBhvr>
                                      <p:tavLst>
                                        <p:tav tm="0">
                                          <p:val>
                                            <p:strVal val="1+#ppt_h/2"/>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4" fill="hold" grpId="0" nodeType="clickEffect">
                                  <p:stCondLst>
                                    <p:cond delay="0"/>
                                  </p:stCondLst>
                                  <p:childTnLst>
                                    <p:set>
                                      <p:cBhvr>
                                        <p:cTn id="44" dur="1" fill="hold">
                                          <p:stCondLst>
                                            <p:cond delay="0"/>
                                          </p:stCondLst>
                                        </p:cTn>
                                        <p:tgtEl>
                                          <p:spTgt spid="124"/>
                                        </p:tgtEl>
                                        <p:attrNameLst>
                                          <p:attrName>style.visibility</p:attrName>
                                        </p:attrNameLst>
                                      </p:cBhvr>
                                      <p:to>
                                        <p:strVal val="visible"/>
                                      </p:to>
                                    </p:set>
                                    <p:anim calcmode="lin" valueType="num">
                                      <p:cBhvr additive="base">
                                        <p:cTn id="45" dur="500" fill="hold"/>
                                        <p:tgtEl>
                                          <p:spTgt spid="124"/>
                                        </p:tgtEl>
                                        <p:attrNameLst>
                                          <p:attrName>ppt_x</p:attrName>
                                        </p:attrNameLst>
                                      </p:cBhvr>
                                      <p:tavLst>
                                        <p:tav tm="0">
                                          <p:val>
                                            <p:strVal val="#ppt_x"/>
                                          </p:val>
                                        </p:tav>
                                        <p:tav tm="100000">
                                          <p:val>
                                            <p:strVal val="#ppt_x"/>
                                          </p:val>
                                        </p:tav>
                                      </p:tavLst>
                                    </p:anim>
                                    <p:anim calcmode="lin" valueType="num">
                                      <p:cBhvr additive="base">
                                        <p:cTn id="46" dur="500" fill="hold"/>
                                        <p:tgtEl>
                                          <p:spTgt spid="124"/>
                                        </p:tgtEl>
                                        <p:attrNameLst>
                                          <p:attrName>ppt_y</p:attrName>
                                        </p:attrNameLst>
                                      </p:cBhvr>
                                      <p:tavLst>
                                        <p:tav tm="0">
                                          <p:val>
                                            <p:strVal val="1+#ppt_h/2"/>
                                          </p:val>
                                        </p:tav>
                                        <p:tav tm="100000">
                                          <p:val>
                                            <p:strVal val="#ppt_y"/>
                                          </p:val>
                                        </p:tav>
                                      </p:tavLst>
                                    </p:anim>
                                  </p:childTnLst>
                                </p:cTn>
                              </p:par>
                              <p:par>
                                <p:cTn id="47" presetID="2" presetClass="entr" presetSubtype="4" fill="hold" grpId="0" nodeType="withEffect">
                                  <p:stCondLst>
                                    <p:cond delay="0"/>
                                  </p:stCondLst>
                                  <p:childTnLst>
                                    <p:set>
                                      <p:cBhvr>
                                        <p:cTn id="48" dur="1" fill="hold">
                                          <p:stCondLst>
                                            <p:cond delay="0"/>
                                          </p:stCondLst>
                                        </p:cTn>
                                        <p:tgtEl>
                                          <p:spTgt spid="125"/>
                                        </p:tgtEl>
                                        <p:attrNameLst>
                                          <p:attrName>style.visibility</p:attrName>
                                        </p:attrNameLst>
                                      </p:cBhvr>
                                      <p:to>
                                        <p:strVal val="visible"/>
                                      </p:to>
                                    </p:set>
                                    <p:anim calcmode="lin" valueType="num">
                                      <p:cBhvr additive="base">
                                        <p:cTn id="49" dur="500" fill="hold"/>
                                        <p:tgtEl>
                                          <p:spTgt spid="125"/>
                                        </p:tgtEl>
                                        <p:attrNameLst>
                                          <p:attrName>ppt_x</p:attrName>
                                        </p:attrNameLst>
                                      </p:cBhvr>
                                      <p:tavLst>
                                        <p:tav tm="0">
                                          <p:val>
                                            <p:strVal val="#ppt_x"/>
                                          </p:val>
                                        </p:tav>
                                        <p:tav tm="100000">
                                          <p:val>
                                            <p:strVal val="#ppt_x"/>
                                          </p:val>
                                        </p:tav>
                                      </p:tavLst>
                                    </p:anim>
                                    <p:anim calcmode="lin" valueType="num">
                                      <p:cBhvr additive="base">
                                        <p:cTn id="50" dur="500" fill="hold"/>
                                        <p:tgtEl>
                                          <p:spTgt spid="12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 grpId="0" animBg="1"/>
      <p:bldP spid="71" grpId="0"/>
      <p:bldP spid="119" grpId="0" animBg="1"/>
      <p:bldP spid="120" grpId="0"/>
      <p:bldP spid="121" grpId="0" animBg="1"/>
      <p:bldP spid="122" grpId="0"/>
      <p:bldP spid="124" grpId="0" animBg="1"/>
      <p:bldP spid="125" grpId="0"/>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AE6F6858-40C5-4D43-AF01-4311A9E835C9}"/>
              </a:ext>
            </a:extLst>
          </p:cNvPr>
          <p:cNvSpPr>
            <a:spLocks noGrp="1"/>
          </p:cNvSpPr>
          <p:nvPr>
            <p:ph type="title"/>
          </p:nvPr>
        </p:nvSpPr>
        <p:spPr/>
        <p:txBody>
          <a:bodyPr/>
          <a:lstStyle/>
          <a:p>
            <a:r>
              <a:rPr lang="en-US" dirty="0"/>
              <a:t>Route Advertisement - 5</a:t>
            </a:r>
          </a:p>
        </p:txBody>
      </p:sp>
      <p:grpSp>
        <p:nvGrpSpPr>
          <p:cNvPr id="50" name="Group 49">
            <a:extLst>
              <a:ext uri="{FF2B5EF4-FFF2-40B4-BE49-F238E27FC236}">
                <a16:creationId xmlns:a16="http://schemas.microsoft.com/office/drawing/2014/main" id="{D18738A8-5FCB-444E-A91A-372291507F29}"/>
              </a:ext>
            </a:extLst>
          </p:cNvPr>
          <p:cNvGrpSpPr/>
          <p:nvPr/>
        </p:nvGrpSpPr>
        <p:grpSpPr>
          <a:xfrm>
            <a:off x="1834524" y="1974900"/>
            <a:ext cx="540000" cy="540000"/>
            <a:chOff x="7736620" y="7009631"/>
            <a:chExt cx="4501800" cy="4503600"/>
          </a:xfrm>
          <a:solidFill>
            <a:schemeClr val="accent6"/>
          </a:solidFill>
        </p:grpSpPr>
        <p:sp>
          <p:nvSpPr>
            <p:cNvPr id="54" name="Freeform: Shape 1">
              <a:extLst>
                <a:ext uri="{FF2B5EF4-FFF2-40B4-BE49-F238E27FC236}">
                  <a16:creationId xmlns:a16="http://schemas.microsoft.com/office/drawing/2014/main" id="{A422FB12-A7D3-A44F-A2A5-DA0E34DB131A}"/>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55" name="Freeform: Shape 2">
              <a:extLst>
                <a:ext uri="{FF2B5EF4-FFF2-40B4-BE49-F238E27FC236}">
                  <a16:creationId xmlns:a16="http://schemas.microsoft.com/office/drawing/2014/main" id="{7483C7E3-8FB7-9D40-A81C-FB02F69001AC}"/>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56" name="Freeform: Shape 3">
              <a:extLst>
                <a:ext uri="{FF2B5EF4-FFF2-40B4-BE49-F238E27FC236}">
                  <a16:creationId xmlns:a16="http://schemas.microsoft.com/office/drawing/2014/main" id="{127AA692-D92B-904D-9839-F49CA5ACF9F9}"/>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57" name="Freeform: Shape 4">
              <a:extLst>
                <a:ext uri="{FF2B5EF4-FFF2-40B4-BE49-F238E27FC236}">
                  <a16:creationId xmlns:a16="http://schemas.microsoft.com/office/drawing/2014/main" id="{DDD4B485-5BEE-694D-98FC-DB84BA806CC5}"/>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58" name="Freeform: Shape 5">
              <a:extLst>
                <a:ext uri="{FF2B5EF4-FFF2-40B4-BE49-F238E27FC236}">
                  <a16:creationId xmlns:a16="http://schemas.microsoft.com/office/drawing/2014/main" id="{FC6967ED-B0F9-7348-97D0-AFA1FE6DE006}"/>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grpSp>
        <p:nvGrpSpPr>
          <p:cNvPr id="59" name="Group 58">
            <a:extLst>
              <a:ext uri="{FF2B5EF4-FFF2-40B4-BE49-F238E27FC236}">
                <a16:creationId xmlns:a16="http://schemas.microsoft.com/office/drawing/2014/main" id="{49CBF7A9-F92D-FF4B-9568-26D631B85DC1}"/>
              </a:ext>
            </a:extLst>
          </p:cNvPr>
          <p:cNvGrpSpPr/>
          <p:nvPr/>
        </p:nvGrpSpPr>
        <p:grpSpPr>
          <a:xfrm>
            <a:off x="1827491" y="5279414"/>
            <a:ext cx="540000" cy="540000"/>
            <a:chOff x="7736620" y="7009631"/>
            <a:chExt cx="4501800" cy="4503600"/>
          </a:xfrm>
          <a:solidFill>
            <a:schemeClr val="accent4"/>
          </a:solidFill>
        </p:grpSpPr>
        <p:sp>
          <p:nvSpPr>
            <p:cNvPr id="60" name="Freeform: Shape 1">
              <a:extLst>
                <a:ext uri="{FF2B5EF4-FFF2-40B4-BE49-F238E27FC236}">
                  <a16:creationId xmlns:a16="http://schemas.microsoft.com/office/drawing/2014/main" id="{9D68C45E-2CAE-F140-8D24-50C32B57D852}"/>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61" name="Freeform: Shape 2">
              <a:extLst>
                <a:ext uri="{FF2B5EF4-FFF2-40B4-BE49-F238E27FC236}">
                  <a16:creationId xmlns:a16="http://schemas.microsoft.com/office/drawing/2014/main" id="{346DCAA3-2062-204B-ACDC-DEE974A32BEA}"/>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62" name="Freeform: Shape 3">
              <a:extLst>
                <a:ext uri="{FF2B5EF4-FFF2-40B4-BE49-F238E27FC236}">
                  <a16:creationId xmlns:a16="http://schemas.microsoft.com/office/drawing/2014/main" id="{B32E0D62-709E-D946-97FF-04D5825FDCB8}"/>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63" name="Freeform: Shape 4">
              <a:extLst>
                <a:ext uri="{FF2B5EF4-FFF2-40B4-BE49-F238E27FC236}">
                  <a16:creationId xmlns:a16="http://schemas.microsoft.com/office/drawing/2014/main" id="{60476CCD-DD6D-E04D-AB27-90112C3FFF52}"/>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64" name="Freeform: Shape 5">
              <a:extLst>
                <a:ext uri="{FF2B5EF4-FFF2-40B4-BE49-F238E27FC236}">
                  <a16:creationId xmlns:a16="http://schemas.microsoft.com/office/drawing/2014/main" id="{89C583CB-746B-EF40-BDA4-49954167C470}"/>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cxnSp>
        <p:nvCxnSpPr>
          <p:cNvPr id="65" name="Straight Connector 64">
            <a:extLst>
              <a:ext uri="{FF2B5EF4-FFF2-40B4-BE49-F238E27FC236}">
                <a16:creationId xmlns:a16="http://schemas.microsoft.com/office/drawing/2014/main" id="{261E4C59-77CF-F14E-A15A-B8E51BFBA3E9}"/>
              </a:ext>
            </a:extLst>
          </p:cNvPr>
          <p:cNvCxnSpPr>
            <a:cxnSpLocks/>
            <a:stCxn id="106" idx="0"/>
            <a:endCxn id="99" idx="2"/>
          </p:cNvCxnSpPr>
          <p:nvPr/>
        </p:nvCxnSpPr>
        <p:spPr bwMode="gray">
          <a:xfrm flipV="1">
            <a:off x="2098621" y="3743572"/>
            <a:ext cx="960" cy="506586"/>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66" name="Rectangle 65">
            <a:extLst>
              <a:ext uri="{FF2B5EF4-FFF2-40B4-BE49-F238E27FC236}">
                <a16:creationId xmlns:a16="http://schemas.microsoft.com/office/drawing/2014/main" id="{51F26066-0946-6A44-B3DE-E8BB377CC5F4}"/>
              </a:ext>
            </a:extLst>
          </p:cNvPr>
          <p:cNvSpPr/>
          <p:nvPr/>
        </p:nvSpPr>
        <p:spPr>
          <a:xfrm>
            <a:off x="91700" y="3858474"/>
            <a:ext cx="2377361" cy="276999"/>
          </a:xfrm>
          <a:prstGeom prst="rect">
            <a:avLst/>
          </a:prstGeom>
        </p:spPr>
        <p:txBody>
          <a:bodyPr wrap="square">
            <a:spAutoFit/>
          </a:bodyPr>
          <a:lstStyle/>
          <a:p>
            <a:r>
              <a:rPr lang="en-US" sz="1200" b="1" dirty="0">
                <a:solidFill>
                  <a:schemeClr val="tx2"/>
                </a:solidFill>
                <a:latin typeface="Metropolis" pitchFamily="2" charset="77"/>
              </a:rPr>
              <a:t>Router Link LS (GENEVE)</a:t>
            </a:r>
            <a:endParaRPr lang="en-GB" sz="1200" dirty="0"/>
          </a:p>
        </p:txBody>
      </p:sp>
      <p:sp>
        <p:nvSpPr>
          <p:cNvPr id="67" name="Rectangle 66">
            <a:extLst>
              <a:ext uri="{FF2B5EF4-FFF2-40B4-BE49-F238E27FC236}">
                <a16:creationId xmlns:a16="http://schemas.microsoft.com/office/drawing/2014/main" id="{4259C386-0222-6241-AE4B-A42E35C41A45}"/>
              </a:ext>
            </a:extLst>
          </p:cNvPr>
          <p:cNvSpPr/>
          <p:nvPr/>
        </p:nvSpPr>
        <p:spPr>
          <a:xfrm>
            <a:off x="1070415" y="2131541"/>
            <a:ext cx="861706" cy="338554"/>
          </a:xfrm>
          <a:prstGeom prst="rect">
            <a:avLst/>
          </a:prstGeom>
        </p:spPr>
        <p:txBody>
          <a:bodyPr wrap="square">
            <a:spAutoFit/>
          </a:bodyPr>
          <a:lstStyle/>
          <a:p>
            <a:r>
              <a:rPr lang="en-US" sz="1600" b="1" dirty="0">
                <a:solidFill>
                  <a:schemeClr val="tx2"/>
                </a:solidFill>
                <a:latin typeface="Metropolis" pitchFamily="2" charset="77"/>
              </a:rPr>
              <a:t>T0 SR</a:t>
            </a:r>
            <a:endParaRPr lang="en-GB" sz="1600" dirty="0"/>
          </a:p>
        </p:txBody>
      </p:sp>
      <p:sp>
        <p:nvSpPr>
          <p:cNvPr id="68" name="Rectangle 67">
            <a:extLst>
              <a:ext uri="{FF2B5EF4-FFF2-40B4-BE49-F238E27FC236}">
                <a16:creationId xmlns:a16="http://schemas.microsoft.com/office/drawing/2014/main" id="{1512D543-9675-9147-B69D-A94F6333F59B}"/>
              </a:ext>
            </a:extLst>
          </p:cNvPr>
          <p:cNvSpPr/>
          <p:nvPr/>
        </p:nvSpPr>
        <p:spPr>
          <a:xfrm>
            <a:off x="1131732" y="5418280"/>
            <a:ext cx="861706" cy="338554"/>
          </a:xfrm>
          <a:prstGeom prst="rect">
            <a:avLst/>
          </a:prstGeom>
        </p:spPr>
        <p:txBody>
          <a:bodyPr wrap="square">
            <a:spAutoFit/>
          </a:bodyPr>
          <a:lstStyle/>
          <a:p>
            <a:r>
              <a:rPr lang="en-US" sz="1600" b="1" dirty="0">
                <a:solidFill>
                  <a:schemeClr val="tx2"/>
                </a:solidFill>
                <a:latin typeface="Metropolis" pitchFamily="2" charset="77"/>
              </a:rPr>
              <a:t>T1 DR</a:t>
            </a:r>
            <a:endParaRPr lang="en-GB" sz="1600" dirty="0"/>
          </a:p>
        </p:txBody>
      </p:sp>
      <p:cxnSp>
        <p:nvCxnSpPr>
          <p:cNvPr id="73" name="Straight Connector 72">
            <a:extLst>
              <a:ext uri="{FF2B5EF4-FFF2-40B4-BE49-F238E27FC236}">
                <a16:creationId xmlns:a16="http://schemas.microsoft.com/office/drawing/2014/main" id="{D0AA8E44-34DE-B742-8D81-3D1552B77C4B}"/>
              </a:ext>
            </a:extLst>
          </p:cNvPr>
          <p:cNvCxnSpPr>
            <a:cxnSpLocks/>
          </p:cNvCxnSpPr>
          <p:nvPr/>
        </p:nvCxnSpPr>
        <p:spPr bwMode="gray">
          <a:xfrm flipH="1">
            <a:off x="1567290" y="5813445"/>
            <a:ext cx="421971" cy="283283"/>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a16:creationId xmlns:a16="http://schemas.microsoft.com/office/drawing/2014/main" id="{E8982ED9-8950-8646-B8D7-ECAA7B4515B1}"/>
              </a:ext>
            </a:extLst>
          </p:cNvPr>
          <p:cNvCxnSpPr>
            <a:cxnSpLocks/>
          </p:cNvCxnSpPr>
          <p:nvPr/>
        </p:nvCxnSpPr>
        <p:spPr bwMode="gray">
          <a:xfrm>
            <a:off x="2087893" y="5849764"/>
            <a:ext cx="387" cy="327829"/>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75" name="Straight Connector 74">
            <a:extLst>
              <a:ext uri="{FF2B5EF4-FFF2-40B4-BE49-F238E27FC236}">
                <a16:creationId xmlns:a16="http://schemas.microsoft.com/office/drawing/2014/main" id="{439A308B-63A7-3348-B005-72A9C7E52745}"/>
              </a:ext>
            </a:extLst>
          </p:cNvPr>
          <p:cNvCxnSpPr>
            <a:cxnSpLocks/>
          </p:cNvCxnSpPr>
          <p:nvPr/>
        </p:nvCxnSpPr>
        <p:spPr bwMode="gray">
          <a:xfrm flipH="1" flipV="1">
            <a:off x="2209671" y="5826466"/>
            <a:ext cx="350368" cy="250847"/>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76" name="Rectangle 75">
            <a:extLst>
              <a:ext uri="{FF2B5EF4-FFF2-40B4-BE49-F238E27FC236}">
                <a16:creationId xmlns:a16="http://schemas.microsoft.com/office/drawing/2014/main" id="{89617318-8027-C641-AEC4-FA17B9B32C26}"/>
              </a:ext>
            </a:extLst>
          </p:cNvPr>
          <p:cNvSpPr/>
          <p:nvPr/>
        </p:nvSpPr>
        <p:spPr>
          <a:xfrm>
            <a:off x="2404649" y="5604345"/>
            <a:ext cx="968535" cy="461665"/>
          </a:xfrm>
          <a:prstGeom prst="rect">
            <a:avLst/>
          </a:prstGeom>
        </p:spPr>
        <p:txBody>
          <a:bodyPr wrap="none">
            <a:spAutoFit/>
          </a:bodyPr>
          <a:lstStyle/>
          <a:p>
            <a:r>
              <a:rPr lang="en-US" sz="1200" b="1" dirty="0">
                <a:solidFill>
                  <a:schemeClr val="tx2"/>
                </a:solidFill>
                <a:latin typeface="Metropolis" pitchFamily="2" charset="77"/>
              </a:rPr>
              <a:t>Downlinks</a:t>
            </a:r>
          </a:p>
          <a:p>
            <a:r>
              <a:rPr lang="en-US" sz="1200" b="1" dirty="0">
                <a:solidFill>
                  <a:schemeClr val="tx2"/>
                </a:solidFill>
                <a:latin typeface="Metropolis" pitchFamily="2" charset="77"/>
              </a:rPr>
              <a:t>(GENEVE)</a:t>
            </a:r>
            <a:endParaRPr lang="en-GB" sz="1200" dirty="0"/>
          </a:p>
        </p:txBody>
      </p:sp>
      <p:cxnSp>
        <p:nvCxnSpPr>
          <p:cNvPr id="77" name="Straight Connector 76">
            <a:extLst>
              <a:ext uri="{FF2B5EF4-FFF2-40B4-BE49-F238E27FC236}">
                <a16:creationId xmlns:a16="http://schemas.microsoft.com/office/drawing/2014/main" id="{DF339E68-5601-154A-80B8-6943458AB8CD}"/>
              </a:ext>
            </a:extLst>
          </p:cNvPr>
          <p:cNvCxnSpPr>
            <a:cxnSpLocks/>
          </p:cNvCxnSpPr>
          <p:nvPr/>
        </p:nvCxnSpPr>
        <p:spPr bwMode="gray">
          <a:xfrm flipH="1" flipV="1">
            <a:off x="2080405" y="1357010"/>
            <a:ext cx="968" cy="61789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78" name="Rectangle 77">
            <a:extLst>
              <a:ext uri="{FF2B5EF4-FFF2-40B4-BE49-F238E27FC236}">
                <a16:creationId xmlns:a16="http://schemas.microsoft.com/office/drawing/2014/main" id="{74C80858-F8FA-0C49-97FD-30F2CF90A259}"/>
              </a:ext>
            </a:extLst>
          </p:cNvPr>
          <p:cNvSpPr/>
          <p:nvPr/>
        </p:nvSpPr>
        <p:spPr>
          <a:xfrm>
            <a:off x="533664" y="1512461"/>
            <a:ext cx="1744330" cy="276999"/>
          </a:xfrm>
          <a:prstGeom prst="rect">
            <a:avLst/>
          </a:prstGeom>
        </p:spPr>
        <p:txBody>
          <a:bodyPr wrap="square">
            <a:spAutoFit/>
          </a:bodyPr>
          <a:lstStyle/>
          <a:p>
            <a:r>
              <a:rPr lang="en-US" sz="1200" b="1" dirty="0">
                <a:solidFill>
                  <a:schemeClr val="tx2"/>
                </a:solidFill>
                <a:latin typeface="Metropolis" pitchFamily="2" charset="77"/>
              </a:rPr>
              <a:t>Uplink LS (VLAN)</a:t>
            </a:r>
            <a:endParaRPr lang="en-GB" sz="1200" dirty="0"/>
          </a:p>
        </p:txBody>
      </p:sp>
      <p:grpSp>
        <p:nvGrpSpPr>
          <p:cNvPr id="79" name="Group 78">
            <a:extLst>
              <a:ext uri="{FF2B5EF4-FFF2-40B4-BE49-F238E27FC236}">
                <a16:creationId xmlns:a16="http://schemas.microsoft.com/office/drawing/2014/main" id="{1E83735C-16E3-1147-A610-41E84EE4130E}"/>
              </a:ext>
            </a:extLst>
          </p:cNvPr>
          <p:cNvGrpSpPr/>
          <p:nvPr/>
        </p:nvGrpSpPr>
        <p:grpSpPr>
          <a:xfrm>
            <a:off x="1865237" y="926673"/>
            <a:ext cx="430337" cy="430337"/>
            <a:chOff x="7736620" y="7009631"/>
            <a:chExt cx="4501800" cy="4503600"/>
          </a:xfrm>
          <a:solidFill>
            <a:schemeClr val="tx1"/>
          </a:solidFill>
        </p:grpSpPr>
        <p:sp>
          <p:nvSpPr>
            <p:cNvPr id="80" name="Freeform: Shape 1">
              <a:extLst>
                <a:ext uri="{FF2B5EF4-FFF2-40B4-BE49-F238E27FC236}">
                  <a16:creationId xmlns:a16="http://schemas.microsoft.com/office/drawing/2014/main" id="{DF006D80-E0B9-9F42-9372-49BF32042D9D}"/>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81" name="Freeform: Shape 2">
              <a:extLst>
                <a:ext uri="{FF2B5EF4-FFF2-40B4-BE49-F238E27FC236}">
                  <a16:creationId xmlns:a16="http://schemas.microsoft.com/office/drawing/2014/main" id="{EE12F8A8-0DFB-5140-B1BA-D6D5EFD4D32D}"/>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82" name="Freeform: Shape 3">
              <a:extLst>
                <a:ext uri="{FF2B5EF4-FFF2-40B4-BE49-F238E27FC236}">
                  <a16:creationId xmlns:a16="http://schemas.microsoft.com/office/drawing/2014/main" id="{649D6E36-1CF2-514C-863F-687FE9B3E485}"/>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83" name="Freeform: Shape 4">
              <a:extLst>
                <a:ext uri="{FF2B5EF4-FFF2-40B4-BE49-F238E27FC236}">
                  <a16:creationId xmlns:a16="http://schemas.microsoft.com/office/drawing/2014/main" id="{3F85E8DB-A2A7-2F41-B323-9E3B422D565B}"/>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84" name="Freeform: Shape 5">
              <a:extLst>
                <a:ext uri="{FF2B5EF4-FFF2-40B4-BE49-F238E27FC236}">
                  <a16:creationId xmlns:a16="http://schemas.microsoft.com/office/drawing/2014/main" id="{526DA9DC-4AD6-0B45-AA76-A36A19E684FB}"/>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85" name="Rectangle 84">
            <a:extLst>
              <a:ext uri="{FF2B5EF4-FFF2-40B4-BE49-F238E27FC236}">
                <a16:creationId xmlns:a16="http://schemas.microsoft.com/office/drawing/2014/main" id="{2E9F6770-A473-5E4A-9F4B-17262E17966E}"/>
              </a:ext>
            </a:extLst>
          </p:cNvPr>
          <p:cNvSpPr/>
          <p:nvPr/>
        </p:nvSpPr>
        <p:spPr>
          <a:xfrm>
            <a:off x="1057357" y="817613"/>
            <a:ext cx="817975" cy="461665"/>
          </a:xfrm>
          <a:prstGeom prst="rect">
            <a:avLst/>
          </a:prstGeom>
        </p:spPr>
        <p:txBody>
          <a:bodyPr wrap="square">
            <a:spAutoFit/>
          </a:bodyPr>
          <a:lstStyle/>
          <a:p>
            <a:r>
              <a:rPr lang="en-US" sz="1200" b="1" dirty="0">
                <a:solidFill>
                  <a:schemeClr val="tx2"/>
                </a:solidFill>
                <a:latin typeface="Metropolis" pitchFamily="2" charset="77"/>
              </a:rPr>
              <a:t>Physical Router</a:t>
            </a:r>
            <a:endParaRPr lang="en-GB" sz="1200" dirty="0"/>
          </a:p>
        </p:txBody>
      </p:sp>
      <p:cxnSp>
        <p:nvCxnSpPr>
          <p:cNvPr id="86" name="Straight Connector 85">
            <a:extLst>
              <a:ext uri="{FF2B5EF4-FFF2-40B4-BE49-F238E27FC236}">
                <a16:creationId xmlns:a16="http://schemas.microsoft.com/office/drawing/2014/main" id="{D02825C1-4FC8-6343-95CD-716F3318A06A}"/>
              </a:ext>
            </a:extLst>
          </p:cNvPr>
          <p:cNvCxnSpPr>
            <a:cxnSpLocks/>
          </p:cNvCxnSpPr>
          <p:nvPr/>
        </p:nvCxnSpPr>
        <p:spPr bwMode="gray">
          <a:xfrm flipH="1" flipV="1">
            <a:off x="2367636" y="3469868"/>
            <a:ext cx="1192722" cy="3704"/>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87" name="Rectangle 86">
            <a:extLst>
              <a:ext uri="{FF2B5EF4-FFF2-40B4-BE49-F238E27FC236}">
                <a16:creationId xmlns:a16="http://schemas.microsoft.com/office/drawing/2014/main" id="{185B5892-D200-ED48-86D2-F17D1083A98A}"/>
              </a:ext>
            </a:extLst>
          </p:cNvPr>
          <p:cNvSpPr/>
          <p:nvPr/>
        </p:nvSpPr>
        <p:spPr>
          <a:xfrm>
            <a:off x="2388346" y="3445095"/>
            <a:ext cx="968535" cy="461665"/>
          </a:xfrm>
          <a:prstGeom prst="rect">
            <a:avLst/>
          </a:prstGeom>
        </p:spPr>
        <p:txBody>
          <a:bodyPr wrap="none">
            <a:spAutoFit/>
          </a:bodyPr>
          <a:lstStyle/>
          <a:p>
            <a:r>
              <a:rPr lang="en-US" sz="1200" b="1" dirty="0">
                <a:solidFill>
                  <a:schemeClr val="tx2"/>
                </a:solidFill>
                <a:latin typeface="Metropolis" pitchFamily="2" charset="77"/>
              </a:rPr>
              <a:t>Downlink</a:t>
            </a:r>
          </a:p>
          <a:p>
            <a:r>
              <a:rPr lang="en-US" sz="1200" b="1" dirty="0">
                <a:solidFill>
                  <a:schemeClr val="tx2"/>
                </a:solidFill>
                <a:latin typeface="Metropolis" pitchFamily="2" charset="77"/>
              </a:rPr>
              <a:t>(GENEVE)</a:t>
            </a:r>
            <a:endParaRPr lang="en-GB" sz="1200" dirty="0"/>
          </a:p>
        </p:txBody>
      </p:sp>
      <p:sp>
        <p:nvSpPr>
          <p:cNvPr id="88" name="Rectangle 87">
            <a:extLst>
              <a:ext uri="{FF2B5EF4-FFF2-40B4-BE49-F238E27FC236}">
                <a16:creationId xmlns:a16="http://schemas.microsoft.com/office/drawing/2014/main" id="{83F8B2AA-3288-0F48-B7C0-7399EE1DB596}"/>
              </a:ext>
            </a:extLst>
          </p:cNvPr>
          <p:cNvSpPr/>
          <p:nvPr/>
        </p:nvSpPr>
        <p:spPr>
          <a:xfrm>
            <a:off x="797174" y="1823269"/>
            <a:ext cx="1417653" cy="261610"/>
          </a:xfrm>
          <a:prstGeom prst="rect">
            <a:avLst/>
          </a:prstGeom>
        </p:spPr>
        <p:txBody>
          <a:bodyPr wrap="square">
            <a:spAutoFit/>
          </a:bodyPr>
          <a:lstStyle/>
          <a:p>
            <a:r>
              <a:rPr lang="en-US" sz="1100" b="1" dirty="0">
                <a:solidFill>
                  <a:schemeClr val="tx2"/>
                </a:solidFill>
                <a:latin typeface="Metropolis" pitchFamily="2" charset="77"/>
              </a:rPr>
              <a:t>10.190.4.101 /24</a:t>
            </a:r>
            <a:endParaRPr lang="en-GB" sz="1100" dirty="0"/>
          </a:p>
        </p:txBody>
      </p:sp>
      <p:sp>
        <p:nvSpPr>
          <p:cNvPr id="89" name="Rectangle 88">
            <a:extLst>
              <a:ext uri="{FF2B5EF4-FFF2-40B4-BE49-F238E27FC236}">
                <a16:creationId xmlns:a16="http://schemas.microsoft.com/office/drawing/2014/main" id="{63A5012B-1C79-8A45-AE70-251C60D56487}"/>
              </a:ext>
            </a:extLst>
          </p:cNvPr>
          <p:cNvSpPr/>
          <p:nvPr/>
        </p:nvSpPr>
        <p:spPr>
          <a:xfrm>
            <a:off x="957014" y="1255809"/>
            <a:ext cx="1417653" cy="261610"/>
          </a:xfrm>
          <a:prstGeom prst="rect">
            <a:avLst/>
          </a:prstGeom>
        </p:spPr>
        <p:txBody>
          <a:bodyPr wrap="square">
            <a:spAutoFit/>
          </a:bodyPr>
          <a:lstStyle/>
          <a:p>
            <a:r>
              <a:rPr lang="en-US" sz="1100" b="1" dirty="0">
                <a:solidFill>
                  <a:schemeClr val="tx2"/>
                </a:solidFill>
                <a:latin typeface="Metropolis" pitchFamily="2" charset="77"/>
              </a:rPr>
              <a:t>10.190.4.1 /24</a:t>
            </a:r>
            <a:endParaRPr lang="en-GB" sz="1100" dirty="0"/>
          </a:p>
        </p:txBody>
      </p:sp>
      <p:sp>
        <p:nvSpPr>
          <p:cNvPr id="90" name="Rectangle 89">
            <a:extLst>
              <a:ext uri="{FF2B5EF4-FFF2-40B4-BE49-F238E27FC236}">
                <a16:creationId xmlns:a16="http://schemas.microsoft.com/office/drawing/2014/main" id="{F5BAE099-AB89-0941-98FC-C6C0AA15DEAE}"/>
              </a:ext>
            </a:extLst>
          </p:cNvPr>
          <p:cNvSpPr/>
          <p:nvPr/>
        </p:nvSpPr>
        <p:spPr>
          <a:xfrm>
            <a:off x="848247" y="3653792"/>
            <a:ext cx="1417653" cy="261610"/>
          </a:xfrm>
          <a:prstGeom prst="rect">
            <a:avLst/>
          </a:prstGeom>
        </p:spPr>
        <p:txBody>
          <a:bodyPr wrap="square">
            <a:spAutoFit/>
          </a:bodyPr>
          <a:lstStyle/>
          <a:p>
            <a:r>
              <a:rPr lang="en-US" sz="1100" b="1" dirty="0">
                <a:solidFill>
                  <a:schemeClr val="tx2"/>
                </a:solidFill>
                <a:latin typeface="Metropolis" pitchFamily="2" charset="77"/>
              </a:rPr>
              <a:t>100.64.112.0 /31</a:t>
            </a:r>
            <a:endParaRPr lang="en-GB" sz="1100" dirty="0"/>
          </a:p>
        </p:txBody>
      </p:sp>
      <p:sp>
        <p:nvSpPr>
          <p:cNvPr id="91" name="Rectangle 90">
            <a:extLst>
              <a:ext uri="{FF2B5EF4-FFF2-40B4-BE49-F238E27FC236}">
                <a16:creationId xmlns:a16="http://schemas.microsoft.com/office/drawing/2014/main" id="{96B22A35-4D52-0344-959A-F154FB2190C9}"/>
              </a:ext>
            </a:extLst>
          </p:cNvPr>
          <p:cNvSpPr/>
          <p:nvPr/>
        </p:nvSpPr>
        <p:spPr>
          <a:xfrm>
            <a:off x="885518" y="4070055"/>
            <a:ext cx="1417653" cy="261610"/>
          </a:xfrm>
          <a:prstGeom prst="rect">
            <a:avLst/>
          </a:prstGeom>
        </p:spPr>
        <p:txBody>
          <a:bodyPr wrap="square">
            <a:spAutoFit/>
          </a:bodyPr>
          <a:lstStyle/>
          <a:p>
            <a:r>
              <a:rPr lang="en-US" sz="1100" b="1" dirty="0">
                <a:solidFill>
                  <a:schemeClr val="tx2"/>
                </a:solidFill>
                <a:latin typeface="Metropolis" pitchFamily="2" charset="77"/>
              </a:rPr>
              <a:t>100.64.112.1 /31</a:t>
            </a:r>
            <a:endParaRPr lang="en-GB" sz="1100" dirty="0"/>
          </a:p>
        </p:txBody>
      </p:sp>
      <p:sp>
        <p:nvSpPr>
          <p:cNvPr id="92" name="Rectangle 91">
            <a:extLst>
              <a:ext uri="{FF2B5EF4-FFF2-40B4-BE49-F238E27FC236}">
                <a16:creationId xmlns:a16="http://schemas.microsoft.com/office/drawing/2014/main" id="{69EB912E-DFFA-644A-A5DC-43875A0C7938}"/>
              </a:ext>
            </a:extLst>
          </p:cNvPr>
          <p:cNvSpPr/>
          <p:nvPr/>
        </p:nvSpPr>
        <p:spPr>
          <a:xfrm>
            <a:off x="691475" y="6058182"/>
            <a:ext cx="1008336" cy="261610"/>
          </a:xfrm>
          <a:prstGeom prst="rect">
            <a:avLst/>
          </a:prstGeom>
        </p:spPr>
        <p:txBody>
          <a:bodyPr wrap="square">
            <a:spAutoFit/>
          </a:bodyPr>
          <a:lstStyle/>
          <a:p>
            <a:r>
              <a:rPr lang="en-US" sz="1100" b="1" dirty="0">
                <a:solidFill>
                  <a:schemeClr val="tx2"/>
                </a:solidFill>
                <a:latin typeface="Metropolis" pitchFamily="2" charset="77"/>
              </a:rPr>
              <a:t>10.0.1.1 /24</a:t>
            </a:r>
            <a:endParaRPr lang="en-GB" sz="1100" dirty="0"/>
          </a:p>
        </p:txBody>
      </p:sp>
      <p:sp>
        <p:nvSpPr>
          <p:cNvPr id="93" name="Rectangle 92">
            <a:extLst>
              <a:ext uri="{FF2B5EF4-FFF2-40B4-BE49-F238E27FC236}">
                <a16:creationId xmlns:a16="http://schemas.microsoft.com/office/drawing/2014/main" id="{F9F7A5AA-1F10-3340-AB6B-82DA0DE04A54}"/>
              </a:ext>
            </a:extLst>
          </p:cNvPr>
          <p:cNvSpPr/>
          <p:nvPr/>
        </p:nvSpPr>
        <p:spPr>
          <a:xfrm>
            <a:off x="1583725" y="6198073"/>
            <a:ext cx="1008336" cy="261610"/>
          </a:xfrm>
          <a:prstGeom prst="rect">
            <a:avLst/>
          </a:prstGeom>
        </p:spPr>
        <p:txBody>
          <a:bodyPr wrap="square">
            <a:spAutoFit/>
          </a:bodyPr>
          <a:lstStyle/>
          <a:p>
            <a:r>
              <a:rPr lang="en-US" sz="1100" b="1" dirty="0">
                <a:solidFill>
                  <a:schemeClr val="tx2"/>
                </a:solidFill>
                <a:latin typeface="Metropolis" pitchFamily="2" charset="77"/>
              </a:rPr>
              <a:t>10.0.2.1 /24</a:t>
            </a:r>
            <a:endParaRPr lang="en-GB" sz="1100" dirty="0"/>
          </a:p>
        </p:txBody>
      </p:sp>
      <p:sp>
        <p:nvSpPr>
          <p:cNvPr id="94" name="Rectangle 93">
            <a:extLst>
              <a:ext uri="{FF2B5EF4-FFF2-40B4-BE49-F238E27FC236}">
                <a16:creationId xmlns:a16="http://schemas.microsoft.com/office/drawing/2014/main" id="{DBCAC970-D705-7A42-88E7-03EF6E4A8F89}"/>
              </a:ext>
            </a:extLst>
          </p:cNvPr>
          <p:cNvSpPr/>
          <p:nvPr/>
        </p:nvSpPr>
        <p:spPr>
          <a:xfrm>
            <a:off x="2438648" y="6091213"/>
            <a:ext cx="1008336" cy="261610"/>
          </a:xfrm>
          <a:prstGeom prst="rect">
            <a:avLst/>
          </a:prstGeom>
        </p:spPr>
        <p:txBody>
          <a:bodyPr wrap="square">
            <a:spAutoFit/>
          </a:bodyPr>
          <a:lstStyle/>
          <a:p>
            <a:r>
              <a:rPr lang="en-US" sz="1100" b="1" dirty="0">
                <a:solidFill>
                  <a:schemeClr val="tx2"/>
                </a:solidFill>
                <a:latin typeface="Metropolis" pitchFamily="2" charset="77"/>
              </a:rPr>
              <a:t>10.0.3.1 /24</a:t>
            </a:r>
            <a:endParaRPr lang="en-GB" sz="1100" dirty="0"/>
          </a:p>
        </p:txBody>
      </p:sp>
      <p:sp>
        <p:nvSpPr>
          <p:cNvPr id="95" name="Rectangle 94">
            <a:extLst>
              <a:ext uri="{FF2B5EF4-FFF2-40B4-BE49-F238E27FC236}">
                <a16:creationId xmlns:a16="http://schemas.microsoft.com/office/drawing/2014/main" id="{7EF601F6-6BA9-2A4C-8A8A-DBDBE16D0F18}"/>
              </a:ext>
            </a:extLst>
          </p:cNvPr>
          <p:cNvSpPr/>
          <p:nvPr/>
        </p:nvSpPr>
        <p:spPr>
          <a:xfrm>
            <a:off x="2324684" y="3222271"/>
            <a:ext cx="1235674" cy="261610"/>
          </a:xfrm>
          <a:prstGeom prst="rect">
            <a:avLst/>
          </a:prstGeom>
        </p:spPr>
        <p:txBody>
          <a:bodyPr wrap="square">
            <a:spAutoFit/>
          </a:bodyPr>
          <a:lstStyle/>
          <a:p>
            <a:r>
              <a:rPr lang="en-US" sz="1100" b="1" dirty="0">
                <a:solidFill>
                  <a:schemeClr val="tx2"/>
                </a:solidFill>
                <a:latin typeface="Metropolis" pitchFamily="2" charset="77"/>
              </a:rPr>
              <a:t>172.16.10.1 /24</a:t>
            </a:r>
            <a:endParaRPr lang="en-GB" sz="1100" dirty="0"/>
          </a:p>
        </p:txBody>
      </p:sp>
      <p:sp>
        <p:nvSpPr>
          <p:cNvPr id="96" name="Freeform 95">
            <a:extLst>
              <a:ext uri="{FF2B5EF4-FFF2-40B4-BE49-F238E27FC236}">
                <a16:creationId xmlns:a16="http://schemas.microsoft.com/office/drawing/2014/main" id="{B00D813E-3C74-944E-9782-C6C549DF501E}"/>
              </a:ext>
            </a:extLst>
          </p:cNvPr>
          <p:cNvSpPr/>
          <p:nvPr/>
        </p:nvSpPr>
        <p:spPr>
          <a:xfrm flipH="1">
            <a:off x="2353384" y="1340257"/>
            <a:ext cx="65943" cy="555942"/>
          </a:xfrm>
          <a:custGeom>
            <a:avLst/>
            <a:gdLst>
              <a:gd name="connsiteX0" fmla="*/ 2587 w 2587"/>
              <a:gd name="connsiteY0" fmla="*/ 726141 h 726141"/>
              <a:gd name="connsiteX1" fmla="*/ 2587 w 2587"/>
              <a:gd name="connsiteY1" fmla="*/ 0 h 726141"/>
            </a:gdLst>
            <a:ahLst/>
            <a:cxnLst>
              <a:cxn ang="0">
                <a:pos x="connsiteX0" y="connsiteY0"/>
              </a:cxn>
              <a:cxn ang="0">
                <a:pos x="connsiteX1" y="connsiteY1"/>
              </a:cxn>
            </a:cxnLst>
            <a:rect l="l" t="t" r="r" b="b"/>
            <a:pathLst>
              <a:path w="2587" h="726141">
                <a:moveTo>
                  <a:pt x="2587" y="726141"/>
                </a:moveTo>
                <a:cubicBezTo>
                  <a:pt x="346" y="425823"/>
                  <a:pt x="-1895" y="125506"/>
                  <a:pt x="2587" y="0"/>
                </a:cubicBezTo>
              </a:path>
            </a:pathLst>
          </a:custGeom>
          <a:noFill/>
          <a:ln w="38100">
            <a:solidFill>
              <a:srgbClr val="820024"/>
            </a:solidFill>
            <a:headEnd type="stealth" w="lg" len="lg"/>
            <a:tailEnd type="stealth"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97" name="Rectangle 96">
            <a:extLst>
              <a:ext uri="{FF2B5EF4-FFF2-40B4-BE49-F238E27FC236}">
                <a16:creationId xmlns:a16="http://schemas.microsoft.com/office/drawing/2014/main" id="{739174EA-5A1D-8849-B021-FBD8937BA9C2}"/>
              </a:ext>
            </a:extLst>
          </p:cNvPr>
          <p:cNvSpPr/>
          <p:nvPr/>
        </p:nvSpPr>
        <p:spPr>
          <a:xfrm>
            <a:off x="2555027" y="1440218"/>
            <a:ext cx="861706" cy="307777"/>
          </a:xfrm>
          <a:prstGeom prst="rect">
            <a:avLst/>
          </a:prstGeom>
        </p:spPr>
        <p:txBody>
          <a:bodyPr wrap="square">
            <a:spAutoFit/>
          </a:bodyPr>
          <a:lstStyle/>
          <a:p>
            <a:r>
              <a:rPr lang="en-US" sz="1400" b="1" dirty="0" err="1">
                <a:solidFill>
                  <a:schemeClr val="tx2"/>
                </a:solidFill>
                <a:latin typeface="Metropolis" pitchFamily="2" charset="77"/>
              </a:rPr>
              <a:t>eBGP</a:t>
            </a:r>
            <a:endParaRPr lang="en-GB" sz="1400" dirty="0"/>
          </a:p>
        </p:txBody>
      </p:sp>
      <p:grpSp>
        <p:nvGrpSpPr>
          <p:cNvPr id="98" name="Group 97">
            <a:extLst>
              <a:ext uri="{FF2B5EF4-FFF2-40B4-BE49-F238E27FC236}">
                <a16:creationId xmlns:a16="http://schemas.microsoft.com/office/drawing/2014/main" id="{A7D41B98-0533-D540-B836-934657BA77AA}"/>
              </a:ext>
            </a:extLst>
          </p:cNvPr>
          <p:cNvGrpSpPr/>
          <p:nvPr/>
        </p:nvGrpSpPr>
        <p:grpSpPr>
          <a:xfrm>
            <a:off x="1829581" y="3203572"/>
            <a:ext cx="540000" cy="540000"/>
            <a:chOff x="7736620" y="7009631"/>
            <a:chExt cx="4501800" cy="4503600"/>
          </a:xfrm>
          <a:solidFill>
            <a:schemeClr val="accent6"/>
          </a:solidFill>
        </p:grpSpPr>
        <p:sp>
          <p:nvSpPr>
            <p:cNvPr id="99" name="Freeform: Shape 1">
              <a:extLst>
                <a:ext uri="{FF2B5EF4-FFF2-40B4-BE49-F238E27FC236}">
                  <a16:creationId xmlns:a16="http://schemas.microsoft.com/office/drawing/2014/main" id="{8E8309C7-FEAC-474A-8F0C-95E2B3DBB4FB}"/>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0" name="Freeform: Shape 2">
              <a:extLst>
                <a:ext uri="{FF2B5EF4-FFF2-40B4-BE49-F238E27FC236}">
                  <a16:creationId xmlns:a16="http://schemas.microsoft.com/office/drawing/2014/main" id="{D5A27BAD-080B-AA4E-98AF-E4A725266727}"/>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1" name="Freeform: Shape 3">
              <a:extLst>
                <a:ext uri="{FF2B5EF4-FFF2-40B4-BE49-F238E27FC236}">
                  <a16:creationId xmlns:a16="http://schemas.microsoft.com/office/drawing/2014/main" id="{9CCEA4C6-62FC-F849-92A4-80B213164A27}"/>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2" name="Freeform: Shape 4">
              <a:extLst>
                <a:ext uri="{FF2B5EF4-FFF2-40B4-BE49-F238E27FC236}">
                  <a16:creationId xmlns:a16="http://schemas.microsoft.com/office/drawing/2014/main" id="{1337A5E3-C2B7-414C-A747-56F9A03CECC6}"/>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3" name="Freeform: Shape 5">
              <a:extLst>
                <a:ext uri="{FF2B5EF4-FFF2-40B4-BE49-F238E27FC236}">
                  <a16:creationId xmlns:a16="http://schemas.microsoft.com/office/drawing/2014/main" id="{511D78F1-9CC7-B04E-B37A-D1C9623141F5}"/>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cxnSp>
        <p:nvCxnSpPr>
          <p:cNvPr id="104" name="Straight Connector 103">
            <a:extLst>
              <a:ext uri="{FF2B5EF4-FFF2-40B4-BE49-F238E27FC236}">
                <a16:creationId xmlns:a16="http://schemas.microsoft.com/office/drawing/2014/main" id="{58C1E989-7567-6B4F-91C4-79AE6A744AD7}"/>
              </a:ext>
            </a:extLst>
          </p:cNvPr>
          <p:cNvCxnSpPr>
            <a:cxnSpLocks/>
            <a:stCxn id="99" idx="0"/>
            <a:endCxn id="54" idx="2"/>
          </p:cNvCxnSpPr>
          <p:nvPr/>
        </p:nvCxnSpPr>
        <p:spPr bwMode="gray">
          <a:xfrm flipV="1">
            <a:off x="2099581" y="2514900"/>
            <a:ext cx="4943" cy="688672"/>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105" name="Group 104">
            <a:extLst>
              <a:ext uri="{FF2B5EF4-FFF2-40B4-BE49-F238E27FC236}">
                <a16:creationId xmlns:a16="http://schemas.microsoft.com/office/drawing/2014/main" id="{8B7ADCAB-A626-D348-BDC9-A9AE55545703}"/>
              </a:ext>
            </a:extLst>
          </p:cNvPr>
          <p:cNvGrpSpPr/>
          <p:nvPr/>
        </p:nvGrpSpPr>
        <p:grpSpPr>
          <a:xfrm>
            <a:off x="1828621" y="4250158"/>
            <a:ext cx="540000" cy="540000"/>
            <a:chOff x="7736620" y="7009631"/>
            <a:chExt cx="4501800" cy="4503600"/>
          </a:xfrm>
          <a:solidFill>
            <a:schemeClr val="accent4"/>
          </a:solidFill>
        </p:grpSpPr>
        <p:sp>
          <p:nvSpPr>
            <p:cNvPr id="106" name="Freeform: Shape 1">
              <a:extLst>
                <a:ext uri="{FF2B5EF4-FFF2-40B4-BE49-F238E27FC236}">
                  <a16:creationId xmlns:a16="http://schemas.microsoft.com/office/drawing/2014/main" id="{564481D3-A267-2F4B-9A00-D58C939874DB}"/>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7" name="Freeform: Shape 2">
              <a:extLst>
                <a:ext uri="{FF2B5EF4-FFF2-40B4-BE49-F238E27FC236}">
                  <a16:creationId xmlns:a16="http://schemas.microsoft.com/office/drawing/2014/main" id="{B4E3F05F-7751-5049-B226-86D1D29D3079}"/>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8" name="Freeform: Shape 3">
              <a:extLst>
                <a:ext uri="{FF2B5EF4-FFF2-40B4-BE49-F238E27FC236}">
                  <a16:creationId xmlns:a16="http://schemas.microsoft.com/office/drawing/2014/main" id="{81FEBC7E-3DCF-1847-8AAC-B8102D79850A}"/>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9" name="Freeform: Shape 4">
              <a:extLst>
                <a:ext uri="{FF2B5EF4-FFF2-40B4-BE49-F238E27FC236}">
                  <a16:creationId xmlns:a16="http://schemas.microsoft.com/office/drawing/2014/main" id="{E492F33E-9D24-4346-880A-73B0BA6CF051}"/>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10" name="Freeform: Shape 5">
              <a:extLst>
                <a:ext uri="{FF2B5EF4-FFF2-40B4-BE49-F238E27FC236}">
                  <a16:creationId xmlns:a16="http://schemas.microsoft.com/office/drawing/2014/main" id="{148CD95F-05D4-0A44-BF32-FC7213E6799B}"/>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cxnSp>
        <p:nvCxnSpPr>
          <p:cNvPr id="111" name="Straight Connector 110">
            <a:extLst>
              <a:ext uri="{FF2B5EF4-FFF2-40B4-BE49-F238E27FC236}">
                <a16:creationId xmlns:a16="http://schemas.microsoft.com/office/drawing/2014/main" id="{A5ADEAE8-4867-094F-A173-A997717FCD91}"/>
              </a:ext>
            </a:extLst>
          </p:cNvPr>
          <p:cNvCxnSpPr>
            <a:cxnSpLocks/>
            <a:stCxn id="60" idx="0"/>
            <a:endCxn id="106" idx="2"/>
          </p:cNvCxnSpPr>
          <p:nvPr/>
        </p:nvCxnSpPr>
        <p:spPr bwMode="gray">
          <a:xfrm flipV="1">
            <a:off x="2097491" y="4790158"/>
            <a:ext cx="1130" cy="489256"/>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12" name="Rectangle 111">
            <a:extLst>
              <a:ext uri="{FF2B5EF4-FFF2-40B4-BE49-F238E27FC236}">
                <a16:creationId xmlns:a16="http://schemas.microsoft.com/office/drawing/2014/main" id="{47B352D8-92AC-A040-AF12-4F6E20C6C741}"/>
              </a:ext>
            </a:extLst>
          </p:cNvPr>
          <p:cNvSpPr/>
          <p:nvPr/>
        </p:nvSpPr>
        <p:spPr>
          <a:xfrm>
            <a:off x="1059579" y="3313961"/>
            <a:ext cx="861706" cy="338554"/>
          </a:xfrm>
          <a:prstGeom prst="rect">
            <a:avLst/>
          </a:prstGeom>
        </p:spPr>
        <p:txBody>
          <a:bodyPr wrap="square">
            <a:spAutoFit/>
          </a:bodyPr>
          <a:lstStyle/>
          <a:p>
            <a:r>
              <a:rPr lang="en-US" sz="1600" b="1" dirty="0">
                <a:solidFill>
                  <a:schemeClr val="tx2"/>
                </a:solidFill>
                <a:latin typeface="Metropolis" pitchFamily="2" charset="77"/>
              </a:rPr>
              <a:t>T0 DR</a:t>
            </a:r>
            <a:endParaRPr lang="en-GB" sz="1600" dirty="0"/>
          </a:p>
        </p:txBody>
      </p:sp>
      <p:sp>
        <p:nvSpPr>
          <p:cNvPr id="113" name="Rectangle 112">
            <a:extLst>
              <a:ext uri="{FF2B5EF4-FFF2-40B4-BE49-F238E27FC236}">
                <a16:creationId xmlns:a16="http://schemas.microsoft.com/office/drawing/2014/main" id="{FF854637-CA1B-F145-964F-DEAB14E33F78}"/>
              </a:ext>
            </a:extLst>
          </p:cNvPr>
          <p:cNvSpPr/>
          <p:nvPr/>
        </p:nvSpPr>
        <p:spPr>
          <a:xfrm>
            <a:off x="147622" y="2659266"/>
            <a:ext cx="3321529" cy="276999"/>
          </a:xfrm>
          <a:prstGeom prst="rect">
            <a:avLst/>
          </a:prstGeom>
        </p:spPr>
        <p:txBody>
          <a:bodyPr wrap="square">
            <a:spAutoFit/>
          </a:bodyPr>
          <a:lstStyle/>
          <a:p>
            <a:r>
              <a:rPr lang="en-US" sz="1200" b="1" dirty="0">
                <a:solidFill>
                  <a:schemeClr val="tx2"/>
                </a:solidFill>
                <a:latin typeface="Metropolis" pitchFamily="2" charset="77"/>
              </a:rPr>
              <a:t>Intra Transit Tier Link LS (GENEVE)</a:t>
            </a:r>
            <a:endParaRPr lang="en-GB" sz="1200" dirty="0"/>
          </a:p>
        </p:txBody>
      </p:sp>
      <p:sp>
        <p:nvSpPr>
          <p:cNvPr id="114" name="Rectangle 113">
            <a:extLst>
              <a:ext uri="{FF2B5EF4-FFF2-40B4-BE49-F238E27FC236}">
                <a16:creationId xmlns:a16="http://schemas.microsoft.com/office/drawing/2014/main" id="{C51A214A-F25D-234A-9ECA-DECED3A1B12A}"/>
              </a:ext>
            </a:extLst>
          </p:cNvPr>
          <p:cNvSpPr/>
          <p:nvPr/>
        </p:nvSpPr>
        <p:spPr>
          <a:xfrm>
            <a:off x="826243" y="2450525"/>
            <a:ext cx="1417653" cy="261610"/>
          </a:xfrm>
          <a:prstGeom prst="rect">
            <a:avLst/>
          </a:prstGeom>
        </p:spPr>
        <p:txBody>
          <a:bodyPr wrap="square">
            <a:spAutoFit/>
          </a:bodyPr>
          <a:lstStyle/>
          <a:p>
            <a:r>
              <a:rPr lang="en-US" sz="1100" b="1" dirty="0">
                <a:solidFill>
                  <a:schemeClr val="tx2"/>
                </a:solidFill>
                <a:latin typeface="Metropolis" pitchFamily="2" charset="77"/>
              </a:rPr>
              <a:t>169.254.0.2 /28</a:t>
            </a:r>
            <a:endParaRPr lang="en-GB" sz="1100" dirty="0"/>
          </a:p>
        </p:txBody>
      </p:sp>
      <p:sp>
        <p:nvSpPr>
          <p:cNvPr id="115" name="Rectangle 114">
            <a:extLst>
              <a:ext uri="{FF2B5EF4-FFF2-40B4-BE49-F238E27FC236}">
                <a16:creationId xmlns:a16="http://schemas.microsoft.com/office/drawing/2014/main" id="{33E22820-1A13-9B43-A4CC-B539C7C37B50}"/>
              </a:ext>
            </a:extLst>
          </p:cNvPr>
          <p:cNvSpPr/>
          <p:nvPr/>
        </p:nvSpPr>
        <p:spPr>
          <a:xfrm>
            <a:off x="803748" y="3054367"/>
            <a:ext cx="1417653" cy="261610"/>
          </a:xfrm>
          <a:prstGeom prst="rect">
            <a:avLst/>
          </a:prstGeom>
        </p:spPr>
        <p:txBody>
          <a:bodyPr wrap="square">
            <a:spAutoFit/>
          </a:bodyPr>
          <a:lstStyle/>
          <a:p>
            <a:r>
              <a:rPr lang="en-US" sz="1100" b="1" dirty="0">
                <a:solidFill>
                  <a:schemeClr val="tx2"/>
                </a:solidFill>
                <a:latin typeface="Metropolis" pitchFamily="2" charset="77"/>
              </a:rPr>
              <a:t>169.254.0.1 /28</a:t>
            </a:r>
            <a:endParaRPr lang="en-GB" sz="1100" dirty="0"/>
          </a:p>
        </p:txBody>
      </p:sp>
      <p:sp>
        <p:nvSpPr>
          <p:cNvPr id="116" name="Rectangle 115">
            <a:extLst>
              <a:ext uri="{FF2B5EF4-FFF2-40B4-BE49-F238E27FC236}">
                <a16:creationId xmlns:a16="http://schemas.microsoft.com/office/drawing/2014/main" id="{1CF2E08E-A8C4-124B-B45C-60B4DB3678DE}"/>
              </a:ext>
            </a:extLst>
          </p:cNvPr>
          <p:cNvSpPr/>
          <p:nvPr/>
        </p:nvSpPr>
        <p:spPr>
          <a:xfrm>
            <a:off x="138896" y="4894800"/>
            <a:ext cx="2974461" cy="276999"/>
          </a:xfrm>
          <a:prstGeom prst="rect">
            <a:avLst/>
          </a:prstGeom>
        </p:spPr>
        <p:txBody>
          <a:bodyPr wrap="square">
            <a:spAutoFit/>
          </a:bodyPr>
          <a:lstStyle/>
          <a:p>
            <a:r>
              <a:rPr lang="en-US" sz="1200" b="1" dirty="0">
                <a:solidFill>
                  <a:schemeClr val="tx2"/>
                </a:solidFill>
                <a:latin typeface="Metropolis" pitchFamily="2" charset="77"/>
              </a:rPr>
              <a:t>Intra Transit Tier Link LS (GENEVE)</a:t>
            </a:r>
            <a:endParaRPr lang="en-GB" sz="1200" dirty="0"/>
          </a:p>
        </p:txBody>
      </p:sp>
      <p:sp>
        <p:nvSpPr>
          <p:cNvPr id="117" name="Rectangle 116">
            <a:extLst>
              <a:ext uri="{FF2B5EF4-FFF2-40B4-BE49-F238E27FC236}">
                <a16:creationId xmlns:a16="http://schemas.microsoft.com/office/drawing/2014/main" id="{BC6A4BBD-702D-0243-BCF0-6A37E1248BA2}"/>
              </a:ext>
            </a:extLst>
          </p:cNvPr>
          <p:cNvSpPr/>
          <p:nvPr/>
        </p:nvSpPr>
        <p:spPr>
          <a:xfrm>
            <a:off x="914256" y="4743857"/>
            <a:ext cx="1417653" cy="261610"/>
          </a:xfrm>
          <a:prstGeom prst="rect">
            <a:avLst/>
          </a:prstGeom>
        </p:spPr>
        <p:txBody>
          <a:bodyPr wrap="square">
            <a:spAutoFit/>
          </a:bodyPr>
          <a:lstStyle/>
          <a:p>
            <a:r>
              <a:rPr lang="en-US" sz="1100" b="1" dirty="0">
                <a:solidFill>
                  <a:schemeClr val="tx2"/>
                </a:solidFill>
                <a:latin typeface="Metropolis" pitchFamily="2" charset="77"/>
              </a:rPr>
              <a:t>169.254.0.2 /28</a:t>
            </a:r>
            <a:endParaRPr lang="en-GB" sz="1100" dirty="0"/>
          </a:p>
        </p:txBody>
      </p:sp>
      <p:sp>
        <p:nvSpPr>
          <p:cNvPr id="118" name="Rectangle 117">
            <a:extLst>
              <a:ext uri="{FF2B5EF4-FFF2-40B4-BE49-F238E27FC236}">
                <a16:creationId xmlns:a16="http://schemas.microsoft.com/office/drawing/2014/main" id="{274C3B17-9E7C-6A47-BEEA-677F675FA5A1}"/>
              </a:ext>
            </a:extLst>
          </p:cNvPr>
          <p:cNvSpPr/>
          <p:nvPr/>
        </p:nvSpPr>
        <p:spPr>
          <a:xfrm>
            <a:off x="907031" y="5092735"/>
            <a:ext cx="1417653" cy="261610"/>
          </a:xfrm>
          <a:prstGeom prst="rect">
            <a:avLst/>
          </a:prstGeom>
        </p:spPr>
        <p:txBody>
          <a:bodyPr wrap="square">
            <a:spAutoFit/>
          </a:bodyPr>
          <a:lstStyle/>
          <a:p>
            <a:r>
              <a:rPr lang="en-US" sz="1100" b="1" dirty="0">
                <a:solidFill>
                  <a:schemeClr val="tx2"/>
                </a:solidFill>
                <a:latin typeface="Metropolis" pitchFamily="2" charset="77"/>
              </a:rPr>
              <a:t>169.254.0.1 /28</a:t>
            </a:r>
            <a:endParaRPr lang="en-GB" sz="1100" dirty="0"/>
          </a:p>
        </p:txBody>
      </p:sp>
      <p:sp>
        <p:nvSpPr>
          <p:cNvPr id="127" name="Rectangle 126">
            <a:extLst>
              <a:ext uri="{FF2B5EF4-FFF2-40B4-BE49-F238E27FC236}">
                <a16:creationId xmlns:a16="http://schemas.microsoft.com/office/drawing/2014/main" id="{6090E7B2-8FEE-BB45-B8E3-1CFE3ABCEEBF}"/>
              </a:ext>
            </a:extLst>
          </p:cNvPr>
          <p:cNvSpPr/>
          <p:nvPr/>
        </p:nvSpPr>
        <p:spPr>
          <a:xfrm>
            <a:off x="4179996" y="978810"/>
            <a:ext cx="3385213" cy="400110"/>
          </a:xfrm>
          <a:prstGeom prst="rect">
            <a:avLst/>
          </a:prstGeom>
        </p:spPr>
        <p:txBody>
          <a:bodyPr wrap="square">
            <a:spAutoFit/>
          </a:bodyPr>
          <a:lstStyle/>
          <a:p>
            <a:r>
              <a:rPr lang="en-US" sz="2000" b="1" dirty="0">
                <a:solidFill>
                  <a:schemeClr val="tx2"/>
                </a:solidFill>
                <a:latin typeface="Metropolis" pitchFamily="2" charset="77"/>
              </a:rPr>
              <a:t>Tier 1 Configuration</a:t>
            </a:r>
            <a:endParaRPr lang="en-GB" sz="2000" dirty="0"/>
          </a:p>
        </p:txBody>
      </p:sp>
      <p:pic>
        <p:nvPicPr>
          <p:cNvPr id="3" name="Picture 2">
            <a:extLst>
              <a:ext uri="{FF2B5EF4-FFF2-40B4-BE49-F238E27FC236}">
                <a16:creationId xmlns:a16="http://schemas.microsoft.com/office/drawing/2014/main" id="{D8BDAF59-6238-DD41-B113-62C74690E44F}"/>
              </a:ext>
            </a:extLst>
          </p:cNvPr>
          <p:cNvPicPr>
            <a:picLocks noChangeAspect="1"/>
          </p:cNvPicPr>
          <p:nvPr/>
        </p:nvPicPr>
        <p:blipFill>
          <a:blip r:embed="rId3"/>
          <a:stretch>
            <a:fillRect/>
          </a:stretch>
        </p:blipFill>
        <p:spPr>
          <a:xfrm>
            <a:off x="4122169" y="1353499"/>
            <a:ext cx="7645400" cy="3086100"/>
          </a:xfrm>
          <a:prstGeom prst="rect">
            <a:avLst/>
          </a:prstGeom>
        </p:spPr>
      </p:pic>
      <p:pic>
        <p:nvPicPr>
          <p:cNvPr id="2" name="Picture 1">
            <a:extLst>
              <a:ext uri="{FF2B5EF4-FFF2-40B4-BE49-F238E27FC236}">
                <a16:creationId xmlns:a16="http://schemas.microsoft.com/office/drawing/2014/main" id="{17B177DF-2EDF-FA4F-BA40-1915E0C00DF0}"/>
              </a:ext>
            </a:extLst>
          </p:cNvPr>
          <p:cNvPicPr>
            <a:picLocks noChangeAspect="1"/>
          </p:cNvPicPr>
          <p:nvPr/>
        </p:nvPicPr>
        <p:blipFill>
          <a:blip r:embed="rId4"/>
          <a:stretch>
            <a:fillRect/>
          </a:stretch>
        </p:blipFill>
        <p:spPr>
          <a:xfrm>
            <a:off x="4369829" y="1392160"/>
            <a:ext cx="7162800" cy="5029200"/>
          </a:xfrm>
          <a:prstGeom prst="rect">
            <a:avLst/>
          </a:prstGeom>
        </p:spPr>
      </p:pic>
      <p:sp>
        <p:nvSpPr>
          <p:cNvPr id="128" name="Rectangle 127">
            <a:extLst>
              <a:ext uri="{FF2B5EF4-FFF2-40B4-BE49-F238E27FC236}">
                <a16:creationId xmlns:a16="http://schemas.microsoft.com/office/drawing/2014/main" id="{B94B4678-0755-A84B-BCBD-1CD13815EC7D}"/>
              </a:ext>
            </a:extLst>
          </p:cNvPr>
          <p:cNvSpPr/>
          <p:nvPr/>
        </p:nvSpPr>
        <p:spPr>
          <a:xfrm>
            <a:off x="5295659" y="4713768"/>
            <a:ext cx="4310100" cy="583397"/>
          </a:xfrm>
          <a:prstGeom prst="rect">
            <a:avLst/>
          </a:prstGeom>
          <a:noFill/>
          <a:ln w="19050">
            <a:solidFill>
              <a:srgbClr val="0070C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sp>
        <p:nvSpPr>
          <p:cNvPr id="69" name="Rectangle 68">
            <a:extLst>
              <a:ext uri="{FF2B5EF4-FFF2-40B4-BE49-F238E27FC236}">
                <a16:creationId xmlns:a16="http://schemas.microsoft.com/office/drawing/2014/main" id="{4F7894D5-6E3D-B84D-967E-2B75400E8F1E}"/>
              </a:ext>
            </a:extLst>
          </p:cNvPr>
          <p:cNvSpPr/>
          <p:nvPr/>
        </p:nvSpPr>
        <p:spPr>
          <a:xfrm>
            <a:off x="1095530" y="4365618"/>
            <a:ext cx="861706" cy="338554"/>
          </a:xfrm>
          <a:prstGeom prst="rect">
            <a:avLst/>
          </a:prstGeom>
        </p:spPr>
        <p:txBody>
          <a:bodyPr wrap="square">
            <a:spAutoFit/>
          </a:bodyPr>
          <a:lstStyle/>
          <a:p>
            <a:r>
              <a:rPr lang="en-US" sz="1600" b="1" dirty="0">
                <a:solidFill>
                  <a:schemeClr val="tx2"/>
                </a:solidFill>
                <a:latin typeface="Metropolis" pitchFamily="2" charset="77"/>
              </a:rPr>
              <a:t>T1 SR</a:t>
            </a:r>
            <a:endParaRPr lang="en-GB" sz="1600" dirty="0"/>
          </a:p>
        </p:txBody>
      </p:sp>
    </p:spTree>
    <p:extLst>
      <p:ext uri="{BB962C8B-B14F-4D97-AF65-F5344CB8AC3E}">
        <p14:creationId xmlns:p14="http://schemas.microsoft.com/office/powerpoint/2010/main" val="74690880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ppt_x"/>
                                          </p:val>
                                        </p:tav>
                                        <p:tav tm="100000">
                                          <p:val>
                                            <p:strVal val="#ppt_x"/>
                                          </p:val>
                                        </p:tav>
                                      </p:tavLst>
                                    </p:anim>
                                    <p:anim calcmode="lin" valueType="num">
                                      <p:cBhvr additive="base">
                                        <p:cTn id="8" dur="500" fill="hold"/>
                                        <p:tgtEl>
                                          <p:spTgt spid="3"/>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2"/>
                                        </p:tgtEl>
                                        <p:attrNameLst>
                                          <p:attrName>style.visibility</p:attrName>
                                        </p:attrNameLst>
                                      </p:cBhvr>
                                      <p:to>
                                        <p:strVal val="visible"/>
                                      </p:to>
                                    </p:set>
                                    <p:anim calcmode="lin" valueType="num">
                                      <p:cBhvr additive="base">
                                        <p:cTn id="13" dur="500" fill="hold"/>
                                        <p:tgtEl>
                                          <p:spTgt spid="2"/>
                                        </p:tgtEl>
                                        <p:attrNameLst>
                                          <p:attrName>ppt_x</p:attrName>
                                        </p:attrNameLst>
                                      </p:cBhvr>
                                      <p:tavLst>
                                        <p:tav tm="0">
                                          <p:val>
                                            <p:strVal val="#ppt_x"/>
                                          </p:val>
                                        </p:tav>
                                        <p:tav tm="100000">
                                          <p:val>
                                            <p:strVal val="#ppt_x"/>
                                          </p:val>
                                        </p:tav>
                                      </p:tavLst>
                                    </p:anim>
                                    <p:anim calcmode="lin" valueType="num">
                                      <p:cBhvr additive="base">
                                        <p:cTn id="14"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128"/>
                                        </p:tgtEl>
                                        <p:attrNameLst>
                                          <p:attrName>style.visibility</p:attrName>
                                        </p:attrNameLst>
                                      </p:cBhvr>
                                      <p:to>
                                        <p:strVal val="visible"/>
                                      </p:to>
                                    </p:set>
                                    <p:anim calcmode="lin" valueType="num">
                                      <p:cBhvr additive="base">
                                        <p:cTn id="19" dur="500" fill="hold"/>
                                        <p:tgtEl>
                                          <p:spTgt spid="128"/>
                                        </p:tgtEl>
                                        <p:attrNameLst>
                                          <p:attrName>ppt_x</p:attrName>
                                        </p:attrNameLst>
                                      </p:cBhvr>
                                      <p:tavLst>
                                        <p:tav tm="0">
                                          <p:val>
                                            <p:strVal val="#ppt_x"/>
                                          </p:val>
                                        </p:tav>
                                        <p:tav tm="100000">
                                          <p:val>
                                            <p:strVal val="#ppt_x"/>
                                          </p:val>
                                        </p:tav>
                                      </p:tavLst>
                                    </p:anim>
                                    <p:anim calcmode="lin" valueType="num">
                                      <p:cBhvr additive="base">
                                        <p:cTn id="20" dur="500" fill="hold"/>
                                        <p:tgtEl>
                                          <p:spTgt spid="12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8"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AEB2E7B0-A0AD-8A42-82C2-C064E29BE783}"/>
              </a:ext>
            </a:extLst>
          </p:cNvPr>
          <p:cNvSpPr>
            <a:spLocks noGrp="1"/>
          </p:cNvSpPr>
          <p:nvPr>
            <p:ph sz="quarter" idx="14"/>
          </p:nvPr>
        </p:nvSpPr>
        <p:spPr>
          <a:xfrm>
            <a:off x="5016257" y="1600201"/>
            <a:ext cx="6576067" cy="4572000"/>
          </a:xfrm>
        </p:spPr>
        <p:txBody>
          <a:bodyPr/>
          <a:lstStyle/>
          <a:p>
            <a:pPr marL="285750" indent="-285750">
              <a:buClr>
                <a:schemeClr val="tx2"/>
              </a:buClr>
              <a:buFont typeface="Arial" panose="020B0604020202020204" pitchFamily="34" charset="0"/>
              <a:buChar char="•"/>
            </a:pPr>
            <a:r>
              <a:rPr lang="en-GB" sz="1600" b="1" dirty="0"/>
              <a:t>Broadcast / multicast / unicast / unknown unicast</a:t>
            </a:r>
            <a:r>
              <a:rPr lang="en-GB" sz="1600" dirty="0"/>
              <a:t> </a:t>
            </a:r>
            <a:r>
              <a:rPr lang="en-GB" sz="1600" b="1" dirty="0"/>
              <a:t>packets</a:t>
            </a:r>
            <a:r>
              <a:rPr lang="en-GB" sz="1600" dirty="0"/>
              <a:t>, basically any kind of packet received through one of the uplink ports, </a:t>
            </a:r>
            <a:r>
              <a:rPr lang="en-GB" sz="1600" b="1" dirty="0"/>
              <a:t>are never forwarded back to the physical network </a:t>
            </a:r>
            <a:r>
              <a:rPr lang="en-GB" sz="1600" dirty="0"/>
              <a:t>to through other uplink ports. (Some calls this “Split Horizon Forwarding” nature of </a:t>
            </a:r>
            <a:r>
              <a:rPr lang="en-GB" sz="1600" dirty="0" err="1"/>
              <a:t>vSwitch</a:t>
            </a:r>
            <a:r>
              <a:rPr lang="en-GB" sz="1600" dirty="0"/>
              <a:t>) </a:t>
            </a:r>
          </a:p>
          <a:p>
            <a:pPr>
              <a:buClr>
                <a:schemeClr val="tx2"/>
              </a:buClr>
              <a:buNone/>
            </a:pPr>
            <a:endParaRPr lang="en-GB" sz="1600" dirty="0"/>
          </a:p>
          <a:p>
            <a:pPr marL="857250" lvl="1" indent="-400050">
              <a:buFont typeface="+mj-lt"/>
              <a:buAutoNum type="arabicPeriod"/>
            </a:pPr>
            <a:r>
              <a:rPr lang="en-GB" sz="1400" dirty="0"/>
              <a:t>Unicast packets, </a:t>
            </a:r>
            <a:r>
              <a:rPr lang="en-GB" sz="1400" b="1" dirty="0"/>
              <a:t>whose destination MAC address is NOT known to </a:t>
            </a:r>
            <a:r>
              <a:rPr lang="en-GB" sz="1400" b="1" dirty="0" err="1"/>
              <a:t>vSwitch</a:t>
            </a:r>
            <a:r>
              <a:rPr lang="en-GB" sz="1400" dirty="0"/>
              <a:t> (aka Unknown Unicast), are basically dropped</a:t>
            </a:r>
          </a:p>
          <a:p>
            <a:pPr marL="857250" lvl="1" indent="-400050">
              <a:buFont typeface="+mj-lt"/>
              <a:buAutoNum type="arabicPeriod"/>
            </a:pPr>
            <a:r>
              <a:rPr lang="en-GB" sz="1400" dirty="0"/>
              <a:t>Unicast packets, destined to a known MAC address to </a:t>
            </a:r>
            <a:r>
              <a:rPr lang="en-GB" sz="1400" dirty="0" err="1"/>
              <a:t>vSwitch</a:t>
            </a:r>
            <a:r>
              <a:rPr lang="en-GB" sz="1400" dirty="0"/>
              <a:t>, are delivered to the respective VM on the host</a:t>
            </a:r>
          </a:p>
          <a:p>
            <a:pPr marL="857250" lvl="1" indent="-400050">
              <a:buFont typeface="+mj-lt"/>
              <a:buAutoNum type="arabicPeriod"/>
            </a:pPr>
            <a:r>
              <a:rPr lang="en-GB" sz="1400" dirty="0"/>
              <a:t>Broadcast packets are delivered to all the VMs in the respective </a:t>
            </a:r>
            <a:r>
              <a:rPr lang="en-GB" sz="1400" dirty="0" err="1"/>
              <a:t>vSwitch</a:t>
            </a:r>
            <a:r>
              <a:rPr lang="en-GB" sz="1400" dirty="0"/>
              <a:t> port group</a:t>
            </a:r>
          </a:p>
          <a:p>
            <a:pPr marL="857250" lvl="1" indent="-400050">
              <a:buFont typeface="+mj-lt"/>
              <a:buAutoNum type="arabicPeriod"/>
            </a:pPr>
            <a:r>
              <a:rPr lang="en-GB" sz="1400" dirty="0"/>
              <a:t>Multicast packets are delivered to respective VMs that are registered to the associated multicast group</a:t>
            </a:r>
          </a:p>
          <a:p>
            <a:pPr marL="857250" lvl="1" indent="-400050">
              <a:buFont typeface="+mj-lt"/>
              <a:buAutoNum type="arabicPeriod"/>
            </a:pPr>
            <a:r>
              <a:rPr lang="en-GB" sz="1400" b="1" dirty="0"/>
              <a:t>Packets received on an uplink port, having a source MAC that belongs to any of the VMs on the ESX Host,  will be dropped </a:t>
            </a:r>
            <a:r>
              <a:rPr lang="en-GB" sz="1400" dirty="0"/>
              <a:t>(Sometimes this is called Reverse Path Forward check based on Source MAC)</a:t>
            </a:r>
          </a:p>
          <a:p>
            <a:pPr marL="857250" lvl="1" indent="-400050">
              <a:buFont typeface="+mj-lt"/>
              <a:buAutoNum type="arabicPeriod"/>
            </a:pPr>
            <a:endParaRPr lang="en-GB" dirty="0"/>
          </a:p>
        </p:txBody>
      </p:sp>
      <p:sp>
        <p:nvSpPr>
          <p:cNvPr id="3" name="Title 2">
            <a:extLst>
              <a:ext uri="{FF2B5EF4-FFF2-40B4-BE49-F238E27FC236}">
                <a16:creationId xmlns:a16="http://schemas.microsoft.com/office/drawing/2014/main" id="{318F620E-C24B-5646-9E42-A6CFF67C9DEA}"/>
              </a:ext>
            </a:extLst>
          </p:cNvPr>
          <p:cNvSpPr>
            <a:spLocks noGrp="1"/>
          </p:cNvSpPr>
          <p:nvPr>
            <p:ph type="title"/>
          </p:nvPr>
        </p:nvSpPr>
        <p:spPr/>
        <p:txBody>
          <a:bodyPr/>
          <a:lstStyle/>
          <a:p>
            <a:r>
              <a:rPr lang="en-GB" dirty="0" err="1"/>
              <a:t>vSwitch</a:t>
            </a:r>
            <a:r>
              <a:rPr lang="en-GB" dirty="0"/>
              <a:t> Loop Prevention - 1</a:t>
            </a:r>
          </a:p>
        </p:txBody>
      </p:sp>
      <p:sp>
        <p:nvSpPr>
          <p:cNvPr id="4" name="Subtitle 3">
            <a:extLst>
              <a:ext uri="{FF2B5EF4-FFF2-40B4-BE49-F238E27FC236}">
                <a16:creationId xmlns:a16="http://schemas.microsoft.com/office/drawing/2014/main" id="{0A9C8A9C-E27C-1A42-9A35-EFAC22239933}"/>
              </a:ext>
            </a:extLst>
          </p:cNvPr>
          <p:cNvSpPr>
            <a:spLocks noGrp="1"/>
          </p:cNvSpPr>
          <p:nvPr>
            <p:ph type="subTitle" idx="10"/>
          </p:nvPr>
        </p:nvSpPr>
        <p:spPr/>
        <p:txBody>
          <a:bodyPr/>
          <a:lstStyle/>
          <a:p>
            <a:r>
              <a:rPr lang="en-GB" dirty="0"/>
              <a:t>Built In Mechanisms (</a:t>
            </a:r>
            <a:r>
              <a:rPr lang="en-GB" b="1" dirty="0"/>
              <a:t>Ingress to ESX Host</a:t>
            </a:r>
            <a:r>
              <a:rPr lang="en-GB" dirty="0"/>
              <a:t>)</a:t>
            </a:r>
          </a:p>
        </p:txBody>
      </p:sp>
      <p:sp>
        <p:nvSpPr>
          <p:cNvPr id="5" name="Rectangle 4">
            <a:extLst>
              <a:ext uri="{FF2B5EF4-FFF2-40B4-BE49-F238E27FC236}">
                <a16:creationId xmlns:a16="http://schemas.microsoft.com/office/drawing/2014/main" id="{6F4960B3-1492-C046-A866-33C79901C16D}"/>
              </a:ext>
            </a:extLst>
          </p:cNvPr>
          <p:cNvSpPr/>
          <p:nvPr/>
        </p:nvSpPr>
        <p:spPr>
          <a:xfrm>
            <a:off x="542365" y="3337047"/>
            <a:ext cx="3974195" cy="2839831"/>
          </a:xfrm>
          <a:prstGeom prst="rect">
            <a:avLst/>
          </a:prstGeom>
          <a:solidFill>
            <a:schemeClr val="bg1">
              <a:lumMod val="85000"/>
            </a:schemeClr>
          </a:solidFill>
          <a:ln w="28575">
            <a:noFill/>
            <a:prstDash val="dash"/>
          </a:ln>
          <a:effectLst/>
        </p:spPr>
        <p:style>
          <a:lnRef idx="1">
            <a:schemeClr val="accent3"/>
          </a:lnRef>
          <a:fillRef idx="3">
            <a:schemeClr val="accent3"/>
          </a:fillRef>
          <a:effectRef idx="2">
            <a:schemeClr val="accent3"/>
          </a:effectRef>
          <a:fontRef idx="minor">
            <a:schemeClr val="lt1"/>
          </a:fontRef>
        </p:style>
        <p:txBody>
          <a:bodyPr lIns="0" tIns="0" rIns="0" bIns="118841" rtlCol="0" anchor="b" anchorCtr="0"/>
          <a:lstStyle/>
          <a:p>
            <a:pPr algn="ctr"/>
            <a:endParaRPr lang="en-US" sz="1600" b="1">
              <a:solidFill>
                <a:srgbClr val="717074"/>
              </a:solidFill>
              <a:latin typeface="Metropolis"/>
              <a:ea typeface="Gotham Rounded Book" charset="0"/>
              <a:cs typeface="Gotham Rounded Book" charset="0"/>
            </a:endParaRPr>
          </a:p>
        </p:txBody>
      </p:sp>
      <p:sp>
        <p:nvSpPr>
          <p:cNvPr id="6" name="Rectangle 5">
            <a:extLst>
              <a:ext uri="{FF2B5EF4-FFF2-40B4-BE49-F238E27FC236}">
                <a16:creationId xmlns:a16="http://schemas.microsoft.com/office/drawing/2014/main" id="{DB228C57-24D3-B445-8175-577557B38D55}"/>
              </a:ext>
            </a:extLst>
          </p:cNvPr>
          <p:cNvSpPr/>
          <p:nvPr/>
        </p:nvSpPr>
        <p:spPr bwMode="auto">
          <a:xfrm>
            <a:off x="791040" y="4413584"/>
            <a:ext cx="3603131" cy="364002"/>
          </a:xfrm>
          <a:prstGeom prst="rect">
            <a:avLst/>
          </a:prstGeom>
          <a:solidFill>
            <a:schemeClr val="accent1">
              <a:lumMod val="50000"/>
            </a:schemeClr>
          </a:solidFill>
          <a:ln>
            <a:noFill/>
            <a:miter lim="800000"/>
            <a:headEnd/>
            <a:tailEnd/>
          </a:ln>
        </p:spPr>
        <p:style>
          <a:lnRef idx="2">
            <a:schemeClr val="dk1"/>
          </a:lnRef>
          <a:fillRef idx="1">
            <a:schemeClr val="lt1"/>
          </a:fillRef>
          <a:effectRef idx="0">
            <a:schemeClr val="dk1"/>
          </a:effectRef>
          <a:fontRef idx="minor">
            <a:schemeClr val="dk1"/>
          </a:fontRef>
        </p:style>
        <p:txBody>
          <a:bodyPr wrap="none" lIns="0" tIns="0" rIns="0" bIns="0" rtlCol="0" anchor="ctr"/>
          <a:lstStyle/>
          <a:p>
            <a:pPr algn="ctr"/>
            <a:r>
              <a:rPr lang="en-US" sz="1100" dirty="0">
                <a:solidFill>
                  <a:prstClr val="white"/>
                </a:solidFill>
                <a:latin typeface="Metropolis"/>
                <a:ea typeface="Gotham Rounded Book" charset="0"/>
                <a:cs typeface="Gotham Rounded Book" charset="0"/>
              </a:rPr>
              <a:t>Virtual Switch (</a:t>
            </a:r>
            <a:r>
              <a:rPr lang="en-US" sz="1100" dirty="0" err="1">
                <a:solidFill>
                  <a:prstClr val="white"/>
                </a:solidFill>
                <a:latin typeface="Metropolis"/>
                <a:ea typeface="Gotham Rounded Book" charset="0"/>
                <a:cs typeface="Gotham Rounded Book" charset="0"/>
              </a:rPr>
              <a:t>vSS</a:t>
            </a:r>
            <a:r>
              <a:rPr lang="en-US" sz="1100" dirty="0">
                <a:solidFill>
                  <a:prstClr val="white"/>
                </a:solidFill>
                <a:latin typeface="Metropolis"/>
                <a:ea typeface="Gotham Rounded Book" charset="0"/>
                <a:cs typeface="Gotham Rounded Book" charset="0"/>
              </a:rPr>
              <a:t> / </a:t>
            </a:r>
            <a:r>
              <a:rPr lang="en-US" sz="1100" dirty="0" err="1">
                <a:solidFill>
                  <a:prstClr val="white"/>
                </a:solidFill>
                <a:latin typeface="Metropolis"/>
                <a:ea typeface="Gotham Rounded Book" charset="0"/>
                <a:cs typeface="Gotham Rounded Book" charset="0"/>
              </a:rPr>
              <a:t>vDS</a:t>
            </a:r>
            <a:r>
              <a:rPr lang="en-US" sz="1100" dirty="0">
                <a:solidFill>
                  <a:prstClr val="white"/>
                </a:solidFill>
                <a:latin typeface="Metropolis"/>
                <a:ea typeface="Gotham Rounded Book" charset="0"/>
                <a:cs typeface="Gotham Rounded Book" charset="0"/>
              </a:rPr>
              <a:t>)</a:t>
            </a:r>
          </a:p>
        </p:txBody>
      </p:sp>
      <p:grpSp>
        <p:nvGrpSpPr>
          <p:cNvPr id="7" name="Group 6">
            <a:extLst>
              <a:ext uri="{FF2B5EF4-FFF2-40B4-BE49-F238E27FC236}">
                <a16:creationId xmlns:a16="http://schemas.microsoft.com/office/drawing/2014/main" id="{3D6C4827-457D-F843-A9A9-C8B7C0581AFE}"/>
              </a:ext>
            </a:extLst>
          </p:cNvPr>
          <p:cNvGrpSpPr/>
          <p:nvPr/>
        </p:nvGrpSpPr>
        <p:grpSpPr>
          <a:xfrm>
            <a:off x="1332158" y="2430526"/>
            <a:ext cx="631863" cy="632115"/>
            <a:chOff x="2159140" y="7009631"/>
            <a:chExt cx="4501800" cy="4503600"/>
          </a:xfrm>
          <a:solidFill>
            <a:schemeClr val="tx1"/>
          </a:solidFill>
        </p:grpSpPr>
        <p:sp>
          <p:nvSpPr>
            <p:cNvPr id="8" name="Freeform: Shape 6">
              <a:extLst>
                <a:ext uri="{FF2B5EF4-FFF2-40B4-BE49-F238E27FC236}">
                  <a16:creationId xmlns:a16="http://schemas.microsoft.com/office/drawing/2014/main" id="{155B3F2F-6E67-7040-83F5-712D9A4C090D}"/>
                </a:ext>
              </a:extLst>
            </p:cNvPr>
            <p:cNvSpPr/>
            <p:nvPr/>
          </p:nvSpPr>
          <p:spPr>
            <a:xfrm>
              <a:off x="2159140" y="7009631"/>
              <a:ext cx="4501800" cy="4503600"/>
            </a:xfrm>
            <a:custGeom>
              <a:avLst/>
              <a:gdLst/>
              <a:ahLst/>
              <a:cxnLst>
                <a:cxn ang="3cd4">
                  <a:pos x="hc" y="t"/>
                </a:cxn>
                <a:cxn ang="cd2">
                  <a:pos x="l" y="vc"/>
                </a:cxn>
                <a:cxn ang="cd4">
                  <a:pos x="hc" y="b"/>
                </a:cxn>
                <a:cxn ang="0">
                  <a:pos x="r" y="vc"/>
                </a:cxn>
              </a:cxnLst>
              <a:rect l="l" t="t" r="r" b="b"/>
              <a:pathLst>
                <a:path w="12506" h="12511">
                  <a:moveTo>
                    <a:pt x="11985" y="521"/>
                  </a:moveTo>
                  <a:lnTo>
                    <a:pt x="11985" y="11990"/>
                  </a:lnTo>
                  <a:lnTo>
                    <a:pt x="517" y="11990"/>
                  </a:lnTo>
                  <a:lnTo>
                    <a:pt x="517" y="521"/>
                  </a:lnTo>
                  <a:close/>
                  <a:moveTo>
                    <a:pt x="12506" y="0"/>
                  </a:moveTo>
                  <a:lnTo>
                    <a:pt x="0" y="0"/>
                  </a:lnTo>
                  <a:lnTo>
                    <a:pt x="0" y="12511"/>
                  </a:lnTo>
                  <a:lnTo>
                    <a:pt x="12506" y="1251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9" name="Freeform: Shape 7">
              <a:extLst>
                <a:ext uri="{FF2B5EF4-FFF2-40B4-BE49-F238E27FC236}">
                  <a16:creationId xmlns:a16="http://schemas.microsoft.com/office/drawing/2014/main" id="{0486BDBC-44AF-544F-BBCA-871673266EB7}"/>
                </a:ext>
              </a:extLst>
            </p:cNvPr>
            <p:cNvSpPr/>
            <p:nvPr/>
          </p:nvSpPr>
          <p:spPr>
            <a:xfrm>
              <a:off x="2739820" y="8364671"/>
              <a:ext cx="3336120" cy="914400"/>
            </a:xfrm>
            <a:custGeom>
              <a:avLst/>
              <a:gdLst/>
              <a:ahLst/>
              <a:cxnLst>
                <a:cxn ang="3cd4">
                  <a:pos x="hc" y="t"/>
                </a:cxn>
                <a:cxn ang="cd2">
                  <a:pos x="l" y="vc"/>
                </a:cxn>
                <a:cxn ang="cd4">
                  <a:pos x="hc" y="b"/>
                </a:cxn>
                <a:cxn ang="0">
                  <a:pos x="r" y="vc"/>
                </a:cxn>
              </a:cxnLst>
              <a:rect l="l" t="t" r="r" b="b"/>
              <a:pathLst>
                <a:path w="9268" h="2541">
                  <a:moveTo>
                    <a:pt x="0" y="1269"/>
                  </a:moveTo>
                  <a:lnTo>
                    <a:pt x="1272" y="2541"/>
                  </a:lnTo>
                  <a:lnTo>
                    <a:pt x="1272" y="1848"/>
                  </a:lnTo>
                  <a:lnTo>
                    <a:pt x="9268" y="1848"/>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0" name="Freeform: Shape 8">
              <a:extLst>
                <a:ext uri="{FF2B5EF4-FFF2-40B4-BE49-F238E27FC236}">
                  <a16:creationId xmlns:a16="http://schemas.microsoft.com/office/drawing/2014/main" id="{DA1D0F65-F1C6-2C4D-A00D-DDBC3F59E96A}"/>
                </a:ext>
              </a:extLst>
            </p:cNvPr>
            <p:cNvSpPr/>
            <p:nvPr/>
          </p:nvSpPr>
          <p:spPr>
            <a:xfrm>
              <a:off x="2739820" y="10077192"/>
              <a:ext cx="3336120" cy="914400"/>
            </a:xfrm>
            <a:custGeom>
              <a:avLst/>
              <a:gdLst/>
              <a:ahLst/>
              <a:cxnLst>
                <a:cxn ang="3cd4">
                  <a:pos x="hc" y="t"/>
                </a:cxn>
                <a:cxn ang="cd2">
                  <a:pos x="l" y="vc"/>
                </a:cxn>
                <a:cxn ang="cd4">
                  <a:pos x="hc" y="b"/>
                </a:cxn>
                <a:cxn ang="0">
                  <a:pos x="r" y="vc"/>
                </a:cxn>
              </a:cxnLst>
              <a:rect l="l" t="t" r="r" b="b"/>
              <a:pathLst>
                <a:path w="9268" h="2541">
                  <a:moveTo>
                    <a:pt x="0" y="1273"/>
                  </a:moveTo>
                  <a:lnTo>
                    <a:pt x="1272" y="2541"/>
                  </a:lnTo>
                  <a:lnTo>
                    <a:pt x="1272" y="1847"/>
                  </a:lnTo>
                  <a:lnTo>
                    <a:pt x="9268" y="1847"/>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1" name="Freeform: Shape 9">
              <a:extLst>
                <a:ext uri="{FF2B5EF4-FFF2-40B4-BE49-F238E27FC236}">
                  <a16:creationId xmlns:a16="http://schemas.microsoft.com/office/drawing/2014/main" id="{756107B2-EE89-1B49-9CDB-8CC3252A4137}"/>
                </a:ext>
              </a:extLst>
            </p:cNvPr>
            <p:cNvSpPr/>
            <p:nvPr/>
          </p:nvSpPr>
          <p:spPr>
            <a:xfrm>
              <a:off x="2739820" y="9220392"/>
              <a:ext cx="3336120" cy="914400"/>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52"/>
                  </a:lnTo>
                  <a:lnTo>
                    <a:pt x="7995" y="1852"/>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2" name="Freeform: Shape 10">
              <a:extLst>
                <a:ext uri="{FF2B5EF4-FFF2-40B4-BE49-F238E27FC236}">
                  <a16:creationId xmlns:a16="http://schemas.microsoft.com/office/drawing/2014/main" id="{514A89CD-0766-7048-B80F-49E3FCE97222}"/>
                </a:ext>
              </a:extLst>
            </p:cNvPr>
            <p:cNvSpPr/>
            <p:nvPr/>
          </p:nvSpPr>
          <p:spPr>
            <a:xfrm>
              <a:off x="2739823" y="7507512"/>
              <a:ext cx="3325998" cy="914401"/>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48"/>
                  </a:lnTo>
                  <a:lnTo>
                    <a:pt x="7995" y="1848"/>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grpSp>
      <p:cxnSp>
        <p:nvCxnSpPr>
          <p:cNvPr id="13" name="Straight Connector 12">
            <a:extLst>
              <a:ext uri="{FF2B5EF4-FFF2-40B4-BE49-F238E27FC236}">
                <a16:creationId xmlns:a16="http://schemas.microsoft.com/office/drawing/2014/main" id="{1169EAA5-1019-014A-9418-E11DDCCBA88D}"/>
              </a:ext>
            </a:extLst>
          </p:cNvPr>
          <p:cNvCxnSpPr>
            <a:cxnSpLocks/>
            <a:endCxn id="8" idx="2"/>
          </p:cNvCxnSpPr>
          <p:nvPr/>
        </p:nvCxnSpPr>
        <p:spPr bwMode="gray">
          <a:xfrm flipH="1" flipV="1">
            <a:off x="1648090" y="3062641"/>
            <a:ext cx="416069" cy="378856"/>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4" name="Rectangle 13">
            <a:extLst>
              <a:ext uri="{FF2B5EF4-FFF2-40B4-BE49-F238E27FC236}">
                <a16:creationId xmlns:a16="http://schemas.microsoft.com/office/drawing/2014/main" id="{39333915-04A7-3947-9197-278661F01040}"/>
              </a:ext>
            </a:extLst>
          </p:cNvPr>
          <p:cNvSpPr/>
          <p:nvPr/>
        </p:nvSpPr>
        <p:spPr bwMode="gray">
          <a:xfrm>
            <a:off x="1621736" y="4235331"/>
            <a:ext cx="1666875" cy="233570"/>
          </a:xfrm>
          <a:prstGeom prst="rect">
            <a:avLst/>
          </a:prstGeom>
          <a:solidFill>
            <a:srgbClr val="820024"/>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Uplink Port Group</a:t>
            </a:r>
          </a:p>
        </p:txBody>
      </p:sp>
      <p:sp>
        <p:nvSpPr>
          <p:cNvPr id="15" name="Freeform 21">
            <a:extLst>
              <a:ext uri="{FF2B5EF4-FFF2-40B4-BE49-F238E27FC236}">
                <a16:creationId xmlns:a16="http://schemas.microsoft.com/office/drawing/2014/main" id="{1FE14B3C-A611-8C43-982A-7DDE479F436E}"/>
              </a:ext>
            </a:extLst>
          </p:cNvPr>
          <p:cNvSpPr>
            <a:spLocks noChangeAspect="1" noEditPoints="1"/>
          </p:cNvSpPr>
          <p:nvPr/>
        </p:nvSpPr>
        <p:spPr bwMode="auto">
          <a:xfrm>
            <a:off x="1910430" y="3427948"/>
            <a:ext cx="308460" cy="232520"/>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cxnSp>
        <p:nvCxnSpPr>
          <p:cNvPr id="16" name="Straight Connector 15">
            <a:extLst>
              <a:ext uri="{FF2B5EF4-FFF2-40B4-BE49-F238E27FC236}">
                <a16:creationId xmlns:a16="http://schemas.microsoft.com/office/drawing/2014/main" id="{834E68A3-B16B-0F4C-9B2C-AA569A93E243}"/>
              </a:ext>
            </a:extLst>
          </p:cNvPr>
          <p:cNvCxnSpPr>
            <a:cxnSpLocks/>
          </p:cNvCxnSpPr>
          <p:nvPr/>
        </p:nvCxnSpPr>
        <p:spPr bwMode="gray">
          <a:xfrm flipH="1" flipV="1">
            <a:off x="2107838" y="3659833"/>
            <a:ext cx="54952" cy="40530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D0193577-81AB-2F4D-81EB-7CB8DEEC399A}"/>
              </a:ext>
            </a:extLst>
          </p:cNvPr>
          <p:cNvCxnSpPr>
            <a:cxnSpLocks/>
            <a:stCxn id="27" idx="21"/>
            <a:endCxn id="40" idx="0"/>
          </p:cNvCxnSpPr>
          <p:nvPr/>
        </p:nvCxnSpPr>
        <p:spPr bwMode="gray">
          <a:xfrm flipH="1">
            <a:off x="2847680" y="3662403"/>
            <a:ext cx="124453" cy="358681"/>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9F1F9D-6FED-5F47-9F52-FF2A9883AE6D}"/>
              </a:ext>
            </a:extLst>
          </p:cNvPr>
          <p:cNvCxnSpPr>
            <a:cxnSpLocks/>
            <a:endCxn id="22" idx="2"/>
          </p:cNvCxnSpPr>
          <p:nvPr/>
        </p:nvCxnSpPr>
        <p:spPr bwMode="gray">
          <a:xfrm flipV="1">
            <a:off x="2983251" y="3060861"/>
            <a:ext cx="362525" cy="372922"/>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9" name="Rectangle 18">
            <a:extLst>
              <a:ext uri="{FF2B5EF4-FFF2-40B4-BE49-F238E27FC236}">
                <a16:creationId xmlns:a16="http://schemas.microsoft.com/office/drawing/2014/main" id="{12C916ED-817F-7F45-A96B-ACB03C853594}"/>
              </a:ext>
            </a:extLst>
          </p:cNvPr>
          <p:cNvSpPr/>
          <p:nvPr/>
        </p:nvSpPr>
        <p:spPr>
          <a:xfrm>
            <a:off x="661640" y="3426640"/>
            <a:ext cx="1328118" cy="253916"/>
          </a:xfrm>
          <a:prstGeom prst="rect">
            <a:avLst/>
          </a:prstGeom>
        </p:spPr>
        <p:txBody>
          <a:bodyPr wrap="square">
            <a:spAutoFit/>
          </a:bodyPr>
          <a:lstStyle/>
          <a:p>
            <a:pPr algn="ctr"/>
            <a:r>
              <a:rPr lang="en-US" sz="1050" b="1" dirty="0">
                <a:latin typeface="Metropolis" pitchFamily="2" charset="77"/>
              </a:rPr>
              <a:t>vmnic0 / pNIC0</a:t>
            </a:r>
            <a:endParaRPr lang="en-GB" sz="1050" b="1" dirty="0">
              <a:latin typeface="Metropolis" pitchFamily="2" charset="77"/>
            </a:endParaRPr>
          </a:p>
        </p:txBody>
      </p:sp>
      <p:sp>
        <p:nvSpPr>
          <p:cNvPr id="20" name="Rectangle 19">
            <a:extLst>
              <a:ext uri="{FF2B5EF4-FFF2-40B4-BE49-F238E27FC236}">
                <a16:creationId xmlns:a16="http://schemas.microsoft.com/office/drawing/2014/main" id="{137E4B4C-1368-724E-8EF8-2091844C2315}"/>
              </a:ext>
            </a:extLst>
          </p:cNvPr>
          <p:cNvSpPr/>
          <p:nvPr/>
        </p:nvSpPr>
        <p:spPr>
          <a:xfrm>
            <a:off x="2999626" y="3466316"/>
            <a:ext cx="1206142" cy="253916"/>
          </a:xfrm>
          <a:prstGeom prst="rect">
            <a:avLst/>
          </a:prstGeom>
        </p:spPr>
        <p:txBody>
          <a:bodyPr wrap="square">
            <a:spAutoFit/>
          </a:bodyPr>
          <a:lstStyle/>
          <a:p>
            <a:pPr algn="ctr"/>
            <a:r>
              <a:rPr lang="en-US" sz="1050" b="1" dirty="0">
                <a:latin typeface="Metropolis" pitchFamily="2" charset="77"/>
              </a:rPr>
              <a:t>vmnic1 / pNIC1</a:t>
            </a:r>
            <a:endParaRPr lang="en-GB" sz="1050" b="1" dirty="0">
              <a:latin typeface="Metropolis" pitchFamily="2" charset="77"/>
            </a:endParaRPr>
          </a:p>
        </p:txBody>
      </p:sp>
      <p:grpSp>
        <p:nvGrpSpPr>
          <p:cNvPr id="21" name="Group 20">
            <a:extLst>
              <a:ext uri="{FF2B5EF4-FFF2-40B4-BE49-F238E27FC236}">
                <a16:creationId xmlns:a16="http://schemas.microsoft.com/office/drawing/2014/main" id="{81C3E443-34D1-5341-9791-7AAE3450713B}"/>
              </a:ext>
            </a:extLst>
          </p:cNvPr>
          <p:cNvGrpSpPr/>
          <p:nvPr/>
        </p:nvGrpSpPr>
        <p:grpSpPr>
          <a:xfrm>
            <a:off x="3029844" y="2428746"/>
            <a:ext cx="631863" cy="632115"/>
            <a:chOff x="2159140" y="7009631"/>
            <a:chExt cx="4501800" cy="4503600"/>
          </a:xfrm>
          <a:solidFill>
            <a:schemeClr val="tx1"/>
          </a:solidFill>
        </p:grpSpPr>
        <p:sp>
          <p:nvSpPr>
            <p:cNvPr id="22" name="Freeform: Shape 6">
              <a:extLst>
                <a:ext uri="{FF2B5EF4-FFF2-40B4-BE49-F238E27FC236}">
                  <a16:creationId xmlns:a16="http://schemas.microsoft.com/office/drawing/2014/main" id="{6F4F483B-8B7C-BB45-A5BE-44BE030214E6}"/>
                </a:ext>
              </a:extLst>
            </p:cNvPr>
            <p:cNvSpPr/>
            <p:nvPr/>
          </p:nvSpPr>
          <p:spPr>
            <a:xfrm>
              <a:off x="2159140" y="7009631"/>
              <a:ext cx="4501800" cy="4503600"/>
            </a:xfrm>
            <a:custGeom>
              <a:avLst/>
              <a:gdLst/>
              <a:ahLst/>
              <a:cxnLst>
                <a:cxn ang="3cd4">
                  <a:pos x="hc" y="t"/>
                </a:cxn>
                <a:cxn ang="cd2">
                  <a:pos x="l" y="vc"/>
                </a:cxn>
                <a:cxn ang="cd4">
                  <a:pos x="hc" y="b"/>
                </a:cxn>
                <a:cxn ang="0">
                  <a:pos x="r" y="vc"/>
                </a:cxn>
              </a:cxnLst>
              <a:rect l="l" t="t" r="r" b="b"/>
              <a:pathLst>
                <a:path w="12506" h="12511">
                  <a:moveTo>
                    <a:pt x="11985" y="521"/>
                  </a:moveTo>
                  <a:lnTo>
                    <a:pt x="11985" y="11990"/>
                  </a:lnTo>
                  <a:lnTo>
                    <a:pt x="517" y="11990"/>
                  </a:lnTo>
                  <a:lnTo>
                    <a:pt x="517" y="521"/>
                  </a:lnTo>
                  <a:close/>
                  <a:moveTo>
                    <a:pt x="12506" y="0"/>
                  </a:moveTo>
                  <a:lnTo>
                    <a:pt x="0" y="0"/>
                  </a:lnTo>
                  <a:lnTo>
                    <a:pt x="0" y="12511"/>
                  </a:lnTo>
                  <a:lnTo>
                    <a:pt x="12506" y="1251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23" name="Freeform: Shape 7">
              <a:extLst>
                <a:ext uri="{FF2B5EF4-FFF2-40B4-BE49-F238E27FC236}">
                  <a16:creationId xmlns:a16="http://schemas.microsoft.com/office/drawing/2014/main" id="{812AF13E-D937-F343-AEA8-92E32BB20F4C}"/>
                </a:ext>
              </a:extLst>
            </p:cNvPr>
            <p:cNvSpPr/>
            <p:nvPr/>
          </p:nvSpPr>
          <p:spPr>
            <a:xfrm>
              <a:off x="2739820" y="8364671"/>
              <a:ext cx="3336120" cy="914400"/>
            </a:xfrm>
            <a:custGeom>
              <a:avLst/>
              <a:gdLst/>
              <a:ahLst/>
              <a:cxnLst>
                <a:cxn ang="3cd4">
                  <a:pos x="hc" y="t"/>
                </a:cxn>
                <a:cxn ang="cd2">
                  <a:pos x="l" y="vc"/>
                </a:cxn>
                <a:cxn ang="cd4">
                  <a:pos x="hc" y="b"/>
                </a:cxn>
                <a:cxn ang="0">
                  <a:pos x="r" y="vc"/>
                </a:cxn>
              </a:cxnLst>
              <a:rect l="l" t="t" r="r" b="b"/>
              <a:pathLst>
                <a:path w="9268" h="2541">
                  <a:moveTo>
                    <a:pt x="0" y="1269"/>
                  </a:moveTo>
                  <a:lnTo>
                    <a:pt x="1272" y="2541"/>
                  </a:lnTo>
                  <a:lnTo>
                    <a:pt x="1272" y="1848"/>
                  </a:lnTo>
                  <a:lnTo>
                    <a:pt x="9268" y="1848"/>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24" name="Freeform: Shape 8">
              <a:extLst>
                <a:ext uri="{FF2B5EF4-FFF2-40B4-BE49-F238E27FC236}">
                  <a16:creationId xmlns:a16="http://schemas.microsoft.com/office/drawing/2014/main" id="{76CCC914-DF4B-3945-97DE-A962D7BB311E}"/>
                </a:ext>
              </a:extLst>
            </p:cNvPr>
            <p:cNvSpPr/>
            <p:nvPr/>
          </p:nvSpPr>
          <p:spPr>
            <a:xfrm>
              <a:off x="2739820" y="10077192"/>
              <a:ext cx="3336120" cy="914400"/>
            </a:xfrm>
            <a:custGeom>
              <a:avLst/>
              <a:gdLst/>
              <a:ahLst/>
              <a:cxnLst>
                <a:cxn ang="3cd4">
                  <a:pos x="hc" y="t"/>
                </a:cxn>
                <a:cxn ang="cd2">
                  <a:pos x="l" y="vc"/>
                </a:cxn>
                <a:cxn ang="cd4">
                  <a:pos x="hc" y="b"/>
                </a:cxn>
                <a:cxn ang="0">
                  <a:pos x="r" y="vc"/>
                </a:cxn>
              </a:cxnLst>
              <a:rect l="l" t="t" r="r" b="b"/>
              <a:pathLst>
                <a:path w="9268" h="2541">
                  <a:moveTo>
                    <a:pt x="0" y="1273"/>
                  </a:moveTo>
                  <a:lnTo>
                    <a:pt x="1272" y="2541"/>
                  </a:lnTo>
                  <a:lnTo>
                    <a:pt x="1272" y="1847"/>
                  </a:lnTo>
                  <a:lnTo>
                    <a:pt x="9268" y="1847"/>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25" name="Freeform: Shape 9">
              <a:extLst>
                <a:ext uri="{FF2B5EF4-FFF2-40B4-BE49-F238E27FC236}">
                  <a16:creationId xmlns:a16="http://schemas.microsoft.com/office/drawing/2014/main" id="{20E4EDE9-41E6-4941-A5B8-D6989732E94E}"/>
                </a:ext>
              </a:extLst>
            </p:cNvPr>
            <p:cNvSpPr/>
            <p:nvPr/>
          </p:nvSpPr>
          <p:spPr>
            <a:xfrm>
              <a:off x="2739820" y="9220392"/>
              <a:ext cx="3336120" cy="914400"/>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52"/>
                  </a:lnTo>
                  <a:lnTo>
                    <a:pt x="7995" y="1852"/>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26" name="Freeform: Shape 10">
              <a:extLst>
                <a:ext uri="{FF2B5EF4-FFF2-40B4-BE49-F238E27FC236}">
                  <a16:creationId xmlns:a16="http://schemas.microsoft.com/office/drawing/2014/main" id="{0D188B55-6FC9-584A-BAA0-3A58F769616D}"/>
                </a:ext>
              </a:extLst>
            </p:cNvPr>
            <p:cNvSpPr/>
            <p:nvPr/>
          </p:nvSpPr>
          <p:spPr>
            <a:xfrm>
              <a:off x="2739823" y="7507512"/>
              <a:ext cx="3325998" cy="914401"/>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48"/>
                  </a:lnTo>
                  <a:lnTo>
                    <a:pt x="7995" y="1848"/>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grpSp>
      <p:sp>
        <p:nvSpPr>
          <p:cNvPr id="27" name="Freeform 21">
            <a:extLst>
              <a:ext uri="{FF2B5EF4-FFF2-40B4-BE49-F238E27FC236}">
                <a16:creationId xmlns:a16="http://schemas.microsoft.com/office/drawing/2014/main" id="{BCFFBC87-39C8-7B44-9A98-B26D5B8CF3DE}"/>
              </a:ext>
            </a:extLst>
          </p:cNvPr>
          <p:cNvSpPr>
            <a:spLocks noChangeAspect="1" noEditPoints="1"/>
          </p:cNvSpPr>
          <p:nvPr/>
        </p:nvSpPr>
        <p:spPr bwMode="auto">
          <a:xfrm>
            <a:off x="2772919" y="3426263"/>
            <a:ext cx="308460" cy="249980"/>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8" name="Rectangle 27">
            <a:extLst>
              <a:ext uri="{FF2B5EF4-FFF2-40B4-BE49-F238E27FC236}">
                <a16:creationId xmlns:a16="http://schemas.microsoft.com/office/drawing/2014/main" id="{7A8BF1F6-8B45-2243-8D3A-D0E2309B3635}"/>
              </a:ext>
            </a:extLst>
          </p:cNvPr>
          <p:cNvSpPr/>
          <p:nvPr/>
        </p:nvSpPr>
        <p:spPr>
          <a:xfrm>
            <a:off x="437699" y="1970965"/>
            <a:ext cx="2197911" cy="261610"/>
          </a:xfrm>
          <a:prstGeom prst="rect">
            <a:avLst/>
          </a:prstGeom>
        </p:spPr>
        <p:txBody>
          <a:bodyPr wrap="square">
            <a:spAutoFit/>
          </a:bodyPr>
          <a:lstStyle/>
          <a:p>
            <a:r>
              <a:rPr lang="en-US" sz="1100">
                <a:solidFill>
                  <a:schemeClr val="tx2"/>
                </a:solidFill>
              </a:rPr>
              <a:t>Physical Switches</a:t>
            </a:r>
          </a:p>
        </p:txBody>
      </p:sp>
      <p:sp>
        <p:nvSpPr>
          <p:cNvPr id="29" name="Rectangle 28">
            <a:extLst>
              <a:ext uri="{FF2B5EF4-FFF2-40B4-BE49-F238E27FC236}">
                <a16:creationId xmlns:a16="http://schemas.microsoft.com/office/drawing/2014/main" id="{02F2DF63-9C08-2044-A268-321A0C3809F2}"/>
              </a:ext>
            </a:extLst>
          </p:cNvPr>
          <p:cNvSpPr/>
          <p:nvPr/>
        </p:nvSpPr>
        <p:spPr bwMode="gray">
          <a:xfrm>
            <a:off x="1332158" y="4753658"/>
            <a:ext cx="2329263" cy="223160"/>
          </a:xfrm>
          <a:prstGeom prst="rect">
            <a:avLst/>
          </a:prstGeom>
          <a:solidFill>
            <a:schemeClr val="tx1"/>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Virtual Machine Port Group</a:t>
            </a:r>
          </a:p>
          <a:p>
            <a:pPr algn="ctr">
              <a:lnSpc>
                <a:spcPct val="90000"/>
              </a:lnSpc>
              <a:spcAft>
                <a:spcPts val="900"/>
              </a:spcAft>
            </a:pPr>
            <a:endParaRPr lang="en-US" sz="1100"/>
          </a:p>
        </p:txBody>
      </p:sp>
      <p:cxnSp>
        <p:nvCxnSpPr>
          <p:cNvPr id="30" name="Straight Arrow Connector 29">
            <a:extLst>
              <a:ext uri="{FF2B5EF4-FFF2-40B4-BE49-F238E27FC236}">
                <a16:creationId xmlns:a16="http://schemas.microsoft.com/office/drawing/2014/main" id="{8883951D-5AA8-854D-9087-F0A8B252DDD7}"/>
              </a:ext>
            </a:extLst>
          </p:cNvPr>
          <p:cNvCxnSpPr>
            <a:cxnSpLocks/>
          </p:cNvCxnSpPr>
          <p:nvPr/>
        </p:nvCxnSpPr>
        <p:spPr bwMode="gray">
          <a:xfrm flipH="1">
            <a:off x="1459021" y="5035757"/>
            <a:ext cx="298094" cy="165423"/>
          </a:xfrm>
          <a:prstGeom prst="straightConnector1">
            <a:avLst/>
          </a:prstGeom>
          <a:ln w="25400">
            <a:solidFill>
              <a:schemeClr val="tx1"/>
            </a:solidFill>
            <a:miter lim="800000"/>
            <a:tailEnd type="triangle"/>
          </a:ln>
        </p:spPr>
        <p:style>
          <a:lnRef idx="1">
            <a:schemeClr val="accent1"/>
          </a:lnRef>
          <a:fillRef idx="0">
            <a:schemeClr val="accent1"/>
          </a:fillRef>
          <a:effectRef idx="0">
            <a:schemeClr val="accent1"/>
          </a:effectRef>
          <a:fontRef idx="minor">
            <a:schemeClr val="tx1"/>
          </a:fontRef>
        </p:style>
      </p:cxnSp>
      <p:sp>
        <p:nvSpPr>
          <p:cNvPr id="31" name="Rectangle 30">
            <a:extLst>
              <a:ext uri="{FF2B5EF4-FFF2-40B4-BE49-F238E27FC236}">
                <a16:creationId xmlns:a16="http://schemas.microsoft.com/office/drawing/2014/main" id="{55CD572D-63F8-C644-9CF5-B52EFD7EF51E}"/>
              </a:ext>
            </a:extLst>
          </p:cNvPr>
          <p:cNvSpPr/>
          <p:nvPr/>
        </p:nvSpPr>
        <p:spPr>
          <a:xfrm>
            <a:off x="490095" y="5082526"/>
            <a:ext cx="1575795" cy="276999"/>
          </a:xfrm>
          <a:prstGeom prst="rect">
            <a:avLst/>
          </a:prstGeom>
        </p:spPr>
        <p:txBody>
          <a:bodyPr wrap="square">
            <a:spAutoFit/>
          </a:bodyPr>
          <a:lstStyle/>
          <a:p>
            <a:r>
              <a:rPr lang="en-US" sz="1200" b="1" dirty="0"/>
              <a:t>Virtual Port</a:t>
            </a:r>
            <a:endParaRPr lang="en-GB" sz="1200" b="1" dirty="0"/>
          </a:p>
        </p:txBody>
      </p:sp>
      <p:cxnSp>
        <p:nvCxnSpPr>
          <p:cNvPr id="32" name="Straight Arrow Connector 31">
            <a:extLst>
              <a:ext uri="{FF2B5EF4-FFF2-40B4-BE49-F238E27FC236}">
                <a16:creationId xmlns:a16="http://schemas.microsoft.com/office/drawing/2014/main" id="{07B7B572-4019-5E46-8B6E-464F39715194}"/>
              </a:ext>
            </a:extLst>
          </p:cNvPr>
          <p:cNvCxnSpPr>
            <a:cxnSpLocks/>
          </p:cNvCxnSpPr>
          <p:nvPr/>
        </p:nvCxnSpPr>
        <p:spPr bwMode="gray">
          <a:xfrm flipH="1">
            <a:off x="1421182" y="5500996"/>
            <a:ext cx="246676" cy="163609"/>
          </a:xfrm>
          <a:prstGeom prst="straightConnector1">
            <a:avLst/>
          </a:prstGeom>
          <a:ln w="25400">
            <a:solidFill>
              <a:schemeClr val="tx1"/>
            </a:solidFill>
            <a:miter lim="800000"/>
            <a:tailEnd type="triangle"/>
          </a:ln>
        </p:spPr>
        <p:style>
          <a:lnRef idx="1">
            <a:schemeClr val="accent1"/>
          </a:lnRef>
          <a:fillRef idx="0">
            <a:schemeClr val="accent1"/>
          </a:fillRef>
          <a:effectRef idx="0">
            <a:schemeClr val="accent1"/>
          </a:effectRef>
          <a:fontRef idx="minor">
            <a:schemeClr val="tx1"/>
          </a:fontRef>
        </p:style>
      </p:cxnSp>
      <p:sp>
        <p:nvSpPr>
          <p:cNvPr id="33" name="Rectangle 32">
            <a:extLst>
              <a:ext uri="{FF2B5EF4-FFF2-40B4-BE49-F238E27FC236}">
                <a16:creationId xmlns:a16="http://schemas.microsoft.com/office/drawing/2014/main" id="{1CCDB95F-D742-D846-8164-2FB55D1911F5}"/>
              </a:ext>
            </a:extLst>
          </p:cNvPr>
          <p:cNvSpPr/>
          <p:nvPr/>
        </p:nvSpPr>
        <p:spPr>
          <a:xfrm>
            <a:off x="230205" y="5583997"/>
            <a:ext cx="1575795" cy="461665"/>
          </a:xfrm>
          <a:prstGeom prst="rect">
            <a:avLst/>
          </a:prstGeom>
        </p:spPr>
        <p:txBody>
          <a:bodyPr wrap="square">
            <a:spAutoFit/>
          </a:bodyPr>
          <a:lstStyle/>
          <a:p>
            <a:pPr algn="ctr"/>
            <a:r>
              <a:rPr lang="en-US" sz="1200" b="1" dirty="0"/>
              <a:t>Virtual NIC </a:t>
            </a:r>
          </a:p>
          <a:p>
            <a:pPr algn="ctr"/>
            <a:r>
              <a:rPr lang="en-US" sz="1200" b="1" dirty="0"/>
              <a:t>(</a:t>
            </a:r>
            <a:r>
              <a:rPr lang="en-US" sz="1200" b="1" dirty="0" err="1"/>
              <a:t>vNIC</a:t>
            </a:r>
            <a:r>
              <a:rPr lang="en-US" sz="1200" b="1" dirty="0"/>
              <a:t>)</a:t>
            </a:r>
            <a:endParaRPr lang="en-GB" sz="1200" b="1" dirty="0"/>
          </a:p>
        </p:txBody>
      </p:sp>
      <p:cxnSp>
        <p:nvCxnSpPr>
          <p:cNvPr id="34" name="Straight Connector 33">
            <a:extLst>
              <a:ext uri="{FF2B5EF4-FFF2-40B4-BE49-F238E27FC236}">
                <a16:creationId xmlns:a16="http://schemas.microsoft.com/office/drawing/2014/main" id="{A6903133-6834-A246-AB3A-B989058C216A}"/>
              </a:ext>
            </a:extLst>
          </p:cNvPr>
          <p:cNvCxnSpPr>
            <a:cxnSpLocks/>
          </p:cNvCxnSpPr>
          <p:nvPr/>
        </p:nvCxnSpPr>
        <p:spPr bwMode="gray">
          <a:xfrm>
            <a:off x="1801495" y="5027617"/>
            <a:ext cx="0" cy="392005"/>
          </a:xfrm>
          <a:prstGeom prst="line">
            <a:avLst/>
          </a:prstGeom>
          <a:ln w="25400">
            <a:solidFill>
              <a:schemeClr val="tx1"/>
            </a:solidFill>
            <a:miter lim="800000"/>
            <a:headEnd type="diamond" w="lg" len="lg"/>
          </a:ln>
        </p:spPr>
        <p:style>
          <a:lnRef idx="1">
            <a:schemeClr val="accent1"/>
          </a:lnRef>
          <a:fillRef idx="0">
            <a:schemeClr val="accent1"/>
          </a:fillRef>
          <a:effectRef idx="0">
            <a:schemeClr val="accent1"/>
          </a:effectRef>
          <a:fontRef idx="minor">
            <a:schemeClr val="tx1"/>
          </a:fontRef>
        </p:style>
      </p:cxnSp>
      <p:sp>
        <p:nvSpPr>
          <p:cNvPr id="35" name="Freeform 21">
            <a:extLst>
              <a:ext uri="{FF2B5EF4-FFF2-40B4-BE49-F238E27FC236}">
                <a16:creationId xmlns:a16="http://schemas.microsoft.com/office/drawing/2014/main" id="{3AF3A840-38AF-D543-85DB-66288AF55193}"/>
              </a:ext>
            </a:extLst>
          </p:cNvPr>
          <p:cNvSpPr>
            <a:spLocks noChangeAspect="1" noEditPoints="1"/>
          </p:cNvSpPr>
          <p:nvPr/>
        </p:nvSpPr>
        <p:spPr bwMode="auto">
          <a:xfrm>
            <a:off x="1668045" y="5408663"/>
            <a:ext cx="264963" cy="199731"/>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grpSp>
        <p:nvGrpSpPr>
          <p:cNvPr id="36" name="Group 35">
            <a:extLst>
              <a:ext uri="{FF2B5EF4-FFF2-40B4-BE49-F238E27FC236}">
                <a16:creationId xmlns:a16="http://schemas.microsoft.com/office/drawing/2014/main" id="{25D1D058-BD44-9448-B2B4-F330DBDD8282}"/>
              </a:ext>
            </a:extLst>
          </p:cNvPr>
          <p:cNvGrpSpPr/>
          <p:nvPr/>
        </p:nvGrpSpPr>
        <p:grpSpPr>
          <a:xfrm>
            <a:off x="1749560" y="4006432"/>
            <a:ext cx="740706" cy="261610"/>
            <a:chOff x="4413870" y="2846572"/>
            <a:chExt cx="793226" cy="261610"/>
          </a:xfrm>
        </p:grpSpPr>
        <p:sp>
          <p:nvSpPr>
            <p:cNvPr id="37" name="Rectangle 36">
              <a:extLst>
                <a:ext uri="{FF2B5EF4-FFF2-40B4-BE49-F238E27FC236}">
                  <a16:creationId xmlns:a16="http://schemas.microsoft.com/office/drawing/2014/main" id="{DA3FF021-8189-934D-B101-C67D06FB5A34}"/>
                </a:ext>
              </a:extLst>
            </p:cNvPr>
            <p:cNvSpPr/>
            <p:nvPr/>
          </p:nvSpPr>
          <p:spPr>
            <a:xfrm>
              <a:off x="4430423" y="2861861"/>
              <a:ext cx="739091" cy="234510"/>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600">
                <a:solidFill>
                  <a:schemeClr val="bg1"/>
                </a:solidFill>
              </a:endParaRPr>
            </a:p>
          </p:txBody>
        </p:sp>
        <p:sp>
          <p:nvSpPr>
            <p:cNvPr id="38" name="Rectangle 37">
              <a:extLst>
                <a:ext uri="{FF2B5EF4-FFF2-40B4-BE49-F238E27FC236}">
                  <a16:creationId xmlns:a16="http://schemas.microsoft.com/office/drawing/2014/main" id="{B5372673-E558-CB4C-AA87-39246B6CB6C1}"/>
                </a:ext>
              </a:extLst>
            </p:cNvPr>
            <p:cNvSpPr/>
            <p:nvPr/>
          </p:nvSpPr>
          <p:spPr>
            <a:xfrm>
              <a:off x="4413870" y="2846572"/>
              <a:ext cx="793226" cy="261610"/>
            </a:xfrm>
            <a:prstGeom prst="rect">
              <a:avLst/>
            </a:prstGeom>
          </p:spPr>
          <p:txBody>
            <a:bodyPr wrap="square">
              <a:spAutoFit/>
            </a:bodyPr>
            <a:lstStyle/>
            <a:p>
              <a:pPr algn="ctr"/>
              <a:r>
                <a:rPr lang="en-US" sz="1100" b="1">
                  <a:solidFill>
                    <a:schemeClr val="bg1"/>
                  </a:solidFill>
                  <a:latin typeface="Metropolis" pitchFamily="2" charset="77"/>
                </a:rPr>
                <a:t>Uplink 1</a:t>
              </a:r>
              <a:endParaRPr lang="en-GB" sz="1100" b="1">
                <a:solidFill>
                  <a:schemeClr val="bg1"/>
                </a:solidFill>
                <a:latin typeface="Metropolis" pitchFamily="2" charset="77"/>
              </a:endParaRPr>
            </a:p>
          </p:txBody>
        </p:sp>
      </p:grpSp>
      <p:grpSp>
        <p:nvGrpSpPr>
          <p:cNvPr id="39" name="Group 38">
            <a:extLst>
              <a:ext uri="{FF2B5EF4-FFF2-40B4-BE49-F238E27FC236}">
                <a16:creationId xmlns:a16="http://schemas.microsoft.com/office/drawing/2014/main" id="{883655CF-50BA-6743-A67F-28F254784B59}"/>
              </a:ext>
            </a:extLst>
          </p:cNvPr>
          <p:cNvGrpSpPr/>
          <p:nvPr/>
        </p:nvGrpSpPr>
        <p:grpSpPr>
          <a:xfrm>
            <a:off x="2455620" y="4005795"/>
            <a:ext cx="799464" cy="261610"/>
            <a:chOff x="4380110" y="2846572"/>
            <a:chExt cx="856150" cy="261610"/>
          </a:xfrm>
        </p:grpSpPr>
        <p:sp>
          <p:nvSpPr>
            <p:cNvPr id="40" name="Rectangle 39">
              <a:extLst>
                <a:ext uri="{FF2B5EF4-FFF2-40B4-BE49-F238E27FC236}">
                  <a16:creationId xmlns:a16="http://schemas.microsoft.com/office/drawing/2014/main" id="{C8A6E232-2452-7047-AA4C-C1A816BDB280}"/>
                </a:ext>
              </a:extLst>
            </p:cNvPr>
            <p:cNvSpPr/>
            <p:nvPr/>
          </p:nvSpPr>
          <p:spPr>
            <a:xfrm>
              <a:off x="4430423" y="2861861"/>
              <a:ext cx="739091" cy="234510"/>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600">
                <a:solidFill>
                  <a:schemeClr val="bg1"/>
                </a:solidFill>
              </a:endParaRPr>
            </a:p>
          </p:txBody>
        </p:sp>
        <p:sp>
          <p:nvSpPr>
            <p:cNvPr id="41" name="Rectangle 40">
              <a:extLst>
                <a:ext uri="{FF2B5EF4-FFF2-40B4-BE49-F238E27FC236}">
                  <a16:creationId xmlns:a16="http://schemas.microsoft.com/office/drawing/2014/main" id="{6945A219-EED6-3342-AB49-375B6EB7FE05}"/>
                </a:ext>
              </a:extLst>
            </p:cNvPr>
            <p:cNvSpPr/>
            <p:nvPr/>
          </p:nvSpPr>
          <p:spPr>
            <a:xfrm>
              <a:off x="4380110" y="2846572"/>
              <a:ext cx="856150" cy="261610"/>
            </a:xfrm>
            <a:prstGeom prst="rect">
              <a:avLst/>
            </a:prstGeom>
          </p:spPr>
          <p:txBody>
            <a:bodyPr wrap="square">
              <a:spAutoFit/>
            </a:bodyPr>
            <a:lstStyle/>
            <a:p>
              <a:pPr algn="ctr"/>
              <a:r>
                <a:rPr lang="en-US" sz="1100" b="1">
                  <a:solidFill>
                    <a:schemeClr val="bg1"/>
                  </a:solidFill>
                  <a:latin typeface="Metropolis" pitchFamily="2" charset="77"/>
                </a:rPr>
                <a:t>Uplink 2</a:t>
              </a:r>
              <a:endParaRPr lang="en-GB" sz="1100" b="1">
                <a:solidFill>
                  <a:schemeClr val="bg1"/>
                </a:solidFill>
                <a:latin typeface="Metropolis" pitchFamily="2" charset="77"/>
              </a:endParaRPr>
            </a:p>
          </p:txBody>
        </p:sp>
      </p:grpSp>
      <p:sp>
        <p:nvSpPr>
          <p:cNvPr id="42" name="Right Arrow 41">
            <a:extLst>
              <a:ext uri="{FF2B5EF4-FFF2-40B4-BE49-F238E27FC236}">
                <a16:creationId xmlns:a16="http://schemas.microsoft.com/office/drawing/2014/main" id="{9CE9006B-1E51-6846-A2E9-78953BCE0F63}"/>
              </a:ext>
            </a:extLst>
          </p:cNvPr>
          <p:cNvSpPr/>
          <p:nvPr/>
        </p:nvSpPr>
        <p:spPr>
          <a:xfrm>
            <a:off x="4230885" y="4227856"/>
            <a:ext cx="681136" cy="735457"/>
          </a:xfrm>
          <a:prstGeom prst="rightArrow">
            <a:avLst/>
          </a:prstGeom>
          <a:solidFill>
            <a:schemeClr val="accent1">
              <a:lumMod val="50000"/>
            </a:schemeClr>
          </a:solidFill>
          <a:ln>
            <a:noFill/>
            <a:miter lim="800000"/>
            <a:headEnd/>
            <a:tailEnd/>
          </a:ln>
        </p:spPr>
        <p:style>
          <a:lnRef idx="2">
            <a:schemeClr val="dk1"/>
          </a:lnRef>
          <a:fillRef idx="1">
            <a:schemeClr val="lt1"/>
          </a:fillRef>
          <a:effectRef idx="0">
            <a:schemeClr val="dk1"/>
          </a:effectRef>
          <a:fontRef idx="minor">
            <a:schemeClr val="dk1"/>
          </a:fontRef>
        </p:style>
        <p:txBody>
          <a:bodyPr wrap="none" lIns="0" tIns="0" rIns="0" bIns="0" rtlCol="0" anchor="ctr"/>
          <a:lstStyle/>
          <a:p>
            <a:pPr algn="ctr"/>
            <a:endParaRPr lang="en-GB" sz="1100">
              <a:solidFill>
                <a:prstClr val="white"/>
              </a:solidFill>
              <a:latin typeface="Metropolis"/>
            </a:endParaRPr>
          </a:p>
        </p:txBody>
      </p:sp>
      <p:sp>
        <p:nvSpPr>
          <p:cNvPr id="43" name="Rectangle 42">
            <a:extLst>
              <a:ext uri="{FF2B5EF4-FFF2-40B4-BE49-F238E27FC236}">
                <a16:creationId xmlns:a16="http://schemas.microsoft.com/office/drawing/2014/main" id="{CE1D1953-FCDD-464E-BF3D-61A1DFEC7F3D}"/>
              </a:ext>
            </a:extLst>
          </p:cNvPr>
          <p:cNvSpPr/>
          <p:nvPr/>
        </p:nvSpPr>
        <p:spPr>
          <a:xfrm>
            <a:off x="3234773" y="5691824"/>
            <a:ext cx="1301958" cy="369332"/>
          </a:xfrm>
          <a:prstGeom prst="rect">
            <a:avLst/>
          </a:prstGeom>
        </p:spPr>
        <p:txBody>
          <a:bodyPr wrap="none">
            <a:spAutoFit/>
          </a:bodyPr>
          <a:lstStyle/>
          <a:p>
            <a:pPr algn="ctr"/>
            <a:r>
              <a:rPr lang="en-US" b="1" dirty="0" err="1">
                <a:solidFill>
                  <a:srgbClr val="717074"/>
                </a:solidFill>
                <a:ea typeface="Gotham Rounded Book" charset="0"/>
                <a:cs typeface="Gotham Rounded Book" charset="0"/>
              </a:rPr>
              <a:t>ESXi</a:t>
            </a:r>
            <a:r>
              <a:rPr lang="en-US" b="1" dirty="0">
                <a:solidFill>
                  <a:srgbClr val="717074"/>
                </a:solidFill>
                <a:ea typeface="Gotham Rounded Book" charset="0"/>
                <a:cs typeface="Gotham Rounded Book" charset="0"/>
              </a:rPr>
              <a:t> Host</a:t>
            </a:r>
          </a:p>
        </p:txBody>
      </p:sp>
      <p:cxnSp>
        <p:nvCxnSpPr>
          <p:cNvPr id="44" name="Straight Connector 43">
            <a:extLst>
              <a:ext uri="{FF2B5EF4-FFF2-40B4-BE49-F238E27FC236}">
                <a16:creationId xmlns:a16="http://schemas.microsoft.com/office/drawing/2014/main" id="{377873D5-2ABC-6B45-B96A-3C03736C18C1}"/>
              </a:ext>
            </a:extLst>
          </p:cNvPr>
          <p:cNvCxnSpPr>
            <a:cxnSpLocks/>
          </p:cNvCxnSpPr>
          <p:nvPr/>
        </p:nvCxnSpPr>
        <p:spPr bwMode="gray">
          <a:xfrm>
            <a:off x="2336913" y="5027617"/>
            <a:ext cx="0" cy="392005"/>
          </a:xfrm>
          <a:prstGeom prst="line">
            <a:avLst/>
          </a:prstGeom>
          <a:ln w="25400">
            <a:solidFill>
              <a:schemeClr val="tx1"/>
            </a:solidFill>
            <a:miter lim="800000"/>
            <a:headEnd type="diamond" w="lg" len="lg"/>
          </a:ln>
        </p:spPr>
        <p:style>
          <a:lnRef idx="1">
            <a:schemeClr val="accent1"/>
          </a:lnRef>
          <a:fillRef idx="0">
            <a:schemeClr val="accent1"/>
          </a:fillRef>
          <a:effectRef idx="0">
            <a:schemeClr val="accent1"/>
          </a:effectRef>
          <a:fontRef idx="minor">
            <a:schemeClr val="tx1"/>
          </a:fontRef>
        </p:style>
      </p:cxnSp>
      <p:sp>
        <p:nvSpPr>
          <p:cNvPr id="45" name="Freeform 21">
            <a:extLst>
              <a:ext uri="{FF2B5EF4-FFF2-40B4-BE49-F238E27FC236}">
                <a16:creationId xmlns:a16="http://schemas.microsoft.com/office/drawing/2014/main" id="{19129BD1-AFF4-D744-9DE8-37E152A1AE9A}"/>
              </a:ext>
            </a:extLst>
          </p:cNvPr>
          <p:cNvSpPr>
            <a:spLocks noChangeAspect="1" noEditPoints="1"/>
          </p:cNvSpPr>
          <p:nvPr/>
        </p:nvSpPr>
        <p:spPr bwMode="auto">
          <a:xfrm>
            <a:off x="2203463" y="5408663"/>
            <a:ext cx="264963" cy="199731"/>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cxnSp>
        <p:nvCxnSpPr>
          <p:cNvPr id="46" name="Straight Connector 45">
            <a:extLst>
              <a:ext uri="{FF2B5EF4-FFF2-40B4-BE49-F238E27FC236}">
                <a16:creationId xmlns:a16="http://schemas.microsoft.com/office/drawing/2014/main" id="{546ABA7D-D88D-E345-94CE-FFF61973EF72}"/>
              </a:ext>
            </a:extLst>
          </p:cNvPr>
          <p:cNvCxnSpPr>
            <a:cxnSpLocks/>
            <a:stCxn id="22" idx="1"/>
            <a:endCxn id="8" idx="3"/>
          </p:cNvCxnSpPr>
          <p:nvPr/>
        </p:nvCxnSpPr>
        <p:spPr bwMode="gray">
          <a:xfrm flipH="1">
            <a:off x="1964021" y="2744804"/>
            <a:ext cx="1065823" cy="178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9AF777F6-2203-5744-8EFD-776C09693259}"/>
              </a:ext>
            </a:extLst>
          </p:cNvPr>
          <p:cNvCxnSpPr>
            <a:cxnSpLocks/>
            <a:stCxn id="50" idx="1"/>
            <a:endCxn id="8" idx="0"/>
          </p:cNvCxnSpPr>
          <p:nvPr/>
        </p:nvCxnSpPr>
        <p:spPr bwMode="gray">
          <a:xfrm flipH="1">
            <a:off x="1648090" y="1819828"/>
            <a:ext cx="532355" cy="610698"/>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72A5A85E-4EBD-A549-AA8D-92D1AA7BB012}"/>
              </a:ext>
            </a:extLst>
          </p:cNvPr>
          <p:cNvCxnSpPr>
            <a:cxnSpLocks/>
            <a:stCxn id="50" idx="3"/>
            <a:endCxn id="22" idx="0"/>
          </p:cNvCxnSpPr>
          <p:nvPr/>
        </p:nvCxnSpPr>
        <p:spPr bwMode="gray">
          <a:xfrm>
            <a:off x="2812308" y="1819828"/>
            <a:ext cx="533468" cy="608918"/>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49" name="Group 48">
            <a:extLst>
              <a:ext uri="{FF2B5EF4-FFF2-40B4-BE49-F238E27FC236}">
                <a16:creationId xmlns:a16="http://schemas.microsoft.com/office/drawing/2014/main" id="{F1CE1089-5923-E340-A55A-600EA55DA782}"/>
              </a:ext>
            </a:extLst>
          </p:cNvPr>
          <p:cNvGrpSpPr/>
          <p:nvPr/>
        </p:nvGrpSpPr>
        <p:grpSpPr>
          <a:xfrm>
            <a:off x="2180445" y="1503770"/>
            <a:ext cx="631863" cy="632115"/>
            <a:chOff x="2159140" y="7009631"/>
            <a:chExt cx="4501800" cy="4503600"/>
          </a:xfrm>
          <a:solidFill>
            <a:schemeClr val="tx1"/>
          </a:solidFill>
        </p:grpSpPr>
        <p:sp>
          <p:nvSpPr>
            <p:cNvPr id="50" name="Freeform: Shape 6">
              <a:extLst>
                <a:ext uri="{FF2B5EF4-FFF2-40B4-BE49-F238E27FC236}">
                  <a16:creationId xmlns:a16="http://schemas.microsoft.com/office/drawing/2014/main" id="{C092C4E4-75B9-9043-AA3F-AC9DD2B8248C}"/>
                </a:ext>
              </a:extLst>
            </p:cNvPr>
            <p:cNvSpPr/>
            <p:nvPr/>
          </p:nvSpPr>
          <p:spPr>
            <a:xfrm>
              <a:off x="2159140" y="7009631"/>
              <a:ext cx="4501800" cy="4503600"/>
            </a:xfrm>
            <a:custGeom>
              <a:avLst/>
              <a:gdLst/>
              <a:ahLst/>
              <a:cxnLst>
                <a:cxn ang="3cd4">
                  <a:pos x="hc" y="t"/>
                </a:cxn>
                <a:cxn ang="cd2">
                  <a:pos x="l" y="vc"/>
                </a:cxn>
                <a:cxn ang="cd4">
                  <a:pos x="hc" y="b"/>
                </a:cxn>
                <a:cxn ang="0">
                  <a:pos x="r" y="vc"/>
                </a:cxn>
              </a:cxnLst>
              <a:rect l="l" t="t" r="r" b="b"/>
              <a:pathLst>
                <a:path w="12506" h="12511">
                  <a:moveTo>
                    <a:pt x="11985" y="521"/>
                  </a:moveTo>
                  <a:lnTo>
                    <a:pt x="11985" y="11990"/>
                  </a:lnTo>
                  <a:lnTo>
                    <a:pt x="517" y="11990"/>
                  </a:lnTo>
                  <a:lnTo>
                    <a:pt x="517" y="521"/>
                  </a:lnTo>
                  <a:close/>
                  <a:moveTo>
                    <a:pt x="12506" y="0"/>
                  </a:moveTo>
                  <a:lnTo>
                    <a:pt x="0" y="0"/>
                  </a:lnTo>
                  <a:lnTo>
                    <a:pt x="0" y="12511"/>
                  </a:lnTo>
                  <a:lnTo>
                    <a:pt x="12506" y="1251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51" name="Freeform: Shape 7">
              <a:extLst>
                <a:ext uri="{FF2B5EF4-FFF2-40B4-BE49-F238E27FC236}">
                  <a16:creationId xmlns:a16="http://schemas.microsoft.com/office/drawing/2014/main" id="{296003D7-E31F-E745-AB5D-09166D289B0D}"/>
                </a:ext>
              </a:extLst>
            </p:cNvPr>
            <p:cNvSpPr/>
            <p:nvPr/>
          </p:nvSpPr>
          <p:spPr>
            <a:xfrm>
              <a:off x="2739820" y="8364671"/>
              <a:ext cx="3336120" cy="914400"/>
            </a:xfrm>
            <a:custGeom>
              <a:avLst/>
              <a:gdLst/>
              <a:ahLst/>
              <a:cxnLst>
                <a:cxn ang="3cd4">
                  <a:pos x="hc" y="t"/>
                </a:cxn>
                <a:cxn ang="cd2">
                  <a:pos x="l" y="vc"/>
                </a:cxn>
                <a:cxn ang="cd4">
                  <a:pos x="hc" y="b"/>
                </a:cxn>
                <a:cxn ang="0">
                  <a:pos x="r" y="vc"/>
                </a:cxn>
              </a:cxnLst>
              <a:rect l="l" t="t" r="r" b="b"/>
              <a:pathLst>
                <a:path w="9268" h="2541">
                  <a:moveTo>
                    <a:pt x="0" y="1269"/>
                  </a:moveTo>
                  <a:lnTo>
                    <a:pt x="1272" y="2541"/>
                  </a:lnTo>
                  <a:lnTo>
                    <a:pt x="1272" y="1848"/>
                  </a:lnTo>
                  <a:lnTo>
                    <a:pt x="9268" y="1848"/>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52" name="Freeform: Shape 8">
              <a:extLst>
                <a:ext uri="{FF2B5EF4-FFF2-40B4-BE49-F238E27FC236}">
                  <a16:creationId xmlns:a16="http://schemas.microsoft.com/office/drawing/2014/main" id="{AE166472-ECD1-0B47-8819-DA7F90D6F3B3}"/>
                </a:ext>
              </a:extLst>
            </p:cNvPr>
            <p:cNvSpPr/>
            <p:nvPr/>
          </p:nvSpPr>
          <p:spPr>
            <a:xfrm>
              <a:off x="2739820" y="10077192"/>
              <a:ext cx="3336120" cy="914400"/>
            </a:xfrm>
            <a:custGeom>
              <a:avLst/>
              <a:gdLst/>
              <a:ahLst/>
              <a:cxnLst>
                <a:cxn ang="3cd4">
                  <a:pos x="hc" y="t"/>
                </a:cxn>
                <a:cxn ang="cd2">
                  <a:pos x="l" y="vc"/>
                </a:cxn>
                <a:cxn ang="cd4">
                  <a:pos x="hc" y="b"/>
                </a:cxn>
                <a:cxn ang="0">
                  <a:pos x="r" y="vc"/>
                </a:cxn>
              </a:cxnLst>
              <a:rect l="l" t="t" r="r" b="b"/>
              <a:pathLst>
                <a:path w="9268" h="2541">
                  <a:moveTo>
                    <a:pt x="0" y="1273"/>
                  </a:moveTo>
                  <a:lnTo>
                    <a:pt x="1272" y="2541"/>
                  </a:lnTo>
                  <a:lnTo>
                    <a:pt x="1272" y="1847"/>
                  </a:lnTo>
                  <a:lnTo>
                    <a:pt x="9268" y="1847"/>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53" name="Freeform: Shape 9">
              <a:extLst>
                <a:ext uri="{FF2B5EF4-FFF2-40B4-BE49-F238E27FC236}">
                  <a16:creationId xmlns:a16="http://schemas.microsoft.com/office/drawing/2014/main" id="{82277A12-3F50-AF49-915F-390789E4A0F2}"/>
                </a:ext>
              </a:extLst>
            </p:cNvPr>
            <p:cNvSpPr/>
            <p:nvPr/>
          </p:nvSpPr>
          <p:spPr>
            <a:xfrm>
              <a:off x="2739820" y="9220392"/>
              <a:ext cx="3336120" cy="914400"/>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52"/>
                  </a:lnTo>
                  <a:lnTo>
                    <a:pt x="7995" y="1852"/>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54" name="Freeform: Shape 10">
              <a:extLst>
                <a:ext uri="{FF2B5EF4-FFF2-40B4-BE49-F238E27FC236}">
                  <a16:creationId xmlns:a16="http://schemas.microsoft.com/office/drawing/2014/main" id="{5D3BEC2C-5BBB-EC48-A852-5338BBF389E2}"/>
                </a:ext>
              </a:extLst>
            </p:cNvPr>
            <p:cNvSpPr/>
            <p:nvPr/>
          </p:nvSpPr>
          <p:spPr>
            <a:xfrm>
              <a:off x="2739823" y="7507512"/>
              <a:ext cx="3325998" cy="914401"/>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48"/>
                  </a:lnTo>
                  <a:lnTo>
                    <a:pt x="7995" y="1848"/>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grpSp>
      <p:grpSp>
        <p:nvGrpSpPr>
          <p:cNvPr id="55" name="Group 54">
            <a:extLst>
              <a:ext uri="{FF2B5EF4-FFF2-40B4-BE49-F238E27FC236}">
                <a16:creationId xmlns:a16="http://schemas.microsoft.com/office/drawing/2014/main" id="{EC4E9508-445A-2D4F-B8DE-FB73AD929438}"/>
              </a:ext>
            </a:extLst>
          </p:cNvPr>
          <p:cNvGrpSpPr/>
          <p:nvPr/>
        </p:nvGrpSpPr>
        <p:grpSpPr>
          <a:xfrm>
            <a:off x="1557214" y="5615102"/>
            <a:ext cx="475288" cy="475288"/>
            <a:chOff x="8681182" y="786309"/>
            <a:chExt cx="475288" cy="475288"/>
          </a:xfrm>
        </p:grpSpPr>
        <p:sp>
          <p:nvSpPr>
            <p:cNvPr id="56" name="Oval 55">
              <a:extLst>
                <a:ext uri="{FF2B5EF4-FFF2-40B4-BE49-F238E27FC236}">
                  <a16:creationId xmlns:a16="http://schemas.microsoft.com/office/drawing/2014/main" id="{A9E94A84-7091-AE40-B5EF-A7FCDF6F61FF}"/>
                </a:ext>
              </a:extLst>
            </p:cNvPr>
            <p:cNvSpPr/>
            <p:nvPr/>
          </p:nvSpPr>
          <p:spPr>
            <a:xfrm>
              <a:off x="8681182" y="786309"/>
              <a:ext cx="475288" cy="475288"/>
            </a:xfrm>
            <a:prstGeom prst="ellipse">
              <a:avLst/>
            </a:prstGeom>
            <a:solidFill>
              <a:schemeClr val="tx1"/>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57" name="Freeform 5">
              <a:extLst>
                <a:ext uri="{FF2B5EF4-FFF2-40B4-BE49-F238E27FC236}">
                  <a16:creationId xmlns:a16="http://schemas.microsoft.com/office/drawing/2014/main" id="{4DCFA500-FC80-624D-8C37-28839D0EE2FD}"/>
                </a:ext>
              </a:extLst>
            </p:cNvPr>
            <p:cNvSpPr>
              <a:spLocks noChangeAspect="1" noEditPoints="1"/>
            </p:cNvSpPr>
            <p:nvPr/>
          </p:nvSpPr>
          <p:spPr bwMode="auto">
            <a:xfrm>
              <a:off x="8776577" y="881523"/>
              <a:ext cx="284859" cy="284859"/>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58" name="Group 57">
            <a:extLst>
              <a:ext uri="{FF2B5EF4-FFF2-40B4-BE49-F238E27FC236}">
                <a16:creationId xmlns:a16="http://schemas.microsoft.com/office/drawing/2014/main" id="{02651ED8-BEEE-CE4C-B147-8E8DA5E4398E}"/>
              </a:ext>
            </a:extLst>
          </p:cNvPr>
          <p:cNvGrpSpPr/>
          <p:nvPr/>
        </p:nvGrpSpPr>
        <p:grpSpPr>
          <a:xfrm>
            <a:off x="2118956" y="5616536"/>
            <a:ext cx="475288" cy="475288"/>
            <a:chOff x="8681182" y="786309"/>
            <a:chExt cx="475288" cy="475288"/>
          </a:xfrm>
        </p:grpSpPr>
        <p:sp>
          <p:nvSpPr>
            <p:cNvPr id="59" name="Oval 58">
              <a:extLst>
                <a:ext uri="{FF2B5EF4-FFF2-40B4-BE49-F238E27FC236}">
                  <a16:creationId xmlns:a16="http://schemas.microsoft.com/office/drawing/2014/main" id="{1CA0C926-094C-F04C-9D65-8FC217DABB16}"/>
                </a:ext>
              </a:extLst>
            </p:cNvPr>
            <p:cNvSpPr/>
            <p:nvPr/>
          </p:nvSpPr>
          <p:spPr>
            <a:xfrm>
              <a:off x="8681182" y="786309"/>
              <a:ext cx="475288" cy="475288"/>
            </a:xfrm>
            <a:prstGeom prst="ellipse">
              <a:avLst/>
            </a:prstGeom>
            <a:solidFill>
              <a:schemeClr val="tx1"/>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60" name="Freeform 5">
              <a:extLst>
                <a:ext uri="{FF2B5EF4-FFF2-40B4-BE49-F238E27FC236}">
                  <a16:creationId xmlns:a16="http://schemas.microsoft.com/office/drawing/2014/main" id="{DE7356CF-3271-4D42-8D7D-875A4175CF91}"/>
                </a:ext>
              </a:extLst>
            </p:cNvPr>
            <p:cNvSpPr>
              <a:spLocks noChangeAspect="1" noEditPoints="1"/>
            </p:cNvSpPr>
            <p:nvPr/>
          </p:nvSpPr>
          <p:spPr bwMode="auto">
            <a:xfrm>
              <a:off x="8776577" y="881523"/>
              <a:ext cx="284859" cy="284859"/>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61" name="Right Arrow 60">
            <a:extLst>
              <a:ext uri="{FF2B5EF4-FFF2-40B4-BE49-F238E27FC236}">
                <a16:creationId xmlns:a16="http://schemas.microsoft.com/office/drawing/2014/main" id="{60D0B882-C624-C24A-AFB1-F251A1A777D2}"/>
              </a:ext>
            </a:extLst>
          </p:cNvPr>
          <p:cNvSpPr/>
          <p:nvPr/>
        </p:nvSpPr>
        <p:spPr>
          <a:xfrm rot="10800000">
            <a:off x="149527" y="4227856"/>
            <a:ext cx="681136" cy="735457"/>
          </a:xfrm>
          <a:prstGeom prst="rightArrow">
            <a:avLst/>
          </a:prstGeom>
          <a:solidFill>
            <a:schemeClr val="accent1">
              <a:lumMod val="50000"/>
            </a:schemeClr>
          </a:solidFill>
          <a:ln>
            <a:noFill/>
            <a:miter lim="800000"/>
            <a:headEnd/>
            <a:tailEnd/>
          </a:ln>
        </p:spPr>
        <p:style>
          <a:lnRef idx="2">
            <a:schemeClr val="dk1"/>
          </a:lnRef>
          <a:fillRef idx="1">
            <a:schemeClr val="lt1"/>
          </a:fillRef>
          <a:effectRef idx="0">
            <a:schemeClr val="dk1"/>
          </a:effectRef>
          <a:fontRef idx="minor">
            <a:schemeClr val="dk1"/>
          </a:fontRef>
        </p:style>
        <p:txBody>
          <a:bodyPr wrap="none" lIns="0" tIns="0" rIns="0" bIns="0" rtlCol="0" anchor="ctr"/>
          <a:lstStyle/>
          <a:p>
            <a:pPr algn="ctr"/>
            <a:endParaRPr lang="en-GB" sz="1100">
              <a:solidFill>
                <a:prstClr val="white"/>
              </a:solidFill>
              <a:latin typeface="Metropolis"/>
            </a:endParaRPr>
          </a:p>
        </p:txBody>
      </p:sp>
      <p:sp>
        <p:nvSpPr>
          <p:cNvPr id="62" name="Rectangle 61">
            <a:extLst>
              <a:ext uri="{FF2B5EF4-FFF2-40B4-BE49-F238E27FC236}">
                <a16:creationId xmlns:a16="http://schemas.microsoft.com/office/drawing/2014/main" id="{BB0A998D-326E-4A46-A0CE-F7E605CD701A}"/>
              </a:ext>
            </a:extLst>
          </p:cNvPr>
          <p:cNvSpPr/>
          <p:nvPr/>
        </p:nvSpPr>
        <p:spPr>
          <a:xfrm>
            <a:off x="560558" y="3793377"/>
            <a:ext cx="1058656" cy="276999"/>
          </a:xfrm>
          <a:prstGeom prst="rect">
            <a:avLst/>
          </a:prstGeom>
        </p:spPr>
        <p:txBody>
          <a:bodyPr wrap="square">
            <a:spAutoFit/>
          </a:bodyPr>
          <a:lstStyle/>
          <a:p>
            <a:r>
              <a:rPr lang="en-US" sz="1200" b="1" dirty="0"/>
              <a:t>Uplink Port</a:t>
            </a:r>
            <a:endParaRPr lang="en-GB" sz="1200" b="1" dirty="0"/>
          </a:p>
        </p:txBody>
      </p:sp>
      <p:cxnSp>
        <p:nvCxnSpPr>
          <p:cNvPr id="63" name="Straight Arrow Connector 62">
            <a:extLst>
              <a:ext uri="{FF2B5EF4-FFF2-40B4-BE49-F238E27FC236}">
                <a16:creationId xmlns:a16="http://schemas.microsoft.com/office/drawing/2014/main" id="{02D3D196-4FDA-E642-89EC-CBCB916FFD93}"/>
              </a:ext>
            </a:extLst>
          </p:cNvPr>
          <p:cNvCxnSpPr>
            <a:cxnSpLocks/>
          </p:cNvCxnSpPr>
          <p:nvPr/>
        </p:nvCxnSpPr>
        <p:spPr bwMode="gray">
          <a:xfrm flipH="1" flipV="1">
            <a:off x="1243564" y="4036099"/>
            <a:ext cx="521229" cy="95169"/>
          </a:xfrm>
          <a:prstGeom prst="straightConnector1">
            <a:avLst/>
          </a:prstGeom>
          <a:ln w="25400">
            <a:solidFill>
              <a:schemeClr val="tx1"/>
            </a:solidFill>
            <a:miter lim="800000"/>
            <a:tailEnd type="triangle"/>
          </a:ln>
        </p:spPr>
        <p:style>
          <a:lnRef idx="1">
            <a:schemeClr val="accent1"/>
          </a:lnRef>
          <a:fillRef idx="0">
            <a:schemeClr val="accent1"/>
          </a:fillRef>
          <a:effectRef idx="0">
            <a:schemeClr val="accent1"/>
          </a:effectRef>
          <a:fontRef idx="minor">
            <a:schemeClr val="tx1"/>
          </a:fontRef>
        </p:style>
      </p:cxnSp>
      <p:cxnSp>
        <p:nvCxnSpPr>
          <p:cNvPr id="64" name="Straight Connector 63">
            <a:extLst>
              <a:ext uri="{FF2B5EF4-FFF2-40B4-BE49-F238E27FC236}">
                <a16:creationId xmlns:a16="http://schemas.microsoft.com/office/drawing/2014/main" id="{BD1DC246-1950-8D48-9CA8-891C28A3A484}"/>
              </a:ext>
            </a:extLst>
          </p:cNvPr>
          <p:cNvCxnSpPr>
            <a:cxnSpLocks/>
          </p:cNvCxnSpPr>
          <p:nvPr/>
        </p:nvCxnSpPr>
        <p:spPr bwMode="gray">
          <a:xfrm>
            <a:off x="2892048" y="5027617"/>
            <a:ext cx="0" cy="392005"/>
          </a:xfrm>
          <a:prstGeom prst="line">
            <a:avLst/>
          </a:prstGeom>
          <a:ln w="25400">
            <a:solidFill>
              <a:schemeClr val="tx1"/>
            </a:solidFill>
            <a:miter lim="800000"/>
            <a:headEnd type="diamond" w="lg" len="lg"/>
          </a:ln>
        </p:spPr>
        <p:style>
          <a:lnRef idx="1">
            <a:schemeClr val="accent1"/>
          </a:lnRef>
          <a:fillRef idx="0">
            <a:schemeClr val="accent1"/>
          </a:fillRef>
          <a:effectRef idx="0">
            <a:schemeClr val="accent1"/>
          </a:effectRef>
          <a:fontRef idx="minor">
            <a:schemeClr val="tx1"/>
          </a:fontRef>
        </p:style>
      </p:cxnSp>
      <p:sp>
        <p:nvSpPr>
          <p:cNvPr id="65" name="Freeform 21">
            <a:extLst>
              <a:ext uri="{FF2B5EF4-FFF2-40B4-BE49-F238E27FC236}">
                <a16:creationId xmlns:a16="http://schemas.microsoft.com/office/drawing/2014/main" id="{F59ACC8C-E9B2-1B4B-BD4B-DB492F97E0E3}"/>
              </a:ext>
            </a:extLst>
          </p:cNvPr>
          <p:cNvSpPr>
            <a:spLocks noChangeAspect="1" noEditPoints="1"/>
          </p:cNvSpPr>
          <p:nvPr/>
        </p:nvSpPr>
        <p:spPr bwMode="auto">
          <a:xfrm>
            <a:off x="2758598" y="5408663"/>
            <a:ext cx="264963" cy="199731"/>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grpSp>
        <p:nvGrpSpPr>
          <p:cNvPr id="66" name="Group 65">
            <a:extLst>
              <a:ext uri="{FF2B5EF4-FFF2-40B4-BE49-F238E27FC236}">
                <a16:creationId xmlns:a16="http://schemas.microsoft.com/office/drawing/2014/main" id="{A36106DF-B47C-9340-B930-EC86770920D7}"/>
              </a:ext>
            </a:extLst>
          </p:cNvPr>
          <p:cNvGrpSpPr/>
          <p:nvPr/>
        </p:nvGrpSpPr>
        <p:grpSpPr>
          <a:xfrm>
            <a:off x="2674091" y="5616536"/>
            <a:ext cx="475288" cy="475288"/>
            <a:chOff x="8681182" y="786309"/>
            <a:chExt cx="475288" cy="475288"/>
          </a:xfrm>
        </p:grpSpPr>
        <p:sp>
          <p:nvSpPr>
            <p:cNvPr id="67" name="Oval 66">
              <a:extLst>
                <a:ext uri="{FF2B5EF4-FFF2-40B4-BE49-F238E27FC236}">
                  <a16:creationId xmlns:a16="http://schemas.microsoft.com/office/drawing/2014/main" id="{1CE56190-34FB-594D-9F56-177E82BA7ABF}"/>
                </a:ext>
              </a:extLst>
            </p:cNvPr>
            <p:cNvSpPr/>
            <p:nvPr/>
          </p:nvSpPr>
          <p:spPr>
            <a:xfrm>
              <a:off x="8681182" y="786309"/>
              <a:ext cx="475288" cy="475288"/>
            </a:xfrm>
            <a:prstGeom prst="ellipse">
              <a:avLst/>
            </a:prstGeom>
            <a:solidFill>
              <a:schemeClr val="tx1"/>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68" name="Freeform 5">
              <a:extLst>
                <a:ext uri="{FF2B5EF4-FFF2-40B4-BE49-F238E27FC236}">
                  <a16:creationId xmlns:a16="http://schemas.microsoft.com/office/drawing/2014/main" id="{24D52AA1-9127-704C-BA65-BD822F31D8E0}"/>
                </a:ext>
              </a:extLst>
            </p:cNvPr>
            <p:cNvSpPr>
              <a:spLocks noChangeAspect="1" noEditPoints="1"/>
            </p:cNvSpPr>
            <p:nvPr/>
          </p:nvSpPr>
          <p:spPr bwMode="auto">
            <a:xfrm>
              <a:off x="8776577" y="881523"/>
              <a:ext cx="284859" cy="284859"/>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69" name="Diamond 68">
            <a:extLst>
              <a:ext uri="{FF2B5EF4-FFF2-40B4-BE49-F238E27FC236}">
                <a16:creationId xmlns:a16="http://schemas.microsoft.com/office/drawing/2014/main" id="{9123AA4B-CDE5-C249-AADE-5E16016592B1}"/>
              </a:ext>
            </a:extLst>
          </p:cNvPr>
          <p:cNvSpPr/>
          <p:nvPr/>
        </p:nvSpPr>
        <p:spPr>
          <a:xfrm>
            <a:off x="2059198" y="1768384"/>
            <a:ext cx="202750" cy="203054"/>
          </a:xfrm>
          <a:prstGeom prst="diamond">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grpSp>
        <p:nvGrpSpPr>
          <p:cNvPr id="77" name="Group 76">
            <a:extLst>
              <a:ext uri="{FF2B5EF4-FFF2-40B4-BE49-F238E27FC236}">
                <a16:creationId xmlns:a16="http://schemas.microsoft.com/office/drawing/2014/main" id="{4C088DF1-15EF-8945-BB82-ED4B851161F8}"/>
              </a:ext>
            </a:extLst>
          </p:cNvPr>
          <p:cNvGrpSpPr/>
          <p:nvPr/>
        </p:nvGrpSpPr>
        <p:grpSpPr>
          <a:xfrm>
            <a:off x="1561715" y="3648536"/>
            <a:ext cx="1107258" cy="345347"/>
            <a:chOff x="5673552" y="6129124"/>
            <a:chExt cx="1107258" cy="345347"/>
          </a:xfrm>
        </p:grpSpPr>
        <p:sp>
          <p:nvSpPr>
            <p:cNvPr id="75" name="Rectangle 74">
              <a:extLst>
                <a:ext uri="{FF2B5EF4-FFF2-40B4-BE49-F238E27FC236}">
                  <a16:creationId xmlns:a16="http://schemas.microsoft.com/office/drawing/2014/main" id="{8189C184-EA20-2648-8B23-F82FF7D93F85}"/>
                </a:ext>
              </a:extLst>
            </p:cNvPr>
            <p:cNvSpPr>
              <a:spLocks noChangeAspect="1"/>
            </p:cNvSpPr>
            <p:nvPr/>
          </p:nvSpPr>
          <p:spPr bwMode="gray">
            <a:xfrm>
              <a:off x="5731820" y="6129124"/>
              <a:ext cx="997048" cy="338554"/>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a:latin typeface="+mj-lt"/>
              </a:endParaRPr>
            </a:p>
          </p:txBody>
        </p:sp>
        <p:sp>
          <p:nvSpPr>
            <p:cNvPr id="76" name="Rectangle 75">
              <a:extLst>
                <a:ext uri="{FF2B5EF4-FFF2-40B4-BE49-F238E27FC236}">
                  <a16:creationId xmlns:a16="http://schemas.microsoft.com/office/drawing/2014/main" id="{7BF2BE46-FEED-6A4D-8E7C-C2E57C8DA765}"/>
                </a:ext>
              </a:extLst>
            </p:cNvPr>
            <p:cNvSpPr/>
            <p:nvPr/>
          </p:nvSpPr>
          <p:spPr>
            <a:xfrm>
              <a:off x="5673552" y="6135917"/>
              <a:ext cx="1107258" cy="338554"/>
            </a:xfrm>
            <a:prstGeom prst="rect">
              <a:avLst/>
            </a:prstGeom>
            <a:noFill/>
          </p:spPr>
          <p:txBody>
            <a:bodyPr wrap="square">
              <a:spAutoFit/>
            </a:bodyPr>
            <a:lstStyle/>
            <a:p>
              <a:pPr algn="ctr"/>
              <a:r>
                <a:rPr lang="en-US" sz="1600" b="1" dirty="0">
                  <a:solidFill>
                    <a:schemeClr val="bg1"/>
                  </a:solidFill>
                </a:rPr>
                <a:t>Dropped</a:t>
              </a:r>
              <a:endParaRPr lang="en-US" sz="1200" b="1" dirty="0">
                <a:solidFill>
                  <a:schemeClr val="bg1"/>
                </a:solidFill>
              </a:endParaRPr>
            </a:p>
          </p:txBody>
        </p:sp>
      </p:grpSp>
      <p:sp>
        <p:nvSpPr>
          <p:cNvPr id="85" name="Diamond 84">
            <a:extLst>
              <a:ext uri="{FF2B5EF4-FFF2-40B4-BE49-F238E27FC236}">
                <a16:creationId xmlns:a16="http://schemas.microsoft.com/office/drawing/2014/main" id="{3EB9A934-476B-EA41-8DB3-9F3362160C13}"/>
              </a:ext>
            </a:extLst>
          </p:cNvPr>
          <p:cNvSpPr/>
          <p:nvPr/>
        </p:nvSpPr>
        <p:spPr>
          <a:xfrm>
            <a:off x="2049110" y="1774904"/>
            <a:ext cx="202750" cy="203054"/>
          </a:xfrm>
          <a:prstGeom prst="diamond">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dirty="0">
              <a:solidFill>
                <a:schemeClr val="bg1"/>
              </a:solidFill>
            </a:endParaRPr>
          </a:p>
        </p:txBody>
      </p:sp>
      <p:sp>
        <p:nvSpPr>
          <p:cNvPr id="86" name="Diamond 85">
            <a:extLst>
              <a:ext uri="{FF2B5EF4-FFF2-40B4-BE49-F238E27FC236}">
                <a16:creationId xmlns:a16="http://schemas.microsoft.com/office/drawing/2014/main" id="{CDE26F5E-7C93-474C-9C3B-B64658D5168E}"/>
              </a:ext>
            </a:extLst>
          </p:cNvPr>
          <p:cNvSpPr/>
          <p:nvPr/>
        </p:nvSpPr>
        <p:spPr>
          <a:xfrm>
            <a:off x="2808512" y="5513575"/>
            <a:ext cx="202750" cy="203054"/>
          </a:xfrm>
          <a:prstGeom prst="diamond">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grpSp>
        <p:nvGrpSpPr>
          <p:cNvPr id="87" name="Group 86">
            <a:extLst>
              <a:ext uri="{FF2B5EF4-FFF2-40B4-BE49-F238E27FC236}">
                <a16:creationId xmlns:a16="http://schemas.microsoft.com/office/drawing/2014/main" id="{EFA18317-74CE-DB4D-BD6C-3329CD142C0B}"/>
              </a:ext>
            </a:extLst>
          </p:cNvPr>
          <p:cNvGrpSpPr/>
          <p:nvPr/>
        </p:nvGrpSpPr>
        <p:grpSpPr>
          <a:xfrm>
            <a:off x="2620371" y="3648536"/>
            <a:ext cx="1107258" cy="345347"/>
            <a:chOff x="5673552" y="6129124"/>
            <a:chExt cx="1107258" cy="345347"/>
          </a:xfrm>
        </p:grpSpPr>
        <p:sp>
          <p:nvSpPr>
            <p:cNvPr id="88" name="Rectangle 87">
              <a:extLst>
                <a:ext uri="{FF2B5EF4-FFF2-40B4-BE49-F238E27FC236}">
                  <a16:creationId xmlns:a16="http://schemas.microsoft.com/office/drawing/2014/main" id="{80C02299-E82D-654D-9CC1-284BA5F69B28}"/>
                </a:ext>
              </a:extLst>
            </p:cNvPr>
            <p:cNvSpPr>
              <a:spLocks noChangeAspect="1"/>
            </p:cNvSpPr>
            <p:nvPr/>
          </p:nvSpPr>
          <p:spPr bwMode="gray">
            <a:xfrm>
              <a:off x="5731820" y="6129124"/>
              <a:ext cx="997048" cy="338554"/>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a:latin typeface="+mj-lt"/>
              </a:endParaRPr>
            </a:p>
          </p:txBody>
        </p:sp>
        <p:sp>
          <p:nvSpPr>
            <p:cNvPr id="89" name="Rectangle 88">
              <a:extLst>
                <a:ext uri="{FF2B5EF4-FFF2-40B4-BE49-F238E27FC236}">
                  <a16:creationId xmlns:a16="http://schemas.microsoft.com/office/drawing/2014/main" id="{7E42AEA0-C691-424A-94AC-E28A93641B53}"/>
                </a:ext>
              </a:extLst>
            </p:cNvPr>
            <p:cNvSpPr/>
            <p:nvPr/>
          </p:nvSpPr>
          <p:spPr>
            <a:xfrm>
              <a:off x="5673552" y="6135917"/>
              <a:ext cx="1107258" cy="338554"/>
            </a:xfrm>
            <a:prstGeom prst="rect">
              <a:avLst/>
            </a:prstGeom>
            <a:noFill/>
          </p:spPr>
          <p:txBody>
            <a:bodyPr wrap="square">
              <a:spAutoFit/>
            </a:bodyPr>
            <a:lstStyle/>
            <a:p>
              <a:pPr algn="ctr"/>
              <a:r>
                <a:rPr lang="en-US" sz="1600" b="1" dirty="0">
                  <a:solidFill>
                    <a:schemeClr val="bg1"/>
                  </a:solidFill>
                </a:rPr>
                <a:t>Dropped</a:t>
              </a:r>
              <a:endParaRPr lang="en-US" sz="1200" b="1" dirty="0">
                <a:solidFill>
                  <a:schemeClr val="bg1"/>
                </a:solidFill>
              </a:endParaRPr>
            </a:p>
          </p:txBody>
        </p:sp>
      </p:grpSp>
    </p:spTree>
    <p:extLst>
      <p:ext uri="{BB962C8B-B14F-4D97-AF65-F5344CB8AC3E}">
        <p14:creationId xmlns:p14="http://schemas.microsoft.com/office/powerpoint/2010/main" val="218147995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 calcmode="lin" valueType="num">
                                      <p:cBhvr additive="base">
                                        <p:cTn id="7" dur="500" fill="hold"/>
                                        <p:tgtEl>
                                          <p:spTgt spid="2">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2">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2">
                                            <p:txEl>
                                              <p:pRg st="2" end="2"/>
                                            </p:txEl>
                                          </p:spTgt>
                                        </p:tgtEl>
                                        <p:attrNameLst>
                                          <p:attrName>style.visibility</p:attrName>
                                        </p:attrNameLst>
                                      </p:cBhvr>
                                      <p:to>
                                        <p:strVal val="visible"/>
                                      </p:to>
                                    </p:set>
                                    <p:anim calcmode="lin" valueType="num">
                                      <p:cBhvr additive="base">
                                        <p:cTn id="13" dur="500" fill="hold"/>
                                        <p:tgtEl>
                                          <p:spTgt spid="2">
                                            <p:txEl>
                                              <p:pRg st="2" end="2"/>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2">
                                            <p:txEl>
                                              <p:pRg st="2" end="2"/>
                                            </p:txEl>
                                          </p:spTgt>
                                        </p:tgtEl>
                                        <p:attrNameLst>
                                          <p:attrName>ppt_y</p:attrName>
                                        </p:attrNameLst>
                                      </p:cBhvr>
                                      <p:tavLst>
                                        <p:tav tm="0">
                                          <p:val>
                                            <p:strVal val="1+#ppt_h/2"/>
                                          </p:val>
                                        </p:tav>
                                        <p:tav tm="100000">
                                          <p:val>
                                            <p:strVal val="#ppt_y"/>
                                          </p:val>
                                        </p:tav>
                                      </p:tavLst>
                                    </p:anim>
                                  </p:childTnLst>
                                </p:cTn>
                              </p:par>
                            </p:childTnLst>
                          </p:cTn>
                        </p:par>
                        <p:par>
                          <p:cTn id="15" fill="hold">
                            <p:stCondLst>
                              <p:cond delay="500"/>
                            </p:stCondLst>
                            <p:childTnLst>
                              <p:par>
                                <p:cTn id="16" presetID="1" presetClass="entr" presetSubtype="0" fill="hold" grpId="1" nodeType="afterEffect">
                                  <p:stCondLst>
                                    <p:cond delay="1000"/>
                                  </p:stCondLst>
                                  <p:childTnLst>
                                    <p:set>
                                      <p:cBhvr>
                                        <p:cTn id="17" dur="1" fill="hold">
                                          <p:stCondLst>
                                            <p:cond delay="0"/>
                                          </p:stCondLst>
                                        </p:cTn>
                                        <p:tgtEl>
                                          <p:spTgt spid="69"/>
                                        </p:tgtEl>
                                        <p:attrNameLst>
                                          <p:attrName>style.visibility</p:attrName>
                                        </p:attrNameLst>
                                      </p:cBhvr>
                                      <p:to>
                                        <p:strVal val="visible"/>
                                      </p:to>
                                    </p:set>
                                  </p:childTnLst>
                                </p:cTn>
                              </p:par>
                            </p:childTnLst>
                          </p:cTn>
                        </p:par>
                        <p:par>
                          <p:cTn id="18" fill="hold">
                            <p:stCondLst>
                              <p:cond delay="1500"/>
                            </p:stCondLst>
                            <p:childTnLst>
                              <p:par>
                                <p:cTn id="19" presetID="0" presetClass="path" presetSubtype="0" accel="50000" decel="50000" fill="hold" grpId="0" nodeType="afterEffect">
                                  <p:stCondLst>
                                    <p:cond delay="0"/>
                                  </p:stCondLst>
                                  <p:childTnLst>
                                    <p:animMotion origin="layout" path="M -0.00351 0.00995 C -0.01692 0.03379 -0.01041 0.0287 -0.01979 0.03425 C -0.02109 0.03657 -0.02239 0.03842 -0.02356 0.04097 C -0.02448 0.04305 -0.025 0.04583 -0.02604 0.04768 C -0.02708 0.04953 -0.02864 0.05046 -0.02981 0.05208 C -0.03151 0.05416 -0.03333 0.05601 -0.03476 0.05879 C -0.03593 0.06064 -0.03645 0.06319 -0.03737 0.0655 C -0.04127 0.09328 -0.03619 0.05856 -0.03984 0.08101 C -0.04036 0.08379 -0.04062 0.0868 -0.04101 0.08981 C -0.04062 0.12685 -0.04062 0.16388 -0.03984 0.20092 C -0.03984 0.20324 -0.03919 0.20555 -0.03854 0.20763 C -0.03672 0.21435 -0.03099 0.22476 -0.02851 0.22754 C -0.02734 0.22916 -0.02617 0.23078 -0.02487 0.23217 C -0.01445 0.2412 -0.02812 0.22592 -0.01731 0.23865 C -0.0164 0.24097 -0.01549 0.24305 -0.01484 0.24537 C -0.01393 0.24837 -0.01354 0.25185 -0.01224 0.25439 C -0.01132 0.25648 -0.00976 0.25717 -0.00859 0.25879 C -0.00807 0.26087 -0.00781 0.26342 -0.00729 0.2655 C -0.00664 0.26782 -0.00533 0.26967 -0.00481 0.27199 C -0.00364 0.27638 -0.00221 0.28541 -0.00221 0.28564 C -0.00273 0.29143 -0.00286 0.29745 -0.00351 0.30324 C -0.00403 0.30787 -0.00599 0.31666 -0.00599 0.31689 " pathEditMode="relative" rAng="0" ptsTypes="AAAAAAAAAAAAAAAAAAAAAA">
                                      <p:cBhvr>
                                        <p:cTn id="20" dur="3000" fill="hold"/>
                                        <p:tgtEl>
                                          <p:spTgt spid="69"/>
                                        </p:tgtEl>
                                        <p:attrNameLst>
                                          <p:attrName>ppt_x</p:attrName>
                                          <p:attrName>ppt_y</p:attrName>
                                        </p:attrNameLst>
                                      </p:cBhvr>
                                      <p:rCtr x="-1810" y="15347"/>
                                    </p:animMotion>
                                  </p:childTnLst>
                                  <p:subTnLst>
                                    <p:set>
                                      <p:cBhvr override="childStyle">
                                        <p:cTn dur="1" fill="hold" display="0" masterRel="nextClick" afterEffect="1"/>
                                        <p:tgtEl>
                                          <p:spTgt spid="69"/>
                                        </p:tgtEl>
                                        <p:attrNameLst>
                                          <p:attrName>style.visibility</p:attrName>
                                        </p:attrNameLst>
                                      </p:cBhvr>
                                      <p:to>
                                        <p:strVal val="hidden"/>
                                      </p:to>
                                    </p:set>
                                  </p:subTnLst>
                                </p:cTn>
                              </p:par>
                            </p:childTnLst>
                          </p:cTn>
                        </p:par>
                        <p:par>
                          <p:cTn id="21" fill="hold">
                            <p:stCondLst>
                              <p:cond delay="4500"/>
                            </p:stCondLst>
                            <p:childTnLst>
                              <p:par>
                                <p:cTn id="22" presetID="1" presetClass="entr" presetSubtype="0" fill="hold" nodeType="afterEffect">
                                  <p:stCondLst>
                                    <p:cond delay="0"/>
                                  </p:stCondLst>
                                  <p:childTnLst>
                                    <p:set>
                                      <p:cBhvr>
                                        <p:cTn id="23" dur="1" fill="hold">
                                          <p:stCondLst>
                                            <p:cond delay="0"/>
                                          </p:stCondLst>
                                        </p:cTn>
                                        <p:tgtEl>
                                          <p:spTgt spid="77"/>
                                        </p:tgtEl>
                                        <p:attrNameLst>
                                          <p:attrName>style.visibility</p:attrName>
                                        </p:attrNameLst>
                                      </p:cBhvr>
                                      <p:to>
                                        <p:strVal val="visible"/>
                                      </p:to>
                                    </p:set>
                                  </p:childTnLst>
                                  <p:subTnLst>
                                    <p:set>
                                      <p:cBhvr override="childStyle">
                                        <p:cTn dur="1" fill="hold" display="0" masterRel="nextClick" afterEffect="1"/>
                                        <p:tgtEl>
                                          <p:spTgt spid="77"/>
                                        </p:tgtEl>
                                        <p:attrNameLst>
                                          <p:attrName>style.visibility</p:attrName>
                                        </p:attrNameLst>
                                      </p:cBhvr>
                                      <p:to>
                                        <p:strVal val="hidden"/>
                                      </p:to>
                                    </p:set>
                                  </p:subTnLst>
                                </p:cTn>
                              </p:par>
                            </p:childTnLst>
                          </p:cTn>
                        </p:par>
                      </p:childTnLst>
                    </p:cTn>
                  </p:par>
                  <p:par>
                    <p:cTn id="24" fill="hold">
                      <p:stCondLst>
                        <p:cond delay="indefinite"/>
                      </p:stCondLst>
                      <p:childTnLst>
                        <p:par>
                          <p:cTn id="25" fill="hold">
                            <p:stCondLst>
                              <p:cond delay="0"/>
                            </p:stCondLst>
                            <p:childTnLst>
                              <p:par>
                                <p:cTn id="26" presetID="2" presetClass="entr" presetSubtype="4" fill="hold" nodeType="clickEffect">
                                  <p:stCondLst>
                                    <p:cond delay="0"/>
                                  </p:stCondLst>
                                  <p:childTnLst>
                                    <p:set>
                                      <p:cBhvr>
                                        <p:cTn id="27" dur="1" fill="hold">
                                          <p:stCondLst>
                                            <p:cond delay="0"/>
                                          </p:stCondLst>
                                        </p:cTn>
                                        <p:tgtEl>
                                          <p:spTgt spid="2">
                                            <p:txEl>
                                              <p:pRg st="3" end="3"/>
                                            </p:txEl>
                                          </p:spTgt>
                                        </p:tgtEl>
                                        <p:attrNameLst>
                                          <p:attrName>style.visibility</p:attrName>
                                        </p:attrNameLst>
                                      </p:cBhvr>
                                      <p:to>
                                        <p:strVal val="visible"/>
                                      </p:to>
                                    </p:set>
                                    <p:anim calcmode="lin" valueType="num">
                                      <p:cBhvr additive="base">
                                        <p:cTn id="28" dur="500" fill="hold"/>
                                        <p:tgtEl>
                                          <p:spTgt spid="2">
                                            <p:txEl>
                                              <p:pRg st="3" end="3"/>
                                            </p:txEl>
                                          </p:spTgt>
                                        </p:tgtEl>
                                        <p:attrNameLst>
                                          <p:attrName>ppt_x</p:attrName>
                                        </p:attrNameLst>
                                      </p:cBhvr>
                                      <p:tavLst>
                                        <p:tav tm="0">
                                          <p:val>
                                            <p:strVal val="#ppt_x"/>
                                          </p:val>
                                        </p:tav>
                                        <p:tav tm="100000">
                                          <p:val>
                                            <p:strVal val="#ppt_x"/>
                                          </p:val>
                                        </p:tav>
                                      </p:tavLst>
                                    </p:anim>
                                    <p:anim calcmode="lin" valueType="num">
                                      <p:cBhvr additive="base">
                                        <p:cTn id="29" dur="500" fill="hold"/>
                                        <p:tgtEl>
                                          <p:spTgt spid="2">
                                            <p:txEl>
                                              <p:pRg st="3" end="3"/>
                                            </p:txEl>
                                          </p:spTgt>
                                        </p:tgtEl>
                                        <p:attrNameLst>
                                          <p:attrName>ppt_y</p:attrName>
                                        </p:attrNameLst>
                                      </p:cBhvr>
                                      <p:tavLst>
                                        <p:tav tm="0">
                                          <p:val>
                                            <p:strVal val="1+#ppt_h/2"/>
                                          </p:val>
                                        </p:tav>
                                        <p:tav tm="100000">
                                          <p:val>
                                            <p:strVal val="#ppt_y"/>
                                          </p:val>
                                        </p:tav>
                                      </p:tavLst>
                                    </p:anim>
                                  </p:childTnLst>
                                </p:cTn>
                              </p:par>
                            </p:childTnLst>
                          </p:cTn>
                        </p:par>
                        <p:par>
                          <p:cTn id="30" fill="hold">
                            <p:stCondLst>
                              <p:cond delay="500"/>
                            </p:stCondLst>
                            <p:childTnLst>
                              <p:par>
                                <p:cTn id="31" presetID="1" presetClass="entr" presetSubtype="0" fill="hold" grpId="0" nodeType="afterEffect">
                                  <p:stCondLst>
                                    <p:cond delay="1000"/>
                                  </p:stCondLst>
                                  <p:childTnLst>
                                    <p:set>
                                      <p:cBhvr>
                                        <p:cTn id="32" dur="1" fill="hold">
                                          <p:stCondLst>
                                            <p:cond delay="0"/>
                                          </p:stCondLst>
                                        </p:cTn>
                                        <p:tgtEl>
                                          <p:spTgt spid="85"/>
                                        </p:tgtEl>
                                        <p:attrNameLst>
                                          <p:attrName>style.visibility</p:attrName>
                                        </p:attrNameLst>
                                      </p:cBhvr>
                                      <p:to>
                                        <p:strVal val="visible"/>
                                      </p:to>
                                    </p:set>
                                  </p:childTnLst>
                                </p:cTn>
                              </p:par>
                            </p:childTnLst>
                          </p:cTn>
                        </p:par>
                        <p:par>
                          <p:cTn id="33" fill="hold">
                            <p:stCondLst>
                              <p:cond delay="1500"/>
                            </p:stCondLst>
                            <p:childTnLst>
                              <p:par>
                                <p:cTn id="34" presetID="0" presetClass="path" presetSubtype="0" accel="50000" decel="50000" fill="hold" grpId="1" nodeType="afterEffect">
                                  <p:stCondLst>
                                    <p:cond delay="0"/>
                                  </p:stCondLst>
                                  <p:childTnLst>
                                    <p:animMotion origin="layout" path="M 0.0099 0.00556 C 0.00938 0.00625 0.00248 0.01667 0.00065 0.02037 C -2.08333E-6 0.02176 -0.00039 0.02361 -0.00104 0.025 C -0.00208 0.02708 -0.00338 0.0287 -0.00442 0.03102 C -0.00534 0.03287 -0.00599 0.03495 -0.0069 0.03681 C -0.00768 0.03843 -0.00872 0.03982 -0.0095 0.04144 C -0.01015 0.04283 -0.01041 0.04468 -0.0112 0.04583 C -0.01185 0.04722 -0.01289 0.04792 -0.01367 0.04884 C -0.02239 0.05995 -0.01054 0.0456 -0.02213 0.05949 L -0.02461 0.0625 C -0.02552 0.06343 -0.02617 0.06482 -0.02721 0.06528 C -0.03034 0.06736 -0.0319 0.06783 -0.03476 0.07292 L -0.03906 0.08033 L -0.04062 0.08333 C -0.04127 0.08634 -0.04245 0.08912 -0.04232 0.09236 C -0.04206 0.09977 -0.04192 0.10741 -0.04153 0.11482 C -0.04127 0.11806 -0.03945 0.12778 -0.03906 0.12986 L -0.03815 0.13426 C -0.03789 0.13588 -0.0375 0.13727 -0.03737 0.13889 C -0.03698 0.14074 -0.03685 0.14283 -0.03646 0.14491 C -0.03646 0.14514 -0.03437 0.15602 -0.03398 0.15833 C -0.03372 0.15972 -0.03359 0.16158 -0.03307 0.16273 L -0.02969 0.17176 L -0.02799 0.17639 C -0.02669 0.18333 -0.02695 0.18472 -0.02461 0.18982 C -0.02422 0.19097 -0.02357 0.19167 -0.02291 0.19283 C -0.02265 0.19421 -0.02265 0.19583 -0.02213 0.19722 C -0.02174 0.19838 -0.02096 0.19908 -0.02044 0.20023 C -0.01979 0.20162 -0.0194 0.20347 -0.01875 0.20486 C -0.01263 0.21736 -0.01758 0.20486 -0.01367 0.21528 C -0.01341 0.21713 -0.01315 0.21921 -0.01289 0.2213 C -0.01237 0.22431 -0.01172 0.22732 -0.0112 0.23033 C -0.01094 0.23171 -0.01054 0.2331 -0.01028 0.23472 L -0.0095 0.24074 C -0.00924 0.24514 -0.00898 0.24977 -0.00859 0.25417 C -0.00846 0.25764 -0.00807 0.26111 -0.00781 0.26458 C -0.00742 0.2706 -0.00742 0.27662 -0.0069 0.28264 C -0.00664 0.28727 -0.00586 0.28889 -0.00521 0.29329 C -0.00221 0.31343 -0.00469 0.29745 -0.00273 0.31273 C -0.00104 0.32593 -0.00104 0.32222 -0.00026 0.33519 C 0.0013 0.3588 -0.00039 0.34398 0.00235 0.36366 L 0.00404 0.3757 L 0.00482 0.38148 C 0.00508 0.39051 0.00521 0.39954 0.00573 0.40857 C 0.00586 0.41111 0.00625 0.41366 0.00651 0.41597 C 0.0069 0.41898 0.00716 0.42199 0.00742 0.425 C 0.00886 0.44722 0.00729 0.43472 0.00912 0.44745 C 0.00938 0.45208 0.00951 0.45648 0.0099 0.46111 C 0.01016 0.46412 0.01055 0.4669 0.01081 0.46991 C 0.01107 0.47593 0.01133 0.48195 0.01159 0.48796 C 0.01185 0.50949 0.0125 0.53102 0.0125 0.55232 " pathEditMode="relative" rAng="0" ptsTypes="AAAAAAAAAAAAAAAAAAAAAAAAAAAAAAAAAAAAAAAAAAAAAAAAAAA">
                                      <p:cBhvr>
                                        <p:cTn id="35" dur="3000" fill="hold"/>
                                        <p:tgtEl>
                                          <p:spTgt spid="85"/>
                                        </p:tgtEl>
                                        <p:attrNameLst>
                                          <p:attrName>ppt_x</p:attrName>
                                          <p:attrName>ppt_y</p:attrName>
                                        </p:attrNameLst>
                                      </p:cBhvr>
                                      <p:rCtr x="-2487" y="27338"/>
                                    </p:animMotion>
                                  </p:childTnLst>
                                  <p:subTnLst>
                                    <p:set>
                                      <p:cBhvr override="childStyle">
                                        <p:cTn dur="1" fill="hold" display="0" masterRel="nextClick" afterEffect="1"/>
                                        <p:tgtEl>
                                          <p:spTgt spid="85"/>
                                        </p:tgtEl>
                                        <p:attrNameLst>
                                          <p:attrName>style.visibility</p:attrName>
                                        </p:attrNameLst>
                                      </p:cBhvr>
                                      <p:to>
                                        <p:strVal val="hidden"/>
                                      </p:to>
                                    </p:set>
                                  </p:subTnLst>
                                </p:cTn>
                              </p:par>
                            </p:childTnLst>
                          </p:cTn>
                        </p:par>
                      </p:childTnLst>
                    </p:cTn>
                  </p:par>
                  <p:par>
                    <p:cTn id="36" fill="hold">
                      <p:stCondLst>
                        <p:cond delay="indefinite"/>
                      </p:stCondLst>
                      <p:childTnLst>
                        <p:par>
                          <p:cTn id="37" fill="hold">
                            <p:stCondLst>
                              <p:cond delay="0"/>
                            </p:stCondLst>
                            <p:childTnLst>
                              <p:par>
                                <p:cTn id="38" presetID="2" presetClass="entr" presetSubtype="4" fill="hold" nodeType="clickEffect">
                                  <p:stCondLst>
                                    <p:cond delay="0"/>
                                  </p:stCondLst>
                                  <p:childTnLst>
                                    <p:set>
                                      <p:cBhvr>
                                        <p:cTn id="39" dur="1" fill="hold">
                                          <p:stCondLst>
                                            <p:cond delay="0"/>
                                          </p:stCondLst>
                                        </p:cTn>
                                        <p:tgtEl>
                                          <p:spTgt spid="2">
                                            <p:txEl>
                                              <p:pRg st="4" end="4"/>
                                            </p:txEl>
                                          </p:spTgt>
                                        </p:tgtEl>
                                        <p:attrNameLst>
                                          <p:attrName>style.visibility</p:attrName>
                                        </p:attrNameLst>
                                      </p:cBhvr>
                                      <p:to>
                                        <p:strVal val="visible"/>
                                      </p:to>
                                    </p:set>
                                    <p:anim calcmode="lin" valueType="num">
                                      <p:cBhvr additive="base">
                                        <p:cTn id="40" dur="500" fill="hold"/>
                                        <p:tgtEl>
                                          <p:spTgt spid="2">
                                            <p:txEl>
                                              <p:pRg st="4" end="4"/>
                                            </p:txEl>
                                          </p:spTgt>
                                        </p:tgtEl>
                                        <p:attrNameLst>
                                          <p:attrName>ppt_x</p:attrName>
                                        </p:attrNameLst>
                                      </p:cBhvr>
                                      <p:tavLst>
                                        <p:tav tm="0">
                                          <p:val>
                                            <p:strVal val="#ppt_x"/>
                                          </p:val>
                                        </p:tav>
                                        <p:tav tm="100000">
                                          <p:val>
                                            <p:strVal val="#ppt_x"/>
                                          </p:val>
                                        </p:tav>
                                      </p:tavLst>
                                    </p:anim>
                                    <p:anim calcmode="lin" valueType="num">
                                      <p:cBhvr additive="base">
                                        <p:cTn id="41" dur="500" fill="hold"/>
                                        <p:tgtEl>
                                          <p:spTgt spid="2">
                                            <p:txEl>
                                              <p:pRg st="4" end="4"/>
                                            </p:txEl>
                                          </p:spTgt>
                                        </p:tgtEl>
                                        <p:attrNameLst>
                                          <p:attrName>ppt_y</p:attrName>
                                        </p:attrNameLst>
                                      </p:cBhvr>
                                      <p:tavLst>
                                        <p:tav tm="0">
                                          <p:val>
                                            <p:strVal val="1+#ppt_h/2"/>
                                          </p:val>
                                        </p:tav>
                                        <p:tav tm="100000">
                                          <p:val>
                                            <p:strVal val="#ppt_y"/>
                                          </p:val>
                                        </p:tav>
                                      </p:tavLst>
                                    </p:anim>
                                  </p:childTnLst>
                                </p:cTn>
                              </p:par>
                              <p:par>
                                <p:cTn id="42" presetID="2" presetClass="entr" presetSubtype="4" fill="hold" nodeType="withEffect">
                                  <p:stCondLst>
                                    <p:cond delay="0"/>
                                  </p:stCondLst>
                                  <p:childTnLst>
                                    <p:set>
                                      <p:cBhvr>
                                        <p:cTn id="43" dur="1" fill="hold">
                                          <p:stCondLst>
                                            <p:cond delay="0"/>
                                          </p:stCondLst>
                                        </p:cTn>
                                        <p:tgtEl>
                                          <p:spTgt spid="2">
                                            <p:txEl>
                                              <p:pRg st="5" end="5"/>
                                            </p:txEl>
                                          </p:spTgt>
                                        </p:tgtEl>
                                        <p:attrNameLst>
                                          <p:attrName>style.visibility</p:attrName>
                                        </p:attrNameLst>
                                      </p:cBhvr>
                                      <p:to>
                                        <p:strVal val="visible"/>
                                      </p:to>
                                    </p:set>
                                    <p:anim calcmode="lin" valueType="num">
                                      <p:cBhvr additive="base">
                                        <p:cTn id="44" dur="500" fill="hold"/>
                                        <p:tgtEl>
                                          <p:spTgt spid="2">
                                            <p:txEl>
                                              <p:pRg st="5" end="5"/>
                                            </p:txEl>
                                          </p:spTgt>
                                        </p:tgtEl>
                                        <p:attrNameLst>
                                          <p:attrName>ppt_x</p:attrName>
                                        </p:attrNameLst>
                                      </p:cBhvr>
                                      <p:tavLst>
                                        <p:tav tm="0">
                                          <p:val>
                                            <p:strVal val="#ppt_x"/>
                                          </p:val>
                                        </p:tav>
                                        <p:tav tm="100000">
                                          <p:val>
                                            <p:strVal val="#ppt_x"/>
                                          </p:val>
                                        </p:tav>
                                      </p:tavLst>
                                    </p:anim>
                                    <p:anim calcmode="lin" valueType="num">
                                      <p:cBhvr additive="base">
                                        <p:cTn id="45" dur="500" fill="hold"/>
                                        <p:tgtEl>
                                          <p:spTgt spid="2">
                                            <p:txEl>
                                              <p:pRg st="5" end="5"/>
                                            </p:txEl>
                                          </p:spTgt>
                                        </p:tgtEl>
                                        <p:attrNameLst>
                                          <p:attrName>ppt_y</p:attrName>
                                        </p:attrNameLst>
                                      </p:cBhvr>
                                      <p:tavLst>
                                        <p:tav tm="0">
                                          <p:val>
                                            <p:strVal val="1+#ppt_h/2"/>
                                          </p:val>
                                        </p:tav>
                                        <p:tav tm="100000">
                                          <p:val>
                                            <p:strVal val="#ppt_y"/>
                                          </p:val>
                                        </p:tav>
                                      </p:tavLst>
                                    </p:anim>
                                  </p:childTnLst>
                                </p:cTn>
                              </p:par>
                            </p:childTnLst>
                          </p:cTn>
                        </p:par>
                      </p:childTnLst>
                    </p:cTn>
                  </p:par>
                  <p:par>
                    <p:cTn id="46" fill="hold">
                      <p:stCondLst>
                        <p:cond delay="indefinite"/>
                      </p:stCondLst>
                      <p:childTnLst>
                        <p:par>
                          <p:cTn id="47" fill="hold">
                            <p:stCondLst>
                              <p:cond delay="0"/>
                            </p:stCondLst>
                            <p:childTnLst>
                              <p:par>
                                <p:cTn id="48" presetID="2" presetClass="entr" presetSubtype="4" fill="hold" nodeType="clickEffect">
                                  <p:stCondLst>
                                    <p:cond delay="0"/>
                                  </p:stCondLst>
                                  <p:childTnLst>
                                    <p:set>
                                      <p:cBhvr>
                                        <p:cTn id="49" dur="1" fill="hold">
                                          <p:stCondLst>
                                            <p:cond delay="0"/>
                                          </p:stCondLst>
                                        </p:cTn>
                                        <p:tgtEl>
                                          <p:spTgt spid="2">
                                            <p:txEl>
                                              <p:pRg st="6" end="6"/>
                                            </p:txEl>
                                          </p:spTgt>
                                        </p:tgtEl>
                                        <p:attrNameLst>
                                          <p:attrName>style.visibility</p:attrName>
                                        </p:attrNameLst>
                                      </p:cBhvr>
                                      <p:to>
                                        <p:strVal val="visible"/>
                                      </p:to>
                                    </p:set>
                                    <p:anim calcmode="lin" valueType="num">
                                      <p:cBhvr additive="base">
                                        <p:cTn id="50" dur="500" fill="hold"/>
                                        <p:tgtEl>
                                          <p:spTgt spid="2">
                                            <p:txEl>
                                              <p:pRg st="6" end="6"/>
                                            </p:txEl>
                                          </p:spTgt>
                                        </p:tgtEl>
                                        <p:attrNameLst>
                                          <p:attrName>ppt_x</p:attrName>
                                        </p:attrNameLst>
                                      </p:cBhvr>
                                      <p:tavLst>
                                        <p:tav tm="0">
                                          <p:val>
                                            <p:strVal val="#ppt_x"/>
                                          </p:val>
                                        </p:tav>
                                        <p:tav tm="100000">
                                          <p:val>
                                            <p:strVal val="#ppt_x"/>
                                          </p:val>
                                        </p:tav>
                                      </p:tavLst>
                                    </p:anim>
                                    <p:anim calcmode="lin" valueType="num">
                                      <p:cBhvr additive="base">
                                        <p:cTn id="51" dur="500" fill="hold"/>
                                        <p:tgtEl>
                                          <p:spTgt spid="2">
                                            <p:txEl>
                                              <p:pRg st="6" end="6"/>
                                            </p:txEl>
                                          </p:spTgt>
                                        </p:tgtEl>
                                        <p:attrNameLst>
                                          <p:attrName>ppt_y</p:attrName>
                                        </p:attrNameLst>
                                      </p:cBhvr>
                                      <p:tavLst>
                                        <p:tav tm="0">
                                          <p:val>
                                            <p:strVal val="1+#ppt_h/2"/>
                                          </p:val>
                                        </p:tav>
                                        <p:tav tm="100000">
                                          <p:val>
                                            <p:strVal val="#ppt_y"/>
                                          </p:val>
                                        </p:tav>
                                      </p:tavLst>
                                    </p:anim>
                                  </p:childTnLst>
                                </p:cTn>
                              </p:par>
                            </p:childTnLst>
                          </p:cTn>
                        </p:par>
                        <p:par>
                          <p:cTn id="52" fill="hold">
                            <p:stCondLst>
                              <p:cond delay="500"/>
                            </p:stCondLst>
                            <p:childTnLst>
                              <p:par>
                                <p:cTn id="53" presetID="1" presetClass="entr" presetSubtype="0" fill="hold" grpId="0" nodeType="afterEffect">
                                  <p:stCondLst>
                                    <p:cond delay="1000"/>
                                  </p:stCondLst>
                                  <p:childTnLst>
                                    <p:set>
                                      <p:cBhvr>
                                        <p:cTn id="54" dur="1" fill="hold">
                                          <p:stCondLst>
                                            <p:cond delay="0"/>
                                          </p:stCondLst>
                                        </p:cTn>
                                        <p:tgtEl>
                                          <p:spTgt spid="86"/>
                                        </p:tgtEl>
                                        <p:attrNameLst>
                                          <p:attrName>style.visibility</p:attrName>
                                        </p:attrNameLst>
                                      </p:cBhvr>
                                      <p:to>
                                        <p:strVal val="visible"/>
                                      </p:to>
                                    </p:set>
                                  </p:childTnLst>
                                </p:cTn>
                              </p:par>
                            </p:childTnLst>
                          </p:cTn>
                        </p:par>
                        <p:par>
                          <p:cTn id="55" fill="hold">
                            <p:stCondLst>
                              <p:cond delay="1500"/>
                            </p:stCondLst>
                            <p:childTnLst>
                              <p:par>
                                <p:cTn id="56" presetID="0" presetClass="path" presetSubtype="0" accel="50000" decel="50000" fill="hold" grpId="1" nodeType="afterEffect">
                                  <p:stCondLst>
                                    <p:cond delay="0"/>
                                  </p:stCondLst>
                                  <p:childTnLst>
                                    <p:animMotion origin="layout" path="M 0 0 C -0.00039 -0.02662 -0.00039 -0.05301 -0.00091 -0.0794 C -0.00104 -0.08102 -0.0013 -0.08287 -0.00182 -0.08426 C -0.00234 -0.08541 -0.00312 -0.08611 -0.00364 -0.0875 C -0.0043 -0.08889 -0.00469 -0.09074 -0.00547 -0.09213 C -0.00755 -0.09676 -0.0082 -0.09699 -0.01081 -0.1 C -0.01627 -0.11481 -0.00924 -0.09676 -0.01432 -0.1081 C -0.01888 -0.11805 -0.01367 -0.10833 -0.01797 -0.11597 C -0.01849 -0.11921 -0.01823 -0.12338 -0.01966 -0.12546 C -0.02057 -0.12662 -0.02461 -0.13217 -0.02591 -0.13333 C -0.02682 -0.13426 -0.02773 -0.13426 -0.02864 -0.13495 C -0.02956 -0.13588 -0.03034 -0.13727 -0.03125 -0.13819 C -0.03281 -0.13958 -0.0362 -0.14051 -0.0375 -0.14143 C -0.03932 -0.14236 -0.04114 -0.14375 -0.04297 -0.14444 C -0.04492 -0.14537 -0.05052 -0.14768 -0.05182 -0.1493 L -0.05716 -0.15555 L -0.05989 -0.15879 C -0.06081 -0.15995 -0.06185 -0.16065 -0.0625 -0.16203 L -0.06432 -0.16504 C -0.06458 -0.16666 -0.06497 -0.16828 -0.06523 -0.1699 C -0.06562 -0.17222 -0.06627 -0.17847 -0.06706 -0.18102 C -0.06745 -0.18264 -0.06836 -0.18403 -0.06875 -0.18588 C -0.07213 -0.19884 -0.06875 -0.1919 -0.07239 -0.19838 C -0.072 -0.20694 -0.07213 -0.21435 -0.07057 -0.22222 C -0.07005 -0.225 -0.0694 -0.22754 -0.06875 -0.23009 C -0.06627 -0.24259 -0.06836 -0.23634 -0.06523 -0.24444 C -0.06497 -0.24653 -0.06432 -0.24861 -0.06432 -0.25092 C -0.06432 -0.27153 -0.06471 -0.29213 -0.06523 -0.31273 C -0.06536 -0.31574 -0.06693 -0.32014 -0.06797 -0.32222 C -0.06849 -0.32338 -0.06914 -0.3243 -0.06966 -0.32546 C -0.072 -0.33055 -0.07135 -0.33217 -0.075 -0.33657 C -0.07708 -0.33889 -0.07812 -0.33958 -0.07956 -0.34282 C -0.08555 -0.35602 -0.07682 -0.33958 -0.08398 -0.35069 C -0.09036 -0.36065 -0.08594 -0.35717 -0.09114 -0.36041 C -0.09167 -0.36134 -0.09245 -0.36227 -0.09297 -0.36342 C -0.09739 -0.37361 -0.09219 -0.36365 -0.09648 -0.37153 C -0.09713 -0.37569 -0.09805 -0.37986 -0.09831 -0.38403 C -0.09961 -0.40578 -0.09896 -0.39352 -0.1 -0.4206 C -0.09974 -0.43449 -0.09987 -0.44815 -0.09922 -0.4618 C -0.09909 -0.46296 -0.09739 -0.47546 -0.09648 -0.4794 C -0.09596 -0.48148 -0.09531 -0.48356 -0.09466 -0.48565 C -0.09414 -0.48727 -0.09336 -0.48865 -0.09297 -0.49051 C -0.08919 -0.50347 -0.09531 -0.48634 -0.09023 -0.5 C -0.08802 -0.51203 -0.09101 -0.49722 -0.0875 -0.50949 C -0.08711 -0.51088 -0.08711 -0.51273 -0.08672 -0.51435 C -0.08515 -0.51875 -0.08463 -0.5169 -0.08216 -0.51898 C -0.07604 -0.52453 -0.08333 -0.52037 -0.07591 -0.52384 C -0.075 -0.52477 -0.07422 -0.52592 -0.07331 -0.52685 C -0.06849 -0.53171 -0.07096 -0.52824 -0.06706 -0.53333 C -0.06458 -0.53634 -0.06224 -0.53958 -0.05989 -0.54282 C -0.05911 -0.54398 -0.05495 -0.54953 -0.05364 -0.55069 C -0.05273 -0.55139 -0.05182 -0.55162 -0.05091 -0.55231 C -0.05 -0.55324 -0.04922 -0.55463 -0.04831 -0.55555 C -0.04531 -0.5581 -0.0401 -0.5581 -0.0375 -0.55856 C -0.03099 -0.5581 -0.02448 -0.55856 -0.01797 -0.55717 C -0.0138 -0.55625 -0.01002 -0.55254 -0.00625 -0.54907 C -0.00286 -0.54305 -0.00651 -0.54861 -0.00182 -0.54444 C -0.00091 -0.54352 -0.00013 -0.54213 0.00078 -0.5412 C 0.00169 -0.54051 0.00274 -0.54051 0.00352 -0.53958 C 0.00534 -0.53773 0.00703 -0.53541 0.00886 -0.53333 C 0.00977 -0.53217 0.01081 -0.53148 0.01159 -0.53009 L 0.01602 -0.52222 L 0.01875 -0.51736 C 0.01901 -0.51574 0.01914 -0.51412 0.01953 -0.51273 C 0.02005 -0.51134 0.02097 -0.51088 0.02136 -0.50949 C 0.02227 -0.50648 0.02253 -0.50324 0.02318 -0.5 C 0.02344 -0.49838 0.02357 -0.49653 0.02409 -0.49514 C 0.02461 -0.49352 0.02539 -0.49213 0.02578 -0.49051 C 0.02656 -0.4875 0.02708 -0.48403 0.02761 -0.48102 C 0.02787 -0.4794 0.02787 -0.47731 0.02852 -0.47615 L 0.03034 -0.47291 C 0.03086 -0.4699 0.03099 -0.4662 0.03203 -0.46342 C 0.03268 -0.4618 0.03347 -0.46041 0.03386 -0.45879 C 0.03464 -0.45555 0.03503 -0.45231 0.03568 -0.44907 C 0.03698 -0.44236 0.03633 -0.44606 0.0375 -0.43819 C 0.03646 -0.38865 0.03932 -0.40671 0.03477 -0.38264 L 0.03386 -0.37778 C 0.03294 -0.37291 0.03203 -0.36666 0.02943 -0.36342 L 0.02669 -0.36041 C 0.02617 -0.35879 0.02565 -0.35694 0.025 -0.35555 C 0.02435 -0.3544 0.02357 -0.3537 0.02318 -0.35231 C 0.02266 -0.35092 0.02279 -0.34907 0.02227 -0.34768 C 0.0181 -0.33773 0.01901 -0.34213 0.01511 -0.33657 C 0.01068 -0.33032 0.01615 -0.3368 0.01159 -0.3287 C 0.0069 -0.32037 0.01068 -0.33009 0.00703 -0.32222 C 0.00365 -0.31458 0.00664 -0.3206 0.00443 -0.31273 C 0.00013 -0.29768 0.00547 -0.32291 0.00078 -0.29838 L -0.00091 -0.28889 C -0.0013 -0.28727 -0.00156 -0.28588 -0.00182 -0.28426 C -0.00247 -0.27986 -0.00312 -0.27569 -0.00364 -0.27153 C -0.00417 -0.2662 -0.00547 -0.26088 -0.00547 -0.25555 L -0.00547 -0.2412 " pathEditMode="relative" ptsTypes="AAAAAAAAAAAAAAAAAAAAAAAAAAAAAAAAAAAAAAAAAAAAAAAAAAAAAAAAAAAAAAAAAAAAAAAAAAAAAAAAAAAAAAAAAAAA">
                                      <p:cBhvr>
                                        <p:cTn id="57" dur="3000" fill="hold"/>
                                        <p:tgtEl>
                                          <p:spTgt spid="86"/>
                                        </p:tgtEl>
                                        <p:attrNameLst>
                                          <p:attrName>ppt_x</p:attrName>
                                          <p:attrName>ppt_y</p:attrName>
                                        </p:attrNameLst>
                                      </p:cBhvr>
                                    </p:animMotion>
                                  </p:childTnLst>
                                </p:cTn>
                              </p:par>
                            </p:childTnLst>
                          </p:cTn>
                        </p:par>
                        <p:par>
                          <p:cTn id="58" fill="hold">
                            <p:stCondLst>
                              <p:cond delay="4500"/>
                            </p:stCondLst>
                            <p:childTnLst>
                              <p:par>
                                <p:cTn id="59" presetID="1" presetClass="entr" presetSubtype="0" fill="hold" nodeType="afterEffect">
                                  <p:stCondLst>
                                    <p:cond delay="0"/>
                                  </p:stCondLst>
                                  <p:childTnLst>
                                    <p:set>
                                      <p:cBhvr>
                                        <p:cTn id="60" dur="1" fill="hold">
                                          <p:stCondLst>
                                            <p:cond delay="0"/>
                                          </p:stCondLst>
                                        </p:cTn>
                                        <p:tgtEl>
                                          <p:spTgt spid="8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 grpId="0" animBg="1"/>
      <p:bldP spid="69" grpId="1" animBg="1"/>
      <p:bldP spid="85" grpId="0" animBg="1"/>
      <p:bldP spid="85" grpId="1" animBg="1"/>
      <p:bldP spid="86" grpId="0" animBg="1"/>
      <p:bldP spid="86" grpId="1" animBg="1"/>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435E0AAB-1242-2A41-AA4C-A253CD8CB0DA}"/>
              </a:ext>
            </a:extLst>
          </p:cNvPr>
          <p:cNvPicPr>
            <a:picLocks noChangeAspect="1"/>
          </p:cNvPicPr>
          <p:nvPr/>
        </p:nvPicPr>
        <p:blipFill>
          <a:blip r:embed="rId3"/>
          <a:stretch>
            <a:fillRect/>
          </a:stretch>
        </p:blipFill>
        <p:spPr>
          <a:xfrm>
            <a:off x="4885175" y="3663976"/>
            <a:ext cx="6315441" cy="3015646"/>
          </a:xfrm>
          <a:prstGeom prst="rect">
            <a:avLst/>
          </a:prstGeom>
        </p:spPr>
      </p:pic>
      <p:sp>
        <p:nvSpPr>
          <p:cNvPr id="4" name="Title 3">
            <a:extLst>
              <a:ext uri="{FF2B5EF4-FFF2-40B4-BE49-F238E27FC236}">
                <a16:creationId xmlns:a16="http://schemas.microsoft.com/office/drawing/2014/main" id="{AE6F6858-40C5-4D43-AF01-4311A9E835C9}"/>
              </a:ext>
            </a:extLst>
          </p:cNvPr>
          <p:cNvSpPr>
            <a:spLocks noGrp="1"/>
          </p:cNvSpPr>
          <p:nvPr>
            <p:ph type="title"/>
          </p:nvPr>
        </p:nvSpPr>
        <p:spPr>
          <a:xfrm>
            <a:off x="579960" y="412751"/>
            <a:ext cx="11003870" cy="384048"/>
          </a:xfrm>
        </p:spPr>
        <p:txBody>
          <a:bodyPr/>
          <a:lstStyle/>
          <a:p>
            <a:r>
              <a:rPr lang="en-US" dirty="0"/>
              <a:t>Route Advertisement - 6</a:t>
            </a:r>
          </a:p>
        </p:txBody>
      </p:sp>
      <p:grpSp>
        <p:nvGrpSpPr>
          <p:cNvPr id="50" name="Group 49">
            <a:extLst>
              <a:ext uri="{FF2B5EF4-FFF2-40B4-BE49-F238E27FC236}">
                <a16:creationId xmlns:a16="http://schemas.microsoft.com/office/drawing/2014/main" id="{D18738A8-5FCB-444E-A91A-372291507F29}"/>
              </a:ext>
            </a:extLst>
          </p:cNvPr>
          <p:cNvGrpSpPr/>
          <p:nvPr/>
        </p:nvGrpSpPr>
        <p:grpSpPr>
          <a:xfrm>
            <a:off x="1834524" y="1974900"/>
            <a:ext cx="540000" cy="540000"/>
            <a:chOff x="7736620" y="7009631"/>
            <a:chExt cx="4501800" cy="4503600"/>
          </a:xfrm>
          <a:solidFill>
            <a:schemeClr val="accent6"/>
          </a:solidFill>
        </p:grpSpPr>
        <p:sp>
          <p:nvSpPr>
            <p:cNvPr id="54" name="Freeform: Shape 1">
              <a:extLst>
                <a:ext uri="{FF2B5EF4-FFF2-40B4-BE49-F238E27FC236}">
                  <a16:creationId xmlns:a16="http://schemas.microsoft.com/office/drawing/2014/main" id="{A422FB12-A7D3-A44F-A2A5-DA0E34DB131A}"/>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55" name="Freeform: Shape 2">
              <a:extLst>
                <a:ext uri="{FF2B5EF4-FFF2-40B4-BE49-F238E27FC236}">
                  <a16:creationId xmlns:a16="http://schemas.microsoft.com/office/drawing/2014/main" id="{7483C7E3-8FB7-9D40-A81C-FB02F69001AC}"/>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56" name="Freeform: Shape 3">
              <a:extLst>
                <a:ext uri="{FF2B5EF4-FFF2-40B4-BE49-F238E27FC236}">
                  <a16:creationId xmlns:a16="http://schemas.microsoft.com/office/drawing/2014/main" id="{127AA692-D92B-904D-9839-F49CA5ACF9F9}"/>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57" name="Freeform: Shape 4">
              <a:extLst>
                <a:ext uri="{FF2B5EF4-FFF2-40B4-BE49-F238E27FC236}">
                  <a16:creationId xmlns:a16="http://schemas.microsoft.com/office/drawing/2014/main" id="{DDD4B485-5BEE-694D-98FC-DB84BA806CC5}"/>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58" name="Freeform: Shape 5">
              <a:extLst>
                <a:ext uri="{FF2B5EF4-FFF2-40B4-BE49-F238E27FC236}">
                  <a16:creationId xmlns:a16="http://schemas.microsoft.com/office/drawing/2014/main" id="{FC6967ED-B0F9-7348-97D0-AFA1FE6DE006}"/>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grpSp>
        <p:nvGrpSpPr>
          <p:cNvPr id="59" name="Group 58">
            <a:extLst>
              <a:ext uri="{FF2B5EF4-FFF2-40B4-BE49-F238E27FC236}">
                <a16:creationId xmlns:a16="http://schemas.microsoft.com/office/drawing/2014/main" id="{49CBF7A9-F92D-FF4B-9568-26D631B85DC1}"/>
              </a:ext>
            </a:extLst>
          </p:cNvPr>
          <p:cNvGrpSpPr/>
          <p:nvPr/>
        </p:nvGrpSpPr>
        <p:grpSpPr>
          <a:xfrm>
            <a:off x="1827491" y="5279414"/>
            <a:ext cx="540000" cy="540000"/>
            <a:chOff x="7736620" y="7009631"/>
            <a:chExt cx="4501800" cy="4503600"/>
          </a:xfrm>
          <a:solidFill>
            <a:schemeClr val="accent4"/>
          </a:solidFill>
        </p:grpSpPr>
        <p:sp>
          <p:nvSpPr>
            <p:cNvPr id="60" name="Freeform: Shape 1">
              <a:extLst>
                <a:ext uri="{FF2B5EF4-FFF2-40B4-BE49-F238E27FC236}">
                  <a16:creationId xmlns:a16="http://schemas.microsoft.com/office/drawing/2014/main" id="{9D68C45E-2CAE-F140-8D24-50C32B57D852}"/>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61" name="Freeform: Shape 2">
              <a:extLst>
                <a:ext uri="{FF2B5EF4-FFF2-40B4-BE49-F238E27FC236}">
                  <a16:creationId xmlns:a16="http://schemas.microsoft.com/office/drawing/2014/main" id="{346DCAA3-2062-204B-ACDC-DEE974A32BEA}"/>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62" name="Freeform: Shape 3">
              <a:extLst>
                <a:ext uri="{FF2B5EF4-FFF2-40B4-BE49-F238E27FC236}">
                  <a16:creationId xmlns:a16="http://schemas.microsoft.com/office/drawing/2014/main" id="{B32E0D62-709E-D946-97FF-04D5825FDCB8}"/>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63" name="Freeform: Shape 4">
              <a:extLst>
                <a:ext uri="{FF2B5EF4-FFF2-40B4-BE49-F238E27FC236}">
                  <a16:creationId xmlns:a16="http://schemas.microsoft.com/office/drawing/2014/main" id="{60476CCD-DD6D-E04D-AB27-90112C3FFF52}"/>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64" name="Freeform: Shape 5">
              <a:extLst>
                <a:ext uri="{FF2B5EF4-FFF2-40B4-BE49-F238E27FC236}">
                  <a16:creationId xmlns:a16="http://schemas.microsoft.com/office/drawing/2014/main" id="{89C583CB-746B-EF40-BDA4-49954167C470}"/>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cxnSp>
        <p:nvCxnSpPr>
          <p:cNvPr id="65" name="Straight Connector 64">
            <a:extLst>
              <a:ext uri="{FF2B5EF4-FFF2-40B4-BE49-F238E27FC236}">
                <a16:creationId xmlns:a16="http://schemas.microsoft.com/office/drawing/2014/main" id="{261E4C59-77CF-F14E-A15A-B8E51BFBA3E9}"/>
              </a:ext>
            </a:extLst>
          </p:cNvPr>
          <p:cNvCxnSpPr>
            <a:cxnSpLocks/>
            <a:stCxn id="106" idx="0"/>
            <a:endCxn id="99" idx="2"/>
          </p:cNvCxnSpPr>
          <p:nvPr/>
        </p:nvCxnSpPr>
        <p:spPr bwMode="gray">
          <a:xfrm flipV="1">
            <a:off x="2098621" y="3743572"/>
            <a:ext cx="960" cy="506586"/>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66" name="Rectangle 65">
            <a:extLst>
              <a:ext uri="{FF2B5EF4-FFF2-40B4-BE49-F238E27FC236}">
                <a16:creationId xmlns:a16="http://schemas.microsoft.com/office/drawing/2014/main" id="{51F26066-0946-6A44-B3DE-E8BB377CC5F4}"/>
              </a:ext>
            </a:extLst>
          </p:cNvPr>
          <p:cNvSpPr/>
          <p:nvPr/>
        </p:nvSpPr>
        <p:spPr>
          <a:xfrm>
            <a:off x="91700" y="3858474"/>
            <a:ext cx="2377361" cy="276999"/>
          </a:xfrm>
          <a:prstGeom prst="rect">
            <a:avLst/>
          </a:prstGeom>
        </p:spPr>
        <p:txBody>
          <a:bodyPr wrap="square">
            <a:spAutoFit/>
          </a:bodyPr>
          <a:lstStyle/>
          <a:p>
            <a:r>
              <a:rPr lang="en-US" sz="1200" b="1" dirty="0">
                <a:solidFill>
                  <a:schemeClr val="tx2"/>
                </a:solidFill>
                <a:latin typeface="Metropolis" pitchFamily="2" charset="77"/>
              </a:rPr>
              <a:t>Router Link LS (GENEVE)</a:t>
            </a:r>
            <a:endParaRPr lang="en-GB" sz="1200" dirty="0"/>
          </a:p>
        </p:txBody>
      </p:sp>
      <p:sp>
        <p:nvSpPr>
          <p:cNvPr id="67" name="Rectangle 66">
            <a:extLst>
              <a:ext uri="{FF2B5EF4-FFF2-40B4-BE49-F238E27FC236}">
                <a16:creationId xmlns:a16="http://schemas.microsoft.com/office/drawing/2014/main" id="{4259C386-0222-6241-AE4B-A42E35C41A45}"/>
              </a:ext>
            </a:extLst>
          </p:cNvPr>
          <p:cNvSpPr/>
          <p:nvPr/>
        </p:nvSpPr>
        <p:spPr>
          <a:xfrm>
            <a:off x="1070415" y="2131541"/>
            <a:ext cx="861706" cy="338554"/>
          </a:xfrm>
          <a:prstGeom prst="rect">
            <a:avLst/>
          </a:prstGeom>
        </p:spPr>
        <p:txBody>
          <a:bodyPr wrap="square">
            <a:spAutoFit/>
          </a:bodyPr>
          <a:lstStyle/>
          <a:p>
            <a:r>
              <a:rPr lang="en-US" sz="1600" b="1" dirty="0">
                <a:solidFill>
                  <a:schemeClr val="tx2"/>
                </a:solidFill>
                <a:latin typeface="Metropolis" pitchFamily="2" charset="77"/>
              </a:rPr>
              <a:t>T0 SR</a:t>
            </a:r>
            <a:endParaRPr lang="en-GB" sz="1600" dirty="0"/>
          </a:p>
        </p:txBody>
      </p:sp>
      <p:sp>
        <p:nvSpPr>
          <p:cNvPr id="68" name="Rectangle 67">
            <a:extLst>
              <a:ext uri="{FF2B5EF4-FFF2-40B4-BE49-F238E27FC236}">
                <a16:creationId xmlns:a16="http://schemas.microsoft.com/office/drawing/2014/main" id="{1512D543-9675-9147-B69D-A94F6333F59B}"/>
              </a:ext>
            </a:extLst>
          </p:cNvPr>
          <p:cNvSpPr/>
          <p:nvPr/>
        </p:nvSpPr>
        <p:spPr>
          <a:xfrm>
            <a:off x="1131732" y="5418280"/>
            <a:ext cx="861706" cy="338554"/>
          </a:xfrm>
          <a:prstGeom prst="rect">
            <a:avLst/>
          </a:prstGeom>
        </p:spPr>
        <p:txBody>
          <a:bodyPr wrap="square">
            <a:spAutoFit/>
          </a:bodyPr>
          <a:lstStyle/>
          <a:p>
            <a:r>
              <a:rPr lang="en-US" sz="1600" b="1" dirty="0">
                <a:solidFill>
                  <a:schemeClr val="tx2"/>
                </a:solidFill>
                <a:latin typeface="Metropolis" pitchFamily="2" charset="77"/>
              </a:rPr>
              <a:t>T1 DR</a:t>
            </a:r>
            <a:endParaRPr lang="en-GB" sz="1600" dirty="0"/>
          </a:p>
        </p:txBody>
      </p:sp>
      <p:cxnSp>
        <p:nvCxnSpPr>
          <p:cNvPr id="73" name="Straight Connector 72">
            <a:extLst>
              <a:ext uri="{FF2B5EF4-FFF2-40B4-BE49-F238E27FC236}">
                <a16:creationId xmlns:a16="http://schemas.microsoft.com/office/drawing/2014/main" id="{D0AA8E44-34DE-B742-8D81-3D1552B77C4B}"/>
              </a:ext>
            </a:extLst>
          </p:cNvPr>
          <p:cNvCxnSpPr>
            <a:cxnSpLocks/>
          </p:cNvCxnSpPr>
          <p:nvPr/>
        </p:nvCxnSpPr>
        <p:spPr bwMode="gray">
          <a:xfrm flipH="1">
            <a:off x="1567290" y="5813445"/>
            <a:ext cx="421971" cy="283283"/>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a16:creationId xmlns:a16="http://schemas.microsoft.com/office/drawing/2014/main" id="{E8982ED9-8950-8646-B8D7-ECAA7B4515B1}"/>
              </a:ext>
            </a:extLst>
          </p:cNvPr>
          <p:cNvCxnSpPr>
            <a:cxnSpLocks/>
          </p:cNvCxnSpPr>
          <p:nvPr/>
        </p:nvCxnSpPr>
        <p:spPr bwMode="gray">
          <a:xfrm>
            <a:off x="2087893" y="5849764"/>
            <a:ext cx="387" cy="327829"/>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75" name="Straight Connector 74">
            <a:extLst>
              <a:ext uri="{FF2B5EF4-FFF2-40B4-BE49-F238E27FC236}">
                <a16:creationId xmlns:a16="http://schemas.microsoft.com/office/drawing/2014/main" id="{439A308B-63A7-3348-B005-72A9C7E52745}"/>
              </a:ext>
            </a:extLst>
          </p:cNvPr>
          <p:cNvCxnSpPr>
            <a:cxnSpLocks/>
          </p:cNvCxnSpPr>
          <p:nvPr/>
        </p:nvCxnSpPr>
        <p:spPr bwMode="gray">
          <a:xfrm flipH="1" flipV="1">
            <a:off x="2209671" y="5826466"/>
            <a:ext cx="350368" cy="250847"/>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76" name="Rectangle 75">
            <a:extLst>
              <a:ext uri="{FF2B5EF4-FFF2-40B4-BE49-F238E27FC236}">
                <a16:creationId xmlns:a16="http://schemas.microsoft.com/office/drawing/2014/main" id="{89617318-8027-C641-AEC4-FA17B9B32C26}"/>
              </a:ext>
            </a:extLst>
          </p:cNvPr>
          <p:cNvSpPr/>
          <p:nvPr/>
        </p:nvSpPr>
        <p:spPr>
          <a:xfrm>
            <a:off x="2404649" y="5604345"/>
            <a:ext cx="968535" cy="461665"/>
          </a:xfrm>
          <a:prstGeom prst="rect">
            <a:avLst/>
          </a:prstGeom>
        </p:spPr>
        <p:txBody>
          <a:bodyPr wrap="none">
            <a:spAutoFit/>
          </a:bodyPr>
          <a:lstStyle/>
          <a:p>
            <a:r>
              <a:rPr lang="en-US" sz="1200" b="1" dirty="0">
                <a:solidFill>
                  <a:schemeClr val="tx2"/>
                </a:solidFill>
                <a:latin typeface="Metropolis" pitchFamily="2" charset="77"/>
              </a:rPr>
              <a:t>Downlinks</a:t>
            </a:r>
          </a:p>
          <a:p>
            <a:r>
              <a:rPr lang="en-US" sz="1200" b="1" dirty="0">
                <a:solidFill>
                  <a:schemeClr val="tx2"/>
                </a:solidFill>
                <a:latin typeface="Metropolis" pitchFamily="2" charset="77"/>
              </a:rPr>
              <a:t>(GENEVE)</a:t>
            </a:r>
            <a:endParaRPr lang="en-GB" sz="1200" dirty="0"/>
          </a:p>
        </p:txBody>
      </p:sp>
      <p:cxnSp>
        <p:nvCxnSpPr>
          <p:cNvPr id="77" name="Straight Connector 76">
            <a:extLst>
              <a:ext uri="{FF2B5EF4-FFF2-40B4-BE49-F238E27FC236}">
                <a16:creationId xmlns:a16="http://schemas.microsoft.com/office/drawing/2014/main" id="{DF339E68-5601-154A-80B8-6943458AB8CD}"/>
              </a:ext>
            </a:extLst>
          </p:cNvPr>
          <p:cNvCxnSpPr>
            <a:cxnSpLocks/>
          </p:cNvCxnSpPr>
          <p:nvPr/>
        </p:nvCxnSpPr>
        <p:spPr bwMode="gray">
          <a:xfrm flipH="1" flipV="1">
            <a:off x="2080405" y="1357010"/>
            <a:ext cx="968" cy="61789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78" name="Rectangle 77">
            <a:extLst>
              <a:ext uri="{FF2B5EF4-FFF2-40B4-BE49-F238E27FC236}">
                <a16:creationId xmlns:a16="http://schemas.microsoft.com/office/drawing/2014/main" id="{74C80858-F8FA-0C49-97FD-30F2CF90A259}"/>
              </a:ext>
            </a:extLst>
          </p:cNvPr>
          <p:cNvSpPr/>
          <p:nvPr/>
        </p:nvSpPr>
        <p:spPr>
          <a:xfrm>
            <a:off x="533664" y="1512461"/>
            <a:ext cx="1744330" cy="276999"/>
          </a:xfrm>
          <a:prstGeom prst="rect">
            <a:avLst/>
          </a:prstGeom>
        </p:spPr>
        <p:txBody>
          <a:bodyPr wrap="square">
            <a:spAutoFit/>
          </a:bodyPr>
          <a:lstStyle/>
          <a:p>
            <a:r>
              <a:rPr lang="en-US" sz="1200" b="1" dirty="0">
                <a:solidFill>
                  <a:schemeClr val="tx2"/>
                </a:solidFill>
                <a:latin typeface="Metropolis" pitchFamily="2" charset="77"/>
              </a:rPr>
              <a:t>Uplink LS (VLAN)</a:t>
            </a:r>
            <a:endParaRPr lang="en-GB" sz="1200" dirty="0"/>
          </a:p>
        </p:txBody>
      </p:sp>
      <p:grpSp>
        <p:nvGrpSpPr>
          <p:cNvPr id="79" name="Group 78">
            <a:extLst>
              <a:ext uri="{FF2B5EF4-FFF2-40B4-BE49-F238E27FC236}">
                <a16:creationId xmlns:a16="http://schemas.microsoft.com/office/drawing/2014/main" id="{1E83735C-16E3-1147-A610-41E84EE4130E}"/>
              </a:ext>
            </a:extLst>
          </p:cNvPr>
          <p:cNvGrpSpPr/>
          <p:nvPr/>
        </p:nvGrpSpPr>
        <p:grpSpPr>
          <a:xfrm>
            <a:off x="1865237" y="926673"/>
            <a:ext cx="430337" cy="430337"/>
            <a:chOff x="7736620" y="7009631"/>
            <a:chExt cx="4501800" cy="4503600"/>
          </a:xfrm>
          <a:solidFill>
            <a:schemeClr val="tx1"/>
          </a:solidFill>
        </p:grpSpPr>
        <p:sp>
          <p:nvSpPr>
            <p:cNvPr id="80" name="Freeform: Shape 1">
              <a:extLst>
                <a:ext uri="{FF2B5EF4-FFF2-40B4-BE49-F238E27FC236}">
                  <a16:creationId xmlns:a16="http://schemas.microsoft.com/office/drawing/2014/main" id="{DF006D80-E0B9-9F42-9372-49BF32042D9D}"/>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81" name="Freeform: Shape 2">
              <a:extLst>
                <a:ext uri="{FF2B5EF4-FFF2-40B4-BE49-F238E27FC236}">
                  <a16:creationId xmlns:a16="http://schemas.microsoft.com/office/drawing/2014/main" id="{EE12F8A8-0DFB-5140-B1BA-D6D5EFD4D32D}"/>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82" name="Freeform: Shape 3">
              <a:extLst>
                <a:ext uri="{FF2B5EF4-FFF2-40B4-BE49-F238E27FC236}">
                  <a16:creationId xmlns:a16="http://schemas.microsoft.com/office/drawing/2014/main" id="{649D6E36-1CF2-514C-863F-687FE9B3E485}"/>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83" name="Freeform: Shape 4">
              <a:extLst>
                <a:ext uri="{FF2B5EF4-FFF2-40B4-BE49-F238E27FC236}">
                  <a16:creationId xmlns:a16="http://schemas.microsoft.com/office/drawing/2014/main" id="{3F85E8DB-A2A7-2F41-B323-9E3B422D565B}"/>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84" name="Freeform: Shape 5">
              <a:extLst>
                <a:ext uri="{FF2B5EF4-FFF2-40B4-BE49-F238E27FC236}">
                  <a16:creationId xmlns:a16="http://schemas.microsoft.com/office/drawing/2014/main" id="{526DA9DC-4AD6-0B45-AA76-A36A19E684FB}"/>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85" name="Rectangle 84">
            <a:extLst>
              <a:ext uri="{FF2B5EF4-FFF2-40B4-BE49-F238E27FC236}">
                <a16:creationId xmlns:a16="http://schemas.microsoft.com/office/drawing/2014/main" id="{2E9F6770-A473-5E4A-9F4B-17262E17966E}"/>
              </a:ext>
            </a:extLst>
          </p:cNvPr>
          <p:cNvSpPr/>
          <p:nvPr/>
        </p:nvSpPr>
        <p:spPr>
          <a:xfrm>
            <a:off x="1057357" y="817613"/>
            <a:ext cx="817975" cy="461665"/>
          </a:xfrm>
          <a:prstGeom prst="rect">
            <a:avLst/>
          </a:prstGeom>
        </p:spPr>
        <p:txBody>
          <a:bodyPr wrap="square">
            <a:spAutoFit/>
          </a:bodyPr>
          <a:lstStyle/>
          <a:p>
            <a:r>
              <a:rPr lang="en-US" sz="1200" b="1" dirty="0">
                <a:solidFill>
                  <a:schemeClr val="tx2"/>
                </a:solidFill>
                <a:latin typeface="Metropolis" pitchFamily="2" charset="77"/>
              </a:rPr>
              <a:t>Physical Router</a:t>
            </a:r>
            <a:endParaRPr lang="en-GB" sz="1200" dirty="0"/>
          </a:p>
        </p:txBody>
      </p:sp>
      <p:cxnSp>
        <p:nvCxnSpPr>
          <p:cNvPr id="86" name="Straight Connector 85">
            <a:extLst>
              <a:ext uri="{FF2B5EF4-FFF2-40B4-BE49-F238E27FC236}">
                <a16:creationId xmlns:a16="http://schemas.microsoft.com/office/drawing/2014/main" id="{D02825C1-4FC8-6343-95CD-716F3318A06A}"/>
              </a:ext>
            </a:extLst>
          </p:cNvPr>
          <p:cNvCxnSpPr>
            <a:cxnSpLocks/>
          </p:cNvCxnSpPr>
          <p:nvPr/>
        </p:nvCxnSpPr>
        <p:spPr bwMode="gray">
          <a:xfrm flipH="1" flipV="1">
            <a:off x="2367636" y="3469868"/>
            <a:ext cx="1192722" cy="3704"/>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87" name="Rectangle 86">
            <a:extLst>
              <a:ext uri="{FF2B5EF4-FFF2-40B4-BE49-F238E27FC236}">
                <a16:creationId xmlns:a16="http://schemas.microsoft.com/office/drawing/2014/main" id="{185B5892-D200-ED48-86D2-F17D1083A98A}"/>
              </a:ext>
            </a:extLst>
          </p:cNvPr>
          <p:cNvSpPr/>
          <p:nvPr/>
        </p:nvSpPr>
        <p:spPr>
          <a:xfrm>
            <a:off x="2388346" y="3445095"/>
            <a:ext cx="968535" cy="461665"/>
          </a:xfrm>
          <a:prstGeom prst="rect">
            <a:avLst/>
          </a:prstGeom>
        </p:spPr>
        <p:txBody>
          <a:bodyPr wrap="none">
            <a:spAutoFit/>
          </a:bodyPr>
          <a:lstStyle/>
          <a:p>
            <a:r>
              <a:rPr lang="en-US" sz="1200" b="1" dirty="0">
                <a:solidFill>
                  <a:schemeClr val="tx2"/>
                </a:solidFill>
                <a:latin typeface="Metropolis" pitchFamily="2" charset="77"/>
              </a:rPr>
              <a:t>Downlink</a:t>
            </a:r>
          </a:p>
          <a:p>
            <a:r>
              <a:rPr lang="en-US" sz="1200" b="1" dirty="0">
                <a:solidFill>
                  <a:schemeClr val="tx2"/>
                </a:solidFill>
                <a:latin typeface="Metropolis" pitchFamily="2" charset="77"/>
              </a:rPr>
              <a:t>(GENEVE)</a:t>
            </a:r>
            <a:endParaRPr lang="en-GB" sz="1200" dirty="0"/>
          </a:p>
        </p:txBody>
      </p:sp>
      <p:sp>
        <p:nvSpPr>
          <p:cNvPr id="88" name="Rectangle 87">
            <a:extLst>
              <a:ext uri="{FF2B5EF4-FFF2-40B4-BE49-F238E27FC236}">
                <a16:creationId xmlns:a16="http://schemas.microsoft.com/office/drawing/2014/main" id="{83F8B2AA-3288-0F48-B7C0-7399EE1DB596}"/>
              </a:ext>
            </a:extLst>
          </p:cNvPr>
          <p:cNvSpPr/>
          <p:nvPr/>
        </p:nvSpPr>
        <p:spPr>
          <a:xfrm>
            <a:off x="797174" y="1823269"/>
            <a:ext cx="1417653" cy="261610"/>
          </a:xfrm>
          <a:prstGeom prst="rect">
            <a:avLst/>
          </a:prstGeom>
        </p:spPr>
        <p:txBody>
          <a:bodyPr wrap="square">
            <a:spAutoFit/>
          </a:bodyPr>
          <a:lstStyle/>
          <a:p>
            <a:r>
              <a:rPr lang="en-US" sz="1100" b="1" dirty="0">
                <a:solidFill>
                  <a:schemeClr val="tx2"/>
                </a:solidFill>
                <a:latin typeface="Metropolis" pitchFamily="2" charset="77"/>
              </a:rPr>
              <a:t>10.190.4.101 /24</a:t>
            </a:r>
            <a:endParaRPr lang="en-GB" sz="1100" dirty="0"/>
          </a:p>
        </p:txBody>
      </p:sp>
      <p:sp>
        <p:nvSpPr>
          <p:cNvPr id="89" name="Rectangle 88">
            <a:extLst>
              <a:ext uri="{FF2B5EF4-FFF2-40B4-BE49-F238E27FC236}">
                <a16:creationId xmlns:a16="http://schemas.microsoft.com/office/drawing/2014/main" id="{63A5012B-1C79-8A45-AE70-251C60D56487}"/>
              </a:ext>
            </a:extLst>
          </p:cNvPr>
          <p:cNvSpPr/>
          <p:nvPr/>
        </p:nvSpPr>
        <p:spPr>
          <a:xfrm>
            <a:off x="957014" y="1255809"/>
            <a:ext cx="1417653" cy="261610"/>
          </a:xfrm>
          <a:prstGeom prst="rect">
            <a:avLst/>
          </a:prstGeom>
        </p:spPr>
        <p:txBody>
          <a:bodyPr wrap="square">
            <a:spAutoFit/>
          </a:bodyPr>
          <a:lstStyle/>
          <a:p>
            <a:r>
              <a:rPr lang="en-US" sz="1100" b="1" dirty="0">
                <a:solidFill>
                  <a:schemeClr val="tx2"/>
                </a:solidFill>
                <a:latin typeface="Metropolis" pitchFamily="2" charset="77"/>
              </a:rPr>
              <a:t>10.190.4.1 /24</a:t>
            </a:r>
            <a:endParaRPr lang="en-GB" sz="1100" dirty="0"/>
          </a:p>
        </p:txBody>
      </p:sp>
      <p:sp>
        <p:nvSpPr>
          <p:cNvPr id="90" name="Rectangle 89">
            <a:extLst>
              <a:ext uri="{FF2B5EF4-FFF2-40B4-BE49-F238E27FC236}">
                <a16:creationId xmlns:a16="http://schemas.microsoft.com/office/drawing/2014/main" id="{F5BAE099-AB89-0941-98FC-C6C0AA15DEAE}"/>
              </a:ext>
            </a:extLst>
          </p:cNvPr>
          <p:cNvSpPr/>
          <p:nvPr/>
        </p:nvSpPr>
        <p:spPr>
          <a:xfrm>
            <a:off x="848247" y="3653792"/>
            <a:ext cx="1417653" cy="261610"/>
          </a:xfrm>
          <a:prstGeom prst="rect">
            <a:avLst/>
          </a:prstGeom>
        </p:spPr>
        <p:txBody>
          <a:bodyPr wrap="square">
            <a:spAutoFit/>
          </a:bodyPr>
          <a:lstStyle/>
          <a:p>
            <a:r>
              <a:rPr lang="en-US" sz="1100" b="1" dirty="0">
                <a:solidFill>
                  <a:schemeClr val="tx2"/>
                </a:solidFill>
                <a:latin typeface="Metropolis" pitchFamily="2" charset="77"/>
              </a:rPr>
              <a:t>100.64.112.0 /31</a:t>
            </a:r>
            <a:endParaRPr lang="en-GB" sz="1100" dirty="0"/>
          </a:p>
        </p:txBody>
      </p:sp>
      <p:sp>
        <p:nvSpPr>
          <p:cNvPr id="91" name="Rectangle 90">
            <a:extLst>
              <a:ext uri="{FF2B5EF4-FFF2-40B4-BE49-F238E27FC236}">
                <a16:creationId xmlns:a16="http://schemas.microsoft.com/office/drawing/2014/main" id="{96B22A35-4D52-0344-959A-F154FB2190C9}"/>
              </a:ext>
            </a:extLst>
          </p:cNvPr>
          <p:cNvSpPr/>
          <p:nvPr/>
        </p:nvSpPr>
        <p:spPr>
          <a:xfrm>
            <a:off x="885518" y="4070055"/>
            <a:ext cx="1417653" cy="261610"/>
          </a:xfrm>
          <a:prstGeom prst="rect">
            <a:avLst/>
          </a:prstGeom>
        </p:spPr>
        <p:txBody>
          <a:bodyPr wrap="square">
            <a:spAutoFit/>
          </a:bodyPr>
          <a:lstStyle/>
          <a:p>
            <a:r>
              <a:rPr lang="en-US" sz="1100" b="1" dirty="0">
                <a:solidFill>
                  <a:schemeClr val="tx2"/>
                </a:solidFill>
                <a:latin typeface="Metropolis" pitchFamily="2" charset="77"/>
              </a:rPr>
              <a:t>100.64.112.1 /31</a:t>
            </a:r>
            <a:endParaRPr lang="en-GB" sz="1100" dirty="0"/>
          </a:p>
        </p:txBody>
      </p:sp>
      <p:sp>
        <p:nvSpPr>
          <p:cNvPr id="92" name="Rectangle 91">
            <a:extLst>
              <a:ext uri="{FF2B5EF4-FFF2-40B4-BE49-F238E27FC236}">
                <a16:creationId xmlns:a16="http://schemas.microsoft.com/office/drawing/2014/main" id="{69EB912E-DFFA-644A-A5DC-43875A0C7938}"/>
              </a:ext>
            </a:extLst>
          </p:cNvPr>
          <p:cNvSpPr/>
          <p:nvPr/>
        </p:nvSpPr>
        <p:spPr>
          <a:xfrm>
            <a:off x="691475" y="6058182"/>
            <a:ext cx="1008336" cy="261610"/>
          </a:xfrm>
          <a:prstGeom prst="rect">
            <a:avLst/>
          </a:prstGeom>
        </p:spPr>
        <p:txBody>
          <a:bodyPr wrap="square">
            <a:spAutoFit/>
          </a:bodyPr>
          <a:lstStyle/>
          <a:p>
            <a:r>
              <a:rPr lang="en-US" sz="1100" b="1" dirty="0">
                <a:solidFill>
                  <a:schemeClr val="tx2"/>
                </a:solidFill>
                <a:latin typeface="Metropolis" pitchFamily="2" charset="77"/>
              </a:rPr>
              <a:t>10.0.1.1 /24</a:t>
            </a:r>
            <a:endParaRPr lang="en-GB" sz="1100" dirty="0"/>
          </a:p>
        </p:txBody>
      </p:sp>
      <p:sp>
        <p:nvSpPr>
          <p:cNvPr id="93" name="Rectangle 92">
            <a:extLst>
              <a:ext uri="{FF2B5EF4-FFF2-40B4-BE49-F238E27FC236}">
                <a16:creationId xmlns:a16="http://schemas.microsoft.com/office/drawing/2014/main" id="{F9F7A5AA-1F10-3340-AB6B-82DA0DE04A54}"/>
              </a:ext>
            </a:extLst>
          </p:cNvPr>
          <p:cNvSpPr/>
          <p:nvPr/>
        </p:nvSpPr>
        <p:spPr>
          <a:xfrm>
            <a:off x="1583725" y="6198073"/>
            <a:ext cx="1008336" cy="261610"/>
          </a:xfrm>
          <a:prstGeom prst="rect">
            <a:avLst/>
          </a:prstGeom>
        </p:spPr>
        <p:txBody>
          <a:bodyPr wrap="square">
            <a:spAutoFit/>
          </a:bodyPr>
          <a:lstStyle/>
          <a:p>
            <a:r>
              <a:rPr lang="en-US" sz="1100" b="1" dirty="0">
                <a:solidFill>
                  <a:schemeClr val="tx2"/>
                </a:solidFill>
                <a:latin typeface="Metropolis" pitchFamily="2" charset="77"/>
              </a:rPr>
              <a:t>10.0.2.1 /24</a:t>
            </a:r>
            <a:endParaRPr lang="en-GB" sz="1100" dirty="0"/>
          </a:p>
        </p:txBody>
      </p:sp>
      <p:sp>
        <p:nvSpPr>
          <p:cNvPr id="94" name="Rectangle 93">
            <a:extLst>
              <a:ext uri="{FF2B5EF4-FFF2-40B4-BE49-F238E27FC236}">
                <a16:creationId xmlns:a16="http://schemas.microsoft.com/office/drawing/2014/main" id="{DBCAC970-D705-7A42-88E7-03EF6E4A8F89}"/>
              </a:ext>
            </a:extLst>
          </p:cNvPr>
          <p:cNvSpPr/>
          <p:nvPr/>
        </p:nvSpPr>
        <p:spPr>
          <a:xfrm>
            <a:off x="2438648" y="6091213"/>
            <a:ext cx="1008336" cy="261610"/>
          </a:xfrm>
          <a:prstGeom prst="rect">
            <a:avLst/>
          </a:prstGeom>
        </p:spPr>
        <p:txBody>
          <a:bodyPr wrap="square">
            <a:spAutoFit/>
          </a:bodyPr>
          <a:lstStyle/>
          <a:p>
            <a:r>
              <a:rPr lang="en-US" sz="1100" b="1" dirty="0">
                <a:solidFill>
                  <a:schemeClr val="tx2"/>
                </a:solidFill>
                <a:latin typeface="Metropolis" pitchFamily="2" charset="77"/>
              </a:rPr>
              <a:t>10.0.3.1 /24</a:t>
            </a:r>
            <a:endParaRPr lang="en-GB" sz="1100" dirty="0"/>
          </a:p>
        </p:txBody>
      </p:sp>
      <p:sp>
        <p:nvSpPr>
          <p:cNvPr id="95" name="Rectangle 94">
            <a:extLst>
              <a:ext uri="{FF2B5EF4-FFF2-40B4-BE49-F238E27FC236}">
                <a16:creationId xmlns:a16="http://schemas.microsoft.com/office/drawing/2014/main" id="{7EF601F6-6BA9-2A4C-8A8A-DBDBE16D0F18}"/>
              </a:ext>
            </a:extLst>
          </p:cNvPr>
          <p:cNvSpPr/>
          <p:nvPr/>
        </p:nvSpPr>
        <p:spPr>
          <a:xfrm>
            <a:off x="2324684" y="3222271"/>
            <a:ext cx="1235674" cy="261610"/>
          </a:xfrm>
          <a:prstGeom prst="rect">
            <a:avLst/>
          </a:prstGeom>
        </p:spPr>
        <p:txBody>
          <a:bodyPr wrap="square">
            <a:spAutoFit/>
          </a:bodyPr>
          <a:lstStyle/>
          <a:p>
            <a:r>
              <a:rPr lang="en-US" sz="1100" b="1" dirty="0">
                <a:solidFill>
                  <a:schemeClr val="tx2"/>
                </a:solidFill>
                <a:latin typeface="Metropolis" pitchFamily="2" charset="77"/>
              </a:rPr>
              <a:t>172.16.10.1 /24</a:t>
            </a:r>
            <a:endParaRPr lang="en-GB" sz="1100" dirty="0"/>
          </a:p>
        </p:txBody>
      </p:sp>
      <p:sp>
        <p:nvSpPr>
          <p:cNvPr id="96" name="Freeform 95">
            <a:extLst>
              <a:ext uri="{FF2B5EF4-FFF2-40B4-BE49-F238E27FC236}">
                <a16:creationId xmlns:a16="http://schemas.microsoft.com/office/drawing/2014/main" id="{B00D813E-3C74-944E-9782-C6C549DF501E}"/>
              </a:ext>
            </a:extLst>
          </p:cNvPr>
          <p:cNvSpPr/>
          <p:nvPr/>
        </p:nvSpPr>
        <p:spPr>
          <a:xfrm flipH="1">
            <a:off x="2353384" y="1340257"/>
            <a:ext cx="65943" cy="555942"/>
          </a:xfrm>
          <a:custGeom>
            <a:avLst/>
            <a:gdLst>
              <a:gd name="connsiteX0" fmla="*/ 2587 w 2587"/>
              <a:gd name="connsiteY0" fmla="*/ 726141 h 726141"/>
              <a:gd name="connsiteX1" fmla="*/ 2587 w 2587"/>
              <a:gd name="connsiteY1" fmla="*/ 0 h 726141"/>
            </a:gdLst>
            <a:ahLst/>
            <a:cxnLst>
              <a:cxn ang="0">
                <a:pos x="connsiteX0" y="connsiteY0"/>
              </a:cxn>
              <a:cxn ang="0">
                <a:pos x="connsiteX1" y="connsiteY1"/>
              </a:cxn>
            </a:cxnLst>
            <a:rect l="l" t="t" r="r" b="b"/>
            <a:pathLst>
              <a:path w="2587" h="726141">
                <a:moveTo>
                  <a:pt x="2587" y="726141"/>
                </a:moveTo>
                <a:cubicBezTo>
                  <a:pt x="346" y="425823"/>
                  <a:pt x="-1895" y="125506"/>
                  <a:pt x="2587" y="0"/>
                </a:cubicBezTo>
              </a:path>
            </a:pathLst>
          </a:custGeom>
          <a:noFill/>
          <a:ln w="38100">
            <a:solidFill>
              <a:srgbClr val="820024"/>
            </a:solidFill>
            <a:headEnd type="stealth" w="lg" len="lg"/>
            <a:tailEnd type="stealth"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97" name="Rectangle 96">
            <a:extLst>
              <a:ext uri="{FF2B5EF4-FFF2-40B4-BE49-F238E27FC236}">
                <a16:creationId xmlns:a16="http://schemas.microsoft.com/office/drawing/2014/main" id="{739174EA-5A1D-8849-B021-FBD8937BA9C2}"/>
              </a:ext>
            </a:extLst>
          </p:cNvPr>
          <p:cNvSpPr/>
          <p:nvPr/>
        </p:nvSpPr>
        <p:spPr>
          <a:xfrm>
            <a:off x="2555027" y="1440218"/>
            <a:ext cx="861706" cy="307777"/>
          </a:xfrm>
          <a:prstGeom prst="rect">
            <a:avLst/>
          </a:prstGeom>
        </p:spPr>
        <p:txBody>
          <a:bodyPr wrap="square">
            <a:spAutoFit/>
          </a:bodyPr>
          <a:lstStyle/>
          <a:p>
            <a:r>
              <a:rPr lang="en-US" sz="1400" b="1" dirty="0" err="1">
                <a:solidFill>
                  <a:schemeClr val="tx2"/>
                </a:solidFill>
                <a:latin typeface="Metropolis" pitchFamily="2" charset="77"/>
              </a:rPr>
              <a:t>eBGP</a:t>
            </a:r>
            <a:endParaRPr lang="en-GB" sz="1400" dirty="0"/>
          </a:p>
        </p:txBody>
      </p:sp>
      <p:grpSp>
        <p:nvGrpSpPr>
          <p:cNvPr id="98" name="Group 97">
            <a:extLst>
              <a:ext uri="{FF2B5EF4-FFF2-40B4-BE49-F238E27FC236}">
                <a16:creationId xmlns:a16="http://schemas.microsoft.com/office/drawing/2014/main" id="{A7D41B98-0533-D540-B836-934657BA77AA}"/>
              </a:ext>
            </a:extLst>
          </p:cNvPr>
          <p:cNvGrpSpPr/>
          <p:nvPr/>
        </p:nvGrpSpPr>
        <p:grpSpPr>
          <a:xfrm>
            <a:off x="1829581" y="3203572"/>
            <a:ext cx="540000" cy="540000"/>
            <a:chOff x="7736620" y="7009631"/>
            <a:chExt cx="4501800" cy="4503600"/>
          </a:xfrm>
          <a:solidFill>
            <a:schemeClr val="accent6"/>
          </a:solidFill>
        </p:grpSpPr>
        <p:sp>
          <p:nvSpPr>
            <p:cNvPr id="99" name="Freeform: Shape 1">
              <a:extLst>
                <a:ext uri="{FF2B5EF4-FFF2-40B4-BE49-F238E27FC236}">
                  <a16:creationId xmlns:a16="http://schemas.microsoft.com/office/drawing/2014/main" id="{8E8309C7-FEAC-474A-8F0C-95E2B3DBB4FB}"/>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0" name="Freeform: Shape 2">
              <a:extLst>
                <a:ext uri="{FF2B5EF4-FFF2-40B4-BE49-F238E27FC236}">
                  <a16:creationId xmlns:a16="http://schemas.microsoft.com/office/drawing/2014/main" id="{D5A27BAD-080B-AA4E-98AF-E4A725266727}"/>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1" name="Freeform: Shape 3">
              <a:extLst>
                <a:ext uri="{FF2B5EF4-FFF2-40B4-BE49-F238E27FC236}">
                  <a16:creationId xmlns:a16="http://schemas.microsoft.com/office/drawing/2014/main" id="{9CCEA4C6-62FC-F849-92A4-80B213164A27}"/>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2" name="Freeform: Shape 4">
              <a:extLst>
                <a:ext uri="{FF2B5EF4-FFF2-40B4-BE49-F238E27FC236}">
                  <a16:creationId xmlns:a16="http://schemas.microsoft.com/office/drawing/2014/main" id="{1337A5E3-C2B7-414C-A747-56F9A03CECC6}"/>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3" name="Freeform: Shape 5">
              <a:extLst>
                <a:ext uri="{FF2B5EF4-FFF2-40B4-BE49-F238E27FC236}">
                  <a16:creationId xmlns:a16="http://schemas.microsoft.com/office/drawing/2014/main" id="{511D78F1-9CC7-B04E-B37A-D1C9623141F5}"/>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cxnSp>
        <p:nvCxnSpPr>
          <p:cNvPr id="104" name="Straight Connector 103">
            <a:extLst>
              <a:ext uri="{FF2B5EF4-FFF2-40B4-BE49-F238E27FC236}">
                <a16:creationId xmlns:a16="http://schemas.microsoft.com/office/drawing/2014/main" id="{58C1E989-7567-6B4F-91C4-79AE6A744AD7}"/>
              </a:ext>
            </a:extLst>
          </p:cNvPr>
          <p:cNvCxnSpPr>
            <a:cxnSpLocks/>
            <a:stCxn id="99" idx="0"/>
            <a:endCxn id="54" idx="2"/>
          </p:cNvCxnSpPr>
          <p:nvPr/>
        </p:nvCxnSpPr>
        <p:spPr bwMode="gray">
          <a:xfrm flipV="1">
            <a:off x="2099581" y="2514900"/>
            <a:ext cx="4943" cy="688672"/>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105" name="Group 104">
            <a:extLst>
              <a:ext uri="{FF2B5EF4-FFF2-40B4-BE49-F238E27FC236}">
                <a16:creationId xmlns:a16="http://schemas.microsoft.com/office/drawing/2014/main" id="{8B7ADCAB-A626-D348-BDC9-A9AE55545703}"/>
              </a:ext>
            </a:extLst>
          </p:cNvPr>
          <p:cNvGrpSpPr/>
          <p:nvPr/>
        </p:nvGrpSpPr>
        <p:grpSpPr>
          <a:xfrm>
            <a:off x="1828621" y="4250158"/>
            <a:ext cx="540000" cy="540000"/>
            <a:chOff x="7736620" y="7009631"/>
            <a:chExt cx="4501800" cy="4503600"/>
          </a:xfrm>
          <a:solidFill>
            <a:schemeClr val="accent4"/>
          </a:solidFill>
        </p:grpSpPr>
        <p:sp>
          <p:nvSpPr>
            <p:cNvPr id="106" name="Freeform: Shape 1">
              <a:extLst>
                <a:ext uri="{FF2B5EF4-FFF2-40B4-BE49-F238E27FC236}">
                  <a16:creationId xmlns:a16="http://schemas.microsoft.com/office/drawing/2014/main" id="{564481D3-A267-2F4B-9A00-D58C939874DB}"/>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7" name="Freeform: Shape 2">
              <a:extLst>
                <a:ext uri="{FF2B5EF4-FFF2-40B4-BE49-F238E27FC236}">
                  <a16:creationId xmlns:a16="http://schemas.microsoft.com/office/drawing/2014/main" id="{B4E3F05F-7751-5049-B226-86D1D29D3079}"/>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8" name="Freeform: Shape 3">
              <a:extLst>
                <a:ext uri="{FF2B5EF4-FFF2-40B4-BE49-F238E27FC236}">
                  <a16:creationId xmlns:a16="http://schemas.microsoft.com/office/drawing/2014/main" id="{81FEBC7E-3DCF-1847-8AAC-B8102D79850A}"/>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9" name="Freeform: Shape 4">
              <a:extLst>
                <a:ext uri="{FF2B5EF4-FFF2-40B4-BE49-F238E27FC236}">
                  <a16:creationId xmlns:a16="http://schemas.microsoft.com/office/drawing/2014/main" id="{E492F33E-9D24-4346-880A-73B0BA6CF051}"/>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10" name="Freeform: Shape 5">
              <a:extLst>
                <a:ext uri="{FF2B5EF4-FFF2-40B4-BE49-F238E27FC236}">
                  <a16:creationId xmlns:a16="http://schemas.microsoft.com/office/drawing/2014/main" id="{148CD95F-05D4-0A44-BF32-FC7213E6799B}"/>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cxnSp>
        <p:nvCxnSpPr>
          <p:cNvPr id="111" name="Straight Connector 110">
            <a:extLst>
              <a:ext uri="{FF2B5EF4-FFF2-40B4-BE49-F238E27FC236}">
                <a16:creationId xmlns:a16="http://schemas.microsoft.com/office/drawing/2014/main" id="{A5ADEAE8-4867-094F-A173-A997717FCD91}"/>
              </a:ext>
            </a:extLst>
          </p:cNvPr>
          <p:cNvCxnSpPr>
            <a:cxnSpLocks/>
            <a:stCxn id="60" idx="0"/>
            <a:endCxn id="106" idx="2"/>
          </p:cNvCxnSpPr>
          <p:nvPr/>
        </p:nvCxnSpPr>
        <p:spPr bwMode="gray">
          <a:xfrm flipV="1">
            <a:off x="2097491" y="4790158"/>
            <a:ext cx="1130" cy="489256"/>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12" name="Rectangle 111">
            <a:extLst>
              <a:ext uri="{FF2B5EF4-FFF2-40B4-BE49-F238E27FC236}">
                <a16:creationId xmlns:a16="http://schemas.microsoft.com/office/drawing/2014/main" id="{47B352D8-92AC-A040-AF12-4F6E20C6C741}"/>
              </a:ext>
            </a:extLst>
          </p:cNvPr>
          <p:cNvSpPr/>
          <p:nvPr/>
        </p:nvSpPr>
        <p:spPr>
          <a:xfrm>
            <a:off x="1059579" y="3313961"/>
            <a:ext cx="861706" cy="338554"/>
          </a:xfrm>
          <a:prstGeom prst="rect">
            <a:avLst/>
          </a:prstGeom>
        </p:spPr>
        <p:txBody>
          <a:bodyPr wrap="square">
            <a:spAutoFit/>
          </a:bodyPr>
          <a:lstStyle/>
          <a:p>
            <a:r>
              <a:rPr lang="en-US" sz="1600" b="1" dirty="0">
                <a:solidFill>
                  <a:schemeClr val="tx2"/>
                </a:solidFill>
                <a:latin typeface="Metropolis" pitchFamily="2" charset="77"/>
              </a:rPr>
              <a:t>T0 DR</a:t>
            </a:r>
            <a:endParaRPr lang="en-GB" sz="1600" dirty="0"/>
          </a:p>
        </p:txBody>
      </p:sp>
      <p:sp>
        <p:nvSpPr>
          <p:cNvPr id="113" name="Rectangle 112">
            <a:extLst>
              <a:ext uri="{FF2B5EF4-FFF2-40B4-BE49-F238E27FC236}">
                <a16:creationId xmlns:a16="http://schemas.microsoft.com/office/drawing/2014/main" id="{FF854637-CA1B-F145-964F-DEAB14E33F78}"/>
              </a:ext>
            </a:extLst>
          </p:cNvPr>
          <p:cNvSpPr/>
          <p:nvPr/>
        </p:nvSpPr>
        <p:spPr>
          <a:xfrm>
            <a:off x="147622" y="2659266"/>
            <a:ext cx="3321529" cy="276999"/>
          </a:xfrm>
          <a:prstGeom prst="rect">
            <a:avLst/>
          </a:prstGeom>
        </p:spPr>
        <p:txBody>
          <a:bodyPr wrap="square">
            <a:spAutoFit/>
          </a:bodyPr>
          <a:lstStyle/>
          <a:p>
            <a:r>
              <a:rPr lang="en-US" sz="1200" b="1" dirty="0">
                <a:solidFill>
                  <a:schemeClr val="tx2"/>
                </a:solidFill>
                <a:latin typeface="Metropolis" pitchFamily="2" charset="77"/>
              </a:rPr>
              <a:t>Intra Transit Tier Link LS (GENEVE)</a:t>
            </a:r>
            <a:endParaRPr lang="en-GB" sz="1200" dirty="0"/>
          </a:p>
        </p:txBody>
      </p:sp>
      <p:sp>
        <p:nvSpPr>
          <p:cNvPr id="114" name="Rectangle 113">
            <a:extLst>
              <a:ext uri="{FF2B5EF4-FFF2-40B4-BE49-F238E27FC236}">
                <a16:creationId xmlns:a16="http://schemas.microsoft.com/office/drawing/2014/main" id="{C51A214A-F25D-234A-9ECA-DECED3A1B12A}"/>
              </a:ext>
            </a:extLst>
          </p:cNvPr>
          <p:cNvSpPr/>
          <p:nvPr/>
        </p:nvSpPr>
        <p:spPr>
          <a:xfrm>
            <a:off x="826243" y="2450525"/>
            <a:ext cx="1417653" cy="261610"/>
          </a:xfrm>
          <a:prstGeom prst="rect">
            <a:avLst/>
          </a:prstGeom>
        </p:spPr>
        <p:txBody>
          <a:bodyPr wrap="square">
            <a:spAutoFit/>
          </a:bodyPr>
          <a:lstStyle/>
          <a:p>
            <a:r>
              <a:rPr lang="en-US" sz="1100" b="1" dirty="0">
                <a:solidFill>
                  <a:schemeClr val="tx2"/>
                </a:solidFill>
                <a:latin typeface="Metropolis" pitchFamily="2" charset="77"/>
              </a:rPr>
              <a:t>169.254.0.2 /28</a:t>
            </a:r>
            <a:endParaRPr lang="en-GB" sz="1100" dirty="0"/>
          </a:p>
        </p:txBody>
      </p:sp>
      <p:sp>
        <p:nvSpPr>
          <p:cNvPr id="115" name="Rectangle 114">
            <a:extLst>
              <a:ext uri="{FF2B5EF4-FFF2-40B4-BE49-F238E27FC236}">
                <a16:creationId xmlns:a16="http://schemas.microsoft.com/office/drawing/2014/main" id="{33E22820-1A13-9B43-A4CC-B539C7C37B50}"/>
              </a:ext>
            </a:extLst>
          </p:cNvPr>
          <p:cNvSpPr/>
          <p:nvPr/>
        </p:nvSpPr>
        <p:spPr>
          <a:xfrm>
            <a:off x="803748" y="3054367"/>
            <a:ext cx="1417653" cy="261610"/>
          </a:xfrm>
          <a:prstGeom prst="rect">
            <a:avLst/>
          </a:prstGeom>
        </p:spPr>
        <p:txBody>
          <a:bodyPr wrap="square">
            <a:spAutoFit/>
          </a:bodyPr>
          <a:lstStyle/>
          <a:p>
            <a:r>
              <a:rPr lang="en-US" sz="1100" b="1" dirty="0">
                <a:solidFill>
                  <a:schemeClr val="tx2"/>
                </a:solidFill>
                <a:latin typeface="Metropolis" pitchFamily="2" charset="77"/>
              </a:rPr>
              <a:t>169.254.0.1 /28</a:t>
            </a:r>
            <a:endParaRPr lang="en-GB" sz="1100" dirty="0"/>
          </a:p>
        </p:txBody>
      </p:sp>
      <p:sp>
        <p:nvSpPr>
          <p:cNvPr id="116" name="Rectangle 115">
            <a:extLst>
              <a:ext uri="{FF2B5EF4-FFF2-40B4-BE49-F238E27FC236}">
                <a16:creationId xmlns:a16="http://schemas.microsoft.com/office/drawing/2014/main" id="{1CF2E08E-A8C4-124B-B45C-60B4DB3678DE}"/>
              </a:ext>
            </a:extLst>
          </p:cNvPr>
          <p:cNvSpPr/>
          <p:nvPr/>
        </p:nvSpPr>
        <p:spPr>
          <a:xfrm>
            <a:off x="138896" y="4894800"/>
            <a:ext cx="2974461" cy="276999"/>
          </a:xfrm>
          <a:prstGeom prst="rect">
            <a:avLst/>
          </a:prstGeom>
        </p:spPr>
        <p:txBody>
          <a:bodyPr wrap="square">
            <a:spAutoFit/>
          </a:bodyPr>
          <a:lstStyle/>
          <a:p>
            <a:r>
              <a:rPr lang="en-US" sz="1200" b="1" dirty="0">
                <a:solidFill>
                  <a:schemeClr val="tx2"/>
                </a:solidFill>
                <a:latin typeface="Metropolis" pitchFamily="2" charset="77"/>
              </a:rPr>
              <a:t>Intra Transit Tier Link LS (GENEVE)</a:t>
            </a:r>
            <a:endParaRPr lang="en-GB" sz="1200" dirty="0"/>
          </a:p>
        </p:txBody>
      </p:sp>
      <p:sp>
        <p:nvSpPr>
          <p:cNvPr id="117" name="Rectangle 116">
            <a:extLst>
              <a:ext uri="{FF2B5EF4-FFF2-40B4-BE49-F238E27FC236}">
                <a16:creationId xmlns:a16="http://schemas.microsoft.com/office/drawing/2014/main" id="{BC6A4BBD-702D-0243-BCF0-6A37E1248BA2}"/>
              </a:ext>
            </a:extLst>
          </p:cNvPr>
          <p:cNvSpPr/>
          <p:nvPr/>
        </p:nvSpPr>
        <p:spPr>
          <a:xfrm>
            <a:off x="914256" y="4743857"/>
            <a:ext cx="1417653" cy="261610"/>
          </a:xfrm>
          <a:prstGeom prst="rect">
            <a:avLst/>
          </a:prstGeom>
        </p:spPr>
        <p:txBody>
          <a:bodyPr wrap="square">
            <a:spAutoFit/>
          </a:bodyPr>
          <a:lstStyle/>
          <a:p>
            <a:r>
              <a:rPr lang="en-US" sz="1100" b="1" dirty="0">
                <a:solidFill>
                  <a:schemeClr val="tx2"/>
                </a:solidFill>
                <a:latin typeface="Metropolis" pitchFamily="2" charset="77"/>
              </a:rPr>
              <a:t>169.254.0.2 /28</a:t>
            </a:r>
            <a:endParaRPr lang="en-GB" sz="1100" dirty="0"/>
          </a:p>
        </p:txBody>
      </p:sp>
      <p:sp>
        <p:nvSpPr>
          <p:cNvPr id="118" name="Rectangle 117">
            <a:extLst>
              <a:ext uri="{FF2B5EF4-FFF2-40B4-BE49-F238E27FC236}">
                <a16:creationId xmlns:a16="http://schemas.microsoft.com/office/drawing/2014/main" id="{274C3B17-9E7C-6A47-BEEA-677F675FA5A1}"/>
              </a:ext>
            </a:extLst>
          </p:cNvPr>
          <p:cNvSpPr/>
          <p:nvPr/>
        </p:nvSpPr>
        <p:spPr>
          <a:xfrm>
            <a:off x="907031" y="5092735"/>
            <a:ext cx="1417653" cy="261610"/>
          </a:xfrm>
          <a:prstGeom prst="rect">
            <a:avLst/>
          </a:prstGeom>
        </p:spPr>
        <p:txBody>
          <a:bodyPr wrap="square">
            <a:spAutoFit/>
          </a:bodyPr>
          <a:lstStyle/>
          <a:p>
            <a:r>
              <a:rPr lang="en-US" sz="1100" b="1" dirty="0">
                <a:solidFill>
                  <a:schemeClr val="tx2"/>
                </a:solidFill>
                <a:latin typeface="Metropolis" pitchFamily="2" charset="77"/>
              </a:rPr>
              <a:t>169.254.0.1 /28</a:t>
            </a:r>
            <a:endParaRPr lang="en-GB" sz="1100" dirty="0"/>
          </a:p>
        </p:txBody>
      </p:sp>
      <p:sp>
        <p:nvSpPr>
          <p:cNvPr id="70" name="Left Brace 69">
            <a:extLst>
              <a:ext uri="{FF2B5EF4-FFF2-40B4-BE49-F238E27FC236}">
                <a16:creationId xmlns:a16="http://schemas.microsoft.com/office/drawing/2014/main" id="{124A2B78-77C9-344A-BB96-303F2B9117EB}"/>
              </a:ext>
            </a:extLst>
          </p:cNvPr>
          <p:cNvSpPr/>
          <p:nvPr/>
        </p:nvSpPr>
        <p:spPr bwMode="gray">
          <a:xfrm>
            <a:off x="4205785" y="1280979"/>
            <a:ext cx="589594" cy="2202259"/>
          </a:xfrm>
          <a:prstGeom prst="leftBrace">
            <a:avLst>
              <a:gd name="adj1" fmla="val 8333"/>
              <a:gd name="adj2" fmla="val 50072"/>
            </a:avLst>
          </a:prstGeom>
          <a:ln w="25400">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71" name="Rectangle 70">
            <a:extLst>
              <a:ext uri="{FF2B5EF4-FFF2-40B4-BE49-F238E27FC236}">
                <a16:creationId xmlns:a16="http://schemas.microsoft.com/office/drawing/2014/main" id="{4FEA77AA-95D9-C74D-A8E9-5410FF37E194}"/>
              </a:ext>
            </a:extLst>
          </p:cNvPr>
          <p:cNvSpPr/>
          <p:nvPr/>
        </p:nvSpPr>
        <p:spPr>
          <a:xfrm>
            <a:off x="3429014" y="1882460"/>
            <a:ext cx="941830" cy="954107"/>
          </a:xfrm>
          <a:prstGeom prst="rect">
            <a:avLst/>
          </a:prstGeom>
        </p:spPr>
        <p:txBody>
          <a:bodyPr wrap="square">
            <a:spAutoFit/>
          </a:bodyPr>
          <a:lstStyle/>
          <a:p>
            <a:r>
              <a:rPr lang="en-US" sz="1400" b="1" dirty="0">
                <a:solidFill>
                  <a:schemeClr val="tx2"/>
                </a:solidFill>
                <a:latin typeface="Metropolis" pitchFamily="2" charset="77"/>
              </a:rPr>
              <a:t>Physical Router</a:t>
            </a:r>
          </a:p>
          <a:p>
            <a:r>
              <a:rPr lang="en-US" sz="1400" b="1" dirty="0">
                <a:solidFill>
                  <a:schemeClr val="tx2"/>
                </a:solidFill>
                <a:latin typeface="Metropolis" pitchFamily="2" charset="77"/>
              </a:rPr>
              <a:t>Routing Table </a:t>
            </a:r>
            <a:endParaRPr lang="en-GB" sz="1400" dirty="0"/>
          </a:p>
        </p:txBody>
      </p:sp>
      <p:pic>
        <p:nvPicPr>
          <p:cNvPr id="72" name="Picture 71">
            <a:extLst>
              <a:ext uri="{FF2B5EF4-FFF2-40B4-BE49-F238E27FC236}">
                <a16:creationId xmlns:a16="http://schemas.microsoft.com/office/drawing/2014/main" id="{61116DB0-95F9-624C-90BD-D4C065EE5F9E}"/>
              </a:ext>
            </a:extLst>
          </p:cNvPr>
          <p:cNvPicPr>
            <a:picLocks noChangeAspect="1"/>
          </p:cNvPicPr>
          <p:nvPr/>
        </p:nvPicPr>
        <p:blipFill>
          <a:blip r:embed="rId4"/>
          <a:stretch>
            <a:fillRect/>
          </a:stretch>
        </p:blipFill>
        <p:spPr>
          <a:xfrm>
            <a:off x="4944299" y="1305812"/>
            <a:ext cx="7224551" cy="2036382"/>
          </a:xfrm>
          <a:prstGeom prst="rect">
            <a:avLst/>
          </a:prstGeom>
        </p:spPr>
      </p:pic>
      <p:sp>
        <p:nvSpPr>
          <p:cNvPr id="119" name="Left Brace 118">
            <a:extLst>
              <a:ext uri="{FF2B5EF4-FFF2-40B4-BE49-F238E27FC236}">
                <a16:creationId xmlns:a16="http://schemas.microsoft.com/office/drawing/2014/main" id="{376171A0-3DD9-F545-B2A8-F8E9768EC3D9}"/>
              </a:ext>
            </a:extLst>
          </p:cNvPr>
          <p:cNvSpPr/>
          <p:nvPr/>
        </p:nvSpPr>
        <p:spPr bwMode="gray">
          <a:xfrm>
            <a:off x="4212896" y="3686286"/>
            <a:ext cx="589594" cy="3015455"/>
          </a:xfrm>
          <a:prstGeom prst="leftBrace">
            <a:avLst>
              <a:gd name="adj1" fmla="val 8333"/>
              <a:gd name="adj2" fmla="val 50072"/>
            </a:avLst>
          </a:prstGeom>
          <a:ln w="25400">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20" name="Rectangle 119">
            <a:extLst>
              <a:ext uri="{FF2B5EF4-FFF2-40B4-BE49-F238E27FC236}">
                <a16:creationId xmlns:a16="http://schemas.microsoft.com/office/drawing/2014/main" id="{7FE7B250-6E23-3446-B8B5-54B77F8106ED}"/>
              </a:ext>
            </a:extLst>
          </p:cNvPr>
          <p:cNvSpPr/>
          <p:nvPr/>
        </p:nvSpPr>
        <p:spPr>
          <a:xfrm>
            <a:off x="3483622" y="4701738"/>
            <a:ext cx="1056507" cy="738664"/>
          </a:xfrm>
          <a:prstGeom prst="rect">
            <a:avLst/>
          </a:prstGeom>
        </p:spPr>
        <p:txBody>
          <a:bodyPr wrap="square">
            <a:spAutoFit/>
          </a:bodyPr>
          <a:lstStyle/>
          <a:p>
            <a:r>
              <a:rPr lang="en-US" sz="1400" b="1" dirty="0">
                <a:solidFill>
                  <a:schemeClr val="tx2"/>
                </a:solidFill>
                <a:latin typeface="Metropolis" pitchFamily="2" charset="77"/>
              </a:rPr>
              <a:t>T0 SR</a:t>
            </a:r>
          </a:p>
          <a:p>
            <a:r>
              <a:rPr lang="en-US" sz="1400" b="1" dirty="0">
                <a:solidFill>
                  <a:schemeClr val="tx2"/>
                </a:solidFill>
                <a:latin typeface="Metropolis" pitchFamily="2" charset="77"/>
              </a:rPr>
              <a:t>Routing Table </a:t>
            </a:r>
            <a:endParaRPr lang="en-GB" sz="1400" dirty="0"/>
          </a:p>
        </p:txBody>
      </p:sp>
      <p:sp>
        <p:nvSpPr>
          <p:cNvPr id="123" name="Rectangle 122">
            <a:extLst>
              <a:ext uri="{FF2B5EF4-FFF2-40B4-BE49-F238E27FC236}">
                <a16:creationId xmlns:a16="http://schemas.microsoft.com/office/drawing/2014/main" id="{13C11961-EB27-374A-8AF8-6ABB6B5E31EE}"/>
              </a:ext>
            </a:extLst>
          </p:cNvPr>
          <p:cNvSpPr/>
          <p:nvPr/>
        </p:nvSpPr>
        <p:spPr>
          <a:xfrm>
            <a:off x="2353384" y="3858474"/>
            <a:ext cx="2217502" cy="276999"/>
          </a:xfrm>
          <a:prstGeom prst="rect">
            <a:avLst/>
          </a:prstGeom>
        </p:spPr>
        <p:txBody>
          <a:bodyPr wrap="square">
            <a:spAutoFit/>
          </a:bodyPr>
          <a:lstStyle/>
          <a:p>
            <a:r>
              <a:rPr lang="en-US" sz="1200" b="1" dirty="0">
                <a:solidFill>
                  <a:schemeClr val="accent2"/>
                </a:solidFill>
                <a:latin typeface="Metropolis" pitchFamily="2" charset="77"/>
              </a:rPr>
              <a:t>Tier 1 NAT</a:t>
            </a:r>
            <a:endParaRPr lang="en-GB" sz="1200" dirty="0">
              <a:solidFill>
                <a:schemeClr val="accent2"/>
              </a:solidFill>
            </a:endParaRPr>
          </a:p>
        </p:txBody>
      </p:sp>
      <p:sp>
        <p:nvSpPr>
          <p:cNvPr id="124" name="Rectangle 123">
            <a:extLst>
              <a:ext uri="{FF2B5EF4-FFF2-40B4-BE49-F238E27FC236}">
                <a16:creationId xmlns:a16="http://schemas.microsoft.com/office/drawing/2014/main" id="{30FD187E-0199-314E-9A26-EAEC05345098}"/>
              </a:ext>
            </a:extLst>
          </p:cNvPr>
          <p:cNvSpPr/>
          <p:nvPr/>
        </p:nvSpPr>
        <p:spPr>
          <a:xfrm>
            <a:off x="4808147" y="5784154"/>
            <a:ext cx="5569209" cy="250882"/>
          </a:xfrm>
          <a:prstGeom prst="rect">
            <a:avLst/>
          </a:prstGeom>
          <a:noFill/>
          <a:ln w="19050">
            <a:solidFill>
              <a:srgbClr val="0070C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sp>
        <p:nvSpPr>
          <p:cNvPr id="125" name="Rectangle 124">
            <a:extLst>
              <a:ext uri="{FF2B5EF4-FFF2-40B4-BE49-F238E27FC236}">
                <a16:creationId xmlns:a16="http://schemas.microsoft.com/office/drawing/2014/main" id="{DFF95FAC-1E47-9F4E-B901-EDE6910F4718}"/>
              </a:ext>
            </a:extLst>
          </p:cNvPr>
          <p:cNvSpPr/>
          <p:nvPr/>
        </p:nvSpPr>
        <p:spPr>
          <a:xfrm>
            <a:off x="10449615" y="5771095"/>
            <a:ext cx="1356560" cy="276999"/>
          </a:xfrm>
          <a:prstGeom prst="rect">
            <a:avLst/>
          </a:prstGeom>
        </p:spPr>
        <p:txBody>
          <a:bodyPr wrap="square">
            <a:spAutoFit/>
          </a:bodyPr>
          <a:lstStyle/>
          <a:p>
            <a:r>
              <a:rPr lang="en-US" sz="1200" b="1" dirty="0">
                <a:solidFill>
                  <a:schemeClr val="accent2"/>
                </a:solidFill>
                <a:latin typeface="Metropolis" pitchFamily="2" charset="77"/>
              </a:rPr>
              <a:t>Tier 1 Static</a:t>
            </a:r>
            <a:endParaRPr lang="en-GB" sz="1200" dirty="0">
              <a:solidFill>
                <a:schemeClr val="accent2"/>
              </a:solidFill>
            </a:endParaRPr>
          </a:p>
        </p:txBody>
      </p:sp>
      <p:sp>
        <p:nvSpPr>
          <p:cNvPr id="121" name="Rectangle 120">
            <a:extLst>
              <a:ext uri="{FF2B5EF4-FFF2-40B4-BE49-F238E27FC236}">
                <a16:creationId xmlns:a16="http://schemas.microsoft.com/office/drawing/2014/main" id="{E026E496-18F5-474C-AF5D-4693EB743FCB}"/>
              </a:ext>
            </a:extLst>
          </p:cNvPr>
          <p:cNvSpPr/>
          <p:nvPr/>
        </p:nvSpPr>
        <p:spPr>
          <a:xfrm>
            <a:off x="1095530" y="4365618"/>
            <a:ext cx="861706" cy="338554"/>
          </a:xfrm>
          <a:prstGeom prst="rect">
            <a:avLst/>
          </a:prstGeom>
        </p:spPr>
        <p:txBody>
          <a:bodyPr wrap="square">
            <a:spAutoFit/>
          </a:bodyPr>
          <a:lstStyle/>
          <a:p>
            <a:r>
              <a:rPr lang="en-US" sz="1600" b="1" dirty="0">
                <a:solidFill>
                  <a:schemeClr val="tx2"/>
                </a:solidFill>
                <a:latin typeface="Metropolis" pitchFamily="2" charset="77"/>
              </a:rPr>
              <a:t>T1 SR</a:t>
            </a:r>
            <a:endParaRPr lang="en-GB" sz="1600" dirty="0"/>
          </a:p>
        </p:txBody>
      </p:sp>
    </p:spTree>
    <p:extLst>
      <p:ext uri="{BB962C8B-B14F-4D97-AF65-F5344CB8AC3E}">
        <p14:creationId xmlns:p14="http://schemas.microsoft.com/office/powerpoint/2010/main" val="212893831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1"/>
                                        </p:tgtEl>
                                        <p:attrNameLst>
                                          <p:attrName>style.visibility</p:attrName>
                                        </p:attrNameLst>
                                      </p:cBhvr>
                                      <p:to>
                                        <p:strVal val="visible"/>
                                      </p:to>
                                    </p:set>
                                    <p:anim calcmode="lin" valueType="num">
                                      <p:cBhvr additive="base">
                                        <p:cTn id="7" dur="500" fill="hold"/>
                                        <p:tgtEl>
                                          <p:spTgt spid="71"/>
                                        </p:tgtEl>
                                        <p:attrNameLst>
                                          <p:attrName>ppt_x</p:attrName>
                                        </p:attrNameLst>
                                      </p:cBhvr>
                                      <p:tavLst>
                                        <p:tav tm="0">
                                          <p:val>
                                            <p:strVal val="#ppt_x"/>
                                          </p:val>
                                        </p:tav>
                                        <p:tav tm="100000">
                                          <p:val>
                                            <p:strVal val="#ppt_x"/>
                                          </p:val>
                                        </p:tav>
                                      </p:tavLst>
                                    </p:anim>
                                    <p:anim calcmode="lin" valueType="num">
                                      <p:cBhvr additive="base">
                                        <p:cTn id="8" dur="500" fill="hold"/>
                                        <p:tgtEl>
                                          <p:spTgt spid="71"/>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70"/>
                                        </p:tgtEl>
                                        <p:attrNameLst>
                                          <p:attrName>style.visibility</p:attrName>
                                        </p:attrNameLst>
                                      </p:cBhvr>
                                      <p:to>
                                        <p:strVal val="visible"/>
                                      </p:to>
                                    </p:set>
                                    <p:anim calcmode="lin" valueType="num">
                                      <p:cBhvr additive="base">
                                        <p:cTn id="11" dur="500" fill="hold"/>
                                        <p:tgtEl>
                                          <p:spTgt spid="70"/>
                                        </p:tgtEl>
                                        <p:attrNameLst>
                                          <p:attrName>ppt_x</p:attrName>
                                        </p:attrNameLst>
                                      </p:cBhvr>
                                      <p:tavLst>
                                        <p:tav tm="0">
                                          <p:val>
                                            <p:strVal val="#ppt_x"/>
                                          </p:val>
                                        </p:tav>
                                        <p:tav tm="100000">
                                          <p:val>
                                            <p:strVal val="#ppt_x"/>
                                          </p:val>
                                        </p:tav>
                                      </p:tavLst>
                                    </p:anim>
                                    <p:anim calcmode="lin" valueType="num">
                                      <p:cBhvr additive="base">
                                        <p:cTn id="12" dur="500" fill="hold"/>
                                        <p:tgtEl>
                                          <p:spTgt spid="70"/>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72"/>
                                        </p:tgtEl>
                                        <p:attrNameLst>
                                          <p:attrName>style.visibility</p:attrName>
                                        </p:attrNameLst>
                                      </p:cBhvr>
                                      <p:to>
                                        <p:strVal val="visible"/>
                                      </p:to>
                                    </p:set>
                                    <p:anim calcmode="lin" valueType="num">
                                      <p:cBhvr additive="base">
                                        <p:cTn id="15" dur="500" fill="hold"/>
                                        <p:tgtEl>
                                          <p:spTgt spid="72"/>
                                        </p:tgtEl>
                                        <p:attrNameLst>
                                          <p:attrName>ppt_x</p:attrName>
                                        </p:attrNameLst>
                                      </p:cBhvr>
                                      <p:tavLst>
                                        <p:tav tm="0">
                                          <p:val>
                                            <p:strVal val="#ppt_x"/>
                                          </p:val>
                                        </p:tav>
                                        <p:tav tm="100000">
                                          <p:val>
                                            <p:strVal val="#ppt_x"/>
                                          </p:val>
                                        </p:tav>
                                      </p:tavLst>
                                    </p:anim>
                                    <p:anim calcmode="lin" valueType="num">
                                      <p:cBhvr additive="base">
                                        <p:cTn id="16" dur="500" fill="hold"/>
                                        <p:tgtEl>
                                          <p:spTgt spid="72"/>
                                        </p:tgtEl>
                                        <p:attrNameLst>
                                          <p:attrName>ppt_y</p:attrName>
                                        </p:attrNameLst>
                                      </p:cBhvr>
                                      <p:tavLst>
                                        <p:tav tm="0">
                                          <p:val>
                                            <p:strVal val="1+#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4" fill="hold" grpId="0" nodeType="clickEffect">
                                  <p:stCondLst>
                                    <p:cond delay="0"/>
                                  </p:stCondLst>
                                  <p:childTnLst>
                                    <p:set>
                                      <p:cBhvr>
                                        <p:cTn id="20" dur="1" fill="hold">
                                          <p:stCondLst>
                                            <p:cond delay="0"/>
                                          </p:stCondLst>
                                        </p:cTn>
                                        <p:tgtEl>
                                          <p:spTgt spid="120"/>
                                        </p:tgtEl>
                                        <p:attrNameLst>
                                          <p:attrName>style.visibility</p:attrName>
                                        </p:attrNameLst>
                                      </p:cBhvr>
                                      <p:to>
                                        <p:strVal val="visible"/>
                                      </p:to>
                                    </p:set>
                                    <p:anim calcmode="lin" valueType="num">
                                      <p:cBhvr additive="base">
                                        <p:cTn id="21" dur="500" fill="hold"/>
                                        <p:tgtEl>
                                          <p:spTgt spid="120"/>
                                        </p:tgtEl>
                                        <p:attrNameLst>
                                          <p:attrName>ppt_x</p:attrName>
                                        </p:attrNameLst>
                                      </p:cBhvr>
                                      <p:tavLst>
                                        <p:tav tm="0">
                                          <p:val>
                                            <p:strVal val="#ppt_x"/>
                                          </p:val>
                                        </p:tav>
                                        <p:tav tm="100000">
                                          <p:val>
                                            <p:strVal val="#ppt_x"/>
                                          </p:val>
                                        </p:tav>
                                      </p:tavLst>
                                    </p:anim>
                                    <p:anim calcmode="lin" valueType="num">
                                      <p:cBhvr additive="base">
                                        <p:cTn id="22" dur="500" fill="hold"/>
                                        <p:tgtEl>
                                          <p:spTgt spid="120"/>
                                        </p:tgtEl>
                                        <p:attrNameLst>
                                          <p:attrName>ppt_y</p:attrName>
                                        </p:attrNameLst>
                                      </p:cBhvr>
                                      <p:tavLst>
                                        <p:tav tm="0">
                                          <p:val>
                                            <p:strVal val="1+#ppt_h/2"/>
                                          </p:val>
                                        </p:tav>
                                        <p:tav tm="100000">
                                          <p:val>
                                            <p:strVal val="#ppt_y"/>
                                          </p:val>
                                        </p:tav>
                                      </p:tavLst>
                                    </p:anim>
                                  </p:childTnLst>
                                </p:cTn>
                              </p:par>
                              <p:par>
                                <p:cTn id="23" presetID="2" presetClass="entr" presetSubtype="4" fill="hold" nodeType="withEffect">
                                  <p:stCondLst>
                                    <p:cond delay="0"/>
                                  </p:stCondLst>
                                  <p:childTnLst>
                                    <p:set>
                                      <p:cBhvr>
                                        <p:cTn id="24" dur="1" fill="hold">
                                          <p:stCondLst>
                                            <p:cond delay="0"/>
                                          </p:stCondLst>
                                        </p:cTn>
                                        <p:tgtEl>
                                          <p:spTgt spid="3"/>
                                        </p:tgtEl>
                                        <p:attrNameLst>
                                          <p:attrName>style.visibility</p:attrName>
                                        </p:attrNameLst>
                                      </p:cBhvr>
                                      <p:to>
                                        <p:strVal val="visible"/>
                                      </p:to>
                                    </p:set>
                                    <p:anim calcmode="lin" valueType="num">
                                      <p:cBhvr additive="base">
                                        <p:cTn id="25" dur="500" fill="hold"/>
                                        <p:tgtEl>
                                          <p:spTgt spid="3"/>
                                        </p:tgtEl>
                                        <p:attrNameLst>
                                          <p:attrName>ppt_x</p:attrName>
                                        </p:attrNameLst>
                                      </p:cBhvr>
                                      <p:tavLst>
                                        <p:tav tm="0">
                                          <p:val>
                                            <p:strVal val="#ppt_x"/>
                                          </p:val>
                                        </p:tav>
                                        <p:tav tm="100000">
                                          <p:val>
                                            <p:strVal val="#ppt_x"/>
                                          </p:val>
                                        </p:tav>
                                      </p:tavLst>
                                    </p:anim>
                                    <p:anim calcmode="lin" valueType="num">
                                      <p:cBhvr additive="base">
                                        <p:cTn id="26" dur="500" fill="hold"/>
                                        <p:tgtEl>
                                          <p:spTgt spid="3"/>
                                        </p:tgtEl>
                                        <p:attrNameLst>
                                          <p:attrName>ppt_y</p:attrName>
                                        </p:attrNameLst>
                                      </p:cBhvr>
                                      <p:tavLst>
                                        <p:tav tm="0">
                                          <p:val>
                                            <p:strVal val="1+#ppt_h/2"/>
                                          </p:val>
                                        </p:tav>
                                        <p:tav tm="100000">
                                          <p:val>
                                            <p:strVal val="#ppt_y"/>
                                          </p:val>
                                        </p:tav>
                                      </p:tavLst>
                                    </p:anim>
                                  </p:childTnLst>
                                </p:cTn>
                              </p:par>
                              <p:par>
                                <p:cTn id="27" presetID="2" presetClass="entr" presetSubtype="4" fill="hold" grpId="0" nodeType="withEffect">
                                  <p:stCondLst>
                                    <p:cond delay="0"/>
                                  </p:stCondLst>
                                  <p:childTnLst>
                                    <p:set>
                                      <p:cBhvr>
                                        <p:cTn id="28" dur="1" fill="hold">
                                          <p:stCondLst>
                                            <p:cond delay="0"/>
                                          </p:stCondLst>
                                        </p:cTn>
                                        <p:tgtEl>
                                          <p:spTgt spid="119"/>
                                        </p:tgtEl>
                                        <p:attrNameLst>
                                          <p:attrName>style.visibility</p:attrName>
                                        </p:attrNameLst>
                                      </p:cBhvr>
                                      <p:to>
                                        <p:strVal val="visible"/>
                                      </p:to>
                                    </p:set>
                                    <p:anim calcmode="lin" valueType="num">
                                      <p:cBhvr additive="base">
                                        <p:cTn id="29" dur="500" fill="hold"/>
                                        <p:tgtEl>
                                          <p:spTgt spid="119"/>
                                        </p:tgtEl>
                                        <p:attrNameLst>
                                          <p:attrName>ppt_x</p:attrName>
                                        </p:attrNameLst>
                                      </p:cBhvr>
                                      <p:tavLst>
                                        <p:tav tm="0">
                                          <p:val>
                                            <p:strVal val="#ppt_x"/>
                                          </p:val>
                                        </p:tav>
                                        <p:tav tm="100000">
                                          <p:val>
                                            <p:strVal val="#ppt_x"/>
                                          </p:val>
                                        </p:tav>
                                      </p:tavLst>
                                    </p:anim>
                                    <p:anim calcmode="lin" valueType="num">
                                      <p:cBhvr additive="base">
                                        <p:cTn id="30" dur="500" fill="hold"/>
                                        <p:tgtEl>
                                          <p:spTgt spid="119"/>
                                        </p:tgtEl>
                                        <p:attrNameLst>
                                          <p:attrName>ppt_y</p:attrName>
                                        </p:attrNameLst>
                                      </p:cBhvr>
                                      <p:tavLst>
                                        <p:tav tm="0">
                                          <p:val>
                                            <p:strVal val="1+#ppt_h/2"/>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4" fill="hold" grpId="0" nodeType="clickEffect">
                                  <p:stCondLst>
                                    <p:cond delay="0"/>
                                  </p:stCondLst>
                                  <p:childTnLst>
                                    <p:set>
                                      <p:cBhvr>
                                        <p:cTn id="34" dur="1" fill="hold">
                                          <p:stCondLst>
                                            <p:cond delay="0"/>
                                          </p:stCondLst>
                                        </p:cTn>
                                        <p:tgtEl>
                                          <p:spTgt spid="124"/>
                                        </p:tgtEl>
                                        <p:attrNameLst>
                                          <p:attrName>style.visibility</p:attrName>
                                        </p:attrNameLst>
                                      </p:cBhvr>
                                      <p:to>
                                        <p:strVal val="visible"/>
                                      </p:to>
                                    </p:set>
                                    <p:anim calcmode="lin" valueType="num">
                                      <p:cBhvr additive="base">
                                        <p:cTn id="35" dur="500" fill="hold"/>
                                        <p:tgtEl>
                                          <p:spTgt spid="124"/>
                                        </p:tgtEl>
                                        <p:attrNameLst>
                                          <p:attrName>ppt_x</p:attrName>
                                        </p:attrNameLst>
                                      </p:cBhvr>
                                      <p:tavLst>
                                        <p:tav tm="0">
                                          <p:val>
                                            <p:strVal val="#ppt_x"/>
                                          </p:val>
                                        </p:tav>
                                        <p:tav tm="100000">
                                          <p:val>
                                            <p:strVal val="#ppt_x"/>
                                          </p:val>
                                        </p:tav>
                                      </p:tavLst>
                                    </p:anim>
                                    <p:anim calcmode="lin" valueType="num">
                                      <p:cBhvr additive="base">
                                        <p:cTn id="36" dur="500" fill="hold"/>
                                        <p:tgtEl>
                                          <p:spTgt spid="124"/>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0"/>
                                  </p:stCondLst>
                                  <p:childTnLst>
                                    <p:set>
                                      <p:cBhvr>
                                        <p:cTn id="38" dur="1" fill="hold">
                                          <p:stCondLst>
                                            <p:cond delay="0"/>
                                          </p:stCondLst>
                                        </p:cTn>
                                        <p:tgtEl>
                                          <p:spTgt spid="125"/>
                                        </p:tgtEl>
                                        <p:attrNameLst>
                                          <p:attrName>style.visibility</p:attrName>
                                        </p:attrNameLst>
                                      </p:cBhvr>
                                      <p:to>
                                        <p:strVal val="visible"/>
                                      </p:to>
                                    </p:set>
                                    <p:anim calcmode="lin" valueType="num">
                                      <p:cBhvr additive="base">
                                        <p:cTn id="39" dur="500" fill="hold"/>
                                        <p:tgtEl>
                                          <p:spTgt spid="125"/>
                                        </p:tgtEl>
                                        <p:attrNameLst>
                                          <p:attrName>ppt_x</p:attrName>
                                        </p:attrNameLst>
                                      </p:cBhvr>
                                      <p:tavLst>
                                        <p:tav tm="0">
                                          <p:val>
                                            <p:strVal val="#ppt_x"/>
                                          </p:val>
                                        </p:tav>
                                        <p:tav tm="100000">
                                          <p:val>
                                            <p:strVal val="#ppt_x"/>
                                          </p:val>
                                        </p:tav>
                                      </p:tavLst>
                                    </p:anim>
                                    <p:anim calcmode="lin" valueType="num">
                                      <p:cBhvr additive="base">
                                        <p:cTn id="40" dur="500" fill="hold"/>
                                        <p:tgtEl>
                                          <p:spTgt spid="12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 grpId="0" animBg="1"/>
      <p:bldP spid="71" grpId="0"/>
      <p:bldP spid="119" grpId="0" animBg="1"/>
      <p:bldP spid="120" grpId="0"/>
      <p:bldP spid="124" grpId="0" animBg="1"/>
      <p:bldP spid="125" grpId="0"/>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85C55EC-3CA3-9645-877C-159344534A2A}"/>
              </a:ext>
            </a:extLst>
          </p:cNvPr>
          <p:cNvSpPr>
            <a:spLocks noGrp="1"/>
          </p:cNvSpPr>
          <p:nvPr>
            <p:ph type="title"/>
          </p:nvPr>
        </p:nvSpPr>
        <p:spPr>
          <a:xfrm>
            <a:off x="579960" y="210837"/>
            <a:ext cx="11003870" cy="384048"/>
          </a:xfrm>
        </p:spPr>
        <p:txBody>
          <a:bodyPr/>
          <a:lstStyle/>
          <a:p>
            <a:r>
              <a:rPr lang="en-US" dirty="0"/>
              <a:t>Route Advertisement – 7</a:t>
            </a:r>
          </a:p>
        </p:txBody>
      </p:sp>
      <p:pic>
        <p:nvPicPr>
          <p:cNvPr id="2" name="Picture 1">
            <a:extLst>
              <a:ext uri="{FF2B5EF4-FFF2-40B4-BE49-F238E27FC236}">
                <a16:creationId xmlns:a16="http://schemas.microsoft.com/office/drawing/2014/main" id="{1288A12D-FD4C-4B4A-89BB-57002C23981F}"/>
              </a:ext>
            </a:extLst>
          </p:cNvPr>
          <p:cNvPicPr>
            <a:picLocks noChangeAspect="1"/>
          </p:cNvPicPr>
          <p:nvPr/>
        </p:nvPicPr>
        <p:blipFill>
          <a:blip r:embed="rId2"/>
          <a:stretch>
            <a:fillRect/>
          </a:stretch>
        </p:blipFill>
        <p:spPr>
          <a:xfrm>
            <a:off x="3939042" y="1279278"/>
            <a:ext cx="7137400" cy="4013200"/>
          </a:xfrm>
          <a:prstGeom prst="rect">
            <a:avLst/>
          </a:prstGeom>
        </p:spPr>
      </p:pic>
      <p:grpSp>
        <p:nvGrpSpPr>
          <p:cNvPr id="53" name="Group 52">
            <a:extLst>
              <a:ext uri="{FF2B5EF4-FFF2-40B4-BE49-F238E27FC236}">
                <a16:creationId xmlns:a16="http://schemas.microsoft.com/office/drawing/2014/main" id="{E5332651-ED4C-6A42-A304-39684087D456}"/>
              </a:ext>
            </a:extLst>
          </p:cNvPr>
          <p:cNvGrpSpPr/>
          <p:nvPr/>
        </p:nvGrpSpPr>
        <p:grpSpPr>
          <a:xfrm>
            <a:off x="1834524" y="1974900"/>
            <a:ext cx="540000" cy="540000"/>
            <a:chOff x="7736620" y="7009631"/>
            <a:chExt cx="4501800" cy="4503600"/>
          </a:xfrm>
          <a:solidFill>
            <a:schemeClr val="accent6"/>
          </a:solidFill>
        </p:grpSpPr>
        <p:sp>
          <p:nvSpPr>
            <p:cNvPr id="55" name="Freeform: Shape 1">
              <a:extLst>
                <a:ext uri="{FF2B5EF4-FFF2-40B4-BE49-F238E27FC236}">
                  <a16:creationId xmlns:a16="http://schemas.microsoft.com/office/drawing/2014/main" id="{136CCAB0-B30E-F04F-8497-DF46D25C67A3}"/>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56" name="Freeform: Shape 2">
              <a:extLst>
                <a:ext uri="{FF2B5EF4-FFF2-40B4-BE49-F238E27FC236}">
                  <a16:creationId xmlns:a16="http://schemas.microsoft.com/office/drawing/2014/main" id="{D39D36FA-3BA6-1442-8314-9224741F0914}"/>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59" name="Freeform: Shape 3">
              <a:extLst>
                <a:ext uri="{FF2B5EF4-FFF2-40B4-BE49-F238E27FC236}">
                  <a16:creationId xmlns:a16="http://schemas.microsoft.com/office/drawing/2014/main" id="{1A1A29E8-6AD8-174E-BA75-76A3F70324BE}"/>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62" name="Freeform: Shape 4">
              <a:extLst>
                <a:ext uri="{FF2B5EF4-FFF2-40B4-BE49-F238E27FC236}">
                  <a16:creationId xmlns:a16="http://schemas.microsoft.com/office/drawing/2014/main" id="{9C8A6C6E-8729-8744-BAB6-C043B571E81C}"/>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63" name="Freeform: Shape 5">
              <a:extLst>
                <a:ext uri="{FF2B5EF4-FFF2-40B4-BE49-F238E27FC236}">
                  <a16:creationId xmlns:a16="http://schemas.microsoft.com/office/drawing/2014/main" id="{1D87B3B1-D6EA-6B42-869D-2071087E01A6}"/>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grpSp>
        <p:nvGrpSpPr>
          <p:cNvPr id="69" name="Group 68">
            <a:extLst>
              <a:ext uri="{FF2B5EF4-FFF2-40B4-BE49-F238E27FC236}">
                <a16:creationId xmlns:a16="http://schemas.microsoft.com/office/drawing/2014/main" id="{C475079C-155D-4840-889F-F94A20520439}"/>
              </a:ext>
            </a:extLst>
          </p:cNvPr>
          <p:cNvGrpSpPr/>
          <p:nvPr/>
        </p:nvGrpSpPr>
        <p:grpSpPr>
          <a:xfrm>
            <a:off x="1827491" y="5279414"/>
            <a:ext cx="540000" cy="540000"/>
            <a:chOff x="7736620" y="7009631"/>
            <a:chExt cx="4501800" cy="4503600"/>
          </a:xfrm>
          <a:solidFill>
            <a:schemeClr val="accent4"/>
          </a:solidFill>
        </p:grpSpPr>
        <p:sp>
          <p:nvSpPr>
            <p:cNvPr id="70" name="Freeform: Shape 1">
              <a:extLst>
                <a:ext uri="{FF2B5EF4-FFF2-40B4-BE49-F238E27FC236}">
                  <a16:creationId xmlns:a16="http://schemas.microsoft.com/office/drawing/2014/main" id="{59ACDBC4-0BE8-4C43-AFB7-2BA5A5DFF02B}"/>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71" name="Freeform: Shape 2">
              <a:extLst>
                <a:ext uri="{FF2B5EF4-FFF2-40B4-BE49-F238E27FC236}">
                  <a16:creationId xmlns:a16="http://schemas.microsoft.com/office/drawing/2014/main" id="{89B30CB1-1FD3-9F4C-AE2F-36FE9B21D31D}"/>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72" name="Freeform: Shape 3">
              <a:extLst>
                <a:ext uri="{FF2B5EF4-FFF2-40B4-BE49-F238E27FC236}">
                  <a16:creationId xmlns:a16="http://schemas.microsoft.com/office/drawing/2014/main" id="{594C46F5-BDEC-2948-A307-314A51BF6C92}"/>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73" name="Freeform: Shape 4">
              <a:extLst>
                <a:ext uri="{FF2B5EF4-FFF2-40B4-BE49-F238E27FC236}">
                  <a16:creationId xmlns:a16="http://schemas.microsoft.com/office/drawing/2014/main" id="{9B8DC9ED-57DC-8C4A-882C-2B1AC88872EA}"/>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74" name="Freeform: Shape 5">
              <a:extLst>
                <a:ext uri="{FF2B5EF4-FFF2-40B4-BE49-F238E27FC236}">
                  <a16:creationId xmlns:a16="http://schemas.microsoft.com/office/drawing/2014/main" id="{85F3A922-6645-DE41-B96F-D5C11ED1C5AB}"/>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cxnSp>
        <p:nvCxnSpPr>
          <p:cNvPr id="75" name="Straight Connector 74">
            <a:extLst>
              <a:ext uri="{FF2B5EF4-FFF2-40B4-BE49-F238E27FC236}">
                <a16:creationId xmlns:a16="http://schemas.microsoft.com/office/drawing/2014/main" id="{DA25EE65-D03E-A240-8EB2-D7D632F70E5F}"/>
              </a:ext>
            </a:extLst>
          </p:cNvPr>
          <p:cNvCxnSpPr>
            <a:cxnSpLocks/>
            <a:stCxn id="112" idx="0"/>
            <a:endCxn id="105" idx="2"/>
          </p:cNvCxnSpPr>
          <p:nvPr/>
        </p:nvCxnSpPr>
        <p:spPr bwMode="gray">
          <a:xfrm flipV="1">
            <a:off x="2098621" y="3743572"/>
            <a:ext cx="960" cy="506586"/>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76" name="Rectangle 75">
            <a:extLst>
              <a:ext uri="{FF2B5EF4-FFF2-40B4-BE49-F238E27FC236}">
                <a16:creationId xmlns:a16="http://schemas.microsoft.com/office/drawing/2014/main" id="{54E75DA8-10FD-2C4D-B72C-0FC8A1A4A051}"/>
              </a:ext>
            </a:extLst>
          </p:cNvPr>
          <p:cNvSpPr/>
          <p:nvPr/>
        </p:nvSpPr>
        <p:spPr>
          <a:xfrm>
            <a:off x="91700" y="3858474"/>
            <a:ext cx="2377361" cy="276999"/>
          </a:xfrm>
          <a:prstGeom prst="rect">
            <a:avLst/>
          </a:prstGeom>
        </p:spPr>
        <p:txBody>
          <a:bodyPr wrap="square">
            <a:spAutoFit/>
          </a:bodyPr>
          <a:lstStyle/>
          <a:p>
            <a:r>
              <a:rPr lang="en-US" sz="1200" b="1" dirty="0">
                <a:solidFill>
                  <a:schemeClr val="tx2"/>
                </a:solidFill>
                <a:latin typeface="Metropolis" pitchFamily="2" charset="77"/>
              </a:rPr>
              <a:t>Router Link LS (GENEVE)</a:t>
            </a:r>
            <a:endParaRPr lang="en-GB" sz="1200" dirty="0"/>
          </a:p>
        </p:txBody>
      </p:sp>
      <p:sp>
        <p:nvSpPr>
          <p:cNvPr id="77" name="Rectangle 76">
            <a:extLst>
              <a:ext uri="{FF2B5EF4-FFF2-40B4-BE49-F238E27FC236}">
                <a16:creationId xmlns:a16="http://schemas.microsoft.com/office/drawing/2014/main" id="{32DD5B7B-44AC-7E4E-9522-111E20A613EE}"/>
              </a:ext>
            </a:extLst>
          </p:cNvPr>
          <p:cNvSpPr/>
          <p:nvPr/>
        </p:nvSpPr>
        <p:spPr>
          <a:xfrm>
            <a:off x="1070415" y="2131541"/>
            <a:ext cx="861706" cy="338554"/>
          </a:xfrm>
          <a:prstGeom prst="rect">
            <a:avLst/>
          </a:prstGeom>
        </p:spPr>
        <p:txBody>
          <a:bodyPr wrap="square">
            <a:spAutoFit/>
          </a:bodyPr>
          <a:lstStyle/>
          <a:p>
            <a:r>
              <a:rPr lang="en-US" sz="1600" b="1" dirty="0">
                <a:solidFill>
                  <a:schemeClr val="tx2"/>
                </a:solidFill>
                <a:latin typeface="Metropolis" pitchFamily="2" charset="77"/>
              </a:rPr>
              <a:t>T0 SR</a:t>
            </a:r>
            <a:endParaRPr lang="en-GB" sz="1600" dirty="0"/>
          </a:p>
        </p:txBody>
      </p:sp>
      <p:sp>
        <p:nvSpPr>
          <p:cNvPr id="78" name="Rectangle 77">
            <a:extLst>
              <a:ext uri="{FF2B5EF4-FFF2-40B4-BE49-F238E27FC236}">
                <a16:creationId xmlns:a16="http://schemas.microsoft.com/office/drawing/2014/main" id="{2CBDC392-2DF5-FC45-9BFF-51ED30137BB0}"/>
              </a:ext>
            </a:extLst>
          </p:cNvPr>
          <p:cNvSpPr/>
          <p:nvPr/>
        </p:nvSpPr>
        <p:spPr>
          <a:xfrm>
            <a:off x="1131732" y="5418280"/>
            <a:ext cx="861706" cy="338554"/>
          </a:xfrm>
          <a:prstGeom prst="rect">
            <a:avLst/>
          </a:prstGeom>
        </p:spPr>
        <p:txBody>
          <a:bodyPr wrap="square">
            <a:spAutoFit/>
          </a:bodyPr>
          <a:lstStyle/>
          <a:p>
            <a:r>
              <a:rPr lang="en-US" sz="1600" b="1" dirty="0">
                <a:solidFill>
                  <a:schemeClr val="tx2"/>
                </a:solidFill>
                <a:latin typeface="Metropolis" pitchFamily="2" charset="77"/>
              </a:rPr>
              <a:t>T1 DR</a:t>
            </a:r>
            <a:endParaRPr lang="en-GB" sz="1600" dirty="0"/>
          </a:p>
        </p:txBody>
      </p:sp>
      <p:cxnSp>
        <p:nvCxnSpPr>
          <p:cNvPr id="79" name="Straight Connector 78">
            <a:extLst>
              <a:ext uri="{FF2B5EF4-FFF2-40B4-BE49-F238E27FC236}">
                <a16:creationId xmlns:a16="http://schemas.microsoft.com/office/drawing/2014/main" id="{94D17DC8-9331-814E-93A6-E1AC16839C91}"/>
              </a:ext>
            </a:extLst>
          </p:cNvPr>
          <p:cNvCxnSpPr>
            <a:cxnSpLocks/>
          </p:cNvCxnSpPr>
          <p:nvPr/>
        </p:nvCxnSpPr>
        <p:spPr bwMode="gray">
          <a:xfrm flipH="1">
            <a:off x="1567290" y="5813445"/>
            <a:ext cx="421971" cy="283283"/>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80" name="Straight Connector 79">
            <a:extLst>
              <a:ext uri="{FF2B5EF4-FFF2-40B4-BE49-F238E27FC236}">
                <a16:creationId xmlns:a16="http://schemas.microsoft.com/office/drawing/2014/main" id="{2665E50B-A10F-8144-9EA3-8937F6D973AB}"/>
              </a:ext>
            </a:extLst>
          </p:cNvPr>
          <p:cNvCxnSpPr>
            <a:cxnSpLocks/>
          </p:cNvCxnSpPr>
          <p:nvPr/>
        </p:nvCxnSpPr>
        <p:spPr bwMode="gray">
          <a:xfrm>
            <a:off x="2087893" y="5849764"/>
            <a:ext cx="387" cy="327829"/>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81" name="Straight Connector 80">
            <a:extLst>
              <a:ext uri="{FF2B5EF4-FFF2-40B4-BE49-F238E27FC236}">
                <a16:creationId xmlns:a16="http://schemas.microsoft.com/office/drawing/2014/main" id="{44BA8423-F4ED-3F45-A16C-EBFE5DC97DAE}"/>
              </a:ext>
            </a:extLst>
          </p:cNvPr>
          <p:cNvCxnSpPr>
            <a:cxnSpLocks/>
          </p:cNvCxnSpPr>
          <p:nvPr/>
        </p:nvCxnSpPr>
        <p:spPr bwMode="gray">
          <a:xfrm flipH="1" flipV="1">
            <a:off x="2209671" y="5826466"/>
            <a:ext cx="350368" cy="250847"/>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82" name="Rectangle 81">
            <a:extLst>
              <a:ext uri="{FF2B5EF4-FFF2-40B4-BE49-F238E27FC236}">
                <a16:creationId xmlns:a16="http://schemas.microsoft.com/office/drawing/2014/main" id="{946222A1-576B-044A-9AF7-DFB218ECCD38}"/>
              </a:ext>
            </a:extLst>
          </p:cNvPr>
          <p:cNvSpPr/>
          <p:nvPr/>
        </p:nvSpPr>
        <p:spPr>
          <a:xfrm>
            <a:off x="2404649" y="5604345"/>
            <a:ext cx="968535" cy="461665"/>
          </a:xfrm>
          <a:prstGeom prst="rect">
            <a:avLst/>
          </a:prstGeom>
        </p:spPr>
        <p:txBody>
          <a:bodyPr wrap="none">
            <a:spAutoFit/>
          </a:bodyPr>
          <a:lstStyle/>
          <a:p>
            <a:r>
              <a:rPr lang="en-US" sz="1200" b="1" dirty="0">
                <a:solidFill>
                  <a:schemeClr val="tx2"/>
                </a:solidFill>
                <a:latin typeface="Metropolis" pitchFamily="2" charset="77"/>
              </a:rPr>
              <a:t>Downlinks</a:t>
            </a:r>
          </a:p>
          <a:p>
            <a:r>
              <a:rPr lang="en-US" sz="1200" b="1" dirty="0">
                <a:solidFill>
                  <a:schemeClr val="tx2"/>
                </a:solidFill>
                <a:latin typeface="Metropolis" pitchFamily="2" charset="77"/>
              </a:rPr>
              <a:t>(GENEVE)</a:t>
            </a:r>
            <a:endParaRPr lang="en-GB" sz="1200" dirty="0"/>
          </a:p>
        </p:txBody>
      </p:sp>
      <p:cxnSp>
        <p:nvCxnSpPr>
          <p:cNvPr id="83" name="Straight Connector 82">
            <a:extLst>
              <a:ext uri="{FF2B5EF4-FFF2-40B4-BE49-F238E27FC236}">
                <a16:creationId xmlns:a16="http://schemas.microsoft.com/office/drawing/2014/main" id="{9B71B49F-F6BB-014F-B28D-0663214F731C}"/>
              </a:ext>
            </a:extLst>
          </p:cNvPr>
          <p:cNvCxnSpPr>
            <a:cxnSpLocks/>
          </p:cNvCxnSpPr>
          <p:nvPr/>
        </p:nvCxnSpPr>
        <p:spPr bwMode="gray">
          <a:xfrm flipH="1" flipV="1">
            <a:off x="2080405" y="1357010"/>
            <a:ext cx="968" cy="61789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84" name="Rectangle 83">
            <a:extLst>
              <a:ext uri="{FF2B5EF4-FFF2-40B4-BE49-F238E27FC236}">
                <a16:creationId xmlns:a16="http://schemas.microsoft.com/office/drawing/2014/main" id="{DB5C2EE1-3B07-CD4C-BE0C-E933C89BBB0D}"/>
              </a:ext>
            </a:extLst>
          </p:cNvPr>
          <p:cNvSpPr/>
          <p:nvPr/>
        </p:nvSpPr>
        <p:spPr>
          <a:xfrm>
            <a:off x="533664" y="1512461"/>
            <a:ext cx="1744330" cy="276999"/>
          </a:xfrm>
          <a:prstGeom prst="rect">
            <a:avLst/>
          </a:prstGeom>
        </p:spPr>
        <p:txBody>
          <a:bodyPr wrap="square">
            <a:spAutoFit/>
          </a:bodyPr>
          <a:lstStyle/>
          <a:p>
            <a:r>
              <a:rPr lang="en-US" sz="1200" b="1" dirty="0">
                <a:solidFill>
                  <a:schemeClr val="tx2"/>
                </a:solidFill>
                <a:latin typeface="Metropolis" pitchFamily="2" charset="77"/>
              </a:rPr>
              <a:t>Uplink LS (VLAN)</a:t>
            </a:r>
            <a:endParaRPr lang="en-GB" sz="1200" dirty="0"/>
          </a:p>
        </p:txBody>
      </p:sp>
      <p:grpSp>
        <p:nvGrpSpPr>
          <p:cNvPr id="85" name="Group 84">
            <a:extLst>
              <a:ext uri="{FF2B5EF4-FFF2-40B4-BE49-F238E27FC236}">
                <a16:creationId xmlns:a16="http://schemas.microsoft.com/office/drawing/2014/main" id="{6016ABCE-81BC-374B-8592-5CE1F265D08D}"/>
              </a:ext>
            </a:extLst>
          </p:cNvPr>
          <p:cNvGrpSpPr/>
          <p:nvPr/>
        </p:nvGrpSpPr>
        <p:grpSpPr>
          <a:xfrm>
            <a:off x="1865237" y="926673"/>
            <a:ext cx="430337" cy="430337"/>
            <a:chOff x="7736620" y="7009631"/>
            <a:chExt cx="4501800" cy="4503600"/>
          </a:xfrm>
          <a:solidFill>
            <a:schemeClr val="tx1"/>
          </a:solidFill>
        </p:grpSpPr>
        <p:sp>
          <p:nvSpPr>
            <p:cNvPr id="86" name="Freeform: Shape 1">
              <a:extLst>
                <a:ext uri="{FF2B5EF4-FFF2-40B4-BE49-F238E27FC236}">
                  <a16:creationId xmlns:a16="http://schemas.microsoft.com/office/drawing/2014/main" id="{2332AE94-F97C-2943-AE79-C15D2786E621}"/>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87" name="Freeform: Shape 2">
              <a:extLst>
                <a:ext uri="{FF2B5EF4-FFF2-40B4-BE49-F238E27FC236}">
                  <a16:creationId xmlns:a16="http://schemas.microsoft.com/office/drawing/2014/main" id="{A820EB13-C81E-2647-8675-9ED74081ED6A}"/>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88" name="Freeform: Shape 3">
              <a:extLst>
                <a:ext uri="{FF2B5EF4-FFF2-40B4-BE49-F238E27FC236}">
                  <a16:creationId xmlns:a16="http://schemas.microsoft.com/office/drawing/2014/main" id="{1DD9AB93-42D4-E24C-8974-8CBAF134D871}"/>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89" name="Freeform: Shape 4">
              <a:extLst>
                <a:ext uri="{FF2B5EF4-FFF2-40B4-BE49-F238E27FC236}">
                  <a16:creationId xmlns:a16="http://schemas.microsoft.com/office/drawing/2014/main" id="{EF1E5192-9A61-8342-882B-4A6CDEAC520C}"/>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90" name="Freeform: Shape 5">
              <a:extLst>
                <a:ext uri="{FF2B5EF4-FFF2-40B4-BE49-F238E27FC236}">
                  <a16:creationId xmlns:a16="http://schemas.microsoft.com/office/drawing/2014/main" id="{754E82A7-C3E7-EA49-8605-BD462653F436}"/>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91" name="Rectangle 90">
            <a:extLst>
              <a:ext uri="{FF2B5EF4-FFF2-40B4-BE49-F238E27FC236}">
                <a16:creationId xmlns:a16="http://schemas.microsoft.com/office/drawing/2014/main" id="{A24BBD17-6066-2B42-889E-45062B9C08C1}"/>
              </a:ext>
            </a:extLst>
          </p:cNvPr>
          <p:cNvSpPr/>
          <p:nvPr/>
        </p:nvSpPr>
        <p:spPr>
          <a:xfrm>
            <a:off x="1057357" y="817613"/>
            <a:ext cx="817975" cy="461665"/>
          </a:xfrm>
          <a:prstGeom prst="rect">
            <a:avLst/>
          </a:prstGeom>
        </p:spPr>
        <p:txBody>
          <a:bodyPr wrap="square">
            <a:spAutoFit/>
          </a:bodyPr>
          <a:lstStyle/>
          <a:p>
            <a:r>
              <a:rPr lang="en-US" sz="1200" b="1" dirty="0">
                <a:solidFill>
                  <a:schemeClr val="tx2"/>
                </a:solidFill>
                <a:latin typeface="Metropolis" pitchFamily="2" charset="77"/>
              </a:rPr>
              <a:t>Physical Router</a:t>
            </a:r>
            <a:endParaRPr lang="en-GB" sz="1200" dirty="0"/>
          </a:p>
        </p:txBody>
      </p:sp>
      <p:cxnSp>
        <p:nvCxnSpPr>
          <p:cNvPr id="92" name="Straight Connector 91">
            <a:extLst>
              <a:ext uri="{FF2B5EF4-FFF2-40B4-BE49-F238E27FC236}">
                <a16:creationId xmlns:a16="http://schemas.microsoft.com/office/drawing/2014/main" id="{2FCC437D-5FC0-DD40-BD69-B6715A2AB923}"/>
              </a:ext>
            </a:extLst>
          </p:cNvPr>
          <p:cNvCxnSpPr>
            <a:cxnSpLocks/>
          </p:cNvCxnSpPr>
          <p:nvPr/>
        </p:nvCxnSpPr>
        <p:spPr bwMode="gray">
          <a:xfrm flipH="1" flipV="1">
            <a:off x="2367636" y="3469868"/>
            <a:ext cx="1192722" cy="3704"/>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93" name="Rectangle 92">
            <a:extLst>
              <a:ext uri="{FF2B5EF4-FFF2-40B4-BE49-F238E27FC236}">
                <a16:creationId xmlns:a16="http://schemas.microsoft.com/office/drawing/2014/main" id="{81A82B7F-76D1-CD42-89E5-86F943BD9D20}"/>
              </a:ext>
            </a:extLst>
          </p:cNvPr>
          <p:cNvSpPr/>
          <p:nvPr/>
        </p:nvSpPr>
        <p:spPr>
          <a:xfrm>
            <a:off x="2388346" y="3445095"/>
            <a:ext cx="968535" cy="461665"/>
          </a:xfrm>
          <a:prstGeom prst="rect">
            <a:avLst/>
          </a:prstGeom>
        </p:spPr>
        <p:txBody>
          <a:bodyPr wrap="none">
            <a:spAutoFit/>
          </a:bodyPr>
          <a:lstStyle/>
          <a:p>
            <a:r>
              <a:rPr lang="en-US" sz="1200" b="1" dirty="0">
                <a:solidFill>
                  <a:schemeClr val="tx2"/>
                </a:solidFill>
                <a:latin typeface="Metropolis" pitchFamily="2" charset="77"/>
              </a:rPr>
              <a:t>Downlink</a:t>
            </a:r>
          </a:p>
          <a:p>
            <a:r>
              <a:rPr lang="en-US" sz="1200" b="1" dirty="0">
                <a:solidFill>
                  <a:schemeClr val="tx2"/>
                </a:solidFill>
                <a:latin typeface="Metropolis" pitchFamily="2" charset="77"/>
              </a:rPr>
              <a:t>(GENEVE)</a:t>
            </a:r>
            <a:endParaRPr lang="en-GB" sz="1200" dirty="0"/>
          </a:p>
        </p:txBody>
      </p:sp>
      <p:sp>
        <p:nvSpPr>
          <p:cNvPr id="94" name="Rectangle 93">
            <a:extLst>
              <a:ext uri="{FF2B5EF4-FFF2-40B4-BE49-F238E27FC236}">
                <a16:creationId xmlns:a16="http://schemas.microsoft.com/office/drawing/2014/main" id="{FA854B57-1019-DB4B-9AB5-97A9E033E2A0}"/>
              </a:ext>
            </a:extLst>
          </p:cNvPr>
          <p:cNvSpPr/>
          <p:nvPr/>
        </p:nvSpPr>
        <p:spPr>
          <a:xfrm>
            <a:off x="797174" y="1823269"/>
            <a:ext cx="1417653" cy="261610"/>
          </a:xfrm>
          <a:prstGeom prst="rect">
            <a:avLst/>
          </a:prstGeom>
        </p:spPr>
        <p:txBody>
          <a:bodyPr wrap="square">
            <a:spAutoFit/>
          </a:bodyPr>
          <a:lstStyle/>
          <a:p>
            <a:r>
              <a:rPr lang="en-US" sz="1100" b="1" dirty="0">
                <a:solidFill>
                  <a:schemeClr val="tx2"/>
                </a:solidFill>
                <a:latin typeface="Metropolis" pitchFamily="2" charset="77"/>
              </a:rPr>
              <a:t>10.190.4.101 /24</a:t>
            </a:r>
            <a:endParaRPr lang="en-GB" sz="1100" dirty="0"/>
          </a:p>
        </p:txBody>
      </p:sp>
      <p:sp>
        <p:nvSpPr>
          <p:cNvPr id="95" name="Rectangle 94">
            <a:extLst>
              <a:ext uri="{FF2B5EF4-FFF2-40B4-BE49-F238E27FC236}">
                <a16:creationId xmlns:a16="http://schemas.microsoft.com/office/drawing/2014/main" id="{82F46852-CC8E-0148-ACCA-83932A1B33A0}"/>
              </a:ext>
            </a:extLst>
          </p:cNvPr>
          <p:cNvSpPr/>
          <p:nvPr/>
        </p:nvSpPr>
        <p:spPr>
          <a:xfrm>
            <a:off x="957014" y="1255809"/>
            <a:ext cx="1417653" cy="261610"/>
          </a:xfrm>
          <a:prstGeom prst="rect">
            <a:avLst/>
          </a:prstGeom>
        </p:spPr>
        <p:txBody>
          <a:bodyPr wrap="square">
            <a:spAutoFit/>
          </a:bodyPr>
          <a:lstStyle/>
          <a:p>
            <a:r>
              <a:rPr lang="en-US" sz="1100" b="1" dirty="0">
                <a:solidFill>
                  <a:schemeClr val="tx2"/>
                </a:solidFill>
                <a:latin typeface="Metropolis" pitchFamily="2" charset="77"/>
              </a:rPr>
              <a:t>10.190.4.1 /24</a:t>
            </a:r>
            <a:endParaRPr lang="en-GB" sz="1100" dirty="0"/>
          </a:p>
        </p:txBody>
      </p:sp>
      <p:sp>
        <p:nvSpPr>
          <p:cNvPr id="96" name="Rectangle 95">
            <a:extLst>
              <a:ext uri="{FF2B5EF4-FFF2-40B4-BE49-F238E27FC236}">
                <a16:creationId xmlns:a16="http://schemas.microsoft.com/office/drawing/2014/main" id="{CA8AE9B3-4B9F-F349-9F17-21DA1C3E9F25}"/>
              </a:ext>
            </a:extLst>
          </p:cNvPr>
          <p:cNvSpPr/>
          <p:nvPr/>
        </p:nvSpPr>
        <p:spPr>
          <a:xfrm>
            <a:off x="848247" y="3653792"/>
            <a:ext cx="1417653" cy="261610"/>
          </a:xfrm>
          <a:prstGeom prst="rect">
            <a:avLst/>
          </a:prstGeom>
        </p:spPr>
        <p:txBody>
          <a:bodyPr wrap="square">
            <a:spAutoFit/>
          </a:bodyPr>
          <a:lstStyle/>
          <a:p>
            <a:r>
              <a:rPr lang="en-US" sz="1100" b="1" dirty="0">
                <a:solidFill>
                  <a:schemeClr val="tx2"/>
                </a:solidFill>
                <a:latin typeface="Metropolis" pitchFamily="2" charset="77"/>
              </a:rPr>
              <a:t>100.64.112.0 /31</a:t>
            </a:r>
            <a:endParaRPr lang="en-GB" sz="1100" dirty="0"/>
          </a:p>
        </p:txBody>
      </p:sp>
      <p:sp>
        <p:nvSpPr>
          <p:cNvPr id="97" name="Rectangle 96">
            <a:extLst>
              <a:ext uri="{FF2B5EF4-FFF2-40B4-BE49-F238E27FC236}">
                <a16:creationId xmlns:a16="http://schemas.microsoft.com/office/drawing/2014/main" id="{0467565F-BF13-6B41-A5B0-C968722108BE}"/>
              </a:ext>
            </a:extLst>
          </p:cNvPr>
          <p:cNvSpPr/>
          <p:nvPr/>
        </p:nvSpPr>
        <p:spPr>
          <a:xfrm>
            <a:off x="885518" y="4070055"/>
            <a:ext cx="1417653" cy="261610"/>
          </a:xfrm>
          <a:prstGeom prst="rect">
            <a:avLst/>
          </a:prstGeom>
        </p:spPr>
        <p:txBody>
          <a:bodyPr wrap="square">
            <a:spAutoFit/>
          </a:bodyPr>
          <a:lstStyle/>
          <a:p>
            <a:r>
              <a:rPr lang="en-US" sz="1100" b="1" dirty="0">
                <a:solidFill>
                  <a:schemeClr val="tx2"/>
                </a:solidFill>
                <a:latin typeface="Metropolis" pitchFamily="2" charset="77"/>
              </a:rPr>
              <a:t>100.64.112.1 /31</a:t>
            </a:r>
            <a:endParaRPr lang="en-GB" sz="1100" dirty="0"/>
          </a:p>
        </p:txBody>
      </p:sp>
      <p:sp>
        <p:nvSpPr>
          <p:cNvPr id="98" name="Rectangle 97">
            <a:extLst>
              <a:ext uri="{FF2B5EF4-FFF2-40B4-BE49-F238E27FC236}">
                <a16:creationId xmlns:a16="http://schemas.microsoft.com/office/drawing/2014/main" id="{29C03262-DB83-D64F-968B-A07105BD714D}"/>
              </a:ext>
            </a:extLst>
          </p:cNvPr>
          <p:cNvSpPr/>
          <p:nvPr/>
        </p:nvSpPr>
        <p:spPr>
          <a:xfrm>
            <a:off x="691475" y="6058182"/>
            <a:ext cx="1008336" cy="261610"/>
          </a:xfrm>
          <a:prstGeom prst="rect">
            <a:avLst/>
          </a:prstGeom>
        </p:spPr>
        <p:txBody>
          <a:bodyPr wrap="square">
            <a:spAutoFit/>
          </a:bodyPr>
          <a:lstStyle/>
          <a:p>
            <a:r>
              <a:rPr lang="en-US" sz="1100" b="1" dirty="0">
                <a:solidFill>
                  <a:schemeClr val="tx2"/>
                </a:solidFill>
                <a:latin typeface="Metropolis" pitchFamily="2" charset="77"/>
              </a:rPr>
              <a:t>10.0.1.1 /24</a:t>
            </a:r>
            <a:endParaRPr lang="en-GB" sz="1100" dirty="0"/>
          </a:p>
        </p:txBody>
      </p:sp>
      <p:sp>
        <p:nvSpPr>
          <p:cNvPr id="99" name="Rectangle 98">
            <a:extLst>
              <a:ext uri="{FF2B5EF4-FFF2-40B4-BE49-F238E27FC236}">
                <a16:creationId xmlns:a16="http://schemas.microsoft.com/office/drawing/2014/main" id="{60FE87E2-7B27-6040-AA7E-E39AFBAD4943}"/>
              </a:ext>
            </a:extLst>
          </p:cNvPr>
          <p:cNvSpPr/>
          <p:nvPr/>
        </p:nvSpPr>
        <p:spPr>
          <a:xfrm>
            <a:off x="1583725" y="6198073"/>
            <a:ext cx="1008336" cy="261610"/>
          </a:xfrm>
          <a:prstGeom prst="rect">
            <a:avLst/>
          </a:prstGeom>
        </p:spPr>
        <p:txBody>
          <a:bodyPr wrap="square">
            <a:spAutoFit/>
          </a:bodyPr>
          <a:lstStyle/>
          <a:p>
            <a:r>
              <a:rPr lang="en-US" sz="1100" b="1" dirty="0">
                <a:solidFill>
                  <a:schemeClr val="tx2"/>
                </a:solidFill>
                <a:latin typeface="Metropolis" pitchFamily="2" charset="77"/>
              </a:rPr>
              <a:t>10.0.2.1 /24</a:t>
            </a:r>
            <a:endParaRPr lang="en-GB" sz="1100" dirty="0"/>
          </a:p>
        </p:txBody>
      </p:sp>
      <p:sp>
        <p:nvSpPr>
          <p:cNvPr id="100" name="Rectangle 99">
            <a:extLst>
              <a:ext uri="{FF2B5EF4-FFF2-40B4-BE49-F238E27FC236}">
                <a16:creationId xmlns:a16="http://schemas.microsoft.com/office/drawing/2014/main" id="{702E4877-665D-D84F-B0D4-CD5117DE178F}"/>
              </a:ext>
            </a:extLst>
          </p:cNvPr>
          <p:cNvSpPr/>
          <p:nvPr/>
        </p:nvSpPr>
        <p:spPr>
          <a:xfrm>
            <a:off x="2438648" y="6091213"/>
            <a:ext cx="1008336" cy="261610"/>
          </a:xfrm>
          <a:prstGeom prst="rect">
            <a:avLst/>
          </a:prstGeom>
        </p:spPr>
        <p:txBody>
          <a:bodyPr wrap="square">
            <a:spAutoFit/>
          </a:bodyPr>
          <a:lstStyle/>
          <a:p>
            <a:r>
              <a:rPr lang="en-US" sz="1100" b="1" dirty="0">
                <a:solidFill>
                  <a:schemeClr val="tx2"/>
                </a:solidFill>
                <a:latin typeface="Metropolis" pitchFamily="2" charset="77"/>
              </a:rPr>
              <a:t>10.0.3.1 /24</a:t>
            </a:r>
            <a:endParaRPr lang="en-GB" sz="1100" dirty="0"/>
          </a:p>
        </p:txBody>
      </p:sp>
      <p:sp>
        <p:nvSpPr>
          <p:cNvPr id="101" name="Rectangle 100">
            <a:extLst>
              <a:ext uri="{FF2B5EF4-FFF2-40B4-BE49-F238E27FC236}">
                <a16:creationId xmlns:a16="http://schemas.microsoft.com/office/drawing/2014/main" id="{7FC57166-E804-734B-9755-D43443D07C6E}"/>
              </a:ext>
            </a:extLst>
          </p:cNvPr>
          <p:cNvSpPr/>
          <p:nvPr/>
        </p:nvSpPr>
        <p:spPr>
          <a:xfrm>
            <a:off x="2324684" y="3222271"/>
            <a:ext cx="1235674" cy="261610"/>
          </a:xfrm>
          <a:prstGeom prst="rect">
            <a:avLst/>
          </a:prstGeom>
        </p:spPr>
        <p:txBody>
          <a:bodyPr wrap="square">
            <a:spAutoFit/>
          </a:bodyPr>
          <a:lstStyle/>
          <a:p>
            <a:r>
              <a:rPr lang="en-US" sz="1100" b="1" dirty="0">
                <a:solidFill>
                  <a:schemeClr val="tx2"/>
                </a:solidFill>
                <a:latin typeface="Metropolis" pitchFamily="2" charset="77"/>
              </a:rPr>
              <a:t>172.16.10.1 /24</a:t>
            </a:r>
            <a:endParaRPr lang="en-GB" sz="1100" dirty="0"/>
          </a:p>
        </p:txBody>
      </p:sp>
      <p:sp>
        <p:nvSpPr>
          <p:cNvPr id="102" name="Freeform 101">
            <a:extLst>
              <a:ext uri="{FF2B5EF4-FFF2-40B4-BE49-F238E27FC236}">
                <a16:creationId xmlns:a16="http://schemas.microsoft.com/office/drawing/2014/main" id="{32B89848-8934-D44B-93E9-ABD45BBDE549}"/>
              </a:ext>
            </a:extLst>
          </p:cNvPr>
          <p:cNvSpPr/>
          <p:nvPr/>
        </p:nvSpPr>
        <p:spPr>
          <a:xfrm flipH="1">
            <a:off x="2353384" y="1340257"/>
            <a:ext cx="65943" cy="555942"/>
          </a:xfrm>
          <a:custGeom>
            <a:avLst/>
            <a:gdLst>
              <a:gd name="connsiteX0" fmla="*/ 2587 w 2587"/>
              <a:gd name="connsiteY0" fmla="*/ 726141 h 726141"/>
              <a:gd name="connsiteX1" fmla="*/ 2587 w 2587"/>
              <a:gd name="connsiteY1" fmla="*/ 0 h 726141"/>
            </a:gdLst>
            <a:ahLst/>
            <a:cxnLst>
              <a:cxn ang="0">
                <a:pos x="connsiteX0" y="connsiteY0"/>
              </a:cxn>
              <a:cxn ang="0">
                <a:pos x="connsiteX1" y="connsiteY1"/>
              </a:cxn>
            </a:cxnLst>
            <a:rect l="l" t="t" r="r" b="b"/>
            <a:pathLst>
              <a:path w="2587" h="726141">
                <a:moveTo>
                  <a:pt x="2587" y="726141"/>
                </a:moveTo>
                <a:cubicBezTo>
                  <a:pt x="346" y="425823"/>
                  <a:pt x="-1895" y="125506"/>
                  <a:pt x="2587" y="0"/>
                </a:cubicBezTo>
              </a:path>
            </a:pathLst>
          </a:custGeom>
          <a:noFill/>
          <a:ln w="38100">
            <a:solidFill>
              <a:srgbClr val="820024"/>
            </a:solidFill>
            <a:headEnd type="stealth" w="lg" len="lg"/>
            <a:tailEnd type="stealth"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03" name="Rectangle 102">
            <a:extLst>
              <a:ext uri="{FF2B5EF4-FFF2-40B4-BE49-F238E27FC236}">
                <a16:creationId xmlns:a16="http://schemas.microsoft.com/office/drawing/2014/main" id="{81CA8978-E928-B24F-B153-AFB3B4D44492}"/>
              </a:ext>
            </a:extLst>
          </p:cNvPr>
          <p:cNvSpPr/>
          <p:nvPr/>
        </p:nvSpPr>
        <p:spPr>
          <a:xfrm>
            <a:off x="2555027" y="1440218"/>
            <a:ext cx="861706" cy="307777"/>
          </a:xfrm>
          <a:prstGeom prst="rect">
            <a:avLst/>
          </a:prstGeom>
        </p:spPr>
        <p:txBody>
          <a:bodyPr wrap="square">
            <a:spAutoFit/>
          </a:bodyPr>
          <a:lstStyle/>
          <a:p>
            <a:r>
              <a:rPr lang="en-US" sz="1400" b="1" dirty="0" err="1">
                <a:solidFill>
                  <a:schemeClr val="tx2"/>
                </a:solidFill>
                <a:latin typeface="Metropolis" pitchFamily="2" charset="77"/>
              </a:rPr>
              <a:t>eBGP</a:t>
            </a:r>
            <a:endParaRPr lang="en-GB" sz="1400" dirty="0"/>
          </a:p>
        </p:txBody>
      </p:sp>
      <p:grpSp>
        <p:nvGrpSpPr>
          <p:cNvPr id="104" name="Group 103">
            <a:extLst>
              <a:ext uri="{FF2B5EF4-FFF2-40B4-BE49-F238E27FC236}">
                <a16:creationId xmlns:a16="http://schemas.microsoft.com/office/drawing/2014/main" id="{7FF5178E-844B-1049-92AD-1A291A47027A}"/>
              </a:ext>
            </a:extLst>
          </p:cNvPr>
          <p:cNvGrpSpPr/>
          <p:nvPr/>
        </p:nvGrpSpPr>
        <p:grpSpPr>
          <a:xfrm>
            <a:off x="1829581" y="3203572"/>
            <a:ext cx="540000" cy="540000"/>
            <a:chOff x="7736620" y="7009631"/>
            <a:chExt cx="4501800" cy="4503600"/>
          </a:xfrm>
          <a:solidFill>
            <a:schemeClr val="accent6"/>
          </a:solidFill>
        </p:grpSpPr>
        <p:sp>
          <p:nvSpPr>
            <p:cNvPr id="105" name="Freeform: Shape 1">
              <a:extLst>
                <a:ext uri="{FF2B5EF4-FFF2-40B4-BE49-F238E27FC236}">
                  <a16:creationId xmlns:a16="http://schemas.microsoft.com/office/drawing/2014/main" id="{7665B3F5-E03E-FA42-97A2-EE09AD4D8DB5}"/>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6" name="Freeform: Shape 2">
              <a:extLst>
                <a:ext uri="{FF2B5EF4-FFF2-40B4-BE49-F238E27FC236}">
                  <a16:creationId xmlns:a16="http://schemas.microsoft.com/office/drawing/2014/main" id="{AC8B423E-1618-5442-9142-864B4AD0A166}"/>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7" name="Freeform: Shape 3">
              <a:extLst>
                <a:ext uri="{FF2B5EF4-FFF2-40B4-BE49-F238E27FC236}">
                  <a16:creationId xmlns:a16="http://schemas.microsoft.com/office/drawing/2014/main" id="{71096F66-674D-0F4D-8C88-5A058BF12B5B}"/>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8" name="Freeform: Shape 4">
              <a:extLst>
                <a:ext uri="{FF2B5EF4-FFF2-40B4-BE49-F238E27FC236}">
                  <a16:creationId xmlns:a16="http://schemas.microsoft.com/office/drawing/2014/main" id="{81047465-EAD0-844E-8768-1F23CEEFC202}"/>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9" name="Freeform: Shape 5">
              <a:extLst>
                <a:ext uri="{FF2B5EF4-FFF2-40B4-BE49-F238E27FC236}">
                  <a16:creationId xmlns:a16="http://schemas.microsoft.com/office/drawing/2014/main" id="{16BE4281-BF01-4A4F-BC12-E5B1CE844724}"/>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cxnSp>
        <p:nvCxnSpPr>
          <p:cNvPr id="110" name="Straight Connector 109">
            <a:extLst>
              <a:ext uri="{FF2B5EF4-FFF2-40B4-BE49-F238E27FC236}">
                <a16:creationId xmlns:a16="http://schemas.microsoft.com/office/drawing/2014/main" id="{D47AF5A2-6EEB-2A47-9A58-AE5A35EAFA33}"/>
              </a:ext>
            </a:extLst>
          </p:cNvPr>
          <p:cNvCxnSpPr>
            <a:cxnSpLocks/>
            <a:stCxn id="105" idx="0"/>
            <a:endCxn id="55" idx="2"/>
          </p:cNvCxnSpPr>
          <p:nvPr/>
        </p:nvCxnSpPr>
        <p:spPr bwMode="gray">
          <a:xfrm flipV="1">
            <a:off x="2099581" y="2514900"/>
            <a:ext cx="4943" cy="688672"/>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111" name="Group 110">
            <a:extLst>
              <a:ext uri="{FF2B5EF4-FFF2-40B4-BE49-F238E27FC236}">
                <a16:creationId xmlns:a16="http://schemas.microsoft.com/office/drawing/2014/main" id="{E942A3F7-CBB4-6742-BBBE-3938E062F917}"/>
              </a:ext>
            </a:extLst>
          </p:cNvPr>
          <p:cNvGrpSpPr/>
          <p:nvPr/>
        </p:nvGrpSpPr>
        <p:grpSpPr>
          <a:xfrm>
            <a:off x="1828621" y="4250158"/>
            <a:ext cx="540000" cy="540000"/>
            <a:chOff x="7736620" y="7009631"/>
            <a:chExt cx="4501800" cy="4503600"/>
          </a:xfrm>
          <a:solidFill>
            <a:schemeClr val="accent4"/>
          </a:solidFill>
        </p:grpSpPr>
        <p:sp>
          <p:nvSpPr>
            <p:cNvPr id="112" name="Freeform: Shape 1">
              <a:extLst>
                <a:ext uri="{FF2B5EF4-FFF2-40B4-BE49-F238E27FC236}">
                  <a16:creationId xmlns:a16="http://schemas.microsoft.com/office/drawing/2014/main" id="{821016B7-ECE0-0D45-A7A7-0DBFF8F8B86F}"/>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13" name="Freeform: Shape 2">
              <a:extLst>
                <a:ext uri="{FF2B5EF4-FFF2-40B4-BE49-F238E27FC236}">
                  <a16:creationId xmlns:a16="http://schemas.microsoft.com/office/drawing/2014/main" id="{0D804EBE-475F-7842-A8B8-1166D82624A7}"/>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14" name="Freeform: Shape 3">
              <a:extLst>
                <a:ext uri="{FF2B5EF4-FFF2-40B4-BE49-F238E27FC236}">
                  <a16:creationId xmlns:a16="http://schemas.microsoft.com/office/drawing/2014/main" id="{E1526FB7-A087-DA4C-9289-13DA59F2803F}"/>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15" name="Freeform: Shape 4">
              <a:extLst>
                <a:ext uri="{FF2B5EF4-FFF2-40B4-BE49-F238E27FC236}">
                  <a16:creationId xmlns:a16="http://schemas.microsoft.com/office/drawing/2014/main" id="{880348E3-59B8-DA4C-83DE-92E6F6EBF66A}"/>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16" name="Freeform: Shape 5">
              <a:extLst>
                <a:ext uri="{FF2B5EF4-FFF2-40B4-BE49-F238E27FC236}">
                  <a16:creationId xmlns:a16="http://schemas.microsoft.com/office/drawing/2014/main" id="{7688E9CF-6D44-FB41-9546-9FAB80D6FD8A}"/>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cxnSp>
        <p:nvCxnSpPr>
          <p:cNvPr id="117" name="Straight Connector 116">
            <a:extLst>
              <a:ext uri="{FF2B5EF4-FFF2-40B4-BE49-F238E27FC236}">
                <a16:creationId xmlns:a16="http://schemas.microsoft.com/office/drawing/2014/main" id="{7BBE82E9-B99A-D94F-B8DF-0F0048E483CA}"/>
              </a:ext>
            </a:extLst>
          </p:cNvPr>
          <p:cNvCxnSpPr>
            <a:cxnSpLocks/>
            <a:stCxn id="70" idx="0"/>
            <a:endCxn id="112" idx="2"/>
          </p:cNvCxnSpPr>
          <p:nvPr/>
        </p:nvCxnSpPr>
        <p:spPr bwMode="gray">
          <a:xfrm flipV="1">
            <a:off x="2097491" y="4790158"/>
            <a:ext cx="1130" cy="489256"/>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18" name="Rectangle 117">
            <a:extLst>
              <a:ext uri="{FF2B5EF4-FFF2-40B4-BE49-F238E27FC236}">
                <a16:creationId xmlns:a16="http://schemas.microsoft.com/office/drawing/2014/main" id="{A02058CE-77DA-B146-810B-9518C7F63BCC}"/>
              </a:ext>
            </a:extLst>
          </p:cNvPr>
          <p:cNvSpPr/>
          <p:nvPr/>
        </p:nvSpPr>
        <p:spPr>
          <a:xfrm>
            <a:off x="1059579" y="3313961"/>
            <a:ext cx="861706" cy="338554"/>
          </a:xfrm>
          <a:prstGeom prst="rect">
            <a:avLst/>
          </a:prstGeom>
        </p:spPr>
        <p:txBody>
          <a:bodyPr wrap="square">
            <a:spAutoFit/>
          </a:bodyPr>
          <a:lstStyle/>
          <a:p>
            <a:r>
              <a:rPr lang="en-US" sz="1600" b="1" dirty="0">
                <a:solidFill>
                  <a:schemeClr val="tx2"/>
                </a:solidFill>
                <a:latin typeface="Metropolis" pitchFamily="2" charset="77"/>
              </a:rPr>
              <a:t>T0 DR</a:t>
            </a:r>
            <a:endParaRPr lang="en-GB" sz="1600" dirty="0"/>
          </a:p>
        </p:txBody>
      </p:sp>
      <p:sp>
        <p:nvSpPr>
          <p:cNvPr id="119" name="Rectangle 118">
            <a:extLst>
              <a:ext uri="{FF2B5EF4-FFF2-40B4-BE49-F238E27FC236}">
                <a16:creationId xmlns:a16="http://schemas.microsoft.com/office/drawing/2014/main" id="{81CE0173-4002-9547-9086-F36D6643754D}"/>
              </a:ext>
            </a:extLst>
          </p:cNvPr>
          <p:cNvSpPr/>
          <p:nvPr/>
        </p:nvSpPr>
        <p:spPr>
          <a:xfrm>
            <a:off x="147622" y="2659266"/>
            <a:ext cx="3321529" cy="276999"/>
          </a:xfrm>
          <a:prstGeom prst="rect">
            <a:avLst/>
          </a:prstGeom>
        </p:spPr>
        <p:txBody>
          <a:bodyPr wrap="square">
            <a:spAutoFit/>
          </a:bodyPr>
          <a:lstStyle/>
          <a:p>
            <a:r>
              <a:rPr lang="en-US" sz="1200" b="1" dirty="0">
                <a:solidFill>
                  <a:schemeClr val="tx2"/>
                </a:solidFill>
                <a:latin typeface="Metropolis" pitchFamily="2" charset="77"/>
              </a:rPr>
              <a:t>Intra Transit Tier Link LS (GENEVE)</a:t>
            </a:r>
            <a:endParaRPr lang="en-GB" sz="1200" dirty="0"/>
          </a:p>
        </p:txBody>
      </p:sp>
      <p:sp>
        <p:nvSpPr>
          <p:cNvPr id="120" name="Rectangle 119">
            <a:extLst>
              <a:ext uri="{FF2B5EF4-FFF2-40B4-BE49-F238E27FC236}">
                <a16:creationId xmlns:a16="http://schemas.microsoft.com/office/drawing/2014/main" id="{E30326F6-5E3F-F643-9673-3FA6B5C5B898}"/>
              </a:ext>
            </a:extLst>
          </p:cNvPr>
          <p:cNvSpPr/>
          <p:nvPr/>
        </p:nvSpPr>
        <p:spPr>
          <a:xfrm>
            <a:off x="826243" y="2450525"/>
            <a:ext cx="1417653" cy="261610"/>
          </a:xfrm>
          <a:prstGeom prst="rect">
            <a:avLst/>
          </a:prstGeom>
        </p:spPr>
        <p:txBody>
          <a:bodyPr wrap="square">
            <a:spAutoFit/>
          </a:bodyPr>
          <a:lstStyle/>
          <a:p>
            <a:r>
              <a:rPr lang="en-US" sz="1100" b="1" dirty="0">
                <a:solidFill>
                  <a:schemeClr val="tx2"/>
                </a:solidFill>
                <a:latin typeface="Metropolis" pitchFamily="2" charset="77"/>
              </a:rPr>
              <a:t>169.254.0.2 /28</a:t>
            </a:r>
            <a:endParaRPr lang="en-GB" sz="1100" dirty="0"/>
          </a:p>
        </p:txBody>
      </p:sp>
      <p:sp>
        <p:nvSpPr>
          <p:cNvPr id="121" name="Rectangle 120">
            <a:extLst>
              <a:ext uri="{FF2B5EF4-FFF2-40B4-BE49-F238E27FC236}">
                <a16:creationId xmlns:a16="http://schemas.microsoft.com/office/drawing/2014/main" id="{696E480E-3E31-9349-B18C-D1F73C8F858C}"/>
              </a:ext>
            </a:extLst>
          </p:cNvPr>
          <p:cNvSpPr/>
          <p:nvPr/>
        </p:nvSpPr>
        <p:spPr>
          <a:xfrm>
            <a:off x="803748" y="3054367"/>
            <a:ext cx="1417653" cy="261610"/>
          </a:xfrm>
          <a:prstGeom prst="rect">
            <a:avLst/>
          </a:prstGeom>
        </p:spPr>
        <p:txBody>
          <a:bodyPr wrap="square">
            <a:spAutoFit/>
          </a:bodyPr>
          <a:lstStyle/>
          <a:p>
            <a:r>
              <a:rPr lang="en-US" sz="1100" b="1" dirty="0">
                <a:solidFill>
                  <a:schemeClr val="tx2"/>
                </a:solidFill>
                <a:latin typeface="Metropolis" pitchFamily="2" charset="77"/>
              </a:rPr>
              <a:t>169.254.0.1 /28</a:t>
            </a:r>
            <a:endParaRPr lang="en-GB" sz="1100" dirty="0"/>
          </a:p>
        </p:txBody>
      </p:sp>
      <p:sp>
        <p:nvSpPr>
          <p:cNvPr id="122" name="Rectangle 121">
            <a:extLst>
              <a:ext uri="{FF2B5EF4-FFF2-40B4-BE49-F238E27FC236}">
                <a16:creationId xmlns:a16="http://schemas.microsoft.com/office/drawing/2014/main" id="{010D11AB-67ED-0B43-9EF8-627DE0A46628}"/>
              </a:ext>
            </a:extLst>
          </p:cNvPr>
          <p:cNvSpPr/>
          <p:nvPr/>
        </p:nvSpPr>
        <p:spPr>
          <a:xfrm>
            <a:off x="138896" y="4894800"/>
            <a:ext cx="2974461" cy="276999"/>
          </a:xfrm>
          <a:prstGeom prst="rect">
            <a:avLst/>
          </a:prstGeom>
        </p:spPr>
        <p:txBody>
          <a:bodyPr wrap="square">
            <a:spAutoFit/>
          </a:bodyPr>
          <a:lstStyle/>
          <a:p>
            <a:r>
              <a:rPr lang="en-US" sz="1200" b="1" dirty="0">
                <a:solidFill>
                  <a:schemeClr val="tx2"/>
                </a:solidFill>
                <a:latin typeface="Metropolis" pitchFamily="2" charset="77"/>
              </a:rPr>
              <a:t>Intra Transit Tier Link LS (GENEVE)</a:t>
            </a:r>
            <a:endParaRPr lang="en-GB" sz="1200" dirty="0"/>
          </a:p>
        </p:txBody>
      </p:sp>
      <p:sp>
        <p:nvSpPr>
          <p:cNvPr id="123" name="Rectangle 122">
            <a:extLst>
              <a:ext uri="{FF2B5EF4-FFF2-40B4-BE49-F238E27FC236}">
                <a16:creationId xmlns:a16="http://schemas.microsoft.com/office/drawing/2014/main" id="{DEC60809-6087-E249-A0B2-28BFEA8E81B0}"/>
              </a:ext>
            </a:extLst>
          </p:cNvPr>
          <p:cNvSpPr/>
          <p:nvPr/>
        </p:nvSpPr>
        <p:spPr>
          <a:xfrm>
            <a:off x="914256" y="4743857"/>
            <a:ext cx="1417653" cy="261610"/>
          </a:xfrm>
          <a:prstGeom prst="rect">
            <a:avLst/>
          </a:prstGeom>
        </p:spPr>
        <p:txBody>
          <a:bodyPr wrap="square">
            <a:spAutoFit/>
          </a:bodyPr>
          <a:lstStyle/>
          <a:p>
            <a:r>
              <a:rPr lang="en-US" sz="1100" b="1" dirty="0">
                <a:solidFill>
                  <a:schemeClr val="tx2"/>
                </a:solidFill>
                <a:latin typeface="Metropolis" pitchFamily="2" charset="77"/>
              </a:rPr>
              <a:t>169.254.0.2 /28</a:t>
            </a:r>
            <a:endParaRPr lang="en-GB" sz="1100" dirty="0"/>
          </a:p>
        </p:txBody>
      </p:sp>
      <p:sp>
        <p:nvSpPr>
          <p:cNvPr id="124" name="Rectangle 123">
            <a:extLst>
              <a:ext uri="{FF2B5EF4-FFF2-40B4-BE49-F238E27FC236}">
                <a16:creationId xmlns:a16="http://schemas.microsoft.com/office/drawing/2014/main" id="{32826B0D-0414-E043-BF4B-9622654E4A88}"/>
              </a:ext>
            </a:extLst>
          </p:cNvPr>
          <p:cNvSpPr/>
          <p:nvPr/>
        </p:nvSpPr>
        <p:spPr>
          <a:xfrm>
            <a:off x="907031" y="5092735"/>
            <a:ext cx="1417653" cy="261610"/>
          </a:xfrm>
          <a:prstGeom prst="rect">
            <a:avLst/>
          </a:prstGeom>
        </p:spPr>
        <p:txBody>
          <a:bodyPr wrap="square">
            <a:spAutoFit/>
          </a:bodyPr>
          <a:lstStyle/>
          <a:p>
            <a:r>
              <a:rPr lang="en-US" sz="1100" b="1" dirty="0">
                <a:solidFill>
                  <a:schemeClr val="tx2"/>
                </a:solidFill>
                <a:latin typeface="Metropolis" pitchFamily="2" charset="77"/>
              </a:rPr>
              <a:t>169.254.0.1 /28</a:t>
            </a:r>
            <a:endParaRPr lang="en-GB" sz="1100" dirty="0"/>
          </a:p>
        </p:txBody>
      </p:sp>
      <p:sp>
        <p:nvSpPr>
          <p:cNvPr id="66" name="Rectangle 65">
            <a:extLst>
              <a:ext uri="{FF2B5EF4-FFF2-40B4-BE49-F238E27FC236}">
                <a16:creationId xmlns:a16="http://schemas.microsoft.com/office/drawing/2014/main" id="{63AD3446-8E7F-6C40-AECC-D69FBC0D7E1B}"/>
              </a:ext>
            </a:extLst>
          </p:cNvPr>
          <p:cNvSpPr/>
          <p:nvPr/>
        </p:nvSpPr>
        <p:spPr>
          <a:xfrm>
            <a:off x="1095530" y="4365618"/>
            <a:ext cx="861706" cy="338554"/>
          </a:xfrm>
          <a:prstGeom prst="rect">
            <a:avLst/>
          </a:prstGeom>
        </p:spPr>
        <p:txBody>
          <a:bodyPr wrap="square">
            <a:spAutoFit/>
          </a:bodyPr>
          <a:lstStyle/>
          <a:p>
            <a:r>
              <a:rPr lang="en-US" sz="1600" b="1" dirty="0">
                <a:solidFill>
                  <a:schemeClr val="tx2"/>
                </a:solidFill>
                <a:latin typeface="Metropolis" pitchFamily="2" charset="77"/>
              </a:rPr>
              <a:t>T1 SR</a:t>
            </a:r>
            <a:endParaRPr lang="en-GB" sz="1600" dirty="0"/>
          </a:p>
        </p:txBody>
      </p:sp>
    </p:spTree>
    <p:extLst>
      <p:ext uri="{BB962C8B-B14F-4D97-AF65-F5344CB8AC3E}">
        <p14:creationId xmlns:p14="http://schemas.microsoft.com/office/powerpoint/2010/main" val="41737715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85C55EC-3CA3-9645-877C-159344534A2A}"/>
              </a:ext>
            </a:extLst>
          </p:cNvPr>
          <p:cNvSpPr>
            <a:spLocks noGrp="1"/>
          </p:cNvSpPr>
          <p:nvPr>
            <p:ph type="title"/>
          </p:nvPr>
        </p:nvSpPr>
        <p:spPr>
          <a:xfrm>
            <a:off x="579960" y="210837"/>
            <a:ext cx="11003870" cy="384048"/>
          </a:xfrm>
        </p:spPr>
        <p:txBody>
          <a:bodyPr/>
          <a:lstStyle/>
          <a:p>
            <a:r>
              <a:rPr lang="en-US" dirty="0"/>
              <a:t>Route Advertisement – 8</a:t>
            </a:r>
          </a:p>
        </p:txBody>
      </p:sp>
      <p:grpSp>
        <p:nvGrpSpPr>
          <p:cNvPr id="53" name="Group 52">
            <a:extLst>
              <a:ext uri="{FF2B5EF4-FFF2-40B4-BE49-F238E27FC236}">
                <a16:creationId xmlns:a16="http://schemas.microsoft.com/office/drawing/2014/main" id="{E5332651-ED4C-6A42-A304-39684087D456}"/>
              </a:ext>
            </a:extLst>
          </p:cNvPr>
          <p:cNvGrpSpPr/>
          <p:nvPr/>
        </p:nvGrpSpPr>
        <p:grpSpPr>
          <a:xfrm>
            <a:off x="1834524" y="1974900"/>
            <a:ext cx="540000" cy="540000"/>
            <a:chOff x="7736620" y="7009631"/>
            <a:chExt cx="4501800" cy="4503600"/>
          </a:xfrm>
          <a:solidFill>
            <a:schemeClr val="accent6"/>
          </a:solidFill>
        </p:grpSpPr>
        <p:sp>
          <p:nvSpPr>
            <p:cNvPr id="55" name="Freeform: Shape 1">
              <a:extLst>
                <a:ext uri="{FF2B5EF4-FFF2-40B4-BE49-F238E27FC236}">
                  <a16:creationId xmlns:a16="http://schemas.microsoft.com/office/drawing/2014/main" id="{136CCAB0-B30E-F04F-8497-DF46D25C67A3}"/>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56" name="Freeform: Shape 2">
              <a:extLst>
                <a:ext uri="{FF2B5EF4-FFF2-40B4-BE49-F238E27FC236}">
                  <a16:creationId xmlns:a16="http://schemas.microsoft.com/office/drawing/2014/main" id="{D39D36FA-3BA6-1442-8314-9224741F0914}"/>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59" name="Freeform: Shape 3">
              <a:extLst>
                <a:ext uri="{FF2B5EF4-FFF2-40B4-BE49-F238E27FC236}">
                  <a16:creationId xmlns:a16="http://schemas.microsoft.com/office/drawing/2014/main" id="{1A1A29E8-6AD8-174E-BA75-76A3F70324BE}"/>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62" name="Freeform: Shape 4">
              <a:extLst>
                <a:ext uri="{FF2B5EF4-FFF2-40B4-BE49-F238E27FC236}">
                  <a16:creationId xmlns:a16="http://schemas.microsoft.com/office/drawing/2014/main" id="{9C8A6C6E-8729-8744-BAB6-C043B571E81C}"/>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63" name="Freeform: Shape 5">
              <a:extLst>
                <a:ext uri="{FF2B5EF4-FFF2-40B4-BE49-F238E27FC236}">
                  <a16:creationId xmlns:a16="http://schemas.microsoft.com/office/drawing/2014/main" id="{1D87B3B1-D6EA-6B42-869D-2071087E01A6}"/>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grpSp>
        <p:nvGrpSpPr>
          <p:cNvPr id="69" name="Group 68">
            <a:extLst>
              <a:ext uri="{FF2B5EF4-FFF2-40B4-BE49-F238E27FC236}">
                <a16:creationId xmlns:a16="http://schemas.microsoft.com/office/drawing/2014/main" id="{C475079C-155D-4840-889F-F94A20520439}"/>
              </a:ext>
            </a:extLst>
          </p:cNvPr>
          <p:cNvGrpSpPr/>
          <p:nvPr/>
        </p:nvGrpSpPr>
        <p:grpSpPr>
          <a:xfrm>
            <a:off x="1827491" y="5279414"/>
            <a:ext cx="540000" cy="540000"/>
            <a:chOff x="7736620" y="7009631"/>
            <a:chExt cx="4501800" cy="4503600"/>
          </a:xfrm>
          <a:solidFill>
            <a:schemeClr val="accent4"/>
          </a:solidFill>
        </p:grpSpPr>
        <p:sp>
          <p:nvSpPr>
            <p:cNvPr id="70" name="Freeform: Shape 1">
              <a:extLst>
                <a:ext uri="{FF2B5EF4-FFF2-40B4-BE49-F238E27FC236}">
                  <a16:creationId xmlns:a16="http://schemas.microsoft.com/office/drawing/2014/main" id="{59ACDBC4-0BE8-4C43-AFB7-2BA5A5DFF02B}"/>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71" name="Freeform: Shape 2">
              <a:extLst>
                <a:ext uri="{FF2B5EF4-FFF2-40B4-BE49-F238E27FC236}">
                  <a16:creationId xmlns:a16="http://schemas.microsoft.com/office/drawing/2014/main" id="{89B30CB1-1FD3-9F4C-AE2F-36FE9B21D31D}"/>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72" name="Freeform: Shape 3">
              <a:extLst>
                <a:ext uri="{FF2B5EF4-FFF2-40B4-BE49-F238E27FC236}">
                  <a16:creationId xmlns:a16="http://schemas.microsoft.com/office/drawing/2014/main" id="{594C46F5-BDEC-2948-A307-314A51BF6C92}"/>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73" name="Freeform: Shape 4">
              <a:extLst>
                <a:ext uri="{FF2B5EF4-FFF2-40B4-BE49-F238E27FC236}">
                  <a16:creationId xmlns:a16="http://schemas.microsoft.com/office/drawing/2014/main" id="{9B8DC9ED-57DC-8C4A-882C-2B1AC88872EA}"/>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74" name="Freeform: Shape 5">
              <a:extLst>
                <a:ext uri="{FF2B5EF4-FFF2-40B4-BE49-F238E27FC236}">
                  <a16:creationId xmlns:a16="http://schemas.microsoft.com/office/drawing/2014/main" id="{85F3A922-6645-DE41-B96F-D5C11ED1C5AB}"/>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cxnSp>
        <p:nvCxnSpPr>
          <p:cNvPr id="75" name="Straight Connector 74">
            <a:extLst>
              <a:ext uri="{FF2B5EF4-FFF2-40B4-BE49-F238E27FC236}">
                <a16:creationId xmlns:a16="http://schemas.microsoft.com/office/drawing/2014/main" id="{DA25EE65-D03E-A240-8EB2-D7D632F70E5F}"/>
              </a:ext>
            </a:extLst>
          </p:cNvPr>
          <p:cNvCxnSpPr>
            <a:cxnSpLocks/>
            <a:stCxn id="112" idx="0"/>
            <a:endCxn id="105" idx="2"/>
          </p:cNvCxnSpPr>
          <p:nvPr/>
        </p:nvCxnSpPr>
        <p:spPr bwMode="gray">
          <a:xfrm flipV="1">
            <a:off x="2098621" y="3743572"/>
            <a:ext cx="960" cy="506586"/>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76" name="Rectangle 75">
            <a:extLst>
              <a:ext uri="{FF2B5EF4-FFF2-40B4-BE49-F238E27FC236}">
                <a16:creationId xmlns:a16="http://schemas.microsoft.com/office/drawing/2014/main" id="{54E75DA8-10FD-2C4D-B72C-0FC8A1A4A051}"/>
              </a:ext>
            </a:extLst>
          </p:cNvPr>
          <p:cNvSpPr/>
          <p:nvPr/>
        </p:nvSpPr>
        <p:spPr>
          <a:xfrm>
            <a:off x="91700" y="3858474"/>
            <a:ext cx="2377361" cy="276999"/>
          </a:xfrm>
          <a:prstGeom prst="rect">
            <a:avLst/>
          </a:prstGeom>
        </p:spPr>
        <p:txBody>
          <a:bodyPr wrap="square">
            <a:spAutoFit/>
          </a:bodyPr>
          <a:lstStyle/>
          <a:p>
            <a:r>
              <a:rPr lang="en-US" sz="1200" b="1" dirty="0">
                <a:solidFill>
                  <a:schemeClr val="tx2"/>
                </a:solidFill>
                <a:latin typeface="Metropolis" pitchFamily="2" charset="77"/>
              </a:rPr>
              <a:t>Router Link LS (GENEVE)</a:t>
            </a:r>
            <a:endParaRPr lang="en-GB" sz="1200" dirty="0"/>
          </a:p>
        </p:txBody>
      </p:sp>
      <p:sp>
        <p:nvSpPr>
          <p:cNvPr id="77" name="Rectangle 76">
            <a:extLst>
              <a:ext uri="{FF2B5EF4-FFF2-40B4-BE49-F238E27FC236}">
                <a16:creationId xmlns:a16="http://schemas.microsoft.com/office/drawing/2014/main" id="{32DD5B7B-44AC-7E4E-9522-111E20A613EE}"/>
              </a:ext>
            </a:extLst>
          </p:cNvPr>
          <p:cNvSpPr/>
          <p:nvPr/>
        </p:nvSpPr>
        <p:spPr>
          <a:xfrm>
            <a:off x="1070415" y="2131541"/>
            <a:ext cx="861706" cy="338554"/>
          </a:xfrm>
          <a:prstGeom prst="rect">
            <a:avLst/>
          </a:prstGeom>
        </p:spPr>
        <p:txBody>
          <a:bodyPr wrap="square">
            <a:spAutoFit/>
          </a:bodyPr>
          <a:lstStyle/>
          <a:p>
            <a:r>
              <a:rPr lang="en-US" sz="1600" b="1" dirty="0">
                <a:solidFill>
                  <a:schemeClr val="tx2"/>
                </a:solidFill>
                <a:latin typeface="Metropolis" pitchFamily="2" charset="77"/>
              </a:rPr>
              <a:t>T0 SR</a:t>
            </a:r>
            <a:endParaRPr lang="en-GB" sz="1600" dirty="0"/>
          </a:p>
        </p:txBody>
      </p:sp>
      <p:sp>
        <p:nvSpPr>
          <p:cNvPr id="78" name="Rectangle 77">
            <a:extLst>
              <a:ext uri="{FF2B5EF4-FFF2-40B4-BE49-F238E27FC236}">
                <a16:creationId xmlns:a16="http://schemas.microsoft.com/office/drawing/2014/main" id="{2CBDC392-2DF5-FC45-9BFF-51ED30137BB0}"/>
              </a:ext>
            </a:extLst>
          </p:cNvPr>
          <p:cNvSpPr/>
          <p:nvPr/>
        </p:nvSpPr>
        <p:spPr>
          <a:xfrm>
            <a:off x="1131732" y="5418280"/>
            <a:ext cx="861706" cy="338554"/>
          </a:xfrm>
          <a:prstGeom prst="rect">
            <a:avLst/>
          </a:prstGeom>
        </p:spPr>
        <p:txBody>
          <a:bodyPr wrap="square">
            <a:spAutoFit/>
          </a:bodyPr>
          <a:lstStyle/>
          <a:p>
            <a:r>
              <a:rPr lang="en-US" sz="1600" b="1" dirty="0">
                <a:solidFill>
                  <a:schemeClr val="tx2"/>
                </a:solidFill>
                <a:latin typeface="Metropolis" pitchFamily="2" charset="77"/>
              </a:rPr>
              <a:t>T1 DR</a:t>
            </a:r>
            <a:endParaRPr lang="en-GB" sz="1600" dirty="0"/>
          </a:p>
        </p:txBody>
      </p:sp>
      <p:cxnSp>
        <p:nvCxnSpPr>
          <p:cNvPr id="79" name="Straight Connector 78">
            <a:extLst>
              <a:ext uri="{FF2B5EF4-FFF2-40B4-BE49-F238E27FC236}">
                <a16:creationId xmlns:a16="http://schemas.microsoft.com/office/drawing/2014/main" id="{94D17DC8-9331-814E-93A6-E1AC16839C91}"/>
              </a:ext>
            </a:extLst>
          </p:cNvPr>
          <p:cNvCxnSpPr>
            <a:cxnSpLocks/>
          </p:cNvCxnSpPr>
          <p:nvPr/>
        </p:nvCxnSpPr>
        <p:spPr bwMode="gray">
          <a:xfrm flipH="1">
            <a:off x="1567290" y="5813445"/>
            <a:ext cx="421971" cy="283283"/>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80" name="Straight Connector 79">
            <a:extLst>
              <a:ext uri="{FF2B5EF4-FFF2-40B4-BE49-F238E27FC236}">
                <a16:creationId xmlns:a16="http://schemas.microsoft.com/office/drawing/2014/main" id="{2665E50B-A10F-8144-9EA3-8937F6D973AB}"/>
              </a:ext>
            </a:extLst>
          </p:cNvPr>
          <p:cNvCxnSpPr>
            <a:cxnSpLocks/>
          </p:cNvCxnSpPr>
          <p:nvPr/>
        </p:nvCxnSpPr>
        <p:spPr bwMode="gray">
          <a:xfrm>
            <a:off x="2087893" y="5849764"/>
            <a:ext cx="387" cy="327829"/>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81" name="Straight Connector 80">
            <a:extLst>
              <a:ext uri="{FF2B5EF4-FFF2-40B4-BE49-F238E27FC236}">
                <a16:creationId xmlns:a16="http://schemas.microsoft.com/office/drawing/2014/main" id="{44BA8423-F4ED-3F45-A16C-EBFE5DC97DAE}"/>
              </a:ext>
            </a:extLst>
          </p:cNvPr>
          <p:cNvCxnSpPr>
            <a:cxnSpLocks/>
          </p:cNvCxnSpPr>
          <p:nvPr/>
        </p:nvCxnSpPr>
        <p:spPr bwMode="gray">
          <a:xfrm flipH="1" flipV="1">
            <a:off x="2209671" y="5826466"/>
            <a:ext cx="350368" cy="250847"/>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82" name="Rectangle 81">
            <a:extLst>
              <a:ext uri="{FF2B5EF4-FFF2-40B4-BE49-F238E27FC236}">
                <a16:creationId xmlns:a16="http://schemas.microsoft.com/office/drawing/2014/main" id="{946222A1-576B-044A-9AF7-DFB218ECCD38}"/>
              </a:ext>
            </a:extLst>
          </p:cNvPr>
          <p:cNvSpPr/>
          <p:nvPr/>
        </p:nvSpPr>
        <p:spPr>
          <a:xfrm>
            <a:off x="2404649" y="5604345"/>
            <a:ext cx="968535" cy="461665"/>
          </a:xfrm>
          <a:prstGeom prst="rect">
            <a:avLst/>
          </a:prstGeom>
        </p:spPr>
        <p:txBody>
          <a:bodyPr wrap="none">
            <a:spAutoFit/>
          </a:bodyPr>
          <a:lstStyle/>
          <a:p>
            <a:r>
              <a:rPr lang="en-US" sz="1200" b="1" dirty="0">
                <a:solidFill>
                  <a:schemeClr val="tx2"/>
                </a:solidFill>
                <a:latin typeface="Metropolis" pitchFamily="2" charset="77"/>
              </a:rPr>
              <a:t>Downlinks</a:t>
            </a:r>
          </a:p>
          <a:p>
            <a:r>
              <a:rPr lang="en-US" sz="1200" b="1" dirty="0">
                <a:solidFill>
                  <a:schemeClr val="tx2"/>
                </a:solidFill>
                <a:latin typeface="Metropolis" pitchFamily="2" charset="77"/>
              </a:rPr>
              <a:t>(GENEVE)</a:t>
            </a:r>
            <a:endParaRPr lang="en-GB" sz="1200" dirty="0"/>
          </a:p>
        </p:txBody>
      </p:sp>
      <p:cxnSp>
        <p:nvCxnSpPr>
          <p:cNvPr id="83" name="Straight Connector 82">
            <a:extLst>
              <a:ext uri="{FF2B5EF4-FFF2-40B4-BE49-F238E27FC236}">
                <a16:creationId xmlns:a16="http://schemas.microsoft.com/office/drawing/2014/main" id="{9B71B49F-F6BB-014F-B28D-0663214F731C}"/>
              </a:ext>
            </a:extLst>
          </p:cNvPr>
          <p:cNvCxnSpPr>
            <a:cxnSpLocks/>
          </p:cNvCxnSpPr>
          <p:nvPr/>
        </p:nvCxnSpPr>
        <p:spPr bwMode="gray">
          <a:xfrm flipH="1" flipV="1">
            <a:off x="2080405" y="1357010"/>
            <a:ext cx="968" cy="61789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84" name="Rectangle 83">
            <a:extLst>
              <a:ext uri="{FF2B5EF4-FFF2-40B4-BE49-F238E27FC236}">
                <a16:creationId xmlns:a16="http://schemas.microsoft.com/office/drawing/2014/main" id="{DB5C2EE1-3B07-CD4C-BE0C-E933C89BBB0D}"/>
              </a:ext>
            </a:extLst>
          </p:cNvPr>
          <p:cNvSpPr/>
          <p:nvPr/>
        </p:nvSpPr>
        <p:spPr>
          <a:xfrm>
            <a:off x="533664" y="1512461"/>
            <a:ext cx="1744330" cy="276999"/>
          </a:xfrm>
          <a:prstGeom prst="rect">
            <a:avLst/>
          </a:prstGeom>
        </p:spPr>
        <p:txBody>
          <a:bodyPr wrap="square">
            <a:spAutoFit/>
          </a:bodyPr>
          <a:lstStyle/>
          <a:p>
            <a:r>
              <a:rPr lang="en-US" sz="1200" b="1" dirty="0">
                <a:solidFill>
                  <a:schemeClr val="tx2"/>
                </a:solidFill>
                <a:latin typeface="Metropolis" pitchFamily="2" charset="77"/>
              </a:rPr>
              <a:t>Uplink LS (VLAN)</a:t>
            </a:r>
            <a:endParaRPr lang="en-GB" sz="1200" dirty="0"/>
          </a:p>
        </p:txBody>
      </p:sp>
      <p:grpSp>
        <p:nvGrpSpPr>
          <p:cNvPr id="85" name="Group 84">
            <a:extLst>
              <a:ext uri="{FF2B5EF4-FFF2-40B4-BE49-F238E27FC236}">
                <a16:creationId xmlns:a16="http://schemas.microsoft.com/office/drawing/2014/main" id="{6016ABCE-81BC-374B-8592-5CE1F265D08D}"/>
              </a:ext>
            </a:extLst>
          </p:cNvPr>
          <p:cNvGrpSpPr/>
          <p:nvPr/>
        </p:nvGrpSpPr>
        <p:grpSpPr>
          <a:xfrm>
            <a:off x="1865237" y="926673"/>
            <a:ext cx="430337" cy="430337"/>
            <a:chOff x="7736620" y="7009631"/>
            <a:chExt cx="4501800" cy="4503600"/>
          </a:xfrm>
          <a:solidFill>
            <a:schemeClr val="tx1"/>
          </a:solidFill>
        </p:grpSpPr>
        <p:sp>
          <p:nvSpPr>
            <p:cNvPr id="86" name="Freeform: Shape 1">
              <a:extLst>
                <a:ext uri="{FF2B5EF4-FFF2-40B4-BE49-F238E27FC236}">
                  <a16:creationId xmlns:a16="http://schemas.microsoft.com/office/drawing/2014/main" id="{2332AE94-F97C-2943-AE79-C15D2786E621}"/>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87" name="Freeform: Shape 2">
              <a:extLst>
                <a:ext uri="{FF2B5EF4-FFF2-40B4-BE49-F238E27FC236}">
                  <a16:creationId xmlns:a16="http://schemas.microsoft.com/office/drawing/2014/main" id="{A820EB13-C81E-2647-8675-9ED74081ED6A}"/>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88" name="Freeform: Shape 3">
              <a:extLst>
                <a:ext uri="{FF2B5EF4-FFF2-40B4-BE49-F238E27FC236}">
                  <a16:creationId xmlns:a16="http://schemas.microsoft.com/office/drawing/2014/main" id="{1DD9AB93-42D4-E24C-8974-8CBAF134D871}"/>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89" name="Freeform: Shape 4">
              <a:extLst>
                <a:ext uri="{FF2B5EF4-FFF2-40B4-BE49-F238E27FC236}">
                  <a16:creationId xmlns:a16="http://schemas.microsoft.com/office/drawing/2014/main" id="{EF1E5192-9A61-8342-882B-4A6CDEAC520C}"/>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90" name="Freeform: Shape 5">
              <a:extLst>
                <a:ext uri="{FF2B5EF4-FFF2-40B4-BE49-F238E27FC236}">
                  <a16:creationId xmlns:a16="http://schemas.microsoft.com/office/drawing/2014/main" id="{754E82A7-C3E7-EA49-8605-BD462653F436}"/>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91" name="Rectangle 90">
            <a:extLst>
              <a:ext uri="{FF2B5EF4-FFF2-40B4-BE49-F238E27FC236}">
                <a16:creationId xmlns:a16="http://schemas.microsoft.com/office/drawing/2014/main" id="{A24BBD17-6066-2B42-889E-45062B9C08C1}"/>
              </a:ext>
            </a:extLst>
          </p:cNvPr>
          <p:cNvSpPr/>
          <p:nvPr/>
        </p:nvSpPr>
        <p:spPr>
          <a:xfrm>
            <a:off x="1057357" y="817613"/>
            <a:ext cx="817975" cy="461665"/>
          </a:xfrm>
          <a:prstGeom prst="rect">
            <a:avLst/>
          </a:prstGeom>
        </p:spPr>
        <p:txBody>
          <a:bodyPr wrap="square">
            <a:spAutoFit/>
          </a:bodyPr>
          <a:lstStyle/>
          <a:p>
            <a:r>
              <a:rPr lang="en-US" sz="1200" b="1" dirty="0">
                <a:solidFill>
                  <a:schemeClr val="tx2"/>
                </a:solidFill>
                <a:latin typeface="Metropolis" pitchFamily="2" charset="77"/>
              </a:rPr>
              <a:t>Physical Router</a:t>
            </a:r>
            <a:endParaRPr lang="en-GB" sz="1200" dirty="0"/>
          </a:p>
        </p:txBody>
      </p:sp>
      <p:cxnSp>
        <p:nvCxnSpPr>
          <p:cNvPr id="92" name="Straight Connector 91">
            <a:extLst>
              <a:ext uri="{FF2B5EF4-FFF2-40B4-BE49-F238E27FC236}">
                <a16:creationId xmlns:a16="http://schemas.microsoft.com/office/drawing/2014/main" id="{2FCC437D-5FC0-DD40-BD69-B6715A2AB923}"/>
              </a:ext>
            </a:extLst>
          </p:cNvPr>
          <p:cNvCxnSpPr>
            <a:cxnSpLocks/>
          </p:cNvCxnSpPr>
          <p:nvPr/>
        </p:nvCxnSpPr>
        <p:spPr bwMode="gray">
          <a:xfrm flipH="1" flipV="1">
            <a:off x="2367636" y="3469868"/>
            <a:ext cx="1192722" cy="3704"/>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93" name="Rectangle 92">
            <a:extLst>
              <a:ext uri="{FF2B5EF4-FFF2-40B4-BE49-F238E27FC236}">
                <a16:creationId xmlns:a16="http://schemas.microsoft.com/office/drawing/2014/main" id="{81A82B7F-76D1-CD42-89E5-86F943BD9D20}"/>
              </a:ext>
            </a:extLst>
          </p:cNvPr>
          <p:cNvSpPr/>
          <p:nvPr/>
        </p:nvSpPr>
        <p:spPr>
          <a:xfrm>
            <a:off x="2388346" y="3445095"/>
            <a:ext cx="968535" cy="461665"/>
          </a:xfrm>
          <a:prstGeom prst="rect">
            <a:avLst/>
          </a:prstGeom>
        </p:spPr>
        <p:txBody>
          <a:bodyPr wrap="none">
            <a:spAutoFit/>
          </a:bodyPr>
          <a:lstStyle/>
          <a:p>
            <a:r>
              <a:rPr lang="en-US" sz="1200" b="1" dirty="0">
                <a:solidFill>
                  <a:schemeClr val="tx2"/>
                </a:solidFill>
                <a:latin typeface="Metropolis" pitchFamily="2" charset="77"/>
              </a:rPr>
              <a:t>Downlink</a:t>
            </a:r>
          </a:p>
          <a:p>
            <a:r>
              <a:rPr lang="en-US" sz="1200" b="1" dirty="0">
                <a:solidFill>
                  <a:schemeClr val="tx2"/>
                </a:solidFill>
                <a:latin typeface="Metropolis" pitchFamily="2" charset="77"/>
              </a:rPr>
              <a:t>(GENEVE)</a:t>
            </a:r>
            <a:endParaRPr lang="en-GB" sz="1200" dirty="0"/>
          </a:p>
        </p:txBody>
      </p:sp>
      <p:sp>
        <p:nvSpPr>
          <p:cNvPr id="94" name="Rectangle 93">
            <a:extLst>
              <a:ext uri="{FF2B5EF4-FFF2-40B4-BE49-F238E27FC236}">
                <a16:creationId xmlns:a16="http://schemas.microsoft.com/office/drawing/2014/main" id="{FA854B57-1019-DB4B-9AB5-97A9E033E2A0}"/>
              </a:ext>
            </a:extLst>
          </p:cNvPr>
          <p:cNvSpPr/>
          <p:nvPr/>
        </p:nvSpPr>
        <p:spPr>
          <a:xfrm>
            <a:off x="797174" y="1823269"/>
            <a:ext cx="1417653" cy="261610"/>
          </a:xfrm>
          <a:prstGeom prst="rect">
            <a:avLst/>
          </a:prstGeom>
        </p:spPr>
        <p:txBody>
          <a:bodyPr wrap="square">
            <a:spAutoFit/>
          </a:bodyPr>
          <a:lstStyle/>
          <a:p>
            <a:r>
              <a:rPr lang="en-US" sz="1100" b="1" dirty="0">
                <a:solidFill>
                  <a:schemeClr val="tx2"/>
                </a:solidFill>
                <a:latin typeface="Metropolis" pitchFamily="2" charset="77"/>
              </a:rPr>
              <a:t>10.190.4.101 /24</a:t>
            </a:r>
            <a:endParaRPr lang="en-GB" sz="1100" dirty="0"/>
          </a:p>
        </p:txBody>
      </p:sp>
      <p:sp>
        <p:nvSpPr>
          <p:cNvPr id="95" name="Rectangle 94">
            <a:extLst>
              <a:ext uri="{FF2B5EF4-FFF2-40B4-BE49-F238E27FC236}">
                <a16:creationId xmlns:a16="http://schemas.microsoft.com/office/drawing/2014/main" id="{82F46852-CC8E-0148-ACCA-83932A1B33A0}"/>
              </a:ext>
            </a:extLst>
          </p:cNvPr>
          <p:cNvSpPr/>
          <p:nvPr/>
        </p:nvSpPr>
        <p:spPr>
          <a:xfrm>
            <a:off x="957014" y="1255809"/>
            <a:ext cx="1417653" cy="261610"/>
          </a:xfrm>
          <a:prstGeom prst="rect">
            <a:avLst/>
          </a:prstGeom>
        </p:spPr>
        <p:txBody>
          <a:bodyPr wrap="square">
            <a:spAutoFit/>
          </a:bodyPr>
          <a:lstStyle/>
          <a:p>
            <a:r>
              <a:rPr lang="en-US" sz="1100" b="1" dirty="0">
                <a:solidFill>
                  <a:schemeClr val="tx2"/>
                </a:solidFill>
                <a:latin typeface="Metropolis" pitchFamily="2" charset="77"/>
              </a:rPr>
              <a:t>10.190.4.1 /24</a:t>
            </a:r>
            <a:endParaRPr lang="en-GB" sz="1100" dirty="0"/>
          </a:p>
        </p:txBody>
      </p:sp>
      <p:sp>
        <p:nvSpPr>
          <p:cNvPr id="96" name="Rectangle 95">
            <a:extLst>
              <a:ext uri="{FF2B5EF4-FFF2-40B4-BE49-F238E27FC236}">
                <a16:creationId xmlns:a16="http://schemas.microsoft.com/office/drawing/2014/main" id="{CA8AE9B3-4B9F-F349-9F17-21DA1C3E9F25}"/>
              </a:ext>
            </a:extLst>
          </p:cNvPr>
          <p:cNvSpPr/>
          <p:nvPr/>
        </p:nvSpPr>
        <p:spPr>
          <a:xfrm>
            <a:off x="848247" y="3653792"/>
            <a:ext cx="1417653" cy="261610"/>
          </a:xfrm>
          <a:prstGeom prst="rect">
            <a:avLst/>
          </a:prstGeom>
        </p:spPr>
        <p:txBody>
          <a:bodyPr wrap="square">
            <a:spAutoFit/>
          </a:bodyPr>
          <a:lstStyle/>
          <a:p>
            <a:r>
              <a:rPr lang="en-US" sz="1100" b="1" dirty="0">
                <a:solidFill>
                  <a:schemeClr val="tx2"/>
                </a:solidFill>
                <a:latin typeface="Metropolis" pitchFamily="2" charset="77"/>
              </a:rPr>
              <a:t>100.64.112.0 /31</a:t>
            </a:r>
            <a:endParaRPr lang="en-GB" sz="1100" dirty="0"/>
          </a:p>
        </p:txBody>
      </p:sp>
      <p:sp>
        <p:nvSpPr>
          <p:cNvPr id="97" name="Rectangle 96">
            <a:extLst>
              <a:ext uri="{FF2B5EF4-FFF2-40B4-BE49-F238E27FC236}">
                <a16:creationId xmlns:a16="http://schemas.microsoft.com/office/drawing/2014/main" id="{0467565F-BF13-6B41-A5B0-C968722108BE}"/>
              </a:ext>
            </a:extLst>
          </p:cNvPr>
          <p:cNvSpPr/>
          <p:nvPr/>
        </p:nvSpPr>
        <p:spPr>
          <a:xfrm>
            <a:off x="885518" y="4070055"/>
            <a:ext cx="1417653" cy="261610"/>
          </a:xfrm>
          <a:prstGeom prst="rect">
            <a:avLst/>
          </a:prstGeom>
        </p:spPr>
        <p:txBody>
          <a:bodyPr wrap="square">
            <a:spAutoFit/>
          </a:bodyPr>
          <a:lstStyle/>
          <a:p>
            <a:r>
              <a:rPr lang="en-US" sz="1100" b="1" dirty="0">
                <a:solidFill>
                  <a:schemeClr val="tx2"/>
                </a:solidFill>
                <a:latin typeface="Metropolis" pitchFamily="2" charset="77"/>
              </a:rPr>
              <a:t>100.64.112.1 /31</a:t>
            </a:r>
            <a:endParaRPr lang="en-GB" sz="1100" dirty="0"/>
          </a:p>
        </p:txBody>
      </p:sp>
      <p:sp>
        <p:nvSpPr>
          <p:cNvPr id="98" name="Rectangle 97">
            <a:extLst>
              <a:ext uri="{FF2B5EF4-FFF2-40B4-BE49-F238E27FC236}">
                <a16:creationId xmlns:a16="http://schemas.microsoft.com/office/drawing/2014/main" id="{29C03262-DB83-D64F-968B-A07105BD714D}"/>
              </a:ext>
            </a:extLst>
          </p:cNvPr>
          <p:cNvSpPr/>
          <p:nvPr/>
        </p:nvSpPr>
        <p:spPr>
          <a:xfrm>
            <a:off x="691475" y="6058182"/>
            <a:ext cx="1008336" cy="261610"/>
          </a:xfrm>
          <a:prstGeom prst="rect">
            <a:avLst/>
          </a:prstGeom>
        </p:spPr>
        <p:txBody>
          <a:bodyPr wrap="square">
            <a:spAutoFit/>
          </a:bodyPr>
          <a:lstStyle/>
          <a:p>
            <a:r>
              <a:rPr lang="en-US" sz="1100" b="1" dirty="0">
                <a:solidFill>
                  <a:schemeClr val="tx2"/>
                </a:solidFill>
                <a:latin typeface="Metropolis" pitchFamily="2" charset="77"/>
              </a:rPr>
              <a:t>10.0.1.1 /24</a:t>
            </a:r>
            <a:endParaRPr lang="en-GB" sz="1100" dirty="0"/>
          </a:p>
        </p:txBody>
      </p:sp>
      <p:sp>
        <p:nvSpPr>
          <p:cNvPr id="99" name="Rectangle 98">
            <a:extLst>
              <a:ext uri="{FF2B5EF4-FFF2-40B4-BE49-F238E27FC236}">
                <a16:creationId xmlns:a16="http://schemas.microsoft.com/office/drawing/2014/main" id="{60FE87E2-7B27-6040-AA7E-E39AFBAD4943}"/>
              </a:ext>
            </a:extLst>
          </p:cNvPr>
          <p:cNvSpPr/>
          <p:nvPr/>
        </p:nvSpPr>
        <p:spPr>
          <a:xfrm>
            <a:off x="1583725" y="6198073"/>
            <a:ext cx="1008336" cy="261610"/>
          </a:xfrm>
          <a:prstGeom prst="rect">
            <a:avLst/>
          </a:prstGeom>
        </p:spPr>
        <p:txBody>
          <a:bodyPr wrap="square">
            <a:spAutoFit/>
          </a:bodyPr>
          <a:lstStyle/>
          <a:p>
            <a:r>
              <a:rPr lang="en-US" sz="1100" b="1" dirty="0">
                <a:solidFill>
                  <a:schemeClr val="tx2"/>
                </a:solidFill>
                <a:latin typeface="Metropolis" pitchFamily="2" charset="77"/>
              </a:rPr>
              <a:t>10.0.2.1 /24</a:t>
            </a:r>
            <a:endParaRPr lang="en-GB" sz="1100" dirty="0"/>
          </a:p>
        </p:txBody>
      </p:sp>
      <p:sp>
        <p:nvSpPr>
          <p:cNvPr id="100" name="Rectangle 99">
            <a:extLst>
              <a:ext uri="{FF2B5EF4-FFF2-40B4-BE49-F238E27FC236}">
                <a16:creationId xmlns:a16="http://schemas.microsoft.com/office/drawing/2014/main" id="{702E4877-665D-D84F-B0D4-CD5117DE178F}"/>
              </a:ext>
            </a:extLst>
          </p:cNvPr>
          <p:cNvSpPr/>
          <p:nvPr/>
        </p:nvSpPr>
        <p:spPr>
          <a:xfrm>
            <a:off x="2438648" y="6091213"/>
            <a:ext cx="1008336" cy="261610"/>
          </a:xfrm>
          <a:prstGeom prst="rect">
            <a:avLst/>
          </a:prstGeom>
        </p:spPr>
        <p:txBody>
          <a:bodyPr wrap="square">
            <a:spAutoFit/>
          </a:bodyPr>
          <a:lstStyle/>
          <a:p>
            <a:r>
              <a:rPr lang="en-US" sz="1100" b="1" dirty="0">
                <a:solidFill>
                  <a:schemeClr val="tx2"/>
                </a:solidFill>
                <a:latin typeface="Metropolis" pitchFamily="2" charset="77"/>
              </a:rPr>
              <a:t>10.0.3.1 /24</a:t>
            </a:r>
            <a:endParaRPr lang="en-GB" sz="1100" dirty="0"/>
          </a:p>
        </p:txBody>
      </p:sp>
      <p:sp>
        <p:nvSpPr>
          <p:cNvPr id="101" name="Rectangle 100">
            <a:extLst>
              <a:ext uri="{FF2B5EF4-FFF2-40B4-BE49-F238E27FC236}">
                <a16:creationId xmlns:a16="http://schemas.microsoft.com/office/drawing/2014/main" id="{7FC57166-E804-734B-9755-D43443D07C6E}"/>
              </a:ext>
            </a:extLst>
          </p:cNvPr>
          <p:cNvSpPr/>
          <p:nvPr/>
        </p:nvSpPr>
        <p:spPr>
          <a:xfrm>
            <a:off x="2324684" y="3222271"/>
            <a:ext cx="1235674" cy="261610"/>
          </a:xfrm>
          <a:prstGeom prst="rect">
            <a:avLst/>
          </a:prstGeom>
        </p:spPr>
        <p:txBody>
          <a:bodyPr wrap="square">
            <a:spAutoFit/>
          </a:bodyPr>
          <a:lstStyle/>
          <a:p>
            <a:r>
              <a:rPr lang="en-US" sz="1100" b="1" dirty="0">
                <a:solidFill>
                  <a:schemeClr val="tx2"/>
                </a:solidFill>
                <a:latin typeface="Metropolis" pitchFamily="2" charset="77"/>
              </a:rPr>
              <a:t>172.16.10.1 /24</a:t>
            </a:r>
            <a:endParaRPr lang="en-GB" sz="1100" dirty="0"/>
          </a:p>
        </p:txBody>
      </p:sp>
      <p:sp>
        <p:nvSpPr>
          <p:cNvPr id="102" name="Freeform 101">
            <a:extLst>
              <a:ext uri="{FF2B5EF4-FFF2-40B4-BE49-F238E27FC236}">
                <a16:creationId xmlns:a16="http://schemas.microsoft.com/office/drawing/2014/main" id="{32B89848-8934-D44B-93E9-ABD45BBDE549}"/>
              </a:ext>
            </a:extLst>
          </p:cNvPr>
          <p:cNvSpPr/>
          <p:nvPr/>
        </p:nvSpPr>
        <p:spPr>
          <a:xfrm flipH="1">
            <a:off x="2353384" y="1340257"/>
            <a:ext cx="65943" cy="555942"/>
          </a:xfrm>
          <a:custGeom>
            <a:avLst/>
            <a:gdLst>
              <a:gd name="connsiteX0" fmla="*/ 2587 w 2587"/>
              <a:gd name="connsiteY0" fmla="*/ 726141 h 726141"/>
              <a:gd name="connsiteX1" fmla="*/ 2587 w 2587"/>
              <a:gd name="connsiteY1" fmla="*/ 0 h 726141"/>
            </a:gdLst>
            <a:ahLst/>
            <a:cxnLst>
              <a:cxn ang="0">
                <a:pos x="connsiteX0" y="connsiteY0"/>
              </a:cxn>
              <a:cxn ang="0">
                <a:pos x="connsiteX1" y="connsiteY1"/>
              </a:cxn>
            </a:cxnLst>
            <a:rect l="l" t="t" r="r" b="b"/>
            <a:pathLst>
              <a:path w="2587" h="726141">
                <a:moveTo>
                  <a:pt x="2587" y="726141"/>
                </a:moveTo>
                <a:cubicBezTo>
                  <a:pt x="346" y="425823"/>
                  <a:pt x="-1895" y="125506"/>
                  <a:pt x="2587" y="0"/>
                </a:cubicBezTo>
              </a:path>
            </a:pathLst>
          </a:custGeom>
          <a:noFill/>
          <a:ln w="38100">
            <a:solidFill>
              <a:srgbClr val="820024"/>
            </a:solidFill>
            <a:headEnd type="stealth" w="lg" len="lg"/>
            <a:tailEnd type="stealth"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03" name="Rectangle 102">
            <a:extLst>
              <a:ext uri="{FF2B5EF4-FFF2-40B4-BE49-F238E27FC236}">
                <a16:creationId xmlns:a16="http://schemas.microsoft.com/office/drawing/2014/main" id="{81CA8978-E928-B24F-B153-AFB3B4D44492}"/>
              </a:ext>
            </a:extLst>
          </p:cNvPr>
          <p:cNvSpPr/>
          <p:nvPr/>
        </p:nvSpPr>
        <p:spPr>
          <a:xfrm>
            <a:off x="2555027" y="1440218"/>
            <a:ext cx="861706" cy="307777"/>
          </a:xfrm>
          <a:prstGeom prst="rect">
            <a:avLst/>
          </a:prstGeom>
        </p:spPr>
        <p:txBody>
          <a:bodyPr wrap="square">
            <a:spAutoFit/>
          </a:bodyPr>
          <a:lstStyle/>
          <a:p>
            <a:r>
              <a:rPr lang="en-US" sz="1400" b="1" dirty="0" err="1">
                <a:solidFill>
                  <a:schemeClr val="tx2"/>
                </a:solidFill>
                <a:latin typeface="Metropolis" pitchFamily="2" charset="77"/>
              </a:rPr>
              <a:t>eBGP</a:t>
            </a:r>
            <a:endParaRPr lang="en-GB" sz="1400" dirty="0"/>
          </a:p>
        </p:txBody>
      </p:sp>
      <p:grpSp>
        <p:nvGrpSpPr>
          <p:cNvPr id="104" name="Group 103">
            <a:extLst>
              <a:ext uri="{FF2B5EF4-FFF2-40B4-BE49-F238E27FC236}">
                <a16:creationId xmlns:a16="http://schemas.microsoft.com/office/drawing/2014/main" id="{7FF5178E-844B-1049-92AD-1A291A47027A}"/>
              </a:ext>
            </a:extLst>
          </p:cNvPr>
          <p:cNvGrpSpPr/>
          <p:nvPr/>
        </p:nvGrpSpPr>
        <p:grpSpPr>
          <a:xfrm>
            <a:off x="1829581" y="3203572"/>
            <a:ext cx="540000" cy="540000"/>
            <a:chOff x="7736620" y="7009631"/>
            <a:chExt cx="4501800" cy="4503600"/>
          </a:xfrm>
          <a:solidFill>
            <a:schemeClr val="accent6"/>
          </a:solidFill>
        </p:grpSpPr>
        <p:sp>
          <p:nvSpPr>
            <p:cNvPr id="105" name="Freeform: Shape 1">
              <a:extLst>
                <a:ext uri="{FF2B5EF4-FFF2-40B4-BE49-F238E27FC236}">
                  <a16:creationId xmlns:a16="http://schemas.microsoft.com/office/drawing/2014/main" id="{7665B3F5-E03E-FA42-97A2-EE09AD4D8DB5}"/>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6" name="Freeform: Shape 2">
              <a:extLst>
                <a:ext uri="{FF2B5EF4-FFF2-40B4-BE49-F238E27FC236}">
                  <a16:creationId xmlns:a16="http://schemas.microsoft.com/office/drawing/2014/main" id="{AC8B423E-1618-5442-9142-864B4AD0A166}"/>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7" name="Freeform: Shape 3">
              <a:extLst>
                <a:ext uri="{FF2B5EF4-FFF2-40B4-BE49-F238E27FC236}">
                  <a16:creationId xmlns:a16="http://schemas.microsoft.com/office/drawing/2014/main" id="{71096F66-674D-0F4D-8C88-5A058BF12B5B}"/>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8" name="Freeform: Shape 4">
              <a:extLst>
                <a:ext uri="{FF2B5EF4-FFF2-40B4-BE49-F238E27FC236}">
                  <a16:creationId xmlns:a16="http://schemas.microsoft.com/office/drawing/2014/main" id="{81047465-EAD0-844E-8768-1F23CEEFC202}"/>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9" name="Freeform: Shape 5">
              <a:extLst>
                <a:ext uri="{FF2B5EF4-FFF2-40B4-BE49-F238E27FC236}">
                  <a16:creationId xmlns:a16="http://schemas.microsoft.com/office/drawing/2014/main" id="{16BE4281-BF01-4A4F-BC12-E5B1CE844724}"/>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cxnSp>
        <p:nvCxnSpPr>
          <p:cNvPr id="110" name="Straight Connector 109">
            <a:extLst>
              <a:ext uri="{FF2B5EF4-FFF2-40B4-BE49-F238E27FC236}">
                <a16:creationId xmlns:a16="http://schemas.microsoft.com/office/drawing/2014/main" id="{D47AF5A2-6EEB-2A47-9A58-AE5A35EAFA33}"/>
              </a:ext>
            </a:extLst>
          </p:cNvPr>
          <p:cNvCxnSpPr>
            <a:cxnSpLocks/>
            <a:stCxn id="105" idx="0"/>
            <a:endCxn id="55" idx="2"/>
          </p:cNvCxnSpPr>
          <p:nvPr/>
        </p:nvCxnSpPr>
        <p:spPr bwMode="gray">
          <a:xfrm flipV="1">
            <a:off x="2099581" y="2514900"/>
            <a:ext cx="4943" cy="688672"/>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111" name="Group 110">
            <a:extLst>
              <a:ext uri="{FF2B5EF4-FFF2-40B4-BE49-F238E27FC236}">
                <a16:creationId xmlns:a16="http://schemas.microsoft.com/office/drawing/2014/main" id="{E942A3F7-CBB4-6742-BBBE-3938E062F917}"/>
              </a:ext>
            </a:extLst>
          </p:cNvPr>
          <p:cNvGrpSpPr/>
          <p:nvPr/>
        </p:nvGrpSpPr>
        <p:grpSpPr>
          <a:xfrm>
            <a:off x="1828621" y="4250158"/>
            <a:ext cx="540000" cy="540000"/>
            <a:chOff x="7736620" y="7009631"/>
            <a:chExt cx="4501800" cy="4503600"/>
          </a:xfrm>
          <a:solidFill>
            <a:schemeClr val="accent4"/>
          </a:solidFill>
        </p:grpSpPr>
        <p:sp>
          <p:nvSpPr>
            <p:cNvPr id="112" name="Freeform: Shape 1">
              <a:extLst>
                <a:ext uri="{FF2B5EF4-FFF2-40B4-BE49-F238E27FC236}">
                  <a16:creationId xmlns:a16="http://schemas.microsoft.com/office/drawing/2014/main" id="{821016B7-ECE0-0D45-A7A7-0DBFF8F8B86F}"/>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13" name="Freeform: Shape 2">
              <a:extLst>
                <a:ext uri="{FF2B5EF4-FFF2-40B4-BE49-F238E27FC236}">
                  <a16:creationId xmlns:a16="http://schemas.microsoft.com/office/drawing/2014/main" id="{0D804EBE-475F-7842-A8B8-1166D82624A7}"/>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14" name="Freeform: Shape 3">
              <a:extLst>
                <a:ext uri="{FF2B5EF4-FFF2-40B4-BE49-F238E27FC236}">
                  <a16:creationId xmlns:a16="http://schemas.microsoft.com/office/drawing/2014/main" id="{E1526FB7-A087-DA4C-9289-13DA59F2803F}"/>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15" name="Freeform: Shape 4">
              <a:extLst>
                <a:ext uri="{FF2B5EF4-FFF2-40B4-BE49-F238E27FC236}">
                  <a16:creationId xmlns:a16="http://schemas.microsoft.com/office/drawing/2014/main" id="{880348E3-59B8-DA4C-83DE-92E6F6EBF66A}"/>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16" name="Freeform: Shape 5">
              <a:extLst>
                <a:ext uri="{FF2B5EF4-FFF2-40B4-BE49-F238E27FC236}">
                  <a16:creationId xmlns:a16="http://schemas.microsoft.com/office/drawing/2014/main" id="{7688E9CF-6D44-FB41-9546-9FAB80D6FD8A}"/>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cxnSp>
        <p:nvCxnSpPr>
          <p:cNvPr id="117" name="Straight Connector 116">
            <a:extLst>
              <a:ext uri="{FF2B5EF4-FFF2-40B4-BE49-F238E27FC236}">
                <a16:creationId xmlns:a16="http://schemas.microsoft.com/office/drawing/2014/main" id="{7BBE82E9-B99A-D94F-B8DF-0F0048E483CA}"/>
              </a:ext>
            </a:extLst>
          </p:cNvPr>
          <p:cNvCxnSpPr>
            <a:cxnSpLocks/>
            <a:stCxn id="70" idx="0"/>
            <a:endCxn id="112" idx="2"/>
          </p:cNvCxnSpPr>
          <p:nvPr/>
        </p:nvCxnSpPr>
        <p:spPr bwMode="gray">
          <a:xfrm flipV="1">
            <a:off x="2097491" y="4790158"/>
            <a:ext cx="1130" cy="489256"/>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18" name="Rectangle 117">
            <a:extLst>
              <a:ext uri="{FF2B5EF4-FFF2-40B4-BE49-F238E27FC236}">
                <a16:creationId xmlns:a16="http://schemas.microsoft.com/office/drawing/2014/main" id="{A02058CE-77DA-B146-810B-9518C7F63BCC}"/>
              </a:ext>
            </a:extLst>
          </p:cNvPr>
          <p:cNvSpPr/>
          <p:nvPr/>
        </p:nvSpPr>
        <p:spPr>
          <a:xfrm>
            <a:off x="1059579" y="3313961"/>
            <a:ext cx="861706" cy="338554"/>
          </a:xfrm>
          <a:prstGeom prst="rect">
            <a:avLst/>
          </a:prstGeom>
        </p:spPr>
        <p:txBody>
          <a:bodyPr wrap="square">
            <a:spAutoFit/>
          </a:bodyPr>
          <a:lstStyle/>
          <a:p>
            <a:r>
              <a:rPr lang="en-US" sz="1600" b="1" dirty="0">
                <a:solidFill>
                  <a:schemeClr val="tx2"/>
                </a:solidFill>
                <a:latin typeface="Metropolis" pitchFamily="2" charset="77"/>
              </a:rPr>
              <a:t>T0 DR</a:t>
            </a:r>
            <a:endParaRPr lang="en-GB" sz="1600" dirty="0"/>
          </a:p>
        </p:txBody>
      </p:sp>
      <p:sp>
        <p:nvSpPr>
          <p:cNvPr id="119" name="Rectangle 118">
            <a:extLst>
              <a:ext uri="{FF2B5EF4-FFF2-40B4-BE49-F238E27FC236}">
                <a16:creationId xmlns:a16="http://schemas.microsoft.com/office/drawing/2014/main" id="{81CE0173-4002-9547-9086-F36D6643754D}"/>
              </a:ext>
            </a:extLst>
          </p:cNvPr>
          <p:cNvSpPr/>
          <p:nvPr/>
        </p:nvSpPr>
        <p:spPr>
          <a:xfrm>
            <a:off x="147622" y="2659266"/>
            <a:ext cx="3321529" cy="276999"/>
          </a:xfrm>
          <a:prstGeom prst="rect">
            <a:avLst/>
          </a:prstGeom>
        </p:spPr>
        <p:txBody>
          <a:bodyPr wrap="square">
            <a:spAutoFit/>
          </a:bodyPr>
          <a:lstStyle/>
          <a:p>
            <a:r>
              <a:rPr lang="en-US" sz="1200" b="1" dirty="0">
                <a:solidFill>
                  <a:schemeClr val="tx2"/>
                </a:solidFill>
                <a:latin typeface="Metropolis" pitchFamily="2" charset="77"/>
              </a:rPr>
              <a:t>Intra Transit Tier Link LS (GENEVE)</a:t>
            </a:r>
            <a:endParaRPr lang="en-GB" sz="1200" dirty="0"/>
          </a:p>
        </p:txBody>
      </p:sp>
      <p:sp>
        <p:nvSpPr>
          <p:cNvPr id="120" name="Rectangle 119">
            <a:extLst>
              <a:ext uri="{FF2B5EF4-FFF2-40B4-BE49-F238E27FC236}">
                <a16:creationId xmlns:a16="http://schemas.microsoft.com/office/drawing/2014/main" id="{E30326F6-5E3F-F643-9673-3FA6B5C5B898}"/>
              </a:ext>
            </a:extLst>
          </p:cNvPr>
          <p:cNvSpPr/>
          <p:nvPr/>
        </p:nvSpPr>
        <p:spPr>
          <a:xfrm>
            <a:off x="826243" y="2450525"/>
            <a:ext cx="1417653" cy="261610"/>
          </a:xfrm>
          <a:prstGeom prst="rect">
            <a:avLst/>
          </a:prstGeom>
        </p:spPr>
        <p:txBody>
          <a:bodyPr wrap="square">
            <a:spAutoFit/>
          </a:bodyPr>
          <a:lstStyle/>
          <a:p>
            <a:r>
              <a:rPr lang="en-US" sz="1100" b="1" dirty="0">
                <a:solidFill>
                  <a:schemeClr val="tx2"/>
                </a:solidFill>
                <a:latin typeface="Metropolis" pitchFamily="2" charset="77"/>
              </a:rPr>
              <a:t>169.254.0.2 /28</a:t>
            </a:r>
            <a:endParaRPr lang="en-GB" sz="1100" dirty="0"/>
          </a:p>
        </p:txBody>
      </p:sp>
      <p:sp>
        <p:nvSpPr>
          <p:cNvPr id="121" name="Rectangle 120">
            <a:extLst>
              <a:ext uri="{FF2B5EF4-FFF2-40B4-BE49-F238E27FC236}">
                <a16:creationId xmlns:a16="http://schemas.microsoft.com/office/drawing/2014/main" id="{696E480E-3E31-9349-B18C-D1F73C8F858C}"/>
              </a:ext>
            </a:extLst>
          </p:cNvPr>
          <p:cNvSpPr/>
          <p:nvPr/>
        </p:nvSpPr>
        <p:spPr>
          <a:xfrm>
            <a:off x="803748" y="3054367"/>
            <a:ext cx="1417653" cy="261610"/>
          </a:xfrm>
          <a:prstGeom prst="rect">
            <a:avLst/>
          </a:prstGeom>
        </p:spPr>
        <p:txBody>
          <a:bodyPr wrap="square">
            <a:spAutoFit/>
          </a:bodyPr>
          <a:lstStyle/>
          <a:p>
            <a:r>
              <a:rPr lang="en-US" sz="1100" b="1" dirty="0">
                <a:solidFill>
                  <a:schemeClr val="tx2"/>
                </a:solidFill>
                <a:latin typeface="Metropolis" pitchFamily="2" charset="77"/>
              </a:rPr>
              <a:t>169.254.0.1 /28</a:t>
            </a:r>
            <a:endParaRPr lang="en-GB" sz="1100" dirty="0"/>
          </a:p>
        </p:txBody>
      </p:sp>
      <p:sp>
        <p:nvSpPr>
          <p:cNvPr id="122" name="Rectangle 121">
            <a:extLst>
              <a:ext uri="{FF2B5EF4-FFF2-40B4-BE49-F238E27FC236}">
                <a16:creationId xmlns:a16="http://schemas.microsoft.com/office/drawing/2014/main" id="{010D11AB-67ED-0B43-9EF8-627DE0A46628}"/>
              </a:ext>
            </a:extLst>
          </p:cNvPr>
          <p:cNvSpPr/>
          <p:nvPr/>
        </p:nvSpPr>
        <p:spPr>
          <a:xfrm>
            <a:off x="138896" y="4894800"/>
            <a:ext cx="2974461" cy="276999"/>
          </a:xfrm>
          <a:prstGeom prst="rect">
            <a:avLst/>
          </a:prstGeom>
        </p:spPr>
        <p:txBody>
          <a:bodyPr wrap="square">
            <a:spAutoFit/>
          </a:bodyPr>
          <a:lstStyle/>
          <a:p>
            <a:r>
              <a:rPr lang="en-US" sz="1200" b="1" dirty="0">
                <a:solidFill>
                  <a:schemeClr val="tx2"/>
                </a:solidFill>
                <a:latin typeface="Metropolis" pitchFamily="2" charset="77"/>
              </a:rPr>
              <a:t>Intra Transit Tier Link LS (GENEVE)</a:t>
            </a:r>
            <a:endParaRPr lang="en-GB" sz="1200" dirty="0"/>
          </a:p>
        </p:txBody>
      </p:sp>
      <p:sp>
        <p:nvSpPr>
          <p:cNvPr id="123" name="Rectangle 122">
            <a:extLst>
              <a:ext uri="{FF2B5EF4-FFF2-40B4-BE49-F238E27FC236}">
                <a16:creationId xmlns:a16="http://schemas.microsoft.com/office/drawing/2014/main" id="{DEC60809-6087-E249-A0B2-28BFEA8E81B0}"/>
              </a:ext>
            </a:extLst>
          </p:cNvPr>
          <p:cNvSpPr/>
          <p:nvPr/>
        </p:nvSpPr>
        <p:spPr>
          <a:xfrm>
            <a:off x="914256" y="4743857"/>
            <a:ext cx="1417653" cy="261610"/>
          </a:xfrm>
          <a:prstGeom prst="rect">
            <a:avLst/>
          </a:prstGeom>
        </p:spPr>
        <p:txBody>
          <a:bodyPr wrap="square">
            <a:spAutoFit/>
          </a:bodyPr>
          <a:lstStyle/>
          <a:p>
            <a:r>
              <a:rPr lang="en-US" sz="1100" b="1" dirty="0">
                <a:solidFill>
                  <a:schemeClr val="tx2"/>
                </a:solidFill>
                <a:latin typeface="Metropolis" pitchFamily="2" charset="77"/>
              </a:rPr>
              <a:t>169.254.0.2 /28</a:t>
            </a:r>
            <a:endParaRPr lang="en-GB" sz="1100" dirty="0"/>
          </a:p>
        </p:txBody>
      </p:sp>
      <p:sp>
        <p:nvSpPr>
          <p:cNvPr id="124" name="Rectangle 123">
            <a:extLst>
              <a:ext uri="{FF2B5EF4-FFF2-40B4-BE49-F238E27FC236}">
                <a16:creationId xmlns:a16="http://schemas.microsoft.com/office/drawing/2014/main" id="{32826B0D-0414-E043-BF4B-9622654E4A88}"/>
              </a:ext>
            </a:extLst>
          </p:cNvPr>
          <p:cNvSpPr/>
          <p:nvPr/>
        </p:nvSpPr>
        <p:spPr>
          <a:xfrm>
            <a:off x="907031" y="5092735"/>
            <a:ext cx="1417653" cy="261610"/>
          </a:xfrm>
          <a:prstGeom prst="rect">
            <a:avLst/>
          </a:prstGeom>
        </p:spPr>
        <p:txBody>
          <a:bodyPr wrap="square">
            <a:spAutoFit/>
          </a:bodyPr>
          <a:lstStyle/>
          <a:p>
            <a:r>
              <a:rPr lang="en-US" sz="1100" b="1" dirty="0">
                <a:solidFill>
                  <a:schemeClr val="tx2"/>
                </a:solidFill>
                <a:latin typeface="Metropolis" pitchFamily="2" charset="77"/>
              </a:rPr>
              <a:t>169.254.0.1 /28</a:t>
            </a:r>
            <a:endParaRPr lang="en-GB" sz="1100" dirty="0"/>
          </a:p>
        </p:txBody>
      </p:sp>
      <p:pic>
        <p:nvPicPr>
          <p:cNvPr id="4" name="Picture 3">
            <a:extLst>
              <a:ext uri="{FF2B5EF4-FFF2-40B4-BE49-F238E27FC236}">
                <a16:creationId xmlns:a16="http://schemas.microsoft.com/office/drawing/2014/main" id="{D95E4C6E-BDDC-2643-8707-676C7818DD0D}"/>
              </a:ext>
            </a:extLst>
          </p:cNvPr>
          <p:cNvPicPr>
            <a:picLocks noChangeAspect="1"/>
          </p:cNvPicPr>
          <p:nvPr/>
        </p:nvPicPr>
        <p:blipFill>
          <a:blip r:embed="rId2"/>
          <a:stretch>
            <a:fillRect/>
          </a:stretch>
        </p:blipFill>
        <p:spPr>
          <a:xfrm>
            <a:off x="4506501" y="1052871"/>
            <a:ext cx="6651990" cy="5485668"/>
          </a:xfrm>
          <a:prstGeom prst="rect">
            <a:avLst/>
          </a:prstGeom>
        </p:spPr>
      </p:pic>
      <p:sp>
        <p:nvSpPr>
          <p:cNvPr id="67" name="Rectangle 66">
            <a:extLst>
              <a:ext uri="{FF2B5EF4-FFF2-40B4-BE49-F238E27FC236}">
                <a16:creationId xmlns:a16="http://schemas.microsoft.com/office/drawing/2014/main" id="{34BD9BE5-69B7-D543-B81A-6C1A86C578A6}"/>
              </a:ext>
            </a:extLst>
          </p:cNvPr>
          <p:cNvSpPr/>
          <p:nvPr/>
        </p:nvSpPr>
        <p:spPr>
          <a:xfrm>
            <a:off x="4537383" y="671436"/>
            <a:ext cx="5739653" cy="400110"/>
          </a:xfrm>
          <a:prstGeom prst="rect">
            <a:avLst/>
          </a:prstGeom>
        </p:spPr>
        <p:txBody>
          <a:bodyPr wrap="square">
            <a:spAutoFit/>
          </a:bodyPr>
          <a:lstStyle/>
          <a:p>
            <a:r>
              <a:rPr lang="en-US" sz="2000" b="1" dirty="0">
                <a:solidFill>
                  <a:schemeClr val="tx2"/>
                </a:solidFill>
                <a:latin typeface="Metropolis" pitchFamily="2" charset="77"/>
              </a:rPr>
              <a:t>Tier 0 Route Redistribution Configuration</a:t>
            </a:r>
            <a:endParaRPr lang="en-GB" sz="2000" dirty="0"/>
          </a:p>
        </p:txBody>
      </p:sp>
      <p:sp>
        <p:nvSpPr>
          <p:cNvPr id="68" name="Rectangle 67">
            <a:extLst>
              <a:ext uri="{FF2B5EF4-FFF2-40B4-BE49-F238E27FC236}">
                <a16:creationId xmlns:a16="http://schemas.microsoft.com/office/drawing/2014/main" id="{C3C2FE13-859E-DA4B-9B0B-C27EA2A331D8}"/>
              </a:ext>
            </a:extLst>
          </p:cNvPr>
          <p:cNvSpPr/>
          <p:nvPr/>
        </p:nvSpPr>
        <p:spPr>
          <a:xfrm>
            <a:off x="6616948" y="3819173"/>
            <a:ext cx="1774697" cy="250882"/>
          </a:xfrm>
          <a:prstGeom prst="rect">
            <a:avLst/>
          </a:prstGeom>
          <a:noFill/>
          <a:ln w="19050">
            <a:solidFill>
              <a:srgbClr val="0070C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sp>
        <p:nvSpPr>
          <p:cNvPr id="125" name="Rectangle 124">
            <a:extLst>
              <a:ext uri="{FF2B5EF4-FFF2-40B4-BE49-F238E27FC236}">
                <a16:creationId xmlns:a16="http://schemas.microsoft.com/office/drawing/2014/main" id="{FD3B4E45-D3B9-6C49-A59C-C25DBF314F3C}"/>
              </a:ext>
            </a:extLst>
          </p:cNvPr>
          <p:cNvSpPr/>
          <p:nvPr/>
        </p:nvSpPr>
        <p:spPr>
          <a:xfrm>
            <a:off x="1095530" y="4365618"/>
            <a:ext cx="861706" cy="338554"/>
          </a:xfrm>
          <a:prstGeom prst="rect">
            <a:avLst/>
          </a:prstGeom>
        </p:spPr>
        <p:txBody>
          <a:bodyPr wrap="square">
            <a:spAutoFit/>
          </a:bodyPr>
          <a:lstStyle/>
          <a:p>
            <a:r>
              <a:rPr lang="en-US" sz="1600" b="1" dirty="0">
                <a:solidFill>
                  <a:schemeClr val="tx2"/>
                </a:solidFill>
                <a:latin typeface="Metropolis" pitchFamily="2" charset="77"/>
              </a:rPr>
              <a:t>T1 SR</a:t>
            </a:r>
            <a:endParaRPr lang="en-GB" sz="1600" dirty="0"/>
          </a:p>
        </p:txBody>
      </p:sp>
    </p:spTree>
    <p:extLst>
      <p:ext uri="{BB962C8B-B14F-4D97-AF65-F5344CB8AC3E}">
        <p14:creationId xmlns:p14="http://schemas.microsoft.com/office/powerpoint/2010/main" val="97326366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68"/>
                                        </p:tgtEl>
                                        <p:attrNameLst>
                                          <p:attrName>style.visibility</p:attrName>
                                        </p:attrNameLst>
                                      </p:cBhvr>
                                      <p:to>
                                        <p:strVal val="visible"/>
                                      </p:to>
                                    </p:set>
                                    <p:anim calcmode="lin" valueType="num">
                                      <p:cBhvr additive="base">
                                        <p:cTn id="7" dur="500" fill="hold"/>
                                        <p:tgtEl>
                                          <p:spTgt spid="68"/>
                                        </p:tgtEl>
                                        <p:attrNameLst>
                                          <p:attrName>ppt_x</p:attrName>
                                        </p:attrNameLst>
                                      </p:cBhvr>
                                      <p:tavLst>
                                        <p:tav tm="0">
                                          <p:val>
                                            <p:strVal val="#ppt_x"/>
                                          </p:val>
                                        </p:tav>
                                        <p:tav tm="100000">
                                          <p:val>
                                            <p:strVal val="#ppt_x"/>
                                          </p:val>
                                        </p:tav>
                                      </p:tavLst>
                                    </p:anim>
                                    <p:anim calcmode="lin" valueType="num">
                                      <p:cBhvr additive="base">
                                        <p:cTn id="8" dur="500" fill="hold"/>
                                        <p:tgtEl>
                                          <p:spTgt spid="6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8" grpId="0" animBg="1"/>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85C55EC-3CA3-9645-877C-159344534A2A}"/>
              </a:ext>
            </a:extLst>
          </p:cNvPr>
          <p:cNvSpPr>
            <a:spLocks noGrp="1"/>
          </p:cNvSpPr>
          <p:nvPr>
            <p:ph type="title"/>
          </p:nvPr>
        </p:nvSpPr>
        <p:spPr>
          <a:xfrm>
            <a:off x="579960" y="210837"/>
            <a:ext cx="11003870" cy="384048"/>
          </a:xfrm>
        </p:spPr>
        <p:txBody>
          <a:bodyPr/>
          <a:lstStyle/>
          <a:p>
            <a:r>
              <a:rPr lang="en-US" dirty="0"/>
              <a:t>Route Advertisement – 9</a:t>
            </a:r>
          </a:p>
        </p:txBody>
      </p:sp>
      <p:grpSp>
        <p:nvGrpSpPr>
          <p:cNvPr id="53" name="Group 52">
            <a:extLst>
              <a:ext uri="{FF2B5EF4-FFF2-40B4-BE49-F238E27FC236}">
                <a16:creationId xmlns:a16="http://schemas.microsoft.com/office/drawing/2014/main" id="{E5332651-ED4C-6A42-A304-39684087D456}"/>
              </a:ext>
            </a:extLst>
          </p:cNvPr>
          <p:cNvGrpSpPr/>
          <p:nvPr/>
        </p:nvGrpSpPr>
        <p:grpSpPr>
          <a:xfrm>
            <a:off x="1834524" y="1974900"/>
            <a:ext cx="540000" cy="540000"/>
            <a:chOff x="7736620" y="7009631"/>
            <a:chExt cx="4501800" cy="4503600"/>
          </a:xfrm>
          <a:solidFill>
            <a:schemeClr val="accent6"/>
          </a:solidFill>
        </p:grpSpPr>
        <p:sp>
          <p:nvSpPr>
            <p:cNvPr id="55" name="Freeform: Shape 1">
              <a:extLst>
                <a:ext uri="{FF2B5EF4-FFF2-40B4-BE49-F238E27FC236}">
                  <a16:creationId xmlns:a16="http://schemas.microsoft.com/office/drawing/2014/main" id="{136CCAB0-B30E-F04F-8497-DF46D25C67A3}"/>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56" name="Freeform: Shape 2">
              <a:extLst>
                <a:ext uri="{FF2B5EF4-FFF2-40B4-BE49-F238E27FC236}">
                  <a16:creationId xmlns:a16="http://schemas.microsoft.com/office/drawing/2014/main" id="{D39D36FA-3BA6-1442-8314-9224741F0914}"/>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59" name="Freeform: Shape 3">
              <a:extLst>
                <a:ext uri="{FF2B5EF4-FFF2-40B4-BE49-F238E27FC236}">
                  <a16:creationId xmlns:a16="http://schemas.microsoft.com/office/drawing/2014/main" id="{1A1A29E8-6AD8-174E-BA75-76A3F70324BE}"/>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62" name="Freeform: Shape 4">
              <a:extLst>
                <a:ext uri="{FF2B5EF4-FFF2-40B4-BE49-F238E27FC236}">
                  <a16:creationId xmlns:a16="http://schemas.microsoft.com/office/drawing/2014/main" id="{9C8A6C6E-8729-8744-BAB6-C043B571E81C}"/>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63" name="Freeform: Shape 5">
              <a:extLst>
                <a:ext uri="{FF2B5EF4-FFF2-40B4-BE49-F238E27FC236}">
                  <a16:creationId xmlns:a16="http://schemas.microsoft.com/office/drawing/2014/main" id="{1D87B3B1-D6EA-6B42-869D-2071087E01A6}"/>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grpSp>
        <p:nvGrpSpPr>
          <p:cNvPr id="69" name="Group 68">
            <a:extLst>
              <a:ext uri="{FF2B5EF4-FFF2-40B4-BE49-F238E27FC236}">
                <a16:creationId xmlns:a16="http://schemas.microsoft.com/office/drawing/2014/main" id="{C475079C-155D-4840-889F-F94A20520439}"/>
              </a:ext>
            </a:extLst>
          </p:cNvPr>
          <p:cNvGrpSpPr/>
          <p:nvPr/>
        </p:nvGrpSpPr>
        <p:grpSpPr>
          <a:xfrm>
            <a:off x="1827491" y="5279414"/>
            <a:ext cx="540000" cy="540000"/>
            <a:chOff x="7736620" y="7009631"/>
            <a:chExt cx="4501800" cy="4503600"/>
          </a:xfrm>
          <a:solidFill>
            <a:schemeClr val="accent4"/>
          </a:solidFill>
        </p:grpSpPr>
        <p:sp>
          <p:nvSpPr>
            <p:cNvPr id="70" name="Freeform: Shape 1">
              <a:extLst>
                <a:ext uri="{FF2B5EF4-FFF2-40B4-BE49-F238E27FC236}">
                  <a16:creationId xmlns:a16="http://schemas.microsoft.com/office/drawing/2014/main" id="{59ACDBC4-0BE8-4C43-AFB7-2BA5A5DFF02B}"/>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71" name="Freeform: Shape 2">
              <a:extLst>
                <a:ext uri="{FF2B5EF4-FFF2-40B4-BE49-F238E27FC236}">
                  <a16:creationId xmlns:a16="http://schemas.microsoft.com/office/drawing/2014/main" id="{89B30CB1-1FD3-9F4C-AE2F-36FE9B21D31D}"/>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72" name="Freeform: Shape 3">
              <a:extLst>
                <a:ext uri="{FF2B5EF4-FFF2-40B4-BE49-F238E27FC236}">
                  <a16:creationId xmlns:a16="http://schemas.microsoft.com/office/drawing/2014/main" id="{594C46F5-BDEC-2948-A307-314A51BF6C92}"/>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73" name="Freeform: Shape 4">
              <a:extLst>
                <a:ext uri="{FF2B5EF4-FFF2-40B4-BE49-F238E27FC236}">
                  <a16:creationId xmlns:a16="http://schemas.microsoft.com/office/drawing/2014/main" id="{9B8DC9ED-57DC-8C4A-882C-2B1AC88872EA}"/>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74" name="Freeform: Shape 5">
              <a:extLst>
                <a:ext uri="{FF2B5EF4-FFF2-40B4-BE49-F238E27FC236}">
                  <a16:creationId xmlns:a16="http://schemas.microsoft.com/office/drawing/2014/main" id="{85F3A922-6645-DE41-B96F-D5C11ED1C5AB}"/>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cxnSp>
        <p:nvCxnSpPr>
          <p:cNvPr id="75" name="Straight Connector 74">
            <a:extLst>
              <a:ext uri="{FF2B5EF4-FFF2-40B4-BE49-F238E27FC236}">
                <a16:creationId xmlns:a16="http://schemas.microsoft.com/office/drawing/2014/main" id="{DA25EE65-D03E-A240-8EB2-D7D632F70E5F}"/>
              </a:ext>
            </a:extLst>
          </p:cNvPr>
          <p:cNvCxnSpPr>
            <a:cxnSpLocks/>
            <a:stCxn id="112" idx="0"/>
            <a:endCxn id="105" idx="2"/>
          </p:cNvCxnSpPr>
          <p:nvPr/>
        </p:nvCxnSpPr>
        <p:spPr bwMode="gray">
          <a:xfrm flipV="1">
            <a:off x="2098621" y="3743572"/>
            <a:ext cx="960" cy="506586"/>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76" name="Rectangle 75">
            <a:extLst>
              <a:ext uri="{FF2B5EF4-FFF2-40B4-BE49-F238E27FC236}">
                <a16:creationId xmlns:a16="http://schemas.microsoft.com/office/drawing/2014/main" id="{54E75DA8-10FD-2C4D-B72C-0FC8A1A4A051}"/>
              </a:ext>
            </a:extLst>
          </p:cNvPr>
          <p:cNvSpPr/>
          <p:nvPr/>
        </p:nvSpPr>
        <p:spPr>
          <a:xfrm>
            <a:off x="91700" y="3858474"/>
            <a:ext cx="2377361" cy="276999"/>
          </a:xfrm>
          <a:prstGeom prst="rect">
            <a:avLst/>
          </a:prstGeom>
        </p:spPr>
        <p:txBody>
          <a:bodyPr wrap="square">
            <a:spAutoFit/>
          </a:bodyPr>
          <a:lstStyle/>
          <a:p>
            <a:r>
              <a:rPr lang="en-US" sz="1200" b="1" dirty="0">
                <a:solidFill>
                  <a:schemeClr val="tx2"/>
                </a:solidFill>
                <a:latin typeface="Metropolis" pitchFamily="2" charset="77"/>
              </a:rPr>
              <a:t>Router Link LS (GENEVE)</a:t>
            </a:r>
            <a:endParaRPr lang="en-GB" sz="1200" dirty="0"/>
          </a:p>
        </p:txBody>
      </p:sp>
      <p:sp>
        <p:nvSpPr>
          <p:cNvPr id="77" name="Rectangle 76">
            <a:extLst>
              <a:ext uri="{FF2B5EF4-FFF2-40B4-BE49-F238E27FC236}">
                <a16:creationId xmlns:a16="http://schemas.microsoft.com/office/drawing/2014/main" id="{32DD5B7B-44AC-7E4E-9522-111E20A613EE}"/>
              </a:ext>
            </a:extLst>
          </p:cNvPr>
          <p:cNvSpPr/>
          <p:nvPr/>
        </p:nvSpPr>
        <p:spPr>
          <a:xfrm>
            <a:off x="1070415" y="2131541"/>
            <a:ext cx="861706" cy="338554"/>
          </a:xfrm>
          <a:prstGeom prst="rect">
            <a:avLst/>
          </a:prstGeom>
        </p:spPr>
        <p:txBody>
          <a:bodyPr wrap="square">
            <a:spAutoFit/>
          </a:bodyPr>
          <a:lstStyle/>
          <a:p>
            <a:r>
              <a:rPr lang="en-US" sz="1600" b="1" dirty="0">
                <a:solidFill>
                  <a:schemeClr val="tx2"/>
                </a:solidFill>
                <a:latin typeface="Metropolis" pitchFamily="2" charset="77"/>
              </a:rPr>
              <a:t>T0 SR</a:t>
            </a:r>
            <a:endParaRPr lang="en-GB" sz="1600" dirty="0"/>
          </a:p>
        </p:txBody>
      </p:sp>
      <p:sp>
        <p:nvSpPr>
          <p:cNvPr id="78" name="Rectangle 77">
            <a:extLst>
              <a:ext uri="{FF2B5EF4-FFF2-40B4-BE49-F238E27FC236}">
                <a16:creationId xmlns:a16="http://schemas.microsoft.com/office/drawing/2014/main" id="{2CBDC392-2DF5-FC45-9BFF-51ED30137BB0}"/>
              </a:ext>
            </a:extLst>
          </p:cNvPr>
          <p:cNvSpPr/>
          <p:nvPr/>
        </p:nvSpPr>
        <p:spPr>
          <a:xfrm>
            <a:off x="1131732" y="5418280"/>
            <a:ext cx="861706" cy="338554"/>
          </a:xfrm>
          <a:prstGeom prst="rect">
            <a:avLst/>
          </a:prstGeom>
        </p:spPr>
        <p:txBody>
          <a:bodyPr wrap="square">
            <a:spAutoFit/>
          </a:bodyPr>
          <a:lstStyle/>
          <a:p>
            <a:r>
              <a:rPr lang="en-US" sz="1600" b="1" dirty="0">
                <a:solidFill>
                  <a:schemeClr val="tx2"/>
                </a:solidFill>
                <a:latin typeface="Metropolis" pitchFamily="2" charset="77"/>
              </a:rPr>
              <a:t>T1 DR</a:t>
            </a:r>
            <a:endParaRPr lang="en-GB" sz="1600" dirty="0"/>
          </a:p>
        </p:txBody>
      </p:sp>
      <p:cxnSp>
        <p:nvCxnSpPr>
          <p:cNvPr id="79" name="Straight Connector 78">
            <a:extLst>
              <a:ext uri="{FF2B5EF4-FFF2-40B4-BE49-F238E27FC236}">
                <a16:creationId xmlns:a16="http://schemas.microsoft.com/office/drawing/2014/main" id="{94D17DC8-9331-814E-93A6-E1AC16839C91}"/>
              </a:ext>
            </a:extLst>
          </p:cNvPr>
          <p:cNvCxnSpPr>
            <a:cxnSpLocks/>
          </p:cNvCxnSpPr>
          <p:nvPr/>
        </p:nvCxnSpPr>
        <p:spPr bwMode="gray">
          <a:xfrm flipH="1">
            <a:off x="1567290" y="5813445"/>
            <a:ext cx="421971" cy="283283"/>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80" name="Straight Connector 79">
            <a:extLst>
              <a:ext uri="{FF2B5EF4-FFF2-40B4-BE49-F238E27FC236}">
                <a16:creationId xmlns:a16="http://schemas.microsoft.com/office/drawing/2014/main" id="{2665E50B-A10F-8144-9EA3-8937F6D973AB}"/>
              </a:ext>
            </a:extLst>
          </p:cNvPr>
          <p:cNvCxnSpPr>
            <a:cxnSpLocks/>
          </p:cNvCxnSpPr>
          <p:nvPr/>
        </p:nvCxnSpPr>
        <p:spPr bwMode="gray">
          <a:xfrm>
            <a:off x="2087893" y="5849764"/>
            <a:ext cx="387" cy="327829"/>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81" name="Straight Connector 80">
            <a:extLst>
              <a:ext uri="{FF2B5EF4-FFF2-40B4-BE49-F238E27FC236}">
                <a16:creationId xmlns:a16="http://schemas.microsoft.com/office/drawing/2014/main" id="{44BA8423-F4ED-3F45-A16C-EBFE5DC97DAE}"/>
              </a:ext>
            </a:extLst>
          </p:cNvPr>
          <p:cNvCxnSpPr>
            <a:cxnSpLocks/>
          </p:cNvCxnSpPr>
          <p:nvPr/>
        </p:nvCxnSpPr>
        <p:spPr bwMode="gray">
          <a:xfrm flipH="1" flipV="1">
            <a:off x="2209671" y="5826466"/>
            <a:ext cx="350368" cy="250847"/>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82" name="Rectangle 81">
            <a:extLst>
              <a:ext uri="{FF2B5EF4-FFF2-40B4-BE49-F238E27FC236}">
                <a16:creationId xmlns:a16="http://schemas.microsoft.com/office/drawing/2014/main" id="{946222A1-576B-044A-9AF7-DFB218ECCD38}"/>
              </a:ext>
            </a:extLst>
          </p:cNvPr>
          <p:cNvSpPr/>
          <p:nvPr/>
        </p:nvSpPr>
        <p:spPr>
          <a:xfrm>
            <a:off x="2404649" y="5604345"/>
            <a:ext cx="968535" cy="461665"/>
          </a:xfrm>
          <a:prstGeom prst="rect">
            <a:avLst/>
          </a:prstGeom>
        </p:spPr>
        <p:txBody>
          <a:bodyPr wrap="none">
            <a:spAutoFit/>
          </a:bodyPr>
          <a:lstStyle/>
          <a:p>
            <a:r>
              <a:rPr lang="en-US" sz="1200" b="1" dirty="0">
                <a:solidFill>
                  <a:schemeClr val="tx2"/>
                </a:solidFill>
                <a:latin typeface="Metropolis" pitchFamily="2" charset="77"/>
              </a:rPr>
              <a:t>Downlinks</a:t>
            </a:r>
          </a:p>
          <a:p>
            <a:r>
              <a:rPr lang="en-US" sz="1200" b="1" dirty="0">
                <a:solidFill>
                  <a:schemeClr val="tx2"/>
                </a:solidFill>
                <a:latin typeface="Metropolis" pitchFamily="2" charset="77"/>
              </a:rPr>
              <a:t>(GENEVE)</a:t>
            </a:r>
            <a:endParaRPr lang="en-GB" sz="1200" dirty="0"/>
          </a:p>
        </p:txBody>
      </p:sp>
      <p:cxnSp>
        <p:nvCxnSpPr>
          <p:cNvPr id="83" name="Straight Connector 82">
            <a:extLst>
              <a:ext uri="{FF2B5EF4-FFF2-40B4-BE49-F238E27FC236}">
                <a16:creationId xmlns:a16="http://schemas.microsoft.com/office/drawing/2014/main" id="{9B71B49F-F6BB-014F-B28D-0663214F731C}"/>
              </a:ext>
            </a:extLst>
          </p:cNvPr>
          <p:cNvCxnSpPr>
            <a:cxnSpLocks/>
          </p:cNvCxnSpPr>
          <p:nvPr/>
        </p:nvCxnSpPr>
        <p:spPr bwMode="gray">
          <a:xfrm flipH="1" flipV="1">
            <a:off x="2080405" y="1357010"/>
            <a:ext cx="968" cy="61789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84" name="Rectangle 83">
            <a:extLst>
              <a:ext uri="{FF2B5EF4-FFF2-40B4-BE49-F238E27FC236}">
                <a16:creationId xmlns:a16="http://schemas.microsoft.com/office/drawing/2014/main" id="{DB5C2EE1-3B07-CD4C-BE0C-E933C89BBB0D}"/>
              </a:ext>
            </a:extLst>
          </p:cNvPr>
          <p:cNvSpPr/>
          <p:nvPr/>
        </p:nvSpPr>
        <p:spPr>
          <a:xfrm>
            <a:off x="533664" y="1512461"/>
            <a:ext cx="1744330" cy="276999"/>
          </a:xfrm>
          <a:prstGeom prst="rect">
            <a:avLst/>
          </a:prstGeom>
        </p:spPr>
        <p:txBody>
          <a:bodyPr wrap="square">
            <a:spAutoFit/>
          </a:bodyPr>
          <a:lstStyle/>
          <a:p>
            <a:r>
              <a:rPr lang="en-US" sz="1200" b="1" dirty="0">
                <a:solidFill>
                  <a:schemeClr val="tx2"/>
                </a:solidFill>
                <a:latin typeface="Metropolis" pitchFamily="2" charset="77"/>
              </a:rPr>
              <a:t>Uplink LS (VLAN)</a:t>
            </a:r>
            <a:endParaRPr lang="en-GB" sz="1200" dirty="0"/>
          </a:p>
        </p:txBody>
      </p:sp>
      <p:grpSp>
        <p:nvGrpSpPr>
          <p:cNvPr id="85" name="Group 84">
            <a:extLst>
              <a:ext uri="{FF2B5EF4-FFF2-40B4-BE49-F238E27FC236}">
                <a16:creationId xmlns:a16="http://schemas.microsoft.com/office/drawing/2014/main" id="{6016ABCE-81BC-374B-8592-5CE1F265D08D}"/>
              </a:ext>
            </a:extLst>
          </p:cNvPr>
          <p:cNvGrpSpPr/>
          <p:nvPr/>
        </p:nvGrpSpPr>
        <p:grpSpPr>
          <a:xfrm>
            <a:off x="1865237" y="926673"/>
            <a:ext cx="430337" cy="430337"/>
            <a:chOff x="7736620" y="7009631"/>
            <a:chExt cx="4501800" cy="4503600"/>
          </a:xfrm>
          <a:solidFill>
            <a:schemeClr val="tx1"/>
          </a:solidFill>
        </p:grpSpPr>
        <p:sp>
          <p:nvSpPr>
            <p:cNvPr id="86" name="Freeform: Shape 1">
              <a:extLst>
                <a:ext uri="{FF2B5EF4-FFF2-40B4-BE49-F238E27FC236}">
                  <a16:creationId xmlns:a16="http://schemas.microsoft.com/office/drawing/2014/main" id="{2332AE94-F97C-2943-AE79-C15D2786E621}"/>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87" name="Freeform: Shape 2">
              <a:extLst>
                <a:ext uri="{FF2B5EF4-FFF2-40B4-BE49-F238E27FC236}">
                  <a16:creationId xmlns:a16="http://schemas.microsoft.com/office/drawing/2014/main" id="{A820EB13-C81E-2647-8675-9ED74081ED6A}"/>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88" name="Freeform: Shape 3">
              <a:extLst>
                <a:ext uri="{FF2B5EF4-FFF2-40B4-BE49-F238E27FC236}">
                  <a16:creationId xmlns:a16="http://schemas.microsoft.com/office/drawing/2014/main" id="{1DD9AB93-42D4-E24C-8974-8CBAF134D871}"/>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89" name="Freeform: Shape 4">
              <a:extLst>
                <a:ext uri="{FF2B5EF4-FFF2-40B4-BE49-F238E27FC236}">
                  <a16:creationId xmlns:a16="http://schemas.microsoft.com/office/drawing/2014/main" id="{EF1E5192-9A61-8342-882B-4A6CDEAC520C}"/>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90" name="Freeform: Shape 5">
              <a:extLst>
                <a:ext uri="{FF2B5EF4-FFF2-40B4-BE49-F238E27FC236}">
                  <a16:creationId xmlns:a16="http://schemas.microsoft.com/office/drawing/2014/main" id="{754E82A7-C3E7-EA49-8605-BD462653F436}"/>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91" name="Rectangle 90">
            <a:extLst>
              <a:ext uri="{FF2B5EF4-FFF2-40B4-BE49-F238E27FC236}">
                <a16:creationId xmlns:a16="http://schemas.microsoft.com/office/drawing/2014/main" id="{A24BBD17-6066-2B42-889E-45062B9C08C1}"/>
              </a:ext>
            </a:extLst>
          </p:cNvPr>
          <p:cNvSpPr/>
          <p:nvPr/>
        </p:nvSpPr>
        <p:spPr>
          <a:xfrm>
            <a:off x="1057357" y="817613"/>
            <a:ext cx="817975" cy="461665"/>
          </a:xfrm>
          <a:prstGeom prst="rect">
            <a:avLst/>
          </a:prstGeom>
        </p:spPr>
        <p:txBody>
          <a:bodyPr wrap="square">
            <a:spAutoFit/>
          </a:bodyPr>
          <a:lstStyle/>
          <a:p>
            <a:r>
              <a:rPr lang="en-US" sz="1200" b="1" dirty="0">
                <a:solidFill>
                  <a:schemeClr val="tx2"/>
                </a:solidFill>
                <a:latin typeface="Metropolis" pitchFamily="2" charset="77"/>
              </a:rPr>
              <a:t>Physical Router</a:t>
            </a:r>
            <a:endParaRPr lang="en-GB" sz="1200" dirty="0"/>
          </a:p>
        </p:txBody>
      </p:sp>
      <p:cxnSp>
        <p:nvCxnSpPr>
          <p:cNvPr id="92" name="Straight Connector 91">
            <a:extLst>
              <a:ext uri="{FF2B5EF4-FFF2-40B4-BE49-F238E27FC236}">
                <a16:creationId xmlns:a16="http://schemas.microsoft.com/office/drawing/2014/main" id="{2FCC437D-5FC0-DD40-BD69-B6715A2AB923}"/>
              </a:ext>
            </a:extLst>
          </p:cNvPr>
          <p:cNvCxnSpPr>
            <a:cxnSpLocks/>
          </p:cNvCxnSpPr>
          <p:nvPr/>
        </p:nvCxnSpPr>
        <p:spPr bwMode="gray">
          <a:xfrm flipH="1" flipV="1">
            <a:off x="2367636" y="3469868"/>
            <a:ext cx="1192722" cy="3704"/>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93" name="Rectangle 92">
            <a:extLst>
              <a:ext uri="{FF2B5EF4-FFF2-40B4-BE49-F238E27FC236}">
                <a16:creationId xmlns:a16="http://schemas.microsoft.com/office/drawing/2014/main" id="{81A82B7F-76D1-CD42-89E5-86F943BD9D20}"/>
              </a:ext>
            </a:extLst>
          </p:cNvPr>
          <p:cNvSpPr/>
          <p:nvPr/>
        </p:nvSpPr>
        <p:spPr>
          <a:xfrm>
            <a:off x="2388346" y="3445095"/>
            <a:ext cx="968535" cy="461665"/>
          </a:xfrm>
          <a:prstGeom prst="rect">
            <a:avLst/>
          </a:prstGeom>
        </p:spPr>
        <p:txBody>
          <a:bodyPr wrap="none">
            <a:spAutoFit/>
          </a:bodyPr>
          <a:lstStyle/>
          <a:p>
            <a:r>
              <a:rPr lang="en-US" sz="1200" b="1" dirty="0">
                <a:solidFill>
                  <a:schemeClr val="tx2"/>
                </a:solidFill>
                <a:latin typeface="Metropolis" pitchFamily="2" charset="77"/>
              </a:rPr>
              <a:t>Downlink</a:t>
            </a:r>
          </a:p>
          <a:p>
            <a:r>
              <a:rPr lang="en-US" sz="1200" b="1" dirty="0">
                <a:solidFill>
                  <a:schemeClr val="tx2"/>
                </a:solidFill>
                <a:latin typeface="Metropolis" pitchFamily="2" charset="77"/>
              </a:rPr>
              <a:t>(GENEVE)</a:t>
            </a:r>
            <a:endParaRPr lang="en-GB" sz="1200" dirty="0"/>
          </a:p>
        </p:txBody>
      </p:sp>
      <p:sp>
        <p:nvSpPr>
          <p:cNvPr id="94" name="Rectangle 93">
            <a:extLst>
              <a:ext uri="{FF2B5EF4-FFF2-40B4-BE49-F238E27FC236}">
                <a16:creationId xmlns:a16="http://schemas.microsoft.com/office/drawing/2014/main" id="{FA854B57-1019-DB4B-9AB5-97A9E033E2A0}"/>
              </a:ext>
            </a:extLst>
          </p:cNvPr>
          <p:cNvSpPr/>
          <p:nvPr/>
        </p:nvSpPr>
        <p:spPr>
          <a:xfrm>
            <a:off x="797174" y="1823269"/>
            <a:ext cx="1417653" cy="261610"/>
          </a:xfrm>
          <a:prstGeom prst="rect">
            <a:avLst/>
          </a:prstGeom>
        </p:spPr>
        <p:txBody>
          <a:bodyPr wrap="square">
            <a:spAutoFit/>
          </a:bodyPr>
          <a:lstStyle/>
          <a:p>
            <a:r>
              <a:rPr lang="en-US" sz="1100" b="1" dirty="0">
                <a:solidFill>
                  <a:schemeClr val="tx2"/>
                </a:solidFill>
                <a:latin typeface="Metropolis" pitchFamily="2" charset="77"/>
              </a:rPr>
              <a:t>10.190.4.101 /24</a:t>
            </a:r>
            <a:endParaRPr lang="en-GB" sz="1100" dirty="0"/>
          </a:p>
        </p:txBody>
      </p:sp>
      <p:sp>
        <p:nvSpPr>
          <p:cNvPr id="95" name="Rectangle 94">
            <a:extLst>
              <a:ext uri="{FF2B5EF4-FFF2-40B4-BE49-F238E27FC236}">
                <a16:creationId xmlns:a16="http://schemas.microsoft.com/office/drawing/2014/main" id="{82F46852-CC8E-0148-ACCA-83932A1B33A0}"/>
              </a:ext>
            </a:extLst>
          </p:cNvPr>
          <p:cNvSpPr/>
          <p:nvPr/>
        </p:nvSpPr>
        <p:spPr>
          <a:xfrm>
            <a:off x="957014" y="1255809"/>
            <a:ext cx="1417653" cy="261610"/>
          </a:xfrm>
          <a:prstGeom prst="rect">
            <a:avLst/>
          </a:prstGeom>
        </p:spPr>
        <p:txBody>
          <a:bodyPr wrap="square">
            <a:spAutoFit/>
          </a:bodyPr>
          <a:lstStyle/>
          <a:p>
            <a:r>
              <a:rPr lang="en-US" sz="1100" b="1" dirty="0">
                <a:solidFill>
                  <a:schemeClr val="tx2"/>
                </a:solidFill>
                <a:latin typeface="Metropolis" pitchFamily="2" charset="77"/>
              </a:rPr>
              <a:t>10.190.4.1 /24</a:t>
            </a:r>
            <a:endParaRPr lang="en-GB" sz="1100" dirty="0"/>
          </a:p>
        </p:txBody>
      </p:sp>
      <p:sp>
        <p:nvSpPr>
          <p:cNvPr id="96" name="Rectangle 95">
            <a:extLst>
              <a:ext uri="{FF2B5EF4-FFF2-40B4-BE49-F238E27FC236}">
                <a16:creationId xmlns:a16="http://schemas.microsoft.com/office/drawing/2014/main" id="{CA8AE9B3-4B9F-F349-9F17-21DA1C3E9F25}"/>
              </a:ext>
            </a:extLst>
          </p:cNvPr>
          <p:cNvSpPr/>
          <p:nvPr/>
        </p:nvSpPr>
        <p:spPr>
          <a:xfrm>
            <a:off x="848247" y="3653792"/>
            <a:ext cx="1417653" cy="261610"/>
          </a:xfrm>
          <a:prstGeom prst="rect">
            <a:avLst/>
          </a:prstGeom>
        </p:spPr>
        <p:txBody>
          <a:bodyPr wrap="square">
            <a:spAutoFit/>
          </a:bodyPr>
          <a:lstStyle/>
          <a:p>
            <a:r>
              <a:rPr lang="en-US" sz="1100" b="1" dirty="0">
                <a:solidFill>
                  <a:schemeClr val="tx2"/>
                </a:solidFill>
                <a:latin typeface="Metropolis" pitchFamily="2" charset="77"/>
              </a:rPr>
              <a:t>100.64.112.0 /31</a:t>
            </a:r>
            <a:endParaRPr lang="en-GB" sz="1100" dirty="0"/>
          </a:p>
        </p:txBody>
      </p:sp>
      <p:sp>
        <p:nvSpPr>
          <p:cNvPr id="97" name="Rectangle 96">
            <a:extLst>
              <a:ext uri="{FF2B5EF4-FFF2-40B4-BE49-F238E27FC236}">
                <a16:creationId xmlns:a16="http://schemas.microsoft.com/office/drawing/2014/main" id="{0467565F-BF13-6B41-A5B0-C968722108BE}"/>
              </a:ext>
            </a:extLst>
          </p:cNvPr>
          <p:cNvSpPr/>
          <p:nvPr/>
        </p:nvSpPr>
        <p:spPr>
          <a:xfrm>
            <a:off x="885518" y="4070055"/>
            <a:ext cx="1417653" cy="261610"/>
          </a:xfrm>
          <a:prstGeom prst="rect">
            <a:avLst/>
          </a:prstGeom>
        </p:spPr>
        <p:txBody>
          <a:bodyPr wrap="square">
            <a:spAutoFit/>
          </a:bodyPr>
          <a:lstStyle/>
          <a:p>
            <a:r>
              <a:rPr lang="en-US" sz="1100" b="1" dirty="0">
                <a:solidFill>
                  <a:schemeClr val="tx2"/>
                </a:solidFill>
                <a:latin typeface="Metropolis" pitchFamily="2" charset="77"/>
              </a:rPr>
              <a:t>100.64.112.1 /31</a:t>
            </a:r>
            <a:endParaRPr lang="en-GB" sz="1100" dirty="0"/>
          </a:p>
        </p:txBody>
      </p:sp>
      <p:sp>
        <p:nvSpPr>
          <p:cNvPr id="98" name="Rectangle 97">
            <a:extLst>
              <a:ext uri="{FF2B5EF4-FFF2-40B4-BE49-F238E27FC236}">
                <a16:creationId xmlns:a16="http://schemas.microsoft.com/office/drawing/2014/main" id="{29C03262-DB83-D64F-968B-A07105BD714D}"/>
              </a:ext>
            </a:extLst>
          </p:cNvPr>
          <p:cNvSpPr/>
          <p:nvPr/>
        </p:nvSpPr>
        <p:spPr>
          <a:xfrm>
            <a:off x="691475" y="6058182"/>
            <a:ext cx="1008336" cy="261610"/>
          </a:xfrm>
          <a:prstGeom prst="rect">
            <a:avLst/>
          </a:prstGeom>
        </p:spPr>
        <p:txBody>
          <a:bodyPr wrap="square">
            <a:spAutoFit/>
          </a:bodyPr>
          <a:lstStyle/>
          <a:p>
            <a:r>
              <a:rPr lang="en-US" sz="1100" b="1" dirty="0">
                <a:solidFill>
                  <a:schemeClr val="tx2"/>
                </a:solidFill>
                <a:latin typeface="Metropolis" pitchFamily="2" charset="77"/>
              </a:rPr>
              <a:t>10.0.1.1 /24</a:t>
            </a:r>
            <a:endParaRPr lang="en-GB" sz="1100" dirty="0"/>
          </a:p>
        </p:txBody>
      </p:sp>
      <p:sp>
        <p:nvSpPr>
          <p:cNvPr id="99" name="Rectangle 98">
            <a:extLst>
              <a:ext uri="{FF2B5EF4-FFF2-40B4-BE49-F238E27FC236}">
                <a16:creationId xmlns:a16="http://schemas.microsoft.com/office/drawing/2014/main" id="{60FE87E2-7B27-6040-AA7E-E39AFBAD4943}"/>
              </a:ext>
            </a:extLst>
          </p:cNvPr>
          <p:cNvSpPr/>
          <p:nvPr/>
        </p:nvSpPr>
        <p:spPr>
          <a:xfrm>
            <a:off x="1583725" y="6198073"/>
            <a:ext cx="1008336" cy="261610"/>
          </a:xfrm>
          <a:prstGeom prst="rect">
            <a:avLst/>
          </a:prstGeom>
        </p:spPr>
        <p:txBody>
          <a:bodyPr wrap="square">
            <a:spAutoFit/>
          </a:bodyPr>
          <a:lstStyle/>
          <a:p>
            <a:r>
              <a:rPr lang="en-US" sz="1100" b="1" dirty="0">
                <a:solidFill>
                  <a:schemeClr val="tx2"/>
                </a:solidFill>
                <a:latin typeface="Metropolis" pitchFamily="2" charset="77"/>
              </a:rPr>
              <a:t>10.0.2.1 /24</a:t>
            </a:r>
            <a:endParaRPr lang="en-GB" sz="1100" dirty="0"/>
          </a:p>
        </p:txBody>
      </p:sp>
      <p:sp>
        <p:nvSpPr>
          <p:cNvPr id="100" name="Rectangle 99">
            <a:extLst>
              <a:ext uri="{FF2B5EF4-FFF2-40B4-BE49-F238E27FC236}">
                <a16:creationId xmlns:a16="http://schemas.microsoft.com/office/drawing/2014/main" id="{702E4877-665D-D84F-B0D4-CD5117DE178F}"/>
              </a:ext>
            </a:extLst>
          </p:cNvPr>
          <p:cNvSpPr/>
          <p:nvPr/>
        </p:nvSpPr>
        <p:spPr>
          <a:xfrm>
            <a:off x="2438648" y="6091213"/>
            <a:ext cx="1008336" cy="261610"/>
          </a:xfrm>
          <a:prstGeom prst="rect">
            <a:avLst/>
          </a:prstGeom>
        </p:spPr>
        <p:txBody>
          <a:bodyPr wrap="square">
            <a:spAutoFit/>
          </a:bodyPr>
          <a:lstStyle/>
          <a:p>
            <a:r>
              <a:rPr lang="en-US" sz="1100" b="1" dirty="0">
                <a:solidFill>
                  <a:schemeClr val="tx2"/>
                </a:solidFill>
                <a:latin typeface="Metropolis" pitchFamily="2" charset="77"/>
              </a:rPr>
              <a:t>10.0.3.1 /24</a:t>
            </a:r>
            <a:endParaRPr lang="en-GB" sz="1100" dirty="0"/>
          </a:p>
        </p:txBody>
      </p:sp>
      <p:sp>
        <p:nvSpPr>
          <p:cNvPr id="101" name="Rectangle 100">
            <a:extLst>
              <a:ext uri="{FF2B5EF4-FFF2-40B4-BE49-F238E27FC236}">
                <a16:creationId xmlns:a16="http://schemas.microsoft.com/office/drawing/2014/main" id="{7FC57166-E804-734B-9755-D43443D07C6E}"/>
              </a:ext>
            </a:extLst>
          </p:cNvPr>
          <p:cNvSpPr/>
          <p:nvPr/>
        </p:nvSpPr>
        <p:spPr>
          <a:xfrm>
            <a:off x="2324684" y="3222271"/>
            <a:ext cx="1235674" cy="261610"/>
          </a:xfrm>
          <a:prstGeom prst="rect">
            <a:avLst/>
          </a:prstGeom>
        </p:spPr>
        <p:txBody>
          <a:bodyPr wrap="square">
            <a:spAutoFit/>
          </a:bodyPr>
          <a:lstStyle/>
          <a:p>
            <a:r>
              <a:rPr lang="en-US" sz="1100" b="1" dirty="0">
                <a:solidFill>
                  <a:schemeClr val="tx2"/>
                </a:solidFill>
                <a:latin typeface="Metropolis" pitchFamily="2" charset="77"/>
              </a:rPr>
              <a:t>172.16.10.1 /24</a:t>
            </a:r>
            <a:endParaRPr lang="en-GB" sz="1100" dirty="0"/>
          </a:p>
        </p:txBody>
      </p:sp>
      <p:sp>
        <p:nvSpPr>
          <p:cNvPr id="102" name="Freeform 101">
            <a:extLst>
              <a:ext uri="{FF2B5EF4-FFF2-40B4-BE49-F238E27FC236}">
                <a16:creationId xmlns:a16="http://schemas.microsoft.com/office/drawing/2014/main" id="{32B89848-8934-D44B-93E9-ABD45BBDE549}"/>
              </a:ext>
            </a:extLst>
          </p:cNvPr>
          <p:cNvSpPr/>
          <p:nvPr/>
        </p:nvSpPr>
        <p:spPr>
          <a:xfrm flipH="1">
            <a:off x="2353384" y="1340257"/>
            <a:ext cx="65943" cy="555942"/>
          </a:xfrm>
          <a:custGeom>
            <a:avLst/>
            <a:gdLst>
              <a:gd name="connsiteX0" fmla="*/ 2587 w 2587"/>
              <a:gd name="connsiteY0" fmla="*/ 726141 h 726141"/>
              <a:gd name="connsiteX1" fmla="*/ 2587 w 2587"/>
              <a:gd name="connsiteY1" fmla="*/ 0 h 726141"/>
            </a:gdLst>
            <a:ahLst/>
            <a:cxnLst>
              <a:cxn ang="0">
                <a:pos x="connsiteX0" y="connsiteY0"/>
              </a:cxn>
              <a:cxn ang="0">
                <a:pos x="connsiteX1" y="connsiteY1"/>
              </a:cxn>
            </a:cxnLst>
            <a:rect l="l" t="t" r="r" b="b"/>
            <a:pathLst>
              <a:path w="2587" h="726141">
                <a:moveTo>
                  <a:pt x="2587" y="726141"/>
                </a:moveTo>
                <a:cubicBezTo>
                  <a:pt x="346" y="425823"/>
                  <a:pt x="-1895" y="125506"/>
                  <a:pt x="2587" y="0"/>
                </a:cubicBezTo>
              </a:path>
            </a:pathLst>
          </a:custGeom>
          <a:noFill/>
          <a:ln w="38100">
            <a:solidFill>
              <a:srgbClr val="820024"/>
            </a:solidFill>
            <a:headEnd type="stealth" w="lg" len="lg"/>
            <a:tailEnd type="stealth"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03" name="Rectangle 102">
            <a:extLst>
              <a:ext uri="{FF2B5EF4-FFF2-40B4-BE49-F238E27FC236}">
                <a16:creationId xmlns:a16="http://schemas.microsoft.com/office/drawing/2014/main" id="{81CA8978-E928-B24F-B153-AFB3B4D44492}"/>
              </a:ext>
            </a:extLst>
          </p:cNvPr>
          <p:cNvSpPr/>
          <p:nvPr/>
        </p:nvSpPr>
        <p:spPr>
          <a:xfrm>
            <a:off x="2381277" y="1704438"/>
            <a:ext cx="861706" cy="307777"/>
          </a:xfrm>
          <a:prstGeom prst="rect">
            <a:avLst/>
          </a:prstGeom>
        </p:spPr>
        <p:txBody>
          <a:bodyPr wrap="square">
            <a:spAutoFit/>
          </a:bodyPr>
          <a:lstStyle/>
          <a:p>
            <a:r>
              <a:rPr lang="en-US" sz="1400" b="1" dirty="0" err="1">
                <a:solidFill>
                  <a:schemeClr val="tx2"/>
                </a:solidFill>
                <a:latin typeface="Metropolis" pitchFamily="2" charset="77"/>
              </a:rPr>
              <a:t>eBGP</a:t>
            </a:r>
            <a:endParaRPr lang="en-GB" sz="1400" dirty="0"/>
          </a:p>
        </p:txBody>
      </p:sp>
      <p:grpSp>
        <p:nvGrpSpPr>
          <p:cNvPr id="104" name="Group 103">
            <a:extLst>
              <a:ext uri="{FF2B5EF4-FFF2-40B4-BE49-F238E27FC236}">
                <a16:creationId xmlns:a16="http://schemas.microsoft.com/office/drawing/2014/main" id="{7FF5178E-844B-1049-92AD-1A291A47027A}"/>
              </a:ext>
            </a:extLst>
          </p:cNvPr>
          <p:cNvGrpSpPr/>
          <p:nvPr/>
        </p:nvGrpSpPr>
        <p:grpSpPr>
          <a:xfrm>
            <a:off x="1829581" y="3203572"/>
            <a:ext cx="540000" cy="540000"/>
            <a:chOff x="7736620" y="7009631"/>
            <a:chExt cx="4501800" cy="4503600"/>
          </a:xfrm>
          <a:solidFill>
            <a:schemeClr val="accent6"/>
          </a:solidFill>
        </p:grpSpPr>
        <p:sp>
          <p:nvSpPr>
            <p:cNvPr id="105" name="Freeform: Shape 1">
              <a:extLst>
                <a:ext uri="{FF2B5EF4-FFF2-40B4-BE49-F238E27FC236}">
                  <a16:creationId xmlns:a16="http://schemas.microsoft.com/office/drawing/2014/main" id="{7665B3F5-E03E-FA42-97A2-EE09AD4D8DB5}"/>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6" name="Freeform: Shape 2">
              <a:extLst>
                <a:ext uri="{FF2B5EF4-FFF2-40B4-BE49-F238E27FC236}">
                  <a16:creationId xmlns:a16="http://schemas.microsoft.com/office/drawing/2014/main" id="{AC8B423E-1618-5442-9142-864B4AD0A166}"/>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7" name="Freeform: Shape 3">
              <a:extLst>
                <a:ext uri="{FF2B5EF4-FFF2-40B4-BE49-F238E27FC236}">
                  <a16:creationId xmlns:a16="http://schemas.microsoft.com/office/drawing/2014/main" id="{71096F66-674D-0F4D-8C88-5A058BF12B5B}"/>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8" name="Freeform: Shape 4">
              <a:extLst>
                <a:ext uri="{FF2B5EF4-FFF2-40B4-BE49-F238E27FC236}">
                  <a16:creationId xmlns:a16="http://schemas.microsoft.com/office/drawing/2014/main" id="{81047465-EAD0-844E-8768-1F23CEEFC202}"/>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9" name="Freeform: Shape 5">
              <a:extLst>
                <a:ext uri="{FF2B5EF4-FFF2-40B4-BE49-F238E27FC236}">
                  <a16:creationId xmlns:a16="http://schemas.microsoft.com/office/drawing/2014/main" id="{16BE4281-BF01-4A4F-BC12-E5B1CE844724}"/>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cxnSp>
        <p:nvCxnSpPr>
          <p:cNvPr id="110" name="Straight Connector 109">
            <a:extLst>
              <a:ext uri="{FF2B5EF4-FFF2-40B4-BE49-F238E27FC236}">
                <a16:creationId xmlns:a16="http://schemas.microsoft.com/office/drawing/2014/main" id="{D47AF5A2-6EEB-2A47-9A58-AE5A35EAFA33}"/>
              </a:ext>
            </a:extLst>
          </p:cNvPr>
          <p:cNvCxnSpPr>
            <a:cxnSpLocks/>
            <a:stCxn id="105" idx="0"/>
            <a:endCxn id="55" idx="2"/>
          </p:cNvCxnSpPr>
          <p:nvPr/>
        </p:nvCxnSpPr>
        <p:spPr bwMode="gray">
          <a:xfrm flipV="1">
            <a:off x="2099581" y="2514900"/>
            <a:ext cx="4943" cy="688672"/>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111" name="Group 110">
            <a:extLst>
              <a:ext uri="{FF2B5EF4-FFF2-40B4-BE49-F238E27FC236}">
                <a16:creationId xmlns:a16="http://schemas.microsoft.com/office/drawing/2014/main" id="{E942A3F7-CBB4-6742-BBBE-3938E062F917}"/>
              </a:ext>
            </a:extLst>
          </p:cNvPr>
          <p:cNvGrpSpPr/>
          <p:nvPr/>
        </p:nvGrpSpPr>
        <p:grpSpPr>
          <a:xfrm>
            <a:off x="1828621" y="4250158"/>
            <a:ext cx="540000" cy="540000"/>
            <a:chOff x="7736620" y="7009631"/>
            <a:chExt cx="4501800" cy="4503600"/>
          </a:xfrm>
          <a:solidFill>
            <a:schemeClr val="accent4"/>
          </a:solidFill>
        </p:grpSpPr>
        <p:sp>
          <p:nvSpPr>
            <p:cNvPr id="112" name="Freeform: Shape 1">
              <a:extLst>
                <a:ext uri="{FF2B5EF4-FFF2-40B4-BE49-F238E27FC236}">
                  <a16:creationId xmlns:a16="http://schemas.microsoft.com/office/drawing/2014/main" id="{821016B7-ECE0-0D45-A7A7-0DBFF8F8B86F}"/>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13" name="Freeform: Shape 2">
              <a:extLst>
                <a:ext uri="{FF2B5EF4-FFF2-40B4-BE49-F238E27FC236}">
                  <a16:creationId xmlns:a16="http://schemas.microsoft.com/office/drawing/2014/main" id="{0D804EBE-475F-7842-A8B8-1166D82624A7}"/>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14" name="Freeform: Shape 3">
              <a:extLst>
                <a:ext uri="{FF2B5EF4-FFF2-40B4-BE49-F238E27FC236}">
                  <a16:creationId xmlns:a16="http://schemas.microsoft.com/office/drawing/2014/main" id="{E1526FB7-A087-DA4C-9289-13DA59F2803F}"/>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15" name="Freeform: Shape 4">
              <a:extLst>
                <a:ext uri="{FF2B5EF4-FFF2-40B4-BE49-F238E27FC236}">
                  <a16:creationId xmlns:a16="http://schemas.microsoft.com/office/drawing/2014/main" id="{880348E3-59B8-DA4C-83DE-92E6F6EBF66A}"/>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16" name="Freeform: Shape 5">
              <a:extLst>
                <a:ext uri="{FF2B5EF4-FFF2-40B4-BE49-F238E27FC236}">
                  <a16:creationId xmlns:a16="http://schemas.microsoft.com/office/drawing/2014/main" id="{7688E9CF-6D44-FB41-9546-9FAB80D6FD8A}"/>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cxnSp>
        <p:nvCxnSpPr>
          <p:cNvPr id="117" name="Straight Connector 116">
            <a:extLst>
              <a:ext uri="{FF2B5EF4-FFF2-40B4-BE49-F238E27FC236}">
                <a16:creationId xmlns:a16="http://schemas.microsoft.com/office/drawing/2014/main" id="{7BBE82E9-B99A-D94F-B8DF-0F0048E483CA}"/>
              </a:ext>
            </a:extLst>
          </p:cNvPr>
          <p:cNvCxnSpPr>
            <a:cxnSpLocks/>
            <a:stCxn id="70" idx="0"/>
            <a:endCxn id="112" idx="2"/>
          </p:cNvCxnSpPr>
          <p:nvPr/>
        </p:nvCxnSpPr>
        <p:spPr bwMode="gray">
          <a:xfrm flipV="1">
            <a:off x="2097491" y="4790158"/>
            <a:ext cx="1130" cy="489256"/>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18" name="Rectangle 117">
            <a:extLst>
              <a:ext uri="{FF2B5EF4-FFF2-40B4-BE49-F238E27FC236}">
                <a16:creationId xmlns:a16="http://schemas.microsoft.com/office/drawing/2014/main" id="{A02058CE-77DA-B146-810B-9518C7F63BCC}"/>
              </a:ext>
            </a:extLst>
          </p:cNvPr>
          <p:cNvSpPr/>
          <p:nvPr/>
        </p:nvSpPr>
        <p:spPr>
          <a:xfrm>
            <a:off x="1059579" y="3313961"/>
            <a:ext cx="861706" cy="338554"/>
          </a:xfrm>
          <a:prstGeom prst="rect">
            <a:avLst/>
          </a:prstGeom>
        </p:spPr>
        <p:txBody>
          <a:bodyPr wrap="square">
            <a:spAutoFit/>
          </a:bodyPr>
          <a:lstStyle/>
          <a:p>
            <a:r>
              <a:rPr lang="en-US" sz="1600" b="1" dirty="0">
                <a:solidFill>
                  <a:schemeClr val="tx2"/>
                </a:solidFill>
                <a:latin typeface="Metropolis" pitchFamily="2" charset="77"/>
              </a:rPr>
              <a:t>T0 DR</a:t>
            </a:r>
            <a:endParaRPr lang="en-GB" sz="1600" dirty="0"/>
          </a:p>
        </p:txBody>
      </p:sp>
      <p:sp>
        <p:nvSpPr>
          <p:cNvPr id="119" name="Rectangle 118">
            <a:extLst>
              <a:ext uri="{FF2B5EF4-FFF2-40B4-BE49-F238E27FC236}">
                <a16:creationId xmlns:a16="http://schemas.microsoft.com/office/drawing/2014/main" id="{81CE0173-4002-9547-9086-F36D6643754D}"/>
              </a:ext>
            </a:extLst>
          </p:cNvPr>
          <p:cNvSpPr/>
          <p:nvPr/>
        </p:nvSpPr>
        <p:spPr>
          <a:xfrm>
            <a:off x="147622" y="2659266"/>
            <a:ext cx="3321529" cy="276999"/>
          </a:xfrm>
          <a:prstGeom prst="rect">
            <a:avLst/>
          </a:prstGeom>
        </p:spPr>
        <p:txBody>
          <a:bodyPr wrap="square">
            <a:spAutoFit/>
          </a:bodyPr>
          <a:lstStyle/>
          <a:p>
            <a:r>
              <a:rPr lang="en-US" sz="1200" b="1" dirty="0">
                <a:solidFill>
                  <a:schemeClr val="tx2"/>
                </a:solidFill>
                <a:latin typeface="Metropolis" pitchFamily="2" charset="77"/>
              </a:rPr>
              <a:t>Intra Transit Tier Link LS (GENEVE)</a:t>
            </a:r>
            <a:endParaRPr lang="en-GB" sz="1200" dirty="0"/>
          </a:p>
        </p:txBody>
      </p:sp>
      <p:sp>
        <p:nvSpPr>
          <p:cNvPr id="120" name="Rectangle 119">
            <a:extLst>
              <a:ext uri="{FF2B5EF4-FFF2-40B4-BE49-F238E27FC236}">
                <a16:creationId xmlns:a16="http://schemas.microsoft.com/office/drawing/2014/main" id="{E30326F6-5E3F-F643-9673-3FA6B5C5B898}"/>
              </a:ext>
            </a:extLst>
          </p:cNvPr>
          <p:cNvSpPr/>
          <p:nvPr/>
        </p:nvSpPr>
        <p:spPr>
          <a:xfrm>
            <a:off x="826243" y="2450525"/>
            <a:ext cx="1417653" cy="261610"/>
          </a:xfrm>
          <a:prstGeom prst="rect">
            <a:avLst/>
          </a:prstGeom>
        </p:spPr>
        <p:txBody>
          <a:bodyPr wrap="square">
            <a:spAutoFit/>
          </a:bodyPr>
          <a:lstStyle/>
          <a:p>
            <a:r>
              <a:rPr lang="en-US" sz="1100" b="1" dirty="0">
                <a:solidFill>
                  <a:schemeClr val="tx2"/>
                </a:solidFill>
                <a:latin typeface="Metropolis" pitchFamily="2" charset="77"/>
              </a:rPr>
              <a:t>169.254.0.2 /28</a:t>
            </a:r>
            <a:endParaRPr lang="en-GB" sz="1100" dirty="0"/>
          </a:p>
        </p:txBody>
      </p:sp>
      <p:sp>
        <p:nvSpPr>
          <p:cNvPr id="121" name="Rectangle 120">
            <a:extLst>
              <a:ext uri="{FF2B5EF4-FFF2-40B4-BE49-F238E27FC236}">
                <a16:creationId xmlns:a16="http://schemas.microsoft.com/office/drawing/2014/main" id="{696E480E-3E31-9349-B18C-D1F73C8F858C}"/>
              </a:ext>
            </a:extLst>
          </p:cNvPr>
          <p:cNvSpPr/>
          <p:nvPr/>
        </p:nvSpPr>
        <p:spPr>
          <a:xfrm>
            <a:off x="803748" y="3054367"/>
            <a:ext cx="1417653" cy="261610"/>
          </a:xfrm>
          <a:prstGeom prst="rect">
            <a:avLst/>
          </a:prstGeom>
        </p:spPr>
        <p:txBody>
          <a:bodyPr wrap="square">
            <a:spAutoFit/>
          </a:bodyPr>
          <a:lstStyle/>
          <a:p>
            <a:r>
              <a:rPr lang="en-US" sz="1100" b="1" dirty="0">
                <a:solidFill>
                  <a:schemeClr val="tx2"/>
                </a:solidFill>
                <a:latin typeface="Metropolis" pitchFamily="2" charset="77"/>
              </a:rPr>
              <a:t>169.254.0.1 /28</a:t>
            </a:r>
            <a:endParaRPr lang="en-GB" sz="1100" dirty="0"/>
          </a:p>
        </p:txBody>
      </p:sp>
      <p:sp>
        <p:nvSpPr>
          <p:cNvPr id="122" name="Rectangle 121">
            <a:extLst>
              <a:ext uri="{FF2B5EF4-FFF2-40B4-BE49-F238E27FC236}">
                <a16:creationId xmlns:a16="http://schemas.microsoft.com/office/drawing/2014/main" id="{010D11AB-67ED-0B43-9EF8-627DE0A46628}"/>
              </a:ext>
            </a:extLst>
          </p:cNvPr>
          <p:cNvSpPr/>
          <p:nvPr/>
        </p:nvSpPr>
        <p:spPr>
          <a:xfrm>
            <a:off x="138896" y="4894800"/>
            <a:ext cx="2974461" cy="276999"/>
          </a:xfrm>
          <a:prstGeom prst="rect">
            <a:avLst/>
          </a:prstGeom>
        </p:spPr>
        <p:txBody>
          <a:bodyPr wrap="square">
            <a:spAutoFit/>
          </a:bodyPr>
          <a:lstStyle/>
          <a:p>
            <a:r>
              <a:rPr lang="en-US" sz="1200" b="1" dirty="0">
                <a:solidFill>
                  <a:schemeClr val="tx2"/>
                </a:solidFill>
                <a:latin typeface="Metropolis" pitchFamily="2" charset="77"/>
              </a:rPr>
              <a:t>Intra Transit Tier Link LS (GENEVE)</a:t>
            </a:r>
            <a:endParaRPr lang="en-GB" sz="1200" dirty="0"/>
          </a:p>
        </p:txBody>
      </p:sp>
      <p:sp>
        <p:nvSpPr>
          <p:cNvPr id="123" name="Rectangle 122">
            <a:extLst>
              <a:ext uri="{FF2B5EF4-FFF2-40B4-BE49-F238E27FC236}">
                <a16:creationId xmlns:a16="http://schemas.microsoft.com/office/drawing/2014/main" id="{DEC60809-6087-E249-A0B2-28BFEA8E81B0}"/>
              </a:ext>
            </a:extLst>
          </p:cNvPr>
          <p:cNvSpPr/>
          <p:nvPr/>
        </p:nvSpPr>
        <p:spPr>
          <a:xfrm>
            <a:off x="914256" y="4743857"/>
            <a:ext cx="1417653" cy="261610"/>
          </a:xfrm>
          <a:prstGeom prst="rect">
            <a:avLst/>
          </a:prstGeom>
        </p:spPr>
        <p:txBody>
          <a:bodyPr wrap="square">
            <a:spAutoFit/>
          </a:bodyPr>
          <a:lstStyle/>
          <a:p>
            <a:r>
              <a:rPr lang="en-US" sz="1100" b="1" dirty="0">
                <a:solidFill>
                  <a:schemeClr val="tx2"/>
                </a:solidFill>
                <a:latin typeface="Metropolis" pitchFamily="2" charset="77"/>
              </a:rPr>
              <a:t>169.254.0.2 /28</a:t>
            </a:r>
            <a:endParaRPr lang="en-GB" sz="1100" dirty="0"/>
          </a:p>
        </p:txBody>
      </p:sp>
      <p:sp>
        <p:nvSpPr>
          <p:cNvPr id="124" name="Rectangle 123">
            <a:extLst>
              <a:ext uri="{FF2B5EF4-FFF2-40B4-BE49-F238E27FC236}">
                <a16:creationId xmlns:a16="http://schemas.microsoft.com/office/drawing/2014/main" id="{32826B0D-0414-E043-BF4B-9622654E4A88}"/>
              </a:ext>
            </a:extLst>
          </p:cNvPr>
          <p:cNvSpPr/>
          <p:nvPr/>
        </p:nvSpPr>
        <p:spPr>
          <a:xfrm>
            <a:off x="907031" y="5092735"/>
            <a:ext cx="1417653" cy="261610"/>
          </a:xfrm>
          <a:prstGeom prst="rect">
            <a:avLst/>
          </a:prstGeom>
        </p:spPr>
        <p:txBody>
          <a:bodyPr wrap="square">
            <a:spAutoFit/>
          </a:bodyPr>
          <a:lstStyle/>
          <a:p>
            <a:r>
              <a:rPr lang="en-US" sz="1100" b="1" dirty="0">
                <a:solidFill>
                  <a:schemeClr val="tx2"/>
                </a:solidFill>
                <a:latin typeface="Metropolis" pitchFamily="2" charset="77"/>
              </a:rPr>
              <a:t>169.254.0.1 /28</a:t>
            </a:r>
            <a:endParaRPr lang="en-GB" sz="1100" dirty="0"/>
          </a:p>
        </p:txBody>
      </p:sp>
      <p:pic>
        <p:nvPicPr>
          <p:cNvPr id="2" name="Picture 1">
            <a:extLst>
              <a:ext uri="{FF2B5EF4-FFF2-40B4-BE49-F238E27FC236}">
                <a16:creationId xmlns:a16="http://schemas.microsoft.com/office/drawing/2014/main" id="{FC3F8CC1-E82B-A34E-A958-3F4D451EA4D8}"/>
              </a:ext>
            </a:extLst>
          </p:cNvPr>
          <p:cNvPicPr>
            <a:picLocks noChangeAspect="1"/>
          </p:cNvPicPr>
          <p:nvPr/>
        </p:nvPicPr>
        <p:blipFill>
          <a:blip r:embed="rId2"/>
          <a:stretch>
            <a:fillRect/>
          </a:stretch>
        </p:blipFill>
        <p:spPr>
          <a:xfrm>
            <a:off x="4711098" y="1459826"/>
            <a:ext cx="7273234" cy="2287632"/>
          </a:xfrm>
          <a:prstGeom prst="rect">
            <a:avLst/>
          </a:prstGeom>
        </p:spPr>
      </p:pic>
      <p:sp>
        <p:nvSpPr>
          <p:cNvPr id="125" name="Left Brace 124">
            <a:extLst>
              <a:ext uri="{FF2B5EF4-FFF2-40B4-BE49-F238E27FC236}">
                <a16:creationId xmlns:a16="http://schemas.microsoft.com/office/drawing/2014/main" id="{305A0394-C4E3-4C4B-A2FA-BF67A0DEBA80}"/>
              </a:ext>
            </a:extLst>
          </p:cNvPr>
          <p:cNvSpPr/>
          <p:nvPr/>
        </p:nvSpPr>
        <p:spPr bwMode="gray">
          <a:xfrm>
            <a:off x="4032035" y="1545199"/>
            <a:ext cx="589594" cy="2202259"/>
          </a:xfrm>
          <a:prstGeom prst="leftBrace">
            <a:avLst>
              <a:gd name="adj1" fmla="val 8333"/>
              <a:gd name="adj2" fmla="val 50072"/>
            </a:avLst>
          </a:prstGeom>
          <a:ln w="25400">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26" name="Rectangle 125">
            <a:extLst>
              <a:ext uri="{FF2B5EF4-FFF2-40B4-BE49-F238E27FC236}">
                <a16:creationId xmlns:a16="http://schemas.microsoft.com/office/drawing/2014/main" id="{4A0A9806-A330-114D-901E-33C1C2E84C6D}"/>
              </a:ext>
            </a:extLst>
          </p:cNvPr>
          <p:cNvSpPr/>
          <p:nvPr/>
        </p:nvSpPr>
        <p:spPr>
          <a:xfrm>
            <a:off x="3255264" y="2146680"/>
            <a:ext cx="941830" cy="954107"/>
          </a:xfrm>
          <a:prstGeom prst="rect">
            <a:avLst/>
          </a:prstGeom>
        </p:spPr>
        <p:txBody>
          <a:bodyPr wrap="square">
            <a:spAutoFit/>
          </a:bodyPr>
          <a:lstStyle/>
          <a:p>
            <a:r>
              <a:rPr lang="en-US" sz="1400" b="1" dirty="0">
                <a:solidFill>
                  <a:schemeClr val="tx2"/>
                </a:solidFill>
                <a:latin typeface="Metropolis" pitchFamily="2" charset="77"/>
              </a:rPr>
              <a:t>Physical Router</a:t>
            </a:r>
          </a:p>
          <a:p>
            <a:r>
              <a:rPr lang="en-US" sz="1400" b="1" dirty="0">
                <a:solidFill>
                  <a:schemeClr val="tx2"/>
                </a:solidFill>
                <a:latin typeface="Metropolis" pitchFamily="2" charset="77"/>
              </a:rPr>
              <a:t>Routing Table </a:t>
            </a:r>
            <a:endParaRPr lang="en-GB" sz="1400" dirty="0"/>
          </a:p>
        </p:txBody>
      </p:sp>
      <p:sp>
        <p:nvSpPr>
          <p:cNvPr id="127" name="Rectangle 126">
            <a:extLst>
              <a:ext uri="{FF2B5EF4-FFF2-40B4-BE49-F238E27FC236}">
                <a16:creationId xmlns:a16="http://schemas.microsoft.com/office/drawing/2014/main" id="{301D42AF-9036-4141-A433-26E4C420A5C1}"/>
              </a:ext>
            </a:extLst>
          </p:cNvPr>
          <p:cNvSpPr/>
          <p:nvPr/>
        </p:nvSpPr>
        <p:spPr>
          <a:xfrm>
            <a:off x="4661352" y="3319654"/>
            <a:ext cx="6111338" cy="208651"/>
          </a:xfrm>
          <a:prstGeom prst="rect">
            <a:avLst/>
          </a:prstGeom>
          <a:noFill/>
          <a:ln w="19050">
            <a:solidFill>
              <a:srgbClr val="0070C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sp>
        <p:nvSpPr>
          <p:cNvPr id="128" name="Rectangle 127">
            <a:extLst>
              <a:ext uri="{FF2B5EF4-FFF2-40B4-BE49-F238E27FC236}">
                <a16:creationId xmlns:a16="http://schemas.microsoft.com/office/drawing/2014/main" id="{78322C0E-6A5B-D141-B306-1705158F9084}"/>
              </a:ext>
            </a:extLst>
          </p:cNvPr>
          <p:cNvSpPr/>
          <p:nvPr/>
        </p:nvSpPr>
        <p:spPr>
          <a:xfrm>
            <a:off x="10749540" y="3190846"/>
            <a:ext cx="1554348" cy="461665"/>
          </a:xfrm>
          <a:prstGeom prst="rect">
            <a:avLst/>
          </a:prstGeom>
        </p:spPr>
        <p:txBody>
          <a:bodyPr wrap="square">
            <a:spAutoFit/>
          </a:bodyPr>
          <a:lstStyle/>
          <a:p>
            <a:r>
              <a:rPr lang="en-US" sz="1200" b="1" dirty="0">
                <a:solidFill>
                  <a:schemeClr val="accent2"/>
                </a:solidFill>
                <a:latin typeface="Metropolis" pitchFamily="2" charset="77"/>
              </a:rPr>
              <a:t>Tier 0 </a:t>
            </a:r>
          </a:p>
          <a:p>
            <a:r>
              <a:rPr lang="en-US" sz="1200" b="1" dirty="0">
                <a:solidFill>
                  <a:schemeClr val="accent2"/>
                </a:solidFill>
                <a:latin typeface="Metropolis" pitchFamily="2" charset="77"/>
              </a:rPr>
              <a:t>NSX Connected</a:t>
            </a:r>
            <a:endParaRPr lang="en-GB" sz="1200" dirty="0">
              <a:solidFill>
                <a:schemeClr val="accent2"/>
              </a:solidFill>
            </a:endParaRPr>
          </a:p>
        </p:txBody>
      </p:sp>
      <p:sp>
        <p:nvSpPr>
          <p:cNvPr id="129" name="Rectangle 128">
            <a:extLst>
              <a:ext uri="{FF2B5EF4-FFF2-40B4-BE49-F238E27FC236}">
                <a16:creationId xmlns:a16="http://schemas.microsoft.com/office/drawing/2014/main" id="{C9FB7230-4E74-464C-B229-43FBDBD5431A}"/>
              </a:ext>
            </a:extLst>
          </p:cNvPr>
          <p:cNvSpPr/>
          <p:nvPr/>
        </p:nvSpPr>
        <p:spPr>
          <a:xfrm>
            <a:off x="1095530" y="4365618"/>
            <a:ext cx="861706" cy="338554"/>
          </a:xfrm>
          <a:prstGeom prst="rect">
            <a:avLst/>
          </a:prstGeom>
        </p:spPr>
        <p:txBody>
          <a:bodyPr wrap="square">
            <a:spAutoFit/>
          </a:bodyPr>
          <a:lstStyle/>
          <a:p>
            <a:r>
              <a:rPr lang="en-US" sz="1600" b="1" dirty="0">
                <a:solidFill>
                  <a:schemeClr val="tx2"/>
                </a:solidFill>
                <a:latin typeface="Metropolis" pitchFamily="2" charset="77"/>
              </a:rPr>
              <a:t>T1 SR</a:t>
            </a:r>
            <a:endParaRPr lang="en-GB" sz="1600" dirty="0"/>
          </a:p>
        </p:txBody>
      </p:sp>
    </p:spTree>
    <p:extLst>
      <p:ext uri="{BB962C8B-B14F-4D97-AF65-F5344CB8AC3E}">
        <p14:creationId xmlns:p14="http://schemas.microsoft.com/office/powerpoint/2010/main" val="29345187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126"/>
                                        </p:tgtEl>
                                        <p:attrNameLst>
                                          <p:attrName>style.visibility</p:attrName>
                                        </p:attrNameLst>
                                      </p:cBhvr>
                                      <p:to>
                                        <p:strVal val="visible"/>
                                      </p:to>
                                    </p:set>
                                    <p:anim calcmode="lin" valueType="num">
                                      <p:cBhvr additive="base">
                                        <p:cTn id="7" dur="500" fill="hold"/>
                                        <p:tgtEl>
                                          <p:spTgt spid="126"/>
                                        </p:tgtEl>
                                        <p:attrNameLst>
                                          <p:attrName>ppt_x</p:attrName>
                                        </p:attrNameLst>
                                      </p:cBhvr>
                                      <p:tavLst>
                                        <p:tav tm="0">
                                          <p:val>
                                            <p:strVal val="#ppt_x"/>
                                          </p:val>
                                        </p:tav>
                                        <p:tav tm="100000">
                                          <p:val>
                                            <p:strVal val="#ppt_x"/>
                                          </p:val>
                                        </p:tav>
                                      </p:tavLst>
                                    </p:anim>
                                    <p:anim calcmode="lin" valueType="num">
                                      <p:cBhvr additive="base">
                                        <p:cTn id="8" dur="500" fill="hold"/>
                                        <p:tgtEl>
                                          <p:spTgt spid="126"/>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additive="base">
                                        <p:cTn id="11" dur="500" fill="hold"/>
                                        <p:tgtEl>
                                          <p:spTgt spid="2"/>
                                        </p:tgtEl>
                                        <p:attrNameLst>
                                          <p:attrName>ppt_x</p:attrName>
                                        </p:attrNameLst>
                                      </p:cBhvr>
                                      <p:tavLst>
                                        <p:tav tm="0">
                                          <p:val>
                                            <p:strVal val="#ppt_x"/>
                                          </p:val>
                                        </p:tav>
                                        <p:tav tm="100000">
                                          <p:val>
                                            <p:strVal val="#ppt_x"/>
                                          </p:val>
                                        </p:tav>
                                      </p:tavLst>
                                    </p:anim>
                                    <p:anim calcmode="lin" valueType="num">
                                      <p:cBhvr additive="base">
                                        <p:cTn id="12" dur="500" fill="hold"/>
                                        <p:tgtEl>
                                          <p:spTgt spid="2"/>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125"/>
                                        </p:tgtEl>
                                        <p:attrNameLst>
                                          <p:attrName>style.visibility</p:attrName>
                                        </p:attrNameLst>
                                      </p:cBhvr>
                                      <p:to>
                                        <p:strVal val="visible"/>
                                      </p:to>
                                    </p:set>
                                    <p:anim calcmode="lin" valueType="num">
                                      <p:cBhvr additive="base">
                                        <p:cTn id="15" dur="500" fill="hold"/>
                                        <p:tgtEl>
                                          <p:spTgt spid="125"/>
                                        </p:tgtEl>
                                        <p:attrNameLst>
                                          <p:attrName>ppt_x</p:attrName>
                                        </p:attrNameLst>
                                      </p:cBhvr>
                                      <p:tavLst>
                                        <p:tav tm="0">
                                          <p:val>
                                            <p:strVal val="#ppt_x"/>
                                          </p:val>
                                        </p:tav>
                                        <p:tav tm="100000">
                                          <p:val>
                                            <p:strVal val="#ppt_x"/>
                                          </p:val>
                                        </p:tav>
                                      </p:tavLst>
                                    </p:anim>
                                    <p:anim calcmode="lin" valueType="num">
                                      <p:cBhvr additive="base">
                                        <p:cTn id="16" dur="500" fill="hold"/>
                                        <p:tgtEl>
                                          <p:spTgt spid="125"/>
                                        </p:tgtEl>
                                        <p:attrNameLst>
                                          <p:attrName>ppt_y</p:attrName>
                                        </p:attrNameLst>
                                      </p:cBhvr>
                                      <p:tavLst>
                                        <p:tav tm="0">
                                          <p:val>
                                            <p:strVal val="1+#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4" fill="hold" grpId="0" nodeType="clickEffect">
                                  <p:stCondLst>
                                    <p:cond delay="0"/>
                                  </p:stCondLst>
                                  <p:childTnLst>
                                    <p:set>
                                      <p:cBhvr>
                                        <p:cTn id="20" dur="1" fill="hold">
                                          <p:stCondLst>
                                            <p:cond delay="0"/>
                                          </p:stCondLst>
                                        </p:cTn>
                                        <p:tgtEl>
                                          <p:spTgt spid="127"/>
                                        </p:tgtEl>
                                        <p:attrNameLst>
                                          <p:attrName>style.visibility</p:attrName>
                                        </p:attrNameLst>
                                      </p:cBhvr>
                                      <p:to>
                                        <p:strVal val="visible"/>
                                      </p:to>
                                    </p:set>
                                    <p:anim calcmode="lin" valueType="num">
                                      <p:cBhvr additive="base">
                                        <p:cTn id="21" dur="500" fill="hold"/>
                                        <p:tgtEl>
                                          <p:spTgt spid="127"/>
                                        </p:tgtEl>
                                        <p:attrNameLst>
                                          <p:attrName>ppt_x</p:attrName>
                                        </p:attrNameLst>
                                      </p:cBhvr>
                                      <p:tavLst>
                                        <p:tav tm="0">
                                          <p:val>
                                            <p:strVal val="#ppt_x"/>
                                          </p:val>
                                        </p:tav>
                                        <p:tav tm="100000">
                                          <p:val>
                                            <p:strVal val="#ppt_x"/>
                                          </p:val>
                                        </p:tav>
                                      </p:tavLst>
                                    </p:anim>
                                    <p:anim calcmode="lin" valueType="num">
                                      <p:cBhvr additive="base">
                                        <p:cTn id="22" dur="500" fill="hold"/>
                                        <p:tgtEl>
                                          <p:spTgt spid="127"/>
                                        </p:tgtEl>
                                        <p:attrNameLst>
                                          <p:attrName>ppt_y</p:attrName>
                                        </p:attrNameLst>
                                      </p:cBhvr>
                                      <p:tavLst>
                                        <p:tav tm="0">
                                          <p:val>
                                            <p:strVal val="1+#ppt_h/2"/>
                                          </p:val>
                                        </p:tav>
                                        <p:tav tm="100000">
                                          <p:val>
                                            <p:strVal val="#ppt_y"/>
                                          </p:val>
                                        </p:tav>
                                      </p:tavLst>
                                    </p:anim>
                                  </p:childTnLst>
                                </p:cTn>
                              </p:par>
                              <p:par>
                                <p:cTn id="23" presetID="2" presetClass="entr" presetSubtype="4" fill="hold" grpId="0" nodeType="withEffect">
                                  <p:stCondLst>
                                    <p:cond delay="0"/>
                                  </p:stCondLst>
                                  <p:childTnLst>
                                    <p:set>
                                      <p:cBhvr>
                                        <p:cTn id="24" dur="1" fill="hold">
                                          <p:stCondLst>
                                            <p:cond delay="0"/>
                                          </p:stCondLst>
                                        </p:cTn>
                                        <p:tgtEl>
                                          <p:spTgt spid="128"/>
                                        </p:tgtEl>
                                        <p:attrNameLst>
                                          <p:attrName>style.visibility</p:attrName>
                                        </p:attrNameLst>
                                      </p:cBhvr>
                                      <p:to>
                                        <p:strVal val="visible"/>
                                      </p:to>
                                    </p:set>
                                    <p:anim calcmode="lin" valueType="num">
                                      <p:cBhvr additive="base">
                                        <p:cTn id="25" dur="500" fill="hold"/>
                                        <p:tgtEl>
                                          <p:spTgt spid="128"/>
                                        </p:tgtEl>
                                        <p:attrNameLst>
                                          <p:attrName>ppt_x</p:attrName>
                                        </p:attrNameLst>
                                      </p:cBhvr>
                                      <p:tavLst>
                                        <p:tav tm="0">
                                          <p:val>
                                            <p:strVal val="#ppt_x"/>
                                          </p:val>
                                        </p:tav>
                                        <p:tav tm="100000">
                                          <p:val>
                                            <p:strVal val="#ppt_x"/>
                                          </p:val>
                                        </p:tav>
                                      </p:tavLst>
                                    </p:anim>
                                    <p:anim calcmode="lin" valueType="num">
                                      <p:cBhvr additive="base">
                                        <p:cTn id="26" dur="500" fill="hold"/>
                                        <p:tgtEl>
                                          <p:spTgt spid="12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5" grpId="0" animBg="1"/>
      <p:bldP spid="126" grpId="0"/>
      <p:bldP spid="127" grpId="0" animBg="1"/>
      <p:bldP spid="128" grpId="0"/>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85C55EC-3CA3-9645-877C-159344534A2A}"/>
              </a:ext>
            </a:extLst>
          </p:cNvPr>
          <p:cNvSpPr>
            <a:spLocks noGrp="1"/>
          </p:cNvSpPr>
          <p:nvPr>
            <p:ph type="title"/>
          </p:nvPr>
        </p:nvSpPr>
        <p:spPr>
          <a:xfrm>
            <a:off x="579960" y="210837"/>
            <a:ext cx="11003870" cy="384048"/>
          </a:xfrm>
        </p:spPr>
        <p:txBody>
          <a:bodyPr/>
          <a:lstStyle/>
          <a:p>
            <a:r>
              <a:rPr lang="en-US" dirty="0"/>
              <a:t>Route Advertisement – 10</a:t>
            </a:r>
          </a:p>
        </p:txBody>
      </p:sp>
      <p:grpSp>
        <p:nvGrpSpPr>
          <p:cNvPr id="53" name="Group 52">
            <a:extLst>
              <a:ext uri="{FF2B5EF4-FFF2-40B4-BE49-F238E27FC236}">
                <a16:creationId xmlns:a16="http://schemas.microsoft.com/office/drawing/2014/main" id="{E5332651-ED4C-6A42-A304-39684087D456}"/>
              </a:ext>
            </a:extLst>
          </p:cNvPr>
          <p:cNvGrpSpPr/>
          <p:nvPr/>
        </p:nvGrpSpPr>
        <p:grpSpPr>
          <a:xfrm>
            <a:off x="1834524" y="1974900"/>
            <a:ext cx="540000" cy="540000"/>
            <a:chOff x="7736620" y="7009631"/>
            <a:chExt cx="4501800" cy="4503600"/>
          </a:xfrm>
          <a:solidFill>
            <a:schemeClr val="accent6"/>
          </a:solidFill>
        </p:grpSpPr>
        <p:sp>
          <p:nvSpPr>
            <p:cNvPr id="55" name="Freeform: Shape 1">
              <a:extLst>
                <a:ext uri="{FF2B5EF4-FFF2-40B4-BE49-F238E27FC236}">
                  <a16:creationId xmlns:a16="http://schemas.microsoft.com/office/drawing/2014/main" id="{136CCAB0-B30E-F04F-8497-DF46D25C67A3}"/>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56" name="Freeform: Shape 2">
              <a:extLst>
                <a:ext uri="{FF2B5EF4-FFF2-40B4-BE49-F238E27FC236}">
                  <a16:creationId xmlns:a16="http://schemas.microsoft.com/office/drawing/2014/main" id="{D39D36FA-3BA6-1442-8314-9224741F0914}"/>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59" name="Freeform: Shape 3">
              <a:extLst>
                <a:ext uri="{FF2B5EF4-FFF2-40B4-BE49-F238E27FC236}">
                  <a16:creationId xmlns:a16="http://schemas.microsoft.com/office/drawing/2014/main" id="{1A1A29E8-6AD8-174E-BA75-76A3F70324BE}"/>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62" name="Freeform: Shape 4">
              <a:extLst>
                <a:ext uri="{FF2B5EF4-FFF2-40B4-BE49-F238E27FC236}">
                  <a16:creationId xmlns:a16="http://schemas.microsoft.com/office/drawing/2014/main" id="{9C8A6C6E-8729-8744-BAB6-C043B571E81C}"/>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63" name="Freeform: Shape 5">
              <a:extLst>
                <a:ext uri="{FF2B5EF4-FFF2-40B4-BE49-F238E27FC236}">
                  <a16:creationId xmlns:a16="http://schemas.microsoft.com/office/drawing/2014/main" id="{1D87B3B1-D6EA-6B42-869D-2071087E01A6}"/>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grpSp>
        <p:nvGrpSpPr>
          <p:cNvPr id="69" name="Group 68">
            <a:extLst>
              <a:ext uri="{FF2B5EF4-FFF2-40B4-BE49-F238E27FC236}">
                <a16:creationId xmlns:a16="http://schemas.microsoft.com/office/drawing/2014/main" id="{C475079C-155D-4840-889F-F94A20520439}"/>
              </a:ext>
            </a:extLst>
          </p:cNvPr>
          <p:cNvGrpSpPr/>
          <p:nvPr/>
        </p:nvGrpSpPr>
        <p:grpSpPr>
          <a:xfrm>
            <a:off x="1827491" y="5279414"/>
            <a:ext cx="540000" cy="540000"/>
            <a:chOff x="7736620" y="7009631"/>
            <a:chExt cx="4501800" cy="4503600"/>
          </a:xfrm>
          <a:solidFill>
            <a:schemeClr val="accent4"/>
          </a:solidFill>
        </p:grpSpPr>
        <p:sp>
          <p:nvSpPr>
            <p:cNvPr id="70" name="Freeform: Shape 1">
              <a:extLst>
                <a:ext uri="{FF2B5EF4-FFF2-40B4-BE49-F238E27FC236}">
                  <a16:creationId xmlns:a16="http://schemas.microsoft.com/office/drawing/2014/main" id="{59ACDBC4-0BE8-4C43-AFB7-2BA5A5DFF02B}"/>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71" name="Freeform: Shape 2">
              <a:extLst>
                <a:ext uri="{FF2B5EF4-FFF2-40B4-BE49-F238E27FC236}">
                  <a16:creationId xmlns:a16="http://schemas.microsoft.com/office/drawing/2014/main" id="{89B30CB1-1FD3-9F4C-AE2F-36FE9B21D31D}"/>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72" name="Freeform: Shape 3">
              <a:extLst>
                <a:ext uri="{FF2B5EF4-FFF2-40B4-BE49-F238E27FC236}">
                  <a16:creationId xmlns:a16="http://schemas.microsoft.com/office/drawing/2014/main" id="{594C46F5-BDEC-2948-A307-314A51BF6C92}"/>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73" name="Freeform: Shape 4">
              <a:extLst>
                <a:ext uri="{FF2B5EF4-FFF2-40B4-BE49-F238E27FC236}">
                  <a16:creationId xmlns:a16="http://schemas.microsoft.com/office/drawing/2014/main" id="{9B8DC9ED-57DC-8C4A-882C-2B1AC88872EA}"/>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74" name="Freeform: Shape 5">
              <a:extLst>
                <a:ext uri="{FF2B5EF4-FFF2-40B4-BE49-F238E27FC236}">
                  <a16:creationId xmlns:a16="http://schemas.microsoft.com/office/drawing/2014/main" id="{85F3A922-6645-DE41-B96F-D5C11ED1C5AB}"/>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cxnSp>
        <p:nvCxnSpPr>
          <p:cNvPr id="75" name="Straight Connector 74">
            <a:extLst>
              <a:ext uri="{FF2B5EF4-FFF2-40B4-BE49-F238E27FC236}">
                <a16:creationId xmlns:a16="http://schemas.microsoft.com/office/drawing/2014/main" id="{DA25EE65-D03E-A240-8EB2-D7D632F70E5F}"/>
              </a:ext>
            </a:extLst>
          </p:cNvPr>
          <p:cNvCxnSpPr>
            <a:cxnSpLocks/>
            <a:stCxn id="112" idx="0"/>
            <a:endCxn id="105" idx="2"/>
          </p:cNvCxnSpPr>
          <p:nvPr/>
        </p:nvCxnSpPr>
        <p:spPr bwMode="gray">
          <a:xfrm flipV="1">
            <a:off x="2098621" y="3743572"/>
            <a:ext cx="960" cy="506586"/>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76" name="Rectangle 75">
            <a:extLst>
              <a:ext uri="{FF2B5EF4-FFF2-40B4-BE49-F238E27FC236}">
                <a16:creationId xmlns:a16="http://schemas.microsoft.com/office/drawing/2014/main" id="{54E75DA8-10FD-2C4D-B72C-0FC8A1A4A051}"/>
              </a:ext>
            </a:extLst>
          </p:cNvPr>
          <p:cNvSpPr/>
          <p:nvPr/>
        </p:nvSpPr>
        <p:spPr>
          <a:xfrm>
            <a:off x="91700" y="3858474"/>
            <a:ext cx="2377361" cy="276999"/>
          </a:xfrm>
          <a:prstGeom prst="rect">
            <a:avLst/>
          </a:prstGeom>
        </p:spPr>
        <p:txBody>
          <a:bodyPr wrap="square">
            <a:spAutoFit/>
          </a:bodyPr>
          <a:lstStyle/>
          <a:p>
            <a:r>
              <a:rPr lang="en-US" sz="1200" b="1" dirty="0">
                <a:solidFill>
                  <a:schemeClr val="tx2"/>
                </a:solidFill>
                <a:latin typeface="Metropolis" pitchFamily="2" charset="77"/>
              </a:rPr>
              <a:t>Router Link LS (GENEVE)</a:t>
            </a:r>
            <a:endParaRPr lang="en-GB" sz="1200" dirty="0"/>
          </a:p>
        </p:txBody>
      </p:sp>
      <p:sp>
        <p:nvSpPr>
          <p:cNvPr id="77" name="Rectangle 76">
            <a:extLst>
              <a:ext uri="{FF2B5EF4-FFF2-40B4-BE49-F238E27FC236}">
                <a16:creationId xmlns:a16="http://schemas.microsoft.com/office/drawing/2014/main" id="{32DD5B7B-44AC-7E4E-9522-111E20A613EE}"/>
              </a:ext>
            </a:extLst>
          </p:cNvPr>
          <p:cNvSpPr/>
          <p:nvPr/>
        </p:nvSpPr>
        <p:spPr>
          <a:xfrm>
            <a:off x="1070415" y="2131541"/>
            <a:ext cx="861706" cy="338554"/>
          </a:xfrm>
          <a:prstGeom prst="rect">
            <a:avLst/>
          </a:prstGeom>
        </p:spPr>
        <p:txBody>
          <a:bodyPr wrap="square">
            <a:spAutoFit/>
          </a:bodyPr>
          <a:lstStyle/>
          <a:p>
            <a:r>
              <a:rPr lang="en-US" sz="1600" b="1" dirty="0">
                <a:solidFill>
                  <a:schemeClr val="tx2"/>
                </a:solidFill>
                <a:latin typeface="Metropolis" pitchFamily="2" charset="77"/>
              </a:rPr>
              <a:t>T0 SR</a:t>
            </a:r>
            <a:endParaRPr lang="en-GB" sz="1600" dirty="0"/>
          </a:p>
        </p:txBody>
      </p:sp>
      <p:sp>
        <p:nvSpPr>
          <p:cNvPr id="78" name="Rectangle 77">
            <a:extLst>
              <a:ext uri="{FF2B5EF4-FFF2-40B4-BE49-F238E27FC236}">
                <a16:creationId xmlns:a16="http://schemas.microsoft.com/office/drawing/2014/main" id="{2CBDC392-2DF5-FC45-9BFF-51ED30137BB0}"/>
              </a:ext>
            </a:extLst>
          </p:cNvPr>
          <p:cNvSpPr/>
          <p:nvPr/>
        </p:nvSpPr>
        <p:spPr>
          <a:xfrm>
            <a:off x="1131732" y="5418280"/>
            <a:ext cx="861706" cy="338554"/>
          </a:xfrm>
          <a:prstGeom prst="rect">
            <a:avLst/>
          </a:prstGeom>
        </p:spPr>
        <p:txBody>
          <a:bodyPr wrap="square">
            <a:spAutoFit/>
          </a:bodyPr>
          <a:lstStyle/>
          <a:p>
            <a:r>
              <a:rPr lang="en-US" sz="1600" b="1" dirty="0">
                <a:solidFill>
                  <a:schemeClr val="tx2"/>
                </a:solidFill>
                <a:latin typeface="Metropolis" pitchFamily="2" charset="77"/>
              </a:rPr>
              <a:t>T1 DR</a:t>
            </a:r>
            <a:endParaRPr lang="en-GB" sz="1600" dirty="0"/>
          </a:p>
        </p:txBody>
      </p:sp>
      <p:cxnSp>
        <p:nvCxnSpPr>
          <p:cNvPr id="79" name="Straight Connector 78">
            <a:extLst>
              <a:ext uri="{FF2B5EF4-FFF2-40B4-BE49-F238E27FC236}">
                <a16:creationId xmlns:a16="http://schemas.microsoft.com/office/drawing/2014/main" id="{94D17DC8-9331-814E-93A6-E1AC16839C91}"/>
              </a:ext>
            </a:extLst>
          </p:cNvPr>
          <p:cNvCxnSpPr>
            <a:cxnSpLocks/>
          </p:cNvCxnSpPr>
          <p:nvPr/>
        </p:nvCxnSpPr>
        <p:spPr bwMode="gray">
          <a:xfrm flipH="1">
            <a:off x="1567290" y="5813445"/>
            <a:ext cx="421971" cy="283283"/>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80" name="Straight Connector 79">
            <a:extLst>
              <a:ext uri="{FF2B5EF4-FFF2-40B4-BE49-F238E27FC236}">
                <a16:creationId xmlns:a16="http://schemas.microsoft.com/office/drawing/2014/main" id="{2665E50B-A10F-8144-9EA3-8937F6D973AB}"/>
              </a:ext>
            </a:extLst>
          </p:cNvPr>
          <p:cNvCxnSpPr>
            <a:cxnSpLocks/>
          </p:cNvCxnSpPr>
          <p:nvPr/>
        </p:nvCxnSpPr>
        <p:spPr bwMode="gray">
          <a:xfrm>
            <a:off x="2087893" y="5849764"/>
            <a:ext cx="387" cy="327829"/>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81" name="Straight Connector 80">
            <a:extLst>
              <a:ext uri="{FF2B5EF4-FFF2-40B4-BE49-F238E27FC236}">
                <a16:creationId xmlns:a16="http://schemas.microsoft.com/office/drawing/2014/main" id="{44BA8423-F4ED-3F45-A16C-EBFE5DC97DAE}"/>
              </a:ext>
            </a:extLst>
          </p:cNvPr>
          <p:cNvCxnSpPr>
            <a:cxnSpLocks/>
          </p:cNvCxnSpPr>
          <p:nvPr/>
        </p:nvCxnSpPr>
        <p:spPr bwMode="gray">
          <a:xfrm flipH="1" flipV="1">
            <a:off x="2209671" y="5826466"/>
            <a:ext cx="350368" cy="250847"/>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82" name="Rectangle 81">
            <a:extLst>
              <a:ext uri="{FF2B5EF4-FFF2-40B4-BE49-F238E27FC236}">
                <a16:creationId xmlns:a16="http://schemas.microsoft.com/office/drawing/2014/main" id="{946222A1-576B-044A-9AF7-DFB218ECCD38}"/>
              </a:ext>
            </a:extLst>
          </p:cNvPr>
          <p:cNvSpPr/>
          <p:nvPr/>
        </p:nvSpPr>
        <p:spPr>
          <a:xfrm>
            <a:off x="2404649" y="5604345"/>
            <a:ext cx="968535" cy="461665"/>
          </a:xfrm>
          <a:prstGeom prst="rect">
            <a:avLst/>
          </a:prstGeom>
        </p:spPr>
        <p:txBody>
          <a:bodyPr wrap="none">
            <a:spAutoFit/>
          </a:bodyPr>
          <a:lstStyle/>
          <a:p>
            <a:r>
              <a:rPr lang="en-US" sz="1200" b="1" dirty="0">
                <a:solidFill>
                  <a:schemeClr val="tx2"/>
                </a:solidFill>
                <a:latin typeface="Metropolis" pitchFamily="2" charset="77"/>
              </a:rPr>
              <a:t>Downlinks</a:t>
            </a:r>
          </a:p>
          <a:p>
            <a:r>
              <a:rPr lang="en-US" sz="1200" b="1" dirty="0">
                <a:solidFill>
                  <a:schemeClr val="tx2"/>
                </a:solidFill>
                <a:latin typeface="Metropolis" pitchFamily="2" charset="77"/>
              </a:rPr>
              <a:t>(GENEVE)</a:t>
            </a:r>
            <a:endParaRPr lang="en-GB" sz="1200" dirty="0"/>
          </a:p>
        </p:txBody>
      </p:sp>
      <p:cxnSp>
        <p:nvCxnSpPr>
          <p:cNvPr id="83" name="Straight Connector 82">
            <a:extLst>
              <a:ext uri="{FF2B5EF4-FFF2-40B4-BE49-F238E27FC236}">
                <a16:creationId xmlns:a16="http://schemas.microsoft.com/office/drawing/2014/main" id="{9B71B49F-F6BB-014F-B28D-0663214F731C}"/>
              </a:ext>
            </a:extLst>
          </p:cNvPr>
          <p:cNvCxnSpPr>
            <a:cxnSpLocks/>
          </p:cNvCxnSpPr>
          <p:nvPr/>
        </p:nvCxnSpPr>
        <p:spPr bwMode="gray">
          <a:xfrm flipH="1" flipV="1">
            <a:off x="2080405" y="1357010"/>
            <a:ext cx="968" cy="61789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84" name="Rectangle 83">
            <a:extLst>
              <a:ext uri="{FF2B5EF4-FFF2-40B4-BE49-F238E27FC236}">
                <a16:creationId xmlns:a16="http://schemas.microsoft.com/office/drawing/2014/main" id="{DB5C2EE1-3B07-CD4C-BE0C-E933C89BBB0D}"/>
              </a:ext>
            </a:extLst>
          </p:cNvPr>
          <p:cNvSpPr/>
          <p:nvPr/>
        </p:nvSpPr>
        <p:spPr>
          <a:xfrm>
            <a:off x="533664" y="1512461"/>
            <a:ext cx="1744330" cy="276999"/>
          </a:xfrm>
          <a:prstGeom prst="rect">
            <a:avLst/>
          </a:prstGeom>
        </p:spPr>
        <p:txBody>
          <a:bodyPr wrap="square">
            <a:spAutoFit/>
          </a:bodyPr>
          <a:lstStyle/>
          <a:p>
            <a:r>
              <a:rPr lang="en-US" sz="1200" b="1" dirty="0">
                <a:solidFill>
                  <a:schemeClr val="tx2"/>
                </a:solidFill>
                <a:latin typeface="Metropolis" pitchFamily="2" charset="77"/>
              </a:rPr>
              <a:t>Uplink LS (VLAN)</a:t>
            </a:r>
            <a:endParaRPr lang="en-GB" sz="1200" dirty="0"/>
          </a:p>
        </p:txBody>
      </p:sp>
      <p:grpSp>
        <p:nvGrpSpPr>
          <p:cNvPr id="85" name="Group 84">
            <a:extLst>
              <a:ext uri="{FF2B5EF4-FFF2-40B4-BE49-F238E27FC236}">
                <a16:creationId xmlns:a16="http://schemas.microsoft.com/office/drawing/2014/main" id="{6016ABCE-81BC-374B-8592-5CE1F265D08D}"/>
              </a:ext>
            </a:extLst>
          </p:cNvPr>
          <p:cNvGrpSpPr/>
          <p:nvPr/>
        </p:nvGrpSpPr>
        <p:grpSpPr>
          <a:xfrm>
            <a:off x="1865237" y="926673"/>
            <a:ext cx="430337" cy="430337"/>
            <a:chOff x="7736620" y="7009631"/>
            <a:chExt cx="4501800" cy="4503600"/>
          </a:xfrm>
          <a:solidFill>
            <a:schemeClr val="tx1"/>
          </a:solidFill>
        </p:grpSpPr>
        <p:sp>
          <p:nvSpPr>
            <p:cNvPr id="86" name="Freeform: Shape 1">
              <a:extLst>
                <a:ext uri="{FF2B5EF4-FFF2-40B4-BE49-F238E27FC236}">
                  <a16:creationId xmlns:a16="http://schemas.microsoft.com/office/drawing/2014/main" id="{2332AE94-F97C-2943-AE79-C15D2786E621}"/>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87" name="Freeform: Shape 2">
              <a:extLst>
                <a:ext uri="{FF2B5EF4-FFF2-40B4-BE49-F238E27FC236}">
                  <a16:creationId xmlns:a16="http://schemas.microsoft.com/office/drawing/2014/main" id="{A820EB13-C81E-2647-8675-9ED74081ED6A}"/>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88" name="Freeform: Shape 3">
              <a:extLst>
                <a:ext uri="{FF2B5EF4-FFF2-40B4-BE49-F238E27FC236}">
                  <a16:creationId xmlns:a16="http://schemas.microsoft.com/office/drawing/2014/main" id="{1DD9AB93-42D4-E24C-8974-8CBAF134D871}"/>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89" name="Freeform: Shape 4">
              <a:extLst>
                <a:ext uri="{FF2B5EF4-FFF2-40B4-BE49-F238E27FC236}">
                  <a16:creationId xmlns:a16="http://schemas.microsoft.com/office/drawing/2014/main" id="{EF1E5192-9A61-8342-882B-4A6CDEAC520C}"/>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90" name="Freeform: Shape 5">
              <a:extLst>
                <a:ext uri="{FF2B5EF4-FFF2-40B4-BE49-F238E27FC236}">
                  <a16:creationId xmlns:a16="http://schemas.microsoft.com/office/drawing/2014/main" id="{754E82A7-C3E7-EA49-8605-BD462653F436}"/>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91" name="Rectangle 90">
            <a:extLst>
              <a:ext uri="{FF2B5EF4-FFF2-40B4-BE49-F238E27FC236}">
                <a16:creationId xmlns:a16="http://schemas.microsoft.com/office/drawing/2014/main" id="{A24BBD17-6066-2B42-889E-45062B9C08C1}"/>
              </a:ext>
            </a:extLst>
          </p:cNvPr>
          <p:cNvSpPr/>
          <p:nvPr/>
        </p:nvSpPr>
        <p:spPr>
          <a:xfrm>
            <a:off x="1057357" y="817613"/>
            <a:ext cx="817975" cy="461665"/>
          </a:xfrm>
          <a:prstGeom prst="rect">
            <a:avLst/>
          </a:prstGeom>
        </p:spPr>
        <p:txBody>
          <a:bodyPr wrap="square">
            <a:spAutoFit/>
          </a:bodyPr>
          <a:lstStyle/>
          <a:p>
            <a:r>
              <a:rPr lang="en-US" sz="1200" b="1" dirty="0">
                <a:solidFill>
                  <a:schemeClr val="tx2"/>
                </a:solidFill>
                <a:latin typeface="Metropolis" pitchFamily="2" charset="77"/>
              </a:rPr>
              <a:t>Physical Router</a:t>
            </a:r>
            <a:endParaRPr lang="en-GB" sz="1200" dirty="0"/>
          </a:p>
        </p:txBody>
      </p:sp>
      <p:cxnSp>
        <p:nvCxnSpPr>
          <p:cNvPr id="92" name="Straight Connector 91">
            <a:extLst>
              <a:ext uri="{FF2B5EF4-FFF2-40B4-BE49-F238E27FC236}">
                <a16:creationId xmlns:a16="http://schemas.microsoft.com/office/drawing/2014/main" id="{2FCC437D-5FC0-DD40-BD69-B6715A2AB923}"/>
              </a:ext>
            </a:extLst>
          </p:cNvPr>
          <p:cNvCxnSpPr>
            <a:cxnSpLocks/>
          </p:cNvCxnSpPr>
          <p:nvPr/>
        </p:nvCxnSpPr>
        <p:spPr bwMode="gray">
          <a:xfrm flipH="1" flipV="1">
            <a:off x="2367636" y="3469868"/>
            <a:ext cx="1192722" cy="3704"/>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93" name="Rectangle 92">
            <a:extLst>
              <a:ext uri="{FF2B5EF4-FFF2-40B4-BE49-F238E27FC236}">
                <a16:creationId xmlns:a16="http://schemas.microsoft.com/office/drawing/2014/main" id="{81A82B7F-76D1-CD42-89E5-86F943BD9D20}"/>
              </a:ext>
            </a:extLst>
          </p:cNvPr>
          <p:cNvSpPr/>
          <p:nvPr/>
        </p:nvSpPr>
        <p:spPr>
          <a:xfrm>
            <a:off x="2388346" y="3445095"/>
            <a:ext cx="968535" cy="461665"/>
          </a:xfrm>
          <a:prstGeom prst="rect">
            <a:avLst/>
          </a:prstGeom>
        </p:spPr>
        <p:txBody>
          <a:bodyPr wrap="none">
            <a:spAutoFit/>
          </a:bodyPr>
          <a:lstStyle/>
          <a:p>
            <a:r>
              <a:rPr lang="en-US" sz="1200" b="1" dirty="0">
                <a:solidFill>
                  <a:schemeClr val="tx2"/>
                </a:solidFill>
                <a:latin typeface="Metropolis" pitchFamily="2" charset="77"/>
              </a:rPr>
              <a:t>Downlink</a:t>
            </a:r>
          </a:p>
          <a:p>
            <a:r>
              <a:rPr lang="en-US" sz="1200" b="1" dirty="0">
                <a:solidFill>
                  <a:schemeClr val="tx2"/>
                </a:solidFill>
                <a:latin typeface="Metropolis" pitchFamily="2" charset="77"/>
              </a:rPr>
              <a:t>(GENEVE)</a:t>
            </a:r>
            <a:endParaRPr lang="en-GB" sz="1200" dirty="0"/>
          </a:p>
        </p:txBody>
      </p:sp>
      <p:sp>
        <p:nvSpPr>
          <p:cNvPr id="94" name="Rectangle 93">
            <a:extLst>
              <a:ext uri="{FF2B5EF4-FFF2-40B4-BE49-F238E27FC236}">
                <a16:creationId xmlns:a16="http://schemas.microsoft.com/office/drawing/2014/main" id="{FA854B57-1019-DB4B-9AB5-97A9E033E2A0}"/>
              </a:ext>
            </a:extLst>
          </p:cNvPr>
          <p:cNvSpPr/>
          <p:nvPr/>
        </p:nvSpPr>
        <p:spPr>
          <a:xfrm>
            <a:off x="797174" y="1823269"/>
            <a:ext cx="1417653" cy="261610"/>
          </a:xfrm>
          <a:prstGeom prst="rect">
            <a:avLst/>
          </a:prstGeom>
        </p:spPr>
        <p:txBody>
          <a:bodyPr wrap="square">
            <a:spAutoFit/>
          </a:bodyPr>
          <a:lstStyle/>
          <a:p>
            <a:r>
              <a:rPr lang="en-US" sz="1100" b="1" dirty="0">
                <a:solidFill>
                  <a:schemeClr val="tx2"/>
                </a:solidFill>
                <a:latin typeface="Metropolis" pitchFamily="2" charset="77"/>
              </a:rPr>
              <a:t>10.190.4.101 /24</a:t>
            </a:r>
            <a:endParaRPr lang="en-GB" sz="1100" dirty="0"/>
          </a:p>
        </p:txBody>
      </p:sp>
      <p:sp>
        <p:nvSpPr>
          <p:cNvPr id="95" name="Rectangle 94">
            <a:extLst>
              <a:ext uri="{FF2B5EF4-FFF2-40B4-BE49-F238E27FC236}">
                <a16:creationId xmlns:a16="http://schemas.microsoft.com/office/drawing/2014/main" id="{82F46852-CC8E-0148-ACCA-83932A1B33A0}"/>
              </a:ext>
            </a:extLst>
          </p:cNvPr>
          <p:cNvSpPr/>
          <p:nvPr/>
        </p:nvSpPr>
        <p:spPr>
          <a:xfrm>
            <a:off x="957014" y="1255809"/>
            <a:ext cx="1417653" cy="261610"/>
          </a:xfrm>
          <a:prstGeom prst="rect">
            <a:avLst/>
          </a:prstGeom>
        </p:spPr>
        <p:txBody>
          <a:bodyPr wrap="square">
            <a:spAutoFit/>
          </a:bodyPr>
          <a:lstStyle/>
          <a:p>
            <a:r>
              <a:rPr lang="en-US" sz="1100" b="1" dirty="0">
                <a:solidFill>
                  <a:schemeClr val="tx2"/>
                </a:solidFill>
                <a:latin typeface="Metropolis" pitchFamily="2" charset="77"/>
              </a:rPr>
              <a:t>10.190.4.1 /24</a:t>
            </a:r>
            <a:endParaRPr lang="en-GB" sz="1100" dirty="0"/>
          </a:p>
        </p:txBody>
      </p:sp>
      <p:sp>
        <p:nvSpPr>
          <p:cNvPr id="96" name="Rectangle 95">
            <a:extLst>
              <a:ext uri="{FF2B5EF4-FFF2-40B4-BE49-F238E27FC236}">
                <a16:creationId xmlns:a16="http://schemas.microsoft.com/office/drawing/2014/main" id="{CA8AE9B3-4B9F-F349-9F17-21DA1C3E9F25}"/>
              </a:ext>
            </a:extLst>
          </p:cNvPr>
          <p:cNvSpPr/>
          <p:nvPr/>
        </p:nvSpPr>
        <p:spPr>
          <a:xfrm>
            <a:off x="848247" y="3653792"/>
            <a:ext cx="1417653" cy="261610"/>
          </a:xfrm>
          <a:prstGeom prst="rect">
            <a:avLst/>
          </a:prstGeom>
        </p:spPr>
        <p:txBody>
          <a:bodyPr wrap="square">
            <a:spAutoFit/>
          </a:bodyPr>
          <a:lstStyle/>
          <a:p>
            <a:r>
              <a:rPr lang="en-US" sz="1100" b="1" dirty="0">
                <a:solidFill>
                  <a:schemeClr val="tx2"/>
                </a:solidFill>
                <a:latin typeface="Metropolis" pitchFamily="2" charset="77"/>
              </a:rPr>
              <a:t>100.64.112.0 /31</a:t>
            </a:r>
            <a:endParaRPr lang="en-GB" sz="1100" dirty="0"/>
          </a:p>
        </p:txBody>
      </p:sp>
      <p:sp>
        <p:nvSpPr>
          <p:cNvPr id="97" name="Rectangle 96">
            <a:extLst>
              <a:ext uri="{FF2B5EF4-FFF2-40B4-BE49-F238E27FC236}">
                <a16:creationId xmlns:a16="http://schemas.microsoft.com/office/drawing/2014/main" id="{0467565F-BF13-6B41-A5B0-C968722108BE}"/>
              </a:ext>
            </a:extLst>
          </p:cNvPr>
          <p:cNvSpPr/>
          <p:nvPr/>
        </p:nvSpPr>
        <p:spPr>
          <a:xfrm>
            <a:off x="885518" y="4070055"/>
            <a:ext cx="1417653" cy="261610"/>
          </a:xfrm>
          <a:prstGeom prst="rect">
            <a:avLst/>
          </a:prstGeom>
        </p:spPr>
        <p:txBody>
          <a:bodyPr wrap="square">
            <a:spAutoFit/>
          </a:bodyPr>
          <a:lstStyle/>
          <a:p>
            <a:r>
              <a:rPr lang="en-US" sz="1100" b="1" dirty="0">
                <a:solidFill>
                  <a:schemeClr val="tx2"/>
                </a:solidFill>
                <a:latin typeface="Metropolis" pitchFamily="2" charset="77"/>
              </a:rPr>
              <a:t>100.64.112.1 /31</a:t>
            </a:r>
            <a:endParaRPr lang="en-GB" sz="1100" dirty="0"/>
          </a:p>
        </p:txBody>
      </p:sp>
      <p:sp>
        <p:nvSpPr>
          <p:cNvPr id="98" name="Rectangle 97">
            <a:extLst>
              <a:ext uri="{FF2B5EF4-FFF2-40B4-BE49-F238E27FC236}">
                <a16:creationId xmlns:a16="http://schemas.microsoft.com/office/drawing/2014/main" id="{29C03262-DB83-D64F-968B-A07105BD714D}"/>
              </a:ext>
            </a:extLst>
          </p:cNvPr>
          <p:cNvSpPr/>
          <p:nvPr/>
        </p:nvSpPr>
        <p:spPr>
          <a:xfrm>
            <a:off x="691475" y="6058182"/>
            <a:ext cx="1008336" cy="261610"/>
          </a:xfrm>
          <a:prstGeom prst="rect">
            <a:avLst/>
          </a:prstGeom>
        </p:spPr>
        <p:txBody>
          <a:bodyPr wrap="square">
            <a:spAutoFit/>
          </a:bodyPr>
          <a:lstStyle/>
          <a:p>
            <a:r>
              <a:rPr lang="en-US" sz="1100" b="1" dirty="0">
                <a:solidFill>
                  <a:schemeClr val="tx2"/>
                </a:solidFill>
                <a:latin typeface="Metropolis" pitchFamily="2" charset="77"/>
              </a:rPr>
              <a:t>10.0.1.1 /24</a:t>
            </a:r>
            <a:endParaRPr lang="en-GB" sz="1100" dirty="0"/>
          </a:p>
        </p:txBody>
      </p:sp>
      <p:sp>
        <p:nvSpPr>
          <p:cNvPr id="99" name="Rectangle 98">
            <a:extLst>
              <a:ext uri="{FF2B5EF4-FFF2-40B4-BE49-F238E27FC236}">
                <a16:creationId xmlns:a16="http://schemas.microsoft.com/office/drawing/2014/main" id="{60FE87E2-7B27-6040-AA7E-E39AFBAD4943}"/>
              </a:ext>
            </a:extLst>
          </p:cNvPr>
          <p:cNvSpPr/>
          <p:nvPr/>
        </p:nvSpPr>
        <p:spPr>
          <a:xfrm>
            <a:off x="1583725" y="6198073"/>
            <a:ext cx="1008336" cy="261610"/>
          </a:xfrm>
          <a:prstGeom prst="rect">
            <a:avLst/>
          </a:prstGeom>
        </p:spPr>
        <p:txBody>
          <a:bodyPr wrap="square">
            <a:spAutoFit/>
          </a:bodyPr>
          <a:lstStyle/>
          <a:p>
            <a:r>
              <a:rPr lang="en-US" sz="1100" b="1" dirty="0">
                <a:solidFill>
                  <a:schemeClr val="tx2"/>
                </a:solidFill>
                <a:latin typeface="Metropolis" pitchFamily="2" charset="77"/>
              </a:rPr>
              <a:t>10.0.2.1 /24</a:t>
            </a:r>
            <a:endParaRPr lang="en-GB" sz="1100" dirty="0"/>
          </a:p>
        </p:txBody>
      </p:sp>
      <p:sp>
        <p:nvSpPr>
          <p:cNvPr id="100" name="Rectangle 99">
            <a:extLst>
              <a:ext uri="{FF2B5EF4-FFF2-40B4-BE49-F238E27FC236}">
                <a16:creationId xmlns:a16="http://schemas.microsoft.com/office/drawing/2014/main" id="{702E4877-665D-D84F-B0D4-CD5117DE178F}"/>
              </a:ext>
            </a:extLst>
          </p:cNvPr>
          <p:cNvSpPr/>
          <p:nvPr/>
        </p:nvSpPr>
        <p:spPr>
          <a:xfrm>
            <a:off x="2438648" y="6091213"/>
            <a:ext cx="1008336" cy="261610"/>
          </a:xfrm>
          <a:prstGeom prst="rect">
            <a:avLst/>
          </a:prstGeom>
        </p:spPr>
        <p:txBody>
          <a:bodyPr wrap="square">
            <a:spAutoFit/>
          </a:bodyPr>
          <a:lstStyle/>
          <a:p>
            <a:r>
              <a:rPr lang="en-US" sz="1100" b="1" dirty="0">
                <a:solidFill>
                  <a:schemeClr val="tx2"/>
                </a:solidFill>
                <a:latin typeface="Metropolis" pitchFamily="2" charset="77"/>
              </a:rPr>
              <a:t>10.0.3.1 /24</a:t>
            </a:r>
            <a:endParaRPr lang="en-GB" sz="1100" dirty="0"/>
          </a:p>
        </p:txBody>
      </p:sp>
      <p:sp>
        <p:nvSpPr>
          <p:cNvPr id="101" name="Rectangle 100">
            <a:extLst>
              <a:ext uri="{FF2B5EF4-FFF2-40B4-BE49-F238E27FC236}">
                <a16:creationId xmlns:a16="http://schemas.microsoft.com/office/drawing/2014/main" id="{7FC57166-E804-734B-9755-D43443D07C6E}"/>
              </a:ext>
            </a:extLst>
          </p:cNvPr>
          <p:cNvSpPr/>
          <p:nvPr/>
        </p:nvSpPr>
        <p:spPr>
          <a:xfrm>
            <a:off x="2324684" y="3222271"/>
            <a:ext cx="1235674" cy="261610"/>
          </a:xfrm>
          <a:prstGeom prst="rect">
            <a:avLst/>
          </a:prstGeom>
        </p:spPr>
        <p:txBody>
          <a:bodyPr wrap="square">
            <a:spAutoFit/>
          </a:bodyPr>
          <a:lstStyle/>
          <a:p>
            <a:r>
              <a:rPr lang="en-US" sz="1100" b="1" dirty="0">
                <a:solidFill>
                  <a:schemeClr val="tx2"/>
                </a:solidFill>
                <a:latin typeface="Metropolis" pitchFamily="2" charset="77"/>
              </a:rPr>
              <a:t>172.16.10.1 /24</a:t>
            </a:r>
            <a:endParaRPr lang="en-GB" sz="1100" dirty="0"/>
          </a:p>
        </p:txBody>
      </p:sp>
      <p:sp>
        <p:nvSpPr>
          <p:cNvPr id="102" name="Freeform 101">
            <a:extLst>
              <a:ext uri="{FF2B5EF4-FFF2-40B4-BE49-F238E27FC236}">
                <a16:creationId xmlns:a16="http://schemas.microsoft.com/office/drawing/2014/main" id="{32B89848-8934-D44B-93E9-ABD45BBDE549}"/>
              </a:ext>
            </a:extLst>
          </p:cNvPr>
          <p:cNvSpPr/>
          <p:nvPr/>
        </p:nvSpPr>
        <p:spPr>
          <a:xfrm flipH="1">
            <a:off x="2353384" y="1340257"/>
            <a:ext cx="65943" cy="555942"/>
          </a:xfrm>
          <a:custGeom>
            <a:avLst/>
            <a:gdLst>
              <a:gd name="connsiteX0" fmla="*/ 2587 w 2587"/>
              <a:gd name="connsiteY0" fmla="*/ 726141 h 726141"/>
              <a:gd name="connsiteX1" fmla="*/ 2587 w 2587"/>
              <a:gd name="connsiteY1" fmla="*/ 0 h 726141"/>
            </a:gdLst>
            <a:ahLst/>
            <a:cxnLst>
              <a:cxn ang="0">
                <a:pos x="connsiteX0" y="connsiteY0"/>
              </a:cxn>
              <a:cxn ang="0">
                <a:pos x="connsiteX1" y="connsiteY1"/>
              </a:cxn>
            </a:cxnLst>
            <a:rect l="l" t="t" r="r" b="b"/>
            <a:pathLst>
              <a:path w="2587" h="726141">
                <a:moveTo>
                  <a:pt x="2587" y="726141"/>
                </a:moveTo>
                <a:cubicBezTo>
                  <a:pt x="346" y="425823"/>
                  <a:pt x="-1895" y="125506"/>
                  <a:pt x="2587" y="0"/>
                </a:cubicBezTo>
              </a:path>
            </a:pathLst>
          </a:custGeom>
          <a:noFill/>
          <a:ln w="38100">
            <a:solidFill>
              <a:srgbClr val="820024"/>
            </a:solidFill>
            <a:headEnd type="stealth" w="lg" len="lg"/>
            <a:tailEnd type="stealth"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03" name="Rectangle 102">
            <a:extLst>
              <a:ext uri="{FF2B5EF4-FFF2-40B4-BE49-F238E27FC236}">
                <a16:creationId xmlns:a16="http://schemas.microsoft.com/office/drawing/2014/main" id="{81CA8978-E928-B24F-B153-AFB3B4D44492}"/>
              </a:ext>
            </a:extLst>
          </p:cNvPr>
          <p:cNvSpPr/>
          <p:nvPr/>
        </p:nvSpPr>
        <p:spPr>
          <a:xfrm>
            <a:off x="2555027" y="1440218"/>
            <a:ext cx="861706" cy="307777"/>
          </a:xfrm>
          <a:prstGeom prst="rect">
            <a:avLst/>
          </a:prstGeom>
        </p:spPr>
        <p:txBody>
          <a:bodyPr wrap="square">
            <a:spAutoFit/>
          </a:bodyPr>
          <a:lstStyle/>
          <a:p>
            <a:r>
              <a:rPr lang="en-US" sz="1400" b="1" dirty="0" err="1">
                <a:solidFill>
                  <a:schemeClr val="tx2"/>
                </a:solidFill>
                <a:latin typeface="Metropolis" pitchFamily="2" charset="77"/>
              </a:rPr>
              <a:t>eBGP</a:t>
            </a:r>
            <a:endParaRPr lang="en-GB" sz="1400" dirty="0"/>
          </a:p>
        </p:txBody>
      </p:sp>
      <p:grpSp>
        <p:nvGrpSpPr>
          <p:cNvPr id="104" name="Group 103">
            <a:extLst>
              <a:ext uri="{FF2B5EF4-FFF2-40B4-BE49-F238E27FC236}">
                <a16:creationId xmlns:a16="http://schemas.microsoft.com/office/drawing/2014/main" id="{7FF5178E-844B-1049-92AD-1A291A47027A}"/>
              </a:ext>
            </a:extLst>
          </p:cNvPr>
          <p:cNvGrpSpPr/>
          <p:nvPr/>
        </p:nvGrpSpPr>
        <p:grpSpPr>
          <a:xfrm>
            <a:off x="1829581" y="3203572"/>
            <a:ext cx="540000" cy="540000"/>
            <a:chOff x="7736620" y="7009631"/>
            <a:chExt cx="4501800" cy="4503600"/>
          </a:xfrm>
          <a:solidFill>
            <a:schemeClr val="accent6"/>
          </a:solidFill>
        </p:grpSpPr>
        <p:sp>
          <p:nvSpPr>
            <p:cNvPr id="105" name="Freeform: Shape 1">
              <a:extLst>
                <a:ext uri="{FF2B5EF4-FFF2-40B4-BE49-F238E27FC236}">
                  <a16:creationId xmlns:a16="http://schemas.microsoft.com/office/drawing/2014/main" id="{7665B3F5-E03E-FA42-97A2-EE09AD4D8DB5}"/>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6" name="Freeform: Shape 2">
              <a:extLst>
                <a:ext uri="{FF2B5EF4-FFF2-40B4-BE49-F238E27FC236}">
                  <a16:creationId xmlns:a16="http://schemas.microsoft.com/office/drawing/2014/main" id="{AC8B423E-1618-5442-9142-864B4AD0A166}"/>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7" name="Freeform: Shape 3">
              <a:extLst>
                <a:ext uri="{FF2B5EF4-FFF2-40B4-BE49-F238E27FC236}">
                  <a16:creationId xmlns:a16="http://schemas.microsoft.com/office/drawing/2014/main" id="{71096F66-674D-0F4D-8C88-5A058BF12B5B}"/>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8" name="Freeform: Shape 4">
              <a:extLst>
                <a:ext uri="{FF2B5EF4-FFF2-40B4-BE49-F238E27FC236}">
                  <a16:creationId xmlns:a16="http://schemas.microsoft.com/office/drawing/2014/main" id="{81047465-EAD0-844E-8768-1F23CEEFC202}"/>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9" name="Freeform: Shape 5">
              <a:extLst>
                <a:ext uri="{FF2B5EF4-FFF2-40B4-BE49-F238E27FC236}">
                  <a16:creationId xmlns:a16="http://schemas.microsoft.com/office/drawing/2014/main" id="{16BE4281-BF01-4A4F-BC12-E5B1CE844724}"/>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cxnSp>
        <p:nvCxnSpPr>
          <p:cNvPr id="110" name="Straight Connector 109">
            <a:extLst>
              <a:ext uri="{FF2B5EF4-FFF2-40B4-BE49-F238E27FC236}">
                <a16:creationId xmlns:a16="http://schemas.microsoft.com/office/drawing/2014/main" id="{D47AF5A2-6EEB-2A47-9A58-AE5A35EAFA33}"/>
              </a:ext>
            </a:extLst>
          </p:cNvPr>
          <p:cNvCxnSpPr>
            <a:cxnSpLocks/>
            <a:stCxn id="105" idx="0"/>
            <a:endCxn id="55" idx="2"/>
          </p:cNvCxnSpPr>
          <p:nvPr/>
        </p:nvCxnSpPr>
        <p:spPr bwMode="gray">
          <a:xfrm flipV="1">
            <a:off x="2099581" y="2514900"/>
            <a:ext cx="4943" cy="688672"/>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111" name="Group 110">
            <a:extLst>
              <a:ext uri="{FF2B5EF4-FFF2-40B4-BE49-F238E27FC236}">
                <a16:creationId xmlns:a16="http://schemas.microsoft.com/office/drawing/2014/main" id="{E942A3F7-CBB4-6742-BBBE-3938E062F917}"/>
              </a:ext>
            </a:extLst>
          </p:cNvPr>
          <p:cNvGrpSpPr/>
          <p:nvPr/>
        </p:nvGrpSpPr>
        <p:grpSpPr>
          <a:xfrm>
            <a:off x="1828621" y="4250158"/>
            <a:ext cx="540000" cy="540000"/>
            <a:chOff x="7736620" y="7009631"/>
            <a:chExt cx="4501800" cy="4503600"/>
          </a:xfrm>
          <a:solidFill>
            <a:schemeClr val="accent4"/>
          </a:solidFill>
        </p:grpSpPr>
        <p:sp>
          <p:nvSpPr>
            <p:cNvPr id="112" name="Freeform: Shape 1">
              <a:extLst>
                <a:ext uri="{FF2B5EF4-FFF2-40B4-BE49-F238E27FC236}">
                  <a16:creationId xmlns:a16="http://schemas.microsoft.com/office/drawing/2014/main" id="{821016B7-ECE0-0D45-A7A7-0DBFF8F8B86F}"/>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13" name="Freeform: Shape 2">
              <a:extLst>
                <a:ext uri="{FF2B5EF4-FFF2-40B4-BE49-F238E27FC236}">
                  <a16:creationId xmlns:a16="http://schemas.microsoft.com/office/drawing/2014/main" id="{0D804EBE-475F-7842-A8B8-1166D82624A7}"/>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14" name="Freeform: Shape 3">
              <a:extLst>
                <a:ext uri="{FF2B5EF4-FFF2-40B4-BE49-F238E27FC236}">
                  <a16:creationId xmlns:a16="http://schemas.microsoft.com/office/drawing/2014/main" id="{E1526FB7-A087-DA4C-9289-13DA59F2803F}"/>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15" name="Freeform: Shape 4">
              <a:extLst>
                <a:ext uri="{FF2B5EF4-FFF2-40B4-BE49-F238E27FC236}">
                  <a16:creationId xmlns:a16="http://schemas.microsoft.com/office/drawing/2014/main" id="{880348E3-59B8-DA4C-83DE-92E6F6EBF66A}"/>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16" name="Freeform: Shape 5">
              <a:extLst>
                <a:ext uri="{FF2B5EF4-FFF2-40B4-BE49-F238E27FC236}">
                  <a16:creationId xmlns:a16="http://schemas.microsoft.com/office/drawing/2014/main" id="{7688E9CF-6D44-FB41-9546-9FAB80D6FD8A}"/>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cxnSp>
        <p:nvCxnSpPr>
          <p:cNvPr id="117" name="Straight Connector 116">
            <a:extLst>
              <a:ext uri="{FF2B5EF4-FFF2-40B4-BE49-F238E27FC236}">
                <a16:creationId xmlns:a16="http://schemas.microsoft.com/office/drawing/2014/main" id="{7BBE82E9-B99A-D94F-B8DF-0F0048E483CA}"/>
              </a:ext>
            </a:extLst>
          </p:cNvPr>
          <p:cNvCxnSpPr>
            <a:cxnSpLocks/>
            <a:stCxn id="70" idx="0"/>
            <a:endCxn id="112" idx="2"/>
          </p:cNvCxnSpPr>
          <p:nvPr/>
        </p:nvCxnSpPr>
        <p:spPr bwMode="gray">
          <a:xfrm flipV="1">
            <a:off x="2097491" y="4790158"/>
            <a:ext cx="1130" cy="489256"/>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18" name="Rectangle 117">
            <a:extLst>
              <a:ext uri="{FF2B5EF4-FFF2-40B4-BE49-F238E27FC236}">
                <a16:creationId xmlns:a16="http://schemas.microsoft.com/office/drawing/2014/main" id="{A02058CE-77DA-B146-810B-9518C7F63BCC}"/>
              </a:ext>
            </a:extLst>
          </p:cNvPr>
          <p:cNvSpPr/>
          <p:nvPr/>
        </p:nvSpPr>
        <p:spPr>
          <a:xfrm>
            <a:off x="1059579" y="3313961"/>
            <a:ext cx="861706" cy="338554"/>
          </a:xfrm>
          <a:prstGeom prst="rect">
            <a:avLst/>
          </a:prstGeom>
        </p:spPr>
        <p:txBody>
          <a:bodyPr wrap="square">
            <a:spAutoFit/>
          </a:bodyPr>
          <a:lstStyle/>
          <a:p>
            <a:r>
              <a:rPr lang="en-US" sz="1600" b="1" dirty="0">
                <a:solidFill>
                  <a:schemeClr val="tx2"/>
                </a:solidFill>
                <a:latin typeface="Metropolis" pitchFamily="2" charset="77"/>
              </a:rPr>
              <a:t>T0 DR</a:t>
            </a:r>
            <a:endParaRPr lang="en-GB" sz="1600" dirty="0"/>
          </a:p>
        </p:txBody>
      </p:sp>
      <p:sp>
        <p:nvSpPr>
          <p:cNvPr id="119" name="Rectangle 118">
            <a:extLst>
              <a:ext uri="{FF2B5EF4-FFF2-40B4-BE49-F238E27FC236}">
                <a16:creationId xmlns:a16="http://schemas.microsoft.com/office/drawing/2014/main" id="{81CE0173-4002-9547-9086-F36D6643754D}"/>
              </a:ext>
            </a:extLst>
          </p:cNvPr>
          <p:cNvSpPr/>
          <p:nvPr/>
        </p:nvSpPr>
        <p:spPr>
          <a:xfrm>
            <a:off x="147622" y="2659266"/>
            <a:ext cx="3321529" cy="276999"/>
          </a:xfrm>
          <a:prstGeom prst="rect">
            <a:avLst/>
          </a:prstGeom>
        </p:spPr>
        <p:txBody>
          <a:bodyPr wrap="square">
            <a:spAutoFit/>
          </a:bodyPr>
          <a:lstStyle/>
          <a:p>
            <a:r>
              <a:rPr lang="en-US" sz="1200" b="1" dirty="0">
                <a:solidFill>
                  <a:schemeClr val="tx2"/>
                </a:solidFill>
                <a:latin typeface="Metropolis" pitchFamily="2" charset="77"/>
              </a:rPr>
              <a:t>Intra Transit Tier Link LS (GENEVE)</a:t>
            </a:r>
            <a:endParaRPr lang="en-GB" sz="1200" dirty="0"/>
          </a:p>
        </p:txBody>
      </p:sp>
      <p:sp>
        <p:nvSpPr>
          <p:cNvPr id="120" name="Rectangle 119">
            <a:extLst>
              <a:ext uri="{FF2B5EF4-FFF2-40B4-BE49-F238E27FC236}">
                <a16:creationId xmlns:a16="http://schemas.microsoft.com/office/drawing/2014/main" id="{E30326F6-5E3F-F643-9673-3FA6B5C5B898}"/>
              </a:ext>
            </a:extLst>
          </p:cNvPr>
          <p:cNvSpPr/>
          <p:nvPr/>
        </p:nvSpPr>
        <p:spPr>
          <a:xfrm>
            <a:off x="826243" y="2450525"/>
            <a:ext cx="1417653" cy="261610"/>
          </a:xfrm>
          <a:prstGeom prst="rect">
            <a:avLst/>
          </a:prstGeom>
        </p:spPr>
        <p:txBody>
          <a:bodyPr wrap="square">
            <a:spAutoFit/>
          </a:bodyPr>
          <a:lstStyle/>
          <a:p>
            <a:r>
              <a:rPr lang="en-US" sz="1100" b="1" dirty="0">
                <a:solidFill>
                  <a:schemeClr val="tx2"/>
                </a:solidFill>
                <a:latin typeface="Metropolis" pitchFamily="2" charset="77"/>
              </a:rPr>
              <a:t>169.254.0.2 /28</a:t>
            </a:r>
            <a:endParaRPr lang="en-GB" sz="1100" dirty="0"/>
          </a:p>
        </p:txBody>
      </p:sp>
      <p:sp>
        <p:nvSpPr>
          <p:cNvPr id="121" name="Rectangle 120">
            <a:extLst>
              <a:ext uri="{FF2B5EF4-FFF2-40B4-BE49-F238E27FC236}">
                <a16:creationId xmlns:a16="http://schemas.microsoft.com/office/drawing/2014/main" id="{696E480E-3E31-9349-B18C-D1F73C8F858C}"/>
              </a:ext>
            </a:extLst>
          </p:cNvPr>
          <p:cNvSpPr/>
          <p:nvPr/>
        </p:nvSpPr>
        <p:spPr>
          <a:xfrm>
            <a:off x="803748" y="3054367"/>
            <a:ext cx="1417653" cy="261610"/>
          </a:xfrm>
          <a:prstGeom prst="rect">
            <a:avLst/>
          </a:prstGeom>
        </p:spPr>
        <p:txBody>
          <a:bodyPr wrap="square">
            <a:spAutoFit/>
          </a:bodyPr>
          <a:lstStyle/>
          <a:p>
            <a:r>
              <a:rPr lang="en-US" sz="1100" b="1" dirty="0">
                <a:solidFill>
                  <a:schemeClr val="tx2"/>
                </a:solidFill>
                <a:latin typeface="Metropolis" pitchFamily="2" charset="77"/>
              </a:rPr>
              <a:t>169.254.0.1 /28</a:t>
            </a:r>
            <a:endParaRPr lang="en-GB" sz="1100" dirty="0"/>
          </a:p>
        </p:txBody>
      </p:sp>
      <p:sp>
        <p:nvSpPr>
          <p:cNvPr id="122" name="Rectangle 121">
            <a:extLst>
              <a:ext uri="{FF2B5EF4-FFF2-40B4-BE49-F238E27FC236}">
                <a16:creationId xmlns:a16="http://schemas.microsoft.com/office/drawing/2014/main" id="{010D11AB-67ED-0B43-9EF8-627DE0A46628}"/>
              </a:ext>
            </a:extLst>
          </p:cNvPr>
          <p:cNvSpPr/>
          <p:nvPr/>
        </p:nvSpPr>
        <p:spPr>
          <a:xfrm>
            <a:off x="138896" y="4894800"/>
            <a:ext cx="2974461" cy="276999"/>
          </a:xfrm>
          <a:prstGeom prst="rect">
            <a:avLst/>
          </a:prstGeom>
        </p:spPr>
        <p:txBody>
          <a:bodyPr wrap="square">
            <a:spAutoFit/>
          </a:bodyPr>
          <a:lstStyle/>
          <a:p>
            <a:r>
              <a:rPr lang="en-US" sz="1200" b="1" dirty="0">
                <a:solidFill>
                  <a:schemeClr val="tx2"/>
                </a:solidFill>
                <a:latin typeface="Metropolis" pitchFamily="2" charset="77"/>
              </a:rPr>
              <a:t>Intra Transit Tier Link LS (GENEVE)</a:t>
            </a:r>
            <a:endParaRPr lang="en-GB" sz="1200" dirty="0"/>
          </a:p>
        </p:txBody>
      </p:sp>
      <p:sp>
        <p:nvSpPr>
          <p:cNvPr id="123" name="Rectangle 122">
            <a:extLst>
              <a:ext uri="{FF2B5EF4-FFF2-40B4-BE49-F238E27FC236}">
                <a16:creationId xmlns:a16="http://schemas.microsoft.com/office/drawing/2014/main" id="{DEC60809-6087-E249-A0B2-28BFEA8E81B0}"/>
              </a:ext>
            </a:extLst>
          </p:cNvPr>
          <p:cNvSpPr/>
          <p:nvPr/>
        </p:nvSpPr>
        <p:spPr>
          <a:xfrm>
            <a:off x="914256" y="4743857"/>
            <a:ext cx="1417653" cy="261610"/>
          </a:xfrm>
          <a:prstGeom prst="rect">
            <a:avLst/>
          </a:prstGeom>
        </p:spPr>
        <p:txBody>
          <a:bodyPr wrap="square">
            <a:spAutoFit/>
          </a:bodyPr>
          <a:lstStyle/>
          <a:p>
            <a:r>
              <a:rPr lang="en-US" sz="1100" b="1" dirty="0">
                <a:solidFill>
                  <a:schemeClr val="tx2"/>
                </a:solidFill>
                <a:latin typeface="Metropolis" pitchFamily="2" charset="77"/>
              </a:rPr>
              <a:t>169.254.0.2 /28</a:t>
            </a:r>
            <a:endParaRPr lang="en-GB" sz="1100" dirty="0"/>
          </a:p>
        </p:txBody>
      </p:sp>
      <p:sp>
        <p:nvSpPr>
          <p:cNvPr id="124" name="Rectangle 123">
            <a:extLst>
              <a:ext uri="{FF2B5EF4-FFF2-40B4-BE49-F238E27FC236}">
                <a16:creationId xmlns:a16="http://schemas.microsoft.com/office/drawing/2014/main" id="{32826B0D-0414-E043-BF4B-9622654E4A88}"/>
              </a:ext>
            </a:extLst>
          </p:cNvPr>
          <p:cNvSpPr/>
          <p:nvPr/>
        </p:nvSpPr>
        <p:spPr>
          <a:xfrm>
            <a:off x="907031" y="5092735"/>
            <a:ext cx="1417653" cy="261610"/>
          </a:xfrm>
          <a:prstGeom prst="rect">
            <a:avLst/>
          </a:prstGeom>
        </p:spPr>
        <p:txBody>
          <a:bodyPr wrap="square">
            <a:spAutoFit/>
          </a:bodyPr>
          <a:lstStyle/>
          <a:p>
            <a:r>
              <a:rPr lang="en-US" sz="1100" b="1" dirty="0">
                <a:solidFill>
                  <a:schemeClr val="tx2"/>
                </a:solidFill>
                <a:latin typeface="Metropolis" pitchFamily="2" charset="77"/>
              </a:rPr>
              <a:t>169.254.0.1 /28</a:t>
            </a:r>
            <a:endParaRPr lang="en-GB" sz="1100" dirty="0"/>
          </a:p>
        </p:txBody>
      </p:sp>
      <p:sp>
        <p:nvSpPr>
          <p:cNvPr id="67" name="Rectangle 66">
            <a:extLst>
              <a:ext uri="{FF2B5EF4-FFF2-40B4-BE49-F238E27FC236}">
                <a16:creationId xmlns:a16="http://schemas.microsoft.com/office/drawing/2014/main" id="{34BD9BE5-69B7-D543-B81A-6C1A86C578A6}"/>
              </a:ext>
            </a:extLst>
          </p:cNvPr>
          <p:cNvSpPr/>
          <p:nvPr/>
        </p:nvSpPr>
        <p:spPr>
          <a:xfrm>
            <a:off x="4537383" y="671436"/>
            <a:ext cx="5739653" cy="400110"/>
          </a:xfrm>
          <a:prstGeom prst="rect">
            <a:avLst/>
          </a:prstGeom>
        </p:spPr>
        <p:txBody>
          <a:bodyPr wrap="square">
            <a:spAutoFit/>
          </a:bodyPr>
          <a:lstStyle/>
          <a:p>
            <a:r>
              <a:rPr lang="en-US" sz="2000" b="1" dirty="0">
                <a:solidFill>
                  <a:schemeClr val="tx2"/>
                </a:solidFill>
                <a:latin typeface="Metropolis" pitchFamily="2" charset="77"/>
              </a:rPr>
              <a:t>Tier 0 Route Redistribution Configuration</a:t>
            </a:r>
            <a:endParaRPr lang="en-GB" sz="2000" dirty="0"/>
          </a:p>
        </p:txBody>
      </p:sp>
      <p:pic>
        <p:nvPicPr>
          <p:cNvPr id="2" name="Picture 1">
            <a:extLst>
              <a:ext uri="{FF2B5EF4-FFF2-40B4-BE49-F238E27FC236}">
                <a16:creationId xmlns:a16="http://schemas.microsoft.com/office/drawing/2014/main" id="{0D35CCCB-1183-9D45-9DF9-5A3567A638DB}"/>
              </a:ext>
            </a:extLst>
          </p:cNvPr>
          <p:cNvPicPr>
            <a:picLocks noChangeAspect="1"/>
          </p:cNvPicPr>
          <p:nvPr/>
        </p:nvPicPr>
        <p:blipFill>
          <a:blip r:embed="rId2"/>
          <a:stretch>
            <a:fillRect/>
          </a:stretch>
        </p:blipFill>
        <p:spPr>
          <a:xfrm>
            <a:off x="4344966" y="1141841"/>
            <a:ext cx="7143882" cy="4916341"/>
          </a:xfrm>
          <a:prstGeom prst="rect">
            <a:avLst/>
          </a:prstGeom>
        </p:spPr>
      </p:pic>
      <p:sp>
        <p:nvSpPr>
          <p:cNvPr id="125" name="Rectangle 124">
            <a:extLst>
              <a:ext uri="{FF2B5EF4-FFF2-40B4-BE49-F238E27FC236}">
                <a16:creationId xmlns:a16="http://schemas.microsoft.com/office/drawing/2014/main" id="{842D86A3-3915-2843-B289-FE9BD70FA018}"/>
              </a:ext>
            </a:extLst>
          </p:cNvPr>
          <p:cNvSpPr/>
          <p:nvPr/>
        </p:nvSpPr>
        <p:spPr>
          <a:xfrm>
            <a:off x="6721121" y="4539276"/>
            <a:ext cx="1774697" cy="250882"/>
          </a:xfrm>
          <a:prstGeom prst="rect">
            <a:avLst/>
          </a:prstGeom>
          <a:noFill/>
          <a:ln w="19050">
            <a:solidFill>
              <a:srgbClr val="0070C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sp>
        <p:nvSpPr>
          <p:cNvPr id="68" name="Rectangle 67">
            <a:extLst>
              <a:ext uri="{FF2B5EF4-FFF2-40B4-BE49-F238E27FC236}">
                <a16:creationId xmlns:a16="http://schemas.microsoft.com/office/drawing/2014/main" id="{B0C124FD-DE89-DA4A-ACAC-C713A69CD330}"/>
              </a:ext>
            </a:extLst>
          </p:cNvPr>
          <p:cNvSpPr/>
          <p:nvPr/>
        </p:nvSpPr>
        <p:spPr>
          <a:xfrm>
            <a:off x="1095530" y="4365618"/>
            <a:ext cx="861706" cy="338554"/>
          </a:xfrm>
          <a:prstGeom prst="rect">
            <a:avLst/>
          </a:prstGeom>
        </p:spPr>
        <p:txBody>
          <a:bodyPr wrap="square">
            <a:spAutoFit/>
          </a:bodyPr>
          <a:lstStyle/>
          <a:p>
            <a:r>
              <a:rPr lang="en-US" sz="1600" b="1" dirty="0">
                <a:solidFill>
                  <a:schemeClr val="tx2"/>
                </a:solidFill>
                <a:latin typeface="Metropolis" pitchFamily="2" charset="77"/>
              </a:rPr>
              <a:t>T1 SR</a:t>
            </a:r>
            <a:endParaRPr lang="en-GB" sz="1600" dirty="0"/>
          </a:p>
        </p:txBody>
      </p:sp>
    </p:spTree>
    <p:extLst>
      <p:ext uri="{BB962C8B-B14F-4D97-AF65-F5344CB8AC3E}">
        <p14:creationId xmlns:p14="http://schemas.microsoft.com/office/powerpoint/2010/main" val="44556657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67"/>
                                        </p:tgtEl>
                                        <p:attrNameLst>
                                          <p:attrName>style.visibility</p:attrName>
                                        </p:attrNameLst>
                                      </p:cBhvr>
                                      <p:to>
                                        <p:strVal val="visible"/>
                                      </p:to>
                                    </p:set>
                                    <p:anim calcmode="lin" valueType="num">
                                      <p:cBhvr additive="base">
                                        <p:cTn id="7" dur="500" fill="hold"/>
                                        <p:tgtEl>
                                          <p:spTgt spid="67"/>
                                        </p:tgtEl>
                                        <p:attrNameLst>
                                          <p:attrName>ppt_x</p:attrName>
                                        </p:attrNameLst>
                                      </p:cBhvr>
                                      <p:tavLst>
                                        <p:tav tm="0">
                                          <p:val>
                                            <p:strVal val="#ppt_x"/>
                                          </p:val>
                                        </p:tav>
                                        <p:tav tm="100000">
                                          <p:val>
                                            <p:strVal val="#ppt_x"/>
                                          </p:val>
                                        </p:tav>
                                      </p:tavLst>
                                    </p:anim>
                                    <p:anim calcmode="lin" valueType="num">
                                      <p:cBhvr additive="base">
                                        <p:cTn id="8" dur="500" fill="hold"/>
                                        <p:tgtEl>
                                          <p:spTgt spid="67"/>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125"/>
                                        </p:tgtEl>
                                        <p:attrNameLst>
                                          <p:attrName>style.visibility</p:attrName>
                                        </p:attrNameLst>
                                      </p:cBhvr>
                                      <p:to>
                                        <p:strVal val="visible"/>
                                      </p:to>
                                    </p:set>
                                    <p:anim calcmode="lin" valueType="num">
                                      <p:cBhvr additive="base">
                                        <p:cTn id="13" dur="500" fill="hold"/>
                                        <p:tgtEl>
                                          <p:spTgt spid="125"/>
                                        </p:tgtEl>
                                        <p:attrNameLst>
                                          <p:attrName>ppt_x</p:attrName>
                                        </p:attrNameLst>
                                      </p:cBhvr>
                                      <p:tavLst>
                                        <p:tav tm="0">
                                          <p:val>
                                            <p:strVal val="#ppt_x"/>
                                          </p:val>
                                        </p:tav>
                                        <p:tav tm="100000">
                                          <p:val>
                                            <p:strVal val="#ppt_x"/>
                                          </p:val>
                                        </p:tav>
                                      </p:tavLst>
                                    </p:anim>
                                    <p:anim calcmode="lin" valueType="num">
                                      <p:cBhvr additive="base">
                                        <p:cTn id="14" dur="500" fill="hold"/>
                                        <p:tgtEl>
                                          <p:spTgt spid="12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7" grpId="0"/>
      <p:bldP spid="125" grpId="0" animBg="1"/>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85C55EC-3CA3-9645-877C-159344534A2A}"/>
              </a:ext>
            </a:extLst>
          </p:cNvPr>
          <p:cNvSpPr>
            <a:spLocks noGrp="1"/>
          </p:cNvSpPr>
          <p:nvPr>
            <p:ph type="title"/>
          </p:nvPr>
        </p:nvSpPr>
        <p:spPr>
          <a:xfrm>
            <a:off x="579960" y="210837"/>
            <a:ext cx="11003870" cy="384048"/>
          </a:xfrm>
        </p:spPr>
        <p:txBody>
          <a:bodyPr/>
          <a:lstStyle/>
          <a:p>
            <a:r>
              <a:rPr lang="en-US" dirty="0"/>
              <a:t>Route Advertisement – 11</a:t>
            </a:r>
          </a:p>
        </p:txBody>
      </p:sp>
      <p:grpSp>
        <p:nvGrpSpPr>
          <p:cNvPr id="53" name="Group 52">
            <a:extLst>
              <a:ext uri="{FF2B5EF4-FFF2-40B4-BE49-F238E27FC236}">
                <a16:creationId xmlns:a16="http://schemas.microsoft.com/office/drawing/2014/main" id="{E5332651-ED4C-6A42-A304-39684087D456}"/>
              </a:ext>
            </a:extLst>
          </p:cNvPr>
          <p:cNvGrpSpPr/>
          <p:nvPr/>
        </p:nvGrpSpPr>
        <p:grpSpPr>
          <a:xfrm>
            <a:off x="1834524" y="1974900"/>
            <a:ext cx="540000" cy="540000"/>
            <a:chOff x="7736620" y="7009631"/>
            <a:chExt cx="4501800" cy="4503600"/>
          </a:xfrm>
          <a:solidFill>
            <a:schemeClr val="accent6"/>
          </a:solidFill>
        </p:grpSpPr>
        <p:sp>
          <p:nvSpPr>
            <p:cNvPr id="55" name="Freeform: Shape 1">
              <a:extLst>
                <a:ext uri="{FF2B5EF4-FFF2-40B4-BE49-F238E27FC236}">
                  <a16:creationId xmlns:a16="http://schemas.microsoft.com/office/drawing/2014/main" id="{136CCAB0-B30E-F04F-8497-DF46D25C67A3}"/>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56" name="Freeform: Shape 2">
              <a:extLst>
                <a:ext uri="{FF2B5EF4-FFF2-40B4-BE49-F238E27FC236}">
                  <a16:creationId xmlns:a16="http://schemas.microsoft.com/office/drawing/2014/main" id="{D39D36FA-3BA6-1442-8314-9224741F0914}"/>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59" name="Freeform: Shape 3">
              <a:extLst>
                <a:ext uri="{FF2B5EF4-FFF2-40B4-BE49-F238E27FC236}">
                  <a16:creationId xmlns:a16="http://schemas.microsoft.com/office/drawing/2014/main" id="{1A1A29E8-6AD8-174E-BA75-76A3F70324BE}"/>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62" name="Freeform: Shape 4">
              <a:extLst>
                <a:ext uri="{FF2B5EF4-FFF2-40B4-BE49-F238E27FC236}">
                  <a16:creationId xmlns:a16="http://schemas.microsoft.com/office/drawing/2014/main" id="{9C8A6C6E-8729-8744-BAB6-C043B571E81C}"/>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63" name="Freeform: Shape 5">
              <a:extLst>
                <a:ext uri="{FF2B5EF4-FFF2-40B4-BE49-F238E27FC236}">
                  <a16:creationId xmlns:a16="http://schemas.microsoft.com/office/drawing/2014/main" id="{1D87B3B1-D6EA-6B42-869D-2071087E01A6}"/>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grpSp>
        <p:nvGrpSpPr>
          <p:cNvPr id="69" name="Group 68">
            <a:extLst>
              <a:ext uri="{FF2B5EF4-FFF2-40B4-BE49-F238E27FC236}">
                <a16:creationId xmlns:a16="http://schemas.microsoft.com/office/drawing/2014/main" id="{C475079C-155D-4840-889F-F94A20520439}"/>
              </a:ext>
            </a:extLst>
          </p:cNvPr>
          <p:cNvGrpSpPr/>
          <p:nvPr/>
        </p:nvGrpSpPr>
        <p:grpSpPr>
          <a:xfrm>
            <a:off x="1827491" y="5279414"/>
            <a:ext cx="540000" cy="540000"/>
            <a:chOff x="7736620" y="7009631"/>
            <a:chExt cx="4501800" cy="4503600"/>
          </a:xfrm>
          <a:solidFill>
            <a:schemeClr val="accent4"/>
          </a:solidFill>
        </p:grpSpPr>
        <p:sp>
          <p:nvSpPr>
            <p:cNvPr id="70" name="Freeform: Shape 1">
              <a:extLst>
                <a:ext uri="{FF2B5EF4-FFF2-40B4-BE49-F238E27FC236}">
                  <a16:creationId xmlns:a16="http://schemas.microsoft.com/office/drawing/2014/main" id="{59ACDBC4-0BE8-4C43-AFB7-2BA5A5DFF02B}"/>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71" name="Freeform: Shape 2">
              <a:extLst>
                <a:ext uri="{FF2B5EF4-FFF2-40B4-BE49-F238E27FC236}">
                  <a16:creationId xmlns:a16="http://schemas.microsoft.com/office/drawing/2014/main" id="{89B30CB1-1FD3-9F4C-AE2F-36FE9B21D31D}"/>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72" name="Freeform: Shape 3">
              <a:extLst>
                <a:ext uri="{FF2B5EF4-FFF2-40B4-BE49-F238E27FC236}">
                  <a16:creationId xmlns:a16="http://schemas.microsoft.com/office/drawing/2014/main" id="{594C46F5-BDEC-2948-A307-314A51BF6C92}"/>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73" name="Freeform: Shape 4">
              <a:extLst>
                <a:ext uri="{FF2B5EF4-FFF2-40B4-BE49-F238E27FC236}">
                  <a16:creationId xmlns:a16="http://schemas.microsoft.com/office/drawing/2014/main" id="{9B8DC9ED-57DC-8C4A-882C-2B1AC88872EA}"/>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74" name="Freeform: Shape 5">
              <a:extLst>
                <a:ext uri="{FF2B5EF4-FFF2-40B4-BE49-F238E27FC236}">
                  <a16:creationId xmlns:a16="http://schemas.microsoft.com/office/drawing/2014/main" id="{85F3A922-6645-DE41-B96F-D5C11ED1C5AB}"/>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cxnSp>
        <p:nvCxnSpPr>
          <p:cNvPr id="75" name="Straight Connector 74">
            <a:extLst>
              <a:ext uri="{FF2B5EF4-FFF2-40B4-BE49-F238E27FC236}">
                <a16:creationId xmlns:a16="http://schemas.microsoft.com/office/drawing/2014/main" id="{DA25EE65-D03E-A240-8EB2-D7D632F70E5F}"/>
              </a:ext>
            </a:extLst>
          </p:cNvPr>
          <p:cNvCxnSpPr>
            <a:cxnSpLocks/>
            <a:stCxn id="112" idx="0"/>
            <a:endCxn id="105" idx="2"/>
          </p:cNvCxnSpPr>
          <p:nvPr/>
        </p:nvCxnSpPr>
        <p:spPr bwMode="gray">
          <a:xfrm flipV="1">
            <a:off x="2098621" y="3743572"/>
            <a:ext cx="960" cy="506586"/>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76" name="Rectangle 75">
            <a:extLst>
              <a:ext uri="{FF2B5EF4-FFF2-40B4-BE49-F238E27FC236}">
                <a16:creationId xmlns:a16="http://schemas.microsoft.com/office/drawing/2014/main" id="{54E75DA8-10FD-2C4D-B72C-0FC8A1A4A051}"/>
              </a:ext>
            </a:extLst>
          </p:cNvPr>
          <p:cNvSpPr/>
          <p:nvPr/>
        </p:nvSpPr>
        <p:spPr>
          <a:xfrm>
            <a:off x="91700" y="3858474"/>
            <a:ext cx="2377361" cy="276999"/>
          </a:xfrm>
          <a:prstGeom prst="rect">
            <a:avLst/>
          </a:prstGeom>
        </p:spPr>
        <p:txBody>
          <a:bodyPr wrap="square">
            <a:spAutoFit/>
          </a:bodyPr>
          <a:lstStyle/>
          <a:p>
            <a:r>
              <a:rPr lang="en-US" sz="1200" b="1" dirty="0">
                <a:solidFill>
                  <a:schemeClr val="tx2"/>
                </a:solidFill>
                <a:latin typeface="Metropolis" pitchFamily="2" charset="77"/>
              </a:rPr>
              <a:t>Router Link LS (GENEVE)</a:t>
            </a:r>
            <a:endParaRPr lang="en-GB" sz="1200" dirty="0"/>
          </a:p>
        </p:txBody>
      </p:sp>
      <p:sp>
        <p:nvSpPr>
          <p:cNvPr id="77" name="Rectangle 76">
            <a:extLst>
              <a:ext uri="{FF2B5EF4-FFF2-40B4-BE49-F238E27FC236}">
                <a16:creationId xmlns:a16="http://schemas.microsoft.com/office/drawing/2014/main" id="{32DD5B7B-44AC-7E4E-9522-111E20A613EE}"/>
              </a:ext>
            </a:extLst>
          </p:cNvPr>
          <p:cNvSpPr/>
          <p:nvPr/>
        </p:nvSpPr>
        <p:spPr>
          <a:xfrm>
            <a:off x="1070415" y="2131541"/>
            <a:ext cx="861706" cy="338554"/>
          </a:xfrm>
          <a:prstGeom prst="rect">
            <a:avLst/>
          </a:prstGeom>
        </p:spPr>
        <p:txBody>
          <a:bodyPr wrap="square">
            <a:spAutoFit/>
          </a:bodyPr>
          <a:lstStyle/>
          <a:p>
            <a:r>
              <a:rPr lang="en-US" sz="1600" b="1" dirty="0">
                <a:solidFill>
                  <a:schemeClr val="tx2"/>
                </a:solidFill>
                <a:latin typeface="Metropolis" pitchFamily="2" charset="77"/>
              </a:rPr>
              <a:t>T0 SR</a:t>
            </a:r>
            <a:endParaRPr lang="en-GB" sz="1600" dirty="0"/>
          </a:p>
        </p:txBody>
      </p:sp>
      <p:sp>
        <p:nvSpPr>
          <p:cNvPr id="78" name="Rectangle 77">
            <a:extLst>
              <a:ext uri="{FF2B5EF4-FFF2-40B4-BE49-F238E27FC236}">
                <a16:creationId xmlns:a16="http://schemas.microsoft.com/office/drawing/2014/main" id="{2CBDC392-2DF5-FC45-9BFF-51ED30137BB0}"/>
              </a:ext>
            </a:extLst>
          </p:cNvPr>
          <p:cNvSpPr/>
          <p:nvPr/>
        </p:nvSpPr>
        <p:spPr>
          <a:xfrm>
            <a:off x="1131732" y="5418280"/>
            <a:ext cx="861706" cy="338554"/>
          </a:xfrm>
          <a:prstGeom prst="rect">
            <a:avLst/>
          </a:prstGeom>
        </p:spPr>
        <p:txBody>
          <a:bodyPr wrap="square">
            <a:spAutoFit/>
          </a:bodyPr>
          <a:lstStyle/>
          <a:p>
            <a:r>
              <a:rPr lang="en-US" sz="1600" b="1" dirty="0">
                <a:solidFill>
                  <a:schemeClr val="tx2"/>
                </a:solidFill>
                <a:latin typeface="Metropolis" pitchFamily="2" charset="77"/>
              </a:rPr>
              <a:t>T1 DR</a:t>
            </a:r>
            <a:endParaRPr lang="en-GB" sz="1600" dirty="0"/>
          </a:p>
        </p:txBody>
      </p:sp>
      <p:cxnSp>
        <p:nvCxnSpPr>
          <p:cNvPr id="79" name="Straight Connector 78">
            <a:extLst>
              <a:ext uri="{FF2B5EF4-FFF2-40B4-BE49-F238E27FC236}">
                <a16:creationId xmlns:a16="http://schemas.microsoft.com/office/drawing/2014/main" id="{94D17DC8-9331-814E-93A6-E1AC16839C91}"/>
              </a:ext>
            </a:extLst>
          </p:cNvPr>
          <p:cNvCxnSpPr>
            <a:cxnSpLocks/>
          </p:cNvCxnSpPr>
          <p:nvPr/>
        </p:nvCxnSpPr>
        <p:spPr bwMode="gray">
          <a:xfrm flipH="1">
            <a:off x="1567290" y="5813445"/>
            <a:ext cx="421971" cy="283283"/>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80" name="Straight Connector 79">
            <a:extLst>
              <a:ext uri="{FF2B5EF4-FFF2-40B4-BE49-F238E27FC236}">
                <a16:creationId xmlns:a16="http://schemas.microsoft.com/office/drawing/2014/main" id="{2665E50B-A10F-8144-9EA3-8937F6D973AB}"/>
              </a:ext>
            </a:extLst>
          </p:cNvPr>
          <p:cNvCxnSpPr>
            <a:cxnSpLocks/>
          </p:cNvCxnSpPr>
          <p:nvPr/>
        </p:nvCxnSpPr>
        <p:spPr bwMode="gray">
          <a:xfrm>
            <a:off x="2087893" y="5849764"/>
            <a:ext cx="387" cy="327829"/>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81" name="Straight Connector 80">
            <a:extLst>
              <a:ext uri="{FF2B5EF4-FFF2-40B4-BE49-F238E27FC236}">
                <a16:creationId xmlns:a16="http://schemas.microsoft.com/office/drawing/2014/main" id="{44BA8423-F4ED-3F45-A16C-EBFE5DC97DAE}"/>
              </a:ext>
            </a:extLst>
          </p:cNvPr>
          <p:cNvCxnSpPr>
            <a:cxnSpLocks/>
          </p:cNvCxnSpPr>
          <p:nvPr/>
        </p:nvCxnSpPr>
        <p:spPr bwMode="gray">
          <a:xfrm flipH="1" flipV="1">
            <a:off x="2209671" y="5826466"/>
            <a:ext cx="350368" cy="250847"/>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82" name="Rectangle 81">
            <a:extLst>
              <a:ext uri="{FF2B5EF4-FFF2-40B4-BE49-F238E27FC236}">
                <a16:creationId xmlns:a16="http://schemas.microsoft.com/office/drawing/2014/main" id="{946222A1-576B-044A-9AF7-DFB218ECCD38}"/>
              </a:ext>
            </a:extLst>
          </p:cNvPr>
          <p:cNvSpPr/>
          <p:nvPr/>
        </p:nvSpPr>
        <p:spPr>
          <a:xfrm>
            <a:off x="2404649" y="5604345"/>
            <a:ext cx="968535" cy="461665"/>
          </a:xfrm>
          <a:prstGeom prst="rect">
            <a:avLst/>
          </a:prstGeom>
        </p:spPr>
        <p:txBody>
          <a:bodyPr wrap="none">
            <a:spAutoFit/>
          </a:bodyPr>
          <a:lstStyle/>
          <a:p>
            <a:r>
              <a:rPr lang="en-US" sz="1200" b="1" dirty="0">
                <a:solidFill>
                  <a:schemeClr val="tx2"/>
                </a:solidFill>
                <a:latin typeface="Metropolis" pitchFamily="2" charset="77"/>
              </a:rPr>
              <a:t>Downlinks</a:t>
            </a:r>
          </a:p>
          <a:p>
            <a:r>
              <a:rPr lang="en-US" sz="1200" b="1" dirty="0">
                <a:solidFill>
                  <a:schemeClr val="tx2"/>
                </a:solidFill>
                <a:latin typeface="Metropolis" pitchFamily="2" charset="77"/>
              </a:rPr>
              <a:t>(GENEVE)</a:t>
            </a:r>
            <a:endParaRPr lang="en-GB" sz="1200" dirty="0"/>
          </a:p>
        </p:txBody>
      </p:sp>
      <p:cxnSp>
        <p:nvCxnSpPr>
          <p:cNvPr id="83" name="Straight Connector 82">
            <a:extLst>
              <a:ext uri="{FF2B5EF4-FFF2-40B4-BE49-F238E27FC236}">
                <a16:creationId xmlns:a16="http://schemas.microsoft.com/office/drawing/2014/main" id="{9B71B49F-F6BB-014F-B28D-0663214F731C}"/>
              </a:ext>
            </a:extLst>
          </p:cNvPr>
          <p:cNvCxnSpPr>
            <a:cxnSpLocks/>
          </p:cNvCxnSpPr>
          <p:nvPr/>
        </p:nvCxnSpPr>
        <p:spPr bwMode="gray">
          <a:xfrm flipH="1" flipV="1">
            <a:off x="2080405" y="1357010"/>
            <a:ext cx="968" cy="61789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84" name="Rectangle 83">
            <a:extLst>
              <a:ext uri="{FF2B5EF4-FFF2-40B4-BE49-F238E27FC236}">
                <a16:creationId xmlns:a16="http://schemas.microsoft.com/office/drawing/2014/main" id="{DB5C2EE1-3B07-CD4C-BE0C-E933C89BBB0D}"/>
              </a:ext>
            </a:extLst>
          </p:cNvPr>
          <p:cNvSpPr/>
          <p:nvPr/>
        </p:nvSpPr>
        <p:spPr>
          <a:xfrm>
            <a:off x="533664" y="1512461"/>
            <a:ext cx="1744330" cy="276999"/>
          </a:xfrm>
          <a:prstGeom prst="rect">
            <a:avLst/>
          </a:prstGeom>
        </p:spPr>
        <p:txBody>
          <a:bodyPr wrap="square">
            <a:spAutoFit/>
          </a:bodyPr>
          <a:lstStyle/>
          <a:p>
            <a:r>
              <a:rPr lang="en-US" sz="1200" b="1" dirty="0">
                <a:solidFill>
                  <a:schemeClr val="tx2"/>
                </a:solidFill>
                <a:latin typeface="Metropolis" pitchFamily="2" charset="77"/>
              </a:rPr>
              <a:t>Uplink LS (VLAN)</a:t>
            </a:r>
            <a:endParaRPr lang="en-GB" sz="1200" dirty="0"/>
          </a:p>
        </p:txBody>
      </p:sp>
      <p:grpSp>
        <p:nvGrpSpPr>
          <p:cNvPr id="85" name="Group 84">
            <a:extLst>
              <a:ext uri="{FF2B5EF4-FFF2-40B4-BE49-F238E27FC236}">
                <a16:creationId xmlns:a16="http://schemas.microsoft.com/office/drawing/2014/main" id="{6016ABCE-81BC-374B-8592-5CE1F265D08D}"/>
              </a:ext>
            </a:extLst>
          </p:cNvPr>
          <p:cNvGrpSpPr/>
          <p:nvPr/>
        </p:nvGrpSpPr>
        <p:grpSpPr>
          <a:xfrm>
            <a:off x="1865237" y="926673"/>
            <a:ext cx="430337" cy="430337"/>
            <a:chOff x="7736620" y="7009631"/>
            <a:chExt cx="4501800" cy="4503600"/>
          </a:xfrm>
          <a:solidFill>
            <a:schemeClr val="tx1"/>
          </a:solidFill>
        </p:grpSpPr>
        <p:sp>
          <p:nvSpPr>
            <p:cNvPr id="86" name="Freeform: Shape 1">
              <a:extLst>
                <a:ext uri="{FF2B5EF4-FFF2-40B4-BE49-F238E27FC236}">
                  <a16:creationId xmlns:a16="http://schemas.microsoft.com/office/drawing/2014/main" id="{2332AE94-F97C-2943-AE79-C15D2786E621}"/>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87" name="Freeform: Shape 2">
              <a:extLst>
                <a:ext uri="{FF2B5EF4-FFF2-40B4-BE49-F238E27FC236}">
                  <a16:creationId xmlns:a16="http://schemas.microsoft.com/office/drawing/2014/main" id="{A820EB13-C81E-2647-8675-9ED74081ED6A}"/>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88" name="Freeform: Shape 3">
              <a:extLst>
                <a:ext uri="{FF2B5EF4-FFF2-40B4-BE49-F238E27FC236}">
                  <a16:creationId xmlns:a16="http://schemas.microsoft.com/office/drawing/2014/main" id="{1DD9AB93-42D4-E24C-8974-8CBAF134D871}"/>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89" name="Freeform: Shape 4">
              <a:extLst>
                <a:ext uri="{FF2B5EF4-FFF2-40B4-BE49-F238E27FC236}">
                  <a16:creationId xmlns:a16="http://schemas.microsoft.com/office/drawing/2014/main" id="{EF1E5192-9A61-8342-882B-4A6CDEAC520C}"/>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90" name="Freeform: Shape 5">
              <a:extLst>
                <a:ext uri="{FF2B5EF4-FFF2-40B4-BE49-F238E27FC236}">
                  <a16:creationId xmlns:a16="http://schemas.microsoft.com/office/drawing/2014/main" id="{754E82A7-C3E7-EA49-8605-BD462653F436}"/>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91" name="Rectangle 90">
            <a:extLst>
              <a:ext uri="{FF2B5EF4-FFF2-40B4-BE49-F238E27FC236}">
                <a16:creationId xmlns:a16="http://schemas.microsoft.com/office/drawing/2014/main" id="{A24BBD17-6066-2B42-889E-45062B9C08C1}"/>
              </a:ext>
            </a:extLst>
          </p:cNvPr>
          <p:cNvSpPr/>
          <p:nvPr/>
        </p:nvSpPr>
        <p:spPr>
          <a:xfrm>
            <a:off x="1057357" y="817613"/>
            <a:ext cx="817975" cy="461665"/>
          </a:xfrm>
          <a:prstGeom prst="rect">
            <a:avLst/>
          </a:prstGeom>
        </p:spPr>
        <p:txBody>
          <a:bodyPr wrap="square">
            <a:spAutoFit/>
          </a:bodyPr>
          <a:lstStyle/>
          <a:p>
            <a:r>
              <a:rPr lang="en-US" sz="1200" b="1" dirty="0">
                <a:solidFill>
                  <a:schemeClr val="tx2"/>
                </a:solidFill>
                <a:latin typeface="Metropolis" pitchFamily="2" charset="77"/>
              </a:rPr>
              <a:t>Physical Router</a:t>
            </a:r>
            <a:endParaRPr lang="en-GB" sz="1200" dirty="0"/>
          </a:p>
        </p:txBody>
      </p:sp>
      <p:cxnSp>
        <p:nvCxnSpPr>
          <p:cNvPr id="92" name="Straight Connector 91">
            <a:extLst>
              <a:ext uri="{FF2B5EF4-FFF2-40B4-BE49-F238E27FC236}">
                <a16:creationId xmlns:a16="http://schemas.microsoft.com/office/drawing/2014/main" id="{2FCC437D-5FC0-DD40-BD69-B6715A2AB923}"/>
              </a:ext>
            </a:extLst>
          </p:cNvPr>
          <p:cNvCxnSpPr>
            <a:cxnSpLocks/>
          </p:cNvCxnSpPr>
          <p:nvPr/>
        </p:nvCxnSpPr>
        <p:spPr bwMode="gray">
          <a:xfrm flipH="1" flipV="1">
            <a:off x="2367636" y="3469868"/>
            <a:ext cx="1192722" cy="3704"/>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93" name="Rectangle 92">
            <a:extLst>
              <a:ext uri="{FF2B5EF4-FFF2-40B4-BE49-F238E27FC236}">
                <a16:creationId xmlns:a16="http://schemas.microsoft.com/office/drawing/2014/main" id="{81A82B7F-76D1-CD42-89E5-86F943BD9D20}"/>
              </a:ext>
            </a:extLst>
          </p:cNvPr>
          <p:cNvSpPr/>
          <p:nvPr/>
        </p:nvSpPr>
        <p:spPr>
          <a:xfrm>
            <a:off x="2388346" y="3445095"/>
            <a:ext cx="968535" cy="461665"/>
          </a:xfrm>
          <a:prstGeom prst="rect">
            <a:avLst/>
          </a:prstGeom>
        </p:spPr>
        <p:txBody>
          <a:bodyPr wrap="none">
            <a:spAutoFit/>
          </a:bodyPr>
          <a:lstStyle/>
          <a:p>
            <a:r>
              <a:rPr lang="en-US" sz="1200" b="1" dirty="0">
                <a:solidFill>
                  <a:schemeClr val="tx2"/>
                </a:solidFill>
                <a:latin typeface="Metropolis" pitchFamily="2" charset="77"/>
              </a:rPr>
              <a:t>Downlink</a:t>
            </a:r>
          </a:p>
          <a:p>
            <a:r>
              <a:rPr lang="en-US" sz="1200" b="1" dirty="0">
                <a:solidFill>
                  <a:schemeClr val="tx2"/>
                </a:solidFill>
                <a:latin typeface="Metropolis" pitchFamily="2" charset="77"/>
              </a:rPr>
              <a:t>(GENEVE)</a:t>
            </a:r>
            <a:endParaRPr lang="en-GB" sz="1200" dirty="0"/>
          </a:p>
        </p:txBody>
      </p:sp>
      <p:sp>
        <p:nvSpPr>
          <p:cNvPr id="94" name="Rectangle 93">
            <a:extLst>
              <a:ext uri="{FF2B5EF4-FFF2-40B4-BE49-F238E27FC236}">
                <a16:creationId xmlns:a16="http://schemas.microsoft.com/office/drawing/2014/main" id="{FA854B57-1019-DB4B-9AB5-97A9E033E2A0}"/>
              </a:ext>
            </a:extLst>
          </p:cNvPr>
          <p:cNvSpPr/>
          <p:nvPr/>
        </p:nvSpPr>
        <p:spPr>
          <a:xfrm>
            <a:off x="797174" y="1823269"/>
            <a:ext cx="1417653" cy="261610"/>
          </a:xfrm>
          <a:prstGeom prst="rect">
            <a:avLst/>
          </a:prstGeom>
        </p:spPr>
        <p:txBody>
          <a:bodyPr wrap="square">
            <a:spAutoFit/>
          </a:bodyPr>
          <a:lstStyle/>
          <a:p>
            <a:r>
              <a:rPr lang="en-US" sz="1100" b="1" dirty="0">
                <a:solidFill>
                  <a:schemeClr val="tx2"/>
                </a:solidFill>
                <a:latin typeface="Metropolis" pitchFamily="2" charset="77"/>
              </a:rPr>
              <a:t>10.190.4.101 /24</a:t>
            </a:r>
            <a:endParaRPr lang="en-GB" sz="1100" dirty="0"/>
          </a:p>
        </p:txBody>
      </p:sp>
      <p:sp>
        <p:nvSpPr>
          <p:cNvPr id="95" name="Rectangle 94">
            <a:extLst>
              <a:ext uri="{FF2B5EF4-FFF2-40B4-BE49-F238E27FC236}">
                <a16:creationId xmlns:a16="http://schemas.microsoft.com/office/drawing/2014/main" id="{82F46852-CC8E-0148-ACCA-83932A1B33A0}"/>
              </a:ext>
            </a:extLst>
          </p:cNvPr>
          <p:cNvSpPr/>
          <p:nvPr/>
        </p:nvSpPr>
        <p:spPr>
          <a:xfrm>
            <a:off x="957014" y="1255809"/>
            <a:ext cx="1417653" cy="261610"/>
          </a:xfrm>
          <a:prstGeom prst="rect">
            <a:avLst/>
          </a:prstGeom>
        </p:spPr>
        <p:txBody>
          <a:bodyPr wrap="square">
            <a:spAutoFit/>
          </a:bodyPr>
          <a:lstStyle/>
          <a:p>
            <a:r>
              <a:rPr lang="en-US" sz="1100" b="1" dirty="0">
                <a:solidFill>
                  <a:schemeClr val="tx2"/>
                </a:solidFill>
                <a:latin typeface="Metropolis" pitchFamily="2" charset="77"/>
              </a:rPr>
              <a:t>10.190.4.1 /24</a:t>
            </a:r>
            <a:endParaRPr lang="en-GB" sz="1100" dirty="0"/>
          </a:p>
        </p:txBody>
      </p:sp>
      <p:sp>
        <p:nvSpPr>
          <p:cNvPr id="96" name="Rectangle 95">
            <a:extLst>
              <a:ext uri="{FF2B5EF4-FFF2-40B4-BE49-F238E27FC236}">
                <a16:creationId xmlns:a16="http://schemas.microsoft.com/office/drawing/2014/main" id="{CA8AE9B3-4B9F-F349-9F17-21DA1C3E9F25}"/>
              </a:ext>
            </a:extLst>
          </p:cNvPr>
          <p:cNvSpPr/>
          <p:nvPr/>
        </p:nvSpPr>
        <p:spPr>
          <a:xfrm>
            <a:off x="848247" y="3653792"/>
            <a:ext cx="1417653" cy="261610"/>
          </a:xfrm>
          <a:prstGeom prst="rect">
            <a:avLst/>
          </a:prstGeom>
        </p:spPr>
        <p:txBody>
          <a:bodyPr wrap="square">
            <a:spAutoFit/>
          </a:bodyPr>
          <a:lstStyle/>
          <a:p>
            <a:r>
              <a:rPr lang="en-US" sz="1100" b="1" dirty="0">
                <a:solidFill>
                  <a:schemeClr val="tx2"/>
                </a:solidFill>
                <a:latin typeface="Metropolis" pitchFamily="2" charset="77"/>
              </a:rPr>
              <a:t>100.64.112.0 /31</a:t>
            </a:r>
            <a:endParaRPr lang="en-GB" sz="1100" dirty="0"/>
          </a:p>
        </p:txBody>
      </p:sp>
      <p:sp>
        <p:nvSpPr>
          <p:cNvPr id="97" name="Rectangle 96">
            <a:extLst>
              <a:ext uri="{FF2B5EF4-FFF2-40B4-BE49-F238E27FC236}">
                <a16:creationId xmlns:a16="http://schemas.microsoft.com/office/drawing/2014/main" id="{0467565F-BF13-6B41-A5B0-C968722108BE}"/>
              </a:ext>
            </a:extLst>
          </p:cNvPr>
          <p:cNvSpPr/>
          <p:nvPr/>
        </p:nvSpPr>
        <p:spPr>
          <a:xfrm>
            <a:off x="885518" y="4070055"/>
            <a:ext cx="1417653" cy="261610"/>
          </a:xfrm>
          <a:prstGeom prst="rect">
            <a:avLst/>
          </a:prstGeom>
        </p:spPr>
        <p:txBody>
          <a:bodyPr wrap="square">
            <a:spAutoFit/>
          </a:bodyPr>
          <a:lstStyle/>
          <a:p>
            <a:r>
              <a:rPr lang="en-US" sz="1100" b="1" dirty="0">
                <a:solidFill>
                  <a:schemeClr val="tx2"/>
                </a:solidFill>
                <a:latin typeface="Metropolis" pitchFamily="2" charset="77"/>
              </a:rPr>
              <a:t>100.64.112.1 /31</a:t>
            </a:r>
            <a:endParaRPr lang="en-GB" sz="1100" dirty="0"/>
          </a:p>
        </p:txBody>
      </p:sp>
      <p:sp>
        <p:nvSpPr>
          <p:cNvPr id="98" name="Rectangle 97">
            <a:extLst>
              <a:ext uri="{FF2B5EF4-FFF2-40B4-BE49-F238E27FC236}">
                <a16:creationId xmlns:a16="http://schemas.microsoft.com/office/drawing/2014/main" id="{29C03262-DB83-D64F-968B-A07105BD714D}"/>
              </a:ext>
            </a:extLst>
          </p:cNvPr>
          <p:cNvSpPr/>
          <p:nvPr/>
        </p:nvSpPr>
        <p:spPr>
          <a:xfrm>
            <a:off x="691475" y="6058182"/>
            <a:ext cx="1008336" cy="261610"/>
          </a:xfrm>
          <a:prstGeom prst="rect">
            <a:avLst/>
          </a:prstGeom>
        </p:spPr>
        <p:txBody>
          <a:bodyPr wrap="square">
            <a:spAutoFit/>
          </a:bodyPr>
          <a:lstStyle/>
          <a:p>
            <a:r>
              <a:rPr lang="en-US" sz="1100" b="1" dirty="0">
                <a:solidFill>
                  <a:schemeClr val="tx2"/>
                </a:solidFill>
                <a:latin typeface="Metropolis" pitchFamily="2" charset="77"/>
              </a:rPr>
              <a:t>10.0.1.1 /24</a:t>
            </a:r>
            <a:endParaRPr lang="en-GB" sz="1100" dirty="0"/>
          </a:p>
        </p:txBody>
      </p:sp>
      <p:sp>
        <p:nvSpPr>
          <p:cNvPr id="99" name="Rectangle 98">
            <a:extLst>
              <a:ext uri="{FF2B5EF4-FFF2-40B4-BE49-F238E27FC236}">
                <a16:creationId xmlns:a16="http://schemas.microsoft.com/office/drawing/2014/main" id="{60FE87E2-7B27-6040-AA7E-E39AFBAD4943}"/>
              </a:ext>
            </a:extLst>
          </p:cNvPr>
          <p:cNvSpPr/>
          <p:nvPr/>
        </p:nvSpPr>
        <p:spPr>
          <a:xfrm>
            <a:off x="1583725" y="6198073"/>
            <a:ext cx="1008336" cy="261610"/>
          </a:xfrm>
          <a:prstGeom prst="rect">
            <a:avLst/>
          </a:prstGeom>
        </p:spPr>
        <p:txBody>
          <a:bodyPr wrap="square">
            <a:spAutoFit/>
          </a:bodyPr>
          <a:lstStyle/>
          <a:p>
            <a:r>
              <a:rPr lang="en-US" sz="1100" b="1" dirty="0">
                <a:solidFill>
                  <a:schemeClr val="tx2"/>
                </a:solidFill>
                <a:latin typeface="Metropolis" pitchFamily="2" charset="77"/>
              </a:rPr>
              <a:t>10.0.2.1 /24</a:t>
            </a:r>
            <a:endParaRPr lang="en-GB" sz="1100" dirty="0"/>
          </a:p>
        </p:txBody>
      </p:sp>
      <p:sp>
        <p:nvSpPr>
          <p:cNvPr id="100" name="Rectangle 99">
            <a:extLst>
              <a:ext uri="{FF2B5EF4-FFF2-40B4-BE49-F238E27FC236}">
                <a16:creationId xmlns:a16="http://schemas.microsoft.com/office/drawing/2014/main" id="{702E4877-665D-D84F-B0D4-CD5117DE178F}"/>
              </a:ext>
            </a:extLst>
          </p:cNvPr>
          <p:cNvSpPr/>
          <p:nvPr/>
        </p:nvSpPr>
        <p:spPr>
          <a:xfrm>
            <a:off x="2438648" y="6091213"/>
            <a:ext cx="1008336" cy="261610"/>
          </a:xfrm>
          <a:prstGeom prst="rect">
            <a:avLst/>
          </a:prstGeom>
        </p:spPr>
        <p:txBody>
          <a:bodyPr wrap="square">
            <a:spAutoFit/>
          </a:bodyPr>
          <a:lstStyle/>
          <a:p>
            <a:r>
              <a:rPr lang="en-US" sz="1100" b="1" dirty="0">
                <a:solidFill>
                  <a:schemeClr val="tx2"/>
                </a:solidFill>
                <a:latin typeface="Metropolis" pitchFamily="2" charset="77"/>
              </a:rPr>
              <a:t>10.0.3.1 /24</a:t>
            </a:r>
            <a:endParaRPr lang="en-GB" sz="1100" dirty="0"/>
          </a:p>
        </p:txBody>
      </p:sp>
      <p:sp>
        <p:nvSpPr>
          <p:cNvPr id="101" name="Rectangle 100">
            <a:extLst>
              <a:ext uri="{FF2B5EF4-FFF2-40B4-BE49-F238E27FC236}">
                <a16:creationId xmlns:a16="http://schemas.microsoft.com/office/drawing/2014/main" id="{7FC57166-E804-734B-9755-D43443D07C6E}"/>
              </a:ext>
            </a:extLst>
          </p:cNvPr>
          <p:cNvSpPr/>
          <p:nvPr/>
        </p:nvSpPr>
        <p:spPr>
          <a:xfrm>
            <a:off x="2324684" y="3222271"/>
            <a:ext cx="1235674" cy="261610"/>
          </a:xfrm>
          <a:prstGeom prst="rect">
            <a:avLst/>
          </a:prstGeom>
        </p:spPr>
        <p:txBody>
          <a:bodyPr wrap="square">
            <a:spAutoFit/>
          </a:bodyPr>
          <a:lstStyle/>
          <a:p>
            <a:r>
              <a:rPr lang="en-US" sz="1100" b="1" dirty="0">
                <a:solidFill>
                  <a:schemeClr val="tx2"/>
                </a:solidFill>
                <a:latin typeface="Metropolis" pitchFamily="2" charset="77"/>
              </a:rPr>
              <a:t>172.16.10.1 /24</a:t>
            </a:r>
            <a:endParaRPr lang="en-GB" sz="1100" dirty="0"/>
          </a:p>
        </p:txBody>
      </p:sp>
      <p:sp>
        <p:nvSpPr>
          <p:cNvPr id="102" name="Freeform 101">
            <a:extLst>
              <a:ext uri="{FF2B5EF4-FFF2-40B4-BE49-F238E27FC236}">
                <a16:creationId xmlns:a16="http://schemas.microsoft.com/office/drawing/2014/main" id="{32B89848-8934-D44B-93E9-ABD45BBDE549}"/>
              </a:ext>
            </a:extLst>
          </p:cNvPr>
          <p:cNvSpPr/>
          <p:nvPr/>
        </p:nvSpPr>
        <p:spPr>
          <a:xfrm flipH="1">
            <a:off x="2353384" y="1340257"/>
            <a:ext cx="65943" cy="555942"/>
          </a:xfrm>
          <a:custGeom>
            <a:avLst/>
            <a:gdLst>
              <a:gd name="connsiteX0" fmla="*/ 2587 w 2587"/>
              <a:gd name="connsiteY0" fmla="*/ 726141 h 726141"/>
              <a:gd name="connsiteX1" fmla="*/ 2587 w 2587"/>
              <a:gd name="connsiteY1" fmla="*/ 0 h 726141"/>
            </a:gdLst>
            <a:ahLst/>
            <a:cxnLst>
              <a:cxn ang="0">
                <a:pos x="connsiteX0" y="connsiteY0"/>
              </a:cxn>
              <a:cxn ang="0">
                <a:pos x="connsiteX1" y="connsiteY1"/>
              </a:cxn>
            </a:cxnLst>
            <a:rect l="l" t="t" r="r" b="b"/>
            <a:pathLst>
              <a:path w="2587" h="726141">
                <a:moveTo>
                  <a:pt x="2587" y="726141"/>
                </a:moveTo>
                <a:cubicBezTo>
                  <a:pt x="346" y="425823"/>
                  <a:pt x="-1895" y="125506"/>
                  <a:pt x="2587" y="0"/>
                </a:cubicBezTo>
              </a:path>
            </a:pathLst>
          </a:custGeom>
          <a:noFill/>
          <a:ln w="38100">
            <a:solidFill>
              <a:srgbClr val="820024"/>
            </a:solidFill>
            <a:headEnd type="stealth" w="lg" len="lg"/>
            <a:tailEnd type="stealth"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03" name="Rectangle 102">
            <a:extLst>
              <a:ext uri="{FF2B5EF4-FFF2-40B4-BE49-F238E27FC236}">
                <a16:creationId xmlns:a16="http://schemas.microsoft.com/office/drawing/2014/main" id="{81CA8978-E928-B24F-B153-AFB3B4D44492}"/>
              </a:ext>
            </a:extLst>
          </p:cNvPr>
          <p:cNvSpPr/>
          <p:nvPr/>
        </p:nvSpPr>
        <p:spPr>
          <a:xfrm>
            <a:off x="2555027" y="1440218"/>
            <a:ext cx="861706" cy="307777"/>
          </a:xfrm>
          <a:prstGeom prst="rect">
            <a:avLst/>
          </a:prstGeom>
        </p:spPr>
        <p:txBody>
          <a:bodyPr wrap="square">
            <a:spAutoFit/>
          </a:bodyPr>
          <a:lstStyle/>
          <a:p>
            <a:r>
              <a:rPr lang="en-US" sz="1400" b="1" dirty="0" err="1">
                <a:solidFill>
                  <a:schemeClr val="tx2"/>
                </a:solidFill>
                <a:latin typeface="Metropolis" pitchFamily="2" charset="77"/>
              </a:rPr>
              <a:t>eBGP</a:t>
            </a:r>
            <a:endParaRPr lang="en-GB" sz="1400" dirty="0"/>
          </a:p>
        </p:txBody>
      </p:sp>
      <p:grpSp>
        <p:nvGrpSpPr>
          <p:cNvPr id="104" name="Group 103">
            <a:extLst>
              <a:ext uri="{FF2B5EF4-FFF2-40B4-BE49-F238E27FC236}">
                <a16:creationId xmlns:a16="http://schemas.microsoft.com/office/drawing/2014/main" id="{7FF5178E-844B-1049-92AD-1A291A47027A}"/>
              </a:ext>
            </a:extLst>
          </p:cNvPr>
          <p:cNvGrpSpPr/>
          <p:nvPr/>
        </p:nvGrpSpPr>
        <p:grpSpPr>
          <a:xfrm>
            <a:off x="1829581" y="3203572"/>
            <a:ext cx="540000" cy="540000"/>
            <a:chOff x="7736620" y="7009631"/>
            <a:chExt cx="4501800" cy="4503600"/>
          </a:xfrm>
          <a:solidFill>
            <a:schemeClr val="accent6"/>
          </a:solidFill>
        </p:grpSpPr>
        <p:sp>
          <p:nvSpPr>
            <p:cNvPr id="105" name="Freeform: Shape 1">
              <a:extLst>
                <a:ext uri="{FF2B5EF4-FFF2-40B4-BE49-F238E27FC236}">
                  <a16:creationId xmlns:a16="http://schemas.microsoft.com/office/drawing/2014/main" id="{7665B3F5-E03E-FA42-97A2-EE09AD4D8DB5}"/>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6" name="Freeform: Shape 2">
              <a:extLst>
                <a:ext uri="{FF2B5EF4-FFF2-40B4-BE49-F238E27FC236}">
                  <a16:creationId xmlns:a16="http://schemas.microsoft.com/office/drawing/2014/main" id="{AC8B423E-1618-5442-9142-864B4AD0A166}"/>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7" name="Freeform: Shape 3">
              <a:extLst>
                <a:ext uri="{FF2B5EF4-FFF2-40B4-BE49-F238E27FC236}">
                  <a16:creationId xmlns:a16="http://schemas.microsoft.com/office/drawing/2014/main" id="{71096F66-674D-0F4D-8C88-5A058BF12B5B}"/>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8" name="Freeform: Shape 4">
              <a:extLst>
                <a:ext uri="{FF2B5EF4-FFF2-40B4-BE49-F238E27FC236}">
                  <a16:creationId xmlns:a16="http://schemas.microsoft.com/office/drawing/2014/main" id="{81047465-EAD0-844E-8768-1F23CEEFC202}"/>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9" name="Freeform: Shape 5">
              <a:extLst>
                <a:ext uri="{FF2B5EF4-FFF2-40B4-BE49-F238E27FC236}">
                  <a16:creationId xmlns:a16="http://schemas.microsoft.com/office/drawing/2014/main" id="{16BE4281-BF01-4A4F-BC12-E5B1CE844724}"/>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cxnSp>
        <p:nvCxnSpPr>
          <p:cNvPr id="110" name="Straight Connector 109">
            <a:extLst>
              <a:ext uri="{FF2B5EF4-FFF2-40B4-BE49-F238E27FC236}">
                <a16:creationId xmlns:a16="http://schemas.microsoft.com/office/drawing/2014/main" id="{D47AF5A2-6EEB-2A47-9A58-AE5A35EAFA33}"/>
              </a:ext>
            </a:extLst>
          </p:cNvPr>
          <p:cNvCxnSpPr>
            <a:cxnSpLocks/>
            <a:stCxn id="105" idx="0"/>
            <a:endCxn id="55" idx="2"/>
          </p:cNvCxnSpPr>
          <p:nvPr/>
        </p:nvCxnSpPr>
        <p:spPr bwMode="gray">
          <a:xfrm flipV="1">
            <a:off x="2099581" y="2514900"/>
            <a:ext cx="4943" cy="688672"/>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111" name="Group 110">
            <a:extLst>
              <a:ext uri="{FF2B5EF4-FFF2-40B4-BE49-F238E27FC236}">
                <a16:creationId xmlns:a16="http://schemas.microsoft.com/office/drawing/2014/main" id="{E942A3F7-CBB4-6742-BBBE-3938E062F917}"/>
              </a:ext>
            </a:extLst>
          </p:cNvPr>
          <p:cNvGrpSpPr/>
          <p:nvPr/>
        </p:nvGrpSpPr>
        <p:grpSpPr>
          <a:xfrm>
            <a:off x="1828621" y="4250158"/>
            <a:ext cx="540000" cy="540000"/>
            <a:chOff x="7736620" y="7009631"/>
            <a:chExt cx="4501800" cy="4503600"/>
          </a:xfrm>
          <a:solidFill>
            <a:schemeClr val="accent4"/>
          </a:solidFill>
        </p:grpSpPr>
        <p:sp>
          <p:nvSpPr>
            <p:cNvPr id="112" name="Freeform: Shape 1">
              <a:extLst>
                <a:ext uri="{FF2B5EF4-FFF2-40B4-BE49-F238E27FC236}">
                  <a16:creationId xmlns:a16="http://schemas.microsoft.com/office/drawing/2014/main" id="{821016B7-ECE0-0D45-A7A7-0DBFF8F8B86F}"/>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13" name="Freeform: Shape 2">
              <a:extLst>
                <a:ext uri="{FF2B5EF4-FFF2-40B4-BE49-F238E27FC236}">
                  <a16:creationId xmlns:a16="http://schemas.microsoft.com/office/drawing/2014/main" id="{0D804EBE-475F-7842-A8B8-1166D82624A7}"/>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14" name="Freeform: Shape 3">
              <a:extLst>
                <a:ext uri="{FF2B5EF4-FFF2-40B4-BE49-F238E27FC236}">
                  <a16:creationId xmlns:a16="http://schemas.microsoft.com/office/drawing/2014/main" id="{E1526FB7-A087-DA4C-9289-13DA59F2803F}"/>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15" name="Freeform: Shape 4">
              <a:extLst>
                <a:ext uri="{FF2B5EF4-FFF2-40B4-BE49-F238E27FC236}">
                  <a16:creationId xmlns:a16="http://schemas.microsoft.com/office/drawing/2014/main" id="{880348E3-59B8-DA4C-83DE-92E6F6EBF66A}"/>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16" name="Freeform: Shape 5">
              <a:extLst>
                <a:ext uri="{FF2B5EF4-FFF2-40B4-BE49-F238E27FC236}">
                  <a16:creationId xmlns:a16="http://schemas.microsoft.com/office/drawing/2014/main" id="{7688E9CF-6D44-FB41-9546-9FAB80D6FD8A}"/>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cxnSp>
        <p:nvCxnSpPr>
          <p:cNvPr id="117" name="Straight Connector 116">
            <a:extLst>
              <a:ext uri="{FF2B5EF4-FFF2-40B4-BE49-F238E27FC236}">
                <a16:creationId xmlns:a16="http://schemas.microsoft.com/office/drawing/2014/main" id="{7BBE82E9-B99A-D94F-B8DF-0F0048E483CA}"/>
              </a:ext>
            </a:extLst>
          </p:cNvPr>
          <p:cNvCxnSpPr>
            <a:cxnSpLocks/>
            <a:stCxn id="70" idx="0"/>
            <a:endCxn id="112" idx="2"/>
          </p:cNvCxnSpPr>
          <p:nvPr/>
        </p:nvCxnSpPr>
        <p:spPr bwMode="gray">
          <a:xfrm flipV="1">
            <a:off x="2097491" y="4790158"/>
            <a:ext cx="1130" cy="489256"/>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18" name="Rectangle 117">
            <a:extLst>
              <a:ext uri="{FF2B5EF4-FFF2-40B4-BE49-F238E27FC236}">
                <a16:creationId xmlns:a16="http://schemas.microsoft.com/office/drawing/2014/main" id="{A02058CE-77DA-B146-810B-9518C7F63BCC}"/>
              </a:ext>
            </a:extLst>
          </p:cNvPr>
          <p:cNvSpPr/>
          <p:nvPr/>
        </p:nvSpPr>
        <p:spPr>
          <a:xfrm>
            <a:off x="1059579" y="3313961"/>
            <a:ext cx="861706" cy="338554"/>
          </a:xfrm>
          <a:prstGeom prst="rect">
            <a:avLst/>
          </a:prstGeom>
        </p:spPr>
        <p:txBody>
          <a:bodyPr wrap="square">
            <a:spAutoFit/>
          </a:bodyPr>
          <a:lstStyle/>
          <a:p>
            <a:r>
              <a:rPr lang="en-US" sz="1600" b="1" dirty="0">
                <a:solidFill>
                  <a:schemeClr val="tx2"/>
                </a:solidFill>
                <a:latin typeface="Metropolis" pitchFamily="2" charset="77"/>
              </a:rPr>
              <a:t>T0 DR</a:t>
            </a:r>
            <a:endParaRPr lang="en-GB" sz="1600" dirty="0"/>
          </a:p>
        </p:txBody>
      </p:sp>
      <p:sp>
        <p:nvSpPr>
          <p:cNvPr id="119" name="Rectangle 118">
            <a:extLst>
              <a:ext uri="{FF2B5EF4-FFF2-40B4-BE49-F238E27FC236}">
                <a16:creationId xmlns:a16="http://schemas.microsoft.com/office/drawing/2014/main" id="{81CE0173-4002-9547-9086-F36D6643754D}"/>
              </a:ext>
            </a:extLst>
          </p:cNvPr>
          <p:cNvSpPr/>
          <p:nvPr/>
        </p:nvSpPr>
        <p:spPr>
          <a:xfrm>
            <a:off x="147622" y="2659266"/>
            <a:ext cx="3321529" cy="276999"/>
          </a:xfrm>
          <a:prstGeom prst="rect">
            <a:avLst/>
          </a:prstGeom>
        </p:spPr>
        <p:txBody>
          <a:bodyPr wrap="square">
            <a:spAutoFit/>
          </a:bodyPr>
          <a:lstStyle/>
          <a:p>
            <a:r>
              <a:rPr lang="en-US" sz="1200" b="1" dirty="0">
                <a:solidFill>
                  <a:schemeClr val="tx2"/>
                </a:solidFill>
                <a:latin typeface="Metropolis" pitchFamily="2" charset="77"/>
              </a:rPr>
              <a:t>Intra Transit Tier Link LS (GENEVE)</a:t>
            </a:r>
            <a:endParaRPr lang="en-GB" sz="1200" dirty="0"/>
          </a:p>
        </p:txBody>
      </p:sp>
      <p:sp>
        <p:nvSpPr>
          <p:cNvPr id="120" name="Rectangle 119">
            <a:extLst>
              <a:ext uri="{FF2B5EF4-FFF2-40B4-BE49-F238E27FC236}">
                <a16:creationId xmlns:a16="http://schemas.microsoft.com/office/drawing/2014/main" id="{E30326F6-5E3F-F643-9673-3FA6B5C5B898}"/>
              </a:ext>
            </a:extLst>
          </p:cNvPr>
          <p:cNvSpPr/>
          <p:nvPr/>
        </p:nvSpPr>
        <p:spPr>
          <a:xfrm>
            <a:off x="826243" y="2450525"/>
            <a:ext cx="1417653" cy="261610"/>
          </a:xfrm>
          <a:prstGeom prst="rect">
            <a:avLst/>
          </a:prstGeom>
        </p:spPr>
        <p:txBody>
          <a:bodyPr wrap="square">
            <a:spAutoFit/>
          </a:bodyPr>
          <a:lstStyle/>
          <a:p>
            <a:r>
              <a:rPr lang="en-US" sz="1100" b="1" dirty="0">
                <a:solidFill>
                  <a:schemeClr val="tx2"/>
                </a:solidFill>
                <a:latin typeface="Metropolis" pitchFamily="2" charset="77"/>
              </a:rPr>
              <a:t>169.254.0.2 /28</a:t>
            </a:r>
            <a:endParaRPr lang="en-GB" sz="1100" dirty="0"/>
          </a:p>
        </p:txBody>
      </p:sp>
      <p:sp>
        <p:nvSpPr>
          <p:cNvPr id="121" name="Rectangle 120">
            <a:extLst>
              <a:ext uri="{FF2B5EF4-FFF2-40B4-BE49-F238E27FC236}">
                <a16:creationId xmlns:a16="http://schemas.microsoft.com/office/drawing/2014/main" id="{696E480E-3E31-9349-B18C-D1F73C8F858C}"/>
              </a:ext>
            </a:extLst>
          </p:cNvPr>
          <p:cNvSpPr/>
          <p:nvPr/>
        </p:nvSpPr>
        <p:spPr>
          <a:xfrm>
            <a:off x="803748" y="3054367"/>
            <a:ext cx="1417653" cy="261610"/>
          </a:xfrm>
          <a:prstGeom prst="rect">
            <a:avLst/>
          </a:prstGeom>
        </p:spPr>
        <p:txBody>
          <a:bodyPr wrap="square">
            <a:spAutoFit/>
          </a:bodyPr>
          <a:lstStyle/>
          <a:p>
            <a:r>
              <a:rPr lang="en-US" sz="1100" b="1" dirty="0">
                <a:solidFill>
                  <a:schemeClr val="tx2"/>
                </a:solidFill>
                <a:latin typeface="Metropolis" pitchFamily="2" charset="77"/>
              </a:rPr>
              <a:t>169.254.0.1 /28</a:t>
            </a:r>
            <a:endParaRPr lang="en-GB" sz="1100" dirty="0"/>
          </a:p>
        </p:txBody>
      </p:sp>
      <p:sp>
        <p:nvSpPr>
          <p:cNvPr id="122" name="Rectangle 121">
            <a:extLst>
              <a:ext uri="{FF2B5EF4-FFF2-40B4-BE49-F238E27FC236}">
                <a16:creationId xmlns:a16="http://schemas.microsoft.com/office/drawing/2014/main" id="{010D11AB-67ED-0B43-9EF8-627DE0A46628}"/>
              </a:ext>
            </a:extLst>
          </p:cNvPr>
          <p:cNvSpPr/>
          <p:nvPr/>
        </p:nvSpPr>
        <p:spPr>
          <a:xfrm>
            <a:off x="138896" y="4894800"/>
            <a:ext cx="2974461" cy="276999"/>
          </a:xfrm>
          <a:prstGeom prst="rect">
            <a:avLst/>
          </a:prstGeom>
        </p:spPr>
        <p:txBody>
          <a:bodyPr wrap="square">
            <a:spAutoFit/>
          </a:bodyPr>
          <a:lstStyle/>
          <a:p>
            <a:r>
              <a:rPr lang="en-US" sz="1200" b="1" dirty="0">
                <a:solidFill>
                  <a:schemeClr val="tx2"/>
                </a:solidFill>
                <a:latin typeface="Metropolis" pitchFamily="2" charset="77"/>
              </a:rPr>
              <a:t>Intra Transit Tier Link LS (GENEVE)</a:t>
            </a:r>
            <a:endParaRPr lang="en-GB" sz="1200" dirty="0"/>
          </a:p>
        </p:txBody>
      </p:sp>
      <p:sp>
        <p:nvSpPr>
          <p:cNvPr id="123" name="Rectangle 122">
            <a:extLst>
              <a:ext uri="{FF2B5EF4-FFF2-40B4-BE49-F238E27FC236}">
                <a16:creationId xmlns:a16="http://schemas.microsoft.com/office/drawing/2014/main" id="{DEC60809-6087-E249-A0B2-28BFEA8E81B0}"/>
              </a:ext>
            </a:extLst>
          </p:cNvPr>
          <p:cNvSpPr/>
          <p:nvPr/>
        </p:nvSpPr>
        <p:spPr>
          <a:xfrm>
            <a:off x="914256" y="4743857"/>
            <a:ext cx="1417653" cy="261610"/>
          </a:xfrm>
          <a:prstGeom prst="rect">
            <a:avLst/>
          </a:prstGeom>
        </p:spPr>
        <p:txBody>
          <a:bodyPr wrap="square">
            <a:spAutoFit/>
          </a:bodyPr>
          <a:lstStyle/>
          <a:p>
            <a:r>
              <a:rPr lang="en-US" sz="1100" b="1" dirty="0">
                <a:solidFill>
                  <a:schemeClr val="tx2"/>
                </a:solidFill>
                <a:latin typeface="Metropolis" pitchFamily="2" charset="77"/>
              </a:rPr>
              <a:t>169.254.0.2 /28</a:t>
            </a:r>
            <a:endParaRPr lang="en-GB" sz="1100" dirty="0"/>
          </a:p>
        </p:txBody>
      </p:sp>
      <p:sp>
        <p:nvSpPr>
          <p:cNvPr id="124" name="Rectangle 123">
            <a:extLst>
              <a:ext uri="{FF2B5EF4-FFF2-40B4-BE49-F238E27FC236}">
                <a16:creationId xmlns:a16="http://schemas.microsoft.com/office/drawing/2014/main" id="{32826B0D-0414-E043-BF4B-9622654E4A88}"/>
              </a:ext>
            </a:extLst>
          </p:cNvPr>
          <p:cNvSpPr/>
          <p:nvPr/>
        </p:nvSpPr>
        <p:spPr>
          <a:xfrm>
            <a:off x="907031" y="5092735"/>
            <a:ext cx="1417653" cy="261610"/>
          </a:xfrm>
          <a:prstGeom prst="rect">
            <a:avLst/>
          </a:prstGeom>
        </p:spPr>
        <p:txBody>
          <a:bodyPr wrap="square">
            <a:spAutoFit/>
          </a:bodyPr>
          <a:lstStyle/>
          <a:p>
            <a:r>
              <a:rPr lang="en-US" sz="1100" b="1" dirty="0">
                <a:solidFill>
                  <a:schemeClr val="tx2"/>
                </a:solidFill>
                <a:latin typeface="Metropolis" pitchFamily="2" charset="77"/>
              </a:rPr>
              <a:t>169.254.0.1 /28</a:t>
            </a:r>
            <a:endParaRPr lang="en-GB" sz="1100" dirty="0"/>
          </a:p>
        </p:txBody>
      </p:sp>
      <p:pic>
        <p:nvPicPr>
          <p:cNvPr id="4" name="Picture 3">
            <a:extLst>
              <a:ext uri="{FF2B5EF4-FFF2-40B4-BE49-F238E27FC236}">
                <a16:creationId xmlns:a16="http://schemas.microsoft.com/office/drawing/2014/main" id="{1482D2C5-3542-5C4B-A419-3F615CAC3B19}"/>
              </a:ext>
            </a:extLst>
          </p:cNvPr>
          <p:cNvPicPr>
            <a:picLocks noChangeAspect="1"/>
          </p:cNvPicPr>
          <p:nvPr/>
        </p:nvPicPr>
        <p:blipFill>
          <a:blip r:embed="rId2"/>
          <a:stretch>
            <a:fillRect/>
          </a:stretch>
        </p:blipFill>
        <p:spPr>
          <a:xfrm>
            <a:off x="4772287" y="999116"/>
            <a:ext cx="7328013" cy="3036928"/>
          </a:xfrm>
          <a:prstGeom prst="rect">
            <a:avLst/>
          </a:prstGeom>
        </p:spPr>
      </p:pic>
      <p:sp>
        <p:nvSpPr>
          <p:cNvPr id="126" name="Left Brace 125">
            <a:extLst>
              <a:ext uri="{FF2B5EF4-FFF2-40B4-BE49-F238E27FC236}">
                <a16:creationId xmlns:a16="http://schemas.microsoft.com/office/drawing/2014/main" id="{7D65BD29-081D-584C-9C5F-6F0C99BFA046}"/>
              </a:ext>
            </a:extLst>
          </p:cNvPr>
          <p:cNvSpPr/>
          <p:nvPr/>
        </p:nvSpPr>
        <p:spPr bwMode="gray">
          <a:xfrm>
            <a:off x="4032035" y="1545199"/>
            <a:ext cx="589594" cy="2202259"/>
          </a:xfrm>
          <a:prstGeom prst="leftBrace">
            <a:avLst>
              <a:gd name="adj1" fmla="val 8333"/>
              <a:gd name="adj2" fmla="val 50072"/>
            </a:avLst>
          </a:prstGeom>
          <a:ln w="25400">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27" name="Rectangle 126">
            <a:extLst>
              <a:ext uri="{FF2B5EF4-FFF2-40B4-BE49-F238E27FC236}">
                <a16:creationId xmlns:a16="http://schemas.microsoft.com/office/drawing/2014/main" id="{12D333F4-E2CA-574A-BBBE-77557A4517FA}"/>
              </a:ext>
            </a:extLst>
          </p:cNvPr>
          <p:cNvSpPr/>
          <p:nvPr/>
        </p:nvSpPr>
        <p:spPr>
          <a:xfrm>
            <a:off x="3255264" y="2146680"/>
            <a:ext cx="941830" cy="954107"/>
          </a:xfrm>
          <a:prstGeom prst="rect">
            <a:avLst/>
          </a:prstGeom>
        </p:spPr>
        <p:txBody>
          <a:bodyPr wrap="square">
            <a:spAutoFit/>
          </a:bodyPr>
          <a:lstStyle/>
          <a:p>
            <a:r>
              <a:rPr lang="en-US" sz="1400" b="1" dirty="0">
                <a:solidFill>
                  <a:schemeClr val="tx2"/>
                </a:solidFill>
                <a:latin typeface="Metropolis" pitchFamily="2" charset="77"/>
              </a:rPr>
              <a:t>Physical Router</a:t>
            </a:r>
          </a:p>
          <a:p>
            <a:r>
              <a:rPr lang="en-US" sz="1400" b="1" dirty="0">
                <a:solidFill>
                  <a:schemeClr val="tx2"/>
                </a:solidFill>
                <a:latin typeface="Metropolis" pitchFamily="2" charset="77"/>
              </a:rPr>
              <a:t>Routing Table </a:t>
            </a:r>
            <a:endParaRPr lang="en-GB" sz="1400" dirty="0"/>
          </a:p>
        </p:txBody>
      </p:sp>
      <p:sp>
        <p:nvSpPr>
          <p:cNvPr id="128" name="Rectangle 127">
            <a:extLst>
              <a:ext uri="{FF2B5EF4-FFF2-40B4-BE49-F238E27FC236}">
                <a16:creationId xmlns:a16="http://schemas.microsoft.com/office/drawing/2014/main" id="{75B08C61-7D0D-5842-8E74-F7D0E9864B49}"/>
              </a:ext>
            </a:extLst>
          </p:cNvPr>
          <p:cNvSpPr/>
          <p:nvPr/>
        </p:nvSpPr>
        <p:spPr>
          <a:xfrm>
            <a:off x="4661352" y="1974901"/>
            <a:ext cx="6111338" cy="557984"/>
          </a:xfrm>
          <a:prstGeom prst="rect">
            <a:avLst/>
          </a:prstGeom>
          <a:noFill/>
          <a:ln w="19050">
            <a:solidFill>
              <a:srgbClr val="0070C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sp>
        <p:nvSpPr>
          <p:cNvPr id="129" name="Rectangle 128">
            <a:extLst>
              <a:ext uri="{FF2B5EF4-FFF2-40B4-BE49-F238E27FC236}">
                <a16:creationId xmlns:a16="http://schemas.microsoft.com/office/drawing/2014/main" id="{F7DD2715-0151-E048-801C-2ECB456C56B2}"/>
              </a:ext>
            </a:extLst>
          </p:cNvPr>
          <p:cNvSpPr/>
          <p:nvPr/>
        </p:nvSpPr>
        <p:spPr>
          <a:xfrm>
            <a:off x="10747116" y="1986245"/>
            <a:ext cx="1554348" cy="461665"/>
          </a:xfrm>
          <a:prstGeom prst="rect">
            <a:avLst/>
          </a:prstGeom>
        </p:spPr>
        <p:txBody>
          <a:bodyPr wrap="square">
            <a:spAutoFit/>
          </a:bodyPr>
          <a:lstStyle/>
          <a:p>
            <a:r>
              <a:rPr lang="en-US" sz="1200" b="1" dirty="0">
                <a:solidFill>
                  <a:schemeClr val="accent2"/>
                </a:solidFill>
                <a:latin typeface="Metropolis" pitchFamily="2" charset="77"/>
              </a:rPr>
              <a:t>Tier 0 </a:t>
            </a:r>
          </a:p>
          <a:p>
            <a:r>
              <a:rPr lang="en-US" sz="1200" b="1" dirty="0">
                <a:solidFill>
                  <a:schemeClr val="accent2"/>
                </a:solidFill>
                <a:latin typeface="Metropolis" pitchFamily="2" charset="77"/>
              </a:rPr>
              <a:t>NSX Static</a:t>
            </a:r>
            <a:endParaRPr lang="en-GB" sz="1200" dirty="0">
              <a:solidFill>
                <a:schemeClr val="accent2"/>
              </a:solidFill>
            </a:endParaRPr>
          </a:p>
        </p:txBody>
      </p:sp>
      <p:sp>
        <p:nvSpPr>
          <p:cNvPr id="130" name="Rectangle 129">
            <a:extLst>
              <a:ext uri="{FF2B5EF4-FFF2-40B4-BE49-F238E27FC236}">
                <a16:creationId xmlns:a16="http://schemas.microsoft.com/office/drawing/2014/main" id="{B2E19038-0481-B341-96A3-A345A2ACDDB1}"/>
              </a:ext>
            </a:extLst>
          </p:cNvPr>
          <p:cNvSpPr/>
          <p:nvPr/>
        </p:nvSpPr>
        <p:spPr>
          <a:xfrm>
            <a:off x="4712435" y="3263208"/>
            <a:ext cx="6111338" cy="256806"/>
          </a:xfrm>
          <a:prstGeom prst="rect">
            <a:avLst/>
          </a:prstGeom>
          <a:noFill/>
          <a:ln w="19050">
            <a:solidFill>
              <a:srgbClr val="0070C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sp>
        <p:nvSpPr>
          <p:cNvPr id="131" name="Rectangle 130">
            <a:extLst>
              <a:ext uri="{FF2B5EF4-FFF2-40B4-BE49-F238E27FC236}">
                <a16:creationId xmlns:a16="http://schemas.microsoft.com/office/drawing/2014/main" id="{FD203915-B5A4-AF4F-BA1E-6074EACD5DAB}"/>
              </a:ext>
            </a:extLst>
          </p:cNvPr>
          <p:cNvSpPr/>
          <p:nvPr/>
        </p:nvSpPr>
        <p:spPr>
          <a:xfrm>
            <a:off x="10772690" y="3160778"/>
            <a:ext cx="1554348" cy="461665"/>
          </a:xfrm>
          <a:prstGeom prst="rect">
            <a:avLst/>
          </a:prstGeom>
        </p:spPr>
        <p:txBody>
          <a:bodyPr wrap="square">
            <a:spAutoFit/>
          </a:bodyPr>
          <a:lstStyle/>
          <a:p>
            <a:r>
              <a:rPr lang="en-US" sz="1200" b="1" dirty="0">
                <a:solidFill>
                  <a:schemeClr val="accent2"/>
                </a:solidFill>
                <a:latin typeface="Metropolis" pitchFamily="2" charset="77"/>
              </a:rPr>
              <a:t>Tier 1 </a:t>
            </a:r>
          </a:p>
          <a:p>
            <a:r>
              <a:rPr lang="en-US" sz="1200" b="1" dirty="0">
                <a:solidFill>
                  <a:schemeClr val="accent2"/>
                </a:solidFill>
                <a:latin typeface="Metropolis" pitchFamily="2" charset="77"/>
              </a:rPr>
              <a:t>Static</a:t>
            </a:r>
            <a:endParaRPr lang="en-GB" sz="1200" dirty="0">
              <a:solidFill>
                <a:schemeClr val="accent2"/>
              </a:solidFill>
            </a:endParaRPr>
          </a:p>
        </p:txBody>
      </p:sp>
      <p:sp>
        <p:nvSpPr>
          <p:cNvPr id="125" name="Rectangle 124">
            <a:extLst>
              <a:ext uri="{FF2B5EF4-FFF2-40B4-BE49-F238E27FC236}">
                <a16:creationId xmlns:a16="http://schemas.microsoft.com/office/drawing/2014/main" id="{C743FEC8-E8ED-AD41-BC3B-DB861B3F67B5}"/>
              </a:ext>
            </a:extLst>
          </p:cNvPr>
          <p:cNvSpPr/>
          <p:nvPr/>
        </p:nvSpPr>
        <p:spPr>
          <a:xfrm>
            <a:off x="1095530" y="4365618"/>
            <a:ext cx="861706" cy="338554"/>
          </a:xfrm>
          <a:prstGeom prst="rect">
            <a:avLst/>
          </a:prstGeom>
        </p:spPr>
        <p:txBody>
          <a:bodyPr wrap="square">
            <a:spAutoFit/>
          </a:bodyPr>
          <a:lstStyle/>
          <a:p>
            <a:r>
              <a:rPr lang="en-US" sz="1600" b="1" dirty="0">
                <a:solidFill>
                  <a:schemeClr val="tx2"/>
                </a:solidFill>
                <a:latin typeface="Metropolis" pitchFamily="2" charset="77"/>
              </a:rPr>
              <a:t>T1 SR</a:t>
            </a:r>
            <a:endParaRPr lang="en-GB" sz="1600" dirty="0"/>
          </a:p>
        </p:txBody>
      </p:sp>
    </p:spTree>
    <p:extLst>
      <p:ext uri="{BB962C8B-B14F-4D97-AF65-F5344CB8AC3E}">
        <p14:creationId xmlns:p14="http://schemas.microsoft.com/office/powerpoint/2010/main" val="70432375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126"/>
                                        </p:tgtEl>
                                        <p:attrNameLst>
                                          <p:attrName>style.visibility</p:attrName>
                                        </p:attrNameLst>
                                      </p:cBhvr>
                                      <p:to>
                                        <p:strVal val="visible"/>
                                      </p:to>
                                    </p:set>
                                    <p:anim calcmode="lin" valueType="num">
                                      <p:cBhvr additive="base">
                                        <p:cTn id="11" dur="500" fill="hold"/>
                                        <p:tgtEl>
                                          <p:spTgt spid="126"/>
                                        </p:tgtEl>
                                        <p:attrNameLst>
                                          <p:attrName>ppt_x</p:attrName>
                                        </p:attrNameLst>
                                      </p:cBhvr>
                                      <p:tavLst>
                                        <p:tav tm="0">
                                          <p:val>
                                            <p:strVal val="#ppt_x"/>
                                          </p:val>
                                        </p:tav>
                                        <p:tav tm="100000">
                                          <p:val>
                                            <p:strVal val="#ppt_x"/>
                                          </p:val>
                                        </p:tav>
                                      </p:tavLst>
                                    </p:anim>
                                    <p:anim calcmode="lin" valueType="num">
                                      <p:cBhvr additive="base">
                                        <p:cTn id="12" dur="500" fill="hold"/>
                                        <p:tgtEl>
                                          <p:spTgt spid="126"/>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127"/>
                                        </p:tgtEl>
                                        <p:attrNameLst>
                                          <p:attrName>style.visibility</p:attrName>
                                        </p:attrNameLst>
                                      </p:cBhvr>
                                      <p:to>
                                        <p:strVal val="visible"/>
                                      </p:to>
                                    </p:set>
                                    <p:anim calcmode="lin" valueType="num">
                                      <p:cBhvr additive="base">
                                        <p:cTn id="15" dur="500" fill="hold"/>
                                        <p:tgtEl>
                                          <p:spTgt spid="127"/>
                                        </p:tgtEl>
                                        <p:attrNameLst>
                                          <p:attrName>ppt_x</p:attrName>
                                        </p:attrNameLst>
                                      </p:cBhvr>
                                      <p:tavLst>
                                        <p:tav tm="0">
                                          <p:val>
                                            <p:strVal val="#ppt_x"/>
                                          </p:val>
                                        </p:tav>
                                        <p:tav tm="100000">
                                          <p:val>
                                            <p:strVal val="#ppt_x"/>
                                          </p:val>
                                        </p:tav>
                                      </p:tavLst>
                                    </p:anim>
                                    <p:anim calcmode="lin" valueType="num">
                                      <p:cBhvr additive="base">
                                        <p:cTn id="16" dur="500" fill="hold"/>
                                        <p:tgtEl>
                                          <p:spTgt spid="127"/>
                                        </p:tgtEl>
                                        <p:attrNameLst>
                                          <p:attrName>ppt_y</p:attrName>
                                        </p:attrNameLst>
                                      </p:cBhvr>
                                      <p:tavLst>
                                        <p:tav tm="0">
                                          <p:val>
                                            <p:strVal val="1+#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4" fill="hold" grpId="0" nodeType="clickEffect">
                                  <p:stCondLst>
                                    <p:cond delay="0"/>
                                  </p:stCondLst>
                                  <p:childTnLst>
                                    <p:set>
                                      <p:cBhvr>
                                        <p:cTn id="20" dur="1" fill="hold">
                                          <p:stCondLst>
                                            <p:cond delay="0"/>
                                          </p:stCondLst>
                                        </p:cTn>
                                        <p:tgtEl>
                                          <p:spTgt spid="128"/>
                                        </p:tgtEl>
                                        <p:attrNameLst>
                                          <p:attrName>style.visibility</p:attrName>
                                        </p:attrNameLst>
                                      </p:cBhvr>
                                      <p:to>
                                        <p:strVal val="visible"/>
                                      </p:to>
                                    </p:set>
                                    <p:anim calcmode="lin" valueType="num">
                                      <p:cBhvr additive="base">
                                        <p:cTn id="21" dur="500" fill="hold"/>
                                        <p:tgtEl>
                                          <p:spTgt spid="128"/>
                                        </p:tgtEl>
                                        <p:attrNameLst>
                                          <p:attrName>ppt_x</p:attrName>
                                        </p:attrNameLst>
                                      </p:cBhvr>
                                      <p:tavLst>
                                        <p:tav tm="0">
                                          <p:val>
                                            <p:strVal val="#ppt_x"/>
                                          </p:val>
                                        </p:tav>
                                        <p:tav tm="100000">
                                          <p:val>
                                            <p:strVal val="#ppt_x"/>
                                          </p:val>
                                        </p:tav>
                                      </p:tavLst>
                                    </p:anim>
                                    <p:anim calcmode="lin" valueType="num">
                                      <p:cBhvr additive="base">
                                        <p:cTn id="22" dur="500" fill="hold"/>
                                        <p:tgtEl>
                                          <p:spTgt spid="128"/>
                                        </p:tgtEl>
                                        <p:attrNameLst>
                                          <p:attrName>ppt_y</p:attrName>
                                        </p:attrNameLst>
                                      </p:cBhvr>
                                      <p:tavLst>
                                        <p:tav tm="0">
                                          <p:val>
                                            <p:strVal val="1+#ppt_h/2"/>
                                          </p:val>
                                        </p:tav>
                                        <p:tav tm="100000">
                                          <p:val>
                                            <p:strVal val="#ppt_y"/>
                                          </p:val>
                                        </p:tav>
                                      </p:tavLst>
                                    </p:anim>
                                  </p:childTnLst>
                                </p:cTn>
                              </p:par>
                              <p:par>
                                <p:cTn id="23" presetID="2" presetClass="entr" presetSubtype="4" fill="hold" grpId="0" nodeType="withEffect">
                                  <p:stCondLst>
                                    <p:cond delay="0"/>
                                  </p:stCondLst>
                                  <p:childTnLst>
                                    <p:set>
                                      <p:cBhvr>
                                        <p:cTn id="24" dur="1" fill="hold">
                                          <p:stCondLst>
                                            <p:cond delay="0"/>
                                          </p:stCondLst>
                                        </p:cTn>
                                        <p:tgtEl>
                                          <p:spTgt spid="129"/>
                                        </p:tgtEl>
                                        <p:attrNameLst>
                                          <p:attrName>style.visibility</p:attrName>
                                        </p:attrNameLst>
                                      </p:cBhvr>
                                      <p:to>
                                        <p:strVal val="visible"/>
                                      </p:to>
                                    </p:set>
                                    <p:anim calcmode="lin" valueType="num">
                                      <p:cBhvr additive="base">
                                        <p:cTn id="25" dur="500" fill="hold"/>
                                        <p:tgtEl>
                                          <p:spTgt spid="129"/>
                                        </p:tgtEl>
                                        <p:attrNameLst>
                                          <p:attrName>ppt_x</p:attrName>
                                        </p:attrNameLst>
                                      </p:cBhvr>
                                      <p:tavLst>
                                        <p:tav tm="0">
                                          <p:val>
                                            <p:strVal val="#ppt_x"/>
                                          </p:val>
                                        </p:tav>
                                        <p:tav tm="100000">
                                          <p:val>
                                            <p:strVal val="#ppt_x"/>
                                          </p:val>
                                        </p:tav>
                                      </p:tavLst>
                                    </p:anim>
                                    <p:anim calcmode="lin" valueType="num">
                                      <p:cBhvr additive="base">
                                        <p:cTn id="26" dur="500" fill="hold"/>
                                        <p:tgtEl>
                                          <p:spTgt spid="129"/>
                                        </p:tgtEl>
                                        <p:attrNameLst>
                                          <p:attrName>ppt_y</p:attrName>
                                        </p:attrNameLst>
                                      </p:cBhvr>
                                      <p:tavLst>
                                        <p:tav tm="0">
                                          <p:val>
                                            <p:strVal val="1+#ppt_h/2"/>
                                          </p:val>
                                        </p:tav>
                                        <p:tav tm="100000">
                                          <p:val>
                                            <p:strVal val="#ppt_y"/>
                                          </p:val>
                                        </p:tav>
                                      </p:tavLst>
                                    </p:anim>
                                  </p:childTnLst>
                                </p:cTn>
                              </p:par>
                              <p:par>
                                <p:cTn id="27" presetID="2" presetClass="entr" presetSubtype="4" fill="hold" grpId="0" nodeType="withEffect">
                                  <p:stCondLst>
                                    <p:cond delay="0"/>
                                  </p:stCondLst>
                                  <p:childTnLst>
                                    <p:set>
                                      <p:cBhvr>
                                        <p:cTn id="28" dur="1" fill="hold">
                                          <p:stCondLst>
                                            <p:cond delay="0"/>
                                          </p:stCondLst>
                                        </p:cTn>
                                        <p:tgtEl>
                                          <p:spTgt spid="130"/>
                                        </p:tgtEl>
                                        <p:attrNameLst>
                                          <p:attrName>style.visibility</p:attrName>
                                        </p:attrNameLst>
                                      </p:cBhvr>
                                      <p:to>
                                        <p:strVal val="visible"/>
                                      </p:to>
                                    </p:set>
                                    <p:anim calcmode="lin" valueType="num">
                                      <p:cBhvr additive="base">
                                        <p:cTn id="29" dur="500" fill="hold"/>
                                        <p:tgtEl>
                                          <p:spTgt spid="130"/>
                                        </p:tgtEl>
                                        <p:attrNameLst>
                                          <p:attrName>ppt_x</p:attrName>
                                        </p:attrNameLst>
                                      </p:cBhvr>
                                      <p:tavLst>
                                        <p:tav tm="0">
                                          <p:val>
                                            <p:strVal val="#ppt_x"/>
                                          </p:val>
                                        </p:tav>
                                        <p:tav tm="100000">
                                          <p:val>
                                            <p:strVal val="#ppt_x"/>
                                          </p:val>
                                        </p:tav>
                                      </p:tavLst>
                                    </p:anim>
                                    <p:anim calcmode="lin" valueType="num">
                                      <p:cBhvr additive="base">
                                        <p:cTn id="30" dur="500" fill="hold"/>
                                        <p:tgtEl>
                                          <p:spTgt spid="130"/>
                                        </p:tgtEl>
                                        <p:attrNameLst>
                                          <p:attrName>ppt_y</p:attrName>
                                        </p:attrNameLst>
                                      </p:cBhvr>
                                      <p:tavLst>
                                        <p:tav tm="0">
                                          <p:val>
                                            <p:strVal val="1+#ppt_h/2"/>
                                          </p:val>
                                        </p:tav>
                                        <p:tav tm="100000">
                                          <p:val>
                                            <p:strVal val="#ppt_y"/>
                                          </p:val>
                                        </p:tav>
                                      </p:tavLst>
                                    </p:anim>
                                  </p:childTnLst>
                                </p:cTn>
                              </p:par>
                              <p:par>
                                <p:cTn id="31" presetID="2" presetClass="entr" presetSubtype="4" fill="hold" grpId="0" nodeType="withEffect">
                                  <p:stCondLst>
                                    <p:cond delay="0"/>
                                  </p:stCondLst>
                                  <p:childTnLst>
                                    <p:set>
                                      <p:cBhvr>
                                        <p:cTn id="32" dur="1" fill="hold">
                                          <p:stCondLst>
                                            <p:cond delay="0"/>
                                          </p:stCondLst>
                                        </p:cTn>
                                        <p:tgtEl>
                                          <p:spTgt spid="131"/>
                                        </p:tgtEl>
                                        <p:attrNameLst>
                                          <p:attrName>style.visibility</p:attrName>
                                        </p:attrNameLst>
                                      </p:cBhvr>
                                      <p:to>
                                        <p:strVal val="visible"/>
                                      </p:to>
                                    </p:set>
                                    <p:anim calcmode="lin" valueType="num">
                                      <p:cBhvr additive="base">
                                        <p:cTn id="33" dur="500" fill="hold"/>
                                        <p:tgtEl>
                                          <p:spTgt spid="131"/>
                                        </p:tgtEl>
                                        <p:attrNameLst>
                                          <p:attrName>ppt_x</p:attrName>
                                        </p:attrNameLst>
                                      </p:cBhvr>
                                      <p:tavLst>
                                        <p:tav tm="0">
                                          <p:val>
                                            <p:strVal val="#ppt_x"/>
                                          </p:val>
                                        </p:tav>
                                        <p:tav tm="100000">
                                          <p:val>
                                            <p:strVal val="#ppt_x"/>
                                          </p:val>
                                        </p:tav>
                                      </p:tavLst>
                                    </p:anim>
                                    <p:anim calcmode="lin" valueType="num">
                                      <p:cBhvr additive="base">
                                        <p:cTn id="34" dur="500" fill="hold"/>
                                        <p:tgtEl>
                                          <p:spTgt spid="13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6" grpId="0" animBg="1"/>
      <p:bldP spid="127" grpId="0"/>
      <p:bldP spid="128" grpId="0" animBg="1"/>
      <p:bldP spid="129" grpId="0"/>
      <p:bldP spid="130" grpId="0" animBg="1"/>
      <p:bldP spid="131" grpId="0"/>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85C55EC-3CA3-9645-877C-159344534A2A}"/>
              </a:ext>
            </a:extLst>
          </p:cNvPr>
          <p:cNvSpPr>
            <a:spLocks noGrp="1"/>
          </p:cNvSpPr>
          <p:nvPr>
            <p:ph type="title"/>
          </p:nvPr>
        </p:nvSpPr>
        <p:spPr>
          <a:xfrm>
            <a:off x="579960" y="210837"/>
            <a:ext cx="11003870" cy="384048"/>
          </a:xfrm>
        </p:spPr>
        <p:txBody>
          <a:bodyPr/>
          <a:lstStyle/>
          <a:p>
            <a:r>
              <a:rPr lang="en-US" dirty="0"/>
              <a:t>Route Advertisement – 12</a:t>
            </a:r>
          </a:p>
        </p:txBody>
      </p:sp>
      <p:grpSp>
        <p:nvGrpSpPr>
          <p:cNvPr id="53" name="Group 52">
            <a:extLst>
              <a:ext uri="{FF2B5EF4-FFF2-40B4-BE49-F238E27FC236}">
                <a16:creationId xmlns:a16="http://schemas.microsoft.com/office/drawing/2014/main" id="{E5332651-ED4C-6A42-A304-39684087D456}"/>
              </a:ext>
            </a:extLst>
          </p:cNvPr>
          <p:cNvGrpSpPr/>
          <p:nvPr/>
        </p:nvGrpSpPr>
        <p:grpSpPr>
          <a:xfrm>
            <a:off x="1834524" y="1974900"/>
            <a:ext cx="540000" cy="540000"/>
            <a:chOff x="7736620" y="7009631"/>
            <a:chExt cx="4501800" cy="4503600"/>
          </a:xfrm>
          <a:solidFill>
            <a:schemeClr val="accent6"/>
          </a:solidFill>
        </p:grpSpPr>
        <p:sp>
          <p:nvSpPr>
            <p:cNvPr id="55" name="Freeform: Shape 1">
              <a:extLst>
                <a:ext uri="{FF2B5EF4-FFF2-40B4-BE49-F238E27FC236}">
                  <a16:creationId xmlns:a16="http://schemas.microsoft.com/office/drawing/2014/main" id="{136CCAB0-B30E-F04F-8497-DF46D25C67A3}"/>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56" name="Freeform: Shape 2">
              <a:extLst>
                <a:ext uri="{FF2B5EF4-FFF2-40B4-BE49-F238E27FC236}">
                  <a16:creationId xmlns:a16="http://schemas.microsoft.com/office/drawing/2014/main" id="{D39D36FA-3BA6-1442-8314-9224741F0914}"/>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59" name="Freeform: Shape 3">
              <a:extLst>
                <a:ext uri="{FF2B5EF4-FFF2-40B4-BE49-F238E27FC236}">
                  <a16:creationId xmlns:a16="http://schemas.microsoft.com/office/drawing/2014/main" id="{1A1A29E8-6AD8-174E-BA75-76A3F70324BE}"/>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62" name="Freeform: Shape 4">
              <a:extLst>
                <a:ext uri="{FF2B5EF4-FFF2-40B4-BE49-F238E27FC236}">
                  <a16:creationId xmlns:a16="http://schemas.microsoft.com/office/drawing/2014/main" id="{9C8A6C6E-8729-8744-BAB6-C043B571E81C}"/>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63" name="Freeform: Shape 5">
              <a:extLst>
                <a:ext uri="{FF2B5EF4-FFF2-40B4-BE49-F238E27FC236}">
                  <a16:creationId xmlns:a16="http://schemas.microsoft.com/office/drawing/2014/main" id="{1D87B3B1-D6EA-6B42-869D-2071087E01A6}"/>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grpSp>
        <p:nvGrpSpPr>
          <p:cNvPr id="69" name="Group 68">
            <a:extLst>
              <a:ext uri="{FF2B5EF4-FFF2-40B4-BE49-F238E27FC236}">
                <a16:creationId xmlns:a16="http://schemas.microsoft.com/office/drawing/2014/main" id="{C475079C-155D-4840-889F-F94A20520439}"/>
              </a:ext>
            </a:extLst>
          </p:cNvPr>
          <p:cNvGrpSpPr/>
          <p:nvPr/>
        </p:nvGrpSpPr>
        <p:grpSpPr>
          <a:xfrm>
            <a:off x="1827491" y="5279414"/>
            <a:ext cx="540000" cy="540000"/>
            <a:chOff x="7736620" y="7009631"/>
            <a:chExt cx="4501800" cy="4503600"/>
          </a:xfrm>
          <a:solidFill>
            <a:schemeClr val="accent4"/>
          </a:solidFill>
        </p:grpSpPr>
        <p:sp>
          <p:nvSpPr>
            <p:cNvPr id="70" name="Freeform: Shape 1">
              <a:extLst>
                <a:ext uri="{FF2B5EF4-FFF2-40B4-BE49-F238E27FC236}">
                  <a16:creationId xmlns:a16="http://schemas.microsoft.com/office/drawing/2014/main" id="{59ACDBC4-0BE8-4C43-AFB7-2BA5A5DFF02B}"/>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71" name="Freeform: Shape 2">
              <a:extLst>
                <a:ext uri="{FF2B5EF4-FFF2-40B4-BE49-F238E27FC236}">
                  <a16:creationId xmlns:a16="http://schemas.microsoft.com/office/drawing/2014/main" id="{89B30CB1-1FD3-9F4C-AE2F-36FE9B21D31D}"/>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72" name="Freeform: Shape 3">
              <a:extLst>
                <a:ext uri="{FF2B5EF4-FFF2-40B4-BE49-F238E27FC236}">
                  <a16:creationId xmlns:a16="http://schemas.microsoft.com/office/drawing/2014/main" id="{594C46F5-BDEC-2948-A307-314A51BF6C92}"/>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73" name="Freeform: Shape 4">
              <a:extLst>
                <a:ext uri="{FF2B5EF4-FFF2-40B4-BE49-F238E27FC236}">
                  <a16:creationId xmlns:a16="http://schemas.microsoft.com/office/drawing/2014/main" id="{9B8DC9ED-57DC-8C4A-882C-2B1AC88872EA}"/>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74" name="Freeform: Shape 5">
              <a:extLst>
                <a:ext uri="{FF2B5EF4-FFF2-40B4-BE49-F238E27FC236}">
                  <a16:creationId xmlns:a16="http://schemas.microsoft.com/office/drawing/2014/main" id="{85F3A922-6645-DE41-B96F-D5C11ED1C5AB}"/>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cxnSp>
        <p:nvCxnSpPr>
          <p:cNvPr id="75" name="Straight Connector 74">
            <a:extLst>
              <a:ext uri="{FF2B5EF4-FFF2-40B4-BE49-F238E27FC236}">
                <a16:creationId xmlns:a16="http://schemas.microsoft.com/office/drawing/2014/main" id="{DA25EE65-D03E-A240-8EB2-D7D632F70E5F}"/>
              </a:ext>
            </a:extLst>
          </p:cNvPr>
          <p:cNvCxnSpPr>
            <a:cxnSpLocks/>
            <a:stCxn id="112" idx="0"/>
            <a:endCxn id="105" idx="2"/>
          </p:cNvCxnSpPr>
          <p:nvPr/>
        </p:nvCxnSpPr>
        <p:spPr bwMode="gray">
          <a:xfrm flipV="1">
            <a:off x="2098621" y="3743572"/>
            <a:ext cx="960" cy="506586"/>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76" name="Rectangle 75">
            <a:extLst>
              <a:ext uri="{FF2B5EF4-FFF2-40B4-BE49-F238E27FC236}">
                <a16:creationId xmlns:a16="http://schemas.microsoft.com/office/drawing/2014/main" id="{54E75DA8-10FD-2C4D-B72C-0FC8A1A4A051}"/>
              </a:ext>
            </a:extLst>
          </p:cNvPr>
          <p:cNvSpPr/>
          <p:nvPr/>
        </p:nvSpPr>
        <p:spPr>
          <a:xfrm>
            <a:off x="91700" y="3858474"/>
            <a:ext cx="2377361" cy="276999"/>
          </a:xfrm>
          <a:prstGeom prst="rect">
            <a:avLst/>
          </a:prstGeom>
        </p:spPr>
        <p:txBody>
          <a:bodyPr wrap="square">
            <a:spAutoFit/>
          </a:bodyPr>
          <a:lstStyle/>
          <a:p>
            <a:r>
              <a:rPr lang="en-US" sz="1200" b="1" dirty="0">
                <a:solidFill>
                  <a:schemeClr val="tx2"/>
                </a:solidFill>
                <a:latin typeface="Metropolis" pitchFamily="2" charset="77"/>
              </a:rPr>
              <a:t>Router Link LS (GENEVE)</a:t>
            </a:r>
            <a:endParaRPr lang="en-GB" sz="1200" dirty="0"/>
          </a:p>
        </p:txBody>
      </p:sp>
      <p:sp>
        <p:nvSpPr>
          <p:cNvPr id="77" name="Rectangle 76">
            <a:extLst>
              <a:ext uri="{FF2B5EF4-FFF2-40B4-BE49-F238E27FC236}">
                <a16:creationId xmlns:a16="http://schemas.microsoft.com/office/drawing/2014/main" id="{32DD5B7B-44AC-7E4E-9522-111E20A613EE}"/>
              </a:ext>
            </a:extLst>
          </p:cNvPr>
          <p:cNvSpPr/>
          <p:nvPr/>
        </p:nvSpPr>
        <p:spPr>
          <a:xfrm>
            <a:off x="1070415" y="2131541"/>
            <a:ext cx="861706" cy="338554"/>
          </a:xfrm>
          <a:prstGeom prst="rect">
            <a:avLst/>
          </a:prstGeom>
        </p:spPr>
        <p:txBody>
          <a:bodyPr wrap="square">
            <a:spAutoFit/>
          </a:bodyPr>
          <a:lstStyle/>
          <a:p>
            <a:r>
              <a:rPr lang="en-US" sz="1600" b="1" dirty="0">
                <a:solidFill>
                  <a:schemeClr val="tx2"/>
                </a:solidFill>
                <a:latin typeface="Metropolis" pitchFamily="2" charset="77"/>
              </a:rPr>
              <a:t>T0 SR</a:t>
            </a:r>
            <a:endParaRPr lang="en-GB" sz="1600" dirty="0"/>
          </a:p>
        </p:txBody>
      </p:sp>
      <p:sp>
        <p:nvSpPr>
          <p:cNvPr id="78" name="Rectangle 77">
            <a:extLst>
              <a:ext uri="{FF2B5EF4-FFF2-40B4-BE49-F238E27FC236}">
                <a16:creationId xmlns:a16="http://schemas.microsoft.com/office/drawing/2014/main" id="{2CBDC392-2DF5-FC45-9BFF-51ED30137BB0}"/>
              </a:ext>
            </a:extLst>
          </p:cNvPr>
          <p:cNvSpPr/>
          <p:nvPr/>
        </p:nvSpPr>
        <p:spPr>
          <a:xfrm>
            <a:off x="1131732" y="5418280"/>
            <a:ext cx="861706" cy="338554"/>
          </a:xfrm>
          <a:prstGeom prst="rect">
            <a:avLst/>
          </a:prstGeom>
        </p:spPr>
        <p:txBody>
          <a:bodyPr wrap="square">
            <a:spAutoFit/>
          </a:bodyPr>
          <a:lstStyle/>
          <a:p>
            <a:r>
              <a:rPr lang="en-US" sz="1600" b="1" dirty="0">
                <a:solidFill>
                  <a:schemeClr val="tx2"/>
                </a:solidFill>
                <a:latin typeface="Metropolis" pitchFamily="2" charset="77"/>
              </a:rPr>
              <a:t>T1 DR</a:t>
            </a:r>
            <a:endParaRPr lang="en-GB" sz="1600" dirty="0"/>
          </a:p>
        </p:txBody>
      </p:sp>
      <p:cxnSp>
        <p:nvCxnSpPr>
          <p:cNvPr id="79" name="Straight Connector 78">
            <a:extLst>
              <a:ext uri="{FF2B5EF4-FFF2-40B4-BE49-F238E27FC236}">
                <a16:creationId xmlns:a16="http://schemas.microsoft.com/office/drawing/2014/main" id="{94D17DC8-9331-814E-93A6-E1AC16839C91}"/>
              </a:ext>
            </a:extLst>
          </p:cNvPr>
          <p:cNvCxnSpPr>
            <a:cxnSpLocks/>
          </p:cNvCxnSpPr>
          <p:nvPr/>
        </p:nvCxnSpPr>
        <p:spPr bwMode="gray">
          <a:xfrm flipH="1">
            <a:off x="1567290" y="5813445"/>
            <a:ext cx="421971" cy="283283"/>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80" name="Straight Connector 79">
            <a:extLst>
              <a:ext uri="{FF2B5EF4-FFF2-40B4-BE49-F238E27FC236}">
                <a16:creationId xmlns:a16="http://schemas.microsoft.com/office/drawing/2014/main" id="{2665E50B-A10F-8144-9EA3-8937F6D973AB}"/>
              </a:ext>
            </a:extLst>
          </p:cNvPr>
          <p:cNvCxnSpPr>
            <a:cxnSpLocks/>
          </p:cNvCxnSpPr>
          <p:nvPr/>
        </p:nvCxnSpPr>
        <p:spPr bwMode="gray">
          <a:xfrm>
            <a:off x="2087893" y="5849764"/>
            <a:ext cx="387" cy="327829"/>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81" name="Straight Connector 80">
            <a:extLst>
              <a:ext uri="{FF2B5EF4-FFF2-40B4-BE49-F238E27FC236}">
                <a16:creationId xmlns:a16="http://schemas.microsoft.com/office/drawing/2014/main" id="{44BA8423-F4ED-3F45-A16C-EBFE5DC97DAE}"/>
              </a:ext>
            </a:extLst>
          </p:cNvPr>
          <p:cNvCxnSpPr>
            <a:cxnSpLocks/>
          </p:cNvCxnSpPr>
          <p:nvPr/>
        </p:nvCxnSpPr>
        <p:spPr bwMode="gray">
          <a:xfrm flipH="1" flipV="1">
            <a:off x="2209671" y="5826466"/>
            <a:ext cx="350368" cy="250847"/>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82" name="Rectangle 81">
            <a:extLst>
              <a:ext uri="{FF2B5EF4-FFF2-40B4-BE49-F238E27FC236}">
                <a16:creationId xmlns:a16="http://schemas.microsoft.com/office/drawing/2014/main" id="{946222A1-576B-044A-9AF7-DFB218ECCD38}"/>
              </a:ext>
            </a:extLst>
          </p:cNvPr>
          <p:cNvSpPr/>
          <p:nvPr/>
        </p:nvSpPr>
        <p:spPr>
          <a:xfrm>
            <a:off x="2404649" y="5604345"/>
            <a:ext cx="968535" cy="461665"/>
          </a:xfrm>
          <a:prstGeom prst="rect">
            <a:avLst/>
          </a:prstGeom>
        </p:spPr>
        <p:txBody>
          <a:bodyPr wrap="none">
            <a:spAutoFit/>
          </a:bodyPr>
          <a:lstStyle/>
          <a:p>
            <a:r>
              <a:rPr lang="en-US" sz="1200" b="1" dirty="0">
                <a:solidFill>
                  <a:schemeClr val="tx2"/>
                </a:solidFill>
                <a:latin typeface="Metropolis" pitchFamily="2" charset="77"/>
              </a:rPr>
              <a:t>Downlinks</a:t>
            </a:r>
          </a:p>
          <a:p>
            <a:r>
              <a:rPr lang="en-US" sz="1200" b="1" dirty="0">
                <a:solidFill>
                  <a:schemeClr val="tx2"/>
                </a:solidFill>
                <a:latin typeface="Metropolis" pitchFamily="2" charset="77"/>
              </a:rPr>
              <a:t>(GENEVE)</a:t>
            </a:r>
            <a:endParaRPr lang="en-GB" sz="1200" dirty="0"/>
          </a:p>
        </p:txBody>
      </p:sp>
      <p:cxnSp>
        <p:nvCxnSpPr>
          <p:cNvPr id="83" name="Straight Connector 82">
            <a:extLst>
              <a:ext uri="{FF2B5EF4-FFF2-40B4-BE49-F238E27FC236}">
                <a16:creationId xmlns:a16="http://schemas.microsoft.com/office/drawing/2014/main" id="{9B71B49F-F6BB-014F-B28D-0663214F731C}"/>
              </a:ext>
            </a:extLst>
          </p:cNvPr>
          <p:cNvCxnSpPr>
            <a:cxnSpLocks/>
          </p:cNvCxnSpPr>
          <p:nvPr/>
        </p:nvCxnSpPr>
        <p:spPr bwMode="gray">
          <a:xfrm flipH="1" flipV="1">
            <a:off x="2080405" y="1357010"/>
            <a:ext cx="968" cy="61789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84" name="Rectangle 83">
            <a:extLst>
              <a:ext uri="{FF2B5EF4-FFF2-40B4-BE49-F238E27FC236}">
                <a16:creationId xmlns:a16="http://schemas.microsoft.com/office/drawing/2014/main" id="{DB5C2EE1-3B07-CD4C-BE0C-E933C89BBB0D}"/>
              </a:ext>
            </a:extLst>
          </p:cNvPr>
          <p:cNvSpPr/>
          <p:nvPr/>
        </p:nvSpPr>
        <p:spPr>
          <a:xfrm>
            <a:off x="533664" y="1512461"/>
            <a:ext cx="1744330" cy="276999"/>
          </a:xfrm>
          <a:prstGeom prst="rect">
            <a:avLst/>
          </a:prstGeom>
        </p:spPr>
        <p:txBody>
          <a:bodyPr wrap="square">
            <a:spAutoFit/>
          </a:bodyPr>
          <a:lstStyle/>
          <a:p>
            <a:r>
              <a:rPr lang="en-US" sz="1200" b="1" dirty="0">
                <a:solidFill>
                  <a:schemeClr val="tx2"/>
                </a:solidFill>
                <a:latin typeface="Metropolis" pitchFamily="2" charset="77"/>
              </a:rPr>
              <a:t>Uplink LS (VLAN)</a:t>
            </a:r>
            <a:endParaRPr lang="en-GB" sz="1200" dirty="0"/>
          </a:p>
        </p:txBody>
      </p:sp>
      <p:grpSp>
        <p:nvGrpSpPr>
          <p:cNvPr id="85" name="Group 84">
            <a:extLst>
              <a:ext uri="{FF2B5EF4-FFF2-40B4-BE49-F238E27FC236}">
                <a16:creationId xmlns:a16="http://schemas.microsoft.com/office/drawing/2014/main" id="{6016ABCE-81BC-374B-8592-5CE1F265D08D}"/>
              </a:ext>
            </a:extLst>
          </p:cNvPr>
          <p:cNvGrpSpPr/>
          <p:nvPr/>
        </p:nvGrpSpPr>
        <p:grpSpPr>
          <a:xfrm>
            <a:off x="1865237" y="926673"/>
            <a:ext cx="430337" cy="430337"/>
            <a:chOff x="7736620" y="7009631"/>
            <a:chExt cx="4501800" cy="4503600"/>
          </a:xfrm>
          <a:solidFill>
            <a:schemeClr val="tx1"/>
          </a:solidFill>
        </p:grpSpPr>
        <p:sp>
          <p:nvSpPr>
            <p:cNvPr id="86" name="Freeform: Shape 1">
              <a:extLst>
                <a:ext uri="{FF2B5EF4-FFF2-40B4-BE49-F238E27FC236}">
                  <a16:creationId xmlns:a16="http://schemas.microsoft.com/office/drawing/2014/main" id="{2332AE94-F97C-2943-AE79-C15D2786E621}"/>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87" name="Freeform: Shape 2">
              <a:extLst>
                <a:ext uri="{FF2B5EF4-FFF2-40B4-BE49-F238E27FC236}">
                  <a16:creationId xmlns:a16="http://schemas.microsoft.com/office/drawing/2014/main" id="{A820EB13-C81E-2647-8675-9ED74081ED6A}"/>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88" name="Freeform: Shape 3">
              <a:extLst>
                <a:ext uri="{FF2B5EF4-FFF2-40B4-BE49-F238E27FC236}">
                  <a16:creationId xmlns:a16="http://schemas.microsoft.com/office/drawing/2014/main" id="{1DD9AB93-42D4-E24C-8974-8CBAF134D871}"/>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89" name="Freeform: Shape 4">
              <a:extLst>
                <a:ext uri="{FF2B5EF4-FFF2-40B4-BE49-F238E27FC236}">
                  <a16:creationId xmlns:a16="http://schemas.microsoft.com/office/drawing/2014/main" id="{EF1E5192-9A61-8342-882B-4A6CDEAC520C}"/>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90" name="Freeform: Shape 5">
              <a:extLst>
                <a:ext uri="{FF2B5EF4-FFF2-40B4-BE49-F238E27FC236}">
                  <a16:creationId xmlns:a16="http://schemas.microsoft.com/office/drawing/2014/main" id="{754E82A7-C3E7-EA49-8605-BD462653F436}"/>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91" name="Rectangle 90">
            <a:extLst>
              <a:ext uri="{FF2B5EF4-FFF2-40B4-BE49-F238E27FC236}">
                <a16:creationId xmlns:a16="http://schemas.microsoft.com/office/drawing/2014/main" id="{A24BBD17-6066-2B42-889E-45062B9C08C1}"/>
              </a:ext>
            </a:extLst>
          </p:cNvPr>
          <p:cNvSpPr/>
          <p:nvPr/>
        </p:nvSpPr>
        <p:spPr>
          <a:xfrm>
            <a:off x="1057357" y="817613"/>
            <a:ext cx="817975" cy="461665"/>
          </a:xfrm>
          <a:prstGeom prst="rect">
            <a:avLst/>
          </a:prstGeom>
        </p:spPr>
        <p:txBody>
          <a:bodyPr wrap="square">
            <a:spAutoFit/>
          </a:bodyPr>
          <a:lstStyle/>
          <a:p>
            <a:r>
              <a:rPr lang="en-US" sz="1200" b="1" dirty="0">
                <a:solidFill>
                  <a:schemeClr val="tx2"/>
                </a:solidFill>
                <a:latin typeface="Metropolis" pitchFamily="2" charset="77"/>
              </a:rPr>
              <a:t>Physical Router</a:t>
            </a:r>
            <a:endParaRPr lang="en-GB" sz="1200" dirty="0"/>
          </a:p>
        </p:txBody>
      </p:sp>
      <p:cxnSp>
        <p:nvCxnSpPr>
          <p:cNvPr id="92" name="Straight Connector 91">
            <a:extLst>
              <a:ext uri="{FF2B5EF4-FFF2-40B4-BE49-F238E27FC236}">
                <a16:creationId xmlns:a16="http://schemas.microsoft.com/office/drawing/2014/main" id="{2FCC437D-5FC0-DD40-BD69-B6715A2AB923}"/>
              </a:ext>
            </a:extLst>
          </p:cNvPr>
          <p:cNvCxnSpPr>
            <a:cxnSpLocks/>
          </p:cNvCxnSpPr>
          <p:nvPr/>
        </p:nvCxnSpPr>
        <p:spPr bwMode="gray">
          <a:xfrm flipH="1" flipV="1">
            <a:off x="2367636" y="3469868"/>
            <a:ext cx="1192722" cy="3704"/>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93" name="Rectangle 92">
            <a:extLst>
              <a:ext uri="{FF2B5EF4-FFF2-40B4-BE49-F238E27FC236}">
                <a16:creationId xmlns:a16="http://schemas.microsoft.com/office/drawing/2014/main" id="{81A82B7F-76D1-CD42-89E5-86F943BD9D20}"/>
              </a:ext>
            </a:extLst>
          </p:cNvPr>
          <p:cNvSpPr/>
          <p:nvPr/>
        </p:nvSpPr>
        <p:spPr>
          <a:xfrm>
            <a:off x="2388346" y="3445095"/>
            <a:ext cx="968535" cy="461665"/>
          </a:xfrm>
          <a:prstGeom prst="rect">
            <a:avLst/>
          </a:prstGeom>
        </p:spPr>
        <p:txBody>
          <a:bodyPr wrap="none">
            <a:spAutoFit/>
          </a:bodyPr>
          <a:lstStyle/>
          <a:p>
            <a:r>
              <a:rPr lang="en-US" sz="1200" b="1" dirty="0">
                <a:solidFill>
                  <a:schemeClr val="tx2"/>
                </a:solidFill>
                <a:latin typeface="Metropolis" pitchFamily="2" charset="77"/>
              </a:rPr>
              <a:t>Downlink</a:t>
            </a:r>
          </a:p>
          <a:p>
            <a:r>
              <a:rPr lang="en-US" sz="1200" b="1" dirty="0">
                <a:solidFill>
                  <a:schemeClr val="tx2"/>
                </a:solidFill>
                <a:latin typeface="Metropolis" pitchFamily="2" charset="77"/>
              </a:rPr>
              <a:t>(GENEVE)</a:t>
            </a:r>
            <a:endParaRPr lang="en-GB" sz="1200" dirty="0"/>
          </a:p>
        </p:txBody>
      </p:sp>
      <p:sp>
        <p:nvSpPr>
          <p:cNvPr id="94" name="Rectangle 93">
            <a:extLst>
              <a:ext uri="{FF2B5EF4-FFF2-40B4-BE49-F238E27FC236}">
                <a16:creationId xmlns:a16="http://schemas.microsoft.com/office/drawing/2014/main" id="{FA854B57-1019-DB4B-9AB5-97A9E033E2A0}"/>
              </a:ext>
            </a:extLst>
          </p:cNvPr>
          <p:cNvSpPr/>
          <p:nvPr/>
        </p:nvSpPr>
        <p:spPr>
          <a:xfrm>
            <a:off x="797174" y="1823269"/>
            <a:ext cx="1417653" cy="261610"/>
          </a:xfrm>
          <a:prstGeom prst="rect">
            <a:avLst/>
          </a:prstGeom>
        </p:spPr>
        <p:txBody>
          <a:bodyPr wrap="square">
            <a:spAutoFit/>
          </a:bodyPr>
          <a:lstStyle/>
          <a:p>
            <a:r>
              <a:rPr lang="en-US" sz="1100" b="1" dirty="0">
                <a:solidFill>
                  <a:schemeClr val="tx2"/>
                </a:solidFill>
                <a:latin typeface="Metropolis" pitchFamily="2" charset="77"/>
              </a:rPr>
              <a:t>10.190.4.101 /24</a:t>
            </a:r>
            <a:endParaRPr lang="en-GB" sz="1100" dirty="0"/>
          </a:p>
        </p:txBody>
      </p:sp>
      <p:sp>
        <p:nvSpPr>
          <p:cNvPr id="95" name="Rectangle 94">
            <a:extLst>
              <a:ext uri="{FF2B5EF4-FFF2-40B4-BE49-F238E27FC236}">
                <a16:creationId xmlns:a16="http://schemas.microsoft.com/office/drawing/2014/main" id="{82F46852-CC8E-0148-ACCA-83932A1B33A0}"/>
              </a:ext>
            </a:extLst>
          </p:cNvPr>
          <p:cNvSpPr/>
          <p:nvPr/>
        </p:nvSpPr>
        <p:spPr>
          <a:xfrm>
            <a:off x="957014" y="1255809"/>
            <a:ext cx="1417653" cy="261610"/>
          </a:xfrm>
          <a:prstGeom prst="rect">
            <a:avLst/>
          </a:prstGeom>
        </p:spPr>
        <p:txBody>
          <a:bodyPr wrap="square">
            <a:spAutoFit/>
          </a:bodyPr>
          <a:lstStyle/>
          <a:p>
            <a:r>
              <a:rPr lang="en-US" sz="1100" b="1" dirty="0">
                <a:solidFill>
                  <a:schemeClr val="tx2"/>
                </a:solidFill>
                <a:latin typeface="Metropolis" pitchFamily="2" charset="77"/>
              </a:rPr>
              <a:t>10.190.4.1 /24</a:t>
            </a:r>
            <a:endParaRPr lang="en-GB" sz="1100" dirty="0"/>
          </a:p>
        </p:txBody>
      </p:sp>
      <p:sp>
        <p:nvSpPr>
          <p:cNvPr id="96" name="Rectangle 95">
            <a:extLst>
              <a:ext uri="{FF2B5EF4-FFF2-40B4-BE49-F238E27FC236}">
                <a16:creationId xmlns:a16="http://schemas.microsoft.com/office/drawing/2014/main" id="{CA8AE9B3-4B9F-F349-9F17-21DA1C3E9F25}"/>
              </a:ext>
            </a:extLst>
          </p:cNvPr>
          <p:cNvSpPr/>
          <p:nvPr/>
        </p:nvSpPr>
        <p:spPr>
          <a:xfrm>
            <a:off x="848247" y="3653792"/>
            <a:ext cx="1417653" cy="261610"/>
          </a:xfrm>
          <a:prstGeom prst="rect">
            <a:avLst/>
          </a:prstGeom>
        </p:spPr>
        <p:txBody>
          <a:bodyPr wrap="square">
            <a:spAutoFit/>
          </a:bodyPr>
          <a:lstStyle/>
          <a:p>
            <a:r>
              <a:rPr lang="en-US" sz="1100" b="1" dirty="0">
                <a:solidFill>
                  <a:schemeClr val="tx2"/>
                </a:solidFill>
                <a:latin typeface="Metropolis" pitchFamily="2" charset="77"/>
              </a:rPr>
              <a:t>100.64.112.0 /31</a:t>
            </a:r>
            <a:endParaRPr lang="en-GB" sz="1100" dirty="0"/>
          </a:p>
        </p:txBody>
      </p:sp>
      <p:sp>
        <p:nvSpPr>
          <p:cNvPr id="97" name="Rectangle 96">
            <a:extLst>
              <a:ext uri="{FF2B5EF4-FFF2-40B4-BE49-F238E27FC236}">
                <a16:creationId xmlns:a16="http://schemas.microsoft.com/office/drawing/2014/main" id="{0467565F-BF13-6B41-A5B0-C968722108BE}"/>
              </a:ext>
            </a:extLst>
          </p:cNvPr>
          <p:cNvSpPr/>
          <p:nvPr/>
        </p:nvSpPr>
        <p:spPr>
          <a:xfrm>
            <a:off x="885518" y="4070055"/>
            <a:ext cx="1417653" cy="261610"/>
          </a:xfrm>
          <a:prstGeom prst="rect">
            <a:avLst/>
          </a:prstGeom>
        </p:spPr>
        <p:txBody>
          <a:bodyPr wrap="square">
            <a:spAutoFit/>
          </a:bodyPr>
          <a:lstStyle/>
          <a:p>
            <a:r>
              <a:rPr lang="en-US" sz="1100" b="1" dirty="0">
                <a:solidFill>
                  <a:schemeClr val="tx2"/>
                </a:solidFill>
                <a:latin typeface="Metropolis" pitchFamily="2" charset="77"/>
              </a:rPr>
              <a:t>100.64.112.1 /31</a:t>
            </a:r>
            <a:endParaRPr lang="en-GB" sz="1100" dirty="0"/>
          </a:p>
        </p:txBody>
      </p:sp>
      <p:sp>
        <p:nvSpPr>
          <p:cNvPr id="98" name="Rectangle 97">
            <a:extLst>
              <a:ext uri="{FF2B5EF4-FFF2-40B4-BE49-F238E27FC236}">
                <a16:creationId xmlns:a16="http://schemas.microsoft.com/office/drawing/2014/main" id="{29C03262-DB83-D64F-968B-A07105BD714D}"/>
              </a:ext>
            </a:extLst>
          </p:cNvPr>
          <p:cNvSpPr/>
          <p:nvPr/>
        </p:nvSpPr>
        <p:spPr>
          <a:xfrm>
            <a:off x="691475" y="6058182"/>
            <a:ext cx="1008336" cy="261610"/>
          </a:xfrm>
          <a:prstGeom prst="rect">
            <a:avLst/>
          </a:prstGeom>
        </p:spPr>
        <p:txBody>
          <a:bodyPr wrap="square">
            <a:spAutoFit/>
          </a:bodyPr>
          <a:lstStyle/>
          <a:p>
            <a:r>
              <a:rPr lang="en-US" sz="1100" b="1" dirty="0">
                <a:solidFill>
                  <a:schemeClr val="tx2"/>
                </a:solidFill>
                <a:latin typeface="Metropolis" pitchFamily="2" charset="77"/>
              </a:rPr>
              <a:t>10.0.1.1 /24</a:t>
            </a:r>
            <a:endParaRPr lang="en-GB" sz="1100" dirty="0"/>
          </a:p>
        </p:txBody>
      </p:sp>
      <p:sp>
        <p:nvSpPr>
          <p:cNvPr id="99" name="Rectangle 98">
            <a:extLst>
              <a:ext uri="{FF2B5EF4-FFF2-40B4-BE49-F238E27FC236}">
                <a16:creationId xmlns:a16="http://schemas.microsoft.com/office/drawing/2014/main" id="{60FE87E2-7B27-6040-AA7E-E39AFBAD4943}"/>
              </a:ext>
            </a:extLst>
          </p:cNvPr>
          <p:cNvSpPr/>
          <p:nvPr/>
        </p:nvSpPr>
        <p:spPr>
          <a:xfrm>
            <a:off x="1583725" y="6198073"/>
            <a:ext cx="1008336" cy="261610"/>
          </a:xfrm>
          <a:prstGeom prst="rect">
            <a:avLst/>
          </a:prstGeom>
        </p:spPr>
        <p:txBody>
          <a:bodyPr wrap="square">
            <a:spAutoFit/>
          </a:bodyPr>
          <a:lstStyle/>
          <a:p>
            <a:r>
              <a:rPr lang="en-US" sz="1100" b="1" dirty="0">
                <a:solidFill>
                  <a:schemeClr val="tx2"/>
                </a:solidFill>
                <a:latin typeface="Metropolis" pitchFamily="2" charset="77"/>
              </a:rPr>
              <a:t>10.0.2.1 /24</a:t>
            </a:r>
            <a:endParaRPr lang="en-GB" sz="1100" dirty="0"/>
          </a:p>
        </p:txBody>
      </p:sp>
      <p:sp>
        <p:nvSpPr>
          <p:cNvPr id="100" name="Rectangle 99">
            <a:extLst>
              <a:ext uri="{FF2B5EF4-FFF2-40B4-BE49-F238E27FC236}">
                <a16:creationId xmlns:a16="http://schemas.microsoft.com/office/drawing/2014/main" id="{702E4877-665D-D84F-B0D4-CD5117DE178F}"/>
              </a:ext>
            </a:extLst>
          </p:cNvPr>
          <p:cNvSpPr/>
          <p:nvPr/>
        </p:nvSpPr>
        <p:spPr>
          <a:xfrm>
            <a:off x="2438648" y="6091213"/>
            <a:ext cx="1008336" cy="261610"/>
          </a:xfrm>
          <a:prstGeom prst="rect">
            <a:avLst/>
          </a:prstGeom>
        </p:spPr>
        <p:txBody>
          <a:bodyPr wrap="square">
            <a:spAutoFit/>
          </a:bodyPr>
          <a:lstStyle/>
          <a:p>
            <a:r>
              <a:rPr lang="en-US" sz="1100" b="1" dirty="0">
                <a:solidFill>
                  <a:schemeClr val="tx2"/>
                </a:solidFill>
                <a:latin typeface="Metropolis" pitchFamily="2" charset="77"/>
              </a:rPr>
              <a:t>10.0.3.1 /24</a:t>
            </a:r>
            <a:endParaRPr lang="en-GB" sz="1100" dirty="0"/>
          </a:p>
        </p:txBody>
      </p:sp>
      <p:sp>
        <p:nvSpPr>
          <p:cNvPr id="101" name="Rectangle 100">
            <a:extLst>
              <a:ext uri="{FF2B5EF4-FFF2-40B4-BE49-F238E27FC236}">
                <a16:creationId xmlns:a16="http://schemas.microsoft.com/office/drawing/2014/main" id="{7FC57166-E804-734B-9755-D43443D07C6E}"/>
              </a:ext>
            </a:extLst>
          </p:cNvPr>
          <p:cNvSpPr/>
          <p:nvPr/>
        </p:nvSpPr>
        <p:spPr>
          <a:xfrm>
            <a:off x="2324684" y="3222271"/>
            <a:ext cx="1235674" cy="261610"/>
          </a:xfrm>
          <a:prstGeom prst="rect">
            <a:avLst/>
          </a:prstGeom>
        </p:spPr>
        <p:txBody>
          <a:bodyPr wrap="square">
            <a:spAutoFit/>
          </a:bodyPr>
          <a:lstStyle/>
          <a:p>
            <a:r>
              <a:rPr lang="en-US" sz="1100" b="1" dirty="0">
                <a:solidFill>
                  <a:schemeClr val="tx2"/>
                </a:solidFill>
                <a:latin typeface="Metropolis" pitchFamily="2" charset="77"/>
              </a:rPr>
              <a:t>172.16.10.1 /24</a:t>
            </a:r>
            <a:endParaRPr lang="en-GB" sz="1100" dirty="0"/>
          </a:p>
        </p:txBody>
      </p:sp>
      <p:sp>
        <p:nvSpPr>
          <p:cNvPr id="102" name="Freeform 101">
            <a:extLst>
              <a:ext uri="{FF2B5EF4-FFF2-40B4-BE49-F238E27FC236}">
                <a16:creationId xmlns:a16="http://schemas.microsoft.com/office/drawing/2014/main" id="{32B89848-8934-D44B-93E9-ABD45BBDE549}"/>
              </a:ext>
            </a:extLst>
          </p:cNvPr>
          <p:cNvSpPr/>
          <p:nvPr/>
        </p:nvSpPr>
        <p:spPr>
          <a:xfrm flipH="1">
            <a:off x="2353384" y="1340257"/>
            <a:ext cx="65943" cy="555942"/>
          </a:xfrm>
          <a:custGeom>
            <a:avLst/>
            <a:gdLst>
              <a:gd name="connsiteX0" fmla="*/ 2587 w 2587"/>
              <a:gd name="connsiteY0" fmla="*/ 726141 h 726141"/>
              <a:gd name="connsiteX1" fmla="*/ 2587 w 2587"/>
              <a:gd name="connsiteY1" fmla="*/ 0 h 726141"/>
            </a:gdLst>
            <a:ahLst/>
            <a:cxnLst>
              <a:cxn ang="0">
                <a:pos x="connsiteX0" y="connsiteY0"/>
              </a:cxn>
              <a:cxn ang="0">
                <a:pos x="connsiteX1" y="connsiteY1"/>
              </a:cxn>
            </a:cxnLst>
            <a:rect l="l" t="t" r="r" b="b"/>
            <a:pathLst>
              <a:path w="2587" h="726141">
                <a:moveTo>
                  <a:pt x="2587" y="726141"/>
                </a:moveTo>
                <a:cubicBezTo>
                  <a:pt x="346" y="425823"/>
                  <a:pt x="-1895" y="125506"/>
                  <a:pt x="2587" y="0"/>
                </a:cubicBezTo>
              </a:path>
            </a:pathLst>
          </a:custGeom>
          <a:noFill/>
          <a:ln w="38100">
            <a:solidFill>
              <a:srgbClr val="820024"/>
            </a:solidFill>
            <a:headEnd type="stealth" w="lg" len="lg"/>
            <a:tailEnd type="stealth"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03" name="Rectangle 102">
            <a:extLst>
              <a:ext uri="{FF2B5EF4-FFF2-40B4-BE49-F238E27FC236}">
                <a16:creationId xmlns:a16="http://schemas.microsoft.com/office/drawing/2014/main" id="{81CA8978-E928-B24F-B153-AFB3B4D44492}"/>
              </a:ext>
            </a:extLst>
          </p:cNvPr>
          <p:cNvSpPr/>
          <p:nvPr/>
        </p:nvSpPr>
        <p:spPr>
          <a:xfrm>
            <a:off x="2555027" y="1440218"/>
            <a:ext cx="861706" cy="307777"/>
          </a:xfrm>
          <a:prstGeom prst="rect">
            <a:avLst/>
          </a:prstGeom>
        </p:spPr>
        <p:txBody>
          <a:bodyPr wrap="square">
            <a:spAutoFit/>
          </a:bodyPr>
          <a:lstStyle/>
          <a:p>
            <a:r>
              <a:rPr lang="en-US" sz="1400" b="1" dirty="0" err="1">
                <a:solidFill>
                  <a:schemeClr val="tx2"/>
                </a:solidFill>
                <a:latin typeface="Metropolis" pitchFamily="2" charset="77"/>
              </a:rPr>
              <a:t>eBGP</a:t>
            </a:r>
            <a:endParaRPr lang="en-GB" sz="1400" dirty="0"/>
          </a:p>
        </p:txBody>
      </p:sp>
      <p:grpSp>
        <p:nvGrpSpPr>
          <p:cNvPr id="104" name="Group 103">
            <a:extLst>
              <a:ext uri="{FF2B5EF4-FFF2-40B4-BE49-F238E27FC236}">
                <a16:creationId xmlns:a16="http://schemas.microsoft.com/office/drawing/2014/main" id="{7FF5178E-844B-1049-92AD-1A291A47027A}"/>
              </a:ext>
            </a:extLst>
          </p:cNvPr>
          <p:cNvGrpSpPr/>
          <p:nvPr/>
        </p:nvGrpSpPr>
        <p:grpSpPr>
          <a:xfrm>
            <a:off x="1829581" y="3203572"/>
            <a:ext cx="540000" cy="540000"/>
            <a:chOff x="7736620" y="7009631"/>
            <a:chExt cx="4501800" cy="4503600"/>
          </a:xfrm>
          <a:solidFill>
            <a:schemeClr val="accent6"/>
          </a:solidFill>
        </p:grpSpPr>
        <p:sp>
          <p:nvSpPr>
            <p:cNvPr id="105" name="Freeform: Shape 1">
              <a:extLst>
                <a:ext uri="{FF2B5EF4-FFF2-40B4-BE49-F238E27FC236}">
                  <a16:creationId xmlns:a16="http://schemas.microsoft.com/office/drawing/2014/main" id="{7665B3F5-E03E-FA42-97A2-EE09AD4D8DB5}"/>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6" name="Freeform: Shape 2">
              <a:extLst>
                <a:ext uri="{FF2B5EF4-FFF2-40B4-BE49-F238E27FC236}">
                  <a16:creationId xmlns:a16="http://schemas.microsoft.com/office/drawing/2014/main" id="{AC8B423E-1618-5442-9142-864B4AD0A166}"/>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7" name="Freeform: Shape 3">
              <a:extLst>
                <a:ext uri="{FF2B5EF4-FFF2-40B4-BE49-F238E27FC236}">
                  <a16:creationId xmlns:a16="http://schemas.microsoft.com/office/drawing/2014/main" id="{71096F66-674D-0F4D-8C88-5A058BF12B5B}"/>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8" name="Freeform: Shape 4">
              <a:extLst>
                <a:ext uri="{FF2B5EF4-FFF2-40B4-BE49-F238E27FC236}">
                  <a16:creationId xmlns:a16="http://schemas.microsoft.com/office/drawing/2014/main" id="{81047465-EAD0-844E-8768-1F23CEEFC202}"/>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9" name="Freeform: Shape 5">
              <a:extLst>
                <a:ext uri="{FF2B5EF4-FFF2-40B4-BE49-F238E27FC236}">
                  <a16:creationId xmlns:a16="http://schemas.microsoft.com/office/drawing/2014/main" id="{16BE4281-BF01-4A4F-BC12-E5B1CE844724}"/>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cxnSp>
        <p:nvCxnSpPr>
          <p:cNvPr id="110" name="Straight Connector 109">
            <a:extLst>
              <a:ext uri="{FF2B5EF4-FFF2-40B4-BE49-F238E27FC236}">
                <a16:creationId xmlns:a16="http://schemas.microsoft.com/office/drawing/2014/main" id="{D47AF5A2-6EEB-2A47-9A58-AE5A35EAFA33}"/>
              </a:ext>
            </a:extLst>
          </p:cNvPr>
          <p:cNvCxnSpPr>
            <a:cxnSpLocks/>
            <a:stCxn id="105" idx="0"/>
            <a:endCxn id="55" idx="2"/>
          </p:cNvCxnSpPr>
          <p:nvPr/>
        </p:nvCxnSpPr>
        <p:spPr bwMode="gray">
          <a:xfrm flipV="1">
            <a:off x="2099581" y="2514900"/>
            <a:ext cx="4943" cy="688672"/>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111" name="Group 110">
            <a:extLst>
              <a:ext uri="{FF2B5EF4-FFF2-40B4-BE49-F238E27FC236}">
                <a16:creationId xmlns:a16="http://schemas.microsoft.com/office/drawing/2014/main" id="{E942A3F7-CBB4-6742-BBBE-3938E062F917}"/>
              </a:ext>
            </a:extLst>
          </p:cNvPr>
          <p:cNvGrpSpPr/>
          <p:nvPr/>
        </p:nvGrpSpPr>
        <p:grpSpPr>
          <a:xfrm>
            <a:off x="1828621" y="4250158"/>
            <a:ext cx="540000" cy="540000"/>
            <a:chOff x="7736620" y="7009631"/>
            <a:chExt cx="4501800" cy="4503600"/>
          </a:xfrm>
          <a:solidFill>
            <a:schemeClr val="accent4"/>
          </a:solidFill>
        </p:grpSpPr>
        <p:sp>
          <p:nvSpPr>
            <p:cNvPr id="112" name="Freeform: Shape 1">
              <a:extLst>
                <a:ext uri="{FF2B5EF4-FFF2-40B4-BE49-F238E27FC236}">
                  <a16:creationId xmlns:a16="http://schemas.microsoft.com/office/drawing/2014/main" id="{821016B7-ECE0-0D45-A7A7-0DBFF8F8B86F}"/>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13" name="Freeform: Shape 2">
              <a:extLst>
                <a:ext uri="{FF2B5EF4-FFF2-40B4-BE49-F238E27FC236}">
                  <a16:creationId xmlns:a16="http://schemas.microsoft.com/office/drawing/2014/main" id="{0D804EBE-475F-7842-A8B8-1166D82624A7}"/>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14" name="Freeform: Shape 3">
              <a:extLst>
                <a:ext uri="{FF2B5EF4-FFF2-40B4-BE49-F238E27FC236}">
                  <a16:creationId xmlns:a16="http://schemas.microsoft.com/office/drawing/2014/main" id="{E1526FB7-A087-DA4C-9289-13DA59F2803F}"/>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15" name="Freeform: Shape 4">
              <a:extLst>
                <a:ext uri="{FF2B5EF4-FFF2-40B4-BE49-F238E27FC236}">
                  <a16:creationId xmlns:a16="http://schemas.microsoft.com/office/drawing/2014/main" id="{880348E3-59B8-DA4C-83DE-92E6F6EBF66A}"/>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16" name="Freeform: Shape 5">
              <a:extLst>
                <a:ext uri="{FF2B5EF4-FFF2-40B4-BE49-F238E27FC236}">
                  <a16:creationId xmlns:a16="http://schemas.microsoft.com/office/drawing/2014/main" id="{7688E9CF-6D44-FB41-9546-9FAB80D6FD8A}"/>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cxnSp>
        <p:nvCxnSpPr>
          <p:cNvPr id="117" name="Straight Connector 116">
            <a:extLst>
              <a:ext uri="{FF2B5EF4-FFF2-40B4-BE49-F238E27FC236}">
                <a16:creationId xmlns:a16="http://schemas.microsoft.com/office/drawing/2014/main" id="{7BBE82E9-B99A-D94F-B8DF-0F0048E483CA}"/>
              </a:ext>
            </a:extLst>
          </p:cNvPr>
          <p:cNvCxnSpPr>
            <a:cxnSpLocks/>
            <a:stCxn id="70" idx="0"/>
            <a:endCxn id="112" idx="2"/>
          </p:cNvCxnSpPr>
          <p:nvPr/>
        </p:nvCxnSpPr>
        <p:spPr bwMode="gray">
          <a:xfrm flipV="1">
            <a:off x="2097491" y="4790158"/>
            <a:ext cx="1130" cy="489256"/>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18" name="Rectangle 117">
            <a:extLst>
              <a:ext uri="{FF2B5EF4-FFF2-40B4-BE49-F238E27FC236}">
                <a16:creationId xmlns:a16="http://schemas.microsoft.com/office/drawing/2014/main" id="{A02058CE-77DA-B146-810B-9518C7F63BCC}"/>
              </a:ext>
            </a:extLst>
          </p:cNvPr>
          <p:cNvSpPr/>
          <p:nvPr/>
        </p:nvSpPr>
        <p:spPr>
          <a:xfrm>
            <a:off x="1059579" y="3313961"/>
            <a:ext cx="861706" cy="338554"/>
          </a:xfrm>
          <a:prstGeom prst="rect">
            <a:avLst/>
          </a:prstGeom>
        </p:spPr>
        <p:txBody>
          <a:bodyPr wrap="square">
            <a:spAutoFit/>
          </a:bodyPr>
          <a:lstStyle/>
          <a:p>
            <a:r>
              <a:rPr lang="en-US" sz="1600" b="1" dirty="0">
                <a:solidFill>
                  <a:schemeClr val="tx2"/>
                </a:solidFill>
                <a:latin typeface="Metropolis" pitchFamily="2" charset="77"/>
              </a:rPr>
              <a:t>T0 DR</a:t>
            </a:r>
            <a:endParaRPr lang="en-GB" sz="1600" dirty="0"/>
          </a:p>
        </p:txBody>
      </p:sp>
      <p:sp>
        <p:nvSpPr>
          <p:cNvPr id="119" name="Rectangle 118">
            <a:extLst>
              <a:ext uri="{FF2B5EF4-FFF2-40B4-BE49-F238E27FC236}">
                <a16:creationId xmlns:a16="http://schemas.microsoft.com/office/drawing/2014/main" id="{81CE0173-4002-9547-9086-F36D6643754D}"/>
              </a:ext>
            </a:extLst>
          </p:cNvPr>
          <p:cNvSpPr/>
          <p:nvPr/>
        </p:nvSpPr>
        <p:spPr>
          <a:xfrm>
            <a:off x="147622" y="2659266"/>
            <a:ext cx="3321529" cy="276999"/>
          </a:xfrm>
          <a:prstGeom prst="rect">
            <a:avLst/>
          </a:prstGeom>
        </p:spPr>
        <p:txBody>
          <a:bodyPr wrap="square">
            <a:spAutoFit/>
          </a:bodyPr>
          <a:lstStyle/>
          <a:p>
            <a:r>
              <a:rPr lang="en-US" sz="1200" b="1" dirty="0">
                <a:solidFill>
                  <a:schemeClr val="tx2"/>
                </a:solidFill>
                <a:latin typeface="Metropolis" pitchFamily="2" charset="77"/>
              </a:rPr>
              <a:t>Intra Transit Tier Link LS (GENEVE)</a:t>
            </a:r>
            <a:endParaRPr lang="en-GB" sz="1200" dirty="0"/>
          </a:p>
        </p:txBody>
      </p:sp>
      <p:sp>
        <p:nvSpPr>
          <p:cNvPr id="120" name="Rectangle 119">
            <a:extLst>
              <a:ext uri="{FF2B5EF4-FFF2-40B4-BE49-F238E27FC236}">
                <a16:creationId xmlns:a16="http://schemas.microsoft.com/office/drawing/2014/main" id="{E30326F6-5E3F-F643-9673-3FA6B5C5B898}"/>
              </a:ext>
            </a:extLst>
          </p:cNvPr>
          <p:cNvSpPr/>
          <p:nvPr/>
        </p:nvSpPr>
        <p:spPr>
          <a:xfrm>
            <a:off x="826243" y="2450525"/>
            <a:ext cx="1417653" cy="261610"/>
          </a:xfrm>
          <a:prstGeom prst="rect">
            <a:avLst/>
          </a:prstGeom>
        </p:spPr>
        <p:txBody>
          <a:bodyPr wrap="square">
            <a:spAutoFit/>
          </a:bodyPr>
          <a:lstStyle/>
          <a:p>
            <a:r>
              <a:rPr lang="en-US" sz="1100" b="1" dirty="0">
                <a:solidFill>
                  <a:schemeClr val="tx2"/>
                </a:solidFill>
                <a:latin typeface="Metropolis" pitchFamily="2" charset="77"/>
              </a:rPr>
              <a:t>169.254.0.2 /28</a:t>
            </a:r>
            <a:endParaRPr lang="en-GB" sz="1100" dirty="0"/>
          </a:p>
        </p:txBody>
      </p:sp>
      <p:sp>
        <p:nvSpPr>
          <p:cNvPr id="121" name="Rectangle 120">
            <a:extLst>
              <a:ext uri="{FF2B5EF4-FFF2-40B4-BE49-F238E27FC236}">
                <a16:creationId xmlns:a16="http://schemas.microsoft.com/office/drawing/2014/main" id="{696E480E-3E31-9349-B18C-D1F73C8F858C}"/>
              </a:ext>
            </a:extLst>
          </p:cNvPr>
          <p:cNvSpPr/>
          <p:nvPr/>
        </p:nvSpPr>
        <p:spPr>
          <a:xfrm>
            <a:off x="803748" y="3054367"/>
            <a:ext cx="1417653" cy="261610"/>
          </a:xfrm>
          <a:prstGeom prst="rect">
            <a:avLst/>
          </a:prstGeom>
        </p:spPr>
        <p:txBody>
          <a:bodyPr wrap="square">
            <a:spAutoFit/>
          </a:bodyPr>
          <a:lstStyle/>
          <a:p>
            <a:r>
              <a:rPr lang="en-US" sz="1100" b="1" dirty="0">
                <a:solidFill>
                  <a:schemeClr val="tx2"/>
                </a:solidFill>
                <a:latin typeface="Metropolis" pitchFamily="2" charset="77"/>
              </a:rPr>
              <a:t>169.254.0.1 /28</a:t>
            </a:r>
            <a:endParaRPr lang="en-GB" sz="1100" dirty="0"/>
          </a:p>
        </p:txBody>
      </p:sp>
      <p:sp>
        <p:nvSpPr>
          <p:cNvPr id="122" name="Rectangle 121">
            <a:extLst>
              <a:ext uri="{FF2B5EF4-FFF2-40B4-BE49-F238E27FC236}">
                <a16:creationId xmlns:a16="http://schemas.microsoft.com/office/drawing/2014/main" id="{010D11AB-67ED-0B43-9EF8-627DE0A46628}"/>
              </a:ext>
            </a:extLst>
          </p:cNvPr>
          <p:cNvSpPr/>
          <p:nvPr/>
        </p:nvSpPr>
        <p:spPr>
          <a:xfrm>
            <a:off x="138896" y="4894800"/>
            <a:ext cx="2974461" cy="276999"/>
          </a:xfrm>
          <a:prstGeom prst="rect">
            <a:avLst/>
          </a:prstGeom>
        </p:spPr>
        <p:txBody>
          <a:bodyPr wrap="square">
            <a:spAutoFit/>
          </a:bodyPr>
          <a:lstStyle/>
          <a:p>
            <a:r>
              <a:rPr lang="en-US" sz="1200" b="1" dirty="0">
                <a:solidFill>
                  <a:schemeClr val="tx2"/>
                </a:solidFill>
                <a:latin typeface="Metropolis" pitchFamily="2" charset="77"/>
              </a:rPr>
              <a:t>Intra Transit Tier Link LS (GENEVE)</a:t>
            </a:r>
            <a:endParaRPr lang="en-GB" sz="1200" dirty="0"/>
          </a:p>
        </p:txBody>
      </p:sp>
      <p:sp>
        <p:nvSpPr>
          <p:cNvPr id="123" name="Rectangle 122">
            <a:extLst>
              <a:ext uri="{FF2B5EF4-FFF2-40B4-BE49-F238E27FC236}">
                <a16:creationId xmlns:a16="http://schemas.microsoft.com/office/drawing/2014/main" id="{DEC60809-6087-E249-A0B2-28BFEA8E81B0}"/>
              </a:ext>
            </a:extLst>
          </p:cNvPr>
          <p:cNvSpPr/>
          <p:nvPr/>
        </p:nvSpPr>
        <p:spPr>
          <a:xfrm>
            <a:off x="914256" y="4743857"/>
            <a:ext cx="1417653" cy="261610"/>
          </a:xfrm>
          <a:prstGeom prst="rect">
            <a:avLst/>
          </a:prstGeom>
        </p:spPr>
        <p:txBody>
          <a:bodyPr wrap="square">
            <a:spAutoFit/>
          </a:bodyPr>
          <a:lstStyle/>
          <a:p>
            <a:r>
              <a:rPr lang="en-US" sz="1100" b="1" dirty="0">
                <a:solidFill>
                  <a:schemeClr val="tx2"/>
                </a:solidFill>
                <a:latin typeface="Metropolis" pitchFamily="2" charset="77"/>
              </a:rPr>
              <a:t>169.254.0.2 /28</a:t>
            </a:r>
            <a:endParaRPr lang="en-GB" sz="1100" dirty="0"/>
          </a:p>
        </p:txBody>
      </p:sp>
      <p:sp>
        <p:nvSpPr>
          <p:cNvPr id="124" name="Rectangle 123">
            <a:extLst>
              <a:ext uri="{FF2B5EF4-FFF2-40B4-BE49-F238E27FC236}">
                <a16:creationId xmlns:a16="http://schemas.microsoft.com/office/drawing/2014/main" id="{32826B0D-0414-E043-BF4B-9622654E4A88}"/>
              </a:ext>
            </a:extLst>
          </p:cNvPr>
          <p:cNvSpPr/>
          <p:nvPr/>
        </p:nvSpPr>
        <p:spPr>
          <a:xfrm>
            <a:off x="907031" y="5092735"/>
            <a:ext cx="1417653" cy="261610"/>
          </a:xfrm>
          <a:prstGeom prst="rect">
            <a:avLst/>
          </a:prstGeom>
        </p:spPr>
        <p:txBody>
          <a:bodyPr wrap="square">
            <a:spAutoFit/>
          </a:bodyPr>
          <a:lstStyle/>
          <a:p>
            <a:r>
              <a:rPr lang="en-US" sz="1100" b="1" dirty="0">
                <a:solidFill>
                  <a:schemeClr val="tx2"/>
                </a:solidFill>
                <a:latin typeface="Metropolis" pitchFamily="2" charset="77"/>
              </a:rPr>
              <a:t>169.254.0.1 /28</a:t>
            </a:r>
            <a:endParaRPr lang="en-GB" sz="1100" dirty="0"/>
          </a:p>
        </p:txBody>
      </p:sp>
      <p:pic>
        <p:nvPicPr>
          <p:cNvPr id="2" name="Picture 1">
            <a:extLst>
              <a:ext uri="{FF2B5EF4-FFF2-40B4-BE49-F238E27FC236}">
                <a16:creationId xmlns:a16="http://schemas.microsoft.com/office/drawing/2014/main" id="{032B33D7-D7FD-AB41-AB38-E91BCA2322DA}"/>
              </a:ext>
            </a:extLst>
          </p:cNvPr>
          <p:cNvPicPr>
            <a:picLocks noChangeAspect="1"/>
          </p:cNvPicPr>
          <p:nvPr/>
        </p:nvPicPr>
        <p:blipFill>
          <a:blip r:embed="rId2"/>
          <a:stretch>
            <a:fillRect/>
          </a:stretch>
        </p:blipFill>
        <p:spPr>
          <a:xfrm>
            <a:off x="4473635" y="1098258"/>
            <a:ext cx="7051324" cy="4776338"/>
          </a:xfrm>
          <a:prstGeom prst="rect">
            <a:avLst/>
          </a:prstGeom>
        </p:spPr>
      </p:pic>
      <p:sp>
        <p:nvSpPr>
          <p:cNvPr id="125" name="Rectangle 124">
            <a:extLst>
              <a:ext uri="{FF2B5EF4-FFF2-40B4-BE49-F238E27FC236}">
                <a16:creationId xmlns:a16="http://schemas.microsoft.com/office/drawing/2014/main" id="{D0A58B7A-9D47-0E49-9502-0C8949173DB4}"/>
              </a:ext>
            </a:extLst>
          </p:cNvPr>
          <p:cNvSpPr/>
          <p:nvPr/>
        </p:nvSpPr>
        <p:spPr>
          <a:xfrm>
            <a:off x="4537383" y="671436"/>
            <a:ext cx="5739653" cy="400110"/>
          </a:xfrm>
          <a:prstGeom prst="rect">
            <a:avLst/>
          </a:prstGeom>
        </p:spPr>
        <p:txBody>
          <a:bodyPr wrap="square">
            <a:spAutoFit/>
          </a:bodyPr>
          <a:lstStyle/>
          <a:p>
            <a:r>
              <a:rPr lang="en-US" sz="2000" b="1" dirty="0">
                <a:solidFill>
                  <a:schemeClr val="tx2"/>
                </a:solidFill>
                <a:latin typeface="Metropolis" pitchFamily="2" charset="77"/>
              </a:rPr>
              <a:t>Tier 0 Route Redistribution Configuration</a:t>
            </a:r>
            <a:endParaRPr lang="en-GB" sz="2000" dirty="0"/>
          </a:p>
        </p:txBody>
      </p:sp>
      <p:sp>
        <p:nvSpPr>
          <p:cNvPr id="130" name="Rectangle 129">
            <a:extLst>
              <a:ext uri="{FF2B5EF4-FFF2-40B4-BE49-F238E27FC236}">
                <a16:creationId xmlns:a16="http://schemas.microsoft.com/office/drawing/2014/main" id="{86E51700-425F-8B40-AF59-CB2ADFE8A8D6}"/>
              </a:ext>
            </a:extLst>
          </p:cNvPr>
          <p:cNvSpPr/>
          <p:nvPr/>
        </p:nvSpPr>
        <p:spPr>
          <a:xfrm>
            <a:off x="8916305" y="3784597"/>
            <a:ext cx="1774697" cy="250882"/>
          </a:xfrm>
          <a:prstGeom prst="rect">
            <a:avLst/>
          </a:prstGeom>
          <a:noFill/>
          <a:ln w="19050">
            <a:solidFill>
              <a:srgbClr val="0070C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sp>
        <p:nvSpPr>
          <p:cNvPr id="68" name="Rectangle 67">
            <a:extLst>
              <a:ext uri="{FF2B5EF4-FFF2-40B4-BE49-F238E27FC236}">
                <a16:creationId xmlns:a16="http://schemas.microsoft.com/office/drawing/2014/main" id="{4A1A9144-31A0-AA4F-BE3C-0DDF973E601A}"/>
              </a:ext>
            </a:extLst>
          </p:cNvPr>
          <p:cNvSpPr/>
          <p:nvPr/>
        </p:nvSpPr>
        <p:spPr>
          <a:xfrm>
            <a:off x="1095530" y="4365618"/>
            <a:ext cx="861706" cy="338554"/>
          </a:xfrm>
          <a:prstGeom prst="rect">
            <a:avLst/>
          </a:prstGeom>
        </p:spPr>
        <p:txBody>
          <a:bodyPr wrap="square">
            <a:spAutoFit/>
          </a:bodyPr>
          <a:lstStyle/>
          <a:p>
            <a:r>
              <a:rPr lang="en-US" sz="1600" b="1" dirty="0">
                <a:solidFill>
                  <a:schemeClr val="tx2"/>
                </a:solidFill>
                <a:latin typeface="Metropolis" pitchFamily="2" charset="77"/>
              </a:rPr>
              <a:t>T1 SR</a:t>
            </a:r>
            <a:endParaRPr lang="en-GB" sz="1600" dirty="0"/>
          </a:p>
        </p:txBody>
      </p:sp>
    </p:spTree>
    <p:extLst>
      <p:ext uri="{BB962C8B-B14F-4D97-AF65-F5344CB8AC3E}">
        <p14:creationId xmlns:p14="http://schemas.microsoft.com/office/powerpoint/2010/main" val="19243677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130"/>
                                        </p:tgtEl>
                                        <p:attrNameLst>
                                          <p:attrName>style.visibility</p:attrName>
                                        </p:attrNameLst>
                                      </p:cBhvr>
                                      <p:to>
                                        <p:strVal val="visible"/>
                                      </p:to>
                                    </p:set>
                                    <p:anim calcmode="lin" valueType="num">
                                      <p:cBhvr additive="base">
                                        <p:cTn id="7" dur="500" fill="hold"/>
                                        <p:tgtEl>
                                          <p:spTgt spid="130"/>
                                        </p:tgtEl>
                                        <p:attrNameLst>
                                          <p:attrName>ppt_x</p:attrName>
                                        </p:attrNameLst>
                                      </p:cBhvr>
                                      <p:tavLst>
                                        <p:tav tm="0">
                                          <p:val>
                                            <p:strVal val="#ppt_x"/>
                                          </p:val>
                                        </p:tav>
                                        <p:tav tm="100000">
                                          <p:val>
                                            <p:strVal val="#ppt_x"/>
                                          </p:val>
                                        </p:tav>
                                      </p:tavLst>
                                    </p:anim>
                                    <p:anim calcmode="lin" valueType="num">
                                      <p:cBhvr additive="base">
                                        <p:cTn id="8" dur="500" fill="hold"/>
                                        <p:tgtEl>
                                          <p:spTgt spid="13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0" grpId="0" animBg="1"/>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85C55EC-3CA3-9645-877C-159344534A2A}"/>
              </a:ext>
            </a:extLst>
          </p:cNvPr>
          <p:cNvSpPr>
            <a:spLocks noGrp="1"/>
          </p:cNvSpPr>
          <p:nvPr>
            <p:ph type="title"/>
          </p:nvPr>
        </p:nvSpPr>
        <p:spPr>
          <a:xfrm>
            <a:off x="579960" y="210837"/>
            <a:ext cx="11003870" cy="384048"/>
          </a:xfrm>
        </p:spPr>
        <p:txBody>
          <a:bodyPr/>
          <a:lstStyle/>
          <a:p>
            <a:r>
              <a:rPr lang="en-US" dirty="0"/>
              <a:t>Route Advertisement – 12</a:t>
            </a:r>
          </a:p>
        </p:txBody>
      </p:sp>
      <p:grpSp>
        <p:nvGrpSpPr>
          <p:cNvPr id="53" name="Group 52">
            <a:extLst>
              <a:ext uri="{FF2B5EF4-FFF2-40B4-BE49-F238E27FC236}">
                <a16:creationId xmlns:a16="http://schemas.microsoft.com/office/drawing/2014/main" id="{E5332651-ED4C-6A42-A304-39684087D456}"/>
              </a:ext>
            </a:extLst>
          </p:cNvPr>
          <p:cNvGrpSpPr/>
          <p:nvPr/>
        </p:nvGrpSpPr>
        <p:grpSpPr>
          <a:xfrm>
            <a:off x="1834524" y="1974900"/>
            <a:ext cx="540000" cy="540000"/>
            <a:chOff x="7736620" y="7009631"/>
            <a:chExt cx="4501800" cy="4503600"/>
          </a:xfrm>
          <a:solidFill>
            <a:schemeClr val="accent6"/>
          </a:solidFill>
        </p:grpSpPr>
        <p:sp>
          <p:nvSpPr>
            <p:cNvPr id="55" name="Freeform: Shape 1">
              <a:extLst>
                <a:ext uri="{FF2B5EF4-FFF2-40B4-BE49-F238E27FC236}">
                  <a16:creationId xmlns:a16="http://schemas.microsoft.com/office/drawing/2014/main" id="{136CCAB0-B30E-F04F-8497-DF46D25C67A3}"/>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56" name="Freeform: Shape 2">
              <a:extLst>
                <a:ext uri="{FF2B5EF4-FFF2-40B4-BE49-F238E27FC236}">
                  <a16:creationId xmlns:a16="http://schemas.microsoft.com/office/drawing/2014/main" id="{D39D36FA-3BA6-1442-8314-9224741F0914}"/>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59" name="Freeform: Shape 3">
              <a:extLst>
                <a:ext uri="{FF2B5EF4-FFF2-40B4-BE49-F238E27FC236}">
                  <a16:creationId xmlns:a16="http://schemas.microsoft.com/office/drawing/2014/main" id="{1A1A29E8-6AD8-174E-BA75-76A3F70324BE}"/>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62" name="Freeform: Shape 4">
              <a:extLst>
                <a:ext uri="{FF2B5EF4-FFF2-40B4-BE49-F238E27FC236}">
                  <a16:creationId xmlns:a16="http://schemas.microsoft.com/office/drawing/2014/main" id="{9C8A6C6E-8729-8744-BAB6-C043B571E81C}"/>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63" name="Freeform: Shape 5">
              <a:extLst>
                <a:ext uri="{FF2B5EF4-FFF2-40B4-BE49-F238E27FC236}">
                  <a16:creationId xmlns:a16="http://schemas.microsoft.com/office/drawing/2014/main" id="{1D87B3B1-D6EA-6B42-869D-2071087E01A6}"/>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grpSp>
        <p:nvGrpSpPr>
          <p:cNvPr id="69" name="Group 68">
            <a:extLst>
              <a:ext uri="{FF2B5EF4-FFF2-40B4-BE49-F238E27FC236}">
                <a16:creationId xmlns:a16="http://schemas.microsoft.com/office/drawing/2014/main" id="{C475079C-155D-4840-889F-F94A20520439}"/>
              </a:ext>
            </a:extLst>
          </p:cNvPr>
          <p:cNvGrpSpPr/>
          <p:nvPr/>
        </p:nvGrpSpPr>
        <p:grpSpPr>
          <a:xfrm>
            <a:off x="1827491" y="5279414"/>
            <a:ext cx="540000" cy="540000"/>
            <a:chOff x="7736620" y="7009631"/>
            <a:chExt cx="4501800" cy="4503600"/>
          </a:xfrm>
          <a:solidFill>
            <a:schemeClr val="accent4"/>
          </a:solidFill>
        </p:grpSpPr>
        <p:sp>
          <p:nvSpPr>
            <p:cNvPr id="70" name="Freeform: Shape 1">
              <a:extLst>
                <a:ext uri="{FF2B5EF4-FFF2-40B4-BE49-F238E27FC236}">
                  <a16:creationId xmlns:a16="http://schemas.microsoft.com/office/drawing/2014/main" id="{59ACDBC4-0BE8-4C43-AFB7-2BA5A5DFF02B}"/>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71" name="Freeform: Shape 2">
              <a:extLst>
                <a:ext uri="{FF2B5EF4-FFF2-40B4-BE49-F238E27FC236}">
                  <a16:creationId xmlns:a16="http://schemas.microsoft.com/office/drawing/2014/main" id="{89B30CB1-1FD3-9F4C-AE2F-36FE9B21D31D}"/>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72" name="Freeform: Shape 3">
              <a:extLst>
                <a:ext uri="{FF2B5EF4-FFF2-40B4-BE49-F238E27FC236}">
                  <a16:creationId xmlns:a16="http://schemas.microsoft.com/office/drawing/2014/main" id="{594C46F5-BDEC-2948-A307-314A51BF6C92}"/>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73" name="Freeform: Shape 4">
              <a:extLst>
                <a:ext uri="{FF2B5EF4-FFF2-40B4-BE49-F238E27FC236}">
                  <a16:creationId xmlns:a16="http://schemas.microsoft.com/office/drawing/2014/main" id="{9B8DC9ED-57DC-8C4A-882C-2B1AC88872EA}"/>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74" name="Freeform: Shape 5">
              <a:extLst>
                <a:ext uri="{FF2B5EF4-FFF2-40B4-BE49-F238E27FC236}">
                  <a16:creationId xmlns:a16="http://schemas.microsoft.com/office/drawing/2014/main" id="{85F3A922-6645-DE41-B96F-D5C11ED1C5AB}"/>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cxnSp>
        <p:nvCxnSpPr>
          <p:cNvPr id="75" name="Straight Connector 74">
            <a:extLst>
              <a:ext uri="{FF2B5EF4-FFF2-40B4-BE49-F238E27FC236}">
                <a16:creationId xmlns:a16="http://schemas.microsoft.com/office/drawing/2014/main" id="{DA25EE65-D03E-A240-8EB2-D7D632F70E5F}"/>
              </a:ext>
            </a:extLst>
          </p:cNvPr>
          <p:cNvCxnSpPr>
            <a:cxnSpLocks/>
            <a:stCxn id="112" idx="0"/>
            <a:endCxn id="105" idx="2"/>
          </p:cNvCxnSpPr>
          <p:nvPr/>
        </p:nvCxnSpPr>
        <p:spPr bwMode="gray">
          <a:xfrm flipV="1">
            <a:off x="2098621" y="3743572"/>
            <a:ext cx="960" cy="506586"/>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76" name="Rectangle 75">
            <a:extLst>
              <a:ext uri="{FF2B5EF4-FFF2-40B4-BE49-F238E27FC236}">
                <a16:creationId xmlns:a16="http://schemas.microsoft.com/office/drawing/2014/main" id="{54E75DA8-10FD-2C4D-B72C-0FC8A1A4A051}"/>
              </a:ext>
            </a:extLst>
          </p:cNvPr>
          <p:cNvSpPr/>
          <p:nvPr/>
        </p:nvSpPr>
        <p:spPr>
          <a:xfrm>
            <a:off x="91700" y="3858474"/>
            <a:ext cx="2377361" cy="276999"/>
          </a:xfrm>
          <a:prstGeom prst="rect">
            <a:avLst/>
          </a:prstGeom>
        </p:spPr>
        <p:txBody>
          <a:bodyPr wrap="square">
            <a:spAutoFit/>
          </a:bodyPr>
          <a:lstStyle/>
          <a:p>
            <a:r>
              <a:rPr lang="en-US" sz="1200" b="1" dirty="0">
                <a:solidFill>
                  <a:schemeClr val="tx2"/>
                </a:solidFill>
                <a:latin typeface="Metropolis" pitchFamily="2" charset="77"/>
              </a:rPr>
              <a:t>Router Link LS (GENEVE)</a:t>
            </a:r>
            <a:endParaRPr lang="en-GB" sz="1200" dirty="0"/>
          </a:p>
        </p:txBody>
      </p:sp>
      <p:sp>
        <p:nvSpPr>
          <p:cNvPr id="77" name="Rectangle 76">
            <a:extLst>
              <a:ext uri="{FF2B5EF4-FFF2-40B4-BE49-F238E27FC236}">
                <a16:creationId xmlns:a16="http://schemas.microsoft.com/office/drawing/2014/main" id="{32DD5B7B-44AC-7E4E-9522-111E20A613EE}"/>
              </a:ext>
            </a:extLst>
          </p:cNvPr>
          <p:cNvSpPr/>
          <p:nvPr/>
        </p:nvSpPr>
        <p:spPr>
          <a:xfrm>
            <a:off x="1070415" y="2131541"/>
            <a:ext cx="861706" cy="338554"/>
          </a:xfrm>
          <a:prstGeom prst="rect">
            <a:avLst/>
          </a:prstGeom>
        </p:spPr>
        <p:txBody>
          <a:bodyPr wrap="square">
            <a:spAutoFit/>
          </a:bodyPr>
          <a:lstStyle/>
          <a:p>
            <a:r>
              <a:rPr lang="en-US" sz="1600" b="1" dirty="0">
                <a:solidFill>
                  <a:schemeClr val="tx2"/>
                </a:solidFill>
                <a:latin typeface="Metropolis" pitchFamily="2" charset="77"/>
              </a:rPr>
              <a:t>T0 SR</a:t>
            </a:r>
            <a:endParaRPr lang="en-GB" sz="1600" dirty="0"/>
          </a:p>
        </p:txBody>
      </p:sp>
      <p:sp>
        <p:nvSpPr>
          <p:cNvPr id="78" name="Rectangle 77">
            <a:extLst>
              <a:ext uri="{FF2B5EF4-FFF2-40B4-BE49-F238E27FC236}">
                <a16:creationId xmlns:a16="http://schemas.microsoft.com/office/drawing/2014/main" id="{2CBDC392-2DF5-FC45-9BFF-51ED30137BB0}"/>
              </a:ext>
            </a:extLst>
          </p:cNvPr>
          <p:cNvSpPr/>
          <p:nvPr/>
        </p:nvSpPr>
        <p:spPr>
          <a:xfrm>
            <a:off x="1131732" y="5418280"/>
            <a:ext cx="861706" cy="338554"/>
          </a:xfrm>
          <a:prstGeom prst="rect">
            <a:avLst/>
          </a:prstGeom>
        </p:spPr>
        <p:txBody>
          <a:bodyPr wrap="square">
            <a:spAutoFit/>
          </a:bodyPr>
          <a:lstStyle/>
          <a:p>
            <a:r>
              <a:rPr lang="en-US" sz="1600" b="1" dirty="0">
                <a:solidFill>
                  <a:schemeClr val="tx2"/>
                </a:solidFill>
                <a:latin typeface="Metropolis" pitchFamily="2" charset="77"/>
              </a:rPr>
              <a:t>T1 DR</a:t>
            </a:r>
            <a:endParaRPr lang="en-GB" sz="1600" dirty="0"/>
          </a:p>
        </p:txBody>
      </p:sp>
      <p:cxnSp>
        <p:nvCxnSpPr>
          <p:cNvPr id="79" name="Straight Connector 78">
            <a:extLst>
              <a:ext uri="{FF2B5EF4-FFF2-40B4-BE49-F238E27FC236}">
                <a16:creationId xmlns:a16="http://schemas.microsoft.com/office/drawing/2014/main" id="{94D17DC8-9331-814E-93A6-E1AC16839C91}"/>
              </a:ext>
            </a:extLst>
          </p:cNvPr>
          <p:cNvCxnSpPr>
            <a:cxnSpLocks/>
          </p:cNvCxnSpPr>
          <p:nvPr/>
        </p:nvCxnSpPr>
        <p:spPr bwMode="gray">
          <a:xfrm flipH="1">
            <a:off x="1567290" y="5813445"/>
            <a:ext cx="421971" cy="283283"/>
          </a:xfrm>
          <a:prstGeom prst="line">
            <a:avLst/>
          </a:prstGeom>
          <a:ln w="25400" cap="rnd">
            <a:solidFill>
              <a:schemeClr val="accent2">
                <a:lumMod val="60000"/>
                <a:lumOff val="40000"/>
              </a:schemeClr>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80" name="Straight Connector 79">
            <a:extLst>
              <a:ext uri="{FF2B5EF4-FFF2-40B4-BE49-F238E27FC236}">
                <a16:creationId xmlns:a16="http://schemas.microsoft.com/office/drawing/2014/main" id="{2665E50B-A10F-8144-9EA3-8937F6D973AB}"/>
              </a:ext>
            </a:extLst>
          </p:cNvPr>
          <p:cNvCxnSpPr>
            <a:cxnSpLocks/>
          </p:cNvCxnSpPr>
          <p:nvPr/>
        </p:nvCxnSpPr>
        <p:spPr bwMode="gray">
          <a:xfrm>
            <a:off x="2087893" y="5849764"/>
            <a:ext cx="387" cy="327829"/>
          </a:xfrm>
          <a:prstGeom prst="line">
            <a:avLst/>
          </a:prstGeom>
          <a:ln w="25400" cap="rnd">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81" name="Straight Connector 80">
            <a:extLst>
              <a:ext uri="{FF2B5EF4-FFF2-40B4-BE49-F238E27FC236}">
                <a16:creationId xmlns:a16="http://schemas.microsoft.com/office/drawing/2014/main" id="{44BA8423-F4ED-3F45-A16C-EBFE5DC97DAE}"/>
              </a:ext>
            </a:extLst>
          </p:cNvPr>
          <p:cNvCxnSpPr>
            <a:cxnSpLocks/>
          </p:cNvCxnSpPr>
          <p:nvPr/>
        </p:nvCxnSpPr>
        <p:spPr bwMode="gray">
          <a:xfrm flipH="1" flipV="1">
            <a:off x="2209671" y="5826466"/>
            <a:ext cx="350368" cy="250847"/>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82" name="Rectangle 81">
            <a:extLst>
              <a:ext uri="{FF2B5EF4-FFF2-40B4-BE49-F238E27FC236}">
                <a16:creationId xmlns:a16="http://schemas.microsoft.com/office/drawing/2014/main" id="{946222A1-576B-044A-9AF7-DFB218ECCD38}"/>
              </a:ext>
            </a:extLst>
          </p:cNvPr>
          <p:cNvSpPr/>
          <p:nvPr/>
        </p:nvSpPr>
        <p:spPr>
          <a:xfrm>
            <a:off x="2404649" y="5604345"/>
            <a:ext cx="968535" cy="461665"/>
          </a:xfrm>
          <a:prstGeom prst="rect">
            <a:avLst/>
          </a:prstGeom>
        </p:spPr>
        <p:txBody>
          <a:bodyPr wrap="none">
            <a:spAutoFit/>
          </a:bodyPr>
          <a:lstStyle/>
          <a:p>
            <a:r>
              <a:rPr lang="en-US" sz="1200" b="1" dirty="0">
                <a:solidFill>
                  <a:schemeClr val="tx2"/>
                </a:solidFill>
                <a:latin typeface="Metropolis" pitchFamily="2" charset="77"/>
              </a:rPr>
              <a:t>Downlinks</a:t>
            </a:r>
          </a:p>
          <a:p>
            <a:r>
              <a:rPr lang="en-US" sz="1200" b="1" dirty="0">
                <a:solidFill>
                  <a:schemeClr val="tx2"/>
                </a:solidFill>
                <a:latin typeface="Metropolis" pitchFamily="2" charset="77"/>
              </a:rPr>
              <a:t>(GENEVE)</a:t>
            </a:r>
            <a:endParaRPr lang="en-GB" sz="1200" dirty="0"/>
          </a:p>
        </p:txBody>
      </p:sp>
      <p:cxnSp>
        <p:nvCxnSpPr>
          <p:cNvPr id="83" name="Straight Connector 82">
            <a:extLst>
              <a:ext uri="{FF2B5EF4-FFF2-40B4-BE49-F238E27FC236}">
                <a16:creationId xmlns:a16="http://schemas.microsoft.com/office/drawing/2014/main" id="{9B71B49F-F6BB-014F-B28D-0663214F731C}"/>
              </a:ext>
            </a:extLst>
          </p:cNvPr>
          <p:cNvCxnSpPr>
            <a:cxnSpLocks/>
          </p:cNvCxnSpPr>
          <p:nvPr/>
        </p:nvCxnSpPr>
        <p:spPr bwMode="gray">
          <a:xfrm flipH="1" flipV="1">
            <a:off x="2080405" y="1357010"/>
            <a:ext cx="968" cy="61789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84" name="Rectangle 83">
            <a:extLst>
              <a:ext uri="{FF2B5EF4-FFF2-40B4-BE49-F238E27FC236}">
                <a16:creationId xmlns:a16="http://schemas.microsoft.com/office/drawing/2014/main" id="{DB5C2EE1-3B07-CD4C-BE0C-E933C89BBB0D}"/>
              </a:ext>
            </a:extLst>
          </p:cNvPr>
          <p:cNvSpPr/>
          <p:nvPr/>
        </p:nvSpPr>
        <p:spPr>
          <a:xfrm>
            <a:off x="533664" y="1512461"/>
            <a:ext cx="1744330" cy="276999"/>
          </a:xfrm>
          <a:prstGeom prst="rect">
            <a:avLst/>
          </a:prstGeom>
        </p:spPr>
        <p:txBody>
          <a:bodyPr wrap="square">
            <a:spAutoFit/>
          </a:bodyPr>
          <a:lstStyle/>
          <a:p>
            <a:r>
              <a:rPr lang="en-US" sz="1200" b="1" dirty="0">
                <a:solidFill>
                  <a:schemeClr val="tx2"/>
                </a:solidFill>
                <a:latin typeface="Metropolis" pitchFamily="2" charset="77"/>
              </a:rPr>
              <a:t>Uplink LS (VLAN)</a:t>
            </a:r>
            <a:endParaRPr lang="en-GB" sz="1200" dirty="0"/>
          </a:p>
        </p:txBody>
      </p:sp>
      <p:grpSp>
        <p:nvGrpSpPr>
          <p:cNvPr id="85" name="Group 84">
            <a:extLst>
              <a:ext uri="{FF2B5EF4-FFF2-40B4-BE49-F238E27FC236}">
                <a16:creationId xmlns:a16="http://schemas.microsoft.com/office/drawing/2014/main" id="{6016ABCE-81BC-374B-8592-5CE1F265D08D}"/>
              </a:ext>
            </a:extLst>
          </p:cNvPr>
          <p:cNvGrpSpPr/>
          <p:nvPr/>
        </p:nvGrpSpPr>
        <p:grpSpPr>
          <a:xfrm>
            <a:off x="1865237" y="926673"/>
            <a:ext cx="430337" cy="430337"/>
            <a:chOff x="7736620" y="7009631"/>
            <a:chExt cx="4501800" cy="4503600"/>
          </a:xfrm>
          <a:solidFill>
            <a:schemeClr val="tx1"/>
          </a:solidFill>
        </p:grpSpPr>
        <p:sp>
          <p:nvSpPr>
            <p:cNvPr id="86" name="Freeform: Shape 1">
              <a:extLst>
                <a:ext uri="{FF2B5EF4-FFF2-40B4-BE49-F238E27FC236}">
                  <a16:creationId xmlns:a16="http://schemas.microsoft.com/office/drawing/2014/main" id="{2332AE94-F97C-2943-AE79-C15D2786E621}"/>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87" name="Freeform: Shape 2">
              <a:extLst>
                <a:ext uri="{FF2B5EF4-FFF2-40B4-BE49-F238E27FC236}">
                  <a16:creationId xmlns:a16="http://schemas.microsoft.com/office/drawing/2014/main" id="{A820EB13-C81E-2647-8675-9ED74081ED6A}"/>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88" name="Freeform: Shape 3">
              <a:extLst>
                <a:ext uri="{FF2B5EF4-FFF2-40B4-BE49-F238E27FC236}">
                  <a16:creationId xmlns:a16="http://schemas.microsoft.com/office/drawing/2014/main" id="{1DD9AB93-42D4-E24C-8974-8CBAF134D871}"/>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89" name="Freeform: Shape 4">
              <a:extLst>
                <a:ext uri="{FF2B5EF4-FFF2-40B4-BE49-F238E27FC236}">
                  <a16:creationId xmlns:a16="http://schemas.microsoft.com/office/drawing/2014/main" id="{EF1E5192-9A61-8342-882B-4A6CDEAC520C}"/>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90" name="Freeform: Shape 5">
              <a:extLst>
                <a:ext uri="{FF2B5EF4-FFF2-40B4-BE49-F238E27FC236}">
                  <a16:creationId xmlns:a16="http://schemas.microsoft.com/office/drawing/2014/main" id="{754E82A7-C3E7-EA49-8605-BD462653F436}"/>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sp>
        <p:nvSpPr>
          <p:cNvPr id="91" name="Rectangle 90">
            <a:extLst>
              <a:ext uri="{FF2B5EF4-FFF2-40B4-BE49-F238E27FC236}">
                <a16:creationId xmlns:a16="http://schemas.microsoft.com/office/drawing/2014/main" id="{A24BBD17-6066-2B42-889E-45062B9C08C1}"/>
              </a:ext>
            </a:extLst>
          </p:cNvPr>
          <p:cNvSpPr/>
          <p:nvPr/>
        </p:nvSpPr>
        <p:spPr>
          <a:xfrm>
            <a:off x="1057357" y="817613"/>
            <a:ext cx="817975" cy="461665"/>
          </a:xfrm>
          <a:prstGeom prst="rect">
            <a:avLst/>
          </a:prstGeom>
        </p:spPr>
        <p:txBody>
          <a:bodyPr wrap="square">
            <a:spAutoFit/>
          </a:bodyPr>
          <a:lstStyle/>
          <a:p>
            <a:r>
              <a:rPr lang="en-US" sz="1200" b="1" dirty="0">
                <a:solidFill>
                  <a:schemeClr val="tx2"/>
                </a:solidFill>
                <a:latin typeface="Metropolis" pitchFamily="2" charset="77"/>
              </a:rPr>
              <a:t>Physical Router</a:t>
            </a:r>
            <a:endParaRPr lang="en-GB" sz="1200" dirty="0"/>
          </a:p>
        </p:txBody>
      </p:sp>
      <p:cxnSp>
        <p:nvCxnSpPr>
          <p:cNvPr id="92" name="Straight Connector 91">
            <a:extLst>
              <a:ext uri="{FF2B5EF4-FFF2-40B4-BE49-F238E27FC236}">
                <a16:creationId xmlns:a16="http://schemas.microsoft.com/office/drawing/2014/main" id="{2FCC437D-5FC0-DD40-BD69-B6715A2AB923}"/>
              </a:ext>
            </a:extLst>
          </p:cNvPr>
          <p:cNvCxnSpPr>
            <a:cxnSpLocks/>
          </p:cNvCxnSpPr>
          <p:nvPr/>
        </p:nvCxnSpPr>
        <p:spPr bwMode="gray">
          <a:xfrm flipH="1" flipV="1">
            <a:off x="2367636" y="3469868"/>
            <a:ext cx="1192722" cy="3704"/>
          </a:xfrm>
          <a:prstGeom prst="line">
            <a:avLst/>
          </a:prstGeom>
          <a:ln w="25400" cap="rnd">
            <a:solidFill>
              <a:schemeClr val="accent4"/>
            </a:solidFill>
            <a:miter lim="800000"/>
            <a:tailEnd type="none"/>
          </a:ln>
        </p:spPr>
        <p:style>
          <a:lnRef idx="1">
            <a:schemeClr val="accent1"/>
          </a:lnRef>
          <a:fillRef idx="0">
            <a:schemeClr val="accent1"/>
          </a:fillRef>
          <a:effectRef idx="0">
            <a:schemeClr val="accent1"/>
          </a:effectRef>
          <a:fontRef idx="minor">
            <a:schemeClr val="tx1"/>
          </a:fontRef>
        </p:style>
      </p:cxnSp>
      <p:sp>
        <p:nvSpPr>
          <p:cNvPr id="93" name="Rectangle 92">
            <a:extLst>
              <a:ext uri="{FF2B5EF4-FFF2-40B4-BE49-F238E27FC236}">
                <a16:creationId xmlns:a16="http://schemas.microsoft.com/office/drawing/2014/main" id="{81A82B7F-76D1-CD42-89E5-86F943BD9D20}"/>
              </a:ext>
            </a:extLst>
          </p:cNvPr>
          <p:cNvSpPr/>
          <p:nvPr/>
        </p:nvSpPr>
        <p:spPr>
          <a:xfrm>
            <a:off x="2388346" y="3445095"/>
            <a:ext cx="968535" cy="461665"/>
          </a:xfrm>
          <a:prstGeom prst="rect">
            <a:avLst/>
          </a:prstGeom>
        </p:spPr>
        <p:txBody>
          <a:bodyPr wrap="none">
            <a:spAutoFit/>
          </a:bodyPr>
          <a:lstStyle/>
          <a:p>
            <a:r>
              <a:rPr lang="en-US" sz="1200" b="1" dirty="0">
                <a:solidFill>
                  <a:schemeClr val="tx2"/>
                </a:solidFill>
                <a:latin typeface="Metropolis" pitchFamily="2" charset="77"/>
              </a:rPr>
              <a:t>Downlink</a:t>
            </a:r>
          </a:p>
          <a:p>
            <a:r>
              <a:rPr lang="en-US" sz="1200" b="1" dirty="0">
                <a:solidFill>
                  <a:schemeClr val="tx2"/>
                </a:solidFill>
                <a:latin typeface="Metropolis" pitchFamily="2" charset="77"/>
              </a:rPr>
              <a:t>(GENEVE)</a:t>
            </a:r>
            <a:endParaRPr lang="en-GB" sz="1200" dirty="0"/>
          </a:p>
        </p:txBody>
      </p:sp>
      <p:sp>
        <p:nvSpPr>
          <p:cNvPr id="94" name="Rectangle 93">
            <a:extLst>
              <a:ext uri="{FF2B5EF4-FFF2-40B4-BE49-F238E27FC236}">
                <a16:creationId xmlns:a16="http://schemas.microsoft.com/office/drawing/2014/main" id="{FA854B57-1019-DB4B-9AB5-97A9E033E2A0}"/>
              </a:ext>
            </a:extLst>
          </p:cNvPr>
          <p:cNvSpPr/>
          <p:nvPr/>
        </p:nvSpPr>
        <p:spPr>
          <a:xfrm>
            <a:off x="797174" y="1823269"/>
            <a:ext cx="1417653" cy="261610"/>
          </a:xfrm>
          <a:prstGeom prst="rect">
            <a:avLst/>
          </a:prstGeom>
        </p:spPr>
        <p:txBody>
          <a:bodyPr wrap="square">
            <a:spAutoFit/>
          </a:bodyPr>
          <a:lstStyle/>
          <a:p>
            <a:r>
              <a:rPr lang="en-US" sz="1100" b="1" dirty="0">
                <a:solidFill>
                  <a:schemeClr val="tx2"/>
                </a:solidFill>
                <a:latin typeface="Metropolis" pitchFamily="2" charset="77"/>
              </a:rPr>
              <a:t>10.190.4.101 /24</a:t>
            </a:r>
            <a:endParaRPr lang="en-GB" sz="1100" dirty="0"/>
          </a:p>
        </p:txBody>
      </p:sp>
      <p:sp>
        <p:nvSpPr>
          <p:cNvPr id="95" name="Rectangle 94">
            <a:extLst>
              <a:ext uri="{FF2B5EF4-FFF2-40B4-BE49-F238E27FC236}">
                <a16:creationId xmlns:a16="http://schemas.microsoft.com/office/drawing/2014/main" id="{82F46852-CC8E-0148-ACCA-83932A1B33A0}"/>
              </a:ext>
            </a:extLst>
          </p:cNvPr>
          <p:cNvSpPr/>
          <p:nvPr/>
        </p:nvSpPr>
        <p:spPr>
          <a:xfrm>
            <a:off x="957014" y="1255809"/>
            <a:ext cx="1417653" cy="261610"/>
          </a:xfrm>
          <a:prstGeom prst="rect">
            <a:avLst/>
          </a:prstGeom>
        </p:spPr>
        <p:txBody>
          <a:bodyPr wrap="square">
            <a:spAutoFit/>
          </a:bodyPr>
          <a:lstStyle/>
          <a:p>
            <a:r>
              <a:rPr lang="en-US" sz="1100" b="1" dirty="0">
                <a:solidFill>
                  <a:schemeClr val="tx2"/>
                </a:solidFill>
                <a:latin typeface="Metropolis" pitchFamily="2" charset="77"/>
              </a:rPr>
              <a:t>10.190.4.1 /24</a:t>
            </a:r>
            <a:endParaRPr lang="en-GB" sz="1100" dirty="0"/>
          </a:p>
        </p:txBody>
      </p:sp>
      <p:sp>
        <p:nvSpPr>
          <p:cNvPr id="96" name="Rectangle 95">
            <a:extLst>
              <a:ext uri="{FF2B5EF4-FFF2-40B4-BE49-F238E27FC236}">
                <a16:creationId xmlns:a16="http://schemas.microsoft.com/office/drawing/2014/main" id="{CA8AE9B3-4B9F-F349-9F17-21DA1C3E9F25}"/>
              </a:ext>
            </a:extLst>
          </p:cNvPr>
          <p:cNvSpPr/>
          <p:nvPr/>
        </p:nvSpPr>
        <p:spPr>
          <a:xfrm>
            <a:off x="848247" y="3653792"/>
            <a:ext cx="1417653" cy="261610"/>
          </a:xfrm>
          <a:prstGeom prst="rect">
            <a:avLst/>
          </a:prstGeom>
        </p:spPr>
        <p:txBody>
          <a:bodyPr wrap="square">
            <a:spAutoFit/>
          </a:bodyPr>
          <a:lstStyle/>
          <a:p>
            <a:r>
              <a:rPr lang="en-US" sz="1100" b="1" dirty="0">
                <a:solidFill>
                  <a:schemeClr val="tx2"/>
                </a:solidFill>
                <a:latin typeface="Metropolis" pitchFamily="2" charset="77"/>
              </a:rPr>
              <a:t>100.64.112.0 /31</a:t>
            </a:r>
            <a:endParaRPr lang="en-GB" sz="1100" dirty="0"/>
          </a:p>
        </p:txBody>
      </p:sp>
      <p:sp>
        <p:nvSpPr>
          <p:cNvPr id="97" name="Rectangle 96">
            <a:extLst>
              <a:ext uri="{FF2B5EF4-FFF2-40B4-BE49-F238E27FC236}">
                <a16:creationId xmlns:a16="http://schemas.microsoft.com/office/drawing/2014/main" id="{0467565F-BF13-6B41-A5B0-C968722108BE}"/>
              </a:ext>
            </a:extLst>
          </p:cNvPr>
          <p:cNvSpPr/>
          <p:nvPr/>
        </p:nvSpPr>
        <p:spPr>
          <a:xfrm>
            <a:off x="885518" y="4070055"/>
            <a:ext cx="1417653" cy="261610"/>
          </a:xfrm>
          <a:prstGeom prst="rect">
            <a:avLst/>
          </a:prstGeom>
        </p:spPr>
        <p:txBody>
          <a:bodyPr wrap="square">
            <a:spAutoFit/>
          </a:bodyPr>
          <a:lstStyle/>
          <a:p>
            <a:r>
              <a:rPr lang="en-US" sz="1100" b="1" dirty="0">
                <a:solidFill>
                  <a:schemeClr val="tx2"/>
                </a:solidFill>
                <a:latin typeface="Metropolis" pitchFamily="2" charset="77"/>
              </a:rPr>
              <a:t>100.64.112.1 /31</a:t>
            </a:r>
            <a:endParaRPr lang="en-GB" sz="1100" dirty="0"/>
          </a:p>
        </p:txBody>
      </p:sp>
      <p:sp>
        <p:nvSpPr>
          <p:cNvPr id="98" name="Rectangle 97">
            <a:extLst>
              <a:ext uri="{FF2B5EF4-FFF2-40B4-BE49-F238E27FC236}">
                <a16:creationId xmlns:a16="http://schemas.microsoft.com/office/drawing/2014/main" id="{29C03262-DB83-D64F-968B-A07105BD714D}"/>
              </a:ext>
            </a:extLst>
          </p:cNvPr>
          <p:cNvSpPr/>
          <p:nvPr/>
        </p:nvSpPr>
        <p:spPr>
          <a:xfrm>
            <a:off x="691475" y="6058182"/>
            <a:ext cx="1008336" cy="261610"/>
          </a:xfrm>
          <a:prstGeom prst="rect">
            <a:avLst/>
          </a:prstGeom>
        </p:spPr>
        <p:txBody>
          <a:bodyPr wrap="square">
            <a:spAutoFit/>
          </a:bodyPr>
          <a:lstStyle/>
          <a:p>
            <a:r>
              <a:rPr lang="en-US" sz="1100" b="1" dirty="0">
                <a:solidFill>
                  <a:schemeClr val="tx2"/>
                </a:solidFill>
                <a:latin typeface="Metropolis" pitchFamily="2" charset="77"/>
              </a:rPr>
              <a:t>10.0.1.1 /24</a:t>
            </a:r>
            <a:endParaRPr lang="en-GB" sz="1100" dirty="0"/>
          </a:p>
        </p:txBody>
      </p:sp>
      <p:sp>
        <p:nvSpPr>
          <p:cNvPr id="99" name="Rectangle 98">
            <a:extLst>
              <a:ext uri="{FF2B5EF4-FFF2-40B4-BE49-F238E27FC236}">
                <a16:creationId xmlns:a16="http://schemas.microsoft.com/office/drawing/2014/main" id="{60FE87E2-7B27-6040-AA7E-E39AFBAD4943}"/>
              </a:ext>
            </a:extLst>
          </p:cNvPr>
          <p:cNvSpPr/>
          <p:nvPr/>
        </p:nvSpPr>
        <p:spPr>
          <a:xfrm>
            <a:off x="1583725" y="6198073"/>
            <a:ext cx="1008336" cy="261610"/>
          </a:xfrm>
          <a:prstGeom prst="rect">
            <a:avLst/>
          </a:prstGeom>
        </p:spPr>
        <p:txBody>
          <a:bodyPr wrap="square">
            <a:spAutoFit/>
          </a:bodyPr>
          <a:lstStyle/>
          <a:p>
            <a:r>
              <a:rPr lang="en-US" sz="1100" b="1" dirty="0">
                <a:solidFill>
                  <a:schemeClr val="tx2"/>
                </a:solidFill>
                <a:latin typeface="Metropolis" pitchFamily="2" charset="77"/>
              </a:rPr>
              <a:t>10.0.2.1 /24</a:t>
            </a:r>
            <a:endParaRPr lang="en-GB" sz="1100" dirty="0"/>
          </a:p>
        </p:txBody>
      </p:sp>
      <p:sp>
        <p:nvSpPr>
          <p:cNvPr id="100" name="Rectangle 99">
            <a:extLst>
              <a:ext uri="{FF2B5EF4-FFF2-40B4-BE49-F238E27FC236}">
                <a16:creationId xmlns:a16="http://schemas.microsoft.com/office/drawing/2014/main" id="{702E4877-665D-D84F-B0D4-CD5117DE178F}"/>
              </a:ext>
            </a:extLst>
          </p:cNvPr>
          <p:cNvSpPr/>
          <p:nvPr/>
        </p:nvSpPr>
        <p:spPr>
          <a:xfrm>
            <a:off x="2438648" y="6091213"/>
            <a:ext cx="1008336" cy="261610"/>
          </a:xfrm>
          <a:prstGeom prst="rect">
            <a:avLst/>
          </a:prstGeom>
        </p:spPr>
        <p:txBody>
          <a:bodyPr wrap="square">
            <a:spAutoFit/>
          </a:bodyPr>
          <a:lstStyle/>
          <a:p>
            <a:r>
              <a:rPr lang="en-US" sz="1100" b="1" dirty="0">
                <a:solidFill>
                  <a:schemeClr val="tx2"/>
                </a:solidFill>
                <a:latin typeface="Metropolis" pitchFamily="2" charset="77"/>
              </a:rPr>
              <a:t>10.0.3.1 /24</a:t>
            </a:r>
            <a:endParaRPr lang="en-GB" sz="1100" dirty="0"/>
          </a:p>
        </p:txBody>
      </p:sp>
      <p:sp>
        <p:nvSpPr>
          <p:cNvPr id="101" name="Rectangle 100">
            <a:extLst>
              <a:ext uri="{FF2B5EF4-FFF2-40B4-BE49-F238E27FC236}">
                <a16:creationId xmlns:a16="http://schemas.microsoft.com/office/drawing/2014/main" id="{7FC57166-E804-734B-9755-D43443D07C6E}"/>
              </a:ext>
            </a:extLst>
          </p:cNvPr>
          <p:cNvSpPr/>
          <p:nvPr/>
        </p:nvSpPr>
        <p:spPr>
          <a:xfrm>
            <a:off x="2324684" y="3222271"/>
            <a:ext cx="1235674" cy="261610"/>
          </a:xfrm>
          <a:prstGeom prst="rect">
            <a:avLst/>
          </a:prstGeom>
        </p:spPr>
        <p:txBody>
          <a:bodyPr wrap="square">
            <a:spAutoFit/>
          </a:bodyPr>
          <a:lstStyle/>
          <a:p>
            <a:r>
              <a:rPr lang="en-US" sz="1100" b="1" dirty="0">
                <a:solidFill>
                  <a:schemeClr val="tx2"/>
                </a:solidFill>
                <a:latin typeface="Metropolis" pitchFamily="2" charset="77"/>
              </a:rPr>
              <a:t>172.16.10.1 /24</a:t>
            </a:r>
            <a:endParaRPr lang="en-GB" sz="1100" dirty="0"/>
          </a:p>
        </p:txBody>
      </p:sp>
      <p:sp>
        <p:nvSpPr>
          <p:cNvPr id="102" name="Freeform 101">
            <a:extLst>
              <a:ext uri="{FF2B5EF4-FFF2-40B4-BE49-F238E27FC236}">
                <a16:creationId xmlns:a16="http://schemas.microsoft.com/office/drawing/2014/main" id="{32B89848-8934-D44B-93E9-ABD45BBDE549}"/>
              </a:ext>
            </a:extLst>
          </p:cNvPr>
          <p:cNvSpPr/>
          <p:nvPr/>
        </p:nvSpPr>
        <p:spPr>
          <a:xfrm flipH="1">
            <a:off x="2353384" y="1340257"/>
            <a:ext cx="65943" cy="555942"/>
          </a:xfrm>
          <a:custGeom>
            <a:avLst/>
            <a:gdLst>
              <a:gd name="connsiteX0" fmla="*/ 2587 w 2587"/>
              <a:gd name="connsiteY0" fmla="*/ 726141 h 726141"/>
              <a:gd name="connsiteX1" fmla="*/ 2587 w 2587"/>
              <a:gd name="connsiteY1" fmla="*/ 0 h 726141"/>
            </a:gdLst>
            <a:ahLst/>
            <a:cxnLst>
              <a:cxn ang="0">
                <a:pos x="connsiteX0" y="connsiteY0"/>
              </a:cxn>
              <a:cxn ang="0">
                <a:pos x="connsiteX1" y="connsiteY1"/>
              </a:cxn>
            </a:cxnLst>
            <a:rect l="l" t="t" r="r" b="b"/>
            <a:pathLst>
              <a:path w="2587" h="726141">
                <a:moveTo>
                  <a:pt x="2587" y="726141"/>
                </a:moveTo>
                <a:cubicBezTo>
                  <a:pt x="346" y="425823"/>
                  <a:pt x="-1895" y="125506"/>
                  <a:pt x="2587" y="0"/>
                </a:cubicBezTo>
              </a:path>
            </a:pathLst>
          </a:custGeom>
          <a:noFill/>
          <a:ln w="38100">
            <a:solidFill>
              <a:srgbClr val="820024"/>
            </a:solidFill>
            <a:headEnd type="stealth" w="lg" len="lg"/>
            <a:tailEnd type="stealth" w="lg" len="lg"/>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03" name="Rectangle 102">
            <a:extLst>
              <a:ext uri="{FF2B5EF4-FFF2-40B4-BE49-F238E27FC236}">
                <a16:creationId xmlns:a16="http://schemas.microsoft.com/office/drawing/2014/main" id="{81CA8978-E928-B24F-B153-AFB3B4D44492}"/>
              </a:ext>
            </a:extLst>
          </p:cNvPr>
          <p:cNvSpPr/>
          <p:nvPr/>
        </p:nvSpPr>
        <p:spPr>
          <a:xfrm>
            <a:off x="2555027" y="1440218"/>
            <a:ext cx="861706" cy="307777"/>
          </a:xfrm>
          <a:prstGeom prst="rect">
            <a:avLst/>
          </a:prstGeom>
        </p:spPr>
        <p:txBody>
          <a:bodyPr wrap="square">
            <a:spAutoFit/>
          </a:bodyPr>
          <a:lstStyle/>
          <a:p>
            <a:r>
              <a:rPr lang="en-US" sz="1400" b="1" dirty="0" err="1">
                <a:solidFill>
                  <a:schemeClr val="tx2"/>
                </a:solidFill>
                <a:latin typeface="Metropolis" pitchFamily="2" charset="77"/>
              </a:rPr>
              <a:t>eBGP</a:t>
            </a:r>
            <a:endParaRPr lang="en-GB" sz="1400" dirty="0"/>
          </a:p>
        </p:txBody>
      </p:sp>
      <p:grpSp>
        <p:nvGrpSpPr>
          <p:cNvPr id="104" name="Group 103">
            <a:extLst>
              <a:ext uri="{FF2B5EF4-FFF2-40B4-BE49-F238E27FC236}">
                <a16:creationId xmlns:a16="http://schemas.microsoft.com/office/drawing/2014/main" id="{7FF5178E-844B-1049-92AD-1A291A47027A}"/>
              </a:ext>
            </a:extLst>
          </p:cNvPr>
          <p:cNvGrpSpPr/>
          <p:nvPr/>
        </p:nvGrpSpPr>
        <p:grpSpPr>
          <a:xfrm>
            <a:off x="1829581" y="3203572"/>
            <a:ext cx="540000" cy="540000"/>
            <a:chOff x="7736620" y="7009631"/>
            <a:chExt cx="4501800" cy="4503600"/>
          </a:xfrm>
          <a:solidFill>
            <a:schemeClr val="accent6"/>
          </a:solidFill>
        </p:grpSpPr>
        <p:sp>
          <p:nvSpPr>
            <p:cNvPr id="105" name="Freeform: Shape 1">
              <a:extLst>
                <a:ext uri="{FF2B5EF4-FFF2-40B4-BE49-F238E27FC236}">
                  <a16:creationId xmlns:a16="http://schemas.microsoft.com/office/drawing/2014/main" id="{7665B3F5-E03E-FA42-97A2-EE09AD4D8DB5}"/>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6" name="Freeform: Shape 2">
              <a:extLst>
                <a:ext uri="{FF2B5EF4-FFF2-40B4-BE49-F238E27FC236}">
                  <a16:creationId xmlns:a16="http://schemas.microsoft.com/office/drawing/2014/main" id="{AC8B423E-1618-5442-9142-864B4AD0A166}"/>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7" name="Freeform: Shape 3">
              <a:extLst>
                <a:ext uri="{FF2B5EF4-FFF2-40B4-BE49-F238E27FC236}">
                  <a16:creationId xmlns:a16="http://schemas.microsoft.com/office/drawing/2014/main" id="{71096F66-674D-0F4D-8C88-5A058BF12B5B}"/>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8" name="Freeform: Shape 4">
              <a:extLst>
                <a:ext uri="{FF2B5EF4-FFF2-40B4-BE49-F238E27FC236}">
                  <a16:creationId xmlns:a16="http://schemas.microsoft.com/office/drawing/2014/main" id="{81047465-EAD0-844E-8768-1F23CEEFC202}"/>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09" name="Freeform: Shape 5">
              <a:extLst>
                <a:ext uri="{FF2B5EF4-FFF2-40B4-BE49-F238E27FC236}">
                  <a16:creationId xmlns:a16="http://schemas.microsoft.com/office/drawing/2014/main" id="{16BE4281-BF01-4A4F-BC12-E5B1CE844724}"/>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solidFill>
              <a:srgbClr val="003D79"/>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cxnSp>
        <p:nvCxnSpPr>
          <p:cNvPr id="110" name="Straight Connector 109">
            <a:extLst>
              <a:ext uri="{FF2B5EF4-FFF2-40B4-BE49-F238E27FC236}">
                <a16:creationId xmlns:a16="http://schemas.microsoft.com/office/drawing/2014/main" id="{D47AF5A2-6EEB-2A47-9A58-AE5A35EAFA33}"/>
              </a:ext>
            </a:extLst>
          </p:cNvPr>
          <p:cNvCxnSpPr>
            <a:cxnSpLocks/>
            <a:stCxn id="105" idx="0"/>
            <a:endCxn id="55" idx="2"/>
          </p:cNvCxnSpPr>
          <p:nvPr/>
        </p:nvCxnSpPr>
        <p:spPr bwMode="gray">
          <a:xfrm flipV="1">
            <a:off x="2099581" y="2514900"/>
            <a:ext cx="4943" cy="688672"/>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111" name="Group 110">
            <a:extLst>
              <a:ext uri="{FF2B5EF4-FFF2-40B4-BE49-F238E27FC236}">
                <a16:creationId xmlns:a16="http://schemas.microsoft.com/office/drawing/2014/main" id="{E942A3F7-CBB4-6742-BBBE-3938E062F917}"/>
              </a:ext>
            </a:extLst>
          </p:cNvPr>
          <p:cNvGrpSpPr/>
          <p:nvPr/>
        </p:nvGrpSpPr>
        <p:grpSpPr>
          <a:xfrm>
            <a:off x="1828621" y="4250158"/>
            <a:ext cx="540000" cy="540000"/>
            <a:chOff x="7736620" y="7009631"/>
            <a:chExt cx="4501800" cy="4503600"/>
          </a:xfrm>
          <a:solidFill>
            <a:schemeClr val="accent4"/>
          </a:solidFill>
        </p:grpSpPr>
        <p:sp>
          <p:nvSpPr>
            <p:cNvPr id="112" name="Freeform: Shape 1">
              <a:extLst>
                <a:ext uri="{FF2B5EF4-FFF2-40B4-BE49-F238E27FC236}">
                  <a16:creationId xmlns:a16="http://schemas.microsoft.com/office/drawing/2014/main" id="{821016B7-ECE0-0D45-A7A7-0DBFF8F8B86F}"/>
                </a:ext>
              </a:extLst>
            </p:cNvPr>
            <p:cNvSpPr/>
            <p:nvPr/>
          </p:nvSpPr>
          <p:spPr>
            <a:xfrm>
              <a:off x="7736620" y="7009631"/>
              <a:ext cx="4501800" cy="4503600"/>
            </a:xfrm>
            <a:custGeom>
              <a:avLst/>
              <a:gdLst/>
              <a:ahLst/>
              <a:cxnLst>
                <a:cxn ang="3cd4">
                  <a:pos x="hc" y="t"/>
                </a:cxn>
                <a:cxn ang="cd2">
                  <a:pos x="l" y="vc"/>
                </a:cxn>
                <a:cxn ang="cd4">
                  <a:pos x="hc" y="b"/>
                </a:cxn>
                <a:cxn ang="0">
                  <a:pos x="r" y="vc"/>
                </a:cxn>
              </a:cxnLst>
              <a:rect l="l" t="t" r="r" b="b"/>
              <a:pathLst>
                <a:path w="12506" h="12511">
                  <a:moveTo>
                    <a:pt x="6251" y="521"/>
                  </a:moveTo>
                  <a:lnTo>
                    <a:pt x="6399" y="525"/>
                  </a:lnTo>
                  <a:lnTo>
                    <a:pt x="6546" y="530"/>
                  </a:lnTo>
                  <a:lnTo>
                    <a:pt x="6694" y="538"/>
                  </a:lnTo>
                  <a:lnTo>
                    <a:pt x="6838" y="550"/>
                  </a:lnTo>
                  <a:lnTo>
                    <a:pt x="6981" y="566"/>
                  </a:lnTo>
                  <a:lnTo>
                    <a:pt x="7125" y="587"/>
                  </a:lnTo>
                  <a:lnTo>
                    <a:pt x="7265" y="612"/>
                  </a:lnTo>
                  <a:lnTo>
                    <a:pt x="7409" y="640"/>
                  </a:lnTo>
                  <a:lnTo>
                    <a:pt x="7548" y="669"/>
                  </a:lnTo>
                  <a:lnTo>
                    <a:pt x="7684" y="702"/>
                  </a:lnTo>
                  <a:lnTo>
                    <a:pt x="7819" y="739"/>
                  </a:lnTo>
                  <a:lnTo>
                    <a:pt x="7954" y="780"/>
                  </a:lnTo>
                  <a:lnTo>
                    <a:pt x="8090" y="825"/>
                  </a:lnTo>
                  <a:lnTo>
                    <a:pt x="8221" y="870"/>
                  </a:lnTo>
                  <a:lnTo>
                    <a:pt x="8352" y="919"/>
                  </a:lnTo>
                  <a:lnTo>
                    <a:pt x="8484" y="973"/>
                  </a:lnTo>
                  <a:lnTo>
                    <a:pt x="8611" y="1030"/>
                  </a:lnTo>
                  <a:lnTo>
                    <a:pt x="8734" y="1088"/>
                  </a:lnTo>
                  <a:lnTo>
                    <a:pt x="8861" y="1149"/>
                  </a:lnTo>
                  <a:lnTo>
                    <a:pt x="8985" y="1215"/>
                  </a:lnTo>
                  <a:lnTo>
                    <a:pt x="9104" y="1285"/>
                  </a:lnTo>
                  <a:lnTo>
                    <a:pt x="9222" y="1354"/>
                  </a:lnTo>
                  <a:lnTo>
                    <a:pt x="9341" y="1428"/>
                  </a:lnTo>
                  <a:lnTo>
                    <a:pt x="9456" y="1502"/>
                  </a:lnTo>
                  <a:lnTo>
                    <a:pt x="9571" y="1581"/>
                  </a:lnTo>
                  <a:lnTo>
                    <a:pt x="9682" y="1663"/>
                  </a:lnTo>
                  <a:lnTo>
                    <a:pt x="9789" y="1749"/>
                  </a:lnTo>
                  <a:lnTo>
                    <a:pt x="9896" y="1835"/>
                  </a:lnTo>
                  <a:lnTo>
                    <a:pt x="10002" y="1921"/>
                  </a:lnTo>
                  <a:lnTo>
                    <a:pt x="10105" y="2016"/>
                  </a:lnTo>
                  <a:lnTo>
                    <a:pt x="10207" y="2106"/>
                  </a:lnTo>
                  <a:lnTo>
                    <a:pt x="10306" y="2205"/>
                  </a:lnTo>
                  <a:lnTo>
                    <a:pt x="10400" y="2303"/>
                  </a:lnTo>
                  <a:lnTo>
                    <a:pt x="10495" y="2401"/>
                  </a:lnTo>
                  <a:lnTo>
                    <a:pt x="10585" y="2504"/>
                  </a:lnTo>
                  <a:lnTo>
                    <a:pt x="10675" y="2611"/>
                  </a:lnTo>
                  <a:lnTo>
                    <a:pt x="10762" y="2717"/>
                  </a:lnTo>
                  <a:lnTo>
                    <a:pt x="10844" y="2828"/>
                  </a:lnTo>
                  <a:lnTo>
                    <a:pt x="10926" y="2939"/>
                  </a:lnTo>
                  <a:lnTo>
                    <a:pt x="11004" y="3054"/>
                  </a:lnTo>
                  <a:lnTo>
                    <a:pt x="11082" y="3169"/>
                  </a:lnTo>
                  <a:lnTo>
                    <a:pt x="11156" y="3284"/>
                  </a:lnTo>
                  <a:lnTo>
                    <a:pt x="11225" y="3403"/>
                  </a:lnTo>
                  <a:lnTo>
                    <a:pt x="11291" y="3526"/>
                  </a:lnTo>
                  <a:lnTo>
                    <a:pt x="11357" y="3649"/>
                  </a:lnTo>
                  <a:lnTo>
                    <a:pt x="11419" y="3773"/>
                  </a:lnTo>
                  <a:lnTo>
                    <a:pt x="11480" y="3900"/>
                  </a:lnTo>
                  <a:lnTo>
                    <a:pt x="11533" y="4027"/>
                  </a:lnTo>
                  <a:lnTo>
                    <a:pt x="11587" y="4154"/>
                  </a:lnTo>
                  <a:lnTo>
                    <a:pt x="11636" y="4285"/>
                  </a:lnTo>
                  <a:lnTo>
                    <a:pt x="11685" y="4417"/>
                  </a:lnTo>
                  <a:lnTo>
                    <a:pt x="11726" y="4553"/>
                  </a:lnTo>
                  <a:lnTo>
                    <a:pt x="11767" y="4688"/>
                  </a:lnTo>
                  <a:lnTo>
                    <a:pt x="11804" y="4823"/>
                  </a:lnTo>
                  <a:lnTo>
                    <a:pt x="11837" y="4963"/>
                  </a:lnTo>
                  <a:lnTo>
                    <a:pt x="11870" y="5103"/>
                  </a:lnTo>
                  <a:lnTo>
                    <a:pt x="11895" y="5242"/>
                  </a:lnTo>
                  <a:lnTo>
                    <a:pt x="11919" y="5386"/>
                  </a:lnTo>
                  <a:lnTo>
                    <a:pt x="11940" y="5525"/>
                  </a:lnTo>
                  <a:lnTo>
                    <a:pt x="11956" y="5669"/>
                  </a:lnTo>
                  <a:lnTo>
                    <a:pt x="11968" y="5817"/>
                  </a:lnTo>
                  <a:lnTo>
                    <a:pt x="11976" y="5961"/>
                  </a:lnTo>
                  <a:lnTo>
                    <a:pt x="11985" y="6108"/>
                  </a:lnTo>
                  <a:lnTo>
                    <a:pt x="11985" y="6256"/>
                  </a:lnTo>
                  <a:lnTo>
                    <a:pt x="11985" y="6403"/>
                  </a:lnTo>
                  <a:lnTo>
                    <a:pt x="11976" y="6550"/>
                  </a:lnTo>
                  <a:lnTo>
                    <a:pt x="11968" y="6694"/>
                  </a:lnTo>
                  <a:lnTo>
                    <a:pt x="11956" y="6842"/>
                  </a:lnTo>
                  <a:lnTo>
                    <a:pt x="11940" y="6986"/>
                  </a:lnTo>
                  <a:lnTo>
                    <a:pt x="11919" y="7125"/>
                  </a:lnTo>
                  <a:lnTo>
                    <a:pt x="11895" y="7269"/>
                  </a:lnTo>
                  <a:lnTo>
                    <a:pt x="11870" y="7408"/>
                  </a:lnTo>
                  <a:lnTo>
                    <a:pt x="11837" y="7548"/>
                  </a:lnTo>
                  <a:lnTo>
                    <a:pt x="11804" y="7688"/>
                  </a:lnTo>
                  <a:lnTo>
                    <a:pt x="11767" y="7823"/>
                  </a:lnTo>
                  <a:lnTo>
                    <a:pt x="11726" y="7958"/>
                  </a:lnTo>
                  <a:lnTo>
                    <a:pt x="11685" y="8094"/>
                  </a:lnTo>
                  <a:lnTo>
                    <a:pt x="11636" y="8226"/>
                  </a:lnTo>
                  <a:lnTo>
                    <a:pt x="11587" y="8357"/>
                  </a:lnTo>
                  <a:lnTo>
                    <a:pt x="11533" y="8484"/>
                  </a:lnTo>
                  <a:lnTo>
                    <a:pt x="11480" y="8611"/>
                  </a:lnTo>
                  <a:lnTo>
                    <a:pt x="11419" y="8738"/>
                  </a:lnTo>
                  <a:lnTo>
                    <a:pt x="11357" y="8862"/>
                  </a:lnTo>
                  <a:lnTo>
                    <a:pt x="11291" y="8985"/>
                  </a:lnTo>
                  <a:lnTo>
                    <a:pt x="11225" y="9108"/>
                  </a:lnTo>
                  <a:lnTo>
                    <a:pt x="11156" y="9227"/>
                  </a:lnTo>
                  <a:lnTo>
                    <a:pt x="11082" y="9342"/>
                  </a:lnTo>
                  <a:lnTo>
                    <a:pt x="11004" y="9457"/>
                  </a:lnTo>
                  <a:lnTo>
                    <a:pt x="10926" y="9572"/>
                  </a:lnTo>
                  <a:lnTo>
                    <a:pt x="10844" y="9683"/>
                  </a:lnTo>
                  <a:lnTo>
                    <a:pt x="10762" y="9794"/>
                  </a:lnTo>
                  <a:lnTo>
                    <a:pt x="10675" y="9900"/>
                  </a:lnTo>
                  <a:lnTo>
                    <a:pt x="10585" y="10007"/>
                  </a:lnTo>
                  <a:lnTo>
                    <a:pt x="10495" y="10110"/>
                  </a:lnTo>
                  <a:lnTo>
                    <a:pt x="10400" y="10208"/>
                  </a:lnTo>
                  <a:lnTo>
                    <a:pt x="10306" y="10306"/>
                  </a:lnTo>
                  <a:lnTo>
                    <a:pt x="10207" y="10405"/>
                  </a:lnTo>
                  <a:lnTo>
                    <a:pt x="10105" y="10495"/>
                  </a:lnTo>
                  <a:lnTo>
                    <a:pt x="10002" y="10590"/>
                  </a:lnTo>
                  <a:lnTo>
                    <a:pt x="9896" y="10676"/>
                  </a:lnTo>
                  <a:lnTo>
                    <a:pt x="9789" y="10762"/>
                  </a:lnTo>
                  <a:lnTo>
                    <a:pt x="9682" y="10848"/>
                  </a:lnTo>
                  <a:lnTo>
                    <a:pt x="9571" y="10930"/>
                  </a:lnTo>
                  <a:lnTo>
                    <a:pt x="9456" y="11009"/>
                  </a:lnTo>
                  <a:lnTo>
                    <a:pt x="9341" y="11083"/>
                  </a:lnTo>
                  <a:lnTo>
                    <a:pt x="9222" y="11157"/>
                  </a:lnTo>
                  <a:lnTo>
                    <a:pt x="9104" y="11226"/>
                  </a:lnTo>
                  <a:lnTo>
                    <a:pt x="8985" y="11296"/>
                  </a:lnTo>
                  <a:lnTo>
                    <a:pt x="8861" y="11362"/>
                  </a:lnTo>
                  <a:lnTo>
                    <a:pt x="8734" y="11423"/>
                  </a:lnTo>
                  <a:lnTo>
                    <a:pt x="8611" y="11481"/>
                  </a:lnTo>
                  <a:lnTo>
                    <a:pt x="8484" y="11538"/>
                  </a:lnTo>
                  <a:lnTo>
                    <a:pt x="8352" y="11592"/>
                  </a:lnTo>
                  <a:lnTo>
                    <a:pt x="8221" y="11641"/>
                  </a:lnTo>
                  <a:lnTo>
                    <a:pt x="8090" y="11686"/>
                  </a:lnTo>
                  <a:lnTo>
                    <a:pt x="7954" y="11731"/>
                  </a:lnTo>
                  <a:lnTo>
                    <a:pt x="7819" y="11772"/>
                  </a:lnTo>
                  <a:lnTo>
                    <a:pt x="7684" y="11809"/>
                  </a:lnTo>
                  <a:lnTo>
                    <a:pt x="7548" y="11842"/>
                  </a:lnTo>
                  <a:lnTo>
                    <a:pt x="7409" y="11871"/>
                  </a:lnTo>
                  <a:lnTo>
                    <a:pt x="7265" y="11899"/>
                  </a:lnTo>
                  <a:lnTo>
                    <a:pt x="7125" y="11924"/>
                  </a:lnTo>
                  <a:lnTo>
                    <a:pt x="6981" y="11945"/>
                  </a:lnTo>
                  <a:lnTo>
                    <a:pt x="6838" y="11961"/>
                  </a:lnTo>
                  <a:lnTo>
                    <a:pt x="6694" y="11973"/>
                  </a:lnTo>
                  <a:lnTo>
                    <a:pt x="6546" y="11981"/>
                  </a:lnTo>
                  <a:lnTo>
                    <a:pt x="6399" y="11986"/>
                  </a:lnTo>
                  <a:lnTo>
                    <a:pt x="6251" y="11990"/>
                  </a:lnTo>
                  <a:lnTo>
                    <a:pt x="6103" y="11986"/>
                  </a:lnTo>
                  <a:lnTo>
                    <a:pt x="5960" y="11981"/>
                  </a:lnTo>
                  <a:lnTo>
                    <a:pt x="5812" y="11973"/>
                  </a:lnTo>
                  <a:lnTo>
                    <a:pt x="5668" y="11961"/>
                  </a:lnTo>
                  <a:lnTo>
                    <a:pt x="5524" y="11945"/>
                  </a:lnTo>
                  <a:lnTo>
                    <a:pt x="5381" y="11924"/>
                  </a:lnTo>
                  <a:lnTo>
                    <a:pt x="5241" y="11899"/>
                  </a:lnTo>
                  <a:lnTo>
                    <a:pt x="5098" y="11871"/>
                  </a:lnTo>
                  <a:lnTo>
                    <a:pt x="4958" y="11842"/>
                  </a:lnTo>
                  <a:lnTo>
                    <a:pt x="4823" y="11809"/>
                  </a:lnTo>
                  <a:lnTo>
                    <a:pt x="4687" y="11772"/>
                  </a:lnTo>
                  <a:lnTo>
                    <a:pt x="4552" y="11731"/>
                  </a:lnTo>
                  <a:lnTo>
                    <a:pt x="4416" y="11686"/>
                  </a:lnTo>
                  <a:lnTo>
                    <a:pt x="4285" y="11641"/>
                  </a:lnTo>
                  <a:lnTo>
                    <a:pt x="4154" y="11592"/>
                  </a:lnTo>
                  <a:lnTo>
                    <a:pt x="4022" y="11538"/>
                  </a:lnTo>
                  <a:lnTo>
                    <a:pt x="3895" y="11481"/>
                  </a:lnTo>
                  <a:lnTo>
                    <a:pt x="3768" y="11423"/>
                  </a:lnTo>
                  <a:lnTo>
                    <a:pt x="3645" y="11362"/>
                  </a:lnTo>
                  <a:lnTo>
                    <a:pt x="3521" y="11296"/>
                  </a:lnTo>
                  <a:lnTo>
                    <a:pt x="3403" y="11226"/>
                  </a:lnTo>
                  <a:lnTo>
                    <a:pt x="3284" y="11157"/>
                  </a:lnTo>
                  <a:lnTo>
                    <a:pt x="3164" y="11083"/>
                  </a:lnTo>
                  <a:lnTo>
                    <a:pt x="3050" y="11009"/>
                  </a:lnTo>
                  <a:lnTo>
                    <a:pt x="2935" y="10930"/>
                  </a:lnTo>
                  <a:lnTo>
                    <a:pt x="2824" y="10848"/>
                  </a:lnTo>
                  <a:lnTo>
                    <a:pt x="2717" y="10762"/>
                  </a:lnTo>
                  <a:lnTo>
                    <a:pt x="2610" y="10676"/>
                  </a:lnTo>
                  <a:lnTo>
                    <a:pt x="2504" y="10590"/>
                  </a:lnTo>
                  <a:lnTo>
                    <a:pt x="2401" y="10495"/>
                  </a:lnTo>
                  <a:lnTo>
                    <a:pt x="2299" y="10405"/>
                  </a:lnTo>
                  <a:lnTo>
                    <a:pt x="2200" y="10306"/>
                  </a:lnTo>
                  <a:lnTo>
                    <a:pt x="2105" y="10208"/>
                  </a:lnTo>
                  <a:lnTo>
                    <a:pt x="2011" y="10110"/>
                  </a:lnTo>
                  <a:lnTo>
                    <a:pt x="1921" y="10007"/>
                  </a:lnTo>
                  <a:lnTo>
                    <a:pt x="1830" y="9900"/>
                  </a:lnTo>
                  <a:lnTo>
                    <a:pt x="1744" y="9794"/>
                  </a:lnTo>
                  <a:lnTo>
                    <a:pt x="1662" y="9683"/>
                  </a:lnTo>
                  <a:lnTo>
                    <a:pt x="1580" y="9572"/>
                  </a:lnTo>
                  <a:lnTo>
                    <a:pt x="1502" y="9457"/>
                  </a:lnTo>
                  <a:lnTo>
                    <a:pt x="1424" y="9342"/>
                  </a:lnTo>
                  <a:lnTo>
                    <a:pt x="1350" y="9227"/>
                  </a:lnTo>
                  <a:lnTo>
                    <a:pt x="1280" y="9108"/>
                  </a:lnTo>
                  <a:lnTo>
                    <a:pt x="1215" y="8985"/>
                  </a:lnTo>
                  <a:lnTo>
                    <a:pt x="1149" y="8862"/>
                  </a:lnTo>
                  <a:lnTo>
                    <a:pt x="1088" y="8738"/>
                  </a:lnTo>
                  <a:lnTo>
                    <a:pt x="1026" y="8611"/>
                  </a:lnTo>
                  <a:lnTo>
                    <a:pt x="973" y="8484"/>
                  </a:lnTo>
                  <a:lnTo>
                    <a:pt x="919" y="8357"/>
                  </a:lnTo>
                  <a:lnTo>
                    <a:pt x="870" y="8226"/>
                  </a:lnTo>
                  <a:lnTo>
                    <a:pt x="821" y="8094"/>
                  </a:lnTo>
                  <a:lnTo>
                    <a:pt x="780" y="7958"/>
                  </a:lnTo>
                  <a:lnTo>
                    <a:pt x="739" y="7823"/>
                  </a:lnTo>
                  <a:lnTo>
                    <a:pt x="702" y="7688"/>
                  </a:lnTo>
                  <a:lnTo>
                    <a:pt x="669" y="7548"/>
                  </a:lnTo>
                  <a:lnTo>
                    <a:pt x="636" y="7408"/>
                  </a:lnTo>
                  <a:lnTo>
                    <a:pt x="612" y="7269"/>
                  </a:lnTo>
                  <a:lnTo>
                    <a:pt x="587" y="7125"/>
                  </a:lnTo>
                  <a:lnTo>
                    <a:pt x="567" y="6986"/>
                  </a:lnTo>
                  <a:lnTo>
                    <a:pt x="550" y="6842"/>
                  </a:lnTo>
                  <a:lnTo>
                    <a:pt x="538" y="6694"/>
                  </a:lnTo>
                  <a:lnTo>
                    <a:pt x="529" y="6550"/>
                  </a:lnTo>
                  <a:lnTo>
                    <a:pt x="521" y="6403"/>
                  </a:lnTo>
                  <a:lnTo>
                    <a:pt x="521" y="6256"/>
                  </a:lnTo>
                  <a:lnTo>
                    <a:pt x="521" y="6108"/>
                  </a:lnTo>
                  <a:lnTo>
                    <a:pt x="529" y="5961"/>
                  </a:lnTo>
                  <a:lnTo>
                    <a:pt x="538" y="5817"/>
                  </a:lnTo>
                  <a:lnTo>
                    <a:pt x="550" y="5669"/>
                  </a:lnTo>
                  <a:lnTo>
                    <a:pt x="567" y="5525"/>
                  </a:lnTo>
                  <a:lnTo>
                    <a:pt x="587" y="5386"/>
                  </a:lnTo>
                  <a:lnTo>
                    <a:pt x="612" y="5242"/>
                  </a:lnTo>
                  <a:lnTo>
                    <a:pt x="636" y="5103"/>
                  </a:lnTo>
                  <a:lnTo>
                    <a:pt x="669" y="4963"/>
                  </a:lnTo>
                  <a:lnTo>
                    <a:pt x="702" y="4823"/>
                  </a:lnTo>
                  <a:lnTo>
                    <a:pt x="739" y="4688"/>
                  </a:lnTo>
                  <a:lnTo>
                    <a:pt x="780" y="4553"/>
                  </a:lnTo>
                  <a:lnTo>
                    <a:pt x="821" y="4417"/>
                  </a:lnTo>
                  <a:lnTo>
                    <a:pt x="870" y="4285"/>
                  </a:lnTo>
                  <a:lnTo>
                    <a:pt x="919" y="4154"/>
                  </a:lnTo>
                  <a:lnTo>
                    <a:pt x="973" y="4027"/>
                  </a:lnTo>
                  <a:lnTo>
                    <a:pt x="1026" y="3900"/>
                  </a:lnTo>
                  <a:lnTo>
                    <a:pt x="1088" y="3773"/>
                  </a:lnTo>
                  <a:lnTo>
                    <a:pt x="1149" y="3649"/>
                  </a:lnTo>
                  <a:lnTo>
                    <a:pt x="1215" y="3526"/>
                  </a:lnTo>
                  <a:lnTo>
                    <a:pt x="1280" y="3403"/>
                  </a:lnTo>
                  <a:lnTo>
                    <a:pt x="1350" y="3284"/>
                  </a:lnTo>
                  <a:lnTo>
                    <a:pt x="1424" y="3169"/>
                  </a:lnTo>
                  <a:lnTo>
                    <a:pt x="1502" y="3054"/>
                  </a:lnTo>
                  <a:lnTo>
                    <a:pt x="1580" y="2939"/>
                  </a:lnTo>
                  <a:lnTo>
                    <a:pt x="1662" y="2828"/>
                  </a:lnTo>
                  <a:lnTo>
                    <a:pt x="1744" y="2717"/>
                  </a:lnTo>
                  <a:lnTo>
                    <a:pt x="1830" y="2611"/>
                  </a:lnTo>
                  <a:lnTo>
                    <a:pt x="1921" y="2504"/>
                  </a:lnTo>
                  <a:lnTo>
                    <a:pt x="2011" y="2401"/>
                  </a:lnTo>
                  <a:lnTo>
                    <a:pt x="2105" y="2303"/>
                  </a:lnTo>
                  <a:lnTo>
                    <a:pt x="2200" y="2205"/>
                  </a:lnTo>
                  <a:lnTo>
                    <a:pt x="2299" y="2106"/>
                  </a:lnTo>
                  <a:lnTo>
                    <a:pt x="2401" y="2016"/>
                  </a:lnTo>
                  <a:lnTo>
                    <a:pt x="2504" y="1921"/>
                  </a:lnTo>
                  <a:lnTo>
                    <a:pt x="2610" y="1835"/>
                  </a:lnTo>
                  <a:lnTo>
                    <a:pt x="2717" y="1749"/>
                  </a:lnTo>
                  <a:lnTo>
                    <a:pt x="2824" y="1663"/>
                  </a:lnTo>
                  <a:lnTo>
                    <a:pt x="2935" y="1581"/>
                  </a:lnTo>
                  <a:lnTo>
                    <a:pt x="3050" y="1502"/>
                  </a:lnTo>
                  <a:lnTo>
                    <a:pt x="3164" y="1428"/>
                  </a:lnTo>
                  <a:lnTo>
                    <a:pt x="3284" y="1354"/>
                  </a:lnTo>
                  <a:lnTo>
                    <a:pt x="3403" y="1285"/>
                  </a:lnTo>
                  <a:lnTo>
                    <a:pt x="3521" y="1215"/>
                  </a:lnTo>
                  <a:lnTo>
                    <a:pt x="3645" y="1149"/>
                  </a:lnTo>
                  <a:lnTo>
                    <a:pt x="3768" y="1088"/>
                  </a:lnTo>
                  <a:lnTo>
                    <a:pt x="3895" y="1030"/>
                  </a:lnTo>
                  <a:lnTo>
                    <a:pt x="4022" y="973"/>
                  </a:lnTo>
                  <a:lnTo>
                    <a:pt x="4154" y="919"/>
                  </a:lnTo>
                  <a:lnTo>
                    <a:pt x="4285" y="870"/>
                  </a:lnTo>
                  <a:lnTo>
                    <a:pt x="4416" y="825"/>
                  </a:lnTo>
                  <a:lnTo>
                    <a:pt x="4552" y="780"/>
                  </a:lnTo>
                  <a:lnTo>
                    <a:pt x="4687" y="739"/>
                  </a:lnTo>
                  <a:lnTo>
                    <a:pt x="4823" y="702"/>
                  </a:lnTo>
                  <a:lnTo>
                    <a:pt x="4958" y="669"/>
                  </a:lnTo>
                  <a:lnTo>
                    <a:pt x="5098" y="640"/>
                  </a:lnTo>
                  <a:lnTo>
                    <a:pt x="5241" y="612"/>
                  </a:lnTo>
                  <a:lnTo>
                    <a:pt x="5381" y="587"/>
                  </a:lnTo>
                  <a:lnTo>
                    <a:pt x="5524" y="566"/>
                  </a:lnTo>
                  <a:lnTo>
                    <a:pt x="5668" y="550"/>
                  </a:lnTo>
                  <a:lnTo>
                    <a:pt x="5812" y="538"/>
                  </a:lnTo>
                  <a:lnTo>
                    <a:pt x="5960" y="530"/>
                  </a:lnTo>
                  <a:lnTo>
                    <a:pt x="6103" y="525"/>
                  </a:lnTo>
                  <a:close/>
                  <a:moveTo>
                    <a:pt x="6251" y="0"/>
                  </a:moveTo>
                  <a:lnTo>
                    <a:pt x="6091" y="4"/>
                  </a:lnTo>
                  <a:lnTo>
                    <a:pt x="5931" y="8"/>
                  </a:lnTo>
                  <a:lnTo>
                    <a:pt x="5771" y="20"/>
                  </a:lnTo>
                  <a:lnTo>
                    <a:pt x="5615" y="33"/>
                  </a:lnTo>
                  <a:lnTo>
                    <a:pt x="5455" y="54"/>
                  </a:lnTo>
                  <a:lnTo>
                    <a:pt x="5299" y="74"/>
                  </a:lnTo>
                  <a:lnTo>
                    <a:pt x="5147" y="99"/>
                  </a:lnTo>
                  <a:lnTo>
                    <a:pt x="4991" y="127"/>
                  </a:lnTo>
                  <a:lnTo>
                    <a:pt x="4839" y="160"/>
                  </a:lnTo>
                  <a:lnTo>
                    <a:pt x="4691" y="197"/>
                  </a:lnTo>
                  <a:lnTo>
                    <a:pt x="4539" y="238"/>
                  </a:lnTo>
                  <a:lnTo>
                    <a:pt x="4391" y="283"/>
                  </a:lnTo>
                  <a:lnTo>
                    <a:pt x="4248" y="329"/>
                  </a:lnTo>
                  <a:lnTo>
                    <a:pt x="4104" y="382"/>
                  </a:lnTo>
                  <a:lnTo>
                    <a:pt x="3961" y="435"/>
                  </a:lnTo>
                  <a:lnTo>
                    <a:pt x="3817" y="493"/>
                  </a:lnTo>
                  <a:lnTo>
                    <a:pt x="3678" y="554"/>
                  </a:lnTo>
                  <a:lnTo>
                    <a:pt x="3542" y="620"/>
                  </a:lnTo>
                  <a:lnTo>
                    <a:pt x="3406" y="685"/>
                  </a:lnTo>
                  <a:lnTo>
                    <a:pt x="3271" y="755"/>
                  </a:lnTo>
                  <a:lnTo>
                    <a:pt x="3140" y="829"/>
                  </a:lnTo>
                  <a:lnTo>
                    <a:pt x="3009" y="907"/>
                  </a:lnTo>
                  <a:lnTo>
                    <a:pt x="2881" y="985"/>
                  </a:lnTo>
                  <a:lnTo>
                    <a:pt x="2758" y="1067"/>
                  </a:lnTo>
                  <a:lnTo>
                    <a:pt x="2631" y="1153"/>
                  </a:lnTo>
                  <a:lnTo>
                    <a:pt x="2512" y="1244"/>
                  </a:lnTo>
                  <a:lnTo>
                    <a:pt x="2393" y="1334"/>
                  </a:lnTo>
                  <a:lnTo>
                    <a:pt x="2274" y="1428"/>
                  </a:lnTo>
                  <a:lnTo>
                    <a:pt x="2159" y="1527"/>
                  </a:lnTo>
                  <a:lnTo>
                    <a:pt x="2048" y="1626"/>
                  </a:lnTo>
                  <a:lnTo>
                    <a:pt x="1937" y="1728"/>
                  </a:lnTo>
                  <a:lnTo>
                    <a:pt x="1830" y="1835"/>
                  </a:lnTo>
                  <a:lnTo>
                    <a:pt x="1724" y="1942"/>
                  </a:lnTo>
                  <a:lnTo>
                    <a:pt x="1625" y="2048"/>
                  </a:lnTo>
                  <a:lnTo>
                    <a:pt x="1523" y="2163"/>
                  </a:lnTo>
                  <a:lnTo>
                    <a:pt x="1428" y="2278"/>
                  </a:lnTo>
                  <a:lnTo>
                    <a:pt x="1334" y="2393"/>
                  </a:lnTo>
                  <a:lnTo>
                    <a:pt x="1239" y="2512"/>
                  </a:lnTo>
                  <a:lnTo>
                    <a:pt x="1153" y="2635"/>
                  </a:lnTo>
                  <a:lnTo>
                    <a:pt x="1067" y="2759"/>
                  </a:lnTo>
                  <a:lnTo>
                    <a:pt x="985" y="2886"/>
                  </a:lnTo>
                  <a:lnTo>
                    <a:pt x="903" y="3013"/>
                  </a:lnTo>
                  <a:lnTo>
                    <a:pt x="829" y="3145"/>
                  </a:lnTo>
                  <a:lnTo>
                    <a:pt x="755" y="3276"/>
                  </a:lnTo>
                  <a:lnTo>
                    <a:pt x="681" y="3407"/>
                  </a:lnTo>
                  <a:lnTo>
                    <a:pt x="615" y="3543"/>
                  </a:lnTo>
                  <a:lnTo>
                    <a:pt x="550" y="3682"/>
                  </a:lnTo>
                  <a:lnTo>
                    <a:pt x="488" y="3822"/>
                  </a:lnTo>
                  <a:lnTo>
                    <a:pt x="431" y="3961"/>
                  </a:lnTo>
                  <a:lnTo>
                    <a:pt x="378" y="4105"/>
                  </a:lnTo>
                  <a:lnTo>
                    <a:pt x="328" y="4249"/>
                  </a:lnTo>
                  <a:lnTo>
                    <a:pt x="279" y="4397"/>
                  </a:lnTo>
                  <a:lnTo>
                    <a:pt x="238" y="4544"/>
                  </a:lnTo>
                  <a:lnTo>
                    <a:pt x="197" y="4692"/>
                  </a:lnTo>
                  <a:lnTo>
                    <a:pt x="160" y="4844"/>
                  </a:lnTo>
                  <a:lnTo>
                    <a:pt x="127" y="4996"/>
                  </a:lnTo>
                  <a:lnTo>
                    <a:pt x="99" y="5148"/>
                  </a:lnTo>
                  <a:lnTo>
                    <a:pt x="70" y="5304"/>
                  </a:lnTo>
                  <a:lnTo>
                    <a:pt x="49" y="5459"/>
                  </a:lnTo>
                  <a:lnTo>
                    <a:pt x="33" y="5616"/>
                  </a:lnTo>
                  <a:lnTo>
                    <a:pt x="17" y="5776"/>
                  </a:lnTo>
                  <a:lnTo>
                    <a:pt x="8" y="5936"/>
                  </a:lnTo>
                  <a:lnTo>
                    <a:pt x="0" y="6096"/>
                  </a:lnTo>
                  <a:lnTo>
                    <a:pt x="0" y="6256"/>
                  </a:lnTo>
                  <a:lnTo>
                    <a:pt x="0" y="6415"/>
                  </a:lnTo>
                  <a:lnTo>
                    <a:pt x="8" y="6575"/>
                  </a:lnTo>
                  <a:lnTo>
                    <a:pt x="17" y="6735"/>
                  </a:lnTo>
                  <a:lnTo>
                    <a:pt x="33" y="6895"/>
                  </a:lnTo>
                  <a:lnTo>
                    <a:pt x="49" y="7052"/>
                  </a:lnTo>
                  <a:lnTo>
                    <a:pt x="70" y="7207"/>
                  </a:lnTo>
                  <a:lnTo>
                    <a:pt x="99" y="7363"/>
                  </a:lnTo>
                  <a:lnTo>
                    <a:pt x="127" y="7515"/>
                  </a:lnTo>
                  <a:lnTo>
                    <a:pt x="160" y="7667"/>
                  </a:lnTo>
                  <a:lnTo>
                    <a:pt x="197" y="7819"/>
                  </a:lnTo>
                  <a:lnTo>
                    <a:pt x="238" y="7967"/>
                  </a:lnTo>
                  <a:lnTo>
                    <a:pt x="279" y="8114"/>
                  </a:lnTo>
                  <a:lnTo>
                    <a:pt x="328" y="8262"/>
                  </a:lnTo>
                  <a:lnTo>
                    <a:pt x="378" y="8406"/>
                  </a:lnTo>
                  <a:lnTo>
                    <a:pt x="431" y="8550"/>
                  </a:lnTo>
                  <a:lnTo>
                    <a:pt x="488" y="8689"/>
                  </a:lnTo>
                  <a:lnTo>
                    <a:pt x="550" y="8829"/>
                  </a:lnTo>
                  <a:lnTo>
                    <a:pt x="615" y="8968"/>
                  </a:lnTo>
                  <a:lnTo>
                    <a:pt x="681" y="9104"/>
                  </a:lnTo>
                  <a:lnTo>
                    <a:pt x="755" y="9235"/>
                  </a:lnTo>
                  <a:lnTo>
                    <a:pt x="829" y="9366"/>
                  </a:lnTo>
                  <a:lnTo>
                    <a:pt x="903" y="9498"/>
                  </a:lnTo>
                  <a:lnTo>
                    <a:pt x="985" y="9625"/>
                  </a:lnTo>
                  <a:lnTo>
                    <a:pt x="1067" y="9752"/>
                  </a:lnTo>
                  <a:lnTo>
                    <a:pt x="1153" y="9876"/>
                  </a:lnTo>
                  <a:lnTo>
                    <a:pt x="1239" y="9999"/>
                  </a:lnTo>
                  <a:lnTo>
                    <a:pt x="1334" y="10118"/>
                  </a:lnTo>
                  <a:lnTo>
                    <a:pt x="1428" y="10233"/>
                  </a:lnTo>
                  <a:lnTo>
                    <a:pt x="1523" y="10348"/>
                  </a:lnTo>
                  <a:lnTo>
                    <a:pt x="1625" y="10463"/>
                  </a:lnTo>
                  <a:lnTo>
                    <a:pt x="1724" y="10569"/>
                  </a:lnTo>
                  <a:lnTo>
                    <a:pt x="1830" y="10676"/>
                  </a:lnTo>
                  <a:lnTo>
                    <a:pt x="1937" y="10783"/>
                  </a:lnTo>
                  <a:lnTo>
                    <a:pt x="2048" y="10885"/>
                  </a:lnTo>
                  <a:lnTo>
                    <a:pt x="2159" y="10984"/>
                  </a:lnTo>
                  <a:lnTo>
                    <a:pt x="2274" y="11083"/>
                  </a:lnTo>
                  <a:lnTo>
                    <a:pt x="2393" y="11177"/>
                  </a:lnTo>
                  <a:lnTo>
                    <a:pt x="2512" y="11267"/>
                  </a:lnTo>
                  <a:lnTo>
                    <a:pt x="2631" y="11358"/>
                  </a:lnTo>
                  <a:lnTo>
                    <a:pt x="2758" y="11444"/>
                  </a:lnTo>
                  <a:lnTo>
                    <a:pt x="2881" y="11526"/>
                  </a:lnTo>
                  <a:lnTo>
                    <a:pt x="3009" y="11604"/>
                  </a:lnTo>
                  <a:lnTo>
                    <a:pt x="3140" y="11682"/>
                  </a:lnTo>
                  <a:lnTo>
                    <a:pt x="3271" y="11756"/>
                  </a:lnTo>
                  <a:lnTo>
                    <a:pt x="3406" y="11826"/>
                  </a:lnTo>
                  <a:lnTo>
                    <a:pt x="3542" y="11891"/>
                  </a:lnTo>
                  <a:lnTo>
                    <a:pt x="3678" y="11957"/>
                  </a:lnTo>
                  <a:lnTo>
                    <a:pt x="3817" y="12018"/>
                  </a:lnTo>
                  <a:lnTo>
                    <a:pt x="3961" y="12076"/>
                  </a:lnTo>
                  <a:lnTo>
                    <a:pt x="4104" y="12129"/>
                  </a:lnTo>
                  <a:lnTo>
                    <a:pt x="4248" y="12182"/>
                  </a:lnTo>
                  <a:lnTo>
                    <a:pt x="4391" y="12228"/>
                  </a:lnTo>
                  <a:lnTo>
                    <a:pt x="4539" y="12273"/>
                  </a:lnTo>
                  <a:lnTo>
                    <a:pt x="4691" y="12314"/>
                  </a:lnTo>
                  <a:lnTo>
                    <a:pt x="4839" y="12351"/>
                  </a:lnTo>
                  <a:lnTo>
                    <a:pt x="4991" y="12384"/>
                  </a:lnTo>
                  <a:lnTo>
                    <a:pt x="5147" y="12412"/>
                  </a:lnTo>
                  <a:lnTo>
                    <a:pt x="5299" y="12437"/>
                  </a:lnTo>
                  <a:lnTo>
                    <a:pt x="5455" y="12457"/>
                  </a:lnTo>
                  <a:lnTo>
                    <a:pt x="5615" y="12478"/>
                  </a:lnTo>
                  <a:lnTo>
                    <a:pt x="5771" y="12491"/>
                  </a:lnTo>
                  <a:lnTo>
                    <a:pt x="5931" y="12503"/>
                  </a:lnTo>
                  <a:lnTo>
                    <a:pt x="6091" y="12507"/>
                  </a:lnTo>
                  <a:lnTo>
                    <a:pt x="6251" y="12511"/>
                  </a:lnTo>
                  <a:lnTo>
                    <a:pt x="6415" y="12507"/>
                  </a:lnTo>
                  <a:lnTo>
                    <a:pt x="6575" y="12503"/>
                  </a:lnTo>
                  <a:lnTo>
                    <a:pt x="6735" y="12491"/>
                  </a:lnTo>
                  <a:lnTo>
                    <a:pt x="6891" y="12478"/>
                  </a:lnTo>
                  <a:lnTo>
                    <a:pt x="7051" y="12457"/>
                  </a:lnTo>
                  <a:lnTo>
                    <a:pt x="7207" y="12437"/>
                  </a:lnTo>
                  <a:lnTo>
                    <a:pt x="7359" y="12412"/>
                  </a:lnTo>
                  <a:lnTo>
                    <a:pt x="7515" y="12384"/>
                  </a:lnTo>
                  <a:lnTo>
                    <a:pt x="7667" y="12351"/>
                  </a:lnTo>
                  <a:lnTo>
                    <a:pt x="7815" y="12314"/>
                  </a:lnTo>
                  <a:lnTo>
                    <a:pt x="7966" y="12273"/>
                  </a:lnTo>
                  <a:lnTo>
                    <a:pt x="8114" y="12228"/>
                  </a:lnTo>
                  <a:lnTo>
                    <a:pt x="8258" y="12182"/>
                  </a:lnTo>
                  <a:lnTo>
                    <a:pt x="8402" y="12129"/>
                  </a:lnTo>
                  <a:lnTo>
                    <a:pt x="8545" y="12076"/>
                  </a:lnTo>
                  <a:lnTo>
                    <a:pt x="8689" y="12018"/>
                  </a:lnTo>
                  <a:lnTo>
                    <a:pt x="8829" y="11957"/>
                  </a:lnTo>
                  <a:lnTo>
                    <a:pt x="8964" y="11891"/>
                  </a:lnTo>
                  <a:lnTo>
                    <a:pt x="9099" y="11826"/>
                  </a:lnTo>
                  <a:lnTo>
                    <a:pt x="9235" y="11756"/>
                  </a:lnTo>
                  <a:lnTo>
                    <a:pt x="9366" y="11682"/>
                  </a:lnTo>
                  <a:lnTo>
                    <a:pt x="9497" y="11604"/>
                  </a:lnTo>
                  <a:lnTo>
                    <a:pt x="9625" y="11526"/>
                  </a:lnTo>
                  <a:lnTo>
                    <a:pt x="9748" y="11444"/>
                  </a:lnTo>
                  <a:lnTo>
                    <a:pt x="9875" y="11358"/>
                  </a:lnTo>
                  <a:lnTo>
                    <a:pt x="9994" y="11267"/>
                  </a:lnTo>
                  <a:lnTo>
                    <a:pt x="10113" y="11177"/>
                  </a:lnTo>
                  <a:lnTo>
                    <a:pt x="10232" y="11083"/>
                  </a:lnTo>
                  <a:lnTo>
                    <a:pt x="10347" y="10984"/>
                  </a:lnTo>
                  <a:lnTo>
                    <a:pt x="10458" y="10885"/>
                  </a:lnTo>
                  <a:lnTo>
                    <a:pt x="10569" y="10783"/>
                  </a:lnTo>
                  <a:lnTo>
                    <a:pt x="10675" y="10676"/>
                  </a:lnTo>
                  <a:lnTo>
                    <a:pt x="10778" y="10569"/>
                  </a:lnTo>
                  <a:lnTo>
                    <a:pt x="10881" y="10463"/>
                  </a:lnTo>
                  <a:lnTo>
                    <a:pt x="10984" y="10348"/>
                  </a:lnTo>
                  <a:lnTo>
                    <a:pt x="11077" y="10233"/>
                  </a:lnTo>
                  <a:lnTo>
                    <a:pt x="11172" y="10118"/>
                  </a:lnTo>
                  <a:lnTo>
                    <a:pt x="11262" y="9999"/>
                  </a:lnTo>
                  <a:lnTo>
                    <a:pt x="11352" y="9876"/>
                  </a:lnTo>
                  <a:lnTo>
                    <a:pt x="11439" y="9752"/>
                  </a:lnTo>
                  <a:lnTo>
                    <a:pt x="11521" y="9625"/>
                  </a:lnTo>
                  <a:lnTo>
                    <a:pt x="11603" y="9498"/>
                  </a:lnTo>
                  <a:lnTo>
                    <a:pt x="11677" y="9366"/>
                  </a:lnTo>
                  <a:lnTo>
                    <a:pt x="11751" y="9235"/>
                  </a:lnTo>
                  <a:lnTo>
                    <a:pt x="11825" y="9104"/>
                  </a:lnTo>
                  <a:lnTo>
                    <a:pt x="11890" y="8968"/>
                  </a:lnTo>
                  <a:lnTo>
                    <a:pt x="11956" y="8829"/>
                  </a:lnTo>
                  <a:lnTo>
                    <a:pt x="12014" y="8689"/>
                  </a:lnTo>
                  <a:lnTo>
                    <a:pt x="12075" y="8550"/>
                  </a:lnTo>
                  <a:lnTo>
                    <a:pt x="12128" y="8406"/>
                  </a:lnTo>
                  <a:lnTo>
                    <a:pt x="12177" y="8262"/>
                  </a:lnTo>
                  <a:lnTo>
                    <a:pt x="12227" y="8114"/>
                  </a:lnTo>
                  <a:lnTo>
                    <a:pt x="12268" y="7967"/>
                  </a:lnTo>
                  <a:lnTo>
                    <a:pt x="12309" y="7819"/>
                  </a:lnTo>
                  <a:lnTo>
                    <a:pt x="12346" y="7667"/>
                  </a:lnTo>
                  <a:lnTo>
                    <a:pt x="12379" y="7515"/>
                  </a:lnTo>
                  <a:lnTo>
                    <a:pt x="12407" y="7363"/>
                  </a:lnTo>
                  <a:lnTo>
                    <a:pt x="12436" y="7207"/>
                  </a:lnTo>
                  <a:lnTo>
                    <a:pt x="12457" y="7052"/>
                  </a:lnTo>
                  <a:lnTo>
                    <a:pt x="12473" y="6895"/>
                  </a:lnTo>
                  <a:lnTo>
                    <a:pt x="12490" y="6735"/>
                  </a:lnTo>
                  <a:lnTo>
                    <a:pt x="12498" y="6575"/>
                  </a:lnTo>
                  <a:lnTo>
                    <a:pt x="12506" y="6415"/>
                  </a:lnTo>
                  <a:lnTo>
                    <a:pt x="12506" y="6256"/>
                  </a:lnTo>
                  <a:lnTo>
                    <a:pt x="12506" y="6096"/>
                  </a:lnTo>
                  <a:lnTo>
                    <a:pt x="12498" y="5936"/>
                  </a:lnTo>
                  <a:lnTo>
                    <a:pt x="12490" y="5776"/>
                  </a:lnTo>
                  <a:lnTo>
                    <a:pt x="12473" y="5616"/>
                  </a:lnTo>
                  <a:lnTo>
                    <a:pt x="12457" y="5459"/>
                  </a:lnTo>
                  <a:lnTo>
                    <a:pt x="12436" y="5304"/>
                  </a:lnTo>
                  <a:lnTo>
                    <a:pt x="12407" y="5148"/>
                  </a:lnTo>
                  <a:lnTo>
                    <a:pt x="12379" y="4996"/>
                  </a:lnTo>
                  <a:lnTo>
                    <a:pt x="12346" y="4844"/>
                  </a:lnTo>
                  <a:lnTo>
                    <a:pt x="12309" y="4692"/>
                  </a:lnTo>
                  <a:lnTo>
                    <a:pt x="12268" y="4544"/>
                  </a:lnTo>
                  <a:lnTo>
                    <a:pt x="12227" y="4397"/>
                  </a:lnTo>
                  <a:lnTo>
                    <a:pt x="12177" y="4249"/>
                  </a:lnTo>
                  <a:lnTo>
                    <a:pt x="12128" y="4105"/>
                  </a:lnTo>
                  <a:lnTo>
                    <a:pt x="12075" y="3961"/>
                  </a:lnTo>
                  <a:lnTo>
                    <a:pt x="12014" y="3822"/>
                  </a:lnTo>
                  <a:lnTo>
                    <a:pt x="11956" y="3682"/>
                  </a:lnTo>
                  <a:lnTo>
                    <a:pt x="11890" y="3543"/>
                  </a:lnTo>
                  <a:lnTo>
                    <a:pt x="11825" y="3407"/>
                  </a:lnTo>
                  <a:lnTo>
                    <a:pt x="11751" y="3276"/>
                  </a:lnTo>
                  <a:lnTo>
                    <a:pt x="11677" y="3145"/>
                  </a:lnTo>
                  <a:lnTo>
                    <a:pt x="11603" y="3013"/>
                  </a:lnTo>
                  <a:lnTo>
                    <a:pt x="11521" y="2886"/>
                  </a:lnTo>
                  <a:lnTo>
                    <a:pt x="11439" y="2759"/>
                  </a:lnTo>
                  <a:lnTo>
                    <a:pt x="11352" y="2635"/>
                  </a:lnTo>
                  <a:lnTo>
                    <a:pt x="11262" y="2512"/>
                  </a:lnTo>
                  <a:lnTo>
                    <a:pt x="11172" y="2393"/>
                  </a:lnTo>
                  <a:lnTo>
                    <a:pt x="11077" y="2278"/>
                  </a:lnTo>
                  <a:lnTo>
                    <a:pt x="10984" y="2163"/>
                  </a:lnTo>
                  <a:lnTo>
                    <a:pt x="10881" y="2048"/>
                  </a:lnTo>
                  <a:lnTo>
                    <a:pt x="10778" y="1942"/>
                  </a:lnTo>
                  <a:lnTo>
                    <a:pt x="10675" y="1835"/>
                  </a:lnTo>
                  <a:lnTo>
                    <a:pt x="10569" y="1728"/>
                  </a:lnTo>
                  <a:lnTo>
                    <a:pt x="10458" y="1626"/>
                  </a:lnTo>
                  <a:lnTo>
                    <a:pt x="10347" y="1527"/>
                  </a:lnTo>
                  <a:lnTo>
                    <a:pt x="10232" y="1428"/>
                  </a:lnTo>
                  <a:lnTo>
                    <a:pt x="10113" y="1334"/>
                  </a:lnTo>
                  <a:lnTo>
                    <a:pt x="9994" y="1244"/>
                  </a:lnTo>
                  <a:lnTo>
                    <a:pt x="9875" y="1153"/>
                  </a:lnTo>
                  <a:lnTo>
                    <a:pt x="9748" y="1067"/>
                  </a:lnTo>
                  <a:lnTo>
                    <a:pt x="9625" y="985"/>
                  </a:lnTo>
                  <a:lnTo>
                    <a:pt x="9497" y="907"/>
                  </a:lnTo>
                  <a:lnTo>
                    <a:pt x="9366" y="829"/>
                  </a:lnTo>
                  <a:lnTo>
                    <a:pt x="9235" y="755"/>
                  </a:lnTo>
                  <a:lnTo>
                    <a:pt x="9099" y="685"/>
                  </a:lnTo>
                  <a:lnTo>
                    <a:pt x="8964" y="620"/>
                  </a:lnTo>
                  <a:lnTo>
                    <a:pt x="8829" y="554"/>
                  </a:lnTo>
                  <a:lnTo>
                    <a:pt x="8689" y="493"/>
                  </a:lnTo>
                  <a:lnTo>
                    <a:pt x="8545" y="435"/>
                  </a:lnTo>
                  <a:lnTo>
                    <a:pt x="8402" y="382"/>
                  </a:lnTo>
                  <a:lnTo>
                    <a:pt x="8258" y="329"/>
                  </a:lnTo>
                  <a:lnTo>
                    <a:pt x="8114" y="283"/>
                  </a:lnTo>
                  <a:lnTo>
                    <a:pt x="7966" y="238"/>
                  </a:lnTo>
                  <a:lnTo>
                    <a:pt x="7815" y="197"/>
                  </a:lnTo>
                  <a:lnTo>
                    <a:pt x="7667" y="160"/>
                  </a:lnTo>
                  <a:lnTo>
                    <a:pt x="7515" y="127"/>
                  </a:lnTo>
                  <a:lnTo>
                    <a:pt x="7359" y="99"/>
                  </a:lnTo>
                  <a:lnTo>
                    <a:pt x="7207" y="74"/>
                  </a:lnTo>
                  <a:lnTo>
                    <a:pt x="7051" y="54"/>
                  </a:lnTo>
                  <a:lnTo>
                    <a:pt x="6891" y="33"/>
                  </a:lnTo>
                  <a:lnTo>
                    <a:pt x="6735" y="20"/>
                  </a:lnTo>
                  <a:lnTo>
                    <a:pt x="6575" y="8"/>
                  </a:lnTo>
                  <a:lnTo>
                    <a:pt x="6415" y="4"/>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13" name="Freeform: Shape 2">
              <a:extLst>
                <a:ext uri="{FF2B5EF4-FFF2-40B4-BE49-F238E27FC236}">
                  <a16:creationId xmlns:a16="http://schemas.microsoft.com/office/drawing/2014/main" id="{0D804EBE-475F-7842-A8B8-1166D82624A7}"/>
                </a:ext>
              </a:extLst>
            </p:cNvPr>
            <p:cNvSpPr/>
            <p:nvPr/>
          </p:nvSpPr>
          <p:spPr>
            <a:xfrm>
              <a:off x="9530500" y="7531272"/>
              <a:ext cx="914039" cy="1338480"/>
            </a:xfrm>
            <a:custGeom>
              <a:avLst/>
              <a:gdLst/>
              <a:ahLst/>
              <a:cxnLst>
                <a:cxn ang="3cd4">
                  <a:pos x="hc" y="t"/>
                </a:cxn>
                <a:cxn ang="cd2">
                  <a:pos x="l" y="vc"/>
                </a:cxn>
                <a:cxn ang="cd4">
                  <a:pos x="hc" y="b"/>
                </a:cxn>
                <a:cxn ang="0">
                  <a:pos x="r" y="vc"/>
                </a:cxn>
              </a:cxnLst>
              <a:rect l="l" t="t" r="r" b="b"/>
              <a:pathLst>
                <a:path w="2540" h="3719">
                  <a:moveTo>
                    <a:pt x="1268" y="0"/>
                  </a:moveTo>
                  <a:lnTo>
                    <a:pt x="0" y="1273"/>
                  </a:lnTo>
                  <a:lnTo>
                    <a:pt x="693" y="1273"/>
                  </a:lnTo>
                  <a:lnTo>
                    <a:pt x="693" y="3719"/>
                  </a:lnTo>
                  <a:lnTo>
                    <a:pt x="1847" y="3719"/>
                  </a:lnTo>
                  <a:lnTo>
                    <a:pt x="1847" y="1273"/>
                  </a:lnTo>
                  <a:lnTo>
                    <a:pt x="2540" y="1273"/>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14" name="Freeform: Shape 3">
              <a:extLst>
                <a:ext uri="{FF2B5EF4-FFF2-40B4-BE49-F238E27FC236}">
                  <a16:creationId xmlns:a16="http://schemas.microsoft.com/office/drawing/2014/main" id="{E1526FB7-A087-DA4C-9289-13DA59F2803F}"/>
                </a:ext>
              </a:extLst>
            </p:cNvPr>
            <p:cNvSpPr/>
            <p:nvPr/>
          </p:nvSpPr>
          <p:spPr>
            <a:xfrm>
              <a:off x="9530500" y="9653112"/>
              <a:ext cx="914039" cy="1338480"/>
            </a:xfrm>
            <a:custGeom>
              <a:avLst/>
              <a:gdLst/>
              <a:ahLst/>
              <a:cxnLst>
                <a:cxn ang="3cd4">
                  <a:pos x="hc" y="t"/>
                </a:cxn>
                <a:cxn ang="cd2">
                  <a:pos x="l" y="vc"/>
                </a:cxn>
                <a:cxn ang="cd4">
                  <a:pos x="hc" y="b"/>
                </a:cxn>
                <a:cxn ang="0">
                  <a:pos x="r" y="vc"/>
                </a:cxn>
              </a:cxnLst>
              <a:rect l="l" t="t" r="r" b="b"/>
              <a:pathLst>
                <a:path w="2540" h="3719">
                  <a:moveTo>
                    <a:pt x="1268" y="3719"/>
                  </a:moveTo>
                  <a:lnTo>
                    <a:pt x="2540" y="2446"/>
                  </a:lnTo>
                  <a:lnTo>
                    <a:pt x="1847" y="2446"/>
                  </a:lnTo>
                  <a:lnTo>
                    <a:pt x="1847" y="0"/>
                  </a:lnTo>
                  <a:lnTo>
                    <a:pt x="693" y="0"/>
                  </a:lnTo>
                  <a:lnTo>
                    <a:pt x="693" y="2446"/>
                  </a:lnTo>
                  <a:lnTo>
                    <a:pt x="0" y="244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15" name="Freeform: Shape 4">
              <a:extLst>
                <a:ext uri="{FF2B5EF4-FFF2-40B4-BE49-F238E27FC236}">
                  <a16:creationId xmlns:a16="http://schemas.microsoft.com/office/drawing/2014/main" id="{880348E3-59B8-DA4C-83DE-92E6F6EBF66A}"/>
                </a:ext>
              </a:extLst>
            </p:cNvPr>
            <p:cNvSpPr/>
            <p:nvPr/>
          </p:nvSpPr>
          <p:spPr>
            <a:xfrm>
              <a:off x="10380099" y="8805312"/>
              <a:ext cx="1336680" cy="912599"/>
            </a:xfrm>
            <a:custGeom>
              <a:avLst/>
              <a:gdLst/>
              <a:ahLst/>
              <a:cxnLst>
                <a:cxn ang="3cd4">
                  <a:pos x="hc" y="t"/>
                </a:cxn>
                <a:cxn ang="cd2">
                  <a:pos x="l" y="vc"/>
                </a:cxn>
                <a:cxn ang="cd4">
                  <a:pos x="hc" y="b"/>
                </a:cxn>
                <a:cxn ang="0">
                  <a:pos x="r" y="vc"/>
                </a:cxn>
              </a:cxnLst>
              <a:rect l="l" t="t" r="r" b="b"/>
              <a:pathLst>
                <a:path w="3714" h="2536">
                  <a:moveTo>
                    <a:pt x="0" y="1268"/>
                  </a:moveTo>
                  <a:lnTo>
                    <a:pt x="1268" y="2536"/>
                  </a:lnTo>
                  <a:lnTo>
                    <a:pt x="1268" y="1847"/>
                  </a:lnTo>
                  <a:lnTo>
                    <a:pt x="3714" y="1847"/>
                  </a:lnTo>
                  <a:lnTo>
                    <a:pt x="3714" y="689"/>
                  </a:lnTo>
                  <a:lnTo>
                    <a:pt x="1268" y="689"/>
                  </a:lnTo>
                  <a:lnTo>
                    <a:pt x="1268" y="0"/>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sp>
          <p:nvSpPr>
            <p:cNvPr id="116" name="Freeform: Shape 5">
              <a:extLst>
                <a:ext uri="{FF2B5EF4-FFF2-40B4-BE49-F238E27FC236}">
                  <a16:creationId xmlns:a16="http://schemas.microsoft.com/office/drawing/2014/main" id="{7688E9CF-6D44-FB41-9546-9FAB80D6FD8A}"/>
                </a:ext>
              </a:extLst>
            </p:cNvPr>
            <p:cNvSpPr/>
            <p:nvPr/>
          </p:nvSpPr>
          <p:spPr>
            <a:xfrm>
              <a:off x="8256820" y="8805312"/>
              <a:ext cx="1338120" cy="912599"/>
            </a:xfrm>
            <a:custGeom>
              <a:avLst/>
              <a:gdLst/>
              <a:ahLst/>
              <a:cxnLst>
                <a:cxn ang="3cd4">
                  <a:pos x="hc" y="t"/>
                </a:cxn>
                <a:cxn ang="cd2">
                  <a:pos x="l" y="vc"/>
                </a:cxn>
                <a:cxn ang="cd4">
                  <a:pos x="hc" y="b"/>
                </a:cxn>
                <a:cxn ang="0">
                  <a:pos x="r" y="vc"/>
                </a:cxn>
              </a:cxnLst>
              <a:rect l="l" t="t" r="r" b="b"/>
              <a:pathLst>
                <a:path w="3718" h="2536">
                  <a:moveTo>
                    <a:pt x="3718" y="1268"/>
                  </a:moveTo>
                  <a:lnTo>
                    <a:pt x="2450" y="0"/>
                  </a:lnTo>
                  <a:lnTo>
                    <a:pt x="2450" y="689"/>
                  </a:lnTo>
                  <a:lnTo>
                    <a:pt x="0" y="689"/>
                  </a:lnTo>
                  <a:lnTo>
                    <a:pt x="0" y="1847"/>
                  </a:lnTo>
                  <a:lnTo>
                    <a:pt x="2450" y="1847"/>
                  </a:lnTo>
                  <a:lnTo>
                    <a:pt x="2450" y="2536"/>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nSpc>
                  <a:spcPct val="90000"/>
                </a:lnSpc>
                <a:spcAft>
                  <a:spcPts val="900"/>
                </a:spcAft>
              </a:pPr>
              <a:endParaRPr lang="en-US"/>
            </a:p>
          </p:txBody>
        </p:sp>
      </p:grpSp>
      <p:cxnSp>
        <p:nvCxnSpPr>
          <p:cNvPr id="117" name="Straight Connector 116">
            <a:extLst>
              <a:ext uri="{FF2B5EF4-FFF2-40B4-BE49-F238E27FC236}">
                <a16:creationId xmlns:a16="http://schemas.microsoft.com/office/drawing/2014/main" id="{7BBE82E9-B99A-D94F-B8DF-0F0048E483CA}"/>
              </a:ext>
            </a:extLst>
          </p:cNvPr>
          <p:cNvCxnSpPr>
            <a:cxnSpLocks/>
            <a:stCxn id="70" idx="0"/>
            <a:endCxn id="112" idx="2"/>
          </p:cNvCxnSpPr>
          <p:nvPr/>
        </p:nvCxnSpPr>
        <p:spPr bwMode="gray">
          <a:xfrm flipV="1">
            <a:off x="2097491" y="4790158"/>
            <a:ext cx="1130" cy="489256"/>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18" name="Rectangle 117">
            <a:extLst>
              <a:ext uri="{FF2B5EF4-FFF2-40B4-BE49-F238E27FC236}">
                <a16:creationId xmlns:a16="http://schemas.microsoft.com/office/drawing/2014/main" id="{A02058CE-77DA-B146-810B-9518C7F63BCC}"/>
              </a:ext>
            </a:extLst>
          </p:cNvPr>
          <p:cNvSpPr/>
          <p:nvPr/>
        </p:nvSpPr>
        <p:spPr>
          <a:xfrm>
            <a:off x="1059579" y="3313961"/>
            <a:ext cx="861706" cy="338554"/>
          </a:xfrm>
          <a:prstGeom prst="rect">
            <a:avLst/>
          </a:prstGeom>
        </p:spPr>
        <p:txBody>
          <a:bodyPr wrap="square">
            <a:spAutoFit/>
          </a:bodyPr>
          <a:lstStyle/>
          <a:p>
            <a:r>
              <a:rPr lang="en-US" sz="1600" b="1" dirty="0">
                <a:solidFill>
                  <a:schemeClr val="tx2"/>
                </a:solidFill>
                <a:latin typeface="Metropolis" pitchFamily="2" charset="77"/>
              </a:rPr>
              <a:t>T0 DR</a:t>
            </a:r>
            <a:endParaRPr lang="en-GB" sz="1600" dirty="0"/>
          </a:p>
        </p:txBody>
      </p:sp>
      <p:sp>
        <p:nvSpPr>
          <p:cNvPr id="119" name="Rectangle 118">
            <a:extLst>
              <a:ext uri="{FF2B5EF4-FFF2-40B4-BE49-F238E27FC236}">
                <a16:creationId xmlns:a16="http://schemas.microsoft.com/office/drawing/2014/main" id="{81CE0173-4002-9547-9086-F36D6643754D}"/>
              </a:ext>
            </a:extLst>
          </p:cNvPr>
          <p:cNvSpPr/>
          <p:nvPr/>
        </p:nvSpPr>
        <p:spPr>
          <a:xfrm>
            <a:off x="147622" y="2659266"/>
            <a:ext cx="3321529" cy="276999"/>
          </a:xfrm>
          <a:prstGeom prst="rect">
            <a:avLst/>
          </a:prstGeom>
        </p:spPr>
        <p:txBody>
          <a:bodyPr wrap="square">
            <a:spAutoFit/>
          </a:bodyPr>
          <a:lstStyle/>
          <a:p>
            <a:r>
              <a:rPr lang="en-US" sz="1200" b="1" dirty="0">
                <a:solidFill>
                  <a:schemeClr val="tx2"/>
                </a:solidFill>
                <a:latin typeface="Metropolis" pitchFamily="2" charset="77"/>
              </a:rPr>
              <a:t>Intra Transit Tier Link LS (GENEVE)</a:t>
            </a:r>
            <a:endParaRPr lang="en-GB" sz="1200" dirty="0"/>
          </a:p>
        </p:txBody>
      </p:sp>
      <p:sp>
        <p:nvSpPr>
          <p:cNvPr id="120" name="Rectangle 119">
            <a:extLst>
              <a:ext uri="{FF2B5EF4-FFF2-40B4-BE49-F238E27FC236}">
                <a16:creationId xmlns:a16="http://schemas.microsoft.com/office/drawing/2014/main" id="{E30326F6-5E3F-F643-9673-3FA6B5C5B898}"/>
              </a:ext>
            </a:extLst>
          </p:cNvPr>
          <p:cNvSpPr/>
          <p:nvPr/>
        </p:nvSpPr>
        <p:spPr>
          <a:xfrm>
            <a:off x="826243" y="2450525"/>
            <a:ext cx="1417653" cy="261610"/>
          </a:xfrm>
          <a:prstGeom prst="rect">
            <a:avLst/>
          </a:prstGeom>
        </p:spPr>
        <p:txBody>
          <a:bodyPr wrap="square">
            <a:spAutoFit/>
          </a:bodyPr>
          <a:lstStyle/>
          <a:p>
            <a:r>
              <a:rPr lang="en-US" sz="1100" b="1" dirty="0">
                <a:solidFill>
                  <a:schemeClr val="tx2"/>
                </a:solidFill>
                <a:latin typeface="Metropolis" pitchFamily="2" charset="77"/>
              </a:rPr>
              <a:t>169.254.0.2 /28</a:t>
            </a:r>
            <a:endParaRPr lang="en-GB" sz="1100" dirty="0"/>
          </a:p>
        </p:txBody>
      </p:sp>
      <p:sp>
        <p:nvSpPr>
          <p:cNvPr id="121" name="Rectangle 120">
            <a:extLst>
              <a:ext uri="{FF2B5EF4-FFF2-40B4-BE49-F238E27FC236}">
                <a16:creationId xmlns:a16="http://schemas.microsoft.com/office/drawing/2014/main" id="{696E480E-3E31-9349-B18C-D1F73C8F858C}"/>
              </a:ext>
            </a:extLst>
          </p:cNvPr>
          <p:cNvSpPr/>
          <p:nvPr/>
        </p:nvSpPr>
        <p:spPr>
          <a:xfrm>
            <a:off x="803748" y="3054367"/>
            <a:ext cx="1417653" cy="261610"/>
          </a:xfrm>
          <a:prstGeom prst="rect">
            <a:avLst/>
          </a:prstGeom>
        </p:spPr>
        <p:txBody>
          <a:bodyPr wrap="square">
            <a:spAutoFit/>
          </a:bodyPr>
          <a:lstStyle/>
          <a:p>
            <a:r>
              <a:rPr lang="en-US" sz="1100" b="1" dirty="0">
                <a:solidFill>
                  <a:schemeClr val="tx2"/>
                </a:solidFill>
                <a:latin typeface="Metropolis" pitchFamily="2" charset="77"/>
              </a:rPr>
              <a:t>169.254.0.1 /28</a:t>
            </a:r>
            <a:endParaRPr lang="en-GB" sz="1100" dirty="0"/>
          </a:p>
        </p:txBody>
      </p:sp>
      <p:sp>
        <p:nvSpPr>
          <p:cNvPr id="122" name="Rectangle 121">
            <a:extLst>
              <a:ext uri="{FF2B5EF4-FFF2-40B4-BE49-F238E27FC236}">
                <a16:creationId xmlns:a16="http://schemas.microsoft.com/office/drawing/2014/main" id="{010D11AB-67ED-0B43-9EF8-627DE0A46628}"/>
              </a:ext>
            </a:extLst>
          </p:cNvPr>
          <p:cNvSpPr/>
          <p:nvPr/>
        </p:nvSpPr>
        <p:spPr>
          <a:xfrm>
            <a:off x="138896" y="4894800"/>
            <a:ext cx="2974461" cy="276999"/>
          </a:xfrm>
          <a:prstGeom prst="rect">
            <a:avLst/>
          </a:prstGeom>
        </p:spPr>
        <p:txBody>
          <a:bodyPr wrap="square">
            <a:spAutoFit/>
          </a:bodyPr>
          <a:lstStyle/>
          <a:p>
            <a:r>
              <a:rPr lang="en-US" sz="1200" b="1" dirty="0">
                <a:solidFill>
                  <a:schemeClr val="tx2"/>
                </a:solidFill>
                <a:latin typeface="Metropolis" pitchFamily="2" charset="77"/>
              </a:rPr>
              <a:t>Intra Transit Tier Link LS (GENEVE)</a:t>
            </a:r>
            <a:endParaRPr lang="en-GB" sz="1200" dirty="0"/>
          </a:p>
        </p:txBody>
      </p:sp>
      <p:sp>
        <p:nvSpPr>
          <p:cNvPr id="123" name="Rectangle 122">
            <a:extLst>
              <a:ext uri="{FF2B5EF4-FFF2-40B4-BE49-F238E27FC236}">
                <a16:creationId xmlns:a16="http://schemas.microsoft.com/office/drawing/2014/main" id="{DEC60809-6087-E249-A0B2-28BFEA8E81B0}"/>
              </a:ext>
            </a:extLst>
          </p:cNvPr>
          <p:cNvSpPr/>
          <p:nvPr/>
        </p:nvSpPr>
        <p:spPr>
          <a:xfrm>
            <a:off x="914256" y="4743857"/>
            <a:ext cx="1417653" cy="261610"/>
          </a:xfrm>
          <a:prstGeom prst="rect">
            <a:avLst/>
          </a:prstGeom>
        </p:spPr>
        <p:txBody>
          <a:bodyPr wrap="square">
            <a:spAutoFit/>
          </a:bodyPr>
          <a:lstStyle/>
          <a:p>
            <a:r>
              <a:rPr lang="en-US" sz="1100" b="1" dirty="0">
                <a:solidFill>
                  <a:schemeClr val="tx2"/>
                </a:solidFill>
                <a:latin typeface="Metropolis" pitchFamily="2" charset="77"/>
              </a:rPr>
              <a:t>169.254.0.2 /28</a:t>
            </a:r>
            <a:endParaRPr lang="en-GB" sz="1100" dirty="0"/>
          </a:p>
        </p:txBody>
      </p:sp>
      <p:sp>
        <p:nvSpPr>
          <p:cNvPr id="124" name="Rectangle 123">
            <a:extLst>
              <a:ext uri="{FF2B5EF4-FFF2-40B4-BE49-F238E27FC236}">
                <a16:creationId xmlns:a16="http://schemas.microsoft.com/office/drawing/2014/main" id="{32826B0D-0414-E043-BF4B-9622654E4A88}"/>
              </a:ext>
            </a:extLst>
          </p:cNvPr>
          <p:cNvSpPr/>
          <p:nvPr/>
        </p:nvSpPr>
        <p:spPr>
          <a:xfrm>
            <a:off x="907031" y="5092735"/>
            <a:ext cx="1417653" cy="261610"/>
          </a:xfrm>
          <a:prstGeom prst="rect">
            <a:avLst/>
          </a:prstGeom>
        </p:spPr>
        <p:txBody>
          <a:bodyPr wrap="square">
            <a:spAutoFit/>
          </a:bodyPr>
          <a:lstStyle/>
          <a:p>
            <a:r>
              <a:rPr lang="en-US" sz="1100" b="1" dirty="0">
                <a:solidFill>
                  <a:schemeClr val="tx2"/>
                </a:solidFill>
                <a:latin typeface="Metropolis" pitchFamily="2" charset="77"/>
              </a:rPr>
              <a:t>169.254.0.1 /28</a:t>
            </a:r>
            <a:endParaRPr lang="en-GB" sz="1100" dirty="0"/>
          </a:p>
        </p:txBody>
      </p:sp>
      <p:pic>
        <p:nvPicPr>
          <p:cNvPr id="4" name="Picture 3">
            <a:extLst>
              <a:ext uri="{FF2B5EF4-FFF2-40B4-BE49-F238E27FC236}">
                <a16:creationId xmlns:a16="http://schemas.microsoft.com/office/drawing/2014/main" id="{6C190C59-C2D8-1348-B3E0-122802C2A48E}"/>
              </a:ext>
            </a:extLst>
          </p:cNvPr>
          <p:cNvPicPr>
            <a:picLocks noChangeAspect="1"/>
          </p:cNvPicPr>
          <p:nvPr/>
        </p:nvPicPr>
        <p:blipFill>
          <a:blip r:embed="rId2"/>
          <a:stretch>
            <a:fillRect/>
          </a:stretch>
        </p:blipFill>
        <p:spPr>
          <a:xfrm>
            <a:off x="4450485" y="1011516"/>
            <a:ext cx="7668634" cy="3224433"/>
          </a:xfrm>
          <a:prstGeom prst="rect">
            <a:avLst/>
          </a:prstGeom>
        </p:spPr>
      </p:pic>
      <p:sp>
        <p:nvSpPr>
          <p:cNvPr id="126" name="Left Brace 125">
            <a:extLst>
              <a:ext uri="{FF2B5EF4-FFF2-40B4-BE49-F238E27FC236}">
                <a16:creationId xmlns:a16="http://schemas.microsoft.com/office/drawing/2014/main" id="{34BDE632-2F31-A241-83E1-971DCD97F6B1}"/>
              </a:ext>
            </a:extLst>
          </p:cNvPr>
          <p:cNvSpPr/>
          <p:nvPr/>
        </p:nvSpPr>
        <p:spPr bwMode="gray">
          <a:xfrm>
            <a:off x="4204747" y="945451"/>
            <a:ext cx="265633" cy="3323485"/>
          </a:xfrm>
          <a:prstGeom prst="leftBrace">
            <a:avLst>
              <a:gd name="adj1" fmla="val 0"/>
              <a:gd name="adj2" fmla="val 49027"/>
            </a:avLst>
          </a:prstGeom>
          <a:ln w="25400">
            <a:solidFill>
              <a:srgbClr val="002060"/>
            </a:solidFill>
            <a:miter lim="800000"/>
            <a:tailEnd type="non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27" name="Rectangle 126">
            <a:extLst>
              <a:ext uri="{FF2B5EF4-FFF2-40B4-BE49-F238E27FC236}">
                <a16:creationId xmlns:a16="http://schemas.microsoft.com/office/drawing/2014/main" id="{73526D6C-91BA-1143-BEB0-45866BA65892}"/>
              </a:ext>
            </a:extLst>
          </p:cNvPr>
          <p:cNvSpPr/>
          <p:nvPr/>
        </p:nvSpPr>
        <p:spPr>
          <a:xfrm>
            <a:off x="3370199" y="2084879"/>
            <a:ext cx="941830" cy="954107"/>
          </a:xfrm>
          <a:prstGeom prst="rect">
            <a:avLst/>
          </a:prstGeom>
        </p:spPr>
        <p:txBody>
          <a:bodyPr wrap="square">
            <a:spAutoFit/>
          </a:bodyPr>
          <a:lstStyle/>
          <a:p>
            <a:r>
              <a:rPr lang="en-US" sz="1400" b="1" dirty="0">
                <a:solidFill>
                  <a:schemeClr val="tx2"/>
                </a:solidFill>
                <a:latin typeface="Metropolis" pitchFamily="2" charset="77"/>
              </a:rPr>
              <a:t>Physical Router</a:t>
            </a:r>
          </a:p>
          <a:p>
            <a:r>
              <a:rPr lang="en-US" sz="1400" b="1" dirty="0">
                <a:solidFill>
                  <a:schemeClr val="tx2"/>
                </a:solidFill>
                <a:latin typeface="Metropolis" pitchFamily="2" charset="77"/>
              </a:rPr>
              <a:t>Routing Table </a:t>
            </a:r>
            <a:endParaRPr lang="en-GB" sz="1400" dirty="0"/>
          </a:p>
        </p:txBody>
      </p:sp>
      <p:sp>
        <p:nvSpPr>
          <p:cNvPr id="128" name="Rectangle 127">
            <a:extLst>
              <a:ext uri="{FF2B5EF4-FFF2-40B4-BE49-F238E27FC236}">
                <a16:creationId xmlns:a16="http://schemas.microsoft.com/office/drawing/2014/main" id="{C06FC9DD-3AB9-3446-8903-DB0CC4CD5CDA}"/>
              </a:ext>
            </a:extLst>
          </p:cNvPr>
          <p:cNvSpPr/>
          <p:nvPr/>
        </p:nvSpPr>
        <p:spPr>
          <a:xfrm>
            <a:off x="4394906" y="3437568"/>
            <a:ext cx="6428867" cy="253895"/>
          </a:xfrm>
          <a:prstGeom prst="rect">
            <a:avLst/>
          </a:prstGeom>
          <a:noFill/>
          <a:ln w="19050">
            <a:solidFill>
              <a:srgbClr val="0070C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sp>
        <p:nvSpPr>
          <p:cNvPr id="129" name="Rectangle 128">
            <a:extLst>
              <a:ext uri="{FF2B5EF4-FFF2-40B4-BE49-F238E27FC236}">
                <a16:creationId xmlns:a16="http://schemas.microsoft.com/office/drawing/2014/main" id="{657E84B9-249B-D848-AC65-8FE9B09203CC}"/>
              </a:ext>
            </a:extLst>
          </p:cNvPr>
          <p:cNvSpPr/>
          <p:nvPr/>
        </p:nvSpPr>
        <p:spPr>
          <a:xfrm>
            <a:off x="10792827" y="3424561"/>
            <a:ext cx="1554348" cy="276999"/>
          </a:xfrm>
          <a:prstGeom prst="rect">
            <a:avLst/>
          </a:prstGeom>
        </p:spPr>
        <p:txBody>
          <a:bodyPr wrap="square">
            <a:spAutoFit/>
          </a:bodyPr>
          <a:lstStyle/>
          <a:p>
            <a:r>
              <a:rPr lang="en-US" sz="1200" b="1" dirty="0">
                <a:solidFill>
                  <a:schemeClr val="accent2"/>
                </a:solidFill>
                <a:latin typeface="Metropolis" pitchFamily="2" charset="77"/>
              </a:rPr>
              <a:t>Tier 1 NAT</a:t>
            </a:r>
            <a:endParaRPr lang="en-GB" sz="1200" dirty="0">
              <a:solidFill>
                <a:schemeClr val="accent2"/>
              </a:solidFill>
            </a:endParaRPr>
          </a:p>
        </p:txBody>
      </p:sp>
      <p:sp>
        <p:nvSpPr>
          <p:cNvPr id="125" name="Rectangle 124">
            <a:extLst>
              <a:ext uri="{FF2B5EF4-FFF2-40B4-BE49-F238E27FC236}">
                <a16:creationId xmlns:a16="http://schemas.microsoft.com/office/drawing/2014/main" id="{4284FC67-7973-9840-8807-01C626EC5620}"/>
              </a:ext>
            </a:extLst>
          </p:cNvPr>
          <p:cNvSpPr/>
          <p:nvPr/>
        </p:nvSpPr>
        <p:spPr>
          <a:xfrm>
            <a:off x="1095530" y="4365618"/>
            <a:ext cx="861706" cy="338554"/>
          </a:xfrm>
          <a:prstGeom prst="rect">
            <a:avLst/>
          </a:prstGeom>
        </p:spPr>
        <p:txBody>
          <a:bodyPr wrap="square">
            <a:spAutoFit/>
          </a:bodyPr>
          <a:lstStyle/>
          <a:p>
            <a:r>
              <a:rPr lang="en-US" sz="1600" b="1" dirty="0">
                <a:solidFill>
                  <a:schemeClr val="tx2"/>
                </a:solidFill>
                <a:latin typeface="Metropolis" pitchFamily="2" charset="77"/>
              </a:rPr>
              <a:t>T1 SR</a:t>
            </a:r>
            <a:endParaRPr lang="en-GB" sz="1600" dirty="0"/>
          </a:p>
        </p:txBody>
      </p:sp>
    </p:spTree>
    <p:extLst>
      <p:ext uri="{BB962C8B-B14F-4D97-AF65-F5344CB8AC3E}">
        <p14:creationId xmlns:p14="http://schemas.microsoft.com/office/powerpoint/2010/main" val="193975326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126"/>
                                        </p:tgtEl>
                                        <p:attrNameLst>
                                          <p:attrName>style.visibility</p:attrName>
                                        </p:attrNameLst>
                                      </p:cBhvr>
                                      <p:to>
                                        <p:strVal val="visible"/>
                                      </p:to>
                                    </p:set>
                                    <p:anim calcmode="lin" valueType="num">
                                      <p:cBhvr additive="base">
                                        <p:cTn id="11" dur="500" fill="hold"/>
                                        <p:tgtEl>
                                          <p:spTgt spid="126"/>
                                        </p:tgtEl>
                                        <p:attrNameLst>
                                          <p:attrName>ppt_x</p:attrName>
                                        </p:attrNameLst>
                                      </p:cBhvr>
                                      <p:tavLst>
                                        <p:tav tm="0">
                                          <p:val>
                                            <p:strVal val="#ppt_x"/>
                                          </p:val>
                                        </p:tav>
                                        <p:tav tm="100000">
                                          <p:val>
                                            <p:strVal val="#ppt_x"/>
                                          </p:val>
                                        </p:tav>
                                      </p:tavLst>
                                    </p:anim>
                                    <p:anim calcmode="lin" valueType="num">
                                      <p:cBhvr additive="base">
                                        <p:cTn id="12" dur="500" fill="hold"/>
                                        <p:tgtEl>
                                          <p:spTgt spid="126"/>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127"/>
                                        </p:tgtEl>
                                        <p:attrNameLst>
                                          <p:attrName>style.visibility</p:attrName>
                                        </p:attrNameLst>
                                      </p:cBhvr>
                                      <p:to>
                                        <p:strVal val="visible"/>
                                      </p:to>
                                    </p:set>
                                    <p:anim calcmode="lin" valueType="num">
                                      <p:cBhvr additive="base">
                                        <p:cTn id="15" dur="500" fill="hold"/>
                                        <p:tgtEl>
                                          <p:spTgt spid="127"/>
                                        </p:tgtEl>
                                        <p:attrNameLst>
                                          <p:attrName>ppt_x</p:attrName>
                                        </p:attrNameLst>
                                      </p:cBhvr>
                                      <p:tavLst>
                                        <p:tav tm="0">
                                          <p:val>
                                            <p:strVal val="#ppt_x"/>
                                          </p:val>
                                        </p:tav>
                                        <p:tav tm="100000">
                                          <p:val>
                                            <p:strVal val="#ppt_x"/>
                                          </p:val>
                                        </p:tav>
                                      </p:tavLst>
                                    </p:anim>
                                    <p:anim calcmode="lin" valueType="num">
                                      <p:cBhvr additive="base">
                                        <p:cTn id="16" dur="500" fill="hold"/>
                                        <p:tgtEl>
                                          <p:spTgt spid="127"/>
                                        </p:tgtEl>
                                        <p:attrNameLst>
                                          <p:attrName>ppt_y</p:attrName>
                                        </p:attrNameLst>
                                      </p:cBhvr>
                                      <p:tavLst>
                                        <p:tav tm="0">
                                          <p:val>
                                            <p:strVal val="1+#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4" fill="hold" grpId="0" nodeType="clickEffect">
                                  <p:stCondLst>
                                    <p:cond delay="0"/>
                                  </p:stCondLst>
                                  <p:childTnLst>
                                    <p:set>
                                      <p:cBhvr>
                                        <p:cTn id="20" dur="1" fill="hold">
                                          <p:stCondLst>
                                            <p:cond delay="0"/>
                                          </p:stCondLst>
                                        </p:cTn>
                                        <p:tgtEl>
                                          <p:spTgt spid="128"/>
                                        </p:tgtEl>
                                        <p:attrNameLst>
                                          <p:attrName>style.visibility</p:attrName>
                                        </p:attrNameLst>
                                      </p:cBhvr>
                                      <p:to>
                                        <p:strVal val="visible"/>
                                      </p:to>
                                    </p:set>
                                    <p:anim calcmode="lin" valueType="num">
                                      <p:cBhvr additive="base">
                                        <p:cTn id="21" dur="500" fill="hold"/>
                                        <p:tgtEl>
                                          <p:spTgt spid="128"/>
                                        </p:tgtEl>
                                        <p:attrNameLst>
                                          <p:attrName>ppt_x</p:attrName>
                                        </p:attrNameLst>
                                      </p:cBhvr>
                                      <p:tavLst>
                                        <p:tav tm="0">
                                          <p:val>
                                            <p:strVal val="#ppt_x"/>
                                          </p:val>
                                        </p:tav>
                                        <p:tav tm="100000">
                                          <p:val>
                                            <p:strVal val="#ppt_x"/>
                                          </p:val>
                                        </p:tav>
                                      </p:tavLst>
                                    </p:anim>
                                    <p:anim calcmode="lin" valueType="num">
                                      <p:cBhvr additive="base">
                                        <p:cTn id="22" dur="500" fill="hold"/>
                                        <p:tgtEl>
                                          <p:spTgt spid="128"/>
                                        </p:tgtEl>
                                        <p:attrNameLst>
                                          <p:attrName>ppt_y</p:attrName>
                                        </p:attrNameLst>
                                      </p:cBhvr>
                                      <p:tavLst>
                                        <p:tav tm="0">
                                          <p:val>
                                            <p:strVal val="1+#ppt_h/2"/>
                                          </p:val>
                                        </p:tav>
                                        <p:tav tm="100000">
                                          <p:val>
                                            <p:strVal val="#ppt_y"/>
                                          </p:val>
                                        </p:tav>
                                      </p:tavLst>
                                    </p:anim>
                                  </p:childTnLst>
                                </p:cTn>
                              </p:par>
                              <p:par>
                                <p:cTn id="23" presetID="2" presetClass="entr" presetSubtype="4" fill="hold" grpId="0" nodeType="withEffect">
                                  <p:stCondLst>
                                    <p:cond delay="0"/>
                                  </p:stCondLst>
                                  <p:childTnLst>
                                    <p:set>
                                      <p:cBhvr>
                                        <p:cTn id="24" dur="1" fill="hold">
                                          <p:stCondLst>
                                            <p:cond delay="0"/>
                                          </p:stCondLst>
                                        </p:cTn>
                                        <p:tgtEl>
                                          <p:spTgt spid="129"/>
                                        </p:tgtEl>
                                        <p:attrNameLst>
                                          <p:attrName>style.visibility</p:attrName>
                                        </p:attrNameLst>
                                      </p:cBhvr>
                                      <p:to>
                                        <p:strVal val="visible"/>
                                      </p:to>
                                    </p:set>
                                    <p:anim calcmode="lin" valueType="num">
                                      <p:cBhvr additive="base">
                                        <p:cTn id="25" dur="500" fill="hold"/>
                                        <p:tgtEl>
                                          <p:spTgt spid="129"/>
                                        </p:tgtEl>
                                        <p:attrNameLst>
                                          <p:attrName>ppt_x</p:attrName>
                                        </p:attrNameLst>
                                      </p:cBhvr>
                                      <p:tavLst>
                                        <p:tav tm="0">
                                          <p:val>
                                            <p:strVal val="#ppt_x"/>
                                          </p:val>
                                        </p:tav>
                                        <p:tav tm="100000">
                                          <p:val>
                                            <p:strVal val="#ppt_x"/>
                                          </p:val>
                                        </p:tav>
                                      </p:tavLst>
                                    </p:anim>
                                    <p:anim calcmode="lin" valueType="num">
                                      <p:cBhvr additive="base">
                                        <p:cTn id="26" dur="500" fill="hold"/>
                                        <p:tgtEl>
                                          <p:spTgt spid="12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6" grpId="0" animBg="1"/>
      <p:bldP spid="127" grpId="0"/>
      <p:bldP spid="128" grpId="0" animBg="1"/>
      <p:bldP spid="129" grpId="0"/>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602CE49-79AE-4483-A1A2-5CC130EDC5E5}"/>
              </a:ext>
            </a:extLst>
          </p:cNvPr>
          <p:cNvSpPr>
            <a:spLocks noGrp="1"/>
          </p:cNvSpPr>
          <p:nvPr>
            <p:ph type="title"/>
          </p:nvPr>
        </p:nvSpPr>
        <p:spPr>
          <a:xfrm>
            <a:off x="584192" y="2507159"/>
            <a:ext cx="6429002" cy="1229360"/>
          </a:xfrm>
        </p:spPr>
        <p:txBody>
          <a:bodyPr/>
          <a:lstStyle/>
          <a:p>
            <a:r>
              <a:rPr lang="en-US"/>
              <a:t>Thank You</a:t>
            </a:r>
          </a:p>
        </p:txBody>
      </p:sp>
      <p:sp>
        <p:nvSpPr>
          <p:cNvPr id="4" name="Text Placeholder 2">
            <a:extLst>
              <a:ext uri="{FF2B5EF4-FFF2-40B4-BE49-F238E27FC236}">
                <a16:creationId xmlns:a16="http://schemas.microsoft.com/office/drawing/2014/main" id="{4B89C5B6-B663-C04D-A7D0-25419C90A7AD}"/>
              </a:ext>
            </a:extLst>
          </p:cNvPr>
          <p:cNvSpPr txBox="1">
            <a:spLocks/>
          </p:cNvSpPr>
          <p:nvPr/>
        </p:nvSpPr>
        <p:spPr>
          <a:xfrm>
            <a:off x="584192" y="4135850"/>
            <a:ext cx="5217518" cy="355601"/>
          </a:xfrm>
          <a:prstGeom prst="rect">
            <a:avLst/>
          </a:prstGeom>
        </p:spPr>
        <p:txBody>
          <a:bodyPr/>
          <a:lstStyle>
            <a:lvl1pPr marL="0" indent="0" algn="l" defTabSz="914400" rtl="0" eaLnBrk="1" latinLnBrk="0" hangingPunct="1">
              <a:lnSpc>
                <a:spcPct val="100000"/>
              </a:lnSpc>
              <a:spcBef>
                <a:spcPts val="1800"/>
              </a:spcBef>
              <a:buClr>
                <a:schemeClr val="tx1">
                  <a:lumMod val="60000"/>
                  <a:lumOff val="40000"/>
                </a:schemeClr>
              </a:buClr>
              <a:buSzPct val="90000"/>
              <a:buFont typeface="Arial" panose="020B0604020202020204" pitchFamily="34" charset="0"/>
              <a:buChar char="​"/>
              <a:defRPr sz="2000" kern="1200">
                <a:solidFill>
                  <a:schemeClr val="tx2"/>
                </a:solidFill>
                <a:latin typeface="+mn-lt"/>
                <a:ea typeface="+mn-ea"/>
                <a:cs typeface="+mn-cs"/>
              </a:defRPr>
            </a:lvl1pPr>
            <a:lvl2pPr marL="457200" indent="-184150" algn="l" defTabSz="914400" rtl="0" eaLnBrk="1" latinLnBrk="0" hangingPunct="1">
              <a:lnSpc>
                <a:spcPct val="100000"/>
              </a:lnSpc>
              <a:spcBef>
                <a:spcPts val="300"/>
              </a:spcBef>
              <a:buClr>
                <a:schemeClr val="tx2"/>
              </a:buClr>
              <a:buSzPct val="90000"/>
              <a:buFont typeface="Arial" panose="020B0604020202020204" pitchFamily="34" charset="0"/>
              <a:buChar char="•"/>
              <a:defRPr sz="1800" kern="1200">
                <a:solidFill>
                  <a:schemeClr val="tx2"/>
                </a:solidFill>
                <a:latin typeface="+mn-lt"/>
                <a:ea typeface="+mn-ea"/>
                <a:cs typeface="+mn-cs"/>
              </a:defRPr>
            </a:lvl2pPr>
            <a:lvl3pPr marL="744538" indent="-169863" algn="l" defTabSz="914400" rtl="0" eaLnBrk="1" latinLnBrk="0" hangingPunct="1">
              <a:lnSpc>
                <a:spcPct val="100000"/>
              </a:lnSpc>
              <a:spcBef>
                <a:spcPts val="300"/>
              </a:spcBef>
              <a:spcAft>
                <a:spcPts val="0"/>
              </a:spcAft>
              <a:buClr>
                <a:schemeClr val="tx2"/>
              </a:buClr>
              <a:buSzPct val="90000"/>
              <a:buFont typeface="Camphor Std" panose="020B0504030404020204" pitchFamily="34" charset="0"/>
              <a:buChar char="–"/>
              <a:defRPr sz="1600" kern="1200">
                <a:solidFill>
                  <a:schemeClr val="tx2"/>
                </a:solidFill>
                <a:latin typeface="+mn-lt"/>
                <a:ea typeface="+mn-ea"/>
                <a:cs typeface="+mn-cs"/>
              </a:defRPr>
            </a:lvl3pPr>
            <a:lvl4pPr marL="969963" indent="-166688" algn="l" defTabSz="914400" rtl="0" eaLnBrk="1" latinLnBrk="0" hangingPunct="1">
              <a:lnSpc>
                <a:spcPct val="100000"/>
              </a:lnSpc>
              <a:spcBef>
                <a:spcPts val="300"/>
              </a:spcBef>
              <a:buClr>
                <a:schemeClr val="tx2"/>
              </a:buClr>
              <a:buSzPct val="90000"/>
              <a:buFont typeface="Arial" panose="020B0604020202020204" pitchFamily="34" charset="0"/>
              <a:buChar char="•"/>
              <a:defRPr sz="1400" kern="1200">
                <a:solidFill>
                  <a:schemeClr val="tx2"/>
                </a:solidFill>
                <a:latin typeface="+mn-lt"/>
                <a:ea typeface="+mn-ea"/>
                <a:cs typeface="+mn-cs"/>
              </a:defRPr>
            </a:lvl4pPr>
            <a:lvl5pPr marL="1143000" indent="-138113" algn="l" defTabSz="914400" rtl="0" eaLnBrk="1" latinLnBrk="0" hangingPunct="1">
              <a:lnSpc>
                <a:spcPct val="100000"/>
              </a:lnSpc>
              <a:spcBef>
                <a:spcPts val="300"/>
              </a:spcBef>
              <a:buClr>
                <a:schemeClr val="tx2"/>
              </a:buClr>
              <a:buSzPct val="90000"/>
              <a:buFont typeface="Camphor Std" panose="020B0504030404020204" pitchFamily="34" charset="0"/>
              <a:buChar char="–"/>
              <a:tabLst/>
              <a:defRPr sz="1400" kern="1200">
                <a:solidFill>
                  <a:schemeClr val="tx2"/>
                </a:solidFill>
                <a:latin typeface="+mn-lt"/>
                <a:ea typeface="+mn-ea"/>
                <a:cs typeface="+mn-cs"/>
              </a:defRPr>
            </a:lvl5pPr>
            <a:lvl6pPr marL="228600" indent="-228600" algn="l" defTabSz="914400" rtl="0" eaLnBrk="1" latinLnBrk="0" hangingPunct="1">
              <a:lnSpc>
                <a:spcPct val="100000"/>
              </a:lnSpc>
              <a:spcBef>
                <a:spcPts val="1800"/>
              </a:spcBef>
              <a:buClr>
                <a:schemeClr val="tx2"/>
              </a:buClr>
              <a:buSzPct val="90000"/>
              <a:buFont typeface="+mj-lt"/>
              <a:buAutoNum type="arabicPeriod"/>
              <a:defRPr sz="2000" kern="1200">
                <a:solidFill>
                  <a:schemeClr val="tx2"/>
                </a:solidFill>
                <a:latin typeface="+mn-lt"/>
                <a:ea typeface="+mn-ea"/>
                <a:cs typeface="+mn-cs"/>
              </a:defRPr>
            </a:lvl6pPr>
            <a:lvl7pPr marL="512763" indent="-228600" algn="l" defTabSz="914400" rtl="0" eaLnBrk="1" latinLnBrk="0" hangingPunct="1">
              <a:lnSpc>
                <a:spcPct val="100000"/>
              </a:lnSpc>
              <a:spcBef>
                <a:spcPts val="300"/>
              </a:spcBef>
              <a:buClr>
                <a:schemeClr val="tx2"/>
              </a:buClr>
              <a:buSzPct val="90000"/>
              <a:buFont typeface="+mj-lt"/>
              <a:buAutoNum type="alphaLcPeriod"/>
              <a:defRPr sz="1600" kern="1200">
                <a:solidFill>
                  <a:schemeClr val="tx2"/>
                </a:solidFill>
                <a:latin typeface="+mn-lt"/>
                <a:ea typeface="+mn-ea"/>
                <a:cs typeface="+mn-cs"/>
              </a:defRPr>
            </a:lvl7pPr>
            <a:lvl8pPr marL="741363" indent="-166688" algn="l" defTabSz="914400" rtl="0" eaLnBrk="1" latinLnBrk="0" hangingPunct="1">
              <a:lnSpc>
                <a:spcPct val="90000"/>
              </a:lnSpc>
              <a:spcBef>
                <a:spcPts val="600"/>
              </a:spcBef>
              <a:buClr>
                <a:schemeClr val="tx2"/>
              </a:buClr>
              <a:buSzPct val="90000"/>
              <a:buFont typeface="+mj-lt"/>
              <a:buAutoNum type="romanLcPeriod"/>
              <a:defRPr sz="1400" kern="1200">
                <a:solidFill>
                  <a:schemeClr val="tx2"/>
                </a:solidFill>
                <a:latin typeface="+mn-lt"/>
                <a:ea typeface="+mn-ea"/>
                <a:cs typeface="+mn-cs"/>
              </a:defRPr>
            </a:lvl8pPr>
            <a:lvl9pPr marL="284163" indent="-284163" algn="l" defTabSz="914400" rtl="0" eaLnBrk="1" latinLnBrk="0" hangingPunct="1">
              <a:lnSpc>
                <a:spcPct val="100000"/>
              </a:lnSpc>
              <a:spcBef>
                <a:spcPts val="1800"/>
              </a:spcBef>
              <a:buClr>
                <a:schemeClr val="tx2"/>
              </a:buClr>
              <a:buSzPct val="90000"/>
              <a:buFont typeface="+mj-lt"/>
              <a:buAutoNum type="alphaUcPeriod"/>
              <a:defRPr sz="2000" kern="1200">
                <a:solidFill>
                  <a:schemeClr val="tx2"/>
                </a:solidFill>
                <a:latin typeface="+mn-lt"/>
                <a:ea typeface="+mn-ea"/>
                <a:cs typeface="+mn-cs"/>
              </a:defRPr>
            </a:lvl9pPr>
          </a:lstStyle>
          <a:p>
            <a:pPr>
              <a:spcBef>
                <a:spcPts val="0"/>
              </a:spcBef>
            </a:pPr>
            <a:r>
              <a:rPr lang="en-US" sz="1800"/>
              <a:t>Dumlu Timuralp</a:t>
            </a:r>
          </a:p>
          <a:p>
            <a:pPr>
              <a:spcBef>
                <a:spcPts val="0"/>
              </a:spcBef>
            </a:pPr>
            <a:r>
              <a:rPr lang="en-US" sz="1800"/>
              <a:t>Senior Systems Engineer</a:t>
            </a:r>
          </a:p>
        </p:txBody>
      </p:sp>
      <p:sp>
        <p:nvSpPr>
          <p:cNvPr id="5" name="Text Placeholder 12">
            <a:extLst>
              <a:ext uri="{FF2B5EF4-FFF2-40B4-BE49-F238E27FC236}">
                <a16:creationId xmlns:a16="http://schemas.microsoft.com/office/drawing/2014/main" id="{27ED5300-019D-2748-B565-EE59B4705A53}"/>
              </a:ext>
            </a:extLst>
          </p:cNvPr>
          <p:cNvSpPr txBox="1">
            <a:spLocks/>
          </p:cNvSpPr>
          <p:nvPr/>
        </p:nvSpPr>
        <p:spPr>
          <a:xfrm>
            <a:off x="584192" y="4890782"/>
            <a:ext cx="5217518" cy="355601"/>
          </a:xfrm>
          <a:prstGeom prst="rect">
            <a:avLst/>
          </a:prstGeom>
        </p:spPr>
        <p:txBody>
          <a:bodyPr/>
          <a:lstStyle>
            <a:lvl1pPr marL="0" indent="0" algn="l" defTabSz="914400" rtl="0" eaLnBrk="1" latinLnBrk="0" hangingPunct="1">
              <a:lnSpc>
                <a:spcPct val="100000"/>
              </a:lnSpc>
              <a:spcBef>
                <a:spcPts val="1800"/>
              </a:spcBef>
              <a:buClr>
                <a:schemeClr val="tx1">
                  <a:lumMod val="60000"/>
                  <a:lumOff val="40000"/>
                </a:schemeClr>
              </a:buClr>
              <a:buSzPct val="90000"/>
              <a:buFont typeface="Arial" panose="020B0604020202020204" pitchFamily="34" charset="0"/>
              <a:buChar char="​"/>
              <a:defRPr sz="2000" kern="1200">
                <a:solidFill>
                  <a:schemeClr val="tx2"/>
                </a:solidFill>
                <a:latin typeface="+mn-lt"/>
                <a:ea typeface="+mn-ea"/>
                <a:cs typeface="+mn-cs"/>
              </a:defRPr>
            </a:lvl1pPr>
            <a:lvl2pPr marL="457200" indent="-184150" algn="l" defTabSz="914400" rtl="0" eaLnBrk="1" latinLnBrk="0" hangingPunct="1">
              <a:lnSpc>
                <a:spcPct val="100000"/>
              </a:lnSpc>
              <a:spcBef>
                <a:spcPts val="300"/>
              </a:spcBef>
              <a:buClr>
                <a:schemeClr val="tx2"/>
              </a:buClr>
              <a:buSzPct val="90000"/>
              <a:buFont typeface="Arial" panose="020B0604020202020204" pitchFamily="34" charset="0"/>
              <a:buChar char="•"/>
              <a:defRPr sz="1800" kern="1200">
                <a:solidFill>
                  <a:schemeClr val="tx2"/>
                </a:solidFill>
                <a:latin typeface="+mn-lt"/>
                <a:ea typeface="+mn-ea"/>
                <a:cs typeface="+mn-cs"/>
              </a:defRPr>
            </a:lvl2pPr>
            <a:lvl3pPr marL="744538" indent="-169863" algn="l" defTabSz="914400" rtl="0" eaLnBrk="1" latinLnBrk="0" hangingPunct="1">
              <a:lnSpc>
                <a:spcPct val="100000"/>
              </a:lnSpc>
              <a:spcBef>
                <a:spcPts val="300"/>
              </a:spcBef>
              <a:spcAft>
                <a:spcPts val="0"/>
              </a:spcAft>
              <a:buClr>
                <a:schemeClr val="tx2"/>
              </a:buClr>
              <a:buSzPct val="90000"/>
              <a:buFont typeface="Camphor Std" panose="020B0504030404020204" pitchFamily="34" charset="0"/>
              <a:buChar char="–"/>
              <a:defRPr sz="1600" kern="1200">
                <a:solidFill>
                  <a:schemeClr val="tx2"/>
                </a:solidFill>
                <a:latin typeface="+mn-lt"/>
                <a:ea typeface="+mn-ea"/>
                <a:cs typeface="+mn-cs"/>
              </a:defRPr>
            </a:lvl3pPr>
            <a:lvl4pPr marL="969963" indent="-166688" algn="l" defTabSz="914400" rtl="0" eaLnBrk="1" latinLnBrk="0" hangingPunct="1">
              <a:lnSpc>
                <a:spcPct val="100000"/>
              </a:lnSpc>
              <a:spcBef>
                <a:spcPts val="300"/>
              </a:spcBef>
              <a:buClr>
                <a:schemeClr val="tx2"/>
              </a:buClr>
              <a:buSzPct val="90000"/>
              <a:buFont typeface="Arial" panose="020B0604020202020204" pitchFamily="34" charset="0"/>
              <a:buChar char="•"/>
              <a:defRPr sz="1400" kern="1200">
                <a:solidFill>
                  <a:schemeClr val="tx2"/>
                </a:solidFill>
                <a:latin typeface="+mn-lt"/>
                <a:ea typeface="+mn-ea"/>
                <a:cs typeface="+mn-cs"/>
              </a:defRPr>
            </a:lvl4pPr>
            <a:lvl5pPr marL="1143000" indent="-138113" algn="l" defTabSz="914400" rtl="0" eaLnBrk="1" latinLnBrk="0" hangingPunct="1">
              <a:lnSpc>
                <a:spcPct val="100000"/>
              </a:lnSpc>
              <a:spcBef>
                <a:spcPts val="300"/>
              </a:spcBef>
              <a:buClr>
                <a:schemeClr val="tx2"/>
              </a:buClr>
              <a:buSzPct val="90000"/>
              <a:buFont typeface="Camphor Std" panose="020B0504030404020204" pitchFamily="34" charset="0"/>
              <a:buChar char="–"/>
              <a:tabLst/>
              <a:defRPr sz="1400" kern="1200">
                <a:solidFill>
                  <a:schemeClr val="tx2"/>
                </a:solidFill>
                <a:latin typeface="+mn-lt"/>
                <a:ea typeface="+mn-ea"/>
                <a:cs typeface="+mn-cs"/>
              </a:defRPr>
            </a:lvl5pPr>
            <a:lvl6pPr marL="228600" indent="-228600" algn="l" defTabSz="914400" rtl="0" eaLnBrk="1" latinLnBrk="0" hangingPunct="1">
              <a:lnSpc>
                <a:spcPct val="100000"/>
              </a:lnSpc>
              <a:spcBef>
                <a:spcPts val="1800"/>
              </a:spcBef>
              <a:buClr>
                <a:schemeClr val="tx2"/>
              </a:buClr>
              <a:buSzPct val="90000"/>
              <a:buFont typeface="+mj-lt"/>
              <a:buAutoNum type="arabicPeriod"/>
              <a:defRPr sz="2000" kern="1200">
                <a:solidFill>
                  <a:schemeClr val="tx2"/>
                </a:solidFill>
                <a:latin typeface="+mn-lt"/>
                <a:ea typeface="+mn-ea"/>
                <a:cs typeface="+mn-cs"/>
              </a:defRPr>
            </a:lvl6pPr>
            <a:lvl7pPr marL="512763" indent="-228600" algn="l" defTabSz="914400" rtl="0" eaLnBrk="1" latinLnBrk="0" hangingPunct="1">
              <a:lnSpc>
                <a:spcPct val="100000"/>
              </a:lnSpc>
              <a:spcBef>
                <a:spcPts val="300"/>
              </a:spcBef>
              <a:buClr>
                <a:schemeClr val="tx2"/>
              </a:buClr>
              <a:buSzPct val="90000"/>
              <a:buFont typeface="+mj-lt"/>
              <a:buAutoNum type="alphaLcPeriod"/>
              <a:defRPr sz="1600" kern="1200">
                <a:solidFill>
                  <a:schemeClr val="tx2"/>
                </a:solidFill>
                <a:latin typeface="+mn-lt"/>
                <a:ea typeface="+mn-ea"/>
                <a:cs typeface="+mn-cs"/>
              </a:defRPr>
            </a:lvl7pPr>
            <a:lvl8pPr marL="741363" indent="-166688" algn="l" defTabSz="914400" rtl="0" eaLnBrk="1" latinLnBrk="0" hangingPunct="1">
              <a:lnSpc>
                <a:spcPct val="90000"/>
              </a:lnSpc>
              <a:spcBef>
                <a:spcPts val="600"/>
              </a:spcBef>
              <a:buClr>
                <a:schemeClr val="tx2"/>
              </a:buClr>
              <a:buSzPct val="90000"/>
              <a:buFont typeface="+mj-lt"/>
              <a:buAutoNum type="romanLcPeriod"/>
              <a:defRPr sz="1400" kern="1200">
                <a:solidFill>
                  <a:schemeClr val="tx2"/>
                </a:solidFill>
                <a:latin typeface="+mn-lt"/>
                <a:ea typeface="+mn-ea"/>
                <a:cs typeface="+mn-cs"/>
              </a:defRPr>
            </a:lvl8pPr>
            <a:lvl9pPr marL="284163" indent="-284163" algn="l" defTabSz="914400" rtl="0" eaLnBrk="1" latinLnBrk="0" hangingPunct="1">
              <a:lnSpc>
                <a:spcPct val="100000"/>
              </a:lnSpc>
              <a:spcBef>
                <a:spcPts val="1800"/>
              </a:spcBef>
              <a:buClr>
                <a:schemeClr val="tx2"/>
              </a:buClr>
              <a:buSzPct val="90000"/>
              <a:buFont typeface="+mj-lt"/>
              <a:buAutoNum type="alphaUcPeriod"/>
              <a:defRPr sz="2000" kern="1200">
                <a:solidFill>
                  <a:schemeClr val="tx2"/>
                </a:solidFill>
                <a:latin typeface="+mn-lt"/>
                <a:ea typeface="+mn-ea"/>
                <a:cs typeface="+mn-cs"/>
              </a:defRPr>
            </a:lvl9pPr>
          </a:lstStyle>
          <a:p>
            <a:pPr>
              <a:spcBef>
                <a:spcPts val="0"/>
              </a:spcBef>
            </a:pPr>
            <a:r>
              <a:rPr lang="en-US"/>
              <a:t>dtimuralp@vmware.com</a:t>
            </a:r>
          </a:p>
          <a:p>
            <a:pPr>
              <a:spcBef>
                <a:spcPts val="0"/>
              </a:spcBef>
            </a:pPr>
            <a:r>
              <a:rPr lang="en-US"/>
              <a:t>@dumlutimuralp</a:t>
            </a:r>
          </a:p>
          <a:p>
            <a:pPr>
              <a:spcBef>
                <a:spcPts val="0"/>
              </a:spcBef>
            </a:pPr>
            <a:r>
              <a:rPr lang="en-US"/>
              <a:t>www.linkedin.com/in/dumlutimuralp</a:t>
            </a:r>
          </a:p>
          <a:p>
            <a:endParaRPr lang="en-GB"/>
          </a:p>
        </p:txBody>
      </p:sp>
    </p:spTree>
    <p:extLst>
      <p:ext uri="{BB962C8B-B14F-4D97-AF65-F5344CB8AC3E}">
        <p14:creationId xmlns:p14="http://schemas.microsoft.com/office/powerpoint/2010/main" val="6663233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D922D72E-885C-5D4E-8857-E36CBB784CDD}"/>
              </a:ext>
            </a:extLst>
          </p:cNvPr>
          <p:cNvSpPr/>
          <p:nvPr/>
        </p:nvSpPr>
        <p:spPr>
          <a:xfrm>
            <a:off x="456891" y="1909556"/>
            <a:ext cx="4369656" cy="4375277"/>
          </a:xfrm>
          <a:prstGeom prst="rect">
            <a:avLst/>
          </a:prstGeom>
          <a:solidFill>
            <a:schemeClr val="bg1">
              <a:lumMod val="85000"/>
            </a:schemeClr>
          </a:solidFill>
          <a:ln w="28575">
            <a:noFill/>
            <a:prstDash val="dash"/>
          </a:ln>
          <a:effectLst/>
        </p:spPr>
        <p:style>
          <a:lnRef idx="1">
            <a:schemeClr val="accent3"/>
          </a:lnRef>
          <a:fillRef idx="3">
            <a:schemeClr val="accent3"/>
          </a:fillRef>
          <a:effectRef idx="2">
            <a:schemeClr val="accent3"/>
          </a:effectRef>
          <a:fontRef idx="minor">
            <a:schemeClr val="lt1"/>
          </a:fontRef>
        </p:style>
        <p:txBody>
          <a:bodyPr lIns="0" tIns="0" rIns="0" bIns="118841" rtlCol="0" anchor="b" anchorCtr="0"/>
          <a:lstStyle/>
          <a:p>
            <a:pPr algn="ctr"/>
            <a:endParaRPr lang="en-US" sz="1600" b="1">
              <a:solidFill>
                <a:srgbClr val="717074"/>
              </a:solidFill>
              <a:latin typeface="Metropolis"/>
              <a:ea typeface="Gotham Rounded Book" charset="0"/>
              <a:cs typeface="Gotham Rounded Book" charset="0"/>
            </a:endParaRPr>
          </a:p>
        </p:txBody>
      </p:sp>
      <p:sp>
        <p:nvSpPr>
          <p:cNvPr id="74" name="Rectangle 73">
            <a:extLst>
              <a:ext uri="{FF2B5EF4-FFF2-40B4-BE49-F238E27FC236}">
                <a16:creationId xmlns:a16="http://schemas.microsoft.com/office/drawing/2014/main" id="{F2D71846-1D1C-6645-A5A0-865396CBF4B4}"/>
              </a:ext>
            </a:extLst>
          </p:cNvPr>
          <p:cNvSpPr/>
          <p:nvPr/>
        </p:nvSpPr>
        <p:spPr>
          <a:xfrm>
            <a:off x="774987" y="4062558"/>
            <a:ext cx="3608161" cy="1852361"/>
          </a:xfrm>
          <a:prstGeom prst="rect">
            <a:avLst/>
          </a:prstGeom>
          <a:solidFill>
            <a:srgbClr val="00B0F0"/>
          </a:solidFill>
          <a:ln w="28575">
            <a:noFill/>
            <a:prstDash val="dash"/>
          </a:ln>
          <a:effectLst/>
        </p:spPr>
        <p:style>
          <a:lnRef idx="1">
            <a:schemeClr val="accent3"/>
          </a:lnRef>
          <a:fillRef idx="3">
            <a:schemeClr val="accent3"/>
          </a:fillRef>
          <a:effectRef idx="2">
            <a:schemeClr val="accent3"/>
          </a:effectRef>
          <a:fontRef idx="minor">
            <a:schemeClr val="lt1"/>
          </a:fontRef>
        </p:style>
        <p:txBody>
          <a:bodyPr lIns="0" tIns="0" rIns="0" bIns="118841" rtlCol="0" anchor="b" anchorCtr="0"/>
          <a:lstStyle/>
          <a:p>
            <a:pPr algn="ctr"/>
            <a:endParaRPr lang="en-US" sz="1600" b="1">
              <a:solidFill>
                <a:srgbClr val="717074"/>
              </a:solidFill>
              <a:latin typeface="Metropolis"/>
              <a:ea typeface="Gotham Rounded Book" charset="0"/>
              <a:cs typeface="Gotham Rounded Book" charset="0"/>
            </a:endParaRPr>
          </a:p>
        </p:txBody>
      </p:sp>
      <p:sp>
        <p:nvSpPr>
          <p:cNvPr id="3" name="Title 2">
            <a:extLst>
              <a:ext uri="{FF2B5EF4-FFF2-40B4-BE49-F238E27FC236}">
                <a16:creationId xmlns:a16="http://schemas.microsoft.com/office/drawing/2014/main" id="{AAE9603B-203A-2949-A5BF-646D2E8006CA}"/>
              </a:ext>
            </a:extLst>
          </p:cNvPr>
          <p:cNvSpPr>
            <a:spLocks noGrp="1"/>
          </p:cNvSpPr>
          <p:nvPr>
            <p:ph type="title"/>
          </p:nvPr>
        </p:nvSpPr>
        <p:spPr/>
        <p:txBody>
          <a:bodyPr/>
          <a:lstStyle/>
          <a:p>
            <a:r>
              <a:rPr lang="en-GB" dirty="0"/>
              <a:t>Need for MAC Learning</a:t>
            </a:r>
          </a:p>
        </p:txBody>
      </p:sp>
      <p:sp>
        <p:nvSpPr>
          <p:cNvPr id="4" name="Subtitle 3">
            <a:extLst>
              <a:ext uri="{FF2B5EF4-FFF2-40B4-BE49-F238E27FC236}">
                <a16:creationId xmlns:a16="http://schemas.microsoft.com/office/drawing/2014/main" id="{113AFFED-D05D-DC46-B1CB-98C2B5DD6BEE}"/>
              </a:ext>
            </a:extLst>
          </p:cNvPr>
          <p:cNvSpPr>
            <a:spLocks noGrp="1"/>
          </p:cNvSpPr>
          <p:nvPr>
            <p:ph type="subTitle" idx="10"/>
          </p:nvPr>
        </p:nvSpPr>
        <p:spPr/>
        <p:txBody>
          <a:bodyPr/>
          <a:lstStyle/>
          <a:p>
            <a:endParaRPr lang="en-GB" dirty="0"/>
          </a:p>
        </p:txBody>
      </p:sp>
      <p:sp>
        <p:nvSpPr>
          <p:cNvPr id="9" name="Rectangle 8">
            <a:extLst>
              <a:ext uri="{FF2B5EF4-FFF2-40B4-BE49-F238E27FC236}">
                <a16:creationId xmlns:a16="http://schemas.microsoft.com/office/drawing/2014/main" id="{9F16CDB0-25A7-744D-94BA-F330B338CCF1}"/>
              </a:ext>
            </a:extLst>
          </p:cNvPr>
          <p:cNvSpPr/>
          <p:nvPr/>
        </p:nvSpPr>
        <p:spPr bwMode="auto">
          <a:xfrm>
            <a:off x="850415" y="2929170"/>
            <a:ext cx="3603131" cy="364002"/>
          </a:xfrm>
          <a:prstGeom prst="rect">
            <a:avLst/>
          </a:prstGeom>
          <a:solidFill>
            <a:schemeClr val="accent1">
              <a:lumMod val="50000"/>
            </a:schemeClr>
          </a:solidFill>
          <a:ln>
            <a:noFill/>
            <a:miter lim="800000"/>
            <a:headEnd/>
            <a:tailEnd/>
          </a:ln>
        </p:spPr>
        <p:style>
          <a:lnRef idx="2">
            <a:schemeClr val="dk1"/>
          </a:lnRef>
          <a:fillRef idx="1">
            <a:schemeClr val="lt1"/>
          </a:fillRef>
          <a:effectRef idx="0">
            <a:schemeClr val="dk1"/>
          </a:effectRef>
          <a:fontRef idx="minor">
            <a:schemeClr val="dk1"/>
          </a:fontRef>
        </p:style>
        <p:txBody>
          <a:bodyPr wrap="none" lIns="0" tIns="0" rIns="0" bIns="0" rtlCol="0" anchor="ctr"/>
          <a:lstStyle/>
          <a:p>
            <a:pPr algn="ctr"/>
            <a:r>
              <a:rPr lang="en-US" sz="1100" dirty="0">
                <a:solidFill>
                  <a:prstClr val="white"/>
                </a:solidFill>
                <a:latin typeface="Metropolis"/>
                <a:ea typeface="Gotham Rounded Book" charset="0"/>
                <a:cs typeface="Gotham Rounded Book" charset="0"/>
              </a:rPr>
              <a:t>Virtual Switch (</a:t>
            </a:r>
            <a:r>
              <a:rPr lang="en-US" sz="1100" dirty="0" err="1">
                <a:solidFill>
                  <a:prstClr val="white"/>
                </a:solidFill>
                <a:latin typeface="Metropolis"/>
                <a:ea typeface="Gotham Rounded Book" charset="0"/>
                <a:cs typeface="Gotham Rounded Book" charset="0"/>
              </a:rPr>
              <a:t>vSS</a:t>
            </a:r>
            <a:r>
              <a:rPr lang="en-US" sz="1100" dirty="0">
                <a:solidFill>
                  <a:prstClr val="white"/>
                </a:solidFill>
                <a:latin typeface="Metropolis"/>
                <a:ea typeface="Gotham Rounded Book" charset="0"/>
                <a:cs typeface="Gotham Rounded Book" charset="0"/>
              </a:rPr>
              <a:t> / </a:t>
            </a:r>
            <a:r>
              <a:rPr lang="en-US" sz="1100" dirty="0" err="1">
                <a:solidFill>
                  <a:prstClr val="white"/>
                </a:solidFill>
                <a:latin typeface="Metropolis"/>
                <a:ea typeface="Gotham Rounded Book" charset="0"/>
                <a:cs typeface="Gotham Rounded Book" charset="0"/>
              </a:rPr>
              <a:t>vDS</a:t>
            </a:r>
            <a:r>
              <a:rPr lang="en-US" sz="1100" dirty="0">
                <a:solidFill>
                  <a:prstClr val="white"/>
                </a:solidFill>
                <a:latin typeface="Metropolis"/>
                <a:ea typeface="Gotham Rounded Book" charset="0"/>
                <a:cs typeface="Gotham Rounded Book" charset="0"/>
              </a:rPr>
              <a:t>)</a:t>
            </a:r>
          </a:p>
        </p:txBody>
      </p:sp>
      <p:grpSp>
        <p:nvGrpSpPr>
          <p:cNvPr id="10" name="Group 9">
            <a:extLst>
              <a:ext uri="{FF2B5EF4-FFF2-40B4-BE49-F238E27FC236}">
                <a16:creationId xmlns:a16="http://schemas.microsoft.com/office/drawing/2014/main" id="{0757468C-E726-EC4B-BC22-6EC0A0F5A371}"/>
              </a:ext>
            </a:extLst>
          </p:cNvPr>
          <p:cNvGrpSpPr/>
          <p:nvPr/>
        </p:nvGrpSpPr>
        <p:grpSpPr>
          <a:xfrm>
            <a:off x="1917035" y="1295690"/>
            <a:ext cx="414000" cy="414165"/>
            <a:chOff x="2159140" y="7009631"/>
            <a:chExt cx="4501800" cy="4503600"/>
          </a:xfrm>
          <a:solidFill>
            <a:schemeClr val="tx1"/>
          </a:solidFill>
        </p:grpSpPr>
        <p:sp>
          <p:nvSpPr>
            <p:cNvPr id="11" name="Freeform: Shape 6">
              <a:extLst>
                <a:ext uri="{FF2B5EF4-FFF2-40B4-BE49-F238E27FC236}">
                  <a16:creationId xmlns:a16="http://schemas.microsoft.com/office/drawing/2014/main" id="{05EC0C3C-ACAB-1F44-8C87-7E705B0A16E0}"/>
                </a:ext>
              </a:extLst>
            </p:cNvPr>
            <p:cNvSpPr/>
            <p:nvPr/>
          </p:nvSpPr>
          <p:spPr>
            <a:xfrm>
              <a:off x="2159140" y="7009631"/>
              <a:ext cx="4501800" cy="4503600"/>
            </a:xfrm>
            <a:custGeom>
              <a:avLst/>
              <a:gdLst/>
              <a:ahLst/>
              <a:cxnLst>
                <a:cxn ang="3cd4">
                  <a:pos x="hc" y="t"/>
                </a:cxn>
                <a:cxn ang="cd2">
                  <a:pos x="l" y="vc"/>
                </a:cxn>
                <a:cxn ang="cd4">
                  <a:pos x="hc" y="b"/>
                </a:cxn>
                <a:cxn ang="0">
                  <a:pos x="r" y="vc"/>
                </a:cxn>
              </a:cxnLst>
              <a:rect l="l" t="t" r="r" b="b"/>
              <a:pathLst>
                <a:path w="12506" h="12511">
                  <a:moveTo>
                    <a:pt x="11985" y="521"/>
                  </a:moveTo>
                  <a:lnTo>
                    <a:pt x="11985" y="11990"/>
                  </a:lnTo>
                  <a:lnTo>
                    <a:pt x="517" y="11990"/>
                  </a:lnTo>
                  <a:lnTo>
                    <a:pt x="517" y="521"/>
                  </a:lnTo>
                  <a:close/>
                  <a:moveTo>
                    <a:pt x="12506" y="0"/>
                  </a:moveTo>
                  <a:lnTo>
                    <a:pt x="0" y="0"/>
                  </a:lnTo>
                  <a:lnTo>
                    <a:pt x="0" y="12511"/>
                  </a:lnTo>
                  <a:lnTo>
                    <a:pt x="12506" y="1251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2" name="Freeform: Shape 7">
              <a:extLst>
                <a:ext uri="{FF2B5EF4-FFF2-40B4-BE49-F238E27FC236}">
                  <a16:creationId xmlns:a16="http://schemas.microsoft.com/office/drawing/2014/main" id="{94F55AE0-AC8E-874A-91F7-AB666A976762}"/>
                </a:ext>
              </a:extLst>
            </p:cNvPr>
            <p:cNvSpPr/>
            <p:nvPr/>
          </p:nvSpPr>
          <p:spPr>
            <a:xfrm>
              <a:off x="2739820" y="8364671"/>
              <a:ext cx="3336120" cy="914400"/>
            </a:xfrm>
            <a:custGeom>
              <a:avLst/>
              <a:gdLst/>
              <a:ahLst/>
              <a:cxnLst>
                <a:cxn ang="3cd4">
                  <a:pos x="hc" y="t"/>
                </a:cxn>
                <a:cxn ang="cd2">
                  <a:pos x="l" y="vc"/>
                </a:cxn>
                <a:cxn ang="cd4">
                  <a:pos x="hc" y="b"/>
                </a:cxn>
                <a:cxn ang="0">
                  <a:pos x="r" y="vc"/>
                </a:cxn>
              </a:cxnLst>
              <a:rect l="l" t="t" r="r" b="b"/>
              <a:pathLst>
                <a:path w="9268" h="2541">
                  <a:moveTo>
                    <a:pt x="0" y="1269"/>
                  </a:moveTo>
                  <a:lnTo>
                    <a:pt x="1272" y="2541"/>
                  </a:lnTo>
                  <a:lnTo>
                    <a:pt x="1272" y="1848"/>
                  </a:lnTo>
                  <a:lnTo>
                    <a:pt x="9268" y="1848"/>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3" name="Freeform: Shape 8">
              <a:extLst>
                <a:ext uri="{FF2B5EF4-FFF2-40B4-BE49-F238E27FC236}">
                  <a16:creationId xmlns:a16="http://schemas.microsoft.com/office/drawing/2014/main" id="{149EB05B-A29C-8E46-8BE8-6759685A94E6}"/>
                </a:ext>
              </a:extLst>
            </p:cNvPr>
            <p:cNvSpPr/>
            <p:nvPr/>
          </p:nvSpPr>
          <p:spPr>
            <a:xfrm>
              <a:off x="2739820" y="10077192"/>
              <a:ext cx="3336120" cy="914400"/>
            </a:xfrm>
            <a:custGeom>
              <a:avLst/>
              <a:gdLst/>
              <a:ahLst/>
              <a:cxnLst>
                <a:cxn ang="3cd4">
                  <a:pos x="hc" y="t"/>
                </a:cxn>
                <a:cxn ang="cd2">
                  <a:pos x="l" y="vc"/>
                </a:cxn>
                <a:cxn ang="cd4">
                  <a:pos x="hc" y="b"/>
                </a:cxn>
                <a:cxn ang="0">
                  <a:pos x="r" y="vc"/>
                </a:cxn>
              </a:cxnLst>
              <a:rect l="l" t="t" r="r" b="b"/>
              <a:pathLst>
                <a:path w="9268" h="2541">
                  <a:moveTo>
                    <a:pt x="0" y="1273"/>
                  </a:moveTo>
                  <a:lnTo>
                    <a:pt x="1272" y="2541"/>
                  </a:lnTo>
                  <a:lnTo>
                    <a:pt x="1272" y="1847"/>
                  </a:lnTo>
                  <a:lnTo>
                    <a:pt x="9268" y="1847"/>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4" name="Freeform: Shape 9">
              <a:extLst>
                <a:ext uri="{FF2B5EF4-FFF2-40B4-BE49-F238E27FC236}">
                  <a16:creationId xmlns:a16="http://schemas.microsoft.com/office/drawing/2014/main" id="{C1F52D1C-0DB3-5344-8FA0-E6F1A9042500}"/>
                </a:ext>
              </a:extLst>
            </p:cNvPr>
            <p:cNvSpPr/>
            <p:nvPr/>
          </p:nvSpPr>
          <p:spPr>
            <a:xfrm>
              <a:off x="2739820" y="9220392"/>
              <a:ext cx="3336120" cy="914400"/>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52"/>
                  </a:lnTo>
                  <a:lnTo>
                    <a:pt x="7995" y="1852"/>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5" name="Freeform: Shape 10">
              <a:extLst>
                <a:ext uri="{FF2B5EF4-FFF2-40B4-BE49-F238E27FC236}">
                  <a16:creationId xmlns:a16="http://schemas.microsoft.com/office/drawing/2014/main" id="{82539AC6-D5D1-A64B-995A-CAC4A725BD36}"/>
                </a:ext>
              </a:extLst>
            </p:cNvPr>
            <p:cNvSpPr/>
            <p:nvPr/>
          </p:nvSpPr>
          <p:spPr>
            <a:xfrm>
              <a:off x="2739823" y="7507512"/>
              <a:ext cx="3325998" cy="914401"/>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48"/>
                  </a:lnTo>
                  <a:lnTo>
                    <a:pt x="7995" y="1848"/>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grpSp>
      <p:cxnSp>
        <p:nvCxnSpPr>
          <p:cNvPr id="16" name="Straight Connector 15">
            <a:extLst>
              <a:ext uri="{FF2B5EF4-FFF2-40B4-BE49-F238E27FC236}">
                <a16:creationId xmlns:a16="http://schemas.microsoft.com/office/drawing/2014/main" id="{20F2022D-43AB-8F47-A7E0-EC4A415E8E05}"/>
              </a:ext>
            </a:extLst>
          </p:cNvPr>
          <p:cNvCxnSpPr>
            <a:cxnSpLocks/>
            <a:endCxn id="11" idx="2"/>
          </p:cNvCxnSpPr>
          <p:nvPr/>
        </p:nvCxnSpPr>
        <p:spPr bwMode="gray">
          <a:xfrm flipV="1">
            <a:off x="2124035" y="1709855"/>
            <a:ext cx="0" cy="248322"/>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7" name="Rectangle 16">
            <a:extLst>
              <a:ext uri="{FF2B5EF4-FFF2-40B4-BE49-F238E27FC236}">
                <a16:creationId xmlns:a16="http://schemas.microsoft.com/office/drawing/2014/main" id="{BC14053B-6B0A-404B-A9B7-5A04C5D98957}"/>
              </a:ext>
            </a:extLst>
          </p:cNvPr>
          <p:cNvSpPr/>
          <p:nvPr/>
        </p:nvSpPr>
        <p:spPr bwMode="gray">
          <a:xfrm>
            <a:off x="1681111" y="2750917"/>
            <a:ext cx="1666875" cy="233570"/>
          </a:xfrm>
          <a:prstGeom prst="rect">
            <a:avLst/>
          </a:prstGeom>
          <a:solidFill>
            <a:srgbClr val="820024"/>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Uplink Port Group</a:t>
            </a:r>
          </a:p>
        </p:txBody>
      </p:sp>
      <p:sp>
        <p:nvSpPr>
          <p:cNvPr id="18" name="Freeform 21">
            <a:extLst>
              <a:ext uri="{FF2B5EF4-FFF2-40B4-BE49-F238E27FC236}">
                <a16:creationId xmlns:a16="http://schemas.microsoft.com/office/drawing/2014/main" id="{31177DE1-4E78-AC4E-86EC-0CAFAC59E868}"/>
              </a:ext>
            </a:extLst>
          </p:cNvPr>
          <p:cNvSpPr>
            <a:spLocks noChangeAspect="1" noEditPoints="1"/>
          </p:cNvSpPr>
          <p:nvPr/>
        </p:nvSpPr>
        <p:spPr bwMode="auto">
          <a:xfrm>
            <a:off x="1969805" y="1943534"/>
            <a:ext cx="308460" cy="232520"/>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cxnSp>
        <p:nvCxnSpPr>
          <p:cNvPr id="19" name="Straight Connector 18">
            <a:extLst>
              <a:ext uri="{FF2B5EF4-FFF2-40B4-BE49-F238E27FC236}">
                <a16:creationId xmlns:a16="http://schemas.microsoft.com/office/drawing/2014/main" id="{D3D0AADC-47CF-DA4F-9705-29B3D763E672}"/>
              </a:ext>
            </a:extLst>
          </p:cNvPr>
          <p:cNvCxnSpPr>
            <a:cxnSpLocks/>
          </p:cNvCxnSpPr>
          <p:nvPr/>
        </p:nvCxnSpPr>
        <p:spPr bwMode="gray">
          <a:xfrm flipH="1" flipV="1">
            <a:off x="2167213" y="2175419"/>
            <a:ext cx="54952" cy="40530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DFEBD2A5-8512-0F4D-9FE0-60BD2DF7F1F2}"/>
              </a:ext>
            </a:extLst>
          </p:cNvPr>
          <p:cNvCxnSpPr>
            <a:cxnSpLocks/>
            <a:stCxn id="30" idx="21"/>
            <a:endCxn id="43" idx="0"/>
          </p:cNvCxnSpPr>
          <p:nvPr/>
        </p:nvCxnSpPr>
        <p:spPr bwMode="gray">
          <a:xfrm flipH="1">
            <a:off x="2907055" y="2177989"/>
            <a:ext cx="124453" cy="358681"/>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F65AECA0-B964-F247-834A-5BD3B83B7897}"/>
              </a:ext>
            </a:extLst>
          </p:cNvPr>
          <p:cNvCxnSpPr>
            <a:cxnSpLocks/>
            <a:endCxn id="25" idx="2"/>
          </p:cNvCxnSpPr>
          <p:nvPr/>
        </p:nvCxnSpPr>
        <p:spPr bwMode="gray">
          <a:xfrm flipV="1">
            <a:off x="3046378" y="1709460"/>
            <a:ext cx="0" cy="253642"/>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2" name="Rectangle 21">
            <a:extLst>
              <a:ext uri="{FF2B5EF4-FFF2-40B4-BE49-F238E27FC236}">
                <a16:creationId xmlns:a16="http://schemas.microsoft.com/office/drawing/2014/main" id="{8DEF3321-612F-F643-965E-DF9F40D43A30}"/>
              </a:ext>
            </a:extLst>
          </p:cNvPr>
          <p:cNvSpPr/>
          <p:nvPr/>
        </p:nvSpPr>
        <p:spPr>
          <a:xfrm>
            <a:off x="721015" y="1942226"/>
            <a:ext cx="1328118" cy="253916"/>
          </a:xfrm>
          <a:prstGeom prst="rect">
            <a:avLst/>
          </a:prstGeom>
        </p:spPr>
        <p:txBody>
          <a:bodyPr wrap="square">
            <a:spAutoFit/>
          </a:bodyPr>
          <a:lstStyle/>
          <a:p>
            <a:pPr algn="ctr"/>
            <a:r>
              <a:rPr lang="en-US" sz="1050" b="1" dirty="0">
                <a:latin typeface="Metropolis" pitchFamily="2" charset="77"/>
              </a:rPr>
              <a:t>vmnic0 / pNIC0</a:t>
            </a:r>
            <a:endParaRPr lang="en-GB" sz="1050" b="1" dirty="0">
              <a:latin typeface="Metropolis" pitchFamily="2" charset="77"/>
            </a:endParaRPr>
          </a:p>
        </p:txBody>
      </p:sp>
      <p:sp>
        <p:nvSpPr>
          <p:cNvPr id="23" name="Rectangle 22">
            <a:extLst>
              <a:ext uri="{FF2B5EF4-FFF2-40B4-BE49-F238E27FC236}">
                <a16:creationId xmlns:a16="http://schemas.microsoft.com/office/drawing/2014/main" id="{F1053982-46D5-4F4D-9742-1DB6EACF4CDE}"/>
              </a:ext>
            </a:extLst>
          </p:cNvPr>
          <p:cNvSpPr/>
          <p:nvPr/>
        </p:nvSpPr>
        <p:spPr>
          <a:xfrm>
            <a:off x="3059001" y="1981902"/>
            <a:ext cx="1206142" cy="253916"/>
          </a:xfrm>
          <a:prstGeom prst="rect">
            <a:avLst/>
          </a:prstGeom>
        </p:spPr>
        <p:txBody>
          <a:bodyPr wrap="square">
            <a:spAutoFit/>
          </a:bodyPr>
          <a:lstStyle/>
          <a:p>
            <a:pPr algn="ctr"/>
            <a:r>
              <a:rPr lang="en-US" sz="1050" b="1" dirty="0">
                <a:latin typeface="Metropolis" pitchFamily="2" charset="77"/>
              </a:rPr>
              <a:t>vmnic1 / pNIC1</a:t>
            </a:r>
            <a:endParaRPr lang="en-GB" sz="1050" b="1" dirty="0">
              <a:latin typeface="Metropolis" pitchFamily="2" charset="77"/>
            </a:endParaRPr>
          </a:p>
        </p:txBody>
      </p:sp>
      <p:grpSp>
        <p:nvGrpSpPr>
          <p:cNvPr id="24" name="Group 23">
            <a:extLst>
              <a:ext uri="{FF2B5EF4-FFF2-40B4-BE49-F238E27FC236}">
                <a16:creationId xmlns:a16="http://schemas.microsoft.com/office/drawing/2014/main" id="{DF4AF47C-4002-1C48-BD4A-71DFD5C4FBA1}"/>
              </a:ext>
            </a:extLst>
          </p:cNvPr>
          <p:cNvGrpSpPr/>
          <p:nvPr/>
        </p:nvGrpSpPr>
        <p:grpSpPr>
          <a:xfrm>
            <a:off x="2839378" y="1295295"/>
            <a:ext cx="414000" cy="414165"/>
            <a:chOff x="2159140" y="7009631"/>
            <a:chExt cx="4501800" cy="4503600"/>
          </a:xfrm>
          <a:solidFill>
            <a:schemeClr val="tx1"/>
          </a:solidFill>
        </p:grpSpPr>
        <p:sp>
          <p:nvSpPr>
            <p:cNvPr id="25" name="Freeform: Shape 6">
              <a:extLst>
                <a:ext uri="{FF2B5EF4-FFF2-40B4-BE49-F238E27FC236}">
                  <a16:creationId xmlns:a16="http://schemas.microsoft.com/office/drawing/2014/main" id="{E5C18C22-29E1-CD40-9638-B9074385EE03}"/>
                </a:ext>
              </a:extLst>
            </p:cNvPr>
            <p:cNvSpPr/>
            <p:nvPr/>
          </p:nvSpPr>
          <p:spPr>
            <a:xfrm>
              <a:off x="2159140" y="7009631"/>
              <a:ext cx="4501800" cy="4503600"/>
            </a:xfrm>
            <a:custGeom>
              <a:avLst/>
              <a:gdLst/>
              <a:ahLst/>
              <a:cxnLst>
                <a:cxn ang="3cd4">
                  <a:pos x="hc" y="t"/>
                </a:cxn>
                <a:cxn ang="cd2">
                  <a:pos x="l" y="vc"/>
                </a:cxn>
                <a:cxn ang="cd4">
                  <a:pos x="hc" y="b"/>
                </a:cxn>
                <a:cxn ang="0">
                  <a:pos x="r" y="vc"/>
                </a:cxn>
              </a:cxnLst>
              <a:rect l="l" t="t" r="r" b="b"/>
              <a:pathLst>
                <a:path w="12506" h="12511">
                  <a:moveTo>
                    <a:pt x="11985" y="521"/>
                  </a:moveTo>
                  <a:lnTo>
                    <a:pt x="11985" y="11990"/>
                  </a:lnTo>
                  <a:lnTo>
                    <a:pt x="517" y="11990"/>
                  </a:lnTo>
                  <a:lnTo>
                    <a:pt x="517" y="521"/>
                  </a:lnTo>
                  <a:close/>
                  <a:moveTo>
                    <a:pt x="12506" y="0"/>
                  </a:moveTo>
                  <a:lnTo>
                    <a:pt x="0" y="0"/>
                  </a:lnTo>
                  <a:lnTo>
                    <a:pt x="0" y="12511"/>
                  </a:lnTo>
                  <a:lnTo>
                    <a:pt x="12506" y="1251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26" name="Freeform: Shape 7">
              <a:extLst>
                <a:ext uri="{FF2B5EF4-FFF2-40B4-BE49-F238E27FC236}">
                  <a16:creationId xmlns:a16="http://schemas.microsoft.com/office/drawing/2014/main" id="{2C4B3A7F-7763-144C-B96E-91D3BFD88DCD}"/>
                </a:ext>
              </a:extLst>
            </p:cNvPr>
            <p:cNvSpPr/>
            <p:nvPr/>
          </p:nvSpPr>
          <p:spPr>
            <a:xfrm>
              <a:off x="2739820" y="8364671"/>
              <a:ext cx="3336120" cy="914400"/>
            </a:xfrm>
            <a:custGeom>
              <a:avLst/>
              <a:gdLst/>
              <a:ahLst/>
              <a:cxnLst>
                <a:cxn ang="3cd4">
                  <a:pos x="hc" y="t"/>
                </a:cxn>
                <a:cxn ang="cd2">
                  <a:pos x="l" y="vc"/>
                </a:cxn>
                <a:cxn ang="cd4">
                  <a:pos x="hc" y="b"/>
                </a:cxn>
                <a:cxn ang="0">
                  <a:pos x="r" y="vc"/>
                </a:cxn>
              </a:cxnLst>
              <a:rect l="l" t="t" r="r" b="b"/>
              <a:pathLst>
                <a:path w="9268" h="2541">
                  <a:moveTo>
                    <a:pt x="0" y="1269"/>
                  </a:moveTo>
                  <a:lnTo>
                    <a:pt x="1272" y="2541"/>
                  </a:lnTo>
                  <a:lnTo>
                    <a:pt x="1272" y="1848"/>
                  </a:lnTo>
                  <a:lnTo>
                    <a:pt x="9268" y="1848"/>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27" name="Freeform: Shape 8">
              <a:extLst>
                <a:ext uri="{FF2B5EF4-FFF2-40B4-BE49-F238E27FC236}">
                  <a16:creationId xmlns:a16="http://schemas.microsoft.com/office/drawing/2014/main" id="{7BACC071-65F8-0943-B598-45D238F9381F}"/>
                </a:ext>
              </a:extLst>
            </p:cNvPr>
            <p:cNvSpPr/>
            <p:nvPr/>
          </p:nvSpPr>
          <p:spPr>
            <a:xfrm>
              <a:off x="2739820" y="10077192"/>
              <a:ext cx="3336120" cy="914400"/>
            </a:xfrm>
            <a:custGeom>
              <a:avLst/>
              <a:gdLst/>
              <a:ahLst/>
              <a:cxnLst>
                <a:cxn ang="3cd4">
                  <a:pos x="hc" y="t"/>
                </a:cxn>
                <a:cxn ang="cd2">
                  <a:pos x="l" y="vc"/>
                </a:cxn>
                <a:cxn ang="cd4">
                  <a:pos x="hc" y="b"/>
                </a:cxn>
                <a:cxn ang="0">
                  <a:pos x="r" y="vc"/>
                </a:cxn>
              </a:cxnLst>
              <a:rect l="l" t="t" r="r" b="b"/>
              <a:pathLst>
                <a:path w="9268" h="2541">
                  <a:moveTo>
                    <a:pt x="0" y="1273"/>
                  </a:moveTo>
                  <a:lnTo>
                    <a:pt x="1272" y="2541"/>
                  </a:lnTo>
                  <a:lnTo>
                    <a:pt x="1272" y="1847"/>
                  </a:lnTo>
                  <a:lnTo>
                    <a:pt x="9268" y="1847"/>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28" name="Freeform: Shape 9">
              <a:extLst>
                <a:ext uri="{FF2B5EF4-FFF2-40B4-BE49-F238E27FC236}">
                  <a16:creationId xmlns:a16="http://schemas.microsoft.com/office/drawing/2014/main" id="{2FD46867-02B7-3048-9D39-EA6B71AEB584}"/>
                </a:ext>
              </a:extLst>
            </p:cNvPr>
            <p:cNvSpPr/>
            <p:nvPr/>
          </p:nvSpPr>
          <p:spPr>
            <a:xfrm>
              <a:off x="2739820" y="9220392"/>
              <a:ext cx="3336120" cy="914400"/>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52"/>
                  </a:lnTo>
                  <a:lnTo>
                    <a:pt x="7995" y="1852"/>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29" name="Freeform: Shape 10">
              <a:extLst>
                <a:ext uri="{FF2B5EF4-FFF2-40B4-BE49-F238E27FC236}">
                  <a16:creationId xmlns:a16="http://schemas.microsoft.com/office/drawing/2014/main" id="{098BD87A-C3A3-5140-AE68-4FFA2E21D682}"/>
                </a:ext>
              </a:extLst>
            </p:cNvPr>
            <p:cNvSpPr/>
            <p:nvPr/>
          </p:nvSpPr>
          <p:spPr>
            <a:xfrm>
              <a:off x="2739823" y="7507512"/>
              <a:ext cx="3325998" cy="914401"/>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48"/>
                  </a:lnTo>
                  <a:lnTo>
                    <a:pt x="7995" y="1848"/>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grpSp>
      <p:sp>
        <p:nvSpPr>
          <p:cNvPr id="30" name="Freeform 21">
            <a:extLst>
              <a:ext uri="{FF2B5EF4-FFF2-40B4-BE49-F238E27FC236}">
                <a16:creationId xmlns:a16="http://schemas.microsoft.com/office/drawing/2014/main" id="{37468AEB-1F33-6D4E-A5DA-9EDE27926E59}"/>
              </a:ext>
            </a:extLst>
          </p:cNvPr>
          <p:cNvSpPr>
            <a:spLocks noChangeAspect="1" noEditPoints="1"/>
          </p:cNvSpPr>
          <p:nvPr/>
        </p:nvSpPr>
        <p:spPr bwMode="auto">
          <a:xfrm>
            <a:off x="2832294" y="1941849"/>
            <a:ext cx="308460" cy="249980"/>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2" name="Rectangle 31">
            <a:extLst>
              <a:ext uri="{FF2B5EF4-FFF2-40B4-BE49-F238E27FC236}">
                <a16:creationId xmlns:a16="http://schemas.microsoft.com/office/drawing/2014/main" id="{3581CBE6-7EE3-A849-84D3-2A50923ACAC0}"/>
              </a:ext>
            </a:extLst>
          </p:cNvPr>
          <p:cNvSpPr/>
          <p:nvPr/>
        </p:nvSpPr>
        <p:spPr bwMode="gray">
          <a:xfrm>
            <a:off x="1391533" y="3269244"/>
            <a:ext cx="2329263" cy="223160"/>
          </a:xfrm>
          <a:prstGeom prst="rect">
            <a:avLst/>
          </a:prstGeom>
          <a:solidFill>
            <a:schemeClr val="tx1"/>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Virtual Machine Port Group</a:t>
            </a:r>
          </a:p>
          <a:p>
            <a:pPr algn="ctr">
              <a:lnSpc>
                <a:spcPct val="90000"/>
              </a:lnSpc>
              <a:spcAft>
                <a:spcPts val="900"/>
              </a:spcAft>
            </a:pPr>
            <a:endParaRPr lang="en-US" sz="1100"/>
          </a:p>
        </p:txBody>
      </p:sp>
      <p:cxnSp>
        <p:nvCxnSpPr>
          <p:cNvPr id="33" name="Straight Arrow Connector 32">
            <a:extLst>
              <a:ext uri="{FF2B5EF4-FFF2-40B4-BE49-F238E27FC236}">
                <a16:creationId xmlns:a16="http://schemas.microsoft.com/office/drawing/2014/main" id="{50882D91-13D0-3C44-A95D-A9757C102E19}"/>
              </a:ext>
            </a:extLst>
          </p:cNvPr>
          <p:cNvCxnSpPr>
            <a:cxnSpLocks/>
          </p:cNvCxnSpPr>
          <p:nvPr/>
        </p:nvCxnSpPr>
        <p:spPr bwMode="gray">
          <a:xfrm flipH="1">
            <a:off x="2183417" y="3551343"/>
            <a:ext cx="298094" cy="165423"/>
          </a:xfrm>
          <a:prstGeom prst="straightConnector1">
            <a:avLst/>
          </a:prstGeom>
          <a:ln w="25400">
            <a:solidFill>
              <a:schemeClr val="tx1"/>
            </a:solidFill>
            <a:miter lim="800000"/>
            <a:tailEnd type="triangle"/>
          </a:ln>
        </p:spPr>
        <p:style>
          <a:lnRef idx="1">
            <a:schemeClr val="accent1"/>
          </a:lnRef>
          <a:fillRef idx="0">
            <a:schemeClr val="accent1"/>
          </a:fillRef>
          <a:effectRef idx="0">
            <a:schemeClr val="accent1"/>
          </a:effectRef>
          <a:fontRef idx="minor">
            <a:schemeClr val="tx1"/>
          </a:fontRef>
        </p:style>
      </p:cxnSp>
      <p:sp>
        <p:nvSpPr>
          <p:cNvPr id="34" name="Rectangle 33">
            <a:extLst>
              <a:ext uri="{FF2B5EF4-FFF2-40B4-BE49-F238E27FC236}">
                <a16:creationId xmlns:a16="http://schemas.microsoft.com/office/drawing/2014/main" id="{829B1EE5-075E-1548-A6B8-79F1A3D750D5}"/>
              </a:ext>
            </a:extLst>
          </p:cNvPr>
          <p:cNvSpPr/>
          <p:nvPr/>
        </p:nvSpPr>
        <p:spPr>
          <a:xfrm>
            <a:off x="1010410" y="3515221"/>
            <a:ext cx="1575795" cy="276999"/>
          </a:xfrm>
          <a:prstGeom prst="rect">
            <a:avLst/>
          </a:prstGeom>
        </p:spPr>
        <p:txBody>
          <a:bodyPr wrap="square">
            <a:spAutoFit/>
          </a:bodyPr>
          <a:lstStyle/>
          <a:p>
            <a:r>
              <a:rPr lang="en-US" sz="1200" b="1" dirty="0"/>
              <a:t>Virtual Port</a:t>
            </a:r>
            <a:endParaRPr lang="en-GB" sz="1200" b="1" dirty="0"/>
          </a:p>
        </p:txBody>
      </p:sp>
      <p:cxnSp>
        <p:nvCxnSpPr>
          <p:cNvPr id="35" name="Straight Arrow Connector 34">
            <a:extLst>
              <a:ext uri="{FF2B5EF4-FFF2-40B4-BE49-F238E27FC236}">
                <a16:creationId xmlns:a16="http://schemas.microsoft.com/office/drawing/2014/main" id="{7522CF4B-FFF0-8542-93FF-A80EE96BCC5A}"/>
              </a:ext>
            </a:extLst>
          </p:cNvPr>
          <p:cNvCxnSpPr>
            <a:cxnSpLocks/>
          </p:cNvCxnSpPr>
          <p:nvPr/>
        </p:nvCxnSpPr>
        <p:spPr bwMode="gray">
          <a:xfrm flipH="1" flipV="1">
            <a:off x="2004350" y="3943320"/>
            <a:ext cx="387904" cy="73262"/>
          </a:xfrm>
          <a:prstGeom prst="straightConnector1">
            <a:avLst/>
          </a:prstGeom>
          <a:ln w="25400">
            <a:solidFill>
              <a:schemeClr val="tx1"/>
            </a:solidFill>
            <a:miter lim="800000"/>
            <a:tailEnd type="triangle"/>
          </a:ln>
        </p:spPr>
        <p:style>
          <a:lnRef idx="1">
            <a:schemeClr val="accent1"/>
          </a:lnRef>
          <a:fillRef idx="0">
            <a:schemeClr val="accent1"/>
          </a:fillRef>
          <a:effectRef idx="0">
            <a:schemeClr val="accent1"/>
          </a:effectRef>
          <a:fontRef idx="minor">
            <a:schemeClr val="tx1"/>
          </a:fontRef>
        </p:style>
      </p:cxnSp>
      <p:sp>
        <p:nvSpPr>
          <p:cNvPr id="36" name="Rectangle 35">
            <a:extLst>
              <a:ext uri="{FF2B5EF4-FFF2-40B4-BE49-F238E27FC236}">
                <a16:creationId xmlns:a16="http://schemas.microsoft.com/office/drawing/2014/main" id="{5CC8DE08-9DC8-1840-B79E-9B3F4F103AF1}"/>
              </a:ext>
            </a:extLst>
          </p:cNvPr>
          <p:cNvSpPr/>
          <p:nvPr/>
        </p:nvSpPr>
        <p:spPr>
          <a:xfrm>
            <a:off x="93710" y="3788512"/>
            <a:ext cx="2400998" cy="276999"/>
          </a:xfrm>
          <a:prstGeom prst="rect">
            <a:avLst/>
          </a:prstGeom>
        </p:spPr>
        <p:txBody>
          <a:bodyPr wrap="square">
            <a:spAutoFit/>
          </a:bodyPr>
          <a:lstStyle/>
          <a:p>
            <a:pPr algn="ctr"/>
            <a:r>
              <a:rPr lang="en-US" sz="1200" b="1" dirty="0"/>
              <a:t>Virtual NIC (</a:t>
            </a:r>
            <a:r>
              <a:rPr lang="en-US" sz="1200" b="1" dirty="0" err="1"/>
              <a:t>vNIC</a:t>
            </a:r>
            <a:r>
              <a:rPr lang="en-US" sz="1200" b="1" dirty="0"/>
              <a:t>)</a:t>
            </a:r>
            <a:endParaRPr lang="en-GB" sz="1200" b="1" dirty="0"/>
          </a:p>
        </p:txBody>
      </p:sp>
      <p:cxnSp>
        <p:nvCxnSpPr>
          <p:cNvPr id="37" name="Straight Connector 36">
            <a:extLst>
              <a:ext uri="{FF2B5EF4-FFF2-40B4-BE49-F238E27FC236}">
                <a16:creationId xmlns:a16="http://schemas.microsoft.com/office/drawing/2014/main" id="{C02D582F-9420-FB43-ABDC-1E3D1AD50E90}"/>
              </a:ext>
            </a:extLst>
          </p:cNvPr>
          <p:cNvCxnSpPr>
            <a:cxnSpLocks/>
          </p:cNvCxnSpPr>
          <p:nvPr/>
        </p:nvCxnSpPr>
        <p:spPr bwMode="gray">
          <a:xfrm>
            <a:off x="2525891" y="3543203"/>
            <a:ext cx="0" cy="392005"/>
          </a:xfrm>
          <a:prstGeom prst="line">
            <a:avLst/>
          </a:prstGeom>
          <a:ln w="25400">
            <a:solidFill>
              <a:schemeClr val="tx1"/>
            </a:solidFill>
            <a:miter lim="800000"/>
            <a:headEnd type="diamond" w="lg" len="lg"/>
          </a:ln>
        </p:spPr>
        <p:style>
          <a:lnRef idx="1">
            <a:schemeClr val="accent1"/>
          </a:lnRef>
          <a:fillRef idx="0">
            <a:schemeClr val="accent1"/>
          </a:fillRef>
          <a:effectRef idx="0">
            <a:schemeClr val="accent1"/>
          </a:effectRef>
          <a:fontRef idx="minor">
            <a:schemeClr val="tx1"/>
          </a:fontRef>
        </p:style>
      </p:cxnSp>
      <p:sp>
        <p:nvSpPr>
          <p:cNvPr id="38" name="Freeform 21">
            <a:extLst>
              <a:ext uri="{FF2B5EF4-FFF2-40B4-BE49-F238E27FC236}">
                <a16:creationId xmlns:a16="http://schemas.microsoft.com/office/drawing/2014/main" id="{F7787B12-FF9B-C445-95ED-16EBA4F71A51}"/>
              </a:ext>
            </a:extLst>
          </p:cNvPr>
          <p:cNvSpPr>
            <a:spLocks noChangeAspect="1" noEditPoints="1"/>
          </p:cNvSpPr>
          <p:nvPr/>
        </p:nvSpPr>
        <p:spPr bwMode="auto">
          <a:xfrm>
            <a:off x="2392441" y="3924249"/>
            <a:ext cx="264963" cy="199731"/>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grpSp>
        <p:nvGrpSpPr>
          <p:cNvPr id="39" name="Group 38">
            <a:extLst>
              <a:ext uri="{FF2B5EF4-FFF2-40B4-BE49-F238E27FC236}">
                <a16:creationId xmlns:a16="http://schemas.microsoft.com/office/drawing/2014/main" id="{861444AE-7797-4544-873C-9BD68E73BC2F}"/>
              </a:ext>
            </a:extLst>
          </p:cNvPr>
          <p:cNvGrpSpPr/>
          <p:nvPr/>
        </p:nvGrpSpPr>
        <p:grpSpPr>
          <a:xfrm>
            <a:off x="1808935" y="2522018"/>
            <a:ext cx="740706" cy="261610"/>
            <a:chOff x="4413870" y="2846572"/>
            <a:chExt cx="793226" cy="261610"/>
          </a:xfrm>
        </p:grpSpPr>
        <p:sp>
          <p:nvSpPr>
            <p:cNvPr id="40" name="Rectangle 39">
              <a:extLst>
                <a:ext uri="{FF2B5EF4-FFF2-40B4-BE49-F238E27FC236}">
                  <a16:creationId xmlns:a16="http://schemas.microsoft.com/office/drawing/2014/main" id="{012842C7-95E0-C34C-A861-5006C8D6932A}"/>
                </a:ext>
              </a:extLst>
            </p:cNvPr>
            <p:cNvSpPr/>
            <p:nvPr/>
          </p:nvSpPr>
          <p:spPr>
            <a:xfrm>
              <a:off x="4430423" y="2861861"/>
              <a:ext cx="739091" cy="234510"/>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600">
                <a:solidFill>
                  <a:schemeClr val="bg1"/>
                </a:solidFill>
              </a:endParaRPr>
            </a:p>
          </p:txBody>
        </p:sp>
        <p:sp>
          <p:nvSpPr>
            <p:cNvPr id="41" name="Rectangle 40">
              <a:extLst>
                <a:ext uri="{FF2B5EF4-FFF2-40B4-BE49-F238E27FC236}">
                  <a16:creationId xmlns:a16="http://schemas.microsoft.com/office/drawing/2014/main" id="{C93F3B49-EFED-214B-B454-120071C9B31A}"/>
                </a:ext>
              </a:extLst>
            </p:cNvPr>
            <p:cNvSpPr/>
            <p:nvPr/>
          </p:nvSpPr>
          <p:spPr>
            <a:xfrm>
              <a:off x="4413870" y="2846572"/>
              <a:ext cx="793226" cy="261610"/>
            </a:xfrm>
            <a:prstGeom prst="rect">
              <a:avLst/>
            </a:prstGeom>
          </p:spPr>
          <p:txBody>
            <a:bodyPr wrap="square">
              <a:spAutoFit/>
            </a:bodyPr>
            <a:lstStyle/>
            <a:p>
              <a:pPr algn="ctr"/>
              <a:r>
                <a:rPr lang="en-US" sz="1100" b="1">
                  <a:solidFill>
                    <a:schemeClr val="bg1"/>
                  </a:solidFill>
                  <a:latin typeface="Metropolis" pitchFamily="2" charset="77"/>
                </a:rPr>
                <a:t>Uplink 1</a:t>
              </a:r>
              <a:endParaRPr lang="en-GB" sz="1100" b="1">
                <a:solidFill>
                  <a:schemeClr val="bg1"/>
                </a:solidFill>
                <a:latin typeface="Metropolis" pitchFamily="2" charset="77"/>
              </a:endParaRPr>
            </a:p>
          </p:txBody>
        </p:sp>
      </p:grpSp>
      <p:grpSp>
        <p:nvGrpSpPr>
          <p:cNvPr id="42" name="Group 41">
            <a:extLst>
              <a:ext uri="{FF2B5EF4-FFF2-40B4-BE49-F238E27FC236}">
                <a16:creationId xmlns:a16="http://schemas.microsoft.com/office/drawing/2014/main" id="{15A09EDA-9BD9-8240-A0A1-18E7CD81899E}"/>
              </a:ext>
            </a:extLst>
          </p:cNvPr>
          <p:cNvGrpSpPr/>
          <p:nvPr/>
        </p:nvGrpSpPr>
        <p:grpSpPr>
          <a:xfrm>
            <a:off x="2514995" y="2521381"/>
            <a:ext cx="799464" cy="261610"/>
            <a:chOff x="4380110" y="2846572"/>
            <a:chExt cx="856150" cy="261610"/>
          </a:xfrm>
        </p:grpSpPr>
        <p:sp>
          <p:nvSpPr>
            <p:cNvPr id="43" name="Rectangle 42">
              <a:extLst>
                <a:ext uri="{FF2B5EF4-FFF2-40B4-BE49-F238E27FC236}">
                  <a16:creationId xmlns:a16="http://schemas.microsoft.com/office/drawing/2014/main" id="{D978902B-B059-1A44-9918-1BE04D2A08DB}"/>
                </a:ext>
              </a:extLst>
            </p:cNvPr>
            <p:cNvSpPr/>
            <p:nvPr/>
          </p:nvSpPr>
          <p:spPr>
            <a:xfrm>
              <a:off x="4430423" y="2861861"/>
              <a:ext cx="739091" cy="234510"/>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600">
                <a:solidFill>
                  <a:schemeClr val="bg1"/>
                </a:solidFill>
              </a:endParaRPr>
            </a:p>
          </p:txBody>
        </p:sp>
        <p:sp>
          <p:nvSpPr>
            <p:cNvPr id="44" name="Rectangle 43">
              <a:extLst>
                <a:ext uri="{FF2B5EF4-FFF2-40B4-BE49-F238E27FC236}">
                  <a16:creationId xmlns:a16="http://schemas.microsoft.com/office/drawing/2014/main" id="{1F8F226C-EF5E-D742-8434-6CC25C4F50A7}"/>
                </a:ext>
              </a:extLst>
            </p:cNvPr>
            <p:cNvSpPr/>
            <p:nvPr/>
          </p:nvSpPr>
          <p:spPr>
            <a:xfrm>
              <a:off x="4380110" y="2846572"/>
              <a:ext cx="856150" cy="261610"/>
            </a:xfrm>
            <a:prstGeom prst="rect">
              <a:avLst/>
            </a:prstGeom>
          </p:spPr>
          <p:txBody>
            <a:bodyPr wrap="square">
              <a:spAutoFit/>
            </a:bodyPr>
            <a:lstStyle/>
            <a:p>
              <a:pPr algn="ctr"/>
              <a:r>
                <a:rPr lang="en-US" sz="1100" b="1">
                  <a:solidFill>
                    <a:schemeClr val="bg1"/>
                  </a:solidFill>
                  <a:latin typeface="Metropolis" pitchFamily="2" charset="77"/>
                </a:rPr>
                <a:t>Uplink 2</a:t>
              </a:r>
              <a:endParaRPr lang="en-GB" sz="1100" b="1">
                <a:solidFill>
                  <a:schemeClr val="bg1"/>
                </a:solidFill>
                <a:latin typeface="Metropolis" pitchFamily="2" charset="77"/>
              </a:endParaRPr>
            </a:p>
          </p:txBody>
        </p:sp>
      </p:grpSp>
      <p:sp>
        <p:nvSpPr>
          <p:cNvPr id="45" name="Right Arrow 44">
            <a:extLst>
              <a:ext uri="{FF2B5EF4-FFF2-40B4-BE49-F238E27FC236}">
                <a16:creationId xmlns:a16="http://schemas.microsoft.com/office/drawing/2014/main" id="{92B5430E-AAD2-3843-96AC-5587D2DC257D}"/>
              </a:ext>
            </a:extLst>
          </p:cNvPr>
          <p:cNvSpPr/>
          <p:nvPr/>
        </p:nvSpPr>
        <p:spPr>
          <a:xfrm>
            <a:off x="4290260" y="2743442"/>
            <a:ext cx="681136" cy="735457"/>
          </a:xfrm>
          <a:prstGeom prst="rightArrow">
            <a:avLst/>
          </a:prstGeom>
          <a:solidFill>
            <a:schemeClr val="accent1">
              <a:lumMod val="50000"/>
            </a:schemeClr>
          </a:solidFill>
          <a:ln>
            <a:noFill/>
            <a:miter lim="800000"/>
            <a:headEnd/>
            <a:tailEnd/>
          </a:ln>
        </p:spPr>
        <p:style>
          <a:lnRef idx="2">
            <a:schemeClr val="dk1"/>
          </a:lnRef>
          <a:fillRef idx="1">
            <a:schemeClr val="lt1"/>
          </a:fillRef>
          <a:effectRef idx="0">
            <a:schemeClr val="dk1"/>
          </a:effectRef>
          <a:fontRef idx="minor">
            <a:schemeClr val="dk1"/>
          </a:fontRef>
        </p:style>
        <p:txBody>
          <a:bodyPr wrap="none" lIns="0" tIns="0" rIns="0" bIns="0" rtlCol="0" anchor="ctr"/>
          <a:lstStyle/>
          <a:p>
            <a:pPr algn="ctr"/>
            <a:endParaRPr lang="en-GB" sz="1100">
              <a:solidFill>
                <a:prstClr val="white"/>
              </a:solidFill>
              <a:latin typeface="Metropolis"/>
            </a:endParaRPr>
          </a:p>
        </p:txBody>
      </p:sp>
      <p:sp>
        <p:nvSpPr>
          <p:cNvPr id="46" name="Rectangle 45">
            <a:extLst>
              <a:ext uri="{FF2B5EF4-FFF2-40B4-BE49-F238E27FC236}">
                <a16:creationId xmlns:a16="http://schemas.microsoft.com/office/drawing/2014/main" id="{07F865CD-4DAD-F849-B7A6-8813B13EDD53}"/>
              </a:ext>
            </a:extLst>
          </p:cNvPr>
          <p:cNvSpPr/>
          <p:nvPr/>
        </p:nvSpPr>
        <p:spPr>
          <a:xfrm>
            <a:off x="1497656" y="5931447"/>
            <a:ext cx="2308645" cy="369332"/>
          </a:xfrm>
          <a:prstGeom prst="rect">
            <a:avLst/>
          </a:prstGeom>
        </p:spPr>
        <p:txBody>
          <a:bodyPr wrap="none">
            <a:spAutoFit/>
          </a:bodyPr>
          <a:lstStyle/>
          <a:p>
            <a:pPr algn="ctr"/>
            <a:r>
              <a:rPr lang="en-US" b="1" dirty="0">
                <a:solidFill>
                  <a:srgbClr val="717074"/>
                </a:solidFill>
                <a:ea typeface="Gotham Rounded Book" charset="0"/>
                <a:cs typeface="Gotham Rounded Book" charset="0"/>
              </a:rPr>
              <a:t>Physical </a:t>
            </a:r>
            <a:r>
              <a:rPr lang="en-US" b="1" dirty="0" err="1">
                <a:solidFill>
                  <a:srgbClr val="717074"/>
                </a:solidFill>
                <a:ea typeface="Gotham Rounded Book" charset="0"/>
                <a:cs typeface="Gotham Rounded Book" charset="0"/>
              </a:rPr>
              <a:t>ESXi</a:t>
            </a:r>
            <a:r>
              <a:rPr lang="en-US" b="1" dirty="0">
                <a:solidFill>
                  <a:srgbClr val="717074"/>
                </a:solidFill>
                <a:ea typeface="Gotham Rounded Book" charset="0"/>
                <a:cs typeface="Gotham Rounded Book" charset="0"/>
              </a:rPr>
              <a:t> Host</a:t>
            </a:r>
          </a:p>
        </p:txBody>
      </p:sp>
      <p:sp>
        <p:nvSpPr>
          <p:cNvPr id="64" name="Right Arrow 63">
            <a:extLst>
              <a:ext uri="{FF2B5EF4-FFF2-40B4-BE49-F238E27FC236}">
                <a16:creationId xmlns:a16="http://schemas.microsoft.com/office/drawing/2014/main" id="{B50AD9FC-A0E2-684E-9E49-234046A8CAD2}"/>
              </a:ext>
            </a:extLst>
          </p:cNvPr>
          <p:cNvSpPr/>
          <p:nvPr/>
        </p:nvSpPr>
        <p:spPr>
          <a:xfrm rot="10800000">
            <a:off x="208902" y="2743442"/>
            <a:ext cx="681136" cy="735457"/>
          </a:xfrm>
          <a:prstGeom prst="rightArrow">
            <a:avLst/>
          </a:prstGeom>
          <a:solidFill>
            <a:schemeClr val="accent1">
              <a:lumMod val="50000"/>
            </a:schemeClr>
          </a:solidFill>
          <a:ln>
            <a:noFill/>
            <a:miter lim="800000"/>
            <a:headEnd/>
            <a:tailEnd/>
          </a:ln>
        </p:spPr>
        <p:style>
          <a:lnRef idx="2">
            <a:schemeClr val="dk1"/>
          </a:lnRef>
          <a:fillRef idx="1">
            <a:schemeClr val="lt1"/>
          </a:fillRef>
          <a:effectRef idx="0">
            <a:schemeClr val="dk1"/>
          </a:effectRef>
          <a:fontRef idx="minor">
            <a:schemeClr val="dk1"/>
          </a:fontRef>
        </p:style>
        <p:txBody>
          <a:bodyPr wrap="none" lIns="0" tIns="0" rIns="0" bIns="0" rtlCol="0" anchor="ctr"/>
          <a:lstStyle/>
          <a:p>
            <a:pPr algn="ctr"/>
            <a:endParaRPr lang="en-GB" sz="1100">
              <a:solidFill>
                <a:prstClr val="white"/>
              </a:solidFill>
              <a:latin typeface="Metropolis"/>
            </a:endParaRPr>
          </a:p>
        </p:txBody>
      </p:sp>
      <p:sp>
        <p:nvSpPr>
          <p:cNvPr id="65" name="Rectangle 64">
            <a:extLst>
              <a:ext uri="{FF2B5EF4-FFF2-40B4-BE49-F238E27FC236}">
                <a16:creationId xmlns:a16="http://schemas.microsoft.com/office/drawing/2014/main" id="{BEB6F77B-CEF8-1442-9D4C-FD529E8805A5}"/>
              </a:ext>
            </a:extLst>
          </p:cNvPr>
          <p:cNvSpPr/>
          <p:nvPr/>
        </p:nvSpPr>
        <p:spPr>
          <a:xfrm>
            <a:off x="619933" y="2308963"/>
            <a:ext cx="1058656" cy="276999"/>
          </a:xfrm>
          <a:prstGeom prst="rect">
            <a:avLst/>
          </a:prstGeom>
        </p:spPr>
        <p:txBody>
          <a:bodyPr wrap="square">
            <a:spAutoFit/>
          </a:bodyPr>
          <a:lstStyle/>
          <a:p>
            <a:r>
              <a:rPr lang="en-US" sz="1200" b="1" dirty="0"/>
              <a:t>Uplink Port</a:t>
            </a:r>
            <a:endParaRPr lang="en-GB" sz="1200" b="1" dirty="0"/>
          </a:p>
        </p:txBody>
      </p:sp>
      <p:cxnSp>
        <p:nvCxnSpPr>
          <p:cNvPr id="66" name="Straight Arrow Connector 65">
            <a:extLst>
              <a:ext uri="{FF2B5EF4-FFF2-40B4-BE49-F238E27FC236}">
                <a16:creationId xmlns:a16="http://schemas.microsoft.com/office/drawing/2014/main" id="{3719FE46-11B7-4E43-80C0-E03D705B4071}"/>
              </a:ext>
            </a:extLst>
          </p:cNvPr>
          <p:cNvCxnSpPr>
            <a:cxnSpLocks/>
          </p:cNvCxnSpPr>
          <p:nvPr/>
        </p:nvCxnSpPr>
        <p:spPr bwMode="gray">
          <a:xfrm flipH="1" flipV="1">
            <a:off x="1302939" y="2551685"/>
            <a:ext cx="521229" cy="95169"/>
          </a:xfrm>
          <a:prstGeom prst="straightConnector1">
            <a:avLst/>
          </a:prstGeom>
          <a:ln w="25400">
            <a:solidFill>
              <a:schemeClr val="tx1"/>
            </a:solidFill>
            <a:miter lim="800000"/>
            <a:tailEnd type="triangle"/>
          </a:ln>
        </p:spPr>
        <p:style>
          <a:lnRef idx="1">
            <a:schemeClr val="accent1"/>
          </a:lnRef>
          <a:fillRef idx="0">
            <a:schemeClr val="accent1"/>
          </a:fillRef>
          <a:effectRef idx="0">
            <a:schemeClr val="accent1"/>
          </a:effectRef>
          <a:fontRef idx="minor">
            <a:schemeClr val="tx1"/>
          </a:fontRef>
        </p:style>
      </p:cxnSp>
      <p:sp>
        <p:nvSpPr>
          <p:cNvPr id="76" name="Rectangle 75">
            <a:extLst>
              <a:ext uri="{FF2B5EF4-FFF2-40B4-BE49-F238E27FC236}">
                <a16:creationId xmlns:a16="http://schemas.microsoft.com/office/drawing/2014/main" id="{9261E83D-04A5-FE4A-B692-D206104C0741}"/>
              </a:ext>
            </a:extLst>
          </p:cNvPr>
          <p:cNvSpPr/>
          <p:nvPr/>
        </p:nvSpPr>
        <p:spPr>
          <a:xfrm>
            <a:off x="1237168" y="5581212"/>
            <a:ext cx="2829622" cy="369332"/>
          </a:xfrm>
          <a:prstGeom prst="rect">
            <a:avLst/>
          </a:prstGeom>
        </p:spPr>
        <p:txBody>
          <a:bodyPr wrap="none">
            <a:spAutoFit/>
          </a:bodyPr>
          <a:lstStyle/>
          <a:p>
            <a:pPr algn="ctr"/>
            <a:r>
              <a:rPr lang="en-US" b="1" dirty="0">
                <a:solidFill>
                  <a:schemeClr val="bg1"/>
                </a:solidFill>
                <a:ea typeface="Gotham Rounded Book" charset="0"/>
                <a:cs typeface="Gotham Rounded Book" charset="0"/>
              </a:rPr>
              <a:t>VM (Nested </a:t>
            </a:r>
            <a:r>
              <a:rPr lang="en-US" b="1" dirty="0" err="1">
                <a:solidFill>
                  <a:schemeClr val="bg1"/>
                </a:solidFill>
                <a:ea typeface="Gotham Rounded Book" charset="0"/>
                <a:cs typeface="Gotham Rounded Book" charset="0"/>
              </a:rPr>
              <a:t>ESXi</a:t>
            </a:r>
            <a:r>
              <a:rPr lang="en-US" b="1" dirty="0">
                <a:solidFill>
                  <a:schemeClr val="bg1"/>
                </a:solidFill>
                <a:ea typeface="Gotham Rounded Book" charset="0"/>
                <a:cs typeface="Gotham Rounded Book" charset="0"/>
              </a:rPr>
              <a:t> Host)</a:t>
            </a:r>
          </a:p>
        </p:txBody>
      </p:sp>
      <p:sp>
        <p:nvSpPr>
          <p:cNvPr id="77" name="Rectangle 76">
            <a:extLst>
              <a:ext uri="{FF2B5EF4-FFF2-40B4-BE49-F238E27FC236}">
                <a16:creationId xmlns:a16="http://schemas.microsoft.com/office/drawing/2014/main" id="{805B058E-7D10-AD4D-8360-4C4C5667879E}"/>
              </a:ext>
            </a:extLst>
          </p:cNvPr>
          <p:cNvSpPr/>
          <p:nvPr/>
        </p:nvSpPr>
        <p:spPr bwMode="auto">
          <a:xfrm>
            <a:off x="954950" y="4224065"/>
            <a:ext cx="3208430" cy="364002"/>
          </a:xfrm>
          <a:prstGeom prst="rect">
            <a:avLst/>
          </a:prstGeom>
          <a:solidFill>
            <a:schemeClr val="accent1">
              <a:lumMod val="50000"/>
            </a:schemeClr>
          </a:solidFill>
          <a:ln>
            <a:noFill/>
            <a:miter lim="800000"/>
            <a:headEnd/>
            <a:tailEnd/>
          </a:ln>
        </p:spPr>
        <p:style>
          <a:lnRef idx="2">
            <a:schemeClr val="dk1"/>
          </a:lnRef>
          <a:fillRef idx="1">
            <a:schemeClr val="lt1"/>
          </a:fillRef>
          <a:effectRef idx="0">
            <a:schemeClr val="dk1"/>
          </a:effectRef>
          <a:fontRef idx="minor">
            <a:schemeClr val="dk1"/>
          </a:fontRef>
        </p:style>
        <p:txBody>
          <a:bodyPr wrap="none" lIns="0" tIns="0" rIns="0" bIns="0" rtlCol="0" anchor="ctr"/>
          <a:lstStyle/>
          <a:p>
            <a:pPr algn="ctr"/>
            <a:r>
              <a:rPr lang="en-US" sz="1100" dirty="0">
                <a:solidFill>
                  <a:prstClr val="white"/>
                </a:solidFill>
                <a:latin typeface="Metropolis"/>
                <a:ea typeface="Gotham Rounded Book" charset="0"/>
                <a:cs typeface="Gotham Rounded Book" charset="0"/>
              </a:rPr>
              <a:t>Virtual Switch (</a:t>
            </a:r>
            <a:r>
              <a:rPr lang="en-US" sz="1100" dirty="0" err="1">
                <a:solidFill>
                  <a:prstClr val="white"/>
                </a:solidFill>
                <a:latin typeface="Metropolis"/>
                <a:ea typeface="Gotham Rounded Book" charset="0"/>
                <a:cs typeface="Gotham Rounded Book" charset="0"/>
              </a:rPr>
              <a:t>vSS</a:t>
            </a:r>
            <a:r>
              <a:rPr lang="en-US" sz="1100" dirty="0">
                <a:solidFill>
                  <a:prstClr val="white"/>
                </a:solidFill>
                <a:latin typeface="Metropolis"/>
                <a:ea typeface="Gotham Rounded Book" charset="0"/>
                <a:cs typeface="Gotham Rounded Book" charset="0"/>
              </a:rPr>
              <a:t> / </a:t>
            </a:r>
            <a:r>
              <a:rPr lang="en-US" sz="1100" dirty="0" err="1">
                <a:solidFill>
                  <a:prstClr val="white"/>
                </a:solidFill>
                <a:latin typeface="Metropolis"/>
                <a:ea typeface="Gotham Rounded Book" charset="0"/>
                <a:cs typeface="Gotham Rounded Book" charset="0"/>
              </a:rPr>
              <a:t>vDS</a:t>
            </a:r>
            <a:r>
              <a:rPr lang="en-US" sz="1100" dirty="0">
                <a:solidFill>
                  <a:prstClr val="white"/>
                </a:solidFill>
                <a:latin typeface="Metropolis"/>
                <a:ea typeface="Gotham Rounded Book" charset="0"/>
                <a:cs typeface="Gotham Rounded Book" charset="0"/>
              </a:rPr>
              <a:t>)</a:t>
            </a:r>
          </a:p>
        </p:txBody>
      </p:sp>
      <p:sp>
        <p:nvSpPr>
          <p:cNvPr id="78" name="Right Arrow 77">
            <a:extLst>
              <a:ext uri="{FF2B5EF4-FFF2-40B4-BE49-F238E27FC236}">
                <a16:creationId xmlns:a16="http://schemas.microsoft.com/office/drawing/2014/main" id="{E6B3DB0A-9565-6B45-AD27-CCB4516A6554}"/>
              </a:ext>
            </a:extLst>
          </p:cNvPr>
          <p:cNvSpPr/>
          <p:nvPr/>
        </p:nvSpPr>
        <p:spPr>
          <a:xfrm>
            <a:off x="4152464" y="4037178"/>
            <a:ext cx="681136" cy="735457"/>
          </a:xfrm>
          <a:prstGeom prst="rightArrow">
            <a:avLst/>
          </a:prstGeom>
          <a:solidFill>
            <a:schemeClr val="accent1">
              <a:lumMod val="50000"/>
            </a:schemeClr>
          </a:solidFill>
          <a:ln>
            <a:noFill/>
            <a:miter lim="800000"/>
            <a:headEnd/>
            <a:tailEnd/>
          </a:ln>
        </p:spPr>
        <p:style>
          <a:lnRef idx="2">
            <a:schemeClr val="dk1"/>
          </a:lnRef>
          <a:fillRef idx="1">
            <a:schemeClr val="lt1"/>
          </a:fillRef>
          <a:effectRef idx="0">
            <a:schemeClr val="dk1"/>
          </a:effectRef>
          <a:fontRef idx="minor">
            <a:schemeClr val="dk1"/>
          </a:fontRef>
        </p:style>
        <p:txBody>
          <a:bodyPr wrap="none" lIns="0" tIns="0" rIns="0" bIns="0" rtlCol="0" anchor="ctr"/>
          <a:lstStyle/>
          <a:p>
            <a:pPr algn="ctr"/>
            <a:endParaRPr lang="en-GB" sz="1100">
              <a:solidFill>
                <a:prstClr val="white"/>
              </a:solidFill>
              <a:latin typeface="Metropolis"/>
            </a:endParaRPr>
          </a:p>
        </p:txBody>
      </p:sp>
      <p:sp>
        <p:nvSpPr>
          <p:cNvPr id="79" name="Right Arrow 78">
            <a:extLst>
              <a:ext uri="{FF2B5EF4-FFF2-40B4-BE49-F238E27FC236}">
                <a16:creationId xmlns:a16="http://schemas.microsoft.com/office/drawing/2014/main" id="{2DA1FE94-40AD-8741-A8A8-8F00B2246C8E}"/>
              </a:ext>
            </a:extLst>
          </p:cNvPr>
          <p:cNvSpPr/>
          <p:nvPr/>
        </p:nvSpPr>
        <p:spPr>
          <a:xfrm rot="10800000">
            <a:off x="366206" y="4037177"/>
            <a:ext cx="681136" cy="735457"/>
          </a:xfrm>
          <a:prstGeom prst="rightArrow">
            <a:avLst/>
          </a:prstGeom>
          <a:solidFill>
            <a:schemeClr val="accent1">
              <a:lumMod val="50000"/>
            </a:schemeClr>
          </a:solidFill>
          <a:ln>
            <a:noFill/>
            <a:miter lim="800000"/>
            <a:headEnd/>
            <a:tailEnd/>
          </a:ln>
        </p:spPr>
        <p:style>
          <a:lnRef idx="2">
            <a:schemeClr val="dk1"/>
          </a:lnRef>
          <a:fillRef idx="1">
            <a:schemeClr val="lt1"/>
          </a:fillRef>
          <a:effectRef idx="0">
            <a:schemeClr val="dk1"/>
          </a:effectRef>
          <a:fontRef idx="minor">
            <a:schemeClr val="dk1"/>
          </a:fontRef>
        </p:style>
        <p:txBody>
          <a:bodyPr wrap="none" lIns="0" tIns="0" rIns="0" bIns="0" rtlCol="0" anchor="ctr"/>
          <a:lstStyle/>
          <a:p>
            <a:pPr algn="ctr"/>
            <a:endParaRPr lang="en-GB" sz="1100">
              <a:solidFill>
                <a:prstClr val="white"/>
              </a:solidFill>
              <a:latin typeface="Metropolis"/>
            </a:endParaRPr>
          </a:p>
        </p:txBody>
      </p:sp>
      <p:grpSp>
        <p:nvGrpSpPr>
          <p:cNvPr id="88" name="Group 87">
            <a:extLst>
              <a:ext uri="{FF2B5EF4-FFF2-40B4-BE49-F238E27FC236}">
                <a16:creationId xmlns:a16="http://schemas.microsoft.com/office/drawing/2014/main" id="{624AEF47-2121-8E4C-A2A9-7DDA4634FD5F}"/>
              </a:ext>
            </a:extLst>
          </p:cNvPr>
          <p:cNvGrpSpPr/>
          <p:nvPr/>
        </p:nvGrpSpPr>
        <p:grpSpPr>
          <a:xfrm>
            <a:off x="2367873" y="4863819"/>
            <a:ext cx="475288" cy="475288"/>
            <a:chOff x="2206774" y="4653711"/>
            <a:chExt cx="475288" cy="475288"/>
          </a:xfrm>
        </p:grpSpPr>
        <p:sp>
          <p:nvSpPr>
            <p:cNvPr id="82" name="Oval 81">
              <a:extLst>
                <a:ext uri="{FF2B5EF4-FFF2-40B4-BE49-F238E27FC236}">
                  <a16:creationId xmlns:a16="http://schemas.microsoft.com/office/drawing/2014/main" id="{6C4CE7DE-3594-374C-A89B-E0A3970CFB39}"/>
                </a:ext>
              </a:extLst>
            </p:cNvPr>
            <p:cNvSpPr/>
            <p:nvPr/>
          </p:nvSpPr>
          <p:spPr>
            <a:xfrm>
              <a:off x="2206774" y="4653711"/>
              <a:ext cx="475288" cy="475288"/>
            </a:xfrm>
            <a:prstGeom prst="ellipse">
              <a:avLst/>
            </a:prstGeom>
            <a:solidFill>
              <a:schemeClr val="bg1"/>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83" name="Freeform 5">
              <a:extLst>
                <a:ext uri="{FF2B5EF4-FFF2-40B4-BE49-F238E27FC236}">
                  <a16:creationId xmlns:a16="http://schemas.microsoft.com/office/drawing/2014/main" id="{E72CEECB-3DE9-9149-BF27-EECB72797ED6}"/>
                </a:ext>
              </a:extLst>
            </p:cNvPr>
            <p:cNvSpPr>
              <a:spLocks noChangeAspect="1" noEditPoints="1"/>
            </p:cNvSpPr>
            <p:nvPr/>
          </p:nvSpPr>
          <p:spPr bwMode="auto">
            <a:xfrm>
              <a:off x="2300867" y="4746249"/>
              <a:ext cx="284859" cy="284859"/>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tx2"/>
            </a:solidFill>
            <a:ln>
              <a:noFill/>
            </a:ln>
            <a:extLst/>
          </p:spPr>
          <p:txBody>
            <a:bodyPr vert="horz" wrap="square" lIns="91440" tIns="45720" rIns="91440" bIns="45720" numCol="1" anchor="t" anchorCtr="0" compatLnSpc="1">
              <a:prstTxWarp prst="textNoShape">
                <a:avLst/>
              </a:prstTxWarp>
            </a:bodyPr>
            <a:lstStyle/>
            <a:p>
              <a:endParaRPr lang="en-US"/>
            </a:p>
          </p:txBody>
        </p:sp>
      </p:grpSp>
      <p:sp>
        <p:nvSpPr>
          <p:cNvPr id="80" name="Rectangle 79">
            <a:extLst>
              <a:ext uri="{FF2B5EF4-FFF2-40B4-BE49-F238E27FC236}">
                <a16:creationId xmlns:a16="http://schemas.microsoft.com/office/drawing/2014/main" id="{F96DA7B8-812C-1145-8461-8BBE9AB25858}"/>
              </a:ext>
            </a:extLst>
          </p:cNvPr>
          <p:cNvSpPr/>
          <p:nvPr/>
        </p:nvSpPr>
        <p:spPr>
          <a:xfrm>
            <a:off x="1175003" y="4950750"/>
            <a:ext cx="463896" cy="320878"/>
          </a:xfrm>
          <a:prstGeom prst="rect">
            <a:avLst/>
          </a:prstGeom>
          <a:solidFill>
            <a:schemeClr val="accent6"/>
          </a:solidFill>
          <a:ln>
            <a:noFill/>
          </a:ln>
        </p:spPr>
        <p:style>
          <a:lnRef idx="2">
            <a:schemeClr val="accent5">
              <a:shade val="50000"/>
            </a:schemeClr>
          </a:lnRef>
          <a:fillRef idx="1">
            <a:schemeClr val="accent5"/>
          </a:fillRef>
          <a:effectRef idx="0">
            <a:schemeClr val="accent5"/>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algn="ctr">
              <a:spcAft>
                <a:spcPts val="600"/>
              </a:spcAft>
            </a:pPr>
            <a:r>
              <a:rPr lang="en-US" sz="1200" dirty="0">
                <a:solidFill>
                  <a:schemeClr val="bg1"/>
                </a:solidFill>
              </a:rPr>
              <a:t>vmk0</a:t>
            </a:r>
          </a:p>
        </p:txBody>
      </p:sp>
      <p:sp>
        <p:nvSpPr>
          <p:cNvPr id="84" name="Rectangle 83">
            <a:extLst>
              <a:ext uri="{FF2B5EF4-FFF2-40B4-BE49-F238E27FC236}">
                <a16:creationId xmlns:a16="http://schemas.microsoft.com/office/drawing/2014/main" id="{B6637D4C-68BD-B343-A064-141E962FDDF7}"/>
              </a:ext>
            </a:extLst>
          </p:cNvPr>
          <p:cNvSpPr/>
          <p:nvPr/>
        </p:nvSpPr>
        <p:spPr>
          <a:xfrm>
            <a:off x="995809" y="5258929"/>
            <a:ext cx="801823" cy="307777"/>
          </a:xfrm>
          <a:prstGeom prst="rect">
            <a:avLst/>
          </a:prstGeom>
        </p:spPr>
        <p:txBody>
          <a:bodyPr wrap="none">
            <a:spAutoFit/>
          </a:bodyPr>
          <a:lstStyle/>
          <a:p>
            <a:pPr algn="ctr"/>
            <a:r>
              <a:rPr lang="en-US" sz="1400" b="1" dirty="0">
                <a:solidFill>
                  <a:schemeClr val="bg1"/>
                </a:solidFill>
                <a:ea typeface="Gotham Rounded Book" charset="0"/>
                <a:cs typeface="Gotham Rounded Book" charset="0"/>
              </a:rPr>
              <a:t>MAC A</a:t>
            </a:r>
          </a:p>
        </p:txBody>
      </p:sp>
      <p:sp>
        <p:nvSpPr>
          <p:cNvPr id="89" name="Rectangle 88">
            <a:extLst>
              <a:ext uri="{FF2B5EF4-FFF2-40B4-BE49-F238E27FC236}">
                <a16:creationId xmlns:a16="http://schemas.microsoft.com/office/drawing/2014/main" id="{69286875-21B2-A046-9FAA-28A23A3AF50C}"/>
              </a:ext>
            </a:extLst>
          </p:cNvPr>
          <p:cNvSpPr/>
          <p:nvPr/>
        </p:nvSpPr>
        <p:spPr>
          <a:xfrm>
            <a:off x="2768000" y="4897140"/>
            <a:ext cx="928459" cy="523220"/>
          </a:xfrm>
          <a:prstGeom prst="rect">
            <a:avLst/>
          </a:prstGeom>
        </p:spPr>
        <p:txBody>
          <a:bodyPr wrap="none">
            <a:spAutoFit/>
          </a:bodyPr>
          <a:lstStyle/>
          <a:p>
            <a:pPr algn="ctr"/>
            <a:r>
              <a:rPr lang="en-US" sz="1400" b="1" dirty="0">
                <a:solidFill>
                  <a:schemeClr val="bg1"/>
                </a:solidFill>
                <a:ea typeface="Gotham Rounded Book" charset="0"/>
                <a:cs typeface="Gotham Rounded Book" charset="0"/>
              </a:rPr>
              <a:t>Test VM</a:t>
            </a:r>
          </a:p>
          <a:p>
            <a:pPr algn="ctr"/>
            <a:r>
              <a:rPr lang="en-US" sz="1400" b="1" dirty="0">
                <a:solidFill>
                  <a:schemeClr val="bg1"/>
                </a:solidFill>
                <a:ea typeface="Gotham Rounded Book" charset="0"/>
                <a:cs typeface="Gotham Rounded Book" charset="0"/>
              </a:rPr>
              <a:t>MAC B</a:t>
            </a:r>
          </a:p>
        </p:txBody>
      </p:sp>
      <p:cxnSp>
        <p:nvCxnSpPr>
          <p:cNvPr id="90" name="Straight Connector 89">
            <a:extLst>
              <a:ext uri="{FF2B5EF4-FFF2-40B4-BE49-F238E27FC236}">
                <a16:creationId xmlns:a16="http://schemas.microsoft.com/office/drawing/2014/main" id="{D4BC882B-F28D-574E-80DA-615E734569AE}"/>
              </a:ext>
            </a:extLst>
          </p:cNvPr>
          <p:cNvCxnSpPr>
            <a:cxnSpLocks/>
          </p:cNvCxnSpPr>
          <p:nvPr/>
        </p:nvCxnSpPr>
        <p:spPr bwMode="gray">
          <a:xfrm flipV="1">
            <a:off x="1411829" y="4588555"/>
            <a:ext cx="0" cy="359394"/>
          </a:xfrm>
          <a:prstGeom prst="line">
            <a:avLst/>
          </a:prstGeom>
          <a:ln w="25400" cap="rnd">
            <a:solidFill>
              <a:schemeClr val="bg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a16:creationId xmlns:a16="http://schemas.microsoft.com/office/drawing/2014/main" id="{A78A3C64-EFFB-D743-BD23-3C90C037304E}"/>
              </a:ext>
            </a:extLst>
          </p:cNvPr>
          <p:cNvCxnSpPr>
            <a:cxnSpLocks/>
          </p:cNvCxnSpPr>
          <p:nvPr/>
        </p:nvCxnSpPr>
        <p:spPr bwMode="gray">
          <a:xfrm flipV="1">
            <a:off x="2601083" y="4590629"/>
            <a:ext cx="0" cy="359394"/>
          </a:xfrm>
          <a:prstGeom prst="line">
            <a:avLst/>
          </a:prstGeom>
          <a:ln w="25400" cap="rnd">
            <a:solidFill>
              <a:schemeClr val="bg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93" name="Content Placeholder 2">
            <a:extLst>
              <a:ext uri="{FF2B5EF4-FFF2-40B4-BE49-F238E27FC236}">
                <a16:creationId xmlns:a16="http://schemas.microsoft.com/office/drawing/2014/main" id="{CC239512-BBB8-7142-A766-C1B9DA8FF705}"/>
              </a:ext>
            </a:extLst>
          </p:cNvPr>
          <p:cNvSpPr txBox="1">
            <a:spLocks/>
          </p:cNvSpPr>
          <p:nvPr/>
        </p:nvSpPr>
        <p:spPr>
          <a:xfrm>
            <a:off x="5009549" y="1109498"/>
            <a:ext cx="7005082" cy="5111624"/>
          </a:xfrm>
          <a:prstGeom prst="rect">
            <a:avLst/>
          </a:prstGeom>
        </p:spPr>
        <p:txBody>
          <a:bodyPr/>
          <a:lstStyle>
            <a:lvl1pPr marL="0" indent="0" algn="l" defTabSz="914400" rtl="0" eaLnBrk="1" latinLnBrk="0" hangingPunct="1">
              <a:lnSpc>
                <a:spcPct val="100000"/>
              </a:lnSpc>
              <a:spcBef>
                <a:spcPts val="1800"/>
              </a:spcBef>
              <a:buClr>
                <a:schemeClr val="tx1">
                  <a:lumMod val="60000"/>
                  <a:lumOff val="40000"/>
                </a:schemeClr>
              </a:buClr>
              <a:buSzPct val="90000"/>
              <a:buFont typeface="Arial" panose="020B0604020202020204" pitchFamily="34" charset="0"/>
              <a:buChar char="​"/>
              <a:defRPr sz="2000" kern="1200">
                <a:solidFill>
                  <a:schemeClr val="tx2"/>
                </a:solidFill>
                <a:latin typeface="+mn-lt"/>
                <a:ea typeface="+mn-ea"/>
                <a:cs typeface="+mn-cs"/>
              </a:defRPr>
            </a:lvl1pPr>
            <a:lvl2pPr marL="457200" indent="-184150" algn="l" defTabSz="914400" rtl="0" eaLnBrk="1" latinLnBrk="0" hangingPunct="1">
              <a:lnSpc>
                <a:spcPct val="100000"/>
              </a:lnSpc>
              <a:spcBef>
                <a:spcPts val="300"/>
              </a:spcBef>
              <a:buClr>
                <a:schemeClr val="tx2"/>
              </a:buClr>
              <a:buSzPct val="90000"/>
              <a:buFont typeface="Arial" panose="020B0604020202020204" pitchFamily="34" charset="0"/>
              <a:buChar char="•"/>
              <a:defRPr sz="1800" kern="1200">
                <a:solidFill>
                  <a:schemeClr val="tx2"/>
                </a:solidFill>
                <a:latin typeface="+mn-lt"/>
                <a:ea typeface="+mn-ea"/>
                <a:cs typeface="+mn-cs"/>
              </a:defRPr>
            </a:lvl2pPr>
            <a:lvl3pPr marL="744538" indent="-169863" algn="l" defTabSz="914400" rtl="0" eaLnBrk="1" latinLnBrk="0" hangingPunct="1">
              <a:lnSpc>
                <a:spcPct val="100000"/>
              </a:lnSpc>
              <a:spcBef>
                <a:spcPts val="300"/>
              </a:spcBef>
              <a:spcAft>
                <a:spcPts val="0"/>
              </a:spcAft>
              <a:buClr>
                <a:schemeClr val="tx2"/>
              </a:buClr>
              <a:buSzPct val="90000"/>
              <a:buFont typeface="Camphor Std" panose="020B0504030404020204" pitchFamily="34" charset="0"/>
              <a:buChar char="–"/>
              <a:defRPr sz="1600" kern="1200">
                <a:solidFill>
                  <a:schemeClr val="tx2"/>
                </a:solidFill>
                <a:latin typeface="+mn-lt"/>
                <a:ea typeface="+mn-ea"/>
                <a:cs typeface="+mn-cs"/>
              </a:defRPr>
            </a:lvl3pPr>
            <a:lvl4pPr marL="969963" indent="-166688" algn="l" defTabSz="914400" rtl="0" eaLnBrk="1" latinLnBrk="0" hangingPunct="1">
              <a:lnSpc>
                <a:spcPct val="100000"/>
              </a:lnSpc>
              <a:spcBef>
                <a:spcPts val="300"/>
              </a:spcBef>
              <a:buClr>
                <a:schemeClr val="tx2"/>
              </a:buClr>
              <a:buSzPct val="90000"/>
              <a:buFont typeface="Arial" panose="020B0604020202020204" pitchFamily="34" charset="0"/>
              <a:buChar char="•"/>
              <a:defRPr sz="1400" kern="1200">
                <a:solidFill>
                  <a:schemeClr val="tx2"/>
                </a:solidFill>
                <a:latin typeface="+mn-lt"/>
                <a:ea typeface="+mn-ea"/>
                <a:cs typeface="+mn-cs"/>
              </a:defRPr>
            </a:lvl4pPr>
            <a:lvl5pPr marL="1143000" indent="-138113" algn="l" defTabSz="914400" rtl="0" eaLnBrk="1" latinLnBrk="0" hangingPunct="1">
              <a:lnSpc>
                <a:spcPct val="100000"/>
              </a:lnSpc>
              <a:spcBef>
                <a:spcPts val="300"/>
              </a:spcBef>
              <a:buClr>
                <a:schemeClr val="tx2"/>
              </a:buClr>
              <a:buSzPct val="90000"/>
              <a:buFont typeface="Camphor Std" panose="020B0504030404020204" pitchFamily="34" charset="0"/>
              <a:buChar char="–"/>
              <a:tabLst/>
              <a:defRPr sz="1400" kern="1200">
                <a:solidFill>
                  <a:schemeClr val="tx2"/>
                </a:solidFill>
                <a:latin typeface="+mn-lt"/>
                <a:ea typeface="+mn-ea"/>
                <a:cs typeface="+mn-cs"/>
              </a:defRPr>
            </a:lvl5pPr>
            <a:lvl6pPr marL="228600" indent="-228600" algn="l" defTabSz="914400" rtl="0" eaLnBrk="1" latinLnBrk="0" hangingPunct="1">
              <a:lnSpc>
                <a:spcPct val="100000"/>
              </a:lnSpc>
              <a:spcBef>
                <a:spcPts val="1800"/>
              </a:spcBef>
              <a:buClr>
                <a:schemeClr val="tx2"/>
              </a:buClr>
              <a:buSzPct val="90000"/>
              <a:buFont typeface="+mj-lt"/>
              <a:buAutoNum type="arabicPeriod"/>
              <a:defRPr sz="2000" kern="1200">
                <a:solidFill>
                  <a:schemeClr val="tx2"/>
                </a:solidFill>
                <a:latin typeface="+mn-lt"/>
                <a:ea typeface="+mn-ea"/>
                <a:cs typeface="+mn-cs"/>
              </a:defRPr>
            </a:lvl6pPr>
            <a:lvl7pPr marL="512763" indent="-228600" algn="l" defTabSz="914400" rtl="0" eaLnBrk="1" latinLnBrk="0" hangingPunct="1">
              <a:lnSpc>
                <a:spcPct val="100000"/>
              </a:lnSpc>
              <a:spcBef>
                <a:spcPts val="300"/>
              </a:spcBef>
              <a:buClr>
                <a:schemeClr val="tx2"/>
              </a:buClr>
              <a:buSzPct val="90000"/>
              <a:buFont typeface="+mj-lt"/>
              <a:buAutoNum type="alphaLcPeriod"/>
              <a:defRPr sz="1600" kern="1200">
                <a:solidFill>
                  <a:schemeClr val="tx2"/>
                </a:solidFill>
                <a:latin typeface="+mn-lt"/>
                <a:ea typeface="+mn-ea"/>
                <a:cs typeface="+mn-cs"/>
              </a:defRPr>
            </a:lvl7pPr>
            <a:lvl8pPr marL="741363" indent="-166688" algn="l" defTabSz="914400" rtl="0" eaLnBrk="1" latinLnBrk="0" hangingPunct="1">
              <a:lnSpc>
                <a:spcPct val="90000"/>
              </a:lnSpc>
              <a:spcBef>
                <a:spcPts val="600"/>
              </a:spcBef>
              <a:buClr>
                <a:schemeClr val="tx2"/>
              </a:buClr>
              <a:buSzPct val="90000"/>
              <a:buFont typeface="+mj-lt"/>
              <a:buAutoNum type="romanLcPeriod"/>
              <a:defRPr sz="1400" kern="1200">
                <a:solidFill>
                  <a:schemeClr val="tx2"/>
                </a:solidFill>
                <a:latin typeface="+mn-lt"/>
                <a:ea typeface="+mn-ea"/>
                <a:cs typeface="+mn-cs"/>
              </a:defRPr>
            </a:lvl8pPr>
            <a:lvl9pPr marL="284163" indent="-284163" algn="l" defTabSz="914400" rtl="0" eaLnBrk="1" latinLnBrk="0" hangingPunct="1">
              <a:lnSpc>
                <a:spcPct val="100000"/>
              </a:lnSpc>
              <a:spcBef>
                <a:spcPts val="1800"/>
              </a:spcBef>
              <a:buClr>
                <a:schemeClr val="tx2"/>
              </a:buClr>
              <a:buSzPct val="90000"/>
              <a:buFont typeface="+mj-lt"/>
              <a:buAutoNum type="alphaUcPeriod"/>
              <a:defRPr sz="2000" kern="1200">
                <a:solidFill>
                  <a:schemeClr val="tx2"/>
                </a:solidFill>
                <a:latin typeface="+mn-lt"/>
                <a:ea typeface="+mn-ea"/>
                <a:cs typeface="+mn-cs"/>
              </a:defRPr>
            </a:lvl9pPr>
          </a:lstStyle>
          <a:p>
            <a:pPr marL="342900" indent="-342900">
              <a:buClr>
                <a:schemeClr val="tx2"/>
              </a:buClr>
              <a:buFont typeface="Arial" panose="020B0604020202020204" pitchFamily="34" charset="0"/>
              <a:buChar char="•"/>
            </a:pPr>
            <a:r>
              <a:rPr lang="en-US" sz="1800" dirty="0"/>
              <a:t>When using Nested Virtualization, only the MAC address of the vmk0 interface on nested </a:t>
            </a:r>
            <a:r>
              <a:rPr lang="en-US" sz="1800" dirty="0" err="1"/>
              <a:t>ESXi</a:t>
            </a:r>
            <a:r>
              <a:rPr lang="en-US" sz="1800" dirty="0"/>
              <a:t> (VM) will be programmed on the </a:t>
            </a:r>
            <a:r>
              <a:rPr lang="en-US" sz="1800" dirty="0" err="1"/>
              <a:t>vSS</a:t>
            </a:r>
            <a:r>
              <a:rPr lang="en-US" sz="1800" dirty="0"/>
              <a:t>/</a:t>
            </a:r>
            <a:r>
              <a:rPr lang="en-US" sz="1800" dirty="0" err="1"/>
              <a:t>vDS</a:t>
            </a:r>
            <a:r>
              <a:rPr lang="en-US" sz="1800" dirty="0"/>
              <a:t> of the physical </a:t>
            </a:r>
            <a:r>
              <a:rPr lang="en-US" sz="1800" dirty="0" err="1"/>
              <a:t>ESXi</a:t>
            </a:r>
            <a:r>
              <a:rPr lang="en-US" sz="1800" dirty="0"/>
              <a:t> Host. (MAC A)</a:t>
            </a:r>
          </a:p>
          <a:p>
            <a:pPr marL="800100" lvl="1" indent="-342900">
              <a:buFont typeface="+mj-lt"/>
              <a:buAutoNum type="arabicPeriod"/>
            </a:pPr>
            <a:r>
              <a:rPr lang="en-US" sz="1600" dirty="0"/>
              <a:t>Test VM will never be able communicate with external resources.</a:t>
            </a:r>
          </a:p>
          <a:p>
            <a:pPr marL="800100" lvl="1" indent="-342900">
              <a:buFont typeface="+mj-lt"/>
              <a:buAutoNum type="arabicPeriod"/>
            </a:pPr>
            <a:r>
              <a:rPr lang="en-US" sz="1600" dirty="0"/>
              <a:t>Reason is that on </a:t>
            </a:r>
            <a:r>
              <a:rPr lang="en-US" sz="1600" dirty="0" err="1"/>
              <a:t>vSS</a:t>
            </a:r>
            <a:r>
              <a:rPr lang="en-US" sz="1600" dirty="0"/>
              <a:t>/</a:t>
            </a:r>
            <a:r>
              <a:rPr lang="en-US" sz="1600" dirty="0" err="1"/>
              <a:t>vDS</a:t>
            </a:r>
            <a:r>
              <a:rPr lang="en-US" sz="1600" dirty="0"/>
              <a:t> of the physical </a:t>
            </a:r>
            <a:r>
              <a:rPr lang="en-US" sz="1600" dirty="0" err="1"/>
              <a:t>ESXi</a:t>
            </a:r>
            <a:r>
              <a:rPr lang="en-US" sz="1600" dirty="0"/>
              <a:t> Host, </a:t>
            </a:r>
            <a:r>
              <a:rPr lang="en-US" sz="1600" dirty="0" err="1"/>
              <a:t>vSwitch</a:t>
            </a:r>
            <a:r>
              <a:rPr lang="en-US" sz="1600" dirty="0"/>
              <a:t> security policy  setting “Forged Transmit” is set to “Reject” by default. Which means </a:t>
            </a:r>
            <a:r>
              <a:rPr lang="en-US" sz="1600" dirty="0" err="1"/>
              <a:t>vSS</a:t>
            </a:r>
            <a:r>
              <a:rPr lang="en-US" sz="1600" dirty="0"/>
              <a:t>/</a:t>
            </a:r>
            <a:r>
              <a:rPr lang="en-US" sz="1600" dirty="0" err="1"/>
              <a:t>vDS</a:t>
            </a:r>
            <a:r>
              <a:rPr lang="en-US" sz="1600" dirty="0"/>
              <a:t> on the physical </a:t>
            </a:r>
            <a:r>
              <a:rPr lang="en-US" sz="1600" dirty="0" err="1"/>
              <a:t>ESXi</a:t>
            </a:r>
            <a:r>
              <a:rPr lang="en-US" sz="1600" dirty="0"/>
              <a:t> Host will always drop all the traffic from a source MAC which is different than the MAC of the Guest OS (MAC A – the MAC address of the Guest OS, which is ESX)</a:t>
            </a:r>
          </a:p>
          <a:p>
            <a:pPr marL="800100" lvl="1" indent="-342900">
              <a:buFont typeface="+mj-lt"/>
              <a:buAutoNum type="arabicPeriod"/>
            </a:pPr>
            <a:r>
              <a:rPr lang="en-US" sz="1600" dirty="0"/>
              <a:t>”Forged Transmit” needs to be set to “Accept” ; however this will only solve the problem for egress traffic from the Nested </a:t>
            </a:r>
            <a:r>
              <a:rPr lang="en-US" sz="1600" dirty="0" err="1"/>
              <a:t>ESXi</a:t>
            </a:r>
            <a:r>
              <a:rPr lang="en-US" sz="1600" dirty="0"/>
              <a:t> Host. (Ingress to the </a:t>
            </a:r>
            <a:r>
              <a:rPr lang="en-US" sz="1600" dirty="0" err="1"/>
              <a:t>vSS</a:t>
            </a:r>
            <a:r>
              <a:rPr lang="en-US" sz="1600" dirty="0"/>
              <a:t>/</a:t>
            </a:r>
            <a:r>
              <a:rPr lang="en-US" sz="1600" dirty="0" err="1"/>
              <a:t>vDS</a:t>
            </a:r>
            <a:r>
              <a:rPr lang="en-US" sz="1600" dirty="0"/>
              <a:t> on physical </a:t>
            </a:r>
            <a:r>
              <a:rPr lang="en-US" sz="1600" dirty="0" err="1"/>
              <a:t>ESXi</a:t>
            </a:r>
            <a:r>
              <a:rPr lang="en-US" sz="1600" dirty="0"/>
              <a:t> Host)</a:t>
            </a:r>
          </a:p>
          <a:p>
            <a:pPr marL="800100" lvl="1" indent="-342900">
              <a:buFont typeface="+mj-lt"/>
              <a:buAutoNum type="arabicPeriod"/>
            </a:pPr>
            <a:r>
              <a:rPr lang="en-US" sz="1600" dirty="0"/>
              <a:t>Since the </a:t>
            </a:r>
            <a:r>
              <a:rPr lang="en-US" sz="1600" dirty="0" err="1"/>
              <a:t>vSS</a:t>
            </a:r>
            <a:r>
              <a:rPr lang="en-US" sz="1600" dirty="0"/>
              <a:t>/</a:t>
            </a:r>
            <a:r>
              <a:rPr lang="en-US" sz="1600" dirty="0" err="1"/>
              <a:t>vDS</a:t>
            </a:r>
            <a:r>
              <a:rPr lang="en-US" sz="1600" dirty="0"/>
              <a:t> on physical </a:t>
            </a:r>
            <a:r>
              <a:rPr lang="en-US" sz="1600" dirty="0" err="1"/>
              <a:t>ESXi</a:t>
            </a:r>
            <a:r>
              <a:rPr lang="en-US" sz="1600" dirty="0"/>
              <a:t> Host still needs to program the respective virtual port with multiple MAC addresses (MAC A, MAC B and so on…) , the only way to make this work is enabling “Promiscuous Mode” in the </a:t>
            </a:r>
            <a:r>
              <a:rPr lang="en-US" sz="1600" dirty="0" err="1"/>
              <a:t>vSwitch</a:t>
            </a:r>
            <a:r>
              <a:rPr lang="en-US" sz="1600" dirty="0"/>
              <a:t> security policy settings. This way all the traffic on </a:t>
            </a:r>
            <a:r>
              <a:rPr lang="en-US" sz="1600" dirty="0" err="1"/>
              <a:t>vSS</a:t>
            </a:r>
            <a:r>
              <a:rPr lang="en-US" sz="1600" dirty="0"/>
              <a:t>/</a:t>
            </a:r>
            <a:r>
              <a:rPr lang="en-US" sz="1600" dirty="0" err="1"/>
              <a:t>vDS</a:t>
            </a:r>
            <a:r>
              <a:rPr lang="en-US" sz="1600" dirty="0"/>
              <a:t> of the physical host will be sent to all virtual ports.</a:t>
            </a:r>
          </a:p>
        </p:txBody>
      </p:sp>
      <p:sp>
        <p:nvSpPr>
          <p:cNvPr id="94" name="Rectangle 93">
            <a:extLst>
              <a:ext uri="{FF2B5EF4-FFF2-40B4-BE49-F238E27FC236}">
                <a16:creationId xmlns:a16="http://schemas.microsoft.com/office/drawing/2014/main" id="{27C411C8-11AD-9045-9287-62D7C9215C2B}"/>
              </a:ext>
            </a:extLst>
          </p:cNvPr>
          <p:cNvSpPr/>
          <p:nvPr/>
        </p:nvSpPr>
        <p:spPr>
          <a:xfrm>
            <a:off x="402834" y="1371881"/>
            <a:ext cx="1489510" cy="276999"/>
          </a:xfrm>
          <a:prstGeom prst="rect">
            <a:avLst/>
          </a:prstGeom>
        </p:spPr>
        <p:txBody>
          <a:bodyPr wrap="none">
            <a:spAutoFit/>
          </a:bodyPr>
          <a:lstStyle/>
          <a:p>
            <a:r>
              <a:rPr lang="en-US" sz="1200" dirty="0">
                <a:solidFill>
                  <a:schemeClr val="tx2"/>
                </a:solidFill>
              </a:rPr>
              <a:t>Physical Switches</a:t>
            </a:r>
          </a:p>
        </p:txBody>
      </p:sp>
      <p:sp>
        <p:nvSpPr>
          <p:cNvPr id="95" name="Diamond 94">
            <a:extLst>
              <a:ext uri="{FF2B5EF4-FFF2-40B4-BE49-F238E27FC236}">
                <a16:creationId xmlns:a16="http://schemas.microsoft.com/office/drawing/2014/main" id="{A76C258C-F0E1-A848-9DB9-5530D8CE5136}"/>
              </a:ext>
            </a:extLst>
          </p:cNvPr>
          <p:cNvSpPr/>
          <p:nvPr/>
        </p:nvSpPr>
        <p:spPr>
          <a:xfrm>
            <a:off x="2504984" y="4732348"/>
            <a:ext cx="202750" cy="203054"/>
          </a:xfrm>
          <a:prstGeom prst="diamond">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dirty="0">
              <a:solidFill>
                <a:schemeClr val="bg1"/>
              </a:solidFill>
            </a:endParaRPr>
          </a:p>
        </p:txBody>
      </p:sp>
      <p:grpSp>
        <p:nvGrpSpPr>
          <p:cNvPr id="96" name="Group 95">
            <a:extLst>
              <a:ext uri="{FF2B5EF4-FFF2-40B4-BE49-F238E27FC236}">
                <a16:creationId xmlns:a16="http://schemas.microsoft.com/office/drawing/2014/main" id="{BC8E24F5-62EC-7A4D-89C0-1AD5F0C6EBBD}"/>
              </a:ext>
            </a:extLst>
          </p:cNvPr>
          <p:cNvGrpSpPr/>
          <p:nvPr/>
        </p:nvGrpSpPr>
        <p:grpSpPr>
          <a:xfrm>
            <a:off x="2049133" y="3400732"/>
            <a:ext cx="1107258" cy="345347"/>
            <a:chOff x="5673552" y="6129124"/>
            <a:chExt cx="1107258" cy="345347"/>
          </a:xfrm>
        </p:grpSpPr>
        <p:sp>
          <p:nvSpPr>
            <p:cNvPr id="97" name="Rectangle 96">
              <a:extLst>
                <a:ext uri="{FF2B5EF4-FFF2-40B4-BE49-F238E27FC236}">
                  <a16:creationId xmlns:a16="http://schemas.microsoft.com/office/drawing/2014/main" id="{79322A23-0C3F-D54E-A8F8-5162786D180E}"/>
                </a:ext>
              </a:extLst>
            </p:cNvPr>
            <p:cNvSpPr>
              <a:spLocks noChangeAspect="1"/>
            </p:cNvSpPr>
            <p:nvPr/>
          </p:nvSpPr>
          <p:spPr bwMode="gray">
            <a:xfrm>
              <a:off x="5731820" y="6129124"/>
              <a:ext cx="997048" cy="338554"/>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a:latin typeface="+mj-lt"/>
              </a:endParaRPr>
            </a:p>
          </p:txBody>
        </p:sp>
        <p:sp>
          <p:nvSpPr>
            <p:cNvPr id="98" name="Rectangle 97">
              <a:extLst>
                <a:ext uri="{FF2B5EF4-FFF2-40B4-BE49-F238E27FC236}">
                  <a16:creationId xmlns:a16="http://schemas.microsoft.com/office/drawing/2014/main" id="{B5F1F5D1-34AB-384C-9ACD-96A1EB93979F}"/>
                </a:ext>
              </a:extLst>
            </p:cNvPr>
            <p:cNvSpPr/>
            <p:nvPr/>
          </p:nvSpPr>
          <p:spPr>
            <a:xfrm>
              <a:off x="5673552" y="6135917"/>
              <a:ext cx="1107258" cy="338554"/>
            </a:xfrm>
            <a:prstGeom prst="rect">
              <a:avLst/>
            </a:prstGeom>
            <a:noFill/>
          </p:spPr>
          <p:txBody>
            <a:bodyPr wrap="square">
              <a:spAutoFit/>
            </a:bodyPr>
            <a:lstStyle/>
            <a:p>
              <a:pPr algn="ctr"/>
              <a:r>
                <a:rPr lang="en-US" sz="1600" b="1" dirty="0">
                  <a:solidFill>
                    <a:schemeClr val="bg1"/>
                  </a:solidFill>
                </a:rPr>
                <a:t>Dropped</a:t>
              </a:r>
              <a:endParaRPr lang="en-US" sz="1200" b="1" dirty="0">
                <a:solidFill>
                  <a:schemeClr val="bg1"/>
                </a:solidFill>
              </a:endParaRPr>
            </a:p>
          </p:txBody>
        </p:sp>
      </p:grpSp>
      <p:cxnSp>
        <p:nvCxnSpPr>
          <p:cNvPr id="99" name="Straight Connector 98">
            <a:extLst>
              <a:ext uri="{FF2B5EF4-FFF2-40B4-BE49-F238E27FC236}">
                <a16:creationId xmlns:a16="http://schemas.microsoft.com/office/drawing/2014/main" id="{B6DF5D72-F546-194B-94AF-E482738CF3D7}"/>
              </a:ext>
            </a:extLst>
          </p:cNvPr>
          <p:cNvCxnSpPr>
            <a:cxnSpLocks/>
          </p:cNvCxnSpPr>
          <p:nvPr/>
        </p:nvCxnSpPr>
        <p:spPr bwMode="gray">
          <a:xfrm flipV="1">
            <a:off x="2806134" y="3752887"/>
            <a:ext cx="0" cy="432863"/>
          </a:xfrm>
          <a:prstGeom prst="line">
            <a:avLst/>
          </a:prstGeom>
          <a:ln w="38100" cap="rnd">
            <a:solidFill>
              <a:schemeClr val="accent2"/>
            </a:solidFill>
            <a:miter lim="800000"/>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nvGrpSpPr>
          <p:cNvPr id="103" name="Group 102">
            <a:extLst>
              <a:ext uri="{FF2B5EF4-FFF2-40B4-BE49-F238E27FC236}">
                <a16:creationId xmlns:a16="http://schemas.microsoft.com/office/drawing/2014/main" id="{91928322-526E-3240-BFBA-1F1AE09057B9}"/>
              </a:ext>
            </a:extLst>
          </p:cNvPr>
          <p:cNvGrpSpPr/>
          <p:nvPr/>
        </p:nvGrpSpPr>
        <p:grpSpPr>
          <a:xfrm>
            <a:off x="295081" y="2693238"/>
            <a:ext cx="4612003" cy="2019300"/>
            <a:chOff x="325811" y="2669396"/>
            <a:chExt cx="4612003" cy="2019300"/>
          </a:xfrm>
        </p:grpSpPr>
        <p:pic>
          <p:nvPicPr>
            <p:cNvPr id="101" name="Picture 100">
              <a:extLst>
                <a:ext uri="{FF2B5EF4-FFF2-40B4-BE49-F238E27FC236}">
                  <a16:creationId xmlns:a16="http://schemas.microsoft.com/office/drawing/2014/main" id="{FB48B9FD-CB01-F845-81F8-10E29C9FF619}"/>
                </a:ext>
              </a:extLst>
            </p:cNvPr>
            <p:cNvPicPr>
              <a:picLocks noChangeAspect="1"/>
            </p:cNvPicPr>
            <p:nvPr/>
          </p:nvPicPr>
          <p:blipFill rotWithShape="1">
            <a:blip r:embed="rId3"/>
            <a:srcRect l="2901"/>
            <a:stretch/>
          </p:blipFill>
          <p:spPr>
            <a:xfrm>
              <a:off x="325811" y="2669396"/>
              <a:ext cx="4612003" cy="2019300"/>
            </a:xfrm>
            <a:prstGeom prst="rect">
              <a:avLst/>
            </a:prstGeom>
            <a:noFill/>
            <a:ln>
              <a:solidFill>
                <a:srgbClr val="0070C0"/>
              </a:solidFill>
            </a:ln>
          </p:spPr>
        </p:pic>
        <p:sp>
          <p:nvSpPr>
            <p:cNvPr id="102" name="Rectangle 101">
              <a:extLst>
                <a:ext uri="{FF2B5EF4-FFF2-40B4-BE49-F238E27FC236}">
                  <a16:creationId xmlns:a16="http://schemas.microsoft.com/office/drawing/2014/main" id="{B6E9AD39-D47C-AF40-894D-4812C7ECA77E}"/>
                </a:ext>
              </a:extLst>
            </p:cNvPr>
            <p:cNvSpPr/>
            <p:nvPr/>
          </p:nvSpPr>
          <p:spPr>
            <a:xfrm>
              <a:off x="579960" y="4330858"/>
              <a:ext cx="3315146" cy="285603"/>
            </a:xfrm>
            <a:prstGeom prst="rect">
              <a:avLst/>
            </a:prstGeom>
            <a:noFill/>
            <a:ln w="38100">
              <a:solidFill>
                <a:srgbClr val="0070C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grpSp>
      <p:grpSp>
        <p:nvGrpSpPr>
          <p:cNvPr id="107" name="Group 106">
            <a:extLst>
              <a:ext uri="{FF2B5EF4-FFF2-40B4-BE49-F238E27FC236}">
                <a16:creationId xmlns:a16="http://schemas.microsoft.com/office/drawing/2014/main" id="{A7494106-C81A-BE45-892F-9178A9749749}"/>
              </a:ext>
            </a:extLst>
          </p:cNvPr>
          <p:cNvGrpSpPr/>
          <p:nvPr/>
        </p:nvGrpSpPr>
        <p:grpSpPr>
          <a:xfrm>
            <a:off x="264150" y="2633141"/>
            <a:ext cx="4612003" cy="2019300"/>
            <a:chOff x="5867312" y="5697807"/>
            <a:chExt cx="4612003" cy="2019300"/>
          </a:xfrm>
        </p:grpSpPr>
        <p:pic>
          <p:nvPicPr>
            <p:cNvPr id="105" name="Picture 104">
              <a:extLst>
                <a:ext uri="{FF2B5EF4-FFF2-40B4-BE49-F238E27FC236}">
                  <a16:creationId xmlns:a16="http://schemas.microsoft.com/office/drawing/2014/main" id="{5C6D6F32-1204-5A43-8ACD-DE1F7085D3C7}"/>
                </a:ext>
              </a:extLst>
            </p:cNvPr>
            <p:cNvPicPr>
              <a:picLocks noChangeAspect="1"/>
            </p:cNvPicPr>
            <p:nvPr/>
          </p:nvPicPr>
          <p:blipFill rotWithShape="1">
            <a:blip r:embed="rId3"/>
            <a:srcRect l="2901"/>
            <a:stretch/>
          </p:blipFill>
          <p:spPr>
            <a:xfrm>
              <a:off x="5867312" y="5697807"/>
              <a:ext cx="4612003" cy="2019300"/>
            </a:xfrm>
            <a:prstGeom prst="rect">
              <a:avLst/>
            </a:prstGeom>
            <a:noFill/>
            <a:ln>
              <a:solidFill>
                <a:srgbClr val="0070C0"/>
              </a:solidFill>
            </a:ln>
          </p:spPr>
        </p:pic>
        <p:sp>
          <p:nvSpPr>
            <p:cNvPr id="106" name="Rectangle 105">
              <a:extLst>
                <a:ext uri="{FF2B5EF4-FFF2-40B4-BE49-F238E27FC236}">
                  <a16:creationId xmlns:a16="http://schemas.microsoft.com/office/drawing/2014/main" id="{DD5A0562-F73C-824C-A33A-14207C252649}"/>
                </a:ext>
              </a:extLst>
            </p:cNvPr>
            <p:cNvSpPr/>
            <p:nvPr/>
          </p:nvSpPr>
          <p:spPr>
            <a:xfrm>
              <a:off x="6050209" y="6858000"/>
              <a:ext cx="3315146" cy="285603"/>
            </a:xfrm>
            <a:prstGeom prst="rect">
              <a:avLst/>
            </a:prstGeom>
            <a:noFill/>
            <a:ln w="38100">
              <a:solidFill>
                <a:srgbClr val="0070C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grpSp>
    </p:spTree>
    <p:extLst>
      <p:ext uri="{BB962C8B-B14F-4D97-AF65-F5344CB8AC3E}">
        <p14:creationId xmlns:p14="http://schemas.microsoft.com/office/powerpoint/2010/main" val="20798739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93">
                                            <p:txEl>
                                              <p:pRg st="0" end="0"/>
                                            </p:txEl>
                                          </p:spTgt>
                                        </p:tgtEl>
                                        <p:attrNameLst>
                                          <p:attrName>style.visibility</p:attrName>
                                        </p:attrNameLst>
                                      </p:cBhvr>
                                      <p:to>
                                        <p:strVal val="visible"/>
                                      </p:to>
                                    </p:set>
                                    <p:anim calcmode="lin" valueType="num">
                                      <p:cBhvr additive="base">
                                        <p:cTn id="7" dur="500" fill="hold"/>
                                        <p:tgtEl>
                                          <p:spTgt spid="93">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93">
                                            <p:txEl>
                                              <p:pRg st="0" end="0"/>
                                            </p:txEl>
                                          </p:spTgt>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35" presetClass="emph" presetSubtype="0" repeatCount="3000" fill="hold" grpId="0" nodeType="afterEffect">
                                  <p:stCondLst>
                                    <p:cond delay="0"/>
                                  </p:stCondLst>
                                  <p:childTnLst>
                                    <p:anim calcmode="discrete" valueType="str">
                                      <p:cBhvr>
                                        <p:cTn id="11" dur="1000" fill="hold"/>
                                        <p:tgtEl>
                                          <p:spTgt spid="84"/>
                                        </p:tgtEl>
                                        <p:attrNameLst>
                                          <p:attrName>style.visibility</p:attrName>
                                        </p:attrNameLst>
                                      </p:cBhvr>
                                      <p:tavLst>
                                        <p:tav tm="0">
                                          <p:val>
                                            <p:strVal val="hidden"/>
                                          </p:val>
                                        </p:tav>
                                        <p:tav tm="50000">
                                          <p:val>
                                            <p:strVal val="visible"/>
                                          </p:val>
                                        </p:tav>
                                      </p:tavLst>
                                    </p:anim>
                                  </p:childTnLst>
                                </p:cTn>
                              </p:par>
                            </p:childTnLst>
                          </p:cTn>
                        </p:par>
                      </p:childTnLst>
                    </p:cTn>
                  </p:par>
                  <p:par>
                    <p:cTn id="12" fill="hold">
                      <p:stCondLst>
                        <p:cond delay="indefinite"/>
                      </p:stCondLst>
                      <p:childTnLst>
                        <p:par>
                          <p:cTn id="13" fill="hold">
                            <p:stCondLst>
                              <p:cond delay="0"/>
                            </p:stCondLst>
                            <p:childTnLst>
                              <p:par>
                                <p:cTn id="14" presetID="2" presetClass="entr" presetSubtype="4" fill="hold" nodeType="clickEffect">
                                  <p:stCondLst>
                                    <p:cond delay="0"/>
                                  </p:stCondLst>
                                  <p:childTnLst>
                                    <p:set>
                                      <p:cBhvr>
                                        <p:cTn id="15" dur="1" fill="hold">
                                          <p:stCondLst>
                                            <p:cond delay="0"/>
                                          </p:stCondLst>
                                        </p:cTn>
                                        <p:tgtEl>
                                          <p:spTgt spid="93">
                                            <p:txEl>
                                              <p:pRg st="1" end="1"/>
                                            </p:txEl>
                                          </p:spTgt>
                                        </p:tgtEl>
                                        <p:attrNameLst>
                                          <p:attrName>style.visibility</p:attrName>
                                        </p:attrNameLst>
                                      </p:cBhvr>
                                      <p:to>
                                        <p:strVal val="visible"/>
                                      </p:to>
                                    </p:set>
                                    <p:anim calcmode="lin" valueType="num">
                                      <p:cBhvr additive="base">
                                        <p:cTn id="16" dur="500" fill="hold"/>
                                        <p:tgtEl>
                                          <p:spTgt spid="93">
                                            <p:txEl>
                                              <p:pRg st="1" end="1"/>
                                            </p:txEl>
                                          </p:spTgt>
                                        </p:tgtEl>
                                        <p:attrNameLst>
                                          <p:attrName>ppt_x</p:attrName>
                                        </p:attrNameLst>
                                      </p:cBhvr>
                                      <p:tavLst>
                                        <p:tav tm="0">
                                          <p:val>
                                            <p:strVal val="#ppt_x"/>
                                          </p:val>
                                        </p:tav>
                                        <p:tav tm="100000">
                                          <p:val>
                                            <p:strVal val="#ppt_x"/>
                                          </p:val>
                                        </p:tav>
                                      </p:tavLst>
                                    </p:anim>
                                    <p:anim calcmode="lin" valueType="num">
                                      <p:cBhvr additive="base">
                                        <p:cTn id="17" dur="500" fill="hold"/>
                                        <p:tgtEl>
                                          <p:spTgt spid="93">
                                            <p:txEl>
                                              <p:pRg st="1" end="1"/>
                                            </p:txEl>
                                          </p:spTgt>
                                        </p:tgtEl>
                                        <p:attrNameLst>
                                          <p:attrName>ppt_y</p:attrName>
                                        </p:attrNameLst>
                                      </p:cBhvr>
                                      <p:tavLst>
                                        <p:tav tm="0">
                                          <p:val>
                                            <p:strVal val="1+#ppt_h/2"/>
                                          </p:val>
                                        </p:tav>
                                        <p:tav tm="100000">
                                          <p:val>
                                            <p:strVal val="#ppt_y"/>
                                          </p:val>
                                        </p:tav>
                                      </p:tavLst>
                                    </p:anim>
                                  </p:childTnLst>
                                </p:cTn>
                              </p:par>
                            </p:childTnLst>
                          </p:cTn>
                        </p:par>
                        <p:par>
                          <p:cTn id="18" fill="hold">
                            <p:stCondLst>
                              <p:cond delay="500"/>
                            </p:stCondLst>
                            <p:childTnLst>
                              <p:par>
                                <p:cTn id="19" presetID="1" presetClass="entr" presetSubtype="0" fill="hold" grpId="0" nodeType="afterEffect">
                                  <p:stCondLst>
                                    <p:cond delay="0"/>
                                  </p:stCondLst>
                                  <p:childTnLst>
                                    <p:set>
                                      <p:cBhvr>
                                        <p:cTn id="20" dur="1" fill="hold">
                                          <p:stCondLst>
                                            <p:cond delay="0"/>
                                          </p:stCondLst>
                                        </p:cTn>
                                        <p:tgtEl>
                                          <p:spTgt spid="95"/>
                                        </p:tgtEl>
                                        <p:attrNameLst>
                                          <p:attrName>style.visibility</p:attrName>
                                        </p:attrNameLst>
                                      </p:cBhvr>
                                      <p:to>
                                        <p:strVal val="visible"/>
                                      </p:to>
                                    </p:set>
                                  </p:childTnLst>
                                </p:cTn>
                              </p:par>
                            </p:childTnLst>
                          </p:cTn>
                        </p:par>
                        <p:par>
                          <p:cTn id="21" fill="hold">
                            <p:stCondLst>
                              <p:cond delay="500"/>
                            </p:stCondLst>
                            <p:childTnLst>
                              <p:par>
                                <p:cTn id="22" presetID="0" presetClass="path" presetSubtype="0" accel="50000" decel="50000" fill="hold" grpId="1" nodeType="afterEffect">
                                  <p:stCondLst>
                                    <p:cond delay="0"/>
                                  </p:stCondLst>
                                  <p:childTnLst>
                                    <p:animMotion origin="layout" path="M 0 0 C -0.00039 -0.0118 -0.00104 -0.0412 -0.00195 -0.05555 C -0.00221 -0.05787 -0.0026 -0.06018 -0.00299 -0.0625 C -0.00351 -0.06597 -0.0043 -0.06944 -0.00495 -0.07291 L -0.0069 -0.08333 L -0.00976 -0.09884 C -0.01015 -0.10046 -0.01015 -0.10254 -0.01081 -0.10393 L -0.01263 -0.10926 C -0.01328 -0.11389 -0.01419 -0.11828 -0.01458 -0.12314 C -0.01497 -0.12708 -0.01523 -0.13125 -0.01562 -0.13518 C -0.01588 -0.13981 -0.01614 -0.14444 -0.01654 -0.14907 C -0.0168 -0.15185 -0.01745 -0.15486 -0.01758 -0.15764 C -0.01771 -0.16527 -0.01758 -0.17268 -0.01758 -0.18009 " pathEditMode="relative" ptsTypes="AAAAAAAAAAAAA">
                                      <p:cBhvr>
                                        <p:cTn id="23" dur="2000" fill="hold"/>
                                        <p:tgtEl>
                                          <p:spTgt spid="95"/>
                                        </p:tgtEl>
                                        <p:attrNameLst>
                                          <p:attrName>ppt_x</p:attrName>
                                          <p:attrName>ppt_y</p:attrName>
                                        </p:attrNameLst>
                                      </p:cBhvr>
                                    </p:animMotion>
                                  </p:childTnLst>
                                  <p:subTnLst>
                                    <p:set>
                                      <p:cBhvr override="childStyle">
                                        <p:cTn dur="1" fill="hold" display="0" masterRel="sameClick" afterEffect="1">
                                          <p:stCondLst>
                                            <p:cond evt="end" delay="0">
                                              <p:tn val="22"/>
                                            </p:cond>
                                          </p:stCondLst>
                                        </p:cTn>
                                        <p:tgtEl>
                                          <p:spTgt spid="95"/>
                                        </p:tgtEl>
                                        <p:attrNameLst>
                                          <p:attrName>style.visibility</p:attrName>
                                        </p:attrNameLst>
                                      </p:cBhvr>
                                      <p:to>
                                        <p:strVal val="hidden"/>
                                      </p:to>
                                    </p:set>
                                  </p:subTnLst>
                                </p:cTn>
                              </p:par>
                            </p:childTnLst>
                          </p:cTn>
                        </p:par>
                        <p:par>
                          <p:cTn id="24" fill="hold">
                            <p:stCondLst>
                              <p:cond delay="2500"/>
                            </p:stCondLst>
                            <p:childTnLst>
                              <p:par>
                                <p:cTn id="25" presetID="1" presetClass="entr" presetSubtype="0" fill="hold" nodeType="afterEffect">
                                  <p:stCondLst>
                                    <p:cond delay="0"/>
                                  </p:stCondLst>
                                  <p:childTnLst>
                                    <p:set>
                                      <p:cBhvr>
                                        <p:cTn id="26" dur="1" fill="hold">
                                          <p:stCondLst>
                                            <p:cond delay="0"/>
                                          </p:stCondLst>
                                        </p:cTn>
                                        <p:tgtEl>
                                          <p:spTgt spid="96"/>
                                        </p:tgtEl>
                                        <p:attrNameLst>
                                          <p:attrName>style.visibility</p:attrName>
                                        </p:attrNameLst>
                                      </p:cBhvr>
                                      <p:to>
                                        <p:strVal val="visible"/>
                                      </p:to>
                                    </p:set>
                                  </p:childTnLst>
                                  <p:subTnLst>
                                    <p:set>
                                      <p:cBhvr override="childStyle">
                                        <p:cTn dur="1" fill="hold" display="0" masterRel="nextClick" afterEffect="1"/>
                                        <p:tgtEl>
                                          <p:spTgt spid="96"/>
                                        </p:tgtEl>
                                        <p:attrNameLst>
                                          <p:attrName>style.visibility</p:attrName>
                                        </p:attrNameLst>
                                      </p:cBhvr>
                                      <p:to>
                                        <p:strVal val="hidden"/>
                                      </p:to>
                                    </p:set>
                                  </p:subTnLst>
                                </p:cTn>
                              </p:par>
                            </p:childTnLst>
                          </p:cTn>
                        </p:par>
                      </p:childTnLst>
                    </p:cTn>
                  </p:par>
                  <p:par>
                    <p:cTn id="27" fill="hold">
                      <p:stCondLst>
                        <p:cond delay="indefinite"/>
                      </p:stCondLst>
                      <p:childTnLst>
                        <p:par>
                          <p:cTn id="28" fill="hold">
                            <p:stCondLst>
                              <p:cond delay="0"/>
                            </p:stCondLst>
                            <p:childTnLst>
                              <p:par>
                                <p:cTn id="29" presetID="2" presetClass="entr" presetSubtype="4" fill="hold" nodeType="clickEffect">
                                  <p:stCondLst>
                                    <p:cond delay="0"/>
                                  </p:stCondLst>
                                  <p:childTnLst>
                                    <p:set>
                                      <p:cBhvr>
                                        <p:cTn id="30" dur="1" fill="hold">
                                          <p:stCondLst>
                                            <p:cond delay="0"/>
                                          </p:stCondLst>
                                        </p:cTn>
                                        <p:tgtEl>
                                          <p:spTgt spid="93">
                                            <p:txEl>
                                              <p:pRg st="2" end="2"/>
                                            </p:txEl>
                                          </p:spTgt>
                                        </p:tgtEl>
                                        <p:attrNameLst>
                                          <p:attrName>style.visibility</p:attrName>
                                        </p:attrNameLst>
                                      </p:cBhvr>
                                      <p:to>
                                        <p:strVal val="visible"/>
                                      </p:to>
                                    </p:set>
                                    <p:anim calcmode="lin" valueType="num">
                                      <p:cBhvr additive="base">
                                        <p:cTn id="31" dur="500" fill="hold"/>
                                        <p:tgtEl>
                                          <p:spTgt spid="93">
                                            <p:txEl>
                                              <p:pRg st="2" end="2"/>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93">
                                            <p:txEl>
                                              <p:pRg st="2" end="2"/>
                                            </p:txEl>
                                          </p:spTgt>
                                        </p:tgtEl>
                                        <p:attrNameLst>
                                          <p:attrName>ppt_y</p:attrName>
                                        </p:attrNameLst>
                                      </p:cBhvr>
                                      <p:tavLst>
                                        <p:tav tm="0">
                                          <p:val>
                                            <p:strVal val="1+#ppt_h/2"/>
                                          </p:val>
                                        </p:tav>
                                        <p:tav tm="100000">
                                          <p:val>
                                            <p:strVal val="#ppt_y"/>
                                          </p:val>
                                        </p:tav>
                                      </p:tavLst>
                                    </p:anim>
                                  </p:childTnLst>
                                </p:cTn>
                              </p:par>
                            </p:childTnLst>
                          </p:cTn>
                        </p:par>
                        <p:par>
                          <p:cTn id="33" fill="hold">
                            <p:stCondLst>
                              <p:cond delay="500"/>
                            </p:stCondLst>
                            <p:childTnLst>
                              <p:par>
                                <p:cTn id="34" presetID="2" presetClass="entr" presetSubtype="4" fill="hold" nodeType="afterEffect">
                                  <p:stCondLst>
                                    <p:cond delay="0"/>
                                  </p:stCondLst>
                                  <p:childTnLst>
                                    <p:set>
                                      <p:cBhvr>
                                        <p:cTn id="35" dur="1" fill="hold">
                                          <p:stCondLst>
                                            <p:cond delay="0"/>
                                          </p:stCondLst>
                                        </p:cTn>
                                        <p:tgtEl>
                                          <p:spTgt spid="103"/>
                                        </p:tgtEl>
                                        <p:attrNameLst>
                                          <p:attrName>style.visibility</p:attrName>
                                        </p:attrNameLst>
                                      </p:cBhvr>
                                      <p:to>
                                        <p:strVal val="visible"/>
                                      </p:to>
                                    </p:set>
                                    <p:anim calcmode="lin" valueType="num">
                                      <p:cBhvr additive="base">
                                        <p:cTn id="36" dur="500" fill="hold"/>
                                        <p:tgtEl>
                                          <p:spTgt spid="103"/>
                                        </p:tgtEl>
                                        <p:attrNameLst>
                                          <p:attrName>ppt_x</p:attrName>
                                        </p:attrNameLst>
                                      </p:cBhvr>
                                      <p:tavLst>
                                        <p:tav tm="0">
                                          <p:val>
                                            <p:strVal val="#ppt_x"/>
                                          </p:val>
                                        </p:tav>
                                        <p:tav tm="100000">
                                          <p:val>
                                            <p:strVal val="#ppt_x"/>
                                          </p:val>
                                        </p:tav>
                                      </p:tavLst>
                                    </p:anim>
                                    <p:anim calcmode="lin" valueType="num">
                                      <p:cBhvr additive="base">
                                        <p:cTn id="37" dur="500" fill="hold"/>
                                        <p:tgtEl>
                                          <p:spTgt spid="103"/>
                                        </p:tgtEl>
                                        <p:attrNameLst>
                                          <p:attrName>ppt_y</p:attrName>
                                        </p:attrNameLst>
                                      </p:cBhvr>
                                      <p:tavLst>
                                        <p:tav tm="0">
                                          <p:val>
                                            <p:strVal val="1+#ppt_h/2"/>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2" presetClass="exit" presetSubtype="4" fill="hold" nodeType="clickEffect">
                                  <p:stCondLst>
                                    <p:cond delay="0"/>
                                  </p:stCondLst>
                                  <p:childTnLst>
                                    <p:anim calcmode="lin" valueType="num">
                                      <p:cBhvr additive="base">
                                        <p:cTn id="41" dur="1000"/>
                                        <p:tgtEl>
                                          <p:spTgt spid="103"/>
                                        </p:tgtEl>
                                        <p:attrNameLst>
                                          <p:attrName>ppt_x</p:attrName>
                                        </p:attrNameLst>
                                      </p:cBhvr>
                                      <p:tavLst>
                                        <p:tav tm="0">
                                          <p:val>
                                            <p:strVal val="ppt_x"/>
                                          </p:val>
                                        </p:tav>
                                        <p:tav tm="100000">
                                          <p:val>
                                            <p:strVal val="ppt_x"/>
                                          </p:val>
                                        </p:tav>
                                      </p:tavLst>
                                    </p:anim>
                                    <p:anim calcmode="lin" valueType="num">
                                      <p:cBhvr additive="base">
                                        <p:cTn id="42" dur="1000"/>
                                        <p:tgtEl>
                                          <p:spTgt spid="103"/>
                                        </p:tgtEl>
                                        <p:attrNameLst>
                                          <p:attrName>ppt_y</p:attrName>
                                        </p:attrNameLst>
                                      </p:cBhvr>
                                      <p:tavLst>
                                        <p:tav tm="0">
                                          <p:val>
                                            <p:strVal val="ppt_y"/>
                                          </p:val>
                                        </p:tav>
                                        <p:tav tm="100000">
                                          <p:val>
                                            <p:strVal val="1+ppt_h/2"/>
                                          </p:val>
                                        </p:tav>
                                      </p:tavLst>
                                    </p:anim>
                                    <p:set>
                                      <p:cBhvr>
                                        <p:cTn id="43" dur="1" fill="hold">
                                          <p:stCondLst>
                                            <p:cond delay="999"/>
                                          </p:stCondLst>
                                        </p:cTn>
                                        <p:tgtEl>
                                          <p:spTgt spid="103"/>
                                        </p:tgtEl>
                                        <p:attrNameLst>
                                          <p:attrName>style.visibility</p:attrName>
                                        </p:attrNameLst>
                                      </p:cBhvr>
                                      <p:to>
                                        <p:strVal val="hidden"/>
                                      </p:to>
                                    </p:set>
                                  </p:childTnLst>
                                </p:cTn>
                              </p:par>
                              <p:par>
                                <p:cTn id="44" presetID="2" presetClass="entr" presetSubtype="4" fill="hold" nodeType="withEffect">
                                  <p:stCondLst>
                                    <p:cond delay="0"/>
                                  </p:stCondLst>
                                  <p:childTnLst>
                                    <p:set>
                                      <p:cBhvr>
                                        <p:cTn id="45" dur="1" fill="hold">
                                          <p:stCondLst>
                                            <p:cond delay="0"/>
                                          </p:stCondLst>
                                        </p:cTn>
                                        <p:tgtEl>
                                          <p:spTgt spid="93">
                                            <p:txEl>
                                              <p:pRg st="3" end="3"/>
                                            </p:txEl>
                                          </p:spTgt>
                                        </p:tgtEl>
                                        <p:attrNameLst>
                                          <p:attrName>style.visibility</p:attrName>
                                        </p:attrNameLst>
                                      </p:cBhvr>
                                      <p:to>
                                        <p:strVal val="visible"/>
                                      </p:to>
                                    </p:set>
                                    <p:anim calcmode="lin" valueType="num">
                                      <p:cBhvr additive="base">
                                        <p:cTn id="46" dur="500" fill="hold"/>
                                        <p:tgtEl>
                                          <p:spTgt spid="93">
                                            <p:txEl>
                                              <p:pRg st="3" end="3"/>
                                            </p:txEl>
                                          </p:spTgt>
                                        </p:tgtEl>
                                        <p:attrNameLst>
                                          <p:attrName>ppt_x</p:attrName>
                                        </p:attrNameLst>
                                      </p:cBhvr>
                                      <p:tavLst>
                                        <p:tav tm="0">
                                          <p:val>
                                            <p:strVal val="#ppt_x"/>
                                          </p:val>
                                        </p:tav>
                                        <p:tav tm="100000">
                                          <p:val>
                                            <p:strVal val="#ppt_x"/>
                                          </p:val>
                                        </p:tav>
                                      </p:tavLst>
                                    </p:anim>
                                    <p:anim calcmode="lin" valueType="num">
                                      <p:cBhvr additive="base">
                                        <p:cTn id="47" dur="500" fill="hold"/>
                                        <p:tgtEl>
                                          <p:spTgt spid="93">
                                            <p:txEl>
                                              <p:pRg st="3" end="3"/>
                                            </p:txEl>
                                          </p:spTgt>
                                        </p:tgtEl>
                                        <p:attrNameLst>
                                          <p:attrName>ppt_y</p:attrName>
                                        </p:attrNameLst>
                                      </p:cBhvr>
                                      <p:tavLst>
                                        <p:tav tm="0">
                                          <p:val>
                                            <p:strVal val="1+#ppt_h/2"/>
                                          </p:val>
                                        </p:tav>
                                        <p:tav tm="100000">
                                          <p:val>
                                            <p:strVal val="#ppt_y"/>
                                          </p:val>
                                        </p:tav>
                                      </p:tavLst>
                                    </p:anim>
                                  </p:childTnLst>
                                </p:cTn>
                              </p:par>
                            </p:childTnLst>
                          </p:cTn>
                        </p:par>
                        <p:par>
                          <p:cTn id="48" fill="hold">
                            <p:stCondLst>
                              <p:cond delay="1000"/>
                            </p:stCondLst>
                            <p:childTnLst>
                              <p:par>
                                <p:cTn id="49" presetID="2" presetClass="entr" presetSubtype="4" fill="hold" nodeType="afterEffect">
                                  <p:stCondLst>
                                    <p:cond delay="0"/>
                                  </p:stCondLst>
                                  <p:childTnLst>
                                    <p:set>
                                      <p:cBhvr>
                                        <p:cTn id="50" dur="1" fill="hold">
                                          <p:stCondLst>
                                            <p:cond delay="0"/>
                                          </p:stCondLst>
                                        </p:cTn>
                                        <p:tgtEl>
                                          <p:spTgt spid="99"/>
                                        </p:tgtEl>
                                        <p:attrNameLst>
                                          <p:attrName>style.visibility</p:attrName>
                                        </p:attrNameLst>
                                      </p:cBhvr>
                                      <p:to>
                                        <p:strVal val="visible"/>
                                      </p:to>
                                    </p:set>
                                    <p:anim calcmode="lin" valueType="num">
                                      <p:cBhvr additive="base">
                                        <p:cTn id="51" dur="500" fill="hold"/>
                                        <p:tgtEl>
                                          <p:spTgt spid="99"/>
                                        </p:tgtEl>
                                        <p:attrNameLst>
                                          <p:attrName>ppt_x</p:attrName>
                                        </p:attrNameLst>
                                      </p:cBhvr>
                                      <p:tavLst>
                                        <p:tav tm="0">
                                          <p:val>
                                            <p:strVal val="#ppt_x"/>
                                          </p:val>
                                        </p:tav>
                                        <p:tav tm="100000">
                                          <p:val>
                                            <p:strVal val="#ppt_x"/>
                                          </p:val>
                                        </p:tav>
                                      </p:tavLst>
                                    </p:anim>
                                    <p:anim calcmode="lin" valueType="num">
                                      <p:cBhvr additive="base">
                                        <p:cTn id="52" dur="500" fill="hold"/>
                                        <p:tgtEl>
                                          <p:spTgt spid="99"/>
                                        </p:tgtEl>
                                        <p:attrNameLst>
                                          <p:attrName>ppt_y</p:attrName>
                                        </p:attrNameLst>
                                      </p:cBhvr>
                                      <p:tavLst>
                                        <p:tav tm="0">
                                          <p:val>
                                            <p:strVal val="1+#ppt_h/2"/>
                                          </p:val>
                                        </p:tav>
                                        <p:tav tm="100000">
                                          <p:val>
                                            <p:strVal val="#ppt_y"/>
                                          </p:val>
                                        </p:tav>
                                      </p:tavLst>
                                    </p:anim>
                                  </p:childTnLst>
                                </p:cTn>
                              </p:par>
                            </p:childTnLst>
                          </p:cTn>
                        </p:par>
                      </p:childTnLst>
                    </p:cTn>
                  </p:par>
                  <p:par>
                    <p:cTn id="53" fill="hold">
                      <p:stCondLst>
                        <p:cond delay="indefinite"/>
                      </p:stCondLst>
                      <p:childTnLst>
                        <p:par>
                          <p:cTn id="54" fill="hold">
                            <p:stCondLst>
                              <p:cond delay="0"/>
                            </p:stCondLst>
                            <p:childTnLst>
                              <p:par>
                                <p:cTn id="55" presetID="2" presetClass="entr" presetSubtype="4" fill="hold" nodeType="clickEffect">
                                  <p:stCondLst>
                                    <p:cond delay="0"/>
                                  </p:stCondLst>
                                  <p:childTnLst>
                                    <p:set>
                                      <p:cBhvr>
                                        <p:cTn id="56" dur="1" fill="hold">
                                          <p:stCondLst>
                                            <p:cond delay="0"/>
                                          </p:stCondLst>
                                        </p:cTn>
                                        <p:tgtEl>
                                          <p:spTgt spid="93">
                                            <p:txEl>
                                              <p:pRg st="4" end="4"/>
                                            </p:txEl>
                                          </p:spTgt>
                                        </p:tgtEl>
                                        <p:attrNameLst>
                                          <p:attrName>style.visibility</p:attrName>
                                        </p:attrNameLst>
                                      </p:cBhvr>
                                      <p:to>
                                        <p:strVal val="visible"/>
                                      </p:to>
                                    </p:set>
                                    <p:anim calcmode="lin" valueType="num">
                                      <p:cBhvr additive="base">
                                        <p:cTn id="57" dur="500" fill="hold"/>
                                        <p:tgtEl>
                                          <p:spTgt spid="93">
                                            <p:txEl>
                                              <p:pRg st="4" end="4"/>
                                            </p:txEl>
                                          </p:spTgt>
                                        </p:tgtEl>
                                        <p:attrNameLst>
                                          <p:attrName>ppt_x</p:attrName>
                                        </p:attrNameLst>
                                      </p:cBhvr>
                                      <p:tavLst>
                                        <p:tav tm="0">
                                          <p:val>
                                            <p:strVal val="#ppt_x"/>
                                          </p:val>
                                        </p:tav>
                                        <p:tav tm="100000">
                                          <p:val>
                                            <p:strVal val="#ppt_x"/>
                                          </p:val>
                                        </p:tav>
                                      </p:tavLst>
                                    </p:anim>
                                    <p:anim calcmode="lin" valueType="num">
                                      <p:cBhvr additive="base">
                                        <p:cTn id="58" dur="500" fill="hold"/>
                                        <p:tgtEl>
                                          <p:spTgt spid="93">
                                            <p:txEl>
                                              <p:pRg st="4" end="4"/>
                                            </p:txEl>
                                          </p:spTgt>
                                        </p:tgtEl>
                                        <p:attrNameLst>
                                          <p:attrName>ppt_y</p:attrName>
                                        </p:attrNameLst>
                                      </p:cBhvr>
                                      <p:tavLst>
                                        <p:tav tm="0">
                                          <p:val>
                                            <p:strVal val="1+#ppt_h/2"/>
                                          </p:val>
                                        </p:tav>
                                        <p:tav tm="100000">
                                          <p:val>
                                            <p:strVal val="#ppt_y"/>
                                          </p:val>
                                        </p:tav>
                                      </p:tavLst>
                                    </p:anim>
                                  </p:childTnLst>
                                </p:cTn>
                              </p:par>
                            </p:childTnLst>
                          </p:cTn>
                        </p:par>
                        <p:par>
                          <p:cTn id="59" fill="hold">
                            <p:stCondLst>
                              <p:cond delay="500"/>
                            </p:stCondLst>
                            <p:childTnLst>
                              <p:par>
                                <p:cTn id="60" presetID="2" presetClass="entr" presetSubtype="4" fill="hold" nodeType="afterEffect">
                                  <p:stCondLst>
                                    <p:cond delay="0"/>
                                  </p:stCondLst>
                                  <p:childTnLst>
                                    <p:set>
                                      <p:cBhvr>
                                        <p:cTn id="61" dur="1" fill="hold">
                                          <p:stCondLst>
                                            <p:cond delay="0"/>
                                          </p:stCondLst>
                                        </p:cTn>
                                        <p:tgtEl>
                                          <p:spTgt spid="107"/>
                                        </p:tgtEl>
                                        <p:attrNameLst>
                                          <p:attrName>style.visibility</p:attrName>
                                        </p:attrNameLst>
                                      </p:cBhvr>
                                      <p:to>
                                        <p:strVal val="visible"/>
                                      </p:to>
                                    </p:set>
                                    <p:anim calcmode="lin" valueType="num">
                                      <p:cBhvr additive="base">
                                        <p:cTn id="62" dur="500" fill="hold"/>
                                        <p:tgtEl>
                                          <p:spTgt spid="107"/>
                                        </p:tgtEl>
                                        <p:attrNameLst>
                                          <p:attrName>ppt_x</p:attrName>
                                        </p:attrNameLst>
                                      </p:cBhvr>
                                      <p:tavLst>
                                        <p:tav tm="0">
                                          <p:val>
                                            <p:strVal val="#ppt_x"/>
                                          </p:val>
                                        </p:tav>
                                        <p:tav tm="100000">
                                          <p:val>
                                            <p:strVal val="#ppt_x"/>
                                          </p:val>
                                        </p:tav>
                                      </p:tavLst>
                                    </p:anim>
                                    <p:anim calcmode="lin" valueType="num">
                                      <p:cBhvr additive="base">
                                        <p:cTn id="63" dur="500" fill="hold"/>
                                        <p:tgtEl>
                                          <p:spTgt spid="10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4" grpId="0"/>
      <p:bldP spid="95" grpId="0" animBg="1"/>
      <p:bldP spid="95" grpId="1" animBg="1"/>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8AB960A-8C0A-4549-A974-775D4DC8E896}"/>
              </a:ext>
            </a:extLst>
          </p:cNvPr>
          <p:cNvSpPr>
            <a:spLocks noGrp="1"/>
          </p:cNvSpPr>
          <p:nvPr>
            <p:ph type="title"/>
          </p:nvPr>
        </p:nvSpPr>
        <p:spPr/>
        <p:txBody>
          <a:bodyPr/>
          <a:lstStyle/>
          <a:p>
            <a:r>
              <a:rPr lang="en-GB" dirty="0" err="1"/>
              <a:t>vSwitch</a:t>
            </a:r>
            <a:r>
              <a:rPr lang="en-GB" dirty="0"/>
              <a:t> Loop Prevention - 2</a:t>
            </a:r>
          </a:p>
        </p:txBody>
      </p:sp>
      <p:sp>
        <p:nvSpPr>
          <p:cNvPr id="4" name="Subtitle 3">
            <a:extLst>
              <a:ext uri="{FF2B5EF4-FFF2-40B4-BE49-F238E27FC236}">
                <a16:creationId xmlns:a16="http://schemas.microsoft.com/office/drawing/2014/main" id="{4B833534-36C6-B34F-AB2F-3DC68FE2C8C7}"/>
              </a:ext>
            </a:extLst>
          </p:cNvPr>
          <p:cNvSpPr>
            <a:spLocks noGrp="1"/>
          </p:cNvSpPr>
          <p:nvPr>
            <p:ph type="subTitle" idx="10"/>
          </p:nvPr>
        </p:nvSpPr>
        <p:spPr/>
        <p:txBody>
          <a:bodyPr/>
          <a:lstStyle/>
          <a:p>
            <a:r>
              <a:rPr lang="en-GB" dirty="0"/>
              <a:t>Built In Mechanisms (</a:t>
            </a:r>
            <a:r>
              <a:rPr lang="en-GB" b="1" dirty="0"/>
              <a:t>Egress from ESX Host</a:t>
            </a:r>
            <a:r>
              <a:rPr lang="en-GB" dirty="0"/>
              <a:t>)</a:t>
            </a:r>
          </a:p>
          <a:p>
            <a:endParaRPr lang="en-GB" dirty="0"/>
          </a:p>
        </p:txBody>
      </p:sp>
      <p:sp>
        <p:nvSpPr>
          <p:cNvPr id="5" name="Rectangle 4">
            <a:extLst>
              <a:ext uri="{FF2B5EF4-FFF2-40B4-BE49-F238E27FC236}">
                <a16:creationId xmlns:a16="http://schemas.microsoft.com/office/drawing/2014/main" id="{AA0134A0-DC8A-3345-8AA6-036751B11238}"/>
              </a:ext>
            </a:extLst>
          </p:cNvPr>
          <p:cNvSpPr/>
          <p:nvPr/>
        </p:nvSpPr>
        <p:spPr>
          <a:xfrm>
            <a:off x="5113209" y="2618936"/>
            <a:ext cx="6630836" cy="2800767"/>
          </a:xfrm>
          <a:prstGeom prst="rect">
            <a:avLst/>
          </a:prstGeom>
        </p:spPr>
        <p:txBody>
          <a:bodyPr wrap="square">
            <a:spAutoFit/>
          </a:bodyPr>
          <a:lstStyle/>
          <a:p>
            <a:pPr marL="342900" indent="-342900">
              <a:buFont typeface="+mj-lt"/>
              <a:buAutoNum type="arabicPeriod"/>
            </a:pPr>
            <a:r>
              <a:rPr lang="en-GB" sz="1600" dirty="0">
                <a:solidFill>
                  <a:schemeClr val="tx2"/>
                </a:solidFill>
              </a:rPr>
              <a:t>Broadcast / multicast / unknown unicast packets originated by a virtual machine :</a:t>
            </a:r>
          </a:p>
          <a:p>
            <a:pPr marL="800100" lvl="1" indent="-342900">
              <a:buFont typeface="+mj-lt"/>
              <a:buAutoNum type="alphaLcPeriod"/>
            </a:pPr>
            <a:r>
              <a:rPr lang="en-GB" sz="1600" dirty="0">
                <a:solidFill>
                  <a:schemeClr val="tx2"/>
                </a:solidFill>
              </a:rPr>
              <a:t>are sent to all VMs in the same port group on the ESX Host </a:t>
            </a:r>
          </a:p>
          <a:p>
            <a:pPr marL="800100" lvl="1" indent="-342900">
              <a:buFont typeface="+mj-lt"/>
              <a:buAutoNum type="alphaLcPeriod"/>
            </a:pPr>
            <a:r>
              <a:rPr lang="en-GB" sz="1600" dirty="0">
                <a:solidFill>
                  <a:schemeClr val="tx2"/>
                </a:solidFill>
              </a:rPr>
              <a:t>are also sent through </a:t>
            </a:r>
            <a:r>
              <a:rPr lang="en-GB" sz="1600" b="1" dirty="0">
                <a:solidFill>
                  <a:schemeClr val="tx2"/>
                </a:solidFill>
              </a:rPr>
              <a:t>only one of the uplinks</a:t>
            </a:r>
            <a:r>
              <a:rPr lang="en-GB" sz="1600" dirty="0">
                <a:solidFill>
                  <a:schemeClr val="tx2"/>
                </a:solidFill>
              </a:rPr>
              <a:t>  (</a:t>
            </a:r>
            <a:r>
              <a:rPr lang="en-GB" sz="1600" b="1" dirty="0">
                <a:solidFill>
                  <a:schemeClr val="tx2"/>
                </a:solidFill>
              </a:rPr>
              <a:t>not flooded through all uplinks) </a:t>
            </a:r>
            <a:r>
              <a:rPr lang="en-GB" sz="1600" dirty="0">
                <a:solidFill>
                  <a:schemeClr val="tx2"/>
                </a:solidFill>
              </a:rPr>
              <a:t>Hence the physical network receives a single copy of the broadcast/multicast packet.</a:t>
            </a:r>
          </a:p>
          <a:p>
            <a:pPr marL="342900" indent="-342900">
              <a:buFont typeface="+mj-lt"/>
              <a:buAutoNum type="arabicPeriod"/>
            </a:pPr>
            <a:endParaRPr lang="en-GB" sz="1600" dirty="0">
              <a:solidFill>
                <a:schemeClr val="tx2"/>
              </a:solidFill>
            </a:endParaRPr>
          </a:p>
          <a:p>
            <a:pPr marL="342900" indent="-342900">
              <a:buFont typeface="+mj-lt"/>
              <a:buAutoNum type="arabicPeriod"/>
            </a:pPr>
            <a:r>
              <a:rPr lang="en-GB" sz="1600" dirty="0">
                <a:solidFill>
                  <a:schemeClr val="tx2"/>
                </a:solidFill>
              </a:rPr>
              <a:t>The uplink port, that the traffic from the VM to be sent to the physical network, is chosen per port group teaming policy algorithm (explained in the next section)</a:t>
            </a:r>
          </a:p>
        </p:txBody>
      </p:sp>
      <p:sp>
        <p:nvSpPr>
          <p:cNvPr id="6" name="Rectangle 5">
            <a:extLst>
              <a:ext uri="{FF2B5EF4-FFF2-40B4-BE49-F238E27FC236}">
                <a16:creationId xmlns:a16="http://schemas.microsoft.com/office/drawing/2014/main" id="{0C3CE403-7C57-DB4B-834E-294182A022A4}"/>
              </a:ext>
            </a:extLst>
          </p:cNvPr>
          <p:cNvSpPr/>
          <p:nvPr/>
        </p:nvSpPr>
        <p:spPr>
          <a:xfrm>
            <a:off x="542365" y="3337047"/>
            <a:ext cx="3974195" cy="2839831"/>
          </a:xfrm>
          <a:prstGeom prst="rect">
            <a:avLst/>
          </a:prstGeom>
          <a:solidFill>
            <a:schemeClr val="bg1">
              <a:lumMod val="85000"/>
            </a:schemeClr>
          </a:solidFill>
          <a:ln w="28575">
            <a:noFill/>
            <a:prstDash val="dash"/>
          </a:ln>
          <a:effectLst/>
        </p:spPr>
        <p:style>
          <a:lnRef idx="1">
            <a:schemeClr val="accent3"/>
          </a:lnRef>
          <a:fillRef idx="3">
            <a:schemeClr val="accent3"/>
          </a:fillRef>
          <a:effectRef idx="2">
            <a:schemeClr val="accent3"/>
          </a:effectRef>
          <a:fontRef idx="minor">
            <a:schemeClr val="lt1"/>
          </a:fontRef>
        </p:style>
        <p:txBody>
          <a:bodyPr lIns="0" tIns="0" rIns="0" bIns="118841" rtlCol="0" anchor="b" anchorCtr="0"/>
          <a:lstStyle/>
          <a:p>
            <a:pPr algn="ctr"/>
            <a:endParaRPr lang="en-US" sz="1600" b="1">
              <a:solidFill>
                <a:srgbClr val="717074"/>
              </a:solidFill>
              <a:latin typeface="Metropolis"/>
              <a:ea typeface="Gotham Rounded Book" charset="0"/>
              <a:cs typeface="Gotham Rounded Book" charset="0"/>
            </a:endParaRPr>
          </a:p>
        </p:txBody>
      </p:sp>
      <p:sp>
        <p:nvSpPr>
          <p:cNvPr id="7" name="Rectangle 6">
            <a:extLst>
              <a:ext uri="{FF2B5EF4-FFF2-40B4-BE49-F238E27FC236}">
                <a16:creationId xmlns:a16="http://schemas.microsoft.com/office/drawing/2014/main" id="{775EE958-B440-2642-BFB2-0CE672A553B2}"/>
              </a:ext>
            </a:extLst>
          </p:cNvPr>
          <p:cNvSpPr/>
          <p:nvPr/>
        </p:nvSpPr>
        <p:spPr bwMode="auto">
          <a:xfrm>
            <a:off x="791040" y="4413584"/>
            <a:ext cx="3603131" cy="364002"/>
          </a:xfrm>
          <a:prstGeom prst="rect">
            <a:avLst/>
          </a:prstGeom>
          <a:solidFill>
            <a:schemeClr val="accent1">
              <a:lumMod val="50000"/>
            </a:schemeClr>
          </a:solidFill>
          <a:ln>
            <a:noFill/>
            <a:miter lim="800000"/>
            <a:headEnd/>
            <a:tailEnd/>
          </a:ln>
        </p:spPr>
        <p:style>
          <a:lnRef idx="2">
            <a:schemeClr val="dk1"/>
          </a:lnRef>
          <a:fillRef idx="1">
            <a:schemeClr val="lt1"/>
          </a:fillRef>
          <a:effectRef idx="0">
            <a:schemeClr val="dk1"/>
          </a:effectRef>
          <a:fontRef idx="minor">
            <a:schemeClr val="dk1"/>
          </a:fontRef>
        </p:style>
        <p:txBody>
          <a:bodyPr wrap="none" lIns="0" tIns="0" rIns="0" bIns="0" rtlCol="0" anchor="ctr"/>
          <a:lstStyle/>
          <a:p>
            <a:pPr algn="ctr"/>
            <a:r>
              <a:rPr lang="en-US" sz="1100" dirty="0">
                <a:solidFill>
                  <a:prstClr val="white"/>
                </a:solidFill>
                <a:latin typeface="Metropolis"/>
                <a:ea typeface="Gotham Rounded Book" charset="0"/>
                <a:cs typeface="Gotham Rounded Book" charset="0"/>
              </a:rPr>
              <a:t>Virtual Switch (</a:t>
            </a:r>
            <a:r>
              <a:rPr lang="en-US" sz="1100" dirty="0" err="1">
                <a:solidFill>
                  <a:prstClr val="white"/>
                </a:solidFill>
                <a:latin typeface="Metropolis"/>
                <a:ea typeface="Gotham Rounded Book" charset="0"/>
                <a:cs typeface="Gotham Rounded Book" charset="0"/>
              </a:rPr>
              <a:t>vSS</a:t>
            </a:r>
            <a:r>
              <a:rPr lang="en-US" sz="1100" dirty="0">
                <a:solidFill>
                  <a:prstClr val="white"/>
                </a:solidFill>
                <a:latin typeface="Metropolis"/>
                <a:ea typeface="Gotham Rounded Book" charset="0"/>
                <a:cs typeface="Gotham Rounded Book" charset="0"/>
              </a:rPr>
              <a:t> / </a:t>
            </a:r>
            <a:r>
              <a:rPr lang="en-US" sz="1100" dirty="0" err="1">
                <a:solidFill>
                  <a:prstClr val="white"/>
                </a:solidFill>
                <a:latin typeface="Metropolis"/>
                <a:ea typeface="Gotham Rounded Book" charset="0"/>
                <a:cs typeface="Gotham Rounded Book" charset="0"/>
              </a:rPr>
              <a:t>vDS</a:t>
            </a:r>
            <a:r>
              <a:rPr lang="en-US" sz="1100" dirty="0">
                <a:solidFill>
                  <a:prstClr val="white"/>
                </a:solidFill>
                <a:latin typeface="Metropolis"/>
                <a:ea typeface="Gotham Rounded Book" charset="0"/>
                <a:cs typeface="Gotham Rounded Book" charset="0"/>
              </a:rPr>
              <a:t>)</a:t>
            </a:r>
          </a:p>
        </p:txBody>
      </p:sp>
      <p:grpSp>
        <p:nvGrpSpPr>
          <p:cNvPr id="8" name="Group 7">
            <a:extLst>
              <a:ext uri="{FF2B5EF4-FFF2-40B4-BE49-F238E27FC236}">
                <a16:creationId xmlns:a16="http://schemas.microsoft.com/office/drawing/2014/main" id="{192D8034-FECC-5341-81C0-5E6F6AD843C3}"/>
              </a:ext>
            </a:extLst>
          </p:cNvPr>
          <p:cNvGrpSpPr/>
          <p:nvPr/>
        </p:nvGrpSpPr>
        <p:grpSpPr>
          <a:xfrm>
            <a:off x="1332158" y="2430526"/>
            <a:ext cx="631863" cy="632115"/>
            <a:chOff x="2159140" y="7009631"/>
            <a:chExt cx="4501800" cy="4503600"/>
          </a:xfrm>
          <a:solidFill>
            <a:schemeClr val="tx1"/>
          </a:solidFill>
        </p:grpSpPr>
        <p:sp>
          <p:nvSpPr>
            <p:cNvPr id="9" name="Freeform: Shape 6">
              <a:extLst>
                <a:ext uri="{FF2B5EF4-FFF2-40B4-BE49-F238E27FC236}">
                  <a16:creationId xmlns:a16="http://schemas.microsoft.com/office/drawing/2014/main" id="{03EC8CDD-B01B-3B4A-A9FC-D5E34698877A}"/>
                </a:ext>
              </a:extLst>
            </p:cNvPr>
            <p:cNvSpPr/>
            <p:nvPr/>
          </p:nvSpPr>
          <p:spPr>
            <a:xfrm>
              <a:off x="2159140" y="7009631"/>
              <a:ext cx="4501800" cy="4503600"/>
            </a:xfrm>
            <a:custGeom>
              <a:avLst/>
              <a:gdLst/>
              <a:ahLst/>
              <a:cxnLst>
                <a:cxn ang="3cd4">
                  <a:pos x="hc" y="t"/>
                </a:cxn>
                <a:cxn ang="cd2">
                  <a:pos x="l" y="vc"/>
                </a:cxn>
                <a:cxn ang="cd4">
                  <a:pos x="hc" y="b"/>
                </a:cxn>
                <a:cxn ang="0">
                  <a:pos x="r" y="vc"/>
                </a:cxn>
              </a:cxnLst>
              <a:rect l="l" t="t" r="r" b="b"/>
              <a:pathLst>
                <a:path w="12506" h="12511">
                  <a:moveTo>
                    <a:pt x="11985" y="521"/>
                  </a:moveTo>
                  <a:lnTo>
                    <a:pt x="11985" y="11990"/>
                  </a:lnTo>
                  <a:lnTo>
                    <a:pt x="517" y="11990"/>
                  </a:lnTo>
                  <a:lnTo>
                    <a:pt x="517" y="521"/>
                  </a:lnTo>
                  <a:close/>
                  <a:moveTo>
                    <a:pt x="12506" y="0"/>
                  </a:moveTo>
                  <a:lnTo>
                    <a:pt x="0" y="0"/>
                  </a:lnTo>
                  <a:lnTo>
                    <a:pt x="0" y="12511"/>
                  </a:lnTo>
                  <a:lnTo>
                    <a:pt x="12506" y="1251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0" name="Freeform: Shape 7">
              <a:extLst>
                <a:ext uri="{FF2B5EF4-FFF2-40B4-BE49-F238E27FC236}">
                  <a16:creationId xmlns:a16="http://schemas.microsoft.com/office/drawing/2014/main" id="{992C3643-0C63-E347-83B4-86BFD65F5F8B}"/>
                </a:ext>
              </a:extLst>
            </p:cNvPr>
            <p:cNvSpPr/>
            <p:nvPr/>
          </p:nvSpPr>
          <p:spPr>
            <a:xfrm>
              <a:off x="2739820" y="8364671"/>
              <a:ext cx="3336120" cy="914400"/>
            </a:xfrm>
            <a:custGeom>
              <a:avLst/>
              <a:gdLst/>
              <a:ahLst/>
              <a:cxnLst>
                <a:cxn ang="3cd4">
                  <a:pos x="hc" y="t"/>
                </a:cxn>
                <a:cxn ang="cd2">
                  <a:pos x="l" y="vc"/>
                </a:cxn>
                <a:cxn ang="cd4">
                  <a:pos x="hc" y="b"/>
                </a:cxn>
                <a:cxn ang="0">
                  <a:pos x="r" y="vc"/>
                </a:cxn>
              </a:cxnLst>
              <a:rect l="l" t="t" r="r" b="b"/>
              <a:pathLst>
                <a:path w="9268" h="2541">
                  <a:moveTo>
                    <a:pt x="0" y="1269"/>
                  </a:moveTo>
                  <a:lnTo>
                    <a:pt x="1272" y="2541"/>
                  </a:lnTo>
                  <a:lnTo>
                    <a:pt x="1272" y="1848"/>
                  </a:lnTo>
                  <a:lnTo>
                    <a:pt x="9268" y="1848"/>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1" name="Freeform: Shape 8">
              <a:extLst>
                <a:ext uri="{FF2B5EF4-FFF2-40B4-BE49-F238E27FC236}">
                  <a16:creationId xmlns:a16="http://schemas.microsoft.com/office/drawing/2014/main" id="{B1D7FD79-714B-A749-A938-1D9E9871A44E}"/>
                </a:ext>
              </a:extLst>
            </p:cNvPr>
            <p:cNvSpPr/>
            <p:nvPr/>
          </p:nvSpPr>
          <p:spPr>
            <a:xfrm>
              <a:off x="2739820" y="10077192"/>
              <a:ext cx="3336120" cy="914400"/>
            </a:xfrm>
            <a:custGeom>
              <a:avLst/>
              <a:gdLst/>
              <a:ahLst/>
              <a:cxnLst>
                <a:cxn ang="3cd4">
                  <a:pos x="hc" y="t"/>
                </a:cxn>
                <a:cxn ang="cd2">
                  <a:pos x="l" y="vc"/>
                </a:cxn>
                <a:cxn ang="cd4">
                  <a:pos x="hc" y="b"/>
                </a:cxn>
                <a:cxn ang="0">
                  <a:pos x="r" y="vc"/>
                </a:cxn>
              </a:cxnLst>
              <a:rect l="l" t="t" r="r" b="b"/>
              <a:pathLst>
                <a:path w="9268" h="2541">
                  <a:moveTo>
                    <a:pt x="0" y="1273"/>
                  </a:moveTo>
                  <a:lnTo>
                    <a:pt x="1272" y="2541"/>
                  </a:lnTo>
                  <a:lnTo>
                    <a:pt x="1272" y="1847"/>
                  </a:lnTo>
                  <a:lnTo>
                    <a:pt x="9268" y="1847"/>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2" name="Freeform: Shape 9">
              <a:extLst>
                <a:ext uri="{FF2B5EF4-FFF2-40B4-BE49-F238E27FC236}">
                  <a16:creationId xmlns:a16="http://schemas.microsoft.com/office/drawing/2014/main" id="{B2A9C54D-1A7F-8245-9303-E17096DBF953}"/>
                </a:ext>
              </a:extLst>
            </p:cNvPr>
            <p:cNvSpPr/>
            <p:nvPr/>
          </p:nvSpPr>
          <p:spPr>
            <a:xfrm>
              <a:off x="2739820" y="9220392"/>
              <a:ext cx="3336120" cy="914400"/>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52"/>
                  </a:lnTo>
                  <a:lnTo>
                    <a:pt x="7995" y="1852"/>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3" name="Freeform: Shape 10">
              <a:extLst>
                <a:ext uri="{FF2B5EF4-FFF2-40B4-BE49-F238E27FC236}">
                  <a16:creationId xmlns:a16="http://schemas.microsoft.com/office/drawing/2014/main" id="{76E469C6-A514-5646-A215-C077FC99A506}"/>
                </a:ext>
              </a:extLst>
            </p:cNvPr>
            <p:cNvSpPr/>
            <p:nvPr/>
          </p:nvSpPr>
          <p:spPr>
            <a:xfrm>
              <a:off x="2739823" y="7507512"/>
              <a:ext cx="3325998" cy="914401"/>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48"/>
                  </a:lnTo>
                  <a:lnTo>
                    <a:pt x="7995" y="1848"/>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grpSp>
      <p:cxnSp>
        <p:nvCxnSpPr>
          <p:cNvPr id="14" name="Straight Connector 13">
            <a:extLst>
              <a:ext uri="{FF2B5EF4-FFF2-40B4-BE49-F238E27FC236}">
                <a16:creationId xmlns:a16="http://schemas.microsoft.com/office/drawing/2014/main" id="{2D53BF47-CD92-D040-8C30-EFB9E63B4E88}"/>
              </a:ext>
            </a:extLst>
          </p:cNvPr>
          <p:cNvCxnSpPr>
            <a:cxnSpLocks/>
            <a:endCxn id="9" idx="2"/>
          </p:cNvCxnSpPr>
          <p:nvPr/>
        </p:nvCxnSpPr>
        <p:spPr bwMode="gray">
          <a:xfrm flipH="1" flipV="1">
            <a:off x="1648090" y="3062641"/>
            <a:ext cx="416069" cy="378856"/>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5" name="Rectangle 14">
            <a:extLst>
              <a:ext uri="{FF2B5EF4-FFF2-40B4-BE49-F238E27FC236}">
                <a16:creationId xmlns:a16="http://schemas.microsoft.com/office/drawing/2014/main" id="{7072F454-8154-3145-A340-51CD1ADE6A57}"/>
              </a:ext>
            </a:extLst>
          </p:cNvPr>
          <p:cNvSpPr/>
          <p:nvPr/>
        </p:nvSpPr>
        <p:spPr bwMode="gray">
          <a:xfrm>
            <a:off x="1621736" y="4235331"/>
            <a:ext cx="1666875" cy="233570"/>
          </a:xfrm>
          <a:prstGeom prst="rect">
            <a:avLst/>
          </a:prstGeom>
          <a:solidFill>
            <a:srgbClr val="820024"/>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Uplink Port Group</a:t>
            </a:r>
          </a:p>
        </p:txBody>
      </p:sp>
      <p:sp>
        <p:nvSpPr>
          <p:cNvPr id="16" name="Freeform 21">
            <a:extLst>
              <a:ext uri="{FF2B5EF4-FFF2-40B4-BE49-F238E27FC236}">
                <a16:creationId xmlns:a16="http://schemas.microsoft.com/office/drawing/2014/main" id="{FC5B0768-907B-9D47-A0EC-2C66E9160E7A}"/>
              </a:ext>
            </a:extLst>
          </p:cNvPr>
          <p:cNvSpPr>
            <a:spLocks noChangeAspect="1" noEditPoints="1"/>
          </p:cNvSpPr>
          <p:nvPr/>
        </p:nvSpPr>
        <p:spPr bwMode="auto">
          <a:xfrm>
            <a:off x="1910430" y="3427948"/>
            <a:ext cx="308460" cy="232520"/>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cxnSp>
        <p:nvCxnSpPr>
          <p:cNvPr id="17" name="Straight Connector 16">
            <a:extLst>
              <a:ext uri="{FF2B5EF4-FFF2-40B4-BE49-F238E27FC236}">
                <a16:creationId xmlns:a16="http://schemas.microsoft.com/office/drawing/2014/main" id="{7B286276-02FC-6B4E-95A6-5AAE4BE37D80}"/>
              </a:ext>
            </a:extLst>
          </p:cNvPr>
          <p:cNvCxnSpPr>
            <a:cxnSpLocks/>
          </p:cNvCxnSpPr>
          <p:nvPr/>
        </p:nvCxnSpPr>
        <p:spPr bwMode="gray">
          <a:xfrm flipH="1" flipV="1">
            <a:off x="2107838" y="3659833"/>
            <a:ext cx="54952" cy="40530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E796178D-377B-8D49-B025-F58D771277B1}"/>
              </a:ext>
            </a:extLst>
          </p:cNvPr>
          <p:cNvCxnSpPr>
            <a:cxnSpLocks/>
            <a:stCxn id="28" idx="21"/>
            <a:endCxn id="41" idx="0"/>
          </p:cNvCxnSpPr>
          <p:nvPr/>
        </p:nvCxnSpPr>
        <p:spPr bwMode="gray">
          <a:xfrm flipH="1">
            <a:off x="2847680" y="3662403"/>
            <a:ext cx="124453" cy="358681"/>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31D2A23-F3F3-D945-9629-93521980486F}"/>
              </a:ext>
            </a:extLst>
          </p:cNvPr>
          <p:cNvCxnSpPr>
            <a:cxnSpLocks/>
            <a:endCxn id="23" idx="2"/>
          </p:cNvCxnSpPr>
          <p:nvPr/>
        </p:nvCxnSpPr>
        <p:spPr bwMode="gray">
          <a:xfrm flipV="1">
            <a:off x="2983251" y="3060861"/>
            <a:ext cx="362525" cy="372922"/>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0" name="Rectangle 19">
            <a:extLst>
              <a:ext uri="{FF2B5EF4-FFF2-40B4-BE49-F238E27FC236}">
                <a16:creationId xmlns:a16="http://schemas.microsoft.com/office/drawing/2014/main" id="{D57996FF-6D46-294A-B496-356EAD4252A9}"/>
              </a:ext>
            </a:extLst>
          </p:cNvPr>
          <p:cNvSpPr/>
          <p:nvPr/>
        </p:nvSpPr>
        <p:spPr>
          <a:xfrm>
            <a:off x="661640" y="3426640"/>
            <a:ext cx="1328118" cy="253916"/>
          </a:xfrm>
          <a:prstGeom prst="rect">
            <a:avLst/>
          </a:prstGeom>
        </p:spPr>
        <p:txBody>
          <a:bodyPr wrap="square">
            <a:spAutoFit/>
          </a:bodyPr>
          <a:lstStyle/>
          <a:p>
            <a:pPr algn="ctr"/>
            <a:r>
              <a:rPr lang="en-US" sz="1050" b="1" dirty="0">
                <a:latin typeface="Metropolis" pitchFamily="2" charset="77"/>
              </a:rPr>
              <a:t>vmnic0 / pNIC0</a:t>
            </a:r>
            <a:endParaRPr lang="en-GB" sz="1050" b="1" dirty="0">
              <a:latin typeface="Metropolis" pitchFamily="2" charset="77"/>
            </a:endParaRPr>
          </a:p>
        </p:txBody>
      </p:sp>
      <p:sp>
        <p:nvSpPr>
          <p:cNvPr id="21" name="Rectangle 20">
            <a:extLst>
              <a:ext uri="{FF2B5EF4-FFF2-40B4-BE49-F238E27FC236}">
                <a16:creationId xmlns:a16="http://schemas.microsoft.com/office/drawing/2014/main" id="{B2F3E956-F481-EE48-B565-7CAE5AEAE236}"/>
              </a:ext>
            </a:extLst>
          </p:cNvPr>
          <p:cNvSpPr/>
          <p:nvPr/>
        </p:nvSpPr>
        <p:spPr>
          <a:xfrm>
            <a:off x="2999626" y="3466316"/>
            <a:ext cx="1206142" cy="253916"/>
          </a:xfrm>
          <a:prstGeom prst="rect">
            <a:avLst/>
          </a:prstGeom>
        </p:spPr>
        <p:txBody>
          <a:bodyPr wrap="square">
            <a:spAutoFit/>
          </a:bodyPr>
          <a:lstStyle/>
          <a:p>
            <a:pPr algn="ctr"/>
            <a:r>
              <a:rPr lang="en-US" sz="1050" b="1" dirty="0">
                <a:latin typeface="Metropolis" pitchFamily="2" charset="77"/>
              </a:rPr>
              <a:t>vmnic1 / pNIC1</a:t>
            </a:r>
            <a:endParaRPr lang="en-GB" sz="1050" b="1" dirty="0">
              <a:latin typeface="Metropolis" pitchFamily="2" charset="77"/>
            </a:endParaRPr>
          </a:p>
        </p:txBody>
      </p:sp>
      <p:grpSp>
        <p:nvGrpSpPr>
          <p:cNvPr id="22" name="Group 21">
            <a:extLst>
              <a:ext uri="{FF2B5EF4-FFF2-40B4-BE49-F238E27FC236}">
                <a16:creationId xmlns:a16="http://schemas.microsoft.com/office/drawing/2014/main" id="{0BB509C1-112F-674A-8C24-299D04AFB8A8}"/>
              </a:ext>
            </a:extLst>
          </p:cNvPr>
          <p:cNvGrpSpPr/>
          <p:nvPr/>
        </p:nvGrpSpPr>
        <p:grpSpPr>
          <a:xfrm>
            <a:off x="3029844" y="2428746"/>
            <a:ext cx="631863" cy="632115"/>
            <a:chOff x="2159140" y="7009631"/>
            <a:chExt cx="4501800" cy="4503600"/>
          </a:xfrm>
          <a:solidFill>
            <a:schemeClr val="tx1"/>
          </a:solidFill>
        </p:grpSpPr>
        <p:sp>
          <p:nvSpPr>
            <p:cNvPr id="23" name="Freeform: Shape 6">
              <a:extLst>
                <a:ext uri="{FF2B5EF4-FFF2-40B4-BE49-F238E27FC236}">
                  <a16:creationId xmlns:a16="http://schemas.microsoft.com/office/drawing/2014/main" id="{C759345D-9707-2846-B411-C9BA8A4709B1}"/>
                </a:ext>
              </a:extLst>
            </p:cNvPr>
            <p:cNvSpPr/>
            <p:nvPr/>
          </p:nvSpPr>
          <p:spPr>
            <a:xfrm>
              <a:off x="2159140" y="7009631"/>
              <a:ext cx="4501800" cy="4503600"/>
            </a:xfrm>
            <a:custGeom>
              <a:avLst/>
              <a:gdLst/>
              <a:ahLst/>
              <a:cxnLst>
                <a:cxn ang="3cd4">
                  <a:pos x="hc" y="t"/>
                </a:cxn>
                <a:cxn ang="cd2">
                  <a:pos x="l" y="vc"/>
                </a:cxn>
                <a:cxn ang="cd4">
                  <a:pos x="hc" y="b"/>
                </a:cxn>
                <a:cxn ang="0">
                  <a:pos x="r" y="vc"/>
                </a:cxn>
              </a:cxnLst>
              <a:rect l="l" t="t" r="r" b="b"/>
              <a:pathLst>
                <a:path w="12506" h="12511">
                  <a:moveTo>
                    <a:pt x="11985" y="521"/>
                  </a:moveTo>
                  <a:lnTo>
                    <a:pt x="11985" y="11990"/>
                  </a:lnTo>
                  <a:lnTo>
                    <a:pt x="517" y="11990"/>
                  </a:lnTo>
                  <a:lnTo>
                    <a:pt x="517" y="521"/>
                  </a:lnTo>
                  <a:close/>
                  <a:moveTo>
                    <a:pt x="12506" y="0"/>
                  </a:moveTo>
                  <a:lnTo>
                    <a:pt x="0" y="0"/>
                  </a:lnTo>
                  <a:lnTo>
                    <a:pt x="0" y="12511"/>
                  </a:lnTo>
                  <a:lnTo>
                    <a:pt x="12506" y="1251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24" name="Freeform: Shape 7">
              <a:extLst>
                <a:ext uri="{FF2B5EF4-FFF2-40B4-BE49-F238E27FC236}">
                  <a16:creationId xmlns:a16="http://schemas.microsoft.com/office/drawing/2014/main" id="{08252D6A-7AD4-7944-BCDF-23AC19D4E913}"/>
                </a:ext>
              </a:extLst>
            </p:cNvPr>
            <p:cNvSpPr/>
            <p:nvPr/>
          </p:nvSpPr>
          <p:spPr>
            <a:xfrm>
              <a:off x="2739820" y="8364671"/>
              <a:ext cx="3336120" cy="914400"/>
            </a:xfrm>
            <a:custGeom>
              <a:avLst/>
              <a:gdLst/>
              <a:ahLst/>
              <a:cxnLst>
                <a:cxn ang="3cd4">
                  <a:pos x="hc" y="t"/>
                </a:cxn>
                <a:cxn ang="cd2">
                  <a:pos x="l" y="vc"/>
                </a:cxn>
                <a:cxn ang="cd4">
                  <a:pos x="hc" y="b"/>
                </a:cxn>
                <a:cxn ang="0">
                  <a:pos x="r" y="vc"/>
                </a:cxn>
              </a:cxnLst>
              <a:rect l="l" t="t" r="r" b="b"/>
              <a:pathLst>
                <a:path w="9268" h="2541">
                  <a:moveTo>
                    <a:pt x="0" y="1269"/>
                  </a:moveTo>
                  <a:lnTo>
                    <a:pt x="1272" y="2541"/>
                  </a:lnTo>
                  <a:lnTo>
                    <a:pt x="1272" y="1848"/>
                  </a:lnTo>
                  <a:lnTo>
                    <a:pt x="9268" y="1848"/>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25" name="Freeform: Shape 8">
              <a:extLst>
                <a:ext uri="{FF2B5EF4-FFF2-40B4-BE49-F238E27FC236}">
                  <a16:creationId xmlns:a16="http://schemas.microsoft.com/office/drawing/2014/main" id="{9D4F4438-07A0-A942-8A88-76584D8C82B0}"/>
                </a:ext>
              </a:extLst>
            </p:cNvPr>
            <p:cNvSpPr/>
            <p:nvPr/>
          </p:nvSpPr>
          <p:spPr>
            <a:xfrm>
              <a:off x="2739820" y="10077192"/>
              <a:ext cx="3336120" cy="914400"/>
            </a:xfrm>
            <a:custGeom>
              <a:avLst/>
              <a:gdLst/>
              <a:ahLst/>
              <a:cxnLst>
                <a:cxn ang="3cd4">
                  <a:pos x="hc" y="t"/>
                </a:cxn>
                <a:cxn ang="cd2">
                  <a:pos x="l" y="vc"/>
                </a:cxn>
                <a:cxn ang="cd4">
                  <a:pos x="hc" y="b"/>
                </a:cxn>
                <a:cxn ang="0">
                  <a:pos x="r" y="vc"/>
                </a:cxn>
              </a:cxnLst>
              <a:rect l="l" t="t" r="r" b="b"/>
              <a:pathLst>
                <a:path w="9268" h="2541">
                  <a:moveTo>
                    <a:pt x="0" y="1273"/>
                  </a:moveTo>
                  <a:lnTo>
                    <a:pt x="1272" y="2541"/>
                  </a:lnTo>
                  <a:lnTo>
                    <a:pt x="1272" y="1847"/>
                  </a:lnTo>
                  <a:lnTo>
                    <a:pt x="9268" y="1847"/>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26" name="Freeform: Shape 9">
              <a:extLst>
                <a:ext uri="{FF2B5EF4-FFF2-40B4-BE49-F238E27FC236}">
                  <a16:creationId xmlns:a16="http://schemas.microsoft.com/office/drawing/2014/main" id="{2061E421-D323-5945-82AB-11B6787A394F}"/>
                </a:ext>
              </a:extLst>
            </p:cNvPr>
            <p:cNvSpPr/>
            <p:nvPr/>
          </p:nvSpPr>
          <p:spPr>
            <a:xfrm>
              <a:off x="2739820" y="9220392"/>
              <a:ext cx="3336120" cy="914400"/>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52"/>
                  </a:lnTo>
                  <a:lnTo>
                    <a:pt x="7995" y="1852"/>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27" name="Freeform: Shape 10">
              <a:extLst>
                <a:ext uri="{FF2B5EF4-FFF2-40B4-BE49-F238E27FC236}">
                  <a16:creationId xmlns:a16="http://schemas.microsoft.com/office/drawing/2014/main" id="{8F05D158-00BF-8947-B366-762D7156FB4B}"/>
                </a:ext>
              </a:extLst>
            </p:cNvPr>
            <p:cNvSpPr/>
            <p:nvPr/>
          </p:nvSpPr>
          <p:spPr>
            <a:xfrm>
              <a:off x="2739823" y="7507512"/>
              <a:ext cx="3325998" cy="914401"/>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48"/>
                  </a:lnTo>
                  <a:lnTo>
                    <a:pt x="7995" y="1848"/>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grpSp>
      <p:sp>
        <p:nvSpPr>
          <p:cNvPr id="28" name="Freeform 21">
            <a:extLst>
              <a:ext uri="{FF2B5EF4-FFF2-40B4-BE49-F238E27FC236}">
                <a16:creationId xmlns:a16="http://schemas.microsoft.com/office/drawing/2014/main" id="{B428CBED-6E86-8645-8F75-5D03C780FAE8}"/>
              </a:ext>
            </a:extLst>
          </p:cNvPr>
          <p:cNvSpPr>
            <a:spLocks noChangeAspect="1" noEditPoints="1"/>
          </p:cNvSpPr>
          <p:nvPr/>
        </p:nvSpPr>
        <p:spPr bwMode="auto">
          <a:xfrm>
            <a:off x="2772919" y="3426263"/>
            <a:ext cx="308460" cy="249980"/>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29" name="Rectangle 28">
            <a:extLst>
              <a:ext uri="{FF2B5EF4-FFF2-40B4-BE49-F238E27FC236}">
                <a16:creationId xmlns:a16="http://schemas.microsoft.com/office/drawing/2014/main" id="{4713B679-F1AC-344D-8FC3-6E490E57491E}"/>
              </a:ext>
            </a:extLst>
          </p:cNvPr>
          <p:cNvSpPr/>
          <p:nvPr/>
        </p:nvSpPr>
        <p:spPr>
          <a:xfrm>
            <a:off x="437699" y="1970965"/>
            <a:ext cx="2197911" cy="261610"/>
          </a:xfrm>
          <a:prstGeom prst="rect">
            <a:avLst/>
          </a:prstGeom>
        </p:spPr>
        <p:txBody>
          <a:bodyPr wrap="square">
            <a:spAutoFit/>
          </a:bodyPr>
          <a:lstStyle/>
          <a:p>
            <a:r>
              <a:rPr lang="en-US" sz="1100">
                <a:solidFill>
                  <a:schemeClr val="tx2"/>
                </a:solidFill>
              </a:rPr>
              <a:t>Physical Switches</a:t>
            </a:r>
          </a:p>
        </p:txBody>
      </p:sp>
      <p:sp>
        <p:nvSpPr>
          <p:cNvPr id="30" name="Rectangle 29">
            <a:extLst>
              <a:ext uri="{FF2B5EF4-FFF2-40B4-BE49-F238E27FC236}">
                <a16:creationId xmlns:a16="http://schemas.microsoft.com/office/drawing/2014/main" id="{E4CE913F-36B2-5D45-9888-B8503EE5FA61}"/>
              </a:ext>
            </a:extLst>
          </p:cNvPr>
          <p:cNvSpPr/>
          <p:nvPr/>
        </p:nvSpPr>
        <p:spPr bwMode="gray">
          <a:xfrm>
            <a:off x="1332158" y="4753658"/>
            <a:ext cx="2329263" cy="223160"/>
          </a:xfrm>
          <a:prstGeom prst="rect">
            <a:avLst/>
          </a:prstGeom>
          <a:solidFill>
            <a:schemeClr val="tx1"/>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Virtual Machine Port Group</a:t>
            </a:r>
          </a:p>
          <a:p>
            <a:pPr algn="ctr">
              <a:lnSpc>
                <a:spcPct val="90000"/>
              </a:lnSpc>
              <a:spcAft>
                <a:spcPts val="900"/>
              </a:spcAft>
            </a:pPr>
            <a:endParaRPr lang="en-US" sz="1100"/>
          </a:p>
        </p:txBody>
      </p:sp>
      <p:cxnSp>
        <p:nvCxnSpPr>
          <p:cNvPr id="31" name="Straight Arrow Connector 30">
            <a:extLst>
              <a:ext uri="{FF2B5EF4-FFF2-40B4-BE49-F238E27FC236}">
                <a16:creationId xmlns:a16="http://schemas.microsoft.com/office/drawing/2014/main" id="{0D57D14D-C422-D94A-B552-D4B59ED6808A}"/>
              </a:ext>
            </a:extLst>
          </p:cNvPr>
          <p:cNvCxnSpPr>
            <a:cxnSpLocks/>
          </p:cNvCxnSpPr>
          <p:nvPr/>
        </p:nvCxnSpPr>
        <p:spPr bwMode="gray">
          <a:xfrm flipH="1">
            <a:off x="1459021" y="5035757"/>
            <a:ext cx="298094" cy="165423"/>
          </a:xfrm>
          <a:prstGeom prst="straightConnector1">
            <a:avLst/>
          </a:prstGeom>
          <a:ln w="25400">
            <a:solidFill>
              <a:schemeClr val="tx1"/>
            </a:solidFill>
            <a:miter lim="800000"/>
            <a:tailEnd type="triangle"/>
          </a:ln>
        </p:spPr>
        <p:style>
          <a:lnRef idx="1">
            <a:schemeClr val="accent1"/>
          </a:lnRef>
          <a:fillRef idx="0">
            <a:schemeClr val="accent1"/>
          </a:fillRef>
          <a:effectRef idx="0">
            <a:schemeClr val="accent1"/>
          </a:effectRef>
          <a:fontRef idx="minor">
            <a:schemeClr val="tx1"/>
          </a:fontRef>
        </p:style>
      </p:cxnSp>
      <p:sp>
        <p:nvSpPr>
          <p:cNvPr id="32" name="Rectangle 31">
            <a:extLst>
              <a:ext uri="{FF2B5EF4-FFF2-40B4-BE49-F238E27FC236}">
                <a16:creationId xmlns:a16="http://schemas.microsoft.com/office/drawing/2014/main" id="{0960EF84-41AC-B049-9E30-773621EBC221}"/>
              </a:ext>
            </a:extLst>
          </p:cNvPr>
          <p:cNvSpPr/>
          <p:nvPr/>
        </p:nvSpPr>
        <p:spPr>
          <a:xfrm>
            <a:off x="490095" y="5082526"/>
            <a:ext cx="1575795" cy="276999"/>
          </a:xfrm>
          <a:prstGeom prst="rect">
            <a:avLst/>
          </a:prstGeom>
        </p:spPr>
        <p:txBody>
          <a:bodyPr wrap="square">
            <a:spAutoFit/>
          </a:bodyPr>
          <a:lstStyle/>
          <a:p>
            <a:r>
              <a:rPr lang="en-US" sz="1200" b="1" dirty="0"/>
              <a:t>Virtual Port</a:t>
            </a:r>
            <a:endParaRPr lang="en-GB" sz="1200" b="1" dirty="0"/>
          </a:p>
        </p:txBody>
      </p:sp>
      <p:cxnSp>
        <p:nvCxnSpPr>
          <p:cNvPr id="33" name="Straight Arrow Connector 32">
            <a:extLst>
              <a:ext uri="{FF2B5EF4-FFF2-40B4-BE49-F238E27FC236}">
                <a16:creationId xmlns:a16="http://schemas.microsoft.com/office/drawing/2014/main" id="{02386286-9EEB-3D48-8F77-654C8EA01B11}"/>
              </a:ext>
            </a:extLst>
          </p:cNvPr>
          <p:cNvCxnSpPr>
            <a:cxnSpLocks/>
          </p:cNvCxnSpPr>
          <p:nvPr/>
        </p:nvCxnSpPr>
        <p:spPr bwMode="gray">
          <a:xfrm flipH="1">
            <a:off x="1421182" y="5500996"/>
            <a:ext cx="246676" cy="163609"/>
          </a:xfrm>
          <a:prstGeom prst="straightConnector1">
            <a:avLst/>
          </a:prstGeom>
          <a:ln w="25400">
            <a:solidFill>
              <a:schemeClr val="tx1"/>
            </a:solidFill>
            <a:miter lim="800000"/>
            <a:tailEnd type="triangle"/>
          </a:ln>
        </p:spPr>
        <p:style>
          <a:lnRef idx="1">
            <a:schemeClr val="accent1"/>
          </a:lnRef>
          <a:fillRef idx="0">
            <a:schemeClr val="accent1"/>
          </a:fillRef>
          <a:effectRef idx="0">
            <a:schemeClr val="accent1"/>
          </a:effectRef>
          <a:fontRef idx="minor">
            <a:schemeClr val="tx1"/>
          </a:fontRef>
        </p:style>
      </p:cxnSp>
      <p:sp>
        <p:nvSpPr>
          <p:cNvPr id="34" name="Rectangle 33">
            <a:extLst>
              <a:ext uri="{FF2B5EF4-FFF2-40B4-BE49-F238E27FC236}">
                <a16:creationId xmlns:a16="http://schemas.microsoft.com/office/drawing/2014/main" id="{3D59F2AC-E037-4A49-9AB4-5411339FE9A5}"/>
              </a:ext>
            </a:extLst>
          </p:cNvPr>
          <p:cNvSpPr/>
          <p:nvPr/>
        </p:nvSpPr>
        <p:spPr>
          <a:xfrm>
            <a:off x="230205" y="5583997"/>
            <a:ext cx="1575795" cy="461665"/>
          </a:xfrm>
          <a:prstGeom prst="rect">
            <a:avLst/>
          </a:prstGeom>
        </p:spPr>
        <p:txBody>
          <a:bodyPr wrap="square">
            <a:spAutoFit/>
          </a:bodyPr>
          <a:lstStyle/>
          <a:p>
            <a:pPr algn="ctr"/>
            <a:r>
              <a:rPr lang="en-US" sz="1200" b="1" dirty="0"/>
              <a:t>Virtual NIC </a:t>
            </a:r>
          </a:p>
          <a:p>
            <a:pPr algn="ctr"/>
            <a:r>
              <a:rPr lang="en-US" sz="1200" b="1" dirty="0"/>
              <a:t>(</a:t>
            </a:r>
            <a:r>
              <a:rPr lang="en-US" sz="1200" b="1" dirty="0" err="1"/>
              <a:t>vNIC</a:t>
            </a:r>
            <a:r>
              <a:rPr lang="en-US" sz="1200" b="1" dirty="0"/>
              <a:t>)</a:t>
            </a:r>
            <a:endParaRPr lang="en-GB" sz="1200" b="1" dirty="0"/>
          </a:p>
        </p:txBody>
      </p:sp>
      <p:cxnSp>
        <p:nvCxnSpPr>
          <p:cNvPr id="35" name="Straight Connector 34">
            <a:extLst>
              <a:ext uri="{FF2B5EF4-FFF2-40B4-BE49-F238E27FC236}">
                <a16:creationId xmlns:a16="http://schemas.microsoft.com/office/drawing/2014/main" id="{4EEBC53E-CE0A-864E-928F-C57B01FDCC4F}"/>
              </a:ext>
            </a:extLst>
          </p:cNvPr>
          <p:cNvCxnSpPr>
            <a:cxnSpLocks/>
          </p:cNvCxnSpPr>
          <p:nvPr/>
        </p:nvCxnSpPr>
        <p:spPr bwMode="gray">
          <a:xfrm>
            <a:off x="1801495" y="5027617"/>
            <a:ext cx="0" cy="392005"/>
          </a:xfrm>
          <a:prstGeom prst="line">
            <a:avLst/>
          </a:prstGeom>
          <a:ln w="25400">
            <a:solidFill>
              <a:schemeClr val="tx1"/>
            </a:solidFill>
            <a:miter lim="800000"/>
            <a:headEnd type="diamond" w="lg" len="lg"/>
          </a:ln>
        </p:spPr>
        <p:style>
          <a:lnRef idx="1">
            <a:schemeClr val="accent1"/>
          </a:lnRef>
          <a:fillRef idx="0">
            <a:schemeClr val="accent1"/>
          </a:fillRef>
          <a:effectRef idx="0">
            <a:schemeClr val="accent1"/>
          </a:effectRef>
          <a:fontRef idx="minor">
            <a:schemeClr val="tx1"/>
          </a:fontRef>
        </p:style>
      </p:cxnSp>
      <p:sp>
        <p:nvSpPr>
          <p:cNvPr id="36" name="Freeform 21">
            <a:extLst>
              <a:ext uri="{FF2B5EF4-FFF2-40B4-BE49-F238E27FC236}">
                <a16:creationId xmlns:a16="http://schemas.microsoft.com/office/drawing/2014/main" id="{D833CA16-0E86-1C4B-83FA-48F7FA0CBC9C}"/>
              </a:ext>
            </a:extLst>
          </p:cNvPr>
          <p:cNvSpPr>
            <a:spLocks noChangeAspect="1" noEditPoints="1"/>
          </p:cNvSpPr>
          <p:nvPr/>
        </p:nvSpPr>
        <p:spPr bwMode="auto">
          <a:xfrm>
            <a:off x="1668045" y="5408663"/>
            <a:ext cx="264963" cy="199731"/>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grpSp>
        <p:nvGrpSpPr>
          <p:cNvPr id="37" name="Group 36">
            <a:extLst>
              <a:ext uri="{FF2B5EF4-FFF2-40B4-BE49-F238E27FC236}">
                <a16:creationId xmlns:a16="http://schemas.microsoft.com/office/drawing/2014/main" id="{E963D127-288E-C642-B615-FCB23595B3A3}"/>
              </a:ext>
            </a:extLst>
          </p:cNvPr>
          <p:cNvGrpSpPr/>
          <p:nvPr/>
        </p:nvGrpSpPr>
        <p:grpSpPr>
          <a:xfrm>
            <a:off x="1749560" y="4006432"/>
            <a:ext cx="740706" cy="261610"/>
            <a:chOff x="4413870" y="2846572"/>
            <a:chExt cx="793226" cy="261610"/>
          </a:xfrm>
        </p:grpSpPr>
        <p:sp>
          <p:nvSpPr>
            <p:cNvPr id="38" name="Rectangle 37">
              <a:extLst>
                <a:ext uri="{FF2B5EF4-FFF2-40B4-BE49-F238E27FC236}">
                  <a16:creationId xmlns:a16="http://schemas.microsoft.com/office/drawing/2014/main" id="{F865CBB1-804F-A74C-8F65-BDB22624B750}"/>
                </a:ext>
              </a:extLst>
            </p:cNvPr>
            <p:cNvSpPr/>
            <p:nvPr/>
          </p:nvSpPr>
          <p:spPr>
            <a:xfrm>
              <a:off x="4430423" y="2861861"/>
              <a:ext cx="739091" cy="234510"/>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600">
                <a:solidFill>
                  <a:schemeClr val="bg1"/>
                </a:solidFill>
              </a:endParaRPr>
            </a:p>
          </p:txBody>
        </p:sp>
        <p:sp>
          <p:nvSpPr>
            <p:cNvPr id="39" name="Rectangle 38">
              <a:extLst>
                <a:ext uri="{FF2B5EF4-FFF2-40B4-BE49-F238E27FC236}">
                  <a16:creationId xmlns:a16="http://schemas.microsoft.com/office/drawing/2014/main" id="{CE310CBD-1F80-0148-B929-7A764C81540D}"/>
                </a:ext>
              </a:extLst>
            </p:cNvPr>
            <p:cNvSpPr/>
            <p:nvPr/>
          </p:nvSpPr>
          <p:spPr>
            <a:xfrm>
              <a:off x="4413870" y="2846572"/>
              <a:ext cx="793226" cy="261610"/>
            </a:xfrm>
            <a:prstGeom prst="rect">
              <a:avLst/>
            </a:prstGeom>
          </p:spPr>
          <p:txBody>
            <a:bodyPr wrap="square">
              <a:spAutoFit/>
            </a:bodyPr>
            <a:lstStyle/>
            <a:p>
              <a:pPr algn="ctr"/>
              <a:r>
                <a:rPr lang="en-US" sz="1100" b="1">
                  <a:solidFill>
                    <a:schemeClr val="bg1"/>
                  </a:solidFill>
                  <a:latin typeface="Metropolis" pitchFamily="2" charset="77"/>
                </a:rPr>
                <a:t>Uplink 1</a:t>
              </a:r>
              <a:endParaRPr lang="en-GB" sz="1100" b="1">
                <a:solidFill>
                  <a:schemeClr val="bg1"/>
                </a:solidFill>
                <a:latin typeface="Metropolis" pitchFamily="2" charset="77"/>
              </a:endParaRPr>
            </a:p>
          </p:txBody>
        </p:sp>
      </p:grpSp>
      <p:grpSp>
        <p:nvGrpSpPr>
          <p:cNvPr id="40" name="Group 39">
            <a:extLst>
              <a:ext uri="{FF2B5EF4-FFF2-40B4-BE49-F238E27FC236}">
                <a16:creationId xmlns:a16="http://schemas.microsoft.com/office/drawing/2014/main" id="{0D4A66B8-EB73-014E-B021-57A00F113F04}"/>
              </a:ext>
            </a:extLst>
          </p:cNvPr>
          <p:cNvGrpSpPr/>
          <p:nvPr/>
        </p:nvGrpSpPr>
        <p:grpSpPr>
          <a:xfrm>
            <a:off x="2455620" y="4005795"/>
            <a:ext cx="799464" cy="261610"/>
            <a:chOff x="4380110" y="2846572"/>
            <a:chExt cx="856150" cy="261610"/>
          </a:xfrm>
        </p:grpSpPr>
        <p:sp>
          <p:nvSpPr>
            <p:cNvPr id="41" name="Rectangle 40">
              <a:extLst>
                <a:ext uri="{FF2B5EF4-FFF2-40B4-BE49-F238E27FC236}">
                  <a16:creationId xmlns:a16="http://schemas.microsoft.com/office/drawing/2014/main" id="{A15D8305-622B-A54A-BABA-188C5197BFCE}"/>
                </a:ext>
              </a:extLst>
            </p:cNvPr>
            <p:cNvSpPr/>
            <p:nvPr/>
          </p:nvSpPr>
          <p:spPr>
            <a:xfrm>
              <a:off x="4430423" y="2861861"/>
              <a:ext cx="739091" cy="234510"/>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600">
                <a:solidFill>
                  <a:schemeClr val="bg1"/>
                </a:solidFill>
              </a:endParaRPr>
            </a:p>
          </p:txBody>
        </p:sp>
        <p:sp>
          <p:nvSpPr>
            <p:cNvPr id="42" name="Rectangle 41">
              <a:extLst>
                <a:ext uri="{FF2B5EF4-FFF2-40B4-BE49-F238E27FC236}">
                  <a16:creationId xmlns:a16="http://schemas.microsoft.com/office/drawing/2014/main" id="{C714F794-A850-3946-981B-5F44EF45B7D6}"/>
                </a:ext>
              </a:extLst>
            </p:cNvPr>
            <p:cNvSpPr/>
            <p:nvPr/>
          </p:nvSpPr>
          <p:spPr>
            <a:xfrm>
              <a:off x="4380110" y="2846572"/>
              <a:ext cx="856150" cy="261610"/>
            </a:xfrm>
            <a:prstGeom prst="rect">
              <a:avLst/>
            </a:prstGeom>
          </p:spPr>
          <p:txBody>
            <a:bodyPr wrap="square">
              <a:spAutoFit/>
            </a:bodyPr>
            <a:lstStyle/>
            <a:p>
              <a:pPr algn="ctr"/>
              <a:r>
                <a:rPr lang="en-US" sz="1100" b="1">
                  <a:solidFill>
                    <a:schemeClr val="bg1"/>
                  </a:solidFill>
                  <a:latin typeface="Metropolis" pitchFamily="2" charset="77"/>
                </a:rPr>
                <a:t>Uplink 2</a:t>
              </a:r>
              <a:endParaRPr lang="en-GB" sz="1100" b="1">
                <a:solidFill>
                  <a:schemeClr val="bg1"/>
                </a:solidFill>
                <a:latin typeface="Metropolis" pitchFamily="2" charset="77"/>
              </a:endParaRPr>
            </a:p>
          </p:txBody>
        </p:sp>
      </p:grpSp>
      <p:sp>
        <p:nvSpPr>
          <p:cNvPr id="43" name="Right Arrow 42">
            <a:extLst>
              <a:ext uri="{FF2B5EF4-FFF2-40B4-BE49-F238E27FC236}">
                <a16:creationId xmlns:a16="http://schemas.microsoft.com/office/drawing/2014/main" id="{19BABF54-1CEF-E34C-B2E5-D57ECEBF6F13}"/>
              </a:ext>
            </a:extLst>
          </p:cNvPr>
          <p:cNvSpPr/>
          <p:nvPr/>
        </p:nvSpPr>
        <p:spPr>
          <a:xfrm>
            <a:off x="4230885" y="4227856"/>
            <a:ext cx="681136" cy="735457"/>
          </a:xfrm>
          <a:prstGeom prst="rightArrow">
            <a:avLst/>
          </a:prstGeom>
          <a:solidFill>
            <a:schemeClr val="accent1">
              <a:lumMod val="50000"/>
            </a:schemeClr>
          </a:solidFill>
          <a:ln>
            <a:noFill/>
            <a:miter lim="800000"/>
            <a:headEnd/>
            <a:tailEnd/>
          </a:ln>
        </p:spPr>
        <p:style>
          <a:lnRef idx="2">
            <a:schemeClr val="dk1"/>
          </a:lnRef>
          <a:fillRef idx="1">
            <a:schemeClr val="lt1"/>
          </a:fillRef>
          <a:effectRef idx="0">
            <a:schemeClr val="dk1"/>
          </a:effectRef>
          <a:fontRef idx="minor">
            <a:schemeClr val="dk1"/>
          </a:fontRef>
        </p:style>
        <p:txBody>
          <a:bodyPr wrap="none" lIns="0" tIns="0" rIns="0" bIns="0" rtlCol="0" anchor="ctr"/>
          <a:lstStyle/>
          <a:p>
            <a:pPr algn="ctr"/>
            <a:endParaRPr lang="en-GB" sz="1100">
              <a:solidFill>
                <a:prstClr val="white"/>
              </a:solidFill>
              <a:latin typeface="Metropolis"/>
            </a:endParaRPr>
          </a:p>
        </p:txBody>
      </p:sp>
      <p:sp>
        <p:nvSpPr>
          <p:cNvPr id="44" name="Rectangle 43">
            <a:extLst>
              <a:ext uri="{FF2B5EF4-FFF2-40B4-BE49-F238E27FC236}">
                <a16:creationId xmlns:a16="http://schemas.microsoft.com/office/drawing/2014/main" id="{04F998FB-9140-5348-9F60-C0701B737994}"/>
              </a:ext>
            </a:extLst>
          </p:cNvPr>
          <p:cNvSpPr/>
          <p:nvPr/>
        </p:nvSpPr>
        <p:spPr>
          <a:xfrm>
            <a:off x="3234773" y="5691824"/>
            <a:ext cx="1301958" cy="369332"/>
          </a:xfrm>
          <a:prstGeom prst="rect">
            <a:avLst/>
          </a:prstGeom>
        </p:spPr>
        <p:txBody>
          <a:bodyPr wrap="none">
            <a:spAutoFit/>
          </a:bodyPr>
          <a:lstStyle/>
          <a:p>
            <a:pPr algn="ctr"/>
            <a:r>
              <a:rPr lang="en-US" b="1" dirty="0" err="1">
                <a:solidFill>
                  <a:srgbClr val="717074"/>
                </a:solidFill>
                <a:ea typeface="Gotham Rounded Book" charset="0"/>
                <a:cs typeface="Gotham Rounded Book" charset="0"/>
              </a:rPr>
              <a:t>ESXi</a:t>
            </a:r>
            <a:r>
              <a:rPr lang="en-US" b="1" dirty="0">
                <a:solidFill>
                  <a:srgbClr val="717074"/>
                </a:solidFill>
                <a:ea typeface="Gotham Rounded Book" charset="0"/>
                <a:cs typeface="Gotham Rounded Book" charset="0"/>
              </a:rPr>
              <a:t> Host</a:t>
            </a:r>
          </a:p>
        </p:txBody>
      </p:sp>
      <p:cxnSp>
        <p:nvCxnSpPr>
          <p:cNvPr id="45" name="Straight Connector 44">
            <a:extLst>
              <a:ext uri="{FF2B5EF4-FFF2-40B4-BE49-F238E27FC236}">
                <a16:creationId xmlns:a16="http://schemas.microsoft.com/office/drawing/2014/main" id="{5D73FE7E-1531-E249-9DA8-4DE658446D21}"/>
              </a:ext>
            </a:extLst>
          </p:cNvPr>
          <p:cNvCxnSpPr>
            <a:cxnSpLocks/>
          </p:cNvCxnSpPr>
          <p:nvPr/>
        </p:nvCxnSpPr>
        <p:spPr bwMode="gray">
          <a:xfrm>
            <a:off x="2336913" y="5027617"/>
            <a:ext cx="0" cy="392005"/>
          </a:xfrm>
          <a:prstGeom prst="line">
            <a:avLst/>
          </a:prstGeom>
          <a:ln w="25400">
            <a:solidFill>
              <a:schemeClr val="tx1"/>
            </a:solidFill>
            <a:miter lim="800000"/>
            <a:headEnd type="diamond" w="lg" len="lg"/>
          </a:ln>
        </p:spPr>
        <p:style>
          <a:lnRef idx="1">
            <a:schemeClr val="accent1"/>
          </a:lnRef>
          <a:fillRef idx="0">
            <a:schemeClr val="accent1"/>
          </a:fillRef>
          <a:effectRef idx="0">
            <a:schemeClr val="accent1"/>
          </a:effectRef>
          <a:fontRef idx="minor">
            <a:schemeClr val="tx1"/>
          </a:fontRef>
        </p:style>
      </p:cxnSp>
      <p:sp>
        <p:nvSpPr>
          <p:cNvPr id="46" name="Freeform 21">
            <a:extLst>
              <a:ext uri="{FF2B5EF4-FFF2-40B4-BE49-F238E27FC236}">
                <a16:creationId xmlns:a16="http://schemas.microsoft.com/office/drawing/2014/main" id="{89910C39-B047-BD4E-A8FE-A6BCC9B8CA74}"/>
              </a:ext>
            </a:extLst>
          </p:cNvPr>
          <p:cNvSpPr>
            <a:spLocks noChangeAspect="1" noEditPoints="1"/>
          </p:cNvSpPr>
          <p:nvPr/>
        </p:nvSpPr>
        <p:spPr bwMode="auto">
          <a:xfrm>
            <a:off x="2203463" y="5408663"/>
            <a:ext cx="264963" cy="199731"/>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cxnSp>
        <p:nvCxnSpPr>
          <p:cNvPr id="47" name="Straight Connector 46">
            <a:extLst>
              <a:ext uri="{FF2B5EF4-FFF2-40B4-BE49-F238E27FC236}">
                <a16:creationId xmlns:a16="http://schemas.microsoft.com/office/drawing/2014/main" id="{6E1ADEC7-BEF8-3649-AA93-C46D811938D6}"/>
              </a:ext>
            </a:extLst>
          </p:cNvPr>
          <p:cNvCxnSpPr>
            <a:cxnSpLocks/>
            <a:stCxn id="23" idx="1"/>
            <a:endCxn id="9" idx="3"/>
          </p:cNvCxnSpPr>
          <p:nvPr/>
        </p:nvCxnSpPr>
        <p:spPr bwMode="gray">
          <a:xfrm flipH="1">
            <a:off x="1964021" y="2744804"/>
            <a:ext cx="1065823" cy="178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A499B80D-C9B8-424A-9B9E-FBD2E3098C7C}"/>
              </a:ext>
            </a:extLst>
          </p:cNvPr>
          <p:cNvCxnSpPr>
            <a:cxnSpLocks/>
            <a:stCxn id="51" idx="1"/>
            <a:endCxn id="9" idx="0"/>
          </p:cNvCxnSpPr>
          <p:nvPr/>
        </p:nvCxnSpPr>
        <p:spPr bwMode="gray">
          <a:xfrm flipH="1">
            <a:off x="1648090" y="1819828"/>
            <a:ext cx="532355" cy="610698"/>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46835494-5F94-9C4A-A2E7-AED2AC617ADD}"/>
              </a:ext>
            </a:extLst>
          </p:cNvPr>
          <p:cNvCxnSpPr>
            <a:cxnSpLocks/>
            <a:stCxn id="51" idx="3"/>
            <a:endCxn id="23" idx="0"/>
          </p:cNvCxnSpPr>
          <p:nvPr/>
        </p:nvCxnSpPr>
        <p:spPr bwMode="gray">
          <a:xfrm>
            <a:off x="2812308" y="1819828"/>
            <a:ext cx="533468" cy="608918"/>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grpSp>
        <p:nvGrpSpPr>
          <p:cNvPr id="50" name="Group 49">
            <a:extLst>
              <a:ext uri="{FF2B5EF4-FFF2-40B4-BE49-F238E27FC236}">
                <a16:creationId xmlns:a16="http://schemas.microsoft.com/office/drawing/2014/main" id="{255B033D-5151-1C4C-8C14-50618A96210F}"/>
              </a:ext>
            </a:extLst>
          </p:cNvPr>
          <p:cNvGrpSpPr/>
          <p:nvPr/>
        </p:nvGrpSpPr>
        <p:grpSpPr>
          <a:xfrm>
            <a:off x="2180445" y="1503770"/>
            <a:ext cx="631863" cy="632115"/>
            <a:chOff x="2159140" y="7009631"/>
            <a:chExt cx="4501800" cy="4503600"/>
          </a:xfrm>
          <a:solidFill>
            <a:schemeClr val="tx1"/>
          </a:solidFill>
        </p:grpSpPr>
        <p:sp>
          <p:nvSpPr>
            <p:cNvPr id="51" name="Freeform: Shape 6">
              <a:extLst>
                <a:ext uri="{FF2B5EF4-FFF2-40B4-BE49-F238E27FC236}">
                  <a16:creationId xmlns:a16="http://schemas.microsoft.com/office/drawing/2014/main" id="{4BC42922-5DF4-F445-8446-1011ADCFBD06}"/>
                </a:ext>
              </a:extLst>
            </p:cNvPr>
            <p:cNvSpPr/>
            <p:nvPr/>
          </p:nvSpPr>
          <p:spPr>
            <a:xfrm>
              <a:off x="2159140" y="7009631"/>
              <a:ext cx="4501800" cy="4503600"/>
            </a:xfrm>
            <a:custGeom>
              <a:avLst/>
              <a:gdLst/>
              <a:ahLst/>
              <a:cxnLst>
                <a:cxn ang="3cd4">
                  <a:pos x="hc" y="t"/>
                </a:cxn>
                <a:cxn ang="cd2">
                  <a:pos x="l" y="vc"/>
                </a:cxn>
                <a:cxn ang="cd4">
                  <a:pos x="hc" y="b"/>
                </a:cxn>
                <a:cxn ang="0">
                  <a:pos x="r" y="vc"/>
                </a:cxn>
              </a:cxnLst>
              <a:rect l="l" t="t" r="r" b="b"/>
              <a:pathLst>
                <a:path w="12506" h="12511">
                  <a:moveTo>
                    <a:pt x="11985" y="521"/>
                  </a:moveTo>
                  <a:lnTo>
                    <a:pt x="11985" y="11990"/>
                  </a:lnTo>
                  <a:lnTo>
                    <a:pt x="517" y="11990"/>
                  </a:lnTo>
                  <a:lnTo>
                    <a:pt x="517" y="521"/>
                  </a:lnTo>
                  <a:close/>
                  <a:moveTo>
                    <a:pt x="12506" y="0"/>
                  </a:moveTo>
                  <a:lnTo>
                    <a:pt x="0" y="0"/>
                  </a:lnTo>
                  <a:lnTo>
                    <a:pt x="0" y="12511"/>
                  </a:lnTo>
                  <a:lnTo>
                    <a:pt x="12506" y="1251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52" name="Freeform: Shape 7">
              <a:extLst>
                <a:ext uri="{FF2B5EF4-FFF2-40B4-BE49-F238E27FC236}">
                  <a16:creationId xmlns:a16="http://schemas.microsoft.com/office/drawing/2014/main" id="{8374F474-B885-8E4D-A31B-4F2A21FA16A5}"/>
                </a:ext>
              </a:extLst>
            </p:cNvPr>
            <p:cNvSpPr/>
            <p:nvPr/>
          </p:nvSpPr>
          <p:spPr>
            <a:xfrm>
              <a:off x="2739820" y="8364671"/>
              <a:ext cx="3336120" cy="914400"/>
            </a:xfrm>
            <a:custGeom>
              <a:avLst/>
              <a:gdLst/>
              <a:ahLst/>
              <a:cxnLst>
                <a:cxn ang="3cd4">
                  <a:pos x="hc" y="t"/>
                </a:cxn>
                <a:cxn ang="cd2">
                  <a:pos x="l" y="vc"/>
                </a:cxn>
                <a:cxn ang="cd4">
                  <a:pos x="hc" y="b"/>
                </a:cxn>
                <a:cxn ang="0">
                  <a:pos x="r" y="vc"/>
                </a:cxn>
              </a:cxnLst>
              <a:rect l="l" t="t" r="r" b="b"/>
              <a:pathLst>
                <a:path w="9268" h="2541">
                  <a:moveTo>
                    <a:pt x="0" y="1269"/>
                  </a:moveTo>
                  <a:lnTo>
                    <a:pt x="1272" y="2541"/>
                  </a:lnTo>
                  <a:lnTo>
                    <a:pt x="1272" y="1848"/>
                  </a:lnTo>
                  <a:lnTo>
                    <a:pt x="9268" y="1848"/>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53" name="Freeform: Shape 8">
              <a:extLst>
                <a:ext uri="{FF2B5EF4-FFF2-40B4-BE49-F238E27FC236}">
                  <a16:creationId xmlns:a16="http://schemas.microsoft.com/office/drawing/2014/main" id="{93BB7B08-4DF2-0B42-BF19-9389E6ED3C8A}"/>
                </a:ext>
              </a:extLst>
            </p:cNvPr>
            <p:cNvSpPr/>
            <p:nvPr/>
          </p:nvSpPr>
          <p:spPr>
            <a:xfrm>
              <a:off x="2739820" y="10077192"/>
              <a:ext cx="3336120" cy="914400"/>
            </a:xfrm>
            <a:custGeom>
              <a:avLst/>
              <a:gdLst/>
              <a:ahLst/>
              <a:cxnLst>
                <a:cxn ang="3cd4">
                  <a:pos x="hc" y="t"/>
                </a:cxn>
                <a:cxn ang="cd2">
                  <a:pos x="l" y="vc"/>
                </a:cxn>
                <a:cxn ang="cd4">
                  <a:pos x="hc" y="b"/>
                </a:cxn>
                <a:cxn ang="0">
                  <a:pos x="r" y="vc"/>
                </a:cxn>
              </a:cxnLst>
              <a:rect l="l" t="t" r="r" b="b"/>
              <a:pathLst>
                <a:path w="9268" h="2541">
                  <a:moveTo>
                    <a:pt x="0" y="1273"/>
                  </a:moveTo>
                  <a:lnTo>
                    <a:pt x="1272" y="2541"/>
                  </a:lnTo>
                  <a:lnTo>
                    <a:pt x="1272" y="1847"/>
                  </a:lnTo>
                  <a:lnTo>
                    <a:pt x="9268" y="1847"/>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54" name="Freeform: Shape 9">
              <a:extLst>
                <a:ext uri="{FF2B5EF4-FFF2-40B4-BE49-F238E27FC236}">
                  <a16:creationId xmlns:a16="http://schemas.microsoft.com/office/drawing/2014/main" id="{1E87536D-0DD9-814C-B1B6-FA0D65A33284}"/>
                </a:ext>
              </a:extLst>
            </p:cNvPr>
            <p:cNvSpPr/>
            <p:nvPr/>
          </p:nvSpPr>
          <p:spPr>
            <a:xfrm>
              <a:off x="2739820" y="9220392"/>
              <a:ext cx="3336120" cy="914400"/>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52"/>
                  </a:lnTo>
                  <a:lnTo>
                    <a:pt x="7995" y="1852"/>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55" name="Freeform: Shape 10">
              <a:extLst>
                <a:ext uri="{FF2B5EF4-FFF2-40B4-BE49-F238E27FC236}">
                  <a16:creationId xmlns:a16="http://schemas.microsoft.com/office/drawing/2014/main" id="{4B42D70E-CF0F-5141-B0D6-83EDA56CEA99}"/>
                </a:ext>
              </a:extLst>
            </p:cNvPr>
            <p:cNvSpPr/>
            <p:nvPr/>
          </p:nvSpPr>
          <p:spPr>
            <a:xfrm>
              <a:off x="2739823" y="7507512"/>
              <a:ext cx="3325998" cy="914401"/>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48"/>
                  </a:lnTo>
                  <a:lnTo>
                    <a:pt x="7995" y="1848"/>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grpSp>
      <p:grpSp>
        <p:nvGrpSpPr>
          <p:cNvPr id="56" name="Group 55">
            <a:extLst>
              <a:ext uri="{FF2B5EF4-FFF2-40B4-BE49-F238E27FC236}">
                <a16:creationId xmlns:a16="http://schemas.microsoft.com/office/drawing/2014/main" id="{806408CD-D52A-1742-904B-0E474104F18D}"/>
              </a:ext>
            </a:extLst>
          </p:cNvPr>
          <p:cNvGrpSpPr/>
          <p:nvPr/>
        </p:nvGrpSpPr>
        <p:grpSpPr>
          <a:xfrm>
            <a:off x="1557214" y="5615102"/>
            <a:ext cx="475288" cy="475288"/>
            <a:chOff x="8681182" y="786309"/>
            <a:chExt cx="475288" cy="475288"/>
          </a:xfrm>
        </p:grpSpPr>
        <p:sp>
          <p:nvSpPr>
            <p:cNvPr id="57" name="Oval 56">
              <a:extLst>
                <a:ext uri="{FF2B5EF4-FFF2-40B4-BE49-F238E27FC236}">
                  <a16:creationId xmlns:a16="http://schemas.microsoft.com/office/drawing/2014/main" id="{D2EDA009-D079-7645-A38E-216C64FF5A8B}"/>
                </a:ext>
              </a:extLst>
            </p:cNvPr>
            <p:cNvSpPr/>
            <p:nvPr/>
          </p:nvSpPr>
          <p:spPr>
            <a:xfrm>
              <a:off x="8681182" y="786309"/>
              <a:ext cx="475288" cy="475288"/>
            </a:xfrm>
            <a:prstGeom prst="ellipse">
              <a:avLst/>
            </a:prstGeom>
            <a:solidFill>
              <a:schemeClr val="tx1"/>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58" name="Freeform 5">
              <a:extLst>
                <a:ext uri="{FF2B5EF4-FFF2-40B4-BE49-F238E27FC236}">
                  <a16:creationId xmlns:a16="http://schemas.microsoft.com/office/drawing/2014/main" id="{A15F5A5B-D476-5343-9775-6AE9DC884B16}"/>
                </a:ext>
              </a:extLst>
            </p:cNvPr>
            <p:cNvSpPr>
              <a:spLocks noChangeAspect="1" noEditPoints="1"/>
            </p:cNvSpPr>
            <p:nvPr/>
          </p:nvSpPr>
          <p:spPr bwMode="auto">
            <a:xfrm>
              <a:off x="8776577" y="881523"/>
              <a:ext cx="284859" cy="284859"/>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59" name="Group 58">
            <a:extLst>
              <a:ext uri="{FF2B5EF4-FFF2-40B4-BE49-F238E27FC236}">
                <a16:creationId xmlns:a16="http://schemas.microsoft.com/office/drawing/2014/main" id="{A9EAFC91-A2A0-3243-9D70-D04C8A089143}"/>
              </a:ext>
            </a:extLst>
          </p:cNvPr>
          <p:cNvGrpSpPr/>
          <p:nvPr/>
        </p:nvGrpSpPr>
        <p:grpSpPr>
          <a:xfrm>
            <a:off x="2118956" y="5616536"/>
            <a:ext cx="475288" cy="475288"/>
            <a:chOff x="8681182" y="786309"/>
            <a:chExt cx="475288" cy="475288"/>
          </a:xfrm>
        </p:grpSpPr>
        <p:sp>
          <p:nvSpPr>
            <p:cNvPr id="60" name="Oval 59">
              <a:extLst>
                <a:ext uri="{FF2B5EF4-FFF2-40B4-BE49-F238E27FC236}">
                  <a16:creationId xmlns:a16="http://schemas.microsoft.com/office/drawing/2014/main" id="{A5BBA3DE-C238-8641-86ED-3D7877D9AF09}"/>
                </a:ext>
              </a:extLst>
            </p:cNvPr>
            <p:cNvSpPr/>
            <p:nvPr/>
          </p:nvSpPr>
          <p:spPr>
            <a:xfrm>
              <a:off x="8681182" y="786309"/>
              <a:ext cx="475288" cy="475288"/>
            </a:xfrm>
            <a:prstGeom prst="ellipse">
              <a:avLst/>
            </a:prstGeom>
            <a:solidFill>
              <a:schemeClr val="tx1"/>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61" name="Freeform 5">
              <a:extLst>
                <a:ext uri="{FF2B5EF4-FFF2-40B4-BE49-F238E27FC236}">
                  <a16:creationId xmlns:a16="http://schemas.microsoft.com/office/drawing/2014/main" id="{F6C7FEC7-9216-C94D-82F6-B785C8599A2D}"/>
                </a:ext>
              </a:extLst>
            </p:cNvPr>
            <p:cNvSpPr>
              <a:spLocks noChangeAspect="1" noEditPoints="1"/>
            </p:cNvSpPr>
            <p:nvPr/>
          </p:nvSpPr>
          <p:spPr bwMode="auto">
            <a:xfrm>
              <a:off x="8776577" y="881523"/>
              <a:ext cx="284859" cy="284859"/>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62" name="Right Arrow 61">
            <a:extLst>
              <a:ext uri="{FF2B5EF4-FFF2-40B4-BE49-F238E27FC236}">
                <a16:creationId xmlns:a16="http://schemas.microsoft.com/office/drawing/2014/main" id="{AF20F348-C9B1-E048-899C-A4BC486CEBE2}"/>
              </a:ext>
            </a:extLst>
          </p:cNvPr>
          <p:cNvSpPr/>
          <p:nvPr/>
        </p:nvSpPr>
        <p:spPr>
          <a:xfrm rot="10800000">
            <a:off x="149527" y="4227856"/>
            <a:ext cx="681136" cy="735457"/>
          </a:xfrm>
          <a:prstGeom prst="rightArrow">
            <a:avLst/>
          </a:prstGeom>
          <a:solidFill>
            <a:schemeClr val="accent1">
              <a:lumMod val="50000"/>
            </a:schemeClr>
          </a:solidFill>
          <a:ln>
            <a:noFill/>
            <a:miter lim="800000"/>
            <a:headEnd/>
            <a:tailEnd/>
          </a:ln>
        </p:spPr>
        <p:style>
          <a:lnRef idx="2">
            <a:schemeClr val="dk1"/>
          </a:lnRef>
          <a:fillRef idx="1">
            <a:schemeClr val="lt1"/>
          </a:fillRef>
          <a:effectRef idx="0">
            <a:schemeClr val="dk1"/>
          </a:effectRef>
          <a:fontRef idx="minor">
            <a:schemeClr val="dk1"/>
          </a:fontRef>
        </p:style>
        <p:txBody>
          <a:bodyPr wrap="none" lIns="0" tIns="0" rIns="0" bIns="0" rtlCol="0" anchor="ctr"/>
          <a:lstStyle/>
          <a:p>
            <a:pPr algn="ctr"/>
            <a:endParaRPr lang="en-GB" sz="1100">
              <a:solidFill>
                <a:prstClr val="white"/>
              </a:solidFill>
              <a:latin typeface="Metropolis"/>
            </a:endParaRPr>
          </a:p>
        </p:txBody>
      </p:sp>
      <p:sp>
        <p:nvSpPr>
          <p:cNvPr id="63" name="Rectangle 62">
            <a:extLst>
              <a:ext uri="{FF2B5EF4-FFF2-40B4-BE49-F238E27FC236}">
                <a16:creationId xmlns:a16="http://schemas.microsoft.com/office/drawing/2014/main" id="{48579568-9D2E-9A4D-8BB6-7F1BE4E8A9EF}"/>
              </a:ext>
            </a:extLst>
          </p:cNvPr>
          <p:cNvSpPr/>
          <p:nvPr/>
        </p:nvSpPr>
        <p:spPr>
          <a:xfrm>
            <a:off x="560558" y="3793377"/>
            <a:ext cx="1058656" cy="276999"/>
          </a:xfrm>
          <a:prstGeom prst="rect">
            <a:avLst/>
          </a:prstGeom>
        </p:spPr>
        <p:txBody>
          <a:bodyPr wrap="square">
            <a:spAutoFit/>
          </a:bodyPr>
          <a:lstStyle/>
          <a:p>
            <a:r>
              <a:rPr lang="en-US" sz="1200" b="1" dirty="0"/>
              <a:t>Uplink Port</a:t>
            </a:r>
            <a:endParaRPr lang="en-GB" sz="1200" b="1" dirty="0"/>
          </a:p>
        </p:txBody>
      </p:sp>
      <p:cxnSp>
        <p:nvCxnSpPr>
          <p:cNvPr id="64" name="Straight Arrow Connector 63">
            <a:extLst>
              <a:ext uri="{FF2B5EF4-FFF2-40B4-BE49-F238E27FC236}">
                <a16:creationId xmlns:a16="http://schemas.microsoft.com/office/drawing/2014/main" id="{D758E034-7DB4-5643-BAB3-9955E31EA492}"/>
              </a:ext>
            </a:extLst>
          </p:cNvPr>
          <p:cNvCxnSpPr>
            <a:cxnSpLocks/>
          </p:cNvCxnSpPr>
          <p:nvPr/>
        </p:nvCxnSpPr>
        <p:spPr bwMode="gray">
          <a:xfrm flipH="1" flipV="1">
            <a:off x="1243564" y="4036099"/>
            <a:ext cx="521229" cy="95169"/>
          </a:xfrm>
          <a:prstGeom prst="straightConnector1">
            <a:avLst/>
          </a:prstGeom>
          <a:ln w="25400">
            <a:solidFill>
              <a:schemeClr val="tx1"/>
            </a:solidFill>
            <a:miter lim="800000"/>
            <a:tailEnd type="triangle"/>
          </a:ln>
        </p:spPr>
        <p:style>
          <a:lnRef idx="1">
            <a:schemeClr val="accent1"/>
          </a:lnRef>
          <a:fillRef idx="0">
            <a:schemeClr val="accent1"/>
          </a:fillRef>
          <a:effectRef idx="0">
            <a:schemeClr val="accent1"/>
          </a:effectRef>
          <a:fontRef idx="minor">
            <a:schemeClr val="tx1"/>
          </a:fontRef>
        </p:style>
      </p:cxnSp>
      <p:cxnSp>
        <p:nvCxnSpPr>
          <p:cNvPr id="65" name="Straight Connector 64">
            <a:extLst>
              <a:ext uri="{FF2B5EF4-FFF2-40B4-BE49-F238E27FC236}">
                <a16:creationId xmlns:a16="http://schemas.microsoft.com/office/drawing/2014/main" id="{4EDD478F-6ADD-5F41-A433-6526B42052EB}"/>
              </a:ext>
            </a:extLst>
          </p:cNvPr>
          <p:cNvCxnSpPr>
            <a:cxnSpLocks/>
          </p:cNvCxnSpPr>
          <p:nvPr/>
        </p:nvCxnSpPr>
        <p:spPr bwMode="gray">
          <a:xfrm>
            <a:off x="2892048" y="5027617"/>
            <a:ext cx="0" cy="392005"/>
          </a:xfrm>
          <a:prstGeom prst="line">
            <a:avLst/>
          </a:prstGeom>
          <a:ln w="25400">
            <a:solidFill>
              <a:schemeClr val="tx1"/>
            </a:solidFill>
            <a:miter lim="800000"/>
            <a:headEnd type="diamond" w="lg" len="lg"/>
          </a:ln>
        </p:spPr>
        <p:style>
          <a:lnRef idx="1">
            <a:schemeClr val="accent1"/>
          </a:lnRef>
          <a:fillRef idx="0">
            <a:schemeClr val="accent1"/>
          </a:fillRef>
          <a:effectRef idx="0">
            <a:schemeClr val="accent1"/>
          </a:effectRef>
          <a:fontRef idx="minor">
            <a:schemeClr val="tx1"/>
          </a:fontRef>
        </p:style>
      </p:cxnSp>
      <p:sp>
        <p:nvSpPr>
          <p:cNvPr id="66" name="Freeform 21">
            <a:extLst>
              <a:ext uri="{FF2B5EF4-FFF2-40B4-BE49-F238E27FC236}">
                <a16:creationId xmlns:a16="http://schemas.microsoft.com/office/drawing/2014/main" id="{5C397E03-F384-FE44-B785-00C4E0CD3C5B}"/>
              </a:ext>
            </a:extLst>
          </p:cNvPr>
          <p:cNvSpPr>
            <a:spLocks noChangeAspect="1" noEditPoints="1"/>
          </p:cNvSpPr>
          <p:nvPr/>
        </p:nvSpPr>
        <p:spPr bwMode="auto">
          <a:xfrm>
            <a:off x="2758598" y="5408663"/>
            <a:ext cx="264963" cy="199731"/>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grpSp>
        <p:nvGrpSpPr>
          <p:cNvPr id="67" name="Group 66">
            <a:extLst>
              <a:ext uri="{FF2B5EF4-FFF2-40B4-BE49-F238E27FC236}">
                <a16:creationId xmlns:a16="http://schemas.microsoft.com/office/drawing/2014/main" id="{1B53DD78-6742-014C-A514-D3BD42E8445F}"/>
              </a:ext>
            </a:extLst>
          </p:cNvPr>
          <p:cNvGrpSpPr/>
          <p:nvPr/>
        </p:nvGrpSpPr>
        <p:grpSpPr>
          <a:xfrm>
            <a:off x="2674091" y="5616536"/>
            <a:ext cx="475288" cy="475288"/>
            <a:chOff x="8681182" y="786309"/>
            <a:chExt cx="475288" cy="475288"/>
          </a:xfrm>
        </p:grpSpPr>
        <p:sp>
          <p:nvSpPr>
            <p:cNvPr id="68" name="Oval 67">
              <a:extLst>
                <a:ext uri="{FF2B5EF4-FFF2-40B4-BE49-F238E27FC236}">
                  <a16:creationId xmlns:a16="http://schemas.microsoft.com/office/drawing/2014/main" id="{5784C547-851C-7444-B891-5CE4474D4D8A}"/>
                </a:ext>
              </a:extLst>
            </p:cNvPr>
            <p:cNvSpPr/>
            <p:nvPr/>
          </p:nvSpPr>
          <p:spPr>
            <a:xfrm>
              <a:off x="8681182" y="786309"/>
              <a:ext cx="475288" cy="475288"/>
            </a:xfrm>
            <a:prstGeom prst="ellipse">
              <a:avLst/>
            </a:prstGeom>
            <a:solidFill>
              <a:schemeClr val="tx1"/>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69" name="Freeform 5">
              <a:extLst>
                <a:ext uri="{FF2B5EF4-FFF2-40B4-BE49-F238E27FC236}">
                  <a16:creationId xmlns:a16="http://schemas.microsoft.com/office/drawing/2014/main" id="{FC48B406-47F9-6241-BA74-76635695CAA6}"/>
                </a:ext>
              </a:extLst>
            </p:cNvPr>
            <p:cNvSpPr>
              <a:spLocks noChangeAspect="1" noEditPoints="1"/>
            </p:cNvSpPr>
            <p:nvPr/>
          </p:nvSpPr>
          <p:spPr bwMode="auto">
            <a:xfrm>
              <a:off x="8776577" y="881523"/>
              <a:ext cx="284859" cy="284859"/>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75" name="Diamond 74">
            <a:extLst>
              <a:ext uri="{FF2B5EF4-FFF2-40B4-BE49-F238E27FC236}">
                <a16:creationId xmlns:a16="http://schemas.microsoft.com/office/drawing/2014/main" id="{98C8DA3C-1891-264B-89FC-8896E5B0BC55}"/>
              </a:ext>
            </a:extLst>
          </p:cNvPr>
          <p:cNvSpPr/>
          <p:nvPr/>
        </p:nvSpPr>
        <p:spPr>
          <a:xfrm>
            <a:off x="1689704" y="5492775"/>
            <a:ext cx="202750" cy="203054"/>
          </a:xfrm>
          <a:prstGeom prst="diamond">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sp>
        <p:nvSpPr>
          <p:cNvPr id="82" name="Diamond 81">
            <a:extLst>
              <a:ext uri="{FF2B5EF4-FFF2-40B4-BE49-F238E27FC236}">
                <a16:creationId xmlns:a16="http://schemas.microsoft.com/office/drawing/2014/main" id="{8497668A-E544-8D4C-BE95-A63177607902}"/>
              </a:ext>
            </a:extLst>
          </p:cNvPr>
          <p:cNvSpPr/>
          <p:nvPr/>
        </p:nvSpPr>
        <p:spPr>
          <a:xfrm>
            <a:off x="1932483" y="4792987"/>
            <a:ext cx="202750" cy="203054"/>
          </a:xfrm>
          <a:prstGeom prst="diamond">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spTree>
    <p:extLst>
      <p:ext uri="{BB962C8B-B14F-4D97-AF65-F5344CB8AC3E}">
        <p14:creationId xmlns:p14="http://schemas.microsoft.com/office/powerpoint/2010/main" val="111908295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 calcmode="lin" valueType="num">
                                      <p:cBhvr additive="base">
                                        <p:cTn id="7"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5">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5">
                                            <p:txEl>
                                              <p:pRg st="1" end="1"/>
                                            </p:txEl>
                                          </p:spTgt>
                                        </p:tgtEl>
                                        <p:attrNameLst>
                                          <p:attrName>style.visibility</p:attrName>
                                        </p:attrNameLst>
                                      </p:cBhvr>
                                      <p:to>
                                        <p:strVal val="visible"/>
                                      </p:to>
                                    </p:set>
                                    <p:anim calcmode="lin" valueType="num">
                                      <p:cBhvr additive="base">
                                        <p:cTn id="13" dur="500" fill="hold"/>
                                        <p:tgtEl>
                                          <p:spTgt spid="5">
                                            <p:txEl>
                                              <p:pRg st="1" end="1"/>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5">
                                            <p:txEl>
                                              <p:pRg st="1" end="1"/>
                                            </p:txEl>
                                          </p:spTgt>
                                        </p:tgtEl>
                                        <p:attrNameLst>
                                          <p:attrName>ppt_y</p:attrName>
                                        </p:attrNameLst>
                                      </p:cBhvr>
                                      <p:tavLst>
                                        <p:tav tm="0">
                                          <p:val>
                                            <p:strVal val="1+#ppt_h/2"/>
                                          </p:val>
                                        </p:tav>
                                        <p:tav tm="100000">
                                          <p:val>
                                            <p:strVal val="#ppt_y"/>
                                          </p:val>
                                        </p:tav>
                                      </p:tavLst>
                                    </p:anim>
                                  </p:childTnLst>
                                </p:cTn>
                              </p:par>
                              <p:par>
                                <p:cTn id="15" presetID="2" presetClass="entr" presetSubtype="4" fill="hold" nodeType="withEffect">
                                  <p:stCondLst>
                                    <p:cond delay="0"/>
                                  </p:stCondLst>
                                  <p:childTnLst>
                                    <p:set>
                                      <p:cBhvr>
                                        <p:cTn id="16" dur="1" fill="hold">
                                          <p:stCondLst>
                                            <p:cond delay="0"/>
                                          </p:stCondLst>
                                        </p:cTn>
                                        <p:tgtEl>
                                          <p:spTgt spid="5">
                                            <p:txEl>
                                              <p:pRg st="2" end="2"/>
                                            </p:txEl>
                                          </p:spTgt>
                                        </p:tgtEl>
                                        <p:attrNameLst>
                                          <p:attrName>style.visibility</p:attrName>
                                        </p:attrNameLst>
                                      </p:cBhvr>
                                      <p:to>
                                        <p:strVal val="visible"/>
                                      </p:to>
                                    </p:set>
                                    <p:anim calcmode="lin" valueType="num">
                                      <p:cBhvr additive="base">
                                        <p:cTn id="17" dur="500" fill="hold"/>
                                        <p:tgtEl>
                                          <p:spTgt spid="5">
                                            <p:txEl>
                                              <p:pRg st="2" end="2"/>
                                            </p:txEl>
                                          </p:spTgt>
                                        </p:tgtEl>
                                        <p:attrNameLst>
                                          <p:attrName>ppt_x</p:attrName>
                                        </p:attrNameLst>
                                      </p:cBhvr>
                                      <p:tavLst>
                                        <p:tav tm="0">
                                          <p:val>
                                            <p:strVal val="#ppt_x"/>
                                          </p:val>
                                        </p:tav>
                                        <p:tav tm="100000">
                                          <p:val>
                                            <p:strVal val="#ppt_x"/>
                                          </p:val>
                                        </p:tav>
                                      </p:tavLst>
                                    </p:anim>
                                    <p:anim calcmode="lin" valueType="num">
                                      <p:cBhvr additive="base">
                                        <p:cTn id="18" dur="500" fill="hold"/>
                                        <p:tgtEl>
                                          <p:spTgt spid="5">
                                            <p:txEl>
                                              <p:pRg st="2" end="2"/>
                                            </p:txEl>
                                          </p:spTgt>
                                        </p:tgtEl>
                                        <p:attrNameLst>
                                          <p:attrName>ppt_y</p:attrName>
                                        </p:attrNameLst>
                                      </p:cBhvr>
                                      <p:tavLst>
                                        <p:tav tm="0">
                                          <p:val>
                                            <p:strVal val="1+#ppt_h/2"/>
                                          </p:val>
                                        </p:tav>
                                        <p:tav tm="100000">
                                          <p:val>
                                            <p:strVal val="#ppt_y"/>
                                          </p:val>
                                        </p:tav>
                                      </p:tavLst>
                                    </p:anim>
                                  </p:childTnLst>
                                </p:cTn>
                              </p:par>
                            </p:childTnLst>
                          </p:cTn>
                        </p:par>
                        <p:par>
                          <p:cTn id="19" fill="hold">
                            <p:stCondLst>
                              <p:cond delay="500"/>
                            </p:stCondLst>
                            <p:childTnLst>
                              <p:par>
                                <p:cTn id="20" presetID="1" presetClass="entr" presetSubtype="0" fill="hold" grpId="0" nodeType="afterEffect">
                                  <p:stCondLst>
                                    <p:cond delay="0"/>
                                  </p:stCondLst>
                                  <p:childTnLst>
                                    <p:set>
                                      <p:cBhvr>
                                        <p:cTn id="21" dur="1" fill="hold">
                                          <p:stCondLst>
                                            <p:cond delay="0"/>
                                          </p:stCondLst>
                                        </p:cTn>
                                        <p:tgtEl>
                                          <p:spTgt spid="75"/>
                                        </p:tgtEl>
                                        <p:attrNameLst>
                                          <p:attrName>style.visibility</p:attrName>
                                        </p:attrNameLst>
                                      </p:cBhvr>
                                      <p:to>
                                        <p:strVal val="visible"/>
                                      </p:to>
                                    </p:set>
                                  </p:childTnLst>
                                </p:cTn>
                              </p:par>
                            </p:childTnLst>
                          </p:cTn>
                        </p:par>
                        <p:par>
                          <p:cTn id="22" fill="hold">
                            <p:stCondLst>
                              <p:cond delay="500"/>
                            </p:stCondLst>
                            <p:childTnLst>
                              <p:par>
                                <p:cTn id="23" presetID="0" presetClass="path" presetSubtype="0" accel="50000" decel="50000" fill="hold" grpId="1" nodeType="afterEffect">
                                  <p:stCondLst>
                                    <p:cond delay="0"/>
                                  </p:stCondLst>
                                  <p:childTnLst>
                                    <p:animMotion origin="layout" path="M 0 0 C -0.00013 -0.00417 -0.00026 -0.00833 -0.00052 -0.0125 C -0.00065 -0.01435 -0.00078 -0.0162 -0.00091 -0.01806 C -0.00144 -0.02523 -0.0013 -0.02361 -0.00183 -0.03032 C -0.00196 -0.03194 -0.00222 -0.03357 -0.00235 -0.03542 C -0.00248 -0.03773 -0.00261 -0.04028 -0.00274 -0.04259 C -0.003 -0.04537 -0.003 -0.04815 -0.00326 -0.05093 C -0.00365 -0.05671 -0.00404 -0.05972 -0.00456 -0.06482 C -0.00443 -0.07431 -0.00469 -0.08403 -0.00417 -0.09352 C -0.00417 -0.09444 -0.00326 -0.09444 -0.00274 -0.09514 C -0.00235 -0.09583 -0.00196 -0.09676 -0.00144 -0.09745 C -0.00026 -0.09907 0.00234 -0.10232 0.00403 -0.10232 L 0.02018 -0.10232 " pathEditMode="relative" ptsTypes="AAAAAAAAAAAAA">
                                      <p:cBhvr>
                                        <p:cTn id="24" dur="2000" fill="hold"/>
                                        <p:tgtEl>
                                          <p:spTgt spid="75"/>
                                        </p:tgtEl>
                                        <p:attrNameLst>
                                          <p:attrName>ppt_x</p:attrName>
                                          <p:attrName>ppt_y</p:attrName>
                                        </p:attrNameLst>
                                      </p:cBhvr>
                                    </p:animMotion>
                                  </p:childTnLst>
                                </p:cTn>
                              </p:par>
                            </p:childTnLst>
                          </p:cTn>
                        </p:par>
                        <p:par>
                          <p:cTn id="25" fill="hold">
                            <p:stCondLst>
                              <p:cond delay="2500"/>
                            </p:stCondLst>
                            <p:childTnLst>
                              <p:par>
                                <p:cTn id="26" presetID="1" presetClass="entr" presetSubtype="0" fill="hold" grpId="0" nodeType="afterEffect">
                                  <p:stCondLst>
                                    <p:cond delay="0"/>
                                  </p:stCondLst>
                                  <p:childTnLst>
                                    <p:set>
                                      <p:cBhvr>
                                        <p:cTn id="27" dur="1" fill="hold">
                                          <p:stCondLst>
                                            <p:cond delay="0"/>
                                          </p:stCondLst>
                                        </p:cTn>
                                        <p:tgtEl>
                                          <p:spTgt spid="82"/>
                                        </p:tgtEl>
                                        <p:attrNameLst>
                                          <p:attrName>style.visibility</p:attrName>
                                        </p:attrNameLst>
                                      </p:cBhvr>
                                      <p:to>
                                        <p:strVal val="visible"/>
                                      </p:to>
                                    </p:set>
                                  </p:childTnLst>
                                </p:cTn>
                              </p:par>
                            </p:childTnLst>
                          </p:cTn>
                        </p:par>
                        <p:par>
                          <p:cTn id="28" fill="hold">
                            <p:stCondLst>
                              <p:cond delay="2500"/>
                            </p:stCondLst>
                            <p:childTnLst>
                              <p:par>
                                <p:cTn id="29" presetID="0" presetClass="path" presetSubtype="0" accel="50000" decel="50000" fill="hold" grpId="1" nodeType="afterEffect">
                                  <p:stCondLst>
                                    <p:cond delay="0"/>
                                  </p:stCondLst>
                                  <p:childTnLst>
                                    <p:animMotion origin="layout" path="M 0 0 L 0.00312 0.00162 C 0.00534 0.00278 0.00377 0.00208 0.00638 0.00324 C 0.00846 0.00394 0.00859 0.0037 0.01054 0.00486 C 0.01198 0.00556 0.01198 0.00602 0.01367 0.00648 C 0.01497 0.00671 0.01614 0.00694 0.01745 0.00718 C 0.01953 0.00787 0.0194 0.00787 0.02109 0.0088 C 0.02343 0.01505 0.02044 0.00741 0.02343 0.01389 C 0.0237 0.01458 0.02396 0.01551 0.02435 0.0162 C 0.02539 0.02431 0.02409 0.01435 0.02526 0.02361 C 0.02539 0.02477 0.02552 0.02569 0.02565 0.02685 C 0.02604 0.03079 0.0263 0.03449 0.02656 0.03843 C 0.02721 0.04537 0.02695 0.04167 0.02747 0.04977 C 0.02773 0.05671 0.02786 0.06343 0.02799 0.07037 C 0.02838 0.08449 0.02877 0.08495 0.02799 0.09815 C 0.02799 0.09884 0.0276 0.09977 0.02747 0.10046 C 0.02721 0.10278 0.02695 0.10486 0.02656 0.10718 C 0.02643 0.1081 0.0263 0.10926 0.02617 0.11042 C 0.02604 0.11111 0.02578 0.11204 0.02565 0.11273 C 0.02565 0.11343 0.02565 0.11389 0.02565 0.11458 " pathEditMode="relative" ptsTypes="AAAAAAAAAAAAAAAAAAAA">
                                      <p:cBhvr>
                                        <p:cTn id="30" dur="2000" fill="hold"/>
                                        <p:tgtEl>
                                          <p:spTgt spid="82"/>
                                        </p:tgtEl>
                                        <p:attrNameLst>
                                          <p:attrName>ppt_x</p:attrName>
                                          <p:attrName>ppt_y</p:attrName>
                                        </p:attrNameLst>
                                      </p:cBhvr>
                                    </p:animMotion>
                                  </p:childTnLst>
                                </p:cTn>
                              </p:par>
                            </p:childTnLst>
                          </p:cTn>
                        </p:par>
                        <p:par>
                          <p:cTn id="31" fill="hold">
                            <p:stCondLst>
                              <p:cond delay="4500"/>
                            </p:stCondLst>
                            <p:childTnLst>
                              <p:par>
                                <p:cTn id="32" presetID="0" presetClass="path" presetSubtype="0" accel="50000" decel="50000" fill="hold" grpId="2" nodeType="afterEffect">
                                  <p:stCondLst>
                                    <p:cond delay="0"/>
                                  </p:stCondLst>
                                  <p:childTnLst>
                                    <p:animMotion origin="layout" path="M 0 0 C 0.00924 0.00209 0.00325 0.00116 0.02109 0 C 0.02448 0 0.02786 -0.00046 0.03125 -0.00069 C 0.03893 -0.00208 0.03645 -0.00208 0.04778 -0.00069 C 0.04856 -0.00069 0.04935 0 0.05013 0 C 0.05156 0.00047 0.05312 0.0007 0.05468 0.00093 C 0.0556 0.00116 0.05989 0.00209 0.06106 0.00255 C 0.06211 0.00301 0.06393 0.00417 0.06393 0.00417 C 0.06432 0.00463 0.06484 0.0051 0.06523 0.00579 C 0.06601 0.00718 0.06627 0.00926 0.06705 0.01065 L 0.06849 0.0132 C 0.06862 0.01389 0.06875 0.01482 0.06888 0.01551 C 0.06914 0.01644 0.06966 0.01713 0.06979 0.01806 C 0.07018 0.01945 0.07018 0.02084 0.07031 0.02223 C 0.07044 0.02848 0.07083 0.03473 0.07083 0.04098 C 0.07083 0.0551 0.07044 0.06922 0.07031 0.08334 C 0.07018 0.09329 0.07031 0.10301 0.07031 0.11297 " pathEditMode="relative" ptsTypes="AAAAAAAAAAAAAAAAA">
                                      <p:cBhvr>
                                        <p:cTn id="33" dur="2000" fill="hold"/>
                                        <p:tgtEl>
                                          <p:spTgt spid="82"/>
                                        </p:tgtEl>
                                        <p:attrNameLst>
                                          <p:attrName>ppt_x</p:attrName>
                                          <p:attrName>ppt_y</p:attrName>
                                        </p:attrNameLst>
                                      </p:cBhvr>
                                    </p:animMotion>
                                  </p:childTnLst>
                                </p:cTn>
                              </p:par>
                            </p:childTnLst>
                          </p:cTn>
                        </p:par>
                        <p:par>
                          <p:cTn id="34" fill="hold">
                            <p:stCondLst>
                              <p:cond delay="6500"/>
                            </p:stCondLst>
                            <p:childTnLst>
                              <p:par>
                                <p:cTn id="35" presetID="0" presetClass="path" presetSubtype="0" accel="50000" decel="50000" fill="hold" grpId="3" nodeType="afterEffect">
                                  <p:stCondLst>
                                    <p:cond delay="0"/>
                                  </p:stCondLst>
                                  <p:childTnLst>
                                    <p:animMotion origin="layout" path="M 0 0 C -0.00065 -0.00995 -0.00156 -0.0206 -0.00156 -0.03032 C -0.00156 -0.04421 -0.00117 -0.05787 -0.00078 -0.07153 C -0.00065 -0.07477 -0.00026 -0.07801 0 -0.08125 C 0.00026 -0.08264 0.00065 -0.08403 0.00078 -0.08541 C 0.00104 -0.08727 0.0013 -0.08912 0.00156 -0.09074 C 0.00208 -0.09352 0.0026 -0.09629 0.00312 -0.09907 L 0.00469 -0.1074 L 0.00625 -0.11551 C 0.00651 -0.1169 0.00677 -0.11828 0.00703 -0.11967 C 0.00755 -0.12199 0.00807 -0.1243 0.00859 -0.12662 C 0.00885 -0.12801 0.00898 -0.1294 0.00937 -0.13078 C 0.00976 -0.13217 0.01042 -0.13356 0.01094 -0.13495 C 0.01146 -0.1375 0.0125 -0.14028 0.01237 -0.14305 C 0.01211 -0.15231 0.01211 -0.16134 0.01172 -0.1706 C 0.01159 -0.17199 0.01107 -0.17338 0.01094 -0.17477 C 0.01055 -0.17708 0.01042 -0.1794 0.01015 -0.18148 C 0.00963 -0.18449 0.00911 -0.18703 0.00859 -0.18981 L 0.00781 -0.19398 L 0.00703 -0.19815 C 0.00677 -0.19953 0.00664 -0.20092 0.00625 -0.20231 C -0.00156 -0.22315 0.0069 -0.20162 0.00078 -0.21458 C -0.00208 -0.22083 0.00026 -0.22037 -0.00534 -0.22685 C -0.00612 -0.22778 -0.00703 -0.2287 -0.00768 -0.22963 C -0.0086 -0.23102 -0.00912 -0.23264 -0.01003 -0.23379 C -0.01146 -0.23588 -0.01315 -0.2375 -0.01472 -0.23935 L -0.01927 -0.2449 C -0.02005 -0.24583 -0.0207 -0.24699 -0.02162 -0.24768 C -0.0224 -0.24815 -0.02318 -0.24838 -0.02396 -0.24884 C -0.02565 -0.25046 -0.02735 -0.25324 -0.02865 -0.25578 C -0.02917 -0.25717 -0.02969 -0.25856 -0.03021 -0.25995 C -0.0319 -0.26921 -0.03099 -0.26551 -0.03242 -0.27083 " pathEditMode="relative" ptsTypes="AAAAAAAAAAAAAAAAAAAAAAAAAAAAAAAA">
                                      <p:cBhvr>
                                        <p:cTn id="36" dur="2000" fill="hold"/>
                                        <p:tgtEl>
                                          <p:spTgt spid="82"/>
                                        </p:tgtEl>
                                        <p:attrNameLst>
                                          <p:attrName>ppt_x</p:attrName>
                                          <p:attrName>ppt_y</p:attrName>
                                        </p:attrNameLst>
                                      </p:cBhvr>
                                    </p:animMotion>
                                  </p:childTnLst>
                                  <p:subTnLst>
                                    <p:set>
                                      <p:cBhvr override="childStyle">
                                        <p:cTn dur="1" fill="hold" display="0" masterRel="sameClick" afterEffect="1">
                                          <p:stCondLst>
                                            <p:cond evt="end" delay="0">
                                              <p:tn val="35"/>
                                            </p:cond>
                                          </p:stCondLst>
                                        </p:cTn>
                                        <p:tgtEl>
                                          <p:spTgt spid="82"/>
                                        </p:tgtEl>
                                        <p:attrNameLst>
                                          <p:attrName>style.visibility</p:attrName>
                                        </p:attrNameLst>
                                      </p:cBhvr>
                                      <p:to>
                                        <p:strVal val="hidden"/>
                                      </p:to>
                                    </p:set>
                                  </p:subTnLst>
                                </p:cTn>
                              </p:par>
                              <p:par>
                                <p:cTn id="37" presetID="1" presetClass="exit" presetSubtype="0" fill="hold" grpId="2" nodeType="withEffect">
                                  <p:stCondLst>
                                    <p:cond delay="0"/>
                                  </p:stCondLst>
                                  <p:childTnLst>
                                    <p:set>
                                      <p:cBhvr>
                                        <p:cTn id="38" dur="1" fill="hold">
                                          <p:stCondLst>
                                            <p:cond delay="0"/>
                                          </p:stCondLst>
                                        </p:cTn>
                                        <p:tgtEl>
                                          <p:spTgt spid="7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5" grpId="0" animBg="1"/>
      <p:bldP spid="75" grpId="1" animBg="1"/>
      <p:bldP spid="75" grpId="2" animBg="1"/>
      <p:bldP spid="82" grpId="0" animBg="1"/>
      <p:bldP spid="82" grpId="1" animBg="1"/>
      <p:bldP spid="82" grpId="2" animBg="1"/>
      <p:bldP spid="82" grpId="3" animBg="1"/>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D922D72E-885C-5D4E-8857-E36CBB784CDD}"/>
              </a:ext>
            </a:extLst>
          </p:cNvPr>
          <p:cNvSpPr/>
          <p:nvPr/>
        </p:nvSpPr>
        <p:spPr>
          <a:xfrm>
            <a:off x="456891" y="1909556"/>
            <a:ext cx="4369656" cy="4375277"/>
          </a:xfrm>
          <a:prstGeom prst="rect">
            <a:avLst/>
          </a:prstGeom>
          <a:solidFill>
            <a:schemeClr val="bg1">
              <a:lumMod val="85000"/>
            </a:schemeClr>
          </a:solidFill>
          <a:ln w="28575">
            <a:noFill/>
            <a:prstDash val="dash"/>
          </a:ln>
          <a:effectLst/>
        </p:spPr>
        <p:style>
          <a:lnRef idx="1">
            <a:schemeClr val="accent3"/>
          </a:lnRef>
          <a:fillRef idx="3">
            <a:schemeClr val="accent3"/>
          </a:fillRef>
          <a:effectRef idx="2">
            <a:schemeClr val="accent3"/>
          </a:effectRef>
          <a:fontRef idx="minor">
            <a:schemeClr val="lt1"/>
          </a:fontRef>
        </p:style>
        <p:txBody>
          <a:bodyPr lIns="0" tIns="0" rIns="0" bIns="118841" rtlCol="0" anchor="b" anchorCtr="0"/>
          <a:lstStyle/>
          <a:p>
            <a:pPr algn="ctr"/>
            <a:endParaRPr lang="en-US" sz="1600" b="1">
              <a:solidFill>
                <a:srgbClr val="717074"/>
              </a:solidFill>
              <a:latin typeface="Metropolis"/>
              <a:ea typeface="Gotham Rounded Book" charset="0"/>
              <a:cs typeface="Gotham Rounded Book" charset="0"/>
            </a:endParaRPr>
          </a:p>
        </p:txBody>
      </p:sp>
      <p:sp>
        <p:nvSpPr>
          <p:cNvPr id="74" name="Rectangle 73">
            <a:extLst>
              <a:ext uri="{FF2B5EF4-FFF2-40B4-BE49-F238E27FC236}">
                <a16:creationId xmlns:a16="http://schemas.microsoft.com/office/drawing/2014/main" id="{F2D71846-1D1C-6645-A5A0-865396CBF4B4}"/>
              </a:ext>
            </a:extLst>
          </p:cNvPr>
          <p:cNvSpPr/>
          <p:nvPr/>
        </p:nvSpPr>
        <p:spPr>
          <a:xfrm>
            <a:off x="774987" y="4062558"/>
            <a:ext cx="3608161" cy="1852361"/>
          </a:xfrm>
          <a:prstGeom prst="rect">
            <a:avLst/>
          </a:prstGeom>
          <a:solidFill>
            <a:srgbClr val="00B0F0"/>
          </a:solidFill>
          <a:ln w="28575">
            <a:noFill/>
            <a:prstDash val="dash"/>
          </a:ln>
          <a:effectLst/>
        </p:spPr>
        <p:style>
          <a:lnRef idx="1">
            <a:schemeClr val="accent3"/>
          </a:lnRef>
          <a:fillRef idx="3">
            <a:schemeClr val="accent3"/>
          </a:fillRef>
          <a:effectRef idx="2">
            <a:schemeClr val="accent3"/>
          </a:effectRef>
          <a:fontRef idx="minor">
            <a:schemeClr val="lt1"/>
          </a:fontRef>
        </p:style>
        <p:txBody>
          <a:bodyPr lIns="0" tIns="0" rIns="0" bIns="118841" rtlCol="0" anchor="b" anchorCtr="0"/>
          <a:lstStyle/>
          <a:p>
            <a:pPr algn="ctr"/>
            <a:endParaRPr lang="en-US" sz="1600" b="1">
              <a:solidFill>
                <a:srgbClr val="717074"/>
              </a:solidFill>
              <a:latin typeface="Metropolis"/>
              <a:ea typeface="Gotham Rounded Book" charset="0"/>
              <a:cs typeface="Gotham Rounded Book" charset="0"/>
            </a:endParaRPr>
          </a:p>
        </p:txBody>
      </p:sp>
      <p:sp>
        <p:nvSpPr>
          <p:cNvPr id="3" name="Title 2">
            <a:extLst>
              <a:ext uri="{FF2B5EF4-FFF2-40B4-BE49-F238E27FC236}">
                <a16:creationId xmlns:a16="http://schemas.microsoft.com/office/drawing/2014/main" id="{AAE9603B-203A-2949-A5BF-646D2E8006CA}"/>
              </a:ext>
            </a:extLst>
          </p:cNvPr>
          <p:cNvSpPr>
            <a:spLocks noGrp="1"/>
          </p:cNvSpPr>
          <p:nvPr>
            <p:ph type="title"/>
          </p:nvPr>
        </p:nvSpPr>
        <p:spPr/>
        <p:txBody>
          <a:bodyPr/>
          <a:lstStyle/>
          <a:p>
            <a:r>
              <a:rPr lang="en-GB" dirty="0"/>
              <a:t>MAC Learning Support on </a:t>
            </a:r>
            <a:r>
              <a:rPr lang="en-GB" dirty="0" err="1"/>
              <a:t>vDS</a:t>
            </a:r>
            <a:r>
              <a:rPr lang="en-GB" dirty="0"/>
              <a:t> (ESX 6.7 / </a:t>
            </a:r>
            <a:r>
              <a:rPr lang="en-GB" dirty="0" err="1"/>
              <a:t>vDS</a:t>
            </a:r>
            <a:r>
              <a:rPr lang="en-GB" dirty="0"/>
              <a:t> 6.6)</a:t>
            </a:r>
          </a:p>
        </p:txBody>
      </p:sp>
      <p:sp>
        <p:nvSpPr>
          <p:cNvPr id="4" name="Subtitle 3">
            <a:extLst>
              <a:ext uri="{FF2B5EF4-FFF2-40B4-BE49-F238E27FC236}">
                <a16:creationId xmlns:a16="http://schemas.microsoft.com/office/drawing/2014/main" id="{113AFFED-D05D-DC46-B1CB-98C2B5DD6BEE}"/>
              </a:ext>
            </a:extLst>
          </p:cNvPr>
          <p:cNvSpPr>
            <a:spLocks noGrp="1"/>
          </p:cNvSpPr>
          <p:nvPr>
            <p:ph type="subTitle" idx="10"/>
          </p:nvPr>
        </p:nvSpPr>
        <p:spPr/>
        <p:txBody>
          <a:bodyPr/>
          <a:lstStyle/>
          <a:p>
            <a:endParaRPr lang="en-GB" dirty="0"/>
          </a:p>
        </p:txBody>
      </p:sp>
      <p:sp>
        <p:nvSpPr>
          <p:cNvPr id="9" name="Rectangle 8">
            <a:extLst>
              <a:ext uri="{FF2B5EF4-FFF2-40B4-BE49-F238E27FC236}">
                <a16:creationId xmlns:a16="http://schemas.microsoft.com/office/drawing/2014/main" id="{9F16CDB0-25A7-744D-94BA-F330B338CCF1}"/>
              </a:ext>
            </a:extLst>
          </p:cNvPr>
          <p:cNvSpPr/>
          <p:nvPr/>
        </p:nvSpPr>
        <p:spPr bwMode="auto">
          <a:xfrm>
            <a:off x="850415" y="2929170"/>
            <a:ext cx="3603131" cy="364002"/>
          </a:xfrm>
          <a:prstGeom prst="rect">
            <a:avLst/>
          </a:prstGeom>
          <a:solidFill>
            <a:schemeClr val="accent1">
              <a:lumMod val="50000"/>
            </a:schemeClr>
          </a:solidFill>
          <a:ln>
            <a:noFill/>
            <a:miter lim="800000"/>
            <a:headEnd/>
            <a:tailEnd/>
          </a:ln>
        </p:spPr>
        <p:style>
          <a:lnRef idx="2">
            <a:schemeClr val="dk1"/>
          </a:lnRef>
          <a:fillRef idx="1">
            <a:schemeClr val="lt1"/>
          </a:fillRef>
          <a:effectRef idx="0">
            <a:schemeClr val="dk1"/>
          </a:effectRef>
          <a:fontRef idx="minor">
            <a:schemeClr val="dk1"/>
          </a:fontRef>
        </p:style>
        <p:txBody>
          <a:bodyPr wrap="none" lIns="0" tIns="0" rIns="0" bIns="0" rtlCol="0" anchor="ctr"/>
          <a:lstStyle/>
          <a:p>
            <a:pPr algn="ctr"/>
            <a:r>
              <a:rPr lang="en-US" sz="1100" dirty="0">
                <a:solidFill>
                  <a:prstClr val="white"/>
                </a:solidFill>
                <a:latin typeface="Metropolis"/>
                <a:ea typeface="Gotham Rounded Book" charset="0"/>
                <a:cs typeface="Gotham Rounded Book" charset="0"/>
              </a:rPr>
              <a:t>Virtual Switch (</a:t>
            </a:r>
            <a:r>
              <a:rPr lang="en-US" sz="1100" dirty="0" err="1">
                <a:solidFill>
                  <a:prstClr val="white"/>
                </a:solidFill>
                <a:latin typeface="Metropolis"/>
                <a:ea typeface="Gotham Rounded Book" charset="0"/>
                <a:cs typeface="Gotham Rounded Book" charset="0"/>
              </a:rPr>
              <a:t>vSS</a:t>
            </a:r>
            <a:r>
              <a:rPr lang="en-US" sz="1100" dirty="0">
                <a:solidFill>
                  <a:prstClr val="white"/>
                </a:solidFill>
                <a:latin typeface="Metropolis"/>
                <a:ea typeface="Gotham Rounded Book" charset="0"/>
                <a:cs typeface="Gotham Rounded Book" charset="0"/>
              </a:rPr>
              <a:t> / </a:t>
            </a:r>
            <a:r>
              <a:rPr lang="en-US" sz="1100" dirty="0" err="1">
                <a:solidFill>
                  <a:prstClr val="white"/>
                </a:solidFill>
                <a:latin typeface="Metropolis"/>
                <a:ea typeface="Gotham Rounded Book" charset="0"/>
                <a:cs typeface="Gotham Rounded Book" charset="0"/>
              </a:rPr>
              <a:t>vDS</a:t>
            </a:r>
            <a:r>
              <a:rPr lang="en-US" sz="1100" dirty="0">
                <a:solidFill>
                  <a:prstClr val="white"/>
                </a:solidFill>
                <a:latin typeface="Metropolis"/>
                <a:ea typeface="Gotham Rounded Book" charset="0"/>
                <a:cs typeface="Gotham Rounded Book" charset="0"/>
              </a:rPr>
              <a:t>)</a:t>
            </a:r>
          </a:p>
        </p:txBody>
      </p:sp>
      <p:grpSp>
        <p:nvGrpSpPr>
          <p:cNvPr id="10" name="Group 9">
            <a:extLst>
              <a:ext uri="{FF2B5EF4-FFF2-40B4-BE49-F238E27FC236}">
                <a16:creationId xmlns:a16="http://schemas.microsoft.com/office/drawing/2014/main" id="{0757468C-E726-EC4B-BC22-6EC0A0F5A371}"/>
              </a:ext>
            </a:extLst>
          </p:cNvPr>
          <p:cNvGrpSpPr/>
          <p:nvPr/>
        </p:nvGrpSpPr>
        <p:grpSpPr>
          <a:xfrm>
            <a:off x="1917035" y="1295690"/>
            <a:ext cx="414000" cy="414165"/>
            <a:chOff x="2159140" y="7009631"/>
            <a:chExt cx="4501800" cy="4503600"/>
          </a:xfrm>
          <a:solidFill>
            <a:schemeClr val="tx1"/>
          </a:solidFill>
        </p:grpSpPr>
        <p:sp>
          <p:nvSpPr>
            <p:cNvPr id="11" name="Freeform: Shape 6">
              <a:extLst>
                <a:ext uri="{FF2B5EF4-FFF2-40B4-BE49-F238E27FC236}">
                  <a16:creationId xmlns:a16="http://schemas.microsoft.com/office/drawing/2014/main" id="{05EC0C3C-ACAB-1F44-8C87-7E705B0A16E0}"/>
                </a:ext>
              </a:extLst>
            </p:cNvPr>
            <p:cNvSpPr/>
            <p:nvPr/>
          </p:nvSpPr>
          <p:spPr>
            <a:xfrm>
              <a:off x="2159140" y="7009631"/>
              <a:ext cx="4501800" cy="4503600"/>
            </a:xfrm>
            <a:custGeom>
              <a:avLst/>
              <a:gdLst/>
              <a:ahLst/>
              <a:cxnLst>
                <a:cxn ang="3cd4">
                  <a:pos x="hc" y="t"/>
                </a:cxn>
                <a:cxn ang="cd2">
                  <a:pos x="l" y="vc"/>
                </a:cxn>
                <a:cxn ang="cd4">
                  <a:pos x="hc" y="b"/>
                </a:cxn>
                <a:cxn ang="0">
                  <a:pos x="r" y="vc"/>
                </a:cxn>
              </a:cxnLst>
              <a:rect l="l" t="t" r="r" b="b"/>
              <a:pathLst>
                <a:path w="12506" h="12511">
                  <a:moveTo>
                    <a:pt x="11985" y="521"/>
                  </a:moveTo>
                  <a:lnTo>
                    <a:pt x="11985" y="11990"/>
                  </a:lnTo>
                  <a:lnTo>
                    <a:pt x="517" y="11990"/>
                  </a:lnTo>
                  <a:lnTo>
                    <a:pt x="517" y="521"/>
                  </a:lnTo>
                  <a:close/>
                  <a:moveTo>
                    <a:pt x="12506" y="0"/>
                  </a:moveTo>
                  <a:lnTo>
                    <a:pt x="0" y="0"/>
                  </a:lnTo>
                  <a:lnTo>
                    <a:pt x="0" y="12511"/>
                  </a:lnTo>
                  <a:lnTo>
                    <a:pt x="12506" y="1251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2" name="Freeform: Shape 7">
              <a:extLst>
                <a:ext uri="{FF2B5EF4-FFF2-40B4-BE49-F238E27FC236}">
                  <a16:creationId xmlns:a16="http://schemas.microsoft.com/office/drawing/2014/main" id="{94F55AE0-AC8E-874A-91F7-AB666A976762}"/>
                </a:ext>
              </a:extLst>
            </p:cNvPr>
            <p:cNvSpPr/>
            <p:nvPr/>
          </p:nvSpPr>
          <p:spPr>
            <a:xfrm>
              <a:off x="2739820" y="8364671"/>
              <a:ext cx="3336120" cy="914400"/>
            </a:xfrm>
            <a:custGeom>
              <a:avLst/>
              <a:gdLst/>
              <a:ahLst/>
              <a:cxnLst>
                <a:cxn ang="3cd4">
                  <a:pos x="hc" y="t"/>
                </a:cxn>
                <a:cxn ang="cd2">
                  <a:pos x="l" y="vc"/>
                </a:cxn>
                <a:cxn ang="cd4">
                  <a:pos x="hc" y="b"/>
                </a:cxn>
                <a:cxn ang="0">
                  <a:pos x="r" y="vc"/>
                </a:cxn>
              </a:cxnLst>
              <a:rect l="l" t="t" r="r" b="b"/>
              <a:pathLst>
                <a:path w="9268" h="2541">
                  <a:moveTo>
                    <a:pt x="0" y="1269"/>
                  </a:moveTo>
                  <a:lnTo>
                    <a:pt x="1272" y="2541"/>
                  </a:lnTo>
                  <a:lnTo>
                    <a:pt x="1272" y="1848"/>
                  </a:lnTo>
                  <a:lnTo>
                    <a:pt x="9268" y="1848"/>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3" name="Freeform: Shape 8">
              <a:extLst>
                <a:ext uri="{FF2B5EF4-FFF2-40B4-BE49-F238E27FC236}">
                  <a16:creationId xmlns:a16="http://schemas.microsoft.com/office/drawing/2014/main" id="{149EB05B-A29C-8E46-8BE8-6759685A94E6}"/>
                </a:ext>
              </a:extLst>
            </p:cNvPr>
            <p:cNvSpPr/>
            <p:nvPr/>
          </p:nvSpPr>
          <p:spPr>
            <a:xfrm>
              <a:off x="2739820" y="10077192"/>
              <a:ext cx="3336120" cy="914400"/>
            </a:xfrm>
            <a:custGeom>
              <a:avLst/>
              <a:gdLst/>
              <a:ahLst/>
              <a:cxnLst>
                <a:cxn ang="3cd4">
                  <a:pos x="hc" y="t"/>
                </a:cxn>
                <a:cxn ang="cd2">
                  <a:pos x="l" y="vc"/>
                </a:cxn>
                <a:cxn ang="cd4">
                  <a:pos x="hc" y="b"/>
                </a:cxn>
                <a:cxn ang="0">
                  <a:pos x="r" y="vc"/>
                </a:cxn>
              </a:cxnLst>
              <a:rect l="l" t="t" r="r" b="b"/>
              <a:pathLst>
                <a:path w="9268" h="2541">
                  <a:moveTo>
                    <a:pt x="0" y="1273"/>
                  </a:moveTo>
                  <a:lnTo>
                    <a:pt x="1272" y="2541"/>
                  </a:lnTo>
                  <a:lnTo>
                    <a:pt x="1272" y="1847"/>
                  </a:lnTo>
                  <a:lnTo>
                    <a:pt x="9268" y="1847"/>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4" name="Freeform: Shape 9">
              <a:extLst>
                <a:ext uri="{FF2B5EF4-FFF2-40B4-BE49-F238E27FC236}">
                  <a16:creationId xmlns:a16="http://schemas.microsoft.com/office/drawing/2014/main" id="{C1F52D1C-0DB3-5344-8FA0-E6F1A9042500}"/>
                </a:ext>
              </a:extLst>
            </p:cNvPr>
            <p:cNvSpPr/>
            <p:nvPr/>
          </p:nvSpPr>
          <p:spPr>
            <a:xfrm>
              <a:off x="2739820" y="9220392"/>
              <a:ext cx="3336120" cy="914400"/>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52"/>
                  </a:lnTo>
                  <a:lnTo>
                    <a:pt x="7995" y="1852"/>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15" name="Freeform: Shape 10">
              <a:extLst>
                <a:ext uri="{FF2B5EF4-FFF2-40B4-BE49-F238E27FC236}">
                  <a16:creationId xmlns:a16="http://schemas.microsoft.com/office/drawing/2014/main" id="{82539AC6-D5D1-A64B-995A-CAC4A725BD36}"/>
                </a:ext>
              </a:extLst>
            </p:cNvPr>
            <p:cNvSpPr/>
            <p:nvPr/>
          </p:nvSpPr>
          <p:spPr>
            <a:xfrm>
              <a:off x="2739823" y="7507512"/>
              <a:ext cx="3325998" cy="914401"/>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48"/>
                  </a:lnTo>
                  <a:lnTo>
                    <a:pt x="7995" y="1848"/>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grpSp>
      <p:cxnSp>
        <p:nvCxnSpPr>
          <p:cNvPr id="16" name="Straight Connector 15">
            <a:extLst>
              <a:ext uri="{FF2B5EF4-FFF2-40B4-BE49-F238E27FC236}">
                <a16:creationId xmlns:a16="http://schemas.microsoft.com/office/drawing/2014/main" id="{20F2022D-43AB-8F47-A7E0-EC4A415E8E05}"/>
              </a:ext>
            </a:extLst>
          </p:cNvPr>
          <p:cNvCxnSpPr>
            <a:cxnSpLocks/>
            <a:endCxn id="11" idx="2"/>
          </p:cNvCxnSpPr>
          <p:nvPr/>
        </p:nvCxnSpPr>
        <p:spPr bwMode="gray">
          <a:xfrm flipV="1">
            <a:off x="2124035" y="1709855"/>
            <a:ext cx="0" cy="248322"/>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17" name="Rectangle 16">
            <a:extLst>
              <a:ext uri="{FF2B5EF4-FFF2-40B4-BE49-F238E27FC236}">
                <a16:creationId xmlns:a16="http://schemas.microsoft.com/office/drawing/2014/main" id="{BC14053B-6B0A-404B-A9B7-5A04C5D98957}"/>
              </a:ext>
            </a:extLst>
          </p:cNvPr>
          <p:cNvSpPr/>
          <p:nvPr/>
        </p:nvSpPr>
        <p:spPr bwMode="gray">
          <a:xfrm>
            <a:off x="1681111" y="2750917"/>
            <a:ext cx="1666875" cy="233570"/>
          </a:xfrm>
          <a:prstGeom prst="rect">
            <a:avLst/>
          </a:prstGeom>
          <a:solidFill>
            <a:srgbClr val="820024"/>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a:t>Uplink Port Group</a:t>
            </a:r>
          </a:p>
        </p:txBody>
      </p:sp>
      <p:sp>
        <p:nvSpPr>
          <p:cNvPr id="18" name="Freeform 21">
            <a:extLst>
              <a:ext uri="{FF2B5EF4-FFF2-40B4-BE49-F238E27FC236}">
                <a16:creationId xmlns:a16="http://schemas.microsoft.com/office/drawing/2014/main" id="{31177DE1-4E78-AC4E-86EC-0CAFAC59E868}"/>
              </a:ext>
            </a:extLst>
          </p:cNvPr>
          <p:cNvSpPr>
            <a:spLocks noChangeAspect="1" noEditPoints="1"/>
          </p:cNvSpPr>
          <p:nvPr/>
        </p:nvSpPr>
        <p:spPr bwMode="auto">
          <a:xfrm>
            <a:off x="1969805" y="1943534"/>
            <a:ext cx="308460" cy="232520"/>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cxnSp>
        <p:nvCxnSpPr>
          <p:cNvPr id="19" name="Straight Connector 18">
            <a:extLst>
              <a:ext uri="{FF2B5EF4-FFF2-40B4-BE49-F238E27FC236}">
                <a16:creationId xmlns:a16="http://schemas.microsoft.com/office/drawing/2014/main" id="{D3D0AADC-47CF-DA4F-9705-29B3D763E672}"/>
              </a:ext>
            </a:extLst>
          </p:cNvPr>
          <p:cNvCxnSpPr>
            <a:cxnSpLocks/>
          </p:cNvCxnSpPr>
          <p:nvPr/>
        </p:nvCxnSpPr>
        <p:spPr bwMode="gray">
          <a:xfrm flipH="1" flipV="1">
            <a:off x="2167213" y="2175419"/>
            <a:ext cx="54952" cy="405300"/>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DFEBD2A5-8512-0F4D-9FE0-60BD2DF7F1F2}"/>
              </a:ext>
            </a:extLst>
          </p:cNvPr>
          <p:cNvCxnSpPr>
            <a:cxnSpLocks/>
            <a:stCxn id="30" idx="21"/>
            <a:endCxn id="43" idx="0"/>
          </p:cNvCxnSpPr>
          <p:nvPr/>
        </p:nvCxnSpPr>
        <p:spPr bwMode="gray">
          <a:xfrm flipH="1">
            <a:off x="2907055" y="2177989"/>
            <a:ext cx="124453" cy="358681"/>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F65AECA0-B964-F247-834A-5BD3B83B7897}"/>
              </a:ext>
            </a:extLst>
          </p:cNvPr>
          <p:cNvCxnSpPr>
            <a:cxnSpLocks/>
            <a:endCxn id="25" idx="2"/>
          </p:cNvCxnSpPr>
          <p:nvPr/>
        </p:nvCxnSpPr>
        <p:spPr bwMode="gray">
          <a:xfrm flipV="1">
            <a:off x="3046378" y="1709460"/>
            <a:ext cx="0" cy="253642"/>
          </a:xfrm>
          <a:prstGeom prst="line">
            <a:avLst/>
          </a:prstGeom>
          <a:ln w="25400" cap="rnd">
            <a:solidFill>
              <a:schemeClr val="tx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22" name="Rectangle 21">
            <a:extLst>
              <a:ext uri="{FF2B5EF4-FFF2-40B4-BE49-F238E27FC236}">
                <a16:creationId xmlns:a16="http://schemas.microsoft.com/office/drawing/2014/main" id="{8DEF3321-612F-F643-965E-DF9F40D43A30}"/>
              </a:ext>
            </a:extLst>
          </p:cNvPr>
          <p:cNvSpPr/>
          <p:nvPr/>
        </p:nvSpPr>
        <p:spPr>
          <a:xfrm>
            <a:off x="721015" y="1942226"/>
            <a:ext cx="1328118" cy="253916"/>
          </a:xfrm>
          <a:prstGeom prst="rect">
            <a:avLst/>
          </a:prstGeom>
        </p:spPr>
        <p:txBody>
          <a:bodyPr wrap="square">
            <a:spAutoFit/>
          </a:bodyPr>
          <a:lstStyle/>
          <a:p>
            <a:pPr algn="ctr"/>
            <a:r>
              <a:rPr lang="en-US" sz="1050" b="1" dirty="0">
                <a:latin typeface="Metropolis" pitchFamily="2" charset="77"/>
              </a:rPr>
              <a:t>vmnic0 / pNIC0</a:t>
            </a:r>
            <a:endParaRPr lang="en-GB" sz="1050" b="1" dirty="0">
              <a:latin typeface="Metropolis" pitchFamily="2" charset="77"/>
            </a:endParaRPr>
          </a:p>
        </p:txBody>
      </p:sp>
      <p:sp>
        <p:nvSpPr>
          <p:cNvPr id="23" name="Rectangle 22">
            <a:extLst>
              <a:ext uri="{FF2B5EF4-FFF2-40B4-BE49-F238E27FC236}">
                <a16:creationId xmlns:a16="http://schemas.microsoft.com/office/drawing/2014/main" id="{F1053982-46D5-4F4D-9742-1DB6EACF4CDE}"/>
              </a:ext>
            </a:extLst>
          </p:cNvPr>
          <p:cNvSpPr/>
          <p:nvPr/>
        </p:nvSpPr>
        <p:spPr>
          <a:xfrm>
            <a:off x="3059001" y="1981902"/>
            <a:ext cx="1206142" cy="253916"/>
          </a:xfrm>
          <a:prstGeom prst="rect">
            <a:avLst/>
          </a:prstGeom>
        </p:spPr>
        <p:txBody>
          <a:bodyPr wrap="square">
            <a:spAutoFit/>
          </a:bodyPr>
          <a:lstStyle/>
          <a:p>
            <a:pPr algn="ctr"/>
            <a:r>
              <a:rPr lang="en-US" sz="1050" b="1" dirty="0">
                <a:latin typeface="Metropolis" pitchFamily="2" charset="77"/>
              </a:rPr>
              <a:t>vmnic1 / pNIC1</a:t>
            </a:r>
            <a:endParaRPr lang="en-GB" sz="1050" b="1" dirty="0">
              <a:latin typeface="Metropolis" pitchFamily="2" charset="77"/>
            </a:endParaRPr>
          </a:p>
        </p:txBody>
      </p:sp>
      <p:grpSp>
        <p:nvGrpSpPr>
          <p:cNvPr id="24" name="Group 23">
            <a:extLst>
              <a:ext uri="{FF2B5EF4-FFF2-40B4-BE49-F238E27FC236}">
                <a16:creationId xmlns:a16="http://schemas.microsoft.com/office/drawing/2014/main" id="{DF4AF47C-4002-1C48-BD4A-71DFD5C4FBA1}"/>
              </a:ext>
            </a:extLst>
          </p:cNvPr>
          <p:cNvGrpSpPr/>
          <p:nvPr/>
        </p:nvGrpSpPr>
        <p:grpSpPr>
          <a:xfrm>
            <a:off x="2839378" y="1295295"/>
            <a:ext cx="414000" cy="414165"/>
            <a:chOff x="2159140" y="7009631"/>
            <a:chExt cx="4501800" cy="4503600"/>
          </a:xfrm>
          <a:solidFill>
            <a:schemeClr val="tx1"/>
          </a:solidFill>
        </p:grpSpPr>
        <p:sp>
          <p:nvSpPr>
            <p:cNvPr id="25" name="Freeform: Shape 6">
              <a:extLst>
                <a:ext uri="{FF2B5EF4-FFF2-40B4-BE49-F238E27FC236}">
                  <a16:creationId xmlns:a16="http://schemas.microsoft.com/office/drawing/2014/main" id="{E5C18C22-29E1-CD40-9638-B9074385EE03}"/>
                </a:ext>
              </a:extLst>
            </p:cNvPr>
            <p:cNvSpPr/>
            <p:nvPr/>
          </p:nvSpPr>
          <p:spPr>
            <a:xfrm>
              <a:off x="2159140" y="7009631"/>
              <a:ext cx="4501800" cy="4503600"/>
            </a:xfrm>
            <a:custGeom>
              <a:avLst/>
              <a:gdLst/>
              <a:ahLst/>
              <a:cxnLst>
                <a:cxn ang="3cd4">
                  <a:pos x="hc" y="t"/>
                </a:cxn>
                <a:cxn ang="cd2">
                  <a:pos x="l" y="vc"/>
                </a:cxn>
                <a:cxn ang="cd4">
                  <a:pos x="hc" y="b"/>
                </a:cxn>
                <a:cxn ang="0">
                  <a:pos x="r" y="vc"/>
                </a:cxn>
              </a:cxnLst>
              <a:rect l="l" t="t" r="r" b="b"/>
              <a:pathLst>
                <a:path w="12506" h="12511">
                  <a:moveTo>
                    <a:pt x="11985" y="521"/>
                  </a:moveTo>
                  <a:lnTo>
                    <a:pt x="11985" y="11990"/>
                  </a:lnTo>
                  <a:lnTo>
                    <a:pt x="517" y="11990"/>
                  </a:lnTo>
                  <a:lnTo>
                    <a:pt x="517" y="521"/>
                  </a:lnTo>
                  <a:close/>
                  <a:moveTo>
                    <a:pt x="12506" y="0"/>
                  </a:moveTo>
                  <a:lnTo>
                    <a:pt x="0" y="0"/>
                  </a:lnTo>
                  <a:lnTo>
                    <a:pt x="0" y="12511"/>
                  </a:lnTo>
                  <a:lnTo>
                    <a:pt x="12506" y="1251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26" name="Freeform: Shape 7">
              <a:extLst>
                <a:ext uri="{FF2B5EF4-FFF2-40B4-BE49-F238E27FC236}">
                  <a16:creationId xmlns:a16="http://schemas.microsoft.com/office/drawing/2014/main" id="{2C4B3A7F-7763-144C-B96E-91D3BFD88DCD}"/>
                </a:ext>
              </a:extLst>
            </p:cNvPr>
            <p:cNvSpPr/>
            <p:nvPr/>
          </p:nvSpPr>
          <p:spPr>
            <a:xfrm>
              <a:off x="2739820" y="8364671"/>
              <a:ext cx="3336120" cy="914400"/>
            </a:xfrm>
            <a:custGeom>
              <a:avLst/>
              <a:gdLst/>
              <a:ahLst/>
              <a:cxnLst>
                <a:cxn ang="3cd4">
                  <a:pos x="hc" y="t"/>
                </a:cxn>
                <a:cxn ang="cd2">
                  <a:pos x="l" y="vc"/>
                </a:cxn>
                <a:cxn ang="cd4">
                  <a:pos x="hc" y="b"/>
                </a:cxn>
                <a:cxn ang="0">
                  <a:pos x="r" y="vc"/>
                </a:cxn>
              </a:cxnLst>
              <a:rect l="l" t="t" r="r" b="b"/>
              <a:pathLst>
                <a:path w="9268" h="2541">
                  <a:moveTo>
                    <a:pt x="0" y="1269"/>
                  </a:moveTo>
                  <a:lnTo>
                    <a:pt x="1272" y="2541"/>
                  </a:lnTo>
                  <a:lnTo>
                    <a:pt x="1272" y="1848"/>
                  </a:lnTo>
                  <a:lnTo>
                    <a:pt x="9268" y="1848"/>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27" name="Freeform: Shape 8">
              <a:extLst>
                <a:ext uri="{FF2B5EF4-FFF2-40B4-BE49-F238E27FC236}">
                  <a16:creationId xmlns:a16="http://schemas.microsoft.com/office/drawing/2014/main" id="{7BACC071-65F8-0943-B598-45D238F9381F}"/>
                </a:ext>
              </a:extLst>
            </p:cNvPr>
            <p:cNvSpPr/>
            <p:nvPr/>
          </p:nvSpPr>
          <p:spPr>
            <a:xfrm>
              <a:off x="2739820" y="10077192"/>
              <a:ext cx="3336120" cy="914400"/>
            </a:xfrm>
            <a:custGeom>
              <a:avLst/>
              <a:gdLst/>
              <a:ahLst/>
              <a:cxnLst>
                <a:cxn ang="3cd4">
                  <a:pos x="hc" y="t"/>
                </a:cxn>
                <a:cxn ang="cd2">
                  <a:pos x="l" y="vc"/>
                </a:cxn>
                <a:cxn ang="cd4">
                  <a:pos x="hc" y="b"/>
                </a:cxn>
                <a:cxn ang="0">
                  <a:pos x="r" y="vc"/>
                </a:cxn>
              </a:cxnLst>
              <a:rect l="l" t="t" r="r" b="b"/>
              <a:pathLst>
                <a:path w="9268" h="2541">
                  <a:moveTo>
                    <a:pt x="0" y="1273"/>
                  </a:moveTo>
                  <a:lnTo>
                    <a:pt x="1272" y="2541"/>
                  </a:lnTo>
                  <a:lnTo>
                    <a:pt x="1272" y="1847"/>
                  </a:lnTo>
                  <a:lnTo>
                    <a:pt x="9268" y="1847"/>
                  </a:lnTo>
                  <a:lnTo>
                    <a:pt x="9268" y="694"/>
                  </a:lnTo>
                  <a:lnTo>
                    <a:pt x="1272" y="694"/>
                  </a:lnTo>
                  <a:lnTo>
                    <a:pt x="1272" y="0"/>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28" name="Freeform: Shape 9">
              <a:extLst>
                <a:ext uri="{FF2B5EF4-FFF2-40B4-BE49-F238E27FC236}">
                  <a16:creationId xmlns:a16="http://schemas.microsoft.com/office/drawing/2014/main" id="{2FD46867-02B7-3048-9D39-EA6B71AEB584}"/>
                </a:ext>
              </a:extLst>
            </p:cNvPr>
            <p:cNvSpPr/>
            <p:nvPr/>
          </p:nvSpPr>
          <p:spPr>
            <a:xfrm>
              <a:off x="2739820" y="9220392"/>
              <a:ext cx="3336120" cy="914400"/>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52"/>
                  </a:lnTo>
                  <a:lnTo>
                    <a:pt x="7995" y="1852"/>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sp>
          <p:nvSpPr>
            <p:cNvPr id="29" name="Freeform: Shape 10">
              <a:extLst>
                <a:ext uri="{FF2B5EF4-FFF2-40B4-BE49-F238E27FC236}">
                  <a16:creationId xmlns:a16="http://schemas.microsoft.com/office/drawing/2014/main" id="{098BD87A-C3A3-5140-AE68-4FFA2E21D682}"/>
                </a:ext>
              </a:extLst>
            </p:cNvPr>
            <p:cNvSpPr/>
            <p:nvPr/>
          </p:nvSpPr>
          <p:spPr>
            <a:xfrm>
              <a:off x="2739823" y="7507512"/>
              <a:ext cx="3325998" cy="914401"/>
            </a:xfrm>
            <a:custGeom>
              <a:avLst/>
              <a:gdLst/>
              <a:ahLst/>
              <a:cxnLst>
                <a:cxn ang="3cd4">
                  <a:pos x="hc" y="t"/>
                </a:cxn>
                <a:cxn ang="cd2">
                  <a:pos x="l" y="vc"/>
                </a:cxn>
                <a:cxn ang="cd4">
                  <a:pos x="hc" y="b"/>
                </a:cxn>
                <a:cxn ang="0">
                  <a:pos x="r" y="vc"/>
                </a:cxn>
              </a:cxnLst>
              <a:rect l="l" t="t" r="r" b="b"/>
              <a:pathLst>
                <a:path w="9268" h="2541">
                  <a:moveTo>
                    <a:pt x="9268" y="1273"/>
                  </a:moveTo>
                  <a:lnTo>
                    <a:pt x="7995" y="0"/>
                  </a:lnTo>
                  <a:lnTo>
                    <a:pt x="7995" y="694"/>
                  </a:lnTo>
                  <a:lnTo>
                    <a:pt x="0" y="694"/>
                  </a:lnTo>
                  <a:lnTo>
                    <a:pt x="0" y="1848"/>
                  </a:lnTo>
                  <a:lnTo>
                    <a:pt x="7995" y="1848"/>
                  </a:lnTo>
                  <a:lnTo>
                    <a:pt x="7995" y="2541"/>
                  </a:lnTo>
                  <a:close/>
                </a:path>
              </a:pathLst>
            </a:custGeom>
            <a:grpFill/>
            <a:ln cap="flat">
              <a:noFill/>
              <a:prstDash val="solid"/>
            </a:ln>
          </p:spPr>
          <p:txBody>
            <a:bodyPr vert="horz" wrap="none" lIns="89977" tIns="44988" rIns="89977" bIns="44988" anchor="ctr" anchorCtr="1" compatLnSpc="0"/>
            <a:lstStyle/>
            <a:p>
              <a:pPr hangingPunct="0"/>
              <a:endParaRPr lang="en-US" sz="1799">
                <a:solidFill>
                  <a:srgbClr val="717074"/>
                </a:solidFill>
                <a:latin typeface="Arial" pitchFamily="18"/>
                <a:ea typeface="Arial" pitchFamily="2"/>
                <a:cs typeface="Arial" pitchFamily="2"/>
              </a:endParaRPr>
            </a:p>
          </p:txBody>
        </p:sp>
      </p:grpSp>
      <p:sp>
        <p:nvSpPr>
          <p:cNvPr id="30" name="Freeform 21">
            <a:extLst>
              <a:ext uri="{FF2B5EF4-FFF2-40B4-BE49-F238E27FC236}">
                <a16:creationId xmlns:a16="http://schemas.microsoft.com/office/drawing/2014/main" id="{37468AEB-1F33-6D4E-A5DA-9EDE27926E59}"/>
              </a:ext>
            </a:extLst>
          </p:cNvPr>
          <p:cNvSpPr>
            <a:spLocks noChangeAspect="1" noEditPoints="1"/>
          </p:cNvSpPr>
          <p:nvPr/>
        </p:nvSpPr>
        <p:spPr bwMode="auto">
          <a:xfrm>
            <a:off x="2832294" y="1941849"/>
            <a:ext cx="308460" cy="249980"/>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2" name="Rectangle 31">
            <a:extLst>
              <a:ext uri="{FF2B5EF4-FFF2-40B4-BE49-F238E27FC236}">
                <a16:creationId xmlns:a16="http://schemas.microsoft.com/office/drawing/2014/main" id="{3581CBE6-7EE3-A849-84D3-2A50923ACAC0}"/>
              </a:ext>
            </a:extLst>
          </p:cNvPr>
          <p:cNvSpPr/>
          <p:nvPr/>
        </p:nvSpPr>
        <p:spPr bwMode="gray">
          <a:xfrm>
            <a:off x="1391533" y="3269244"/>
            <a:ext cx="2329263" cy="223160"/>
          </a:xfrm>
          <a:prstGeom prst="rect">
            <a:avLst/>
          </a:prstGeom>
          <a:solidFill>
            <a:schemeClr val="tx1"/>
          </a:solid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lnSpc>
                <a:spcPct val="90000"/>
              </a:lnSpc>
              <a:spcAft>
                <a:spcPts val="900"/>
              </a:spcAft>
            </a:pPr>
            <a:r>
              <a:rPr lang="en-US" sz="1100" dirty="0"/>
              <a:t>Virtual Machine Port Group</a:t>
            </a:r>
          </a:p>
          <a:p>
            <a:pPr algn="ctr">
              <a:lnSpc>
                <a:spcPct val="90000"/>
              </a:lnSpc>
              <a:spcAft>
                <a:spcPts val="900"/>
              </a:spcAft>
            </a:pPr>
            <a:endParaRPr lang="en-US" sz="1100" dirty="0"/>
          </a:p>
        </p:txBody>
      </p:sp>
      <p:cxnSp>
        <p:nvCxnSpPr>
          <p:cNvPr id="33" name="Straight Arrow Connector 32">
            <a:extLst>
              <a:ext uri="{FF2B5EF4-FFF2-40B4-BE49-F238E27FC236}">
                <a16:creationId xmlns:a16="http://schemas.microsoft.com/office/drawing/2014/main" id="{50882D91-13D0-3C44-A95D-A9757C102E19}"/>
              </a:ext>
            </a:extLst>
          </p:cNvPr>
          <p:cNvCxnSpPr>
            <a:cxnSpLocks/>
          </p:cNvCxnSpPr>
          <p:nvPr/>
        </p:nvCxnSpPr>
        <p:spPr bwMode="gray">
          <a:xfrm flipH="1">
            <a:off x="2167213" y="3551343"/>
            <a:ext cx="314298" cy="95869"/>
          </a:xfrm>
          <a:prstGeom prst="straightConnector1">
            <a:avLst/>
          </a:prstGeom>
          <a:ln w="25400">
            <a:solidFill>
              <a:schemeClr val="tx1"/>
            </a:solidFill>
            <a:miter lim="800000"/>
            <a:tailEnd type="triangle"/>
          </a:ln>
        </p:spPr>
        <p:style>
          <a:lnRef idx="1">
            <a:schemeClr val="accent1"/>
          </a:lnRef>
          <a:fillRef idx="0">
            <a:schemeClr val="accent1"/>
          </a:fillRef>
          <a:effectRef idx="0">
            <a:schemeClr val="accent1"/>
          </a:effectRef>
          <a:fontRef idx="minor">
            <a:schemeClr val="tx1"/>
          </a:fontRef>
        </p:style>
      </p:cxnSp>
      <p:sp>
        <p:nvSpPr>
          <p:cNvPr id="34" name="Rectangle 33">
            <a:extLst>
              <a:ext uri="{FF2B5EF4-FFF2-40B4-BE49-F238E27FC236}">
                <a16:creationId xmlns:a16="http://schemas.microsoft.com/office/drawing/2014/main" id="{829B1EE5-075E-1548-A6B8-79F1A3D750D5}"/>
              </a:ext>
            </a:extLst>
          </p:cNvPr>
          <p:cNvSpPr/>
          <p:nvPr/>
        </p:nvSpPr>
        <p:spPr>
          <a:xfrm>
            <a:off x="925572" y="3502695"/>
            <a:ext cx="1432812" cy="276999"/>
          </a:xfrm>
          <a:prstGeom prst="rect">
            <a:avLst/>
          </a:prstGeom>
        </p:spPr>
        <p:txBody>
          <a:bodyPr wrap="square">
            <a:spAutoFit/>
          </a:bodyPr>
          <a:lstStyle/>
          <a:p>
            <a:r>
              <a:rPr lang="en-US" sz="1200" b="1" dirty="0"/>
              <a:t>Virtual Port #1 </a:t>
            </a:r>
            <a:endParaRPr lang="en-GB" sz="1200" b="1" dirty="0"/>
          </a:p>
        </p:txBody>
      </p:sp>
      <p:cxnSp>
        <p:nvCxnSpPr>
          <p:cNvPr id="35" name="Straight Arrow Connector 34">
            <a:extLst>
              <a:ext uri="{FF2B5EF4-FFF2-40B4-BE49-F238E27FC236}">
                <a16:creationId xmlns:a16="http://schemas.microsoft.com/office/drawing/2014/main" id="{7522CF4B-FFF0-8542-93FF-A80EE96BCC5A}"/>
              </a:ext>
            </a:extLst>
          </p:cNvPr>
          <p:cNvCxnSpPr>
            <a:cxnSpLocks/>
          </p:cNvCxnSpPr>
          <p:nvPr/>
        </p:nvCxnSpPr>
        <p:spPr bwMode="gray">
          <a:xfrm flipH="1" flipV="1">
            <a:off x="2004350" y="3943320"/>
            <a:ext cx="387904" cy="73262"/>
          </a:xfrm>
          <a:prstGeom prst="straightConnector1">
            <a:avLst/>
          </a:prstGeom>
          <a:ln w="25400">
            <a:solidFill>
              <a:schemeClr val="tx1"/>
            </a:solidFill>
            <a:miter lim="800000"/>
            <a:tailEnd type="triangle"/>
          </a:ln>
        </p:spPr>
        <p:style>
          <a:lnRef idx="1">
            <a:schemeClr val="accent1"/>
          </a:lnRef>
          <a:fillRef idx="0">
            <a:schemeClr val="accent1"/>
          </a:fillRef>
          <a:effectRef idx="0">
            <a:schemeClr val="accent1"/>
          </a:effectRef>
          <a:fontRef idx="minor">
            <a:schemeClr val="tx1"/>
          </a:fontRef>
        </p:style>
      </p:cxnSp>
      <p:sp>
        <p:nvSpPr>
          <p:cNvPr id="36" name="Rectangle 35">
            <a:extLst>
              <a:ext uri="{FF2B5EF4-FFF2-40B4-BE49-F238E27FC236}">
                <a16:creationId xmlns:a16="http://schemas.microsoft.com/office/drawing/2014/main" id="{5CC8DE08-9DC8-1840-B79E-9B3F4F103AF1}"/>
              </a:ext>
            </a:extLst>
          </p:cNvPr>
          <p:cNvSpPr/>
          <p:nvPr/>
        </p:nvSpPr>
        <p:spPr>
          <a:xfrm>
            <a:off x="93710" y="3788512"/>
            <a:ext cx="2400998" cy="276999"/>
          </a:xfrm>
          <a:prstGeom prst="rect">
            <a:avLst/>
          </a:prstGeom>
        </p:spPr>
        <p:txBody>
          <a:bodyPr wrap="square">
            <a:spAutoFit/>
          </a:bodyPr>
          <a:lstStyle/>
          <a:p>
            <a:pPr algn="ctr"/>
            <a:r>
              <a:rPr lang="en-US" sz="1200" b="1" dirty="0"/>
              <a:t>Virtual NIC (</a:t>
            </a:r>
            <a:r>
              <a:rPr lang="en-US" sz="1200" b="1" dirty="0" err="1"/>
              <a:t>vNIC</a:t>
            </a:r>
            <a:r>
              <a:rPr lang="en-US" sz="1200" b="1" dirty="0"/>
              <a:t>)</a:t>
            </a:r>
            <a:endParaRPr lang="en-GB" sz="1200" b="1" dirty="0"/>
          </a:p>
        </p:txBody>
      </p:sp>
      <p:cxnSp>
        <p:nvCxnSpPr>
          <p:cNvPr id="37" name="Straight Connector 36">
            <a:extLst>
              <a:ext uri="{FF2B5EF4-FFF2-40B4-BE49-F238E27FC236}">
                <a16:creationId xmlns:a16="http://schemas.microsoft.com/office/drawing/2014/main" id="{C02D582F-9420-FB43-ABDC-1E3D1AD50E90}"/>
              </a:ext>
            </a:extLst>
          </p:cNvPr>
          <p:cNvCxnSpPr>
            <a:cxnSpLocks/>
          </p:cNvCxnSpPr>
          <p:nvPr/>
        </p:nvCxnSpPr>
        <p:spPr bwMode="gray">
          <a:xfrm>
            <a:off x="2525891" y="3543203"/>
            <a:ext cx="0" cy="392005"/>
          </a:xfrm>
          <a:prstGeom prst="line">
            <a:avLst/>
          </a:prstGeom>
          <a:ln w="25400">
            <a:solidFill>
              <a:schemeClr val="tx1"/>
            </a:solidFill>
            <a:miter lim="800000"/>
            <a:headEnd type="diamond" w="lg" len="lg"/>
          </a:ln>
        </p:spPr>
        <p:style>
          <a:lnRef idx="1">
            <a:schemeClr val="accent1"/>
          </a:lnRef>
          <a:fillRef idx="0">
            <a:schemeClr val="accent1"/>
          </a:fillRef>
          <a:effectRef idx="0">
            <a:schemeClr val="accent1"/>
          </a:effectRef>
          <a:fontRef idx="minor">
            <a:schemeClr val="tx1"/>
          </a:fontRef>
        </p:style>
      </p:cxnSp>
      <p:sp>
        <p:nvSpPr>
          <p:cNvPr id="38" name="Freeform 21">
            <a:extLst>
              <a:ext uri="{FF2B5EF4-FFF2-40B4-BE49-F238E27FC236}">
                <a16:creationId xmlns:a16="http://schemas.microsoft.com/office/drawing/2014/main" id="{F7787B12-FF9B-C445-95ED-16EBA4F71A51}"/>
              </a:ext>
            </a:extLst>
          </p:cNvPr>
          <p:cNvSpPr>
            <a:spLocks noChangeAspect="1" noEditPoints="1"/>
          </p:cNvSpPr>
          <p:nvPr/>
        </p:nvSpPr>
        <p:spPr bwMode="auto">
          <a:xfrm>
            <a:off x="2392441" y="3924249"/>
            <a:ext cx="264963" cy="199731"/>
          </a:xfrm>
          <a:custGeom>
            <a:avLst/>
            <a:gdLst>
              <a:gd name="T0" fmla="*/ 159 w 384"/>
              <a:gd name="T1" fmla="*/ 144 h 289"/>
              <a:gd name="T2" fmla="*/ 200 w 384"/>
              <a:gd name="T3" fmla="*/ 198 h 289"/>
              <a:gd name="T4" fmla="*/ 325 w 384"/>
              <a:gd name="T5" fmla="*/ 74 h 289"/>
              <a:gd name="T6" fmla="*/ 200 w 384"/>
              <a:gd name="T7" fmla="*/ 128 h 289"/>
              <a:gd name="T8" fmla="*/ 121 w 384"/>
              <a:gd name="T9" fmla="*/ 97 h 289"/>
              <a:gd name="T10" fmla="*/ 121 w 384"/>
              <a:gd name="T11" fmla="*/ 175 h 289"/>
              <a:gd name="T12" fmla="*/ 309 w 384"/>
              <a:gd name="T13" fmla="*/ 90 h 289"/>
              <a:gd name="T14" fmla="*/ 216 w 384"/>
              <a:gd name="T15" fmla="*/ 182 h 289"/>
              <a:gd name="T16" fmla="*/ 121 w 384"/>
              <a:gd name="T17" fmla="*/ 113 h 289"/>
              <a:gd name="T18" fmla="*/ 121 w 384"/>
              <a:gd name="T19" fmla="*/ 159 h 289"/>
              <a:gd name="T20" fmla="*/ 121 w 384"/>
              <a:gd name="T21" fmla="*/ 113 h 289"/>
              <a:gd name="T22" fmla="*/ 31 w 384"/>
              <a:gd name="T23" fmla="*/ 31 h 289"/>
              <a:gd name="T24" fmla="*/ 0 w 384"/>
              <a:gd name="T25" fmla="*/ 0 h 289"/>
              <a:gd name="T26" fmla="*/ 31 w 384"/>
              <a:gd name="T27" fmla="*/ 271 h 289"/>
              <a:gd name="T28" fmla="*/ 168 w 384"/>
              <a:gd name="T29" fmla="*/ 242 h 289"/>
              <a:gd name="T30" fmla="*/ 343 w 384"/>
              <a:gd name="T31" fmla="*/ 289 h 289"/>
              <a:gd name="T32" fmla="*/ 384 w 384"/>
              <a:gd name="T33" fmla="*/ 242 h 289"/>
              <a:gd name="T34" fmla="*/ 232 w 384"/>
              <a:gd name="T35" fmla="*/ 250 h 289"/>
              <a:gd name="T36" fmla="*/ 216 w 384"/>
              <a:gd name="T37" fmla="*/ 273 h 289"/>
              <a:gd name="T38" fmla="*/ 232 w 384"/>
              <a:gd name="T39" fmla="*/ 250 h 289"/>
              <a:gd name="T40" fmla="*/ 263 w 384"/>
              <a:gd name="T41" fmla="*/ 250 h 289"/>
              <a:gd name="T42" fmla="*/ 248 w 384"/>
              <a:gd name="T43" fmla="*/ 273 h 289"/>
              <a:gd name="T44" fmla="*/ 279 w 384"/>
              <a:gd name="T45" fmla="*/ 250 h 289"/>
              <a:gd name="T46" fmla="*/ 295 w 384"/>
              <a:gd name="T47" fmla="*/ 273 h 289"/>
              <a:gd name="T48" fmla="*/ 279 w 384"/>
              <a:gd name="T49" fmla="*/ 250 h 289"/>
              <a:gd name="T50" fmla="*/ 200 w 384"/>
              <a:gd name="T51" fmla="*/ 250 h 289"/>
              <a:gd name="T52" fmla="*/ 184 w 384"/>
              <a:gd name="T53" fmla="*/ 273 h 289"/>
              <a:gd name="T54" fmla="*/ 327 w 384"/>
              <a:gd name="T55" fmla="*/ 273 h 289"/>
              <a:gd name="T56" fmla="*/ 311 w 384"/>
              <a:gd name="T57" fmla="*/ 250 h 289"/>
              <a:gd name="T58" fmla="*/ 327 w 384"/>
              <a:gd name="T59" fmla="*/ 273 h 289"/>
              <a:gd name="T60" fmla="*/ 39 w 384"/>
              <a:gd name="T61" fmla="*/ 226 h 289"/>
              <a:gd name="T62" fmla="*/ 368 w 384"/>
              <a:gd name="T63" fmla="*/ 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4" h="289">
                <a:moveTo>
                  <a:pt x="121" y="175"/>
                </a:moveTo>
                <a:cubicBezTo>
                  <a:pt x="140" y="175"/>
                  <a:pt x="155" y="162"/>
                  <a:pt x="159" y="144"/>
                </a:cubicBezTo>
                <a:cubicBezTo>
                  <a:pt x="200" y="144"/>
                  <a:pt x="200" y="144"/>
                  <a:pt x="200" y="144"/>
                </a:cubicBezTo>
                <a:cubicBezTo>
                  <a:pt x="200" y="198"/>
                  <a:pt x="200" y="198"/>
                  <a:pt x="200" y="198"/>
                </a:cubicBezTo>
                <a:cubicBezTo>
                  <a:pt x="325" y="198"/>
                  <a:pt x="325" y="198"/>
                  <a:pt x="325" y="198"/>
                </a:cubicBezTo>
                <a:cubicBezTo>
                  <a:pt x="325" y="74"/>
                  <a:pt x="325" y="74"/>
                  <a:pt x="325" y="74"/>
                </a:cubicBezTo>
                <a:cubicBezTo>
                  <a:pt x="200" y="74"/>
                  <a:pt x="200" y="74"/>
                  <a:pt x="200" y="74"/>
                </a:cubicBezTo>
                <a:cubicBezTo>
                  <a:pt x="200" y="128"/>
                  <a:pt x="200" y="128"/>
                  <a:pt x="200" y="128"/>
                </a:cubicBezTo>
                <a:cubicBezTo>
                  <a:pt x="159" y="128"/>
                  <a:pt x="159" y="128"/>
                  <a:pt x="159" y="128"/>
                </a:cubicBezTo>
                <a:cubicBezTo>
                  <a:pt x="155" y="110"/>
                  <a:pt x="140" y="97"/>
                  <a:pt x="121" y="97"/>
                </a:cubicBezTo>
                <a:cubicBezTo>
                  <a:pt x="100" y="97"/>
                  <a:pt x="82" y="115"/>
                  <a:pt x="82" y="136"/>
                </a:cubicBezTo>
                <a:cubicBezTo>
                  <a:pt x="82" y="158"/>
                  <a:pt x="100" y="175"/>
                  <a:pt x="121" y="175"/>
                </a:cubicBezTo>
                <a:close/>
                <a:moveTo>
                  <a:pt x="216" y="90"/>
                </a:moveTo>
                <a:cubicBezTo>
                  <a:pt x="309" y="90"/>
                  <a:pt x="309" y="90"/>
                  <a:pt x="309" y="90"/>
                </a:cubicBezTo>
                <a:cubicBezTo>
                  <a:pt x="309" y="182"/>
                  <a:pt x="309" y="182"/>
                  <a:pt x="309" y="182"/>
                </a:cubicBezTo>
                <a:cubicBezTo>
                  <a:pt x="216" y="182"/>
                  <a:pt x="216" y="182"/>
                  <a:pt x="216" y="182"/>
                </a:cubicBezTo>
                <a:lnTo>
                  <a:pt x="216" y="90"/>
                </a:lnTo>
                <a:close/>
                <a:moveTo>
                  <a:pt x="121" y="113"/>
                </a:moveTo>
                <a:cubicBezTo>
                  <a:pt x="134" y="113"/>
                  <a:pt x="144" y="123"/>
                  <a:pt x="144" y="136"/>
                </a:cubicBezTo>
                <a:cubicBezTo>
                  <a:pt x="144" y="149"/>
                  <a:pt x="134" y="159"/>
                  <a:pt x="121" y="159"/>
                </a:cubicBezTo>
                <a:cubicBezTo>
                  <a:pt x="108" y="159"/>
                  <a:pt x="98" y="149"/>
                  <a:pt x="98" y="136"/>
                </a:cubicBezTo>
                <a:cubicBezTo>
                  <a:pt x="98" y="123"/>
                  <a:pt x="108" y="113"/>
                  <a:pt x="121" y="113"/>
                </a:cubicBezTo>
                <a:close/>
                <a:moveTo>
                  <a:pt x="384" y="31"/>
                </a:moveTo>
                <a:cubicBezTo>
                  <a:pt x="31" y="31"/>
                  <a:pt x="31" y="31"/>
                  <a:pt x="31" y="31"/>
                </a:cubicBezTo>
                <a:cubicBezTo>
                  <a:pt x="31" y="0"/>
                  <a:pt x="31" y="0"/>
                  <a:pt x="31" y="0"/>
                </a:cubicBezTo>
                <a:cubicBezTo>
                  <a:pt x="0" y="0"/>
                  <a:pt x="0" y="0"/>
                  <a:pt x="0" y="0"/>
                </a:cubicBezTo>
                <a:cubicBezTo>
                  <a:pt x="0" y="271"/>
                  <a:pt x="0" y="271"/>
                  <a:pt x="0" y="271"/>
                </a:cubicBezTo>
                <a:cubicBezTo>
                  <a:pt x="31" y="271"/>
                  <a:pt x="31" y="271"/>
                  <a:pt x="31" y="271"/>
                </a:cubicBezTo>
                <a:cubicBezTo>
                  <a:pt x="31" y="242"/>
                  <a:pt x="31" y="242"/>
                  <a:pt x="31" y="242"/>
                </a:cubicBezTo>
                <a:cubicBezTo>
                  <a:pt x="168" y="242"/>
                  <a:pt x="168" y="242"/>
                  <a:pt x="168" y="242"/>
                </a:cubicBezTo>
                <a:cubicBezTo>
                  <a:pt x="168" y="289"/>
                  <a:pt x="168" y="289"/>
                  <a:pt x="168" y="289"/>
                </a:cubicBezTo>
                <a:cubicBezTo>
                  <a:pt x="343" y="289"/>
                  <a:pt x="343" y="289"/>
                  <a:pt x="343" y="289"/>
                </a:cubicBezTo>
                <a:cubicBezTo>
                  <a:pt x="343" y="242"/>
                  <a:pt x="343" y="242"/>
                  <a:pt x="343" y="242"/>
                </a:cubicBezTo>
                <a:cubicBezTo>
                  <a:pt x="384" y="242"/>
                  <a:pt x="384" y="242"/>
                  <a:pt x="384" y="242"/>
                </a:cubicBezTo>
                <a:lnTo>
                  <a:pt x="384" y="31"/>
                </a:lnTo>
                <a:close/>
                <a:moveTo>
                  <a:pt x="232" y="250"/>
                </a:moveTo>
                <a:cubicBezTo>
                  <a:pt x="232" y="273"/>
                  <a:pt x="232" y="273"/>
                  <a:pt x="232" y="273"/>
                </a:cubicBezTo>
                <a:cubicBezTo>
                  <a:pt x="216" y="273"/>
                  <a:pt x="216" y="273"/>
                  <a:pt x="216" y="273"/>
                </a:cubicBezTo>
                <a:cubicBezTo>
                  <a:pt x="216" y="250"/>
                  <a:pt x="216" y="250"/>
                  <a:pt x="216" y="250"/>
                </a:cubicBezTo>
                <a:lnTo>
                  <a:pt x="232" y="250"/>
                </a:lnTo>
                <a:close/>
                <a:moveTo>
                  <a:pt x="248" y="250"/>
                </a:moveTo>
                <a:cubicBezTo>
                  <a:pt x="263" y="250"/>
                  <a:pt x="263" y="250"/>
                  <a:pt x="263" y="250"/>
                </a:cubicBezTo>
                <a:cubicBezTo>
                  <a:pt x="263" y="273"/>
                  <a:pt x="263" y="273"/>
                  <a:pt x="263" y="273"/>
                </a:cubicBezTo>
                <a:cubicBezTo>
                  <a:pt x="248" y="273"/>
                  <a:pt x="248" y="273"/>
                  <a:pt x="248" y="273"/>
                </a:cubicBezTo>
                <a:lnTo>
                  <a:pt x="248" y="250"/>
                </a:lnTo>
                <a:close/>
                <a:moveTo>
                  <a:pt x="279" y="250"/>
                </a:moveTo>
                <a:cubicBezTo>
                  <a:pt x="295" y="250"/>
                  <a:pt x="295" y="250"/>
                  <a:pt x="295" y="250"/>
                </a:cubicBezTo>
                <a:cubicBezTo>
                  <a:pt x="295" y="273"/>
                  <a:pt x="295" y="273"/>
                  <a:pt x="295" y="273"/>
                </a:cubicBezTo>
                <a:cubicBezTo>
                  <a:pt x="279" y="273"/>
                  <a:pt x="279" y="273"/>
                  <a:pt x="279" y="273"/>
                </a:cubicBezTo>
                <a:lnTo>
                  <a:pt x="279" y="250"/>
                </a:lnTo>
                <a:close/>
                <a:moveTo>
                  <a:pt x="184" y="250"/>
                </a:moveTo>
                <a:cubicBezTo>
                  <a:pt x="200" y="250"/>
                  <a:pt x="200" y="250"/>
                  <a:pt x="200" y="250"/>
                </a:cubicBezTo>
                <a:cubicBezTo>
                  <a:pt x="200" y="273"/>
                  <a:pt x="200" y="273"/>
                  <a:pt x="200" y="273"/>
                </a:cubicBezTo>
                <a:cubicBezTo>
                  <a:pt x="184" y="273"/>
                  <a:pt x="184" y="273"/>
                  <a:pt x="184" y="273"/>
                </a:cubicBezTo>
                <a:lnTo>
                  <a:pt x="184" y="250"/>
                </a:lnTo>
                <a:close/>
                <a:moveTo>
                  <a:pt x="327" y="273"/>
                </a:moveTo>
                <a:cubicBezTo>
                  <a:pt x="311" y="273"/>
                  <a:pt x="311" y="273"/>
                  <a:pt x="311" y="273"/>
                </a:cubicBezTo>
                <a:cubicBezTo>
                  <a:pt x="311" y="250"/>
                  <a:pt x="311" y="250"/>
                  <a:pt x="311" y="250"/>
                </a:cubicBezTo>
                <a:cubicBezTo>
                  <a:pt x="327" y="250"/>
                  <a:pt x="327" y="250"/>
                  <a:pt x="327" y="250"/>
                </a:cubicBezTo>
                <a:lnTo>
                  <a:pt x="327" y="273"/>
                </a:lnTo>
                <a:close/>
                <a:moveTo>
                  <a:pt x="368" y="226"/>
                </a:moveTo>
                <a:cubicBezTo>
                  <a:pt x="39" y="226"/>
                  <a:pt x="39" y="226"/>
                  <a:pt x="39" y="226"/>
                </a:cubicBezTo>
                <a:cubicBezTo>
                  <a:pt x="39" y="47"/>
                  <a:pt x="39" y="47"/>
                  <a:pt x="39" y="47"/>
                </a:cubicBezTo>
                <a:cubicBezTo>
                  <a:pt x="368" y="47"/>
                  <a:pt x="368" y="47"/>
                  <a:pt x="368" y="47"/>
                </a:cubicBezTo>
                <a:lnTo>
                  <a:pt x="368" y="226"/>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a:p>
        </p:txBody>
      </p:sp>
      <p:grpSp>
        <p:nvGrpSpPr>
          <p:cNvPr id="39" name="Group 38">
            <a:extLst>
              <a:ext uri="{FF2B5EF4-FFF2-40B4-BE49-F238E27FC236}">
                <a16:creationId xmlns:a16="http://schemas.microsoft.com/office/drawing/2014/main" id="{861444AE-7797-4544-873C-9BD68E73BC2F}"/>
              </a:ext>
            </a:extLst>
          </p:cNvPr>
          <p:cNvGrpSpPr/>
          <p:nvPr/>
        </p:nvGrpSpPr>
        <p:grpSpPr>
          <a:xfrm>
            <a:off x="1808935" y="2522018"/>
            <a:ext cx="740706" cy="261610"/>
            <a:chOff x="4413870" y="2846572"/>
            <a:chExt cx="793226" cy="261610"/>
          </a:xfrm>
        </p:grpSpPr>
        <p:sp>
          <p:nvSpPr>
            <p:cNvPr id="40" name="Rectangle 39">
              <a:extLst>
                <a:ext uri="{FF2B5EF4-FFF2-40B4-BE49-F238E27FC236}">
                  <a16:creationId xmlns:a16="http://schemas.microsoft.com/office/drawing/2014/main" id="{012842C7-95E0-C34C-A861-5006C8D6932A}"/>
                </a:ext>
              </a:extLst>
            </p:cNvPr>
            <p:cNvSpPr/>
            <p:nvPr/>
          </p:nvSpPr>
          <p:spPr>
            <a:xfrm>
              <a:off x="4430423" y="2861861"/>
              <a:ext cx="739091" cy="234510"/>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600">
                <a:solidFill>
                  <a:schemeClr val="bg1"/>
                </a:solidFill>
              </a:endParaRPr>
            </a:p>
          </p:txBody>
        </p:sp>
        <p:sp>
          <p:nvSpPr>
            <p:cNvPr id="41" name="Rectangle 40">
              <a:extLst>
                <a:ext uri="{FF2B5EF4-FFF2-40B4-BE49-F238E27FC236}">
                  <a16:creationId xmlns:a16="http://schemas.microsoft.com/office/drawing/2014/main" id="{C93F3B49-EFED-214B-B454-120071C9B31A}"/>
                </a:ext>
              </a:extLst>
            </p:cNvPr>
            <p:cNvSpPr/>
            <p:nvPr/>
          </p:nvSpPr>
          <p:spPr>
            <a:xfrm>
              <a:off x="4413870" y="2846572"/>
              <a:ext cx="793226" cy="261610"/>
            </a:xfrm>
            <a:prstGeom prst="rect">
              <a:avLst/>
            </a:prstGeom>
          </p:spPr>
          <p:txBody>
            <a:bodyPr wrap="square">
              <a:spAutoFit/>
            </a:bodyPr>
            <a:lstStyle/>
            <a:p>
              <a:pPr algn="ctr"/>
              <a:r>
                <a:rPr lang="en-US" sz="1100" b="1">
                  <a:solidFill>
                    <a:schemeClr val="bg1"/>
                  </a:solidFill>
                  <a:latin typeface="Metropolis" pitchFamily="2" charset="77"/>
                </a:rPr>
                <a:t>Uplink 1</a:t>
              </a:r>
              <a:endParaRPr lang="en-GB" sz="1100" b="1">
                <a:solidFill>
                  <a:schemeClr val="bg1"/>
                </a:solidFill>
                <a:latin typeface="Metropolis" pitchFamily="2" charset="77"/>
              </a:endParaRPr>
            </a:p>
          </p:txBody>
        </p:sp>
      </p:grpSp>
      <p:grpSp>
        <p:nvGrpSpPr>
          <p:cNvPr id="42" name="Group 41">
            <a:extLst>
              <a:ext uri="{FF2B5EF4-FFF2-40B4-BE49-F238E27FC236}">
                <a16:creationId xmlns:a16="http://schemas.microsoft.com/office/drawing/2014/main" id="{15A09EDA-9BD9-8240-A0A1-18E7CD81899E}"/>
              </a:ext>
            </a:extLst>
          </p:cNvPr>
          <p:cNvGrpSpPr/>
          <p:nvPr/>
        </p:nvGrpSpPr>
        <p:grpSpPr>
          <a:xfrm>
            <a:off x="2514995" y="2521381"/>
            <a:ext cx="799464" cy="261610"/>
            <a:chOff x="4380110" y="2846572"/>
            <a:chExt cx="856150" cy="261610"/>
          </a:xfrm>
        </p:grpSpPr>
        <p:sp>
          <p:nvSpPr>
            <p:cNvPr id="43" name="Rectangle 42">
              <a:extLst>
                <a:ext uri="{FF2B5EF4-FFF2-40B4-BE49-F238E27FC236}">
                  <a16:creationId xmlns:a16="http://schemas.microsoft.com/office/drawing/2014/main" id="{D978902B-B059-1A44-9918-1BE04D2A08DB}"/>
                </a:ext>
              </a:extLst>
            </p:cNvPr>
            <p:cNvSpPr/>
            <p:nvPr/>
          </p:nvSpPr>
          <p:spPr>
            <a:xfrm>
              <a:off x="4430423" y="2861861"/>
              <a:ext cx="739091" cy="234510"/>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600">
                <a:solidFill>
                  <a:schemeClr val="bg1"/>
                </a:solidFill>
              </a:endParaRPr>
            </a:p>
          </p:txBody>
        </p:sp>
        <p:sp>
          <p:nvSpPr>
            <p:cNvPr id="44" name="Rectangle 43">
              <a:extLst>
                <a:ext uri="{FF2B5EF4-FFF2-40B4-BE49-F238E27FC236}">
                  <a16:creationId xmlns:a16="http://schemas.microsoft.com/office/drawing/2014/main" id="{1F8F226C-EF5E-D742-8434-6CC25C4F50A7}"/>
                </a:ext>
              </a:extLst>
            </p:cNvPr>
            <p:cNvSpPr/>
            <p:nvPr/>
          </p:nvSpPr>
          <p:spPr>
            <a:xfrm>
              <a:off x="4380110" y="2846572"/>
              <a:ext cx="856150" cy="261610"/>
            </a:xfrm>
            <a:prstGeom prst="rect">
              <a:avLst/>
            </a:prstGeom>
          </p:spPr>
          <p:txBody>
            <a:bodyPr wrap="square">
              <a:spAutoFit/>
            </a:bodyPr>
            <a:lstStyle/>
            <a:p>
              <a:pPr algn="ctr"/>
              <a:r>
                <a:rPr lang="en-US" sz="1100" b="1">
                  <a:solidFill>
                    <a:schemeClr val="bg1"/>
                  </a:solidFill>
                  <a:latin typeface="Metropolis" pitchFamily="2" charset="77"/>
                </a:rPr>
                <a:t>Uplink 2</a:t>
              </a:r>
              <a:endParaRPr lang="en-GB" sz="1100" b="1">
                <a:solidFill>
                  <a:schemeClr val="bg1"/>
                </a:solidFill>
                <a:latin typeface="Metropolis" pitchFamily="2" charset="77"/>
              </a:endParaRPr>
            </a:p>
          </p:txBody>
        </p:sp>
      </p:grpSp>
      <p:sp>
        <p:nvSpPr>
          <p:cNvPr id="45" name="Right Arrow 44">
            <a:extLst>
              <a:ext uri="{FF2B5EF4-FFF2-40B4-BE49-F238E27FC236}">
                <a16:creationId xmlns:a16="http://schemas.microsoft.com/office/drawing/2014/main" id="{92B5430E-AAD2-3843-96AC-5587D2DC257D}"/>
              </a:ext>
            </a:extLst>
          </p:cNvPr>
          <p:cNvSpPr/>
          <p:nvPr/>
        </p:nvSpPr>
        <p:spPr>
          <a:xfrm>
            <a:off x="4290260" y="2743442"/>
            <a:ext cx="681136" cy="735457"/>
          </a:xfrm>
          <a:prstGeom prst="rightArrow">
            <a:avLst/>
          </a:prstGeom>
          <a:solidFill>
            <a:schemeClr val="accent1">
              <a:lumMod val="50000"/>
            </a:schemeClr>
          </a:solidFill>
          <a:ln>
            <a:noFill/>
            <a:miter lim="800000"/>
            <a:headEnd/>
            <a:tailEnd/>
          </a:ln>
        </p:spPr>
        <p:style>
          <a:lnRef idx="2">
            <a:schemeClr val="dk1"/>
          </a:lnRef>
          <a:fillRef idx="1">
            <a:schemeClr val="lt1"/>
          </a:fillRef>
          <a:effectRef idx="0">
            <a:schemeClr val="dk1"/>
          </a:effectRef>
          <a:fontRef idx="minor">
            <a:schemeClr val="dk1"/>
          </a:fontRef>
        </p:style>
        <p:txBody>
          <a:bodyPr wrap="none" lIns="0" tIns="0" rIns="0" bIns="0" rtlCol="0" anchor="ctr"/>
          <a:lstStyle/>
          <a:p>
            <a:pPr algn="ctr"/>
            <a:endParaRPr lang="en-GB" sz="1100">
              <a:solidFill>
                <a:prstClr val="white"/>
              </a:solidFill>
              <a:latin typeface="Metropolis"/>
            </a:endParaRPr>
          </a:p>
        </p:txBody>
      </p:sp>
      <p:sp>
        <p:nvSpPr>
          <p:cNvPr id="46" name="Rectangle 45">
            <a:extLst>
              <a:ext uri="{FF2B5EF4-FFF2-40B4-BE49-F238E27FC236}">
                <a16:creationId xmlns:a16="http://schemas.microsoft.com/office/drawing/2014/main" id="{07F865CD-4DAD-F849-B7A6-8813B13EDD53}"/>
              </a:ext>
            </a:extLst>
          </p:cNvPr>
          <p:cNvSpPr/>
          <p:nvPr/>
        </p:nvSpPr>
        <p:spPr>
          <a:xfrm>
            <a:off x="1497656" y="5931447"/>
            <a:ext cx="2308645" cy="369332"/>
          </a:xfrm>
          <a:prstGeom prst="rect">
            <a:avLst/>
          </a:prstGeom>
        </p:spPr>
        <p:txBody>
          <a:bodyPr wrap="none">
            <a:spAutoFit/>
          </a:bodyPr>
          <a:lstStyle/>
          <a:p>
            <a:pPr algn="ctr"/>
            <a:r>
              <a:rPr lang="en-US" b="1" dirty="0">
                <a:solidFill>
                  <a:srgbClr val="717074"/>
                </a:solidFill>
                <a:ea typeface="Gotham Rounded Book" charset="0"/>
                <a:cs typeface="Gotham Rounded Book" charset="0"/>
              </a:rPr>
              <a:t>Physical </a:t>
            </a:r>
            <a:r>
              <a:rPr lang="en-US" b="1" dirty="0" err="1">
                <a:solidFill>
                  <a:srgbClr val="717074"/>
                </a:solidFill>
                <a:ea typeface="Gotham Rounded Book" charset="0"/>
                <a:cs typeface="Gotham Rounded Book" charset="0"/>
              </a:rPr>
              <a:t>ESXi</a:t>
            </a:r>
            <a:r>
              <a:rPr lang="en-US" b="1" dirty="0">
                <a:solidFill>
                  <a:srgbClr val="717074"/>
                </a:solidFill>
                <a:ea typeface="Gotham Rounded Book" charset="0"/>
                <a:cs typeface="Gotham Rounded Book" charset="0"/>
              </a:rPr>
              <a:t> Host</a:t>
            </a:r>
          </a:p>
        </p:txBody>
      </p:sp>
      <p:sp>
        <p:nvSpPr>
          <p:cNvPr id="64" name="Right Arrow 63">
            <a:extLst>
              <a:ext uri="{FF2B5EF4-FFF2-40B4-BE49-F238E27FC236}">
                <a16:creationId xmlns:a16="http://schemas.microsoft.com/office/drawing/2014/main" id="{B50AD9FC-A0E2-684E-9E49-234046A8CAD2}"/>
              </a:ext>
            </a:extLst>
          </p:cNvPr>
          <p:cNvSpPr/>
          <p:nvPr/>
        </p:nvSpPr>
        <p:spPr>
          <a:xfrm rot="10800000">
            <a:off x="208902" y="2743442"/>
            <a:ext cx="681136" cy="735457"/>
          </a:xfrm>
          <a:prstGeom prst="rightArrow">
            <a:avLst/>
          </a:prstGeom>
          <a:solidFill>
            <a:schemeClr val="accent1">
              <a:lumMod val="50000"/>
            </a:schemeClr>
          </a:solidFill>
          <a:ln>
            <a:noFill/>
            <a:miter lim="800000"/>
            <a:headEnd/>
            <a:tailEnd/>
          </a:ln>
        </p:spPr>
        <p:style>
          <a:lnRef idx="2">
            <a:schemeClr val="dk1"/>
          </a:lnRef>
          <a:fillRef idx="1">
            <a:schemeClr val="lt1"/>
          </a:fillRef>
          <a:effectRef idx="0">
            <a:schemeClr val="dk1"/>
          </a:effectRef>
          <a:fontRef idx="minor">
            <a:schemeClr val="dk1"/>
          </a:fontRef>
        </p:style>
        <p:txBody>
          <a:bodyPr wrap="none" lIns="0" tIns="0" rIns="0" bIns="0" rtlCol="0" anchor="ctr"/>
          <a:lstStyle/>
          <a:p>
            <a:pPr algn="ctr"/>
            <a:endParaRPr lang="en-GB" sz="1100">
              <a:solidFill>
                <a:prstClr val="white"/>
              </a:solidFill>
              <a:latin typeface="Metropolis"/>
            </a:endParaRPr>
          </a:p>
        </p:txBody>
      </p:sp>
      <p:sp>
        <p:nvSpPr>
          <p:cNvPr id="65" name="Rectangle 64">
            <a:extLst>
              <a:ext uri="{FF2B5EF4-FFF2-40B4-BE49-F238E27FC236}">
                <a16:creationId xmlns:a16="http://schemas.microsoft.com/office/drawing/2014/main" id="{BEB6F77B-CEF8-1442-9D4C-FD529E8805A5}"/>
              </a:ext>
            </a:extLst>
          </p:cNvPr>
          <p:cNvSpPr/>
          <p:nvPr/>
        </p:nvSpPr>
        <p:spPr>
          <a:xfrm>
            <a:off x="619933" y="2308963"/>
            <a:ext cx="1058656" cy="276999"/>
          </a:xfrm>
          <a:prstGeom prst="rect">
            <a:avLst/>
          </a:prstGeom>
        </p:spPr>
        <p:txBody>
          <a:bodyPr wrap="square">
            <a:spAutoFit/>
          </a:bodyPr>
          <a:lstStyle/>
          <a:p>
            <a:r>
              <a:rPr lang="en-US" sz="1200" b="1" dirty="0"/>
              <a:t>Uplink Port</a:t>
            </a:r>
            <a:endParaRPr lang="en-GB" sz="1200" b="1" dirty="0"/>
          </a:p>
        </p:txBody>
      </p:sp>
      <p:cxnSp>
        <p:nvCxnSpPr>
          <p:cNvPr id="66" name="Straight Arrow Connector 65">
            <a:extLst>
              <a:ext uri="{FF2B5EF4-FFF2-40B4-BE49-F238E27FC236}">
                <a16:creationId xmlns:a16="http://schemas.microsoft.com/office/drawing/2014/main" id="{3719FE46-11B7-4E43-80C0-E03D705B4071}"/>
              </a:ext>
            </a:extLst>
          </p:cNvPr>
          <p:cNvCxnSpPr>
            <a:cxnSpLocks/>
          </p:cNvCxnSpPr>
          <p:nvPr/>
        </p:nvCxnSpPr>
        <p:spPr bwMode="gray">
          <a:xfrm flipH="1" flipV="1">
            <a:off x="1302939" y="2551685"/>
            <a:ext cx="521229" cy="95169"/>
          </a:xfrm>
          <a:prstGeom prst="straightConnector1">
            <a:avLst/>
          </a:prstGeom>
          <a:ln w="25400">
            <a:solidFill>
              <a:schemeClr val="tx1"/>
            </a:solidFill>
            <a:miter lim="800000"/>
            <a:tailEnd type="triangle"/>
          </a:ln>
        </p:spPr>
        <p:style>
          <a:lnRef idx="1">
            <a:schemeClr val="accent1"/>
          </a:lnRef>
          <a:fillRef idx="0">
            <a:schemeClr val="accent1"/>
          </a:fillRef>
          <a:effectRef idx="0">
            <a:schemeClr val="accent1"/>
          </a:effectRef>
          <a:fontRef idx="minor">
            <a:schemeClr val="tx1"/>
          </a:fontRef>
        </p:style>
      </p:cxnSp>
      <p:sp>
        <p:nvSpPr>
          <p:cNvPr id="76" name="Rectangle 75">
            <a:extLst>
              <a:ext uri="{FF2B5EF4-FFF2-40B4-BE49-F238E27FC236}">
                <a16:creationId xmlns:a16="http://schemas.microsoft.com/office/drawing/2014/main" id="{9261E83D-04A5-FE4A-B692-D206104C0741}"/>
              </a:ext>
            </a:extLst>
          </p:cNvPr>
          <p:cNvSpPr/>
          <p:nvPr/>
        </p:nvSpPr>
        <p:spPr>
          <a:xfrm>
            <a:off x="1237168" y="5581212"/>
            <a:ext cx="2829622" cy="369332"/>
          </a:xfrm>
          <a:prstGeom prst="rect">
            <a:avLst/>
          </a:prstGeom>
        </p:spPr>
        <p:txBody>
          <a:bodyPr wrap="none">
            <a:spAutoFit/>
          </a:bodyPr>
          <a:lstStyle/>
          <a:p>
            <a:pPr algn="ctr"/>
            <a:r>
              <a:rPr lang="en-US" b="1" dirty="0">
                <a:solidFill>
                  <a:schemeClr val="bg1"/>
                </a:solidFill>
                <a:ea typeface="Gotham Rounded Book" charset="0"/>
                <a:cs typeface="Gotham Rounded Book" charset="0"/>
              </a:rPr>
              <a:t>VM (Nested </a:t>
            </a:r>
            <a:r>
              <a:rPr lang="en-US" b="1" dirty="0" err="1">
                <a:solidFill>
                  <a:schemeClr val="bg1"/>
                </a:solidFill>
                <a:ea typeface="Gotham Rounded Book" charset="0"/>
                <a:cs typeface="Gotham Rounded Book" charset="0"/>
              </a:rPr>
              <a:t>ESXi</a:t>
            </a:r>
            <a:r>
              <a:rPr lang="en-US" b="1" dirty="0">
                <a:solidFill>
                  <a:schemeClr val="bg1"/>
                </a:solidFill>
                <a:ea typeface="Gotham Rounded Book" charset="0"/>
                <a:cs typeface="Gotham Rounded Book" charset="0"/>
              </a:rPr>
              <a:t> Host)</a:t>
            </a:r>
          </a:p>
        </p:txBody>
      </p:sp>
      <p:sp>
        <p:nvSpPr>
          <p:cNvPr id="77" name="Rectangle 76">
            <a:extLst>
              <a:ext uri="{FF2B5EF4-FFF2-40B4-BE49-F238E27FC236}">
                <a16:creationId xmlns:a16="http://schemas.microsoft.com/office/drawing/2014/main" id="{805B058E-7D10-AD4D-8360-4C4C5667879E}"/>
              </a:ext>
            </a:extLst>
          </p:cNvPr>
          <p:cNvSpPr/>
          <p:nvPr/>
        </p:nvSpPr>
        <p:spPr bwMode="auto">
          <a:xfrm>
            <a:off x="1005190" y="4224065"/>
            <a:ext cx="3208430" cy="364002"/>
          </a:xfrm>
          <a:prstGeom prst="rect">
            <a:avLst/>
          </a:prstGeom>
          <a:solidFill>
            <a:schemeClr val="accent1">
              <a:lumMod val="50000"/>
            </a:schemeClr>
          </a:solidFill>
          <a:ln>
            <a:noFill/>
            <a:miter lim="800000"/>
            <a:headEnd/>
            <a:tailEnd/>
          </a:ln>
        </p:spPr>
        <p:style>
          <a:lnRef idx="2">
            <a:schemeClr val="dk1"/>
          </a:lnRef>
          <a:fillRef idx="1">
            <a:schemeClr val="lt1"/>
          </a:fillRef>
          <a:effectRef idx="0">
            <a:schemeClr val="dk1"/>
          </a:effectRef>
          <a:fontRef idx="minor">
            <a:schemeClr val="dk1"/>
          </a:fontRef>
        </p:style>
        <p:txBody>
          <a:bodyPr wrap="none" lIns="0" tIns="0" rIns="0" bIns="0" rtlCol="0" anchor="ctr"/>
          <a:lstStyle/>
          <a:p>
            <a:pPr algn="ctr"/>
            <a:r>
              <a:rPr lang="en-US" sz="1100" dirty="0">
                <a:solidFill>
                  <a:prstClr val="white"/>
                </a:solidFill>
                <a:latin typeface="Metropolis"/>
                <a:ea typeface="Gotham Rounded Book" charset="0"/>
                <a:cs typeface="Gotham Rounded Book" charset="0"/>
              </a:rPr>
              <a:t>Virtual Switch (</a:t>
            </a:r>
            <a:r>
              <a:rPr lang="en-US" sz="1100" dirty="0" err="1">
                <a:solidFill>
                  <a:prstClr val="white"/>
                </a:solidFill>
                <a:latin typeface="Metropolis"/>
                <a:ea typeface="Gotham Rounded Book" charset="0"/>
                <a:cs typeface="Gotham Rounded Book" charset="0"/>
              </a:rPr>
              <a:t>vSS</a:t>
            </a:r>
            <a:r>
              <a:rPr lang="en-US" sz="1100" dirty="0">
                <a:solidFill>
                  <a:prstClr val="white"/>
                </a:solidFill>
                <a:latin typeface="Metropolis"/>
                <a:ea typeface="Gotham Rounded Book" charset="0"/>
                <a:cs typeface="Gotham Rounded Book" charset="0"/>
              </a:rPr>
              <a:t> / </a:t>
            </a:r>
            <a:r>
              <a:rPr lang="en-US" sz="1100" dirty="0" err="1">
                <a:solidFill>
                  <a:prstClr val="white"/>
                </a:solidFill>
                <a:latin typeface="Metropolis"/>
                <a:ea typeface="Gotham Rounded Book" charset="0"/>
                <a:cs typeface="Gotham Rounded Book" charset="0"/>
              </a:rPr>
              <a:t>vDS</a:t>
            </a:r>
            <a:r>
              <a:rPr lang="en-US" sz="1100" dirty="0">
                <a:solidFill>
                  <a:prstClr val="white"/>
                </a:solidFill>
                <a:latin typeface="Metropolis"/>
                <a:ea typeface="Gotham Rounded Book" charset="0"/>
                <a:cs typeface="Gotham Rounded Book" charset="0"/>
              </a:rPr>
              <a:t>)</a:t>
            </a:r>
          </a:p>
        </p:txBody>
      </p:sp>
      <p:sp>
        <p:nvSpPr>
          <p:cNvPr id="78" name="Right Arrow 77">
            <a:extLst>
              <a:ext uri="{FF2B5EF4-FFF2-40B4-BE49-F238E27FC236}">
                <a16:creationId xmlns:a16="http://schemas.microsoft.com/office/drawing/2014/main" id="{E6B3DB0A-9565-6B45-AD27-CCB4516A6554}"/>
              </a:ext>
            </a:extLst>
          </p:cNvPr>
          <p:cNvSpPr/>
          <p:nvPr/>
        </p:nvSpPr>
        <p:spPr>
          <a:xfrm>
            <a:off x="4212752" y="4037178"/>
            <a:ext cx="681136" cy="735457"/>
          </a:xfrm>
          <a:prstGeom prst="rightArrow">
            <a:avLst/>
          </a:prstGeom>
          <a:solidFill>
            <a:schemeClr val="accent1">
              <a:lumMod val="50000"/>
            </a:schemeClr>
          </a:solidFill>
          <a:ln>
            <a:noFill/>
            <a:miter lim="800000"/>
            <a:headEnd/>
            <a:tailEnd/>
          </a:ln>
        </p:spPr>
        <p:style>
          <a:lnRef idx="2">
            <a:schemeClr val="dk1"/>
          </a:lnRef>
          <a:fillRef idx="1">
            <a:schemeClr val="lt1"/>
          </a:fillRef>
          <a:effectRef idx="0">
            <a:schemeClr val="dk1"/>
          </a:effectRef>
          <a:fontRef idx="minor">
            <a:schemeClr val="dk1"/>
          </a:fontRef>
        </p:style>
        <p:txBody>
          <a:bodyPr wrap="none" lIns="0" tIns="0" rIns="0" bIns="0" rtlCol="0" anchor="ctr"/>
          <a:lstStyle/>
          <a:p>
            <a:pPr algn="ctr"/>
            <a:endParaRPr lang="en-GB" sz="1100">
              <a:solidFill>
                <a:prstClr val="white"/>
              </a:solidFill>
              <a:latin typeface="Metropolis"/>
            </a:endParaRPr>
          </a:p>
        </p:txBody>
      </p:sp>
      <p:sp>
        <p:nvSpPr>
          <p:cNvPr id="79" name="Right Arrow 78">
            <a:extLst>
              <a:ext uri="{FF2B5EF4-FFF2-40B4-BE49-F238E27FC236}">
                <a16:creationId xmlns:a16="http://schemas.microsoft.com/office/drawing/2014/main" id="{2DA1FE94-40AD-8741-A8A8-8F00B2246C8E}"/>
              </a:ext>
            </a:extLst>
          </p:cNvPr>
          <p:cNvSpPr/>
          <p:nvPr/>
        </p:nvSpPr>
        <p:spPr>
          <a:xfrm rot="10800000">
            <a:off x="366206" y="4037177"/>
            <a:ext cx="681136" cy="735457"/>
          </a:xfrm>
          <a:prstGeom prst="rightArrow">
            <a:avLst/>
          </a:prstGeom>
          <a:solidFill>
            <a:schemeClr val="accent1">
              <a:lumMod val="50000"/>
            </a:schemeClr>
          </a:solidFill>
          <a:ln>
            <a:noFill/>
            <a:miter lim="800000"/>
            <a:headEnd/>
            <a:tailEnd/>
          </a:ln>
        </p:spPr>
        <p:style>
          <a:lnRef idx="2">
            <a:schemeClr val="dk1"/>
          </a:lnRef>
          <a:fillRef idx="1">
            <a:schemeClr val="lt1"/>
          </a:fillRef>
          <a:effectRef idx="0">
            <a:schemeClr val="dk1"/>
          </a:effectRef>
          <a:fontRef idx="minor">
            <a:schemeClr val="dk1"/>
          </a:fontRef>
        </p:style>
        <p:txBody>
          <a:bodyPr wrap="none" lIns="0" tIns="0" rIns="0" bIns="0" rtlCol="0" anchor="ctr"/>
          <a:lstStyle/>
          <a:p>
            <a:pPr algn="ctr"/>
            <a:endParaRPr lang="en-GB" sz="1100">
              <a:solidFill>
                <a:prstClr val="white"/>
              </a:solidFill>
              <a:latin typeface="Metropolis"/>
            </a:endParaRPr>
          </a:p>
        </p:txBody>
      </p:sp>
      <p:grpSp>
        <p:nvGrpSpPr>
          <p:cNvPr id="88" name="Group 87">
            <a:extLst>
              <a:ext uri="{FF2B5EF4-FFF2-40B4-BE49-F238E27FC236}">
                <a16:creationId xmlns:a16="http://schemas.microsoft.com/office/drawing/2014/main" id="{624AEF47-2121-8E4C-A2A9-7DDA4634FD5F}"/>
              </a:ext>
            </a:extLst>
          </p:cNvPr>
          <p:cNvGrpSpPr/>
          <p:nvPr/>
        </p:nvGrpSpPr>
        <p:grpSpPr>
          <a:xfrm>
            <a:off x="2367873" y="4863819"/>
            <a:ext cx="475288" cy="475288"/>
            <a:chOff x="2206774" y="4653711"/>
            <a:chExt cx="475288" cy="475288"/>
          </a:xfrm>
        </p:grpSpPr>
        <p:sp>
          <p:nvSpPr>
            <p:cNvPr id="82" name="Oval 81">
              <a:extLst>
                <a:ext uri="{FF2B5EF4-FFF2-40B4-BE49-F238E27FC236}">
                  <a16:creationId xmlns:a16="http://schemas.microsoft.com/office/drawing/2014/main" id="{6C4CE7DE-3594-374C-A89B-E0A3970CFB39}"/>
                </a:ext>
              </a:extLst>
            </p:cNvPr>
            <p:cNvSpPr/>
            <p:nvPr/>
          </p:nvSpPr>
          <p:spPr>
            <a:xfrm>
              <a:off x="2206774" y="4653711"/>
              <a:ext cx="475288" cy="475288"/>
            </a:xfrm>
            <a:prstGeom prst="ellipse">
              <a:avLst/>
            </a:prstGeom>
            <a:solidFill>
              <a:schemeClr val="bg1"/>
            </a:solidFill>
            <a:ln w="7620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endParaRPr lang="en-US"/>
            </a:p>
          </p:txBody>
        </p:sp>
        <p:sp>
          <p:nvSpPr>
            <p:cNvPr id="83" name="Freeform 5">
              <a:extLst>
                <a:ext uri="{FF2B5EF4-FFF2-40B4-BE49-F238E27FC236}">
                  <a16:creationId xmlns:a16="http://schemas.microsoft.com/office/drawing/2014/main" id="{E72CEECB-3DE9-9149-BF27-EECB72797ED6}"/>
                </a:ext>
              </a:extLst>
            </p:cNvPr>
            <p:cNvSpPr>
              <a:spLocks noChangeAspect="1" noEditPoints="1"/>
            </p:cNvSpPr>
            <p:nvPr/>
          </p:nvSpPr>
          <p:spPr bwMode="auto">
            <a:xfrm>
              <a:off x="2300867" y="4746249"/>
              <a:ext cx="284859" cy="284859"/>
            </a:xfrm>
            <a:custGeom>
              <a:avLst/>
              <a:gdLst>
                <a:gd name="T0" fmla="*/ 368 w 384"/>
                <a:gd name="T1" fmla="*/ 16 h 384"/>
                <a:gd name="T2" fmla="*/ 368 w 384"/>
                <a:gd name="T3" fmla="*/ 368 h 384"/>
                <a:gd name="T4" fmla="*/ 16 w 384"/>
                <a:gd name="T5" fmla="*/ 368 h 384"/>
                <a:gd name="T6" fmla="*/ 16 w 384"/>
                <a:gd name="T7" fmla="*/ 16 h 384"/>
                <a:gd name="T8" fmla="*/ 368 w 384"/>
                <a:gd name="T9" fmla="*/ 16 h 384"/>
                <a:gd name="T10" fmla="*/ 384 w 384"/>
                <a:gd name="T11" fmla="*/ 0 h 384"/>
                <a:gd name="T12" fmla="*/ 0 w 384"/>
                <a:gd name="T13" fmla="*/ 0 h 384"/>
                <a:gd name="T14" fmla="*/ 0 w 384"/>
                <a:gd name="T15" fmla="*/ 384 h 384"/>
                <a:gd name="T16" fmla="*/ 384 w 384"/>
                <a:gd name="T17" fmla="*/ 384 h 384"/>
                <a:gd name="T18" fmla="*/ 384 w 384"/>
                <a:gd name="T19" fmla="*/ 0 h 384"/>
                <a:gd name="T20" fmla="*/ 115 w 384"/>
                <a:gd name="T21" fmla="*/ 241 h 384"/>
                <a:gd name="T22" fmla="*/ 127 w 384"/>
                <a:gd name="T23" fmla="*/ 231 h 384"/>
                <a:gd name="T24" fmla="*/ 159 w 384"/>
                <a:gd name="T25" fmla="*/ 160 h 384"/>
                <a:gd name="T26" fmla="*/ 160 w 384"/>
                <a:gd name="T27" fmla="*/ 154 h 384"/>
                <a:gd name="T28" fmla="*/ 149 w 384"/>
                <a:gd name="T29" fmla="*/ 144 h 384"/>
                <a:gd name="T30" fmla="*/ 139 w 384"/>
                <a:gd name="T31" fmla="*/ 152 h 384"/>
                <a:gd name="T32" fmla="*/ 115 w 384"/>
                <a:gd name="T33" fmla="*/ 214 h 384"/>
                <a:gd name="T34" fmla="*/ 91 w 384"/>
                <a:gd name="T35" fmla="*/ 152 h 384"/>
                <a:gd name="T36" fmla="*/ 80 w 384"/>
                <a:gd name="T37" fmla="*/ 144 h 384"/>
                <a:gd name="T38" fmla="*/ 69 w 384"/>
                <a:gd name="T39" fmla="*/ 154 h 384"/>
                <a:gd name="T40" fmla="*/ 71 w 384"/>
                <a:gd name="T41" fmla="*/ 160 h 384"/>
                <a:gd name="T42" fmla="*/ 102 w 384"/>
                <a:gd name="T43" fmla="*/ 231 h 384"/>
                <a:gd name="T44" fmla="*/ 114 w 384"/>
                <a:gd name="T45" fmla="*/ 241 h 384"/>
                <a:gd name="T46" fmla="*/ 115 w 384"/>
                <a:gd name="T47" fmla="*/ 241 h 384"/>
                <a:gd name="T48" fmla="*/ 177 w 384"/>
                <a:gd name="T49" fmla="*/ 155 h 384"/>
                <a:gd name="T50" fmla="*/ 177 w 384"/>
                <a:gd name="T51" fmla="*/ 155 h 384"/>
                <a:gd name="T52" fmla="*/ 177 w 384"/>
                <a:gd name="T53" fmla="*/ 230 h 384"/>
                <a:gd name="T54" fmla="*/ 188 w 384"/>
                <a:gd name="T55" fmla="*/ 240 h 384"/>
                <a:gd name="T56" fmla="*/ 198 w 384"/>
                <a:gd name="T57" fmla="*/ 230 h 384"/>
                <a:gd name="T58" fmla="*/ 198 w 384"/>
                <a:gd name="T59" fmla="*/ 186 h 384"/>
                <a:gd name="T60" fmla="*/ 218 w 384"/>
                <a:gd name="T61" fmla="*/ 163 h 384"/>
                <a:gd name="T62" fmla="*/ 237 w 384"/>
                <a:gd name="T63" fmla="*/ 186 h 384"/>
                <a:gd name="T64" fmla="*/ 237 w 384"/>
                <a:gd name="T65" fmla="*/ 230 h 384"/>
                <a:gd name="T66" fmla="*/ 248 w 384"/>
                <a:gd name="T67" fmla="*/ 240 h 384"/>
                <a:gd name="T68" fmla="*/ 259 w 384"/>
                <a:gd name="T69" fmla="*/ 230 h 384"/>
                <a:gd name="T70" fmla="*/ 259 w 384"/>
                <a:gd name="T71" fmla="*/ 186 h 384"/>
                <a:gd name="T72" fmla="*/ 278 w 384"/>
                <a:gd name="T73" fmla="*/ 163 h 384"/>
                <a:gd name="T74" fmla="*/ 297 w 384"/>
                <a:gd name="T75" fmla="*/ 186 h 384"/>
                <a:gd name="T76" fmla="*/ 297 w 384"/>
                <a:gd name="T77" fmla="*/ 230 h 384"/>
                <a:gd name="T78" fmla="*/ 308 w 384"/>
                <a:gd name="T79" fmla="*/ 240 h 384"/>
                <a:gd name="T80" fmla="*/ 318 w 384"/>
                <a:gd name="T81" fmla="*/ 230 h 384"/>
                <a:gd name="T82" fmla="*/ 318 w 384"/>
                <a:gd name="T83" fmla="*/ 180 h 384"/>
                <a:gd name="T84" fmla="*/ 286 w 384"/>
                <a:gd name="T85" fmla="*/ 144 h 384"/>
                <a:gd name="T86" fmla="*/ 254 w 384"/>
                <a:gd name="T87" fmla="*/ 160 h 384"/>
                <a:gd name="T88" fmla="*/ 227 w 384"/>
                <a:gd name="T89" fmla="*/ 144 h 384"/>
                <a:gd name="T90" fmla="*/ 198 w 384"/>
                <a:gd name="T91" fmla="*/ 160 h 384"/>
                <a:gd name="T92" fmla="*/ 198 w 384"/>
                <a:gd name="T93" fmla="*/ 155 h 384"/>
                <a:gd name="T94" fmla="*/ 188 w 384"/>
                <a:gd name="T95" fmla="*/ 145 h 384"/>
                <a:gd name="T96" fmla="*/ 177 w 384"/>
                <a:gd name="T97" fmla="*/ 15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 h="384">
                  <a:moveTo>
                    <a:pt x="368" y="16"/>
                  </a:moveTo>
                  <a:cubicBezTo>
                    <a:pt x="368" y="368"/>
                    <a:pt x="368" y="368"/>
                    <a:pt x="368" y="368"/>
                  </a:cubicBezTo>
                  <a:cubicBezTo>
                    <a:pt x="16" y="368"/>
                    <a:pt x="16" y="368"/>
                    <a:pt x="16" y="368"/>
                  </a:cubicBezTo>
                  <a:cubicBezTo>
                    <a:pt x="16" y="16"/>
                    <a:pt x="16" y="16"/>
                    <a:pt x="16" y="16"/>
                  </a:cubicBezTo>
                  <a:cubicBezTo>
                    <a:pt x="368" y="16"/>
                    <a:pt x="368" y="16"/>
                    <a:pt x="368" y="16"/>
                  </a:cubicBezTo>
                  <a:moveTo>
                    <a:pt x="384" y="0"/>
                  </a:moveTo>
                  <a:cubicBezTo>
                    <a:pt x="0" y="0"/>
                    <a:pt x="0" y="0"/>
                    <a:pt x="0" y="0"/>
                  </a:cubicBezTo>
                  <a:cubicBezTo>
                    <a:pt x="0" y="384"/>
                    <a:pt x="0" y="384"/>
                    <a:pt x="0" y="384"/>
                  </a:cubicBezTo>
                  <a:cubicBezTo>
                    <a:pt x="384" y="384"/>
                    <a:pt x="384" y="384"/>
                    <a:pt x="384" y="384"/>
                  </a:cubicBezTo>
                  <a:cubicBezTo>
                    <a:pt x="384" y="0"/>
                    <a:pt x="384" y="0"/>
                    <a:pt x="384" y="0"/>
                  </a:cubicBezTo>
                  <a:close/>
                  <a:moveTo>
                    <a:pt x="115" y="241"/>
                  </a:moveTo>
                  <a:cubicBezTo>
                    <a:pt x="121" y="241"/>
                    <a:pt x="125" y="237"/>
                    <a:pt x="127" y="231"/>
                  </a:cubicBezTo>
                  <a:cubicBezTo>
                    <a:pt x="127" y="231"/>
                    <a:pt x="127" y="231"/>
                    <a:pt x="159" y="160"/>
                  </a:cubicBezTo>
                  <a:cubicBezTo>
                    <a:pt x="159" y="159"/>
                    <a:pt x="160" y="157"/>
                    <a:pt x="160" y="154"/>
                  </a:cubicBezTo>
                  <a:cubicBezTo>
                    <a:pt x="160" y="149"/>
                    <a:pt x="155" y="144"/>
                    <a:pt x="149" y="144"/>
                  </a:cubicBezTo>
                  <a:cubicBezTo>
                    <a:pt x="144" y="144"/>
                    <a:pt x="141" y="148"/>
                    <a:pt x="139" y="152"/>
                  </a:cubicBezTo>
                  <a:cubicBezTo>
                    <a:pt x="139" y="152"/>
                    <a:pt x="139" y="152"/>
                    <a:pt x="115" y="214"/>
                  </a:cubicBezTo>
                  <a:cubicBezTo>
                    <a:pt x="115" y="214"/>
                    <a:pt x="115" y="214"/>
                    <a:pt x="91" y="152"/>
                  </a:cubicBezTo>
                  <a:cubicBezTo>
                    <a:pt x="89" y="148"/>
                    <a:pt x="86" y="144"/>
                    <a:pt x="80" y="144"/>
                  </a:cubicBezTo>
                  <a:cubicBezTo>
                    <a:pt x="74" y="144"/>
                    <a:pt x="69" y="149"/>
                    <a:pt x="69" y="154"/>
                  </a:cubicBezTo>
                  <a:cubicBezTo>
                    <a:pt x="69" y="157"/>
                    <a:pt x="70" y="158"/>
                    <a:pt x="71" y="160"/>
                  </a:cubicBezTo>
                  <a:cubicBezTo>
                    <a:pt x="71" y="160"/>
                    <a:pt x="71" y="160"/>
                    <a:pt x="102" y="231"/>
                  </a:cubicBezTo>
                  <a:cubicBezTo>
                    <a:pt x="105" y="237"/>
                    <a:pt x="108" y="241"/>
                    <a:pt x="114" y="241"/>
                  </a:cubicBezTo>
                  <a:cubicBezTo>
                    <a:pt x="114" y="241"/>
                    <a:pt x="114" y="241"/>
                    <a:pt x="115" y="241"/>
                  </a:cubicBezTo>
                  <a:close/>
                  <a:moveTo>
                    <a:pt x="177" y="155"/>
                  </a:moveTo>
                  <a:cubicBezTo>
                    <a:pt x="177" y="155"/>
                    <a:pt x="177" y="155"/>
                    <a:pt x="177" y="155"/>
                  </a:cubicBezTo>
                  <a:cubicBezTo>
                    <a:pt x="177" y="230"/>
                    <a:pt x="177" y="230"/>
                    <a:pt x="177" y="230"/>
                  </a:cubicBezTo>
                  <a:cubicBezTo>
                    <a:pt x="177" y="236"/>
                    <a:pt x="182" y="240"/>
                    <a:pt x="188" y="240"/>
                  </a:cubicBezTo>
                  <a:cubicBezTo>
                    <a:pt x="194" y="240"/>
                    <a:pt x="198" y="236"/>
                    <a:pt x="198" y="230"/>
                  </a:cubicBezTo>
                  <a:cubicBezTo>
                    <a:pt x="198" y="230"/>
                    <a:pt x="198" y="230"/>
                    <a:pt x="198" y="186"/>
                  </a:cubicBezTo>
                  <a:cubicBezTo>
                    <a:pt x="198" y="172"/>
                    <a:pt x="206" y="163"/>
                    <a:pt x="218" y="163"/>
                  </a:cubicBezTo>
                  <a:cubicBezTo>
                    <a:pt x="230" y="163"/>
                    <a:pt x="237" y="172"/>
                    <a:pt x="237" y="186"/>
                  </a:cubicBezTo>
                  <a:cubicBezTo>
                    <a:pt x="237" y="186"/>
                    <a:pt x="237" y="186"/>
                    <a:pt x="237" y="230"/>
                  </a:cubicBezTo>
                  <a:cubicBezTo>
                    <a:pt x="237" y="236"/>
                    <a:pt x="242" y="240"/>
                    <a:pt x="248" y="240"/>
                  </a:cubicBezTo>
                  <a:cubicBezTo>
                    <a:pt x="254" y="240"/>
                    <a:pt x="259" y="236"/>
                    <a:pt x="259" y="230"/>
                  </a:cubicBezTo>
                  <a:cubicBezTo>
                    <a:pt x="259" y="230"/>
                    <a:pt x="259" y="230"/>
                    <a:pt x="259" y="186"/>
                  </a:cubicBezTo>
                  <a:cubicBezTo>
                    <a:pt x="259" y="172"/>
                    <a:pt x="267" y="163"/>
                    <a:pt x="278" y="163"/>
                  </a:cubicBezTo>
                  <a:cubicBezTo>
                    <a:pt x="290" y="163"/>
                    <a:pt x="297" y="171"/>
                    <a:pt x="297" y="186"/>
                  </a:cubicBezTo>
                  <a:cubicBezTo>
                    <a:pt x="297" y="186"/>
                    <a:pt x="297" y="186"/>
                    <a:pt x="297" y="230"/>
                  </a:cubicBezTo>
                  <a:cubicBezTo>
                    <a:pt x="297" y="236"/>
                    <a:pt x="302" y="240"/>
                    <a:pt x="308" y="240"/>
                  </a:cubicBezTo>
                  <a:cubicBezTo>
                    <a:pt x="314" y="240"/>
                    <a:pt x="318" y="236"/>
                    <a:pt x="318" y="230"/>
                  </a:cubicBezTo>
                  <a:cubicBezTo>
                    <a:pt x="318" y="230"/>
                    <a:pt x="318" y="230"/>
                    <a:pt x="318" y="180"/>
                  </a:cubicBezTo>
                  <a:cubicBezTo>
                    <a:pt x="318" y="157"/>
                    <a:pt x="306" y="144"/>
                    <a:pt x="286" y="144"/>
                  </a:cubicBezTo>
                  <a:cubicBezTo>
                    <a:pt x="272" y="144"/>
                    <a:pt x="262" y="150"/>
                    <a:pt x="254" y="160"/>
                  </a:cubicBezTo>
                  <a:cubicBezTo>
                    <a:pt x="250" y="150"/>
                    <a:pt x="240" y="144"/>
                    <a:pt x="227" y="144"/>
                  </a:cubicBezTo>
                  <a:cubicBezTo>
                    <a:pt x="212" y="144"/>
                    <a:pt x="204" y="152"/>
                    <a:pt x="198" y="160"/>
                  </a:cubicBezTo>
                  <a:cubicBezTo>
                    <a:pt x="198" y="160"/>
                    <a:pt x="198" y="160"/>
                    <a:pt x="198" y="155"/>
                  </a:cubicBezTo>
                  <a:cubicBezTo>
                    <a:pt x="198" y="149"/>
                    <a:pt x="194" y="145"/>
                    <a:pt x="188" y="145"/>
                  </a:cubicBezTo>
                  <a:cubicBezTo>
                    <a:pt x="182" y="145"/>
                    <a:pt x="177" y="149"/>
                    <a:pt x="177" y="155"/>
                  </a:cubicBezTo>
                  <a:close/>
                </a:path>
              </a:pathLst>
            </a:custGeom>
            <a:solidFill>
              <a:schemeClr val="tx2"/>
            </a:solidFill>
            <a:ln>
              <a:noFill/>
            </a:ln>
            <a:extLst/>
          </p:spPr>
          <p:txBody>
            <a:bodyPr vert="horz" wrap="square" lIns="91440" tIns="45720" rIns="91440" bIns="45720" numCol="1" anchor="t" anchorCtr="0" compatLnSpc="1">
              <a:prstTxWarp prst="textNoShape">
                <a:avLst/>
              </a:prstTxWarp>
            </a:bodyPr>
            <a:lstStyle/>
            <a:p>
              <a:endParaRPr lang="en-US"/>
            </a:p>
          </p:txBody>
        </p:sp>
      </p:grpSp>
      <p:sp>
        <p:nvSpPr>
          <p:cNvPr id="84" name="Rectangle 83">
            <a:extLst>
              <a:ext uri="{FF2B5EF4-FFF2-40B4-BE49-F238E27FC236}">
                <a16:creationId xmlns:a16="http://schemas.microsoft.com/office/drawing/2014/main" id="{B6637D4C-68BD-B343-A064-141E962FDDF7}"/>
              </a:ext>
            </a:extLst>
          </p:cNvPr>
          <p:cNvSpPr/>
          <p:nvPr/>
        </p:nvSpPr>
        <p:spPr>
          <a:xfrm>
            <a:off x="995809" y="5258929"/>
            <a:ext cx="801823" cy="307777"/>
          </a:xfrm>
          <a:prstGeom prst="rect">
            <a:avLst/>
          </a:prstGeom>
        </p:spPr>
        <p:txBody>
          <a:bodyPr wrap="none">
            <a:spAutoFit/>
          </a:bodyPr>
          <a:lstStyle/>
          <a:p>
            <a:pPr algn="ctr"/>
            <a:r>
              <a:rPr lang="en-US" sz="1400" b="1" dirty="0">
                <a:solidFill>
                  <a:schemeClr val="bg1"/>
                </a:solidFill>
                <a:ea typeface="Gotham Rounded Book" charset="0"/>
                <a:cs typeface="Gotham Rounded Book" charset="0"/>
              </a:rPr>
              <a:t>MAC A</a:t>
            </a:r>
          </a:p>
        </p:txBody>
      </p:sp>
      <p:sp>
        <p:nvSpPr>
          <p:cNvPr id="89" name="Rectangle 88">
            <a:extLst>
              <a:ext uri="{FF2B5EF4-FFF2-40B4-BE49-F238E27FC236}">
                <a16:creationId xmlns:a16="http://schemas.microsoft.com/office/drawing/2014/main" id="{69286875-21B2-A046-9FAA-28A23A3AF50C}"/>
              </a:ext>
            </a:extLst>
          </p:cNvPr>
          <p:cNvSpPr/>
          <p:nvPr/>
        </p:nvSpPr>
        <p:spPr>
          <a:xfrm>
            <a:off x="2768000" y="4897140"/>
            <a:ext cx="928459" cy="523220"/>
          </a:xfrm>
          <a:prstGeom prst="rect">
            <a:avLst/>
          </a:prstGeom>
        </p:spPr>
        <p:txBody>
          <a:bodyPr wrap="none">
            <a:spAutoFit/>
          </a:bodyPr>
          <a:lstStyle/>
          <a:p>
            <a:pPr algn="ctr"/>
            <a:r>
              <a:rPr lang="en-US" sz="1400" b="1" dirty="0">
                <a:solidFill>
                  <a:schemeClr val="bg1"/>
                </a:solidFill>
                <a:ea typeface="Gotham Rounded Book" charset="0"/>
                <a:cs typeface="Gotham Rounded Book" charset="0"/>
              </a:rPr>
              <a:t>Test VM</a:t>
            </a:r>
          </a:p>
          <a:p>
            <a:pPr algn="ctr"/>
            <a:r>
              <a:rPr lang="en-US" sz="1400" b="1" dirty="0">
                <a:solidFill>
                  <a:schemeClr val="bg1"/>
                </a:solidFill>
                <a:ea typeface="Gotham Rounded Book" charset="0"/>
                <a:cs typeface="Gotham Rounded Book" charset="0"/>
              </a:rPr>
              <a:t>MAC B</a:t>
            </a:r>
          </a:p>
        </p:txBody>
      </p:sp>
      <p:cxnSp>
        <p:nvCxnSpPr>
          <p:cNvPr id="90" name="Straight Connector 89">
            <a:extLst>
              <a:ext uri="{FF2B5EF4-FFF2-40B4-BE49-F238E27FC236}">
                <a16:creationId xmlns:a16="http://schemas.microsoft.com/office/drawing/2014/main" id="{D4BC882B-F28D-574E-80DA-615E734569AE}"/>
              </a:ext>
            </a:extLst>
          </p:cNvPr>
          <p:cNvCxnSpPr>
            <a:cxnSpLocks/>
          </p:cNvCxnSpPr>
          <p:nvPr/>
        </p:nvCxnSpPr>
        <p:spPr bwMode="gray">
          <a:xfrm flipV="1">
            <a:off x="1411829" y="4588555"/>
            <a:ext cx="0" cy="359394"/>
          </a:xfrm>
          <a:prstGeom prst="line">
            <a:avLst/>
          </a:prstGeom>
          <a:ln w="25400" cap="rnd">
            <a:solidFill>
              <a:schemeClr val="bg1"/>
            </a:solidFill>
            <a:miter lim="800000"/>
            <a:tailEnd type="none"/>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a16:creationId xmlns:a16="http://schemas.microsoft.com/office/drawing/2014/main" id="{A78A3C64-EFFB-D743-BD23-3C90C037304E}"/>
              </a:ext>
            </a:extLst>
          </p:cNvPr>
          <p:cNvCxnSpPr>
            <a:cxnSpLocks/>
          </p:cNvCxnSpPr>
          <p:nvPr/>
        </p:nvCxnSpPr>
        <p:spPr bwMode="gray">
          <a:xfrm flipV="1">
            <a:off x="2601083" y="4590629"/>
            <a:ext cx="0" cy="359394"/>
          </a:xfrm>
          <a:prstGeom prst="line">
            <a:avLst/>
          </a:prstGeom>
          <a:ln w="25400" cap="rnd">
            <a:solidFill>
              <a:schemeClr val="bg1"/>
            </a:solidFill>
            <a:miter lim="800000"/>
            <a:tailEnd type="none"/>
          </a:ln>
        </p:spPr>
        <p:style>
          <a:lnRef idx="1">
            <a:schemeClr val="accent1"/>
          </a:lnRef>
          <a:fillRef idx="0">
            <a:schemeClr val="accent1"/>
          </a:fillRef>
          <a:effectRef idx="0">
            <a:schemeClr val="accent1"/>
          </a:effectRef>
          <a:fontRef idx="minor">
            <a:schemeClr val="tx1"/>
          </a:fontRef>
        </p:style>
      </p:cxnSp>
      <p:sp>
        <p:nvSpPr>
          <p:cNvPr id="94" name="Rectangle 93">
            <a:extLst>
              <a:ext uri="{FF2B5EF4-FFF2-40B4-BE49-F238E27FC236}">
                <a16:creationId xmlns:a16="http://schemas.microsoft.com/office/drawing/2014/main" id="{27C411C8-11AD-9045-9287-62D7C9215C2B}"/>
              </a:ext>
            </a:extLst>
          </p:cNvPr>
          <p:cNvSpPr/>
          <p:nvPr/>
        </p:nvSpPr>
        <p:spPr>
          <a:xfrm>
            <a:off x="402834" y="1371881"/>
            <a:ext cx="1489510" cy="276999"/>
          </a:xfrm>
          <a:prstGeom prst="rect">
            <a:avLst/>
          </a:prstGeom>
        </p:spPr>
        <p:txBody>
          <a:bodyPr wrap="none">
            <a:spAutoFit/>
          </a:bodyPr>
          <a:lstStyle/>
          <a:p>
            <a:r>
              <a:rPr lang="en-US" sz="1200" dirty="0">
                <a:solidFill>
                  <a:schemeClr val="tx2"/>
                </a:solidFill>
              </a:rPr>
              <a:t>Physical Switches</a:t>
            </a:r>
          </a:p>
        </p:txBody>
      </p:sp>
      <p:sp>
        <p:nvSpPr>
          <p:cNvPr id="72" name="Content Placeholder 2">
            <a:extLst>
              <a:ext uri="{FF2B5EF4-FFF2-40B4-BE49-F238E27FC236}">
                <a16:creationId xmlns:a16="http://schemas.microsoft.com/office/drawing/2014/main" id="{B24A86D4-F7D9-2D4D-AEDD-F4328D4DBC82}"/>
              </a:ext>
            </a:extLst>
          </p:cNvPr>
          <p:cNvSpPr txBox="1">
            <a:spLocks/>
          </p:cNvSpPr>
          <p:nvPr/>
        </p:nvSpPr>
        <p:spPr>
          <a:xfrm>
            <a:off x="5119376" y="2653925"/>
            <a:ext cx="6880558" cy="3170106"/>
          </a:xfrm>
          <a:prstGeom prst="rect">
            <a:avLst/>
          </a:prstGeom>
        </p:spPr>
        <p:txBody>
          <a:bodyPr/>
          <a:lstStyle>
            <a:lvl1pPr marL="0" indent="0" algn="l" defTabSz="914400" rtl="0" eaLnBrk="1" latinLnBrk="0" hangingPunct="1">
              <a:lnSpc>
                <a:spcPct val="100000"/>
              </a:lnSpc>
              <a:spcBef>
                <a:spcPts val="1800"/>
              </a:spcBef>
              <a:buClr>
                <a:schemeClr val="tx1">
                  <a:lumMod val="60000"/>
                  <a:lumOff val="40000"/>
                </a:schemeClr>
              </a:buClr>
              <a:buSzPct val="90000"/>
              <a:buFont typeface="Arial" panose="020B0604020202020204" pitchFamily="34" charset="0"/>
              <a:buChar char="​"/>
              <a:defRPr sz="2000" kern="1200">
                <a:solidFill>
                  <a:schemeClr val="tx2"/>
                </a:solidFill>
                <a:latin typeface="+mn-lt"/>
                <a:ea typeface="+mn-ea"/>
                <a:cs typeface="+mn-cs"/>
              </a:defRPr>
            </a:lvl1pPr>
            <a:lvl2pPr marL="457200" indent="-184150" algn="l" defTabSz="914400" rtl="0" eaLnBrk="1" latinLnBrk="0" hangingPunct="1">
              <a:lnSpc>
                <a:spcPct val="100000"/>
              </a:lnSpc>
              <a:spcBef>
                <a:spcPts val="300"/>
              </a:spcBef>
              <a:buClr>
                <a:schemeClr val="tx2"/>
              </a:buClr>
              <a:buSzPct val="90000"/>
              <a:buFont typeface="Arial" panose="020B0604020202020204" pitchFamily="34" charset="0"/>
              <a:buChar char="•"/>
              <a:defRPr sz="1800" kern="1200">
                <a:solidFill>
                  <a:schemeClr val="tx2"/>
                </a:solidFill>
                <a:latin typeface="+mn-lt"/>
                <a:ea typeface="+mn-ea"/>
                <a:cs typeface="+mn-cs"/>
              </a:defRPr>
            </a:lvl2pPr>
            <a:lvl3pPr marL="744538" indent="-169863" algn="l" defTabSz="914400" rtl="0" eaLnBrk="1" latinLnBrk="0" hangingPunct="1">
              <a:lnSpc>
                <a:spcPct val="100000"/>
              </a:lnSpc>
              <a:spcBef>
                <a:spcPts val="300"/>
              </a:spcBef>
              <a:spcAft>
                <a:spcPts val="0"/>
              </a:spcAft>
              <a:buClr>
                <a:schemeClr val="tx2"/>
              </a:buClr>
              <a:buSzPct val="90000"/>
              <a:buFont typeface="Camphor Std" panose="020B0504030404020204" pitchFamily="34" charset="0"/>
              <a:buChar char="–"/>
              <a:defRPr sz="1600" kern="1200">
                <a:solidFill>
                  <a:schemeClr val="tx2"/>
                </a:solidFill>
                <a:latin typeface="+mn-lt"/>
                <a:ea typeface="+mn-ea"/>
                <a:cs typeface="+mn-cs"/>
              </a:defRPr>
            </a:lvl3pPr>
            <a:lvl4pPr marL="969963" indent="-166688" algn="l" defTabSz="914400" rtl="0" eaLnBrk="1" latinLnBrk="0" hangingPunct="1">
              <a:lnSpc>
                <a:spcPct val="100000"/>
              </a:lnSpc>
              <a:spcBef>
                <a:spcPts val="300"/>
              </a:spcBef>
              <a:buClr>
                <a:schemeClr val="tx2"/>
              </a:buClr>
              <a:buSzPct val="90000"/>
              <a:buFont typeface="Arial" panose="020B0604020202020204" pitchFamily="34" charset="0"/>
              <a:buChar char="•"/>
              <a:defRPr sz="1400" kern="1200">
                <a:solidFill>
                  <a:schemeClr val="tx2"/>
                </a:solidFill>
                <a:latin typeface="+mn-lt"/>
                <a:ea typeface="+mn-ea"/>
                <a:cs typeface="+mn-cs"/>
              </a:defRPr>
            </a:lvl4pPr>
            <a:lvl5pPr marL="1143000" indent="-138113" algn="l" defTabSz="914400" rtl="0" eaLnBrk="1" latinLnBrk="0" hangingPunct="1">
              <a:lnSpc>
                <a:spcPct val="100000"/>
              </a:lnSpc>
              <a:spcBef>
                <a:spcPts val="300"/>
              </a:spcBef>
              <a:buClr>
                <a:schemeClr val="tx2"/>
              </a:buClr>
              <a:buSzPct val="90000"/>
              <a:buFont typeface="Camphor Std" panose="020B0504030404020204" pitchFamily="34" charset="0"/>
              <a:buChar char="–"/>
              <a:tabLst/>
              <a:defRPr sz="1400" kern="1200">
                <a:solidFill>
                  <a:schemeClr val="tx2"/>
                </a:solidFill>
                <a:latin typeface="+mn-lt"/>
                <a:ea typeface="+mn-ea"/>
                <a:cs typeface="+mn-cs"/>
              </a:defRPr>
            </a:lvl5pPr>
            <a:lvl6pPr marL="228600" indent="-228600" algn="l" defTabSz="914400" rtl="0" eaLnBrk="1" latinLnBrk="0" hangingPunct="1">
              <a:lnSpc>
                <a:spcPct val="100000"/>
              </a:lnSpc>
              <a:spcBef>
                <a:spcPts val="1800"/>
              </a:spcBef>
              <a:buClr>
                <a:schemeClr val="tx2"/>
              </a:buClr>
              <a:buSzPct val="90000"/>
              <a:buFont typeface="+mj-lt"/>
              <a:buAutoNum type="arabicPeriod"/>
              <a:defRPr sz="2000" kern="1200">
                <a:solidFill>
                  <a:schemeClr val="tx2"/>
                </a:solidFill>
                <a:latin typeface="+mn-lt"/>
                <a:ea typeface="+mn-ea"/>
                <a:cs typeface="+mn-cs"/>
              </a:defRPr>
            </a:lvl6pPr>
            <a:lvl7pPr marL="512763" indent="-228600" algn="l" defTabSz="914400" rtl="0" eaLnBrk="1" latinLnBrk="0" hangingPunct="1">
              <a:lnSpc>
                <a:spcPct val="100000"/>
              </a:lnSpc>
              <a:spcBef>
                <a:spcPts val="300"/>
              </a:spcBef>
              <a:buClr>
                <a:schemeClr val="tx2"/>
              </a:buClr>
              <a:buSzPct val="90000"/>
              <a:buFont typeface="+mj-lt"/>
              <a:buAutoNum type="alphaLcPeriod"/>
              <a:defRPr sz="1600" kern="1200">
                <a:solidFill>
                  <a:schemeClr val="tx2"/>
                </a:solidFill>
                <a:latin typeface="+mn-lt"/>
                <a:ea typeface="+mn-ea"/>
                <a:cs typeface="+mn-cs"/>
              </a:defRPr>
            </a:lvl7pPr>
            <a:lvl8pPr marL="741363" indent="-166688" algn="l" defTabSz="914400" rtl="0" eaLnBrk="1" latinLnBrk="0" hangingPunct="1">
              <a:lnSpc>
                <a:spcPct val="90000"/>
              </a:lnSpc>
              <a:spcBef>
                <a:spcPts val="600"/>
              </a:spcBef>
              <a:buClr>
                <a:schemeClr val="tx2"/>
              </a:buClr>
              <a:buSzPct val="90000"/>
              <a:buFont typeface="+mj-lt"/>
              <a:buAutoNum type="romanLcPeriod"/>
              <a:defRPr sz="1400" kern="1200">
                <a:solidFill>
                  <a:schemeClr val="tx2"/>
                </a:solidFill>
                <a:latin typeface="+mn-lt"/>
                <a:ea typeface="+mn-ea"/>
                <a:cs typeface="+mn-cs"/>
              </a:defRPr>
            </a:lvl8pPr>
            <a:lvl9pPr marL="284163" indent="-284163" algn="l" defTabSz="914400" rtl="0" eaLnBrk="1" latinLnBrk="0" hangingPunct="1">
              <a:lnSpc>
                <a:spcPct val="100000"/>
              </a:lnSpc>
              <a:spcBef>
                <a:spcPts val="1800"/>
              </a:spcBef>
              <a:buClr>
                <a:schemeClr val="tx2"/>
              </a:buClr>
              <a:buSzPct val="90000"/>
              <a:buFont typeface="+mj-lt"/>
              <a:buAutoNum type="alphaUcPeriod"/>
              <a:defRPr sz="2000" kern="1200">
                <a:solidFill>
                  <a:schemeClr val="tx2"/>
                </a:solidFill>
                <a:latin typeface="+mn-lt"/>
                <a:ea typeface="+mn-ea"/>
                <a:cs typeface="+mn-cs"/>
              </a:defRPr>
            </a:lvl9pPr>
          </a:lstStyle>
          <a:p>
            <a:pPr marL="342900" indent="-342900">
              <a:buClr>
                <a:schemeClr val="tx2"/>
              </a:buClr>
              <a:buFont typeface="Arial" panose="020B0604020202020204" pitchFamily="34" charset="0"/>
              <a:buChar char="•"/>
            </a:pPr>
            <a:r>
              <a:rPr lang="en-US" sz="1800" dirty="0"/>
              <a:t>“Promiscuous Mode” setting basically turns the </a:t>
            </a:r>
            <a:r>
              <a:rPr lang="en-US" sz="1800" dirty="0" err="1"/>
              <a:t>vSS</a:t>
            </a:r>
            <a:r>
              <a:rPr lang="en-US" sz="1800" dirty="0"/>
              <a:t>/</a:t>
            </a:r>
            <a:r>
              <a:rPr lang="en-US" sz="1800" dirty="0" err="1"/>
              <a:t>vDS</a:t>
            </a:r>
            <a:r>
              <a:rPr lang="en-US" sz="1800" dirty="0"/>
              <a:t> port group into a hub; hence causing a huge performance penalty in terms of switching throughput which also affects the guest OS performance</a:t>
            </a:r>
          </a:p>
          <a:p>
            <a:pPr marL="342900" indent="-342900">
              <a:buClr>
                <a:schemeClr val="tx2"/>
              </a:buClr>
              <a:buFont typeface="Arial" panose="020B0604020202020204" pitchFamily="34" charset="0"/>
              <a:buChar char="•"/>
            </a:pPr>
            <a:r>
              <a:rPr lang="en-US" sz="1800" dirty="0"/>
              <a:t>MAC Learning is now supported starting from ESX 6.7 / </a:t>
            </a:r>
            <a:r>
              <a:rPr lang="en-US" sz="1800" dirty="0" err="1"/>
              <a:t>vDS</a:t>
            </a:r>
            <a:r>
              <a:rPr lang="en-US" sz="1800" dirty="0"/>
              <a:t> 6.6</a:t>
            </a:r>
          </a:p>
          <a:p>
            <a:pPr marL="342900" indent="-342900">
              <a:buClr>
                <a:schemeClr val="tx2"/>
              </a:buClr>
              <a:buFont typeface="Arial" panose="020B0604020202020204" pitchFamily="34" charset="0"/>
              <a:buChar char="•"/>
            </a:pPr>
            <a:r>
              <a:rPr lang="en-US" sz="1800" dirty="0"/>
              <a:t>Can be enabled through </a:t>
            </a:r>
            <a:r>
              <a:rPr lang="en-US" sz="1800" dirty="0" err="1"/>
              <a:t>vCenter</a:t>
            </a:r>
            <a:r>
              <a:rPr lang="en-US" sz="1800" dirty="0"/>
              <a:t> API </a:t>
            </a:r>
          </a:p>
          <a:p>
            <a:pPr marL="342900" indent="-342900">
              <a:buClr>
                <a:schemeClr val="tx2"/>
              </a:buClr>
              <a:buFont typeface="Arial" panose="020B0604020202020204" pitchFamily="34" charset="0"/>
              <a:buChar char="•"/>
            </a:pPr>
            <a:r>
              <a:rPr lang="en-US" sz="1600" dirty="0"/>
              <a:t>This </a:t>
            </a:r>
            <a:r>
              <a:rPr lang="en-US" sz="1600" dirty="0">
                <a:hlinkClick r:id="rId3"/>
              </a:rPr>
              <a:t>Blog Article</a:t>
            </a:r>
            <a:r>
              <a:rPr lang="en-US" sz="1600" dirty="0"/>
              <a:t> explains it pretty good</a:t>
            </a:r>
          </a:p>
        </p:txBody>
      </p:sp>
      <p:sp>
        <p:nvSpPr>
          <p:cNvPr id="75" name="Rectangle 74">
            <a:extLst>
              <a:ext uri="{FF2B5EF4-FFF2-40B4-BE49-F238E27FC236}">
                <a16:creationId xmlns:a16="http://schemas.microsoft.com/office/drawing/2014/main" id="{2767F09D-B92B-0C4C-9952-C4FC9C3E4F87}"/>
              </a:ext>
            </a:extLst>
          </p:cNvPr>
          <p:cNvSpPr/>
          <p:nvPr/>
        </p:nvSpPr>
        <p:spPr>
          <a:xfrm>
            <a:off x="5193129" y="1469663"/>
            <a:ext cx="4091655" cy="830997"/>
          </a:xfrm>
          <a:prstGeom prst="rect">
            <a:avLst/>
          </a:prstGeom>
        </p:spPr>
        <p:txBody>
          <a:bodyPr wrap="square">
            <a:spAutoFit/>
          </a:bodyPr>
          <a:lstStyle/>
          <a:p>
            <a:r>
              <a:rPr lang="en-US" sz="1600" b="1" dirty="0"/>
              <a:t>MAC Address Table</a:t>
            </a:r>
          </a:p>
          <a:p>
            <a:r>
              <a:rPr lang="en-US" sz="1600" b="1" dirty="0"/>
              <a:t>Virtual Port #1 </a:t>
            </a:r>
            <a:r>
              <a:rPr lang="en-US" sz="1600" b="1" dirty="0">
                <a:sym typeface="Wingdings" pitchFamily="2" charset="2"/>
              </a:rPr>
              <a:t> MAC A, MAC B</a:t>
            </a:r>
          </a:p>
          <a:p>
            <a:r>
              <a:rPr lang="en-US" sz="1600" b="1" dirty="0">
                <a:sym typeface="Wingdings" pitchFamily="2" charset="2"/>
              </a:rPr>
              <a:t>….</a:t>
            </a:r>
            <a:r>
              <a:rPr lang="en-US" sz="1600" b="1" dirty="0"/>
              <a:t> </a:t>
            </a:r>
            <a:endParaRPr lang="en-GB" sz="1600" b="1" dirty="0"/>
          </a:p>
        </p:txBody>
      </p:sp>
      <p:cxnSp>
        <p:nvCxnSpPr>
          <p:cNvPr id="81" name="Straight Connector 80">
            <a:extLst>
              <a:ext uri="{FF2B5EF4-FFF2-40B4-BE49-F238E27FC236}">
                <a16:creationId xmlns:a16="http://schemas.microsoft.com/office/drawing/2014/main" id="{5504215E-0B98-0A45-B690-F9D5ED9A24C0}"/>
              </a:ext>
            </a:extLst>
          </p:cNvPr>
          <p:cNvCxnSpPr>
            <a:cxnSpLocks/>
          </p:cNvCxnSpPr>
          <p:nvPr/>
        </p:nvCxnSpPr>
        <p:spPr bwMode="gray">
          <a:xfrm flipV="1">
            <a:off x="4190824" y="1909556"/>
            <a:ext cx="953819" cy="1104027"/>
          </a:xfrm>
          <a:prstGeom prst="line">
            <a:avLst/>
          </a:prstGeom>
          <a:ln w="38100" cap="rnd">
            <a:solidFill>
              <a:schemeClr val="accent2"/>
            </a:solidFill>
            <a:miter lim="800000"/>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0" name="Rectangle 79">
            <a:extLst>
              <a:ext uri="{FF2B5EF4-FFF2-40B4-BE49-F238E27FC236}">
                <a16:creationId xmlns:a16="http://schemas.microsoft.com/office/drawing/2014/main" id="{F96DA7B8-812C-1145-8461-8BBE9AB25858}"/>
              </a:ext>
            </a:extLst>
          </p:cNvPr>
          <p:cNvSpPr/>
          <p:nvPr/>
        </p:nvSpPr>
        <p:spPr>
          <a:xfrm>
            <a:off x="1175003" y="4950750"/>
            <a:ext cx="463896" cy="320878"/>
          </a:xfrm>
          <a:prstGeom prst="rect">
            <a:avLst/>
          </a:prstGeom>
          <a:solidFill>
            <a:schemeClr val="accent6"/>
          </a:solidFill>
          <a:ln>
            <a:noFill/>
          </a:ln>
        </p:spPr>
        <p:style>
          <a:lnRef idx="2">
            <a:schemeClr val="accent5">
              <a:shade val="50000"/>
            </a:schemeClr>
          </a:lnRef>
          <a:fillRef idx="1">
            <a:schemeClr val="accent5"/>
          </a:fillRef>
          <a:effectRef idx="0">
            <a:schemeClr val="accent5"/>
          </a:effectRef>
          <a:fontRef idx="minor">
            <a:schemeClr val="lt1"/>
          </a:fontRef>
        </p:style>
        <p:txBody>
          <a:bodyPr rot="0" spcFirstLastPara="0" vertOverflow="overflow" horzOverflow="overflow" vert="horz" wrap="square" lIns="0" tIns="45720" rIns="0" bIns="45720" numCol="1" spcCol="0" rtlCol="0" fromWordArt="0" anchor="ctr" anchorCtr="0" forceAA="0" compatLnSpc="1">
            <a:prstTxWarp prst="textNoShape">
              <a:avLst/>
            </a:prstTxWarp>
            <a:noAutofit/>
          </a:bodyPr>
          <a:lstStyle/>
          <a:p>
            <a:pPr algn="ctr">
              <a:spcAft>
                <a:spcPts val="600"/>
              </a:spcAft>
            </a:pPr>
            <a:r>
              <a:rPr lang="en-US" sz="1200" dirty="0">
                <a:solidFill>
                  <a:schemeClr val="bg1"/>
                </a:solidFill>
              </a:rPr>
              <a:t>vmk0</a:t>
            </a:r>
          </a:p>
        </p:txBody>
      </p:sp>
    </p:spTree>
    <p:extLst>
      <p:ext uri="{BB962C8B-B14F-4D97-AF65-F5344CB8AC3E}">
        <p14:creationId xmlns:p14="http://schemas.microsoft.com/office/powerpoint/2010/main" val="104639670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72">
                                            <p:txEl>
                                              <p:pRg st="1" end="1"/>
                                            </p:txEl>
                                          </p:spTgt>
                                        </p:tgtEl>
                                        <p:attrNameLst>
                                          <p:attrName>style.visibility</p:attrName>
                                        </p:attrNameLst>
                                      </p:cBhvr>
                                      <p:to>
                                        <p:strVal val="visible"/>
                                      </p:to>
                                    </p:set>
                                    <p:anim calcmode="lin" valueType="num">
                                      <p:cBhvr additive="base">
                                        <p:cTn id="7" dur="500" fill="hold"/>
                                        <p:tgtEl>
                                          <p:spTgt spid="72">
                                            <p:txEl>
                                              <p:pRg st="1" end="1"/>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72">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72">
                                            <p:txEl>
                                              <p:pRg st="0" end="0"/>
                                            </p:txEl>
                                          </p:spTgt>
                                        </p:tgtEl>
                                        <p:attrNameLst>
                                          <p:attrName>style.visibility</p:attrName>
                                        </p:attrNameLst>
                                      </p:cBhvr>
                                      <p:to>
                                        <p:strVal val="visible"/>
                                      </p:to>
                                    </p:set>
                                    <p:anim calcmode="lin" valueType="num">
                                      <p:cBhvr additive="base">
                                        <p:cTn id="13" dur="500" fill="hold"/>
                                        <p:tgtEl>
                                          <p:spTgt spid="72">
                                            <p:txEl>
                                              <p:pRg st="0" end="0"/>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72">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72">
                                            <p:txEl>
                                              <p:pRg st="2" end="2"/>
                                            </p:txEl>
                                          </p:spTgt>
                                        </p:tgtEl>
                                        <p:attrNameLst>
                                          <p:attrName>style.visibility</p:attrName>
                                        </p:attrNameLst>
                                      </p:cBhvr>
                                      <p:to>
                                        <p:strVal val="visible"/>
                                      </p:to>
                                    </p:set>
                                    <p:anim calcmode="lin" valueType="num">
                                      <p:cBhvr additive="base">
                                        <p:cTn id="19" dur="500" fill="hold"/>
                                        <p:tgtEl>
                                          <p:spTgt spid="72">
                                            <p:txEl>
                                              <p:pRg st="2" end="2"/>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72">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72">
                                            <p:txEl>
                                              <p:pRg st="3" end="3"/>
                                            </p:txEl>
                                          </p:spTgt>
                                        </p:tgtEl>
                                        <p:attrNameLst>
                                          <p:attrName>style.visibility</p:attrName>
                                        </p:attrNameLst>
                                      </p:cBhvr>
                                      <p:to>
                                        <p:strVal val="visible"/>
                                      </p:to>
                                    </p:set>
                                    <p:anim calcmode="lin" valueType="num">
                                      <p:cBhvr additive="base">
                                        <p:cTn id="25" dur="500" fill="hold"/>
                                        <p:tgtEl>
                                          <p:spTgt spid="72">
                                            <p:txEl>
                                              <p:pRg st="3" end="3"/>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72">
                                            <p:txEl>
                                              <p:pRg st="3" end="3"/>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Content Placeholder 4">
            <a:extLst>
              <a:ext uri="{FF2B5EF4-FFF2-40B4-BE49-F238E27FC236}">
                <a16:creationId xmlns:a16="http://schemas.microsoft.com/office/drawing/2014/main" id="{05C959CD-0923-234D-8010-8CED9ED920F5}"/>
              </a:ext>
            </a:extLst>
          </p:cNvPr>
          <p:cNvPicPr>
            <a:picLocks noGrp="1" noChangeAspect="1"/>
          </p:cNvPicPr>
          <p:nvPr>
            <p:ph sz="quarter" idx="14"/>
          </p:nvPr>
        </p:nvPicPr>
        <p:blipFill>
          <a:blip r:embed="rId2"/>
          <a:stretch>
            <a:fillRect/>
          </a:stretch>
        </p:blipFill>
        <p:spPr>
          <a:xfrm>
            <a:off x="5960035" y="1466220"/>
            <a:ext cx="4959763" cy="4572000"/>
          </a:xfrm>
          <a:prstGeom prst="rect">
            <a:avLst/>
          </a:prstGeom>
        </p:spPr>
      </p:pic>
      <p:sp>
        <p:nvSpPr>
          <p:cNvPr id="3" name="Title 2">
            <a:extLst>
              <a:ext uri="{FF2B5EF4-FFF2-40B4-BE49-F238E27FC236}">
                <a16:creationId xmlns:a16="http://schemas.microsoft.com/office/drawing/2014/main" id="{42018B80-3117-F548-BFD8-AF8BEA934381}"/>
              </a:ext>
            </a:extLst>
          </p:cNvPr>
          <p:cNvSpPr>
            <a:spLocks noGrp="1"/>
          </p:cNvSpPr>
          <p:nvPr>
            <p:ph type="title"/>
          </p:nvPr>
        </p:nvSpPr>
        <p:spPr/>
        <p:txBody>
          <a:bodyPr/>
          <a:lstStyle/>
          <a:p>
            <a:r>
              <a:rPr lang="en-GB" dirty="0"/>
              <a:t>MAC Learning Support on N-VDS</a:t>
            </a:r>
          </a:p>
        </p:txBody>
      </p:sp>
      <p:sp>
        <p:nvSpPr>
          <p:cNvPr id="4" name="Subtitle 3">
            <a:extLst>
              <a:ext uri="{FF2B5EF4-FFF2-40B4-BE49-F238E27FC236}">
                <a16:creationId xmlns:a16="http://schemas.microsoft.com/office/drawing/2014/main" id="{539BF2E3-DB3A-4F44-B4A1-FF6F34DDE9A1}"/>
              </a:ext>
            </a:extLst>
          </p:cNvPr>
          <p:cNvSpPr>
            <a:spLocks noGrp="1"/>
          </p:cNvSpPr>
          <p:nvPr>
            <p:ph type="subTitle" idx="10"/>
          </p:nvPr>
        </p:nvSpPr>
        <p:spPr/>
        <p:txBody>
          <a:bodyPr/>
          <a:lstStyle/>
          <a:p>
            <a:r>
              <a:rPr lang="en-GB" dirty="0"/>
              <a:t>Switching Profiles -&gt; MAC Management</a:t>
            </a:r>
          </a:p>
        </p:txBody>
      </p:sp>
      <p:sp>
        <p:nvSpPr>
          <p:cNvPr id="6" name="Rounded Rectangle 5">
            <a:extLst>
              <a:ext uri="{FF2B5EF4-FFF2-40B4-BE49-F238E27FC236}">
                <a16:creationId xmlns:a16="http://schemas.microsoft.com/office/drawing/2014/main" id="{7AE33720-2F13-B44E-8519-CB3671B762F7}"/>
              </a:ext>
            </a:extLst>
          </p:cNvPr>
          <p:cNvSpPr/>
          <p:nvPr/>
        </p:nvSpPr>
        <p:spPr>
          <a:xfrm>
            <a:off x="5975370" y="3486778"/>
            <a:ext cx="2451798" cy="683288"/>
          </a:xfrm>
          <a:prstGeom prst="roundRect">
            <a:avLst/>
          </a:prstGeom>
          <a:noFill/>
          <a:ln>
            <a:solidFill>
              <a:srgbClr val="0070C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pic>
        <p:nvPicPr>
          <p:cNvPr id="7" name="Picture 6">
            <a:extLst>
              <a:ext uri="{FF2B5EF4-FFF2-40B4-BE49-F238E27FC236}">
                <a16:creationId xmlns:a16="http://schemas.microsoft.com/office/drawing/2014/main" id="{4D873A3C-8113-694F-BDAC-1A4D8FDF3DCF}"/>
              </a:ext>
            </a:extLst>
          </p:cNvPr>
          <p:cNvPicPr>
            <a:picLocks noChangeAspect="1"/>
          </p:cNvPicPr>
          <p:nvPr/>
        </p:nvPicPr>
        <p:blipFill>
          <a:blip r:embed="rId3"/>
          <a:stretch>
            <a:fillRect/>
          </a:stretch>
        </p:blipFill>
        <p:spPr>
          <a:xfrm>
            <a:off x="593021" y="1819799"/>
            <a:ext cx="4146409" cy="3134039"/>
          </a:xfrm>
          <a:prstGeom prst="rect">
            <a:avLst/>
          </a:prstGeom>
        </p:spPr>
      </p:pic>
      <p:sp>
        <p:nvSpPr>
          <p:cNvPr id="8" name="Rounded Rectangle 7">
            <a:extLst>
              <a:ext uri="{FF2B5EF4-FFF2-40B4-BE49-F238E27FC236}">
                <a16:creationId xmlns:a16="http://schemas.microsoft.com/office/drawing/2014/main" id="{E4832E20-2267-8F42-AE97-6133F44EAB87}"/>
              </a:ext>
            </a:extLst>
          </p:cNvPr>
          <p:cNvSpPr/>
          <p:nvPr/>
        </p:nvSpPr>
        <p:spPr>
          <a:xfrm>
            <a:off x="2622022" y="2191378"/>
            <a:ext cx="1819349" cy="683288"/>
          </a:xfrm>
          <a:prstGeom prst="roundRect">
            <a:avLst/>
          </a:prstGeom>
          <a:noFill/>
          <a:ln>
            <a:solidFill>
              <a:srgbClr val="0070C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sp>
        <p:nvSpPr>
          <p:cNvPr id="9" name="Rounded Rectangle 8">
            <a:extLst>
              <a:ext uri="{FF2B5EF4-FFF2-40B4-BE49-F238E27FC236}">
                <a16:creationId xmlns:a16="http://schemas.microsoft.com/office/drawing/2014/main" id="{94FCA5F9-F9F1-D546-B6AF-F1C2DBE3D146}"/>
              </a:ext>
            </a:extLst>
          </p:cNvPr>
          <p:cNvSpPr/>
          <p:nvPr/>
        </p:nvSpPr>
        <p:spPr>
          <a:xfrm>
            <a:off x="978280" y="4517571"/>
            <a:ext cx="1819349" cy="283030"/>
          </a:xfrm>
          <a:prstGeom prst="roundRect">
            <a:avLst/>
          </a:prstGeom>
          <a:noFill/>
          <a:ln>
            <a:solidFill>
              <a:srgbClr val="0070C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spTree>
    <p:extLst>
      <p:ext uri="{BB962C8B-B14F-4D97-AF65-F5344CB8AC3E}">
        <p14:creationId xmlns:p14="http://schemas.microsoft.com/office/powerpoint/2010/main" val="69453462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 name="Picture 24">
            <a:extLst>
              <a:ext uri="{FF2B5EF4-FFF2-40B4-BE49-F238E27FC236}">
                <a16:creationId xmlns:a16="http://schemas.microsoft.com/office/drawing/2014/main" id="{A53CE2F2-CFBA-984E-8823-815B8E37FF12}"/>
              </a:ext>
            </a:extLst>
          </p:cNvPr>
          <p:cNvPicPr>
            <a:picLocks noChangeAspect="1"/>
          </p:cNvPicPr>
          <p:nvPr/>
        </p:nvPicPr>
        <p:blipFill>
          <a:blip r:embed="rId3"/>
          <a:stretch>
            <a:fillRect/>
          </a:stretch>
        </p:blipFill>
        <p:spPr>
          <a:xfrm>
            <a:off x="848057" y="1512312"/>
            <a:ext cx="6740330" cy="4544345"/>
          </a:xfrm>
          <a:prstGeom prst="rect">
            <a:avLst/>
          </a:prstGeom>
          <a:ln>
            <a:solidFill>
              <a:schemeClr val="accent1"/>
            </a:solidFill>
          </a:ln>
        </p:spPr>
      </p:pic>
      <p:sp>
        <p:nvSpPr>
          <p:cNvPr id="3" name="Title 2">
            <a:extLst>
              <a:ext uri="{FF2B5EF4-FFF2-40B4-BE49-F238E27FC236}">
                <a16:creationId xmlns:a16="http://schemas.microsoft.com/office/drawing/2014/main" id="{55B60992-317E-DE41-B058-6ED75DC19026}"/>
              </a:ext>
            </a:extLst>
          </p:cNvPr>
          <p:cNvSpPr>
            <a:spLocks noGrp="1"/>
          </p:cNvSpPr>
          <p:nvPr>
            <p:ph type="title"/>
          </p:nvPr>
        </p:nvSpPr>
        <p:spPr/>
        <p:txBody>
          <a:bodyPr/>
          <a:lstStyle/>
          <a:p>
            <a:r>
              <a:rPr lang="en-GB" dirty="0" err="1"/>
              <a:t>vSS</a:t>
            </a:r>
            <a:r>
              <a:rPr lang="en-GB" dirty="0"/>
              <a:t> / </a:t>
            </a:r>
            <a:r>
              <a:rPr lang="en-GB" dirty="0" err="1"/>
              <a:t>vDS</a:t>
            </a:r>
            <a:r>
              <a:rPr lang="en-GB" dirty="0"/>
              <a:t> Teaming Policies 101 </a:t>
            </a:r>
          </a:p>
        </p:txBody>
      </p:sp>
      <p:sp>
        <p:nvSpPr>
          <p:cNvPr id="4" name="Subtitle 3">
            <a:extLst>
              <a:ext uri="{FF2B5EF4-FFF2-40B4-BE49-F238E27FC236}">
                <a16:creationId xmlns:a16="http://schemas.microsoft.com/office/drawing/2014/main" id="{B7CF3103-4218-FF4E-9CE1-C52E7308791A}"/>
              </a:ext>
            </a:extLst>
          </p:cNvPr>
          <p:cNvSpPr>
            <a:spLocks noGrp="1"/>
          </p:cNvSpPr>
          <p:nvPr>
            <p:ph type="subTitle" idx="10"/>
          </p:nvPr>
        </p:nvSpPr>
        <p:spPr/>
        <p:txBody>
          <a:bodyPr/>
          <a:lstStyle/>
          <a:p>
            <a:r>
              <a:rPr lang="en-GB"/>
              <a:t>Options</a:t>
            </a:r>
          </a:p>
        </p:txBody>
      </p:sp>
      <p:sp>
        <p:nvSpPr>
          <p:cNvPr id="8" name="Rounded Rectangle 7">
            <a:extLst>
              <a:ext uri="{FF2B5EF4-FFF2-40B4-BE49-F238E27FC236}">
                <a16:creationId xmlns:a16="http://schemas.microsoft.com/office/drawing/2014/main" id="{6EB0EFE4-3342-654F-9ED1-107260D59EC2}"/>
              </a:ext>
            </a:extLst>
          </p:cNvPr>
          <p:cNvSpPr/>
          <p:nvPr/>
        </p:nvSpPr>
        <p:spPr>
          <a:xfrm>
            <a:off x="1323581" y="2250485"/>
            <a:ext cx="4112329" cy="273049"/>
          </a:xfrm>
          <a:prstGeom prst="roundRect">
            <a:avLst/>
          </a:prstGeom>
          <a:no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sp>
        <p:nvSpPr>
          <p:cNvPr id="9" name="Rounded Rectangle 8">
            <a:extLst>
              <a:ext uri="{FF2B5EF4-FFF2-40B4-BE49-F238E27FC236}">
                <a16:creationId xmlns:a16="http://schemas.microsoft.com/office/drawing/2014/main" id="{91943457-24A3-944A-875B-FA20935A4DB9}"/>
              </a:ext>
            </a:extLst>
          </p:cNvPr>
          <p:cNvSpPr/>
          <p:nvPr/>
        </p:nvSpPr>
        <p:spPr>
          <a:xfrm>
            <a:off x="2911785" y="2900738"/>
            <a:ext cx="4548272" cy="253086"/>
          </a:xfrm>
          <a:prstGeom prst="roundRect">
            <a:avLst/>
          </a:prstGeom>
          <a:noFill/>
          <a:ln w="28575">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sp>
        <p:nvSpPr>
          <p:cNvPr id="13" name="TextBox 12">
            <a:extLst>
              <a:ext uri="{FF2B5EF4-FFF2-40B4-BE49-F238E27FC236}">
                <a16:creationId xmlns:a16="http://schemas.microsoft.com/office/drawing/2014/main" id="{8AB795BC-3525-D645-9D35-9894E9EE757D}"/>
              </a:ext>
            </a:extLst>
          </p:cNvPr>
          <p:cNvSpPr txBox="1"/>
          <p:nvPr/>
        </p:nvSpPr>
        <p:spPr>
          <a:xfrm>
            <a:off x="8096198" y="3277004"/>
            <a:ext cx="3165931" cy="184666"/>
          </a:xfrm>
          <a:prstGeom prst="rect">
            <a:avLst/>
          </a:prstGeom>
        </p:spPr>
        <p:txBody>
          <a:bodyPr wrap="none" lIns="0" tIns="0" rIns="0" bIns="0" rtlCol="0">
            <a:spAutoFit/>
          </a:bodyPr>
          <a:lstStyle/>
          <a:p>
            <a:pPr algn="l">
              <a:spcAft>
                <a:spcPts val="600"/>
              </a:spcAft>
            </a:pPr>
            <a:r>
              <a:rPr lang="en-GB" sz="1200" b="1">
                <a:solidFill>
                  <a:schemeClr val="accent1"/>
                </a:solidFill>
              </a:rPr>
              <a:t>Reverse ARP (RARP) Process for </a:t>
            </a:r>
            <a:r>
              <a:rPr lang="en-GB" sz="1200" b="1" err="1">
                <a:solidFill>
                  <a:schemeClr val="accent1"/>
                </a:solidFill>
              </a:rPr>
              <a:t>vMotion</a:t>
            </a:r>
            <a:endParaRPr lang="en-GB" sz="1200" b="1">
              <a:solidFill>
                <a:schemeClr val="accent1"/>
              </a:solidFill>
            </a:endParaRPr>
          </a:p>
        </p:txBody>
      </p:sp>
      <p:cxnSp>
        <p:nvCxnSpPr>
          <p:cNvPr id="15" name="Straight Arrow Connector 14">
            <a:extLst>
              <a:ext uri="{FF2B5EF4-FFF2-40B4-BE49-F238E27FC236}">
                <a16:creationId xmlns:a16="http://schemas.microsoft.com/office/drawing/2014/main" id="{109C154C-6BA1-A448-9E58-3B55E8679ADC}"/>
              </a:ext>
            </a:extLst>
          </p:cNvPr>
          <p:cNvCxnSpPr>
            <a:cxnSpLocks/>
          </p:cNvCxnSpPr>
          <p:nvPr/>
        </p:nvCxnSpPr>
        <p:spPr bwMode="gray">
          <a:xfrm>
            <a:off x="7460057" y="3153824"/>
            <a:ext cx="601851" cy="152458"/>
          </a:xfrm>
          <a:prstGeom prst="straightConnector1">
            <a:avLst/>
          </a:prstGeom>
          <a:ln w="25400">
            <a:solidFill>
              <a:schemeClr val="accent1"/>
            </a:solidFill>
            <a:miter lim="800000"/>
            <a:tailEnd type="triangle"/>
          </a:ln>
        </p:spPr>
        <p:style>
          <a:lnRef idx="1">
            <a:schemeClr val="accent1"/>
          </a:lnRef>
          <a:fillRef idx="0">
            <a:schemeClr val="accent1"/>
          </a:fillRef>
          <a:effectRef idx="0">
            <a:schemeClr val="accent1"/>
          </a:effectRef>
          <a:fontRef idx="minor">
            <a:schemeClr val="tx1"/>
          </a:fontRef>
        </p:style>
      </p:cxnSp>
      <p:sp>
        <p:nvSpPr>
          <p:cNvPr id="20" name="Freeform 19">
            <a:extLst>
              <a:ext uri="{FF2B5EF4-FFF2-40B4-BE49-F238E27FC236}">
                <a16:creationId xmlns:a16="http://schemas.microsoft.com/office/drawing/2014/main" id="{5199F185-A216-734B-8966-C5435F634702}"/>
              </a:ext>
            </a:extLst>
          </p:cNvPr>
          <p:cNvSpPr/>
          <p:nvPr/>
        </p:nvSpPr>
        <p:spPr>
          <a:xfrm>
            <a:off x="7460057" y="1607191"/>
            <a:ext cx="816077" cy="1022555"/>
          </a:xfrm>
          <a:custGeom>
            <a:avLst/>
            <a:gdLst>
              <a:gd name="connsiteX0" fmla="*/ 0 w 816077"/>
              <a:gd name="connsiteY0" fmla="*/ 668594 h 1022555"/>
              <a:gd name="connsiteX1" fmla="*/ 0 w 816077"/>
              <a:gd name="connsiteY1" fmla="*/ 845574 h 1022555"/>
              <a:gd name="connsiteX2" fmla="*/ 816077 w 816077"/>
              <a:gd name="connsiteY2" fmla="*/ 1022555 h 1022555"/>
              <a:gd name="connsiteX3" fmla="*/ 806245 w 816077"/>
              <a:gd name="connsiteY3" fmla="*/ 0 h 1022555"/>
              <a:gd name="connsiteX4" fmla="*/ 0 w 816077"/>
              <a:gd name="connsiteY4" fmla="*/ 668594 h 10225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6077" h="1022555">
                <a:moveTo>
                  <a:pt x="0" y="668594"/>
                </a:moveTo>
                <a:lnTo>
                  <a:pt x="0" y="845574"/>
                </a:lnTo>
                <a:lnTo>
                  <a:pt x="816077" y="1022555"/>
                </a:lnTo>
                <a:cubicBezTo>
                  <a:pt x="812800" y="681703"/>
                  <a:pt x="809522" y="340852"/>
                  <a:pt x="806245" y="0"/>
                </a:cubicBezTo>
                <a:lnTo>
                  <a:pt x="0" y="668594"/>
                </a:lnTo>
                <a:close/>
              </a:path>
            </a:pathLst>
          </a:custGeom>
          <a:solidFill>
            <a:schemeClr val="accent1">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pic>
        <p:nvPicPr>
          <p:cNvPr id="21" name="Picture 20">
            <a:extLst>
              <a:ext uri="{FF2B5EF4-FFF2-40B4-BE49-F238E27FC236}">
                <a16:creationId xmlns:a16="http://schemas.microsoft.com/office/drawing/2014/main" id="{F76CD3E6-4A34-254F-96E3-466CF211CAF9}"/>
              </a:ext>
            </a:extLst>
          </p:cNvPr>
          <p:cNvPicPr>
            <a:picLocks noChangeAspect="1"/>
          </p:cNvPicPr>
          <p:nvPr/>
        </p:nvPicPr>
        <p:blipFill rotWithShape="1">
          <a:blip r:embed="rId4"/>
          <a:srcRect l="43237"/>
          <a:stretch/>
        </p:blipFill>
        <p:spPr>
          <a:xfrm>
            <a:off x="8276134" y="1512312"/>
            <a:ext cx="3032119" cy="1258670"/>
          </a:xfrm>
          <a:prstGeom prst="rect">
            <a:avLst/>
          </a:prstGeom>
          <a:ln>
            <a:solidFill>
              <a:schemeClr val="accent1"/>
            </a:solidFill>
          </a:ln>
        </p:spPr>
      </p:pic>
      <p:sp>
        <p:nvSpPr>
          <p:cNvPr id="23" name="Rounded Rectangle 22">
            <a:extLst>
              <a:ext uri="{FF2B5EF4-FFF2-40B4-BE49-F238E27FC236}">
                <a16:creationId xmlns:a16="http://schemas.microsoft.com/office/drawing/2014/main" id="{ABCAAA0F-8008-E141-AFAB-E851303B3CD7}"/>
              </a:ext>
            </a:extLst>
          </p:cNvPr>
          <p:cNvSpPr/>
          <p:nvPr/>
        </p:nvSpPr>
        <p:spPr>
          <a:xfrm>
            <a:off x="2911785" y="2235845"/>
            <a:ext cx="4548272" cy="253779"/>
          </a:xfrm>
          <a:prstGeom prst="roundRect">
            <a:avLst/>
          </a:prstGeom>
          <a:noFill/>
          <a:ln w="28575">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sp>
        <p:nvSpPr>
          <p:cNvPr id="17" name="Rounded Rectangle 16">
            <a:extLst>
              <a:ext uri="{FF2B5EF4-FFF2-40B4-BE49-F238E27FC236}">
                <a16:creationId xmlns:a16="http://schemas.microsoft.com/office/drawing/2014/main" id="{DB042B64-F75A-EF46-B269-F8206F2163C2}"/>
              </a:ext>
            </a:extLst>
          </p:cNvPr>
          <p:cNvSpPr/>
          <p:nvPr/>
        </p:nvSpPr>
        <p:spPr>
          <a:xfrm>
            <a:off x="2907975" y="3242794"/>
            <a:ext cx="4548272" cy="253086"/>
          </a:xfrm>
          <a:prstGeom prst="roundRect">
            <a:avLst/>
          </a:prstGeom>
          <a:noFill/>
          <a:ln w="28575">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Aft>
                <a:spcPts val="600"/>
              </a:spcAft>
            </a:pPr>
            <a:endParaRPr lang="en-GB" sz="1200">
              <a:solidFill>
                <a:schemeClr val="bg1"/>
              </a:solidFill>
            </a:endParaRPr>
          </a:p>
        </p:txBody>
      </p:sp>
      <p:cxnSp>
        <p:nvCxnSpPr>
          <p:cNvPr id="18" name="Straight Arrow Connector 17">
            <a:extLst>
              <a:ext uri="{FF2B5EF4-FFF2-40B4-BE49-F238E27FC236}">
                <a16:creationId xmlns:a16="http://schemas.microsoft.com/office/drawing/2014/main" id="{8004A921-8011-484F-B245-ED67E8216D65}"/>
              </a:ext>
            </a:extLst>
          </p:cNvPr>
          <p:cNvCxnSpPr>
            <a:cxnSpLocks/>
          </p:cNvCxnSpPr>
          <p:nvPr/>
        </p:nvCxnSpPr>
        <p:spPr bwMode="gray">
          <a:xfrm>
            <a:off x="7450702" y="3483139"/>
            <a:ext cx="601851" cy="152458"/>
          </a:xfrm>
          <a:prstGeom prst="straightConnector1">
            <a:avLst/>
          </a:prstGeom>
          <a:ln w="25400">
            <a:solidFill>
              <a:schemeClr val="accent4"/>
            </a:solidFill>
            <a:miter lim="800000"/>
            <a:tailEnd type="triangle"/>
          </a:ln>
        </p:spPr>
        <p:style>
          <a:lnRef idx="1">
            <a:schemeClr val="accent1"/>
          </a:lnRef>
          <a:fillRef idx="0">
            <a:schemeClr val="accent1"/>
          </a:fillRef>
          <a:effectRef idx="0">
            <a:schemeClr val="accent1"/>
          </a:effectRef>
          <a:fontRef idx="minor">
            <a:schemeClr val="tx1"/>
          </a:fontRef>
        </p:style>
      </p:cxnSp>
      <p:sp>
        <p:nvSpPr>
          <p:cNvPr id="19" name="TextBox 18">
            <a:extLst>
              <a:ext uri="{FF2B5EF4-FFF2-40B4-BE49-F238E27FC236}">
                <a16:creationId xmlns:a16="http://schemas.microsoft.com/office/drawing/2014/main" id="{00877BDE-FA43-E34C-B12D-39AB9BFA6536}"/>
              </a:ext>
            </a:extLst>
          </p:cNvPr>
          <p:cNvSpPr txBox="1"/>
          <p:nvPr/>
        </p:nvSpPr>
        <p:spPr>
          <a:xfrm>
            <a:off x="8096198" y="3603677"/>
            <a:ext cx="2844704" cy="369332"/>
          </a:xfrm>
          <a:prstGeom prst="rect">
            <a:avLst/>
          </a:prstGeom>
        </p:spPr>
        <p:txBody>
          <a:bodyPr wrap="square" lIns="0" tIns="0" rIns="0" bIns="0" rtlCol="0">
            <a:spAutoFit/>
          </a:bodyPr>
          <a:lstStyle/>
          <a:p>
            <a:pPr algn="l">
              <a:spcAft>
                <a:spcPts val="600"/>
              </a:spcAft>
            </a:pPr>
            <a:r>
              <a:rPr lang="en-GB" sz="1200" b="1">
                <a:solidFill>
                  <a:schemeClr val="accent1"/>
                </a:solidFill>
              </a:rPr>
              <a:t>Revert back to the original Active Uplink when it comes back UP</a:t>
            </a:r>
          </a:p>
        </p:txBody>
      </p:sp>
      <p:sp>
        <p:nvSpPr>
          <p:cNvPr id="16" name="TextBox 15">
            <a:extLst>
              <a:ext uri="{FF2B5EF4-FFF2-40B4-BE49-F238E27FC236}">
                <a16:creationId xmlns:a16="http://schemas.microsoft.com/office/drawing/2014/main" id="{ED8F11B1-E042-4C45-B9C1-BE3FE2383581}"/>
              </a:ext>
            </a:extLst>
          </p:cNvPr>
          <p:cNvSpPr txBox="1"/>
          <p:nvPr/>
        </p:nvSpPr>
        <p:spPr>
          <a:xfrm>
            <a:off x="8052553" y="4675877"/>
            <a:ext cx="3738282" cy="553998"/>
          </a:xfrm>
          <a:prstGeom prst="rect">
            <a:avLst/>
          </a:prstGeom>
        </p:spPr>
        <p:txBody>
          <a:bodyPr wrap="square" lIns="0" tIns="0" rIns="0" bIns="0" rtlCol="0">
            <a:spAutoFit/>
          </a:bodyPr>
          <a:lstStyle/>
          <a:p>
            <a:pPr algn="l">
              <a:spcAft>
                <a:spcPts val="600"/>
              </a:spcAft>
            </a:pPr>
            <a:r>
              <a:rPr lang="en-GB" sz="1200">
                <a:solidFill>
                  <a:schemeClr val="tx2"/>
                </a:solidFill>
              </a:rPr>
              <a:t>Teaming Policy is per port group; so different uplinks/dedicated uplinks can be used for certain types of traffic on the same </a:t>
            </a:r>
            <a:r>
              <a:rPr lang="en-GB" sz="1200" err="1">
                <a:solidFill>
                  <a:schemeClr val="tx2"/>
                </a:solidFill>
              </a:rPr>
              <a:t>vSS</a:t>
            </a:r>
            <a:r>
              <a:rPr lang="en-GB" sz="1200">
                <a:solidFill>
                  <a:schemeClr val="tx2"/>
                </a:solidFill>
              </a:rPr>
              <a:t>/</a:t>
            </a:r>
            <a:r>
              <a:rPr lang="en-GB" sz="1200" err="1">
                <a:solidFill>
                  <a:schemeClr val="tx2"/>
                </a:solidFill>
              </a:rPr>
              <a:t>vDS</a:t>
            </a:r>
            <a:endParaRPr lang="en-GB" sz="1200">
              <a:solidFill>
                <a:schemeClr val="tx2"/>
              </a:solidFill>
            </a:endParaRPr>
          </a:p>
        </p:txBody>
      </p:sp>
    </p:spTree>
    <p:extLst>
      <p:ext uri="{BB962C8B-B14F-4D97-AF65-F5344CB8AC3E}">
        <p14:creationId xmlns:p14="http://schemas.microsoft.com/office/powerpoint/2010/main" val="235074731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500" fill="hold"/>
                                        <p:tgtEl>
                                          <p:spTgt spid="9"/>
                                        </p:tgtEl>
                                        <p:attrNameLst>
                                          <p:attrName>ppt_x</p:attrName>
                                        </p:attrNameLst>
                                      </p:cBhvr>
                                      <p:tavLst>
                                        <p:tav tm="0">
                                          <p:val>
                                            <p:strVal val="#ppt_x"/>
                                          </p:val>
                                        </p:tav>
                                        <p:tav tm="100000">
                                          <p:val>
                                            <p:strVal val="#ppt_x"/>
                                          </p:val>
                                        </p:tav>
                                      </p:tavLst>
                                    </p:anim>
                                    <p:anim calcmode="lin" valueType="num">
                                      <p:cBhvr additive="base">
                                        <p:cTn id="8" dur="500" fill="hold"/>
                                        <p:tgtEl>
                                          <p:spTgt spid="9"/>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15"/>
                                        </p:tgtEl>
                                        <p:attrNameLst>
                                          <p:attrName>style.visibility</p:attrName>
                                        </p:attrNameLst>
                                      </p:cBhvr>
                                      <p:to>
                                        <p:strVal val="visible"/>
                                      </p:to>
                                    </p:set>
                                    <p:anim calcmode="lin" valueType="num">
                                      <p:cBhvr additive="base">
                                        <p:cTn id="11" dur="500" fill="hold"/>
                                        <p:tgtEl>
                                          <p:spTgt spid="15"/>
                                        </p:tgtEl>
                                        <p:attrNameLst>
                                          <p:attrName>ppt_x</p:attrName>
                                        </p:attrNameLst>
                                      </p:cBhvr>
                                      <p:tavLst>
                                        <p:tav tm="0">
                                          <p:val>
                                            <p:strVal val="#ppt_x"/>
                                          </p:val>
                                        </p:tav>
                                        <p:tav tm="100000">
                                          <p:val>
                                            <p:strVal val="#ppt_x"/>
                                          </p:val>
                                        </p:tav>
                                      </p:tavLst>
                                    </p:anim>
                                    <p:anim calcmode="lin" valueType="num">
                                      <p:cBhvr additive="base">
                                        <p:cTn id="12" dur="500" fill="hold"/>
                                        <p:tgtEl>
                                          <p:spTgt spid="15"/>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13"/>
                                        </p:tgtEl>
                                        <p:attrNameLst>
                                          <p:attrName>style.visibility</p:attrName>
                                        </p:attrNameLst>
                                      </p:cBhvr>
                                      <p:to>
                                        <p:strVal val="visible"/>
                                      </p:to>
                                    </p:set>
                                    <p:anim calcmode="lin" valueType="num">
                                      <p:cBhvr additive="base">
                                        <p:cTn id="15" dur="500" fill="hold"/>
                                        <p:tgtEl>
                                          <p:spTgt spid="13"/>
                                        </p:tgtEl>
                                        <p:attrNameLst>
                                          <p:attrName>ppt_x</p:attrName>
                                        </p:attrNameLst>
                                      </p:cBhvr>
                                      <p:tavLst>
                                        <p:tav tm="0">
                                          <p:val>
                                            <p:strVal val="#ppt_x"/>
                                          </p:val>
                                        </p:tav>
                                        <p:tav tm="100000">
                                          <p:val>
                                            <p:strVal val="#ppt_x"/>
                                          </p:val>
                                        </p:tav>
                                      </p:tavLst>
                                    </p:anim>
                                    <p:anim calcmode="lin" valueType="num">
                                      <p:cBhvr additive="base">
                                        <p:cTn id="16" dur="500" fill="hold"/>
                                        <p:tgtEl>
                                          <p:spTgt spid="13"/>
                                        </p:tgtEl>
                                        <p:attrNameLst>
                                          <p:attrName>ppt_y</p:attrName>
                                        </p:attrNameLst>
                                      </p:cBhvr>
                                      <p:tavLst>
                                        <p:tav tm="0">
                                          <p:val>
                                            <p:strVal val="1+#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4" fill="hold" grpId="0" nodeType="clickEffect">
                                  <p:stCondLst>
                                    <p:cond delay="0"/>
                                  </p:stCondLst>
                                  <p:childTnLst>
                                    <p:set>
                                      <p:cBhvr>
                                        <p:cTn id="20" dur="1" fill="hold">
                                          <p:stCondLst>
                                            <p:cond delay="0"/>
                                          </p:stCondLst>
                                        </p:cTn>
                                        <p:tgtEl>
                                          <p:spTgt spid="17"/>
                                        </p:tgtEl>
                                        <p:attrNameLst>
                                          <p:attrName>style.visibility</p:attrName>
                                        </p:attrNameLst>
                                      </p:cBhvr>
                                      <p:to>
                                        <p:strVal val="visible"/>
                                      </p:to>
                                    </p:set>
                                    <p:anim calcmode="lin" valueType="num">
                                      <p:cBhvr additive="base">
                                        <p:cTn id="21" dur="500" fill="hold"/>
                                        <p:tgtEl>
                                          <p:spTgt spid="17"/>
                                        </p:tgtEl>
                                        <p:attrNameLst>
                                          <p:attrName>ppt_x</p:attrName>
                                        </p:attrNameLst>
                                      </p:cBhvr>
                                      <p:tavLst>
                                        <p:tav tm="0">
                                          <p:val>
                                            <p:strVal val="#ppt_x"/>
                                          </p:val>
                                        </p:tav>
                                        <p:tav tm="100000">
                                          <p:val>
                                            <p:strVal val="#ppt_x"/>
                                          </p:val>
                                        </p:tav>
                                      </p:tavLst>
                                    </p:anim>
                                    <p:anim calcmode="lin" valueType="num">
                                      <p:cBhvr additive="base">
                                        <p:cTn id="22" dur="500" fill="hold"/>
                                        <p:tgtEl>
                                          <p:spTgt spid="17"/>
                                        </p:tgtEl>
                                        <p:attrNameLst>
                                          <p:attrName>ppt_y</p:attrName>
                                        </p:attrNameLst>
                                      </p:cBhvr>
                                      <p:tavLst>
                                        <p:tav tm="0">
                                          <p:val>
                                            <p:strVal val="1+#ppt_h/2"/>
                                          </p:val>
                                        </p:tav>
                                        <p:tav tm="100000">
                                          <p:val>
                                            <p:strVal val="#ppt_y"/>
                                          </p:val>
                                        </p:tav>
                                      </p:tavLst>
                                    </p:anim>
                                  </p:childTnLst>
                                </p:cTn>
                              </p:par>
                              <p:par>
                                <p:cTn id="23" presetID="2" presetClass="entr" presetSubtype="4" fill="hold" nodeType="withEffect">
                                  <p:stCondLst>
                                    <p:cond delay="0"/>
                                  </p:stCondLst>
                                  <p:childTnLst>
                                    <p:set>
                                      <p:cBhvr>
                                        <p:cTn id="24" dur="1" fill="hold">
                                          <p:stCondLst>
                                            <p:cond delay="0"/>
                                          </p:stCondLst>
                                        </p:cTn>
                                        <p:tgtEl>
                                          <p:spTgt spid="18"/>
                                        </p:tgtEl>
                                        <p:attrNameLst>
                                          <p:attrName>style.visibility</p:attrName>
                                        </p:attrNameLst>
                                      </p:cBhvr>
                                      <p:to>
                                        <p:strVal val="visible"/>
                                      </p:to>
                                    </p:set>
                                    <p:anim calcmode="lin" valueType="num">
                                      <p:cBhvr additive="base">
                                        <p:cTn id="25" dur="500" fill="hold"/>
                                        <p:tgtEl>
                                          <p:spTgt spid="18"/>
                                        </p:tgtEl>
                                        <p:attrNameLst>
                                          <p:attrName>ppt_x</p:attrName>
                                        </p:attrNameLst>
                                      </p:cBhvr>
                                      <p:tavLst>
                                        <p:tav tm="0">
                                          <p:val>
                                            <p:strVal val="#ppt_x"/>
                                          </p:val>
                                        </p:tav>
                                        <p:tav tm="100000">
                                          <p:val>
                                            <p:strVal val="#ppt_x"/>
                                          </p:val>
                                        </p:tav>
                                      </p:tavLst>
                                    </p:anim>
                                    <p:anim calcmode="lin" valueType="num">
                                      <p:cBhvr additive="base">
                                        <p:cTn id="26" dur="500" fill="hold"/>
                                        <p:tgtEl>
                                          <p:spTgt spid="18"/>
                                        </p:tgtEl>
                                        <p:attrNameLst>
                                          <p:attrName>ppt_y</p:attrName>
                                        </p:attrNameLst>
                                      </p:cBhvr>
                                      <p:tavLst>
                                        <p:tav tm="0">
                                          <p:val>
                                            <p:strVal val="1+#ppt_h/2"/>
                                          </p:val>
                                        </p:tav>
                                        <p:tav tm="100000">
                                          <p:val>
                                            <p:strVal val="#ppt_y"/>
                                          </p:val>
                                        </p:tav>
                                      </p:tavLst>
                                    </p:anim>
                                  </p:childTnLst>
                                </p:cTn>
                              </p:par>
                              <p:par>
                                <p:cTn id="27" presetID="2" presetClass="entr" presetSubtype="4" fill="hold" grpId="0" nodeType="withEffect">
                                  <p:stCondLst>
                                    <p:cond delay="0"/>
                                  </p:stCondLst>
                                  <p:childTnLst>
                                    <p:set>
                                      <p:cBhvr>
                                        <p:cTn id="28" dur="1" fill="hold">
                                          <p:stCondLst>
                                            <p:cond delay="0"/>
                                          </p:stCondLst>
                                        </p:cTn>
                                        <p:tgtEl>
                                          <p:spTgt spid="19"/>
                                        </p:tgtEl>
                                        <p:attrNameLst>
                                          <p:attrName>style.visibility</p:attrName>
                                        </p:attrNameLst>
                                      </p:cBhvr>
                                      <p:to>
                                        <p:strVal val="visible"/>
                                      </p:to>
                                    </p:set>
                                    <p:anim calcmode="lin" valueType="num">
                                      <p:cBhvr additive="base">
                                        <p:cTn id="29" dur="500" fill="hold"/>
                                        <p:tgtEl>
                                          <p:spTgt spid="19"/>
                                        </p:tgtEl>
                                        <p:attrNameLst>
                                          <p:attrName>ppt_x</p:attrName>
                                        </p:attrNameLst>
                                      </p:cBhvr>
                                      <p:tavLst>
                                        <p:tav tm="0">
                                          <p:val>
                                            <p:strVal val="#ppt_x"/>
                                          </p:val>
                                        </p:tav>
                                        <p:tav tm="100000">
                                          <p:val>
                                            <p:strVal val="#ppt_x"/>
                                          </p:val>
                                        </p:tav>
                                      </p:tavLst>
                                    </p:anim>
                                    <p:anim calcmode="lin" valueType="num">
                                      <p:cBhvr additive="base">
                                        <p:cTn id="30" dur="500" fill="hold"/>
                                        <p:tgtEl>
                                          <p:spTgt spid="19"/>
                                        </p:tgtEl>
                                        <p:attrNameLst>
                                          <p:attrName>ppt_y</p:attrName>
                                        </p:attrNameLst>
                                      </p:cBhvr>
                                      <p:tavLst>
                                        <p:tav tm="0">
                                          <p:val>
                                            <p:strVal val="1+#ppt_h/2"/>
                                          </p:val>
                                        </p:tav>
                                        <p:tav tm="100000">
                                          <p:val>
                                            <p:strVal val="#ppt_y"/>
                                          </p:val>
                                        </p:tav>
                                      </p:tavLst>
                                    </p:anim>
                                  </p:childTnLst>
                                </p:cTn>
                              </p:par>
                              <p:par>
                                <p:cTn id="31" presetID="2" presetClass="entr" presetSubtype="4" fill="hold" grpId="0" nodeType="withEffect">
                                  <p:stCondLst>
                                    <p:cond delay="0"/>
                                  </p:stCondLst>
                                  <p:childTnLst>
                                    <p:set>
                                      <p:cBhvr>
                                        <p:cTn id="32" dur="1" fill="hold">
                                          <p:stCondLst>
                                            <p:cond delay="0"/>
                                          </p:stCondLst>
                                        </p:cTn>
                                        <p:tgtEl>
                                          <p:spTgt spid="16"/>
                                        </p:tgtEl>
                                        <p:attrNameLst>
                                          <p:attrName>style.visibility</p:attrName>
                                        </p:attrNameLst>
                                      </p:cBhvr>
                                      <p:to>
                                        <p:strVal val="visible"/>
                                      </p:to>
                                    </p:set>
                                    <p:anim calcmode="lin" valueType="num">
                                      <p:cBhvr additive="base">
                                        <p:cTn id="33" dur="500" fill="hold"/>
                                        <p:tgtEl>
                                          <p:spTgt spid="16"/>
                                        </p:tgtEl>
                                        <p:attrNameLst>
                                          <p:attrName>ppt_x</p:attrName>
                                        </p:attrNameLst>
                                      </p:cBhvr>
                                      <p:tavLst>
                                        <p:tav tm="0">
                                          <p:val>
                                            <p:strVal val="#ppt_x"/>
                                          </p:val>
                                        </p:tav>
                                        <p:tav tm="100000">
                                          <p:val>
                                            <p:strVal val="#ppt_x"/>
                                          </p:val>
                                        </p:tav>
                                      </p:tavLst>
                                    </p:anim>
                                    <p:anim calcmode="lin" valueType="num">
                                      <p:cBhvr additive="base">
                                        <p:cTn id="34" dur="500" fill="hold"/>
                                        <p:tgtEl>
                                          <p:spTgt spid="1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3" grpId="0"/>
      <p:bldP spid="17" grpId="0" animBg="1"/>
      <p:bldP spid="19" grpId="0"/>
      <p:bldP spid="16" grpId="0"/>
    </p:bldLst>
  </p:timing>
</p:sld>
</file>

<file path=ppt/tags/tag1.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heme/theme1.xml><?xml version="1.0" encoding="utf-8"?>
<a:theme xmlns:a="http://schemas.openxmlformats.org/drawingml/2006/main" name="1_Default Theme">
  <a:themeElements>
    <a:clrScheme name="Custom 8">
      <a:dk1>
        <a:srgbClr val="717074"/>
      </a:dk1>
      <a:lt1>
        <a:sysClr val="window" lastClr="FFFFFF"/>
      </a:lt1>
      <a:dk2>
        <a:srgbClr val="3F3F3F"/>
      </a:dk2>
      <a:lt2>
        <a:srgbClr val="F2F2F2"/>
      </a:lt2>
      <a:accent1>
        <a:srgbClr val="0095D3"/>
      </a:accent1>
      <a:accent2>
        <a:srgbClr val="003D79"/>
      </a:accent2>
      <a:accent3>
        <a:srgbClr val="006990"/>
      </a:accent3>
      <a:accent4>
        <a:srgbClr val="6DB33F"/>
      </a:accent4>
      <a:accent5>
        <a:srgbClr val="AADB1E"/>
      </a:accent5>
      <a:accent6>
        <a:srgbClr val="387C2C"/>
      </a:accent6>
      <a:hlink>
        <a:srgbClr val="006990"/>
      </a:hlink>
      <a:folHlink>
        <a:srgbClr val="006990"/>
      </a:folHlink>
    </a:clrScheme>
    <a:fontScheme name="Custom 19">
      <a:majorFont>
        <a:latin typeface="Metropolis Light"/>
        <a:ea typeface=""/>
        <a:cs typeface=""/>
      </a:majorFont>
      <a:minorFont>
        <a:latin typeface="Metropolis"/>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accent1"/>
        </a:solidFill>
        <a:ln>
          <a:noFill/>
        </a:ln>
        <a:effectLst/>
      </a:spPr>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algn="ctr">
          <a:spcAft>
            <a:spcPts val="600"/>
          </a:spcAft>
          <a:defRPr sz="1200" smtClean="0">
            <a:solidFill>
              <a:schemeClr val="bg1"/>
            </a:solidFill>
          </a:defRPr>
        </a:defPPr>
      </a:lstStyle>
      <a:style>
        <a:lnRef idx="1">
          <a:schemeClr val="accent1"/>
        </a:lnRef>
        <a:fillRef idx="3">
          <a:schemeClr val="accent1"/>
        </a:fillRef>
        <a:effectRef idx="2">
          <a:schemeClr val="accent1"/>
        </a:effectRef>
        <a:fontRef idx="minor">
          <a:schemeClr val="lt1"/>
        </a:fontRef>
      </a:style>
    </a:spDef>
    <a:lnDef>
      <a:spPr bwMode="gray">
        <a:ln w="25400">
          <a:solidFill>
            <a:schemeClr val="tx1"/>
          </a:solidFill>
          <a:miter lim="800000"/>
          <a:tailEnd type="none"/>
        </a:ln>
      </a:spPr>
      <a:bodyPr/>
      <a:lstStyle/>
      <a:style>
        <a:lnRef idx="1">
          <a:schemeClr val="accent1"/>
        </a:lnRef>
        <a:fillRef idx="0">
          <a:schemeClr val="accent1"/>
        </a:fillRef>
        <a:effectRef idx="0">
          <a:schemeClr val="accent1"/>
        </a:effectRef>
        <a:fontRef idx="minor">
          <a:schemeClr val="tx1"/>
        </a:fontRef>
      </a:style>
    </a:lnDef>
    <a:txDef>
      <a:spPr/>
      <a:bodyPr wrap="none" lIns="0" tIns="0" rIns="0" bIns="0" rtlCol="0">
        <a:spAutoFit/>
      </a:bodyPr>
      <a:lstStyle>
        <a:defPPr algn="l">
          <a:spcAft>
            <a:spcPts val="600"/>
          </a:spcAft>
          <a:defRPr sz="1200" smtClean="0"/>
        </a:defPPr>
      </a:lstStyle>
    </a:txDef>
  </a:objectDefaults>
  <a:extraClrSchemeLst/>
  <a:custClrLst>
    <a:custClr name="Orange">
      <a:srgbClr val="F8981D"/>
    </a:custClr>
    <a:custClr name="Red">
      <a:srgbClr val="820024"/>
    </a:custClr>
    <a:custClr name="Baby Blue">
      <a:srgbClr val="89CBDF"/>
    </a:custClr>
  </a:custClrLst>
  <a:extLst>
    <a:ext uri="{05A4C25C-085E-4340-85A3-A5531E510DB2}">
      <thm15:themeFamily xmlns:thm15="http://schemas.microsoft.com/office/thememl/2012/main" name="Default Theme" id="{9E19585C-2119-4A33-BB55-44EA8EDAEB0F}" vid="{1B00B9A4-F634-40DE-A2C1-174608A885AD}"/>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18520</TotalTime>
  <Words>11315</Words>
  <Application>Microsoft Macintosh PowerPoint</Application>
  <PresentationFormat>Widescreen</PresentationFormat>
  <Paragraphs>2559</Paragraphs>
  <Slides>81</Slides>
  <Notes>46</Notes>
  <HiddenSlides>1</HiddenSlides>
  <MMClips>0</MMClips>
  <ScaleCrop>false</ScaleCrop>
  <HeadingPairs>
    <vt:vector size="6" baseType="variant">
      <vt:variant>
        <vt:lpstr>Fonts Used</vt:lpstr>
      </vt:variant>
      <vt:variant>
        <vt:i4>7</vt:i4>
      </vt:variant>
      <vt:variant>
        <vt:lpstr>Theme</vt:lpstr>
      </vt:variant>
      <vt:variant>
        <vt:i4>1</vt:i4>
      </vt:variant>
      <vt:variant>
        <vt:lpstr>Slide Titles</vt:lpstr>
      </vt:variant>
      <vt:variant>
        <vt:i4>81</vt:i4>
      </vt:variant>
    </vt:vector>
  </HeadingPairs>
  <TitlesOfParts>
    <vt:vector size="89" baseType="lpstr">
      <vt:lpstr>Arial</vt:lpstr>
      <vt:lpstr>Calibri</vt:lpstr>
      <vt:lpstr>Camphor Std</vt:lpstr>
      <vt:lpstr>Courier New</vt:lpstr>
      <vt:lpstr>Metropolis</vt:lpstr>
      <vt:lpstr>Metropolis Light</vt:lpstr>
      <vt:lpstr>Open Sans</vt:lpstr>
      <vt:lpstr>1_Default Theme</vt:lpstr>
      <vt:lpstr>NSX Networking Deep Dive</vt:lpstr>
      <vt:lpstr>Where to find</vt:lpstr>
      <vt:lpstr>PowerPoint Presentation</vt:lpstr>
      <vt:lpstr>Virtual Networking Constructs</vt:lpstr>
      <vt:lpstr>vSwitch Forwarding Basics</vt:lpstr>
      <vt:lpstr>vSwitch Characteristics</vt:lpstr>
      <vt:lpstr>vSwitch Loop Prevention - 1</vt:lpstr>
      <vt:lpstr>vSwitch Loop Prevention - 2</vt:lpstr>
      <vt:lpstr>vSS / vDS Teaming Policies 101 </vt:lpstr>
      <vt:lpstr>Explicit Failover Order</vt:lpstr>
      <vt:lpstr>Route Based on Originating Virtual Port</vt:lpstr>
      <vt:lpstr>Route Based on Source MAC Hash</vt:lpstr>
      <vt:lpstr>Route Based on Physical NIC Load (Not Supported with NSX)</vt:lpstr>
      <vt:lpstr>Route Based on IP Hash</vt:lpstr>
      <vt:lpstr>LACP</vt:lpstr>
      <vt:lpstr>vDS LACP Hashing</vt:lpstr>
      <vt:lpstr>How to identify the pinning state</vt:lpstr>
      <vt:lpstr>Overlay Networking with NSX-v</vt:lpstr>
      <vt:lpstr>Overlay Traffic Pinning </vt:lpstr>
      <vt:lpstr>Principles in NSX-v</vt:lpstr>
      <vt:lpstr>ESX Connectivity #1</vt:lpstr>
      <vt:lpstr>ESX Connectivity #2 (Higher Throughput)</vt:lpstr>
      <vt:lpstr>NSX-v Edge VM (ESG) Connectivity</vt:lpstr>
      <vt:lpstr>PowerPoint Presentation</vt:lpstr>
      <vt:lpstr>Relationship Between Different Constructs</vt:lpstr>
      <vt:lpstr>NSX-T Provisioning Steps</vt:lpstr>
      <vt:lpstr>Overlay + VLAN Transport Zones on Same N-VDS</vt:lpstr>
      <vt:lpstr>Teaming Policy (NSX-T 2.1)</vt:lpstr>
      <vt:lpstr>ESX Connectivity (NSX-T 2.1)</vt:lpstr>
      <vt:lpstr>VLAN Based Logical Switch Teaming Policy Support</vt:lpstr>
      <vt:lpstr>Edge Comparison</vt:lpstr>
      <vt:lpstr>NSX Edge VM (Edge Transport Node)</vt:lpstr>
      <vt:lpstr>NSX Edge VM (Edge Transport Node)</vt:lpstr>
      <vt:lpstr>Edge VM Connectivity Option #2</vt:lpstr>
      <vt:lpstr>Edge VM Connectivity Option #3 (Demo / PoC purpose)</vt:lpstr>
      <vt:lpstr>Edge VM Connectivity Option #4 (Demo / PoC purpose)</vt:lpstr>
      <vt:lpstr>Edge VM Connectivity Option #5 (Supported from NSX-T 2.2)</vt:lpstr>
      <vt:lpstr>Edge VM Connectivity Option #6 (Supported from NSX-T 2.2)</vt:lpstr>
      <vt:lpstr>Edge VM Connectivity Option #7 (Supported from NSX-T 2.4)</vt:lpstr>
      <vt:lpstr>Edge VM Connectivity Option #3</vt:lpstr>
      <vt:lpstr>Edge VM Connectivity Option #3 - Continued</vt:lpstr>
      <vt:lpstr>Edge VM Connectivity Option #3 - Continued</vt:lpstr>
      <vt:lpstr>Edge VM Connectivity Option #3 - Continued</vt:lpstr>
      <vt:lpstr>Tier 0 Logical Router</vt:lpstr>
      <vt:lpstr>Tier 0 Active/Standby</vt:lpstr>
      <vt:lpstr>Tier 0 Active/Standby</vt:lpstr>
      <vt:lpstr>Tier 0 Active /Standby</vt:lpstr>
      <vt:lpstr>Tier 0 Active/Active</vt:lpstr>
      <vt:lpstr>Tier 0 Active/Active – Continued …</vt:lpstr>
      <vt:lpstr>Multi Tiered Routing</vt:lpstr>
      <vt:lpstr>Multi Tiered Routing (East – West Packet Walk)</vt:lpstr>
      <vt:lpstr>Multi Tiered Routing – Components</vt:lpstr>
      <vt:lpstr>Multi Tier Routing Deep Dive</vt:lpstr>
      <vt:lpstr>Multi Tier Routing Deep Dive (South =&gt; North Packet Walk)</vt:lpstr>
      <vt:lpstr>Multi Tier Routing Deep Dive (North =&gt; South Packet Walk)</vt:lpstr>
      <vt:lpstr>Multi Tier Routing Deep Dive (South =&gt; North Packet Walk)</vt:lpstr>
      <vt:lpstr>Multi Tier Routing Deep Dive (North =&gt; South Packet Walk)</vt:lpstr>
      <vt:lpstr>Multi Tier Routing Deep Dive (South =&gt; North Packet Walk) </vt:lpstr>
      <vt:lpstr>Multi Tier Routing Deep Dive (South =&gt; North Packet Walk)</vt:lpstr>
      <vt:lpstr>Multi Tier Routing Deep Dive (South =&gt; North Packet Walk)</vt:lpstr>
      <vt:lpstr>Multi Tier Routing Deep Dive (North =&gt; South Packet Walk)</vt:lpstr>
      <vt:lpstr>Multi Tier Routing Deep Dive (South =&gt; North Packet Walk)</vt:lpstr>
      <vt:lpstr>Multi Tier Routing Deep Dive (North =&gt; South Packet Walk)</vt:lpstr>
      <vt:lpstr>Multi Tenant Architecture</vt:lpstr>
      <vt:lpstr>Route Advertisement - 1</vt:lpstr>
      <vt:lpstr>Route Advertisement - 2</vt:lpstr>
      <vt:lpstr>Route Advertisement - 3</vt:lpstr>
      <vt:lpstr>Route Advertisement - 4</vt:lpstr>
      <vt:lpstr>Route Advertisement - 5</vt:lpstr>
      <vt:lpstr>Route Advertisement - 6</vt:lpstr>
      <vt:lpstr>Route Advertisement – 7</vt:lpstr>
      <vt:lpstr>Route Advertisement – 8</vt:lpstr>
      <vt:lpstr>Route Advertisement – 9</vt:lpstr>
      <vt:lpstr>Route Advertisement – 10</vt:lpstr>
      <vt:lpstr>Route Advertisement – 11</vt:lpstr>
      <vt:lpstr>Route Advertisement – 12</vt:lpstr>
      <vt:lpstr>Route Advertisement – 12</vt:lpstr>
      <vt:lpstr>Thank You</vt:lpstr>
      <vt:lpstr>Need for MAC Learning</vt:lpstr>
      <vt:lpstr>MAC Learning Support on vDS (ESX 6.7 / vDS 6.6)</vt:lpstr>
      <vt:lpstr>MAC Learning Support on N-VDS</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cp:lastModifiedBy>Dumlu Timuralp</cp:lastModifiedBy>
  <cp:revision>1745</cp:revision>
  <dcterms:modified xsi:type="dcterms:W3CDTF">2019-03-26T21:29:41Z</dcterms:modified>
</cp:coreProperties>
</file>